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153"/>
  </p:notesMasterIdLst>
  <p:handoutMasterIdLst>
    <p:handoutMasterId r:id="rId154"/>
  </p:handoutMasterIdLst>
  <p:sldIdLst>
    <p:sldId id="269" r:id="rId5"/>
    <p:sldId id="272" r:id="rId6"/>
    <p:sldId id="2134958656" r:id="rId7"/>
    <p:sldId id="2134958657" r:id="rId8"/>
    <p:sldId id="2134958652" r:id="rId9"/>
    <p:sldId id="256" r:id="rId10"/>
    <p:sldId id="2134958654" r:id="rId11"/>
    <p:sldId id="2134958655" r:id="rId12"/>
    <p:sldId id="2134958658" r:id="rId13"/>
    <p:sldId id="265" r:id="rId14"/>
    <p:sldId id="271" r:id="rId15"/>
    <p:sldId id="288" r:id="rId16"/>
    <p:sldId id="435" r:id="rId17"/>
    <p:sldId id="324" r:id="rId18"/>
    <p:sldId id="408" r:id="rId19"/>
    <p:sldId id="441" r:id="rId20"/>
    <p:sldId id="378" r:id="rId21"/>
    <p:sldId id="392" r:id="rId22"/>
    <p:sldId id="393" r:id="rId23"/>
    <p:sldId id="379" r:id="rId24"/>
    <p:sldId id="391" r:id="rId25"/>
    <p:sldId id="385" r:id="rId26"/>
    <p:sldId id="395" r:id="rId27"/>
    <p:sldId id="268" r:id="rId28"/>
    <p:sldId id="442" r:id="rId29"/>
    <p:sldId id="415" r:id="rId30"/>
    <p:sldId id="417" r:id="rId31"/>
    <p:sldId id="418" r:id="rId32"/>
    <p:sldId id="257" r:id="rId33"/>
    <p:sldId id="443" r:id="rId34"/>
    <p:sldId id="444" r:id="rId35"/>
    <p:sldId id="2134958659" r:id="rId36"/>
    <p:sldId id="2134958660" r:id="rId37"/>
    <p:sldId id="266" r:id="rId38"/>
    <p:sldId id="281" r:id="rId39"/>
    <p:sldId id="285" r:id="rId40"/>
    <p:sldId id="2134958661" r:id="rId41"/>
    <p:sldId id="270" r:id="rId42"/>
    <p:sldId id="2134958662" r:id="rId43"/>
    <p:sldId id="273" r:id="rId44"/>
    <p:sldId id="291" r:id="rId45"/>
    <p:sldId id="277" r:id="rId46"/>
    <p:sldId id="282" r:id="rId47"/>
    <p:sldId id="292" r:id="rId48"/>
    <p:sldId id="276" r:id="rId49"/>
    <p:sldId id="275" r:id="rId50"/>
    <p:sldId id="295" r:id="rId51"/>
    <p:sldId id="278" r:id="rId52"/>
    <p:sldId id="280" r:id="rId53"/>
    <p:sldId id="283" r:id="rId54"/>
    <p:sldId id="287" r:id="rId55"/>
    <p:sldId id="2134958663" r:id="rId56"/>
    <p:sldId id="279" r:id="rId57"/>
    <p:sldId id="286" r:id="rId58"/>
    <p:sldId id="289" r:id="rId59"/>
    <p:sldId id="290" r:id="rId60"/>
    <p:sldId id="284" r:id="rId61"/>
    <p:sldId id="296" r:id="rId62"/>
    <p:sldId id="293" r:id="rId63"/>
    <p:sldId id="2134958664" r:id="rId64"/>
    <p:sldId id="2134958665" r:id="rId65"/>
    <p:sldId id="2134958666" r:id="rId66"/>
    <p:sldId id="2134958667" r:id="rId67"/>
    <p:sldId id="2134958668" r:id="rId68"/>
    <p:sldId id="298" r:id="rId69"/>
    <p:sldId id="299" r:id="rId70"/>
    <p:sldId id="300" r:id="rId71"/>
    <p:sldId id="274" r:id="rId72"/>
    <p:sldId id="2134958669" r:id="rId73"/>
    <p:sldId id="2134958670" r:id="rId74"/>
    <p:sldId id="2134958671" r:id="rId75"/>
    <p:sldId id="2134958672" r:id="rId76"/>
    <p:sldId id="2134958673" r:id="rId77"/>
    <p:sldId id="2134958674" r:id="rId78"/>
    <p:sldId id="2134958675" r:id="rId79"/>
    <p:sldId id="2134958676" r:id="rId80"/>
    <p:sldId id="2134958677" r:id="rId81"/>
    <p:sldId id="294" r:id="rId82"/>
    <p:sldId id="2134958678" r:id="rId83"/>
    <p:sldId id="2134958679" r:id="rId84"/>
    <p:sldId id="297" r:id="rId85"/>
    <p:sldId id="301" r:id="rId86"/>
    <p:sldId id="2134958680" r:id="rId87"/>
    <p:sldId id="2134958681" r:id="rId88"/>
    <p:sldId id="2134958682" r:id="rId89"/>
    <p:sldId id="872" r:id="rId90"/>
    <p:sldId id="873" r:id="rId91"/>
    <p:sldId id="891" r:id="rId92"/>
    <p:sldId id="889" r:id="rId93"/>
    <p:sldId id="892" r:id="rId94"/>
    <p:sldId id="890" r:id="rId95"/>
    <p:sldId id="893" r:id="rId96"/>
    <p:sldId id="894" r:id="rId97"/>
    <p:sldId id="2134958683" r:id="rId98"/>
    <p:sldId id="2134958684" r:id="rId99"/>
    <p:sldId id="887" r:id="rId100"/>
    <p:sldId id="895" r:id="rId101"/>
    <p:sldId id="874" r:id="rId102"/>
    <p:sldId id="876" r:id="rId103"/>
    <p:sldId id="877" r:id="rId104"/>
    <p:sldId id="878" r:id="rId105"/>
    <p:sldId id="879" r:id="rId106"/>
    <p:sldId id="880" r:id="rId107"/>
    <p:sldId id="881" r:id="rId108"/>
    <p:sldId id="882" r:id="rId109"/>
    <p:sldId id="883" r:id="rId110"/>
    <p:sldId id="886" r:id="rId111"/>
    <p:sldId id="888" r:id="rId112"/>
    <p:sldId id="2134958685" r:id="rId113"/>
    <p:sldId id="896" r:id="rId114"/>
    <p:sldId id="2134958686" r:id="rId115"/>
    <p:sldId id="2134958687" r:id="rId116"/>
    <p:sldId id="2134958688" r:id="rId117"/>
    <p:sldId id="2134958689" r:id="rId118"/>
    <p:sldId id="2134958690" r:id="rId119"/>
    <p:sldId id="2134958691" r:id="rId120"/>
    <p:sldId id="2134958692" r:id="rId121"/>
    <p:sldId id="2134958693" r:id="rId122"/>
    <p:sldId id="2134958694" r:id="rId123"/>
    <p:sldId id="2134958695" r:id="rId124"/>
    <p:sldId id="2134958696" r:id="rId125"/>
    <p:sldId id="2134958697" r:id="rId126"/>
    <p:sldId id="2134958698" r:id="rId127"/>
    <p:sldId id="2134958699" r:id="rId128"/>
    <p:sldId id="2134958700" r:id="rId129"/>
    <p:sldId id="2134958701" r:id="rId130"/>
    <p:sldId id="2134958702" r:id="rId131"/>
    <p:sldId id="2134958703" r:id="rId132"/>
    <p:sldId id="2134958704" r:id="rId133"/>
    <p:sldId id="2134958705" r:id="rId134"/>
    <p:sldId id="2134958706" r:id="rId135"/>
    <p:sldId id="2134958707" r:id="rId136"/>
    <p:sldId id="2134958708" r:id="rId137"/>
    <p:sldId id="2134958709" r:id="rId138"/>
    <p:sldId id="2134958710" r:id="rId139"/>
    <p:sldId id="2134958711" r:id="rId140"/>
    <p:sldId id="2134958712" r:id="rId141"/>
    <p:sldId id="2134958713" r:id="rId142"/>
    <p:sldId id="2134958714" r:id="rId143"/>
    <p:sldId id="2134958715" r:id="rId144"/>
    <p:sldId id="2134958716" r:id="rId145"/>
    <p:sldId id="2134958717" r:id="rId146"/>
    <p:sldId id="2134958718" r:id="rId147"/>
    <p:sldId id="2134958719" r:id="rId148"/>
    <p:sldId id="2134958720" r:id="rId149"/>
    <p:sldId id="2134958721" r:id="rId150"/>
    <p:sldId id="2134958722" r:id="rId151"/>
    <p:sldId id="2134958723" r:id="rId152"/>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2C"/>
    <a:srgbClr val="FFC92A"/>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02913-E188-4970-BEE4-02768A5D5A61}" v="6" dt="2023-12-22T00:03:52.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56"/>
    <p:restoredTop sz="94694"/>
  </p:normalViewPr>
  <p:slideViewPr>
    <p:cSldViewPr snapToGrid="0" snapToObjects="1">
      <p:cViewPr varScale="1">
        <p:scale>
          <a:sx n="56" d="100"/>
          <a:sy n="56" d="100"/>
        </p:scale>
        <p:origin x="60" y="28"/>
      </p:cViewPr>
      <p:guideLst>
        <p:guide orient="horz" pos="1622"/>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microsoft.com/office/2016/11/relationships/changesInfo" Target="changesInfos/changesInfo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microsoft.com/office/2015/10/relationships/revisionInfo" Target="revisionInfo.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handoutMaster" Target="handoutMasters/handoutMaster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de Coleman" userId="fa95e791-a82e-478b-856d-cb65b34bdaeb" providerId="ADAL" clId="{CF01F8D0-5F49-4E67-B8B1-05FD0DD926A7}"/>
    <pc:docChg chg="custSel addSld delSld modSld">
      <pc:chgData name="Shade Coleman" userId="fa95e791-a82e-478b-856d-cb65b34bdaeb" providerId="ADAL" clId="{CF01F8D0-5F49-4E67-B8B1-05FD0DD926A7}" dt="2023-11-26T18:30:56.844" v="52" actId="20577"/>
      <pc:docMkLst>
        <pc:docMk/>
      </pc:docMkLst>
      <pc:sldChg chg="add">
        <pc:chgData name="Shade Coleman" userId="fa95e791-a82e-478b-856d-cb65b34bdaeb" providerId="ADAL" clId="{CF01F8D0-5F49-4E67-B8B1-05FD0DD926A7}" dt="2023-11-26T18:20:18.584" v="1"/>
        <pc:sldMkLst>
          <pc:docMk/>
          <pc:sldMk cId="581557737" sldId="256"/>
        </pc:sldMkLst>
      </pc:sldChg>
      <pc:sldChg chg="del">
        <pc:chgData name="Shade Coleman" userId="fa95e791-a82e-478b-856d-cb65b34bdaeb" providerId="ADAL" clId="{CF01F8D0-5F49-4E67-B8B1-05FD0DD926A7}" dt="2023-11-26T18:20:30.847" v="2" actId="47"/>
        <pc:sldMkLst>
          <pc:docMk/>
          <pc:sldMk cId="1643160523" sldId="265"/>
        </pc:sldMkLst>
      </pc:sldChg>
      <pc:sldChg chg="del">
        <pc:chgData name="Shade Coleman" userId="fa95e791-a82e-478b-856d-cb65b34bdaeb" providerId="ADAL" clId="{CF01F8D0-5F49-4E67-B8B1-05FD0DD926A7}" dt="2023-11-26T18:20:32.955" v="3" actId="47"/>
        <pc:sldMkLst>
          <pc:docMk/>
          <pc:sldMk cId="1249712676" sldId="266"/>
        </pc:sldMkLst>
      </pc:sldChg>
      <pc:sldChg chg="modSp mod">
        <pc:chgData name="Shade Coleman" userId="fa95e791-a82e-478b-856d-cb65b34bdaeb" providerId="ADAL" clId="{CF01F8D0-5F49-4E67-B8B1-05FD0DD926A7}" dt="2023-11-26T18:19:10.354" v="0" actId="20577"/>
        <pc:sldMkLst>
          <pc:docMk/>
          <pc:sldMk cId="1770905082" sldId="269"/>
        </pc:sldMkLst>
        <pc:spChg chg="mod">
          <ac:chgData name="Shade Coleman" userId="fa95e791-a82e-478b-856d-cb65b34bdaeb" providerId="ADAL" clId="{CF01F8D0-5F49-4E67-B8B1-05FD0DD926A7}" dt="2023-11-26T18:19:10.354" v="0" actId="20577"/>
          <ac:spMkLst>
            <pc:docMk/>
            <pc:sldMk cId="1770905082" sldId="269"/>
            <ac:spMk id="37" creationId="{136DD176-7412-694A-BED9-E7F8655CA44E}"/>
          </ac:spMkLst>
        </pc:spChg>
      </pc:sldChg>
      <pc:sldChg chg="del">
        <pc:chgData name="Shade Coleman" userId="fa95e791-a82e-478b-856d-cb65b34bdaeb" providerId="ADAL" clId="{CF01F8D0-5F49-4E67-B8B1-05FD0DD926A7}" dt="2023-11-26T18:20:33.978" v="4" actId="47"/>
        <pc:sldMkLst>
          <pc:docMk/>
          <pc:sldMk cId="1037678653" sldId="270"/>
        </pc:sldMkLst>
      </pc:sldChg>
      <pc:sldChg chg="modSp add mod">
        <pc:chgData name="Shade Coleman" userId="fa95e791-a82e-478b-856d-cb65b34bdaeb" providerId="ADAL" clId="{CF01F8D0-5F49-4E67-B8B1-05FD0DD926A7}" dt="2023-11-26T18:21:33.127" v="8" actId="113"/>
        <pc:sldMkLst>
          <pc:docMk/>
          <pc:sldMk cId="1895182249" sldId="272"/>
        </pc:sldMkLst>
        <pc:spChg chg="mod">
          <ac:chgData name="Shade Coleman" userId="fa95e791-a82e-478b-856d-cb65b34bdaeb" providerId="ADAL" clId="{CF01F8D0-5F49-4E67-B8B1-05FD0DD926A7}" dt="2023-11-26T18:21:33.127" v="8" actId="113"/>
          <ac:spMkLst>
            <pc:docMk/>
            <pc:sldMk cId="1895182249" sldId="272"/>
            <ac:spMk id="2" creationId="{00000000-0000-0000-0000-000000000000}"/>
          </ac:spMkLst>
        </pc:spChg>
      </pc:sldChg>
      <pc:sldChg chg="add del">
        <pc:chgData name="Shade Coleman" userId="fa95e791-a82e-478b-856d-cb65b34bdaeb" providerId="ADAL" clId="{CF01F8D0-5F49-4E67-B8B1-05FD0DD926A7}" dt="2023-11-26T18:20:54.367" v="6" actId="47"/>
        <pc:sldMkLst>
          <pc:docMk/>
          <pc:sldMk cId="855737004" sldId="273"/>
        </pc:sldMkLst>
      </pc:sldChg>
      <pc:sldChg chg="add">
        <pc:chgData name="Shade Coleman" userId="fa95e791-a82e-478b-856d-cb65b34bdaeb" providerId="ADAL" clId="{CF01F8D0-5F49-4E67-B8B1-05FD0DD926A7}" dt="2023-11-26T18:20:18.584" v="1"/>
        <pc:sldMkLst>
          <pc:docMk/>
          <pc:sldMk cId="569723721" sldId="2134958652"/>
        </pc:sldMkLst>
      </pc:sldChg>
      <pc:sldChg chg="add">
        <pc:chgData name="Shade Coleman" userId="fa95e791-a82e-478b-856d-cb65b34bdaeb" providerId="ADAL" clId="{CF01F8D0-5F49-4E67-B8B1-05FD0DD926A7}" dt="2023-11-26T18:20:18.584" v="1"/>
        <pc:sldMkLst>
          <pc:docMk/>
          <pc:sldMk cId="436962121" sldId="2134958654"/>
        </pc:sldMkLst>
      </pc:sldChg>
      <pc:sldChg chg="modSp add mod">
        <pc:chgData name="Shade Coleman" userId="fa95e791-a82e-478b-856d-cb65b34bdaeb" providerId="ADAL" clId="{CF01F8D0-5F49-4E67-B8B1-05FD0DD926A7}" dt="2023-11-26T18:30:56.844" v="52" actId="20577"/>
        <pc:sldMkLst>
          <pc:docMk/>
          <pc:sldMk cId="3981197031" sldId="2134958655"/>
        </pc:sldMkLst>
        <pc:spChg chg="mod">
          <ac:chgData name="Shade Coleman" userId="fa95e791-a82e-478b-856d-cb65b34bdaeb" providerId="ADAL" clId="{CF01F8D0-5F49-4E67-B8B1-05FD0DD926A7}" dt="2023-11-26T18:30:56.844" v="52" actId="20577"/>
          <ac:spMkLst>
            <pc:docMk/>
            <pc:sldMk cId="3981197031" sldId="2134958655"/>
            <ac:spMk id="2" creationId="{00000000-0000-0000-0000-000000000000}"/>
          </ac:spMkLst>
        </pc:spChg>
      </pc:sldChg>
      <pc:sldChg chg="addSp delSp modSp add mod">
        <pc:chgData name="Shade Coleman" userId="fa95e791-a82e-478b-856d-cb65b34bdaeb" providerId="ADAL" clId="{CF01F8D0-5F49-4E67-B8B1-05FD0DD926A7}" dt="2023-11-26T18:24:41.427" v="34" actId="14100"/>
        <pc:sldMkLst>
          <pc:docMk/>
          <pc:sldMk cId="420477597" sldId="2134958656"/>
        </pc:sldMkLst>
        <pc:picChg chg="del">
          <ac:chgData name="Shade Coleman" userId="fa95e791-a82e-478b-856d-cb65b34bdaeb" providerId="ADAL" clId="{CF01F8D0-5F49-4E67-B8B1-05FD0DD926A7}" dt="2023-11-26T18:22:01.432" v="9" actId="478"/>
          <ac:picMkLst>
            <pc:docMk/>
            <pc:sldMk cId="420477597" sldId="2134958656"/>
            <ac:picMk id="3" creationId="{15BE932B-D9B3-ED5C-4F90-393230B90E69}"/>
          </ac:picMkLst>
        </pc:picChg>
        <pc:picChg chg="mod">
          <ac:chgData name="Shade Coleman" userId="fa95e791-a82e-478b-856d-cb65b34bdaeb" providerId="ADAL" clId="{CF01F8D0-5F49-4E67-B8B1-05FD0DD926A7}" dt="2023-11-26T18:24:29.019" v="32" actId="14100"/>
          <ac:picMkLst>
            <pc:docMk/>
            <pc:sldMk cId="420477597" sldId="2134958656"/>
            <ac:picMk id="5" creationId="{4DB60EBB-4E46-D568-B9C5-CE0A3477E564}"/>
          </ac:picMkLst>
        </pc:picChg>
        <pc:picChg chg="add mod">
          <ac:chgData name="Shade Coleman" userId="fa95e791-a82e-478b-856d-cb65b34bdaeb" providerId="ADAL" clId="{CF01F8D0-5F49-4E67-B8B1-05FD0DD926A7}" dt="2023-11-26T18:24:13.264" v="30" actId="1076"/>
          <ac:picMkLst>
            <pc:docMk/>
            <pc:sldMk cId="420477597" sldId="2134958656"/>
            <ac:picMk id="6" creationId="{9E8DD601-8A5D-E10A-348A-D422877071C8}"/>
          </ac:picMkLst>
        </pc:picChg>
        <pc:picChg chg="del">
          <ac:chgData name="Shade Coleman" userId="fa95e791-a82e-478b-856d-cb65b34bdaeb" providerId="ADAL" clId="{CF01F8D0-5F49-4E67-B8B1-05FD0DD926A7}" dt="2023-11-26T18:22:02.882" v="10" actId="478"/>
          <ac:picMkLst>
            <pc:docMk/>
            <pc:sldMk cId="420477597" sldId="2134958656"/>
            <ac:picMk id="8" creationId="{FDB23C0A-19D1-27AC-2746-0A72DDBA10E8}"/>
          </ac:picMkLst>
        </pc:picChg>
        <pc:picChg chg="add mod">
          <ac:chgData name="Shade Coleman" userId="fa95e791-a82e-478b-856d-cb65b34bdaeb" providerId="ADAL" clId="{CF01F8D0-5F49-4E67-B8B1-05FD0DD926A7}" dt="2023-11-26T18:24:41.427" v="34" actId="14100"/>
          <ac:picMkLst>
            <pc:docMk/>
            <pc:sldMk cId="420477597" sldId="2134958656"/>
            <ac:picMk id="9" creationId="{1CF42E33-6207-C168-B3B5-4BF65CDC1636}"/>
          </ac:picMkLst>
        </pc:picChg>
        <pc:picChg chg="del">
          <ac:chgData name="Shade Coleman" userId="fa95e791-a82e-478b-856d-cb65b34bdaeb" providerId="ADAL" clId="{CF01F8D0-5F49-4E67-B8B1-05FD0DD926A7}" dt="2023-11-26T18:22:04.190" v="11" actId="478"/>
          <ac:picMkLst>
            <pc:docMk/>
            <pc:sldMk cId="420477597" sldId="2134958656"/>
            <ac:picMk id="12" creationId="{7A990FEF-6711-8E49-B654-A55148367ED3}"/>
          </ac:picMkLst>
        </pc:picChg>
      </pc:sldChg>
      <pc:sldChg chg="add">
        <pc:chgData name="Shade Coleman" userId="fa95e791-a82e-478b-856d-cb65b34bdaeb" providerId="ADAL" clId="{CF01F8D0-5F49-4E67-B8B1-05FD0DD926A7}" dt="2023-11-26T18:20:18.584" v="1"/>
        <pc:sldMkLst>
          <pc:docMk/>
          <pc:sldMk cId="1576243972" sldId="2134958657"/>
        </pc:sldMkLst>
      </pc:sldChg>
    </pc:docChg>
  </pc:docChgLst>
  <pc:docChgLst>
    <pc:chgData name="Sean Gallagher" userId="577446c3-45ae-4097-b8f0-9d862fa3a0df" providerId="ADAL" clId="{3C802913-E188-4970-BEE4-02768A5D5A61}"/>
    <pc:docChg chg="addSld modSld">
      <pc:chgData name="Sean Gallagher" userId="577446c3-45ae-4097-b8f0-9d862fa3a0df" providerId="ADAL" clId="{3C802913-E188-4970-BEE4-02768A5D5A61}" dt="2023-12-22T00:03:52.729" v="5"/>
      <pc:docMkLst>
        <pc:docMk/>
      </pc:docMkLst>
      <pc:sldChg chg="add">
        <pc:chgData name="Sean Gallagher" userId="577446c3-45ae-4097-b8f0-9d862fa3a0df" providerId="ADAL" clId="{3C802913-E188-4970-BEE4-02768A5D5A61}" dt="2023-12-22T00:02:04.349" v="0"/>
        <pc:sldMkLst>
          <pc:docMk/>
          <pc:sldMk cId="0" sldId="257"/>
        </pc:sldMkLst>
      </pc:sldChg>
      <pc:sldChg chg="add">
        <pc:chgData name="Sean Gallagher" userId="577446c3-45ae-4097-b8f0-9d862fa3a0df" providerId="ADAL" clId="{3C802913-E188-4970-BEE4-02768A5D5A61}" dt="2023-12-22T00:02:04.349" v="0"/>
        <pc:sldMkLst>
          <pc:docMk/>
          <pc:sldMk cId="1643160523" sldId="265"/>
        </pc:sldMkLst>
      </pc:sldChg>
      <pc:sldChg chg="add">
        <pc:chgData name="Sean Gallagher" userId="577446c3-45ae-4097-b8f0-9d862fa3a0df" providerId="ADAL" clId="{3C802913-E188-4970-BEE4-02768A5D5A61}" dt="2023-12-22T00:02:19.686" v="1"/>
        <pc:sldMkLst>
          <pc:docMk/>
          <pc:sldMk cId="1249712676" sldId="266"/>
        </pc:sldMkLst>
      </pc:sldChg>
      <pc:sldChg chg="add">
        <pc:chgData name="Sean Gallagher" userId="577446c3-45ae-4097-b8f0-9d862fa3a0df" providerId="ADAL" clId="{3C802913-E188-4970-BEE4-02768A5D5A61}" dt="2023-12-22T00:02:04.349" v="0"/>
        <pc:sldMkLst>
          <pc:docMk/>
          <pc:sldMk cId="0" sldId="268"/>
        </pc:sldMkLst>
      </pc:sldChg>
      <pc:sldChg chg="add">
        <pc:chgData name="Sean Gallagher" userId="577446c3-45ae-4097-b8f0-9d862fa3a0df" providerId="ADAL" clId="{3C802913-E188-4970-BEE4-02768A5D5A61}" dt="2023-12-22T00:02:19.686" v="1"/>
        <pc:sldMkLst>
          <pc:docMk/>
          <pc:sldMk cId="1037678653" sldId="270"/>
        </pc:sldMkLst>
      </pc:sldChg>
      <pc:sldChg chg="add">
        <pc:chgData name="Sean Gallagher" userId="577446c3-45ae-4097-b8f0-9d862fa3a0df" providerId="ADAL" clId="{3C802913-E188-4970-BEE4-02768A5D5A61}" dt="2023-12-22T00:02:04.349" v="0"/>
        <pc:sldMkLst>
          <pc:docMk/>
          <pc:sldMk cId="3662504499" sldId="271"/>
        </pc:sldMkLst>
      </pc:sldChg>
      <pc:sldChg chg="add">
        <pc:chgData name="Sean Gallagher" userId="577446c3-45ae-4097-b8f0-9d862fa3a0df" providerId="ADAL" clId="{3C802913-E188-4970-BEE4-02768A5D5A61}" dt="2023-12-22T00:02:19.686" v="1"/>
        <pc:sldMkLst>
          <pc:docMk/>
          <pc:sldMk cId="305583135" sldId="273"/>
        </pc:sldMkLst>
      </pc:sldChg>
      <pc:sldChg chg="add">
        <pc:chgData name="Sean Gallagher" userId="577446c3-45ae-4097-b8f0-9d862fa3a0df" providerId="ADAL" clId="{3C802913-E188-4970-BEE4-02768A5D5A61}" dt="2023-12-22T00:02:46.051" v="2"/>
        <pc:sldMkLst>
          <pc:docMk/>
          <pc:sldMk cId="2531538653" sldId="274"/>
        </pc:sldMkLst>
      </pc:sldChg>
      <pc:sldChg chg="add">
        <pc:chgData name="Sean Gallagher" userId="577446c3-45ae-4097-b8f0-9d862fa3a0df" providerId="ADAL" clId="{3C802913-E188-4970-BEE4-02768A5D5A61}" dt="2023-12-22T00:02:19.686" v="1"/>
        <pc:sldMkLst>
          <pc:docMk/>
          <pc:sldMk cId="1699869996" sldId="275"/>
        </pc:sldMkLst>
      </pc:sldChg>
      <pc:sldChg chg="add">
        <pc:chgData name="Sean Gallagher" userId="577446c3-45ae-4097-b8f0-9d862fa3a0df" providerId="ADAL" clId="{3C802913-E188-4970-BEE4-02768A5D5A61}" dt="2023-12-22T00:02:19.686" v="1"/>
        <pc:sldMkLst>
          <pc:docMk/>
          <pc:sldMk cId="1504646616" sldId="276"/>
        </pc:sldMkLst>
      </pc:sldChg>
      <pc:sldChg chg="add">
        <pc:chgData name="Sean Gallagher" userId="577446c3-45ae-4097-b8f0-9d862fa3a0df" providerId="ADAL" clId="{3C802913-E188-4970-BEE4-02768A5D5A61}" dt="2023-12-22T00:02:19.686" v="1"/>
        <pc:sldMkLst>
          <pc:docMk/>
          <pc:sldMk cId="371176137" sldId="277"/>
        </pc:sldMkLst>
      </pc:sldChg>
      <pc:sldChg chg="add">
        <pc:chgData name="Sean Gallagher" userId="577446c3-45ae-4097-b8f0-9d862fa3a0df" providerId="ADAL" clId="{3C802913-E188-4970-BEE4-02768A5D5A61}" dt="2023-12-22T00:02:19.686" v="1"/>
        <pc:sldMkLst>
          <pc:docMk/>
          <pc:sldMk cId="2641920423" sldId="278"/>
        </pc:sldMkLst>
      </pc:sldChg>
      <pc:sldChg chg="add">
        <pc:chgData name="Sean Gallagher" userId="577446c3-45ae-4097-b8f0-9d862fa3a0df" providerId="ADAL" clId="{3C802913-E188-4970-BEE4-02768A5D5A61}" dt="2023-12-22T00:02:19.686" v="1"/>
        <pc:sldMkLst>
          <pc:docMk/>
          <pc:sldMk cId="3064537832" sldId="279"/>
        </pc:sldMkLst>
      </pc:sldChg>
      <pc:sldChg chg="add">
        <pc:chgData name="Sean Gallagher" userId="577446c3-45ae-4097-b8f0-9d862fa3a0df" providerId="ADAL" clId="{3C802913-E188-4970-BEE4-02768A5D5A61}" dt="2023-12-22T00:02:19.686" v="1"/>
        <pc:sldMkLst>
          <pc:docMk/>
          <pc:sldMk cId="952540951" sldId="280"/>
        </pc:sldMkLst>
      </pc:sldChg>
      <pc:sldChg chg="add">
        <pc:chgData name="Sean Gallagher" userId="577446c3-45ae-4097-b8f0-9d862fa3a0df" providerId="ADAL" clId="{3C802913-E188-4970-BEE4-02768A5D5A61}" dt="2023-12-22T00:02:19.686" v="1"/>
        <pc:sldMkLst>
          <pc:docMk/>
          <pc:sldMk cId="329288133" sldId="281"/>
        </pc:sldMkLst>
      </pc:sldChg>
      <pc:sldChg chg="add">
        <pc:chgData name="Sean Gallagher" userId="577446c3-45ae-4097-b8f0-9d862fa3a0df" providerId="ADAL" clId="{3C802913-E188-4970-BEE4-02768A5D5A61}" dt="2023-12-22T00:02:19.686" v="1"/>
        <pc:sldMkLst>
          <pc:docMk/>
          <pc:sldMk cId="2824951499" sldId="282"/>
        </pc:sldMkLst>
      </pc:sldChg>
      <pc:sldChg chg="add">
        <pc:chgData name="Sean Gallagher" userId="577446c3-45ae-4097-b8f0-9d862fa3a0df" providerId="ADAL" clId="{3C802913-E188-4970-BEE4-02768A5D5A61}" dt="2023-12-22T00:02:19.686" v="1"/>
        <pc:sldMkLst>
          <pc:docMk/>
          <pc:sldMk cId="625949270" sldId="283"/>
        </pc:sldMkLst>
      </pc:sldChg>
      <pc:sldChg chg="add">
        <pc:chgData name="Sean Gallagher" userId="577446c3-45ae-4097-b8f0-9d862fa3a0df" providerId="ADAL" clId="{3C802913-E188-4970-BEE4-02768A5D5A61}" dt="2023-12-22T00:02:19.686" v="1"/>
        <pc:sldMkLst>
          <pc:docMk/>
          <pc:sldMk cId="2183784628" sldId="284"/>
        </pc:sldMkLst>
      </pc:sldChg>
      <pc:sldChg chg="add">
        <pc:chgData name="Sean Gallagher" userId="577446c3-45ae-4097-b8f0-9d862fa3a0df" providerId="ADAL" clId="{3C802913-E188-4970-BEE4-02768A5D5A61}" dt="2023-12-22T00:02:19.686" v="1"/>
        <pc:sldMkLst>
          <pc:docMk/>
          <pc:sldMk cId="2762130968" sldId="285"/>
        </pc:sldMkLst>
      </pc:sldChg>
      <pc:sldChg chg="add">
        <pc:chgData name="Sean Gallagher" userId="577446c3-45ae-4097-b8f0-9d862fa3a0df" providerId="ADAL" clId="{3C802913-E188-4970-BEE4-02768A5D5A61}" dt="2023-12-22T00:02:19.686" v="1"/>
        <pc:sldMkLst>
          <pc:docMk/>
          <pc:sldMk cId="3985243973" sldId="286"/>
        </pc:sldMkLst>
      </pc:sldChg>
      <pc:sldChg chg="add">
        <pc:chgData name="Sean Gallagher" userId="577446c3-45ae-4097-b8f0-9d862fa3a0df" providerId="ADAL" clId="{3C802913-E188-4970-BEE4-02768A5D5A61}" dt="2023-12-22T00:02:19.686" v="1"/>
        <pc:sldMkLst>
          <pc:docMk/>
          <pc:sldMk cId="2600626385" sldId="287"/>
        </pc:sldMkLst>
      </pc:sldChg>
      <pc:sldChg chg="add">
        <pc:chgData name="Sean Gallagher" userId="577446c3-45ae-4097-b8f0-9d862fa3a0df" providerId="ADAL" clId="{3C802913-E188-4970-BEE4-02768A5D5A61}" dt="2023-12-22T00:02:04.349" v="0"/>
        <pc:sldMkLst>
          <pc:docMk/>
          <pc:sldMk cId="1835509130" sldId="288"/>
        </pc:sldMkLst>
      </pc:sldChg>
      <pc:sldChg chg="add">
        <pc:chgData name="Sean Gallagher" userId="577446c3-45ae-4097-b8f0-9d862fa3a0df" providerId="ADAL" clId="{3C802913-E188-4970-BEE4-02768A5D5A61}" dt="2023-12-22T00:02:19.686" v="1"/>
        <pc:sldMkLst>
          <pc:docMk/>
          <pc:sldMk cId="163363369" sldId="289"/>
        </pc:sldMkLst>
      </pc:sldChg>
      <pc:sldChg chg="add">
        <pc:chgData name="Sean Gallagher" userId="577446c3-45ae-4097-b8f0-9d862fa3a0df" providerId="ADAL" clId="{3C802913-E188-4970-BEE4-02768A5D5A61}" dt="2023-12-22T00:02:19.686" v="1"/>
        <pc:sldMkLst>
          <pc:docMk/>
          <pc:sldMk cId="1660409099" sldId="290"/>
        </pc:sldMkLst>
      </pc:sldChg>
      <pc:sldChg chg="add">
        <pc:chgData name="Sean Gallagher" userId="577446c3-45ae-4097-b8f0-9d862fa3a0df" providerId="ADAL" clId="{3C802913-E188-4970-BEE4-02768A5D5A61}" dt="2023-12-22T00:02:19.686" v="1"/>
        <pc:sldMkLst>
          <pc:docMk/>
          <pc:sldMk cId="422118910" sldId="291"/>
        </pc:sldMkLst>
      </pc:sldChg>
      <pc:sldChg chg="add">
        <pc:chgData name="Sean Gallagher" userId="577446c3-45ae-4097-b8f0-9d862fa3a0df" providerId="ADAL" clId="{3C802913-E188-4970-BEE4-02768A5D5A61}" dt="2023-12-22T00:02:19.686" v="1"/>
        <pc:sldMkLst>
          <pc:docMk/>
          <pc:sldMk cId="3237513704" sldId="292"/>
        </pc:sldMkLst>
      </pc:sldChg>
      <pc:sldChg chg="add">
        <pc:chgData name="Sean Gallagher" userId="577446c3-45ae-4097-b8f0-9d862fa3a0df" providerId="ADAL" clId="{3C802913-E188-4970-BEE4-02768A5D5A61}" dt="2023-12-22T00:02:19.686" v="1"/>
        <pc:sldMkLst>
          <pc:docMk/>
          <pc:sldMk cId="804847239" sldId="293"/>
        </pc:sldMkLst>
      </pc:sldChg>
      <pc:sldChg chg="add">
        <pc:chgData name="Sean Gallagher" userId="577446c3-45ae-4097-b8f0-9d862fa3a0df" providerId="ADAL" clId="{3C802913-E188-4970-BEE4-02768A5D5A61}" dt="2023-12-22T00:02:46.051" v="2"/>
        <pc:sldMkLst>
          <pc:docMk/>
          <pc:sldMk cId="22510229" sldId="294"/>
        </pc:sldMkLst>
      </pc:sldChg>
      <pc:sldChg chg="add">
        <pc:chgData name="Sean Gallagher" userId="577446c3-45ae-4097-b8f0-9d862fa3a0df" providerId="ADAL" clId="{3C802913-E188-4970-BEE4-02768A5D5A61}" dt="2023-12-22T00:02:19.686" v="1"/>
        <pc:sldMkLst>
          <pc:docMk/>
          <pc:sldMk cId="3045382361" sldId="295"/>
        </pc:sldMkLst>
      </pc:sldChg>
      <pc:sldChg chg="add">
        <pc:chgData name="Sean Gallagher" userId="577446c3-45ae-4097-b8f0-9d862fa3a0df" providerId="ADAL" clId="{3C802913-E188-4970-BEE4-02768A5D5A61}" dt="2023-12-22T00:02:19.686" v="1"/>
        <pc:sldMkLst>
          <pc:docMk/>
          <pc:sldMk cId="2846027010" sldId="296"/>
        </pc:sldMkLst>
      </pc:sldChg>
      <pc:sldChg chg="add">
        <pc:chgData name="Sean Gallagher" userId="577446c3-45ae-4097-b8f0-9d862fa3a0df" providerId="ADAL" clId="{3C802913-E188-4970-BEE4-02768A5D5A61}" dt="2023-12-22T00:02:46.051" v="2"/>
        <pc:sldMkLst>
          <pc:docMk/>
          <pc:sldMk cId="1689240540" sldId="297"/>
        </pc:sldMkLst>
      </pc:sldChg>
      <pc:sldChg chg="add">
        <pc:chgData name="Sean Gallagher" userId="577446c3-45ae-4097-b8f0-9d862fa3a0df" providerId="ADAL" clId="{3C802913-E188-4970-BEE4-02768A5D5A61}" dt="2023-12-22T00:02:46.051" v="2"/>
        <pc:sldMkLst>
          <pc:docMk/>
          <pc:sldMk cId="947228734" sldId="298"/>
        </pc:sldMkLst>
      </pc:sldChg>
      <pc:sldChg chg="add">
        <pc:chgData name="Sean Gallagher" userId="577446c3-45ae-4097-b8f0-9d862fa3a0df" providerId="ADAL" clId="{3C802913-E188-4970-BEE4-02768A5D5A61}" dt="2023-12-22T00:02:46.051" v="2"/>
        <pc:sldMkLst>
          <pc:docMk/>
          <pc:sldMk cId="3376809672" sldId="299"/>
        </pc:sldMkLst>
      </pc:sldChg>
      <pc:sldChg chg="add">
        <pc:chgData name="Sean Gallagher" userId="577446c3-45ae-4097-b8f0-9d862fa3a0df" providerId="ADAL" clId="{3C802913-E188-4970-BEE4-02768A5D5A61}" dt="2023-12-22T00:02:46.051" v="2"/>
        <pc:sldMkLst>
          <pc:docMk/>
          <pc:sldMk cId="3568351826" sldId="300"/>
        </pc:sldMkLst>
      </pc:sldChg>
      <pc:sldChg chg="add">
        <pc:chgData name="Sean Gallagher" userId="577446c3-45ae-4097-b8f0-9d862fa3a0df" providerId="ADAL" clId="{3C802913-E188-4970-BEE4-02768A5D5A61}" dt="2023-12-22T00:02:46.051" v="2"/>
        <pc:sldMkLst>
          <pc:docMk/>
          <pc:sldMk cId="1402158587" sldId="301"/>
        </pc:sldMkLst>
      </pc:sldChg>
      <pc:sldChg chg="add">
        <pc:chgData name="Sean Gallagher" userId="577446c3-45ae-4097-b8f0-9d862fa3a0df" providerId="ADAL" clId="{3C802913-E188-4970-BEE4-02768A5D5A61}" dt="2023-12-22T00:02:04.349" v="0"/>
        <pc:sldMkLst>
          <pc:docMk/>
          <pc:sldMk cId="2587681848" sldId="324"/>
        </pc:sldMkLst>
      </pc:sldChg>
      <pc:sldChg chg="add">
        <pc:chgData name="Sean Gallagher" userId="577446c3-45ae-4097-b8f0-9d862fa3a0df" providerId="ADAL" clId="{3C802913-E188-4970-BEE4-02768A5D5A61}" dt="2023-12-22T00:02:04.349" v="0"/>
        <pc:sldMkLst>
          <pc:docMk/>
          <pc:sldMk cId="1131491601" sldId="378"/>
        </pc:sldMkLst>
      </pc:sldChg>
      <pc:sldChg chg="add">
        <pc:chgData name="Sean Gallagher" userId="577446c3-45ae-4097-b8f0-9d862fa3a0df" providerId="ADAL" clId="{3C802913-E188-4970-BEE4-02768A5D5A61}" dt="2023-12-22T00:02:04.349" v="0"/>
        <pc:sldMkLst>
          <pc:docMk/>
          <pc:sldMk cId="2049573742" sldId="379"/>
        </pc:sldMkLst>
      </pc:sldChg>
      <pc:sldChg chg="add">
        <pc:chgData name="Sean Gallagher" userId="577446c3-45ae-4097-b8f0-9d862fa3a0df" providerId="ADAL" clId="{3C802913-E188-4970-BEE4-02768A5D5A61}" dt="2023-12-22T00:02:04.349" v="0"/>
        <pc:sldMkLst>
          <pc:docMk/>
          <pc:sldMk cId="428871305" sldId="385"/>
        </pc:sldMkLst>
      </pc:sldChg>
      <pc:sldChg chg="add">
        <pc:chgData name="Sean Gallagher" userId="577446c3-45ae-4097-b8f0-9d862fa3a0df" providerId="ADAL" clId="{3C802913-E188-4970-BEE4-02768A5D5A61}" dt="2023-12-22T00:02:04.349" v="0"/>
        <pc:sldMkLst>
          <pc:docMk/>
          <pc:sldMk cId="3056095992" sldId="391"/>
        </pc:sldMkLst>
      </pc:sldChg>
      <pc:sldChg chg="add">
        <pc:chgData name="Sean Gallagher" userId="577446c3-45ae-4097-b8f0-9d862fa3a0df" providerId="ADAL" clId="{3C802913-E188-4970-BEE4-02768A5D5A61}" dt="2023-12-22T00:02:04.349" v="0"/>
        <pc:sldMkLst>
          <pc:docMk/>
          <pc:sldMk cId="1618153555" sldId="392"/>
        </pc:sldMkLst>
      </pc:sldChg>
      <pc:sldChg chg="add">
        <pc:chgData name="Sean Gallagher" userId="577446c3-45ae-4097-b8f0-9d862fa3a0df" providerId="ADAL" clId="{3C802913-E188-4970-BEE4-02768A5D5A61}" dt="2023-12-22T00:02:04.349" v="0"/>
        <pc:sldMkLst>
          <pc:docMk/>
          <pc:sldMk cId="558403253" sldId="393"/>
        </pc:sldMkLst>
      </pc:sldChg>
      <pc:sldChg chg="add">
        <pc:chgData name="Sean Gallagher" userId="577446c3-45ae-4097-b8f0-9d862fa3a0df" providerId="ADAL" clId="{3C802913-E188-4970-BEE4-02768A5D5A61}" dt="2023-12-22T00:02:04.349" v="0"/>
        <pc:sldMkLst>
          <pc:docMk/>
          <pc:sldMk cId="1872496133" sldId="395"/>
        </pc:sldMkLst>
      </pc:sldChg>
      <pc:sldChg chg="add">
        <pc:chgData name="Sean Gallagher" userId="577446c3-45ae-4097-b8f0-9d862fa3a0df" providerId="ADAL" clId="{3C802913-E188-4970-BEE4-02768A5D5A61}" dt="2023-12-22T00:02:04.349" v="0"/>
        <pc:sldMkLst>
          <pc:docMk/>
          <pc:sldMk cId="346640239" sldId="408"/>
        </pc:sldMkLst>
      </pc:sldChg>
      <pc:sldChg chg="add">
        <pc:chgData name="Sean Gallagher" userId="577446c3-45ae-4097-b8f0-9d862fa3a0df" providerId="ADAL" clId="{3C802913-E188-4970-BEE4-02768A5D5A61}" dt="2023-12-22T00:02:04.349" v="0"/>
        <pc:sldMkLst>
          <pc:docMk/>
          <pc:sldMk cId="1361722054" sldId="415"/>
        </pc:sldMkLst>
      </pc:sldChg>
      <pc:sldChg chg="add">
        <pc:chgData name="Sean Gallagher" userId="577446c3-45ae-4097-b8f0-9d862fa3a0df" providerId="ADAL" clId="{3C802913-E188-4970-BEE4-02768A5D5A61}" dt="2023-12-22T00:02:04.349" v="0"/>
        <pc:sldMkLst>
          <pc:docMk/>
          <pc:sldMk cId="950975458" sldId="417"/>
        </pc:sldMkLst>
      </pc:sldChg>
      <pc:sldChg chg="add">
        <pc:chgData name="Sean Gallagher" userId="577446c3-45ae-4097-b8f0-9d862fa3a0df" providerId="ADAL" clId="{3C802913-E188-4970-BEE4-02768A5D5A61}" dt="2023-12-22T00:02:04.349" v="0"/>
        <pc:sldMkLst>
          <pc:docMk/>
          <pc:sldMk cId="925656419" sldId="418"/>
        </pc:sldMkLst>
      </pc:sldChg>
      <pc:sldChg chg="add">
        <pc:chgData name="Sean Gallagher" userId="577446c3-45ae-4097-b8f0-9d862fa3a0df" providerId="ADAL" clId="{3C802913-E188-4970-BEE4-02768A5D5A61}" dt="2023-12-22T00:02:04.349" v="0"/>
        <pc:sldMkLst>
          <pc:docMk/>
          <pc:sldMk cId="689845155" sldId="435"/>
        </pc:sldMkLst>
      </pc:sldChg>
      <pc:sldChg chg="add">
        <pc:chgData name="Sean Gallagher" userId="577446c3-45ae-4097-b8f0-9d862fa3a0df" providerId="ADAL" clId="{3C802913-E188-4970-BEE4-02768A5D5A61}" dt="2023-12-22T00:02:04.349" v="0"/>
        <pc:sldMkLst>
          <pc:docMk/>
          <pc:sldMk cId="1155179895" sldId="441"/>
        </pc:sldMkLst>
      </pc:sldChg>
      <pc:sldChg chg="add">
        <pc:chgData name="Sean Gallagher" userId="577446c3-45ae-4097-b8f0-9d862fa3a0df" providerId="ADAL" clId="{3C802913-E188-4970-BEE4-02768A5D5A61}" dt="2023-12-22T00:02:04.349" v="0"/>
        <pc:sldMkLst>
          <pc:docMk/>
          <pc:sldMk cId="2224840178" sldId="442"/>
        </pc:sldMkLst>
      </pc:sldChg>
      <pc:sldChg chg="add">
        <pc:chgData name="Sean Gallagher" userId="577446c3-45ae-4097-b8f0-9d862fa3a0df" providerId="ADAL" clId="{3C802913-E188-4970-BEE4-02768A5D5A61}" dt="2023-12-22T00:02:04.349" v="0"/>
        <pc:sldMkLst>
          <pc:docMk/>
          <pc:sldMk cId="1517840059" sldId="443"/>
        </pc:sldMkLst>
      </pc:sldChg>
      <pc:sldChg chg="add">
        <pc:chgData name="Sean Gallagher" userId="577446c3-45ae-4097-b8f0-9d862fa3a0df" providerId="ADAL" clId="{3C802913-E188-4970-BEE4-02768A5D5A61}" dt="2023-12-22T00:02:04.349" v="0"/>
        <pc:sldMkLst>
          <pc:docMk/>
          <pc:sldMk cId="2672924776" sldId="444"/>
        </pc:sldMkLst>
      </pc:sldChg>
      <pc:sldChg chg="add">
        <pc:chgData name="Sean Gallagher" userId="577446c3-45ae-4097-b8f0-9d862fa3a0df" providerId="ADAL" clId="{3C802913-E188-4970-BEE4-02768A5D5A61}" dt="2023-12-22T00:03:02.876" v="3"/>
        <pc:sldMkLst>
          <pc:docMk/>
          <pc:sldMk cId="1648171323" sldId="872"/>
        </pc:sldMkLst>
      </pc:sldChg>
      <pc:sldChg chg="add">
        <pc:chgData name="Sean Gallagher" userId="577446c3-45ae-4097-b8f0-9d862fa3a0df" providerId="ADAL" clId="{3C802913-E188-4970-BEE4-02768A5D5A61}" dt="2023-12-22T00:03:02.876" v="3"/>
        <pc:sldMkLst>
          <pc:docMk/>
          <pc:sldMk cId="2594335611" sldId="873"/>
        </pc:sldMkLst>
      </pc:sldChg>
      <pc:sldChg chg="add">
        <pc:chgData name="Sean Gallagher" userId="577446c3-45ae-4097-b8f0-9d862fa3a0df" providerId="ADAL" clId="{3C802913-E188-4970-BEE4-02768A5D5A61}" dt="2023-12-22T00:03:02.876" v="3"/>
        <pc:sldMkLst>
          <pc:docMk/>
          <pc:sldMk cId="2219126857" sldId="874"/>
        </pc:sldMkLst>
      </pc:sldChg>
      <pc:sldChg chg="add">
        <pc:chgData name="Sean Gallagher" userId="577446c3-45ae-4097-b8f0-9d862fa3a0df" providerId="ADAL" clId="{3C802913-E188-4970-BEE4-02768A5D5A61}" dt="2023-12-22T00:03:02.876" v="3"/>
        <pc:sldMkLst>
          <pc:docMk/>
          <pc:sldMk cId="3613474628" sldId="876"/>
        </pc:sldMkLst>
      </pc:sldChg>
      <pc:sldChg chg="add">
        <pc:chgData name="Sean Gallagher" userId="577446c3-45ae-4097-b8f0-9d862fa3a0df" providerId="ADAL" clId="{3C802913-E188-4970-BEE4-02768A5D5A61}" dt="2023-12-22T00:03:02.876" v="3"/>
        <pc:sldMkLst>
          <pc:docMk/>
          <pc:sldMk cId="3030887088" sldId="877"/>
        </pc:sldMkLst>
      </pc:sldChg>
      <pc:sldChg chg="add">
        <pc:chgData name="Sean Gallagher" userId="577446c3-45ae-4097-b8f0-9d862fa3a0df" providerId="ADAL" clId="{3C802913-E188-4970-BEE4-02768A5D5A61}" dt="2023-12-22T00:03:02.876" v="3"/>
        <pc:sldMkLst>
          <pc:docMk/>
          <pc:sldMk cId="1009608635" sldId="878"/>
        </pc:sldMkLst>
      </pc:sldChg>
      <pc:sldChg chg="add">
        <pc:chgData name="Sean Gallagher" userId="577446c3-45ae-4097-b8f0-9d862fa3a0df" providerId="ADAL" clId="{3C802913-E188-4970-BEE4-02768A5D5A61}" dt="2023-12-22T00:03:02.876" v="3"/>
        <pc:sldMkLst>
          <pc:docMk/>
          <pc:sldMk cId="3825133532" sldId="879"/>
        </pc:sldMkLst>
      </pc:sldChg>
      <pc:sldChg chg="add">
        <pc:chgData name="Sean Gallagher" userId="577446c3-45ae-4097-b8f0-9d862fa3a0df" providerId="ADAL" clId="{3C802913-E188-4970-BEE4-02768A5D5A61}" dt="2023-12-22T00:03:02.876" v="3"/>
        <pc:sldMkLst>
          <pc:docMk/>
          <pc:sldMk cId="3550832934" sldId="880"/>
        </pc:sldMkLst>
      </pc:sldChg>
      <pc:sldChg chg="add">
        <pc:chgData name="Sean Gallagher" userId="577446c3-45ae-4097-b8f0-9d862fa3a0df" providerId="ADAL" clId="{3C802913-E188-4970-BEE4-02768A5D5A61}" dt="2023-12-22T00:03:02.876" v="3"/>
        <pc:sldMkLst>
          <pc:docMk/>
          <pc:sldMk cId="1349924782" sldId="881"/>
        </pc:sldMkLst>
      </pc:sldChg>
      <pc:sldChg chg="add">
        <pc:chgData name="Sean Gallagher" userId="577446c3-45ae-4097-b8f0-9d862fa3a0df" providerId="ADAL" clId="{3C802913-E188-4970-BEE4-02768A5D5A61}" dt="2023-12-22T00:03:02.876" v="3"/>
        <pc:sldMkLst>
          <pc:docMk/>
          <pc:sldMk cId="2786871896" sldId="882"/>
        </pc:sldMkLst>
      </pc:sldChg>
      <pc:sldChg chg="add">
        <pc:chgData name="Sean Gallagher" userId="577446c3-45ae-4097-b8f0-9d862fa3a0df" providerId="ADAL" clId="{3C802913-E188-4970-BEE4-02768A5D5A61}" dt="2023-12-22T00:03:02.876" v="3"/>
        <pc:sldMkLst>
          <pc:docMk/>
          <pc:sldMk cId="4211215936" sldId="883"/>
        </pc:sldMkLst>
      </pc:sldChg>
      <pc:sldChg chg="add">
        <pc:chgData name="Sean Gallagher" userId="577446c3-45ae-4097-b8f0-9d862fa3a0df" providerId="ADAL" clId="{3C802913-E188-4970-BEE4-02768A5D5A61}" dt="2023-12-22T00:03:02.876" v="3"/>
        <pc:sldMkLst>
          <pc:docMk/>
          <pc:sldMk cId="1720056151" sldId="886"/>
        </pc:sldMkLst>
      </pc:sldChg>
      <pc:sldChg chg="add">
        <pc:chgData name="Sean Gallagher" userId="577446c3-45ae-4097-b8f0-9d862fa3a0df" providerId="ADAL" clId="{3C802913-E188-4970-BEE4-02768A5D5A61}" dt="2023-12-22T00:03:02.876" v="3"/>
        <pc:sldMkLst>
          <pc:docMk/>
          <pc:sldMk cId="193886460" sldId="887"/>
        </pc:sldMkLst>
      </pc:sldChg>
      <pc:sldChg chg="add">
        <pc:chgData name="Sean Gallagher" userId="577446c3-45ae-4097-b8f0-9d862fa3a0df" providerId="ADAL" clId="{3C802913-E188-4970-BEE4-02768A5D5A61}" dt="2023-12-22T00:03:02.876" v="3"/>
        <pc:sldMkLst>
          <pc:docMk/>
          <pc:sldMk cId="2682828270" sldId="888"/>
        </pc:sldMkLst>
      </pc:sldChg>
      <pc:sldChg chg="add">
        <pc:chgData name="Sean Gallagher" userId="577446c3-45ae-4097-b8f0-9d862fa3a0df" providerId="ADAL" clId="{3C802913-E188-4970-BEE4-02768A5D5A61}" dt="2023-12-22T00:03:02.876" v="3"/>
        <pc:sldMkLst>
          <pc:docMk/>
          <pc:sldMk cId="162399064" sldId="889"/>
        </pc:sldMkLst>
      </pc:sldChg>
      <pc:sldChg chg="add">
        <pc:chgData name="Sean Gallagher" userId="577446c3-45ae-4097-b8f0-9d862fa3a0df" providerId="ADAL" clId="{3C802913-E188-4970-BEE4-02768A5D5A61}" dt="2023-12-22T00:03:02.876" v="3"/>
        <pc:sldMkLst>
          <pc:docMk/>
          <pc:sldMk cId="2120699703" sldId="890"/>
        </pc:sldMkLst>
      </pc:sldChg>
      <pc:sldChg chg="add">
        <pc:chgData name="Sean Gallagher" userId="577446c3-45ae-4097-b8f0-9d862fa3a0df" providerId="ADAL" clId="{3C802913-E188-4970-BEE4-02768A5D5A61}" dt="2023-12-22T00:03:02.876" v="3"/>
        <pc:sldMkLst>
          <pc:docMk/>
          <pc:sldMk cId="1505488301" sldId="891"/>
        </pc:sldMkLst>
      </pc:sldChg>
      <pc:sldChg chg="add">
        <pc:chgData name="Sean Gallagher" userId="577446c3-45ae-4097-b8f0-9d862fa3a0df" providerId="ADAL" clId="{3C802913-E188-4970-BEE4-02768A5D5A61}" dt="2023-12-22T00:03:02.876" v="3"/>
        <pc:sldMkLst>
          <pc:docMk/>
          <pc:sldMk cId="1294843560" sldId="892"/>
        </pc:sldMkLst>
      </pc:sldChg>
      <pc:sldChg chg="add">
        <pc:chgData name="Sean Gallagher" userId="577446c3-45ae-4097-b8f0-9d862fa3a0df" providerId="ADAL" clId="{3C802913-E188-4970-BEE4-02768A5D5A61}" dt="2023-12-22T00:03:02.876" v="3"/>
        <pc:sldMkLst>
          <pc:docMk/>
          <pc:sldMk cId="285689304" sldId="893"/>
        </pc:sldMkLst>
      </pc:sldChg>
      <pc:sldChg chg="add">
        <pc:chgData name="Sean Gallagher" userId="577446c3-45ae-4097-b8f0-9d862fa3a0df" providerId="ADAL" clId="{3C802913-E188-4970-BEE4-02768A5D5A61}" dt="2023-12-22T00:03:02.876" v="3"/>
        <pc:sldMkLst>
          <pc:docMk/>
          <pc:sldMk cId="3501662249" sldId="894"/>
        </pc:sldMkLst>
      </pc:sldChg>
      <pc:sldChg chg="add">
        <pc:chgData name="Sean Gallagher" userId="577446c3-45ae-4097-b8f0-9d862fa3a0df" providerId="ADAL" clId="{3C802913-E188-4970-BEE4-02768A5D5A61}" dt="2023-12-22T00:03:02.876" v="3"/>
        <pc:sldMkLst>
          <pc:docMk/>
          <pc:sldMk cId="3905320374" sldId="895"/>
        </pc:sldMkLst>
      </pc:sldChg>
      <pc:sldChg chg="add">
        <pc:chgData name="Sean Gallagher" userId="577446c3-45ae-4097-b8f0-9d862fa3a0df" providerId="ADAL" clId="{3C802913-E188-4970-BEE4-02768A5D5A61}" dt="2023-12-22T00:03:02.876" v="3"/>
        <pc:sldMkLst>
          <pc:docMk/>
          <pc:sldMk cId="2492143286" sldId="896"/>
        </pc:sldMkLst>
      </pc:sldChg>
      <pc:sldChg chg="add">
        <pc:chgData name="Sean Gallagher" userId="577446c3-45ae-4097-b8f0-9d862fa3a0df" providerId="ADAL" clId="{3C802913-E188-4970-BEE4-02768A5D5A61}" dt="2023-12-22T00:02:04.349" v="0"/>
        <pc:sldMkLst>
          <pc:docMk/>
          <pc:sldMk cId="1207547182" sldId="2134958658"/>
        </pc:sldMkLst>
      </pc:sldChg>
      <pc:sldChg chg="add">
        <pc:chgData name="Sean Gallagher" userId="577446c3-45ae-4097-b8f0-9d862fa3a0df" providerId="ADAL" clId="{3C802913-E188-4970-BEE4-02768A5D5A61}" dt="2023-12-22T00:02:19.686" v="1"/>
        <pc:sldMkLst>
          <pc:docMk/>
          <pc:sldMk cId="343831795" sldId="2134958659"/>
        </pc:sldMkLst>
      </pc:sldChg>
      <pc:sldChg chg="add">
        <pc:chgData name="Sean Gallagher" userId="577446c3-45ae-4097-b8f0-9d862fa3a0df" providerId="ADAL" clId="{3C802913-E188-4970-BEE4-02768A5D5A61}" dt="2023-12-22T00:02:19.686" v="1"/>
        <pc:sldMkLst>
          <pc:docMk/>
          <pc:sldMk cId="2322268924" sldId="2134958660"/>
        </pc:sldMkLst>
      </pc:sldChg>
      <pc:sldChg chg="add">
        <pc:chgData name="Sean Gallagher" userId="577446c3-45ae-4097-b8f0-9d862fa3a0df" providerId="ADAL" clId="{3C802913-E188-4970-BEE4-02768A5D5A61}" dt="2023-12-22T00:02:19.686" v="1"/>
        <pc:sldMkLst>
          <pc:docMk/>
          <pc:sldMk cId="3879740117" sldId="2134958661"/>
        </pc:sldMkLst>
      </pc:sldChg>
      <pc:sldChg chg="add">
        <pc:chgData name="Sean Gallagher" userId="577446c3-45ae-4097-b8f0-9d862fa3a0df" providerId="ADAL" clId="{3C802913-E188-4970-BEE4-02768A5D5A61}" dt="2023-12-22T00:02:19.686" v="1"/>
        <pc:sldMkLst>
          <pc:docMk/>
          <pc:sldMk cId="3105153053" sldId="2134958662"/>
        </pc:sldMkLst>
      </pc:sldChg>
      <pc:sldChg chg="add">
        <pc:chgData name="Sean Gallagher" userId="577446c3-45ae-4097-b8f0-9d862fa3a0df" providerId="ADAL" clId="{3C802913-E188-4970-BEE4-02768A5D5A61}" dt="2023-12-22T00:02:19.686" v="1"/>
        <pc:sldMkLst>
          <pc:docMk/>
          <pc:sldMk cId="2420568034" sldId="2134958663"/>
        </pc:sldMkLst>
      </pc:sldChg>
      <pc:sldChg chg="add">
        <pc:chgData name="Sean Gallagher" userId="577446c3-45ae-4097-b8f0-9d862fa3a0df" providerId="ADAL" clId="{3C802913-E188-4970-BEE4-02768A5D5A61}" dt="2023-12-22T00:02:46.051" v="2"/>
        <pc:sldMkLst>
          <pc:docMk/>
          <pc:sldMk cId="605284998" sldId="2134958664"/>
        </pc:sldMkLst>
      </pc:sldChg>
      <pc:sldChg chg="add">
        <pc:chgData name="Sean Gallagher" userId="577446c3-45ae-4097-b8f0-9d862fa3a0df" providerId="ADAL" clId="{3C802913-E188-4970-BEE4-02768A5D5A61}" dt="2023-12-22T00:02:46.051" v="2"/>
        <pc:sldMkLst>
          <pc:docMk/>
          <pc:sldMk cId="1549692254" sldId="2134958665"/>
        </pc:sldMkLst>
      </pc:sldChg>
      <pc:sldChg chg="add">
        <pc:chgData name="Sean Gallagher" userId="577446c3-45ae-4097-b8f0-9d862fa3a0df" providerId="ADAL" clId="{3C802913-E188-4970-BEE4-02768A5D5A61}" dt="2023-12-22T00:02:46.051" v="2"/>
        <pc:sldMkLst>
          <pc:docMk/>
          <pc:sldMk cId="2813733787" sldId="2134958666"/>
        </pc:sldMkLst>
      </pc:sldChg>
      <pc:sldChg chg="add">
        <pc:chgData name="Sean Gallagher" userId="577446c3-45ae-4097-b8f0-9d862fa3a0df" providerId="ADAL" clId="{3C802913-E188-4970-BEE4-02768A5D5A61}" dt="2023-12-22T00:02:46.051" v="2"/>
        <pc:sldMkLst>
          <pc:docMk/>
          <pc:sldMk cId="2284949446" sldId="2134958667"/>
        </pc:sldMkLst>
      </pc:sldChg>
      <pc:sldChg chg="add">
        <pc:chgData name="Sean Gallagher" userId="577446c3-45ae-4097-b8f0-9d862fa3a0df" providerId="ADAL" clId="{3C802913-E188-4970-BEE4-02768A5D5A61}" dt="2023-12-22T00:02:46.051" v="2"/>
        <pc:sldMkLst>
          <pc:docMk/>
          <pc:sldMk cId="3485328862" sldId="2134958668"/>
        </pc:sldMkLst>
      </pc:sldChg>
      <pc:sldChg chg="add">
        <pc:chgData name="Sean Gallagher" userId="577446c3-45ae-4097-b8f0-9d862fa3a0df" providerId="ADAL" clId="{3C802913-E188-4970-BEE4-02768A5D5A61}" dt="2023-12-22T00:02:46.051" v="2"/>
        <pc:sldMkLst>
          <pc:docMk/>
          <pc:sldMk cId="124499339" sldId="2134958669"/>
        </pc:sldMkLst>
      </pc:sldChg>
      <pc:sldChg chg="add">
        <pc:chgData name="Sean Gallagher" userId="577446c3-45ae-4097-b8f0-9d862fa3a0df" providerId="ADAL" clId="{3C802913-E188-4970-BEE4-02768A5D5A61}" dt="2023-12-22T00:02:46.051" v="2"/>
        <pc:sldMkLst>
          <pc:docMk/>
          <pc:sldMk cId="206799059" sldId="2134958670"/>
        </pc:sldMkLst>
      </pc:sldChg>
      <pc:sldChg chg="add">
        <pc:chgData name="Sean Gallagher" userId="577446c3-45ae-4097-b8f0-9d862fa3a0df" providerId="ADAL" clId="{3C802913-E188-4970-BEE4-02768A5D5A61}" dt="2023-12-22T00:02:46.051" v="2"/>
        <pc:sldMkLst>
          <pc:docMk/>
          <pc:sldMk cId="3309629551" sldId="2134958671"/>
        </pc:sldMkLst>
      </pc:sldChg>
      <pc:sldChg chg="add">
        <pc:chgData name="Sean Gallagher" userId="577446c3-45ae-4097-b8f0-9d862fa3a0df" providerId="ADAL" clId="{3C802913-E188-4970-BEE4-02768A5D5A61}" dt="2023-12-22T00:02:46.051" v="2"/>
        <pc:sldMkLst>
          <pc:docMk/>
          <pc:sldMk cId="3949341674" sldId="2134958672"/>
        </pc:sldMkLst>
      </pc:sldChg>
      <pc:sldChg chg="add">
        <pc:chgData name="Sean Gallagher" userId="577446c3-45ae-4097-b8f0-9d862fa3a0df" providerId="ADAL" clId="{3C802913-E188-4970-BEE4-02768A5D5A61}" dt="2023-12-22T00:02:46.051" v="2"/>
        <pc:sldMkLst>
          <pc:docMk/>
          <pc:sldMk cId="3857162010" sldId="2134958673"/>
        </pc:sldMkLst>
      </pc:sldChg>
      <pc:sldChg chg="add">
        <pc:chgData name="Sean Gallagher" userId="577446c3-45ae-4097-b8f0-9d862fa3a0df" providerId="ADAL" clId="{3C802913-E188-4970-BEE4-02768A5D5A61}" dt="2023-12-22T00:02:46.051" v="2"/>
        <pc:sldMkLst>
          <pc:docMk/>
          <pc:sldMk cId="995424685" sldId="2134958674"/>
        </pc:sldMkLst>
      </pc:sldChg>
      <pc:sldChg chg="add">
        <pc:chgData name="Sean Gallagher" userId="577446c3-45ae-4097-b8f0-9d862fa3a0df" providerId="ADAL" clId="{3C802913-E188-4970-BEE4-02768A5D5A61}" dt="2023-12-22T00:02:46.051" v="2"/>
        <pc:sldMkLst>
          <pc:docMk/>
          <pc:sldMk cId="1928053989" sldId="2134958675"/>
        </pc:sldMkLst>
      </pc:sldChg>
      <pc:sldChg chg="add">
        <pc:chgData name="Sean Gallagher" userId="577446c3-45ae-4097-b8f0-9d862fa3a0df" providerId="ADAL" clId="{3C802913-E188-4970-BEE4-02768A5D5A61}" dt="2023-12-22T00:02:46.051" v="2"/>
        <pc:sldMkLst>
          <pc:docMk/>
          <pc:sldMk cId="3424090346" sldId="2134958676"/>
        </pc:sldMkLst>
      </pc:sldChg>
      <pc:sldChg chg="add">
        <pc:chgData name="Sean Gallagher" userId="577446c3-45ae-4097-b8f0-9d862fa3a0df" providerId="ADAL" clId="{3C802913-E188-4970-BEE4-02768A5D5A61}" dt="2023-12-22T00:02:46.051" v="2"/>
        <pc:sldMkLst>
          <pc:docMk/>
          <pc:sldMk cId="1260198727" sldId="2134958677"/>
        </pc:sldMkLst>
      </pc:sldChg>
      <pc:sldChg chg="add">
        <pc:chgData name="Sean Gallagher" userId="577446c3-45ae-4097-b8f0-9d862fa3a0df" providerId="ADAL" clId="{3C802913-E188-4970-BEE4-02768A5D5A61}" dt="2023-12-22T00:02:46.051" v="2"/>
        <pc:sldMkLst>
          <pc:docMk/>
          <pc:sldMk cId="3269231011" sldId="2134958678"/>
        </pc:sldMkLst>
      </pc:sldChg>
      <pc:sldChg chg="add">
        <pc:chgData name="Sean Gallagher" userId="577446c3-45ae-4097-b8f0-9d862fa3a0df" providerId="ADAL" clId="{3C802913-E188-4970-BEE4-02768A5D5A61}" dt="2023-12-22T00:02:46.051" v="2"/>
        <pc:sldMkLst>
          <pc:docMk/>
          <pc:sldMk cId="2791431152" sldId="2134958679"/>
        </pc:sldMkLst>
      </pc:sldChg>
      <pc:sldChg chg="add">
        <pc:chgData name="Sean Gallagher" userId="577446c3-45ae-4097-b8f0-9d862fa3a0df" providerId="ADAL" clId="{3C802913-E188-4970-BEE4-02768A5D5A61}" dt="2023-12-22T00:03:02.876" v="3"/>
        <pc:sldMkLst>
          <pc:docMk/>
          <pc:sldMk cId="1198730195" sldId="2134958680"/>
        </pc:sldMkLst>
      </pc:sldChg>
      <pc:sldChg chg="add">
        <pc:chgData name="Sean Gallagher" userId="577446c3-45ae-4097-b8f0-9d862fa3a0df" providerId="ADAL" clId="{3C802913-E188-4970-BEE4-02768A5D5A61}" dt="2023-12-22T00:03:02.876" v="3"/>
        <pc:sldMkLst>
          <pc:docMk/>
          <pc:sldMk cId="3217057699" sldId="2134958681"/>
        </pc:sldMkLst>
      </pc:sldChg>
      <pc:sldChg chg="add">
        <pc:chgData name="Sean Gallagher" userId="577446c3-45ae-4097-b8f0-9d862fa3a0df" providerId="ADAL" clId="{3C802913-E188-4970-BEE4-02768A5D5A61}" dt="2023-12-22T00:03:02.876" v="3"/>
        <pc:sldMkLst>
          <pc:docMk/>
          <pc:sldMk cId="583758469" sldId="2134958682"/>
        </pc:sldMkLst>
      </pc:sldChg>
      <pc:sldChg chg="add">
        <pc:chgData name="Sean Gallagher" userId="577446c3-45ae-4097-b8f0-9d862fa3a0df" providerId="ADAL" clId="{3C802913-E188-4970-BEE4-02768A5D5A61}" dt="2023-12-22T00:03:02.876" v="3"/>
        <pc:sldMkLst>
          <pc:docMk/>
          <pc:sldMk cId="0" sldId="2134958683"/>
        </pc:sldMkLst>
      </pc:sldChg>
      <pc:sldChg chg="add">
        <pc:chgData name="Sean Gallagher" userId="577446c3-45ae-4097-b8f0-9d862fa3a0df" providerId="ADAL" clId="{3C802913-E188-4970-BEE4-02768A5D5A61}" dt="2023-12-22T00:03:02.876" v="3"/>
        <pc:sldMkLst>
          <pc:docMk/>
          <pc:sldMk cId="0" sldId="2134958684"/>
        </pc:sldMkLst>
      </pc:sldChg>
      <pc:sldChg chg="add">
        <pc:chgData name="Sean Gallagher" userId="577446c3-45ae-4097-b8f0-9d862fa3a0df" providerId="ADAL" clId="{3C802913-E188-4970-BEE4-02768A5D5A61}" dt="2023-12-22T00:03:02.876" v="3"/>
        <pc:sldMkLst>
          <pc:docMk/>
          <pc:sldMk cId="0" sldId="2134958685"/>
        </pc:sldMkLst>
      </pc:sldChg>
      <pc:sldChg chg="add">
        <pc:chgData name="Sean Gallagher" userId="577446c3-45ae-4097-b8f0-9d862fa3a0df" providerId="ADAL" clId="{3C802913-E188-4970-BEE4-02768A5D5A61}" dt="2023-12-22T00:03:27.828" v="4"/>
        <pc:sldMkLst>
          <pc:docMk/>
          <pc:sldMk cId="199367098" sldId="2134958686"/>
        </pc:sldMkLst>
      </pc:sldChg>
      <pc:sldChg chg="add">
        <pc:chgData name="Sean Gallagher" userId="577446c3-45ae-4097-b8f0-9d862fa3a0df" providerId="ADAL" clId="{3C802913-E188-4970-BEE4-02768A5D5A61}" dt="2023-12-22T00:03:27.828" v="4"/>
        <pc:sldMkLst>
          <pc:docMk/>
          <pc:sldMk cId="2364361714" sldId="2134958687"/>
        </pc:sldMkLst>
      </pc:sldChg>
      <pc:sldChg chg="add">
        <pc:chgData name="Sean Gallagher" userId="577446c3-45ae-4097-b8f0-9d862fa3a0df" providerId="ADAL" clId="{3C802913-E188-4970-BEE4-02768A5D5A61}" dt="2023-12-22T00:03:27.828" v="4"/>
        <pc:sldMkLst>
          <pc:docMk/>
          <pc:sldMk cId="3139222065" sldId="2134958688"/>
        </pc:sldMkLst>
      </pc:sldChg>
      <pc:sldChg chg="add">
        <pc:chgData name="Sean Gallagher" userId="577446c3-45ae-4097-b8f0-9d862fa3a0df" providerId="ADAL" clId="{3C802913-E188-4970-BEE4-02768A5D5A61}" dt="2023-12-22T00:03:27.828" v="4"/>
        <pc:sldMkLst>
          <pc:docMk/>
          <pc:sldMk cId="2481476992" sldId="2134958689"/>
        </pc:sldMkLst>
      </pc:sldChg>
      <pc:sldChg chg="add">
        <pc:chgData name="Sean Gallagher" userId="577446c3-45ae-4097-b8f0-9d862fa3a0df" providerId="ADAL" clId="{3C802913-E188-4970-BEE4-02768A5D5A61}" dt="2023-12-22T00:03:27.828" v="4"/>
        <pc:sldMkLst>
          <pc:docMk/>
          <pc:sldMk cId="2579844081" sldId="2134958690"/>
        </pc:sldMkLst>
      </pc:sldChg>
      <pc:sldChg chg="add">
        <pc:chgData name="Sean Gallagher" userId="577446c3-45ae-4097-b8f0-9d862fa3a0df" providerId="ADAL" clId="{3C802913-E188-4970-BEE4-02768A5D5A61}" dt="2023-12-22T00:03:27.828" v="4"/>
        <pc:sldMkLst>
          <pc:docMk/>
          <pc:sldMk cId="3974502217" sldId="2134958691"/>
        </pc:sldMkLst>
      </pc:sldChg>
      <pc:sldChg chg="add">
        <pc:chgData name="Sean Gallagher" userId="577446c3-45ae-4097-b8f0-9d862fa3a0df" providerId="ADAL" clId="{3C802913-E188-4970-BEE4-02768A5D5A61}" dt="2023-12-22T00:03:27.828" v="4"/>
        <pc:sldMkLst>
          <pc:docMk/>
          <pc:sldMk cId="2686586907" sldId="2134958692"/>
        </pc:sldMkLst>
      </pc:sldChg>
      <pc:sldChg chg="add">
        <pc:chgData name="Sean Gallagher" userId="577446c3-45ae-4097-b8f0-9d862fa3a0df" providerId="ADAL" clId="{3C802913-E188-4970-BEE4-02768A5D5A61}" dt="2023-12-22T00:03:27.828" v="4"/>
        <pc:sldMkLst>
          <pc:docMk/>
          <pc:sldMk cId="1496842924" sldId="2134958693"/>
        </pc:sldMkLst>
      </pc:sldChg>
      <pc:sldChg chg="add">
        <pc:chgData name="Sean Gallagher" userId="577446c3-45ae-4097-b8f0-9d862fa3a0df" providerId="ADAL" clId="{3C802913-E188-4970-BEE4-02768A5D5A61}" dt="2023-12-22T00:03:27.828" v="4"/>
        <pc:sldMkLst>
          <pc:docMk/>
          <pc:sldMk cId="1147378597" sldId="2134958694"/>
        </pc:sldMkLst>
      </pc:sldChg>
      <pc:sldChg chg="add">
        <pc:chgData name="Sean Gallagher" userId="577446c3-45ae-4097-b8f0-9d862fa3a0df" providerId="ADAL" clId="{3C802913-E188-4970-BEE4-02768A5D5A61}" dt="2023-12-22T00:03:27.828" v="4"/>
        <pc:sldMkLst>
          <pc:docMk/>
          <pc:sldMk cId="4103828092" sldId="2134958695"/>
        </pc:sldMkLst>
      </pc:sldChg>
      <pc:sldChg chg="add">
        <pc:chgData name="Sean Gallagher" userId="577446c3-45ae-4097-b8f0-9d862fa3a0df" providerId="ADAL" clId="{3C802913-E188-4970-BEE4-02768A5D5A61}" dt="2023-12-22T00:03:27.828" v="4"/>
        <pc:sldMkLst>
          <pc:docMk/>
          <pc:sldMk cId="1182111927" sldId="2134958696"/>
        </pc:sldMkLst>
      </pc:sldChg>
      <pc:sldChg chg="add">
        <pc:chgData name="Sean Gallagher" userId="577446c3-45ae-4097-b8f0-9d862fa3a0df" providerId="ADAL" clId="{3C802913-E188-4970-BEE4-02768A5D5A61}" dt="2023-12-22T00:03:27.828" v="4"/>
        <pc:sldMkLst>
          <pc:docMk/>
          <pc:sldMk cId="999321155" sldId="2134958697"/>
        </pc:sldMkLst>
      </pc:sldChg>
      <pc:sldChg chg="add">
        <pc:chgData name="Sean Gallagher" userId="577446c3-45ae-4097-b8f0-9d862fa3a0df" providerId="ADAL" clId="{3C802913-E188-4970-BEE4-02768A5D5A61}" dt="2023-12-22T00:03:27.828" v="4"/>
        <pc:sldMkLst>
          <pc:docMk/>
          <pc:sldMk cId="3593034169" sldId="2134958698"/>
        </pc:sldMkLst>
      </pc:sldChg>
      <pc:sldChg chg="add">
        <pc:chgData name="Sean Gallagher" userId="577446c3-45ae-4097-b8f0-9d862fa3a0df" providerId="ADAL" clId="{3C802913-E188-4970-BEE4-02768A5D5A61}" dt="2023-12-22T00:03:27.828" v="4"/>
        <pc:sldMkLst>
          <pc:docMk/>
          <pc:sldMk cId="2928699295" sldId="2134958699"/>
        </pc:sldMkLst>
      </pc:sldChg>
      <pc:sldChg chg="add">
        <pc:chgData name="Sean Gallagher" userId="577446c3-45ae-4097-b8f0-9d862fa3a0df" providerId="ADAL" clId="{3C802913-E188-4970-BEE4-02768A5D5A61}" dt="2023-12-22T00:03:27.828" v="4"/>
        <pc:sldMkLst>
          <pc:docMk/>
          <pc:sldMk cId="207626265" sldId="2134958700"/>
        </pc:sldMkLst>
      </pc:sldChg>
      <pc:sldChg chg="add">
        <pc:chgData name="Sean Gallagher" userId="577446c3-45ae-4097-b8f0-9d862fa3a0df" providerId="ADAL" clId="{3C802913-E188-4970-BEE4-02768A5D5A61}" dt="2023-12-22T00:03:27.828" v="4"/>
        <pc:sldMkLst>
          <pc:docMk/>
          <pc:sldMk cId="0" sldId="2134958701"/>
        </pc:sldMkLst>
      </pc:sldChg>
      <pc:sldChg chg="add">
        <pc:chgData name="Sean Gallagher" userId="577446c3-45ae-4097-b8f0-9d862fa3a0df" providerId="ADAL" clId="{3C802913-E188-4970-BEE4-02768A5D5A61}" dt="2023-12-22T00:03:27.828" v="4"/>
        <pc:sldMkLst>
          <pc:docMk/>
          <pc:sldMk cId="3199355950" sldId="2134958702"/>
        </pc:sldMkLst>
      </pc:sldChg>
      <pc:sldChg chg="add">
        <pc:chgData name="Sean Gallagher" userId="577446c3-45ae-4097-b8f0-9d862fa3a0df" providerId="ADAL" clId="{3C802913-E188-4970-BEE4-02768A5D5A61}" dt="2023-12-22T00:03:27.828" v="4"/>
        <pc:sldMkLst>
          <pc:docMk/>
          <pc:sldMk cId="4244249008" sldId="2134958703"/>
        </pc:sldMkLst>
      </pc:sldChg>
      <pc:sldChg chg="add">
        <pc:chgData name="Sean Gallagher" userId="577446c3-45ae-4097-b8f0-9d862fa3a0df" providerId="ADAL" clId="{3C802913-E188-4970-BEE4-02768A5D5A61}" dt="2023-12-22T00:03:27.828" v="4"/>
        <pc:sldMkLst>
          <pc:docMk/>
          <pc:sldMk cId="3215681483" sldId="2134958704"/>
        </pc:sldMkLst>
      </pc:sldChg>
      <pc:sldChg chg="add">
        <pc:chgData name="Sean Gallagher" userId="577446c3-45ae-4097-b8f0-9d862fa3a0df" providerId="ADAL" clId="{3C802913-E188-4970-BEE4-02768A5D5A61}" dt="2023-12-22T00:03:27.828" v="4"/>
        <pc:sldMkLst>
          <pc:docMk/>
          <pc:sldMk cId="398519120" sldId="2134958705"/>
        </pc:sldMkLst>
      </pc:sldChg>
      <pc:sldChg chg="add">
        <pc:chgData name="Sean Gallagher" userId="577446c3-45ae-4097-b8f0-9d862fa3a0df" providerId="ADAL" clId="{3C802913-E188-4970-BEE4-02768A5D5A61}" dt="2023-12-22T00:03:27.828" v="4"/>
        <pc:sldMkLst>
          <pc:docMk/>
          <pc:sldMk cId="3754265662" sldId="2134958706"/>
        </pc:sldMkLst>
      </pc:sldChg>
      <pc:sldChg chg="add">
        <pc:chgData name="Sean Gallagher" userId="577446c3-45ae-4097-b8f0-9d862fa3a0df" providerId="ADAL" clId="{3C802913-E188-4970-BEE4-02768A5D5A61}" dt="2023-12-22T00:03:52.729" v="5"/>
        <pc:sldMkLst>
          <pc:docMk/>
          <pc:sldMk cId="583882044" sldId="2134958707"/>
        </pc:sldMkLst>
      </pc:sldChg>
      <pc:sldChg chg="add">
        <pc:chgData name="Sean Gallagher" userId="577446c3-45ae-4097-b8f0-9d862fa3a0df" providerId="ADAL" clId="{3C802913-E188-4970-BEE4-02768A5D5A61}" dt="2023-12-22T00:03:52.729" v="5"/>
        <pc:sldMkLst>
          <pc:docMk/>
          <pc:sldMk cId="3874570674" sldId="2134958708"/>
        </pc:sldMkLst>
      </pc:sldChg>
      <pc:sldChg chg="add">
        <pc:chgData name="Sean Gallagher" userId="577446c3-45ae-4097-b8f0-9d862fa3a0df" providerId="ADAL" clId="{3C802913-E188-4970-BEE4-02768A5D5A61}" dt="2023-12-22T00:03:52.729" v="5"/>
        <pc:sldMkLst>
          <pc:docMk/>
          <pc:sldMk cId="1687105143" sldId="2134958709"/>
        </pc:sldMkLst>
      </pc:sldChg>
      <pc:sldChg chg="add">
        <pc:chgData name="Sean Gallagher" userId="577446c3-45ae-4097-b8f0-9d862fa3a0df" providerId="ADAL" clId="{3C802913-E188-4970-BEE4-02768A5D5A61}" dt="2023-12-22T00:03:52.729" v="5"/>
        <pc:sldMkLst>
          <pc:docMk/>
          <pc:sldMk cId="2717014026" sldId="2134958710"/>
        </pc:sldMkLst>
      </pc:sldChg>
      <pc:sldChg chg="add">
        <pc:chgData name="Sean Gallagher" userId="577446c3-45ae-4097-b8f0-9d862fa3a0df" providerId="ADAL" clId="{3C802913-E188-4970-BEE4-02768A5D5A61}" dt="2023-12-22T00:03:52.729" v="5"/>
        <pc:sldMkLst>
          <pc:docMk/>
          <pc:sldMk cId="3780316015" sldId="2134958711"/>
        </pc:sldMkLst>
      </pc:sldChg>
      <pc:sldChg chg="add">
        <pc:chgData name="Sean Gallagher" userId="577446c3-45ae-4097-b8f0-9d862fa3a0df" providerId="ADAL" clId="{3C802913-E188-4970-BEE4-02768A5D5A61}" dt="2023-12-22T00:03:52.729" v="5"/>
        <pc:sldMkLst>
          <pc:docMk/>
          <pc:sldMk cId="941601426" sldId="2134958712"/>
        </pc:sldMkLst>
      </pc:sldChg>
      <pc:sldChg chg="add">
        <pc:chgData name="Sean Gallagher" userId="577446c3-45ae-4097-b8f0-9d862fa3a0df" providerId="ADAL" clId="{3C802913-E188-4970-BEE4-02768A5D5A61}" dt="2023-12-22T00:03:52.729" v="5"/>
        <pc:sldMkLst>
          <pc:docMk/>
          <pc:sldMk cId="4033335916" sldId="2134958713"/>
        </pc:sldMkLst>
      </pc:sldChg>
      <pc:sldChg chg="add">
        <pc:chgData name="Sean Gallagher" userId="577446c3-45ae-4097-b8f0-9d862fa3a0df" providerId="ADAL" clId="{3C802913-E188-4970-BEE4-02768A5D5A61}" dt="2023-12-22T00:03:52.729" v="5"/>
        <pc:sldMkLst>
          <pc:docMk/>
          <pc:sldMk cId="4293716083" sldId="2134958714"/>
        </pc:sldMkLst>
      </pc:sldChg>
      <pc:sldChg chg="add">
        <pc:chgData name="Sean Gallagher" userId="577446c3-45ae-4097-b8f0-9d862fa3a0df" providerId="ADAL" clId="{3C802913-E188-4970-BEE4-02768A5D5A61}" dt="2023-12-22T00:03:52.729" v="5"/>
        <pc:sldMkLst>
          <pc:docMk/>
          <pc:sldMk cId="1915281797" sldId="2134958715"/>
        </pc:sldMkLst>
      </pc:sldChg>
      <pc:sldChg chg="add">
        <pc:chgData name="Sean Gallagher" userId="577446c3-45ae-4097-b8f0-9d862fa3a0df" providerId="ADAL" clId="{3C802913-E188-4970-BEE4-02768A5D5A61}" dt="2023-12-22T00:03:52.729" v="5"/>
        <pc:sldMkLst>
          <pc:docMk/>
          <pc:sldMk cId="2474422335" sldId="2134958716"/>
        </pc:sldMkLst>
      </pc:sldChg>
      <pc:sldChg chg="add">
        <pc:chgData name="Sean Gallagher" userId="577446c3-45ae-4097-b8f0-9d862fa3a0df" providerId="ADAL" clId="{3C802913-E188-4970-BEE4-02768A5D5A61}" dt="2023-12-22T00:03:52.729" v="5"/>
        <pc:sldMkLst>
          <pc:docMk/>
          <pc:sldMk cId="696358924" sldId="2134958717"/>
        </pc:sldMkLst>
      </pc:sldChg>
      <pc:sldChg chg="add">
        <pc:chgData name="Sean Gallagher" userId="577446c3-45ae-4097-b8f0-9d862fa3a0df" providerId="ADAL" clId="{3C802913-E188-4970-BEE4-02768A5D5A61}" dt="2023-12-22T00:03:52.729" v="5"/>
        <pc:sldMkLst>
          <pc:docMk/>
          <pc:sldMk cId="2191106540" sldId="2134958718"/>
        </pc:sldMkLst>
      </pc:sldChg>
      <pc:sldChg chg="add">
        <pc:chgData name="Sean Gallagher" userId="577446c3-45ae-4097-b8f0-9d862fa3a0df" providerId="ADAL" clId="{3C802913-E188-4970-BEE4-02768A5D5A61}" dt="2023-12-22T00:03:52.729" v="5"/>
        <pc:sldMkLst>
          <pc:docMk/>
          <pc:sldMk cId="2089525333" sldId="2134958719"/>
        </pc:sldMkLst>
      </pc:sldChg>
      <pc:sldChg chg="add">
        <pc:chgData name="Sean Gallagher" userId="577446c3-45ae-4097-b8f0-9d862fa3a0df" providerId="ADAL" clId="{3C802913-E188-4970-BEE4-02768A5D5A61}" dt="2023-12-22T00:03:52.729" v="5"/>
        <pc:sldMkLst>
          <pc:docMk/>
          <pc:sldMk cId="2694780281" sldId="2134958720"/>
        </pc:sldMkLst>
      </pc:sldChg>
      <pc:sldChg chg="add">
        <pc:chgData name="Sean Gallagher" userId="577446c3-45ae-4097-b8f0-9d862fa3a0df" providerId="ADAL" clId="{3C802913-E188-4970-BEE4-02768A5D5A61}" dt="2023-12-22T00:03:52.729" v="5"/>
        <pc:sldMkLst>
          <pc:docMk/>
          <pc:sldMk cId="1985050085" sldId="2134958721"/>
        </pc:sldMkLst>
      </pc:sldChg>
      <pc:sldChg chg="add">
        <pc:chgData name="Sean Gallagher" userId="577446c3-45ae-4097-b8f0-9d862fa3a0df" providerId="ADAL" clId="{3C802913-E188-4970-BEE4-02768A5D5A61}" dt="2023-12-22T00:03:52.729" v="5"/>
        <pc:sldMkLst>
          <pc:docMk/>
          <pc:sldMk cId="1852378925" sldId="2134958722"/>
        </pc:sldMkLst>
      </pc:sldChg>
      <pc:sldChg chg="add">
        <pc:chgData name="Sean Gallagher" userId="577446c3-45ae-4097-b8f0-9d862fa3a0df" providerId="ADAL" clId="{3C802913-E188-4970-BEE4-02768A5D5A61}" dt="2023-12-22T00:03:52.729" v="5"/>
        <pc:sldMkLst>
          <pc:docMk/>
          <pc:sldMk cId="4126138822" sldId="213495872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374890638670167E-2"/>
          <c:y val="0.54629242369666786"/>
          <c:w val="0.91673622047244097"/>
          <c:h val="8.5577180784141671E-2"/>
        </c:manualLayout>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yVal>
            <c:numRef>
              <c:f>'[Chart in Microsoft PowerPoint]Sheet3'!$F$5:$G$5</c:f>
              <c:numCache>
                <c:formatCode>General</c:formatCode>
                <c:ptCount val="2"/>
              </c:numCache>
            </c:numRef>
          </c:yVal>
          <c:smooth val="0"/>
          <c:extLst>
            <c:ext xmlns:c16="http://schemas.microsoft.com/office/drawing/2014/chart" uri="{C3380CC4-5D6E-409C-BE32-E72D297353CC}">
              <c16:uniqueId val="{00000000-91F0-4DEE-A64B-74EED899DF7F}"/>
            </c:ext>
          </c:extLst>
        </c:ser>
        <c:dLbls>
          <c:showLegendKey val="0"/>
          <c:showVal val="0"/>
          <c:showCatName val="0"/>
          <c:showSerName val="0"/>
          <c:showPercent val="0"/>
          <c:showBubbleSize val="0"/>
        </c:dLbls>
        <c:axId val="1497713072"/>
        <c:axId val="1486622016"/>
      </c:scatterChart>
      <c:valAx>
        <c:axId val="1497713072"/>
        <c:scaling>
          <c:logBase val="10"/>
          <c:orientation val="minMax"/>
          <c:max val="3"/>
          <c:min val="0.1"/>
        </c:scaling>
        <c:delete val="0"/>
        <c:axPos val="b"/>
        <c:majorGridlines>
          <c:spPr>
            <a:ln w="9525" cap="flat" cmpd="sng" algn="ctr">
              <a:solidFill>
                <a:schemeClr val="tx1">
                  <a:lumMod val="15000"/>
                  <a:lumOff val="85000"/>
                </a:schemeClr>
              </a:solidFill>
              <a:round/>
            </a:ln>
            <a:effectLst/>
          </c:spPr>
        </c:majorGridlines>
        <c:majorTickMark val="out"/>
        <c:minorTickMark val="out"/>
        <c:tickLblPos val="nextTo"/>
        <c:spPr>
          <a:noFill/>
          <a:ln w="158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486622016"/>
        <c:crosses val="autoZero"/>
        <c:crossBetween val="midCat"/>
      </c:valAx>
      <c:valAx>
        <c:axId val="1486622016"/>
        <c:scaling>
          <c:orientation val="minMax"/>
        </c:scaling>
        <c:delete val="1"/>
        <c:axPos val="l"/>
        <c:numFmt formatCode="General" sourceLinked="1"/>
        <c:majorTickMark val="none"/>
        <c:minorTickMark val="none"/>
        <c:tickLblPos val="nextTo"/>
        <c:crossAx val="1497713072"/>
        <c:crosses val="autoZero"/>
        <c:crossBetween val="midCat"/>
      </c:valAx>
      <c:spPr>
        <a:noFill/>
        <a:ln w="25400">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Local/regional recurrence only</c:v>
                </c:pt>
              </c:strCache>
            </c:strRef>
          </c:tx>
          <c:spPr>
            <a:solidFill>
              <a:srgbClr val="00B050"/>
            </a:solidFill>
            <a:ln>
              <a:noFill/>
            </a:ln>
            <a:effectLst/>
          </c:spPr>
          <c:invertIfNegative val="0"/>
          <c:cat>
            <c:strRef>
              <c:f>Sheet1!$A$2:$A$3</c:f>
              <c:strCache>
                <c:ptCount val="2"/>
                <c:pt idx="0">
                  <c:v>Alectinib</c:v>
                </c:pt>
                <c:pt idx="1">
                  <c:v>Chemotherapy</c:v>
                </c:pt>
              </c:strCache>
            </c:strRef>
          </c:cat>
          <c:val>
            <c:numRef>
              <c:f>Sheet1!$B$2:$B$3</c:f>
              <c:numCache>
                <c:formatCode>General</c:formatCode>
                <c:ptCount val="2"/>
                <c:pt idx="0">
                  <c:v>9</c:v>
                </c:pt>
                <c:pt idx="1">
                  <c:v>22</c:v>
                </c:pt>
              </c:numCache>
            </c:numRef>
          </c:val>
          <c:extLst>
            <c:ext xmlns:c16="http://schemas.microsoft.com/office/drawing/2014/chart" uri="{C3380CC4-5D6E-409C-BE32-E72D297353CC}">
              <c16:uniqueId val="{00000000-1BA9-4087-9330-30D8A6BCAC08}"/>
            </c:ext>
          </c:extLst>
        </c:ser>
        <c:ser>
          <c:idx val="2"/>
          <c:order val="1"/>
          <c:tx>
            <c:strRef>
              <c:f>Sheet1!$D$1</c:f>
              <c:strCache>
                <c:ptCount val="1"/>
                <c:pt idx="0">
                  <c:v>Distant recurrence only</c:v>
                </c:pt>
              </c:strCache>
            </c:strRef>
          </c:tx>
          <c:spPr>
            <a:solidFill>
              <a:srgbClr val="002060"/>
            </a:solidFill>
            <a:ln>
              <a:noFill/>
            </a:ln>
            <a:effectLst/>
          </c:spPr>
          <c:invertIfNegative val="0"/>
          <c:cat>
            <c:strRef>
              <c:f>Sheet1!$A$2:$A$3</c:f>
              <c:strCache>
                <c:ptCount val="2"/>
                <c:pt idx="0">
                  <c:v>Alectinib</c:v>
                </c:pt>
                <c:pt idx="1">
                  <c:v>Chemotherapy</c:v>
                </c:pt>
              </c:strCache>
            </c:strRef>
          </c:cat>
          <c:val>
            <c:numRef>
              <c:f>Sheet1!$D$2:$D$3</c:f>
              <c:numCache>
                <c:formatCode>General</c:formatCode>
                <c:ptCount val="2"/>
                <c:pt idx="0">
                  <c:v>3</c:v>
                </c:pt>
                <c:pt idx="1">
                  <c:v>22</c:v>
                </c:pt>
              </c:numCache>
            </c:numRef>
          </c:val>
          <c:extLst>
            <c:ext xmlns:c16="http://schemas.microsoft.com/office/drawing/2014/chart" uri="{C3380CC4-5D6E-409C-BE32-E72D297353CC}">
              <c16:uniqueId val="{00000002-1BA9-4087-9330-30D8A6BCAC08}"/>
            </c:ext>
          </c:extLst>
        </c:ser>
        <c:ser>
          <c:idx val="1"/>
          <c:order val="2"/>
          <c:tx>
            <c:strRef>
              <c:f>Sheet1!$C$1</c:f>
              <c:strCache>
                <c:ptCount val="1"/>
                <c:pt idx="0">
                  <c:v>Local/regional and distant recurrence  </c:v>
                </c:pt>
              </c:strCache>
            </c:strRef>
          </c:tx>
          <c:spPr>
            <a:solidFill>
              <a:srgbClr val="00B0F0"/>
            </a:solidFill>
            <a:ln>
              <a:noFill/>
            </a:ln>
            <a:effectLst/>
          </c:spPr>
          <c:invertIfNegative val="0"/>
          <c:cat>
            <c:strRef>
              <c:f>Sheet1!$A$2:$A$3</c:f>
              <c:strCache>
                <c:ptCount val="2"/>
                <c:pt idx="0">
                  <c:v>Alectinib</c:v>
                </c:pt>
                <c:pt idx="1">
                  <c:v>Chemotherapy</c:v>
                </c:pt>
              </c:strCache>
            </c:strRef>
          </c:cat>
          <c:val>
            <c:numRef>
              <c:f>Sheet1!$C$2:$C$3</c:f>
              <c:numCache>
                <c:formatCode>General</c:formatCode>
                <c:ptCount val="2"/>
                <c:pt idx="0">
                  <c:v>2</c:v>
                </c:pt>
                <c:pt idx="1">
                  <c:v>5</c:v>
                </c:pt>
              </c:numCache>
            </c:numRef>
          </c:val>
          <c:extLst>
            <c:ext xmlns:c16="http://schemas.microsoft.com/office/drawing/2014/chart" uri="{C3380CC4-5D6E-409C-BE32-E72D297353CC}">
              <c16:uniqueId val="{00000001-1BA9-4087-9330-30D8A6BCAC08}"/>
            </c:ext>
          </c:extLst>
        </c:ser>
        <c:ser>
          <c:idx val="3"/>
          <c:order val="3"/>
          <c:tx>
            <c:strRef>
              <c:f>Sheet1!$E$1</c:f>
              <c:strCache>
                <c:ptCount val="1"/>
                <c:pt idx="0">
                  <c:v>New primary lung cancer</c:v>
                </c:pt>
              </c:strCache>
            </c:strRef>
          </c:tx>
          <c:spPr>
            <a:solidFill>
              <a:srgbClr val="6E1E50"/>
            </a:solidFill>
            <a:ln>
              <a:noFill/>
            </a:ln>
            <a:effectLst/>
          </c:spPr>
          <c:invertIfNegative val="0"/>
          <c:cat>
            <c:strRef>
              <c:f>Sheet1!$A$2:$A$3</c:f>
              <c:strCache>
                <c:ptCount val="2"/>
                <c:pt idx="0">
                  <c:v>Alectinib</c:v>
                </c:pt>
                <c:pt idx="1">
                  <c:v>Chemotherapy</c:v>
                </c:pt>
              </c:strCache>
            </c:strRef>
          </c:cat>
          <c:val>
            <c:numRef>
              <c:f>Sheet1!$E$2:$E$3</c:f>
              <c:numCache>
                <c:formatCode>General</c:formatCode>
                <c:ptCount val="2"/>
                <c:pt idx="0">
                  <c:v>1</c:v>
                </c:pt>
                <c:pt idx="1">
                  <c:v>0</c:v>
                </c:pt>
              </c:numCache>
            </c:numRef>
          </c:val>
          <c:extLst>
            <c:ext xmlns:c16="http://schemas.microsoft.com/office/drawing/2014/chart" uri="{C3380CC4-5D6E-409C-BE32-E72D297353CC}">
              <c16:uniqueId val="{00000003-1BA9-4087-9330-30D8A6BCAC08}"/>
            </c:ext>
          </c:extLst>
        </c:ser>
        <c:ser>
          <c:idx val="4"/>
          <c:order val="4"/>
          <c:tx>
            <c:strRef>
              <c:f>Sheet1!$F$1</c:f>
              <c:strCache>
                <c:ptCount val="1"/>
                <c:pt idx="0">
                  <c:v>No recurrence</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9897-4CC0-BE20-FD9A97E6DDC3}"/>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2-9897-4CC0-BE20-FD9A97E6DDC3}"/>
              </c:ext>
            </c:extLst>
          </c:dPt>
          <c:val>
            <c:numRef>
              <c:f>Sheet1!$F$2:$F$3</c:f>
              <c:numCache>
                <c:formatCode>General</c:formatCode>
                <c:ptCount val="2"/>
                <c:pt idx="0">
                  <c:v>115</c:v>
                </c:pt>
                <c:pt idx="1">
                  <c:v>77</c:v>
                </c:pt>
              </c:numCache>
            </c:numRef>
          </c:val>
          <c:extLst>
            <c:ext xmlns:c16="http://schemas.microsoft.com/office/drawing/2014/chart" uri="{C3380CC4-5D6E-409C-BE32-E72D297353CC}">
              <c16:uniqueId val="{00000000-9897-4CC0-BE20-FD9A97E6DDC3}"/>
            </c:ext>
          </c:extLst>
        </c:ser>
        <c:dLbls>
          <c:showLegendKey val="0"/>
          <c:showVal val="0"/>
          <c:showCatName val="0"/>
          <c:showSerName val="0"/>
          <c:showPercent val="0"/>
          <c:showBubbleSize val="0"/>
        </c:dLbls>
        <c:gapWidth val="83"/>
        <c:overlap val="100"/>
        <c:axId val="304073808"/>
        <c:axId val="684559919"/>
      </c:barChart>
      <c:catAx>
        <c:axId val="304073808"/>
        <c:scaling>
          <c:orientation val="minMax"/>
        </c:scaling>
        <c:delete val="1"/>
        <c:axPos val="b"/>
        <c:numFmt formatCode="General" sourceLinked="1"/>
        <c:majorTickMark val="none"/>
        <c:minorTickMark val="none"/>
        <c:tickLblPos val="nextTo"/>
        <c:crossAx val="684559919"/>
        <c:crosses val="autoZero"/>
        <c:auto val="1"/>
        <c:lblAlgn val="ctr"/>
        <c:lblOffset val="100"/>
        <c:noMultiLvlLbl val="0"/>
      </c:catAx>
      <c:valAx>
        <c:axId val="684559919"/>
        <c:scaling>
          <c:orientation val="minMax"/>
          <c:max val="1"/>
          <c:min val="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sz="1200" b="1" dirty="0"/>
                  <a:t>Patients</a:t>
                </a:r>
              </a:p>
            </c:rich>
          </c:tx>
          <c:layout>
            <c:manualLayout>
              <c:xMode val="edge"/>
              <c:yMode val="edge"/>
              <c:x val="1.4672846643875252E-2"/>
              <c:y val="0.36191862142886583"/>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04073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4494862759710171E-2"/>
          <c:y val="1.8555796791197142E-2"/>
          <c:w val="0.93424028004564508"/>
          <c:h val="0.89403457112635487"/>
        </c:manualLayout>
      </c:layout>
      <c:barChart>
        <c:barDir val="bar"/>
        <c:grouping val="stacked"/>
        <c:varyColors val="0"/>
        <c:ser>
          <c:idx val="1"/>
          <c:order val="0"/>
          <c:tx>
            <c:strRef>
              <c:f>Sheet1!$C$1</c:f>
              <c:strCache>
                <c:ptCount val="1"/>
                <c:pt idx="0">
                  <c:v>Alectinib Grade 3/4</c:v>
                </c:pt>
              </c:strCache>
            </c:strRef>
          </c:tx>
          <c:spPr>
            <a:solidFill>
              <a:srgbClr val="0937AB"/>
            </a:solidFill>
          </c:spPr>
          <c:invertIfNegative val="0"/>
          <c:cat>
            <c:strRef>
              <c:f>Sheet1!$A$2:$A$17</c:f>
              <c:strCache>
                <c:ptCount val="16"/>
                <c:pt idx="0">
                  <c:v>Blood creatine phosphokinase increased </c:v>
                </c:pt>
                <c:pt idx="1">
                  <c:v>Constipation</c:v>
                </c:pt>
                <c:pt idx="2">
                  <c:v>Aspartate aminotransferase increase </c:v>
                </c:pt>
                <c:pt idx="3">
                  <c:v>Alanine aminotransferase increased </c:v>
                </c:pt>
                <c:pt idx="4">
                  <c:v>Blood bilirubin increased</c:v>
                </c:pt>
                <c:pt idx="5">
                  <c:v>COVID-19</c:v>
                </c:pt>
                <c:pt idx="6">
                  <c:v>Myalgia</c:v>
                </c:pt>
                <c:pt idx="7">
                  <c:v>Blood alkaline phosphatase increased</c:v>
                </c:pt>
                <c:pt idx="8">
                  <c:v>Anemia</c:v>
                </c:pt>
                <c:pt idx="9">
                  <c:v>Asthenia </c:v>
                </c:pt>
                <c:pt idx="10">
                  <c:v>Nausea</c:v>
                </c:pt>
                <c:pt idx="11">
                  <c:v>Vomiting</c:v>
                </c:pt>
                <c:pt idx="12">
                  <c:v>Decreased appetite </c:v>
                </c:pt>
                <c:pt idx="13">
                  <c:v>Neurtophil count decreased</c:v>
                </c:pt>
                <c:pt idx="14">
                  <c:v>Neutropenia </c:v>
                </c:pt>
                <c:pt idx="15">
                  <c:v>White blood cell count increased</c:v>
                </c:pt>
              </c:strCache>
            </c:strRef>
          </c:cat>
          <c:val>
            <c:numRef>
              <c:f>Sheet1!$C$2:$C$17</c:f>
              <c:numCache>
                <c:formatCode>0.0%</c:formatCode>
                <c:ptCount val="16"/>
                <c:pt idx="0">
                  <c:v>-6.3E-2</c:v>
                </c:pt>
                <c:pt idx="1">
                  <c:v>-8.0000000000000002E-3</c:v>
                </c:pt>
                <c:pt idx="2">
                  <c:v>-8.0000000000000002E-3</c:v>
                </c:pt>
                <c:pt idx="3">
                  <c:v>-1.6E-2</c:v>
                </c:pt>
                <c:pt idx="4">
                  <c:v>-1.6E-2</c:v>
                </c:pt>
                <c:pt idx="5">
                  <c:v>0</c:v>
                </c:pt>
                <c:pt idx="6">
                  <c:v>-8.0000000000000002E-3</c:v>
                </c:pt>
                <c:pt idx="7">
                  <c:v>0</c:v>
                </c:pt>
                <c:pt idx="8">
                  <c:v>0</c:v>
                </c:pt>
                <c:pt idx="9">
                  <c:v>0</c:v>
                </c:pt>
                <c:pt idx="10">
                  <c:v>0</c:v>
                </c:pt>
                <c:pt idx="11">
                  <c:v>0</c:v>
                </c:pt>
                <c:pt idx="12">
                  <c:v>0</c:v>
                </c:pt>
                <c:pt idx="13">
                  <c:v>0</c:v>
                </c:pt>
                <c:pt idx="14">
                  <c:v>0</c:v>
                </c:pt>
                <c:pt idx="15">
                  <c:v>0</c:v>
                </c:pt>
              </c:numCache>
            </c:numRef>
          </c:val>
          <c:extLst>
            <c:ext xmlns:c16="http://schemas.microsoft.com/office/drawing/2014/chart" uri="{C3380CC4-5D6E-409C-BE32-E72D297353CC}">
              <c16:uniqueId val="{00000001-A668-48B3-8311-6BBC9EA152AF}"/>
            </c:ext>
          </c:extLst>
        </c:ser>
        <c:ser>
          <c:idx val="0"/>
          <c:order val="1"/>
          <c:tx>
            <c:strRef>
              <c:f>Sheet1!$B$1</c:f>
              <c:strCache>
                <c:ptCount val="1"/>
                <c:pt idx="0">
                  <c:v>Alectinb Grade 1/2</c:v>
                </c:pt>
              </c:strCache>
            </c:strRef>
          </c:tx>
          <c:spPr>
            <a:solidFill>
              <a:srgbClr val="5885F6"/>
            </a:solidFill>
            <a:ln>
              <a:noFill/>
            </a:ln>
          </c:spPr>
          <c:invertIfNegative val="0"/>
          <c:cat>
            <c:strRef>
              <c:f>Sheet1!$A$2:$A$17</c:f>
              <c:strCache>
                <c:ptCount val="16"/>
                <c:pt idx="0">
                  <c:v>Blood creatine phosphokinase increased </c:v>
                </c:pt>
                <c:pt idx="1">
                  <c:v>Constipation</c:v>
                </c:pt>
                <c:pt idx="2">
                  <c:v>Aspartate aminotransferase increase </c:v>
                </c:pt>
                <c:pt idx="3">
                  <c:v>Alanine aminotransferase increased </c:v>
                </c:pt>
                <c:pt idx="4">
                  <c:v>Blood bilirubin increased</c:v>
                </c:pt>
                <c:pt idx="5">
                  <c:v>COVID-19</c:v>
                </c:pt>
                <c:pt idx="6">
                  <c:v>Myalgia</c:v>
                </c:pt>
                <c:pt idx="7">
                  <c:v>Blood alkaline phosphatase increased</c:v>
                </c:pt>
                <c:pt idx="8">
                  <c:v>Anemia</c:v>
                </c:pt>
                <c:pt idx="9">
                  <c:v>Asthenia </c:v>
                </c:pt>
                <c:pt idx="10">
                  <c:v>Nausea</c:v>
                </c:pt>
                <c:pt idx="11">
                  <c:v>Vomiting</c:v>
                </c:pt>
                <c:pt idx="12">
                  <c:v>Decreased appetite </c:v>
                </c:pt>
                <c:pt idx="13">
                  <c:v>Neurtophil count decreased</c:v>
                </c:pt>
                <c:pt idx="14">
                  <c:v>Neutropenia </c:v>
                </c:pt>
                <c:pt idx="15">
                  <c:v>White blood cell count increased</c:v>
                </c:pt>
              </c:strCache>
            </c:strRef>
          </c:cat>
          <c:val>
            <c:numRef>
              <c:f>Sheet1!$B$2:$B$17</c:f>
              <c:numCache>
                <c:formatCode>0.0%</c:formatCode>
                <c:ptCount val="16"/>
                <c:pt idx="0">
                  <c:v>-0.36699999999999999</c:v>
                </c:pt>
                <c:pt idx="1">
                  <c:v>-0.41399999999999998</c:v>
                </c:pt>
                <c:pt idx="2">
                  <c:v>-0.40600000000000003</c:v>
                </c:pt>
                <c:pt idx="3">
                  <c:v>-0.32</c:v>
                </c:pt>
                <c:pt idx="4">
                  <c:v>-0.32</c:v>
                </c:pt>
                <c:pt idx="5">
                  <c:v>-0.28100000000000003</c:v>
                </c:pt>
                <c:pt idx="6">
                  <c:v>-0.27300000000000002</c:v>
                </c:pt>
                <c:pt idx="7">
                  <c:v>-0.25</c:v>
                </c:pt>
                <c:pt idx="8">
                  <c:v>-0.23400000000000001</c:v>
                </c:pt>
                <c:pt idx="9">
                  <c:v>-0.109</c:v>
                </c:pt>
                <c:pt idx="10">
                  <c:v>-7.8E-2</c:v>
                </c:pt>
                <c:pt idx="11">
                  <c:v>-7.0000000000000007E-2</c:v>
                </c:pt>
                <c:pt idx="12">
                  <c:v>-5.5E-2</c:v>
                </c:pt>
                <c:pt idx="13">
                  <c:v>-2.3E-2</c:v>
                </c:pt>
                <c:pt idx="14">
                  <c:v>-1.6E-2</c:v>
                </c:pt>
                <c:pt idx="15">
                  <c:v>-1.6E-2</c:v>
                </c:pt>
              </c:numCache>
            </c:numRef>
          </c:val>
          <c:extLst>
            <c:ext xmlns:c16="http://schemas.microsoft.com/office/drawing/2014/chart" uri="{C3380CC4-5D6E-409C-BE32-E72D297353CC}">
              <c16:uniqueId val="{00000000-A668-48B3-8311-6BBC9EA152AF}"/>
            </c:ext>
          </c:extLst>
        </c:ser>
        <c:ser>
          <c:idx val="2"/>
          <c:order val="2"/>
          <c:tx>
            <c:strRef>
              <c:f>Sheet1!$D$1</c:f>
              <c:strCache>
                <c:ptCount val="1"/>
                <c:pt idx="0">
                  <c:v>Column1</c:v>
                </c:pt>
              </c:strCache>
            </c:strRef>
          </c:tx>
          <c:spPr>
            <a:solidFill>
              <a:srgbClr val="FFBD00"/>
            </a:solidFill>
          </c:spPr>
          <c:invertIfNegative val="0"/>
          <c:cat>
            <c:strRef>
              <c:f>Sheet1!$A$2:$A$17</c:f>
              <c:strCache>
                <c:ptCount val="16"/>
                <c:pt idx="0">
                  <c:v>Blood creatine phosphokinase increased </c:v>
                </c:pt>
                <c:pt idx="1">
                  <c:v>Constipation</c:v>
                </c:pt>
                <c:pt idx="2">
                  <c:v>Aspartate aminotransferase increase </c:v>
                </c:pt>
                <c:pt idx="3">
                  <c:v>Alanine aminotransferase increased </c:v>
                </c:pt>
                <c:pt idx="4">
                  <c:v>Blood bilirubin increased</c:v>
                </c:pt>
                <c:pt idx="5">
                  <c:v>COVID-19</c:v>
                </c:pt>
                <c:pt idx="6">
                  <c:v>Myalgia</c:v>
                </c:pt>
                <c:pt idx="7">
                  <c:v>Blood alkaline phosphatase increased</c:v>
                </c:pt>
                <c:pt idx="8">
                  <c:v>Anemia</c:v>
                </c:pt>
                <c:pt idx="9">
                  <c:v>Asthenia </c:v>
                </c:pt>
                <c:pt idx="10">
                  <c:v>Nausea</c:v>
                </c:pt>
                <c:pt idx="11">
                  <c:v>Vomiting</c:v>
                </c:pt>
                <c:pt idx="12">
                  <c:v>Decreased appetite </c:v>
                </c:pt>
                <c:pt idx="13">
                  <c:v>Neurtophil count decreased</c:v>
                </c:pt>
                <c:pt idx="14">
                  <c:v>Neutropenia </c:v>
                </c:pt>
                <c:pt idx="15">
                  <c:v>White blood cell count increased</c:v>
                </c:pt>
              </c:strCache>
            </c:strRef>
          </c:cat>
          <c:val>
            <c:numRef>
              <c:f>Sheet1!$D$2:$D$17</c:f>
              <c:numCache>
                <c:formatCode>General</c:formatCode>
                <c:ptCount val="16"/>
              </c:numCache>
            </c:numRef>
          </c:val>
          <c:extLst>
            <c:ext xmlns:c16="http://schemas.microsoft.com/office/drawing/2014/chart" uri="{C3380CC4-5D6E-409C-BE32-E72D297353CC}">
              <c16:uniqueId val="{00000002-A668-48B3-8311-6BBC9EA152AF}"/>
            </c:ext>
          </c:extLst>
        </c:ser>
        <c:ser>
          <c:idx val="3"/>
          <c:order val="3"/>
          <c:tx>
            <c:strRef>
              <c:f>Sheet1!$E$1</c:f>
              <c:strCache>
                <c:ptCount val="1"/>
                <c:pt idx="0">
                  <c:v>Column2</c:v>
                </c:pt>
              </c:strCache>
            </c:strRef>
          </c:tx>
          <c:spPr>
            <a:solidFill>
              <a:srgbClr val="BE0000"/>
            </a:solidFill>
          </c:spPr>
          <c:invertIfNegative val="0"/>
          <c:cat>
            <c:strRef>
              <c:f>Sheet1!$A$2:$A$17</c:f>
              <c:strCache>
                <c:ptCount val="16"/>
                <c:pt idx="0">
                  <c:v>Blood creatine phosphokinase increased </c:v>
                </c:pt>
                <c:pt idx="1">
                  <c:v>Constipation</c:v>
                </c:pt>
                <c:pt idx="2">
                  <c:v>Aspartate aminotransferase increase </c:v>
                </c:pt>
                <c:pt idx="3">
                  <c:v>Alanine aminotransferase increased </c:v>
                </c:pt>
                <c:pt idx="4">
                  <c:v>Blood bilirubin increased</c:v>
                </c:pt>
                <c:pt idx="5">
                  <c:v>COVID-19</c:v>
                </c:pt>
                <c:pt idx="6">
                  <c:v>Myalgia</c:v>
                </c:pt>
                <c:pt idx="7">
                  <c:v>Blood alkaline phosphatase increased</c:v>
                </c:pt>
                <c:pt idx="8">
                  <c:v>Anemia</c:v>
                </c:pt>
                <c:pt idx="9">
                  <c:v>Asthenia </c:v>
                </c:pt>
                <c:pt idx="10">
                  <c:v>Nausea</c:v>
                </c:pt>
                <c:pt idx="11">
                  <c:v>Vomiting</c:v>
                </c:pt>
                <c:pt idx="12">
                  <c:v>Decreased appetite </c:v>
                </c:pt>
                <c:pt idx="13">
                  <c:v>Neurtophil count decreased</c:v>
                </c:pt>
                <c:pt idx="14">
                  <c:v>Neutropenia </c:v>
                </c:pt>
                <c:pt idx="15">
                  <c:v>White blood cell count increased</c:v>
                </c:pt>
              </c:strCache>
            </c:strRef>
          </c:cat>
          <c:val>
            <c:numRef>
              <c:f>Sheet1!$E$2:$E$17</c:f>
              <c:numCache>
                <c:formatCode>General</c:formatCode>
                <c:ptCount val="16"/>
              </c:numCache>
            </c:numRef>
          </c:val>
          <c:extLst>
            <c:ext xmlns:c16="http://schemas.microsoft.com/office/drawing/2014/chart" uri="{C3380CC4-5D6E-409C-BE32-E72D297353CC}">
              <c16:uniqueId val="{00000003-A668-48B3-8311-6BBC9EA152AF}"/>
            </c:ext>
          </c:extLst>
        </c:ser>
        <c:ser>
          <c:idx val="5"/>
          <c:order val="4"/>
          <c:tx>
            <c:strRef>
              <c:f>Sheet1!$G$1</c:f>
              <c:strCache>
                <c:ptCount val="1"/>
                <c:pt idx="0">
                  <c:v>CT Grade 3/4</c:v>
                </c:pt>
              </c:strCache>
            </c:strRef>
          </c:tx>
          <c:spPr>
            <a:solidFill>
              <a:srgbClr val="AE2C2C"/>
            </a:solidFill>
          </c:spPr>
          <c:invertIfNegative val="0"/>
          <c:cat>
            <c:strRef>
              <c:f>Sheet1!$A$2:$A$17</c:f>
              <c:strCache>
                <c:ptCount val="16"/>
                <c:pt idx="0">
                  <c:v>Blood creatine phosphokinase increased </c:v>
                </c:pt>
                <c:pt idx="1">
                  <c:v>Constipation</c:v>
                </c:pt>
                <c:pt idx="2">
                  <c:v>Aspartate aminotransferase increase </c:v>
                </c:pt>
                <c:pt idx="3">
                  <c:v>Alanine aminotransferase increased </c:v>
                </c:pt>
                <c:pt idx="4">
                  <c:v>Blood bilirubin increased</c:v>
                </c:pt>
                <c:pt idx="5">
                  <c:v>COVID-19</c:v>
                </c:pt>
                <c:pt idx="6">
                  <c:v>Myalgia</c:v>
                </c:pt>
                <c:pt idx="7">
                  <c:v>Blood alkaline phosphatase increased</c:v>
                </c:pt>
                <c:pt idx="8">
                  <c:v>Anemia</c:v>
                </c:pt>
                <c:pt idx="9">
                  <c:v>Asthenia </c:v>
                </c:pt>
                <c:pt idx="10">
                  <c:v>Nausea</c:v>
                </c:pt>
                <c:pt idx="11">
                  <c:v>Vomiting</c:v>
                </c:pt>
                <c:pt idx="12">
                  <c:v>Decreased appetite </c:v>
                </c:pt>
                <c:pt idx="13">
                  <c:v>Neurtophil count decreased</c:v>
                </c:pt>
                <c:pt idx="14">
                  <c:v>Neutropenia </c:v>
                </c:pt>
                <c:pt idx="15">
                  <c:v>White blood cell count increased</c:v>
                </c:pt>
              </c:strCache>
            </c:strRef>
          </c:cat>
          <c:val>
            <c:numRef>
              <c:f>Sheet1!$G$2:$G$17</c:f>
              <c:numCache>
                <c:formatCode>0.0%</c:formatCode>
                <c:ptCount val="16"/>
                <c:pt idx="0">
                  <c:v>8.0000000000000002E-3</c:v>
                </c:pt>
                <c:pt idx="1">
                  <c:v>8.0000000000000002E-3</c:v>
                </c:pt>
                <c:pt idx="2">
                  <c:v>0</c:v>
                </c:pt>
                <c:pt idx="3">
                  <c:v>0</c:v>
                </c:pt>
                <c:pt idx="4">
                  <c:v>0</c:v>
                </c:pt>
                <c:pt idx="5">
                  <c:v>0</c:v>
                </c:pt>
                <c:pt idx="6">
                  <c:v>0</c:v>
                </c:pt>
                <c:pt idx="7">
                  <c:v>0</c:v>
                </c:pt>
                <c:pt idx="8">
                  <c:v>8.0000000000000002E-3</c:v>
                </c:pt>
                <c:pt idx="9">
                  <c:v>2.5000000000000001E-2</c:v>
                </c:pt>
                <c:pt idx="10">
                  <c:v>4.2000000000000003E-2</c:v>
                </c:pt>
                <c:pt idx="11">
                  <c:v>1.7000000000000001E-2</c:v>
                </c:pt>
                <c:pt idx="12">
                  <c:v>8.0000000000000002E-3</c:v>
                </c:pt>
                <c:pt idx="13">
                  <c:v>0.1</c:v>
                </c:pt>
                <c:pt idx="14">
                  <c:v>8.3000000000000004E-2</c:v>
                </c:pt>
                <c:pt idx="15">
                  <c:v>3.3000000000000002E-2</c:v>
                </c:pt>
              </c:numCache>
            </c:numRef>
          </c:val>
          <c:extLst>
            <c:ext xmlns:c16="http://schemas.microsoft.com/office/drawing/2014/chart" uri="{C3380CC4-5D6E-409C-BE32-E72D297353CC}">
              <c16:uniqueId val="{00000005-A668-48B3-8311-6BBC9EA152AF}"/>
            </c:ext>
          </c:extLst>
        </c:ser>
        <c:ser>
          <c:idx val="4"/>
          <c:order val="5"/>
          <c:tx>
            <c:strRef>
              <c:f>Sheet1!$F$1</c:f>
              <c:strCache>
                <c:ptCount val="1"/>
                <c:pt idx="0">
                  <c:v>CT Grade 1/2</c:v>
                </c:pt>
              </c:strCache>
            </c:strRef>
          </c:tx>
          <c:spPr>
            <a:solidFill>
              <a:srgbClr val="E39191"/>
            </a:solidFill>
          </c:spPr>
          <c:invertIfNegative val="0"/>
          <c:cat>
            <c:strRef>
              <c:f>Sheet1!$A$2:$A$17</c:f>
              <c:strCache>
                <c:ptCount val="16"/>
                <c:pt idx="0">
                  <c:v>Blood creatine phosphokinase increased </c:v>
                </c:pt>
                <c:pt idx="1">
                  <c:v>Constipation</c:v>
                </c:pt>
                <c:pt idx="2">
                  <c:v>Aspartate aminotransferase increase </c:v>
                </c:pt>
                <c:pt idx="3">
                  <c:v>Alanine aminotransferase increased </c:v>
                </c:pt>
                <c:pt idx="4">
                  <c:v>Blood bilirubin increased</c:v>
                </c:pt>
                <c:pt idx="5">
                  <c:v>COVID-19</c:v>
                </c:pt>
                <c:pt idx="6">
                  <c:v>Myalgia</c:v>
                </c:pt>
                <c:pt idx="7">
                  <c:v>Blood alkaline phosphatase increased</c:v>
                </c:pt>
                <c:pt idx="8">
                  <c:v>Anemia</c:v>
                </c:pt>
                <c:pt idx="9">
                  <c:v>Asthenia </c:v>
                </c:pt>
                <c:pt idx="10">
                  <c:v>Nausea</c:v>
                </c:pt>
                <c:pt idx="11">
                  <c:v>Vomiting</c:v>
                </c:pt>
                <c:pt idx="12">
                  <c:v>Decreased appetite </c:v>
                </c:pt>
                <c:pt idx="13">
                  <c:v>Neurtophil count decreased</c:v>
                </c:pt>
                <c:pt idx="14">
                  <c:v>Neutropenia </c:v>
                </c:pt>
                <c:pt idx="15">
                  <c:v>White blood cell count increased</c:v>
                </c:pt>
              </c:strCache>
            </c:strRef>
          </c:cat>
          <c:val>
            <c:numRef>
              <c:f>Sheet1!$F$2:$F$17</c:f>
              <c:numCache>
                <c:formatCode>0.0%</c:formatCode>
                <c:ptCount val="16"/>
                <c:pt idx="0">
                  <c:v>0</c:v>
                </c:pt>
                <c:pt idx="1">
                  <c:v>0.24199999999999999</c:v>
                </c:pt>
                <c:pt idx="2">
                  <c:v>0.05</c:v>
                </c:pt>
                <c:pt idx="3">
                  <c:v>9.1999999999999998E-2</c:v>
                </c:pt>
                <c:pt idx="4">
                  <c:v>8.0000000000000002E-3</c:v>
                </c:pt>
                <c:pt idx="5">
                  <c:v>8.0000000000000002E-3</c:v>
                </c:pt>
                <c:pt idx="6">
                  <c:v>1.7000000000000001E-2</c:v>
                </c:pt>
                <c:pt idx="7">
                  <c:v>3.3000000000000002E-2</c:v>
                </c:pt>
                <c:pt idx="8">
                  <c:v>0.25</c:v>
                </c:pt>
                <c:pt idx="9">
                  <c:v>0.13300000000000001</c:v>
                </c:pt>
                <c:pt idx="10">
                  <c:v>0.68300000000000005</c:v>
                </c:pt>
                <c:pt idx="11">
                  <c:v>0.23300000000000001</c:v>
                </c:pt>
                <c:pt idx="12">
                  <c:v>0.28299999999999997</c:v>
                </c:pt>
                <c:pt idx="13">
                  <c:v>7.4999999999999997E-2</c:v>
                </c:pt>
                <c:pt idx="14">
                  <c:v>7.4999999999999997E-2</c:v>
                </c:pt>
                <c:pt idx="15">
                  <c:v>0.158</c:v>
                </c:pt>
              </c:numCache>
            </c:numRef>
          </c:val>
          <c:extLst>
            <c:ext xmlns:c16="http://schemas.microsoft.com/office/drawing/2014/chart" uri="{C3380CC4-5D6E-409C-BE32-E72D297353CC}">
              <c16:uniqueId val="{00000004-A668-48B3-8311-6BBC9EA152AF}"/>
            </c:ext>
          </c:extLst>
        </c:ser>
        <c:dLbls>
          <c:showLegendKey val="0"/>
          <c:showVal val="0"/>
          <c:showCatName val="0"/>
          <c:showSerName val="0"/>
          <c:showPercent val="0"/>
          <c:showBubbleSize val="0"/>
        </c:dLbls>
        <c:gapWidth val="24"/>
        <c:overlap val="100"/>
        <c:axId val="221944072"/>
        <c:axId val="221944464"/>
      </c:barChart>
      <c:catAx>
        <c:axId val="221944072"/>
        <c:scaling>
          <c:orientation val="maxMin"/>
        </c:scaling>
        <c:delete val="0"/>
        <c:axPos val="r"/>
        <c:numFmt formatCode="General" sourceLinked="0"/>
        <c:majorTickMark val="none"/>
        <c:minorTickMark val="none"/>
        <c:tickLblPos val="none"/>
        <c:spPr>
          <a:noFill/>
          <a:ln w="12700" cap="sq">
            <a:noFill/>
          </a:ln>
        </c:spPr>
        <c:crossAx val="221944464"/>
        <c:crosses val="max"/>
        <c:auto val="0"/>
        <c:lblAlgn val="ctr"/>
        <c:lblOffset val="100"/>
        <c:noMultiLvlLbl val="0"/>
      </c:catAx>
      <c:valAx>
        <c:axId val="221944464"/>
        <c:scaling>
          <c:orientation val="minMax"/>
          <c:max val="1"/>
          <c:min val="-1"/>
        </c:scaling>
        <c:delete val="1"/>
        <c:axPos val="b"/>
        <c:majorGridlines>
          <c:spPr>
            <a:ln>
              <a:solidFill>
                <a:srgbClr val="FFFFFF">
                  <a:lumMod val="85000"/>
                </a:srgbClr>
              </a:solidFill>
            </a:ln>
          </c:spPr>
        </c:majorGridlines>
        <c:numFmt formatCode="0%" sourceLinked="0"/>
        <c:majorTickMark val="out"/>
        <c:minorTickMark val="none"/>
        <c:tickLblPos val="nextTo"/>
        <c:crossAx val="221944072"/>
        <c:crosses val="max"/>
        <c:crossBetween val="between"/>
        <c:majorUnit val="0.1"/>
      </c:valAx>
      <c:spPr>
        <a:noFill/>
        <a:ln w="25400">
          <a:noFill/>
        </a:ln>
      </c:spPr>
    </c:plotArea>
    <c:plotVisOnly val="1"/>
    <c:dispBlanksAs val="gap"/>
    <c:showDLblsOverMax val="0"/>
  </c:chart>
  <c:txPr>
    <a:bodyPr/>
    <a:lstStyle/>
    <a:p>
      <a:pPr>
        <a:defRPr sz="1800"/>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0.50019</cdr:x>
      <cdr:y>0.00713</cdr:y>
    </cdr:from>
    <cdr:to>
      <cdr:x>0.50019</cdr:x>
      <cdr:y>0.91386</cdr:y>
    </cdr:to>
    <cdr:cxnSp macro="">
      <cdr:nvCxnSpPr>
        <cdr:cNvPr id="3" name="Straight Connector 2">
          <a:extLst xmlns:a="http://schemas.openxmlformats.org/drawingml/2006/main">
            <a:ext uri="{FF2B5EF4-FFF2-40B4-BE49-F238E27FC236}">
              <a16:creationId xmlns:a16="http://schemas.microsoft.com/office/drawing/2014/main" id="{7275E5A2-713F-4E3B-B0CD-7C84A711D9F0}"/>
            </a:ext>
          </a:extLst>
        </cdr:cNvPr>
        <cdr:cNvCxnSpPr/>
      </cdr:nvCxnSpPr>
      <cdr:spPr>
        <a:xfrm xmlns:a="http://schemas.openxmlformats.org/drawingml/2006/main">
          <a:off x="4097013" y="30480"/>
          <a:ext cx="0" cy="387477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12/21/2023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12/21/2023</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sciencedirect.com/topics/medicine-and-dentistry/stroma-cell"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70E2A-71A8-48E8-8B71-6F35CC2F4161}" type="slidenum">
              <a:rPr lang="en-US" smtClean="0"/>
              <a:t>19</a:t>
            </a:fld>
            <a:endParaRPr lang="en-US"/>
          </a:p>
        </p:txBody>
      </p:sp>
    </p:spTree>
    <p:extLst>
      <p:ext uri="{BB962C8B-B14F-4D97-AF65-F5344CB8AC3E}">
        <p14:creationId xmlns:p14="http://schemas.microsoft.com/office/powerpoint/2010/main" val="902286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70E2A-71A8-48E8-8B71-6F35CC2F4161}" type="slidenum">
              <a:rPr lang="en-US" smtClean="0"/>
              <a:t>20</a:t>
            </a:fld>
            <a:endParaRPr lang="en-US"/>
          </a:p>
        </p:txBody>
      </p:sp>
    </p:spTree>
    <p:extLst>
      <p:ext uri="{BB962C8B-B14F-4D97-AF65-F5344CB8AC3E}">
        <p14:creationId xmlns:p14="http://schemas.microsoft.com/office/powerpoint/2010/main" val="2304217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70E2A-71A8-48E8-8B71-6F35CC2F4161}" type="slidenum">
              <a:rPr lang="en-US" smtClean="0"/>
              <a:t>21</a:t>
            </a:fld>
            <a:endParaRPr lang="en-US"/>
          </a:p>
        </p:txBody>
      </p:sp>
    </p:spTree>
    <p:extLst>
      <p:ext uri="{BB962C8B-B14F-4D97-AF65-F5344CB8AC3E}">
        <p14:creationId xmlns:p14="http://schemas.microsoft.com/office/powerpoint/2010/main" val="2100322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70E2A-71A8-48E8-8B71-6F35CC2F4161}" type="slidenum">
              <a:rPr lang="en-US" smtClean="0"/>
              <a:t>22</a:t>
            </a:fld>
            <a:endParaRPr lang="en-US"/>
          </a:p>
        </p:txBody>
      </p:sp>
    </p:spTree>
    <p:extLst>
      <p:ext uri="{BB962C8B-B14F-4D97-AF65-F5344CB8AC3E}">
        <p14:creationId xmlns:p14="http://schemas.microsoft.com/office/powerpoint/2010/main" val="3076785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70E2A-71A8-48E8-8B71-6F35CC2F4161}" type="slidenum">
              <a:rPr lang="en-US" smtClean="0"/>
              <a:t>23</a:t>
            </a:fld>
            <a:endParaRPr lang="en-US"/>
          </a:p>
        </p:txBody>
      </p:sp>
    </p:spTree>
    <p:extLst>
      <p:ext uri="{BB962C8B-B14F-4D97-AF65-F5344CB8AC3E}">
        <p14:creationId xmlns:p14="http://schemas.microsoft.com/office/powerpoint/2010/main" val="2832898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Investigator-Assessed Progression-free Survival in the ABCP Group and the BCP Group. Panel A shows the Kaplan–Meier estimates of progression-free survival among the patients in the WT population. Panel B shows the hazard ratios (with 95% confidence intervals) for investigator-assessed progression-free survival in biomarker subgroups. Stratified hazard ratios are given for the ITT population (all enrolled patients, including those with </a:t>
            </a:r>
            <a:r>
              <a:rPr lang="en-GB" i="1">
                <a:latin typeface="Arial" charset="0"/>
                <a:ea typeface="Gothic" charset="0"/>
                <a:cs typeface="Gothic" charset="0"/>
              </a:rPr>
              <a:t>EGFR</a:t>
            </a:r>
            <a:r>
              <a:rPr lang="en-GB">
                <a:latin typeface="Arial" charset="0"/>
                <a:ea typeface="Gothic" charset="0"/>
                <a:cs typeface="Gothic" charset="0"/>
              </a:rPr>
              <a:t> or </a:t>
            </a:r>
            <a:r>
              <a:rPr lang="en-GB" i="1">
                <a:latin typeface="Arial" charset="0"/>
                <a:ea typeface="Gothic" charset="0"/>
                <a:cs typeface="Gothic" charset="0"/>
              </a:rPr>
              <a:t>ALK</a:t>
            </a:r>
            <a:r>
              <a:rPr lang="en-GB">
                <a:latin typeface="Arial" charset="0"/>
                <a:ea typeface="Gothic" charset="0"/>
                <a:cs typeface="Gothic" charset="0"/>
              </a:rPr>
              <a:t> genetic alterations), the WT population, and the Teff-high WT population; unstratified hazard ratios are given for the patients with </a:t>
            </a:r>
            <a:r>
              <a:rPr lang="en-GB" i="1">
                <a:latin typeface="Arial" charset="0"/>
                <a:ea typeface="Gothic" charset="0"/>
                <a:cs typeface="Gothic" charset="0"/>
              </a:rPr>
              <a:t>EGFR</a:t>
            </a:r>
            <a:r>
              <a:rPr lang="en-GB">
                <a:latin typeface="Arial" charset="0"/>
                <a:ea typeface="Gothic" charset="0"/>
                <a:cs typeface="Gothic" charset="0"/>
              </a:rPr>
              <a:t> or </a:t>
            </a:r>
            <a:r>
              <a:rPr lang="en-GB" i="1">
                <a:latin typeface="Arial" charset="0"/>
                <a:ea typeface="Gothic" charset="0"/>
                <a:cs typeface="Gothic" charset="0"/>
              </a:rPr>
              <a:t>ALK</a:t>
            </a:r>
            <a:r>
              <a:rPr lang="en-GB">
                <a:latin typeface="Arial" charset="0"/>
                <a:ea typeface="Gothic" charset="0"/>
                <a:cs typeface="Gothic" charset="0"/>
              </a:rPr>
              <a:t> genetic alterations, all programmed death ligand 1 (PD-L1) subgroups, and the subgroup of patients with low Teff gene-signature expression. The PD-L1 subgroups comprised 692 patients, and the Teff subgroups 658 patients; PD-L1 status and Teff gene-signature expression were evaluated among the patients in the WT population. PD-L1 status was determined by immunohistochemical analysis: TC3 or IC3 indicates PD-L1 expression on at least 50% of tumor cells or at least 10% of tumor-infiltrating immune cells (high PD-L1 expression); TC1/2/3 or IC1/2/3, PD-L1 expression on at least 1% of tumor cells or tumor-infiltrating immune cells (PD-L1–positive); TC1/2 or IC1/2, PD-L1 expression on at least 1% of tumor cells or tumor-infiltrating immune cells and less than 50% of tumor cells or less than 10% of tumor-infiltrating immune cells (low PD-L1 expression); TC0/1/2 and IC0/1/2, PD-L1 expression on less than 50% of tumor cells and less than 10% of tumor-infiltrating immune cells (low or negative PD-L1 expression); and TC0 and IC0, PD-L1 expression on less than 1% of tumor cells and tumor-infiltrating immune cells (PD-L1–negative). Patients with a sensitizing </a:t>
            </a:r>
            <a:r>
              <a:rPr lang="en-GB" i="1">
                <a:latin typeface="Arial" charset="0"/>
                <a:ea typeface="Gothic" charset="0"/>
                <a:cs typeface="Gothic" charset="0"/>
              </a:rPr>
              <a:t>EGFR</a:t>
            </a:r>
            <a:r>
              <a:rPr lang="en-GB">
                <a:latin typeface="Arial" charset="0"/>
                <a:ea typeface="Gothic" charset="0"/>
                <a:cs typeface="Gothic" charset="0"/>
              </a:rPr>
              <a:t> mutation or </a:t>
            </a:r>
            <a:r>
              <a:rPr lang="en-GB" i="1">
                <a:latin typeface="Arial" charset="0"/>
                <a:ea typeface="Gothic" charset="0"/>
                <a:cs typeface="Gothic" charset="0"/>
              </a:rPr>
              <a:t>ALK</a:t>
            </a:r>
            <a:r>
              <a:rPr lang="en-GB">
                <a:latin typeface="Arial" charset="0"/>
                <a:ea typeface="Gothic" charset="0"/>
                <a:cs typeface="Gothic" charset="0"/>
              </a:rPr>
              <a:t> translocation were included in the study if they had had disease progression or the occurrence of unacceptable side effects with at least one approved targeted therapy. The date of data cutoff was September 15, 2017.</a:t>
            </a:r>
            <a:endParaRPr lang="en-GB" dirty="0">
              <a:latin typeface="Arial" charset="0"/>
              <a:ea typeface="Gothic" charset="0"/>
              <a:cs typeface="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70E2A-71A8-48E8-8B71-6F35CC2F4161}" type="slidenum">
              <a:rPr lang="en-US" smtClean="0"/>
              <a:t>26</a:t>
            </a:fld>
            <a:endParaRPr lang="en-US"/>
          </a:p>
        </p:txBody>
      </p:sp>
    </p:spTree>
    <p:extLst>
      <p:ext uri="{BB962C8B-B14F-4D97-AF65-F5344CB8AC3E}">
        <p14:creationId xmlns:p14="http://schemas.microsoft.com/office/powerpoint/2010/main" val="3455809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70E2A-71A8-48E8-8B71-6F35CC2F4161}" type="slidenum">
              <a:rPr lang="en-US" smtClean="0"/>
              <a:t>27</a:t>
            </a:fld>
            <a:endParaRPr lang="en-US"/>
          </a:p>
        </p:txBody>
      </p:sp>
    </p:spTree>
    <p:extLst>
      <p:ext uri="{BB962C8B-B14F-4D97-AF65-F5344CB8AC3E}">
        <p14:creationId xmlns:p14="http://schemas.microsoft.com/office/powerpoint/2010/main" val="2083697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70E2A-71A8-48E8-8B71-6F35CC2F4161}" type="slidenum">
              <a:rPr lang="en-US" smtClean="0"/>
              <a:t>28</a:t>
            </a:fld>
            <a:endParaRPr lang="en-US"/>
          </a:p>
        </p:txBody>
      </p:sp>
    </p:spTree>
    <p:extLst>
      <p:ext uri="{BB962C8B-B14F-4D97-AF65-F5344CB8AC3E}">
        <p14:creationId xmlns:p14="http://schemas.microsoft.com/office/powerpoint/2010/main" val="260337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3400" y="763588"/>
            <a:ext cx="670560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A summary of phase 3 trials for previously untreated advanced/metastatic NSCLC. AEs, adverse events; Beva, bevacizumab; Carbo, carboplatin; Gem, gemcitabine; Mb, megabase; NR, not reached; nabPacli, nab-paclitaxel; Pacli, paclitaxel; PD-L1, programmed death ligand 1; Pem, pemetrexed; PFS, progression-free survival; Plat, platinum; OS, overall survival; TMB, tumor mutation burden; TPS, tumor proportion score; Tax, taxane.</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32</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33</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35</a:t>
            </a:fld>
            <a:endParaRPr lang="en-US" dirty="0"/>
          </a:p>
        </p:txBody>
      </p:sp>
    </p:spTree>
    <p:extLst>
      <p:ext uri="{BB962C8B-B14F-4D97-AF65-F5344CB8AC3E}">
        <p14:creationId xmlns:p14="http://schemas.microsoft.com/office/powerpoint/2010/main" val="936186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36</a:t>
            </a:fld>
            <a:endParaRPr lang="en-US" dirty="0"/>
          </a:p>
        </p:txBody>
      </p:sp>
    </p:spTree>
    <p:extLst>
      <p:ext uri="{BB962C8B-B14F-4D97-AF65-F5344CB8AC3E}">
        <p14:creationId xmlns:p14="http://schemas.microsoft.com/office/powerpoint/2010/main" val="3987517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37</a:t>
            </a:fld>
            <a:endParaRPr lang="en-US" dirty="0"/>
          </a:p>
        </p:txBody>
      </p:sp>
    </p:spTree>
    <p:extLst>
      <p:ext uri="{BB962C8B-B14F-4D97-AF65-F5344CB8AC3E}">
        <p14:creationId xmlns:p14="http://schemas.microsoft.com/office/powerpoint/2010/main" val="1185739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46</a:t>
            </a:fld>
            <a:endParaRPr lang="en-US" dirty="0"/>
          </a:p>
        </p:txBody>
      </p:sp>
    </p:spTree>
    <p:extLst>
      <p:ext uri="{BB962C8B-B14F-4D97-AF65-F5344CB8AC3E}">
        <p14:creationId xmlns:p14="http://schemas.microsoft.com/office/powerpoint/2010/main" val="2143929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47</a:t>
            </a:fld>
            <a:endParaRPr lang="en-US" dirty="0"/>
          </a:p>
        </p:txBody>
      </p:sp>
    </p:spTree>
    <p:extLst>
      <p:ext uri="{BB962C8B-B14F-4D97-AF65-F5344CB8AC3E}">
        <p14:creationId xmlns:p14="http://schemas.microsoft.com/office/powerpoint/2010/main" val="560197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48</a:t>
            </a:fld>
            <a:endParaRPr lang="en-US" dirty="0"/>
          </a:p>
        </p:txBody>
      </p:sp>
    </p:spTree>
    <p:extLst>
      <p:ext uri="{BB962C8B-B14F-4D97-AF65-F5344CB8AC3E}">
        <p14:creationId xmlns:p14="http://schemas.microsoft.com/office/powerpoint/2010/main" val="1181806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49</a:t>
            </a:fld>
            <a:endParaRPr lang="en-US" dirty="0"/>
          </a:p>
        </p:txBody>
      </p:sp>
    </p:spTree>
    <p:extLst>
      <p:ext uri="{BB962C8B-B14F-4D97-AF65-F5344CB8AC3E}">
        <p14:creationId xmlns:p14="http://schemas.microsoft.com/office/powerpoint/2010/main" val="1181590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50</a:t>
            </a:fld>
            <a:endParaRPr lang="en-US" dirty="0"/>
          </a:p>
        </p:txBody>
      </p:sp>
    </p:spTree>
    <p:extLst>
      <p:ext uri="{BB962C8B-B14F-4D97-AF65-F5344CB8AC3E}">
        <p14:creationId xmlns:p14="http://schemas.microsoft.com/office/powerpoint/2010/main" val="2095206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82468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chemeClr val="tx1"/>
                </a:solidFill>
              </a:rPr>
              <a:t>Amivantamab</a:t>
            </a:r>
            <a:r>
              <a:rPr lang="en-US" sz="1200" dirty="0">
                <a:solidFill>
                  <a:schemeClr val="tx1"/>
                </a:solidFill>
              </a:rPr>
              <a:t> + </a:t>
            </a:r>
            <a:r>
              <a:rPr lang="en-US" sz="1200" dirty="0" err="1">
                <a:solidFill>
                  <a:schemeClr val="tx1"/>
                </a:solidFill>
              </a:rPr>
              <a:t>lazertinib</a:t>
            </a:r>
            <a:r>
              <a:rPr lang="en-US" sz="1200" dirty="0">
                <a:solidFill>
                  <a:schemeClr val="tx1"/>
                </a:solidFill>
              </a:rPr>
              <a:t> reduced the risk of progression or death by 30% and improved median PFS by 7.1 months </a:t>
            </a:r>
            <a:endParaRPr lang="en-US" sz="1200" baseline="30000" dirty="0">
              <a:solidFill>
                <a:schemeClr val="tx1"/>
              </a:solidFill>
            </a:endParaRPr>
          </a:p>
        </p:txBody>
      </p:sp>
      <p:sp>
        <p:nvSpPr>
          <p:cNvPr id="4" name="Slide Number Placeholder 3"/>
          <p:cNvSpPr>
            <a:spLocks noGrp="1"/>
          </p:cNvSpPr>
          <p:nvPr>
            <p:ph type="sldNum" sz="quarter" idx="5"/>
          </p:nvPr>
        </p:nvSpPr>
        <p:spPr/>
        <p:txBody>
          <a:bodyPr/>
          <a:lstStyle/>
          <a:p>
            <a:fld id="{B3A96171-A15F-AF4E-B7C5-E1453CAAF64D}" type="slidenum">
              <a:rPr lang="en-US" smtClean="0"/>
              <a:t>51</a:t>
            </a:fld>
            <a:endParaRPr lang="en-US" dirty="0"/>
          </a:p>
        </p:txBody>
      </p:sp>
    </p:spTree>
    <p:extLst>
      <p:ext uri="{BB962C8B-B14F-4D97-AF65-F5344CB8AC3E}">
        <p14:creationId xmlns:p14="http://schemas.microsoft.com/office/powerpoint/2010/main" val="391972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30000" dirty="0">
              <a:solidFill>
                <a:schemeClr val="tx1"/>
              </a:solidFill>
            </a:endParaRPr>
          </a:p>
        </p:txBody>
      </p:sp>
      <p:sp>
        <p:nvSpPr>
          <p:cNvPr id="4" name="Slide Number Placeholder 3"/>
          <p:cNvSpPr>
            <a:spLocks noGrp="1"/>
          </p:cNvSpPr>
          <p:nvPr>
            <p:ph type="sldNum" sz="quarter" idx="5"/>
          </p:nvPr>
        </p:nvSpPr>
        <p:spPr/>
        <p:txBody>
          <a:bodyPr/>
          <a:lstStyle/>
          <a:p>
            <a:fld id="{B3A96171-A15F-AF4E-B7C5-E1453CAAF64D}" type="slidenum">
              <a:rPr lang="en-US" smtClean="0"/>
              <a:t>52</a:t>
            </a:fld>
            <a:endParaRPr lang="en-US" dirty="0"/>
          </a:p>
        </p:txBody>
      </p:sp>
    </p:spTree>
    <p:extLst>
      <p:ext uri="{BB962C8B-B14F-4D97-AF65-F5344CB8AC3E}">
        <p14:creationId xmlns:p14="http://schemas.microsoft.com/office/powerpoint/2010/main" val="3381431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53</a:t>
            </a:fld>
            <a:endParaRPr lang="en-US" dirty="0"/>
          </a:p>
        </p:txBody>
      </p:sp>
    </p:spTree>
    <p:extLst>
      <p:ext uri="{BB962C8B-B14F-4D97-AF65-F5344CB8AC3E}">
        <p14:creationId xmlns:p14="http://schemas.microsoft.com/office/powerpoint/2010/main" val="1978731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54</a:t>
            </a:fld>
            <a:endParaRPr lang="en-US" dirty="0"/>
          </a:p>
        </p:txBody>
      </p:sp>
    </p:spTree>
    <p:extLst>
      <p:ext uri="{BB962C8B-B14F-4D97-AF65-F5344CB8AC3E}">
        <p14:creationId xmlns:p14="http://schemas.microsoft.com/office/powerpoint/2010/main" val="2180561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III, global randomized controlled trial</a:t>
            </a:r>
          </a:p>
        </p:txBody>
      </p:sp>
      <p:sp>
        <p:nvSpPr>
          <p:cNvPr id="4" name="Slide Number Placeholder 3"/>
          <p:cNvSpPr>
            <a:spLocks noGrp="1"/>
          </p:cNvSpPr>
          <p:nvPr>
            <p:ph type="sldNum" sz="quarter" idx="5"/>
          </p:nvPr>
        </p:nvSpPr>
        <p:spPr/>
        <p:txBody>
          <a:bodyPr/>
          <a:lstStyle/>
          <a:p>
            <a:fld id="{B3A96171-A15F-AF4E-B7C5-E1453CAAF64D}" type="slidenum">
              <a:rPr lang="en-US" smtClean="0"/>
              <a:t>55</a:t>
            </a:fld>
            <a:endParaRPr lang="en-US" dirty="0"/>
          </a:p>
        </p:txBody>
      </p:sp>
    </p:spTree>
    <p:extLst>
      <p:ext uri="{BB962C8B-B14F-4D97-AF65-F5344CB8AC3E}">
        <p14:creationId xmlns:p14="http://schemas.microsoft.com/office/powerpoint/2010/main" val="4129292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At a median follow-up of 8.7 months, </a:t>
            </a:r>
            <a:r>
              <a:rPr lang="en-US" sz="1200" dirty="0" err="1">
                <a:latin typeface="+mn-lt"/>
              </a:rPr>
              <a:t>amivantamab</a:t>
            </a:r>
            <a:r>
              <a:rPr lang="en-US" sz="1200" dirty="0">
                <a:latin typeface="+mn-lt"/>
              </a:rPr>
              <a:t>-chemotherapy and </a:t>
            </a:r>
            <a:r>
              <a:rPr lang="en-US" sz="1200" dirty="0" err="1">
                <a:latin typeface="+mn-lt"/>
              </a:rPr>
              <a:t>amivantamab</a:t>
            </a:r>
            <a:r>
              <a:rPr lang="en-US" sz="1200" dirty="0">
                <a:latin typeface="+mn-lt"/>
              </a:rPr>
              <a:t>-</a:t>
            </a:r>
            <a:r>
              <a:rPr lang="en-US" sz="1200" dirty="0" err="1">
                <a:latin typeface="+mn-lt"/>
              </a:rPr>
              <a:t>lazertinib</a:t>
            </a:r>
            <a:r>
              <a:rPr lang="en-US" sz="1200" dirty="0">
                <a:latin typeface="+mn-lt"/>
              </a:rPr>
              <a:t>-chemotherapy </a:t>
            </a:r>
            <a:br>
              <a:rPr lang="en-US" sz="1200" dirty="0">
                <a:latin typeface="+mn-lt"/>
              </a:rPr>
            </a:br>
            <a:r>
              <a:rPr lang="en-US" sz="1200" dirty="0">
                <a:latin typeface="+mn-lt"/>
              </a:rPr>
              <a:t>reduced the risk of progression or death by 52% and 56%, respectively</a:t>
            </a:r>
          </a:p>
        </p:txBody>
      </p:sp>
      <p:sp>
        <p:nvSpPr>
          <p:cNvPr id="4" name="Slide Number Placeholder 3"/>
          <p:cNvSpPr>
            <a:spLocks noGrp="1"/>
          </p:cNvSpPr>
          <p:nvPr>
            <p:ph type="sldNum" sz="quarter" idx="5"/>
          </p:nvPr>
        </p:nvSpPr>
        <p:spPr/>
        <p:txBody>
          <a:bodyPr/>
          <a:lstStyle/>
          <a:p>
            <a:fld id="{B3A96171-A15F-AF4E-B7C5-E1453CAAF64D}" type="slidenum">
              <a:rPr lang="en-US" smtClean="0"/>
              <a:t>56</a:t>
            </a:fld>
            <a:endParaRPr lang="en-US" dirty="0"/>
          </a:p>
        </p:txBody>
      </p:sp>
    </p:spTree>
    <p:extLst>
      <p:ext uri="{BB962C8B-B14F-4D97-AF65-F5344CB8AC3E}">
        <p14:creationId xmlns:p14="http://schemas.microsoft.com/office/powerpoint/2010/main" val="3516278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57</a:t>
            </a:fld>
            <a:endParaRPr lang="en-US" dirty="0"/>
          </a:p>
        </p:txBody>
      </p:sp>
    </p:spTree>
    <p:extLst>
      <p:ext uri="{BB962C8B-B14F-4D97-AF65-F5344CB8AC3E}">
        <p14:creationId xmlns:p14="http://schemas.microsoft.com/office/powerpoint/2010/main" val="1523860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III, global randomized controlled trial</a:t>
            </a:r>
          </a:p>
        </p:txBody>
      </p:sp>
      <p:sp>
        <p:nvSpPr>
          <p:cNvPr id="4" name="Slide Number Placeholder 3"/>
          <p:cNvSpPr>
            <a:spLocks noGrp="1"/>
          </p:cNvSpPr>
          <p:nvPr>
            <p:ph type="sldNum" sz="quarter" idx="5"/>
          </p:nvPr>
        </p:nvSpPr>
        <p:spPr/>
        <p:txBody>
          <a:bodyPr/>
          <a:lstStyle/>
          <a:p>
            <a:fld id="{B3A96171-A15F-AF4E-B7C5-E1453CAAF64D}" type="slidenum">
              <a:rPr lang="en-US" smtClean="0"/>
              <a:t>58</a:t>
            </a:fld>
            <a:endParaRPr lang="en-US" dirty="0"/>
          </a:p>
        </p:txBody>
      </p:sp>
    </p:spTree>
    <p:extLst>
      <p:ext uri="{BB962C8B-B14F-4D97-AF65-F5344CB8AC3E}">
        <p14:creationId xmlns:p14="http://schemas.microsoft.com/office/powerpoint/2010/main" val="1658988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002E51"/>
                </a:solidFill>
              </a:rPr>
              <a:t>Are there certain patient subsets that derive greater benefit from FLAURA2 and MARIPOSA regimen?</a:t>
            </a:r>
          </a:p>
          <a:p>
            <a:pPr lvl="2"/>
            <a:r>
              <a:rPr lang="en-US" sz="800" dirty="0">
                <a:solidFill>
                  <a:srgbClr val="002E51"/>
                </a:solidFill>
              </a:rPr>
              <a:t>Patients with brain metastases</a:t>
            </a:r>
          </a:p>
          <a:p>
            <a:pPr lvl="2"/>
            <a:r>
              <a:rPr lang="en-US" sz="800" dirty="0">
                <a:solidFill>
                  <a:srgbClr val="002E51"/>
                </a:solidFill>
              </a:rPr>
              <a:t>Higher burden of disease</a:t>
            </a:r>
          </a:p>
        </p:txBody>
      </p:sp>
      <p:sp>
        <p:nvSpPr>
          <p:cNvPr id="4" name="Slide Number Placeholder 3"/>
          <p:cNvSpPr>
            <a:spLocks noGrp="1"/>
          </p:cNvSpPr>
          <p:nvPr>
            <p:ph type="sldNum" sz="quarter" idx="5"/>
          </p:nvPr>
        </p:nvSpPr>
        <p:spPr/>
        <p:txBody>
          <a:bodyPr/>
          <a:lstStyle/>
          <a:p>
            <a:fld id="{B3A96171-A15F-AF4E-B7C5-E1453CAAF64D}" type="slidenum">
              <a:rPr lang="en-US" smtClean="0"/>
              <a:t>59</a:t>
            </a:fld>
            <a:endParaRPr lang="en-US" dirty="0"/>
          </a:p>
        </p:txBody>
      </p:sp>
    </p:spTree>
    <p:extLst>
      <p:ext uri="{BB962C8B-B14F-4D97-AF65-F5344CB8AC3E}">
        <p14:creationId xmlns:p14="http://schemas.microsoft.com/office/powerpoint/2010/main" val="3551004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60</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61</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82468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651490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Efficacy Outcomes in the Intention-to-Treat Population. Panel A shows Kaplan–Meier estimates of progression-free survival, according to blinded independent central review (BICR) in the intention-to-treat population. Progression-free survival was significantly longer with lorlatinib than crizotinib; the median progression-free survival with lorlatinib was not reached. Tick marks on the survival curves indicate censoring of data. NR denotes not reached. Panel B shows Kaplan–Meier estimates of time to intracranial progression, as assessed by BICR, in the intention-to-treat population. Time to intracranial progression was defined as the time from randomization to the first objective progression of central nervous system (CNS) disease (either new brain metastases or progression of existing brain metastases). Panel C shows the cumulative incidence of CNS progression as the first event, as assessed by BICR in the intention-to-treat population. Cumulative-incidence probabilities were calculated with the use of a competing-risks approach, with values adjusted for the competing risks of non-CNS progression and death (Fig. S3 in the Supplementary Appendix). Panel D shows Kaplan–Meier curves of overall survival.</a:t>
            </a:r>
            <a:endParaRPr lang="en-GB" dirty="0">
              <a:latin typeface="Arial" charset="0"/>
              <a:ea typeface="Gothic" charset="0"/>
              <a:cs typeface="Gothic"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Table 2 Objective Response in the Intention-to-Treat Population and among Patients with Brain Metastases at Baseline.</a:t>
            </a:r>
            <a:endParaRPr lang="en-GB" dirty="0">
              <a:latin typeface="Arial" charset="0"/>
              <a:ea typeface="Gothic" charset="0"/>
              <a:cs typeface="Gothic"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155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0738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81706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06000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38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70E2A-71A8-48E8-8B71-6F35CC2F4161}" type="slidenum">
              <a:rPr lang="en-US" smtClean="0"/>
              <a:t>12</a:t>
            </a:fld>
            <a:endParaRPr lang="en-US"/>
          </a:p>
        </p:txBody>
      </p:sp>
    </p:spTree>
    <p:extLst>
      <p:ext uri="{BB962C8B-B14F-4D97-AF65-F5344CB8AC3E}">
        <p14:creationId xmlns:p14="http://schemas.microsoft.com/office/powerpoint/2010/main" val="12453875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04675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29167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3400" y="763588"/>
            <a:ext cx="670560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(A) Number of ALK resistance mutation identified in samples from patients progressing on different ALK TKIs (B) Number of ALK resistance mutation identified in samples from patients progressing on different ALK TKIs.</a:t>
            </a:r>
          </a:p>
          <a:p>
            <a:endParaRPr lang="en-US" sz="900" b="0" strike="noStrike" spc="-1">
              <a:latin typeface="Arial"/>
            </a:endParaRPr>
          </a:p>
          <a:p>
            <a:r>
              <a:rPr lang="en-US" sz="900" b="0" strike="noStrike" spc="-1">
                <a:latin typeface="Arial"/>
              </a:rPr>
              <a:t>ALK, anaplastic lymphoma kinase; TKI, tyrosine kinase inhibitor; WT, wild type.</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111</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Rat sarcoma (RAS) is the most frequently mutated oncogene in human cancer (~32%) with Kirsten rat sarcoma (KRAS) being the most commonly mutated RAS isoform and a key clonal oncogenic driver. Overall, KRAS accounts for 85% of RAS mutations observed in human cancers.</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KRAS encodes a membrane-bound GTPase, which is inactive when bound to GDP and active when bound to GTP. The cycling of RAS proteins to their</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rPr>
              <a:t>active GTP-bound state is promoted by a guanine nucleotide exchange factor (GEF). This active form of KRAS acts like a cellular switch that, when turned on by extracellular stimuli,</a:t>
            </a:r>
          </a:p>
          <a:p>
            <a:pPr marL="0" lvl="0" indent="0" algn="l" rtl="0">
              <a:lnSpc>
                <a:spcPct val="115000"/>
              </a:lnSpc>
              <a:spcBef>
                <a:spcPts val="400"/>
              </a:spcBef>
              <a:spcAft>
                <a:spcPts val="0"/>
              </a:spcAft>
              <a:buNone/>
            </a:pPr>
            <a:r>
              <a:rPr lang="en-US" sz="1200" dirty="0">
                <a:solidFill>
                  <a:schemeClr val="dk1"/>
                </a:solidFill>
              </a:rPr>
              <a:t>can activate downstream signaling pathways responsible for fundamental cell processes. Key effector pathways downstream of oncogenic KRAS including MAPK and AKT/PI3K pathways responsible for cell proliferation, cell cycle regulation, metabolic changes, cell survival, and cell differentiation. </a:t>
            </a:r>
          </a:p>
          <a:p>
            <a:pPr marL="0" lvl="0" indent="0" algn="l" rtl="0">
              <a:lnSpc>
                <a:spcPct val="115000"/>
              </a:lnSpc>
              <a:spcBef>
                <a:spcPts val="400"/>
              </a:spcBef>
              <a:spcAft>
                <a:spcPts val="0"/>
              </a:spcAft>
              <a:buNone/>
            </a:pPr>
            <a:endParaRPr lang="en-US" sz="1200" dirty="0">
              <a:solidFill>
                <a:schemeClr val="dk1"/>
              </a:solidFill>
            </a:endParaRPr>
          </a:p>
          <a:p>
            <a:pPr marL="0" lvl="0" indent="0" algn="l" rtl="0">
              <a:lnSpc>
                <a:spcPct val="115000"/>
              </a:lnSpc>
              <a:spcBef>
                <a:spcPts val="400"/>
              </a:spcBef>
              <a:spcAft>
                <a:spcPts val="0"/>
              </a:spcAft>
              <a:buNone/>
            </a:pPr>
            <a:r>
              <a:rPr lang="en-US" sz="1200" dirty="0">
                <a:solidFill>
                  <a:schemeClr val="dk1"/>
                </a:solidFill>
              </a:rPr>
              <a:t>Point mutations represent a common alteration in the KRAS gene that leads to a constitutively active GTP-bound state, thereby triggering downstream effector pathways.</a:t>
            </a:r>
          </a:p>
          <a:p>
            <a:pPr marL="0" lvl="0" indent="0" algn="l" rtl="0">
              <a:lnSpc>
                <a:spcPct val="115000"/>
              </a:lnSpc>
              <a:spcBef>
                <a:spcPts val="400"/>
              </a:spcBef>
              <a:spcAft>
                <a:spcPts val="0"/>
              </a:spcAft>
              <a:buNone/>
            </a:pPr>
            <a:r>
              <a:rPr lang="en-US" sz="1200" dirty="0">
                <a:solidFill>
                  <a:schemeClr val="dk1"/>
                </a:solidFill>
              </a:rPr>
              <a:t>KRAS mutations have been observed in up to 30% of patients with NSCLC and occur primarily (&gt;95%) at codons 12 and 13. A large study found that the most common codon variants in the protein were mutations from amino acid glycine (</a:t>
            </a:r>
            <a:r>
              <a:rPr lang="en-US" sz="1200" dirty="0" err="1">
                <a:solidFill>
                  <a:schemeClr val="dk1"/>
                </a:solidFill>
              </a:rPr>
              <a:t>Gly</a:t>
            </a:r>
            <a:r>
              <a:rPr lang="en-US" sz="1200" dirty="0">
                <a:solidFill>
                  <a:schemeClr val="dk1"/>
                </a:solidFill>
              </a:rPr>
              <a:t>) to cysteine (</a:t>
            </a:r>
            <a:r>
              <a:rPr lang="en-US" sz="1200" dirty="0" err="1">
                <a:solidFill>
                  <a:schemeClr val="dk1"/>
                </a:solidFill>
              </a:rPr>
              <a:t>Cys</a:t>
            </a:r>
            <a:r>
              <a:rPr lang="en-US" sz="1200" dirty="0">
                <a:solidFill>
                  <a:schemeClr val="dk1"/>
                </a:solidFill>
              </a:rPr>
              <a:t>) (or G12C variants), which accounted for 40-45% of KRAS mutations, followed by mutations from amino acid </a:t>
            </a:r>
            <a:r>
              <a:rPr lang="en-US" sz="1200" dirty="0" err="1">
                <a:solidFill>
                  <a:schemeClr val="dk1"/>
                </a:solidFill>
              </a:rPr>
              <a:t>Gly</a:t>
            </a:r>
            <a:r>
              <a:rPr lang="en-US" sz="1200" dirty="0">
                <a:solidFill>
                  <a:schemeClr val="dk1"/>
                </a:solidFill>
              </a:rPr>
              <a:t> to valine (Val) G12V (21%) and mutations from amino acid G to aspartic acid (Asp) G12D (17%).</a:t>
            </a:r>
          </a:p>
          <a:p>
            <a:pPr marL="0" lvl="0" indent="0" algn="l" rtl="0">
              <a:lnSpc>
                <a:spcPct val="115000"/>
              </a:lnSpc>
              <a:spcBef>
                <a:spcPts val="400"/>
              </a:spcBef>
              <a:spcAft>
                <a:spcPts val="0"/>
              </a:spcAft>
              <a:buClr>
                <a:schemeClr val="dk1"/>
              </a:buClr>
              <a:buSzPts val="1100"/>
              <a:buFont typeface="Arial"/>
              <a:buNone/>
            </a:pPr>
            <a:endParaRPr lang="en-US" sz="1200" dirty="0">
              <a:solidFill>
                <a:schemeClr val="dk1"/>
              </a:solidFill>
            </a:endParaRP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114</a:t>
            </a:fld>
            <a:endParaRPr lang="en-US" dirty="0"/>
          </a:p>
        </p:txBody>
      </p:sp>
    </p:spTree>
    <p:extLst>
      <p:ext uri="{BB962C8B-B14F-4D97-AF65-F5344CB8AC3E}">
        <p14:creationId xmlns:p14="http://schemas.microsoft.com/office/powerpoint/2010/main" val="15124552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In addition to the metabolic effects mutant </a:t>
            </a:r>
            <a:r>
              <a:rPr lang="en-US" sz="1200" dirty="0" err="1">
                <a:solidFill>
                  <a:schemeClr val="dk1"/>
                </a:solidFill>
              </a:rPr>
              <a:t>Kras</a:t>
            </a:r>
            <a:r>
              <a:rPr lang="en-US" sz="1200" dirty="0">
                <a:solidFill>
                  <a:schemeClr val="dk1"/>
                </a:solidFill>
              </a:rPr>
              <a:t> signaling can exert on the tumor cell, the oncogene has several immunomodulatory effects as well. These include both pro-inflammatory signals and immuno-inhibitory. Mutant KRAS cells have also been associated with decreased major histocompatibility class I (MHC I) expression, upregulation of programmed cell death ligand 1 (PD-L1), and promotion of an immunosuppressive immune cell population in the tumor microenvironment (TME) via the induction of Tregs as well as recruitment, accumulation, and maintenance of myeloid-derived suppressor cells (MDSCs). Presence of certain co-mutations have also shown to effect the TME, specifically by effecting STING dependent INF-y production, through mutations in STK-11.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117</a:t>
            </a:fld>
            <a:endParaRPr lang="en-US" dirty="0"/>
          </a:p>
        </p:txBody>
      </p:sp>
    </p:spTree>
    <p:extLst>
      <p:ext uri="{BB962C8B-B14F-4D97-AF65-F5344CB8AC3E}">
        <p14:creationId xmlns:p14="http://schemas.microsoft.com/office/powerpoint/2010/main" val="784175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Now specifically looking at the relationship between these common co-mutations and response to ICB, we see certain trends. In this particular paper, they analyzed a cohort of 1261 patient, of which </a:t>
            </a:r>
            <a:r>
              <a:rPr lang="en-US" sz="1200" dirty="0" err="1">
                <a:solidFill>
                  <a:schemeClr val="dk1"/>
                </a:solidFill>
              </a:rPr>
              <a:t>Kras</a:t>
            </a:r>
            <a:r>
              <a:rPr lang="en-US" sz="1200" dirty="0">
                <a:solidFill>
                  <a:schemeClr val="dk1"/>
                </a:solidFill>
              </a:rPr>
              <a:t> mutations were identified in 536 patients. Looking at patient responses and survival after treatment with PD-(L)1 inhibition, we see reduced response rates for patients with STK11 co-mutations as well as triple mutation status. We also see less favorable PFS and OS data for patients with presence of either 1 or both of these mutations.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119</a:t>
            </a:fld>
            <a:endParaRPr lang="en-US" dirty="0"/>
          </a:p>
        </p:txBody>
      </p:sp>
    </p:spTree>
    <p:extLst>
      <p:ext uri="{BB962C8B-B14F-4D97-AF65-F5344CB8AC3E}">
        <p14:creationId xmlns:p14="http://schemas.microsoft.com/office/powerpoint/2010/main" val="1494583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Looking deeper within the TME of these co-</a:t>
            </a:r>
            <a:r>
              <a:rPr lang="en-US" sz="1200" dirty="0" err="1">
                <a:solidFill>
                  <a:schemeClr val="dk1"/>
                </a:solidFill>
              </a:rPr>
              <a:t>mutatated</a:t>
            </a:r>
            <a:r>
              <a:rPr lang="en-US" sz="1200" dirty="0">
                <a:solidFill>
                  <a:schemeClr val="dk1"/>
                </a:solidFill>
              </a:rPr>
              <a:t> patients researchers were able to characterize some trends that may shed light on these clinical findings. Performing cell-enrichment analysis they were able to see trends in certain immune cell concentrations within the TME of patients without STK11/KEAP1 co-mutations and with. Specifically they noted a decrease presence of inflammatory macrophages and CD8 t-cell infiltration in STK11+ co-mutated patients. They also performed immune-scoring (sum of B cells, T cells, and myeloid-derived cells) and TME scoring ((composite score of the immune score and </a:t>
            </a:r>
            <a:r>
              <a:rPr lang="en-US" sz="1200" u="sng" dirty="0">
                <a:solidFill>
                  <a:schemeClr val="hlink"/>
                </a:solidFill>
                <a:hlinkClick r:id="rId3"/>
              </a:rPr>
              <a:t>stroma cell</a:t>
            </a:r>
            <a:r>
              <a:rPr lang="en-US" sz="1200" dirty="0">
                <a:solidFill>
                  <a:schemeClr val="dk1"/>
                </a:solidFill>
              </a:rPr>
              <a:t> signatures) showing reduced level (correlating with “colder” TME) in patients with STK11 co-mutation. Similar patterns were noted in KRAS/KEAP1 co-mutated patients (not shown in the figure above). </a:t>
            </a:r>
          </a:p>
        </p:txBody>
      </p:sp>
      <p:sp>
        <p:nvSpPr>
          <p:cNvPr id="4" name="Slide Number Placeholder 3"/>
          <p:cNvSpPr>
            <a:spLocks noGrp="1"/>
          </p:cNvSpPr>
          <p:nvPr>
            <p:ph type="sldNum" sz="quarter" idx="5"/>
          </p:nvPr>
        </p:nvSpPr>
        <p:spPr/>
        <p:txBody>
          <a:bodyPr/>
          <a:lstStyle/>
          <a:p>
            <a:fld id="{B3A96171-A15F-AF4E-B7C5-E1453CAAF64D}" type="slidenum">
              <a:rPr lang="en-US" smtClean="0"/>
              <a:t>120</a:t>
            </a:fld>
            <a:endParaRPr lang="en-US" dirty="0"/>
          </a:p>
        </p:txBody>
      </p:sp>
    </p:spTree>
    <p:extLst>
      <p:ext uri="{BB962C8B-B14F-4D97-AF65-F5344CB8AC3E}">
        <p14:creationId xmlns:p14="http://schemas.microsoft.com/office/powerpoint/2010/main" val="2786848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rgbClr val="282828"/>
                </a:solidFill>
              </a:rPr>
              <a:t>KRAS</a:t>
            </a:r>
            <a:r>
              <a:rPr lang="en-US" sz="1200" baseline="30000" dirty="0">
                <a:solidFill>
                  <a:srgbClr val="282828"/>
                </a:solidFill>
              </a:rPr>
              <a:t>G12C</a:t>
            </a:r>
            <a:r>
              <a:rPr lang="en-US" sz="1200" dirty="0">
                <a:solidFill>
                  <a:srgbClr val="282828"/>
                </a:solidFill>
              </a:rPr>
              <a:t> oncogenic signaling pathway. </a:t>
            </a:r>
            <a:r>
              <a:rPr lang="en-US" sz="1200" dirty="0" err="1">
                <a:solidFill>
                  <a:srgbClr val="282828"/>
                </a:solidFill>
              </a:rPr>
              <a:t>Adagrasib</a:t>
            </a:r>
            <a:r>
              <a:rPr lang="en-US" sz="1200" dirty="0">
                <a:solidFill>
                  <a:srgbClr val="282828"/>
                </a:solidFill>
              </a:rPr>
              <a:t>, from </a:t>
            </a:r>
            <a:r>
              <a:rPr lang="en-US" sz="1200" dirty="0" err="1">
                <a:solidFill>
                  <a:srgbClr val="282828"/>
                </a:solidFill>
              </a:rPr>
              <a:t>Mirati</a:t>
            </a:r>
            <a:r>
              <a:rPr lang="en-US" sz="1200" dirty="0">
                <a:solidFill>
                  <a:srgbClr val="282828"/>
                </a:solidFill>
              </a:rPr>
              <a:t>, is a covalent inhibitor of KRAS</a:t>
            </a:r>
            <a:r>
              <a:rPr lang="en-US" sz="1200" baseline="30000" dirty="0">
                <a:solidFill>
                  <a:srgbClr val="282828"/>
                </a:solidFill>
              </a:rPr>
              <a:t>G12C</a:t>
            </a:r>
            <a:r>
              <a:rPr lang="en-US" sz="1200" dirty="0">
                <a:solidFill>
                  <a:srgbClr val="282828"/>
                </a:solidFill>
              </a:rPr>
              <a:t> that stabilizes the inactive GDP-bound form of KRAS</a:t>
            </a:r>
            <a:r>
              <a:rPr lang="en-US" sz="1200" baseline="30000" dirty="0">
                <a:solidFill>
                  <a:srgbClr val="282828"/>
                </a:solidFill>
              </a:rPr>
              <a:t>G12C</a:t>
            </a:r>
            <a:r>
              <a:rPr lang="en-US" sz="1200" dirty="0">
                <a:solidFill>
                  <a:srgbClr val="282828"/>
                </a:solidFill>
              </a:rPr>
              <a:t>, preventing downstream oncogenic signaling activation. In addition </a:t>
            </a:r>
            <a:r>
              <a:rPr lang="en-US" sz="1200" dirty="0" err="1">
                <a:solidFill>
                  <a:srgbClr val="282828"/>
                </a:solidFill>
                <a:highlight>
                  <a:srgbClr val="FFFFFF"/>
                </a:highlight>
              </a:rPr>
              <a:t>Sotorasib</a:t>
            </a:r>
            <a:r>
              <a:rPr lang="en-US" sz="1200" dirty="0">
                <a:solidFill>
                  <a:srgbClr val="282828"/>
                </a:solidFill>
                <a:highlight>
                  <a:srgbClr val="FFFFFF"/>
                </a:highlight>
              </a:rPr>
              <a:t> (AMG 510) is a small molecule that specifically and irreversibly inhibits KRASG12C through a unique interaction with the P2 pocket, trapping KRASG12C in the inactive GDP-bound state.</a:t>
            </a:r>
            <a:endParaRPr lang="en-US" sz="1200" dirty="0">
              <a:solidFill>
                <a:srgbClr val="282828"/>
              </a:solidFill>
            </a:endParaRPr>
          </a:p>
        </p:txBody>
      </p:sp>
      <p:sp>
        <p:nvSpPr>
          <p:cNvPr id="4" name="Slide Number Placeholder 3"/>
          <p:cNvSpPr>
            <a:spLocks noGrp="1"/>
          </p:cNvSpPr>
          <p:nvPr>
            <p:ph type="sldNum" sz="quarter" idx="5"/>
          </p:nvPr>
        </p:nvSpPr>
        <p:spPr/>
        <p:txBody>
          <a:bodyPr/>
          <a:lstStyle/>
          <a:p>
            <a:fld id="{B3A96171-A15F-AF4E-B7C5-E1453CAAF64D}" type="slidenum">
              <a:rPr lang="en-US" smtClean="0"/>
              <a:t>121</a:t>
            </a:fld>
            <a:endParaRPr lang="en-US" dirty="0"/>
          </a:p>
        </p:txBody>
      </p:sp>
    </p:spTree>
    <p:extLst>
      <p:ext uri="{BB962C8B-B14F-4D97-AF65-F5344CB8AC3E}">
        <p14:creationId xmlns:p14="http://schemas.microsoft.com/office/powerpoint/2010/main" val="1175481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70E2A-71A8-48E8-8B71-6F35CC2F4161}" type="slidenum">
              <a:rPr lang="en-US" smtClean="0"/>
              <a:t>14</a:t>
            </a:fld>
            <a:endParaRPr lang="en-US"/>
          </a:p>
        </p:txBody>
      </p:sp>
    </p:spTree>
    <p:extLst>
      <p:ext uri="{BB962C8B-B14F-4D97-AF65-F5344CB8AC3E}">
        <p14:creationId xmlns:p14="http://schemas.microsoft.com/office/powerpoint/2010/main" val="4205046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ddc19800b6_1_4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ddc19800b6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132</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133</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70E2A-71A8-48E8-8B71-6F35CC2F4161}" type="slidenum">
              <a:rPr lang="en-US" smtClean="0"/>
              <a:t>15</a:t>
            </a:fld>
            <a:endParaRPr lang="en-US"/>
          </a:p>
        </p:txBody>
      </p:sp>
    </p:spTree>
    <p:extLst>
      <p:ext uri="{BB962C8B-B14F-4D97-AF65-F5344CB8AC3E}">
        <p14:creationId xmlns:p14="http://schemas.microsoft.com/office/powerpoint/2010/main" val="1317431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70E2A-71A8-48E8-8B71-6F35CC2F4161}" type="slidenum">
              <a:rPr lang="en-US" smtClean="0"/>
              <a:t>17</a:t>
            </a:fld>
            <a:endParaRPr lang="en-US"/>
          </a:p>
        </p:txBody>
      </p:sp>
    </p:spTree>
    <p:extLst>
      <p:ext uri="{BB962C8B-B14F-4D97-AF65-F5344CB8AC3E}">
        <p14:creationId xmlns:p14="http://schemas.microsoft.com/office/powerpoint/2010/main" val="2919458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70E2A-71A8-48E8-8B71-6F35CC2F4161}" type="slidenum">
              <a:rPr lang="en-US" smtClean="0"/>
              <a:t>18</a:t>
            </a:fld>
            <a:endParaRPr lang="en-US"/>
          </a:p>
        </p:txBody>
      </p:sp>
    </p:spTree>
    <p:extLst>
      <p:ext uri="{BB962C8B-B14F-4D97-AF65-F5344CB8AC3E}">
        <p14:creationId xmlns:p14="http://schemas.microsoft.com/office/powerpoint/2010/main" val="3635580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359999" y="708889"/>
            <a:ext cx="8409900" cy="45041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359999" y="276489"/>
            <a:ext cx="8409765" cy="4324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375325" y="1298779"/>
            <a:ext cx="8409900" cy="3207721"/>
          </a:xfrm>
          <a:prstGeom prst="rect">
            <a:avLst/>
          </a:prstGeom>
          <a:noFill/>
          <a:ln>
            <a:noFill/>
          </a:ln>
        </p:spPr>
        <p:txBody>
          <a:bodyPr spcFirstLastPara="1" wrap="square" lIns="91425" tIns="45700" rIns="91425" bIns="45700" anchor="t" anchorCtr="0">
            <a:noAutofit/>
          </a:bodyPr>
          <a:lstStyle>
            <a:lvl1pPr marL="457189" marR="0" lvl="0" indent="-228594"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75000"/>
                    <a:lumOff val="25000"/>
                  </a:schemeClr>
                </a:solidFill>
                <a:latin typeface="Arial Narrow"/>
                <a:ea typeface="Arial Narrow"/>
                <a:cs typeface="Arial Narrow"/>
                <a:sym typeface="Arial Narrow"/>
              </a:defRPr>
            </a:lvl1pPr>
            <a:lvl2pPr marL="914378" marR="0" lvl="1"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66" marR="0" lvl="2"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54" marR="0" lvl="3"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943" marR="0" lvl="4"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132" marR="0" lvl="5"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320" marR="0" lvl="6"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509" marR="0" lvl="7"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697" marR="0" lvl="8"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367251" y="4690481"/>
            <a:ext cx="1243445" cy="236898"/>
          </a:xfrm>
          <a:prstGeom prst="rect">
            <a:avLst/>
          </a:prstGeom>
        </p:spPr>
      </p:pic>
    </p:spTree>
    <p:extLst>
      <p:ext uri="{BB962C8B-B14F-4D97-AF65-F5344CB8AC3E}">
        <p14:creationId xmlns:p14="http://schemas.microsoft.com/office/powerpoint/2010/main" val="4163560694"/>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5152030" y="-171545"/>
            <a:ext cx="3991970" cy="5319809"/>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B7EAA5D-394E-4EB3-8B46-0ABC09A09C7F}"/>
              </a:ext>
            </a:extLst>
          </p:cNvPr>
          <p:cNvPicPr>
            <a:picLocks noChangeAspect="1"/>
          </p:cNvPicPr>
          <p:nvPr userDrawn="1"/>
        </p:nvPicPr>
        <p:blipFill>
          <a:blip r:embed="rId3"/>
          <a:stretch>
            <a:fillRect/>
          </a:stretch>
        </p:blipFill>
        <p:spPr>
          <a:xfrm>
            <a:off x="468314" y="340693"/>
            <a:ext cx="2145796" cy="408811"/>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468314" y="1490046"/>
            <a:ext cx="4578249" cy="783439"/>
          </a:xfrm>
          <a:prstGeom prst="rect">
            <a:avLst/>
          </a:prstGeom>
        </p:spPr>
        <p:txBody>
          <a:bodyPr>
            <a:normAutofit/>
          </a:bodyPr>
          <a:lstStyle>
            <a:lvl1pPr marL="0" indent="0">
              <a:spcBef>
                <a:spcPts val="0"/>
              </a:spcBef>
              <a:buNone/>
              <a:defRPr sz="3200" b="1" i="0">
                <a:solidFill>
                  <a:srgbClr val="026C72"/>
                </a:solidFill>
                <a:latin typeface="Arial Narrow" panose="020B0604020202020204" pitchFamily="34" charset="0"/>
                <a:cs typeface="Arial Narrow" panose="020B0604020202020204" pitchFamily="34"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468314" y="2273485"/>
            <a:ext cx="4578249" cy="400753"/>
          </a:xfrm>
          <a:prstGeom prst="rect">
            <a:avLst/>
          </a:prstGeom>
        </p:spPr>
        <p:txBody>
          <a:bodyPr>
            <a:normAutofit/>
          </a:bodyPr>
          <a:lstStyle>
            <a:lvl1pPr marL="0" indent="0">
              <a:spcBef>
                <a:spcPts val="0"/>
              </a:spcBef>
              <a:buNone/>
              <a:defRPr sz="1600" b="0" i="0">
                <a:solidFill>
                  <a:srgbClr val="3D9DA0"/>
                </a:solidFill>
                <a:latin typeface="Arial Narrow" panose="020B0604020202020204" pitchFamily="34" charset="0"/>
                <a:cs typeface="Arial Narrow" panose="020B0604020202020204" pitchFamily="34"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GB" dirty="0"/>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468315" y="3601825"/>
            <a:ext cx="4578248" cy="467872"/>
          </a:xfrm>
          <a:prstGeom prst="rect">
            <a:avLst/>
          </a:prstGeom>
        </p:spPr>
        <p:txBody>
          <a:bodyPr>
            <a:noAutofit/>
          </a:bodyPr>
          <a:lstStyle>
            <a:lvl1pPr marL="0" indent="0">
              <a:lnSpc>
                <a:spcPct val="100000"/>
              </a:lnSpc>
              <a:spcBef>
                <a:spcPts val="0"/>
              </a:spcBef>
              <a:buNone/>
              <a:defRPr sz="1400" b="1" i="0">
                <a:solidFill>
                  <a:srgbClr val="026C72"/>
                </a:solidFill>
                <a:latin typeface="Arial Narrow" panose="020B0604020202020204" pitchFamily="34" charset="0"/>
                <a:cs typeface="Arial Narrow" panose="020B0604020202020204" pitchFamily="34"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GB" dirty="0"/>
              <a:t>Name of the speaker</a:t>
            </a:r>
          </a:p>
          <a:p>
            <a:pPr lvl="0"/>
            <a:r>
              <a:rPr lang="en-GB" dirty="0"/>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468315" y="4148135"/>
            <a:ext cx="4578248" cy="467872"/>
          </a:xfrm>
          <a:prstGeom prst="rect">
            <a:avLst/>
          </a:prstGeom>
        </p:spPr>
        <p:txBody>
          <a:bodyPr>
            <a:noAutofit/>
          </a:bodyPr>
          <a:lstStyle>
            <a:lvl1pPr marL="0" indent="0">
              <a:lnSpc>
                <a:spcPct val="100000"/>
              </a:lnSpc>
              <a:spcBef>
                <a:spcPts val="0"/>
              </a:spcBef>
              <a:buNone/>
              <a:defRPr sz="1200" b="0" i="0">
                <a:solidFill>
                  <a:srgbClr val="026C72"/>
                </a:solidFill>
                <a:latin typeface="Arial Narrow" panose="020B0604020202020204" pitchFamily="34" charset="0"/>
                <a:cs typeface="Arial Narrow" panose="020B0604020202020204" pitchFamily="34"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CH" dirty="0"/>
              <a:t>City Nation, Date </a:t>
            </a:r>
            <a:endParaRPr lang="en-GB" dirty="0"/>
          </a:p>
        </p:txBody>
      </p:sp>
    </p:spTree>
    <p:extLst>
      <p:ext uri="{BB962C8B-B14F-4D97-AF65-F5344CB8AC3E}">
        <p14:creationId xmlns:p14="http://schemas.microsoft.com/office/powerpoint/2010/main" val="2031496778"/>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50372"/>
            <a:ext cx="9144000" cy="97891"/>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txBox="1">
            <a:spLocks noGrp="1"/>
          </p:cNvSpPr>
          <p:nvPr>
            <p:ph type="title"/>
          </p:nvPr>
        </p:nvSpPr>
        <p:spPr>
          <a:xfrm>
            <a:off x="311700" y="445437"/>
            <a:ext cx="8520600" cy="708055"/>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7498"/>
            <a:ext cx="8520600" cy="3305758"/>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7535"/>
            <a:ext cx="548700" cy="39396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2172268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66310"/>
            <a:ext cx="8229600" cy="858044"/>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1524356"/>
            <a:ext cx="8229600" cy="30745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9416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4"/>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48.jpeg"/><Relationship Id="rId4" Type="http://schemas.openxmlformats.org/officeDocument/2006/relationships/hyperlink" Target="http://www.elsevier.com/termsandcondition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47.png"/></Relationships>
</file>

<file path=ppt/slides/_rels/slide11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1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157.png"/><Relationship Id="rId4" Type="http://schemas.openxmlformats.org/officeDocument/2006/relationships/image" Target="../media/image156.png"/></Relationships>
</file>

<file path=ppt/slides/_rels/slide11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3.xml"/><Relationship Id="rId6" Type="http://schemas.openxmlformats.org/officeDocument/2006/relationships/image" Target="../media/image170.jpg"/><Relationship Id="rId5" Type="http://schemas.openxmlformats.org/officeDocument/2006/relationships/image" Target="../media/image169.jpg"/><Relationship Id="rId4" Type="http://schemas.openxmlformats.org/officeDocument/2006/relationships/image" Target="../media/image168.jpg"/></Relationships>
</file>

<file path=ppt/slides/_rels/slide124.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png"/><Relationship Id="rId1" Type="http://schemas.openxmlformats.org/officeDocument/2006/relationships/slideLayout" Target="../slideLayouts/slideLayout3.xml"/><Relationship Id="rId6" Type="http://schemas.openxmlformats.org/officeDocument/2006/relationships/image" Target="../media/image175.jpg"/><Relationship Id="rId5" Type="http://schemas.openxmlformats.org/officeDocument/2006/relationships/image" Target="../media/image174.png"/><Relationship Id="rId4" Type="http://schemas.openxmlformats.org/officeDocument/2006/relationships/image" Target="../media/image173.png"/></Relationships>
</file>

<file path=ppt/slides/_rels/slide12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79.png"/></Relationships>
</file>

<file path=ppt/slides/_rels/slide12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127.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emf"/><Relationship Id="rId1" Type="http://schemas.openxmlformats.org/officeDocument/2006/relationships/slideLayout" Target="../slideLayouts/slideLayout3.xml"/><Relationship Id="rId5" Type="http://schemas.openxmlformats.org/officeDocument/2006/relationships/image" Target="../media/image188.emf"/><Relationship Id="rId4" Type="http://schemas.openxmlformats.org/officeDocument/2006/relationships/image" Target="../media/image187.png"/></Relationships>
</file>

<file path=ppt/slides/_rels/slide12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3.xml"/><Relationship Id="rId4" Type="http://schemas.openxmlformats.org/officeDocument/2006/relationships/image" Target="../media/image191.png"/></Relationships>
</file>

<file path=ppt/slides/_rels/slide129.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192.jpeg"/><Relationship Id="rId1" Type="http://schemas.openxmlformats.org/officeDocument/2006/relationships/slideLayout" Target="../slideLayouts/slideLayout3.xml"/><Relationship Id="rId4" Type="http://schemas.openxmlformats.org/officeDocument/2006/relationships/image" Target="../media/image194.jpe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1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198.png"/><Relationship Id="rId4" Type="http://schemas.openxmlformats.org/officeDocument/2006/relationships/image" Target="../media/image197.png"/></Relationships>
</file>

<file path=ppt/slides/_rels/slide1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99.png"/><Relationship Id="rId1" Type="http://schemas.openxmlformats.org/officeDocument/2006/relationships/slideLayout" Target="../slideLayouts/slideLayout3.xml"/><Relationship Id="rId4" Type="http://schemas.openxmlformats.org/officeDocument/2006/relationships/image" Target="../media/image200.png"/></Relationships>
</file>

<file path=ppt/slides/_rels/slide13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203.png"/></Relationships>
</file>

<file path=ppt/slides/_rels/slide1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NULL"/></Relationships>
</file>

<file path=ppt/slides/_rels/slide14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211.png"/></Relationships>
</file>

<file path=ppt/slides/_rels/slide1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9.tiff"/></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44.jpe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hyperlink" Target="http://www.elsevier.com/termsandconditio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NUL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9.xml"/><Relationship Id="rId5" Type="http://schemas.openxmlformats.org/officeDocument/2006/relationships/image" Target="../media/image105.png"/><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g"/><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44.jpeg"/></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g"/><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44.jpeg"/></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g"/><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44.jpeg"/></Relationships>
</file>

<file path=ppt/slides/_rels/slide7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106.jpg"/><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8.png"/><Relationship Id="rId4" Type="http://schemas.openxmlformats.org/officeDocument/2006/relationships/image" Target="../media/image44.jpeg"/><Relationship Id="rId9" Type="http://schemas.openxmlformats.org/officeDocument/2006/relationships/image" Target="../media/image109.png"/></Relationships>
</file>

<file path=ppt/slides/_rels/slide7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106.jpg"/><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44.jpeg"/><Relationship Id="rId9" Type="http://schemas.openxmlformats.org/officeDocument/2006/relationships/image" Target="../media/image109.png"/></Relationships>
</file>

<file path=ppt/slides/_rels/slide7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106.jpg"/><Relationship Id="rId1" Type="http://schemas.openxmlformats.org/officeDocument/2006/relationships/slideLayout" Target="../slideLayouts/slideLayout4.xml"/><Relationship Id="rId6" Type="http://schemas.openxmlformats.org/officeDocument/2006/relationships/image" Target="../media/image110.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44.jpeg"/><Relationship Id="rId9" Type="http://schemas.openxmlformats.org/officeDocument/2006/relationships/image" Target="../media/image109.png"/></Relationships>
</file>

<file path=ppt/slides/_rels/slide78.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6.png"/><Relationship Id="rId3" Type="http://schemas.openxmlformats.org/officeDocument/2006/relationships/image" Target="../media/image107.jpeg"/><Relationship Id="rId7" Type="http://schemas.openxmlformats.org/officeDocument/2006/relationships/image" Target="../media/image111.png"/><Relationship Id="rId12" Type="http://schemas.openxmlformats.org/officeDocument/2006/relationships/image" Target="../media/image115.png"/><Relationship Id="rId2" Type="http://schemas.openxmlformats.org/officeDocument/2006/relationships/image" Target="../media/image106.jpg"/><Relationship Id="rId1" Type="http://schemas.openxmlformats.org/officeDocument/2006/relationships/slideLayout" Target="../slideLayouts/slideLayout4.xml"/><Relationship Id="rId6" Type="http://schemas.openxmlformats.org/officeDocument/2006/relationships/image" Target="../media/image110.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44.jpeg"/><Relationship Id="rId9" Type="http://schemas.openxmlformats.org/officeDocument/2006/relationships/image" Target="../media/image109.png"/></Relationships>
</file>

<file path=ppt/slides/_rels/slide79.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6.png"/><Relationship Id="rId3" Type="http://schemas.openxmlformats.org/officeDocument/2006/relationships/image" Target="../media/image107.jpeg"/><Relationship Id="rId7" Type="http://schemas.openxmlformats.org/officeDocument/2006/relationships/image" Target="../media/image111.png"/><Relationship Id="rId12" Type="http://schemas.openxmlformats.org/officeDocument/2006/relationships/image" Target="../media/image115.png"/><Relationship Id="rId2" Type="http://schemas.openxmlformats.org/officeDocument/2006/relationships/image" Target="../media/image106.jpg"/><Relationship Id="rId16" Type="http://schemas.openxmlformats.org/officeDocument/2006/relationships/image" Target="../media/image119.png"/><Relationship Id="rId1" Type="http://schemas.openxmlformats.org/officeDocument/2006/relationships/slideLayout" Target="../slideLayouts/slideLayout4.xml"/><Relationship Id="rId6" Type="http://schemas.openxmlformats.org/officeDocument/2006/relationships/image" Target="../media/image110.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44.jpeg"/><Relationship Id="rId9" Type="http://schemas.openxmlformats.org/officeDocument/2006/relationships/image" Target="../media/image109.png"/><Relationship Id="rId14" Type="http://schemas.openxmlformats.org/officeDocument/2006/relationships/image" Target="../media/image1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6.png"/><Relationship Id="rId3" Type="http://schemas.openxmlformats.org/officeDocument/2006/relationships/image" Target="../media/image107.jpeg"/><Relationship Id="rId7" Type="http://schemas.openxmlformats.org/officeDocument/2006/relationships/image" Target="../media/image111.png"/><Relationship Id="rId12" Type="http://schemas.openxmlformats.org/officeDocument/2006/relationships/image" Target="../media/image115.png"/><Relationship Id="rId17" Type="http://schemas.openxmlformats.org/officeDocument/2006/relationships/image" Target="../media/image120.jpeg"/><Relationship Id="rId2" Type="http://schemas.openxmlformats.org/officeDocument/2006/relationships/image" Target="../media/image106.jpg"/><Relationship Id="rId16" Type="http://schemas.openxmlformats.org/officeDocument/2006/relationships/image" Target="../media/image119.png"/><Relationship Id="rId1" Type="http://schemas.openxmlformats.org/officeDocument/2006/relationships/slideLayout" Target="../slideLayouts/slideLayout4.xml"/><Relationship Id="rId6" Type="http://schemas.openxmlformats.org/officeDocument/2006/relationships/image" Target="../media/image110.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44.jpeg"/><Relationship Id="rId9" Type="http://schemas.openxmlformats.org/officeDocument/2006/relationships/image" Target="../media/image109.png"/><Relationship Id="rId14" Type="http://schemas.openxmlformats.org/officeDocument/2006/relationships/image" Target="../media/image11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9.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9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9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37.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36.png"/><Relationship Id="rId5" Type="http://schemas.openxmlformats.org/officeDocument/2006/relationships/image" Target="../media/image135.tiff"/><Relationship Id="rId4" Type="http://schemas.openxmlformats.org/officeDocument/2006/relationships/image" Target="../media/image134.tiff"/></Relationships>
</file>

<file path=ppt/slides/_rels/slide9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38.tiff"/></Relationships>
</file>

<file path=ppt/slides/_rels/slide9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0.xml"/><Relationship Id="rId4" Type="http://schemas.openxmlformats.org/officeDocument/2006/relationships/image" Target="../media/image141.png"/></Relationships>
</file>

<file path=ppt/slides/_rels/slide9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0"/>
          <a:stretch>
            <a:fillRect/>
          </a:stretch>
        </p:blipFill>
        <p:spPr>
          <a:xfrm>
            <a:off x="7037"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Tuesday, December 5, 2023</a:t>
            </a:r>
          </a:p>
        </p:txBody>
      </p:sp>
    </p:spTree>
    <p:extLst>
      <p:ext uri="{BB962C8B-B14F-4D97-AF65-F5344CB8AC3E}">
        <p14:creationId xmlns:p14="http://schemas.microsoft.com/office/powerpoint/2010/main" val="177090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4561" y="1798783"/>
            <a:ext cx="6394879" cy="2202935"/>
          </a:xfrm>
        </p:spPr>
        <p:txBody>
          <a:bodyPr/>
          <a:lstStyle/>
          <a:p>
            <a:r>
              <a:rPr lang="en-US" b="1" dirty="0">
                <a:solidFill>
                  <a:srgbClr val="002E51"/>
                </a:solidFill>
              </a:rPr>
              <a:t>Ranee Mehra, MD</a:t>
            </a:r>
          </a:p>
          <a:p>
            <a:r>
              <a:rPr lang="en-US" dirty="0">
                <a:solidFill>
                  <a:srgbClr val="002E51"/>
                </a:solidFill>
              </a:rPr>
              <a:t>Professor of Medicine</a:t>
            </a:r>
          </a:p>
          <a:p>
            <a:r>
              <a:rPr lang="en-US" dirty="0">
                <a:solidFill>
                  <a:srgbClr val="002E51"/>
                </a:solidFill>
              </a:rPr>
              <a:t>University of Maryland</a:t>
            </a:r>
          </a:p>
          <a:p>
            <a:r>
              <a:rPr lang="en-US" dirty="0" err="1">
                <a:solidFill>
                  <a:srgbClr val="002E51"/>
                </a:solidFill>
              </a:rPr>
              <a:t>Greenebaum</a:t>
            </a:r>
            <a:r>
              <a:rPr lang="en-US" dirty="0">
                <a:solidFill>
                  <a:srgbClr val="002E51"/>
                </a:solidFill>
              </a:rPr>
              <a:t> Comprehensive Cancer Center</a:t>
            </a:r>
          </a:p>
          <a:p>
            <a:r>
              <a:rPr lang="en-US" dirty="0">
                <a:solidFill>
                  <a:srgbClr val="002E51"/>
                </a:solidFill>
              </a:rPr>
              <a:t>Baltimore, MD</a:t>
            </a:r>
          </a:p>
        </p:txBody>
      </p:sp>
      <p:sp>
        <p:nvSpPr>
          <p:cNvPr id="4" name="Title 3"/>
          <p:cNvSpPr>
            <a:spLocks noGrp="1"/>
          </p:cNvSpPr>
          <p:nvPr>
            <p:ph type="title"/>
          </p:nvPr>
        </p:nvSpPr>
        <p:spPr>
          <a:xfrm>
            <a:off x="999660" y="396899"/>
            <a:ext cx="7144682" cy="1310185"/>
          </a:xfrm>
        </p:spPr>
        <p:txBody>
          <a:bodyPr/>
          <a:lstStyle/>
          <a:p>
            <a:r>
              <a:rPr lang="en-US" sz="3300" b="1" dirty="0">
                <a:solidFill>
                  <a:srgbClr val="002E51"/>
                </a:solidFill>
              </a:rPr>
              <a:t>Evolving Role of Immunotherapy in NSCLC – metastatic disease</a:t>
            </a:r>
            <a:br>
              <a:rPr lang="en-US" b="1" dirty="0">
                <a:solidFill>
                  <a:srgbClr val="002E51"/>
                </a:solidFill>
              </a:rPr>
            </a:br>
            <a:endParaRPr lang="en-US" b="1" dirty="0">
              <a:solidFill>
                <a:srgbClr val="002E51"/>
              </a:solidFill>
            </a:endParaRPr>
          </a:p>
        </p:txBody>
      </p:sp>
    </p:spTree>
    <p:extLst>
      <p:ext uri="{BB962C8B-B14F-4D97-AF65-F5344CB8AC3E}">
        <p14:creationId xmlns:p14="http://schemas.microsoft.com/office/powerpoint/2010/main" val="16431605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p:txBody>
          <a:bodyPr/>
          <a:lstStyle/>
          <a:p>
            <a:r>
              <a:rPr lang="en-GB" dirty="0"/>
              <a:t>Patient demographics and baseline characteristics (ITT)</a:t>
            </a:r>
            <a:endParaRPr lang="en-CH" dirty="0"/>
          </a:p>
        </p:txBody>
      </p:sp>
      <p:graphicFrame>
        <p:nvGraphicFramePr>
          <p:cNvPr id="6" name="Table 6">
            <a:extLst>
              <a:ext uri="{FF2B5EF4-FFF2-40B4-BE49-F238E27FC236}">
                <a16:creationId xmlns:a16="http://schemas.microsoft.com/office/drawing/2014/main" id="{40A5E372-BF1D-D8C7-231B-B268595A57AC}"/>
              </a:ext>
            </a:extLst>
          </p:cNvPr>
          <p:cNvGraphicFramePr>
            <a:graphicFrameLocks noGrp="1"/>
          </p:cNvGraphicFramePr>
          <p:nvPr/>
        </p:nvGraphicFramePr>
        <p:xfrm>
          <a:off x="452437" y="969600"/>
          <a:ext cx="8253414" cy="3525152"/>
        </p:xfrm>
        <a:graphic>
          <a:graphicData uri="http://schemas.openxmlformats.org/drawingml/2006/table">
            <a:tbl>
              <a:tblPr firstRow="1" bandRow="1">
                <a:tableStyleId>{1E171933-4619-4E11-9A3F-F7608DF75F80}</a:tableStyleId>
              </a:tblPr>
              <a:tblGrid>
                <a:gridCol w="3577116">
                  <a:extLst>
                    <a:ext uri="{9D8B030D-6E8A-4147-A177-3AD203B41FA5}">
                      <a16:colId xmlns:a16="http://schemas.microsoft.com/office/drawing/2014/main" val="2144465674"/>
                    </a:ext>
                  </a:extLst>
                </a:gridCol>
                <a:gridCol w="2338149">
                  <a:extLst>
                    <a:ext uri="{9D8B030D-6E8A-4147-A177-3AD203B41FA5}">
                      <a16:colId xmlns:a16="http://schemas.microsoft.com/office/drawing/2014/main" val="387504489"/>
                    </a:ext>
                  </a:extLst>
                </a:gridCol>
                <a:gridCol w="2338149">
                  <a:extLst>
                    <a:ext uri="{9D8B030D-6E8A-4147-A177-3AD203B41FA5}">
                      <a16:colId xmlns:a16="http://schemas.microsoft.com/office/drawing/2014/main" val="1356405454"/>
                    </a:ext>
                  </a:extLst>
                </a:gridCol>
              </a:tblGrid>
              <a:tr h="434340">
                <a:tc>
                  <a:txBody>
                    <a:bodyPr/>
                    <a:lstStyle/>
                    <a:p>
                      <a:r>
                        <a:rPr lang="en-GB" sz="1100" dirty="0">
                          <a:solidFill>
                            <a:schemeClr val="tx1"/>
                          </a:solidFill>
                        </a:rPr>
                        <a:t>Characteristic</a:t>
                      </a: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dirty="0">
                          <a:solidFill>
                            <a:schemeClr val="bg1"/>
                          </a:solidFill>
                        </a:rPr>
                        <a:t>Alectinib </a:t>
                      </a:r>
                    </a:p>
                    <a:p>
                      <a:pPr algn="ctr"/>
                      <a:r>
                        <a:rPr lang="en-GB" sz="1100" dirty="0">
                          <a:solidFill>
                            <a:schemeClr val="bg1"/>
                          </a:solidFill>
                        </a:rPr>
                        <a:t>(n=130)</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GB" sz="1100" dirty="0">
                          <a:solidFill>
                            <a:schemeClr val="bg1"/>
                          </a:solidFill>
                        </a:rPr>
                        <a:t>Chemotherapy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100" dirty="0">
                          <a:solidFill>
                            <a:schemeClr val="bg1"/>
                          </a:solidFill>
                        </a:rPr>
                        <a:t>(n=127)</a:t>
                      </a: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E2C2C"/>
                    </a:solidFill>
                  </a:tcPr>
                </a:tc>
                <a:extLst>
                  <a:ext uri="{0D108BD9-81ED-4DB2-BD59-A6C34878D82A}">
                    <a16:rowId xmlns:a16="http://schemas.microsoft.com/office/drawing/2014/main" val="2806025916"/>
                  </a:ext>
                </a:extLst>
              </a:tr>
              <a:tr h="496918">
                <a:tc>
                  <a:txBody>
                    <a:bodyPr/>
                    <a:lstStyle/>
                    <a:p>
                      <a:r>
                        <a:rPr lang="en-GB" sz="1100" b="1" dirty="0"/>
                        <a:t>Median age</a:t>
                      </a:r>
                    </a:p>
                    <a:p>
                      <a:pPr marL="268288"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100" dirty="0"/>
                        <a:t>&lt;65 / </a:t>
                      </a:r>
                      <a:r>
                        <a:rPr lang="en-US" sz="1100" b="0" i="0" u="none" strike="noStrike" cap="none" dirty="0">
                          <a:solidFill>
                            <a:srgbClr val="000000"/>
                          </a:solidFill>
                          <a:latin typeface="+mn-lt"/>
                          <a:cs typeface="Arial"/>
                          <a:sym typeface="Calibri"/>
                        </a:rPr>
                        <a:t>≥65 years,</a:t>
                      </a:r>
                      <a:r>
                        <a:rPr lang="en-GB" sz="1100" dirty="0"/>
                        <a:t> %</a:t>
                      </a: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dirty="0"/>
                        <a:t>54 years</a:t>
                      </a:r>
                    </a:p>
                    <a:p>
                      <a:pPr algn="ctr"/>
                      <a:r>
                        <a:rPr lang="en-GB" sz="1100" dirty="0"/>
                        <a:t>79 / 21</a:t>
                      </a:r>
                    </a:p>
                  </a:txBody>
                  <a:tcPr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dirty="0"/>
                        <a:t>57 years</a:t>
                      </a:r>
                    </a:p>
                    <a:p>
                      <a:pPr algn="ctr"/>
                      <a:r>
                        <a:rPr lang="en-GB" sz="1100" dirty="0"/>
                        <a:t>73 / 27</a:t>
                      </a: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3991048"/>
                  </a:ext>
                </a:extLst>
              </a:tr>
              <a:tr h="274211">
                <a:tc>
                  <a:txBody>
                    <a:bodyPr/>
                    <a:lstStyle/>
                    <a:p>
                      <a:r>
                        <a:rPr lang="en-GB" sz="1100" b="1" dirty="0"/>
                        <a:t>Sex:</a:t>
                      </a:r>
                      <a:r>
                        <a:rPr lang="en-GB" sz="1100" dirty="0"/>
                        <a:t> female / male, %</a:t>
                      </a: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tc>
                  <a:txBody>
                    <a:bodyPr/>
                    <a:lstStyle/>
                    <a:p>
                      <a:pPr algn="ctr"/>
                      <a:r>
                        <a:rPr lang="en-GB" sz="1100" dirty="0"/>
                        <a:t>58 / 42</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tc>
                  <a:txBody>
                    <a:bodyPr/>
                    <a:lstStyle/>
                    <a:p>
                      <a:pPr algn="ctr"/>
                      <a:r>
                        <a:rPr lang="en-GB" sz="1100" dirty="0"/>
                        <a:t>46 / 54</a:t>
                      </a: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extLst>
                  <a:ext uri="{0D108BD9-81ED-4DB2-BD59-A6C34878D82A}">
                    <a16:rowId xmlns:a16="http://schemas.microsoft.com/office/drawing/2014/main" val="4278136764"/>
                  </a:ext>
                </a:extLst>
              </a:tr>
              <a:tr h="274211">
                <a:tc>
                  <a:txBody>
                    <a:bodyPr/>
                    <a:lstStyle/>
                    <a:p>
                      <a:r>
                        <a:rPr lang="en-GB" sz="1100" b="1" dirty="0"/>
                        <a:t>Smoking status:</a:t>
                      </a:r>
                      <a:r>
                        <a:rPr lang="en-GB" sz="1100" dirty="0"/>
                        <a:t> never / former / current, %</a:t>
                      </a: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dirty="0"/>
                        <a:t>65 / 32 / 4 </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dirty="0"/>
                        <a:t>55 / 43 / 2</a:t>
                      </a: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4370640"/>
                  </a:ext>
                </a:extLst>
              </a:tr>
              <a:tr h="274211">
                <a:tc>
                  <a:txBody>
                    <a:bodyPr/>
                    <a:lstStyle/>
                    <a:p>
                      <a:r>
                        <a:rPr lang="en-GB" sz="1100" b="1" dirty="0"/>
                        <a:t>Race: </a:t>
                      </a:r>
                      <a:r>
                        <a:rPr lang="en-GB" sz="1100" dirty="0"/>
                        <a:t>Asian / non-Asian, %</a:t>
                      </a: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tc>
                  <a:txBody>
                    <a:bodyPr/>
                    <a:lstStyle/>
                    <a:p>
                      <a:pPr algn="ctr"/>
                      <a:r>
                        <a:rPr lang="en-GB" sz="1100" dirty="0"/>
                        <a:t>55 / 45</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tc>
                  <a:txBody>
                    <a:bodyPr/>
                    <a:lstStyle/>
                    <a:p>
                      <a:pPr algn="ctr"/>
                      <a:r>
                        <a:rPr lang="en-GB" sz="1100" dirty="0"/>
                        <a:t>56 / 44</a:t>
                      </a: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extLst>
                  <a:ext uri="{0D108BD9-81ED-4DB2-BD59-A6C34878D82A}">
                    <a16:rowId xmlns:a16="http://schemas.microsoft.com/office/drawing/2014/main" val="2514313547"/>
                  </a:ext>
                </a:extLst>
              </a:tr>
              <a:tr h="274211">
                <a:tc>
                  <a:txBody>
                    <a:bodyPr/>
                    <a:lstStyle/>
                    <a:p>
                      <a:r>
                        <a:rPr lang="en-GB" sz="1100" b="1" dirty="0"/>
                        <a:t>ECOG PS</a:t>
                      </a:r>
                      <a:r>
                        <a:rPr lang="en-GB" sz="1100" dirty="0"/>
                        <a:t>: 0 / 1, %</a:t>
                      </a: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dirty="0"/>
                        <a:t>55 / 45</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dirty="0"/>
                        <a:t>51 / 49</a:t>
                      </a: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962459"/>
                  </a:ext>
                </a:extLst>
              </a:tr>
              <a:tr h="274211">
                <a:tc>
                  <a:txBody>
                    <a:bodyPr/>
                    <a:lstStyle/>
                    <a:p>
                      <a:r>
                        <a:rPr lang="en-GB" sz="1100" b="1" dirty="0"/>
                        <a:t>Stage at diagnosis*</a:t>
                      </a:r>
                      <a:r>
                        <a:rPr lang="en-GB" sz="1100" dirty="0"/>
                        <a:t>: IB / II / IIIA, %</a:t>
                      </a: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tc>
                  <a:txBody>
                    <a:bodyPr/>
                    <a:lstStyle/>
                    <a:p>
                      <a:pPr algn="ctr"/>
                      <a:r>
                        <a:rPr lang="en-GB" sz="1100" dirty="0"/>
                        <a:t>11 / 36 / 53</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tc>
                  <a:txBody>
                    <a:bodyPr/>
                    <a:lstStyle/>
                    <a:p>
                      <a:pPr algn="ctr"/>
                      <a:r>
                        <a:rPr lang="en-GB" sz="1100" dirty="0"/>
                        <a:t>9 / 35 / 55</a:t>
                      </a: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extLst>
                  <a:ext uri="{0D108BD9-81ED-4DB2-BD59-A6C34878D82A}">
                    <a16:rowId xmlns:a16="http://schemas.microsoft.com/office/drawing/2014/main" val="4064762650"/>
                  </a:ext>
                </a:extLst>
              </a:tr>
              <a:tr h="274211">
                <a:tc>
                  <a:txBody>
                    <a:bodyPr/>
                    <a:lstStyle/>
                    <a:p>
                      <a:r>
                        <a:rPr lang="en-GB" sz="1100" b="1" dirty="0"/>
                        <a:t>Nodal status</a:t>
                      </a:r>
                      <a:r>
                        <a:rPr lang="en-GB" sz="1100" dirty="0"/>
                        <a:t>: N0 / N1 / N2, %</a:t>
                      </a: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dirty="0"/>
                        <a:t>16 / 35 / 49</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dirty="0"/>
                        <a:t>14 / 34 / 52</a:t>
                      </a: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4427670"/>
                  </a:ext>
                </a:extLst>
              </a:tr>
              <a:tr h="421869">
                <a:tc>
                  <a:txBody>
                    <a:bodyPr/>
                    <a:lstStyle/>
                    <a:p>
                      <a:r>
                        <a:rPr lang="en-GB" sz="1100" b="1" dirty="0"/>
                        <a:t>Histology</a:t>
                      </a:r>
                      <a:r>
                        <a:rPr lang="en-GB" sz="1100" dirty="0"/>
                        <a:t>: squamous / non-squamous, %</a:t>
                      </a: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tc>
                  <a:txBody>
                    <a:bodyPr/>
                    <a:lstStyle/>
                    <a:p>
                      <a:pPr algn="ctr"/>
                      <a:r>
                        <a:rPr lang="en-GB" sz="1100" dirty="0"/>
                        <a:t>5 / 95</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tc>
                  <a:txBody>
                    <a:bodyPr/>
                    <a:lstStyle/>
                    <a:p>
                      <a:pPr algn="ctr"/>
                      <a:r>
                        <a:rPr lang="en-GB" sz="1100" dirty="0"/>
                        <a:t>2 / 98</a:t>
                      </a: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extLst>
                  <a:ext uri="{0D108BD9-81ED-4DB2-BD59-A6C34878D82A}">
                    <a16:rowId xmlns:a16="http://schemas.microsoft.com/office/drawing/2014/main" val="3297185156"/>
                  </a:ext>
                </a:extLst>
              </a:tr>
              <a:tr h="526758">
                <a:tc>
                  <a:txBody>
                    <a:bodyPr/>
                    <a:lstStyle/>
                    <a:p>
                      <a:r>
                        <a:rPr lang="en-GB" sz="1100" b="1" dirty="0"/>
                        <a:t>Surgical procedure</a:t>
                      </a:r>
                      <a:r>
                        <a:rPr lang="en-GB" sz="1100" dirty="0"/>
                        <a:t>: </a:t>
                      </a:r>
                    </a:p>
                    <a:p>
                      <a:pPr marL="268288"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100" dirty="0"/>
                        <a:t>Lobectomy / </a:t>
                      </a:r>
                      <a:r>
                        <a:rPr lang="en-US" sz="1100" b="0" i="0" u="none" strike="noStrike" cap="none" dirty="0">
                          <a:solidFill>
                            <a:srgbClr val="000000"/>
                          </a:solidFill>
                          <a:latin typeface="+mn-lt"/>
                          <a:cs typeface="Arial"/>
                          <a:sym typeface="Calibri"/>
                        </a:rPr>
                        <a:t>Other</a:t>
                      </a:r>
                      <a:r>
                        <a:rPr lang="en-US" sz="1100" b="0" i="0" u="none" strike="noStrike" cap="none" baseline="30000" dirty="0">
                          <a:solidFill>
                            <a:srgbClr val="000000"/>
                          </a:solidFill>
                          <a:latin typeface="+mn-lt"/>
                          <a:cs typeface="Arial"/>
                          <a:sym typeface="Calibri"/>
                        </a:rPr>
                        <a:t>‡</a:t>
                      </a:r>
                      <a:r>
                        <a:rPr lang="en-US" sz="1100" b="0" i="0" u="none" strike="noStrike" cap="none" baseline="0" dirty="0">
                          <a:solidFill>
                            <a:srgbClr val="000000"/>
                          </a:solidFill>
                          <a:latin typeface="+mn-lt"/>
                          <a:cs typeface="Arial"/>
                          <a:sym typeface="Calibri"/>
                        </a:rPr>
                        <a:t>, %</a:t>
                      </a:r>
                      <a:endParaRPr lang="en-US" sz="1100" b="0" i="0" u="none" strike="noStrike" cap="none" baseline="30000" dirty="0">
                        <a:solidFill>
                          <a:srgbClr val="000000"/>
                        </a:solidFill>
                        <a:latin typeface="+mn-lt"/>
                        <a:ea typeface="Arial"/>
                        <a:cs typeface="Arial"/>
                        <a:sym typeface="Arial"/>
                      </a:endParaRPr>
                    </a:p>
                  </a:txBody>
                  <a:tcPr anchor="ctr">
                    <a:lnL w="12700" cmpd="sng">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dirty="0"/>
                    </a:p>
                    <a:p>
                      <a:pPr algn="ctr"/>
                      <a:r>
                        <a:rPr lang="en-GB" sz="1100" dirty="0"/>
                        <a:t>97 / 3</a:t>
                      </a: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dirty="0"/>
                    </a:p>
                    <a:p>
                      <a:pPr algn="ctr"/>
                      <a:r>
                        <a:rPr lang="en-GB" sz="1100" dirty="0"/>
                        <a:t>92 / 8</a:t>
                      </a:r>
                    </a:p>
                  </a:txBody>
                  <a:tcPr anchor="ctr">
                    <a:lnL>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6951787"/>
                  </a:ext>
                </a:extLst>
              </a:tr>
            </a:tbl>
          </a:graphicData>
        </a:graphic>
      </p:graphicFrame>
      <p:sp>
        <p:nvSpPr>
          <p:cNvPr id="7" name="TextBox 6">
            <a:extLst>
              <a:ext uri="{FF2B5EF4-FFF2-40B4-BE49-F238E27FC236}">
                <a16:creationId xmlns:a16="http://schemas.microsoft.com/office/drawing/2014/main" id="{A0AA3872-78F0-394A-E2B2-BA984CED761F}"/>
              </a:ext>
            </a:extLst>
          </p:cNvPr>
          <p:cNvSpPr txBox="1"/>
          <p:nvPr/>
        </p:nvSpPr>
        <p:spPr>
          <a:xfrm>
            <a:off x="2016126" y="4661695"/>
            <a:ext cx="6769100" cy="252412"/>
          </a:xfrm>
          <a:prstGeom prst="rect">
            <a:avLst/>
          </a:prstGeom>
          <a:noFill/>
        </p:spPr>
        <p:txBody>
          <a:bodyPr wrap="square" lIns="0" tIns="0" rIns="0" bIns="0" rtlCol="0" anchor="b">
            <a:noAutofit/>
          </a:bodyPr>
          <a:lstStyle/>
          <a:p>
            <a:pPr algn="r"/>
            <a:r>
              <a:rPr lang="en-GB" sz="700" dirty="0">
                <a:solidFill>
                  <a:schemeClr val="tx1">
                    <a:lumMod val="75000"/>
                    <a:lumOff val="25000"/>
                  </a:schemeClr>
                </a:solidFill>
              </a:rPr>
              <a:t>Data cut-off: 26 June 2023 </a:t>
            </a:r>
            <a:br>
              <a:rPr lang="en-GB" sz="700" dirty="0">
                <a:solidFill>
                  <a:schemeClr val="tx1">
                    <a:lumMod val="75000"/>
                    <a:lumOff val="25000"/>
                  </a:schemeClr>
                </a:solidFill>
              </a:rPr>
            </a:br>
            <a:r>
              <a:rPr lang="en-GB" sz="700" dirty="0">
                <a:solidFill>
                  <a:schemeClr val="tx1">
                    <a:lumMod val="75000"/>
                    <a:lumOff val="25000"/>
                  </a:schemeClr>
                </a:solidFill>
              </a:rPr>
              <a:t>*Per UICC/AJCC 7</a:t>
            </a:r>
            <a:r>
              <a:rPr lang="en-GB" sz="700" baseline="30000" dirty="0">
                <a:solidFill>
                  <a:schemeClr val="tx1">
                    <a:lumMod val="75000"/>
                    <a:lumOff val="25000"/>
                  </a:schemeClr>
                </a:solidFill>
              </a:rPr>
              <a:t>th</a:t>
            </a:r>
            <a:r>
              <a:rPr lang="en-GB" sz="700" dirty="0">
                <a:solidFill>
                  <a:schemeClr val="tx1">
                    <a:lumMod val="75000"/>
                    <a:lumOff val="25000"/>
                  </a:schemeClr>
                </a:solidFill>
              </a:rPr>
              <a:t> edition; </a:t>
            </a:r>
            <a:r>
              <a:rPr lang="en-GB" sz="700" baseline="30000" dirty="0">
                <a:solidFill>
                  <a:schemeClr val="tx1">
                    <a:lumMod val="75000"/>
                    <a:lumOff val="25000"/>
                  </a:schemeClr>
                </a:solidFill>
              </a:rPr>
              <a:t>‡</a:t>
            </a:r>
            <a:r>
              <a:rPr lang="en-GB" sz="700" dirty="0">
                <a:solidFill>
                  <a:schemeClr val="tx1">
                    <a:lumMod val="75000"/>
                    <a:lumOff val="25000"/>
                  </a:schemeClr>
                </a:solidFill>
              </a:rPr>
              <a:t>Pneumonectomy (alectinib arm, 2%; chemotherapy arm, 3%), bilobectomy (2%; 4%), sleeve lobectomy (0; 1%)</a:t>
            </a:r>
          </a:p>
        </p:txBody>
      </p:sp>
    </p:spTree>
    <p:extLst>
      <p:ext uri="{BB962C8B-B14F-4D97-AF65-F5344CB8AC3E}">
        <p14:creationId xmlns:p14="http://schemas.microsoft.com/office/powerpoint/2010/main" val="30308870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p:txBody>
          <a:bodyPr/>
          <a:lstStyle/>
          <a:p>
            <a:r>
              <a:rPr lang="en-GB" dirty="0"/>
              <a:t>Disease-free survival: stage II–IIIA*</a:t>
            </a:r>
            <a:endParaRPr lang="en-CH" dirty="0"/>
          </a:p>
        </p:txBody>
      </p:sp>
      <p:graphicFrame>
        <p:nvGraphicFramePr>
          <p:cNvPr id="23" name="Google Shape;1845;p14">
            <a:extLst>
              <a:ext uri="{FF2B5EF4-FFF2-40B4-BE49-F238E27FC236}">
                <a16:creationId xmlns:a16="http://schemas.microsoft.com/office/drawing/2014/main" id="{A8521A11-B8AD-0427-3ADA-0A4948BFD58C}"/>
              </a:ext>
            </a:extLst>
          </p:cNvPr>
          <p:cNvGraphicFramePr/>
          <p:nvPr/>
        </p:nvGraphicFramePr>
        <p:xfrm>
          <a:off x="5981701" y="1045179"/>
          <a:ext cx="2994659" cy="1782290"/>
        </p:xfrm>
        <a:graphic>
          <a:graphicData uri="http://schemas.openxmlformats.org/drawingml/2006/table">
            <a:tbl>
              <a:tblPr>
                <a:noFill/>
              </a:tblPr>
              <a:tblGrid>
                <a:gridCol w="960499">
                  <a:extLst>
                    <a:ext uri="{9D8B030D-6E8A-4147-A177-3AD203B41FA5}">
                      <a16:colId xmlns:a16="http://schemas.microsoft.com/office/drawing/2014/main" val="20000"/>
                    </a:ext>
                  </a:extLst>
                </a:gridCol>
                <a:gridCol w="1003168">
                  <a:extLst>
                    <a:ext uri="{9D8B030D-6E8A-4147-A177-3AD203B41FA5}">
                      <a16:colId xmlns:a16="http://schemas.microsoft.com/office/drawing/2014/main" val="20001"/>
                    </a:ext>
                  </a:extLst>
                </a:gridCol>
                <a:gridCol w="1030993">
                  <a:extLst>
                    <a:ext uri="{9D8B030D-6E8A-4147-A177-3AD203B41FA5}">
                      <a16:colId xmlns:a16="http://schemas.microsoft.com/office/drawing/2014/main" val="20002"/>
                    </a:ext>
                  </a:extLst>
                </a:gridCol>
              </a:tblGrid>
              <a:tr h="450375">
                <a:tc>
                  <a:txBody>
                    <a:bodyPr/>
                    <a:lstStyle/>
                    <a:p>
                      <a:pPr marL="0" lvl="0" indent="0" algn="l" rtl="0">
                        <a:spcBef>
                          <a:spcPts val="0"/>
                        </a:spcBef>
                        <a:spcAft>
                          <a:spcPts val="0"/>
                        </a:spcAft>
                        <a:buNone/>
                      </a:pPr>
                      <a:endParaRPr sz="900"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63500" marR="63500" lvl="0" indent="0" algn="ctr" rtl="0">
                        <a:lnSpc>
                          <a:spcPct val="115000"/>
                        </a:lnSpc>
                        <a:spcBef>
                          <a:spcPts val="0"/>
                        </a:spcBef>
                        <a:spcAft>
                          <a:spcPts val="0"/>
                        </a:spcAft>
                        <a:buNone/>
                      </a:pPr>
                      <a:r>
                        <a:rPr lang="en-US" sz="900" b="1" dirty="0">
                          <a:solidFill>
                            <a:schemeClr val="bg1"/>
                          </a:solidFill>
                        </a:rPr>
                        <a:t>Alectinib (N=116)</a:t>
                      </a:r>
                      <a:endParaRPr sz="900" b="1" dirty="0">
                        <a:solidFill>
                          <a:schemeClr val="bg1"/>
                        </a:solidFil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70C0"/>
                    </a:solidFill>
                  </a:tcPr>
                </a:tc>
                <a:tc>
                  <a:txBody>
                    <a:bodyPr/>
                    <a:lstStyle/>
                    <a:p>
                      <a:pPr marL="63500" marR="63500" lvl="0" indent="0" algn="ctr" rtl="0">
                        <a:lnSpc>
                          <a:spcPct val="115000"/>
                        </a:lnSpc>
                        <a:spcBef>
                          <a:spcPts val="0"/>
                        </a:spcBef>
                        <a:spcAft>
                          <a:spcPts val="0"/>
                        </a:spcAft>
                        <a:buNone/>
                      </a:pPr>
                      <a:r>
                        <a:rPr lang="en-US" sz="900" b="1" dirty="0">
                          <a:solidFill>
                            <a:schemeClr val="bg1"/>
                          </a:solidFill>
                        </a:rPr>
                        <a:t>Chemotherapy (N=115)</a:t>
                      </a:r>
                      <a:endParaRPr sz="900" b="1" dirty="0">
                        <a:solidFill>
                          <a:schemeClr val="bg1"/>
                        </a:solidFil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AE2C2C"/>
                    </a:solidFill>
                  </a:tcPr>
                </a:tc>
                <a:extLst>
                  <a:ext uri="{0D108BD9-81ED-4DB2-BD59-A6C34878D82A}">
                    <a16:rowId xmlns:a16="http://schemas.microsoft.com/office/drawing/2014/main" val="10000"/>
                  </a:ext>
                </a:extLst>
              </a:tr>
              <a:tr h="569087">
                <a:tc>
                  <a:txBody>
                    <a:bodyPr/>
                    <a:lstStyle/>
                    <a:p>
                      <a:pPr marL="0" marR="63500" lvl="0" indent="0" algn="l" rtl="0">
                        <a:lnSpc>
                          <a:spcPct val="115000"/>
                        </a:lnSpc>
                        <a:spcBef>
                          <a:spcPts val="0"/>
                        </a:spcBef>
                        <a:spcAft>
                          <a:spcPts val="0"/>
                        </a:spcAft>
                        <a:buNone/>
                      </a:pPr>
                      <a:r>
                        <a:rPr lang="en-US" sz="800" dirty="0"/>
                        <a:t>Patients with event</a:t>
                      </a:r>
                    </a:p>
                    <a:p>
                      <a:pPr marL="85725" marR="63500" lvl="0" indent="0" algn="l" rtl="0">
                        <a:lnSpc>
                          <a:spcPct val="115000"/>
                        </a:lnSpc>
                        <a:spcBef>
                          <a:spcPts val="0"/>
                        </a:spcBef>
                        <a:spcAft>
                          <a:spcPts val="0"/>
                        </a:spcAft>
                        <a:buNone/>
                      </a:pPr>
                      <a:r>
                        <a:rPr lang="en-US" sz="800" dirty="0"/>
                        <a:t>Death</a:t>
                      </a:r>
                    </a:p>
                    <a:p>
                      <a:pPr marL="85725" marR="63500" lvl="0" indent="0" algn="l" rtl="0">
                        <a:lnSpc>
                          <a:spcPct val="115000"/>
                        </a:lnSpc>
                        <a:spcBef>
                          <a:spcPts val="0"/>
                        </a:spcBef>
                        <a:spcAft>
                          <a:spcPts val="0"/>
                        </a:spcAft>
                        <a:buNone/>
                      </a:pPr>
                      <a:r>
                        <a:rPr lang="en-US" sz="800" dirty="0"/>
                        <a:t>Recurrence</a:t>
                      </a:r>
                      <a:endParaRPr sz="800" dirty="0"/>
                    </a:p>
                  </a:txBody>
                  <a:tcPr marL="36000" marR="0" marT="0"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63500" marR="63500" lvl="0" indent="0" algn="ctr" rtl="0">
                        <a:lnSpc>
                          <a:spcPct val="115000"/>
                        </a:lnSpc>
                        <a:spcBef>
                          <a:spcPts val="0"/>
                        </a:spcBef>
                        <a:spcAft>
                          <a:spcPts val="0"/>
                        </a:spcAft>
                        <a:buNone/>
                      </a:pPr>
                      <a:r>
                        <a:rPr lang="en-GB" sz="800" dirty="0"/>
                        <a:t>14 (12%)</a:t>
                      </a:r>
                    </a:p>
                    <a:p>
                      <a:pPr marL="63500" marR="63500" lvl="0" indent="0" algn="ctr" rtl="0">
                        <a:lnSpc>
                          <a:spcPct val="115000"/>
                        </a:lnSpc>
                        <a:spcBef>
                          <a:spcPts val="0"/>
                        </a:spcBef>
                        <a:spcAft>
                          <a:spcPts val="0"/>
                        </a:spcAft>
                        <a:buNone/>
                      </a:pPr>
                      <a:r>
                        <a:rPr lang="en-GB" sz="800" dirty="0"/>
                        <a:t>0</a:t>
                      </a:r>
                    </a:p>
                    <a:p>
                      <a:pPr marL="63500" marR="63500" lvl="0" indent="0" algn="ctr" rtl="0">
                        <a:lnSpc>
                          <a:spcPct val="115000"/>
                        </a:lnSpc>
                        <a:spcBef>
                          <a:spcPts val="0"/>
                        </a:spcBef>
                        <a:spcAft>
                          <a:spcPts val="0"/>
                        </a:spcAft>
                        <a:buNone/>
                      </a:pPr>
                      <a:r>
                        <a:rPr lang="en-GB" sz="800" dirty="0"/>
                        <a:t>14</a:t>
                      </a:r>
                      <a:endParaRPr sz="800" dirty="0"/>
                    </a:p>
                  </a:txBody>
                  <a:tcPr marL="0" marR="0" marT="0"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63500" marR="63500" lvl="0" indent="0" algn="ctr" rtl="0">
                        <a:lnSpc>
                          <a:spcPct val="115000"/>
                        </a:lnSpc>
                        <a:spcBef>
                          <a:spcPts val="0"/>
                        </a:spcBef>
                        <a:spcAft>
                          <a:spcPts val="0"/>
                        </a:spcAft>
                        <a:buNone/>
                      </a:pPr>
                      <a:r>
                        <a:rPr lang="en-GB" sz="800" dirty="0"/>
                        <a:t>45 (39%)</a:t>
                      </a:r>
                      <a:br>
                        <a:rPr lang="en-GB" sz="800" dirty="0"/>
                      </a:br>
                      <a:r>
                        <a:rPr lang="en-GB" sz="800" dirty="0"/>
                        <a:t>1</a:t>
                      </a:r>
                      <a:br>
                        <a:rPr lang="en-GB" sz="800" dirty="0"/>
                      </a:br>
                      <a:r>
                        <a:rPr lang="en-GB" sz="800" dirty="0"/>
                        <a:t>44</a:t>
                      </a:r>
                      <a:endParaRPr sz="800" dirty="0"/>
                    </a:p>
                  </a:txBody>
                  <a:tcPr marL="0" marR="0" marT="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3104202841"/>
                  </a:ext>
                </a:extLst>
              </a:tr>
              <a:tr h="363859">
                <a:tc>
                  <a:txBody>
                    <a:bodyPr/>
                    <a:lstStyle/>
                    <a:p>
                      <a:pPr algn="l"/>
                      <a:r>
                        <a:rPr lang="en-GB" sz="800" dirty="0">
                          <a:solidFill>
                            <a:schemeClr val="tx1"/>
                          </a:solidFill>
                          <a:latin typeface="Arial" panose="020B0604020202020204" pitchFamily="34" charset="0"/>
                          <a:cs typeface="Arial" panose="020B0604020202020204" pitchFamily="34" charset="0"/>
                        </a:rPr>
                        <a:t>Median DFS, months (95% CI)</a:t>
                      </a:r>
                    </a:p>
                  </a:txBody>
                  <a:tcPr marL="3600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dirty="0">
                          <a:latin typeface="Arial" panose="020B0604020202020204" pitchFamily="34" charset="0"/>
                          <a:cs typeface="Arial" panose="020B0604020202020204" pitchFamily="34" charset="0"/>
                        </a:rPr>
                        <a:t>Not reached</a:t>
                      </a:r>
                      <a:br>
                        <a:rPr lang="en-GB" sz="800" b="0" dirty="0">
                          <a:latin typeface="Arial" panose="020B0604020202020204" pitchFamily="34" charset="0"/>
                          <a:cs typeface="Arial" panose="020B0604020202020204" pitchFamily="34" charset="0"/>
                        </a:rPr>
                      </a:br>
                      <a:endParaRPr lang="en-GB" sz="800" b="0" dirty="0">
                        <a:latin typeface="Arial" panose="020B0604020202020204" pitchFamily="34" charset="0"/>
                        <a:cs typeface="Arial" panose="020B0604020202020204" pitchFamily="34"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u="none" strike="noStrike" cap="none" dirty="0">
                          <a:solidFill>
                            <a:sysClr val="windowText" lastClr="000000"/>
                          </a:solidFill>
                          <a:latin typeface="Arial" panose="020B0604020202020204" pitchFamily="34" charset="0"/>
                          <a:cs typeface="Arial" panose="020B0604020202020204" pitchFamily="34" charset="0"/>
                          <a:sym typeface="arial"/>
                        </a:rPr>
                        <a:t>44.4 </a:t>
                      </a:r>
                      <a:br>
                        <a:rPr lang="en-GB" sz="800" b="0" i="0" u="none" strike="noStrike" cap="none" dirty="0">
                          <a:solidFill>
                            <a:sysClr val="windowText" lastClr="000000"/>
                          </a:solidFill>
                          <a:latin typeface="Arial" panose="020B0604020202020204" pitchFamily="34" charset="0"/>
                          <a:cs typeface="Arial" panose="020B0604020202020204" pitchFamily="34" charset="0"/>
                          <a:sym typeface="arial"/>
                        </a:rPr>
                      </a:br>
                      <a:r>
                        <a:rPr lang="en-GB" sz="800" b="0" i="0" u="none" strike="noStrike" cap="none" dirty="0">
                          <a:solidFill>
                            <a:sysClr val="windowText" lastClr="000000"/>
                          </a:solidFill>
                          <a:latin typeface="Arial" panose="020B0604020202020204" pitchFamily="34" charset="0"/>
                          <a:cs typeface="Arial" panose="020B0604020202020204" pitchFamily="34" charset="0"/>
                          <a:sym typeface="arial"/>
                        </a:rPr>
                        <a:t>(27.8, </a:t>
                      </a:r>
                      <a:r>
                        <a:rPr lang="en-GB" sz="800" b="0" i="0" u="none" strike="noStrike" cap="none" dirty="0">
                          <a:solidFill>
                            <a:srgbClr val="000000"/>
                          </a:solidFill>
                          <a:latin typeface="Arial" panose="020B0604020202020204" pitchFamily="34" charset="0"/>
                          <a:cs typeface="Arial" panose="020B0604020202020204" pitchFamily="34" charset="0"/>
                          <a:sym typeface="arial"/>
                        </a:rPr>
                        <a:t>NE</a:t>
                      </a:r>
                      <a:r>
                        <a:rPr lang="en-GB" sz="800" b="0" i="0" u="none" strike="noStrike" cap="none" dirty="0">
                          <a:solidFill>
                            <a:sysClr val="windowText" lastClr="000000"/>
                          </a:solidFill>
                          <a:latin typeface="Arial" panose="020B0604020202020204" pitchFamily="34" charset="0"/>
                          <a:cs typeface="Arial" panose="020B0604020202020204" pitchFamily="34" charset="0"/>
                          <a:sym typeface="arial"/>
                        </a:rPr>
                        <a:t>)</a:t>
                      </a: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98969">
                <a:tc>
                  <a:txBody>
                    <a:bodyPr/>
                    <a:lstStyle/>
                    <a:p>
                      <a:pPr marL="0" marR="63500" lvl="0" indent="0" algn="l" rtl="0">
                        <a:lnSpc>
                          <a:spcPct val="115000"/>
                        </a:lnSpc>
                        <a:spcBef>
                          <a:spcPts val="0"/>
                        </a:spcBef>
                        <a:spcAft>
                          <a:spcPts val="0"/>
                        </a:spcAft>
                        <a:buNone/>
                      </a:pPr>
                      <a:r>
                        <a:rPr lang="en-US" sz="800" b="1" dirty="0"/>
                        <a:t>DFS HR </a:t>
                      </a:r>
                      <a:br>
                        <a:rPr lang="en-US" sz="800" b="1" dirty="0"/>
                      </a:br>
                      <a:r>
                        <a:rPr lang="en-US" sz="800" b="0" dirty="0"/>
                        <a:t>(95% CI)</a:t>
                      </a:r>
                    </a:p>
                  </a:txBody>
                  <a:tcPr marL="3600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63500" marR="63500" lvl="0" indent="0" algn="ctr" rtl="0">
                        <a:lnSpc>
                          <a:spcPct val="115000"/>
                        </a:lnSpc>
                        <a:spcBef>
                          <a:spcPts val="300"/>
                        </a:spcBef>
                        <a:spcAft>
                          <a:spcPts val="300"/>
                        </a:spcAft>
                        <a:buNone/>
                      </a:pPr>
                      <a:r>
                        <a:rPr lang="en-US" sz="1200" b="1" dirty="0"/>
                        <a:t>0.24</a:t>
                      </a:r>
                      <a:r>
                        <a:rPr lang="en-US" sz="1000" b="1" dirty="0"/>
                        <a:t> </a:t>
                      </a:r>
                      <a:r>
                        <a:rPr lang="en-US" sz="900" b="0" dirty="0"/>
                        <a:t>(0.13, 0.45)</a:t>
                      </a:r>
                      <a:br>
                        <a:rPr lang="en-US" sz="900" b="0" dirty="0"/>
                      </a:br>
                      <a:r>
                        <a:rPr lang="en-GB" sz="900" b="0" dirty="0"/>
                        <a:t>p</a:t>
                      </a:r>
                      <a:r>
                        <a:rPr lang="en-GB" sz="900" baseline="30000" dirty="0"/>
                        <a:t>†</a:t>
                      </a:r>
                      <a:r>
                        <a:rPr lang="en-GB" sz="900" b="0" dirty="0"/>
                        <a:t>&lt;0.0001</a:t>
                      </a:r>
                      <a:endParaRPr sz="900" b="0"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4678B334-5C1E-8C24-0E36-5B80CEC5DBC1}"/>
              </a:ext>
            </a:extLst>
          </p:cNvPr>
          <p:cNvSpPr txBox="1"/>
          <p:nvPr/>
        </p:nvSpPr>
        <p:spPr>
          <a:xfrm>
            <a:off x="1817881" y="4256247"/>
            <a:ext cx="5496826" cy="276999"/>
          </a:xfrm>
          <a:prstGeom prst="rect">
            <a:avLst/>
          </a:prstGeom>
          <a:noFill/>
        </p:spPr>
        <p:txBody>
          <a:bodyPr wrap="none" rtlCol="0">
            <a:spAutoFit/>
          </a:bodyPr>
          <a:lstStyle/>
          <a:p>
            <a:pPr algn="l"/>
            <a:r>
              <a:rPr lang="en-GB" sz="1200" dirty="0"/>
              <a:t>Median survival follow up: alectinib, 27.9 months; chemotherapy, 27.8 months </a:t>
            </a:r>
          </a:p>
        </p:txBody>
      </p:sp>
      <p:sp>
        <p:nvSpPr>
          <p:cNvPr id="30" name="TextBox 29">
            <a:extLst>
              <a:ext uri="{FF2B5EF4-FFF2-40B4-BE49-F238E27FC236}">
                <a16:creationId xmlns:a16="http://schemas.microsoft.com/office/drawing/2014/main" id="{DA0A49EB-142B-CD92-939E-3D72AEF59A3C}"/>
              </a:ext>
            </a:extLst>
          </p:cNvPr>
          <p:cNvSpPr txBox="1"/>
          <p:nvPr/>
        </p:nvSpPr>
        <p:spPr>
          <a:xfrm>
            <a:off x="3634740" y="4661695"/>
            <a:ext cx="5150485" cy="252412"/>
          </a:xfrm>
          <a:prstGeom prst="rect">
            <a:avLst/>
          </a:prstGeom>
          <a:noFill/>
        </p:spPr>
        <p:txBody>
          <a:bodyPr wrap="square" lIns="0" tIns="0" rIns="0" bIns="0" rtlCol="0" anchor="t">
            <a:noAutofit/>
          </a:bodyPr>
          <a:lstStyle/>
          <a:p>
            <a:pPr algn="r"/>
            <a:r>
              <a:rPr lang="en-GB" sz="700" dirty="0">
                <a:solidFill>
                  <a:schemeClr val="tx1">
                    <a:lumMod val="75000"/>
                    <a:lumOff val="25000"/>
                  </a:schemeClr>
                </a:solidFill>
              </a:rPr>
              <a:t>Data cut-off: 26 June 2023; Time from last patient in to data cut off was ~18 months</a:t>
            </a:r>
            <a:br>
              <a:rPr lang="en-GB" sz="700" dirty="0">
                <a:solidFill>
                  <a:schemeClr val="tx1">
                    <a:lumMod val="75000"/>
                    <a:lumOff val="25000"/>
                  </a:schemeClr>
                </a:solidFill>
              </a:rPr>
            </a:br>
            <a:r>
              <a:rPr lang="en-GB" sz="700" dirty="0">
                <a:solidFill>
                  <a:schemeClr val="tx1">
                    <a:lumMod val="75000"/>
                    <a:lumOff val="25000"/>
                  </a:schemeClr>
                </a:solidFill>
              </a:rPr>
              <a:t>*Per UICC/AJCC 7</a:t>
            </a:r>
            <a:r>
              <a:rPr lang="en-GB" sz="700" baseline="30000" dirty="0">
                <a:solidFill>
                  <a:schemeClr val="tx1">
                    <a:lumMod val="75000"/>
                    <a:lumOff val="25000"/>
                  </a:schemeClr>
                </a:solidFill>
              </a:rPr>
              <a:t>th</a:t>
            </a:r>
            <a:r>
              <a:rPr lang="en-GB" sz="700" dirty="0">
                <a:solidFill>
                  <a:schemeClr val="tx1">
                    <a:lumMod val="75000"/>
                    <a:lumOff val="25000"/>
                  </a:schemeClr>
                </a:solidFill>
              </a:rPr>
              <a:t> edition; </a:t>
            </a:r>
            <a:r>
              <a:rPr lang="en-GB" sz="700" baseline="30000" dirty="0">
                <a:solidFill>
                  <a:schemeClr val="tx1">
                    <a:lumMod val="75000"/>
                    <a:lumOff val="25000"/>
                  </a:schemeClr>
                </a:solidFill>
              </a:rPr>
              <a:t>†</a:t>
            </a:r>
            <a:r>
              <a:rPr lang="en-GB" sz="700" dirty="0">
                <a:solidFill>
                  <a:schemeClr val="tx1">
                    <a:lumMod val="75000"/>
                    <a:lumOff val="25000"/>
                  </a:schemeClr>
                </a:solidFill>
              </a:rPr>
              <a:t>Stratified log rank; DFS defined as the time from randomisation to the first documented recurrence of disease or new primary NSCLC as determined by the investigator, or death from any cause, whichever occurs first</a:t>
            </a:r>
          </a:p>
        </p:txBody>
      </p:sp>
      <p:cxnSp>
        <p:nvCxnSpPr>
          <p:cNvPr id="33" name="Straight Connector 32">
            <a:extLst>
              <a:ext uri="{FF2B5EF4-FFF2-40B4-BE49-F238E27FC236}">
                <a16:creationId xmlns:a16="http://schemas.microsoft.com/office/drawing/2014/main" id="{84CDC436-540B-E549-7225-E5B81243F864}"/>
              </a:ext>
            </a:extLst>
          </p:cNvPr>
          <p:cNvCxnSpPr>
            <a:cxnSpLocks/>
          </p:cNvCxnSpPr>
          <p:nvPr/>
        </p:nvCxnSpPr>
        <p:spPr>
          <a:xfrm flipH="1" flipV="1">
            <a:off x="787481" y="2259807"/>
            <a:ext cx="4974187" cy="27431"/>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282912F-C9CE-949D-1BE4-CAFD49D097B6}"/>
              </a:ext>
            </a:extLst>
          </p:cNvPr>
          <p:cNvCxnSpPr>
            <a:cxnSpLocks/>
          </p:cNvCxnSpPr>
          <p:nvPr/>
        </p:nvCxnSpPr>
        <p:spPr>
          <a:xfrm flipV="1">
            <a:off x="2942499" y="1286157"/>
            <a:ext cx="0" cy="2103488"/>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69A4C0C-3F5E-7BEA-C931-F4BDA014E2E3}"/>
              </a:ext>
            </a:extLst>
          </p:cNvPr>
          <p:cNvCxnSpPr>
            <a:cxnSpLocks/>
          </p:cNvCxnSpPr>
          <p:nvPr/>
        </p:nvCxnSpPr>
        <p:spPr>
          <a:xfrm flipV="1">
            <a:off x="4007971" y="1409989"/>
            <a:ext cx="0" cy="1976297"/>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15" name="Freeform: Shape 914">
            <a:extLst>
              <a:ext uri="{FF2B5EF4-FFF2-40B4-BE49-F238E27FC236}">
                <a16:creationId xmlns:a16="http://schemas.microsoft.com/office/drawing/2014/main" id="{BCB59A40-7426-A9F4-0F44-0B1EF125BCCA}"/>
              </a:ext>
            </a:extLst>
          </p:cNvPr>
          <p:cNvSpPr/>
          <p:nvPr/>
        </p:nvSpPr>
        <p:spPr>
          <a:xfrm>
            <a:off x="798925" y="1149015"/>
            <a:ext cx="5032256" cy="2241143"/>
          </a:xfrm>
          <a:custGeom>
            <a:avLst/>
            <a:gdLst>
              <a:gd name="connsiteX0" fmla="*/ 7833293 w 7833292"/>
              <a:gd name="connsiteY0" fmla="*/ 3498822 h 3498821"/>
              <a:gd name="connsiteX1" fmla="*/ 4241942 w 7833292"/>
              <a:gd name="connsiteY1" fmla="*/ 3498822 h 3498821"/>
              <a:gd name="connsiteX2" fmla="*/ 0 w 7833292"/>
              <a:gd name="connsiteY2" fmla="*/ 3498822 h 3498821"/>
              <a:gd name="connsiteX3" fmla="*/ 0 w 7833292"/>
              <a:gd name="connsiteY3" fmla="*/ 0 h 3498821"/>
            </a:gdLst>
            <a:ahLst/>
            <a:cxnLst>
              <a:cxn ang="0">
                <a:pos x="connsiteX0" y="connsiteY0"/>
              </a:cxn>
              <a:cxn ang="0">
                <a:pos x="connsiteX1" y="connsiteY1"/>
              </a:cxn>
              <a:cxn ang="0">
                <a:pos x="connsiteX2" y="connsiteY2"/>
              </a:cxn>
              <a:cxn ang="0">
                <a:pos x="connsiteX3" y="connsiteY3"/>
              </a:cxn>
            </a:cxnLst>
            <a:rect l="l" t="t" r="r" b="b"/>
            <a:pathLst>
              <a:path w="7833292" h="3498821">
                <a:moveTo>
                  <a:pt x="7833293" y="3498822"/>
                </a:moveTo>
                <a:lnTo>
                  <a:pt x="4241942" y="3498822"/>
                </a:lnTo>
                <a:lnTo>
                  <a:pt x="0" y="3498822"/>
                </a:lnTo>
                <a:lnTo>
                  <a:pt x="0" y="0"/>
                </a:lnTo>
              </a:path>
            </a:pathLst>
          </a:custGeom>
          <a:noFill/>
          <a:ln w="19050" cap="sq">
            <a:solidFill>
              <a:schemeClr val="tx1"/>
            </a:solidFill>
            <a:prstDash val="solid"/>
            <a:miter/>
          </a:ln>
        </p:spPr>
        <p:txBody>
          <a:bodyPr rtlCol="0" anchor="ctr"/>
          <a:lstStyle/>
          <a:p>
            <a:endParaRPr lang="en-GB" sz="1050"/>
          </a:p>
        </p:txBody>
      </p:sp>
      <p:grpSp>
        <p:nvGrpSpPr>
          <p:cNvPr id="916" name="Group 915">
            <a:extLst>
              <a:ext uri="{FF2B5EF4-FFF2-40B4-BE49-F238E27FC236}">
                <a16:creationId xmlns:a16="http://schemas.microsoft.com/office/drawing/2014/main" id="{2E77E444-595C-B68E-E61B-2866DD936DD2}"/>
              </a:ext>
            </a:extLst>
          </p:cNvPr>
          <p:cNvGrpSpPr/>
          <p:nvPr/>
        </p:nvGrpSpPr>
        <p:grpSpPr>
          <a:xfrm>
            <a:off x="798926" y="3390157"/>
            <a:ext cx="4820835" cy="46119"/>
            <a:chOff x="2896799" y="4519882"/>
            <a:chExt cx="7504191" cy="72000"/>
          </a:xfrm>
        </p:grpSpPr>
        <p:sp>
          <p:nvSpPr>
            <p:cNvPr id="917" name="Freeform: Shape 916">
              <a:extLst>
                <a:ext uri="{FF2B5EF4-FFF2-40B4-BE49-F238E27FC236}">
                  <a16:creationId xmlns:a16="http://schemas.microsoft.com/office/drawing/2014/main" id="{5FDD234E-E2B7-92B5-6843-E3A8786E12E5}"/>
                </a:ext>
              </a:extLst>
            </p:cNvPr>
            <p:cNvSpPr/>
            <p:nvPr/>
          </p:nvSpPr>
          <p:spPr>
            <a:xfrm>
              <a:off x="3730598"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918" name="Freeform: Shape 917">
              <a:extLst>
                <a:ext uri="{FF2B5EF4-FFF2-40B4-BE49-F238E27FC236}">
                  <a16:creationId xmlns:a16="http://schemas.microsoft.com/office/drawing/2014/main" id="{2BA9FDD3-10E0-3DB9-447D-94BE8C50419C}"/>
                </a:ext>
              </a:extLst>
            </p:cNvPr>
            <p:cNvSpPr/>
            <p:nvPr/>
          </p:nvSpPr>
          <p:spPr>
            <a:xfrm>
              <a:off x="2896799"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919" name="Freeform: Shape 918">
              <a:extLst>
                <a:ext uri="{FF2B5EF4-FFF2-40B4-BE49-F238E27FC236}">
                  <a16:creationId xmlns:a16="http://schemas.microsoft.com/office/drawing/2014/main" id="{FF67E9DA-A4D7-FE3F-D20A-C20836039A77}"/>
                </a:ext>
              </a:extLst>
            </p:cNvPr>
            <p:cNvSpPr/>
            <p:nvPr/>
          </p:nvSpPr>
          <p:spPr>
            <a:xfrm>
              <a:off x="4564397"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920" name="Freeform: Shape 919">
              <a:extLst>
                <a:ext uri="{FF2B5EF4-FFF2-40B4-BE49-F238E27FC236}">
                  <a16:creationId xmlns:a16="http://schemas.microsoft.com/office/drawing/2014/main" id="{740EEF1C-9DF7-B556-3E5E-71568115BBEA}"/>
                </a:ext>
              </a:extLst>
            </p:cNvPr>
            <p:cNvSpPr/>
            <p:nvPr/>
          </p:nvSpPr>
          <p:spPr>
            <a:xfrm>
              <a:off x="5398196"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921" name="Freeform: Shape 920">
              <a:extLst>
                <a:ext uri="{FF2B5EF4-FFF2-40B4-BE49-F238E27FC236}">
                  <a16:creationId xmlns:a16="http://schemas.microsoft.com/office/drawing/2014/main" id="{8F834974-CE8D-8A76-57F6-9BE68A7A89CE}"/>
                </a:ext>
              </a:extLst>
            </p:cNvPr>
            <p:cNvSpPr/>
            <p:nvPr/>
          </p:nvSpPr>
          <p:spPr>
            <a:xfrm>
              <a:off x="6231995"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922" name="Freeform: Shape 921">
              <a:extLst>
                <a:ext uri="{FF2B5EF4-FFF2-40B4-BE49-F238E27FC236}">
                  <a16:creationId xmlns:a16="http://schemas.microsoft.com/office/drawing/2014/main" id="{214DED82-6D48-D4E7-99B0-1760CB395D48}"/>
                </a:ext>
              </a:extLst>
            </p:cNvPr>
            <p:cNvSpPr/>
            <p:nvPr/>
          </p:nvSpPr>
          <p:spPr>
            <a:xfrm>
              <a:off x="7065794"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923" name="Freeform: Shape 922">
              <a:extLst>
                <a:ext uri="{FF2B5EF4-FFF2-40B4-BE49-F238E27FC236}">
                  <a16:creationId xmlns:a16="http://schemas.microsoft.com/office/drawing/2014/main" id="{58585B74-BB64-BF42-97BC-F697C50C9237}"/>
                </a:ext>
              </a:extLst>
            </p:cNvPr>
            <p:cNvSpPr/>
            <p:nvPr/>
          </p:nvSpPr>
          <p:spPr>
            <a:xfrm>
              <a:off x="7899593"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924" name="Freeform: Shape 923">
              <a:extLst>
                <a:ext uri="{FF2B5EF4-FFF2-40B4-BE49-F238E27FC236}">
                  <a16:creationId xmlns:a16="http://schemas.microsoft.com/office/drawing/2014/main" id="{FF7E399F-E687-1CB3-16D0-D59781BE51CD}"/>
                </a:ext>
              </a:extLst>
            </p:cNvPr>
            <p:cNvSpPr/>
            <p:nvPr/>
          </p:nvSpPr>
          <p:spPr>
            <a:xfrm>
              <a:off x="8733392"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925" name="Freeform: Shape 924">
              <a:extLst>
                <a:ext uri="{FF2B5EF4-FFF2-40B4-BE49-F238E27FC236}">
                  <a16:creationId xmlns:a16="http://schemas.microsoft.com/office/drawing/2014/main" id="{BAF3B52F-96C4-B0E9-30F6-218978DB9043}"/>
                </a:ext>
              </a:extLst>
            </p:cNvPr>
            <p:cNvSpPr/>
            <p:nvPr/>
          </p:nvSpPr>
          <p:spPr>
            <a:xfrm>
              <a:off x="9567191"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926" name="Freeform: Shape 925">
              <a:extLst>
                <a:ext uri="{FF2B5EF4-FFF2-40B4-BE49-F238E27FC236}">
                  <a16:creationId xmlns:a16="http://schemas.microsoft.com/office/drawing/2014/main" id="{9119219F-DDC2-C0FA-87F1-0B7ACC78FCD3}"/>
                </a:ext>
              </a:extLst>
            </p:cNvPr>
            <p:cNvSpPr/>
            <p:nvPr/>
          </p:nvSpPr>
          <p:spPr>
            <a:xfrm>
              <a:off x="10400990"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grpSp>
      <p:grpSp>
        <p:nvGrpSpPr>
          <p:cNvPr id="927" name="Group 926">
            <a:extLst>
              <a:ext uri="{FF2B5EF4-FFF2-40B4-BE49-F238E27FC236}">
                <a16:creationId xmlns:a16="http://schemas.microsoft.com/office/drawing/2014/main" id="{2411E08B-F4C4-61A9-06C6-004848576CC9}"/>
              </a:ext>
            </a:extLst>
          </p:cNvPr>
          <p:cNvGrpSpPr/>
          <p:nvPr/>
        </p:nvGrpSpPr>
        <p:grpSpPr>
          <a:xfrm>
            <a:off x="756265" y="1149015"/>
            <a:ext cx="46254" cy="2241143"/>
            <a:chOff x="2830395" y="1021061"/>
            <a:chExt cx="72000" cy="3498821"/>
          </a:xfrm>
        </p:grpSpPr>
        <p:sp>
          <p:nvSpPr>
            <p:cNvPr id="928" name="Freeform: Shape 927">
              <a:extLst>
                <a:ext uri="{FF2B5EF4-FFF2-40B4-BE49-F238E27FC236}">
                  <a16:creationId xmlns:a16="http://schemas.microsoft.com/office/drawing/2014/main" id="{89FFB63D-BC0E-5ABB-4E53-FD613BA60741}"/>
                </a:ext>
              </a:extLst>
            </p:cNvPr>
            <p:cNvSpPr/>
            <p:nvPr/>
          </p:nvSpPr>
          <p:spPr>
            <a:xfrm>
              <a:off x="2830395" y="1021061"/>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929" name="Freeform: Shape 928">
              <a:extLst>
                <a:ext uri="{FF2B5EF4-FFF2-40B4-BE49-F238E27FC236}">
                  <a16:creationId xmlns:a16="http://schemas.microsoft.com/office/drawing/2014/main" id="{D40D028F-7A1D-B59A-44F1-E540CCE8EC35}"/>
                </a:ext>
              </a:extLst>
            </p:cNvPr>
            <p:cNvSpPr/>
            <p:nvPr/>
          </p:nvSpPr>
          <p:spPr>
            <a:xfrm>
              <a:off x="2830395" y="1720677"/>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930" name="Freeform: Shape 929">
              <a:extLst>
                <a:ext uri="{FF2B5EF4-FFF2-40B4-BE49-F238E27FC236}">
                  <a16:creationId xmlns:a16="http://schemas.microsoft.com/office/drawing/2014/main" id="{CCE9459F-399F-127B-226F-14B5AA71030A}"/>
                </a:ext>
              </a:extLst>
            </p:cNvPr>
            <p:cNvSpPr/>
            <p:nvPr/>
          </p:nvSpPr>
          <p:spPr>
            <a:xfrm>
              <a:off x="2830395" y="2420540"/>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931" name="Freeform: Shape 930">
              <a:extLst>
                <a:ext uri="{FF2B5EF4-FFF2-40B4-BE49-F238E27FC236}">
                  <a16:creationId xmlns:a16="http://schemas.microsoft.com/office/drawing/2014/main" id="{E2CCA8C9-D47A-A401-3EED-198AB27482C4}"/>
                </a:ext>
              </a:extLst>
            </p:cNvPr>
            <p:cNvSpPr/>
            <p:nvPr/>
          </p:nvSpPr>
          <p:spPr>
            <a:xfrm>
              <a:off x="2830395" y="3120156"/>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932" name="Freeform: Shape 931">
              <a:extLst>
                <a:ext uri="{FF2B5EF4-FFF2-40B4-BE49-F238E27FC236}">
                  <a16:creationId xmlns:a16="http://schemas.microsoft.com/office/drawing/2014/main" id="{6280A6E0-74D8-1D9C-4CD5-763F30FEBAB0}"/>
                </a:ext>
              </a:extLst>
            </p:cNvPr>
            <p:cNvSpPr/>
            <p:nvPr/>
          </p:nvSpPr>
          <p:spPr>
            <a:xfrm>
              <a:off x="2830395" y="3820019"/>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933" name="Freeform: Shape 932">
              <a:extLst>
                <a:ext uri="{FF2B5EF4-FFF2-40B4-BE49-F238E27FC236}">
                  <a16:creationId xmlns:a16="http://schemas.microsoft.com/office/drawing/2014/main" id="{E2A355D0-A589-9756-5435-942DAEEA5B2C}"/>
                </a:ext>
              </a:extLst>
            </p:cNvPr>
            <p:cNvSpPr/>
            <p:nvPr/>
          </p:nvSpPr>
          <p:spPr>
            <a:xfrm>
              <a:off x="2830395" y="4519882"/>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grpSp>
      <p:sp>
        <p:nvSpPr>
          <p:cNvPr id="954" name="TextBox 953">
            <a:extLst>
              <a:ext uri="{FF2B5EF4-FFF2-40B4-BE49-F238E27FC236}">
                <a16:creationId xmlns:a16="http://schemas.microsoft.com/office/drawing/2014/main" id="{6125B8B0-4758-6C9C-5EAB-BF3A581F75A2}"/>
              </a:ext>
            </a:extLst>
          </p:cNvPr>
          <p:cNvSpPr txBox="1"/>
          <p:nvPr/>
        </p:nvSpPr>
        <p:spPr>
          <a:xfrm>
            <a:off x="1229619" y="3915085"/>
            <a:ext cx="205216" cy="126958"/>
          </a:xfrm>
          <a:prstGeom prst="rect">
            <a:avLst/>
          </a:prstGeom>
          <a:noFill/>
        </p:spPr>
        <p:txBody>
          <a:bodyPr wrap="square" lIns="0" tIns="0" rIns="0" bIns="0" rtlCol="0" anchor="ctr" anchorCtr="0">
            <a:spAutoFit/>
          </a:bodyPr>
          <a:lstStyle/>
          <a:p>
            <a:pPr algn="ctr"/>
            <a:r>
              <a:rPr lang="en-GB" sz="825">
                <a:ln/>
                <a:rtl val="0"/>
              </a:rPr>
              <a:t>111</a:t>
            </a:r>
          </a:p>
        </p:txBody>
      </p:sp>
      <p:sp>
        <p:nvSpPr>
          <p:cNvPr id="955" name="TextBox 954">
            <a:extLst>
              <a:ext uri="{FF2B5EF4-FFF2-40B4-BE49-F238E27FC236}">
                <a16:creationId xmlns:a16="http://schemas.microsoft.com/office/drawing/2014/main" id="{50611A5E-F3C6-5ABD-17D4-0AE44E2BD373}"/>
              </a:ext>
            </a:extLst>
          </p:cNvPr>
          <p:cNvSpPr txBox="1"/>
          <p:nvPr/>
        </p:nvSpPr>
        <p:spPr>
          <a:xfrm>
            <a:off x="694092" y="3915085"/>
            <a:ext cx="205216" cy="126958"/>
          </a:xfrm>
          <a:prstGeom prst="rect">
            <a:avLst/>
          </a:prstGeom>
          <a:noFill/>
        </p:spPr>
        <p:txBody>
          <a:bodyPr wrap="square" lIns="0" tIns="0" rIns="0" bIns="0" rtlCol="0" anchor="ctr" anchorCtr="0">
            <a:spAutoFit/>
          </a:bodyPr>
          <a:lstStyle/>
          <a:p>
            <a:pPr algn="ctr"/>
            <a:r>
              <a:rPr lang="en-GB" sz="825" dirty="0">
                <a:ln/>
                <a:rtl val="0"/>
              </a:rPr>
              <a:t>116</a:t>
            </a:r>
          </a:p>
        </p:txBody>
      </p:sp>
      <p:sp>
        <p:nvSpPr>
          <p:cNvPr id="956" name="TextBox 955">
            <a:extLst>
              <a:ext uri="{FF2B5EF4-FFF2-40B4-BE49-F238E27FC236}">
                <a16:creationId xmlns:a16="http://schemas.microsoft.com/office/drawing/2014/main" id="{A65F4E82-FE59-6FD7-F52C-0A08234E32F2}"/>
              </a:ext>
            </a:extLst>
          </p:cNvPr>
          <p:cNvSpPr txBox="1"/>
          <p:nvPr/>
        </p:nvSpPr>
        <p:spPr>
          <a:xfrm>
            <a:off x="1765145" y="3915085"/>
            <a:ext cx="205216" cy="126958"/>
          </a:xfrm>
          <a:prstGeom prst="rect">
            <a:avLst/>
          </a:prstGeom>
          <a:noFill/>
        </p:spPr>
        <p:txBody>
          <a:bodyPr wrap="square" lIns="0" tIns="0" rIns="0" bIns="0" rtlCol="0" anchor="ctr" anchorCtr="0">
            <a:spAutoFit/>
          </a:bodyPr>
          <a:lstStyle/>
          <a:p>
            <a:pPr algn="ctr"/>
            <a:r>
              <a:rPr lang="en-GB" sz="825">
                <a:ln/>
                <a:rtl val="0"/>
              </a:rPr>
              <a:t>111</a:t>
            </a:r>
          </a:p>
        </p:txBody>
      </p:sp>
      <p:sp>
        <p:nvSpPr>
          <p:cNvPr id="957" name="TextBox 956">
            <a:extLst>
              <a:ext uri="{FF2B5EF4-FFF2-40B4-BE49-F238E27FC236}">
                <a16:creationId xmlns:a16="http://schemas.microsoft.com/office/drawing/2014/main" id="{DADFFFC2-0A85-B5D5-5F14-0935AFC5A432}"/>
              </a:ext>
            </a:extLst>
          </p:cNvPr>
          <p:cNvSpPr txBox="1"/>
          <p:nvPr/>
        </p:nvSpPr>
        <p:spPr>
          <a:xfrm>
            <a:off x="2300672" y="3915085"/>
            <a:ext cx="205216" cy="126958"/>
          </a:xfrm>
          <a:prstGeom prst="rect">
            <a:avLst/>
          </a:prstGeom>
          <a:noFill/>
        </p:spPr>
        <p:txBody>
          <a:bodyPr wrap="square" lIns="0" tIns="0" rIns="0" bIns="0" rtlCol="0" anchor="ctr" anchorCtr="0">
            <a:spAutoFit/>
          </a:bodyPr>
          <a:lstStyle/>
          <a:p>
            <a:pPr algn="ctr"/>
            <a:r>
              <a:rPr lang="en-GB" sz="825">
                <a:ln/>
                <a:rtl val="0"/>
              </a:rPr>
              <a:t>107</a:t>
            </a:r>
          </a:p>
        </p:txBody>
      </p:sp>
      <p:sp>
        <p:nvSpPr>
          <p:cNvPr id="958" name="TextBox 957">
            <a:extLst>
              <a:ext uri="{FF2B5EF4-FFF2-40B4-BE49-F238E27FC236}">
                <a16:creationId xmlns:a16="http://schemas.microsoft.com/office/drawing/2014/main" id="{403ADC2E-4A9C-6ED5-75CE-8D0FC4EB5AC2}"/>
              </a:ext>
            </a:extLst>
          </p:cNvPr>
          <p:cNvSpPr txBox="1"/>
          <p:nvPr/>
        </p:nvSpPr>
        <p:spPr>
          <a:xfrm>
            <a:off x="2861599" y="3915085"/>
            <a:ext cx="136812" cy="126958"/>
          </a:xfrm>
          <a:prstGeom prst="rect">
            <a:avLst/>
          </a:prstGeom>
          <a:noFill/>
        </p:spPr>
        <p:txBody>
          <a:bodyPr wrap="square" lIns="0" tIns="0" rIns="0" bIns="0" rtlCol="0" anchor="ctr" anchorCtr="0">
            <a:spAutoFit/>
          </a:bodyPr>
          <a:lstStyle/>
          <a:p>
            <a:pPr algn="ctr"/>
            <a:r>
              <a:rPr lang="en-GB" sz="825">
                <a:ln/>
                <a:rtl val="0"/>
              </a:rPr>
              <a:t>67</a:t>
            </a:r>
          </a:p>
        </p:txBody>
      </p:sp>
      <p:sp>
        <p:nvSpPr>
          <p:cNvPr id="959" name="TextBox 958">
            <a:extLst>
              <a:ext uri="{FF2B5EF4-FFF2-40B4-BE49-F238E27FC236}">
                <a16:creationId xmlns:a16="http://schemas.microsoft.com/office/drawing/2014/main" id="{23ACEFF1-3848-691C-B4D6-D91AC7174686}"/>
              </a:ext>
            </a:extLst>
          </p:cNvPr>
          <p:cNvSpPr txBox="1"/>
          <p:nvPr/>
        </p:nvSpPr>
        <p:spPr>
          <a:xfrm>
            <a:off x="3397125" y="3915085"/>
            <a:ext cx="136812" cy="126958"/>
          </a:xfrm>
          <a:prstGeom prst="rect">
            <a:avLst/>
          </a:prstGeom>
          <a:noFill/>
        </p:spPr>
        <p:txBody>
          <a:bodyPr wrap="square" lIns="0" tIns="0" rIns="0" bIns="0" rtlCol="0" anchor="ctr" anchorCtr="0">
            <a:spAutoFit/>
          </a:bodyPr>
          <a:lstStyle/>
          <a:p>
            <a:pPr algn="ctr"/>
            <a:r>
              <a:rPr lang="en-GB" sz="825">
                <a:ln/>
                <a:rtl val="0"/>
              </a:rPr>
              <a:t>49</a:t>
            </a:r>
          </a:p>
        </p:txBody>
      </p:sp>
      <p:sp>
        <p:nvSpPr>
          <p:cNvPr id="960" name="TextBox 959">
            <a:extLst>
              <a:ext uri="{FF2B5EF4-FFF2-40B4-BE49-F238E27FC236}">
                <a16:creationId xmlns:a16="http://schemas.microsoft.com/office/drawing/2014/main" id="{D7B1CD6F-6305-7C72-70C8-3DD1415B9E29}"/>
              </a:ext>
            </a:extLst>
          </p:cNvPr>
          <p:cNvSpPr txBox="1"/>
          <p:nvPr/>
        </p:nvSpPr>
        <p:spPr>
          <a:xfrm>
            <a:off x="3932651" y="3915085"/>
            <a:ext cx="136812" cy="126958"/>
          </a:xfrm>
          <a:prstGeom prst="rect">
            <a:avLst/>
          </a:prstGeom>
          <a:noFill/>
        </p:spPr>
        <p:txBody>
          <a:bodyPr wrap="square" lIns="0" tIns="0" rIns="0" bIns="0" rtlCol="0" anchor="ctr" anchorCtr="0">
            <a:spAutoFit/>
          </a:bodyPr>
          <a:lstStyle/>
          <a:p>
            <a:pPr algn="ctr"/>
            <a:r>
              <a:rPr lang="en-GB" sz="825">
                <a:ln/>
                <a:rtl val="0"/>
              </a:rPr>
              <a:t>35</a:t>
            </a:r>
          </a:p>
        </p:txBody>
      </p:sp>
      <p:sp>
        <p:nvSpPr>
          <p:cNvPr id="961" name="TextBox 960">
            <a:extLst>
              <a:ext uri="{FF2B5EF4-FFF2-40B4-BE49-F238E27FC236}">
                <a16:creationId xmlns:a16="http://schemas.microsoft.com/office/drawing/2014/main" id="{32CD7036-F0F1-D428-8648-8137A8BEC720}"/>
              </a:ext>
            </a:extLst>
          </p:cNvPr>
          <p:cNvSpPr txBox="1"/>
          <p:nvPr/>
        </p:nvSpPr>
        <p:spPr>
          <a:xfrm>
            <a:off x="4468177" y="3915085"/>
            <a:ext cx="136812" cy="126958"/>
          </a:xfrm>
          <a:prstGeom prst="rect">
            <a:avLst/>
          </a:prstGeom>
          <a:noFill/>
        </p:spPr>
        <p:txBody>
          <a:bodyPr wrap="square" lIns="0" tIns="0" rIns="0" bIns="0" rtlCol="0" anchor="ctr" anchorCtr="0">
            <a:spAutoFit/>
          </a:bodyPr>
          <a:lstStyle/>
          <a:p>
            <a:pPr algn="ctr"/>
            <a:r>
              <a:rPr lang="en-GB" sz="825">
                <a:ln/>
                <a:rtl val="0"/>
              </a:rPr>
              <a:t>21</a:t>
            </a:r>
          </a:p>
        </p:txBody>
      </p:sp>
      <p:sp>
        <p:nvSpPr>
          <p:cNvPr id="962" name="TextBox 961">
            <a:extLst>
              <a:ext uri="{FF2B5EF4-FFF2-40B4-BE49-F238E27FC236}">
                <a16:creationId xmlns:a16="http://schemas.microsoft.com/office/drawing/2014/main" id="{D4599F6C-D2E3-407A-F113-8F88E93D9E20}"/>
              </a:ext>
            </a:extLst>
          </p:cNvPr>
          <p:cNvSpPr txBox="1"/>
          <p:nvPr/>
        </p:nvSpPr>
        <p:spPr>
          <a:xfrm>
            <a:off x="5003704" y="3915085"/>
            <a:ext cx="136812" cy="126958"/>
          </a:xfrm>
          <a:prstGeom prst="rect">
            <a:avLst/>
          </a:prstGeom>
          <a:noFill/>
        </p:spPr>
        <p:txBody>
          <a:bodyPr wrap="square" lIns="0" tIns="0" rIns="0" bIns="0" rtlCol="0" anchor="ctr" anchorCtr="0">
            <a:spAutoFit/>
          </a:bodyPr>
          <a:lstStyle/>
          <a:p>
            <a:pPr algn="ctr"/>
            <a:r>
              <a:rPr lang="en-GB" sz="825">
                <a:ln/>
                <a:rtl val="0"/>
              </a:rPr>
              <a:t>10</a:t>
            </a:r>
          </a:p>
        </p:txBody>
      </p:sp>
      <p:sp>
        <p:nvSpPr>
          <p:cNvPr id="963" name="TextBox 962">
            <a:extLst>
              <a:ext uri="{FF2B5EF4-FFF2-40B4-BE49-F238E27FC236}">
                <a16:creationId xmlns:a16="http://schemas.microsoft.com/office/drawing/2014/main" id="{9F4F6296-8936-FD80-60AC-8CC41AF638BB}"/>
              </a:ext>
            </a:extLst>
          </p:cNvPr>
          <p:cNvSpPr txBox="1"/>
          <p:nvPr/>
        </p:nvSpPr>
        <p:spPr>
          <a:xfrm>
            <a:off x="5564635" y="3915086"/>
            <a:ext cx="94235" cy="126958"/>
          </a:xfrm>
          <a:prstGeom prst="rect">
            <a:avLst/>
          </a:prstGeom>
          <a:noFill/>
        </p:spPr>
        <p:txBody>
          <a:bodyPr wrap="square" lIns="0" tIns="0" rIns="0" bIns="0" rtlCol="0" anchor="ctr" anchorCtr="0">
            <a:spAutoFit/>
          </a:bodyPr>
          <a:lstStyle/>
          <a:p>
            <a:pPr algn="ctr"/>
            <a:r>
              <a:rPr lang="en-GB" sz="825">
                <a:ln/>
                <a:rtl val="0"/>
              </a:rPr>
              <a:t>3</a:t>
            </a:r>
          </a:p>
        </p:txBody>
      </p:sp>
      <p:sp>
        <p:nvSpPr>
          <p:cNvPr id="964" name="TextBox 963">
            <a:extLst>
              <a:ext uri="{FF2B5EF4-FFF2-40B4-BE49-F238E27FC236}">
                <a16:creationId xmlns:a16="http://schemas.microsoft.com/office/drawing/2014/main" id="{0263AA8C-E241-4C5E-F2FC-1B33535D8D0E}"/>
              </a:ext>
            </a:extLst>
          </p:cNvPr>
          <p:cNvSpPr txBox="1"/>
          <p:nvPr/>
        </p:nvSpPr>
        <p:spPr>
          <a:xfrm>
            <a:off x="1229619" y="4048288"/>
            <a:ext cx="205216" cy="126958"/>
          </a:xfrm>
          <a:prstGeom prst="rect">
            <a:avLst/>
          </a:prstGeom>
          <a:noFill/>
        </p:spPr>
        <p:txBody>
          <a:bodyPr wrap="square" lIns="0" tIns="0" rIns="0" bIns="0" rtlCol="0" anchor="ctr" anchorCtr="0">
            <a:spAutoFit/>
          </a:bodyPr>
          <a:lstStyle/>
          <a:p>
            <a:pPr algn="ctr"/>
            <a:r>
              <a:rPr lang="en-GB" sz="825">
                <a:ln/>
                <a:rtl val="0"/>
              </a:rPr>
              <a:t>102</a:t>
            </a:r>
          </a:p>
        </p:txBody>
      </p:sp>
      <p:sp>
        <p:nvSpPr>
          <p:cNvPr id="965" name="TextBox 964">
            <a:extLst>
              <a:ext uri="{FF2B5EF4-FFF2-40B4-BE49-F238E27FC236}">
                <a16:creationId xmlns:a16="http://schemas.microsoft.com/office/drawing/2014/main" id="{9270ED95-A401-F8AC-4BF0-ED972A8519E0}"/>
              </a:ext>
            </a:extLst>
          </p:cNvPr>
          <p:cNvSpPr txBox="1"/>
          <p:nvPr/>
        </p:nvSpPr>
        <p:spPr>
          <a:xfrm>
            <a:off x="694092" y="4048288"/>
            <a:ext cx="205216" cy="126958"/>
          </a:xfrm>
          <a:prstGeom prst="rect">
            <a:avLst/>
          </a:prstGeom>
          <a:noFill/>
        </p:spPr>
        <p:txBody>
          <a:bodyPr wrap="square" lIns="0" tIns="0" rIns="0" bIns="0" rtlCol="0" anchor="ctr" anchorCtr="0">
            <a:spAutoFit/>
          </a:bodyPr>
          <a:lstStyle/>
          <a:p>
            <a:pPr algn="ctr"/>
            <a:r>
              <a:rPr lang="en-GB" sz="825">
                <a:ln/>
                <a:rtl val="0"/>
              </a:rPr>
              <a:t>115</a:t>
            </a:r>
          </a:p>
        </p:txBody>
      </p:sp>
      <p:sp>
        <p:nvSpPr>
          <p:cNvPr id="966" name="TextBox 965">
            <a:extLst>
              <a:ext uri="{FF2B5EF4-FFF2-40B4-BE49-F238E27FC236}">
                <a16:creationId xmlns:a16="http://schemas.microsoft.com/office/drawing/2014/main" id="{FA307EEE-48E2-BB33-D8EE-BE8EBCBFC977}"/>
              </a:ext>
            </a:extLst>
          </p:cNvPr>
          <p:cNvSpPr txBox="1"/>
          <p:nvPr/>
        </p:nvSpPr>
        <p:spPr>
          <a:xfrm>
            <a:off x="1790546" y="4048288"/>
            <a:ext cx="136812" cy="126958"/>
          </a:xfrm>
          <a:prstGeom prst="rect">
            <a:avLst/>
          </a:prstGeom>
          <a:noFill/>
        </p:spPr>
        <p:txBody>
          <a:bodyPr wrap="square" lIns="0" tIns="0" rIns="0" bIns="0" rtlCol="0" anchor="ctr" anchorCtr="0">
            <a:spAutoFit/>
          </a:bodyPr>
          <a:lstStyle/>
          <a:p>
            <a:pPr algn="ctr"/>
            <a:r>
              <a:rPr lang="en-GB" sz="825">
                <a:ln/>
                <a:rtl val="0"/>
              </a:rPr>
              <a:t>88</a:t>
            </a:r>
          </a:p>
        </p:txBody>
      </p:sp>
      <p:sp>
        <p:nvSpPr>
          <p:cNvPr id="967" name="TextBox 966">
            <a:extLst>
              <a:ext uri="{FF2B5EF4-FFF2-40B4-BE49-F238E27FC236}">
                <a16:creationId xmlns:a16="http://schemas.microsoft.com/office/drawing/2014/main" id="{E5AC24C5-F77F-084E-B646-00FF9D509F19}"/>
              </a:ext>
            </a:extLst>
          </p:cNvPr>
          <p:cNvSpPr txBox="1"/>
          <p:nvPr/>
        </p:nvSpPr>
        <p:spPr>
          <a:xfrm>
            <a:off x="2326072" y="4048288"/>
            <a:ext cx="136812" cy="126958"/>
          </a:xfrm>
          <a:prstGeom prst="rect">
            <a:avLst/>
          </a:prstGeom>
          <a:noFill/>
        </p:spPr>
        <p:txBody>
          <a:bodyPr wrap="square" lIns="0" tIns="0" rIns="0" bIns="0" rtlCol="0" anchor="ctr" anchorCtr="0">
            <a:spAutoFit/>
          </a:bodyPr>
          <a:lstStyle/>
          <a:p>
            <a:pPr algn="ctr"/>
            <a:r>
              <a:rPr lang="en-GB" sz="825">
                <a:ln/>
                <a:rtl val="0"/>
              </a:rPr>
              <a:t>79</a:t>
            </a:r>
          </a:p>
        </p:txBody>
      </p:sp>
      <p:sp>
        <p:nvSpPr>
          <p:cNvPr id="968" name="TextBox 967">
            <a:extLst>
              <a:ext uri="{FF2B5EF4-FFF2-40B4-BE49-F238E27FC236}">
                <a16:creationId xmlns:a16="http://schemas.microsoft.com/office/drawing/2014/main" id="{A230C34D-FFA8-0595-373D-85477B5F679F}"/>
              </a:ext>
            </a:extLst>
          </p:cNvPr>
          <p:cNvSpPr txBox="1"/>
          <p:nvPr/>
        </p:nvSpPr>
        <p:spPr>
          <a:xfrm>
            <a:off x="2861599" y="4048288"/>
            <a:ext cx="136812" cy="126958"/>
          </a:xfrm>
          <a:prstGeom prst="rect">
            <a:avLst/>
          </a:prstGeom>
          <a:noFill/>
        </p:spPr>
        <p:txBody>
          <a:bodyPr wrap="square" lIns="0" tIns="0" rIns="0" bIns="0" rtlCol="0" anchor="ctr" anchorCtr="0">
            <a:spAutoFit/>
          </a:bodyPr>
          <a:lstStyle/>
          <a:p>
            <a:pPr algn="ctr"/>
            <a:r>
              <a:rPr lang="en-GB" sz="825">
                <a:ln/>
                <a:rtl val="0"/>
              </a:rPr>
              <a:t>48</a:t>
            </a:r>
          </a:p>
        </p:txBody>
      </p:sp>
      <p:sp>
        <p:nvSpPr>
          <p:cNvPr id="969" name="TextBox 968">
            <a:extLst>
              <a:ext uri="{FF2B5EF4-FFF2-40B4-BE49-F238E27FC236}">
                <a16:creationId xmlns:a16="http://schemas.microsoft.com/office/drawing/2014/main" id="{97DFB7DB-8FA1-DA6A-F244-EB7A76596DDA}"/>
              </a:ext>
            </a:extLst>
          </p:cNvPr>
          <p:cNvSpPr txBox="1"/>
          <p:nvPr/>
        </p:nvSpPr>
        <p:spPr>
          <a:xfrm>
            <a:off x="3397125" y="4048288"/>
            <a:ext cx="136812" cy="126958"/>
          </a:xfrm>
          <a:prstGeom prst="rect">
            <a:avLst/>
          </a:prstGeom>
          <a:noFill/>
        </p:spPr>
        <p:txBody>
          <a:bodyPr wrap="square" lIns="0" tIns="0" rIns="0" bIns="0" rtlCol="0" anchor="ctr" anchorCtr="0">
            <a:spAutoFit/>
          </a:bodyPr>
          <a:lstStyle/>
          <a:p>
            <a:pPr algn="ctr"/>
            <a:r>
              <a:rPr lang="en-GB" sz="825">
                <a:ln/>
                <a:rtl val="0"/>
              </a:rPr>
              <a:t>35</a:t>
            </a:r>
          </a:p>
        </p:txBody>
      </p:sp>
      <p:sp>
        <p:nvSpPr>
          <p:cNvPr id="970" name="TextBox 969">
            <a:extLst>
              <a:ext uri="{FF2B5EF4-FFF2-40B4-BE49-F238E27FC236}">
                <a16:creationId xmlns:a16="http://schemas.microsoft.com/office/drawing/2014/main" id="{A3FA7B38-235F-25D8-A65E-520B565C6BE8}"/>
              </a:ext>
            </a:extLst>
          </p:cNvPr>
          <p:cNvSpPr txBox="1"/>
          <p:nvPr/>
        </p:nvSpPr>
        <p:spPr>
          <a:xfrm>
            <a:off x="3932651" y="4048288"/>
            <a:ext cx="136812" cy="126958"/>
          </a:xfrm>
          <a:prstGeom prst="rect">
            <a:avLst/>
          </a:prstGeom>
          <a:noFill/>
        </p:spPr>
        <p:txBody>
          <a:bodyPr wrap="square" lIns="0" tIns="0" rIns="0" bIns="0" rtlCol="0" anchor="ctr" anchorCtr="0">
            <a:spAutoFit/>
          </a:bodyPr>
          <a:lstStyle/>
          <a:p>
            <a:pPr algn="ctr"/>
            <a:r>
              <a:rPr lang="en-GB" sz="825">
                <a:ln/>
                <a:rtl val="0"/>
              </a:rPr>
              <a:t>23</a:t>
            </a:r>
          </a:p>
        </p:txBody>
      </p:sp>
      <p:sp>
        <p:nvSpPr>
          <p:cNvPr id="971" name="TextBox 970">
            <a:extLst>
              <a:ext uri="{FF2B5EF4-FFF2-40B4-BE49-F238E27FC236}">
                <a16:creationId xmlns:a16="http://schemas.microsoft.com/office/drawing/2014/main" id="{B6F7DD5A-7102-A32C-ED72-7BAE2CE999F3}"/>
              </a:ext>
            </a:extLst>
          </p:cNvPr>
          <p:cNvSpPr txBox="1"/>
          <p:nvPr/>
        </p:nvSpPr>
        <p:spPr>
          <a:xfrm>
            <a:off x="4468177" y="4048288"/>
            <a:ext cx="136812" cy="126958"/>
          </a:xfrm>
          <a:prstGeom prst="rect">
            <a:avLst/>
          </a:prstGeom>
          <a:noFill/>
        </p:spPr>
        <p:txBody>
          <a:bodyPr wrap="square" lIns="0" tIns="0" rIns="0" bIns="0" rtlCol="0" anchor="ctr" anchorCtr="0">
            <a:spAutoFit/>
          </a:bodyPr>
          <a:lstStyle/>
          <a:p>
            <a:pPr algn="ctr"/>
            <a:r>
              <a:rPr lang="en-GB" sz="825">
                <a:ln/>
                <a:rtl val="0"/>
              </a:rPr>
              <a:t>17</a:t>
            </a:r>
          </a:p>
        </p:txBody>
      </p:sp>
      <p:sp>
        <p:nvSpPr>
          <p:cNvPr id="972" name="TextBox 971">
            <a:extLst>
              <a:ext uri="{FF2B5EF4-FFF2-40B4-BE49-F238E27FC236}">
                <a16:creationId xmlns:a16="http://schemas.microsoft.com/office/drawing/2014/main" id="{D6D0E3BA-436A-47F0-6491-BAE1176A85DA}"/>
              </a:ext>
            </a:extLst>
          </p:cNvPr>
          <p:cNvSpPr txBox="1"/>
          <p:nvPr/>
        </p:nvSpPr>
        <p:spPr>
          <a:xfrm>
            <a:off x="5003704" y="4048288"/>
            <a:ext cx="136812" cy="126958"/>
          </a:xfrm>
          <a:prstGeom prst="rect">
            <a:avLst/>
          </a:prstGeom>
          <a:noFill/>
        </p:spPr>
        <p:txBody>
          <a:bodyPr wrap="square" lIns="0" tIns="0" rIns="0" bIns="0" rtlCol="0" anchor="ctr" anchorCtr="0">
            <a:spAutoFit/>
          </a:bodyPr>
          <a:lstStyle/>
          <a:p>
            <a:pPr algn="ctr"/>
            <a:r>
              <a:rPr lang="en-GB" sz="825">
                <a:ln/>
                <a:rtl val="0"/>
              </a:rPr>
              <a:t>10</a:t>
            </a:r>
          </a:p>
        </p:txBody>
      </p:sp>
      <p:sp>
        <p:nvSpPr>
          <p:cNvPr id="973" name="TextBox 972">
            <a:extLst>
              <a:ext uri="{FF2B5EF4-FFF2-40B4-BE49-F238E27FC236}">
                <a16:creationId xmlns:a16="http://schemas.microsoft.com/office/drawing/2014/main" id="{E26A3BAB-F3E9-D704-A456-348103FD991B}"/>
              </a:ext>
            </a:extLst>
          </p:cNvPr>
          <p:cNvSpPr txBox="1"/>
          <p:nvPr/>
        </p:nvSpPr>
        <p:spPr>
          <a:xfrm>
            <a:off x="5564635" y="4048289"/>
            <a:ext cx="94235" cy="126958"/>
          </a:xfrm>
          <a:prstGeom prst="rect">
            <a:avLst/>
          </a:prstGeom>
          <a:noFill/>
        </p:spPr>
        <p:txBody>
          <a:bodyPr wrap="square" lIns="0" tIns="0" rIns="0" bIns="0" rtlCol="0" anchor="ctr" anchorCtr="0">
            <a:spAutoFit/>
          </a:bodyPr>
          <a:lstStyle/>
          <a:p>
            <a:pPr algn="ctr"/>
            <a:r>
              <a:rPr lang="en-GB" sz="825">
                <a:ln/>
                <a:rtl val="0"/>
              </a:rPr>
              <a:t>2</a:t>
            </a:r>
          </a:p>
        </p:txBody>
      </p:sp>
      <p:sp>
        <p:nvSpPr>
          <p:cNvPr id="975" name="TextBox 974">
            <a:extLst>
              <a:ext uri="{FF2B5EF4-FFF2-40B4-BE49-F238E27FC236}">
                <a16:creationId xmlns:a16="http://schemas.microsoft.com/office/drawing/2014/main" id="{EE0A7DC8-A44A-6A13-39C2-C14DE100747A}"/>
              </a:ext>
            </a:extLst>
          </p:cNvPr>
          <p:cNvSpPr txBox="1"/>
          <p:nvPr/>
        </p:nvSpPr>
        <p:spPr>
          <a:xfrm>
            <a:off x="5325433" y="1487855"/>
            <a:ext cx="505747" cy="126958"/>
          </a:xfrm>
          <a:prstGeom prst="rect">
            <a:avLst/>
          </a:prstGeom>
          <a:noFill/>
        </p:spPr>
        <p:txBody>
          <a:bodyPr wrap="square" lIns="0" tIns="0" rIns="0" bIns="0" rtlCol="0" anchor="ctr" anchorCtr="0">
            <a:spAutoFit/>
          </a:bodyPr>
          <a:lstStyle/>
          <a:p>
            <a:pPr algn="ctr"/>
            <a:r>
              <a:rPr lang="en-GB" sz="825" b="1" dirty="0">
                <a:ln/>
                <a:solidFill>
                  <a:srgbClr val="0070C0"/>
                </a:solidFill>
                <a:rtl val="0"/>
              </a:rPr>
              <a:t>Alectinib</a:t>
            </a:r>
          </a:p>
        </p:txBody>
      </p:sp>
      <p:sp>
        <p:nvSpPr>
          <p:cNvPr id="976" name="TextBox 975">
            <a:extLst>
              <a:ext uri="{FF2B5EF4-FFF2-40B4-BE49-F238E27FC236}">
                <a16:creationId xmlns:a16="http://schemas.microsoft.com/office/drawing/2014/main" id="{E3C8B9F1-E20C-0244-BBAB-155B6474596B}"/>
              </a:ext>
            </a:extLst>
          </p:cNvPr>
          <p:cNvSpPr txBox="1"/>
          <p:nvPr/>
        </p:nvSpPr>
        <p:spPr>
          <a:xfrm>
            <a:off x="5070816" y="2129930"/>
            <a:ext cx="842305" cy="126958"/>
          </a:xfrm>
          <a:prstGeom prst="rect">
            <a:avLst/>
          </a:prstGeom>
          <a:noFill/>
        </p:spPr>
        <p:txBody>
          <a:bodyPr wrap="square" lIns="0" tIns="0" rIns="0" bIns="0" rtlCol="0" anchor="ctr" anchorCtr="0">
            <a:spAutoFit/>
          </a:bodyPr>
          <a:lstStyle/>
          <a:p>
            <a:pPr algn="ctr"/>
            <a:r>
              <a:rPr lang="en-GB" sz="825" b="1" dirty="0">
                <a:ln/>
                <a:solidFill>
                  <a:srgbClr val="AE2C2C"/>
                </a:solidFill>
                <a:rtl val="0"/>
              </a:rPr>
              <a:t>Chemotherapy</a:t>
            </a:r>
          </a:p>
        </p:txBody>
      </p:sp>
      <p:grpSp>
        <p:nvGrpSpPr>
          <p:cNvPr id="1216" name="Group 1215">
            <a:extLst>
              <a:ext uri="{FF2B5EF4-FFF2-40B4-BE49-F238E27FC236}">
                <a16:creationId xmlns:a16="http://schemas.microsoft.com/office/drawing/2014/main" id="{BDFFB744-B897-E41A-2200-97DAE8E44610}"/>
              </a:ext>
            </a:extLst>
          </p:cNvPr>
          <p:cNvGrpSpPr/>
          <p:nvPr/>
        </p:nvGrpSpPr>
        <p:grpSpPr>
          <a:xfrm>
            <a:off x="786201" y="1126435"/>
            <a:ext cx="4982363" cy="1223301"/>
            <a:chOff x="2876992" y="985810"/>
            <a:chExt cx="7755629" cy="1909789"/>
          </a:xfrm>
        </p:grpSpPr>
        <p:grpSp>
          <p:nvGrpSpPr>
            <p:cNvPr id="1217" name="Graphic 3">
              <a:extLst>
                <a:ext uri="{FF2B5EF4-FFF2-40B4-BE49-F238E27FC236}">
                  <a16:creationId xmlns:a16="http://schemas.microsoft.com/office/drawing/2014/main" id="{3372B072-9002-D19E-3E22-084ACC104564}"/>
                </a:ext>
              </a:extLst>
            </p:cNvPr>
            <p:cNvGrpSpPr/>
            <p:nvPr/>
          </p:nvGrpSpPr>
          <p:grpSpPr>
            <a:xfrm>
              <a:off x="10581524" y="2825115"/>
              <a:ext cx="51097" cy="70484"/>
              <a:chOff x="10533262" y="2813595"/>
              <a:chExt cx="50777" cy="70042"/>
            </a:xfrm>
          </p:grpSpPr>
          <p:sp>
            <p:nvSpPr>
              <p:cNvPr id="1366" name="Freeform: Shape 1365">
                <a:extLst>
                  <a:ext uri="{FF2B5EF4-FFF2-40B4-BE49-F238E27FC236}">
                    <a16:creationId xmlns:a16="http://schemas.microsoft.com/office/drawing/2014/main" id="{7D1E0C55-0004-DDAD-33A0-65E6F7878A0F}"/>
                  </a:ext>
                </a:extLst>
              </p:cNvPr>
              <p:cNvSpPr/>
              <p:nvPr/>
            </p:nvSpPr>
            <p:spPr>
              <a:xfrm>
                <a:off x="10558741" y="2813595"/>
                <a:ext cx="17942" cy="70042"/>
              </a:xfrm>
              <a:custGeom>
                <a:avLst/>
                <a:gdLst>
                  <a:gd name="connsiteX0" fmla="*/ 489 w 17942"/>
                  <a:gd name="connsiteY0" fmla="*/ 89 h 70042"/>
                  <a:gd name="connsiteX1" fmla="*/ 489 w 17942"/>
                  <a:gd name="connsiteY1" fmla="*/ 70131 h 70042"/>
                </a:gdLst>
                <a:ahLst/>
                <a:cxnLst>
                  <a:cxn ang="0">
                    <a:pos x="connsiteX0" y="connsiteY0"/>
                  </a:cxn>
                  <a:cxn ang="0">
                    <a:pos x="connsiteX1" y="connsiteY1"/>
                  </a:cxn>
                </a:cxnLst>
                <a:rect l="l" t="t" r="r" b="b"/>
                <a:pathLst>
                  <a:path w="17942" h="70042">
                    <a:moveTo>
                      <a:pt x="489" y="89"/>
                    </a:moveTo>
                    <a:lnTo>
                      <a:pt x="489" y="70131"/>
                    </a:lnTo>
                  </a:path>
                </a:pathLst>
              </a:custGeom>
              <a:ln w="19050" cap="flat">
                <a:solidFill>
                  <a:srgbClr val="AE2C2C"/>
                </a:solidFill>
                <a:prstDash val="solid"/>
                <a:miter/>
              </a:ln>
            </p:spPr>
            <p:txBody>
              <a:bodyPr rtlCol="0" anchor="ctr"/>
              <a:lstStyle/>
              <a:p>
                <a:endParaRPr lang="en-GB" sz="1050"/>
              </a:p>
            </p:txBody>
          </p:sp>
          <p:sp>
            <p:nvSpPr>
              <p:cNvPr id="1367" name="Freeform: Shape 1366">
                <a:extLst>
                  <a:ext uri="{FF2B5EF4-FFF2-40B4-BE49-F238E27FC236}">
                    <a16:creationId xmlns:a16="http://schemas.microsoft.com/office/drawing/2014/main" id="{8414DBB7-52E0-1B06-D7AC-ACBA9AC93C2C}"/>
                  </a:ext>
                </a:extLst>
              </p:cNvPr>
              <p:cNvSpPr/>
              <p:nvPr/>
            </p:nvSpPr>
            <p:spPr>
              <a:xfrm>
                <a:off x="10533262" y="2848740"/>
                <a:ext cx="50777" cy="24749"/>
              </a:xfrm>
              <a:custGeom>
                <a:avLst/>
                <a:gdLst>
                  <a:gd name="connsiteX0" fmla="*/ 51266 w 50777"/>
                  <a:gd name="connsiteY0" fmla="*/ 89 h 24749"/>
                  <a:gd name="connsiteX1" fmla="*/ 489 w 50777"/>
                  <a:gd name="connsiteY1" fmla="*/ 89 h 24749"/>
                </a:gdLst>
                <a:ahLst/>
                <a:cxnLst>
                  <a:cxn ang="0">
                    <a:pos x="connsiteX0" y="connsiteY0"/>
                  </a:cxn>
                  <a:cxn ang="0">
                    <a:pos x="connsiteX1" y="connsiteY1"/>
                  </a:cxn>
                </a:cxnLst>
                <a:rect l="l" t="t" r="r" b="b"/>
                <a:pathLst>
                  <a:path w="50777" h="24749">
                    <a:moveTo>
                      <a:pt x="51266" y="89"/>
                    </a:moveTo>
                    <a:lnTo>
                      <a:pt x="489" y="89"/>
                    </a:lnTo>
                  </a:path>
                </a:pathLst>
              </a:custGeom>
              <a:ln w="19050" cap="flat">
                <a:solidFill>
                  <a:srgbClr val="AE2C2C"/>
                </a:solidFill>
                <a:prstDash val="solid"/>
                <a:miter/>
              </a:ln>
            </p:spPr>
            <p:txBody>
              <a:bodyPr rtlCol="0" anchor="ctr"/>
              <a:lstStyle/>
              <a:p>
                <a:endParaRPr lang="en-GB" sz="1050"/>
              </a:p>
            </p:txBody>
          </p:sp>
        </p:grpSp>
        <p:grpSp>
          <p:nvGrpSpPr>
            <p:cNvPr id="1218" name="Graphic 3">
              <a:extLst>
                <a:ext uri="{FF2B5EF4-FFF2-40B4-BE49-F238E27FC236}">
                  <a16:creationId xmlns:a16="http://schemas.microsoft.com/office/drawing/2014/main" id="{76AA574C-5603-1FF3-E58E-66EBB478189B}"/>
                </a:ext>
              </a:extLst>
            </p:cNvPr>
            <p:cNvGrpSpPr/>
            <p:nvPr/>
          </p:nvGrpSpPr>
          <p:grpSpPr>
            <a:xfrm>
              <a:off x="10566899" y="2825115"/>
              <a:ext cx="51097" cy="70484"/>
              <a:chOff x="10518729" y="2813595"/>
              <a:chExt cx="50777" cy="70042"/>
            </a:xfrm>
          </p:grpSpPr>
          <p:sp>
            <p:nvSpPr>
              <p:cNvPr id="1364" name="Freeform: Shape 1363">
                <a:extLst>
                  <a:ext uri="{FF2B5EF4-FFF2-40B4-BE49-F238E27FC236}">
                    <a16:creationId xmlns:a16="http://schemas.microsoft.com/office/drawing/2014/main" id="{942140B1-3E3A-392E-F3B9-EFF4626926D3}"/>
                  </a:ext>
                </a:extLst>
              </p:cNvPr>
              <p:cNvSpPr/>
              <p:nvPr/>
            </p:nvSpPr>
            <p:spPr>
              <a:xfrm>
                <a:off x="10544207" y="2813595"/>
                <a:ext cx="17942" cy="70042"/>
              </a:xfrm>
              <a:custGeom>
                <a:avLst/>
                <a:gdLst>
                  <a:gd name="connsiteX0" fmla="*/ 488 w 17942"/>
                  <a:gd name="connsiteY0" fmla="*/ 89 h 70042"/>
                  <a:gd name="connsiteX1" fmla="*/ 488 w 17942"/>
                  <a:gd name="connsiteY1" fmla="*/ 70131 h 70042"/>
                </a:gdLst>
                <a:ahLst/>
                <a:cxnLst>
                  <a:cxn ang="0">
                    <a:pos x="connsiteX0" y="connsiteY0"/>
                  </a:cxn>
                  <a:cxn ang="0">
                    <a:pos x="connsiteX1" y="connsiteY1"/>
                  </a:cxn>
                </a:cxnLst>
                <a:rect l="l" t="t" r="r" b="b"/>
                <a:pathLst>
                  <a:path w="17942" h="70042">
                    <a:moveTo>
                      <a:pt x="488" y="89"/>
                    </a:moveTo>
                    <a:lnTo>
                      <a:pt x="488" y="70131"/>
                    </a:lnTo>
                  </a:path>
                </a:pathLst>
              </a:custGeom>
              <a:ln w="19050" cap="flat">
                <a:solidFill>
                  <a:srgbClr val="AE2C2C"/>
                </a:solidFill>
                <a:prstDash val="solid"/>
                <a:miter/>
              </a:ln>
            </p:spPr>
            <p:txBody>
              <a:bodyPr rtlCol="0" anchor="ctr"/>
              <a:lstStyle/>
              <a:p>
                <a:endParaRPr lang="en-GB" sz="1050"/>
              </a:p>
            </p:txBody>
          </p:sp>
          <p:sp>
            <p:nvSpPr>
              <p:cNvPr id="1365" name="Freeform: Shape 1364">
                <a:extLst>
                  <a:ext uri="{FF2B5EF4-FFF2-40B4-BE49-F238E27FC236}">
                    <a16:creationId xmlns:a16="http://schemas.microsoft.com/office/drawing/2014/main" id="{21969F7B-E712-8D6E-9A5C-106D7406954A}"/>
                  </a:ext>
                </a:extLst>
              </p:cNvPr>
              <p:cNvSpPr/>
              <p:nvPr/>
            </p:nvSpPr>
            <p:spPr>
              <a:xfrm>
                <a:off x="10518729" y="2848740"/>
                <a:ext cx="50777" cy="24749"/>
              </a:xfrm>
              <a:custGeom>
                <a:avLst/>
                <a:gdLst>
                  <a:gd name="connsiteX0" fmla="*/ 51265 w 50777"/>
                  <a:gd name="connsiteY0" fmla="*/ 89 h 24749"/>
                  <a:gd name="connsiteX1" fmla="*/ 488 w 50777"/>
                  <a:gd name="connsiteY1" fmla="*/ 89 h 24749"/>
                </a:gdLst>
                <a:ahLst/>
                <a:cxnLst>
                  <a:cxn ang="0">
                    <a:pos x="connsiteX0" y="connsiteY0"/>
                  </a:cxn>
                  <a:cxn ang="0">
                    <a:pos x="connsiteX1" y="connsiteY1"/>
                  </a:cxn>
                </a:cxnLst>
                <a:rect l="l" t="t" r="r" b="b"/>
                <a:pathLst>
                  <a:path w="50777" h="24749">
                    <a:moveTo>
                      <a:pt x="51265" y="89"/>
                    </a:moveTo>
                    <a:lnTo>
                      <a:pt x="488" y="89"/>
                    </a:lnTo>
                  </a:path>
                </a:pathLst>
              </a:custGeom>
              <a:ln w="19050" cap="flat">
                <a:solidFill>
                  <a:srgbClr val="AE2C2C"/>
                </a:solidFill>
                <a:prstDash val="solid"/>
                <a:miter/>
              </a:ln>
            </p:spPr>
            <p:txBody>
              <a:bodyPr rtlCol="0" anchor="ctr"/>
              <a:lstStyle/>
              <a:p>
                <a:endParaRPr lang="en-GB" sz="1050"/>
              </a:p>
            </p:txBody>
          </p:sp>
        </p:grpSp>
        <p:grpSp>
          <p:nvGrpSpPr>
            <p:cNvPr id="1219" name="Graphic 3">
              <a:extLst>
                <a:ext uri="{FF2B5EF4-FFF2-40B4-BE49-F238E27FC236}">
                  <a16:creationId xmlns:a16="http://schemas.microsoft.com/office/drawing/2014/main" id="{CF4DBEE7-4C72-90A3-EB0A-B5DF254D4103}"/>
                </a:ext>
              </a:extLst>
            </p:cNvPr>
            <p:cNvGrpSpPr/>
            <p:nvPr/>
          </p:nvGrpSpPr>
          <p:grpSpPr>
            <a:xfrm>
              <a:off x="9836186" y="2825115"/>
              <a:ext cx="51097" cy="70484"/>
              <a:chOff x="9792593" y="2813595"/>
              <a:chExt cx="50777" cy="70042"/>
            </a:xfrm>
          </p:grpSpPr>
          <p:sp>
            <p:nvSpPr>
              <p:cNvPr id="1362" name="Freeform: Shape 1361">
                <a:extLst>
                  <a:ext uri="{FF2B5EF4-FFF2-40B4-BE49-F238E27FC236}">
                    <a16:creationId xmlns:a16="http://schemas.microsoft.com/office/drawing/2014/main" id="{5DF32009-C77A-5B2F-126A-515C97EA550F}"/>
                  </a:ext>
                </a:extLst>
              </p:cNvPr>
              <p:cNvSpPr/>
              <p:nvPr/>
            </p:nvSpPr>
            <p:spPr>
              <a:xfrm>
                <a:off x="9818072" y="2813595"/>
                <a:ext cx="17942" cy="70042"/>
              </a:xfrm>
              <a:custGeom>
                <a:avLst/>
                <a:gdLst>
                  <a:gd name="connsiteX0" fmla="*/ 448 w 17942"/>
                  <a:gd name="connsiteY0" fmla="*/ 89 h 70042"/>
                  <a:gd name="connsiteX1" fmla="*/ 448 w 17942"/>
                  <a:gd name="connsiteY1" fmla="*/ 70131 h 70042"/>
                </a:gdLst>
                <a:ahLst/>
                <a:cxnLst>
                  <a:cxn ang="0">
                    <a:pos x="connsiteX0" y="connsiteY0"/>
                  </a:cxn>
                  <a:cxn ang="0">
                    <a:pos x="connsiteX1" y="connsiteY1"/>
                  </a:cxn>
                </a:cxnLst>
                <a:rect l="l" t="t" r="r" b="b"/>
                <a:pathLst>
                  <a:path w="17942" h="70042">
                    <a:moveTo>
                      <a:pt x="448" y="89"/>
                    </a:moveTo>
                    <a:lnTo>
                      <a:pt x="448" y="70131"/>
                    </a:lnTo>
                  </a:path>
                </a:pathLst>
              </a:custGeom>
              <a:ln w="19050" cap="flat">
                <a:solidFill>
                  <a:srgbClr val="AE2C2C"/>
                </a:solidFill>
                <a:prstDash val="solid"/>
                <a:miter/>
              </a:ln>
            </p:spPr>
            <p:txBody>
              <a:bodyPr rtlCol="0" anchor="ctr"/>
              <a:lstStyle/>
              <a:p>
                <a:endParaRPr lang="en-GB" sz="1050"/>
              </a:p>
            </p:txBody>
          </p:sp>
          <p:sp>
            <p:nvSpPr>
              <p:cNvPr id="1363" name="Freeform: Shape 1362">
                <a:extLst>
                  <a:ext uri="{FF2B5EF4-FFF2-40B4-BE49-F238E27FC236}">
                    <a16:creationId xmlns:a16="http://schemas.microsoft.com/office/drawing/2014/main" id="{EAC58246-D94C-37A9-1044-388A5A31CA53}"/>
                  </a:ext>
                </a:extLst>
              </p:cNvPr>
              <p:cNvSpPr/>
              <p:nvPr/>
            </p:nvSpPr>
            <p:spPr>
              <a:xfrm>
                <a:off x="9792593" y="2848740"/>
                <a:ext cx="50777" cy="24749"/>
              </a:xfrm>
              <a:custGeom>
                <a:avLst/>
                <a:gdLst>
                  <a:gd name="connsiteX0" fmla="*/ 51225 w 50777"/>
                  <a:gd name="connsiteY0" fmla="*/ 89 h 24749"/>
                  <a:gd name="connsiteX1" fmla="*/ 448 w 50777"/>
                  <a:gd name="connsiteY1" fmla="*/ 89 h 24749"/>
                </a:gdLst>
                <a:ahLst/>
                <a:cxnLst>
                  <a:cxn ang="0">
                    <a:pos x="connsiteX0" y="connsiteY0"/>
                  </a:cxn>
                  <a:cxn ang="0">
                    <a:pos x="connsiteX1" y="connsiteY1"/>
                  </a:cxn>
                </a:cxnLst>
                <a:rect l="l" t="t" r="r" b="b"/>
                <a:pathLst>
                  <a:path w="50777" h="24749">
                    <a:moveTo>
                      <a:pt x="51225" y="89"/>
                    </a:moveTo>
                    <a:lnTo>
                      <a:pt x="448" y="89"/>
                    </a:lnTo>
                  </a:path>
                </a:pathLst>
              </a:custGeom>
              <a:ln w="19050" cap="flat">
                <a:solidFill>
                  <a:srgbClr val="AE2C2C"/>
                </a:solidFill>
                <a:prstDash val="solid"/>
                <a:miter/>
              </a:ln>
            </p:spPr>
            <p:txBody>
              <a:bodyPr rtlCol="0" anchor="ctr"/>
              <a:lstStyle/>
              <a:p>
                <a:endParaRPr lang="en-GB" sz="1050"/>
              </a:p>
            </p:txBody>
          </p:sp>
        </p:grpSp>
        <p:grpSp>
          <p:nvGrpSpPr>
            <p:cNvPr id="1220" name="Graphic 3">
              <a:extLst>
                <a:ext uri="{FF2B5EF4-FFF2-40B4-BE49-F238E27FC236}">
                  <a16:creationId xmlns:a16="http://schemas.microsoft.com/office/drawing/2014/main" id="{6AB78793-511E-A97B-ACA3-0DDB34399438}"/>
                </a:ext>
              </a:extLst>
            </p:cNvPr>
            <p:cNvGrpSpPr/>
            <p:nvPr/>
          </p:nvGrpSpPr>
          <p:grpSpPr>
            <a:xfrm>
              <a:off x="9820478" y="2825115"/>
              <a:ext cx="51097" cy="70484"/>
              <a:chOff x="9776983" y="2813595"/>
              <a:chExt cx="50777" cy="70042"/>
            </a:xfrm>
          </p:grpSpPr>
          <p:sp>
            <p:nvSpPr>
              <p:cNvPr id="1360" name="Freeform: Shape 1359">
                <a:extLst>
                  <a:ext uri="{FF2B5EF4-FFF2-40B4-BE49-F238E27FC236}">
                    <a16:creationId xmlns:a16="http://schemas.microsoft.com/office/drawing/2014/main" id="{C48B51B2-8025-4F9C-A581-0224B85F5B97}"/>
                  </a:ext>
                </a:extLst>
              </p:cNvPr>
              <p:cNvSpPr/>
              <p:nvPr/>
            </p:nvSpPr>
            <p:spPr>
              <a:xfrm>
                <a:off x="9802462" y="2813595"/>
                <a:ext cx="17942" cy="70042"/>
              </a:xfrm>
              <a:custGeom>
                <a:avLst/>
                <a:gdLst>
                  <a:gd name="connsiteX0" fmla="*/ 447 w 17942"/>
                  <a:gd name="connsiteY0" fmla="*/ 89 h 70042"/>
                  <a:gd name="connsiteX1" fmla="*/ 447 w 17942"/>
                  <a:gd name="connsiteY1" fmla="*/ 70131 h 70042"/>
                </a:gdLst>
                <a:ahLst/>
                <a:cxnLst>
                  <a:cxn ang="0">
                    <a:pos x="connsiteX0" y="connsiteY0"/>
                  </a:cxn>
                  <a:cxn ang="0">
                    <a:pos x="connsiteX1" y="connsiteY1"/>
                  </a:cxn>
                </a:cxnLst>
                <a:rect l="l" t="t" r="r" b="b"/>
                <a:pathLst>
                  <a:path w="17942" h="70042">
                    <a:moveTo>
                      <a:pt x="447" y="89"/>
                    </a:moveTo>
                    <a:lnTo>
                      <a:pt x="447" y="70131"/>
                    </a:lnTo>
                  </a:path>
                </a:pathLst>
              </a:custGeom>
              <a:ln w="19050" cap="flat">
                <a:solidFill>
                  <a:srgbClr val="AE2C2C"/>
                </a:solidFill>
                <a:prstDash val="solid"/>
                <a:miter/>
              </a:ln>
            </p:spPr>
            <p:txBody>
              <a:bodyPr rtlCol="0" anchor="ctr"/>
              <a:lstStyle/>
              <a:p>
                <a:endParaRPr lang="en-GB" sz="1050"/>
              </a:p>
            </p:txBody>
          </p:sp>
          <p:sp>
            <p:nvSpPr>
              <p:cNvPr id="1361" name="Freeform: Shape 1360">
                <a:extLst>
                  <a:ext uri="{FF2B5EF4-FFF2-40B4-BE49-F238E27FC236}">
                    <a16:creationId xmlns:a16="http://schemas.microsoft.com/office/drawing/2014/main" id="{1D0375D5-0FC9-77AC-73B9-0B48D9FC9237}"/>
                  </a:ext>
                </a:extLst>
              </p:cNvPr>
              <p:cNvSpPr/>
              <p:nvPr/>
            </p:nvSpPr>
            <p:spPr>
              <a:xfrm>
                <a:off x="9776983" y="2848740"/>
                <a:ext cx="50777" cy="24749"/>
              </a:xfrm>
              <a:custGeom>
                <a:avLst/>
                <a:gdLst>
                  <a:gd name="connsiteX0" fmla="*/ 51224 w 50777"/>
                  <a:gd name="connsiteY0" fmla="*/ 89 h 24749"/>
                  <a:gd name="connsiteX1" fmla="*/ 447 w 50777"/>
                  <a:gd name="connsiteY1" fmla="*/ 89 h 24749"/>
                </a:gdLst>
                <a:ahLst/>
                <a:cxnLst>
                  <a:cxn ang="0">
                    <a:pos x="connsiteX0" y="connsiteY0"/>
                  </a:cxn>
                  <a:cxn ang="0">
                    <a:pos x="connsiteX1" y="connsiteY1"/>
                  </a:cxn>
                </a:cxnLst>
                <a:rect l="l" t="t" r="r" b="b"/>
                <a:pathLst>
                  <a:path w="50777" h="24749">
                    <a:moveTo>
                      <a:pt x="51224" y="89"/>
                    </a:moveTo>
                    <a:lnTo>
                      <a:pt x="447" y="89"/>
                    </a:lnTo>
                  </a:path>
                </a:pathLst>
              </a:custGeom>
              <a:ln w="19050" cap="flat">
                <a:solidFill>
                  <a:srgbClr val="AE2C2C"/>
                </a:solidFill>
                <a:prstDash val="solid"/>
                <a:miter/>
              </a:ln>
            </p:spPr>
            <p:txBody>
              <a:bodyPr rtlCol="0" anchor="ctr"/>
              <a:lstStyle/>
              <a:p>
                <a:endParaRPr lang="en-GB" sz="1050"/>
              </a:p>
            </p:txBody>
          </p:sp>
        </p:grpSp>
        <p:grpSp>
          <p:nvGrpSpPr>
            <p:cNvPr id="1221" name="Graphic 3">
              <a:extLst>
                <a:ext uri="{FF2B5EF4-FFF2-40B4-BE49-F238E27FC236}">
                  <a16:creationId xmlns:a16="http://schemas.microsoft.com/office/drawing/2014/main" id="{23D72D1E-3AE7-3849-8E80-9063DD11BED2}"/>
                </a:ext>
              </a:extLst>
            </p:cNvPr>
            <p:cNvGrpSpPr/>
            <p:nvPr/>
          </p:nvGrpSpPr>
          <p:grpSpPr>
            <a:xfrm>
              <a:off x="9814339" y="2825115"/>
              <a:ext cx="51097" cy="70484"/>
              <a:chOff x="9770883" y="2813595"/>
              <a:chExt cx="50777" cy="70042"/>
            </a:xfrm>
          </p:grpSpPr>
          <p:sp>
            <p:nvSpPr>
              <p:cNvPr id="1358" name="Freeform: Shape 1357">
                <a:extLst>
                  <a:ext uri="{FF2B5EF4-FFF2-40B4-BE49-F238E27FC236}">
                    <a16:creationId xmlns:a16="http://schemas.microsoft.com/office/drawing/2014/main" id="{808CA48C-232E-F249-1778-292FBA0D2AE6}"/>
                  </a:ext>
                </a:extLst>
              </p:cNvPr>
              <p:cNvSpPr/>
              <p:nvPr/>
            </p:nvSpPr>
            <p:spPr>
              <a:xfrm>
                <a:off x="9796361" y="2813595"/>
                <a:ext cx="17942" cy="70042"/>
              </a:xfrm>
              <a:custGeom>
                <a:avLst/>
                <a:gdLst>
                  <a:gd name="connsiteX0" fmla="*/ 446 w 17942"/>
                  <a:gd name="connsiteY0" fmla="*/ 89 h 70042"/>
                  <a:gd name="connsiteX1" fmla="*/ 446 w 17942"/>
                  <a:gd name="connsiteY1" fmla="*/ 70131 h 70042"/>
                </a:gdLst>
                <a:ahLst/>
                <a:cxnLst>
                  <a:cxn ang="0">
                    <a:pos x="connsiteX0" y="connsiteY0"/>
                  </a:cxn>
                  <a:cxn ang="0">
                    <a:pos x="connsiteX1" y="connsiteY1"/>
                  </a:cxn>
                </a:cxnLst>
                <a:rect l="l" t="t" r="r" b="b"/>
                <a:pathLst>
                  <a:path w="17942" h="70042">
                    <a:moveTo>
                      <a:pt x="446" y="89"/>
                    </a:moveTo>
                    <a:lnTo>
                      <a:pt x="446" y="70131"/>
                    </a:lnTo>
                  </a:path>
                </a:pathLst>
              </a:custGeom>
              <a:ln w="19050" cap="flat">
                <a:solidFill>
                  <a:srgbClr val="AE2C2C"/>
                </a:solidFill>
                <a:prstDash val="solid"/>
                <a:miter/>
              </a:ln>
            </p:spPr>
            <p:txBody>
              <a:bodyPr rtlCol="0" anchor="ctr"/>
              <a:lstStyle/>
              <a:p>
                <a:endParaRPr lang="en-GB" sz="1050"/>
              </a:p>
            </p:txBody>
          </p:sp>
          <p:sp>
            <p:nvSpPr>
              <p:cNvPr id="1359" name="Freeform: Shape 1358">
                <a:extLst>
                  <a:ext uri="{FF2B5EF4-FFF2-40B4-BE49-F238E27FC236}">
                    <a16:creationId xmlns:a16="http://schemas.microsoft.com/office/drawing/2014/main" id="{E5F77046-6801-5F90-8A12-ED2BA16E8B88}"/>
                  </a:ext>
                </a:extLst>
              </p:cNvPr>
              <p:cNvSpPr/>
              <p:nvPr/>
            </p:nvSpPr>
            <p:spPr>
              <a:xfrm>
                <a:off x="9770883" y="2848740"/>
                <a:ext cx="50777" cy="24749"/>
              </a:xfrm>
              <a:custGeom>
                <a:avLst/>
                <a:gdLst>
                  <a:gd name="connsiteX0" fmla="*/ 51224 w 50777"/>
                  <a:gd name="connsiteY0" fmla="*/ 89 h 24749"/>
                  <a:gd name="connsiteX1" fmla="*/ 446 w 50777"/>
                  <a:gd name="connsiteY1" fmla="*/ 89 h 24749"/>
                </a:gdLst>
                <a:ahLst/>
                <a:cxnLst>
                  <a:cxn ang="0">
                    <a:pos x="connsiteX0" y="connsiteY0"/>
                  </a:cxn>
                  <a:cxn ang="0">
                    <a:pos x="connsiteX1" y="connsiteY1"/>
                  </a:cxn>
                </a:cxnLst>
                <a:rect l="l" t="t" r="r" b="b"/>
                <a:pathLst>
                  <a:path w="50777" h="24749">
                    <a:moveTo>
                      <a:pt x="51224" y="89"/>
                    </a:moveTo>
                    <a:lnTo>
                      <a:pt x="446" y="89"/>
                    </a:lnTo>
                  </a:path>
                </a:pathLst>
              </a:custGeom>
              <a:ln w="19050" cap="flat">
                <a:solidFill>
                  <a:srgbClr val="AE2C2C"/>
                </a:solidFill>
                <a:prstDash val="solid"/>
                <a:miter/>
              </a:ln>
            </p:spPr>
            <p:txBody>
              <a:bodyPr rtlCol="0" anchor="ctr"/>
              <a:lstStyle/>
              <a:p>
                <a:endParaRPr lang="en-GB" sz="1050"/>
              </a:p>
            </p:txBody>
          </p:sp>
        </p:grpSp>
        <p:grpSp>
          <p:nvGrpSpPr>
            <p:cNvPr id="1222" name="Graphic 3">
              <a:extLst>
                <a:ext uri="{FF2B5EF4-FFF2-40B4-BE49-F238E27FC236}">
                  <a16:creationId xmlns:a16="http://schemas.microsoft.com/office/drawing/2014/main" id="{89E3F992-CC79-4E59-FB97-52DE8B4FC67D}"/>
                </a:ext>
              </a:extLst>
            </p:cNvPr>
            <p:cNvGrpSpPr/>
            <p:nvPr/>
          </p:nvGrpSpPr>
          <p:grpSpPr>
            <a:xfrm>
              <a:off x="9808561" y="2825115"/>
              <a:ext cx="51097" cy="70484"/>
              <a:chOff x="9765141" y="2813595"/>
              <a:chExt cx="50777" cy="70042"/>
            </a:xfrm>
          </p:grpSpPr>
          <p:sp>
            <p:nvSpPr>
              <p:cNvPr id="1356" name="Freeform: Shape 1355">
                <a:extLst>
                  <a:ext uri="{FF2B5EF4-FFF2-40B4-BE49-F238E27FC236}">
                    <a16:creationId xmlns:a16="http://schemas.microsoft.com/office/drawing/2014/main" id="{E29BBC8B-F0B9-A13B-D77D-21ED7767605F}"/>
                  </a:ext>
                </a:extLst>
              </p:cNvPr>
              <p:cNvSpPr/>
              <p:nvPr/>
            </p:nvSpPr>
            <p:spPr>
              <a:xfrm>
                <a:off x="9790620" y="2813595"/>
                <a:ext cx="17942" cy="70042"/>
              </a:xfrm>
              <a:custGeom>
                <a:avLst/>
                <a:gdLst>
                  <a:gd name="connsiteX0" fmla="*/ 446 w 17942"/>
                  <a:gd name="connsiteY0" fmla="*/ 89 h 70042"/>
                  <a:gd name="connsiteX1" fmla="*/ 446 w 17942"/>
                  <a:gd name="connsiteY1" fmla="*/ 70131 h 70042"/>
                </a:gdLst>
                <a:ahLst/>
                <a:cxnLst>
                  <a:cxn ang="0">
                    <a:pos x="connsiteX0" y="connsiteY0"/>
                  </a:cxn>
                  <a:cxn ang="0">
                    <a:pos x="connsiteX1" y="connsiteY1"/>
                  </a:cxn>
                </a:cxnLst>
                <a:rect l="l" t="t" r="r" b="b"/>
                <a:pathLst>
                  <a:path w="17942" h="70042">
                    <a:moveTo>
                      <a:pt x="446" y="89"/>
                    </a:moveTo>
                    <a:lnTo>
                      <a:pt x="446" y="70131"/>
                    </a:lnTo>
                  </a:path>
                </a:pathLst>
              </a:custGeom>
              <a:ln w="19050" cap="flat">
                <a:solidFill>
                  <a:srgbClr val="AE2C2C"/>
                </a:solidFill>
                <a:prstDash val="solid"/>
                <a:miter/>
              </a:ln>
            </p:spPr>
            <p:txBody>
              <a:bodyPr rtlCol="0" anchor="ctr"/>
              <a:lstStyle/>
              <a:p>
                <a:endParaRPr lang="en-GB" sz="1050"/>
              </a:p>
            </p:txBody>
          </p:sp>
          <p:sp>
            <p:nvSpPr>
              <p:cNvPr id="1357" name="Freeform: Shape 1356">
                <a:extLst>
                  <a:ext uri="{FF2B5EF4-FFF2-40B4-BE49-F238E27FC236}">
                    <a16:creationId xmlns:a16="http://schemas.microsoft.com/office/drawing/2014/main" id="{8DD5D7DD-DD58-7611-72C4-0BAA986D2CD6}"/>
                  </a:ext>
                </a:extLst>
              </p:cNvPr>
              <p:cNvSpPr/>
              <p:nvPr/>
            </p:nvSpPr>
            <p:spPr>
              <a:xfrm>
                <a:off x="9765141" y="2848740"/>
                <a:ext cx="50777" cy="24749"/>
              </a:xfrm>
              <a:custGeom>
                <a:avLst/>
                <a:gdLst>
                  <a:gd name="connsiteX0" fmla="*/ 51223 w 50777"/>
                  <a:gd name="connsiteY0" fmla="*/ 89 h 24749"/>
                  <a:gd name="connsiteX1" fmla="*/ 446 w 50777"/>
                  <a:gd name="connsiteY1" fmla="*/ 89 h 24749"/>
                </a:gdLst>
                <a:ahLst/>
                <a:cxnLst>
                  <a:cxn ang="0">
                    <a:pos x="connsiteX0" y="connsiteY0"/>
                  </a:cxn>
                  <a:cxn ang="0">
                    <a:pos x="connsiteX1" y="connsiteY1"/>
                  </a:cxn>
                </a:cxnLst>
                <a:rect l="l" t="t" r="r" b="b"/>
                <a:pathLst>
                  <a:path w="50777" h="24749">
                    <a:moveTo>
                      <a:pt x="51223" y="89"/>
                    </a:moveTo>
                    <a:lnTo>
                      <a:pt x="446" y="89"/>
                    </a:lnTo>
                  </a:path>
                </a:pathLst>
              </a:custGeom>
              <a:ln w="19050" cap="flat">
                <a:solidFill>
                  <a:srgbClr val="AE2C2C"/>
                </a:solidFill>
                <a:prstDash val="solid"/>
                <a:miter/>
              </a:ln>
            </p:spPr>
            <p:txBody>
              <a:bodyPr rtlCol="0" anchor="ctr"/>
              <a:lstStyle/>
              <a:p>
                <a:endParaRPr lang="en-GB" sz="1050"/>
              </a:p>
            </p:txBody>
          </p:sp>
        </p:grpSp>
        <p:grpSp>
          <p:nvGrpSpPr>
            <p:cNvPr id="1223" name="Graphic 3">
              <a:extLst>
                <a:ext uri="{FF2B5EF4-FFF2-40B4-BE49-F238E27FC236}">
                  <a16:creationId xmlns:a16="http://schemas.microsoft.com/office/drawing/2014/main" id="{EFCFA7BD-B9B5-6208-C7B8-42E796AD67EF}"/>
                </a:ext>
              </a:extLst>
            </p:cNvPr>
            <p:cNvGrpSpPr/>
            <p:nvPr/>
          </p:nvGrpSpPr>
          <p:grpSpPr>
            <a:xfrm>
              <a:off x="9779853" y="2825115"/>
              <a:ext cx="51097" cy="70484"/>
              <a:chOff x="9736613" y="2813595"/>
              <a:chExt cx="50777" cy="70042"/>
            </a:xfrm>
          </p:grpSpPr>
          <p:sp>
            <p:nvSpPr>
              <p:cNvPr id="1354" name="Freeform: Shape 1353">
                <a:extLst>
                  <a:ext uri="{FF2B5EF4-FFF2-40B4-BE49-F238E27FC236}">
                    <a16:creationId xmlns:a16="http://schemas.microsoft.com/office/drawing/2014/main" id="{65C4C0C2-1C6B-FFF2-2831-03791AA77BFF}"/>
                  </a:ext>
                </a:extLst>
              </p:cNvPr>
              <p:cNvSpPr/>
              <p:nvPr/>
            </p:nvSpPr>
            <p:spPr>
              <a:xfrm>
                <a:off x="9762091" y="2813595"/>
                <a:ext cx="17942" cy="70042"/>
              </a:xfrm>
              <a:custGeom>
                <a:avLst/>
                <a:gdLst>
                  <a:gd name="connsiteX0" fmla="*/ 444 w 17942"/>
                  <a:gd name="connsiteY0" fmla="*/ 89 h 70042"/>
                  <a:gd name="connsiteX1" fmla="*/ 444 w 17942"/>
                  <a:gd name="connsiteY1" fmla="*/ 70131 h 70042"/>
                </a:gdLst>
                <a:ahLst/>
                <a:cxnLst>
                  <a:cxn ang="0">
                    <a:pos x="connsiteX0" y="connsiteY0"/>
                  </a:cxn>
                  <a:cxn ang="0">
                    <a:pos x="connsiteX1" y="connsiteY1"/>
                  </a:cxn>
                </a:cxnLst>
                <a:rect l="l" t="t" r="r" b="b"/>
                <a:pathLst>
                  <a:path w="17942" h="70042">
                    <a:moveTo>
                      <a:pt x="444" y="89"/>
                    </a:moveTo>
                    <a:lnTo>
                      <a:pt x="444" y="70131"/>
                    </a:lnTo>
                  </a:path>
                </a:pathLst>
              </a:custGeom>
              <a:ln w="19050" cap="flat">
                <a:solidFill>
                  <a:srgbClr val="AE2C2C"/>
                </a:solidFill>
                <a:prstDash val="solid"/>
                <a:miter/>
              </a:ln>
            </p:spPr>
            <p:txBody>
              <a:bodyPr rtlCol="0" anchor="ctr"/>
              <a:lstStyle/>
              <a:p>
                <a:endParaRPr lang="en-GB" sz="1050"/>
              </a:p>
            </p:txBody>
          </p:sp>
          <p:sp>
            <p:nvSpPr>
              <p:cNvPr id="1355" name="Freeform: Shape 1354">
                <a:extLst>
                  <a:ext uri="{FF2B5EF4-FFF2-40B4-BE49-F238E27FC236}">
                    <a16:creationId xmlns:a16="http://schemas.microsoft.com/office/drawing/2014/main" id="{B106DAFB-EC2B-40CD-B3D3-F94E61AFDF07}"/>
                  </a:ext>
                </a:extLst>
              </p:cNvPr>
              <p:cNvSpPr/>
              <p:nvPr/>
            </p:nvSpPr>
            <p:spPr>
              <a:xfrm>
                <a:off x="9736613" y="2848740"/>
                <a:ext cx="50777" cy="24749"/>
              </a:xfrm>
              <a:custGeom>
                <a:avLst/>
                <a:gdLst>
                  <a:gd name="connsiteX0" fmla="*/ 51222 w 50777"/>
                  <a:gd name="connsiteY0" fmla="*/ 89 h 24749"/>
                  <a:gd name="connsiteX1" fmla="*/ 444 w 50777"/>
                  <a:gd name="connsiteY1" fmla="*/ 89 h 24749"/>
                </a:gdLst>
                <a:ahLst/>
                <a:cxnLst>
                  <a:cxn ang="0">
                    <a:pos x="connsiteX0" y="connsiteY0"/>
                  </a:cxn>
                  <a:cxn ang="0">
                    <a:pos x="connsiteX1" y="connsiteY1"/>
                  </a:cxn>
                </a:cxnLst>
                <a:rect l="l" t="t" r="r" b="b"/>
                <a:pathLst>
                  <a:path w="50777" h="24749">
                    <a:moveTo>
                      <a:pt x="51222" y="89"/>
                    </a:moveTo>
                    <a:lnTo>
                      <a:pt x="444" y="89"/>
                    </a:lnTo>
                  </a:path>
                </a:pathLst>
              </a:custGeom>
              <a:ln w="19050" cap="flat">
                <a:solidFill>
                  <a:srgbClr val="AE2C2C"/>
                </a:solidFill>
                <a:prstDash val="solid"/>
                <a:miter/>
              </a:ln>
            </p:spPr>
            <p:txBody>
              <a:bodyPr rtlCol="0" anchor="ctr"/>
              <a:lstStyle/>
              <a:p>
                <a:endParaRPr lang="en-GB" sz="1050"/>
              </a:p>
            </p:txBody>
          </p:sp>
        </p:grpSp>
        <p:grpSp>
          <p:nvGrpSpPr>
            <p:cNvPr id="1224" name="Graphic 3">
              <a:extLst>
                <a:ext uri="{FF2B5EF4-FFF2-40B4-BE49-F238E27FC236}">
                  <a16:creationId xmlns:a16="http://schemas.microsoft.com/office/drawing/2014/main" id="{B2CD3040-4B1C-CAC3-FEC1-85A07AF6052D}"/>
                </a:ext>
              </a:extLst>
            </p:cNvPr>
            <p:cNvGrpSpPr/>
            <p:nvPr/>
          </p:nvGrpSpPr>
          <p:grpSpPr>
            <a:xfrm>
              <a:off x="9764866" y="2825115"/>
              <a:ext cx="51097" cy="70484"/>
              <a:chOff x="9721720" y="2813595"/>
              <a:chExt cx="50777" cy="70042"/>
            </a:xfrm>
          </p:grpSpPr>
          <p:sp>
            <p:nvSpPr>
              <p:cNvPr id="1352" name="Freeform: Shape 1351">
                <a:extLst>
                  <a:ext uri="{FF2B5EF4-FFF2-40B4-BE49-F238E27FC236}">
                    <a16:creationId xmlns:a16="http://schemas.microsoft.com/office/drawing/2014/main" id="{802949A9-E19F-0A95-1BCE-92220006333B}"/>
                  </a:ext>
                </a:extLst>
              </p:cNvPr>
              <p:cNvSpPr/>
              <p:nvPr/>
            </p:nvSpPr>
            <p:spPr>
              <a:xfrm>
                <a:off x="9747199" y="2813595"/>
                <a:ext cx="17942" cy="70042"/>
              </a:xfrm>
              <a:custGeom>
                <a:avLst/>
                <a:gdLst>
                  <a:gd name="connsiteX0" fmla="*/ 444 w 17942"/>
                  <a:gd name="connsiteY0" fmla="*/ 89 h 70042"/>
                  <a:gd name="connsiteX1" fmla="*/ 444 w 17942"/>
                  <a:gd name="connsiteY1" fmla="*/ 70131 h 70042"/>
                </a:gdLst>
                <a:ahLst/>
                <a:cxnLst>
                  <a:cxn ang="0">
                    <a:pos x="connsiteX0" y="connsiteY0"/>
                  </a:cxn>
                  <a:cxn ang="0">
                    <a:pos x="connsiteX1" y="connsiteY1"/>
                  </a:cxn>
                </a:cxnLst>
                <a:rect l="l" t="t" r="r" b="b"/>
                <a:pathLst>
                  <a:path w="17942" h="70042">
                    <a:moveTo>
                      <a:pt x="444" y="89"/>
                    </a:moveTo>
                    <a:lnTo>
                      <a:pt x="444" y="70131"/>
                    </a:lnTo>
                  </a:path>
                </a:pathLst>
              </a:custGeom>
              <a:ln w="19050" cap="flat">
                <a:solidFill>
                  <a:srgbClr val="AE2C2C"/>
                </a:solidFill>
                <a:prstDash val="solid"/>
                <a:miter/>
              </a:ln>
            </p:spPr>
            <p:txBody>
              <a:bodyPr rtlCol="0" anchor="ctr"/>
              <a:lstStyle/>
              <a:p>
                <a:endParaRPr lang="en-GB" sz="1050"/>
              </a:p>
            </p:txBody>
          </p:sp>
          <p:sp>
            <p:nvSpPr>
              <p:cNvPr id="1353" name="Freeform: Shape 1352">
                <a:extLst>
                  <a:ext uri="{FF2B5EF4-FFF2-40B4-BE49-F238E27FC236}">
                    <a16:creationId xmlns:a16="http://schemas.microsoft.com/office/drawing/2014/main" id="{C308BFB5-C79C-126A-BC39-74516B578B3B}"/>
                  </a:ext>
                </a:extLst>
              </p:cNvPr>
              <p:cNvSpPr/>
              <p:nvPr/>
            </p:nvSpPr>
            <p:spPr>
              <a:xfrm>
                <a:off x="9721720" y="2848740"/>
                <a:ext cx="50777" cy="24749"/>
              </a:xfrm>
              <a:custGeom>
                <a:avLst/>
                <a:gdLst>
                  <a:gd name="connsiteX0" fmla="*/ 51221 w 50777"/>
                  <a:gd name="connsiteY0" fmla="*/ 89 h 24749"/>
                  <a:gd name="connsiteX1" fmla="*/ 444 w 50777"/>
                  <a:gd name="connsiteY1" fmla="*/ 89 h 24749"/>
                </a:gdLst>
                <a:ahLst/>
                <a:cxnLst>
                  <a:cxn ang="0">
                    <a:pos x="connsiteX0" y="connsiteY0"/>
                  </a:cxn>
                  <a:cxn ang="0">
                    <a:pos x="connsiteX1" y="connsiteY1"/>
                  </a:cxn>
                </a:cxnLst>
                <a:rect l="l" t="t" r="r" b="b"/>
                <a:pathLst>
                  <a:path w="50777" h="24749">
                    <a:moveTo>
                      <a:pt x="51221" y="89"/>
                    </a:moveTo>
                    <a:lnTo>
                      <a:pt x="444" y="89"/>
                    </a:lnTo>
                  </a:path>
                </a:pathLst>
              </a:custGeom>
              <a:ln w="19050" cap="flat">
                <a:solidFill>
                  <a:srgbClr val="AE2C2C"/>
                </a:solidFill>
                <a:prstDash val="solid"/>
                <a:miter/>
              </a:ln>
            </p:spPr>
            <p:txBody>
              <a:bodyPr rtlCol="0" anchor="ctr"/>
              <a:lstStyle/>
              <a:p>
                <a:endParaRPr lang="en-GB" sz="1050"/>
              </a:p>
            </p:txBody>
          </p:sp>
        </p:grpSp>
        <p:grpSp>
          <p:nvGrpSpPr>
            <p:cNvPr id="1225" name="Graphic 3">
              <a:extLst>
                <a:ext uri="{FF2B5EF4-FFF2-40B4-BE49-F238E27FC236}">
                  <a16:creationId xmlns:a16="http://schemas.microsoft.com/office/drawing/2014/main" id="{41839ECA-FC99-9093-58C3-14E2BB4E26DA}"/>
                </a:ext>
              </a:extLst>
            </p:cNvPr>
            <p:cNvGrpSpPr/>
            <p:nvPr/>
          </p:nvGrpSpPr>
          <p:grpSpPr>
            <a:xfrm>
              <a:off x="9339836" y="2825115"/>
              <a:ext cx="51097" cy="70484"/>
              <a:chOff x="9299352" y="2813595"/>
              <a:chExt cx="50777" cy="70042"/>
            </a:xfrm>
          </p:grpSpPr>
          <p:sp>
            <p:nvSpPr>
              <p:cNvPr id="1350" name="Freeform: Shape 1349">
                <a:extLst>
                  <a:ext uri="{FF2B5EF4-FFF2-40B4-BE49-F238E27FC236}">
                    <a16:creationId xmlns:a16="http://schemas.microsoft.com/office/drawing/2014/main" id="{72857EAF-CEC9-F9EB-6E0D-333ACDD333E4}"/>
                  </a:ext>
                </a:extLst>
              </p:cNvPr>
              <p:cNvSpPr/>
              <p:nvPr/>
            </p:nvSpPr>
            <p:spPr>
              <a:xfrm>
                <a:off x="9324831" y="2813595"/>
                <a:ext cx="17942" cy="70042"/>
              </a:xfrm>
              <a:custGeom>
                <a:avLst/>
                <a:gdLst>
                  <a:gd name="connsiteX0" fmla="*/ 420 w 17942"/>
                  <a:gd name="connsiteY0" fmla="*/ 89 h 70042"/>
                  <a:gd name="connsiteX1" fmla="*/ 420 w 17942"/>
                  <a:gd name="connsiteY1" fmla="*/ 70131 h 70042"/>
                </a:gdLst>
                <a:ahLst/>
                <a:cxnLst>
                  <a:cxn ang="0">
                    <a:pos x="connsiteX0" y="connsiteY0"/>
                  </a:cxn>
                  <a:cxn ang="0">
                    <a:pos x="connsiteX1" y="connsiteY1"/>
                  </a:cxn>
                </a:cxnLst>
                <a:rect l="l" t="t" r="r" b="b"/>
                <a:pathLst>
                  <a:path w="17942" h="70042">
                    <a:moveTo>
                      <a:pt x="420" y="89"/>
                    </a:moveTo>
                    <a:lnTo>
                      <a:pt x="420" y="70131"/>
                    </a:lnTo>
                  </a:path>
                </a:pathLst>
              </a:custGeom>
              <a:ln w="19050" cap="flat">
                <a:solidFill>
                  <a:srgbClr val="AE2C2C"/>
                </a:solidFill>
                <a:prstDash val="solid"/>
                <a:miter/>
              </a:ln>
            </p:spPr>
            <p:txBody>
              <a:bodyPr rtlCol="0" anchor="ctr"/>
              <a:lstStyle/>
              <a:p>
                <a:endParaRPr lang="en-GB" sz="1050"/>
              </a:p>
            </p:txBody>
          </p:sp>
          <p:sp>
            <p:nvSpPr>
              <p:cNvPr id="1351" name="Freeform: Shape 1350">
                <a:extLst>
                  <a:ext uri="{FF2B5EF4-FFF2-40B4-BE49-F238E27FC236}">
                    <a16:creationId xmlns:a16="http://schemas.microsoft.com/office/drawing/2014/main" id="{0E319369-7123-272E-9B70-61940B703996}"/>
                  </a:ext>
                </a:extLst>
              </p:cNvPr>
              <p:cNvSpPr/>
              <p:nvPr/>
            </p:nvSpPr>
            <p:spPr>
              <a:xfrm>
                <a:off x="9299352" y="2848740"/>
                <a:ext cx="50777" cy="24749"/>
              </a:xfrm>
              <a:custGeom>
                <a:avLst/>
                <a:gdLst>
                  <a:gd name="connsiteX0" fmla="*/ 51197 w 50777"/>
                  <a:gd name="connsiteY0" fmla="*/ 89 h 24749"/>
                  <a:gd name="connsiteX1" fmla="*/ 420 w 50777"/>
                  <a:gd name="connsiteY1" fmla="*/ 89 h 24749"/>
                </a:gdLst>
                <a:ahLst/>
                <a:cxnLst>
                  <a:cxn ang="0">
                    <a:pos x="connsiteX0" y="connsiteY0"/>
                  </a:cxn>
                  <a:cxn ang="0">
                    <a:pos x="connsiteX1" y="connsiteY1"/>
                  </a:cxn>
                </a:cxnLst>
                <a:rect l="l" t="t" r="r" b="b"/>
                <a:pathLst>
                  <a:path w="50777" h="24749">
                    <a:moveTo>
                      <a:pt x="51197" y="89"/>
                    </a:moveTo>
                    <a:lnTo>
                      <a:pt x="420" y="89"/>
                    </a:lnTo>
                  </a:path>
                </a:pathLst>
              </a:custGeom>
              <a:ln w="19050" cap="flat">
                <a:solidFill>
                  <a:srgbClr val="AE2C2C"/>
                </a:solidFill>
                <a:prstDash val="solid"/>
                <a:miter/>
              </a:ln>
            </p:spPr>
            <p:txBody>
              <a:bodyPr rtlCol="0" anchor="ctr"/>
              <a:lstStyle/>
              <a:p>
                <a:endParaRPr lang="en-GB" sz="1050"/>
              </a:p>
            </p:txBody>
          </p:sp>
        </p:grpSp>
        <p:grpSp>
          <p:nvGrpSpPr>
            <p:cNvPr id="1226" name="Graphic 3">
              <a:extLst>
                <a:ext uri="{FF2B5EF4-FFF2-40B4-BE49-F238E27FC236}">
                  <a16:creationId xmlns:a16="http://schemas.microsoft.com/office/drawing/2014/main" id="{81896685-B7F5-561B-0CAD-751785F8742B}"/>
                </a:ext>
              </a:extLst>
            </p:cNvPr>
            <p:cNvGrpSpPr/>
            <p:nvPr/>
          </p:nvGrpSpPr>
          <p:grpSpPr>
            <a:xfrm>
              <a:off x="9148807" y="2825115"/>
              <a:ext cx="51097" cy="70484"/>
              <a:chOff x="9109520" y="2813595"/>
              <a:chExt cx="50777" cy="70042"/>
            </a:xfrm>
          </p:grpSpPr>
          <p:sp>
            <p:nvSpPr>
              <p:cNvPr id="1348" name="Freeform: Shape 1347">
                <a:extLst>
                  <a:ext uri="{FF2B5EF4-FFF2-40B4-BE49-F238E27FC236}">
                    <a16:creationId xmlns:a16="http://schemas.microsoft.com/office/drawing/2014/main" id="{A59E0D44-B2DE-F1EC-3C94-64D505CE655F}"/>
                  </a:ext>
                </a:extLst>
              </p:cNvPr>
              <p:cNvSpPr/>
              <p:nvPr/>
            </p:nvSpPr>
            <p:spPr>
              <a:xfrm>
                <a:off x="9134999" y="2813595"/>
                <a:ext cx="17942" cy="70042"/>
              </a:xfrm>
              <a:custGeom>
                <a:avLst/>
                <a:gdLst>
                  <a:gd name="connsiteX0" fmla="*/ 409 w 17942"/>
                  <a:gd name="connsiteY0" fmla="*/ 89 h 70042"/>
                  <a:gd name="connsiteX1" fmla="*/ 409 w 17942"/>
                  <a:gd name="connsiteY1" fmla="*/ 70131 h 70042"/>
                </a:gdLst>
                <a:ahLst/>
                <a:cxnLst>
                  <a:cxn ang="0">
                    <a:pos x="connsiteX0" y="connsiteY0"/>
                  </a:cxn>
                  <a:cxn ang="0">
                    <a:pos x="connsiteX1" y="connsiteY1"/>
                  </a:cxn>
                </a:cxnLst>
                <a:rect l="l" t="t" r="r" b="b"/>
                <a:pathLst>
                  <a:path w="17942" h="70042">
                    <a:moveTo>
                      <a:pt x="409" y="89"/>
                    </a:moveTo>
                    <a:lnTo>
                      <a:pt x="409" y="70131"/>
                    </a:lnTo>
                  </a:path>
                </a:pathLst>
              </a:custGeom>
              <a:ln w="19050" cap="flat">
                <a:solidFill>
                  <a:srgbClr val="AE2C2C"/>
                </a:solidFill>
                <a:prstDash val="solid"/>
                <a:miter/>
              </a:ln>
            </p:spPr>
            <p:txBody>
              <a:bodyPr rtlCol="0" anchor="ctr"/>
              <a:lstStyle/>
              <a:p>
                <a:endParaRPr lang="en-GB" sz="1050"/>
              </a:p>
            </p:txBody>
          </p:sp>
          <p:sp>
            <p:nvSpPr>
              <p:cNvPr id="1349" name="Freeform: Shape 1348">
                <a:extLst>
                  <a:ext uri="{FF2B5EF4-FFF2-40B4-BE49-F238E27FC236}">
                    <a16:creationId xmlns:a16="http://schemas.microsoft.com/office/drawing/2014/main" id="{72EF091D-BECA-AF52-3E3D-EA37E6439B73}"/>
                  </a:ext>
                </a:extLst>
              </p:cNvPr>
              <p:cNvSpPr/>
              <p:nvPr/>
            </p:nvSpPr>
            <p:spPr>
              <a:xfrm>
                <a:off x="9109520" y="2848740"/>
                <a:ext cx="50777" cy="24749"/>
              </a:xfrm>
              <a:custGeom>
                <a:avLst/>
                <a:gdLst>
                  <a:gd name="connsiteX0" fmla="*/ 51187 w 50777"/>
                  <a:gd name="connsiteY0" fmla="*/ 89 h 24749"/>
                  <a:gd name="connsiteX1" fmla="*/ 409 w 50777"/>
                  <a:gd name="connsiteY1" fmla="*/ 89 h 24749"/>
                </a:gdLst>
                <a:ahLst/>
                <a:cxnLst>
                  <a:cxn ang="0">
                    <a:pos x="connsiteX0" y="connsiteY0"/>
                  </a:cxn>
                  <a:cxn ang="0">
                    <a:pos x="connsiteX1" y="connsiteY1"/>
                  </a:cxn>
                </a:cxnLst>
                <a:rect l="l" t="t" r="r" b="b"/>
                <a:pathLst>
                  <a:path w="50777" h="24749">
                    <a:moveTo>
                      <a:pt x="51187" y="89"/>
                    </a:moveTo>
                    <a:lnTo>
                      <a:pt x="409" y="89"/>
                    </a:lnTo>
                  </a:path>
                </a:pathLst>
              </a:custGeom>
              <a:ln w="19050" cap="flat">
                <a:solidFill>
                  <a:srgbClr val="AE2C2C"/>
                </a:solidFill>
                <a:prstDash val="solid"/>
                <a:miter/>
              </a:ln>
            </p:spPr>
            <p:txBody>
              <a:bodyPr rtlCol="0" anchor="ctr"/>
              <a:lstStyle/>
              <a:p>
                <a:endParaRPr lang="en-GB" sz="1050"/>
              </a:p>
            </p:txBody>
          </p:sp>
        </p:grpSp>
        <p:grpSp>
          <p:nvGrpSpPr>
            <p:cNvPr id="1227" name="Graphic 3">
              <a:extLst>
                <a:ext uri="{FF2B5EF4-FFF2-40B4-BE49-F238E27FC236}">
                  <a16:creationId xmlns:a16="http://schemas.microsoft.com/office/drawing/2014/main" id="{5E4B0D03-3FA3-A7B8-2089-0123D6A8D1CB}"/>
                </a:ext>
              </a:extLst>
            </p:cNvPr>
            <p:cNvGrpSpPr/>
            <p:nvPr/>
          </p:nvGrpSpPr>
          <p:grpSpPr>
            <a:xfrm>
              <a:off x="9113057" y="2825115"/>
              <a:ext cx="51097" cy="70484"/>
              <a:chOff x="9073994" y="2813595"/>
              <a:chExt cx="50777" cy="70042"/>
            </a:xfrm>
          </p:grpSpPr>
          <p:sp>
            <p:nvSpPr>
              <p:cNvPr id="1346" name="Freeform: Shape 1345">
                <a:extLst>
                  <a:ext uri="{FF2B5EF4-FFF2-40B4-BE49-F238E27FC236}">
                    <a16:creationId xmlns:a16="http://schemas.microsoft.com/office/drawing/2014/main" id="{87A297F7-8F21-2C40-6B85-B55877530209}"/>
                  </a:ext>
                </a:extLst>
              </p:cNvPr>
              <p:cNvSpPr/>
              <p:nvPr/>
            </p:nvSpPr>
            <p:spPr>
              <a:xfrm>
                <a:off x="9099472" y="2813595"/>
                <a:ext cx="17942" cy="70042"/>
              </a:xfrm>
              <a:custGeom>
                <a:avLst/>
                <a:gdLst>
                  <a:gd name="connsiteX0" fmla="*/ 407 w 17942"/>
                  <a:gd name="connsiteY0" fmla="*/ 89 h 70042"/>
                  <a:gd name="connsiteX1" fmla="*/ 407 w 17942"/>
                  <a:gd name="connsiteY1" fmla="*/ 70131 h 70042"/>
                </a:gdLst>
                <a:ahLst/>
                <a:cxnLst>
                  <a:cxn ang="0">
                    <a:pos x="connsiteX0" y="connsiteY0"/>
                  </a:cxn>
                  <a:cxn ang="0">
                    <a:pos x="connsiteX1" y="connsiteY1"/>
                  </a:cxn>
                </a:cxnLst>
                <a:rect l="l" t="t" r="r" b="b"/>
                <a:pathLst>
                  <a:path w="17942" h="70042">
                    <a:moveTo>
                      <a:pt x="407" y="89"/>
                    </a:moveTo>
                    <a:lnTo>
                      <a:pt x="407" y="70131"/>
                    </a:lnTo>
                  </a:path>
                </a:pathLst>
              </a:custGeom>
              <a:ln w="19050" cap="flat">
                <a:solidFill>
                  <a:srgbClr val="AE2C2C"/>
                </a:solidFill>
                <a:prstDash val="solid"/>
                <a:miter/>
              </a:ln>
            </p:spPr>
            <p:txBody>
              <a:bodyPr rtlCol="0" anchor="ctr"/>
              <a:lstStyle/>
              <a:p>
                <a:endParaRPr lang="en-GB" sz="1050"/>
              </a:p>
            </p:txBody>
          </p:sp>
          <p:sp>
            <p:nvSpPr>
              <p:cNvPr id="1347" name="Freeform: Shape 1346">
                <a:extLst>
                  <a:ext uri="{FF2B5EF4-FFF2-40B4-BE49-F238E27FC236}">
                    <a16:creationId xmlns:a16="http://schemas.microsoft.com/office/drawing/2014/main" id="{649C4B91-D0C5-0242-0BD3-507FF49A7277}"/>
                  </a:ext>
                </a:extLst>
              </p:cNvPr>
              <p:cNvSpPr/>
              <p:nvPr/>
            </p:nvSpPr>
            <p:spPr>
              <a:xfrm>
                <a:off x="9073994" y="2848740"/>
                <a:ext cx="50777" cy="24749"/>
              </a:xfrm>
              <a:custGeom>
                <a:avLst/>
                <a:gdLst>
                  <a:gd name="connsiteX0" fmla="*/ 51185 w 50777"/>
                  <a:gd name="connsiteY0" fmla="*/ 89 h 24749"/>
                  <a:gd name="connsiteX1" fmla="*/ 407 w 50777"/>
                  <a:gd name="connsiteY1" fmla="*/ 89 h 24749"/>
                </a:gdLst>
                <a:ahLst/>
                <a:cxnLst>
                  <a:cxn ang="0">
                    <a:pos x="connsiteX0" y="connsiteY0"/>
                  </a:cxn>
                  <a:cxn ang="0">
                    <a:pos x="connsiteX1" y="connsiteY1"/>
                  </a:cxn>
                </a:cxnLst>
                <a:rect l="l" t="t" r="r" b="b"/>
                <a:pathLst>
                  <a:path w="50777" h="24749">
                    <a:moveTo>
                      <a:pt x="51185" y="89"/>
                    </a:moveTo>
                    <a:lnTo>
                      <a:pt x="407" y="89"/>
                    </a:lnTo>
                  </a:path>
                </a:pathLst>
              </a:custGeom>
              <a:ln w="19050" cap="flat">
                <a:solidFill>
                  <a:srgbClr val="AE2C2C"/>
                </a:solidFill>
                <a:prstDash val="solid"/>
                <a:miter/>
              </a:ln>
            </p:spPr>
            <p:txBody>
              <a:bodyPr rtlCol="0" anchor="ctr"/>
              <a:lstStyle/>
              <a:p>
                <a:endParaRPr lang="en-GB" sz="1050"/>
              </a:p>
            </p:txBody>
          </p:sp>
        </p:grpSp>
        <p:grpSp>
          <p:nvGrpSpPr>
            <p:cNvPr id="1228" name="Graphic 3">
              <a:extLst>
                <a:ext uri="{FF2B5EF4-FFF2-40B4-BE49-F238E27FC236}">
                  <a16:creationId xmlns:a16="http://schemas.microsoft.com/office/drawing/2014/main" id="{6EBF5E47-09BC-C90C-8C89-BD40F7111DEE}"/>
                </a:ext>
              </a:extLst>
            </p:cNvPr>
            <p:cNvGrpSpPr/>
            <p:nvPr/>
          </p:nvGrpSpPr>
          <p:grpSpPr>
            <a:xfrm>
              <a:off x="9056362" y="2825115"/>
              <a:ext cx="51097" cy="70484"/>
              <a:chOff x="9017654" y="2813595"/>
              <a:chExt cx="50777" cy="70042"/>
            </a:xfrm>
          </p:grpSpPr>
          <p:sp>
            <p:nvSpPr>
              <p:cNvPr id="1344" name="Freeform: Shape 1343">
                <a:extLst>
                  <a:ext uri="{FF2B5EF4-FFF2-40B4-BE49-F238E27FC236}">
                    <a16:creationId xmlns:a16="http://schemas.microsoft.com/office/drawing/2014/main" id="{9CA7D65C-3344-85FE-A8C2-8D48C2A4F1E5}"/>
                  </a:ext>
                </a:extLst>
              </p:cNvPr>
              <p:cNvSpPr/>
              <p:nvPr/>
            </p:nvSpPr>
            <p:spPr>
              <a:xfrm>
                <a:off x="9043133" y="2813595"/>
                <a:ext cx="17942" cy="70042"/>
              </a:xfrm>
              <a:custGeom>
                <a:avLst/>
                <a:gdLst>
                  <a:gd name="connsiteX0" fmla="*/ 404 w 17942"/>
                  <a:gd name="connsiteY0" fmla="*/ 89 h 70042"/>
                  <a:gd name="connsiteX1" fmla="*/ 404 w 17942"/>
                  <a:gd name="connsiteY1" fmla="*/ 70131 h 70042"/>
                </a:gdLst>
                <a:ahLst/>
                <a:cxnLst>
                  <a:cxn ang="0">
                    <a:pos x="connsiteX0" y="connsiteY0"/>
                  </a:cxn>
                  <a:cxn ang="0">
                    <a:pos x="connsiteX1" y="connsiteY1"/>
                  </a:cxn>
                </a:cxnLst>
                <a:rect l="l" t="t" r="r" b="b"/>
                <a:pathLst>
                  <a:path w="17942" h="70042">
                    <a:moveTo>
                      <a:pt x="404" y="89"/>
                    </a:moveTo>
                    <a:lnTo>
                      <a:pt x="404" y="70131"/>
                    </a:lnTo>
                  </a:path>
                </a:pathLst>
              </a:custGeom>
              <a:ln w="19050" cap="flat">
                <a:solidFill>
                  <a:srgbClr val="AE2C2C"/>
                </a:solidFill>
                <a:prstDash val="solid"/>
                <a:miter/>
              </a:ln>
            </p:spPr>
            <p:txBody>
              <a:bodyPr rtlCol="0" anchor="ctr"/>
              <a:lstStyle/>
              <a:p>
                <a:endParaRPr lang="en-GB" sz="1050"/>
              </a:p>
            </p:txBody>
          </p:sp>
          <p:sp>
            <p:nvSpPr>
              <p:cNvPr id="1345" name="Freeform: Shape 1344">
                <a:extLst>
                  <a:ext uri="{FF2B5EF4-FFF2-40B4-BE49-F238E27FC236}">
                    <a16:creationId xmlns:a16="http://schemas.microsoft.com/office/drawing/2014/main" id="{61A9B156-4FBF-61B6-1239-D4F778E4D58F}"/>
                  </a:ext>
                </a:extLst>
              </p:cNvPr>
              <p:cNvSpPr/>
              <p:nvPr/>
            </p:nvSpPr>
            <p:spPr>
              <a:xfrm>
                <a:off x="9017654" y="2848740"/>
                <a:ext cx="50777" cy="24749"/>
              </a:xfrm>
              <a:custGeom>
                <a:avLst/>
                <a:gdLst>
                  <a:gd name="connsiteX0" fmla="*/ 51182 w 50777"/>
                  <a:gd name="connsiteY0" fmla="*/ 89 h 24749"/>
                  <a:gd name="connsiteX1" fmla="*/ 404 w 50777"/>
                  <a:gd name="connsiteY1" fmla="*/ 89 h 24749"/>
                </a:gdLst>
                <a:ahLst/>
                <a:cxnLst>
                  <a:cxn ang="0">
                    <a:pos x="connsiteX0" y="connsiteY0"/>
                  </a:cxn>
                  <a:cxn ang="0">
                    <a:pos x="connsiteX1" y="connsiteY1"/>
                  </a:cxn>
                </a:cxnLst>
                <a:rect l="l" t="t" r="r" b="b"/>
                <a:pathLst>
                  <a:path w="50777" h="24749">
                    <a:moveTo>
                      <a:pt x="51182" y="89"/>
                    </a:moveTo>
                    <a:lnTo>
                      <a:pt x="404" y="89"/>
                    </a:lnTo>
                  </a:path>
                </a:pathLst>
              </a:custGeom>
              <a:ln w="19050" cap="flat">
                <a:solidFill>
                  <a:srgbClr val="AE2C2C"/>
                </a:solidFill>
                <a:prstDash val="solid"/>
                <a:miter/>
              </a:ln>
            </p:spPr>
            <p:txBody>
              <a:bodyPr rtlCol="0" anchor="ctr"/>
              <a:lstStyle/>
              <a:p>
                <a:endParaRPr lang="en-GB" sz="1050"/>
              </a:p>
            </p:txBody>
          </p:sp>
        </p:grpSp>
        <p:grpSp>
          <p:nvGrpSpPr>
            <p:cNvPr id="1229" name="Graphic 3">
              <a:extLst>
                <a:ext uri="{FF2B5EF4-FFF2-40B4-BE49-F238E27FC236}">
                  <a16:creationId xmlns:a16="http://schemas.microsoft.com/office/drawing/2014/main" id="{28BB7F66-C280-66B1-A89F-851033A95391}"/>
                </a:ext>
              </a:extLst>
            </p:cNvPr>
            <p:cNvGrpSpPr/>
            <p:nvPr/>
          </p:nvGrpSpPr>
          <p:grpSpPr>
            <a:xfrm>
              <a:off x="9006529" y="2705816"/>
              <a:ext cx="51097" cy="70484"/>
              <a:chOff x="8968133" y="2695043"/>
              <a:chExt cx="50777" cy="70042"/>
            </a:xfrm>
          </p:grpSpPr>
          <p:sp>
            <p:nvSpPr>
              <p:cNvPr id="1342" name="Freeform: Shape 1341">
                <a:extLst>
                  <a:ext uri="{FF2B5EF4-FFF2-40B4-BE49-F238E27FC236}">
                    <a16:creationId xmlns:a16="http://schemas.microsoft.com/office/drawing/2014/main" id="{F40E04E3-4871-8185-FF81-33FDEF0120EF}"/>
                  </a:ext>
                </a:extLst>
              </p:cNvPr>
              <p:cNvSpPr/>
              <p:nvPr/>
            </p:nvSpPr>
            <p:spPr>
              <a:xfrm>
                <a:off x="8993611" y="2695043"/>
                <a:ext cx="17942" cy="70042"/>
              </a:xfrm>
              <a:custGeom>
                <a:avLst/>
                <a:gdLst>
                  <a:gd name="connsiteX0" fmla="*/ 402 w 17942"/>
                  <a:gd name="connsiteY0" fmla="*/ 84 h 70042"/>
                  <a:gd name="connsiteX1" fmla="*/ 402 w 17942"/>
                  <a:gd name="connsiteY1" fmla="*/ 70126 h 70042"/>
                </a:gdLst>
                <a:ahLst/>
                <a:cxnLst>
                  <a:cxn ang="0">
                    <a:pos x="connsiteX0" y="connsiteY0"/>
                  </a:cxn>
                  <a:cxn ang="0">
                    <a:pos x="connsiteX1" y="connsiteY1"/>
                  </a:cxn>
                </a:cxnLst>
                <a:rect l="l" t="t" r="r" b="b"/>
                <a:pathLst>
                  <a:path w="17942" h="70042">
                    <a:moveTo>
                      <a:pt x="402" y="84"/>
                    </a:moveTo>
                    <a:lnTo>
                      <a:pt x="402" y="70126"/>
                    </a:lnTo>
                  </a:path>
                </a:pathLst>
              </a:custGeom>
              <a:ln w="19050" cap="flat">
                <a:solidFill>
                  <a:srgbClr val="AE2C2C"/>
                </a:solidFill>
                <a:prstDash val="solid"/>
                <a:miter/>
              </a:ln>
            </p:spPr>
            <p:txBody>
              <a:bodyPr rtlCol="0" anchor="ctr"/>
              <a:lstStyle/>
              <a:p>
                <a:endParaRPr lang="en-GB" sz="1050"/>
              </a:p>
            </p:txBody>
          </p:sp>
          <p:sp>
            <p:nvSpPr>
              <p:cNvPr id="1343" name="Freeform: Shape 1342">
                <a:extLst>
                  <a:ext uri="{FF2B5EF4-FFF2-40B4-BE49-F238E27FC236}">
                    <a16:creationId xmlns:a16="http://schemas.microsoft.com/office/drawing/2014/main" id="{7CACA072-9063-FC26-EE95-FC6C529A5E4D}"/>
                  </a:ext>
                </a:extLst>
              </p:cNvPr>
              <p:cNvSpPr/>
              <p:nvPr/>
            </p:nvSpPr>
            <p:spPr>
              <a:xfrm>
                <a:off x="8968133" y="2730188"/>
                <a:ext cx="50777" cy="24749"/>
              </a:xfrm>
              <a:custGeom>
                <a:avLst/>
                <a:gdLst>
                  <a:gd name="connsiteX0" fmla="*/ 51179 w 50777"/>
                  <a:gd name="connsiteY0" fmla="*/ 84 h 24749"/>
                  <a:gd name="connsiteX1" fmla="*/ 402 w 50777"/>
                  <a:gd name="connsiteY1" fmla="*/ 84 h 24749"/>
                </a:gdLst>
                <a:ahLst/>
                <a:cxnLst>
                  <a:cxn ang="0">
                    <a:pos x="connsiteX0" y="connsiteY0"/>
                  </a:cxn>
                  <a:cxn ang="0">
                    <a:pos x="connsiteX1" y="connsiteY1"/>
                  </a:cxn>
                </a:cxnLst>
                <a:rect l="l" t="t" r="r" b="b"/>
                <a:pathLst>
                  <a:path w="50777" h="24749">
                    <a:moveTo>
                      <a:pt x="51179" y="84"/>
                    </a:moveTo>
                    <a:lnTo>
                      <a:pt x="402" y="84"/>
                    </a:lnTo>
                  </a:path>
                </a:pathLst>
              </a:custGeom>
              <a:ln w="19050" cap="flat">
                <a:solidFill>
                  <a:srgbClr val="AE2C2C"/>
                </a:solidFill>
                <a:prstDash val="solid"/>
                <a:miter/>
              </a:ln>
            </p:spPr>
            <p:txBody>
              <a:bodyPr rtlCol="0" anchor="ctr"/>
              <a:lstStyle/>
              <a:p>
                <a:endParaRPr lang="en-GB" sz="1050"/>
              </a:p>
            </p:txBody>
          </p:sp>
        </p:grpSp>
        <p:grpSp>
          <p:nvGrpSpPr>
            <p:cNvPr id="1230" name="Graphic 3">
              <a:extLst>
                <a:ext uri="{FF2B5EF4-FFF2-40B4-BE49-F238E27FC236}">
                  <a16:creationId xmlns:a16="http://schemas.microsoft.com/office/drawing/2014/main" id="{428B4F9C-C110-66C4-00E8-FB1D34B4A791}"/>
                </a:ext>
              </a:extLst>
            </p:cNvPr>
            <p:cNvGrpSpPr/>
            <p:nvPr/>
          </p:nvGrpSpPr>
          <p:grpSpPr>
            <a:xfrm>
              <a:off x="8778667" y="2705816"/>
              <a:ext cx="51097" cy="70484"/>
              <a:chOff x="8741698" y="2695043"/>
              <a:chExt cx="50777" cy="70042"/>
            </a:xfrm>
          </p:grpSpPr>
          <p:sp>
            <p:nvSpPr>
              <p:cNvPr id="1340" name="Freeform: Shape 1339">
                <a:extLst>
                  <a:ext uri="{FF2B5EF4-FFF2-40B4-BE49-F238E27FC236}">
                    <a16:creationId xmlns:a16="http://schemas.microsoft.com/office/drawing/2014/main" id="{819A0053-031A-D2EB-ABB1-53E22AAB2322}"/>
                  </a:ext>
                </a:extLst>
              </p:cNvPr>
              <p:cNvSpPr/>
              <p:nvPr/>
            </p:nvSpPr>
            <p:spPr>
              <a:xfrm>
                <a:off x="8767176" y="2695043"/>
                <a:ext cx="17942" cy="70042"/>
              </a:xfrm>
              <a:custGeom>
                <a:avLst/>
                <a:gdLst>
                  <a:gd name="connsiteX0" fmla="*/ 389 w 17942"/>
                  <a:gd name="connsiteY0" fmla="*/ 84 h 70042"/>
                  <a:gd name="connsiteX1" fmla="*/ 389 w 17942"/>
                  <a:gd name="connsiteY1" fmla="*/ 70126 h 70042"/>
                </a:gdLst>
                <a:ahLst/>
                <a:cxnLst>
                  <a:cxn ang="0">
                    <a:pos x="connsiteX0" y="connsiteY0"/>
                  </a:cxn>
                  <a:cxn ang="0">
                    <a:pos x="connsiteX1" y="connsiteY1"/>
                  </a:cxn>
                </a:cxnLst>
                <a:rect l="l" t="t" r="r" b="b"/>
                <a:pathLst>
                  <a:path w="17942" h="70042">
                    <a:moveTo>
                      <a:pt x="389" y="84"/>
                    </a:moveTo>
                    <a:lnTo>
                      <a:pt x="389" y="70126"/>
                    </a:lnTo>
                  </a:path>
                </a:pathLst>
              </a:custGeom>
              <a:ln w="19050" cap="flat">
                <a:solidFill>
                  <a:srgbClr val="AE2C2C"/>
                </a:solidFill>
                <a:prstDash val="solid"/>
                <a:miter/>
              </a:ln>
            </p:spPr>
            <p:txBody>
              <a:bodyPr rtlCol="0" anchor="ctr"/>
              <a:lstStyle/>
              <a:p>
                <a:endParaRPr lang="en-GB" sz="1050"/>
              </a:p>
            </p:txBody>
          </p:sp>
          <p:sp>
            <p:nvSpPr>
              <p:cNvPr id="1341" name="Freeform: Shape 1340">
                <a:extLst>
                  <a:ext uri="{FF2B5EF4-FFF2-40B4-BE49-F238E27FC236}">
                    <a16:creationId xmlns:a16="http://schemas.microsoft.com/office/drawing/2014/main" id="{30737FAE-3B53-28E0-9F8D-BFB999692DB3}"/>
                  </a:ext>
                </a:extLst>
              </p:cNvPr>
              <p:cNvSpPr/>
              <p:nvPr/>
            </p:nvSpPr>
            <p:spPr>
              <a:xfrm>
                <a:off x="8741698" y="2730188"/>
                <a:ext cx="50777" cy="24749"/>
              </a:xfrm>
              <a:custGeom>
                <a:avLst/>
                <a:gdLst>
                  <a:gd name="connsiteX0" fmla="*/ 51166 w 50777"/>
                  <a:gd name="connsiteY0" fmla="*/ 84 h 24749"/>
                  <a:gd name="connsiteX1" fmla="*/ 389 w 50777"/>
                  <a:gd name="connsiteY1" fmla="*/ 84 h 24749"/>
                </a:gdLst>
                <a:ahLst/>
                <a:cxnLst>
                  <a:cxn ang="0">
                    <a:pos x="connsiteX0" y="connsiteY0"/>
                  </a:cxn>
                  <a:cxn ang="0">
                    <a:pos x="connsiteX1" y="connsiteY1"/>
                  </a:cxn>
                </a:cxnLst>
                <a:rect l="l" t="t" r="r" b="b"/>
                <a:pathLst>
                  <a:path w="50777" h="24749">
                    <a:moveTo>
                      <a:pt x="51166" y="84"/>
                    </a:moveTo>
                    <a:lnTo>
                      <a:pt x="389" y="84"/>
                    </a:lnTo>
                  </a:path>
                </a:pathLst>
              </a:custGeom>
              <a:ln w="19050" cap="flat">
                <a:solidFill>
                  <a:srgbClr val="AE2C2C"/>
                </a:solidFill>
                <a:prstDash val="solid"/>
                <a:miter/>
              </a:ln>
            </p:spPr>
            <p:txBody>
              <a:bodyPr rtlCol="0" anchor="ctr"/>
              <a:lstStyle/>
              <a:p>
                <a:endParaRPr lang="en-GB" sz="1050"/>
              </a:p>
            </p:txBody>
          </p:sp>
        </p:grpSp>
        <p:grpSp>
          <p:nvGrpSpPr>
            <p:cNvPr id="1231" name="Graphic 3">
              <a:extLst>
                <a:ext uri="{FF2B5EF4-FFF2-40B4-BE49-F238E27FC236}">
                  <a16:creationId xmlns:a16="http://schemas.microsoft.com/office/drawing/2014/main" id="{DDB6BC7D-E28F-CAA1-67B5-573E9E6D3E46}"/>
                </a:ext>
              </a:extLst>
            </p:cNvPr>
            <p:cNvGrpSpPr/>
            <p:nvPr/>
          </p:nvGrpSpPr>
          <p:grpSpPr>
            <a:xfrm>
              <a:off x="8622846" y="2705816"/>
              <a:ext cx="51097" cy="70484"/>
              <a:chOff x="8586853" y="2695043"/>
              <a:chExt cx="50777" cy="70042"/>
            </a:xfrm>
          </p:grpSpPr>
          <p:sp>
            <p:nvSpPr>
              <p:cNvPr id="1338" name="Freeform: Shape 1337">
                <a:extLst>
                  <a:ext uri="{FF2B5EF4-FFF2-40B4-BE49-F238E27FC236}">
                    <a16:creationId xmlns:a16="http://schemas.microsoft.com/office/drawing/2014/main" id="{470D2064-B41B-B879-36DC-E5711FE76ED0}"/>
                  </a:ext>
                </a:extLst>
              </p:cNvPr>
              <p:cNvSpPr/>
              <p:nvPr/>
            </p:nvSpPr>
            <p:spPr>
              <a:xfrm>
                <a:off x="8612332" y="2695043"/>
                <a:ext cx="17942" cy="70042"/>
              </a:xfrm>
              <a:custGeom>
                <a:avLst/>
                <a:gdLst>
                  <a:gd name="connsiteX0" fmla="*/ 380 w 17942"/>
                  <a:gd name="connsiteY0" fmla="*/ 84 h 70042"/>
                  <a:gd name="connsiteX1" fmla="*/ 380 w 17942"/>
                  <a:gd name="connsiteY1" fmla="*/ 70126 h 70042"/>
                </a:gdLst>
                <a:ahLst/>
                <a:cxnLst>
                  <a:cxn ang="0">
                    <a:pos x="connsiteX0" y="connsiteY0"/>
                  </a:cxn>
                  <a:cxn ang="0">
                    <a:pos x="connsiteX1" y="connsiteY1"/>
                  </a:cxn>
                </a:cxnLst>
                <a:rect l="l" t="t" r="r" b="b"/>
                <a:pathLst>
                  <a:path w="17942" h="70042">
                    <a:moveTo>
                      <a:pt x="380" y="84"/>
                    </a:moveTo>
                    <a:lnTo>
                      <a:pt x="380" y="70126"/>
                    </a:lnTo>
                  </a:path>
                </a:pathLst>
              </a:custGeom>
              <a:ln w="19050" cap="flat">
                <a:solidFill>
                  <a:srgbClr val="AE2C2C"/>
                </a:solidFill>
                <a:prstDash val="solid"/>
                <a:miter/>
              </a:ln>
            </p:spPr>
            <p:txBody>
              <a:bodyPr rtlCol="0" anchor="ctr"/>
              <a:lstStyle/>
              <a:p>
                <a:endParaRPr lang="en-GB" sz="1050"/>
              </a:p>
            </p:txBody>
          </p:sp>
          <p:sp>
            <p:nvSpPr>
              <p:cNvPr id="1339" name="Freeform: Shape 1338">
                <a:extLst>
                  <a:ext uri="{FF2B5EF4-FFF2-40B4-BE49-F238E27FC236}">
                    <a16:creationId xmlns:a16="http://schemas.microsoft.com/office/drawing/2014/main" id="{2695BA5C-5910-76B7-1DB3-43293ED303F3}"/>
                  </a:ext>
                </a:extLst>
              </p:cNvPr>
              <p:cNvSpPr/>
              <p:nvPr/>
            </p:nvSpPr>
            <p:spPr>
              <a:xfrm>
                <a:off x="8586853" y="2730188"/>
                <a:ext cx="50777" cy="24749"/>
              </a:xfrm>
              <a:custGeom>
                <a:avLst/>
                <a:gdLst>
                  <a:gd name="connsiteX0" fmla="*/ 51158 w 50777"/>
                  <a:gd name="connsiteY0" fmla="*/ 84 h 24749"/>
                  <a:gd name="connsiteX1" fmla="*/ 380 w 50777"/>
                  <a:gd name="connsiteY1" fmla="*/ 84 h 24749"/>
                </a:gdLst>
                <a:ahLst/>
                <a:cxnLst>
                  <a:cxn ang="0">
                    <a:pos x="connsiteX0" y="connsiteY0"/>
                  </a:cxn>
                  <a:cxn ang="0">
                    <a:pos x="connsiteX1" y="connsiteY1"/>
                  </a:cxn>
                </a:cxnLst>
                <a:rect l="l" t="t" r="r" b="b"/>
                <a:pathLst>
                  <a:path w="50777" h="24749">
                    <a:moveTo>
                      <a:pt x="51158" y="84"/>
                    </a:moveTo>
                    <a:lnTo>
                      <a:pt x="380" y="84"/>
                    </a:lnTo>
                  </a:path>
                </a:pathLst>
              </a:custGeom>
              <a:ln w="19050" cap="flat">
                <a:solidFill>
                  <a:srgbClr val="AE2C2C"/>
                </a:solidFill>
                <a:prstDash val="solid"/>
                <a:miter/>
              </a:ln>
            </p:spPr>
            <p:txBody>
              <a:bodyPr rtlCol="0" anchor="ctr"/>
              <a:lstStyle/>
              <a:p>
                <a:endParaRPr lang="en-GB" sz="1050"/>
              </a:p>
            </p:txBody>
          </p:sp>
        </p:grpSp>
        <p:grpSp>
          <p:nvGrpSpPr>
            <p:cNvPr id="1232" name="Graphic 3">
              <a:extLst>
                <a:ext uri="{FF2B5EF4-FFF2-40B4-BE49-F238E27FC236}">
                  <a16:creationId xmlns:a16="http://schemas.microsoft.com/office/drawing/2014/main" id="{4B186C09-3EFA-929E-AE47-CD0E6722A259}"/>
                </a:ext>
              </a:extLst>
            </p:cNvPr>
            <p:cNvGrpSpPr/>
            <p:nvPr/>
          </p:nvGrpSpPr>
          <p:grpSpPr>
            <a:xfrm>
              <a:off x="8446081" y="2705816"/>
              <a:ext cx="51097" cy="70484"/>
              <a:chOff x="8411196" y="2695043"/>
              <a:chExt cx="50777" cy="70042"/>
            </a:xfrm>
          </p:grpSpPr>
          <p:sp>
            <p:nvSpPr>
              <p:cNvPr id="1336" name="Freeform: Shape 1335">
                <a:extLst>
                  <a:ext uri="{FF2B5EF4-FFF2-40B4-BE49-F238E27FC236}">
                    <a16:creationId xmlns:a16="http://schemas.microsoft.com/office/drawing/2014/main" id="{3F4DF6A1-5397-9E86-8D98-F34A2E64BEE0}"/>
                  </a:ext>
                </a:extLst>
              </p:cNvPr>
              <p:cNvSpPr/>
              <p:nvPr/>
            </p:nvSpPr>
            <p:spPr>
              <a:xfrm>
                <a:off x="8436674" y="2695043"/>
                <a:ext cx="17942" cy="70042"/>
              </a:xfrm>
              <a:custGeom>
                <a:avLst/>
                <a:gdLst>
                  <a:gd name="connsiteX0" fmla="*/ 371 w 17942"/>
                  <a:gd name="connsiteY0" fmla="*/ 84 h 70042"/>
                  <a:gd name="connsiteX1" fmla="*/ 371 w 17942"/>
                  <a:gd name="connsiteY1" fmla="*/ 70126 h 70042"/>
                </a:gdLst>
                <a:ahLst/>
                <a:cxnLst>
                  <a:cxn ang="0">
                    <a:pos x="connsiteX0" y="connsiteY0"/>
                  </a:cxn>
                  <a:cxn ang="0">
                    <a:pos x="connsiteX1" y="connsiteY1"/>
                  </a:cxn>
                </a:cxnLst>
                <a:rect l="l" t="t" r="r" b="b"/>
                <a:pathLst>
                  <a:path w="17942" h="70042">
                    <a:moveTo>
                      <a:pt x="371" y="84"/>
                    </a:moveTo>
                    <a:lnTo>
                      <a:pt x="371" y="70126"/>
                    </a:lnTo>
                  </a:path>
                </a:pathLst>
              </a:custGeom>
              <a:ln w="19050" cap="flat">
                <a:solidFill>
                  <a:srgbClr val="AE2C2C"/>
                </a:solidFill>
                <a:prstDash val="solid"/>
                <a:miter/>
              </a:ln>
            </p:spPr>
            <p:txBody>
              <a:bodyPr rtlCol="0" anchor="ctr"/>
              <a:lstStyle/>
              <a:p>
                <a:endParaRPr lang="en-GB" sz="1050"/>
              </a:p>
            </p:txBody>
          </p:sp>
          <p:sp>
            <p:nvSpPr>
              <p:cNvPr id="1337" name="Freeform: Shape 1336">
                <a:extLst>
                  <a:ext uri="{FF2B5EF4-FFF2-40B4-BE49-F238E27FC236}">
                    <a16:creationId xmlns:a16="http://schemas.microsoft.com/office/drawing/2014/main" id="{387E6D3C-D8B1-DEF2-6873-D29B2D1F2F6C}"/>
                  </a:ext>
                </a:extLst>
              </p:cNvPr>
              <p:cNvSpPr/>
              <p:nvPr/>
            </p:nvSpPr>
            <p:spPr>
              <a:xfrm>
                <a:off x="8411196" y="2730188"/>
                <a:ext cx="50777" cy="24749"/>
              </a:xfrm>
              <a:custGeom>
                <a:avLst/>
                <a:gdLst>
                  <a:gd name="connsiteX0" fmla="*/ 51148 w 50777"/>
                  <a:gd name="connsiteY0" fmla="*/ 84 h 24749"/>
                  <a:gd name="connsiteX1" fmla="*/ 371 w 50777"/>
                  <a:gd name="connsiteY1" fmla="*/ 84 h 24749"/>
                </a:gdLst>
                <a:ahLst/>
                <a:cxnLst>
                  <a:cxn ang="0">
                    <a:pos x="connsiteX0" y="connsiteY0"/>
                  </a:cxn>
                  <a:cxn ang="0">
                    <a:pos x="connsiteX1" y="connsiteY1"/>
                  </a:cxn>
                </a:cxnLst>
                <a:rect l="l" t="t" r="r" b="b"/>
                <a:pathLst>
                  <a:path w="50777" h="24749">
                    <a:moveTo>
                      <a:pt x="51148" y="84"/>
                    </a:moveTo>
                    <a:lnTo>
                      <a:pt x="371" y="84"/>
                    </a:lnTo>
                  </a:path>
                </a:pathLst>
              </a:custGeom>
              <a:ln w="19050" cap="flat">
                <a:solidFill>
                  <a:srgbClr val="AE2C2C"/>
                </a:solidFill>
                <a:prstDash val="solid"/>
                <a:miter/>
              </a:ln>
            </p:spPr>
            <p:txBody>
              <a:bodyPr rtlCol="0" anchor="ctr"/>
              <a:lstStyle/>
              <a:p>
                <a:endParaRPr lang="en-GB" sz="1050"/>
              </a:p>
            </p:txBody>
          </p:sp>
        </p:grpSp>
        <p:grpSp>
          <p:nvGrpSpPr>
            <p:cNvPr id="1233" name="Graphic 3">
              <a:extLst>
                <a:ext uri="{FF2B5EF4-FFF2-40B4-BE49-F238E27FC236}">
                  <a16:creationId xmlns:a16="http://schemas.microsoft.com/office/drawing/2014/main" id="{B49567D6-E5F0-F35F-26C0-146A80B6A9C1}"/>
                </a:ext>
              </a:extLst>
            </p:cNvPr>
            <p:cNvGrpSpPr/>
            <p:nvPr/>
          </p:nvGrpSpPr>
          <p:grpSpPr>
            <a:xfrm>
              <a:off x="8282858" y="2705816"/>
              <a:ext cx="51097" cy="70484"/>
              <a:chOff x="8248995" y="2695043"/>
              <a:chExt cx="50777" cy="70042"/>
            </a:xfrm>
          </p:grpSpPr>
          <p:sp>
            <p:nvSpPr>
              <p:cNvPr id="1334" name="Freeform: Shape 1333">
                <a:extLst>
                  <a:ext uri="{FF2B5EF4-FFF2-40B4-BE49-F238E27FC236}">
                    <a16:creationId xmlns:a16="http://schemas.microsoft.com/office/drawing/2014/main" id="{E8E8F9FC-BE1A-A2CA-346B-1A2380C6A0CD}"/>
                  </a:ext>
                </a:extLst>
              </p:cNvPr>
              <p:cNvSpPr/>
              <p:nvPr/>
            </p:nvSpPr>
            <p:spPr>
              <a:xfrm>
                <a:off x="8274473" y="2695043"/>
                <a:ext cx="17942" cy="70042"/>
              </a:xfrm>
              <a:custGeom>
                <a:avLst/>
                <a:gdLst>
                  <a:gd name="connsiteX0" fmla="*/ 361 w 17942"/>
                  <a:gd name="connsiteY0" fmla="*/ 84 h 70042"/>
                  <a:gd name="connsiteX1" fmla="*/ 361 w 17942"/>
                  <a:gd name="connsiteY1" fmla="*/ 70126 h 70042"/>
                </a:gdLst>
                <a:ahLst/>
                <a:cxnLst>
                  <a:cxn ang="0">
                    <a:pos x="connsiteX0" y="connsiteY0"/>
                  </a:cxn>
                  <a:cxn ang="0">
                    <a:pos x="connsiteX1" y="connsiteY1"/>
                  </a:cxn>
                </a:cxnLst>
                <a:rect l="l" t="t" r="r" b="b"/>
                <a:pathLst>
                  <a:path w="17942" h="70042">
                    <a:moveTo>
                      <a:pt x="361" y="84"/>
                    </a:moveTo>
                    <a:lnTo>
                      <a:pt x="361" y="70126"/>
                    </a:lnTo>
                  </a:path>
                </a:pathLst>
              </a:custGeom>
              <a:ln w="19050" cap="flat">
                <a:solidFill>
                  <a:srgbClr val="AE2C2C"/>
                </a:solidFill>
                <a:prstDash val="solid"/>
                <a:miter/>
              </a:ln>
            </p:spPr>
            <p:txBody>
              <a:bodyPr rtlCol="0" anchor="ctr"/>
              <a:lstStyle/>
              <a:p>
                <a:endParaRPr lang="en-GB" sz="1050"/>
              </a:p>
            </p:txBody>
          </p:sp>
          <p:sp>
            <p:nvSpPr>
              <p:cNvPr id="1335" name="Freeform: Shape 1334">
                <a:extLst>
                  <a:ext uri="{FF2B5EF4-FFF2-40B4-BE49-F238E27FC236}">
                    <a16:creationId xmlns:a16="http://schemas.microsoft.com/office/drawing/2014/main" id="{2EEBB600-2371-DBEE-8C91-B465BF7EEA84}"/>
                  </a:ext>
                </a:extLst>
              </p:cNvPr>
              <p:cNvSpPr/>
              <p:nvPr/>
            </p:nvSpPr>
            <p:spPr>
              <a:xfrm>
                <a:off x="8248995" y="2730188"/>
                <a:ext cx="50777" cy="24749"/>
              </a:xfrm>
              <a:custGeom>
                <a:avLst/>
                <a:gdLst>
                  <a:gd name="connsiteX0" fmla="*/ 51139 w 50777"/>
                  <a:gd name="connsiteY0" fmla="*/ 84 h 24749"/>
                  <a:gd name="connsiteX1" fmla="*/ 362 w 50777"/>
                  <a:gd name="connsiteY1" fmla="*/ 84 h 24749"/>
                </a:gdLst>
                <a:ahLst/>
                <a:cxnLst>
                  <a:cxn ang="0">
                    <a:pos x="connsiteX0" y="connsiteY0"/>
                  </a:cxn>
                  <a:cxn ang="0">
                    <a:pos x="connsiteX1" y="connsiteY1"/>
                  </a:cxn>
                </a:cxnLst>
                <a:rect l="l" t="t" r="r" b="b"/>
                <a:pathLst>
                  <a:path w="50777" h="24749">
                    <a:moveTo>
                      <a:pt x="51139" y="84"/>
                    </a:moveTo>
                    <a:lnTo>
                      <a:pt x="362" y="84"/>
                    </a:lnTo>
                  </a:path>
                </a:pathLst>
              </a:custGeom>
              <a:ln w="19050" cap="flat">
                <a:solidFill>
                  <a:srgbClr val="AE2C2C"/>
                </a:solidFill>
                <a:prstDash val="solid"/>
                <a:miter/>
              </a:ln>
            </p:spPr>
            <p:txBody>
              <a:bodyPr rtlCol="0" anchor="ctr"/>
              <a:lstStyle/>
              <a:p>
                <a:endParaRPr lang="en-GB" sz="1050"/>
              </a:p>
            </p:txBody>
          </p:sp>
        </p:grpSp>
        <p:grpSp>
          <p:nvGrpSpPr>
            <p:cNvPr id="1234" name="Graphic 3">
              <a:extLst>
                <a:ext uri="{FF2B5EF4-FFF2-40B4-BE49-F238E27FC236}">
                  <a16:creationId xmlns:a16="http://schemas.microsoft.com/office/drawing/2014/main" id="{DB4DD562-28A5-F9F7-FC15-A1D6B38040A0}"/>
                </a:ext>
              </a:extLst>
            </p:cNvPr>
            <p:cNvGrpSpPr/>
            <p:nvPr/>
          </p:nvGrpSpPr>
          <p:grpSpPr>
            <a:xfrm>
              <a:off x="8253788" y="2705816"/>
              <a:ext cx="51097" cy="70484"/>
              <a:chOff x="8220107" y="2695043"/>
              <a:chExt cx="50777" cy="70042"/>
            </a:xfrm>
          </p:grpSpPr>
          <p:sp>
            <p:nvSpPr>
              <p:cNvPr id="1332" name="Freeform: Shape 1331">
                <a:extLst>
                  <a:ext uri="{FF2B5EF4-FFF2-40B4-BE49-F238E27FC236}">
                    <a16:creationId xmlns:a16="http://schemas.microsoft.com/office/drawing/2014/main" id="{1FCA2092-5A28-F701-BC9E-5AA33AC94D64}"/>
                  </a:ext>
                </a:extLst>
              </p:cNvPr>
              <p:cNvSpPr/>
              <p:nvPr/>
            </p:nvSpPr>
            <p:spPr>
              <a:xfrm>
                <a:off x="8245586" y="2695043"/>
                <a:ext cx="17942" cy="70042"/>
              </a:xfrm>
              <a:custGeom>
                <a:avLst/>
                <a:gdLst>
                  <a:gd name="connsiteX0" fmla="*/ 360 w 17942"/>
                  <a:gd name="connsiteY0" fmla="*/ 84 h 70042"/>
                  <a:gd name="connsiteX1" fmla="*/ 360 w 17942"/>
                  <a:gd name="connsiteY1" fmla="*/ 70126 h 70042"/>
                </a:gdLst>
                <a:ahLst/>
                <a:cxnLst>
                  <a:cxn ang="0">
                    <a:pos x="connsiteX0" y="connsiteY0"/>
                  </a:cxn>
                  <a:cxn ang="0">
                    <a:pos x="connsiteX1" y="connsiteY1"/>
                  </a:cxn>
                </a:cxnLst>
                <a:rect l="l" t="t" r="r" b="b"/>
                <a:pathLst>
                  <a:path w="17942" h="70042">
                    <a:moveTo>
                      <a:pt x="360" y="84"/>
                    </a:moveTo>
                    <a:lnTo>
                      <a:pt x="360" y="70126"/>
                    </a:lnTo>
                  </a:path>
                </a:pathLst>
              </a:custGeom>
              <a:ln w="19050" cap="flat">
                <a:solidFill>
                  <a:srgbClr val="AE2C2C"/>
                </a:solidFill>
                <a:prstDash val="solid"/>
                <a:miter/>
              </a:ln>
            </p:spPr>
            <p:txBody>
              <a:bodyPr rtlCol="0" anchor="ctr"/>
              <a:lstStyle/>
              <a:p>
                <a:endParaRPr lang="en-GB" sz="1050"/>
              </a:p>
            </p:txBody>
          </p:sp>
          <p:sp>
            <p:nvSpPr>
              <p:cNvPr id="1333" name="Freeform: Shape 1332">
                <a:extLst>
                  <a:ext uri="{FF2B5EF4-FFF2-40B4-BE49-F238E27FC236}">
                    <a16:creationId xmlns:a16="http://schemas.microsoft.com/office/drawing/2014/main" id="{EC456E41-0FDA-1124-551C-17742288B7E9}"/>
                  </a:ext>
                </a:extLst>
              </p:cNvPr>
              <p:cNvSpPr/>
              <p:nvPr/>
            </p:nvSpPr>
            <p:spPr>
              <a:xfrm>
                <a:off x="8220107" y="2730188"/>
                <a:ext cx="50777" cy="24749"/>
              </a:xfrm>
              <a:custGeom>
                <a:avLst/>
                <a:gdLst>
                  <a:gd name="connsiteX0" fmla="*/ 51137 w 50777"/>
                  <a:gd name="connsiteY0" fmla="*/ 84 h 24749"/>
                  <a:gd name="connsiteX1" fmla="*/ 360 w 50777"/>
                  <a:gd name="connsiteY1" fmla="*/ 84 h 24749"/>
                </a:gdLst>
                <a:ahLst/>
                <a:cxnLst>
                  <a:cxn ang="0">
                    <a:pos x="connsiteX0" y="connsiteY0"/>
                  </a:cxn>
                  <a:cxn ang="0">
                    <a:pos x="connsiteX1" y="connsiteY1"/>
                  </a:cxn>
                </a:cxnLst>
                <a:rect l="l" t="t" r="r" b="b"/>
                <a:pathLst>
                  <a:path w="50777" h="24749">
                    <a:moveTo>
                      <a:pt x="51137" y="84"/>
                    </a:moveTo>
                    <a:lnTo>
                      <a:pt x="360" y="84"/>
                    </a:lnTo>
                  </a:path>
                </a:pathLst>
              </a:custGeom>
              <a:ln w="19050" cap="flat">
                <a:solidFill>
                  <a:srgbClr val="AE2C2C"/>
                </a:solidFill>
                <a:prstDash val="solid"/>
                <a:miter/>
              </a:ln>
            </p:spPr>
            <p:txBody>
              <a:bodyPr rtlCol="0" anchor="ctr"/>
              <a:lstStyle/>
              <a:p>
                <a:endParaRPr lang="en-GB" sz="1050"/>
              </a:p>
            </p:txBody>
          </p:sp>
        </p:grpSp>
        <p:grpSp>
          <p:nvGrpSpPr>
            <p:cNvPr id="1235" name="Graphic 3">
              <a:extLst>
                <a:ext uri="{FF2B5EF4-FFF2-40B4-BE49-F238E27FC236}">
                  <a16:creationId xmlns:a16="http://schemas.microsoft.com/office/drawing/2014/main" id="{06A43523-3B16-142A-66C4-8340F00DC5E8}"/>
                </a:ext>
              </a:extLst>
            </p:cNvPr>
            <p:cNvGrpSpPr/>
            <p:nvPr/>
          </p:nvGrpSpPr>
          <p:grpSpPr>
            <a:xfrm>
              <a:off x="8212079" y="2705816"/>
              <a:ext cx="51097" cy="70484"/>
              <a:chOff x="8178660" y="2695043"/>
              <a:chExt cx="50777" cy="70042"/>
            </a:xfrm>
          </p:grpSpPr>
          <p:sp>
            <p:nvSpPr>
              <p:cNvPr id="1330" name="Freeform: Shape 1329">
                <a:extLst>
                  <a:ext uri="{FF2B5EF4-FFF2-40B4-BE49-F238E27FC236}">
                    <a16:creationId xmlns:a16="http://schemas.microsoft.com/office/drawing/2014/main" id="{89ECEBEF-0BE6-909B-5CAE-634750C01587}"/>
                  </a:ext>
                </a:extLst>
              </p:cNvPr>
              <p:cNvSpPr/>
              <p:nvPr/>
            </p:nvSpPr>
            <p:spPr>
              <a:xfrm>
                <a:off x="8204139" y="2695043"/>
                <a:ext cx="17942" cy="70042"/>
              </a:xfrm>
              <a:custGeom>
                <a:avLst/>
                <a:gdLst>
                  <a:gd name="connsiteX0" fmla="*/ 358 w 17942"/>
                  <a:gd name="connsiteY0" fmla="*/ 84 h 70042"/>
                  <a:gd name="connsiteX1" fmla="*/ 358 w 17942"/>
                  <a:gd name="connsiteY1" fmla="*/ 70126 h 70042"/>
                </a:gdLst>
                <a:ahLst/>
                <a:cxnLst>
                  <a:cxn ang="0">
                    <a:pos x="connsiteX0" y="connsiteY0"/>
                  </a:cxn>
                  <a:cxn ang="0">
                    <a:pos x="connsiteX1" y="connsiteY1"/>
                  </a:cxn>
                </a:cxnLst>
                <a:rect l="l" t="t" r="r" b="b"/>
                <a:pathLst>
                  <a:path w="17942" h="70042">
                    <a:moveTo>
                      <a:pt x="358" y="84"/>
                    </a:moveTo>
                    <a:lnTo>
                      <a:pt x="358" y="70126"/>
                    </a:lnTo>
                  </a:path>
                </a:pathLst>
              </a:custGeom>
              <a:ln w="19050" cap="flat">
                <a:solidFill>
                  <a:srgbClr val="AE2C2C"/>
                </a:solidFill>
                <a:prstDash val="solid"/>
                <a:miter/>
              </a:ln>
            </p:spPr>
            <p:txBody>
              <a:bodyPr rtlCol="0" anchor="ctr"/>
              <a:lstStyle/>
              <a:p>
                <a:endParaRPr lang="en-GB" sz="1050"/>
              </a:p>
            </p:txBody>
          </p:sp>
          <p:sp>
            <p:nvSpPr>
              <p:cNvPr id="1331" name="Freeform: Shape 1330">
                <a:extLst>
                  <a:ext uri="{FF2B5EF4-FFF2-40B4-BE49-F238E27FC236}">
                    <a16:creationId xmlns:a16="http://schemas.microsoft.com/office/drawing/2014/main" id="{AD96E9D9-6AFB-1345-D485-D070A49E2072}"/>
                  </a:ext>
                </a:extLst>
              </p:cNvPr>
              <p:cNvSpPr/>
              <p:nvPr/>
            </p:nvSpPr>
            <p:spPr>
              <a:xfrm>
                <a:off x="8178660" y="2730188"/>
                <a:ext cx="50777" cy="24749"/>
              </a:xfrm>
              <a:custGeom>
                <a:avLst/>
                <a:gdLst>
                  <a:gd name="connsiteX0" fmla="*/ 51135 w 50777"/>
                  <a:gd name="connsiteY0" fmla="*/ 84 h 24749"/>
                  <a:gd name="connsiteX1" fmla="*/ 358 w 50777"/>
                  <a:gd name="connsiteY1" fmla="*/ 84 h 24749"/>
                </a:gdLst>
                <a:ahLst/>
                <a:cxnLst>
                  <a:cxn ang="0">
                    <a:pos x="connsiteX0" y="connsiteY0"/>
                  </a:cxn>
                  <a:cxn ang="0">
                    <a:pos x="connsiteX1" y="connsiteY1"/>
                  </a:cxn>
                </a:cxnLst>
                <a:rect l="l" t="t" r="r" b="b"/>
                <a:pathLst>
                  <a:path w="50777" h="24749">
                    <a:moveTo>
                      <a:pt x="51135" y="84"/>
                    </a:moveTo>
                    <a:lnTo>
                      <a:pt x="358" y="84"/>
                    </a:lnTo>
                  </a:path>
                </a:pathLst>
              </a:custGeom>
              <a:ln w="19050" cap="flat">
                <a:solidFill>
                  <a:srgbClr val="AE2C2C"/>
                </a:solidFill>
                <a:prstDash val="solid"/>
                <a:miter/>
              </a:ln>
            </p:spPr>
            <p:txBody>
              <a:bodyPr rtlCol="0" anchor="ctr"/>
              <a:lstStyle/>
              <a:p>
                <a:endParaRPr lang="en-GB" sz="1050"/>
              </a:p>
            </p:txBody>
          </p:sp>
        </p:grpSp>
        <p:grpSp>
          <p:nvGrpSpPr>
            <p:cNvPr id="1236" name="Graphic 3">
              <a:extLst>
                <a:ext uri="{FF2B5EF4-FFF2-40B4-BE49-F238E27FC236}">
                  <a16:creationId xmlns:a16="http://schemas.microsoft.com/office/drawing/2014/main" id="{FD2A9B5F-6E4D-2641-371F-6B75A15AE2BD}"/>
                </a:ext>
              </a:extLst>
            </p:cNvPr>
            <p:cNvGrpSpPr/>
            <p:nvPr/>
          </p:nvGrpSpPr>
          <p:grpSpPr>
            <a:xfrm>
              <a:off x="7871911" y="2627363"/>
              <a:ext cx="51097" cy="70484"/>
              <a:chOff x="7840622" y="2617081"/>
              <a:chExt cx="50777" cy="70042"/>
            </a:xfrm>
          </p:grpSpPr>
          <p:sp>
            <p:nvSpPr>
              <p:cNvPr id="1328" name="Freeform: Shape 1327">
                <a:extLst>
                  <a:ext uri="{FF2B5EF4-FFF2-40B4-BE49-F238E27FC236}">
                    <a16:creationId xmlns:a16="http://schemas.microsoft.com/office/drawing/2014/main" id="{5B4E4C7E-71B4-0C47-358D-1959CFE45DFA}"/>
                  </a:ext>
                </a:extLst>
              </p:cNvPr>
              <p:cNvSpPr/>
              <p:nvPr/>
            </p:nvSpPr>
            <p:spPr>
              <a:xfrm>
                <a:off x="7866101" y="2617081"/>
                <a:ext cx="17942" cy="70042"/>
              </a:xfrm>
              <a:custGeom>
                <a:avLst/>
                <a:gdLst>
                  <a:gd name="connsiteX0" fmla="*/ 339 w 17942"/>
                  <a:gd name="connsiteY0" fmla="*/ 81 h 70042"/>
                  <a:gd name="connsiteX1" fmla="*/ 339 w 17942"/>
                  <a:gd name="connsiteY1" fmla="*/ 70123 h 70042"/>
                </a:gdLst>
                <a:ahLst/>
                <a:cxnLst>
                  <a:cxn ang="0">
                    <a:pos x="connsiteX0" y="connsiteY0"/>
                  </a:cxn>
                  <a:cxn ang="0">
                    <a:pos x="connsiteX1" y="connsiteY1"/>
                  </a:cxn>
                </a:cxnLst>
                <a:rect l="l" t="t" r="r" b="b"/>
                <a:pathLst>
                  <a:path w="17942" h="70042">
                    <a:moveTo>
                      <a:pt x="339" y="81"/>
                    </a:moveTo>
                    <a:lnTo>
                      <a:pt x="339" y="70123"/>
                    </a:lnTo>
                  </a:path>
                </a:pathLst>
              </a:custGeom>
              <a:ln w="19050" cap="flat">
                <a:solidFill>
                  <a:srgbClr val="AE2C2C"/>
                </a:solidFill>
                <a:prstDash val="solid"/>
                <a:miter/>
              </a:ln>
            </p:spPr>
            <p:txBody>
              <a:bodyPr rtlCol="0" anchor="ctr"/>
              <a:lstStyle/>
              <a:p>
                <a:endParaRPr lang="en-GB" sz="1050"/>
              </a:p>
            </p:txBody>
          </p:sp>
          <p:sp>
            <p:nvSpPr>
              <p:cNvPr id="1329" name="Freeform: Shape 1328">
                <a:extLst>
                  <a:ext uri="{FF2B5EF4-FFF2-40B4-BE49-F238E27FC236}">
                    <a16:creationId xmlns:a16="http://schemas.microsoft.com/office/drawing/2014/main" id="{55942807-0A98-67C3-0F2E-4250C582B009}"/>
                  </a:ext>
                </a:extLst>
              </p:cNvPr>
              <p:cNvSpPr/>
              <p:nvPr/>
            </p:nvSpPr>
            <p:spPr>
              <a:xfrm>
                <a:off x="7840622" y="2652226"/>
                <a:ext cx="50777" cy="24749"/>
              </a:xfrm>
              <a:custGeom>
                <a:avLst/>
                <a:gdLst>
                  <a:gd name="connsiteX0" fmla="*/ 51116 w 50777"/>
                  <a:gd name="connsiteY0" fmla="*/ 81 h 24749"/>
                  <a:gd name="connsiteX1" fmla="*/ 339 w 50777"/>
                  <a:gd name="connsiteY1" fmla="*/ 81 h 24749"/>
                </a:gdLst>
                <a:ahLst/>
                <a:cxnLst>
                  <a:cxn ang="0">
                    <a:pos x="connsiteX0" y="connsiteY0"/>
                  </a:cxn>
                  <a:cxn ang="0">
                    <a:pos x="connsiteX1" y="connsiteY1"/>
                  </a:cxn>
                </a:cxnLst>
                <a:rect l="l" t="t" r="r" b="b"/>
                <a:pathLst>
                  <a:path w="50777" h="24749">
                    <a:moveTo>
                      <a:pt x="51116" y="81"/>
                    </a:moveTo>
                    <a:lnTo>
                      <a:pt x="339" y="81"/>
                    </a:lnTo>
                  </a:path>
                </a:pathLst>
              </a:custGeom>
              <a:ln w="19050" cap="flat">
                <a:solidFill>
                  <a:srgbClr val="AE2C2C"/>
                </a:solidFill>
                <a:prstDash val="solid"/>
                <a:miter/>
              </a:ln>
            </p:spPr>
            <p:txBody>
              <a:bodyPr rtlCol="0" anchor="ctr"/>
              <a:lstStyle/>
              <a:p>
                <a:endParaRPr lang="en-GB" sz="1050"/>
              </a:p>
            </p:txBody>
          </p:sp>
        </p:grpSp>
        <p:grpSp>
          <p:nvGrpSpPr>
            <p:cNvPr id="1237" name="Graphic 3">
              <a:extLst>
                <a:ext uri="{FF2B5EF4-FFF2-40B4-BE49-F238E27FC236}">
                  <a16:creationId xmlns:a16="http://schemas.microsoft.com/office/drawing/2014/main" id="{B36464F0-B213-6E69-75F4-DF8463F47A94}"/>
                </a:ext>
              </a:extLst>
            </p:cNvPr>
            <p:cNvGrpSpPr/>
            <p:nvPr/>
          </p:nvGrpSpPr>
          <p:grpSpPr>
            <a:xfrm>
              <a:off x="7644048" y="2627363"/>
              <a:ext cx="51097" cy="70484"/>
              <a:chOff x="7614187" y="2617081"/>
              <a:chExt cx="50777" cy="70042"/>
            </a:xfrm>
          </p:grpSpPr>
          <p:sp>
            <p:nvSpPr>
              <p:cNvPr id="1326" name="Freeform: Shape 1325">
                <a:extLst>
                  <a:ext uri="{FF2B5EF4-FFF2-40B4-BE49-F238E27FC236}">
                    <a16:creationId xmlns:a16="http://schemas.microsoft.com/office/drawing/2014/main" id="{C3CEE2E3-0327-A677-EA55-CA33C8C0FCF0}"/>
                  </a:ext>
                </a:extLst>
              </p:cNvPr>
              <p:cNvSpPr/>
              <p:nvPr/>
            </p:nvSpPr>
            <p:spPr>
              <a:xfrm>
                <a:off x="7639666" y="2617081"/>
                <a:ext cx="17942" cy="70042"/>
              </a:xfrm>
              <a:custGeom>
                <a:avLst/>
                <a:gdLst>
                  <a:gd name="connsiteX0" fmla="*/ 326 w 17942"/>
                  <a:gd name="connsiteY0" fmla="*/ 81 h 70042"/>
                  <a:gd name="connsiteX1" fmla="*/ 326 w 17942"/>
                  <a:gd name="connsiteY1" fmla="*/ 70123 h 70042"/>
                </a:gdLst>
                <a:ahLst/>
                <a:cxnLst>
                  <a:cxn ang="0">
                    <a:pos x="connsiteX0" y="connsiteY0"/>
                  </a:cxn>
                  <a:cxn ang="0">
                    <a:pos x="connsiteX1" y="connsiteY1"/>
                  </a:cxn>
                </a:cxnLst>
                <a:rect l="l" t="t" r="r" b="b"/>
                <a:pathLst>
                  <a:path w="17942" h="70042">
                    <a:moveTo>
                      <a:pt x="326" y="81"/>
                    </a:moveTo>
                    <a:lnTo>
                      <a:pt x="326" y="70123"/>
                    </a:lnTo>
                  </a:path>
                </a:pathLst>
              </a:custGeom>
              <a:ln w="19050" cap="flat">
                <a:solidFill>
                  <a:srgbClr val="AE2C2C"/>
                </a:solidFill>
                <a:prstDash val="solid"/>
                <a:miter/>
              </a:ln>
            </p:spPr>
            <p:txBody>
              <a:bodyPr rtlCol="0" anchor="ctr"/>
              <a:lstStyle/>
              <a:p>
                <a:endParaRPr lang="en-GB" sz="1050"/>
              </a:p>
            </p:txBody>
          </p:sp>
          <p:sp>
            <p:nvSpPr>
              <p:cNvPr id="1327" name="Freeform: Shape 1326">
                <a:extLst>
                  <a:ext uri="{FF2B5EF4-FFF2-40B4-BE49-F238E27FC236}">
                    <a16:creationId xmlns:a16="http://schemas.microsoft.com/office/drawing/2014/main" id="{78465B4A-BFF0-16A1-B6BB-CAE9B096FF2A}"/>
                  </a:ext>
                </a:extLst>
              </p:cNvPr>
              <p:cNvSpPr/>
              <p:nvPr/>
            </p:nvSpPr>
            <p:spPr>
              <a:xfrm>
                <a:off x="7614187" y="2652226"/>
                <a:ext cx="50777" cy="24749"/>
              </a:xfrm>
              <a:custGeom>
                <a:avLst/>
                <a:gdLst>
                  <a:gd name="connsiteX0" fmla="*/ 51104 w 50777"/>
                  <a:gd name="connsiteY0" fmla="*/ 81 h 24749"/>
                  <a:gd name="connsiteX1" fmla="*/ 326 w 50777"/>
                  <a:gd name="connsiteY1" fmla="*/ 81 h 24749"/>
                </a:gdLst>
                <a:ahLst/>
                <a:cxnLst>
                  <a:cxn ang="0">
                    <a:pos x="connsiteX0" y="connsiteY0"/>
                  </a:cxn>
                  <a:cxn ang="0">
                    <a:pos x="connsiteX1" y="connsiteY1"/>
                  </a:cxn>
                </a:cxnLst>
                <a:rect l="l" t="t" r="r" b="b"/>
                <a:pathLst>
                  <a:path w="50777" h="24749">
                    <a:moveTo>
                      <a:pt x="51104" y="81"/>
                    </a:moveTo>
                    <a:lnTo>
                      <a:pt x="326" y="81"/>
                    </a:lnTo>
                  </a:path>
                </a:pathLst>
              </a:custGeom>
              <a:ln w="19050" cap="flat">
                <a:solidFill>
                  <a:srgbClr val="AE2C2C"/>
                </a:solidFill>
                <a:prstDash val="solid"/>
                <a:miter/>
              </a:ln>
            </p:spPr>
            <p:txBody>
              <a:bodyPr rtlCol="0" anchor="ctr"/>
              <a:lstStyle/>
              <a:p>
                <a:endParaRPr lang="en-GB" sz="1050"/>
              </a:p>
            </p:txBody>
          </p:sp>
        </p:grpSp>
        <p:grpSp>
          <p:nvGrpSpPr>
            <p:cNvPr id="1238" name="Graphic 3">
              <a:extLst>
                <a:ext uri="{FF2B5EF4-FFF2-40B4-BE49-F238E27FC236}">
                  <a16:creationId xmlns:a16="http://schemas.microsoft.com/office/drawing/2014/main" id="{CDD44659-7827-55E1-C127-E47EDDB7695B}"/>
                </a:ext>
              </a:extLst>
            </p:cNvPr>
            <p:cNvGrpSpPr/>
            <p:nvPr/>
          </p:nvGrpSpPr>
          <p:grpSpPr>
            <a:xfrm>
              <a:off x="7545284" y="2627363"/>
              <a:ext cx="51097" cy="70484"/>
              <a:chOff x="7516041" y="2617081"/>
              <a:chExt cx="50777" cy="70042"/>
            </a:xfrm>
          </p:grpSpPr>
          <p:sp>
            <p:nvSpPr>
              <p:cNvPr id="1324" name="Freeform: Shape 1323">
                <a:extLst>
                  <a:ext uri="{FF2B5EF4-FFF2-40B4-BE49-F238E27FC236}">
                    <a16:creationId xmlns:a16="http://schemas.microsoft.com/office/drawing/2014/main" id="{A6E5C997-4E9C-59FE-7051-B7A7AE907CBC}"/>
                  </a:ext>
                </a:extLst>
              </p:cNvPr>
              <p:cNvSpPr/>
              <p:nvPr/>
            </p:nvSpPr>
            <p:spPr>
              <a:xfrm>
                <a:off x="7541520" y="2617081"/>
                <a:ext cx="17942" cy="70042"/>
              </a:xfrm>
              <a:custGeom>
                <a:avLst/>
                <a:gdLst>
                  <a:gd name="connsiteX0" fmla="*/ 321 w 17942"/>
                  <a:gd name="connsiteY0" fmla="*/ 81 h 70042"/>
                  <a:gd name="connsiteX1" fmla="*/ 321 w 17942"/>
                  <a:gd name="connsiteY1" fmla="*/ 70123 h 70042"/>
                </a:gdLst>
                <a:ahLst/>
                <a:cxnLst>
                  <a:cxn ang="0">
                    <a:pos x="connsiteX0" y="connsiteY0"/>
                  </a:cxn>
                  <a:cxn ang="0">
                    <a:pos x="connsiteX1" y="connsiteY1"/>
                  </a:cxn>
                </a:cxnLst>
                <a:rect l="l" t="t" r="r" b="b"/>
                <a:pathLst>
                  <a:path w="17942" h="70042">
                    <a:moveTo>
                      <a:pt x="321" y="81"/>
                    </a:moveTo>
                    <a:lnTo>
                      <a:pt x="321" y="70123"/>
                    </a:lnTo>
                  </a:path>
                </a:pathLst>
              </a:custGeom>
              <a:ln w="19050" cap="flat">
                <a:solidFill>
                  <a:srgbClr val="AE2C2C"/>
                </a:solidFill>
                <a:prstDash val="solid"/>
                <a:miter/>
              </a:ln>
            </p:spPr>
            <p:txBody>
              <a:bodyPr rtlCol="0" anchor="ctr"/>
              <a:lstStyle/>
              <a:p>
                <a:endParaRPr lang="en-GB" sz="1050"/>
              </a:p>
            </p:txBody>
          </p:sp>
          <p:sp>
            <p:nvSpPr>
              <p:cNvPr id="1325" name="Freeform: Shape 1324">
                <a:extLst>
                  <a:ext uri="{FF2B5EF4-FFF2-40B4-BE49-F238E27FC236}">
                    <a16:creationId xmlns:a16="http://schemas.microsoft.com/office/drawing/2014/main" id="{69D868D4-5C31-40A9-6F13-B9FCA10EC8AA}"/>
                  </a:ext>
                </a:extLst>
              </p:cNvPr>
              <p:cNvSpPr/>
              <p:nvPr/>
            </p:nvSpPr>
            <p:spPr>
              <a:xfrm>
                <a:off x="7516041" y="2652226"/>
                <a:ext cx="50777" cy="24749"/>
              </a:xfrm>
              <a:custGeom>
                <a:avLst/>
                <a:gdLst>
                  <a:gd name="connsiteX0" fmla="*/ 51098 w 50777"/>
                  <a:gd name="connsiteY0" fmla="*/ 81 h 24749"/>
                  <a:gd name="connsiteX1" fmla="*/ 321 w 50777"/>
                  <a:gd name="connsiteY1" fmla="*/ 81 h 24749"/>
                </a:gdLst>
                <a:ahLst/>
                <a:cxnLst>
                  <a:cxn ang="0">
                    <a:pos x="connsiteX0" y="connsiteY0"/>
                  </a:cxn>
                  <a:cxn ang="0">
                    <a:pos x="connsiteX1" y="connsiteY1"/>
                  </a:cxn>
                </a:cxnLst>
                <a:rect l="l" t="t" r="r" b="b"/>
                <a:pathLst>
                  <a:path w="50777" h="24749">
                    <a:moveTo>
                      <a:pt x="51098" y="81"/>
                    </a:moveTo>
                    <a:lnTo>
                      <a:pt x="321" y="81"/>
                    </a:lnTo>
                  </a:path>
                </a:pathLst>
              </a:custGeom>
              <a:ln w="19050" cap="flat">
                <a:solidFill>
                  <a:srgbClr val="AE2C2C"/>
                </a:solidFill>
                <a:prstDash val="solid"/>
                <a:miter/>
              </a:ln>
            </p:spPr>
            <p:txBody>
              <a:bodyPr rtlCol="0" anchor="ctr"/>
              <a:lstStyle/>
              <a:p>
                <a:endParaRPr lang="en-GB" sz="1050"/>
              </a:p>
            </p:txBody>
          </p:sp>
        </p:grpSp>
        <p:grpSp>
          <p:nvGrpSpPr>
            <p:cNvPr id="1239" name="Graphic 3">
              <a:extLst>
                <a:ext uri="{FF2B5EF4-FFF2-40B4-BE49-F238E27FC236}">
                  <a16:creationId xmlns:a16="http://schemas.microsoft.com/office/drawing/2014/main" id="{45FBD9AA-F6F9-EA61-1A41-5ED9E49CB039}"/>
                </a:ext>
              </a:extLst>
            </p:cNvPr>
            <p:cNvGrpSpPr/>
            <p:nvPr/>
          </p:nvGrpSpPr>
          <p:grpSpPr>
            <a:xfrm>
              <a:off x="7517117" y="2627363"/>
              <a:ext cx="51097" cy="70484"/>
              <a:chOff x="7488051" y="2617081"/>
              <a:chExt cx="50777" cy="70042"/>
            </a:xfrm>
          </p:grpSpPr>
          <p:sp>
            <p:nvSpPr>
              <p:cNvPr id="1322" name="Freeform: Shape 1321">
                <a:extLst>
                  <a:ext uri="{FF2B5EF4-FFF2-40B4-BE49-F238E27FC236}">
                    <a16:creationId xmlns:a16="http://schemas.microsoft.com/office/drawing/2014/main" id="{C2BB4C20-8AE7-8CCD-61D3-2A100C9D278E}"/>
                  </a:ext>
                </a:extLst>
              </p:cNvPr>
              <p:cNvSpPr/>
              <p:nvPr/>
            </p:nvSpPr>
            <p:spPr>
              <a:xfrm>
                <a:off x="7513529" y="2617081"/>
                <a:ext cx="17942" cy="70042"/>
              </a:xfrm>
              <a:custGeom>
                <a:avLst/>
                <a:gdLst>
                  <a:gd name="connsiteX0" fmla="*/ 319 w 17942"/>
                  <a:gd name="connsiteY0" fmla="*/ 81 h 70042"/>
                  <a:gd name="connsiteX1" fmla="*/ 319 w 17942"/>
                  <a:gd name="connsiteY1" fmla="*/ 70123 h 70042"/>
                </a:gdLst>
                <a:ahLst/>
                <a:cxnLst>
                  <a:cxn ang="0">
                    <a:pos x="connsiteX0" y="connsiteY0"/>
                  </a:cxn>
                  <a:cxn ang="0">
                    <a:pos x="connsiteX1" y="connsiteY1"/>
                  </a:cxn>
                </a:cxnLst>
                <a:rect l="l" t="t" r="r" b="b"/>
                <a:pathLst>
                  <a:path w="17942" h="70042">
                    <a:moveTo>
                      <a:pt x="319" y="81"/>
                    </a:moveTo>
                    <a:lnTo>
                      <a:pt x="319" y="70123"/>
                    </a:lnTo>
                  </a:path>
                </a:pathLst>
              </a:custGeom>
              <a:ln w="19050" cap="flat">
                <a:solidFill>
                  <a:srgbClr val="AE2C2C"/>
                </a:solidFill>
                <a:prstDash val="solid"/>
                <a:miter/>
              </a:ln>
            </p:spPr>
            <p:txBody>
              <a:bodyPr rtlCol="0" anchor="ctr"/>
              <a:lstStyle/>
              <a:p>
                <a:endParaRPr lang="en-GB" sz="1050"/>
              </a:p>
            </p:txBody>
          </p:sp>
          <p:sp>
            <p:nvSpPr>
              <p:cNvPr id="1323" name="Freeform: Shape 1322">
                <a:extLst>
                  <a:ext uri="{FF2B5EF4-FFF2-40B4-BE49-F238E27FC236}">
                    <a16:creationId xmlns:a16="http://schemas.microsoft.com/office/drawing/2014/main" id="{61C63B98-CD94-EEFC-F22F-30A658AA84B6}"/>
                  </a:ext>
                </a:extLst>
              </p:cNvPr>
              <p:cNvSpPr/>
              <p:nvPr/>
            </p:nvSpPr>
            <p:spPr>
              <a:xfrm>
                <a:off x="7488051" y="2652226"/>
                <a:ext cx="50777" cy="24749"/>
              </a:xfrm>
              <a:custGeom>
                <a:avLst/>
                <a:gdLst>
                  <a:gd name="connsiteX0" fmla="*/ 51097 w 50777"/>
                  <a:gd name="connsiteY0" fmla="*/ 81 h 24749"/>
                  <a:gd name="connsiteX1" fmla="*/ 319 w 50777"/>
                  <a:gd name="connsiteY1" fmla="*/ 81 h 24749"/>
                </a:gdLst>
                <a:ahLst/>
                <a:cxnLst>
                  <a:cxn ang="0">
                    <a:pos x="connsiteX0" y="connsiteY0"/>
                  </a:cxn>
                  <a:cxn ang="0">
                    <a:pos x="connsiteX1" y="connsiteY1"/>
                  </a:cxn>
                </a:cxnLst>
                <a:rect l="l" t="t" r="r" b="b"/>
                <a:pathLst>
                  <a:path w="50777" h="24749">
                    <a:moveTo>
                      <a:pt x="51097" y="81"/>
                    </a:moveTo>
                    <a:lnTo>
                      <a:pt x="319" y="81"/>
                    </a:lnTo>
                  </a:path>
                </a:pathLst>
              </a:custGeom>
              <a:ln w="19050" cap="flat">
                <a:solidFill>
                  <a:srgbClr val="AE2C2C"/>
                </a:solidFill>
                <a:prstDash val="solid"/>
                <a:miter/>
              </a:ln>
            </p:spPr>
            <p:txBody>
              <a:bodyPr rtlCol="0" anchor="ctr"/>
              <a:lstStyle/>
              <a:p>
                <a:endParaRPr lang="en-GB" sz="1050"/>
              </a:p>
            </p:txBody>
          </p:sp>
        </p:grpSp>
        <p:grpSp>
          <p:nvGrpSpPr>
            <p:cNvPr id="1240" name="Graphic 3">
              <a:extLst>
                <a:ext uri="{FF2B5EF4-FFF2-40B4-BE49-F238E27FC236}">
                  <a16:creationId xmlns:a16="http://schemas.microsoft.com/office/drawing/2014/main" id="{9C6E671B-E9B1-0FBD-8FC9-A4B235D96256}"/>
                </a:ext>
              </a:extLst>
            </p:cNvPr>
            <p:cNvGrpSpPr/>
            <p:nvPr/>
          </p:nvGrpSpPr>
          <p:grpSpPr>
            <a:xfrm>
              <a:off x="7495812" y="2627363"/>
              <a:ext cx="51097" cy="70484"/>
              <a:chOff x="7466879" y="2617081"/>
              <a:chExt cx="50777" cy="70042"/>
            </a:xfrm>
          </p:grpSpPr>
          <p:sp>
            <p:nvSpPr>
              <p:cNvPr id="1320" name="Freeform: Shape 1319">
                <a:extLst>
                  <a:ext uri="{FF2B5EF4-FFF2-40B4-BE49-F238E27FC236}">
                    <a16:creationId xmlns:a16="http://schemas.microsoft.com/office/drawing/2014/main" id="{0E6A4890-4A6E-7B69-065D-C4D8479BED19}"/>
                  </a:ext>
                </a:extLst>
              </p:cNvPr>
              <p:cNvSpPr/>
              <p:nvPr/>
            </p:nvSpPr>
            <p:spPr>
              <a:xfrm>
                <a:off x="7492357" y="2617081"/>
                <a:ext cx="17942" cy="70042"/>
              </a:xfrm>
              <a:custGeom>
                <a:avLst/>
                <a:gdLst>
                  <a:gd name="connsiteX0" fmla="*/ 318 w 17942"/>
                  <a:gd name="connsiteY0" fmla="*/ 81 h 70042"/>
                  <a:gd name="connsiteX1" fmla="*/ 318 w 17942"/>
                  <a:gd name="connsiteY1" fmla="*/ 70123 h 70042"/>
                </a:gdLst>
                <a:ahLst/>
                <a:cxnLst>
                  <a:cxn ang="0">
                    <a:pos x="connsiteX0" y="connsiteY0"/>
                  </a:cxn>
                  <a:cxn ang="0">
                    <a:pos x="connsiteX1" y="connsiteY1"/>
                  </a:cxn>
                </a:cxnLst>
                <a:rect l="l" t="t" r="r" b="b"/>
                <a:pathLst>
                  <a:path w="17942" h="70042">
                    <a:moveTo>
                      <a:pt x="318" y="81"/>
                    </a:moveTo>
                    <a:lnTo>
                      <a:pt x="318" y="70123"/>
                    </a:lnTo>
                  </a:path>
                </a:pathLst>
              </a:custGeom>
              <a:ln w="19050" cap="flat">
                <a:solidFill>
                  <a:srgbClr val="AE2C2C"/>
                </a:solidFill>
                <a:prstDash val="solid"/>
                <a:miter/>
              </a:ln>
            </p:spPr>
            <p:txBody>
              <a:bodyPr rtlCol="0" anchor="ctr"/>
              <a:lstStyle/>
              <a:p>
                <a:endParaRPr lang="en-GB" sz="1050"/>
              </a:p>
            </p:txBody>
          </p:sp>
          <p:sp>
            <p:nvSpPr>
              <p:cNvPr id="1321" name="Freeform: Shape 1320">
                <a:extLst>
                  <a:ext uri="{FF2B5EF4-FFF2-40B4-BE49-F238E27FC236}">
                    <a16:creationId xmlns:a16="http://schemas.microsoft.com/office/drawing/2014/main" id="{ED0E2DDF-D290-FBC1-A8B3-FD57BEA00A6D}"/>
                  </a:ext>
                </a:extLst>
              </p:cNvPr>
              <p:cNvSpPr/>
              <p:nvPr/>
            </p:nvSpPr>
            <p:spPr>
              <a:xfrm>
                <a:off x="7466879" y="2652226"/>
                <a:ext cx="50777" cy="24749"/>
              </a:xfrm>
              <a:custGeom>
                <a:avLst/>
                <a:gdLst>
                  <a:gd name="connsiteX0" fmla="*/ 51095 w 50777"/>
                  <a:gd name="connsiteY0" fmla="*/ 81 h 24749"/>
                  <a:gd name="connsiteX1" fmla="*/ 318 w 50777"/>
                  <a:gd name="connsiteY1" fmla="*/ 81 h 24749"/>
                </a:gdLst>
                <a:ahLst/>
                <a:cxnLst>
                  <a:cxn ang="0">
                    <a:pos x="connsiteX0" y="connsiteY0"/>
                  </a:cxn>
                  <a:cxn ang="0">
                    <a:pos x="connsiteX1" y="connsiteY1"/>
                  </a:cxn>
                </a:cxnLst>
                <a:rect l="l" t="t" r="r" b="b"/>
                <a:pathLst>
                  <a:path w="50777" h="24749">
                    <a:moveTo>
                      <a:pt x="51095" y="81"/>
                    </a:moveTo>
                    <a:lnTo>
                      <a:pt x="318" y="81"/>
                    </a:lnTo>
                  </a:path>
                </a:pathLst>
              </a:custGeom>
              <a:ln w="19050" cap="flat">
                <a:solidFill>
                  <a:srgbClr val="AE2C2C"/>
                </a:solidFill>
                <a:prstDash val="solid"/>
                <a:miter/>
              </a:ln>
            </p:spPr>
            <p:txBody>
              <a:bodyPr rtlCol="0" anchor="ctr"/>
              <a:lstStyle/>
              <a:p>
                <a:endParaRPr lang="en-GB" sz="1050"/>
              </a:p>
            </p:txBody>
          </p:sp>
        </p:grpSp>
        <p:grpSp>
          <p:nvGrpSpPr>
            <p:cNvPr id="1241" name="Graphic 3">
              <a:extLst>
                <a:ext uri="{FF2B5EF4-FFF2-40B4-BE49-F238E27FC236}">
                  <a16:creationId xmlns:a16="http://schemas.microsoft.com/office/drawing/2014/main" id="{3EE6CE89-3BCE-93D6-A9E2-EA89367D36B1}"/>
                </a:ext>
              </a:extLst>
            </p:cNvPr>
            <p:cNvGrpSpPr/>
            <p:nvPr/>
          </p:nvGrpSpPr>
          <p:grpSpPr>
            <a:xfrm>
              <a:off x="7481547" y="2627363"/>
              <a:ext cx="51097" cy="70484"/>
              <a:chOff x="7452704" y="2617081"/>
              <a:chExt cx="50777" cy="70042"/>
            </a:xfrm>
          </p:grpSpPr>
          <p:sp>
            <p:nvSpPr>
              <p:cNvPr id="1318" name="Freeform: Shape 1317">
                <a:extLst>
                  <a:ext uri="{FF2B5EF4-FFF2-40B4-BE49-F238E27FC236}">
                    <a16:creationId xmlns:a16="http://schemas.microsoft.com/office/drawing/2014/main" id="{BD9F1BF3-5379-2E5E-D983-0B48F16CAAF9}"/>
                  </a:ext>
                </a:extLst>
              </p:cNvPr>
              <p:cNvSpPr/>
              <p:nvPr/>
            </p:nvSpPr>
            <p:spPr>
              <a:xfrm>
                <a:off x="7478183" y="2617081"/>
                <a:ext cx="17942" cy="70042"/>
              </a:xfrm>
              <a:custGeom>
                <a:avLst/>
                <a:gdLst>
                  <a:gd name="connsiteX0" fmla="*/ 317 w 17942"/>
                  <a:gd name="connsiteY0" fmla="*/ 81 h 70042"/>
                  <a:gd name="connsiteX1" fmla="*/ 317 w 17942"/>
                  <a:gd name="connsiteY1" fmla="*/ 70123 h 70042"/>
                </a:gdLst>
                <a:ahLst/>
                <a:cxnLst>
                  <a:cxn ang="0">
                    <a:pos x="connsiteX0" y="connsiteY0"/>
                  </a:cxn>
                  <a:cxn ang="0">
                    <a:pos x="connsiteX1" y="connsiteY1"/>
                  </a:cxn>
                </a:cxnLst>
                <a:rect l="l" t="t" r="r" b="b"/>
                <a:pathLst>
                  <a:path w="17942" h="70042">
                    <a:moveTo>
                      <a:pt x="317" y="81"/>
                    </a:moveTo>
                    <a:lnTo>
                      <a:pt x="317" y="70123"/>
                    </a:lnTo>
                  </a:path>
                </a:pathLst>
              </a:custGeom>
              <a:ln w="19050" cap="flat">
                <a:solidFill>
                  <a:srgbClr val="AE2C2C"/>
                </a:solidFill>
                <a:prstDash val="solid"/>
                <a:miter/>
              </a:ln>
            </p:spPr>
            <p:txBody>
              <a:bodyPr rtlCol="0" anchor="ctr"/>
              <a:lstStyle/>
              <a:p>
                <a:endParaRPr lang="en-GB" sz="1050"/>
              </a:p>
            </p:txBody>
          </p:sp>
          <p:sp>
            <p:nvSpPr>
              <p:cNvPr id="1319" name="Freeform: Shape 1318">
                <a:extLst>
                  <a:ext uri="{FF2B5EF4-FFF2-40B4-BE49-F238E27FC236}">
                    <a16:creationId xmlns:a16="http://schemas.microsoft.com/office/drawing/2014/main" id="{2401ACE2-DE9C-85E8-0024-C19EA204DCE0}"/>
                  </a:ext>
                </a:extLst>
              </p:cNvPr>
              <p:cNvSpPr/>
              <p:nvPr/>
            </p:nvSpPr>
            <p:spPr>
              <a:xfrm>
                <a:off x="7452704" y="2652226"/>
                <a:ext cx="50777" cy="24749"/>
              </a:xfrm>
              <a:custGeom>
                <a:avLst/>
                <a:gdLst>
                  <a:gd name="connsiteX0" fmla="*/ 51095 w 50777"/>
                  <a:gd name="connsiteY0" fmla="*/ 81 h 24749"/>
                  <a:gd name="connsiteX1" fmla="*/ 317 w 50777"/>
                  <a:gd name="connsiteY1" fmla="*/ 81 h 24749"/>
                </a:gdLst>
                <a:ahLst/>
                <a:cxnLst>
                  <a:cxn ang="0">
                    <a:pos x="connsiteX0" y="connsiteY0"/>
                  </a:cxn>
                  <a:cxn ang="0">
                    <a:pos x="connsiteX1" y="connsiteY1"/>
                  </a:cxn>
                </a:cxnLst>
                <a:rect l="l" t="t" r="r" b="b"/>
                <a:pathLst>
                  <a:path w="50777" h="24749">
                    <a:moveTo>
                      <a:pt x="51095" y="81"/>
                    </a:moveTo>
                    <a:lnTo>
                      <a:pt x="317" y="81"/>
                    </a:lnTo>
                  </a:path>
                </a:pathLst>
              </a:custGeom>
              <a:ln w="19050" cap="flat">
                <a:solidFill>
                  <a:srgbClr val="AE2C2C"/>
                </a:solidFill>
                <a:prstDash val="solid"/>
                <a:miter/>
              </a:ln>
            </p:spPr>
            <p:txBody>
              <a:bodyPr rtlCol="0" anchor="ctr"/>
              <a:lstStyle/>
              <a:p>
                <a:endParaRPr lang="en-GB" sz="1050"/>
              </a:p>
            </p:txBody>
          </p:sp>
        </p:grpSp>
        <p:grpSp>
          <p:nvGrpSpPr>
            <p:cNvPr id="1242" name="Graphic 3">
              <a:extLst>
                <a:ext uri="{FF2B5EF4-FFF2-40B4-BE49-F238E27FC236}">
                  <a16:creationId xmlns:a16="http://schemas.microsoft.com/office/drawing/2014/main" id="{15359C77-EDD2-113D-7C3C-7404C7D5655C}"/>
                </a:ext>
              </a:extLst>
            </p:cNvPr>
            <p:cNvGrpSpPr/>
            <p:nvPr/>
          </p:nvGrpSpPr>
          <p:grpSpPr>
            <a:xfrm>
              <a:off x="7255310" y="2560117"/>
              <a:ext cx="51097" cy="70484"/>
              <a:chOff x="7227884" y="2550256"/>
              <a:chExt cx="50777" cy="70042"/>
            </a:xfrm>
          </p:grpSpPr>
          <p:sp>
            <p:nvSpPr>
              <p:cNvPr id="1316" name="Freeform: Shape 1315">
                <a:extLst>
                  <a:ext uri="{FF2B5EF4-FFF2-40B4-BE49-F238E27FC236}">
                    <a16:creationId xmlns:a16="http://schemas.microsoft.com/office/drawing/2014/main" id="{4EBF9C54-3F41-88EF-827B-EB26620CDC49}"/>
                  </a:ext>
                </a:extLst>
              </p:cNvPr>
              <p:cNvSpPr/>
              <p:nvPr/>
            </p:nvSpPr>
            <p:spPr>
              <a:xfrm>
                <a:off x="7253362" y="2550256"/>
                <a:ext cx="17942" cy="70042"/>
              </a:xfrm>
              <a:custGeom>
                <a:avLst/>
                <a:gdLst>
                  <a:gd name="connsiteX0" fmla="*/ 305 w 17942"/>
                  <a:gd name="connsiteY0" fmla="*/ 78 h 70042"/>
                  <a:gd name="connsiteX1" fmla="*/ 305 w 17942"/>
                  <a:gd name="connsiteY1" fmla="*/ 70120 h 70042"/>
                </a:gdLst>
                <a:ahLst/>
                <a:cxnLst>
                  <a:cxn ang="0">
                    <a:pos x="connsiteX0" y="connsiteY0"/>
                  </a:cxn>
                  <a:cxn ang="0">
                    <a:pos x="connsiteX1" y="connsiteY1"/>
                  </a:cxn>
                </a:cxnLst>
                <a:rect l="l" t="t" r="r" b="b"/>
                <a:pathLst>
                  <a:path w="17942" h="70042">
                    <a:moveTo>
                      <a:pt x="305" y="78"/>
                    </a:moveTo>
                    <a:lnTo>
                      <a:pt x="305" y="70120"/>
                    </a:lnTo>
                  </a:path>
                </a:pathLst>
              </a:custGeom>
              <a:ln w="19050" cap="flat">
                <a:solidFill>
                  <a:srgbClr val="AE2C2C"/>
                </a:solidFill>
                <a:prstDash val="solid"/>
                <a:miter/>
              </a:ln>
            </p:spPr>
            <p:txBody>
              <a:bodyPr rtlCol="0" anchor="ctr"/>
              <a:lstStyle/>
              <a:p>
                <a:endParaRPr lang="en-GB" sz="1050"/>
              </a:p>
            </p:txBody>
          </p:sp>
          <p:sp>
            <p:nvSpPr>
              <p:cNvPr id="1317" name="Freeform: Shape 1316">
                <a:extLst>
                  <a:ext uri="{FF2B5EF4-FFF2-40B4-BE49-F238E27FC236}">
                    <a16:creationId xmlns:a16="http://schemas.microsoft.com/office/drawing/2014/main" id="{A3C56043-2EFD-2085-83E2-6899D4E0BE00}"/>
                  </a:ext>
                </a:extLst>
              </p:cNvPr>
              <p:cNvSpPr/>
              <p:nvPr/>
            </p:nvSpPr>
            <p:spPr>
              <a:xfrm>
                <a:off x="7227884" y="2585401"/>
                <a:ext cx="50777" cy="24749"/>
              </a:xfrm>
              <a:custGeom>
                <a:avLst/>
                <a:gdLst>
                  <a:gd name="connsiteX0" fmla="*/ 51082 w 50777"/>
                  <a:gd name="connsiteY0" fmla="*/ 78 h 24749"/>
                  <a:gd name="connsiteX1" fmla="*/ 305 w 50777"/>
                  <a:gd name="connsiteY1" fmla="*/ 78 h 24749"/>
                </a:gdLst>
                <a:ahLst/>
                <a:cxnLst>
                  <a:cxn ang="0">
                    <a:pos x="connsiteX0" y="connsiteY0"/>
                  </a:cxn>
                  <a:cxn ang="0">
                    <a:pos x="connsiteX1" y="connsiteY1"/>
                  </a:cxn>
                </a:cxnLst>
                <a:rect l="l" t="t" r="r" b="b"/>
                <a:pathLst>
                  <a:path w="50777" h="24749">
                    <a:moveTo>
                      <a:pt x="51082" y="78"/>
                    </a:moveTo>
                    <a:lnTo>
                      <a:pt x="305" y="78"/>
                    </a:lnTo>
                  </a:path>
                </a:pathLst>
              </a:custGeom>
              <a:ln w="19050" cap="flat">
                <a:solidFill>
                  <a:srgbClr val="AE2C2C"/>
                </a:solidFill>
                <a:prstDash val="solid"/>
                <a:miter/>
              </a:ln>
            </p:spPr>
            <p:txBody>
              <a:bodyPr rtlCol="0" anchor="ctr"/>
              <a:lstStyle/>
              <a:p>
                <a:endParaRPr lang="en-GB" sz="1050"/>
              </a:p>
            </p:txBody>
          </p:sp>
        </p:grpSp>
        <p:grpSp>
          <p:nvGrpSpPr>
            <p:cNvPr id="1243" name="Graphic 3">
              <a:extLst>
                <a:ext uri="{FF2B5EF4-FFF2-40B4-BE49-F238E27FC236}">
                  <a16:creationId xmlns:a16="http://schemas.microsoft.com/office/drawing/2014/main" id="{1365C3F5-5F68-3611-2F26-A7FFE406803C}"/>
                </a:ext>
              </a:extLst>
            </p:cNvPr>
            <p:cNvGrpSpPr/>
            <p:nvPr/>
          </p:nvGrpSpPr>
          <p:grpSpPr>
            <a:xfrm>
              <a:off x="7146615" y="2560117"/>
              <a:ext cx="51097" cy="70484"/>
              <a:chOff x="7119870" y="2550256"/>
              <a:chExt cx="50777" cy="70042"/>
            </a:xfrm>
          </p:grpSpPr>
          <p:sp>
            <p:nvSpPr>
              <p:cNvPr id="1314" name="Freeform: Shape 1313">
                <a:extLst>
                  <a:ext uri="{FF2B5EF4-FFF2-40B4-BE49-F238E27FC236}">
                    <a16:creationId xmlns:a16="http://schemas.microsoft.com/office/drawing/2014/main" id="{70893E5C-4931-537B-36F8-18CD8840D4B2}"/>
                  </a:ext>
                </a:extLst>
              </p:cNvPr>
              <p:cNvSpPr/>
              <p:nvPr/>
            </p:nvSpPr>
            <p:spPr>
              <a:xfrm>
                <a:off x="7145348" y="2550256"/>
                <a:ext cx="17942" cy="70042"/>
              </a:xfrm>
              <a:custGeom>
                <a:avLst/>
                <a:gdLst>
                  <a:gd name="connsiteX0" fmla="*/ 299 w 17942"/>
                  <a:gd name="connsiteY0" fmla="*/ 78 h 70042"/>
                  <a:gd name="connsiteX1" fmla="*/ 299 w 17942"/>
                  <a:gd name="connsiteY1" fmla="*/ 70120 h 70042"/>
                </a:gdLst>
                <a:ahLst/>
                <a:cxnLst>
                  <a:cxn ang="0">
                    <a:pos x="connsiteX0" y="connsiteY0"/>
                  </a:cxn>
                  <a:cxn ang="0">
                    <a:pos x="connsiteX1" y="connsiteY1"/>
                  </a:cxn>
                </a:cxnLst>
                <a:rect l="l" t="t" r="r" b="b"/>
                <a:pathLst>
                  <a:path w="17942" h="70042">
                    <a:moveTo>
                      <a:pt x="299" y="78"/>
                    </a:moveTo>
                    <a:lnTo>
                      <a:pt x="299" y="70120"/>
                    </a:lnTo>
                  </a:path>
                </a:pathLst>
              </a:custGeom>
              <a:ln w="19050" cap="flat">
                <a:solidFill>
                  <a:srgbClr val="AE2C2C"/>
                </a:solidFill>
                <a:prstDash val="solid"/>
                <a:miter/>
              </a:ln>
            </p:spPr>
            <p:txBody>
              <a:bodyPr rtlCol="0" anchor="ctr"/>
              <a:lstStyle/>
              <a:p>
                <a:endParaRPr lang="en-GB" sz="1050"/>
              </a:p>
            </p:txBody>
          </p:sp>
          <p:sp>
            <p:nvSpPr>
              <p:cNvPr id="1315" name="Freeform: Shape 1314">
                <a:extLst>
                  <a:ext uri="{FF2B5EF4-FFF2-40B4-BE49-F238E27FC236}">
                    <a16:creationId xmlns:a16="http://schemas.microsoft.com/office/drawing/2014/main" id="{814A0CFF-959E-9803-E0BE-F9C3B5DFD52E}"/>
                  </a:ext>
                </a:extLst>
              </p:cNvPr>
              <p:cNvSpPr/>
              <p:nvPr/>
            </p:nvSpPr>
            <p:spPr>
              <a:xfrm>
                <a:off x="7119870" y="2585401"/>
                <a:ext cx="50777" cy="24749"/>
              </a:xfrm>
              <a:custGeom>
                <a:avLst/>
                <a:gdLst>
                  <a:gd name="connsiteX0" fmla="*/ 51076 w 50777"/>
                  <a:gd name="connsiteY0" fmla="*/ 78 h 24749"/>
                  <a:gd name="connsiteX1" fmla="*/ 299 w 50777"/>
                  <a:gd name="connsiteY1" fmla="*/ 78 h 24749"/>
                </a:gdLst>
                <a:ahLst/>
                <a:cxnLst>
                  <a:cxn ang="0">
                    <a:pos x="connsiteX0" y="connsiteY0"/>
                  </a:cxn>
                  <a:cxn ang="0">
                    <a:pos x="connsiteX1" y="connsiteY1"/>
                  </a:cxn>
                </a:cxnLst>
                <a:rect l="l" t="t" r="r" b="b"/>
                <a:pathLst>
                  <a:path w="50777" h="24749">
                    <a:moveTo>
                      <a:pt x="51076" y="78"/>
                    </a:moveTo>
                    <a:lnTo>
                      <a:pt x="299" y="78"/>
                    </a:lnTo>
                  </a:path>
                </a:pathLst>
              </a:custGeom>
              <a:ln w="19050" cap="flat">
                <a:solidFill>
                  <a:srgbClr val="AE2C2C"/>
                </a:solidFill>
                <a:prstDash val="solid"/>
                <a:miter/>
              </a:ln>
            </p:spPr>
            <p:txBody>
              <a:bodyPr rtlCol="0" anchor="ctr"/>
              <a:lstStyle/>
              <a:p>
                <a:endParaRPr lang="en-GB" sz="1050"/>
              </a:p>
            </p:txBody>
          </p:sp>
        </p:grpSp>
        <p:grpSp>
          <p:nvGrpSpPr>
            <p:cNvPr id="1244" name="Graphic 3">
              <a:extLst>
                <a:ext uri="{FF2B5EF4-FFF2-40B4-BE49-F238E27FC236}">
                  <a16:creationId xmlns:a16="http://schemas.microsoft.com/office/drawing/2014/main" id="{83ADAF12-E745-646B-C029-9036BC1F8EB0}"/>
                </a:ext>
              </a:extLst>
            </p:cNvPr>
            <p:cNvGrpSpPr/>
            <p:nvPr/>
          </p:nvGrpSpPr>
          <p:grpSpPr>
            <a:xfrm>
              <a:off x="6729530" y="2328491"/>
              <a:ext cx="51097" cy="70484"/>
              <a:chOff x="6705397" y="2320081"/>
              <a:chExt cx="50777" cy="70042"/>
            </a:xfrm>
          </p:grpSpPr>
          <p:sp>
            <p:nvSpPr>
              <p:cNvPr id="1312" name="Freeform: Shape 1311">
                <a:extLst>
                  <a:ext uri="{FF2B5EF4-FFF2-40B4-BE49-F238E27FC236}">
                    <a16:creationId xmlns:a16="http://schemas.microsoft.com/office/drawing/2014/main" id="{5B99DA96-4713-26CE-85E3-BE9D99D397F6}"/>
                  </a:ext>
                </a:extLst>
              </p:cNvPr>
              <p:cNvSpPr/>
              <p:nvPr/>
            </p:nvSpPr>
            <p:spPr>
              <a:xfrm>
                <a:off x="6730875" y="2320081"/>
                <a:ext cx="17942" cy="70042"/>
              </a:xfrm>
              <a:custGeom>
                <a:avLst/>
                <a:gdLst>
                  <a:gd name="connsiteX0" fmla="*/ 275 w 17942"/>
                  <a:gd name="connsiteY0" fmla="*/ 69 h 70042"/>
                  <a:gd name="connsiteX1" fmla="*/ 275 w 17942"/>
                  <a:gd name="connsiteY1" fmla="*/ 70111 h 70042"/>
                </a:gdLst>
                <a:ahLst/>
                <a:cxnLst>
                  <a:cxn ang="0">
                    <a:pos x="connsiteX0" y="connsiteY0"/>
                  </a:cxn>
                  <a:cxn ang="0">
                    <a:pos x="connsiteX1" y="connsiteY1"/>
                  </a:cxn>
                </a:cxnLst>
                <a:rect l="l" t="t" r="r" b="b"/>
                <a:pathLst>
                  <a:path w="17942" h="70042">
                    <a:moveTo>
                      <a:pt x="275" y="69"/>
                    </a:moveTo>
                    <a:lnTo>
                      <a:pt x="275" y="70111"/>
                    </a:lnTo>
                  </a:path>
                </a:pathLst>
              </a:custGeom>
              <a:ln w="19050" cap="flat">
                <a:solidFill>
                  <a:srgbClr val="AE2C2C"/>
                </a:solidFill>
                <a:prstDash val="solid"/>
                <a:miter/>
              </a:ln>
            </p:spPr>
            <p:txBody>
              <a:bodyPr rtlCol="0" anchor="ctr"/>
              <a:lstStyle/>
              <a:p>
                <a:endParaRPr lang="en-GB" sz="1050"/>
              </a:p>
            </p:txBody>
          </p:sp>
          <p:sp>
            <p:nvSpPr>
              <p:cNvPr id="1313" name="Freeform: Shape 1312">
                <a:extLst>
                  <a:ext uri="{FF2B5EF4-FFF2-40B4-BE49-F238E27FC236}">
                    <a16:creationId xmlns:a16="http://schemas.microsoft.com/office/drawing/2014/main" id="{012B4D6D-809A-0450-D81E-E89BC82826E0}"/>
                  </a:ext>
                </a:extLst>
              </p:cNvPr>
              <p:cNvSpPr/>
              <p:nvPr/>
            </p:nvSpPr>
            <p:spPr>
              <a:xfrm>
                <a:off x="6705397" y="2355226"/>
                <a:ext cx="50777" cy="24749"/>
              </a:xfrm>
              <a:custGeom>
                <a:avLst/>
                <a:gdLst>
                  <a:gd name="connsiteX0" fmla="*/ 51053 w 50777"/>
                  <a:gd name="connsiteY0" fmla="*/ 69 h 24749"/>
                  <a:gd name="connsiteX1" fmla="*/ 275 w 50777"/>
                  <a:gd name="connsiteY1" fmla="*/ 69 h 24749"/>
                </a:gdLst>
                <a:ahLst/>
                <a:cxnLst>
                  <a:cxn ang="0">
                    <a:pos x="connsiteX0" y="connsiteY0"/>
                  </a:cxn>
                  <a:cxn ang="0">
                    <a:pos x="connsiteX1" y="connsiteY1"/>
                  </a:cxn>
                </a:cxnLst>
                <a:rect l="l" t="t" r="r" b="b"/>
                <a:pathLst>
                  <a:path w="50777" h="24749">
                    <a:moveTo>
                      <a:pt x="51053" y="69"/>
                    </a:moveTo>
                    <a:lnTo>
                      <a:pt x="275" y="69"/>
                    </a:lnTo>
                  </a:path>
                </a:pathLst>
              </a:custGeom>
              <a:ln w="19050" cap="flat">
                <a:solidFill>
                  <a:srgbClr val="AE2C2C"/>
                </a:solidFill>
                <a:prstDash val="solid"/>
                <a:miter/>
              </a:ln>
            </p:spPr>
            <p:txBody>
              <a:bodyPr rtlCol="0" anchor="ctr"/>
              <a:lstStyle/>
              <a:p>
                <a:endParaRPr lang="en-GB" sz="1050"/>
              </a:p>
            </p:txBody>
          </p:sp>
        </p:grpSp>
        <p:grpSp>
          <p:nvGrpSpPr>
            <p:cNvPr id="1245" name="Graphic 3">
              <a:extLst>
                <a:ext uri="{FF2B5EF4-FFF2-40B4-BE49-F238E27FC236}">
                  <a16:creationId xmlns:a16="http://schemas.microsoft.com/office/drawing/2014/main" id="{39546858-47F7-CB94-D50C-C2EA95517066}"/>
                </a:ext>
              </a:extLst>
            </p:cNvPr>
            <p:cNvGrpSpPr/>
            <p:nvPr/>
          </p:nvGrpSpPr>
          <p:grpSpPr>
            <a:xfrm>
              <a:off x="6722668" y="2328491"/>
              <a:ext cx="51097" cy="70484"/>
              <a:chOff x="6698578" y="2320081"/>
              <a:chExt cx="50777" cy="70042"/>
            </a:xfrm>
          </p:grpSpPr>
          <p:sp>
            <p:nvSpPr>
              <p:cNvPr id="1310" name="Freeform: Shape 1309">
                <a:extLst>
                  <a:ext uri="{FF2B5EF4-FFF2-40B4-BE49-F238E27FC236}">
                    <a16:creationId xmlns:a16="http://schemas.microsoft.com/office/drawing/2014/main" id="{EAF44860-889C-7C42-84DC-C014C23EF2BD}"/>
                  </a:ext>
                </a:extLst>
              </p:cNvPr>
              <p:cNvSpPr/>
              <p:nvPr/>
            </p:nvSpPr>
            <p:spPr>
              <a:xfrm>
                <a:off x="6724057" y="2320081"/>
                <a:ext cx="17942" cy="70042"/>
              </a:xfrm>
              <a:custGeom>
                <a:avLst/>
                <a:gdLst>
                  <a:gd name="connsiteX0" fmla="*/ 275 w 17942"/>
                  <a:gd name="connsiteY0" fmla="*/ 69 h 70042"/>
                  <a:gd name="connsiteX1" fmla="*/ 275 w 17942"/>
                  <a:gd name="connsiteY1" fmla="*/ 70111 h 70042"/>
                </a:gdLst>
                <a:ahLst/>
                <a:cxnLst>
                  <a:cxn ang="0">
                    <a:pos x="connsiteX0" y="connsiteY0"/>
                  </a:cxn>
                  <a:cxn ang="0">
                    <a:pos x="connsiteX1" y="connsiteY1"/>
                  </a:cxn>
                </a:cxnLst>
                <a:rect l="l" t="t" r="r" b="b"/>
                <a:pathLst>
                  <a:path w="17942" h="70042">
                    <a:moveTo>
                      <a:pt x="275" y="69"/>
                    </a:moveTo>
                    <a:lnTo>
                      <a:pt x="275" y="70111"/>
                    </a:lnTo>
                  </a:path>
                </a:pathLst>
              </a:custGeom>
              <a:ln w="19050" cap="flat">
                <a:solidFill>
                  <a:srgbClr val="AE2C2C"/>
                </a:solidFill>
                <a:prstDash val="solid"/>
                <a:miter/>
              </a:ln>
            </p:spPr>
            <p:txBody>
              <a:bodyPr rtlCol="0" anchor="ctr"/>
              <a:lstStyle/>
              <a:p>
                <a:endParaRPr lang="en-GB" sz="1050"/>
              </a:p>
            </p:txBody>
          </p:sp>
          <p:sp>
            <p:nvSpPr>
              <p:cNvPr id="1311" name="Freeform: Shape 1310">
                <a:extLst>
                  <a:ext uri="{FF2B5EF4-FFF2-40B4-BE49-F238E27FC236}">
                    <a16:creationId xmlns:a16="http://schemas.microsoft.com/office/drawing/2014/main" id="{2EDB8726-909E-5584-E8E4-1CF73B3380C0}"/>
                  </a:ext>
                </a:extLst>
              </p:cNvPr>
              <p:cNvSpPr/>
              <p:nvPr/>
            </p:nvSpPr>
            <p:spPr>
              <a:xfrm>
                <a:off x="6698578" y="2355226"/>
                <a:ext cx="50777" cy="24749"/>
              </a:xfrm>
              <a:custGeom>
                <a:avLst/>
                <a:gdLst>
                  <a:gd name="connsiteX0" fmla="*/ 51053 w 50777"/>
                  <a:gd name="connsiteY0" fmla="*/ 69 h 24749"/>
                  <a:gd name="connsiteX1" fmla="*/ 275 w 50777"/>
                  <a:gd name="connsiteY1" fmla="*/ 69 h 24749"/>
                </a:gdLst>
                <a:ahLst/>
                <a:cxnLst>
                  <a:cxn ang="0">
                    <a:pos x="connsiteX0" y="connsiteY0"/>
                  </a:cxn>
                  <a:cxn ang="0">
                    <a:pos x="connsiteX1" y="connsiteY1"/>
                  </a:cxn>
                </a:cxnLst>
                <a:rect l="l" t="t" r="r" b="b"/>
                <a:pathLst>
                  <a:path w="50777" h="24749">
                    <a:moveTo>
                      <a:pt x="51053" y="69"/>
                    </a:moveTo>
                    <a:lnTo>
                      <a:pt x="275" y="69"/>
                    </a:lnTo>
                  </a:path>
                </a:pathLst>
              </a:custGeom>
              <a:ln w="19050" cap="flat">
                <a:solidFill>
                  <a:srgbClr val="AE2C2C"/>
                </a:solidFill>
                <a:prstDash val="solid"/>
                <a:miter/>
              </a:ln>
            </p:spPr>
            <p:txBody>
              <a:bodyPr rtlCol="0" anchor="ctr"/>
              <a:lstStyle/>
              <a:p>
                <a:endParaRPr lang="en-GB" sz="1050"/>
              </a:p>
            </p:txBody>
          </p:sp>
        </p:grpSp>
        <p:grpSp>
          <p:nvGrpSpPr>
            <p:cNvPr id="1246" name="Graphic 3">
              <a:extLst>
                <a:ext uri="{FF2B5EF4-FFF2-40B4-BE49-F238E27FC236}">
                  <a16:creationId xmlns:a16="http://schemas.microsoft.com/office/drawing/2014/main" id="{851A466E-31B7-2E84-C739-5705D60566BF}"/>
                </a:ext>
              </a:extLst>
            </p:cNvPr>
            <p:cNvGrpSpPr/>
            <p:nvPr/>
          </p:nvGrpSpPr>
          <p:grpSpPr>
            <a:xfrm>
              <a:off x="6715627" y="2328491"/>
              <a:ext cx="51097" cy="70484"/>
              <a:chOff x="6691581" y="2320081"/>
              <a:chExt cx="50777" cy="70042"/>
            </a:xfrm>
          </p:grpSpPr>
          <p:sp>
            <p:nvSpPr>
              <p:cNvPr id="1308" name="Freeform: Shape 1307">
                <a:extLst>
                  <a:ext uri="{FF2B5EF4-FFF2-40B4-BE49-F238E27FC236}">
                    <a16:creationId xmlns:a16="http://schemas.microsoft.com/office/drawing/2014/main" id="{0CDA547A-C28B-F752-0148-533C9F83992B}"/>
                  </a:ext>
                </a:extLst>
              </p:cNvPr>
              <p:cNvSpPr/>
              <p:nvPr/>
            </p:nvSpPr>
            <p:spPr>
              <a:xfrm>
                <a:off x="6717059" y="2320081"/>
                <a:ext cx="17942" cy="70042"/>
              </a:xfrm>
              <a:custGeom>
                <a:avLst/>
                <a:gdLst>
                  <a:gd name="connsiteX0" fmla="*/ 275 w 17942"/>
                  <a:gd name="connsiteY0" fmla="*/ 69 h 70042"/>
                  <a:gd name="connsiteX1" fmla="*/ 275 w 17942"/>
                  <a:gd name="connsiteY1" fmla="*/ 70111 h 70042"/>
                </a:gdLst>
                <a:ahLst/>
                <a:cxnLst>
                  <a:cxn ang="0">
                    <a:pos x="connsiteX0" y="connsiteY0"/>
                  </a:cxn>
                  <a:cxn ang="0">
                    <a:pos x="connsiteX1" y="connsiteY1"/>
                  </a:cxn>
                </a:cxnLst>
                <a:rect l="l" t="t" r="r" b="b"/>
                <a:pathLst>
                  <a:path w="17942" h="70042">
                    <a:moveTo>
                      <a:pt x="275" y="69"/>
                    </a:moveTo>
                    <a:lnTo>
                      <a:pt x="275" y="70111"/>
                    </a:lnTo>
                  </a:path>
                </a:pathLst>
              </a:custGeom>
              <a:ln w="19050" cap="flat">
                <a:solidFill>
                  <a:srgbClr val="AE2C2C"/>
                </a:solidFill>
                <a:prstDash val="solid"/>
                <a:miter/>
              </a:ln>
            </p:spPr>
            <p:txBody>
              <a:bodyPr rtlCol="0" anchor="ctr"/>
              <a:lstStyle/>
              <a:p>
                <a:endParaRPr lang="en-GB" sz="1050"/>
              </a:p>
            </p:txBody>
          </p:sp>
          <p:sp>
            <p:nvSpPr>
              <p:cNvPr id="1309" name="Freeform: Shape 1308">
                <a:extLst>
                  <a:ext uri="{FF2B5EF4-FFF2-40B4-BE49-F238E27FC236}">
                    <a16:creationId xmlns:a16="http://schemas.microsoft.com/office/drawing/2014/main" id="{12BF0A51-79B6-6570-3B91-9C3A663B8039}"/>
                  </a:ext>
                </a:extLst>
              </p:cNvPr>
              <p:cNvSpPr/>
              <p:nvPr/>
            </p:nvSpPr>
            <p:spPr>
              <a:xfrm>
                <a:off x="6691581" y="2355226"/>
                <a:ext cx="50777" cy="24749"/>
              </a:xfrm>
              <a:custGeom>
                <a:avLst/>
                <a:gdLst>
                  <a:gd name="connsiteX0" fmla="*/ 51052 w 50777"/>
                  <a:gd name="connsiteY0" fmla="*/ 69 h 24749"/>
                  <a:gd name="connsiteX1" fmla="*/ 275 w 50777"/>
                  <a:gd name="connsiteY1" fmla="*/ 69 h 24749"/>
                </a:gdLst>
                <a:ahLst/>
                <a:cxnLst>
                  <a:cxn ang="0">
                    <a:pos x="connsiteX0" y="connsiteY0"/>
                  </a:cxn>
                  <a:cxn ang="0">
                    <a:pos x="connsiteX1" y="connsiteY1"/>
                  </a:cxn>
                </a:cxnLst>
                <a:rect l="l" t="t" r="r" b="b"/>
                <a:pathLst>
                  <a:path w="50777" h="24749">
                    <a:moveTo>
                      <a:pt x="51052" y="69"/>
                    </a:moveTo>
                    <a:lnTo>
                      <a:pt x="275" y="69"/>
                    </a:lnTo>
                  </a:path>
                </a:pathLst>
              </a:custGeom>
              <a:ln w="19050" cap="flat">
                <a:solidFill>
                  <a:srgbClr val="AE2C2C"/>
                </a:solidFill>
                <a:prstDash val="solid"/>
                <a:miter/>
              </a:ln>
            </p:spPr>
            <p:txBody>
              <a:bodyPr rtlCol="0" anchor="ctr"/>
              <a:lstStyle/>
              <a:p>
                <a:endParaRPr lang="en-GB" sz="1050"/>
              </a:p>
            </p:txBody>
          </p:sp>
        </p:grpSp>
        <p:grpSp>
          <p:nvGrpSpPr>
            <p:cNvPr id="1247" name="Graphic 3">
              <a:extLst>
                <a:ext uri="{FF2B5EF4-FFF2-40B4-BE49-F238E27FC236}">
                  <a16:creationId xmlns:a16="http://schemas.microsoft.com/office/drawing/2014/main" id="{E206AE1A-4533-743F-6FC7-863352B307F1}"/>
                </a:ext>
              </a:extLst>
            </p:cNvPr>
            <p:cNvGrpSpPr/>
            <p:nvPr/>
          </p:nvGrpSpPr>
          <p:grpSpPr>
            <a:xfrm>
              <a:off x="6708766" y="2328491"/>
              <a:ext cx="51097" cy="70484"/>
              <a:chOff x="6684763" y="2320081"/>
              <a:chExt cx="50777" cy="70042"/>
            </a:xfrm>
          </p:grpSpPr>
          <p:sp>
            <p:nvSpPr>
              <p:cNvPr id="1306" name="Freeform: Shape 1305">
                <a:extLst>
                  <a:ext uri="{FF2B5EF4-FFF2-40B4-BE49-F238E27FC236}">
                    <a16:creationId xmlns:a16="http://schemas.microsoft.com/office/drawing/2014/main" id="{077161CF-5D92-718B-B88F-4FBAC6836E6D}"/>
                  </a:ext>
                </a:extLst>
              </p:cNvPr>
              <p:cNvSpPr/>
              <p:nvPr/>
            </p:nvSpPr>
            <p:spPr>
              <a:xfrm>
                <a:off x="6710241" y="2320081"/>
                <a:ext cx="17942" cy="70042"/>
              </a:xfrm>
              <a:custGeom>
                <a:avLst/>
                <a:gdLst>
                  <a:gd name="connsiteX0" fmla="*/ 274 w 17942"/>
                  <a:gd name="connsiteY0" fmla="*/ 69 h 70042"/>
                  <a:gd name="connsiteX1" fmla="*/ 274 w 17942"/>
                  <a:gd name="connsiteY1" fmla="*/ 70111 h 70042"/>
                </a:gdLst>
                <a:ahLst/>
                <a:cxnLst>
                  <a:cxn ang="0">
                    <a:pos x="connsiteX0" y="connsiteY0"/>
                  </a:cxn>
                  <a:cxn ang="0">
                    <a:pos x="connsiteX1" y="connsiteY1"/>
                  </a:cxn>
                </a:cxnLst>
                <a:rect l="l" t="t" r="r" b="b"/>
                <a:pathLst>
                  <a:path w="17942" h="70042">
                    <a:moveTo>
                      <a:pt x="274" y="69"/>
                    </a:moveTo>
                    <a:lnTo>
                      <a:pt x="274" y="70111"/>
                    </a:lnTo>
                  </a:path>
                </a:pathLst>
              </a:custGeom>
              <a:ln w="19050" cap="flat">
                <a:solidFill>
                  <a:srgbClr val="AE2C2C"/>
                </a:solidFill>
                <a:prstDash val="solid"/>
                <a:miter/>
              </a:ln>
            </p:spPr>
            <p:txBody>
              <a:bodyPr rtlCol="0" anchor="ctr"/>
              <a:lstStyle/>
              <a:p>
                <a:endParaRPr lang="en-GB" sz="1050"/>
              </a:p>
            </p:txBody>
          </p:sp>
          <p:sp>
            <p:nvSpPr>
              <p:cNvPr id="1307" name="Freeform: Shape 1306">
                <a:extLst>
                  <a:ext uri="{FF2B5EF4-FFF2-40B4-BE49-F238E27FC236}">
                    <a16:creationId xmlns:a16="http://schemas.microsoft.com/office/drawing/2014/main" id="{6F92E4B6-A8C2-070D-FB1B-6CD367BD5717}"/>
                  </a:ext>
                </a:extLst>
              </p:cNvPr>
              <p:cNvSpPr/>
              <p:nvPr/>
            </p:nvSpPr>
            <p:spPr>
              <a:xfrm>
                <a:off x="6684763" y="2355226"/>
                <a:ext cx="50777" cy="24749"/>
              </a:xfrm>
              <a:custGeom>
                <a:avLst/>
                <a:gdLst>
                  <a:gd name="connsiteX0" fmla="*/ 51052 w 50777"/>
                  <a:gd name="connsiteY0" fmla="*/ 69 h 24749"/>
                  <a:gd name="connsiteX1" fmla="*/ 274 w 50777"/>
                  <a:gd name="connsiteY1" fmla="*/ 69 h 24749"/>
                </a:gdLst>
                <a:ahLst/>
                <a:cxnLst>
                  <a:cxn ang="0">
                    <a:pos x="connsiteX0" y="connsiteY0"/>
                  </a:cxn>
                  <a:cxn ang="0">
                    <a:pos x="connsiteX1" y="connsiteY1"/>
                  </a:cxn>
                </a:cxnLst>
                <a:rect l="l" t="t" r="r" b="b"/>
                <a:pathLst>
                  <a:path w="50777" h="24749">
                    <a:moveTo>
                      <a:pt x="51052" y="69"/>
                    </a:moveTo>
                    <a:lnTo>
                      <a:pt x="274" y="69"/>
                    </a:lnTo>
                  </a:path>
                </a:pathLst>
              </a:custGeom>
              <a:ln w="19050" cap="flat">
                <a:solidFill>
                  <a:srgbClr val="AE2C2C"/>
                </a:solidFill>
                <a:prstDash val="solid"/>
                <a:miter/>
              </a:ln>
            </p:spPr>
            <p:txBody>
              <a:bodyPr rtlCol="0" anchor="ctr"/>
              <a:lstStyle/>
              <a:p>
                <a:endParaRPr lang="en-GB" sz="1050"/>
              </a:p>
            </p:txBody>
          </p:sp>
        </p:grpSp>
        <p:grpSp>
          <p:nvGrpSpPr>
            <p:cNvPr id="1248" name="Graphic 3">
              <a:extLst>
                <a:ext uri="{FF2B5EF4-FFF2-40B4-BE49-F238E27FC236}">
                  <a16:creationId xmlns:a16="http://schemas.microsoft.com/office/drawing/2014/main" id="{84512D82-F74A-74A5-3557-26853536245C}"/>
                </a:ext>
              </a:extLst>
            </p:cNvPr>
            <p:cNvGrpSpPr/>
            <p:nvPr/>
          </p:nvGrpSpPr>
          <p:grpSpPr>
            <a:xfrm>
              <a:off x="6694863" y="2328491"/>
              <a:ext cx="51097" cy="70484"/>
              <a:chOff x="6670947" y="2320081"/>
              <a:chExt cx="50777" cy="70042"/>
            </a:xfrm>
          </p:grpSpPr>
          <p:sp>
            <p:nvSpPr>
              <p:cNvPr id="1304" name="Freeform: Shape 1303">
                <a:extLst>
                  <a:ext uri="{FF2B5EF4-FFF2-40B4-BE49-F238E27FC236}">
                    <a16:creationId xmlns:a16="http://schemas.microsoft.com/office/drawing/2014/main" id="{DCED88D5-73EA-668F-BD37-25D00CCF406C}"/>
                  </a:ext>
                </a:extLst>
              </p:cNvPr>
              <p:cNvSpPr/>
              <p:nvPr/>
            </p:nvSpPr>
            <p:spPr>
              <a:xfrm>
                <a:off x="6696425" y="2320081"/>
                <a:ext cx="17942" cy="70042"/>
              </a:xfrm>
              <a:custGeom>
                <a:avLst/>
                <a:gdLst>
                  <a:gd name="connsiteX0" fmla="*/ 274 w 17942"/>
                  <a:gd name="connsiteY0" fmla="*/ 69 h 70042"/>
                  <a:gd name="connsiteX1" fmla="*/ 274 w 17942"/>
                  <a:gd name="connsiteY1" fmla="*/ 70111 h 70042"/>
                </a:gdLst>
                <a:ahLst/>
                <a:cxnLst>
                  <a:cxn ang="0">
                    <a:pos x="connsiteX0" y="connsiteY0"/>
                  </a:cxn>
                  <a:cxn ang="0">
                    <a:pos x="connsiteX1" y="connsiteY1"/>
                  </a:cxn>
                </a:cxnLst>
                <a:rect l="l" t="t" r="r" b="b"/>
                <a:pathLst>
                  <a:path w="17942" h="70042">
                    <a:moveTo>
                      <a:pt x="274" y="69"/>
                    </a:moveTo>
                    <a:lnTo>
                      <a:pt x="274" y="70111"/>
                    </a:lnTo>
                  </a:path>
                </a:pathLst>
              </a:custGeom>
              <a:ln w="19050" cap="flat">
                <a:solidFill>
                  <a:srgbClr val="AE2C2C"/>
                </a:solidFill>
                <a:prstDash val="solid"/>
                <a:miter/>
              </a:ln>
            </p:spPr>
            <p:txBody>
              <a:bodyPr rtlCol="0" anchor="ctr"/>
              <a:lstStyle/>
              <a:p>
                <a:endParaRPr lang="en-GB" sz="1050"/>
              </a:p>
            </p:txBody>
          </p:sp>
          <p:sp>
            <p:nvSpPr>
              <p:cNvPr id="1305" name="Freeform: Shape 1304">
                <a:extLst>
                  <a:ext uri="{FF2B5EF4-FFF2-40B4-BE49-F238E27FC236}">
                    <a16:creationId xmlns:a16="http://schemas.microsoft.com/office/drawing/2014/main" id="{EEF8BD57-908E-EE51-745F-95116ED0ED3F}"/>
                  </a:ext>
                </a:extLst>
              </p:cNvPr>
              <p:cNvSpPr/>
              <p:nvPr/>
            </p:nvSpPr>
            <p:spPr>
              <a:xfrm>
                <a:off x="6670947" y="2355226"/>
                <a:ext cx="50777" cy="24749"/>
              </a:xfrm>
              <a:custGeom>
                <a:avLst/>
                <a:gdLst>
                  <a:gd name="connsiteX0" fmla="*/ 51051 w 50777"/>
                  <a:gd name="connsiteY0" fmla="*/ 69 h 24749"/>
                  <a:gd name="connsiteX1" fmla="*/ 274 w 50777"/>
                  <a:gd name="connsiteY1" fmla="*/ 69 h 24749"/>
                </a:gdLst>
                <a:ahLst/>
                <a:cxnLst>
                  <a:cxn ang="0">
                    <a:pos x="connsiteX0" y="connsiteY0"/>
                  </a:cxn>
                  <a:cxn ang="0">
                    <a:pos x="connsiteX1" y="connsiteY1"/>
                  </a:cxn>
                </a:cxnLst>
                <a:rect l="l" t="t" r="r" b="b"/>
                <a:pathLst>
                  <a:path w="50777" h="24749">
                    <a:moveTo>
                      <a:pt x="51051" y="69"/>
                    </a:moveTo>
                    <a:lnTo>
                      <a:pt x="274" y="69"/>
                    </a:lnTo>
                  </a:path>
                </a:pathLst>
              </a:custGeom>
              <a:ln w="19050" cap="flat">
                <a:solidFill>
                  <a:srgbClr val="AE2C2C"/>
                </a:solidFill>
                <a:prstDash val="solid"/>
                <a:miter/>
              </a:ln>
            </p:spPr>
            <p:txBody>
              <a:bodyPr rtlCol="0" anchor="ctr"/>
              <a:lstStyle/>
              <a:p>
                <a:endParaRPr lang="en-GB" sz="1050"/>
              </a:p>
            </p:txBody>
          </p:sp>
        </p:grpSp>
        <p:grpSp>
          <p:nvGrpSpPr>
            <p:cNvPr id="1249" name="Graphic 3">
              <a:extLst>
                <a:ext uri="{FF2B5EF4-FFF2-40B4-BE49-F238E27FC236}">
                  <a16:creationId xmlns:a16="http://schemas.microsoft.com/office/drawing/2014/main" id="{87329489-F0C4-5279-1B04-5DE84273730D}"/>
                </a:ext>
              </a:extLst>
            </p:cNvPr>
            <p:cNvGrpSpPr/>
            <p:nvPr/>
          </p:nvGrpSpPr>
          <p:grpSpPr>
            <a:xfrm>
              <a:off x="6353610" y="2328491"/>
              <a:ext cx="51097" cy="70484"/>
              <a:chOff x="6331832" y="2320081"/>
              <a:chExt cx="50777" cy="70042"/>
            </a:xfrm>
          </p:grpSpPr>
          <p:sp>
            <p:nvSpPr>
              <p:cNvPr id="1302" name="Freeform: Shape 1301">
                <a:extLst>
                  <a:ext uri="{FF2B5EF4-FFF2-40B4-BE49-F238E27FC236}">
                    <a16:creationId xmlns:a16="http://schemas.microsoft.com/office/drawing/2014/main" id="{61026DB2-B386-E582-370F-740CEFF36F79}"/>
                  </a:ext>
                </a:extLst>
              </p:cNvPr>
              <p:cNvSpPr/>
              <p:nvPr/>
            </p:nvSpPr>
            <p:spPr>
              <a:xfrm>
                <a:off x="6357311" y="2320081"/>
                <a:ext cx="17942" cy="70042"/>
              </a:xfrm>
              <a:custGeom>
                <a:avLst/>
                <a:gdLst>
                  <a:gd name="connsiteX0" fmla="*/ 255 w 17942"/>
                  <a:gd name="connsiteY0" fmla="*/ 69 h 70042"/>
                  <a:gd name="connsiteX1" fmla="*/ 255 w 17942"/>
                  <a:gd name="connsiteY1" fmla="*/ 70111 h 70042"/>
                </a:gdLst>
                <a:ahLst/>
                <a:cxnLst>
                  <a:cxn ang="0">
                    <a:pos x="connsiteX0" y="connsiteY0"/>
                  </a:cxn>
                  <a:cxn ang="0">
                    <a:pos x="connsiteX1" y="connsiteY1"/>
                  </a:cxn>
                </a:cxnLst>
                <a:rect l="l" t="t" r="r" b="b"/>
                <a:pathLst>
                  <a:path w="17942" h="70042">
                    <a:moveTo>
                      <a:pt x="255" y="69"/>
                    </a:moveTo>
                    <a:lnTo>
                      <a:pt x="255" y="70111"/>
                    </a:lnTo>
                  </a:path>
                </a:pathLst>
              </a:custGeom>
              <a:ln w="19050" cap="flat">
                <a:solidFill>
                  <a:srgbClr val="AE2C2C"/>
                </a:solidFill>
                <a:prstDash val="solid"/>
                <a:miter/>
              </a:ln>
            </p:spPr>
            <p:txBody>
              <a:bodyPr rtlCol="0" anchor="ctr"/>
              <a:lstStyle/>
              <a:p>
                <a:endParaRPr lang="en-GB" sz="1050"/>
              </a:p>
            </p:txBody>
          </p:sp>
          <p:sp>
            <p:nvSpPr>
              <p:cNvPr id="1303" name="Freeform: Shape 1302">
                <a:extLst>
                  <a:ext uri="{FF2B5EF4-FFF2-40B4-BE49-F238E27FC236}">
                    <a16:creationId xmlns:a16="http://schemas.microsoft.com/office/drawing/2014/main" id="{FF28BCD3-D945-F6B7-171E-DAC915CE7111}"/>
                  </a:ext>
                </a:extLst>
              </p:cNvPr>
              <p:cNvSpPr/>
              <p:nvPr/>
            </p:nvSpPr>
            <p:spPr>
              <a:xfrm>
                <a:off x="6331832" y="2355226"/>
                <a:ext cx="50777" cy="24749"/>
              </a:xfrm>
              <a:custGeom>
                <a:avLst/>
                <a:gdLst>
                  <a:gd name="connsiteX0" fmla="*/ 51032 w 50777"/>
                  <a:gd name="connsiteY0" fmla="*/ 69 h 24749"/>
                  <a:gd name="connsiteX1" fmla="*/ 255 w 50777"/>
                  <a:gd name="connsiteY1" fmla="*/ 69 h 24749"/>
                </a:gdLst>
                <a:ahLst/>
                <a:cxnLst>
                  <a:cxn ang="0">
                    <a:pos x="connsiteX0" y="connsiteY0"/>
                  </a:cxn>
                  <a:cxn ang="0">
                    <a:pos x="connsiteX1" y="connsiteY1"/>
                  </a:cxn>
                </a:cxnLst>
                <a:rect l="l" t="t" r="r" b="b"/>
                <a:pathLst>
                  <a:path w="50777" h="24749">
                    <a:moveTo>
                      <a:pt x="51032" y="69"/>
                    </a:moveTo>
                    <a:lnTo>
                      <a:pt x="255" y="69"/>
                    </a:lnTo>
                  </a:path>
                </a:pathLst>
              </a:custGeom>
              <a:ln w="19050" cap="flat">
                <a:solidFill>
                  <a:srgbClr val="AE2C2C"/>
                </a:solidFill>
                <a:prstDash val="solid"/>
                <a:miter/>
              </a:ln>
            </p:spPr>
            <p:txBody>
              <a:bodyPr rtlCol="0" anchor="ctr"/>
              <a:lstStyle/>
              <a:p>
                <a:endParaRPr lang="en-GB" sz="1050"/>
              </a:p>
            </p:txBody>
          </p:sp>
        </p:grpSp>
        <p:grpSp>
          <p:nvGrpSpPr>
            <p:cNvPr id="1250" name="Graphic 3">
              <a:extLst>
                <a:ext uri="{FF2B5EF4-FFF2-40B4-BE49-F238E27FC236}">
                  <a16:creationId xmlns:a16="http://schemas.microsoft.com/office/drawing/2014/main" id="{603F6E73-3309-F615-72F2-0289AD37B11B}"/>
                </a:ext>
              </a:extLst>
            </p:cNvPr>
            <p:cNvGrpSpPr/>
            <p:nvPr/>
          </p:nvGrpSpPr>
          <p:grpSpPr>
            <a:xfrm>
              <a:off x="6332666" y="2328491"/>
              <a:ext cx="51097" cy="70484"/>
              <a:chOff x="6311019" y="2320081"/>
              <a:chExt cx="50777" cy="70042"/>
            </a:xfrm>
          </p:grpSpPr>
          <p:sp>
            <p:nvSpPr>
              <p:cNvPr id="1300" name="Freeform: Shape 1299">
                <a:extLst>
                  <a:ext uri="{FF2B5EF4-FFF2-40B4-BE49-F238E27FC236}">
                    <a16:creationId xmlns:a16="http://schemas.microsoft.com/office/drawing/2014/main" id="{A6430B22-000C-B34A-9BBC-8C3D9CDB97B5}"/>
                  </a:ext>
                </a:extLst>
              </p:cNvPr>
              <p:cNvSpPr/>
              <p:nvPr/>
            </p:nvSpPr>
            <p:spPr>
              <a:xfrm>
                <a:off x="6336497" y="2320081"/>
                <a:ext cx="17942" cy="70042"/>
              </a:xfrm>
              <a:custGeom>
                <a:avLst/>
                <a:gdLst>
                  <a:gd name="connsiteX0" fmla="*/ 253 w 17942"/>
                  <a:gd name="connsiteY0" fmla="*/ 69 h 70042"/>
                  <a:gd name="connsiteX1" fmla="*/ 253 w 17942"/>
                  <a:gd name="connsiteY1" fmla="*/ 70111 h 70042"/>
                </a:gdLst>
                <a:ahLst/>
                <a:cxnLst>
                  <a:cxn ang="0">
                    <a:pos x="connsiteX0" y="connsiteY0"/>
                  </a:cxn>
                  <a:cxn ang="0">
                    <a:pos x="connsiteX1" y="connsiteY1"/>
                  </a:cxn>
                </a:cxnLst>
                <a:rect l="l" t="t" r="r" b="b"/>
                <a:pathLst>
                  <a:path w="17942" h="70042">
                    <a:moveTo>
                      <a:pt x="253" y="69"/>
                    </a:moveTo>
                    <a:lnTo>
                      <a:pt x="253" y="70111"/>
                    </a:lnTo>
                  </a:path>
                </a:pathLst>
              </a:custGeom>
              <a:ln w="19050" cap="flat">
                <a:solidFill>
                  <a:srgbClr val="AE2C2C"/>
                </a:solidFill>
                <a:prstDash val="solid"/>
                <a:miter/>
              </a:ln>
            </p:spPr>
            <p:txBody>
              <a:bodyPr rtlCol="0" anchor="ctr"/>
              <a:lstStyle/>
              <a:p>
                <a:endParaRPr lang="en-GB" sz="1050"/>
              </a:p>
            </p:txBody>
          </p:sp>
          <p:sp>
            <p:nvSpPr>
              <p:cNvPr id="1301" name="Freeform: Shape 1300">
                <a:extLst>
                  <a:ext uri="{FF2B5EF4-FFF2-40B4-BE49-F238E27FC236}">
                    <a16:creationId xmlns:a16="http://schemas.microsoft.com/office/drawing/2014/main" id="{9A260C9D-0244-693F-5879-03425F872327}"/>
                  </a:ext>
                </a:extLst>
              </p:cNvPr>
              <p:cNvSpPr/>
              <p:nvPr/>
            </p:nvSpPr>
            <p:spPr>
              <a:xfrm>
                <a:off x="6311019" y="2355226"/>
                <a:ext cx="50777" cy="24749"/>
              </a:xfrm>
              <a:custGeom>
                <a:avLst/>
                <a:gdLst>
                  <a:gd name="connsiteX0" fmla="*/ 51031 w 50777"/>
                  <a:gd name="connsiteY0" fmla="*/ 69 h 24749"/>
                  <a:gd name="connsiteX1" fmla="*/ 253 w 50777"/>
                  <a:gd name="connsiteY1" fmla="*/ 69 h 24749"/>
                </a:gdLst>
                <a:ahLst/>
                <a:cxnLst>
                  <a:cxn ang="0">
                    <a:pos x="connsiteX0" y="connsiteY0"/>
                  </a:cxn>
                  <a:cxn ang="0">
                    <a:pos x="connsiteX1" y="connsiteY1"/>
                  </a:cxn>
                </a:cxnLst>
                <a:rect l="l" t="t" r="r" b="b"/>
                <a:pathLst>
                  <a:path w="50777" h="24749">
                    <a:moveTo>
                      <a:pt x="51031" y="69"/>
                    </a:moveTo>
                    <a:lnTo>
                      <a:pt x="253" y="69"/>
                    </a:lnTo>
                  </a:path>
                </a:pathLst>
              </a:custGeom>
              <a:ln w="19050" cap="flat">
                <a:solidFill>
                  <a:srgbClr val="AE2C2C"/>
                </a:solidFill>
                <a:prstDash val="solid"/>
                <a:miter/>
              </a:ln>
            </p:spPr>
            <p:txBody>
              <a:bodyPr rtlCol="0" anchor="ctr"/>
              <a:lstStyle/>
              <a:p>
                <a:endParaRPr lang="en-GB" sz="1050"/>
              </a:p>
            </p:txBody>
          </p:sp>
        </p:grpSp>
        <p:grpSp>
          <p:nvGrpSpPr>
            <p:cNvPr id="1251" name="Graphic 3">
              <a:extLst>
                <a:ext uri="{FF2B5EF4-FFF2-40B4-BE49-F238E27FC236}">
                  <a16:creationId xmlns:a16="http://schemas.microsoft.com/office/drawing/2014/main" id="{D6BF9005-F309-4BE9-DF2E-08C2AD658378}"/>
                </a:ext>
              </a:extLst>
            </p:cNvPr>
            <p:cNvGrpSpPr/>
            <p:nvPr/>
          </p:nvGrpSpPr>
          <p:grpSpPr>
            <a:xfrm>
              <a:off x="6076094" y="2191757"/>
              <a:ext cx="51097" cy="70484"/>
              <a:chOff x="6056055" y="2184204"/>
              <a:chExt cx="50777" cy="70042"/>
            </a:xfrm>
          </p:grpSpPr>
          <p:sp>
            <p:nvSpPr>
              <p:cNvPr id="1298" name="Freeform: Shape 1297">
                <a:extLst>
                  <a:ext uri="{FF2B5EF4-FFF2-40B4-BE49-F238E27FC236}">
                    <a16:creationId xmlns:a16="http://schemas.microsoft.com/office/drawing/2014/main" id="{990DB5B8-2E58-8EB3-1A7A-ADB002752AC6}"/>
                  </a:ext>
                </a:extLst>
              </p:cNvPr>
              <p:cNvSpPr/>
              <p:nvPr/>
            </p:nvSpPr>
            <p:spPr>
              <a:xfrm>
                <a:off x="6081534" y="2184204"/>
                <a:ext cx="17942" cy="70042"/>
              </a:xfrm>
              <a:custGeom>
                <a:avLst/>
                <a:gdLst>
                  <a:gd name="connsiteX0" fmla="*/ 239 w 17942"/>
                  <a:gd name="connsiteY0" fmla="*/ 63 h 70042"/>
                  <a:gd name="connsiteX1" fmla="*/ 239 w 17942"/>
                  <a:gd name="connsiteY1" fmla="*/ 70106 h 70042"/>
                </a:gdLst>
                <a:ahLst/>
                <a:cxnLst>
                  <a:cxn ang="0">
                    <a:pos x="connsiteX0" y="connsiteY0"/>
                  </a:cxn>
                  <a:cxn ang="0">
                    <a:pos x="connsiteX1" y="connsiteY1"/>
                  </a:cxn>
                </a:cxnLst>
                <a:rect l="l" t="t" r="r" b="b"/>
                <a:pathLst>
                  <a:path w="17942" h="70042">
                    <a:moveTo>
                      <a:pt x="239" y="63"/>
                    </a:moveTo>
                    <a:lnTo>
                      <a:pt x="239" y="70106"/>
                    </a:lnTo>
                  </a:path>
                </a:pathLst>
              </a:custGeom>
              <a:ln w="19050" cap="flat">
                <a:solidFill>
                  <a:srgbClr val="AE2C2C"/>
                </a:solidFill>
                <a:prstDash val="solid"/>
                <a:miter/>
              </a:ln>
            </p:spPr>
            <p:txBody>
              <a:bodyPr rtlCol="0" anchor="ctr"/>
              <a:lstStyle/>
              <a:p>
                <a:endParaRPr lang="en-GB" sz="1050"/>
              </a:p>
            </p:txBody>
          </p:sp>
          <p:sp>
            <p:nvSpPr>
              <p:cNvPr id="1299" name="Freeform: Shape 1298">
                <a:extLst>
                  <a:ext uri="{FF2B5EF4-FFF2-40B4-BE49-F238E27FC236}">
                    <a16:creationId xmlns:a16="http://schemas.microsoft.com/office/drawing/2014/main" id="{34B169B1-32EF-3173-382E-37BCD367155D}"/>
                  </a:ext>
                </a:extLst>
              </p:cNvPr>
              <p:cNvSpPr/>
              <p:nvPr/>
            </p:nvSpPr>
            <p:spPr>
              <a:xfrm>
                <a:off x="6056055" y="2219349"/>
                <a:ext cx="50777" cy="24749"/>
              </a:xfrm>
              <a:custGeom>
                <a:avLst/>
                <a:gdLst>
                  <a:gd name="connsiteX0" fmla="*/ 51017 w 50777"/>
                  <a:gd name="connsiteY0" fmla="*/ 63 h 24749"/>
                  <a:gd name="connsiteX1" fmla="*/ 239 w 50777"/>
                  <a:gd name="connsiteY1" fmla="*/ 63 h 24749"/>
                </a:gdLst>
                <a:ahLst/>
                <a:cxnLst>
                  <a:cxn ang="0">
                    <a:pos x="connsiteX0" y="connsiteY0"/>
                  </a:cxn>
                  <a:cxn ang="0">
                    <a:pos x="connsiteX1" y="connsiteY1"/>
                  </a:cxn>
                </a:cxnLst>
                <a:rect l="l" t="t" r="r" b="b"/>
                <a:pathLst>
                  <a:path w="50777" h="24749">
                    <a:moveTo>
                      <a:pt x="51017" y="63"/>
                    </a:moveTo>
                    <a:lnTo>
                      <a:pt x="239" y="63"/>
                    </a:lnTo>
                  </a:path>
                </a:pathLst>
              </a:custGeom>
              <a:ln w="19050" cap="flat">
                <a:solidFill>
                  <a:srgbClr val="AE2C2C"/>
                </a:solidFill>
                <a:prstDash val="solid"/>
                <a:miter/>
              </a:ln>
            </p:spPr>
            <p:txBody>
              <a:bodyPr rtlCol="0" anchor="ctr"/>
              <a:lstStyle/>
              <a:p>
                <a:endParaRPr lang="en-GB" sz="1050"/>
              </a:p>
            </p:txBody>
          </p:sp>
        </p:grpSp>
        <p:grpSp>
          <p:nvGrpSpPr>
            <p:cNvPr id="1252" name="Graphic 3">
              <a:extLst>
                <a:ext uri="{FF2B5EF4-FFF2-40B4-BE49-F238E27FC236}">
                  <a16:creationId xmlns:a16="http://schemas.microsoft.com/office/drawing/2014/main" id="{5F2231BA-1681-C63D-B57F-D54B150A4DA4}"/>
                </a:ext>
              </a:extLst>
            </p:cNvPr>
            <p:cNvGrpSpPr/>
            <p:nvPr/>
          </p:nvGrpSpPr>
          <p:grpSpPr>
            <a:xfrm>
              <a:off x="5971191" y="2052533"/>
              <a:ext cx="51097" cy="70484"/>
              <a:chOff x="5951809" y="2045852"/>
              <a:chExt cx="50777" cy="70042"/>
            </a:xfrm>
          </p:grpSpPr>
          <p:sp>
            <p:nvSpPr>
              <p:cNvPr id="1296" name="Freeform: Shape 1295">
                <a:extLst>
                  <a:ext uri="{FF2B5EF4-FFF2-40B4-BE49-F238E27FC236}">
                    <a16:creationId xmlns:a16="http://schemas.microsoft.com/office/drawing/2014/main" id="{718ED0BA-913F-0890-9A5D-9C53C4D1CF17}"/>
                  </a:ext>
                </a:extLst>
              </p:cNvPr>
              <p:cNvSpPr/>
              <p:nvPr/>
            </p:nvSpPr>
            <p:spPr>
              <a:xfrm>
                <a:off x="5977287" y="2045852"/>
                <a:ext cx="17942" cy="70042"/>
              </a:xfrm>
              <a:custGeom>
                <a:avLst/>
                <a:gdLst>
                  <a:gd name="connsiteX0" fmla="*/ 233 w 17942"/>
                  <a:gd name="connsiteY0" fmla="*/ 58 h 70042"/>
                  <a:gd name="connsiteX1" fmla="*/ 233 w 17942"/>
                  <a:gd name="connsiteY1" fmla="*/ 70100 h 70042"/>
                </a:gdLst>
                <a:ahLst/>
                <a:cxnLst>
                  <a:cxn ang="0">
                    <a:pos x="connsiteX0" y="connsiteY0"/>
                  </a:cxn>
                  <a:cxn ang="0">
                    <a:pos x="connsiteX1" y="connsiteY1"/>
                  </a:cxn>
                </a:cxnLst>
                <a:rect l="l" t="t" r="r" b="b"/>
                <a:pathLst>
                  <a:path w="17942" h="70042">
                    <a:moveTo>
                      <a:pt x="233" y="58"/>
                    </a:moveTo>
                    <a:lnTo>
                      <a:pt x="233" y="70100"/>
                    </a:lnTo>
                  </a:path>
                </a:pathLst>
              </a:custGeom>
              <a:ln w="19050" cap="flat">
                <a:solidFill>
                  <a:srgbClr val="AE2C2C"/>
                </a:solidFill>
                <a:prstDash val="solid"/>
                <a:miter/>
              </a:ln>
            </p:spPr>
            <p:txBody>
              <a:bodyPr rtlCol="0" anchor="ctr"/>
              <a:lstStyle/>
              <a:p>
                <a:endParaRPr lang="en-GB" sz="1050"/>
              </a:p>
            </p:txBody>
          </p:sp>
          <p:sp>
            <p:nvSpPr>
              <p:cNvPr id="1297" name="Freeform: Shape 1296">
                <a:extLst>
                  <a:ext uri="{FF2B5EF4-FFF2-40B4-BE49-F238E27FC236}">
                    <a16:creationId xmlns:a16="http://schemas.microsoft.com/office/drawing/2014/main" id="{95AFA202-2E37-DB98-9C1A-925DB7A5C566}"/>
                  </a:ext>
                </a:extLst>
              </p:cNvPr>
              <p:cNvSpPr/>
              <p:nvPr/>
            </p:nvSpPr>
            <p:spPr>
              <a:xfrm>
                <a:off x="5951809" y="2080997"/>
                <a:ext cx="50777" cy="24749"/>
              </a:xfrm>
              <a:custGeom>
                <a:avLst/>
                <a:gdLst>
                  <a:gd name="connsiteX0" fmla="*/ 51011 w 50777"/>
                  <a:gd name="connsiteY0" fmla="*/ 58 h 24749"/>
                  <a:gd name="connsiteX1" fmla="*/ 233 w 50777"/>
                  <a:gd name="connsiteY1" fmla="*/ 58 h 24749"/>
                </a:gdLst>
                <a:ahLst/>
                <a:cxnLst>
                  <a:cxn ang="0">
                    <a:pos x="connsiteX0" y="connsiteY0"/>
                  </a:cxn>
                  <a:cxn ang="0">
                    <a:pos x="connsiteX1" y="connsiteY1"/>
                  </a:cxn>
                </a:cxnLst>
                <a:rect l="l" t="t" r="r" b="b"/>
                <a:pathLst>
                  <a:path w="50777" h="24749">
                    <a:moveTo>
                      <a:pt x="51011" y="58"/>
                    </a:moveTo>
                    <a:lnTo>
                      <a:pt x="233" y="58"/>
                    </a:lnTo>
                  </a:path>
                </a:pathLst>
              </a:custGeom>
              <a:ln w="19050" cap="flat">
                <a:solidFill>
                  <a:srgbClr val="AE2C2C"/>
                </a:solidFill>
                <a:prstDash val="solid"/>
                <a:miter/>
              </a:ln>
            </p:spPr>
            <p:txBody>
              <a:bodyPr rtlCol="0" anchor="ctr"/>
              <a:lstStyle/>
              <a:p>
                <a:endParaRPr lang="en-GB" sz="1050"/>
              </a:p>
            </p:txBody>
          </p:sp>
        </p:grpSp>
        <p:grpSp>
          <p:nvGrpSpPr>
            <p:cNvPr id="1253" name="Graphic 3">
              <a:extLst>
                <a:ext uri="{FF2B5EF4-FFF2-40B4-BE49-F238E27FC236}">
                  <a16:creationId xmlns:a16="http://schemas.microsoft.com/office/drawing/2014/main" id="{D9867693-9C89-E199-12E4-13E84458FAFC}"/>
                </a:ext>
              </a:extLst>
            </p:cNvPr>
            <p:cNvGrpSpPr/>
            <p:nvPr/>
          </p:nvGrpSpPr>
          <p:grpSpPr>
            <a:xfrm>
              <a:off x="5963969" y="2052533"/>
              <a:ext cx="51097" cy="70484"/>
              <a:chOff x="5944632" y="2045852"/>
              <a:chExt cx="50777" cy="70042"/>
            </a:xfrm>
          </p:grpSpPr>
          <p:sp>
            <p:nvSpPr>
              <p:cNvPr id="1294" name="Freeform: Shape 1293">
                <a:extLst>
                  <a:ext uri="{FF2B5EF4-FFF2-40B4-BE49-F238E27FC236}">
                    <a16:creationId xmlns:a16="http://schemas.microsoft.com/office/drawing/2014/main" id="{8ABE5B6B-C178-0602-27FD-4DEA7E286DA4}"/>
                  </a:ext>
                </a:extLst>
              </p:cNvPr>
              <p:cNvSpPr/>
              <p:nvPr/>
            </p:nvSpPr>
            <p:spPr>
              <a:xfrm>
                <a:off x="5970110" y="2045852"/>
                <a:ext cx="17942" cy="70042"/>
              </a:xfrm>
              <a:custGeom>
                <a:avLst/>
                <a:gdLst>
                  <a:gd name="connsiteX0" fmla="*/ 233 w 17942"/>
                  <a:gd name="connsiteY0" fmla="*/ 58 h 70042"/>
                  <a:gd name="connsiteX1" fmla="*/ 233 w 17942"/>
                  <a:gd name="connsiteY1" fmla="*/ 70100 h 70042"/>
                </a:gdLst>
                <a:ahLst/>
                <a:cxnLst>
                  <a:cxn ang="0">
                    <a:pos x="connsiteX0" y="connsiteY0"/>
                  </a:cxn>
                  <a:cxn ang="0">
                    <a:pos x="connsiteX1" y="connsiteY1"/>
                  </a:cxn>
                </a:cxnLst>
                <a:rect l="l" t="t" r="r" b="b"/>
                <a:pathLst>
                  <a:path w="17942" h="70042">
                    <a:moveTo>
                      <a:pt x="233" y="58"/>
                    </a:moveTo>
                    <a:lnTo>
                      <a:pt x="233" y="70100"/>
                    </a:lnTo>
                  </a:path>
                </a:pathLst>
              </a:custGeom>
              <a:ln w="19050" cap="flat">
                <a:solidFill>
                  <a:srgbClr val="AE2C2C"/>
                </a:solidFill>
                <a:prstDash val="solid"/>
                <a:miter/>
              </a:ln>
            </p:spPr>
            <p:txBody>
              <a:bodyPr rtlCol="0" anchor="ctr"/>
              <a:lstStyle/>
              <a:p>
                <a:endParaRPr lang="en-GB" sz="1050"/>
              </a:p>
            </p:txBody>
          </p:sp>
          <p:sp>
            <p:nvSpPr>
              <p:cNvPr id="1295" name="Freeform: Shape 1294">
                <a:extLst>
                  <a:ext uri="{FF2B5EF4-FFF2-40B4-BE49-F238E27FC236}">
                    <a16:creationId xmlns:a16="http://schemas.microsoft.com/office/drawing/2014/main" id="{522C755B-47A9-6FF3-F434-5E2364D6DA8E}"/>
                  </a:ext>
                </a:extLst>
              </p:cNvPr>
              <p:cNvSpPr/>
              <p:nvPr/>
            </p:nvSpPr>
            <p:spPr>
              <a:xfrm>
                <a:off x="5944632" y="2080997"/>
                <a:ext cx="50777" cy="24749"/>
              </a:xfrm>
              <a:custGeom>
                <a:avLst/>
                <a:gdLst>
                  <a:gd name="connsiteX0" fmla="*/ 51011 w 50777"/>
                  <a:gd name="connsiteY0" fmla="*/ 58 h 24749"/>
                  <a:gd name="connsiteX1" fmla="*/ 233 w 50777"/>
                  <a:gd name="connsiteY1" fmla="*/ 58 h 24749"/>
                </a:gdLst>
                <a:ahLst/>
                <a:cxnLst>
                  <a:cxn ang="0">
                    <a:pos x="connsiteX0" y="connsiteY0"/>
                  </a:cxn>
                  <a:cxn ang="0">
                    <a:pos x="connsiteX1" y="connsiteY1"/>
                  </a:cxn>
                </a:cxnLst>
                <a:rect l="l" t="t" r="r" b="b"/>
                <a:pathLst>
                  <a:path w="50777" h="24749">
                    <a:moveTo>
                      <a:pt x="51011" y="58"/>
                    </a:moveTo>
                    <a:lnTo>
                      <a:pt x="233" y="58"/>
                    </a:lnTo>
                  </a:path>
                </a:pathLst>
              </a:custGeom>
              <a:ln w="19050" cap="flat">
                <a:solidFill>
                  <a:srgbClr val="AE2C2C"/>
                </a:solidFill>
                <a:prstDash val="solid"/>
                <a:miter/>
              </a:ln>
            </p:spPr>
            <p:txBody>
              <a:bodyPr rtlCol="0" anchor="ctr"/>
              <a:lstStyle/>
              <a:p>
                <a:endParaRPr lang="en-GB" sz="1050"/>
              </a:p>
            </p:txBody>
          </p:sp>
        </p:grpSp>
        <p:grpSp>
          <p:nvGrpSpPr>
            <p:cNvPr id="1254" name="Graphic 3">
              <a:extLst>
                <a:ext uri="{FF2B5EF4-FFF2-40B4-BE49-F238E27FC236}">
                  <a16:creationId xmlns:a16="http://schemas.microsoft.com/office/drawing/2014/main" id="{13ED1B1D-4610-B9CE-B903-E3940E3AF5FC}"/>
                </a:ext>
              </a:extLst>
            </p:cNvPr>
            <p:cNvGrpSpPr/>
            <p:nvPr/>
          </p:nvGrpSpPr>
          <p:grpSpPr>
            <a:xfrm>
              <a:off x="5949163" y="2052533"/>
              <a:ext cx="51097" cy="70484"/>
              <a:chOff x="5929919" y="2045852"/>
              <a:chExt cx="50777" cy="70042"/>
            </a:xfrm>
          </p:grpSpPr>
          <p:sp>
            <p:nvSpPr>
              <p:cNvPr id="1292" name="Freeform: Shape 1291">
                <a:extLst>
                  <a:ext uri="{FF2B5EF4-FFF2-40B4-BE49-F238E27FC236}">
                    <a16:creationId xmlns:a16="http://schemas.microsoft.com/office/drawing/2014/main" id="{B4BF0252-4558-9CB3-B700-2B2D9277DF40}"/>
                  </a:ext>
                </a:extLst>
              </p:cNvPr>
              <p:cNvSpPr/>
              <p:nvPr/>
            </p:nvSpPr>
            <p:spPr>
              <a:xfrm>
                <a:off x="5955397" y="2045852"/>
                <a:ext cx="17942" cy="70042"/>
              </a:xfrm>
              <a:custGeom>
                <a:avLst/>
                <a:gdLst>
                  <a:gd name="connsiteX0" fmla="*/ 232 w 17942"/>
                  <a:gd name="connsiteY0" fmla="*/ 58 h 70042"/>
                  <a:gd name="connsiteX1" fmla="*/ 232 w 17942"/>
                  <a:gd name="connsiteY1" fmla="*/ 70100 h 70042"/>
                </a:gdLst>
                <a:ahLst/>
                <a:cxnLst>
                  <a:cxn ang="0">
                    <a:pos x="connsiteX0" y="connsiteY0"/>
                  </a:cxn>
                  <a:cxn ang="0">
                    <a:pos x="connsiteX1" y="connsiteY1"/>
                  </a:cxn>
                </a:cxnLst>
                <a:rect l="l" t="t" r="r" b="b"/>
                <a:pathLst>
                  <a:path w="17942" h="70042">
                    <a:moveTo>
                      <a:pt x="232" y="58"/>
                    </a:moveTo>
                    <a:lnTo>
                      <a:pt x="232" y="70100"/>
                    </a:lnTo>
                  </a:path>
                </a:pathLst>
              </a:custGeom>
              <a:ln w="19050" cap="flat">
                <a:solidFill>
                  <a:srgbClr val="AE2C2C"/>
                </a:solidFill>
                <a:prstDash val="solid"/>
                <a:miter/>
              </a:ln>
            </p:spPr>
            <p:txBody>
              <a:bodyPr rtlCol="0" anchor="ctr"/>
              <a:lstStyle/>
              <a:p>
                <a:endParaRPr lang="en-GB" sz="1050"/>
              </a:p>
            </p:txBody>
          </p:sp>
          <p:sp>
            <p:nvSpPr>
              <p:cNvPr id="1293" name="Freeform: Shape 1292">
                <a:extLst>
                  <a:ext uri="{FF2B5EF4-FFF2-40B4-BE49-F238E27FC236}">
                    <a16:creationId xmlns:a16="http://schemas.microsoft.com/office/drawing/2014/main" id="{81929F40-5B5E-1798-2FB5-2E7A4A148BB1}"/>
                  </a:ext>
                </a:extLst>
              </p:cNvPr>
              <p:cNvSpPr/>
              <p:nvPr/>
            </p:nvSpPr>
            <p:spPr>
              <a:xfrm>
                <a:off x="5929919" y="2080997"/>
                <a:ext cx="50777" cy="24749"/>
              </a:xfrm>
              <a:custGeom>
                <a:avLst/>
                <a:gdLst>
                  <a:gd name="connsiteX0" fmla="*/ 51010 w 50777"/>
                  <a:gd name="connsiteY0" fmla="*/ 58 h 24749"/>
                  <a:gd name="connsiteX1" fmla="*/ 232 w 50777"/>
                  <a:gd name="connsiteY1" fmla="*/ 58 h 24749"/>
                </a:gdLst>
                <a:ahLst/>
                <a:cxnLst>
                  <a:cxn ang="0">
                    <a:pos x="connsiteX0" y="connsiteY0"/>
                  </a:cxn>
                  <a:cxn ang="0">
                    <a:pos x="connsiteX1" y="connsiteY1"/>
                  </a:cxn>
                </a:cxnLst>
                <a:rect l="l" t="t" r="r" b="b"/>
                <a:pathLst>
                  <a:path w="50777" h="24749">
                    <a:moveTo>
                      <a:pt x="51010" y="58"/>
                    </a:moveTo>
                    <a:lnTo>
                      <a:pt x="232" y="58"/>
                    </a:lnTo>
                  </a:path>
                </a:pathLst>
              </a:custGeom>
              <a:ln w="19050" cap="flat">
                <a:solidFill>
                  <a:srgbClr val="AE2C2C"/>
                </a:solidFill>
                <a:prstDash val="solid"/>
                <a:miter/>
              </a:ln>
            </p:spPr>
            <p:txBody>
              <a:bodyPr rtlCol="0" anchor="ctr"/>
              <a:lstStyle/>
              <a:p>
                <a:endParaRPr lang="en-GB" sz="1050"/>
              </a:p>
            </p:txBody>
          </p:sp>
        </p:grpSp>
        <p:grpSp>
          <p:nvGrpSpPr>
            <p:cNvPr id="1255" name="Graphic 3">
              <a:extLst>
                <a:ext uri="{FF2B5EF4-FFF2-40B4-BE49-F238E27FC236}">
                  <a16:creationId xmlns:a16="http://schemas.microsoft.com/office/drawing/2014/main" id="{6111B0BD-F3A1-CCFC-23D3-A28CDC4608AD}"/>
                </a:ext>
              </a:extLst>
            </p:cNvPr>
            <p:cNvGrpSpPr/>
            <p:nvPr/>
          </p:nvGrpSpPr>
          <p:grpSpPr>
            <a:xfrm>
              <a:off x="5941941" y="2052533"/>
              <a:ext cx="51097" cy="70484"/>
              <a:chOff x="5922742" y="2045852"/>
              <a:chExt cx="50777" cy="70042"/>
            </a:xfrm>
          </p:grpSpPr>
          <p:sp>
            <p:nvSpPr>
              <p:cNvPr id="1290" name="Freeform: Shape 1289">
                <a:extLst>
                  <a:ext uri="{FF2B5EF4-FFF2-40B4-BE49-F238E27FC236}">
                    <a16:creationId xmlns:a16="http://schemas.microsoft.com/office/drawing/2014/main" id="{C9BA29C8-F73E-703F-FF5C-87DB3D7661CB}"/>
                  </a:ext>
                </a:extLst>
              </p:cNvPr>
              <p:cNvSpPr/>
              <p:nvPr/>
            </p:nvSpPr>
            <p:spPr>
              <a:xfrm>
                <a:off x="5948220" y="2045852"/>
                <a:ext cx="17942" cy="70042"/>
              </a:xfrm>
              <a:custGeom>
                <a:avLst/>
                <a:gdLst>
                  <a:gd name="connsiteX0" fmla="*/ 232 w 17942"/>
                  <a:gd name="connsiteY0" fmla="*/ 58 h 70042"/>
                  <a:gd name="connsiteX1" fmla="*/ 232 w 17942"/>
                  <a:gd name="connsiteY1" fmla="*/ 70100 h 70042"/>
                </a:gdLst>
                <a:ahLst/>
                <a:cxnLst>
                  <a:cxn ang="0">
                    <a:pos x="connsiteX0" y="connsiteY0"/>
                  </a:cxn>
                  <a:cxn ang="0">
                    <a:pos x="connsiteX1" y="connsiteY1"/>
                  </a:cxn>
                </a:cxnLst>
                <a:rect l="l" t="t" r="r" b="b"/>
                <a:pathLst>
                  <a:path w="17942" h="70042">
                    <a:moveTo>
                      <a:pt x="232" y="58"/>
                    </a:moveTo>
                    <a:lnTo>
                      <a:pt x="232" y="70100"/>
                    </a:lnTo>
                  </a:path>
                </a:pathLst>
              </a:custGeom>
              <a:ln w="19050" cap="flat">
                <a:solidFill>
                  <a:srgbClr val="AE2C2C"/>
                </a:solidFill>
                <a:prstDash val="solid"/>
                <a:miter/>
              </a:ln>
            </p:spPr>
            <p:txBody>
              <a:bodyPr rtlCol="0" anchor="ctr"/>
              <a:lstStyle/>
              <a:p>
                <a:endParaRPr lang="en-GB" sz="1050"/>
              </a:p>
            </p:txBody>
          </p:sp>
          <p:sp>
            <p:nvSpPr>
              <p:cNvPr id="1291" name="Freeform: Shape 1290">
                <a:extLst>
                  <a:ext uri="{FF2B5EF4-FFF2-40B4-BE49-F238E27FC236}">
                    <a16:creationId xmlns:a16="http://schemas.microsoft.com/office/drawing/2014/main" id="{7AB81873-760C-18B7-EED6-1A10CFA8B38D}"/>
                  </a:ext>
                </a:extLst>
              </p:cNvPr>
              <p:cNvSpPr/>
              <p:nvPr/>
            </p:nvSpPr>
            <p:spPr>
              <a:xfrm>
                <a:off x="5922742" y="2080997"/>
                <a:ext cx="50777" cy="24749"/>
              </a:xfrm>
              <a:custGeom>
                <a:avLst/>
                <a:gdLst>
                  <a:gd name="connsiteX0" fmla="*/ 51009 w 50777"/>
                  <a:gd name="connsiteY0" fmla="*/ 58 h 24749"/>
                  <a:gd name="connsiteX1" fmla="*/ 232 w 50777"/>
                  <a:gd name="connsiteY1" fmla="*/ 58 h 24749"/>
                </a:gdLst>
                <a:ahLst/>
                <a:cxnLst>
                  <a:cxn ang="0">
                    <a:pos x="connsiteX0" y="connsiteY0"/>
                  </a:cxn>
                  <a:cxn ang="0">
                    <a:pos x="connsiteX1" y="connsiteY1"/>
                  </a:cxn>
                </a:cxnLst>
                <a:rect l="l" t="t" r="r" b="b"/>
                <a:pathLst>
                  <a:path w="50777" h="24749">
                    <a:moveTo>
                      <a:pt x="51009" y="58"/>
                    </a:moveTo>
                    <a:lnTo>
                      <a:pt x="232" y="58"/>
                    </a:lnTo>
                  </a:path>
                </a:pathLst>
              </a:custGeom>
              <a:ln w="19050" cap="flat">
                <a:solidFill>
                  <a:srgbClr val="AE2C2C"/>
                </a:solidFill>
                <a:prstDash val="solid"/>
                <a:miter/>
              </a:ln>
            </p:spPr>
            <p:txBody>
              <a:bodyPr rtlCol="0" anchor="ctr"/>
              <a:lstStyle/>
              <a:p>
                <a:endParaRPr lang="en-GB" sz="1050"/>
              </a:p>
            </p:txBody>
          </p:sp>
        </p:grpSp>
        <p:grpSp>
          <p:nvGrpSpPr>
            <p:cNvPr id="1256" name="Graphic 3">
              <a:extLst>
                <a:ext uri="{FF2B5EF4-FFF2-40B4-BE49-F238E27FC236}">
                  <a16:creationId xmlns:a16="http://schemas.microsoft.com/office/drawing/2014/main" id="{2B7B35D3-1EAE-C973-5E50-12538414B063}"/>
                </a:ext>
              </a:extLst>
            </p:cNvPr>
            <p:cNvGrpSpPr/>
            <p:nvPr/>
          </p:nvGrpSpPr>
          <p:grpSpPr>
            <a:xfrm>
              <a:off x="5735746" y="2052533"/>
              <a:ext cx="51097" cy="70484"/>
              <a:chOff x="5717838" y="2045852"/>
              <a:chExt cx="50777" cy="70042"/>
            </a:xfrm>
          </p:grpSpPr>
          <p:sp>
            <p:nvSpPr>
              <p:cNvPr id="1288" name="Freeform: Shape 1287">
                <a:extLst>
                  <a:ext uri="{FF2B5EF4-FFF2-40B4-BE49-F238E27FC236}">
                    <a16:creationId xmlns:a16="http://schemas.microsoft.com/office/drawing/2014/main" id="{0E1DB504-63B9-AB3F-8AB2-B26DC11C7A3C}"/>
                  </a:ext>
                </a:extLst>
              </p:cNvPr>
              <p:cNvSpPr/>
              <p:nvPr/>
            </p:nvSpPr>
            <p:spPr>
              <a:xfrm>
                <a:off x="5743316" y="2045852"/>
                <a:ext cx="17942" cy="70042"/>
              </a:xfrm>
              <a:custGeom>
                <a:avLst/>
                <a:gdLst>
                  <a:gd name="connsiteX0" fmla="*/ 220 w 17942"/>
                  <a:gd name="connsiteY0" fmla="*/ 58 h 70042"/>
                  <a:gd name="connsiteX1" fmla="*/ 220 w 17942"/>
                  <a:gd name="connsiteY1" fmla="*/ 70100 h 70042"/>
                </a:gdLst>
                <a:ahLst/>
                <a:cxnLst>
                  <a:cxn ang="0">
                    <a:pos x="connsiteX0" y="connsiteY0"/>
                  </a:cxn>
                  <a:cxn ang="0">
                    <a:pos x="connsiteX1" y="connsiteY1"/>
                  </a:cxn>
                </a:cxnLst>
                <a:rect l="l" t="t" r="r" b="b"/>
                <a:pathLst>
                  <a:path w="17942" h="70042">
                    <a:moveTo>
                      <a:pt x="220" y="58"/>
                    </a:moveTo>
                    <a:lnTo>
                      <a:pt x="220" y="70100"/>
                    </a:lnTo>
                  </a:path>
                </a:pathLst>
              </a:custGeom>
              <a:ln w="19050" cap="flat">
                <a:solidFill>
                  <a:srgbClr val="AE2C2C"/>
                </a:solidFill>
                <a:prstDash val="solid"/>
                <a:miter/>
              </a:ln>
            </p:spPr>
            <p:txBody>
              <a:bodyPr rtlCol="0" anchor="ctr"/>
              <a:lstStyle/>
              <a:p>
                <a:endParaRPr lang="en-GB" sz="1050"/>
              </a:p>
            </p:txBody>
          </p:sp>
          <p:sp>
            <p:nvSpPr>
              <p:cNvPr id="1289" name="Freeform: Shape 1288">
                <a:extLst>
                  <a:ext uri="{FF2B5EF4-FFF2-40B4-BE49-F238E27FC236}">
                    <a16:creationId xmlns:a16="http://schemas.microsoft.com/office/drawing/2014/main" id="{3332F1D4-B4A5-7D72-FBBD-E985D7DFEE55}"/>
                  </a:ext>
                </a:extLst>
              </p:cNvPr>
              <p:cNvSpPr/>
              <p:nvPr/>
            </p:nvSpPr>
            <p:spPr>
              <a:xfrm>
                <a:off x="5717838" y="2080997"/>
                <a:ext cx="50777" cy="24749"/>
              </a:xfrm>
              <a:custGeom>
                <a:avLst/>
                <a:gdLst>
                  <a:gd name="connsiteX0" fmla="*/ 50998 w 50777"/>
                  <a:gd name="connsiteY0" fmla="*/ 58 h 24749"/>
                  <a:gd name="connsiteX1" fmla="*/ 220 w 50777"/>
                  <a:gd name="connsiteY1" fmla="*/ 58 h 24749"/>
                </a:gdLst>
                <a:ahLst/>
                <a:cxnLst>
                  <a:cxn ang="0">
                    <a:pos x="connsiteX0" y="connsiteY0"/>
                  </a:cxn>
                  <a:cxn ang="0">
                    <a:pos x="connsiteX1" y="connsiteY1"/>
                  </a:cxn>
                </a:cxnLst>
                <a:rect l="l" t="t" r="r" b="b"/>
                <a:pathLst>
                  <a:path w="50777" h="24749">
                    <a:moveTo>
                      <a:pt x="50998" y="58"/>
                    </a:moveTo>
                    <a:lnTo>
                      <a:pt x="220" y="58"/>
                    </a:lnTo>
                  </a:path>
                </a:pathLst>
              </a:custGeom>
              <a:ln w="19050" cap="flat">
                <a:solidFill>
                  <a:srgbClr val="AE2C2C"/>
                </a:solidFill>
                <a:prstDash val="solid"/>
                <a:miter/>
              </a:ln>
            </p:spPr>
            <p:txBody>
              <a:bodyPr rtlCol="0" anchor="ctr"/>
              <a:lstStyle/>
              <a:p>
                <a:endParaRPr lang="en-GB" sz="1050"/>
              </a:p>
            </p:txBody>
          </p:sp>
        </p:grpSp>
        <p:grpSp>
          <p:nvGrpSpPr>
            <p:cNvPr id="1257" name="Graphic 3">
              <a:extLst>
                <a:ext uri="{FF2B5EF4-FFF2-40B4-BE49-F238E27FC236}">
                  <a16:creationId xmlns:a16="http://schemas.microsoft.com/office/drawing/2014/main" id="{DF13768C-A1AC-65A3-39E9-BA9FBCD4E41D}"/>
                </a:ext>
              </a:extLst>
            </p:cNvPr>
            <p:cNvGrpSpPr/>
            <p:nvPr/>
          </p:nvGrpSpPr>
          <p:grpSpPr>
            <a:xfrm>
              <a:off x="5665509" y="1979558"/>
              <a:ext cx="51097" cy="70484"/>
              <a:chOff x="5648041" y="1973334"/>
              <a:chExt cx="50777" cy="70042"/>
            </a:xfrm>
          </p:grpSpPr>
          <p:sp>
            <p:nvSpPr>
              <p:cNvPr id="1286" name="Freeform: Shape 1285">
                <a:extLst>
                  <a:ext uri="{FF2B5EF4-FFF2-40B4-BE49-F238E27FC236}">
                    <a16:creationId xmlns:a16="http://schemas.microsoft.com/office/drawing/2014/main" id="{69FB148C-20B5-2F5E-AA58-127DDDEFB113}"/>
                  </a:ext>
                </a:extLst>
              </p:cNvPr>
              <p:cNvSpPr/>
              <p:nvPr/>
            </p:nvSpPr>
            <p:spPr>
              <a:xfrm>
                <a:off x="5673520" y="1973334"/>
                <a:ext cx="17942" cy="70042"/>
              </a:xfrm>
              <a:custGeom>
                <a:avLst/>
                <a:gdLst>
                  <a:gd name="connsiteX0" fmla="*/ 217 w 17942"/>
                  <a:gd name="connsiteY0" fmla="*/ 55 h 70042"/>
                  <a:gd name="connsiteX1" fmla="*/ 217 w 17942"/>
                  <a:gd name="connsiteY1" fmla="*/ 70097 h 70042"/>
                </a:gdLst>
                <a:ahLst/>
                <a:cxnLst>
                  <a:cxn ang="0">
                    <a:pos x="connsiteX0" y="connsiteY0"/>
                  </a:cxn>
                  <a:cxn ang="0">
                    <a:pos x="connsiteX1" y="connsiteY1"/>
                  </a:cxn>
                </a:cxnLst>
                <a:rect l="l" t="t" r="r" b="b"/>
                <a:pathLst>
                  <a:path w="17942" h="70042">
                    <a:moveTo>
                      <a:pt x="217" y="55"/>
                    </a:moveTo>
                    <a:lnTo>
                      <a:pt x="217" y="70097"/>
                    </a:lnTo>
                  </a:path>
                </a:pathLst>
              </a:custGeom>
              <a:ln w="19050" cap="flat">
                <a:solidFill>
                  <a:srgbClr val="AE2C2C"/>
                </a:solidFill>
                <a:prstDash val="solid"/>
                <a:miter/>
              </a:ln>
            </p:spPr>
            <p:txBody>
              <a:bodyPr rtlCol="0" anchor="ctr"/>
              <a:lstStyle/>
              <a:p>
                <a:endParaRPr lang="en-GB" sz="1050"/>
              </a:p>
            </p:txBody>
          </p:sp>
          <p:sp>
            <p:nvSpPr>
              <p:cNvPr id="1287" name="Freeform: Shape 1286">
                <a:extLst>
                  <a:ext uri="{FF2B5EF4-FFF2-40B4-BE49-F238E27FC236}">
                    <a16:creationId xmlns:a16="http://schemas.microsoft.com/office/drawing/2014/main" id="{1777194D-1FAD-14D9-E4C9-5557D0D9DBBF}"/>
                  </a:ext>
                </a:extLst>
              </p:cNvPr>
              <p:cNvSpPr/>
              <p:nvPr/>
            </p:nvSpPr>
            <p:spPr>
              <a:xfrm>
                <a:off x="5648041" y="2008479"/>
                <a:ext cx="50777" cy="24749"/>
              </a:xfrm>
              <a:custGeom>
                <a:avLst/>
                <a:gdLst>
                  <a:gd name="connsiteX0" fmla="*/ 50994 w 50777"/>
                  <a:gd name="connsiteY0" fmla="*/ 55 h 24749"/>
                  <a:gd name="connsiteX1" fmla="*/ 217 w 50777"/>
                  <a:gd name="connsiteY1" fmla="*/ 55 h 24749"/>
                </a:gdLst>
                <a:ahLst/>
                <a:cxnLst>
                  <a:cxn ang="0">
                    <a:pos x="connsiteX0" y="connsiteY0"/>
                  </a:cxn>
                  <a:cxn ang="0">
                    <a:pos x="connsiteX1" y="connsiteY1"/>
                  </a:cxn>
                </a:cxnLst>
                <a:rect l="l" t="t" r="r" b="b"/>
                <a:pathLst>
                  <a:path w="50777" h="24749">
                    <a:moveTo>
                      <a:pt x="50994" y="55"/>
                    </a:moveTo>
                    <a:lnTo>
                      <a:pt x="217" y="55"/>
                    </a:lnTo>
                  </a:path>
                </a:pathLst>
              </a:custGeom>
              <a:ln w="19050" cap="flat">
                <a:solidFill>
                  <a:srgbClr val="AE2C2C"/>
                </a:solidFill>
                <a:prstDash val="solid"/>
                <a:miter/>
              </a:ln>
            </p:spPr>
            <p:txBody>
              <a:bodyPr rtlCol="0" anchor="ctr"/>
              <a:lstStyle/>
              <a:p>
                <a:endParaRPr lang="en-GB" sz="1050"/>
              </a:p>
            </p:txBody>
          </p:sp>
        </p:grpSp>
        <p:grpSp>
          <p:nvGrpSpPr>
            <p:cNvPr id="1258" name="Graphic 3">
              <a:extLst>
                <a:ext uri="{FF2B5EF4-FFF2-40B4-BE49-F238E27FC236}">
                  <a16:creationId xmlns:a16="http://schemas.microsoft.com/office/drawing/2014/main" id="{3B7402C0-1A55-9FF7-EA8E-13F59135C01E}"/>
                </a:ext>
              </a:extLst>
            </p:cNvPr>
            <p:cNvGrpSpPr/>
            <p:nvPr/>
          </p:nvGrpSpPr>
          <p:grpSpPr>
            <a:xfrm>
              <a:off x="5594370" y="1946433"/>
              <a:ext cx="51097" cy="70484"/>
              <a:chOff x="5577348" y="1940417"/>
              <a:chExt cx="50777" cy="70042"/>
            </a:xfrm>
          </p:grpSpPr>
          <p:sp>
            <p:nvSpPr>
              <p:cNvPr id="1284" name="Freeform: Shape 1283">
                <a:extLst>
                  <a:ext uri="{FF2B5EF4-FFF2-40B4-BE49-F238E27FC236}">
                    <a16:creationId xmlns:a16="http://schemas.microsoft.com/office/drawing/2014/main" id="{0BB7D6B9-FB0E-2690-8891-76887F4E5A67}"/>
                  </a:ext>
                </a:extLst>
              </p:cNvPr>
              <p:cNvSpPr/>
              <p:nvPr/>
            </p:nvSpPr>
            <p:spPr>
              <a:xfrm>
                <a:off x="5602826" y="1940417"/>
                <a:ext cx="17942" cy="70042"/>
              </a:xfrm>
              <a:custGeom>
                <a:avLst/>
                <a:gdLst>
                  <a:gd name="connsiteX0" fmla="*/ 213 w 17942"/>
                  <a:gd name="connsiteY0" fmla="*/ 53 h 70042"/>
                  <a:gd name="connsiteX1" fmla="*/ 213 w 17942"/>
                  <a:gd name="connsiteY1" fmla="*/ 70096 h 70042"/>
                </a:gdLst>
                <a:ahLst/>
                <a:cxnLst>
                  <a:cxn ang="0">
                    <a:pos x="connsiteX0" y="connsiteY0"/>
                  </a:cxn>
                  <a:cxn ang="0">
                    <a:pos x="connsiteX1" y="connsiteY1"/>
                  </a:cxn>
                </a:cxnLst>
                <a:rect l="l" t="t" r="r" b="b"/>
                <a:pathLst>
                  <a:path w="17942" h="70042">
                    <a:moveTo>
                      <a:pt x="213" y="53"/>
                    </a:moveTo>
                    <a:lnTo>
                      <a:pt x="213" y="70096"/>
                    </a:lnTo>
                  </a:path>
                </a:pathLst>
              </a:custGeom>
              <a:ln w="19050" cap="flat">
                <a:solidFill>
                  <a:srgbClr val="AE2C2C"/>
                </a:solidFill>
                <a:prstDash val="solid"/>
                <a:miter/>
              </a:ln>
            </p:spPr>
            <p:txBody>
              <a:bodyPr rtlCol="0" anchor="ctr"/>
              <a:lstStyle/>
              <a:p>
                <a:endParaRPr lang="en-GB" sz="1050"/>
              </a:p>
            </p:txBody>
          </p:sp>
          <p:sp>
            <p:nvSpPr>
              <p:cNvPr id="1285" name="Freeform: Shape 1284">
                <a:extLst>
                  <a:ext uri="{FF2B5EF4-FFF2-40B4-BE49-F238E27FC236}">
                    <a16:creationId xmlns:a16="http://schemas.microsoft.com/office/drawing/2014/main" id="{F2B1FBFC-F94D-8B0F-57A4-B8A68D3BC135}"/>
                  </a:ext>
                </a:extLst>
              </p:cNvPr>
              <p:cNvSpPr/>
              <p:nvPr/>
            </p:nvSpPr>
            <p:spPr>
              <a:xfrm>
                <a:off x="5577348" y="1975562"/>
                <a:ext cx="50777" cy="24749"/>
              </a:xfrm>
              <a:custGeom>
                <a:avLst/>
                <a:gdLst>
                  <a:gd name="connsiteX0" fmla="*/ 50990 w 50777"/>
                  <a:gd name="connsiteY0" fmla="*/ 53 h 24749"/>
                  <a:gd name="connsiteX1" fmla="*/ 213 w 50777"/>
                  <a:gd name="connsiteY1" fmla="*/ 53 h 24749"/>
                </a:gdLst>
                <a:ahLst/>
                <a:cxnLst>
                  <a:cxn ang="0">
                    <a:pos x="connsiteX0" y="connsiteY0"/>
                  </a:cxn>
                  <a:cxn ang="0">
                    <a:pos x="connsiteX1" y="connsiteY1"/>
                  </a:cxn>
                </a:cxnLst>
                <a:rect l="l" t="t" r="r" b="b"/>
                <a:pathLst>
                  <a:path w="50777" h="24749">
                    <a:moveTo>
                      <a:pt x="50990" y="53"/>
                    </a:moveTo>
                    <a:lnTo>
                      <a:pt x="213" y="53"/>
                    </a:lnTo>
                  </a:path>
                </a:pathLst>
              </a:custGeom>
              <a:ln w="19050" cap="flat">
                <a:solidFill>
                  <a:srgbClr val="AE2C2C"/>
                </a:solidFill>
                <a:prstDash val="solid"/>
                <a:miter/>
              </a:ln>
            </p:spPr>
            <p:txBody>
              <a:bodyPr rtlCol="0" anchor="ctr"/>
              <a:lstStyle/>
              <a:p>
                <a:endParaRPr lang="en-GB" sz="1050"/>
              </a:p>
            </p:txBody>
          </p:sp>
        </p:grpSp>
        <p:grpSp>
          <p:nvGrpSpPr>
            <p:cNvPr id="1259" name="Graphic 3">
              <a:extLst>
                <a:ext uri="{FF2B5EF4-FFF2-40B4-BE49-F238E27FC236}">
                  <a16:creationId xmlns:a16="http://schemas.microsoft.com/office/drawing/2014/main" id="{CC12FC4B-A680-524C-C9E2-0E0210B5A8C5}"/>
                </a:ext>
              </a:extLst>
            </p:cNvPr>
            <p:cNvGrpSpPr/>
            <p:nvPr/>
          </p:nvGrpSpPr>
          <p:grpSpPr>
            <a:xfrm>
              <a:off x="5558800" y="1906335"/>
              <a:ext cx="51097" cy="70484"/>
              <a:chOff x="5542001" y="1900570"/>
              <a:chExt cx="50777" cy="70042"/>
            </a:xfrm>
          </p:grpSpPr>
          <p:sp>
            <p:nvSpPr>
              <p:cNvPr id="1282" name="Freeform: Shape 1281">
                <a:extLst>
                  <a:ext uri="{FF2B5EF4-FFF2-40B4-BE49-F238E27FC236}">
                    <a16:creationId xmlns:a16="http://schemas.microsoft.com/office/drawing/2014/main" id="{B8E882F4-C2A8-33D2-C9AA-2BE795D49A6A}"/>
                  </a:ext>
                </a:extLst>
              </p:cNvPr>
              <p:cNvSpPr/>
              <p:nvPr/>
            </p:nvSpPr>
            <p:spPr>
              <a:xfrm>
                <a:off x="5567479" y="1900570"/>
                <a:ext cx="17942" cy="70042"/>
              </a:xfrm>
              <a:custGeom>
                <a:avLst/>
                <a:gdLst>
                  <a:gd name="connsiteX0" fmla="*/ 211 w 17942"/>
                  <a:gd name="connsiteY0" fmla="*/ 52 h 70042"/>
                  <a:gd name="connsiteX1" fmla="*/ 211 w 17942"/>
                  <a:gd name="connsiteY1" fmla="*/ 70094 h 70042"/>
                </a:gdLst>
                <a:ahLst/>
                <a:cxnLst>
                  <a:cxn ang="0">
                    <a:pos x="connsiteX0" y="connsiteY0"/>
                  </a:cxn>
                  <a:cxn ang="0">
                    <a:pos x="connsiteX1" y="connsiteY1"/>
                  </a:cxn>
                </a:cxnLst>
                <a:rect l="l" t="t" r="r" b="b"/>
                <a:pathLst>
                  <a:path w="17942" h="70042">
                    <a:moveTo>
                      <a:pt x="211" y="52"/>
                    </a:moveTo>
                    <a:lnTo>
                      <a:pt x="211" y="70094"/>
                    </a:lnTo>
                  </a:path>
                </a:pathLst>
              </a:custGeom>
              <a:ln w="19050" cap="flat">
                <a:solidFill>
                  <a:srgbClr val="AE2C2C"/>
                </a:solidFill>
                <a:prstDash val="solid"/>
                <a:miter/>
              </a:ln>
            </p:spPr>
            <p:txBody>
              <a:bodyPr rtlCol="0" anchor="ctr"/>
              <a:lstStyle/>
              <a:p>
                <a:endParaRPr lang="en-GB" sz="1050"/>
              </a:p>
            </p:txBody>
          </p:sp>
          <p:sp>
            <p:nvSpPr>
              <p:cNvPr id="1283" name="Freeform: Shape 1282">
                <a:extLst>
                  <a:ext uri="{FF2B5EF4-FFF2-40B4-BE49-F238E27FC236}">
                    <a16:creationId xmlns:a16="http://schemas.microsoft.com/office/drawing/2014/main" id="{D8BE6A1E-6A72-2CFD-3D2A-BE3D662414BD}"/>
                  </a:ext>
                </a:extLst>
              </p:cNvPr>
              <p:cNvSpPr/>
              <p:nvPr/>
            </p:nvSpPr>
            <p:spPr>
              <a:xfrm>
                <a:off x="5542001" y="1935714"/>
                <a:ext cx="50777" cy="24749"/>
              </a:xfrm>
              <a:custGeom>
                <a:avLst/>
                <a:gdLst>
                  <a:gd name="connsiteX0" fmla="*/ 50988 w 50777"/>
                  <a:gd name="connsiteY0" fmla="*/ 52 h 24749"/>
                  <a:gd name="connsiteX1" fmla="*/ 211 w 50777"/>
                  <a:gd name="connsiteY1" fmla="*/ 52 h 24749"/>
                </a:gdLst>
                <a:ahLst/>
                <a:cxnLst>
                  <a:cxn ang="0">
                    <a:pos x="connsiteX0" y="connsiteY0"/>
                  </a:cxn>
                  <a:cxn ang="0">
                    <a:pos x="connsiteX1" y="connsiteY1"/>
                  </a:cxn>
                </a:cxnLst>
                <a:rect l="l" t="t" r="r" b="b"/>
                <a:pathLst>
                  <a:path w="50777" h="24749">
                    <a:moveTo>
                      <a:pt x="50988" y="52"/>
                    </a:moveTo>
                    <a:lnTo>
                      <a:pt x="211" y="52"/>
                    </a:lnTo>
                  </a:path>
                </a:pathLst>
              </a:custGeom>
              <a:ln w="19050" cap="flat">
                <a:solidFill>
                  <a:srgbClr val="AE2C2C"/>
                </a:solidFill>
                <a:prstDash val="solid"/>
                <a:miter/>
              </a:ln>
            </p:spPr>
            <p:txBody>
              <a:bodyPr rtlCol="0" anchor="ctr"/>
              <a:lstStyle/>
              <a:p>
                <a:endParaRPr lang="en-GB" sz="1050"/>
              </a:p>
            </p:txBody>
          </p:sp>
        </p:grpSp>
        <p:grpSp>
          <p:nvGrpSpPr>
            <p:cNvPr id="1260" name="Graphic 3">
              <a:extLst>
                <a:ext uri="{FF2B5EF4-FFF2-40B4-BE49-F238E27FC236}">
                  <a16:creationId xmlns:a16="http://schemas.microsoft.com/office/drawing/2014/main" id="{A3D510BE-C951-9A40-E924-76CF587D5F42}"/>
                </a:ext>
              </a:extLst>
            </p:cNvPr>
            <p:cNvGrpSpPr/>
            <p:nvPr/>
          </p:nvGrpSpPr>
          <p:grpSpPr>
            <a:xfrm>
              <a:off x="5055047" y="1707834"/>
              <a:ext cx="51097" cy="70484"/>
              <a:chOff x="5041403" y="1703312"/>
              <a:chExt cx="50777" cy="70042"/>
            </a:xfrm>
          </p:grpSpPr>
          <p:sp>
            <p:nvSpPr>
              <p:cNvPr id="1280" name="Freeform: Shape 1279">
                <a:extLst>
                  <a:ext uri="{FF2B5EF4-FFF2-40B4-BE49-F238E27FC236}">
                    <a16:creationId xmlns:a16="http://schemas.microsoft.com/office/drawing/2014/main" id="{82B7A3D6-F716-35A3-2E3A-8A1CA7F62C04}"/>
                  </a:ext>
                </a:extLst>
              </p:cNvPr>
              <p:cNvSpPr/>
              <p:nvPr/>
            </p:nvSpPr>
            <p:spPr>
              <a:xfrm>
                <a:off x="5066882" y="1703312"/>
                <a:ext cx="17942" cy="70042"/>
              </a:xfrm>
              <a:custGeom>
                <a:avLst/>
                <a:gdLst>
                  <a:gd name="connsiteX0" fmla="*/ 183 w 17942"/>
                  <a:gd name="connsiteY0" fmla="*/ 44 h 70042"/>
                  <a:gd name="connsiteX1" fmla="*/ 183 w 17942"/>
                  <a:gd name="connsiteY1" fmla="*/ 70086 h 70042"/>
                </a:gdLst>
                <a:ahLst/>
                <a:cxnLst>
                  <a:cxn ang="0">
                    <a:pos x="connsiteX0" y="connsiteY0"/>
                  </a:cxn>
                  <a:cxn ang="0">
                    <a:pos x="connsiteX1" y="connsiteY1"/>
                  </a:cxn>
                </a:cxnLst>
                <a:rect l="l" t="t" r="r" b="b"/>
                <a:pathLst>
                  <a:path w="17942" h="70042">
                    <a:moveTo>
                      <a:pt x="183" y="44"/>
                    </a:moveTo>
                    <a:lnTo>
                      <a:pt x="183" y="70086"/>
                    </a:lnTo>
                  </a:path>
                </a:pathLst>
              </a:custGeom>
              <a:ln w="19050" cap="flat">
                <a:solidFill>
                  <a:srgbClr val="AE2C2C"/>
                </a:solidFill>
                <a:prstDash val="solid"/>
                <a:miter/>
              </a:ln>
            </p:spPr>
            <p:txBody>
              <a:bodyPr rtlCol="0" anchor="ctr"/>
              <a:lstStyle/>
              <a:p>
                <a:endParaRPr lang="en-GB" sz="1050"/>
              </a:p>
            </p:txBody>
          </p:sp>
          <p:sp>
            <p:nvSpPr>
              <p:cNvPr id="1281" name="Freeform: Shape 1280">
                <a:extLst>
                  <a:ext uri="{FF2B5EF4-FFF2-40B4-BE49-F238E27FC236}">
                    <a16:creationId xmlns:a16="http://schemas.microsoft.com/office/drawing/2014/main" id="{FC2F84E6-4157-070C-8BEC-080461E8BA34}"/>
                  </a:ext>
                </a:extLst>
              </p:cNvPr>
              <p:cNvSpPr/>
              <p:nvPr/>
            </p:nvSpPr>
            <p:spPr>
              <a:xfrm>
                <a:off x="5041403" y="1738457"/>
                <a:ext cx="50777" cy="24749"/>
              </a:xfrm>
              <a:custGeom>
                <a:avLst/>
                <a:gdLst>
                  <a:gd name="connsiteX0" fmla="*/ 50960 w 50777"/>
                  <a:gd name="connsiteY0" fmla="*/ 44 h 24749"/>
                  <a:gd name="connsiteX1" fmla="*/ 183 w 50777"/>
                  <a:gd name="connsiteY1" fmla="*/ 44 h 24749"/>
                </a:gdLst>
                <a:ahLst/>
                <a:cxnLst>
                  <a:cxn ang="0">
                    <a:pos x="connsiteX0" y="connsiteY0"/>
                  </a:cxn>
                  <a:cxn ang="0">
                    <a:pos x="connsiteX1" y="connsiteY1"/>
                  </a:cxn>
                </a:cxnLst>
                <a:rect l="l" t="t" r="r" b="b"/>
                <a:pathLst>
                  <a:path w="50777" h="24749">
                    <a:moveTo>
                      <a:pt x="50960" y="44"/>
                    </a:moveTo>
                    <a:lnTo>
                      <a:pt x="183" y="44"/>
                    </a:lnTo>
                  </a:path>
                </a:pathLst>
              </a:custGeom>
              <a:ln w="19050" cap="flat">
                <a:solidFill>
                  <a:srgbClr val="AE2C2C"/>
                </a:solidFill>
                <a:prstDash val="solid"/>
                <a:miter/>
              </a:ln>
            </p:spPr>
            <p:txBody>
              <a:bodyPr rtlCol="0" anchor="ctr"/>
              <a:lstStyle/>
              <a:p>
                <a:endParaRPr lang="en-GB" sz="1050"/>
              </a:p>
            </p:txBody>
          </p:sp>
        </p:grpSp>
        <p:grpSp>
          <p:nvGrpSpPr>
            <p:cNvPr id="1261" name="Graphic 3">
              <a:extLst>
                <a:ext uri="{FF2B5EF4-FFF2-40B4-BE49-F238E27FC236}">
                  <a16:creationId xmlns:a16="http://schemas.microsoft.com/office/drawing/2014/main" id="{E52522F8-2F79-9862-E7CF-9381FAB388B7}"/>
                </a:ext>
              </a:extLst>
            </p:cNvPr>
            <p:cNvGrpSpPr/>
            <p:nvPr/>
          </p:nvGrpSpPr>
          <p:grpSpPr>
            <a:xfrm>
              <a:off x="4056749" y="1280199"/>
              <a:ext cx="51097" cy="70484"/>
              <a:chOff x="4049359" y="1278356"/>
              <a:chExt cx="50777" cy="70042"/>
            </a:xfrm>
          </p:grpSpPr>
          <p:sp>
            <p:nvSpPr>
              <p:cNvPr id="1278" name="Freeform: Shape 1277">
                <a:extLst>
                  <a:ext uri="{FF2B5EF4-FFF2-40B4-BE49-F238E27FC236}">
                    <a16:creationId xmlns:a16="http://schemas.microsoft.com/office/drawing/2014/main" id="{67AFB8B3-145F-5218-6FF4-7DE99DB1CB14}"/>
                  </a:ext>
                </a:extLst>
              </p:cNvPr>
              <p:cNvSpPr/>
              <p:nvPr/>
            </p:nvSpPr>
            <p:spPr>
              <a:xfrm>
                <a:off x="4074838" y="1278356"/>
                <a:ext cx="17942" cy="70042"/>
              </a:xfrm>
              <a:custGeom>
                <a:avLst/>
                <a:gdLst>
                  <a:gd name="connsiteX0" fmla="*/ 127 w 17942"/>
                  <a:gd name="connsiteY0" fmla="*/ 27 h 70042"/>
                  <a:gd name="connsiteX1" fmla="*/ 127 w 17942"/>
                  <a:gd name="connsiteY1" fmla="*/ 70069 h 70042"/>
                </a:gdLst>
                <a:ahLst/>
                <a:cxnLst>
                  <a:cxn ang="0">
                    <a:pos x="connsiteX0" y="connsiteY0"/>
                  </a:cxn>
                  <a:cxn ang="0">
                    <a:pos x="connsiteX1" y="connsiteY1"/>
                  </a:cxn>
                </a:cxnLst>
                <a:rect l="l" t="t" r="r" b="b"/>
                <a:pathLst>
                  <a:path w="17942" h="70042">
                    <a:moveTo>
                      <a:pt x="127" y="27"/>
                    </a:moveTo>
                    <a:lnTo>
                      <a:pt x="127" y="70069"/>
                    </a:lnTo>
                  </a:path>
                </a:pathLst>
              </a:custGeom>
              <a:ln w="19050" cap="flat">
                <a:solidFill>
                  <a:srgbClr val="AE2C2C"/>
                </a:solidFill>
                <a:prstDash val="solid"/>
                <a:miter/>
              </a:ln>
            </p:spPr>
            <p:txBody>
              <a:bodyPr rtlCol="0" anchor="ctr"/>
              <a:lstStyle/>
              <a:p>
                <a:endParaRPr lang="en-GB" sz="1050"/>
              </a:p>
            </p:txBody>
          </p:sp>
          <p:sp>
            <p:nvSpPr>
              <p:cNvPr id="1279" name="Freeform: Shape 1278">
                <a:extLst>
                  <a:ext uri="{FF2B5EF4-FFF2-40B4-BE49-F238E27FC236}">
                    <a16:creationId xmlns:a16="http://schemas.microsoft.com/office/drawing/2014/main" id="{5F5502DB-D01E-04DB-D5BE-9DC505275B0F}"/>
                  </a:ext>
                </a:extLst>
              </p:cNvPr>
              <p:cNvSpPr/>
              <p:nvPr/>
            </p:nvSpPr>
            <p:spPr>
              <a:xfrm>
                <a:off x="4049359" y="1313501"/>
                <a:ext cx="50777" cy="24749"/>
              </a:xfrm>
              <a:custGeom>
                <a:avLst/>
                <a:gdLst>
                  <a:gd name="connsiteX0" fmla="*/ 50905 w 50777"/>
                  <a:gd name="connsiteY0" fmla="*/ 27 h 24749"/>
                  <a:gd name="connsiteX1" fmla="*/ 127 w 50777"/>
                  <a:gd name="connsiteY1" fmla="*/ 27 h 24749"/>
                </a:gdLst>
                <a:ahLst/>
                <a:cxnLst>
                  <a:cxn ang="0">
                    <a:pos x="connsiteX0" y="connsiteY0"/>
                  </a:cxn>
                  <a:cxn ang="0">
                    <a:pos x="connsiteX1" y="connsiteY1"/>
                  </a:cxn>
                </a:cxnLst>
                <a:rect l="l" t="t" r="r" b="b"/>
                <a:pathLst>
                  <a:path w="50777" h="24749">
                    <a:moveTo>
                      <a:pt x="50905" y="27"/>
                    </a:moveTo>
                    <a:lnTo>
                      <a:pt x="127" y="27"/>
                    </a:lnTo>
                  </a:path>
                </a:pathLst>
              </a:custGeom>
              <a:ln w="19050" cap="flat">
                <a:solidFill>
                  <a:srgbClr val="AE2C2C"/>
                </a:solidFill>
                <a:prstDash val="solid"/>
                <a:miter/>
              </a:ln>
            </p:spPr>
            <p:txBody>
              <a:bodyPr rtlCol="0" anchor="ctr"/>
              <a:lstStyle/>
              <a:p>
                <a:endParaRPr lang="en-GB" sz="1050"/>
              </a:p>
            </p:txBody>
          </p:sp>
        </p:grpSp>
        <p:grpSp>
          <p:nvGrpSpPr>
            <p:cNvPr id="1262" name="Graphic 3">
              <a:extLst>
                <a:ext uri="{FF2B5EF4-FFF2-40B4-BE49-F238E27FC236}">
                  <a16:creationId xmlns:a16="http://schemas.microsoft.com/office/drawing/2014/main" id="{C9C11D9E-0A70-8569-0294-EB339E03FCAF}"/>
                </a:ext>
              </a:extLst>
            </p:cNvPr>
            <p:cNvGrpSpPr/>
            <p:nvPr/>
          </p:nvGrpSpPr>
          <p:grpSpPr>
            <a:xfrm>
              <a:off x="3309967" y="1116069"/>
              <a:ext cx="51097" cy="70484"/>
              <a:chOff x="3307255" y="1115254"/>
              <a:chExt cx="50777" cy="70042"/>
            </a:xfrm>
          </p:grpSpPr>
          <p:sp>
            <p:nvSpPr>
              <p:cNvPr id="1276" name="Freeform: Shape 1275">
                <a:extLst>
                  <a:ext uri="{FF2B5EF4-FFF2-40B4-BE49-F238E27FC236}">
                    <a16:creationId xmlns:a16="http://schemas.microsoft.com/office/drawing/2014/main" id="{C4F905EF-1ECE-380D-1808-54349B110522}"/>
                  </a:ext>
                </a:extLst>
              </p:cNvPr>
              <p:cNvSpPr/>
              <p:nvPr/>
            </p:nvSpPr>
            <p:spPr>
              <a:xfrm>
                <a:off x="3332734" y="1115254"/>
                <a:ext cx="17942" cy="70042"/>
              </a:xfrm>
              <a:custGeom>
                <a:avLst/>
                <a:gdLst>
                  <a:gd name="connsiteX0" fmla="*/ 86 w 17942"/>
                  <a:gd name="connsiteY0" fmla="*/ 20 h 70042"/>
                  <a:gd name="connsiteX1" fmla="*/ 86 w 17942"/>
                  <a:gd name="connsiteY1" fmla="*/ 70062 h 70042"/>
                </a:gdLst>
                <a:ahLst/>
                <a:cxnLst>
                  <a:cxn ang="0">
                    <a:pos x="connsiteX0" y="connsiteY0"/>
                  </a:cxn>
                  <a:cxn ang="0">
                    <a:pos x="connsiteX1" y="connsiteY1"/>
                  </a:cxn>
                </a:cxnLst>
                <a:rect l="l" t="t" r="r" b="b"/>
                <a:pathLst>
                  <a:path w="17942" h="70042">
                    <a:moveTo>
                      <a:pt x="86" y="20"/>
                    </a:moveTo>
                    <a:lnTo>
                      <a:pt x="86" y="70062"/>
                    </a:lnTo>
                  </a:path>
                </a:pathLst>
              </a:custGeom>
              <a:ln w="19050" cap="flat">
                <a:solidFill>
                  <a:srgbClr val="AE2C2C"/>
                </a:solidFill>
                <a:prstDash val="solid"/>
                <a:miter/>
              </a:ln>
            </p:spPr>
            <p:txBody>
              <a:bodyPr rtlCol="0" anchor="ctr"/>
              <a:lstStyle/>
              <a:p>
                <a:endParaRPr lang="en-GB" sz="1050"/>
              </a:p>
            </p:txBody>
          </p:sp>
          <p:sp>
            <p:nvSpPr>
              <p:cNvPr id="1277" name="Freeform: Shape 1276">
                <a:extLst>
                  <a:ext uri="{FF2B5EF4-FFF2-40B4-BE49-F238E27FC236}">
                    <a16:creationId xmlns:a16="http://schemas.microsoft.com/office/drawing/2014/main" id="{CFF8DFDF-8CA4-AF8B-AE05-D32BC75BFE3E}"/>
                  </a:ext>
                </a:extLst>
              </p:cNvPr>
              <p:cNvSpPr/>
              <p:nvPr/>
            </p:nvSpPr>
            <p:spPr>
              <a:xfrm>
                <a:off x="3307255" y="1150398"/>
                <a:ext cx="50777" cy="24749"/>
              </a:xfrm>
              <a:custGeom>
                <a:avLst/>
                <a:gdLst>
                  <a:gd name="connsiteX0" fmla="*/ 50864 w 50777"/>
                  <a:gd name="connsiteY0" fmla="*/ 20 h 24749"/>
                  <a:gd name="connsiteX1" fmla="*/ 86 w 50777"/>
                  <a:gd name="connsiteY1" fmla="*/ 20 h 24749"/>
                </a:gdLst>
                <a:ahLst/>
                <a:cxnLst>
                  <a:cxn ang="0">
                    <a:pos x="connsiteX0" y="connsiteY0"/>
                  </a:cxn>
                  <a:cxn ang="0">
                    <a:pos x="connsiteX1" y="connsiteY1"/>
                  </a:cxn>
                </a:cxnLst>
                <a:rect l="l" t="t" r="r" b="b"/>
                <a:pathLst>
                  <a:path w="50777" h="24749">
                    <a:moveTo>
                      <a:pt x="50864" y="20"/>
                    </a:moveTo>
                    <a:lnTo>
                      <a:pt x="86" y="20"/>
                    </a:lnTo>
                  </a:path>
                </a:pathLst>
              </a:custGeom>
              <a:ln w="19050" cap="flat">
                <a:solidFill>
                  <a:srgbClr val="AE2C2C"/>
                </a:solidFill>
                <a:prstDash val="solid"/>
                <a:miter/>
              </a:ln>
            </p:spPr>
            <p:txBody>
              <a:bodyPr rtlCol="0" anchor="ctr"/>
              <a:lstStyle/>
              <a:p>
                <a:endParaRPr lang="en-GB" sz="1050"/>
              </a:p>
            </p:txBody>
          </p:sp>
        </p:grpSp>
        <p:grpSp>
          <p:nvGrpSpPr>
            <p:cNvPr id="1263" name="Graphic 3">
              <a:extLst>
                <a:ext uri="{FF2B5EF4-FFF2-40B4-BE49-F238E27FC236}">
                  <a16:creationId xmlns:a16="http://schemas.microsoft.com/office/drawing/2014/main" id="{B7EE9486-4B1E-DBE8-82E6-54E928EB5DF1}"/>
                </a:ext>
              </a:extLst>
            </p:cNvPr>
            <p:cNvGrpSpPr/>
            <p:nvPr/>
          </p:nvGrpSpPr>
          <p:grpSpPr>
            <a:xfrm>
              <a:off x="2876992" y="985810"/>
              <a:ext cx="51097" cy="70484"/>
              <a:chOff x="2876992" y="985811"/>
              <a:chExt cx="50777" cy="70042"/>
            </a:xfrm>
          </p:grpSpPr>
          <p:sp>
            <p:nvSpPr>
              <p:cNvPr id="1274" name="Freeform: Shape 1273">
                <a:extLst>
                  <a:ext uri="{FF2B5EF4-FFF2-40B4-BE49-F238E27FC236}">
                    <a16:creationId xmlns:a16="http://schemas.microsoft.com/office/drawing/2014/main" id="{AACF4791-CE30-7C16-9335-2D21EC26AD68}"/>
                  </a:ext>
                </a:extLst>
              </p:cNvPr>
              <p:cNvSpPr/>
              <p:nvPr/>
            </p:nvSpPr>
            <p:spPr>
              <a:xfrm>
                <a:off x="2902471" y="985811"/>
                <a:ext cx="17942" cy="70042"/>
              </a:xfrm>
              <a:custGeom>
                <a:avLst/>
                <a:gdLst>
                  <a:gd name="connsiteX0" fmla="*/ 62 w 17942"/>
                  <a:gd name="connsiteY0" fmla="*/ 15 h 70042"/>
                  <a:gd name="connsiteX1" fmla="*/ 62 w 17942"/>
                  <a:gd name="connsiteY1" fmla="*/ 70057 h 70042"/>
                </a:gdLst>
                <a:ahLst/>
                <a:cxnLst>
                  <a:cxn ang="0">
                    <a:pos x="connsiteX0" y="connsiteY0"/>
                  </a:cxn>
                  <a:cxn ang="0">
                    <a:pos x="connsiteX1" y="connsiteY1"/>
                  </a:cxn>
                </a:cxnLst>
                <a:rect l="l" t="t" r="r" b="b"/>
                <a:pathLst>
                  <a:path w="17942" h="70042">
                    <a:moveTo>
                      <a:pt x="62" y="15"/>
                    </a:moveTo>
                    <a:lnTo>
                      <a:pt x="62" y="70057"/>
                    </a:lnTo>
                  </a:path>
                </a:pathLst>
              </a:custGeom>
              <a:ln w="19050" cap="flat">
                <a:solidFill>
                  <a:srgbClr val="AE2C2C"/>
                </a:solidFill>
                <a:prstDash val="solid"/>
                <a:miter/>
              </a:ln>
            </p:spPr>
            <p:txBody>
              <a:bodyPr rtlCol="0" anchor="ctr"/>
              <a:lstStyle/>
              <a:p>
                <a:endParaRPr lang="en-GB" sz="1050"/>
              </a:p>
            </p:txBody>
          </p:sp>
          <p:sp>
            <p:nvSpPr>
              <p:cNvPr id="1275" name="Freeform: Shape 1274">
                <a:extLst>
                  <a:ext uri="{FF2B5EF4-FFF2-40B4-BE49-F238E27FC236}">
                    <a16:creationId xmlns:a16="http://schemas.microsoft.com/office/drawing/2014/main" id="{13737B60-66D8-262A-31BB-D1DEC8DF25D0}"/>
                  </a:ext>
                </a:extLst>
              </p:cNvPr>
              <p:cNvSpPr/>
              <p:nvPr/>
            </p:nvSpPr>
            <p:spPr>
              <a:xfrm>
                <a:off x="2876992" y="1020956"/>
                <a:ext cx="50777" cy="24749"/>
              </a:xfrm>
              <a:custGeom>
                <a:avLst/>
                <a:gdLst>
                  <a:gd name="connsiteX0" fmla="*/ 50840 w 50777"/>
                  <a:gd name="connsiteY0" fmla="*/ 15 h 24749"/>
                  <a:gd name="connsiteX1" fmla="*/ 62 w 50777"/>
                  <a:gd name="connsiteY1" fmla="*/ 15 h 24749"/>
                </a:gdLst>
                <a:ahLst/>
                <a:cxnLst>
                  <a:cxn ang="0">
                    <a:pos x="connsiteX0" y="connsiteY0"/>
                  </a:cxn>
                  <a:cxn ang="0">
                    <a:pos x="connsiteX1" y="connsiteY1"/>
                  </a:cxn>
                </a:cxnLst>
                <a:rect l="l" t="t" r="r" b="b"/>
                <a:pathLst>
                  <a:path w="50777" h="24749">
                    <a:moveTo>
                      <a:pt x="50840" y="15"/>
                    </a:moveTo>
                    <a:lnTo>
                      <a:pt x="62" y="15"/>
                    </a:lnTo>
                  </a:path>
                </a:pathLst>
              </a:custGeom>
              <a:ln w="19050" cap="flat">
                <a:solidFill>
                  <a:srgbClr val="AE2C2C"/>
                </a:solidFill>
                <a:prstDash val="solid"/>
                <a:miter/>
              </a:ln>
            </p:spPr>
            <p:txBody>
              <a:bodyPr rtlCol="0" anchor="ctr"/>
              <a:lstStyle/>
              <a:p>
                <a:endParaRPr lang="en-GB" sz="1050"/>
              </a:p>
            </p:txBody>
          </p:sp>
        </p:grpSp>
        <p:grpSp>
          <p:nvGrpSpPr>
            <p:cNvPr id="1264" name="Graphic 3">
              <a:extLst>
                <a:ext uri="{FF2B5EF4-FFF2-40B4-BE49-F238E27FC236}">
                  <a16:creationId xmlns:a16="http://schemas.microsoft.com/office/drawing/2014/main" id="{CBA43F2C-A5ED-2C90-BD17-8752E34691FB}"/>
                </a:ext>
              </a:extLst>
            </p:cNvPr>
            <p:cNvGrpSpPr/>
            <p:nvPr/>
          </p:nvGrpSpPr>
          <p:grpSpPr>
            <a:xfrm>
              <a:off x="5579564" y="1946433"/>
              <a:ext cx="51097" cy="70484"/>
              <a:chOff x="5562635" y="1940417"/>
              <a:chExt cx="50777" cy="70042"/>
            </a:xfrm>
          </p:grpSpPr>
          <p:sp>
            <p:nvSpPr>
              <p:cNvPr id="1272" name="Freeform: Shape 1271">
                <a:extLst>
                  <a:ext uri="{FF2B5EF4-FFF2-40B4-BE49-F238E27FC236}">
                    <a16:creationId xmlns:a16="http://schemas.microsoft.com/office/drawing/2014/main" id="{7FA9CE45-4DEA-75B1-7F1A-55C1ABBB14E6}"/>
                  </a:ext>
                </a:extLst>
              </p:cNvPr>
              <p:cNvSpPr/>
              <p:nvPr/>
            </p:nvSpPr>
            <p:spPr>
              <a:xfrm>
                <a:off x="5588113" y="1940417"/>
                <a:ext cx="17942" cy="70042"/>
              </a:xfrm>
              <a:custGeom>
                <a:avLst/>
                <a:gdLst>
                  <a:gd name="connsiteX0" fmla="*/ 212 w 17942"/>
                  <a:gd name="connsiteY0" fmla="*/ 53 h 70042"/>
                  <a:gd name="connsiteX1" fmla="*/ 212 w 17942"/>
                  <a:gd name="connsiteY1" fmla="*/ 70096 h 70042"/>
                </a:gdLst>
                <a:ahLst/>
                <a:cxnLst>
                  <a:cxn ang="0">
                    <a:pos x="connsiteX0" y="connsiteY0"/>
                  </a:cxn>
                  <a:cxn ang="0">
                    <a:pos x="connsiteX1" y="connsiteY1"/>
                  </a:cxn>
                </a:cxnLst>
                <a:rect l="l" t="t" r="r" b="b"/>
                <a:pathLst>
                  <a:path w="17942" h="70042">
                    <a:moveTo>
                      <a:pt x="212" y="53"/>
                    </a:moveTo>
                    <a:lnTo>
                      <a:pt x="212" y="70096"/>
                    </a:lnTo>
                  </a:path>
                </a:pathLst>
              </a:custGeom>
              <a:ln w="19050" cap="flat">
                <a:solidFill>
                  <a:srgbClr val="AE2C2C"/>
                </a:solidFill>
                <a:prstDash val="solid"/>
                <a:miter/>
              </a:ln>
            </p:spPr>
            <p:txBody>
              <a:bodyPr rtlCol="0" anchor="ctr"/>
              <a:lstStyle/>
              <a:p>
                <a:endParaRPr lang="en-GB" sz="1050"/>
              </a:p>
            </p:txBody>
          </p:sp>
          <p:sp>
            <p:nvSpPr>
              <p:cNvPr id="1273" name="Freeform: Shape 1272">
                <a:extLst>
                  <a:ext uri="{FF2B5EF4-FFF2-40B4-BE49-F238E27FC236}">
                    <a16:creationId xmlns:a16="http://schemas.microsoft.com/office/drawing/2014/main" id="{4F3ED8B4-E48E-7C74-3E20-9E2443D15449}"/>
                  </a:ext>
                </a:extLst>
              </p:cNvPr>
              <p:cNvSpPr/>
              <p:nvPr/>
            </p:nvSpPr>
            <p:spPr>
              <a:xfrm>
                <a:off x="5562635" y="1975562"/>
                <a:ext cx="50777" cy="24749"/>
              </a:xfrm>
              <a:custGeom>
                <a:avLst/>
                <a:gdLst>
                  <a:gd name="connsiteX0" fmla="*/ 50989 w 50777"/>
                  <a:gd name="connsiteY0" fmla="*/ 53 h 24749"/>
                  <a:gd name="connsiteX1" fmla="*/ 212 w 50777"/>
                  <a:gd name="connsiteY1" fmla="*/ 53 h 24749"/>
                </a:gdLst>
                <a:ahLst/>
                <a:cxnLst>
                  <a:cxn ang="0">
                    <a:pos x="connsiteX0" y="connsiteY0"/>
                  </a:cxn>
                  <a:cxn ang="0">
                    <a:pos x="connsiteX1" y="connsiteY1"/>
                  </a:cxn>
                </a:cxnLst>
                <a:rect l="l" t="t" r="r" b="b"/>
                <a:pathLst>
                  <a:path w="50777" h="24749">
                    <a:moveTo>
                      <a:pt x="50989" y="53"/>
                    </a:moveTo>
                    <a:lnTo>
                      <a:pt x="212" y="53"/>
                    </a:lnTo>
                  </a:path>
                </a:pathLst>
              </a:custGeom>
              <a:ln w="19050" cap="flat">
                <a:solidFill>
                  <a:srgbClr val="AE2C2C"/>
                </a:solidFill>
                <a:prstDash val="solid"/>
                <a:miter/>
              </a:ln>
            </p:spPr>
            <p:txBody>
              <a:bodyPr rtlCol="0" anchor="ctr"/>
              <a:lstStyle/>
              <a:p>
                <a:endParaRPr lang="en-GB" sz="1050"/>
              </a:p>
            </p:txBody>
          </p:sp>
        </p:grpSp>
        <p:grpSp>
          <p:nvGrpSpPr>
            <p:cNvPr id="1265" name="Graphic 3">
              <a:extLst>
                <a:ext uri="{FF2B5EF4-FFF2-40B4-BE49-F238E27FC236}">
                  <a16:creationId xmlns:a16="http://schemas.microsoft.com/office/drawing/2014/main" id="{0CE03F41-FEDF-DCEB-1810-C98DA6B6C0D5}"/>
                </a:ext>
              </a:extLst>
            </p:cNvPr>
            <p:cNvGrpSpPr/>
            <p:nvPr/>
          </p:nvGrpSpPr>
          <p:grpSpPr>
            <a:xfrm>
              <a:off x="5574328" y="1946433"/>
              <a:ext cx="51097" cy="70484"/>
              <a:chOff x="5557432" y="1940417"/>
              <a:chExt cx="50777" cy="70042"/>
            </a:xfrm>
          </p:grpSpPr>
          <p:sp>
            <p:nvSpPr>
              <p:cNvPr id="1270" name="Freeform: Shape 1269">
                <a:extLst>
                  <a:ext uri="{FF2B5EF4-FFF2-40B4-BE49-F238E27FC236}">
                    <a16:creationId xmlns:a16="http://schemas.microsoft.com/office/drawing/2014/main" id="{415085E8-AB57-67A3-A28C-94A67480091C}"/>
                  </a:ext>
                </a:extLst>
              </p:cNvPr>
              <p:cNvSpPr/>
              <p:nvPr/>
            </p:nvSpPr>
            <p:spPr>
              <a:xfrm>
                <a:off x="5582910" y="1940417"/>
                <a:ext cx="17942" cy="70042"/>
              </a:xfrm>
              <a:custGeom>
                <a:avLst/>
                <a:gdLst>
                  <a:gd name="connsiteX0" fmla="*/ 211 w 17942"/>
                  <a:gd name="connsiteY0" fmla="*/ 53 h 70042"/>
                  <a:gd name="connsiteX1" fmla="*/ 211 w 17942"/>
                  <a:gd name="connsiteY1" fmla="*/ 70096 h 70042"/>
                </a:gdLst>
                <a:ahLst/>
                <a:cxnLst>
                  <a:cxn ang="0">
                    <a:pos x="connsiteX0" y="connsiteY0"/>
                  </a:cxn>
                  <a:cxn ang="0">
                    <a:pos x="connsiteX1" y="connsiteY1"/>
                  </a:cxn>
                </a:cxnLst>
                <a:rect l="l" t="t" r="r" b="b"/>
                <a:pathLst>
                  <a:path w="17942" h="70042">
                    <a:moveTo>
                      <a:pt x="211" y="53"/>
                    </a:moveTo>
                    <a:lnTo>
                      <a:pt x="211" y="70096"/>
                    </a:lnTo>
                  </a:path>
                </a:pathLst>
              </a:custGeom>
              <a:ln w="19050" cap="flat">
                <a:solidFill>
                  <a:srgbClr val="AE2C2C"/>
                </a:solidFill>
                <a:prstDash val="solid"/>
                <a:miter/>
              </a:ln>
            </p:spPr>
            <p:txBody>
              <a:bodyPr rtlCol="0" anchor="ctr"/>
              <a:lstStyle/>
              <a:p>
                <a:endParaRPr lang="en-GB" sz="1050"/>
              </a:p>
            </p:txBody>
          </p:sp>
          <p:sp>
            <p:nvSpPr>
              <p:cNvPr id="1271" name="Freeform: Shape 1270">
                <a:extLst>
                  <a:ext uri="{FF2B5EF4-FFF2-40B4-BE49-F238E27FC236}">
                    <a16:creationId xmlns:a16="http://schemas.microsoft.com/office/drawing/2014/main" id="{C64DE89F-04F6-73C1-5D59-FF6C3E7F7FE3}"/>
                  </a:ext>
                </a:extLst>
              </p:cNvPr>
              <p:cNvSpPr/>
              <p:nvPr/>
            </p:nvSpPr>
            <p:spPr>
              <a:xfrm>
                <a:off x="5557432" y="1975562"/>
                <a:ext cx="50777" cy="24749"/>
              </a:xfrm>
              <a:custGeom>
                <a:avLst/>
                <a:gdLst>
                  <a:gd name="connsiteX0" fmla="*/ 50989 w 50777"/>
                  <a:gd name="connsiteY0" fmla="*/ 53 h 24749"/>
                  <a:gd name="connsiteX1" fmla="*/ 211 w 50777"/>
                  <a:gd name="connsiteY1" fmla="*/ 53 h 24749"/>
                </a:gdLst>
                <a:ahLst/>
                <a:cxnLst>
                  <a:cxn ang="0">
                    <a:pos x="connsiteX0" y="connsiteY0"/>
                  </a:cxn>
                  <a:cxn ang="0">
                    <a:pos x="connsiteX1" y="connsiteY1"/>
                  </a:cxn>
                </a:cxnLst>
                <a:rect l="l" t="t" r="r" b="b"/>
                <a:pathLst>
                  <a:path w="50777" h="24749">
                    <a:moveTo>
                      <a:pt x="50989" y="53"/>
                    </a:moveTo>
                    <a:lnTo>
                      <a:pt x="211" y="53"/>
                    </a:lnTo>
                  </a:path>
                </a:pathLst>
              </a:custGeom>
              <a:ln w="19050" cap="flat">
                <a:solidFill>
                  <a:srgbClr val="AE2C2C"/>
                </a:solidFill>
                <a:prstDash val="solid"/>
                <a:miter/>
              </a:ln>
            </p:spPr>
            <p:txBody>
              <a:bodyPr rtlCol="0" anchor="ctr"/>
              <a:lstStyle/>
              <a:p>
                <a:endParaRPr lang="en-GB" sz="1050"/>
              </a:p>
            </p:txBody>
          </p:sp>
        </p:grpSp>
        <p:grpSp>
          <p:nvGrpSpPr>
            <p:cNvPr id="1266" name="Graphic 3">
              <a:extLst>
                <a:ext uri="{FF2B5EF4-FFF2-40B4-BE49-F238E27FC236}">
                  <a16:creationId xmlns:a16="http://schemas.microsoft.com/office/drawing/2014/main" id="{9CD356A8-26A5-1298-D4B2-0E81D901F4E2}"/>
                </a:ext>
              </a:extLst>
            </p:cNvPr>
            <p:cNvGrpSpPr/>
            <p:nvPr/>
          </p:nvGrpSpPr>
          <p:grpSpPr>
            <a:xfrm>
              <a:off x="6688002" y="2328491"/>
              <a:ext cx="51097" cy="70484"/>
              <a:chOff x="6664129" y="2320081"/>
              <a:chExt cx="50777" cy="70042"/>
            </a:xfrm>
          </p:grpSpPr>
          <p:sp>
            <p:nvSpPr>
              <p:cNvPr id="1268" name="Freeform: Shape 1267">
                <a:extLst>
                  <a:ext uri="{FF2B5EF4-FFF2-40B4-BE49-F238E27FC236}">
                    <a16:creationId xmlns:a16="http://schemas.microsoft.com/office/drawing/2014/main" id="{E98F3797-230E-9299-1B83-AACE4EFBFD82}"/>
                  </a:ext>
                </a:extLst>
              </p:cNvPr>
              <p:cNvSpPr/>
              <p:nvPr/>
            </p:nvSpPr>
            <p:spPr>
              <a:xfrm>
                <a:off x="6689607" y="2320081"/>
                <a:ext cx="17942" cy="70042"/>
              </a:xfrm>
              <a:custGeom>
                <a:avLst/>
                <a:gdLst>
                  <a:gd name="connsiteX0" fmla="*/ 273 w 17942"/>
                  <a:gd name="connsiteY0" fmla="*/ 69 h 70042"/>
                  <a:gd name="connsiteX1" fmla="*/ 273 w 17942"/>
                  <a:gd name="connsiteY1" fmla="*/ 70111 h 70042"/>
                </a:gdLst>
                <a:ahLst/>
                <a:cxnLst>
                  <a:cxn ang="0">
                    <a:pos x="connsiteX0" y="connsiteY0"/>
                  </a:cxn>
                  <a:cxn ang="0">
                    <a:pos x="connsiteX1" y="connsiteY1"/>
                  </a:cxn>
                </a:cxnLst>
                <a:rect l="l" t="t" r="r" b="b"/>
                <a:pathLst>
                  <a:path w="17942" h="70042">
                    <a:moveTo>
                      <a:pt x="273" y="69"/>
                    </a:moveTo>
                    <a:lnTo>
                      <a:pt x="273" y="70111"/>
                    </a:lnTo>
                  </a:path>
                </a:pathLst>
              </a:custGeom>
              <a:ln w="19050" cap="flat">
                <a:solidFill>
                  <a:srgbClr val="AE2C2C"/>
                </a:solidFill>
                <a:prstDash val="solid"/>
                <a:miter/>
              </a:ln>
            </p:spPr>
            <p:txBody>
              <a:bodyPr rtlCol="0" anchor="ctr"/>
              <a:lstStyle/>
              <a:p>
                <a:endParaRPr lang="en-GB" sz="1050"/>
              </a:p>
            </p:txBody>
          </p:sp>
          <p:sp>
            <p:nvSpPr>
              <p:cNvPr id="1269" name="Freeform: Shape 1268">
                <a:extLst>
                  <a:ext uri="{FF2B5EF4-FFF2-40B4-BE49-F238E27FC236}">
                    <a16:creationId xmlns:a16="http://schemas.microsoft.com/office/drawing/2014/main" id="{C2F766E6-ACDD-CAB5-61AD-CDD0C37BEEAB}"/>
                  </a:ext>
                </a:extLst>
              </p:cNvPr>
              <p:cNvSpPr/>
              <p:nvPr/>
            </p:nvSpPr>
            <p:spPr>
              <a:xfrm>
                <a:off x="6664129" y="2355226"/>
                <a:ext cx="50777" cy="24749"/>
              </a:xfrm>
              <a:custGeom>
                <a:avLst/>
                <a:gdLst>
                  <a:gd name="connsiteX0" fmla="*/ 51051 w 50777"/>
                  <a:gd name="connsiteY0" fmla="*/ 69 h 24749"/>
                  <a:gd name="connsiteX1" fmla="*/ 273 w 50777"/>
                  <a:gd name="connsiteY1" fmla="*/ 69 h 24749"/>
                </a:gdLst>
                <a:ahLst/>
                <a:cxnLst>
                  <a:cxn ang="0">
                    <a:pos x="connsiteX0" y="connsiteY0"/>
                  </a:cxn>
                  <a:cxn ang="0">
                    <a:pos x="connsiteX1" y="connsiteY1"/>
                  </a:cxn>
                </a:cxnLst>
                <a:rect l="l" t="t" r="r" b="b"/>
                <a:pathLst>
                  <a:path w="50777" h="24749">
                    <a:moveTo>
                      <a:pt x="51051" y="69"/>
                    </a:moveTo>
                    <a:lnTo>
                      <a:pt x="273" y="69"/>
                    </a:lnTo>
                  </a:path>
                </a:pathLst>
              </a:custGeom>
              <a:ln w="19050" cap="flat">
                <a:solidFill>
                  <a:srgbClr val="AE2C2C"/>
                </a:solidFill>
                <a:prstDash val="solid"/>
                <a:miter/>
              </a:ln>
            </p:spPr>
            <p:txBody>
              <a:bodyPr rtlCol="0" anchor="ctr"/>
              <a:lstStyle/>
              <a:p>
                <a:endParaRPr lang="en-GB" sz="1050"/>
              </a:p>
            </p:txBody>
          </p:sp>
        </p:grpSp>
        <p:sp>
          <p:nvSpPr>
            <p:cNvPr id="1267" name="Freeform: Shape 1266">
              <a:extLst>
                <a:ext uri="{FF2B5EF4-FFF2-40B4-BE49-F238E27FC236}">
                  <a16:creationId xmlns:a16="http://schemas.microsoft.com/office/drawing/2014/main" id="{DD7AD20E-9801-5E17-C745-D4952EA98E87}"/>
                </a:ext>
              </a:extLst>
            </p:cNvPr>
            <p:cNvSpPr/>
            <p:nvPr/>
          </p:nvSpPr>
          <p:spPr>
            <a:xfrm>
              <a:off x="2902632" y="1021177"/>
              <a:ext cx="7704351" cy="1839304"/>
            </a:xfrm>
            <a:custGeom>
              <a:avLst/>
              <a:gdLst>
                <a:gd name="connsiteX0" fmla="*/ 0 w 7656090"/>
                <a:gd name="connsiteY0" fmla="*/ 0 h 1827783"/>
                <a:gd name="connsiteX1" fmla="*/ 380741 w 7656090"/>
                <a:gd name="connsiteY1" fmla="*/ 0 h 1827783"/>
                <a:gd name="connsiteX2" fmla="*/ 380741 w 7656090"/>
                <a:gd name="connsiteY2" fmla="*/ 94297 h 1827783"/>
                <a:gd name="connsiteX3" fmla="*/ 430263 w 7656090"/>
                <a:gd name="connsiteY3" fmla="*/ 94297 h 1827783"/>
                <a:gd name="connsiteX4" fmla="*/ 430263 w 7656090"/>
                <a:gd name="connsiteY4" fmla="*/ 129195 h 1827783"/>
                <a:gd name="connsiteX5" fmla="*/ 776913 w 7656090"/>
                <a:gd name="connsiteY5" fmla="*/ 129195 h 1827783"/>
                <a:gd name="connsiteX6" fmla="*/ 776913 w 7656090"/>
                <a:gd name="connsiteY6" fmla="*/ 159142 h 1827783"/>
                <a:gd name="connsiteX7" fmla="*/ 843839 w 7656090"/>
                <a:gd name="connsiteY7" fmla="*/ 159142 h 1827783"/>
                <a:gd name="connsiteX8" fmla="*/ 843839 w 7656090"/>
                <a:gd name="connsiteY8" fmla="*/ 191565 h 1827783"/>
                <a:gd name="connsiteX9" fmla="*/ 993838 w 7656090"/>
                <a:gd name="connsiteY9" fmla="*/ 191565 h 1827783"/>
                <a:gd name="connsiteX10" fmla="*/ 993838 w 7656090"/>
                <a:gd name="connsiteY10" fmla="*/ 225225 h 1827783"/>
                <a:gd name="connsiteX11" fmla="*/ 1124819 w 7656090"/>
                <a:gd name="connsiteY11" fmla="*/ 225225 h 1827783"/>
                <a:gd name="connsiteX12" fmla="*/ 1124819 w 7656090"/>
                <a:gd name="connsiteY12" fmla="*/ 292297 h 1827783"/>
                <a:gd name="connsiteX13" fmla="*/ 1212199 w 7656090"/>
                <a:gd name="connsiteY13" fmla="*/ 292297 h 1827783"/>
                <a:gd name="connsiteX14" fmla="*/ 1212199 w 7656090"/>
                <a:gd name="connsiteY14" fmla="*/ 322987 h 1827783"/>
                <a:gd name="connsiteX15" fmla="*/ 1227271 w 7656090"/>
                <a:gd name="connsiteY15" fmla="*/ 322987 h 1827783"/>
                <a:gd name="connsiteX16" fmla="*/ 1227271 w 7656090"/>
                <a:gd name="connsiteY16" fmla="*/ 388327 h 1827783"/>
                <a:gd name="connsiteX17" fmla="*/ 1361661 w 7656090"/>
                <a:gd name="connsiteY17" fmla="*/ 388327 h 1827783"/>
                <a:gd name="connsiteX18" fmla="*/ 1361661 w 7656090"/>
                <a:gd name="connsiteY18" fmla="*/ 423967 h 1827783"/>
                <a:gd name="connsiteX19" fmla="*/ 1454962 w 7656090"/>
                <a:gd name="connsiteY19" fmla="*/ 423967 h 1827783"/>
                <a:gd name="connsiteX20" fmla="*/ 1454962 w 7656090"/>
                <a:gd name="connsiteY20" fmla="*/ 455647 h 1827783"/>
                <a:gd name="connsiteX21" fmla="*/ 1544854 w 7656090"/>
                <a:gd name="connsiteY21" fmla="*/ 455647 h 1827783"/>
                <a:gd name="connsiteX22" fmla="*/ 1544854 w 7656090"/>
                <a:gd name="connsiteY22" fmla="*/ 522224 h 1827783"/>
                <a:gd name="connsiteX23" fmla="*/ 1552211 w 7656090"/>
                <a:gd name="connsiteY23" fmla="*/ 522224 h 1827783"/>
                <a:gd name="connsiteX24" fmla="*/ 1552211 w 7656090"/>
                <a:gd name="connsiteY24" fmla="*/ 554646 h 1827783"/>
                <a:gd name="connsiteX25" fmla="*/ 1649818 w 7656090"/>
                <a:gd name="connsiteY25" fmla="*/ 554646 h 1827783"/>
                <a:gd name="connsiteX26" fmla="*/ 1649818 w 7656090"/>
                <a:gd name="connsiteY26" fmla="*/ 584346 h 1827783"/>
                <a:gd name="connsiteX27" fmla="*/ 1910165 w 7656090"/>
                <a:gd name="connsiteY27" fmla="*/ 584346 h 1827783"/>
                <a:gd name="connsiteX28" fmla="*/ 1910165 w 7656090"/>
                <a:gd name="connsiteY28" fmla="*/ 662556 h 1827783"/>
                <a:gd name="connsiteX29" fmla="*/ 1938514 w 7656090"/>
                <a:gd name="connsiteY29" fmla="*/ 662556 h 1827783"/>
                <a:gd name="connsiteX30" fmla="*/ 1938514 w 7656090"/>
                <a:gd name="connsiteY30" fmla="*/ 682356 h 1827783"/>
                <a:gd name="connsiteX31" fmla="*/ 2164232 w 7656090"/>
                <a:gd name="connsiteY31" fmla="*/ 682356 h 1827783"/>
                <a:gd name="connsiteX32" fmla="*/ 2164232 w 7656090"/>
                <a:gd name="connsiteY32" fmla="*/ 717501 h 1827783"/>
                <a:gd name="connsiteX33" fmla="*/ 2222366 w 7656090"/>
                <a:gd name="connsiteY33" fmla="*/ 717501 h 1827783"/>
                <a:gd name="connsiteX34" fmla="*/ 2222366 w 7656090"/>
                <a:gd name="connsiteY34" fmla="*/ 749429 h 1827783"/>
                <a:gd name="connsiteX35" fmla="*/ 2301492 w 7656090"/>
                <a:gd name="connsiteY35" fmla="*/ 749429 h 1827783"/>
                <a:gd name="connsiteX36" fmla="*/ 2301492 w 7656090"/>
                <a:gd name="connsiteY36" fmla="*/ 784326 h 1827783"/>
                <a:gd name="connsiteX37" fmla="*/ 2365906 w 7656090"/>
                <a:gd name="connsiteY37" fmla="*/ 784326 h 1827783"/>
                <a:gd name="connsiteX38" fmla="*/ 2365906 w 7656090"/>
                <a:gd name="connsiteY38" fmla="*/ 816748 h 1827783"/>
                <a:gd name="connsiteX39" fmla="*/ 2418298 w 7656090"/>
                <a:gd name="connsiteY39" fmla="*/ 816748 h 1827783"/>
                <a:gd name="connsiteX40" fmla="*/ 2418298 w 7656090"/>
                <a:gd name="connsiteY40" fmla="*/ 849666 h 1827783"/>
                <a:gd name="connsiteX41" fmla="*/ 2644375 w 7656090"/>
                <a:gd name="connsiteY41" fmla="*/ 849666 h 1827783"/>
                <a:gd name="connsiteX42" fmla="*/ 2644375 w 7656090"/>
                <a:gd name="connsiteY42" fmla="*/ 879613 h 1827783"/>
                <a:gd name="connsiteX43" fmla="*/ 2660164 w 7656090"/>
                <a:gd name="connsiteY43" fmla="*/ 879613 h 1827783"/>
                <a:gd name="connsiteX44" fmla="*/ 2660164 w 7656090"/>
                <a:gd name="connsiteY44" fmla="*/ 914758 h 1827783"/>
                <a:gd name="connsiteX45" fmla="*/ 2680439 w 7656090"/>
                <a:gd name="connsiteY45" fmla="*/ 914758 h 1827783"/>
                <a:gd name="connsiteX46" fmla="*/ 2680439 w 7656090"/>
                <a:gd name="connsiteY46" fmla="*/ 954606 h 1827783"/>
                <a:gd name="connsiteX47" fmla="*/ 2749877 w 7656090"/>
                <a:gd name="connsiteY47" fmla="*/ 954606 h 1827783"/>
                <a:gd name="connsiteX48" fmla="*/ 2749877 w 7656090"/>
                <a:gd name="connsiteY48" fmla="*/ 987523 h 1827783"/>
                <a:gd name="connsiteX49" fmla="*/ 2805140 w 7656090"/>
                <a:gd name="connsiteY49" fmla="*/ 987523 h 1827783"/>
                <a:gd name="connsiteX50" fmla="*/ 2805140 w 7656090"/>
                <a:gd name="connsiteY50" fmla="*/ 1060041 h 1827783"/>
                <a:gd name="connsiteX51" fmla="*/ 3088812 w 7656090"/>
                <a:gd name="connsiteY51" fmla="*/ 1060041 h 1827783"/>
                <a:gd name="connsiteX52" fmla="*/ 3088812 w 7656090"/>
                <a:gd name="connsiteY52" fmla="*/ 1152358 h 1827783"/>
                <a:gd name="connsiteX53" fmla="*/ 3153584 w 7656090"/>
                <a:gd name="connsiteY53" fmla="*/ 1152358 h 1827783"/>
                <a:gd name="connsiteX54" fmla="*/ 3153584 w 7656090"/>
                <a:gd name="connsiteY54" fmla="*/ 1198393 h 1827783"/>
                <a:gd name="connsiteX55" fmla="*/ 3186958 w 7656090"/>
                <a:gd name="connsiteY55" fmla="*/ 1198393 h 1827783"/>
                <a:gd name="connsiteX56" fmla="*/ 3186958 w 7656090"/>
                <a:gd name="connsiteY56" fmla="*/ 1244675 h 1827783"/>
                <a:gd name="connsiteX57" fmla="*/ 3232532 w 7656090"/>
                <a:gd name="connsiteY57" fmla="*/ 1244675 h 1827783"/>
                <a:gd name="connsiteX58" fmla="*/ 3232532 w 7656090"/>
                <a:gd name="connsiteY58" fmla="*/ 1290463 h 1827783"/>
                <a:gd name="connsiteX59" fmla="*/ 3433847 w 7656090"/>
                <a:gd name="connsiteY59" fmla="*/ 1290463 h 1827783"/>
                <a:gd name="connsiteX60" fmla="*/ 3433847 w 7656090"/>
                <a:gd name="connsiteY60" fmla="*/ 1334023 h 1827783"/>
                <a:gd name="connsiteX61" fmla="*/ 3833249 w 7656090"/>
                <a:gd name="connsiteY61" fmla="*/ 1334023 h 1827783"/>
                <a:gd name="connsiteX62" fmla="*/ 3833249 w 7656090"/>
                <a:gd name="connsiteY62" fmla="*/ 1396145 h 1827783"/>
                <a:gd name="connsiteX63" fmla="*/ 3878285 w 7656090"/>
                <a:gd name="connsiteY63" fmla="*/ 1396145 h 1827783"/>
                <a:gd name="connsiteX64" fmla="*/ 3878285 w 7656090"/>
                <a:gd name="connsiteY64" fmla="*/ 1454802 h 1827783"/>
                <a:gd name="connsiteX65" fmla="*/ 4223141 w 7656090"/>
                <a:gd name="connsiteY65" fmla="*/ 1454802 h 1827783"/>
                <a:gd name="connsiteX66" fmla="*/ 4223141 w 7656090"/>
                <a:gd name="connsiteY66" fmla="*/ 1564445 h 1827783"/>
                <a:gd name="connsiteX67" fmla="*/ 4575532 w 7656090"/>
                <a:gd name="connsiteY67" fmla="*/ 1564445 h 1827783"/>
                <a:gd name="connsiteX68" fmla="*/ 4575532 w 7656090"/>
                <a:gd name="connsiteY68" fmla="*/ 1631022 h 1827783"/>
                <a:gd name="connsiteX69" fmla="*/ 5161357 w 7656090"/>
                <a:gd name="connsiteY69" fmla="*/ 1631022 h 1827783"/>
                <a:gd name="connsiteX70" fmla="*/ 5161357 w 7656090"/>
                <a:gd name="connsiteY70" fmla="*/ 1709232 h 1827783"/>
                <a:gd name="connsiteX71" fmla="*/ 6115183 w 7656090"/>
                <a:gd name="connsiteY71" fmla="*/ 1709232 h 1827783"/>
                <a:gd name="connsiteX72" fmla="*/ 6115183 w 7656090"/>
                <a:gd name="connsiteY72" fmla="*/ 1827784 h 1827783"/>
                <a:gd name="connsiteX73" fmla="*/ 7656091 w 7656090"/>
                <a:gd name="connsiteY73" fmla="*/ 1827784 h 182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656090" h="1827783">
                  <a:moveTo>
                    <a:pt x="0" y="0"/>
                  </a:moveTo>
                  <a:lnTo>
                    <a:pt x="380741" y="0"/>
                  </a:lnTo>
                  <a:lnTo>
                    <a:pt x="380741" y="94297"/>
                  </a:lnTo>
                  <a:lnTo>
                    <a:pt x="430263" y="94297"/>
                  </a:lnTo>
                  <a:lnTo>
                    <a:pt x="430263" y="129195"/>
                  </a:lnTo>
                  <a:lnTo>
                    <a:pt x="776913" y="129195"/>
                  </a:lnTo>
                  <a:lnTo>
                    <a:pt x="776913" y="159142"/>
                  </a:lnTo>
                  <a:lnTo>
                    <a:pt x="843839" y="159142"/>
                  </a:lnTo>
                  <a:lnTo>
                    <a:pt x="843839" y="191565"/>
                  </a:lnTo>
                  <a:lnTo>
                    <a:pt x="993838" y="191565"/>
                  </a:lnTo>
                  <a:lnTo>
                    <a:pt x="993838" y="225225"/>
                  </a:lnTo>
                  <a:lnTo>
                    <a:pt x="1124819" y="225225"/>
                  </a:lnTo>
                  <a:lnTo>
                    <a:pt x="1124819" y="292297"/>
                  </a:lnTo>
                  <a:lnTo>
                    <a:pt x="1212199" y="292297"/>
                  </a:lnTo>
                  <a:lnTo>
                    <a:pt x="1212199" y="322987"/>
                  </a:lnTo>
                  <a:lnTo>
                    <a:pt x="1227271" y="322987"/>
                  </a:lnTo>
                  <a:lnTo>
                    <a:pt x="1227271" y="388327"/>
                  </a:lnTo>
                  <a:lnTo>
                    <a:pt x="1361661" y="388327"/>
                  </a:lnTo>
                  <a:lnTo>
                    <a:pt x="1361661" y="423967"/>
                  </a:lnTo>
                  <a:lnTo>
                    <a:pt x="1454962" y="423967"/>
                  </a:lnTo>
                  <a:lnTo>
                    <a:pt x="1454962" y="455647"/>
                  </a:lnTo>
                  <a:lnTo>
                    <a:pt x="1544854" y="455647"/>
                  </a:lnTo>
                  <a:lnTo>
                    <a:pt x="1544854" y="522224"/>
                  </a:lnTo>
                  <a:lnTo>
                    <a:pt x="1552211" y="522224"/>
                  </a:lnTo>
                  <a:lnTo>
                    <a:pt x="1552211" y="554646"/>
                  </a:lnTo>
                  <a:lnTo>
                    <a:pt x="1649818" y="554646"/>
                  </a:lnTo>
                  <a:lnTo>
                    <a:pt x="1649818" y="584346"/>
                  </a:lnTo>
                  <a:lnTo>
                    <a:pt x="1910165" y="584346"/>
                  </a:lnTo>
                  <a:lnTo>
                    <a:pt x="1910165" y="662556"/>
                  </a:lnTo>
                  <a:lnTo>
                    <a:pt x="1938514" y="662556"/>
                  </a:lnTo>
                  <a:lnTo>
                    <a:pt x="1938514" y="682356"/>
                  </a:lnTo>
                  <a:lnTo>
                    <a:pt x="2164232" y="682356"/>
                  </a:lnTo>
                  <a:lnTo>
                    <a:pt x="2164232" y="717501"/>
                  </a:lnTo>
                  <a:lnTo>
                    <a:pt x="2222366" y="717501"/>
                  </a:lnTo>
                  <a:lnTo>
                    <a:pt x="2222366" y="749429"/>
                  </a:lnTo>
                  <a:lnTo>
                    <a:pt x="2301492" y="749429"/>
                  </a:lnTo>
                  <a:lnTo>
                    <a:pt x="2301492" y="784326"/>
                  </a:lnTo>
                  <a:lnTo>
                    <a:pt x="2365906" y="784326"/>
                  </a:lnTo>
                  <a:lnTo>
                    <a:pt x="2365906" y="816748"/>
                  </a:lnTo>
                  <a:lnTo>
                    <a:pt x="2418298" y="816748"/>
                  </a:lnTo>
                  <a:lnTo>
                    <a:pt x="2418298" y="849666"/>
                  </a:lnTo>
                  <a:lnTo>
                    <a:pt x="2644375" y="849666"/>
                  </a:lnTo>
                  <a:lnTo>
                    <a:pt x="2644375" y="879613"/>
                  </a:lnTo>
                  <a:lnTo>
                    <a:pt x="2660164" y="879613"/>
                  </a:lnTo>
                  <a:lnTo>
                    <a:pt x="2660164" y="914758"/>
                  </a:lnTo>
                  <a:lnTo>
                    <a:pt x="2680439" y="914758"/>
                  </a:lnTo>
                  <a:lnTo>
                    <a:pt x="2680439" y="954606"/>
                  </a:lnTo>
                  <a:lnTo>
                    <a:pt x="2749877" y="954606"/>
                  </a:lnTo>
                  <a:lnTo>
                    <a:pt x="2749877" y="987523"/>
                  </a:lnTo>
                  <a:lnTo>
                    <a:pt x="2805140" y="987523"/>
                  </a:lnTo>
                  <a:lnTo>
                    <a:pt x="2805140" y="1060041"/>
                  </a:lnTo>
                  <a:lnTo>
                    <a:pt x="3088812" y="1060041"/>
                  </a:lnTo>
                  <a:lnTo>
                    <a:pt x="3088812" y="1152358"/>
                  </a:lnTo>
                  <a:lnTo>
                    <a:pt x="3153584" y="1152358"/>
                  </a:lnTo>
                  <a:lnTo>
                    <a:pt x="3153584" y="1198393"/>
                  </a:lnTo>
                  <a:lnTo>
                    <a:pt x="3186958" y="1198393"/>
                  </a:lnTo>
                  <a:lnTo>
                    <a:pt x="3186958" y="1244675"/>
                  </a:lnTo>
                  <a:lnTo>
                    <a:pt x="3232532" y="1244675"/>
                  </a:lnTo>
                  <a:lnTo>
                    <a:pt x="3232532" y="1290463"/>
                  </a:lnTo>
                  <a:lnTo>
                    <a:pt x="3433847" y="1290463"/>
                  </a:lnTo>
                  <a:lnTo>
                    <a:pt x="3433847" y="1334023"/>
                  </a:lnTo>
                  <a:lnTo>
                    <a:pt x="3833249" y="1334023"/>
                  </a:lnTo>
                  <a:lnTo>
                    <a:pt x="3833249" y="1396145"/>
                  </a:lnTo>
                  <a:lnTo>
                    <a:pt x="3878285" y="1396145"/>
                  </a:lnTo>
                  <a:lnTo>
                    <a:pt x="3878285" y="1454802"/>
                  </a:lnTo>
                  <a:lnTo>
                    <a:pt x="4223141" y="1454802"/>
                  </a:lnTo>
                  <a:lnTo>
                    <a:pt x="4223141" y="1564445"/>
                  </a:lnTo>
                  <a:lnTo>
                    <a:pt x="4575532" y="1564445"/>
                  </a:lnTo>
                  <a:lnTo>
                    <a:pt x="4575532" y="1631022"/>
                  </a:lnTo>
                  <a:lnTo>
                    <a:pt x="5161357" y="1631022"/>
                  </a:lnTo>
                  <a:lnTo>
                    <a:pt x="5161357" y="1709232"/>
                  </a:lnTo>
                  <a:lnTo>
                    <a:pt x="6115183" y="1709232"/>
                  </a:lnTo>
                  <a:lnTo>
                    <a:pt x="6115183" y="1827784"/>
                  </a:lnTo>
                  <a:lnTo>
                    <a:pt x="7656091" y="1827784"/>
                  </a:lnTo>
                </a:path>
              </a:pathLst>
            </a:custGeom>
            <a:noFill/>
            <a:ln w="19050" cap="flat">
              <a:solidFill>
                <a:srgbClr val="AE2C2C"/>
              </a:solidFill>
              <a:prstDash val="solid"/>
              <a:miter/>
            </a:ln>
          </p:spPr>
          <p:txBody>
            <a:bodyPr rtlCol="0" anchor="ctr"/>
            <a:lstStyle/>
            <a:p>
              <a:endParaRPr lang="en-GB" sz="1050"/>
            </a:p>
          </p:txBody>
        </p:sp>
      </p:grpSp>
      <p:sp>
        <p:nvSpPr>
          <p:cNvPr id="9" name="TextBox 8">
            <a:extLst>
              <a:ext uri="{FF2B5EF4-FFF2-40B4-BE49-F238E27FC236}">
                <a16:creationId xmlns:a16="http://schemas.microsoft.com/office/drawing/2014/main" id="{5E145217-01DE-E3BC-2E13-7C3A15FE8222}"/>
              </a:ext>
            </a:extLst>
          </p:cNvPr>
          <p:cNvSpPr txBox="1"/>
          <p:nvPr/>
        </p:nvSpPr>
        <p:spPr>
          <a:xfrm>
            <a:off x="2872043" y="1047893"/>
            <a:ext cx="858328" cy="246221"/>
          </a:xfrm>
          <a:prstGeom prst="rect">
            <a:avLst/>
          </a:prstGeom>
          <a:noFill/>
        </p:spPr>
        <p:txBody>
          <a:bodyPr wrap="square" rtlCol="0">
            <a:spAutoFit/>
          </a:bodyPr>
          <a:lstStyle/>
          <a:p>
            <a:pPr algn="l"/>
            <a:r>
              <a:rPr lang="en-GB" sz="1000" b="1" dirty="0">
                <a:solidFill>
                  <a:srgbClr val="0070C0"/>
                </a:solidFill>
              </a:rPr>
              <a:t>93.8%</a:t>
            </a:r>
          </a:p>
        </p:txBody>
      </p:sp>
      <p:sp>
        <p:nvSpPr>
          <p:cNvPr id="10" name="TextBox 9">
            <a:extLst>
              <a:ext uri="{FF2B5EF4-FFF2-40B4-BE49-F238E27FC236}">
                <a16:creationId xmlns:a16="http://schemas.microsoft.com/office/drawing/2014/main" id="{75B6628F-FB84-5B0D-0DDB-9EA69657E486}"/>
              </a:ext>
            </a:extLst>
          </p:cNvPr>
          <p:cNvSpPr txBox="1"/>
          <p:nvPr/>
        </p:nvSpPr>
        <p:spPr>
          <a:xfrm>
            <a:off x="2885096" y="1741451"/>
            <a:ext cx="722734" cy="246221"/>
          </a:xfrm>
          <a:prstGeom prst="rect">
            <a:avLst/>
          </a:prstGeom>
          <a:noFill/>
        </p:spPr>
        <p:txBody>
          <a:bodyPr wrap="square" rtlCol="0">
            <a:spAutoFit/>
          </a:bodyPr>
          <a:lstStyle/>
          <a:p>
            <a:pPr algn="l"/>
            <a:r>
              <a:rPr lang="en-GB" sz="1000" b="1" dirty="0">
                <a:solidFill>
                  <a:srgbClr val="AE2C2C"/>
                </a:solidFill>
              </a:rPr>
              <a:t>63.0%</a:t>
            </a:r>
          </a:p>
        </p:txBody>
      </p:sp>
      <p:sp>
        <p:nvSpPr>
          <p:cNvPr id="6" name="TextBox 5">
            <a:extLst>
              <a:ext uri="{FF2B5EF4-FFF2-40B4-BE49-F238E27FC236}">
                <a16:creationId xmlns:a16="http://schemas.microsoft.com/office/drawing/2014/main" id="{24E66289-41D5-6CA4-8AD8-821FA536B109}"/>
              </a:ext>
            </a:extLst>
          </p:cNvPr>
          <p:cNvSpPr txBox="1"/>
          <p:nvPr/>
        </p:nvSpPr>
        <p:spPr>
          <a:xfrm>
            <a:off x="223571" y="3915172"/>
            <a:ext cx="402354" cy="126958"/>
          </a:xfrm>
          <a:prstGeom prst="rect">
            <a:avLst/>
          </a:prstGeom>
          <a:noFill/>
        </p:spPr>
        <p:txBody>
          <a:bodyPr wrap="none" lIns="0" tIns="0" rIns="0" bIns="0" rtlCol="0" anchor="ctr" anchorCtr="0">
            <a:spAutoFit/>
          </a:bodyPr>
          <a:lstStyle/>
          <a:p>
            <a:pPr algn="l"/>
            <a:r>
              <a:rPr lang="en-GB" sz="825" dirty="0">
                <a:ln/>
                <a:rtl val="0"/>
              </a:rPr>
              <a:t>Alectinib</a:t>
            </a:r>
          </a:p>
        </p:txBody>
      </p:sp>
      <p:sp>
        <p:nvSpPr>
          <p:cNvPr id="7" name="TextBox 6">
            <a:extLst>
              <a:ext uri="{FF2B5EF4-FFF2-40B4-BE49-F238E27FC236}">
                <a16:creationId xmlns:a16="http://schemas.microsoft.com/office/drawing/2014/main" id="{CC9486DE-DB70-5217-A916-0BA6BC77CF30}"/>
              </a:ext>
            </a:extLst>
          </p:cNvPr>
          <p:cNvSpPr txBox="1"/>
          <p:nvPr/>
        </p:nvSpPr>
        <p:spPr>
          <a:xfrm>
            <a:off x="213361" y="3780106"/>
            <a:ext cx="511358" cy="126958"/>
          </a:xfrm>
          <a:prstGeom prst="rect">
            <a:avLst/>
          </a:prstGeom>
          <a:noFill/>
        </p:spPr>
        <p:txBody>
          <a:bodyPr wrap="none" lIns="0" tIns="0" rIns="0" bIns="0" rtlCol="0" anchor="ctr" anchorCtr="0">
            <a:spAutoFit/>
          </a:bodyPr>
          <a:lstStyle/>
          <a:p>
            <a:pPr algn="l"/>
            <a:r>
              <a:rPr lang="en-GB" sz="825" b="1" dirty="0">
                <a:ln/>
                <a:rtl val="0"/>
              </a:rPr>
              <a:t>No. at risk</a:t>
            </a:r>
          </a:p>
        </p:txBody>
      </p:sp>
      <p:sp>
        <p:nvSpPr>
          <p:cNvPr id="8" name="TextBox 7">
            <a:extLst>
              <a:ext uri="{FF2B5EF4-FFF2-40B4-BE49-F238E27FC236}">
                <a16:creationId xmlns:a16="http://schemas.microsoft.com/office/drawing/2014/main" id="{8BF6D2B2-AB8D-FCBD-6511-0AA400444FD0}"/>
              </a:ext>
            </a:extLst>
          </p:cNvPr>
          <p:cNvSpPr txBox="1"/>
          <p:nvPr/>
        </p:nvSpPr>
        <p:spPr>
          <a:xfrm>
            <a:off x="219324" y="4048574"/>
            <a:ext cx="343043" cy="126958"/>
          </a:xfrm>
          <a:prstGeom prst="rect">
            <a:avLst/>
          </a:prstGeom>
          <a:noFill/>
        </p:spPr>
        <p:txBody>
          <a:bodyPr wrap="none" lIns="0" tIns="0" rIns="0" bIns="0" rtlCol="0" anchor="ctr" anchorCtr="0">
            <a:spAutoFit/>
          </a:bodyPr>
          <a:lstStyle/>
          <a:p>
            <a:pPr algn="l"/>
            <a:r>
              <a:rPr lang="en-GB" sz="825" dirty="0">
                <a:ln/>
                <a:rtl val="0"/>
              </a:rPr>
              <a:t>Chemo</a:t>
            </a:r>
          </a:p>
        </p:txBody>
      </p:sp>
      <p:sp>
        <p:nvSpPr>
          <p:cNvPr id="13" name="TextBox 12">
            <a:extLst>
              <a:ext uri="{FF2B5EF4-FFF2-40B4-BE49-F238E27FC236}">
                <a16:creationId xmlns:a16="http://schemas.microsoft.com/office/drawing/2014/main" id="{AC65AE08-9BED-3311-931F-4A5DCF728BBD}"/>
              </a:ext>
            </a:extLst>
          </p:cNvPr>
          <p:cNvSpPr txBox="1"/>
          <p:nvPr/>
        </p:nvSpPr>
        <p:spPr>
          <a:xfrm>
            <a:off x="1304595" y="3432826"/>
            <a:ext cx="59312" cy="126958"/>
          </a:xfrm>
          <a:prstGeom prst="rect">
            <a:avLst/>
          </a:prstGeom>
          <a:noFill/>
        </p:spPr>
        <p:txBody>
          <a:bodyPr wrap="none" lIns="0" tIns="0" rIns="0" bIns="0" rtlCol="0" anchor="ctr" anchorCtr="0">
            <a:spAutoFit/>
          </a:bodyPr>
          <a:lstStyle/>
          <a:p>
            <a:pPr algn="ctr"/>
            <a:r>
              <a:rPr lang="en-GB" sz="825">
                <a:ln/>
                <a:rtl val="0"/>
              </a:rPr>
              <a:t>6</a:t>
            </a:r>
          </a:p>
        </p:txBody>
      </p:sp>
      <p:sp>
        <p:nvSpPr>
          <p:cNvPr id="14" name="TextBox 13">
            <a:extLst>
              <a:ext uri="{FF2B5EF4-FFF2-40B4-BE49-F238E27FC236}">
                <a16:creationId xmlns:a16="http://schemas.microsoft.com/office/drawing/2014/main" id="{ABE6847E-22CE-1556-60E1-DFB0D0964F2C}"/>
              </a:ext>
            </a:extLst>
          </p:cNvPr>
          <p:cNvSpPr txBox="1"/>
          <p:nvPr/>
        </p:nvSpPr>
        <p:spPr>
          <a:xfrm>
            <a:off x="768915" y="3432826"/>
            <a:ext cx="59312" cy="126958"/>
          </a:xfrm>
          <a:prstGeom prst="rect">
            <a:avLst/>
          </a:prstGeom>
          <a:noFill/>
        </p:spPr>
        <p:txBody>
          <a:bodyPr wrap="none" lIns="0" tIns="0" rIns="0" bIns="0" rtlCol="0" anchor="ctr" anchorCtr="0">
            <a:spAutoFit/>
          </a:bodyPr>
          <a:lstStyle/>
          <a:p>
            <a:pPr algn="ctr"/>
            <a:r>
              <a:rPr lang="en-GB" sz="825">
                <a:ln/>
                <a:rtl val="0"/>
              </a:rPr>
              <a:t>0</a:t>
            </a:r>
          </a:p>
        </p:txBody>
      </p:sp>
      <p:sp>
        <p:nvSpPr>
          <p:cNvPr id="15" name="TextBox 14">
            <a:extLst>
              <a:ext uri="{FF2B5EF4-FFF2-40B4-BE49-F238E27FC236}">
                <a16:creationId xmlns:a16="http://schemas.microsoft.com/office/drawing/2014/main" id="{9AACA967-C81D-F291-D476-5C08FEAB05F4}"/>
              </a:ext>
            </a:extLst>
          </p:cNvPr>
          <p:cNvSpPr txBox="1"/>
          <p:nvPr/>
        </p:nvSpPr>
        <p:spPr>
          <a:xfrm>
            <a:off x="1810620" y="3432826"/>
            <a:ext cx="118623" cy="126958"/>
          </a:xfrm>
          <a:prstGeom prst="rect">
            <a:avLst/>
          </a:prstGeom>
          <a:noFill/>
        </p:spPr>
        <p:txBody>
          <a:bodyPr wrap="none" lIns="0" tIns="0" rIns="0" bIns="0" rtlCol="0" anchor="ctr" anchorCtr="0">
            <a:spAutoFit/>
          </a:bodyPr>
          <a:lstStyle/>
          <a:p>
            <a:pPr algn="ctr"/>
            <a:r>
              <a:rPr lang="en-GB" sz="825">
                <a:ln/>
                <a:rtl val="0"/>
              </a:rPr>
              <a:t>12</a:t>
            </a:r>
          </a:p>
        </p:txBody>
      </p:sp>
      <p:sp>
        <p:nvSpPr>
          <p:cNvPr id="16" name="TextBox 15">
            <a:extLst>
              <a:ext uri="{FF2B5EF4-FFF2-40B4-BE49-F238E27FC236}">
                <a16:creationId xmlns:a16="http://schemas.microsoft.com/office/drawing/2014/main" id="{72F3FB3B-AB37-9873-DB48-27F9EE7567CF}"/>
              </a:ext>
            </a:extLst>
          </p:cNvPr>
          <p:cNvSpPr txBox="1"/>
          <p:nvPr/>
        </p:nvSpPr>
        <p:spPr>
          <a:xfrm>
            <a:off x="2346300" y="3432826"/>
            <a:ext cx="118623" cy="126958"/>
          </a:xfrm>
          <a:prstGeom prst="rect">
            <a:avLst/>
          </a:prstGeom>
          <a:noFill/>
        </p:spPr>
        <p:txBody>
          <a:bodyPr wrap="none" lIns="0" tIns="0" rIns="0" bIns="0" rtlCol="0" anchor="ctr" anchorCtr="0">
            <a:spAutoFit/>
          </a:bodyPr>
          <a:lstStyle/>
          <a:p>
            <a:pPr algn="ctr"/>
            <a:r>
              <a:rPr lang="en-GB" sz="825">
                <a:ln/>
                <a:rtl val="0"/>
              </a:rPr>
              <a:t>18</a:t>
            </a:r>
          </a:p>
        </p:txBody>
      </p:sp>
      <p:sp>
        <p:nvSpPr>
          <p:cNvPr id="17" name="TextBox 16">
            <a:extLst>
              <a:ext uri="{FF2B5EF4-FFF2-40B4-BE49-F238E27FC236}">
                <a16:creationId xmlns:a16="http://schemas.microsoft.com/office/drawing/2014/main" id="{9BFD230F-A492-B004-5630-2E12395AEA07}"/>
              </a:ext>
            </a:extLst>
          </p:cNvPr>
          <p:cNvSpPr txBox="1"/>
          <p:nvPr/>
        </p:nvSpPr>
        <p:spPr>
          <a:xfrm>
            <a:off x="2881982" y="3432826"/>
            <a:ext cx="118623" cy="126958"/>
          </a:xfrm>
          <a:prstGeom prst="rect">
            <a:avLst/>
          </a:prstGeom>
          <a:noFill/>
        </p:spPr>
        <p:txBody>
          <a:bodyPr wrap="none" lIns="0" tIns="0" rIns="0" bIns="0" rtlCol="0" anchor="ctr" anchorCtr="0">
            <a:spAutoFit/>
          </a:bodyPr>
          <a:lstStyle/>
          <a:p>
            <a:pPr algn="ctr"/>
            <a:r>
              <a:rPr lang="en-GB" sz="825">
                <a:ln/>
                <a:rtl val="0"/>
              </a:rPr>
              <a:t>24</a:t>
            </a:r>
          </a:p>
        </p:txBody>
      </p:sp>
      <p:sp>
        <p:nvSpPr>
          <p:cNvPr id="18" name="TextBox 17">
            <a:extLst>
              <a:ext uri="{FF2B5EF4-FFF2-40B4-BE49-F238E27FC236}">
                <a16:creationId xmlns:a16="http://schemas.microsoft.com/office/drawing/2014/main" id="{6E4E1A39-E7BC-747F-0EFA-D9297C77AC4A}"/>
              </a:ext>
            </a:extLst>
          </p:cNvPr>
          <p:cNvSpPr txBox="1"/>
          <p:nvPr/>
        </p:nvSpPr>
        <p:spPr>
          <a:xfrm>
            <a:off x="3417663" y="3432826"/>
            <a:ext cx="118623" cy="126958"/>
          </a:xfrm>
          <a:prstGeom prst="rect">
            <a:avLst/>
          </a:prstGeom>
          <a:noFill/>
        </p:spPr>
        <p:txBody>
          <a:bodyPr wrap="none" lIns="0" tIns="0" rIns="0" bIns="0" rtlCol="0" anchor="ctr" anchorCtr="0">
            <a:spAutoFit/>
          </a:bodyPr>
          <a:lstStyle/>
          <a:p>
            <a:pPr algn="ctr"/>
            <a:r>
              <a:rPr lang="en-GB" sz="825">
                <a:ln/>
                <a:rtl val="0"/>
              </a:rPr>
              <a:t>30</a:t>
            </a:r>
          </a:p>
        </p:txBody>
      </p:sp>
      <p:sp>
        <p:nvSpPr>
          <p:cNvPr id="19" name="TextBox 18">
            <a:extLst>
              <a:ext uri="{FF2B5EF4-FFF2-40B4-BE49-F238E27FC236}">
                <a16:creationId xmlns:a16="http://schemas.microsoft.com/office/drawing/2014/main" id="{B3B6A25C-E685-EC0B-C4F4-6670513A2E4A}"/>
              </a:ext>
            </a:extLst>
          </p:cNvPr>
          <p:cNvSpPr txBox="1"/>
          <p:nvPr/>
        </p:nvSpPr>
        <p:spPr>
          <a:xfrm>
            <a:off x="3953343" y="3432826"/>
            <a:ext cx="118623" cy="126958"/>
          </a:xfrm>
          <a:prstGeom prst="rect">
            <a:avLst/>
          </a:prstGeom>
          <a:noFill/>
        </p:spPr>
        <p:txBody>
          <a:bodyPr wrap="none" lIns="0" tIns="0" rIns="0" bIns="0" rtlCol="0" anchor="ctr" anchorCtr="0">
            <a:spAutoFit/>
          </a:bodyPr>
          <a:lstStyle/>
          <a:p>
            <a:pPr algn="ctr"/>
            <a:r>
              <a:rPr lang="en-GB" sz="825">
                <a:ln/>
                <a:rtl val="0"/>
              </a:rPr>
              <a:t>36</a:t>
            </a:r>
          </a:p>
        </p:txBody>
      </p:sp>
      <p:sp>
        <p:nvSpPr>
          <p:cNvPr id="20" name="TextBox 19">
            <a:extLst>
              <a:ext uri="{FF2B5EF4-FFF2-40B4-BE49-F238E27FC236}">
                <a16:creationId xmlns:a16="http://schemas.microsoft.com/office/drawing/2014/main" id="{989E5957-2026-8094-A80B-9CF4BE289074}"/>
              </a:ext>
            </a:extLst>
          </p:cNvPr>
          <p:cNvSpPr txBox="1"/>
          <p:nvPr/>
        </p:nvSpPr>
        <p:spPr>
          <a:xfrm>
            <a:off x="4489025" y="3432826"/>
            <a:ext cx="118623" cy="126958"/>
          </a:xfrm>
          <a:prstGeom prst="rect">
            <a:avLst/>
          </a:prstGeom>
          <a:noFill/>
        </p:spPr>
        <p:txBody>
          <a:bodyPr wrap="none" lIns="0" tIns="0" rIns="0" bIns="0" rtlCol="0" anchor="ctr" anchorCtr="0">
            <a:spAutoFit/>
          </a:bodyPr>
          <a:lstStyle/>
          <a:p>
            <a:pPr algn="ctr"/>
            <a:r>
              <a:rPr lang="en-GB" sz="825">
                <a:ln/>
                <a:rtl val="0"/>
              </a:rPr>
              <a:t>42</a:t>
            </a:r>
          </a:p>
        </p:txBody>
      </p:sp>
      <p:sp>
        <p:nvSpPr>
          <p:cNvPr id="21" name="TextBox 20">
            <a:extLst>
              <a:ext uri="{FF2B5EF4-FFF2-40B4-BE49-F238E27FC236}">
                <a16:creationId xmlns:a16="http://schemas.microsoft.com/office/drawing/2014/main" id="{4789E42A-7772-7C58-923A-C74A7AA2B583}"/>
              </a:ext>
            </a:extLst>
          </p:cNvPr>
          <p:cNvSpPr txBox="1"/>
          <p:nvPr/>
        </p:nvSpPr>
        <p:spPr>
          <a:xfrm>
            <a:off x="5024705" y="3432826"/>
            <a:ext cx="118623" cy="126958"/>
          </a:xfrm>
          <a:prstGeom prst="rect">
            <a:avLst/>
          </a:prstGeom>
          <a:noFill/>
        </p:spPr>
        <p:txBody>
          <a:bodyPr wrap="none" lIns="0" tIns="0" rIns="0" bIns="0" rtlCol="0" anchor="ctr" anchorCtr="0">
            <a:spAutoFit/>
          </a:bodyPr>
          <a:lstStyle/>
          <a:p>
            <a:pPr algn="ctr"/>
            <a:r>
              <a:rPr lang="en-GB" sz="825">
                <a:ln/>
                <a:rtl val="0"/>
              </a:rPr>
              <a:t>48</a:t>
            </a:r>
          </a:p>
        </p:txBody>
      </p:sp>
      <p:sp>
        <p:nvSpPr>
          <p:cNvPr id="22" name="TextBox 21">
            <a:extLst>
              <a:ext uri="{FF2B5EF4-FFF2-40B4-BE49-F238E27FC236}">
                <a16:creationId xmlns:a16="http://schemas.microsoft.com/office/drawing/2014/main" id="{72B1F493-1C69-0175-C10F-5D808FB88430}"/>
              </a:ext>
            </a:extLst>
          </p:cNvPr>
          <p:cNvSpPr txBox="1"/>
          <p:nvPr/>
        </p:nvSpPr>
        <p:spPr>
          <a:xfrm>
            <a:off x="5560388" y="3432826"/>
            <a:ext cx="118623" cy="126958"/>
          </a:xfrm>
          <a:prstGeom prst="rect">
            <a:avLst/>
          </a:prstGeom>
          <a:noFill/>
        </p:spPr>
        <p:txBody>
          <a:bodyPr wrap="none" lIns="0" tIns="0" rIns="0" bIns="0" rtlCol="0" anchor="ctr" anchorCtr="0">
            <a:spAutoFit/>
          </a:bodyPr>
          <a:lstStyle/>
          <a:p>
            <a:pPr algn="ctr"/>
            <a:r>
              <a:rPr lang="en-GB" sz="825">
                <a:ln/>
                <a:rtl val="0"/>
              </a:rPr>
              <a:t>54</a:t>
            </a:r>
          </a:p>
        </p:txBody>
      </p:sp>
      <p:sp>
        <p:nvSpPr>
          <p:cNvPr id="26" name="TextBox 25">
            <a:extLst>
              <a:ext uri="{FF2B5EF4-FFF2-40B4-BE49-F238E27FC236}">
                <a16:creationId xmlns:a16="http://schemas.microsoft.com/office/drawing/2014/main" id="{ABD2EDF6-3085-BB17-F29F-FF1B89156FFD}"/>
              </a:ext>
            </a:extLst>
          </p:cNvPr>
          <p:cNvSpPr txBox="1"/>
          <p:nvPr/>
        </p:nvSpPr>
        <p:spPr>
          <a:xfrm>
            <a:off x="3959711" y="1173041"/>
            <a:ext cx="666736" cy="246221"/>
          </a:xfrm>
          <a:prstGeom prst="rect">
            <a:avLst/>
          </a:prstGeom>
          <a:noFill/>
        </p:spPr>
        <p:txBody>
          <a:bodyPr wrap="square" rtlCol="0">
            <a:spAutoFit/>
          </a:bodyPr>
          <a:lstStyle/>
          <a:p>
            <a:pPr algn="l"/>
            <a:r>
              <a:rPr lang="en-GB" sz="1000" b="1" dirty="0">
                <a:solidFill>
                  <a:srgbClr val="0070C0"/>
                </a:solidFill>
              </a:rPr>
              <a:t>88.3%</a:t>
            </a:r>
          </a:p>
        </p:txBody>
      </p:sp>
      <p:sp>
        <p:nvSpPr>
          <p:cNvPr id="27" name="TextBox 26">
            <a:extLst>
              <a:ext uri="{FF2B5EF4-FFF2-40B4-BE49-F238E27FC236}">
                <a16:creationId xmlns:a16="http://schemas.microsoft.com/office/drawing/2014/main" id="{71B75677-DD38-1DE7-3FA9-D36F663972DA}"/>
              </a:ext>
            </a:extLst>
          </p:cNvPr>
          <p:cNvSpPr txBox="1"/>
          <p:nvPr/>
        </p:nvSpPr>
        <p:spPr>
          <a:xfrm>
            <a:off x="3972766" y="1954939"/>
            <a:ext cx="753245" cy="246221"/>
          </a:xfrm>
          <a:prstGeom prst="rect">
            <a:avLst/>
          </a:prstGeom>
          <a:noFill/>
        </p:spPr>
        <p:txBody>
          <a:bodyPr wrap="square" rtlCol="0">
            <a:spAutoFit/>
          </a:bodyPr>
          <a:lstStyle/>
          <a:p>
            <a:pPr algn="l"/>
            <a:r>
              <a:rPr lang="en-GB" sz="1000" b="1" dirty="0">
                <a:solidFill>
                  <a:srgbClr val="AE2C2C"/>
                </a:solidFill>
              </a:rPr>
              <a:t>53.3%</a:t>
            </a:r>
          </a:p>
        </p:txBody>
      </p:sp>
      <p:grpSp>
        <p:nvGrpSpPr>
          <p:cNvPr id="977" name="Group 976">
            <a:extLst>
              <a:ext uri="{FF2B5EF4-FFF2-40B4-BE49-F238E27FC236}">
                <a16:creationId xmlns:a16="http://schemas.microsoft.com/office/drawing/2014/main" id="{227A98A1-EB07-4968-42EA-1790867D2B8A}"/>
              </a:ext>
            </a:extLst>
          </p:cNvPr>
          <p:cNvGrpSpPr/>
          <p:nvPr/>
        </p:nvGrpSpPr>
        <p:grpSpPr>
          <a:xfrm>
            <a:off x="798959" y="1149089"/>
            <a:ext cx="4950699" cy="561876"/>
            <a:chOff x="2896853" y="1021177"/>
            <a:chExt cx="7706338" cy="877188"/>
          </a:xfrm>
        </p:grpSpPr>
        <p:sp>
          <p:nvSpPr>
            <p:cNvPr id="978" name="Freeform: Shape 977">
              <a:extLst>
                <a:ext uri="{FF2B5EF4-FFF2-40B4-BE49-F238E27FC236}">
                  <a16:creationId xmlns:a16="http://schemas.microsoft.com/office/drawing/2014/main" id="{39B01C2F-6C33-FA9A-A732-F9B1BF4B4C6F}"/>
                </a:ext>
              </a:extLst>
            </p:cNvPr>
            <p:cNvSpPr/>
            <p:nvPr/>
          </p:nvSpPr>
          <p:spPr>
            <a:xfrm>
              <a:off x="2896853" y="1021177"/>
              <a:ext cx="7680879" cy="842070"/>
            </a:xfrm>
            <a:custGeom>
              <a:avLst/>
              <a:gdLst>
                <a:gd name="connsiteX0" fmla="*/ 0 w 7632765"/>
                <a:gd name="connsiteY0" fmla="*/ 0 h 836795"/>
                <a:gd name="connsiteX1" fmla="*/ 135108 w 7632765"/>
                <a:gd name="connsiteY1" fmla="*/ 0 h 836795"/>
                <a:gd name="connsiteX2" fmla="*/ 135108 w 7632765"/>
                <a:gd name="connsiteY2" fmla="*/ 28215 h 836795"/>
                <a:gd name="connsiteX3" fmla="*/ 591028 w 7632765"/>
                <a:gd name="connsiteY3" fmla="*/ 28215 h 836795"/>
                <a:gd name="connsiteX4" fmla="*/ 591028 w 7632765"/>
                <a:gd name="connsiteY4" fmla="*/ 56182 h 836795"/>
                <a:gd name="connsiteX5" fmla="*/ 1930978 w 7632765"/>
                <a:gd name="connsiteY5" fmla="*/ 56182 h 836795"/>
                <a:gd name="connsiteX6" fmla="*/ 1930978 w 7632765"/>
                <a:gd name="connsiteY6" fmla="*/ 86625 h 836795"/>
                <a:gd name="connsiteX7" fmla="*/ 1944974 w 7632765"/>
                <a:gd name="connsiteY7" fmla="*/ 86625 h 836795"/>
                <a:gd name="connsiteX8" fmla="*/ 1944974 w 7632765"/>
                <a:gd name="connsiteY8" fmla="*/ 119542 h 836795"/>
                <a:gd name="connsiteX9" fmla="*/ 1966684 w 7632765"/>
                <a:gd name="connsiteY9" fmla="*/ 119542 h 836795"/>
                <a:gd name="connsiteX10" fmla="*/ 1966684 w 7632765"/>
                <a:gd name="connsiteY10" fmla="*/ 151717 h 836795"/>
                <a:gd name="connsiteX11" fmla="*/ 2325356 w 7632765"/>
                <a:gd name="connsiteY11" fmla="*/ 151717 h 836795"/>
                <a:gd name="connsiteX12" fmla="*/ 2325356 w 7632765"/>
                <a:gd name="connsiteY12" fmla="*/ 180427 h 836795"/>
                <a:gd name="connsiteX13" fmla="*/ 2643119 w 7632765"/>
                <a:gd name="connsiteY13" fmla="*/ 180427 h 836795"/>
                <a:gd name="connsiteX14" fmla="*/ 2643119 w 7632765"/>
                <a:gd name="connsiteY14" fmla="*/ 210870 h 836795"/>
                <a:gd name="connsiteX15" fmla="*/ 3663512 w 7632765"/>
                <a:gd name="connsiteY15" fmla="*/ 210870 h 836795"/>
                <a:gd name="connsiteX16" fmla="*/ 3663512 w 7632765"/>
                <a:gd name="connsiteY16" fmla="*/ 257895 h 836795"/>
                <a:gd name="connsiteX17" fmla="*/ 3821586 w 7632765"/>
                <a:gd name="connsiteY17" fmla="*/ 257895 h 836795"/>
                <a:gd name="connsiteX18" fmla="*/ 3821586 w 7632765"/>
                <a:gd name="connsiteY18" fmla="*/ 303682 h 836795"/>
                <a:gd name="connsiteX19" fmla="*/ 3836658 w 7632765"/>
                <a:gd name="connsiteY19" fmla="*/ 303682 h 836795"/>
                <a:gd name="connsiteX20" fmla="*/ 3836658 w 7632765"/>
                <a:gd name="connsiteY20" fmla="*/ 316304 h 836795"/>
                <a:gd name="connsiteX21" fmla="*/ 4659145 w 7632765"/>
                <a:gd name="connsiteY21" fmla="*/ 316304 h 836795"/>
                <a:gd name="connsiteX22" fmla="*/ 4659145 w 7632765"/>
                <a:gd name="connsiteY22" fmla="*/ 403424 h 836795"/>
                <a:gd name="connsiteX23" fmla="*/ 5313869 w 7632765"/>
                <a:gd name="connsiteY23" fmla="*/ 403424 h 836795"/>
                <a:gd name="connsiteX24" fmla="*/ 5313869 w 7632765"/>
                <a:gd name="connsiteY24" fmla="*/ 494257 h 836795"/>
                <a:gd name="connsiteX25" fmla="*/ 5350113 w 7632765"/>
                <a:gd name="connsiteY25" fmla="*/ 494257 h 836795"/>
                <a:gd name="connsiteX26" fmla="*/ 5350113 w 7632765"/>
                <a:gd name="connsiteY26" fmla="*/ 588801 h 836795"/>
                <a:gd name="connsiteX27" fmla="*/ 5365185 w 7632765"/>
                <a:gd name="connsiteY27" fmla="*/ 588801 h 836795"/>
                <a:gd name="connsiteX28" fmla="*/ 5365185 w 7632765"/>
                <a:gd name="connsiteY28" fmla="*/ 697206 h 836795"/>
                <a:gd name="connsiteX29" fmla="*/ 5835100 w 7632765"/>
                <a:gd name="connsiteY29" fmla="*/ 697206 h 836795"/>
                <a:gd name="connsiteX30" fmla="*/ 5835100 w 7632765"/>
                <a:gd name="connsiteY30" fmla="*/ 836796 h 836795"/>
                <a:gd name="connsiteX31" fmla="*/ 7632765 w 7632765"/>
                <a:gd name="connsiteY31" fmla="*/ 836796 h 83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32765" h="836795">
                  <a:moveTo>
                    <a:pt x="0" y="0"/>
                  </a:moveTo>
                  <a:lnTo>
                    <a:pt x="135108" y="0"/>
                  </a:lnTo>
                  <a:lnTo>
                    <a:pt x="135108" y="28215"/>
                  </a:lnTo>
                  <a:lnTo>
                    <a:pt x="591028" y="28215"/>
                  </a:lnTo>
                  <a:lnTo>
                    <a:pt x="591028" y="56182"/>
                  </a:lnTo>
                  <a:lnTo>
                    <a:pt x="1930978" y="56182"/>
                  </a:lnTo>
                  <a:lnTo>
                    <a:pt x="1930978" y="86625"/>
                  </a:lnTo>
                  <a:lnTo>
                    <a:pt x="1944974" y="86625"/>
                  </a:lnTo>
                  <a:lnTo>
                    <a:pt x="1944974" y="119542"/>
                  </a:lnTo>
                  <a:lnTo>
                    <a:pt x="1966684" y="119542"/>
                  </a:lnTo>
                  <a:lnTo>
                    <a:pt x="1966684" y="151717"/>
                  </a:lnTo>
                  <a:lnTo>
                    <a:pt x="2325356" y="151717"/>
                  </a:lnTo>
                  <a:lnTo>
                    <a:pt x="2325356" y="180427"/>
                  </a:lnTo>
                  <a:lnTo>
                    <a:pt x="2643119" y="180427"/>
                  </a:lnTo>
                  <a:lnTo>
                    <a:pt x="2643119" y="210870"/>
                  </a:lnTo>
                  <a:lnTo>
                    <a:pt x="3663512" y="210870"/>
                  </a:lnTo>
                  <a:lnTo>
                    <a:pt x="3663512" y="257895"/>
                  </a:lnTo>
                  <a:lnTo>
                    <a:pt x="3821586" y="257895"/>
                  </a:lnTo>
                  <a:lnTo>
                    <a:pt x="3821586" y="303682"/>
                  </a:lnTo>
                  <a:lnTo>
                    <a:pt x="3836658" y="303682"/>
                  </a:lnTo>
                  <a:lnTo>
                    <a:pt x="3836658" y="316304"/>
                  </a:lnTo>
                  <a:lnTo>
                    <a:pt x="4659145" y="316304"/>
                  </a:lnTo>
                  <a:lnTo>
                    <a:pt x="4659145" y="403424"/>
                  </a:lnTo>
                  <a:lnTo>
                    <a:pt x="5313869" y="403424"/>
                  </a:lnTo>
                  <a:lnTo>
                    <a:pt x="5313869" y="494257"/>
                  </a:lnTo>
                  <a:lnTo>
                    <a:pt x="5350113" y="494257"/>
                  </a:lnTo>
                  <a:lnTo>
                    <a:pt x="5350113" y="588801"/>
                  </a:lnTo>
                  <a:lnTo>
                    <a:pt x="5365185" y="588801"/>
                  </a:lnTo>
                  <a:lnTo>
                    <a:pt x="5365185" y="697206"/>
                  </a:lnTo>
                  <a:lnTo>
                    <a:pt x="5835100" y="697206"/>
                  </a:lnTo>
                  <a:lnTo>
                    <a:pt x="5835100" y="836796"/>
                  </a:lnTo>
                  <a:lnTo>
                    <a:pt x="7632765" y="836796"/>
                  </a:lnTo>
                </a:path>
              </a:pathLst>
            </a:custGeom>
            <a:noFill/>
            <a:ln w="19050" cap="flat">
              <a:solidFill>
                <a:srgbClr val="0070C0"/>
              </a:solidFill>
              <a:prstDash val="solid"/>
              <a:miter/>
            </a:ln>
          </p:spPr>
          <p:txBody>
            <a:bodyPr rtlCol="0" anchor="ctr"/>
            <a:lstStyle/>
            <a:p>
              <a:endParaRPr lang="en-GB" sz="1050"/>
            </a:p>
          </p:txBody>
        </p:sp>
        <p:grpSp>
          <p:nvGrpSpPr>
            <p:cNvPr id="979" name="Graphic 3">
              <a:extLst>
                <a:ext uri="{FF2B5EF4-FFF2-40B4-BE49-F238E27FC236}">
                  <a16:creationId xmlns:a16="http://schemas.microsoft.com/office/drawing/2014/main" id="{68BB865B-21EB-9A50-F4AA-2F31060647F2}"/>
                </a:ext>
              </a:extLst>
            </p:cNvPr>
            <p:cNvGrpSpPr/>
            <p:nvPr/>
          </p:nvGrpSpPr>
          <p:grpSpPr>
            <a:xfrm>
              <a:off x="10552094" y="1827881"/>
              <a:ext cx="51097" cy="70484"/>
              <a:chOff x="10504016" y="1822607"/>
              <a:chExt cx="50777" cy="70042"/>
            </a:xfrm>
          </p:grpSpPr>
          <p:sp>
            <p:nvSpPr>
              <p:cNvPr id="1214" name="Freeform: Shape 1213">
                <a:extLst>
                  <a:ext uri="{FF2B5EF4-FFF2-40B4-BE49-F238E27FC236}">
                    <a16:creationId xmlns:a16="http://schemas.microsoft.com/office/drawing/2014/main" id="{EDE79BB4-6AC4-B764-8998-04C6DC7626D2}"/>
                  </a:ext>
                </a:extLst>
              </p:cNvPr>
              <p:cNvSpPr/>
              <p:nvPr/>
            </p:nvSpPr>
            <p:spPr>
              <a:xfrm>
                <a:off x="10529494" y="1822607"/>
                <a:ext cx="17942" cy="70042"/>
              </a:xfrm>
              <a:custGeom>
                <a:avLst/>
                <a:gdLst>
                  <a:gd name="connsiteX0" fmla="*/ 487 w 17942"/>
                  <a:gd name="connsiteY0" fmla="*/ 49 h 70042"/>
                  <a:gd name="connsiteX1" fmla="*/ 487 w 17942"/>
                  <a:gd name="connsiteY1" fmla="*/ 70091 h 70042"/>
                </a:gdLst>
                <a:ahLst/>
                <a:cxnLst>
                  <a:cxn ang="0">
                    <a:pos x="connsiteX0" y="connsiteY0"/>
                  </a:cxn>
                  <a:cxn ang="0">
                    <a:pos x="connsiteX1" y="connsiteY1"/>
                  </a:cxn>
                </a:cxnLst>
                <a:rect l="l" t="t" r="r" b="b"/>
                <a:pathLst>
                  <a:path w="17942" h="70042">
                    <a:moveTo>
                      <a:pt x="487" y="49"/>
                    </a:moveTo>
                    <a:lnTo>
                      <a:pt x="487" y="70091"/>
                    </a:lnTo>
                  </a:path>
                </a:pathLst>
              </a:custGeom>
              <a:ln w="19050" cap="flat">
                <a:solidFill>
                  <a:srgbClr val="0070C0"/>
                </a:solidFill>
                <a:prstDash val="solid"/>
                <a:miter/>
              </a:ln>
            </p:spPr>
            <p:txBody>
              <a:bodyPr rtlCol="0" anchor="ctr"/>
              <a:lstStyle/>
              <a:p>
                <a:endParaRPr lang="en-GB" sz="1050"/>
              </a:p>
            </p:txBody>
          </p:sp>
          <p:sp>
            <p:nvSpPr>
              <p:cNvPr id="1215" name="Freeform: Shape 1214">
                <a:extLst>
                  <a:ext uri="{FF2B5EF4-FFF2-40B4-BE49-F238E27FC236}">
                    <a16:creationId xmlns:a16="http://schemas.microsoft.com/office/drawing/2014/main" id="{F0401670-25EF-2010-7EA0-BDA5A0B56886}"/>
                  </a:ext>
                </a:extLst>
              </p:cNvPr>
              <p:cNvSpPr/>
              <p:nvPr/>
            </p:nvSpPr>
            <p:spPr>
              <a:xfrm>
                <a:off x="10504016" y="1857752"/>
                <a:ext cx="50777" cy="24749"/>
              </a:xfrm>
              <a:custGeom>
                <a:avLst/>
                <a:gdLst>
                  <a:gd name="connsiteX0" fmla="*/ 51265 w 50777"/>
                  <a:gd name="connsiteY0" fmla="*/ 49 h 24749"/>
                  <a:gd name="connsiteX1" fmla="*/ 487 w 50777"/>
                  <a:gd name="connsiteY1" fmla="*/ 49 h 24749"/>
                </a:gdLst>
                <a:ahLst/>
                <a:cxnLst>
                  <a:cxn ang="0">
                    <a:pos x="connsiteX0" y="connsiteY0"/>
                  </a:cxn>
                  <a:cxn ang="0">
                    <a:pos x="connsiteX1" y="connsiteY1"/>
                  </a:cxn>
                </a:cxnLst>
                <a:rect l="l" t="t" r="r" b="b"/>
                <a:pathLst>
                  <a:path w="50777" h="24749">
                    <a:moveTo>
                      <a:pt x="51265" y="49"/>
                    </a:moveTo>
                    <a:lnTo>
                      <a:pt x="487" y="49"/>
                    </a:lnTo>
                  </a:path>
                </a:pathLst>
              </a:custGeom>
              <a:ln w="19050" cap="flat">
                <a:solidFill>
                  <a:srgbClr val="0070C0"/>
                </a:solidFill>
                <a:prstDash val="solid"/>
                <a:miter/>
              </a:ln>
            </p:spPr>
            <p:txBody>
              <a:bodyPr rtlCol="0" anchor="ctr"/>
              <a:lstStyle/>
              <a:p>
                <a:endParaRPr lang="en-GB" sz="1050"/>
              </a:p>
            </p:txBody>
          </p:sp>
        </p:grpSp>
        <p:grpSp>
          <p:nvGrpSpPr>
            <p:cNvPr id="980" name="Graphic 3">
              <a:extLst>
                <a:ext uri="{FF2B5EF4-FFF2-40B4-BE49-F238E27FC236}">
                  <a16:creationId xmlns:a16="http://schemas.microsoft.com/office/drawing/2014/main" id="{5662B1C3-6A99-4240-7AB2-4C69AB6EE813}"/>
                </a:ext>
              </a:extLst>
            </p:cNvPr>
            <p:cNvGrpSpPr/>
            <p:nvPr/>
          </p:nvGrpSpPr>
          <p:grpSpPr>
            <a:xfrm>
              <a:off x="10126702" y="1827881"/>
              <a:ext cx="51097" cy="70484"/>
              <a:chOff x="10081289" y="1822607"/>
              <a:chExt cx="50777" cy="70042"/>
            </a:xfrm>
          </p:grpSpPr>
          <p:sp>
            <p:nvSpPr>
              <p:cNvPr id="1212" name="Freeform: Shape 1211">
                <a:extLst>
                  <a:ext uri="{FF2B5EF4-FFF2-40B4-BE49-F238E27FC236}">
                    <a16:creationId xmlns:a16="http://schemas.microsoft.com/office/drawing/2014/main" id="{7FECC8FB-FD2A-FB44-3EB0-5609AE9A7CF6}"/>
                  </a:ext>
                </a:extLst>
              </p:cNvPr>
              <p:cNvSpPr/>
              <p:nvPr/>
            </p:nvSpPr>
            <p:spPr>
              <a:xfrm>
                <a:off x="10106768" y="1822607"/>
                <a:ext cx="17942" cy="70042"/>
              </a:xfrm>
              <a:custGeom>
                <a:avLst/>
                <a:gdLst>
                  <a:gd name="connsiteX0" fmla="*/ 464 w 17942"/>
                  <a:gd name="connsiteY0" fmla="*/ 49 h 70042"/>
                  <a:gd name="connsiteX1" fmla="*/ 464 w 17942"/>
                  <a:gd name="connsiteY1" fmla="*/ 70091 h 70042"/>
                </a:gdLst>
                <a:ahLst/>
                <a:cxnLst>
                  <a:cxn ang="0">
                    <a:pos x="connsiteX0" y="connsiteY0"/>
                  </a:cxn>
                  <a:cxn ang="0">
                    <a:pos x="connsiteX1" y="connsiteY1"/>
                  </a:cxn>
                </a:cxnLst>
                <a:rect l="l" t="t" r="r" b="b"/>
                <a:pathLst>
                  <a:path w="17942" h="70042">
                    <a:moveTo>
                      <a:pt x="464" y="49"/>
                    </a:moveTo>
                    <a:lnTo>
                      <a:pt x="464" y="70091"/>
                    </a:lnTo>
                  </a:path>
                </a:pathLst>
              </a:custGeom>
              <a:ln w="19050" cap="flat">
                <a:solidFill>
                  <a:srgbClr val="0070C0"/>
                </a:solidFill>
                <a:prstDash val="solid"/>
                <a:miter/>
              </a:ln>
            </p:spPr>
            <p:txBody>
              <a:bodyPr rtlCol="0" anchor="ctr"/>
              <a:lstStyle/>
              <a:p>
                <a:endParaRPr lang="en-GB" sz="1050"/>
              </a:p>
            </p:txBody>
          </p:sp>
          <p:sp>
            <p:nvSpPr>
              <p:cNvPr id="1213" name="Freeform: Shape 1212">
                <a:extLst>
                  <a:ext uri="{FF2B5EF4-FFF2-40B4-BE49-F238E27FC236}">
                    <a16:creationId xmlns:a16="http://schemas.microsoft.com/office/drawing/2014/main" id="{CD82860C-B10F-241D-CC0A-02ED219D88D0}"/>
                  </a:ext>
                </a:extLst>
              </p:cNvPr>
              <p:cNvSpPr/>
              <p:nvPr/>
            </p:nvSpPr>
            <p:spPr>
              <a:xfrm>
                <a:off x="10081289" y="1857752"/>
                <a:ext cx="50777" cy="24749"/>
              </a:xfrm>
              <a:custGeom>
                <a:avLst/>
                <a:gdLst>
                  <a:gd name="connsiteX0" fmla="*/ 51241 w 50777"/>
                  <a:gd name="connsiteY0" fmla="*/ 49 h 24749"/>
                  <a:gd name="connsiteX1" fmla="*/ 464 w 50777"/>
                  <a:gd name="connsiteY1" fmla="*/ 49 h 24749"/>
                </a:gdLst>
                <a:ahLst/>
                <a:cxnLst>
                  <a:cxn ang="0">
                    <a:pos x="connsiteX0" y="connsiteY0"/>
                  </a:cxn>
                  <a:cxn ang="0">
                    <a:pos x="connsiteX1" y="connsiteY1"/>
                  </a:cxn>
                </a:cxnLst>
                <a:rect l="l" t="t" r="r" b="b"/>
                <a:pathLst>
                  <a:path w="50777" h="24749">
                    <a:moveTo>
                      <a:pt x="51241" y="49"/>
                    </a:moveTo>
                    <a:lnTo>
                      <a:pt x="464" y="49"/>
                    </a:lnTo>
                  </a:path>
                </a:pathLst>
              </a:custGeom>
              <a:ln w="19050" cap="flat">
                <a:solidFill>
                  <a:srgbClr val="0070C0"/>
                </a:solidFill>
                <a:prstDash val="solid"/>
                <a:miter/>
              </a:ln>
            </p:spPr>
            <p:txBody>
              <a:bodyPr rtlCol="0" anchor="ctr"/>
              <a:lstStyle/>
              <a:p>
                <a:endParaRPr lang="en-GB" sz="1050"/>
              </a:p>
            </p:txBody>
          </p:sp>
        </p:grpSp>
        <p:grpSp>
          <p:nvGrpSpPr>
            <p:cNvPr id="981" name="Graphic 3">
              <a:extLst>
                <a:ext uri="{FF2B5EF4-FFF2-40B4-BE49-F238E27FC236}">
                  <a16:creationId xmlns:a16="http://schemas.microsoft.com/office/drawing/2014/main" id="{DCF4E57F-9FD1-E7D9-57F8-1BAA6F5BC8CF}"/>
                </a:ext>
              </a:extLst>
            </p:cNvPr>
            <p:cNvGrpSpPr/>
            <p:nvPr/>
          </p:nvGrpSpPr>
          <p:grpSpPr>
            <a:xfrm>
              <a:off x="10049244" y="1827881"/>
              <a:ext cx="51097" cy="70484"/>
              <a:chOff x="10004316" y="1822607"/>
              <a:chExt cx="50777" cy="70042"/>
            </a:xfrm>
          </p:grpSpPr>
          <p:sp>
            <p:nvSpPr>
              <p:cNvPr id="1210" name="Freeform: Shape 1209">
                <a:extLst>
                  <a:ext uri="{FF2B5EF4-FFF2-40B4-BE49-F238E27FC236}">
                    <a16:creationId xmlns:a16="http://schemas.microsoft.com/office/drawing/2014/main" id="{43B755AB-58AC-8A7F-FBB3-2B1A8447A9B2}"/>
                  </a:ext>
                </a:extLst>
              </p:cNvPr>
              <p:cNvSpPr/>
              <p:nvPr/>
            </p:nvSpPr>
            <p:spPr>
              <a:xfrm>
                <a:off x="10029794" y="1822607"/>
                <a:ext cx="17942" cy="70042"/>
              </a:xfrm>
              <a:custGeom>
                <a:avLst/>
                <a:gdLst>
                  <a:gd name="connsiteX0" fmla="*/ 459 w 17942"/>
                  <a:gd name="connsiteY0" fmla="*/ 49 h 70042"/>
                  <a:gd name="connsiteX1" fmla="*/ 459 w 17942"/>
                  <a:gd name="connsiteY1" fmla="*/ 70091 h 70042"/>
                </a:gdLst>
                <a:ahLst/>
                <a:cxnLst>
                  <a:cxn ang="0">
                    <a:pos x="connsiteX0" y="connsiteY0"/>
                  </a:cxn>
                  <a:cxn ang="0">
                    <a:pos x="connsiteX1" y="connsiteY1"/>
                  </a:cxn>
                </a:cxnLst>
                <a:rect l="l" t="t" r="r" b="b"/>
                <a:pathLst>
                  <a:path w="17942" h="70042">
                    <a:moveTo>
                      <a:pt x="459" y="49"/>
                    </a:moveTo>
                    <a:lnTo>
                      <a:pt x="459" y="70091"/>
                    </a:lnTo>
                  </a:path>
                </a:pathLst>
              </a:custGeom>
              <a:ln w="19050" cap="flat">
                <a:solidFill>
                  <a:srgbClr val="0070C0"/>
                </a:solidFill>
                <a:prstDash val="solid"/>
                <a:miter/>
              </a:ln>
            </p:spPr>
            <p:txBody>
              <a:bodyPr rtlCol="0" anchor="ctr"/>
              <a:lstStyle/>
              <a:p>
                <a:endParaRPr lang="en-GB" sz="1050"/>
              </a:p>
            </p:txBody>
          </p:sp>
          <p:sp>
            <p:nvSpPr>
              <p:cNvPr id="1211" name="Freeform: Shape 1210">
                <a:extLst>
                  <a:ext uri="{FF2B5EF4-FFF2-40B4-BE49-F238E27FC236}">
                    <a16:creationId xmlns:a16="http://schemas.microsoft.com/office/drawing/2014/main" id="{5C24D000-DDC2-0516-E3ED-24A887F1CF66}"/>
                  </a:ext>
                </a:extLst>
              </p:cNvPr>
              <p:cNvSpPr/>
              <p:nvPr/>
            </p:nvSpPr>
            <p:spPr>
              <a:xfrm>
                <a:off x="10004316" y="1857752"/>
                <a:ext cx="50777" cy="24749"/>
              </a:xfrm>
              <a:custGeom>
                <a:avLst/>
                <a:gdLst>
                  <a:gd name="connsiteX0" fmla="*/ 51237 w 50777"/>
                  <a:gd name="connsiteY0" fmla="*/ 49 h 24749"/>
                  <a:gd name="connsiteX1" fmla="*/ 459 w 50777"/>
                  <a:gd name="connsiteY1" fmla="*/ 49 h 24749"/>
                </a:gdLst>
                <a:ahLst/>
                <a:cxnLst>
                  <a:cxn ang="0">
                    <a:pos x="connsiteX0" y="connsiteY0"/>
                  </a:cxn>
                  <a:cxn ang="0">
                    <a:pos x="connsiteX1" y="connsiteY1"/>
                  </a:cxn>
                </a:cxnLst>
                <a:rect l="l" t="t" r="r" b="b"/>
                <a:pathLst>
                  <a:path w="50777" h="24749">
                    <a:moveTo>
                      <a:pt x="51237" y="49"/>
                    </a:moveTo>
                    <a:lnTo>
                      <a:pt x="459" y="49"/>
                    </a:lnTo>
                  </a:path>
                </a:pathLst>
              </a:custGeom>
              <a:ln w="19050" cap="flat">
                <a:solidFill>
                  <a:srgbClr val="0070C0"/>
                </a:solidFill>
                <a:prstDash val="solid"/>
                <a:miter/>
              </a:ln>
            </p:spPr>
            <p:txBody>
              <a:bodyPr rtlCol="0" anchor="ctr"/>
              <a:lstStyle/>
              <a:p>
                <a:endParaRPr lang="en-GB" sz="1050"/>
              </a:p>
            </p:txBody>
          </p:sp>
        </p:grpSp>
        <p:grpSp>
          <p:nvGrpSpPr>
            <p:cNvPr id="982" name="Graphic 3">
              <a:extLst>
                <a:ext uri="{FF2B5EF4-FFF2-40B4-BE49-F238E27FC236}">
                  <a16:creationId xmlns:a16="http://schemas.microsoft.com/office/drawing/2014/main" id="{08958823-10F0-2028-6E6A-7895611F0849}"/>
                </a:ext>
              </a:extLst>
            </p:cNvPr>
            <p:cNvGrpSpPr/>
            <p:nvPr/>
          </p:nvGrpSpPr>
          <p:grpSpPr>
            <a:xfrm>
              <a:off x="9977743" y="1827881"/>
              <a:ext cx="51097" cy="70484"/>
              <a:chOff x="9933263" y="1822607"/>
              <a:chExt cx="50777" cy="70042"/>
            </a:xfrm>
          </p:grpSpPr>
          <p:sp>
            <p:nvSpPr>
              <p:cNvPr id="1208" name="Freeform: Shape 1207">
                <a:extLst>
                  <a:ext uri="{FF2B5EF4-FFF2-40B4-BE49-F238E27FC236}">
                    <a16:creationId xmlns:a16="http://schemas.microsoft.com/office/drawing/2014/main" id="{AB20811E-C868-01D7-E183-4AEFD3010011}"/>
                  </a:ext>
                </a:extLst>
              </p:cNvPr>
              <p:cNvSpPr/>
              <p:nvPr/>
            </p:nvSpPr>
            <p:spPr>
              <a:xfrm>
                <a:off x="9958741" y="1822607"/>
                <a:ext cx="17942" cy="70042"/>
              </a:xfrm>
              <a:custGeom>
                <a:avLst/>
                <a:gdLst>
                  <a:gd name="connsiteX0" fmla="*/ 455 w 17942"/>
                  <a:gd name="connsiteY0" fmla="*/ 49 h 70042"/>
                  <a:gd name="connsiteX1" fmla="*/ 455 w 17942"/>
                  <a:gd name="connsiteY1" fmla="*/ 70091 h 70042"/>
                </a:gdLst>
                <a:ahLst/>
                <a:cxnLst>
                  <a:cxn ang="0">
                    <a:pos x="connsiteX0" y="connsiteY0"/>
                  </a:cxn>
                  <a:cxn ang="0">
                    <a:pos x="connsiteX1" y="connsiteY1"/>
                  </a:cxn>
                </a:cxnLst>
                <a:rect l="l" t="t" r="r" b="b"/>
                <a:pathLst>
                  <a:path w="17942" h="70042">
                    <a:moveTo>
                      <a:pt x="455" y="49"/>
                    </a:moveTo>
                    <a:lnTo>
                      <a:pt x="455" y="70091"/>
                    </a:lnTo>
                  </a:path>
                </a:pathLst>
              </a:custGeom>
              <a:ln w="19050" cap="flat">
                <a:solidFill>
                  <a:srgbClr val="0070C0"/>
                </a:solidFill>
                <a:prstDash val="solid"/>
                <a:miter/>
              </a:ln>
            </p:spPr>
            <p:txBody>
              <a:bodyPr rtlCol="0" anchor="ctr"/>
              <a:lstStyle/>
              <a:p>
                <a:endParaRPr lang="en-GB" sz="1050"/>
              </a:p>
            </p:txBody>
          </p:sp>
          <p:sp>
            <p:nvSpPr>
              <p:cNvPr id="1209" name="Freeform: Shape 1208">
                <a:extLst>
                  <a:ext uri="{FF2B5EF4-FFF2-40B4-BE49-F238E27FC236}">
                    <a16:creationId xmlns:a16="http://schemas.microsoft.com/office/drawing/2014/main" id="{02A0F9FD-9842-9406-D708-0223D6498045}"/>
                  </a:ext>
                </a:extLst>
              </p:cNvPr>
              <p:cNvSpPr/>
              <p:nvPr/>
            </p:nvSpPr>
            <p:spPr>
              <a:xfrm>
                <a:off x="9933263" y="1857752"/>
                <a:ext cx="50777" cy="24749"/>
              </a:xfrm>
              <a:custGeom>
                <a:avLst/>
                <a:gdLst>
                  <a:gd name="connsiteX0" fmla="*/ 51233 w 50777"/>
                  <a:gd name="connsiteY0" fmla="*/ 49 h 24749"/>
                  <a:gd name="connsiteX1" fmla="*/ 455 w 50777"/>
                  <a:gd name="connsiteY1" fmla="*/ 49 h 24749"/>
                </a:gdLst>
                <a:ahLst/>
                <a:cxnLst>
                  <a:cxn ang="0">
                    <a:pos x="connsiteX0" y="connsiteY0"/>
                  </a:cxn>
                  <a:cxn ang="0">
                    <a:pos x="connsiteX1" y="connsiteY1"/>
                  </a:cxn>
                </a:cxnLst>
                <a:rect l="l" t="t" r="r" b="b"/>
                <a:pathLst>
                  <a:path w="50777" h="24749">
                    <a:moveTo>
                      <a:pt x="51233" y="49"/>
                    </a:moveTo>
                    <a:lnTo>
                      <a:pt x="455" y="49"/>
                    </a:lnTo>
                  </a:path>
                </a:pathLst>
              </a:custGeom>
              <a:ln w="19050" cap="flat">
                <a:solidFill>
                  <a:srgbClr val="0070C0"/>
                </a:solidFill>
                <a:prstDash val="solid"/>
                <a:miter/>
              </a:ln>
            </p:spPr>
            <p:txBody>
              <a:bodyPr rtlCol="0" anchor="ctr"/>
              <a:lstStyle/>
              <a:p>
                <a:endParaRPr lang="en-GB" sz="1050"/>
              </a:p>
            </p:txBody>
          </p:sp>
        </p:grpSp>
        <p:grpSp>
          <p:nvGrpSpPr>
            <p:cNvPr id="983" name="Graphic 3">
              <a:extLst>
                <a:ext uri="{FF2B5EF4-FFF2-40B4-BE49-F238E27FC236}">
                  <a16:creationId xmlns:a16="http://schemas.microsoft.com/office/drawing/2014/main" id="{E6C2B309-A576-0CA2-381C-DFF5593C0A93}"/>
                </a:ext>
              </a:extLst>
            </p:cNvPr>
            <p:cNvGrpSpPr/>
            <p:nvPr/>
          </p:nvGrpSpPr>
          <p:grpSpPr>
            <a:xfrm>
              <a:off x="9778047" y="1827881"/>
              <a:ext cx="51097" cy="70484"/>
              <a:chOff x="9734818" y="1822607"/>
              <a:chExt cx="50777" cy="70042"/>
            </a:xfrm>
          </p:grpSpPr>
          <p:sp>
            <p:nvSpPr>
              <p:cNvPr id="1206" name="Freeform: Shape 1205">
                <a:extLst>
                  <a:ext uri="{FF2B5EF4-FFF2-40B4-BE49-F238E27FC236}">
                    <a16:creationId xmlns:a16="http://schemas.microsoft.com/office/drawing/2014/main" id="{E245AC18-E042-1298-48F8-E21350EF2E73}"/>
                  </a:ext>
                </a:extLst>
              </p:cNvPr>
              <p:cNvSpPr/>
              <p:nvPr/>
            </p:nvSpPr>
            <p:spPr>
              <a:xfrm>
                <a:off x="9760297" y="1822607"/>
                <a:ext cx="17942" cy="70042"/>
              </a:xfrm>
              <a:custGeom>
                <a:avLst/>
                <a:gdLst>
                  <a:gd name="connsiteX0" fmla="*/ 444 w 17942"/>
                  <a:gd name="connsiteY0" fmla="*/ 49 h 70042"/>
                  <a:gd name="connsiteX1" fmla="*/ 444 w 17942"/>
                  <a:gd name="connsiteY1" fmla="*/ 70091 h 70042"/>
                </a:gdLst>
                <a:ahLst/>
                <a:cxnLst>
                  <a:cxn ang="0">
                    <a:pos x="connsiteX0" y="connsiteY0"/>
                  </a:cxn>
                  <a:cxn ang="0">
                    <a:pos x="connsiteX1" y="connsiteY1"/>
                  </a:cxn>
                </a:cxnLst>
                <a:rect l="l" t="t" r="r" b="b"/>
                <a:pathLst>
                  <a:path w="17942" h="70042">
                    <a:moveTo>
                      <a:pt x="444" y="49"/>
                    </a:moveTo>
                    <a:lnTo>
                      <a:pt x="444" y="70091"/>
                    </a:lnTo>
                  </a:path>
                </a:pathLst>
              </a:custGeom>
              <a:ln w="19050" cap="flat">
                <a:solidFill>
                  <a:srgbClr val="0070C0"/>
                </a:solidFill>
                <a:prstDash val="solid"/>
                <a:miter/>
              </a:ln>
            </p:spPr>
            <p:txBody>
              <a:bodyPr rtlCol="0" anchor="ctr"/>
              <a:lstStyle/>
              <a:p>
                <a:endParaRPr lang="en-GB" sz="1050"/>
              </a:p>
            </p:txBody>
          </p:sp>
          <p:sp>
            <p:nvSpPr>
              <p:cNvPr id="1207" name="Freeform: Shape 1206">
                <a:extLst>
                  <a:ext uri="{FF2B5EF4-FFF2-40B4-BE49-F238E27FC236}">
                    <a16:creationId xmlns:a16="http://schemas.microsoft.com/office/drawing/2014/main" id="{77457726-CBBE-15FA-D860-D1BBFB41B3DC}"/>
                  </a:ext>
                </a:extLst>
              </p:cNvPr>
              <p:cNvSpPr/>
              <p:nvPr/>
            </p:nvSpPr>
            <p:spPr>
              <a:xfrm>
                <a:off x="9734818" y="1857752"/>
                <a:ext cx="50777" cy="24749"/>
              </a:xfrm>
              <a:custGeom>
                <a:avLst/>
                <a:gdLst>
                  <a:gd name="connsiteX0" fmla="*/ 51222 w 50777"/>
                  <a:gd name="connsiteY0" fmla="*/ 49 h 24749"/>
                  <a:gd name="connsiteX1" fmla="*/ 444 w 50777"/>
                  <a:gd name="connsiteY1" fmla="*/ 49 h 24749"/>
                </a:gdLst>
                <a:ahLst/>
                <a:cxnLst>
                  <a:cxn ang="0">
                    <a:pos x="connsiteX0" y="connsiteY0"/>
                  </a:cxn>
                  <a:cxn ang="0">
                    <a:pos x="connsiteX1" y="connsiteY1"/>
                  </a:cxn>
                </a:cxnLst>
                <a:rect l="l" t="t" r="r" b="b"/>
                <a:pathLst>
                  <a:path w="50777" h="24749">
                    <a:moveTo>
                      <a:pt x="51222" y="49"/>
                    </a:moveTo>
                    <a:lnTo>
                      <a:pt x="444" y="49"/>
                    </a:lnTo>
                  </a:path>
                </a:pathLst>
              </a:custGeom>
              <a:ln w="19050" cap="flat">
                <a:solidFill>
                  <a:srgbClr val="0070C0"/>
                </a:solidFill>
                <a:prstDash val="solid"/>
                <a:miter/>
              </a:ln>
            </p:spPr>
            <p:txBody>
              <a:bodyPr rtlCol="0" anchor="ctr"/>
              <a:lstStyle/>
              <a:p>
                <a:endParaRPr lang="en-GB" sz="1050"/>
              </a:p>
            </p:txBody>
          </p:sp>
        </p:grpSp>
        <p:grpSp>
          <p:nvGrpSpPr>
            <p:cNvPr id="984" name="Graphic 3">
              <a:extLst>
                <a:ext uri="{FF2B5EF4-FFF2-40B4-BE49-F238E27FC236}">
                  <a16:creationId xmlns:a16="http://schemas.microsoft.com/office/drawing/2014/main" id="{1B9C4354-F715-6F1F-F588-25A9380892A0}"/>
                </a:ext>
              </a:extLst>
            </p:cNvPr>
            <p:cNvGrpSpPr/>
            <p:nvPr/>
          </p:nvGrpSpPr>
          <p:grpSpPr>
            <a:xfrm>
              <a:off x="9410253" y="1827881"/>
              <a:ext cx="51097" cy="70484"/>
              <a:chOff x="9369328" y="1822607"/>
              <a:chExt cx="50777" cy="70042"/>
            </a:xfrm>
          </p:grpSpPr>
          <p:sp>
            <p:nvSpPr>
              <p:cNvPr id="1204" name="Freeform: Shape 1203">
                <a:extLst>
                  <a:ext uri="{FF2B5EF4-FFF2-40B4-BE49-F238E27FC236}">
                    <a16:creationId xmlns:a16="http://schemas.microsoft.com/office/drawing/2014/main" id="{DFE156A4-A3E1-AF2F-F53C-922D6A58874A}"/>
                  </a:ext>
                </a:extLst>
              </p:cNvPr>
              <p:cNvSpPr/>
              <p:nvPr/>
            </p:nvSpPr>
            <p:spPr>
              <a:xfrm>
                <a:off x="9394807" y="1822607"/>
                <a:ext cx="17942" cy="70042"/>
              </a:xfrm>
              <a:custGeom>
                <a:avLst/>
                <a:gdLst>
                  <a:gd name="connsiteX0" fmla="*/ 424 w 17942"/>
                  <a:gd name="connsiteY0" fmla="*/ 49 h 70042"/>
                  <a:gd name="connsiteX1" fmla="*/ 424 w 17942"/>
                  <a:gd name="connsiteY1" fmla="*/ 70091 h 70042"/>
                </a:gdLst>
                <a:ahLst/>
                <a:cxnLst>
                  <a:cxn ang="0">
                    <a:pos x="connsiteX0" y="connsiteY0"/>
                  </a:cxn>
                  <a:cxn ang="0">
                    <a:pos x="connsiteX1" y="connsiteY1"/>
                  </a:cxn>
                </a:cxnLst>
                <a:rect l="l" t="t" r="r" b="b"/>
                <a:pathLst>
                  <a:path w="17942" h="70042">
                    <a:moveTo>
                      <a:pt x="424" y="49"/>
                    </a:moveTo>
                    <a:lnTo>
                      <a:pt x="424" y="70091"/>
                    </a:lnTo>
                  </a:path>
                </a:pathLst>
              </a:custGeom>
              <a:ln w="19050" cap="flat">
                <a:solidFill>
                  <a:srgbClr val="0070C0"/>
                </a:solidFill>
                <a:prstDash val="solid"/>
                <a:miter/>
              </a:ln>
            </p:spPr>
            <p:txBody>
              <a:bodyPr rtlCol="0" anchor="ctr"/>
              <a:lstStyle/>
              <a:p>
                <a:endParaRPr lang="en-GB" sz="1050"/>
              </a:p>
            </p:txBody>
          </p:sp>
          <p:sp>
            <p:nvSpPr>
              <p:cNvPr id="1205" name="Freeform: Shape 1204">
                <a:extLst>
                  <a:ext uri="{FF2B5EF4-FFF2-40B4-BE49-F238E27FC236}">
                    <a16:creationId xmlns:a16="http://schemas.microsoft.com/office/drawing/2014/main" id="{2AD08BBC-AB95-6CDD-7EE0-9DA2F2B99CC4}"/>
                  </a:ext>
                </a:extLst>
              </p:cNvPr>
              <p:cNvSpPr/>
              <p:nvPr/>
            </p:nvSpPr>
            <p:spPr>
              <a:xfrm>
                <a:off x="9369328" y="1857752"/>
                <a:ext cx="50777" cy="24749"/>
              </a:xfrm>
              <a:custGeom>
                <a:avLst/>
                <a:gdLst>
                  <a:gd name="connsiteX0" fmla="*/ 51201 w 50777"/>
                  <a:gd name="connsiteY0" fmla="*/ 49 h 24749"/>
                  <a:gd name="connsiteX1" fmla="*/ 424 w 50777"/>
                  <a:gd name="connsiteY1" fmla="*/ 49 h 24749"/>
                </a:gdLst>
                <a:ahLst/>
                <a:cxnLst>
                  <a:cxn ang="0">
                    <a:pos x="connsiteX0" y="connsiteY0"/>
                  </a:cxn>
                  <a:cxn ang="0">
                    <a:pos x="connsiteX1" y="connsiteY1"/>
                  </a:cxn>
                </a:cxnLst>
                <a:rect l="l" t="t" r="r" b="b"/>
                <a:pathLst>
                  <a:path w="50777" h="24749">
                    <a:moveTo>
                      <a:pt x="51201" y="49"/>
                    </a:moveTo>
                    <a:lnTo>
                      <a:pt x="424" y="49"/>
                    </a:lnTo>
                  </a:path>
                </a:pathLst>
              </a:custGeom>
              <a:ln w="19050" cap="flat">
                <a:solidFill>
                  <a:srgbClr val="0070C0"/>
                </a:solidFill>
                <a:prstDash val="solid"/>
                <a:miter/>
              </a:ln>
            </p:spPr>
            <p:txBody>
              <a:bodyPr rtlCol="0" anchor="ctr"/>
              <a:lstStyle/>
              <a:p>
                <a:endParaRPr lang="en-GB" sz="1050"/>
              </a:p>
            </p:txBody>
          </p:sp>
        </p:grpSp>
        <p:grpSp>
          <p:nvGrpSpPr>
            <p:cNvPr id="985" name="Graphic 3">
              <a:extLst>
                <a:ext uri="{FF2B5EF4-FFF2-40B4-BE49-F238E27FC236}">
                  <a16:creationId xmlns:a16="http://schemas.microsoft.com/office/drawing/2014/main" id="{B6963CF5-4407-3BFE-67B8-C10986C35D85}"/>
                </a:ext>
              </a:extLst>
            </p:cNvPr>
            <p:cNvGrpSpPr/>
            <p:nvPr/>
          </p:nvGrpSpPr>
          <p:grpSpPr>
            <a:xfrm>
              <a:off x="9396170" y="1827881"/>
              <a:ext cx="51097" cy="70484"/>
              <a:chOff x="9355333" y="1822607"/>
              <a:chExt cx="50777" cy="70042"/>
            </a:xfrm>
          </p:grpSpPr>
          <p:sp>
            <p:nvSpPr>
              <p:cNvPr id="1202" name="Freeform: Shape 1201">
                <a:extLst>
                  <a:ext uri="{FF2B5EF4-FFF2-40B4-BE49-F238E27FC236}">
                    <a16:creationId xmlns:a16="http://schemas.microsoft.com/office/drawing/2014/main" id="{3FFB3BA3-E48F-BDF9-1E19-25DDF086D506}"/>
                  </a:ext>
                </a:extLst>
              </p:cNvPr>
              <p:cNvSpPr/>
              <p:nvPr/>
            </p:nvSpPr>
            <p:spPr>
              <a:xfrm>
                <a:off x="9380812" y="1822607"/>
                <a:ext cx="17942" cy="70042"/>
              </a:xfrm>
              <a:custGeom>
                <a:avLst/>
                <a:gdLst>
                  <a:gd name="connsiteX0" fmla="*/ 423 w 17942"/>
                  <a:gd name="connsiteY0" fmla="*/ 49 h 70042"/>
                  <a:gd name="connsiteX1" fmla="*/ 423 w 17942"/>
                  <a:gd name="connsiteY1" fmla="*/ 70091 h 70042"/>
                </a:gdLst>
                <a:ahLst/>
                <a:cxnLst>
                  <a:cxn ang="0">
                    <a:pos x="connsiteX0" y="connsiteY0"/>
                  </a:cxn>
                  <a:cxn ang="0">
                    <a:pos x="connsiteX1" y="connsiteY1"/>
                  </a:cxn>
                </a:cxnLst>
                <a:rect l="l" t="t" r="r" b="b"/>
                <a:pathLst>
                  <a:path w="17942" h="70042">
                    <a:moveTo>
                      <a:pt x="423" y="49"/>
                    </a:moveTo>
                    <a:lnTo>
                      <a:pt x="423" y="70091"/>
                    </a:lnTo>
                  </a:path>
                </a:pathLst>
              </a:custGeom>
              <a:ln w="19050" cap="flat">
                <a:solidFill>
                  <a:srgbClr val="0070C0"/>
                </a:solidFill>
                <a:prstDash val="solid"/>
                <a:miter/>
              </a:ln>
            </p:spPr>
            <p:txBody>
              <a:bodyPr rtlCol="0" anchor="ctr"/>
              <a:lstStyle/>
              <a:p>
                <a:endParaRPr lang="en-GB" sz="1050"/>
              </a:p>
            </p:txBody>
          </p:sp>
          <p:sp>
            <p:nvSpPr>
              <p:cNvPr id="1203" name="Freeform: Shape 1202">
                <a:extLst>
                  <a:ext uri="{FF2B5EF4-FFF2-40B4-BE49-F238E27FC236}">
                    <a16:creationId xmlns:a16="http://schemas.microsoft.com/office/drawing/2014/main" id="{071C13FD-416E-7979-3DE5-8721340D40AE}"/>
                  </a:ext>
                </a:extLst>
              </p:cNvPr>
              <p:cNvSpPr/>
              <p:nvPr/>
            </p:nvSpPr>
            <p:spPr>
              <a:xfrm>
                <a:off x="9355333" y="1857752"/>
                <a:ext cx="50777" cy="24749"/>
              </a:xfrm>
              <a:custGeom>
                <a:avLst/>
                <a:gdLst>
                  <a:gd name="connsiteX0" fmla="*/ 51201 w 50777"/>
                  <a:gd name="connsiteY0" fmla="*/ 49 h 24749"/>
                  <a:gd name="connsiteX1" fmla="*/ 423 w 50777"/>
                  <a:gd name="connsiteY1" fmla="*/ 49 h 24749"/>
                </a:gdLst>
                <a:ahLst/>
                <a:cxnLst>
                  <a:cxn ang="0">
                    <a:pos x="connsiteX0" y="connsiteY0"/>
                  </a:cxn>
                  <a:cxn ang="0">
                    <a:pos x="connsiteX1" y="connsiteY1"/>
                  </a:cxn>
                </a:cxnLst>
                <a:rect l="l" t="t" r="r" b="b"/>
                <a:pathLst>
                  <a:path w="50777" h="24749">
                    <a:moveTo>
                      <a:pt x="51201" y="49"/>
                    </a:moveTo>
                    <a:lnTo>
                      <a:pt x="423" y="49"/>
                    </a:lnTo>
                  </a:path>
                </a:pathLst>
              </a:custGeom>
              <a:ln w="19050" cap="flat">
                <a:solidFill>
                  <a:srgbClr val="0070C0"/>
                </a:solidFill>
                <a:prstDash val="solid"/>
                <a:miter/>
              </a:ln>
            </p:spPr>
            <p:txBody>
              <a:bodyPr rtlCol="0" anchor="ctr"/>
              <a:lstStyle/>
              <a:p>
                <a:endParaRPr lang="en-GB" sz="1050"/>
              </a:p>
            </p:txBody>
          </p:sp>
        </p:grpSp>
        <p:grpSp>
          <p:nvGrpSpPr>
            <p:cNvPr id="986" name="Graphic 3">
              <a:extLst>
                <a:ext uri="{FF2B5EF4-FFF2-40B4-BE49-F238E27FC236}">
                  <a16:creationId xmlns:a16="http://schemas.microsoft.com/office/drawing/2014/main" id="{4288E4A7-87BA-BFB4-4F14-ED7BAFF47145}"/>
                </a:ext>
              </a:extLst>
            </p:cNvPr>
            <p:cNvGrpSpPr/>
            <p:nvPr/>
          </p:nvGrpSpPr>
          <p:grpSpPr>
            <a:xfrm>
              <a:off x="9041015" y="1827881"/>
              <a:ext cx="51097" cy="70484"/>
              <a:chOff x="9002403" y="1822607"/>
              <a:chExt cx="50777" cy="70042"/>
            </a:xfrm>
          </p:grpSpPr>
          <p:sp>
            <p:nvSpPr>
              <p:cNvPr id="1200" name="Freeform: Shape 1199">
                <a:extLst>
                  <a:ext uri="{FF2B5EF4-FFF2-40B4-BE49-F238E27FC236}">
                    <a16:creationId xmlns:a16="http://schemas.microsoft.com/office/drawing/2014/main" id="{75EB465C-7C30-E2F0-400D-43EB0BE6C780}"/>
                  </a:ext>
                </a:extLst>
              </p:cNvPr>
              <p:cNvSpPr/>
              <p:nvPr/>
            </p:nvSpPr>
            <p:spPr>
              <a:xfrm>
                <a:off x="9027881" y="1822607"/>
                <a:ext cx="17942" cy="70042"/>
              </a:xfrm>
              <a:custGeom>
                <a:avLst/>
                <a:gdLst>
                  <a:gd name="connsiteX0" fmla="*/ 403 w 17942"/>
                  <a:gd name="connsiteY0" fmla="*/ 49 h 70042"/>
                  <a:gd name="connsiteX1" fmla="*/ 403 w 17942"/>
                  <a:gd name="connsiteY1" fmla="*/ 70091 h 70042"/>
                </a:gdLst>
                <a:ahLst/>
                <a:cxnLst>
                  <a:cxn ang="0">
                    <a:pos x="connsiteX0" y="connsiteY0"/>
                  </a:cxn>
                  <a:cxn ang="0">
                    <a:pos x="connsiteX1" y="connsiteY1"/>
                  </a:cxn>
                </a:cxnLst>
                <a:rect l="l" t="t" r="r" b="b"/>
                <a:pathLst>
                  <a:path w="17942" h="70042">
                    <a:moveTo>
                      <a:pt x="403" y="49"/>
                    </a:moveTo>
                    <a:lnTo>
                      <a:pt x="403" y="70091"/>
                    </a:lnTo>
                  </a:path>
                </a:pathLst>
              </a:custGeom>
              <a:ln w="19050" cap="flat">
                <a:solidFill>
                  <a:srgbClr val="0070C0"/>
                </a:solidFill>
                <a:prstDash val="solid"/>
                <a:miter/>
              </a:ln>
            </p:spPr>
            <p:txBody>
              <a:bodyPr rtlCol="0" anchor="ctr"/>
              <a:lstStyle/>
              <a:p>
                <a:endParaRPr lang="en-GB" sz="1050"/>
              </a:p>
            </p:txBody>
          </p:sp>
          <p:sp>
            <p:nvSpPr>
              <p:cNvPr id="1201" name="Freeform: Shape 1200">
                <a:extLst>
                  <a:ext uri="{FF2B5EF4-FFF2-40B4-BE49-F238E27FC236}">
                    <a16:creationId xmlns:a16="http://schemas.microsoft.com/office/drawing/2014/main" id="{BE597A84-DE12-3532-004B-5096E34E0ED0}"/>
                  </a:ext>
                </a:extLst>
              </p:cNvPr>
              <p:cNvSpPr/>
              <p:nvPr/>
            </p:nvSpPr>
            <p:spPr>
              <a:xfrm>
                <a:off x="9002403" y="1857752"/>
                <a:ext cx="50777" cy="24749"/>
              </a:xfrm>
              <a:custGeom>
                <a:avLst/>
                <a:gdLst>
                  <a:gd name="connsiteX0" fmla="*/ 51181 w 50777"/>
                  <a:gd name="connsiteY0" fmla="*/ 49 h 24749"/>
                  <a:gd name="connsiteX1" fmla="*/ 403 w 50777"/>
                  <a:gd name="connsiteY1" fmla="*/ 49 h 24749"/>
                </a:gdLst>
                <a:ahLst/>
                <a:cxnLst>
                  <a:cxn ang="0">
                    <a:pos x="connsiteX0" y="connsiteY0"/>
                  </a:cxn>
                  <a:cxn ang="0">
                    <a:pos x="connsiteX1" y="connsiteY1"/>
                  </a:cxn>
                </a:cxnLst>
                <a:rect l="l" t="t" r="r" b="b"/>
                <a:pathLst>
                  <a:path w="50777" h="24749">
                    <a:moveTo>
                      <a:pt x="51181" y="49"/>
                    </a:moveTo>
                    <a:lnTo>
                      <a:pt x="403" y="49"/>
                    </a:lnTo>
                  </a:path>
                </a:pathLst>
              </a:custGeom>
              <a:ln w="19050" cap="flat">
                <a:solidFill>
                  <a:srgbClr val="0070C0"/>
                </a:solidFill>
                <a:prstDash val="solid"/>
                <a:miter/>
              </a:ln>
            </p:spPr>
            <p:txBody>
              <a:bodyPr rtlCol="0" anchor="ctr"/>
              <a:lstStyle/>
              <a:p>
                <a:endParaRPr lang="en-GB" sz="1050"/>
              </a:p>
            </p:txBody>
          </p:sp>
        </p:grpSp>
        <p:grpSp>
          <p:nvGrpSpPr>
            <p:cNvPr id="987" name="Graphic 3">
              <a:extLst>
                <a:ext uri="{FF2B5EF4-FFF2-40B4-BE49-F238E27FC236}">
                  <a16:creationId xmlns:a16="http://schemas.microsoft.com/office/drawing/2014/main" id="{CBB300F4-E758-B9B3-1ADE-C9A30A599DF5}"/>
                </a:ext>
              </a:extLst>
            </p:cNvPr>
            <p:cNvGrpSpPr/>
            <p:nvPr/>
          </p:nvGrpSpPr>
          <p:grpSpPr>
            <a:xfrm>
              <a:off x="9036682" y="1827881"/>
              <a:ext cx="51097" cy="70484"/>
              <a:chOff x="8998097" y="1822607"/>
              <a:chExt cx="50777" cy="70042"/>
            </a:xfrm>
          </p:grpSpPr>
          <p:sp>
            <p:nvSpPr>
              <p:cNvPr id="1198" name="Freeform: Shape 1197">
                <a:extLst>
                  <a:ext uri="{FF2B5EF4-FFF2-40B4-BE49-F238E27FC236}">
                    <a16:creationId xmlns:a16="http://schemas.microsoft.com/office/drawing/2014/main" id="{EB4D50C9-5407-ED26-6ED4-D3311127AF26}"/>
                  </a:ext>
                </a:extLst>
              </p:cNvPr>
              <p:cNvSpPr/>
              <p:nvPr/>
            </p:nvSpPr>
            <p:spPr>
              <a:xfrm>
                <a:off x="9023575" y="1822607"/>
                <a:ext cx="17942" cy="70042"/>
              </a:xfrm>
              <a:custGeom>
                <a:avLst/>
                <a:gdLst>
                  <a:gd name="connsiteX0" fmla="*/ 403 w 17942"/>
                  <a:gd name="connsiteY0" fmla="*/ 49 h 70042"/>
                  <a:gd name="connsiteX1" fmla="*/ 403 w 17942"/>
                  <a:gd name="connsiteY1" fmla="*/ 70091 h 70042"/>
                </a:gdLst>
                <a:ahLst/>
                <a:cxnLst>
                  <a:cxn ang="0">
                    <a:pos x="connsiteX0" y="connsiteY0"/>
                  </a:cxn>
                  <a:cxn ang="0">
                    <a:pos x="connsiteX1" y="connsiteY1"/>
                  </a:cxn>
                </a:cxnLst>
                <a:rect l="l" t="t" r="r" b="b"/>
                <a:pathLst>
                  <a:path w="17942" h="70042">
                    <a:moveTo>
                      <a:pt x="403" y="49"/>
                    </a:moveTo>
                    <a:lnTo>
                      <a:pt x="403" y="70091"/>
                    </a:lnTo>
                  </a:path>
                </a:pathLst>
              </a:custGeom>
              <a:ln w="19050" cap="flat">
                <a:solidFill>
                  <a:srgbClr val="0070C0"/>
                </a:solidFill>
                <a:prstDash val="solid"/>
                <a:miter/>
              </a:ln>
            </p:spPr>
            <p:txBody>
              <a:bodyPr rtlCol="0" anchor="ctr"/>
              <a:lstStyle/>
              <a:p>
                <a:endParaRPr lang="en-GB" sz="1050"/>
              </a:p>
            </p:txBody>
          </p:sp>
          <p:sp>
            <p:nvSpPr>
              <p:cNvPr id="1199" name="Freeform: Shape 1198">
                <a:extLst>
                  <a:ext uri="{FF2B5EF4-FFF2-40B4-BE49-F238E27FC236}">
                    <a16:creationId xmlns:a16="http://schemas.microsoft.com/office/drawing/2014/main" id="{09095237-92EB-462E-C17B-F1AC83C3B326}"/>
                  </a:ext>
                </a:extLst>
              </p:cNvPr>
              <p:cNvSpPr/>
              <p:nvPr/>
            </p:nvSpPr>
            <p:spPr>
              <a:xfrm>
                <a:off x="8998097" y="1857752"/>
                <a:ext cx="50777" cy="24749"/>
              </a:xfrm>
              <a:custGeom>
                <a:avLst/>
                <a:gdLst>
                  <a:gd name="connsiteX0" fmla="*/ 51181 w 50777"/>
                  <a:gd name="connsiteY0" fmla="*/ 49 h 24749"/>
                  <a:gd name="connsiteX1" fmla="*/ 403 w 50777"/>
                  <a:gd name="connsiteY1" fmla="*/ 49 h 24749"/>
                </a:gdLst>
                <a:ahLst/>
                <a:cxnLst>
                  <a:cxn ang="0">
                    <a:pos x="connsiteX0" y="connsiteY0"/>
                  </a:cxn>
                  <a:cxn ang="0">
                    <a:pos x="connsiteX1" y="connsiteY1"/>
                  </a:cxn>
                </a:cxnLst>
                <a:rect l="l" t="t" r="r" b="b"/>
                <a:pathLst>
                  <a:path w="50777" h="24749">
                    <a:moveTo>
                      <a:pt x="51181" y="49"/>
                    </a:moveTo>
                    <a:lnTo>
                      <a:pt x="403" y="49"/>
                    </a:lnTo>
                  </a:path>
                </a:pathLst>
              </a:custGeom>
              <a:ln w="19050" cap="flat">
                <a:solidFill>
                  <a:srgbClr val="0070C0"/>
                </a:solidFill>
                <a:prstDash val="solid"/>
                <a:miter/>
              </a:ln>
            </p:spPr>
            <p:txBody>
              <a:bodyPr rtlCol="0" anchor="ctr"/>
              <a:lstStyle/>
              <a:p>
                <a:endParaRPr lang="en-GB" sz="1050"/>
              </a:p>
            </p:txBody>
          </p:sp>
        </p:grpSp>
        <p:grpSp>
          <p:nvGrpSpPr>
            <p:cNvPr id="988" name="Graphic 3">
              <a:extLst>
                <a:ext uri="{FF2B5EF4-FFF2-40B4-BE49-F238E27FC236}">
                  <a16:creationId xmlns:a16="http://schemas.microsoft.com/office/drawing/2014/main" id="{C6E4940D-39A1-B096-1941-1DD854BF45B3}"/>
                </a:ext>
              </a:extLst>
            </p:cNvPr>
            <p:cNvGrpSpPr/>
            <p:nvPr/>
          </p:nvGrpSpPr>
          <p:grpSpPr>
            <a:xfrm>
              <a:off x="9032168" y="1827881"/>
              <a:ext cx="51097" cy="70484"/>
              <a:chOff x="8993611" y="1822607"/>
              <a:chExt cx="50777" cy="70042"/>
            </a:xfrm>
          </p:grpSpPr>
          <p:sp>
            <p:nvSpPr>
              <p:cNvPr id="1196" name="Freeform: Shape 1195">
                <a:extLst>
                  <a:ext uri="{FF2B5EF4-FFF2-40B4-BE49-F238E27FC236}">
                    <a16:creationId xmlns:a16="http://schemas.microsoft.com/office/drawing/2014/main" id="{EBB7119A-D389-F18C-DE94-5F1A2BC4379E}"/>
                  </a:ext>
                </a:extLst>
              </p:cNvPr>
              <p:cNvSpPr/>
              <p:nvPr/>
            </p:nvSpPr>
            <p:spPr>
              <a:xfrm>
                <a:off x="9019090" y="1822607"/>
                <a:ext cx="17942" cy="70042"/>
              </a:xfrm>
              <a:custGeom>
                <a:avLst/>
                <a:gdLst>
                  <a:gd name="connsiteX0" fmla="*/ 403 w 17942"/>
                  <a:gd name="connsiteY0" fmla="*/ 49 h 70042"/>
                  <a:gd name="connsiteX1" fmla="*/ 403 w 17942"/>
                  <a:gd name="connsiteY1" fmla="*/ 70091 h 70042"/>
                </a:gdLst>
                <a:ahLst/>
                <a:cxnLst>
                  <a:cxn ang="0">
                    <a:pos x="connsiteX0" y="connsiteY0"/>
                  </a:cxn>
                  <a:cxn ang="0">
                    <a:pos x="connsiteX1" y="connsiteY1"/>
                  </a:cxn>
                </a:cxnLst>
                <a:rect l="l" t="t" r="r" b="b"/>
                <a:pathLst>
                  <a:path w="17942" h="70042">
                    <a:moveTo>
                      <a:pt x="403" y="49"/>
                    </a:moveTo>
                    <a:lnTo>
                      <a:pt x="403" y="70091"/>
                    </a:lnTo>
                  </a:path>
                </a:pathLst>
              </a:custGeom>
              <a:ln w="19050" cap="flat">
                <a:solidFill>
                  <a:srgbClr val="0070C0"/>
                </a:solidFill>
                <a:prstDash val="solid"/>
                <a:miter/>
              </a:ln>
            </p:spPr>
            <p:txBody>
              <a:bodyPr rtlCol="0" anchor="ctr"/>
              <a:lstStyle/>
              <a:p>
                <a:endParaRPr lang="en-GB" sz="1050"/>
              </a:p>
            </p:txBody>
          </p:sp>
          <p:sp>
            <p:nvSpPr>
              <p:cNvPr id="1197" name="Freeform: Shape 1196">
                <a:extLst>
                  <a:ext uri="{FF2B5EF4-FFF2-40B4-BE49-F238E27FC236}">
                    <a16:creationId xmlns:a16="http://schemas.microsoft.com/office/drawing/2014/main" id="{660BC0DA-D5C1-8B87-6921-7D4DB0F40B2C}"/>
                  </a:ext>
                </a:extLst>
              </p:cNvPr>
              <p:cNvSpPr/>
              <p:nvPr/>
            </p:nvSpPr>
            <p:spPr>
              <a:xfrm>
                <a:off x="8993611" y="1857752"/>
                <a:ext cx="50777" cy="24749"/>
              </a:xfrm>
              <a:custGeom>
                <a:avLst/>
                <a:gdLst>
                  <a:gd name="connsiteX0" fmla="*/ 51180 w 50777"/>
                  <a:gd name="connsiteY0" fmla="*/ 49 h 24749"/>
                  <a:gd name="connsiteX1" fmla="*/ 403 w 50777"/>
                  <a:gd name="connsiteY1" fmla="*/ 49 h 24749"/>
                </a:gdLst>
                <a:ahLst/>
                <a:cxnLst>
                  <a:cxn ang="0">
                    <a:pos x="connsiteX0" y="connsiteY0"/>
                  </a:cxn>
                  <a:cxn ang="0">
                    <a:pos x="connsiteX1" y="connsiteY1"/>
                  </a:cxn>
                </a:cxnLst>
                <a:rect l="l" t="t" r="r" b="b"/>
                <a:pathLst>
                  <a:path w="50777" h="24749">
                    <a:moveTo>
                      <a:pt x="51180" y="49"/>
                    </a:moveTo>
                    <a:lnTo>
                      <a:pt x="403" y="49"/>
                    </a:lnTo>
                  </a:path>
                </a:pathLst>
              </a:custGeom>
              <a:ln w="19050" cap="flat">
                <a:solidFill>
                  <a:srgbClr val="0070C0"/>
                </a:solidFill>
                <a:prstDash val="solid"/>
                <a:miter/>
              </a:ln>
            </p:spPr>
            <p:txBody>
              <a:bodyPr rtlCol="0" anchor="ctr"/>
              <a:lstStyle/>
              <a:p>
                <a:endParaRPr lang="en-GB" sz="1050"/>
              </a:p>
            </p:txBody>
          </p:sp>
        </p:grpSp>
        <p:grpSp>
          <p:nvGrpSpPr>
            <p:cNvPr id="989" name="Graphic 3">
              <a:extLst>
                <a:ext uri="{FF2B5EF4-FFF2-40B4-BE49-F238E27FC236}">
                  <a16:creationId xmlns:a16="http://schemas.microsoft.com/office/drawing/2014/main" id="{FB669E93-4217-63E0-5078-C9C9AB81C345}"/>
                </a:ext>
              </a:extLst>
            </p:cNvPr>
            <p:cNvGrpSpPr/>
            <p:nvPr/>
          </p:nvGrpSpPr>
          <p:grpSpPr>
            <a:xfrm>
              <a:off x="8999307" y="1827881"/>
              <a:ext cx="51097" cy="70484"/>
              <a:chOff x="8960956" y="1822607"/>
              <a:chExt cx="50777" cy="70042"/>
            </a:xfrm>
          </p:grpSpPr>
          <p:sp>
            <p:nvSpPr>
              <p:cNvPr id="1194" name="Freeform: Shape 1193">
                <a:extLst>
                  <a:ext uri="{FF2B5EF4-FFF2-40B4-BE49-F238E27FC236}">
                    <a16:creationId xmlns:a16="http://schemas.microsoft.com/office/drawing/2014/main" id="{88A54348-2B5D-5C30-791B-8B3B0E535BE5}"/>
                  </a:ext>
                </a:extLst>
              </p:cNvPr>
              <p:cNvSpPr/>
              <p:nvPr/>
            </p:nvSpPr>
            <p:spPr>
              <a:xfrm>
                <a:off x="8986434" y="1822607"/>
                <a:ext cx="17942" cy="70042"/>
              </a:xfrm>
              <a:custGeom>
                <a:avLst/>
                <a:gdLst>
                  <a:gd name="connsiteX0" fmla="*/ 401 w 17942"/>
                  <a:gd name="connsiteY0" fmla="*/ 49 h 70042"/>
                  <a:gd name="connsiteX1" fmla="*/ 401 w 17942"/>
                  <a:gd name="connsiteY1" fmla="*/ 70091 h 70042"/>
                </a:gdLst>
                <a:ahLst/>
                <a:cxnLst>
                  <a:cxn ang="0">
                    <a:pos x="connsiteX0" y="connsiteY0"/>
                  </a:cxn>
                  <a:cxn ang="0">
                    <a:pos x="connsiteX1" y="connsiteY1"/>
                  </a:cxn>
                </a:cxnLst>
                <a:rect l="l" t="t" r="r" b="b"/>
                <a:pathLst>
                  <a:path w="17942" h="70042">
                    <a:moveTo>
                      <a:pt x="401" y="49"/>
                    </a:moveTo>
                    <a:lnTo>
                      <a:pt x="401" y="70091"/>
                    </a:lnTo>
                  </a:path>
                </a:pathLst>
              </a:custGeom>
              <a:ln w="19050" cap="flat">
                <a:solidFill>
                  <a:srgbClr val="0070C0"/>
                </a:solidFill>
                <a:prstDash val="solid"/>
                <a:miter/>
              </a:ln>
            </p:spPr>
            <p:txBody>
              <a:bodyPr rtlCol="0" anchor="ctr"/>
              <a:lstStyle/>
              <a:p>
                <a:endParaRPr lang="en-GB" sz="1050"/>
              </a:p>
            </p:txBody>
          </p:sp>
          <p:sp>
            <p:nvSpPr>
              <p:cNvPr id="1195" name="Freeform: Shape 1194">
                <a:extLst>
                  <a:ext uri="{FF2B5EF4-FFF2-40B4-BE49-F238E27FC236}">
                    <a16:creationId xmlns:a16="http://schemas.microsoft.com/office/drawing/2014/main" id="{88526F6A-EADB-A97C-E06B-47E9DA8A295D}"/>
                  </a:ext>
                </a:extLst>
              </p:cNvPr>
              <p:cNvSpPr/>
              <p:nvPr/>
            </p:nvSpPr>
            <p:spPr>
              <a:xfrm>
                <a:off x="8960956" y="1857752"/>
                <a:ext cx="50777" cy="24749"/>
              </a:xfrm>
              <a:custGeom>
                <a:avLst/>
                <a:gdLst>
                  <a:gd name="connsiteX0" fmla="*/ 51179 w 50777"/>
                  <a:gd name="connsiteY0" fmla="*/ 49 h 24749"/>
                  <a:gd name="connsiteX1" fmla="*/ 401 w 50777"/>
                  <a:gd name="connsiteY1" fmla="*/ 49 h 24749"/>
                </a:gdLst>
                <a:ahLst/>
                <a:cxnLst>
                  <a:cxn ang="0">
                    <a:pos x="connsiteX0" y="connsiteY0"/>
                  </a:cxn>
                  <a:cxn ang="0">
                    <a:pos x="connsiteX1" y="connsiteY1"/>
                  </a:cxn>
                </a:cxnLst>
                <a:rect l="l" t="t" r="r" b="b"/>
                <a:pathLst>
                  <a:path w="50777" h="24749">
                    <a:moveTo>
                      <a:pt x="51179" y="49"/>
                    </a:moveTo>
                    <a:lnTo>
                      <a:pt x="401" y="49"/>
                    </a:lnTo>
                  </a:path>
                </a:pathLst>
              </a:custGeom>
              <a:ln w="19050" cap="flat">
                <a:solidFill>
                  <a:srgbClr val="0070C0"/>
                </a:solidFill>
                <a:prstDash val="solid"/>
                <a:miter/>
              </a:ln>
            </p:spPr>
            <p:txBody>
              <a:bodyPr rtlCol="0" anchor="ctr"/>
              <a:lstStyle/>
              <a:p>
                <a:endParaRPr lang="en-GB" sz="1050"/>
              </a:p>
            </p:txBody>
          </p:sp>
        </p:grpSp>
        <p:grpSp>
          <p:nvGrpSpPr>
            <p:cNvPr id="990" name="Graphic 3">
              <a:extLst>
                <a:ext uri="{FF2B5EF4-FFF2-40B4-BE49-F238E27FC236}">
                  <a16:creationId xmlns:a16="http://schemas.microsoft.com/office/drawing/2014/main" id="{A1B0DD79-7958-17D9-A02E-EC1279BFA9A2}"/>
                </a:ext>
              </a:extLst>
            </p:cNvPr>
            <p:cNvGrpSpPr/>
            <p:nvPr/>
          </p:nvGrpSpPr>
          <p:grpSpPr>
            <a:xfrm>
              <a:off x="8985224" y="1827881"/>
              <a:ext cx="51097" cy="70484"/>
              <a:chOff x="8946961" y="1822607"/>
              <a:chExt cx="50777" cy="70042"/>
            </a:xfrm>
          </p:grpSpPr>
          <p:sp>
            <p:nvSpPr>
              <p:cNvPr id="1192" name="Freeform: Shape 1191">
                <a:extLst>
                  <a:ext uri="{FF2B5EF4-FFF2-40B4-BE49-F238E27FC236}">
                    <a16:creationId xmlns:a16="http://schemas.microsoft.com/office/drawing/2014/main" id="{7759E98A-CE9B-779D-6CE6-3A65D2E5E5F3}"/>
                  </a:ext>
                </a:extLst>
              </p:cNvPr>
              <p:cNvSpPr/>
              <p:nvPr/>
            </p:nvSpPr>
            <p:spPr>
              <a:xfrm>
                <a:off x="8972439" y="1822607"/>
                <a:ext cx="17942" cy="70042"/>
              </a:xfrm>
              <a:custGeom>
                <a:avLst/>
                <a:gdLst>
                  <a:gd name="connsiteX0" fmla="*/ 400 w 17942"/>
                  <a:gd name="connsiteY0" fmla="*/ 49 h 70042"/>
                  <a:gd name="connsiteX1" fmla="*/ 400 w 17942"/>
                  <a:gd name="connsiteY1" fmla="*/ 70091 h 70042"/>
                </a:gdLst>
                <a:ahLst/>
                <a:cxnLst>
                  <a:cxn ang="0">
                    <a:pos x="connsiteX0" y="connsiteY0"/>
                  </a:cxn>
                  <a:cxn ang="0">
                    <a:pos x="connsiteX1" y="connsiteY1"/>
                  </a:cxn>
                </a:cxnLst>
                <a:rect l="l" t="t" r="r" b="b"/>
                <a:pathLst>
                  <a:path w="17942" h="70042">
                    <a:moveTo>
                      <a:pt x="400" y="49"/>
                    </a:moveTo>
                    <a:lnTo>
                      <a:pt x="400" y="70091"/>
                    </a:lnTo>
                  </a:path>
                </a:pathLst>
              </a:custGeom>
              <a:ln w="19050" cap="flat">
                <a:solidFill>
                  <a:srgbClr val="0070C0"/>
                </a:solidFill>
                <a:prstDash val="solid"/>
                <a:miter/>
              </a:ln>
            </p:spPr>
            <p:txBody>
              <a:bodyPr rtlCol="0" anchor="ctr"/>
              <a:lstStyle/>
              <a:p>
                <a:endParaRPr lang="en-GB" sz="1050"/>
              </a:p>
            </p:txBody>
          </p:sp>
          <p:sp>
            <p:nvSpPr>
              <p:cNvPr id="1193" name="Freeform: Shape 1192">
                <a:extLst>
                  <a:ext uri="{FF2B5EF4-FFF2-40B4-BE49-F238E27FC236}">
                    <a16:creationId xmlns:a16="http://schemas.microsoft.com/office/drawing/2014/main" id="{7C1CFDF8-C2A5-933F-199C-812424B4FDF6}"/>
                  </a:ext>
                </a:extLst>
              </p:cNvPr>
              <p:cNvSpPr/>
              <p:nvPr/>
            </p:nvSpPr>
            <p:spPr>
              <a:xfrm>
                <a:off x="8946961" y="1857752"/>
                <a:ext cx="50777" cy="24749"/>
              </a:xfrm>
              <a:custGeom>
                <a:avLst/>
                <a:gdLst>
                  <a:gd name="connsiteX0" fmla="*/ 51178 w 50777"/>
                  <a:gd name="connsiteY0" fmla="*/ 49 h 24749"/>
                  <a:gd name="connsiteX1" fmla="*/ 400 w 50777"/>
                  <a:gd name="connsiteY1" fmla="*/ 49 h 24749"/>
                </a:gdLst>
                <a:ahLst/>
                <a:cxnLst>
                  <a:cxn ang="0">
                    <a:pos x="connsiteX0" y="connsiteY0"/>
                  </a:cxn>
                  <a:cxn ang="0">
                    <a:pos x="connsiteX1" y="connsiteY1"/>
                  </a:cxn>
                </a:cxnLst>
                <a:rect l="l" t="t" r="r" b="b"/>
                <a:pathLst>
                  <a:path w="50777" h="24749">
                    <a:moveTo>
                      <a:pt x="51178" y="49"/>
                    </a:moveTo>
                    <a:lnTo>
                      <a:pt x="400" y="49"/>
                    </a:lnTo>
                  </a:path>
                </a:pathLst>
              </a:custGeom>
              <a:ln w="19050" cap="flat">
                <a:solidFill>
                  <a:srgbClr val="0070C0"/>
                </a:solidFill>
                <a:prstDash val="solid"/>
                <a:miter/>
              </a:ln>
            </p:spPr>
            <p:txBody>
              <a:bodyPr rtlCol="0" anchor="ctr"/>
              <a:lstStyle/>
              <a:p>
                <a:endParaRPr lang="en-GB" sz="1050"/>
              </a:p>
            </p:txBody>
          </p:sp>
        </p:grpSp>
        <p:grpSp>
          <p:nvGrpSpPr>
            <p:cNvPr id="991" name="Graphic 3">
              <a:extLst>
                <a:ext uri="{FF2B5EF4-FFF2-40B4-BE49-F238E27FC236}">
                  <a16:creationId xmlns:a16="http://schemas.microsoft.com/office/drawing/2014/main" id="{7F8625AE-0385-5C0D-3739-0A1114C17A6B}"/>
                </a:ext>
              </a:extLst>
            </p:cNvPr>
            <p:cNvGrpSpPr/>
            <p:nvPr/>
          </p:nvGrpSpPr>
          <p:grpSpPr>
            <a:xfrm>
              <a:off x="8949292" y="1827881"/>
              <a:ext cx="51097" cy="70484"/>
              <a:chOff x="8911255" y="1822607"/>
              <a:chExt cx="50777" cy="70042"/>
            </a:xfrm>
          </p:grpSpPr>
          <p:sp>
            <p:nvSpPr>
              <p:cNvPr id="1190" name="Freeform: Shape 1189">
                <a:extLst>
                  <a:ext uri="{FF2B5EF4-FFF2-40B4-BE49-F238E27FC236}">
                    <a16:creationId xmlns:a16="http://schemas.microsoft.com/office/drawing/2014/main" id="{1C917344-1699-2DDC-2BA1-19F6FCEEE5E0}"/>
                  </a:ext>
                </a:extLst>
              </p:cNvPr>
              <p:cNvSpPr/>
              <p:nvPr/>
            </p:nvSpPr>
            <p:spPr>
              <a:xfrm>
                <a:off x="8936733" y="1822607"/>
                <a:ext cx="17942" cy="70042"/>
              </a:xfrm>
              <a:custGeom>
                <a:avLst/>
                <a:gdLst>
                  <a:gd name="connsiteX0" fmla="*/ 398 w 17942"/>
                  <a:gd name="connsiteY0" fmla="*/ 49 h 70042"/>
                  <a:gd name="connsiteX1" fmla="*/ 398 w 17942"/>
                  <a:gd name="connsiteY1" fmla="*/ 70091 h 70042"/>
                </a:gdLst>
                <a:ahLst/>
                <a:cxnLst>
                  <a:cxn ang="0">
                    <a:pos x="connsiteX0" y="connsiteY0"/>
                  </a:cxn>
                  <a:cxn ang="0">
                    <a:pos x="connsiteX1" y="connsiteY1"/>
                  </a:cxn>
                </a:cxnLst>
                <a:rect l="l" t="t" r="r" b="b"/>
                <a:pathLst>
                  <a:path w="17942" h="70042">
                    <a:moveTo>
                      <a:pt x="398" y="49"/>
                    </a:moveTo>
                    <a:lnTo>
                      <a:pt x="398" y="70091"/>
                    </a:lnTo>
                  </a:path>
                </a:pathLst>
              </a:custGeom>
              <a:ln w="19050" cap="flat">
                <a:solidFill>
                  <a:srgbClr val="0070C0"/>
                </a:solidFill>
                <a:prstDash val="solid"/>
                <a:miter/>
              </a:ln>
            </p:spPr>
            <p:txBody>
              <a:bodyPr rtlCol="0" anchor="ctr"/>
              <a:lstStyle/>
              <a:p>
                <a:endParaRPr lang="en-GB" sz="1050"/>
              </a:p>
            </p:txBody>
          </p:sp>
          <p:sp>
            <p:nvSpPr>
              <p:cNvPr id="1191" name="Freeform: Shape 1190">
                <a:extLst>
                  <a:ext uri="{FF2B5EF4-FFF2-40B4-BE49-F238E27FC236}">
                    <a16:creationId xmlns:a16="http://schemas.microsoft.com/office/drawing/2014/main" id="{B0FB413B-2BAD-4983-10F2-6872F1422489}"/>
                  </a:ext>
                </a:extLst>
              </p:cNvPr>
              <p:cNvSpPr/>
              <p:nvPr/>
            </p:nvSpPr>
            <p:spPr>
              <a:xfrm>
                <a:off x="8911255" y="1857752"/>
                <a:ext cx="50777" cy="24749"/>
              </a:xfrm>
              <a:custGeom>
                <a:avLst/>
                <a:gdLst>
                  <a:gd name="connsiteX0" fmla="*/ 51176 w 50777"/>
                  <a:gd name="connsiteY0" fmla="*/ 49 h 24749"/>
                  <a:gd name="connsiteX1" fmla="*/ 398 w 50777"/>
                  <a:gd name="connsiteY1" fmla="*/ 49 h 24749"/>
                </a:gdLst>
                <a:ahLst/>
                <a:cxnLst>
                  <a:cxn ang="0">
                    <a:pos x="connsiteX0" y="connsiteY0"/>
                  </a:cxn>
                  <a:cxn ang="0">
                    <a:pos x="connsiteX1" y="connsiteY1"/>
                  </a:cxn>
                </a:cxnLst>
                <a:rect l="l" t="t" r="r" b="b"/>
                <a:pathLst>
                  <a:path w="50777" h="24749">
                    <a:moveTo>
                      <a:pt x="51176" y="49"/>
                    </a:moveTo>
                    <a:lnTo>
                      <a:pt x="398" y="49"/>
                    </a:lnTo>
                  </a:path>
                </a:pathLst>
              </a:custGeom>
              <a:ln w="19050" cap="flat">
                <a:solidFill>
                  <a:srgbClr val="0070C0"/>
                </a:solidFill>
                <a:prstDash val="solid"/>
                <a:miter/>
              </a:ln>
            </p:spPr>
            <p:txBody>
              <a:bodyPr rtlCol="0" anchor="ctr"/>
              <a:lstStyle/>
              <a:p>
                <a:endParaRPr lang="en-GB" sz="1050"/>
              </a:p>
            </p:txBody>
          </p:sp>
        </p:grpSp>
        <p:grpSp>
          <p:nvGrpSpPr>
            <p:cNvPr id="992" name="Graphic 3">
              <a:extLst>
                <a:ext uri="{FF2B5EF4-FFF2-40B4-BE49-F238E27FC236}">
                  <a16:creationId xmlns:a16="http://schemas.microsoft.com/office/drawing/2014/main" id="{D1E64366-F6D4-8DF6-59D1-47C2B6433BD1}"/>
                </a:ext>
              </a:extLst>
            </p:cNvPr>
            <p:cNvGrpSpPr/>
            <p:nvPr/>
          </p:nvGrpSpPr>
          <p:grpSpPr>
            <a:xfrm>
              <a:off x="8360858" y="1687411"/>
              <a:ext cx="51097" cy="70484"/>
              <a:chOff x="8326507" y="1683017"/>
              <a:chExt cx="50777" cy="70042"/>
            </a:xfrm>
          </p:grpSpPr>
          <p:sp>
            <p:nvSpPr>
              <p:cNvPr id="1188" name="Freeform: Shape 1187">
                <a:extLst>
                  <a:ext uri="{FF2B5EF4-FFF2-40B4-BE49-F238E27FC236}">
                    <a16:creationId xmlns:a16="http://schemas.microsoft.com/office/drawing/2014/main" id="{34075A1B-FF00-9FBE-9DFC-9607D83D0D1B}"/>
                  </a:ext>
                </a:extLst>
              </p:cNvPr>
              <p:cNvSpPr/>
              <p:nvPr/>
            </p:nvSpPr>
            <p:spPr>
              <a:xfrm>
                <a:off x="8351985" y="1683017"/>
                <a:ext cx="17942" cy="70042"/>
              </a:xfrm>
              <a:custGeom>
                <a:avLst/>
                <a:gdLst>
                  <a:gd name="connsiteX0" fmla="*/ 366 w 17942"/>
                  <a:gd name="connsiteY0" fmla="*/ 43 h 70042"/>
                  <a:gd name="connsiteX1" fmla="*/ 366 w 17942"/>
                  <a:gd name="connsiteY1" fmla="*/ 70085 h 70042"/>
                </a:gdLst>
                <a:ahLst/>
                <a:cxnLst>
                  <a:cxn ang="0">
                    <a:pos x="connsiteX0" y="connsiteY0"/>
                  </a:cxn>
                  <a:cxn ang="0">
                    <a:pos x="connsiteX1" y="connsiteY1"/>
                  </a:cxn>
                </a:cxnLst>
                <a:rect l="l" t="t" r="r" b="b"/>
                <a:pathLst>
                  <a:path w="17942" h="70042">
                    <a:moveTo>
                      <a:pt x="366" y="43"/>
                    </a:moveTo>
                    <a:lnTo>
                      <a:pt x="366" y="70085"/>
                    </a:lnTo>
                  </a:path>
                </a:pathLst>
              </a:custGeom>
              <a:ln w="19050" cap="flat">
                <a:solidFill>
                  <a:srgbClr val="0070C0"/>
                </a:solidFill>
                <a:prstDash val="solid"/>
                <a:miter/>
              </a:ln>
            </p:spPr>
            <p:txBody>
              <a:bodyPr rtlCol="0" anchor="ctr"/>
              <a:lstStyle/>
              <a:p>
                <a:endParaRPr lang="en-GB" sz="1050"/>
              </a:p>
            </p:txBody>
          </p:sp>
          <p:sp>
            <p:nvSpPr>
              <p:cNvPr id="1189" name="Freeform: Shape 1188">
                <a:extLst>
                  <a:ext uri="{FF2B5EF4-FFF2-40B4-BE49-F238E27FC236}">
                    <a16:creationId xmlns:a16="http://schemas.microsoft.com/office/drawing/2014/main" id="{8C0AD0AB-E0E8-F2B3-72FC-D8FDCC881FA6}"/>
                  </a:ext>
                </a:extLst>
              </p:cNvPr>
              <p:cNvSpPr/>
              <p:nvPr/>
            </p:nvSpPr>
            <p:spPr>
              <a:xfrm>
                <a:off x="8326507" y="1718162"/>
                <a:ext cx="50777" cy="24749"/>
              </a:xfrm>
              <a:custGeom>
                <a:avLst/>
                <a:gdLst>
                  <a:gd name="connsiteX0" fmla="*/ 51143 w 50777"/>
                  <a:gd name="connsiteY0" fmla="*/ 43 h 24749"/>
                  <a:gd name="connsiteX1" fmla="*/ 366 w 50777"/>
                  <a:gd name="connsiteY1" fmla="*/ 43 h 24749"/>
                </a:gdLst>
                <a:ahLst/>
                <a:cxnLst>
                  <a:cxn ang="0">
                    <a:pos x="connsiteX0" y="connsiteY0"/>
                  </a:cxn>
                  <a:cxn ang="0">
                    <a:pos x="connsiteX1" y="connsiteY1"/>
                  </a:cxn>
                </a:cxnLst>
                <a:rect l="l" t="t" r="r" b="b"/>
                <a:pathLst>
                  <a:path w="50777" h="24749">
                    <a:moveTo>
                      <a:pt x="51143" y="43"/>
                    </a:moveTo>
                    <a:lnTo>
                      <a:pt x="366" y="43"/>
                    </a:lnTo>
                  </a:path>
                </a:pathLst>
              </a:custGeom>
              <a:ln w="19050" cap="flat">
                <a:solidFill>
                  <a:srgbClr val="0070C0"/>
                </a:solidFill>
                <a:prstDash val="solid"/>
                <a:miter/>
              </a:ln>
            </p:spPr>
            <p:txBody>
              <a:bodyPr rtlCol="0" anchor="ctr"/>
              <a:lstStyle/>
              <a:p>
                <a:endParaRPr lang="en-GB" sz="1050"/>
              </a:p>
            </p:txBody>
          </p:sp>
        </p:grpSp>
        <p:grpSp>
          <p:nvGrpSpPr>
            <p:cNvPr id="993" name="Graphic 3">
              <a:extLst>
                <a:ext uri="{FF2B5EF4-FFF2-40B4-BE49-F238E27FC236}">
                  <a16:creationId xmlns:a16="http://schemas.microsoft.com/office/drawing/2014/main" id="{DAD90D0F-8C8F-A5F2-1749-A07DDAAE75C5}"/>
                </a:ext>
              </a:extLst>
            </p:cNvPr>
            <p:cNvGrpSpPr/>
            <p:nvPr/>
          </p:nvGrpSpPr>
          <p:grpSpPr>
            <a:xfrm>
              <a:off x="8325469" y="1687411"/>
              <a:ext cx="51097" cy="70484"/>
              <a:chOff x="8291339" y="1683017"/>
              <a:chExt cx="50777" cy="70042"/>
            </a:xfrm>
          </p:grpSpPr>
          <p:sp>
            <p:nvSpPr>
              <p:cNvPr id="1186" name="Freeform: Shape 1185">
                <a:extLst>
                  <a:ext uri="{FF2B5EF4-FFF2-40B4-BE49-F238E27FC236}">
                    <a16:creationId xmlns:a16="http://schemas.microsoft.com/office/drawing/2014/main" id="{1CC8CD22-812A-B794-CFF4-7AD1BF4B89C4}"/>
                  </a:ext>
                </a:extLst>
              </p:cNvPr>
              <p:cNvSpPr/>
              <p:nvPr/>
            </p:nvSpPr>
            <p:spPr>
              <a:xfrm>
                <a:off x="8316818" y="1683017"/>
                <a:ext cx="17942" cy="70042"/>
              </a:xfrm>
              <a:custGeom>
                <a:avLst/>
                <a:gdLst>
                  <a:gd name="connsiteX0" fmla="*/ 364 w 17942"/>
                  <a:gd name="connsiteY0" fmla="*/ 43 h 70042"/>
                  <a:gd name="connsiteX1" fmla="*/ 364 w 17942"/>
                  <a:gd name="connsiteY1" fmla="*/ 70085 h 70042"/>
                </a:gdLst>
                <a:ahLst/>
                <a:cxnLst>
                  <a:cxn ang="0">
                    <a:pos x="connsiteX0" y="connsiteY0"/>
                  </a:cxn>
                  <a:cxn ang="0">
                    <a:pos x="connsiteX1" y="connsiteY1"/>
                  </a:cxn>
                </a:cxnLst>
                <a:rect l="l" t="t" r="r" b="b"/>
                <a:pathLst>
                  <a:path w="17942" h="70042">
                    <a:moveTo>
                      <a:pt x="364" y="43"/>
                    </a:moveTo>
                    <a:lnTo>
                      <a:pt x="364" y="70085"/>
                    </a:lnTo>
                  </a:path>
                </a:pathLst>
              </a:custGeom>
              <a:ln w="19050" cap="flat">
                <a:solidFill>
                  <a:srgbClr val="0070C0"/>
                </a:solidFill>
                <a:prstDash val="solid"/>
                <a:miter/>
              </a:ln>
            </p:spPr>
            <p:txBody>
              <a:bodyPr rtlCol="0" anchor="ctr"/>
              <a:lstStyle/>
              <a:p>
                <a:endParaRPr lang="en-GB" sz="1050"/>
              </a:p>
            </p:txBody>
          </p:sp>
          <p:sp>
            <p:nvSpPr>
              <p:cNvPr id="1187" name="Freeform: Shape 1186">
                <a:extLst>
                  <a:ext uri="{FF2B5EF4-FFF2-40B4-BE49-F238E27FC236}">
                    <a16:creationId xmlns:a16="http://schemas.microsoft.com/office/drawing/2014/main" id="{09D68D14-62FB-A651-C8F4-26FE60DBB129}"/>
                  </a:ext>
                </a:extLst>
              </p:cNvPr>
              <p:cNvSpPr/>
              <p:nvPr/>
            </p:nvSpPr>
            <p:spPr>
              <a:xfrm>
                <a:off x="8291339" y="1718162"/>
                <a:ext cx="50777" cy="24749"/>
              </a:xfrm>
              <a:custGeom>
                <a:avLst/>
                <a:gdLst>
                  <a:gd name="connsiteX0" fmla="*/ 51141 w 50777"/>
                  <a:gd name="connsiteY0" fmla="*/ 43 h 24749"/>
                  <a:gd name="connsiteX1" fmla="*/ 364 w 50777"/>
                  <a:gd name="connsiteY1" fmla="*/ 43 h 24749"/>
                </a:gdLst>
                <a:ahLst/>
                <a:cxnLst>
                  <a:cxn ang="0">
                    <a:pos x="connsiteX0" y="connsiteY0"/>
                  </a:cxn>
                  <a:cxn ang="0">
                    <a:pos x="connsiteX1" y="connsiteY1"/>
                  </a:cxn>
                </a:cxnLst>
                <a:rect l="l" t="t" r="r" b="b"/>
                <a:pathLst>
                  <a:path w="50777" h="24749">
                    <a:moveTo>
                      <a:pt x="51141" y="43"/>
                    </a:moveTo>
                    <a:lnTo>
                      <a:pt x="364" y="43"/>
                    </a:lnTo>
                  </a:path>
                </a:pathLst>
              </a:custGeom>
              <a:ln w="19050" cap="flat">
                <a:solidFill>
                  <a:srgbClr val="0070C0"/>
                </a:solidFill>
                <a:prstDash val="solid"/>
                <a:miter/>
              </a:ln>
            </p:spPr>
            <p:txBody>
              <a:bodyPr rtlCol="0" anchor="ctr"/>
              <a:lstStyle/>
              <a:p>
                <a:endParaRPr lang="en-GB" sz="1050"/>
              </a:p>
            </p:txBody>
          </p:sp>
        </p:grpSp>
        <p:grpSp>
          <p:nvGrpSpPr>
            <p:cNvPr id="994" name="Graphic 3">
              <a:extLst>
                <a:ext uri="{FF2B5EF4-FFF2-40B4-BE49-F238E27FC236}">
                  <a16:creationId xmlns:a16="http://schemas.microsoft.com/office/drawing/2014/main" id="{36134057-977A-ABBF-482A-FEB88CE1CEAB}"/>
                </a:ext>
              </a:extLst>
            </p:cNvPr>
            <p:cNvGrpSpPr/>
            <p:nvPr/>
          </p:nvGrpSpPr>
          <p:grpSpPr>
            <a:xfrm>
              <a:off x="8283399" y="1687411"/>
              <a:ext cx="51097" cy="70484"/>
              <a:chOff x="8249533" y="1683017"/>
              <a:chExt cx="50777" cy="70042"/>
            </a:xfrm>
          </p:grpSpPr>
          <p:sp>
            <p:nvSpPr>
              <p:cNvPr id="1184" name="Freeform: Shape 1183">
                <a:extLst>
                  <a:ext uri="{FF2B5EF4-FFF2-40B4-BE49-F238E27FC236}">
                    <a16:creationId xmlns:a16="http://schemas.microsoft.com/office/drawing/2014/main" id="{9748CA07-D8E8-371D-4E09-10E44C5ED788}"/>
                  </a:ext>
                </a:extLst>
              </p:cNvPr>
              <p:cNvSpPr/>
              <p:nvPr/>
            </p:nvSpPr>
            <p:spPr>
              <a:xfrm>
                <a:off x="8275012" y="1683017"/>
                <a:ext cx="17942" cy="70042"/>
              </a:xfrm>
              <a:custGeom>
                <a:avLst/>
                <a:gdLst>
                  <a:gd name="connsiteX0" fmla="*/ 362 w 17942"/>
                  <a:gd name="connsiteY0" fmla="*/ 43 h 70042"/>
                  <a:gd name="connsiteX1" fmla="*/ 362 w 17942"/>
                  <a:gd name="connsiteY1" fmla="*/ 70085 h 70042"/>
                </a:gdLst>
                <a:ahLst/>
                <a:cxnLst>
                  <a:cxn ang="0">
                    <a:pos x="connsiteX0" y="connsiteY0"/>
                  </a:cxn>
                  <a:cxn ang="0">
                    <a:pos x="connsiteX1" y="connsiteY1"/>
                  </a:cxn>
                </a:cxnLst>
                <a:rect l="l" t="t" r="r" b="b"/>
                <a:pathLst>
                  <a:path w="17942" h="70042">
                    <a:moveTo>
                      <a:pt x="362" y="43"/>
                    </a:moveTo>
                    <a:lnTo>
                      <a:pt x="362" y="70085"/>
                    </a:lnTo>
                  </a:path>
                </a:pathLst>
              </a:custGeom>
              <a:ln w="19050" cap="flat">
                <a:solidFill>
                  <a:srgbClr val="0070C0"/>
                </a:solidFill>
                <a:prstDash val="solid"/>
                <a:miter/>
              </a:ln>
            </p:spPr>
            <p:txBody>
              <a:bodyPr rtlCol="0" anchor="ctr"/>
              <a:lstStyle/>
              <a:p>
                <a:endParaRPr lang="en-GB" sz="1050"/>
              </a:p>
            </p:txBody>
          </p:sp>
          <p:sp>
            <p:nvSpPr>
              <p:cNvPr id="1185" name="Freeform: Shape 1184">
                <a:extLst>
                  <a:ext uri="{FF2B5EF4-FFF2-40B4-BE49-F238E27FC236}">
                    <a16:creationId xmlns:a16="http://schemas.microsoft.com/office/drawing/2014/main" id="{CCF5B9E9-35A2-B774-2370-BCC87631024A}"/>
                  </a:ext>
                </a:extLst>
              </p:cNvPr>
              <p:cNvSpPr/>
              <p:nvPr/>
            </p:nvSpPr>
            <p:spPr>
              <a:xfrm>
                <a:off x="8249533" y="1718162"/>
                <a:ext cx="50777" cy="24749"/>
              </a:xfrm>
              <a:custGeom>
                <a:avLst/>
                <a:gdLst>
                  <a:gd name="connsiteX0" fmla="*/ 51139 w 50777"/>
                  <a:gd name="connsiteY0" fmla="*/ 43 h 24749"/>
                  <a:gd name="connsiteX1" fmla="*/ 362 w 50777"/>
                  <a:gd name="connsiteY1" fmla="*/ 43 h 24749"/>
                </a:gdLst>
                <a:ahLst/>
                <a:cxnLst>
                  <a:cxn ang="0">
                    <a:pos x="connsiteX0" y="connsiteY0"/>
                  </a:cxn>
                  <a:cxn ang="0">
                    <a:pos x="connsiteX1" y="connsiteY1"/>
                  </a:cxn>
                </a:cxnLst>
                <a:rect l="l" t="t" r="r" b="b"/>
                <a:pathLst>
                  <a:path w="50777" h="24749">
                    <a:moveTo>
                      <a:pt x="51139" y="43"/>
                    </a:moveTo>
                    <a:lnTo>
                      <a:pt x="362" y="43"/>
                    </a:lnTo>
                  </a:path>
                </a:pathLst>
              </a:custGeom>
              <a:ln w="19050" cap="flat">
                <a:solidFill>
                  <a:srgbClr val="0070C0"/>
                </a:solidFill>
                <a:prstDash val="solid"/>
                <a:miter/>
              </a:ln>
            </p:spPr>
            <p:txBody>
              <a:bodyPr rtlCol="0" anchor="ctr"/>
              <a:lstStyle/>
              <a:p>
                <a:endParaRPr lang="en-GB" sz="1050"/>
              </a:p>
            </p:txBody>
          </p:sp>
        </p:grpSp>
        <p:grpSp>
          <p:nvGrpSpPr>
            <p:cNvPr id="995" name="Graphic 3">
              <a:extLst>
                <a:ext uri="{FF2B5EF4-FFF2-40B4-BE49-F238E27FC236}">
                  <a16:creationId xmlns:a16="http://schemas.microsoft.com/office/drawing/2014/main" id="{FB1897C7-FED2-032A-6914-2A48E29A7974}"/>
                </a:ext>
              </a:extLst>
            </p:cNvPr>
            <p:cNvGrpSpPr/>
            <p:nvPr/>
          </p:nvGrpSpPr>
          <p:grpSpPr>
            <a:xfrm>
              <a:off x="8279427" y="1687411"/>
              <a:ext cx="51097" cy="70484"/>
              <a:chOff x="8245586" y="1683017"/>
              <a:chExt cx="50777" cy="70042"/>
            </a:xfrm>
          </p:grpSpPr>
          <p:sp>
            <p:nvSpPr>
              <p:cNvPr id="1182" name="Freeform: Shape 1181">
                <a:extLst>
                  <a:ext uri="{FF2B5EF4-FFF2-40B4-BE49-F238E27FC236}">
                    <a16:creationId xmlns:a16="http://schemas.microsoft.com/office/drawing/2014/main" id="{3360F10F-A3A6-6F1C-DFA9-E48E8D8C001C}"/>
                  </a:ext>
                </a:extLst>
              </p:cNvPr>
              <p:cNvSpPr/>
              <p:nvPr/>
            </p:nvSpPr>
            <p:spPr>
              <a:xfrm>
                <a:off x="8271064" y="1683017"/>
                <a:ext cx="17942" cy="70042"/>
              </a:xfrm>
              <a:custGeom>
                <a:avLst/>
                <a:gdLst>
                  <a:gd name="connsiteX0" fmla="*/ 361 w 17942"/>
                  <a:gd name="connsiteY0" fmla="*/ 43 h 70042"/>
                  <a:gd name="connsiteX1" fmla="*/ 361 w 17942"/>
                  <a:gd name="connsiteY1" fmla="*/ 70085 h 70042"/>
                </a:gdLst>
                <a:ahLst/>
                <a:cxnLst>
                  <a:cxn ang="0">
                    <a:pos x="connsiteX0" y="connsiteY0"/>
                  </a:cxn>
                  <a:cxn ang="0">
                    <a:pos x="connsiteX1" y="connsiteY1"/>
                  </a:cxn>
                </a:cxnLst>
                <a:rect l="l" t="t" r="r" b="b"/>
                <a:pathLst>
                  <a:path w="17942" h="70042">
                    <a:moveTo>
                      <a:pt x="361" y="43"/>
                    </a:moveTo>
                    <a:lnTo>
                      <a:pt x="361" y="70085"/>
                    </a:lnTo>
                  </a:path>
                </a:pathLst>
              </a:custGeom>
              <a:ln w="19050" cap="flat">
                <a:solidFill>
                  <a:srgbClr val="0070C0"/>
                </a:solidFill>
                <a:prstDash val="solid"/>
                <a:miter/>
              </a:ln>
            </p:spPr>
            <p:txBody>
              <a:bodyPr rtlCol="0" anchor="ctr"/>
              <a:lstStyle/>
              <a:p>
                <a:endParaRPr lang="en-GB" sz="1050"/>
              </a:p>
            </p:txBody>
          </p:sp>
          <p:sp>
            <p:nvSpPr>
              <p:cNvPr id="1183" name="Freeform: Shape 1182">
                <a:extLst>
                  <a:ext uri="{FF2B5EF4-FFF2-40B4-BE49-F238E27FC236}">
                    <a16:creationId xmlns:a16="http://schemas.microsoft.com/office/drawing/2014/main" id="{56484099-020A-B3A5-5F28-E7DF2971F4FF}"/>
                  </a:ext>
                </a:extLst>
              </p:cNvPr>
              <p:cNvSpPr/>
              <p:nvPr/>
            </p:nvSpPr>
            <p:spPr>
              <a:xfrm>
                <a:off x="8245586" y="1718162"/>
                <a:ext cx="50777" cy="24749"/>
              </a:xfrm>
              <a:custGeom>
                <a:avLst/>
                <a:gdLst>
                  <a:gd name="connsiteX0" fmla="*/ 51139 w 50777"/>
                  <a:gd name="connsiteY0" fmla="*/ 43 h 24749"/>
                  <a:gd name="connsiteX1" fmla="*/ 361 w 50777"/>
                  <a:gd name="connsiteY1" fmla="*/ 43 h 24749"/>
                </a:gdLst>
                <a:ahLst/>
                <a:cxnLst>
                  <a:cxn ang="0">
                    <a:pos x="connsiteX0" y="connsiteY0"/>
                  </a:cxn>
                  <a:cxn ang="0">
                    <a:pos x="connsiteX1" y="connsiteY1"/>
                  </a:cxn>
                </a:cxnLst>
                <a:rect l="l" t="t" r="r" b="b"/>
                <a:pathLst>
                  <a:path w="50777" h="24749">
                    <a:moveTo>
                      <a:pt x="51139" y="43"/>
                    </a:moveTo>
                    <a:lnTo>
                      <a:pt x="361" y="43"/>
                    </a:lnTo>
                  </a:path>
                </a:pathLst>
              </a:custGeom>
              <a:ln w="19050" cap="flat">
                <a:solidFill>
                  <a:srgbClr val="0070C0"/>
                </a:solidFill>
                <a:prstDash val="solid"/>
                <a:miter/>
              </a:ln>
            </p:spPr>
            <p:txBody>
              <a:bodyPr rtlCol="0" anchor="ctr"/>
              <a:lstStyle/>
              <a:p>
                <a:endParaRPr lang="en-GB" sz="1050"/>
              </a:p>
            </p:txBody>
          </p:sp>
        </p:grpSp>
        <p:grpSp>
          <p:nvGrpSpPr>
            <p:cNvPr id="996" name="Graphic 3">
              <a:extLst>
                <a:ext uri="{FF2B5EF4-FFF2-40B4-BE49-F238E27FC236}">
                  <a16:creationId xmlns:a16="http://schemas.microsoft.com/office/drawing/2014/main" id="{DCBC6ABF-A023-5D88-B096-F210066C3B48}"/>
                </a:ext>
              </a:extLst>
            </p:cNvPr>
            <p:cNvGrpSpPr/>
            <p:nvPr/>
          </p:nvGrpSpPr>
          <p:grpSpPr>
            <a:xfrm>
              <a:off x="8255233" y="1578572"/>
              <a:ext cx="51097" cy="70484"/>
              <a:chOff x="8221543" y="1574860"/>
              <a:chExt cx="50777" cy="70042"/>
            </a:xfrm>
          </p:grpSpPr>
          <p:sp>
            <p:nvSpPr>
              <p:cNvPr id="1180" name="Freeform: Shape 1179">
                <a:extLst>
                  <a:ext uri="{FF2B5EF4-FFF2-40B4-BE49-F238E27FC236}">
                    <a16:creationId xmlns:a16="http://schemas.microsoft.com/office/drawing/2014/main" id="{D69BD387-CD03-4B94-A9B5-E05DDB277E89}"/>
                  </a:ext>
                </a:extLst>
              </p:cNvPr>
              <p:cNvSpPr/>
              <p:nvPr/>
            </p:nvSpPr>
            <p:spPr>
              <a:xfrm>
                <a:off x="8247021" y="1574860"/>
                <a:ext cx="17942" cy="70042"/>
              </a:xfrm>
              <a:custGeom>
                <a:avLst/>
                <a:gdLst>
                  <a:gd name="connsiteX0" fmla="*/ 360 w 17942"/>
                  <a:gd name="connsiteY0" fmla="*/ 39 h 70042"/>
                  <a:gd name="connsiteX1" fmla="*/ 360 w 17942"/>
                  <a:gd name="connsiteY1" fmla="*/ 70081 h 70042"/>
                </a:gdLst>
                <a:ahLst/>
                <a:cxnLst>
                  <a:cxn ang="0">
                    <a:pos x="connsiteX0" y="connsiteY0"/>
                  </a:cxn>
                  <a:cxn ang="0">
                    <a:pos x="connsiteX1" y="connsiteY1"/>
                  </a:cxn>
                </a:cxnLst>
                <a:rect l="l" t="t" r="r" b="b"/>
                <a:pathLst>
                  <a:path w="17942" h="70042">
                    <a:moveTo>
                      <a:pt x="360" y="39"/>
                    </a:moveTo>
                    <a:lnTo>
                      <a:pt x="360" y="70081"/>
                    </a:lnTo>
                  </a:path>
                </a:pathLst>
              </a:custGeom>
              <a:ln w="19050" cap="flat">
                <a:solidFill>
                  <a:srgbClr val="0070C0"/>
                </a:solidFill>
                <a:prstDash val="solid"/>
                <a:miter/>
              </a:ln>
            </p:spPr>
            <p:txBody>
              <a:bodyPr rtlCol="0" anchor="ctr"/>
              <a:lstStyle/>
              <a:p>
                <a:endParaRPr lang="en-GB" sz="1050"/>
              </a:p>
            </p:txBody>
          </p:sp>
          <p:sp>
            <p:nvSpPr>
              <p:cNvPr id="1181" name="Freeform: Shape 1180">
                <a:extLst>
                  <a:ext uri="{FF2B5EF4-FFF2-40B4-BE49-F238E27FC236}">
                    <a16:creationId xmlns:a16="http://schemas.microsoft.com/office/drawing/2014/main" id="{2CD638B6-936E-CBE9-9F72-6C2924966D03}"/>
                  </a:ext>
                </a:extLst>
              </p:cNvPr>
              <p:cNvSpPr/>
              <p:nvPr/>
            </p:nvSpPr>
            <p:spPr>
              <a:xfrm>
                <a:off x="8221543" y="1610005"/>
                <a:ext cx="50777" cy="24749"/>
              </a:xfrm>
              <a:custGeom>
                <a:avLst/>
                <a:gdLst>
                  <a:gd name="connsiteX0" fmla="*/ 51137 w 50777"/>
                  <a:gd name="connsiteY0" fmla="*/ 39 h 24749"/>
                  <a:gd name="connsiteX1" fmla="*/ 360 w 50777"/>
                  <a:gd name="connsiteY1" fmla="*/ 39 h 24749"/>
                </a:gdLst>
                <a:ahLst/>
                <a:cxnLst>
                  <a:cxn ang="0">
                    <a:pos x="connsiteX0" y="connsiteY0"/>
                  </a:cxn>
                  <a:cxn ang="0">
                    <a:pos x="connsiteX1" y="connsiteY1"/>
                  </a:cxn>
                </a:cxnLst>
                <a:rect l="l" t="t" r="r" b="b"/>
                <a:pathLst>
                  <a:path w="50777" h="24749">
                    <a:moveTo>
                      <a:pt x="51137" y="39"/>
                    </a:moveTo>
                    <a:lnTo>
                      <a:pt x="360" y="39"/>
                    </a:lnTo>
                  </a:path>
                </a:pathLst>
              </a:custGeom>
              <a:ln w="19050" cap="flat">
                <a:solidFill>
                  <a:srgbClr val="0070C0"/>
                </a:solidFill>
                <a:prstDash val="solid"/>
                <a:miter/>
              </a:ln>
            </p:spPr>
            <p:txBody>
              <a:bodyPr rtlCol="0" anchor="ctr"/>
              <a:lstStyle/>
              <a:p>
                <a:endParaRPr lang="en-GB" sz="1050"/>
              </a:p>
            </p:txBody>
          </p:sp>
        </p:grpSp>
        <p:grpSp>
          <p:nvGrpSpPr>
            <p:cNvPr id="997" name="Graphic 3">
              <a:extLst>
                <a:ext uri="{FF2B5EF4-FFF2-40B4-BE49-F238E27FC236}">
                  <a16:creationId xmlns:a16="http://schemas.microsoft.com/office/drawing/2014/main" id="{55A7FB6B-240F-F49B-D9ED-9E653A816F12}"/>
                </a:ext>
              </a:extLst>
            </p:cNvPr>
            <p:cNvGrpSpPr/>
            <p:nvPr/>
          </p:nvGrpSpPr>
          <p:grpSpPr>
            <a:xfrm>
              <a:off x="8218579" y="1483183"/>
              <a:ext cx="51097" cy="70484"/>
              <a:chOff x="8185119" y="1480068"/>
              <a:chExt cx="50777" cy="70042"/>
            </a:xfrm>
          </p:grpSpPr>
          <p:sp>
            <p:nvSpPr>
              <p:cNvPr id="1178" name="Freeform: Shape 1177">
                <a:extLst>
                  <a:ext uri="{FF2B5EF4-FFF2-40B4-BE49-F238E27FC236}">
                    <a16:creationId xmlns:a16="http://schemas.microsoft.com/office/drawing/2014/main" id="{49F81FD2-F3DA-D6C6-C589-C93EE5B217C4}"/>
                  </a:ext>
                </a:extLst>
              </p:cNvPr>
              <p:cNvSpPr/>
              <p:nvPr/>
            </p:nvSpPr>
            <p:spPr>
              <a:xfrm>
                <a:off x="8210598" y="1480068"/>
                <a:ext cx="17942" cy="70042"/>
              </a:xfrm>
              <a:custGeom>
                <a:avLst/>
                <a:gdLst>
                  <a:gd name="connsiteX0" fmla="*/ 358 w 17942"/>
                  <a:gd name="connsiteY0" fmla="*/ 35 h 70042"/>
                  <a:gd name="connsiteX1" fmla="*/ 358 w 17942"/>
                  <a:gd name="connsiteY1" fmla="*/ 70077 h 70042"/>
                </a:gdLst>
                <a:ahLst/>
                <a:cxnLst>
                  <a:cxn ang="0">
                    <a:pos x="connsiteX0" y="connsiteY0"/>
                  </a:cxn>
                  <a:cxn ang="0">
                    <a:pos x="connsiteX1" y="connsiteY1"/>
                  </a:cxn>
                </a:cxnLst>
                <a:rect l="l" t="t" r="r" b="b"/>
                <a:pathLst>
                  <a:path w="17942" h="70042">
                    <a:moveTo>
                      <a:pt x="358" y="35"/>
                    </a:moveTo>
                    <a:lnTo>
                      <a:pt x="358" y="70077"/>
                    </a:lnTo>
                  </a:path>
                </a:pathLst>
              </a:custGeom>
              <a:ln w="19050" cap="flat">
                <a:solidFill>
                  <a:srgbClr val="0070C0"/>
                </a:solidFill>
                <a:prstDash val="solid"/>
                <a:miter/>
              </a:ln>
            </p:spPr>
            <p:txBody>
              <a:bodyPr rtlCol="0" anchor="ctr"/>
              <a:lstStyle/>
              <a:p>
                <a:endParaRPr lang="en-GB" sz="1050"/>
              </a:p>
            </p:txBody>
          </p:sp>
          <p:sp>
            <p:nvSpPr>
              <p:cNvPr id="1179" name="Freeform: Shape 1178">
                <a:extLst>
                  <a:ext uri="{FF2B5EF4-FFF2-40B4-BE49-F238E27FC236}">
                    <a16:creationId xmlns:a16="http://schemas.microsoft.com/office/drawing/2014/main" id="{DFE78FC4-1FEE-E16E-69AB-27A30EEEF567}"/>
                  </a:ext>
                </a:extLst>
              </p:cNvPr>
              <p:cNvSpPr/>
              <p:nvPr/>
            </p:nvSpPr>
            <p:spPr>
              <a:xfrm>
                <a:off x="8185119" y="1515213"/>
                <a:ext cx="50777" cy="24749"/>
              </a:xfrm>
              <a:custGeom>
                <a:avLst/>
                <a:gdLst>
                  <a:gd name="connsiteX0" fmla="*/ 51135 w 50777"/>
                  <a:gd name="connsiteY0" fmla="*/ 35 h 24749"/>
                  <a:gd name="connsiteX1" fmla="*/ 358 w 50777"/>
                  <a:gd name="connsiteY1" fmla="*/ 35 h 24749"/>
                </a:gdLst>
                <a:ahLst/>
                <a:cxnLst>
                  <a:cxn ang="0">
                    <a:pos x="connsiteX0" y="connsiteY0"/>
                  </a:cxn>
                  <a:cxn ang="0">
                    <a:pos x="connsiteX1" y="connsiteY1"/>
                  </a:cxn>
                </a:cxnLst>
                <a:rect l="l" t="t" r="r" b="b"/>
                <a:pathLst>
                  <a:path w="50777" h="24749">
                    <a:moveTo>
                      <a:pt x="51135" y="35"/>
                    </a:moveTo>
                    <a:lnTo>
                      <a:pt x="358" y="35"/>
                    </a:lnTo>
                  </a:path>
                </a:pathLst>
              </a:custGeom>
              <a:ln w="19050" cap="flat">
                <a:solidFill>
                  <a:srgbClr val="0070C0"/>
                </a:solidFill>
                <a:prstDash val="solid"/>
                <a:miter/>
              </a:ln>
            </p:spPr>
            <p:txBody>
              <a:bodyPr rtlCol="0" anchor="ctr"/>
              <a:lstStyle/>
              <a:p>
                <a:endParaRPr lang="en-GB" sz="1050"/>
              </a:p>
            </p:txBody>
          </p:sp>
        </p:grpSp>
        <p:grpSp>
          <p:nvGrpSpPr>
            <p:cNvPr id="998" name="Graphic 3">
              <a:extLst>
                <a:ext uri="{FF2B5EF4-FFF2-40B4-BE49-F238E27FC236}">
                  <a16:creationId xmlns:a16="http://schemas.microsoft.com/office/drawing/2014/main" id="{C4316E63-02DC-A616-AB18-ECBE03AD100D}"/>
                </a:ext>
              </a:extLst>
            </p:cNvPr>
            <p:cNvGrpSpPr/>
            <p:nvPr/>
          </p:nvGrpSpPr>
          <p:grpSpPr>
            <a:xfrm>
              <a:off x="7559728" y="1391778"/>
              <a:ext cx="51097" cy="70484"/>
              <a:chOff x="7530395" y="1389236"/>
              <a:chExt cx="50777" cy="70042"/>
            </a:xfrm>
          </p:grpSpPr>
          <p:sp>
            <p:nvSpPr>
              <p:cNvPr id="1176" name="Freeform: Shape 1175">
                <a:extLst>
                  <a:ext uri="{FF2B5EF4-FFF2-40B4-BE49-F238E27FC236}">
                    <a16:creationId xmlns:a16="http://schemas.microsoft.com/office/drawing/2014/main" id="{8EAF0C2A-E99C-5D24-77B2-A6298C982F43}"/>
                  </a:ext>
                </a:extLst>
              </p:cNvPr>
              <p:cNvSpPr/>
              <p:nvPr/>
            </p:nvSpPr>
            <p:spPr>
              <a:xfrm>
                <a:off x="7555874" y="1389236"/>
                <a:ext cx="17942" cy="70042"/>
              </a:xfrm>
              <a:custGeom>
                <a:avLst/>
                <a:gdLst>
                  <a:gd name="connsiteX0" fmla="*/ 321 w 17942"/>
                  <a:gd name="connsiteY0" fmla="*/ 31 h 70042"/>
                  <a:gd name="connsiteX1" fmla="*/ 321 w 17942"/>
                  <a:gd name="connsiteY1" fmla="*/ 70073 h 70042"/>
                </a:gdLst>
                <a:ahLst/>
                <a:cxnLst>
                  <a:cxn ang="0">
                    <a:pos x="connsiteX0" y="connsiteY0"/>
                  </a:cxn>
                  <a:cxn ang="0">
                    <a:pos x="connsiteX1" y="connsiteY1"/>
                  </a:cxn>
                </a:cxnLst>
                <a:rect l="l" t="t" r="r" b="b"/>
                <a:pathLst>
                  <a:path w="17942" h="70042">
                    <a:moveTo>
                      <a:pt x="321" y="31"/>
                    </a:moveTo>
                    <a:lnTo>
                      <a:pt x="321" y="70073"/>
                    </a:lnTo>
                  </a:path>
                </a:pathLst>
              </a:custGeom>
              <a:ln w="19050" cap="flat">
                <a:solidFill>
                  <a:srgbClr val="0070C0"/>
                </a:solidFill>
                <a:prstDash val="solid"/>
                <a:miter/>
              </a:ln>
            </p:spPr>
            <p:txBody>
              <a:bodyPr rtlCol="0" anchor="ctr"/>
              <a:lstStyle/>
              <a:p>
                <a:endParaRPr lang="en-GB" sz="1050"/>
              </a:p>
            </p:txBody>
          </p:sp>
          <p:sp>
            <p:nvSpPr>
              <p:cNvPr id="1177" name="Freeform: Shape 1176">
                <a:extLst>
                  <a:ext uri="{FF2B5EF4-FFF2-40B4-BE49-F238E27FC236}">
                    <a16:creationId xmlns:a16="http://schemas.microsoft.com/office/drawing/2014/main" id="{02AD2394-EC67-615D-474A-63DF56FCD1FC}"/>
                  </a:ext>
                </a:extLst>
              </p:cNvPr>
              <p:cNvSpPr/>
              <p:nvPr/>
            </p:nvSpPr>
            <p:spPr>
              <a:xfrm>
                <a:off x="7530395" y="1424380"/>
                <a:ext cx="50777" cy="24749"/>
              </a:xfrm>
              <a:custGeom>
                <a:avLst/>
                <a:gdLst>
                  <a:gd name="connsiteX0" fmla="*/ 51099 w 50777"/>
                  <a:gd name="connsiteY0" fmla="*/ 31 h 24749"/>
                  <a:gd name="connsiteX1" fmla="*/ 321 w 50777"/>
                  <a:gd name="connsiteY1" fmla="*/ 31 h 24749"/>
                </a:gdLst>
                <a:ahLst/>
                <a:cxnLst>
                  <a:cxn ang="0">
                    <a:pos x="connsiteX0" y="connsiteY0"/>
                  </a:cxn>
                  <a:cxn ang="0">
                    <a:pos x="connsiteX1" y="connsiteY1"/>
                  </a:cxn>
                </a:cxnLst>
                <a:rect l="l" t="t" r="r" b="b"/>
                <a:pathLst>
                  <a:path w="50777" h="24749">
                    <a:moveTo>
                      <a:pt x="51099" y="31"/>
                    </a:moveTo>
                    <a:lnTo>
                      <a:pt x="321" y="31"/>
                    </a:lnTo>
                  </a:path>
                </a:pathLst>
              </a:custGeom>
              <a:ln w="19050" cap="flat">
                <a:solidFill>
                  <a:srgbClr val="0070C0"/>
                </a:solidFill>
                <a:prstDash val="solid"/>
                <a:miter/>
              </a:ln>
            </p:spPr>
            <p:txBody>
              <a:bodyPr rtlCol="0" anchor="ctr"/>
              <a:lstStyle/>
              <a:p>
                <a:endParaRPr lang="en-GB" sz="1050"/>
              </a:p>
            </p:txBody>
          </p:sp>
        </p:grpSp>
        <p:grpSp>
          <p:nvGrpSpPr>
            <p:cNvPr id="999" name="Graphic 3">
              <a:extLst>
                <a:ext uri="{FF2B5EF4-FFF2-40B4-BE49-F238E27FC236}">
                  <a16:creationId xmlns:a16="http://schemas.microsoft.com/office/drawing/2014/main" id="{C99181A6-B865-EBEE-8023-4F04252419EF}"/>
                </a:ext>
              </a:extLst>
            </p:cNvPr>
            <p:cNvGrpSpPr/>
            <p:nvPr/>
          </p:nvGrpSpPr>
          <p:grpSpPr>
            <a:xfrm>
              <a:off x="7545465" y="1304357"/>
              <a:ext cx="51097" cy="70484"/>
              <a:chOff x="7516221" y="1302363"/>
              <a:chExt cx="50777" cy="70042"/>
            </a:xfrm>
          </p:grpSpPr>
          <p:sp>
            <p:nvSpPr>
              <p:cNvPr id="1174" name="Freeform: Shape 1173">
                <a:extLst>
                  <a:ext uri="{FF2B5EF4-FFF2-40B4-BE49-F238E27FC236}">
                    <a16:creationId xmlns:a16="http://schemas.microsoft.com/office/drawing/2014/main" id="{10B8ED1B-FA44-2F0A-1F71-ADE94CCE1C17}"/>
                  </a:ext>
                </a:extLst>
              </p:cNvPr>
              <p:cNvSpPr/>
              <p:nvPr/>
            </p:nvSpPr>
            <p:spPr>
              <a:xfrm>
                <a:off x="7541699" y="1302363"/>
                <a:ext cx="17942" cy="70042"/>
              </a:xfrm>
              <a:custGeom>
                <a:avLst/>
                <a:gdLst>
                  <a:gd name="connsiteX0" fmla="*/ 321 w 17942"/>
                  <a:gd name="connsiteY0" fmla="*/ 28 h 70042"/>
                  <a:gd name="connsiteX1" fmla="*/ 321 w 17942"/>
                  <a:gd name="connsiteY1" fmla="*/ 70070 h 70042"/>
                </a:gdLst>
                <a:ahLst/>
                <a:cxnLst>
                  <a:cxn ang="0">
                    <a:pos x="connsiteX0" y="connsiteY0"/>
                  </a:cxn>
                  <a:cxn ang="0">
                    <a:pos x="connsiteX1" y="connsiteY1"/>
                  </a:cxn>
                </a:cxnLst>
                <a:rect l="l" t="t" r="r" b="b"/>
                <a:pathLst>
                  <a:path w="17942" h="70042">
                    <a:moveTo>
                      <a:pt x="321" y="28"/>
                    </a:moveTo>
                    <a:lnTo>
                      <a:pt x="321" y="70070"/>
                    </a:lnTo>
                  </a:path>
                </a:pathLst>
              </a:custGeom>
              <a:ln w="19050" cap="flat">
                <a:solidFill>
                  <a:srgbClr val="0070C0"/>
                </a:solidFill>
                <a:prstDash val="solid"/>
                <a:miter/>
              </a:ln>
            </p:spPr>
            <p:txBody>
              <a:bodyPr rtlCol="0" anchor="ctr"/>
              <a:lstStyle/>
              <a:p>
                <a:endParaRPr lang="en-GB" sz="1050"/>
              </a:p>
            </p:txBody>
          </p:sp>
          <p:sp>
            <p:nvSpPr>
              <p:cNvPr id="1175" name="Freeform: Shape 1174">
                <a:extLst>
                  <a:ext uri="{FF2B5EF4-FFF2-40B4-BE49-F238E27FC236}">
                    <a16:creationId xmlns:a16="http://schemas.microsoft.com/office/drawing/2014/main" id="{FF1E4573-AD10-DA23-9DC8-E8A489144C5F}"/>
                  </a:ext>
                </a:extLst>
              </p:cNvPr>
              <p:cNvSpPr/>
              <p:nvPr/>
            </p:nvSpPr>
            <p:spPr>
              <a:xfrm>
                <a:off x="7516221" y="1337508"/>
                <a:ext cx="50777" cy="24749"/>
              </a:xfrm>
              <a:custGeom>
                <a:avLst/>
                <a:gdLst>
                  <a:gd name="connsiteX0" fmla="*/ 51098 w 50777"/>
                  <a:gd name="connsiteY0" fmla="*/ 28 h 24749"/>
                  <a:gd name="connsiteX1" fmla="*/ 321 w 50777"/>
                  <a:gd name="connsiteY1" fmla="*/ 28 h 24749"/>
                </a:gdLst>
                <a:ahLst/>
                <a:cxnLst>
                  <a:cxn ang="0">
                    <a:pos x="connsiteX0" y="connsiteY0"/>
                  </a:cxn>
                  <a:cxn ang="0">
                    <a:pos x="connsiteX1" y="connsiteY1"/>
                  </a:cxn>
                </a:cxnLst>
                <a:rect l="l" t="t" r="r" b="b"/>
                <a:pathLst>
                  <a:path w="50777" h="24749">
                    <a:moveTo>
                      <a:pt x="51098" y="28"/>
                    </a:moveTo>
                    <a:lnTo>
                      <a:pt x="321" y="28"/>
                    </a:lnTo>
                  </a:path>
                </a:pathLst>
              </a:custGeom>
              <a:ln w="19050" cap="flat">
                <a:solidFill>
                  <a:srgbClr val="0070C0"/>
                </a:solidFill>
                <a:prstDash val="solid"/>
                <a:miter/>
              </a:ln>
            </p:spPr>
            <p:txBody>
              <a:bodyPr rtlCol="0" anchor="ctr"/>
              <a:lstStyle/>
              <a:p>
                <a:endParaRPr lang="en-GB" sz="1050"/>
              </a:p>
            </p:txBody>
          </p:sp>
        </p:grpSp>
        <p:grpSp>
          <p:nvGrpSpPr>
            <p:cNvPr id="1000" name="Graphic 3">
              <a:extLst>
                <a:ext uri="{FF2B5EF4-FFF2-40B4-BE49-F238E27FC236}">
                  <a16:creationId xmlns:a16="http://schemas.microsoft.com/office/drawing/2014/main" id="{BA4F2A1D-4DA1-1AF6-572F-30737174A32C}"/>
                </a:ext>
              </a:extLst>
            </p:cNvPr>
            <p:cNvGrpSpPr/>
            <p:nvPr/>
          </p:nvGrpSpPr>
          <p:grpSpPr>
            <a:xfrm>
              <a:off x="7524339" y="1304357"/>
              <a:ext cx="51097" cy="70484"/>
              <a:chOff x="7495228" y="1302363"/>
              <a:chExt cx="50777" cy="70042"/>
            </a:xfrm>
          </p:grpSpPr>
          <p:sp>
            <p:nvSpPr>
              <p:cNvPr id="1172" name="Freeform: Shape 1171">
                <a:extLst>
                  <a:ext uri="{FF2B5EF4-FFF2-40B4-BE49-F238E27FC236}">
                    <a16:creationId xmlns:a16="http://schemas.microsoft.com/office/drawing/2014/main" id="{3E5CD95E-1F93-CE22-E491-2EE65ECD203D}"/>
                  </a:ext>
                </a:extLst>
              </p:cNvPr>
              <p:cNvSpPr/>
              <p:nvPr/>
            </p:nvSpPr>
            <p:spPr>
              <a:xfrm>
                <a:off x="7520706" y="1302363"/>
                <a:ext cx="17942" cy="70042"/>
              </a:xfrm>
              <a:custGeom>
                <a:avLst/>
                <a:gdLst>
                  <a:gd name="connsiteX0" fmla="*/ 319 w 17942"/>
                  <a:gd name="connsiteY0" fmla="*/ 28 h 70042"/>
                  <a:gd name="connsiteX1" fmla="*/ 319 w 17942"/>
                  <a:gd name="connsiteY1" fmla="*/ 70070 h 70042"/>
                </a:gdLst>
                <a:ahLst/>
                <a:cxnLst>
                  <a:cxn ang="0">
                    <a:pos x="connsiteX0" y="connsiteY0"/>
                  </a:cxn>
                  <a:cxn ang="0">
                    <a:pos x="connsiteX1" y="connsiteY1"/>
                  </a:cxn>
                </a:cxnLst>
                <a:rect l="l" t="t" r="r" b="b"/>
                <a:pathLst>
                  <a:path w="17942" h="70042">
                    <a:moveTo>
                      <a:pt x="319" y="28"/>
                    </a:moveTo>
                    <a:lnTo>
                      <a:pt x="319" y="70070"/>
                    </a:lnTo>
                  </a:path>
                </a:pathLst>
              </a:custGeom>
              <a:ln w="19050" cap="flat">
                <a:solidFill>
                  <a:srgbClr val="0070C0"/>
                </a:solidFill>
                <a:prstDash val="solid"/>
                <a:miter/>
              </a:ln>
            </p:spPr>
            <p:txBody>
              <a:bodyPr rtlCol="0" anchor="ctr"/>
              <a:lstStyle/>
              <a:p>
                <a:endParaRPr lang="en-GB" sz="1050"/>
              </a:p>
            </p:txBody>
          </p:sp>
          <p:sp>
            <p:nvSpPr>
              <p:cNvPr id="1173" name="Freeform: Shape 1172">
                <a:extLst>
                  <a:ext uri="{FF2B5EF4-FFF2-40B4-BE49-F238E27FC236}">
                    <a16:creationId xmlns:a16="http://schemas.microsoft.com/office/drawing/2014/main" id="{34AB143B-8BA1-0DB2-E16F-495CB3224A31}"/>
                  </a:ext>
                </a:extLst>
              </p:cNvPr>
              <p:cNvSpPr/>
              <p:nvPr/>
            </p:nvSpPr>
            <p:spPr>
              <a:xfrm>
                <a:off x="7495228" y="1337508"/>
                <a:ext cx="50777" cy="24749"/>
              </a:xfrm>
              <a:custGeom>
                <a:avLst/>
                <a:gdLst>
                  <a:gd name="connsiteX0" fmla="*/ 51097 w 50777"/>
                  <a:gd name="connsiteY0" fmla="*/ 28 h 24749"/>
                  <a:gd name="connsiteX1" fmla="*/ 319 w 50777"/>
                  <a:gd name="connsiteY1" fmla="*/ 28 h 24749"/>
                </a:gdLst>
                <a:ahLst/>
                <a:cxnLst>
                  <a:cxn ang="0">
                    <a:pos x="connsiteX0" y="connsiteY0"/>
                  </a:cxn>
                  <a:cxn ang="0">
                    <a:pos x="connsiteX1" y="connsiteY1"/>
                  </a:cxn>
                </a:cxnLst>
                <a:rect l="l" t="t" r="r" b="b"/>
                <a:pathLst>
                  <a:path w="50777" h="24749">
                    <a:moveTo>
                      <a:pt x="51097" y="28"/>
                    </a:moveTo>
                    <a:lnTo>
                      <a:pt x="319" y="28"/>
                    </a:lnTo>
                  </a:path>
                </a:pathLst>
              </a:custGeom>
              <a:ln w="19050" cap="flat">
                <a:solidFill>
                  <a:srgbClr val="0070C0"/>
                </a:solidFill>
                <a:prstDash val="solid"/>
                <a:miter/>
              </a:ln>
            </p:spPr>
            <p:txBody>
              <a:bodyPr rtlCol="0" anchor="ctr"/>
              <a:lstStyle/>
              <a:p>
                <a:endParaRPr lang="en-GB" sz="1050"/>
              </a:p>
            </p:txBody>
          </p:sp>
        </p:grpSp>
        <p:grpSp>
          <p:nvGrpSpPr>
            <p:cNvPr id="1001" name="Graphic 3">
              <a:extLst>
                <a:ext uri="{FF2B5EF4-FFF2-40B4-BE49-F238E27FC236}">
                  <a16:creationId xmlns:a16="http://schemas.microsoft.com/office/drawing/2014/main" id="{141E3E17-320F-F4CE-8B9E-6659F4F935B4}"/>
                </a:ext>
              </a:extLst>
            </p:cNvPr>
            <p:cNvGrpSpPr/>
            <p:nvPr/>
          </p:nvGrpSpPr>
          <p:grpSpPr>
            <a:xfrm>
              <a:off x="7520186" y="1304357"/>
              <a:ext cx="51097" cy="70484"/>
              <a:chOff x="7491101" y="1302363"/>
              <a:chExt cx="50777" cy="70042"/>
            </a:xfrm>
          </p:grpSpPr>
          <p:sp>
            <p:nvSpPr>
              <p:cNvPr id="1170" name="Freeform: Shape 1169">
                <a:extLst>
                  <a:ext uri="{FF2B5EF4-FFF2-40B4-BE49-F238E27FC236}">
                    <a16:creationId xmlns:a16="http://schemas.microsoft.com/office/drawing/2014/main" id="{8AEC65FE-9FFE-4DF3-A770-6F019EDD63B6}"/>
                  </a:ext>
                </a:extLst>
              </p:cNvPr>
              <p:cNvSpPr/>
              <p:nvPr/>
            </p:nvSpPr>
            <p:spPr>
              <a:xfrm>
                <a:off x="7516580" y="1302363"/>
                <a:ext cx="17942" cy="70042"/>
              </a:xfrm>
              <a:custGeom>
                <a:avLst/>
                <a:gdLst>
                  <a:gd name="connsiteX0" fmla="*/ 319 w 17942"/>
                  <a:gd name="connsiteY0" fmla="*/ 28 h 70042"/>
                  <a:gd name="connsiteX1" fmla="*/ 319 w 17942"/>
                  <a:gd name="connsiteY1" fmla="*/ 70070 h 70042"/>
                </a:gdLst>
                <a:ahLst/>
                <a:cxnLst>
                  <a:cxn ang="0">
                    <a:pos x="connsiteX0" y="connsiteY0"/>
                  </a:cxn>
                  <a:cxn ang="0">
                    <a:pos x="connsiteX1" y="connsiteY1"/>
                  </a:cxn>
                </a:cxnLst>
                <a:rect l="l" t="t" r="r" b="b"/>
                <a:pathLst>
                  <a:path w="17942" h="70042">
                    <a:moveTo>
                      <a:pt x="319" y="28"/>
                    </a:moveTo>
                    <a:lnTo>
                      <a:pt x="319" y="70070"/>
                    </a:lnTo>
                  </a:path>
                </a:pathLst>
              </a:custGeom>
              <a:ln w="19050" cap="flat">
                <a:solidFill>
                  <a:srgbClr val="0070C0"/>
                </a:solidFill>
                <a:prstDash val="solid"/>
                <a:miter/>
              </a:ln>
            </p:spPr>
            <p:txBody>
              <a:bodyPr rtlCol="0" anchor="ctr"/>
              <a:lstStyle/>
              <a:p>
                <a:endParaRPr lang="en-GB" sz="1050"/>
              </a:p>
            </p:txBody>
          </p:sp>
          <p:sp>
            <p:nvSpPr>
              <p:cNvPr id="1171" name="Freeform: Shape 1170">
                <a:extLst>
                  <a:ext uri="{FF2B5EF4-FFF2-40B4-BE49-F238E27FC236}">
                    <a16:creationId xmlns:a16="http://schemas.microsoft.com/office/drawing/2014/main" id="{F9D1B6D3-5877-000E-62CD-3136E1E10CFA}"/>
                  </a:ext>
                </a:extLst>
              </p:cNvPr>
              <p:cNvSpPr/>
              <p:nvPr/>
            </p:nvSpPr>
            <p:spPr>
              <a:xfrm>
                <a:off x="7491101" y="1337508"/>
                <a:ext cx="50777" cy="24749"/>
              </a:xfrm>
              <a:custGeom>
                <a:avLst/>
                <a:gdLst>
                  <a:gd name="connsiteX0" fmla="*/ 51097 w 50777"/>
                  <a:gd name="connsiteY0" fmla="*/ 28 h 24749"/>
                  <a:gd name="connsiteX1" fmla="*/ 319 w 50777"/>
                  <a:gd name="connsiteY1" fmla="*/ 28 h 24749"/>
                </a:gdLst>
                <a:ahLst/>
                <a:cxnLst>
                  <a:cxn ang="0">
                    <a:pos x="connsiteX0" y="connsiteY0"/>
                  </a:cxn>
                  <a:cxn ang="0">
                    <a:pos x="connsiteX1" y="connsiteY1"/>
                  </a:cxn>
                </a:cxnLst>
                <a:rect l="l" t="t" r="r" b="b"/>
                <a:pathLst>
                  <a:path w="50777" h="24749">
                    <a:moveTo>
                      <a:pt x="51097" y="28"/>
                    </a:moveTo>
                    <a:lnTo>
                      <a:pt x="319" y="28"/>
                    </a:lnTo>
                  </a:path>
                </a:pathLst>
              </a:custGeom>
              <a:ln w="19050" cap="flat">
                <a:solidFill>
                  <a:srgbClr val="0070C0"/>
                </a:solidFill>
                <a:prstDash val="solid"/>
                <a:miter/>
              </a:ln>
            </p:spPr>
            <p:txBody>
              <a:bodyPr rtlCol="0" anchor="ctr"/>
              <a:lstStyle/>
              <a:p>
                <a:endParaRPr lang="en-GB" sz="1050"/>
              </a:p>
            </p:txBody>
          </p:sp>
        </p:grpSp>
        <p:grpSp>
          <p:nvGrpSpPr>
            <p:cNvPr id="1002" name="Graphic 3">
              <a:extLst>
                <a:ext uri="{FF2B5EF4-FFF2-40B4-BE49-F238E27FC236}">
                  <a16:creationId xmlns:a16="http://schemas.microsoft.com/office/drawing/2014/main" id="{DB30B28B-F9F9-BFE5-2F4E-B71B8926A948}"/>
                </a:ext>
              </a:extLst>
            </p:cNvPr>
            <p:cNvGrpSpPr/>
            <p:nvPr/>
          </p:nvGrpSpPr>
          <p:grpSpPr>
            <a:xfrm>
              <a:off x="7515853" y="1304357"/>
              <a:ext cx="51097" cy="70484"/>
              <a:chOff x="7486795" y="1302363"/>
              <a:chExt cx="50777" cy="70042"/>
            </a:xfrm>
          </p:grpSpPr>
          <p:sp>
            <p:nvSpPr>
              <p:cNvPr id="1168" name="Freeform: Shape 1167">
                <a:extLst>
                  <a:ext uri="{FF2B5EF4-FFF2-40B4-BE49-F238E27FC236}">
                    <a16:creationId xmlns:a16="http://schemas.microsoft.com/office/drawing/2014/main" id="{6747EBD4-F945-1BC9-21F2-155791C6E949}"/>
                  </a:ext>
                </a:extLst>
              </p:cNvPr>
              <p:cNvSpPr/>
              <p:nvPr/>
            </p:nvSpPr>
            <p:spPr>
              <a:xfrm>
                <a:off x="7512273" y="1302363"/>
                <a:ext cx="17942" cy="70042"/>
              </a:xfrm>
              <a:custGeom>
                <a:avLst/>
                <a:gdLst>
                  <a:gd name="connsiteX0" fmla="*/ 319 w 17942"/>
                  <a:gd name="connsiteY0" fmla="*/ 28 h 70042"/>
                  <a:gd name="connsiteX1" fmla="*/ 319 w 17942"/>
                  <a:gd name="connsiteY1" fmla="*/ 70070 h 70042"/>
                </a:gdLst>
                <a:ahLst/>
                <a:cxnLst>
                  <a:cxn ang="0">
                    <a:pos x="connsiteX0" y="connsiteY0"/>
                  </a:cxn>
                  <a:cxn ang="0">
                    <a:pos x="connsiteX1" y="connsiteY1"/>
                  </a:cxn>
                </a:cxnLst>
                <a:rect l="l" t="t" r="r" b="b"/>
                <a:pathLst>
                  <a:path w="17942" h="70042">
                    <a:moveTo>
                      <a:pt x="319" y="28"/>
                    </a:moveTo>
                    <a:lnTo>
                      <a:pt x="319" y="70070"/>
                    </a:lnTo>
                  </a:path>
                </a:pathLst>
              </a:custGeom>
              <a:ln w="19050" cap="flat">
                <a:solidFill>
                  <a:srgbClr val="0070C0"/>
                </a:solidFill>
                <a:prstDash val="solid"/>
                <a:miter/>
              </a:ln>
            </p:spPr>
            <p:txBody>
              <a:bodyPr rtlCol="0" anchor="ctr"/>
              <a:lstStyle/>
              <a:p>
                <a:endParaRPr lang="en-GB" sz="1050"/>
              </a:p>
            </p:txBody>
          </p:sp>
          <p:sp>
            <p:nvSpPr>
              <p:cNvPr id="1169" name="Freeform: Shape 1168">
                <a:extLst>
                  <a:ext uri="{FF2B5EF4-FFF2-40B4-BE49-F238E27FC236}">
                    <a16:creationId xmlns:a16="http://schemas.microsoft.com/office/drawing/2014/main" id="{1046C966-0B4A-37F3-C2F8-2960B48DE469}"/>
                  </a:ext>
                </a:extLst>
              </p:cNvPr>
              <p:cNvSpPr/>
              <p:nvPr/>
            </p:nvSpPr>
            <p:spPr>
              <a:xfrm>
                <a:off x="7486795" y="1337508"/>
                <a:ext cx="50777" cy="24749"/>
              </a:xfrm>
              <a:custGeom>
                <a:avLst/>
                <a:gdLst>
                  <a:gd name="connsiteX0" fmla="*/ 51096 w 50777"/>
                  <a:gd name="connsiteY0" fmla="*/ 28 h 24749"/>
                  <a:gd name="connsiteX1" fmla="*/ 319 w 50777"/>
                  <a:gd name="connsiteY1" fmla="*/ 28 h 24749"/>
                </a:gdLst>
                <a:ahLst/>
                <a:cxnLst>
                  <a:cxn ang="0">
                    <a:pos x="connsiteX0" y="connsiteY0"/>
                  </a:cxn>
                  <a:cxn ang="0">
                    <a:pos x="connsiteX1" y="connsiteY1"/>
                  </a:cxn>
                </a:cxnLst>
                <a:rect l="l" t="t" r="r" b="b"/>
                <a:pathLst>
                  <a:path w="50777" h="24749">
                    <a:moveTo>
                      <a:pt x="51096" y="28"/>
                    </a:moveTo>
                    <a:lnTo>
                      <a:pt x="319" y="28"/>
                    </a:lnTo>
                  </a:path>
                </a:pathLst>
              </a:custGeom>
              <a:ln w="19050" cap="flat">
                <a:solidFill>
                  <a:srgbClr val="0070C0"/>
                </a:solidFill>
                <a:prstDash val="solid"/>
                <a:miter/>
              </a:ln>
            </p:spPr>
            <p:txBody>
              <a:bodyPr rtlCol="0" anchor="ctr"/>
              <a:lstStyle/>
              <a:p>
                <a:endParaRPr lang="en-GB" sz="1050"/>
              </a:p>
            </p:txBody>
          </p:sp>
        </p:grpSp>
        <p:grpSp>
          <p:nvGrpSpPr>
            <p:cNvPr id="1003" name="Graphic 3">
              <a:extLst>
                <a:ext uri="{FF2B5EF4-FFF2-40B4-BE49-F238E27FC236}">
                  <a16:creationId xmlns:a16="http://schemas.microsoft.com/office/drawing/2014/main" id="{B4DEE62E-2082-0683-B8E6-CC088F6834A5}"/>
                </a:ext>
              </a:extLst>
            </p:cNvPr>
            <p:cNvGrpSpPr/>
            <p:nvPr/>
          </p:nvGrpSpPr>
          <p:grpSpPr>
            <a:xfrm>
              <a:off x="7503034" y="1304357"/>
              <a:ext cx="51097" cy="70484"/>
              <a:chOff x="7474056" y="1302363"/>
              <a:chExt cx="50777" cy="70042"/>
            </a:xfrm>
          </p:grpSpPr>
          <p:sp>
            <p:nvSpPr>
              <p:cNvPr id="1166" name="Freeform: Shape 1165">
                <a:extLst>
                  <a:ext uri="{FF2B5EF4-FFF2-40B4-BE49-F238E27FC236}">
                    <a16:creationId xmlns:a16="http://schemas.microsoft.com/office/drawing/2014/main" id="{73B8E835-E93D-A503-2C96-35778C000F42}"/>
                  </a:ext>
                </a:extLst>
              </p:cNvPr>
              <p:cNvSpPr/>
              <p:nvPr/>
            </p:nvSpPr>
            <p:spPr>
              <a:xfrm>
                <a:off x="7499534" y="1302363"/>
                <a:ext cx="17942" cy="70042"/>
              </a:xfrm>
              <a:custGeom>
                <a:avLst/>
                <a:gdLst>
                  <a:gd name="connsiteX0" fmla="*/ 318 w 17942"/>
                  <a:gd name="connsiteY0" fmla="*/ 28 h 70042"/>
                  <a:gd name="connsiteX1" fmla="*/ 318 w 17942"/>
                  <a:gd name="connsiteY1" fmla="*/ 70070 h 70042"/>
                </a:gdLst>
                <a:ahLst/>
                <a:cxnLst>
                  <a:cxn ang="0">
                    <a:pos x="connsiteX0" y="connsiteY0"/>
                  </a:cxn>
                  <a:cxn ang="0">
                    <a:pos x="connsiteX1" y="connsiteY1"/>
                  </a:cxn>
                </a:cxnLst>
                <a:rect l="l" t="t" r="r" b="b"/>
                <a:pathLst>
                  <a:path w="17942" h="70042">
                    <a:moveTo>
                      <a:pt x="318" y="28"/>
                    </a:moveTo>
                    <a:lnTo>
                      <a:pt x="318" y="70070"/>
                    </a:lnTo>
                  </a:path>
                </a:pathLst>
              </a:custGeom>
              <a:ln w="19050" cap="flat">
                <a:solidFill>
                  <a:srgbClr val="0070C0"/>
                </a:solidFill>
                <a:prstDash val="solid"/>
                <a:miter/>
              </a:ln>
            </p:spPr>
            <p:txBody>
              <a:bodyPr rtlCol="0" anchor="ctr"/>
              <a:lstStyle/>
              <a:p>
                <a:endParaRPr lang="en-GB" sz="1050"/>
              </a:p>
            </p:txBody>
          </p:sp>
          <p:sp>
            <p:nvSpPr>
              <p:cNvPr id="1167" name="Freeform: Shape 1166">
                <a:extLst>
                  <a:ext uri="{FF2B5EF4-FFF2-40B4-BE49-F238E27FC236}">
                    <a16:creationId xmlns:a16="http://schemas.microsoft.com/office/drawing/2014/main" id="{F9E0CEB8-0D9D-3962-633F-4614F8D2816E}"/>
                  </a:ext>
                </a:extLst>
              </p:cNvPr>
              <p:cNvSpPr/>
              <p:nvPr/>
            </p:nvSpPr>
            <p:spPr>
              <a:xfrm>
                <a:off x="7474056" y="1337508"/>
                <a:ext cx="50777" cy="24749"/>
              </a:xfrm>
              <a:custGeom>
                <a:avLst/>
                <a:gdLst>
                  <a:gd name="connsiteX0" fmla="*/ 51096 w 50777"/>
                  <a:gd name="connsiteY0" fmla="*/ 28 h 24749"/>
                  <a:gd name="connsiteX1" fmla="*/ 318 w 50777"/>
                  <a:gd name="connsiteY1" fmla="*/ 28 h 24749"/>
                </a:gdLst>
                <a:ahLst/>
                <a:cxnLst>
                  <a:cxn ang="0">
                    <a:pos x="connsiteX0" y="connsiteY0"/>
                  </a:cxn>
                  <a:cxn ang="0">
                    <a:pos x="connsiteX1" y="connsiteY1"/>
                  </a:cxn>
                </a:cxnLst>
                <a:rect l="l" t="t" r="r" b="b"/>
                <a:pathLst>
                  <a:path w="50777" h="24749">
                    <a:moveTo>
                      <a:pt x="51096" y="28"/>
                    </a:moveTo>
                    <a:lnTo>
                      <a:pt x="318" y="28"/>
                    </a:lnTo>
                  </a:path>
                </a:pathLst>
              </a:custGeom>
              <a:ln w="19050" cap="flat">
                <a:solidFill>
                  <a:srgbClr val="0070C0"/>
                </a:solidFill>
                <a:prstDash val="solid"/>
                <a:miter/>
              </a:ln>
            </p:spPr>
            <p:txBody>
              <a:bodyPr rtlCol="0" anchor="ctr"/>
              <a:lstStyle/>
              <a:p>
                <a:endParaRPr lang="en-GB" sz="1050"/>
              </a:p>
            </p:txBody>
          </p:sp>
        </p:grpSp>
        <p:grpSp>
          <p:nvGrpSpPr>
            <p:cNvPr id="1004" name="Graphic 3">
              <a:extLst>
                <a:ext uri="{FF2B5EF4-FFF2-40B4-BE49-F238E27FC236}">
                  <a16:creationId xmlns:a16="http://schemas.microsoft.com/office/drawing/2014/main" id="{CA57B90F-5CD3-9432-0313-07205511C6B6}"/>
                </a:ext>
              </a:extLst>
            </p:cNvPr>
            <p:cNvGrpSpPr/>
            <p:nvPr/>
          </p:nvGrpSpPr>
          <p:grpSpPr>
            <a:xfrm>
              <a:off x="7499061" y="1304357"/>
              <a:ext cx="51097" cy="70484"/>
              <a:chOff x="7470108" y="1302363"/>
              <a:chExt cx="50777" cy="70042"/>
            </a:xfrm>
          </p:grpSpPr>
          <p:sp>
            <p:nvSpPr>
              <p:cNvPr id="1164" name="Freeform: Shape 1163">
                <a:extLst>
                  <a:ext uri="{FF2B5EF4-FFF2-40B4-BE49-F238E27FC236}">
                    <a16:creationId xmlns:a16="http://schemas.microsoft.com/office/drawing/2014/main" id="{BD5E31E6-8094-DC1E-378B-E6919E85B250}"/>
                  </a:ext>
                </a:extLst>
              </p:cNvPr>
              <p:cNvSpPr/>
              <p:nvPr/>
            </p:nvSpPr>
            <p:spPr>
              <a:xfrm>
                <a:off x="7495587" y="1302363"/>
                <a:ext cx="17942" cy="70042"/>
              </a:xfrm>
              <a:custGeom>
                <a:avLst/>
                <a:gdLst>
                  <a:gd name="connsiteX0" fmla="*/ 318 w 17942"/>
                  <a:gd name="connsiteY0" fmla="*/ 28 h 70042"/>
                  <a:gd name="connsiteX1" fmla="*/ 318 w 17942"/>
                  <a:gd name="connsiteY1" fmla="*/ 70070 h 70042"/>
                </a:gdLst>
                <a:ahLst/>
                <a:cxnLst>
                  <a:cxn ang="0">
                    <a:pos x="connsiteX0" y="connsiteY0"/>
                  </a:cxn>
                  <a:cxn ang="0">
                    <a:pos x="connsiteX1" y="connsiteY1"/>
                  </a:cxn>
                </a:cxnLst>
                <a:rect l="l" t="t" r="r" b="b"/>
                <a:pathLst>
                  <a:path w="17942" h="70042">
                    <a:moveTo>
                      <a:pt x="318" y="28"/>
                    </a:moveTo>
                    <a:lnTo>
                      <a:pt x="318" y="70070"/>
                    </a:lnTo>
                  </a:path>
                </a:pathLst>
              </a:custGeom>
              <a:ln w="19050" cap="flat">
                <a:solidFill>
                  <a:srgbClr val="0070C0"/>
                </a:solidFill>
                <a:prstDash val="solid"/>
                <a:miter/>
              </a:ln>
            </p:spPr>
            <p:txBody>
              <a:bodyPr rtlCol="0" anchor="ctr"/>
              <a:lstStyle/>
              <a:p>
                <a:endParaRPr lang="en-GB" sz="1050"/>
              </a:p>
            </p:txBody>
          </p:sp>
          <p:sp>
            <p:nvSpPr>
              <p:cNvPr id="1165" name="Freeform: Shape 1164">
                <a:extLst>
                  <a:ext uri="{FF2B5EF4-FFF2-40B4-BE49-F238E27FC236}">
                    <a16:creationId xmlns:a16="http://schemas.microsoft.com/office/drawing/2014/main" id="{809B4B08-0334-5125-8A32-B25B3AA7961F}"/>
                  </a:ext>
                </a:extLst>
              </p:cNvPr>
              <p:cNvSpPr/>
              <p:nvPr/>
            </p:nvSpPr>
            <p:spPr>
              <a:xfrm>
                <a:off x="7470108" y="1337508"/>
                <a:ext cx="50777" cy="24749"/>
              </a:xfrm>
              <a:custGeom>
                <a:avLst/>
                <a:gdLst>
                  <a:gd name="connsiteX0" fmla="*/ 51096 w 50777"/>
                  <a:gd name="connsiteY0" fmla="*/ 28 h 24749"/>
                  <a:gd name="connsiteX1" fmla="*/ 318 w 50777"/>
                  <a:gd name="connsiteY1" fmla="*/ 28 h 24749"/>
                </a:gdLst>
                <a:ahLst/>
                <a:cxnLst>
                  <a:cxn ang="0">
                    <a:pos x="connsiteX0" y="connsiteY0"/>
                  </a:cxn>
                  <a:cxn ang="0">
                    <a:pos x="connsiteX1" y="connsiteY1"/>
                  </a:cxn>
                </a:cxnLst>
                <a:rect l="l" t="t" r="r" b="b"/>
                <a:pathLst>
                  <a:path w="50777" h="24749">
                    <a:moveTo>
                      <a:pt x="51096" y="28"/>
                    </a:moveTo>
                    <a:lnTo>
                      <a:pt x="318" y="28"/>
                    </a:lnTo>
                  </a:path>
                </a:pathLst>
              </a:custGeom>
              <a:ln w="19050" cap="flat">
                <a:solidFill>
                  <a:srgbClr val="0070C0"/>
                </a:solidFill>
                <a:prstDash val="solid"/>
                <a:miter/>
              </a:ln>
            </p:spPr>
            <p:txBody>
              <a:bodyPr rtlCol="0" anchor="ctr"/>
              <a:lstStyle/>
              <a:p>
                <a:endParaRPr lang="en-GB" sz="1050"/>
              </a:p>
            </p:txBody>
          </p:sp>
        </p:grpSp>
        <p:grpSp>
          <p:nvGrpSpPr>
            <p:cNvPr id="1005" name="Graphic 3">
              <a:extLst>
                <a:ext uri="{FF2B5EF4-FFF2-40B4-BE49-F238E27FC236}">
                  <a16:creationId xmlns:a16="http://schemas.microsoft.com/office/drawing/2014/main" id="{9CFBFB0C-7949-BFBB-99C8-FA154E99BA8F}"/>
                </a:ext>
              </a:extLst>
            </p:cNvPr>
            <p:cNvGrpSpPr/>
            <p:nvPr/>
          </p:nvGrpSpPr>
          <p:grpSpPr>
            <a:xfrm>
              <a:off x="7495089" y="1304357"/>
              <a:ext cx="51097" cy="70484"/>
              <a:chOff x="7466161" y="1302363"/>
              <a:chExt cx="50777" cy="70042"/>
            </a:xfrm>
          </p:grpSpPr>
          <p:sp>
            <p:nvSpPr>
              <p:cNvPr id="1162" name="Freeform: Shape 1161">
                <a:extLst>
                  <a:ext uri="{FF2B5EF4-FFF2-40B4-BE49-F238E27FC236}">
                    <a16:creationId xmlns:a16="http://schemas.microsoft.com/office/drawing/2014/main" id="{1C385028-6AF6-B3F9-419C-9EB8E54A850B}"/>
                  </a:ext>
                </a:extLst>
              </p:cNvPr>
              <p:cNvSpPr/>
              <p:nvPr/>
            </p:nvSpPr>
            <p:spPr>
              <a:xfrm>
                <a:off x="7491639" y="1302363"/>
                <a:ext cx="17942" cy="70042"/>
              </a:xfrm>
              <a:custGeom>
                <a:avLst/>
                <a:gdLst>
                  <a:gd name="connsiteX0" fmla="*/ 318 w 17942"/>
                  <a:gd name="connsiteY0" fmla="*/ 28 h 70042"/>
                  <a:gd name="connsiteX1" fmla="*/ 318 w 17942"/>
                  <a:gd name="connsiteY1" fmla="*/ 70070 h 70042"/>
                </a:gdLst>
                <a:ahLst/>
                <a:cxnLst>
                  <a:cxn ang="0">
                    <a:pos x="connsiteX0" y="connsiteY0"/>
                  </a:cxn>
                  <a:cxn ang="0">
                    <a:pos x="connsiteX1" y="connsiteY1"/>
                  </a:cxn>
                </a:cxnLst>
                <a:rect l="l" t="t" r="r" b="b"/>
                <a:pathLst>
                  <a:path w="17942" h="70042">
                    <a:moveTo>
                      <a:pt x="318" y="28"/>
                    </a:moveTo>
                    <a:lnTo>
                      <a:pt x="318" y="70070"/>
                    </a:lnTo>
                  </a:path>
                </a:pathLst>
              </a:custGeom>
              <a:ln w="19050" cap="flat">
                <a:solidFill>
                  <a:srgbClr val="0070C0"/>
                </a:solidFill>
                <a:prstDash val="solid"/>
                <a:miter/>
              </a:ln>
            </p:spPr>
            <p:txBody>
              <a:bodyPr rtlCol="0" anchor="ctr"/>
              <a:lstStyle/>
              <a:p>
                <a:endParaRPr lang="en-GB" sz="1050"/>
              </a:p>
            </p:txBody>
          </p:sp>
          <p:sp>
            <p:nvSpPr>
              <p:cNvPr id="1163" name="Freeform: Shape 1162">
                <a:extLst>
                  <a:ext uri="{FF2B5EF4-FFF2-40B4-BE49-F238E27FC236}">
                    <a16:creationId xmlns:a16="http://schemas.microsoft.com/office/drawing/2014/main" id="{68874099-3BEA-A724-A51A-45642A99C1FF}"/>
                  </a:ext>
                </a:extLst>
              </p:cNvPr>
              <p:cNvSpPr/>
              <p:nvPr/>
            </p:nvSpPr>
            <p:spPr>
              <a:xfrm>
                <a:off x="7466161" y="1337508"/>
                <a:ext cx="50777" cy="24749"/>
              </a:xfrm>
              <a:custGeom>
                <a:avLst/>
                <a:gdLst>
                  <a:gd name="connsiteX0" fmla="*/ 51095 w 50777"/>
                  <a:gd name="connsiteY0" fmla="*/ 28 h 24749"/>
                  <a:gd name="connsiteX1" fmla="*/ 318 w 50777"/>
                  <a:gd name="connsiteY1" fmla="*/ 28 h 24749"/>
                </a:gdLst>
                <a:ahLst/>
                <a:cxnLst>
                  <a:cxn ang="0">
                    <a:pos x="connsiteX0" y="connsiteY0"/>
                  </a:cxn>
                  <a:cxn ang="0">
                    <a:pos x="connsiteX1" y="connsiteY1"/>
                  </a:cxn>
                </a:cxnLst>
                <a:rect l="l" t="t" r="r" b="b"/>
                <a:pathLst>
                  <a:path w="50777" h="24749">
                    <a:moveTo>
                      <a:pt x="51095" y="28"/>
                    </a:moveTo>
                    <a:lnTo>
                      <a:pt x="318" y="28"/>
                    </a:lnTo>
                  </a:path>
                </a:pathLst>
              </a:custGeom>
              <a:ln w="19050" cap="flat">
                <a:solidFill>
                  <a:srgbClr val="0070C0"/>
                </a:solidFill>
                <a:prstDash val="solid"/>
                <a:miter/>
              </a:ln>
            </p:spPr>
            <p:txBody>
              <a:bodyPr rtlCol="0" anchor="ctr"/>
              <a:lstStyle/>
              <a:p>
                <a:endParaRPr lang="en-GB" sz="1050"/>
              </a:p>
            </p:txBody>
          </p:sp>
        </p:grpSp>
        <p:grpSp>
          <p:nvGrpSpPr>
            <p:cNvPr id="1006" name="Graphic 3">
              <a:extLst>
                <a:ext uri="{FF2B5EF4-FFF2-40B4-BE49-F238E27FC236}">
                  <a16:creationId xmlns:a16="http://schemas.microsoft.com/office/drawing/2014/main" id="{AAEBFCB4-DB64-9AB7-907D-F030E1A9D360}"/>
                </a:ext>
              </a:extLst>
            </p:cNvPr>
            <p:cNvGrpSpPr/>
            <p:nvPr/>
          </p:nvGrpSpPr>
          <p:grpSpPr>
            <a:xfrm>
              <a:off x="7481729" y="1304357"/>
              <a:ext cx="51097" cy="70484"/>
              <a:chOff x="7452884" y="1302363"/>
              <a:chExt cx="50777" cy="70042"/>
            </a:xfrm>
          </p:grpSpPr>
          <p:sp>
            <p:nvSpPr>
              <p:cNvPr id="1160" name="Freeform: Shape 1159">
                <a:extLst>
                  <a:ext uri="{FF2B5EF4-FFF2-40B4-BE49-F238E27FC236}">
                    <a16:creationId xmlns:a16="http://schemas.microsoft.com/office/drawing/2014/main" id="{983539BE-CD8C-9F9E-17EA-9886D6918C72}"/>
                  </a:ext>
                </a:extLst>
              </p:cNvPr>
              <p:cNvSpPr/>
              <p:nvPr/>
            </p:nvSpPr>
            <p:spPr>
              <a:xfrm>
                <a:off x="7478362" y="1302363"/>
                <a:ext cx="17942" cy="70042"/>
              </a:xfrm>
              <a:custGeom>
                <a:avLst/>
                <a:gdLst>
                  <a:gd name="connsiteX0" fmla="*/ 317 w 17942"/>
                  <a:gd name="connsiteY0" fmla="*/ 28 h 70042"/>
                  <a:gd name="connsiteX1" fmla="*/ 317 w 17942"/>
                  <a:gd name="connsiteY1" fmla="*/ 70070 h 70042"/>
                </a:gdLst>
                <a:ahLst/>
                <a:cxnLst>
                  <a:cxn ang="0">
                    <a:pos x="connsiteX0" y="connsiteY0"/>
                  </a:cxn>
                  <a:cxn ang="0">
                    <a:pos x="connsiteX1" y="connsiteY1"/>
                  </a:cxn>
                </a:cxnLst>
                <a:rect l="l" t="t" r="r" b="b"/>
                <a:pathLst>
                  <a:path w="17942" h="70042">
                    <a:moveTo>
                      <a:pt x="317" y="28"/>
                    </a:moveTo>
                    <a:lnTo>
                      <a:pt x="317" y="70070"/>
                    </a:lnTo>
                  </a:path>
                </a:pathLst>
              </a:custGeom>
              <a:ln w="19050" cap="flat">
                <a:solidFill>
                  <a:srgbClr val="0070C0"/>
                </a:solidFill>
                <a:prstDash val="solid"/>
                <a:miter/>
              </a:ln>
            </p:spPr>
            <p:txBody>
              <a:bodyPr rtlCol="0" anchor="ctr"/>
              <a:lstStyle/>
              <a:p>
                <a:endParaRPr lang="en-GB" sz="1050"/>
              </a:p>
            </p:txBody>
          </p:sp>
          <p:sp>
            <p:nvSpPr>
              <p:cNvPr id="1161" name="Freeform: Shape 1160">
                <a:extLst>
                  <a:ext uri="{FF2B5EF4-FFF2-40B4-BE49-F238E27FC236}">
                    <a16:creationId xmlns:a16="http://schemas.microsoft.com/office/drawing/2014/main" id="{240B7465-73E6-950F-6526-61DE88705308}"/>
                  </a:ext>
                </a:extLst>
              </p:cNvPr>
              <p:cNvSpPr/>
              <p:nvPr/>
            </p:nvSpPr>
            <p:spPr>
              <a:xfrm>
                <a:off x="7452884" y="1337508"/>
                <a:ext cx="50777" cy="24749"/>
              </a:xfrm>
              <a:custGeom>
                <a:avLst/>
                <a:gdLst>
                  <a:gd name="connsiteX0" fmla="*/ 51095 w 50777"/>
                  <a:gd name="connsiteY0" fmla="*/ 28 h 24749"/>
                  <a:gd name="connsiteX1" fmla="*/ 317 w 50777"/>
                  <a:gd name="connsiteY1" fmla="*/ 28 h 24749"/>
                </a:gdLst>
                <a:ahLst/>
                <a:cxnLst>
                  <a:cxn ang="0">
                    <a:pos x="connsiteX0" y="connsiteY0"/>
                  </a:cxn>
                  <a:cxn ang="0">
                    <a:pos x="connsiteX1" y="connsiteY1"/>
                  </a:cxn>
                </a:cxnLst>
                <a:rect l="l" t="t" r="r" b="b"/>
                <a:pathLst>
                  <a:path w="50777" h="24749">
                    <a:moveTo>
                      <a:pt x="51095" y="28"/>
                    </a:moveTo>
                    <a:lnTo>
                      <a:pt x="317" y="28"/>
                    </a:lnTo>
                  </a:path>
                </a:pathLst>
              </a:custGeom>
              <a:ln w="19050" cap="flat">
                <a:solidFill>
                  <a:srgbClr val="0070C0"/>
                </a:solidFill>
                <a:prstDash val="solid"/>
                <a:miter/>
              </a:ln>
            </p:spPr>
            <p:txBody>
              <a:bodyPr rtlCol="0" anchor="ctr"/>
              <a:lstStyle/>
              <a:p>
                <a:endParaRPr lang="en-GB" sz="1050"/>
              </a:p>
            </p:txBody>
          </p:sp>
        </p:grpSp>
        <p:grpSp>
          <p:nvGrpSpPr>
            <p:cNvPr id="1007" name="Graphic 3">
              <a:extLst>
                <a:ext uri="{FF2B5EF4-FFF2-40B4-BE49-F238E27FC236}">
                  <a16:creationId xmlns:a16="http://schemas.microsoft.com/office/drawing/2014/main" id="{8F92926B-0592-EEE4-9694-1686863CE1C4}"/>
                </a:ext>
              </a:extLst>
            </p:cNvPr>
            <p:cNvGrpSpPr/>
            <p:nvPr/>
          </p:nvGrpSpPr>
          <p:grpSpPr>
            <a:xfrm>
              <a:off x="7477756" y="1304357"/>
              <a:ext cx="51097" cy="70484"/>
              <a:chOff x="7448936" y="1302363"/>
              <a:chExt cx="50777" cy="70042"/>
            </a:xfrm>
          </p:grpSpPr>
          <p:sp>
            <p:nvSpPr>
              <p:cNvPr id="1158" name="Freeform: Shape 1157">
                <a:extLst>
                  <a:ext uri="{FF2B5EF4-FFF2-40B4-BE49-F238E27FC236}">
                    <a16:creationId xmlns:a16="http://schemas.microsoft.com/office/drawing/2014/main" id="{F8E70C09-4F4D-67A2-CDA2-74FA12CF746D}"/>
                  </a:ext>
                </a:extLst>
              </p:cNvPr>
              <p:cNvSpPr/>
              <p:nvPr/>
            </p:nvSpPr>
            <p:spPr>
              <a:xfrm>
                <a:off x="7474415" y="1302363"/>
                <a:ext cx="17942" cy="70042"/>
              </a:xfrm>
              <a:custGeom>
                <a:avLst/>
                <a:gdLst>
                  <a:gd name="connsiteX0" fmla="*/ 317 w 17942"/>
                  <a:gd name="connsiteY0" fmla="*/ 28 h 70042"/>
                  <a:gd name="connsiteX1" fmla="*/ 317 w 17942"/>
                  <a:gd name="connsiteY1" fmla="*/ 70070 h 70042"/>
                </a:gdLst>
                <a:ahLst/>
                <a:cxnLst>
                  <a:cxn ang="0">
                    <a:pos x="connsiteX0" y="connsiteY0"/>
                  </a:cxn>
                  <a:cxn ang="0">
                    <a:pos x="connsiteX1" y="connsiteY1"/>
                  </a:cxn>
                </a:cxnLst>
                <a:rect l="l" t="t" r="r" b="b"/>
                <a:pathLst>
                  <a:path w="17942" h="70042">
                    <a:moveTo>
                      <a:pt x="317" y="28"/>
                    </a:moveTo>
                    <a:lnTo>
                      <a:pt x="317" y="70070"/>
                    </a:lnTo>
                  </a:path>
                </a:pathLst>
              </a:custGeom>
              <a:ln w="19050" cap="flat">
                <a:solidFill>
                  <a:srgbClr val="0070C0"/>
                </a:solidFill>
                <a:prstDash val="solid"/>
                <a:miter/>
              </a:ln>
            </p:spPr>
            <p:txBody>
              <a:bodyPr rtlCol="0" anchor="ctr"/>
              <a:lstStyle/>
              <a:p>
                <a:endParaRPr lang="en-GB" sz="1050"/>
              </a:p>
            </p:txBody>
          </p:sp>
          <p:sp>
            <p:nvSpPr>
              <p:cNvPr id="1159" name="Freeform: Shape 1158">
                <a:extLst>
                  <a:ext uri="{FF2B5EF4-FFF2-40B4-BE49-F238E27FC236}">
                    <a16:creationId xmlns:a16="http://schemas.microsoft.com/office/drawing/2014/main" id="{33204C4B-8D27-6EA3-F46F-33E704B08E4B}"/>
                  </a:ext>
                </a:extLst>
              </p:cNvPr>
              <p:cNvSpPr/>
              <p:nvPr/>
            </p:nvSpPr>
            <p:spPr>
              <a:xfrm>
                <a:off x="7448936" y="1337508"/>
                <a:ext cx="50777" cy="24749"/>
              </a:xfrm>
              <a:custGeom>
                <a:avLst/>
                <a:gdLst>
                  <a:gd name="connsiteX0" fmla="*/ 51094 w 50777"/>
                  <a:gd name="connsiteY0" fmla="*/ 28 h 24749"/>
                  <a:gd name="connsiteX1" fmla="*/ 317 w 50777"/>
                  <a:gd name="connsiteY1" fmla="*/ 28 h 24749"/>
                </a:gdLst>
                <a:ahLst/>
                <a:cxnLst>
                  <a:cxn ang="0">
                    <a:pos x="connsiteX0" y="connsiteY0"/>
                  </a:cxn>
                  <a:cxn ang="0">
                    <a:pos x="connsiteX1" y="connsiteY1"/>
                  </a:cxn>
                </a:cxnLst>
                <a:rect l="l" t="t" r="r" b="b"/>
                <a:pathLst>
                  <a:path w="50777" h="24749">
                    <a:moveTo>
                      <a:pt x="51094" y="28"/>
                    </a:moveTo>
                    <a:lnTo>
                      <a:pt x="317" y="28"/>
                    </a:lnTo>
                  </a:path>
                </a:pathLst>
              </a:custGeom>
              <a:ln w="19050" cap="flat">
                <a:solidFill>
                  <a:srgbClr val="0070C0"/>
                </a:solidFill>
                <a:prstDash val="solid"/>
                <a:miter/>
              </a:ln>
            </p:spPr>
            <p:txBody>
              <a:bodyPr rtlCol="0" anchor="ctr"/>
              <a:lstStyle/>
              <a:p>
                <a:endParaRPr lang="en-GB" sz="1050"/>
              </a:p>
            </p:txBody>
          </p:sp>
        </p:grpSp>
        <p:grpSp>
          <p:nvGrpSpPr>
            <p:cNvPr id="1008" name="Graphic 3">
              <a:extLst>
                <a:ext uri="{FF2B5EF4-FFF2-40B4-BE49-F238E27FC236}">
                  <a16:creationId xmlns:a16="http://schemas.microsoft.com/office/drawing/2014/main" id="{2DF754C5-974B-4D92-8CAC-6EE216554650}"/>
                </a:ext>
              </a:extLst>
            </p:cNvPr>
            <p:cNvGrpSpPr/>
            <p:nvPr/>
          </p:nvGrpSpPr>
          <p:grpSpPr>
            <a:xfrm>
              <a:off x="7445797" y="1304357"/>
              <a:ext cx="51097" cy="70484"/>
              <a:chOff x="7417178" y="1302363"/>
              <a:chExt cx="50777" cy="70042"/>
            </a:xfrm>
          </p:grpSpPr>
          <p:sp>
            <p:nvSpPr>
              <p:cNvPr id="1156" name="Freeform: Shape 1155">
                <a:extLst>
                  <a:ext uri="{FF2B5EF4-FFF2-40B4-BE49-F238E27FC236}">
                    <a16:creationId xmlns:a16="http://schemas.microsoft.com/office/drawing/2014/main" id="{BD79B53F-F881-F723-4762-C2FC223F9520}"/>
                  </a:ext>
                </a:extLst>
              </p:cNvPr>
              <p:cNvSpPr/>
              <p:nvPr/>
            </p:nvSpPr>
            <p:spPr>
              <a:xfrm>
                <a:off x="7442656" y="1302363"/>
                <a:ext cx="17942" cy="70042"/>
              </a:xfrm>
              <a:custGeom>
                <a:avLst/>
                <a:gdLst>
                  <a:gd name="connsiteX0" fmla="*/ 315 w 17942"/>
                  <a:gd name="connsiteY0" fmla="*/ 28 h 70042"/>
                  <a:gd name="connsiteX1" fmla="*/ 315 w 17942"/>
                  <a:gd name="connsiteY1" fmla="*/ 70070 h 70042"/>
                </a:gdLst>
                <a:ahLst/>
                <a:cxnLst>
                  <a:cxn ang="0">
                    <a:pos x="connsiteX0" y="connsiteY0"/>
                  </a:cxn>
                  <a:cxn ang="0">
                    <a:pos x="connsiteX1" y="connsiteY1"/>
                  </a:cxn>
                </a:cxnLst>
                <a:rect l="l" t="t" r="r" b="b"/>
                <a:pathLst>
                  <a:path w="17942" h="70042">
                    <a:moveTo>
                      <a:pt x="315" y="28"/>
                    </a:moveTo>
                    <a:lnTo>
                      <a:pt x="315" y="70070"/>
                    </a:lnTo>
                  </a:path>
                </a:pathLst>
              </a:custGeom>
              <a:ln w="19050" cap="flat">
                <a:solidFill>
                  <a:srgbClr val="0070C0"/>
                </a:solidFill>
                <a:prstDash val="solid"/>
                <a:miter/>
              </a:ln>
            </p:spPr>
            <p:txBody>
              <a:bodyPr rtlCol="0" anchor="ctr"/>
              <a:lstStyle/>
              <a:p>
                <a:endParaRPr lang="en-GB" sz="1050"/>
              </a:p>
            </p:txBody>
          </p:sp>
          <p:sp>
            <p:nvSpPr>
              <p:cNvPr id="1157" name="Freeform: Shape 1156">
                <a:extLst>
                  <a:ext uri="{FF2B5EF4-FFF2-40B4-BE49-F238E27FC236}">
                    <a16:creationId xmlns:a16="http://schemas.microsoft.com/office/drawing/2014/main" id="{493FF3C9-BDF6-6053-F622-BCE298C27F00}"/>
                  </a:ext>
                </a:extLst>
              </p:cNvPr>
              <p:cNvSpPr/>
              <p:nvPr/>
            </p:nvSpPr>
            <p:spPr>
              <a:xfrm>
                <a:off x="7417178" y="1337508"/>
                <a:ext cx="50777" cy="24749"/>
              </a:xfrm>
              <a:custGeom>
                <a:avLst/>
                <a:gdLst>
                  <a:gd name="connsiteX0" fmla="*/ 51093 w 50777"/>
                  <a:gd name="connsiteY0" fmla="*/ 28 h 24749"/>
                  <a:gd name="connsiteX1" fmla="*/ 315 w 50777"/>
                  <a:gd name="connsiteY1" fmla="*/ 28 h 24749"/>
                </a:gdLst>
                <a:ahLst/>
                <a:cxnLst>
                  <a:cxn ang="0">
                    <a:pos x="connsiteX0" y="connsiteY0"/>
                  </a:cxn>
                  <a:cxn ang="0">
                    <a:pos x="connsiteX1" y="connsiteY1"/>
                  </a:cxn>
                </a:cxnLst>
                <a:rect l="l" t="t" r="r" b="b"/>
                <a:pathLst>
                  <a:path w="50777" h="24749">
                    <a:moveTo>
                      <a:pt x="51093" y="28"/>
                    </a:moveTo>
                    <a:lnTo>
                      <a:pt x="315" y="28"/>
                    </a:lnTo>
                  </a:path>
                </a:pathLst>
              </a:custGeom>
              <a:ln w="19050" cap="flat">
                <a:solidFill>
                  <a:srgbClr val="0070C0"/>
                </a:solidFill>
                <a:prstDash val="solid"/>
                <a:miter/>
              </a:ln>
            </p:spPr>
            <p:txBody>
              <a:bodyPr rtlCol="0" anchor="ctr"/>
              <a:lstStyle/>
              <a:p>
                <a:endParaRPr lang="en-GB" sz="1050"/>
              </a:p>
            </p:txBody>
          </p:sp>
        </p:grpSp>
        <p:grpSp>
          <p:nvGrpSpPr>
            <p:cNvPr id="1009" name="Graphic 3">
              <a:extLst>
                <a:ext uri="{FF2B5EF4-FFF2-40B4-BE49-F238E27FC236}">
                  <a16:creationId xmlns:a16="http://schemas.microsoft.com/office/drawing/2014/main" id="{22E9D364-0221-04BD-028A-5DEB879708D9}"/>
                </a:ext>
              </a:extLst>
            </p:cNvPr>
            <p:cNvGrpSpPr/>
            <p:nvPr/>
          </p:nvGrpSpPr>
          <p:grpSpPr>
            <a:xfrm>
              <a:off x="7417630" y="1304357"/>
              <a:ext cx="51097" cy="70484"/>
              <a:chOff x="7389187" y="1302363"/>
              <a:chExt cx="50777" cy="70042"/>
            </a:xfrm>
          </p:grpSpPr>
          <p:sp>
            <p:nvSpPr>
              <p:cNvPr id="1154" name="Freeform: Shape 1153">
                <a:extLst>
                  <a:ext uri="{FF2B5EF4-FFF2-40B4-BE49-F238E27FC236}">
                    <a16:creationId xmlns:a16="http://schemas.microsoft.com/office/drawing/2014/main" id="{EC60C7CD-DA04-C5D5-C024-2959C46855E6}"/>
                  </a:ext>
                </a:extLst>
              </p:cNvPr>
              <p:cNvSpPr/>
              <p:nvPr/>
            </p:nvSpPr>
            <p:spPr>
              <a:xfrm>
                <a:off x="7414666" y="1302363"/>
                <a:ext cx="17942" cy="70042"/>
              </a:xfrm>
              <a:custGeom>
                <a:avLst/>
                <a:gdLst>
                  <a:gd name="connsiteX0" fmla="*/ 314 w 17942"/>
                  <a:gd name="connsiteY0" fmla="*/ 28 h 70042"/>
                  <a:gd name="connsiteX1" fmla="*/ 314 w 17942"/>
                  <a:gd name="connsiteY1" fmla="*/ 70070 h 70042"/>
                </a:gdLst>
                <a:ahLst/>
                <a:cxnLst>
                  <a:cxn ang="0">
                    <a:pos x="connsiteX0" y="connsiteY0"/>
                  </a:cxn>
                  <a:cxn ang="0">
                    <a:pos x="connsiteX1" y="connsiteY1"/>
                  </a:cxn>
                </a:cxnLst>
                <a:rect l="l" t="t" r="r" b="b"/>
                <a:pathLst>
                  <a:path w="17942" h="70042">
                    <a:moveTo>
                      <a:pt x="314" y="28"/>
                    </a:moveTo>
                    <a:lnTo>
                      <a:pt x="314" y="70070"/>
                    </a:lnTo>
                  </a:path>
                </a:pathLst>
              </a:custGeom>
              <a:ln w="19050" cap="flat">
                <a:solidFill>
                  <a:srgbClr val="0070C0"/>
                </a:solidFill>
                <a:prstDash val="solid"/>
                <a:miter/>
              </a:ln>
            </p:spPr>
            <p:txBody>
              <a:bodyPr rtlCol="0" anchor="ctr"/>
              <a:lstStyle/>
              <a:p>
                <a:endParaRPr lang="en-GB" sz="1050"/>
              </a:p>
            </p:txBody>
          </p:sp>
          <p:sp>
            <p:nvSpPr>
              <p:cNvPr id="1155" name="Freeform: Shape 1154">
                <a:extLst>
                  <a:ext uri="{FF2B5EF4-FFF2-40B4-BE49-F238E27FC236}">
                    <a16:creationId xmlns:a16="http://schemas.microsoft.com/office/drawing/2014/main" id="{119B5242-169A-260B-F3F2-A1A2EFCE948D}"/>
                  </a:ext>
                </a:extLst>
              </p:cNvPr>
              <p:cNvSpPr/>
              <p:nvPr/>
            </p:nvSpPr>
            <p:spPr>
              <a:xfrm>
                <a:off x="7389187" y="1337508"/>
                <a:ext cx="50777" cy="24749"/>
              </a:xfrm>
              <a:custGeom>
                <a:avLst/>
                <a:gdLst>
                  <a:gd name="connsiteX0" fmla="*/ 51091 w 50777"/>
                  <a:gd name="connsiteY0" fmla="*/ 28 h 24749"/>
                  <a:gd name="connsiteX1" fmla="*/ 314 w 50777"/>
                  <a:gd name="connsiteY1" fmla="*/ 28 h 24749"/>
                </a:gdLst>
                <a:ahLst/>
                <a:cxnLst>
                  <a:cxn ang="0">
                    <a:pos x="connsiteX0" y="connsiteY0"/>
                  </a:cxn>
                  <a:cxn ang="0">
                    <a:pos x="connsiteX1" y="connsiteY1"/>
                  </a:cxn>
                </a:cxnLst>
                <a:rect l="l" t="t" r="r" b="b"/>
                <a:pathLst>
                  <a:path w="50777" h="24749">
                    <a:moveTo>
                      <a:pt x="51091" y="28"/>
                    </a:moveTo>
                    <a:lnTo>
                      <a:pt x="314" y="28"/>
                    </a:lnTo>
                  </a:path>
                </a:pathLst>
              </a:custGeom>
              <a:ln w="19050" cap="flat">
                <a:solidFill>
                  <a:srgbClr val="0070C0"/>
                </a:solidFill>
                <a:prstDash val="solid"/>
                <a:miter/>
              </a:ln>
            </p:spPr>
            <p:txBody>
              <a:bodyPr rtlCol="0" anchor="ctr"/>
              <a:lstStyle/>
              <a:p>
                <a:endParaRPr lang="en-GB" sz="1050"/>
              </a:p>
            </p:txBody>
          </p:sp>
        </p:grpSp>
        <p:grpSp>
          <p:nvGrpSpPr>
            <p:cNvPr id="1010" name="Graphic 3">
              <a:extLst>
                <a:ext uri="{FF2B5EF4-FFF2-40B4-BE49-F238E27FC236}">
                  <a16:creationId xmlns:a16="http://schemas.microsoft.com/office/drawing/2014/main" id="{4E575814-6B3D-5E7E-E8A6-7881EB3C671F}"/>
                </a:ext>
              </a:extLst>
            </p:cNvPr>
            <p:cNvGrpSpPr/>
            <p:nvPr/>
          </p:nvGrpSpPr>
          <p:grpSpPr>
            <a:xfrm>
              <a:off x="7211796" y="1304357"/>
              <a:ext cx="51097" cy="70484"/>
              <a:chOff x="7184642" y="1302363"/>
              <a:chExt cx="50777" cy="70042"/>
            </a:xfrm>
          </p:grpSpPr>
          <p:sp>
            <p:nvSpPr>
              <p:cNvPr id="1152" name="Freeform: Shape 1151">
                <a:extLst>
                  <a:ext uri="{FF2B5EF4-FFF2-40B4-BE49-F238E27FC236}">
                    <a16:creationId xmlns:a16="http://schemas.microsoft.com/office/drawing/2014/main" id="{EC06F521-48F9-3436-44A2-9A345CD6E9A4}"/>
                  </a:ext>
                </a:extLst>
              </p:cNvPr>
              <p:cNvSpPr/>
              <p:nvPr/>
            </p:nvSpPr>
            <p:spPr>
              <a:xfrm>
                <a:off x="7210121" y="1302363"/>
                <a:ext cx="17942" cy="70042"/>
              </a:xfrm>
              <a:custGeom>
                <a:avLst/>
                <a:gdLst>
                  <a:gd name="connsiteX0" fmla="*/ 302 w 17942"/>
                  <a:gd name="connsiteY0" fmla="*/ 28 h 70042"/>
                  <a:gd name="connsiteX1" fmla="*/ 302 w 17942"/>
                  <a:gd name="connsiteY1" fmla="*/ 70070 h 70042"/>
                </a:gdLst>
                <a:ahLst/>
                <a:cxnLst>
                  <a:cxn ang="0">
                    <a:pos x="connsiteX0" y="connsiteY0"/>
                  </a:cxn>
                  <a:cxn ang="0">
                    <a:pos x="connsiteX1" y="connsiteY1"/>
                  </a:cxn>
                </a:cxnLst>
                <a:rect l="l" t="t" r="r" b="b"/>
                <a:pathLst>
                  <a:path w="17942" h="70042">
                    <a:moveTo>
                      <a:pt x="302" y="28"/>
                    </a:moveTo>
                    <a:lnTo>
                      <a:pt x="302" y="70070"/>
                    </a:lnTo>
                  </a:path>
                </a:pathLst>
              </a:custGeom>
              <a:ln w="19050" cap="flat">
                <a:solidFill>
                  <a:srgbClr val="0070C0"/>
                </a:solidFill>
                <a:prstDash val="solid"/>
                <a:miter/>
              </a:ln>
            </p:spPr>
            <p:txBody>
              <a:bodyPr rtlCol="0" anchor="ctr"/>
              <a:lstStyle/>
              <a:p>
                <a:endParaRPr lang="en-GB" sz="1050"/>
              </a:p>
            </p:txBody>
          </p:sp>
          <p:sp>
            <p:nvSpPr>
              <p:cNvPr id="1153" name="Freeform: Shape 1152">
                <a:extLst>
                  <a:ext uri="{FF2B5EF4-FFF2-40B4-BE49-F238E27FC236}">
                    <a16:creationId xmlns:a16="http://schemas.microsoft.com/office/drawing/2014/main" id="{E3907225-E921-4092-3995-1CFF7ECBDEA9}"/>
                  </a:ext>
                </a:extLst>
              </p:cNvPr>
              <p:cNvSpPr/>
              <p:nvPr/>
            </p:nvSpPr>
            <p:spPr>
              <a:xfrm>
                <a:off x="7184642" y="1337508"/>
                <a:ext cx="50777" cy="24749"/>
              </a:xfrm>
              <a:custGeom>
                <a:avLst/>
                <a:gdLst>
                  <a:gd name="connsiteX0" fmla="*/ 51080 w 50777"/>
                  <a:gd name="connsiteY0" fmla="*/ 28 h 24749"/>
                  <a:gd name="connsiteX1" fmla="*/ 302 w 50777"/>
                  <a:gd name="connsiteY1" fmla="*/ 28 h 24749"/>
                </a:gdLst>
                <a:ahLst/>
                <a:cxnLst>
                  <a:cxn ang="0">
                    <a:pos x="connsiteX0" y="connsiteY0"/>
                  </a:cxn>
                  <a:cxn ang="0">
                    <a:pos x="connsiteX1" y="connsiteY1"/>
                  </a:cxn>
                </a:cxnLst>
                <a:rect l="l" t="t" r="r" b="b"/>
                <a:pathLst>
                  <a:path w="50777" h="24749">
                    <a:moveTo>
                      <a:pt x="51080" y="28"/>
                    </a:moveTo>
                    <a:lnTo>
                      <a:pt x="302" y="28"/>
                    </a:lnTo>
                  </a:path>
                </a:pathLst>
              </a:custGeom>
              <a:ln w="19050" cap="flat">
                <a:solidFill>
                  <a:srgbClr val="0070C0"/>
                </a:solidFill>
                <a:prstDash val="solid"/>
                <a:miter/>
              </a:ln>
            </p:spPr>
            <p:txBody>
              <a:bodyPr rtlCol="0" anchor="ctr"/>
              <a:lstStyle/>
              <a:p>
                <a:endParaRPr lang="en-GB" sz="1050"/>
              </a:p>
            </p:txBody>
          </p:sp>
        </p:grpSp>
        <p:grpSp>
          <p:nvGrpSpPr>
            <p:cNvPr id="1011" name="Graphic 3">
              <a:extLst>
                <a:ext uri="{FF2B5EF4-FFF2-40B4-BE49-F238E27FC236}">
                  <a16:creationId xmlns:a16="http://schemas.microsoft.com/office/drawing/2014/main" id="{2C1015FC-E397-5819-DDD6-A11FAAE1E354}"/>
                </a:ext>
              </a:extLst>
            </p:cNvPr>
            <p:cNvGrpSpPr/>
            <p:nvPr/>
          </p:nvGrpSpPr>
          <p:grpSpPr>
            <a:xfrm>
              <a:off x="6970934" y="1304357"/>
              <a:ext cx="51097" cy="70484"/>
              <a:chOff x="6945289" y="1302363"/>
              <a:chExt cx="50777" cy="70042"/>
            </a:xfrm>
          </p:grpSpPr>
          <p:sp>
            <p:nvSpPr>
              <p:cNvPr id="1150" name="Freeform: Shape 1149">
                <a:extLst>
                  <a:ext uri="{FF2B5EF4-FFF2-40B4-BE49-F238E27FC236}">
                    <a16:creationId xmlns:a16="http://schemas.microsoft.com/office/drawing/2014/main" id="{5CC1BE4C-7021-A96E-0B12-CB90D0DE4228}"/>
                  </a:ext>
                </a:extLst>
              </p:cNvPr>
              <p:cNvSpPr/>
              <p:nvPr/>
            </p:nvSpPr>
            <p:spPr>
              <a:xfrm>
                <a:off x="6970767" y="1302363"/>
                <a:ext cx="17942" cy="70042"/>
              </a:xfrm>
              <a:custGeom>
                <a:avLst/>
                <a:gdLst>
                  <a:gd name="connsiteX0" fmla="*/ 289 w 17942"/>
                  <a:gd name="connsiteY0" fmla="*/ 28 h 70042"/>
                  <a:gd name="connsiteX1" fmla="*/ 289 w 17942"/>
                  <a:gd name="connsiteY1" fmla="*/ 70070 h 70042"/>
                </a:gdLst>
                <a:ahLst/>
                <a:cxnLst>
                  <a:cxn ang="0">
                    <a:pos x="connsiteX0" y="connsiteY0"/>
                  </a:cxn>
                  <a:cxn ang="0">
                    <a:pos x="connsiteX1" y="connsiteY1"/>
                  </a:cxn>
                </a:cxnLst>
                <a:rect l="l" t="t" r="r" b="b"/>
                <a:pathLst>
                  <a:path w="17942" h="70042">
                    <a:moveTo>
                      <a:pt x="289" y="28"/>
                    </a:moveTo>
                    <a:lnTo>
                      <a:pt x="289" y="70070"/>
                    </a:lnTo>
                  </a:path>
                </a:pathLst>
              </a:custGeom>
              <a:ln w="19050" cap="flat">
                <a:solidFill>
                  <a:srgbClr val="0070C0"/>
                </a:solidFill>
                <a:prstDash val="solid"/>
                <a:miter/>
              </a:ln>
            </p:spPr>
            <p:txBody>
              <a:bodyPr rtlCol="0" anchor="ctr"/>
              <a:lstStyle/>
              <a:p>
                <a:endParaRPr lang="en-GB" sz="1050"/>
              </a:p>
            </p:txBody>
          </p:sp>
          <p:sp>
            <p:nvSpPr>
              <p:cNvPr id="1151" name="Freeform: Shape 1150">
                <a:extLst>
                  <a:ext uri="{FF2B5EF4-FFF2-40B4-BE49-F238E27FC236}">
                    <a16:creationId xmlns:a16="http://schemas.microsoft.com/office/drawing/2014/main" id="{C71015AE-148D-A1A4-ECC9-12423AA1CC3F}"/>
                  </a:ext>
                </a:extLst>
              </p:cNvPr>
              <p:cNvSpPr/>
              <p:nvPr/>
            </p:nvSpPr>
            <p:spPr>
              <a:xfrm>
                <a:off x="6945289" y="1337508"/>
                <a:ext cx="50777" cy="24749"/>
              </a:xfrm>
              <a:custGeom>
                <a:avLst/>
                <a:gdLst>
                  <a:gd name="connsiteX0" fmla="*/ 51066 w 50777"/>
                  <a:gd name="connsiteY0" fmla="*/ 28 h 24749"/>
                  <a:gd name="connsiteX1" fmla="*/ 289 w 50777"/>
                  <a:gd name="connsiteY1" fmla="*/ 28 h 24749"/>
                </a:gdLst>
                <a:ahLst/>
                <a:cxnLst>
                  <a:cxn ang="0">
                    <a:pos x="connsiteX0" y="connsiteY0"/>
                  </a:cxn>
                  <a:cxn ang="0">
                    <a:pos x="connsiteX1" y="connsiteY1"/>
                  </a:cxn>
                </a:cxnLst>
                <a:rect l="l" t="t" r="r" b="b"/>
                <a:pathLst>
                  <a:path w="50777" h="24749">
                    <a:moveTo>
                      <a:pt x="51066" y="28"/>
                    </a:moveTo>
                    <a:lnTo>
                      <a:pt x="289" y="28"/>
                    </a:lnTo>
                  </a:path>
                </a:pathLst>
              </a:custGeom>
              <a:ln w="19050" cap="flat">
                <a:solidFill>
                  <a:srgbClr val="0070C0"/>
                </a:solidFill>
                <a:prstDash val="solid"/>
                <a:miter/>
              </a:ln>
            </p:spPr>
            <p:txBody>
              <a:bodyPr rtlCol="0" anchor="ctr"/>
              <a:lstStyle/>
              <a:p>
                <a:endParaRPr lang="en-GB" sz="1050"/>
              </a:p>
            </p:txBody>
          </p:sp>
        </p:grpSp>
        <p:grpSp>
          <p:nvGrpSpPr>
            <p:cNvPr id="1012" name="Graphic 3">
              <a:extLst>
                <a:ext uri="{FF2B5EF4-FFF2-40B4-BE49-F238E27FC236}">
                  <a16:creationId xmlns:a16="http://schemas.microsoft.com/office/drawing/2014/main" id="{44B0D941-FBA3-C42E-9251-A1A7C2BAAE92}"/>
                </a:ext>
              </a:extLst>
            </p:cNvPr>
            <p:cNvGrpSpPr/>
            <p:nvPr/>
          </p:nvGrpSpPr>
          <p:grpSpPr>
            <a:xfrm>
              <a:off x="6814752" y="1304357"/>
              <a:ext cx="51097" cy="70484"/>
              <a:chOff x="6790085" y="1302363"/>
              <a:chExt cx="50777" cy="70042"/>
            </a:xfrm>
          </p:grpSpPr>
          <p:sp>
            <p:nvSpPr>
              <p:cNvPr id="1148" name="Freeform: Shape 1147">
                <a:extLst>
                  <a:ext uri="{FF2B5EF4-FFF2-40B4-BE49-F238E27FC236}">
                    <a16:creationId xmlns:a16="http://schemas.microsoft.com/office/drawing/2014/main" id="{FDE89237-636F-26E1-1B78-2637B8C2B9FB}"/>
                  </a:ext>
                </a:extLst>
              </p:cNvPr>
              <p:cNvSpPr/>
              <p:nvPr/>
            </p:nvSpPr>
            <p:spPr>
              <a:xfrm>
                <a:off x="6815564" y="1302363"/>
                <a:ext cx="17942" cy="70042"/>
              </a:xfrm>
              <a:custGeom>
                <a:avLst/>
                <a:gdLst>
                  <a:gd name="connsiteX0" fmla="*/ 280 w 17942"/>
                  <a:gd name="connsiteY0" fmla="*/ 28 h 70042"/>
                  <a:gd name="connsiteX1" fmla="*/ 280 w 17942"/>
                  <a:gd name="connsiteY1" fmla="*/ 70070 h 70042"/>
                </a:gdLst>
                <a:ahLst/>
                <a:cxnLst>
                  <a:cxn ang="0">
                    <a:pos x="connsiteX0" y="connsiteY0"/>
                  </a:cxn>
                  <a:cxn ang="0">
                    <a:pos x="connsiteX1" y="connsiteY1"/>
                  </a:cxn>
                </a:cxnLst>
                <a:rect l="l" t="t" r="r" b="b"/>
                <a:pathLst>
                  <a:path w="17942" h="70042">
                    <a:moveTo>
                      <a:pt x="280" y="28"/>
                    </a:moveTo>
                    <a:lnTo>
                      <a:pt x="280" y="70070"/>
                    </a:lnTo>
                  </a:path>
                </a:pathLst>
              </a:custGeom>
              <a:ln w="19050" cap="flat">
                <a:solidFill>
                  <a:srgbClr val="0070C0"/>
                </a:solidFill>
                <a:prstDash val="solid"/>
                <a:miter/>
              </a:ln>
            </p:spPr>
            <p:txBody>
              <a:bodyPr rtlCol="0" anchor="ctr"/>
              <a:lstStyle/>
              <a:p>
                <a:endParaRPr lang="en-GB" sz="1050"/>
              </a:p>
            </p:txBody>
          </p:sp>
          <p:sp>
            <p:nvSpPr>
              <p:cNvPr id="1149" name="Freeform: Shape 1148">
                <a:extLst>
                  <a:ext uri="{FF2B5EF4-FFF2-40B4-BE49-F238E27FC236}">
                    <a16:creationId xmlns:a16="http://schemas.microsoft.com/office/drawing/2014/main" id="{D27E04A1-72EE-2406-BD6B-36F817242E98}"/>
                  </a:ext>
                </a:extLst>
              </p:cNvPr>
              <p:cNvSpPr/>
              <p:nvPr/>
            </p:nvSpPr>
            <p:spPr>
              <a:xfrm>
                <a:off x="6790085" y="1337508"/>
                <a:ext cx="50777" cy="24749"/>
              </a:xfrm>
              <a:custGeom>
                <a:avLst/>
                <a:gdLst>
                  <a:gd name="connsiteX0" fmla="*/ 51058 w 50777"/>
                  <a:gd name="connsiteY0" fmla="*/ 28 h 24749"/>
                  <a:gd name="connsiteX1" fmla="*/ 280 w 50777"/>
                  <a:gd name="connsiteY1" fmla="*/ 28 h 24749"/>
                </a:gdLst>
                <a:ahLst/>
                <a:cxnLst>
                  <a:cxn ang="0">
                    <a:pos x="connsiteX0" y="connsiteY0"/>
                  </a:cxn>
                  <a:cxn ang="0">
                    <a:pos x="connsiteX1" y="connsiteY1"/>
                  </a:cxn>
                </a:cxnLst>
                <a:rect l="l" t="t" r="r" b="b"/>
                <a:pathLst>
                  <a:path w="50777" h="24749">
                    <a:moveTo>
                      <a:pt x="51058" y="28"/>
                    </a:moveTo>
                    <a:lnTo>
                      <a:pt x="280" y="28"/>
                    </a:lnTo>
                  </a:path>
                </a:pathLst>
              </a:custGeom>
              <a:ln w="19050" cap="flat">
                <a:solidFill>
                  <a:srgbClr val="0070C0"/>
                </a:solidFill>
                <a:prstDash val="solid"/>
                <a:miter/>
              </a:ln>
            </p:spPr>
            <p:txBody>
              <a:bodyPr rtlCol="0" anchor="ctr"/>
              <a:lstStyle/>
              <a:p>
                <a:endParaRPr lang="en-GB" sz="1050"/>
              </a:p>
            </p:txBody>
          </p:sp>
        </p:grpSp>
        <p:grpSp>
          <p:nvGrpSpPr>
            <p:cNvPr id="1013" name="Graphic 3">
              <a:extLst>
                <a:ext uri="{FF2B5EF4-FFF2-40B4-BE49-F238E27FC236}">
                  <a16:creationId xmlns:a16="http://schemas.microsoft.com/office/drawing/2014/main" id="{EB260D86-032C-36E7-40E5-B043973B26C3}"/>
                </a:ext>
              </a:extLst>
            </p:cNvPr>
            <p:cNvGrpSpPr/>
            <p:nvPr/>
          </p:nvGrpSpPr>
          <p:grpSpPr>
            <a:xfrm>
              <a:off x="6786405" y="1304357"/>
              <a:ext cx="51097" cy="70484"/>
              <a:chOff x="6761916" y="1302363"/>
              <a:chExt cx="50777" cy="70042"/>
            </a:xfrm>
          </p:grpSpPr>
          <p:sp>
            <p:nvSpPr>
              <p:cNvPr id="1146" name="Freeform: Shape 1145">
                <a:extLst>
                  <a:ext uri="{FF2B5EF4-FFF2-40B4-BE49-F238E27FC236}">
                    <a16:creationId xmlns:a16="http://schemas.microsoft.com/office/drawing/2014/main" id="{F1C8DABA-6E24-2D6B-FF46-920855ADF7C1}"/>
                  </a:ext>
                </a:extLst>
              </p:cNvPr>
              <p:cNvSpPr/>
              <p:nvPr/>
            </p:nvSpPr>
            <p:spPr>
              <a:xfrm>
                <a:off x="6787394" y="1302363"/>
                <a:ext cx="17942" cy="70042"/>
              </a:xfrm>
              <a:custGeom>
                <a:avLst/>
                <a:gdLst>
                  <a:gd name="connsiteX0" fmla="*/ 279 w 17942"/>
                  <a:gd name="connsiteY0" fmla="*/ 28 h 70042"/>
                  <a:gd name="connsiteX1" fmla="*/ 279 w 17942"/>
                  <a:gd name="connsiteY1" fmla="*/ 70070 h 70042"/>
                </a:gdLst>
                <a:ahLst/>
                <a:cxnLst>
                  <a:cxn ang="0">
                    <a:pos x="connsiteX0" y="connsiteY0"/>
                  </a:cxn>
                  <a:cxn ang="0">
                    <a:pos x="connsiteX1" y="connsiteY1"/>
                  </a:cxn>
                </a:cxnLst>
                <a:rect l="l" t="t" r="r" b="b"/>
                <a:pathLst>
                  <a:path w="17942" h="70042">
                    <a:moveTo>
                      <a:pt x="279" y="28"/>
                    </a:moveTo>
                    <a:lnTo>
                      <a:pt x="279" y="70070"/>
                    </a:lnTo>
                  </a:path>
                </a:pathLst>
              </a:custGeom>
              <a:ln w="19050" cap="flat">
                <a:solidFill>
                  <a:srgbClr val="0070C0"/>
                </a:solidFill>
                <a:prstDash val="solid"/>
                <a:miter/>
              </a:ln>
            </p:spPr>
            <p:txBody>
              <a:bodyPr rtlCol="0" anchor="ctr"/>
              <a:lstStyle/>
              <a:p>
                <a:endParaRPr lang="en-GB" sz="1050"/>
              </a:p>
            </p:txBody>
          </p:sp>
          <p:sp>
            <p:nvSpPr>
              <p:cNvPr id="1147" name="Freeform: Shape 1146">
                <a:extLst>
                  <a:ext uri="{FF2B5EF4-FFF2-40B4-BE49-F238E27FC236}">
                    <a16:creationId xmlns:a16="http://schemas.microsoft.com/office/drawing/2014/main" id="{A50C052F-C8C8-146C-812B-90A31EA83CAF}"/>
                  </a:ext>
                </a:extLst>
              </p:cNvPr>
              <p:cNvSpPr/>
              <p:nvPr/>
            </p:nvSpPr>
            <p:spPr>
              <a:xfrm>
                <a:off x="6761916" y="1337508"/>
                <a:ext cx="50777" cy="24749"/>
              </a:xfrm>
              <a:custGeom>
                <a:avLst/>
                <a:gdLst>
                  <a:gd name="connsiteX0" fmla="*/ 51056 w 50777"/>
                  <a:gd name="connsiteY0" fmla="*/ 28 h 24749"/>
                  <a:gd name="connsiteX1" fmla="*/ 279 w 50777"/>
                  <a:gd name="connsiteY1" fmla="*/ 28 h 24749"/>
                </a:gdLst>
                <a:ahLst/>
                <a:cxnLst>
                  <a:cxn ang="0">
                    <a:pos x="connsiteX0" y="connsiteY0"/>
                  </a:cxn>
                  <a:cxn ang="0">
                    <a:pos x="connsiteX1" y="connsiteY1"/>
                  </a:cxn>
                </a:cxnLst>
                <a:rect l="l" t="t" r="r" b="b"/>
                <a:pathLst>
                  <a:path w="50777" h="24749">
                    <a:moveTo>
                      <a:pt x="51056" y="28"/>
                    </a:moveTo>
                    <a:lnTo>
                      <a:pt x="279" y="28"/>
                    </a:lnTo>
                  </a:path>
                </a:pathLst>
              </a:custGeom>
              <a:ln w="19050" cap="flat">
                <a:solidFill>
                  <a:srgbClr val="0070C0"/>
                </a:solidFill>
                <a:prstDash val="solid"/>
                <a:miter/>
              </a:ln>
            </p:spPr>
            <p:txBody>
              <a:bodyPr rtlCol="0" anchor="ctr"/>
              <a:lstStyle/>
              <a:p>
                <a:endParaRPr lang="en-GB" sz="1050"/>
              </a:p>
            </p:txBody>
          </p:sp>
        </p:grpSp>
        <p:grpSp>
          <p:nvGrpSpPr>
            <p:cNvPr id="1014" name="Graphic 3">
              <a:extLst>
                <a:ext uri="{FF2B5EF4-FFF2-40B4-BE49-F238E27FC236}">
                  <a16:creationId xmlns:a16="http://schemas.microsoft.com/office/drawing/2014/main" id="{98866EB5-FE7D-21A8-FC31-2A4F5A4DDB8B}"/>
                </a:ext>
              </a:extLst>
            </p:cNvPr>
            <p:cNvGrpSpPr/>
            <p:nvPr/>
          </p:nvGrpSpPr>
          <p:grpSpPr>
            <a:xfrm>
              <a:off x="6750835" y="1304357"/>
              <a:ext cx="51097" cy="70484"/>
              <a:chOff x="6726569" y="1302363"/>
              <a:chExt cx="50777" cy="70042"/>
            </a:xfrm>
          </p:grpSpPr>
          <p:sp>
            <p:nvSpPr>
              <p:cNvPr id="1144" name="Freeform: Shape 1143">
                <a:extLst>
                  <a:ext uri="{FF2B5EF4-FFF2-40B4-BE49-F238E27FC236}">
                    <a16:creationId xmlns:a16="http://schemas.microsoft.com/office/drawing/2014/main" id="{5FE66F83-3C08-8A60-C1CB-0B5E632D3708}"/>
                  </a:ext>
                </a:extLst>
              </p:cNvPr>
              <p:cNvSpPr/>
              <p:nvPr/>
            </p:nvSpPr>
            <p:spPr>
              <a:xfrm>
                <a:off x="6752047" y="1302363"/>
                <a:ext cx="17942" cy="70042"/>
              </a:xfrm>
              <a:custGeom>
                <a:avLst/>
                <a:gdLst>
                  <a:gd name="connsiteX0" fmla="*/ 277 w 17942"/>
                  <a:gd name="connsiteY0" fmla="*/ 28 h 70042"/>
                  <a:gd name="connsiteX1" fmla="*/ 277 w 17942"/>
                  <a:gd name="connsiteY1" fmla="*/ 70070 h 70042"/>
                </a:gdLst>
                <a:ahLst/>
                <a:cxnLst>
                  <a:cxn ang="0">
                    <a:pos x="connsiteX0" y="connsiteY0"/>
                  </a:cxn>
                  <a:cxn ang="0">
                    <a:pos x="connsiteX1" y="connsiteY1"/>
                  </a:cxn>
                </a:cxnLst>
                <a:rect l="l" t="t" r="r" b="b"/>
                <a:pathLst>
                  <a:path w="17942" h="70042">
                    <a:moveTo>
                      <a:pt x="277" y="28"/>
                    </a:moveTo>
                    <a:lnTo>
                      <a:pt x="277" y="70070"/>
                    </a:lnTo>
                  </a:path>
                </a:pathLst>
              </a:custGeom>
              <a:ln w="19050" cap="flat">
                <a:solidFill>
                  <a:srgbClr val="0070C0"/>
                </a:solidFill>
                <a:prstDash val="solid"/>
                <a:miter/>
              </a:ln>
            </p:spPr>
            <p:txBody>
              <a:bodyPr rtlCol="0" anchor="ctr"/>
              <a:lstStyle/>
              <a:p>
                <a:endParaRPr lang="en-GB" sz="1050"/>
              </a:p>
            </p:txBody>
          </p:sp>
          <p:sp>
            <p:nvSpPr>
              <p:cNvPr id="1145" name="Freeform: Shape 1144">
                <a:extLst>
                  <a:ext uri="{FF2B5EF4-FFF2-40B4-BE49-F238E27FC236}">
                    <a16:creationId xmlns:a16="http://schemas.microsoft.com/office/drawing/2014/main" id="{A4D28438-FA02-B612-D2F5-C18CE565B40C}"/>
                  </a:ext>
                </a:extLst>
              </p:cNvPr>
              <p:cNvSpPr/>
              <p:nvPr/>
            </p:nvSpPr>
            <p:spPr>
              <a:xfrm>
                <a:off x="6726569" y="1337508"/>
                <a:ext cx="50777" cy="24749"/>
              </a:xfrm>
              <a:custGeom>
                <a:avLst/>
                <a:gdLst>
                  <a:gd name="connsiteX0" fmla="*/ 51054 w 50777"/>
                  <a:gd name="connsiteY0" fmla="*/ 28 h 24749"/>
                  <a:gd name="connsiteX1" fmla="*/ 277 w 50777"/>
                  <a:gd name="connsiteY1" fmla="*/ 28 h 24749"/>
                </a:gdLst>
                <a:ahLst/>
                <a:cxnLst>
                  <a:cxn ang="0">
                    <a:pos x="connsiteX0" y="connsiteY0"/>
                  </a:cxn>
                  <a:cxn ang="0">
                    <a:pos x="connsiteX1" y="connsiteY1"/>
                  </a:cxn>
                </a:cxnLst>
                <a:rect l="l" t="t" r="r" b="b"/>
                <a:pathLst>
                  <a:path w="50777" h="24749">
                    <a:moveTo>
                      <a:pt x="51054" y="28"/>
                    </a:moveTo>
                    <a:lnTo>
                      <a:pt x="277" y="28"/>
                    </a:lnTo>
                  </a:path>
                </a:pathLst>
              </a:custGeom>
              <a:ln w="19050" cap="flat">
                <a:solidFill>
                  <a:srgbClr val="0070C0"/>
                </a:solidFill>
                <a:prstDash val="solid"/>
                <a:miter/>
              </a:ln>
            </p:spPr>
            <p:txBody>
              <a:bodyPr rtlCol="0" anchor="ctr"/>
              <a:lstStyle/>
              <a:p>
                <a:endParaRPr lang="en-GB" sz="1050"/>
              </a:p>
            </p:txBody>
          </p:sp>
        </p:grpSp>
        <p:grpSp>
          <p:nvGrpSpPr>
            <p:cNvPr id="1015" name="Graphic 3">
              <a:extLst>
                <a:ext uri="{FF2B5EF4-FFF2-40B4-BE49-F238E27FC236}">
                  <a16:creationId xmlns:a16="http://schemas.microsoft.com/office/drawing/2014/main" id="{B5408662-E722-ED25-C092-0D23FB59754C}"/>
                </a:ext>
              </a:extLst>
            </p:cNvPr>
            <p:cNvGrpSpPr/>
            <p:nvPr/>
          </p:nvGrpSpPr>
          <p:grpSpPr>
            <a:xfrm>
              <a:off x="7473964" y="1304357"/>
              <a:ext cx="51097" cy="70484"/>
              <a:chOff x="7445168" y="1302363"/>
              <a:chExt cx="50777" cy="70042"/>
            </a:xfrm>
          </p:grpSpPr>
          <p:sp>
            <p:nvSpPr>
              <p:cNvPr id="1142" name="Freeform: Shape 1141">
                <a:extLst>
                  <a:ext uri="{FF2B5EF4-FFF2-40B4-BE49-F238E27FC236}">
                    <a16:creationId xmlns:a16="http://schemas.microsoft.com/office/drawing/2014/main" id="{0942BB70-6F12-E945-2CFF-34150DFE7CE5}"/>
                  </a:ext>
                </a:extLst>
              </p:cNvPr>
              <p:cNvSpPr/>
              <p:nvPr/>
            </p:nvSpPr>
            <p:spPr>
              <a:xfrm>
                <a:off x="7470647" y="1302363"/>
                <a:ext cx="17942" cy="70042"/>
              </a:xfrm>
              <a:custGeom>
                <a:avLst/>
                <a:gdLst>
                  <a:gd name="connsiteX0" fmla="*/ 317 w 17942"/>
                  <a:gd name="connsiteY0" fmla="*/ 28 h 70042"/>
                  <a:gd name="connsiteX1" fmla="*/ 317 w 17942"/>
                  <a:gd name="connsiteY1" fmla="*/ 70070 h 70042"/>
                </a:gdLst>
                <a:ahLst/>
                <a:cxnLst>
                  <a:cxn ang="0">
                    <a:pos x="connsiteX0" y="connsiteY0"/>
                  </a:cxn>
                  <a:cxn ang="0">
                    <a:pos x="connsiteX1" y="connsiteY1"/>
                  </a:cxn>
                </a:cxnLst>
                <a:rect l="l" t="t" r="r" b="b"/>
                <a:pathLst>
                  <a:path w="17942" h="70042">
                    <a:moveTo>
                      <a:pt x="317" y="28"/>
                    </a:moveTo>
                    <a:lnTo>
                      <a:pt x="317" y="70070"/>
                    </a:lnTo>
                  </a:path>
                </a:pathLst>
              </a:custGeom>
              <a:ln w="19050" cap="flat">
                <a:solidFill>
                  <a:srgbClr val="0070C0"/>
                </a:solidFill>
                <a:prstDash val="solid"/>
                <a:miter/>
              </a:ln>
            </p:spPr>
            <p:txBody>
              <a:bodyPr rtlCol="0" anchor="ctr"/>
              <a:lstStyle/>
              <a:p>
                <a:endParaRPr lang="en-GB" sz="1050"/>
              </a:p>
            </p:txBody>
          </p:sp>
          <p:sp>
            <p:nvSpPr>
              <p:cNvPr id="1143" name="Freeform: Shape 1142">
                <a:extLst>
                  <a:ext uri="{FF2B5EF4-FFF2-40B4-BE49-F238E27FC236}">
                    <a16:creationId xmlns:a16="http://schemas.microsoft.com/office/drawing/2014/main" id="{D93D100D-99B7-A9BA-60AB-39B0049E5D10}"/>
                  </a:ext>
                </a:extLst>
              </p:cNvPr>
              <p:cNvSpPr/>
              <p:nvPr/>
            </p:nvSpPr>
            <p:spPr>
              <a:xfrm>
                <a:off x="7445168" y="1337508"/>
                <a:ext cx="50777" cy="24749"/>
              </a:xfrm>
              <a:custGeom>
                <a:avLst/>
                <a:gdLst>
                  <a:gd name="connsiteX0" fmla="*/ 51094 w 50777"/>
                  <a:gd name="connsiteY0" fmla="*/ 28 h 24749"/>
                  <a:gd name="connsiteX1" fmla="*/ 317 w 50777"/>
                  <a:gd name="connsiteY1" fmla="*/ 28 h 24749"/>
                </a:gdLst>
                <a:ahLst/>
                <a:cxnLst>
                  <a:cxn ang="0">
                    <a:pos x="connsiteX0" y="connsiteY0"/>
                  </a:cxn>
                  <a:cxn ang="0">
                    <a:pos x="connsiteX1" y="connsiteY1"/>
                  </a:cxn>
                </a:cxnLst>
                <a:rect l="l" t="t" r="r" b="b"/>
                <a:pathLst>
                  <a:path w="50777" h="24749">
                    <a:moveTo>
                      <a:pt x="51094" y="28"/>
                    </a:moveTo>
                    <a:lnTo>
                      <a:pt x="317" y="28"/>
                    </a:lnTo>
                  </a:path>
                </a:pathLst>
              </a:custGeom>
              <a:ln w="19050" cap="flat">
                <a:solidFill>
                  <a:srgbClr val="0070C0"/>
                </a:solidFill>
                <a:prstDash val="solid"/>
                <a:miter/>
              </a:ln>
            </p:spPr>
            <p:txBody>
              <a:bodyPr rtlCol="0" anchor="ctr"/>
              <a:lstStyle/>
              <a:p>
                <a:endParaRPr lang="en-GB" sz="1050"/>
              </a:p>
            </p:txBody>
          </p:sp>
        </p:grpSp>
        <p:grpSp>
          <p:nvGrpSpPr>
            <p:cNvPr id="1016" name="Graphic 3">
              <a:extLst>
                <a:ext uri="{FF2B5EF4-FFF2-40B4-BE49-F238E27FC236}">
                  <a16:creationId xmlns:a16="http://schemas.microsoft.com/office/drawing/2014/main" id="{DF3F2A18-CEC6-3BFA-F5A3-89280C6DD934}"/>
                </a:ext>
              </a:extLst>
            </p:cNvPr>
            <p:cNvGrpSpPr/>
            <p:nvPr/>
          </p:nvGrpSpPr>
          <p:grpSpPr>
            <a:xfrm>
              <a:off x="6736932" y="1304357"/>
              <a:ext cx="51097" cy="70484"/>
              <a:chOff x="6712753" y="1302363"/>
              <a:chExt cx="50777" cy="70042"/>
            </a:xfrm>
          </p:grpSpPr>
          <p:sp>
            <p:nvSpPr>
              <p:cNvPr id="1140" name="Freeform: Shape 1139">
                <a:extLst>
                  <a:ext uri="{FF2B5EF4-FFF2-40B4-BE49-F238E27FC236}">
                    <a16:creationId xmlns:a16="http://schemas.microsoft.com/office/drawing/2014/main" id="{D30F1EC0-F766-BD35-8010-44115D96515C}"/>
                  </a:ext>
                </a:extLst>
              </p:cNvPr>
              <p:cNvSpPr/>
              <p:nvPr/>
            </p:nvSpPr>
            <p:spPr>
              <a:xfrm>
                <a:off x="6738231" y="1302363"/>
                <a:ext cx="17942" cy="70042"/>
              </a:xfrm>
              <a:custGeom>
                <a:avLst/>
                <a:gdLst>
                  <a:gd name="connsiteX0" fmla="*/ 276 w 17942"/>
                  <a:gd name="connsiteY0" fmla="*/ 28 h 70042"/>
                  <a:gd name="connsiteX1" fmla="*/ 276 w 17942"/>
                  <a:gd name="connsiteY1" fmla="*/ 70070 h 70042"/>
                </a:gdLst>
                <a:ahLst/>
                <a:cxnLst>
                  <a:cxn ang="0">
                    <a:pos x="connsiteX0" y="connsiteY0"/>
                  </a:cxn>
                  <a:cxn ang="0">
                    <a:pos x="connsiteX1" y="connsiteY1"/>
                  </a:cxn>
                </a:cxnLst>
                <a:rect l="l" t="t" r="r" b="b"/>
                <a:pathLst>
                  <a:path w="17942" h="70042">
                    <a:moveTo>
                      <a:pt x="276" y="28"/>
                    </a:moveTo>
                    <a:lnTo>
                      <a:pt x="276" y="70070"/>
                    </a:lnTo>
                  </a:path>
                </a:pathLst>
              </a:custGeom>
              <a:ln w="19050" cap="flat">
                <a:solidFill>
                  <a:srgbClr val="0070C0"/>
                </a:solidFill>
                <a:prstDash val="solid"/>
                <a:miter/>
              </a:ln>
            </p:spPr>
            <p:txBody>
              <a:bodyPr rtlCol="0" anchor="ctr"/>
              <a:lstStyle/>
              <a:p>
                <a:endParaRPr lang="en-GB" sz="1050"/>
              </a:p>
            </p:txBody>
          </p:sp>
          <p:sp>
            <p:nvSpPr>
              <p:cNvPr id="1141" name="Freeform: Shape 1140">
                <a:extLst>
                  <a:ext uri="{FF2B5EF4-FFF2-40B4-BE49-F238E27FC236}">
                    <a16:creationId xmlns:a16="http://schemas.microsoft.com/office/drawing/2014/main" id="{5373C634-D806-8926-E836-63FDCBEE80DE}"/>
                  </a:ext>
                </a:extLst>
              </p:cNvPr>
              <p:cNvSpPr/>
              <p:nvPr/>
            </p:nvSpPr>
            <p:spPr>
              <a:xfrm>
                <a:off x="6712753" y="1337508"/>
                <a:ext cx="50777" cy="24749"/>
              </a:xfrm>
              <a:custGeom>
                <a:avLst/>
                <a:gdLst>
                  <a:gd name="connsiteX0" fmla="*/ 51053 w 50777"/>
                  <a:gd name="connsiteY0" fmla="*/ 28 h 24749"/>
                  <a:gd name="connsiteX1" fmla="*/ 276 w 50777"/>
                  <a:gd name="connsiteY1" fmla="*/ 28 h 24749"/>
                </a:gdLst>
                <a:ahLst/>
                <a:cxnLst>
                  <a:cxn ang="0">
                    <a:pos x="connsiteX0" y="connsiteY0"/>
                  </a:cxn>
                  <a:cxn ang="0">
                    <a:pos x="connsiteX1" y="connsiteY1"/>
                  </a:cxn>
                </a:cxnLst>
                <a:rect l="l" t="t" r="r" b="b"/>
                <a:pathLst>
                  <a:path w="50777" h="24749">
                    <a:moveTo>
                      <a:pt x="51053" y="28"/>
                    </a:moveTo>
                    <a:lnTo>
                      <a:pt x="276" y="28"/>
                    </a:lnTo>
                  </a:path>
                </a:pathLst>
              </a:custGeom>
              <a:ln w="19050" cap="flat">
                <a:solidFill>
                  <a:srgbClr val="0070C0"/>
                </a:solidFill>
                <a:prstDash val="solid"/>
                <a:miter/>
              </a:ln>
            </p:spPr>
            <p:txBody>
              <a:bodyPr rtlCol="0" anchor="ctr"/>
              <a:lstStyle/>
              <a:p>
                <a:endParaRPr lang="en-GB" sz="1050"/>
              </a:p>
            </p:txBody>
          </p:sp>
        </p:grpSp>
        <p:grpSp>
          <p:nvGrpSpPr>
            <p:cNvPr id="1017" name="Graphic 3">
              <a:extLst>
                <a:ext uri="{FF2B5EF4-FFF2-40B4-BE49-F238E27FC236}">
                  <a16:creationId xmlns:a16="http://schemas.microsoft.com/office/drawing/2014/main" id="{0474EC8B-67FB-CBA1-E18A-49C6FC390F27}"/>
                </a:ext>
              </a:extLst>
            </p:cNvPr>
            <p:cNvGrpSpPr/>
            <p:nvPr/>
          </p:nvGrpSpPr>
          <p:grpSpPr>
            <a:xfrm>
              <a:off x="6733140" y="1304357"/>
              <a:ext cx="51097" cy="70484"/>
              <a:chOff x="6708985" y="1302363"/>
              <a:chExt cx="50777" cy="70042"/>
            </a:xfrm>
          </p:grpSpPr>
          <p:sp>
            <p:nvSpPr>
              <p:cNvPr id="1138" name="Freeform: Shape 1137">
                <a:extLst>
                  <a:ext uri="{FF2B5EF4-FFF2-40B4-BE49-F238E27FC236}">
                    <a16:creationId xmlns:a16="http://schemas.microsoft.com/office/drawing/2014/main" id="{FEA04267-306B-93FA-429C-806A88139D3C}"/>
                  </a:ext>
                </a:extLst>
              </p:cNvPr>
              <p:cNvSpPr/>
              <p:nvPr/>
            </p:nvSpPr>
            <p:spPr>
              <a:xfrm>
                <a:off x="6734463" y="1302363"/>
                <a:ext cx="17942" cy="70042"/>
              </a:xfrm>
              <a:custGeom>
                <a:avLst/>
                <a:gdLst>
                  <a:gd name="connsiteX0" fmla="*/ 276 w 17942"/>
                  <a:gd name="connsiteY0" fmla="*/ 28 h 70042"/>
                  <a:gd name="connsiteX1" fmla="*/ 276 w 17942"/>
                  <a:gd name="connsiteY1" fmla="*/ 70070 h 70042"/>
                </a:gdLst>
                <a:ahLst/>
                <a:cxnLst>
                  <a:cxn ang="0">
                    <a:pos x="connsiteX0" y="connsiteY0"/>
                  </a:cxn>
                  <a:cxn ang="0">
                    <a:pos x="connsiteX1" y="connsiteY1"/>
                  </a:cxn>
                </a:cxnLst>
                <a:rect l="l" t="t" r="r" b="b"/>
                <a:pathLst>
                  <a:path w="17942" h="70042">
                    <a:moveTo>
                      <a:pt x="276" y="28"/>
                    </a:moveTo>
                    <a:lnTo>
                      <a:pt x="276" y="70070"/>
                    </a:lnTo>
                  </a:path>
                </a:pathLst>
              </a:custGeom>
              <a:ln w="19050" cap="flat">
                <a:solidFill>
                  <a:srgbClr val="0070C0"/>
                </a:solidFill>
                <a:prstDash val="solid"/>
                <a:miter/>
              </a:ln>
            </p:spPr>
            <p:txBody>
              <a:bodyPr rtlCol="0" anchor="ctr"/>
              <a:lstStyle/>
              <a:p>
                <a:endParaRPr lang="en-GB" sz="1050"/>
              </a:p>
            </p:txBody>
          </p:sp>
          <p:sp>
            <p:nvSpPr>
              <p:cNvPr id="1139" name="Freeform: Shape 1138">
                <a:extLst>
                  <a:ext uri="{FF2B5EF4-FFF2-40B4-BE49-F238E27FC236}">
                    <a16:creationId xmlns:a16="http://schemas.microsoft.com/office/drawing/2014/main" id="{CB26F527-E589-F6A0-EFA1-08D5B41D74D3}"/>
                  </a:ext>
                </a:extLst>
              </p:cNvPr>
              <p:cNvSpPr/>
              <p:nvPr/>
            </p:nvSpPr>
            <p:spPr>
              <a:xfrm>
                <a:off x="6708985" y="1337508"/>
                <a:ext cx="50777" cy="24749"/>
              </a:xfrm>
              <a:custGeom>
                <a:avLst/>
                <a:gdLst>
                  <a:gd name="connsiteX0" fmla="*/ 51053 w 50777"/>
                  <a:gd name="connsiteY0" fmla="*/ 28 h 24749"/>
                  <a:gd name="connsiteX1" fmla="*/ 276 w 50777"/>
                  <a:gd name="connsiteY1" fmla="*/ 28 h 24749"/>
                </a:gdLst>
                <a:ahLst/>
                <a:cxnLst>
                  <a:cxn ang="0">
                    <a:pos x="connsiteX0" y="connsiteY0"/>
                  </a:cxn>
                  <a:cxn ang="0">
                    <a:pos x="connsiteX1" y="connsiteY1"/>
                  </a:cxn>
                </a:cxnLst>
                <a:rect l="l" t="t" r="r" b="b"/>
                <a:pathLst>
                  <a:path w="50777" h="24749">
                    <a:moveTo>
                      <a:pt x="51053" y="28"/>
                    </a:moveTo>
                    <a:lnTo>
                      <a:pt x="276" y="28"/>
                    </a:lnTo>
                  </a:path>
                </a:pathLst>
              </a:custGeom>
              <a:ln w="19050" cap="flat">
                <a:solidFill>
                  <a:srgbClr val="0070C0"/>
                </a:solidFill>
                <a:prstDash val="solid"/>
                <a:miter/>
              </a:ln>
            </p:spPr>
            <p:txBody>
              <a:bodyPr rtlCol="0" anchor="ctr"/>
              <a:lstStyle/>
              <a:p>
                <a:endParaRPr lang="en-GB" sz="1050"/>
              </a:p>
            </p:txBody>
          </p:sp>
        </p:grpSp>
        <p:grpSp>
          <p:nvGrpSpPr>
            <p:cNvPr id="1018" name="Graphic 3">
              <a:extLst>
                <a:ext uri="{FF2B5EF4-FFF2-40B4-BE49-F238E27FC236}">
                  <a16:creationId xmlns:a16="http://schemas.microsoft.com/office/drawing/2014/main" id="{9C0360C0-01D9-AF85-D3D5-43F8E607BCE9}"/>
                </a:ext>
              </a:extLst>
            </p:cNvPr>
            <p:cNvGrpSpPr/>
            <p:nvPr/>
          </p:nvGrpSpPr>
          <p:grpSpPr>
            <a:xfrm>
              <a:off x="6729168" y="1304357"/>
              <a:ext cx="51097" cy="70484"/>
              <a:chOff x="6705038" y="1302363"/>
              <a:chExt cx="50777" cy="70042"/>
            </a:xfrm>
          </p:grpSpPr>
          <p:sp>
            <p:nvSpPr>
              <p:cNvPr id="1136" name="Freeform: Shape 1135">
                <a:extLst>
                  <a:ext uri="{FF2B5EF4-FFF2-40B4-BE49-F238E27FC236}">
                    <a16:creationId xmlns:a16="http://schemas.microsoft.com/office/drawing/2014/main" id="{DCFF900F-6562-6605-24E7-4C65BB45C032}"/>
                  </a:ext>
                </a:extLst>
              </p:cNvPr>
              <p:cNvSpPr/>
              <p:nvPr/>
            </p:nvSpPr>
            <p:spPr>
              <a:xfrm>
                <a:off x="6730516" y="1302363"/>
                <a:ext cx="17942" cy="70042"/>
              </a:xfrm>
              <a:custGeom>
                <a:avLst/>
                <a:gdLst>
                  <a:gd name="connsiteX0" fmla="*/ 275 w 17942"/>
                  <a:gd name="connsiteY0" fmla="*/ 28 h 70042"/>
                  <a:gd name="connsiteX1" fmla="*/ 275 w 17942"/>
                  <a:gd name="connsiteY1" fmla="*/ 70070 h 70042"/>
                </a:gdLst>
                <a:ahLst/>
                <a:cxnLst>
                  <a:cxn ang="0">
                    <a:pos x="connsiteX0" y="connsiteY0"/>
                  </a:cxn>
                  <a:cxn ang="0">
                    <a:pos x="connsiteX1" y="connsiteY1"/>
                  </a:cxn>
                </a:cxnLst>
                <a:rect l="l" t="t" r="r" b="b"/>
                <a:pathLst>
                  <a:path w="17942" h="70042">
                    <a:moveTo>
                      <a:pt x="275" y="28"/>
                    </a:moveTo>
                    <a:lnTo>
                      <a:pt x="275" y="70070"/>
                    </a:lnTo>
                  </a:path>
                </a:pathLst>
              </a:custGeom>
              <a:ln w="19050" cap="flat">
                <a:solidFill>
                  <a:srgbClr val="0070C0"/>
                </a:solidFill>
                <a:prstDash val="solid"/>
                <a:miter/>
              </a:ln>
            </p:spPr>
            <p:txBody>
              <a:bodyPr rtlCol="0" anchor="ctr"/>
              <a:lstStyle/>
              <a:p>
                <a:endParaRPr lang="en-GB" sz="1050"/>
              </a:p>
            </p:txBody>
          </p:sp>
          <p:sp>
            <p:nvSpPr>
              <p:cNvPr id="1137" name="Freeform: Shape 1136">
                <a:extLst>
                  <a:ext uri="{FF2B5EF4-FFF2-40B4-BE49-F238E27FC236}">
                    <a16:creationId xmlns:a16="http://schemas.microsoft.com/office/drawing/2014/main" id="{6DDDF11D-D9D9-5B53-D9E0-4AC4E8D81979}"/>
                  </a:ext>
                </a:extLst>
              </p:cNvPr>
              <p:cNvSpPr/>
              <p:nvPr/>
            </p:nvSpPr>
            <p:spPr>
              <a:xfrm>
                <a:off x="6705038" y="1337508"/>
                <a:ext cx="50777" cy="24749"/>
              </a:xfrm>
              <a:custGeom>
                <a:avLst/>
                <a:gdLst>
                  <a:gd name="connsiteX0" fmla="*/ 51053 w 50777"/>
                  <a:gd name="connsiteY0" fmla="*/ 28 h 24749"/>
                  <a:gd name="connsiteX1" fmla="*/ 275 w 50777"/>
                  <a:gd name="connsiteY1" fmla="*/ 28 h 24749"/>
                </a:gdLst>
                <a:ahLst/>
                <a:cxnLst>
                  <a:cxn ang="0">
                    <a:pos x="connsiteX0" y="connsiteY0"/>
                  </a:cxn>
                  <a:cxn ang="0">
                    <a:pos x="connsiteX1" y="connsiteY1"/>
                  </a:cxn>
                </a:cxnLst>
                <a:rect l="l" t="t" r="r" b="b"/>
                <a:pathLst>
                  <a:path w="50777" h="24749">
                    <a:moveTo>
                      <a:pt x="51053" y="28"/>
                    </a:moveTo>
                    <a:lnTo>
                      <a:pt x="275" y="28"/>
                    </a:lnTo>
                  </a:path>
                </a:pathLst>
              </a:custGeom>
              <a:ln w="19050" cap="flat">
                <a:solidFill>
                  <a:srgbClr val="0070C0"/>
                </a:solidFill>
                <a:prstDash val="solid"/>
                <a:miter/>
              </a:ln>
            </p:spPr>
            <p:txBody>
              <a:bodyPr rtlCol="0" anchor="ctr"/>
              <a:lstStyle/>
              <a:p>
                <a:endParaRPr lang="en-GB" sz="1050"/>
              </a:p>
            </p:txBody>
          </p:sp>
        </p:grpSp>
        <p:grpSp>
          <p:nvGrpSpPr>
            <p:cNvPr id="1019" name="Graphic 3">
              <a:extLst>
                <a:ext uri="{FF2B5EF4-FFF2-40B4-BE49-F238E27FC236}">
                  <a16:creationId xmlns:a16="http://schemas.microsoft.com/office/drawing/2014/main" id="{2B67FD1A-9E7B-46AE-4A29-6CC67F5C2139}"/>
                </a:ext>
              </a:extLst>
            </p:cNvPr>
            <p:cNvGrpSpPr/>
            <p:nvPr/>
          </p:nvGrpSpPr>
          <p:grpSpPr>
            <a:xfrm>
              <a:off x="6712015" y="1245331"/>
              <a:ext cx="51097" cy="70484"/>
              <a:chOff x="6687992" y="1243706"/>
              <a:chExt cx="50777" cy="70042"/>
            </a:xfrm>
          </p:grpSpPr>
          <p:sp>
            <p:nvSpPr>
              <p:cNvPr id="1134" name="Freeform: Shape 1133">
                <a:extLst>
                  <a:ext uri="{FF2B5EF4-FFF2-40B4-BE49-F238E27FC236}">
                    <a16:creationId xmlns:a16="http://schemas.microsoft.com/office/drawing/2014/main" id="{9DD42F33-FF99-8F57-BF93-CA6B47B566A5}"/>
                  </a:ext>
                </a:extLst>
              </p:cNvPr>
              <p:cNvSpPr/>
              <p:nvPr/>
            </p:nvSpPr>
            <p:spPr>
              <a:xfrm>
                <a:off x="6713471" y="1243706"/>
                <a:ext cx="17942" cy="70042"/>
              </a:xfrm>
              <a:custGeom>
                <a:avLst/>
                <a:gdLst>
                  <a:gd name="connsiteX0" fmla="*/ 274 w 17942"/>
                  <a:gd name="connsiteY0" fmla="*/ 25 h 70042"/>
                  <a:gd name="connsiteX1" fmla="*/ 274 w 17942"/>
                  <a:gd name="connsiteY1" fmla="*/ 70068 h 70042"/>
                </a:gdLst>
                <a:ahLst/>
                <a:cxnLst>
                  <a:cxn ang="0">
                    <a:pos x="connsiteX0" y="connsiteY0"/>
                  </a:cxn>
                  <a:cxn ang="0">
                    <a:pos x="connsiteX1" y="connsiteY1"/>
                  </a:cxn>
                </a:cxnLst>
                <a:rect l="l" t="t" r="r" b="b"/>
                <a:pathLst>
                  <a:path w="17942" h="70042">
                    <a:moveTo>
                      <a:pt x="274" y="25"/>
                    </a:moveTo>
                    <a:lnTo>
                      <a:pt x="274" y="70068"/>
                    </a:lnTo>
                  </a:path>
                </a:pathLst>
              </a:custGeom>
              <a:ln w="19050" cap="flat">
                <a:solidFill>
                  <a:srgbClr val="0070C0"/>
                </a:solidFill>
                <a:prstDash val="solid"/>
                <a:miter/>
              </a:ln>
            </p:spPr>
            <p:txBody>
              <a:bodyPr rtlCol="0" anchor="ctr"/>
              <a:lstStyle/>
              <a:p>
                <a:endParaRPr lang="en-GB" sz="1050"/>
              </a:p>
            </p:txBody>
          </p:sp>
          <p:sp>
            <p:nvSpPr>
              <p:cNvPr id="1135" name="Freeform: Shape 1134">
                <a:extLst>
                  <a:ext uri="{FF2B5EF4-FFF2-40B4-BE49-F238E27FC236}">
                    <a16:creationId xmlns:a16="http://schemas.microsoft.com/office/drawing/2014/main" id="{FE004D51-CD28-CD89-2620-6727CBBA9E6A}"/>
                  </a:ext>
                </a:extLst>
              </p:cNvPr>
              <p:cNvSpPr/>
              <p:nvPr/>
            </p:nvSpPr>
            <p:spPr>
              <a:xfrm>
                <a:off x="6687992" y="1278851"/>
                <a:ext cx="50777" cy="24749"/>
              </a:xfrm>
              <a:custGeom>
                <a:avLst/>
                <a:gdLst>
                  <a:gd name="connsiteX0" fmla="*/ 51052 w 50777"/>
                  <a:gd name="connsiteY0" fmla="*/ 25 h 24749"/>
                  <a:gd name="connsiteX1" fmla="*/ 275 w 50777"/>
                  <a:gd name="connsiteY1" fmla="*/ 25 h 24749"/>
                </a:gdLst>
                <a:ahLst/>
                <a:cxnLst>
                  <a:cxn ang="0">
                    <a:pos x="connsiteX0" y="connsiteY0"/>
                  </a:cxn>
                  <a:cxn ang="0">
                    <a:pos x="connsiteX1" y="connsiteY1"/>
                  </a:cxn>
                </a:cxnLst>
                <a:rect l="l" t="t" r="r" b="b"/>
                <a:pathLst>
                  <a:path w="50777" h="24749">
                    <a:moveTo>
                      <a:pt x="51052" y="25"/>
                    </a:moveTo>
                    <a:lnTo>
                      <a:pt x="275" y="25"/>
                    </a:lnTo>
                  </a:path>
                </a:pathLst>
              </a:custGeom>
              <a:ln w="19050" cap="flat">
                <a:solidFill>
                  <a:srgbClr val="0070C0"/>
                </a:solidFill>
                <a:prstDash val="solid"/>
                <a:miter/>
              </a:ln>
            </p:spPr>
            <p:txBody>
              <a:bodyPr rtlCol="0" anchor="ctr"/>
              <a:lstStyle/>
              <a:p>
                <a:endParaRPr lang="en-GB" sz="1050"/>
              </a:p>
            </p:txBody>
          </p:sp>
        </p:grpSp>
        <p:grpSp>
          <p:nvGrpSpPr>
            <p:cNvPr id="1020" name="Graphic 3">
              <a:extLst>
                <a:ext uri="{FF2B5EF4-FFF2-40B4-BE49-F238E27FC236}">
                  <a16:creationId xmlns:a16="http://schemas.microsoft.com/office/drawing/2014/main" id="{A7F87752-0333-59B9-EB8D-EA72DD55B2E1}"/>
                </a:ext>
              </a:extLst>
            </p:cNvPr>
            <p:cNvGrpSpPr/>
            <p:nvPr/>
          </p:nvGrpSpPr>
          <p:grpSpPr>
            <a:xfrm>
              <a:off x="6715807" y="1245331"/>
              <a:ext cx="51097" cy="70484"/>
              <a:chOff x="6691760" y="1243706"/>
              <a:chExt cx="50777" cy="70042"/>
            </a:xfrm>
          </p:grpSpPr>
          <p:sp>
            <p:nvSpPr>
              <p:cNvPr id="1132" name="Freeform: Shape 1131">
                <a:extLst>
                  <a:ext uri="{FF2B5EF4-FFF2-40B4-BE49-F238E27FC236}">
                    <a16:creationId xmlns:a16="http://schemas.microsoft.com/office/drawing/2014/main" id="{4977F768-88F5-DD4E-9AC5-40008524AB04}"/>
                  </a:ext>
                </a:extLst>
              </p:cNvPr>
              <p:cNvSpPr/>
              <p:nvPr/>
            </p:nvSpPr>
            <p:spPr>
              <a:xfrm>
                <a:off x="6717239" y="1243706"/>
                <a:ext cx="17942" cy="70042"/>
              </a:xfrm>
              <a:custGeom>
                <a:avLst/>
                <a:gdLst>
                  <a:gd name="connsiteX0" fmla="*/ 275 w 17942"/>
                  <a:gd name="connsiteY0" fmla="*/ 25 h 70042"/>
                  <a:gd name="connsiteX1" fmla="*/ 275 w 17942"/>
                  <a:gd name="connsiteY1" fmla="*/ 70068 h 70042"/>
                </a:gdLst>
                <a:ahLst/>
                <a:cxnLst>
                  <a:cxn ang="0">
                    <a:pos x="connsiteX0" y="connsiteY0"/>
                  </a:cxn>
                  <a:cxn ang="0">
                    <a:pos x="connsiteX1" y="connsiteY1"/>
                  </a:cxn>
                </a:cxnLst>
                <a:rect l="l" t="t" r="r" b="b"/>
                <a:pathLst>
                  <a:path w="17942" h="70042">
                    <a:moveTo>
                      <a:pt x="275" y="25"/>
                    </a:moveTo>
                    <a:lnTo>
                      <a:pt x="275" y="70068"/>
                    </a:lnTo>
                  </a:path>
                </a:pathLst>
              </a:custGeom>
              <a:ln w="19050" cap="flat">
                <a:solidFill>
                  <a:srgbClr val="0070C0"/>
                </a:solidFill>
                <a:prstDash val="solid"/>
                <a:miter/>
              </a:ln>
            </p:spPr>
            <p:txBody>
              <a:bodyPr rtlCol="0" anchor="ctr"/>
              <a:lstStyle/>
              <a:p>
                <a:endParaRPr lang="en-GB" sz="1050"/>
              </a:p>
            </p:txBody>
          </p:sp>
          <p:sp>
            <p:nvSpPr>
              <p:cNvPr id="1133" name="Freeform: Shape 1132">
                <a:extLst>
                  <a:ext uri="{FF2B5EF4-FFF2-40B4-BE49-F238E27FC236}">
                    <a16:creationId xmlns:a16="http://schemas.microsoft.com/office/drawing/2014/main" id="{DDA639D6-133A-542D-DC9F-1F15C23D13E4}"/>
                  </a:ext>
                </a:extLst>
              </p:cNvPr>
              <p:cNvSpPr/>
              <p:nvPr/>
            </p:nvSpPr>
            <p:spPr>
              <a:xfrm>
                <a:off x="6691760" y="1278851"/>
                <a:ext cx="50777" cy="24749"/>
              </a:xfrm>
              <a:custGeom>
                <a:avLst/>
                <a:gdLst>
                  <a:gd name="connsiteX0" fmla="*/ 51052 w 50777"/>
                  <a:gd name="connsiteY0" fmla="*/ 25 h 24749"/>
                  <a:gd name="connsiteX1" fmla="*/ 275 w 50777"/>
                  <a:gd name="connsiteY1" fmla="*/ 25 h 24749"/>
                </a:gdLst>
                <a:ahLst/>
                <a:cxnLst>
                  <a:cxn ang="0">
                    <a:pos x="connsiteX0" y="connsiteY0"/>
                  </a:cxn>
                  <a:cxn ang="0">
                    <a:pos x="connsiteX1" y="connsiteY1"/>
                  </a:cxn>
                </a:cxnLst>
                <a:rect l="l" t="t" r="r" b="b"/>
                <a:pathLst>
                  <a:path w="50777" h="24749">
                    <a:moveTo>
                      <a:pt x="51052" y="25"/>
                    </a:moveTo>
                    <a:lnTo>
                      <a:pt x="275" y="25"/>
                    </a:lnTo>
                  </a:path>
                </a:pathLst>
              </a:custGeom>
              <a:ln w="19050" cap="flat">
                <a:solidFill>
                  <a:srgbClr val="0070C0"/>
                </a:solidFill>
                <a:prstDash val="solid"/>
                <a:miter/>
              </a:ln>
            </p:spPr>
            <p:txBody>
              <a:bodyPr rtlCol="0" anchor="ctr"/>
              <a:lstStyle/>
              <a:p>
                <a:endParaRPr lang="en-GB" sz="1050"/>
              </a:p>
            </p:txBody>
          </p:sp>
        </p:grpSp>
        <p:grpSp>
          <p:nvGrpSpPr>
            <p:cNvPr id="1021" name="Graphic 3">
              <a:extLst>
                <a:ext uri="{FF2B5EF4-FFF2-40B4-BE49-F238E27FC236}">
                  <a16:creationId xmlns:a16="http://schemas.microsoft.com/office/drawing/2014/main" id="{6F808216-C8A1-54B3-8AAC-234E90CC8703}"/>
                </a:ext>
              </a:extLst>
            </p:cNvPr>
            <p:cNvGrpSpPr/>
            <p:nvPr/>
          </p:nvGrpSpPr>
          <p:grpSpPr>
            <a:xfrm>
              <a:off x="6700821" y="1245331"/>
              <a:ext cx="51097" cy="70484"/>
              <a:chOff x="6676868" y="1243706"/>
              <a:chExt cx="50777" cy="70042"/>
            </a:xfrm>
          </p:grpSpPr>
          <p:sp>
            <p:nvSpPr>
              <p:cNvPr id="1130" name="Freeform: Shape 1129">
                <a:extLst>
                  <a:ext uri="{FF2B5EF4-FFF2-40B4-BE49-F238E27FC236}">
                    <a16:creationId xmlns:a16="http://schemas.microsoft.com/office/drawing/2014/main" id="{28EFF902-0894-C754-437E-FF1EEF78C593}"/>
                  </a:ext>
                </a:extLst>
              </p:cNvPr>
              <p:cNvSpPr/>
              <p:nvPr/>
            </p:nvSpPr>
            <p:spPr>
              <a:xfrm>
                <a:off x="6702346" y="1243706"/>
                <a:ext cx="17942" cy="70042"/>
              </a:xfrm>
              <a:custGeom>
                <a:avLst/>
                <a:gdLst>
                  <a:gd name="connsiteX0" fmla="*/ 274 w 17942"/>
                  <a:gd name="connsiteY0" fmla="*/ 25 h 70042"/>
                  <a:gd name="connsiteX1" fmla="*/ 274 w 17942"/>
                  <a:gd name="connsiteY1" fmla="*/ 70068 h 70042"/>
                </a:gdLst>
                <a:ahLst/>
                <a:cxnLst>
                  <a:cxn ang="0">
                    <a:pos x="connsiteX0" y="connsiteY0"/>
                  </a:cxn>
                  <a:cxn ang="0">
                    <a:pos x="connsiteX1" y="connsiteY1"/>
                  </a:cxn>
                </a:cxnLst>
                <a:rect l="l" t="t" r="r" b="b"/>
                <a:pathLst>
                  <a:path w="17942" h="70042">
                    <a:moveTo>
                      <a:pt x="274" y="25"/>
                    </a:moveTo>
                    <a:lnTo>
                      <a:pt x="274" y="70068"/>
                    </a:lnTo>
                  </a:path>
                </a:pathLst>
              </a:custGeom>
              <a:ln w="19050" cap="flat">
                <a:solidFill>
                  <a:srgbClr val="0070C0"/>
                </a:solidFill>
                <a:prstDash val="solid"/>
                <a:miter/>
              </a:ln>
            </p:spPr>
            <p:txBody>
              <a:bodyPr rtlCol="0" anchor="ctr"/>
              <a:lstStyle/>
              <a:p>
                <a:endParaRPr lang="en-GB" sz="1050"/>
              </a:p>
            </p:txBody>
          </p:sp>
          <p:sp>
            <p:nvSpPr>
              <p:cNvPr id="1131" name="Freeform: Shape 1130">
                <a:extLst>
                  <a:ext uri="{FF2B5EF4-FFF2-40B4-BE49-F238E27FC236}">
                    <a16:creationId xmlns:a16="http://schemas.microsoft.com/office/drawing/2014/main" id="{1D2EA30D-E804-E2AF-4C4B-54EF850A85F7}"/>
                  </a:ext>
                </a:extLst>
              </p:cNvPr>
              <p:cNvSpPr/>
              <p:nvPr/>
            </p:nvSpPr>
            <p:spPr>
              <a:xfrm>
                <a:off x="6676868" y="1278851"/>
                <a:ext cx="50777" cy="24749"/>
              </a:xfrm>
              <a:custGeom>
                <a:avLst/>
                <a:gdLst>
                  <a:gd name="connsiteX0" fmla="*/ 51051 w 50777"/>
                  <a:gd name="connsiteY0" fmla="*/ 25 h 24749"/>
                  <a:gd name="connsiteX1" fmla="*/ 274 w 50777"/>
                  <a:gd name="connsiteY1" fmla="*/ 25 h 24749"/>
                </a:gdLst>
                <a:ahLst/>
                <a:cxnLst>
                  <a:cxn ang="0">
                    <a:pos x="connsiteX0" y="connsiteY0"/>
                  </a:cxn>
                  <a:cxn ang="0">
                    <a:pos x="connsiteX1" y="connsiteY1"/>
                  </a:cxn>
                </a:cxnLst>
                <a:rect l="l" t="t" r="r" b="b"/>
                <a:pathLst>
                  <a:path w="50777" h="24749">
                    <a:moveTo>
                      <a:pt x="51051" y="25"/>
                    </a:moveTo>
                    <a:lnTo>
                      <a:pt x="274" y="25"/>
                    </a:lnTo>
                  </a:path>
                </a:pathLst>
              </a:custGeom>
              <a:ln w="19050" cap="flat">
                <a:solidFill>
                  <a:srgbClr val="0070C0"/>
                </a:solidFill>
                <a:prstDash val="solid"/>
                <a:miter/>
              </a:ln>
            </p:spPr>
            <p:txBody>
              <a:bodyPr rtlCol="0" anchor="ctr"/>
              <a:lstStyle/>
              <a:p>
                <a:endParaRPr lang="en-GB" sz="1050"/>
              </a:p>
            </p:txBody>
          </p:sp>
        </p:grpSp>
        <p:grpSp>
          <p:nvGrpSpPr>
            <p:cNvPr id="1022" name="Graphic 3">
              <a:extLst>
                <a:ext uri="{FF2B5EF4-FFF2-40B4-BE49-F238E27FC236}">
                  <a16:creationId xmlns:a16="http://schemas.microsoft.com/office/drawing/2014/main" id="{6540D705-CF26-C31E-1A82-CF1077509761}"/>
                </a:ext>
              </a:extLst>
            </p:cNvPr>
            <p:cNvGrpSpPr/>
            <p:nvPr/>
          </p:nvGrpSpPr>
          <p:grpSpPr>
            <a:xfrm>
              <a:off x="6687279" y="1245331"/>
              <a:ext cx="51097" cy="70484"/>
              <a:chOff x="6663411" y="1243706"/>
              <a:chExt cx="50777" cy="70042"/>
            </a:xfrm>
          </p:grpSpPr>
          <p:sp>
            <p:nvSpPr>
              <p:cNvPr id="1128" name="Freeform: Shape 1127">
                <a:extLst>
                  <a:ext uri="{FF2B5EF4-FFF2-40B4-BE49-F238E27FC236}">
                    <a16:creationId xmlns:a16="http://schemas.microsoft.com/office/drawing/2014/main" id="{91251C9C-C6A7-84E9-4B83-4472B28A65FB}"/>
                  </a:ext>
                </a:extLst>
              </p:cNvPr>
              <p:cNvSpPr/>
              <p:nvPr/>
            </p:nvSpPr>
            <p:spPr>
              <a:xfrm>
                <a:off x="6688889" y="1243706"/>
                <a:ext cx="17942" cy="70042"/>
              </a:xfrm>
              <a:custGeom>
                <a:avLst/>
                <a:gdLst>
                  <a:gd name="connsiteX0" fmla="*/ 273 w 17942"/>
                  <a:gd name="connsiteY0" fmla="*/ 25 h 70042"/>
                  <a:gd name="connsiteX1" fmla="*/ 273 w 17942"/>
                  <a:gd name="connsiteY1" fmla="*/ 70068 h 70042"/>
                </a:gdLst>
                <a:ahLst/>
                <a:cxnLst>
                  <a:cxn ang="0">
                    <a:pos x="connsiteX0" y="connsiteY0"/>
                  </a:cxn>
                  <a:cxn ang="0">
                    <a:pos x="connsiteX1" y="connsiteY1"/>
                  </a:cxn>
                </a:cxnLst>
                <a:rect l="l" t="t" r="r" b="b"/>
                <a:pathLst>
                  <a:path w="17942" h="70042">
                    <a:moveTo>
                      <a:pt x="273" y="25"/>
                    </a:moveTo>
                    <a:lnTo>
                      <a:pt x="273" y="70068"/>
                    </a:lnTo>
                  </a:path>
                </a:pathLst>
              </a:custGeom>
              <a:ln w="19050" cap="flat">
                <a:solidFill>
                  <a:srgbClr val="0070C0"/>
                </a:solidFill>
                <a:prstDash val="solid"/>
                <a:miter/>
              </a:ln>
            </p:spPr>
            <p:txBody>
              <a:bodyPr rtlCol="0" anchor="ctr"/>
              <a:lstStyle/>
              <a:p>
                <a:endParaRPr lang="en-GB" sz="1050"/>
              </a:p>
            </p:txBody>
          </p:sp>
          <p:sp>
            <p:nvSpPr>
              <p:cNvPr id="1129" name="Freeform: Shape 1128">
                <a:extLst>
                  <a:ext uri="{FF2B5EF4-FFF2-40B4-BE49-F238E27FC236}">
                    <a16:creationId xmlns:a16="http://schemas.microsoft.com/office/drawing/2014/main" id="{6E2726DE-0BD0-156B-2D59-AF5158A7187E}"/>
                  </a:ext>
                </a:extLst>
              </p:cNvPr>
              <p:cNvSpPr/>
              <p:nvPr/>
            </p:nvSpPr>
            <p:spPr>
              <a:xfrm>
                <a:off x="6663411" y="1278851"/>
                <a:ext cx="50777" cy="24749"/>
              </a:xfrm>
              <a:custGeom>
                <a:avLst/>
                <a:gdLst>
                  <a:gd name="connsiteX0" fmla="*/ 51051 w 50777"/>
                  <a:gd name="connsiteY0" fmla="*/ 25 h 24749"/>
                  <a:gd name="connsiteX1" fmla="*/ 273 w 50777"/>
                  <a:gd name="connsiteY1" fmla="*/ 25 h 24749"/>
                </a:gdLst>
                <a:ahLst/>
                <a:cxnLst>
                  <a:cxn ang="0">
                    <a:pos x="connsiteX0" y="connsiteY0"/>
                  </a:cxn>
                  <a:cxn ang="0">
                    <a:pos x="connsiteX1" y="connsiteY1"/>
                  </a:cxn>
                </a:cxnLst>
                <a:rect l="l" t="t" r="r" b="b"/>
                <a:pathLst>
                  <a:path w="50777" h="24749">
                    <a:moveTo>
                      <a:pt x="51051" y="25"/>
                    </a:moveTo>
                    <a:lnTo>
                      <a:pt x="273" y="25"/>
                    </a:lnTo>
                  </a:path>
                </a:pathLst>
              </a:custGeom>
              <a:ln w="19050" cap="flat">
                <a:solidFill>
                  <a:srgbClr val="0070C0"/>
                </a:solidFill>
                <a:prstDash val="solid"/>
                <a:miter/>
              </a:ln>
            </p:spPr>
            <p:txBody>
              <a:bodyPr rtlCol="0" anchor="ctr"/>
              <a:lstStyle/>
              <a:p>
                <a:endParaRPr lang="en-GB" sz="1050"/>
              </a:p>
            </p:txBody>
          </p:sp>
        </p:grpSp>
        <p:grpSp>
          <p:nvGrpSpPr>
            <p:cNvPr id="1023" name="Graphic 3">
              <a:extLst>
                <a:ext uri="{FF2B5EF4-FFF2-40B4-BE49-F238E27FC236}">
                  <a16:creationId xmlns:a16="http://schemas.microsoft.com/office/drawing/2014/main" id="{A08D2B56-4607-6F80-7895-913D96B60FDE}"/>
                </a:ext>
              </a:extLst>
            </p:cNvPr>
            <p:cNvGrpSpPr/>
            <p:nvPr/>
          </p:nvGrpSpPr>
          <p:grpSpPr>
            <a:xfrm>
              <a:off x="6708223" y="1245331"/>
              <a:ext cx="51097" cy="70484"/>
              <a:chOff x="6684224" y="1243706"/>
              <a:chExt cx="50777" cy="70042"/>
            </a:xfrm>
          </p:grpSpPr>
          <p:sp>
            <p:nvSpPr>
              <p:cNvPr id="1126" name="Freeform: Shape 1125">
                <a:extLst>
                  <a:ext uri="{FF2B5EF4-FFF2-40B4-BE49-F238E27FC236}">
                    <a16:creationId xmlns:a16="http://schemas.microsoft.com/office/drawing/2014/main" id="{69E5D888-9835-A6D6-BB57-144F804B8FCB}"/>
                  </a:ext>
                </a:extLst>
              </p:cNvPr>
              <p:cNvSpPr/>
              <p:nvPr/>
            </p:nvSpPr>
            <p:spPr>
              <a:xfrm>
                <a:off x="6709703" y="1243706"/>
                <a:ext cx="17942" cy="70042"/>
              </a:xfrm>
              <a:custGeom>
                <a:avLst/>
                <a:gdLst>
                  <a:gd name="connsiteX0" fmla="*/ 274 w 17942"/>
                  <a:gd name="connsiteY0" fmla="*/ 25 h 70042"/>
                  <a:gd name="connsiteX1" fmla="*/ 274 w 17942"/>
                  <a:gd name="connsiteY1" fmla="*/ 70068 h 70042"/>
                </a:gdLst>
                <a:ahLst/>
                <a:cxnLst>
                  <a:cxn ang="0">
                    <a:pos x="connsiteX0" y="connsiteY0"/>
                  </a:cxn>
                  <a:cxn ang="0">
                    <a:pos x="connsiteX1" y="connsiteY1"/>
                  </a:cxn>
                </a:cxnLst>
                <a:rect l="l" t="t" r="r" b="b"/>
                <a:pathLst>
                  <a:path w="17942" h="70042">
                    <a:moveTo>
                      <a:pt x="274" y="25"/>
                    </a:moveTo>
                    <a:lnTo>
                      <a:pt x="274" y="70068"/>
                    </a:lnTo>
                  </a:path>
                </a:pathLst>
              </a:custGeom>
              <a:ln w="19050" cap="flat">
                <a:solidFill>
                  <a:srgbClr val="0070C0"/>
                </a:solidFill>
                <a:prstDash val="solid"/>
                <a:miter/>
              </a:ln>
            </p:spPr>
            <p:txBody>
              <a:bodyPr rtlCol="0" anchor="ctr"/>
              <a:lstStyle/>
              <a:p>
                <a:endParaRPr lang="en-GB" sz="1050"/>
              </a:p>
            </p:txBody>
          </p:sp>
          <p:sp>
            <p:nvSpPr>
              <p:cNvPr id="1127" name="Freeform: Shape 1126">
                <a:extLst>
                  <a:ext uri="{FF2B5EF4-FFF2-40B4-BE49-F238E27FC236}">
                    <a16:creationId xmlns:a16="http://schemas.microsoft.com/office/drawing/2014/main" id="{39DDFA11-3EBA-3D7A-1CDC-8341E6AEACCA}"/>
                  </a:ext>
                </a:extLst>
              </p:cNvPr>
              <p:cNvSpPr/>
              <p:nvPr/>
            </p:nvSpPr>
            <p:spPr>
              <a:xfrm>
                <a:off x="6684224" y="1278851"/>
                <a:ext cx="50777" cy="24749"/>
              </a:xfrm>
              <a:custGeom>
                <a:avLst/>
                <a:gdLst>
                  <a:gd name="connsiteX0" fmla="*/ 51052 w 50777"/>
                  <a:gd name="connsiteY0" fmla="*/ 25 h 24749"/>
                  <a:gd name="connsiteX1" fmla="*/ 274 w 50777"/>
                  <a:gd name="connsiteY1" fmla="*/ 25 h 24749"/>
                </a:gdLst>
                <a:ahLst/>
                <a:cxnLst>
                  <a:cxn ang="0">
                    <a:pos x="connsiteX0" y="connsiteY0"/>
                  </a:cxn>
                  <a:cxn ang="0">
                    <a:pos x="connsiteX1" y="connsiteY1"/>
                  </a:cxn>
                </a:cxnLst>
                <a:rect l="l" t="t" r="r" b="b"/>
                <a:pathLst>
                  <a:path w="50777" h="24749">
                    <a:moveTo>
                      <a:pt x="51052" y="25"/>
                    </a:moveTo>
                    <a:lnTo>
                      <a:pt x="274" y="25"/>
                    </a:lnTo>
                  </a:path>
                </a:pathLst>
              </a:custGeom>
              <a:ln w="19050" cap="flat">
                <a:solidFill>
                  <a:srgbClr val="0070C0"/>
                </a:solidFill>
                <a:prstDash val="solid"/>
                <a:miter/>
              </a:ln>
            </p:spPr>
            <p:txBody>
              <a:bodyPr rtlCol="0" anchor="ctr"/>
              <a:lstStyle/>
              <a:p>
                <a:endParaRPr lang="en-GB" sz="1050"/>
              </a:p>
            </p:txBody>
          </p:sp>
        </p:grpSp>
        <p:grpSp>
          <p:nvGrpSpPr>
            <p:cNvPr id="1024" name="Graphic 3">
              <a:extLst>
                <a:ext uri="{FF2B5EF4-FFF2-40B4-BE49-F238E27FC236}">
                  <a16:creationId xmlns:a16="http://schemas.microsoft.com/office/drawing/2014/main" id="{EEB9B16A-B314-6F05-DDD9-FBB27AFFB48B}"/>
                </a:ext>
              </a:extLst>
            </p:cNvPr>
            <p:cNvGrpSpPr/>
            <p:nvPr/>
          </p:nvGrpSpPr>
          <p:grpSpPr>
            <a:xfrm>
              <a:off x="6704613" y="1245331"/>
              <a:ext cx="51097" cy="70484"/>
              <a:chOff x="6680636" y="1243706"/>
              <a:chExt cx="50777" cy="70042"/>
            </a:xfrm>
          </p:grpSpPr>
          <p:sp>
            <p:nvSpPr>
              <p:cNvPr id="1124" name="Freeform: Shape 1123">
                <a:extLst>
                  <a:ext uri="{FF2B5EF4-FFF2-40B4-BE49-F238E27FC236}">
                    <a16:creationId xmlns:a16="http://schemas.microsoft.com/office/drawing/2014/main" id="{D96BA617-3D13-5A87-E524-3D4C09893ADD}"/>
                  </a:ext>
                </a:extLst>
              </p:cNvPr>
              <p:cNvSpPr/>
              <p:nvPr/>
            </p:nvSpPr>
            <p:spPr>
              <a:xfrm>
                <a:off x="6706114" y="1243706"/>
                <a:ext cx="17942" cy="70042"/>
              </a:xfrm>
              <a:custGeom>
                <a:avLst/>
                <a:gdLst>
                  <a:gd name="connsiteX0" fmla="*/ 274 w 17942"/>
                  <a:gd name="connsiteY0" fmla="*/ 25 h 70042"/>
                  <a:gd name="connsiteX1" fmla="*/ 274 w 17942"/>
                  <a:gd name="connsiteY1" fmla="*/ 70068 h 70042"/>
                </a:gdLst>
                <a:ahLst/>
                <a:cxnLst>
                  <a:cxn ang="0">
                    <a:pos x="connsiteX0" y="connsiteY0"/>
                  </a:cxn>
                  <a:cxn ang="0">
                    <a:pos x="connsiteX1" y="connsiteY1"/>
                  </a:cxn>
                </a:cxnLst>
                <a:rect l="l" t="t" r="r" b="b"/>
                <a:pathLst>
                  <a:path w="17942" h="70042">
                    <a:moveTo>
                      <a:pt x="274" y="25"/>
                    </a:moveTo>
                    <a:lnTo>
                      <a:pt x="274" y="70068"/>
                    </a:lnTo>
                  </a:path>
                </a:pathLst>
              </a:custGeom>
              <a:ln w="19050" cap="flat">
                <a:solidFill>
                  <a:srgbClr val="0070C0"/>
                </a:solidFill>
                <a:prstDash val="solid"/>
                <a:miter/>
              </a:ln>
            </p:spPr>
            <p:txBody>
              <a:bodyPr rtlCol="0" anchor="ctr"/>
              <a:lstStyle/>
              <a:p>
                <a:endParaRPr lang="en-GB" sz="1050"/>
              </a:p>
            </p:txBody>
          </p:sp>
          <p:sp>
            <p:nvSpPr>
              <p:cNvPr id="1125" name="Freeform: Shape 1124">
                <a:extLst>
                  <a:ext uri="{FF2B5EF4-FFF2-40B4-BE49-F238E27FC236}">
                    <a16:creationId xmlns:a16="http://schemas.microsoft.com/office/drawing/2014/main" id="{99F2F806-5FF2-754D-7EE1-4AE6C4E42467}"/>
                  </a:ext>
                </a:extLst>
              </p:cNvPr>
              <p:cNvSpPr/>
              <p:nvPr/>
            </p:nvSpPr>
            <p:spPr>
              <a:xfrm>
                <a:off x="6680636" y="1278851"/>
                <a:ext cx="50777" cy="24749"/>
              </a:xfrm>
              <a:custGeom>
                <a:avLst/>
                <a:gdLst>
                  <a:gd name="connsiteX0" fmla="*/ 51052 w 50777"/>
                  <a:gd name="connsiteY0" fmla="*/ 25 h 24749"/>
                  <a:gd name="connsiteX1" fmla="*/ 274 w 50777"/>
                  <a:gd name="connsiteY1" fmla="*/ 25 h 24749"/>
                </a:gdLst>
                <a:ahLst/>
                <a:cxnLst>
                  <a:cxn ang="0">
                    <a:pos x="connsiteX0" y="connsiteY0"/>
                  </a:cxn>
                  <a:cxn ang="0">
                    <a:pos x="connsiteX1" y="connsiteY1"/>
                  </a:cxn>
                </a:cxnLst>
                <a:rect l="l" t="t" r="r" b="b"/>
                <a:pathLst>
                  <a:path w="50777" h="24749">
                    <a:moveTo>
                      <a:pt x="51052" y="25"/>
                    </a:moveTo>
                    <a:lnTo>
                      <a:pt x="274" y="25"/>
                    </a:lnTo>
                  </a:path>
                </a:pathLst>
              </a:custGeom>
              <a:ln w="19050" cap="flat">
                <a:solidFill>
                  <a:srgbClr val="0070C0"/>
                </a:solidFill>
                <a:prstDash val="solid"/>
                <a:miter/>
              </a:ln>
            </p:spPr>
            <p:txBody>
              <a:bodyPr rtlCol="0" anchor="ctr"/>
              <a:lstStyle/>
              <a:p>
                <a:endParaRPr lang="en-GB" sz="1050"/>
              </a:p>
            </p:txBody>
          </p:sp>
        </p:grpSp>
        <p:grpSp>
          <p:nvGrpSpPr>
            <p:cNvPr id="1025" name="Graphic 3">
              <a:extLst>
                <a:ext uri="{FF2B5EF4-FFF2-40B4-BE49-F238E27FC236}">
                  <a16:creationId xmlns:a16="http://schemas.microsoft.com/office/drawing/2014/main" id="{6DC8EE0A-DE1D-9AC7-B138-3129A9A46D35}"/>
                </a:ext>
              </a:extLst>
            </p:cNvPr>
            <p:cNvGrpSpPr/>
            <p:nvPr/>
          </p:nvGrpSpPr>
          <p:grpSpPr>
            <a:xfrm>
              <a:off x="5933996" y="1198258"/>
              <a:ext cx="51097" cy="70484"/>
              <a:chOff x="5914847" y="1196928"/>
              <a:chExt cx="50777" cy="70042"/>
            </a:xfrm>
          </p:grpSpPr>
          <p:sp>
            <p:nvSpPr>
              <p:cNvPr id="1122" name="Freeform: Shape 1121">
                <a:extLst>
                  <a:ext uri="{FF2B5EF4-FFF2-40B4-BE49-F238E27FC236}">
                    <a16:creationId xmlns:a16="http://schemas.microsoft.com/office/drawing/2014/main" id="{71C151EF-BC8A-9CA8-3E09-D49E4A13C178}"/>
                  </a:ext>
                </a:extLst>
              </p:cNvPr>
              <p:cNvSpPr/>
              <p:nvPr/>
            </p:nvSpPr>
            <p:spPr>
              <a:xfrm>
                <a:off x="5940326" y="1196928"/>
                <a:ext cx="17942" cy="70042"/>
              </a:xfrm>
              <a:custGeom>
                <a:avLst/>
                <a:gdLst>
                  <a:gd name="connsiteX0" fmla="*/ 231 w 17942"/>
                  <a:gd name="connsiteY0" fmla="*/ 23 h 70042"/>
                  <a:gd name="connsiteX1" fmla="*/ 231 w 17942"/>
                  <a:gd name="connsiteY1" fmla="*/ 70066 h 70042"/>
                </a:gdLst>
                <a:ahLst/>
                <a:cxnLst>
                  <a:cxn ang="0">
                    <a:pos x="connsiteX0" y="connsiteY0"/>
                  </a:cxn>
                  <a:cxn ang="0">
                    <a:pos x="connsiteX1" y="connsiteY1"/>
                  </a:cxn>
                </a:cxnLst>
                <a:rect l="l" t="t" r="r" b="b"/>
                <a:pathLst>
                  <a:path w="17942" h="70042">
                    <a:moveTo>
                      <a:pt x="231" y="23"/>
                    </a:moveTo>
                    <a:lnTo>
                      <a:pt x="231" y="70066"/>
                    </a:lnTo>
                  </a:path>
                </a:pathLst>
              </a:custGeom>
              <a:ln w="19050" cap="flat">
                <a:solidFill>
                  <a:srgbClr val="0070C0"/>
                </a:solidFill>
                <a:prstDash val="solid"/>
                <a:miter/>
              </a:ln>
            </p:spPr>
            <p:txBody>
              <a:bodyPr rtlCol="0" anchor="ctr"/>
              <a:lstStyle/>
              <a:p>
                <a:endParaRPr lang="en-GB" sz="1050"/>
              </a:p>
            </p:txBody>
          </p:sp>
          <p:sp>
            <p:nvSpPr>
              <p:cNvPr id="1123" name="Freeform: Shape 1122">
                <a:extLst>
                  <a:ext uri="{FF2B5EF4-FFF2-40B4-BE49-F238E27FC236}">
                    <a16:creationId xmlns:a16="http://schemas.microsoft.com/office/drawing/2014/main" id="{7F677F82-E806-DF15-1DE7-EDDE57DA068C}"/>
                  </a:ext>
                </a:extLst>
              </p:cNvPr>
              <p:cNvSpPr/>
              <p:nvPr/>
            </p:nvSpPr>
            <p:spPr>
              <a:xfrm>
                <a:off x="5914847" y="1232073"/>
                <a:ext cx="50777" cy="24749"/>
              </a:xfrm>
              <a:custGeom>
                <a:avLst/>
                <a:gdLst>
                  <a:gd name="connsiteX0" fmla="*/ 51009 w 50777"/>
                  <a:gd name="connsiteY0" fmla="*/ 23 h 24749"/>
                  <a:gd name="connsiteX1" fmla="*/ 231 w 50777"/>
                  <a:gd name="connsiteY1" fmla="*/ 23 h 24749"/>
                </a:gdLst>
                <a:ahLst/>
                <a:cxnLst>
                  <a:cxn ang="0">
                    <a:pos x="connsiteX0" y="connsiteY0"/>
                  </a:cxn>
                  <a:cxn ang="0">
                    <a:pos x="connsiteX1" y="connsiteY1"/>
                  </a:cxn>
                </a:cxnLst>
                <a:rect l="l" t="t" r="r" b="b"/>
                <a:pathLst>
                  <a:path w="50777" h="24749">
                    <a:moveTo>
                      <a:pt x="51009" y="23"/>
                    </a:moveTo>
                    <a:lnTo>
                      <a:pt x="231" y="23"/>
                    </a:lnTo>
                  </a:path>
                </a:pathLst>
              </a:custGeom>
              <a:ln w="19050" cap="flat">
                <a:solidFill>
                  <a:srgbClr val="0070C0"/>
                </a:solidFill>
                <a:prstDash val="solid"/>
                <a:miter/>
              </a:ln>
            </p:spPr>
            <p:txBody>
              <a:bodyPr rtlCol="0" anchor="ctr"/>
              <a:lstStyle/>
              <a:p>
                <a:endParaRPr lang="en-GB" sz="1050"/>
              </a:p>
            </p:txBody>
          </p:sp>
        </p:grpSp>
        <p:grpSp>
          <p:nvGrpSpPr>
            <p:cNvPr id="1026" name="Graphic 3">
              <a:extLst>
                <a:ext uri="{FF2B5EF4-FFF2-40B4-BE49-F238E27FC236}">
                  <a16:creationId xmlns:a16="http://schemas.microsoft.com/office/drawing/2014/main" id="{6D0B1E23-69AB-8744-D0DE-3276A6BA56FB}"/>
                </a:ext>
              </a:extLst>
            </p:cNvPr>
            <p:cNvGrpSpPr/>
            <p:nvPr/>
          </p:nvGrpSpPr>
          <p:grpSpPr>
            <a:xfrm>
              <a:off x="5938511" y="1198258"/>
              <a:ext cx="51097" cy="70484"/>
              <a:chOff x="5919333" y="1196928"/>
              <a:chExt cx="50777" cy="70042"/>
            </a:xfrm>
          </p:grpSpPr>
          <p:sp>
            <p:nvSpPr>
              <p:cNvPr id="1120" name="Freeform: Shape 1119">
                <a:extLst>
                  <a:ext uri="{FF2B5EF4-FFF2-40B4-BE49-F238E27FC236}">
                    <a16:creationId xmlns:a16="http://schemas.microsoft.com/office/drawing/2014/main" id="{3CF476F1-EE4B-186E-CA67-53CDC77CB789}"/>
                  </a:ext>
                </a:extLst>
              </p:cNvPr>
              <p:cNvSpPr/>
              <p:nvPr/>
            </p:nvSpPr>
            <p:spPr>
              <a:xfrm>
                <a:off x="5944811" y="1196928"/>
                <a:ext cx="17942" cy="70042"/>
              </a:xfrm>
              <a:custGeom>
                <a:avLst/>
                <a:gdLst>
                  <a:gd name="connsiteX0" fmla="*/ 232 w 17942"/>
                  <a:gd name="connsiteY0" fmla="*/ 23 h 70042"/>
                  <a:gd name="connsiteX1" fmla="*/ 232 w 17942"/>
                  <a:gd name="connsiteY1" fmla="*/ 70066 h 70042"/>
                </a:gdLst>
                <a:ahLst/>
                <a:cxnLst>
                  <a:cxn ang="0">
                    <a:pos x="connsiteX0" y="connsiteY0"/>
                  </a:cxn>
                  <a:cxn ang="0">
                    <a:pos x="connsiteX1" y="connsiteY1"/>
                  </a:cxn>
                </a:cxnLst>
                <a:rect l="l" t="t" r="r" b="b"/>
                <a:pathLst>
                  <a:path w="17942" h="70042">
                    <a:moveTo>
                      <a:pt x="232" y="23"/>
                    </a:moveTo>
                    <a:lnTo>
                      <a:pt x="232" y="70066"/>
                    </a:lnTo>
                  </a:path>
                </a:pathLst>
              </a:custGeom>
              <a:ln w="19050" cap="flat">
                <a:solidFill>
                  <a:srgbClr val="0070C0"/>
                </a:solidFill>
                <a:prstDash val="solid"/>
                <a:miter/>
              </a:ln>
            </p:spPr>
            <p:txBody>
              <a:bodyPr rtlCol="0" anchor="ctr"/>
              <a:lstStyle/>
              <a:p>
                <a:endParaRPr lang="en-GB" sz="1050"/>
              </a:p>
            </p:txBody>
          </p:sp>
          <p:sp>
            <p:nvSpPr>
              <p:cNvPr id="1121" name="Freeform: Shape 1120">
                <a:extLst>
                  <a:ext uri="{FF2B5EF4-FFF2-40B4-BE49-F238E27FC236}">
                    <a16:creationId xmlns:a16="http://schemas.microsoft.com/office/drawing/2014/main" id="{0509C172-ED3D-C21E-C761-5AE903DD677A}"/>
                  </a:ext>
                </a:extLst>
              </p:cNvPr>
              <p:cNvSpPr/>
              <p:nvPr/>
            </p:nvSpPr>
            <p:spPr>
              <a:xfrm>
                <a:off x="5919333" y="1232073"/>
                <a:ext cx="50777" cy="24749"/>
              </a:xfrm>
              <a:custGeom>
                <a:avLst/>
                <a:gdLst>
                  <a:gd name="connsiteX0" fmla="*/ 51009 w 50777"/>
                  <a:gd name="connsiteY0" fmla="*/ 23 h 24749"/>
                  <a:gd name="connsiteX1" fmla="*/ 232 w 50777"/>
                  <a:gd name="connsiteY1" fmla="*/ 23 h 24749"/>
                </a:gdLst>
                <a:ahLst/>
                <a:cxnLst>
                  <a:cxn ang="0">
                    <a:pos x="connsiteX0" y="connsiteY0"/>
                  </a:cxn>
                  <a:cxn ang="0">
                    <a:pos x="connsiteX1" y="connsiteY1"/>
                  </a:cxn>
                </a:cxnLst>
                <a:rect l="l" t="t" r="r" b="b"/>
                <a:pathLst>
                  <a:path w="50777" h="24749">
                    <a:moveTo>
                      <a:pt x="51009" y="23"/>
                    </a:moveTo>
                    <a:lnTo>
                      <a:pt x="232" y="23"/>
                    </a:lnTo>
                  </a:path>
                </a:pathLst>
              </a:custGeom>
              <a:ln w="19050" cap="flat">
                <a:solidFill>
                  <a:srgbClr val="0070C0"/>
                </a:solidFill>
                <a:prstDash val="solid"/>
                <a:miter/>
              </a:ln>
            </p:spPr>
            <p:txBody>
              <a:bodyPr rtlCol="0" anchor="ctr"/>
              <a:lstStyle/>
              <a:p>
                <a:endParaRPr lang="en-GB" sz="1050"/>
              </a:p>
            </p:txBody>
          </p:sp>
        </p:grpSp>
        <p:grpSp>
          <p:nvGrpSpPr>
            <p:cNvPr id="1027" name="Graphic 3">
              <a:extLst>
                <a:ext uri="{FF2B5EF4-FFF2-40B4-BE49-F238E27FC236}">
                  <a16:creationId xmlns:a16="http://schemas.microsoft.com/office/drawing/2014/main" id="{B2523174-7E44-FF51-C2C7-ABA775E673A9}"/>
                </a:ext>
              </a:extLst>
            </p:cNvPr>
            <p:cNvGrpSpPr/>
            <p:nvPr/>
          </p:nvGrpSpPr>
          <p:grpSpPr>
            <a:xfrm>
              <a:off x="5920816" y="1198258"/>
              <a:ext cx="51097" cy="70484"/>
              <a:chOff x="5901749" y="1196928"/>
              <a:chExt cx="50777" cy="70042"/>
            </a:xfrm>
          </p:grpSpPr>
          <p:sp>
            <p:nvSpPr>
              <p:cNvPr id="1118" name="Freeform: Shape 1117">
                <a:extLst>
                  <a:ext uri="{FF2B5EF4-FFF2-40B4-BE49-F238E27FC236}">
                    <a16:creationId xmlns:a16="http://schemas.microsoft.com/office/drawing/2014/main" id="{ABB2B34D-EC5B-8601-3B18-3A038A2B5E98}"/>
                  </a:ext>
                </a:extLst>
              </p:cNvPr>
              <p:cNvSpPr/>
              <p:nvPr/>
            </p:nvSpPr>
            <p:spPr>
              <a:xfrm>
                <a:off x="5927228" y="1196928"/>
                <a:ext cx="17942" cy="70042"/>
              </a:xfrm>
              <a:custGeom>
                <a:avLst/>
                <a:gdLst>
                  <a:gd name="connsiteX0" fmla="*/ 231 w 17942"/>
                  <a:gd name="connsiteY0" fmla="*/ 23 h 70042"/>
                  <a:gd name="connsiteX1" fmla="*/ 231 w 17942"/>
                  <a:gd name="connsiteY1" fmla="*/ 70066 h 70042"/>
                </a:gdLst>
                <a:ahLst/>
                <a:cxnLst>
                  <a:cxn ang="0">
                    <a:pos x="connsiteX0" y="connsiteY0"/>
                  </a:cxn>
                  <a:cxn ang="0">
                    <a:pos x="connsiteX1" y="connsiteY1"/>
                  </a:cxn>
                </a:cxnLst>
                <a:rect l="l" t="t" r="r" b="b"/>
                <a:pathLst>
                  <a:path w="17942" h="70042">
                    <a:moveTo>
                      <a:pt x="231" y="23"/>
                    </a:moveTo>
                    <a:lnTo>
                      <a:pt x="231" y="70066"/>
                    </a:lnTo>
                  </a:path>
                </a:pathLst>
              </a:custGeom>
              <a:ln w="19050" cap="flat">
                <a:solidFill>
                  <a:srgbClr val="0070C0"/>
                </a:solidFill>
                <a:prstDash val="solid"/>
                <a:miter/>
              </a:ln>
            </p:spPr>
            <p:txBody>
              <a:bodyPr rtlCol="0" anchor="ctr"/>
              <a:lstStyle/>
              <a:p>
                <a:endParaRPr lang="en-GB" sz="1050"/>
              </a:p>
            </p:txBody>
          </p:sp>
          <p:sp>
            <p:nvSpPr>
              <p:cNvPr id="1119" name="Freeform: Shape 1118">
                <a:extLst>
                  <a:ext uri="{FF2B5EF4-FFF2-40B4-BE49-F238E27FC236}">
                    <a16:creationId xmlns:a16="http://schemas.microsoft.com/office/drawing/2014/main" id="{CC949102-DA2E-5047-4956-4B9835D3A600}"/>
                  </a:ext>
                </a:extLst>
              </p:cNvPr>
              <p:cNvSpPr/>
              <p:nvPr/>
            </p:nvSpPr>
            <p:spPr>
              <a:xfrm>
                <a:off x="5901749" y="1232073"/>
                <a:ext cx="50777" cy="24749"/>
              </a:xfrm>
              <a:custGeom>
                <a:avLst/>
                <a:gdLst>
                  <a:gd name="connsiteX0" fmla="*/ 51008 w 50777"/>
                  <a:gd name="connsiteY0" fmla="*/ 23 h 24749"/>
                  <a:gd name="connsiteX1" fmla="*/ 231 w 50777"/>
                  <a:gd name="connsiteY1" fmla="*/ 23 h 24749"/>
                </a:gdLst>
                <a:ahLst/>
                <a:cxnLst>
                  <a:cxn ang="0">
                    <a:pos x="connsiteX0" y="connsiteY0"/>
                  </a:cxn>
                  <a:cxn ang="0">
                    <a:pos x="connsiteX1" y="connsiteY1"/>
                  </a:cxn>
                </a:cxnLst>
                <a:rect l="l" t="t" r="r" b="b"/>
                <a:pathLst>
                  <a:path w="50777" h="24749">
                    <a:moveTo>
                      <a:pt x="51008" y="23"/>
                    </a:moveTo>
                    <a:lnTo>
                      <a:pt x="231" y="23"/>
                    </a:lnTo>
                  </a:path>
                </a:pathLst>
              </a:custGeom>
              <a:ln w="19050" cap="flat">
                <a:solidFill>
                  <a:srgbClr val="0070C0"/>
                </a:solidFill>
                <a:prstDash val="solid"/>
                <a:miter/>
              </a:ln>
            </p:spPr>
            <p:txBody>
              <a:bodyPr rtlCol="0" anchor="ctr"/>
              <a:lstStyle/>
              <a:p>
                <a:endParaRPr lang="en-GB" sz="1050"/>
              </a:p>
            </p:txBody>
          </p:sp>
        </p:grpSp>
        <p:grpSp>
          <p:nvGrpSpPr>
            <p:cNvPr id="1028" name="Graphic 3">
              <a:extLst>
                <a:ext uri="{FF2B5EF4-FFF2-40B4-BE49-F238E27FC236}">
                  <a16:creationId xmlns:a16="http://schemas.microsoft.com/office/drawing/2014/main" id="{6C66E676-F26D-5572-B399-46D7DF95301F}"/>
                </a:ext>
              </a:extLst>
            </p:cNvPr>
            <p:cNvGrpSpPr/>
            <p:nvPr/>
          </p:nvGrpSpPr>
          <p:grpSpPr>
            <a:xfrm>
              <a:off x="5929663" y="1198258"/>
              <a:ext cx="51097" cy="70484"/>
              <a:chOff x="5910541" y="1196928"/>
              <a:chExt cx="50777" cy="70042"/>
            </a:xfrm>
          </p:grpSpPr>
          <p:sp>
            <p:nvSpPr>
              <p:cNvPr id="1116" name="Freeform: Shape 1115">
                <a:extLst>
                  <a:ext uri="{FF2B5EF4-FFF2-40B4-BE49-F238E27FC236}">
                    <a16:creationId xmlns:a16="http://schemas.microsoft.com/office/drawing/2014/main" id="{B3693B70-3148-A4BC-6C92-416BF2BBC1CC}"/>
                  </a:ext>
                </a:extLst>
              </p:cNvPr>
              <p:cNvSpPr/>
              <p:nvPr/>
            </p:nvSpPr>
            <p:spPr>
              <a:xfrm>
                <a:off x="5936020" y="1196928"/>
                <a:ext cx="17942" cy="70042"/>
              </a:xfrm>
              <a:custGeom>
                <a:avLst/>
                <a:gdLst>
                  <a:gd name="connsiteX0" fmla="*/ 231 w 17942"/>
                  <a:gd name="connsiteY0" fmla="*/ 23 h 70042"/>
                  <a:gd name="connsiteX1" fmla="*/ 231 w 17942"/>
                  <a:gd name="connsiteY1" fmla="*/ 70066 h 70042"/>
                </a:gdLst>
                <a:ahLst/>
                <a:cxnLst>
                  <a:cxn ang="0">
                    <a:pos x="connsiteX0" y="connsiteY0"/>
                  </a:cxn>
                  <a:cxn ang="0">
                    <a:pos x="connsiteX1" y="connsiteY1"/>
                  </a:cxn>
                </a:cxnLst>
                <a:rect l="l" t="t" r="r" b="b"/>
                <a:pathLst>
                  <a:path w="17942" h="70042">
                    <a:moveTo>
                      <a:pt x="231" y="23"/>
                    </a:moveTo>
                    <a:lnTo>
                      <a:pt x="231" y="70066"/>
                    </a:lnTo>
                  </a:path>
                </a:pathLst>
              </a:custGeom>
              <a:ln w="19050" cap="flat">
                <a:solidFill>
                  <a:srgbClr val="0070C0"/>
                </a:solidFill>
                <a:prstDash val="solid"/>
                <a:miter/>
              </a:ln>
            </p:spPr>
            <p:txBody>
              <a:bodyPr rtlCol="0" anchor="ctr"/>
              <a:lstStyle/>
              <a:p>
                <a:endParaRPr lang="en-GB" sz="1050"/>
              </a:p>
            </p:txBody>
          </p:sp>
          <p:sp>
            <p:nvSpPr>
              <p:cNvPr id="1117" name="Freeform: Shape 1116">
                <a:extLst>
                  <a:ext uri="{FF2B5EF4-FFF2-40B4-BE49-F238E27FC236}">
                    <a16:creationId xmlns:a16="http://schemas.microsoft.com/office/drawing/2014/main" id="{BA2EA537-0943-7DF5-AE49-763C7034745E}"/>
                  </a:ext>
                </a:extLst>
              </p:cNvPr>
              <p:cNvSpPr/>
              <p:nvPr/>
            </p:nvSpPr>
            <p:spPr>
              <a:xfrm>
                <a:off x="5910541" y="1232073"/>
                <a:ext cx="50777" cy="24749"/>
              </a:xfrm>
              <a:custGeom>
                <a:avLst/>
                <a:gdLst>
                  <a:gd name="connsiteX0" fmla="*/ 51009 w 50777"/>
                  <a:gd name="connsiteY0" fmla="*/ 23 h 24749"/>
                  <a:gd name="connsiteX1" fmla="*/ 231 w 50777"/>
                  <a:gd name="connsiteY1" fmla="*/ 23 h 24749"/>
                </a:gdLst>
                <a:ahLst/>
                <a:cxnLst>
                  <a:cxn ang="0">
                    <a:pos x="connsiteX0" y="connsiteY0"/>
                  </a:cxn>
                  <a:cxn ang="0">
                    <a:pos x="connsiteX1" y="connsiteY1"/>
                  </a:cxn>
                </a:cxnLst>
                <a:rect l="l" t="t" r="r" b="b"/>
                <a:pathLst>
                  <a:path w="50777" h="24749">
                    <a:moveTo>
                      <a:pt x="51009" y="23"/>
                    </a:moveTo>
                    <a:lnTo>
                      <a:pt x="231" y="23"/>
                    </a:lnTo>
                  </a:path>
                </a:pathLst>
              </a:custGeom>
              <a:ln w="19050" cap="flat">
                <a:solidFill>
                  <a:srgbClr val="0070C0"/>
                </a:solidFill>
                <a:prstDash val="solid"/>
                <a:miter/>
              </a:ln>
            </p:spPr>
            <p:txBody>
              <a:bodyPr rtlCol="0" anchor="ctr"/>
              <a:lstStyle/>
              <a:p>
                <a:endParaRPr lang="en-GB" sz="1050"/>
              </a:p>
            </p:txBody>
          </p:sp>
        </p:grpSp>
        <p:grpSp>
          <p:nvGrpSpPr>
            <p:cNvPr id="1029" name="Graphic 3">
              <a:extLst>
                <a:ext uri="{FF2B5EF4-FFF2-40B4-BE49-F238E27FC236}">
                  <a16:creationId xmlns:a16="http://schemas.microsoft.com/office/drawing/2014/main" id="{5145B6D2-1040-B858-002F-2FC39198BC76}"/>
                </a:ext>
              </a:extLst>
            </p:cNvPr>
            <p:cNvGrpSpPr/>
            <p:nvPr/>
          </p:nvGrpSpPr>
          <p:grpSpPr>
            <a:xfrm>
              <a:off x="5925330" y="1198258"/>
              <a:ext cx="51097" cy="70484"/>
              <a:chOff x="5906235" y="1196928"/>
              <a:chExt cx="50777" cy="70042"/>
            </a:xfrm>
          </p:grpSpPr>
          <p:sp>
            <p:nvSpPr>
              <p:cNvPr id="1114" name="Freeform: Shape 1113">
                <a:extLst>
                  <a:ext uri="{FF2B5EF4-FFF2-40B4-BE49-F238E27FC236}">
                    <a16:creationId xmlns:a16="http://schemas.microsoft.com/office/drawing/2014/main" id="{C60B3670-2748-8894-E80C-225C1923460F}"/>
                  </a:ext>
                </a:extLst>
              </p:cNvPr>
              <p:cNvSpPr/>
              <p:nvPr/>
            </p:nvSpPr>
            <p:spPr>
              <a:xfrm>
                <a:off x="5931713" y="1196928"/>
                <a:ext cx="17942" cy="70042"/>
              </a:xfrm>
              <a:custGeom>
                <a:avLst/>
                <a:gdLst>
                  <a:gd name="connsiteX0" fmla="*/ 231 w 17942"/>
                  <a:gd name="connsiteY0" fmla="*/ 23 h 70042"/>
                  <a:gd name="connsiteX1" fmla="*/ 231 w 17942"/>
                  <a:gd name="connsiteY1" fmla="*/ 70066 h 70042"/>
                </a:gdLst>
                <a:ahLst/>
                <a:cxnLst>
                  <a:cxn ang="0">
                    <a:pos x="connsiteX0" y="connsiteY0"/>
                  </a:cxn>
                  <a:cxn ang="0">
                    <a:pos x="connsiteX1" y="connsiteY1"/>
                  </a:cxn>
                </a:cxnLst>
                <a:rect l="l" t="t" r="r" b="b"/>
                <a:pathLst>
                  <a:path w="17942" h="70042">
                    <a:moveTo>
                      <a:pt x="231" y="23"/>
                    </a:moveTo>
                    <a:lnTo>
                      <a:pt x="231" y="70066"/>
                    </a:lnTo>
                  </a:path>
                </a:pathLst>
              </a:custGeom>
              <a:ln w="19050" cap="flat">
                <a:solidFill>
                  <a:srgbClr val="0070C0"/>
                </a:solidFill>
                <a:prstDash val="solid"/>
                <a:miter/>
              </a:ln>
            </p:spPr>
            <p:txBody>
              <a:bodyPr rtlCol="0" anchor="ctr"/>
              <a:lstStyle/>
              <a:p>
                <a:endParaRPr lang="en-GB" sz="1050"/>
              </a:p>
            </p:txBody>
          </p:sp>
          <p:sp>
            <p:nvSpPr>
              <p:cNvPr id="1115" name="Freeform: Shape 1114">
                <a:extLst>
                  <a:ext uri="{FF2B5EF4-FFF2-40B4-BE49-F238E27FC236}">
                    <a16:creationId xmlns:a16="http://schemas.microsoft.com/office/drawing/2014/main" id="{3C56FBA2-D6AD-DA0B-0B05-EC153BCF5967}"/>
                  </a:ext>
                </a:extLst>
              </p:cNvPr>
              <p:cNvSpPr/>
              <p:nvPr/>
            </p:nvSpPr>
            <p:spPr>
              <a:xfrm>
                <a:off x="5906235" y="1232073"/>
                <a:ext cx="50777" cy="24749"/>
              </a:xfrm>
              <a:custGeom>
                <a:avLst/>
                <a:gdLst>
                  <a:gd name="connsiteX0" fmla="*/ 51008 w 50777"/>
                  <a:gd name="connsiteY0" fmla="*/ 23 h 24749"/>
                  <a:gd name="connsiteX1" fmla="*/ 231 w 50777"/>
                  <a:gd name="connsiteY1" fmla="*/ 23 h 24749"/>
                </a:gdLst>
                <a:ahLst/>
                <a:cxnLst>
                  <a:cxn ang="0">
                    <a:pos x="connsiteX0" y="connsiteY0"/>
                  </a:cxn>
                  <a:cxn ang="0">
                    <a:pos x="connsiteX1" y="connsiteY1"/>
                  </a:cxn>
                </a:cxnLst>
                <a:rect l="l" t="t" r="r" b="b"/>
                <a:pathLst>
                  <a:path w="50777" h="24749">
                    <a:moveTo>
                      <a:pt x="51008" y="23"/>
                    </a:moveTo>
                    <a:lnTo>
                      <a:pt x="231" y="23"/>
                    </a:lnTo>
                  </a:path>
                </a:pathLst>
              </a:custGeom>
              <a:ln w="19050" cap="flat">
                <a:solidFill>
                  <a:srgbClr val="0070C0"/>
                </a:solidFill>
                <a:prstDash val="solid"/>
                <a:miter/>
              </a:ln>
            </p:spPr>
            <p:txBody>
              <a:bodyPr rtlCol="0" anchor="ctr"/>
              <a:lstStyle/>
              <a:p>
                <a:endParaRPr lang="en-GB" sz="1050"/>
              </a:p>
            </p:txBody>
          </p:sp>
        </p:grpSp>
        <p:grpSp>
          <p:nvGrpSpPr>
            <p:cNvPr id="1030" name="Graphic 3">
              <a:extLst>
                <a:ext uri="{FF2B5EF4-FFF2-40B4-BE49-F238E27FC236}">
                  <a16:creationId xmlns:a16="http://schemas.microsoft.com/office/drawing/2014/main" id="{A2AADDCD-0630-B9FA-5012-3ABD855277A5}"/>
                </a:ext>
              </a:extLst>
            </p:cNvPr>
            <p:cNvGrpSpPr/>
            <p:nvPr/>
          </p:nvGrpSpPr>
          <p:grpSpPr>
            <a:xfrm>
              <a:off x="5956024" y="1198258"/>
              <a:ext cx="51097" cy="70484"/>
              <a:chOff x="5936737" y="1196928"/>
              <a:chExt cx="50777" cy="70042"/>
            </a:xfrm>
          </p:grpSpPr>
          <p:sp>
            <p:nvSpPr>
              <p:cNvPr id="1112" name="Freeform: Shape 1111">
                <a:extLst>
                  <a:ext uri="{FF2B5EF4-FFF2-40B4-BE49-F238E27FC236}">
                    <a16:creationId xmlns:a16="http://schemas.microsoft.com/office/drawing/2014/main" id="{6E2E1319-C43B-FBCE-BA77-D71B8385F4CF}"/>
                  </a:ext>
                </a:extLst>
              </p:cNvPr>
              <p:cNvSpPr/>
              <p:nvPr/>
            </p:nvSpPr>
            <p:spPr>
              <a:xfrm>
                <a:off x="5962216" y="1196928"/>
                <a:ext cx="17942" cy="70042"/>
              </a:xfrm>
              <a:custGeom>
                <a:avLst/>
                <a:gdLst>
                  <a:gd name="connsiteX0" fmla="*/ 233 w 17942"/>
                  <a:gd name="connsiteY0" fmla="*/ 23 h 70042"/>
                  <a:gd name="connsiteX1" fmla="*/ 233 w 17942"/>
                  <a:gd name="connsiteY1" fmla="*/ 70066 h 70042"/>
                </a:gdLst>
                <a:ahLst/>
                <a:cxnLst>
                  <a:cxn ang="0">
                    <a:pos x="connsiteX0" y="connsiteY0"/>
                  </a:cxn>
                  <a:cxn ang="0">
                    <a:pos x="connsiteX1" y="connsiteY1"/>
                  </a:cxn>
                </a:cxnLst>
                <a:rect l="l" t="t" r="r" b="b"/>
                <a:pathLst>
                  <a:path w="17942" h="70042">
                    <a:moveTo>
                      <a:pt x="233" y="23"/>
                    </a:moveTo>
                    <a:lnTo>
                      <a:pt x="233" y="70066"/>
                    </a:lnTo>
                  </a:path>
                </a:pathLst>
              </a:custGeom>
              <a:ln w="19050" cap="flat">
                <a:solidFill>
                  <a:srgbClr val="0070C0"/>
                </a:solidFill>
                <a:prstDash val="solid"/>
                <a:miter/>
              </a:ln>
            </p:spPr>
            <p:txBody>
              <a:bodyPr rtlCol="0" anchor="ctr"/>
              <a:lstStyle/>
              <a:p>
                <a:endParaRPr lang="en-GB" sz="1050"/>
              </a:p>
            </p:txBody>
          </p:sp>
          <p:sp>
            <p:nvSpPr>
              <p:cNvPr id="1113" name="Freeform: Shape 1112">
                <a:extLst>
                  <a:ext uri="{FF2B5EF4-FFF2-40B4-BE49-F238E27FC236}">
                    <a16:creationId xmlns:a16="http://schemas.microsoft.com/office/drawing/2014/main" id="{B17EAD18-946B-FFAF-8E62-3286B5BD14D1}"/>
                  </a:ext>
                </a:extLst>
              </p:cNvPr>
              <p:cNvSpPr/>
              <p:nvPr/>
            </p:nvSpPr>
            <p:spPr>
              <a:xfrm>
                <a:off x="5936737" y="1232073"/>
                <a:ext cx="50777" cy="24749"/>
              </a:xfrm>
              <a:custGeom>
                <a:avLst/>
                <a:gdLst>
                  <a:gd name="connsiteX0" fmla="*/ 51010 w 50777"/>
                  <a:gd name="connsiteY0" fmla="*/ 23 h 24749"/>
                  <a:gd name="connsiteX1" fmla="*/ 233 w 50777"/>
                  <a:gd name="connsiteY1" fmla="*/ 23 h 24749"/>
                </a:gdLst>
                <a:ahLst/>
                <a:cxnLst>
                  <a:cxn ang="0">
                    <a:pos x="connsiteX0" y="connsiteY0"/>
                  </a:cxn>
                  <a:cxn ang="0">
                    <a:pos x="connsiteX1" y="connsiteY1"/>
                  </a:cxn>
                </a:cxnLst>
                <a:rect l="l" t="t" r="r" b="b"/>
                <a:pathLst>
                  <a:path w="50777" h="24749">
                    <a:moveTo>
                      <a:pt x="51010" y="23"/>
                    </a:moveTo>
                    <a:lnTo>
                      <a:pt x="233" y="23"/>
                    </a:lnTo>
                  </a:path>
                </a:pathLst>
              </a:custGeom>
              <a:ln w="19050" cap="flat">
                <a:solidFill>
                  <a:srgbClr val="0070C0"/>
                </a:solidFill>
                <a:prstDash val="solid"/>
                <a:miter/>
              </a:ln>
            </p:spPr>
            <p:txBody>
              <a:bodyPr rtlCol="0" anchor="ctr"/>
              <a:lstStyle/>
              <a:p>
                <a:endParaRPr lang="en-GB" sz="1050"/>
              </a:p>
            </p:txBody>
          </p:sp>
        </p:grpSp>
        <p:grpSp>
          <p:nvGrpSpPr>
            <p:cNvPr id="1031" name="Graphic 3">
              <a:extLst>
                <a:ext uri="{FF2B5EF4-FFF2-40B4-BE49-F238E27FC236}">
                  <a16:creationId xmlns:a16="http://schemas.microsoft.com/office/drawing/2014/main" id="{12754619-413A-390E-4E7C-C87279C8874F}"/>
                </a:ext>
              </a:extLst>
            </p:cNvPr>
            <p:cNvGrpSpPr/>
            <p:nvPr/>
          </p:nvGrpSpPr>
          <p:grpSpPr>
            <a:xfrm>
              <a:off x="5960357" y="1198258"/>
              <a:ext cx="51097" cy="70484"/>
              <a:chOff x="5941043" y="1196928"/>
              <a:chExt cx="50777" cy="70042"/>
            </a:xfrm>
          </p:grpSpPr>
          <p:sp>
            <p:nvSpPr>
              <p:cNvPr id="1110" name="Freeform: Shape 1109">
                <a:extLst>
                  <a:ext uri="{FF2B5EF4-FFF2-40B4-BE49-F238E27FC236}">
                    <a16:creationId xmlns:a16="http://schemas.microsoft.com/office/drawing/2014/main" id="{E9A9B9CE-E89E-500F-4EC6-1E8990BEB6D2}"/>
                  </a:ext>
                </a:extLst>
              </p:cNvPr>
              <p:cNvSpPr/>
              <p:nvPr/>
            </p:nvSpPr>
            <p:spPr>
              <a:xfrm>
                <a:off x="5966522" y="1196928"/>
                <a:ext cx="17942" cy="70042"/>
              </a:xfrm>
              <a:custGeom>
                <a:avLst/>
                <a:gdLst>
                  <a:gd name="connsiteX0" fmla="*/ 233 w 17942"/>
                  <a:gd name="connsiteY0" fmla="*/ 23 h 70042"/>
                  <a:gd name="connsiteX1" fmla="*/ 233 w 17942"/>
                  <a:gd name="connsiteY1" fmla="*/ 70066 h 70042"/>
                </a:gdLst>
                <a:ahLst/>
                <a:cxnLst>
                  <a:cxn ang="0">
                    <a:pos x="connsiteX0" y="connsiteY0"/>
                  </a:cxn>
                  <a:cxn ang="0">
                    <a:pos x="connsiteX1" y="connsiteY1"/>
                  </a:cxn>
                </a:cxnLst>
                <a:rect l="l" t="t" r="r" b="b"/>
                <a:pathLst>
                  <a:path w="17942" h="70042">
                    <a:moveTo>
                      <a:pt x="233" y="23"/>
                    </a:moveTo>
                    <a:lnTo>
                      <a:pt x="233" y="70066"/>
                    </a:lnTo>
                  </a:path>
                </a:pathLst>
              </a:custGeom>
              <a:ln w="19050" cap="flat">
                <a:solidFill>
                  <a:srgbClr val="0070C0"/>
                </a:solidFill>
                <a:prstDash val="solid"/>
                <a:miter/>
              </a:ln>
            </p:spPr>
            <p:txBody>
              <a:bodyPr rtlCol="0" anchor="ctr"/>
              <a:lstStyle/>
              <a:p>
                <a:endParaRPr lang="en-GB" sz="1050"/>
              </a:p>
            </p:txBody>
          </p:sp>
          <p:sp>
            <p:nvSpPr>
              <p:cNvPr id="1111" name="Freeform: Shape 1110">
                <a:extLst>
                  <a:ext uri="{FF2B5EF4-FFF2-40B4-BE49-F238E27FC236}">
                    <a16:creationId xmlns:a16="http://schemas.microsoft.com/office/drawing/2014/main" id="{69FC1C22-DED7-F7E8-B61A-9F7F6FE89AB7}"/>
                  </a:ext>
                </a:extLst>
              </p:cNvPr>
              <p:cNvSpPr/>
              <p:nvPr/>
            </p:nvSpPr>
            <p:spPr>
              <a:xfrm>
                <a:off x="5941043" y="1232073"/>
                <a:ext cx="50777" cy="24749"/>
              </a:xfrm>
              <a:custGeom>
                <a:avLst/>
                <a:gdLst>
                  <a:gd name="connsiteX0" fmla="*/ 51010 w 50777"/>
                  <a:gd name="connsiteY0" fmla="*/ 23 h 24749"/>
                  <a:gd name="connsiteX1" fmla="*/ 233 w 50777"/>
                  <a:gd name="connsiteY1" fmla="*/ 23 h 24749"/>
                </a:gdLst>
                <a:ahLst/>
                <a:cxnLst>
                  <a:cxn ang="0">
                    <a:pos x="connsiteX0" y="connsiteY0"/>
                  </a:cxn>
                  <a:cxn ang="0">
                    <a:pos x="connsiteX1" y="connsiteY1"/>
                  </a:cxn>
                </a:cxnLst>
                <a:rect l="l" t="t" r="r" b="b"/>
                <a:pathLst>
                  <a:path w="50777" h="24749">
                    <a:moveTo>
                      <a:pt x="51010" y="23"/>
                    </a:moveTo>
                    <a:lnTo>
                      <a:pt x="233" y="23"/>
                    </a:lnTo>
                  </a:path>
                </a:pathLst>
              </a:custGeom>
              <a:ln w="19050" cap="flat">
                <a:solidFill>
                  <a:srgbClr val="0070C0"/>
                </a:solidFill>
                <a:prstDash val="solid"/>
                <a:miter/>
              </a:ln>
            </p:spPr>
            <p:txBody>
              <a:bodyPr rtlCol="0" anchor="ctr"/>
              <a:lstStyle/>
              <a:p>
                <a:endParaRPr lang="en-GB" sz="1050"/>
              </a:p>
            </p:txBody>
          </p:sp>
        </p:grpSp>
        <p:grpSp>
          <p:nvGrpSpPr>
            <p:cNvPr id="1032" name="Graphic 3">
              <a:extLst>
                <a:ext uri="{FF2B5EF4-FFF2-40B4-BE49-F238E27FC236}">
                  <a16:creationId xmlns:a16="http://schemas.microsoft.com/office/drawing/2014/main" id="{E1A1B906-BDD7-F0B0-7DB7-DBA1E06F931D}"/>
                </a:ext>
              </a:extLst>
            </p:cNvPr>
            <p:cNvGrpSpPr/>
            <p:nvPr/>
          </p:nvGrpSpPr>
          <p:grpSpPr>
            <a:xfrm>
              <a:off x="5942844" y="1198258"/>
              <a:ext cx="51097" cy="70484"/>
              <a:chOff x="5923639" y="1196928"/>
              <a:chExt cx="50777" cy="70042"/>
            </a:xfrm>
          </p:grpSpPr>
          <p:sp>
            <p:nvSpPr>
              <p:cNvPr id="1108" name="Freeform: Shape 1107">
                <a:extLst>
                  <a:ext uri="{FF2B5EF4-FFF2-40B4-BE49-F238E27FC236}">
                    <a16:creationId xmlns:a16="http://schemas.microsoft.com/office/drawing/2014/main" id="{94D687DB-5271-1013-F557-D4394A34E421}"/>
                  </a:ext>
                </a:extLst>
              </p:cNvPr>
              <p:cNvSpPr/>
              <p:nvPr/>
            </p:nvSpPr>
            <p:spPr>
              <a:xfrm>
                <a:off x="5949118" y="1196928"/>
                <a:ext cx="17942" cy="70042"/>
              </a:xfrm>
              <a:custGeom>
                <a:avLst/>
                <a:gdLst>
                  <a:gd name="connsiteX0" fmla="*/ 232 w 17942"/>
                  <a:gd name="connsiteY0" fmla="*/ 23 h 70042"/>
                  <a:gd name="connsiteX1" fmla="*/ 232 w 17942"/>
                  <a:gd name="connsiteY1" fmla="*/ 70066 h 70042"/>
                </a:gdLst>
                <a:ahLst/>
                <a:cxnLst>
                  <a:cxn ang="0">
                    <a:pos x="connsiteX0" y="connsiteY0"/>
                  </a:cxn>
                  <a:cxn ang="0">
                    <a:pos x="connsiteX1" y="connsiteY1"/>
                  </a:cxn>
                </a:cxnLst>
                <a:rect l="l" t="t" r="r" b="b"/>
                <a:pathLst>
                  <a:path w="17942" h="70042">
                    <a:moveTo>
                      <a:pt x="232" y="23"/>
                    </a:moveTo>
                    <a:lnTo>
                      <a:pt x="232" y="70066"/>
                    </a:lnTo>
                  </a:path>
                </a:pathLst>
              </a:custGeom>
              <a:ln w="19050" cap="flat">
                <a:solidFill>
                  <a:srgbClr val="0070C0"/>
                </a:solidFill>
                <a:prstDash val="solid"/>
                <a:miter/>
              </a:ln>
            </p:spPr>
            <p:txBody>
              <a:bodyPr rtlCol="0" anchor="ctr"/>
              <a:lstStyle/>
              <a:p>
                <a:endParaRPr lang="en-GB" sz="1050"/>
              </a:p>
            </p:txBody>
          </p:sp>
          <p:sp>
            <p:nvSpPr>
              <p:cNvPr id="1109" name="Freeform: Shape 1108">
                <a:extLst>
                  <a:ext uri="{FF2B5EF4-FFF2-40B4-BE49-F238E27FC236}">
                    <a16:creationId xmlns:a16="http://schemas.microsoft.com/office/drawing/2014/main" id="{734B17AB-8B5F-A84C-AD8A-72571B0FE2C7}"/>
                  </a:ext>
                </a:extLst>
              </p:cNvPr>
              <p:cNvSpPr/>
              <p:nvPr/>
            </p:nvSpPr>
            <p:spPr>
              <a:xfrm>
                <a:off x="5923639" y="1232073"/>
                <a:ext cx="50777" cy="24749"/>
              </a:xfrm>
              <a:custGeom>
                <a:avLst/>
                <a:gdLst>
                  <a:gd name="connsiteX0" fmla="*/ 51009 w 50777"/>
                  <a:gd name="connsiteY0" fmla="*/ 23 h 24749"/>
                  <a:gd name="connsiteX1" fmla="*/ 232 w 50777"/>
                  <a:gd name="connsiteY1" fmla="*/ 23 h 24749"/>
                </a:gdLst>
                <a:ahLst/>
                <a:cxnLst>
                  <a:cxn ang="0">
                    <a:pos x="connsiteX0" y="connsiteY0"/>
                  </a:cxn>
                  <a:cxn ang="0">
                    <a:pos x="connsiteX1" y="connsiteY1"/>
                  </a:cxn>
                </a:cxnLst>
                <a:rect l="l" t="t" r="r" b="b"/>
                <a:pathLst>
                  <a:path w="50777" h="24749">
                    <a:moveTo>
                      <a:pt x="51009" y="23"/>
                    </a:moveTo>
                    <a:lnTo>
                      <a:pt x="232" y="23"/>
                    </a:lnTo>
                  </a:path>
                </a:pathLst>
              </a:custGeom>
              <a:ln w="19050" cap="flat">
                <a:solidFill>
                  <a:srgbClr val="0070C0"/>
                </a:solidFill>
                <a:prstDash val="solid"/>
                <a:miter/>
              </a:ln>
            </p:spPr>
            <p:txBody>
              <a:bodyPr rtlCol="0" anchor="ctr"/>
              <a:lstStyle/>
              <a:p>
                <a:endParaRPr lang="en-GB" sz="1050"/>
              </a:p>
            </p:txBody>
          </p:sp>
        </p:grpSp>
        <p:grpSp>
          <p:nvGrpSpPr>
            <p:cNvPr id="1033" name="Graphic 3">
              <a:extLst>
                <a:ext uri="{FF2B5EF4-FFF2-40B4-BE49-F238E27FC236}">
                  <a16:creationId xmlns:a16="http://schemas.microsoft.com/office/drawing/2014/main" id="{A691416D-196A-CEDC-FAAC-892F76C86E22}"/>
                </a:ext>
              </a:extLst>
            </p:cNvPr>
            <p:cNvGrpSpPr/>
            <p:nvPr/>
          </p:nvGrpSpPr>
          <p:grpSpPr>
            <a:xfrm>
              <a:off x="5951691" y="1198258"/>
              <a:ext cx="51097" cy="70484"/>
              <a:chOff x="5932431" y="1196928"/>
              <a:chExt cx="50777" cy="70042"/>
            </a:xfrm>
          </p:grpSpPr>
          <p:sp>
            <p:nvSpPr>
              <p:cNvPr id="1106" name="Freeform: Shape 1105">
                <a:extLst>
                  <a:ext uri="{FF2B5EF4-FFF2-40B4-BE49-F238E27FC236}">
                    <a16:creationId xmlns:a16="http://schemas.microsoft.com/office/drawing/2014/main" id="{A9D5FF90-0A58-002D-2B7E-20D78D682CC0}"/>
                  </a:ext>
                </a:extLst>
              </p:cNvPr>
              <p:cNvSpPr/>
              <p:nvPr/>
            </p:nvSpPr>
            <p:spPr>
              <a:xfrm>
                <a:off x="5957909" y="1196928"/>
                <a:ext cx="17942" cy="70042"/>
              </a:xfrm>
              <a:custGeom>
                <a:avLst/>
                <a:gdLst>
                  <a:gd name="connsiteX0" fmla="*/ 232 w 17942"/>
                  <a:gd name="connsiteY0" fmla="*/ 23 h 70042"/>
                  <a:gd name="connsiteX1" fmla="*/ 232 w 17942"/>
                  <a:gd name="connsiteY1" fmla="*/ 70066 h 70042"/>
                </a:gdLst>
                <a:ahLst/>
                <a:cxnLst>
                  <a:cxn ang="0">
                    <a:pos x="connsiteX0" y="connsiteY0"/>
                  </a:cxn>
                  <a:cxn ang="0">
                    <a:pos x="connsiteX1" y="connsiteY1"/>
                  </a:cxn>
                </a:cxnLst>
                <a:rect l="l" t="t" r="r" b="b"/>
                <a:pathLst>
                  <a:path w="17942" h="70042">
                    <a:moveTo>
                      <a:pt x="232" y="23"/>
                    </a:moveTo>
                    <a:lnTo>
                      <a:pt x="232" y="70066"/>
                    </a:lnTo>
                  </a:path>
                </a:pathLst>
              </a:custGeom>
              <a:ln w="19050" cap="flat">
                <a:solidFill>
                  <a:srgbClr val="0070C0"/>
                </a:solidFill>
                <a:prstDash val="solid"/>
                <a:miter/>
              </a:ln>
            </p:spPr>
            <p:txBody>
              <a:bodyPr rtlCol="0" anchor="ctr"/>
              <a:lstStyle/>
              <a:p>
                <a:endParaRPr lang="en-GB" sz="1050"/>
              </a:p>
            </p:txBody>
          </p:sp>
          <p:sp>
            <p:nvSpPr>
              <p:cNvPr id="1107" name="Freeform: Shape 1106">
                <a:extLst>
                  <a:ext uri="{FF2B5EF4-FFF2-40B4-BE49-F238E27FC236}">
                    <a16:creationId xmlns:a16="http://schemas.microsoft.com/office/drawing/2014/main" id="{9272723F-9328-FD2D-E626-1998FED9345F}"/>
                  </a:ext>
                </a:extLst>
              </p:cNvPr>
              <p:cNvSpPr/>
              <p:nvPr/>
            </p:nvSpPr>
            <p:spPr>
              <a:xfrm>
                <a:off x="5932431" y="1232073"/>
                <a:ext cx="50777" cy="24749"/>
              </a:xfrm>
              <a:custGeom>
                <a:avLst/>
                <a:gdLst>
                  <a:gd name="connsiteX0" fmla="*/ 51010 w 50777"/>
                  <a:gd name="connsiteY0" fmla="*/ 23 h 24749"/>
                  <a:gd name="connsiteX1" fmla="*/ 232 w 50777"/>
                  <a:gd name="connsiteY1" fmla="*/ 23 h 24749"/>
                </a:gdLst>
                <a:ahLst/>
                <a:cxnLst>
                  <a:cxn ang="0">
                    <a:pos x="connsiteX0" y="connsiteY0"/>
                  </a:cxn>
                  <a:cxn ang="0">
                    <a:pos x="connsiteX1" y="connsiteY1"/>
                  </a:cxn>
                </a:cxnLst>
                <a:rect l="l" t="t" r="r" b="b"/>
                <a:pathLst>
                  <a:path w="50777" h="24749">
                    <a:moveTo>
                      <a:pt x="51010" y="23"/>
                    </a:moveTo>
                    <a:lnTo>
                      <a:pt x="232" y="23"/>
                    </a:lnTo>
                  </a:path>
                </a:pathLst>
              </a:custGeom>
              <a:ln w="19050" cap="flat">
                <a:solidFill>
                  <a:srgbClr val="0070C0"/>
                </a:solidFill>
                <a:prstDash val="solid"/>
                <a:miter/>
              </a:ln>
            </p:spPr>
            <p:txBody>
              <a:bodyPr rtlCol="0" anchor="ctr"/>
              <a:lstStyle/>
              <a:p>
                <a:endParaRPr lang="en-GB" sz="1050"/>
              </a:p>
            </p:txBody>
          </p:sp>
        </p:grpSp>
        <p:grpSp>
          <p:nvGrpSpPr>
            <p:cNvPr id="1034" name="Graphic 3">
              <a:extLst>
                <a:ext uri="{FF2B5EF4-FFF2-40B4-BE49-F238E27FC236}">
                  <a16:creationId xmlns:a16="http://schemas.microsoft.com/office/drawing/2014/main" id="{5C52F510-A496-E180-E070-B51612DD4774}"/>
                </a:ext>
              </a:extLst>
            </p:cNvPr>
            <p:cNvGrpSpPr/>
            <p:nvPr/>
          </p:nvGrpSpPr>
          <p:grpSpPr>
            <a:xfrm>
              <a:off x="5947177" y="1198258"/>
              <a:ext cx="51097" cy="70484"/>
              <a:chOff x="5927945" y="1196928"/>
              <a:chExt cx="50777" cy="70042"/>
            </a:xfrm>
          </p:grpSpPr>
          <p:sp>
            <p:nvSpPr>
              <p:cNvPr id="1104" name="Freeform: Shape 1103">
                <a:extLst>
                  <a:ext uri="{FF2B5EF4-FFF2-40B4-BE49-F238E27FC236}">
                    <a16:creationId xmlns:a16="http://schemas.microsoft.com/office/drawing/2014/main" id="{C921BE01-5615-973C-2C10-CDAF8335E28C}"/>
                  </a:ext>
                </a:extLst>
              </p:cNvPr>
              <p:cNvSpPr/>
              <p:nvPr/>
            </p:nvSpPr>
            <p:spPr>
              <a:xfrm>
                <a:off x="5953424" y="1196928"/>
                <a:ext cx="17942" cy="70042"/>
              </a:xfrm>
              <a:custGeom>
                <a:avLst/>
                <a:gdLst>
                  <a:gd name="connsiteX0" fmla="*/ 232 w 17942"/>
                  <a:gd name="connsiteY0" fmla="*/ 23 h 70042"/>
                  <a:gd name="connsiteX1" fmla="*/ 232 w 17942"/>
                  <a:gd name="connsiteY1" fmla="*/ 70066 h 70042"/>
                </a:gdLst>
                <a:ahLst/>
                <a:cxnLst>
                  <a:cxn ang="0">
                    <a:pos x="connsiteX0" y="connsiteY0"/>
                  </a:cxn>
                  <a:cxn ang="0">
                    <a:pos x="connsiteX1" y="connsiteY1"/>
                  </a:cxn>
                </a:cxnLst>
                <a:rect l="l" t="t" r="r" b="b"/>
                <a:pathLst>
                  <a:path w="17942" h="70042">
                    <a:moveTo>
                      <a:pt x="232" y="23"/>
                    </a:moveTo>
                    <a:lnTo>
                      <a:pt x="232" y="70066"/>
                    </a:lnTo>
                  </a:path>
                </a:pathLst>
              </a:custGeom>
              <a:ln w="19050" cap="flat">
                <a:solidFill>
                  <a:srgbClr val="0070C0"/>
                </a:solidFill>
                <a:prstDash val="solid"/>
                <a:miter/>
              </a:ln>
            </p:spPr>
            <p:txBody>
              <a:bodyPr rtlCol="0" anchor="ctr"/>
              <a:lstStyle/>
              <a:p>
                <a:endParaRPr lang="en-GB" sz="1050"/>
              </a:p>
            </p:txBody>
          </p:sp>
          <p:sp>
            <p:nvSpPr>
              <p:cNvPr id="1105" name="Freeform: Shape 1104">
                <a:extLst>
                  <a:ext uri="{FF2B5EF4-FFF2-40B4-BE49-F238E27FC236}">
                    <a16:creationId xmlns:a16="http://schemas.microsoft.com/office/drawing/2014/main" id="{5CBEFD54-FB90-0974-F775-382D5CD5CD56}"/>
                  </a:ext>
                </a:extLst>
              </p:cNvPr>
              <p:cNvSpPr/>
              <p:nvPr/>
            </p:nvSpPr>
            <p:spPr>
              <a:xfrm>
                <a:off x="5927945" y="1232073"/>
                <a:ext cx="50777" cy="24749"/>
              </a:xfrm>
              <a:custGeom>
                <a:avLst/>
                <a:gdLst>
                  <a:gd name="connsiteX0" fmla="*/ 51010 w 50777"/>
                  <a:gd name="connsiteY0" fmla="*/ 23 h 24749"/>
                  <a:gd name="connsiteX1" fmla="*/ 232 w 50777"/>
                  <a:gd name="connsiteY1" fmla="*/ 23 h 24749"/>
                </a:gdLst>
                <a:ahLst/>
                <a:cxnLst>
                  <a:cxn ang="0">
                    <a:pos x="connsiteX0" y="connsiteY0"/>
                  </a:cxn>
                  <a:cxn ang="0">
                    <a:pos x="connsiteX1" y="connsiteY1"/>
                  </a:cxn>
                </a:cxnLst>
                <a:rect l="l" t="t" r="r" b="b"/>
                <a:pathLst>
                  <a:path w="50777" h="24749">
                    <a:moveTo>
                      <a:pt x="51010" y="23"/>
                    </a:moveTo>
                    <a:lnTo>
                      <a:pt x="232" y="23"/>
                    </a:lnTo>
                  </a:path>
                </a:pathLst>
              </a:custGeom>
              <a:ln w="19050" cap="flat">
                <a:solidFill>
                  <a:srgbClr val="0070C0"/>
                </a:solidFill>
                <a:prstDash val="solid"/>
                <a:miter/>
              </a:ln>
            </p:spPr>
            <p:txBody>
              <a:bodyPr rtlCol="0" anchor="ctr"/>
              <a:lstStyle/>
              <a:p>
                <a:endParaRPr lang="en-GB" sz="1050"/>
              </a:p>
            </p:txBody>
          </p:sp>
        </p:grpSp>
        <p:grpSp>
          <p:nvGrpSpPr>
            <p:cNvPr id="1035" name="Graphic 3">
              <a:extLst>
                <a:ext uri="{FF2B5EF4-FFF2-40B4-BE49-F238E27FC236}">
                  <a16:creationId xmlns:a16="http://schemas.microsoft.com/office/drawing/2014/main" id="{F50FCF5C-A9A1-3B2B-41D4-2973ED0F759D}"/>
                </a:ext>
              </a:extLst>
            </p:cNvPr>
            <p:cNvGrpSpPr/>
            <p:nvPr/>
          </p:nvGrpSpPr>
          <p:grpSpPr>
            <a:xfrm>
              <a:off x="5542550" y="1198258"/>
              <a:ext cx="51097" cy="70484"/>
              <a:chOff x="5525853" y="1196928"/>
              <a:chExt cx="50777" cy="70042"/>
            </a:xfrm>
          </p:grpSpPr>
          <p:sp>
            <p:nvSpPr>
              <p:cNvPr id="1102" name="Freeform: Shape 1101">
                <a:extLst>
                  <a:ext uri="{FF2B5EF4-FFF2-40B4-BE49-F238E27FC236}">
                    <a16:creationId xmlns:a16="http://schemas.microsoft.com/office/drawing/2014/main" id="{8F485CCA-DA5B-E0D0-E56F-EDBF585B0A9F}"/>
                  </a:ext>
                </a:extLst>
              </p:cNvPr>
              <p:cNvSpPr/>
              <p:nvPr/>
            </p:nvSpPr>
            <p:spPr>
              <a:xfrm>
                <a:off x="5551331" y="1196928"/>
                <a:ext cx="17942" cy="70042"/>
              </a:xfrm>
              <a:custGeom>
                <a:avLst/>
                <a:gdLst>
                  <a:gd name="connsiteX0" fmla="*/ 210 w 17942"/>
                  <a:gd name="connsiteY0" fmla="*/ 23 h 70042"/>
                  <a:gd name="connsiteX1" fmla="*/ 210 w 17942"/>
                  <a:gd name="connsiteY1" fmla="*/ 70066 h 70042"/>
                </a:gdLst>
                <a:ahLst/>
                <a:cxnLst>
                  <a:cxn ang="0">
                    <a:pos x="connsiteX0" y="connsiteY0"/>
                  </a:cxn>
                  <a:cxn ang="0">
                    <a:pos x="connsiteX1" y="connsiteY1"/>
                  </a:cxn>
                </a:cxnLst>
                <a:rect l="l" t="t" r="r" b="b"/>
                <a:pathLst>
                  <a:path w="17942" h="70042">
                    <a:moveTo>
                      <a:pt x="210" y="23"/>
                    </a:moveTo>
                    <a:lnTo>
                      <a:pt x="210" y="70066"/>
                    </a:lnTo>
                  </a:path>
                </a:pathLst>
              </a:custGeom>
              <a:ln w="19050" cap="flat">
                <a:solidFill>
                  <a:srgbClr val="0070C0"/>
                </a:solidFill>
                <a:prstDash val="solid"/>
                <a:miter/>
              </a:ln>
            </p:spPr>
            <p:txBody>
              <a:bodyPr rtlCol="0" anchor="ctr"/>
              <a:lstStyle/>
              <a:p>
                <a:endParaRPr lang="en-GB" sz="1050"/>
              </a:p>
            </p:txBody>
          </p:sp>
          <p:sp>
            <p:nvSpPr>
              <p:cNvPr id="1103" name="Freeform: Shape 1102">
                <a:extLst>
                  <a:ext uri="{FF2B5EF4-FFF2-40B4-BE49-F238E27FC236}">
                    <a16:creationId xmlns:a16="http://schemas.microsoft.com/office/drawing/2014/main" id="{06CB4540-E678-D035-9884-0FF952FED215}"/>
                  </a:ext>
                </a:extLst>
              </p:cNvPr>
              <p:cNvSpPr/>
              <p:nvPr/>
            </p:nvSpPr>
            <p:spPr>
              <a:xfrm>
                <a:off x="5525853" y="1232073"/>
                <a:ext cx="50777" cy="24749"/>
              </a:xfrm>
              <a:custGeom>
                <a:avLst/>
                <a:gdLst>
                  <a:gd name="connsiteX0" fmla="*/ 50987 w 50777"/>
                  <a:gd name="connsiteY0" fmla="*/ 23 h 24749"/>
                  <a:gd name="connsiteX1" fmla="*/ 210 w 50777"/>
                  <a:gd name="connsiteY1" fmla="*/ 23 h 24749"/>
                </a:gdLst>
                <a:ahLst/>
                <a:cxnLst>
                  <a:cxn ang="0">
                    <a:pos x="connsiteX0" y="connsiteY0"/>
                  </a:cxn>
                  <a:cxn ang="0">
                    <a:pos x="connsiteX1" y="connsiteY1"/>
                  </a:cxn>
                </a:cxnLst>
                <a:rect l="l" t="t" r="r" b="b"/>
                <a:pathLst>
                  <a:path w="50777" h="24749">
                    <a:moveTo>
                      <a:pt x="50987" y="23"/>
                    </a:moveTo>
                    <a:lnTo>
                      <a:pt x="210" y="23"/>
                    </a:lnTo>
                  </a:path>
                </a:pathLst>
              </a:custGeom>
              <a:ln w="19050" cap="flat">
                <a:solidFill>
                  <a:srgbClr val="0070C0"/>
                </a:solidFill>
                <a:prstDash val="solid"/>
                <a:miter/>
              </a:ln>
            </p:spPr>
            <p:txBody>
              <a:bodyPr rtlCol="0" anchor="ctr"/>
              <a:lstStyle/>
              <a:p>
                <a:endParaRPr lang="en-GB" sz="1050"/>
              </a:p>
            </p:txBody>
          </p:sp>
        </p:grpSp>
        <p:grpSp>
          <p:nvGrpSpPr>
            <p:cNvPr id="1036" name="Graphic 3">
              <a:extLst>
                <a:ext uri="{FF2B5EF4-FFF2-40B4-BE49-F238E27FC236}">
                  <a16:creationId xmlns:a16="http://schemas.microsoft.com/office/drawing/2014/main" id="{342A37D8-53AE-AC63-04A5-9B0A46C55119}"/>
                </a:ext>
              </a:extLst>
            </p:cNvPr>
            <p:cNvGrpSpPr/>
            <p:nvPr/>
          </p:nvGrpSpPr>
          <p:grpSpPr>
            <a:xfrm>
              <a:off x="5546522" y="1198258"/>
              <a:ext cx="51097" cy="70484"/>
              <a:chOff x="5529800" y="1196928"/>
              <a:chExt cx="50777" cy="70042"/>
            </a:xfrm>
          </p:grpSpPr>
          <p:sp>
            <p:nvSpPr>
              <p:cNvPr id="1100" name="Freeform: Shape 1099">
                <a:extLst>
                  <a:ext uri="{FF2B5EF4-FFF2-40B4-BE49-F238E27FC236}">
                    <a16:creationId xmlns:a16="http://schemas.microsoft.com/office/drawing/2014/main" id="{184F8342-9771-9043-3956-333F4D13435A}"/>
                  </a:ext>
                </a:extLst>
              </p:cNvPr>
              <p:cNvSpPr/>
              <p:nvPr/>
            </p:nvSpPr>
            <p:spPr>
              <a:xfrm>
                <a:off x="5555278" y="1196928"/>
                <a:ext cx="17942" cy="70042"/>
              </a:xfrm>
              <a:custGeom>
                <a:avLst/>
                <a:gdLst>
                  <a:gd name="connsiteX0" fmla="*/ 210 w 17942"/>
                  <a:gd name="connsiteY0" fmla="*/ 23 h 70042"/>
                  <a:gd name="connsiteX1" fmla="*/ 210 w 17942"/>
                  <a:gd name="connsiteY1" fmla="*/ 70066 h 70042"/>
                </a:gdLst>
                <a:ahLst/>
                <a:cxnLst>
                  <a:cxn ang="0">
                    <a:pos x="connsiteX0" y="connsiteY0"/>
                  </a:cxn>
                  <a:cxn ang="0">
                    <a:pos x="connsiteX1" y="connsiteY1"/>
                  </a:cxn>
                </a:cxnLst>
                <a:rect l="l" t="t" r="r" b="b"/>
                <a:pathLst>
                  <a:path w="17942" h="70042">
                    <a:moveTo>
                      <a:pt x="210" y="23"/>
                    </a:moveTo>
                    <a:lnTo>
                      <a:pt x="210" y="70066"/>
                    </a:lnTo>
                  </a:path>
                </a:pathLst>
              </a:custGeom>
              <a:ln w="19050" cap="flat">
                <a:solidFill>
                  <a:srgbClr val="0070C0"/>
                </a:solidFill>
                <a:prstDash val="solid"/>
                <a:miter/>
              </a:ln>
            </p:spPr>
            <p:txBody>
              <a:bodyPr rtlCol="0" anchor="ctr"/>
              <a:lstStyle/>
              <a:p>
                <a:endParaRPr lang="en-GB" sz="1050"/>
              </a:p>
            </p:txBody>
          </p:sp>
          <p:sp>
            <p:nvSpPr>
              <p:cNvPr id="1101" name="Freeform: Shape 1100">
                <a:extLst>
                  <a:ext uri="{FF2B5EF4-FFF2-40B4-BE49-F238E27FC236}">
                    <a16:creationId xmlns:a16="http://schemas.microsoft.com/office/drawing/2014/main" id="{A42EA716-1EC2-6A79-F277-F7121871C248}"/>
                  </a:ext>
                </a:extLst>
              </p:cNvPr>
              <p:cNvSpPr/>
              <p:nvPr/>
            </p:nvSpPr>
            <p:spPr>
              <a:xfrm>
                <a:off x="5529800" y="1232073"/>
                <a:ext cx="50777" cy="24749"/>
              </a:xfrm>
              <a:custGeom>
                <a:avLst/>
                <a:gdLst>
                  <a:gd name="connsiteX0" fmla="*/ 50987 w 50777"/>
                  <a:gd name="connsiteY0" fmla="*/ 23 h 24749"/>
                  <a:gd name="connsiteX1" fmla="*/ 210 w 50777"/>
                  <a:gd name="connsiteY1" fmla="*/ 23 h 24749"/>
                </a:gdLst>
                <a:ahLst/>
                <a:cxnLst>
                  <a:cxn ang="0">
                    <a:pos x="connsiteX0" y="connsiteY0"/>
                  </a:cxn>
                  <a:cxn ang="0">
                    <a:pos x="connsiteX1" y="connsiteY1"/>
                  </a:cxn>
                </a:cxnLst>
                <a:rect l="l" t="t" r="r" b="b"/>
                <a:pathLst>
                  <a:path w="50777" h="24749">
                    <a:moveTo>
                      <a:pt x="50987" y="23"/>
                    </a:moveTo>
                    <a:lnTo>
                      <a:pt x="210" y="23"/>
                    </a:lnTo>
                  </a:path>
                </a:pathLst>
              </a:custGeom>
              <a:ln w="19050" cap="flat">
                <a:solidFill>
                  <a:srgbClr val="0070C0"/>
                </a:solidFill>
                <a:prstDash val="solid"/>
                <a:miter/>
              </a:ln>
            </p:spPr>
            <p:txBody>
              <a:bodyPr rtlCol="0" anchor="ctr"/>
              <a:lstStyle/>
              <a:p>
                <a:endParaRPr lang="en-GB" sz="1050"/>
              </a:p>
            </p:txBody>
          </p:sp>
        </p:grpSp>
        <p:grpSp>
          <p:nvGrpSpPr>
            <p:cNvPr id="1037" name="Graphic 3">
              <a:extLst>
                <a:ext uri="{FF2B5EF4-FFF2-40B4-BE49-F238E27FC236}">
                  <a16:creationId xmlns:a16="http://schemas.microsoft.com/office/drawing/2014/main" id="{FC061C16-8D08-B7D9-6EF8-20F2557AF7E0}"/>
                </a:ext>
              </a:extLst>
            </p:cNvPr>
            <p:cNvGrpSpPr/>
            <p:nvPr/>
          </p:nvGrpSpPr>
          <p:grpSpPr>
            <a:xfrm>
              <a:off x="5530994" y="1198258"/>
              <a:ext cx="51097" cy="70484"/>
              <a:chOff x="5514369" y="1196928"/>
              <a:chExt cx="50777" cy="70042"/>
            </a:xfrm>
          </p:grpSpPr>
          <p:sp>
            <p:nvSpPr>
              <p:cNvPr id="1098" name="Freeform: Shape 1097">
                <a:extLst>
                  <a:ext uri="{FF2B5EF4-FFF2-40B4-BE49-F238E27FC236}">
                    <a16:creationId xmlns:a16="http://schemas.microsoft.com/office/drawing/2014/main" id="{D41A34AB-6F20-558D-3C7F-9F6A92212C88}"/>
                  </a:ext>
                </a:extLst>
              </p:cNvPr>
              <p:cNvSpPr/>
              <p:nvPr/>
            </p:nvSpPr>
            <p:spPr>
              <a:xfrm>
                <a:off x="5539848" y="1196928"/>
                <a:ext cx="17942" cy="70042"/>
              </a:xfrm>
              <a:custGeom>
                <a:avLst/>
                <a:gdLst>
                  <a:gd name="connsiteX0" fmla="*/ 209 w 17942"/>
                  <a:gd name="connsiteY0" fmla="*/ 23 h 70042"/>
                  <a:gd name="connsiteX1" fmla="*/ 209 w 17942"/>
                  <a:gd name="connsiteY1" fmla="*/ 70066 h 70042"/>
                </a:gdLst>
                <a:ahLst/>
                <a:cxnLst>
                  <a:cxn ang="0">
                    <a:pos x="connsiteX0" y="connsiteY0"/>
                  </a:cxn>
                  <a:cxn ang="0">
                    <a:pos x="connsiteX1" y="connsiteY1"/>
                  </a:cxn>
                </a:cxnLst>
                <a:rect l="l" t="t" r="r" b="b"/>
                <a:pathLst>
                  <a:path w="17942" h="70042">
                    <a:moveTo>
                      <a:pt x="209" y="23"/>
                    </a:moveTo>
                    <a:lnTo>
                      <a:pt x="209" y="70066"/>
                    </a:lnTo>
                  </a:path>
                </a:pathLst>
              </a:custGeom>
              <a:ln w="19050" cap="flat">
                <a:solidFill>
                  <a:srgbClr val="0070C0"/>
                </a:solidFill>
                <a:prstDash val="solid"/>
                <a:miter/>
              </a:ln>
            </p:spPr>
            <p:txBody>
              <a:bodyPr rtlCol="0" anchor="ctr"/>
              <a:lstStyle/>
              <a:p>
                <a:endParaRPr lang="en-GB" sz="1050"/>
              </a:p>
            </p:txBody>
          </p:sp>
          <p:sp>
            <p:nvSpPr>
              <p:cNvPr id="1099" name="Freeform: Shape 1098">
                <a:extLst>
                  <a:ext uri="{FF2B5EF4-FFF2-40B4-BE49-F238E27FC236}">
                    <a16:creationId xmlns:a16="http://schemas.microsoft.com/office/drawing/2014/main" id="{469FED50-0465-5C7D-1AAE-6FA8127B12E8}"/>
                  </a:ext>
                </a:extLst>
              </p:cNvPr>
              <p:cNvSpPr/>
              <p:nvPr/>
            </p:nvSpPr>
            <p:spPr>
              <a:xfrm>
                <a:off x="5514369" y="1232073"/>
                <a:ext cx="50777" cy="24749"/>
              </a:xfrm>
              <a:custGeom>
                <a:avLst/>
                <a:gdLst>
                  <a:gd name="connsiteX0" fmla="*/ 50987 w 50777"/>
                  <a:gd name="connsiteY0" fmla="*/ 23 h 24749"/>
                  <a:gd name="connsiteX1" fmla="*/ 209 w 50777"/>
                  <a:gd name="connsiteY1" fmla="*/ 23 h 24749"/>
                </a:gdLst>
                <a:ahLst/>
                <a:cxnLst>
                  <a:cxn ang="0">
                    <a:pos x="connsiteX0" y="connsiteY0"/>
                  </a:cxn>
                  <a:cxn ang="0">
                    <a:pos x="connsiteX1" y="connsiteY1"/>
                  </a:cxn>
                </a:cxnLst>
                <a:rect l="l" t="t" r="r" b="b"/>
                <a:pathLst>
                  <a:path w="50777" h="24749">
                    <a:moveTo>
                      <a:pt x="50987" y="23"/>
                    </a:moveTo>
                    <a:lnTo>
                      <a:pt x="209" y="23"/>
                    </a:lnTo>
                  </a:path>
                </a:pathLst>
              </a:custGeom>
              <a:ln w="19050" cap="flat">
                <a:solidFill>
                  <a:srgbClr val="0070C0"/>
                </a:solidFill>
                <a:prstDash val="solid"/>
                <a:miter/>
              </a:ln>
            </p:spPr>
            <p:txBody>
              <a:bodyPr rtlCol="0" anchor="ctr"/>
              <a:lstStyle/>
              <a:p>
                <a:endParaRPr lang="en-GB" sz="1050"/>
              </a:p>
            </p:txBody>
          </p:sp>
        </p:grpSp>
        <p:grpSp>
          <p:nvGrpSpPr>
            <p:cNvPr id="1038" name="Graphic 3">
              <a:extLst>
                <a:ext uri="{FF2B5EF4-FFF2-40B4-BE49-F238E27FC236}">
                  <a16:creationId xmlns:a16="http://schemas.microsoft.com/office/drawing/2014/main" id="{F95691BF-574A-434E-D323-5FEEA7564751}"/>
                </a:ext>
              </a:extLst>
            </p:cNvPr>
            <p:cNvGrpSpPr/>
            <p:nvPr/>
          </p:nvGrpSpPr>
          <p:grpSpPr>
            <a:xfrm>
              <a:off x="5538759" y="1198258"/>
              <a:ext cx="51097" cy="70484"/>
              <a:chOff x="5522085" y="1196928"/>
              <a:chExt cx="50777" cy="70042"/>
            </a:xfrm>
          </p:grpSpPr>
          <p:sp>
            <p:nvSpPr>
              <p:cNvPr id="1096" name="Freeform: Shape 1095">
                <a:extLst>
                  <a:ext uri="{FF2B5EF4-FFF2-40B4-BE49-F238E27FC236}">
                    <a16:creationId xmlns:a16="http://schemas.microsoft.com/office/drawing/2014/main" id="{9787A051-19F8-CE6C-326E-DDE95A57C90A}"/>
                  </a:ext>
                </a:extLst>
              </p:cNvPr>
              <p:cNvSpPr/>
              <p:nvPr/>
            </p:nvSpPr>
            <p:spPr>
              <a:xfrm>
                <a:off x="5547563" y="1196928"/>
                <a:ext cx="17942" cy="70042"/>
              </a:xfrm>
              <a:custGeom>
                <a:avLst/>
                <a:gdLst>
                  <a:gd name="connsiteX0" fmla="*/ 210 w 17942"/>
                  <a:gd name="connsiteY0" fmla="*/ 23 h 70042"/>
                  <a:gd name="connsiteX1" fmla="*/ 210 w 17942"/>
                  <a:gd name="connsiteY1" fmla="*/ 70066 h 70042"/>
                </a:gdLst>
                <a:ahLst/>
                <a:cxnLst>
                  <a:cxn ang="0">
                    <a:pos x="connsiteX0" y="connsiteY0"/>
                  </a:cxn>
                  <a:cxn ang="0">
                    <a:pos x="connsiteX1" y="connsiteY1"/>
                  </a:cxn>
                </a:cxnLst>
                <a:rect l="l" t="t" r="r" b="b"/>
                <a:pathLst>
                  <a:path w="17942" h="70042">
                    <a:moveTo>
                      <a:pt x="210" y="23"/>
                    </a:moveTo>
                    <a:lnTo>
                      <a:pt x="210" y="70066"/>
                    </a:lnTo>
                  </a:path>
                </a:pathLst>
              </a:custGeom>
              <a:ln w="19050" cap="flat">
                <a:solidFill>
                  <a:srgbClr val="0070C0"/>
                </a:solidFill>
                <a:prstDash val="solid"/>
                <a:miter/>
              </a:ln>
            </p:spPr>
            <p:txBody>
              <a:bodyPr rtlCol="0" anchor="ctr"/>
              <a:lstStyle/>
              <a:p>
                <a:endParaRPr lang="en-GB" sz="1050"/>
              </a:p>
            </p:txBody>
          </p:sp>
          <p:sp>
            <p:nvSpPr>
              <p:cNvPr id="1097" name="Freeform: Shape 1096">
                <a:extLst>
                  <a:ext uri="{FF2B5EF4-FFF2-40B4-BE49-F238E27FC236}">
                    <a16:creationId xmlns:a16="http://schemas.microsoft.com/office/drawing/2014/main" id="{C14814FB-250E-1DDB-A83D-8BFE77735733}"/>
                  </a:ext>
                </a:extLst>
              </p:cNvPr>
              <p:cNvSpPr/>
              <p:nvPr/>
            </p:nvSpPr>
            <p:spPr>
              <a:xfrm>
                <a:off x="5522085" y="1232073"/>
                <a:ext cx="50777" cy="24749"/>
              </a:xfrm>
              <a:custGeom>
                <a:avLst/>
                <a:gdLst>
                  <a:gd name="connsiteX0" fmla="*/ 50987 w 50777"/>
                  <a:gd name="connsiteY0" fmla="*/ 23 h 24749"/>
                  <a:gd name="connsiteX1" fmla="*/ 210 w 50777"/>
                  <a:gd name="connsiteY1" fmla="*/ 23 h 24749"/>
                </a:gdLst>
                <a:ahLst/>
                <a:cxnLst>
                  <a:cxn ang="0">
                    <a:pos x="connsiteX0" y="connsiteY0"/>
                  </a:cxn>
                  <a:cxn ang="0">
                    <a:pos x="connsiteX1" y="connsiteY1"/>
                  </a:cxn>
                </a:cxnLst>
                <a:rect l="l" t="t" r="r" b="b"/>
                <a:pathLst>
                  <a:path w="50777" h="24749">
                    <a:moveTo>
                      <a:pt x="50987" y="23"/>
                    </a:moveTo>
                    <a:lnTo>
                      <a:pt x="210" y="23"/>
                    </a:lnTo>
                  </a:path>
                </a:pathLst>
              </a:custGeom>
              <a:ln w="19050" cap="flat">
                <a:solidFill>
                  <a:srgbClr val="0070C0"/>
                </a:solidFill>
                <a:prstDash val="solid"/>
                <a:miter/>
              </a:ln>
            </p:spPr>
            <p:txBody>
              <a:bodyPr rtlCol="0" anchor="ctr"/>
              <a:lstStyle/>
              <a:p>
                <a:endParaRPr lang="en-GB" sz="1050"/>
              </a:p>
            </p:txBody>
          </p:sp>
        </p:grpSp>
        <p:grpSp>
          <p:nvGrpSpPr>
            <p:cNvPr id="1039" name="Graphic 3">
              <a:extLst>
                <a:ext uri="{FF2B5EF4-FFF2-40B4-BE49-F238E27FC236}">
                  <a16:creationId xmlns:a16="http://schemas.microsoft.com/office/drawing/2014/main" id="{9AFA8CC5-0C2E-5E98-F8E6-ED4C61D2E160}"/>
                </a:ext>
              </a:extLst>
            </p:cNvPr>
            <p:cNvGrpSpPr/>
            <p:nvPr/>
          </p:nvGrpSpPr>
          <p:grpSpPr>
            <a:xfrm>
              <a:off x="5534786" y="1198258"/>
              <a:ext cx="51097" cy="70484"/>
              <a:chOff x="5518137" y="1196928"/>
              <a:chExt cx="50777" cy="70042"/>
            </a:xfrm>
          </p:grpSpPr>
          <p:sp>
            <p:nvSpPr>
              <p:cNvPr id="1094" name="Freeform: Shape 1093">
                <a:extLst>
                  <a:ext uri="{FF2B5EF4-FFF2-40B4-BE49-F238E27FC236}">
                    <a16:creationId xmlns:a16="http://schemas.microsoft.com/office/drawing/2014/main" id="{4B9FEBD8-60A7-2A95-A75E-33A7E716430D}"/>
                  </a:ext>
                </a:extLst>
              </p:cNvPr>
              <p:cNvSpPr/>
              <p:nvPr/>
            </p:nvSpPr>
            <p:spPr>
              <a:xfrm>
                <a:off x="5543616" y="1196928"/>
                <a:ext cx="17942" cy="70042"/>
              </a:xfrm>
              <a:custGeom>
                <a:avLst/>
                <a:gdLst>
                  <a:gd name="connsiteX0" fmla="*/ 209 w 17942"/>
                  <a:gd name="connsiteY0" fmla="*/ 23 h 70042"/>
                  <a:gd name="connsiteX1" fmla="*/ 209 w 17942"/>
                  <a:gd name="connsiteY1" fmla="*/ 70066 h 70042"/>
                </a:gdLst>
                <a:ahLst/>
                <a:cxnLst>
                  <a:cxn ang="0">
                    <a:pos x="connsiteX0" y="connsiteY0"/>
                  </a:cxn>
                  <a:cxn ang="0">
                    <a:pos x="connsiteX1" y="connsiteY1"/>
                  </a:cxn>
                </a:cxnLst>
                <a:rect l="l" t="t" r="r" b="b"/>
                <a:pathLst>
                  <a:path w="17942" h="70042">
                    <a:moveTo>
                      <a:pt x="209" y="23"/>
                    </a:moveTo>
                    <a:lnTo>
                      <a:pt x="209" y="70066"/>
                    </a:lnTo>
                  </a:path>
                </a:pathLst>
              </a:custGeom>
              <a:ln w="19050" cap="flat">
                <a:solidFill>
                  <a:srgbClr val="0070C0"/>
                </a:solidFill>
                <a:prstDash val="solid"/>
                <a:miter/>
              </a:ln>
            </p:spPr>
            <p:txBody>
              <a:bodyPr rtlCol="0" anchor="ctr"/>
              <a:lstStyle/>
              <a:p>
                <a:endParaRPr lang="en-GB" sz="1050"/>
              </a:p>
            </p:txBody>
          </p:sp>
          <p:sp>
            <p:nvSpPr>
              <p:cNvPr id="1095" name="Freeform: Shape 1094">
                <a:extLst>
                  <a:ext uri="{FF2B5EF4-FFF2-40B4-BE49-F238E27FC236}">
                    <a16:creationId xmlns:a16="http://schemas.microsoft.com/office/drawing/2014/main" id="{7FFEC366-1EC6-D46A-76FD-E8AA0C88200E}"/>
                  </a:ext>
                </a:extLst>
              </p:cNvPr>
              <p:cNvSpPr/>
              <p:nvPr/>
            </p:nvSpPr>
            <p:spPr>
              <a:xfrm>
                <a:off x="5518137" y="1232073"/>
                <a:ext cx="50777" cy="24749"/>
              </a:xfrm>
              <a:custGeom>
                <a:avLst/>
                <a:gdLst>
                  <a:gd name="connsiteX0" fmla="*/ 50987 w 50777"/>
                  <a:gd name="connsiteY0" fmla="*/ 23 h 24749"/>
                  <a:gd name="connsiteX1" fmla="*/ 209 w 50777"/>
                  <a:gd name="connsiteY1" fmla="*/ 23 h 24749"/>
                </a:gdLst>
                <a:ahLst/>
                <a:cxnLst>
                  <a:cxn ang="0">
                    <a:pos x="connsiteX0" y="connsiteY0"/>
                  </a:cxn>
                  <a:cxn ang="0">
                    <a:pos x="connsiteX1" y="connsiteY1"/>
                  </a:cxn>
                </a:cxnLst>
                <a:rect l="l" t="t" r="r" b="b"/>
                <a:pathLst>
                  <a:path w="50777" h="24749">
                    <a:moveTo>
                      <a:pt x="50987" y="23"/>
                    </a:moveTo>
                    <a:lnTo>
                      <a:pt x="209" y="23"/>
                    </a:lnTo>
                  </a:path>
                </a:pathLst>
              </a:custGeom>
              <a:ln w="19050" cap="flat">
                <a:solidFill>
                  <a:srgbClr val="0070C0"/>
                </a:solidFill>
                <a:prstDash val="solid"/>
                <a:miter/>
              </a:ln>
            </p:spPr>
            <p:txBody>
              <a:bodyPr rtlCol="0" anchor="ctr"/>
              <a:lstStyle/>
              <a:p>
                <a:endParaRPr lang="en-GB" sz="1050"/>
              </a:p>
            </p:txBody>
          </p:sp>
        </p:grpSp>
        <p:grpSp>
          <p:nvGrpSpPr>
            <p:cNvPr id="1040" name="Graphic 3">
              <a:extLst>
                <a:ext uri="{FF2B5EF4-FFF2-40B4-BE49-F238E27FC236}">
                  <a16:creationId xmlns:a16="http://schemas.microsoft.com/office/drawing/2014/main" id="{E550D450-FE78-3A97-69E7-6A703CA6C83D}"/>
                </a:ext>
              </a:extLst>
            </p:cNvPr>
            <p:cNvGrpSpPr/>
            <p:nvPr/>
          </p:nvGrpSpPr>
          <p:grpSpPr>
            <a:xfrm>
              <a:off x="5550314" y="1198258"/>
              <a:ext cx="51097" cy="70484"/>
              <a:chOff x="5533568" y="1196928"/>
              <a:chExt cx="50777" cy="70042"/>
            </a:xfrm>
          </p:grpSpPr>
          <p:sp>
            <p:nvSpPr>
              <p:cNvPr id="1092" name="Freeform: Shape 1091">
                <a:extLst>
                  <a:ext uri="{FF2B5EF4-FFF2-40B4-BE49-F238E27FC236}">
                    <a16:creationId xmlns:a16="http://schemas.microsoft.com/office/drawing/2014/main" id="{6DCC9208-7667-D1C6-1249-BD5D00EBD6FB}"/>
                  </a:ext>
                </a:extLst>
              </p:cNvPr>
              <p:cNvSpPr/>
              <p:nvPr/>
            </p:nvSpPr>
            <p:spPr>
              <a:xfrm>
                <a:off x="5559046" y="1196928"/>
                <a:ext cx="17942" cy="70042"/>
              </a:xfrm>
              <a:custGeom>
                <a:avLst/>
                <a:gdLst>
                  <a:gd name="connsiteX0" fmla="*/ 210 w 17942"/>
                  <a:gd name="connsiteY0" fmla="*/ 23 h 70042"/>
                  <a:gd name="connsiteX1" fmla="*/ 210 w 17942"/>
                  <a:gd name="connsiteY1" fmla="*/ 70066 h 70042"/>
                </a:gdLst>
                <a:ahLst/>
                <a:cxnLst>
                  <a:cxn ang="0">
                    <a:pos x="connsiteX0" y="connsiteY0"/>
                  </a:cxn>
                  <a:cxn ang="0">
                    <a:pos x="connsiteX1" y="connsiteY1"/>
                  </a:cxn>
                </a:cxnLst>
                <a:rect l="l" t="t" r="r" b="b"/>
                <a:pathLst>
                  <a:path w="17942" h="70042">
                    <a:moveTo>
                      <a:pt x="210" y="23"/>
                    </a:moveTo>
                    <a:lnTo>
                      <a:pt x="210" y="70066"/>
                    </a:lnTo>
                  </a:path>
                </a:pathLst>
              </a:custGeom>
              <a:ln w="19050" cap="flat">
                <a:solidFill>
                  <a:srgbClr val="0070C0"/>
                </a:solidFill>
                <a:prstDash val="solid"/>
                <a:miter/>
              </a:ln>
            </p:spPr>
            <p:txBody>
              <a:bodyPr rtlCol="0" anchor="ctr"/>
              <a:lstStyle/>
              <a:p>
                <a:endParaRPr lang="en-GB" sz="1050"/>
              </a:p>
            </p:txBody>
          </p:sp>
          <p:sp>
            <p:nvSpPr>
              <p:cNvPr id="1093" name="Freeform: Shape 1092">
                <a:extLst>
                  <a:ext uri="{FF2B5EF4-FFF2-40B4-BE49-F238E27FC236}">
                    <a16:creationId xmlns:a16="http://schemas.microsoft.com/office/drawing/2014/main" id="{7500E701-2CEA-1C4E-049C-5090E4324C8D}"/>
                  </a:ext>
                </a:extLst>
              </p:cNvPr>
              <p:cNvSpPr/>
              <p:nvPr/>
            </p:nvSpPr>
            <p:spPr>
              <a:xfrm>
                <a:off x="5533568" y="1232073"/>
                <a:ext cx="50777" cy="24749"/>
              </a:xfrm>
              <a:custGeom>
                <a:avLst/>
                <a:gdLst>
                  <a:gd name="connsiteX0" fmla="*/ 50988 w 50777"/>
                  <a:gd name="connsiteY0" fmla="*/ 23 h 24749"/>
                  <a:gd name="connsiteX1" fmla="*/ 210 w 50777"/>
                  <a:gd name="connsiteY1" fmla="*/ 23 h 24749"/>
                </a:gdLst>
                <a:ahLst/>
                <a:cxnLst>
                  <a:cxn ang="0">
                    <a:pos x="connsiteX0" y="connsiteY0"/>
                  </a:cxn>
                  <a:cxn ang="0">
                    <a:pos x="connsiteX1" y="connsiteY1"/>
                  </a:cxn>
                </a:cxnLst>
                <a:rect l="l" t="t" r="r" b="b"/>
                <a:pathLst>
                  <a:path w="50777" h="24749">
                    <a:moveTo>
                      <a:pt x="50988" y="23"/>
                    </a:moveTo>
                    <a:lnTo>
                      <a:pt x="210" y="23"/>
                    </a:lnTo>
                  </a:path>
                </a:pathLst>
              </a:custGeom>
              <a:ln w="19050" cap="flat">
                <a:solidFill>
                  <a:srgbClr val="0070C0"/>
                </a:solidFill>
                <a:prstDash val="solid"/>
                <a:miter/>
              </a:ln>
            </p:spPr>
            <p:txBody>
              <a:bodyPr rtlCol="0" anchor="ctr"/>
              <a:lstStyle/>
              <a:p>
                <a:endParaRPr lang="en-GB" sz="1050"/>
              </a:p>
            </p:txBody>
          </p:sp>
        </p:grpSp>
        <p:grpSp>
          <p:nvGrpSpPr>
            <p:cNvPr id="1041" name="Graphic 3">
              <a:extLst>
                <a:ext uri="{FF2B5EF4-FFF2-40B4-BE49-F238E27FC236}">
                  <a16:creationId xmlns:a16="http://schemas.microsoft.com/office/drawing/2014/main" id="{1EFD5C82-CCD2-6696-940D-73BB4BF22725}"/>
                </a:ext>
              </a:extLst>
            </p:cNvPr>
            <p:cNvGrpSpPr/>
            <p:nvPr/>
          </p:nvGrpSpPr>
          <p:grpSpPr>
            <a:xfrm>
              <a:off x="5558078" y="1198258"/>
              <a:ext cx="51097" cy="70484"/>
              <a:chOff x="5541283" y="1196928"/>
              <a:chExt cx="50777" cy="70042"/>
            </a:xfrm>
          </p:grpSpPr>
          <p:sp>
            <p:nvSpPr>
              <p:cNvPr id="1090" name="Freeform: Shape 1089">
                <a:extLst>
                  <a:ext uri="{FF2B5EF4-FFF2-40B4-BE49-F238E27FC236}">
                    <a16:creationId xmlns:a16="http://schemas.microsoft.com/office/drawing/2014/main" id="{329E2EE9-6BC7-2592-0205-7979993C62DA}"/>
                  </a:ext>
                </a:extLst>
              </p:cNvPr>
              <p:cNvSpPr/>
              <p:nvPr/>
            </p:nvSpPr>
            <p:spPr>
              <a:xfrm>
                <a:off x="5566762" y="1196928"/>
                <a:ext cx="17942" cy="70042"/>
              </a:xfrm>
              <a:custGeom>
                <a:avLst/>
                <a:gdLst>
                  <a:gd name="connsiteX0" fmla="*/ 211 w 17942"/>
                  <a:gd name="connsiteY0" fmla="*/ 23 h 70042"/>
                  <a:gd name="connsiteX1" fmla="*/ 211 w 17942"/>
                  <a:gd name="connsiteY1" fmla="*/ 70066 h 70042"/>
                </a:gdLst>
                <a:ahLst/>
                <a:cxnLst>
                  <a:cxn ang="0">
                    <a:pos x="connsiteX0" y="connsiteY0"/>
                  </a:cxn>
                  <a:cxn ang="0">
                    <a:pos x="connsiteX1" y="connsiteY1"/>
                  </a:cxn>
                </a:cxnLst>
                <a:rect l="l" t="t" r="r" b="b"/>
                <a:pathLst>
                  <a:path w="17942" h="70042">
                    <a:moveTo>
                      <a:pt x="211" y="23"/>
                    </a:moveTo>
                    <a:lnTo>
                      <a:pt x="211" y="70066"/>
                    </a:lnTo>
                  </a:path>
                </a:pathLst>
              </a:custGeom>
              <a:ln w="19050" cap="flat">
                <a:solidFill>
                  <a:srgbClr val="0070C0"/>
                </a:solidFill>
                <a:prstDash val="solid"/>
                <a:miter/>
              </a:ln>
            </p:spPr>
            <p:txBody>
              <a:bodyPr rtlCol="0" anchor="ctr"/>
              <a:lstStyle/>
              <a:p>
                <a:endParaRPr lang="en-GB" sz="1050"/>
              </a:p>
            </p:txBody>
          </p:sp>
          <p:sp>
            <p:nvSpPr>
              <p:cNvPr id="1091" name="Freeform: Shape 1090">
                <a:extLst>
                  <a:ext uri="{FF2B5EF4-FFF2-40B4-BE49-F238E27FC236}">
                    <a16:creationId xmlns:a16="http://schemas.microsoft.com/office/drawing/2014/main" id="{633D3BF4-122A-F1CB-FCFF-D6E7D859B264}"/>
                  </a:ext>
                </a:extLst>
              </p:cNvPr>
              <p:cNvSpPr/>
              <p:nvPr/>
            </p:nvSpPr>
            <p:spPr>
              <a:xfrm>
                <a:off x="5541283" y="1232073"/>
                <a:ext cx="50777" cy="24749"/>
              </a:xfrm>
              <a:custGeom>
                <a:avLst/>
                <a:gdLst>
                  <a:gd name="connsiteX0" fmla="*/ 50988 w 50777"/>
                  <a:gd name="connsiteY0" fmla="*/ 23 h 24749"/>
                  <a:gd name="connsiteX1" fmla="*/ 211 w 50777"/>
                  <a:gd name="connsiteY1" fmla="*/ 23 h 24749"/>
                </a:gdLst>
                <a:ahLst/>
                <a:cxnLst>
                  <a:cxn ang="0">
                    <a:pos x="connsiteX0" y="connsiteY0"/>
                  </a:cxn>
                  <a:cxn ang="0">
                    <a:pos x="connsiteX1" y="connsiteY1"/>
                  </a:cxn>
                </a:cxnLst>
                <a:rect l="l" t="t" r="r" b="b"/>
                <a:pathLst>
                  <a:path w="50777" h="24749">
                    <a:moveTo>
                      <a:pt x="50988" y="23"/>
                    </a:moveTo>
                    <a:lnTo>
                      <a:pt x="211" y="23"/>
                    </a:lnTo>
                  </a:path>
                </a:pathLst>
              </a:custGeom>
              <a:ln w="19050" cap="flat">
                <a:solidFill>
                  <a:srgbClr val="0070C0"/>
                </a:solidFill>
                <a:prstDash val="solid"/>
                <a:miter/>
              </a:ln>
            </p:spPr>
            <p:txBody>
              <a:bodyPr rtlCol="0" anchor="ctr"/>
              <a:lstStyle/>
              <a:p>
                <a:endParaRPr lang="en-GB" sz="1050"/>
              </a:p>
            </p:txBody>
          </p:sp>
        </p:grpSp>
        <p:grpSp>
          <p:nvGrpSpPr>
            <p:cNvPr id="1042" name="Graphic 3">
              <a:extLst>
                <a:ext uri="{FF2B5EF4-FFF2-40B4-BE49-F238E27FC236}">
                  <a16:creationId xmlns:a16="http://schemas.microsoft.com/office/drawing/2014/main" id="{4B3151D2-718C-33E4-CC98-14D467E4FEB7}"/>
                </a:ext>
              </a:extLst>
            </p:cNvPr>
            <p:cNvGrpSpPr/>
            <p:nvPr/>
          </p:nvGrpSpPr>
          <p:grpSpPr>
            <a:xfrm>
              <a:off x="5562050" y="1198258"/>
              <a:ext cx="51097" cy="70484"/>
              <a:chOff x="5545231" y="1196928"/>
              <a:chExt cx="50777" cy="70042"/>
            </a:xfrm>
          </p:grpSpPr>
          <p:sp>
            <p:nvSpPr>
              <p:cNvPr id="1088" name="Freeform: Shape 1087">
                <a:extLst>
                  <a:ext uri="{FF2B5EF4-FFF2-40B4-BE49-F238E27FC236}">
                    <a16:creationId xmlns:a16="http://schemas.microsoft.com/office/drawing/2014/main" id="{559B4982-FC56-E92B-19D0-D8C85C440EB7}"/>
                  </a:ext>
                </a:extLst>
              </p:cNvPr>
              <p:cNvSpPr/>
              <p:nvPr/>
            </p:nvSpPr>
            <p:spPr>
              <a:xfrm>
                <a:off x="5570709" y="1196928"/>
                <a:ext cx="17942" cy="70042"/>
              </a:xfrm>
              <a:custGeom>
                <a:avLst/>
                <a:gdLst>
                  <a:gd name="connsiteX0" fmla="*/ 211 w 17942"/>
                  <a:gd name="connsiteY0" fmla="*/ 23 h 70042"/>
                  <a:gd name="connsiteX1" fmla="*/ 211 w 17942"/>
                  <a:gd name="connsiteY1" fmla="*/ 70066 h 70042"/>
                </a:gdLst>
                <a:ahLst/>
                <a:cxnLst>
                  <a:cxn ang="0">
                    <a:pos x="connsiteX0" y="connsiteY0"/>
                  </a:cxn>
                  <a:cxn ang="0">
                    <a:pos x="connsiteX1" y="connsiteY1"/>
                  </a:cxn>
                </a:cxnLst>
                <a:rect l="l" t="t" r="r" b="b"/>
                <a:pathLst>
                  <a:path w="17942" h="70042">
                    <a:moveTo>
                      <a:pt x="211" y="23"/>
                    </a:moveTo>
                    <a:lnTo>
                      <a:pt x="211" y="70066"/>
                    </a:lnTo>
                  </a:path>
                </a:pathLst>
              </a:custGeom>
              <a:ln w="19050" cap="flat">
                <a:solidFill>
                  <a:srgbClr val="0070C0"/>
                </a:solidFill>
                <a:prstDash val="solid"/>
                <a:miter/>
              </a:ln>
            </p:spPr>
            <p:txBody>
              <a:bodyPr rtlCol="0" anchor="ctr"/>
              <a:lstStyle/>
              <a:p>
                <a:endParaRPr lang="en-GB" sz="1050"/>
              </a:p>
            </p:txBody>
          </p:sp>
          <p:sp>
            <p:nvSpPr>
              <p:cNvPr id="1089" name="Freeform: Shape 1088">
                <a:extLst>
                  <a:ext uri="{FF2B5EF4-FFF2-40B4-BE49-F238E27FC236}">
                    <a16:creationId xmlns:a16="http://schemas.microsoft.com/office/drawing/2014/main" id="{5DFD3EDB-D830-74CE-9215-DD360A46038E}"/>
                  </a:ext>
                </a:extLst>
              </p:cNvPr>
              <p:cNvSpPr/>
              <p:nvPr/>
            </p:nvSpPr>
            <p:spPr>
              <a:xfrm>
                <a:off x="5545231" y="1232073"/>
                <a:ext cx="50777" cy="24749"/>
              </a:xfrm>
              <a:custGeom>
                <a:avLst/>
                <a:gdLst>
                  <a:gd name="connsiteX0" fmla="*/ 50988 w 50777"/>
                  <a:gd name="connsiteY0" fmla="*/ 23 h 24749"/>
                  <a:gd name="connsiteX1" fmla="*/ 211 w 50777"/>
                  <a:gd name="connsiteY1" fmla="*/ 23 h 24749"/>
                </a:gdLst>
                <a:ahLst/>
                <a:cxnLst>
                  <a:cxn ang="0">
                    <a:pos x="connsiteX0" y="connsiteY0"/>
                  </a:cxn>
                  <a:cxn ang="0">
                    <a:pos x="connsiteX1" y="connsiteY1"/>
                  </a:cxn>
                </a:cxnLst>
                <a:rect l="l" t="t" r="r" b="b"/>
                <a:pathLst>
                  <a:path w="50777" h="24749">
                    <a:moveTo>
                      <a:pt x="50988" y="23"/>
                    </a:moveTo>
                    <a:lnTo>
                      <a:pt x="211" y="23"/>
                    </a:lnTo>
                  </a:path>
                </a:pathLst>
              </a:custGeom>
              <a:ln w="19050" cap="flat">
                <a:solidFill>
                  <a:srgbClr val="0070C0"/>
                </a:solidFill>
                <a:prstDash val="solid"/>
                <a:miter/>
              </a:ln>
            </p:spPr>
            <p:txBody>
              <a:bodyPr rtlCol="0" anchor="ctr"/>
              <a:lstStyle/>
              <a:p>
                <a:endParaRPr lang="en-GB" sz="1050"/>
              </a:p>
            </p:txBody>
          </p:sp>
        </p:grpSp>
        <p:grpSp>
          <p:nvGrpSpPr>
            <p:cNvPr id="1043" name="Graphic 3">
              <a:extLst>
                <a:ext uri="{FF2B5EF4-FFF2-40B4-BE49-F238E27FC236}">
                  <a16:creationId xmlns:a16="http://schemas.microsoft.com/office/drawing/2014/main" id="{FAA02BB3-E69E-F86A-AC4C-F3E477ED94BF}"/>
                </a:ext>
              </a:extLst>
            </p:cNvPr>
            <p:cNvGrpSpPr/>
            <p:nvPr/>
          </p:nvGrpSpPr>
          <p:grpSpPr>
            <a:xfrm>
              <a:off x="5565842" y="1198258"/>
              <a:ext cx="51097" cy="70484"/>
              <a:chOff x="5548999" y="1196928"/>
              <a:chExt cx="50777" cy="70042"/>
            </a:xfrm>
          </p:grpSpPr>
          <p:sp>
            <p:nvSpPr>
              <p:cNvPr id="1086" name="Freeform: Shape 1085">
                <a:extLst>
                  <a:ext uri="{FF2B5EF4-FFF2-40B4-BE49-F238E27FC236}">
                    <a16:creationId xmlns:a16="http://schemas.microsoft.com/office/drawing/2014/main" id="{2A2A2D1E-16A2-B4C9-05D5-4ED842536B06}"/>
                  </a:ext>
                </a:extLst>
              </p:cNvPr>
              <p:cNvSpPr/>
              <p:nvPr/>
            </p:nvSpPr>
            <p:spPr>
              <a:xfrm>
                <a:off x="5574477" y="1196928"/>
                <a:ext cx="17942" cy="70042"/>
              </a:xfrm>
              <a:custGeom>
                <a:avLst/>
                <a:gdLst>
                  <a:gd name="connsiteX0" fmla="*/ 211 w 17942"/>
                  <a:gd name="connsiteY0" fmla="*/ 23 h 70042"/>
                  <a:gd name="connsiteX1" fmla="*/ 211 w 17942"/>
                  <a:gd name="connsiteY1" fmla="*/ 70066 h 70042"/>
                </a:gdLst>
                <a:ahLst/>
                <a:cxnLst>
                  <a:cxn ang="0">
                    <a:pos x="connsiteX0" y="connsiteY0"/>
                  </a:cxn>
                  <a:cxn ang="0">
                    <a:pos x="connsiteX1" y="connsiteY1"/>
                  </a:cxn>
                </a:cxnLst>
                <a:rect l="l" t="t" r="r" b="b"/>
                <a:pathLst>
                  <a:path w="17942" h="70042">
                    <a:moveTo>
                      <a:pt x="211" y="23"/>
                    </a:moveTo>
                    <a:lnTo>
                      <a:pt x="211" y="70066"/>
                    </a:lnTo>
                  </a:path>
                </a:pathLst>
              </a:custGeom>
              <a:ln w="19050" cap="flat">
                <a:solidFill>
                  <a:srgbClr val="0070C0"/>
                </a:solidFill>
                <a:prstDash val="solid"/>
                <a:miter/>
              </a:ln>
            </p:spPr>
            <p:txBody>
              <a:bodyPr rtlCol="0" anchor="ctr"/>
              <a:lstStyle/>
              <a:p>
                <a:endParaRPr lang="en-GB" sz="1050"/>
              </a:p>
            </p:txBody>
          </p:sp>
          <p:sp>
            <p:nvSpPr>
              <p:cNvPr id="1087" name="Freeform: Shape 1086">
                <a:extLst>
                  <a:ext uri="{FF2B5EF4-FFF2-40B4-BE49-F238E27FC236}">
                    <a16:creationId xmlns:a16="http://schemas.microsoft.com/office/drawing/2014/main" id="{7A746FA4-2B76-D357-0B19-F6E200010065}"/>
                  </a:ext>
                </a:extLst>
              </p:cNvPr>
              <p:cNvSpPr/>
              <p:nvPr/>
            </p:nvSpPr>
            <p:spPr>
              <a:xfrm>
                <a:off x="5548999" y="1232073"/>
                <a:ext cx="50777" cy="24749"/>
              </a:xfrm>
              <a:custGeom>
                <a:avLst/>
                <a:gdLst>
                  <a:gd name="connsiteX0" fmla="*/ 50988 w 50777"/>
                  <a:gd name="connsiteY0" fmla="*/ 23 h 24749"/>
                  <a:gd name="connsiteX1" fmla="*/ 211 w 50777"/>
                  <a:gd name="connsiteY1" fmla="*/ 23 h 24749"/>
                </a:gdLst>
                <a:ahLst/>
                <a:cxnLst>
                  <a:cxn ang="0">
                    <a:pos x="connsiteX0" y="connsiteY0"/>
                  </a:cxn>
                  <a:cxn ang="0">
                    <a:pos x="connsiteX1" y="connsiteY1"/>
                  </a:cxn>
                </a:cxnLst>
                <a:rect l="l" t="t" r="r" b="b"/>
                <a:pathLst>
                  <a:path w="50777" h="24749">
                    <a:moveTo>
                      <a:pt x="50988" y="23"/>
                    </a:moveTo>
                    <a:lnTo>
                      <a:pt x="211" y="23"/>
                    </a:lnTo>
                  </a:path>
                </a:pathLst>
              </a:custGeom>
              <a:ln w="19050" cap="flat">
                <a:solidFill>
                  <a:srgbClr val="0070C0"/>
                </a:solidFill>
                <a:prstDash val="solid"/>
                <a:miter/>
              </a:ln>
            </p:spPr>
            <p:txBody>
              <a:bodyPr rtlCol="0" anchor="ctr"/>
              <a:lstStyle/>
              <a:p>
                <a:endParaRPr lang="en-GB" sz="1050"/>
              </a:p>
            </p:txBody>
          </p:sp>
        </p:grpSp>
        <p:grpSp>
          <p:nvGrpSpPr>
            <p:cNvPr id="1044" name="Graphic 3">
              <a:extLst>
                <a:ext uri="{FF2B5EF4-FFF2-40B4-BE49-F238E27FC236}">
                  <a16:creationId xmlns:a16="http://schemas.microsoft.com/office/drawing/2014/main" id="{45D44726-6857-D275-091F-E37E17EC5CCC}"/>
                </a:ext>
              </a:extLst>
            </p:cNvPr>
            <p:cNvGrpSpPr/>
            <p:nvPr/>
          </p:nvGrpSpPr>
          <p:grpSpPr>
            <a:xfrm>
              <a:off x="5569814" y="1198258"/>
              <a:ext cx="51097" cy="70484"/>
              <a:chOff x="5552946" y="1196928"/>
              <a:chExt cx="50777" cy="70042"/>
            </a:xfrm>
          </p:grpSpPr>
          <p:sp>
            <p:nvSpPr>
              <p:cNvPr id="1084" name="Freeform: Shape 1083">
                <a:extLst>
                  <a:ext uri="{FF2B5EF4-FFF2-40B4-BE49-F238E27FC236}">
                    <a16:creationId xmlns:a16="http://schemas.microsoft.com/office/drawing/2014/main" id="{0421030B-0307-DD35-5CCA-79821D1A8EF3}"/>
                  </a:ext>
                </a:extLst>
              </p:cNvPr>
              <p:cNvSpPr/>
              <p:nvPr/>
            </p:nvSpPr>
            <p:spPr>
              <a:xfrm>
                <a:off x="5578424" y="1196928"/>
                <a:ext cx="17942" cy="70042"/>
              </a:xfrm>
              <a:custGeom>
                <a:avLst/>
                <a:gdLst>
                  <a:gd name="connsiteX0" fmla="*/ 211 w 17942"/>
                  <a:gd name="connsiteY0" fmla="*/ 23 h 70042"/>
                  <a:gd name="connsiteX1" fmla="*/ 211 w 17942"/>
                  <a:gd name="connsiteY1" fmla="*/ 70066 h 70042"/>
                </a:gdLst>
                <a:ahLst/>
                <a:cxnLst>
                  <a:cxn ang="0">
                    <a:pos x="connsiteX0" y="connsiteY0"/>
                  </a:cxn>
                  <a:cxn ang="0">
                    <a:pos x="connsiteX1" y="connsiteY1"/>
                  </a:cxn>
                </a:cxnLst>
                <a:rect l="l" t="t" r="r" b="b"/>
                <a:pathLst>
                  <a:path w="17942" h="70042">
                    <a:moveTo>
                      <a:pt x="211" y="23"/>
                    </a:moveTo>
                    <a:lnTo>
                      <a:pt x="211" y="70066"/>
                    </a:lnTo>
                  </a:path>
                </a:pathLst>
              </a:custGeom>
              <a:ln w="19050" cap="flat">
                <a:solidFill>
                  <a:srgbClr val="0070C0"/>
                </a:solidFill>
                <a:prstDash val="solid"/>
                <a:miter/>
              </a:ln>
            </p:spPr>
            <p:txBody>
              <a:bodyPr rtlCol="0" anchor="ctr"/>
              <a:lstStyle/>
              <a:p>
                <a:endParaRPr lang="en-GB" sz="1050"/>
              </a:p>
            </p:txBody>
          </p:sp>
          <p:sp>
            <p:nvSpPr>
              <p:cNvPr id="1085" name="Freeform: Shape 1084">
                <a:extLst>
                  <a:ext uri="{FF2B5EF4-FFF2-40B4-BE49-F238E27FC236}">
                    <a16:creationId xmlns:a16="http://schemas.microsoft.com/office/drawing/2014/main" id="{79C71668-53EB-05A0-1E73-797F2A89BD9B}"/>
                  </a:ext>
                </a:extLst>
              </p:cNvPr>
              <p:cNvSpPr/>
              <p:nvPr/>
            </p:nvSpPr>
            <p:spPr>
              <a:xfrm>
                <a:off x="5552946" y="1232073"/>
                <a:ext cx="50777" cy="24749"/>
              </a:xfrm>
              <a:custGeom>
                <a:avLst/>
                <a:gdLst>
                  <a:gd name="connsiteX0" fmla="*/ 50989 w 50777"/>
                  <a:gd name="connsiteY0" fmla="*/ 23 h 24749"/>
                  <a:gd name="connsiteX1" fmla="*/ 211 w 50777"/>
                  <a:gd name="connsiteY1" fmla="*/ 23 h 24749"/>
                </a:gdLst>
                <a:ahLst/>
                <a:cxnLst>
                  <a:cxn ang="0">
                    <a:pos x="connsiteX0" y="connsiteY0"/>
                  </a:cxn>
                  <a:cxn ang="0">
                    <a:pos x="connsiteX1" y="connsiteY1"/>
                  </a:cxn>
                </a:cxnLst>
                <a:rect l="l" t="t" r="r" b="b"/>
                <a:pathLst>
                  <a:path w="50777" h="24749">
                    <a:moveTo>
                      <a:pt x="50989" y="23"/>
                    </a:moveTo>
                    <a:lnTo>
                      <a:pt x="211" y="23"/>
                    </a:lnTo>
                  </a:path>
                </a:pathLst>
              </a:custGeom>
              <a:ln w="19050" cap="flat">
                <a:solidFill>
                  <a:srgbClr val="0070C0"/>
                </a:solidFill>
                <a:prstDash val="solid"/>
                <a:miter/>
              </a:ln>
            </p:spPr>
            <p:txBody>
              <a:bodyPr rtlCol="0" anchor="ctr"/>
              <a:lstStyle/>
              <a:p>
                <a:endParaRPr lang="en-GB" sz="1050"/>
              </a:p>
            </p:txBody>
          </p:sp>
        </p:grpSp>
        <p:grpSp>
          <p:nvGrpSpPr>
            <p:cNvPr id="1045" name="Graphic 3">
              <a:extLst>
                <a:ext uri="{FF2B5EF4-FFF2-40B4-BE49-F238E27FC236}">
                  <a16:creationId xmlns:a16="http://schemas.microsoft.com/office/drawing/2014/main" id="{EEBA8795-47B4-0346-0B8B-C0DE37AADC42}"/>
                </a:ext>
              </a:extLst>
            </p:cNvPr>
            <p:cNvGrpSpPr/>
            <p:nvPr/>
          </p:nvGrpSpPr>
          <p:grpSpPr>
            <a:xfrm>
              <a:off x="5573786" y="1198258"/>
              <a:ext cx="51097" cy="70484"/>
              <a:chOff x="5556893" y="1196928"/>
              <a:chExt cx="50777" cy="70042"/>
            </a:xfrm>
          </p:grpSpPr>
          <p:sp>
            <p:nvSpPr>
              <p:cNvPr id="1082" name="Freeform: Shape 1081">
                <a:extLst>
                  <a:ext uri="{FF2B5EF4-FFF2-40B4-BE49-F238E27FC236}">
                    <a16:creationId xmlns:a16="http://schemas.microsoft.com/office/drawing/2014/main" id="{C93F7218-F309-99D2-65F3-C272ED1AD3B0}"/>
                  </a:ext>
                </a:extLst>
              </p:cNvPr>
              <p:cNvSpPr/>
              <p:nvPr/>
            </p:nvSpPr>
            <p:spPr>
              <a:xfrm>
                <a:off x="5582372" y="1196928"/>
                <a:ext cx="17942" cy="70042"/>
              </a:xfrm>
              <a:custGeom>
                <a:avLst/>
                <a:gdLst>
                  <a:gd name="connsiteX0" fmla="*/ 211 w 17942"/>
                  <a:gd name="connsiteY0" fmla="*/ 23 h 70042"/>
                  <a:gd name="connsiteX1" fmla="*/ 211 w 17942"/>
                  <a:gd name="connsiteY1" fmla="*/ 70066 h 70042"/>
                </a:gdLst>
                <a:ahLst/>
                <a:cxnLst>
                  <a:cxn ang="0">
                    <a:pos x="connsiteX0" y="connsiteY0"/>
                  </a:cxn>
                  <a:cxn ang="0">
                    <a:pos x="connsiteX1" y="connsiteY1"/>
                  </a:cxn>
                </a:cxnLst>
                <a:rect l="l" t="t" r="r" b="b"/>
                <a:pathLst>
                  <a:path w="17942" h="70042">
                    <a:moveTo>
                      <a:pt x="211" y="23"/>
                    </a:moveTo>
                    <a:lnTo>
                      <a:pt x="211" y="70066"/>
                    </a:lnTo>
                  </a:path>
                </a:pathLst>
              </a:custGeom>
              <a:ln w="19050" cap="flat">
                <a:solidFill>
                  <a:srgbClr val="0070C0"/>
                </a:solidFill>
                <a:prstDash val="solid"/>
                <a:miter/>
              </a:ln>
            </p:spPr>
            <p:txBody>
              <a:bodyPr rtlCol="0" anchor="ctr"/>
              <a:lstStyle/>
              <a:p>
                <a:endParaRPr lang="en-GB" sz="1050"/>
              </a:p>
            </p:txBody>
          </p:sp>
          <p:sp>
            <p:nvSpPr>
              <p:cNvPr id="1083" name="Freeform: Shape 1082">
                <a:extLst>
                  <a:ext uri="{FF2B5EF4-FFF2-40B4-BE49-F238E27FC236}">
                    <a16:creationId xmlns:a16="http://schemas.microsoft.com/office/drawing/2014/main" id="{4068E18B-DD7E-A274-D09D-D7044210DDAD}"/>
                  </a:ext>
                </a:extLst>
              </p:cNvPr>
              <p:cNvSpPr/>
              <p:nvPr/>
            </p:nvSpPr>
            <p:spPr>
              <a:xfrm>
                <a:off x="5556893" y="1232073"/>
                <a:ext cx="50777" cy="24749"/>
              </a:xfrm>
              <a:custGeom>
                <a:avLst/>
                <a:gdLst>
                  <a:gd name="connsiteX0" fmla="*/ 50989 w 50777"/>
                  <a:gd name="connsiteY0" fmla="*/ 23 h 24749"/>
                  <a:gd name="connsiteX1" fmla="*/ 211 w 50777"/>
                  <a:gd name="connsiteY1" fmla="*/ 23 h 24749"/>
                </a:gdLst>
                <a:ahLst/>
                <a:cxnLst>
                  <a:cxn ang="0">
                    <a:pos x="connsiteX0" y="connsiteY0"/>
                  </a:cxn>
                  <a:cxn ang="0">
                    <a:pos x="connsiteX1" y="connsiteY1"/>
                  </a:cxn>
                </a:cxnLst>
                <a:rect l="l" t="t" r="r" b="b"/>
                <a:pathLst>
                  <a:path w="50777" h="24749">
                    <a:moveTo>
                      <a:pt x="50989" y="23"/>
                    </a:moveTo>
                    <a:lnTo>
                      <a:pt x="211" y="23"/>
                    </a:lnTo>
                  </a:path>
                </a:pathLst>
              </a:custGeom>
              <a:ln w="19050" cap="flat">
                <a:solidFill>
                  <a:srgbClr val="0070C0"/>
                </a:solidFill>
                <a:prstDash val="solid"/>
                <a:miter/>
              </a:ln>
            </p:spPr>
            <p:txBody>
              <a:bodyPr rtlCol="0" anchor="ctr"/>
              <a:lstStyle/>
              <a:p>
                <a:endParaRPr lang="en-GB" sz="1050"/>
              </a:p>
            </p:txBody>
          </p:sp>
        </p:grpSp>
        <p:grpSp>
          <p:nvGrpSpPr>
            <p:cNvPr id="1046" name="Graphic 3">
              <a:extLst>
                <a:ext uri="{FF2B5EF4-FFF2-40B4-BE49-F238E27FC236}">
                  <a16:creationId xmlns:a16="http://schemas.microsoft.com/office/drawing/2014/main" id="{B7027367-4623-35D0-556D-DF09CC72B499}"/>
                </a:ext>
              </a:extLst>
            </p:cNvPr>
            <p:cNvGrpSpPr/>
            <p:nvPr/>
          </p:nvGrpSpPr>
          <p:grpSpPr>
            <a:xfrm>
              <a:off x="5587869" y="1198258"/>
              <a:ext cx="51097" cy="70484"/>
              <a:chOff x="5570888" y="1196928"/>
              <a:chExt cx="50777" cy="70042"/>
            </a:xfrm>
          </p:grpSpPr>
          <p:sp>
            <p:nvSpPr>
              <p:cNvPr id="1080" name="Freeform: Shape 1079">
                <a:extLst>
                  <a:ext uri="{FF2B5EF4-FFF2-40B4-BE49-F238E27FC236}">
                    <a16:creationId xmlns:a16="http://schemas.microsoft.com/office/drawing/2014/main" id="{E77B7533-1D8C-E006-AB3A-0E70EDF69C4B}"/>
                  </a:ext>
                </a:extLst>
              </p:cNvPr>
              <p:cNvSpPr/>
              <p:nvPr/>
            </p:nvSpPr>
            <p:spPr>
              <a:xfrm>
                <a:off x="5596367" y="1196928"/>
                <a:ext cx="17942" cy="70042"/>
              </a:xfrm>
              <a:custGeom>
                <a:avLst/>
                <a:gdLst>
                  <a:gd name="connsiteX0" fmla="*/ 212 w 17942"/>
                  <a:gd name="connsiteY0" fmla="*/ 23 h 70042"/>
                  <a:gd name="connsiteX1" fmla="*/ 212 w 17942"/>
                  <a:gd name="connsiteY1" fmla="*/ 70066 h 70042"/>
                </a:gdLst>
                <a:ahLst/>
                <a:cxnLst>
                  <a:cxn ang="0">
                    <a:pos x="connsiteX0" y="connsiteY0"/>
                  </a:cxn>
                  <a:cxn ang="0">
                    <a:pos x="connsiteX1" y="connsiteY1"/>
                  </a:cxn>
                </a:cxnLst>
                <a:rect l="l" t="t" r="r" b="b"/>
                <a:pathLst>
                  <a:path w="17942" h="70042">
                    <a:moveTo>
                      <a:pt x="212" y="23"/>
                    </a:moveTo>
                    <a:lnTo>
                      <a:pt x="212" y="70066"/>
                    </a:lnTo>
                  </a:path>
                </a:pathLst>
              </a:custGeom>
              <a:ln w="19050" cap="flat">
                <a:solidFill>
                  <a:srgbClr val="0070C0"/>
                </a:solidFill>
                <a:prstDash val="solid"/>
                <a:miter/>
              </a:ln>
            </p:spPr>
            <p:txBody>
              <a:bodyPr rtlCol="0" anchor="ctr"/>
              <a:lstStyle/>
              <a:p>
                <a:endParaRPr lang="en-GB" sz="1050"/>
              </a:p>
            </p:txBody>
          </p:sp>
          <p:sp>
            <p:nvSpPr>
              <p:cNvPr id="1081" name="Freeform: Shape 1080">
                <a:extLst>
                  <a:ext uri="{FF2B5EF4-FFF2-40B4-BE49-F238E27FC236}">
                    <a16:creationId xmlns:a16="http://schemas.microsoft.com/office/drawing/2014/main" id="{2E4C1FED-F15B-F2C1-3F11-AE1B11A04675}"/>
                  </a:ext>
                </a:extLst>
              </p:cNvPr>
              <p:cNvSpPr/>
              <p:nvPr/>
            </p:nvSpPr>
            <p:spPr>
              <a:xfrm>
                <a:off x="5570888" y="1232073"/>
                <a:ext cx="50777" cy="24749"/>
              </a:xfrm>
              <a:custGeom>
                <a:avLst/>
                <a:gdLst>
                  <a:gd name="connsiteX0" fmla="*/ 50990 w 50777"/>
                  <a:gd name="connsiteY0" fmla="*/ 23 h 24749"/>
                  <a:gd name="connsiteX1" fmla="*/ 212 w 50777"/>
                  <a:gd name="connsiteY1" fmla="*/ 23 h 24749"/>
                </a:gdLst>
                <a:ahLst/>
                <a:cxnLst>
                  <a:cxn ang="0">
                    <a:pos x="connsiteX0" y="connsiteY0"/>
                  </a:cxn>
                  <a:cxn ang="0">
                    <a:pos x="connsiteX1" y="connsiteY1"/>
                  </a:cxn>
                </a:cxnLst>
                <a:rect l="l" t="t" r="r" b="b"/>
                <a:pathLst>
                  <a:path w="50777" h="24749">
                    <a:moveTo>
                      <a:pt x="50990" y="23"/>
                    </a:moveTo>
                    <a:lnTo>
                      <a:pt x="212" y="23"/>
                    </a:lnTo>
                  </a:path>
                </a:pathLst>
              </a:custGeom>
              <a:ln w="19050" cap="flat">
                <a:solidFill>
                  <a:srgbClr val="0070C0"/>
                </a:solidFill>
                <a:prstDash val="solid"/>
                <a:miter/>
              </a:ln>
            </p:spPr>
            <p:txBody>
              <a:bodyPr rtlCol="0" anchor="ctr"/>
              <a:lstStyle/>
              <a:p>
                <a:endParaRPr lang="en-GB" sz="1050"/>
              </a:p>
            </p:txBody>
          </p:sp>
        </p:grpSp>
        <p:grpSp>
          <p:nvGrpSpPr>
            <p:cNvPr id="1047" name="Graphic 3">
              <a:extLst>
                <a:ext uri="{FF2B5EF4-FFF2-40B4-BE49-F238E27FC236}">
                  <a16:creationId xmlns:a16="http://schemas.microsoft.com/office/drawing/2014/main" id="{C60B342C-2E40-0C71-0EB9-9DDD7CF2325A}"/>
                </a:ext>
              </a:extLst>
            </p:cNvPr>
            <p:cNvGrpSpPr/>
            <p:nvPr/>
          </p:nvGrpSpPr>
          <p:grpSpPr>
            <a:xfrm>
              <a:off x="5554286" y="1198258"/>
              <a:ext cx="51097" cy="70484"/>
              <a:chOff x="5537515" y="1196928"/>
              <a:chExt cx="50777" cy="70042"/>
            </a:xfrm>
          </p:grpSpPr>
          <p:sp>
            <p:nvSpPr>
              <p:cNvPr id="1078" name="Freeform: Shape 1077">
                <a:extLst>
                  <a:ext uri="{FF2B5EF4-FFF2-40B4-BE49-F238E27FC236}">
                    <a16:creationId xmlns:a16="http://schemas.microsoft.com/office/drawing/2014/main" id="{0E9044FE-84EC-EF98-055B-3F86EDDB462C}"/>
                  </a:ext>
                </a:extLst>
              </p:cNvPr>
              <p:cNvSpPr/>
              <p:nvPr/>
            </p:nvSpPr>
            <p:spPr>
              <a:xfrm>
                <a:off x="5562994" y="1196928"/>
                <a:ext cx="17942" cy="70042"/>
              </a:xfrm>
              <a:custGeom>
                <a:avLst/>
                <a:gdLst>
                  <a:gd name="connsiteX0" fmla="*/ 210 w 17942"/>
                  <a:gd name="connsiteY0" fmla="*/ 23 h 70042"/>
                  <a:gd name="connsiteX1" fmla="*/ 210 w 17942"/>
                  <a:gd name="connsiteY1" fmla="*/ 70066 h 70042"/>
                </a:gdLst>
                <a:ahLst/>
                <a:cxnLst>
                  <a:cxn ang="0">
                    <a:pos x="connsiteX0" y="connsiteY0"/>
                  </a:cxn>
                  <a:cxn ang="0">
                    <a:pos x="connsiteX1" y="connsiteY1"/>
                  </a:cxn>
                </a:cxnLst>
                <a:rect l="l" t="t" r="r" b="b"/>
                <a:pathLst>
                  <a:path w="17942" h="70042">
                    <a:moveTo>
                      <a:pt x="210" y="23"/>
                    </a:moveTo>
                    <a:lnTo>
                      <a:pt x="210" y="70066"/>
                    </a:lnTo>
                  </a:path>
                </a:pathLst>
              </a:custGeom>
              <a:ln w="19050" cap="flat">
                <a:solidFill>
                  <a:srgbClr val="0070C0"/>
                </a:solidFill>
                <a:prstDash val="solid"/>
                <a:miter/>
              </a:ln>
            </p:spPr>
            <p:txBody>
              <a:bodyPr rtlCol="0" anchor="ctr"/>
              <a:lstStyle/>
              <a:p>
                <a:endParaRPr lang="en-GB" sz="1050"/>
              </a:p>
            </p:txBody>
          </p:sp>
          <p:sp>
            <p:nvSpPr>
              <p:cNvPr id="1079" name="Freeform: Shape 1078">
                <a:extLst>
                  <a:ext uri="{FF2B5EF4-FFF2-40B4-BE49-F238E27FC236}">
                    <a16:creationId xmlns:a16="http://schemas.microsoft.com/office/drawing/2014/main" id="{28B16AE2-4066-0DBE-9BAE-4A853E194F97}"/>
                  </a:ext>
                </a:extLst>
              </p:cNvPr>
              <p:cNvSpPr/>
              <p:nvPr/>
            </p:nvSpPr>
            <p:spPr>
              <a:xfrm>
                <a:off x="5537515" y="1232073"/>
                <a:ext cx="50777" cy="24749"/>
              </a:xfrm>
              <a:custGeom>
                <a:avLst/>
                <a:gdLst>
                  <a:gd name="connsiteX0" fmla="*/ 50988 w 50777"/>
                  <a:gd name="connsiteY0" fmla="*/ 23 h 24749"/>
                  <a:gd name="connsiteX1" fmla="*/ 210 w 50777"/>
                  <a:gd name="connsiteY1" fmla="*/ 23 h 24749"/>
                </a:gdLst>
                <a:ahLst/>
                <a:cxnLst>
                  <a:cxn ang="0">
                    <a:pos x="connsiteX0" y="connsiteY0"/>
                  </a:cxn>
                  <a:cxn ang="0">
                    <a:pos x="connsiteX1" y="connsiteY1"/>
                  </a:cxn>
                </a:cxnLst>
                <a:rect l="l" t="t" r="r" b="b"/>
                <a:pathLst>
                  <a:path w="50777" h="24749">
                    <a:moveTo>
                      <a:pt x="50988" y="23"/>
                    </a:moveTo>
                    <a:lnTo>
                      <a:pt x="210" y="23"/>
                    </a:lnTo>
                  </a:path>
                </a:pathLst>
              </a:custGeom>
              <a:ln w="19050" cap="flat">
                <a:solidFill>
                  <a:srgbClr val="0070C0"/>
                </a:solidFill>
                <a:prstDash val="solid"/>
                <a:miter/>
              </a:ln>
            </p:spPr>
            <p:txBody>
              <a:bodyPr rtlCol="0" anchor="ctr"/>
              <a:lstStyle/>
              <a:p>
                <a:endParaRPr lang="en-GB" sz="1050"/>
              </a:p>
            </p:txBody>
          </p:sp>
        </p:grpSp>
        <p:grpSp>
          <p:nvGrpSpPr>
            <p:cNvPr id="1048" name="Graphic 3">
              <a:extLst>
                <a:ext uri="{FF2B5EF4-FFF2-40B4-BE49-F238E27FC236}">
                  <a16:creationId xmlns:a16="http://schemas.microsoft.com/office/drawing/2014/main" id="{AC9F1F2B-B3BD-093D-5FDA-F1DDE26FDA4D}"/>
                </a:ext>
              </a:extLst>
            </p:cNvPr>
            <p:cNvGrpSpPr/>
            <p:nvPr/>
          </p:nvGrpSpPr>
          <p:grpSpPr>
            <a:xfrm>
              <a:off x="5977872" y="1198258"/>
              <a:ext cx="51097" cy="70484"/>
              <a:chOff x="5958448" y="1196928"/>
              <a:chExt cx="50777" cy="70042"/>
            </a:xfrm>
          </p:grpSpPr>
          <p:sp>
            <p:nvSpPr>
              <p:cNvPr id="1076" name="Freeform: Shape 1075">
                <a:extLst>
                  <a:ext uri="{FF2B5EF4-FFF2-40B4-BE49-F238E27FC236}">
                    <a16:creationId xmlns:a16="http://schemas.microsoft.com/office/drawing/2014/main" id="{8035791E-5EE6-420E-C318-8B781F5AD496}"/>
                  </a:ext>
                </a:extLst>
              </p:cNvPr>
              <p:cNvSpPr/>
              <p:nvPr/>
            </p:nvSpPr>
            <p:spPr>
              <a:xfrm>
                <a:off x="5983926" y="1196928"/>
                <a:ext cx="17942" cy="70042"/>
              </a:xfrm>
              <a:custGeom>
                <a:avLst/>
                <a:gdLst>
                  <a:gd name="connsiteX0" fmla="*/ 234 w 17942"/>
                  <a:gd name="connsiteY0" fmla="*/ 23 h 70042"/>
                  <a:gd name="connsiteX1" fmla="*/ 234 w 17942"/>
                  <a:gd name="connsiteY1" fmla="*/ 70066 h 70042"/>
                </a:gdLst>
                <a:ahLst/>
                <a:cxnLst>
                  <a:cxn ang="0">
                    <a:pos x="connsiteX0" y="connsiteY0"/>
                  </a:cxn>
                  <a:cxn ang="0">
                    <a:pos x="connsiteX1" y="connsiteY1"/>
                  </a:cxn>
                </a:cxnLst>
                <a:rect l="l" t="t" r="r" b="b"/>
                <a:pathLst>
                  <a:path w="17942" h="70042">
                    <a:moveTo>
                      <a:pt x="234" y="23"/>
                    </a:moveTo>
                    <a:lnTo>
                      <a:pt x="234" y="70066"/>
                    </a:lnTo>
                  </a:path>
                </a:pathLst>
              </a:custGeom>
              <a:ln w="19050" cap="flat">
                <a:solidFill>
                  <a:srgbClr val="0070C0"/>
                </a:solidFill>
                <a:prstDash val="solid"/>
                <a:miter/>
              </a:ln>
            </p:spPr>
            <p:txBody>
              <a:bodyPr rtlCol="0" anchor="ctr"/>
              <a:lstStyle/>
              <a:p>
                <a:endParaRPr lang="en-GB" sz="1050"/>
              </a:p>
            </p:txBody>
          </p:sp>
          <p:sp>
            <p:nvSpPr>
              <p:cNvPr id="1077" name="Freeform: Shape 1076">
                <a:extLst>
                  <a:ext uri="{FF2B5EF4-FFF2-40B4-BE49-F238E27FC236}">
                    <a16:creationId xmlns:a16="http://schemas.microsoft.com/office/drawing/2014/main" id="{7B0A2141-BA08-161E-9623-414A164C803E}"/>
                  </a:ext>
                </a:extLst>
              </p:cNvPr>
              <p:cNvSpPr/>
              <p:nvPr/>
            </p:nvSpPr>
            <p:spPr>
              <a:xfrm>
                <a:off x="5958448" y="1232073"/>
                <a:ext cx="50777" cy="24749"/>
              </a:xfrm>
              <a:custGeom>
                <a:avLst/>
                <a:gdLst>
                  <a:gd name="connsiteX0" fmla="*/ 51011 w 50777"/>
                  <a:gd name="connsiteY0" fmla="*/ 23 h 24749"/>
                  <a:gd name="connsiteX1" fmla="*/ 234 w 50777"/>
                  <a:gd name="connsiteY1" fmla="*/ 23 h 24749"/>
                </a:gdLst>
                <a:ahLst/>
                <a:cxnLst>
                  <a:cxn ang="0">
                    <a:pos x="connsiteX0" y="connsiteY0"/>
                  </a:cxn>
                  <a:cxn ang="0">
                    <a:pos x="connsiteX1" y="connsiteY1"/>
                  </a:cxn>
                </a:cxnLst>
                <a:rect l="l" t="t" r="r" b="b"/>
                <a:pathLst>
                  <a:path w="50777" h="24749">
                    <a:moveTo>
                      <a:pt x="51011" y="23"/>
                    </a:moveTo>
                    <a:lnTo>
                      <a:pt x="234" y="23"/>
                    </a:lnTo>
                  </a:path>
                </a:pathLst>
              </a:custGeom>
              <a:ln w="19050" cap="flat">
                <a:solidFill>
                  <a:srgbClr val="0070C0"/>
                </a:solidFill>
                <a:prstDash val="solid"/>
                <a:miter/>
              </a:ln>
            </p:spPr>
            <p:txBody>
              <a:bodyPr rtlCol="0" anchor="ctr"/>
              <a:lstStyle/>
              <a:p>
                <a:endParaRPr lang="en-GB" sz="1050"/>
              </a:p>
            </p:txBody>
          </p:sp>
        </p:grpSp>
        <p:grpSp>
          <p:nvGrpSpPr>
            <p:cNvPr id="1049" name="Graphic 3">
              <a:extLst>
                <a:ext uri="{FF2B5EF4-FFF2-40B4-BE49-F238E27FC236}">
                  <a16:creationId xmlns:a16="http://schemas.microsoft.com/office/drawing/2014/main" id="{585E590F-5270-5634-5DDF-B251F56A0605}"/>
                </a:ext>
              </a:extLst>
            </p:cNvPr>
            <p:cNvGrpSpPr/>
            <p:nvPr/>
          </p:nvGrpSpPr>
          <p:grpSpPr>
            <a:xfrm>
              <a:off x="5991955" y="1198258"/>
              <a:ext cx="51097" cy="70484"/>
              <a:chOff x="5972443" y="1196928"/>
              <a:chExt cx="50777" cy="70042"/>
            </a:xfrm>
          </p:grpSpPr>
          <p:sp>
            <p:nvSpPr>
              <p:cNvPr id="1074" name="Freeform: Shape 1073">
                <a:extLst>
                  <a:ext uri="{FF2B5EF4-FFF2-40B4-BE49-F238E27FC236}">
                    <a16:creationId xmlns:a16="http://schemas.microsoft.com/office/drawing/2014/main" id="{71420A0F-34CE-BE09-974A-9005A88B3897}"/>
                  </a:ext>
                </a:extLst>
              </p:cNvPr>
              <p:cNvSpPr/>
              <p:nvPr/>
            </p:nvSpPr>
            <p:spPr>
              <a:xfrm>
                <a:off x="5997921" y="1196928"/>
                <a:ext cx="17942" cy="70042"/>
              </a:xfrm>
              <a:custGeom>
                <a:avLst/>
                <a:gdLst>
                  <a:gd name="connsiteX0" fmla="*/ 235 w 17942"/>
                  <a:gd name="connsiteY0" fmla="*/ 23 h 70042"/>
                  <a:gd name="connsiteX1" fmla="*/ 235 w 17942"/>
                  <a:gd name="connsiteY1" fmla="*/ 70066 h 70042"/>
                </a:gdLst>
                <a:ahLst/>
                <a:cxnLst>
                  <a:cxn ang="0">
                    <a:pos x="connsiteX0" y="connsiteY0"/>
                  </a:cxn>
                  <a:cxn ang="0">
                    <a:pos x="connsiteX1" y="connsiteY1"/>
                  </a:cxn>
                </a:cxnLst>
                <a:rect l="l" t="t" r="r" b="b"/>
                <a:pathLst>
                  <a:path w="17942" h="70042">
                    <a:moveTo>
                      <a:pt x="235" y="23"/>
                    </a:moveTo>
                    <a:lnTo>
                      <a:pt x="235" y="70066"/>
                    </a:lnTo>
                  </a:path>
                </a:pathLst>
              </a:custGeom>
              <a:ln w="19050" cap="flat">
                <a:solidFill>
                  <a:srgbClr val="0070C0"/>
                </a:solidFill>
                <a:prstDash val="solid"/>
                <a:miter/>
              </a:ln>
            </p:spPr>
            <p:txBody>
              <a:bodyPr rtlCol="0" anchor="ctr"/>
              <a:lstStyle/>
              <a:p>
                <a:endParaRPr lang="en-GB" sz="1050"/>
              </a:p>
            </p:txBody>
          </p:sp>
          <p:sp>
            <p:nvSpPr>
              <p:cNvPr id="1075" name="Freeform: Shape 1074">
                <a:extLst>
                  <a:ext uri="{FF2B5EF4-FFF2-40B4-BE49-F238E27FC236}">
                    <a16:creationId xmlns:a16="http://schemas.microsoft.com/office/drawing/2014/main" id="{B64442C5-3836-EC4C-28B0-CD223ABBE34C}"/>
                  </a:ext>
                </a:extLst>
              </p:cNvPr>
              <p:cNvSpPr/>
              <p:nvPr/>
            </p:nvSpPr>
            <p:spPr>
              <a:xfrm>
                <a:off x="5972443" y="1232073"/>
                <a:ext cx="50777" cy="24749"/>
              </a:xfrm>
              <a:custGeom>
                <a:avLst/>
                <a:gdLst>
                  <a:gd name="connsiteX0" fmla="*/ 51012 w 50777"/>
                  <a:gd name="connsiteY0" fmla="*/ 23 h 24749"/>
                  <a:gd name="connsiteX1" fmla="*/ 235 w 50777"/>
                  <a:gd name="connsiteY1" fmla="*/ 23 h 24749"/>
                </a:gdLst>
                <a:ahLst/>
                <a:cxnLst>
                  <a:cxn ang="0">
                    <a:pos x="connsiteX0" y="connsiteY0"/>
                  </a:cxn>
                  <a:cxn ang="0">
                    <a:pos x="connsiteX1" y="connsiteY1"/>
                  </a:cxn>
                </a:cxnLst>
                <a:rect l="l" t="t" r="r" b="b"/>
                <a:pathLst>
                  <a:path w="50777" h="24749">
                    <a:moveTo>
                      <a:pt x="51012" y="23"/>
                    </a:moveTo>
                    <a:lnTo>
                      <a:pt x="235" y="23"/>
                    </a:lnTo>
                  </a:path>
                </a:pathLst>
              </a:custGeom>
              <a:ln w="19050" cap="flat">
                <a:solidFill>
                  <a:srgbClr val="0070C0"/>
                </a:solidFill>
                <a:prstDash val="solid"/>
                <a:miter/>
              </a:ln>
            </p:spPr>
            <p:txBody>
              <a:bodyPr rtlCol="0" anchor="ctr"/>
              <a:lstStyle/>
              <a:p>
                <a:endParaRPr lang="en-GB" sz="1050"/>
              </a:p>
            </p:txBody>
          </p:sp>
        </p:grpSp>
        <p:grpSp>
          <p:nvGrpSpPr>
            <p:cNvPr id="1050" name="Graphic 3">
              <a:extLst>
                <a:ext uri="{FF2B5EF4-FFF2-40B4-BE49-F238E27FC236}">
                  <a16:creationId xmlns:a16="http://schemas.microsoft.com/office/drawing/2014/main" id="{2D4E104F-556C-981C-1E75-390D91276A1E}"/>
                </a:ext>
              </a:extLst>
            </p:cNvPr>
            <p:cNvGrpSpPr/>
            <p:nvPr/>
          </p:nvGrpSpPr>
          <p:grpSpPr>
            <a:xfrm>
              <a:off x="6027344" y="1198258"/>
              <a:ext cx="51097" cy="70484"/>
              <a:chOff x="6007610" y="1196928"/>
              <a:chExt cx="50777" cy="70042"/>
            </a:xfrm>
          </p:grpSpPr>
          <p:sp>
            <p:nvSpPr>
              <p:cNvPr id="1072" name="Freeform: Shape 1071">
                <a:extLst>
                  <a:ext uri="{FF2B5EF4-FFF2-40B4-BE49-F238E27FC236}">
                    <a16:creationId xmlns:a16="http://schemas.microsoft.com/office/drawing/2014/main" id="{8AF66727-300C-CB5F-FB6F-BCA9E4BB6FD3}"/>
                  </a:ext>
                </a:extLst>
              </p:cNvPr>
              <p:cNvSpPr/>
              <p:nvPr/>
            </p:nvSpPr>
            <p:spPr>
              <a:xfrm>
                <a:off x="6033089" y="1196928"/>
                <a:ext cx="17942" cy="70042"/>
              </a:xfrm>
              <a:custGeom>
                <a:avLst/>
                <a:gdLst>
                  <a:gd name="connsiteX0" fmla="*/ 237 w 17942"/>
                  <a:gd name="connsiteY0" fmla="*/ 23 h 70042"/>
                  <a:gd name="connsiteX1" fmla="*/ 237 w 17942"/>
                  <a:gd name="connsiteY1" fmla="*/ 70066 h 70042"/>
                </a:gdLst>
                <a:ahLst/>
                <a:cxnLst>
                  <a:cxn ang="0">
                    <a:pos x="connsiteX0" y="connsiteY0"/>
                  </a:cxn>
                  <a:cxn ang="0">
                    <a:pos x="connsiteX1" y="connsiteY1"/>
                  </a:cxn>
                </a:cxnLst>
                <a:rect l="l" t="t" r="r" b="b"/>
                <a:pathLst>
                  <a:path w="17942" h="70042">
                    <a:moveTo>
                      <a:pt x="237" y="23"/>
                    </a:moveTo>
                    <a:lnTo>
                      <a:pt x="237" y="70066"/>
                    </a:lnTo>
                  </a:path>
                </a:pathLst>
              </a:custGeom>
              <a:ln w="19050" cap="flat">
                <a:solidFill>
                  <a:srgbClr val="0070C0"/>
                </a:solidFill>
                <a:prstDash val="solid"/>
                <a:miter/>
              </a:ln>
            </p:spPr>
            <p:txBody>
              <a:bodyPr rtlCol="0" anchor="ctr"/>
              <a:lstStyle/>
              <a:p>
                <a:endParaRPr lang="en-GB" sz="1050"/>
              </a:p>
            </p:txBody>
          </p:sp>
          <p:sp>
            <p:nvSpPr>
              <p:cNvPr id="1073" name="Freeform: Shape 1072">
                <a:extLst>
                  <a:ext uri="{FF2B5EF4-FFF2-40B4-BE49-F238E27FC236}">
                    <a16:creationId xmlns:a16="http://schemas.microsoft.com/office/drawing/2014/main" id="{3E325C6A-58E0-18B9-4B15-C0C6695B52C6}"/>
                  </a:ext>
                </a:extLst>
              </p:cNvPr>
              <p:cNvSpPr/>
              <p:nvPr/>
            </p:nvSpPr>
            <p:spPr>
              <a:xfrm>
                <a:off x="6007610" y="1232073"/>
                <a:ext cx="50777" cy="24749"/>
              </a:xfrm>
              <a:custGeom>
                <a:avLst/>
                <a:gdLst>
                  <a:gd name="connsiteX0" fmla="*/ 51014 w 50777"/>
                  <a:gd name="connsiteY0" fmla="*/ 23 h 24749"/>
                  <a:gd name="connsiteX1" fmla="*/ 237 w 50777"/>
                  <a:gd name="connsiteY1" fmla="*/ 23 h 24749"/>
                </a:gdLst>
                <a:ahLst/>
                <a:cxnLst>
                  <a:cxn ang="0">
                    <a:pos x="connsiteX0" y="connsiteY0"/>
                  </a:cxn>
                  <a:cxn ang="0">
                    <a:pos x="connsiteX1" y="connsiteY1"/>
                  </a:cxn>
                </a:cxnLst>
                <a:rect l="l" t="t" r="r" b="b"/>
                <a:pathLst>
                  <a:path w="50777" h="24749">
                    <a:moveTo>
                      <a:pt x="51014" y="23"/>
                    </a:moveTo>
                    <a:lnTo>
                      <a:pt x="237" y="23"/>
                    </a:lnTo>
                  </a:path>
                </a:pathLst>
              </a:custGeom>
              <a:ln w="19050" cap="flat">
                <a:solidFill>
                  <a:srgbClr val="0070C0"/>
                </a:solidFill>
                <a:prstDash val="solid"/>
                <a:miter/>
              </a:ln>
            </p:spPr>
            <p:txBody>
              <a:bodyPr rtlCol="0" anchor="ctr"/>
              <a:lstStyle/>
              <a:p>
                <a:endParaRPr lang="en-GB" sz="1050"/>
              </a:p>
            </p:txBody>
          </p:sp>
        </p:grpSp>
        <p:grpSp>
          <p:nvGrpSpPr>
            <p:cNvPr id="1051" name="Graphic 3">
              <a:extLst>
                <a:ext uri="{FF2B5EF4-FFF2-40B4-BE49-F238E27FC236}">
                  <a16:creationId xmlns:a16="http://schemas.microsoft.com/office/drawing/2014/main" id="{78701CAB-C2EA-69F9-4B74-CDFF12F67442}"/>
                </a:ext>
              </a:extLst>
            </p:cNvPr>
            <p:cNvGrpSpPr/>
            <p:nvPr/>
          </p:nvGrpSpPr>
          <p:grpSpPr>
            <a:xfrm>
              <a:off x="5964872" y="1198258"/>
              <a:ext cx="51097" cy="70484"/>
              <a:chOff x="5945529" y="1196928"/>
              <a:chExt cx="50777" cy="70042"/>
            </a:xfrm>
          </p:grpSpPr>
          <p:sp>
            <p:nvSpPr>
              <p:cNvPr id="1070" name="Freeform: Shape 1069">
                <a:extLst>
                  <a:ext uri="{FF2B5EF4-FFF2-40B4-BE49-F238E27FC236}">
                    <a16:creationId xmlns:a16="http://schemas.microsoft.com/office/drawing/2014/main" id="{865449F5-5880-2930-1EEC-2C11B8A74353}"/>
                  </a:ext>
                </a:extLst>
              </p:cNvPr>
              <p:cNvSpPr/>
              <p:nvPr/>
            </p:nvSpPr>
            <p:spPr>
              <a:xfrm>
                <a:off x="5971008" y="1196928"/>
                <a:ext cx="17942" cy="70042"/>
              </a:xfrm>
              <a:custGeom>
                <a:avLst/>
                <a:gdLst>
                  <a:gd name="connsiteX0" fmla="*/ 233 w 17942"/>
                  <a:gd name="connsiteY0" fmla="*/ 23 h 70042"/>
                  <a:gd name="connsiteX1" fmla="*/ 233 w 17942"/>
                  <a:gd name="connsiteY1" fmla="*/ 70066 h 70042"/>
                </a:gdLst>
                <a:ahLst/>
                <a:cxnLst>
                  <a:cxn ang="0">
                    <a:pos x="connsiteX0" y="connsiteY0"/>
                  </a:cxn>
                  <a:cxn ang="0">
                    <a:pos x="connsiteX1" y="connsiteY1"/>
                  </a:cxn>
                </a:cxnLst>
                <a:rect l="l" t="t" r="r" b="b"/>
                <a:pathLst>
                  <a:path w="17942" h="70042">
                    <a:moveTo>
                      <a:pt x="233" y="23"/>
                    </a:moveTo>
                    <a:lnTo>
                      <a:pt x="233" y="70066"/>
                    </a:lnTo>
                  </a:path>
                </a:pathLst>
              </a:custGeom>
              <a:ln w="19050" cap="flat">
                <a:solidFill>
                  <a:srgbClr val="0070C0"/>
                </a:solidFill>
                <a:prstDash val="solid"/>
                <a:miter/>
              </a:ln>
            </p:spPr>
            <p:txBody>
              <a:bodyPr rtlCol="0" anchor="ctr"/>
              <a:lstStyle/>
              <a:p>
                <a:endParaRPr lang="en-GB" sz="1050"/>
              </a:p>
            </p:txBody>
          </p:sp>
          <p:sp>
            <p:nvSpPr>
              <p:cNvPr id="1071" name="Freeform: Shape 1070">
                <a:extLst>
                  <a:ext uri="{FF2B5EF4-FFF2-40B4-BE49-F238E27FC236}">
                    <a16:creationId xmlns:a16="http://schemas.microsoft.com/office/drawing/2014/main" id="{64F39995-CDE7-A747-9F89-6F81CB3330B6}"/>
                  </a:ext>
                </a:extLst>
              </p:cNvPr>
              <p:cNvSpPr/>
              <p:nvPr/>
            </p:nvSpPr>
            <p:spPr>
              <a:xfrm>
                <a:off x="5945529" y="1232073"/>
                <a:ext cx="50777" cy="24749"/>
              </a:xfrm>
              <a:custGeom>
                <a:avLst/>
                <a:gdLst>
                  <a:gd name="connsiteX0" fmla="*/ 51011 w 50777"/>
                  <a:gd name="connsiteY0" fmla="*/ 23 h 24749"/>
                  <a:gd name="connsiteX1" fmla="*/ 233 w 50777"/>
                  <a:gd name="connsiteY1" fmla="*/ 23 h 24749"/>
                </a:gdLst>
                <a:ahLst/>
                <a:cxnLst>
                  <a:cxn ang="0">
                    <a:pos x="connsiteX0" y="connsiteY0"/>
                  </a:cxn>
                  <a:cxn ang="0">
                    <a:pos x="connsiteX1" y="connsiteY1"/>
                  </a:cxn>
                </a:cxnLst>
                <a:rect l="l" t="t" r="r" b="b"/>
                <a:pathLst>
                  <a:path w="50777" h="24749">
                    <a:moveTo>
                      <a:pt x="51011" y="23"/>
                    </a:moveTo>
                    <a:lnTo>
                      <a:pt x="233" y="23"/>
                    </a:lnTo>
                  </a:path>
                </a:pathLst>
              </a:custGeom>
              <a:ln w="19050" cap="flat">
                <a:solidFill>
                  <a:srgbClr val="0070C0"/>
                </a:solidFill>
                <a:prstDash val="solid"/>
                <a:miter/>
              </a:ln>
            </p:spPr>
            <p:txBody>
              <a:bodyPr rtlCol="0" anchor="ctr"/>
              <a:lstStyle/>
              <a:p>
                <a:endParaRPr lang="en-GB" sz="1050"/>
              </a:p>
            </p:txBody>
          </p:sp>
        </p:grpSp>
        <p:grpSp>
          <p:nvGrpSpPr>
            <p:cNvPr id="1052" name="Graphic 3">
              <a:extLst>
                <a:ext uri="{FF2B5EF4-FFF2-40B4-BE49-F238E27FC236}">
                  <a16:creationId xmlns:a16="http://schemas.microsoft.com/office/drawing/2014/main" id="{AE3FBB22-B26E-119C-15C9-154D73FA47EE}"/>
                </a:ext>
              </a:extLst>
            </p:cNvPr>
            <p:cNvGrpSpPr/>
            <p:nvPr/>
          </p:nvGrpSpPr>
          <p:grpSpPr>
            <a:xfrm>
              <a:off x="5973539" y="1198258"/>
              <a:ext cx="51097" cy="70484"/>
              <a:chOff x="5954142" y="1196928"/>
              <a:chExt cx="50777" cy="70042"/>
            </a:xfrm>
          </p:grpSpPr>
          <p:sp>
            <p:nvSpPr>
              <p:cNvPr id="1068" name="Freeform: Shape 1067">
                <a:extLst>
                  <a:ext uri="{FF2B5EF4-FFF2-40B4-BE49-F238E27FC236}">
                    <a16:creationId xmlns:a16="http://schemas.microsoft.com/office/drawing/2014/main" id="{4FB61C07-CA87-1C8C-2AC5-7DD50CC7298E}"/>
                  </a:ext>
                </a:extLst>
              </p:cNvPr>
              <p:cNvSpPr/>
              <p:nvPr/>
            </p:nvSpPr>
            <p:spPr>
              <a:xfrm>
                <a:off x="5979620" y="1196928"/>
                <a:ext cx="17942" cy="70042"/>
              </a:xfrm>
              <a:custGeom>
                <a:avLst/>
                <a:gdLst>
                  <a:gd name="connsiteX0" fmla="*/ 234 w 17942"/>
                  <a:gd name="connsiteY0" fmla="*/ 23 h 70042"/>
                  <a:gd name="connsiteX1" fmla="*/ 234 w 17942"/>
                  <a:gd name="connsiteY1" fmla="*/ 70066 h 70042"/>
                </a:gdLst>
                <a:ahLst/>
                <a:cxnLst>
                  <a:cxn ang="0">
                    <a:pos x="connsiteX0" y="connsiteY0"/>
                  </a:cxn>
                  <a:cxn ang="0">
                    <a:pos x="connsiteX1" y="connsiteY1"/>
                  </a:cxn>
                </a:cxnLst>
                <a:rect l="l" t="t" r="r" b="b"/>
                <a:pathLst>
                  <a:path w="17942" h="70042">
                    <a:moveTo>
                      <a:pt x="234" y="23"/>
                    </a:moveTo>
                    <a:lnTo>
                      <a:pt x="234" y="70066"/>
                    </a:lnTo>
                  </a:path>
                </a:pathLst>
              </a:custGeom>
              <a:ln w="19050" cap="flat">
                <a:solidFill>
                  <a:srgbClr val="0070C0"/>
                </a:solidFill>
                <a:prstDash val="solid"/>
                <a:miter/>
              </a:ln>
            </p:spPr>
            <p:txBody>
              <a:bodyPr rtlCol="0" anchor="ctr"/>
              <a:lstStyle/>
              <a:p>
                <a:endParaRPr lang="en-GB" sz="1050"/>
              </a:p>
            </p:txBody>
          </p:sp>
          <p:sp>
            <p:nvSpPr>
              <p:cNvPr id="1069" name="Freeform: Shape 1068">
                <a:extLst>
                  <a:ext uri="{FF2B5EF4-FFF2-40B4-BE49-F238E27FC236}">
                    <a16:creationId xmlns:a16="http://schemas.microsoft.com/office/drawing/2014/main" id="{7F3C8250-B336-A459-D867-221DA98ECB71}"/>
                  </a:ext>
                </a:extLst>
              </p:cNvPr>
              <p:cNvSpPr/>
              <p:nvPr/>
            </p:nvSpPr>
            <p:spPr>
              <a:xfrm>
                <a:off x="5954142" y="1232073"/>
                <a:ext cx="50777" cy="24749"/>
              </a:xfrm>
              <a:custGeom>
                <a:avLst/>
                <a:gdLst>
                  <a:gd name="connsiteX0" fmla="*/ 51011 w 50777"/>
                  <a:gd name="connsiteY0" fmla="*/ 23 h 24749"/>
                  <a:gd name="connsiteX1" fmla="*/ 234 w 50777"/>
                  <a:gd name="connsiteY1" fmla="*/ 23 h 24749"/>
                </a:gdLst>
                <a:ahLst/>
                <a:cxnLst>
                  <a:cxn ang="0">
                    <a:pos x="connsiteX0" y="connsiteY0"/>
                  </a:cxn>
                  <a:cxn ang="0">
                    <a:pos x="connsiteX1" y="connsiteY1"/>
                  </a:cxn>
                </a:cxnLst>
                <a:rect l="l" t="t" r="r" b="b"/>
                <a:pathLst>
                  <a:path w="50777" h="24749">
                    <a:moveTo>
                      <a:pt x="51011" y="23"/>
                    </a:moveTo>
                    <a:lnTo>
                      <a:pt x="234" y="23"/>
                    </a:lnTo>
                  </a:path>
                </a:pathLst>
              </a:custGeom>
              <a:ln w="19050" cap="flat">
                <a:solidFill>
                  <a:srgbClr val="0070C0"/>
                </a:solidFill>
                <a:prstDash val="solid"/>
                <a:miter/>
              </a:ln>
            </p:spPr>
            <p:txBody>
              <a:bodyPr rtlCol="0" anchor="ctr"/>
              <a:lstStyle/>
              <a:p>
                <a:endParaRPr lang="en-GB" sz="1050"/>
              </a:p>
            </p:txBody>
          </p:sp>
        </p:grpSp>
        <p:grpSp>
          <p:nvGrpSpPr>
            <p:cNvPr id="1053" name="Graphic 3">
              <a:extLst>
                <a:ext uri="{FF2B5EF4-FFF2-40B4-BE49-F238E27FC236}">
                  <a16:creationId xmlns:a16="http://schemas.microsoft.com/office/drawing/2014/main" id="{7D96D285-2725-FE16-3CBC-ABAF1671313F}"/>
                </a:ext>
              </a:extLst>
            </p:cNvPr>
            <p:cNvGrpSpPr/>
            <p:nvPr/>
          </p:nvGrpSpPr>
          <p:grpSpPr>
            <a:xfrm>
              <a:off x="5969205" y="1198258"/>
              <a:ext cx="51097" cy="70484"/>
              <a:chOff x="5949835" y="1196928"/>
              <a:chExt cx="50777" cy="70042"/>
            </a:xfrm>
          </p:grpSpPr>
          <p:sp>
            <p:nvSpPr>
              <p:cNvPr id="1066" name="Freeform: Shape 1065">
                <a:extLst>
                  <a:ext uri="{FF2B5EF4-FFF2-40B4-BE49-F238E27FC236}">
                    <a16:creationId xmlns:a16="http://schemas.microsoft.com/office/drawing/2014/main" id="{D55F7FA7-BEAE-D4F1-9CF6-3464812222CC}"/>
                  </a:ext>
                </a:extLst>
              </p:cNvPr>
              <p:cNvSpPr/>
              <p:nvPr/>
            </p:nvSpPr>
            <p:spPr>
              <a:xfrm>
                <a:off x="5975314" y="1196928"/>
                <a:ext cx="17942" cy="70042"/>
              </a:xfrm>
              <a:custGeom>
                <a:avLst/>
                <a:gdLst>
                  <a:gd name="connsiteX0" fmla="*/ 233 w 17942"/>
                  <a:gd name="connsiteY0" fmla="*/ 23 h 70042"/>
                  <a:gd name="connsiteX1" fmla="*/ 233 w 17942"/>
                  <a:gd name="connsiteY1" fmla="*/ 70066 h 70042"/>
                </a:gdLst>
                <a:ahLst/>
                <a:cxnLst>
                  <a:cxn ang="0">
                    <a:pos x="connsiteX0" y="connsiteY0"/>
                  </a:cxn>
                  <a:cxn ang="0">
                    <a:pos x="connsiteX1" y="connsiteY1"/>
                  </a:cxn>
                </a:cxnLst>
                <a:rect l="l" t="t" r="r" b="b"/>
                <a:pathLst>
                  <a:path w="17942" h="70042">
                    <a:moveTo>
                      <a:pt x="233" y="23"/>
                    </a:moveTo>
                    <a:lnTo>
                      <a:pt x="233" y="70066"/>
                    </a:lnTo>
                  </a:path>
                </a:pathLst>
              </a:custGeom>
              <a:ln w="19050" cap="flat">
                <a:solidFill>
                  <a:srgbClr val="0070C0"/>
                </a:solidFill>
                <a:prstDash val="solid"/>
                <a:miter/>
              </a:ln>
            </p:spPr>
            <p:txBody>
              <a:bodyPr rtlCol="0" anchor="ctr"/>
              <a:lstStyle/>
              <a:p>
                <a:endParaRPr lang="en-GB" sz="1050"/>
              </a:p>
            </p:txBody>
          </p:sp>
          <p:sp>
            <p:nvSpPr>
              <p:cNvPr id="1067" name="Freeform: Shape 1066">
                <a:extLst>
                  <a:ext uri="{FF2B5EF4-FFF2-40B4-BE49-F238E27FC236}">
                    <a16:creationId xmlns:a16="http://schemas.microsoft.com/office/drawing/2014/main" id="{C26739CD-AEB9-2898-BE2A-8BC16F6B9E47}"/>
                  </a:ext>
                </a:extLst>
              </p:cNvPr>
              <p:cNvSpPr/>
              <p:nvPr/>
            </p:nvSpPr>
            <p:spPr>
              <a:xfrm>
                <a:off x="5949835" y="1232073"/>
                <a:ext cx="50777" cy="24749"/>
              </a:xfrm>
              <a:custGeom>
                <a:avLst/>
                <a:gdLst>
                  <a:gd name="connsiteX0" fmla="*/ 51011 w 50777"/>
                  <a:gd name="connsiteY0" fmla="*/ 23 h 24749"/>
                  <a:gd name="connsiteX1" fmla="*/ 233 w 50777"/>
                  <a:gd name="connsiteY1" fmla="*/ 23 h 24749"/>
                </a:gdLst>
                <a:ahLst/>
                <a:cxnLst>
                  <a:cxn ang="0">
                    <a:pos x="connsiteX0" y="connsiteY0"/>
                  </a:cxn>
                  <a:cxn ang="0">
                    <a:pos x="connsiteX1" y="connsiteY1"/>
                  </a:cxn>
                </a:cxnLst>
                <a:rect l="l" t="t" r="r" b="b"/>
                <a:pathLst>
                  <a:path w="50777" h="24749">
                    <a:moveTo>
                      <a:pt x="51011" y="23"/>
                    </a:moveTo>
                    <a:lnTo>
                      <a:pt x="233" y="23"/>
                    </a:lnTo>
                  </a:path>
                </a:pathLst>
              </a:custGeom>
              <a:ln w="19050" cap="flat">
                <a:solidFill>
                  <a:srgbClr val="0070C0"/>
                </a:solidFill>
                <a:prstDash val="solid"/>
                <a:miter/>
              </a:ln>
            </p:spPr>
            <p:txBody>
              <a:bodyPr rtlCol="0" anchor="ctr"/>
              <a:lstStyle/>
              <a:p>
                <a:endParaRPr lang="en-GB" sz="1050"/>
              </a:p>
            </p:txBody>
          </p:sp>
        </p:grpSp>
        <p:grpSp>
          <p:nvGrpSpPr>
            <p:cNvPr id="1054" name="Graphic 3">
              <a:extLst>
                <a:ext uri="{FF2B5EF4-FFF2-40B4-BE49-F238E27FC236}">
                  <a16:creationId xmlns:a16="http://schemas.microsoft.com/office/drawing/2014/main" id="{6AC0620C-6C11-323A-A7F9-C482546F6DB4}"/>
                </a:ext>
              </a:extLst>
            </p:cNvPr>
            <p:cNvGrpSpPr/>
            <p:nvPr/>
          </p:nvGrpSpPr>
          <p:grpSpPr>
            <a:xfrm>
              <a:off x="8247288" y="1483183"/>
              <a:ext cx="51097" cy="70484"/>
              <a:chOff x="8213648" y="1480068"/>
              <a:chExt cx="50777" cy="70042"/>
            </a:xfrm>
          </p:grpSpPr>
          <p:sp>
            <p:nvSpPr>
              <p:cNvPr id="1064" name="Freeform: Shape 1063">
                <a:extLst>
                  <a:ext uri="{FF2B5EF4-FFF2-40B4-BE49-F238E27FC236}">
                    <a16:creationId xmlns:a16="http://schemas.microsoft.com/office/drawing/2014/main" id="{0794D0AF-8C4C-8873-61A2-136CA1A8CDEB}"/>
                  </a:ext>
                </a:extLst>
              </p:cNvPr>
              <p:cNvSpPr/>
              <p:nvPr/>
            </p:nvSpPr>
            <p:spPr>
              <a:xfrm>
                <a:off x="8239127" y="1480068"/>
                <a:ext cx="17942" cy="70042"/>
              </a:xfrm>
              <a:custGeom>
                <a:avLst/>
                <a:gdLst>
                  <a:gd name="connsiteX0" fmla="*/ 360 w 17942"/>
                  <a:gd name="connsiteY0" fmla="*/ 35 h 70042"/>
                  <a:gd name="connsiteX1" fmla="*/ 360 w 17942"/>
                  <a:gd name="connsiteY1" fmla="*/ 70077 h 70042"/>
                </a:gdLst>
                <a:ahLst/>
                <a:cxnLst>
                  <a:cxn ang="0">
                    <a:pos x="connsiteX0" y="connsiteY0"/>
                  </a:cxn>
                  <a:cxn ang="0">
                    <a:pos x="connsiteX1" y="connsiteY1"/>
                  </a:cxn>
                </a:cxnLst>
                <a:rect l="l" t="t" r="r" b="b"/>
                <a:pathLst>
                  <a:path w="17942" h="70042">
                    <a:moveTo>
                      <a:pt x="360" y="35"/>
                    </a:moveTo>
                    <a:lnTo>
                      <a:pt x="360" y="70077"/>
                    </a:lnTo>
                  </a:path>
                </a:pathLst>
              </a:custGeom>
              <a:ln w="19050" cap="flat">
                <a:solidFill>
                  <a:srgbClr val="0070C0"/>
                </a:solidFill>
                <a:prstDash val="solid"/>
                <a:miter/>
              </a:ln>
            </p:spPr>
            <p:txBody>
              <a:bodyPr rtlCol="0" anchor="ctr"/>
              <a:lstStyle/>
              <a:p>
                <a:endParaRPr lang="en-GB" sz="1050"/>
              </a:p>
            </p:txBody>
          </p:sp>
          <p:sp>
            <p:nvSpPr>
              <p:cNvPr id="1065" name="Freeform: Shape 1064">
                <a:extLst>
                  <a:ext uri="{FF2B5EF4-FFF2-40B4-BE49-F238E27FC236}">
                    <a16:creationId xmlns:a16="http://schemas.microsoft.com/office/drawing/2014/main" id="{A608ABF1-7499-3E8A-7264-7E51F4A06779}"/>
                  </a:ext>
                </a:extLst>
              </p:cNvPr>
              <p:cNvSpPr/>
              <p:nvPr/>
            </p:nvSpPr>
            <p:spPr>
              <a:xfrm>
                <a:off x="8213648" y="1515213"/>
                <a:ext cx="50777" cy="24749"/>
              </a:xfrm>
              <a:custGeom>
                <a:avLst/>
                <a:gdLst>
                  <a:gd name="connsiteX0" fmla="*/ 51137 w 50777"/>
                  <a:gd name="connsiteY0" fmla="*/ 35 h 24749"/>
                  <a:gd name="connsiteX1" fmla="*/ 360 w 50777"/>
                  <a:gd name="connsiteY1" fmla="*/ 35 h 24749"/>
                </a:gdLst>
                <a:ahLst/>
                <a:cxnLst>
                  <a:cxn ang="0">
                    <a:pos x="connsiteX0" y="connsiteY0"/>
                  </a:cxn>
                  <a:cxn ang="0">
                    <a:pos x="connsiteX1" y="connsiteY1"/>
                  </a:cxn>
                </a:cxnLst>
                <a:rect l="l" t="t" r="r" b="b"/>
                <a:pathLst>
                  <a:path w="50777" h="24749">
                    <a:moveTo>
                      <a:pt x="51137" y="35"/>
                    </a:moveTo>
                    <a:lnTo>
                      <a:pt x="360" y="35"/>
                    </a:lnTo>
                  </a:path>
                </a:pathLst>
              </a:custGeom>
              <a:ln w="19050" cap="flat">
                <a:solidFill>
                  <a:srgbClr val="0070C0"/>
                </a:solidFill>
                <a:prstDash val="solid"/>
                <a:miter/>
              </a:ln>
            </p:spPr>
            <p:txBody>
              <a:bodyPr rtlCol="0" anchor="ctr"/>
              <a:lstStyle/>
              <a:p>
                <a:endParaRPr lang="en-GB" sz="1050"/>
              </a:p>
            </p:txBody>
          </p:sp>
        </p:grpSp>
        <p:grpSp>
          <p:nvGrpSpPr>
            <p:cNvPr id="1055" name="Graphic 3">
              <a:extLst>
                <a:ext uri="{FF2B5EF4-FFF2-40B4-BE49-F238E27FC236}">
                  <a16:creationId xmlns:a16="http://schemas.microsoft.com/office/drawing/2014/main" id="{13CC7870-D9C6-426C-7E83-B255848B9D3F}"/>
                </a:ext>
              </a:extLst>
            </p:cNvPr>
            <p:cNvGrpSpPr/>
            <p:nvPr/>
          </p:nvGrpSpPr>
          <p:grpSpPr>
            <a:xfrm>
              <a:off x="8275636" y="1687411"/>
              <a:ext cx="51097" cy="70484"/>
              <a:chOff x="8241818" y="1683017"/>
              <a:chExt cx="50777" cy="70042"/>
            </a:xfrm>
          </p:grpSpPr>
          <p:sp>
            <p:nvSpPr>
              <p:cNvPr id="1062" name="Freeform: Shape 1061">
                <a:extLst>
                  <a:ext uri="{FF2B5EF4-FFF2-40B4-BE49-F238E27FC236}">
                    <a16:creationId xmlns:a16="http://schemas.microsoft.com/office/drawing/2014/main" id="{33877B14-113D-6BB4-84D4-01DA52063555}"/>
                  </a:ext>
                </a:extLst>
              </p:cNvPr>
              <p:cNvSpPr/>
              <p:nvPr/>
            </p:nvSpPr>
            <p:spPr>
              <a:xfrm>
                <a:off x="8267296" y="1683017"/>
                <a:ext cx="17942" cy="70042"/>
              </a:xfrm>
              <a:custGeom>
                <a:avLst/>
                <a:gdLst>
                  <a:gd name="connsiteX0" fmla="*/ 361 w 17942"/>
                  <a:gd name="connsiteY0" fmla="*/ 43 h 70042"/>
                  <a:gd name="connsiteX1" fmla="*/ 361 w 17942"/>
                  <a:gd name="connsiteY1" fmla="*/ 70085 h 70042"/>
                </a:gdLst>
                <a:ahLst/>
                <a:cxnLst>
                  <a:cxn ang="0">
                    <a:pos x="connsiteX0" y="connsiteY0"/>
                  </a:cxn>
                  <a:cxn ang="0">
                    <a:pos x="connsiteX1" y="connsiteY1"/>
                  </a:cxn>
                </a:cxnLst>
                <a:rect l="l" t="t" r="r" b="b"/>
                <a:pathLst>
                  <a:path w="17942" h="70042">
                    <a:moveTo>
                      <a:pt x="361" y="43"/>
                    </a:moveTo>
                    <a:lnTo>
                      <a:pt x="361" y="70085"/>
                    </a:lnTo>
                  </a:path>
                </a:pathLst>
              </a:custGeom>
              <a:ln w="19050" cap="flat">
                <a:solidFill>
                  <a:srgbClr val="0070C0"/>
                </a:solidFill>
                <a:prstDash val="solid"/>
                <a:miter/>
              </a:ln>
            </p:spPr>
            <p:txBody>
              <a:bodyPr rtlCol="0" anchor="ctr"/>
              <a:lstStyle/>
              <a:p>
                <a:endParaRPr lang="en-GB" sz="1050"/>
              </a:p>
            </p:txBody>
          </p:sp>
          <p:sp>
            <p:nvSpPr>
              <p:cNvPr id="1063" name="Freeform: Shape 1062">
                <a:extLst>
                  <a:ext uri="{FF2B5EF4-FFF2-40B4-BE49-F238E27FC236}">
                    <a16:creationId xmlns:a16="http://schemas.microsoft.com/office/drawing/2014/main" id="{AE61FC76-F339-23B7-0BA9-993F7B913C9E}"/>
                  </a:ext>
                </a:extLst>
              </p:cNvPr>
              <p:cNvSpPr/>
              <p:nvPr/>
            </p:nvSpPr>
            <p:spPr>
              <a:xfrm>
                <a:off x="8241818" y="1718162"/>
                <a:ext cx="50777" cy="24749"/>
              </a:xfrm>
              <a:custGeom>
                <a:avLst/>
                <a:gdLst>
                  <a:gd name="connsiteX0" fmla="*/ 51139 w 50777"/>
                  <a:gd name="connsiteY0" fmla="*/ 43 h 24749"/>
                  <a:gd name="connsiteX1" fmla="*/ 361 w 50777"/>
                  <a:gd name="connsiteY1" fmla="*/ 43 h 24749"/>
                </a:gdLst>
                <a:ahLst/>
                <a:cxnLst>
                  <a:cxn ang="0">
                    <a:pos x="connsiteX0" y="connsiteY0"/>
                  </a:cxn>
                  <a:cxn ang="0">
                    <a:pos x="connsiteX1" y="connsiteY1"/>
                  </a:cxn>
                </a:cxnLst>
                <a:rect l="l" t="t" r="r" b="b"/>
                <a:pathLst>
                  <a:path w="50777" h="24749">
                    <a:moveTo>
                      <a:pt x="51139" y="43"/>
                    </a:moveTo>
                    <a:lnTo>
                      <a:pt x="361" y="43"/>
                    </a:lnTo>
                  </a:path>
                </a:pathLst>
              </a:custGeom>
              <a:ln w="19050" cap="flat">
                <a:solidFill>
                  <a:srgbClr val="0070C0"/>
                </a:solidFill>
                <a:prstDash val="solid"/>
                <a:miter/>
              </a:ln>
            </p:spPr>
            <p:txBody>
              <a:bodyPr rtlCol="0" anchor="ctr"/>
              <a:lstStyle/>
              <a:p>
                <a:endParaRPr lang="en-GB" sz="1050"/>
              </a:p>
            </p:txBody>
          </p:sp>
        </p:grpSp>
        <p:grpSp>
          <p:nvGrpSpPr>
            <p:cNvPr id="1056" name="Graphic 3">
              <a:extLst>
                <a:ext uri="{FF2B5EF4-FFF2-40B4-BE49-F238E27FC236}">
                  <a16:creationId xmlns:a16="http://schemas.microsoft.com/office/drawing/2014/main" id="{22195050-DEEB-C034-10FF-BC559D5F5F88}"/>
                </a:ext>
              </a:extLst>
            </p:cNvPr>
            <p:cNvGrpSpPr/>
            <p:nvPr/>
          </p:nvGrpSpPr>
          <p:grpSpPr>
            <a:xfrm>
              <a:off x="9027834" y="1827881"/>
              <a:ext cx="51097" cy="70484"/>
              <a:chOff x="8989305" y="1822607"/>
              <a:chExt cx="50777" cy="70042"/>
            </a:xfrm>
          </p:grpSpPr>
          <p:sp>
            <p:nvSpPr>
              <p:cNvPr id="1060" name="Freeform: Shape 1059">
                <a:extLst>
                  <a:ext uri="{FF2B5EF4-FFF2-40B4-BE49-F238E27FC236}">
                    <a16:creationId xmlns:a16="http://schemas.microsoft.com/office/drawing/2014/main" id="{D0823116-D693-0448-E88D-96CE3C36FB18}"/>
                  </a:ext>
                </a:extLst>
              </p:cNvPr>
              <p:cNvSpPr/>
              <p:nvPr/>
            </p:nvSpPr>
            <p:spPr>
              <a:xfrm>
                <a:off x="9014783" y="1822607"/>
                <a:ext cx="17942" cy="70042"/>
              </a:xfrm>
              <a:custGeom>
                <a:avLst/>
                <a:gdLst>
                  <a:gd name="connsiteX0" fmla="*/ 403 w 17942"/>
                  <a:gd name="connsiteY0" fmla="*/ 49 h 70042"/>
                  <a:gd name="connsiteX1" fmla="*/ 403 w 17942"/>
                  <a:gd name="connsiteY1" fmla="*/ 70091 h 70042"/>
                </a:gdLst>
                <a:ahLst/>
                <a:cxnLst>
                  <a:cxn ang="0">
                    <a:pos x="connsiteX0" y="connsiteY0"/>
                  </a:cxn>
                  <a:cxn ang="0">
                    <a:pos x="connsiteX1" y="connsiteY1"/>
                  </a:cxn>
                </a:cxnLst>
                <a:rect l="l" t="t" r="r" b="b"/>
                <a:pathLst>
                  <a:path w="17942" h="70042">
                    <a:moveTo>
                      <a:pt x="403" y="49"/>
                    </a:moveTo>
                    <a:lnTo>
                      <a:pt x="403" y="70091"/>
                    </a:lnTo>
                  </a:path>
                </a:pathLst>
              </a:custGeom>
              <a:ln w="19050" cap="flat">
                <a:solidFill>
                  <a:srgbClr val="0070C0"/>
                </a:solidFill>
                <a:prstDash val="solid"/>
                <a:miter/>
              </a:ln>
            </p:spPr>
            <p:txBody>
              <a:bodyPr rtlCol="0" anchor="ctr"/>
              <a:lstStyle/>
              <a:p>
                <a:endParaRPr lang="en-GB" sz="1050"/>
              </a:p>
            </p:txBody>
          </p:sp>
          <p:sp>
            <p:nvSpPr>
              <p:cNvPr id="1061" name="Freeform: Shape 1060">
                <a:extLst>
                  <a:ext uri="{FF2B5EF4-FFF2-40B4-BE49-F238E27FC236}">
                    <a16:creationId xmlns:a16="http://schemas.microsoft.com/office/drawing/2014/main" id="{61F8B62B-99E6-74BD-CB2D-A072CF89E19A}"/>
                  </a:ext>
                </a:extLst>
              </p:cNvPr>
              <p:cNvSpPr/>
              <p:nvPr/>
            </p:nvSpPr>
            <p:spPr>
              <a:xfrm>
                <a:off x="8989305" y="1857752"/>
                <a:ext cx="50777" cy="24749"/>
              </a:xfrm>
              <a:custGeom>
                <a:avLst/>
                <a:gdLst>
                  <a:gd name="connsiteX0" fmla="*/ 51180 w 50777"/>
                  <a:gd name="connsiteY0" fmla="*/ 49 h 24749"/>
                  <a:gd name="connsiteX1" fmla="*/ 403 w 50777"/>
                  <a:gd name="connsiteY1" fmla="*/ 49 h 24749"/>
                </a:gdLst>
                <a:ahLst/>
                <a:cxnLst>
                  <a:cxn ang="0">
                    <a:pos x="connsiteX0" y="connsiteY0"/>
                  </a:cxn>
                  <a:cxn ang="0">
                    <a:pos x="connsiteX1" y="connsiteY1"/>
                  </a:cxn>
                </a:cxnLst>
                <a:rect l="l" t="t" r="r" b="b"/>
                <a:pathLst>
                  <a:path w="50777" h="24749">
                    <a:moveTo>
                      <a:pt x="51180" y="49"/>
                    </a:moveTo>
                    <a:lnTo>
                      <a:pt x="403" y="49"/>
                    </a:lnTo>
                  </a:path>
                </a:pathLst>
              </a:custGeom>
              <a:ln w="19050" cap="flat">
                <a:solidFill>
                  <a:srgbClr val="0070C0"/>
                </a:solidFill>
                <a:prstDash val="solid"/>
                <a:miter/>
              </a:ln>
            </p:spPr>
            <p:txBody>
              <a:bodyPr rtlCol="0" anchor="ctr"/>
              <a:lstStyle/>
              <a:p>
                <a:endParaRPr lang="en-GB" sz="1050"/>
              </a:p>
            </p:txBody>
          </p:sp>
        </p:grpSp>
        <p:grpSp>
          <p:nvGrpSpPr>
            <p:cNvPr id="1057" name="Graphic 3">
              <a:extLst>
                <a:ext uri="{FF2B5EF4-FFF2-40B4-BE49-F238E27FC236}">
                  <a16:creationId xmlns:a16="http://schemas.microsoft.com/office/drawing/2014/main" id="{3C0B37FE-4FB8-34B6-2B08-42ACF1B0657C}"/>
                </a:ext>
              </a:extLst>
            </p:cNvPr>
            <p:cNvGrpSpPr/>
            <p:nvPr/>
          </p:nvGrpSpPr>
          <p:grpSpPr>
            <a:xfrm>
              <a:off x="9773714" y="1827881"/>
              <a:ext cx="51097" cy="70484"/>
              <a:chOff x="9730512" y="1822607"/>
              <a:chExt cx="50777" cy="70042"/>
            </a:xfrm>
          </p:grpSpPr>
          <p:sp>
            <p:nvSpPr>
              <p:cNvPr id="1058" name="Freeform: Shape 1057">
                <a:extLst>
                  <a:ext uri="{FF2B5EF4-FFF2-40B4-BE49-F238E27FC236}">
                    <a16:creationId xmlns:a16="http://schemas.microsoft.com/office/drawing/2014/main" id="{0C95CC58-F904-53DB-52E3-31C87147D972}"/>
                  </a:ext>
                </a:extLst>
              </p:cNvPr>
              <p:cNvSpPr/>
              <p:nvPr/>
            </p:nvSpPr>
            <p:spPr>
              <a:xfrm>
                <a:off x="9755991" y="1822607"/>
                <a:ext cx="17942" cy="70042"/>
              </a:xfrm>
              <a:custGeom>
                <a:avLst/>
                <a:gdLst>
                  <a:gd name="connsiteX0" fmla="*/ 444 w 17942"/>
                  <a:gd name="connsiteY0" fmla="*/ 49 h 70042"/>
                  <a:gd name="connsiteX1" fmla="*/ 444 w 17942"/>
                  <a:gd name="connsiteY1" fmla="*/ 70091 h 70042"/>
                </a:gdLst>
                <a:ahLst/>
                <a:cxnLst>
                  <a:cxn ang="0">
                    <a:pos x="connsiteX0" y="connsiteY0"/>
                  </a:cxn>
                  <a:cxn ang="0">
                    <a:pos x="connsiteX1" y="connsiteY1"/>
                  </a:cxn>
                </a:cxnLst>
                <a:rect l="l" t="t" r="r" b="b"/>
                <a:pathLst>
                  <a:path w="17942" h="70042">
                    <a:moveTo>
                      <a:pt x="444" y="49"/>
                    </a:moveTo>
                    <a:lnTo>
                      <a:pt x="444" y="70091"/>
                    </a:lnTo>
                  </a:path>
                </a:pathLst>
              </a:custGeom>
              <a:ln w="19050" cap="flat">
                <a:solidFill>
                  <a:srgbClr val="0070C0"/>
                </a:solidFill>
                <a:prstDash val="solid"/>
                <a:miter/>
              </a:ln>
            </p:spPr>
            <p:txBody>
              <a:bodyPr rtlCol="0" anchor="ctr"/>
              <a:lstStyle/>
              <a:p>
                <a:endParaRPr lang="en-GB" sz="1050"/>
              </a:p>
            </p:txBody>
          </p:sp>
          <p:sp>
            <p:nvSpPr>
              <p:cNvPr id="1059" name="Freeform: Shape 1058">
                <a:extLst>
                  <a:ext uri="{FF2B5EF4-FFF2-40B4-BE49-F238E27FC236}">
                    <a16:creationId xmlns:a16="http://schemas.microsoft.com/office/drawing/2014/main" id="{87C990F4-58B3-8814-81AA-9DC8F612202F}"/>
                  </a:ext>
                </a:extLst>
              </p:cNvPr>
              <p:cNvSpPr/>
              <p:nvPr/>
            </p:nvSpPr>
            <p:spPr>
              <a:xfrm>
                <a:off x="9730512" y="1857752"/>
                <a:ext cx="50777" cy="24749"/>
              </a:xfrm>
              <a:custGeom>
                <a:avLst/>
                <a:gdLst>
                  <a:gd name="connsiteX0" fmla="*/ 51222 w 50777"/>
                  <a:gd name="connsiteY0" fmla="*/ 49 h 24749"/>
                  <a:gd name="connsiteX1" fmla="*/ 444 w 50777"/>
                  <a:gd name="connsiteY1" fmla="*/ 49 h 24749"/>
                </a:gdLst>
                <a:ahLst/>
                <a:cxnLst>
                  <a:cxn ang="0">
                    <a:pos x="connsiteX0" y="connsiteY0"/>
                  </a:cxn>
                  <a:cxn ang="0">
                    <a:pos x="connsiteX1" y="connsiteY1"/>
                  </a:cxn>
                </a:cxnLst>
                <a:rect l="l" t="t" r="r" b="b"/>
                <a:pathLst>
                  <a:path w="50777" h="24749">
                    <a:moveTo>
                      <a:pt x="51222" y="49"/>
                    </a:moveTo>
                    <a:lnTo>
                      <a:pt x="444" y="49"/>
                    </a:lnTo>
                  </a:path>
                </a:pathLst>
              </a:custGeom>
              <a:ln w="19050" cap="flat">
                <a:solidFill>
                  <a:srgbClr val="0070C0"/>
                </a:solidFill>
                <a:prstDash val="solid"/>
                <a:miter/>
              </a:ln>
            </p:spPr>
            <p:txBody>
              <a:bodyPr rtlCol="0" anchor="ctr"/>
              <a:lstStyle/>
              <a:p>
                <a:endParaRPr lang="en-GB" sz="1050"/>
              </a:p>
            </p:txBody>
          </p:sp>
        </p:grpSp>
      </p:grpSp>
      <p:sp>
        <p:nvSpPr>
          <p:cNvPr id="12" name="TextBox 11">
            <a:extLst>
              <a:ext uri="{FF2B5EF4-FFF2-40B4-BE49-F238E27FC236}">
                <a16:creationId xmlns:a16="http://schemas.microsoft.com/office/drawing/2014/main" id="{9153E182-B485-9EDA-86B7-0D883AFD2DCD}"/>
              </a:ext>
            </a:extLst>
          </p:cNvPr>
          <p:cNvSpPr txBox="1"/>
          <p:nvPr/>
        </p:nvSpPr>
        <p:spPr>
          <a:xfrm>
            <a:off x="2961253" y="3608227"/>
            <a:ext cx="727764" cy="126958"/>
          </a:xfrm>
          <a:prstGeom prst="rect">
            <a:avLst/>
          </a:prstGeom>
          <a:noFill/>
        </p:spPr>
        <p:txBody>
          <a:bodyPr wrap="none" lIns="0" tIns="0" rIns="0" bIns="0" rtlCol="0" anchor="ctr" anchorCtr="0">
            <a:spAutoFit/>
          </a:bodyPr>
          <a:lstStyle/>
          <a:p>
            <a:pPr algn="ctr"/>
            <a:r>
              <a:rPr lang="en-GB" sz="825" b="1" dirty="0">
                <a:ln/>
                <a:rtl val="0"/>
              </a:rPr>
              <a:t>Time (months)</a:t>
            </a:r>
          </a:p>
        </p:txBody>
      </p:sp>
      <p:sp>
        <p:nvSpPr>
          <p:cNvPr id="34" name="TextBox 33">
            <a:extLst>
              <a:ext uri="{FF2B5EF4-FFF2-40B4-BE49-F238E27FC236}">
                <a16:creationId xmlns:a16="http://schemas.microsoft.com/office/drawing/2014/main" id="{A13C811B-E54B-53ED-ABCE-EF3399B4F6A9}"/>
              </a:ext>
            </a:extLst>
          </p:cNvPr>
          <p:cNvSpPr txBox="1"/>
          <p:nvPr/>
        </p:nvSpPr>
        <p:spPr>
          <a:xfrm rot="16200000">
            <a:off x="-282647" y="2179751"/>
            <a:ext cx="1453488" cy="126958"/>
          </a:xfrm>
          <a:prstGeom prst="rect">
            <a:avLst/>
          </a:prstGeom>
          <a:noFill/>
        </p:spPr>
        <p:txBody>
          <a:bodyPr wrap="square" lIns="0" tIns="0" rIns="0" bIns="0" rtlCol="0" anchor="ctr" anchorCtr="0">
            <a:spAutoFit/>
          </a:bodyPr>
          <a:lstStyle/>
          <a:p>
            <a:pPr algn="ctr"/>
            <a:r>
              <a:rPr lang="en-GB" sz="825" b="1" dirty="0">
                <a:ln/>
                <a:rtl val="0"/>
              </a:rPr>
              <a:t>Disease-free survival (%)</a:t>
            </a:r>
          </a:p>
        </p:txBody>
      </p:sp>
      <p:sp>
        <p:nvSpPr>
          <p:cNvPr id="35" name="TextBox 34">
            <a:extLst>
              <a:ext uri="{FF2B5EF4-FFF2-40B4-BE49-F238E27FC236}">
                <a16:creationId xmlns:a16="http://schemas.microsoft.com/office/drawing/2014/main" id="{93586257-0288-39E0-C894-1DCED5546384}"/>
              </a:ext>
            </a:extLst>
          </p:cNvPr>
          <p:cNvSpPr txBox="1"/>
          <p:nvPr/>
        </p:nvSpPr>
        <p:spPr>
          <a:xfrm>
            <a:off x="544914" y="1070692"/>
            <a:ext cx="177934" cy="126958"/>
          </a:xfrm>
          <a:prstGeom prst="rect">
            <a:avLst/>
          </a:prstGeom>
          <a:noFill/>
        </p:spPr>
        <p:txBody>
          <a:bodyPr wrap="none" lIns="0" tIns="0" rIns="0" bIns="0" rtlCol="0" anchor="ctr" anchorCtr="0">
            <a:spAutoFit/>
          </a:bodyPr>
          <a:lstStyle/>
          <a:p>
            <a:pPr algn="r"/>
            <a:r>
              <a:rPr lang="en-GB" sz="825">
                <a:ln/>
                <a:rtl val="0"/>
              </a:rPr>
              <a:t>100</a:t>
            </a:r>
          </a:p>
        </p:txBody>
      </p:sp>
      <p:sp>
        <p:nvSpPr>
          <p:cNvPr id="36" name="TextBox 35">
            <a:extLst>
              <a:ext uri="{FF2B5EF4-FFF2-40B4-BE49-F238E27FC236}">
                <a16:creationId xmlns:a16="http://schemas.microsoft.com/office/drawing/2014/main" id="{C6846A52-522B-5D61-9E77-639E77BFE17D}"/>
              </a:ext>
            </a:extLst>
          </p:cNvPr>
          <p:cNvSpPr txBox="1"/>
          <p:nvPr/>
        </p:nvSpPr>
        <p:spPr>
          <a:xfrm>
            <a:off x="604225" y="1521364"/>
            <a:ext cx="118622" cy="126958"/>
          </a:xfrm>
          <a:prstGeom prst="rect">
            <a:avLst/>
          </a:prstGeom>
          <a:noFill/>
        </p:spPr>
        <p:txBody>
          <a:bodyPr wrap="none" lIns="0" tIns="0" rIns="0" bIns="0" rtlCol="0" anchor="ctr" anchorCtr="0">
            <a:spAutoFit/>
          </a:bodyPr>
          <a:lstStyle/>
          <a:p>
            <a:pPr algn="r"/>
            <a:r>
              <a:rPr lang="en-GB" sz="825">
                <a:ln/>
                <a:rtl val="0"/>
              </a:rPr>
              <a:t>80</a:t>
            </a:r>
          </a:p>
        </p:txBody>
      </p:sp>
      <p:sp>
        <p:nvSpPr>
          <p:cNvPr id="37" name="TextBox 36">
            <a:extLst>
              <a:ext uri="{FF2B5EF4-FFF2-40B4-BE49-F238E27FC236}">
                <a16:creationId xmlns:a16="http://schemas.microsoft.com/office/drawing/2014/main" id="{A6F85096-25CC-063D-4449-DF21F8ED10A9}"/>
              </a:ext>
            </a:extLst>
          </p:cNvPr>
          <p:cNvSpPr txBox="1"/>
          <p:nvPr/>
        </p:nvSpPr>
        <p:spPr>
          <a:xfrm>
            <a:off x="604225" y="1972034"/>
            <a:ext cx="118622" cy="126958"/>
          </a:xfrm>
          <a:prstGeom prst="rect">
            <a:avLst/>
          </a:prstGeom>
          <a:noFill/>
        </p:spPr>
        <p:txBody>
          <a:bodyPr wrap="none" lIns="0" tIns="0" rIns="0" bIns="0" rtlCol="0" anchor="ctr" anchorCtr="0">
            <a:spAutoFit/>
          </a:bodyPr>
          <a:lstStyle/>
          <a:p>
            <a:pPr algn="r"/>
            <a:r>
              <a:rPr lang="en-GB" sz="825" dirty="0">
                <a:ln/>
                <a:rtl val="0"/>
              </a:rPr>
              <a:t>60</a:t>
            </a:r>
          </a:p>
        </p:txBody>
      </p:sp>
      <p:sp>
        <p:nvSpPr>
          <p:cNvPr id="38" name="TextBox 37">
            <a:extLst>
              <a:ext uri="{FF2B5EF4-FFF2-40B4-BE49-F238E27FC236}">
                <a16:creationId xmlns:a16="http://schemas.microsoft.com/office/drawing/2014/main" id="{B01228BA-0A45-EBB5-91C0-665D2C1040B2}"/>
              </a:ext>
            </a:extLst>
          </p:cNvPr>
          <p:cNvSpPr txBox="1"/>
          <p:nvPr/>
        </p:nvSpPr>
        <p:spPr>
          <a:xfrm>
            <a:off x="604225" y="2422703"/>
            <a:ext cx="118622" cy="126958"/>
          </a:xfrm>
          <a:prstGeom prst="rect">
            <a:avLst/>
          </a:prstGeom>
          <a:noFill/>
        </p:spPr>
        <p:txBody>
          <a:bodyPr wrap="none" lIns="0" tIns="0" rIns="0" bIns="0" rtlCol="0" anchor="ctr" anchorCtr="0">
            <a:spAutoFit/>
          </a:bodyPr>
          <a:lstStyle/>
          <a:p>
            <a:pPr algn="r"/>
            <a:r>
              <a:rPr lang="en-GB" sz="825">
                <a:ln/>
                <a:rtl val="0"/>
              </a:rPr>
              <a:t>40</a:t>
            </a:r>
          </a:p>
        </p:txBody>
      </p:sp>
      <p:sp>
        <p:nvSpPr>
          <p:cNvPr id="39" name="TextBox 38">
            <a:extLst>
              <a:ext uri="{FF2B5EF4-FFF2-40B4-BE49-F238E27FC236}">
                <a16:creationId xmlns:a16="http://schemas.microsoft.com/office/drawing/2014/main" id="{BCAA3BB6-673C-9A97-074E-779ED4A90D32}"/>
              </a:ext>
            </a:extLst>
          </p:cNvPr>
          <p:cNvSpPr txBox="1"/>
          <p:nvPr/>
        </p:nvSpPr>
        <p:spPr>
          <a:xfrm>
            <a:off x="604225" y="2873374"/>
            <a:ext cx="118622" cy="126958"/>
          </a:xfrm>
          <a:prstGeom prst="rect">
            <a:avLst/>
          </a:prstGeom>
          <a:noFill/>
        </p:spPr>
        <p:txBody>
          <a:bodyPr wrap="none" lIns="0" tIns="0" rIns="0" bIns="0" rtlCol="0" anchor="ctr" anchorCtr="0">
            <a:spAutoFit/>
          </a:bodyPr>
          <a:lstStyle/>
          <a:p>
            <a:pPr algn="r"/>
            <a:r>
              <a:rPr lang="en-GB" sz="825">
                <a:ln/>
                <a:rtl val="0"/>
              </a:rPr>
              <a:t>20</a:t>
            </a:r>
          </a:p>
        </p:txBody>
      </p:sp>
      <p:sp>
        <p:nvSpPr>
          <p:cNvPr id="40" name="TextBox 39">
            <a:extLst>
              <a:ext uri="{FF2B5EF4-FFF2-40B4-BE49-F238E27FC236}">
                <a16:creationId xmlns:a16="http://schemas.microsoft.com/office/drawing/2014/main" id="{E72660E7-0FE3-180F-D855-B758711BCEB8}"/>
              </a:ext>
            </a:extLst>
          </p:cNvPr>
          <p:cNvSpPr txBox="1"/>
          <p:nvPr/>
        </p:nvSpPr>
        <p:spPr>
          <a:xfrm>
            <a:off x="663535" y="3323887"/>
            <a:ext cx="59312" cy="126958"/>
          </a:xfrm>
          <a:prstGeom prst="rect">
            <a:avLst/>
          </a:prstGeom>
          <a:noFill/>
        </p:spPr>
        <p:txBody>
          <a:bodyPr wrap="none" lIns="0" tIns="0" rIns="0" bIns="0" rtlCol="0" anchor="ctr" anchorCtr="0">
            <a:spAutoFit/>
          </a:bodyPr>
          <a:lstStyle/>
          <a:p>
            <a:pPr algn="r"/>
            <a:r>
              <a:rPr lang="en-GB" sz="825" dirty="0">
                <a:ln/>
                <a:rtl val="0"/>
              </a:rPr>
              <a:t>0</a:t>
            </a:r>
          </a:p>
        </p:txBody>
      </p:sp>
    </p:spTree>
    <p:extLst>
      <p:ext uri="{BB962C8B-B14F-4D97-AF65-F5344CB8AC3E}">
        <p14:creationId xmlns:p14="http://schemas.microsoft.com/office/powerpoint/2010/main" val="100960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6" grpId="0"/>
      <p:bldP spid="2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p:txBody>
          <a:bodyPr/>
          <a:lstStyle/>
          <a:p>
            <a:r>
              <a:rPr lang="en-GB" dirty="0"/>
              <a:t>Disease-free survival: ITT (stage IB–IIIA)*</a:t>
            </a:r>
            <a:endParaRPr lang="en-CH" dirty="0"/>
          </a:p>
        </p:txBody>
      </p:sp>
      <p:sp>
        <p:nvSpPr>
          <p:cNvPr id="439" name="TextBox 438">
            <a:extLst>
              <a:ext uri="{FF2B5EF4-FFF2-40B4-BE49-F238E27FC236}">
                <a16:creationId xmlns:a16="http://schemas.microsoft.com/office/drawing/2014/main" id="{C4BEF7E1-42FC-8574-025D-92D05A75C865}"/>
              </a:ext>
            </a:extLst>
          </p:cNvPr>
          <p:cNvSpPr txBox="1"/>
          <p:nvPr/>
        </p:nvSpPr>
        <p:spPr>
          <a:xfrm>
            <a:off x="3025140" y="4661695"/>
            <a:ext cx="5760085" cy="252412"/>
          </a:xfrm>
          <a:prstGeom prst="rect">
            <a:avLst/>
          </a:prstGeom>
          <a:noFill/>
        </p:spPr>
        <p:txBody>
          <a:bodyPr wrap="square" lIns="0" tIns="0" rIns="0" bIns="0" rtlCol="0">
            <a:noAutofit/>
          </a:bodyPr>
          <a:lstStyle/>
          <a:p>
            <a:pPr algn="r"/>
            <a:r>
              <a:rPr lang="en-GB" sz="700" dirty="0">
                <a:solidFill>
                  <a:schemeClr val="tx1">
                    <a:lumMod val="75000"/>
                    <a:lumOff val="25000"/>
                  </a:schemeClr>
                </a:solidFill>
              </a:rPr>
              <a:t>Data cut-off: 26 June 2023; Time from last patient in to data cut off was ~18 months</a:t>
            </a:r>
            <a:br>
              <a:rPr lang="en-GB" sz="700" dirty="0">
                <a:solidFill>
                  <a:schemeClr val="tx1">
                    <a:lumMod val="75000"/>
                    <a:lumOff val="25000"/>
                  </a:schemeClr>
                </a:solidFill>
              </a:rPr>
            </a:br>
            <a:r>
              <a:rPr lang="en-GB" sz="700" dirty="0">
                <a:solidFill>
                  <a:schemeClr val="tx1">
                    <a:lumMod val="75000"/>
                    <a:lumOff val="25000"/>
                  </a:schemeClr>
                </a:solidFill>
              </a:rPr>
              <a:t> *Per UICC/AJCC 7</a:t>
            </a:r>
            <a:r>
              <a:rPr lang="en-GB" sz="700" baseline="30000" dirty="0">
                <a:solidFill>
                  <a:schemeClr val="tx1">
                    <a:lumMod val="75000"/>
                    <a:lumOff val="25000"/>
                  </a:schemeClr>
                </a:solidFill>
              </a:rPr>
              <a:t>th</a:t>
            </a:r>
            <a:r>
              <a:rPr lang="en-GB" sz="700" dirty="0">
                <a:solidFill>
                  <a:schemeClr val="tx1">
                    <a:lumMod val="75000"/>
                    <a:lumOff val="25000"/>
                  </a:schemeClr>
                </a:solidFill>
              </a:rPr>
              <a:t> edition; </a:t>
            </a:r>
            <a:r>
              <a:rPr lang="en-GB" sz="700" baseline="30000" dirty="0">
                <a:solidFill>
                  <a:schemeClr val="tx1">
                    <a:lumMod val="75000"/>
                    <a:lumOff val="25000"/>
                  </a:schemeClr>
                </a:solidFill>
              </a:rPr>
              <a:t>†</a:t>
            </a:r>
            <a:r>
              <a:rPr lang="en-GB" sz="700" dirty="0">
                <a:solidFill>
                  <a:schemeClr val="tx1">
                    <a:lumMod val="75000"/>
                    <a:lumOff val="25000"/>
                  </a:schemeClr>
                </a:solidFill>
              </a:rPr>
              <a:t>Stratified log rank; </a:t>
            </a:r>
            <a:r>
              <a:rPr lang="en-GB" sz="700" baseline="30000" dirty="0">
                <a:solidFill>
                  <a:schemeClr val="tx1">
                    <a:lumMod val="75000"/>
                    <a:lumOff val="25000"/>
                  </a:schemeClr>
                </a:solidFill>
              </a:rPr>
              <a:t>‡</a:t>
            </a:r>
            <a:r>
              <a:rPr lang="en-GB" sz="700" dirty="0">
                <a:solidFill>
                  <a:schemeClr val="tx1">
                    <a:lumMod val="75000"/>
                    <a:lumOff val="25000"/>
                  </a:schemeClr>
                </a:solidFill>
              </a:rPr>
              <a:t>2 events in the alectinib arm, 4 events in the chemo arm; one additional patient in the chemo arm died but was censored due to incomplete date of death recorded. DFS defined as the time from randomisation to the first documented recurrence of disease or new primary NSCLC as determined by the investigator, or death from any cause, whichever occurs first</a:t>
            </a:r>
          </a:p>
        </p:txBody>
      </p:sp>
      <p:sp>
        <p:nvSpPr>
          <p:cNvPr id="48" name="TextBox 47">
            <a:extLst>
              <a:ext uri="{FF2B5EF4-FFF2-40B4-BE49-F238E27FC236}">
                <a16:creationId xmlns:a16="http://schemas.microsoft.com/office/drawing/2014/main" id="{A76AFCF0-4597-7F02-44A5-BAB03C025288}"/>
              </a:ext>
            </a:extLst>
          </p:cNvPr>
          <p:cNvSpPr txBox="1"/>
          <p:nvPr/>
        </p:nvSpPr>
        <p:spPr>
          <a:xfrm>
            <a:off x="1817881" y="4256247"/>
            <a:ext cx="5496826" cy="276999"/>
          </a:xfrm>
          <a:prstGeom prst="rect">
            <a:avLst/>
          </a:prstGeom>
          <a:noFill/>
        </p:spPr>
        <p:txBody>
          <a:bodyPr wrap="none" rtlCol="0">
            <a:spAutoFit/>
          </a:bodyPr>
          <a:lstStyle/>
          <a:p>
            <a:pPr algn="l"/>
            <a:r>
              <a:rPr lang="en-GB" sz="1200" dirty="0"/>
              <a:t>Median survival follow up: alectinib, 27.8 months; chemotherapy, 28.4 months </a:t>
            </a:r>
          </a:p>
        </p:txBody>
      </p:sp>
      <p:cxnSp>
        <p:nvCxnSpPr>
          <p:cNvPr id="37" name="Straight Connector 36">
            <a:extLst>
              <a:ext uri="{FF2B5EF4-FFF2-40B4-BE49-F238E27FC236}">
                <a16:creationId xmlns:a16="http://schemas.microsoft.com/office/drawing/2014/main" id="{B0CE78B4-DC80-A2BE-CF71-6080D1ACDDC9}"/>
              </a:ext>
            </a:extLst>
          </p:cNvPr>
          <p:cNvCxnSpPr>
            <a:cxnSpLocks/>
          </p:cNvCxnSpPr>
          <p:nvPr/>
        </p:nvCxnSpPr>
        <p:spPr>
          <a:xfrm flipH="1" flipV="1">
            <a:off x="790576" y="2259807"/>
            <a:ext cx="4948999" cy="27431"/>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6D0E9BF-30B6-42B2-A938-1963682DD347}"/>
              </a:ext>
            </a:extLst>
          </p:cNvPr>
          <p:cNvCxnSpPr/>
          <p:nvPr/>
        </p:nvCxnSpPr>
        <p:spPr>
          <a:xfrm flipV="1">
            <a:off x="2945057" y="1284890"/>
            <a:ext cx="0" cy="2106454"/>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BFF0B592-93DA-4C6C-394E-9DC0ECC0C8F5}"/>
              </a:ext>
            </a:extLst>
          </p:cNvPr>
          <p:cNvSpPr/>
          <p:nvPr/>
        </p:nvSpPr>
        <p:spPr>
          <a:xfrm>
            <a:off x="803065" y="1147041"/>
            <a:ext cx="5024624" cy="2244302"/>
          </a:xfrm>
          <a:custGeom>
            <a:avLst/>
            <a:gdLst>
              <a:gd name="connsiteX0" fmla="*/ 7833293 w 7833292"/>
              <a:gd name="connsiteY0" fmla="*/ 3498822 h 3498821"/>
              <a:gd name="connsiteX1" fmla="*/ 4241942 w 7833292"/>
              <a:gd name="connsiteY1" fmla="*/ 3498822 h 3498821"/>
              <a:gd name="connsiteX2" fmla="*/ 0 w 7833292"/>
              <a:gd name="connsiteY2" fmla="*/ 3498822 h 3498821"/>
              <a:gd name="connsiteX3" fmla="*/ 0 w 7833292"/>
              <a:gd name="connsiteY3" fmla="*/ 0 h 3498821"/>
            </a:gdLst>
            <a:ahLst/>
            <a:cxnLst>
              <a:cxn ang="0">
                <a:pos x="connsiteX0" y="connsiteY0"/>
              </a:cxn>
              <a:cxn ang="0">
                <a:pos x="connsiteX1" y="connsiteY1"/>
              </a:cxn>
              <a:cxn ang="0">
                <a:pos x="connsiteX2" y="connsiteY2"/>
              </a:cxn>
              <a:cxn ang="0">
                <a:pos x="connsiteX3" y="connsiteY3"/>
              </a:cxn>
            </a:cxnLst>
            <a:rect l="l" t="t" r="r" b="b"/>
            <a:pathLst>
              <a:path w="7833292" h="3498821">
                <a:moveTo>
                  <a:pt x="7833293" y="3498822"/>
                </a:moveTo>
                <a:lnTo>
                  <a:pt x="4241942" y="3498822"/>
                </a:lnTo>
                <a:lnTo>
                  <a:pt x="0" y="3498822"/>
                </a:lnTo>
                <a:lnTo>
                  <a:pt x="0" y="0"/>
                </a:lnTo>
              </a:path>
            </a:pathLst>
          </a:custGeom>
          <a:noFill/>
          <a:ln w="19050" cap="sq">
            <a:solidFill>
              <a:schemeClr val="tx1"/>
            </a:solidFill>
            <a:prstDash val="solid"/>
            <a:miter/>
          </a:ln>
        </p:spPr>
        <p:txBody>
          <a:bodyPr rtlCol="0" anchor="ctr"/>
          <a:lstStyle/>
          <a:p>
            <a:endParaRPr lang="en-GB" sz="1050"/>
          </a:p>
        </p:txBody>
      </p:sp>
      <p:grpSp>
        <p:nvGrpSpPr>
          <p:cNvPr id="19" name="Group 18">
            <a:extLst>
              <a:ext uri="{FF2B5EF4-FFF2-40B4-BE49-F238E27FC236}">
                <a16:creationId xmlns:a16="http://schemas.microsoft.com/office/drawing/2014/main" id="{9195D871-047D-FF04-C21C-A33B48FD1BE5}"/>
              </a:ext>
            </a:extLst>
          </p:cNvPr>
          <p:cNvGrpSpPr/>
          <p:nvPr/>
        </p:nvGrpSpPr>
        <p:grpSpPr>
          <a:xfrm>
            <a:off x="760471" y="1147041"/>
            <a:ext cx="46184" cy="2244302"/>
            <a:chOff x="2830395" y="1021061"/>
            <a:chExt cx="72000" cy="3498821"/>
          </a:xfrm>
        </p:grpSpPr>
        <p:sp>
          <p:nvSpPr>
            <p:cNvPr id="20" name="Freeform: Shape 19">
              <a:extLst>
                <a:ext uri="{FF2B5EF4-FFF2-40B4-BE49-F238E27FC236}">
                  <a16:creationId xmlns:a16="http://schemas.microsoft.com/office/drawing/2014/main" id="{C9E4344E-F53A-10E7-01DE-E241BE660A76}"/>
                </a:ext>
              </a:extLst>
            </p:cNvPr>
            <p:cNvSpPr/>
            <p:nvPr/>
          </p:nvSpPr>
          <p:spPr>
            <a:xfrm>
              <a:off x="2830395" y="1021061"/>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21" name="Freeform: Shape 20">
              <a:extLst>
                <a:ext uri="{FF2B5EF4-FFF2-40B4-BE49-F238E27FC236}">
                  <a16:creationId xmlns:a16="http://schemas.microsoft.com/office/drawing/2014/main" id="{DDF2AA8A-EF77-34E2-1454-3F04E0B53F56}"/>
                </a:ext>
              </a:extLst>
            </p:cNvPr>
            <p:cNvSpPr/>
            <p:nvPr/>
          </p:nvSpPr>
          <p:spPr>
            <a:xfrm>
              <a:off x="2830395" y="1720677"/>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22" name="Freeform: Shape 21">
              <a:extLst>
                <a:ext uri="{FF2B5EF4-FFF2-40B4-BE49-F238E27FC236}">
                  <a16:creationId xmlns:a16="http://schemas.microsoft.com/office/drawing/2014/main" id="{A35E5197-CD53-42D2-1BB1-44AB6457940B}"/>
                </a:ext>
              </a:extLst>
            </p:cNvPr>
            <p:cNvSpPr/>
            <p:nvPr/>
          </p:nvSpPr>
          <p:spPr>
            <a:xfrm>
              <a:off x="2830395" y="2420540"/>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23" name="Freeform: Shape 22">
              <a:extLst>
                <a:ext uri="{FF2B5EF4-FFF2-40B4-BE49-F238E27FC236}">
                  <a16:creationId xmlns:a16="http://schemas.microsoft.com/office/drawing/2014/main" id="{AFC753EF-3903-0D06-8D80-672BB1C0795A}"/>
                </a:ext>
              </a:extLst>
            </p:cNvPr>
            <p:cNvSpPr/>
            <p:nvPr/>
          </p:nvSpPr>
          <p:spPr>
            <a:xfrm>
              <a:off x="2830395" y="3120156"/>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24" name="Freeform: Shape 23">
              <a:extLst>
                <a:ext uri="{FF2B5EF4-FFF2-40B4-BE49-F238E27FC236}">
                  <a16:creationId xmlns:a16="http://schemas.microsoft.com/office/drawing/2014/main" id="{8C8EBE46-D80C-AC83-7AB0-E4BEDE511AF7}"/>
                </a:ext>
              </a:extLst>
            </p:cNvPr>
            <p:cNvSpPr/>
            <p:nvPr/>
          </p:nvSpPr>
          <p:spPr>
            <a:xfrm>
              <a:off x="2830395" y="3820019"/>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25" name="Freeform: Shape 24">
              <a:extLst>
                <a:ext uri="{FF2B5EF4-FFF2-40B4-BE49-F238E27FC236}">
                  <a16:creationId xmlns:a16="http://schemas.microsoft.com/office/drawing/2014/main" id="{28BD10FA-92E4-566C-2FA6-E7D718CEFB0B}"/>
                </a:ext>
              </a:extLst>
            </p:cNvPr>
            <p:cNvSpPr/>
            <p:nvPr/>
          </p:nvSpPr>
          <p:spPr>
            <a:xfrm>
              <a:off x="2830395" y="4519882"/>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grpSp>
      <p:sp>
        <p:nvSpPr>
          <p:cNvPr id="40" name="TextBox 39">
            <a:extLst>
              <a:ext uri="{FF2B5EF4-FFF2-40B4-BE49-F238E27FC236}">
                <a16:creationId xmlns:a16="http://schemas.microsoft.com/office/drawing/2014/main" id="{A466704D-98CD-6181-06E3-D75FE7F48476}"/>
              </a:ext>
            </a:extLst>
          </p:cNvPr>
          <p:cNvSpPr txBox="1"/>
          <p:nvPr/>
        </p:nvSpPr>
        <p:spPr>
          <a:xfrm>
            <a:off x="2951498" y="3615847"/>
            <a:ext cx="727764" cy="126958"/>
          </a:xfrm>
          <a:prstGeom prst="rect">
            <a:avLst/>
          </a:prstGeom>
          <a:noFill/>
        </p:spPr>
        <p:txBody>
          <a:bodyPr wrap="none" lIns="0" tIns="0" rIns="0" bIns="0" rtlCol="0" anchor="ctr" anchorCtr="0">
            <a:spAutoFit/>
          </a:bodyPr>
          <a:lstStyle/>
          <a:p>
            <a:pPr algn="ctr"/>
            <a:r>
              <a:rPr lang="en-GB" sz="825" b="1" dirty="0">
                <a:ln/>
                <a:rtl val="0"/>
              </a:rPr>
              <a:t>Time (months)</a:t>
            </a:r>
          </a:p>
        </p:txBody>
      </p:sp>
      <p:sp>
        <p:nvSpPr>
          <p:cNvPr id="46" name="TextBox 45">
            <a:extLst>
              <a:ext uri="{FF2B5EF4-FFF2-40B4-BE49-F238E27FC236}">
                <a16:creationId xmlns:a16="http://schemas.microsoft.com/office/drawing/2014/main" id="{2EF7285C-ECEA-E8D2-3C82-43983A56234C}"/>
              </a:ext>
            </a:extLst>
          </p:cNvPr>
          <p:cNvSpPr txBox="1"/>
          <p:nvPr/>
        </p:nvSpPr>
        <p:spPr>
          <a:xfrm>
            <a:off x="1249907" y="3916610"/>
            <a:ext cx="177934" cy="126958"/>
          </a:xfrm>
          <a:prstGeom prst="rect">
            <a:avLst/>
          </a:prstGeom>
          <a:noFill/>
        </p:spPr>
        <p:txBody>
          <a:bodyPr wrap="none" lIns="0" tIns="0" rIns="0" bIns="0" rtlCol="0" anchor="ctr" anchorCtr="0">
            <a:spAutoFit/>
          </a:bodyPr>
          <a:lstStyle/>
          <a:p>
            <a:pPr algn="ctr"/>
            <a:r>
              <a:rPr lang="en-GB" sz="825">
                <a:ln/>
                <a:rtl val="0"/>
              </a:rPr>
              <a:t>123</a:t>
            </a:r>
          </a:p>
        </p:txBody>
      </p:sp>
      <p:sp>
        <p:nvSpPr>
          <p:cNvPr id="47" name="TextBox 46">
            <a:extLst>
              <a:ext uri="{FF2B5EF4-FFF2-40B4-BE49-F238E27FC236}">
                <a16:creationId xmlns:a16="http://schemas.microsoft.com/office/drawing/2014/main" id="{CD6F62C0-3113-5CA3-4024-FA52004B2573}"/>
              </a:ext>
            </a:extLst>
          </p:cNvPr>
          <p:cNvSpPr txBox="1"/>
          <p:nvPr/>
        </p:nvSpPr>
        <p:spPr>
          <a:xfrm>
            <a:off x="715194" y="3916610"/>
            <a:ext cx="177934" cy="126958"/>
          </a:xfrm>
          <a:prstGeom prst="rect">
            <a:avLst/>
          </a:prstGeom>
          <a:noFill/>
        </p:spPr>
        <p:txBody>
          <a:bodyPr wrap="none" lIns="0" tIns="0" rIns="0" bIns="0" rtlCol="0" anchor="ctr" anchorCtr="0">
            <a:spAutoFit/>
          </a:bodyPr>
          <a:lstStyle/>
          <a:p>
            <a:pPr algn="ctr"/>
            <a:r>
              <a:rPr lang="en-GB" sz="825">
                <a:ln/>
                <a:rtl val="0"/>
              </a:rPr>
              <a:t>130</a:t>
            </a:r>
          </a:p>
        </p:txBody>
      </p:sp>
      <p:sp>
        <p:nvSpPr>
          <p:cNvPr id="50" name="TextBox 49">
            <a:extLst>
              <a:ext uri="{FF2B5EF4-FFF2-40B4-BE49-F238E27FC236}">
                <a16:creationId xmlns:a16="http://schemas.microsoft.com/office/drawing/2014/main" id="{72062B97-E226-4FBB-59EF-6CE9C4CAB130}"/>
              </a:ext>
            </a:extLst>
          </p:cNvPr>
          <p:cNvSpPr txBox="1"/>
          <p:nvPr/>
        </p:nvSpPr>
        <p:spPr>
          <a:xfrm>
            <a:off x="1784621" y="3916610"/>
            <a:ext cx="177934" cy="126958"/>
          </a:xfrm>
          <a:prstGeom prst="rect">
            <a:avLst/>
          </a:prstGeom>
          <a:noFill/>
        </p:spPr>
        <p:txBody>
          <a:bodyPr wrap="none" lIns="0" tIns="0" rIns="0" bIns="0" rtlCol="0" anchor="ctr" anchorCtr="0">
            <a:spAutoFit/>
          </a:bodyPr>
          <a:lstStyle/>
          <a:p>
            <a:pPr algn="ctr"/>
            <a:r>
              <a:rPr lang="en-GB" sz="825">
                <a:ln/>
                <a:rtl val="0"/>
              </a:rPr>
              <a:t>123</a:t>
            </a:r>
          </a:p>
        </p:txBody>
      </p:sp>
      <p:sp>
        <p:nvSpPr>
          <p:cNvPr id="51" name="TextBox 50">
            <a:extLst>
              <a:ext uri="{FF2B5EF4-FFF2-40B4-BE49-F238E27FC236}">
                <a16:creationId xmlns:a16="http://schemas.microsoft.com/office/drawing/2014/main" id="{CBDF9D3F-3BBA-1831-ACF9-C990B592AF94}"/>
              </a:ext>
            </a:extLst>
          </p:cNvPr>
          <p:cNvSpPr txBox="1"/>
          <p:nvPr/>
        </p:nvSpPr>
        <p:spPr>
          <a:xfrm>
            <a:off x="2319336" y="3916610"/>
            <a:ext cx="177934" cy="126958"/>
          </a:xfrm>
          <a:prstGeom prst="rect">
            <a:avLst/>
          </a:prstGeom>
          <a:noFill/>
        </p:spPr>
        <p:txBody>
          <a:bodyPr wrap="none" lIns="0" tIns="0" rIns="0" bIns="0" rtlCol="0" anchor="ctr" anchorCtr="0">
            <a:spAutoFit/>
          </a:bodyPr>
          <a:lstStyle/>
          <a:p>
            <a:pPr algn="ctr"/>
            <a:r>
              <a:rPr lang="en-GB" sz="825">
                <a:ln/>
                <a:rtl val="0"/>
              </a:rPr>
              <a:t>118</a:t>
            </a:r>
          </a:p>
        </p:txBody>
      </p:sp>
      <p:sp>
        <p:nvSpPr>
          <p:cNvPr id="52" name="TextBox 51">
            <a:extLst>
              <a:ext uri="{FF2B5EF4-FFF2-40B4-BE49-F238E27FC236}">
                <a16:creationId xmlns:a16="http://schemas.microsoft.com/office/drawing/2014/main" id="{333DF65E-64B9-78E9-7706-910E2FF36FD0}"/>
              </a:ext>
            </a:extLst>
          </p:cNvPr>
          <p:cNvSpPr txBox="1"/>
          <p:nvPr/>
        </p:nvSpPr>
        <p:spPr>
          <a:xfrm>
            <a:off x="2883705" y="3916610"/>
            <a:ext cx="118623" cy="126958"/>
          </a:xfrm>
          <a:prstGeom prst="rect">
            <a:avLst/>
          </a:prstGeom>
          <a:noFill/>
        </p:spPr>
        <p:txBody>
          <a:bodyPr wrap="none" lIns="0" tIns="0" rIns="0" bIns="0" rtlCol="0" anchor="ctr" anchorCtr="0">
            <a:spAutoFit/>
          </a:bodyPr>
          <a:lstStyle/>
          <a:p>
            <a:pPr algn="ctr"/>
            <a:r>
              <a:rPr lang="en-GB" sz="825">
                <a:ln/>
                <a:rtl val="0"/>
              </a:rPr>
              <a:t>74</a:t>
            </a:r>
          </a:p>
        </p:txBody>
      </p:sp>
      <p:sp>
        <p:nvSpPr>
          <p:cNvPr id="53" name="TextBox 52">
            <a:extLst>
              <a:ext uri="{FF2B5EF4-FFF2-40B4-BE49-F238E27FC236}">
                <a16:creationId xmlns:a16="http://schemas.microsoft.com/office/drawing/2014/main" id="{253FD8A0-3E0E-7105-A1AA-6F120C2E9FBD}"/>
              </a:ext>
            </a:extLst>
          </p:cNvPr>
          <p:cNvSpPr txBox="1"/>
          <p:nvPr/>
        </p:nvSpPr>
        <p:spPr>
          <a:xfrm>
            <a:off x="3418419" y="3916610"/>
            <a:ext cx="118623" cy="126958"/>
          </a:xfrm>
          <a:prstGeom prst="rect">
            <a:avLst/>
          </a:prstGeom>
          <a:noFill/>
        </p:spPr>
        <p:txBody>
          <a:bodyPr wrap="none" lIns="0" tIns="0" rIns="0" bIns="0" rtlCol="0" anchor="ctr" anchorCtr="0">
            <a:spAutoFit/>
          </a:bodyPr>
          <a:lstStyle/>
          <a:p>
            <a:pPr algn="ctr"/>
            <a:r>
              <a:rPr lang="en-GB" sz="825">
                <a:ln/>
                <a:rtl val="0"/>
              </a:rPr>
              <a:t>55</a:t>
            </a:r>
          </a:p>
        </p:txBody>
      </p:sp>
      <p:sp>
        <p:nvSpPr>
          <p:cNvPr id="54" name="TextBox 53">
            <a:extLst>
              <a:ext uri="{FF2B5EF4-FFF2-40B4-BE49-F238E27FC236}">
                <a16:creationId xmlns:a16="http://schemas.microsoft.com/office/drawing/2014/main" id="{1813CD18-1C6D-F46E-39F1-95C3313D1169}"/>
              </a:ext>
            </a:extLst>
          </p:cNvPr>
          <p:cNvSpPr txBox="1"/>
          <p:nvPr/>
        </p:nvSpPr>
        <p:spPr>
          <a:xfrm>
            <a:off x="3953135" y="3916610"/>
            <a:ext cx="118623" cy="126958"/>
          </a:xfrm>
          <a:prstGeom prst="rect">
            <a:avLst/>
          </a:prstGeom>
          <a:noFill/>
        </p:spPr>
        <p:txBody>
          <a:bodyPr wrap="none" lIns="0" tIns="0" rIns="0" bIns="0" rtlCol="0" anchor="ctr" anchorCtr="0">
            <a:spAutoFit/>
          </a:bodyPr>
          <a:lstStyle/>
          <a:p>
            <a:pPr algn="ctr"/>
            <a:r>
              <a:rPr lang="en-GB" sz="825">
                <a:ln/>
                <a:rtl val="0"/>
              </a:rPr>
              <a:t>39</a:t>
            </a:r>
          </a:p>
        </p:txBody>
      </p:sp>
      <p:sp>
        <p:nvSpPr>
          <p:cNvPr id="55" name="TextBox 54">
            <a:extLst>
              <a:ext uri="{FF2B5EF4-FFF2-40B4-BE49-F238E27FC236}">
                <a16:creationId xmlns:a16="http://schemas.microsoft.com/office/drawing/2014/main" id="{5DF6262C-A07C-CE60-50A8-46648C8C8DCE}"/>
              </a:ext>
            </a:extLst>
          </p:cNvPr>
          <p:cNvSpPr txBox="1"/>
          <p:nvPr/>
        </p:nvSpPr>
        <p:spPr>
          <a:xfrm>
            <a:off x="4487847" y="3916610"/>
            <a:ext cx="118623" cy="126958"/>
          </a:xfrm>
          <a:prstGeom prst="rect">
            <a:avLst/>
          </a:prstGeom>
          <a:noFill/>
        </p:spPr>
        <p:txBody>
          <a:bodyPr wrap="none" lIns="0" tIns="0" rIns="0" bIns="0" rtlCol="0" anchor="ctr" anchorCtr="0">
            <a:spAutoFit/>
          </a:bodyPr>
          <a:lstStyle/>
          <a:p>
            <a:pPr algn="ctr"/>
            <a:r>
              <a:rPr lang="en-GB" sz="825">
                <a:ln/>
                <a:rtl val="0"/>
              </a:rPr>
              <a:t>22</a:t>
            </a:r>
          </a:p>
        </p:txBody>
      </p:sp>
      <p:sp>
        <p:nvSpPr>
          <p:cNvPr id="56" name="TextBox 55">
            <a:extLst>
              <a:ext uri="{FF2B5EF4-FFF2-40B4-BE49-F238E27FC236}">
                <a16:creationId xmlns:a16="http://schemas.microsoft.com/office/drawing/2014/main" id="{47EC4CC0-5A44-5380-A4F3-C3F4E292D531}"/>
              </a:ext>
            </a:extLst>
          </p:cNvPr>
          <p:cNvSpPr txBox="1"/>
          <p:nvPr/>
        </p:nvSpPr>
        <p:spPr>
          <a:xfrm>
            <a:off x="5022563" y="3916610"/>
            <a:ext cx="118623" cy="126958"/>
          </a:xfrm>
          <a:prstGeom prst="rect">
            <a:avLst/>
          </a:prstGeom>
          <a:noFill/>
        </p:spPr>
        <p:txBody>
          <a:bodyPr wrap="none" lIns="0" tIns="0" rIns="0" bIns="0" rtlCol="0" anchor="ctr" anchorCtr="0">
            <a:spAutoFit/>
          </a:bodyPr>
          <a:lstStyle/>
          <a:p>
            <a:pPr algn="ctr"/>
            <a:r>
              <a:rPr lang="en-GB" sz="825">
                <a:ln/>
                <a:rtl val="0"/>
              </a:rPr>
              <a:t>10</a:t>
            </a:r>
          </a:p>
        </p:txBody>
      </p:sp>
      <p:sp>
        <p:nvSpPr>
          <p:cNvPr id="57" name="TextBox 56">
            <a:extLst>
              <a:ext uri="{FF2B5EF4-FFF2-40B4-BE49-F238E27FC236}">
                <a16:creationId xmlns:a16="http://schemas.microsoft.com/office/drawing/2014/main" id="{495DFFB3-312F-35FF-1B4B-C22483EE1114}"/>
              </a:ext>
            </a:extLst>
          </p:cNvPr>
          <p:cNvSpPr txBox="1"/>
          <p:nvPr/>
        </p:nvSpPr>
        <p:spPr>
          <a:xfrm>
            <a:off x="5586934" y="3916610"/>
            <a:ext cx="59312" cy="126958"/>
          </a:xfrm>
          <a:prstGeom prst="rect">
            <a:avLst/>
          </a:prstGeom>
          <a:noFill/>
        </p:spPr>
        <p:txBody>
          <a:bodyPr wrap="none" lIns="0" tIns="0" rIns="0" bIns="0" rtlCol="0" anchor="ctr" anchorCtr="0">
            <a:spAutoFit/>
          </a:bodyPr>
          <a:lstStyle/>
          <a:p>
            <a:pPr algn="ctr"/>
            <a:r>
              <a:rPr lang="en-GB" sz="825">
                <a:ln/>
                <a:rtl val="0"/>
              </a:rPr>
              <a:t>3</a:t>
            </a:r>
          </a:p>
        </p:txBody>
      </p:sp>
      <p:sp>
        <p:nvSpPr>
          <p:cNvPr id="58" name="TextBox 57">
            <a:extLst>
              <a:ext uri="{FF2B5EF4-FFF2-40B4-BE49-F238E27FC236}">
                <a16:creationId xmlns:a16="http://schemas.microsoft.com/office/drawing/2014/main" id="{0A53B865-6508-DB57-9615-936B40CE400D}"/>
              </a:ext>
            </a:extLst>
          </p:cNvPr>
          <p:cNvSpPr txBox="1"/>
          <p:nvPr/>
        </p:nvSpPr>
        <p:spPr>
          <a:xfrm>
            <a:off x="1249907" y="4050001"/>
            <a:ext cx="177934" cy="126958"/>
          </a:xfrm>
          <a:prstGeom prst="rect">
            <a:avLst/>
          </a:prstGeom>
          <a:noFill/>
        </p:spPr>
        <p:txBody>
          <a:bodyPr wrap="none" lIns="0" tIns="0" rIns="0" bIns="0" rtlCol="0" anchor="ctr" anchorCtr="0">
            <a:spAutoFit/>
          </a:bodyPr>
          <a:lstStyle/>
          <a:p>
            <a:pPr algn="ctr"/>
            <a:r>
              <a:rPr lang="en-GB" sz="825">
                <a:ln/>
                <a:rtl val="0"/>
              </a:rPr>
              <a:t>112</a:t>
            </a:r>
          </a:p>
        </p:txBody>
      </p:sp>
      <p:sp>
        <p:nvSpPr>
          <p:cNvPr id="59" name="TextBox 58">
            <a:extLst>
              <a:ext uri="{FF2B5EF4-FFF2-40B4-BE49-F238E27FC236}">
                <a16:creationId xmlns:a16="http://schemas.microsoft.com/office/drawing/2014/main" id="{3BFFA893-26B8-DCBE-4EF2-49DBDFF3CBB6}"/>
              </a:ext>
            </a:extLst>
          </p:cNvPr>
          <p:cNvSpPr txBox="1"/>
          <p:nvPr/>
        </p:nvSpPr>
        <p:spPr>
          <a:xfrm>
            <a:off x="715194" y="4050001"/>
            <a:ext cx="177934" cy="126958"/>
          </a:xfrm>
          <a:prstGeom prst="rect">
            <a:avLst/>
          </a:prstGeom>
          <a:noFill/>
        </p:spPr>
        <p:txBody>
          <a:bodyPr wrap="none" lIns="0" tIns="0" rIns="0" bIns="0" rtlCol="0" anchor="ctr" anchorCtr="0">
            <a:spAutoFit/>
          </a:bodyPr>
          <a:lstStyle/>
          <a:p>
            <a:pPr algn="ctr"/>
            <a:r>
              <a:rPr lang="en-GB" sz="825">
                <a:ln/>
                <a:rtl val="0"/>
              </a:rPr>
              <a:t>127</a:t>
            </a:r>
          </a:p>
        </p:txBody>
      </p:sp>
      <p:sp>
        <p:nvSpPr>
          <p:cNvPr id="61" name="TextBox 60">
            <a:extLst>
              <a:ext uri="{FF2B5EF4-FFF2-40B4-BE49-F238E27FC236}">
                <a16:creationId xmlns:a16="http://schemas.microsoft.com/office/drawing/2014/main" id="{7275E943-EF68-127D-E4CB-B3D906320943}"/>
              </a:ext>
            </a:extLst>
          </p:cNvPr>
          <p:cNvSpPr txBox="1"/>
          <p:nvPr/>
        </p:nvSpPr>
        <p:spPr>
          <a:xfrm>
            <a:off x="1814277" y="4050001"/>
            <a:ext cx="118623" cy="126958"/>
          </a:xfrm>
          <a:prstGeom prst="rect">
            <a:avLst/>
          </a:prstGeom>
          <a:noFill/>
        </p:spPr>
        <p:txBody>
          <a:bodyPr wrap="none" lIns="0" tIns="0" rIns="0" bIns="0" rtlCol="0" anchor="ctr" anchorCtr="0">
            <a:spAutoFit/>
          </a:bodyPr>
          <a:lstStyle/>
          <a:p>
            <a:pPr algn="ctr"/>
            <a:r>
              <a:rPr lang="en-GB" sz="825">
                <a:ln/>
                <a:rtl val="0"/>
              </a:rPr>
              <a:t>98</a:t>
            </a:r>
          </a:p>
        </p:txBody>
      </p:sp>
      <p:sp>
        <p:nvSpPr>
          <p:cNvPr id="62" name="TextBox 61">
            <a:extLst>
              <a:ext uri="{FF2B5EF4-FFF2-40B4-BE49-F238E27FC236}">
                <a16:creationId xmlns:a16="http://schemas.microsoft.com/office/drawing/2014/main" id="{21818154-1C58-0DC1-A5ED-83F883BFED8A}"/>
              </a:ext>
            </a:extLst>
          </p:cNvPr>
          <p:cNvSpPr txBox="1"/>
          <p:nvPr/>
        </p:nvSpPr>
        <p:spPr>
          <a:xfrm>
            <a:off x="2348991" y="4050001"/>
            <a:ext cx="118623" cy="126958"/>
          </a:xfrm>
          <a:prstGeom prst="rect">
            <a:avLst/>
          </a:prstGeom>
          <a:noFill/>
        </p:spPr>
        <p:txBody>
          <a:bodyPr wrap="none" lIns="0" tIns="0" rIns="0" bIns="0" rtlCol="0" anchor="ctr" anchorCtr="0">
            <a:spAutoFit/>
          </a:bodyPr>
          <a:lstStyle/>
          <a:p>
            <a:pPr algn="ctr"/>
            <a:r>
              <a:rPr lang="en-GB" sz="825">
                <a:ln/>
                <a:rtl val="0"/>
              </a:rPr>
              <a:t>89</a:t>
            </a:r>
          </a:p>
        </p:txBody>
      </p:sp>
      <p:sp>
        <p:nvSpPr>
          <p:cNvPr id="63" name="TextBox 62">
            <a:extLst>
              <a:ext uri="{FF2B5EF4-FFF2-40B4-BE49-F238E27FC236}">
                <a16:creationId xmlns:a16="http://schemas.microsoft.com/office/drawing/2014/main" id="{DA884111-A045-0552-ED5B-0AC8BC7F893F}"/>
              </a:ext>
            </a:extLst>
          </p:cNvPr>
          <p:cNvSpPr txBox="1"/>
          <p:nvPr/>
        </p:nvSpPr>
        <p:spPr>
          <a:xfrm>
            <a:off x="2883705" y="4050001"/>
            <a:ext cx="118623" cy="126958"/>
          </a:xfrm>
          <a:prstGeom prst="rect">
            <a:avLst/>
          </a:prstGeom>
          <a:noFill/>
        </p:spPr>
        <p:txBody>
          <a:bodyPr wrap="none" lIns="0" tIns="0" rIns="0" bIns="0" rtlCol="0" anchor="ctr" anchorCtr="0">
            <a:spAutoFit/>
          </a:bodyPr>
          <a:lstStyle/>
          <a:p>
            <a:pPr algn="ctr"/>
            <a:r>
              <a:rPr lang="en-GB" sz="825">
                <a:ln/>
                <a:rtl val="0"/>
              </a:rPr>
              <a:t>55</a:t>
            </a:r>
          </a:p>
        </p:txBody>
      </p:sp>
      <p:sp>
        <p:nvSpPr>
          <p:cNvPr id="64" name="TextBox 63">
            <a:extLst>
              <a:ext uri="{FF2B5EF4-FFF2-40B4-BE49-F238E27FC236}">
                <a16:creationId xmlns:a16="http://schemas.microsoft.com/office/drawing/2014/main" id="{6025DF1A-4BDE-F980-7FEE-9ACD41D857C5}"/>
              </a:ext>
            </a:extLst>
          </p:cNvPr>
          <p:cNvSpPr txBox="1"/>
          <p:nvPr/>
        </p:nvSpPr>
        <p:spPr>
          <a:xfrm>
            <a:off x="3418419" y="4050001"/>
            <a:ext cx="118623" cy="126958"/>
          </a:xfrm>
          <a:prstGeom prst="rect">
            <a:avLst/>
          </a:prstGeom>
          <a:noFill/>
        </p:spPr>
        <p:txBody>
          <a:bodyPr wrap="none" lIns="0" tIns="0" rIns="0" bIns="0" rtlCol="0" anchor="ctr" anchorCtr="0">
            <a:spAutoFit/>
          </a:bodyPr>
          <a:lstStyle/>
          <a:p>
            <a:pPr algn="ctr"/>
            <a:r>
              <a:rPr lang="en-GB" sz="825">
                <a:ln/>
                <a:rtl val="0"/>
              </a:rPr>
              <a:t>41</a:t>
            </a:r>
          </a:p>
        </p:txBody>
      </p:sp>
      <p:sp>
        <p:nvSpPr>
          <p:cNvPr id="65" name="TextBox 64">
            <a:extLst>
              <a:ext uri="{FF2B5EF4-FFF2-40B4-BE49-F238E27FC236}">
                <a16:creationId xmlns:a16="http://schemas.microsoft.com/office/drawing/2014/main" id="{F1A2A9E8-57EE-FF6B-71AE-9F322D59A16C}"/>
              </a:ext>
            </a:extLst>
          </p:cNvPr>
          <p:cNvSpPr txBox="1"/>
          <p:nvPr/>
        </p:nvSpPr>
        <p:spPr>
          <a:xfrm>
            <a:off x="3953135" y="4050001"/>
            <a:ext cx="118623" cy="126958"/>
          </a:xfrm>
          <a:prstGeom prst="rect">
            <a:avLst/>
          </a:prstGeom>
          <a:noFill/>
        </p:spPr>
        <p:txBody>
          <a:bodyPr wrap="none" lIns="0" tIns="0" rIns="0" bIns="0" rtlCol="0" anchor="ctr" anchorCtr="0">
            <a:spAutoFit/>
          </a:bodyPr>
          <a:lstStyle/>
          <a:p>
            <a:pPr algn="ctr"/>
            <a:r>
              <a:rPr lang="en-GB" sz="825">
                <a:ln/>
                <a:rtl val="0"/>
              </a:rPr>
              <a:t>27</a:t>
            </a:r>
          </a:p>
        </p:txBody>
      </p:sp>
      <p:sp>
        <p:nvSpPr>
          <p:cNvPr id="66" name="TextBox 65">
            <a:extLst>
              <a:ext uri="{FF2B5EF4-FFF2-40B4-BE49-F238E27FC236}">
                <a16:creationId xmlns:a16="http://schemas.microsoft.com/office/drawing/2014/main" id="{BB886E8B-FA73-6192-0DCA-115999FF610E}"/>
              </a:ext>
            </a:extLst>
          </p:cNvPr>
          <p:cNvSpPr txBox="1"/>
          <p:nvPr/>
        </p:nvSpPr>
        <p:spPr>
          <a:xfrm>
            <a:off x="4487847" y="4050001"/>
            <a:ext cx="118623" cy="126958"/>
          </a:xfrm>
          <a:prstGeom prst="rect">
            <a:avLst/>
          </a:prstGeom>
          <a:noFill/>
        </p:spPr>
        <p:txBody>
          <a:bodyPr wrap="none" lIns="0" tIns="0" rIns="0" bIns="0" rtlCol="0" anchor="ctr" anchorCtr="0">
            <a:spAutoFit/>
          </a:bodyPr>
          <a:lstStyle/>
          <a:p>
            <a:pPr algn="ctr"/>
            <a:r>
              <a:rPr lang="en-GB" sz="825">
                <a:ln/>
                <a:rtl val="0"/>
              </a:rPr>
              <a:t>18</a:t>
            </a:r>
          </a:p>
        </p:txBody>
      </p:sp>
      <p:sp>
        <p:nvSpPr>
          <p:cNvPr id="67" name="TextBox 66">
            <a:extLst>
              <a:ext uri="{FF2B5EF4-FFF2-40B4-BE49-F238E27FC236}">
                <a16:creationId xmlns:a16="http://schemas.microsoft.com/office/drawing/2014/main" id="{B10EC7D8-F89C-9891-027E-6217F704281F}"/>
              </a:ext>
            </a:extLst>
          </p:cNvPr>
          <p:cNvSpPr txBox="1"/>
          <p:nvPr/>
        </p:nvSpPr>
        <p:spPr>
          <a:xfrm>
            <a:off x="5022563" y="4050001"/>
            <a:ext cx="118623" cy="126958"/>
          </a:xfrm>
          <a:prstGeom prst="rect">
            <a:avLst/>
          </a:prstGeom>
          <a:noFill/>
        </p:spPr>
        <p:txBody>
          <a:bodyPr wrap="none" lIns="0" tIns="0" rIns="0" bIns="0" rtlCol="0" anchor="ctr" anchorCtr="0">
            <a:spAutoFit/>
          </a:bodyPr>
          <a:lstStyle/>
          <a:p>
            <a:pPr algn="ctr"/>
            <a:r>
              <a:rPr lang="en-GB" sz="825">
                <a:ln/>
                <a:rtl val="0"/>
              </a:rPr>
              <a:t>11</a:t>
            </a:r>
          </a:p>
        </p:txBody>
      </p:sp>
      <p:sp>
        <p:nvSpPr>
          <p:cNvPr id="68" name="TextBox 67">
            <a:extLst>
              <a:ext uri="{FF2B5EF4-FFF2-40B4-BE49-F238E27FC236}">
                <a16:creationId xmlns:a16="http://schemas.microsoft.com/office/drawing/2014/main" id="{36D284C9-DC89-B043-E222-47A30A4A8DFF}"/>
              </a:ext>
            </a:extLst>
          </p:cNvPr>
          <p:cNvSpPr txBox="1"/>
          <p:nvPr/>
        </p:nvSpPr>
        <p:spPr>
          <a:xfrm>
            <a:off x="5586934" y="4050001"/>
            <a:ext cx="59312" cy="126958"/>
          </a:xfrm>
          <a:prstGeom prst="rect">
            <a:avLst/>
          </a:prstGeom>
          <a:noFill/>
        </p:spPr>
        <p:txBody>
          <a:bodyPr wrap="none" lIns="0" tIns="0" rIns="0" bIns="0" rtlCol="0" anchor="ctr" anchorCtr="0">
            <a:spAutoFit/>
          </a:bodyPr>
          <a:lstStyle/>
          <a:p>
            <a:pPr algn="ctr"/>
            <a:r>
              <a:rPr lang="en-GB" sz="825" dirty="0">
                <a:ln/>
                <a:rtl val="0"/>
              </a:rPr>
              <a:t>2</a:t>
            </a:r>
          </a:p>
        </p:txBody>
      </p:sp>
      <p:grpSp>
        <p:nvGrpSpPr>
          <p:cNvPr id="70" name="Graphic 2">
            <a:extLst>
              <a:ext uri="{FF2B5EF4-FFF2-40B4-BE49-F238E27FC236}">
                <a16:creationId xmlns:a16="http://schemas.microsoft.com/office/drawing/2014/main" id="{5A3B698C-D685-57AD-2B91-1917891C24EF}"/>
              </a:ext>
            </a:extLst>
          </p:cNvPr>
          <p:cNvGrpSpPr/>
          <p:nvPr/>
        </p:nvGrpSpPr>
        <p:grpSpPr>
          <a:xfrm>
            <a:off x="5704762" y="1633763"/>
            <a:ext cx="32732" cy="46046"/>
            <a:chOff x="10504736" y="1760782"/>
            <a:chExt cx="50776" cy="70060"/>
          </a:xfrm>
        </p:grpSpPr>
        <p:sp>
          <p:nvSpPr>
            <p:cNvPr id="436" name="Freeform: Shape 435">
              <a:extLst>
                <a:ext uri="{FF2B5EF4-FFF2-40B4-BE49-F238E27FC236}">
                  <a16:creationId xmlns:a16="http://schemas.microsoft.com/office/drawing/2014/main" id="{3836B763-EA58-09F1-46F7-24D2BDD9C239}"/>
                </a:ext>
              </a:extLst>
            </p:cNvPr>
            <p:cNvSpPr/>
            <p:nvPr/>
          </p:nvSpPr>
          <p:spPr>
            <a:xfrm>
              <a:off x="10530214" y="1760782"/>
              <a:ext cx="17942" cy="70060"/>
            </a:xfrm>
            <a:custGeom>
              <a:avLst/>
              <a:gdLst>
                <a:gd name="connsiteX0" fmla="*/ 487 w 17942"/>
                <a:gd name="connsiteY0" fmla="*/ 46 h 70060"/>
                <a:gd name="connsiteX1" fmla="*/ 487 w 17942"/>
                <a:gd name="connsiteY1" fmla="*/ 70107 h 70060"/>
              </a:gdLst>
              <a:ahLst/>
              <a:cxnLst>
                <a:cxn ang="0">
                  <a:pos x="connsiteX0" y="connsiteY0"/>
                </a:cxn>
                <a:cxn ang="0">
                  <a:pos x="connsiteX1" y="connsiteY1"/>
                </a:cxn>
              </a:cxnLst>
              <a:rect l="l" t="t" r="r" b="b"/>
              <a:pathLst>
                <a:path w="17942" h="70060">
                  <a:moveTo>
                    <a:pt x="487" y="46"/>
                  </a:moveTo>
                  <a:lnTo>
                    <a:pt x="487" y="70107"/>
                  </a:lnTo>
                </a:path>
              </a:pathLst>
            </a:custGeom>
            <a:ln w="19050" cap="flat">
              <a:solidFill>
                <a:srgbClr val="0070C0"/>
              </a:solidFill>
              <a:prstDash val="solid"/>
              <a:miter/>
            </a:ln>
          </p:spPr>
          <p:txBody>
            <a:bodyPr rtlCol="0" anchor="ctr"/>
            <a:lstStyle/>
            <a:p>
              <a:endParaRPr lang="en-GB" sz="1050"/>
            </a:p>
          </p:txBody>
        </p:sp>
        <p:sp>
          <p:nvSpPr>
            <p:cNvPr id="437" name="Freeform: Shape 436">
              <a:extLst>
                <a:ext uri="{FF2B5EF4-FFF2-40B4-BE49-F238E27FC236}">
                  <a16:creationId xmlns:a16="http://schemas.microsoft.com/office/drawing/2014/main" id="{B343760C-00D8-7A03-1E85-576EF2C2A1D1}"/>
                </a:ext>
              </a:extLst>
            </p:cNvPr>
            <p:cNvSpPr/>
            <p:nvPr/>
          </p:nvSpPr>
          <p:spPr>
            <a:xfrm>
              <a:off x="10504736" y="1795936"/>
              <a:ext cx="50776" cy="24756"/>
            </a:xfrm>
            <a:custGeom>
              <a:avLst/>
              <a:gdLst>
                <a:gd name="connsiteX0" fmla="*/ 51264 w 50776"/>
                <a:gd name="connsiteY0" fmla="*/ 46 h 24756"/>
                <a:gd name="connsiteX1" fmla="*/ 487 w 50776"/>
                <a:gd name="connsiteY1" fmla="*/ 46 h 24756"/>
              </a:gdLst>
              <a:ahLst/>
              <a:cxnLst>
                <a:cxn ang="0">
                  <a:pos x="connsiteX0" y="connsiteY0"/>
                </a:cxn>
                <a:cxn ang="0">
                  <a:pos x="connsiteX1" y="connsiteY1"/>
                </a:cxn>
              </a:cxnLst>
              <a:rect l="l" t="t" r="r" b="b"/>
              <a:pathLst>
                <a:path w="50776" h="24756">
                  <a:moveTo>
                    <a:pt x="51264" y="46"/>
                  </a:moveTo>
                  <a:lnTo>
                    <a:pt x="487" y="46"/>
                  </a:lnTo>
                </a:path>
              </a:pathLst>
            </a:custGeom>
            <a:ln w="19050" cap="flat">
              <a:solidFill>
                <a:srgbClr val="0070C0"/>
              </a:solidFill>
              <a:prstDash val="solid"/>
              <a:miter/>
            </a:ln>
          </p:spPr>
          <p:txBody>
            <a:bodyPr rtlCol="0" anchor="ctr"/>
            <a:lstStyle/>
            <a:p>
              <a:endParaRPr lang="en-GB" sz="1050"/>
            </a:p>
          </p:txBody>
        </p:sp>
      </p:grpSp>
      <p:grpSp>
        <p:nvGrpSpPr>
          <p:cNvPr id="71" name="Graphic 2">
            <a:extLst>
              <a:ext uri="{FF2B5EF4-FFF2-40B4-BE49-F238E27FC236}">
                <a16:creationId xmlns:a16="http://schemas.microsoft.com/office/drawing/2014/main" id="{8689D8B6-71C3-FE13-6A31-7184005EDABA}"/>
              </a:ext>
            </a:extLst>
          </p:cNvPr>
          <p:cNvGrpSpPr/>
          <p:nvPr/>
        </p:nvGrpSpPr>
        <p:grpSpPr>
          <a:xfrm>
            <a:off x="5430640" y="1633763"/>
            <a:ext cx="32732" cy="46046"/>
            <a:chOff x="10079501" y="1760782"/>
            <a:chExt cx="50776" cy="70060"/>
          </a:xfrm>
        </p:grpSpPr>
        <p:sp>
          <p:nvSpPr>
            <p:cNvPr id="434" name="Freeform: Shape 433">
              <a:extLst>
                <a:ext uri="{FF2B5EF4-FFF2-40B4-BE49-F238E27FC236}">
                  <a16:creationId xmlns:a16="http://schemas.microsoft.com/office/drawing/2014/main" id="{C1C9B4BB-284B-59F3-6FE3-8E756F821B6C}"/>
                </a:ext>
              </a:extLst>
            </p:cNvPr>
            <p:cNvSpPr/>
            <p:nvPr/>
          </p:nvSpPr>
          <p:spPr>
            <a:xfrm>
              <a:off x="10104979" y="1760782"/>
              <a:ext cx="17942" cy="70060"/>
            </a:xfrm>
            <a:custGeom>
              <a:avLst/>
              <a:gdLst>
                <a:gd name="connsiteX0" fmla="*/ 464 w 17942"/>
                <a:gd name="connsiteY0" fmla="*/ 46 h 70060"/>
                <a:gd name="connsiteX1" fmla="*/ 464 w 17942"/>
                <a:gd name="connsiteY1" fmla="*/ 70107 h 70060"/>
              </a:gdLst>
              <a:ahLst/>
              <a:cxnLst>
                <a:cxn ang="0">
                  <a:pos x="connsiteX0" y="connsiteY0"/>
                </a:cxn>
                <a:cxn ang="0">
                  <a:pos x="connsiteX1" y="connsiteY1"/>
                </a:cxn>
              </a:cxnLst>
              <a:rect l="l" t="t" r="r" b="b"/>
              <a:pathLst>
                <a:path w="17942" h="70060">
                  <a:moveTo>
                    <a:pt x="464" y="46"/>
                  </a:moveTo>
                  <a:lnTo>
                    <a:pt x="464" y="70107"/>
                  </a:lnTo>
                </a:path>
              </a:pathLst>
            </a:custGeom>
            <a:ln w="19050" cap="flat">
              <a:solidFill>
                <a:srgbClr val="0070C0"/>
              </a:solidFill>
              <a:prstDash val="solid"/>
              <a:miter/>
            </a:ln>
          </p:spPr>
          <p:txBody>
            <a:bodyPr rtlCol="0" anchor="ctr"/>
            <a:lstStyle/>
            <a:p>
              <a:endParaRPr lang="en-GB" sz="1050"/>
            </a:p>
          </p:txBody>
        </p:sp>
        <p:sp>
          <p:nvSpPr>
            <p:cNvPr id="435" name="Freeform: Shape 434">
              <a:extLst>
                <a:ext uri="{FF2B5EF4-FFF2-40B4-BE49-F238E27FC236}">
                  <a16:creationId xmlns:a16="http://schemas.microsoft.com/office/drawing/2014/main" id="{44E67370-A485-AF92-3775-218CB82E7881}"/>
                </a:ext>
              </a:extLst>
            </p:cNvPr>
            <p:cNvSpPr/>
            <p:nvPr/>
          </p:nvSpPr>
          <p:spPr>
            <a:xfrm>
              <a:off x="10079501" y="1795936"/>
              <a:ext cx="50776" cy="24756"/>
            </a:xfrm>
            <a:custGeom>
              <a:avLst/>
              <a:gdLst>
                <a:gd name="connsiteX0" fmla="*/ 51241 w 50776"/>
                <a:gd name="connsiteY0" fmla="*/ 46 h 24756"/>
                <a:gd name="connsiteX1" fmla="*/ 464 w 50776"/>
                <a:gd name="connsiteY1" fmla="*/ 46 h 24756"/>
              </a:gdLst>
              <a:ahLst/>
              <a:cxnLst>
                <a:cxn ang="0">
                  <a:pos x="connsiteX0" y="connsiteY0"/>
                </a:cxn>
                <a:cxn ang="0">
                  <a:pos x="connsiteX1" y="connsiteY1"/>
                </a:cxn>
              </a:cxnLst>
              <a:rect l="l" t="t" r="r" b="b"/>
              <a:pathLst>
                <a:path w="50776" h="24756">
                  <a:moveTo>
                    <a:pt x="51241" y="46"/>
                  </a:moveTo>
                  <a:lnTo>
                    <a:pt x="464" y="46"/>
                  </a:lnTo>
                </a:path>
              </a:pathLst>
            </a:custGeom>
            <a:ln w="19050" cap="flat">
              <a:solidFill>
                <a:srgbClr val="0070C0"/>
              </a:solidFill>
              <a:prstDash val="solid"/>
              <a:miter/>
            </a:ln>
          </p:spPr>
          <p:txBody>
            <a:bodyPr rtlCol="0" anchor="ctr"/>
            <a:lstStyle/>
            <a:p>
              <a:endParaRPr lang="en-GB" sz="1050"/>
            </a:p>
          </p:txBody>
        </p:sp>
      </p:grpSp>
      <p:grpSp>
        <p:nvGrpSpPr>
          <p:cNvPr id="72" name="Graphic 2">
            <a:extLst>
              <a:ext uri="{FF2B5EF4-FFF2-40B4-BE49-F238E27FC236}">
                <a16:creationId xmlns:a16="http://schemas.microsoft.com/office/drawing/2014/main" id="{E70DAECE-FAA9-C494-8ED5-79DB83B83110}"/>
              </a:ext>
            </a:extLst>
          </p:cNvPr>
          <p:cNvGrpSpPr/>
          <p:nvPr/>
        </p:nvGrpSpPr>
        <p:grpSpPr>
          <a:xfrm>
            <a:off x="5380789" y="1633763"/>
            <a:ext cx="32732" cy="46046"/>
            <a:chOff x="10002169" y="1760782"/>
            <a:chExt cx="50776" cy="70060"/>
          </a:xfrm>
        </p:grpSpPr>
        <p:sp>
          <p:nvSpPr>
            <p:cNvPr id="432" name="Freeform: Shape 431">
              <a:extLst>
                <a:ext uri="{FF2B5EF4-FFF2-40B4-BE49-F238E27FC236}">
                  <a16:creationId xmlns:a16="http://schemas.microsoft.com/office/drawing/2014/main" id="{756FDFFB-A632-0CD8-198C-E6D0FD3CCB3E}"/>
                </a:ext>
              </a:extLst>
            </p:cNvPr>
            <p:cNvSpPr/>
            <p:nvPr/>
          </p:nvSpPr>
          <p:spPr>
            <a:xfrm>
              <a:off x="10027647" y="1760782"/>
              <a:ext cx="17942" cy="70060"/>
            </a:xfrm>
            <a:custGeom>
              <a:avLst/>
              <a:gdLst>
                <a:gd name="connsiteX0" fmla="*/ 459 w 17942"/>
                <a:gd name="connsiteY0" fmla="*/ 46 h 70060"/>
                <a:gd name="connsiteX1" fmla="*/ 459 w 17942"/>
                <a:gd name="connsiteY1" fmla="*/ 70107 h 70060"/>
              </a:gdLst>
              <a:ahLst/>
              <a:cxnLst>
                <a:cxn ang="0">
                  <a:pos x="connsiteX0" y="connsiteY0"/>
                </a:cxn>
                <a:cxn ang="0">
                  <a:pos x="connsiteX1" y="connsiteY1"/>
                </a:cxn>
              </a:cxnLst>
              <a:rect l="l" t="t" r="r" b="b"/>
              <a:pathLst>
                <a:path w="17942" h="70060">
                  <a:moveTo>
                    <a:pt x="459" y="46"/>
                  </a:moveTo>
                  <a:lnTo>
                    <a:pt x="459" y="70107"/>
                  </a:lnTo>
                </a:path>
              </a:pathLst>
            </a:custGeom>
            <a:ln w="19050" cap="flat">
              <a:solidFill>
                <a:srgbClr val="0070C0"/>
              </a:solidFill>
              <a:prstDash val="solid"/>
              <a:miter/>
            </a:ln>
          </p:spPr>
          <p:txBody>
            <a:bodyPr rtlCol="0" anchor="ctr"/>
            <a:lstStyle/>
            <a:p>
              <a:endParaRPr lang="en-GB" sz="1050"/>
            </a:p>
          </p:txBody>
        </p:sp>
        <p:sp>
          <p:nvSpPr>
            <p:cNvPr id="433" name="Freeform: Shape 432">
              <a:extLst>
                <a:ext uri="{FF2B5EF4-FFF2-40B4-BE49-F238E27FC236}">
                  <a16:creationId xmlns:a16="http://schemas.microsoft.com/office/drawing/2014/main" id="{90109C56-E61B-32B5-B2C5-E469A889D6A5}"/>
                </a:ext>
              </a:extLst>
            </p:cNvPr>
            <p:cNvSpPr/>
            <p:nvPr/>
          </p:nvSpPr>
          <p:spPr>
            <a:xfrm>
              <a:off x="10002169" y="1795936"/>
              <a:ext cx="50776" cy="24756"/>
            </a:xfrm>
            <a:custGeom>
              <a:avLst/>
              <a:gdLst>
                <a:gd name="connsiteX0" fmla="*/ 51236 w 50776"/>
                <a:gd name="connsiteY0" fmla="*/ 46 h 24756"/>
                <a:gd name="connsiteX1" fmla="*/ 459 w 50776"/>
                <a:gd name="connsiteY1" fmla="*/ 46 h 24756"/>
              </a:gdLst>
              <a:ahLst/>
              <a:cxnLst>
                <a:cxn ang="0">
                  <a:pos x="connsiteX0" y="connsiteY0"/>
                </a:cxn>
                <a:cxn ang="0">
                  <a:pos x="connsiteX1" y="connsiteY1"/>
                </a:cxn>
              </a:cxnLst>
              <a:rect l="l" t="t" r="r" b="b"/>
              <a:pathLst>
                <a:path w="50776" h="24756">
                  <a:moveTo>
                    <a:pt x="51236" y="46"/>
                  </a:moveTo>
                  <a:lnTo>
                    <a:pt x="459" y="46"/>
                  </a:lnTo>
                </a:path>
              </a:pathLst>
            </a:custGeom>
            <a:ln w="19050" cap="flat">
              <a:solidFill>
                <a:srgbClr val="0070C0"/>
              </a:solidFill>
              <a:prstDash val="solid"/>
              <a:miter/>
            </a:ln>
          </p:spPr>
          <p:txBody>
            <a:bodyPr rtlCol="0" anchor="ctr"/>
            <a:lstStyle/>
            <a:p>
              <a:endParaRPr lang="en-GB" sz="1050"/>
            </a:p>
          </p:txBody>
        </p:sp>
      </p:grpSp>
      <p:grpSp>
        <p:nvGrpSpPr>
          <p:cNvPr id="73" name="Graphic 2">
            <a:extLst>
              <a:ext uri="{FF2B5EF4-FFF2-40B4-BE49-F238E27FC236}">
                <a16:creationId xmlns:a16="http://schemas.microsoft.com/office/drawing/2014/main" id="{8D6C6E77-3EC2-021D-1042-940A12B5732A}"/>
              </a:ext>
            </a:extLst>
          </p:cNvPr>
          <p:cNvGrpSpPr/>
          <p:nvPr/>
        </p:nvGrpSpPr>
        <p:grpSpPr>
          <a:xfrm>
            <a:off x="5335449" y="1633763"/>
            <a:ext cx="32732" cy="46046"/>
            <a:chOff x="9931835" y="1760782"/>
            <a:chExt cx="50776" cy="70060"/>
          </a:xfrm>
        </p:grpSpPr>
        <p:sp>
          <p:nvSpPr>
            <p:cNvPr id="430" name="Freeform: Shape 429">
              <a:extLst>
                <a:ext uri="{FF2B5EF4-FFF2-40B4-BE49-F238E27FC236}">
                  <a16:creationId xmlns:a16="http://schemas.microsoft.com/office/drawing/2014/main" id="{AF63D587-9860-0AF2-650D-638D686C9A7E}"/>
                </a:ext>
              </a:extLst>
            </p:cNvPr>
            <p:cNvSpPr/>
            <p:nvPr/>
          </p:nvSpPr>
          <p:spPr>
            <a:xfrm>
              <a:off x="9957313" y="1760782"/>
              <a:ext cx="17942" cy="70060"/>
            </a:xfrm>
            <a:custGeom>
              <a:avLst/>
              <a:gdLst>
                <a:gd name="connsiteX0" fmla="*/ 455 w 17942"/>
                <a:gd name="connsiteY0" fmla="*/ 46 h 70060"/>
                <a:gd name="connsiteX1" fmla="*/ 455 w 17942"/>
                <a:gd name="connsiteY1" fmla="*/ 70107 h 70060"/>
              </a:gdLst>
              <a:ahLst/>
              <a:cxnLst>
                <a:cxn ang="0">
                  <a:pos x="connsiteX0" y="connsiteY0"/>
                </a:cxn>
                <a:cxn ang="0">
                  <a:pos x="connsiteX1" y="connsiteY1"/>
                </a:cxn>
              </a:cxnLst>
              <a:rect l="l" t="t" r="r" b="b"/>
              <a:pathLst>
                <a:path w="17942" h="70060">
                  <a:moveTo>
                    <a:pt x="455" y="46"/>
                  </a:moveTo>
                  <a:lnTo>
                    <a:pt x="455" y="70107"/>
                  </a:lnTo>
                </a:path>
              </a:pathLst>
            </a:custGeom>
            <a:ln w="19050" cap="flat">
              <a:solidFill>
                <a:srgbClr val="0070C0"/>
              </a:solidFill>
              <a:prstDash val="solid"/>
              <a:miter/>
            </a:ln>
          </p:spPr>
          <p:txBody>
            <a:bodyPr rtlCol="0" anchor="ctr"/>
            <a:lstStyle/>
            <a:p>
              <a:endParaRPr lang="en-GB" sz="1050"/>
            </a:p>
          </p:txBody>
        </p:sp>
        <p:sp>
          <p:nvSpPr>
            <p:cNvPr id="431" name="Freeform: Shape 430">
              <a:extLst>
                <a:ext uri="{FF2B5EF4-FFF2-40B4-BE49-F238E27FC236}">
                  <a16:creationId xmlns:a16="http://schemas.microsoft.com/office/drawing/2014/main" id="{E0A4A2A7-0B4D-1CE5-C6F6-8EAEB8B23A8C}"/>
                </a:ext>
              </a:extLst>
            </p:cNvPr>
            <p:cNvSpPr/>
            <p:nvPr/>
          </p:nvSpPr>
          <p:spPr>
            <a:xfrm>
              <a:off x="9931835" y="1795936"/>
              <a:ext cx="50776" cy="24756"/>
            </a:xfrm>
            <a:custGeom>
              <a:avLst/>
              <a:gdLst>
                <a:gd name="connsiteX0" fmla="*/ 51232 w 50776"/>
                <a:gd name="connsiteY0" fmla="*/ 46 h 24756"/>
                <a:gd name="connsiteX1" fmla="*/ 455 w 50776"/>
                <a:gd name="connsiteY1" fmla="*/ 46 h 24756"/>
              </a:gdLst>
              <a:ahLst/>
              <a:cxnLst>
                <a:cxn ang="0">
                  <a:pos x="connsiteX0" y="connsiteY0"/>
                </a:cxn>
                <a:cxn ang="0">
                  <a:pos x="connsiteX1" y="connsiteY1"/>
                </a:cxn>
              </a:cxnLst>
              <a:rect l="l" t="t" r="r" b="b"/>
              <a:pathLst>
                <a:path w="50776" h="24756">
                  <a:moveTo>
                    <a:pt x="51232" y="46"/>
                  </a:moveTo>
                  <a:lnTo>
                    <a:pt x="455" y="46"/>
                  </a:lnTo>
                </a:path>
              </a:pathLst>
            </a:custGeom>
            <a:ln w="19050" cap="flat">
              <a:solidFill>
                <a:srgbClr val="0070C0"/>
              </a:solidFill>
              <a:prstDash val="solid"/>
              <a:miter/>
            </a:ln>
          </p:spPr>
          <p:txBody>
            <a:bodyPr rtlCol="0" anchor="ctr"/>
            <a:lstStyle/>
            <a:p>
              <a:endParaRPr lang="en-GB" sz="1050"/>
            </a:p>
          </p:txBody>
        </p:sp>
      </p:grpSp>
      <p:grpSp>
        <p:nvGrpSpPr>
          <p:cNvPr id="74" name="Graphic 2">
            <a:extLst>
              <a:ext uri="{FF2B5EF4-FFF2-40B4-BE49-F238E27FC236}">
                <a16:creationId xmlns:a16="http://schemas.microsoft.com/office/drawing/2014/main" id="{8979B0C7-4171-A3BC-AB10-14B38FF39168}"/>
              </a:ext>
            </a:extLst>
          </p:cNvPr>
          <p:cNvGrpSpPr/>
          <p:nvPr/>
        </p:nvGrpSpPr>
        <p:grpSpPr>
          <a:xfrm>
            <a:off x="5207872" y="1633763"/>
            <a:ext cx="32732" cy="46046"/>
            <a:chOff x="9733930" y="1760782"/>
            <a:chExt cx="50776" cy="70060"/>
          </a:xfrm>
        </p:grpSpPr>
        <p:sp>
          <p:nvSpPr>
            <p:cNvPr id="428" name="Freeform: Shape 427">
              <a:extLst>
                <a:ext uri="{FF2B5EF4-FFF2-40B4-BE49-F238E27FC236}">
                  <a16:creationId xmlns:a16="http://schemas.microsoft.com/office/drawing/2014/main" id="{6CB6F74C-2122-4289-65A1-152DE2A0C67C}"/>
                </a:ext>
              </a:extLst>
            </p:cNvPr>
            <p:cNvSpPr/>
            <p:nvPr/>
          </p:nvSpPr>
          <p:spPr>
            <a:xfrm>
              <a:off x="9759408" y="1760782"/>
              <a:ext cx="17942" cy="70060"/>
            </a:xfrm>
            <a:custGeom>
              <a:avLst/>
              <a:gdLst>
                <a:gd name="connsiteX0" fmla="*/ 444 w 17942"/>
                <a:gd name="connsiteY0" fmla="*/ 46 h 70060"/>
                <a:gd name="connsiteX1" fmla="*/ 444 w 17942"/>
                <a:gd name="connsiteY1" fmla="*/ 70107 h 70060"/>
              </a:gdLst>
              <a:ahLst/>
              <a:cxnLst>
                <a:cxn ang="0">
                  <a:pos x="connsiteX0" y="connsiteY0"/>
                </a:cxn>
                <a:cxn ang="0">
                  <a:pos x="connsiteX1" y="connsiteY1"/>
                </a:cxn>
              </a:cxnLst>
              <a:rect l="l" t="t" r="r" b="b"/>
              <a:pathLst>
                <a:path w="17942" h="70060">
                  <a:moveTo>
                    <a:pt x="444" y="46"/>
                  </a:moveTo>
                  <a:lnTo>
                    <a:pt x="444" y="70107"/>
                  </a:lnTo>
                </a:path>
              </a:pathLst>
            </a:custGeom>
            <a:ln w="19050" cap="flat">
              <a:solidFill>
                <a:srgbClr val="0070C0"/>
              </a:solidFill>
              <a:prstDash val="solid"/>
              <a:miter/>
            </a:ln>
          </p:spPr>
          <p:txBody>
            <a:bodyPr rtlCol="0" anchor="ctr"/>
            <a:lstStyle/>
            <a:p>
              <a:endParaRPr lang="en-GB" sz="1050"/>
            </a:p>
          </p:txBody>
        </p:sp>
        <p:sp>
          <p:nvSpPr>
            <p:cNvPr id="429" name="Freeform: Shape 428">
              <a:extLst>
                <a:ext uri="{FF2B5EF4-FFF2-40B4-BE49-F238E27FC236}">
                  <a16:creationId xmlns:a16="http://schemas.microsoft.com/office/drawing/2014/main" id="{9CF482B9-0CA7-3052-1048-C185D6A666B2}"/>
                </a:ext>
              </a:extLst>
            </p:cNvPr>
            <p:cNvSpPr/>
            <p:nvPr/>
          </p:nvSpPr>
          <p:spPr>
            <a:xfrm>
              <a:off x="9733930" y="1795936"/>
              <a:ext cx="50776" cy="24756"/>
            </a:xfrm>
            <a:custGeom>
              <a:avLst/>
              <a:gdLst>
                <a:gd name="connsiteX0" fmla="*/ 51221 w 50776"/>
                <a:gd name="connsiteY0" fmla="*/ 46 h 24756"/>
                <a:gd name="connsiteX1" fmla="*/ 444 w 50776"/>
                <a:gd name="connsiteY1" fmla="*/ 46 h 24756"/>
              </a:gdLst>
              <a:ahLst/>
              <a:cxnLst>
                <a:cxn ang="0">
                  <a:pos x="connsiteX0" y="connsiteY0"/>
                </a:cxn>
                <a:cxn ang="0">
                  <a:pos x="connsiteX1" y="connsiteY1"/>
                </a:cxn>
              </a:cxnLst>
              <a:rect l="l" t="t" r="r" b="b"/>
              <a:pathLst>
                <a:path w="50776" h="24756">
                  <a:moveTo>
                    <a:pt x="51221" y="46"/>
                  </a:moveTo>
                  <a:lnTo>
                    <a:pt x="444" y="46"/>
                  </a:lnTo>
                </a:path>
              </a:pathLst>
            </a:custGeom>
            <a:ln w="19050" cap="flat">
              <a:solidFill>
                <a:srgbClr val="0070C0"/>
              </a:solidFill>
              <a:prstDash val="solid"/>
              <a:miter/>
            </a:ln>
          </p:spPr>
          <p:txBody>
            <a:bodyPr rtlCol="0" anchor="ctr"/>
            <a:lstStyle/>
            <a:p>
              <a:endParaRPr lang="en-GB" sz="1050"/>
            </a:p>
          </p:txBody>
        </p:sp>
      </p:grpSp>
      <p:grpSp>
        <p:nvGrpSpPr>
          <p:cNvPr id="75" name="Graphic 2">
            <a:extLst>
              <a:ext uri="{FF2B5EF4-FFF2-40B4-BE49-F238E27FC236}">
                <a16:creationId xmlns:a16="http://schemas.microsoft.com/office/drawing/2014/main" id="{C31DFBF5-407F-2D64-F20B-7FCE7C4AF60E}"/>
              </a:ext>
            </a:extLst>
          </p:cNvPr>
          <p:cNvGrpSpPr/>
          <p:nvPr/>
        </p:nvGrpSpPr>
        <p:grpSpPr>
          <a:xfrm>
            <a:off x="5204170" y="1633763"/>
            <a:ext cx="32732" cy="46046"/>
            <a:chOff x="9728189" y="1760782"/>
            <a:chExt cx="50776" cy="70060"/>
          </a:xfrm>
        </p:grpSpPr>
        <p:sp>
          <p:nvSpPr>
            <p:cNvPr id="426" name="Freeform: Shape 425">
              <a:extLst>
                <a:ext uri="{FF2B5EF4-FFF2-40B4-BE49-F238E27FC236}">
                  <a16:creationId xmlns:a16="http://schemas.microsoft.com/office/drawing/2014/main" id="{880D7C81-9595-0D23-D624-80AA5B636259}"/>
                </a:ext>
              </a:extLst>
            </p:cNvPr>
            <p:cNvSpPr/>
            <p:nvPr/>
          </p:nvSpPr>
          <p:spPr>
            <a:xfrm>
              <a:off x="9753667" y="1760782"/>
              <a:ext cx="17942" cy="70060"/>
            </a:xfrm>
            <a:custGeom>
              <a:avLst/>
              <a:gdLst>
                <a:gd name="connsiteX0" fmla="*/ 444 w 17942"/>
                <a:gd name="connsiteY0" fmla="*/ 46 h 70060"/>
                <a:gd name="connsiteX1" fmla="*/ 444 w 17942"/>
                <a:gd name="connsiteY1" fmla="*/ 70107 h 70060"/>
              </a:gdLst>
              <a:ahLst/>
              <a:cxnLst>
                <a:cxn ang="0">
                  <a:pos x="connsiteX0" y="connsiteY0"/>
                </a:cxn>
                <a:cxn ang="0">
                  <a:pos x="connsiteX1" y="connsiteY1"/>
                </a:cxn>
              </a:cxnLst>
              <a:rect l="l" t="t" r="r" b="b"/>
              <a:pathLst>
                <a:path w="17942" h="70060">
                  <a:moveTo>
                    <a:pt x="444" y="46"/>
                  </a:moveTo>
                  <a:lnTo>
                    <a:pt x="444" y="70107"/>
                  </a:lnTo>
                </a:path>
              </a:pathLst>
            </a:custGeom>
            <a:ln w="19050" cap="flat">
              <a:solidFill>
                <a:srgbClr val="0070C0"/>
              </a:solidFill>
              <a:prstDash val="solid"/>
              <a:miter/>
            </a:ln>
          </p:spPr>
          <p:txBody>
            <a:bodyPr rtlCol="0" anchor="ctr"/>
            <a:lstStyle/>
            <a:p>
              <a:endParaRPr lang="en-GB" sz="1050"/>
            </a:p>
          </p:txBody>
        </p:sp>
        <p:sp>
          <p:nvSpPr>
            <p:cNvPr id="427" name="Freeform: Shape 426">
              <a:extLst>
                <a:ext uri="{FF2B5EF4-FFF2-40B4-BE49-F238E27FC236}">
                  <a16:creationId xmlns:a16="http://schemas.microsoft.com/office/drawing/2014/main" id="{019BDF4F-F567-A7F4-006A-BED41B163613}"/>
                </a:ext>
              </a:extLst>
            </p:cNvPr>
            <p:cNvSpPr/>
            <p:nvPr/>
          </p:nvSpPr>
          <p:spPr>
            <a:xfrm>
              <a:off x="9728189" y="1795936"/>
              <a:ext cx="50776" cy="24756"/>
            </a:xfrm>
            <a:custGeom>
              <a:avLst/>
              <a:gdLst>
                <a:gd name="connsiteX0" fmla="*/ 51221 w 50776"/>
                <a:gd name="connsiteY0" fmla="*/ 46 h 24756"/>
                <a:gd name="connsiteX1" fmla="*/ 444 w 50776"/>
                <a:gd name="connsiteY1" fmla="*/ 46 h 24756"/>
              </a:gdLst>
              <a:ahLst/>
              <a:cxnLst>
                <a:cxn ang="0">
                  <a:pos x="connsiteX0" y="connsiteY0"/>
                </a:cxn>
                <a:cxn ang="0">
                  <a:pos x="connsiteX1" y="connsiteY1"/>
                </a:cxn>
              </a:cxnLst>
              <a:rect l="l" t="t" r="r" b="b"/>
              <a:pathLst>
                <a:path w="50776" h="24756">
                  <a:moveTo>
                    <a:pt x="51221" y="46"/>
                  </a:moveTo>
                  <a:lnTo>
                    <a:pt x="444" y="46"/>
                  </a:lnTo>
                </a:path>
              </a:pathLst>
            </a:custGeom>
            <a:ln w="19050" cap="flat">
              <a:solidFill>
                <a:srgbClr val="0070C0"/>
              </a:solidFill>
              <a:prstDash val="solid"/>
              <a:miter/>
            </a:ln>
          </p:spPr>
          <p:txBody>
            <a:bodyPr rtlCol="0" anchor="ctr"/>
            <a:lstStyle/>
            <a:p>
              <a:endParaRPr lang="en-GB" sz="1050"/>
            </a:p>
          </p:txBody>
        </p:sp>
      </p:grpSp>
      <p:grpSp>
        <p:nvGrpSpPr>
          <p:cNvPr id="76" name="Graphic 2">
            <a:extLst>
              <a:ext uri="{FF2B5EF4-FFF2-40B4-BE49-F238E27FC236}">
                <a16:creationId xmlns:a16="http://schemas.microsoft.com/office/drawing/2014/main" id="{3519B1C3-48DA-C9B7-8549-F6AA524E131C}"/>
              </a:ext>
            </a:extLst>
          </p:cNvPr>
          <p:cNvGrpSpPr/>
          <p:nvPr/>
        </p:nvGrpSpPr>
        <p:grpSpPr>
          <a:xfrm>
            <a:off x="4971685" y="1633763"/>
            <a:ext cx="32732" cy="46046"/>
            <a:chOff x="9367546" y="1760782"/>
            <a:chExt cx="50776" cy="70060"/>
          </a:xfrm>
        </p:grpSpPr>
        <p:sp>
          <p:nvSpPr>
            <p:cNvPr id="424" name="Freeform: Shape 423">
              <a:extLst>
                <a:ext uri="{FF2B5EF4-FFF2-40B4-BE49-F238E27FC236}">
                  <a16:creationId xmlns:a16="http://schemas.microsoft.com/office/drawing/2014/main" id="{5829AD91-48DD-4EAE-521A-22F81E70EC0E}"/>
                </a:ext>
              </a:extLst>
            </p:cNvPr>
            <p:cNvSpPr/>
            <p:nvPr/>
          </p:nvSpPr>
          <p:spPr>
            <a:xfrm>
              <a:off x="9393025" y="1760782"/>
              <a:ext cx="17942" cy="70060"/>
            </a:xfrm>
            <a:custGeom>
              <a:avLst/>
              <a:gdLst>
                <a:gd name="connsiteX0" fmla="*/ 424 w 17942"/>
                <a:gd name="connsiteY0" fmla="*/ 46 h 70060"/>
                <a:gd name="connsiteX1" fmla="*/ 424 w 17942"/>
                <a:gd name="connsiteY1" fmla="*/ 70107 h 70060"/>
              </a:gdLst>
              <a:ahLst/>
              <a:cxnLst>
                <a:cxn ang="0">
                  <a:pos x="connsiteX0" y="connsiteY0"/>
                </a:cxn>
                <a:cxn ang="0">
                  <a:pos x="connsiteX1" y="connsiteY1"/>
                </a:cxn>
              </a:cxnLst>
              <a:rect l="l" t="t" r="r" b="b"/>
              <a:pathLst>
                <a:path w="17942" h="70060">
                  <a:moveTo>
                    <a:pt x="424" y="46"/>
                  </a:moveTo>
                  <a:lnTo>
                    <a:pt x="424" y="70107"/>
                  </a:lnTo>
                </a:path>
              </a:pathLst>
            </a:custGeom>
            <a:ln w="19050" cap="flat">
              <a:solidFill>
                <a:srgbClr val="0070C0"/>
              </a:solidFill>
              <a:prstDash val="solid"/>
              <a:miter/>
            </a:ln>
          </p:spPr>
          <p:txBody>
            <a:bodyPr rtlCol="0" anchor="ctr"/>
            <a:lstStyle/>
            <a:p>
              <a:endParaRPr lang="en-GB" sz="1050"/>
            </a:p>
          </p:txBody>
        </p:sp>
        <p:sp>
          <p:nvSpPr>
            <p:cNvPr id="425" name="Freeform: Shape 424">
              <a:extLst>
                <a:ext uri="{FF2B5EF4-FFF2-40B4-BE49-F238E27FC236}">
                  <a16:creationId xmlns:a16="http://schemas.microsoft.com/office/drawing/2014/main" id="{E1B65733-AA9D-5221-84E0-7AC5737FB338}"/>
                </a:ext>
              </a:extLst>
            </p:cNvPr>
            <p:cNvSpPr/>
            <p:nvPr/>
          </p:nvSpPr>
          <p:spPr>
            <a:xfrm>
              <a:off x="9367546" y="1795936"/>
              <a:ext cx="50776" cy="24756"/>
            </a:xfrm>
            <a:custGeom>
              <a:avLst/>
              <a:gdLst>
                <a:gd name="connsiteX0" fmla="*/ 51201 w 50776"/>
                <a:gd name="connsiteY0" fmla="*/ 46 h 24756"/>
                <a:gd name="connsiteX1" fmla="*/ 424 w 50776"/>
                <a:gd name="connsiteY1" fmla="*/ 46 h 24756"/>
              </a:gdLst>
              <a:ahLst/>
              <a:cxnLst>
                <a:cxn ang="0">
                  <a:pos x="connsiteX0" y="connsiteY0"/>
                </a:cxn>
                <a:cxn ang="0">
                  <a:pos x="connsiteX1" y="connsiteY1"/>
                </a:cxn>
              </a:cxnLst>
              <a:rect l="l" t="t" r="r" b="b"/>
              <a:pathLst>
                <a:path w="50776" h="24756">
                  <a:moveTo>
                    <a:pt x="51201" y="46"/>
                  </a:moveTo>
                  <a:lnTo>
                    <a:pt x="424" y="46"/>
                  </a:lnTo>
                </a:path>
              </a:pathLst>
            </a:custGeom>
            <a:ln w="19050" cap="flat">
              <a:solidFill>
                <a:srgbClr val="0070C0"/>
              </a:solidFill>
              <a:prstDash val="solid"/>
              <a:miter/>
            </a:ln>
          </p:spPr>
          <p:txBody>
            <a:bodyPr rtlCol="0" anchor="ctr"/>
            <a:lstStyle/>
            <a:p>
              <a:endParaRPr lang="en-GB" sz="1050"/>
            </a:p>
          </p:txBody>
        </p:sp>
      </p:grpSp>
      <p:grpSp>
        <p:nvGrpSpPr>
          <p:cNvPr id="77" name="Graphic 2">
            <a:extLst>
              <a:ext uri="{FF2B5EF4-FFF2-40B4-BE49-F238E27FC236}">
                <a16:creationId xmlns:a16="http://schemas.microsoft.com/office/drawing/2014/main" id="{93D246DE-C8E9-1FDA-FF6A-3B1CEEF5CCD6}"/>
              </a:ext>
            </a:extLst>
          </p:cNvPr>
          <p:cNvGrpSpPr/>
          <p:nvPr/>
        </p:nvGrpSpPr>
        <p:grpSpPr>
          <a:xfrm>
            <a:off x="4962895" y="1633763"/>
            <a:ext cx="32732" cy="46046"/>
            <a:chOff x="9353910" y="1760782"/>
            <a:chExt cx="50776" cy="70060"/>
          </a:xfrm>
        </p:grpSpPr>
        <p:sp>
          <p:nvSpPr>
            <p:cNvPr id="422" name="Freeform: Shape 421">
              <a:extLst>
                <a:ext uri="{FF2B5EF4-FFF2-40B4-BE49-F238E27FC236}">
                  <a16:creationId xmlns:a16="http://schemas.microsoft.com/office/drawing/2014/main" id="{2E2E7D24-FD83-6BB6-61BE-2300A2874B50}"/>
                </a:ext>
              </a:extLst>
            </p:cNvPr>
            <p:cNvSpPr/>
            <p:nvPr/>
          </p:nvSpPr>
          <p:spPr>
            <a:xfrm>
              <a:off x="9379388" y="1760782"/>
              <a:ext cx="17942" cy="70060"/>
            </a:xfrm>
            <a:custGeom>
              <a:avLst/>
              <a:gdLst>
                <a:gd name="connsiteX0" fmla="*/ 423 w 17942"/>
                <a:gd name="connsiteY0" fmla="*/ 46 h 70060"/>
                <a:gd name="connsiteX1" fmla="*/ 423 w 17942"/>
                <a:gd name="connsiteY1" fmla="*/ 70107 h 70060"/>
              </a:gdLst>
              <a:ahLst/>
              <a:cxnLst>
                <a:cxn ang="0">
                  <a:pos x="connsiteX0" y="connsiteY0"/>
                </a:cxn>
                <a:cxn ang="0">
                  <a:pos x="connsiteX1" y="connsiteY1"/>
                </a:cxn>
              </a:cxnLst>
              <a:rect l="l" t="t" r="r" b="b"/>
              <a:pathLst>
                <a:path w="17942" h="70060">
                  <a:moveTo>
                    <a:pt x="423" y="46"/>
                  </a:moveTo>
                  <a:lnTo>
                    <a:pt x="423" y="70107"/>
                  </a:lnTo>
                </a:path>
              </a:pathLst>
            </a:custGeom>
            <a:ln w="19050" cap="flat">
              <a:solidFill>
                <a:srgbClr val="0070C0"/>
              </a:solidFill>
              <a:prstDash val="solid"/>
              <a:miter/>
            </a:ln>
          </p:spPr>
          <p:txBody>
            <a:bodyPr rtlCol="0" anchor="ctr"/>
            <a:lstStyle/>
            <a:p>
              <a:endParaRPr lang="en-GB" sz="1050"/>
            </a:p>
          </p:txBody>
        </p:sp>
        <p:sp>
          <p:nvSpPr>
            <p:cNvPr id="423" name="Freeform: Shape 422">
              <a:extLst>
                <a:ext uri="{FF2B5EF4-FFF2-40B4-BE49-F238E27FC236}">
                  <a16:creationId xmlns:a16="http://schemas.microsoft.com/office/drawing/2014/main" id="{0343B43F-B42B-9B39-AC7C-37503C3BCA9C}"/>
                </a:ext>
              </a:extLst>
            </p:cNvPr>
            <p:cNvSpPr/>
            <p:nvPr/>
          </p:nvSpPr>
          <p:spPr>
            <a:xfrm>
              <a:off x="9353910" y="1795936"/>
              <a:ext cx="50776" cy="24756"/>
            </a:xfrm>
            <a:custGeom>
              <a:avLst/>
              <a:gdLst>
                <a:gd name="connsiteX0" fmla="*/ 51200 w 50776"/>
                <a:gd name="connsiteY0" fmla="*/ 46 h 24756"/>
                <a:gd name="connsiteX1" fmla="*/ 423 w 50776"/>
                <a:gd name="connsiteY1" fmla="*/ 46 h 24756"/>
              </a:gdLst>
              <a:ahLst/>
              <a:cxnLst>
                <a:cxn ang="0">
                  <a:pos x="connsiteX0" y="connsiteY0"/>
                </a:cxn>
                <a:cxn ang="0">
                  <a:pos x="connsiteX1" y="connsiteY1"/>
                </a:cxn>
              </a:cxnLst>
              <a:rect l="l" t="t" r="r" b="b"/>
              <a:pathLst>
                <a:path w="50776" h="24756">
                  <a:moveTo>
                    <a:pt x="51200" y="46"/>
                  </a:moveTo>
                  <a:lnTo>
                    <a:pt x="423" y="46"/>
                  </a:lnTo>
                </a:path>
              </a:pathLst>
            </a:custGeom>
            <a:ln w="19050" cap="flat">
              <a:solidFill>
                <a:srgbClr val="0070C0"/>
              </a:solidFill>
              <a:prstDash val="solid"/>
              <a:miter/>
            </a:ln>
          </p:spPr>
          <p:txBody>
            <a:bodyPr rtlCol="0" anchor="ctr"/>
            <a:lstStyle/>
            <a:p>
              <a:endParaRPr lang="en-GB" sz="1050"/>
            </a:p>
          </p:txBody>
        </p:sp>
      </p:grpSp>
      <p:grpSp>
        <p:nvGrpSpPr>
          <p:cNvPr id="78" name="Graphic 2">
            <a:extLst>
              <a:ext uri="{FF2B5EF4-FFF2-40B4-BE49-F238E27FC236}">
                <a16:creationId xmlns:a16="http://schemas.microsoft.com/office/drawing/2014/main" id="{1492096F-978C-7BD1-72F8-9E554E5AF572}"/>
              </a:ext>
            </a:extLst>
          </p:cNvPr>
          <p:cNvGrpSpPr/>
          <p:nvPr/>
        </p:nvGrpSpPr>
        <p:grpSpPr>
          <a:xfrm>
            <a:off x="4735501" y="1633763"/>
            <a:ext cx="32732" cy="46046"/>
            <a:chOff x="9001163" y="1760782"/>
            <a:chExt cx="50776" cy="70060"/>
          </a:xfrm>
        </p:grpSpPr>
        <p:sp>
          <p:nvSpPr>
            <p:cNvPr id="420" name="Freeform: Shape 419">
              <a:extLst>
                <a:ext uri="{FF2B5EF4-FFF2-40B4-BE49-F238E27FC236}">
                  <a16:creationId xmlns:a16="http://schemas.microsoft.com/office/drawing/2014/main" id="{89CF5CB2-B2B3-B06C-51A6-E8190A934EEF}"/>
                </a:ext>
              </a:extLst>
            </p:cNvPr>
            <p:cNvSpPr/>
            <p:nvPr/>
          </p:nvSpPr>
          <p:spPr>
            <a:xfrm>
              <a:off x="9026641" y="1760782"/>
              <a:ext cx="17942" cy="70060"/>
            </a:xfrm>
            <a:custGeom>
              <a:avLst/>
              <a:gdLst>
                <a:gd name="connsiteX0" fmla="*/ 403 w 17942"/>
                <a:gd name="connsiteY0" fmla="*/ 46 h 70060"/>
                <a:gd name="connsiteX1" fmla="*/ 403 w 17942"/>
                <a:gd name="connsiteY1" fmla="*/ 70107 h 70060"/>
              </a:gdLst>
              <a:ahLst/>
              <a:cxnLst>
                <a:cxn ang="0">
                  <a:pos x="connsiteX0" y="connsiteY0"/>
                </a:cxn>
                <a:cxn ang="0">
                  <a:pos x="connsiteX1" y="connsiteY1"/>
                </a:cxn>
              </a:cxnLst>
              <a:rect l="l" t="t" r="r" b="b"/>
              <a:pathLst>
                <a:path w="17942" h="70060">
                  <a:moveTo>
                    <a:pt x="403" y="46"/>
                  </a:moveTo>
                  <a:lnTo>
                    <a:pt x="403" y="70107"/>
                  </a:lnTo>
                </a:path>
              </a:pathLst>
            </a:custGeom>
            <a:ln w="19050" cap="flat">
              <a:solidFill>
                <a:srgbClr val="0070C0"/>
              </a:solidFill>
              <a:prstDash val="solid"/>
              <a:miter/>
            </a:ln>
          </p:spPr>
          <p:txBody>
            <a:bodyPr rtlCol="0" anchor="ctr"/>
            <a:lstStyle/>
            <a:p>
              <a:endParaRPr lang="en-GB" sz="1050"/>
            </a:p>
          </p:txBody>
        </p:sp>
        <p:sp>
          <p:nvSpPr>
            <p:cNvPr id="421" name="Freeform: Shape 420">
              <a:extLst>
                <a:ext uri="{FF2B5EF4-FFF2-40B4-BE49-F238E27FC236}">
                  <a16:creationId xmlns:a16="http://schemas.microsoft.com/office/drawing/2014/main" id="{40043C17-CCD6-6710-0FFD-80FC405182D6}"/>
                </a:ext>
              </a:extLst>
            </p:cNvPr>
            <p:cNvSpPr/>
            <p:nvPr/>
          </p:nvSpPr>
          <p:spPr>
            <a:xfrm>
              <a:off x="9001163" y="1795936"/>
              <a:ext cx="50776" cy="24756"/>
            </a:xfrm>
            <a:custGeom>
              <a:avLst/>
              <a:gdLst>
                <a:gd name="connsiteX0" fmla="*/ 51180 w 50776"/>
                <a:gd name="connsiteY0" fmla="*/ 46 h 24756"/>
                <a:gd name="connsiteX1" fmla="*/ 403 w 50776"/>
                <a:gd name="connsiteY1" fmla="*/ 46 h 24756"/>
              </a:gdLst>
              <a:ahLst/>
              <a:cxnLst>
                <a:cxn ang="0">
                  <a:pos x="connsiteX0" y="connsiteY0"/>
                </a:cxn>
                <a:cxn ang="0">
                  <a:pos x="connsiteX1" y="connsiteY1"/>
                </a:cxn>
              </a:cxnLst>
              <a:rect l="l" t="t" r="r" b="b"/>
              <a:pathLst>
                <a:path w="50776" h="24756">
                  <a:moveTo>
                    <a:pt x="51180" y="46"/>
                  </a:moveTo>
                  <a:lnTo>
                    <a:pt x="403" y="46"/>
                  </a:lnTo>
                </a:path>
              </a:pathLst>
            </a:custGeom>
            <a:ln w="19050" cap="flat">
              <a:solidFill>
                <a:srgbClr val="0070C0"/>
              </a:solidFill>
              <a:prstDash val="solid"/>
              <a:miter/>
            </a:ln>
          </p:spPr>
          <p:txBody>
            <a:bodyPr rtlCol="0" anchor="ctr"/>
            <a:lstStyle/>
            <a:p>
              <a:endParaRPr lang="en-GB" sz="1050"/>
            </a:p>
          </p:txBody>
        </p:sp>
      </p:grpSp>
      <p:grpSp>
        <p:nvGrpSpPr>
          <p:cNvPr id="79" name="Graphic 2">
            <a:extLst>
              <a:ext uri="{FF2B5EF4-FFF2-40B4-BE49-F238E27FC236}">
                <a16:creationId xmlns:a16="http://schemas.microsoft.com/office/drawing/2014/main" id="{0318923E-DD9B-9E18-4CC4-925F7CEC1E6F}"/>
              </a:ext>
            </a:extLst>
          </p:cNvPr>
          <p:cNvGrpSpPr/>
          <p:nvPr/>
        </p:nvGrpSpPr>
        <p:grpSpPr>
          <a:xfrm>
            <a:off x="4732032" y="1633763"/>
            <a:ext cx="32732" cy="46046"/>
            <a:chOff x="8995780" y="1760782"/>
            <a:chExt cx="50776" cy="70060"/>
          </a:xfrm>
        </p:grpSpPr>
        <p:sp>
          <p:nvSpPr>
            <p:cNvPr id="418" name="Freeform: Shape 417">
              <a:extLst>
                <a:ext uri="{FF2B5EF4-FFF2-40B4-BE49-F238E27FC236}">
                  <a16:creationId xmlns:a16="http://schemas.microsoft.com/office/drawing/2014/main" id="{429BBF96-3D2B-5DC1-1939-C9C0F5D4DFFC}"/>
                </a:ext>
              </a:extLst>
            </p:cNvPr>
            <p:cNvSpPr/>
            <p:nvPr/>
          </p:nvSpPr>
          <p:spPr>
            <a:xfrm>
              <a:off x="9021258" y="1760782"/>
              <a:ext cx="17942" cy="70060"/>
            </a:xfrm>
            <a:custGeom>
              <a:avLst/>
              <a:gdLst>
                <a:gd name="connsiteX0" fmla="*/ 403 w 17942"/>
                <a:gd name="connsiteY0" fmla="*/ 46 h 70060"/>
                <a:gd name="connsiteX1" fmla="*/ 403 w 17942"/>
                <a:gd name="connsiteY1" fmla="*/ 70107 h 70060"/>
              </a:gdLst>
              <a:ahLst/>
              <a:cxnLst>
                <a:cxn ang="0">
                  <a:pos x="connsiteX0" y="connsiteY0"/>
                </a:cxn>
                <a:cxn ang="0">
                  <a:pos x="connsiteX1" y="connsiteY1"/>
                </a:cxn>
              </a:cxnLst>
              <a:rect l="l" t="t" r="r" b="b"/>
              <a:pathLst>
                <a:path w="17942" h="70060">
                  <a:moveTo>
                    <a:pt x="403" y="46"/>
                  </a:moveTo>
                  <a:lnTo>
                    <a:pt x="403" y="70107"/>
                  </a:lnTo>
                </a:path>
              </a:pathLst>
            </a:custGeom>
            <a:ln w="19050" cap="flat">
              <a:solidFill>
                <a:srgbClr val="0070C0"/>
              </a:solidFill>
              <a:prstDash val="solid"/>
              <a:miter/>
            </a:ln>
          </p:spPr>
          <p:txBody>
            <a:bodyPr rtlCol="0" anchor="ctr"/>
            <a:lstStyle/>
            <a:p>
              <a:endParaRPr lang="en-GB" sz="1050"/>
            </a:p>
          </p:txBody>
        </p:sp>
        <p:sp>
          <p:nvSpPr>
            <p:cNvPr id="419" name="Freeform: Shape 418">
              <a:extLst>
                <a:ext uri="{FF2B5EF4-FFF2-40B4-BE49-F238E27FC236}">
                  <a16:creationId xmlns:a16="http://schemas.microsoft.com/office/drawing/2014/main" id="{17BB075E-20C2-E141-C2A4-905DFCB5841D}"/>
                </a:ext>
              </a:extLst>
            </p:cNvPr>
            <p:cNvSpPr/>
            <p:nvPr/>
          </p:nvSpPr>
          <p:spPr>
            <a:xfrm>
              <a:off x="8995780" y="1795936"/>
              <a:ext cx="50776" cy="24756"/>
            </a:xfrm>
            <a:custGeom>
              <a:avLst/>
              <a:gdLst>
                <a:gd name="connsiteX0" fmla="*/ 51180 w 50776"/>
                <a:gd name="connsiteY0" fmla="*/ 46 h 24756"/>
                <a:gd name="connsiteX1" fmla="*/ 403 w 50776"/>
                <a:gd name="connsiteY1" fmla="*/ 46 h 24756"/>
              </a:gdLst>
              <a:ahLst/>
              <a:cxnLst>
                <a:cxn ang="0">
                  <a:pos x="connsiteX0" y="connsiteY0"/>
                </a:cxn>
                <a:cxn ang="0">
                  <a:pos x="connsiteX1" y="connsiteY1"/>
                </a:cxn>
              </a:cxnLst>
              <a:rect l="l" t="t" r="r" b="b"/>
              <a:pathLst>
                <a:path w="50776" h="24756">
                  <a:moveTo>
                    <a:pt x="51180" y="46"/>
                  </a:moveTo>
                  <a:lnTo>
                    <a:pt x="403" y="46"/>
                  </a:lnTo>
                </a:path>
              </a:pathLst>
            </a:custGeom>
            <a:ln w="19050" cap="flat">
              <a:solidFill>
                <a:srgbClr val="0070C0"/>
              </a:solidFill>
              <a:prstDash val="solid"/>
              <a:miter/>
            </a:ln>
          </p:spPr>
          <p:txBody>
            <a:bodyPr rtlCol="0" anchor="ctr"/>
            <a:lstStyle/>
            <a:p>
              <a:endParaRPr lang="en-GB" sz="1050"/>
            </a:p>
          </p:txBody>
        </p:sp>
      </p:grpSp>
      <p:grpSp>
        <p:nvGrpSpPr>
          <p:cNvPr id="80" name="Graphic 2">
            <a:extLst>
              <a:ext uri="{FF2B5EF4-FFF2-40B4-BE49-F238E27FC236}">
                <a16:creationId xmlns:a16="http://schemas.microsoft.com/office/drawing/2014/main" id="{4873723C-AAA2-6611-99B9-52F71F521E07}"/>
              </a:ext>
            </a:extLst>
          </p:cNvPr>
          <p:cNvGrpSpPr/>
          <p:nvPr/>
        </p:nvGrpSpPr>
        <p:grpSpPr>
          <a:xfrm>
            <a:off x="4727868" y="1633763"/>
            <a:ext cx="32732" cy="46046"/>
            <a:chOff x="8989321" y="1760782"/>
            <a:chExt cx="50776" cy="70060"/>
          </a:xfrm>
        </p:grpSpPr>
        <p:sp>
          <p:nvSpPr>
            <p:cNvPr id="416" name="Freeform: Shape 415">
              <a:extLst>
                <a:ext uri="{FF2B5EF4-FFF2-40B4-BE49-F238E27FC236}">
                  <a16:creationId xmlns:a16="http://schemas.microsoft.com/office/drawing/2014/main" id="{9E500D56-C54B-38D9-B11B-0795927B6C7D}"/>
                </a:ext>
              </a:extLst>
            </p:cNvPr>
            <p:cNvSpPr/>
            <p:nvPr/>
          </p:nvSpPr>
          <p:spPr>
            <a:xfrm>
              <a:off x="9014799" y="1760782"/>
              <a:ext cx="17942" cy="70060"/>
            </a:xfrm>
            <a:custGeom>
              <a:avLst/>
              <a:gdLst>
                <a:gd name="connsiteX0" fmla="*/ 403 w 17942"/>
                <a:gd name="connsiteY0" fmla="*/ 46 h 70060"/>
                <a:gd name="connsiteX1" fmla="*/ 403 w 17942"/>
                <a:gd name="connsiteY1" fmla="*/ 70107 h 70060"/>
              </a:gdLst>
              <a:ahLst/>
              <a:cxnLst>
                <a:cxn ang="0">
                  <a:pos x="connsiteX0" y="connsiteY0"/>
                </a:cxn>
                <a:cxn ang="0">
                  <a:pos x="connsiteX1" y="connsiteY1"/>
                </a:cxn>
              </a:cxnLst>
              <a:rect l="l" t="t" r="r" b="b"/>
              <a:pathLst>
                <a:path w="17942" h="70060">
                  <a:moveTo>
                    <a:pt x="403" y="46"/>
                  </a:moveTo>
                  <a:lnTo>
                    <a:pt x="403" y="70107"/>
                  </a:lnTo>
                </a:path>
              </a:pathLst>
            </a:custGeom>
            <a:ln w="19050" cap="flat">
              <a:solidFill>
                <a:srgbClr val="0070C0"/>
              </a:solidFill>
              <a:prstDash val="solid"/>
              <a:miter/>
            </a:ln>
          </p:spPr>
          <p:txBody>
            <a:bodyPr rtlCol="0" anchor="ctr"/>
            <a:lstStyle/>
            <a:p>
              <a:endParaRPr lang="en-GB" sz="1050"/>
            </a:p>
          </p:txBody>
        </p:sp>
        <p:sp>
          <p:nvSpPr>
            <p:cNvPr id="417" name="Freeform: Shape 416">
              <a:extLst>
                <a:ext uri="{FF2B5EF4-FFF2-40B4-BE49-F238E27FC236}">
                  <a16:creationId xmlns:a16="http://schemas.microsoft.com/office/drawing/2014/main" id="{5287467D-EBA3-6FB8-40F7-B27E0B0C4075}"/>
                </a:ext>
              </a:extLst>
            </p:cNvPr>
            <p:cNvSpPr/>
            <p:nvPr/>
          </p:nvSpPr>
          <p:spPr>
            <a:xfrm>
              <a:off x="8989321" y="1795936"/>
              <a:ext cx="50776" cy="24756"/>
            </a:xfrm>
            <a:custGeom>
              <a:avLst/>
              <a:gdLst>
                <a:gd name="connsiteX0" fmla="*/ 51180 w 50776"/>
                <a:gd name="connsiteY0" fmla="*/ 46 h 24756"/>
                <a:gd name="connsiteX1" fmla="*/ 403 w 50776"/>
                <a:gd name="connsiteY1" fmla="*/ 46 h 24756"/>
              </a:gdLst>
              <a:ahLst/>
              <a:cxnLst>
                <a:cxn ang="0">
                  <a:pos x="connsiteX0" y="connsiteY0"/>
                </a:cxn>
                <a:cxn ang="0">
                  <a:pos x="connsiteX1" y="connsiteY1"/>
                </a:cxn>
              </a:cxnLst>
              <a:rect l="l" t="t" r="r" b="b"/>
              <a:pathLst>
                <a:path w="50776" h="24756">
                  <a:moveTo>
                    <a:pt x="51180" y="46"/>
                  </a:moveTo>
                  <a:lnTo>
                    <a:pt x="403" y="46"/>
                  </a:lnTo>
                </a:path>
              </a:pathLst>
            </a:custGeom>
            <a:ln w="19050" cap="flat">
              <a:solidFill>
                <a:srgbClr val="0070C0"/>
              </a:solidFill>
              <a:prstDash val="solid"/>
              <a:miter/>
            </a:ln>
          </p:spPr>
          <p:txBody>
            <a:bodyPr rtlCol="0" anchor="ctr"/>
            <a:lstStyle/>
            <a:p>
              <a:endParaRPr lang="en-GB" sz="1050"/>
            </a:p>
          </p:txBody>
        </p:sp>
      </p:grpSp>
      <p:grpSp>
        <p:nvGrpSpPr>
          <p:cNvPr id="81" name="Graphic 2">
            <a:extLst>
              <a:ext uri="{FF2B5EF4-FFF2-40B4-BE49-F238E27FC236}">
                <a16:creationId xmlns:a16="http://schemas.microsoft.com/office/drawing/2014/main" id="{EEFB887F-B15A-68B8-DB48-654D397E7FBF}"/>
              </a:ext>
            </a:extLst>
          </p:cNvPr>
          <p:cNvGrpSpPr/>
          <p:nvPr/>
        </p:nvGrpSpPr>
        <p:grpSpPr>
          <a:xfrm>
            <a:off x="4709362" y="1633763"/>
            <a:ext cx="32732" cy="46046"/>
            <a:chOff x="8960613" y="1760782"/>
            <a:chExt cx="50776" cy="70060"/>
          </a:xfrm>
        </p:grpSpPr>
        <p:sp>
          <p:nvSpPr>
            <p:cNvPr id="414" name="Freeform: Shape 413">
              <a:extLst>
                <a:ext uri="{FF2B5EF4-FFF2-40B4-BE49-F238E27FC236}">
                  <a16:creationId xmlns:a16="http://schemas.microsoft.com/office/drawing/2014/main" id="{3A5AF34E-1F4D-E2D7-C896-75BB9785C7B0}"/>
                </a:ext>
              </a:extLst>
            </p:cNvPr>
            <p:cNvSpPr/>
            <p:nvPr/>
          </p:nvSpPr>
          <p:spPr>
            <a:xfrm>
              <a:off x="8986091" y="1760782"/>
              <a:ext cx="17942" cy="70060"/>
            </a:xfrm>
            <a:custGeom>
              <a:avLst/>
              <a:gdLst>
                <a:gd name="connsiteX0" fmla="*/ 401 w 17942"/>
                <a:gd name="connsiteY0" fmla="*/ 46 h 70060"/>
                <a:gd name="connsiteX1" fmla="*/ 401 w 17942"/>
                <a:gd name="connsiteY1" fmla="*/ 70107 h 70060"/>
              </a:gdLst>
              <a:ahLst/>
              <a:cxnLst>
                <a:cxn ang="0">
                  <a:pos x="connsiteX0" y="connsiteY0"/>
                </a:cxn>
                <a:cxn ang="0">
                  <a:pos x="connsiteX1" y="connsiteY1"/>
                </a:cxn>
              </a:cxnLst>
              <a:rect l="l" t="t" r="r" b="b"/>
              <a:pathLst>
                <a:path w="17942" h="70060">
                  <a:moveTo>
                    <a:pt x="401" y="46"/>
                  </a:moveTo>
                  <a:lnTo>
                    <a:pt x="401" y="70107"/>
                  </a:lnTo>
                </a:path>
              </a:pathLst>
            </a:custGeom>
            <a:ln w="19050" cap="flat">
              <a:solidFill>
                <a:srgbClr val="0070C0"/>
              </a:solidFill>
              <a:prstDash val="solid"/>
              <a:miter/>
            </a:ln>
          </p:spPr>
          <p:txBody>
            <a:bodyPr rtlCol="0" anchor="ctr"/>
            <a:lstStyle/>
            <a:p>
              <a:endParaRPr lang="en-GB" sz="1050"/>
            </a:p>
          </p:txBody>
        </p:sp>
        <p:sp>
          <p:nvSpPr>
            <p:cNvPr id="415" name="Freeform: Shape 414">
              <a:extLst>
                <a:ext uri="{FF2B5EF4-FFF2-40B4-BE49-F238E27FC236}">
                  <a16:creationId xmlns:a16="http://schemas.microsoft.com/office/drawing/2014/main" id="{D7E249C7-731A-F789-B93B-58F0E8875271}"/>
                </a:ext>
              </a:extLst>
            </p:cNvPr>
            <p:cNvSpPr/>
            <p:nvPr/>
          </p:nvSpPr>
          <p:spPr>
            <a:xfrm>
              <a:off x="8960613" y="1795936"/>
              <a:ext cx="50776" cy="24756"/>
            </a:xfrm>
            <a:custGeom>
              <a:avLst/>
              <a:gdLst>
                <a:gd name="connsiteX0" fmla="*/ 51178 w 50776"/>
                <a:gd name="connsiteY0" fmla="*/ 46 h 24756"/>
                <a:gd name="connsiteX1" fmla="*/ 401 w 50776"/>
                <a:gd name="connsiteY1" fmla="*/ 46 h 24756"/>
              </a:gdLst>
              <a:ahLst/>
              <a:cxnLst>
                <a:cxn ang="0">
                  <a:pos x="connsiteX0" y="connsiteY0"/>
                </a:cxn>
                <a:cxn ang="0">
                  <a:pos x="connsiteX1" y="connsiteY1"/>
                </a:cxn>
              </a:cxnLst>
              <a:rect l="l" t="t" r="r" b="b"/>
              <a:pathLst>
                <a:path w="50776" h="24756">
                  <a:moveTo>
                    <a:pt x="51178" y="46"/>
                  </a:moveTo>
                  <a:lnTo>
                    <a:pt x="401" y="46"/>
                  </a:lnTo>
                </a:path>
              </a:pathLst>
            </a:custGeom>
            <a:ln w="19050" cap="flat">
              <a:solidFill>
                <a:srgbClr val="0070C0"/>
              </a:solidFill>
              <a:prstDash val="solid"/>
              <a:miter/>
            </a:ln>
          </p:spPr>
          <p:txBody>
            <a:bodyPr rtlCol="0" anchor="ctr"/>
            <a:lstStyle/>
            <a:p>
              <a:endParaRPr lang="en-GB" sz="1050"/>
            </a:p>
          </p:txBody>
        </p:sp>
      </p:grpSp>
      <p:grpSp>
        <p:nvGrpSpPr>
          <p:cNvPr id="82" name="Graphic 2">
            <a:extLst>
              <a:ext uri="{FF2B5EF4-FFF2-40B4-BE49-F238E27FC236}">
                <a16:creationId xmlns:a16="http://schemas.microsoft.com/office/drawing/2014/main" id="{32DFD273-66DA-5098-AA37-4F6C135FD08D}"/>
              </a:ext>
            </a:extLst>
          </p:cNvPr>
          <p:cNvGrpSpPr/>
          <p:nvPr/>
        </p:nvGrpSpPr>
        <p:grpSpPr>
          <a:xfrm>
            <a:off x="4700224" y="1633763"/>
            <a:ext cx="32732" cy="46046"/>
            <a:chOff x="8946438" y="1760782"/>
            <a:chExt cx="50776" cy="70060"/>
          </a:xfrm>
        </p:grpSpPr>
        <p:sp>
          <p:nvSpPr>
            <p:cNvPr id="412" name="Freeform: Shape 411">
              <a:extLst>
                <a:ext uri="{FF2B5EF4-FFF2-40B4-BE49-F238E27FC236}">
                  <a16:creationId xmlns:a16="http://schemas.microsoft.com/office/drawing/2014/main" id="{0232C864-98B5-ECD2-AF16-0E4CAF7C2F37}"/>
                </a:ext>
              </a:extLst>
            </p:cNvPr>
            <p:cNvSpPr/>
            <p:nvPr/>
          </p:nvSpPr>
          <p:spPr>
            <a:xfrm>
              <a:off x="8971916" y="1760782"/>
              <a:ext cx="17942" cy="70060"/>
            </a:xfrm>
            <a:custGeom>
              <a:avLst/>
              <a:gdLst>
                <a:gd name="connsiteX0" fmla="*/ 400 w 17942"/>
                <a:gd name="connsiteY0" fmla="*/ 46 h 70060"/>
                <a:gd name="connsiteX1" fmla="*/ 400 w 17942"/>
                <a:gd name="connsiteY1" fmla="*/ 70107 h 70060"/>
              </a:gdLst>
              <a:ahLst/>
              <a:cxnLst>
                <a:cxn ang="0">
                  <a:pos x="connsiteX0" y="connsiteY0"/>
                </a:cxn>
                <a:cxn ang="0">
                  <a:pos x="connsiteX1" y="connsiteY1"/>
                </a:cxn>
              </a:cxnLst>
              <a:rect l="l" t="t" r="r" b="b"/>
              <a:pathLst>
                <a:path w="17942" h="70060">
                  <a:moveTo>
                    <a:pt x="400" y="46"/>
                  </a:moveTo>
                  <a:lnTo>
                    <a:pt x="400" y="70107"/>
                  </a:lnTo>
                </a:path>
              </a:pathLst>
            </a:custGeom>
            <a:ln w="19050" cap="flat">
              <a:solidFill>
                <a:srgbClr val="0070C0"/>
              </a:solidFill>
              <a:prstDash val="solid"/>
              <a:miter/>
            </a:ln>
          </p:spPr>
          <p:txBody>
            <a:bodyPr rtlCol="0" anchor="ctr"/>
            <a:lstStyle/>
            <a:p>
              <a:endParaRPr lang="en-GB" sz="1050"/>
            </a:p>
          </p:txBody>
        </p:sp>
        <p:sp>
          <p:nvSpPr>
            <p:cNvPr id="413" name="Freeform: Shape 412">
              <a:extLst>
                <a:ext uri="{FF2B5EF4-FFF2-40B4-BE49-F238E27FC236}">
                  <a16:creationId xmlns:a16="http://schemas.microsoft.com/office/drawing/2014/main" id="{2E409783-0BC7-A752-F9B0-2F4BA13A41AF}"/>
                </a:ext>
              </a:extLst>
            </p:cNvPr>
            <p:cNvSpPr/>
            <p:nvPr/>
          </p:nvSpPr>
          <p:spPr>
            <a:xfrm>
              <a:off x="8946438" y="1795936"/>
              <a:ext cx="50776" cy="24756"/>
            </a:xfrm>
            <a:custGeom>
              <a:avLst/>
              <a:gdLst>
                <a:gd name="connsiteX0" fmla="*/ 51177 w 50776"/>
                <a:gd name="connsiteY0" fmla="*/ 46 h 24756"/>
                <a:gd name="connsiteX1" fmla="*/ 400 w 50776"/>
                <a:gd name="connsiteY1" fmla="*/ 46 h 24756"/>
              </a:gdLst>
              <a:ahLst/>
              <a:cxnLst>
                <a:cxn ang="0">
                  <a:pos x="connsiteX0" y="connsiteY0"/>
                </a:cxn>
                <a:cxn ang="0">
                  <a:pos x="connsiteX1" y="connsiteY1"/>
                </a:cxn>
              </a:cxnLst>
              <a:rect l="l" t="t" r="r" b="b"/>
              <a:pathLst>
                <a:path w="50776" h="24756">
                  <a:moveTo>
                    <a:pt x="51177" y="46"/>
                  </a:moveTo>
                  <a:lnTo>
                    <a:pt x="400" y="46"/>
                  </a:lnTo>
                </a:path>
              </a:pathLst>
            </a:custGeom>
            <a:ln w="19050" cap="flat">
              <a:solidFill>
                <a:srgbClr val="0070C0"/>
              </a:solidFill>
              <a:prstDash val="solid"/>
              <a:miter/>
            </a:ln>
          </p:spPr>
          <p:txBody>
            <a:bodyPr rtlCol="0" anchor="ctr"/>
            <a:lstStyle/>
            <a:p>
              <a:endParaRPr lang="en-GB" sz="1050"/>
            </a:p>
          </p:txBody>
        </p:sp>
      </p:grpSp>
      <p:grpSp>
        <p:nvGrpSpPr>
          <p:cNvPr id="83" name="Graphic 2">
            <a:extLst>
              <a:ext uri="{FF2B5EF4-FFF2-40B4-BE49-F238E27FC236}">
                <a16:creationId xmlns:a16="http://schemas.microsoft.com/office/drawing/2014/main" id="{A4C24AF0-E7FD-56C2-FAB3-421CF513D614}"/>
              </a:ext>
            </a:extLst>
          </p:cNvPr>
          <p:cNvGrpSpPr/>
          <p:nvPr/>
        </p:nvGrpSpPr>
        <p:grpSpPr>
          <a:xfrm>
            <a:off x="4677553" y="1633763"/>
            <a:ext cx="32732" cy="46046"/>
            <a:chOff x="8911271" y="1760782"/>
            <a:chExt cx="50776" cy="70060"/>
          </a:xfrm>
        </p:grpSpPr>
        <p:sp>
          <p:nvSpPr>
            <p:cNvPr id="410" name="Freeform: Shape 409">
              <a:extLst>
                <a:ext uri="{FF2B5EF4-FFF2-40B4-BE49-F238E27FC236}">
                  <a16:creationId xmlns:a16="http://schemas.microsoft.com/office/drawing/2014/main" id="{41FCF86C-2B92-3D51-C152-48EFD723AB70}"/>
                </a:ext>
              </a:extLst>
            </p:cNvPr>
            <p:cNvSpPr/>
            <p:nvPr/>
          </p:nvSpPr>
          <p:spPr>
            <a:xfrm>
              <a:off x="8936749" y="1760782"/>
              <a:ext cx="17942" cy="70060"/>
            </a:xfrm>
            <a:custGeom>
              <a:avLst/>
              <a:gdLst>
                <a:gd name="connsiteX0" fmla="*/ 398 w 17942"/>
                <a:gd name="connsiteY0" fmla="*/ 46 h 70060"/>
                <a:gd name="connsiteX1" fmla="*/ 398 w 17942"/>
                <a:gd name="connsiteY1" fmla="*/ 70107 h 70060"/>
              </a:gdLst>
              <a:ahLst/>
              <a:cxnLst>
                <a:cxn ang="0">
                  <a:pos x="connsiteX0" y="connsiteY0"/>
                </a:cxn>
                <a:cxn ang="0">
                  <a:pos x="connsiteX1" y="connsiteY1"/>
                </a:cxn>
              </a:cxnLst>
              <a:rect l="l" t="t" r="r" b="b"/>
              <a:pathLst>
                <a:path w="17942" h="70060">
                  <a:moveTo>
                    <a:pt x="398" y="46"/>
                  </a:moveTo>
                  <a:lnTo>
                    <a:pt x="398" y="70107"/>
                  </a:lnTo>
                </a:path>
              </a:pathLst>
            </a:custGeom>
            <a:ln w="19050" cap="flat">
              <a:solidFill>
                <a:srgbClr val="0070C0"/>
              </a:solidFill>
              <a:prstDash val="solid"/>
              <a:miter/>
            </a:ln>
          </p:spPr>
          <p:txBody>
            <a:bodyPr rtlCol="0" anchor="ctr"/>
            <a:lstStyle/>
            <a:p>
              <a:endParaRPr lang="en-GB" sz="1050"/>
            </a:p>
          </p:txBody>
        </p:sp>
        <p:sp>
          <p:nvSpPr>
            <p:cNvPr id="411" name="Freeform: Shape 410">
              <a:extLst>
                <a:ext uri="{FF2B5EF4-FFF2-40B4-BE49-F238E27FC236}">
                  <a16:creationId xmlns:a16="http://schemas.microsoft.com/office/drawing/2014/main" id="{75411125-59BF-C3D9-AD3B-46A98AE3071C}"/>
                </a:ext>
              </a:extLst>
            </p:cNvPr>
            <p:cNvSpPr/>
            <p:nvPr/>
          </p:nvSpPr>
          <p:spPr>
            <a:xfrm>
              <a:off x="8911271" y="1795936"/>
              <a:ext cx="50776" cy="24756"/>
            </a:xfrm>
            <a:custGeom>
              <a:avLst/>
              <a:gdLst>
                <a:gd name="connsiteX0" fmla="*/ 51175 w 50776"/>
                <a:gd name="connsiteY0" fmla="*/ 46 h 24756"/>
                <a:gd name="connsiteX1" fmla="*/ 398 w 50776"/>
                <a:gd name="connsiteY1" fmla="*/ 46 h 24756"/>
              </a:gdLst>
              <a:ahLst/>
              <a:cxnLst>
                <a:cxn ang="0">
                  <a:pos x="connsiteX0" y="connsiteY0"/>
                </a:cxn>
                <a:cxn ang="0">
                  <a:pos x="connsiteX1" y="connsiteY1"/>
                </a:cxn>
              </a:cxnLst>
              <a:rect l="l" t="t" r="r" b="b"/>
              <a:pathLst>
                <a:path w="50776" h="24756">
                  <a:moveTo>
                    <a:pt x="51175" y="46"/>
                  </a:moveTo>
                  <a:lnTo>
                    <a:pt x="398" y="46"/>
                  </a:lnTo>
                </a:path>
              </a:pathLst>
            </a:custGeom>
            <a:ln w="19050" cap="flat">
              <a:solidFill>
                <a:srgbClr val="0070C0"/>
              </a:solidFill>
              <a:prstDash val="solid"/>
              <a:miter/>
            </a:ln>
          </p:spPr>
          <p:txBody>
            <a:bodyPr rtlCol="0" anchor="ctr"/>
            <a:lstStyle/>
            <a:p>
              <a:endParaRPr lang="en-GB" sz="1050"/>
            </a:p>
          </p:txBody>
        </p:sp>
      </p:grpSp>
      <p:grpSp>
        <p:nvGrpSpPr>
          <p:cNvPr id="84" name="Graphic 2">
            <a:extLst>
              <a:ext uri="{FF2B5EF4-FFF2-40B4-BE49-F238E27FC236}">
                <a16:creationId xmlns:a16="http://schemas.microsoft.com/office/drawing/2014/main" id="{04CE7154-CF6C-E76F-6D78-5D5026860EA5}"/>
              </a:ext>
            </a:extLst>
          </p:cNvPr>
          <p:cNvGrpSpPr/>
          <p:nvPr/>
        </p:nvGrpSpPr>
        <p:grpSpPr>
          <a:xfrm>
            <a:off x="4300954" y="1554525"/>
            <a:ext cx="32732" cy="46046"/>
            <a:chOff x="8327067" y="1640218"/>
            <a:chExt cx="50776" cy="70060"/>
          </a:xfrm>
        </p:grpSpPr>
        <p:sp>
          <p:nvSpPr>
            <p:cNvPr id="408" name="Freeform: Shape 407">
              <a:extLst>
                <a:ext uri="{FF2B5EF4-FFF2-40B4-BE49-F238E27FC236}">
                  <a16:creationId xmlns:a16="http://schemas.microsoft.com/office/drawing/2014/main" id="{0B46B945-D251-0338-B41E-D714F22B551B}"/>
                </a:ext>
              </a:extLst>
            </p:cNvPr>
            <p:cNvSpPr/>
            <p:nvPr/>
          </p:nvSpPr>
          <p:spPr>
            <a:xfrm>
              <a:off x="8352545" y="1640218"/>
              <a:ext cx="17942" cy="70060"/>
            </a:xfrm>
            <a:custGeom>
              <a:avLst/>
              <a:gdLst>
                <a:gd name="connsiteX0" fmla="*/ 366 w 17942"/>
                <a:gd name="connsiteY0" fmla="*/ 41 h 70060"/>
                <a:gd name="connsiteX1" fmla="*/ 366 w 17942"/>
                <a:gd name="connsiteY1" fmla="*/ 70102 h 70060"/>
              </a:gdLst>
              <a:ahLst/>
              <a:cxnLst>
                <a:cxn ang="0">
                  <a:pos x="connsiteX0" y="connsiteY0"/>
                </a:cxn>
                <a:cxn ang="0">
                  <a:pos x="connsiteX1" y="connsiteY1"/>
                </a:cxn>
              </a:cxnLst>
              <a:rect l="l" t="t" r="r" b="b"/>
              <a:pathLst>
                <a:path w="17942" h="70060">
                  <a:moveTo>
                    <a:pt x="366" y="41"/>
                  </a:moveTo>
                  <a:lnTo>
                    <a:pt x="366" y="70102"/>
                  </a:lnTo>
                </a:path>
              </a:pathLst>
            </a:custGeom>
            <a:ln w="19050" cap="flat">
              <a:solidFill>
                <a:srgbClr val="0070C0"/>
              </a:solidFill>
              <a:prstDash val="solid"/>
              <a:miter/>
            </a:ln>
          </p:spPr>
          <p:txBody>
            <a:bodyPr rtlCol="0" anchor="ctr"/>
            <a:lstStyle/>
            <a:p>
              <a:endParaRPr lang="en-GB" sz="1050"/>
            </a:p>
          </p:txBody>
        </p:sp>
        <p:sp>
          <p:nvSpPr>
            <p:cNvPr id="409" name="Freeform: Shape 408">
              <a:extLst>
                <a:ext uri="{FF2B5EF4-FFF2-40B4-BE49-F238E27FC236}">
                  <a16:creationId xmlns:a16="http://schemas.microsoft.com/office/drawing/2014/main" id="{663823FE-BA43-67AA-4C7D-41E7FEDEECBB}"/>
                </a:ext>
              </a:extLst>
            </p:cNvPr>
            <p:cNvSpPr/>
            <p:nvPr/>
          </p:nvSpPr>
          <p:spPr>
            <a:xfrm>
              <a:off x="8327067" y="1675372"/>
              <a:ext cx="50776" cy="24756"/>
            </a:xfrm>
            <a:custGeom>
              <a:avLst/>
              <a:gdLst>
                <a:gd name="connsiteX0" fmla="*/ 51143 w 50776"/>
                <a:gd name="connsiteY0" fmla="*/ 41 h 24756"/>
                <a:gd name="connsiteX1" fmla="*/ 366 w 50776"/>
                <a:gd name="connsiteY1" fmla="*/ 41 h 24756"/>
              </a:gdLst>
              <a:ahLst/>
              <a:cxnLst>
                <a:cxn ang="0">
                  <a:pos x="connsiteX0" y="connsiteY0"/>
                </a:cxn>
                <a:cxn ang="0">
                  <a:pos x="connsiteX1" y="connsiteY1"/>
                </a:cxn>
              </a:cxnLst>
              <a:rect l="l" t="t" r="r" b="b"/>
              <a:pathLst>
                <a:path w="50776" h="24756">
                  <a:moveTo>
                    <a:pt x="51143" y="41"/>
                  </a:moveTo>
                  <a:lnTo>
                    <a:pt x="366" y="41"/>
                  </a:lnTo>
                </a:path>
              </a:pathLst>
            </a:custGeom>
            <a:ln w="19050" cap="flat">
              <a:solidFill>
                <a:srgbClr val="0070C0"/>
              </a:solidFill>
              <a:prstDash val="solid"/>
              <a:miter/>
            </a:ln>
          </p:spPr>
          <p:txBody>
            <a:bodyPr rtlCol="0" anchor="ctr"/>
            <a:lstStyle/>
            <a:p>
              <a:endParaRPr lang="en-GB" sz="1050"/>
            </a:p>
          </p:txBody>
        </p:sp>
      </p:grpSp>
      <p:grpSp>
        <p:nvGrpSpPr>
          <p:cNvPr id="85" name="Graphic 2">
            <a:extLst>
              <a:ext uri="{FF2B5EF4-FFF2-40B4-BE49-F238E27FC236}">
                <a16:creationId xmlns:a16="http://schemas.microsoft.com/office/drawing/2014/main" id="{502F94A4-8C50-F191-E873-3CD61EA4EA40}"/>
              </a:ext>
            </a:extLst>
          </p:cNvPr>
          <p:cNvGrpSpPr/>
          <p:nvPr/>
        </p:nvGrpSpPr>
        <p:grpSpPr>
          <a:xfrm>
            <a:off x="4278283" y="1554525"/>
            <a:ext cx="32732" cy="46046"/>
            <a:chOff x="8291899" y="1640218"/>
            <a:chExt cx="50776" cy="70060"/>
          </a:xfrm>
        </p:grpSpPr>
        <p:sp>
          <p:nvSpPr>
            <p:cNvPr id="406" name="Freeform: Shape 405">
              <a:extLst>
                <a:ext uri="{FF2B5EF4-FFF2-40B4-BE49-F238E27FC236}">
                  <a16:creationId xmlns:a16="http://schemas.microsoft.com/office/drawing/2014/main" id="{BFAEFFA4-B35E-043C-A8A2-169F4937209E}"/>
                </a:ext>
              </a:extLst>
            </p:cNvPr>
            <p:cNvSpPr/>
            <p:nvPr/>
          </p:nvSpPr>
          <p:spPr>
            <a:xfrm>
              <a:off x="8317378" y="1640218"/>
              <a:ext cx="17942" cy="70060"/>
            </a:xfrm>
            <a:custGeom>
              <a:avLst/>
              <a:gdLst>
                <a:gd name="connsiteX0" fmla="*/ 364 w 17942"/>
                <a:gd name="connsiteY0" fmla="*/ 41 h 70060"/>
                <a:gd name="connsiteX1" fmla="*/ 364 w 17942"/>
                <a:gd name="connsiteY1" fmla="*/ 70102 h 70060"/>
              </a:gdLst>
              <a:ahLst/>
              <a:cxnLst>
                <a:cxn ang="0">
                  <a:pos x="connsiteX0" y="connsiteY0"/>
                </a:cxn>
                <a:cxn ang="0">
                  <a:pos x="connsiteX1" y="connsiteY1"/>
                </a:cxn>
              </a:cxnLst>
              <a:rect l="l" t="t" r="r" b="b"/>
              <a:pathLst>
                <a:path w="17942" h="70060">
                  <a:moveTo>
                    <a:pt x="364" y="41"/>
                  </a:moveTo>
                  <a:lnTo>
                    <a:pt x="364" y="70102"/>
                  </a:lnTo>
                </a:path>
              </a:pathLst>
            </a:custGeom>
            <a:ln w="19050" cap="flat">
              <a:solidFill>
                <a:srgbClr val="0070C0"/>
              </a:solidFill>
              <a:prstDash val="solid"/>
              <a:miter/>
            </a:ln>
          </p:spPr>
          <p:txBody>
            <a:bodyPr rtlCol="0" anchor="ctr"/>
            <a:lstStyle/>
            <a:p>
              <a:endParaRPr lang="en-GB" sz="1050"/>
            </a:p>
          </p:txBody>
        </p:sp>
        <p:sp>
          <p:nvSpPr>
            <p:cNvPr id="407" name="Freeform: Shape 406">
              <a:extLst>
                <a:ext uri="{FF2B5EF4-FFF2-40B4-BE49-F238E27FC236}">
                  <a16:creationId xmlns:a16="http://schemas.microsoft.com/office/drawing/2014/main" id="{6A32F717-76B1-90CD-F67B-B803823CFD38}"/>
                </a:ext>
              </a:extLst>
            </p:cNvPr>
            <p:cNvSpPr/>
            <p:nvPr/>
          </p:nvSpPr>
          <p:spPr>
            <a:xfrm>
              <a:off x="8291899" y="1675372"/>
              <a:ext cx="50776" cy="24756"/>
            </a:xfrm>
            <a:custGeom>
              <a:avLst/>
              <a:gdLst>
                <a:gd name="connsiteX0" fmla="*/ 51141 w 50776"/>
                <a:gd name="connsiteY0" fmla="*/ 41 h 24756"/>
                <a:gd name="connsiteX1" fmla="*/ 364 w 50776"/>
                <a:gd name="connsiteY1" fmla="*/ 41 h 24756"/>
              </a:gdLst>
              <a:ahLst/>
              <a:cxnLst>
                <a:cxn ang="0">
                  <a:pos x="connsiteX0" y="connsiteY0"/>
                </a:cxn>
                <a:cxn ang="0">
                  <a:pos x="connsiteX1" y="connsiteY1"/>
                </a:cxn>
              </a:cxnLst>
              <a:rect l="l" t="t" r="r" b="b"/>
              <a:pathLst>
                <a:path w="50776" h="24756">
                  <a:moveTo>
                    <a:pt x="51141" y="41"/>
                  </a:moveTo>
                  <a:lnTo>
                    <a:pt x="364" y="41"/>
                  </a:lnTo>
                </a:path>
              </a:pathLst>
            </a:custGeom>
            <a:ln w="19050" cap="flat">
              <a:solidFill>
                <a:srgbClr val="0070C0"/>
              </a:solidFill>
              <a:prstDash val="solid"/>
              <a:miter/>
            </a:ln>
          </p:spPr>
          <p:txBody>
            <a:bodyPr rtlCol="0" anchor="ctr"/>
            <a:lstStyle/>
            <a:p>
              <a:endParaRPr lang="en-GB" sz="1050"/>
            </a:p>
          </p:txBody>
        </p:sp>
      </p:grpSp>
      <p:grpSp>
        <p:nvGrpSpPr>
          <p:cNvPr id="86" name="Graphic 2">
            <a:extLst>
              <a:ext uri="{FF2B5EF4-FFF2-40B4-BE49-F238E27FC236}">
                <a16:creationId xmlns:a16="http://schemas.microsoft.com/office/drawing/2014/main" id="{5722E77E-4166-5DBF-42D1-593DAA9E0CF0}"/>
              </a:ext>
            </a:extLst>
          </p:cNvPr>
          <p:cNvGrpSpPr/>
          <p:nvPr/>
        </p:nvGrpSpPr>
        <p:grpSpPr>
          <a:xfrm>
            <a:off x="4249830" y="1554525"/>
            <a:ext cx="32732" cy="46046"/>
            <a:chOff x="8247761" y="1640218"/>
            <a:chExt cx="50776" cy="70060"/>
          </a:xfrm>
        </p:grpSpPr>
        <p:sp>
          <p:nvSpPr>
            <p:cNvPr id="404" name="Freeform: Shape 403">
              <a:extLst>
                <a:ext uri="{FF2B5EF4-FFF2-40B4-BE49-F238E27FC236}">
                  <a16:creationId xmlns:a16="http://schemas.microsoft.com/office/drawing/2014/main" id="{38159701-AEB4-E8A5-ADCA-73E46308A794}"/>
                </a:ext>
              </a:extLst>
            </p:cNvPr>
            <p:cNvSpPr/>
            <p:nvPr/>
          </p:nvSpPr>
          <p:spPr>
            <a:xfrm>
              <a:off x="8273239" y="1640218"/>
              <a:ext cx="17942" cy="70060"/>
            </a:xfrm>
            <a:custGeom>
              <a:avLst/>
              <a:gdLst>
                <a:gd name="connsiteX0" fmla="*/ 361 w 17942"/>
                <a:gd name="connsiteY0" fmla="*/ 41 h 70060"/>
                <a:gd name="connsiteX1" fmla="*/ 361 w 17942"/>
                <a:gd name="connsiteY1" fmla="*/ 70102 h 70060"/>
              </a:gdLst>
              <a:ahLst/>
              <a:cxnLst>
                <a:cxn ang="0">
                  <a:pos x="connsiteX0" y="connsiteY0"/>
                </a:cxn>
                <a:cxn ang="0">
                  <a:pos x="connsiteX1" y="connsiteY1"/>
                </a:cxn>
              </a:cxnLst>
              <a:rect l="l" t="t" r="r" b="b"/>
              <a:pathLst>
                <a:path w="17942" h="70060">
                  <a:moveTo>
                    <a:pt x="361" y="41"/>
                  </a:moveTo>
                  <a:lnTo>
                    <a:pt x="361" y="70102"/>
                  </a:lnTo>
                </a:path>
              </a:pathLst>
            </a:custGeom>
            <a:ln w="19050" cap="flat">
              <a:solidFill>
                <a:srgbClr val="0070C0"/>
              </a:solidFill>
              <a:prstDash val="solid"/>
              <a:miter/>
            </a:ln>
          </p:spPr>
          <p:txBody>
            <a:bodyPr rtlCol="0" anchor="ctr"/>
            <a:lstStyle/>
            <a:p>
              <a:endParaRPr lang="en-GB" sz="1050"/>
            </a:p>
          </p:txBody>
        </p:sp>
        <p:sp>
          <p:nvSpPr>
            <p:cNvPr id="405" name="Freeform: Shape 404">
              <a:extLst>
                <a:ext uri="{FF2B5EF4-FFF2-40B4-BE49-F238E27FC236}">
                  <a16:creationId xmlns:a16="http://schemas.microsoft.com/office/drawing/2014/main" id="{CB9221CE-E996-CD85-E3AA-4372D4DC7B9E}"/>
                </a:ext>
              </a:extLst>
            </p:cNvPr>
            <p:cNvSpPr/>
            <p:nvPr/>
          </p:nvSpPr>
          <p:spPr>
            <a:xfrm>
              <a:off x="8247761" y="1675372"/>
              <a:ext cx="50776" cy="24756"/>
            </a:xfrm>
            <a:custGeom>
              <a:avLst/>
              <a:gdLst>
                <a:gd name="connsiteX0" fmla="*/ 51138 w 50776"/>
                <a:gd name="connsiteY0" fmla="*/ 41 h 24756"/>
                <a:gd name="connsiteX1" fmla="*/ 361 w 50776"/>
                <a:gd name="connsiteY1" fmla="*/ 41 h 24756"/>
              </a:gdLst>
              <a:ahLst/>
              <a:cxnLst>
                <a:cxn ang="0">
                  <a:pos x="connsiteX0" y="connsiteY0"/>
                </a:cxn>
                <a:cxn ang="0">
                  <a:pos x="connsiteX1" y="connsiteY1"/>
                </a:cxn>
              </a:cxnLst>
              <a:rect l="l" t="t" r="r" b="b"/>
              <a:pathLst>
                <a:path w="50776" h="24756">
                  <a:moveTo>
                    <a:pt x="51138" y="41"/>
                  </a:moveTo>
                  <a:lnTo>
                    <a:pt x="361" y="41"/>
                  </a:lnTo>
                </a:path>
              </a:pathLst>
            </a:custGeom>
            <a:ln w="19050" cap="flat">
              <a:solidFill>
                <a:srgbClr val="0070C0"/>
              </a:solidFill>
              <a:prstDash val="solid"/>
              <a:miter/>
            </a:ln>
          </p:spPr>
          <p:txBody>
            <a:bodyPr rtlCol="0" anchor="ctr"/>
            <a:lstStyle/>
            <a:p>
              <a:endParaRPr lang="en-GB" sz="1050"/>
            </a:p>
          </p:txBody>
        </p:sp>
      </p:grpSp>
      <p:grpSp>
        <p:nvGrpSpPr>
          <p:cNvPr id="87" name="Graphic 2">
            <a:extLst>
              <a:ext uri="{FF2B5EF4-FFF2-40B4-BE49-F238E27FC236}">
                <a16:creationId xmlns:a16="http://schemas.microsoft.com/office/drawing/2014/main" id="{6DBC080D-499B-719B-5C93-5BBC036D2907}"/>
              </a:ext>
            </a:extLst>
          </p:cNvPr>
          <p:cNvGrpSpPr/>
          <p:nvPr/>
        </p:nvGrpSpPr>
        <p:grpSpPr>
          <a:xfrm>
            <a:off x="4245550" y="1554525"/>
            <a:ext cx="32732" cy="46046"/>
            <a:chOff x="8241122" y="1640218"/>
            <a:chExt cx="50776" cy="70060"/>
          </a:xfrm>
        </p:grpSpPr>
        <p:sp>
          <p:nvSpPr>
            <p:cNvPr id="402" name="Freeform: Shape 401">
              <a:extLst>
                <a:ext uri="{FF2B5EF4-FFF2-40B4-BE49-F238E27FC236}">
                  <a16:creationId xmlns:a16="http://schemas.microsoft.com/office/drawing/2014/main" id="{E34ABB5C-6689-3F4B-1DD7-268F32B595EA}"/>
                </a:ext>
              </a:extLst>
            </p:cNvPr>
            <p:cNvSpPr/>
            <p:nvPr/>
          </p:nvSpPr>
          <p:spPr>
            <a:xfrm>
              <a:off x="8266601" y="1640218"/>
              <a:ext cx="17942" cy="70060"/>
            </a:xfrm>
            <a:custGeom>
              <a:avLst/>
              <a:gdLst>
                <a:gd name="connsiteX0" fmla="*/ 361 w 17942"/>
                <a:gd name="connsiteY0" fmla="*/ 41 h 70060"/>
                <a:gd name="connsiteX1" fmla="*/ 361 w 17942"/>
                <a:gd name="connsiteY1" fmla="*/ 70102 h 70060"/>
              </a:gdLst>
              <a:ahLst/>
              <a:cxnLst>
                <a:cxn ang="0">
                  <a:pos x="connsiteX0" y="connsiteY0"/>
                </a:cxn>
                <a:cxn ang="0">
                  <a:pos x="connsiteX1" y="connsiteY1"/>
                </a:cxn>
              </a:cxnLst>
              <a:rect l="l" t="t" r="r" b="b"/>
              <a:pathLst>
                <a:path w="17942" h="70060">
                  <a:moveTo>
                    <a:pt x="361" y="41"/>
                  </a:moveTo>
                  <a:lnTo>
                    <a:pt x="361" y="70102"/>
                  </a:lnTo>
                </a:path>
              </a:pathLst>
            </a:custGeom>
            <a:ln w="19050" cap="flat">
              <a:solidFill>
                <a:srgbClr val="0070C0"/>
              </a:solidFill>
              <a:prstDash val="solid"/>
              <a:miter/>
            </a:ln>
          </p:spPr>
          <p:txBody>
            <a:bodyPr rtlCol="0" anchor="ctr"/>
            <a:lstStyle/>
            <a:p>
              <a:endParaRPr lang="en-GB" sz="1050"/>
            </a:p>
          </p:txBody>
        </p:sp>
        <p:sp>
          <p:nvSpPr>
            <p:cNvPr id="403" name="Freeform: Shape 402">
              <a:extLst>
                <a:ext uri="{FF2B5EF4-FFF2-40B4-BE49-F238E27FC236}">
                  <a16:creationId xmlns:a16="http://schemas.microsoft.com/office/drawing/2014/main" id="{127C5E65-4B9D-E6B1-E1FF-C02BDCAEE7D9}"/>
                </a:ext>
              </a:extLst>
            </p:cNvPr>
            <p:cNvSpPr/>
            <p:nvPr/>
          </p:nvSpPr>
          <p:spPr>
            <a:xfrm>
              <a:off x="8241122" y="1675372"/>
              <a:ext cx="50776" cy="24756"/>
            </a:xfrm>
            <a:custGeom>
              <a:avLst/>
              <a:gdLst>
                <a:gd name="connsiteX0" fmla="*/ 51138 w 50776"/>
                <a:gd name="connsiteY0" fmla="*/ 41 h 24756"/>
                <a:gd name="connsiteX1" fmla="*/ 361 w 50776"/>
                <a:gd name="connsiteY1" fmla="*/ 41 h 24756"/>
              </a:gdLst>
              <a:ahLst/>
              <a:cxnLst>
                <a:cxn ang="0">
                  <a:pos x="connsiteX0" y="connsiteY0"/>
                </a:cxn>
                <a:cxn ang="0">
                  <a:pos x="connsiteX1" y="connsiteY1"/>
                </a:cxn>
              </a:cxnLst>
              <a:rect l="l" t="t" r="r" b="b"/>
              <a:pathLst>
                <a:path w="50776" h="24756">
                  <a:moveTo>
                    <a:pt x="51138" y="41"/>
                  </a:moveTo>
                  <a:lnTo>
                    <a:pt x="361" y="41"/>
                  </a:lnTo>
                </a:path>
              </a:pathLst>
            </a:custGeom>
            <a:ln w="19050" cap="flat">
              <a:solidFill>
                <a:srgbClr val="0070C0"/>
              </a:solidFill>
              <a:prstDash val="solid"/>
              <a:miter/>
            </a:ln>
          </p:spPr>
          <p:txBody>
            <a:bodyPr rtlCol="0" anchor="ctr"/>
            <a:lstStyle/>
            <a:p>
              <a:endParaRPr lang="en-GB" sz="1050"/>
            </a:p>
          </p:txBody>
        </p:sp>
      </p:grpSp>
      <p:grpSp>
        <p:nvGrpSpPr>
          <p:cNvPr id="88" name="Graphic 2">
            <a:extLst>
              <a:ext uri="{FF2B5EF4-FFF2-40B4-BE49-F238E27FC236}">
                <a16:creationId xmlns:a16="http://schemas.microsoft.com/office/drawing/2014/main" id="{45BEA5B6-DB52-CA2C-1609-CE31AB7F2325}"/>
              </a:ext>
            </a:extLst>
          </p:cNvPr>
          <p:cNvGrpSpPr/>
          <p:nvPr/>
        </p:nvGrpSpPr>
        <p:grpSpPr>
          <a:xfrm>
            <a:off x="4242081" y="1554525"/>
            <a:ext cx="32732" cy="46046"/>
            <a:chOff x="8235740" y="1640218"/>
            <a:chExt cx="50776" cy="70060"/>
          </a:xfrm>
        </p:grpSpPr>
        <p:sp>
          <p:nvSpPr>
            <p:cNvPr id="400" name="Freeform: Shape 399">
              <a:extLst>
                <a:ext uri="{FF2B5EF4-FFF2-40B4-BE49-F238E27FC236}">
                  <a16:creationId xmlns:a16="http://schemas.microsoft.com/office/drawing/2014/main" id="{CAEA38B4-7B70-7815-822A-561F1DC39749}"/>
                </a:ext>
              </a:extLst>
            </p:cNvPr>
            <p:cNvSpPr/>
            <p:nvPr/>
          </p:nvSpPr>
          <p:spPr>
            <a:xfrm>
              <a:off x="8261218" y="1640218"/>
              <a:ext cx="17942" cy="70060"/>
            </a:xfrm>
            <a:custGeom>
              <a:avLst/>
              <a:gdLst>
                <a:gd name="connsiteX0" fmla="*/ 361 w 17942"/>
                <a:gd name="connsiteY0" fmla="*/ 41 h 70060"/>
                <a:gd name="connsiteX1" fmla="*/ 361 w 17942"/>
                <a:gd name="connsiteY1" fmla="*/ 70102 h 70060"/>
              </a:gdLst>
              <a:ahLst/>
              <a:cxnLst>
                <a:cxn ang="0">
                  <a:pos x="connsiteX0" y="connsiteY0"/>
                </a:cxn>
                <a:cxn ang="0">
                  <a:pos x="connsiteX1" y="connsiteY1"/>
                </a:cxn>
              </a:cxnLst>
              <a:rect l="l" t="t" r="r" b="b"/>
              <a:pathLst>
                <a:path w="17942" h="70060">
                  <a:moveTo>
                    <a:pt x="361" y="41"/>
                  </a:moveTo>
                  <a:lnTo>
                    <a:pt x="361" y="70102"/>
                  </a:lnTo>
                </a:path>
              </a:pathLst>
            </a:custGeom>
            <a:ln w="19050" cap="flat">
              <a:solidFill>
                <a:srgbClr val="0070C0"/>
              </a:solidFill>
              <a:prstDash val="solid"/>
              <a:miter/>
            </a:ln>
          </p:spPr>
          <p:txBody>
            <a:bodyPr rtlCol="0" anchor="ctr"/>
            <a:lstStyle/>
            <a:p>
              <a:endParaRPr lang="en-GB" sz="1050"/>
            </a:p>
          </p:txBody>
        </p:sp>
        <p:sp>
          <p:nvSpPr>
            <p:cNvPr id="401" name="Freeform: Shape 400">
              <a:extLst>
                <a:ext uri="{FF2B5EF4-FFF2-40B4-BE49-F238E27FC236}">
                  <a16:creationId xmlns:a16="http://schemas.microsoft.com/office/drawing/2014/main" id="{B4BFCFB0-7FFC-7B4C-D3E7-2DA47952DE53}"/>
                </a:ext>
              </a:extLst>
            </p:cNvPr>
            <p:cNvSpPr/>
            <p:nvPr/>
          </p:nvSpPr>
          <p:spPr>
            <a:xfrm>
              <a:off x="8235740" y="1675372"/>
              <a:ext cx="50776" cy="24756"/>
            </a:xfrm>
            <a:custGeom>
              <a:avLst/>
              <a:gdLst>
                <a:gd name="connsiteX0" fmla="*/ 51138 w 50776"/>
                <a:gd name="connsiteY0" fmla="*/ 41 h 24756"/>
                <a:gd name="connsiteX1" fmla="*/ 361 w 50776"/>
                <a:gd name="connsiteY1" fmla="*/ 41 h 24756"/>
              </a:gdLst>
              <a:ahLst/>
              <a:cxnLst>
                <a:cxn ang="0">
                  <a:pos x="connsiteX0" y="connsiteY0"/>
                </a:cxn>
                <a:cxn ang="0">
                  <a:pos x="connsiteX1" y="connsiteY1"/>
                </a:cxn>
              </a:cxnLst>
              <a:rect l="l" t="t" r="r" b="b"/>
              <a:pathLst>
                <a:path w="50776" h="24756">
                  <a:moveTo>
                    <a:pt x="51138" y="41"/>
                  </a:moveTo>
                  <a:lnTo>
                    <a:pt x="361" y="41"/>
                  </a:lnTo>
                </a:path>
              </a:pathLst>
            </a:custGeom>
            <a:ln w="19050" cap="flat">
              <a:solidFill>
                <a:srgbClr val="0070C0"/>
              </a:solidFill>
              <a:prstDash val="solid"/>
              <a:miter/>
            </a:ln>
          </p:spPr>
          <p:txBody>
            <a:bodyPr rtlCol="0" anchor="ctr"/>
            <a:lstStyle/>
            <a:p>
              <a:endParaRPr lang="en-GB" sz="1050"/>
            </a:p>
          </p:txBody>
        </p:sp>
      </p:grpSp>
      <p:grpSp>
        <p:nvGrpSpPr>
          <p:cNvPr id="89" name="Graphic 2">
            <a:extLst>
              <a:ext uri="{FF2B5EF4-FFF2-40B4-BE49-F238E27FC236}">
                <a16:creationId xmlns:a16="http://schemas.microsoft.com/office/drawing/2014/main" id="{0C6C9F94-A198-207E-039C-CAE04A505A40}"/>
              </a:ext>
            </a:extLst>
          </p:cNvPr>
          <p:cNvGrpSpPr/>
          <p:nvPr/>
        </p:nvGrpSpPr>
        <p:grpSpPr>
          <a:xfrm>
            <a:off x="4232596" y="1487490"/>
            <a:ext cx="32732" cy="46046"/>
            <a:chOff x="8221027" y="1538222"/>
            <a:chExt cx="50776" cy="70060"/>
          </a:xfrm>
        </p:grpSpPr>
        <p:sp>
          <p:nvSpPr>
            <p:cNvPr id="398" name="Freeform: Shape 397">
              <a:extLst>
                <a:ext uri="{FF2B5EF4-FFF2-40B4-BE49-F238E27FC236}">
                  <a16:creationId xmlns:a16="http://schemas.microsoft.com/office/drawing/2014/main" id="{D98E67E7-F8AB-766D-BAAF-033EBE3896E9}"/>
                </a:ext>
              </a:extLst>
            </p:cNvPr>
            <p:cNvSpPr/>
            <p:nvPr/>
          </p:nvSpPr>
          <p:spPr>
            <a:xfrm>
              <a:off x="8246505" y="1538222"/>
              <a:ext cx="17942" cy="70060"/>
            </a:xfrm>
            <a:custGeom>
              <a:avLst/>
              <a:gdLst>
                <a:gd name="connsiteX0" fmla="*/ 360 w 17942"/>
                <a:gd name="connsiteY0" fmla="*/ 37 h 70060"/>
                <a:gd name="connsiteX1" fmla="*/ 360 w 17942"/>
                <a:gd name="connsiteY1" fmla="*/ 70098 h 70060"/>
              </a:gdLst>
              <a:ahLst/>
              <a:cxnLst>
                <a:cxn ang="0">
                  <a:pos x="connsiteX0" y="connsiteY0"/>
                </a:cxn>
                <a:cxn ang="0">
                  <a:pos x="connsiteX1" y="connsiteY1"/>
                </a:cxn>
              </a:cxnLst>
              <a:rect l="l" t="t" r="r" b="b"/>
              <a:pathLst>
                <a:path w="17942" h="70060">
                  <a:moveTo>
                    <a:pt x="360" y="37"/>
                  </a:moveTo>
                  <a:lnTo>
                    <a:pt x="360" y="70098"/>
                  </a:lnTo>
                </a:path>
              </a:pathLst>
            </a:custGeom>
            <a:ln w="19050" cap="flat">
              <a:solidFill>
                <a:srgbClr val="0070C0"/>
              </a:solidFill>
              <a:prstDash val="solid"/>
              <a:miter/>
            </a:ln>
          </p:spPr>
          <p:txBody>
            <a:bodyPr rtlCol="0" anchor="ctr"/>
            <a:lstStyle/>
            <a:p>
              <a:endParaRPr lang="en-GB" sz="1050"/>
            </a:p>
          </p:txBody>
        </p:sp>
        <p:sp>
          <p:nvSpPr>
            <p:cNvPr id="399" name="Freeform: Shape 398">
              <a:extLst>
                <a:ext uri="{FF2B5EF4-FFF2-40B4-BE49-F238E27FC236}">
                  <a16:creationId xmlns:a16="http://schemas.microsoft.com/office/drawing/2014/main" id="{5A3CBC65-7490-1A3A-CD03-44379C1FF82D}"/>
                </a:ext>
              </a:extLst>
            </p:cNvPr>
            <p:cNvSpPr/>
            <p:nvPr/>
          </p:nvSpPr>
          <p:spPr>
            <a:xfrm>
              <a:off x="8221027" y="1573376"/>
              <a:ext cx="50776" cy="24756"/>
            </a:xfrm>
            <a:custGeom>
              <a:avLst/>
              <a:gdLst>
                <a:gd name="connsiteX0" fmla="*/ 51137 w 50776"/>
                <a:gd name="connsiteY0" fmla="*/ 37 h 24756"/>
                <a:gd name="connsiteX1" fmla="*/ 360 w 50776"/>
                <a:gd name="connsiteY1" fmla="*/ 37 h 24756"/>
              </a:gdLst>
              <a:ahLst/>
              <a:cxnLst>
                <a:cxn ang="0">
                  <a:pos x="connsiteX0" y="connsiteY0"/>
                </a:cxn>
                <a:cxn ang="0">
                  <a:pos x="connsiteX1" y="connsiteY1"/>
                </a:cxn>
              </a:cxnLst>
              <a:rect l="l" t="t" r="r" b="b"/>
              <a:pathLst>
                <a:path w="50776" h="24756">
                  <a:moveTo>
                    <a:pt x="51137" y="37"/>
                  </a:moveTo>
                  <a:lnTo>
                    <a:pt x="360" y="37"/>
                  </a:lnTo>
                </a:path>
              </a:pathLst>
            </a:custGeom>
            <a:ln w="19050" cap="flat">
              <a:solidFill>
                <a:srgbClr val="0070C0"/>
              </a:solidFill>
              <a:prstDash val="solid"/>
              <a:miter/>
            </a:ln>
          </p:spPr>
          <p:txBody>
            <a:bodyPr rtlCol="0" anchor="ctr"/>
            <a:lstStyle/>
            <a:p>
              <a:endParaRPr lang="en-GB" sz="1050"/>
            </a:p>
          </p:txBody>
        </p:sp>
      </p:grpSp>
      <p:grpSp>
        <p:nvGrpSpPr>
          <p:cNvPr id="90" name="Graphic 2">
            <a:extLst>
              <a:ext uri="{FF2B5EF4-FFF2-40B4-BE49-F238E27FC236}">
                <a16:creationId xmlns:a16="http://schemas.microsoft.com/office/drawing/2014/main" id="{086C197D-DA06-3F98-1F6E-C267688C8FAA}"/>
              </a:ext>
            </a:extLst>
          </p:cNvPr>
          <p:cNvGrpSpPr/>
          <p:nvPr/>
        </p:nvGrpSpPr>
        <p:grpSpPr>
          <a:xfrm>
            <a:off x="4228084" y="1432008"/>
            <a:ext cx="32732" cy="46046"/>
            <a:chOff x="8214029" y="1453803"/>
            <a:chExt cx="50776" cy="70060"/>
          </a:xfrm>
        </p:grpSpPr>
        <p:sp>
          <p:nvSpPr>
            <p:cNvPr id="396" name="Freeform: Shape 395">
              <a:extLst>
                <a:ext uri="{FF2B5EF4-FFF2-40B4-BE49-F238E27FC236}">
                  <a16:creationId xmlns:a16="http://schemas.microsoft.com/office/drawing/2014/main" id="{D23BCDA6-EFB0-576E-7AC7-E165CC14ED55}"/>
                </a:ext>
              </a:extLst>
            </p:cNvPr>
            <p:cNvSpPr/>
            <p:nvPr/>
          </p:nvSpPr>
          <p:spPr>
            <a:xfrm>
              <a:off x="8239508" y="1453803"/>
              <a:ext cx="17942" cy="70060"/>
            </a:xfrm>
            <a:custGeom>
              <a:avLst/>
              <a:gdLst>
                <a:gd name="connsiteX0" fmla="*/ 360 w 17942"/>
                <a:gd name="connsiteY0" fmla="*/ 34 h 70060"/>
                <a:gd name="connsiteX1" fmla="*/ 360 w 17942"/>
                <a:gd name="connsiteY1" fmla="*/ 70094 h 70060"/>
              </a:gdLst>
              <a:ahLst/>
              <a:cxnLst>
                <a:cxn ang="0">
                  <a:pos x="connsiteX0" y="connsiteY0"/>
                </a:cxn>
                <a:cxn ang="0">
                  <a:pos x="connsiteX1" y="connsiteY1"/>
                </a:cxn>
              </a:cxnLst>
              <a:rect l="l" t="t" r="r" b="b"/>
              <a:pathLst>
                <a:path w="17942" h="70060">
                  <a:moveTo>
                    <a:pt x="360" y="34"/>
                  </a:moveTo>
                  <a:lnTo>
                    <a:pt x="360" y="70094"/>
                  </a:lnTo>
                </a:path>
              </a:pathLst>
            </a:custGeom>
            <a:ln w="19050" cap="flat">
              <a:solidFill>
                <a:srgbClr val="0070C0"/>
              </a:solidFill>
              <a:prstDash val="solid"/>
              <a:miter/>
            </a:ln>
          </p:spPr>
          <p:txBody>
            <a:bodyPr rtlCol="0" anchor="ctr"/>
            <a:lstStyle/>
            <a:p>
              <a:endParaRPr lang="en-GB" sz="1050"/>
            </a:p>
          </p:txBody>
        </p:sp>
        <p:sp>
          <p:nvSpPr>
            <p:cNvPr id="397" name="Freeform: Shape 396">
              <a:extLst>
                <a:ext uri="{FF2B5EF4-FFF2-40B4-BE49-F238E27FC236}">
                  <a16:creationId xmlns:a16="http://schemas.microsoft.com/office/drawing/2014/main" id="{50843E8B-7467-CCE5-2706-8027A4B4E186}"/>
                </a:ext>
              </a:extLst>
            </p:cNvPr>
            <p:cNvSpPr/>
            <p:nvPr/>
          </p:nvSpPr>
          <p:spPr>
            <a:xfrm>
              <a:off x="8214029" y="1488957"/>
              <a:ext cx="50776" cy="24756"/>
            </a:xfrm>
            <a:custGeom>
              <a:avLst/>
              <a:gdLst>
                <a:gd name="connsiteX0" fmla="*/ 51137 w 50776"/>
                <a:gd name="connsiteY0" fmla="*/ 34 h 24756"/>
                <a:gd name="connsiteX1" fmla="*/ 360 w 50776"/>
                <a:gd name="connsiteY1" fmla="*/ 34 h 24756"/>
              </a:gdLst>
              <a:ahLst/>
              <a:cxnLst>
                <a:cxn ang="0">
                  <a:pos x="connsiteX0" y="connsiteY0"/>
                </a:cxn>
                <a:cxn ang="0">
                  <a:pos x="connsiteX1" y="connsiteY1"/>
                </a:cxn>
              </a:cxnLst>
              <a:rect l="l" t="t" r="r" b="b"/>
              <a:pathLst>
                <a:path w="50776" h="24756">
                  <a:moveTo>
                    <a:pt x="51137" y="34"/>
                  </a:moveTo>
                  <a:lnTo>
                    <a:pt x="360" y="34"/>
                  </a:lnTo>
                </a:path>
              </a:pathLst>
            </a:custGeom>
            <a:ln w="19050" cap="flat">
              <a:solidFill>
                <a:srgbClr val="0070C0"/>
              </a:solidFill>
              <a:prstDash val="solid"/>
              <a:miter/>
            </a:ln>
          </p:spPr>
          <p:txBody>
            <a:bodyPr rtlCol="0" anchor="ctr"/>
            <a:lstStyle/>
            <a:p>
              <a:endParaRPr lang="en-GB" sz="1050"/>
            </a:p>
          </p:txBody>
        </p:sp>
      </p:grpSp>
      <p:grpSp>
        <p:nvGrpSpPr>
          <p:cNvPr id="91" name="Graphic 2">
            <a:extLst>
              <a:ext uri="{FF2B5EF4-FFF2-40B4-BE49-F238E27FC236}">
                <a16:creationId xmlns:a16="http://schemas.microsoft.com/office/drawing/2014/main" id="{67DE1D5C-8C5B-8D08-E482-530525C7E310}"/>
              </a:ext>
            </a:extLst>
          </p:cNvPr>
          <p:cNvGrpSpPr/>
          <p:nvPr/>
        </p:nvGrpSpPr>
        <p:grpSpPr>
          <a:xfrm>
            <a:off x="4209348" y="1432008"/>
            <a:ext cx="32732" cy="46046"/>
            <a:chOff x="8184963" y="1453803"/>
            <a:chExt cx="50776" cy="70060"/>
          </a:xfrm>
        </p:grpSpPr>
        <p:sp>
          <p:nvSpPr>
            <p:cNvPr id="394" name="Freeform: Shape 393">
              <a:extLst>
                <a:ext uri="{FF2B5EF4-FFF2-40B4-BE49-F238E27FC236}">
                  <a16:creationId xmlns:a16="http://schemas.microsoft.com/office/drawing/2014/main" id="{4AD29BEA-4152-FB9A-DFE7-A76BF3DD60E8}"/>
                </a:ext>
              </a:extLst>
            </p:cNvPr>
            <p:cNvSpPr/>
            <p:nvPr/>
          </p:nvSpPr>
          <p:spPr>
            <a:xfrm>
              <a:off x="8210441" y="1453803"/>
              <a:ext cx="17942" cy="70060"/>
            </a:xfrm>
            <a:custGeom>
              <a:avLst/>
              <a:gdLst>
                <a:gd name="connsiteX0" fmla="*/ 358 w 17942"/>
                <a:gd name="connsiteY0" fmla="*/ 34 h 70060"/>
                <a:gd name="connsiteX1" fmla="*/ 358 w 17942"/>
                <a:gd name="connsiteY1" fmla="*/ 70094 h 70060"/>
              </a:gdLst>
              <a:ahLst/>
              <a:cxnLst>
                <a:cxn ang="0">
                  <a:pos x="connsiteX0" y="connsiteY0"/>
                </a:cxn>
                <a:cxn ang="0">
                  <a:pos x="connsiteX1" y="connsiteY1"/>
                </a:cxn>
              </a:cxnLst>
              <a:rect l="l" t="t" r="r" b="b"/>
              <a:pathLst>
                <a:path w="17942" h="70060">
                  <a:moveTo>
                    <a:pt x="358" y="34"/>
                  </a:moveTo>
                  <a:lnTo>
                    <a:pt x="358" y="70094"/>
                  </a:lnTo>
                </a:path>
              </a:pathLst>
            </a:custGeom>
            <a:ln w="19050" cap="flat">
              <a:solidFill>
                <a:srgbClr val="0070C0"/>
              </a:solidFill>
              <a:prstDash val="solid"/>
              <a:miter/>
            </a:ln>
          </p:spPr>
          <p:txBody>
            <a:bodyPr rtlCol="0" anchor="ctr"/>
            <a:lstStyle/>
            <a:p>
              <a:endParaRPr lang="en-GB" sz="1050"/>
            </a:p>
          </p:txBody>
        </p:sp>
        <p:sp>
          <p:nvSpPr>
            <p:cNvPr id="395" name="Freeform: Shape 394">
              <a:extLst>
                <a:ext uri="{FF2B5EF4-FFF2-40B4-BE49-F238E27FC236}">
                  <a16:creationId xmlns:a16="http://schemas.microsoft.com/office/drawing/2014/main" id="{A34AFB88-8EF2-8E57-B7F8-7D7A3E83A075}"/>
                </a:ext>
              </a:extLst>
            </p:cNvPr>
            <p:cNvSpPr/>
            <p:nvPr/>
          </p:nvSpPr>
          <p:spPr>
            <a:xfrm>
              <a:off x="8184963" y="1488957"/>
              <a:ext cx="50776" cy="24756"/>
            </a:xfrm>
            <a:custGeom>
              <a:avLst/>
              <a:gdLst>
                <a:gd name="connsiteX0" fmla="*/ 51135 w 50776"/>
                <a:gd name="connsiteY0" fmla="*/ 34 h 24756"/>
                <a:gd name="connsiteX1" fmla="*/ 358 w 50776"/>
                <a:gd name="connsiteY1" fmla="*/ 34 h 24756"/>
              </a:gdLst>
              <a:ahLst/>
              <a:cxnLst>
                <a:cxn ang="0">
                  <a:pos x="connsiteX0" y="connsiteY0"/>
                </a:cxn>
                <a:cxn ang="0">
                  <a:pos x="connsiteX1" y="connsiteY1"/>
                </a:cxn>
              </a:cxnLst>
              <a:rect l="l" t="t" r="r" b="b"/>
              <a:pathLst>
                <a:path w="50776" h="24756">
                  <a:moveTo>
                    <a:pt x="51135" y="34"/>
                  </a:moveTo>
                  <a:lnTo>
                    <a:pt x="358" y="34"/>
                  </a:lnTo>
                </a:path>
              </a:pathLst>
            </a:custGeom>
            <a:ln w="19050" cap="flat">
              <a:solidFill>
                <a:srgbClr val="0070C0"/>
              </a:solidFill>
              <a:prstDash val="solid"/>
              <a:miter/>
            </a:ln>
          </p:spPr>
          <p:txBody>
            <a:bodyPr rtlCol="0" anchor="ctr"/>
            <a:lstStyle/>
            <a:p>
              <a:endParaRPr lang="en-GB" sz="1050"/>
            </a:p>
          </p:txBody>
        </p:sp>
      </p:grpSp>
      <p:grpSp>
        <p:nvGrpSpPr>
          <p:cNvPr id="92" name="Graphic 2">
            <a:extLst>
              <a:ext uri="{FF2B5EF4-FFF2-40B4-BE49-F238E27FC236}">
                <a16:creationId xmlns:a16="http://schemas.microsoft.com/office/drawing/2014/main" id="{07CBD2ED-5FC4-731C-09C8-99B60B893D57}"/>
              </a:ext>
            </a:extLst>
          </p:cNvPr>
          <p:cNvGrpSpPr/>
          <p:nvPr/>
        </p:nvGrpSpPr>
        <p:grpSpPr>
          <a:xfrm>
            <a:off x="4009713" y="1377825"/>
            <a:ext cx="32732" cy="46046"/>
            <a:chOff x="7875277" y="1371364"/>
            <a:chExt cx="50776" cy="70060"/>
          </a:xfrm>
        </p:grpSpPr>
        <p:sp>
          <p:nvSpPr>
            <p:cNvPr id="392" name="Freeform: Shape 391">
              <a:extLst>
                <a:ext uri="{FF2B5EF4-FFF2-40B4-BE49-F238E27FC236}">
                  <a16:creationId xmlns:a16="http://schemas.microsoft.com/office/drawing/2014/main" id="{2AB5A650-B805-966E-7EB6-20DF989B70D9}"/>
                </a:ext>
              </a:extLst>
            </p:cNvPr>
            <p:cNvSpPr/>
            <p:nvPr/>
          </p:nvSpPr>
          <p:spPr>
            <a:xfrm>
              <a:off x="7900755" y="1371364"/>
              <a:ext cx="17942" cy="70060"/>
            </a:xfrm>
            <a:custGeom>
              <a:avLst/>
              <a:gdLst>
                <a:gd name="connsiteX0" fmla="*/ 341 w 17942"/>
                <a:gd name="connsiteY0" fmla="*/ 30 h 70060"/>
                <a:gd name="connsiteX1" fmla="*/ 341 w 17942"/>
                <a:gd name="connsiteY1" fmla="*/ 70091 h 70060"/>
              </a:gdLst>
              <a:ahLst/>
              <a:cxnLst>
                <a:cxn ang="0">
                  <a:pos x="connsiteX0" y="connsiteY0"/>
                </a:cxn>
                <a:cxn ang="0">
                  <a:pos x="connsiteX1" y="connsiteY1"/>
                </a:cxn>
              </a:cxnLst>
              <a:rect l="l" t="t" r="r" b="b"/>
              <a:pathLst>
                <a:path w="17942" h="70060">
                  <a:moveTo>
                    <a:pt x="341" y="30"/>
                  </a:moveTo>
                  <a:lnTo>
                    <a:pt x="341" y="70091"/>
                  </a:lnTo>
                </a:path>
              </a:pathLst>
            </a:custGeom>
            <a:ln w="19050" cap="flat">
              <a:solidFill>
                <a:srgbClr val="0070C0"/>
              </a:solidFill>
              <a:prstDash val="solid"/>
              <a:miter/>
            </a:ln>
          </p:spPr>
          <p:txBody>
            <a:bodyPr rtlCol="0" anchor="ctr"/>
            <a:lstStyle/>
            <a:p>
              <a:endParaRPr lang="en-GB" sz="1050"/>
            </a:p>
          </p:txBody>
        </p:sp>
        <p:sp>
          <p:nvSpPr>
            <p:cNvPr id="393" name="Freeform: Shape 392">
              <a:extLst>
                <a:ext uri="{FF2B5EF4-FFF2-40B4-BE49-F238E27FC236}">
                  <a16:creationId xmlns:a16="http://schemas.microsoft.com/office/drawing/2014/main" id="{5EBB7074-1AB3-C5CD-A2B0-BF856AA5DB31}"/>
                </a:ext>
              </a:extLst>
            </p:cNvPr>
            <p:cNvSpPr/>
            <p:nvPr/>
          </p:nvSpPr>
          <p:spPr>
            <a:xfrm>
              <a:off x="7875277" y="1406518"/>
              <a:ext cx="50776" cy="24756"/>
            </a:xfrm>
            <a:custGeom>
              <a:avLst/>
              <a:gdLst>
                <a:gd name="connsiteX0" fmla="*/ 51118 w 50776"/>
                <a:gd name="connsiteY0" fmla="*/ 30 h 24756"/>
                <a:gd name="connsiteX1" fmla="*/ 341 w 50776"/>
                <a:gd name="connsiteY1" fmla="*/ 30 h 24756"/>
              </a:gdLst>
              <a:ahLst/>
              <a:cxnLst>
                <a:cxn ang="0">
                  <a:pos x="connsiteX0" y="connsiteY0"/>
                </a:cxn>
                <a:cxn ang="0">
                  <a:pos x="connsiteX1" y="connsiteY1"/>
                </a:cxn>
              </a:cxnLst>
              <a:rect l="l" t="t" r="r" b="b"/>
              <a:pathLst>
                <a:path w="50776" h="24756">
                  <a:moveTo>
                    <a:pt x="51118" y="30"/>
                  </a:moveTo>
                  <a:lnTo>
                    <a:pt x="341" y="30"/>
                  </a:lnTo>
                </a:path>
              </a:pathLst>
            </a:custGeom>
            <a:ln w="19050" cap="flat">
              <a:solidFill>
                <a:srgbClr val="0070C0"/>
              </a:solidFill>
              <a:prstDash val="solid"/>
              <a:miter/>
            </a:ln>
          </p:spPr>
          <p:txBody>
            <a:bodyPr rtlCol="0" anchor="ctr"/>
            <a:lstStyle/>
            <a:p>
              <a:endParaRPr lang="en-GB" sz="1050"/>
            </a:p>
          </p:txBody>
        </p:sp>
      </p:grpSp>
      <p:grpSp>
        <p:nvGrpSpPr>
          <p:cNvPr id="93" name="Graphic 2">
            <a:extLst>
              <a:ext uri="{FF2B5EF4-FFF2-40B4-BE49-F238E27FC236}">
                <a16:creationId xmlns:a16="http://schemas.microsoft.com/office/drawing/2014/main" id="{81F02F93-563B-BF73-FD03-30277FC9FBED}"/>
              </a:ext>
            </a:extLst>
          </p:cNvPr>
          <p:cNvGrpSpPr/>
          <p:nvPr/>
        </p:nvGrpSpPr>
        <p:grpSpPr>
          <a:xfrm>
            <a:off x="3787639" y="1377825"/>
            <a:ext cx="32732" cy="46046"/>
            <a:chOff x="7530783" y="1371364"/>
            <a:chExt cx="50776" cy="70060"/>
          </a:xfrm>
        </p:grpSpPr>
        <p:sp>
          <p:nvSpPr>
            <p:cNvPr id="390" name="Freeform: Shape 389">
              <a:extLst>
                <a:ext uri="{FF2B5EF4-FFF2-40B4-BE49-F238E27FC236}">
                  <a16:creationId xmlns:a16="http://schemas.microsoft.com/office/drawing/2014/main" id="{F29939BC-8EEF-7BAC-DF5E-24CEB3A18FED}"/>
                </a:ext>
              </a:extLst>
            </p:cNvPr>
            <p:cNvSpPr/>
            <p:nvPr/>
          </p:nvSpPr>
          <p:spPr>
            <a:xfrm>
              <a:off x="7556261" y="1371364"/>
              <a:ext cx="17942" cy="70060"/>
            </a:xfrm>
            <a:custGeom>
              <a:avLst/>
              <a:gdLst>
                <a:gd name="connsiteX0" fmla="*/ 321 w 17942"/>
                <a:gd name="connsiteY0" fmla="*/ 30 h 70060"/>
                <a:gd name="connsiteX1" fmla="*/ 321 w 17942"/>
                <a:gd name="connsiteY1" fmla="*/ 70091 h 70060"/>
              </a:gdLst>
              <a:ahLst/>
              <a:cxnLst>
                <a:cxn ang="0">
                  <a:pos x="connsiteX0" y="connsiteY0"/>
                </a:cxn>
                <a:cxn ang="0">
                  <a:pos x="connsiteX1" y="connsiteY1"/>
                </a:cxn>
              </a:cxnLst>
              <a:rect l="l" t="t" r="r" b="b"/>
              <a:pathLst>
                <a:path w="17942" h="70060">
                  <a:moveTo>
                    <a:pt x="321" y="30"/>
                  </a:moveTo>
                  <a:lnTo>
                    <a:pt x="321" y="70091"/>
                  </a:lnTo>
                </a:path>
              </a:pathLst>
            </a:custGeom>
            <a:ln w="19050" cap="flat">
              <a:solidFill>
                <a:srgbClr val="0070C0"/>
              </a:solidFill>
              <a:prstDash val="solid"/>
              <a:miter/>
            </a:ln>
          </p:spPr>
          <p:txBody>
            <a:bodyPr rtlCol="0" anchor="ctr"/>
            <a:lstStyle/>
            <a:p>
              <a:endParaRPr lang="en-GB" sz="1050"/>
            </a:p>
          </p:txBody>
        </p:sp>
        <p:sp>
          <p:nvSpPr>
            <p:cNvPr id="391" name="Freeform: Shape 390">
              <a:extLst>
                <a:ext uri="{FF2B5EF4-FFF2-40B4-BE49-F238E27FC236}">
                  <a16:creationId xmlns:a16="http://schemas.microsoft.com/office/drawing/2014/main" id="{C7E69AB9-B22B-D1A9-5E5C-B44154743EFB}"/>
                </a:ext>
              </a:extLst>
            </p:cNvPr>
            <p:cNvSpPr/>
            <p:nvPr/>
          </p:nvSpPr>
          <p:spPr>
            <a:xfrm>
              <a:off x="7530783" y="1406518"/>
              <a:ext cx="50776" cy="24756"/>
            </a:xfrm>
            <a:custGeom>
              <a:avLst/>
              <a:gdLst>
                <a:gd name="connsiteX0" fmla="*/ 51098 w 50776"/>
                <a:gd name="connsiteY0" fmla="*/ 30 h 24756"/>
                <a:gd name="connsiteX1" fmla="*/ 321 w 50776"/>
                <a:gd name="connsiteY1" fmla="*/ 30 h 24756"/>
              </a:gdLst>
              <a:ahLst/>
              <a:cxnLst>
                <a:cxn ang="0">
                  <a:pos x="connsiteX0" y="connsiteY0"/>
                </a:cxn>
                <a:cxn ang="0">
                  <a:pos x="connsiteX1" y="connsiteY1"/>
                </a:cxn>
              </a:cxnLst>
              <a:rect l="l" t="t" r="r" b="b"/>
              <a:pathLst>
                <a:path w="50776" h="24756">
                  <a:moveTo>
                    <a:pt x="51098" y="30"/>
                  </a:moveTo>
                  <a:lnTo>
                    <a:pt x="321" y="30"/>
                  </a:lnTo>
                </a:path>
              </a:pathLst>
            </a:custGeom>
            <a:ln w="19050" cap="flat">
              <a:solidFill>
                <a:srgbClr val="0070C0"/>
              </a:solidFill>
              <a:prstDash val="solid"/>
              <a:miter/>
            </a:ln>
          </p:spPr>
          <p:txBody>
            <a:bodyPr rtlCol="0" anchor="ctr"/>
            <a:lstStyle/>
            <a:p>
              <a:endParaRPr lang="en-GB" sz="1050"/>
            </a:p>
          </p:txBody>
        </p:sp>
      </p:grpSp>
      <p:grpSp>
        <p:nvGrpSpPr>
          <p:cNvPr id="94" name="Graphic 2">
            <a:extLst>
              <a:ext uri="{FF2B5EF4-FFF2-40B4-BE49-F238E27FC236}">
                <a16:creationId xmlns:a16="http://schemas.microsoft.com/office/drawing/2014/main" id="{735014EF-3C13-15D1-799A-C9DC92EB65E0}"/>
              </a:ext>
            </a:extLst>
          </p:cNvPr>
          <p:cNvGrpSpPr/>
          <p:nvPr/>
        </p:nvGrpSpPr>
        <p:grpSpPr>
          <a:xfrm>
            <a:off x="3778501" y="1327548"/>
            <a:ext cx="32732" cy="46046"/>
            <a:chOff x="7516608" y="1294866"/>
            <a:chExt cx="50776" cy="70060"/>
          </a:xfrm>
        </p:grpSpPr>
        <p:sp>
          <p:nvSpPr>
            <p:cNvPr id="388" name="Freeform: Shape 387">
              <a:extLst>
                <a:ext uri="{FF2B5EF4-FFF2-40B4-BE49-F238E27FC236}">
                  <a16:creationId xmlns:a16="http://schemas.microsoft.com/office/drawing/2014/main" id="{323F923D-6626-96EC-1151-01B7C93F8DE1}"/>
                </a:ext>
              </a:extLst>
            </p:cNvPr>
            <p:cNvSpPr/>
            <p:nvPr/>
          </p:nvSpPr>
          <p:spPr>
            <a:xfrm>
              <a:off x="7542087" y="1294866"/>
              <a:ext cx="17942" cy="70060"/>
            </a:xfrm>
            <a:custGeom>
              <a:avLst/>
              <a:gdLst>
                <a:gd name="connsiteX0" fmla="*/ 321 w 17942"/>
                <a:gd name="connsiteY0" fmla="*/ 27 h 70060"/>
                <a:gd name="connsiteX1" fmla="*/ 321 w 17942"/>
                <a:gd name="connsiteY1" fmla="*/ 70088 h 70060"/>
              </a:gdLst>
              <a:ahLst/>
              <a:cxnLst>
                <a:cxn ang="0">
                  <a:pos x="connsiteX0" y="connsiteY0"/>
                </a:cxn>
                <a:cxn ang="0">
                  <a:pos x="connsiteX1" y="connsiteY1"/>
                </a:cxn>
              </a:cxnLst>
              <a:rect l="l" t="t" r="r" b="b"/>
              <a:pathLst>
                <a:path w="17942" h="70060">
                  <a:moveTo>
                    <a:pt x="321" y="27"/>
                  </a:moveTo>
                  <a:lnTo>
                    <a:pt x="321" y="70088"/>
                  </a:lnTo>
                </a:path>
              </a:pathLst>
            </a:custGeom>
            <a:ln w="19050" cap="flat">
              <a:solidFill>
                <a:srgbClr val="0070C0"/>
              </a:solidFill>
              <a:prstDash val="solid"/>
              <a:miter/>
            </a:ln>
          </p:spPr>
          <p:txBody>
            <a:bodyPr rtlCol="0" anchor="ctr"/>
            <a:lstStyle/>
            <a:p>
              <a:endParaRPr lang="en-GB" sz="1050"/>
            </a:p>
          </p:txBody>
        </p:sp>
        <p:sp>
          <p:nvSpPr>
            <p:cNvPr id="389" name="Freeform: Shape 388">
              <a:extLst>
                <a:ext uri="{FF2B5EF4-FFF2-40B4-BE49-F238E27FC236}">
                  <a16:creationId xmlns:a16="http://schemas.microsoft.com/office/drawing/2014/main" id="{D2C8B85F-F64F-2FBB-9B43-6E90F3D21875}"/>
                </a:ext>
              </a:extLst>
            </p:cNvPr>
            <p:cNvSpPr/>
            <p:nvPr/>
          </p:nvSpPr>
          <p:spPr>
            <a:xfrm>
              <a:off x="7516608" y="1330021"/>
              <a:ext cx="50776" cy="24756"/>
            </a:xfrm>
            <a:custGeom>
              <a:avLst/>
              <a:gdLst>
                <a:gd name="connsiteX0" fmla="*/ 51098 w 50776"/>
                <a:gd name="connsiteY0" fmla="*/ 27 h 24756"/>
                <a:gd name="connsiteX1" fmla="*/ 321 w 50776"/>
                <a:gd name="connsiteY1" fmla="*/ 27 h 24756"/>
              </a:gdLst>
              <a:ahLst/>
              <a:cxnLst>
                <a:cxn ang="0">
                  <a:pos x="connsiteX0" y="connsiteY0"/>
                </a:cxn>
                <a:cxn ang="0">
                  <a:pos x="connsiteX1" y="connsiteY1"/>
                </a:cxn>
              </a:cxnLst>
              <a:rect l="l" t="t" r="r" b="b"/>
              <a:pathLst>
                <a:path w="50776" h="24756">
                  <a:moveTo>
                    <a:pt x="51098" y="27"/>
                  </a:moveTo>
                  <a:lnTo>
                    <a:pt x="321" y="27"/>
                  </a:lnTo>
                </a:path>
              </a:pathLst>
            </a:custGeom>
            <a:ln w="19050" cap="flat">
              <a:solidFill>
                <a:srgbClr val="0070C0"/>
              </a:solidFill>
              <a:prstDash val="solid"/>
              <a:miter/>
            </a:ln>
          </p:spPr>
          <p:txBody>
            <a:bodyPr rtlCol="0" anchor="ctr"/>
            <a:lstStyle/>
            <a:p>
              <a:endParaRPr lang="en-GB" sz="1050"/>
            </a:p>
          </p:txBody>
        </p:sp>
      </p:grpSp>
      <p:grpSp>
        <p:nvGrpSpPr>
          <p:cNvPr id="95" name="Graphic 2">
            <a:extLst>
              <a:ext uri="{FF2B5EF4-FFF2-40B4-BE49-F238E27FC236}">
                <a16:creationId xmlns:a16="http://schemas.microsoft.com/office/drawing/2014/main" id="{B465C247-6ECB-78D7-2452-BE3800B1E86B}"/>
              </a:ext>
            </a:extLst>
          </p:cNvPr>
          <p:cNvGrpSpPr/>
          <p:nvPr/>
        </p:nvGrpSpPr>
        <p:grpSpPr>
          <a:xfrm>
            <a:off x="3724369" y="1327548"/>
            <a:ext cx="32732" cy="46046"/>
            <a:chOff x="7432638" y="1294866"/>
            <a:chExt cx="50776" cy="70060"/>
          </a:xfrm>
        </p:grpSpPr>
        <p:sp>
          <p:nvSpPr>
            <p:cNvPr id="386" name="Freeform: Shape 385">
              <a:extLst>
                <a:ext uri="{FF2B5EF4-FFF2-40B4-BE49-F238E27FC236}">
                  <a16:creationId xmlns:a16="http://schemas.microsoft.com/office/drawing/2014/main" id="{A80EB210-66EE-84A4-275E-FB310214C671}"/>
                </a:ext>
              </a:extLst>
            </p:cNvPr>
            <p:cNvSpPr/>
            <p:nvPr/>
          </p:nvSpPr>
          <p:spPr>
            <a:xfrm>
              <a:off x="7458116" y="1294866"/>
              <a:ext cx="17942" cy="70060"/>
            </a:xfrm>
            <a:custGeom>
              <a:avLst/>
              <a:gdLst>
                <a:gd name="connsiteX0" fmla="*/ 316 w 17942"/>
                <a:gd name="connsiteY0" fmla="*/ 27 h 70060"/>
                <a:gd name="connsiteX1" fmla="*/ 316 w 17942"/>
                <a:gd name="connsiteY1" fmla="*/ 70088 h 70060"/>
              </a:gdLst>
              <a:ahLst/>
              <a:cxnLst>
                <a:cxn ang="0">
                  <a:pos x="connsiteX0" y="connsiteY0"/>
                </a:cxn>
                <a:cxn ang="0">
                  <a:pos x="connsiteX1" y="connsiteY1"/>
                </a:cxn>
              </a:cxnLst>
              <a:rect l="l" t="t" r="r" b="b"/>
              <a:pathLst>
                <a:path w="17942" h="70060">
                  <a:moveTo>
                    <a:pt x="316" y="27"/>
                  </a:moveTo>
                  <a:lnTo>
                    <a:pt x="316" y="70088"/>
                  </a:lnTo>
                </a:path>
              </a:pathLst>
            </a:custGeom>
            <a:ln w="19050" cap="flat">
              <a:solidFill>
                <a:srgbClr val="0070C0"/>
              </a:solidFill>
              <a:prstDash val="solid"/>
              <a:miter/>
            </a:ln>
          </p:spPr>
          <p:txBody>
            <a:bodyPr rtlCol="0" anchor="ctr"/>
            <a:lstStyle/>
            <a:p>
              <a:endParaRPr lang="en-GB" sz="1050"/>
            </a:p>
          </p:txBody>
        </p:sp>
        <p:sp>
          <p:nvSpPr>
            <p:cNvPr id="387" name="Freeform: Shape 386">
              <a:extLst>
                <a:ext uri="{FF2B5EF4-FFF2-40B4-BE49-F238E27FC236}">
                  <a16:creationId xmlns:a16="http://schemas.microsoft.com/office/drawing/2014/main" id="{AE0395A3-096D-EEB6-68EC-187FD79E62BA}"/>
                </a:ext>
              </a:extLst>
            </p:cNvPr>
            <p:cNvSpPr/>
            <p:nvPr/>
          </p:nvSpPr>
          <p:spPr>
            <a:xfrm>
              <a:off x="7432638" y="1330021"/>
              <a:ext cx="50776" cy="24756"/>
            </a:xfrm>
            <a:custGeom>
              <a:avLst/>
              <a:gdLst>
                <a:gd name="connsiteX0" fmla="*/ 51093 w 50776"/>
                <a:gd name="connsiteY0" fmla="*/ 27 h 24756"/>
                <a:gd name="connsiteX1" fmla="*/ 316 w 50776"/>
                <a:gd name="connsiteY1" fmla="*/ 27 h 24756"/>
              </a:gdLst>
              <a:ahLst/>
              <a:cxnLst>
                <a:cxn ang="0">
                  <a:pos x="connsiteX0" y="connsiteY0"/>
                </a:cxn>
                <a:cxn ang="0">
                  <a:pos x="connsiteX1" y="connsiteY1"/>
                </a:cxn>
              </a:cxnLst>
              <a:rect l="l" t="t" r="r" b="b"/>
              <a:pathLst>
                <a:path w="50776" h="24756">
                  <a:moveTo>
                    <a:pt x="51093" y="27"/>
                  </a:moveTo>
                  <a:lnTo>
                    <a:pt x="316" y="27"/>
                  </a:lnTo>
                </a:path>
              </a:pathLst>
            </a:custGeom>
            <a:ln w="19050" cap="flat">
              <a:solidFill>
                <a:srgbClr val="0070C0"/>
              </a:solidFill>
              <a:prstDash val="solid"/>
              <a:miter/>
            </a:ln>
          </p:spPr>
          <p:txBody>
            <a:bodyPr rtlCol="0" anchor="ctr"/>
            <a:lstStyle/>
            <a:p>
              <a:endParaRPr lang="en-GB" sz="1050"/>
            </a:p>
          </p:txBody>
        </p:sp>
      </p:grpSp>
      <p:grpSp>
        <p:nvGrpSpPr>
          <p:cNvPr id="96" name="Graphic 2">
            <a:extLst>
              <a:ext uri="{FF2B5EF4-FFF2-40B4-BE49-F238E27FC236}">
                <a16:creationId xmlns:a16="http://schemas.microsoft.com/office/drawing/2014/main" id="{8C11186D-828A-86CD-5F32-5BCEFB0C48F3}"/>
              </a:ext>
            </a:extLst>
          </p:cNvPr>
          <p:cNvGrpSpPr/>
          <p:nvPr/>
        </p:nvGrpSpPr>
        <p:grpSpPr>
          <a:xfrm>
            <a:off x="3715695" y="1327548"/>
            <a:ext cx="32732" cy="46046"/>
            <a:chOff x="7419181" y="1294866"/>
            <a:chExt cx="50776" cy="70060"/>
          </a:xfrm>
        </p:grpSpPr>
        <p:sp>
          <p:nvSpPr>
            <p:cNvPr id="384" name="Freeform: Shape 383">
              <a:extLst>
                <a:ext uri="{FF2B5EF4-FFF2-40B4-BE49-F238E27FC236}">
                  <a16:creationId xmlns:a16="http://schemas.microsoft.com/office/drawing/2014/main" id="{DA8E33AF-03B0-4B6B-AB42-9F2716744F8B}"/>
                </a:ext>
              </a:extLst>
            </p:cNvPr>
            <p:cNvSpPr/>
            <p:nvPr/>
          </p:nvSpPr>
          <p:spPr>
            <a:xfrm>
              <a:off x="7444659" y="1294866"/>
              <a:ext cx="17942" cy="70060"/>
            </a:xfrm>
            <a:custGeom>
              <a:avLst/>
              <a:gdLst>
                <a:gd name="connsiteX0" fmla="*/ 315 w 17942"/>
                <a:gd name="connsiteY0" fmla="*/ 27 h 70060"/>
                <a:gd name="connsiteX1" fmla="*/ 315 w 17942"/>
                <a:gd name="connsiteY1" fmla="*/ 70088 h 70060"/>
              </a:gdLst>
              <a:ahLst/>
              <a:cxnLst>
                <a:cxn ang="0">
                  <a:pos x="connsiteX0" y="connsiteY0"/>
                </a:cxn>
                <a:cxn ang="0">
                  <a:pos x="connsiteX1" y="connsiteY1"/>
                </a:cxn>
              </a:cxnLst>
              <a:rect l="l" t="t" r="r" b="b"/>
              <a:pathLst>
                <a:path w="17942" h="70060">
                  <a:moveTo>
                    <a:pt x="315" y="27"/>
                  </a:moveTo>
                  <a:lnTo>
                    <a:pt x="315" y="70088"/>
                  </a:lnTo>
                </a:path>
              </a:pathLst>
            </a:custGeom>
            <a:ln w="19050" cap="flat">
              <a:solidFill>
                <a:srgbClr val="0070C0"/>
              </a:solidFill>
              <a:prstDash val="solid"/>
              <a:miter/>
            </a:ln>
          </p:spPr>
          <p:txBody>
            <a:bodyPr rtlCol="0" anchor="ctr"/>
            <a:lstStyle/>
            <a:p>
              <a:endParaRPr lang="en-GB" sz="1050"/>
            </a:p>
          </p:txBody>
        </p:sp>
        <p:sp>
          <p:nvSpPr>
            <p:cNvPr id="385" name="Freeform: Shape 384">
              <a:extLst>
                <a:ext uri="{FF2B5EF4-FFF2-40B4-BE49-F238E27FC236}">
                  <a16:creationId xmlns:a16="http://schemas.microsoft.com/office/drawing/2014/main" id="{ADEE6552-56B3-C9BE-0B9E-7E19AF48197D}"/>
                </a:ext>
              </a:extLst>
            </p:cNvPr>
            <p:cNvSpPr/>
            <p:nvPr/>
          </p:nvSpPr>
          <p:spPr>
            <a:xfrm>
              <a:off x="7419181" y="1330021"/>
              <a:ext cx="50776" cy="24756"/>
            </a:xfrm>
            <a:custGeom>
              <a:avLst/>
              <a:gdLst>
                <a:gd name="connsiteX0" fmla="*/ 51092 w 50776"/>
                <a:gd name="connsiteY0" fmla="*/ 27 h 24756"/>
                <a:gd name="connsiteX1" fmla="*/ 315 w 50776"/>
                <a:gd name="connsiteY1" fmla="*/ 27 h 24756"/>
              </a:gdLst>
              <a:ahLst/>
              <a:cxnLst>
                <a:cxn ang="0">
                  <a:pos x="connsiteX0" y="connsiteY0"/>
                </a:cxn>
                <a:cxn ang="0">
                  <a:pos x="connsiteX1" y="connsiteY1"/>
                </a:cxn>
              </a:cxnLst>
              <a:rect l="l" t="t" r="r" b="b"/>
              <a:pathLst>
                <a:path w="50776" h="24756">
                  <a:moveTo>
                    <a:pt x="51092" y="27"/>
                  </a:moveTo>
                  <a:lnTo>
                    <a:pt x="315" y="27"/>
                  </a:lnTo>
                </a:path>
              </a:pathLst>
            </a:custGeom>
            <a:ln w="19050" cap="flat">
              <a:solidFill>
                <a:srgbClr val="0070C0"/>
              </a:solidFill>
              <a:prstDash val="solid"/>
              <a:miter/>
            </a:ln>
          </p:spPr>
          <p:txBody>
            <a:bodyPr rtlCol="0" anchor="ctr"/>
            <a:lstStyle/>
            <a:p>
              <a:endParaRPr lang="en-GB" sz="1050"/>
            </a:p>
          </p:txBody>
        </p:sp>
      </p:grpSp>
      <p:grpSp>
        <p:nvGrpSpPr>
          <p:cNvPr id="97" name="Graphic 2">
            <a:extLst>
              <a:ext uri="{FF2B5EF4-FFF2-40B4-BE49-F238E27FC236}">
                <a16:creationId xmlns:a16="http://schemas.microsoft.com/office/drawing/2014/main" id="{4790E3C1-D35F-CE36-1DB2-43A3952EEA3B}"/>
              </a:ext>
            </a:extLst>
          </p:cNvPr>
          <p:cNvGrpSpPr/>
          <p:nvPr/>
        </p:nvGrpSpPr>
        <p:grpSpPr>
          <a:xfrm>
            <a:off x="3697074" y="1327548"/>
            <a:ext cx="32732" cy="46046"/>
            <a:chOff x="7390294" y="1294866"/>
            <a:chExt cx="50776" cy="70060"/>
          </a:xfrm>
        </p:grpSpPr>
        <p:sp>
          <p:nvSpPr>
            <p:cNvPr id="382" name="Freeform: Shape 381">
              <a:extLst>
                <a:ext uri="{FF2B5EF4-FFF2-40B4-BE49-F238E27FC236}">
                  <a16:creationId xmlns:a16="http://schemas.microsoft.com/office/drawing/2014/main" id="{66D03A98-EF63-6E52-4060-FF5B0988A245}"/>
                </a:ext>
              </a:extLst>
            </p:cNvPr>
            <p:cNvSpPr/>
            <p:nvPr/>
          </p:nvSpPr>
          <p:spPr>
            <a:xfrm>
              <a:off x="7415772" y="1294866"/>
              <a:ext cx="17942" cy="70060"/>
            </a:xfrm>
            <a:custGeom>
              <a:avLst/>
              <a:gdLst>
                <a:gd name="connsiteX0" fmla="*/ 314 w 17942"/>
                <a:gd name="connsiteY0" fmla="*/ 27 h 70060"/>
                <a:gd name="connsiteX1" fmla="*/ 314 w 17942"/>
                <a:gd name="connsiteY1" fmla="*/ 70088 h 70060"/>
              </a:gdLst>
              <a:ahLst/>
              <a:cxnLst>
                <a:cxn ang="0">
                  <a:pos x="connsiteX0" y="connsiteY0"/>
                </a:cxn>
                <a:cxn ang="0">
                  <a:pos x="connsiteX1" y="connsiteY1"/>
                </a:cxn>
              </a:cxnLst>
              <a:rect l="l" t="t" r="r" b="b"/>
              <a:pathLst>
                <a:path w="17942" h="70060">
                  <a:moveTo>
                    <a:pt x="314" y="27"/>
                  </a:moveTo>
                  <a:lnTo>
                    <a:pt x="314" y="70088"/>
                  </a:lnTo>
                </a:path>
              </a:pathLst>
            </a:custGeom>
            <a:ln w="19050" cap="flat">
              <a:solidFill>
                <a:srgbClr val="0070C0"/>
              </a:solidFill>
              <a:prstDash val="solid"/>
              <a:miter/>
            </a:ln>
          </p:spPr>
          <p:txBody>
            <a:bodyPr rtlCol="0" anchor="ctr"/>
            <a:lstStyle/>
            <a:p>
              <a:endParaRPr lang="en-GB" sz="1050"/>
            </a:p>
          </p:txBody>
        </p:sp>
        <p:sp>
          <p:nvSpPr>
            <p:cNvPr id="383" name="Freeform: Shape 382">
              <a:extLst>
                <a:ext uri="{FF2B5EF4-FFF2-40B4-BE49-F238E27FC236}">
                  <a16:creationId xmlns:a16="http://schemas.microsoft.com/office/drawing/2014/main" id="{3782289C-DC34-C11D-BFFB-689A6DEDF114}"/>
                </a:ext>
              </a:extLst>
            </p:cNvPr>
            <p:cNvSpPr/>
            <p:nvPr/>
          </p:nvSpPr>
          <p:spPr>
            <a:xfrm>
              <a:off x="7390294" y="1330021"/>
              <a:ext cx="50776" cy="24756"/>
            </a:xfrm>
            <a:custGeom>
              <a:avLst/>
              <a:gdLst>
                <a:gd name="connsiteX0" fmla="*/ 51091 w 50776"/>
                <a:gd name="connsiteY0" fmla="*/ 27 h 24756"/>
                <a:gd name="connsiteX1" fmla="*/ 314 w 50776"/>
                <a:gd name="connsiteY1" fmla="*/ 27 h 24756"/>
              </a:gdLst>
              <a:ahLst/>
              <a:cxnLst>
                <a:cxn ang="0">
                  <a:pos x="connsiteX0" y="connsiteY0"/>
                </a:cxn>
                <a:cxn ang="0">
                  <a:pos x="connsiteX1" y="connsiteY1"/>
                </a:cxn>
              </a:cxnLst>
              <a:rect l="l" t="t" r="r" b="b"/>
              <a:pathLst>
                <a:path w="50776" h="24756">
                  <a:moveTo>
                    <a:pt x="51091" y="27"/>
                  </a:moveTo>
                  <a:lnTo>
                    <a:pt x="314" y="27"/>
                  </a:lnTo>
                </a:path>
              </a:pathLst>
            </a:custGeom>
            <a:ln w="19050" cap="flat">
              <a:solidFill>
                <a:srgbClr val="0070C0"/>
              </a:solidFill>
              <a:prstDash val="solid"/>
              <a:miter/>
            </a:ln>
          </p:spPr>
          <p:txBody>
            <a:bodyPr rtlCol="0" anchor="ctr"/>
            <a:lstStyle/>
            <a:p>
              <a:endParaRPr lang="en-GB" sz="1050"/>
            </a:p>
          </p:txBody>
        </p:sp>
      </p:grpSp>
      <p:grpSp>
        <p:nvGrpSpPr>
          <p:cNvPr id="98" name="Graphic 2">
            <a:extLst>
              <a:ext uri="{FF2B5EF4-FFF2-40B4-BE49-F238E27FC236}">
                <a16:creationId xmlns:a16="http://schemas.microsoft.com/office/drawing/2014/main" id="{C0E254CC-89F6-8BE1-97CA-65A6CA144DD5}"/>
              </a:ext>
            </a:extLst>
          </p:cNvPr>
          <p:cNvGrpSpPr/>
          <p:nvPr/>
        </p:nvGrpSpPr>
        <p:grpSpPr>
          <a:xfrm>
            <a:off x="3564637" y="1327548"/>
            <a:ext cx="32732" cy="46046"/>
            <a:chOff x="7184853" y="1294866"/>
            <a:chExt cx="50776" cy="70060"/>
          </a:xfrm>
        </p:grpSpPr>
        <p:sp>
          <p:nvSpPr>
            <p:cNvPr id="380" name="Freeform: Shape 379">
              <a:extLst>
                <a:ext uri="{FF2B5EF4-FFF2-40B4-BE49-F238E27FC236}">
                  <a16:creationId xmlns:a16="http://schemas.microsoft.com/office/drawing/2014/main" id="{21C8A09D-9811-58E6-C861-8B213B02ADF0}"/>
                </a:ext>
              </a:extLst>
            </p:cNvPr>
            <p:cNvSpPr/>
            <p:nvPr/>
          </p:nvSpPr>
          <p:spPr>
            <a:xfrm>
              <a:off x="7210332" y="1294866"/>
              <a:ext cx="17942" cy="70060"/>
            </a:xfrm>
            <a:custGeom>
              <a:avLst/>
              <a:gdLst>
                <a:gd name="connsiteX0" fmla="*/ 302 w 17942"/>
                <a:gd name="connsiteY0" fmla="*/ 27 h 70060"/>
                <a:gd name="connsiteX1" fmla="*/ 302 w 17942"/>
                <a:gd name="connsiteY1" fmla="*/ 70088 h 70060"/>
              </a:gdLst>
              <a:ahLst/>
              <a:cxnLst>
                <a:cxn ang="0">
                  <a:pos x="connsiteX0" y="connsiteY0"/>
                </a:cxn>
                <a:cxn ang="0">
                  <a:pos x="connsiteX1" y="connsiteY1"/>
                </a:cxn>
              </a:cxnLst>
              <a:rect l="l" t="t" r="r" b="b"/>
              <a:pathLst>
                <a:path w="17942" h="70060">
                  <a:moveTo>
                    <a:pt x="302" y="27"/>
                  </a:moveTo>
                  <a:lnTo>
                    <a:pt x="302" y="70088"/>
                  </a:lnTo>
                </a:path>
              </a:pathLst>
            </a:custGeom>
            <a:ln w="19050" cap="flat">
              <a:solidFill>
                <a:srgbClr val="0070C0"/>
              </a:solidFill>
              <a:prstDash val="solid"/>
              <a:miter/>
            </a:ln>
          </p:spPr>
          <p:txBody>
            <a:bodyPr rtlCol="0" anchor="ctr"/>
            <a:lstStyle/>
            <a:p>
              <a:endParaRPr lang="en-GB" sz="1050"/>
            </a:p>
          </p:txBody>
        </p:sp>
        <p:sp>
          <p:nvSpPr>
            <p:cNvPr id="381" name="Freeform: Shape 380">
              <a:extLst>
                <a:ext uri="{FF2B5EF4-FFF2-40B4-BE49-F238E27FC236}">
                  <a16:creationId xmlns:a16="http://schemas.microsoft.com/office/drawing/2014/main" id="{2850C89B-F135-76E8-8FF2-9823901E1573}"/>
                </a:ext>
              </a:extLst>
            </p:cNvPr>
            <p:cNvSpPr/>
            <p:nvPr/>
          </p:nvSpPr>
          <p:spPr>
            <a:xfrm>
              <a:off x="7184853" y="1330021"/>
              <a:ext cx="50776" cy="24756"/>
            </a:xfrm>
            <a:custGeom>
              <a:avLst/>
              <a:gdLst>
                <a:gd name="connsiteX0" fmla="*/ 51079 w 50776"/>
                <a:gd name="connsiteY0" fmla="*/ 27 h 24756"/>
                <a:gd name="connsiteX1" fmla="*/ 302 w 50776"/>
                <a:gd name="connsiteY1" fmla="*/ 27 h 24756"/>
              </a:gdLst>
              <a:ahLst/>
              <a:cxnLst>
                <a:cxn ang="0">
                  <a:pos x="connsiteX0" y="connsiteY0"/>
                </a:cxn>
                <a:cxn ang="0">
                  <a:pos x="connsiteX1" y="connsiteY1"/>
                </a:cxn>
              </a:cxnLst>
              <a:rect l="l" t="t" r="r" b="b"/>
              <a:pathLst>
                <a:path w="50776" h="24756">
                  <a:moveTo>
                    <a:pt x="51079" y="27"/>
                  </a:moveTo>
                  <a:lnTo>
                    <a:pt x="302" y="27"/>
                  </a:lnTo>
                </a:path>
              </a:pathLst>
            </a:custGeom>
            <a:ln w="19050" cap="flat">
              <a:solidFill>
                <a:srgbClr val="0070C0"/>
              </a:solidFill>
              <a:prstDash val="solid"/>
              <a:miter/>
            </a:ln>
          </p:spPr>
          <p:txBody>
            <a:bodyPr rtlCol="0" anchor="ctr"/>
            <a:lstStyle/>
            <a:p>
              <a:endParaRPr lang="en-GB" sz="1050"/>
            </a:p>
          </p:txBody>
        </p:sp>
      </p:grpSp>
      <p:grpSp>
        <p:nvGrpSpPr>
          <p:cNvPr id="99" name="Graphic 2">
            <a:extLst>
              <a:ext uri="{FF2B5EF4-FFF2-40B4-BE49-F238E27FC236}">
                <a16:creationId xmlns:a16="http://schemas.microsoft.com/office/drawing/2014/main" id="{9414CC3E-DA36-027C-0E2E-9DE0D28596E0}"/>
              </a:ext>
            </a:extLst>
          </p:cNvPr>
          <p:cNvGrpSpPr/>
          <p:nvPr/>
        </p:nvGrpSpPr>
        <p:grpSpPr>
          <a:xfrm>
            <a:off x="3411268" y="1327548"/>
            <a:ext cx="32732" cy="46046"/>
            <a:chOff x="6946937" y="1294866"/>
            <a:chExt cx="50776" cy="70060"/>
          </a:xfrm>
        </p:grpSpPr>
        <p:sp>
          <p:nvSpPr>
            <p:cNvPr id="378" name="Freeform: Shape 377">
              <a:extLst>
                <a:ext uri="{FF2B5EF4-FFF2-40B4-BE49-F238E27FC236}">
                  <a16:creationId xmlns:a16="http://schemas.microsoft.com/office/drawing/2014/main" id="{E593A44B-1833-ACDC-A233-08A750C0E1FE}"/>
                </a:ext>
              </a:extLst>
            </p:cNvPr>
            <p:cNvSpPr/>
            <p:nvPr/>
          </p:nvSpPr>
          <p:spPr>
            <a:xfrm>
              <a:off x="6972415" y="1294866"/>
              <a:ext cx="17942" cy="70060"/>
            </a:xfrm>
            <a:custGeom>
              <a:avLst/>
              <a:gdLst>
                <a:gd name="connsiteX0" fmla="*/ 289 w 17942"/>
                <a:gd name="connsiteY0" fmla="*/ 27 h 70060"/>
                <a:gd name="connsiteX1" fmla="*/ 289 w 17942"/>
                <a:gd name="connsiteY1" fmla="*/ 70088 h 70060"/>
              </a:gdLst>
              <a:ahLst/>
              <a:cxnLst>
                <a:cxn ang="0">
                  <a:pos x="connsiteX0" y="connsiteY0"/>
                </a:cxn>
                <a:cxn ang="0">
                  <a:pos x="connsiteX1" y="connsiteY1"/>
                </a:cxn>
              </a:cxnLst>
              <a:rect l="l" t="t" r="r" b="b"/>
              <a:pathLst>
                <a:path w="17942" h="70060">
                  <a:moveTo>
                    <a:pt x="289" y="27"/>
                  </a:moveTo>
                  <a:lnTo>
                    <a:pt x="289" y="70088"/>
                  </a:lnTo>
                </a:path>
              </a:pathLst>
            </a:custGeom>
            <a:ln w="19050" cap="flat">
              <a:solidFill>
                <a:srgbClr val="0070C0"/>
              </a:solidFill>
              <a:prstDash val="solid"/>
              <a:miter/>
            </a:ln>
          </p:spPr>
          <p:txBody>
            <a:bodyPr rtlCol="0" anchor="ctr"/>
            <a:lstStyle/>
            <a:p>
              <a:endParaRPr lang="en-GB" sz="1050"/>
            </a:p>
          </p:txBody>
        </p:sp>
        <p:sp>
          <p:nvSpPr>
            <p:cNvPr id="379" name="Freeform: Shape 378">
              <a:extLst>
                <a:ext uri="{FF2B5EF4-FFF2-40B4-BE49-F238E27FC236}">
                  <a16:creationId xmlns:a16="http://schemas.microsoft.com/office/drawing/2014/main" id="{A525ECCF-5872-0531-3EC6-E13DCAA8FBF5}"/>
                </a:ext>
              </a:extLst>
            </p:cNvPr>
            <p:cNvSpPr/>
            <p:nvPr/>
          </p:nvSpPr>
          <p:spPr>
            <a:xfrm>
              <a:off x="6946937" y="1330021"/>
              <a:ext cx="50776" cy="24756"/>
            </a:xfrm>
            <a:custGeom>
              <a:avLst/>
              <a:gdLst>
                <a:gd name="connsiteX0" fmla="*/ 51066 w 50776"/>
                <a:gd name="connsiteY0" fmla="*/ 27 h 24756"/>
                <a:gd name="connsiteX1" fmla="*/ 289 w 50776"/>
                <a:gd name="connsiteY1" fmla="*/ 27 h 24756"/>
              </a:gdLst>
              <a:ahLst/>
              <a:cxnLst>
                <a:cxn ang="0">
                  <a:pos x="connsiteX0" y="connsiteY0"/>
                </a:cxn>
                <a:cxn ang="0">
                  <a:pos x="connsiteX1" y="connsiteY1"/>
                </a:cxn>
              </a:cxnLst>
              <a:rect l="l" t="t" r="r" b="b"/>
              <a:pathLst>
                <a:path w="50776" h="24756">
                  <a:moveTo>
                    <a:pt x="51066" y="27"/>
                  </a:moveTo>
                  <a:lnTo>
                    <a:pt x="289" y="27"/>
                  </a:lnTo>
                </a:path>
              </a:pathLst>
            </a:custGeom>
            <a:ln w="19050" cap="flat">
              <a:solidFill>
                <a:srgbClr val="0070C0"/>
              </a:solidFill>
              <a:prstDash val="solid"/>
              <a:miter/>
            </a:ln>
          </p:spPr>
          <p:txBody>
            <a:bodyPr rtlCol="0" anchor="ctr"/>
            <a:lstStyle/>
            <a:p>
              <a:endParaRPr lang="en-GB" sz="1050"/>
            </a:p>
          </p:txBody>
        </p:sp>
      </p:grpSp>
      <p:grpSp>
        <p:nvGrpSpPr>
          <p:cNvPr id="100" name="Graphic 2">
            <a:extLst>
              <a:ext uri="{FF2B5EF4-FFF2-40B4-BE49-F238E27FC236}">
                <a16:creationId xmlns:a16="http://schemas.microsoft.com/office/drawing/2014/main" id="{94B47233-1FFE-FC66-78ED-AF3DD3001468}"/>
              </a:ext>
            </a:extLst>
          </p:cNvPr>
          <p:cNvGrpSpPr/>
          <p:nvPr/>
        </p:nvGrpSpPr>
        <p:grpSpPr>
          <a:xfrm>
            <a:off x="3310756" y="1327548"/>
            <a:ext cx="32732" cy="46046"/>
            <a:chOff x="6791018" y="1294866"/>
            <a:chExt cx="50776" cy="70060"/>
          </a:xfrm>
        </p:grpSpPr>
        <p:sp>
          <p:nvSpPr>
            <p:cNvPr id="376" name="Freeform: Shape 375">
              <a:extLst>
                <a:ext uri="{FF2B5EF4-FFF2-40B4-BE49-F238E27FC236}">
                  <a16:creationId xmlns:a16="http://schemas.microsoft.com/office/drawing/2014/main" id="{0C5CABA1-B198-9039-CD49-7A1D0D39DF35}"/>
                </a:ext>
              </a:extLst>
            </p:cNvPr>
            <p:cNvSpPr/>
            <p:nvPr/>
          </p:nvSpPr>
          <p:spPr>
            <a:xfrm>
              <a:off x="6816496" y="1294866"/>
              <a:ext cx="17942" cy="70060"/>
            </a:xfrm>
            <a:custGeom>
              <a:avLst/>
              <a:gdLst>
                <a:gd name="connsiteX0" fmla="*/ 280 w 17942"/>
                <a:gd name="connsiteY0" fmla="*/ 27 h 70060"/>
                <a:gd name="connsiteX1" fmla="*/ 280 w 17942"/>
                <a:gd name="connsiteY1" fmla="*/ 70088 h 70060"/>
              </a:gdLst>
              <a:ahLst/>
              <a:cxnLst>
                <a:cxn ang="0">
                  <a:pos x="connsiteX0" y="connsiteY0"/>
                </a:cxn>
                <a:cxn ang="0">
                  <a:pos x="connsiteX1" y="connsiteY1"/>
                </a:cxn>
              </a:cxnLst>
              <a:rect l="l" t="t" r="r" b="b"/>
              <a:pathLst>
                <a:path w="17942" h="70060">
                  <a:moveTo>
                    <a:pt x="280" y="27"/>
                  </a:moveTo>
                  <a:lnTo>
                    <a:pt x="280" y="70088"/>
                  </a:lnTo>
                </a:path>
              </a:pathLst>
            </a:custGeom>
            <a:ln w="19050" cap="flat">
              <a:solidFill>
                <a:srgbClr val="0070C0"/>
              </a:solidFill>
              <a:prstDash val="solid"/>
              <a:miter/>
            </a:ln>
          </p:spPr>
          <p:txBody>
            <a:bodyPr rtlCol="0" anchor="ctr"/>
            <a:lstStyle/>
            <a:p>
              <a:endParaRPr lang="en-GB" sz="1050"/>
            </a:p>
          </p:txBody>
        </p:sp>
        <p:sp>
          <p:nvSpPr>
            <p:cNvPr id="377" name="Freeform: Shape 376">
              <a:extLst>
                <a:ext uri="{FF2B5EF4-FFF2-40B4-BE49-F238E27FC236}">
                  <a16:creationId xmlns:a16="http://schemas.microsoft.com/office/drawing/2014/main" id="{474BA5C9-2188-8E14-6D47-95616937A5E3}"/>
                </a:ext>
              </a:extLst>
            </p:cNvPr>
            <p:cNvSpPr/>
            <p:nvPr/>
          </p:nvSpPr>
          <p:spPr>
            <a:xfrm>
              <a:off x="6791018" y="1330021"/>
              <a:ext cx="50776" cy="24756"/>
            </a:xfrm>
            <a:custGeom>
              <a:avLst/>
              <a:gdLst>
                <a:gd name="connsiteX0" fmla="*/ 51057 w 50776"/>
                <a:gd name="connsiteY0" fmla="*/ 27 h 24756"/>
                <a:gd name="connsiteX1" fmla="*/ 280 w 50776"/>
                <a:gd name="connsiteY1" fmla="*/ 27 h 24756"/>
              </a:gdLst>
              <a:ahLst/>
              <a:cxnLst>
                <a:cxn ang="0">
                  <a:pos x="connsiteX0" y="connsiteY0"/>
                </a:cxn>
                <a:cxn ang="0">
                  <a:pos x="connsiteX1" y="connsiteY1"/>
                </a:cxn>
              </a:cxnLst>
              <a:rect l="l" t="t" r="r" b="b"/>
              <a:pathLst>
                <a:path w="50776" h="24756">
                  <a:moveTo>
                    <a:pt x="51057" y="27"/>
                  </a:moveTo>
                  <a:lnTo>
                    <a:pt x="280" y="27"/>
                  </a:lnTo>
                </a:path>
              </a:pathLst>
            </a:custGeom>
            <a:ln w="19050" cap="flat">
              <a:solidFill>
                <a:srgbClr val="0070C0"/>
              </a:solidFill>
              <a:prstDash val="solid"/>
              <a:miter/>
            </a:ln>
          </p:spPr>
          <p:txBody>
            <a:bodyPr rtlCol="0" anchor="ctr"/>
            <a:lstStyle/>
            <a:p>
              <a:endParaRPr lang="en-GB" sz="1050"/>
            </a:p>
          </p:txBody>
        </p:sp>
      </p:grpSp>
      <p:grpSp>
        <p:nvGrpSpPr>
          <p:cNvPr id="101" name="Graphic 2">
            <a:extLst>
              <a:ext uri="{FF2B5EF4-FFF2-40B4-BE49-F238E27FC236}">
                <a16:creationId xmlns:a16="http://schemas.microsoft.com/office/drawing/2014/main" id="{50F77137-2068-A0C1-28E9-77DADF9DC160}"/>
              </a:ext>
            </a:extLst>
          </p:cNvPr>
          <p:cNvGrpSpPr/>
          <p:nvPr/>
        </p:nvGrpSpPr>
        <p:grpSpPr>
          <a:xfrm>
            <a:off x="3292483" y="1327548"/>
            <a:ext cx="32732" cy="46046"/>
            <a:chOff x="6762669" y="1294866"/>
            <a:chExt cx="50776" cy="70060"/>
          </a:xfrm>
        </p:grpSpPr>
        <p:sp>
          <p:nvSpPr>
            <p:cNvPr id="374" name="Freeform: Shape 373">
              <a:extLst>
                <a:ext uri="{FF2B5EF4-FFF2-40B4-BE49-F238E27FC236}">
                  <a16:creationId xmlns:a16="http://schemas.microsoft.com/office/drawing/2014/main" id="{1A547256-339A-434E-3675-C39E3F1AD73D}"/>
                </a:ext>
              </a:extLst>
            </p:cNvPr>
            <p:cNvSpPr/>
            <p:nvPr/>
          </p:nvSpPr>
          <p:spPr>
            <a:xfrm>
              <a:off x="6788147" y="1294866"/>
              <a:ext cx="17942" cy="70060"/>
            </a:xfrm>
            <a:custGeom>
              <a:avLst/>
              <a:gdLst>
                <a:gd name="connsiteX0" fmla="*/ 279 w 17942"/>
                <a:gd name="connsiteY0" fmla="*/ 27 h 70060"/>
                <a:gd name="connsiteX1" fmla="*/ 279 w 17942"/>
                <a:gd name="connsiteY1" fmla="*/ 70088 h 70060"/>
              </a:gdLst>
              <a:ahLst/>
              <a:cxnLst>
                <a:cxn ang="0">
                  <a:pos x="connsiteX0" y="connsiteY0"/>
                </a:cxn>
                <a:cxn ang="0">
                  <a:pos x="connsiteX1" y="connsiteY1"/>
                </a:cxn>
              </a:cxnLst>
              <a:rect l="l" t="t" r="r" b="b"/>
              <a:pathLst>
                <a:path w="17942" h="70060">
                  <a:moveTo>
                    <a:pt x="279" y="27"/>
                  </a:moveTo>
                  <a:lnTo>
                    <a:pt x="279" y="70088"/>
                  </a:lnTo>
                </a:path>
              </a:pathLst>
            </a:custGeom>
            <a:ln w="19050" cap="flat">
              <a:solidFill>
                <a:srgbClr val="0070C0"/>
              </a:solidFill>
              <a:prstDash val="solid"/>
              <a:miter/>
            </a:ln>
          </p:spPr>
          <p:txBody>
            <a:bodyPr rtlCol="0" anchor="ctr"/>
            <a:lstStyle/>
            <a:p>
              <a:endParaRPr lang="en-GB" sz="1050"/>
            </a:p>
          </p:txBody>
        </p:sp>
        <p:sp>
          <p:nvSpPr>
            <p:cNvPr id="375" name="Freeform: Shape 374">
              <a:extLst>
                <a:ext uri="{FF2B5EF4-FFF2-40B4-BE49-F238E27FC236}">
                  <a16:creationId xmlns:a16="http://schemas.microsoft.com/office/drawing/2014/main" id="{DAEBCE9F-35E7-D2A1-8DAF-54F415AF31B4}"/>
                </a:ext>
              </a:extLst>
            </p:cNvPr>
            <p:cNvSpPr/>
            <p:nvPr/>
          </p:nvSpPr>
          <p:spPr>
            <a:xfrm>
              <a:off x="6762669" y="1330021"/>
              <a:ext cx="50776" cy="24756"/>
            </a:xfrm>
            <a:custGeom>
              <a:avLst/>
              <a:gdLst>
                <a:gd name="connsiteX0" fmla="*/ 51056 w 50776"/>
                <a:gd name="connsiteY0" fmla="*/ 27 h 24756"/>
                <a:gd name="connsiteX1" fmla="*/ 279 w 50776"/>
                <a:gd name="connsiteY1" fmla="*/ 27 h 24756"/>
              </a:gdLst>
              <a:ahLst/>
              <a:cxnLst>
                <a:cxn ang="0">
                  <a:pos x="connsiteX0" y="connsiteY0"/>
                </a:cxn>
                <a:cxn ang="0">
                  <a:pos x="connsiteX1" y="connsiteY1"/>
                </a:cxn>
              </a:cxnLst>
              <a:rect l="l" t="t" r="r" b="b"/>
              <a:pathLst>
                <a:path w="50776" h="24756">
                  <a:moveTo>
                    <a:pt x="51056" y="27"/>
                  </a:moveTo>
                  <a:lnTo>
                    <a:pt x="279" y="27"/>
                  </a:lnTo>
                </a:path>
              </a:pathLst>
            </a:custGeom>
            <a:ln w="19050" cap="flat">
              <a:solidFill>
                <a:srgbClr val="0070C0"/>
              </a:solidFill>
              <a:prstDash val="solid"/>
              <a:miter/>
            </a:ln>
          </p:spPr>
          <p:txBody>
            <a:bodyPr rtlCol="0" anchor="ctr"/>
            <a:lstStyle/>
            <a:p>
              <a:endParaRPr lang="en-GB" sz="1050"/>
            </a:p>
          </p:txBody>
        </p:sp>
      </p:grpSp>
      <p:grpSp>
        <p:nvGrpSpPr>
          <p:cNvPr id="102" name="Graphic 2">
            <a:extLst>
              <a:ext uri="{FF2B5EF4-FFF2-40B4-BE49-F238E27FC236}">
                <a16:creationId xmlns:a16="http://schemas.microsoft.com/office/drawing/2014/main" id="{252EC769-9778-BE1F-4E40-8408CC445C19}"/>
              </a:ext>
            </a:extLst>
          </p:cNvPr>
          <p:cNvGrpSpPr/>
          <p:nvPr/>
        </p:nvGrpSpPr>
        <p:grpSpPr>
          <a:xfrm>
            <a:off x="3269928" y="1327548"/>
            <a:ext cx="32732" cy="46046"/>
            <a:chOff x="6727681" y="1294866"/>
            <a:chExt cx="50776" cy="70060"/>
          </a:xfrm>
        </p:grpSpPr>
        <p:sp>
          <p:nvSpPr>
            <p:cNvPr id="372" name="Freeform: Shape 371">
              <a:extLst>
                <a:ext uri="{FF2B5EF4-FFF2-40B4-BE49-F238E27FC236}">
                  <a16:creationId xmlns:a16="http://schemas.microsoft.com/office/drawing/2014/main" id="{E4CDEE82-5AC1-ACB1-6596-ADEF470B813D}"/>
                </a:ext>
              </a:extLst>
            </p:cNvPr>
            <p:cNvSpPr/>
            <p:nvPr/>
          </p:nvSpPr>
          <p:spPr>
            <a:xfrm>
              <a:off x="6753159" y="1294866"/>
              <a:ext cx="17942" cy="70060"/>
            </a:xfrm>
            <a:custGeom>
              <a:avLst/>
              <a:gdLst>
                <a:gd name="connsiteX0" fmla="*/ 277 w 17942"/>
                <a:gd name="connsiteY0" fmla="*/ 27 h 70060"/>
                <a:gd name="connsiteX1" fmla="*/ 277 w 17942"/>
                <a:gd name="connsiteY1" fmla="*/ 70088 h 70060"/>
              </a:gdLst>
              <a:ahLst/>
              <a:cxnLst>
                <a:cxn ang="0">
                  <a:pos x="connsiteX0" y="connsiteY0"/>
                </a:cxn>
                <a:cxn ang="0">
                  <a:pos x="connsiteX1" y="connsiteY1"/>
                </a:cxn>
              </a:cxnLst>
              <a:rect l="l" t="t" r="r" b="b"/>
              <a:pathLst>
                <a:path w="17942" h="70060">
                  <a:moveTo>
                    <a:pt x="277" y="27"/>
                  </a:moveTo>
                  <a:lnTo>
                    <a:pt x="277" y="70088"/>
                  </a:lnTo>
                </a:path>
              </a:pathLst>
            </a:custGeom>
            <a:ln w="19050" cap="flat">
              <a:solidFill>
                <a:srgbClr val="0070C0"/>
              </a:solidFill>
              <a:prstDash val="solid"/>
              <a:miter/>
            </a:ln>
          </p:spPr>
          <p:txBody>
            <a:bodyPr rtlCol="0" anchor="ctr"/>
            <a:lstStyle/>
            <a:p>
              <a:endParaRPr lang="en-GB" sz="1050"/>
            </a:p>
          </p:txBody>
        </p:sp>
        <p:sp>
          <p:nvSpPr>
            <p:cNvPr id="373" name="Freeform: Shape 372">
              <a:extLst>
                <a:ext uri="{FF2B5EF4-FFF2-40B4-BE49-F238E27FC236}">
                  <a16:creationId xmlns:a16="http://schemas.microsoft.com/office/drawing/2014/main" id="{C2297973-A9CC-B79C-9EC7-2819E729B4FE}"/>
                </a:ext>
              </a:extLst>
            </p:cNvPr>
            <p:cNvSpPr/>
            <p:nvPr/>
          </p:nvSpPr>
          <p:spPr>
            <a:xfrm>
              <a:off x="6727681" y="1330021"/>
              <a:ext cx="50776" cy="24756"/>
            </a:xfrm>
            <a:custGeom>
              <a:avLst/>
              <a:gdLst>
                <a:gd name="connsiteX0" fmla="*/ 51054 w 50776"/>
                <a:gd name="connsiteY0" fmla="*/ 27 h 24756"/>
                <a:gd name="connsiteX1" fmla="*/ 277 w 50776"/>
                <a:gd name="connsiteY1" fmla="*/ 27 h 24756"/>
              </a:gdLst>
              <a:ahLst/>
              <a:cxnLst>
                <a:cxn ang="0">
                  <a:pos x="connsiteX0" y="connsiteY0"/>
                </a:cxn>
                <a:cxn ang="0">
                  <a:pos x="connsiteX1" y="connsiteY1"/>
                </a:cxn>
              </a:cxnLst>
              <a:rect l="l" t="t" r="r" b="b"/>
              <a:pathLst>
                <a:path w="50776" h="24756">
                  <a:moveTo>
                    <a:pt x="51054" y="27"/>
                  </a:moveTo>
                  <a:lnTo>
                    <a:pt x="277" y="27"/>
                  </a:lnTo>
                </a:path>
              </a:pathLst>
            </a:custGeom>
            <a:ln w="19050" cap="flat">
              <a:solidFill>
                <a:srgbClr val="0070C0"/>
              </a:solidFill>
              <a:prstDash val="solid"/>
              <a:miter/>
            </a:ln>
          </p:spPr>
          <p:txBody>
            <a:bodyPr rtlCol="0" anchor="ctr"/>
            <a:lstStyle/>
            <a:p>
              <a:endParaRPr lang="en-GB" sz="1050"/>
            </a:p>
          </p:txBody>
        </p:sp>
      </p:grpSp>
      <p:grpSp>
        <p:nvGrpSpPr>
          <p:cNvPr id="103" name="Graphic 2">
            <a:extLst>
              <a:ext uri="{FF2B5EF4-FFF2-40B4-BE49-F238E27FC236}">
                <a16:creationId xmlns:a16="http://schemas.microsoft.com/office/drawing/2014/main" id="{8D4115F9-635C-BA63-7373-74169ECB4894}"/>
              </a:ext>
            </a:extLst>
          </p:cNvPr>
          <p:cNvGrpSpPr/>
          <p:nvPr/>
        </p:nvGrpSpPr>
        <p:grpSpPr>
          <a:xfrm>
            <a:off x="3260443" y="1327548"/>
            <a:ext cx="32732" cy="46046"/>
            <a:chOff x="6712968" y="1294866"/>
            <a:chExt cx="50776" cy="70060"/>
          </a:xfrm>
        </p:grpSpPr>
        <p:sp>
          <p:nvSpPr>
            <p:cNvPr id="370" name="Freeform: Shape 369">
              <a:extLst>
                <a:ext uri="{FF2B5EF4-FFF2-40B4-BE49-F238E27FC236}">
                  <a16:creationId xmlns:a16="http://schemas.microsoft.com/office/drawing/2014/main" id="{95A32A82-20AE-F103-0864-DBBC6CF093C2}"/>
                </a:ext>
              </a:extLst>
            </p:cNvPr>
            <p:cNvSpPr/>
            <p:nvPr/>
          </p:nvSpPr>
          <p:spPr>
            <a:xfrm>
              <a:off x="6738446" y="1294866"/>
              <a:ext cx="17942" cy="70060"/>
            </a:xfrm>
            <a:custGeom>
              <a:avLst/>
              <a:gdLst>
                <a:gd name="connsiteX0" fmla="*/ 276 w 17942"/>
                <a:gd name="connsiteY0" fmla="*/ 27 h 70060"/>
                <a:gd name="connsiteX1" fmla="*/ 276 w 17942"/>
                <a:gd name="connsiteY1" fmla="*/ 70088 h 70060"/>
              </a:gdLst>
              <a:ahLst/>
              <a:cxnLst>
                <a:cxn ang="0">
                  <a:pos x="connsiteX0" y="connsiteY0"/>
                </a:cxn>
                <a:cxn ang="0">
                  <a:pos x="connsiteX1" y="connsiteY1"/>
                </a:cxn>
              </a:cxnLst>
              <a:rect l="l" t="t" r="r" b="b"/>
              <a:pathLst>
                <a:path w="17942" h="70060">
                  <a:moveTo>
                    <a:pt x="276" y="27"/>
                  </a:moveTo>
                  <a:lnTo>
                    <a:pt x="276" y="70088"/>
                  </a:lnTo>
                </a:path>
              </a:pathLst>
            </a:custGeom>
            <a:ln w="19050" cap="flat">
              <a:solidFill>
                <a:srgbClr val="0070C0"/>
              </a:solidFill>
              <a:prstDash val="solid"/>
              <a:miter/>
            </a:ln>
          </p:spPr>
          <p:txBody>
            <a:bodyPr rtlCol="0" anchor="ctr"/>
            <a:lstStyle/>
            <a:p>
              <a:endParaRPr lang="en-GB" sz="1050"/>
            </a:p>
          </p:txBody>
        </p:sp>
        <p:sp>
          <p:nvSpPr>
            <p:cNvPr id="371" name="Freeform: Shape 370">
              <a:extLst>
                <a:ext uri="{FF2B5EF4-FFF2-40B4-BE49-F238E27FC236}">
                  <a16:creationId xmlns:a16="http://schemas.microsoft.com/office/drawing/2014/main" id="{142CD090-2FC6-3457-D6F3-A87D94E042A3}"/>
                </a:ext>
              </a:extLst>
            </p:cNvPr>
            <p:cNvSpPr/>
            <p:nvPr/>
          </p:nvSpPr>
          <p:spPr>
            <a:xfrm>
              <a:off x="6712968" y="1330021"/>
              <a:ext cx="50776" cy="24756"/>
            </a:xfrm>
            <a:custGeom>
              <a:avLst/>
              <a:gdLst>
                <a:gd name="connsiteX0" fmla="*/ 51053 w 50776"/>
                <a:gd name="connsiteY0" fmla="*/ 27 h 24756"/>
                <a:gd name="connsiteX1" fmla="*/ 276 w 50776"/>
                <a:gd name="connsiteY1" fmla="*/ 27 h 24756"/>
              </a:gdLst>
              <a:ahLst/>
              <a:cxnLst>
                <a:cxn ang="0">
                  <a:pos x="connsiteX0" y="connsiteY0"/>
                </a:cxn>
                <a:cxn ang="0">
                  <a:pos x="connsiteX1" y="connsiteY1"/>
                </a:cxn>
              </a:cxnLst>
              <a:rect l="l" t="t" r="r" b="b"/>
              <a:pathLst>
                <a:path w="50776" h="24756">
                  <a:moveTo>
                    <a:pt x="51053" y="27"/>
                  </a:moveTo>
                  <a:lnTo>
                    <a:pt x="276" y="27"/>
                  </a:lnTo>
                </a:path>
              </a:pathLst>
            </a:custGeom>
            <a:ln w="19050" cap="flat">
              <a:solidFill>
                <a:srgbClr val="0070C0"/>
              </a:solidFill>
              <a:prstDash val="solid"/>
              <a:miter/>
            </a:ln>
          </p:spPr>
          <p:txBody>
            <a:bodyPr rtlCol="0" anchor="ctr"/>
            <a:lstStyle/>
            <a:p>
              <a:endParaRPr lang="en-GB" sz="1050"/>
            </a:p>
          </p:txBody>
        </p:sp>
      </p:grpSp>
      <p:grpSp>
        <p:nvGrpSpPr>
          <p:cNvPr id="104" name="Graphic 2">
            <a:extLst>
              <a:ext uri="{FF2B5EF4-FFF2-40B4-BE49-F238E27FC236}">
                <a16:creationId xmlns:a16="http://schemas.microsoft.com/office/drawing/2014/main" id="{45B66900-392E-A14A-8327-F83D1EE4B167}"/>
              </a:ext>
            </a:extLst>
          </p:cNvPr>
          <p:cNvGrpSpPr/>
          <p:nvPr/>
        </p:nvGrpSpPr>
        <p:grpSpPr>
          <a:xfrm>
            <a:off x="3257089" y="1327548"/>
            <a:ext cx="32732" cy="46046"/>
            <a:chOff x="6707765" y="1294866"/>
            <a:chExt cx="50776" cy="70060"/>
          </a:xfrm>
        </p:grpSpPr>
        <p:sp>
          <p:nvSpPr>
            <p:cNvPr id="368" name="Freeform: Shape 367">
              <a:extLst>
                <a:ext uri="{FF2B5EF4-FFF2-40B4-BE49-F238E27FC236}">
                  <a16:creationId xmlns:a16="http://schemas.microsoft.com/office/drawing/2014/main" id="{7CB58861-A56D-2AB2-69E8-CD2E9C63496F}"/>
                </a:ext>
              </a:extLst>
            </p:cNvPr>
            <p:cNvSpPr/>
            <p:nvPr/>
          </p:nvSpPr>
          <p:spPr>
            <a:xfrm>
              <a:off x="6733243" y="1294866"/>
              <a:ext cx="17942" cy="70060"/>
            </a:xfrm>
            <a:custGeom>
              <a:avLst/>
              <a:gdLst>
                <a:gd name="connsiteX0" fmla="*/ 276 w 17942"/>
                <a:gd name="connsiteY0" fmla="*/ 27 h 70060"/>
                <a:gd name="connsiteX1" fmla="*/ 276 w 17942"/>
                <a:gd name="connsiteY1" fmla="*/ 70088 h 70060"/>
              </a:gdLst>
              <a:ahLst/>
              <a:cxnLst>
                <a:cxn ang="0">
                  <a:pos x="connsiteX0" y="connsiteY0"/>
                </a:cxn>
                <a:cxn ang="0">
                  <a:pos x="connsiteX1" y="connsiteY1"/>
                </a:cxn>
              </a:cxnLst>
              <a:rect l="l" t="t" r="r" b="b"/>
              <a:pathLst>
                <a:path w="17942" h="70060">
                  <a:moveTo>
                    <a:pt x="276" y="27"/>
                  </a:moveTo>
                  <a:lnTo>
                    <a:pt x="276" y="70088"/>
                  </a:lnTo>
                </a:path>
              </a:pathLst>
            </a:custGeom>
            <a:ln w="19050" cap="flat">
              <a:solidFill>
                <a:srgbClr val="0070C0"/>
              </a:solidFill>
              <a:prstDash val="solid"/>
              <a:miter/>
            </a:ln>
          </p:spPr>
          <p:txBody>
            <a:bodyPr rtlCol="0" anchor="ctr"/>
            <a:lstStyle/>
            <a:p>
              <a:endParaRPr lang="en-GB" sz="1050"/>
            </a:p>
          </p:txBody>
        </p:sp>
        <p:sp>
          <p:nvSpPr>
            <p:cNvPr id="369" name="Freeform: Shape 368">
              <a:extLst>
                <a:ext uri="{FF2B5EF4-FFF2-40B4-BE49-F238E27FC236}">
                  <a16:creationId xmlns:a16="http://schemas.microsoft.com/office/drawing/2014/main" id="{B606AF31-93CA-4B24-2D30-7D790ECE30E6}"/>
                </a:ext>
              </a:extLst>
            </p:cNvPr>
            <p:cNvSpPr/>
            <p:nvPr/>
          </p:nvSpPr>
          <p:spPr>
            <a:xfrm>
              <a:off x="6707765" y="1330021"/>
              <a:ext cx="50776" cy="24756"/>
            </a:xfrm>
            <a:custGeom>
              <a:avLst/>
              <a:gdLst>
                <a:gd name="connsiteX0" fmla="*/ 51053 w 50776"/>
                <a:gd name="connsiteY0" fmla="*/ 27 h 24756"/>
                <a:gd name="connsiteX1" fmla="*/ 276 w 50776"/>
                <a:gd name="connsiteY1" fmla="*/ 27 h 24756"/>
              </a:gdLst>
              <a:ahLst/>
              <a:cxnLst>
                <a:cxn ang="0">
                  <a:pos x="connsiteX0" y="connsiteY0"/>
                </a:cxn>
                <a:cxn ang="0">
                  <a:pos x="connsiteX1" y="connsiteY1"/>
                </a:cxn>
              </a:cxnLst>
              <a:rect l="l" t="t" r="r" b="b"/>
              <a:pathLst>
                <a:path w="50776" h="24756">
                  <a:moveTo>
                    <a:pt x="51053" y="27"/>
                  </a:moveTo>
                  <a:lnTo>
                    <a:pt x="276" y="27"/>
                  </a:lnTo>
                </a:path>
              </a:pathLst>
            </a:custGeom>
            <a:ln w="19050" cap="flat">
              <a:solidFill>
                <a:srgbClr val="0070C0"/>
              </a:solidFill>
              <a:prstDash val="solid"/>
              <a:miter/>
            </a:ln>
          </p:spPr>
          <p:txBody>
            <a:bodyPr rtlCol="0" anchor="ctr"/>
            <a:lstStyle/>
            <a:p>
              <a:endParaRPr lang="en-GB" sz="1050"/>
            </a:p>
          </p:txBody>
        </p:sp>
      </p:grpSp>
      <p:grpSp>
        <p:nvGrpSpPr>
          <p:cNvPr id="105" name="Graphic 2">
            <a:extLst>
              <a:ext uri="{FF2B5EF4-FFF2-40B4-BE49-F238E27FC236}">
                <a16:creationId xmlns:a16="http://schemas.microsoft.com/office/drawing/2014/main" id="{876036B9-4A94-925A-FEC7-EF937FE088B1}"/>
              </a:ext>
            </a:extLst>
          </p:cNvPr>
          <p:cNvGrpSpPr/>
          <p:nvPr/>
        </p:nvGrpSpPr>
        <p:grpSpPr>
          <a:xfrm>
            <a:off x="3246796" y="1297611"/>
            <a:ext cx="32732" cy="46046"/>
            <a:chOff x="6691796" y="1249315"/>
            <a:chExt cx="50776" cy="70060"/>
          </a:xfrm>
        </p:grpSpPr>
        <p:sp>
          <p:nvSpPr>
            <p:cNvPr id="366" name="Freeform: Shape 365">
              <a:extLst>
                <a:ext uri="{FF2B5EF4-FFF2-40B4-BE49-F238E27FC236}">
                  <a16:creationId xmlns:a16="http://schemas.microsoft.com/office/drawing/2014/main" id="{6CCCE465-8EE2-EB66-A4C8-85879FB5ECCA}"/>
                </a:ext>
              </a:extLst>
            </p:cNvPr>
            <p:cNvSpPr/>
            <p:nvPr/>
          </p:nvSpPr>
          <p:spPr>
            <a:xfrm>
              <a:off x="6717274" y="1249315"/>
              <a:ext cx="17942" cy="70060"/>
            </a:xfrm>
            <a:custGeom>
              <a:avLst/>
              <a:gdLst>
                <a:gd name="connsiteX0" fmla="*/ 275 w 17942"/>
                <a:gd name="connsiteY0" fmla="*/ 25 h 70060"/>
                <a:gd name="connsiteX1" fmla="*/ 275 w 17942"/>
                <a:gd name="connsiteY1" fmla="*/ 70086 h 70060"/>
              </a:gdLst>
              <a:ahLst/>
              <a:cxnLst>
                <a:cxn ang="0">
                  <a:pos x="connsiteX0" y="connsiteY0"/>
                </a:cxn>
                <a:cxn ang="0">
                  <a:pos x="connsiteX1" y="connsiteY1"/>
                </a:cxn>
              </a:cxnLst>
              <a:rect l="l" t="t" r="r" b="b"/>
              <a:pathLst>
                <a:path w="17942" h="70060">
                  <a:moveTo>
                    <a:pt x="275" y="25"/>
                  </a:moveTo>
                  <a:lnTo>
                    <a:pt x="275" y="70086"/>
                  </a:lnTo>
                </a:path>
              </a:pathLst>
            </a:custGeom>
            <a:ln w="19050" cap="flat">
              <a:solidFill>
                <a:srgbClr val="0070C0"/>
              </a:solidFill>
              <a:prstDash val="solid"/>
              <a:miter/>
            </a:ln>
          </p:spPr>
          <p:txBody>
            <a:bodyPr rtlCol="0" anchor="ctr"/>
            <a:lstStyle/>
            <a:p>
              <a:endParaRPr lang="en-GB" sz="1050"/>
            </a:p>
          </p:txBody>
        </p:sp>
        <p:sp>
          <p:nvSpPr>
            <p:cNvPr id="367" name="Freeform: Shape 366">
              <a:extLst>
                <a:ext uri="{FF2B5EF4-FFF2-40B4-BE49-F238E27FC236}">
                  <a16:creationId xmlns:a16="http://schemas.microsoft.com/office/drawing/2014/main" id="{3DADA844-0EE3-CAEC-893A-8059CC6B9995}"/>
                </a:ext>
              </a:extLst>
            </p:cNvPr>
            <p:cNvSpPr/>
            <p:nvPr/>
          </p:nvSpPr>
          <p:spPr>
            <a:xfrm>
              <a:off x="6691796" y="1284469"/>
              <a:ext cx="50776" cy="24756"/>
            </a:xfrm>
            <a:custGeom>
              <a:avLst/>
              <a:gdLst>
                <a:gd name="connsiteX0" fmla="*/ 51052 w 50776"/>
                <a:gd name="connsiteY0" fmla="*/ 25 h 24756"/>
                <a:gd name="connsiteX1" fmla="*/ 275 w 50776"/>
                <a:gd name="connsiteY1" fmla="*/ 25 h 24756"/>
              </a:gdLst>
              <a:ahLst/>
              <a:cxnLst>
                <a:cxn ang="0">
                  <a:pos x="connsiteX0" y="connsiteY0"/>
                </a:cxn>
                <a:cxn ang="0">
                  <a:pos x="connsiteX1" y="connsiteY1"/>
                </a:cxn>
              </a:cxnLst>
              <a:rect l="l" t="t" r="r" b="b"/>
              <a:pathLst>
                <a:path w="50776" h="24756">
                  <a:moveTo>
                    <a:pt x="51052" y="25"/>
                  </a:moveTo>
                  <a:lnTo>
                    <a:pt x="275" y="25"/>
                  </a:lnTo>
                </a:path>
              </a:pathLst>
            </a:custGeom>
            <a:ln w="19050" cap="flat">
              <a:solidFill>
                <a:srgbClr val="0070C0"/>
              </a:solidFill>
              <a:prstDash val="solid"/>
              <a:miter/>
            </a:ln>
          </p:spPr>
          <p:txBody>
            <a:bodyPr rtlCol="0" anchor="ctr"/>
            <a:lstStyle/>
            <a:p>
              <a:endParaRPr lang="en-GB" sz="1050"/>
            </a:p>
          </p:txBody>
        </p:sp>
      </p:grpSp>
      <p:grpSp>
        <p:nvGrpSpPr>
          <p:cNvPr id="106" name="Graphic 2">
            <a:extLst>
              <a:ext uri="{FF2B5EF4-FFF2-40B4-BE49-F238E27FC236}">
                <a16:creationId xmlns:a16="http://schemas.microsoft.com/office/drawing/2014/main" id="{507A66E1-1979-2A62-392C-B418A1F16234}"/>
              </a:ext>
            </a:extLst>
          </p:cNvPr>
          <p:cNvGrpSpPr/>
          <p:nvPr/>
        </p:nvGrpSpPr>
        <p:grpSpPr>
          <a:xfrm>
            <a:off x="3243325" y="1297611"/>
            <a:ext cx="32732" cy="46046"/>
            <a:chOff x="6686413" y="1249315"/>
            <a:chExt cx="50776" cy="70060"/>
          </a:xfrm>
        </p:grpSpPr>
        <p:sp>
          <p:nvSpPr>
            <p:cNvPr id="364" name="Freeform: Shape 363">
              <a:extLst>
                <a:ext uri="{FF2B5EF4-FFF2-40B4-BE49-F238E27FC236}">
                  <a16:creationId xmlns:a16="http://schemas.microsoft.com/office/drawing/2014/main" id="{7783EAF1-5A19-4543-C605-1A3B1542C240}"/>
                </a:ext>
              </a:extLst>
            </p:cNvPr>
            <p:cNvSpPr/>
            <p:nvPr/>
          </p:nvSpPr>
          <p:spPr>
            <a:xfrm>
              <a:off x="6711892" y="1249315"/>
              <a:ext cx="17942" cy="70060"/>
            </a:xfrm>
            <a:custGeom>
              <a:avLst/>
              <a:gdLst>
                <a:gd name="connsiteX0" fmla="*/ 274 w 17942"/>
                <a:gd name="connsiteY0" fmla="*/ 25 h 70060"/>
                <a:gd name="connsiteX1" fmla="*/ 274 w 17942"/>
                <a:gd name="connsiteY1" fmla="*/ 70086 h 70060"/>
              </a:gdLst>
              <a:ahLst/>
              <a:cxnLst>
                <a:cxn ang="0">
                  <a:pos x="connsiteX0" y="connsiteY0"/>
                </a:cxn>
                <a:cxn ang="0">
                  <a:pos x="connsiteX1" y="connsiteY1"/>
                </a:cxn>
              </a:cxnLst>
              <a:rect l="l" t="t" r="r" b="b"/>
              <a:pathLst>
                <a:path w="17942" h="70060">
                  <a:moveTo>
                    <a:pt x="274" y="25"/>
                  </a:moveTo>
                  <a:lnTo>
                    <a:pt x="274" y="70086"/>
                  </a:lnTo>
                </a:path>
              </a:pathLst>
            </a:custGeom>
            <a:ln w="19050" cap="flat">
              <a:solidFill>
                <a:srgbClr val="0070C0"/>
              </a:solidFill>
              <a:prstDash val="solid"/>
              <a:miter/>
            </a:ln>
          </p:spPr>
          <p:txBody>
            <a:bodyPr rtlCol="0" anchor="ctr"/>
            <a:lstStyle/>
            <a:p>
              <a:endParaRPr lang="en-GB" sz="1050"/>
            </a:p>
          </p:txBody>
        </p:sp>
        <p:sp>
          <p:nvSpPr>
            <p:cNvPr id="365" name="Freeform: Shape 364">
              <a:extLst>
                <a:ext uri="{FF2B5EF4-FFF2-40B4-BE49-F238E27FC236}">
                  <a16:creationId xmlns:a16="http://schemas.microsoft.com/office/drawing/2014/main" id="{93AAF9F4-75F2-2D1F-9048-668EBC866D9B}"/>
                </a:ext>
              </a:extLst>
            </p:cNvPr>
            <p:cNvSpPr/>
            <p:nvPr/>
          </p:nvSpPr>
          <p:spPr>
            <a:xfrm>
              <a:off x="6686413" y="1284469"/>
              <a:ext cx="50776" cy="24756"/>
            </a:xfrm>
            <a:custGeom>
              <a:avLst/>
              <a:gdLst>
                <a:gd name="connsiteX0" fmla="*/ 51051 w 50776"/>
                <a:gd name="connsiteY0" fmla="*/ 25 h 24756"/>
                <a:gd name="connsiteX1" fmla="*/ 274 w 50776"/>
                <a:gd name="connsiteY1" fmla="*/ 25 h 24756"/>
              </a:gdLst>
              <a:ahLst/>
              <a:cxnLst>
                <a:cxn ang="0">
                  <a:pos x="connsiteX0" y="connsiteY0"/>
                </a:cxn>
                <a:cxn ang="0">
                  <a:pos x="connsiteX1" y="connsiteY1"/>
                </a:cxn>
              </a:cxnLst>
              <a:rect l="l" t="t" r="r" b="b"/>
              <a:pathLst>
                <a:path w="50776" h="24756">
                  <a:moveTo>
                    <a:pt x="51051" y="25"/>
                  </a:moveTo>
                  <a:lnTo>
                    <a:pt x="274" y="25"/>
                  </a:lnTo>
                </a:path>
              </a:pathLst>
            </a:custGeom>
            <a:ln w="19050" cap="flat">
              <a:solidFill>
                <a:srgbClr val="0070C0"/>
              </a:solidFill>
              <a:prstDash val="solid"/>
              <a:miter/>
            </a:ln>
          </p:spPr>
          <p:txBody>
            <a:bodyPr rtlCol="0" anchor="ctr"/>
            <a:lstStyle/>
            <a:p>
              <a:endParaRPr lang="en-GB" sz="1050"/>
            </a:p>
          </p:txBody>
        </p:sp>
      </p:grpSp>
      <p:grpSp>
        <p:nvGrpSpPr>
          <p:cNvPr id="107" name="Graphic 2">
            <a:extLst>
              <a:ext uri="{FF2B5EF4-FFF2-40B4-BE49-F238E27FC236}">
                <a16:creationId xmlns:a16="http://schemas.microsoft.com/office/drawing/2014/main" id="{6DED1ED6-02E9-9145-013A-58EDD621F703}"/>
              </a:ext>
            </a:extLst>
          </p:cNvPr>
          <p:cNvGrpSpPr/>
          <p:nvPr/>
        </p:nvGrpSpPr>
        <p:grpSpPr>
          <a:xfrm>
            <a:off x="3239277" y="1297611"/>
            <a:ext cx="32732" cy="46046"/>
            <a:chOff x="6680134" y="1249315"/>
            <a:chExt cx="50776" cy="70060"/>
          </a:xfrm>
        </p:grpSpPr>
        <p:sp>
          <p:nvSpPr>
            <p:cNvPr id="362" name="Freeform: Shape 361">
              <a:extLst>
                <a:ext uri="{FF2B5EF4-FFF2-40B4-BE49-F238E27FC236}">
                  <a16:creationId xmlns:a16="http://schemas.microsoft.com/office/drawing/2014/main" id="{AC44B995-0B10-D2F2-E021-D2F208D39CCA}"/>
                </a:ext>
              </a:extLst>
            </p:cNvPr>
            <p:cNvSpPr/>
            <p:nvPr/>
          </p:nvSpPr>
          <p:spPr>
            <a:xfrm>
              <a:off x="6705612" y="1249315"/>
              <a:ext cx="17942" cy="70060"/>
            </a:xfrm>
            <a:custGeom>
              <a:avLst/>
              <a:gdLst>
                <a:gd name="connsiteX0" fmla="*/ 274 w 17942"/>
                <a:gd name="connsiteY0" fmla="*/ 25 h 70060"/>
                <a:gd name="connsiteX1" fmla="*/ 274 w 17942"/>
                <a:gd name="connsiteY1" fmla="*/ 70086 h 70060"/>
              </a:gdLst>
              <a:ahLst/>
              <a:cxnLst>
                <a:cxn ang="0">
                  <a:pos x="connsiteX0" y="connsiteY0"/>
                </a:cxn>
                <a:cxn ang="0">
                  <a:pos x="connsiteX1" y="connsiteY1"/>
                </a:cxn>
              </a:cxnLst>
              <a:rect l="l" t="t" r="r" b="b"/>
              <a:pathLst>
                <a:path w="17942" h="70060">
                  <a:moveTo>
                    <a:pt x="274" y="25"/>
                  </a:moveTo>
                  <a:lnTo>
                    <a:pt x="274" y="70086"/>
                  </a:lnTo>
                </a:path>
              </a:pathLst>
            </a:custGeom>
            <a:ln w="19050" cap="flat">
              <a:solidFill>
                <a:srgbClr val="0070C0"/>
              </a:solidFill>
              <a:prstDash val="solid"/>
              <a:miter/>
            </a:ln>
          </p:spPr>
          <p:txBody>
            <a:bodyPr rtlCol="0" anchor="ctr"/>
            <a:lstStyle/>
            <a:p>
              <a:endParaRPr lang="en-GB" sz="1050"/>
            </a:p>
          </p:txBody>
        </p:sp>
        <p:sp>
          <p:nvSpPr>
            <p:cNvPr id="363" name="Freeform: Shape 362">
              <a:extLst>
                <a:ext uri="{FF2B5EF4-FFF2-40B4-BE49-F238E27FC236}">
                  <a16:creationId xmlns:a16="http://schemas.microsoft.com/office/drawing/2014/main" id="{AB2FF3C3-094C-8E15-2C57-DFC332CF0D0D}"/>
                </a:ext>
              </a:extLst>
            </p:cNvPr>
            <p:cNvSpPr/>
            <p:nvPr/>
          </p:nvSpPr>
          <p:spPr>
            <a:xfrm>
              <a:off x="6680134" y="1284469"/>
              <a:ext cx="50776" cy="24756"/>
            </a:xfrm>
            <a:custGeom>
              <a:avLst/>
              <a:gdLst>
                <a:gd name="connsiteX0" fmla="*/ 51051 w 50776"/>
                <a:gd name="connsiteY0" fmla="*/ 25 h 24756"/>
                <a:gd name="connsiteX1" fmla="*/ 274 w 50776"/>
                <a:gd name="connsiteY1" fmla="*/ 25 h 24756"/>
              </a:gdLst>
              <a:ahLst/>
              <a:cxnLst>
                <a:cxn ang="0">
                  <a:pos x="connsiteX0" y="connsiteY0"/>
                </a:cxn>
                <a:cxn ang="0">
                  <a:pos x="connsiteX1" y="connsiteY1"/>
                </a:cxn>
              </a:cxnLst>
              <a:rect l="l" t="t" r="r" b="b"/>
              <a:pathLst>
                <a:path w="50776" h="24756">
                  <a:moveTo>
                    <a:pt x="51051" y="25"/>
                  </a:moveTo>
                  <a:lnTo>
                    <a:pt x="274" y="25"/>
                  </a:lnTo>
                </a:path>
              </a:pathLst>
            </a:custGeom>
            <a:ln w="19050" cap="flat">
              <a:solidFill>
                <a:srgbClr val="0070C0"/>
              </a:solidFill>
              <a:prstDash val="solid"/>
              <a:miter/>
            </a:ln>
          </p:spPr>
          <p:txBody>
            <a:bodyPr rtlCol="0" anchor="ctr"/>
            <a:lstStyle/>
            <a:p>
              <a:endParaRPr lang="en-GB" sz="1050"/>
            </a:p>
          </p:txBody>
        </p:sp>
      </p:grpSp>
      <p:grpSp>
        <p:nvGrpSpPr>
          <p:cNvPr id="108" name="Graphic 2">
            <a:extLst>
              <a:ext uri="{FF2B5EF4-FFF2-40B4-BE49-F238E27FC236}">
                <a16:creationId xmlns:a16="http://schemas.microsoft.com/office/drawing/2014/main" id="{7558374A-4078-0B6D-20DD-5EC129813B25}"/>
              </a:ext>
            </a:extLst>
          </p:cNvPr>
          <p:cNvGrpSpPr/>
          <p:nvPr/>
        </p:nvGrpSpPr>
        <p:grpSpPr>
          <a:xfrm>
            <a:off x="3229792" y="1297611"/>
            <a:ext cx="32732" cy="46046"/>
            <a:chOff x="6665421" y="1249315"/>
            <a:chExt cx="50776" cy="70060"/>
          </a:xfrm>
        </p:grpSpPr>
        <p:sp>
          <p:nvSpPr>
            <p:cNvPr id="360" name="Freeform: Shape 359">
              <a:extLst>
                <a:ext uri="{FF2B5EF4-FFF2-40B4-BE49-F238E27FC236}">
                  <a16:creationId xmlns:a16="http://schemas.microsoft.com/office/drawing/2014/main" id="{57BAC1D8-42B1-1297-D333-DD322F48B945}"/>
                </a:ext>
              </a:extLst>
            </p:cNvPr>
            <p:cNvSpPr/>
            <p:nvPr/>
          </p:nvSpPr>
          <p:spPr>
            <a:xfrm>
              <a:off x="6690899" y="1249315"/>
              <a:ext cx="17942" cy="70060"/>
            </a:xfrm>
            <a:custGeom>
              <a:avLst/>
              <a:gdLst>
                <a:gd name="connsiteX0" fmla="*/ 273 w 17942"/>
                <a:gd name="connsiteY0" fmla="*/ 25 h 70060"/>
                <a:gd name="connsiteX1" fmla="*/ 273 w 17942"/>
                <a:gd name="connsiteY1" fmla="*/ 70086 h 70060"/>
              </a:gdLst>
              <a:ahLst/>
              <a:cxnLst>
                <a:cxn ang="0">
                  <a:pos x="connsiteX0" y="connsiteY0"/>
                </a:cxn>
                <a:cxn ang="0">
                  <a:pos x="connsiteX1" y="connsiteY1"/>
                </a:cxn>
              </a:cxnLst>
              <a:rect l="l" t="t" r="r" b="b"/>
              <a:pathLst>
                <a:path w="17942" h="70060">
                  <a:moveTo>
                    <a:pt x="273" y="25"/>
                  </a:moveTo>
                  <a:lnTo>
                    <a:pt x="273" y="70086"/>
                  </a:lnTo>
                </a:path>
              </a:pathLst>
            </a:custGeom>
            <a:ln w="19050" cap="flat">
              <a:solidFill>
                <a:srgbClr val="0070C0"/>
              </a:solidFill>
              <a:prstDash val="solid"/>
              <a:miter/>
            </a:ln>
          </p:spPr>
          <p:txBody>
            <a:bodyPr rtlCol="0" anchor="ctr"/>
            <a:lstStyle/>
            <a:p>
              <a:endParaRPr lang="en-GB" sz="1050"/>
            </a:p>
          </p:txBody>
        </p:sp>
        <p:sp>
          <p:nvSpPr>
            <p:cNvPr id="361" name="Freeform: Shape 360">
              <a:extLst>
                <a:ext uri="{FF2B5EF4-FFF2-40B4-BE49-F238E27FC236}">
                  <a16:creationId xmlns:a16="http://schemas.microsoft.com/office/drawing/2014/main" id="{698BADF2-A983-AA8D-9B00-CEA9E5A1B39B}"/>
                </a:ext>
              </a:extLst>
            </p:cNvPr>
            <p:cNvSpPr/>
            <p:nvPr/>
          </p:nvSpPr>
          <p:spPr>
            <a:xfrm>
              <a:off x="6665421" y="1284469"/>
              <a:ext cx="50776" cy="24756"/>
            </a:xfrm>
            <a:custGeom>
              <a:avLst/>
              <a:gdLst>
                <a:gd name="connsiteX0" fmla="*/ 51050 w 50776"/>
                <a:gd name="connsiteY0" fmla="*/ 25 h 24756"/>
                <a:gd name="connsiteX1" fmla="*/ 273 w 50776"/>
                <a:gd name="connsiteY1" fmla="*/ 25 h 24756"/>
              </a:gdLst>
              <a:ahLst/>
              <a:cxnLst>
                <a:cxn ang="0">
                  <a:pos x="connsiteX0" y="connsiteY0"/>
                </a:cxn>
                <a:cxn ang="0">
                  <a:pos x="connsiteX1" y="connsiteY1"/>
                </a:cxn>
              </a:cxnLst>
              <a:rect l="l" t="t" r="r" b="b"/>
              <a:pathLst>
                <a:path w="50776" h="24756">
                  <a:moveTo>
                    <a:pt x="51050" y="25"/>
                  </a:moveTo>
                  <a:lnTo>
                    <a:pt x="273" y="25"/>
                  </a:lnTo>
                </a:path>
              </a:pathLst>
            </a:custGeom>
            <a:ln w="19050" cap="flat">
              <a:solidFill>
                <a:srgbClr val="0070C0"/>
              </a:solidFill>
              <a:prstDash val="solid"/>
              <a:miter/>
            </a:ln>
          </p:spPr>
          <p:txBody>
            <a:bodyPr rtlCol="0" anchor="ctr"/>
            <a:lstStyle/>
            <a:p>
              <a:endParaRPr lang="en-GB" sz="1050"/>
            </a:p>
          </p:txBody>
        </p:sp>
      </p:grpSp>
      <p:grpSp>
        <p:nvGrpSpPr>
          <p:cNvPr id="109" name="Graphic 2">
            <a:extLst>
              <a:ext uri="{FF2B5EF4-FFF2-40B4-BE49-F238E27FC236}">
                <a16:creationId xmlns:a16="http://schemas.microsoft.com/office/drawing/2014/main" id="{2A25ED81-654E-3307-F53E-F669458E81AD}"/>
              </a:ext>
            </a:extLst>
          </p:cNvPr>
          <p:cNvGrpSpPr/>
          <p:nvPr/>
        </p:nvGrpSpPr>
        <p:grpSpPr>
          <a:xfrm>
            <a:off x="2807851" y="1267836"/>
            <a:ext cx="32732" cy="46046"/>
            <a:chOff x="6010882" y="1204010"/>
            <a:chExt cx="50776" cy="70060"/>
          </a:xfrm>
        </p:grpSpPr>
        <p:sp>
          <p:nvSpPr>
            <p:cNvPr id="358" name="Freeform: Shape 357">
              <a:extLst>
                <a:ext uri="{FF2B5EF4-FFF2-40B4-BE49-F238E27FC236}">
                  <a16:creationId xmlns:a16="http://schemas.microsoft.com/office/drawing/2014/main" id="{E8E526FB-263C-E747-D3F8-1535EEDF7892}"/>
                </a:ext>
              </a:extLst>
            </p:cNvPr>
            <p:cNvSpPr/>
            <p:nvPr/>
          </p:nvSpPr>
          <p:spPr>
            <a:xfrm>
              <a:off x="6036360" y="1204010"/>
              <a:ext cx="17942" cy="70060"/>
            </a:xfrm>
            <a:custGeom>
              <a:avLst/>
              <a:gdLst>
                <a:gd name="connsiteX0" fmla="*/ 237 w 17942"/>
                <a:gd name="connsiteY0" fmla="*/ 24 h 70060"/>
                <a:gd name="connsiteX1" fmla="*/ 237 w 17942"/>
                <a:gd name="connsiteY1" fmla="*/ 70084 h 70060"/>
              </a:gdLst>
              <a:ahLst/>
              <a:cxnLst>
                <a:cxn ang="0">
                  <a:pos x="connsiteX0" y="connsiteY0"/>
                </a:cxn>
                <a:cxn ang="0">
                  <a:pos x="connsiteX1" y="connsiteY1"/>
                </a:cxn>
              </a:cxnLst>
              <a:rect l="l" t="t" r="r" b="b"/>
              <a:pathLst>
                <a:path w="17942" h="70060">
                  <a:moveTo>
                    <a:pt x="237" y="24"/>
                  </a:moveTo>
                  <a:lnTo>
                    <a:pt x="237" y="70084"/>
                  </a:lnTo>
                </a:path>
              </a:pathLst>
            </a:custGeom>
            <a:ln w="19050" cap="flat">
              <a:solidFill>
                <a:srgbClr val="0070C0"/>
              </a:solidFill>
              <a:prstDash val="solid"/>
              <a:miter/>
            </a:ln>
          </p:spPr>
          <p:txBody>
            <a:bodyPr rtlCol="0" anchor="ctr"/>
            <a:lstStyle/>
            <a:p>
              <a:endParaRPr lang="en-GB" sz="1050"/>
            </a:p>
          </p:txBody>
        </p:sp>
        <p:sp>
          <p:nvSpPr>
            <p:cNvPr id="359" name="Freeform: Shape 358">
              <a:extLst>
                <a:ext uri="{FF2B5EF4-FFF2-40B4-BE49-F238E27FC236}">
                  <a16:creationId xmlns:a16="http://schemas.microsoft.com/office/drawing/2014/main" id="{FBC659F9-9366-89D9-98A2-A3CAE1756527}"/>
                </a:ext>
              </a:extLst>
            </p:cNvPr>
            <p:cNvSpPr/>
            <p:nvPr/>
          </p:nvSpPr>
          <p:spPr>
            <a:xfrm>
              <a:off x="6010882" y="1239165"/>
              <a:ext cx="50776" cy="24756"/>
            </a:xfrm>
            <a:custGeom>
              <a:avLst/>
              <a:gdLst>
                <a:gd name="connsiteX0" fmla="*/ 51014 w 50776"/>
                <a:gd name="connsiteY0" fmla="*/ 24 h 24756"/>
                <a:gd name="connsiteX1" fmla="*/ 237 w 50776"/>
                <a:gd name="connsiteY1" fmla="*/ 24 h 24756"/>
              </a:gdLst>
              <a:ahLst/>
              <a:cxnLst>
                <a:cxn ang="0">
                  <a:pos x="connsiteX0" y="connsiteY0"/>
                </a:cxn>
                <a:cxn ang="0">
                  <a:pos x="connsiteX1" y="connsiteY1"/>
                </a:cxn>
              </a:cxnLst>
              <a:rect l="l" t="t" r="r" b="b"/>
              <a:pathLst>
                <a:path w="50776" h="24756">
                  <a:moveTo>
                    <a:pt x="51014" y="24"/>
                  </a:moveTo>
                  <a:lnTo>
                    <a:pt x="237" y="24"/>
                  </a:lnTo>
                </a:path>
              </a:pathLst>
            </a:custGeom>
            <a:ln w="19050" cap="flat">
              <a:solidFill>
                <a:srgbClr val="0070C0"/>
              </a:solidFill>
              <a:prstDash val="solid"/>
              <a:miter/>
            </a:ln>
          </p:spPr>
          <p:txBody>
            <a:bodyPr rtlCol="0" anchor="ctr"/>
            <a:lstStyle/>
            <a:p>
              <a:endParaRPr lang="en-GB" sz="1050"/>
            </a:p>
          </p:txBody>
        </p:sp>
      </p:grpSp>
      <p:grpSp>
        <p:nvGrpSpPr>
          <p:cNvPr id="110" name="Graphic 2">
            <a:extLst>
              <a:ext uri="{FF2B5EF4-FFF2-40B4-BE49-F238E27FC236}">
                <a16:creationId xmlns:a16="http://schemas.microsoft.com/office/drawing/2014/main" id="{4915F362-825C-3FCD-2043-FE95A55413D5}"/>
              </a:ext>
            </a:extLst>
          </p:cNvPr>
          <p:cNvGrpSpPr/>
          <p:nvPr/>
        </p:nvGrpSpPr>
        <p:grpSpPr>
          <a:xfrm>
            <a:off x="2783908" y="1267836"/>
            <a:ext cx="32732" cy="46046"/>
            <a:chOff x="5973741" y="1204010"/>
            <a:chExt cx="50776" cy="70060"/>
          </a:xfrm>
        </p:grpSpPr>
        <p:sp>
          <p:nvSpPr>
            <p:cNvPr id="356" name="Freeform: Shape 355">
              <a:extLst>
                <a:ext uri="{FF2B5EF4-FFF2-40B4-BE49-F238E27FC236}">
                  <a16:creationId xmlns:a16="http://schemas.microsoft.com/office/drawing/2014/main" id="{8E7CFF95-06F2-EF22-5577-F91DBFEEFF26}"/>
                </a:ext>
              </a:extLst>
            </p:cNvPr>
            <p:cNvSpPr/>
            <p:nvPr/>
          </p:nvSpPr>
          <p:spPr>
            <a:xfrm>
              <a:off x="5999220" y="1204010"/>
              <a:ext cx="17942" cy="70060"/>
            </a:xfrm>
            <a:custGeom>
              <a:avLst/>
              <a:gdLst>
                <a:gd name="connsiteX0" fmla="*/ 235 w 17942"/>
                <a:gd name="connsiteY0" fmla="*/ 24 h 70060"/>
                <a:gd name="connsiteX1" fmla="*/ 235 w 17942"/>
                <a:gd name="connsiteY1" fmla="*/ 70084 h 70060"/>
              </a:gdLst>
              <a:ahLst/>
              <a:cxnLst>
                <a:cxn ang="0">
                  <a:pos x="connsiteX0" y="connsiteY0"/>
                </a:cxn>
                <a:cxn ang="0">
                  <a:pos x="connsiteX1" y="connsiteY1"/>
                </a:cxn>
              </a:cxnLst>
              <a:rect l="l" t="t" r="r" b="b"/>
              <a:pathLst>
                <a:path w="17942" h="70060">
                  <a:moveTo>
                    <a:pt x="235" y="24"/>
                  </a:moveTo>
                  <a:lnTo>
                    <a:pt x="235" y="70084"/>
                  </a:lnTo>
                </a:path>
              </a:pathLst>
            </a:custGeom>
            <a:ln w="19050" cap="flat">
              <a:solidFill>
                <a:srgbClr val="0070C0"/>
              </a:solidFill>
              <a:prstDash val="solid"/>
              <a:miter/>
            </a:ln>
          </p:spPr>
          <p:txBody>
            <a:bodyPr rtlCol="0" anchor="ctr"/>
            <a:lstStyle/>
            <a:p>
              <a:endParaRPr lang="en-GB" sz="1050"/>
            </a:p>
          </p:txBody>
        </p:sp>
        <p:sp>
          <p:nvSpPr>
            <p:cNvPr id="357" name="Freeform: Shape 356">
              <a:extLst>
                <a:ext uri="{FF2B5EF4-FFF2-40B4-BE49-F238E27FC236}">
                  <a16:creationId xmlns:a16="http://schemas.microsoft.com/office/drawing/2014/main" id="{2FD86BB0-BCCB-6EA8-B8D6-763AA5262920}"/>
                </a:ext>
              </a:extLst>
            </p:cNvPr>
            <p:cNvSpPr/>
            <p:nvPr/>
          </p:nvSpPr>
          <p:spPr>
            <a:xfrm>
              <a:off x="5973741" y="1239165"/>
              <a:ext cx="50776" cy="24756"/>
            </a:xfrm>
            <a:custGeom>
              <a:avLst/>
              <a:gdLst>
                <a:gd name="connsiteX0" fmla="*/ 51012 w 50776"/>
                <a:gd name="connsiteY0" fmla="*/ 24 h 24756"/>
                <a:gd name="connsiteX1" fmla="*/ 235 w 50776"/>
                <a:gd name="connsiteY1" fmla="*/ 24 h 24756"/>
              </a:gdLst>
              <a:ahLst/>
              <a:cxnLst>
                <a:cxn ang="0">
                  <a:pos x="connsiteX0" y="connsiteY0"/>
                </a:cxn>
                <a:cxn ang="0">
                  <a:pos x="connsiteX1" y="connsiteY1"/>
                </a:cxn>
              </a:cxnLst>
              <a:rect l="l" t="t" r="r" b="b"/>
              <a:pathLst>
                <a:path w="50776" h="24756">
                  <a:moveTo>
                    <a:pt x="51012" y="24"/>
                  </a:moveTo>
                  <a:lnTo>
                    <a:pt x="235" y="24"/>
                  </a:lnTo>
                </a:path>
              </a:pathLst>
            </a:custGeom>
            <a:ln w="19050" cap="flat">
              <a:solidFill>
                <a:srgbClr val="0070C0"/>
              </a:solidFill>
              <a:prstDash val="solid"/>
              <a:miter/>
            </a:ln>
          </p:spPr>
          <p:txBody>
            <a:bodyPr rtlCol="0" anchor="ctr"/>
            <a:lstStyle/>
            <a:p>
              <a:endParaRPr lang="en-GB" sz="1050"/>
            </a:p>
          </p:txBody>
        </p:sp>
      </p:grpSp>
      <p:grpSp>
        <p:nvGrpSpPr>
          <p:cNvPr id="111" name="Graphic 2">
            <a:extLst>
              <a:ext uri="{FF2B5EF4-FFF2-40B4-BE49-F238E27FC236}">
                <a16:creationId xmlns:a16="http://schemas.microsoft.com/office/drawing/2014/main" id="{0570681F-3BF0-6169-412D-AFC328EDA237}"/>
              </a:ext>
            </a:extLst>
          </p:cNvPr>
          <p:cNvGrpSpPr/>
          <p:nvPr/>
        </p:nvGrpSpPr>
        <p:grpSpPr>
          <a:xfrm>
            <a:off x="2779051" y="1267836"/>
            <a:ext cx="32732" cy="46046"/>
            <a:chOff x="5966206" y="1204010"/>
            <a:chExt cx="50776" cy="70060"/>
          </a:xfrm>
        </p:grpSpPr>
        <p:sp>
          <p:nvSpPr>
            <p:cNvPr id="354" name="Freeform: Shape 353">
              <a:extLst>
                <a:ext uri="{FF2B5EF4-FFF2-40B4-BE49-F238E27FC236}">
                  <a16:creationId xmlns:a16="http://schemas.microsoft.com/office/drawing/2014/main" id="{E58B7A7D-43C6-8FFA-50B1-D1CA3C234C88}"/>
                </a:ext>
              </a:extLst>
            </p:cNvPr>
            <p:cNvSpPr/>
            <p:nvPr/>
          </p:nvSpPr>
          <p:spPr>
            <a:xfrm>
              <a:off x="5991684" y="1204010"/>
              <a:ext cx="17942" cy="70060"/>
            </a:xfrm>
            <a:custGeom>
              <a:avLst/>
              <a:gdLst>
                <a:gd name="connsiteX0" fmla="*/ 234 w 17942"/>
                <a:gd name="connsiteY0" fmla="*/ 24 h 70060"/>
                <a:gd name="connsiteX1" fmla="*/ 234 w 17942"/>
                <a:gd name="connsiteY1" fmla="*/ 70084 h 70060"/>
              </a:gdLst>
              <a:ahLst/>
              <a:cxnLst>
                <a:cxn ang="0">
                  <a:pos x="connsiteX0" y="connsiteY0"/>
                </a:cxn>
                <a:cxn ang="0">
                  <a:pos x="connsiteX1" y="connsiteY1"/>
                </a:cxn>
              </a:cxnLst>
              <a:rect l="l" t="t" r="r" b="b"/>
              <a:pathLst>
                <a:path w="17942" h="70060">
                  <a:moveTo>
                    <a:pt x="234" y="24"/>
                  </a:moveTo>
                  <a:lnTo>
                    <a:pt x="234" y="70084"/>
                  </a:lnTo>
                </a:path>
              </a:pathLst>
            </a:custGeom>
            <a:ln w="19050" cap="flat">
              <a:solidFill>
                <a:srgbClr val="0070C0"/>
              </a:solidFill>
              <a:prstDash val="solid"/>
              <a:miter/>
            </a:ln>
          </p:spPr>
          <p:txBody>
            <a:bodyPr rtlCol="0" anchor="ctr"/>
            <a:lstStyle/>
            <a:p>
              <a:endParaRPr lang="en-GB" sz="1050"/>
            </a:p>
          </p:txBody>
        </p:sp>
        <p:sp>
          <p:nvSpPr>
            <p:cNvPr id="355" name="Freeform: Shape 354">
              <a:extLst>
                <a:ext uri="{FF2B5EF4-FFF2-40B4-BE49-F238E27FC236}">
                  <a16:creationId xmlns:a16="http://schemas.microsoft.com/office/drawing/2014/main" id="{612FDE10-BD5E-BCEE-DA50-F1D0CCDB504F}"/>
                </a:ext>
              </a:extLst>
            </p:cNvPr>
            <p:cNvSpPr/>
            <p:nvPr/>
          </p:nvSpPr>
          <p:spPr>
            <a:xfrm>
              <a:off x="5966206" y="1239165"/>
              <a:ext cx="50776" cy="24756"/>
            </a:xfrm>
            <a:custGeom>
              <a:avLst/>
              <a:gdLst>
                <a:gd name="connsiteX0" fmla="*/ 51011 w 50776"/>
                <a:gd name="connsiteY0" fmla="*/ 24 h 24756"/>
                <a:gd name="connsiteX1" fmla="*/ 234 w 50776"/>
                <a:gd name="connsiteY1" fmla="*/ 24 h 24756"/>
              </a:gdLst>
              <a:ahLst/>
              <a:cxnLst>
                <a:cxn ang="0">
                  <a:pos x="connsiteX0" y="connsiteY0"/>
                </a:cxn>
                <a:cxn ang="0">
                  <a:pos x="connsiteX1" y="connsiteY1"/>
                </a:cxn>
              </a:cxnLst>
              <a:rect l="l" t="t" r="r" b="b"/>
              <a:pathLst>
                <a:path w="50776" h="24756">
                  <a:moveTo>
                    <a:pt x="51011" y="24"/>
                  </a:moveTo>
                  <a:lnTo>
                    <a:pt x="234" y="24"/>
                  </a:lnTo>
                </a:path>
              </a:pathLst>
            </a:custGeom>
            <a:ln w="19050" cap="flat">
              <a:solidFill>
                <a:srgbClr val="0070C0"/>
              </a:solidFill>
              <a:prstDash val="solid"/>
              <a:miter/>
            </a:ln>
          </p:spPr>
          <p:txBody>
            <a:bodyPr rtlCol="0" anchor="ctr"/>
            <a:lstStyle/>
            <a:p>
              <a:endParaRPr lang="en-GB" sz="1050"/>
            </a:p>
          </p:txBody>
        </p:sp>
      </p:grpSp>
      <p:grpSp>
        <p:nvGrpSpPr>
          <p:cNvPr id="112" name="Graphic 2">
            <a:extLst>
              <a:ext uri="{FF2B5EF4-FFF2-40B4-BE49-F238E27FC236}">
                <a16:creationId xmlns:a16="http://schemas.microsoft.com/office/drawing/2014/main" id="{6A77E7AB-735F-E88C-2AD0-E412D1A58C81}"/>
              </a:ext>
            </a:extLst>
          </p:cNvPr>
          <p:cNvGrpSpPr/>
          <p:nvPr/>
        </p:nvGrpSpPr>
        <p:grpSpPr>
          <a:xfrm>
            <a:off x="2774077" y="1267836"/>
            <a:ext cx="32732" cy="46046"/>
            <a:chOff x="5958490" y="1204010"/>
            <a:chExt cx="50776" cy="70060"/>
          </a:xfrm>
        </p:grpSpPr>
        <p:sp>
          <p:nvSpPr>
            <p:cNvPr id="352" name="Freeform: Shape 351">
              <a:extLst>
                <a:ext uri="{FF2B5EF4-FFF2-40B4-BE49-F238E27FC236}">
                  <a16:creationId xmlns:a16="http://schemas.microsoft.com/office/drawing/2014/main" id="{F78B7131-C561-C291-1CF3-2F54025610D6}"/>
                </a:ext>
              </a:extLst>
            </p:cNvPr>
            <p:cNvSpPr/>
            <p:nvPr/>
          </p:nvSpPr>
          <p:spPr>
            <a:xfrm>
              <a:off x="5983969" y="1204010"/>
              <a:ext cx="17942" cy="70060"/>
            </a:xfrm>
            <a:custGeom>
              <a:avLst/>
              <a:gdLst>
                <a:gd name="connsiteX0" fmla="*/ 234 w 17942"/>
                <a:gd name="connsiteY0" fmla="*/ 24 h 70060"/>
                <a:gd name="connsiteX1" fmla="*/ 234 w 17942"/>
                <a:gd name="connsiteY1" fmla="*/ 70084 h 70060"/>
              </a:gdLst>
              <a:ahLst/>
              <a:cxnLst>
                <a:cxn ang="0">
                  <a:pos x="connsiteX0" y="connsiteY0"/>
                </a:cxn>
                <a:cxn ang="0">
                  <a:pos x="connsiteX1" y="connsiteY1"/>
                </a:cxn>
              </a:cxnLst>
              <a:rect l="l" t="t" r="r" b="b"/>
              <a:pathLst>
                <a:path w="17942" h="70060">
                  <a:moveTo>
                    <a:pt x="234" y="24"/>
                  </a:moveTo>
                  <a:lnTo>
                    <a:pt x="234" y="70084"/>
                  </a:lnTo>
                </a:path>
              </a:pathLst>
            </a:custGeom>
            <a:ln w="19050" cap="flat">
              <a:solidFill>
                <a:srgbClr val="0070C0"/>
              </a:solidFill>
              <a:prstDash val="solid"/>
              <a:miter/>
            </a:ln>
          </p:spPr>
          <p:txBody>
            <a:bodyPr rtlCol="0" anchor="ctr"/>
            <a:lstStyle/>
            <a:p>
              <a:endParaRPr lang="en-GB" sz="1050"/>
            </a:p>
          </p:txBody>
        </p:sp>
        <p:sp>
          <p:nvSpPr>
            <p:cNvPr id="353" name="Freeform: Shape 352">
              <a:extLst>
                <a:ext uri="{FF2B5EF4-FFF2-40B4-BE49-F238E27FC236}">
                  <a16:creationId xmlns:a16="http://schemas.microsoft.com/office/drawing/2014/main" id="{C14CE8F7-AEA4-13F3-D055-7D998F3DDABE}"/>
                </a:ext>
              </a:extLst>
            </p:cNvPr>
            <p:cNvSpPr/>
            <p:nvPr/>
          </p:nvSpPr>
          <p:spPr>
            <a:xfrm>
              <a:off x="5958490" y="1239165"/>
              <a:ext cx="50776" cy="24756"/>
            </a:xfrm>
            <a:custGeom>
              <a:avLst/>
              <a:gdLst>
                <a:gd name="connsiteX0" fmla="*/ 51011 w 50776"/>
                <a:gd name="connsiteY0" fmla="*/ 24 h 24756"/>
                <a:gd name="connsiteX1" fmla="*/ 234 w 50776"/>
                <a:gd name="connsiteY1" fmla="*/ 24 h 24756"/>
              </a:gdLst>
              <a:ahLst/>
              <a:cxnLst>
                <a:cxn ang="0">
                  <a:pos x="connsiteX0" y="connsiteY0"/>
                </a:cxn>
                <a:cxn ang="0">
                  <a:pos x="connsiteX1" y="connsiteY1"/>
                </a:cxn>
              </a:cxnLst>
              <a:rect l="l" t="t" r="r" b="b"/>
              <a:pathLst>
                <a:path w="50776" h="24756">
                  <a:moveTo>
                    <a:pt x="51011" y="24"/>
                  </a:moveTo>
                  <a:lnTo>
                    <a:pt x="234" y="24"/>
                  </a:lnTo>
                </a:path>
              </a:pathLst>
            </a:custGeom>
            <a:ln w="19050" cap="flat">
              <a:solidFill>
                <a:srgbClr val="0070C0"/>
              </a:solidFill>
              <a:prstDash val="solid"/>
              <a:miter/>
            </a:ln>
          </p:spPr>
          <p:txBody>
            <a:bodyPr rtlCol="0" anchor="ctr"/>
            <a:lstStyle/>
            <a:p>
              <a:endParaRPr lang="en-GB" sz="1050"/>
            </a:p>
          </p:txBody>
        </p:sp>
      </p:grpSp>
      <p:grpSp>
        <p:nvGrpSpPr>
          <p:cNvPr id="113" name="Graphic 2">
            <a:extLst>
              <a:ext uri="{FF2B5EF4-FFF2-40B4-BE49-F238E27FC236}">
                <a16:creationId xmlns:a16="http://schemas.microsoft.com/office/drawing/2014/main" id="{9719A646-E492-8E45-84E1-2FE05A8A494E}"/>
              </a:ext>
            </a:extLst>
          </p:cNvPr>
          <p:cNvGrpSpPr/>
          <p:nvPr/>
        </p:nvGrpSpPr>
        <p:grpSpPr>
          <a:xfrm>
            <a:off x="2769105" y="1267836"/>
            <a:ext cx="32732" cy="46046"/>
            <a:chOff x="5950775" y="1204010"/>
            <a:chExt cx="50776" cy="70060"/>
          </a:xfrm>
        </p:grpSpPr>
        <p:sp>
          <p:nvSpPr>
            <p:cNvPr id="350" name="Freeform: Shape 349">
              <a:extLst>
                <a:ext uri="{FF2B5EF4-FFF2-40B4-BE49-F238E27FC236}">
                  <a16:creationId xmlns:a16="http://schemas.microsoft.com/office/drawing/2014/main" id="{B6D4E535-AE94-77EF-4DFE-85234F016241}"/>
                </a:ext>
              </a:extLst>
            </p:cNvPr>
            <p:cNvSpPr/>
            <p:nvPr/>
          </p:nvSpPr>
          <p:spPr>
            <a:xfrm>
              <a:off x="5976253" y="1204010"/>
              <a:ext cx="17942" cy="70060"/>
            </a:xfrm>
            <a:custGeom>
              <a:avLst/>
              <a:gdLst>
                <a:gd name="connsiteX0" fmla="*/ 233 w 17942"/>
                <a:gd name="connsiteY0" fmla="*/ 24 h 70060"/>
                <a:gd name="connsiteX1" fmla="*/ 233 w 17942"/>
                <a:gd name="connsiteY1" fmla="*/ 70084 h 70060"/>
              </a:gdLst>
              <a:ahLst/>
              <a:cxnLst>
                <a:cxn ang="0">
                  <a:pos x="connsiteX0" y="connsiteY0"/>
                </a:cxn>
                <a:cxn ang="0">
                  <a:pos x="connsiteX1" y="connsiteY1"/>
                </a:cxn>
              </a:cxnLst>
              <a:rect l="l" t="t" r="r" b="b"/>
              <a:pathLst>
                <a:path w="17942" h="70060">
                  <a:moveTo>
                    <a:pt x="233" y="24"/>
                  </a:moveTo>
                  <a:lnTo>
                    <a:pt x="233" y="70084"/>
                  </a:lnTo>
                </a:path>
              </a:pathLst>
            </a:custGeom>
            <a:ln w="19050" cap="flat">
              <a:solidFill>
                <a:srgbClr val="0070C0"/>
              </a:solidFill>
              <a:prstDash val="solid"/>
              <a:miter/>
            </a:ln>
          </p:spPr>
          <p:txBody>
            <a:bodyPr rtlCol="0" anchor="ctr"/>
            <a:lstStyle/>
            <a:p>
              <a:endParaRPr lang="en-GB" sz="1050"/>
            </a:p>
          </p:txBody>
        </p:sp>
        <p:sp>
          <p:nvSpPr>
            <p:cNvPr id="351" name="Freeform: Shape 350">
              <a:extLst>
                <a:ext uri="{FF2B5EF4-FFF2-40B4-BE49-F238E27FC236}">
                  <a16:creationId xmlns:a16="http://schemas.microsoft.com/office/drawing/2014/main" id="{20EF021A-B30A-640A-8F7C-20AD8F7A9EFB}"/>
                </a:ext>
              </a:extLst>
            </p:cNvPr>
            <p:cNvSpPr/>
            <p:nvPr/>
          </p:nvSpPr>
          <p:spPr>
            <a:xfrm>
              <a:off x="5950775" y="1239165"/>
              <a:ext cx="50776" cy="24756"/>
            </a:xfrm>
            <a:custGeom>
              <a:avLst/>
              <a:gdLst>
                <a:gd name="connsiteX0" fmla="*/ 51010 w 50776"/>
                <a:gd name="connsiteY0" fmla="*/ 24 h 24756"/>
                <a:gd name="connsiteX1" fmla="*/ 233 w 50776"/>
                <a:gd name="connsiteY1" fmla="*/ 24 h 24756"/>
              </a:gdLst>
              <a:ahLst/>
              <a:cxnLst>
                <a:cxn ang="0">
                  <a:pos x="connsiteX0" y="connsiteY0"/>
                </a:cxn>
                <a:cxn ang="0">
                  <a:pos x="connsiteX1" y="connsiteY1"/>
                </a:cxn>
              </a:cxnLst>
              <a:rect l="l" t="t" r="r" b="b"/>
              <a:pathLst>
                <a:path w="50776" h="24756">
                  <a:moveTo>
                    <a:pt x="51010" y="24"/>
                  </a:moveTo>
                  <a:lnTo>
                    <a:pt x="233" y="24"/>
                  </a:lnTo>
                </a:path>
              </a:pathLst>
            </a:custGeom>
            <a:ln w="19050" cap="flat">
              <a:solidFill>
                <a:srgbClr val="0070C0"/>
              </a:solidFill>
              <a:prstDash val="solid"/>
              <a:miter/>
            </a:ln>
          </p:spPr>
          <p:txBody>
            <a:bodyPr rtlCol="0" anchor="ctr"/>
            <a:lstStyle/>
            <a:p>
              <a:endParaRPr lang="en-GB" sz="1050"/>
            </a:p>
          </p:txBody>
        </p:sp>
      </p:grpSp>
      <p:grpSp>
        <p:nvGrpSpPr>
          <p:cNvPr id="114" name="Graphic 2">
            <a:extLst>
              <a:ext uri="{FF2B5EF4-FFF2-40B4-BE49-F238E27FC236}">
                <a16:creationId xmlns:a16="http://schemas.microsoft.com/office/drawing/2014/main" id="{9FD8EF1D-17DE-5981-29F9-8585B3D2DE93}"/>
              </a:ext>
            </a:extLst>
          </p:cNvPr>
          <p:cNvGrpSpPr/>
          <p:nvPr/>
        </p:nvGrpSpPr>
        <p:grpSpPr>
          <a:xfrm>
            <a:off x="2764132" y="1267836"/>
            <a:ext cx="32732" cy="46046"/>
            <a:chOff x="5943060" y="1204010"/>
            <a:chExt cx="50776" cy="70060"/>
          </a:xfrm>
        </p:grpSpPr>
        <p:sp>
          <p:nvSpPr>
            <p:cNvPr id="348" name="Freeform: Shape 347">
              <a:extLst>
                <a:ext uri="{FF2B5EF4-FFF2-40B4-BE49-F238E27FC236}">
                  <a16:creationId xmlns:a16="http://schemas.microsoft.com/office/drawing/2014/main" id="{08E3E4AD-0008-47BD-4B42-3F86FC14A5B1}"/>
                </a:ext>
              </a:extLst>
            </p:cNvPr>
            <p:cNvSpPr/>
            <p:nvPr/>
          </p:nvSpPr>
          <p:spPr>
            <a:xfrm>
              <a:off x="5968538" y="1204010"/>
              <a:ext cx="17942" cy="70060"/>
            </a:xfrm>
            <a:custGeom>
              <a:avLst/>
              <a:gdLst>
                <a:gd name="connsiteX0" fmla="*/ 233 w 17942"/>
                <a:gd name="connsiteY0" fmla="*/ 24 h 70060"/>
                <a:gd name="connsiteX1" fmla="*/ 233 w 17942"/>
                <a:gd name="connsiteY1" fmla="*/ 70084 h 70060"/>
              </a:gdLst>
              <a:ahLst/>
              <a:cxnLst>
                <a:cxn ang="0">
                  <a:pos x="connsiteX0" y="connsiteY0"/>
                </a:cxn>
                <a:cxn ang="0">
                  <a:pos x="connsiteX1" y="connsiteY1"/>
                </a:cxn>
              </a:cxnLst>
              <a:rect l="l" t="t" r="r" b="b"/>
              <a:pathLst>
                <a:path w="17942" h="70060">
                  <a:moveTo>
                    <a:pt x="233" y="24"/>
                  </a:moveTo>
                  <a:lnTo>
                    <a:pt x="233" y="70084"/>
                  </a:lnTo>
                </a:path>
              </a:pathLst>
            </a:custGeom>
            <a:ln w="19050" cap="flat">
              <a:solidFill>
                <a:srgbClr val="0070C0"/>
              </a:solidFill>
              <a:prstDash val="solid"/>
              <a:miter/>
            </a:ln>
          </p:spPr>
          <p:txBody>
            <a:bodyPr rtlCol="0" anchor="ctr"/>
            <a:lstStyle/>
            <a:p>
              <a:endParaRPr lang="en-GB" sz="1050"/>
            </a:p>
          </p:txBody>
        </p:sp>
        <p:sp>
          <p:nvSpPr>
            <p:cNvPr id="349" name="Freeform: Shape 348">
              <a:extLst>
                <a:ext uri="{FF2B5EF4-FFF2-40B4-BE49-F238E27FC236}">
                  <a16:creationId xmlns:a16="http://schemas.microsoft.com/office/drawing/2014/main" id="{0BAEBB29-AC6F-371F-79EC-BD29412B6F12}"/>
                </a:ext>
              </a:extLst>
            </p:cNvPr>
            <p:cNvSpPr/>
            <p:nvPr/>
          </p:nvSpPr>
          <p:spPr>
            <a:xfrm>
              <a:off x="5943060" y="1239165"/>
              <a:ext cx="50776" cy="24756"/>
            </a:xfrm>
            <a:custGeom>
              <a:avLst/>
              <a:gdLst>
                <a:gd name="connsiteX0" fmla="*/ 51010 w 50776"/>
                <a:gd name="connsiteY0" fmla="*/ 24 h 24756"/>
                <a:gd name="connsiteX1" fmla="*/ 233 w 50776"/>
                <a:gd name="connsiteY1" fmla="*/ 24 h 24756"/>
              </a:gdLst>
              <a:ahLst/>
              <a:cxnLst>
                <a:cxn ang="0">
                  <a:pos x="connsiteX0" y="connsiteY0"/>
                </a:cxn>
                <a:cxn ang="0">
                  <a:pos x="connsiteX1" y="connsiteY1"/>
                </a:cxn>
              </a:cxnLst>
              <a:rect l="l" t="t" r="r" b="b"/>
              <a:pathLst>
                <a:path w="50776" h="24756">
                  <a:moveTo>
                    <a:pt x="51010" y="24"/>
                  </a:moveTo>
                  <a:lnTo>
                    <a:pt x="233" y="24"/>
                  </a:lnTo>
                </a:path>
              </a:pathLst>
            </a:custGeom>
            <a:ln w="19050" cap="flat">
              <a:solidFill>
                <a:srgbClr val="0070C0"/>
              </a:solidFill>
              <a:prstDash val="solid"/>
              <a:miter/>
            </a:ln>
          </p:spPr>
          <p:txBody>
            <a:bodyPr rtlCol="0" anchor="ctr"/>
            <a:lstStyle/>
            <a:p>
              <a:endParaRPr lang="en-GB" sz="1050"/>
            </a:p>
          </p:txBody>
        </p:sp>
      </p:grpSp>
      <p:grpSp>
        <p:nvGrpSpPr>
          <p:cNvPr id="115" name="Graphic 2">
            <a:extLst>
              <a:ext uri="{FF2B5EF4-FFF2-40B4-BE49-F238E27FC236}">
                <a16:creationId xmlns:a16="http://schemas.microsoft.com/office/drawing/2014/main" id="{5A129C05-2664-2DFF-7160-516F4E812DEF}"/>
              </a:ext>
            </a:extLst>
          </p:cNvPr>
          <p:cNvGrpSpPr/>
          <p:nvPr/>
        </p:nvGrpSpPr>
        <p:grpSpPr>
          <a:xfrm>
            <a:off x="2759158" y="1267836"/>
            <a:ext cx="32732" cy="46046"/>
            <a:chOff x="5935345" y="1204010"/>
            <a:chExt cx="50776" cy="70060"/>
          </a:xfrm>
        </p:grpSpPr>
        <p:sp>
          <p:nvSpPr>
            <p:cNvPr id="346" name="Freeform: Shape 345">
              <a:extLst>
                <a:ext uri="{FF2B5EF4-FFF2-40B4-BE49-F238E27FC236}">
                  <a16:creationId xmlns:a16="http://schemas.microsoft.com/office/drawing/2014/main" id="{1A665563-5053-EBDE-B7AD-AE38DBD7C87A}"/>
                </a:ext>
              </a:extLst>
            </p:cNvPr>
            <p:cNvSpPr/>
            <p:nvPr/>
          </p:nvSpPr>
          <p:spPr>
            <a:xfrm>
              <a:off x="5960823" y="1204010"/>
              <a:ext cx="17942" cy="70060"/>
            </a:xfrm>
            <a:custGeom>
              <a:avLst/>
              <a:gdLst>
                <a:gd name="connsiteX0" fmla="*/ 233 w 17942"/>
                <a:gd name="connsiteY0" fmla="*/ 24 h 70060"/>
                <a:gd name="connsiteX1" fmla="*/ 233 w 17942"/>
                <a:gd name="connsiteY1" fmla="*/ 70084 h 70060"/>
              </a:gdLst>
              <a:ahLst/>
              <a:cxnLst>
                <a:cxn ang="0">
                  <a:pos x="connsiteX0" y="connsiteY0"/>
                </a:cxn>
                <a:cxn ang="0">
                  <a:pos x="connsiteX1" y="connsiteY1"/>
                </a:cxn>
              </a:cxnLst>
              <a:rect l="l" t="t" r="r" b="b"/>
              <a:pathLst>
                <a:path w="17942" h="70060">
                  <a:moveTo>
                    <a:pt x="233" y="24"/>
                  </a:moveTo>
                  <a:lnTo>
                    <a:pt x="233" y="70084"/>
                  </a:lnTo>
                </a:path>
              </a:pathLst>
            </a:custGeom>
            <a:ln w="19050" cap="flat">
              <a:solidFill>
                <a:srgbClr val="0070C0"/>
              </a:solidFill>
              <a:prstDash val="solid"/>
              <a:miter/>
            </a:ln>
          </p:spPr>
          <p:txBody>
            <a:bodyPr rtlCol="0" anchor="ctr"/>
            <a:lstStyle/>
            <a:p>
              <a:endParaRPr lang="en-GB" sz="1050"/>
            </a:p>
          </p:txBody>
        </p:sp>
        <p:sp>
          <p:nvSpPr>
            <p:cNvPr id="347" name="Freeform: Shape 346">
              <a:extLst>
                <a:ext uri="{FF2B5EF4-FFF2-40B4-BE49-F238E27FC236}">
                  <a16:creationId xmlns:a16="http://schemas.microsoft.com/office/drawing/2014/main" id="{EB508737-8A21-9F5D-3AC8-D5B8F78A8F86}"/>
                </a:ext>
              </a:extLst>
            </p:cNvPr>
            <p:cNvSpPr/>
            <p:nvPr/>
          </p:nvSpPr>
          <p:spPr>
            <a:xfrm>
              <a:off x="5935345" y="1239165"/>
              <a:ext cx="50776" cy="24756"/>
            </a:xfrm>
            <a:custGeom>
              <a:avLst/>
              <a:gdLst>
                <a:gd name="connsiteX0" fmla="*/ 51010 w 50776"/>
                <a:gd name="connsiteY0" fmla="*/ 24 h 24756"/>
                <a:gd name="connsiteX1" fmla="*/ 233 w 50776"/>
                <a:gd name="connsiteY1" fmla="*/ 24 h 24756"/>
              </a:gdLst>
              <a:ahLst/>
              <a:cxnLst>
                <a:cxn ang="0">
                  <a:pos x="connsiteX0" y="connsiteY0"/>
                </a:cxn>
                <a:cxn ang="0">
                  <a:pos x="connsiteX1" y="connsiteY1"/>
                </a:cxn>
              </a:cxnLst>
              <a:rect l="l" t="t" r="r" b="b"/>
              <a:pathLst>
                <a:path w="50776" h="24756">
                  <a:moveTo>
                    <a:pt x="51010" y="24"/>
                  </a:moveTo>
                  <a:lnTo>
                    <a:pt x="233" y="24"/>
                  </a:lnTo>
                </a:path>
              </a:pathLst>
            </a:custGeom>
            <a:ln w="19050" cap="flat">
              <a:solidFill>
                <a:srgbClr val="0070C0"/>
              </a:solidFill>
              <a:prstDash val="solid"/>
              <a:miter/>
            </a:ln>
          </p:spPr>
          <p:txBody>
            <a:bodyPr rtlCol="0" anchor="ctr"/>
            <a:lstStyle/>
            <a:p>
              <a:endParaRPr lang="en-GB" sz="1050"/>
            </a:p>
          </p:txBody>
        </p:sp>
      </p:grpSp>
      <p:grpSp>
        <p:nvGrpSpPr>
          <p:cNvPr id="116" name="Graphic 2">
            <a:extLst>
              <a:ext uri="{FF2B5EF4-FFF2-40B4-BE49-F238E27FC236}">
                <a16:creationId xmlns:a16="http://schemas.microsoft.com/office/drawing/2014/main" id="{30DCFAD8-359F-2418-396E-F71FDA5EB0BF}"/>
              </a:ext>
            </a:extLst>
          </p:cNvPr>
          <p:cNvGrpSpPr/>
          <p:nvPr/>
        </p:nvGrpSpPr>
        <p:grpSpPr>
          <a:xfrm>
            <a:off x="2754300" y="1267836"/>
            <a:ext cx="32732" cy="46046"/>
            <a:chOff x="5927809" y="1204010"/>
            <a:chExt cx="50776" cy="70060"/>
          </a:xfrm>
        </p:grpSpPr>
        <p:sp>
          <p:nvSpPr>
            <p:cNvPr id="344" name="Freeform: Shape 343">
              <a:extLst>
                <a:ext uri="{FF2B5EF4-FFF2-40B4-BE49-F238E27FC236}">
                  <a16:creationId xmlns:a16="http://schemas.microsoft.com/office/drawing/2014/main" id="{8D977B54-1620-8412-BBD1-1E415D85CDA8}"/>
                </a:ext>
              </a:extLst>
            </p:cNvPr>
            <p:cNvSpPr/>
            <p:nvPr/>
          </p:nvSpPr>
          <p:spPr>
            <a:xfrm>
              <a:off x="5953287" y="1204010"/>
              <a:ext cx="17942" cy="70060"/>
            </a:xfrm>
            <a:custGeom>
              <a:avLst/>
              <a:gdLst>
                <a:gd name="connsiteX0" fmla="*/ 232 w 17942"/>
                <a:gd name="connsiteY0" fmla="*/ 24 h 70060"/>
                <a:gd name="connsiteX1" fmla="*/ 232 w 17942"/>
                <a:gd name="connsiteY1" fmla="*/ 70084 h 70060"/>
              </a:gdLst>
              <a:ahLst/>
              <a:cxnLst>
                <a:cxn ang="0">
                  <a:pos x="connsiteX0" y="connsiteY0"/>
                </a:cxn>
                <a:cxn ang="0">
                  <a:pos x="connsiteX1" y="connsiteY1"/>
                </a:cxn>
              </a:cxnLst>
              <a:rect l="l" t="t" r="r" b="b"/>
              <a:pathLst>
                <a:path w="17942" h="70060">
                  <a:moveTo>
                    <a:pt x="232" y="24"/>
                  </a:moveTo>
                  <a:lnTo>
                    <a:pt x="232" y="70084"/>
                  </a:lnTo>
                </a:path>
              </a:pathLst>
            </a:custGeom>
            <a:ln w="19050" cap="flat">
              <a:solidFill>
                <a:srgbClr val="0070C0"/>
              </a:solidFill>
              <a:prstDash val="solid"/>
              <a:miter/>
            </a:ln>
          </p:spPr>
          <p:txBody>
            <a:bodyPr rtlCol="0" anchor="ctr"/>
            <a:lstStyle/>
            <a:p>
              <a:endParaRPr lang="en-GB" sz="1050"/>
            </a:p>
          </p:txBody>
        </p:sp>
        <p:sp>
          <p:nvSpPr>
            <p:cNvPr id="345" name="Freeform: Shape 344">
              <a:extLst>
                <a:ext uri="{FF2B5EF4-FFF2-40B4-BE49-F238E27FC236}">
                  <a16:creationId xmlns:a16="http://schemas.microsoft.com/office/drawing/2014/main" id="{1941B225-665A-E1C1-7775-32F90620F2E9}"/>
                </a:ext>
              </a:extLst>
            </p:cNvPr>
            <p:cNvSpPr/>
            <p:nvPr/>
          </p:nvSpPr>
          <p:spPr>
            <a:xfrm>
              <a:off x="5927809" y="1239165"/>
              <a:ext cx="50776" cy="24756"/>
            </a:xfrm>
            <a:custGeom>
              <a:avLst/>
              <a:gdLst>
                <a:gd name="connsiteX0" fmla="*/ 51009 w 50776"/>
                <a:gd name="connsiteY0" fmla="*/ 24 h 24756"/>
                <a:gd name="connsiteX1" fmla="*/ 232 w 50776"/>
                <a:gd name="connsiteY1" fmla="*/ 24 h 24756"/>
              </a:gdLst>
              <a:ahLst/>
              <a:cxnLst>
                <a:cxn ang="0">
                  <a:pos x="connsiteX0" y="connsiteY0"/>
                </a:cxn>
                <a:cxn ang="0">
                  <a:pos x="connsiteX1" y="connsiteY1"/>
                </a:cxn>
              </a:cxnLst>
              <a:rect l="l" t="t" r="r" b="b"/>
              <a:pathLst>
                <a:path w="50776" h="24756">
                  <a:moveTo>
                    <a:pt x="51009" y="24"/>
                  </a:moveTo>
                  <a:lnTo>
                    <a:pt x="232" y="24"/>
                  </a:lnTo>
                </a:path>
              </a:pathLst>
            </a:custGeom>
            <a:ln w="19050" cap="flat">
              <a:solidFill>
                <a:srgbClr val="0070C0"/>
              </a:solidFill>
              <a:prstDash val="solid"/>
              <a:miter/>
            </a:ln>
          </p:spPr>
          <p:txBody>
            <a:bodyPr rtlCol="0" anchor="ctr"/>
            <a:lstStyle/>
            <a:p>
              <a:endParaRPr lang="en-GB" sz="1050"/>
            </a:p>
          </p:txBody>
        </p:sp>
      </p:grpSp>
      <p:grpSp>
        <p:nvGrpSpPr>
          <p:cNvPr id="117" name="Graphic 2">
            <a:extLst>
              <a:ext uri="{FF2B5EF4-FFF2-40B4-BE49-F238E27FC236}">
                <a16:creationId xmlns:a16="http://schemas.microsoft.com/office/drawing/2014/main" id="{078D26B2-7191-CE36-A690-FED0F8570AF7}"/>
              </a:ext>
            </a:extLst>
          </p:cNvPr>
          <p:cNvGrpSpPr/>
          <p:nvPr/>
        </p:nvGrpSpPr>
        <p:grpSpPr>
          <a:xfrm>
            <a:off x="2749327" y="1267836"/>
            <a:ext cx="32732" cy="46046"/>
            <a:chOff x="5920094" y="1204010"/>
            <a:chExt cx="50776" cy="70060"/>
          </a:xfrm>
        </p:grpSpPr>
        <p:sp>
          <p:nvSpPr>
            <p:cNvPr id="342" name="Freeform: Shape 341">
              <a:extLst>
                <a:ext uri="{FF2B5EF4-FFF2-40B4-BE49-F238E27FC236}">
                  <a16:creationId xmlns:a16="http://schemas.microsoft.com/office/drawing/2014/main" id="{9AECE772-CE7B-02D6-5746-28CCDC92349A}"/>
                </a:ext>
              </a:extLst>
            </p:cNvPr>
            <p:cNvSpPr/>
            <p:nvPr/>
          </p:nvSpPr>
          <p:spPr>
            <a:xfrm>
              <a:off x="5945572" y="1204010"/>
              <a:ext cx="17942" cy="70060"/>
            </a:xfrm>
            <a:custGeom>
              <a:avLst/>
              <a:gdLst>
                <a:gd name="connsiteX0" fmla="*/ 232 w 17942"/>
                <a:gd name="connsiteY0" fmla="*/ 24 h 70060"/>
                <a:gd name="connsiteX1" fmla="*/ 232 w 17942"/>
                <a:gd name="connsiteY1" fmla="*/ 70084 h 70060"/>
              </a:gdLst>
              <a:ahLst/>
              <a:cxnLst>
                <a:cxn ang="0">
                  <a:pos x="connsiteX0" y="connsiteY0"/>
                </a:cxn>
                <a:cxn ang="0">
                  <a:pos x="connsiteX1" y="connsiteY1"/>
                </a:cxn>
              </a:cxnLst>
              <a:rect l="l" t="t" r="r" b="b"/>
              <a:pathLst>
                <a:path w="17942" h="70060">
                  <a:moveTo>
                    <a:pt x="232" y="24"/>
                  </a:moveTo>
                  <a:lnTo>
                    <a:pt x="232" y="70084"/>
                  </a:lnTo>
                </a:path>
              </a:pathLst>
            </a:custGeom>
            <a:ln w="19050" cap="flat">
              <a:solidFill>
                <a:srgbClr val="0070C0"/>
              </a:solidFill>
              <a:prstDash val="solid"/>
              <a:miter/>
            </a:ln>
          </p:spPr>
          <p:txBody>
            <a:bodyPr rtlCol="0" anchor="ctr"/>
            <a:lstStyle/>
            <a:p>
              <a:endParaRPr lang="en-GB" sz="1050"/>
            </a:p>
          </p:txBody>
        </p:sp>
        <p:sp>
          <p:nvSpPr>
            <p:cNvPr id="343" name="Freeform: Shape 342">
              <a:extLst>
                <a:ext uri="{FF2B5EF4-FFF2-40B4-BE49-F238E27FC236}">
                  <a16:creationId xmlns:a16="http://schemas.microsoft.com/office/drawing/2014/main" id="{A190BDE7-0A9A-740C-8E1D-536BF707D357}"/>
                </a:ext>
              </a:extLst>
            </p:cNvPr>
            <p:cNvSpPr/>
            <p:nvPr/>
          </p:nvSpPr>
          <p:spPr>
            <a:xfrm>
              <a:off x="5920094" y="1239165"/>
              <a:ext cx="50776" cy="24756"/>
            </a:xfrm>
            <a:custGeom>
              <a:avLst/>
              <a:gdLst>
                <a:gd name="connsiteX0" fmla="*/ 51009 w 50776"/>
                <a:gd name="connsiteY0" fmla="*/ 24 h 24756"/>
                <a:gd name="connsiteX1" fmla="*/ 232 w 50776"/>
                <a:gd name="connsiteY1" fmla="*/ 24 h 24756"/>
              </a:gdLst>
              <a:ahLst/>
              <a:cxnLst>
                <a:cxn ang="0">
                  <a:pos x="connsiteX0" y="connsiteY0"/>
                </a:cxn>
                <a:cxn ang="0">
                  <a:pos x="connsiteX1" y="connsiteY1"/>
                </a:cxn>
              </a:cxnLst>
              <a:rect l="l" t="t" r="r" b="b"/>
              <a:pathLst>
                <a:path w="50776" h="24756">
                  <a:moveTo>
                    <a:pt x="51009" y="24"/>
                  </a:moveTo>
                  <a:lnTo>
                    <a:pt x="232" y="24"/>
                  </a:lnTo>
                </a:path>
              </a:pathLst>
            </a:custGeom>
            <a:ln w="19050" cap="flat">
              <a:solidFill>
                <a:srgbClr val="0070C0"/>
              </a:solidFill>
              <a:prstDash val="solid"/>
              <a:miter/>
            </a:ln>
          </p:spPr>
          <p:txBody>
            <a:bodyPr rtlCol="0" anchor="ctr"/>
            <a:lstStyle/>
            <a:p>
              <a:endParaRPr lang="en-GB" sz="1050"/>
            </a:p>
          </p:txBody>
        </p:sp>
      </p:grpSp>
      <p:grpSp>
        <p:nvGrpSpPr>
          <p:cNvPr id="118" name="Graphic 2">
            <a:extLst>
              <a:ext uri="{FF2B5EF4-FFF2-40B4-BE49-F238E27FC236}">
                <a16:creationId xmlns:a16="http://schemas.microsoft.com/office/drawing/2014/main" id="{7C589C80-082C-F04A-6BFA-E43836B1F1DC}"/>
              </a:ext>
            </a:extLst>
          </p:cNvPr>
          <p:cNvGrpSpPr/>
          <p:nvPr/>
        </p:nvGrpSpPr>
        <p:grpSpPr>
          <a:xfrm>
            <a:off x="2547955" y="1267836"/>
            <a:ext cx="32732" cy="46046"/>
            <a:chOff x="5607716" y="1204010"/>
            <a:chExt cx="50776" cy="70060"/>
          </a:xfrm>
        </p:grpSpPr>
        <p:sp>
          <p:nvSpPr>
            <p:cNvPr id="340" name="Freeform: Shape 339">
              <a:extLst>
                <a:ext uri="{FF2B5EF4-FFF2-40B4-BE49-F238E27FC236}">
                  <a16:creationId xmlns:a16="http://schemas.microsoft.com/office/drawing/2014/main" id="{BC75BC0D-88D5-74CC-52B7-680AD779E225}"/>
                </a:ext>
              </a:extLst>
            </p:cNvPr>
            <p:cNvSpPr/>
            <p:nvPr/>
          </p:nvSpPr>
          <p:spPr>
            <a:xfrm>
              <a:off x="5633195" y="1204010"/>
              <a:ext cx="17942" cy="70060"/>
            </a:xfrm>
            <a:custGeom>
              <a:avLst/>
              <a:gdLst>
                <a:gd name="connsiteX0" fmla="*/ 214 w 17942"/>
                <a:gd name="connsiteY0" fmla="*/ 24 h 70060"/>
                <a:gd name="connsiteX1" fmla="*/ 214 w 17942"/>
                <a:gd name="connsiteY1" fmla="*/ 70084 h 70060"/>
              </a:gdLst>
              <a:ahLst/>
              <a:cxnLst>
                <a:cxn ang="0">
                  <a:pos x="connsiteX0" y="connsiteY0"/>
                </a:cxn>
                <a:cxn ang="0">
                  <a:pos x="connsiteX1" y="connsiteY1"/>
                </a:cxn>
              </a:cxnLst>
              <a:rect l="l" t="t" r="r" b="b"/>
              <a:pathLst>
                <a:path w="17942" h="70060">
                  <a:moveTo>
                    <a:pt x="214" y="24"/>
                  </a:moveTo>
                  <a:lnTo>
                    <a:pt x="214" y="70084"/>
                  </a:lnTo>
                </a:path>
              </a:pathLst>
            </a:custGeom>
            <a:ln w="19050" cap="flat">
              <a:solidFill>
                <a:srgbClr val="0070C0"/>
              </a:solidFill>
              <a:prstDash val="solid"/>
              <a:miter/>
            </a:ln>
          </p:spPr>
          <p:txBody>
            <a:bodyPr rtlCol="0" anchor="ctr"/>
            <a:lstStyle/>
            <a:p>
              <a:endParaRPr lang="en-GB" sz="1050"/>
            </a:p>
          </p:txBody>
        </p:sp>
        <p:sp>
          <p:nvSpPr>
            <p:cNvPr id="341" name="Freeform: Shape 340">
              <a:extLst>
                <a:ext uri="{FF2B5EF4-FFF2-40B4-BE49-F238E27FC236}">
                  <a16:creationId xmlns:a16="http://schemas.microsoft.com/office/drawing/2014/main" id="{0BDF713B-3F79-17F9-20C4-20765C9BA64F}"/>
                </a:ext>
              </a:extLst>
            </p:cNvPr>
            <p:cNvSpPr/>
            <p:nvPr/>
          </p:nvSpPr>
          <p:spPr>
            <a:xfrm>
              <a:off x="5607716" y="1239165"/>
              <a:ext cx="50776" cy="24756"/>
            </a:xfrm>
            <a:custGeom>
              <a:avLst/>
              <a:gdLst>
                <a:gd name="connsiteX0" fmla="*/ 50991 w 50776"/>
                <a:gd name="connsiteY0" fmla="*/ 24 h 24756"/>
                <a:gd name="connsiteX1" fmla="*/ 214 w 50776"/>
                <a:gd name="connsiteY1" fmla="*/ 24 h 24756"/>
              </a:gdLst>
              <a:ahLst/>
              <a:cxnLst>
                <a:cxn ang="0">
                  <a:pos x="connsiteX0" y="connsiteY0"/>
                </a:cxn>
                <a:cxn ang="0">
                  <a:pos x="connsiteX1" y="connsiteY1"/>
                </a:cxn>
              </a:cxnLst>
              <a:rect l="l" t="t" r="r" b="b"/>
              <a:pathLst>
                <a:path w="50776" h="24756">
                  <a:moveTo>
                    <a:pt x="50991" y="24"/>
                  </a:moveTo>
                  <a:lnTo>
                    <a:pt x="214" y="24"/>
                  </a:lnTo>
                </a:path>
              </a:pathLst>
            </a:custGeom>
            <a:ln w="19050" cap="flat">
              <a:solidFill>
                <a:srgbClr val="0070C0"/>
              </a:solidFill>
              <a:prstDash val="solid"/>
              <a:miter/>
            </a:ln>
          </p:spPr>
          <p:txBody>
            <a:bodyPr rtlCol="0" anchor="ctr"/>
            <a:lstStyle/>
            <a:p>
              <a:endParaRPr lang="en-GB" sz="1050"/>
            </a:p>
          </p:txBody>
        </p:sp>
      </p:grpSp>
      <p:grpSp>
        <p:nvGrpSpPr>
          <p:cNvPr id="119" name="Graphic 2">
            <a:extLst>
              <a:ext uri="{FF2B5EF4-FFF2-40B4-BE49-F238E27FC236}">
                <a16:creationId xmlns:a16="http://schemas.microsoft.com/office/drawing/2014/main" id="{1D7D26E0-C312-C38C-C293-3DAF86F9C9C8}"/>
              </a:ext>
            </a:extLst>
          </p:cNvPr>
          <p:cNvGrpSpPr/>
          <p:nvPr/>
        </p:nvGrpSpPr>
        <p:grpSpPr>
          <a:xfrm>
            <a:off x="2526211" y="1267836"/>
            <a:ext cx="32732" cy="46046"/>
            <a:chOff x="5573985" y="1204010"/>
            <a:chExt cx="50776" cy="70060"/>
          </a:xfrm>
        </p:grpSpPr>
        <p:sp>
          <p:nvSpPr>
            <p:cNvPr id="338" name="Freeform: Shape 337">
              <a:extLst>
                <a:ext uri="{FF2B5EF4-FFF2-40B4-BE49-F238E27FC236}">
                  <a16:creationId xmlns:a16="http://schemas.microsoft.com/office/drawing/2014/main" id="{0DAA1799-2AF7-5DDE-C9C5-39827F117A9E}"/>
                </a:ext>
              </a:extLst>
            </p:cNvPr>
            <p:cNvSpPr/>
            <p:nvPr/>
          </p:nvSpPr>
          <p:spPr>
            <a:xfrm>
              <a:off x="5599463" y="1204010"/>
              <a:ext cx="17942" cy="70060"/>
            </a:xfrm>
            <a:custGeom>
              <a:avLst/>
              <a:gdLst>
                <a:gd name="connsiteX0" fmla="*/ 212 w 17942"/>
                <a:gd name="connsiteY0" fmla="*/ 24 h 70060"/>
                <a:gd name="connsiteX1" fmla="*/ 212 w 17942"/>
                <a:gd name="connsiteY1" fmla="*/ 70084 h 70060"/>
              </a:gdLst>
              <a:ahLst/>
              <a:cxnLst>
                <a:cxn ang="0">
                  <a:pos x="connsiteX0" y="connsiteY0"/>
                </a:cxn>
                <a:cxn ang="0">
                  <a:pos x="connsiteX1" y="connsiteY1"/>
                </a:cxn>
              </a:cxnLst>
              <a:rect l="l" t="t" r="r" b="b"/>
              <a:pathLst>
                <a:path w="17942" h="70060">
                  <a:moveTo>
                    <a:pt x="212" y="24"/>
                  </a:moveTo>
                  <a:lnTo>
                    <a:pt x="212" y="70084"/>
                  </a:lnTo>
                </a:path>
              </a:pathLst>
            </a:custGeom>
            <a:ln w="19050" cap="flat">
              <a:solidFill>
                <a:srgbClr val="0070C0"/>
              </a:solidFill>
              <a:prstDash val="solid"/>
              <a:miter/>
            </a:ln>
          </p:spPr>
          <p:txBody>
            <a:bodyPr rtlCol="0" anchor="ctr"/>
            <a:lstStyle/>
            <a:p>
              <a:endParaRPr lang="en-GB" sz="1050"/>
            </a:p>
          </p:txBody>
        </p:sp>
        <p:sp>
          <p:nvSpPr>
            <p:cNvPr id="339" name="Freeform: Shape 338">
              <a:extLst>
                <a:ext uri="{FF2B5EF4-FFF2-40B4-BE49-F238E27FC236}">
                  <a16:creationId xmlns:a16="http://schemas.microsoft.com/office/drawing/2014/main" id="{7F00EF96-22E2-B68C-D69B-85C03FDA12D8}"/>
                </a:ext>
              </a:extLst>
            </p:cNvPr>
            <p:cNvSpPr/>
            <p:nvPr/>
          </p:nvSpPr>
          <p:spPr>
            <a:xfrm>
              <a:off x="5573985" y="1239165"/>
              <a:ext cx="50776" cy="24756"/>
            </a:xfrm>
            <a:custGeom>
              <a:avLst/>
              <a:gdLst>
                <a:gd name="connsiteX0" fmla="*/ 50989 w 50776"/>
                <a:gd name="connsiteY0" fmla="*/ 24 h 24756"/>
                <a:gd name="connsiteX1" fmla="*/ 212 w 50776"/>
                <a:gd name="connsiteY1" fmla="*/ 24 h 24756"/>
              </a:gdLst>
              <a:ahLst/>
              <a:cxnLst>
                <a:cxn ang="0">
                  <a:pos x="connsiteX0" y="connsiteY0"/>
                </a:cxn>
                <a:cxn ang="0">
                  <a:pos x="connsiteX1" y="connsiteY1"/>
                </a:cxn>
              </a:cxnLst>
              <a:rect l="l" t="t" r="r" b="b"/>
              <a:pathLst>
                <a:path w="50776" h="24756">
                  <a:moveTo>
                    <a:pt x="50989" y="24"/>
                  </a:moveTo>
                  <a:lnTo>
                    <a:pt x="212" y="24"/>
                  </a:lnTo>
                </a:path>
              </a:pathLst>
            </a:custGeom>
            <a:ln w="19050" cap="flat">
              <a:solidFill>
                <a:srgbClr val="0070C0"/>
              </a:solidFill>
              <a:prstDash val="solid"/>
              <a:miter/>
            </a:ln>
          </p:spPr>
          <p:txBody>
            <a:bodyPr rtlCol="0" anchor="ctr"/>
            <a:lstStyle/>
            <a:p>
              <a:endParaRPr lang="en-GB" sz="1050"/>
            </a:p>
          </p:txBody>
        </p:sp>
      </p:grpSp>
      <p:grpSp>
        <p:nvGrpSpPr>
          <p:cNvPr id="120" name="Graphic 2">
            <a:extLst>
              <a:ext uri="{FF2B5EF4-FFF2-40B4-BE49-F238E27FC236}">
                <a16:creationId xmlns:a16="http://schemas.microsoft.com/office/drawing/2014/main" id="{1A5D8A9E-17BB-0DF7-DBC7-7852B228F136}"/>
              </a:ext>
            </a:extLst>
          </p:cNvPr>
          <p:cNvGrpSpPr/>
          <p:nvPr/>
        </p:nvGrpSpPr>
        <p:grpSpPr>
          <a:xfrm>
            <a:off x="2516032" y="1267836"/>
            <a:ext cx="32732" cy="46046"/>
            <a:chOff x="5558195" y="1204010"/>
            <a:chExt cx="50776" cy="70060"/>
          </a:xfrm>
        </p:grpSpPr>
        <p:sp>
          <p:nvSpPr>
            <p:cNvPr id="336" name="Freeform: Shape 335">
              <a:extLst>
                <a:ext uri="{FF2B5EF4-FFF2-40B4-BE49-F238E27FC236}">
                  <a16:creationId xmlns:a16="http://schemas.microsoft.com/office/drawing/2014/main" id="{AAEA2604-5FF7-464E-B2C9-A300D574512D}"/>
                </a:ext>
              </a:extLst>
            </p:cNvPr>
            <p:cNvSpPr/>
            <p:nvPr/>
          </p:nvSpPr>
          <p:spPr>
            <a:xfrm>
              <a:off x="5583674" y="1204010"/>
              <a:ext cx="17942" cy="70060"/>
            </a:xfrm>
            <a:custGeom>
              <a:avLst/>
              <a:gdLst>
                <a:gd name="connsiteX0" fmla="*/ 212 w 17942"/>
                <a:gd name="connsiteY0" fmla="*/ 24 h 70060"/>
                <a:gd name="connsiteX1" fmla="*/ 212 w 17942"/>
                <a:gd name="connsiteY1" fmla="*/ 70084 h 70060"/>
              </a:gdLst>
              <a:ahLst/>
              <a:cxnLst>
                <a:cxn ang="0">
                  <a:pos x="connsiteX0" y="connsiteY0"/>
                </a:cxn>
                <a:cxn ang="0">
                  <a:pos x="connsiteX1" y="connsiteY1"/>
                </a:cxn>
              </a:cxnLst>
              <a:rect l="l" t="t" r="r" b="b"/>
              <a:pathLst>
                <a:path w="17942" h="70060">
                  <a:moveTo>
                    <a:pt x="212" y="24"/>
                  </a:moveTo>
                  <a:lnTo>
                    <a:pt x="212" y="70084"/>
                  </a:lnTo>
                </a:path>
              </a:pathLst>
            </a:custGeom>
            <a:ln w="19050" cap="flat">
              <a:solidFill>
                <a:srgbClr val="0070C0"/>
              </a:solidFill>
              <a:prstDash val="solid"/>
              <a:miter/>
            </a:ln>
          </p:spPr>
          <p:txBody>
            <a:bodyPr rtlCol="0" anchor="ctr"/>
            <a:lstStyle/>
            <a:p>
              <a:endParaRPr lang="en-GB" sz="1050"/>
            </a:p>
          </p:txBody>
        </p:sp>
        <p:sp>
          <p:nvSpPr>
            <p:cNvPr id="337" name="Freeform: Shape 336">
              <a:extLst>
                <a:ext uri="{FF2B5EF4-FFF2-40B4-BE49-F238E27FC236}">
                  <a16:creationId xmlns:a16="http://schemas.microsoft.com/office/drawing/2014/main" id="{130F598B-7A6C-20A2-F1A3-C9E49E329496}"/>
                </a:ext>
              </a:extLst>
            </p:cNvPr>
            <p:cNvSpPr/>
            <p:nvPr/>
          </p:nvSpPr>
          <p:spPr>
            <a:xfrm>
              <a:off x="5558195" y="1239165"/>
              <a:ext cx="50776" cy="24756"/>
            </a:xfrm>
            <a:custGeom>
              <a:avLst/>
              <a:gdLst>
                <a:gd name="connsiteX0" fmla="*/ 50989 w 50776"/>
                <a:gd name="connsiteY0" fmla="*/ 24 h 24756"/>
                <a:gd name="connsiteX1" fmla="*/ 212 w 50776"/>
                <a:gd name="connsiteY1" fmla="*/ 24 h 24756"/>
              </a:gdLst>
              <a:ahLst/>
              <a:cxnLst>
                <a:cxn ang="0">
                  <a:pos x="connsiteX0" y="connsiteY0"/>
                </a:cxn>
                <a:cxn ang="0">
                  <a:pos x="connsiteX1" y="connsiteY1"/>
                </a:cxn>
              </a:cxnLst>
              <a:rect l="l" t="t" r="r" b="b"/>
              <a:pathLst>
                <a:path w="50776" h="24756">
                  <a:moveTo>
                    <a:pt x="50989" y="24"/>
                  </a:moveTo>
                  <a:lnTo>
                    <a:pt x="212" y="24"/>
                  </a:lnTo>
                </a:path>
              </a:pathLst>
            </a:custGeom>
            <a:ln w="19050" cap="flat">
              <a:solidFill>
                <a:srgbClr val="0070C0"/>
              </a:solidFill>
              <a:prstDash val="solid"/>
              <a:miter/>
            </a:ln>
          </p:spPr>
          <p:txBody>
            <a:bodyPr rtlCol="0" anchor="ctr"/>
            <a:lstStyle/>
            <a:p>
              <a:endParaRPr lang="en-GB" sz="1050"/>
            </a:p>
          </p:txBody>
        </p:sp>
      </p:grpSp>
      <p:grpSp>
        <p:nvGrpSpPr>
          <p:cNvPr id="121" name="Graphic 2">
            <a:extLst>
              <a:ext uri="{FF2B5EF4-FFF2-40B4-BE49-F238E27FC236}">
                <a16:creationId xmlns:a16="http://schemas.microsoft.com/office/drawing/2014/main" id="{47C27CCA-0B80-960E-9981-A03B076CE3F3}"/>
              </a:ext>
            </a:extLst>
          </p:cNvPr>
          <p:cNvGrpSpPr/>
          <p:nvPr/>
        </p:nvGrpSpPr>
        <p:grpSpPr>
          <a:xfrm>
            <a:off x="2511754" y="1267836"/>
            <a:ext cx="32732" cy="46046"/>
            <a:chOff x="5551557" y="1204010"/>
            <a:chExt cx="50776" cy="70060"/>
          </a:xfrm>
        </p:grpSpPr>
        <p:sp>
          <p:nvSpPr>
            <p:cNvPr id="334" name="Freeform: Shape 333">
              <a:extLst>
                <a:ext uri="{FF2B5EF4-FFF2-40B4-BE49-F238E27FC236}">
                  <a16:creationId xmlns:a16="http://schemas.microsoft.com/office/drawing/2014/main" id="{C32138DE-F791-04DF-5046-88D96BCE3EC3}"/>
                </a:ext>
              </a:extLst>
            </p:cNvPr>
            <p:cNvSpPr/>
            <p:nvPr/>
          </p:nvSpPr>
          <p:spPr>
            <a:xfrm>
              <a:off x="5577035" y="1204010"/>
              <a:ext cx="17942" cy="70060"/>
            </a:xfrm>
            <a:custGeom>
              <a:avLst/>
              <a:gdLst>
                <a:gd name="connsiteX0" fmla="*/ 211 w 17942"/>
                <a:gd name="connsiteY0" fmla="*/ 24 h 70060"/>
                <a:gd name="connsiteX1" fmla="*/ 211 w 17942"/>
                <a:gd name="connsiteY1" fmla="*/ 70084 h 70060"/>
              </a:gdLst>
              <a:ahLst/>
              <a:cxnLst>
                <a:cxn ang="0">
                  <a:pos x="connsiteX0" y="connsiteY0"/>
                </a:cxn>
                <a:cxn ang="0">
                  <a:pos x="connsiteX1" y="connsiteY1"/>
                </a:cxn>
              </a:cxnLst>
              <a:rect l="l" t="t" r="r" b="b"/>
              <a:pathLst>
                <a:path w="17942" h="70060">
                  <a:moveTo>
                    <a:pt x="211" y="24"/>
                  </a:moveTo>
                  <a:lnTo>
                    <a:pt x="211" y="70084"/>
                  </a:lnTo>
                </a:path>
              </a:pathLst>
            </a:custGeom>
            <a:ln w="19050" cap="flat">
              <a:solidFill>
                <a:srgbClr val="0070C0"/>
              </a:solidFill>
              <a:prstDash val="solid"/>
              <a:miter/>
            </a:ln>
          </p:spPr>
          <p:txBody>
            <a:bodyPr rtlCol="0" anchor="ctr"/>
            <a:lstStyle/>
            <a:p>
              <a:endParaRPr lang="en-GB" sz="1050"/>
            </a:p>
          </p:txBody>
        </p:sp>
        <p:sp>
          <p:nvSpPr>
            <p:cNvPr id="335" name="Freeform: Shape 334">
              <a:extLst>
                <a:ext uri="{FF2B5EF4-FFF2-40B4-BE49-F238E27FC236}">
                  <a16:creationId xmlns:a16="http://schemas.microsoft.com/office/drawing/2014/main" id="{07AC1F2C-2AC2-FE60-7920-723752055FE2}"/>
                </a:ext>
              </a:extLst>
            </p:cNvPr>
            <p:cNvSpPr/>
            <p:nvPr/>
          </p:nvSpPr>
          <p:spPr>
            <a:xfrm>
              <a:off x="5551557" y="1239165"/>
              <a:ext cx="50776" cy="24756"/>
            </a:xfrm>
            <a:custGeom>
              <a:avLst/>
              <a:gdLst>
                <a:gd name="connsiteX0" fmla="*/ 50988 w 50776"/>
                <a:gd name="connsiteY0" fmla="*/ 24 h 24756"/>
                <a:gd name="connsiteX1" fmla="*/ 211 w 50776"/>
                <a:gd name="connsiteY1" fmla="*/ 24 h 24756"/>
              </a:gdLst>
              <a:ahLst/>
              <a:cxnLst>
                <a:cxn ang="0">
                  <a:pos x="connsiteX0" y="connsiteY0"/>
                </a:cxn>
                <a:cxn ang="0">
                  <a:pos x="connsiteX1" y="connsiteY1"/>
                </a:cxn>
              </a:cxnLst>
              <a:rect l="l" t="t" r="r" b="b"/>
              <a:pathLst>
                <a:path w="50776" h="24756">
                  <a:moveTo>
                    <a:pt x="50988" y="24"/>
                  </a:moveTo>
                  <a:lnTo>
                    <a:pt x="211" y="24"/>
                  </a:lnTo>
                </a:path>
              </a:pathLst>
            </a:custGeom>
            <a:ln w="19050" cap="flat">
              <a:solidFill>
                <a:srgbClr val="0070C0"/>
              </a:solidFill>
              <a:prstDash val="solid"/>
              <a:miter/>
            </a:ln>
          </p:spPr>
          <p:txBody>
            <a:bodyPr rtlCol="0" anchor="ctr"/>
            <a:lstStyle/>
            <a:p>
              <a:endParaRPr lang="en-GB" sz="1050"/>
            </a:p>
          </p:txBody>
        </p:sp>
      </p:grpSp>
      <p:grpSp>
        <p:nvGrpSpPr>
          <p:cNvPr id="122" name="Graphic 2">
            <a:extLst>
              <a:ext uri="{FF2B5EF4-FFF2-40B4-BE49-F238E27FC236}">
                <a16:creationId xmlns:a16="http://schemas.microsoft.com/office/drawing/2014/main" id="{699FAE5A-F24A-4805-3740-DB02B833DD4E}"/>
              </a:ext>
            </a:extLst>
          </p:cNvPr>
          <p:cNvGrpSpPr/>
          <p:nvPr/>
        </p:nvGrpSpPr>
        <p:grpSpPr>
          <a:xfrm>
            <a:off x="2507358" y="1267836"/>
            <a:ext cx="32732" cy="46046"/>
            <a:chOff x="5544739" y="1204010"/>
            <a:chExt cx="50776" cy="70060"/>
          </a:xfrm>
        </p:grpSpPr>
        <p:sp>
          <p:nvSpPr>
            <p:cNvPr id="332" name="Freeform: Shape 331">
              <a:extLst>
                <a:ext uri="{FF2B5EF4-FFF2-40B4-BE49-F238E27FC236}">
                  <a16:creationId xmlns:a16="http://schemas.microsoft.com/office/drawing/2014/main" id="{9D0FDC2F-CEEE-AA66-2B43-28B27C202393}"/>
                </a:ext>
              </a:extLst>
            </p:cNvPr>
            <p:cNvSpPr/>
            <p:nvPr/>
          </p:nvSpPr>
          <p:spPr>
            <a:xfrm>
              <a:off x="5570217" y="1204010"/>
              <a:ext cx="17942" cy="70060"/>
            </a:xfrm>
            <a:custGeom>
              <a:avLst/>
              <a:gdLst>
                <a:gd name="connsiteX0" fmla="*/ 211 w 17942"/>
                <a:gd name="connsiteY0" fmla="*/ 24 h 70060"/>
                <a:gd name="connsiteX1" fmla="*/ 211 w 17942"/>
                <a:gd name="connsiteY1" fmla="*/ 70084 h 70060"/>
              </a:gdLst>
              <a:ahLst/>
              <a:cxnLst>
                <a:cxn ang="0">
                  <a:pos x="connsiteX0" y="connsiteY0"/>
                </a:cxn>
                <a:cxn ang="0">
                  <a:pos x="connsiteX1" y="connsiteY1"/>
                </a:cxn>
              </a:cxnLst>
              <a:rect l="l" t="t" r="r" b="b"/>
              <a:pathLst>
                <a:path w="17942" h="70060">
                  <a:moveTo>
                    <a:pt x="211" y="24"/>
                  </a:moveTo>
                  <a:lnTo>
                    <a:pt x="211" y="70084"/>
                  </a:lnTo>
                </a:path>
              </a:pathLst>
            </a:custGeom>
            <a:ln w="19050" cap="flat">
              <a:solidFill>
                <a:srgbClr val="0070C0"/>
              </a:solidFill>
              <a:prstDash val="solid"/>
              <a:miter/>
            </a:ln>
          </p:spPr>
          <p:txBody>
            <a:bodyPr rtlCol="0" anchor="ctr"/>
            <a:lstStyle/>
            <a:p>
              <a:endParaRPr lang="en-GB" sz="1050"/>
            </a:p>
          </p:txBody>
        </p:sp>
        <p:sp>
          <p:nvSpPr>
            <p:cNvPr id="333" name="Freeform: Shape 332">
              <a:extLst>
                <a:ext uri="{FF2B5EF4-FFF2-40B4-BE49-F238E27FC236}">
                  <a16:creationId xmlns:a16="http://schemas.microsoft.com/office/drawing/2014/main" id="{B2300012-28D1-8232-4A1A-70634A1DB5EF}"/>
                </a:ext>
              </a:extLst>
            </p:cNvPr>
            <p:cNvSpPr/>
            <p:nvPr/>
          </p:nvSpPr>
          <p:spPr>
            <a:xfrm>
              <a:off x="5544739" y="1239165"/>
              <a:ext cx="50776" cy="24756"/>
            </a:xfrm>
            <a:custGeom>
              <a:avLst/>
              <a:gdLst>
                <a:gd name="connsiteX0" fmla="*/ 50988 w 50776"/>
                <a:gd name="connsiteY0" fmla="*/ 24 h 24756"/>
                <a:gd name="connsiteX1" fmla="*/ 211 w 50776"/>
                <a:gd name="connsiteY1" fmla="*/ 24 h 24756"/>
              </a:gdLst>
              <a:ahLst/>
              <a:cxnLst>
                <a:cxn ang="0">
                  <a:pos x="connsiteX0" y="connsiteY0"/>
                </a:cxn>
                <a:cxn ang="0">
                  <a:pos x="connsiteX1" y="connsiteY1"/>
                </a:cxn>
              </a:cxnLst>
              <a:rect l="l" t="t" r="r" b="b"/>
              <a:pathLst>
                <a:path w="50776" h="24756">
                  <a:moveTo>
                    <a:pt x="50988" y="24"/>
                  </a:moveTo>
                  <a:lnTo>
                    <a:pt x="211" y="24"/>
                  </a:lnTo>
                </a:path>
              </a:pathLst>
            </a:custGeom>
            <a:ln w="19050" cap="flat">
              <a:solidFill>
                <a:srgbClr val="0070C0"/>
              </a:solidFill>
              <a:prstDash val="solid"/>
              <a:miter/>
            </a:ln>
          </p:spPr>
          <p:txBody>
            <a:bodyPr rtlCol="0" anchor="ctr"/>
            <a:lstStyle/>
            <a:p>
              <a:endParaRPr lang="en-GB" sz="1050"/>
            </a:p>
          </p:txBody>
        </p:sp>
      </p:grpSp>
      <p:grpSp>
        <p:nvGrpSpPr>
          <p:cNvPr id="123" name="Graphic 2">
            <a:extLst>
              <a:ext uri="{FF2B5EF4-FFF2-40B4-BE49-F238E27FC236}">
                <a16:creationId xmlns:a16="http://schemas.microsoft.com/office/drawing/2014/main" id="{958B41C2-FD84-9FEE-D8D5-820C0BAEE46D}"/>
              </a:ext>
            </a:extLst>
          </p:cNvPr>
          <p:cNvGrpSpPr/>
          <p:nvPr/>
        </p:nvGrpSpPr>
        <p:grpSpPr>
          <a:xfrm>
            <a:off x="2503078" y="1267836"/>
            <a:ext cx="32732" cy="46046"/>
            <a:chOff x="5538100" y="1204010"/>
            <a:chExt cx="50776" cy="70060"/>
          </a:xfrm>
        </p:grpSpPr>
        <p:sp>
          <p:nvSpPr>
            <p:cNvPr id="330" name="Freeform: Shape 329">
              <a:extLst>
                <a:ext uri="{FF2B5EF4-FFF2-40B4-BE49-F238E27FC236}">
                  <a16:creationId xmlns:a16="http://schemas.microsoft.com/office/drawing/2014/main" id="{1A39158A-0F93-3F0C-0E15-E216E0683C5F}"/>
                </a:ext>
              </a:extLst>
            </p:cNvPr>
            <p:cNvSpPr/>
            <p:nvPr/>
          </p:nvSpPr>
          <p:spPr>
            <a:xfrm>
              <a:off x="5563578" y="1204010"/>
              <a:ext cx="17942" cy="70060"/>
            </a:xfrm>
            <a:custGeom>
              <a:avLst/>
              <a:gdLst>
                <a:gd name="connsiteX0" fmla="*/ 210 w 17942"/>
                <a:gd name="connsiteY0" fmla="*/ 24 h 70060"/>
                <a:gd name="connsiteX1" fmla="*/ 210 w 17942"/>
                <a:gd name="connsiteY1" fmla="*/ 70084 h 70060"/>
              </a:gdLst>
              <a:ahLst/>
              <a:cxnLst>
                <a:cxn ang="0">
                  <a:pos x="connsiteX0" y="connsiteY0"/>
                </a:cxn>
                <a:cxn ang="0">
                  <a:pos x="connsiteX1" y="connsiteY1"/>
                </a:cxn>
              </a:cxnLst>
              <a:rect l="l" t="t" r="r" b="b"/>
              <a:pathLst>
                <a:path w="17942" h="70060">
                  <a:moveTo>
                    <a:pt x="210" y="24"/>
                  </a:moveTo>
                  <a:lnTo>
                    <a:pt x="210" y="70084"/>
                  </a:lnTo>
                </a:path>
              </a:pathLst>
            </a:custGeom>
            <a:ln w="19050" cap="flat">
              <a:solidFill>
                <a:srgbClr val="0070C0"/>
              </a:solidFill>
              <a:prstDash val="solid"/>
              <a:miter/>
            </a:ln>
          </p:spPr>
          <p:txBody>
            <a:bodyPr rtlCol="0" anchor="ctr"/>
            <a:lstStyle/>
            <a:p>
              <a:endParaRPr lang="en-GB" sz="1050"/>
            </a:p>
          </p:txBody>
        </p:sp>
        <p:sp>
          <p:nvSpPr>
            <p:cNvPr id="331" name="Freeform: Shape 330">
              <a:extLst>
                <a:ext uri="{FF2B5EF4-FFF2-40B4-BE49-F238E27FC236}">
                  <a16:creationId xmlns:a16="http://schemas.microsoft.com/office/drawing/2014/main" id="{61146CC0-F408-91B5-2349-BB97CD7F59D0}"/>
                </a:ext>
              </a:extLst>
            </p:cNvPr>
            <p:cNvSpPr/>
            <p:nvPr/>
          </p:nvSpPr>
          <p:spPr>
            <a:xfrm>
              <a:off x="5538100" y="1239165"/>
              <a:ext cx="50776" cy="24756"/>
            </a:xfrm>
            <a:custGeom>
              <a:avLst/>
              <a:gdLst>
                <a:gd name="connsiteX0" fmla="*/ 50987 w 50776"/>
                <a:gd name="connsiteY0" fmla="*/ 24 h 24756"/>
                <a:gd name="connsiteX1" fmla="*/ 210 w 50776"/>
                <a:gd name="connsiteY1" fmla="*/ 24 h 24756"/>
              </a:gdLst>
              <a:ahLst/>
              <a:cxnLst>
                <a:cxn ang="0">
                  <a:pos x="connsiteX0" y="connsiteY0"/>
                </a:cxn>
                <a:cxn ang="0">
                  <a:pos x="connsiteX1" y="connsiteY1"/>
                </a:cxn>
              </a:cxnLst>
              <a:rect l="l" t="t" r="r" b="b"/>
              <a:pathLst>
                <a:path w="50776" h="24756">
                  <a:moveTo>
                    <a:pt x="50987" y="24"/>
                  </a:moveTo>
                  <a:lnTo>
                    <a:pt x="210" y="24"/>
                  </a:lnTo>
                </a:path>
              </a:pathLst>
            </a:custGeom>
            <a:ln w="19050" cap="flat">
              <a:solidFill>
                <a:srgbClr val="0070C0"/>
              </a:solidFill>
              <a:prstDash val="solid"/>
              <a:miter/>
            </a:ln>
          </p:spPr>
          <p:txBody>
            <a:bodyPr rtlCol="0" anchor="ctr"/>
            <a:lstStyle/>
            <a:p>
              <a:endParaRPr lang="en-GB" sz="1050"/>
            </a:p>
          </p:txBody>
        </p:sp>
      </p:grpSp>
      <p:grpSp>
        <p:nvGrpSpPr>
          <p:cNvPr id="124" name="Graphic 2">
            <a:extLst>
              <a:ext uri="{FF2B5EF4-FFF2-40B4-BE49-F238E27FC236}">
                <a16:creationId xmlns:a16="http://schemas.microsoft.com/office/drawing/2014/main" id="{CE20A5F1-A5D3-938C-429C-0F13E9A74F67}"/>
              </a:ext>
            </a:extLst>
          </p:cNvPr>
          <p:cNvGrpSpPr/>
          <p:nvPr/>
        </p:nvGrpSpPr>
        <p:grpSpPr>
          <a:xfrm>
            <a:off x="2498799" y="1267836"/>
            <a:ext cx="32732" cy="46046"/>
            <a:chOff x="5531461" y="1204010"/>
            <a:chExt cx="50776" cy="70060"/>
          </a:xfrm>
        </p:grpSpPr>
        <p:sp>
          <p:nvSpPr>
            <p:cNvPr id="328" name="Freeform: Shape 327">
              <a:extLst>
                <a:ext uri="{FF2B5EF4-FFF2-40B4-BE49-F238E27FC236}">
                  <a16:creationId xmlns:a16="http://schemas.microsoft.com/office/drawing/2014/main" id="{DB2227A9-FB00-67F7-5B44-B8E330556BF1}"/>
                </a:ext>
              </a:extLst>
            </p:cNvPr>
            <p:cNvSpPr/>
            <p:nvPr/>
          </p:nvSpPr>
          <p:spPr>
            <a:xfrm>
              <a:off x="5556939" y="1204010"/>
              <a:ext cx="17942" cy="70060"/>
            </a:xfrm>
            <a:custGeom>
              <a:avLst/>
              <a:gdLst>
                <a:gd name="connsiteX0" fmla="*/ 210 w 17942"/>
                <a:gd name="connsiteY0" fmla="*/ 24 h 70060"/>
                <a:gd name="connsiteX1" fmla="*/ 210 w 17942"/>
                <a:gd name="connsiteY1" fmla="*/ 70084 h 70060"/>
              </a:gdLst>
              <a:ahLst/>
              <a:cxnLst>
                <a:cxn ang="0">
                  <a:pos x="connsiteX0" y="connsiteY0"/>
                </a:cxn>
                <a:cxn ang="0">
                  <a:pos x="connsiteX1" y="connsiteY1"/>
                </a:cxn>
              </a:cxnLst>
              <a:rect l="l" t="t" r="r" b="b"/>
              <a:pathLst>
                <a:path w="17942" h="70060">
                  <a:moveTo>
                    <a:pt x="210" y="24"/>
                  </a:moveTo>
                  <a:lnTo>
                    <a:pt x="210" y="70084"/>
                  </a:lnTo>
                </a:path>
              </a:pathLst>
            </a:custGeom>
            <a:ln w="19050" cap="flat">
              <a:solidFill>
                <a:srgbClr val="0070C0"/>
              </a:solidFill>
              <a:prstDash val="solid"/>
              <a:miter/>
            </a:ln>
          </p:spPr>
          <p:txBody>
            <a:bodyPr rtlCol="0" anchor="ctr"/>
            <a:lstStyle/>
            <a:p>
              <a:endParaRPr lang="en-GB" sz="1050"/>
            </a:p>
          </p:txBody>
        </p:sp>
        <p:sp>
          <p:nvSpPr>
            <p:cNvPr id="329" name="Freeform: Shape 328">
              <a:extLst>
                <a:ext uri="{FF2B5EF4-FFF2-40B4-BE49-F238E27FC236}">
                  <a16:creationId xmlns:a16="http://schemas.microsoft.com/office/drawing/2014/main" id="{C30117DD-3D12-EB72-8C58-13DDF6B02C29}"/>
                </a:ext>
              </a:extLst>
            </p:cNvPr>
            <p:cNvSpPr/>
            <p:nvPr/>
          </p:nvSpPr>
          <p:spPr>
            <a:xfrm>
              <a:off x="5531461" y="1239165"/>
              <a:ext cx="50776" cy="24756"/>
            </a:xfrm>
            <a:custGeom>
              <a:avLst/>
              <a:gdLst>
                <a:gd name="connsiteX0" fmla="*/ 50987 w 50776"/>
                <a:gd name="connsiteY0" fmla="*/ 24 h 24756"/>
                <a:gd name="connsiteX1" fmla="*/ 210 w 50776"/>
                <a:gd name="connsiteY1" fmla="*/ 24 h 24756"/>
              </a:gdLst>
              <a:ahLst/>
              <a:cxnLst>
                <a:cxn ang="0">
                  <a:pos x="connsiteX0" y="connsiteY0"/>
                </a:cxn>
                <a:cxn ang="0">
                  <a:pos x="connsiteX1" y="connsiteY1"/>
                </a:cxn>
              </a:cxnLst>
              <a:rect l="l" t="t" r="r" b="b"/>
              <a:pathLst>
                <a:path w="50776" h="24756">
                  <a:moveTo>
                    <a:pt x="50987" y="24"/>
                  </a:moveTo>
                  <a:lnTo>
                    <a:pt x="210" y="24"/>
                  </a:lnTo>
                </a:path>
              </a:pathLst>
            </a:custGeom>
            <a:ln w="19050" cap="flat">
              <a:solidFill>
                <a:srgbClr val="0070C0"/>
              </a:solidFill>
              <a:prstDash val="solid"/>
              <a:miter/>
            </a:ln>
          </p:spPr>
          <p:txBody>
            <a:bodyPr rtlCol="0" anchor="ctr"/>
            <a:lstStyle/>
            <a:p>
              <a:endParaRPr lang="en-GB" sz="1050"/>
            </a:p>
          </p:txBody>
        </p:sp>
      </p:grpSp>
      <p:grpSp>
        <p:nvGrpSpPr>
          <p:cNvPr id="125" name="Graphic 2">
            <a:extLst>
              <a:ext uri="{FF2B5EF4-FFF2-40B4-BE49-F238E27FC236}">
                <a16:creationId xmlns:a16="http://schemas.microsoft.com/office/drawing/2014/main" id="{AA3D1E7B-FA56-CD8E-AF0C-5D44D52C3CD8}"/>
              </a:ext>
            </a:extLst>
          </p:cNvPr>
          <p:cNvGrpSpPr/>
          <p:nvPr/>
        </p:nvGrpSpPr>
        <p:grpSpPr>
          <a:xfrm>
            <a:off x="2494404" y="1267836"/>
            <a:ext cx="32732" cy="46046"/>
            <a:chOff x="5524643" y="1204010"/>
            <a:chExt cx="50776" cy="70060"/>
          </a:xfrm>
        </p:grpSpPr>
        <p:sp>
          <p:nvSpPr>
            <p:cNvPr id="326" name="Freeform: Shape 325">
              <a:extLst>
                <a:ext uri="{FF2B5EF4-FFF2-40B4-BE49-F238E27FC236}">
                  <a16:creationId xmlns:a16="http://schemas.microsoft.com/office/drawing/2014/main" id="{B55FC401-5B64-B972-ABD8-3128CF4E93D4}"/>
                </a:ext>
              </a:extLst>
            </p:cNvPr>
            <p:cNvSpPr/>
            <p:nvPr/>
          </p:nvSpPr>
          <p:spPr>
            <a:xfrm>
              <a:off x="5550121" y="1204010"/>
              <a:ext cx="17942" cy="70060"/>
            </a:xfrm>
            <a:custGeom>
              <a:avLst/>
              <a:gdLst>
                <a:gd name="connsiteX0" fmla="*/ 210 w 17942"/>
                <a:gd name="connsiteY0" fmla="*/ 24 h 70060"/>
                <a:gd name="connsiteX1" fmla="*/ 210 w 17942"/>
                <a:gd name="connsiteY1" fmla="*/ 70084 h 70060"/>
              </a:gdLst>
              <a:ahLst/>
              <a:cxnLst>
                <a:cxn ang="0">
                  <a:pos x="connsiteX0" y="connsiteY0"/>
                </a:cxn>
                <a:cxn ang="0">
                  <a:pos x="connsiteX1" y="connsiteY1"/>
                </a:cxn>
              </a:cxnLst>
              <a:rect l="l" t="t" r="r" b="b"/>
              <a:pathLst>
                <a:path w="17942" h="70060">
                  <a:moveTo>
                    <a:pt x="210" y="24"/>
                  </a:moveTo>
                  <a:lnTo>
                    <a:pt x="210" y="70084"/>
                  </a:lnTo>
                </a:path>
              </a:pathLst>
            </a:custGeom>
            <a:ln w="19050" cap="flat">
              <a:solidFill>
                <a:srgbClr val="0070C0"/>
              </a:solidFill>
              <a:prstDash val="solid"/>
              <a:miter/>
            </a:ln>
          </p:spPr>
          <p:txBody>
            <a:bodyPr rtlCol="0" anchor="ctr"/>
            <a:lstStyle/>
            <a:p>
              <a:endParaRPr lang="en-GB" sz="1050"/>
            </a:p>
          </p:txBody>
        </p:sp>
        <p:sp>
          <p:nvSpPr>
            <p:cNvPr id="327" name="Freeform: Shape 326">
              <a:extLst>
                <a:ext uri="{FF2B5EF4-FFF2-40B4-BE49-F238E27FC236}">
                  <a16:creationId xmlns:a16="http://schemas.microsoft.com/office/drawing/2014/main" id="{E00DAF3B-66BB-A70B-0692-609128832D80}"/>
                </a:ext>
              </a:extLst>
            </p:cNvPr>
            <p:cNvSpPr/>
            <p:nvPr/>
          </p:nvSpPr>
          <p:spPr>
            <a:xfrm>
              <a:off x="5524643" y="1239165"/>
              <a:ext cx="50776" cy="24756"/>
            </a:xfrm>
            <a:custGeom>
              <a:avLst/>
              <a:gdLst>
                <a:gd name="connsiteX0" fmla="*/ 50987 w 50776"/>
                <a:gd name="connsiteY0" fmla="*/ 24 h 24756"/>
                <a:gd name="connsiteX1" fmla="*/ 210 w 50776"/>
                <a:gd name="connsiteY1" fmla="*/ 24 h 24756"/>
              </a:gdLst>
              <a:ahLst/>
              <a:cxnLst>
                <a:cxn ang="0">
                  <a:pos x="connsiteX0" y="connsiteY0"/>
                </a:cxn>
                <a:cxn ang="0">
                  <a:pos x="connsiteX1" y="connsiteY1"/>
                </a:cxn>
              </a:cxnLst>
              <a:rect l="l" t="t" r="r" b="b"/>
              <a:pathLst>
                <a:path w="50776" h="24756">
                  <a:moveTo>
                    <a:pt x="50987" y="24"/>
                  </a:moveTo>
                  <a:lnTo>
                    <a:pt x="210" y="24"/>
                  </a:lnTo>
                </a:path>
              </a:pathLst>
            </a:custGeom>
            <a:ln w="19050" cap="flat">
              <a:solidFill>
                <a:srgbClr val="0070C0"/>
              </a:solidFill>
              <a:prstDash val="solid"/>
              <a:miter/>
            </a:ln>
          </p:spPr>
          <p:txBody>
            <a:bodyPr rtlCol="0" anchor="ctr"/>
            <a:lstStyle/>
            <a:p>
              <a:endParaRPr lang="en-GB" sz="1050"/>
            </a:p>
          </p:txBody>
        </p:sp>
      </p:grpSp>
      <p:grpSp>
        <p:nvGrpSpPr>
          <p:cNvPr id="126" name="Graphic 2">
            <a:extLst>
              <a:ext uri="{FF2B5EF4-FFF2-40B4-BE49-F238E27FC236}">
                <a16:creationId xmlns:a16="http://schemas.microsoft.com/office/drawing/2014/main" id="{79E0C84A-643E-1442-5D51-C27D4770F422}"/>
              </a:ext>
            </a:extLst>
          </p:cNvPr>
          <p:cNvGrpSpPr/>
          <p:nvPr/>
        </p:nvGrpSpPr>
        <p:grpSpPr>
          <a:xfrm>
            <a:off x="2490124" y="1267836"/>
            <a:ext cx="32732" cy="46046"/>
            <a:chOff x="5518004" y="1204010"/>
            <a:chExt cx="50776" cy="70060"/>
          </a:xfrm>
        </p:grpSpPr>
        <p:sp>
          <p:nvSpPr>
            <p:cNvPr id="324" name="Freeform: Shape 323">
              <a:extLst>
                <a:ext uri="{FF2B5EF4-FFF2-40B4-BE49-F238E27FC236}">
                  <a16:creationId xmlns:a16="http://schemas.microsoft.com/office/drawing/2014/main" id="{F8796BF0-91AF-C913-661A-B3A66B139530}"/>
                </a:ext>
              </a:extLst>
            </p:cNvPr>
            <p:cNvSpPr/>
            <p:nvPr/>
          </p:nvSpPr>
          <p:spPr>
            <a:xfrm>
              <a:off x="5543483" y="1204010"/>
              <a:ext cx="17942" cy="70060"/>
            </a:xfrm>
            <a:custGeom>
              <a:avLst/>
              <a:gdLst>
                <a:gd name="connsiteX0" fmla="*/ 209 w 17942"/>
                <a:gd name="connsiteY0" fmla="*/ 24 h 70060"/>
                <a:gd name="connsiteX1" fmla="*/ 209 w 17942"/>
                <a:gd name="connsiteY1" fmla="*/ 70084 h 70060"/>
              </a:gdLst>
              <a:ahLst/>
              <a:cxnLst>
                <a:cxn ang="0">
                  <a:pos x="connsiteX0" y="connsiteY0"/>
                </a:cxn>
                <a:cxn ang="0">
                  <a:pos x="connsiteX1" y="connsiteY1"/>
                </a:cxn>
              </a:cxnLst>
              <a:rect l="l" t="t" r="r" b="b"/>
              <a:pathLst>
                <a:path w="17942" h="70060">
                  <a:moveTo>
                    <a:pt x="209" y="24"/>
                  </a:moveTo>
                  <a:lnTo>
                    <a:pt x="209" y="70084"/>
                  </a:lnTo>
                </a:path>
              </a:pathLst>
            </a:custGeom>
            <a:ln w="19050" cap="flat">
              <a:solidFill>
                <a:srgbClr val="0070C0"/>
              </a:solidFill>
              <a:prstDash val="solid"/>
              <a:miter/>
            </a:ln>
          </p:spPr>
          <p:txBody>
            <a:bodyPr rtlCol="0" anchor="ctr"/>
            <a:lstStyle/>
            <a:p>
              <a:endParaRPr lang="en-GB" sz="1050"/>
            </a:p>
          </p:txBody>
        </p:sp>
        <p:sp>
          <p:nvSpPr>
            <p:cNvPr id="325" name="Freeform: Shape 324">
              <a:extLst>
                <a:ext uri="{FF2B5EF4-FFF2-40B4-BE49-F238E27FC236}">
                  <a16:creationId xmlns:a16="http://schemas.microsoft.com/office/drawing/2014/main" id="{D7CB11D0-210E-2BA3-3BBB-38963F49C671}"/>
                </a:ext>
              </a:extLst>
            </p:cNvPr>
            <p:cNvSpPr/>
            <p:nvPr/>
          </p:nvSpPr>
          <p:spPr>
            <a:xfrm>
              <a:off x="5518004" y="1239165"/>
              <a:ext cx="50776" cy="24756"/>
            </a:xfrm>
            <a:custGeom>
              <a:avLst/>
              <a:gdLst>
                <a:gd name="connsiteX0" fmla="*/ 50986 w 50776"/>
                <a:gd name="connsiteY0" fmla="*/ 24 h 24756"/>
                <a:gd name="connsiteX1" fmla="*/ 209 w 50776"/>
                <a:gd name="connsiteY1" fmla="*/ 24 h 24756"/>
              </a:gdLst>
              <a:ahLst/>
              <a:cxnLst>
                <a:cxn ang="0">
                  <a:pos x="connsiteX0" y="connsiteY0"/>
                </a:cxn>
                <a:cxn ang="0">
                  <a:pos x="connsiteX1" y="connsiteY1"/>
                </a:cxn>
              </a:cxnLst>
              <a:rect l="l" t="t" r="r" b="b"/>
              <a:pathLst>
                <a:path w="50776" h="24756">
                  <a:moveTo>
                    <a:pt x="50986" y="24"/>
                  </a:moveTo>
                  <a:lnTo>
                    <a:pt x="209" y="24"/>
                  </a:lnTo>
                </a:path>
              </a:pathLst>
            </a:custGeom>
            <a:ln w="19050" cap="flat">
              <a:solidFill>
                <a:srgbClr val="0070C0"/>
              </a:solidFill>
              <a:prstDash val="solid"/>
              <a:miter/>
            </a:ln>
          </p:spPr>
          <p:txBody>
            <a:bodyPr rtlCol="0" anchor="ctr"/>
            <a:lstStyle/>
            <a:p>
              <a:endParaRPr lang="en-GB" sz="1050"/>
            </a:p>
          </p:txBody>
        </p:sp>
      </p:grpSp>
      <p:grpSp>
        <p:nvGrpSpPr>
          <p:cNvPr id="127" name="Graphic 2">
            <a:extLst>
              <a:ext uri="{FF2B5EF4-FFF2-40B4-BE49-F238E27FC236}">
                <a16:creationId xmlns:a16="http://schemas.microsoft.com/office/drawing/2014/main" id="{DA3187EF-A791-022A-70E8-9C3A916BAE5E}"/>
              </a:ext>
            </a:extLst>
          </p:cNvPr>
          <p:cNvGrpSpPr/>
          <p:nvPr/>
        </p:nvGrpSpPr>
        <p:grpSpPr>
          <a:xfrm>
            <a:off x="2245380" y="1229601"/>
            <a:ext cx="32732" cy="46046"/>
            <a:chOff x="5138343" y="1145833"/>
            <a:chExt cx="50776" cy="70060"/>
          </a:xfrm>
        </p:grpSpPr>
        <p:sp>
          <p:nvSpPr>
            <p:cNvPr id="322" name="Freeform: Shape 321">
              <a:extLst>
                <a:ext uri="{FF2B5EF4-FFF2-40B4-BE49-F238E27FC236}">
                  <a16:creationId xmlns:a16="http://schemas.microsoft.com/office/drawing/2014/main" id="{E169B205-A1E3-9851-42A3-FF7FF4E9A071}"/>
                </a:ext>
              </a:extLst>
            </p:cNvPr>
            <p:cNvSpPr/>
            <p:nvPr/>
          </p:nvSpPr>
          <p:spPr>
            <a:xfrm>
              <a:off x="5163821" y="1145833"/>
              <a:ext cx="17942" cy="70060"/>
            </a:xfrm>
            <a:custGeom>
              <a:avLst/>
              <a:gdLst>
                <a:gd name="connsiteX0" fmla="*/ 188 w 17942"/>
                <a:gd name="connsiteY0" fmla="*/ 21 h 70060"/>
                <a:gd name="connsiteX1" fmla="*/ 188 w 17942"/>
                <a:gd name="connsiteY1" fmla="*/ 70082 h 70060"/>
              </a:gdLst>
              <a:ahLst/>
              <a:cxnLst>
                <a:cxn ang="0">
                  <a:pos x="connsiteX0" y="connsiteY0"/>
                </a:cxn>
                <a:cxn ang="0">
                  <a:pos x="connsiteX1" y="connsiteY1"/>
                </a:cxn>
              </a:cxnLst>
              <a:rect l="l" t="t" r="r" b="b"/>
              <a:pathLst>
                <a:path w="17942" h="70060">
                  <a:moveTo>
                    <a:pt x="188" y="21"/>
                  </a:moveTo>
                  <a:lnTo>
                    <a:pt x="188" y="70082"/>
                  </a:lnTo>
                </a:path>
              </a:pathLst>
            </a:custGeom>
            <a:ln w="19050" cap="flat">
              <a:solidFill>
                <a:srgbClr val="0070C0"/>
              </a:solidFill>
              <a:prstDash val="solid"/>
              <a:miter/>
            </a:ln>
          </p:spPr>
          <p:txBody>
            <a:bodyPr rtlCol="0" anchor="ctr"/>
            <a:lstStyle/>
            <a:p>
              <a:endParaRPr lang="en-GB" sz="1050"/>
            </a:p>
          </p:txBody>
        </p:sp>
        <p:sp>
          <p:nvSpPr>
            <p:cNvPr id="323" name="Freeform: Shape 322">
              <a:extLst>
                <a:ext uri="{FF2B5EF4-FFF2-40B4-BE49-F238E27FC236}">
                  <a16:creationId xmlns:a16="http://schemas.microsoft.com/office/drawing/2014/main" id="{9C9BC401-1793-129C-53B4-AEBC794BE6C0}"/>
                </a:ext>
              </a:extLst>
            </p:cNvPr>
            <p:cNvSpPr/>
            <p:nvPr/>
          </p:nvSpPr>
          <p:spPr>
            <a:xfrm>
              <a:off x="5138343" y="1180987"/>
              <a:ext cx="50776" cy="24756"/>
            </a:xfrm>
            <a:custGeom>
              <a:avLst/>
              <a:gdLst>
                <a:gd name="connsiteX0" fmla="*/ 50965 w 50776"/>
                <a:gd name="connsiteY0" fmla="*/ 21 h 24756"/>
                <a:gd name="connsiteX1" fmla="*/ 188 w 50776"/>
                <a:gd name="connsiteY1" fmla="*/ 21 h 24756"/>
              </a:gdLst>
              <a:ahLst/>
              <a:cxnLst>
                <a:cxn ang="0">
                  <a:pos x="connsiteX0" y="connsiteY0"/>
                </a:cxn>
                <a:cxn ang="0">
                  <a:pos x="connsiteX1" y="connsiteY1"/>
                </a:cxn>
              </a:cxnLst>
              <a:rect l="l" t="t" r="r" b="b"/>
              <a:pathLst>
                <a:path w="50776" h="24756">
                  <a:moveTo>
                    <a:pt x="50965" y="21"/>
                  </a:moveTo>
                  <a:lnTo>
                    <a:pt x="188" y="21"/>
                  </a:lnTo>
                </a:path>
              </a:pathLst>
            </a:custGeom>
            <a:ln w="19050" cap="flat">
              <a:solidFill>
                <a:srgbClr val="0070C0"/>
              </a:solidFill>
              <a:prstDash val="solid"/>
              <a:miter/>
            </a:ln>
          </p:spPr>
          <p:txBody>
            <a:bodyPr rtlCol="0" anchor="ctr"/>
            <a:lstStyle/>
            <a:p>
              <a:endParaRPr lang="en-GB" sz="1050"/>
            </a:p>
          </p:txBody>
        </p:sp>
      </p:grpSp>
      <p:grpSp>
        <p:nvGrpSpPr>
          <p:cNvPr id="128" name="Graphic 2">
            <a:extLst>
              <a:ext uri="{FF2B5EF4-FFF2-40B4-BE49-F238E27FC236}">
                <a16:creationId xmlns:a16="http://schemas.microsoft.com/office/drawing/2014/main" id="{B2EF121C-684D-07FE-244A-F3C7A9F4E540}"/>
              </a:ext>
            </a:extLst>
          </p:cNvPr>
          <p:cNvGrpSpPr/>
          <p:nvPr/>
        </p:nvGrpSpPr>
        <p:grpSpPr>
          <a:xfrm>
            <a:off x="1025823" y="1141413"/>
            <a:ext cx="32732" cy="46046"/>
            <a:chOff x="3246497" y="1011653"/>
            <a:chExt cx="50776" cy="70060"/>
          </a:xfrm>
        </p:grpSpPr>
        <p:sp>
          <p:nvSpPr>
            <p:cNvPr id="320" name="Freeform: Shape 319">
              <a:extLst>
                <a:ext uri="{FF2B5EF4-FFF2-40B4-BE49-F238E27FC236}">
                  <a16:creationId xmlns:a16="http://schemas.microsoft.com/office/drawing/2014/main" id="{D93B28C2-4D26-3867-AA99-52275BCACC74}"/>
                </a:ext>
              </a:extLst>
            </p:cNvPr>
            <p:cNvSpPr/>
            <p:nvPr/>
          </p:nvSpPr>
          <p:spPr>
            <a:xfrm>
              <a:off x="3271975" y="1011653"/>
              <a:ext cx="17942" cy="70060"/>
            </a:xfrm>
            <a:custGeom>
              <a:avLst/>
              <a:gdLst>
                <a:gd name="connsiteX0" fmla="*/ 83 w 17942"/>
                <a:gd name="connsiteY0" fmla="*/ 16 h 70060"/>
                <a:gd name="connsiteX1" fmla="*/ 83 w 17942"/>
                <a:gd name="connsiteY1" fmla="*/ 70076 h 70060"/>
              </a:gdLst>
              <a:ahLst/>
              <a:cxnLst>
                <a:cxn ang="0">
                  <a:pos x="connsiteX0" y="connsiteY0"/>
                </a:cxn>
                <a:cxn ang="0">
                  <a:pos x="connsiteX1" y="connsiteY1"/>
                </a:cxn>
              </a:cxnLst>
              <a:rect l="l" t="t" r="r" b="b"/>
              <a:pathLst>
                <a:path w="17942" h="70060">
                  <a:moveTo>
                    <a:pt x="83" y="16"/>
                  </a:moveTo>
                  <a:lnTo>
                    <a:pt x="83" y="70076"/>
                  </a:lnTo>
                </a:path>
              </a:pathLst>
            </a:custGeom>
            <a:ln w="19050" cap="flat">
              <a:solidFill>
                <a:srgbClr val="0B41CD"/>
              </a:solidFill>
              <a:prstDash val="solid"/>
              <a:miter/>
            </a:ln>
          </p:spPr>
          <p:txBody>
            <a:bodyPr rtlCol="0" anchor="ctr"/>
            <a:lstStyle/>
            <a:p>
              <a:endParaRPr lang="en-GB" sz="1050"/>
            </a:p>
          </p:txBody>
        </p:sp>
        <p:sp>
          <p:nvSpPr>
            <p:cNvPr id="321" name="Freeform: Shape 320">
              <a:extLst>
                <a:ext uri="{FF2B5EF4-FFF2-40B4-BE49-F238E27FC236}">
                  <a16:creationId xmlns:a16="http://schemas.microsoft.com/office/drawing/2014/main" id="{40220CD6-4862-B0B1-9742-8AD844BB44DD}"/>
                </a:ext>
              </a:extLst>
            </p:cNvPr>
            <p:cNvSpPr/>
            <p:nvPr/>
          </p:nvSpPr>
          <p:spPr>
            <a:xfrm>
              <a:off x="3246497" y="1046807"/>
              <a:ext cx="50776" cy="24756"/>
            </a:xfrm>
            <a:custGeom>
              <a:avLst/>
              <a:gdLst>
                <a:gd name="connsiteX0" fmla="*/ 50860 w 50776"/>
                <a:gd name="connsiteY0" fmla="*/ 16 h 24756"/>
                <a:gd name="connsiteX1" fmla="*/ 83 w 50776"/>
                <a:gd name="connsiteY1" fmla="*/ 16 h 24756"/>
              </a:gdLst>
              <a:ahLst/>
              <a:cxnLst>
                <a:cxn ang="0">
                  <a:pos x="connsiteX0" y="connsiteY0"/>
                </a:cxn>
                <a:cxn ang="0">
                  <a:pos x="connsiteX1" y="connsiteY1"/>
                </a:cxn>
              </a:cxnLst>
              <a:rect l="l" t="t" r="r" b="b"/>
              <a:pathLst>
                <a:path w="50776" h="24756">
                  <a:moveTo>
                    <a:pt x="50860" y="16"/>
                  </a:moveTo>
                  <a:lnTo>
                    <a:pt x="83" y="16"/>
                  </a:lnTo>
                </a:path>
              </a:pathLst>
            </a:custGeom>
            <a:ln w="19050" cap="flat">
              <a:solidFill>
                <a:srgbClr val="0B41CD"/>
              </a:solidFill>
              <a:prstDash val="solid"/>
              <a:miter/>
            </a:ln>
          </p:spPr>
          <p:txBody>
            <a:bodyPr rtlCol="0" anchor="ctr"/>
            <a:lstStyle/>
            <a:p>
              <a:endParaRPr lang="en-GB" sz="1050"/>
            </a:p>
          </p:txBody>
        </p:sp>
      </p:grpSp>
      <p:grpSp>
        <p:nvGrpSpPr>
          <p:cNvPr id="129" name="Graphic 2">
            <a:extLst>
              <a:ext uri="{FF2B5EF4-FFF2-40B4-BE49-F238E27FC236}">
                <a16:creationId xmlns:a16="http://schemas.microsoft.com/office/drawing/2014/main" id="{C578392F-C371-2764-B684-EC0EB1762C0E}"/>
              </a:ext>
            </a:extLst>
          </p:cNvPr>
          <p:cNvGrpSpPr/>
          <p:nvPr/>
        </p:nvGrpSpPr>
        <p:grpSpPr>
          <a:xfrm>
            <a:off x="2744353" y="1267836"/>
            <a:ext cx="32732" cy="46046"/>
            <a:chOff x="5912378" y="1204010"/>
            <a:chExt cx="50776" cy="70060"/>
          </a:xfrm>
        </p:grpSpPr>
        <p:sp>
          <p:nvSpPr>
            <p:cNvPr id="318" name="Freeform: Shape 317">
              <a:extLst>
                <a:ext uri="{FF2B5EF4-FFF2-40B4-BE49-F238E27FC236}">
                  <a16:creationId xmlns:a16="http://schemas.microsoft.com/office/drawing/2014/main" id="{916D5994-A372-4A1F-63AF-F85AD6823B76}"/>
                </a:ext>
              </a:extLst>
            </p:cNvPr>
            <p:cNvSpPr/>
            <p:nvPr/>
          </p:nvSpPr>
          <p:spPr>
            <a:xfrm>
              <a:off x="5937857" y="1204010"/>
              <a:ext cx="17942" cy="70060"/>
            </a:xfrm>
            <a:custGeom>
              <a:avLst/>
              <a:gdLst>
                <a:gd name="connsiteX0" fmla="*/ 231 w 17942"/>
                <a:gd name="connsiteY0" fmla="*/ 24 h 70060"/>
                <a:gd name="connsiteX1" fmla="*/ 231 w 17942"/>
                <a:gd name="connsiteY1" fmla="*/ 70084 h 70060"/>
              </a:gdLst>
              <a:ahLst/>
              <a:cxnLst>
                <a:cxn ang="0">
                  <a:pos x="connsiteX0" y="connsiteY0"/>
                </a:cxn>
                <a:cxn ang="0">
                  <a:pos x="connsiteX1" y="connsiteY1"/>
                </a:cxn>
              </a:cxnLst>
              <a:rect l="l" t="t" r="r" b="b"/>
              <a:pathLst>
                <a:path w="17942" h="70060">
                  <a:moveTo>
                    <a:pt x="231" y="24"/>
                  </a:moveTo>
                  <a:lnTo>
                    <a:pt x="231" y="70084"/>
                  </a:lnTo>
                </a:path>
              </a:pathLst>
            </a:custGeom>
            <a:ln w="19050" cap="flat">
              <a:solidFill>
                <a:srgbClr val="0070C0"/>
              </a:solidFill>
              <a:prstDash val="solid"/>
              <a:miter/>
            </a:ln>
          </p:spPr>
          <p:txBody>
            <a:bodyPr rtlCol="0" anchor="ctr"/>
            <a:lstStyle/>
            <a:p>
              <a:endParaRPr lang="en-GB" sz="1050"/>
            </a:p>
          </p:txBody>
        </p:sp>
        <p:sp>
          <p:nvSpPr>
            <p:cNvPr id="319" name="Freeform: Shape 318">
              <a:extLst>
                <a:ext uri="{FF2B5EF4-FFF2-40B4-BE49-F238E27FC236}">
                  <a16:creationId xmlns:a16="http://schemas.microsoft.com/office/drawing/2014/main" id="{649FEB8B-CAB6-F193-8E35-FEC89668C621}"/>
                </a:ext>
              </a:extLst>
            </p:cNvPr>
            <p:cNvSpPr/>
            <p:nvPr/>
          </p:nvSpPr>
          <p:spPr>
            <a:xfrm>
              <a:off x="5912378" y="1239165"/>
              <a:ext cx="50776" cy="24756"/>
            </a:xfrm>
            <a:custGeom>
              <a:avLst/>
              <a:gdLst>
                <a:gd name="connsiteX0" fmla="*/ 51008 w 50776"/>
                <a:gd name="connsiteY0" fmla="*/ 24 h 24756"/>
                <a:gd name="connsiteX1" fmla="*/ 231 w 50776"/>
                <a:gd name="connsiteY1" fmla="*/ 24 h 24756"/>
              </a:gdLst>
              <a:ahLst/>
              <a:cxnLst>
                <a:cxn ang="0">
                  <a:pos x="connsiteX0" y="connsiteY0"/>
                </a:cxn>
                <a:cxn ang="0">
                  <a:pos x="connsiteX1" y="connsiteY1"/>
                </a:cxn>
              </a:cxnLst>
              <a:rect l="l" t="t" r="r" b="b"/>
              <a:pathLst>
                <a:path w="50776" h="24756">
                  <a:moveTo>
                    <a:pt x="51008" y="24"/>
                  </a:moveTo>
                  <a:lnTo>
                    <a:pt x="231" y="24"/>
                  </a:lnTo>
                </a:path>
              </a:pathLst>
            </a:custGeom>
            <a:ln w="19050" cap="flat">
              <a:solidFill>
                <a:srgbClr val="0070C0"/>
              </a:solidFill>
              <a:prstDash val="solid"/>
              <a:miter/>
            </a:ln>
          </p:spPr>
          <p:txBody>
            <a:bodyPr rtlCol="0" anchor="ctr"/>
            <a:lstStyle/>
            <a:p>
              <a:endParaRPr lang="en-GB" sz="1050"/>
            </a:p>
          </p:txBody>
        </p:sp>
      </p:grpSp>
      <p:grpSp>
        <p:nvGrpSpPr>
          <p:cNvPr id="130" name="Graphic 2">
            <a:extLst>
              <a:ext uri="{FF2B5EF4-FFF2-40B4-BE49-F238E27FC236}">
                <a16:creationId xmlns:a16="http://schemas.microsoft.com/office/drawing/2014/main" id="{00E427A1-09FE-17AA-017A-84278ED4CD6A}"/>
              </a:ext>
            </a:extLst>
          </p:cNvPr>
          <p:cNvGrpSpPr/>
          <p:nvPr/>
        </p:nvGrpSpPr>
        <p:grpSpPr>
          <a:xfrm>
            <a:off x="2739379" y="1267836"/>
            <a:ext cx="32732" cy="46046"/>
            <a:chOff x="5904663" y="1204010"/>
            <a:chExt cx="50776" cy="70060"/>
          </a:xfrm>
        </p:grpSpPr>
        <p:sp>
          <p:nvSpPr>
            <p:cNvPr id="316" name="Freeform: Shape 315">
              <a:extLst>
                <a:ext uri="{FF2B5EF4-FFF2-40B4-BE49-F238E27FC236}">
                  <a16:creationId xmlns:a16="http://schemas.microsoft.com/office/drawing/2014/main" id="{39138946-D48A-9090-4229-08E7D8AC3410}"/>
                </a:ext>
              </a:extLst>
            </p:cNvPr>
            <p:cNvSpPr/>
            <p:nvPr/>
          </p:nvSpPr>
          <p:spPr>
            <a:xfrm>
              <a:off x="5930141" y="1204010"/>
              <a:ext cx="17942" cy="70060"/>
            </a:xfrm>
            <a:custGeom>
              <a:avLst/>
              <a:gdLst>
                <a:gd name="connsiteX0" fmla="*/ 231 w 17942"/>
                <a:gd name="connsiteY0" fmla="*/ 24 h 70060"/>
                <a:gd name="connsiteX1" fmla="*/ 231 w 17942"/>
                <a:gd name="connsiteY1" fmla="*/ 70084 h 70060"/>
              </a:gdLst>
              <a:ahLst/>
              <a:cxnLst>
                <a:cxn ang="0">
                  <a:pos x="connsiteX0" y="connsiteY0"/>
                </a:cxn>
                <a:cxn ang="0">
                  <a:pos x="connsiteX1" y="connsiteY1"/>
                </a:cxn>
              </a:cxnLst>
              <a:rect l="l" t="t" r="r" b="b"/>
              <a:pathLst>
                <a:path w="17942" h="70060">
                  <a:moveTo>
                    <a:pt x="231" y="24"/>
                  </a:moveTo>
                  <a:lnTo>
                    <a:pt x="231" y="70084"/>
                  </a:lnTo>
                </a:path>
              </a:pathLst>
            </a:custGeom>
            <a:ln w="19050" cap="flat">
              <a:solidFill>
                <a:srgbClr val="0070C0"/>
              </a:solidFill>
              <a:prstDash val="solid"/>
              <a:miter/>
            </a:ln>
          </p:spPr>
          <p:txBody>
            <a:bodyPr rtlCol="0" anchor="ctr"/>
            <a:lstStyle/>
            <a:p>
              <a:endParaRPr lang="en-GB" sz="1050"/>
            </a:p>
          </p:txBody>
        </p:sp>
        <p:sp>
          <p:nvSpPr>
            <p:cNvPr id="317" name="Freeform: Shape 316">
              <a:extLst>
                <a:ext uri="{FF2B5EF4-FFF2-40B4-BE49-F238E27FC236}">
                  <a16:creationId xmlns:a16="http://schemas.microsoft.com/office/drawing/2014/main" id="{A21BE793-F2B1-5382-4122-EB603FBF93C8}"/>
                </a:ext>
              </a:extLst>
            </p:cNvPr>
            <p:cNvSpPr/>
            <p:nvPr/>
          </p:nvSpPr>
          <p:spPr>
            <a:xfrm>
              <a:off x="5904663" y="1239165"/>
              <a:ext cx="50776" cy="24756"/>
            </a:xfrm>
            <a:custGeom>
              <a:avLst/>
              <a:gdLst>
                <a:gd name="connsiteX0" fmla="*/ 51008 w 50776"/>
                <a:gd name="connsiteY0" fmla="*/ 24 h 24756"/>
                <a:gd name="connsiteX1" fmla="*/ 231 w 50776"/>
                <a:gd name="connsiteY1" fmla="*/ 24 h 24756"/>
              </a:gdLst>
              <a:ahLst/>
              <a:cxnLst>
                <a:cxn ang="0">
                  <a:pos x="connsiteX0" y="connsiteY0"/>
                </a:cxn>
                <a:cxn ang="0">
                  <a:pos x="connsiteX1" y="connsiteY1"/>
                </a:cxn>
              </a:cxnLst>
              <a:rect l="l" t="t" r="r" b="b"/>
              <a:pathLst>
                <a:path w="50776" h="24756">
                  <a:moveTo>
                    <a:pt x="51008" y="24"/>
                  </a:moveTo>
                  <a:lnTo>
                    <a:pt x="231" y="24"/>
                  </a:lnTo>
                </a:path>
              </a:pathLst>
            </a:custGeom>
            <a:ln w="19050" cap="flat">
              <a:solidFill>
                <a:srgbClr val="0070C0"/>
              </a:solidFill>
              <a:prstDash val="solid"/>
              <a:miter/>
            </a:ln>
          </p:spPr>
          <p:txBody>
            <a:bodyPr rtlCol="0" anchor="ctr"/>
            <a:lstStyle/>
            <a:p>
              <a:endParaRPr lang="en-GB" sz="1050"/>
            </a:p>
          </p:txBody>
        </p:sp>
      </p:grpSp>
      <p:grpSp>
        <p:nvGrpSpPr>
          <p:cNvPr id="131" name="Graphic 2">
            <a:extLst>
              <a:ext uri="{FF2B5EF4-FFF2-40B4-BE49-F238E27FC236}">
                <a16:creationId xmlns:a16="http://schemas.microsoft.com/office/drawing/2014/main" id="{67694A7C-F46D-AF30-4CBB-27B2386DE268}"/>
              </a:ext>
            </a:extLst>
          </p:cNvPr>
          <p:cNvGrpSpPr/>
          <p:nvPr/>
        </p:nvGrpSpPr>
        <p:grpSpPr>
          <a:xfrm>
            <a:off x="3764505" y="1327548"/>
            <a:ext cx="32732" cy="46046"/>
            <a:chOff x="7494898" y="1294866"/>
            <a:chExt cx="50776" cy="70060"/>
          </a:xfrm>
        </p:grpSpPr>
        <p:sp>
          <p:nvSpPr>
            <p:cNvPr id="314" name="Freeform: Shape 313">
              <a:extLst>
                <a:ext uri="{FF2B5EF4-FFF2-40B4-BE49-F238E27FC236}">
                  <a16:creationId xmlns:a16="http://schemas.microsoft.com/office/drawing/2014/main" id="{087C704C-AA9A-7E02-59B1-D0429E307385}"/>
                </a:ext>
              </a:extLst>
            </p:cNvPr>
            <p:cNvSpPr/>
            <p:nvPr/>
          </p:nvSpPr>
          <p:spPr>
            <a:xfrm>
              <a:off x="7520376" y="1294866"/>
              <a:ext cx="17942" cy="70060"/>
            </a:xfrm>
            <a:custGeom>
              <a:avLst/>
              <a:gdLst>
                <a:gd name="connsiteX0" fmla="*/ 319 w 17942"/>
                <a:gd name="connsiteY0" fmla="*/ 27 h 70060"/>
                <a:gd name="connsiteX1" fmla="*/ 319 w 17942"/>
                <a:gd name="connsiteY1" fmla="*/ 70088 h 70060"/>
              </a:gdLst>
              <a:ahLst/>
              <a:cxnLst>
                <a:cxn ang="0">
                  <a:pos x="connsiteX0" y="connsiteY0"/>
                </a:cxn>
                <a:cxn ang="0">
                  <a:pos x="connsiteX1" y="connsiteY1"/>
                </a:cxn>
              </a:cxnLst>
              <a:rect l="l" t="t" r="r" b="b"/>
              <a:pathLst>
                <a:path w="17942" h="70060">
                  <a:moveTo>
                    <a:pt x="319" y="27"/>
                  </a:moveTo>
                  <a:lnTo>
                    <a:pt x="319" y="70088"/>
                  </a:lnTo>
                </a:path>
              </a:pathLst>
            </a:custGeom>
            <a:ln w="19050" cap="flat">
              <a:solidFill>
                <a:srgbClr val="0070C0"/>
              </a:solidFill>
              <a:prstDash val="solid"/>
              <a:miter/>
            </a:ln>
          </p:spPr>
          <p:txBody>
            <a:bodyPr rtlCol="0" anchor="ctr"/>
            <a:lstStyle/>
            <a:p>
              <a:endParaRPr lang="en-GB" sz="1050"/>
            </a:p>
          </p:txBody>
        </p:sp>
        <p:sp>
          <p:nvSpPr>
            <p:cNvPr id="315" name="Freeform: Shape 314">
              <a:extLst>
                <a:ext uri="{FF2B5EF4-FFF2-40B4-BE49-F238E27FC236}">
                  <a16:creationId xmlns:a16="http://schemas.microsoft.com/office/drawing/2014/main" id="{CCDFC09C-D598-6A03-4455-87D86CA9CF83}"/>
                </a:ext>
              </a:extLst>
            </p:cNvPr>
            <p:cNvSpPr/>
            <p:nvPr/>
          </p:nvSpPr>
          <p:spPr>
            <a:xfrm>
              <a:off x="7494898" y="1330021"/>
              <a:ext cx="50776" cy="24756"/>
            </a:xfrm>
            <a:custGeom>
              <a:avLst/>
              <a:gdLst>
                <a:gd name="connsiteX0" fmla="*/ 51096 w 50776"/>
                <a:gd name="connsiteY0" fmla="*/ 27 h 24756"/>
                <a:gd name="connsiteX1" fmla="*/ 319 w 50776"/>
                <a:gd name="connsiteY1" fmla="*/ 27 h 24756"/>
              </a:gdLst>
              <a:ahLst/>
              <a:cxnLst>
                <a:cxn ang="0">
                  <a:pos x="connsiteX0" y="connsiteY0"/>
                </a:cxn>
                <a:cxn ang="0">
                  <a:pos x="connsiteX1" y="connsiteY1"/>
                </a:cxn>
              </a:cxnLst>
              <a:rect l="l" t="t" r="r" b="b"/>
              <a:pathLst>
                <a:path w="50776" h="24756">
                  <a:moveTo>
                    <a:pt x="51096" y="27"/>
                  </a:moveTo>
                  <a:lnTo>
                    <a:pt x="319" y="27"/>
                  </a:lnTo>
                </a:path>
              </a:pathLst>
            </a:custGeom>
            <a:ln w="19050" cap="flat">
              <a:solidFill>
                <a:srgbClr val="0070C0"/>
              </a:solidFill>
              <a:prstDash val="solid"/>
              <a:miter/>
            </a:ln>
          </p:spPr>
          <p:txBody>
            <a:bodyPr rtlCol="0" anchor="ctr"/>
            <a:lstStyle/>
            <a:p>
              <a:endParaRPr lang="en-GB" sz="1050"/>
            </a:p>
          </p:txBody>
        </p:sp>
      </p:grpSp>
      <p:grpSp>
        <p:nvGrpSpPr>
          <p:cNvPr id="132" name="Graphic 2">
            <a:extLst>
              <a:ext uri="{FF2B5EF4-FFF2-40B4-BE49-F238E27FC236}">
                <a16:creationId xmlns:a16="http://schemas.microsoft.com/office/drawing/2014/main" id="{58BB3A4A-77E1-AA3D-6DCB-527AEACE37D6}"/>
              </a:ext>
            </a:extLst>
          </p:cNvPr>
          <p:cNvGrpSpPr/>
          <p:nvPr/>
        </p:nvGrpSpPr>
        <p:grpSpPr>
          <a:xfrm>
            <a:off x="3761152" y="1327548"/>
            <a:ext cx="32732" cy="46046"/>
            <a:chOff x="7489695" y="1294866"/>
            <a:chExt cx="50776" cy="70060"/>
          </a:xfrm>
        </p:grpSpPr>
        <p:sp>
          <p:nvSpPr>
            <p:cNvPr id="312" name="Freeform: Shape 311">
              <a:extLst>
                <a:ext uri="{FF2B5EF4-FFF2-40B4-BE49-F238E27FC236}">
                  <a16:creationId xmlns:a16="http://schemas.microsoft.com/office/drawing/2014/main" id="{59E946AE-5886-5EA8-FF78-41404A44309E}"/>
                </a:ext>
              </a:extLst>
            </p:cNvPr>
            <p:cNvSpPr/>
            <p:nvPr/>
          </p:nvSpPr>
          <p:spPr>
            <a:xfrm>
              <a:off x="7515173" y="1294866"/>
              <a:ext cx="17942" cy="70060"/>
            </a:xfrm>
            <a:custGeom>
              <a:avLst/>
              <a:gdLst>
                <a:gd name="connsiteX0" fmla="*/ 319 w 17942"/>
                <a:gd name="connsiteY0" fmla="*/ 27 h 70060"/>
                <a:gd name="connsiteX1" fmla="*/ 319 w 17942"/>
                <a:gd name="connsiteY1" fmla="*/ 70088 h 70060"/>
              </a:gdLst>
              <a:ahLst/>
              <a:cxnLst>
                <a:cxn ang="0">
                  <a:pos x="connsiteX0" y="connsiteY0"/>
                </a:cxn>
                <a:cxn ang="0">
                  <a:pos x="connsiteX1" y="connsiteY1"/>
                </a:cxn>
              </a:cxnLst>
              <a:rect l="l" t="t" r="r" b="b"/>
              <a:pathLst>
                <a:path w="17942" h="70060">
                  <a:moveTo>
                    <a:pt x="319" y="27"/>
                  </a:moveTo>
                  <a:lnTo>
                    <a:pt x="319" y="70088"/>
                  </a:lnTo>
                </a:path>
              </a:pathLst>
            </a:custGeom>
            <a:ln w="19050" cap="flat">
              <a:solidFill>
                <a:srgbClr val="0070C0"/>
              </a:solidFill>
              <a:prstDash val="solid"/>
              <a:miter/>
            </a:ln>
          </p:spPr>
          <p:txBody>
            <a:bodyPr rtlCol="0" anchor="ctr"/>
            <a:lstStyle/>
            <a:p>
              <a:endParaRPr lang="en-GB" sz="1050"/>
            </a:p>
          </p:txBody>
        </p:sp>
        <p:sp>
          <p:nvSpPr>
            <p:cNvPr id="313" name="Freeform: Shape 312">
              <a:extLst>
                <a:ext uri="{FF2B5EF4-FFF2-40B4-BE49-F238E27FC236}">
                  <a16:creationId xmlns:a16="http://schemas.microsoft.com/office/drawing/2014/main" id="{C407142A-831A-8F3F-A3CD-F3EF422E8F96}"/>
                </a:ext>
              </a:extLst>
            </p:cNvPr>
            <p:cNvSpPr/>
            <p:nvPr/>
          </p:nvSpPr>
          <p:spPr>
            <a:xfrm>
              <a:off x="7489695" y="1330021"/>
              <a:ext cx="50776" cy="24756"/>
            </a:xfrm>
            <a:custGeom>
              <a:avLst/>
              <a:gdLst>
                <a:gd name="connsiteX0" fmla="*/ 51096 w 50776"/>
                <a:gd name="connsiteY0" fmla="*/ 27 h 24756"/>
                <a:gd name="connsiteX1" fmla="*/ 319 w 50776"/>
                <a:gd name="connsiteY1" fmla="*/ 27 h 24756"/>
              </a:gdLst>
              <a:ahLst/>
              <a:cxnLst>
                <a:cxn ang="0">
                  <a:pos x="connsiteX0" y="connsiteY0"/>
                </a:cxn>
                <a:cxn ang="0">
                  <a:pos x="connsiteX1" y="connsiteY1"/>
                </a:cxn>
              </a:cxnLst>
              <a:rect l="l" t="t" r="r" b="b"/>
              <a:pathLst>
                <a:path w="50776" h="24756">
                  <a:moveTo>
                    <a:pt x="51096" y="27"/>
                  </a:moveTo>
                  <a:lnTo>
                    <a:pt x="319" y="27"/>
                  </a:lnTo>
                </a:path>
              </a:pathLst>
            </a:custGeom>
            <a:ln w="19050" cap="flat">
              <a:solidFill>
                <a:srgbClr val="0070C0"/>
              </a:solidFill>
              <a:prstDash val="solid"/>
              <a:miter/>
            </a:ln>
          </p:spPr>
          <p:txBody>
            <a:bodyPr rtlCol="0" anchor="ctr"/>
            <a:lstStyle/>
            <a:p>
              <a:endParaRPr lang="en-GB" sz="1050"/>
            </a:p>
          </p:txBody>
        </p:sp>
      </p:grpSp>
      <p:grpSp>
        <p:nvGrpSpPr>
          <p:cNvPr id="133" name="Graphic 2">
            <a:extLst>
              <a:ext uri="{FF2B5EF4-FFF2-40B4-BE49-F238E27FC236}">
                <a16:creationId xmlns:a16="http://schemas.microsoft.com/office/drawing/2014/main" id="{A4A565AD-368B-CF06-24E3-5C7728615D85}"/>
              </a:ext>
            </a:extLst>
          </p:cNvPr>
          <p:cNvGrpSpPr/>
          <p:nvPr/>
        </p:nvGrpSpPr>
        <p:grpSpPr>
          <a:xfrm>
            <a:off x="3751089" y="1327548"/>
            <a:ext cx="32732" cy="46046"/>
            <a:chOff x="7474085" y="1294866"/>
            <a:chExt cx="50776" cy="70060"/>
          </a:xfrm>
        </p:grpSpPr>
        <p:sp>
          <p:nvSpPr>
            <p:cNvPr id="310" name="Freeform: Shape 309">
              <a:extLst>
                <a:ext uri="{FF2B5EF4-FFF2-40B4-BE49-F238E27FC236}">
                  <a16:creationId xmlns:a16="http://schemas.microsoft.com/office/drawing/2014/main" id="{62FD4DB2-E681-4CC6-9B74-9B6B51861CEE}"/>
                </a:ext>
              </a:extLst>
            </p:cNvPr>
            <p:cNvSpPr/>
            <p:nvPr/>
          </p:nvSpPr>
          <p:spPr>
            <a:xfrm>
              <a:off x="7499563" y="1294866"/>
              <a:ext cx="17942" cy="70060"/>
            </a:xfrm>
            <a:custGeom>
              <a:avLst/>
              <a:gdLst>
                <a:gd name="connsiteX0" fmla="*/ 318 w 17942"/>
                <a:gd name="connsiteY0" fmla="*/ 27 h 70060"/>
                <a:gd name="connsiteX1" fmla="*/ 318 w 17942"/>
                <a:gd name="connsiteY1" fmla="*/ 70088 h 70060"/>
              </a:gdLst>
              <a:ahLst/>
              <a:cxnLst>
                <a:cxn ang="0">
                  <a:pos x="connsiteX0" y="connsiteY0"/>
                </a:cxn>
                <a:cxn ang="0">
                  <a:pos x="connsiteX1" y="connsiteY1"/>
                </a:cxn>
              </a:cxnLst>
              <a:rect l="l" t="t" r="r" b="b"/>
              <a:pathLst>
                <a:path w="17942" h="70060">
                  <a:moveTo>
                    <a:pt x="318" y="27"/>
                  </a:moveTo>
                  <a:lnTo>
                    <a:pt x="318" y="70088"/>
                  </a:lnTo>
                </a:path>
              </a:pathLst>
            </a:custGeom>
            <a:ln w="19050" cap="flat">
              <a:solidFill>
                <a:srgbClr val="0070C0"/>
              </a:solidFill>
              <a:prstDash val="solid"/>
              <a:miter/>
            </a:ln>
          </p:spPr>
          <p:txBody>
            <a:bodyPr rtlCol="0" anchor="ctr"/>
            <a:lstStyle/>
            <a:p>
              <a:endParaRPr lang="en-GB" sz="1050"/>
            </a:p>
          </p:txBody>
        </p:sp>
        <p:sp>
          <p:nvSpPr>
            <p:cNvPr id="311" name="Freeform: Shape 310">
              <a:extLst>
                <a:ext uri="{FF2B5EF4-FFF2-40B4-BE49-F238E27FC236}">
                  <a16:creationId xmlns:a16="http://schemas.microsoft.com/office/drawing/2014/main" id="{335832B5-194D-1E8F-8A5D-A3AC647487AF}"/>
                </a:ext>
              </a:extLst>
            </p:cNvPr>
            <p:cNvSpPr/>
            <p:nvPr/>
          </p:nvSpPr>
          <p:spPr>
            <a:xfrm>
              <a:off x="7474085" y="1330021"/>
              <a:ext cx="50776" cy="24756"/>
            </a:xfrm>
            <a:custGeom>
              <a:avLst/>
              <a:gdLst>
                <a:gd name="connsiteX0" fmla="*/ 51095 w 50776"/>
                <a:gd name="connsiteY0" fmla="*/ 27 h 24756"/>
                <a:gd name="connsiteX1" fmla="*/ 318 w 50776"/>
                <a:gd name="connsiteY1" fmla="*/ 27 h 24756"/>
              </a:gdLst>
              <a:ahLst/>
              <a:cxnLst>
                <a:cxn ang="0">
                  <a:pos x="connsiteX0" y="connsiteY0"/>
                </a:cxn>
                <a:cxn ang="0">
                  <a:pos x="connsiteX1" y="connsiteY1"/>
                </a:cxn>
              </a:cxnLst>
              <a:rect l="l" t="t" r="r" b="b"/>
              <a:pathLst>
                <a:path w="50776" h="24756">
                  <a:moveTo>
                    <a:pt x="51095" y="27"/>
                  </a:moveTo>
                  <a:lnTo>
                    <a:pt x="318" y="27"/>
                  </a:lnTo>
                </a:path>
              </a:pathLst>
            </a:custGeom>
            <a:ln w="19050" cap="flat">
              <a:solidFill>
                <a:srgbClr val="0070C0"/>
              </a:solidFill>
              <a:prstDash val="solid"/>
              <a:miter/>
            </a:ln>
          </p:spPr>
          <p:txBody>
            <a:bodyPr rtlCol="0" anchor="ctr"/>
            <a:lstStyle/>
            <a:p>
              <a:endParaRPr lang="en-GB" sz="1050"/>
            </a:p>
          </p:txBody>
        </p:sp>
      </p:grpSp>
      <p:grpSp>
        <p:nvGrpSpPr>
          <p:cNvPr id="134" name="Graphic 2">
            <a:extLst>
              <a:ext uri="{FF2B5EF4-FFF2-40B4-BE49-F238E27FC236}">
                <a16:creationId xmlns:a16="http://schemas.microsoft.com/office/drawing/2014/main" id="{20A5852A-F4C2-10A6-179E-CDBDF9C59641}"/>
              </a:ext>
            </a:extLst>
          </p:cNvPr>
          <p:cNvGrpSpPr/>
          <p:nvPr/>
        </p:nvGrpSpPr>
        <p:grpSpPr>
          <a:xfrm>
            <a:off x="3747619" y="1327548"/>
            <a:ext cx="32732" cy="46046"/>
            <a:chOff x="7468702" y="1294866"/>
            <a:chExt cx="50776" cy="70060"/>
          </a:xfrm>
        </p:grpSpPr>
        <p:sp>
          <p:nvSpPr>
            <p:cNvPr id="308" name="Freeform: Shape 307">
              <a:extLst>
                <a:ext uri="{FF2B5EF4-FFF2-40B4-BE49-F238E27FC236}">
                  <a16:creationId xmlns:a16="http://schemas.microsoft.com/office/drawing/2014/main" id="{CA874039-B845-BE3B-F474-1600F370C3D2}"/>
                </a:ext>
              </a:extLst>
            </p:cNvPr>
            <p:cNvSpPr/>
            <p:nvPr/>
          </p:nvSpPr>
          <p:spPr>
            <a:xfrm>
              <a:off x="7494180" y="1294866"/>
              <a:ext cx="17942" cy="70060"/>
            </a:xfrm>
            <a:custGeom>
              <a:avLst/>
              <a:gdLst>
                <a:gd name="connsiteX0" fmla="*/ 318 w 17942"/>
                <a:gd name="connsiteY0" fmla="*/ 27 h 70060"/>
                <a:gd name="connsiteX1" fmla="*/ 318 w 17942"/>
                <a:gd name="connsiteY1" fmla="*/ 70088 h 70060"/>
              </a:gdLst>
              <a:ahLst/>
              <a:cxnLst>
                <a:cxn ang="0">
                  <a:pos x="connsiteX0" y="connsiteY0"/>
                </a:cxn>
                <a:cxn ang="0">
                  <a:pos x="connsiteX1" y="connsiteY1"/>
                </a:cxn>
              </a:cxnLst>
              <a:rect l="l" t="t" r="r" b="b"/>
              <a:pathLst>
                <a:path w="17942" h="70060">
                  <a:moveTo>
                    <a:pt x="318" y="27"/>
                  </a:moveTo>
                  <a:lnTo>
                    <a:pt x="318" y="70088"/>
                  </a:lnTo>
                </a:path>
              </a:pathLst>
            </a:custGeom>
            <a:ln w="19050" cap="flat">
              <a:solidFill>
                <a:srgbClr val="0070C0"/>
              </a:solidFill>
              <a:prstDash val="solid"/>
              <a:miter/>
            </a:ln>
          </p:spPr>
          <p:txBody>
            <a:bodyPr rtlCol="0" anchor="ctr"/>
            <a:lstStyle/>
            <a:p>
              <a:endParaRPr lang="en-GB" sz="1050"/>
            </a:p>
          </p:txBody>
        </p:sp>
        <p:sp>
          <p:nvSpPr>
            <p:cNvPr id="309" name="Freeform: Shape 308">
              <a:extLst>
                <a:ext uri="{FF2B5EF4-FFF2-40B4-BE49-F238E27FC236}">
                  <a16:creationId xmlns:a16="http://schemas.microsoft.com/office/drawing/2014/main" id="{EB70D862-4655-8849-8B59-9C3480C652AC}"/>
                </a:ext>
              </a:extLst>
            </p:cNvPr>
            <p:cNvSpPr/>
            <p:nvPr/>
          </p:nvSpPr>
          <p:spPr>
            <a:xfrm>
              <a:off x="7468702" y="1330021"/>
              <a:ext cx="50776" cy="24756"/>
            </a:xfrm>
            <a:custGeom>
              <a:avLst/>
              <a:gdLst>
                <a:gd name="connsiteX0" fmla="*/ 51095 w 50776"/>
                <a:gd name="connsiteY0" fmla="*/ 27 h 24756"/>
                <a:gd name="connsiteX1" fmla="*/ 318 w 50776"/>
                <a:gd name="connsiteY1" fmla="*/ 27 h 24756"/>
              </a:gdLst>
              <a:ahLst/>
              <a:cxnLst>
                <a:cxn ang="0">
                  <a:pos x="connsiteX0" y="connsiteY0"/>
                </a:cxn>
                <a:cxn ang="0">
                  <a:pos x="connsiteX1" y="connsiteY1"/>
                </a:cxn>
              </a:cxnLst>
              <a:rect l="l" t="t" r="r" b="b"/>
              <a:pathLst>
                <a:path w="50776" h="24756">
                  <a:moveTo>
                    <a:pt x="51095" y="27"/>
                  </a:moveTo>
                  <a:lnTo>
                    <a:pt x="318" y="27"/>
                  </a:lnTo>
                </a:path>
              </a:pathLst>
            </a:custGeom>
            <a:ln w="19050" cap="flat">
              <a:solidFill>
                <a:srgbClr val="0070C0"/>
              </a:solidFill>
              <a:prstDash val="solid"/>
              <a:miter/>
            </a:ln>
          </p:spPr>
          <p:txBody>
            <a:bodyPr rtlCol="0" anchor="ctr"/>
            <a:lstStyle/>
            <a:p>
              <a:endParaRPr lang="en-GB" sz="1050"/>
            </a:p>
          </p:txBody>
        </p:sp>
      </p:grpSp>
      <p:grpSp>
        <p:nvGrpSpPr>
          <p:cNvPr id="135" name="Graphic 2">
            <a:extLst>
              <a:ext uri="{FF2B5EF4-FFF2-40B4-BE49-F238E27FC236}">
                <a16:creationId xmlns:a16="http://schemas.microsoft.com/office/drawing/2014/main" id="{961D10FE-7107-21C7-C01F-779C47172A7B}"/>
              </a:ext>
            </a:extLst>
          </p:cNvPr>
          <p:cNvGrpSpPr/>
          <p:nvPr/>
        </p:nvGrpSpPr>
        <p:grpSpPr>
          <a:xfrm>
            <a:off x="3737440" y="1327548"/>
            <a:ext cx="32732" cy="46046"/>
            <a:chOff x="7452913" y="1294866"/>
            <a:chExt cx="50776" cy="70060"/>
          </a:xfrm>
        </p:grpSpPr>
        <p:sp>
          <p:nvSpPr>
            <p:cNvPr id="306" name="Freeform: Shape 305">
              <a:extLst>
                <a:ext uri="{FF2B5EF4-FFF2-40B4-BE49-F238E27FC236}">
                  <a16:creationId xmlns:a16="http://schemas.microsoft.com/office/drawing/2014/main" id="{7F2D2D01-53C9-941B-53EA-74F0978268B6}"/>
                </a:ext>
              </a:extLst>
            </p:cNvPr>
            <p:cNvSpPr/>
            <p:nvPr/>
          </p:nvSpPr>
          <p:spPr>
            <a:xfrm>
              <a:off x="7478391" y="1294866"/>
              <a:ext cx="17942" cy="70060"/>
            </a:xfrm>
            <a:custGeom>
              <a:avLst/>
              <a:gdLst>
                <a:gd name="connsiteX0" fmla="*/ 317 w 17942"/>
                <a:gd name="connsiteY0" fmla="*/ 27 h 70060"/>
                <a:gd name="connsiteX1" fmla="*/ 317 w 17942"/>
                <a:gd name="connsiteY1" fmla="*/ 70088 h 70060"/>
              </a:gdLst>
              <a:ahLst/>
              <a:cxnLst>
                <a:cxn ang="0">
                  <a:pos x="connsiteX0" y="connsiteY0"/>
                </a:cxn>
                <a:cxn ang="0">
                  <a:pos x="connsiteX1" y="connsiteY1"/>
                </a:cxn>
              </a:cxnLst>
              <a:rect l="l" t="t" r="r" b="b"/>
              <a:pathLst>
                <a:path w="17942" h="70060">
                  <a:moveTo>
                    <a:pt x="317" y="27"/>
                  </a:moveTo>
                  <a:lnTo>
                    <a:pt x="317" y="70088"/>
                  </a:lnTo>
                </a:path>
              </a:pathLst>
            </a:custGeom>
            <a:ln w="19050" cap="flat">
              <a:solidFill>
                <a:srgbClr val="0070C0"/>
              </a:solidFill>
              <a:prstDash val="solid"/>
              <a:miter/>
            </a:ln>
          </p:spPr>
          <p:txBody>
            <a:bodyPr rtlCol="0" anchor="ctr"/>
            <a:lstStyle/>
            <a:p>
              <a:endParaRPr lang="en-GB" sz="1050"/>
            </a:p>
          </p:txBody>
        </p:sp>
        <p:sp>
          <p:nvSpPr>
            <p:cNvPr id="307" name="Freeform: Shape 306">
              <a:extLst>
                <a:ext uri="{FF2B5EF4-FFF2-40B4-BE49-F238E27FC236}">
                  <a16:creationId xmlns:a16="http://schemas.microsoft.com/office/drawing/2014/main" id="{A8DF5AA3-64DC-5223-AF8F-86AF449B2B33}"/>
                </a:ext>
              </a:extLst>
            </p:cNvPr>
            <p:cNvSpPr/>
            <p:nvPr/>
          </p:nvSpPr>
          <p:spPr>
            <a:xfrm>
              <a:off x="7452913" y="1330021"/>
              <a:ext cx="50776" cy="24756"/>
            </a:xfrm>
            <a:custGeom>
              <a:avLst/>
              <a:gdLst>
                <a:gd name="connsiteX0" fmla="*/ 51094 w 50776"/>
                <a:gd name="connsiteY0" fmla="*/ 27 h 24756"/>
                <a:gd name="connsiteX1" fmla="*/ 317 w 50776"/>
                <a:gd name="connsiteY1" fmla="*/ 27 h 24756"/>
              </a:gdLst>
              <a:ahLst/>
              <a:cxnLst>
                <a:cxn ang="0">
                  <a:pos x="connsiteX0" y="connsiteY0"/>
                </a:cxn>
                <a:cxn ang="0">
                  <a:pos x="connsiteX1" y="connsiteY1"/>
                </a:cxn>
              </a:cxnLst>
              <a:rect l="l" t="t" r="r" b="b"/>
              <a:pathLst>
                <a:path w="50776" h="24756">
                  <a:moveTo>
                    <a:pt x="51094" y="27"/>
                  </a:moveTo>
                  <a:lnTo>
                    <a:pt x="317" y="27"/>
                  </a:lnTo>
                </a:path>
              </a:pathLst>
            </a:custGeom>
            <a:ln w="19050" cap="flat">
              <a:solidFill>
                <a:srgbClr val="0070C0"/>
              </a:solidFill>
              <a:prstDash val="solid"/>
              <a:miter/>
            </a:ln>
          </p:spPr>
          <p:txBody>
            <a:bodyPr rtlCol="0" anchor="ctr"/>
            <a:lstStyle/>
            <a:p>
              <a:endParaRPr lang="en-GB" sz="1050"/>
            </a:p>
          </p:txBody>
        </p:sp>
      </p:grpSp>
      <p:grpSp>
        <p:nvGrpSpPr>
          <p:cNvPr id="136" name="Graphic 2">
            <a:extLst>
              <a:ext uri="{FF2B5EF4-FFF2-40B4-BE49-F238E27FC236}">
                <a16:creationId xmlns:a16="http://schemas.microsoft.com/office/drawing/2014/main" id="{B965FCF9-052F-951C-8E4D-A58AACABCF77}"/>
              </a:ext>
            </a:extLst>
          </p:cNvPr>
          <p:cNvGrpSpPr/>
          <p:nvPr/>
        </p:nvGrpSpPr>
        <p:grpSpPr>
          <a:xfrm>
            <a:off x="3733971" y="1327548"/>
            <a:ext cx="32732" cy="46046"/>
            <a:chOff x="7447530" y="1294866"/>
            <a:chExt cx="50776" cy="70060"/>
          </a:xfrm>
        </p:grpSpPr>
        <p:sp>
          <p:nvSpPr>
            <p:cNvPr id="304" name="Freeform: Shape 303">
              <a:extLst>
                <a:ext uri="{FF2B5EF4-FFF2-40B4-BE49-F238E27FC236}">
                  <a16:creationId xmlns:a16="http://schemas.microsoft.com/office/drawing/2014/main" id="{8C6445C1-0F61-E9B7-05E8-6F9CF567EF32}"/>
                </a:ext>
              </a:extLst>
            </p:cNvPr>
            <p:cNvSpPr/>
            <p:nvPr/>
          </p:nvSpPr>
          <p:spPr>
            <a:xfrm>
              <a:off x="7473008" y="1294866"/>
              <a:ext cx="17942" cy="70060"/>
            </a:xfrm>
            <a:custGeom>
              <a:avLst/>
              <a:gdLst>
                <a:gd name="connsiteX0" fmla="*/ 317 w 17942"/>
                <a:gd name="connsiteY0" fmla="*/ 27 h 70060"/>
                <a:gd name="connsiteX1" fmla="*/ 317 w 17942"/>
                <a:gd name="connsiteY1" fmla="*/ 70088 h 70060"/>
              </a:gdLst>
              <a:ahLst/>
              <a:cxnLst>
                <a:cxn ang="0">
                  <a:pos x="connsiteX0" y="connsiteY0"/>
                </a:cxn>
                <a:cxn ang="0">
                  <a:pos x="connsiteX1" y="connsiteY1"/>
                </a:cxn>
              </a:cxnLst>
              <a:rect l="l" t="t" r="r" b="b"/>
              <a:pathLst>
                <a:path w="17942" h="70060">
                  <a:moveTo>
                    <a:pt x="317" y="27"/>
                  </a:moveTo>
                  <a:lnTo>
                    <a:pt x="317" y="70088"/>
                  </a:lnTo>
                </a:path>
              </a:pathLst>
            </a:custGeom>
            <a:ln w="19050" cap="flat">
              <a:solidFill>
                <a:srgbClr val="0070C0"/>
              </a:solidFill>
              <a:prstDash val="solid"/>
              <a:miter/>
            </a:ln>
          </p:spPr>
          <p:txBody>
            <a:bodyPr rtlCol="0" anchor="ctr"/>
            <a:lstStyle/>
            <a:p>
              <a:endParaRPr lang="en-GB" sz="1050"/>
            </a:p>
          </p:txBody>
        </p:sp>
        <p:sp>
          <p:nvSpPr>
            <p:cNvPr id="305" name="Freeform: Shape 304">
              <a:extLst>
                <a:ext uri="{FF2B5EF4-FFF2-40B4-BE49-F238E27FC236}">
                  <a16:creationId xmlns:a16="http://schemas.microsoft.com/office/drawing/2014/main" id="{EA192021-418D-1592-082B-00A4A9F4C66E}"/>
                </a:ext>
              </a:extLst>
            </p:cNvPr>
            <p:cNvSpPr/>
            <p:nvPr/>
          </p:nvSpPr>
          <p:spPr>
            <a:xfrm>
              <a:off x="7447530" y="1330021"/>
              <a:ext cx="50776" cy="24756"/>
            </a:xfrm>
            <a:custGeom>
              <a:avLst/>
              <a:gdLst>
                <a:gd name="connsiteX0" fmla="*/ 51094 w 50776"/>
                <a:gd name="connsiteY0" fmla="*/ 27 h 24756"/>
                <a:gd name="connsiteX1" fmla="*/ 317 w 50776"/>
                <a:gd name="connsiteY1" fmla="*/ 27 h 24756"/>
              </a:gdLst>
              <a:ahLst/>
              <a:cxnLst>
                <a:cxn ang="0">
                  <a:pos x="connsiteX0" y="connsiteY0"/>
                </a:cxn>
                <a:cxn ang="0">
                  <a:pos x="connsiteX1" y="connsiteY1"/>
                </a:cxn>
              </a:cxnLst>
              <a:rect l="l" t="t" r="r" b="b"/>
              <a:pathLst>
                <a:path w="50776" h="24756">
                  <a:moveTo>
                    <a:pt x="51094" y="27"/>
                  </a:moveTo>
                  <a:lnTo>
                    <a:pt x="317" y="27"/>
                  </a:lnTo>
                </a:path>
              </a:pathLst>
            </a:custGeom>
            <a:ln w="19050" cap="flat">
              <a:solidFill>
                <a:srgbClr val="0070C0"/>
              </a:solidFill>
              <a:prstDash val="solid"/>
              <a:miter/>
            </a:ln>
          </p:spPr>
          <p:txBody>
            <a:bodyPr rtlCol="0" anchor="ctr"/>
            <a:lstStyle/>
            <a:p>
              <a:endParaRPr lang="en-GB" sz="1050"/>
            </a:p>
          </p:txBody>
        </p:sp>
      </p:grpSp>
      <p:grpSp>
        <p:nvGrpSpPr>
          <p:cNvPr id="137" name="Graphic 2">
            <a:extLst>
              <a:ext uri="{FF2B5EF4-FFF2-40B4-BE49-F238E27FC236}">
                <a16:creationId xmlns:a16="http://schemas.microsoft.com/office/drawing/2014/main" id="{873B9D59-7F96-EB6B-B928-F909696BF903}"/>
              </a:ext>
            </a:extLst>
          </p:cNvPr>
          <p:cNvGrpSpPr/>
          <p:nvPr/>
        </p:nvGrpSpPr>
        <p:grpSpPr>
          <a:xfrm>
            <a:off x="5721187" y="2330958"/>
            <a:ext cx="32732" cy="46046"/>
            <a:chOff x="10530214" y="2821594"/>
            <a:chExt cx="50776" cy="70060"/>
          </a:xfrm>
        </p:grpSpPr>
        <p:sp>
          <p:nvSpPr>
            <p:cNvPr id="302" name="Freeform: Shape 301">
              <a:extLst>
                <a:ext uri="{FF2B5EF4-FFF2-40B4-BE49-F238E27FC236}">
                  <a16:creationId xmlns:a16="http://schemas.microsoft.com/office/drawing/2014/main" id="{99554A14-A85F-6591-7B68-2AEE9F5FD1B8}"/>
                </a:ext>
              </a:extLst>
            </p:cNvPr>
            <p:cNvSpPr/>
            <p:nvPr/>
          </p:nvSpPr>
          <p:spPr>
            <a:xfrm>
              <a:off x="10555692" y="2821594"/>
              <a:ext cx="17942" cy="70060"/>
            </a:xfrm>
            <a:custGeom>
              <a:avLst/>
              <a:gdLst>
                <a:gd name="connsiteX0" fmla="*/ 489 w 17942"/>
                <a:gd name="connsiteY0" fmla="*/ 89 h 70060"/>
                <a:gd name="connsiteX1" fmla="*/ 489 w 17942"/>
                <a:gd name="connsiteY1" fmla="*/ 70150 h 70060"/>
              </a:gdLst>
              <a:ahLst/>
              <a:cxnLst>
                <a:cxn ang="0">
                  <a:pos x="connsiteX0" y="connsiteY0"/>
                </a:cxn>
                <a:cxn ang="0">
                  <a:pos x="connsiteX1" y="connsiteY1"/>
                </a:cxn>
              </a:cxnLst>
              <a:rect l="l" t="t" r="r" b="b"/>
              <a:pathLst>
                <a:path w="17942" h="70060">
                  <a:moveTo>
                    <a:pt x="489" y="89"/>
                  </a:moveTo>
                  <a:lnTo>
                    <a:pt x="489" y="70150"/>
                  </a:lnTo>
                </a:path>
              </a:pathLst>
            </a:custGeom>
            <a:ln w="19050" cap="flat">
              <a:solidFill>
                <a:srgbClr val="AE2C2C"/>
              </a:solidFill>
              <a:prstDash val="solid"/>
              <a:miter/>
            </a:ln>
          </p:spPr>
          <p:txBody>
            <a:bodyPr rtlCol="0" anchor="ctr"/>
            <a:lstStyle/>
            <a:p>
              <a:endParaRPr lang="en-GB" sz="1050"/>
            </a:p>
          </p:txBody>
        </p:sp>
        <p:sp>
          <p:nvSpPr>
            <p:cNvPr id="303" name="Freeform: Shape 302">
              <a:extLst>
                <a:ext uri="{FF2B5EF4-FFF2-40B4-BE49-F238E27FC236}">
                  <a16:creationId xmlns:a16="http://schemas.microsoft.com/office/drawing/2014/main" id="{94664905-CE46-ABD3-B991-F98EC35FF325}"/>
                </a:ext>
              </a:extLst>
            </p:cNvPr>
            <p:cNvSpPr/>
            <p:nvPr/>
          </p:nvSpPr>
          <p:spPr>
            <a:xfrm>
              <a:off x="10530214" y="2856748"/>
              <a:ext cx="50776" cy="24756"/>
            </a:xfrm>
            <a:custGeom>
              <a:avLst/>
              <a:gdLst>
                <a:gd name="connsiteX0" fmla="*/ 51266 w 50776"/>
                <a:gd name="connsiteY0" fmla="*/ 89 h 24756"/>
                <a:gd name="connsiteX1" fmla="*/ 489 w 50776"/>
                <a:gd name="connsiteY1" fmla="*/ 89 h 24756"/>
              </a:gdLst>
              <a:ahLst/>
              <a:cxnLst>
                <a:cxn ang="0">
                  <a:pos x="connsiteX0" y="connsiteY0"/>
                </a:cxn>
                <a:cxn ang="0">
                  <a:pos x="connsiteX1" y="connsiteY1"/>
                </a:cxn>
              </a:cxnLst>
              <a:rect l="l" t="t" r="r" b="b"/>
              <a:pathLst>
                <a:path w="50776" h="24756">
                  <a:moveTo>
                    <a:pt x="51266" y="89"/>
                  </a:moveTo>
                  <a:lnTo>
                    <a:pt x="489" y="89"/>
                  </a:lnTo>
                </a:path>
              </a:pathLst>
            </a:custGeom>
            <a:ln w="19050" cap="flat">
              <a:solidFill>
                <a:srgbClr val="AE2C2C"/>
              </a:solidFill>
              <a:prstDash val="solid"/>
              <a:miter/>
            </a:ln>
          </p:spPr>
          <p:txBody>
            <a:bodyPr rtlCol="0" anchor="ctr"/>
            <a:lstStyle/>
            <a:p>
              <a:endParaRPr lang="en-GB" sz="1050"/>
            </a:p>
          </p:txBody>
        </p:sp>
      </p:grpSp>
      <p:grpSp>
        <p:nvGrpSpPr>
          <p:cNvPr id="138" name="Graphic 2">
            <a:extLst>
              <a:ext uri="{FF2B5EF4-FFF2-40B4-BE49-F238E27FC236}">
                <a16:creationId xmlns:a16="http://schemas.microsoft.com/office/drawing/2014/main" id="{5DA1B469-9023-FA13-457B-2C51B8C8498E}"/>
              </a:ext>
            </a:extLst>
          </p:cNvPr>
          <p:cNvGrpSpPr/>
          <p:nvPr/>
        </p:nvGrpSpPr>
        <p:grpSpPr>
          <a:xfrm>
            <a:off x="5712049" y="2330958"/>
            <a:ext cx="32732" cy="46046"/>
            <a:chOff x="10516039" y="2821594"/>
            <a:chExt cx="50776" cy="70060"/>
          </a:xfrm>
        </p:grpSpPr>
        <p:sp>
          <p:nvSpPr>
            <p:cNvPr id="300" name="Freeform: Shape 299">
              <a:extLst>
                <a:ext uri="{FF2B5EF4-FFF2-40B4-BE49-F238E27FC236}">
                  <a16:creationId xmlns:a16="http://schemas.microsoft.com/office/drawing/2014/main" id="{C55DE7E8-360F-CC74-FB23-079ABC66EAA6}"/>
                </a:ext>
              </a:extLst>
            </p:cNvPr>
            <p:cNvSpPr/>
            <p:nvPr/>
          </p:nvSpPr>
          <p:spPr>
            <a:xfrm>
              <a:off x="10541518" y="2821594"/>
              <a:ext cx="17942" cy="70060"/>
            </a:xfrm>
            <a:custGeom>
              <a:avLst/>
              <a:gdLst>
                <a:gd name="connsiteX0" fmla="*/ 488 w 17942"/>
                <a:gd name="connsiteY0" fmla="*/ 89 h 70060"/>
                <a:gd name="connsiteX1" fmla="*/ 488 w 17942"/>
                <a:gd name="connsiteY1" fmla="*/ 70150 h 70060"/>
              </a:gdLst>
              <a:ahLst/>
              <a:cxnLst>
                <a:cxn ang="0">
                  <a:pos x="connsiteX0" y="connsiteY0"/>
                </a:cxn>
                <a:cxn ang="0">
                  <a:pos x="connsiteX1" y="connsiteY1"/>
                </a:cxn>
              </a:cxnLst>
              <a:rect l="l" t="t" r="r" b="b"/>
              <a:pathLst>
                <a:path w="17942" h="70060">
                  <a:moveTo>
                    <a:pt x="488" y="89"/>
                  </a:moveTo>
                  <a:lnTo>
                    <a:pt x="488" y="70150"/>
                  </a:lnTo>
                </a:path>
              </a:pathLst>
            </a:custGeom>
            <a:ln w="19050" cap="flat">
              <a:solidFill>
                <a:srgbClr val="AE2C2C"/>
              </a:solidFill>
              <a:prstDash val="solid"/>
              <a:miter/>
            </a:ln>
          </p:spPr>
          <p:txBody>
            <a:bodyPr rtlCol="0" anchor="ctr"/>
            <a:lstStyle/>
            <a:p>
              <a:endParaRPr lang="en-GB" sz="1050"/>
            </a:p>
          </p:txBody>
        </p:sp>
        <p:sp>
          <p:nvSpPr>
            <p:cNvPr id="301" name="Freeform: Shape 300">
              <a:extLst>
                <a:ext uri="{FF2B5EF4-FFF2-40B4-BE49-F238E27FC236}">
                  <a16:creationId xmlns:a16="http://schemas.microsoft.com/office/drawing/2014/main" id="{D4F361B2-C546-5D88-4DBF-3F5B22627523}"/>
                </a:ext>
              </a:extLst>
            </p:cNvPr>
            <p:cNvSpPr/>
            <p:nvPr/>
          </p:nvSpPr>
          <p:spPr>
            <a:xfrm>
              <a:off x="10516039" y="2856748"/>
              <a:ext cx="50776" cy="24756"/>
            </a:xfrm>
            <a:custGeom>
              <a:avLst/>
              <a:gdLst>
                <a:gd name="connsiteX0" fmla="*/ 51265 w 50776"/>
                <a:gd name="connsiteY0" fmla="*/ 89 h 24756"/>
                <a:gd name="connsiteX1" fmla="*/ 488 w 50776"/>
                <a:gd name="connsiteY1" fmla="*/ 89 h 24756"/>
              </a:gdLst>
              <a:ahLst/>
              <a:cxnLst>
                <a:cxn ang="0">
                  <a:pos x="connsiteX0" y="connsiteY0"/>
                </a:cxn>
                <a:cxn ang="0">
                  <a:pos x="connsiteX1" y="connsiteY1"/>
                </a:cxn>
              </a:cxnLst>
              <a:rect l="l" t="t" r="r" b="b"/>
              <a:pathLst>
                <a:path w="50776" h="24756">
                  <a:moveTo>
                    <a:pt x="51265" y="89"/>
                  </a:moveTo>
                  <a:lnTo>
                    <a:pt x="488" y="89"/>
                  </a:lnTo>
                </a:path>
              </a:pathLst>
            </a:custGeom>
            <a:ln w="19050" cap="flat">
              <a:solidFill>
                <a:srgbClr val="AE2C2C"/>
              </a:solidFill>
              <a:prstDash val="solid"/>
              <a:miter/>
            </a:ln>
          </p:spPr>
          <p:txBody>
            <a:bodyPr rtlCol="0" anchor="ctr"/>
            <a:lstStyle/>
            <a:p>
              <a:endParaRPr lang="en-GB" sz="1050"/>
            </a:p>
          </p:txBody>
        </p:sp>
      </p:grpSp>
      <p:grpSp>
        <p:nvGrpSpPr>
          <p:cNvPr id="139" name="Graphic 2">
            <a:extLst>
              <a:ext uri="{FF2B5EF4-FFF2-40B4-BE49-F238E27FC236}">
                <a16:creationId xmlns:a16="http://schemas.microsoft.com/office/drawing/2014/main" id="{382A76D3-7231-A15D-5E86-420EC3D12E84}"/>
              </a:ext>
            </a:extLst>
          </p:cNvPr>
          <p:cNvGrpSpPr/>
          <p:nvPr/>
        </p:nvGrpSpPr>
        <p:grpSpPr>
          <a:xfrm>
            <a:off x="5413405" y="2330958"/>
            <a:ext cx="32732" cy="46046"/>
            <a:chOff x="10052767" y="2821594"/>
            <a:chExt cx="50776" cy="70060"/>
          </a:xfrm>
        </p:grpSpPr>
        <p:sp>
          <p:nvSpPr>
            <p:cNvPr id="298" name="Freeform: Shape 297">
              <a:extLst>
                <a:ext uri="{FF2B5EF4-FFF2-40B4-BE49-F238E27FC236}">
                  <a16:creationId xmlns:a16="http://schemas.microsoft.com/office/drawing/2014/main" id="{B4ABB216-D6DE-7D43-7939-77ED2C6C6ACF}"/>
                </a:ext>
              </a:extLst>
            </p:cNvPr>
            <p:cNvSpPr/>
            <p:nvPr/>
          </p:nvSpPr>
          <p:spPr>
            <a:xfrm>
              <a:off x="10078245" y="2821594"/>
              <a:ext cx="17942" cy="70060"/>
            </a:xfrm>
            <a:custGeom>
              <a:avLst/>
              <a:gdLst>
                <a:gd name="connsiteX0" fmla="*/ 462 w 17942"/>
                <a:gd name="connsiteY0" fmla="*/ 89 h 70060"/>
                <a:gd name="connsiteX1" fmla="*/ 462 w 17942"/>
                <a:gd name="connsiteY1" fmla="*/ 70150 h 70060"/>
              </a:gdLst>
              <a:ahLst/>
              <a:cxnLst>
                <a:cxn ang="0">
                  <a:pos x="connsiteX0" y="connsiteY0"/>
                </a:cxn>
                <a:cxn ang="0">
                  <a:pos x="connsiteX1" y="connsiteY1"/>
                </a:cxn>
              </a:cxnLst>
              <a:rect l="l" t="t" r="r" b="b"/>
              <a:pathLst>
                <a:path w="17942" h="70060">
                  <a:moveTo>
                    <a:pt x="462" y="89"/>
                  </a:moveTo>
                  <a:lnTo>
                    <a:pt x="462" y="70150"/>
                  </a:lnTo>
                </a:path>
              </a:pathLst>
            </a:custGeom>
            <a:ln w="19050" cap="flat">
              <a:solidFill>
                <a:srgbClr val="AE2C2C"/>
              </a:solidFill>
              <a:prstDash val="solid"/>
              <a:miter/>
            </a:ln>
          </p:spPr>
          <p:txBody>
            <a:bodyPr rtlCol="0" anchor="ctr"/>
            <a:lstStyle/>
            <a:p>
              <a:endParaRPr lang="en-GB" sz="1050"/>
            </a:p>
          </p:txBody>
        </p:sp>
        <p:sp>
          <p:nvSpPr>
            <p:cNvPr id="299" name="Freeform: Shape 298">
              <a:extLst>
                <a:ext uri="{FF2B5EF4-FFF2-40B4-BE49-F238E27FC236}">
                  <a16:creationId xmlns:a16="http://schemas.microsoft.com/office/drawing/2014/main" id="{2C4CC137-2C7B-859F-C1C2-E82B7547E298}"/>
                </a:ext>
              </a:extLst>
            </p:cNvPr>
            <p:cNvSpPr/>
            <p:nvPr/>
          </p:nvSpPr>
          <p:spPr>
            <a:xfrm>
              <a:off x="10052767" y="2856748"/>
              <a:ext cx="50776" cy="24756"/>
            </a:xfrm>
            <a:custGeom>
              <a:avLst/>
              <a:gdLst>
                <a:gd name="connsiteX0" fmla="*/ 51239 w 50776"/>
                <a:gd name="connsiteY0" fmla="*/ 89 h 24756"/>
                <a:gd name="connsiteX1" fmla="*/ 462 w 50776"/>
                <a:gd name="connsiteY1" fmla="*/ 89 h 24756"/>
              </a:gdLst>
              <a:ahLst/>
              <a:cxnLst>
                <a:cxn ang="0">
                  <a:pos x="connsiteX0" y="connsiteY0"/>
                </a:cxn>
                <a:cxn ang="0">
                  <a:pos x="connsiteX1" y="connsiteY1"/>
                </a:cxn>
              </a:cxnLst>
              <a:rect l="l" t="t" r="r" b="b"/>
              <a:pathLst>
                <a:path w="50776" h="24756">
                  <a:moveTo>
                    <a:pt x="51239" y="89"/>
                  </a:moveTo>
                  <a:lnTo>
                    <a:pt x="462" y="89"/>
                  </a:lnTo>
                </a:path>
              </a:pathLst>
            </a:custGeom>
            <a:ln w="19050" cap="flat">
              <a:solidFill>
                <a:srgbClr val="AE2C2C"/>
              </a:solidFill>
              <a:prstDash val="solid"/>
              <a:miter/>
            </a:ln>
          </p:spPr>
          <p:txBody>
            <a:bodyPr rtlCol="0" anchor="ctr"/>
            <a:lstStyle/>
            <a:p>
              <a:endParaRPr lang="en-GB" sz="1050"/>
            </a:p>
          </p:txBody>
        </p:sp>
      </p:grpSp>
      <p:grpSp>
        <p:nvGrpSpPr>
          <p:cNvPr id="140" name="Graphic 2">
            <a:extLst>
              <a:ext uri="{FF2B5EF4-FFF2-40B4-BE49-F238E27FC236}">
                <a16:creationId xmlns:a16="http://schemas.microsoft.com/office/drawing/2014/main" id="{16B2CCFC-360E-53EE-C350-21BC3C2E28CB}"/>
              </a:ext>
            </a:extLst>
          </p:cNvPr>
          <p:cNvGrpSpPr/>
          <p:nvPr/>
        </p:nvGrpSpPr>
        <p:grpSpPr>
          <a:xfrm>
            <a:off x="5244999" y="2330958"/>
            <a:ext cx="32732" cy="46046"/>
            <a:chOff x="9791525" y="2821594"/>
            <a:chExt cx="50776" cy="70060"/>
          </a:xfrm>
        </p:grpSpPr>
        <p:sp>
          <p:nvSpPr>
            <p:cNvPr id="296" name="Freeform: Shape 295">
              <a:extLst>
                <a:ext uri="{FF2B5EF4-FFF2-40B4-BE49-F238E27FC236}">
                  <a16:creationId xmlns:a16="http://schemas.microsoft.com/office/drawing/2014/main" id="{210A9A3C-F44E-3287-9AA5-B36B1107923A}"/>
                </a:ext>
              </a:extLst>
            </p:cNvPr>
            <p:cNvSpPr/>
            <p:nvPr/>
          </p:nvSpPr>
          <p:spPr>
            <a:xfrm>
              <a:off x="9817003" y="2821594"/>
              <a:ext cx="17942" cy="70060"/>
            </a:xfrm>
            <a:custGeom>
              <a:avLst/>
              <a:gdLst>
                <a:gd name="connsiteX0" fmla="*/ 447 w 17942"/>
                <a:gd name="connsiteY0" fmla="*/ 89 h 70060"/>
                <a:gd name="connsiteX1" fmla="*/ 447 w 17942"/>
                <a:gd name="connsiteY1" fmla="*/ 70150 h 70060"/>
              </a:gdLst>
              <a:ahLst/>
              <a:cxnLst>
                <a:cxn ang="0">
                  <a:pos x="connsiteX0" y="connsiteY0"/>
                </a:cxn>
                <a:cxn ang="0">
                  <a:pos x="connsiteX1" y="connsiteY1"/>
                </a:cxn>
              </a:cxnLst>
              <a:rect l="l" t="t" r="r" b="b"/>
              <a:pathLst>
                <a:path w="17942" h="70060">
                  <a:moveTo>
                    <a:pt x="447" y="89"/>
                  </a:moveTo>
                  <a:lnTo>
                    <a:pt x="447" y="70150"/>
                  </a:lnTo>
                </a:path>
              </a:pathLst>
            </a:custGeom>
            <a:ln w="19050" cap="flat">
              <a:solidFill>
                <a:srgbClr val="AE2C2C"/>
              </a:solidFill>
              <a:prstDash val="solid"/>
              <a:miter/>
            </a:ln>
          </p:spPr>
          <p:txBody>
            <a:bodyPr rtlCol="0" anchor="ctr"/>
            <a:lstStyle/>
            <a:p>
              <a:endParaRPr lang="en-GB" sz="1050"/>
            </a:p>
          </p:txBody>
        </p:sp>
        <p:sp>
          <p:nvSpPr>
            <p:cNvPr id="297" name="Freeform: Shape 296">
              <a:extLst>
                <a:ext uri="{FF2B5EF4-FFF2-40B4-BE49-F238E27FC236}">
                  <a16:creationId xmlns:a16="http://schemas.microsoft.com/office/drawing/2014/main" id="{5CF968ED-C69D-958D-B343-2AFE7CCB7C92}"/>
                </a:ext>
              </a:extLst>
            </p:cNvPr>
            <p:cNvSpPr/>
            <p:nvPr/>
          </p:nvSpPr>
          <p:spPr>
            <a:xfrm>
              <a:off x="9791525" y="2856748"/>
              <a:ext cx="50776" cy="24756"/>
            </a:xfrm>
            <a:custGeom>
              <a:avLst/>
              <a:gdLst>
                <a:gd name="connsiteX0" fmla="*/ 51224 w 50776"/>
                <a:gd name="connsiteY0" fmla="*/ 89 h 24756"/>
                <a:gd name="connsiteX1" fmla="*/ 447 w 50776"/>
                <a:gd name="connsiteY1" fmla="*/ 89 h 24756"/>
              </a:gdLst>
              <a:ahLst/>
              <a:cxnLst>
                <a:cxn ang="0">
                  <a:pos x="connsiteX0" y="connsiteY0"/>
                </a:cxn>
                <a:cxn ang="0">
                  <a:pos x="connsiteX1" y="connsiteY1"/>
                </a:cxn>
              </a:cxnLst>
              <a:rect l="l" t="t" r="r" b="b"/>
              <a:pathLst>
                <a:path w="50776" h="24756">
                  <a:moveTo>
                    <a:pt x="51224" y="89"/>
                  </a:moveTo>
                  <a:lnTo>
                    <a:pt x="447" y="89"/>
                  </a:lnTo>
                </a:path>
              </a:pathLst>
            </a:custGeom>
            <a:ln w="19050" cap="flat">
              <a:solidFill>
                <a:srgbClr val="AE2C2C"/>
              </a:solidFill>
              <a:prstDash val="solid"/>
              <a:miter/>
            </a:ln>
          </p:spPr>
          <p:txBody>
            <a:bodyPr rtlCol="0" anchor="ctr"/>
            <a:lstStyle/>
            <a:p>
              <a:endParaRPr lang="en-GB" sz="1050"/>
            </a:p>
          </p:txBody>
        </p:sp>
      </p:grpSp>
      <p:grpSp>
        <p:nvGrpSpPr>
          <p:cNvPr id="141" name="Graphic 2">
            <a:extLst>
              <a:ext uri="{FF2B5EF4-FFF2-40B4-BE49-F238E27FC236}">
                <a16:creationId xmlns:a16="http://schemas.microsoft.com/office/drawing/2014/main" id="{E81D6019-41EC-464E-253D-B49DF1D39D76}"/>
              </a:ext>
            </a:extLst>
          </p:cNvPr>
          <p:cNvGrpSpPr/>
          <p:nvPr/>
        </p:nvGrpSpPr>
        <p:grpSpPr>
          <a:xfrm>
            <a:off x="5234821" y="2330958"/>
            <a:ext cx="32732" cy="46046"/>
            <a:chOff x="9775736" y="2821594"/>
            <a:chExt cx="50776" cy="70060"/>
          </a:xfrm>
        </p:grpSpPr>
        <p:sp>
          <p:nvSpPr>
            <p:cNvPr id="294" name="Freeform: Shape 293">
              <a:extLst>
                <a:ext uri="{FF2B5EF4-FFF2-40B4-BE49-F238E27FC236}">
                  <a16:creationId xmlns:a16="http://schemas.microsoft.com/office/drawing/2014/main" id="{6EAA42B4-CE0F-93FF-F781-1CA3B631A17C}"/>
                </a:ext>
              </a:extLst>
            </p:cNvPr>
            <p:cNvSpPr/>
            <p:nvPr/>
          </p:nvSpPr>
          <p:spPr>
            <a:xfrm>
              <a:off x="9801214" y="2821594"/>
              <a:ext cx="17942" cy="70060"/>
            </a:xfrm>
            <a:custGeom>
              <a:avLst/>
              <a:gdLst>
                <a:gd name="connsiteX0" fmla="*/ 447 w 17942"/>
                <a:gd name="connsiteY0" fmla="*/ 89 h 70060"/>
                <a:gd name="connsiteX1" fmla="*/ 447 w 17942"/>
                <a:gd name="connsiteY1" fmla="*/ 70150 h 70060"/>
              </a:gdLst>
              <a:ahLst/>
              <a:cxnLst>
                <a:cxn ang="0">
                  <a:pos x="connsiteX0" y="connsiteY0"/>
                </a:cxn>
                <a:cxn ang="0">
                  <a:pos x="connsiteX1" y="connsiteY1"/>
                </a:cxn>
              </a:cxnLst>
              <a:rect l="l" t="t" r="r" b="b"/>
              <a:pathLst>
                <a:path w="17942" h="70060">
                  <a:moveTo>
                    <a:pt x="447" y="89"/>
                  </a:moveTo>
                  <a:lnTo>
                    <a:pt x="447" y="70150"/>
                  </a:lnTo>
                </a:path>
              </a:pathLst>
            </a:custGeom>
            <a:ln w="19050" cap="flat">
              <a:solidFill>
                <a:srgbClr val="AE2C2C"/>
              </a:solidFill>
              <a:prstDash val="solid"/>
              <a:miter/>
            </a:ln>
          </p:spPr>
          <p:txBody>
            <a:bodyPr rtlCol="0" anchor="ctr"/>
            <a:lstStyle/>
            <a:p>
              <a:endParaRPr lang="en-GB" sz="1050"/>
            </a:p>
          </p:txBody>
        </p:sp>
        <p:sp>
          <p:nvSpPr>
            <p:cNvPr id="295" name="Freeform: Shape 294">
              <a:extLst>
                <a:ext uri="{FF2B5EF4-FFF2-40B4-BE49-F238E27FC236}">
                  <a16:creationId xmlns:a16="http://schemas.microsoft.com/office/drawing/2014/main" id="{98795DCA-D002-2856-0551-155A9ED4D5CE}"/>
                </a:ext>
              </a:extLst>
            </p:cNvPr>
            <p:cNvSpPr/>
            <p:nvPr/>
          </p:nvSpPr>
          <p:spPr>
            <a:xfrm>
              <a:off x="9775736" y="2856748"/>
              <a:ext cx="50776" cy="24756"/>
            </a:xfrm>
            <a:custGeom>
              <a:avLst/>
              <a:gdLst>
                <a:gd name="connsiteX0" fmla="*/ 51224 w 50776"/>
                <a:gd name="connsiteY0" fmla="*/ 89 h 24756"/>
                <a:gd name="connsiteX1" fmla="*/ 447 w 50776"/>
                <a:gd name="connsiteY1" fmla="*/ 89 h 24756"/>
              </a:gdLst>
              <a:ahLst/>
              <a:cxnLst>
                <a:cxn ang="0">
                  <a:pos x="connsiteX0" y="connsiteY0"/>
                </a:cxn>
                <a:cxn ang="0">
                  <a:pos x="connsiteX1" y="connsiteY1"/>
                </a:cxn>
              </a:cxnLst>
              <a:rect l="l" t="t" r="r" b="b"/>
              <a:pathLst>
                <a:path w="50776" h="24756">
                  <a:moveTo>
                    <a:pt x="51224" y="89"/>
                  </a:moveTo>
                  <a:lnTo>
                    <a:pt x="447" y="89"/>
                  </a:lnTo>
                </a:path>
              </a:pathLst>
            </a:custGeom>
            <a:ln w="19050" cap="flat">
              <a:solidFill>
                <a:srgbClr val="AE2C2C"/>
              </a:solidFill>
              <a:prstDash val="solid"/>
              <a:miter/>
            </a:ln>
          </p:spPr>
          <p:txBody>
            <a:bodyPr rtlCol="0" anchor="ctr"/>
            <a:lstStyle/>
            <a:p>
              <a:endParaRPr lang="en-GB" sz="1050"/>
            </a:p>
          </p:txBody>
        </p:sp>
      </p:grpSp>
      <p:grpSp>
        <p:nvGrpSpPr>
          <p:cNvPr id="142" name="Graphic 2">
            <a:extLst>
              <a:ext uri="{FF2B5EF4-FFF2-40B4-BE49-F238E27FC236}">
                <a16:creationId xmlns:a16="http://schemas.microsoft.com/office/drawing/2014/main" id="{C2A91415-B5A1-0120-BCFF-764C9BEF8C85}"/>
              </a:ext>
            </a:extLst>
          </p:cNvPr>
          <p:cNvGrpSpPr/>
          <p:nvPr/>
        </p:nvGrpSpPr>
        <p:grpSpPr>
          <a:xfrm>
            <a:off x="5231236" y="2330958"/>
            <a:ext cx="32732" cy="46046"/>
            <a:chOff x="9770174" y="2821594"/>
            <a:chExt cx="50776" cy="70060"/>
          </a:xfrm>
        </p:grpSpPr>
        <p:sp>
          <p:nvSpPr>
            <p:cNvPr id="292" name="Freeform: Shape 291">
              <a:extLst>
                <a:ext uri="{FF2B5EF4-FFF2-40B4-BE49-F238E27FC236}">
                  <a16:creationId xmlns:a16="http://schemas.microsoft.com/office/drawing/2014/main" id="{3462A57B-BA2E-C050-5CBE-2C72E3267C79}"/>
                </a:ext>
              </a:extLst>
            </p:cNvPr>
            <p:cNvSpPr/>
            <p:nvPr/>
          </p:nvSpPr>
          <p:spPr>
            <a:xfrm>
              <a:off x="9795652" y="2821594"/>
              <a:ext cx="17942" cy="70060"/>
            </a:xfrm>
            <a:custGeom>
              <a:avLst/>
              <a:gdLst>
                <a:gd name="connsiteX0" fmla="*/ 446 w 17942"/>
                <a:gd name="connsiteY0" fmla="*/ 89 h 70060"/>
                <a:gd name="connsiteX1" fmla="*/ 446 w 17942"/>
                <a:gd name="connsiteY1" fmla="*/ 70150 h 70060"/>
              </a:gdLst>
              <a:ahLst/>
              <a:cxnLst>
                <a:cxn ang="0">
                  <a:pos x="connsiteX0" y="connsiteY0"/>
                </a:cxn>
                <a:cxn ang="0">
                  <a:pos x="connsiteX1" y="connsiteY1"/>
                </a:cxn>
              </a:cxnLst>
              <a:rect l="l" t="t" r="r" b="b"/>
              <a:pathLst>
                <a:path w="17942" h="70060">
                  <a:moveTo>
                    <a:pt x="446" y="89"/>
                  </a:moveTo>
                  <a:lnTo>
                    <a:pt x="446" y="70150"/>
                  </a:lnTo>
                </a:path>
              </a:pathLst>
            </a:custGeom>
            <a:ln w="19050" cap="flat">
              <a:solidFill>
                <a:srgbClr val="AE2C2C"/>
              </a:solidFill>
              <a:prstDash val="solid"/>
              <a:miter/>
            </a:ln>
          </p:spPr>
          <p:txBody>
            <a:bodyPr rtlCol="0" anchor="ctr"/>
            <a:lstStyle/>
            <a:p>
              <a:endParaRPr lang="en-GB" sz="1050"/>
            </a:p>
          </p:txBody>
        </p:sp>
        <p:sp>
          <p:nvSpPr>
            <p:cNvPr id="293" name="Freeform: Shape 292">
              <a:extLst>
                <a:ext uri="{FF2B5EF4-FFF2-40B4-BE49-F238E27FC236}">
                  <a16:creationId xmlns:a16="http://schemas.microsoft.com/office/drawing/2014/main" id="{2B39A416-3B6E-6712-73B0-F9C3F73F60A5}"/>
                </a:ext>
              </a:extLst>
            </p:cNvPr>
            <p:cNvSpPr/>
            <p:nvPr/>
          </p:nvSpPr>
          <p:spPr>
            <a:xfrm>
              <a:off x="9770174" y="2856748"/>
              <a:ext cx="50776" cy="24756"/>
            </a:xfrm>
            <a:custGeom>
              <a:avLst/>
              <a:gdLst>
                <a:gd name="connsiteX0" fmla="*/ 51223 w 50776"/>
                <a:gd name="connsiteY0" fmla="*/ 89 h 24756"/>
                <a:gd name="connsiteX1" fmla="*/ 446 w 50776"/>
                <a:gd name="connsiteY1" fmla="*/ 89 h 24756"/>
              </a:gdLst>
              <a:ahLst/>
              <a:cxnLst>
                <a:cxn ang="0">
                  <a:pos x="connsiteX0" y="connsiteY0"/>
                </a:cxn>
                <a:cxn ang="0">
                  <a:pos x="connsiteX1" y="connsiteY1"/>
                </a:cxn>
              </a:cxnLst>
              <a:rect l="l" t="t" r="r" b="b"/>
              <a:pathLst>
                <a:path w="50776" h="24756">
                  <a:moveTo>
                    <a:pt x="51223" y="89"/>
                  </a:moveTo>
                  <a:lnTo>
                    <a:pt x="446" y="89"/>
                  </a:lnTo>
                </a:path>
              </a:pathLst>
            </a:custGeom>
            <a:ln w="19050" cap="flat">
              <a:solidFill>
                <a:srgbClr val="AE2C2C"/>
              </a:solidFill>
              <a:prstDash val="solid"/>
              <a:miter/>
            </a:ln>
          </p:spPr>
          <p:txBody>
            <a:bodyPr rtlCol="0" anchor="ctr"/>
            <a:lstStyle/>
            <a:p>
              <a:endParaRPr lang="en-GB" sz="1050"/>
            </a:p>
          </p:txBody>
        </p:sp>
      </p:grpSp>
      <p:grpSp>
        <p:nvGrpSpPr>
          <p:cNvPr id="143" name="Graphic 2">
            <a:extLst>
              <a:ext uri="{FF2B5EF4-FFF2-40B4-BE49-F238E27FC236}">
                <a16:creationId xmlns:a16="http://schemas.microsoft.com/office/drawing/2014/main" id="{BFDD91E6-3069-25D4-2CD7-4D62817DFE37}"/>
              </a:ext>
            </a:extLst>
          </p:cNvPr>
          <p:cNvGrpSpPr/>
          <p:nvPr/>
        </p:nvGrpSpPr>
        <p:grpSpPr>
          <a:xfrm>
            <a:off x="5227419" y="2330958"/>
            <a:ext cx="32732" cy="46046"/>
            <a:chOff x="9764253" y="2821594"/>
            <a:chExt cx="50776" cy="70060"/>
          </a:xfrm>
        </p:grpSpPr>
        <p:sp>
          <p:nvSpPr>
            <p:cNvPr id="290" name="Freeform: Shape 289">
              <a:extLst>
                <a:ext uri="{FF2B5EF4-FFF2-40B4-BE49-F238E27FC236}">
                  <a16:creationId xmlns:a16="http://schemas.microsoft.com/office/drawing/2014/main" id="{DC61AD80-CC87-00FE-8FFE-262097B8DF9D}"/>
                </a:ext>
              </a:extLst>
            </p:cNvPr>
            <p:cNvSpPr/>
            <p:nvPr/>
          </p:nvSpPr>
          <p:spPr>
            <a:xfrm>
              <a:off x="9789731" y="2821594"/>
              <a:ext cx="17942" cy="70060"/>
            </a:xfrm>
            <a:custGeom>
              <a:avLst/>
              <a:gdLst>
                <a:gd name="connsiteX0" fmla="*/ 446 w 17942"/>
                <a:gd name="connsiteY0" fmla="*/ 89 h 70060"/>
                <a:gd name="connsiteX1" fmla="*/ 446 w 17942"/>
                <a:gd name="connsiteY1" fmla="*/ 70150 h 70060"/>
              </a:gdLst>
              <a:ahLst/>
              <a:cxnLst>
                <a:cxn ang="0">
                  <a:pos x="connsiteX0" y="connsiteY0"/>
                </a:cxn>
                <a:cxn ang="0">
                  <a:pos x="connsiteX1" y="connsiteY1"/>
                </a:cxn>
              </a:cxnLst>
              <a:rect l="l" t="t" r="r" b="b"/>
              <a:pathLst>
                <a:path w="17942" h="70060">
                  <a:moveTo>
                    <a:pt x="446" y="89"/>
                  </a:moveTo>
                  <a:lnTo>
                    <a:pt x="446" y="70150"/>
                  </a:lnTo>
                </a:path>
              </a:pathLst>
            </a:custGeom>
            <a:ln w="19050" cap="flat">
              <a:solidFill>
                <a:srgbClr val="AE2C2C"/>
              </a:solidFill>
              <a:prstDash val="solid"/>
              <a:miter/>
            </a:ln>
          </p:spPr>
          <p:txBody>
            <a:bodyPr rtlCol="0" anchor="ctr"/>
            <a:lstStyle/>
            <a:p>
              <a:endParaRPr lang="en-GB" sz="1050"/>
            </a:p>
          </p:txBody>
        </p:sp>
        <p:sp>
          <p:nvSpPr>
            <p:cNvPr id="291" name="Freeform: Shape 290">
              <a:extLst>
                <a:ext uri="{FF2B5EF4-FFF2-40B4-BE49-F238E27FC236}">
                  <a16:creationId xmlns:a16="http://schemas.microsoft.com/office/drawing/2014/main" id="{437BD60E-5D18-DD18-922E-27F2AC6BE913}"/>
                </a:ext>
              </a:extLst>
            </p:cNvPr>
            <p:cNvSpPr/>
            <p:nvPr/>
          </p:nvSpPr>
          <p:spPr>
            <a:xfrm>
              <a:off x="9764253" y="2856748"/>
              <a:ext cx="50776" cy="24756"/>
            </a:xfrm>
            <a:custGeom>
              <a:avLst/>
              <a:gdLst>
                <a:gd name="connsiteX0" fmla="*/ 51223 w 50776"/>
                <a:gd name="connsiteY0" fmla="*/ 89 h 24756"/>
                <a:gd name="connsiteX1" fmla="*/ 446 w 50776"/>
                <a:gd name="connsiteY1" fmla="*/ 89 h 24756"/>
              </a:gdLst>
              <a:ahLst/>
              <a:cxnLst>
                <a:cxn ang="0">
                  <a:pos x="connsiteX0" y="connsiteY0"/>
                </a:cxn>
                <a:cxn ang="0">
                  <a:pos x="connsiteX1" y="connsiteY1"/>
                </a:cxn>
              </a:cxnLst>
              <a:rect l="l" t="t" r="r" b="b"/>
              <a:pathLst>
                <a:path w="50776" h="24756">
                  <a:moveTo>
                    <a:pt x="51223" y="89"/>
                  </a:moveTo>
                  <a:lnTo>
                    <a:pt x="446" y="89"/>
                  </a:lnTo>
                </a:path>
              </a:pathLst>
            </a:custGeom>
            <a:ln w="19050" cap="flat">
              <a:solidFill>
                <a:srgbClr val="AE2C2C"/>
              </a:solidFill>
              <a:prstDash val="solid"/>
              <a:miter/>
            </a:ln>
          </p:spPr>
          <p:txBody>
            <a:bodyPr rtlCol="0" anchor="ctr"/>
            <a:lstStyle/>
            <a:p>
              <a:endParaRPr lang="en-GB" sz="1050"/>
            </a:p>
          </p:txBody>
        </p:sp>
      </p:grpSp>
      <p:grpSp>
        <p:nvGrpSpPr>
          <p:cNvPr id="144" name="Graphic 2">
            <a:extLst>
              <a:ext uri="{FF2B5EF4-FFF2-40B4-BE49-F238E27FC236}">
                <a16:creationId xmlns:a16="http://schemas.microsoft.com/office/drawing/2014/main" id="{059DD2F8-CC49-FA15-BF25-A010F50924CB}"/>
              </a:ext>
            </a:extLst>
          </p:cNvPr>
          <p:cNvGrpSpPr/>
          <p:nvPr/>
        </p:nvGrpSpPr>
        <p:grpSpPr>
          <a:xfrm>
            <a:off x="5208334" y="2330958"/>
            <a:ext cx="32732" cy="46046"/>
            <a:chOff x="9734648" y="2821594"/>
            <a:chExt cx="50776" cy="70060"/>
          </a:xfrm>
        </p:grpSpPr>
        <p:sp>
          <p:nvSpPr>
            <p:cNvPr id="288" name="Freeform: Shape 287">
              <a:extLst>
                <a:ext uri="{FF2B5EF4-FFF2-40B4-BE49-F238E27FC236}">
                  <a16:creationId xmlns:a16="http://schemas.microsoft.com/office/drawing/2014/main" id="{A37216F0-F1E8-32B7-200B-05C33CF1441B}"/>
                </a:ext>
              </a:extLst>
            </p:cNvPr>
            <p:cNvSpPr/>
            <p:nvPr/>
          </p:nvSpPr>
          <p:spPr>
            <a:xfrm>
              <a:off x="9760126" y="2821594"/>
              <a:ext cx="17942" cy="70060"/>
            </a:xfrm>
            <a:custGeom>
              <a:avLst/>
              <a:gdLst>
                <a:gd name="connsiteX0" fmla="*/ 444 w 17942"/>
                <a:gd name="connsiteY0" fmla="*/ 89 h 70060"/>
                <a:gd name="connsiteX1" fmla="*/ 444 w 17942"/>
                <a:gd name="connsiteY1" fmla="*/ 70150 h 70060"/>
              </a:gdLst>
              <a:ahLst/>
              <a:cxnLst>
                <a:cxn ang="0">
                  <a:pos x="connsiteX0" y="connsiteY0"/>
                </a:cxn>
                <a:cxn ang="0">
                  <a:pos x="connsiteX1" y="connsiteY1"/>
                </a:cxn>
              </a:cxnLst>
              <a:rect l="l" t="t" r="r" b="b"/>
              <a:pathLst>
                <a:path w="17942" h="70060">
                  <a:moveTo>
                    <a:pt x="444" y="89"/>
                  </a:moveTo>
                  <a:lnTo>
                    <a:pt x="444" y="70150"/>
                  </a:lnTo>
                </a:path>
              </a:pathLst>
            </a:custGeom>
            <a:ln w="19050" cap="flat">
              <a:solidFill>
                <a:srgbClr val="AE2C2C"/>
              </a:solidFill>
              <a:prstDash val="solid"/>
              <a:miter/>
            </a:ln>
          </p:spPr>
          <p:txBody>
            <a:bodyPr rtlCol="0" anchor="ctr"/>
            <a:lstStyle/>
            <a:p>
              <a:endParaRPr lang="en-GB" sz="1050"/>
            </a:p>
          </p:txBody>
        </p:sp>
        <p:sp>
          <p:nvSpPr>
            <p:cNvPr id="289" name="Freeform: Shape 288">
              <a:extLst>
                <a:ext uri="{FF2B5EF4-FFF2-40B4-BE49-F238E27FC236}">
                  <a16:creationId xmlns:a16="http://schemas.microsoft.com/office/drawing/2014/main" id="{B94DC3F7-D0E3-AFAE-E75B-618EF300E289}"/>
                </a:ext>
              </a:extLst>
            </p:cNvPr>
            <p:cNvSpPr/>
            <p:nvPr/>
          </p:nvSpPr>
          <p:spPr>
            <a:xfrm>
              <a:off x="9734648" y="2856748"/>
              <a:ext cx="50776" cy="24756"/>
            </a:xfrm>
            <a:custGeom>
              <a:avLst/>
              <a:gdLst>
                <a:gd name="connsiteX0" fmla="*/ 51221 w 50776"/>
                <a:gd name="connsiteY0" fmla="*/ 89 h 24756"/>
                <a:gd name="connsiteX1" fmla="*/ 444 w 50776"/>
                <a:gd name="connsiteY1" fmla="*/ 89 h 24756"/>
              </a:gdLst>
              <a:ahLst/>
              <a:cxnLst>
                <a:cxn ang="0">
                  <a:pos x="connsiteX0" y="connsiteY0"/>
                </a:cxn>
                <a:cxn ang="0">
                  <a:pos x="connsiteX1" y="connsiteY1"/>
                </a:cxn>
              </a:cxnLst>
              <a:rect l="l" t="t" r="r" b="b"/>
              <a:pathLst>
                <a:path w="50776" h="24756">
                  <a:moveTo>
                    <a:pt x="51221" y="89"/>
                  </a:moveTo>
                  <a:lnTo>
                    <a:pt x="444" y="89"/>
                  </a:lnTo>
                </a:path>
              </a:pathLst>
            </a:custGeom>
            <a:ln w="19050" cap="flat">
              <a:solidFill>
                <a:srgbClr val="AE2C2C"/>
              </a:solidFill>
              <a:prstDash val="solid"/>
              <a:miter/>
            </a:ln>
          </p:spPr>
          <p:txBody>
            <a:bodyPr rtlCol="0" anchor="ctr"/>
            <a:lstStyle/>
            <a:p>
              <a:endParaRPr lang="en-GB" sz="1050"/>
            </a:p>
          </p:txBody>
        </p:sp>
      </p:grpSp>
      <p:grpSp>
        <p:nvGrpSpPr>
          <p:cNvPr id="145" name="Graphic 2">
            <a:extLst>
              <a:ext uri="{FF2B5EF4-FFF2-40B4-BE49-F238E27FC236}">
                <a16:creationId xmlns:a16="http://schemas.microsoft.com/office/drawing/2014/main" id="{28A5C728-7808-193D-4935-379E1ABD7A09}"/>
              </a:ext>
            </a:extLst>
          </p:cNvPr>
          <p:cNvGrpSpPr/>
          <p:nvPr/>
        </p:nvGrpSpPr>
        <p:grpSpPr>
          <a:xfrm>
            <a:off x="5199891" y="2330958"/>
            <a:ext cx="32732" cy="46046"/>
            <a:chOff x="9721550" y="2821594"/>
            <a:chExt cx="50776" cy="70060"/>
          </a:xfrm>
        </p:grpSpPr>
        <p:sp>
          <p:nvSpPr>
            <p:cNvPr id="286" name="Freeform: Shape 285">
              <a:extLst>
                <a:ext uri="{FF2B5EF4-FFF2-40B4-BE49-F238E27FC236}">
                  <a16:creationId xmlns:a16="http://schemas.microsoft.com/office/drawing/2014/main" id="{DCE33B6A-5974-B3FC-A8D7-14AF31746C3B}"/>
                </a:ext>
              </a:extLst>
            </p:cNvPr>
            <p:cNvSpPr/>
            <p:nvPr/>
          </p:nvSpPr>
          <p:spPr>
            <a:xfrm>
              <a:off x="9747028" y="2821594"/>
              <a:ext cx="17942" cy="70060"/>
            </a:xfrm>
            <a:custGeom>
              <a:avLst/>
              <a:gdLst>
                <a:gd name="connsiteX0" fmla="*/ 444 w 17942"/>
                <a:gd name="connsiteY0" fmla="*/ 89 h 70060"/>
                <a:gd name="connsiteX1" fmla="*/ 444 w 17942"/>
                <a:gd name="connsiteY1" fmla="*/ 70150 h 70060"/>
              </a:gdLst>
              <a:ahLst/>
              <a:cxnLst>
                <a:cxn ang="0">
                  <a:pos x="connsiteX0" y="connsiteY0"/>
                </a:cxn>
                <a:cxn ang="0">
                  <a:pos x="connsiteX1" y="connsiteY1"/>
                </a:cxn>
              </a:cxnLst>
              <a:rect l="l" t="t" r="r" b="b"/>
              <a:pathLst>
                <a:path w="17942" h="70060">
                  <a:moveTo>
                    <a:pt x="444" y="89"/>
                  </a:moveTo>
                  <a:lnTo>
                    <a:pt x="444" y="70150"/>
                  </a:lnTo>
                </a:path>
              </a:pathLst>
            </a:custGeom>
            <a:ln w="19050" cap="flat">
              <a:solidFill>
                <a:srgbClr val="AE2C2C"/>
              </a:solidFill>
              <a:prstDash val="solid"/>
              <a:miter/>
            </a:ln>
          </p:spPr>
          <p:txBody>
            <a:bodyPr rtlCol="0" anchor="ctr"/>
            <a:lstStyle/>
            <a:p>
              <a:endParaRPr lang="en-GB" sz="1050"/>
            </a:p>
          </p:txBody>
        </p:sp>
        <p:sp>
          <p:nvSpPr>
            <p:cNvPr id="287" name="Freeform: Shape 286">
              <a:extLst>
                <a:ext uri="{FF2B5EF4-FFF2-40B4-BE49-F238E27FC236}">
                  <a16:creationId xmlns:a16="http://schemas.microsoft.com/office/drawing/2014/main" id="{B98D1946-4DAD-65A0-090F-2AC56BBE15CF}"/>
                </a:ext>
              </a:extLst>
            </p:cNvPr>
            <p:cNvSpPr/>
            <p:nvPr/>
          </p:nvSpPr>
          <p:spPr>
            <a:xfrm>
              <a:off x="9721550" y="2856748"/>
              <a:ext cx="50776" cy="24756"/>
            </a:xfrm>
            <a:custGeom>
              <a:avLst/>
              <a:gdLst>
                <a:gd name="connsiteX0" fmla="*/ 51221 w 50776"/>
                <a:gd name="connsiteY0" fmla="*/ 89 h 24756"/>
                <a:gd name="connsiteX1" fmla="*/ 444 w 50776"/>
                <a:gd name="connsiteY1" fmla="*/ 89 h 24756"/>
              </a:gdLst>
              <a:ahLst/>
              <a:cxnLst>
                <a:cxn ang="0">
                  <a:pos x="connsiteX0" y="connsiteY0"/>
                </a:cxn>
                <a:cxn ang="0">
                  <a:pos x="connsiteX1" y="connsiteY1"/>
                </a:cxn>
              </a:cxnLst>
              <a:rect l="l" t="t" r="r" b="b"/>
              <a:pathLst>
                <a:path w="50776" h="24756">
                  <a:moveTo>
                    <a:pt x="51221" y="89"/>
                  </a:moveTo>
                  <a:lnTo>
                    <a:pt x="444" y="89"/>
                  </a:lnTo>
                </a:path>
              </a:pathLst>
            </a:custGeom>
            <a:ln w="19050" cap="flat">
              <a:solidFill>
                <a:srgbClr val="AE2C2C"/>
              </a:solidFill>
              <a:prstDash val="solid"/>
              <a:miter/>
            </a:ln>
          </p:spPr>
          <p:txBody>
            <a:bodyPr rtlCol="0" anchor="ctr"/>
            <a:lstStyle/>
            <a:p>
              <a:endParaRPr lang="en-GB" sz="1050"/>
            </a:p>
          </p:txBody>
        </p:sp>
      </p:grpSp>
      <p:grpSp>
        <p:nvGrpSpPr>
          <p:cNvPr id="146" name="Graphic 2">
            <a:extLst>
              <a:ext uri="{FF2B5EF4-FFF2-40B4-BE49-F238E27FC236}">
                <a16:creationId xmlns:a16="http://schemas.microsoft.com/office/drawing/2014/main" id="{58FC0503-4FCB-BEE2-B295-69ADED227B38}"/>
              </a:ext>
            </a:extLst>
          </p:cNvPr>
          <p:cNvGrpSpPr/>
          <p:nvPr/>
        </p:nvGrpSpPr>
        <p:grpSpPr>
          <a:xfrm>
            <a:off x="4926577" y="2330958"/>
            <a:ext cx="32732" cy="46046"/>
            <a:chOff x="9297571" y="2821594"/>
            <a:chExt cx="50776" cy="70060"/>
          </a:xfrm>
        </p:grpSpPr>
        <p:sp>
          <p:nvSpPr>
            <p:cNvPr id="284" name="Freeform: Shape 283">
              <a:extLst>
                <a:ext uri="{FF2B5EF4-FFF2-40B4-BE49-F238E27FC236}">
                  <a16:creationId xmlns:a16="http://schemas.microsoft.com/office/drawing/2014/main" id="{4AB0E0F1-6018-4365-74A8-EDD3D0BE2509}"/>
                </a:ext>
              </a:extLst>
            </p:cNvPr>
            <p:cNvSpPr/>
            <p:nvPr/>
          </p:nvSpPr>
          <p:spPr>
            <a:xfrm>
              <a:off x="9323049" y="2821594"/>
              <a:ext cx="17942" cy="70060"/>
            </a:xfrm>
            <a:custGeom>
              <a:avLst/>
              <a:gdLst>
                <a:gd name="connsiteX0" fmla="*/ 420 w 17942"/>
                <a:gd name="connsiteY0" fmla="*/ 89 h 70060"/>
                <a:gd name="connsiteX1" fmla="*/ 420 w 17942"/>
                <a:gd name="connsiteY1" fmla="*/ 70150 h 70060"/>
              </a:gdLst>
              <a:ahLst/>
              <a:cxnLst>
                <a:cxn ang="0">
                  <a:pos x="connsiteX0" y="connsiteY0"/>
                </a:cxn>
                <a:cxn ang="0">
                  <a:pos x="connsiteX1" y="connsiteY1"/>
                </a:cxn>
              </a:cxnLst>
              <a:rect l="l" t="t" r="r" b="b"/>
              <a:pathLst>
                <a:path w="17942" h="70060">
                  <a:moveTo>
                    <a:pt x="420" y="89"/>
                  </a:moveTo>
                  <a:lnTo>
                    <a:pt x="420" y="70150"/>
                  </a:lnTo>
                </a:path>
              </a:pathLst>
            </a:custGeom>
            <a:ln w="19050" cap="flat">
              <a:solidFill>
                <a:srgbClr val="AE2C2C"/>
              </a:solidFill>
              <a:prstDash val="solid"/>
              <a:miter/>
            </a:ln>
          </p:spPr>
          <p:txBody>
            <a:bodyPr rtlCol="0" anchor="ctr"/>
            <a:lstStyle/>
            <a:p>
              <a:endParaRPr lang="en-GB" sz="1050"/>
            </a:p>
          </p:txBody>
        </p:sp>
        <p:sp>
          <p:nvSpPr>
            <p:cNvPr id="285" name="Freeform: Shape 284">
              <a:extLst>
                <a:ext uri="{FF2B5EF4-FFF2-40B4-BE49-F238E27FC236}">
                  <a16:creationId xmlns:a16="http://schemas.microsoft.com/office/drawing/2014/main" id="{7E8C675A-B96B-3887-EB08-2EF292DFCFF6}"/>
                </a:ext>
              </a:extLst>
            </p:cNvPr>
            <p:cNvSpPr/>
            <p:nvPr/>
          </p:nvSpPr>
          <p:spPr>
            <a:xfrm>
              <a:off x="9297571" y="2856748"/>
              <a:ext cx="50776" cy="24756"/>
            </a:xfrm>
            <a:custGeom>
              <a:avLst/>
              <a:gdLst>
                <a:gd name="connsiteX0" fmla="*/ 51197 w 50776"/>
                <a:gd name="connsiteY0" fmla="*/ 89 h 24756"/>
                <a:gd name="connsiteX1" fmla="*/ 420 w 50776"/>
                <a:gd name="connsiteY1" fmla="*/ 89 h 24756"/>
              </a:gdLst>
              <a:ahLst/>
              <a:cxnLst>
                <a:cxn ang="0">
                  <a:pos x="connsiteX0" y="connsiteY0"/>
                </a:cxn>
                <a:cxn ang="0">
                  <a:pos x="connsiteX1" y="connsiteY1"/>
                </a:cxn>
              </a:cxnLst>
              <a:rect l="l" t="t" r="r" b="b"/>
              <a:pathLst>
                <a:path w="50776" h="24756">
                  <a:moveTo>
                    <a:pt x="51197" y="89"/>
                  </a:moveTo>
                  <a:lnTo>
                    <a:pt x="420" y="89"/>
                  </a:lnTo>
                </a:path>
              </a:pathLst>
            </a:custGeom>
            <a:ln w="19050" cap="flat">
              <a:solidFill>
                <a:srgbClr val="AE2C2C"/>
              </a:solidFill>
              <a:prstDash val="solid"/>
              <a:miter/>
            </a:ln>
          </p:spPr>
          <p:txBody>
            <a:bodyPr rtlCol="0" anchor="ctr"/>
            <a:lstStyle/>
            <a:p>
              <a:endParaRPr lang="en-GB" sz="1050"/>
            </a:p>
          </p:txBody>
        </p:sp>
      </p:grpSp>
      <p:grpSp>
        <p:nvGrpSpPr>
          <p:cNvPr id="147" name="Graphic 2">
            <a:extLst>
              <a:ext uri="{FF2B5EF4-FFF2-40B4-BE49-F238E27FC236}">
                <a16:creationId xmlns:a16="http://schemas.microsoft.com/office/drawing/2014/main" id="{ACC105E3-A371-F27B-D8B5-AFF53D80D3CE}"/>
              </a:ext>
            </a:extLst>
          </p:cNvPr>
          <p:cNvGrpSpPr/>
          <p:nvPr/>
        </p:nvGrpSpPr>
        <p:grpSpPr>
          <a:xfrm>
            <a:off x="4804900" y="2330958"/>
            <a:ext cx="32732" cy="46046"/>
            <a:chOff x="9108817" y="2821594"/>
            <a:chExt cx="50776" cy="70060"/>
          </a:xfrm>
        </p:grpSpPr>
        <p:sp>
          <p:nvSpPr>
            <p:cNvPr id="282" name="Freeform: Shape 281">
              <a:extLst>
                <a:ext uri="{FF2B5EF4-FFF2-40B4-BE49-F238E27FC236}">
                  <a16:creationId xmlns:a16="http://schemas.microsoft.com/office/drawing/2014/main" id="{C346A3FA-288E-B24E-C0D4-4768CE9ACD24}"/>
                </a:ext>
              </a:extLst>
            </p:cNvPr>
            <p:cNvSpPr/>
            <p:nvPr/>
          </p:nvSpPr>
          <p:spPr>
            <a:xfrm>
              <a:off x="9134295" y="2821594"/>
              <a:ext cx="17942" cy="70060"/>
            </a:xfrm>
            <a:custGeom>
              <a:avLst/>
              <a:gdLst>
                <a:gd name="connsiteX0" fmla="*/ 409 w 17942"/>
                <a:gd name="connsiteY0" fmla="*/ 89 h 70060"/>
                <a:gd name="connsiteX1" fmla="*/ 409 w 17942"/>
                <a:gd name="connsiteY1" fmla="*/ 70150 h 70060"/>
              </a:gdLst>
              <a:ahLst/>
              <a:cxnLst>
                <a:cxn ang="0">
                  <a:pos x="connsiteX0" y="connsiteY0"/>
                </a:cxn>
                <a:cxn ang="0">
                  <a:pos x="connsiteX1" y="connsiteY1"/>
                </a:cxn>
              </a:cxnLst>
              <a:rect l="l" t="t" r="r" b="b"/>
              <a:pathLst>
                <a:path w="17942" h="70060">
                  <a:moveTo>
                    <a:pt x="409" y="89"/>
                  </a:moveTo>
                  <a:lnTo>
                    <a:pt x="409" y="70150"/>
                  </a:lnTo>
                </a:path>
              </a:pathLst>
            </a:custGeom>
            <a:ln w="19050" cap="flat">
              <a:solidFill>
                <a:srgbClr val="AE2C2C"/>
              </a:solidFill>
              <a:prstDash val="solid"/>
              <a:miter/>
            </a:ln>
          </p:spPr>
          <p:txBody>
            <a:bodyPr rtlCol="0" anchor="ctr"/>
            <a:lstStyle/>
            <a:p>
              <a:endParaRPr lang="en-GB" sz="1050"/>
            </a:p>
          </p:txBody>
        </p:sp>
        <p:sp>
          <p:nvSpPr>
            <p:cNvPr id="283" name="Freeform: Shape 282">
              <a:extLst>
                <a:ext uri="{FF2B5EF4-FFF2-40B4-BE49-F238E27FC236}">
                  <a16:creationId xmlns:a16="http://schemas.microsoft.com/office/drawing/2014/main" id="{939681BE-7B20-AA1A-5327-1FD00E8D482D}"/>
                </a:ext>
              </a:extLst>
            </p:cNvPr>
            <p:cNvSpPr/>
            <p:nvPr/>
          </p:nvSpPr>
          <p:spPr>
            <a:xfrm>
              <a:off x="9108817" y="2856748"/>
              <a:ext cx="50776" cy="24756"/>
            </a:xfrm>
            <a:custGeom>
              <a:avLst/>
              <a:gdLst>
                <a:gd name="connsiteX0" fmla="*/ 51186 w 50776"/>
                <a:gd name="connsiteY0" fmla="*/ 89 h 24756"/>
                <a:gd name="connsiteX1" fmla="*/ 409 w 50776"/>
                <a:gd name="connsiteY1" fmla="*/ 89 h 24756"/>
              </a:gdLst>
              <a:ahLst/>
              <a:cxnLst>
                <a:cxn ang="0">
                  <a:pos x="connsiteX0" y="connsiteY0"/>
                </a:cxn>
                <a:cxn ang="0">
                  <a:pos x="connsiteX1" y="connsiteY1"/>
                </a:cxn>
              </a:cxnLst>
              <a:rect l="l" t="t" r="r" b="b"/>
              <a:pathLst>
                <a:path w="50776" h="24756">
                  <a:moveTo>
                    <a:pt x="51186" y="89"/>
                  </a:moveTo>
                  <a:lnTo>
                    <a:pt x="409" y="89"/>
                  </a:lnTo>
                </a:path>
              </a:pathLst>
            </a:custGeom>
            <a:ln w="19050" cap="flat">
              <a:solidFill>
                <a:srgbClr val="AE2C2C"/>
              </a:solidFill>
              <a:prstDash val="solid"/>
              <a:miter/>
            </a:ln>
          </p:spPr>
          <p:txBody>
            <a:bodyPr rtlCol="0" anchor="ctr"/>
            <a:lstStyle/>
            <a:p>
              <a:endParaRPr lang="en-GB" sz="1050"/>
            </a:p>
          </p:txBody>
        </p:sp>
      </p:grpSp>
      <p:grpSp>
        <p:nvGrpSpPr>
          <p:cNvPr id="148" name="Graphic 2">
            <a:extLst>
              <a:ext uri="{FF2B5EF4-FFF2-40B4-BE49-F238E27FC236}">
                <a16:creationId xmlns:a16="http://schemas.microsoft.com/office/drawing/2014/main" id="{80B61760-20BC-5AE5-BB2D-AC36D868351D}"/>
              </a:ext>
            </a:extLst>
          </p:cNvPr>
          <p:cNvGrpSpPr/>
          <p:nvPr/>
        </p:nvGrpSpPr>
        <p:grpSpPr>
          <a:xfrm>
            <a:off x="4782691" y="2330958"/>
            <a:ext cx="32732" cy="46046"/>
            <a:chOff x="9074368" y="2821594"/>
            <a:chExt cx="50776" cy="70060"/>
          </a:xfrm>
        </p:grpSpPr>
        <p:sp>
          <p:nvSpPr>
            <p:cNvPr id="280" name="Freeform: Shape 279">
              <a:extLst>
                <a:ext uri="{FF2B5EF4-FFF2-40B4-BE49-F238E27FC236}">
                  <a16:creationId xmlns:a16="http://schemas.microsoft.com/office/drawing/2014/main" id="{85955532-257F-F72F-1780-2C2C20CF8505}"/>
                </a:ext>
              </a:extLst>
            </p:cNvPr>
            <p:cNvSpPr/>
            <p:nvPr/>
          </p:nvSpPr>
          <p:spPr>
            <a:xfrm>
              <a:off x="9099846" y="2821594"/>
              <a:ext cx="17942" cy="70060"/>
            </a:xfrm>
            <a:custGeom>
              <a:avLst/>
              <a:gdLst>
                <a:gd name="connsiteX0" fmla="*/ 407 w 17942"/>
                <a:gd name="connsiteY0" fmla="*/ 89 h 70060"/>
                <a:gd name="connsiteX1" fmla="*/ 407 w 17942"/>
                <a:gd name="connsiteY1" fmla="*/ 70150 h 70060"/>
              </a:gdLst>
              <a:ahLst/>
              <a:cxnLst>
                <a:cxn ang="0">
                  <a:pos x="connsiteX0" y="connsiteY0"/>
                </a:cxn>
                <a:cxn ang="0">
                  <a:pos x="connsiteX1" y="connsiteY1"/>
                </a:cxn>
              </a:cxnLst>
              <a:rect l="l" t="t" r="r" b="b"/>
              <a:pathLst>
                <a:path w="17942" h="70060">
                  <a:moveTo>
                    <a:pt x="407" y="89"/>
                  </a:moveTo>
                  <a:lnTo>
                    <a:pt x="407" y="70150"/>
                  </a:lnTo>
                </a:path>
              </a:pathLst>
            </a:custGeom>
            <a:ln w="19050" cap="flat">
              <a:solidFill>
                <a:srgbClr val="AE2C2C"/>
              </a:solidFill>
              <a:prstDash val="solid"/>
              <a:miter/>
            </a:ln>
          </p:spPr>
          <p:txBody>
            <a:bodyPr rtlCol="0" anchor="ctr"/>
            <a:lstStyle/>
            <a:p>
              <a:endParaRPr lang="en-GB" sz="1050"/>
            </a:p>
          </p:txBody>
        </p:sp>
        <p:sp>
          <p:nvSpPr>
            <p:cNvPr id="281" name="Freeform: Shape 280">
              <a:extLst>
                <a:ext uri="{FF2B5EF4-FFF2-40B4-BE49-F238E27FC236}">
                  <a16:creationId xmlns:a16="http://schemas.microsoft.com/office/drawing/2014/main" id="{E78A8B48-8E1C-00CC-B163-E4B766595836}"/>
                </a:ext>
              </a:extLst>
            </p:cNvPr>
            <p:cNvSpPr/>
            <p:nvPr/>
          </p:nvSpPr>
          <p:spPr>
            <a:xfrm>
              <a:off x="9074368" y="2856748"/>
              <a:ext cx="50776" cy="24756"/>
            </a:xfrm>
            <a:custGeom>
              <a:avLst/>
              <a:gdLst>
                <a:gd name="connsiteX0" fmla="*/ 51184 w 50776"/>
                <a:gd name="connsiteY0" fmla="*/ 89 h 24756"/>
                <a:gd name="connsiteX1" fmla="*/ 408 w 50776"/>
                <a:gd name="connsiteY1" fmla="*/ 89 h 24756"/>
              </a:gdLst>
              <a:ahLst/>
              <a:cxnLst>
                <a:cxn ang="0">
                  <a:pos x="connsiteX0" y="connsiteY0"/>
                </a:cxn>
                <a:cxn ang="0">
                  <a:pos x="connsiteX1" y="connsiteY1"/>
                </a:cxn>
              </a:cxnLst>
              <a:rect l="l" t="t" r="r" b="b"/>
              <a:pathLst>
                <a:path w="50776" h="24756">
                  <a:moveTo>
                    <a:pt x="51184" y="89"/>
                  </a:moveTo>
                  <a:lnTo>
                    <a:pt x="408" y="89"/>
                  </a:lnTo>
                </a:path>
              </a:pathLst>
            </a:custGeom>
            <a:ln w="19050" cap="flat">
              <a:solidFill>
                <a:srgbClr val="AE2C2C"/>
              </a:solidFill>
              <a:prstDash val="solid"/>
              <a:miter/>
            </a:ln>
          </p:spPr>
          <p:txBody>
            <a:bodyPr rtlCol="0" anchor="ctr"/>
            <a:lstStyle/>
            <a:p>
              <a:endParaRPr lang="en-GB" sz="1050"/>
            </a:p>
          </p:txBody>
        </p:sp>
      </p:grpSp>
      <p:grpSp>
        <p:nvGrpSpPr>
          <p:cNvPr id="149" name="Graphic 2">
            <a:extLst>
              <a:ext uri="{FF2B5EF4-FFF2-40B4-BE49-F238E27FC236}">
                <a16:creationId xmlns:a16="http://schemas.microsoft.com/office/drawing/2014/main" id="{E8D5F4B8-A2E4-C1B8-B2E0-9573534C5EF0}"/>
              </a:ext>
            </a:extLst>
          </p:cNvPr>
          <p:cNvGrpSpPr/>
          <p:nvPr/>
        </p:nvGrpSpPr>
        <p:grpSpPr>
          <a:xfrm>
            <a:off x="4744639" y="2330958"/>
            <a:ext cx="32732" cy="46046"/>
            <a:chOff x="9015337" y="2821594"/>
            <a:chExt cx="50776" cy="70060"/>
          </a:xfrm>
        </p:grpSpPr>
        <p:sp>
          <p:nvSpPr>
            <p:cNvPr id="278" name="Freeform: Shape 277">
              <a:extLst>
                <a:ext uri="{FF2B5EF4-FFF2-40B4-BE49-F238E27FC236}">
                  <a16:creationId xmlns:a16="http://schemas.microsoft.com/office/drawing/2014/main" id="{ACAABD3A-3979-7EAB-51DE-830F7A5A5E35}"/>
                </a:ext>
              </a:extLst>
            </p:cNvPr>
            <p:cNvSpPr/>
            <p:nvPr/>
          </p:nvSpPr>
          <p:spPr>
            <a:xfrm>
              <a:off x="9040815" y="2821594"/>
              <a:ext cx="17942" cy="70060"/>
            </a:xfrm>
            <a:custGeom>
              <a:avLst/>
              <a:gdLst>
                <a:gd name="connsiteX0" fmla="*/ 404 w 17942"/>
                <a:gd name="connsiteY0" fmla="*/ 89 h 70060"/>
                <a:gd name="connsiteX1" fmla="*/ 404 w 17942"/>
                <a:gd name="connsiteY1" fmla="*/ 70150 h 70060"/>
              </a:gdLst>
              <a:ahLst/>
              <a:cxnLst>
                <a:cxn ang="0">
                  <a:pos x="connsiteX0" y="connsiteY0"/>
                </a:cxn>
                <a:cxn ang="0">
                  <a:pos x="connsiteX1" y="connsiteY1"/>
                </a:cxn>
              </a:cxnLst>
              <a:rect l="l" t="t" r="r" b="b"/>
              <a:pathLst>
                <a:path w="17942" h="70060">
                  <a:moveTo>
                    <a:pt x="404" y="89"/>
                  </a:moveTo>
                  <a:lnTo>
                    <a:pt x="404" y="70150"/>
                  </a:lnTo>
                </a:path>
              </a:pathLst>
            </a:custGeom>
            <a:ln w="19050" cap="flat">
              <a:solidFill>
                <a:srgbClr val="AE2C2C"/>
              </a:solidFill>
              <a:prstDash val="solid"/>
              <a:miter/>
            </a:ln>
          </p:spPr>
          <p:txBody>
            <a:bodyPr rtlCol="0" anchor="ctr"/>
            <a:lstStyle/>
            <a:p>
              <a:endParaRPr lang="en-GB" sz="1050"/>
            </a:p>
          </p:txBody>
        </p:sp>
        <p:sp>
          <p:nvSpPr>
            <p:cNvPr id="279" name="Freeform: Shape 278">
              <a:extLst>
                <a:ext uri="{FF2B5EF4-FFF2-40B4-BE49-F238E27FC236}">
                  <a16:creationId xmlns:a16="http://schemas.microsoft.com/office/drawing/2014/main" id="{8CE614D1-C33A-F416-78F8-0553DEDE28BC}"/>
                </a:ext>
              </a:extLst>
            </p:cNvPr>
            <p:cNvSpPr/>
            <p:nvPr/>
          </p:nvSpPr>
          <p:spPr>
            <a:xfrm>
              <a:off x="9015337" y="2856748"/>
              <a:ext cx="50776" cy="24756"/>
            </a:xfrm>
            <a:custGeom>
              <a:avLst/>
              <a:gdLst>
                <a:gd name="connsiteX0" fmla="*/ 51181 w 50776"/>
                <a:gd name="connsiteY0" fmla="*/ 89 h 24756"/>
                <a:gd name="connsiteX1" fmla="*/ 404 w 50776"/>
                <a:gd name="connsiteY1" fmla="*/ 89 h 24756"/>
              </a:gdLst>
              <a:ahLst/>
              <a:cxnLst>
                <a:cxn ang="0">
                  <a:pos x="connsiteX0" y="connsiteY0"/>
                </a:cxn>
                <a:cxn ang="0">
                  <a:pos x="connsiteX1" y="connsiteY1"/>
                </a:cxn>
              </a:cxnLst>
              <a:rect l="l" t="t" r="r" b="b"/>
              <a:pathLst>
                <a:path w="50776" h="24756">
                  <a:moveTo>
                    <a:pt x="51181" y="89"/>
                  </a:moveTo>
                  <a:lnTo>
                    <a:pt x="404" y="89"/>
                  </a:lnTo>
                </a:path>
              </a:pathLst>
            </a:custGeom>
            <a:ln w="19050" cap="flat">
              <a:solidFill>
                <a:srgbClr val="AE2C2C"/>
              </a:solidFill>
              <a:prstDash val="solid"/>
              <a:miter/>
            </a:ln>
          </p:spPr>
          <p:txBody>
            <a:bodyPr rtlCol="0" anchor="ctr"/>
            <a:lstStyle/>
            <a:p>
              <a:endParaRPr lang="en-GB" sz="1050"/>
            </a:p>
          </p:txBody>
        </p:sp>
      </p:grpSp>
      <p:grpSp>
        <p:nvGrpSpPr>
          <p:cNvPr id="150" name="Graphic 2">
            <a:extLst>
              <a:ext uri="{FF2B5EF4-FFF2-40B4-BE49-F238E27FC236}">
                <a16:creationId xmlns:a16="http://schemas.microsoft.com/office/drawing/2014/main" id="{B3DA7F8F-781E-91A5-C744-84FBCF01A036}"/>
              </a:ext>
            </a:extLst>
          </p:cNvPr>
          <p:cNvGrpSpPr/>
          <p:nvPr/>
        </p:nvGrpSpPr>
        <p:grpSpPr>
          <a:xfrm>
            <a:off x="4714566" y="2262948"/>
            <a:ext cx="32732" cy="46046"/>
            <a:chOff x="8968687" y="2718112"/>
            <a:chExt cx="50776" cy="70060"/>
          </a:xfrm>
        </p:grpSpPr>
        <p:sp>
          <p:nvSpPr>
            <p:cNvPr id="276" name="Freeform: Shape 275">
              <a:extLst>
                <a:ext uri="{FF2B5EF4-FFF2-40B4-BE49-F238E27FC236}">
                  <a16:creationId xmlns:a16="http://schemas.microsoft.com/office/drawing/2014/main" id="{5D3D6EF2-CC6F-AB66-BB3A-6739500E0928}"/>
                </a:ext>
              </a:extLst>
            </p:cNvPr>
            <p:cNvSpPr/>
            <p:nvPr/>
          </p:nvSpPr>
          <p:spPr>
            <a:xfrm>
              <a:off x="8994165" y="2718112"/>
              <a:ext cx="17942" cy="70060"/>
            </a:xfrm>
            <a:custGeom>
              <a:avLst/>
              <a:gdLst>
                <a:gd name="connsiteX0" fmla="*/ 402 w 17942"/>
                <a:gd name="connsiteY0" fmla="*/ 85 h 70060"/>
                <a:gd name="connsiteX1" fmla="*/ 402 w 17942"/>
                <a:gd name="connsiteY1" fmla="*/ 70145 h 70060"/>
              </a:gdLst>
              <a:ahLst/>
              <a:cxnLst>
                <a:cxn ang="0">
                  <a:pos x="connsiteX0" y="connsiteY0"/>
                </a:cxn>
                <a:cxn ang="0">
                  <a:pos x="connsiteX1" y="connsiteY1"/>
                </a:cxn>
              </a:cxnLst>
              <a:rect l="l" t="t" r="r" b="b"/>
              <a:pathLst>
                <a:path w="17942" h="70060">
                  <a:moveTo>
                    <a:pt x="402" y="85"/>
                  </a:moveTo>
                  <a:lnTo>
                    <a:pt x="402" y="70145"/>
                  </a:lnTo>
                </a:path>
              </a:pathLst>
            </a:custGeom>
            <a:ln w="19050" cap="flat">
              <a:solidFill>
                <a:srgbClr val="AE2C2C"/>
              </a:solidFill>
              <a:prstDash val="solid"/>
              <a:miter/>
            </a:ln>
          </p:spPr>
          <p:txBody>
            <a:bodyPr rtlCol="0" anchor="ctr"/>
            <a:lstStyle/>
            <a:p>
              <a:endParaRPr lang="en-GB" sz="1050"/>
            </a:p>
          </p:txBody>
        </p:sp>
        <p:sp>
          <p:nvSpPr>
            <p:cNvPr id="277" name="Freeform: Shape 276">
              <a:extLst>
                <a:ext uri="{FF2B5EF4-FFF2-40B4-BE49-F238E27FC236}">
                  <a16:creationId xmlns:a16="http://schemas.microsoft.com/office/drawing/2014/main" id="{63E94AC6-8F43-81C5-6383-3B3DA5300B96}"/>
                </a:ext>
              </a:extLst>
            </p:cNvPr>
            <p:cNvSpPr/>
            <p:nvPr/>
          </p:nvSpPr>
          <p:spPr>
            <a:xfrm>
              <a:off x="8968687" y="2753266"/>
              <a:ext cx="50776" cy="24756"/>
            </a:xfrm>
            <a:custGeom>
              <a:avLst/>
              <a:gdLst>
                <a:gd name="connsiteX0" fmla="*/ 51179 w 50776"/>
                <a:gd name="connsiteY0" fmla="*/ 85 h 24756"/>
                <a:gd name="connsiteX1" fmla="*/ 402 w 50776"/>
                <a:gd name="connsiteY1" fmla="*/ 85 h 24756"/>
              </a:gdLst>
              <a:ahLst/>
              <a:cxnLst>
                <a:cxn ang="0">
                  <a:pos x="connsiteX0" y="connsiteY0"/>
                </a:cxn>
                <a:cxn ang="0">
                  <a:pos x="connsiteX1" y="connsiteY1"/>
                </a:cxn>
              </a:cxnLst>
              <a:rect l="l" t="t" r="r" b="b"/>
              <a:pathLst>
                <a:path w="50776" h="24756">
                  <a:moveTo>
                    <a:pt x="51179" y="85"/>
                  </a:moveTo>
                  <a:lnTo>
                    <a:pt x="402" y="85"/>
                  </a:lnTo>
                </a:path>
              </a:pathLst>
            </a:custGeom>
            <a:ln w="19050" cap="flat">
              <a:solidFill>
                <a:srgbClr val="AE2C2C"/>
              </a:solidFill>
              <a:prstDash val="solid"/>
              <a:miter/>
            </a:ln>
          </p:spPr>
          <p:txBody>
            <a:bodyPr rtlCol="0" anchor="ctr"/>
            <a:lstStyle/>
            <a:p>
              <a:endParaRPr lang="en-GB" sz="1050"/>
            </a:p>
          </p:txBody>
        </p:sp>
      </p:grpSp>
      <p:grpSp>
        <p:nvGrpSpPr>
          <p:cNvPr id="151" name="Graphic 2">
            <a:extLst>
              <a:ext uri="{FF2B5EF4-FFF2-40B4-BE49-F238E27FC236}">
                <a16:creationId xmlns:a16="http://schemas.microsoft.com/office/drawing/2014/main" id="{5536BF27-394B-F659-520B-8DD705032A09}"/>
              </a:ext>
            </a:extLst>
          </p:cNvPr>
          <p:cNvGrpSpPr/>
          <p:nvPr/>
        </p:nvGrpSpPr>
        <p:grpSpPr>
          <a:xfrm>
            <a:off x="4568368" y="2262948"/>
            <a:ext cx="32732" cy="46046"/>
            <a:chOff x="8741895" y="2718112"/>
            <a:chExt cx="50776" cy="70060"/>
          </a:xfrm>
        </p:grpSpPr>
        <p:sp>
          <p:nvSpPr>
            <p:cNvPr id="274" name="Freeform: Shape 273">
              <a:extLst>
                <a:ext uri="{FF2B5EF4-FFF2-40B4-BE49-F238E27FC236}">
                  <a16:creationId xmlns:a16="http://schemas.microsoft.com/office/drawing/2014/main" id="{8ADD63F4-1AC7-04B6-2C5C-D67A8E29F588}"/>
                </a:ext>
              </a:extLst>
            </p:cNvPr>
            <p:cNvSpPr/>
            <p:nvPr/>
          </p:nvSpPr>
          <p:spPr>
            <a:xfrm>
              <a:off x="8767373" y="2718112"/>
              <a:ext cx="17942" cy="70060"/>
            </a:xfrm>
            <a:custGeom>
              <a:avLst/>
              <a:gdLst>
                <a:gd name="connsiteX0" fmla="*/ 389 w 17942"/>
                <a:gd name="connsiteY0" fmla="*/ 85 h 70060"/>
                <a:gd name="connsiteX1" fmla="*/ 389 w 17942"/>
                <a:gd name="connsiteY1" fmla="*/ 70145 h 70060"/>
              </a:gdLst>
              <a:ahLst/>
              <a:cxnLst>
                <a:cxn ang="0">
                  <a:pos x="connsiteX0" y="connsiteY0"/>
                </a:cxn>
                <a:cxn ang="0">
                  <a:pos x="connsiteX1" y="connsiteY1"/>
                </a:cxn>
              </a:cxnLst>
              <a:rect l="l" t="t" r="r" b="b"/>
              <a:pathLst>
                <a:path w="17942" h="70060">
                  <a:moveTo>
                    <a:pt x="389" y="85"/>
                  </a:moveTo>
                  <a:lnTo>
                    <a:pt x="389" y="70145"/>
                  </a:lnTo>
                </a:path>
              </a:pathLst>
            </a:custGeom>
            <a:ln w="19050" cap="flat">
              <a:solidFill>
                <a:srgbClr val="AE2C2C"/>
              </a:solidFill>
              <a:prstDash val="solid"/>
              <a:miter/>
            </a:ln>
          </p:spPr>
          <p:txBody>
            <a:bodyPr rtlCol="0" anchor="ctr"/>
            <a:lstStyle/>
            <a:p>
              <a:endParaRPr lang="en-GB" sz="1050"/>
            </a:p>
          </p:txBody>
        </p:sp>
        <p:sp>
          <p:nvSpPr>
            <p:cNvPr id="275" name="Freeform: Shape 274">
              <a:extLst>
                <a:ext uri="{FF2B5EF4-FFF2-40B4-BE49-F238E27FC236}">
                  <a16:creationId xmlns:a16="http://schemas.microsoft.com/office/drawing/2014/main" id="{05690A9B-0D07-BF25-D2F5-17EEBDB879A0}"/>
                </a:ext>
              </a:extLst>
            </p:cNvPr>
            <p:cNvSpPr/>
            <p:nvPr/>
          </p:nvSpPr>
          <p:spPr>
            <a:xfrm>
              <a:off x="8741895" y="2753266"/>
              <a:ext cx="50776" cy="24756"/>
            </a:xfrm>
            <a:custGeom>
              <a:avLst/>
              <a:gdLst>
                <a:gd name="connsiteX0" fmla="*/ 51166 w 50776"/>
                <a:gd name="connsiteY0" fmla="*/ 85 h 24756"/>
                <a:gd name="connsiteX1" fmla="*/ 389 w 50776"/>
                <a:gd name="connsiteY1" fmla="*/ 85 h 24756"/>
              </a:gdLst>
              <a:ahLst/>
              <a:cxnLst>
                <a:cxn ang="0">
                  <a:pos x="connsiteX0" y="connsiteY0"/>
                </a:cxn>
                <a:cxn ang="0">
                  <a:pos x="connsiteX1" y="connsiteY1"/>
                </a:cxn>
              </a:cxnLst>
              <a:rect l="l" t="t" r="r" b="b"/>
              <a:pathLst>
                <a:path w="50776" h="24756">
                  <a:moveTo>
                    <a:pt x="51166" y="85"/>
                  </a:moveTo>
                  <a:lnTo>
                    <a:pt x="389" y="85"/>
                  </a:lnTo>
                </a:path>
              </a:pathLst>
            </a:custGeom>
            <a:ln w="19050" cap="flat">
              <a:solidFill>
                <a:srgbClr val="AE2C2C"/>
              </a:solidFill>
              <a:prstDash val="solid"/>
              <a:miter/>
            </a:ln>
          </p:spPr>
          <p:txBody>
            <a:bodyPr rtlCol="0" anchor="ctr"/>
            <a:lstStyle/>
            <a:p>
              <a:endParaRPr lang="en-GB" sz="1050"/>
            </a:p>
          </p:txBody>
        </p:sp>
      </p:grpSp>
      <p:grpSp>
        <p:nvGrpSpPr>
          <p:cNvPr id="152" name="Graphic 2">
            <a:extLst>
              <a:ext uri="{FF2B5EF4-FFF2-40B4-BE49-F238E27FC236}">
                <a16:creationId xmlns:a16="http://schemas.microsoft.com/office/drawing/2014/main" id="{027E07AA-099F-B4C8-3DE8-2899D8D23556}"/>
              </a:ext>
            </a:extLst>
          </p:cNvPr>
          <p:cNvGrpSpPr/>
          <p:nvPr/>
        </p:nvGrpSpPr>
        <p:grpSpPr>
          <a:xfrm>
            <a:off x="4469013" y="2262948"/>
            <a:ext cx="32732" cy="46046"/>
            <a:chOff x="8587770" y="2718112"/>
            <a:chExt cx="50776" cy="70060"/>
          </a:xfrm>
        </p:grpSpPr>
        <p:sp>
          <p:nvSpPr>
            <p:cNvPr id="272" name="Freeform: Shape 271">
              <a:extLst>
                <a:ext uri="{FF2B5EF4-FFF2-40B4-BE49-F238E27FC236}">
                  <a16:creationId xmlns:a16="http://schemas.microsoft.com/office/drawing/2014/main" id="{51ABF5BE-40CA-9F25-3DF4-2C966ACA8F87}"/>
                </a:ext>
              </a:extLst>
            </p:cNvPr>
            <p:cNvSpPr/>
            <p:nvPr/>
          </p:nvSpPr>
          <p:spPr>
            <a:xfrm>
              <a:off x="8613248" y="2718112"/>
              <a:ext cx="17942" cy="70060"/>
            </a:xfrm>
            <a:custGeom>
              <a:avLst/>
              <a:gdLst>
                <a:gd name="connsiteX0" fmla="*/ 380 w 17942"/>
                <a:gd name="connsiteY0" fmla="*/ 85 h 70060"/>
                <a:gd name="connsiteX1" fmla="*/ 380 w 17942"/>
                <a:gd name="connsiteY1" fmla="*/ 70145 h 70060"/>
              </a:gdLst>
              <a:ahLst/>
              <a:cxnLst>
                <a:cxn ang="0">
                  <a:pos x="connsiteX0" y="connsiteY0"/>
                </a:cxn>
                <a:cxn ang="0">
                  <a:pos x="connsiteX1" y="connsiteY1"/>
                </a:cxn>
              </a:cxnLst>
              <a:rect l="l" t="t" r="r" b="b"/>
              <a:pathLst>
                <a:path w="17942" h="70060">
                  <a:moveTo>
                    <a:pt x="380" y="85"/>
                  </a:moveTo>
                  <a:lnTo>
                    <a:pt x="380" y="70145"/>
                  </a:lnTo>
                </a:path>
              </a:pathLst>
            </a:custGeom>
            <a:ln w="19050" cap="flat">
              <a:solidFill>
                <a:srgbClr val="AE2C2C"/>
              </a:solidFill>
              <a:prstDash val="solid"/>
              <a:miter/>
            </a:ln>
          </p:spPr>
          <p:txBody>
            <a:bodyPr rtlCol="0" anchor="ctr"/>
            <a:lstStyle/>
            <a:p>
              <a:endParaRPr lang="en-GB" sz="1050"/>
            </a:p>
          </p:txBody>
        </p:sp>
        <p:sp>
          <p:nvSpPr>
            <p:cNvPr id="273" name="Freeform: Shape 272">
              <a:extLst>
                <a:ext uri="{FF2B5EF4-FFF2-40B4-BE49-F238E27FC236}">
                  <a16:creationId xmlns:a16="http://schemas.microsoft.com/office/drawing/2014/main" id="{B4F235A0-4DA7-A4D9-60A3-98468A94DEBA}"/>
                </a:ext>
              </a:extLst>
            </p:cNvPr>
            <p:cNvSpPr/>
            <p:nvPr/>
          </p:nvSpPr>
          <p:spPr>
            <a:xfrm>
              <a:off x="8587770" y="2753266"/>
              <a:ext cx="50776" cy="24756"/>
            </a:xfrm>
            <a:custGeom>
              <a:avLst/>
              <a:gdLst>
                <a:gd name="connsiteX0" fmla="*/ 51157 w 50776"/>
                <a:gd name="connsiteY0" fmla="*/ 85 h 24756"/>
                <a:gd name="connsiteX1" fmla="*/ 380 w 50776"/>
                <a:gd name="connsiteY1" fmla="*/ 85 h 24756"/>
              </a:gdLst>
              <a:ahLst/>
              <a:cxnLst>
                <a:cxn ang="0">
                  <a:pos x="connsiteX0" y="connsiteY0"/>
                </a:cxn>
                <a:cxn ang="0">
                  <a:pos x="connsiteX1" y="connsiteY1"/>
                </a:cxn>
              </a:cxnLst>
              <a:rect l="l" t="t" r="r" b="b"/>
              <a:pathLst>
                <a:path w="50776" h="24756">
                  <a:moveTo>
                    <a:pt x="51157" y="85"/>
                  </a:moveTo>
                  <a:lnTo>
                    <a:pt x="380" y="85"/>
                  </a:lnTo>
                </a:path>
              </a:pathLst>
            </a:custGeom>
            <a:ln w="19050" cap="flat">
              <a:solidFill>
                <a:srgbClr val="AE2C2C"/>
              </a:solidFill>
              <a:prstDash val="solid"/>
              <a:miter/>
            </a:ln>
          </p:spPr>
          <p:txBody>
            <a:bodyPr rtlCol="0" anchor="ctr"/>
            <a:lstStyle/>
            <a:p>
              <a:endParaRPr lang="en-GB" sz="1050"/>
            </a:p>
          </p:txBody>
        </p:sp>
      </p:grpSp>
      <p:grpSp>
        <p:nvGrpSpPr>
          <p:cNvPr id="153" name="Graphic 2">
            <a:extLst>
              <a:ext uri="{FF2B5EF4-FFF2-40B4-BE49-F238E27FC236}">
                <a16:creationId xmlns:a16="http://schemas.microsoft.com/office/drawing/2014/main" id="{284311C4-8528-F15E-B927-52DBF9591199}"/>
              </a:ext>
            </a:extLst>
          </p:cNvPr>
          <p:cNvGrpSpPr/>
          <p:nvPr/>
        </p:nvGrpSpPr>
        <p:grpSpPr>
          <a:xfrm>
            <a:off x="4355431" y="2203724"/>
            <a:ext cx="32732" cy="46046"/>
            <a:chOff x="8411575" y="2627999"/>
            <a:chExt cx="50776" cy="70060"/>
          </a:xfrm>
        </p:grpSpPr>
        <p:sp>
          <p:nvSpPr>
            <p:cNvPr id="270" name="Freeform: Shape 269">
              <a:extLst>
                <a:ext uri="{FF2B5EF4-FFF2-40B4-BE49-F238E27FC236}">
                  <a16:creationId xmlns:a16="http://schemas.microsoft.com/office/drawing/2014/main" id="{DA198ECE-41EA-976E-6B00-91F79796C611}"/>
                </a:ext>
              </a:extLst>
            </p:cNvPr>
            <p:cNvSpPr/>
            <p:nvPr/>
          </p:nvSpPr>
          <p:spPr>
            <a:xfrm>
              <a:off x="8437053" y="2627999"/>
              <a:ext cx="17942" cy="70060"/>
            </a:xfrm>
            <a:custGeom>
              <a:avLst/>
              <a:gdLst>
                <a:gd name="connsiteX0" fmla="*/ 371 w 17942"/>
                <a:gd name="connsiteY0" fmla="*/ 81 h 70060"/>
                <a:gd name="connsiteX1" fmla="*/ 371 w 17942"/>
                <a:gd name="connsiteY1" fmla="*/ 70142 h 70060"/>
              </a:gdLst>
              <a:ahLst/>
              <a:cxnLst>
                <a:cxn ang="0">
                  <a:pos x="connsiteX0" y="connsiteY0"/>
                </a:cxn>
                <a:cxn ang="0">
                  <a:pos x="connsiteX1" y="connsiteY1"/>
                </a:cxn>
              </a:cxnLst>
              <a:rect l="l" t="t" r="r" b="b"/>
              <a:pathLst>
                <a:path w="17942" h="70060">
                  <a:moveTo>
                    <a:pt x="371" y="81"/>
                  </a:moveTo>
                  <a:lnTo>
                    <a:pt x="371" y="70142"/>
                  </a:lnTo>
                </a:path>
              </a:pathLst>
            </a:custGeom>
            <a:ln w="19050" cap="flat">
              <a:solidFill>
                <a:srgbClr val="AE2C2C"/>
              </a:solidFill>
              <a:prstDash val="solid"/>
              <a:miter/>
            </a:ln>
          </p:spPr>
          <p:txBody>
            <a:bodyPr rtlCol="0" anchor="ctr"/>
            <a:lstStyle/>
            <a:p>
              <a:endParaRPr lang="en-GB" sz="1050"/>
            </a:p>
          </p:txBody>
        </p:sp>
        <p:sp>
          <p:nvSpPr>
            <p:cNvPr id="271" name="Freeform: Shape 270">
              <a:extLst>
                <a:ext uri="{FF2B5EF4-FFF2-40B4-BE49-F238E27FC236}">
                  <a16:creationId xmlns:a16="http://schemas.microsoft.com/office/drawing/2014/main" id="{6D3B4593-0210-7AF0-49EC-1EC4F25980EE}"/>
                </a:ext>
              </a:extLst>
            </p:cNvPr>
            <p:cNvSpPr/>
            <p:nvPr/>
          </p:nvSpPr>
          <p:spPr>
            <a:xfrm>
              <a:off x="8411575" y="2663153"/>
              <a:ext cx="50776" cy="24756"/>
            </a:xfrm>
            <a:custGeom>
              <a:avLst/>
              <a:gdLst>
                <a:gd name="connsiteX0" fmla="*/ 51148 w 50776"/>
                <a:gd name="connsiteY0" fmla="*/ 81 h 24756"/>
                <a:gd name="connsiteX1" fmla="*/ 371 w 50776"/>
                <a:gd name="connsiteY1" fmla="*/ 81 h 24756"/>
              </a:gdLst>
              <a:ahLst/>
              <a:cxnLst>
                <a:cxn ang="0">
                  <a:pos x="connsiteX0" y="connsiteY0"/>
                </a:cxn>
                <a:cxn ang="0">
                  <a:pos x="connsiteX1" y="connsiteY1"/>
                </a:cxn>
              </a:cxnLst>
              <a:rect l="l" t="t" r="r" b="b"/>
              <a:pathLst>
                <a:path w="50776" h="24756">
                  <a:moveTo>
                    <a:pt x="51148" y="81"/>
                  </a:moveTo>
                  <a:lnTo>
                    <a:pt x="371" y="81"/>
                  </a:lnTo>
                </a:path>
              </a:pathLst>
            </a:custGeom>
            <a:ln w="19050" cap="flat">
              <a:solidFill>
                <a:srgbClr val="AE2C2C"/>
              </a:solidFill>
              <a:prstDash val="solid"/>
              <a:miter/>
            </a:ln>
          </p:spPr>
          <p:txBody>
            <a:bodyPr rtlCol="0" anchor="ctr"/>
            <a:lstStyle/>
            <a:p>
              <a:endParaRPr lang="en-GB" sz="1050"/>
            </a:p>
          </p:txBody>
        </p:sp>
      </p:grpSp>
      <p:grpSp>
        <p:nvGrpSpPr>
          <p:cNvPr id="154" name="Graphic 2">
            <a:extLst>
              <a:ext uri="{FF2B5EF4-FFF2-40B4-BE49-F238E27FC236}">
                <a16:creationId xmlns:a16="http://schemas.microsoft.com/office/drawing/2014/main" id="{AD76126B-11F2-49C7-1DCA-0317478159A6}"/>
              </a:ext>
            </a:extLst>
          </p:cNvPr>
          <p:cNvGrpSpPr/>
          <p:nvPr/>
        </p:nvGrpSpPr>
        <p:grpSpPr>
          <a:xfrm>
            <a:off x="4254457" y="2203724"/>
            <a:ext cx="32732" cy="46046"/>
            <a:chOff x="8254938" y="2627999"/>
            <a:chExt cx="50776" cy="70060"/>
          </a:xfrm>
        </p:grpSpPr>
        <p:sp>
          <p:nvSpPr>
            <p:cNvPr id="268" name="Freeform: Shape 267">
              <a:extLst>
                <a:ext uri="{FF2B5EF4-FFF2-40B4-BE49-F238E27FC236}">
                  <a16:creationId xmlns:a16="http://schemas.microsoft.com/office/drawing/2014/main" id="{D5FA00FB-EA77-3EC7-B77E-2BB7DC20218E}"/>
                </a:ext>
              </a:extLst>
            </p:cNvPr>
            <p:cNvSpPr/>
            <p:nvPr/>
          </p:nvSpPr>
          <p:spPr>
            <a:xfrm>
              <a:off x="8280416" y="2627999"/>
              <a:ext cx="17942" cy="70060"/>
            </a:xfrm>
            <a:custGeom>
              <a:avLst/>
              <a:gdLst>
                <a:gd name="connsiteX0" fmla="*/ 362 w 17942"/>
                <a:gd name="connsiteY0" fmla="*/ 81 h 70060"/>
                <a:gd name="connsiteX1" fmla="*/ 362 w 17942"/>
                <a:gd name="connsiteY1" fmla="*/ 70142 h 70060"/>
              </a:gdLst>
              <a:ahLst/>
              <a:cxnLst>
                <a:cxn ang="0">
                  <a:pos x="connsiteX0" y="connsiteY0"/>
                </a:cxn>
                <a:cxn ang="0">
                  <a:pos x="connsiteX1" y="connsiteY1"/>
                </a:cxn>
              </a:cxnLst>
              <a:rect l="l" t="t" r="r" b="b"/>
              <a:pathLst>
                <a:path w="17942" h="70060">
                  <a:moveTo>
                    <a:pt x="362" y="81"/>
                  </a:moveTo>
                  <a:lnTo>
                    <a:pt x="362" y="70142"/>
                  </a:lnTo>
                </a:path>
              </a:pathLst>
            </a:custGeom>
            <a:ln w="19050" cap="flat">
              <a:solidFill>
                <a:srgbClr val="AE2C2C"/>
              </a:solidFill>
              <a:prstDash val="solid"/>
              <a:miter/>
            </a:ln>
          </p:spPr>
          <p:txBody>
            <a:bodyPr rtlCol="0" anchor="ctr"/>
            <a:lstStyle/>
            <a:p>
              <a:endParaRPr lang="en-GB" sz="1050"/>
            </a:p>
          </p:txBody>
        </p:sp>
        <p:sp>
          <p:nvSpPr>
            <p:cNvPr id="269" name="Freeform: Shape 268">
              <a:extLst>
                <a:ext uri="{FF2B5EF4-FFF2-40B4-BE49-F238E27FC236}">
                  <a16:creationId xmlns:a16="http://schemas.microsoft.com/office/drawing/2014/main" id="{893EC7E2-3696-E799-75CF-7401B5D3649C}"/>
                </a:ext>
              </a:extLst>
            </p:cNvPr>
            <p:cNvSpPr/>
            <p:nvPr/>
          </p:nvSpPr>
          <p:spPr>
            <a:xfrm>
              <a:off x="8254938" y="2663153"/>
              <a:ext cx="50776" cy="24756"/>
            </a:xfrm>
            <a:custGeom>
              <a:avLst/>
              <a:gdLst>
                <a:gd name="connsiteX0" fmla="*/ 51139 w 50776"/>
                <a:gd name="connsiteY0" fmla="*/ 81 h 24756"/>
                <a:gd name="connsiteX1" fmla="*/ 362 w 50776"/>
                <a:gd name="connsiteY1" fmla="*/ 81 h 24756"/>
              </a:gdLst>
              <a:ahLst/>
              <a:cxnLst>
                <a:cxn ang="0">
                  <a:pos x="connsiteX0" y="connsiteY0"/>
                </a:cxn>
                <a:cxn ang="0">
                  <a:pos x="connsiteX1" y="connsiteY1"/>
                </a:cxn>
              </a:cxnLst>
              <a:rect l="l" t="t" r="r" b="b"/>
              <a:pathLst>
                <a:path w="50776" h="24756">
                  <a:moveTo>
                    <a:pt x="51139" y="81"/>
                  </a:moveTo>
                  <a:lnTo>
                    <a:pt x="362" y="81"/>
                  </a:lnTo>
                </a:path>
              </a:pathLst>
            </a:custGeom>
            <a:ln w="19050" cap="flat">
              <a:solidFill>
                <a:srgbClr val="AE2C2C"/>
              </a:solidFill>
              <a:prstDash val="solid"/>
              <a:miter/>
            </a:ln>
          </p:spPr>
          <p:txBody>
            <a:bodyPr rtlCol="0" anchor="ctr"/>
            <a:lstStyle/>
            <a:p>
              <a:endParaRPr lang="en-GB" sz="1050"/>
            </a:p>
          </p:txBody>
        </p:sp>
      </p:grpSp>
      <p:grpSp>
        <p:nvGrpSpPr>
          <p:cNvPr id="155" name="Graphic 2">
            <a:extLst>
              <a:ext uri="{FF2B5EF4-FFF2-40B4-BE49-F238E27FC236}">
                <a16:creationId xmlns:a16="http://schemas.microsoft.com/office/drawing/2014/main" id="{F2E93E62-D4C7-3A4B-20AB-1D0AA95AEB51}"/>
              </a:ext>
            </a:extLst>
          </p:cNvPr>
          <p:cNvGrpSpPr/>
          <p:nvPr/>
        </p:nvGrpSpPr>
        <p:grpSpPr>
          <a:xfrm>
            <a:off x="4251448" y="2203724"/>
            <a:ext cx="32732" cy="46046"/>
            <a:chOff x="8250273" y="2627999"/>
            <a:chExt cx="50776" cy="70060"/>
          </a:xfrm>
        </p:grpSpPr>
        <p:sp>
          <p:nvSpPr>
            <p:cNvPr id="266" name="Freeform: Shape 265">
              <a:extLst>
                <a:ext uri="{FF2B5EF4-FFF2-40B4-BE49-F238E27FC236}">
                  <a16:creationId xmlns:a16="http://schemas.microsoft.com/office/drawing/2014/main" id="{359C2764-1C8C-18B9-CCA5-D6D48438935D}"/>
                </a:ext>
              </a:extLst>
            </p:cNvPr>
            <p:cNvSpPr/>
            <p:nvPr/>
          </p:nvSpPr>
          <p:spPr>
            <a:xfrm>
              <a:off x="8275751" y="2627999"/>
              <a:ext cx="17942" cy="70060"/>
            </a:xfrm>
            <a:custGeom>
              <a:avLst/>
              <a:gdLst>
                <a:gd name="connsiteX0" fmla="*/ 362 w 17942"/>
                <a:gd name="connsiteY0" fmla="*/ 81 h 70060"/>
                <a:gd name="connsiteX1" fmla="*/ 362 w 17942"/>
                <a:gd name="connsiteY1" fmla="*/ 70142 h 70060"/>
              </a:gdLst>
              <a:ahLst/>
              <a:cxnLst>
                <a:cxn ang="0">
                  <a:pos x="connsiteX0" y="connsiteY0"/>
                </a:cxn>
                <a:cxn ang="0">
                  <a:pos x="connsiteX1" y="connsiteY1"/>
                </a:cxn>
              </a:cxnLst>
              <a:rect l="l" t="t" r="r" b="b"/>
              <a:pathLst>
                <a:path w="17942" h="70060">
                  <a:moveTo>
                    <a:pt x="362" y="81"/>
                  </a:moveTo>
                  <a:lnTo>
                    <a:pt x="362" y="70142"/>
                  </a:lnTo>
                </a:path>
              </a:pathLst>
            </a:custGeom>
            <a:ln w="19050" cap="flat">
              <a:solidFill>
                <a:srgbClr val="AE2C2C"/>
              </a:solidFill>
              <a:prstDash val="solid"/>
              <a:miter/>
            </a:ln>
          </p:spPr>
          <p:txBody>
            <a:bodyPr rtlCol="0" anchor="ctr"/>
            <a:lstStyle/>
            <a:p>
              <a:endParaRPr lang="en-GB" sz="1050"/>
            </a:p>
          </p:txBody>
        </p:sp>
        <p:sp>
          <p:nvSpPr>
            <p:cNvPr id="267" name="Freeform: Shape 266">
              <a:extLst>
                <a:ext uri="{FF2B5EF4-FFF2-40B4-BE49-F238E27FC236}">
                  <a16:creationId xmlns:a16="http://schemas.microsoft.com/office/drawing/2014/main" id="{5F94717A-90AE-CE12-BECC-A24AB256E455}"/>
                </a:ext>
              </a:extLst>
            </p:cNvPr>
            <p:cNvSpPr/>
            <p:nvPr/>
          </p:nvSpPr>
          <p:spPr>
            <a:xfrm>
              <a:off x="8250273" y="2663153"/>
              <a:ext cx="50776" cy="24756"/>
            </a:xfrm>
            <a:custGeom>
              <a:avLst/>
              <a:gdLst>
                <a:gd name="connsiteX0" fmla="*/ 51139 w 50776"/>
                <a:gd name="connsiteY0" fmla="*/ 81 h 24756"/>
                <a:gd name="connsiteX1" fmla="*/ 362 w 50776"/>
                <a:gd name="connsiteY1" fmla="*/ 81 h 24756"/>
              </a:gdLst>
              <a:ahLst/>
              <a:cxnLst>
                <a:cxn ang="0">
                  <a:pos x="connsiteX0" y="connsiteY0"/>
                </a:cxn>
                <a:cxn ang="0">
                  <a:pos x="connsiteX1" y="connsiteY1"/>
                </a:cxn>
              </a:cxnLst>
              <a:rect l="l" t="t" r="r" b="b"/>
              <a:pathLst>
                <a:path w="50776" h="24756">
                  <a:moveTo>
                    <a:pt x="51139" y="81"/>
                  </a:moveTo>
                  <a:lnTo>
                    <a:pt x="362" y="81"/>
                  </a:lnTo>
                </a:path>
              </a:pathLst>
            </a:custGeom>
            <a:ln w="19050" cap="flat">
              <a:solidFill>
                <a:srgbClr val="AE2C2C"/>
              </a:solidFill>
              <a:prstDash val="solid"/>
              <a:miter/>
            </a:ln>
          </p:spPr>
          <p:txBody>
            <a:bodyPr rtlCol="0" anchor="ctr"/>
            <a:lstStyle/>
            <a:p>
              <a:endParaRPr lang="en-GB" sz="1050"/>
            </a:p>
          </p:txBody>
        </p:sp>
      </p:grpSp>
      <p:grpSp>
        <p:nvGrpSpPr>
          <p:cNvPr id="156" name="Graphic 2">
            <a:extLst>
              <a:ext uri="{FF2B5EF4-FFF2-40B4-BE49-F238E27FC236}">
                <a16:creationId xmlns:a16="http://schemas.microsoft.com/office/drawing/2014/main" id="{CEF90FE4-D51C-85A1-3774-5D2CAF6B45F6}"/>
              </a:ext>
            </a:extLst>
          </p:cNvPr>
          <p:cNvGrpSpPr/>
          <p:nvPr/>
        </p:nvGrpSpPr>
        <p:grpSpPr>
          <a:xfrm>
            <a:off x="4232250" y="2203724"/>
            <a:ext cx="32732" cy="46046"/>
            <a:chOff x="8220489" y="2627999"/>
            <a:chExt cx="50776" cy="70060"/>
          </a:xfrm>
        </p:grpSpPr>
        <p:sp>
          <p:nvSpPr>
            <p:cNvPr id="264" name="Freeform: Shape 263">
              <a:extLst>
                <a:ext uri="{FF2B5EF4-FFF2-40B4-BE49-F238E27FC236}">
                  <a16:creationId xmlns:a16="http://schemas.microsoft.com/office/drawing/2014/main" id="{2869940A-C380-EAC7-0583-DE140E210F77}"/>
                </a:ext>
              </a:extLst>
            </p:cNvPr>
            <p:cNvSpPr/>
            <p:nvPr/>
          </p:nvSpPr>
          <p:spPr>
            <a:xfrm>
              <a:off x="8245967" y="2627999"/>
              <a:ext cx="17942" cy="70060"/>
            </a:xfrm>
            <a:custGeom>
              <a:avLst/>
              <a:gdLst>
                <a:gd name="connsiteX0" fmla="*/ 360 w 17942"/>
                <a:gd name="connsiteY0" fmla="*/ 81 h 70060"/>
                <a:gd name="connsiteX1" fmla="*/ 360 w 17942"/>
                <a:gd name="connsiteY1" fmla="*/ 70142 h 70060"/>
              </a:gdLst>
              <a:ahLst/>
              <a:cxnLst>
                <a:cxn ang="0">
                  <a:pos x="connsiteX0" y="connsiteY0"/>
                </a:cxn>
                <a:cxn ang="0">
                  <a:pos x="connsiteX1" y="connsiteY1"/>
                </a:cxn>
              </a:cxnLst>
              <a:rect l="l" t="t" r="r" b="b"/>
              <a:pathLst>
                <a:path w="17942" h="70060">
                  <a:moveTo>
                    <a:pt x="360" y="81"/>
                  </a:moveTo>
                  <a:lnTo>
                    <a:pt x="360" y="70142"/>
                  </a:lnTo>
                </a:path>
              </a:pathLst>
            </a:custGeom>
            <a:ln w="19050" cap="flat">
              <a:solidFill>
                <a:srgbClr val="AE2C2C"/>
              </a:solidFill>
              <a:prstDash val="solid"/>
              <a:miter/>
            </a:ln>
          </p:spPr>
          <p:txBody>
            <a:bodyPr rtlCol="0" anchor="ctr"/>
            <a:lstStyle/>
            <a:p>
              <a:endParaRPr lang="en-GB" sz="1050"/>
            </a:p>
          </p:txBody>
        </p:sp>
        <p:sp>
          <p:nvSpPr>
            <p:cNvPr id="265" name="Freeform: Shape 264">
              <a:extLst>
                <a:ext uri="{FF2B5EF4-FFF2-40B4-BE49-F238E27FC236}">
                  <a16:creationId xmlns:a16="http://schemas.microsoft.com/office/drawing/2014/main" id="{F073B3BF-CCF2-42B8-25E7-4539689D7D1C}"/>
                </a:ext>
              </a:extLst>
            </p:cNvPr>
            <p:cNvSpPr/>
            <p:nvPr/>
          </p:nvSpPr>
          <p:spPr>
            <a:xfrm>
              <a:off x="8220489" y="2663153"/>
              <a:ext cx="50776" cy="24756"/>
            </a:xfrm>
            <a:custGeom>
              <a:avLst/>
              <a:gdLst>
                <a:gd name="connsiteX0" fmla="*/ 51137 w 50776"/>
                <a:gd name="connsiteY0" fmla="*/ 81 h 24756"/>
                <a:gd name="connsiteX1" fmla="*/ 360 w 50776"/>
                <a:gd name="connsiteY1" fmla="*/ 81 h 24756"/>
              </a:gdLst>
              <a:ahLst/>
              <a:cxnLst>
                <a:cxn ang="0">
                  <a:pos x="connsiteX0" y="connsiteY0"/>
                </a:cxn>
                <a:cxn ang="0">
                  <a:pos x="connsiteX1" y="connsiteY1"/>
                </a:cxn>
              </a:cxnLst>
              <a:rect l="l" t="t" r="r" b="b"/>
              <a:pathLst>
                <a:path w="50776" h="24756">
                  <a:moveTo>
                    <a:pt x="51137" y="81"/>
                  </a:moveTo>
                  <a:lnTo>
                    <a:pt x="360" y="81"/>
                  </a:lnTo>
                </a:path>
              </a:pathLst>
            </a:custGeom>
            <a:ln w="19050" cap="flat">
              <a:solidFill>
                <a:srgbClr val="AE2C2C"/>
              </a:solidFill>
              <a:prstDash val="solid"/>
              <a:miter/>
            </a:ln>
          </p:spPr>
          <p:txBody>
            <a:bodyPr rtlCol="0" anchor="ctr"/>
            <a:lstStyle/>
            <a:p>
              <a:endParaRPr lang="en-GB" sz="1050"/>
            </a:p>
          </p:txBody>
        </p:sp>
      </p:grpSp>
      <p:grpSp>
        <p:nvGrpSpPr>
          <p:cNvPr id="157" name="Graphic 2">
            <a:extLst>
              <a:ext uri="{FF2B5EF4-FFF2-40B4-BE49-F238E27FC236}">
                <a16:creationId xmlns:a16="http://schemas.microsoft.com/office/drawing/2014/main" id="{0AF20214-7199-B157-7CB6-271E8B9AD35E}"/>
              </a:ext>
            </a:extLst>
          </p:cNvPr>
          <p:cNvGrpSpPr/>
          <p:nvPr/>
        </p:nvGrpSpPr>
        <p:grpSpPr>
          <a:xfrm>
            <a:off x="4205647" y="2203724"/>
            <a:ext cx="32732" cy="46046"/>
            <a:chOff x="8179221" y="2627999"/>
            <a:chExt cx="50776" cy="70060"/>
          </a:xfrm>
        </p:grpSpPr>
        <p:sp>
          <p:nvSpPr>
            <p:cNvPr id="262" name="Freeform: Shape 261">
              <a:extLst>
                <a:ext uri="{FF2B5EF4-FFF2-40B4-BE49-F238E27FC236}">
                  <a16:creationId xmlns:a16="http://schemas.microsoft.com/office/drawing/2014/main" id="{556C4B98-352B-32D2-616A-20CF5E2DCB31}"/>
                </a:ext>
              </a:extLst>
            </p:cNvPr>
            <p:cNvSpPr/>
            <p:nvPr/>
          </p:nvSpPr>
          <p:spPr>
            <a:xfrm>
              <a:off x="8204699" y="2627999"/>
              <a:ext cx="17942" cy="70060"/>
            </a:xfrm>
            <a:custGeom>
              <a:avLst/>
              <a:gdLst>
                <a:gd name="connsiteX0" fmla="*/ 358 w 17942"/>
                <a:gd name="connsiteY0" fmla="*/ 81 h 70060"/>
                <a:gd name="connsiteX1" fmla="*/ 358 w 17942"/>
                <a:gd name="connsiteY1" fmla="*/ 70142 h 70060"/>
              </a:gdLst>
              <a:ahLst/>
              <a:cxnLst>
                <a:cxn ang="0">
                  <a:pos x="connsiteX0" y="connsiteY0"/>
                </a:cxn>
                <a:cxn ang="0">
                  <a:pos x="connsiteX1" y="connsiteY1"/>
                </a:cxn>
              </a:cxnLst>
              <a:rect l="l" t="t" r="r" b="b"/>
              <a:pathLst>
                <a:path w="17942" h="70060">
                  <a:moveTo>
                    <a:pt x="358" y="81"/>
                  </a:moveTo>
                  <a:lnTo>
                    <a:pt x="358" y="70142"/>
                  </a:lnTo>
                </a:path>
              </a:pathLst>
            </a:custGeom>
            <a:ln w="19050" cap="flat">
              <a:solidFill>
                <a:srgbClr val="AE2C2C"/>
              </a:solidFill>
              <a:prstDash val="solid"/>
              <a:miter/>
            </a:ln>
          </p:spPr>
          <p:txBody>
            <a:bodyPr rtlCol="0" anchor="ctr"/>
            <a:lstStyle/>
            <a:p>
              <a:endParaRPr lang="en-GB" sz="1050"/>
            </a:p>
          </p:txBody>
        </p:sp>
        <p:sp>
          <p:nvSpPr>
            <p:cNvPr id="263" name="Freeform: Shape 262">
              <a:extLst>
                <a:ext uri="{FF2B5EF4-FFF2-40B4-BE49-F238E27FC236}">
                  <a16:creationId xmlns:a16="http://schemas.microsoft.com/office/drawing/2014/main" id="{766B4024-E9D9-FA66-C464-BD4FAB82B02E}"/>
                </a:ext>
              </a:extLst>
            </p:cNvPr>
            <p:cNvSpPr/>
            <p:nvPr/>
          </p:nvSpPr>
          <p:spPr>
            <a:xfrm>
              <a:off x="8179221" y="2663153"/>
              <a:ext cx="50776" cy="24756"/>
            </a:xfrm>
            <a:custGeom>
              <a:avLst/>
              <a:gdLst>
                <a:gd name="connsiteX0" fmla="*/ 51135 w 50776"/>
                <a:gd name="connsiteY0" fmla="*/ 81 h 24756"/>
                <a:gd name="connsiteX1" fmla="*/ 358 w 50776"/>
                <a:gd name="connsiteY1" fmla="*/ 81 h 24756"/>
              </a:gdLst>
              <a:ahLst/>
              <a:cxnLst>
                <a:cxn ang="0">
                  <a:pos x="connsiteX0" y="connsiteY0"/>
                </a:cxn>
                <a:cxn ang="0">
                  <a:pos x="connsiteX1" y="connsiteY1"/>
                </a:cxn>
              </a:cxnLst>
              <a:rect l="l" t="t" r="r" b="b"/>
              <a:pathLst>
                <a:path w="50776" h="24756">
                  <a:moveTo>
                    <a:pt x="51135" y="81"/>
                  </a:moveTo>
                  <a:lnTo>
                    <a:pt x="358" y="81"/>
                  </a:lnTo>
                </a:path>
              </a:pathLst>
            </a:custGeom>
            <a:ln w="19050" cap="flat">
              <a:solidFill>
                <a:srgbClr val="AE2C2C"/>
              </a:solidFill>
              <a:prstDash val="solid"/>
              <a:miter/>
            </a:ln>
          </p:spPr>
          <p:txBody>
            <a:bodyPr rtlCol="0" anchor="ctr"/>
            <a:lstStyle/>
            <a:p>
              <a:endParaRPr lang="en-GB" sz="1050"/>
            </a:p>
          </p:txBody>
        </p:sp>
      </p:grpSp>
      <p:grpSp>
        <p:nvGrpSpPr>
          <p:cNvPr id="158" name="Graphic 2">
            <a:extLst>
              <a:ext uri="{FF2B5EF4-FFF2-40B4-BE49-F238E27FC236}">
                <a16:creationId xmlns:a16="http://schemas.microsoft.com/office/drawing/2014/main" id="{4210DECC-929A-6C62-AA18-A5B3716C0C60}"/>
              </a:ext>
            </a:extLst>
          </p:cNvPr>
          <p:cNvGrpSpPr/>
          <p:nvPr/>
        </p:nvGrpSpPr>
        <p:grpSpPr>
          <a:xfrm>
            <a:off x="4100740" y="2157677"/>
            <a:ext cx="32732" cy="46046"/>
            <a:chOff x="8016484" y="2557938"/>
            <a:chExt cx="50776" cy="70060"/>
          </a:xfrm>
        </p:grpSpPr>
        <p:sp>
          <p:nvSpPr>
            <p:cNvPr id="260" name="Freeform: Shape 259">
              <a:extLst>
                <a:ext uri="{FF2B5EF4-FFF2-40B4-BE49-F238E27FC236}">
                  <a16:creationId xmlns:a16="http://schemas.microsoft.com/office/drawing/2014/main" id="{C8C4CFCE-C14F-C02A-FE76-6D5DB264D7BC}"/>
                </a:ext>
              </a:extLst>
            </p:cNvPr>
            <p:cNvSpPr/>
            <p:nvPr/>
          </p:nvSpPr>
          <p:spPr>
            <a:xfrm>
              <a:off x="8041962" y="2557938"/>
              <a:ext cx="17942" cy="70060"/>
            </a:xfrm>
            <a:custGeom>
              <a:avLst/>
              <a:gdLst>
                <a:gd name="connsiteX0" fmla="*/ 349 w 17942"/>
                <a:gd name="connsiteY0" fmla="*/ 78 h 70060"/>
                <a:gd name="connsiteX1" fmla="*/ 349 w 17942"/>
                <a:gd name="connsiteY1" fmla="*/ 70139 h 70060"/>
              </a:gdLst>
              <a:ahLst/>
              <a:cxnLst>
                <a:cxn ang="0">
                  <a:pos x="connsiteX0" y="connsiteY0"/>
                </a:cxn>
                <a:cxn ang="0">
                  <a:pos x="connsiteX1" y="connsiteY1"/>
                </a:cxn>
              </a:cxnLst>
              <a:rect l="l" t="t" r="r" b="b"/>
              <a:pathLst>
                <a:path w="17942" h="70060">
                  <a:moveTo>
                    <a:pt x="349" y="78"/>
                  </a:moveTo>
                  <a:lnTo>
                    <a:pt x="349" y="70139"/>
                  </a:lnTo>
                </a:path>
              </a:pathLst>
            </a:custGeom>
            <a:ln w="19050" cap="flat">
              <a:solidFill>
                <a:srgbClr val="AE2C2C"/>
              </a:solidFill>
              <a:prstDash val="solid"/>
              <a:miter/>
            </a:ln>
          </p:spPr>
          <p:txBody>
            <a:bodyPr rtlCol="0" anchor="ctr"/>
            <a:lstStyle/>
            <a:p>
              <a:endParaRPr lang="en-GB" sz="1050"/>
            </a:p>
          </p:txBody>
        </p:sp>
        <p:sp>
          <p:nvSpPr>
            <p:cNvPr id="261" name="Freeform: Shape 260">
              <a:extLst>
                <a:ext uri="{FF2B5EF4-FFF2-40B4-BE49-F238E27FC236}">
                  <a16:creationId xmlns:a16="http://schemas.microsoft.com/office/drawing/2014/main" id="{9CB074BB-7D8F-478D-99B0-82F2A5F7B193}"/>
                </a:ext>
              </a:extLst>
            </p:cNvPr>
            <p:cNvSpPr/>
            <p:nvPr/>
          </p:nvSpPr>
          <p:spPr>
            <a:xfrm>
              <a:off x="8016484" y="2593092"/>
              <a:ext cx="50776" cy="24756"/>
            </a:xfrm>
            <a:custGeom>
              <a:avLst/>
              <a:gdLst>
                <a:gd name="connsiteX0" fmla="*/ 51126 w 50776"/>
                <a:gd name="connsiteY0" fmla="*/ 78 h 24756"/>
                <a:gd name="connsiteX1" fmla="*/ 349 w 50776"/>
                <a:gd name="connsiteY1" fmla="*/ 78 h 24756"/>
              </a:gdLst>
              <a:ahLst/>
              <a:cxnLst>
                <a:cxn ang="0">
                  <a:pos x="connsiteX0" y="connsiteY0"/>
                </a:cxn>
                <a:cxn ang="0">
                  <a:pos x="connsiteX1" y="connsiteY1"/>
                </a:cxn>
              </a:cxnLst>
              <a:rect l="l" t="t" r="r" b="b"/>
              <a:pathLst>
                <a:path w="50776" h="24756">
                  <a:moveTo>
                    <a:pt x="51126" y="78"/>
                  </a:moveTo>
                  <a:lnTo>
                    <a:pt x="349" y="78"/>
                  </a:lnTo>
                </a:path>
              </a:pathLst>
            </a:custGeom>
            <a:ln w="19050" cap="flat">
              <a:solidFill>
                <a:srgbClr val="AE2C2C"/>
              </a:solidFill>
              <a:prstDash val="solid"/>
              <a:miter/>
            </a:ln>
          </p:spPr>
          <p:txBody>
            <a:bodyPr rtlCol="0" anchor="ctr"/>
            <a:lstStyle/>
            <a:p>
              <a:endParaRPr lang="en-GB" sz="1050"/>
            </a:p>
          </p:txBody>
        </p:sp>
      </p:grpSp>
      <p:grpSp>
        <p:nvGrpSpPr>
          <p:cNvPr id="159" name="Graphic 2">
            <a:extLst>
              <a:ext uri="{FF2B5EF4-FFF2-40B4-BE49-F238E27FC236}">
                <a16:creationId xmlns:a16="http://schemas.microsoft.com/office/drawing/2014/main" id="{58A21587-F8EF-836C-410B-78EEC1B3A7C3}"/>
              </a:ext>
            </a:extLst>
          </p:cNvPr>
          <p:cNvGrpSpPr/>
          <p:nvPr/>
        </p:nvGrpSpPr>
        <p:grpSpPr>
          <a:xfrm>
            <a:off x="3987852" y="2157677"/>
            <a:ext cx="32732" cy="46046"/>
            <a:chOff x="7841366" y="2557938"/>
            <a:chExt cx="50776" cy="70060"/>
          </a:xfrm>
        </p:grpSpPr>
        <p:sp>
          <p:nvSpPr>
            <p:cNvPr id="258" name="Freeform: Shape 257">
              <a:extLst>
                <a:ext uri="{FF2B5EF4-FFF2-40B4-BE49-F238E27FC236}">
                  <a16:creationId xmlns:a16="http://schemas.microsoft.com/office/drawing/2014/main" id="{E9F88E44-288C-8FD3-0A80-775932F108A7}"/>
                </a:ext>
              </a:extLst>
            </p:cNvPr>
            <p:cNvSpPr/>
            <p:nvPr/>
          </p:nvSpPr>
          <p:spPr>
            <a:xfrm>
              <a:off x="7866844" y="2557938"/>
              <a:ext cx="17942" cy="70060"/>
            </a:xfrm>
            <a:custGeom>
              <a:avLst/>
              <a:gdLst>
                <a:gd name="connsiteX0" fmla="*/ 339 w 17942"/>
                <a:gd name="connsiteY0" fmla="*/ 78 h 70060"/>
                <a:gd name="connsiteX1" fmla="*/ 339 w 17942"/>
                <a:gd name="connsiteY1" fmla="*/ 70139 h 70060"/>
              </a:gdLst>
              <a:ahLst/>
              <a:cxnLst>
                <a:cxn ang="0">
                  <a:pos x="connsiteX0" y="connsiteY0"/>
                </a:cxn>
                <a:cxn ang="0">
                  <a:pos x="connsiteX1" y="connsiteY1"/>
                </a:cxn>
              </a:cxnLst>
              <a:rect l="l" t="t" r="r" b="b"/>
              <a:pathLst>
                <a:path w="17942" h="70060">
                  <a:moveTo>
                    <a:pt x="339" y="78"/>
                  </a:moveTo>
                  <a:lnTo>
                    <a:pt x="339" y="70139"/>
                  </a:lnTo>
                </a:path>
              </a:pathLst>
            </a:custGeom>
            <a:ln w="19050" cap="flat">
              <a:solidFill>
                <a:srgbClr val="AE2C2C"/>
              </a:solidFill>
              <a:prstDash val="solid"/>
              <a:miter/>
            </a:ln>
          </p:spPr>
          <p:txBody>
            <a:bodyPr rtlCol="0" anchor="ctr"/>
            <a:lstStyle/>
            <a:p>
              <a:endParaRPr lang="en-GB" sz="1050"/>
            </a:p>
          </p:txBody>
        </p:sp>
        <p:sp>
          <p:nvSpPr>
            <p:cNvPr id="259" name="Freeform: Shape 258">
              <a:extLst>
                <a:ext uri="{FF2B5EF4-FFF2-40B4-BE49-F238E27FC236}">
                  <a16:creationId xmlns:a16="http://schemas.microsoft.com/office/drawing/2014/main" id="{12DB182C-A125-C652-E21A-B985025C1580}"/>
                </a:ext>
              </a:extLst>
            </p:cNvPr>
            <p:cNvSpPr/>
            <p:nvPr/>
          </p:nvSpPr>
          <p:spPr>
            <a:xfrm>
              <a:off x="7841366" y="2593092"/>
              <a:ext cx="50776" cy="24756"/>
            </a:xfrm>
            <a:custGeom>
              <a:avLst/>
              <a:gdLst>
                <a:gd name="connsiteX0" fmla="*/ 51116 w 50776"/>
                <a:gd name="connsiteY0" fmla="*/ 78 h 24756"/>
                <a:gd name="connsiteX1" fmla="*/ 339 w 50776"/>
                <a:gd name="connsiteY1" fmla="*/ 78 h 24756"/>
              </a:gdLst>
              <a:ahLst/>
              <a:cxnLst>
                <a:cxn ang="0">
                  <a:pos x="connsiteX0" y="connsiteY0"/>
                </a:cxn>
                <a:cxn ang="0">
                  <a:pos x="connsiteX1" y="connsiteY1"/>
                </a:cxn>
              </a:cxnLst>
              <a:rect l="l" t="t" r="r" b="b"/>
              <a:pathLst>
                <a:path w="50776" h="24756">
                  <a:moveTo>
                    <a:pt x="51116" y="78"/>
                  </a:moveTo>
                  <a:lnTo>
                    <a:pt x="339" y="78"/>
                  </a:lnTo>
                </a:path>
              </a:pathLst>
            </a:custGeom>
            <a:ln w="19050" cap="flat">
              <a:solidFill>
                <a:srgbClr val="AE2C2C"/>
              </a:solidFill>
              <a:prstDash val="solid"/>
              <a:miter/>
            </a:ln>
          </p:spPr>
          <p:txBody>
            <a:bodyPr rtlCol="0" anchor="ctr"/>
            <a:lstStyle/>
            <a:p>
              <a:endParaRPr lang="en-GB" sz="1050"/>
            </a:p>
          </p:txBody>
        </p:sp>
      </p:grpSp>
      <p:grpSp>
        <p:nvGrpSpPr>
          <p:cNvPr id="160" name="Graphic 2">
            <a:extLst>
              <a:ext uri="{FF2B5EF4-FFF2-40B4-BE49-F238E27FC236}">
                <a16:creationId xmlns:a16="http://schemas.microsoft.com/office/drawing/2014/main" id="{74967A79-832E-B9B2-02A9-1BB00D0668A2}"/>
              </a:ext>
            </a:extLst>
          </p:cNvPr>
          <p:cNvGrpSpPr/>
          <p:nvPr/>
        </p:nvGrpSpPr>
        <p:grpSpPr>
          <a:xfrm>
            <a:off x="3841654" y="2157677"/>
            <a:ext cx="32732" cy="46046"/>
            <a:chOff x="7614574" y="2557938"/>
            <a:chExt cx="50776" cy="70060"/>
          </a:xfrm>
        </p:grpSpPr>
        <p:sp>
          <p:nvSpPr>
            <p:cNvPr id="256" name="Freeform: Shape 255">
              <a:extLst>
                <a:ext uri="{FF2B5EF4-FFF2-40B4-BE49-F238E27FC236}">
                  <a16:creationId xmlns:a16="http://schemas.microsoft.com/office/drawing/2014/main" id="{C9514B06-B1C9-9B5E-0239-21B77E3478EB}"/>
                </a:ext>
              </a:extLst>
            </p:cNvPr>
            <p:cNvSpPr/>
            <p:nvPr/>
          </p:nvSpPr>
          <p:spPr>
            <a:xfrm>
              <a:off x="7640052" y="2557938"/>
              <a:ext cx="17942" cy="70060"/>
            </a:xfrm>
            <a:custGeom>
              <a:avLst/>
              <a:gdLst>
                <a:gd name="connsiteX0" fmla="*/ 326 w 17942"/>
                <a:gd name="connsiteY0" fmla="*/ 78 h 70060"/>
                <a:gd name="connsiteX1" fmla="*/ 326 w 17942"/>
                <a:gd name="connsiteY1" fmla="*/ 70139 h 70060"/>
              </a:gdLst>
              <a:ahLst/>
              <a:cxnLst>
                <a:cxn ang="0">
                  <a:pos x="connsiteX0" y="connsiteY0"/>
                </a:cxn>
                <a:cxn ang="0">
                  <a:pos x="connsiteX1" y="connsiteY1"/>
                </a:cxn>
              </a:cxnLst>
              <a:rect l="l" t="t" r="r" b="b"/>
              <a:pathLst>
                <a:path w="17942" h="70060">
                  <a:moveTo>
                    <a:pt x="326" y="78"/>
                  </a:moveTo>
                  <a:lnTo>
                    <a:pt x="326" y="70139"/>
                  </a:lnTo>
                </a:path>
              </a:pathLst>
            </a:custGeom>
            <a:ln w="19050" cap="flat">
              <a:solidFill>
                <a:srgbClr val="AE2C2C"/>
              </a:solidFill>
              <a:prstDash val="solid"/>
              <a:miter/>
            </a:ln>
          </p:spPr>
          <p:txBody>
            <a:bodyPr rtlCol="0" anchor="ctr"/>
            <a:lstStyle/>
            <a:p>
              <a:endParaRPr lang="en-GB" sz="1050"/>
            </a:p>
          </p:txBody>
        </p:sp>
        <p:sp>
          <p:nvSpPr>
            <p:cNvPr id="257" name="Freeform: Shape 256">
              <a:extLst>
                <a:ext uri="{FF2B5EF4-FFF2-40B4-BE49-F238E27FC236}">
                  <a16:creationId xmlns:a16="http://schemas.microsoft.com/office/drawing/2014/main" id="{78EB9B4D-341B-1C21-E216-144234E1BB42}"/>
                </a:ext>
              </a:extLst>
            </p:cNvPr>
            <p:cNvSpPr/>
            <p:nvPr/>
          </p:nvSpPr>
          <p:spPr>
            <a:xfrm>
              <a:off x="7614574" y="2593092"/>
              <a:ext cx="50776" cy="24756"/>
            </a:xfrm>
            <a:custGeom>
              <a:avLst/>
              <a:gdLst>
                <a:gd name="connsiteX0" fmla="*/ 51103 w 50776"/>
                <a:gd name="connsiteY0" fmla="*/ 78 h 24756"/>
                <a:gd name="connsiteX1" fmla="*/ 326 w 50776"/>
                <a:gd name="connsiteY1" fmla="*/ 78 h 24756"/>
              </a:gdLst>
              <a:ahLst/>
              <a:cxnLst>
                <a:cxn ang="0">
                  <a:pos x="connsiteX0" y="connsiteY0"/>
                </a:cxn>
                <a:cxn ang="0">
                  <a:pos x="connsiteX1" y="connsiteY1"/>
                </a:cxn>
              </a:cxnLst>
              <a:rect l="l" t="t" r="r" b="b"/>
              <a:pathLst>
                <a:path w="50776" h="24756">
                  <a:moveTo>
                    <a:pt x="51103" y="78"/>
                  </a:moveTo>
                  <a:lnTo>
                    <a:pt x="326" y="78"/>
                  </a:lnTo>
                </a:path>
              </a:pathLst>
            </a:custGeom>
            <a:ln w="19050" cap="flat">
              <a:solidFill>
                <a:srgbClr val="AE2C2C"/>
              </a:solidFill>
              <a:prstDash val="solid"/>
              <a:miter/>
            </a:ln>
          </p:spPr>
          <p:txBody>
            <a:bodyPr rtlCol="0" anchor="ctr"/>
            <a:lstStyle/>
            <a:p>
              <a:endParaRPr lang="en-GB" sz="1050"/>
            </a:p>
          </p:txBody>
        </p:sp>
      </p:grpSp>
      <p:grpSp>
        <p:nvGrpSpPr>
          <p:cNvPr id="161" name="Graphic 2">
            <a:extLst>
              <a:ext uri="{FF2B5EF4-FFF2-40B4-BE49-F238E27FC236}">
                <a16:creationId xmlns:a16="http://schemas.microsoft.com/office/drawing/2014/main" id="{E658515B-EE2D-775E-063C-C4E53B00B393}"/>
              </a:ext>
            </a:extLst>
          </p:cNvPr>
          <p:cNvGrpSpPr/>
          <p:nvPr/>
        </p:nvGrpSpPr>
        <p:grpSpPr>
          <a:xfrm>
            <a:off x="3777808" y="2157677"/>
            <a:ext cx="32732" cy="46046"/>
            <a:chOff x="7515532" y="2557938"/>
            <a:chExt cx="50776" cy="70060"/>
          </a:xfrm>
        </p:grpSpPr>
        <p:sp>
          <p:nvSpPr>
            <p:cNvPr id="254" name="Freeform: Shape 253">
              <a:extLst>
                <a:ext uri="{FF2B5EF4-FFF2-40B4-BE49-F238E27FC236}">
                  <a16:creationId xmlns:a16="http://schemas.microsoft.com/office/drawing/2014/main" id="{8171EFC0-2367-287E-EEEE-6874825428AD}"/>
                </a:ext>
              </a:extLst>
            </p:cNvPr>
            <p:cNvSpPr/>
            <p:nvPr/>
          </p:nvSpPr>
          <p:spPr>
            <a:xfrm>
              <a:off x="7541010" y="2557938"/>
              <a:ext cx="17942" cy="70060"/>
            </a:xfrm>
            <a:custGeom>
              <a:avLst/>
              <a:gdLst>
                <a:gd name="connsiteX0" fmla="*/ 321 w 17942"/>
                <a:gd name="connsiteY0" fmla="*/ 78 h 70060"/>
                <a:gd name="connsiteX1" fmla="*/ 321 w 17942"/>
                <a:gd name="connsiteY1" fmla="*/ 70139 h 70060"/>
              </a:gdLst>
              <a:ahLst/>
              <a:cxnLst>
                <a:cxn ang="0">
                  <a:pos x="connsiteX0" y="connsiteY0"/>
                </a:cxn>
                <a:cxn ang="0">
                  <a:pos x="connsiteX1" y="connsiteY1"/>
                </a:cxn>
              </a:cxnLst>
              <a:rect l="l" t="t" r="r" b="b"/>
              <a:pathLst>
                <a:path w="17942" h="70060">
                  <a:moveTo>
                    <a:pt x="321" y="78"/>
                  </a:moveTo>
                  <a:lnTo>
                    <a:pt x="321" y="70139"/>
                  </a:lnTo>
                </a:path>
              </a:pathLst>
            </a:custGeom>
            <a:ln w="19050" cap="flat">
              <a:solidFill>
                <a:srgbClr val="AE2C2C"/>
              </a:solidFill>
              <a:prstDash val="solid"/>
              <a:miter/>
            </a:ln>
          </p:spPr>
          <p:txBody>
            <a:bodyPr rtlCol="0" anchor="ctr"/>
            <a:lstStyle/>
            <a:p>
              <a:endParaRPr lang="en-GB" sz="1050"/>
            </a:p>
          </p:txBody>
        </p:sp>
        <p:sp>
          <p:nvSpPr>
            <p:cNvPr id="255" name="Freeform: Shape 254">
              <a:extLst>
                <a:ext uri="{FF2B5EF4-FFF2-40B4-BE49-F238E27FC236}">
                  <a16:creationId xmlns:a16="http://schemas.microsoft.com/office/drawing/2014/main" id="{79591A76-C342-202E-0A0B-3BE002875BFD}"/>
                </a:ext>
              </a:extLst>
            </p:cNvPr>
            <p:cNvSpPr/>
            <p:nvPr/>
          </p:nvSpPr>
          <p:spPr>
            <a:xfrm>
              <a:off x="7515532" y="2593092"/>
              <a:ext cx="50776" cy="24756"/>
            </a:xfrm>
            <a:custGeom>
              <a:avLst/>
              <a:gdLst>
                <a:gd name="connsiteX0" fmla="*/ 51098 w 50776"/>
                <a:gd name="connsiteY0" fmla="*/ 78 h 24756"/>
                <a:gd name="connsiteX1" fmla="*/ 321 w 50776"/>
                <a:gd name="connsiteY1" fmla="*/ 78 h 24756"/>
              </a:gdLst>
              <a:ahLst/>
              <a:cxnLst>
                <a:cxn ang="0">
                  <a:pos x="connsiteX0" y="connsiteY0"/>
                </a:cxn>
                <a:cxn ang="0">
                  <a:pos x="connsiteX1" y="connsiteY1"/>
                </a:cxn>
              </a:cxnLst>
              <a:rect l="l" t="t" r="r" b="b"/>
              <a:pathLst>
                <a:path w="50776" h="24756">
                  <a:moveTo>
                    <a:pt x="51098" y="78"/>
                  </a:moveTo>
                  <a:lnTo>
                    <a:pt x="321" y="78"/>
                  </a:lnTo>
                </a:path>
              </a:pathLst>
            </a:custGeom>
            <a:ln w="19050" cap="flat">
              <a:solidFill>
                <a:srgbClr val="AE2C2C"/>
              </a:solidFill>
              <a:prstDash val="solid"/>
              <a:miter/>
            </a:ln>
          </p:spPr>
          <p:txBody>
            <a:bodyPr rtlCol="0" anchor="ctr"/>
            <a:lstStyle/>
            <a:p>
              <a:endParaRPr lang="en-GB" sz="1050"/>
            </a:p>
          </p:txBody>
        </p:sp>
      </p:grpSp>
      <p:grpSp>
        <p:nvGrpSpPr>
          <p:cNvPr id="162" name="Graphic 2">
            <a:extLst>
              <a:ext uri="{FF2B5EF4-FFF2-40B4-BE49-F238E27FC236}">
                <a16:creationId xmlns:a16="http://schemas.microsoft.com/office/drawing/2014/main" id="{B40C6517-65A0-6C2E-6B5E-CA652182F017}"/>
              </a:ext>
            </a:extLst>
          </p:cNvPr>
          <p:cNvGrpSpPr/>
          <p:nvPr/>
        </p:nvGrpSpPr>
        <p:grpSpPr>
          <a:xfrm>
            <a:off x="3774799" y="2157677"/>
            <a:ext cx="32732" cy="46046"/>
            <a:chOff x="7510867" y="2557938"/>
            <a:chExt cx="50776" cy="70060"/>
          </a:xfrm>
        </p:grpSpPr>
        <p:sp>
          <p:nvSpPr>
            <p:cNvPr id="252" name="Freeform: Shape 251">
              <a:extLst>
                <a:ext uri="{FF2B5EF4-FFF2-40B4-BE49-F238E27FC236}">
                  <a16:creationId xmlns:a16="http://schemas.microsoft.com/office/drawing/2014/main" id="{AE6A4145-0708-40CC-05BF-F4524F0A9BA1}"/>
                </a:ext>
              </a:extLst>
            </p:cNvPr>
            <p:cNvSpPr/>
            <p:nvPr/>
          </p:nvSpPr>
          <p:spPr>
            <a:xfrm>
              <a:off x="7536345" y="2557938"/>
              <a:ext cx="17942" cy="70060"/>
            </a:xfrm>
            <a:custGeom>
              <a:avLst/>
              <a:gdLst>
                <a:gd name="connsiteX0" fmla="*/ 320 w 17942"/>
                <a:gd name="connsiteY0" fmla="*/ 78 h 70060"/>
                <a:gd name="connsiteX1" fmla="*/ 320 w 17942"/>
                <a:gd name="connsiteY1" fmla="*/ 70139 h 70060"/>
              </a:gdLst>
              <a:ahLst/>
              <a:cxnLst>
                <a:cxn ang="0">
                  <a:pos x="connsiteX0" y="connsiteY0"/>
                </a:cxn>
                <a:cxn ang="0">
                  <a:pos x="connsiteX1" y="connsiteY1"/>
                </a:cxn>
              </a:cxnLst>
              <a:rect l="l" t="t" r="r" b="b"/>
              <a:pathLst>
                <a:path w="17942" h="70060">
                  <a:moveTo>
                    <a:pt x="320" y="78"/>
                  </a:moveTo>
                  <a:lnTo>
                    <a:pt x="320" y="70139"/>
                  </a:lnTo>
                </a:path>
              </a:pathLst>
            </a:custGeom>
            <a:ln w="19050" cap="flat">
              <a:solidFill>
                <a:srgbClr val="AE2C2C"/>
              </a:solidFill>
              <a:prstDash val="solid"/>
              <a:miter/>
            </a:ln>
          </p:spPr>
          <p:txBody>
            <a:bodyPr rtlCol="0" anchor="ctr"/>
            <a:lstStyle/>
            <a:p>
              <a:endParaRPr lang="en-GB" sz="1050"/>
            </a:p>
          </p:txBody>
        </p:sp>
        <p:sp>
          <p:nvSpPr>
            <p:cNvPr id="253" name="Freeform: Shape 252">
              <a:extLst>
                <a:ext uri="{FF2B5EF4-FFF2-40B4-BE49-F238E27FC236}">
                  <a16:creationId xmlns:a16="http://schemas.microsoft.com/office/drawing/2014/main" id="{AA49B9F4-1889-32A9-8B65-C707CBAB05BF}"/>
                </a:ext>
              </a:extLst>
            </p:cNvPr>
            <p:cNvSpPr/>
            <p:nvPr/>
          </p:nvSpPr>
          <p:spPr>
            <a:xfrm>
              <a:off x="7510867" y="2593092"/>
              <a:ext cx="50776" cy="24756"/>
            </a:xfrm>
            <a:custGeom>
              <a:avLst/>
              <a:gdLst>
                <a:gd name="connsiteX0" fmla="*/ 51097 w 50776"/>
                <a:gd name="connsiteY0" fmla="*/ 78 h 24756"/>
                <a:gd name="connsiteX1" fmla="*/ 320 w 50776"/>
                <a:gd name="connsiteY1" fmla="*/ 78 h 24756"/>
              </a:gdLst>
              <a:ahLst/>
              <a:cxnLst>
                <a:cxn ang="0">
                  <a:pos x="connsiteX0" y="connsiteY0"/>
                </a:cxn>
                <a:cxn ang="0">
                  <a:pos x="connsiteX1" y="connsiteY1"/>
                </a:cxn>
              </a:cxnLst>
              <a:rect l="l" t="t" r="r" b="b"/>
              <a:pathLst>
                <a:path w="50776" h="24756">
                  <a:moveTo>
                    <a:pt x="51097" y="78"/>
                  </a:moveTo>
                  <a:lnTo>
                    <a:pt x="320" y="78"/>
                  </a:lnTo>
                </a:path>
              </a:pathLst>
            </a:custGeom>
            <a:ln w="19050" cap="flat">
              <a:solidFill>
                <a:srgbClr val="AE2C2C"/>
              </a:solidFill>
              <a:prstDash val="solid"/>
              <a:miter/>
            </a:ln>
          </p:spPr>
          <p:txBody>
            <a:bodyPr rtlCol="0" anchor="ctr"/>
            <a:lstStyle/>
            <a:p>
              <a:endParaRPr lang="en-GB" sz="1050"/>
            </a:p>
          </p:txBody>
        </p:sp>
      </p:grpSp>
      <p:grpSp>
        <p:nvGrpSpPr>
          <p:cNvPr id="163" name="Graphic 2">
            <a:extLst>
              <a:ext uri="{FF2B5EF4-FFF2-40B4-BE49-F238E27FC236}">
                <a16:creationId xmlns:a16="http://schemas.microsoft.com/office/drawing/2014/main" id="{D2DD2621-BECA-0459-65C2-C5FA1A001F52}"/>
              </a:ext>
            </a:extLst>
          </p:cNvPr>
          <p:cNvGrpSpPr/>
          <p:nvPr/>
        </p:nvGrpSpPr>
        <p:grpSpPr>
          <a:xfrm>
            <a:off x="3759879" y="2157677"/>
            <a:ext cx="32732" cy="46046"/>
            <a:chOff x="7487721" y="2557938"/>
            <a:chExt cx="50776" cy="70060"/>
          </a:xfrm>
        </p:grpSpPr>
        <p:sp>
          <p:nvSpPr>
            <p:cNvPr id="250" name="Freeform: Shape 249">
              <a:extLst>
                <a:ext uri="{FF2B5EF4-FFF2-40B4-BE49-F238E27FC236}">
                  <a16:creationId xmlns:a16="http://schemas.microsoft.com/office/drawing/2014/main" id="{51074F2B-2221-1A6F-A955-1B681AF57002}"/>
                </a:ext>
              </a:extLst>
            </p:cNvPr>
            <p:cNvSpPr/>
            <p:nvPr/>
          </p:nvSpPr>
          <p:spPr>
            <a:xfrm>
              <a:off x="7513199" y="2557938"/>
              <a:ext cx="17942" cy="70060"/>
            </a:xfrm>
            <a:custGeom>
              <a:avLst/>
              <a:gdLst>
                <a:gd name="connsiteX0" fmla="*/ 319 w 17942"/>
                <a:gd name="connsiteY0" fmla="*/ 78 h 70060"/>
                <a:gd name="connsiteX1" fmla="*/ 319 w 17942"/>
                <a:gd name="connsiteY1" fmla="*/ 70139 h 70060"/>
              </a:gdLst>
              <a:ahLst/>
              <a:cxnLst>
                <a:cxn ang="0">
                  <a:pos x="connsiteX0" y="connsiteY0"/>
                </a:cxn>
                <a:cxn ang="0">
                  <a:pos x="connsiteX1" y="connsiteY1"/>
                </a:cxn>
              </a:cxnLst>
              <a:rect l="l" t="t" r="r" b="b"/>
              <a:pathLst>
                <a:path w="17942" h="70060">
                  <a:moveTo>
                    <a:pt x="319" y="78"/>
                  </a:moveTo>
                  <a:lnTo>
                    <a:pt x="319" y="70139"/>
                  </a:lnTo>
                </a:path>
              </a:pathLst>
            </a:custGeom>
            <a:ln w="19050" cap="flat">
              <a:solidFill>
                <a:srgbClr val="AE2C2C"/>
              </a:solidFill>
              <a:prstDash val="solid"/>
              <a:miter/>
            </a:ln>
          </p:spPr>
          <p:txBody>
            <a:bodyPr rtlCol="0" anchor="ctr"/>
            <a:lstStyle/>
            <a:p>
              <a:endParaRPr lang="en-GB" sz="1050"/>
            </a:p>
          </p:txBody>
        </p:sp>
        <p:sp>
          <p:nvSpPr>
            <p:cNvPr id="251" name="Freeform: Shape 250">
              <a:extLst>
                <a:ext uri="{FF2B5EF4-FFF2-40B4-BE49-F238E27FC236}">
                  <a16:creationId xmlns:a16="http://schemas.microsoft.com/office/drawing/2014/main" id="{9AC36B4D-BDD0-1F66-A1AB-A2F6839E7FC3}"/>
                </a:ext>
              </a:extLst>
            </p:cNvPr>
            <p:cNvSpPr/>
            <p:nvPr/>
          </p:nvSpPr>
          <p:spPr>
            <a:xfrm>
              <a:off x="7487721" y="2593092"/>
              <a:ext cx="50776" cy="24756"/>
            </a:xfrm>
            <a:custGeom>
              <a:avLst/>
              <a:gdLst>
                <a:gd name="connsiteX0" fmla="*/ 51096 w 50776"/>
                <a:gd name="connsiteY0" fmla="*/ 78 h 24756"/>
                <a:gd name="connsiteX1" fmla="*/ 319 w 50776"/>
                <a:gd name="connsiteY1" fmla="*/ 78 h 24756"/>
              </a:gdLst>
              <a:ahLst/>
              <a:cxnLst>
                <a:cxn ang="0">
                  <a:pos x="connsiteX0" y="connsiteY0"/>
                </a:cxn>
                <a:cxn ang="0">
                  <a:pos x="connsiteX1" y="connsiteY1"/>
                </a:cxn>
              </a:cxnLst>
              <a:rect l="l" t="t" r="r" b="b"/>
              <a:pathLst>
                <a:path w="50776" h="24756">
                  <a:moveTo>
                    <a:pt x="51096" y="78"/>
                  </a:moveTo>
                  <a:lnTo>
                    <a:pt x="319" y="78"/>
                  </a:lnTo>
                </a:path>
              </a:pathLst>
            </a:custGeom>
            <a:ln w="19050" cap="flat">
              <a:solidFill>
                <a:srgbClr val="AE2C2C"/>
              </a:solidFill>
              <a:prstDash val="solid"/>
              <a:miter/>
            </a:ln>
          </p:spPr>
          <p:txBody>
            <a:bodyPr rtlCol="0" anchor="ctr"/>
            <a:lstStyle/>
            <a:p>
              <a:endParaRPr lang="en-GB" sz="1050"/>
            </a:p>
          </p:txBody>
        </p:sp>
      </p:grpSp>
      <p:grpSp>
        <p:nvGrpSpPr>
          <p:cNvPr id="164" name="Graphic 2">
            <a:extLst>
              <a:ext uri="{FF2B5EF4-FFF2-40B4-BE49-F238E27FC236}">
                <a16:creationId xmlns:a16="http://schemas.microsoft.com/office/drawing/2014/main" id="{8B1A2E39-033A-E631-62A9-798B0C6A1FE9}"/>
              </a:ext>
            </a:extLst>
          </p:cNvPr>
          <p:cNvGrpSpPr/>
          <p:nvPr/>
        </p:nvGrpSpPr>
        <p:grpSpPr>
          <a:xfrm>
            <a:off x="3756871" y="2157677"/>
            <a:ext cx="32732" cy="46046"/>
            <a:chOff x="7483056" y="2557938"/>
            <a:chExt cx="50776" cy="70060"/>
          </a:xfrm>
        </p:grpSpPr>
        <p:sp>
          <p:nvSpPr>
            <p:cNvPr id="248" name="Freeform: Shape 247">
              <a:extLst>
                <a:ext uri="{FF2B5EF4-FFF2-40B4-BE49-F238E27FC236}">
                  <a16:creationId xmlns:a16="http://schemas.microsoft.com/office/drawing/2014/main" id="{AEF18F68-2BBC-1B64-1501-D16B07004866}"/>
                </a:ext>
              </a:extLst>
            </p:cNvPr>
            <p:cNvSpPr/>
            <p:nvPr/>
          </p:nvSpPr>
          <p:spPr>
            <a:xfrm>
              <a:off x="7508534" y="2557938"/>
              <a:ext cx="17942" cy="70060"/>
            </a:xfrm>
            <a:custGeom>
              <a:avLst/>
              <a:gdLst>
                <a:gd name="connsiteX0" fmla="*/ 319 w 17942"/>
                <a:gd name="connsiteY0" fmla="*/ 78 h 70060"/>
                <a:gd name="connsiteX1" fmla="*/ 319 w 17942"/>
                <a:gd name="connsiteY1" fmla="*/ 70139 h 70060"/>
              </a:gdLst>
              <a:ahLst/>
              <a:cxnLst>
                <a:cxn ang="0">
                  <a:pos x="connsiteX0" y="connsiteY0"/>
                </a:cxn>
                <a:cxn ang="0">
                  <a:pos x="connsiteX1" y="connsiteY1"/>
                </a:cxn>
              </a:cxnLst>
              <a:rect l="l" t="t" r="r" b="b"/>
              <a:pathLst>
                <a:path w="17942" h="70060">
                  <a:moveTo>
                    <a:pt x="319" y="78"/>
                  </a:moveTo>
                  <a:lnTo>
                    <a:pt x="319" y="70139"/>
                  </a:lnTo>
                </a:path>
              </a:pathLst>
            </a:custGeom>
            <a:ln w="19050" cap="flat">
              <a:solidFill>
                <a:srgbClr val="AE2C2C"/>
              </a:solidFill>
              <a:prstDash val="solid"/>
              <a:miter/>
            </a:ln>
          </p:spPr>
          <p:txBody>
            <a:bodyPr rtlCol="0" anchor="ctr"/>
            <a:lstStyle/>
            <a:p>
              <a:endParaRPr lang="en-GB" sz="1050"/>
            </a:p>
          </p:txBody>
        </p:sp>
        <p:sp>
          <p:nvSpPr>
            <p:cNvPr id="249" name="Freeform: Shape 248">
              <a:extLst>
                <a:ext uri="{FF2B5EF4-FFF2-40B4-BE49-F238E27FC236}">
                  <a16:creationId xmlns:a16="http://schemas.microsoft.com/office/drawing/2014/main" id="{702122C4-2B4C-BA8D-8A68-AC9977CE9690}"/>
                </a:ext>
              </a:extLst>
            </p:cNvPr>
            <p:cNvSpPr/>
            <p:nvPr/>
          </p:nvSpPr>
          <p:spPr>
            <a:xfrm>
              <a:off x="7483056" y="2593092"/>
              <a:ext cx="50776" cy="24756"/>
            </a:xfrm>
            <a:custGeom>
              <a:avLst/>
              <a:gdLst>
                <a:gd name="connsiteX0" fmla="*/ 51096 w 50776"/>
                <a:gd name="connsiteY0" fmla="*/ 78 h 24756"/>
                <a:gd name="connsiteX1" fmla="*/ 319 w 50776"/>
                <a:gd name="connsiteY1" fmla="*/ 78 h 24756"/>
              </a:gdLst>
              <a:ahLst/>
              <a:cxnLst>
                <a:cxn ang="0">
                  <a:pos x="connsiteX0" y="connsiteY0"/>
                </a:cxn>
                <a:cxn ang="0">
                  <a:pos x="connsiteX1" y="connsiteY1"/>
                </a:cxn>
              </a:cxnLst>
              <a:rect l="l" t="t" r="r" b="b"/>
              <a:pathLst>
                <a:path w="50776" h="24756">
                  <a:moveTo>
                    <a:pt x="51096" y="78"/>
                  </a:moveTo>
                  <a:lnTo>
                    <a:pt x="319" y="78"/>
                  </a:lnTo>
                </a:path>
              </a:pathLst>
            </a:custGeom>
            <a:ln w="19050" cap="flat">
              <a:solidFill>
                <a:srgbClr val="AE2C2C"/>
              </a:solidFill>
              <a:prstDash val="solid"/>
              <a:miter/>
            </a:ln>
          </p:spPr>
          <p:txBody>
            <a:bodyPr rtlCol="0" anchor="ctr"/>
            <a:lstStyle/>
            <a:p>
              <a:endParaRPr lang="en-GB" sz="1050"/>
            </a:p>
          </p:txBody>
        </p:sp>
      </p:grpSp>
      <p:grpSp>
        <p:nvGrpSpPr>
          <p:cNvPr id="165" name="Graphic 2">
            <a:extLst>
              <a:ext uri="{FF2B5EF4-FFF2-40B4-BE49-F238E27FC236}">
                <a16:creationId xmlns:a16="http://schemas.microsoft.com/office/drawing/2014/main" id="{2C379DFA-B1B7-44E0-5ADA-4C50A148E7C7}"/>
              </a:ext>
            </a:extLst>
          </p:cNvPr>
          <p:cNvGrpSpPr/>
          <p:nvPr/>
        </p:nvGrpSpPr>
        <p:grpSpPr>
          <a:xfrm>
            <a:off x="3747387" y="2157677"/>
            <a:ext cx="32732" cy="46046"/>
            <a:chOff x="7468343" y="2557938"/>
            <a:chExt cx="50776" cy="70060"/>
          </a:xfrm>
        </p:grpSpPr>
        <p:sp>
          <p:nvSpPr>
            <p:cNvPr id="246" name="Freeform: Shape 245">
              <a:extLst>
                <a:ext uri="{FF2B5EF4-FFF2-40B4-BE49-F238E27FC236}">
                  <a16:creationId xmlns:a16="http://schemas.microsoft.com/office/drawing/2014/main" id="{12AAB134-E2A8-0E22-59EE-0856A637B6F3}"/>
                </a:ext>
              </a:extLst>
            </p:cNvPr>
            <p:cNvSpPr/>
            <p:nvPr/>
          </p:nvSpPr>
          <p:spPr>
            <a:xfrm>
              <a:off x="7493821" y="2557938"/>
              <a:ext cx="17942" cy="70060"/>
            </a:xfrm>
            <a:custGeom>
              <a:avLst/>
              <a:gdLst>
                <a:gd name="connsiteX0" fmla="*/ 318 w 17942"/>
                <a:gd name="connsiteY0" fmla="*/ 78 h 70060"/>
                <a:gd name="connsiteX1" fmla="*/ 318 w 17942"/>
                <a:gd name="connsiteY1" fmla="*/ 70139 h 70060"/>
              </a:gdLst>
              <a:ahLst/>
              <a:cxnLst>
                <a:cxn ang="0">
                  <a:pos x="connsiteX0" y="connsiteY0"/>
                </a:cxn>
                <a:cxn ang="0">
                  <a:pos x="connsiteX1" y="connsiteY1"/>
                </a:cxn>
              </a:cxnLst>
              <a:rect l="l" t="t" r="r" b="b"/>
              <a:pathLst>
                <a:path w="17942" h="70060">
                  <a:moveTo>
                    <a:pt x="318" y="78"/>
                  </a:moveTo>
                  <a:lnTo>
                    <a:pt x="318" y="70139"/>
                  </a:lnTo>
                </a:path>
              </a:pathLst>
            </a:custGeom>
            <a:ln w="19050" cap="flat">
              <a:solidFill>
                <a:srgbClr val="AE2C2C"/>
              </a:solidFill>
              <a:prstDash val="solid"/>
              <a:miter/>
            </a:ln>
          </p:spPr>
          <p:txBody>
            <a:bodyPr rtlCol="0" anchor="ctr"/>
            <a:lstStyle/>
            <a:p>
              <a:endParaRPr lang="en-GB" sz="1050"/>
            </a:p>
          </p:txBody>
        </p:sp>
        <p:sp>
          <p:nvSpPr>
            <p:cNvPr id="247" name="Freeform: Shape 246">
              <a:extLst>
                <a:ext uri="{FF2B5EF4-FFF2-40B4-BE49-F238E27FC236}">
                  <a16:creationId xmlns:a16="http://schemas.microsoft.com/office/drawing/2014/main" id="{FFB175DD-CD31-A660-D1C5-3046F401AB6F}"/>
                </a:ext>
              </a:extLst>
            </p:cNvPr>
            <p:cNvSpPr/>
            <p:nvPr/>
          </p:nvSpPr>
          <p:spPr>
            <a:xfrm>
              <a:off x="7468343" y="2593092"/>
              <a:ext cx="50776" cy="24756"/>
            </a:xfrm>
            <a:custGeom>
              <a:avLst/>
              <a:gdLst>
                <a:gd name="connsiteX0" fmla="*/ 51095 w 50776"/>
                <a:gd name="connsiteY0" fmla="*/ 78 h 24756"/>
                <a:gd name="connsiteX1" fmla="*/ 318 w 50776"/>
                <a:gd name="connsiteY1" fmla="*/ 78 h 24756"/>
              </a:gdLst>
              <a:ahLst/>
              <a:cxnLst>
                <a:cxn ang="0">
                  <a:pos x="connsiteX0" y="connsiteY0"/>
                </a:cxn>
                <a:cxn ang="0">
                  <a:pos x="connsiteX1" y="connsiteY1"/>
                </a:cxn>
              </a:cxnLst>
              <a:rect l="l" t="t" r="r" b="b"/>
              <a:pathLst>
                <a:path w="50776" h="24756">
                  <a:moveTo>
                    <a:pt x="51095" y="78"/>
                  </a:moveTo>
                  <a:lnTo>
                    <a:pt x="318" y="78"/>
                  </a:lnTo>
                </a:path>
              </a:pathLst>
            </a:custGeom>
            <a:ln w="19050" cap="flat">
              <a:solidFill>
                <a:srgbClr val="AE2C2C"/>
              </a:solidFill>
              <a:prstDash val="solid"/>
              <a:miter/>
            </a:ln>
          </p:spPr>
          <p:txBody>
            <a:bodyPr rtlCol="0" anchor="ctr"/>
            <a:lstStyle/>
            <a:p>
              <a:endParaRPr lang="en-GB" sz="1050"/>
            </a:p>
          </p:txBody>
        </p:sp>
      </p:grpSp>
      <p:grpSp>
        <p:nvGrpSpPr>
          <p:cNvPr id="166" name="Graphic 2">
            <a:extLst>
              <a:ext uri="{FF2B5EF4-FFF2-40B4-BE49-F238E27FC236}">
                <a16:creationId xmlns:a16="http://schemas.microsoft.com/office/drawing/2014/main" id="{4F61883A-5589-5E2A-0605-05EAB06E7260}"/>
              </a:ext>
            </a:extLst>
          </p:cNvPr>
          <p:cNvGrpSpPr/>
          <p:nvPr/>
        </p:nvGrpSpPr>
        <p:grpSpPr>
          <a:xfrm>
            <a:off x="3737440" y="2157677"/>
            <a:ext cx="32732" cy="46046"/>
            <a:chOff x="7452913" y="2557938"/>
            <a:chExt cx="50776" cy="70060"/>
          </a:xfrm>
        </p:grpSpPr>
        <p:sp>
          <p:nvSpPr>
            <p:cNvPr id="244" name="Freeform: Shape 243">
              <a:extLst>
                <a:ext uri="{FF2B5EF4-FFF2-40B4-BE49-F238E27FC236}">
                  <a16:creationId xmlns:a16="http://schemas.microsoft.com/office/drawing/2014/main" id="{A0AE384D-BCE1-A04A-4BBD-5F2CE7238F0A}"/>
                </a:ext>
              </a:extLst>
            </p:cNvPr>
            <p:cNvSpPr/>
            <p:nvPr/>
          </p:nvSpPr>
          <p:spPr>
            <a:xfrm>
              <a:off x="7478391" y="2557938"/>
              <a:ext cx="17942" cy="70060"/>
            </a:xfrm>
            <a:custGeom>
              <a:avLst/>
              <a:gdLst>
                <a:gd name="connsiteX0" fmla="*/ 317 w 17942"/>
                <a:gd name="connsiteY0" fmla="*/ 78 h 70060"/>
                <a:gd name="connsiteX1" fmla="*/ 317 w 17942"/>
                <a:gd name="connsiteY1" fmla="*/ 70139 h 70060"/>
              </a:gdLst>
              <a:ahLst/>
              <a:cxnLst>
                <a:cxn ang="0">
                  <a:pos x="connsiteX0" y="connsiteY0"/>
                </a:cxn>
                <a:cxn ang="0">
                  <a:pos x="connsiteX1" y="connsiteY1"/>
                </a:cxn>
              </a:cxnLst>
              <a:rect l="l" t="t" r="r" b="b"/>
              <a:pathLst>
                <a:path w="17942" h="70060">
                  <a:moveTo>
                    <a:pt x="317" y="78"/>
                  </a:moveTo>
                  <a:lnTo>
                    <a:pt x="317" y="70139"/>
                  </a:lnTo>
                </a:path>
              </a:pathLst>
            </a:custGeom>
            <a:ln w="19050" cap="flat">
              <a:solidFill>
                <a:srgbClr val="AE2C2C"/>
              </a:solidFill>
              <a:prstDash val="solid"/>
              <a:miter/>
            </a:ln>
          </p:spPr>
          <p:txBody>
            <a:bodyPr rtlCol="0" anchor="ctr"/>
            <a:lstStyle/>
            <a:p>
              <a:endParaRPr lang="en-GB" sz="1050"/>
            </a:p>
          </p:txBody>
        </p:sp>
        <p:sp>
          <p:nvSpPr>
            <p:cNvPr id="245" name="Freeform: Shape 244">
              <a:extLst>
                <a:ext uri="{FF2B5EF4-FFF2-40B4-BE49-F238E27FC236}">
                  <a16:creationId xmlns:a16="http://schemas.microsoft.com/office/drawing/2014/main" id="{BCF24E67-FCD8-EA80-82C2-678AE02888E2}"/>
                </a:ext>
              </a:extLst>
            </p:cNvPr>
            <p:cNvSpPr/>
            <p:nvPr/>
          </p:nvSpPr>
          <p:spPr>
            <a:xfrm>
              <a:off x="7452913" y="2593092"/>
              <a:ext cx="50776" cy="24756"/>
            </a:xfrm>
            <a:custGeom>
              <a:avLst/>
              <a:gdLst>
                <a:gd name="connsiteX0" fmla="*/ 51094 w 50776"/>
                <a:gd name="connsiteY0" fmla="*/ 78 h 24756"/>
                <a:gd name="connsiteX1" fmla="*/ 317 w 50776"/>
                <a:gd name="connsiteY1" fmla="*/ 78 h 24756"/>
              </a:gdLst>
              <a:ahLst/>
              <a:cxnLst>
                <a:cxn ang="0">
                  <a:pos x="connsiteX0" y="connsiteY0"/>
                </a:cxn>
                <a:cxn ang="0">
                  <a:pos x="connsiteX1" y="connsiteY1"/>
                </a:cxn>
              </a:cxnLst>
              <a:rect l="l" t="t" r="r" b="b"/>
              <a:pathLst>
                <a:path w="50776" h="24756">
                  <a:moveTo>
                    <a:pt x="51094" y="78"/>
                  </a:moveTo>
                  <a:lnTo>
                    <a:pt x="317" y="78"/>
                  </a:lnTo>
                </a:path>
              </a:pathLst>
            </a:custGeom>
            <a:ln w="19050" cap="flat">
              <a:solidFill>
                <a:srgbClr val="AE2C2C"/>
              </a:solidFill>
              <a:prstDash val="solid"/>
              <a:miter/>
            </a:ln>
          </p:spPr>
          <p:txBody>
            <a:bodyPr rtlCol="0" anchor="ctr"/>
            <a:lstStyle/>
            <a:p>
              <a:endParaRPr lang="en-GB" sz="1050"/>
            </a:p>
          </p:txBody>
        </p:sp>
      </p:grpSp>
      <p:grpSp>
        <p:nvGrpSpPr>
          <p:cNvPr id="167" name="Graphic 2">
            <a:extLst>
              <a:ext uri="{FF2B5EF4-FFF2-40B4-BE49-F238E27FC236}">
                <a16:creationId xmlns:a16="http://schemas.microsoft.com/office/drawing/2014/main" id="{7F631FEC-1598-3445-4330-6CB4C2EA8DE2}"/>
              </a:ext>
            </a:extLst>
          </p:cNvPr>
          <p:cNvGrpSpPr/>
          <p:nvPr/>
        </p:nvGrpSpPr>
        <p:grpSpPr>
          <a:xfrm>
            <a:off x="3592630" y="2123183"/>
            <a:ext cx="32732" cy="46046"/>
            <a:chOff x="7228274" y="2505454"/>
            <a:chExt cx="50776" cy="70060"/>
          </a:xfrm>
        </p:grpSpPr>
        <p:sp>
          <p:nvSpPr>
            <p:cNvPr id="242" name="Freeform: Shape 241">
              <a:extLst>
                <a:ext uri="{FF2B5EF4-FFF2-40B4-BE49-F238E27FC236}">
                  <a16:creationId xmlns:a16="http://schemas.microsoft.com/office/drawing/2014/main" id="{C7CE7BBE-58EB-DC07-582C-A027A6AF831F}"/>
                </a:ext>
              </a:extLst>
            </p:cNvPr>
            <p:cNvSpPr/>
            <p:nvPr/>
          </p:nvSpPr>
          <p:spPr>
            <a:xfrm>
              <a:off x="7253752" y="2505454"/>
              <a:ext cx="17942" cy="70060"/>
            </a:xfrm>
            <a:custGeom>
              <a:avLst/>
              <a:gdLst>
                <a:gd name="connsiteX0" fmla="*/ 305 w 17942"/>
                <a:gd name="connsiteY0" fmla="*/ 76 h 70060"/>
                <a:gd name="connsiteX1" fmla="*/ 305 w 17942"/>
                <a:gd name="connsiteY1" fmla="*/ 70137 h 70060"/>
              </a:gdLst>
              <a:ahLst/>
              <a:cxnLst>
                <a:cxn ang="0">
                  <a:pos x="connsiteX0" y="connsiteY0"/>
                </a:cxn>
                <a:cxn ang="0">
                  <a:pos x="connsiteX1" y="connsiteY1"/>
                </a:cxn>
              </a:cxnLst>
              <a:rect l="l" t="t" r="r" b="b"/>
              <a:pathLst>
                <a:path w="17942" h="70060">
                  <a:moveTo>
                    <a:pt x="305" y="76"/>
                  </a:moveTo>
                  <a:lnTo>
                    <a:pt x="305" y="70137"/>
                  </a:lnTo>
                </a:path>
              </a:pathLst>
            </a:custGeom>
            <a:ln w="19050" cap="flat">
              <a:solidFill>
                <a:srgbClr val="AE2C2C"/>
              </a:solidFill>
              <a:prstDash val="solid"/>
              <a:miter/>
            </a:ln>
          </p:spPr>
          <p:txBody>
            <a:bodyPr rtlCol="0" anchor="ctr"/>
            <a:lstStyle/>
            <a:p>
              <a:endParaRPr lang="en-GB" sz="1050"/>
            </a:p>
          </p:txBody>
        </p:sp>
        <p:sp>
          <p:nvSpPr>
            <p:cNvPr id="243" name="Freeform: Shape 242">
              <a:extLst>
                <a:ext uri="{FF2B5EF4-FFF2-40B4-BE49-F238E27FC236}">
                  <a16:creationId xmlns:a16="http://schemas.microsoft.com/office/drawing/2014/main" id="{857ABCB6-809D-5995-B000-3FF49367720B}"/>
                </a:ext>
              </a:extLst>
            </p:cNvPr>
            <p:cNvSpPr/>
            <p:nvPr/>
          </p:nvSpPr>
          <p:spPr>
            <a:xfrm>
              <a:off x="7228274" y="2540608"/>
              <a:ext cx="50776" cy="24756"/>
            </a:xfrm>
            <a:custGeom>
              <a:avLst/>
              <a:gdLst>
                <a:gd name="connsiteX0" fmla="*/ 51082 w 50776"/>
                <a:gd name="connsiteY0" fmla="*/ 76 h 24756"/>
                <a:gd name="connsiteX1" fmla="*/ 305 w 50776"/>
                <a:gd name="connsiteY1" fmla="*/ 76 h 24756"/>
              </a:gdLst>
              <a:ahLst/>
              <a:cxnLst>
                <a:cxn ang="0">
                  <a:pos x="connsiteX0" y="connsiteY0"/>
                </a:cxn>
                <a:cxn ang="0">
                  <a:pos x="connsiteX1" y="connsiteY1"/>
                </a:cxn>
              </a:cxnLst>
              <a:rect l="l" t="t" r="r" b="b"/>
              <a:pathLst>
                <a:path w="50776" h="24756">
                  <a:moveTo>
                    <a:pt x="51082" y="76"/>
                  </a:moveTo>
                  <a:lnTo>
                    <a:pt x="305" y="76"/>
                  </a:lnTo>
                </a:path>
              </a:pathLst>
            </a:custGeom>
            <a:ln w="19050" cap="flat">
              <a:solidFill>
                <a:srgbClr val="AE2C2C"/>
              </a:solidFill>
              <a:prstDash val="solid"/>
              <a:miter/>
            </a:ln>
          </p:spPr>
          <p:txBody>
            <a:bodyPr rtlCol="0" anchor="ctr"/>
            <a:lstStyle/>
            <a:p>
              <a:endParaRPr lang="en-GB" sz="1050"/>
            </a:p>
          </p:txBody>
        </p:sp>
      </p:grpSp>
      <p:grpSp>
        <p:nvGrpSpPr>
          <p:cNvPr id="168" name="Graphic 2">
            <a:extLst>
              <a:ext uri="{FF2B5EF4-FFF2-40B4-BE49-F238E27FC236}">
                <a16:creationId xmlns:a16="http://schemas.microsoft.com/office/drawing/2014/main" id="{F53331B4-7928-1A4C-394C-D553F7F8D80C}"/>
              </a:ext>
            </a:extLst>
          </p:cNvPr>
          <p:cNvGrpSpPr/>
          <p:nvPr/>
        </p:nvGrpSpPr>
        <p:grpSpPr>
          <a:xfrm>
            <a:off x="3524157" y="2123183"/>
            <a:ext cx="32732" cy="46046"/>
            <a:chOff x="7122055" y="2505454"/>
            <a:chExt cx="50776" cy="70060"/>
          </a:xfrm>
        </p:grpSpPr>
        <p:sp>
          <p:nvSpPr>
            <p:cNvPr id="240" name="Freeform: Shape 239">
              <a:extLst>
                <a:ext uri="{FF2B5EF4-FFF2-40B4-BE49-F238E27FC236}">
                  <a16:creationId xmlns:a16="http://schemas.microsoft.com/office/drawing/2014/main" id="{C27728FC-75E8-CB3B-485E-73762B5E7E1F}"/>
                </a:ext>
              </a:extLst>
            </p:cNvPr>
            <p:cNvSpPr/>
            <p:nvPr/>
          </p:nvSpPr>
          <p:spPr>
            <a:xfrm>
              <a:off x="7147533" y="2505454"/>
              <a:ext cx="17942" cy="70060"/>
            </a:xfrm>
            <a:custGeom>
              <a:avLst/>
              <a:gdLst>
                <a:gd name="connsiteX0" fmla="*/ 299 w 17942"/>
                <a:gd name="connsiteY0" fmla="*/ 76 h 70060"/>
                <a:gd name="connsiteX1" fmla="*/ 299 w 17942"/>
                <a:gd name="connsiteY1" fmla="*/ 70137 h 70060"/>
              </a:gdLst>
              <a:ahLst/>
              <a:cxnLst>
                <a:cxn ang="0">
                  <a:pos x="connsiteX0" y="connsiteY0"/>
                </a:cxn>
                <a:cxn ang="0">
                  <a:pos x="connsiteX1" y="connsiteY1"/>
                </a:cxn>
              </a:cxnLst>
              <a:rect l="l" t="t" r="r" b="b"/>
              <a:pathLst>
                <a:path w="17942" h="70060">
                  <a:moveTo>
                    <a:pt x="299" y="76"/>
                  </a:moveTo>
                  <a:lnTo>
                    <a:pt x="299" y="70137"/>
                  </a:lnTo>
                </a:path>
              </a:pathLst>
            </a:custGeom>
            <a:ln w="19050" cap="flat">
              <a:solidFill>
                <a:srgbClr val="AE2C2C"/>
              </a:solidFill>
              <a:prstDash val="solid"/>
              <a:miter/>
            </a:ln>
          </p:spPr>
          <p:txBody>
            <a:bodyPr rtlCol="0" anchor="ctr"/>
            <a:lstStyle/>
            <a:p>
              <a:endParaRPr lang="en-GB" sz="1050"/>
            </a:p>
          </p:txBody>
        </p:sp>
        <p:sp>
          <p:nvSpPr>
            <p:cNvPr id="241" name="Freeform: Shape 240">
              <a:extLst>
                <a:ext uri="{FF2B5EF4-FFF2-40B4-BE49-F238E27FC236}">
                  <a16:creationId xmlns:a16="http://schemas.microsoft.com/office/drawing/2014/main" id="{6A0EB665-4941-64B4-FA2F-58E35788EE20}"/>
                </a:ext>
              </a:extLst>
            </p:cNvPr>
            <p:cNvSpPr/>
            <p:nvPr/>
          </p:nvSpPr>
          <p:spPr>
            <a:xfrm>
              <a:off x="7122055" y="2540608"/>
              <a:ext cx="50776" cy="24756"/>
            </a:xfrm>
            <a:custGeom>
              <a:avLst/>
              <a:gdLst>
                <a:gd name="connsiteX0" fmla="*/ 51076 w 50776"/>
                <a:gd name="connsiteY0" fmla="*/ 76 h 24756"/>
                <a:gd name="connsiteX1" fmla="*/ 299 w 50776"/>
                <a:gd name="connsiteY1" fmla="*/ 76 h 24756"/>
              </a:gdLst>
              <a:ahLst/>
              <a:cxnLst>
                <a:cxn ang="0">
                  <a:pos x="connsiteX0" y="connsiteY0"/>
                </a:cxn>
                <a:cxn ang="0">
                  <a:pos x="connsiteX1" y="connsiteY1"/>
                </a:cxn>
              </a:cxnLst>
              <a:rect l="l" t="t" r="r" b="b"/>
              <a:pathLst>
                <a:path w="50776" h="24756">
                  <a:moveTo>
                    <a:pt x="51076" y="76"/>
                  </a:moveTo>
                  <a:lnTo>
                    <a:pt x="299" y="76"/>
                  </a:lnTo>
                </a:path>
              </a:pathLst>
            </a:custGeom>
            <a:ln w="19050" cap="flat">
              <a:solidFill>
                <a:srgbClr val="AE2C2C"/>
              </a:solidFill>
              <a:prstDash val="solid"/>
              <a:miter/>
            </a:ln>
          </p:spPr>
          <p:txBody>
            <a:bodyPr rtlCol="0" anchor="ctr"/>
            <a:lstStyle/>
            <a:p>
              <a:endParaRPr lang="en-GB" sz="1050"/>
            </a:p>
          </p:txBody>
        </p:sp>
      </p:grpSp>
      <p:grpSp>
        <p:nvGrpSpPr>
          <p:cNvPr id="169" name="Graphic 2">
            <a:extLst>
              <a:ext uri="{FF2B5EF4-FFF2-40B4-BE49-F238E27FC236}">
                <a16:creationId xmlns:a16="http://schemas.microsoft.com/office/drawing/2014/main" id="{52E762B9-BF0C-A317-C24B-4DDC307DD6D5}"/>
              </a:ext>
            </a:extLst>
          </p:cNvPr>
          <p:cNvGrpSpPr/>
          <p:nvPr/>
        </p:nvGrpSpPr>
        <p:grpSpPr>
          <a:xfrm>
            <a:off x="3255933" y="1962591"/>
            <a:ext cx="32732" cy="46046"/>
            <a:chOff x="6705971" y="2261109"/>
            <a:chExt cx="50776" cy="70060"/>
          </a:xfrm>
        </p:grpSpPr>
        <p:sp>
          <p:nvSpPr>
            <p:cNvPr id="238" name="Freeform: Shape 237">
              <a:extLst>
                <a:ext uri="{FF2B5EF4-FFF2-40B4-BE49-F238E27FC236}">
                  <a16:creationId xmlns:a16="http://schemas.microsoft.com/office/drawing/2014/main" id="{7D1D0019-571F-450A-772D-1F4EC585B4AD}"/>
                </a:ext>
              </a:extLst>
            </p:cNvPr>
            <p:cNvSpPr/>
            <p:nvPr/>
          </p:nvSpPr>
          <p:spPr>
            <a:xfrm>
              <a:off x="6731449" y="2261109"/>
              <a:ext cx="17942" cy="70060"/>
            </a:xfrm>
            <a:custGeom>
              <a:avLst/>
              <a:gdLst>
                <a:gd name="connsiteX0" fmla="*/ 275 w 17942"/>
                <a:gd name="connsiteY0" fmla="*/ 66 h 70060"/>
                <a:gd name="connsiteX1" fmla="*/ 275 w 17942"/>
                <a:gd name="connsiteY1" fmla="*/ 70127 h 70060"/>
              </a:gdLst>
              <a:ahLst/>
              <a:cxnLst>
                <a:cxn ang="0">
                  <a:pos x="connsiteX0" y="connsiteY0"/>
                </a:cxn>
                <a:cxn ang="0">
                  <a:pos x="connsiteX1" y="connsiteY1"/>
                </a:cxn>
              </a:cxnLst>
              <a:rect l="l" t="t" r="r" b="b"/>
              <a:pathLst>
                <a:path w="17942" h="70060">
                  <a:moveTo>
                    <a:pt x="275" y="66"/>
                  </a:moveTo>
                  <a:lnTo>
                    <a:pt x="275" y="70127"/>
                  </a:lnTo>
                </a:path>
              </a:pathLst>
            </a:custGeom>
            <a:ln w="19050" cap="flat">
              <a:solidFill>
                <a:srgbClr val="AE2C2C"/>
              </a:solidFill>
              <a:prstDash val="solid"/>
              <a:miter/>
            </a:ln>
          </p:spPr>
          <p:txBody>
            <a:bodyPr rtlCol="0" anchor="ctr"/>
            <a:lstStyle/>
            <a:p>
              <a:endParaRPr lang="en-GB" sz="1050"/>
            </a:p>
          </p:txBody>
        </p:sp>
        <p:sp>
          <p:nvSpPr>
            <p:cNvPr id="239" name="Freeform: Shape 238">
              <a:extLst>
                <a:ext uri="{FF2B5EF4-FFF2-40B4-BE49-F238E27FC236}">
                  <a16:creationId xmlns:a16="http://schemas.microsoft.com/office/drawing/2014/main" id="{30239140-A118-9402-AB55-2A4937B0727F}"/>
                </a:ext>
              </a:extLst>
            </p:cNvPr>
            <p:cNvSpPr/>
            <p:nvPr/>
          </p:nvSpPr>
          <p:spPr>
            <a:xfrm>
              <a:off x="6705971" y="2296263"/>
              <a:ext cx="50776" cy="24756"/>
            </a:xfrm>
            <a:custGeom>
              <a:avLst/>
              <a:gdLst>
                <a:gd name="connsiteX0" fmla="*/ 51052 w 50776"/>
                <a:gd name="connsiteY0" fmla="*/ 66 h 24756"/>
                <a:gd name="connsiteX1" fmla="*/ 276 w 50776"/>
                <a:gd name="connsiteY1" fmla="*/ 66 h 24756"/>
              </a:gdLst>
              <a:ahLst/>
              <a:cxnLst>
                <a:cxn ang="0">
                  <a:pos x="connsiteX0" y="connsiteY0"/>
                </a:cxn>
                <a:cxn ang="0">
                  <a:pos x="connsiteX1" y="connsiteY1"/>
                </a:cxn>
              </a:cxnLst>
              <a:rect l="l" t="t" r="r" b="b"/>
              <a:pathLst>
                <a:path w="50776" h="24756">
                  <a:moveTo>
                    <a:pt x="51052" y="66"/>
                  </a:moveTo>
                  <a:lnTo>
                    <a:pt x="276" y="66"/>
                  </a:lnTo>
                </a:path>
              </a:pathLst>
            </a:custGeom>
            <a:ln w="19050" cap="flat">
              <a:solidFill>
                <a:srgbClr val="AE2C2C"/>
              </a:solidFill>
              <a:prstDash val="solid"/>
              <a:miter/>
            </a:ln>
          </p:spPr>
          <p:txBody>
            <a:bodyPr rtlCol="0" anchor="ctr"/>
            <a:lstStyle/>
            <a:p>
              <a:endParaRPr lang="en-GB" sz="1050"/>
            </a:p>
          </p:txBody>
        </p:sp>
      </p:grpSp>
      <p:grpSp>
        <p:nvGrpSpPr>
          <p:cNvPr id="170" name="Graphic 2">
            <a:extLst>
              <a:ext uri="{FF2B5EF4-FFF2-40B4-BE49-F238E27FC236}">
                <a16:creationId xmlns:a16="http://schemas.microsoft.com/office/drawing/2014/main" id="{26D15799-FB7E-3D05-3DD8-26452BD5423C}"/>
              </a:ext>
            </a:extLst>
          </p:cNvPr>
          <p:cNvGrpSpPr/>
          <p:nvPr/>
        </p:nvGrpSpPr>
        <p:grpSpPr>
          <a:xfrm>
            <a:off x="3251769" y="1962591"/>
            <a:ext cx="32732" cy="46046"/>
            <a:chOff x="6699511" y="2261109"/>
            <a:chExt cx="50776" cy="70060"/>
          </a:xfrm>
        </p:grpSpPr>
        <p:sp>
          <p:nvSpPr>
            <p:cNvPr id="236" name="Freeform: Shape 235">
              <a:extLst>
                <a:ext uri="{FF2B5EF4-FFF2-40B4-BE49-F238E27FC236}">
                  <a16:creationId xmlns:a16="http://schemas.microsoft.com/office/drawing/2014/main" id="{E61DEABA-D4B1-BBB2-E6E4-0E306805CC84}"/>
                </a:ext>
              </a:extLst>
            </p:cNvPr>
            <p:cNvSpPr/>
            <p:nvPr/>
          </p:nvSpPr>
          <p:spPr>
            <a:xfrm>
              <a:off x="6724990" y="2261109"/>
              <a:ext cx="17942" cy="70060"/>
            </a:xfrm>
            <a:custGeom>
              <a:avLst/>
              <a:gdLst>
                <a:gd name="connsiteX0" fmla="*/ 275 w 17942"/>
                <a:gd name="connsiteY0" fmla="*/ 66 h 70060"/>
                <a:gd name="connsiteX1" fmla="*/ 275 w 17942"/>
                <a:gd name="connsiteY1" fmla="*/ 70127 h 70060"/>
              </a:gdLst>
              <a:ahLst/>
              <a:cxnLst>
                <a:cxn ang="0">
                  <a:pos x="connsiteX0" y="connsiteY0"/>
                </a:cxn>
                <a:cxn ang="0">
                  <a:pos x="connsiteX1" y="connsiteY1"/>
                </a:cxn>
              </a:cxnLst>
              <a:rect l="l" t="t" r="r" b="b"/>
              <a:pathLst>
                <a:path w="17942" h="70060">
                  <a:moveTo>
                    <a:pt x="275" y="66"/>
                  </a:moveTo>
                  <a:lnTo>
                    <a:pt x="275" y="70127"/>
                  </a:lnTo>
                </a:path>
              </a:pathLst>
            </a:custGeom>
            <a:ln w="19050" cap="flat">
              <a:solidFill>
                <a:srgbClr val="AE2C2C"/>
              </a:solidFill>
              <a:prstDash val="solid"/>
              <a:miter/>
            </a:ln>
          </p:spPr>
          <p:txBody>
            <a:bodyPr rtlCol="0" anchor="ctr"/>
            <a:lstStyle/>
            <a:p>
              <a:endParaRPr lang="en-GB" sz="1050"/>
            </a:p>
          </p:txBody>
        </p:sp>
        <p:sp>
          <p:nvSpPr>
            <p:cNvPr id="237" name="Freeform: Shape 236">
              <a:extLst>
                <a:ext uri="{FF2B5EF4-FFF2-40B4-BE49-F238E27FC236}">
                  <a16:creationId xmlns:a16="http://schemas.microsoft.com/office/drawing/2014/main" id="{1C715658-1068-7490-AEF7-F69A37226022}"/>
                </a:ext>
              </a:extLst>
            </p:cNvPr>
            <p:cNvSpPr/>
            <p:nvPr/>
          </p:nvSpPr>
          <p:spPr>
            <a:xfrm>
              <a:off x="6699511" y="2296263"/>
              <a:ext cx="50776" cy="24756"/>
            </a:xfrm>
            <a:custGeom>
              <a:avLst/>
              <a:gdLst>
                <a:gd name="connsiteX0" fmla="*/ 51052 w 50776"/>
                <a:gd name="connsiteY0" fmla="*/ 66 h 24756"/>
                <a:gd name="connsiteX1" fmla="*/ 275 w 50776"/>
                <a:gd name="connsiteY1" fmla="*/ 66 h 24756"/>
              </a:gdLst>
              <a:ahLst/>
              <a:cxnLst>
                <a:cxn ang="0">
                  <a:pos x="connsiteX0" y="connsiteY0"/>
                </a:cxn>
                <a:cxn ang="0">
                  <a:pos x="connsiteX1" y="connsiteY1"/>
                </a:cxn>
              </a:cxnLst>
              <a:rect l="l" t="t" r="r" b="b"/>
              <a:pathLst>
                <a:path w="50776" h="24756">
                  <a:moveTo>
                    <a:pt x="51052" y="66"/>
                  </a:moveTo>
                  <a:lnTo>
                    <a:pt x="275" y="66"/>
                  </a:lnTo>
                </a:path>
              </a:pathLst>
            </a:custGeom>
            <a:ln w="19050" cap="flat">
              <a:solidFill>
                <a:srgbClr val="AE2C2C"/>
              </a:solidFill>
              <a:prstDash val="solid"/>
              <a:miter/>
            </a:ln>
          </p:spPr>
          <p:txBody>
            <a:bodyPr rtlCol="0" anchor="ctr"/>
            <a:lstStyle/>
            <a:p>
              <a:endParaRPr lang="en-GB" sz="1050"/>
            </a:p>
          </p:txBody>
        </p:sp>
      </p:grpSp>
      <p:grpSp>
        <p:nvGrpSpPr>
          <p:cNvPr id="171" name="Graphic 2">
            <a:extLst>
              <a:ext uri="{FF2B5EF4-FFF2-40B4-BE49-F238E27FC236}">
                <a16:creationId xmlns:a16="http://schemas.microsoft.com/office/drawing/2014/main" id="{CDEC774A-6522-A47B-F0C8-F537A2A5DD96}"/>
              </a:ext>
            </a:extLst>
          </p:cNvPr>
          <p:cNvGrpSpPr/>
          <p:nvPr/>
        </p:nvGrpSpPr>
        <p:grpSpPr>
          <a:xfrm>
            <a:off x="3247605" y="1962591"/>
            <a:ext cx="32732" cy="46046"/>
            <a:chOff x="6693052" y="2261109"/>
            <a:chExt cx="50776" cy="70060"/>
          </a:xfrm>
        </p:grpSpPr>
        <p:sp>
          <p:nvSpPr>
            <p:cNvPr id="234" name="Freeform: Shape 233">
              <a:extLst>
                <a:ext uri="{FF2B5EF4-FFF2-40B4-BE49-F238E27FC236}">
                  <a16:creationId xmlns:a16="http://schemas.microsoft.com/office/drawing/2014/main" id="{BDCC826A-4D6C-0218-BC5A-C70912A31B38}"/>
                </a:ext>
              </a:extLst>
            </p:cNvPr>
            <p:cNvSpPr/>
            <p:nvPr/>
          </p:nvSpPr>
          <p:spPr>
            <a:xfrm>
              <a:off x="6718530" y="2261109"/>
              <a:ext cx="17942" cy="70060"/>
            </a:xfrm>
            <a:custGeom>
              <a:avLst/>
              <a:gdLst>
                <a:gd name="connsiteX0" fmla="*/ 275 w 17942"/>
                <a:gd name="connsiteY0" fmla="*/ 66 h 70060"/>
                <a:gd name="connsiteX1" fmla="*/ 275 w 17942"/>
                <a:gd name="connsiteY1" fmla="*/ 70127 h 70060"/>
              </a:gdLst>
              <a:ahLst/>
              <a:cxnLst>
                <a:cxn ang="0">
                  <a:pos x="connsiteX0" y="connsiteY0"/>
                </a:cxn>
                <a:cxn ang="0">
                  <a:pos x="connsiteX1" y="connsiteY1"/>
                </a:cxn>
              </a:cxnLst>
              <a:rect l="l" t="t" r="r" b="b"/>
              <a:pathLst>
                <a:path w="17942" h="70060">
                  <a:moveTo>
                    <a:pt x="275" y="66"/>
                  </a:moveTo>
                  <a:lnTo>
                    <a:pt x="275" y="70127"/>
                  </a:lnTo>
                </a:path>
              </a:pathLst>
            </a:custGeom>
            <a:ln w="19050" cap="flat">
              <a:solidFill>
                <a:srgbClr val="AE2C2C"/>
              </a:solidFill>
              <a:prstDash val="solid"/>
              <a:miter/>
            </a:ln>
          </p:spPr>
          <p:txBody>
            <a:bodyPr rtlCol="0" anchor="ctr"/>
            <a:lstStyle/>
            <a:p>
              <a:endParaRPr lang="en-GB" sz="1050"/>
            </a:p>
          </p:txBody>
        </p:sp>
        <p:sp>
          <p:nvSpPr>
            <p:cNvPr id="235" name="Freeform: Shape 234">
              <a:extLst>
                <a:ext uri="{FF2B5EF4-FFF2-40B4-BE49-F238E27FC236}">
                  <a16:creationId xmlns:a16="http://schemas.microsoft.com/office/drawing/2014/main" id="{BAEE39EC-D314-CEBF-6809-27A64BB1B665}"/>
                </a:ext>
              </a:extLst>
            </p:cNvPr>
            <p:cNvSpPr/>
            <p:nvPr/>
          </p:nvSpPr>
          <p:spPr>
            <a:xfrm>
              <a:off x="6693052" y="2296263"/>
              <a:ext cx="50776" cy="24756"/>
            </a:xfrm>
            <a:custGeom>
              <a:avLst/>
              <a:gdLst>
                <a:gd name="connsiteX0" fmla="*/ 51052 w 50776"/>
                <a:gd name="connsiteY0" fmla="*/ 66 h 24756"/>
                <a:gd name="connsiteX1" fmla="*/ 275 w 50776"/>
                <a:gd name="connsiteY1" fmla="*/ 66 h 24756"/>
              </a:gdLst>
              <a:ahLst/>
              <a:cxnLst>
                <a:cxn ang="0">
                  <a:pos x="connsiteX0" y="connsiteY0"/>
                </a:cxn>
                <a:cxn ang="0">
                  <a:pos x="connsiteX1" y="connsiteY1"/>
                </a:cxn>
              </a:cxnLst>
              <a:rect l="l" t="t" r="r" b="b"/>
              <a:pathLst>
                <a:path w="50776" h="24756">
                  <a:moveTo>
                    <a:pt x="51052" y="66"/>
                  </a:moveTo>
                  <a:lnTo>
                    <a:pt x="275" y="66"/>
                  </a:lnTo>
                </a:path>
              </a:pathLst>
            </a:custGeom>
            <a:ln w="19050" cap="flat">
              <a:solidFill>
                <a:srgbClr val="AE2C2C"/>
              </a:solidFill>
              <a:prstDash val="solid"/>
              <a:miter/>
            </a:ln>
          </p:spPr>
          <p:txBody>
            <a:bodyPr rtlCol="0" anchor="ctr"/>
            <a:lstStyle/>
            <a:p>
              <a:endParaRPr lang="en-GB" sz="1050"/>
            </a:p>
          </p:txBody>
        </p:sp>
      </p:grpSp>
      <p:grpSp>
        <p:nvGrpSpPr>
          <p:cNvPr id="172" name="Graphic 2">
            <a:extLst>
              <a:ext uri="{FF2B5EF4-FFF2-40B4-BE49-F238E27FC236}">
                <a16:creationId xmlns:a16="http://schemas.microsoft.com/office/drawing/2014/main" id="{403FABD3-924C-ACB8-15F8-053A43C3DB47}"/>
              </a:ext>
            </a:extLst>
          </p:cNvPr>
          <p:cNvGrpSpPr/>
          <p:nvPr/>
        </p:nvGrpSpPr>
        <p:grpSpPr>
          <a:xfrm>
            <a:off x="3243441" y="1962591"/>
            <a:ext cx="32732" cy="46046"/>
            <a:chOff x="6686593" y="2261109"/>
            <a:chExt cx="50776" cy="70060"/>
          </a:xfrm>
        </p:grpSpPr>
        <p:sp>
          <p:nvSpPr>
            <p:cNvPr id="232" name="Freeform: Shape 231">
              <a:extLst>
                <a:ext uri="{FF2B5EF4-FFF2-40B4-BE49-F238E27FC236}">
                  <a16:creationId xmlns:a16="http://schemas.microsoft.com/office/drawing/2014/main" id="{AD23B834-E2FB-5332-AC16-59094DECA719}"/>
                </a:ext>
              </a:extLst>
            </p:cNvPr>
            <p:cNvSpPr/>
            <p:nvPr/>
          </p:nvSpPr>
          <p:spPr>
            <a:xfrm>
              <a:off x="6712071" y="2261109"/>
              <a:ext cx="17942" cy="70060"/>
            </a:xfrm>
            <a:custGeom>
              <a:avLst/>
              <a:gdLst>
                <a:gd name="connsiteX0" fmla="*/ 274 w 17942"/>
                <a:gd name="connsiteY0" fmla="*/ 66 h 70060"/>
                <a:gd name="connsiteX1" fmla="*/ 274 w 17942"/>
                <a:gd name="connsiteY1" fmla="*/ 70127 h 70060"/>
              </a:gdLst>
              <a:ahLst/>
              <a:cxnLst>
                <a:cxn ang="0">
                  <a:pos x="connsiteX0" y="connsiteY0"/>
                </a:cxn>
                <a:cxn ang="0">
                  <a:pos x="connsiteX1" y="connsiteY1"/>
                </a:cxn>
              </a:cxnLst>
              <a:rect l="l" t="t" r="r" b="b"/>
              <a:pathLst>
                <a:path w="17942" h="70060">
                  <a:moveTo>
                    <a:pt x="274" y="66"/>
                  </a:moveTo>
                  <a:lnTo>
                    <a:pt x="274" y="70127"/>
                  </a:lnTo>
                </a:path>
              </a:pathLst>
            </a:custGeom>
            <a:ln w="19050" cap="flat">
              <a:solidFill>
                <a:srgbClr val="AE2C2C"/>
              </a:solidFill>
              <a:prstDash val="solid"/>
              <a:miter/>
            </a:ln>
          </p:spPr>
          <p:txBody>
            <a:bodyPr rtlCol="0" anchor="ctr"/>
            <a:lstStyle/>
            <a:p>
              <a:endParaRPr lang="en-GB" sz="1050"/>
            </a:p>
          </p:txBody>
        </p:sp>
        <p:sp>
          <p:nvSpPr>
            <p:cNvPr id="233" name="Freeform: Shape 232">
              <a:extLst>
                <a:ext uri="{FF2B5EF4-FFF2-40B4-BE49-F238E27FC236}">
                  <a16:creationId xmlns:a16="http://schemas.microsoft.com/office/drawing/2014/main" id="{6F10FE92-162E-D695-118A-C7F0E566C6B3}"/>
                </a:ext>
              </a:extLst>
            </p:cNvPr>
            <p:cNvSpPr/>
            <p:nvPr/>
          </p:nvSpPr>
          <p:spPr>
            <a:xfrm>
              <a:off x="6686593" y="2296263"/>
              <a:ext cx="50776" cy="24756"/>
            </a:xfrm>
            <a:custGeom>
              <a:avLst/>
              <a:gdLst>
                <a:gd name="connsiteX0" fmla="*/ 51051 w 50776"/>
                <a:gd name="connsiteY0" fmla="*/ 66 h 24756"/>
                <a:gd name="connsiteX1" fmla="*/ 274 w 50776"/>
                <a:gd name="connsiteY1" fmla="*/ 66 h 24756"/>
              </a:gdLst>
              <a:ahLst/>
              <a:cxnLst>
                <a:cxn ang="0">
                  <a:pos x="connsiteX0" y="connsiteY0"/>
                </a:cxn>
                <a:cxn ang="0">
                  <a:pos x="connsiteX1" y="connsiteY1"/>
                </a:cxn>
              </a:cxnLst>
              <a:rect l="l" t="t" r="r" b="b"/>
              <a:pathLst>
                <a:path w="50776" h="24756">
                  <a:moveTo>
                    <a:pt x="51051" y="66"/>
                  </a:moveTo>
                  <a:lnTo>
                    <a:pt x="274" y="66"/>
                  </a:lnTo>
                </a:path>
              </a:pathLst>
            </a:custGeom>
            <a:ln w="19050" cap="flat">
              <a:solidFill>
                <a:srgbClr val="AE2C2C"/>
              </a:solidFill>
              <a:prstDash val="solid"/>
              <a:miter/>
            </a:ln>
          </p:spPr>
          <p:txBody>
            <a:bodyPr rtlCol="0" anchor="ctr"/>
            <a:lstStyle/>
            <a:p>
              <a:endParaRPr lang="en-GB" sz="1050"/>
            </a:p>
          </p:txBody>
        </p:sp>
      </p:grpSp>
      <p:grpSp>
        <p:nvGrpSpPr>
          <p:cNvPr id="173" name="Graphic 2">
            <a:extLst>
              <a:ext uri="{FF2B5EF4-FFF2-40B4-BE49-F238E27FC236}">
                <a16:creationId xmlns:a16="http://schemas.microsoft.com/office/drawing/2014/main" id="{2A98D79F-13A5-5256-5C8E-71AA38055DB4}"/>
              </a:ext>
            </a:extLst>
          </p:cNvPr>
          <p:cNvGrpSpPr/>
          <p:nvPr/>
        </p:nvGrpSpPr>
        <p:grpSpPr>
          <a:xfrm>
            <a:off x="3234073" y="1962591"/>
            <a:ext cx="32732" cy="46046"/>
            <a:chOff x="6672060" y="2261109"/>
            <a:chExt cx="50776" cy="70060"/>
          </a:xfrm>
        </p:grpSpPr>
        <p:sp>
          <p:nvSpPr>
            <p:cNvPr id="230" name="Freeform: Shape 229">
              <a:extLst>
                <a:ext uri="{FF2B5EF4-FFF2-40B4-BE49-F238E27FC236}">
                  <a16:creationId xmlns:a16="http://schemas.microsoft.com/office/drawing/2014/main" id="{E84A5D16-CCA8-CBD9-0312-BDA6AC88AABC}"/>
                </a:ext>
              </a:extLst>
            </p:cNvPr>
            <p:cNvSpPr/>
            <p:nvPr/>
          </p:nvSpPr>
          <p:spPr>
            <a:xfrm>
              <a:off x="6697538" y="2261109"/>
              <a:ext cx="17942" cy="70060"/>
            </a:xfrm>
            <a:custGeom>
              <a:avLst/>
              <a:gdLst>
                <a:gd name="connsiteX0" fmla="*/ 274 w 17942"/>
                <a:gd name="connsiteY0" fmla="*/ 66 h 70060"/>
                <a:gd name="connsiteX1" fmla="*/ 274 w 17942"/>
                <a:gd name="connsiteY1" fmla="*/ 70127 h 70060"/>
              </a:gdLst>
              <a:ahLst/>
              <a:cxnLst>
                <a:cxn ang="0">
                  <a:pos x="connsiteX0" y="connsiteY0"/>
                </a:cxn>
                <a:cxn ang="0">
                  <a:pos x="connsiteX1" y="connsiteY1"/>
                </a:cxn>
              </a:cxnLst>
              <a:rect l="l" t="t" r="r" b="b"/>
              <a:pathLst>
                <a:path w="17942" h="70060">
                  <a:moveTo>
                    <a:pt x="274" y="66"/>
                  </a:moveTo>
                  <a:lnTo>
                    <a:pt x="274" y="70127"/>
                  </a:lnTo>
                </a:path>
              </a:pathLst>
            </a:custGeom>
            <a:ln w="19050" cap="flat">
              <a:solidFill>
                <a:srgbClr val="AE2C2C"/>
              </a:solidFill>
              <a:prstDash val="solid"/>
              <a:miter/>
            </a:ln>
          </p:spPr>
          <p:txBody>
            <a:bodyPr rtlCol="0" anchor="ctr"/>
            <a:lstStyle/>
            <a:p>
              <a:endParaRPr lang="en-GB" sz="1050"/>
            </a:p>
          </p:txBody>
        </p:sp>
        <p:sp>
          <p:nvSpPr>
            <p:cNvPr id="231" name="Freeform: Shape 230">
              <a:extLst>
                <a:ext uri="{FF2B5EF4-FFF2-40B4-BE49-F238E27FC236}">
                  <a16:creationId xmlns:a16="http://schemas.microsoft.com/office/drawing/2014/main" id="{A1771266-5FCC-5583-37A7-6F5CB9031B72}"/>
                </a:ext>
              </a:extLst>
            </p:cNvPr>
            <p:cNvSpPr/>
            <p:nvPr/>
          </p:nvSpPr>
          <p:spPr>
            <a:xfrm>
              <a:off x="6672060" y="2296263"/>
              <a:ext cx="50776" cy="24756"/>
            </a:xfrm>
            <a:custGeom>
              <a:avLst/>
              <a:gdLst>
                <a:gd name="connsiteX0" fmla="*/ 51051 w 50776"/>
                <a:gd name="connsiteY0" fmla="*/ 66 h 24756"/>
                <a:gd name="connsiteX1" fmla="*/ 274 w 50776"/>
                <a:gd name="connsiteY1" fmla="*/ 66 h 24756"/>
              </a:gdLst>
              <a:ahLst/>
              <a:cxnLst>
                <a:cxn ang="0">
                  <a:pos x="connsiteX0" y="connsiteY0"/>
                </a:cxn>
                <a:cxn ang="0">
                  <a:pos x="connsiteX1" y="connsiteY1"/>
                </a:cxn>
              </a:cxnLst>
              <a:rect l="l" t="t" r="r" b="b"/>
              <a:pathLst>
                <a:path w="50776" h="24756">
                  <a:moveTo>
                    <a:pt x="51051" y="66"/>
                  </a:moveTo>
                  <a:lnTo>
                    <a:pt x="274" y="66"/>
                  </a:lnTo>
                </a:path>
              </a:pathLst>
            </a:custGeom>
            <a:ln w="19050" cap="flat">
              <a:solidFill>
                <a:srgbClr val="AE2C2C"/>
              </a:solidFill>
              <a:prstDash val="solid"/>
              <a:miter/>
            </a:ln>
          </p:spPr>
          <p:txBody>
            <a:bodyPr rtlCol="0" anchor="ctr"/>
            <a:lstStyle/>
            <a:p>
              <a:endParaRPr lang="en-GB" sz="1050"/>
            </a:p>
          </p:txBody>
        </p:sp>
      </p:grpSp>
      <p:grpSp>
        <p:nvGrpSpPr>
          <p:cNvPr id="174" name="Graphic 2">
            <a:extLst>
              <a:ext uri="{FF2B5EF4-FFF2-40B4-BE49-F238E27FC236}">
                <a16:creationId xmlns:a16="http://schemas.microsoft.com/office/drawing/2014/main" id="{75CE3641-BF12-F0DA-7D3A-BEBE90A5BE25}"/>
              </a:ext>
            </a:extLst>
          </p:cNvPr>
          <p:cNvGrpSpPr/>
          <p:nvPr/>
        </p:nvGrpSpPr>
        <p:grpSpPr>
          <a:xfrm>
            <a:off x="3015700" y="1962591"/>
            <a:ext cx="32732" cy="46046"/>
            <a:chOff x="6333307" y="2261109"/>
            <a:chExt cx="50776" cy="70060"/>
          </a:xfrm>
        </p:grpSpPr>
        <p:sp>
          <p:nvSpPr>
            <p:cNvPr id="228" name="Freeform: Shape 227">
              <a:extLst>
                <a:ext uri="{FF2B5EF4-FFF2-40B4-BE49-F238E27FC236}">
                  <a16:creationId xmlns:a16="http://schemas.microsoft.com/office/drawing/2014/main" id="{E7E8D4DA-EFE4-DEB1-8FDC-68324F8AE636}"/>
                </a:ext>
              </a:extLst>
            </p:cNvPr>
            <p:cNvSpPr/>
            <p:nvPr/>
          </p:nvSpPr>
          <p:spPr>
            <a:xfrm>
              <a:off x="6358785" y="2261109"/>
              <a:ext cx="17942" cy="70060"/>
            </a:xfrm>
            <a:custGeom>
              <a:avLst/>
              <a:gdLst>
                <a:gd name="connsiteX0" fmla="*/ 255 w 17942"/>
                <a:gd name="connsiteY0" fmla="*/ 66 h 70060"/>
                <a:gd name="connsiteX1" fmla="*/ 255 w 17942"/>
                <a:gd name="connsiteY1" fmla="*/ 70127 h 70060"/>
              </a:gdLst>
              <a:ahLst/>
              <a:cxnLst>
                <a:cxn ang="0">
                  <a:pos x="connsiteX0" y="connsiteY0"/>
                </a:cxn>
                <a:cxn ang="0">
                  <a:pos x="connsiteX1" y="connsiteY1"/>
                </a:cxn>
              </a:cxnLst>
              <a:rect l="l" t="t" r="r" b="b"/>
              <a:pathLst>
                <a:path w="17942" h="70060">
                  <a:moveTo>
                    <a:pt x="255" y="66"/>
                  </a:moveTo>
                  <a:lnTo>
                    <a:pt x="255" y="70127"/>
                  </a:lnTo>
                </a:path>
              </a:pathLst>
            </a:custGeom>
            <a:ln w="19050" cap="flat">
              <a:solidFill>
                <a:srgbClr val="AE2C2C"/>
              </a:solidFill>
              <a:prstDash val="solid"/>
              <a:miter/>
            </a:ln>
          </p:spPr>
          <p:txBody>
            <a:bodyPr rtlCol="0" anchor="ctr"/>
            <a:lstStyle/>
            <a:p>
              <a:endParaRPr lang="en-GB" sz="1050"/>
            </a:p>
          </p:txBody>
        </p:sp>
        <p:sp>
          <p:nvSpPr>
            <p:cNvPr id="229" name="Freeform: Shape 228">
              <a:extLst>
                <a:ext uri="{FF2B5EF4-FFF2-40B4-BE49-F238E27FC236}">
                  <a16:creationId xmlns:a16="http://schemas.microsoft.com/office/drawing/2014/main" id="{8D1C162C-0581-42F3-BF4A-2DE675862A8D}"/>
                </a:ext>
              </a:extLst>
            </p:cNvPr>
            <p:cNvSpPr/>
            <p:nvPr/>
          </p:nvSpPr>
          <p:spPr>
            <a:xfrm>
              <a:off x="6333307" y="2296263"/>
              <a:ext cx="50776" cy="24756"/>
            </a:xfrm>
            <a:custGeom>
              <a:avLst/>
              <a:gdLst>
                <a:gd name="connsiteX0" fmla="*/ 51032 w 50776"/>
                <a:gd name="connsiteY0" fmla="*/ 66 h 24756"/>
                <a:gd name="connsiteX1" fmla="*/ 255 w 50776"/>
                <a:gd name="connsiteY1" fmla="*/ 66 h 24756"/>
              </a:gdLst>
              <a:ahLst/>
              <a:cxnLst>
                <a:cxn ang="0">
                  <a:pos x="connsiteX0" y="connsiteY0"/>
                </a:cxn>
                <a:cxn ang="0">
                  <a:pos x="connsiteX1" y="connsiteY1"/>
                </a:cxn>
              </a:cxnLst>
              <a:rect l="l" t="t" r="r" b="b"/>
              <a:pathLst>
                <a:path w="50776" h="24756">
                  <a:moveTo>
                    <a:pt x="51032" y="66"/>
                  </a:moveTo>
                  <a:lnTo>
                    <a:pt x="255" y="66"/>
                  </a:lnTo>
                </a:path>
              </a:pathLst>
            </a:custGeom>
            <a:ln w="19050" cap="flat">
              <a:solidFill>
                <a:srgbClr val="AE2C2C"/>
              </a:solidFill>
              <a:prstDash val="solid"/>
              <a:miter/>
            </a:ln>
          </p:spPr>
          <p:txBody>
            <a:bodyPr rtlCol="0" anchor="ctr"/>
            <a:lstStyle/>
            <a:p>
              <a:endParaRPr lang="en-GB" sz="1050"/>
            </a:p>
          </p:txBody>
        </p:sp>
      </p:grpSp>
      <p:grpSp>
        <p:nvGrpSpPr>
          <p:cNvPr id="175" name="Graphic 2">
            <a:extLst>
              <a:ext uri="{FF2B5EF4-FFF2-40B4-BE49-F238E27FC236}">
                <a16:creationId xmlns:a16="http://schemas.microsoft.com/office/drawing/2014/main" id="{8C35A2F1-1A29-D93A-9271-F4F2EB236A9D}"/>
              </a:ext>
            </a:extLst>
          </p:cNvPr>
          <p:cNvGrpSpPr/>
          <p:nvPr/>
        </p:nvGrpSpPr>
        <p:grpSpPr>
          <a:xfrm>
            <a:off x="3002514" y="1962591"/>
            <a:ext cx="32732" cy="46046"/>
            <a:chOff x="6312853" y="2261109"/>
            <a:chExt cx="50776" cy="70060"/>
          </a:xfrm>
        </p:grpSpPr>
        <p:sp>
          <p:nvSpPr>
            <p:cNvPr id="226" name="Freeform: Shape 225">
              <a:extLst>
                <a:ext uri="{FF2B5EF4-FFF2-40B4-BE49-F238E27FC236}">
                  <a16:creationId xmlns:a16="http://schemas.microsoft.com/office/drawing/2014/main" id="{71FCE7CE-CB18-4E8C-5C09-98E6182F3F72}"/>
                </a:ext>
              </a:extLst>
            </p:cNvPr>
            <p:cNvSpPr/>
            <p:nvPr/>
          </p:nvSpPr>
          <p:spPr>
            <a:xfrm>
              <a:off x="6338331" y="2261109"/>
              <a:ext cx="17942" cy="70060"/>
            </a:xfrm>
            <a:custGeom>
              <a:avLst/>
              <a:gdLst>
                <a:gd name="connsiteX0" fmla="*/ 254 w 17942"/>
                <a:gd name="connsiteY0" fmla="*/ 66 h 70060"/>
                <a:gd name="connsiteX1" fmla="*/ 254 w 17942"/>
                <a:gd name="connsiteY1" fmla="*/ 70127 h 70060"/>
              </a:gdLst>
              <a:ahLst/>
              <a:cxnLst>
                <a:cxn ang="0">
                  <a:pos x="connsiteX0" y="connsiteY0"/>
                </a:cxn>
                <a:cxn ang="0">
                  <a:pos x="connsiteX1" y="connsiteY1"/>
                </a:cxn>
              </a:cxnLst>
              <a:rect l="l" t="t" r="r" b="b"/>
              <a:pathLst>
                <a:path w="17942" h="70060">
                  <a:moveTo>
                    <a:pt x="254" y="66"/>
                  </a:moveTo>
                  <a:lnTo>
                    <a:pt x="254" y="70127"/>
                  </a:lnTo>
                </a:path>
              </a:pathLst>
            </a:custGeom>
            <a:ln w="19050" cap="flat">
              <a:solidFill>
                <a:srgbClr val="AE2C2C"/>
              </a:solidFill>
              <a:prstDash val="solid"/>
              <a:miter/>
            </a:ln>
          </p:spPr>
          <p:txBody>
            <a:bodyPr rtlCol="0" anchor="ctr"/>
            <a:lstStyle/>
            <a:p>
              <a:endParaRPr lang="en-GB" sz="1050"/>
            </a:p>
          </p:txBody>
        </p:sp>
        <p:sp>
          <p:nvSpPr>
            <p:cNvPr id="227" name="Freeform: Shape 226">
              <a:extLst>
                <a:ext uri="{FF2B5EF4-FFF2-40B4-BE49-F238E27FC236}">
                  <a16:creationId xmlns:a16="http://schemas.microsoft.com/office/drawing/2014/main" id="{E2798847-5D04-B1D1-5F93-4048A27B6AD6}"/>
                </a:ext>
              </a:extLst>
            </p:cNvPr>
            <p:cNvSpPr/>
            <p:nvPr/>
          </p:nvSpPr>
          <p:spPr>
            <a:xfrm>
              <a:off x="6312853" y="2296263"/>
              <a:ext cx="50776" cy="24756"/>
            </a:xfrm>
            <a:custGeom>
              <a:avLst/>
              <a:gdLst>
                <a:gd name="connsiteX0" fmla="*/ 51031 w 50776"/>
                <a:gd name="connsiteY0" fmla="*/ 66 h 24756"/>
                <a:gd name="connsiteX1" fmla="*/ 254 w 50776"/>
                <a:gd name="connsiteY1" fmla="*/ 66 h 24756"/>
              </a:gdLst>
              <a:ahLst/>
              <a:cxnLst>
                <a:cxn ang="0">
                  <a:pos x="connsiteX0" y="connsiteY0"/>
                </a:cxn>
                <a:cxn ang="0">
                  <a:pos x="connsiteX1" y="connsiteY1"/>
                </a:cxn>
              </a:cxnLst>
              <a:rect l="l" t="t" r="r" b="b"/>
              <a:pathLst>
                <a:path w="50776" h="24756">
                  <a:moveTo>
                    <a:pt x="51031" y="66"/>
                  </a:moveTo>
                  <a:lnTo>
                    <a:pt x="254" y="66"/>
                  </a:lnTo>
                </a:path>
              </a:pathLst>
            </a:custGeom>
            <a:ln w="19050" cap="flat">
              <a:solidFill>
                <a:srgbClr val="AE2C2C"/>
              </a:solidFill>
              <a:prstDash val="solid"/>
              <a:miter/>
            </a:ln>
          </p:spPr>
          <p:txBody>
            <a:bodyPr rtlCol="0" anchor="ctr"/>
            <a:lstStyle/>
            <a:p>
              <a:endParaRPr lang="en-GB" sz="1050"/>
            </a:p>
          </p:txBody>
        </p:sp>
      </p:grpSp>
      <p:grpSp>
        <p:nvGrpSpPr>
          <p:cNvPr id="176" name="Graphic 2">
            <a:extLst>
              <a:ext uri="{FF2B5EF4-FFF2-40B4-BE49-F238E27FC236}">
                <a16:creationId xmlns:a16="http://schemas.microsoft.com/office/drawing/2014/main" id="{3652A9F6-7795-D6BF-4BD2-B3C8A25B6CDF}"/>
              </a:ext>
            </a:extLst>
          </p:cNvPr>
          <p:cNvGrpSpPr/>
          <p:nvPr/>
        </p:nvGrpSpPr>
        <p:grpSpPr>
          <a:xfrm>
            <a:off x="2838964" y="1887258"/>
            <a:ext cx="32732" cy="46046"/>
            <a:chOff x="6059147" y="2146487"/>
            <a:chExt cx="50776" cy="70060"/>
          </a:xfrm>
        </p:grpSpPr>
        <p:sp>
          <p:nvSpPr>
            <p:cNvPr id="224" name="Freeform: Shape 223">
              <a:extLst>
                <a:ext uri="{FF2B5EF4-FFF2-40B4-BE49-F238E27FC236}">
                  <a16:creationId xmlns:a16="http://schemas.microsoft.com/office/drawing/2014/main" id="{81C5339A-3AC3-1B3F-B6D0-A1BD649EDAA0}"/>
                </a:ext>
              </a:extLst>
            </p:cNvPr>
            <p:cNvSpPr/>
            <p:nvPr/>
          </p:nvSpPr>
          <p:spPr>
            <a:xfrm>
              <a:off x="6084625" y="2146487"/>
              <a:ext cx="17942" cy="70060"/>
            </a:xfrm>
            <a:custGeom>
              <a:avLst/>
              <a:gdLst>
                <a:gd name="connsiteX0" fmla="*/ 239 w 17942"/>
                <a:gd name="connsiteY0" fmla="*/ 62 h 70060"/>
                <a:gd name="connsiteX1" fmla="*/ 239 w 17942"/>
                <a:gd name="connsiteY1" fmla="*/ 70122 h 70060"/>
              </a:gdLst>
              <a:ahLst/>
              <a:cxnLst>
                <a:cxn ang="0">
                  <a:pos x="connsiteX0" y="connsiteY0"/>
                </a:cxn>
                <a:cxn ang="0">
                  <a:pos x="connsiteX1" y="connsiteY1"/>
                </a:cxn>
              </a:cxnLst>
              <a:rect l="l" t="t" r="r" b="b"/>
              <a:pathLst>
                <a:path w="17942" h="70060">
                  <a:moveTo>
                    <a:pt x="239" y="62"/>
                  </a:moveTo>
                  <a:lnTo>
                    <a:pt x="239" y="70122"/>
                  </a:lnTo>
                </a:path>
              </a:pathLst>
            </a:custGeom>
            <a:ln w="19050" cap="flat">
              <a:solidFill>
                <a:srgbClr val="AE2C2C"/>
              </a:solidFill>
              <a:prstDash val="solid"/>
              <a:miter/>
            </a:ln>
          </p:spPr>
          <p:txBody>
            <a:bodyPr rtlCol="0" anchor="ctr"/>
            <a:lstStyle/>
            <a:p>
              <a:endParaRPr lang="en-GB" sz="1050"/>
            </a:p>
          </p:txBody>
        </p:sp>
        <p:sp>
          <p:nvSpPr>
            <p:cNvPr id="225" name="Freeform: Shape 224">
              <a:extLst>
                <a:ext uri="{FF2B5EF4-FFF2-40B4-BE49-F238E27FC236}">
                  <a16:creationId xmlns:a16="http://schemas.microsoft.com/office/drawing/2014/main" id="{1E0B7F29-9145-04A6-EAEC-1F467B6D0C21}"/>
                </a:ext>
              </a:extLst>
            </p:cNvPr>
            <p:cNvSpPr/>
            <p:nvPr/>
          </p:nvSpPr>
          <p:spPr>
            <a:xfrm>
              <a:off x="6059147" y="2181641"/>
              <a:ext cx="50776" cy="24756"/>
            </a:xfrm>
            <a:custGeom>
              <a:avLst/>
              <a:gdLst>
                <a:gd name="connsiteX0" fmla="*/ 51016 w 50776"/>
                <a:gd name="connsiteY0" fmla="*/ 62 h 24756"/>
                <a:gd name="connsiteX1" fmla="*/ 239 w 50776"/>
                <a:gd name="connsiteY1" fmla="*/ 62 h 24756"/>
              </a:gdLst>
              <a:ahLst/>
              <a:cxnLst>
                <a:cxn ang="0">
                  <a:pos x="connsiteX0" y="connsiteY0"/>
                </a:cxn>
                <a:cxn ang="0">
                  <a:pos x="connsiteX1" y="connsiteY1"/>
                </a:cxn>
              </a:cxnLst>
              <a:rect l="l" t="t" r="r" b="b"/>
              <a:pathLst>
                <a:path w="50776" h="24756">
                  <a:moveTo>
                    <a:pt x="51016" y="62"/>
                  </a:moveTo>
                  <a:lnTo>
                    <a:pt x="239" y="62"/>
                  </a:lnTo>
                </a:path>
              </a:pathLst>
            </a:custGeom>
            <a:ln w="19050" cap="flat">
              <a:solidFill>
                <a:srgbClr val="AE2C2C"/>
              </a:solidFill>
              <a:prstDash val="solid"/>
              <a:miter/>
            </a:ln>
          </p:spPr>
          <p:txBody>
            <a:bodyPr rtlCol="0" anchor="ctr"/>
            <a:lstStyle/>
            <a:p>
              <a:endParaRPr lang="en-GB" sz="1050"/>
            </a:p>
          </p:txBody>
        </p:sp>
      </p:grpSp>
      <p:grpSp>
        <p:nvGrpSpPr>
          <p:cNvPr id="177" name="Graphic 2">
            <a:extLst>
              <a:ext uri="{FF2B5EF4-FFF2-40B4-BE49-F238E27FC236}">
                <a16:creationId xmlns:a16="http://schemas.microsoft.com/office/drawing/2014/main" id="{56A076C5-39C0-D1CD-29BE-4A01DBA1F1E0}"/>
              </a:ext>
            </a:extLst>
          </p:cNvPr>
          <p:cNvGrpSpPr/>
          <p:nvPr/>
        </p:nvGrpSpPr>
        <p:grpSpPr>
          <a:xfrm>
            <a:off x="2770840" y="1781175"/>
            <a:ext cx="32732" cy="46046"/>
            <a:chOff x="5953466" y="1985075"/>
            <a:chExt cx="50776" cy="70060"/>
          </a:xfrm>
        </p:grpSpPr>
        <p:sp>
          <p:nvSpPr>
            <p:cNvPr id="222" name="Freeform: Shape 221">
              <a:extLst>
                <a:ext uri="{FF2B5EF4-FFF2-40B4-BE49-F238E27FC236}">
                  <a16:creationId xmlns:a16="http://schemas.microsoft.com/office/drawing/2014/main" id="{36849C35-50CE-FE43-DEE5-77B55D4DFDDE}"/>
                </a:ext>
              </a:extLst>
            </p:cNvPr>
            <p:cNvSpPr/>
            <p:nvPr/>
          </p:nvSpPr>
          <p:spPr>
            <a:xfrm>
              <a:off x="5978945" y="1985075"/>
              <a:ext cx="17942" cy="70060"/>
            </a:xfrm>
            <a:custGeom>
              <a:avLst/>
              <a:gdLst>
                <a:gd name="connsiteX0" fmla="*/ 234 w 17942"/>
                <a:gd name="connsiteY0" fmla="*/ 55 h 70060"/>
                <a:gd name="connsiteX1" fmla="*/ 234 w 17942"/>
                <a:gd name="connsiteY1" fmla="*/ 70116 h 70060"/>
              </a:gdLst>
              <a:ahLst/>
              <a:cxnLst>
                <a:cxn ang="0">
                  <a:pos x="connsiteX0" y="connsiteY0"/>
                </a:cxn>
                <a:cxn ang="0">
                  <a:pos x="connsiteX1" y="connsiteY1"/>
                </a:cxn>
              </a:cxnLst>
              <a:rect l="l" t="t" r="r" b="b"/>
              <a:pathLst>
                <a:path w="17942" h="70060">
                  <a:moveTo>
                    <a:pt x="234" y="55"/>
                  </a:moveTo>
                  <a:lnTo>
                    <a:pt x="234" y="70116"/>
                  </a:lnTo>
                </a:path>
              </a:pathLst>
            </a:custGeom>
            <a:ln w="19050" cap="flat">
              <a:solidFill>
                <a:srgbClr val="AE2C2C"/>
              </a:solidFill>
              <a:prstDash val="solid"/>
              <a:miter/>
            </a:ln>
          </p:spPr>
          <p:txBody>
            <a:bodyPr rtlCol="0" anchor="ctr"/>
            <a:lstStyle/>
            <a:p>
              <a:endParaRPr lang="en-GB" sz="1050"/>
            </a:p>
          </p:txBody>
        </p:sp>
        <p:sp>
          <p:nvSpPr>
            <p:cNvPr id="223" name="Freeform: Shape 222">
              <a:extLst>
                <a:ext uri="{FF2B5EF4-FFF2-40B4-BE49-F238E27FC236}">
                  <a16:creationId xmlns:a16="http://schemas.microsoft.com/office/drawing/2014/main" id="{AE544386-C565-85AA-FAE8-FBA6F7974DCA}"/>
                </a:ext>
              </a:extLst>
            </p:cNvPr>
            <p:cNvSpPr/>
            <p:nvPr/>
          </p:nvSpPr>
          <p:spPr>
            <a:xfrm>
              <a:off x="5953466" y="2020229"/>
              <a:ext cx="50776" cy="24756"/>
            </a:xfrm>
            <a:custGeom>
              <a:avLst/>
              <a:gdLst>
                <a:gd name="connsiteX0" fmla="*/ 51011 w 50776"/>
                <a:gd name="connsiteY0" fmla="*/ 55 h 24756"/>
                <a:gd name="connsiteX1" fmla="*/ 234 w 50776"/>
                <a:gd name="connsiteY1" fmla="*/ 55 h 24756"/>
              </a:gdLst>
              <a:ahLst/>
              <a:cxnLst>
                <a:cxn ang="0">
                  <a:pos x="connsiteX0" y="connsiteY0"/>
                </a:cxn>
                <a:cxn ang="0">
                  <a:pos x="connsiteX1" y="connsiteY1"/>
                </a:cxn>
              </a:cxnLst>
              <a:rect l="l" t="t" r="r" b="b"/>
              <a:pathLst>
                <a:path w="50776" h="24756">
                  <a:moveTo>
                    <a:pt x="51011" y="55"/>
                  </a:moveTo>
                  <a:lnTo>
                    <a:pt x="234" y="55"/>
                  </a:lnTo>
                </a:path>
              </a:pathLst>
            </a:custGeom>
            <a:ln w="19050" cap="flat">
              <a:solidFill>
                <a:srgbClr val="AE2C2C"/>
              </a:solidFill>
              <a:prstDash val="solid"/>
              <a:miter/>
            </a:ln>
          </p:spPr>
          <p:txBody>
            <a:bodyPr rtlCol="0" anchor="ctr"/>
            <a:lstStyle/>
            <a:p>
              <a:endParaRPr lang="en-GB" sz="1050"/>
            </a:p>
          </p:txBody>
        </p:sp>
      </p:grpSp>
      <p:grpSp>
        <p:nvGrpSpPr>
          <p:cNvPr id="178" name="Graphic 2">
            <a:extLst>
              <a:ext uri="{FF2B5EF4-FFF2-40B4-BE49-F238E27FC236}">
                <a16:creationId xmlns:a16="http://schemas.microsoft.com/office/drawing/2014/main" id="{9AB5FE83-4B0D-16F3-4782-15BB8258FEE9}"/>
              </a:ext>
            </a:extLst>
          </p:cNvPr>
          <p:cNvGrpSpPr/>
          <p:nvPr/>
        </p:nvGrpSpPr>
        <p:grpSpPr>
          <a:xfrm>
            <a:off x="2766907" y="1781175"/>
            <a:ext cx="32732" cy="46046"/>
            <a:chOff x="5947366" y="1985075"/>
            <a:chExt cx="50776" cy="70060"/>
          </a:xfrm>
        </p:grpSpPr>
        <p:sp>
          <p:nvSpPr>
            <p:cNvPr id="220" name="Freeform: Shape 219">
              <a:extLst>
                <a:ext uri="{FF2B5EF4-FFF2-40B4-BE49-F238E27FC236}">
                  <a16:creationId xmlns:a16="http://schemas.microsoft.com/office/drawing/2014/main" id="{29315A68-3EC9-698B-2381-37D05F9B3C99}"/>
                </a:ext>
              </a:extLst>
            </p:cNvPr>
            <p:cNvSpPr/>
            <p:nvPr/>
          </p:nvSpPr>
          <p:spPr>
            <a:xfrm>
              <a:off x="5972844" y="1985075"/>
              <a:ext cx="17942" cy="70060"/>
            </a:xfrm>
            <a:custGeom>
              <a:avLst/>
              <a:gdLst>
                <a:gd name="connsiteX0" fmla="*/ 233 w 17942"/>
                <a:gd name="connsiteY0" fmla="*/ 55 h 70060"/>
                <a:gd name="connsiteX1" fmla="*/ 233 w 17942"/>
                <a:gd name="connsiteY1" fmla="*/ 70116 h 70060"/>
              </a:gdLst>
              <a:ahLst/>
              <a:cxnLst>
                <a:cxn ang="0">
                  <a:pos x="connsiteX0" y="connsiteY0"/>
                </a:cxn>
                <a:cxn ang="0">
                  <a:pos x="connsiteX1" y="connsiteY1"/>
                </a:cxn>
              </a:cxnLst>
              <a:rect l="l" t="t" r="r" b="b"/>
              <a:pathLst>
                <a:path w="17942" h="70060">
                  <a:moveTo>
                    <a:pt x="233" y="55"/>
                  </a:moveTo>
                  <a:lnTo>
                    <a:pt x="233" y="70116"/>
                  </a:lnTo>
                </a:path>
              </a:pathLst>
            </a:custGeom>
            <a:ln w="19050" cap="flat">
              <a:solidFill>
                <a:srgbClr val="AE2C2C"/>
              </a:solidFill>
              <a:prstDash val="solid"/>
              <a:miter/>
            </a:ln>
          </p:spPr>
          <p:txBody>
            <a:bodyPr rtlCol="0" anchor="ctr"/>
            <a:lstStyle/>
            <a:p>
              <a:endParaRPr lang="en-GB" sz="1050"/>
            </a:p>
          </p:txBody>
        </p:sp>
        <p:sp>
          <p:nvSpPr>
            <p:cNvPr id="221" name="Freeform: Shape 220">
              <a:extLst>
                <a:ext uri="{FF2B5EF4-FFF2-40B4-BE49-F238E27FC236}">
                  <a16:creationId xmlns:a16="http://schemas.microsoft.com/office/drawing/2014/main" id="{A4B344E2-3BA9-4C4D-5ECE-B5D3337E02FF}"/>
                </a:ext>
              </a:extLst>
            </p:cNvPr>
            <p:cNvSpPr/>
            <p:nvPr/>
          </p:nvSpPr>
          <p:spPr>
            <a:xfrm>
              <a:off x="5947366" y="2020229"/>
              <a:ext cx="50776" cy="24756"/>
            </a:xfrm>
            <a:custGeom>
              <a:avLst/>
              <a:gdLst>
                <a:gd name="connsiteX0" fmla="*/ 51010 w 50776"/>
                <a:gd name="connsiteY0" fmla="*/ 55 h 24756"/>
                <a:gd name="connsiteX1" fmla="*/ 233 w 50776"/>
                <a:gd name="connsiteY1" fmla="*/ 55 h 24756"/>
              </a:gdLst>
              <a:ahLst/>
              <a:cxnLst>
                <a:cxn ang="0">
                  <a:pos x="connsiteX0" y="connsiteY0"/>
                </a:cxn>
                <a:cxn ang="0">
                  <a:pos x="connsiteX1" y="connsiteY1"/>
                </a:cxn>
              </a:cxnLst>
              <a:rect l="l" t="t" r="r" b="b"/>
              <a:pathLst>
                <a:path w="50776" h="24756">
                  <a:moveTo>
                    <a:pt x="51010" y="55"/>
                  </a:moveTo>
                  <a:lnTo>
                    <a:pt x="233" y="55"/>
                  </a:lnTo>
                </a:path>
              </a:pathLst>
            </a:custGeom>
            <a:ln w="19050" cap="flat">
              <a:solidFill>
                <a:srgbClr val="AE2C2C"/>
              </a:solidFill>
              <a:prstDash val="solid"/>
              <a:miter/>
            </a:ln>
          </p:spPr>
          <p:txBody>
            <a:bodyPr rtlCol="0" anchor="ctr"/>
            <a:lstStyle/>
            <a:p>
              <a:endParaRPr lang="en-GB" sz="1050"/>
            </a:p>
          </p:txBody>
        </p:sp>
      </p:grpSp>
      <p:grpSp>
        <p:nvGrpSpPr>
          <p:cNvPr id="179" name="Graphic 2">
            <a:extLst>
              <a:ext uri="{FF2B5EF4-FFF2-40B4-BE49-F238E27FC236}">
                <a16:creationId xmlns:a16="http://schemas.microsoft.com/office/drawing/2014/main" id="{6903663F-47DE-9C79-4C4B-D905724A62C7}"/>
              </a:ext>
            </a:extLst>
          </p:cNvPr>
          <p:cNvGrpSpPr/>
          <p:nvPr/>
        </p:nvGrpSpPr>
        <p:grpSpPr>
          <a:xfrm>
            <a:off x="2756497" y="1781175"/>
            <a:ext cx="32732" cy="46046"/>
            <a:chOff x="5931218" y="1985075"/>
            <a:chExt cx="50776" cy="70060"/>
          </a:xfrm>
        </p:grpSpPr>
        <p:sp>
          <p:nvSpPr>
            <p:cNvPr id="218" name="Freeform: Shape 217">
              <a:extLst>
                <a:ext uri="{FF2B5EF4-FFF2-40B4-BE49-F238E27FC236}">
                  <a16:creationId xmlns:a16="http://schemas.microsoft.com/office/drawing/2014/main" id="{120E473D-0F2D-B3C8-D68D-5F637A82CE9F}"/>
                </a:ext>
              </a:extLst>
            </p:cNvPr>
            <p:cNvSpPr/>
            <p:nvPr/>
          </p:nvSpPr>
          <p:spPr>
            <a:xfrm>
              <a:off x="5956696" y="1985075"/>
              <a:ext cx="17942" cy="70060"/>
            </a:xfrm>
            <a:custGeom>
              <a:avLst/>
              <a:gdLst>
                <a:gd name="connsiteX0" fmla="*/ 232 w 17942"/>
                <a:gd name="connsiteY0" fmla="*/ 55 h 70060"/>
                <a:gd name="connsiteX1" fmla="*/ 232 w 17942"/>
                <a:gd name="connsiteY1" fmla="*/ 70116 h 70060"/>
              </a:gdLst>
              <a:ahLst/>
              <a:cxnLst>
                <a:cxn ang="0">
                  <a:pos x="connsiteX0" y="connsiteY0"/>
                </a:cxn>
                <a:cxn ang="0">
                  <a:pos x="connsiteX1" y="connsiteY1"/>
                </a:cxn>
              </a:cxnLst>
              <a:rect l="l" t="t" r="r" b="b"/>
              <a:pathLst>
                <a:path w="17942" h="70060">
                  <a:moveTo>
                    <a:pt x="232" y="55"/>
                  </a:moveTo>
                  <a:lnTo>
                    <a:pt x="232" y="70116"/>
                  </a:lnTo>
                </a:path>
              </a:pathLst>
            </a:custGeom>
            <a:ln w="19050" cap="flat">
              <a:solidFill>
                <a:srgbClr val="AE2C2C"/>
              </a:solidFill>
              <a:prstDash val="solid"/>
              <a:miter/>
            </a:ln>
          </p:spPr>
          <p:txBody>
            <a:bodyPr rtlCol="0" anchor="ctr"/>
            <a:lstStyle/>
            <a:p>
              <a:endParaRPr lang="en-GB" sz="1050"/>
            </a:p>
          </p:txBody>
        </p:sp>
        <p:sp>
          <p:nvSpPr>
            <p:cNvPr id="219" name="Freeform: Shape 218">
              <a:extLst>
                <a:ext uri="{FF2B5EF4-FFF2-40B4-BE49-F238E27FC236}">
                  <a16:creationId xmlns:a16="http://schemas.microsoft.com/office/drawing/2014/main" id="{F04F2CC1-0C81-DD1A-68E0-AC96AD069F42}"/>
                </a:ext>
              </a:extLst>
            </p:cNvPr>
            <p:cNvSpPr/>
            <p:nvPr/>
          </p:nvSpPr>
          <p:spPr>
            <a:xfrm>
              <a:off x="5931218" y="2020229"/>
              <a:ext cx="50776" cy="24756"/>
            </a:xfrm>
            <a:custGeom>
              <a:avLst/>
              <a:gdLst>
                <a:gd name="connsiteX0" fmla="*/ 51009 w 50776"/>
                <a:gd name="connsiteY0" fmla="*/ 55 h 24756"/>
                <a:gd name="connsiteX1" fmla="*/ 232 w 50776"/>
                <a:gd name="connsiteY1" fmla="*/ 55 h 24756"/>
              </a:gdLst>
              <a:ahLst/>
              <a:cxnLst>
                <a:cxn ang="0">
                  <a:pos x="connsiteX0" y="connsiteY0"/>
                </a:cxn>
                <a:cxn ang="0">
                  <a:pos x="connsiteX1" y="connsiteY1"/>
                </a:cxn>
              </a:cxnLst>
              <a:rect l="l" t="t" r="r" b="b"/>
              <a:pathLst>
                <a:path w="50776" h="24756">
                  <a:moveTo>
                    <a:pt x="51009" y="55"/>
                  </a:moveTo>
                  <a:lnTo>
                    <a:pt x="232" y="55"/>
                  </a:lnTo>
                </a:path>
              </a:pathLst>
            </a:custGeom>
            <a:ln w="19050" cap="flat">
              <a:solidFill>
                <a:srgbClr val="AE2C2C"/>
              </a:solidFill>
              <a:prstDash val="solid"/>
              <a:miter/>
            </a:ln>
          </p:spPr>
          <p:txBody>
            <a:bodyPr rtlCol="0" anchor="ctr"/>
            <a:lstStyle/>
            <a:p>
              <a:endParaRPr lang="en-GB" sz="1050"/>
            </a:p>
          </p:txBody>
        </p:sp>
      </p:grpSp>
      <p:grpSp>
        <p:nvGrpSpPr>
          <p:cNvPr id="180" name="Graphic 2">
            <a:extLst>
              <a:ext uri="{FF2B5EF4-FFF2-40B4-BE49-F238E27FC236}">
                <a16:creationId xmlns:a16="http://schemas.microsoft.com/office/drawing/2014/main" id="{D09A6E93-781D-A327-7A38-1C565F174853}"/>
              </a:ext>
            </a:extLst>
          </p:cNvPr>
          <p:cNvGrpSpPr/>
          <p:nvPr/>
        </p:nvGrpSpPr>
        <p:grpSpPr>
          <a:xfrm>
            <a:off x="2752449" y="1781175"/>
            <a:ext cx="32732" cy="46046"/>
            <a:chOff x="5924938" y="1985075"/>
            <a:chExt cx="50776" cy="70060"/>
          </a:xfrm>
        </p:grpSpPr>
        <p:sp>
          <p:nvSpPr>
            <p:cNvPr id="216" name="Freeform: Shape 215">
              <a:extLst>
                <a:ext uri="{FF2B5EF4-FFF2-40B4-BE49-F238E27FC236}">
                  <a16:creationId xmlns:a16="http://schemas.microsoft.com/office/drawing/2014/main" id="{A3496013-B041-A0B6-F5D1-78EC48F7DE18}"/>
                </a:ext>
              </a:extLst>
            </p:cNvPr>
            <p:cNvSpPr/>
            <p:nvPr/>
          </p:nvSpPr>
          <p:spPr>
            <a:xfrm>
              <a:off x="5950416" y="1985075"/>
              <a:ext cx="17942" cy="70060"/>
            </a:xfrm>
            <a:custGeom>
              <a:avLst/>
              <a:gdLst>
                <a:gd name="connsiteX0" fmla="*/ 232 w 17942"/>
                <a:gd name="connsiteY0" fmla="*/ 55 h 70060"/>
                <a:gd name="connsiteX1" fmla="*/ 232 w 17942"/>
                <a:gd name="connsiteY1" fmla="*/ 70116 h 70060"/>
              </a:gdLst>
              <a:ahLst/>
              <a:cxnLst>
                <a:cxn ang="0">
                  <a:pos x="connsiteX0" y="connsiteY0"/>
                </a:cxn>
                <a:cxn ang="0">
                  <a:pos x="connsiteX1" y="connsiteY1"/>
                </a:cxn>
              </a:cxnLst>
              <a:rect l="l" t="t" r="r" b="b"/>
              <a:pathLst>
                <a:path w="17942" h="70060">
                  <a:moveTo>
                    <a:pt x="232" y="55"/>
                  </a:moveTo>
                  <a:lnTo>
                    <a:pt x="232" y="70116"/>
                  </a:lnTo>
                </a:path>
              </a:pathLst>
            </a:custGeom>
            <a:ln w="19050" cap="flat">
              <a:solidFill>
                <a:srgbClr val="AE2C2C"/>
              </a:solidFill>
              <a:prstDash val="solid"/>
              <a:miter/>
            </a:ln>
          </p:spPr>
          <p:txBody>
            <a:bodyPr rtlCol="0" anchor="ctr"/>
            <a:lstStyle/>
            <a:p>
              <a:endParaRPr lang="en-GB" sz="1050"/>
            </a:p>
          </p:txBody>
        </p:sp>
        <p:sp>
          <p:nvSpPr>
            <p:cNvPr id="217" name="Freeform: Shape 216">
              <a:extLst>
                <a:ext uri="{FF2B5EF4-FFF2-40B4-BE49-F238E27FC236}">
                  <a16:creationId xmlns:a16="http://schemas.microsoft.com/office/drawing/2014/main" id="{63FEFE3F-1681-4A4D-A155-5C579E3C77F2}"/>
                </a:ext>
              </a:extLst>
            </p:cNvPr>
            <p:cNvSpPr/>
            <p:nvPr/>
          </p:nvSpPr>
          <p:spPr>
            <a:xfrm>
              <a:off x="5924938" y="2020229"/>
              <a:ext cx="50776" cy="24756"/>
            </a:xfrm>
            <a:custGeom>
              <a:avLst/>
              <a:gdLst>
                <a:gd name="connsiteX0" fmla="*/ 51009 w 50776"/>
                <a:gd name="connsiteY0" fmla="*/ 55 h 24756"/>
                <a:gd name="connsiteX1" fmla="*/ 232 w 50776"/>
                <a:gd name="connsiteY1" fmla="*/ 55 h 24756"/>
              </a:gdLst>
              <a:ahLst/>
              <a:cxnLst>
                <a:cxn ang="0">
                  <a:pos x="connsiteX0" y="connsiteY0"/>
                </a:cxn>
                <a:cxn ang="0">
                  <a:pos x="connsiteX1" y="connsiteY1"/>
                </a:cxn>
              </a:cxnLst>
              <a:rect l="l" t="t" r="r" b="b"/>
              <a:pathLst>
                <a:path w="50776" h="24756">
                  <a:moveTo>
                    <a:pt x="51009" y="55"/>
                  </a:moveTo>
                  <a:lnTo>
                    <a:pt x="232" y="55"/>
                  </a:lnTo>
                </a:path>
              </a:pathLst>
            </a:custGeom>
            <a:ln w="19050" cap="flat">
              <a:solidFill>
                <a:srgbClr val="AE2C2C"/>
              </a:solidFill>
              <a:prstDash val="solid"/>
              <a:miter/>
            </a:ln>
          </p:spPr>
          <p:txBody>
            <a:bodyPr rtlCol="0" anchor="ctr"/>
            <a:lstStyle/>
            <a:p>
              <a:endParaRPr lang="en-GB" sz="1050"/>
            </a:p>
          </p:txBody>
        </p:sp>
      </p:grpSp>
      <p:grpSp>
        <p:nvGrpSpPr>
          <p:cNvPr id="181" name="Graphic 2">
            <a:extLst>
              <a:ext uri="{FF2B5EF4-FFF2-40B4-BE49-F238E27FC236}">
                <a16:creationId xmlns:a16="http://schemas.microsoft.com/office/drawing/2014/main" id="{ED6221E6-5910-C26B-EACE-EAC37C8914C9}"/>
              </a:ext>
            </a:extLst>
          </p:cNvPr>
          <p:cNvGrpSpPr/>
          <p:nvPr/>
        </p:nvGrpSpPr>
        <p:grpSpPr>
          <a:xfrm>
            <a:off x="2621172" y="1781175"/>
            <a:ext cx="32732" cy="46046"/>
            <a:chOff x="5721292" y="1985075"/>
            <a:chExt cx="50776" cy="70060"/>
          </a:xfrm>
        </p:grpSpPr>
        <p:sp>
          <p:nvSpPr>
            <p:cNvPr id="214" name="Freeform: Shape 213">
              <a:extLst>
                <a:ext uri="{FF2B5EF4-FFF2-40B4-BE49-F238E27FC236}">
                  <a16:creationId xmlns:a16="http://schemas.microsoft.com/office/drawing/2014/main" id="{2A460DCD-2954-0229-B16F-06E8ED1C8CDC}"/>
                </a:ext>
              </a:extLst>
            </p:cNvPr>
            <p:cNvSpPr/>
            <p:nvPr/>
          </p:nvSpPr>
          <p:spPr>
            <a:xfrm>
              <a:off x="5746770" y="1985075"/>
              <a:ext cx="17942" cy="70060"/>
            </a:xfrm>
            <a:custGeom>
              <a:avLst/>
              <a:gdLst>
                <a:gd name="connsiteX0" fmla="*/ 221 w 17942"/>
                <a:gd name="connsiteY0" fmla="*/ 55 h 70060"/>
                <a:gd name="connsiteX1" fmla="*/ 221 w 17942"/>
                <a:gd name="connsiteY1" fmla="*/ 70116 h 70060"/>
              </a:gdLst>
              <a:ahLst/>
              <a:cxnLst>
                <a:cxn ang="0">
                  <a:pos x="connsiteX0" y="connsiteY0"/>
                </a:cxn>
                <a:cxn ang="0">
                  <a:pos x="connsiteX1" y="connsiteY1"/>
                </a:cxn>
              </a:cxnLst>
              <a:rect l="l" t="t" r="r" b="b"/>
              <a:pathLst>
                <a:path w="17942" h="70060">
                  <a:moveTo>
                    <a:pt x="221" y="55"/>
                  </a:moveTo>
                  <a:lnTo>
                    <a:pt x="221" y="70116"/>
                  </a:lnTo>
                </a:path>
              </a:pathLst>
            </a:custGeom>
            <a:ln w="19050" cap="flat">
              <a:solidFill>
                <a:srgbClr val="AE2C2C"/>
              </a:solidFill>
              <a:prstDash val="solid"/>
              <a:miter/>
            </a:ln>
          </p:spPr>
          <p:txBody>
            <a:bodyPr rtlCol="0" anchor="ctr"/>
            <a:lstStyle/>
            <a:p>
              <a:endParaRPr lang="en-GB" sz="1050"/>
            </a:p>
          </p:txBody>
        </p:sp>
        <p:sp>
          <p:nvSpPr>
            <p:cNvPr id="215" name="Freeform: Shape 214">
              <a:extLst>
                <a:ext uri="{FF2B5EF4-FFF2-40B4-BE49-F238E27FC236}">
                  <a16:creationId xmlns:a16="http://schemas.microsoft.com/office/drawing/2014/main" id="{61E99EDD-110E-D888-B046-B77DC2859979}"/>
                </a:ext>
              </a:extLst>
            </p:cNvPr>
            <p:cNvSpPr/>
            <p:nvPr/>
          </p:nvSpPr>
          <p:spPr>
            <a:xfrm>
              <a:off x="5721292" y="2020229"/>
              <a:ext cx="50776" cy="24756"/>
            </a:xfrm>
            <a:custGeom>
              <a:avLst/>
              <a:gdLst>
                <a:gd name="connsiteX0" fmla="*/ 50998 w 50776"/>
                <a:gd name="connsiteY0" fmla="*/ 55 h 24756"/>
                <a:gd name="connsiteX1" fmla="*/ 221 w 50776"/>
                <a:gd name="connsiteY1" fmla="*/ 55 h 24756"/>
              </a:gdLst>
              <a:ahLst/>
              <a:cxnLst>
                <a:cxn ang="0">
                  <a:pos x="connsiteX0" y="connsiteY0"/>
                </a:cxn>
                <a:cxn ang="0">
                  <a:pos x="connsiteX1" y="connsiteY1"/>
                </a:cxn>
              </a:cxnLst>
              <a:rect l="l" t="t" r="r" b="b"/>
              <a:pathLst>
                <a:path w="50776" h="24756">
                  <a:moveTo>
                    <a:pt x="50998" y="55"/>
                  </a:moveTo>
                  <a:lnTo>
                    <a:pt x="221" y="55"/>
                  </a:lnTo>
                </a:path>
              </a:pathLst>
            </a:custGeom>
            <a:ln w="19050" cap="flat">
              <a:solidFill>
                <a:srgbClr val="AE2C2C"/>
              </a:solidFill>
              <a:prstDash val="solid"/>
              <a:miter/>
            </a:ln>
          </p:spPr>
          <p:txBody>
            <a:bodyPr rtlCol="0" anchor="ctr"/>
            <a:lstStyle/>
            <a:p>
              <a:endParaRPr lang="en-GB" sz="1050"/>
            </a:p>
          </p:txBody>
        </p:sp>
      </p:grpSp>
      <p:grpSp>
        <p:nvGrpSpPr>
          <p:cNvPr id="182" name="Graphic 2">
            <a:extLst>
              <a:ext uri="{FF2B5EF4-FFF2-40B4-BE49-F238E27FC236}">
                <a16:creationId xmlns:a16="http://schemas.microsoft.com/office/drawing/2014/main" id="{B7D20218-FCE0-D496-B18E-31682B30242D}"/>
              </a:ext>
            </a:extLst>
          </p:cNvPr>
          <p:cNvGrpSpPr/>
          <p:nvPr/>
        </p:nvGrpSpPr>
        <p:grpSpPr>
          <a:xfrm>
            <a:off x="2575600" y="1718694"/>
            <a:ext cx="32732" cy="46046"/>
            <a:chOff x="5650599" y="1890010"/>
            <a:chExt cx="50776" cy="70060"/>
          </a:xfrm>
        </p:grpSpPr>
        <p:sp>
          <p:nvSpPr>
            <p:cNvPr id="212" name="Freeform: Shape 211">
              <a:extLst>
                <a:ext uri="{FF2B5EF4-FFF2-40B4-BE49-F238E27FC236}">
                  <a16:creationId xmlns:a16="http://schemas.microsoft.com/office/drawing/2014/main" id="{6D6F9E6C-351D-88DA-B087-8E951818C03F}"/>
                </a:ext>
              </a:extLst>
            </p:cNvPr>
            <p:cNvSpPr/>
            <p:nvPr/>
          </p:nvSpPr>
          <p:spPr>
            <a:xfrm>
              <a:off x="5676077" y="1890010"/>
              <a:ext cx="17942" cy="70060"/>
            </a:xfrm>
            <a:custGeom>
              <a:avLst/>
              <a:gdLst>
                <a:gd name="connsiteX0" fmla="*/ 217 w 17942"/>
                <a:gd name="connsiteY0" fmla="*/ 51 h 70060"/>
                <a:gd name="connsiteX1" fmla="*/ 217 w 17942"/>
                <a:gd name="connsiteY1" fmla="*/ 70112 h 70060"/>
              </a:gdLst>
              <a:ahLst/>
              <a:cxnLst>
                <a:cxn ang="0">
                  <a:pos x="connsiteX0" y="connsiteY0"/>
                </a:cxn>
                <a:cxn ang="0">
                  <a:pos x="connsiteX1" y="connsiteY1"/>
                </a:cxn>
              </a:cxnLst>
              <a:rect l="l" t="t" r="r" b="b"/>
              <a:pathLst>
                <a:path w="17942" h="70060">
                  <a:moveTo>
                    <a:pt x="217" y="51"/>
                  </a:moveTo>
                  <a:lnTo>
                    <a:pt x="217" y="70112"/>
                  </a:lnTo>
                </a:path>
              </a:pathLst>
            </a:custGeom>
            <a:ln w="19050" cap="flat">
              <a:solidFill>
                <a:srgbClr val="AE2C2C"/>
              </a:solidFill>
              <a:prstDash val="solid"/>
              <a:miter/>
            </a:ln>
          </p:spPr>
          <p:txBody>
            <a:bodyPr rtlCol="0" anchor="ctr"/>
            <a:lstStyle/>
            <a:p>
              <a:endParaRPr lang="en-GB" sz="1050"/>
            </a:p>
          </p:txBody>
        </p:sp>
        <p:sp>
          <p:nvSpPr>
            <p:cNvPr id="213" name="Freeform: Shape 212">
              <a:extLst>
                <a:ext uri="{FF2B5EF4-FFF2-40B4-BE49-F238E27FC236}">
                  <a16:creationId xmlns:a16="http://schemas.microsoft.com/office/drawing/2014/main" id="{159DE72E-0BBB-3DAF-8C1F-0365DBDC2BCB}"/>
                </a:ext>
              </a:extLst>
            </p:cNvPr>
            <p:cNvSpPr/>
            <p:nvPr/>
          </p:nvSpPr>
          <p:spPr>
            <a:xfrm>
              <a:off x="5650599" y="1925164"/>
              <a:ext cx="50776" cy="24756"/>
            </a:xfrm>
            <a:custGeom>
              <a:avLst/>
              <a:gdLst>
                <a:gd name="connsiteX0" fmla="*/ 50994 w 50776"/>
                <a:gd name="connsiteY0" fmla="*/ 51 h 24756"/>
                <a:gd name="connsiteX1" fmla="*/ 217 w 50776"/>
                <a:gd name="connsiteY1" fmla="*/ 51 h 24756"/>
              </a:gdLst>
              <a:ahLst/>
              <a:cxnLst>
                <a:cxn ang="0">
                  <a:pos x="connsiteX0" y="connsiteY0"/>
                </a:cxn>
                <a:cxn ang="0">
                  <a:pos x="connsiteX1" y="connsiteY1"/>
                </a:cxn>
              </a:cxnLst>
              <a:rect l="l" t="t" r="r" b="b"/>
              <a:pathLst>
                <a:path w="50776" h="24756">
                  <a:moveTo>
                    <a:pt x="50994" y="51"/>
                  </a:moveTo>
                  <a:lnTo>
                    <a:pt x="217" y="51"/>
                  </a:lnTo>
                </a:path>
              </a:pathLst>
            </a:custGeom>
            <a:ln w="19050" cap="flat">
              <a:solidFill>
                <a:srgbClr val="AE2C2C"/>
              </a:solidFill>
              <a:prstDash val="solid"/>
              <a:miter/>
            </a:ln>
          </p:spPr>
          <p:txBody>
            <a:bodyPr rtlCol="0" anchor="ctr"/>
            <a:lstStyle/>
            <a:p>
              <a:endParaRPr lang="en-GB" sz="1050"/>
            </a:p>
          </p:txBody>
        </p:sp>
      </p:grpSp>
      <p:grpSp>
        <p:nvGrpSpPr>
          <p:cNvPr id="183" name="Graphic 2">
            <a:extLst>
              <a:ext uri="{FF2B5EF4-FFF2-40B4-BE49-F238E27FC236}">
                <a16:creationId xmlns:a16="http://schemas.microsoft.com/office/drawing/2014/main" id="{5DC908DF-3842-DB3B-78EC-61E710389916}"/>
              </a:ext>
            </a:extLst>
          </p:cNvPr>
          <p:cNvGrpSpPr/>
          <p:nvPr/>
        </p:nvGrpSpPr>
        <p:grpSpPr>
          <a:xfrm>
            <a:off x="2530954" y="1697868"/>
            <a:ext cx="32732" cy="46046"/>
            <a:chOff x="5581341" y="1858322"/>
            <a:chExt cx="50776" cy="70060"/>
          </a:xfrm>
        </p:grpSpPr>
        <p:sp>
          <p:nvSpPr>
            <p:cNvPr id="210" name="Freeform: Shape 209">
              <a:extLst>
                <a:ext uri="{FF2B5EF4-FFF2-40B4-BE49-F238E27FC236}">
                  <a16:creationId xmlns:a16="http://schemas.microsoft.com/office/drawing/2014/main" id="{72B9D6C9-EF4A-0107-2BCA-CF63E64DE179}"/>
                </a:ext>
              </a:extLst>
            </p:cNvPr>
            <p:cNvSpPr/>
            <p:nvPr/>
          </p:nvSpPr>
          <p:spPr>
            <a:xfrm>
              <a:off x="5606819" y="1858322"/>
              <a:ext cx="17942" cy="70060"/>
            </a:xfrm>
            <a:custGeom>
              <a:avLst/>
              <a:gdLst>
                <a:gd name="connsiteX0" fmla="*/ 213 w 17942"/>
                <a:gd name="connsiteY0" fmla="*/ 50 h 70060"/>
                <a:gd name="connsiteX1" fmla="*/ 213 w 17942"/>
                <a:gd name="connsiteY1" fmla="*/ 70111 h 70060"/>
              </a:gdLst>
              <a:ahLst/>
              <a:cxnLst>
                <a:cxn ang="0">
                  <a:pos x="connsiteX0" y="connsiteY0"/>
                </a:cxn>
                <a:cxn ang="0">
                  <a:pos x="connsiteX1" y="connsiteY1"/>
                </a:cxn>
              </a:cxnLst>
              <a:rect l="l" t="t" r="r" b="b"/>
              <a:pathLst>
                <a:path w="17942" h="70060">
                  <a:moveTo>
                    <a:pt x="213" y="50"/>
                  </a:moveTo>
                  <a:lnTo>
                    <a:pt x="213" y="70111"/>
                  </a:lnTo>
                </a:path>
              </a:pathLst>
            </a:custGeom>
            <a:ln w="19050" cap="flat">
              <a:solidFill>
                <a:srgbClr val="AE2C2C"/>
              </a:solidFill>
              <a:prstDash val="solid"/>
              <a:miter/>
            </a:ln>
          </p:spPr>
          <p:txBody>
            <a:bodyPr rtlCol="0" anchor="ctr"/>
            <a:lstStyle/>
            <a:p>
              <a:endParaRPr lang="en-GB" sz="1050"/>
            </a:p>
          </p:txBody>
        </p:sp>
        <p:sp>
          <p:nvSpPr>
            <p:cNvPr id="211" name="Freeform: Shape 210">
              <a:extLst>
                <a:ext uri="{FF2B5EF4-FFF2-40B4-BE49-F238E27FC236}">
                  <a16:creationId xmlns:a16="http://schemas.microsoft.com/office/drawing/2014/main" id="{0F773066-ED0D-2965-736C-34658478B369}"/>
                </a:ext>
              </a:extLst>
            </p:cNvPr>
            <p:cNvSpPr/>
            <p:nvPr/>
          </p:nvSpPr>
          <p:spPr>
            <a:xfrm>
              <a:off x="5581341" y="1893476"/>
              <a:ext cx="50776" cy="24756"/>
            </a:xfrm>
            <a:custGeom>
              <a:avLst/>
              <a:gdLst>
                <a:gd name="connsiteX0" fmla="*/ 50990 w 50776"/>
                <a:gd name="connsiteY0" fmla="*/ 50 h 24756"/>
                <a:gd name="connsiteX1" fmla="*/ 213 w 50776"/>
                <a:gd name="connsiteY1" fmla="*/ 50 h 24756"/>
              </a:gdLst>
              <a:ahLst/>
              <a:cxnLst>
                <a:cxn ang="0">
                  <a:pos x="connsiteX0" y="connsiteY0"/>
                </a:cxn>
                <a:cxn ang="0">
                  <a:pos x="connsiteX1" y="connsiteY1"/>
                </a:cxn>
              </a:cxnLst>
              <a:rect l="l" t="t" r="r" b="b"/>
              <a:pathLst>
                <a:path w="50776" h="24756">
                  <a:moveTo>
                    <a:pt x="50990" y="50"/>
                  </a:moveTo>
                  <a:lnTo>
                    <a:pt x="213" y="50"/>
                  </a:lnTo>
                </a:path>
              </a:pathLst>
            </a:custGeom>
            <a:ln w="19050" cap="flat">
              <a:solidFill>
                <a:srgbClr val="AE2C2C"/>
              </a:solidFill>
              <a:prstDash val="solid"/>
              <a:miter/>
            </a:ln>
          </p:spPr>
          <p:txBody>
            <a:bodyPr rtlCol="0" anchor="ctr"/>
            <a:lstStyle/>
            <a:p>
              <a:endParaRPr lang="en-GB" sz="1050"/>
            </a:p>
          </p:txBody>
        </p:sp>
      </p:grpSp>
      <p:grpSp>
        <p:nvGrpSpPr>
          <p:cNvPr id="184" name="Graphic 2">
            <a:extLst>
              <a:ext uri="{FF2B5EF4-FFF2-40B4-BE49-F238E27FC236}">
                <a16:creationId xmlns:a16="http://schemas.microsoft.com/office/drawing/2014/main" id="{E3D68A00-6AFF-5B3F-2679-9674B81F09A6}"/>
              </a:ext>
            </a:extLst>
          </p:cNvPr>
          <p:cNvGrpSpPr/>
          <p:nvPr/>
        </p:nvGrpSpPr>
        <p:grpSpPr>
          <a:xfrm>
            <a:off x="2521006" y="1697868"/>
            <a:ext cx="32732" cy="46046"/>
            <a:chOff x="5565911" y="1858322"/>
            <a:chExt cx="50776" cy="70060"/>
          </a:xfrm>
        </p:grpSpPr>
        <p:sp>
          <p:nvSpPr>
            <p:cNvPr id="208" name="Freeform: Shape 207">
              <a:extLst>
                <a:ext uri="{FF2B5EF4-FFF2-40B4-BE49-F238E27FC236}">
                  <a16:creationId xmlns:a16="http://schemas.microsoft.com/office/drawing/2014/main" id="{EEFE3E3A-A6A9-399C-439E-0CA7F26D3D21}"/>
                </a:ext>
              </a:extLst>
            </p:cNvPr>
            <p:cNvSpPr/>
            <p:nvPr/>
          </p:nvSpPr>
          <p:spPr>
            <a:xfrm>
              <a:off x="5591389" y="1858322"/>
              <a:ext cx="17942" cy="70060"/>
            </a:xfrm>
            <a:custGeom>
              <a:avLst/>
              <a:gdLst>
                <a:gd name="connsiteX0" fmla="*/ 212 w 17942"/>
                <a:gd name="connsiteY0" fmla="*/ 50 h 70060"/>
                <a:gd name="connsiteX1" fmla="*/ 212 w 17942"/>
                <a:gd name="connsiteY1" fmla="*/ 70111 h 70060"/>
              </a:gdLst>
              <a:ahLst/>
              <a:cxnLst>
                <a:cxn ang="0">
                  <a:pos x="connsiteX0" y="connsiteY0"/>
                </a:cxn>
                <a:cxn ang="0">
                  <a:pos x="connsiteX1" y="connsiteY1"/>
                </a:cxn>
              </a:cxnLst>
              <a:rect l="l" t="t" r="r" b="b"/>
              <a:pathLst>
                <a:path w="17942" h="70060">
                  <a:moveTo>
                    <a:pt x="212" y="50"/>
                  </a:moveTo>
                  <a:lnTo>
                    <a:pt x="212" y="70111"/>
                  </a:lnTo>
                </a:path>
              </a:pathLst>
            </a:custGeom>
            <a:ln w="19050" cap="flat">
              <a:solidFill>
                <a:srgbClr val="AE2C2C"/>
              </a:solidFill>
              <a:prstDash val="solid"/>
              <a:miter/>
            </a:ln>
          </p:spPr>
          <p:txBody>
            <a:bodyPr rtlCol="0" anchor="ctr"/>
            <a:lstStyle/>
            <a:p>
              <a:endParaRPr lang="en-GB" sz="1050"/>
            </a:p>
          </p:txBody>
        </p:sp>
        <p:sp>
          <p:nvSpPr>
            <p:cNvPr id="209" name="Freeform: Shape 208">
              <a:extLst>
                <a:ext uri="{FF2B5EF4-FFF2-40B4-BE49-F238E27FC236}">
                  <a16:creationId xmlns:a16="http://schemas.microsoft.com/office/drawing/2014/main" id="{393FFED7-D472-4C4E-DB0A-7C46A6DA802A}"/>
                </a:ext>
              </a:extLst>
            </p:cNvPr>
            <p:cNvSpPr/>
            <p:nvPr/>
          </p:nvSpPr>
          <p:spPr>
            <a:xfrm>
              <a:off x="5565911" y="1893476"/>
              <a:ext cx="50776" cy="24756"/>
            </a:xfrm>
            <a:custGeom>
              <a:avLst/>
              <a:gdLst>
                <a:gd name="connsiteX0" fmla="*/ 50989 w 50776"/>
                <a:gd name="connsiteY0" fmla="*/ 50 h 24756"/>
                <a:gd name="connsiteX1" fmla="*/ 212 w 50776"/>
                <a:gd name="connsiteY1" fmla="*/ 50 h 24756"/>
              </a:gdLst>
              <a:ahLst/>
              <a:cxnLst>
                <a:cxn ang="0">
                  <a:pos x="connsiteX0" y="connsiteY0"/>
                </a:cxn>
                <a:cxn ang="0">
                  <a:pos x="connsiteX1" y="connsiteY1"/>
                </a:cxn>
              </a:cxnLst>
              <a:rect l="l" t="t" r="r" b="b"/>
              <a:pathLst>
                <a:path w="50776" h="24756">
                  <a:moveTo>
                    <a:pt x="50989" y="50"/>
                  </a:moveTo>
                  <a:lnTo>
                    <a:pt x="212" y="50"/>
                  </a:lnTo>
                </a:path>
              </a:pathLst>
            </a:custGeom>
            <a:ln w="19050" cap="flat">
              <a:solidFill>
                <a:srgbClr val="AE2C2C"/>
              </a:solidFill>
              <a:prstDash val="solid"/>
              <a:miter/>
            </a:ln>
          </p:spPr>
          <p:txBody>
            <a:bodyPr rtlCol="0" anchor="ctr"/>
            <a:lstStyle/>
            <a:p>
              <a:endParaRPr lang="en-GB" sz="1050"/>
            </a:p>
          </p:txBody>
        </p:sp>
      </p:grpSp>
      <p:grpSp>
        <p:nvGrpSpPr>
          <p:cNvPr id="185" name="Graphic 2">
            <a:extLst>
              <a:ext uri="{FF2B5EF4-FFF2-40B4-BE49-F238E27FC236}">
                <a16:creationId xmlns:a16="http://schemas.microsoft.com/office/drawing/2014/main" id="{2ED5CDBE-207C-8BCB-4295-878603A5343D}"/>
              </a:ext>
            </a:extLst>
          </p:cNvPr>
          <p:cNvGrpSpPr/>
          <p:nvPr/>
        </p:nvGrpSpPr>
        <p:grpSpPr>
          <a:xfrm>
            <a:off x="2517421" y="1697868"/>
            <a:ext cx="32732" cy="46046"/>
            <a:chOff x="5560348" y="1858322"/>
            <a:chExt cx="50776" cy="70060"/>
          </a:xfrm>
        </p:grpSpPr>
        <p:sp>
          <p:nvSpPr>
            <p:cNvPr id="206" name="Freeform: Shape 205">
              <a:extLst>
                <a:ext uri="{FF2B5EF4-FFF2-40B4-BE49-F238E27FC236}">
                  <a16:creationId xmlns:a16="http://schemas.microsoft.com/office/drawing/2014/main" id="{FC90ABE1-D529-9276-2258-586E07109F06}"/>
                </a:ext>
              </a:extLst>
            </p:cNvPr>
            <p:cNvSpPr/>
            <p:nvPr/>
          </p:nvSpPr>
          <p:spPr>
            <a:xfrm>
              <a:off x="5585827" y="1858322"/>
              <a:ext cx="17942" cy="70060"/>
            </a:xfrm>
            <a:custGeom>
              <a:avLst/>
              <a:gdLst>
                <a:gd name="connsiteX0" fmla="*/ 212 w 17942"/>
                <a:gd name="connsiteY0" fmla="*/ 50 h 70060"/>
                <a:gd name="connsiteX1" fmla="*/ 212 w 17942"/>
                <a:gd name="connsiteY1" fmla="*/ 70111 h 70060"/>
              </a:gdLst>
              <a:ahLst/>
              <a:cxnLst>
                <a:cxn ang="0">
                  <a:pos x="connsiteX0" y="connsiteY0"/>
                </a:cxn>
                <a:cxn ang="0">
                  <a:pos x="connsiteX1" y="connsiteY1"/>
                </a:cxn>
              </a:cxnLst>
              <a:rect l="l" t="t" r="r" b="b"/>
              <a:pathLst>
                <a:path w="17942" h="70060">
                  <a:moveTo>
                    <a:pt x="212" y="50"/>
                  </a:moveTo>
                  <a:lnTo>
                    <a:pt x="212" y="70111"/>
                  </a:lnTo>
                </a:path>
              </a:pathLst>
            </a:custGeom>
            <a:ln w="19050" cap="flat">
              <a:solidFill>
                <a:srgbClr val="AE2C2C"/>
              </a:solidFill>
              <a:prstDash val="solid"/>
              <a:miter/>
            </a:ln>
          </p:spPr>
          <p:txBody>
            <a:bodyPr rtlCol="0" anchor="ctr"/>
            <a:lstStyle/>
            <a:p>
              <a:endParaRPr lang="en-GB" sz="1050"/>
            </a:p>
          </p:txBody>
        </p:sp>
        <p:sp>
          <p:nvSpPr>
            <p:cNvPr id="207" name="Freeform: Shape 206">
              <a:extLst>
                <a:ext uri="{FF2B5EF4-FFF2-40B4-BE49-F238E27FC236}">
                  <a16:creationId xmlns:a16="http://schemas.microsoft.com/office/drawing/2014/main" id="{C4C0FA99-50A9-0CD5-8D8D-BF00FF57A47A}"/>
                </a:ext>
              </a:extLst>
            </p:cNvPr>
            <p:cNvSpPr/>
            <p:nvPr/>
          </p:nvSpPr>
          <p:spPr>
            <a:xfrm>
              <a:off x="5560348" y="1893476"/>
              <a:ext cx="50776" cy="24756"/>
            </a:xfrm>
            <a:custGeom>
              <a:avLst/>
              <a:gdLst>
                <a:gd name="connsiteX0" fmla="*/ 50989 w 50776"/>
                <a:gd name="connsiteY0" fmla="*/ 50 h 24756"/>
                <a:gd name="connsiteX1" fmla="*/ 212 w 50776"/>
                <a:gd name="connsiteY1" fmla="*/ 50 h 24756"/>
              </a:gdLst>
              <a:ahLst/>
              <a:cxnLst>
                <a:cxn ang="0">
                  <a:pos x="connsiteX0" y="connsiteY0"/>
                </a:cxn>
                <a:cxn ang="0">
                  <a:pos x="connsiteX1" y="connsiteY1"/>
                </a:cxn>
              </a:cxnLst>
              <a:rect l="l" t="t" r="r" b="b"/>
              <a:pathLst>
                <a:path w="50776" h="24756">
                  <a:moveTo>
                    <a:pt x="50989" y="50"/>
                  </a:moveTo>
                  <a:lnTo>
                    <a:pt x="212" y="50"/>
                  </a:lnTo>
                </a:path>
              </a:pathLst>
            </a:custGeom>
            <a:ln w="19050" cap="flat">
              <a:solidFill>
                <a:srgbClr val="AE2C2C"/>
              </a:solidFill>
              <a:prstDash val="solid"/>
              <a:miter/>
            </a:ln>
          </p:spPr>
          <p:txBody>
            <a:bodyPr rtlCol="0" anchor="ctr"/>
            <a:lstStyle/>
            <a:p>
              <a:endParaRPr lang="en-GB" sz="1050"/>
            </a:p>
          </p:txBody>
        </p:sp>
      </p:grpSp>
      <p:grpSp>
        <p:nvGrpSpPr>
          <p:cNvPr id="186" name="Graphic 2">
            <a:extLst>
              <a:ext uri="{FF2B5EF4-FFF2-40B4-BE49-F238E27FC236}">
                <a16:creationId xmlns:a16="http://schemas.microsoft.com/office/drawing/2014/main" id="{95CE2CBD-4462-0BE0-DE54-910A55FD7DA8}"/>
              </a:ext>
            </a:extLst>
          </p:cNvPr>
          <p:cNvGrpSpPr/>
          <p:nvPr/>
        </p:nvGrpSpPr>
        <p:grpSpPr>
          <a:xfrm>
            <a:off x="2507127" y="1680134"/>
            <a:ext cx="32732" cy="46046"/>
            <a:chOff x="5544380" y="1831338"/>
            <a:chExt cx="50776" cy="70060"/>
          </a:xfrm>
        </p:grpSpPr>
        <p:sp>
          <p:nvSpPr>
            <p:cNvPr id="204" name="Freeform: Shape 203">
              <a:extLst>
                <a:ext uri="{FF2B5EF4-FFF2-40B4-BE49-F238E27FC236}">
                  <a16:creationId xmlns:a16="http://schemas.microsoft.com/office/drawing/2014/main" id="{22FC8FDE-8D8B-8133-6F7E-7D274E2237F4}"/>
                </a:ext>
              </a:extLst>
            </p:cNvPr>
            <p:cNvSpPr/>
            <p:nvPr/>
          </p:nvSpPr>
          <p:spPr>
            <a:xfrm>
              <a:off x="5569858" y="1831338"/>
              <a:ext cx="17942" cy="70060"/>
            </a:xfrm>
            <a:custGeom>
              <a:avLst/>
              <a:gdLst>
                <a:gd name="connsiteX0" fmla="*/ 211 w 17942"/>
                <a:gd name="connsiteY0" fmla="*/ 49 h 70060"/>
                <a:gd name="connsiteX1" fmla="*/ 211 w 17942"/>
                <a:gd name="connsiteY1" fmla="*/ 70110 h 70060"/>
              </a:gdLst>
              <a:ahLst/>
              <a:cxnLst>
                <a:cxn ang="0">
                  <a:pos x="connsiteX0" y="connsiteY0"/>
                </a:cxn>
                <a:cxn ang="0">
                  <a:pos x="connsiteX1" y="connsiteY1"/>
                </a:cxn>
              </a:cxnLst>
              <a:rect l="l" t="t" r="r" b="b"/>
              <a:pathLst>
                <a:path w="17942" h="70060">
                  <a:moveTo>
                    <a:pt x="211" y="49"/>
                  </a:moveTo>
                  <a:lnTo>
                    <a:pt x="211" y="70110"/>
                  </a:lnTo>
                </a:path>
              </a:pathLst>
            </a:custGeom>
            <a:ln w="19050" cap="flat">
              <a:solidFill>
                <a:srgbClr val="AE2C2C"/>
              </a:solidFill>
              <a:prstDash val="solid"/>
              <a:miter/>
            </a:ln>
          </p:spPr>
          <p:txBody>
            <a:bodyPr rtlCol="0" anchor="ctr"/>
            <a:lstStyle/>
            <a:p>
              <a:endParaRPr lang="en-GB" sz="1050"/>
            </a:p>
          </p:txBody>
        </p:sp>
        <p:sp>
          <p:nvSpPr>
            <p:cNvPr id="205" name="Freeform: Shape 204">
              <a:extLst>
                <a:ext uri="{FF2B5EF4-FFF2-40B4-BE49-F238E27FC236}">
                  <a16:creationId xmlns:a16="http://schemas.microsoft.com/office/drawing/2014/main" id="{01493098-7824-6879-1764-51A02B53BAD9}"/>
                </a:ext>
              </a:extLst>
            </p:cNvPr>
            <p:cNvSpPr/>
            <p:nvPr/>
          </p:nvSpPr>
          <p:spPr>
            <a:xfrm>
              <a:off x="5544380" y="1866492"/>
              <a:ext cx="50776" cy="24756"/>
            </a:xfrm>
            <a:custGeom>
              <a:avLst/>
              <a:gdLst>
                <a:gd name="connsiteX0" fmla="*/ 50988 w 50776"/>
                <a:gd name="connsiteY0" fmla="*/ 49 h 24756"/>
                <a:gd name="connsiteX1" fmla="*/ 211 w 50776"/>
                <a:gd name="connsiteY1" fmla="*/ 49 h 24756"/>
              </a:gdLst>
              <a:ahLst/>
              <a:cxnLst>
                <a:cxn ang="0">
                  <a:pos x="connsiteX0" y="connsiteY0"/>
                </a:cxn>
                <a:cxn ang="0">
                  <a:pos x="connsiteX1" y="connsiteY1"/>
                </a:cxn>
              </a:cxnLst>
              <a:rect l="l" t="t" r="r" b="b"/>
              <a:pathLst>
                <a:path w="50776" h="24756">
                  <a:moveTo>
                    <a:pt x="50988" y="49"/>
                  </a:moveTo>
                  <a:lnTo>
                    <a:pt x="211" y="49"/>
                  </a:lnTo>
                </a:path>
              </a:pathLst>
            </a:custGeom>
            <a:ln w="19050" cap="flat">
              <a:solidFill>
                <a:srgbClr val="AE2C2C"/>
              </a:solidFill>
              <a:prstDash val="solid"/>
              <a:miter/>
            </a:ln>
          </p:spPr>
          <p:txBody>
            <a:bodyPr rtlCol="0" anchor="ctr"/>
            <a:lstStyle/>
            <a:p>
              <a:endParaRPr lang="en-GB" sz="1050"/>
            </a:p>
          </p:txBody>
        </p:sp>
      </p:grpSp>
      <p:grpSp>
        <p:nvGrpSpPr>
          <p:cNvPr id="187" name="Graphic 2">
            <a:extLst>
              <a:ext uri="{FF2B5EF4-FFF2-40B4-BE49-F238E27FC236}">
                <a16:creationId xmlns:a16="http://schemas.microsoft.com/office/drawing/2014/main" id="{77BD6046-CF14-8DC2-BA80-5BF6DAB56FC3}"/>
              </a:ext>
            </a:extLst>
          </p:cNvPr>
          <p:cNvGrpSpPr/>
          <p:nvPr/>
        </p:nvGrpSpPr>
        <p:grpSpPr>
          <a:xfrm>
            <a:off x="2185813" y="1564124"/>
            <a:ext cx="32732" cy="46046"/>
            <a:chOff x="5045940" y="1654825"/>
            <a:chExt cx="50776" cy="70060"/>
          </a:xfrm>
        </p:grpSpPr>
        <p:sp>
          <p:nvSpPr>
            <p:cNvPr id="202" name="Freeform: Shape 201">
              <a:extLst>
                <a:ext uri="{FF2B5EF4-FFF2-40B4-BE49-F238E27FC236}">
                  <a16:creationId xmlns:a16="http://schemas.microsoft.com/office/drawing/2014/main" id="{75209F55-B525-80B3-CCAA-1CF215C747B5}"/>
                </a:ext>
              </a:extLst>
            </p:cNvPr>
            <p:cNvSpPr/>
            <p:nvPr/>
          </p:nvSpPr>
          <p:spPr>
            <a:xfrm>
              <a:off x="5071418" y="1654825"/>
              <a:ext cx="17942" cy="70060"/>
            </a:xfrm>
            <a:custGeom>
              <a:avLst/>
              <a:gdLst>
                <a:gd name="connsiteX0" fmla="*/ 183 w 17942"/>
                <a:gd name="connsiteY0" fmla="*/ 42 h 70060"/>
                <a:gd name="connsiteX1" fmla="*/ 183 w 17942"/>
                <a:gd name="connsiteY1" fmla="*/ 70102 h 70060"/>
              </a:gdLst>
              <a:ahLst/>
              <a:cxnLst>
                <a:cxn ang="0">
                  <a:pos x="connsiteX0" y="connsiteY0"/>
                </a:cxn>
                <a:cxn ang="0">
                  <a:pos x="connsiteX1" y="connsiteY1"/>
                </a:cxn>
              </a:cxnLst>
              <a:rect l="l" t="t" r="r" b="b"/>
              <a:pathLst>
                <a:path w="17942" h="70060">
                  <a:moveTo>
                    <a:pt x="183" y="42"/>
                  </a:moveTo>
                  <a:lnTo>
                    <a:pt x="183" y="70102"/>
                  </a:lnTo>
                </a:path>
              </a:pathLst>
            </a:custGeom>
            <a:ln w="19050" cap="flat">
              <a:solidFill>
                <a:srgbClr val="AE2C2C"/>
              </a:solidFill>
              <a:prstDash val="solid"/>
              <a:miter/>
            </a:ln>
          </p:spPr>
          <p:txBody>
            <a:bodyPr rtlCol="0" anchor="ctr"/>
            <a:lstStyle/>
            <a:p>
              <a:endParaRPr lang="en-GB" sz="1050"/>
            </a:p>
          </p:txBody>
        </p:sp>
        <p:sp>
          <p:nvSpPr>
            <p:cNvPr id="203" name="Freeform: Shape 202">
              <a:extLst>
                <a:ext uri="{FF2B5EF4-FFF2-40B4-BE49-F238E27FC236}">
                  <a16:creationId xmlns:a16="http://schemas.microsoft.com/office/drawing/2014/main" id="{B6C71B39-818B-CC91-59C6-B0AAFC2D9C1B}"/>
                </a:ext>
              </a:extLst>
            </p:cNvPr>
            <p:cNvSpPr/>
            <p:nvPr/>
          </p:nvSpPr>
          <p:spPr>
            <a:xfrm>
              <a:off x="5045940" y="1689979"/>
              <a:ext cx="50776" cy="24756"/>
            </a:xfrm>
            <a:custGeom>
              <a:avLst/>
              <a:gdLst>
                <a:gd name="connsiteX0" fmla="*/ 50960 w 50776"/>
                <a:gd name="connsiteY0" fmla="*/ 42 h 24756"/>
                <a:gd name="connsiteX1" fmla="*/ 183 w 50776"/>
                <a:gd name="connsiteY1" fmla="*/ 42 h 24756"/>
              </a:gdLst>
              <a:ahLst/>
              <a:cxnLst>
                <a:cxn ang="0">
                  <a:pos x="connsiteX0" y="connsiteY0"/>
                </a:cxn>
                <a:cxn ang="0">
                  <a:pos x="connsiteX1" y="connsiteY1"/>
                </a:cxn>
              </a:cxnLst>
              <a:rect l="l" t="t" r="r" b="b"/>
              <a:pathLst>
                <a:path w="50776" h="24756">
                  <a:moveTo>
                    <a:pt x="50960" y="42"/>
                  </a:moveTo>
                  <a:lnTo>
                    <a:pt x="183" y="42"/>
                  </a:lnTo>
                </a:path>
              </a:pathLst>
            </a:custGeom>
            <a:ln w="19050" cap="flat">
              <a:solidFill>
                <a:srgbClr val="AE2C2C"/>
              </a:solidFill>
              <a:prstDash val="solid"/>
              <a:miter/>
            </a:ln>
          </p:spPr>
          <p:txBody>
            <a:bodyPr rtlCol="0" anchor="ctr"/>
            <a:lstStyle/>
            <a:p>
              <a:endParaRPr lang="en-GB" sz="1050"/>
            </a:p>
          </p:txBody>
        </p:sp>
      </p:grpSp>
      <p:grpSp>
        <p:nvGrpSpPr>
          <p:cNvPr id="188" name="Graphic 2">
            <a:extLst>
              <a:ext uri="{FF2B5EF4-FFF2-40B4-BE49-F238E27FC236}">
                <a16:creationId xmlns:a16="http://schemas.microsoft.com/office/drawing/2014/main" id="{A7E3E57C-47E8-44C4-CF72-32049894FE18}"/>
              </a:ext>
            </a:extLst>
          </p:cNvPr>
          <p:cNvGrpSpPr/>
          <p:nvPr/>
        </p:nvGrpSpPr>
        <p:grpSpPr>
          <a:xfrm>
            <a:off x="1544574" y="1314858"/>
            <a:ext cx="32732" cy="46046"/>
            <a:chOff x="4051213" y="1275556"/>
            <a:chExt cx="50776" cy="70060"/>
          </a:xfrm>
        </p:grpSpPr>
        <p:sp>
          <p:nvSpPr>
            <p:cNvPr id="200" name="Freeform: Shape 199">
              <a:extLst>
                <a:ext uri="{FF2B5EF4-FFF2-40B4-BE49-F238E27FC236}">
                  <a16:creationId xmlns:a16="http://schemas.microsoft.com/office/drawing/2014/main" id="{6B2651C4-E2EB-1A3A-5AC0-F9C201E67D78}"/>
                </a:ext>
              </a:extLst>
            </p:cNvPr>
            <p:cNvSpPr/>
            <p:nvPr/>
          </p:nvSpPr>
          <p:spPr>
            <a:xfrm>
              <a:off x="4076691" y="1275556"/>
              <a:ext cx="17942" cy="70060"/>
            </a:xfrm>
            <a:custGeom>
              <a:avLst/>
              <a:gdLst>
                <a:gd name="connsiteX0" fmla="*/ 128 w 17942"/>
                <a:gd name="connsiteY0" fmla="*/ 26 h 70060"/>
                <a:gd name="connsiteX1" fmla="*/ 128 w 17942"/>
                <a:gd name="connsiteY1" fmla="*/ 70087 h 70060"/>
              </a:gdLst>
              <a:ahLst/>
              <a:cxnLst>
                <a:cxn ang="0">
                  <a:pos x="connsiteX0" y="connsiteY0"/>
                </a:cxn>
                <a:cxn ang="0">
                  <a:pos x="connsiteX1" y="connsiteY1"/>
                </a:cxn>
              </a:cxnLst>
              <a:rect l="l" t="t" r="r" b="b"/>
              <a:pathLst>
                <a:path w="17942" h="70060">
                  <a:moveTo>
                    <a:pt x="128" y="26"/>
                  </a:moveTo>
                  <a:lnTo>
                    <a:pt x="128" y="70087"/>
                  </a:lnTo>
                </a:path>
              </a:pathLst>
            </a:custGeom>
            <a:ln w="19050" cap="flat">
              <a:solidFill>
                <a:srgbClr val="AE2C2C"/>
              </a:solidFill>
              <a:prstDash val="solid"/>
              <a:miter/>
            </a:ln>
          </p:spPr>
          <p:txBody>
            <a:bodyPr rtlCol="0" anchor="ctr"/>
            <a:lstStyle/>
            <a:p>
              <a:endParaRPr lang="en-GB" sz="1050"/>
            </a:p>
          </p:txBody>
        </p:sp>
        <p:sp>
          <p:nvSpPr>
            <p:cNvPr id="201" name="Freeform: Shape 200">
              <a:extLst>
                <a:ext uri="{FF2B5EF4-FFF2-40B4-BE49-F238E27FC236}">
                  <a16:creationId xmlns:a16="http://schemas.microsoft.com/office/drawing/2014/main" id="{8194B7EE-CD11-FC42-12F2-2185C9C6B11D}"/>
                </a:ext>
              </a:extLst>
            </p:cNvPr>
            <p:cNvSpPr/>
            <p:nvPr/>
          </p:nvSpPr>
          <p:spPr>
            <a:xfrm>
              <a:off x="4051213" y="1310711"/>
              <a:ext cx="50776" cy="24756"/>
            </a:xfrm>
            <a:custGeom>
              <a:avLst/>
              <a:gdLst>
                <a:gd name="connsiteX0" fmla="*/ 50905 w 50776"/>
                <a:gd name="connsiteY0" fmla="*/ 26 h 24756"/>
                <a:gd name="connsiteX1" fmla="*/ 128 w 50776"/>
                <a:gd name="connsiteY1" fmla="*/ 26 h 24756"/>
              </a:gdLst>
              <a:ahLst/>
              <a:cxnLst>
                <a:cxn ang="0">
                  <a:pos x="connsiteX0" y="connsiteY0"/>
                </a:cxn>
                <a:cxn ang="0">
                  <a:pos x="connsiteX1" y="connsiteY1"/>
                </a:cxn>
              </a:cxnLst>
              <a:rect l="l" t="t" r="r" b="b"/>
              <a:pathLst>
                <a:path w="50776" h="24756">
                  <a:moveTo>
                    <a:pt x="50905" y="26"/>
                  </a:moveTo>
                  <a:lnTo>
                    <a:pt x="128" y="26"/>
                  </a:lnTo>
                </a:path>
              </a:pathLst>
            </a:custGeom>
            <a:ln w="19050" cap="flat">
              <a:solidFill>
                <a:srgbClr val="AE2C2C"/>
              </a:solidFill>
              <a:prstDash val="solid"/>
              <a:miter/>
            </a:ln>
          </p:spPr>
          <p:txBody>
            <a:bodyPr rtlCol="0" anchor="ctr"/>
            <a:lstStyle/>
            <a:p>
              <a:endParaRPr lang="en-GB" sz="1050"/>
            </a:p>
          </p:txBody>
        </p:sp>
      </p:grpSp>
      <p:grpSp>
        <p:nvGrpSpPr>
          <p:cNvPr id="189" name="Graphic 2">
            <a:extLst>
              <a:ext uri="{FF2B5EF4-FFF2-40B4-BE49-F238E27FC236}">
                <a16:creationId xmlns:a16="http://schemas.microsoft.com/office/drawing/2014/main" id="{FB10DE98-CC0C-31A1-7489-18CD7C708D9B}"/>
              </a:ext>
            </a:extLst>
          </p:cNvPr>
          <p:cNvGrpSpPr/>
          <p:nvPr/>
        </p:nvGrpSpPr>
        <p:grpSpPr>
          <a:xfrm>
            <a:off x="1068040" y="1217723"/>
            <a:ext cx="32732" cy="46046"/>
            <a:chOff x="3311986" y="1127761"/>
            <a:chExt cx="50776" cy="70060"/>
          </a:xfrm>
        </p:grpSpPr>
        <p:sp>
          <p:nvSpPr>
            <p:cNvPr id="198" name="Freeform: Shape 197">
              <a:extLst>
                <a:ext uri="{FF2B5EF4-FFF2-40B4-BE49-F238E27FC236}">
                  <a16:creationId xmlns:a16="http://schemas.microsoft.com/office/drawing/2014/main" id="{F12B52F2-9560-1950-FE1B-15D92CA14821}"/>
                </a:ext>
              </a:extLst>
            </p:cNvPr>
            <p:cNvSpPr/>
            <p:nvPr/>
          </p:nvSpPr>
          <p:spPr>
            <a:xfrm>
              <a:off x="3337465" y="1127761"/>
              <a:ext cx="17942" cy="70060"/>
            </a:xfrm>
            <a:custGeom>
              <a:avLst/>
              <a:gdLst>
                <a:gd name="connsiteX0" fmla="*/ 86 w 17942"/>
                <a:gd name="connsiteY0" fmla="*/ 21 h 70060"/>
                <a:gd name="connsiteX1" fmla="*/ 86 w 17942"/>
                <a:gd name="connsiteY1" fmla="*/ 70081 h 70060"/>
              </a:gdLst>
              <a:ahLst/>
              <a:cxnLst>
                <a:cxn ang="0">
                  <a:pos x="connsiteX0" y="connsiteY0"/>
                </a:cxn>
                <a:cxn ang="0">
                  <a:pos x="connsiteX1" y="connsiteY1"/>
                </a:cxn>
              </a:cxnLst>
              <a:rect l="l" t="t" r="r" b="b"/>
              <a:pathLst>
                <a:path w="17942" h="70060">
                  <a:moveTo>
                    <a:pt x="86" y="21"/>
                  </a:moveTo>
                  <a:lnTo>
                    <a:pt x="86" y="70081"/>
                  </a:lnTo>
                </a:path>
              </a:pathLst>
            </a:custGeom>
            <a:ln w="19050" cap="flat">
              <a:solidFill>
                <a:srgbClr val="AE2C2C"/>
              </a:solidFill>
              <a:prstDash val="solid"/>
              <a:miter/>
            </a:ln>
          </p:spPr>
          <p:txBody>
            <a:bodyPr rtlCol="0" anchor="ctr"/>
            <a:lstStyle/>
            <a:p>
              <a:endParaRPr lang="en-GB" sz="1050"/>
            </a:p>
          </p:txBody>
        </p:sp>
        <p:sp>
          <p:nvSpPr>
            <p:cNvPr id="199" name="Freeform: Shape 198">
              <a:extLst>
                <a:ext uri="{FF2B5EF4-FFF2-40B4-BE49-F238E27FC236}">
                  <a16:creationId xmlns:a16="http://schemas.microsoft.com/office/drawing/2014/main" id="{349B219B-1761-A82C-546E-E47D10D03CDF}"/>
                </a:ext>
              </a:extLst>
            </p:cNvPr>
            <p:cNvSpPr/>
            <p:nvPr/>
          </p:nvSpPr>
          <p:spPr>
            <a:xfrm>
              <a:off x="3311986" y="1162915"/>
              <a:ext cx="50776" cy="24756"/>
            </a:xfrm>
            <a:custGeom>
              <a:avLst/>
              <a:gdLst>
                <a:gd name="connsiteX0" fmla="*/ 50863 w 50776"/>
                <a:gd name="connsiteY0" fmla="*/ 21 h 24756"/>
                <a:gd name="connsiteX1" fmla="*/ 86 w 50776"/>
                <a:gd name="connsiteY1" fmla="*/ 21 h 24756"/>
              </a:gdLst>
              <a:ahLst/>
              <a:cxnLst>
                <a:cxn ang="0">
                  <a:pos x="connsiteX0" y="connsiteY0"/>
                </a:cxn>
                <a:cxn ang="0">
                  <a:pos x="connsiteX1" y="connsiteY1"/>
                </a:cxn>
              </a:cxnLst>
              <a:rect l="l" t="t" r="r" b="b"/>
              <a:pathLst>
                <a:path w="50776" h="24756">
                  <a:moveTo>
                    <a:pt x="50863" y="21"/>
                  </a:moveTo>
                  <a:lnTo>
                    <a:pt x="86" y="21"/>
                  </a:lnTo>
                </a:path>
              </a:pathLst>
            </a:custGeom>
            <a:ln w="19050" cap="flat">
              <a:solidFill>
                <a:srgbClr val="AE2C2C"/>
              </a:solidFill>
              <a:prstDash val="solid"/>
              <a:miter/>
            </a:ln>
          </p:spPr>
          <p:txBody>
            <a:bodyPr rtlCol="0" anchor="ctr"/>
            <a:lstStyle/>
            <a:p>
              <a:endParaRPr lang="en-GB" sz="1050"/>
            </a:p>
          </p:txBody>
        </p:sp>
      </p:grpSp>
      <p:grpSp>
        <p:nvGrpSpPr>
          <p:cNvPr id="190" name="Graphic 2">
            <a:extLst>
              <a:ext uri="{FF2B5EF4-FFF2-40B4-BE49-F238E27FC236}">
                <a16:creationId xmlns:a16="http://schemas.microsoft.com/office/drawing/2014/main" id="{4A25051A-1A6C-C791-4C2A-4C3E696969F6}"/>
              </a:ext>
            </a:extLst>
          </p:cNvPr>
          <p:cNvGrpSpPr/>
          <p:nvPr/>
        </p:nvGrpSpPr>
        <p:grpSpPr>
          <a:xfrm>
            <a:off x="791719" y="1124492"/>
            <a:ext cx="32732" cy="46046"/>
            <a:chOff x="2883342" y="985907"/>
            <a:chExt cx="50776" cy="70060"/>
          </a:xfrm>
        </p:grpSpPr>
        <p:sp>
          <p:nvSpPr>
            <p:cNvPr id="196" name="Freeform: Shape 195">
              <a:extLst>
                <a:ext uri="{FF2B5EF4-FFF2-40B4-BE49-F238E27FC236}">
                  <a16:creationId xmlns:a16="http://schemas.microsoft.com/office/drawing/2014/main" id="{25AEB7F2-CF37-B30E-5731-75F96D3EA74E}"/>
                </a:ext>
              </a:extLst>
            </p:cNvPr>
            <p:cNvSpPr/>
            <p:nvPr/>
          </p:nvSpPr>
          <p:spPr>
            <a:xfrm>
              <a:off x="2908821" y="985907"/>
              <a:ext cx="17942" cy="70060"/>
            </a:xfrm>
            <a:custGeom>
              <a:avLst/>
              <a:gdLst>
                <a:gd name="connsiteX0" fmla="*/ 62 w 17942"/>
                <a:gd name="connsiteY0" fmla="*/ 15 h 70060"/>
                <a:gd name="connsiteX1" fmla="*/ 62 w 17942"/>
                <a:gd name="connsiteY1" fmla="*/ 70075 h 70060"/>
              </a:gdLst>
              <a:ahLst/>
              <a:cxnLst>
                <a:cxn ang="0">
                  <a:pos x="connsiteX0" y="connsiteY0"/>
                </a:cxn>
                <a:cxn ang="0">
                  <a:pos x="connsiteX1" y="connsiteY1"/>
                </a:cxn>
              </a:cxnLst>
              <a:rect l="l" t="t" r="r" b="b"/>
              <a:pathLst>
                <a:path w="17942" h="70060">
                  <a:moveTo>
                    <a:pt x="62" y="15"/>
                  </a:moveTo>
                  <a:lnTo>
                    <a:pt x="62" y="70075"/>
                  </a:lnTo>
                </a:path>
              </a:pathLst>
            </a:custGeom>
            <a:ln w="19050" cap="flat">
              <a:solidFill>
                <a:srgbClr val="909090"/>
              </a:solidFill>
              <a:prstDash val="solid"/>
              <a:miter/>
            </a:ln>
          </p:spPr>
          <p:txBody>
            <a:bodyPr rtlCol="0" anchor="ctr"/>
            <a:lstStyle/>
            <a:p>
              <a:endParaRPr lang="en-GB" sz="1050"/>
            </a:p>
          </p:txBody>
        </p:sp>
        <p:sp>
          <p:nvSpPr>
            <p:cNvPr id="197" name="Freeform: Shape 196">
              <a:extLst>
                <a:ext uri="{FF2B5EF4-FFF2-40B4-BE49-F238E27FC236}">
                  <a16:creationId xmlns:a16="http://schemas.microsoft.com/office/drawing/2014/main" id="{D80E893F-0657-4C28-9DBA-744C5905DE15}"/>
                </a:ext>
              </a:extLst>
            </p:cNvPr>
            <p:cNvSpPr/>
            <p:nvPr/>
          </p:nvSpPr>
          <p:spPr>
            <a:xfrm>
              <a:off x="2883342" y="1021061"/>
              <a:ext cx="50776" cy="24756"/>
            </a:xfrm>
            <a:custGeom>
              <a:avLst/>
              <a:gdLst>
                <a:gd name="connsiteX0" fmla="*/ 50839 w 50776"/>
                <a:gd name="connsiteY0" fmla="*/ 15 h 24756"/>
                <a:gd name="connsiteX1" fmla="*/ 62 w 50776"/>
                <a:gd name="connsiteY1" fmla="*/ 15 h 24756"/>
              </a:gdLst>
              <a:ahLst/>
              <a:cxnLst>
                <a:cxn ang="0">
                  <a:pos x="connsiteX0" y="connsiteY0"/>
                </a:cxn>
                <a:cxn ang="0">
                  <a:pos x="connsiteX1" y="connsiteY1"/>
                </a:cxn>
              </a:cxnLst>
              <a:rect l="l" t="t" r="r" b="b"/>
              <a:pathLst>
                <a:path w="50776" h="24756">
                  <a:moveTo>
                    <a:pt x="50839" y="15"/>
                  </a:moveTo>
                  <a:lnTo>
                    <a:pt x="62" y="15"/>
                  </a:lnTo>
                </a:path>
              </a:pathLst>
            </a:custGeom>
            <a:ln w="19050" cap="flat">
              <a:solidFill>
                <a:srgbClr val="909090"/>
              </a:solidFill>
              <a:prstDash val="solid"/>
              <a:miter/>
            </a:ln>
          </p:spPr>
          <p:txBody>
            <a:bodyPr rtlCol="0" anchor="ctr"/>
            <a:lstStyle/>
            <a:p>
              <a:endParaRPr lang="en-GB" sz="1050"/>
            </a:p>
          </p:txBody>
        </p:sp>
      </p:grpSp>
      <p:grpSp>
        <p:nvGrpSpPr>
          <p:cNvPr id="191" name="Graphic 2">
            <a:extLst>
              <a:ext uri="{FF2B5EF4-FFF2-40B4-BE49-F238E27FC236}">
                <a16:creationId xmlns:a16="http://schemas.microsoft.com/office/drawing/2014/main" id="{7CEF0D9A-D2F5-FD77-61E4-4DBCBCF00C4C}"/>
              </a:ext>
            </a:extLst>
          </p:cNvPr>
          <p:cNvGrpSpPr/>
          <p:nvPr/>
        </p:nvGrpSpPr>
        <p:grpSpPr>
          <a:xfrm>
            <a:off x="3229561" y="1962591"/>
            <a:ext cx="32732" cy="46046"/>
            <a:chOff x="6665062" y="2261109"/>
            <a:chExt cx="50776" cy="70060"/>
          </a:xfrm>
        </p:grpSpPr>
        <p:sp>
          <p:nvSpPr>
            <p:cNvPr id="194" name="Freeform: Shape 193">
              <a:extLst>
                <a:ext uri="{FF2B5EF4-FFF2-40B4-BE49-F238E27FC236}">
                  <a16:creationId xmlns:a16="http://schemas.microsoft.com/office/drawing/2014/main" id="{F8A4FA30-E6B6-7F12-0412-01592D633B9E}"/>
                </a:ext>
              </a:extLst>
            </p:cNvPr>
            <p:cNvSpPr/>
            <p:nvPr/>
          </p:nvSpPr>
          <p:spPr>
            <a:xfrm>
              <a:off x="6690540" y="2261109"/>
              <a:ext cx="17942" cy="70060"/>
            </a:xfrm>
            <a:custGeom>
              <a:avLst/>
              <a:gdLst>
                <a:gd name="connsiteX0" fmla="*/ 273 w 17942"/>
                <a:gd name="connsiteY0" fmla="*/ 66 h 70060"/>
                <a:gd name="connsiteX1" fmla="*/ 273 w 17942"/>
                <a:gd name="connsiteY1" fmla="*/ 70127 h 70060"/>
              </a:gdLst>
              <a:ahLst/>
              <a:cxnLst>
                <a:cxn ang="0">
                  <a:pos x="connsiteX0" y="connsiteY0"/>
                </a:cxn>
                <a:cxn ang="0">
                  <a:pos x="connsiteX1" y="connsiteY1"/>
                </a:cxn>
              </a:cxnLst>
              <a:rect l="l" t="t" r="r" b="b"/>
              <a:pathLst>
                <a:path w="17942" h="70060">
                  <a:moveTo>
                    <a:pt x="273" y="66"/>
                  </a:moveTo>
                  <a:lnTo>
                    <a:pt x="273" y="70127"/>
                  </a:lnTo>
                </a:path>
              </a:pathLst>
            </a:custGeom>
            <a:ln w="19050" cap="flat">
              <a:solidFill>
                <a:srgbClr val="AE2C2C"/>
              </a:solidFill>
              <a:prstDash val="solid"/>
              <a:miter/>
            </a:ln>
          </p:spPr>
          <p:txBody>
            <a:bodyPr rtlCol="0" anchor="ctr"/>
            <a:lstStyle/>
            <a:p>
              <a:endParaRPr lang="en-GB" sz="1050"/>
            </a:p>
          </p:txBody>
        </p:sp>
        <p:sp>
          <p:nvSpPr>
            <p:cNvPr id="195" name="Freeform: Shape 194">
              <a:extLst>
                <a:ext uri="{FF2B5EF4-FFF2-40B4-BE49-F238E27FC236}">
                  <a16:creationId xmlns:a16="http://schemas.microsoft.com/office/drawing/2014/main" id="{15DD3071-F75F-CADC-31CE-EF7F785A490D}"/>
                </a:ext>
              </a:extLst>
            </p:cNvPr>
            <p:cNvSpPr/>
            <p:nvPr/>
          </p:nvSpPr>
          <p:spPr>
            <a:xfrm>
              <a:off x="6665062" y="2296263"/>
              <a:ext cx="50776" cy="24756"/>
            </a:xfrm>
            <a:custGeom>
              <a:avLst/>
              <a:gdLst>
                <a:gd name="connsiteX0" fmla="*/ 51050 w 50776"/>
                <a:gd name="connsiteY0" fmla="*/ 66 h 24756"/>
                <a:gd name="connsiteX1" fmla="*/ 273 w 50776"/>
                <a:gd name="connsiteY1" fmla="*/ 66 h 24756"/>
              </a:gdLst>
              <a:ahLst/>
              <a:cxnLst>
                <a:cxn ang="0">
                  <a:pos x="connsiteX0" y="connsiteY0"/>
                </a:cxn>
                <a:cxn ang="0">
                  <a:pos x="connsiteX1" y="connsiteY1"/>
                </a:cxn>
              </a:cxnLst>
              <a:rect l="l" t="t" r="r" b="b"/>
              <a:pathLst>
                <a:path w="50776" h="24756">
                  <a:moveTo>
                    <a:pt x="51050" y="66"/>
                  </a:moveTo>
                  <a:lnTo>
                    <a:pt x="273" y="66"/>
                  </a:lnTo>
                </a:path>
              </a:pathLst>
            </a:custGeom>
            <a:ln w="19050" cap="flat">
              <a:solidFill>
                <a:srgbClr val="AE2C2C"/>
              </a:solidFill>
              <a:prstDash val="solid"/>
              <a:miter/>
            </a:ln>
          </p:spPr>
          <p:txBody>
            <a:bodyPr rtlCol="0" anchor="ctr"/>
            <a:lstStyle/>
            <a:p>
              <a:endParaRPr lang="en-GB" sz="1050"/>
            </a:p>
          </p:txBody>
        </p:sp>
      </p:grpSp>
      <p:sp>
        <p:nvSpPr>
          <p:cNvPr id="193" name="Freeform: Shape 192">
            <a:extLst>
              <a:ext uri="{FF2B5EF4-FFF2-40B4-BE49-F238E27FC236}">
                <a16:creationId xmlns:a16="http://schemas.microsoft.com/office/drawing/2014/main" id="{B163771B-0C90-B235-7B61-FE48F465FC0D}"/>
              </a:ext>
            </a:extLst>
          </p:cNvPr>
          <p:cNvSpPr/>
          <p:nvPr/>
        </p:nvSpPr>
        <p:spPr>
          <a:xfrm>
            <a:off x="800395" y="1147597"/>
            <a:ext cx="4937215" cy="1206467"/>
          </a:xfrm>
          <a:custGeom>
            <a:avLst/>
            <a:gdLst>
              <a:gd name="connsiteX0" fmla="*/ 7658893 w 7658892"/>
              <a:gd name="connsiteY0" fmla="*/ 1835687 h 1835686"/>
              <a:gd name="connsiteX1" fmla="*/ 6122844 w 7658892"/>
              <a:gd name="connsiteY1" fmla="*/ 1835687 h 1835686"/>
              <a:gd name="connsiteX2" fmla="*/ 6122844 w 7658892"/>
              <a:gd name="connsiteY2" fmla="*/ 1731958 h 1835686"/>
              <a:gd name="connsiteX3" fmla="*/ 5700839 w 7658892"/>
              <a:gd name="connsiteY3" fmla="*/ 1731958 h 1835686"/>
              <a:gd name="connsiteX4" fmla="*/ 5700839 w 7658892"/>
              <a:gd name="connsiteY4" fmla="*/ 1642092 h 1835686"/>
              <a:gd name="connsiteX5" fmla="*/ 5166156 w 7658892"/>
              <a:gd name="connsiteY5" fmla="*/ 1642092 h 1835686"/>
              <a:gd name="connsiteX6" fmla="*/ 5166156 w 7658892"/>
              <a:gd name="connsiteY6" fmla="*/ 1571784 h 1835686"/>
              <a:gd name="connsiteX7" fmla="*/ 4581592 w 7658892"/>
              <a:gd name="connsiteY7" fmla="*/ 1571784 h 1835686"/>
              <a:gd name="connsiteX8" fmla="*/ 4581592 w 7658892"/>
              <a:gd name="connsiteY8" fmla="*/ 1519300 h 1835686"/>
              <a:gd name="connsiteX9" fmla="*/ 4229921 w 7658892"/>
              <a:gd name="connsiteY9" fmla="*/ 1519300 h 1835686"/>
              <a:gd name="connsiteX10" fmla="*/ 4229921 w 7658892"/>
              <a:gd name="connsiteY10" fmla="*/ 1424236 h 1835686"/>
              <a:gd name="connsiteX11" fmla="*/ 3959170 w 7658892"/>
              <a:gd name="connsiteY11" fmla="*/ 1424236 h 1835686"/>
              <a:gd name="connsiteX12" fmla="*/ 3959170 w 7658892"/>
              <a:gd name="connsiteY12" fmla="*/ 1372247 h 1835686"/>
              <a:gd name="connsiteX13" fmla="*/ 3884530 w 7658892"/>
              <a:gd name="connsiteY13" fmla="*/ 1372247 h 1835686"/>
              <a:gd name="connsiteX14" fmla="*/ 3884530 w 7658892"/>
              <a:gd name="connsiteY14" fmla="*/ 1274955 h 1835686"/>
              <a:gd name="connsiteX15" fmla="*/ 3433996 w 7658892"/>
              <a:gd name="connsiteY15" fmla="*/ 1274955 h 1835686"/>
              <a:gd name="connsiteX16" fmla="*/ 3433996 w 7658892"/>
              <a:gd name="connsiteY16" fmla="*/ 1237572 h 1835686"/>
              <a:gd name="connsiteX17" fmla="*/ 3276641 w 7658892"/>
              <a:gd name="connsiteY17" fmla="*/ 1237572 h 1835686"/>
              <a:gd name="connsiteX18" fmla="*/ 3276641 w 7658892"/>
              <a:gd name="connsiteY18" fmla="*/ 1197962 h 1835686"/>
              <a:gd name="connsiteX19" fmla="*/ 3196618 w 7658892"/>
              <a:gd name="connsiteY19" fmla="*/ 1197962 h 1835686"/>
              <a:gd name="connsiteX20" fmla="*/ 3196618 w 7658892"/>
              <a:gd name="connsiteY20" fmla="*/ 1160580 h 1835686"/>
              <a:gd name="connsiteX21" fmla="*/ 3162348 w 7658892"/>
              <a:gd name="connsiteY21" fmla="*/ 1160580 h 1835686"/>
              <a:gd name="connsiteX22" fmla="*/ 3162348 w 7658892"/>
              <a:gd name="connsiteY22" fmla="*/ 1101165 h 1835686"/>
              <a:gd name="connsiteX23" fmla="*/ 3103318 w 7658892"/>
              <a:gd name="connsiteY23" fmla="*/ 1101165 h 1835686"/>
              <a:gd name="connsiteX24" fmla="*/ 3103318 w 7658892"/>
              <a:gd name="connsiteY24" fmla="*/ 1039274 h 1835686"/>
              <a:gd name="connsiteX25" fmla="*/ 3096141 w 7658892"/>
              <a:gd name="connsiteY25" fmla="*/ 1039274 h 1835686"/>
              <a:gd name="connsiteX26" fmla="*/ 3096141 w 7658892"/>
              <a:gd name="connsiteY26" fmla="*/ 999168 h 1835686"/>
              <a:gd name="connsiteX27" fmla="*/ 2813010 w 7658892"/>
              <a:gd name="connsiteY27" fmla="*/ 999168 h 1835686"/>
              <a:gd name="connsiteX28" fmla="*/ 2813010 w 7658892"/>
              <a:gd name="connsiteY28" fmla="*/ 904104 h 1835686"/>
              <a:gd name="connsiteX29" fmla="*/ 2753800 w 7658892"/>
              <a:gd name="connsiteY29" fmla="*/ 904104 h 1835686"/>
              <a:gd name="connsiteX30" fmla="*/ 2753800 w 7658892"/>
              <a:gd name="connsiteY30" fmla="*/ 872416 h 1835686"/>
              <a:gd name="connsiteX31" fmla="*/ 2681133 w 7658892"/>
              <a:gd name="connsiteY31" fmla="*/ 872416 h 1835686"/>
              <a:gd name="connsiteX32" fmla="*/ 2681133 w 7658892"/>
              <a:gd name="connsiteY32" fmla="*/ 845183 h 1835686"/>
              <a:gd name="connsiteX33" fmla="*/ 2663549 w 7658892"/>
              <a:gd name="connsiteY33" fmla="*/ 845183 h 1835686"/>
              <a:gd name="connsiteX34" fmla="*/ 2663549 w 7658892"/>
              <a:gd name="connsiteY34" fmla="*/ 789729 h 1835686"/>
              <a:gd name="connsiteX35" fmla="*/ 2427428 w 7658892"/>
              <a:gd name="connsiteY35" fmla="*/ 789729 h 1835686"/>
              <a:gd name="connsiteX36" fmla="*/ 2427428 w 7658892"/>
              <a:gd name="connsiteY36" fmla="*/ 758289 h 1835686"/>
              <a:gd name="connsiteX37" fmla="*/ 2301651 w 7658892"/>
              <a:gd name="connsiteY37" fmla="*/ 758289 h 1835686"/>
              <a:gd name="connsiteX38" fmla="*/ 2301651 w 7658892"/>
              <a:gd name="connsiteY38" fmla="*/ 698626 h 1835686"/>
              <a:gd name="connsiteX39" fmla="*/ 2230958 w 7658892"/>
              <a:gd name="connsiteY39" fmla="*/ 698626 h 1835686"/>
              <a:gd name="connsiteX40" fmla="*/ 2230958 w 7658892"/>
              <a:gd name="connsiteY40" fmla="*/ 668918 h 1835686"/>
              <a:gd name="connsiteX41" fmla="*/ 2149141 w 7658892"/>
              <a:gd name="connsiteY41" fmla="*/ 668918 h 1835686"/>
              <a:gd name="connsiteX42" fmla="*/ 2149141 w 7658892"/>
              <a:gd name="connsiteY42" fmla="*/ 640201 h 1835686"/>
              <a:gd name="connsiteX43" fmla="*/ 1941188 w 7658892"/>
              <a:gd name="connsiteY43" fmla="*/ 640201 h 1835686"/>
              <a:gd name="connsiteX44" fmla="*/ 1941188 w 7658892"/>
              <a:gd name="connsiteY44" fmla="*/ 579052 h 1835686"/>
              <a:gd name="connsiteX45" fmla="*/ 1911942 w 7658892"/>
              <a:gd name="connsiteY45" fmla="*/ 579052 h 1835686"/>
              <a:gd name="connsiteX46" fmla="*/ 1911942 w 7658892"/>
              <a:gd name="connsiteY46" fmla="*/ 551078 h 1835686"/>
              <a:gd name="connsiteX47" fmla="*/ 1663619 w 7658892"/>
              <a:gd name="connsiteY47" fmla="*/ 551078 h 1835686"/>
              <a:gd name="connsiteX48" fmla="*/ 1663619 w 7658892"/>
              <a:gd name="connsiteY48" fmla="*/ 519142 h 1835686"/>
              <a:gd name="connsiteX49" fmla="*/ 1561168 w 7658892"/>
              <a:gd name="connsiteY49" fmla="*/ 519142 h 1835686"/>
              <a:gd name="connsiteX50" fmla="*/ 1561168 w 7658892"/>
              <a:gd name="connsiteY50" fmla="*/ 495376 h 1835686"/>
              <a:gd name="connsiteX51" fmla="*/ 1553453 w 7658892"/>
              <a:gd name="connsiteY51" fmla="*/ 495376 h 1835686"/>
              <a:gd name="connsiteX52" fmla="*/ 1553453 w 7658892"/>
              <a:gd name="connsiteY52" fmla="*/ 436208 h 1835686"/>
              <a:gd name="connsiteX53" fmla="*/ 1495140 w 7658892"/>
              <a:gd name="connsiteY53" fmla="*/ 436208 h 1835686"/>
              <a:gd name="connsiteX54" fmla="*/ 1495140 w 7658892"/>
              <a:gd name="connsiteY54" fmla="*/ 404272 h 1835686"/>
              <a:gd name="connsiteX55" fmla="*/ 1372235 w 7658892"/>
              <a:gd name="connsiteY55" fmla="*/ 404272 h 1835686"/>
              <a:gd name="connsiteX56" fmla="*/ 1372235 w 7658892"/>
              <a:gd name="connsiteY56" fmla="*/ 378525 h 1835686"/>
              <a:gd name="connsiteX57" fmla="*/ 1236949 w 7658892"/>
              <a:gd name="connsiteY57" fmla="*/ 378525 h 1835686"/>
              <a:gd name="connsiteX58" fmla="*/ 1236949 w 7658892"/>
              <a:gd name="connsiteY58" fmla="*/ 320843 h 1835686"/>
              <a:gd name="connsiteX59" fmla="*/ 1220442 w 7658892"/>
              <a:gd name="connsiteY59" fmla="*/ 320843 h 1835686"/>
              <a:gd name="connsiteX60" fmla="*/ 1220442 w 7658892"/>
              <a:gd name="connsiteY60" fmla="*/ 289650 h 1835686"/>
              <a:gd name="connsiteX61" fmla="*/ 1131268 w 7658892"/>
              <a:gd name="connsiteY61" fmla="*/ 289650 h 1835686"/>
              <a:gd name="connsiteX62" fmla="*/ 1131268 w 7658892"/>
              <a:gd name="connsiteY62" fmla="*/ 231967 h 1835686"/>
              <a:gd name="connsiteX63" fmla="*/ 1005672 w 7658892"/>
              <a:gd name="connsiteY63" fmla="*/ 231967 h 1835686"/>
              <a:gd name="connsiteX64" fmla="*/ 1005672 w 7658892"/>
              <a:gd name="connsiteY64" fmla="*/ 199537 h 1835686"/>
              <a:gd name="connsiteX65" fmla="*/ 858544 w 7658892"/>
              <a:gd name="connsiteY65" fmla="*/ 199537 h 1835686"/>
              <a:gd name="connsiteX66" fmla="*/ 858544 w 7658892"/>
              <a:gd name="connsiteY66" fmla="*/ 172305 h 1835686"/>
              <a:gd name="connsiteX67" fmla="*/ 786415 w 7658892"/>
              <a:gd name="connsiteY67" fmla="*/ 172305 h 1835686"/>
              <a:gd name="connsiteX68" fmla="*/ 786415 w 7658892"/>
              <a:gd name="connsiteY68" fmla="*/ 141854 h 1835686"/>
              <a:gd name="connsiteX69" fmla="*/ 421108 w 7658892"/>
              <a:gd name="connsiteY69" fmla="*/ 141854 h 1835686"/>
              <a:gd name="connsiteX70" fmla="*/ 421108 w 7658892"/>
              <a:gd name="connsiteY70" fmla="*/ 83182 h 1835686"/>
              <a:gd name="connsiteX71" fmla="*/ 392221 w 7658892"/>
              <a:gd name="connsiteY71" fmla="*/ 83182 h 1835686"/>
              <a:gd name="connsiteX72" fmla="*/ 392221 w 7658892"/>
              <a:gd name="connsiteY72" fmla="*/ 0 h 1835686"/>
              <a:gd name="connsiteX73" fmla="*/ 0 w 7658892"/>
              <a:gd name="connsiteY73" fmla="*/ 0 h 18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658892" h="1835686">
                <a:moveTo>
                  <a:pt x="7658893" y="1835687"/>
                </a:moveTo>
                <a:lnTo>
                  <a:pt x="6122844" y="1835687"/>
                </a:lnTo>
                <a:lnTo>
                  <a:pt x="6122844" y="1731958"/>
                </a:lnTo>
                <a:lnTo>
                  <a:pt x="5700839" y="1731958"/>
                </a:lnTo>
                <a:lnTo>
                  <a:pt x="5700839" y="1642092"/>
                </a:lnTo>
                <a:lnTo>
                  <a:pt x="5166156" y="1642092"/>
                </a:lnTo>
                <a:lnTo>
                  <a:pt x="5166156" y="1571784"/>
                </a:lnTo>
                <a:lnTo>
                  <a:pt x="4581592" y="1571784"/>
                </a:lnTo>
                <a:lnTo>
                  <a:pt x="4581592" y="1519300"/>
                </a:lnTo>
                <a:lnTo>
                  <a:pt x="4229921" y="1519300"/>
                </a:lnTo>
                <a:lnTo>
                  <a:pt x="4229921" y="1424236"/>
                </a:lnTo>
                <a:lnTo>
                  <a:pt x="3959170" y="1424236"/>
                </a:lnTo>
                <a:lnTo>
                  <a:pt x="3959170" y="1372247"/>
                </a:lnTo>
                <a:lnTo>
                  <a:pt x="3884530" y="1372247"/>
                </a:lnTo>
                <a:lnTo>
                  <a:pt x="3884530" y="1274955"/>
                </a:lnTo>
                <a:lnTo>
                  <a:pt x="3433996" y="1274955"/>
                </a:lnTo>
                <a:lnTo>
                  <a:pt x="3433996" y="1237572"/>
                </a:lnTo>
                <a:lnTo>
                  <a:pt x="3276641" y="1237572"/>
                </a:lnTo>
                <a:lnTo>
                  <a:pt x="3276641" y="1197962"/>
                </a:lnTo>
                <a:lnTo>
                  <a:pt x="3196618" y="1197962"/>
                </a:lnTo>
                <a:lnTo>
                  <a:pt x="3196618" y="1160580"/>
                </a:lnTo>
                <a:lnTo>
                  <a:pt x="3162348" y="1160580"/>
                </a:lnTo>
                <a:lnTo>
                  <a:pt x="3162348" y="1101165"/>
                </a:lnTo>
                <a:lnTo>
                  <a:pt x="3103318" y="1101165"/>
                </a:lnTo>
                <a:lnTo>
                  <a:pt x="3103318" y="1039274"/>
                </a:lnTo>
                <a:lnTo>
                  <a:pt x="3096141" y="1039274"/>
                </a:lnTo>
                <a:lnTo>
                  <a:pt x="3096141" y="999168"/>
                </a:lnTo>
                <a:lnTo>
                  <a:pt x="2813010" y="999168"/>
                </a:lnTo>
                <a:lnTo>
                  <a:pt x="2813010" y="904104"/>
                </a:lnTo>
                <a:lnTo>
                  <a:pt x="2753800" y="904104"/>
                </a:lnTo>
                <a:lnTo>
                  <a:pt x="2753800" y="872416"/>
                </a:lnTo>
                <a:lnTo>
                  <a:pt x="2681133" y="872416"/>
                </a:lnTo>
                <a:lnTo>
                  <a:pt x="2681133" y="845183"/>
                </a:lnTo>
                <a:lnTo>
                  <a:pt x="2663549" y="845183"/>
                </a:lnTo>
                <a:lnTo>
                  <a:pt x="2663549" y="789729"/>
                </a:lnTo>
                <a:lnTo>
                  <a:pt x="2427428" y="789729"/>
                </a:lnTo>
                <a:lnTo>
                  <a:pt x="2427428" y="758289"/>
                </a:lnTo>
                <a:lnTo>
                  <a:pt x="2301651" y="758289"/>
                </a:lnTo>
                <a:lnTo>
                  <a:pt x="2301651" y="698626"/>
                </a:lnTo>
                <a:lnTo>
                  <a:pt x="2230958" y="698626"/>
                </a:lnTo>
                <a:lnTo>
                  <a:pt x="2230958" y="668918"/>
                </a:lnTo>
                <a:lnTo>
                  <a:pt x="2149141" y="668918"/>
                </a:lnTo>
                <a:lnTo>
                  <a:pt x="2149141" y="640201"/>
                </a:lnTo>
                <a:lnTo>
                  <a:pt x="1941188" y="640201"/>
                </a:lnTo>
                <a:lnTo>
                  <a:pt x="1941188" y="579052"/>
                </a:lnTo>
                <a:lnTo>
                  <a:pt x="1911942" y="579052"/>
                </a:lnTo>
                <a:lnTo>
                  <a:pt x="1911942" y="551078"/>
                </a:lnTo>
                <a:lnTo>
                  <a:pt x="1663619" y="551078"/>
                </a:lnTo>
                <a:lnTo>
                  <a:pt x="1663619" y="519142"/>
                </a:lnTo>
                <a:lnTo>
                  <a:pt x="1561168" y="519142"/>
                </a:lnTo>
                <a:lnTo>
                  <a:pt x="1561168" y="495376"/>
                </a:lnTo>
                <a:lnTo>
                  <a:pt x="1553453" y="495376"/>
                </a:lnTo>
                <a:lnTo>
                  <a:pt x="1553453" y="436208"/>
                </a:lnTo>
                <a:lnTo>
                  <a:pt x="1495140" y="436208"/>
                </a:lnTo>
                <a:lnTo>
                  <a:pt x="1495140" y="404272"/>
                </a:lnTo>
                <a:lnTo>
                  <a:pt x="1372235" y="404272"/>
                </a:lnTo>
                <a:lnTo>
                  <a:pt x="1372235" y="378525"/>
                </a:lnTo>
                <a:lnTo>
                  <a:pt x="1236949" y="378525"/>
                </a:lnTo>
                <a:lnTo>
                  <a:pt x="1236949" y="320843"/>
                </a:lnTo>
                <a:lnTo>
                  <a:pt x="1220442" y="320843"/>
                </a:lnTo>
                <a:lnTo>
                  <a:pt x="1220442" y="289650"/>
                </a:lnTo>
                <a:lnTo>
                  <a:pt x="1131268" y="289650"/>
                </a:lnTo>
                <a:lnTo>
                  <a:pt x="1131268" y="231967"/>
                </a:lnTo>
                <a:lnTo>
                  <a:pt x="1005672" y="231967"/>
                </a:lnTo>
                <a:lnTo>
                  <a:pt x="1005672" y="199537"/>
                </a:lnTo>
                <a:lnTo>
                  <a:pt x="858544" y="199537"/>
                </a:lnTo>
                <a:lnTo>
                  <a:pt x="858544" y="172305"/>
                </a:lnTo>
                <a:lnTo>
                  <a:pt x="786415" y="172305"/>
                </a:lnTo>
                <a:lnTo>
                  <a:pt x="786415" y="141854"/>
                </a:lnTo>
                <a:lnTo>
                  <a:pt x="421108" y="141854"/>
                </a:lnTo>
                <a:lnTo>
                  <a:pt x="421108" y="83182"/>
                </a:lnTo>
                <a:lnTo>
                  <a:pt x="392221" y="83182"/>
                </a:lnTo>
                <a:lnTo>
                  <a:pt x="392221" y="0"/>
                </a:lnTo>
                <a:lnTo>
                  <a:pt x="0" y="0"/>
                </a:lnTo>
              </a:path>
            </a:pathLst>
          </a:custGeom>
          <a:noFill/>
          <a:ln w="19050" cap="flat">
            <a:solidFill>
              <a:srgbClr val="AE2C2C"/>
            </a:solidFill>
            <a:prstDash val="solid"/>
            <a:miter/>
          </a:ln>
        </p:spPr>
        <p:txBody>
          <a:bodyPr rtlCol="0" anchor="ctr"/>
          <a:lstStyle/>
          <a:p>
            <a:endParaRPr lang="en-GB" sz="1050" dirty="0"/>
          </a:p>
        </p:txBody>
      </p:sp>
      <p:sp>
        <p:nvSpPr>
          <p:cNvPr id="438" name="TextBox 437">
            <a:extLst>
              <a:ext uri="{FF2B5EF4-FFF2-40B4-BE49-F238E27FC236}">
                <a16:creationId xmlns:a16="http://schemas.microsoft.com/office/drawing/2014/main" id="{74F4862B-812C-146F-5151-93D1D526608D}"/>
              </a:ext>
            </a:extLst>
          </p:cNvPr>
          <p:cNvSpPr txBox="1"/>
          <p:nvPr/>
        </p:nvSpPr>
        <p:spPr>
          <a:xfrm>
            <a:off x="2882395" y="1055546"/>
            <a:ext cx="545342" cy="246221"/>
          </a:xfrm>
          <a:prstGeom prst="rect">
            <a:avLst/>
          </a:prstGeom>
          <a:noFill/>
        </p:spPr>
        <p:txBody>
          <a:bodyPr wrap="none" rtlCol="0">
            <a:spAutoFit/>
          </a:bodyPr>
          <a:lstStyle/>
          <a:p>
            <a:pPr algn="l"/>
            <a:r>
              <a:rPr lang="en-GB" sz="1000" b="1" dirty="0">
                <a:solidFill>
                  <a:srgbClr val="0070C0"/>
                </a:solidFill>
              </a:rPr>
              <a:t>93.6%</a:t>
            </a:r>
          </a:p>
        </p:txBody>
      </p:sp>
      <p:sp>
        <p:nvSpPr>
          <p:cNvPr id="440" name="TextBox 439">
            <a:extLst>
              <a:ext uri="{FF2B5EF4-FFF2-40B4-BE49-F238E27FC236}">
                <a16:creationId xmlns:a16="http://schemas.microsoft.com/office/drawing/2014/main" id="{92A4C67E-F3E8-DEB8-1C40-ABFC1BB58077}"/>
              </a:ext>
            </a:extLst>
          </p:cNvPr>
          <p:cNvSpPr txBox="1"/>
          <p:nvPr/>
        </p:nvSpPr>
        <p:spPr>
          <a:xfrm>
            <a:off x="2895430" y="1720352"/>
            <a:ext cx="545342" cy="246221"/>
          </a:xfrm>
          <a:prstGeom prst="rect">
            <a:avLst/>
          </a:prstGeom>
          <a:noFill/>
        </p:spPr>
        <p:txBody>
          <a:bodyPr wrap="none" rtlCol="0">
            <a:spAutoFit/>
          </a:bodyPr>
          <a:lstStyle/>
          <a:p>
            <a:pPr algn="l"/>
            <a:r>
              <a:rPr lang="en-GB" sz="1000" b="1" dirty="0">
                <a:solidFill>
                  <a:srgbClr val="AE2C2C"/>
                </a:solidFill>
              </a:rPr>
              <a:t>63.7%</a:t>
            </a:r>
          </a:p>
        </p:txBody>
      </p:sp>
      <p:cxnSp>
        <p:nvCxnSpPr>
          <p:cNvPr id="444" name="Straight Connector 443">
            <a:extLst>
              <a:ext uri="{FF2B5EF4-FFF2-40B4-BE49-F238E27FC236}">
                <a16:creationId xmlns:a16="http://schemas.microsoft.com/office/drawing/2014/main" id="{3DDC7DAD-F83A-0BA2-5EFF-248FF321E0DC}"/>
              </a:ext>
            </a:extLst>
          </p:cNvPr>
          <p:cNvCxnSpPr>
            <a:cxnSpLocks/>
          </p:cNvCxnSpPr>
          <p:nvPr/>
        </p:nvCxnSpPr>
        <p:spPr>
          <a:xfrm flipV="1">
            <a:off x="4007770" y="1408164"/>
            <a:ext cx="0" cy="1982769"/>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45" name="TextBox 444">
            <a:extLst>
              <a:ext uri="{FF2B5EF4-FFF2-40B4-BE49-F238E27FC236}">
                <a16:creationId xmlns:a16="http://schemas.microsoft.com/office/drawing/2014/main" id="{42A29CE3-371A-393C-57AB-387EB24935F3}"/>
              </a:ext>
            </a:extLst>
          </p:cNvPr>
          <p:cNvSpPr txBox="1"/>
          <p:nvPr/>
        </p:nvSpPr>
        <p:spPr>
          <a:xfrm>
            <a:off x="3958777" y="1190957"/>
            <a:ext cx="708473" cy="246221"/>
          </a:xfrm>
          <a:prstGeom prst="rect">
            <a:avLst/>
          </a:prstGeom>
          <a:noFill/>
        </p:spPr>
        <p:txBody>
          <a:bodyPr wrap="square" rtlCol="0">
            <a:spAutoFit/>
          </a:bodyPr>
          <a:lstStyle/>
          <a:p>
            <a:pPr algn="l"/>
            <a:r>
              <a:rPr lang="en-GB" sz="1000" b="1" dirty="0">
                <a:solidFill>
                  <a:srgbClr val="0070C0"/>
                </a:solidFill>
              </a:rPr>
              <a:t>88.7%</a:t>
            </a:r>
          </a:p>
        </p:txBody>
      </p:sp>
      <p:sp>
        <p:nvSpPr>
          <p:cNvPr id="446" name="TextBox 445">
            <a:extLst>
              <a:ext uri="{FF2B5EF4-FFF2-40B4-BE49-F238E27FC236}">
                <a16:creationId xmlns:a16="http://schemas.microsoft.com/office/drawing/2014/main" id="{465CD03B-F965-6FFA-2144-B253AC6A5B60}"/>
              </a:ext>
            </a:extLst>
          </p:cNvPr>
          <p:cNvSpPr txBox="1"/>
          <p:nvPr/>
        </p:nvSpPr>
        <p:spPr>
          <a:xfrm>
            <a:off x="3971808" y="1945871"/>
            <a:ext cx="762118" cy="246221"/>
          </a:xfrm>
          <a:prstGeom prst="rect">
            <a:avLst/>
          </a:prstGeom>
          <a:noFill/>
          <a:ln>
            <a:noFill/>
          </a:ln>
        </p:spPr>
        <p:txBody>
          <a:bodyPr wrap="square" rtlCol="0">
            <a:spAutoFit/>
          </a:bodyPr>
          <a:lstStyle/>
          <a:p>
            <a:pPr algn="l"/>
            <a:r>
              <a:rPr lang="en-GB" sz="1000" b="1" dirty="0">
                <a:solidFill>
                  <a:srgbClr val="AE2C2C"/>
                </a:solidFill>
              </a:rPr>
              <a:t>54.0%</a:t>
            </a:r>
          </a:p>
        </p:txBody>
      </p:sp>
      <p:sp>
        <p:nvSpPr>
          <p:cNvPr id="2" name="TextBox 1">
            <a:extLst>
              <a:ext uri="{FF2B5EF4-FFF2-40B4-BE49-F238E27FC236}">
                <a16:creationId xmlns:a16="http://schemas.microsoft.com/office/drawing/2014/main" id="{A4B32007-5AC9-1E11-8410-DFC37CBFC533}"/>
              </a:ext>
            </a:extLst>
          </p:cNvPr>
          <p:cNvSpPr txBox="1"/>
          <p:nvPr/>
        </p:nvSpPr>
        <p:spPr>
          <a:xfrm>
            <a:off x="5322854" y="1486493"/>
            <a:ext cx="504834" cy="126958"/>
          </a:xfrm>
          <a:prstGeom prst="rect">
            <a:avLst/>
          </a:prstGeom>
          <a:noFill/>
        </p:spPr>
        <p:txBody>
          <a:bodyPr wrap="square" lIns="0" tIns="0" rIns="0" bIns="0" rtlCol="0" anchor="ctr" anchorCtr="0">
            <a:spAutoFit/>
          </a:bodyPr>
          <a:lstStyle/>
          <a:p>
            <a:pPr algn="ctr"/>
            <a:r>
              <a:rPr lang="en-GB" sz="825" b="1" dirty="0">
                <a:ln/>
                <a:solidFill>
                  <a:srgbClr val="0070C0"/>
                </a:solidFill>
                <a:rtl val="0"/>
              </a:rPr>
              <a:t>Alectinib</a:t>
            </a:r>
          </a:p>
        </p:txBody>
      </p:sp>
      <p:sp>
        <p:nvSpPr>
          <p:cNvPr id="49" name="TextBox 48">
            <a:extLst>
              <a:ext uri="{FF2B5EF4-FFF2-40B4-BE49-F238E27FC236}">
                <a16:creationId xmlns:a16="http://schemas.microsoft.com/office/drawing/2014/main" id="{8FF5C471-3273-95E1-00B8-E5053B69C1D6}"/>
              </a:ext>
            </a:extLst>
          </p:cNvPr>
          <p:cNvSpPr txBox="1"/>
          <p:nvPr/>
        </p:nvSpPr>
        <p:spPr>
          <a:xfrm>
            <a:off x="5068697" y="2130670"/>
            <a:ext cx="840785" cy="126958"/>
          </a:xfrm>
          <a:prstGeom prst="rect">
            <a:avLst/>
          </a:prstGeom>
          <a:noFill/>
        </p:spPr>
        <p:txBody>
          <a:bodyPr wrap="square" lIns="0" tIns="0" rIns="0" bIns="0" rtlCol="0" anchor="ctr" anchorCtr="0">
            <a:spAutoFit/>
          </a:bodyPr>
          <a:lstStyle/>
          <a:p>
            <a:pPr algn="ctr"/>
            <a:r>
              <a:rPr lang="en-GB" sz="825" b="1" dirty="0">
                <a:ln/>
                <a:solidFill>
                  <a:srgbClr val="AE2C2C"/>
                </a:solidFill>
                <a:rtl val="0"/>
              </a:rPr>
              <a:t>Chemotherapy</a:t>
            </a:r>
          </a:p>
        </p:txBody>
      </p:sp>
      <p:sp>
        <p:nvSpPr>
          <p:cNvPr id="192" name="Freeform: Shape 191">
            <a:extLst>
              <a:ext uri="{FF2B5EF4-FFF2-40B4-BE49-F238E27FC236}">
                <a16:creationId xmlns:a16="http://schemas.microsoft.com/office/drawing/2014/main" id="{9CB3A12C-72A5-DE31-0CA5-36389CE433DA}"/>
              </a:ext>
            </a:extLst>
          </p:cNvPr>
          <p:cNvSpPr/>
          <p:nvPr/>
        </p:nvSpPr>
        <p:spPr>
          <a:xfrm>
            <a:off x="800395" y="1147596"/>
            <a:ext cx="4920791" cy="509108"/>
          </a:xfrm>
          <a:custGeom>
            <a:avLst/>
            <a:gdLst>
              <a:gd name="connsiteX0" fmla="*/ 0 w 7633414"/>
              <a:gd name="connsiteY0" fmla="*/ 0 h 774627"/>
              <a:gd name="connsiteX1" fmla="*/ 139592 w 7633414"/>
              <a:gd name="connsiteY1" fmla="*/ 0 h 774627"/>
              <a:gd name="connsiteX2" fmla="*/ 139592 w 7633414"/>
              <a:gd name="connsiteY2" fmla="*/ 25747 h 774627"/>
              <a:gd name="connsiteX3" fmla="*/ 597482 w 7633414"/>
              <a:gd name="connsiteY3" fmla="*/ 25747 h 774627"/>
              <a:gd name="connsiteX4" fmla="*/ 597482 w 7633414"/>
              <a:gd name="connsiteY4" fmla="*/ 54712 h 774627"/>
              <a:gd name="connsiteX5" fmla="*/ 673558 w 7633414"/>
              <a:gd name="connsiteY5" fmla="*/ 54712 h 774627"/>
              <a:gd name="connsiteX6" fmla="*/ 673558 w 7633414"/>
              <a:gd name="connsiteY6" fmla="*/ 82439 h 774627"/>
              <a:gd name="connsiteX7" fmla="*/ 1934550 w 7633414"/>
              <a:gd name="connsiteY7" fmla="*/ 82439 h 774627"/>
              <a:gd name="connsiteX8" fmla="*/ 1934550 w 7633414"/>
              <a:gd name="connsiteY8" fmla="*/ 109176 h 774627"/>
              <a:gd name="connsiteX9" fmla="*/ 1947648 w 7633414"/>
              <a:gd name="connsiteY9" fmla="*/ 109176 h 774627"/>
              <a:gd name="connsiteX10" fmla="*/ 1947648 w 7633414"/>
              <a:gd name="connsiteY10" fmla="*/ 134675 h 774627"/>
              <a:gd name="connsiteX11" fmla="*/ 1969537 w 7633414"/>
              <a:gd name="connsiteY11" fmla="*/ 134675 h 774627"/>
              <a:gd name="connsiteX12" fmla="*/ 1969537 w 7633414"/>
              <a:gd name="connsiteY12" fmla="*/ 159926 h 774627"/>
              <a:gd name="connsiteX13" fmla="*/ 2329462 w 7633414"/>
              <a:gd name="connsiteY13" fmla="*/ 159926 h 774627"/>
              <a:gd name="connsiteX14" fmla="*/ 2329462 w 7633414"/>
              <a:gd name="connsiteY14" fmla="*/ 192605 h 774627"/>
              <a:gd name="connsiteX15" fmla="*/ 2641301 w 7633414"/>
              <a:gd name="connsiteY15" fmla="*/ 192605 h 774627"/>
              <a:gd name="connsiteX16" fmla="*/ 2641301 w 7633414"/>
              <a:gd name="connsiteY16" fmla="*/ 217856 h 774627"/>
              <a:gd name="connsiteX17" fmla="*/ 3667068 w 7633414"/>
              <a:gd name="connsiteY17" fmla="*/ 217856 h 774627"/>
              <a:gd name="connsiteX18" fmla="*/ 3667068 w 7633414"/>
              <a:gd name="connsiteY18" fmla="*/ 263408 h 774627"/>
              <a:gd name="connsiteX19" fmla="*/ 3826396 w 7633414"/>
              <a:gd name="connsiteY19" fmla="*/ 263408 h 774627"/>
              <a:gd name="connsiteX20" fmla="*/ 3826396 w 7633414"/>
              <a:gd name="connsiteY20" fmla="*/ 308960 h 774627"/>
              <a:gd name="connsiteX21" fmla="*/ 4659283 w 7633414"/>
              <a:gd name="connsiteY21" fmla="*/ 308960 h 774627"/>
              <a:gd name="connsiteX22" fmla="*/ 4659283 w 7633414"/>
              <a:gd name="connsiteY22" fmla="*/ 385457 h 774627"/>
              <a:gd name="connsiteX23" fmla="*/ 5313642 w 7633414"/>
              <a:gd name="connsiteY23" fmla="*/ 385457 h 774627"/>
              <a:gd name="connsiteX24" fmla="*/ 5313642 w 7633414"/>
              <a:gd name="connsiteY24" fmla="*/ 467648 h 774627"/>
              <a:gd name="connsiteX25" fmla="*/ 5349527 w 7633414"/>
              <a:gd name="connsiteY25" fmla="*/ 467648 h 774627"/>
              <a:gd name="connsiteX26" fmla="*/ 5349527 w 7633414"/>
              <a:gd name="connsiteY26" fmla="*/ 552315 h 774627"/>
              <a:gd name="connsiteX27" fmla="*/ 5364419 w 7633414"/>
              <a:gd name="connsiteY27" fmla="*/ 552315 h 774627"/>
              <a:gd name="connsiteX28" fmla="*/ 5364419 w 7633414"/>
              <a:gd name="connsiteY28" fmla="*/ 654064 h 774627"/>
              <a:gd name="connsiteX29" fmla="*/ 5835586 w 7633414"/>
              <a:gd name="connsiteY29" fmla="*/ 654064 h 774627"/>
              <a:gd name="connsiteX30" fmla="*/ 5835586 w 7633414"/>
              <a:gd name="connsiteY30" fmla="*/ 774628 h 774627"/>
              <a:gd name="connsiteX31" fmla="*/ 7633415 w 7633414"/>
              <a:gd name="connsiteY31" fmla="*/ 774628 h 77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33414" h="774627">
                <a:moveTo>
                  <a:pt x="0" y="0"/>
                </a:moveTo>
                <a:lnTo>
                  <a:pt x="139592" y="0"/>
                </a:lnTo>
                <a:lnTo>
                  <a:pt x="139592" y="25747"/>
                </a:lnTo>
                <a:lnTo>
                  <a:pt x="597482" y="25747"/>
                </a:lnTo>
                <a:lnTo>
                  <a:pt x="597482" y="54712"/>
                </a:lnTo>
                <a:lnTo>
                  <a:pt x="673558" y="54712"/>
                </a:lnTo>
                <a:lnTo>
                  <a:pt x="673558" y="82439"/>
                </a:lnTo>
                <a:lnTo>
                  <a:pt x="1934550" y="82439"/>
                </a:lnTo>
                <a:lnTo>
                  <a:pt x="1934550" y="109176"/>
                </a:lnTo>
                <a:lnTo>
                  <a:pt x="1947648" y="109176"/>
                </a:lnTo>
                <a:lnTo>
                  <a:pt x="1947648" y="134675"/>
                </a:lnTo>
                <a:lnTo>
                  <a:pt x="1969537" y="134675"/>
                </a:lnTo>
                <a:lnTo>
                  <a:pt x="1969537" y="159926"/>
                </a:lnTo>
                <a:lnTo>
                  <a:pt x="2329462" y="159926"/>
                </a:lnTo>
                <a:lnTo>
                  <a:pt x="2329462" y="192605"/>
                </a:lnTo>
                <a:lnTo>
                  <a:pt x="2641301" y="192605"/>
                </a:lnTo>
                <a:lnTo>
                  <a:pt x="2641301" y="217856"/>
                </a:lnTo>
                <a:lnTo>
                  <a:pt x="3667068" y="217856"/>
                </a:lnTo>
                <a:lnTo>
                  <a:pt x="3667068" y="263408"/>
                </a:lnTo>
                <a:lnTo>
                  <a:pt x="3826396" y="263408"/>
                </a:lnTo>
                <a:lnTo>
                  <a:pt x="3826396" y="308960"/>
                </a:lnTo>
                <a:lnTo>
                  <a:pt x="4659283" y="308960"/>
                </a:lnTo>
                <a:lnTo>
                  <a:pt x="4659283" y="385457"/>
                </a:lnTo>
                <a:lnTo>
                  <a:pt x="5313642" y="385457"/>
                </a:lnTo>
                <a:lnTo>
                  <a:pt x="5313642" y="467648"/>
                </a:lnTo>
                <a:lnTo>
                  <a:pt x="5349527" y="467648"/>
                </a:lnTo>
                <a:lnTo>
                  <a:pt x="5349527" y="552315"/>
                </a:lnTo>
                <a:lnTo>
                  <a:pt x="5364419" y="552315"/>
                </a:lnTo>
                <a:lnTo>
                  <a:pt x="5364419" y="654064"/>
                </a:lnTo>
                <a:lnTo>
                  <a:pt x="5835586" y="654064"/>
                </a:lnTo>
                <a:lnTo>
                  <a:pt x="5835586" y="774628"/>
                </a:lnTo>
                <a:lnTo>
                  <a:pt x="7633415" y="774628"/>
                </a:lnTo>
              </a:path>
            </a:pathLst>
          </a:custGeom>
          <a:noFill/>
          <a:ln w="19050" cap="flat">
            <a:solidFill>
              <a:srgbClr val="0070C0"/>
            </a:solidFill>
            <a:prstDash val="solid"/>
            <a:miter/>
          </a:ln>
        </p:spPr>
        <p:txBody>
          <a:bodyPr rtlCol="0" anchor="ctr"/>
          <a:lstStyle/>
          <a:p>
            <a:endParaRPr lang="en-GB" sz="1050"/>
          </a:p>
        </p:txBody>
      </p:sp>
      <p:graphicFrame>
        <p:nvGraphicFramePr>
          <p:cNvPr id="69" name="Google Shape;1845;p14">
            <a:extLst>
              <a:ext uri="{FF2B5EF4-FFF2-40B4-BE49-F238E27FC236}">
                <a16:creationId xmlns:a16="http://schemas.microsoft.com/office/drawing/2014/main" id="{DE7F49C5-5CED-1C45-7004-E99919FBCBF3}"/>
              </a:ext>
            </a:extLst>
          </p:cNvPr>
          <p:cNvGraphicFramePr/>
          <p:nvPr/>
        </p:nvGraphicFramePr>
        <p:xfrm>
          <a:off x="5981700" y="1045179"/>
          <a:ext cx="2994434" cy="1782290"/>
        </p:xfrm>
        <a:graphic>
          <a:graphicData uri="http://schemas.openxmlformats.org/drawingml/2006/table">
            <a:tbl>
              <a:tblPr>
                <a:noFill/>
              </a:tblPr>
              <a:tblGrid>
                <a:gridCol w="960499">
                  <a:extLst>
                    <a:ext uri="{9D8B030D-6E8A-4147-A177-3AD203B41FA5}">
                      <a16:colId xmlns:a16="http://schemas.microsoft.com/office/drawing/2014/main" val="20000"/>
                    </a:ext>
                  </a:extLst>
                </a:gridCol>
                <a:gridCol w="1003168">
                  <a:extLst>
                    <a:ext uri="{9D8B030D-6E8A-4147-A177-3AD203B41FA5}">
                      <a16:colId xmlns:a16="http://schemas.microsoft.com/office/drawing/2014/main" val="20001"/>
                    </a:ext>
                  </a:extLst>
                </a:gridCol>
                <a:gridCol w="1030767">
                  <a:extLst>
                    <a:ext uri="{9D8B030D-6E8A-4147-A177-3AD203B41FA5}">
                      <a16:colId xmlns:a16="http://schemas.microsoft.com/office/drawing/2014/main" val="20002"/>
                    </a:ext>
                  </a:extLst>
                </a:gridCol>
              </a:tblGrid>
              <a:tr h="450375">
                <a:tc>
                  <a:txBody>
                    <a:bodyPr/>
                    <a:lstStyle/>
                    <a:p>
                      <a:pPr marL="0" lvl="0" indent="0" algn="l" rtl="0">
                        <a:spcBef>
                          <a:spcPts val="0"/>
                        </a:spcBef>
                        <a:spcAft>
                          <a:spcPts val="0"/>
                        </a:spcAft>
                        <a:buNone/>
                      </a:pPr>
                      <a:endParaRPr sz="900"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63500" marR="63500" lvl="0" indent="0" algn="ctr" rtl="0">
                        <a:lnSpc>
                          <a:spcPct val="115000"/>
                        </a:lnSpc>
                        <a:spcBef>
                          <a:spcPts val="0"/>
                        </a:spcBef>
                        <a:spcAft>
                          <a:spcPts val="0"/>
                        </a:spcAft>
                        <a:buNone/>
                      </a:pPr>
                      <a:r>
                        <a:rPr lang="en-US" sz="900" b="1" dirty="0">
                          <a:solidFill>
                            <a:schemeClr val="bg1"/>
                          </a:solidFill>
                        </a:rPr>
                        <a:t>Alectinib (N=130)</a:t>
                      </a:r>
                      <a:endParaRPr sz="900" b="1" dirty="0">
                        <a:solidFill>
                          <a:schemeClr val="bg1"/>
                        </a:solidFil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0070C0"/>
                    </a:solidFill>
                  </a:tcPr>
                </a:tc>
                <a:tc>
                  <a:txBody>
                    <a:bodyPr/>
                    <a:lstStyle/>
                    <a:p>
                      <a:pPr marL="63500" marR="63500" lvl="0" indent="0" algn="ctr" rtl="0">
                        <a:lnSpc>
                          <a:spcPct val="115000"/>
                        </a:lnSpc>
                        <a:spcBef>
                          <a:spcPts val="0"/>
                        </a:spcBef>
                        <a:spcAft>
                          <a:spcPts val="0"/>
                        </a:spcAft>
                        <a:buNone/>
                      </a:pPr>
                      <a:r>
                        <a:rPr lang="en-US" sz="900" b="1" dirty="0">
                          <a:solidFill>
                            <a:schemeClr val="bg1"/>
                          </a:solidFill>
                        </a:rPr>
                        <a:t>Chemotherapy (N=127)</a:t>
                      </a:r>
                      <a:endParaRPr sz="900" b="1" dirty="0">
                        <a:solidFill>
                          <a:schemeClr val="bg1"/>
                        </a:solidFil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AE2C2C"/>
                    </a:solidFill>
                  </a:tcPr>
                </a:tc>
                <a:extLst>
                  <a:ext uri="{0D108BD9-81ED-4DB2-BD59-A6C34878D82A}">
                    <a16:rowId xmlns:a16="http://schemas.microsoft.com/office/drawing/2014/main" val="10000"/>
                  </a:ext>
                </a:extLst>
              </a:tr>
              <a:tr h="569087">
                <a:tc>
                  <a:txBody>
                    <a:bodyPr/>
                    <a:lstStyle/>
                    <a:p>
                      <a:pPr marL="0" marR="63500" lvl="0" indent="0" algn="l" rtl="0">
                        <a:lnSpc>
                          <a:spcPct val="115000"/>
                        </a:lnSpc>
                        <a:spcBef>
                          <a:spcPts val="0"/>
                        </a:spcBef>
                        <a:spcAft>
                          <a:spcPts val="0"/>
                        </a:spcAft>
                        <a:buNone/>
                      </a:pPr>
                      <a:r>
                        <a:rPr lang="en-US" sz="800" dirty="0"/>
                        <a:t>Patients with event</a:t>
                      </a:r>
                    </a:p>
                    <a:p>
                      <a:pPr marL="85725" marR="63500" lvl="0" indent="0" algn="l" rtl="0">
                        <a:lnSpc>
                          <a:spcPct val="115000"/>
                        </a:lnSpc>
                        <a:spcBef>
                          <a:spcPts val="0"/>
                        </a:spcBef>
                        <a:spcAft>
                          <a:spcPts val="0"/>
                        </a:spcAft>
                        <a:buNone/>
                      </a:pPr>
                      <a:r>
                        <a:rPr lang="en-US" sz="800" dirty="0"/>
                        <a:t>Death</a:t>
                      </a:r>
                    </a:p>
                    <a:p>
                      <a:pPr marL="85725" marR="63500" lvl="0" indent="0" algn="l" rtl="0">
                        <a:lnSpc>
                          <a:spcPct val="115000"/>
                        </a:lnSpc>
                        <a:spcBef>
                          <a:spcPts val="0"/>
                        </a:spcBef>
                        <a:spcAft>
                          <a:spcPts val="0"/>
                        </a:spcAft>
                        <a:buNone/>
                      </a:pPr>
                      <a:r>
                        <a:rPr lang="en-US" sz="800" dirty="0"/>
                        <a:t>Recurrence</a:t>
                      </a:r>
                      <a:endParaRPr sz="800" dirty="0"/>
                    </a:p>
                  </a:txBody>
                  <a:tcPr marL="36000" marR="0" marT="0"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63500" marR="63500" lvl="0" indent="0" algn="ctr" rtl="0">
                        <a:lnSpc>
                          <a:spcPct val="115000"/>
                        </a:lnSpc>
                        <a:spcBef>
                          <a:spcPts val="0"/>
                        </a:spcBef>
                        <a:spcAft>
                          <a:spcPts val="0"/>
                        </a:spcAft>
                        <a:buNone/>
                      </a:pPr>
                      <a:r>
                        <a:rPr lang="en-GB" sz="800" dirty="0"/>
                        <a:t>15 (12%)</a:t>
                      </a:r>
                    </a:p>
                    <a:p>
                      <a:pPr marL="63500" marR="63500" lvl="0" indent="0" algn="ctr" rtl="0">
                        <a:lnSpc>
                          <a:spcPct val="115000"/>
                        </a:lnSpc>
                        <a:spcBef>
                          <a:spcPts val="0"/>
                        </a:spcBef>
                        <a:spcAft>
                          <a:spcPts val="0"/>
                        </a:spcAft>
                        <a:buNone/>
                      </a:pPr>
                      <a:r>
                        <a:rPr lang="en-GB" sz="800" dirty="0"/>
                        <a:t>0</a:t>
                      </a:r>
                    </a:p>
                    <a:p>
                      <a:pPr marL="63500" marR="63500" lvl="0" indent="0" algn="ctr" rtl="0">
                        <a:lnSpc>
                          <a:spcPct val="115000"/>
                        </a:lnSpc>
                        <a:spcBef>
                          <a:spcPts val="0"/>
                        </a:spcBef>
                        <a:spcAft>
                          <a:spcPts val="0"/>
                        </a:spcAft>
                        <a:buNone/>
                      </a:pPr>
                      <a:r>
                        <a:rPr lang="en-GB" sz="800" dirty="0"/>
                        <a:t>15</a:t>
                      </a:r>
                    </a:p>
                  </a:txBody>
                  <a:tcPr marL="0" marR="0" marT="0"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63500" marR="6350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GB" sz="800" dirty="0"/>
                        <a:t>50 (39%)</a:t>
                      </a:r>
                      <a:br>
                        <a:rPr lang="en-GB" sz="800" dirty="0"/>
                      </a:br>
                      <a:r>
                        <a:rPr lang="en-GB" sz="800" dirty="0"/>
                        <a:t>1</a:t>
                      </a:r>
                      <a:br>
                        <a:rPr lang="en-GB" sz="800" dirty="0"/>
                      </a:br>
                      <a:r>
                        <a:rPr lang="en-GB" sz="800" dirty="0"/>
                        <a:t>49</a:t>
                      </a:r>
                    </a:p>
                  </a:txBody>
                  <a:tcPr marL="0" marR="0" marT="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3104202841"/>
                  </a:ext>
                </a:extLst>
              </a:tr>
              <a:tr h="363859">
                <a:tc>
                  <a:txBody>
                    <a:bodyPr/>
                    <a:lstStyle/>
                    <a:p>
                      <a:pPr algn="l"/>
                      <a:r>
                        <a:rPr lang="en-GB" sz="800" dirty="0">
                          <a:solidFill>
                            <a:schemeClr val="tx1"/>
                          </a:solidFill>
                          <a:latin typeface="Arial" panose="020B0604020202020204" pitchFamily="34" charset="0"/>
                          <a:cs typeface="Arial" panose="020B0604020202020204" pitchFamily="34" charset="0"/>
                        </a:rPr>
                        <a:t>Median DFS, months (95% CI)</a:t>
                      </a:r>
                    </a:p>
                  </a:txBody>
                  <a:tcPr marL="3600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dirty="0">
                          <a:latin typeface="Arial" panose="020B0604020202020204" pitchFamily="34" charset="0"/>
                          <a:cs typeface="Arial" panose="020B0604020202020204" pitchFamily="34" charset="0"/>
                        </a:rPr>
                        <a:t>Not reached</a:t>
                      </a:r>
                      <a:br>
                        <a:rPr lang="en-GB" sz="800" b="0" dirty="0">
                          <a:latin typeface="Arial" panose="020B0604020202020204" pitchFamily="34" charset="0"/>
                          <a:cs typeface="Arial" panose="020B0604020202020204" pitchFamily="34" charset="0"/>
                        </a:rPr>
                      </a:br>
                      <a:endParaRPr lang="en-GB" sz="800" b="0" dirty="0">
                        <a:latin typeface="Arial" panose="020B0604020202020204" pitchFamily="34" charset="0"/>
                        <a:cs typeface="Arial" panose="020B0604020202020204" pitchFamily="34"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u="none" strike="noStrike" cap="none" dirty="0">
                          <a:solidFill>
                            <a:sysClr val="windowText" lastClr="000000"/>
                          </a:solidFill>
                          <a:latin typeface="Arial" panose="020B0604020202020204" pitchFamily="34" charset="0"/>
                          <a:cs typeface="Arial" panose="020B0604020202020204" pitchFamily="34" charset="0"/>
                          <a:sym typeface="arial"/>
                        </a:rPr>
                        <a:t>41.3 </a:t>
                      </a:r>
                      <a:br>
                        <a:rPr lang="en-GB" sz="800" b="0" i="0" u="none" strike="noStrike" cap="none" dirty="0">
                          <a:solidFill>
                            <a:sysClr val="windowText" lastClr="000000"/>
                          </a:solidFill>
                          <a:latin typeface="Arial" panose="020B0604020202020204" pitchFamily="34" charset="0"/>
                          <a:cs typeface="Arial" panose="020B0604020202020204" pitchFamily="34" charset="0"/>
                          <a:sym typeface="arial"/>
                        </a:rPr>
                      </a:br>
                      <a:r>
                        <a:rPr lang="en-GB" sz="800" b="0" i="0" u="none" strike="noStrike" cap="none" dirty="0">
                          <a:solidFill>
                            <a:sysClr val="windowText" lastClr="000000"/>
                          </a:solidFill>
                          <a:latin typeface="Arial" panose="020B0604020202020204" pitchFamily="34" charset="0"/>
                          <a:cs typeface="Arial" panose="020B0604020202020204" pitchFamily="34" charset="0"/>
                          <a:sym typeface="arial"/>
                        </a:rPr>
                        <a:t>(28.5, </a:t>
                      </a:r>
                      <a:r>
                        <a:rPr lang="en-GB" sz="800" b="0" i="0" u="none" strike="noStrike" cap="none" dirty="0">
                          <a:solidFill>
                            <a:srgbClr val="000000"/>
                          </a:solidFill>
                          <a:latin typeface="Arial" panose="020B0604020202020204" pitchFamily="34" charset="0"/>
                          <a:cs typeface="Arial" panose="020B0604020202020204" pitchFamily="34" charset="0"/>
                          <a:sym typeface="arial"/>
                        </a:rPr>
                        <a:t>NE</a:t>
                      </a:r>
                      <a:r>
                        <a:rPr lang="en-GB" sz="800" b="0" i="0" u="none" strike="noStrike" cap="none" dirty="0">
                          <a:solidFill>
                            <a:sysClr val="windowText" lastClr="000000"/>
                          </a:solidFill>
                          <a:latin typeface="Arial" panose="020B0604020202020204" pitchFamily="34" charset="0"/>
                          <a:cs typeface="Arial" panose="020B0604020202020204" pitchFamily="34" charset="0"/>
                          <a:sym typeface="arial"/>
                        </a:rPr>
                        <a:t>)</a:t>
                      </a: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98969">
                <a:tc>
                  <a:txBody>
                    <a:bodyPr/>
                    <a:lstStyle/>
                    <a:p>
                      <a:pPr marL="0" marR="63500" lvl="0" indent="0" algn="l" rtl="0">
                        <a:lnSpc>
                          <a:spcPct val="115000"/>
                        </a:lnSpc>
                        <a:spcBef>
                          <a:spcPts val="0"/>
                        </a:spcBef>
                        <a:spcAft>
                          <a:spcPts val="0"/>
                        </a:spcAft>
                        <a:buNone/>
                      </a:pPr>
                      <a:r>
                        <a:rPr lang="en-US" sz="800" b="1" dirty="0"/>
                        <a:t>DFS HR </a:t>
                      </a:r>
                      <a:br>
                        <a:rPr lang="en-US" sz="800" b="1" dirty="0"/>
                      </a:br>
                      <a:r>
                        <a:rPr lang="en-US" sz="800" b="0" dirty="0"/>
                        <a:t>(95% CI)</a:t>
                      </a:r>
                    </a:p>
                  </a:txBody>
                  <a:tcPr marL="3600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gridSpan="2">
                  <a:txBody>
                    <a:bodyPr/>
                    <a:lstStyle/>
                    <a:p>
                      <a:pPr marL="63500" marR="63500" lvl="0" indent="0" algn="ctr" rtl="0">
                        <a:lnSpc>
                          <a:spcPct val="115000"/>
                        </a:lnSpc>
                        <a:spcBef>
                          <a:spcPts val="300"/>
                        </a:spcBef>
                        <a:spcAft>
                          <a:spcPts val="300"/>
                        </a:spcAft>
                        <a:buNone/>
                      </a:pPr>
                      <a:r>
                        <a:rPr lang="en-US" sz="1200" b="1" dirty="0"/>
                        <a:t>0.24</a:t>
                      </a:r>
                      <a:r>
                        <a:rPr lang="en-US" sz="1000" b="1" dirty="0"/>
                        <a:t> </a:t>
                      </a:r>
                      <a:r>
                        <a:rPr lang="en-US" sz="900" b="0" dirty="0"/>
                        <a:t>(0.13, 0.43)</a:t>
                      </a:r>
                      <a:br>
                        <a:rPr lang="en-US" sz="900" b="0" dirty="0"/>
                      </a:br>
                      <a:r>
                        <a:rPr lang="en-US" sz="900" b="0" dirty="0"/>
                        <a:t>p</a:t>
                      </a:r>
                      <a:r>
                        <a:rPr lang="en-GB" sz="900" b="0" i="0" u="none" strike="noStrike" cap="none" baseline="30000" dirty="0">
                          <a:solidFill>
                            <a:schemeClr val="tx1"/>
                          </a:solidFill>
                          <a:latin typeface="+mn-lt"/>
                          <a:ea typeface="+mn-ea"/>
                          <a:cs typeface="+mn-cs"/>
                          <a:sym typeface="Arial"/>
                        </a:rPr>
                        <a:t>†</a:t>
                      </a:r>
                      <a:r>
                        <a:rPr lang="en-US" sz="900" b="0" dirty="0"/>
                        <a:t>&lt;0.0001</a:t>
                      </a: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447" name="Rectangle 446">
            <a:extLst>
              <a:ext uri="{FF2B5EF4-FFF2-40B4-BE49-F238E27FC236}">
                <a16:creationId xmlns:a16="http://schemas.microsoft.com/office/drawing/2014/main" id="{7C8C336B-F7D9-1030-2060-A4F781BA7208}"/>
              </a:ext>
            </a:extLst>
          </p:cNvPr>
          <p:cNvSpPr/>
          <p:nvPr/>
        </p:nvSpPr>
        <p:spPr>
          <a:xfrm>
            <a:off x="6459584" y="3248502"/>
            <a:ext cx="2250303" cy="815567"/>
          </a:xfrm>
          <a:prstGeom prst="rect">
            <a:avLst/>
          </a:prstGeom>
          <a:noFill/>
          <a:ln>
            <a:solidFill>
              <a:srgbClr val="026C72"/>
            </a:solid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r>
              <a:rPr lang="en-GB" sz="1050" dirty="0">
                <a:solidFill>
                  <a:schemeClr val="tx1"/>
                </a:solidFill>
                <a:ea typeface="MS PGothic" panose="020B0600070205080204" pitchFamily="34" charset="-128"/>
              </a:rPr>
              <a:t>At the data cutoff date, </a:t>
            </a:r>
            <a:r>
              <a:rPr lang="en-GB" sz="1050" b="1" dirty="0">
                <a:solidFill>
                  <a:schemeClr val="tx1"/>
                </a:solidFill>
                <a:ea typeface="MS PGothic" panose="020B0600070205080204" pitchFamily="34" charset="-128"/>
              </a:rPr>
              <a:t>OS data were immature </a:t>
            </a:r>
            <a:r>
              <a:rPr lang="en-GB" sz="1050" dirty="0">
                <a:solidFill>
                  <a:schemeClr val="tx1"/>
                </a:solidFill>
                <a:ea typeface="MS PGothic" panose="020B0600070205080204" pitchFamily="34" charset="-128"/>
              </a:rPr>
              <a:t>with only 6 (2.3%) OS events reported</a:t>
            </a:r>
            <a:r>
              <a:rPr lang="en-GB" sz="1050" baseline="30000" dirty="0">
                <a:solidFill>
                  <a:schemeClr val="tx1"/>
                </a:solidFill>
                <a:ea typeface="MS PGothic" panose="020B0600070205080204" pitchFamily="34" charset="-128"/>
              </a:rPr>
              <a:t>‡</a:t>
            </a:r>
            <a:endParaRPr lang="en-GB" sz="1100" baseline="30000" dirty="0">
              <a:solidFill>
                <a:schemeClr val="tx1"/>
              </a:solidFill>
              <a:ea typeface="MS PGothic" panose="020B0600070205080204" pitchFamily="34" charset="-128"/>
            </a:endParaRPr>
          </a:p>
        </p:txBody>
      </p:sp>
      <p:sp>
        <p:nvSpPr>
          <p:cNvPr id="60" name="TextBox 59">
            <a:extLst>
              <a:ext uri="{FF2B5EF4-FFF2-40B4-BE49-F238E27FC236}">
                <a16:creationId xmlns:a16="http://schemas.microsoft.com/office/drawing/2014/main" id="{0922183B-A77E-29AD-D57C-A87E1307B2D9}"/>
              </a:ext>
            </a:extLst>
          </p:cNvPr>
          <p:cNvSpPr txBox="1"/>
          <p:nvPr/>
        </p:nvSpPr>
        <p:spPr>
          <a:xfrm rot="16200000">
            <a:off x="-282647" y="2179751"/>
            <a:ext cx="1453488" cy="126958"/>
          </a:xfrm>
          <a:prstGeom prst="rect">
            <a:avLst/>
          </a:prstGeom>
          <a:noFill/>
        </p:spPr>
        <p:txBody>
          <a:bodyPr wrap="square" lIns="0" tIns="0" rIns="0" bIns="0" rtlCol="0" anchor="ctr" anchorCtr="0">
            <a:spAutoFit/>
          </a:bodyPr>
          <a:lstStyle/>
          <a:p>
            <a:pPr algn="ctr"/>
            <a:r>
              <a:rPr lang="en-GB" sz="825" b="1" dirty="0">
                <a:ln/>
                <a:rtl val="0"/>
              </a:rPr>
              <a:t>Disease-free survival (%)</a:t>
            </a:r>
          </a:p>
        </p:txBody>
      </p:sp>
      <p:sp>
        <p:nvSpPr>
          <p:cNvPr id="443" name="TextBox 442">
            <a:extLst>
              <a:ext uri="{FF2B5EF4-FFF2-40B4-BE49-F238E27FC236}">
                <a16:creationId xmlns:a16="http://schemas.microsoft.com/office/drawing/2014/main" id="{0C3A48BD-D869-D0C7-B010-E175FA92E36E}"/>
              </a:ext>
            </a:extLst>
          </p:cNvPr>
          <p:cNvSpPr txBox="1"/>
          <p:nvPr/>
        </p:nvSpPr>
        <p:spPr>
          <a:xfrm>
            <a:off x="544914" y="1070692"/>
            <a:ext cx="177934" cy="126958"/>
          </a:xfrm>
          <a:prstGeom prst="rect">
            <a:avLst/>
          </a:prstGeom>
          <a:noFill/>
        </p:spPr>
        <p:txBody>
          <a:bodyPr wrap="none" lIns="0" tIns="0" rIns="0" bIns="0" rtlCol="0" anchor="ctr" anchorCtr="0">
            <a:spAutoFit/>
          </a:bodyPr>
          <a:lstStyle/>
          <a:p>
            <a:pPr algn="r"/>
            <a:r>
              <a:rPr lang="en-GB" sz="825">
                <a:ln/>
                <a:rtl val="0"/>
              </a:rPr>
              <a:t>100</a:t>
            </a:r>
          </a:p>
        </p:txBody>
      </p:sp>
      <p:sp>
        <p:nvSpPr>
          <p:cNvPr id="448" name="TextBox 447">
            <a:extLst>
              <a:ext uri="{FF2B5EF4-FFF2-40B4-BE49-F238E27FC236}">
                <a16:creationId xmlns:a16="http://schemas.microsoft.com/office/drawing/2014/main" id="{67069A67-DD27-DCA1-C6E2-13AEA0E6A73D}"/>
              </a:ext>
            </a:extLst>
          </p:cNvPr>
          <p:cNvSpPr txBox="1"/>
          <p:nvPr/>
        </p:nvSpPr>
        <p:spPr>
          <a:xfrm>
            <a:off x="604225" y="1521364"/>
            <a:ext cx="118622" cy="126958"/>
          </a:xfrm>
          <a:prstGeom prst="rect">
            <a:avLst/>
          </a:prstGeom>
          <a:noFill/>
        </p:spPr>
        <p:txBody>
          <a:bodyPr wrap="none" lIns="0" tIns="0" rIns="0" bIns="0" rtlCol="0" anchor="ctr" anchorCtr="0">
            <a:spAutoFit/>
          </a:bodyPr>
          <a:lstStyle/>
          <a:p>
            <a:pPr algn="r"/>
            <a:r>
              <a:rPr lang="en-GB" sz="825">
                <a:ln/>
                <a:rtl val="0"/>
              </a:rPr>
              <a:t>80</a:t>
            </a:r>
          </a:p>
        </p:txBody>
      </p:sp>
      <p:sp>
        <p:nvSpPr>
          <p:cNvPr id="449" name="TextBox 448">
            <a:extLst>
              <a:ext uri="{FF2B5EF4-FFF2-40B4-BE49-F238E27FC236}">
                <a16:creationId xmlns:a16="http://schemas.microsoft.com/office/drawing/2014/main" id="{F19DCE2C-E456-366F-E2A7-1BD8E719495D}"/>
              </a:ext>
            </a:extLst>
          </p:cNvPr>
          <p:cNvSpPr txBox="1"/>
          <p:nvPr/>
        </p:nvSpPr>
        <p:spPr>
          <a:xfrm>
            <a:off x="604225" y="1972034"/>
            <a:ext cx="118622" cy="126958"/>
          </a:xfrm>
          <a:prstGeom prst="rect">
            <a:avLst/>
          </a:prstGeom>
          <a:noFill/>
        </p:spPr>
        <p:txBody>
          <a:bodyPr wrap="none" lIns="0" tIns="0" rIns="0" bIns="0" rtlCol="0" anchor="ctr" anchorCtr="0">
            <a:spAutoFit/>
          </a:bodyPr>
          <a:lstStyle/>
          <a:p>
            <a:pPr algn="r"/>
            <a:r>
              <a:rPr lang="en-GB" sz="825" dirty="0">
                <a:ln/>
                <a:rtl val="0"/>
              </a:rPr>
              <a:t>60</a:t>
            </a:r>
          </a:p>
        </p:txBody>
      </p:sp>
      <p:sp>
        <p:nvSpPr>
          <p:cNvPr id="450" name="TextBox 449">
            <a:extLst>
              <a:ext uri="{FF2B5EF4-FFF2-40B4-BE49-F238E27FC236}">
                <a16:creationId xmlns:a16="http://schemas.microsoft.com/office/drawing/2014/main" id="{ECDD7F93-F1E5-6C46-001E-D438F0A34630}"/>
              </a:ext>
            </a:extLst>
          </p:cNvPr>
          <p:cNvSpPr txBox="1"/>
          <p:nvPr/>
        </p:nvSpPr>
        <p:spPr>
          <a:xfrm>
            <a:off x="604225" y="2422703"/>
            <a:ext cx="118622" cy="126958"/>
          </a:xfrm>
          <a:prstGeom prst="rect">
            <a:avLst/>
          </a:prstGeom>
          <a:noFill/>
        </p:spPr>
        <p:txBody>
          <a:bodyPr wrap="none" lIns="0" tIns="0" rIns="0" bIns="0" rtlCol="0" anchor="ctr" anchorCtr="0">
            <a:spAutoFit/>
          </a:bodyPr>
          <a:lstStyle/>
          <a:p>
            <a:pPr algn="r"/>
            <a:r>
              <a:rPr lang="en-GB" sz="825">
                <a:ln/>
                <a:rtl val="0"/>
              </a:rPr>
              <a:t>40</a:t>
            </a:r>
          </a:p>
        </p:txBody>
      </p:sp>
      <p:sp>
        <p:nvSpPr>
          <p:cNvPr id="451" name="TextBox 450">
            <a:extLst>
              <a:ext uri="{FF2B5EF4-FFF2-40B4-BE49-F238E27FC236}">
                <a16:creationId xmlns:a16="http://schemas.microsoft.com/office/drawing/2014/main" id="{35FFFE9A-CAE1-B105-1837-90E7802CE8E0}"/>
              </a:ext>
            </a:extLst>
          </p:cNvPr>
          <p:cNvSpPr txBox="1"/>
          <p:nvPr/>
        </p:nvSpPr>
        <p:spPr>
          <a:xfrm>
            <a:off x="604225" y="2873374"/>
            <a:ext cx="118622" cy="126958"/>
          </a:xfrm>
          <a:prstGeom prst="rect">
            <a:avLst/>
          </a:prstGeom>
          <a:noFill/>
        </p:spPr>
        <p:txBody>
          <a:bodyPr wrap="none" lIns="0" tIns="0" rIns="0" bIns="0" rtlCol="0" anchor="ctr" anchorCtr="0">
            <a:spAutoFit/>
          </a:bodyPr>
          <a:lstStyle/>
          <a:p>
            <a:pPr algn="r"/>
            <a:r>
              <a:rPr lang="en-GB" sz="825">
                <a:ln/>
                <a:rtl val="0"/>
              </a:rPr>
              <a:t>20</a:t>
            </a:r>
          </a:p>
        </p:txBody>
      </p:sp>
      <p:grpSp>
        <p:nvGrpSpPr>
          <p:cNvPr id="453" name="Group 452">
            <a:extLst>
              <a:ext uri="{FF2B5EF4-FFF2-40B4-BE49-F238E27FC236}">
                <a16:creationId xmlns:a16="http://schemas.microsoft.com/office/drawing/2014/main" id="{B0F653D7-DBED-D43B-B317-F203963214BE}"/>
              </a:ext>
            </a:extLst>
          </p:cNvPr>
          <p:cNvGrpSpPr/>
          <p:nvPr/>
        </p:nvGrpSpPr>
        <p:grpSpPr>
          <a:xfrm>
            <a:off x="798926" y="3390157"/>
            <a:ext cx="4820835" cy="46119"/>
            <a:chOff x="2896799" y="4519882"/>
            <a:chExt cx="7504191" cy="72000"/>
          </a:xfrm>
        </p:grpSpPr>
        <p:sp>
          <p:nvSpPr>
            <p:cNvPr id="454" name="Freeform: Shape 453">
              <a:extLst>
                <a:ext uri="{FF2B5EF4-FFF2-40B4-BE49-F238E27FC236}">
                  <a16:creationId xmlns:a16="http://schemas.microsoft.com/office/drawing/2014/main" id="{A6354835-561D-3E0C-E8D9-51281859298B}"/>
                </a:ext>
              </a:extLst>
            </p:cNvPr>
            <p:cNvSpPr/>
            <p:nvPr/>
          </p:nvSpPr>
          <p:spPr>
            <a:xfrm>
              <a:off x="3730598"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455" name="Freeform: Shape 454">
              <a:extLst>
                <a:ext uri="{FF2B5EF4-FFF2-40B4-BE49-F238E27FC236}">
                  <a16:creationId xmlns:a16="http://schemas.microsoft.com/office/drawing/2014/main" id="{9E7A6963-DCFF-8908-4F59-FD8B07B49144}"/>
                </a:ext>
              </a:extLst>
            </p:cNvPr>
            <p:cNvSpPr/>
            <p:nvPr/>
          </p:nvSpPr>
          <p:spPr>
            <a:xfrm>
              <a:off x="2896799"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456" name="Freeform: Shape 455">
              <a:extLst>
                <a:ext uri="{FF2B5EF4-FFF2-40B4-BE49-F238E27FC236}">
                  <a16:creationId xmlns:a16="http://schemas.microsoft.com/office/drawing/2014/main" id="{199930C0-9DC9-9FB7-9177-BEF61C269FA5}"/>
                </a:ext>
              </a:extLst>
            </p:cNvPr>
            <p:cNvSpPr/>
            <p:nvPr/>
          </p:nvSpPr>
          <p:spPr>
            <a:xfrm>
              <a:off x="4564397"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457" name="Freeform: Shape 456">
              <a:extLst>
                <a:ext uri="{FF2B5EF4-FFF2-40B4-BE49-F238E27FC236}">
                  <a16:creationId xmlns:a16="http://schemas.microsoft.com/office/drawing/2014/main" id="{63E87438-E4DB-DDEE-D3C7-0DDC6E74324A}"/>
                </a:ext>
              </a:extLst>
            </p:cNvPr>
            <p:cNvSpPr/>
            <p:nvPr/>
          </p:nvSpPr>
          <p:spPr>
            <a:xfrm>
              <a:off x="5398196"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458" name="Freeform: Shape 457">
              <a:extLst>
                <a:ext uri="{FF2B5EF4-FFF2-40B4-BE49-F238E27FC236}">
                  <a16:creationId xmlns:a16="http://schemas.microsoft.com/office/drawing/2014/main" id="{2204BCCF-40F0-0714-1F8B-E006A7E9843A}"/>
                </a:ext>
              </a:extLst>
            </p:cNvPr>
            <p:cNvSpPr/>
            <p:nvPr/>
          </p:nvSpPr>
          <p:spPr>
            <a:xfrm>
              <a:off x="6231995"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459" name="Freeform: Shape 458">
              <a:extLst>
                <a:ext uri="{FF2B5EF4-FFF2-40B4-BE49-F238E27FC236}">
                  <a16:creationId xmlns:a16="http://schemas.microsoft.com/office/drawing/2014/main" id="{A9294E0E-A786-5584-7870-EDC18D69AD15}"/>
                </a:ext>
              </a:extLst>
            </p:cNvPr>
            <p:cNvSpPr/>
            <p:nvPr/>
          </p:nvSpPr>
          <p:spPr>
            <a:xfrm>
              <a:off x="7065794"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460" name="Freeform: Shape 459">
              <a:extLst>
                <a:ext uri="{FF2B5EF4-FFF2-40B4-BE49-F238E27FC236}">
                  <a16:creationId xmlns:a16="http://schemas.microsoft.com/office/drawing/2014/main" id="{E37A4153-9A47-C059-2CE1-9CAEB9111686}"/>
                </a:ext>
              </a:extLst>
            </p:cNvPr>
            <p:cNvSpPr/>
            <p:nvPr/>
          </p:nvSpPr>
          <p:spPr>
            <a:xfrm>
              <a:off x="7899593"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461" name="Freeform: Shape 460">
              <a:extLst>
                <a:ext uri="{FF2B5EF4-FFF2-40B4-BE49-F238E27FC236}">
                  <a16:creationId xmlns:a16="http://schemas.microsoft.com/office/drawing/2014/main" id="{3E1F8DBC-B930-C81F-8BB5-6DD5FAE85341}"/>
                </a:ext>
              </a:extLst>
            </p:cNvPr>
            <p:cNvSpPr/>
            <p:nvPr/>
          </p:nvSpPr>
          <p:spPr>
            <a:xfrm>
              <a:off x="8733392"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462" name="Freeform: Shape 461">
              <a:extLst>
                <a:ext uri="{FF2B5EF4-FFF2-40B4-BE49-F238E27FC236}">
                  <a16:creationId xmlns:a16="http://schemas.microsoft.com/office/drawing/2014/main" id="{BD045FFF-A845-0646-8235-9D28EEB48287}"/>
                </a:ext>
              </a:extLst>
            </p:cNvPr>
            <p:cNvSpPr/>
            <p:nvPr/>
          </p:nvSpPr>
          <p:spPr>
            <a:xfrm>
              <a:off x="9567191"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463" name="Freeform: Shape 462">
              <a:extLst>
                <a:ext uri="{FF2B5EF4-FFF2-40B4-BE49-F238E27FC236}">
                  <a16:creationId xmlns:a16="http://schemas.microsoft.com/office/drawing/2014/main" id="{363AF7DC-7E35-8001-91E4-6136ED26576A}"/>
                </a:ext>
              </a:extLst>
            </p:cNvPr>
            <p:cNvSpPr/>
            <p:nvPr/>
          </p:nvSpPr>
          <p:spPr>
            <a:xfrm>
              <a:off x="10400990"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grpSp>
      <p:sp>
        <p:nvSpPr>
          <p:cNvPr id="464" name="TextBox 463">
            <a:extLst>
              <a:ext uri="{FF2B5EF4-FFF2-40B4-BE49-F238E27FC236}">
                <a16:creationId xmlns:a16="http://schemas.microsoft.com/office/drawing/2014/main" id="{8B4A85A9-B029-1C6E-3782-7093D6CBE08A}"/>
              </a:ext>
            </a:extLst>
          </p:cNvPr>
          <p:cNvSpPr txBox="1"/>
          <p:nvPr/>
        </p:nvSpPr>
        <p:spPr>
          <a:xfrm>
            <a:off x="1304595" y="3432826"/>
            <a:ext cx="59312" cy="126958"/>
          </a:xfrm>
          <a:prstGeom prst="rect">
            <a:avLst/>
          </a:prstGeom>
          <a:noFill/>
        </p:spPr>
        <p:txBody>
          <a:bodyPr wrap="none" lIns="0" tIns="0" rIns="0" bIns="0" rtlCol="0" anchor="ctr" anchorCtr="0">
            <a:spAutoFit/>
          </a:bodyPr>
          <a:lstStyle/>
          <a:p>
            <a:pPr algn="ctr"/>
            <a:r>
              <a:rPr lang="en-GB" sz="825">
                <a:ln/>
                <a:rtl val="0"/>
              </a:rPr>
              <a:t>6</a:t>
            </a:r>
          </a:p>
        </p:txBody>
      </p:sp>
      <p:sp>
        <p:nvSpPr>
          <p:cNvPr id="465" name="TextBox 464">
            <a:extLst>
              <a:ext uri="{FF2B5EF4-FFF2-40B4-BE49-F238E27FC236}">
                <a16:creationId xmlns:a16="http://schemas.microsoft.com/office/drawing/2014/main" id="{0212F193-7D3F-5B65-7B65-707FD5564C09}"/>
              </a:ext>
            </a:extLst>
          </p:cNvPr>
          <p:cNvSpPr txBox="1"/>
          <p:nvPr/>
        </p:nvSpPr>
        <p:spPr>
          <a:xfrm>
            <a:off x="768915" y="3432826"/>
            <a:ext cx="59312" cy="126958"/>
          </a:xfrm>
          <a:prstGeom prst="rect">
            <a:avLst/>
          </a:prstGeom>
          <a:noFill/>
        </p:spPr>
        <p:txBody>
          <a:bodyPr wrap="none" lIns="0" tIns="0" rIns="0" bIns="0" rtlCol="0" anchor="ctr" anchorCtr="0">
            <a:spAutoFit/>
          </a:bodyPr>
          <a:lstStyle/>
          <a:p>
            <a:pPr algn="ctr"/>
            <a:r>
              <a:rPr lang="en-GB" sz="825">
                <a:ln/>
                <a:rtl val="0"/>
              </a:rPr>
              <a:t>0</a:t>
            </a:r>
          </a:p>
        </p:txBody>
      </p:sp>
      <p:sp>
        <p:nvSpPr>
          <p:cNvPr id="466" name="TextBox 465">
            <a:extLst>
              <a:ext uri="{FF2B5EF4-FFF2-40B4-BE49-F238E27FC236}">
                <a16:creationId xmlns:a16="http://schemas.microsoft.com/office/drawing/2014/main" id="{5924DB4B-423B-4C93-1A68-6D41C344294D}"/>
              </a:ext>
            </a:extLst>
          </p:cNvPr>
          <p:cNvSpPr txBox="1"/>
          <p:nvPr/>
        </p:nvSpPr>
        <p:spPr>
          <a:xfrm>
            <a:off x="1810620" y="3432826"/>
            <a:ext cx="118623" cy="126958"/>
          </a:xfrm>
          <a:prstGeom prst="rect">
            <a:avLst/>
          </a:prstGeom>
          <a:noFill/>
        </p:spPr>
        <p:txBody>
          <a:bodyPr wrap="none" lIns="0" tIns="0" rIns="0" bIns="0" rtlCol="0" anchor="ctr" anchorCtr="0">
            <a:spAutoFit/>
          </a:bodyPr>
          <a:lstStyle/>
          <a:p>
            <a:pPr algn="ctr"/>
            <a:r>
              <a:rPr lang="en-GB" sz="825">
                <a:ln/>
                <a:rtl val="0"/>
              </a:rPr>
              <a:t>12</a:t>
            </a:r>
          </a:p>
        </p:txBody>
      </p:sp>
      <p:sp>
        <p:nvSpPr>
          <p:cNvPr id="467" name="TextBox 466">
            <a:extLst>
              <a:ext uri="{FF2B5EF4-FFF2-40B4-BE49-F238E27FC236}">
                <a16:creationId xmlns:a16="http://schemas.microsoft.com/office/drawing/2014/main" id="{1844D62D-4B1F-1514-F7E0-A399F65993AC}"/>
              </a:ext>
            </a:extLst>
          </p:cNvPr>
          <p:cNvSpPr txBox="1"/>
          <p:nvPr/>
        </p:nvSpPr>
        <p:spPr>
          <a:xfrm>
            <a:off x="2346300" y="3432826"/>
            <a:ext cx="118623" cy="126958"/>
          </a:xfrm>
          <a:prstGeom prst="rect">
            <a:avLst/>
          </a:prstGeom>
          <a:noFill/>
        </p:spPr>
        <p:txBody>
          <a:bodyPr wrap="none" lIns="0" tIns="0" rIns="0" bIns="0" rtlCol="0" anchor="ctr" anchorCtr="0">
            <a:spAutoFit/>
          </a:bodyPr>
          <a:lstStyle/>
          <a:p>
            <a:pPr algn="ctr"/>
            <a:r>
              <a:rPr lang="en-GB" sz="825">
                <a:ln/>
                <a:rtl val="0"/>
              </a:rPr>
              <a:t>18</a:t>
            </a:r>
          </a:p>
        </p:txBody>
      </p:sp>
      <p:sp>
        <p:nvSpPr>
          <p:cNvPr id="468" name="TextBox 467">
            <a:extLst>
              <a:ext uri="{FF2B5EF4-FFF2-40B4-BE49-F238E27FC236}">
                <a16:creationId xmlns:a16="http://schemas.microsoft.com/office/drawing/2014/main" id="{E6BD3E88-EE3D-3C22-DE83-9FB8872CA89C}"/>
              </a:ext>
            </a:extLst>
          </p:cNvPr>
          <p:cNvSpPr txBox="1"/>
          <p:nvPr/>
        </p:nvSpPr>
        <p:spPr>
          <a:xfrm>
            <a:off x="2881982" y="3432826"/>
            <a:ext cx="118623" cy="126958"/>
          </a:xfrm>
          <a:prstGeom prst="rect">
            <a:avLst/>
          </a:prstGeom>
          <a:noFill/>
        </p:spPr>
        <p:txBody>
          <a:bodyPr wrap="none" lIns="0" tIns="0" rIns="0" bIns="0" rtlCol="0" anchor="ctr" anchorCtr="0">
            <a:spAutoFit/>
          </a:bodyPr>
          <a:lstStyle/>
          <a:p>
            <a:pPr algn="ctr"/>
            <a:r>
              <a:rPr lang="en-GB" sz="825">
                <a:ln/>
                <a:rtl val="0"/>
              </a:rPr>
              <a:t>24</a:t>
            </a:r>
          </a:p>
        </p:txBody>
      </p:sp>
      <p:sp>
        <p:nvSpPr>
          <p:cNvPr id="469" name="TextBox 468">
            <a:extLst>
              <a:ext uri="{FF2B5EF4-FFF2-40B4-BE49-F238E27FC236}">
                <a16:creationId xmlns:a16="http://schemas.microsoft.com/office/drawing/2014/main" id="{90B16294-B4C6-5CB9-D1EE-6CF8B75BEBB3}"/>
              </a:ext>
            </a:extLst>
          </p:cNvPr>
          <p:cNvSpPr txBox="1"/>
          <p:nvPr/>
        </p:nvSpPr>
        <p:spPr>
          <a:xfrm>
            <a:off x="3417663" y="3432826"/>
            <a:ext cx="118623" cy="126958"/>
          </a:xfrm>
          <a:prstGeom prst="rect">
            <a:avLst/>
          </a:prstGeom>
          <a:noFill/>
        </p:spPr>
        <p:txBody>
          <a:bodyPr wrap="none" lIns="0" tIns="0" rIns="0" bIns="0" rtlCol="0" anchor="ctr" anchorCtr="0">
            <a:spAutoFit/>
          </a:bodyPr>
          <a:lstStyle/>
          <a:p>
            <a:pPr algn="ctr"/>
            <a:r>
              <a:rPr lang="en-GB" sz="825">
                <a:ln/>
                <a:rtl val="0"/>
              </a:rPr>
              <a:t>30</a:t>
            </a:r>
          </a:p>
        </p:txBody>
      </p:sp>
      <p:sp>
        <p:nvSpPr>
          <p:cNvPr id="470" name="TextBox 469">
            <a:extLst>
              <a:ext uri="{FF2B5EF4-FFF2-40B4-BE49-F238E27FC236}">
                <a16:creationId xmlns:a16="http://schemas.microsoft.com/office/drawing/2014/main" id="{DD70A6B2-F9B1-3915-A871-91AC4049817C}"/>
              </a:ext>
            </a:extLst>
          </p:cNvPr>
          <p:cNvSpPr txBox="1"/>
          <p:nvPr/>
        </p:nvSpPr>
        <p:spPr>
          <a:xfrm>
            <a:off x="3953343" y="3432826"/>
            <a:ext cx="118623" cy="126958"/>
          </a:xfrm>
          <a:prstGeom prst="rect">
            <a:avLst/>
          </a:prstGeom>
          <a:noFill/>
        </p:spPr>
        <p:txBody>
          <a:bodyPr wrap="none" lIns="0" tIns="0" rIns="0" bIns="0" rtlCol="0" anchor="ctr" anchorCtr="0">
            <a:spAutoFit/>
          </a:bodyPr>
          <a:lstStyle/>
          <a:p>
            <a:pPr algn="ctr"/>
            <a:r>
              <a:rPr lang="en-GB" sz="825">
                <a:ln/>
                <a:rtl val="0"/>
              </a:rPr>
              <a:t>36</a:t>
            </a:r>
          </a:p>
        </p:txBody>
      </p:sp>
      <p:sp>
        <p:nvSpPr>
          <p:cNvPr id="471" name="TextBox 470">
            <a:extLst>
              <a:ext uri="{FF2B5EF4-FFF2-40B4-BE49-F238E27FC236}">
                <a16:creationId xmlns:a16="http://schemas.microsoft.com/office/drawing/2014/main" id="{3359E7B6-CEF4-E426-EF45-3BDA362E8DCF}"/>
              </a:ext>
            </a:extLst>
          </p:cNvPr>
          <p:cNvSpPr txBox="1"/>
          <p:nvPr/>
        </p:nvSpPr>
        <p:spPr>
          <a:xfrm>
            <a:off x="4489025" y="3432826"/>
            <a:ext cx="118623" cy="126958"/>
          </a:xfrm>
          <a:prstGeom prst="rect">
            <a:avLst/>
          </a:prstGeom>
          <a:noFill/>
        </p:spPr>
        <p:txBody>
          <a:bodyPr wrap="none" lIns="0" tIns="0" rIns="0" bIns="0" rtlCol="0" anchor="ctr" anchorCtr="0">
            <a:spAutoFit/>
          </a:bodyPr>
          <a:lstStyle/>
          <a:p>
            <a:pPr algn="ctr"/>
            <a:r>
              <a:rPr lang="en-GB" sz="825">
                <a:ln/>
                <a:rtl val="0"/>
              </a:rPr>
              <a:t>42</a:t>
            </a:r>
          </a:p>
        </p:txBody>
      </p:sp>
      <p:sp>
        <p:nvSpPr>
          <p:cNvPr id="472" name="TextBox 471">
            <a:extLst>
              <a:ext uri="{FF2B5EF4-FFF2-40B4-BE49-F238E27FC236}">
                <a16:creationId xmlns:a16="http://schemas.microsoft.com/office/drawing/2014/main" id="{4A277D4E-7FBA-D1AD-38DF-71A5B164DEB6}"/>
              </a:ext>
            </a:extLst>
          </p:cNvPr>
          <p:cNvSpPr txBox="1"/>
          <p:nvPr/>
        </p:nvSpPr>
        <p:spPr>
          <a:xfrm>
            <a:off x="5024705" y="3432826"/>
            <a:ext cx="118623" cy="126958"/>
          </a:xfrm>
          <a:prstGeom prst="rect">
            <a:avLst/>
          </a:prstGeom>
          <a:noFill/>
        </p:spPr>
        <p:txBody>
          <a:bodyPr wrap="none" lIns="0" tIns="0" rIns="0" bIns="0" rtlCol="0" anchor="ctr" anchorCtr="0">
            <a:spAutoFit/>
          </a:bodyPr>
          <a:lstStyle/>
          <a:p>
            <a:pPr algn="ctr"/>
            <a:r>
              <a:rPr lang="en-GB" sz="825">
                <a:ln/>
                <a:rtl val="0"/>
              </a:rPr>
              <a:t>48</a:t>
            </a:r>
          </a:p>
        </p:txBody>
      </p:sp>
      <p:sp>
        <p:nvSpPr>
          <p:cNvPr id="473" name="TextBox 472">
            <a:extLst>
              <a:ext uri="{FF2B5EF4-FFF2-40B4-BE49-F238E27FC236}">
                <a16:creationId xmlns:a16="http://schemas.microsoft.com/office/drawing/2014/main" id="{339F59FE-24E2-E3CD-FAE1-B7B184064E6B}"/>
              </a:ext>
            </a:extLst>
          </p:cNvPr>
          <p:cNvSpPr txBox="1"/>
          <p:nvPr/>
        </p:nvSpPr>
        <p:spPr>
          <a:xfrm>
            <a:off x="5560388" y="3432826"/>
            <a:ext cx="118623" cy="126958"/>
          </a:xfrm>
          <a:prstGeom prst="rect">
            <a:avLst/>
          </a:prstGeom>
          <a:noFill/>
        </p:spPr>
        <p:txBody>
          <a:bodyPr wrap="none" lIns="0" tIns="0" rIns="0" bIns="0" rtlCol="0" anchor="ctr" anchorCtr="0">
            <a:spAutoFit/>
          </a:bodyPr>
          <a:lstStyle/>
          <a:p>
            <a:pPr algn="ctr"/>
            <a:r>
              <a:rPr lang="en-GB" sz="825">
                <a:ln/>
                <a:rtl val="0"/>
              </a:rPr>
              <a:t>54</a:t>
            </a:r>
          </a:p>
        </p:txBody>
      </p:sp>
      <p:sp>
        <p:nvSpPr>
          <p:cNvPr id="474" name="TextBox 473">
            <a:extLst>
              <a:ext uri="{FF2B5EF4-FFF2-40B4-BE49-F238E27FC236}">
                <a16:creationId xmlns:a16="http://schemas.microsoft.com/office/drawing/2014/main" id="{46879DA2-4009-7D5C-A27F-82F09AEAAE9E}"/>
              </a:ext>
            </a:extLst>
          </p:cNvPr>
          <p:cNvSpPr txBox="1"/>
          <p:nvPr/>
        </p:nvSpPr>
        <p:spPr>
          <a:xfrm>
            <a:off x="663535" y="3323887"/>
            <a:ext cx="59312" cy="126958"/>
          </a:xfrm>
          <a:prstGeom prst="rect">
            <a:avLst/>
          </a:prstGeom>
          <a:noFill/>
        </p:spPr>
        <p:txBody>
          <a:bodyPr wrap="none" lIns="0" tIns="0" rIns="0" bIns="0" rtlCol="0" anchor="ctr" anchorCtr="0">
            <a:spAutoFit/>
          </a:bodyPr>
          <a:lstStyle/>
          <a:p>
            <a:pPr algn="r"/>
            <a:r>
              <a:rPr lang="en-GB" sz="825" dirty="0">
                <a:ln/>
                <a:rtl val="0"/>
              </a:rPr>
              <a:t>0</a:t>
            </a:r>
          </a:p>
        </p:txBody>
      </p:sp>
      <p:sp>
        <p:nvSpPr>
          <p:cNvPr id="475" name="TextBox 474">
            <a:extLst>
              <a:ext uri="{FF2B5EF4-FFF2-40B4-BE49-F238E27FC236}">
                <a16:creationId xmlns:a16="http://schemas.microsoft.com/office/drawing/2014/main" id="{988899EC-CDC7-559C-4FE6-DDE4BC5504A0}"/>
              </a:ext>
            </a:extLst>
          </p:cNvPr>
          <p:cNvSpPr txBox="1"/>
          <p:nvPr/>
        </p:nvSpPr>
        <p:spPr>
          <a:xfrm>
            <a:off x="223571" y="3915172"/>
            <a:ext cx="402354" cy="126958"/>
          </a:xfrm>
          <a:prstGeom prst="rect">
            <a:avLst/>
          </a:prstGeom>
          <a:noFill/>
        </p:spPr>
        <p:txBody>
          <a:bodyPr wrap="none" lIns="0" tIns="0" rIns="0" bIns="0" rtlCol="0" anchor="ctr" anchorCtr="0">
            <a:spAutoFit/>
          </a:bodyPr>
          <a:lstStyle/>
          <a:p>
            <a:pPr algn="l"/>
            <a:r>
              <a:rPr lang="en-GB" sz="825" dirty="0">
                <a:ln/>
                <a:rtl val="0"/>
              </a:rPr>
              <a:t>Alectinib</a:t>
            </a:r>
          </a:p>
        </p:txBody>
      </p:sp>
      <p:sp>
        <p:nvSpPr>
          <p:cNvPr id="476" name="TextBox 475">
            <a:extLst>
              <a:ext uri="{FF2B5EF4-FFF2-40B4-BE49-F238E27FC236}">
                <a16:creationId xmlns:a16="http://schemas.microsoft.com/office/drawing/2014/main" id="{769E6CBB-BD4E-6D2C-5BC0-05FF81C3C48F}"/>
              </a:ext>
            </a:extLst>
          </p:cNvPr>
          <p:cNvSpPr txBox="1"/>
          <p:nvPr/>
        </p:nvSpPr>
        <p:spPr>
          <a:xfrm>
            <a:off x="213361" y="3780106"/>
            <a:ext cx="511358" cy="126958"/>
          </a:xfrm>
          <a:prstGeom prst="rect">
            <a:avLst/>
          </a:prstGeom>
          <a:noFill/>
        </p:spPr>
        <p:txBody>
          <a:bodyPr wrap="none" lIns="0" tIns="0" rIns="0" bIns="0" rtlCol="0" anchor="ctr" anchorCtr="0">
            <a:spAutoFit/>
          </a:bodyPr>
          <a:lstStyle/>
          <a:p>
            <a:pPr algn="l"/>
            <a:r>
              <a:rPr lang="en-GB" sz="825" b="1" dirty="0">
                <a:ln/>
                <a:rtl val="0"/>
              </a:rPr>
              <a:t>No. at risk</a:t>
            </a:r>
          </a:p>
        </p:txBody>
      </p:sp>
      <p:sp>
        <p:nvSpPr>
          <p:cNvPr id="477" name="TextBox 476">
            <a:extLst>
              <a:ext uri="{FF2B5EF4-FFF2-40B4-BE49-F238E27FC236}">
                <a16:creationId xmlns:a16="http://schemas.microsoft.com/office/drawing/2014/main" id="{3A3557EF-006B-4F8E-E905-086B0838360C}"/>
              </a:ext>
            </a:extLst>
          </p:cNvPr>
          <p:cNvSpPr txBox="1"/>
          <p:nvPr/>
        </p:nvSpPr>
        <p:spPr>
          <a:xfrm>
            <a:off x="219324" y="4048574"/>
            <a:ext cx="343043" cy="126958"/>
          </a:xfrm>
          <a:prstGeom prst="rect">
            <a:avLst/>
          </a:prstGeom>
          <a:noFill/>
        </p:spPr>
        <p:txBody>
          <a:bodyPr wrap="none" lIns="0" tIns="0" rIns="0" bIns="0" rtlCol="0" anchor="ctr" anchorCtr="0">
            <a:spAutoFit/>
          </a:bodyPr>
          <a:lstStyle/>
          <a:p>
            <a:pPr algn="l"/>
            <a:r>
              <a:rPr lang="en-GB" sz="825" dirty="0">
                <a:ln/>
                <a:rtl val="0"/>
              </a:rPr>
              <a:t>Chemo</a:t>
            </a:r>
          </a:p>
        </p:txBody>
      </p:sp>
    </p:spTree>
    <p:extLst>
      <p:ext uri="{BB962C8B-B14F-4D97-AF65-F5344CB8AC3E}">
        <p14:creationId xmlns:p14="http://schemas.microsoft.com/office/powerpoint/2010/main" val="38251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0"/>
      <p:bldP spid="440" grpId="0"/>
      <p:bldP spid="445" grpId="0"/>
      <p:bldP spid="446" grpId="0"/>
      <p:bldP spid="44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11E5E8E-4DEC-80A6-C2BC-7BE2B4958DE1}"/>
              </a:ext>
            </a:extLst>
          </p:cNvPr>
          <p:cNvSpPr/>
          <p:nvPr/>
        </p:nvSpPr>
        <p:spPr>
          <a:xfrm>
            <a:off x="1185863" y="1188244"/>
            <a:ext cx="6600825" cy="342900"/>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7" name="Rectangle 136">
            <a:extLst>
              <a:ext uri="{FF2B5EF4-FFF2-40B4-BE49-F238E27FC236}">
                <a16:creationId xmlns:a16="http://schemas.microsoft.com/office/drawing/2014/main" id="{18DB2AA2-4073-F6FB-2F9D-A631D2E7494C}"/>
              </a:ext>
            </a:extLst>
          </p:cNvPr>
          <p:cNvSpPr/>
          <p:nvPr/>
        </p:nvSpPr>
        <p:spPr>
          <a:xfrm>
            <a:off x="1185863" y="1955006"/>
            <a:ext cx="6600825" cy="342900"/>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8" name="Rectangle 137">
            <a:extLst>
              <a:ext uri="{FF2B5EF4-FFF2-40B4-BE49-F238E27FC236}">
                <a16:creationId xmlns:a16="http://schemas.microsoft.com/office/drawing/2014/main" id="{A93D44FE-C474-0124-8435-5CEB48719E52}"/>
              </a:ext>
            </a:extLst>
          </p:cNvPr>
          <p:cNvSpPr/>
          <p:nvPr/>
        </p:nvSpPr>
        <p:spPr>
          <a:xfrm>
            <a:off x="1185863" y="2688431"/>
            <a:ext cx="6600825" cy="478631"/>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9" name="Rectangle 138">
            <a:extLst>
              <a:ext uri="{FF2B5EF4-FFF2-40B4-BE49-F238E27FC236}">
                <a16:creationId xmlns:a16="http://schemas.microsoft.com/office/drawing/2014/main" id="{92898706-82F2-F679-0B86-6F494B08503A}"/>
              </a:ext>
            </a:extLst>
          </p:cNvPr>
          <p:cNvSpPr/>
          <p:nvPr/>
        </p:nvSpPr>
        <p:spPr>
          <a:xfrm>
            <a:off x="1185863" y="3655219"/>
            <a:ext cx="6600825" cy="497681"/>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graphicFrame>
        <p:nvGraphicFramePr>
          <p:cNvPr id="135" name="Chart 134">
            <a:extLst>
              <a:ext uri="{FF2B5EF4-FFF2-40B4-BE49-F238E27FC236}">
                <a16:creationId xmlns:a16="http://schemas.microsoft.com/office/drawing/2014/main" id="{A7256B06-A650-4B5A-54A2-A0C64D79DC19}"/>
              </a:ext>
            </a:extLst>
          </p:cNvPr>
          <p:cNvGraphicFramePr>
            <a:graphicFrameLocks/>
          </p:cNvGraphicFramePr>
          <p:nvPr/>
        </p:nvGraphicFramePr>
        <p:xfrm>
          <a:off x="4024312" y="3864767"/>
          <a:ext cx="2400302" cy="58578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p:txBody>
          <a:bodyPr/>
          <a:lstStyle/>
          <a:p>
            <a:r>
              <a:rPr lang="en-GB" dirty="0"/>
              <a:t>Disease-free survival subgroup analysis (ITT)</a:t>
            </a:r>
            <a:endParaRPr lang="en-CH" dirty="0"/>
          </a:p>
        </p:txBody>
      </p:sp>
      <p:sp>
        <p:nvSpPr>
          <p:cNvPr id="5" name="TextBox 4">
            <a:extLst>
              <a:ext uri="{FF2B5EF4-FFF2-40B4-BE49-F238E27FC236}">
                <a16:creationId xmlns:a16="http://schemas.microsoft.com/office/drawing/2014/main" id="{5B4EDA1F-46DA-68E7-5EE5-F41ED736648F}"/>
              </a:ext>
            </a:extLst>
          </p:cNvPr>
          <p:cNvSpPr txBox="1"/>
          <p:nvPr/>
        </p:nvSpPr>
        <p:spPr>
          <a:xfrm>
            <a:off x="4533662" y="4560717"/>
            <a:ext cx="931345" cy="153888"/>
          </a:xfrm>
          <a:prstGeom prst="rect">
            <a:avLst/>
          </a:prstGeom>
          <a:noFill/>
        </p:spPr>
        <p:txBody>
          <a:bodyPr wrap="none" lIns="0" tIns="0" rIns="0" bIns="0" rtlCol="0" anchor="ctr" anchorCtr="0">
            <a:spAutoFit/>
          </a:bodyPr>
          <a:lstStyle/>
          <a:p>
            <a:pPr algn="r"/>
            <a:r>
              <a:rPr lang="en-GB" sz="1000" b="1" dirty="0">
                <a:solidFill>
                  <a:srgbClr val="0070C0"/>
                </a:solidFill>
                <a:latin typeface="Arial" panose="020B0604020202020204" pitchFamily="34" charset="0"/>
                <a:cs typeface="Arial" panose="020B0604020202020204" pitchFamily="34" charset="0"/>
              </a:rPr>
              <a:t>Alectinib better</a:t>
            </a:r>
          </a:p>
        </p:txBody>
      </p:sp>
      <p:sp>
        <p:nvSpPr>
          <p:cNvPr id="6" name="TextBox 5">
            <a:extLst>
              <a:ext uri="{FF2B5EF4-FFF2-40B4-BE49-F238E27FC236}">
                <a16:creationId xmlns:a16="http://schemas.microsoft.com/office/drawing/2014/main" id="{CD9CA91C-81E9-BB26-0763-5CDC21253AA0}"/>
              </a:ext>
            </a:extLst>
          </p:cNvPr>
          <p:cNvSpPr txBox="1"/>
          <p:nvPr/>
        </p:nvSpPr>
        <p:spPr>
          <a:xfrm>
            <a:off x="5744666" y="4570242"/>
            <a:ext cx="1287212" cy="153888"/>
          </a:xfrm>
          <a:prstGeom prst="rect">
            <a:avLst/>
          </a:prstGeom>
          <a:noFill/>
          <a:ln>
            <a:noFill/>
          </a:ln>
        </p:spPr>
        <p:txBody>
          <a:bodyPr wrap="none" lIns="0" tIns="0" rIns="0" bIns="0" rtlCol="0" anchor="ctr" anchorCtr="0">
            <a:spAutoFit/>
          </a:bodyPr>
          <a:lstStyle/>
          <a:p>
            <a:r>
              <a:rPr lang="en-GB" sz="1000" b="1" dirty="0">
                <a:solidFill>
                  <a:srgbClr val="AE2C2C"/>
                </a:solidFill>
                <a:latin typeface="Arial" panose="020B0604020202020204" pitchFamily="34" charset="0"/>
                <a:cs typeface="Arial" panose="020B0604020202020204" pitchFamily="34" charset="0"/>
              </a:rPr>
              <a:t>Chemotherapy better</a:t>
            </a:r>
          </a:p>
        </p:txBody>
      </p:sp>
      <p:sp>
        <p:nvSpPr>
          <p:cNvPr id="7" name="TextBox 6">
            <a:extLst>
              <a:ext uri="{FF2B5EF4-FFF2-40B4-BE49-F238E27FC236}">
                <a16:creationId xmlns:a16="http://schemas.microsoft.com/office/drawing/2014/main" id="{DD96C0AC-C63A-FAB1-8713-2B36F9369B8D}"/>
              </a:ext>
            </a:extLst>
          </p:cNvPr>
          <p:cNvSpPr txBox="1"/>
          <p:nvPr/>
        </p:nvSpPr>
        <p:spPr>
          <a:xfrm>
            <a:off x="1202364" y="756914"/>
            <a:ext cx="960326" cy="138499"/>
          </a:xfrm>
          <a:prstGeom prst="rect">
            <a:avLst/>
          </a:prstGeom>
          <a:solidFill>
            <a:schemeClr val="bg1"/>
          </a:solidFill>
        </p:spPr>
        <p:txBody>
          <a:bodyPr wrap="square" lIns="0" tIns="0" rIns="0" bIns="0" rtlCol="0" anchor="ctr" anchorCtr="0">
            <a:spAutoFit/>
          </a:bodyPr>
          <a:lstStyle/>
          <a:p>
            <a:r>
              <a:rPr lang="en-GB" sz="900" b="1" dirty="0">
                <a:latin typeface="Arial" panose="020B0604020202020204" pitchFamily="34" charset="0"/>
                <a:cs typeface="Arial" panose="020B0604020202020204" pitchFamily="34" charset="0"/>
              </a:rPr>
              <a:t>Subgroup</a:t>
            </a:r>
          </a:p>
        </p:txBody>
      </p:sp>
      <p:sp>
        <p:nvSpPr>
          <p:cNvPr id="8" name="TextBox 7">
            <a:extLst>
              <a:ext uri="{FF2B5EF4-FFF2-40B4-BE49-F238E27FC236}">
                <a16:creationId xmlns:a16="http://schemas.microsoft.com/office/drawing/2014/main" id="{9BCC8110-1124-82C3-EE22-64B3CAC8BC01}"/>
              </a:ext>
            </a:extLst>
          </p:cNvPr>
          <p:cNvSpPr txBox="1"/>
          <p:nvPr/>
        </p:nvSpPr>
        <p:spPr>
          <a:xfrm>
            <a:off x="2705203" y="756914"/>
            <a:ext cx="1476092" cy="138499"/>
          </a:xfrm>
          <a:prstGeom prst="rect">
            <a:avLst/>
          </a:prstGeom>
          <a:solidFill>
            <a:schemeClr val="bg1"/>
          </a:solidFill>
        </p:spPr>
        <p:txBody>
          <a:bodyPr wrap="square" lIns="0" tIns="0" rIns="0" bIns="0" rtlCol="0" anchor="ctr" anchorCtr="0">
            <a:spAutoFit/>
          </a:bodyPr>
          <a:lstStyle/>
          <a:p>
            <a:pPr algn="ctr"/>
            <a:r>
              <a:rPr lang="en-GB" sz="900" b="1" dirty="0">
                <a:latin typeface="Arial" panose="020B0604020202020204" pitchFamily="34" charset="0"/>
                <a:cs typeface="Arial" panose="020B0604020202020204" pitchFamily="34" charset="0"/>
              </a:rPr>
              <a:t>No. of events / patients</a:t>
            </a:r>
          </a:p>
        </p:txBody>
      </p:sp>
      <p:sp>
        <p:nvSpPr>
          <p:cNvPr id="9" name="TextBox 8">
            <a:extLst>
              <a:ext uri="{FF2B5EF4-FFF2-40B4-BE49-F238E27FC236}">
                <a16:creationId xmlns:a16="http://schemas.microsoft.com/office/drawing/2014/main" id="{5D353A2D-A54C-CFD3-D1E3-7CF3F9B2B0BB}"/>
              </a:ext>
            </a:extLst>
          </p:cNvPr>
          <p:cNvSpPr txBox="1"/>
          <p:nvPr/>
        </p:nvSpPr>
        <p:spPr>
          <a:xfrm>
            <a:off x="5622824" y="756914"/>
            <a:ext cx="3116457" cy="138499"/>
          </a:xfrm>
          <a:prstGeom prst="rect">
            <a:avLst/>
          </a:prstGeom>
          <a:solidFill>
            <a:schemeClr val="bg1"/>
          </a:solidFill>
        </p:spPr>
        <p:txBody>
          <a:bodyPr wrap="square" lIns="0" tIns="0" rIns="0" bIns="0" rtlCol="0" anchor="ctr" anchorCtr="0">
            <a:spAutoFit/>
          </a:bodyPr>
          <a:lstStyle/>
          <a:p>
            <a:pPr algn="ctr"/>
            <a:r>
              <a:rPr lang="en-GB" sz="900" b="1" dirty="0">
                <a:latin typeface="Arial" panose="020B0604020202020204" pitchFamily="34" charset="0"/>
                <a:cs typeface="Arial" panose="020B0604020202020204" pitchFamily="34" charset="0"/>
              </a:rPr>
              <a:t>DFS HR (95% CI)</a:t>
            </a:r>
          </a:p>
        </p:txBody>
      </p:sp>
      <p:sp>
        <p:nvSpPr>
          <p:cNvPr id="14" name="Freeform: Shape 13">
            <a:extLst>
              <a:ext uri="{FF2B5EF4-FFF2-40B4-BE49-F238E27FC236}">
                <a16:creationId xmlns:a16="http://schemas.microsoft.com/office/drawing/2014/main" id="{31784463-D075-4188-B7FB-86C9601DF8B0}"/>
              </a:ext>
            </a:extLst>
          </p:cNvPr>
          <p:cNvSpPr/>
          <p:nvPr/>
        </p:nvSpPr>
        <p:spPr>
          <a:xfrm flipH="1">
            <a:off x="5595536" y="975120"/>
            <a:ext cx="34289" cy="3264967"/>
          </a:xfrm>
          <a:custGeom>
            <a:avLst/>
            <a:gdLst>
              <a:gd name="connsiteX0" fmla="*/ 0 w 19443"/>
              <a:gd name="connsiteY0" fmla="*/ 0 h 4222879"/>
              <a:gd name="connsiteX1" fmla="*/ 0 w 19443"/>
              <a:gd name="connsiteY1" fmla="*/ 4222880 h 4222879"/>
            </a:gdLst>
            <a:ahLst/>
            <a:cxnLst>
              <a:cxn ang="0">
                <a:pos x="connsiteX0" y="connsiteY0"/>
              </a:cxn>
              <a:cxn ang="0">
                <a:pos x="connsiteX1" y="connsiteY1"/>
              </a:cxn>
            </a:cxnLst>
            <a:rect l="l" t="t" r="r" b="b"/>
            <a:pathLst>
              <a:path w="19443" h="4222879">
                <a:moveTo>
                  <a:pt x="0" y="0"/>
                </a:moveTo>
                <a:lnTo>
                  <a:pt x="0" y="4222880"/>
                </a:lnTo>
              </a:path>
            </a:pathLst>
          </a:custGeom>
          <a:ln w="19050" cap="flat">
            <a:solidFill>
              <a:schemeClr val="tx1"/>
            </a:solidFill>
            <a:prstDash val="solid"/>
            <a:miter/>
          </a:ln>
        </p:spPr>
        <p:txBody>
          <a:bodyPr rtlCol="0" anchor="ctr"/>
          <a:lstStyle/>
          <a:p>
            <a:endParaRPr lang="en-GB" sz="1050"/>
          </a:p>
        </p:txBody>
      </p:sp>
      <p:sp>
        <p:nvSpPr>
          <p:cNvPr id="15" name="Freeform: Shape 14">
            <a:extLst>
              <a:ext uri="{FF2B5EF4-FFF2-40B4-BE49-F238E27FC236}">
                <a16:creationId xmlns:a16="http://schemas.microsoft.com/office/drawing/2014/main" id="{1BD94CEC-A8D6-BC0B-891B-74FE162B311C}"/>
              </a:ext>
            </a:extLst>
          </p:cNvPr>
          <p:cNvSpPr/>
          <p:nvPr/>
        </p:nvSpPr>
        <p:spPr>
          <a:xfrm>
            <a:off x="4703384" y="1072928"/>
            <a:ext cx="0" cy="3167159"/>
          </a:xfrm>
          <a:custGeom>
            <a:avLst/>
            <a:gdLst>
              <a:gd name="connsiteX0" fmla="*/ 0 w 19443"/>
              <a:gd name="connsiteY0" fmla="*/ 0 h 4222879"/>
              <a:gd name="connsiteX1" fmla="*/ 0 w 19443"/>
              <a:gd name="connsiteY1" fmla="*/ 4222880 h 4222879"/>
            </a:gdLst>
            <a:ahLst/>
            <a:cxnLst>
              <a:cxn ang="0">
                <a:pos x="connsiteX0" y="connsiteY0"/>
              </a:cxn>
              <a:cxn ang="0">
                <a:pos x="connsiteX1" y="connsiteY1"/>
              </a:cxn>
            </a:cxnLst>
            <a:rect l="l" t="t" r="r" b="b"/>
            <a:pathLst>
              <a:path w="19443" h="4222879">
                <a:moveTo>
                  <a:pt x="0" y="0"/>
                </a:moveTo>
                <a:lnTo>
                  <a:pt x="0" y="4222880"/>
                </a:lnTo>
              </a:path>
            </a:pathLst>
          </a:custGeom>
          <a:ln w="12700" cap="flat">
            <a:solidFill>
              <a:srgbClr val="68AB6A"/>
            </a:solidFill>
            <a:prstDash val="dash"/>
            <a:miter/>
          </a:ln>
        </p:spPr>
        <p:txBody>
          <a:bodyPr rtlCol="0" anchor="ctr"/>
          <a:lstStyle/>
          <a:p>
            <a:endParaRPr lang="en-GB" sz="1050"/>
          </a:p>
        </p:txBody>
      </p:sp>
      <p:grpSp>
        <p:nvGrpSpPr>
          <p:cNvPr id="16" name="Group 15">
            <a:extLst>
              <a:ext uri="{FF2B5EF4-FFF2-40B4-BE49-F238E27FC236}">
                <a16:creationId xmlns:a16="http://schemas.microsoft.com/office/drawing/2014/main" id="{7CC3AFFD-CFBF-08B7-DFFF-F5D0918A1923}"/>
              </a:ext>
            </a:extLst>
          </p:cNvPr>
          <p:cNvGrpSpPr/>
          <p:nvPr/>
        </p:nvGrpSpPr>
        <p:grpSpPr>
          <a:xfrm>
            <a:off x="4182578" y="4236966"/>
            <a:ext cx="2134479" cy="57175"/>
            <a:chOff x="5433063" y="5771890"/>
            <a:chExt cx="2845971" cy="39838"/>
          </a:xfrm>
        </p:grpSpPr>
        <p:sp>
          <p:nvSpPr>
            <p:cNvPr id="17" name="Freeform: Shape 16">
              <a:extLst>
                <a:ext uri="{FF2B5EF4-FFF2-40B4-BE49-F238E27FC236}">
                  <a16:creationId xmlns:a16="http://schemas.microsoft.com/office/drawing/2014/main" id="{F3100BA7-8973-4F5C-DBA3-BECC600B8902}"/>
                </a:ext>
              </a:extLst>
            </p:cNvPr>
            <p:cNvSpPr/>
            <p:nvPr/>
          </p:nvSpPr>
          <p:spPr>
            <a:xfrm>
              <a:off x="5433063"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050"/>
            </a:p>
          </p:txBody>
        </p:sp>
        <p:sp>
          <p:nvSpPr>
            <p:cNvPr id="18" name="Freeform: Shape 17">
              <a:extLst>
                <a:ext uri="{FF2B5EF4-FFF2-40B4-BE49-F238E27FC236}">
                  <a16:creationId xmlns:a16="http://schemas.microsoft.com/office/drawing/2014/main" id="{841127B7-D832-7F7A-CE62-4A3A6B2E2AC8}"/>
                </a:ext>
              </a:extLst>
            </p:cNvPr>
            <p:cNvSpPr/>
            <p:nvPr/>
          </p:nvSpPr>
          <p:spPr>
            <a:xfrm>
              <a:off x="6350986"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050"/>
            </a:p>
          </p:txBody>
        </p:sp>
        <p:sp>
          <p:nvSpPr>
            <p:cNvPr id="19" name="Freeform: Shape 18">
              <a:extLst>
                <a:ext uri="{FF2B5EF4-FFF2-40B4-BE49-F238E27FC236}">
                  <a16:creationId xmlns:a16="http://schemas.microsoft.com/office/drawing/2014/main" id="{FEBC10DA-08A3-80D0-7001-87E0885C8525}"/>
                </a:ext>
              </a:extLst>
            </p:cNvPr>
            <p:cNvSpPr/>
            <p:nvPr/>
          </p:nvSpPr>
          <p:spPr>
            <a:xfrm>
              <a:off x="7361458"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050"/>
            </a:p>
          </p:txBody>
        </p:sp>
        <p:sp>
          <p:nvSpPr>
            <p:cNvPr id="20" name="Freeform: Shape 19">
              <a:extLst>
                <a:ext uri="{FF2B5EF4-FFF2-40B4-BE49-F238E27FC236}">
                  <a16:creationId xmlns:a16="http://schemas.microsoft.com/office/drawing/2014/main" id="{02CD8B49-3686-6445-51AC-202E271CA6D4}"/>
                </a:ext>
              </a:extLst>
            </p:cNvPr>
            <p:cNvSpPr/>
            <p:nvPr/>
          </p:nvSpPr>
          <p:spPr>
            <a:xfrm>
              <a:off x="8279034" y="5771890"/>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050"/>
            </a:p>
          </p:txBody>
        </p:sp>
      </p:grpSp>
      <p:sp>
        <p:nvSpPr>
          <p:cNvPr id="21" name="TextBox 20">
            <a:extLst>
              <a:ext uri="{FF2B5EF4-FFF2-40B4-BE49-F238E27FC236}">
                <a16:creationId xmlns:a16="http://schemas.microsoft.com/office/drawing/2014/main" id="{8EB6E451-8EC5-2BC3-74EF-BF62CA027E1B}"/>
              </a:ext>
            </a:extLst>
          </p:cNvPr>
          <p:cNvSpPr txBox="1"/>
          <p:nvPr/>
        </p:nvSpPr>
        <p:spPr>
          <a:xfrm>
            <a:off x="4110021" y="4305336"/>
            <a:ext cx="147477" cy="126958"/>
          </a:xfrm>
          <a:prstGeom prst="rect">
            <a:avLst/>
          </a:prstGeom>
          <a:noFill/>
        </p:spPr>
        <p:txBody>
          <a:bodyPr wrap="none" lIns="0" tIns="0" rIns="0" bIns="0" rtlCol="0">
            <a:spAutoFit/>
          </a:bodyPr>
          <a:lstStyle/>
          <a:p>
            <a:pPr algn="ctr"/>
            <a:r>
              <a:rPr lang="en-GB" sz="825" dirty="0">
                <a:ln/>
                <a:rtl val="0"/>
              </a:rPr>
              <a:t>0.1</a:t>
            </a:r>
          </a:p>
        </p:txBody>
      </p:sp>
      <p:sp>
        <p:nvSpPr>
          <p:cNvPr id="22" name="TextBox 21">
            <a:extLst>
              <a:ext uri="{FF2B5EF4-FFF2-40B4-BE49-F238E27FC236}">
                <a16:creationId xmlns:a16="http://schemas.microsoft.com/office/drawing/2014/main" id="{465940AE-132B-7102-D3FB-5D2CF22962CC}"/>
              </a:ext>
            </a:extLst>
          </p:cNvPr>
          <p:cNvSpPr txBox="1"/>
          <p:nvPr/>
        </p:nvSpPr>
        <p:spPr>
          <a:xfrm>
            <a:off x="4798463" y="4305336"/>
            <a:ext cx="147477" cy="126958"/>
          </a:xfrm>
          <a:prstGeom prst="rect">
            <a:avLst/>
          </a:prstGeom>
          <a:noFill/>
        </p:spPr>
        <p:txBody>
          <a:bodyPr wrap="none" lIns="0" tIns="0" rIns="0" bIns="0" rtlCol="0">
            <a:spAutoFit/>
          </a:bodyPr>
          <a:lstStyle/>
          <a:p>
            <a:pPr algn="ctr"/>
            <a:r>
              <a:rPr lang="en-GB" sz="825" dirty="0">
                <a:ln/>
                <a:rtl val="0"/>
              </a:rPr>
              <a:t>0.3</a:t>
            </a:r>
          </a:p>
        </p:txBody>
      </p:sp>
      <p:sp>
        <p:nvSpPr>
          <p:cNvPr id="23" name="TextBox 22">
            <a:extLst>
              <a:ext uri="{FF2B5EF4-FFF2-40B4-BE49-F238E27FC236}">
                <a16:creationId xmlns:a16="http://schemas.microsoft.com/office/drawing/2014/main" id="{8AB5D4F1-2942-F187-BAAC-2B063725308C}"/>
              </a:ext>
            </a:extLst>
          </p:cNvPr>
          <p:cNvSpPr txBox="1"/>
          <p:nvPr/>
        </p:nvSpPr>
        <p:spPr>
          <a:xfrm>
            <a:off x="5556317" y="4305336"/>
            <a:ext cx="147477" cy="126958"/>
          </a:xfrm>
          <a:prstGeom prst="rect">
            <a:avLst/>
          </a:prstGeom>
          <a:noFill/>
        </p:spPr>
        <p:txBody>
          <a:bodyPr wrap="none" lIns="0" tIns="0" rIns="0" bIns="0" rtlCol="0">
            <a:spAutoFit/>
          </a:bodyPr>
          <a:lstStyle/>
          <a:p>
            <a:pPr algn="ctr"/>
            <a:r>
              <a:rPr lang="en-GB" sz="825">
                <a:ln/>
                <a:rtl val="0"/>
              </a:rPr>
              <a:t>1.0</a:t>
            </a:r>
          </a:p>
        </p:txBody>
      </p:sp>
      <p:sp>
        <p:nvSpPr>
          <p:cNvPr id="24" name="TextBox 23">
            <a:extLst>
              <a:ext uri="{FF2B5EF4-FFF2-40B4-BE49-F238E27FC236}">
                <a16:creationId xmlns:a16="http://schemas.microsoft.com/office/drawing/2014/main" id="{9617C459-464E-0324-898F-C2510EFE7406}"/>
              </a:ext>
            </a:extLst>
          </p:cNvPr>
          <p:cNvSpPr txBox="1"/>
          <p:nvPr/>
        </p:nvSpPr>
        <p:spPr>
          <a:xfrm>
            <a:off x="6247676" y="4305336"/>
            <a:ext cx="147477" cy="126958"/>
          </a:xfrm>
          <a:prstGeom prst="rect">
            <a:avLst/>
          </a:prstGeom>
          <a:noFill/>
        </p:spPr>
        <p:txBody>
          <a:bodyPr wrap="none" lIns="0" tIns="0" rIns="0" bIns="0" rtlCol="0">
            <a:spAutoFit/>
          </a:bodyPr>
          <a:lstStyle/>
          <a:p>
            <a:pPr algn="ctr"/>
            <a:r>
              <a:rPr lang="en-GB" sz="825">
                <a:ln/>
                <a:rtl val="0"/>
              </a:rPr>
              <a:t>3.0</a:t>
            </a:r>
          </a:p>
        </p:txBody>
      </p:sp>
      <p:sp>
        <p:nvSpPr>
          <p:cNvPr id="25" name="TextBox 24">
            <a:extLst>
              <a:ext uri="{FF2B5EF4-FFF2-40B4-BE49-F238E27FC236}">
                <a16:creationId xmlns:a16="http://schemas.microsoft.com/office/drawing/2014/main" id="{463A8628-08BF-6C74-0050-D310575C86E5}"/>
              </a:ext>
            </a:extLst>
          </p:cNvPr>
          <p:cNvSpPr txBox="1"/>
          <p:nvPr/>
        </p:nvSpPr>
        <p:spPr>
          <a:xfrm>
            <a:off x="2345364" y="3723867"/>
            <a:ext cx="846948" cy="380873"/>
          </a:xfrm>
          <a:prstGeom prst="rect">
            <a:avLst/>
          </a:prstGeom>
          <a:noFill/>
        </p:spPr>
        <p:txBody>
          <a:bodyPr wrap="square" lIns="0" tIns="0" rIns="0" bIns="0" rtlCol="0" anchor="ctr" anchorCtr="0">
            <a:spAutoFit/>
          </a:bodyPr>
          <a:lstStyle/>
          <a:p>
            <a:pPr marL="134997"/>
            <a:r>
              <a:rPr lang="en-GB" sz="825" dirty="0">
                <a:latin typeface="Arial" panose="020B0604020202020204" pitchFamily="34" charset="0"/>
                <a:cs typeface="Arial" panose="020B0604020202020204" pitchFamily="34" charset="0"/>
              </a:rPr>
              <a:t>N0</a:t>
            </a:r>
          </a:p>
          <a:p>
            <a:pPr marL="134997"/>
            <a:r>
              <a:rPr lang="en-GB" sz="825" dirty="0">
                <a:latin typeface="Arial" panose="020B0604020202020204" pitchFamily="34" charset="0"/>
                <a:cs typeface="Arial" panose="020B0604020202020204" pitchFamily="34" charset="0"/>
              </a:rPr>
              <a:t>N1</a:t>
            </a:r>
          </a:p>
          <a:p>
            <a:pPr marL="134997"/>
            <a:r>
              <a:rPr lang="en-GB" sz="825" dirty="0">
                <a:latin typeface="Arial" panose="020B0604020202020204" pitchFamily="34" charset="0"/>
                <a:cs typeface="Arial" panose="020B0604020202020204" pitchFamily="34" charset="0"/>
              </a:rPr>
              <a:t>N2</a:t>
            </a:r>
          </a:p>
        </p:txBody>
      </p:sp>
      <p:sp>
        <p:nvSpPr>
          <p:cNvPr id="26" name="TextBox 25">
            <a:extLst>
              <a:ext uri="{FF2B5EF4-FFF2-40B4-BE49-F238E27FC236}">
                <a16:creationId xmlns:a16="http://schemas.microsoft.com/office/drawing/2014/main" id="{2E8E7C6C-FD46-5D11-D40E-DE49C2B960A2}"/>
              </a:ext>
            </a:extLst>
          </p:cNvPr>
          <p:cNvSpPr txBox="1"/>
          <p:nvPr/>
        </p:nvSpPr>
        <p:spPr>
          <a:xfrm>
            <a:off x="3307556" y="3714902"/>
            <a:ext cx="479430" cy="380873"/>
          </a:xfrm>
          <a:prstGeom prst="rect">
            <a:avLst/>
          </a:prstGeom>
          <a:noFill/>
        </p:spPr>
        <p:txBody>
          <a:bodyPr wrap="square" lIns="0" tIns="0" rIns="0" bIns="0" rtlCol="0" anchor="ctr" anchorCtr="0">
            <a:spAutoFit/>
          </a:bodyPr>
          <a:lstStyle/>
          <a:p>
            <a:pPr algn="r"/>
            <a:r>
              <a:rPr lang="en-GB" sz="825" dirty="0">
                <a:latin typeface="Arial" panose="020B0604020202020204" pitchFamily="34" charset="0"/>
                <a:cs typeface="Arial" panose="020B0604020202020204" pitchFamily="34" charset="0"/>
              </a:rPr>
              <a:t>11  /   39</a:t>
            </a:r>
          </a:p>
          <a:p>
            <a:pPr algn="r"/>
            <a:r>
              <a:rPr lang="en-GB" sz="825" dirty="0">
                <a:latin typeface="Arial" panose="020B0604020202020204" pitchFamily="34" charset="0"/>
                <a:cs typeface="Arial" panose="020B0604020202020204" pitchFamily="34" charset="0"/>
              </a:rPr>
              <a:t>20  /   88</a:t>
            </a:r>
          </a:p>
          <a:p>
            <a:pPr algn="r"/>
            <a:r>
              <a:rPr lang="en-GB" sz="825" dirty="0">
                <a:latin typeface="Arial" panose="020B0604020202020204" pitchFamily="34" charset="0"/>
                <a:cs typeface="Arial" panose="020B0604020202020204" pitchFamily="34" charset="0"/>
              </a:rPr>
              <a:t>34  / 130</a:t>
            </a:r>
          </a:p>
        </p:txBody>
      </p:sp>
      <p:sp>
        <p:nvSpPr>
          <p:cNvPr id="27" name="TextBox 26">
            <a:extLst>
              <a:ext uri="{FF2B5EF4-FFF2-40B4-BE49-F238E27FC236}">
                <a16:creationId xmlns:a16="http://schemas.microsoft.com/office/drawing/2014/main" id="{E74E7001-B545-7F3C-00D3-B94833C3EE3C}"/>
              </a:ext>
            </a:extLst>
          </p:cNvPr>
          <p:cNvSpPr txBox="1"/>
          <p:nvPr/>
        </p:nvSpPr>
        <p:spPr>
          <a:xfrm>
            <a:off x="6817022" y="3714902"/>
            <a:ext cx="792009" cy="380873"/>
          </a:xfrm>
          <a:prstGeom prst="rect">
            <a:avLst/>
          </a:prstGeom>
          <a:noFill/>
        </p:spPr>
        <p:txBody>
          <a:bodyPr wrap="square" lIns="0" tIns="0" rIns="0" bIns="0" rtlCol="0" anchor="ctr" anchorCtr="0">
            <a:spAutoFit/>
          </a:bodyPr>
          <a:lstStyle/>
          <a:p>
            <a:pPr algn="ctr"/>
            <a:r>
              <a:rPr lang="en-GB" sz="825" dirty="0">
                <a:latin typeface="Arial" panose="020B0604020202020204" pitchFamily="34" charset="0"/>
                <a:cs typeface="Arial" panose="020B0604020202020204" pitchFamily="34" charset="0"/>
              </a:rPr>
              <a:t>0.19 (0.04–0.88)</a:t>
            </a:r>
          </a:p>
          <a:p>
            <a:pPr algn="ctr"/>
            <a:r>
              <a:rPr lang="en-GB" sz="825" dirty="0">
                <a:latin typeface="Arial" panose="020B0604020202020204" pitchFamily="34" charset="0"/>
                <a:cs typeface="Arial" panose="020B0604020202020204" pitchFamily="34" charset="0"/>
              </a:rPr>
              <a:t>0.34 (0.13–0.89)</a:t>
            </a:r>
          </a:p>
          <a:p>
            <a:pPr algn="ctr"/>
            <a:r>
              <a:rPr lang="en-GB" sz="825" dirty="0">
                <a:latin typeface="Arial" panose="020B0604020202020204" pitchFamily="34" charset="0"/>
                <a:cs typeface="Arial" panose="020B0604020202020204" pitchFamily="34" charset="0"/>
              </a:rPr>
              <a:t>0.21 (0.09–0.47)</a:t>
            </a:r>
          </a:p>
        </p:txBody>
      </p:sp>
      <p:sp>
        <p:nvSpPr>
          <p:cNvPr id="29" name="Freeform: Shape 28">
            <a:extLst>
              <a:ext uri="{FF2B5EF4-FFF2-40B4-BE49-F238E27FC236}">
                <a16:creationId xmlns:a16="http://schemas.microsoft.com/office/drawing/2014/main" id="{E7A546AB-F5CD-8ECE-AAB9-5FC3AF849D06}"/>
              </a:ext>
            </a:extLst>
          </p:cNvPr>
          <p:cNvSpPr/>
          <p:nvPr/>
        </p:nvSpPr>
        <p:spPr>
          <a:xfrm>
            <a:off x="4183857" y="4031664"/>
            <a:ext cx="934628" cy="0"/>
          </a:xfrm>
          <a:custGeom>
            <a:avLst/>
            <a:gdLst>
              <a:gd name="connsiteX0" fmla="*/ 1206073 w 1206073"/>
              <a:gd name="connsiteY0" fmla="*/ 0 h 13248"/>
              <a:gd name="connsiteX1" fmla="*/ 0 w 1206073"/>
              <a:gd name="connsiteY1" fmla="*/ 0 h 13248"/>
            </a:gdLst>
            <a:ahLst/>
            <a:cxnLst>
              <a:cxn ang="0">
                <a:pos x="connsiteX0" y="connsiteY0"/>
              </a:cxn>
              <a:cxn ang="0">
                <a:pos x="connsiteX1" y="connsiteY1"/>
              </a:cxn>
            </a:cxnLst>
            <a:rect l="l" t="t" r="r" b="b"/>
            <a:pathLst>
              <a:path w="1206073" h="13248">
                <a:moveTo>
                  <a:pt x="1206073" y="0"/>
                </a:moveTo>
                <a:lnTo>
                  <a:pt x="0" y="0"/>
                </a:lnTo>
              </a:path>
            </a:pathLst>
          </a:custGeom>
          <a:ln w="19424" cap="flat">
            <a:solidFill>
              <a:schemeClr val="tx1"/>
            </a:solidFill>
            <a:prstDash val="solid"/>
            <a:miter/>
            <a:tailEnd type="triangle" w="sm" len="sm"/>
          </a:ln>
        </p:spPr>
        <p:txBody>
          <a:bodyPr rtlCol="0" anchor="ctr"/>
          <a:lstStyle/>
          <a:p>
            <a:endParaRPr lang="en-GB" sz="1050"/>
          </a:p>
        </p:txBody>
      </p:sp>
      <p:sp>
        <p:nvSpPr>
          <p:cNvPr id="30" name="Freeform: Shape 29">
            <a:extLst>
              <a:ext uri="{FF2B5EF4-FFF2-40B4-BE49-F238E27FC236}">
                <a16:creationId xmlns:a16="http://schemas.microsoft.com/office/drawing/2014/main" id="{CD30CE22-87B8-CBE9-E9B9-AB5D6D48928F}"/>
              </a:ext>
            </a:extLst>
          </p:cNvPr>
          <p:cNvSpPr/>
          <p:nvPr/>
        </p:nvSpPr>
        <p:spPr>
          <a:xfrm>
            <a:off x="5118484" y="4003644"/>
            <a:ext cx="0" cy="5604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050"/>
          </a:p>
        </p:txBody>
      </p:sp>
      <p:sp>
        <p:nvSpPr>
          <p:cNvPr id="31" name="Freeform: Shape 30">
            <a:extLst>
              <a:ext uri="{FF2B5EF4-FFF2-40B4-BE49-F238E27FC236}">
                <a16:creationId xmlns:a16="http://schemas.microsoft.com/office/drawing/2014/main" id="{8298E9DC-A4EC-8800-EAA5-3FEDC670DBF4}"/>
              </a:ext>
            </a:extLst>
          </p:cNvPr>
          <p:cNvSpPr/>
          <p:nvPr/>
        </p:nvSpPr>
        <p:spPr>
          <a:xfrm>
            <a:off x="4560691" y="3996564"/>
            <a:ext cx="73076" cy="70200"/>
          </a:xfrm>
          <a:custGeom>
            <a:avLst/>
            <a:gdLst>
              <a:gd name="connsiteX0" fmla="*/ 0 w 94300"/>
              <a:gd name="connsiteY0" fmla="*/ 0 h 64918"/>
              <a:gd name="connsiteX1" fmla="*/ 94300 w 94300"/>
              <a:gd name="connsiteY1" fmla="*/ 0 h 64918"/>
              <a:gd name="connsiteX2" fmla="*/ 94300 w 94300"/>
              <a:gd name="connsiteY2" fmla="*/ 64918 h 64918"/>
              <a:gd name="connsiteX3" fmla="*/ 0 w 94300"/>
              <a:gd name="connsiteY3" fmla="*/ 64918 h 64918"/>
            </a:gdLst>
            <a:ahLst/>
            <a:cxnLst>
              <a:cxn ang="0">
                <a:pos x="connsiteX0" y="connsiteY0"/>
              </a:cxn>
              <a:cxn ang="0">
                <a:pos x="connsiteX1" y="connsiteY1"/>
              </a:cxn>
              <a:cxn ang="0">
                <a:pos x="connsiteX2" y="connsiteY2"/>
              </a:cxn>
              <a:cxn ang="0">
                <a:pos x="connsiteX3" y="connsiteY3"/>
              </a:cxn>
            </a:cxnLst>
            <a:rect l="l" t="t" r="r" b="b"/>
            <a:pathLst>
              <a:path w="94300" h="64918">
                <a:moveTo>
                  <a:pt x="0" y="0"/>
                </a:moveTo>
                <a:lnTo>
                  <a:pt x="94300" y="0"/>
                </a:lnTo>
                <a:lnTo>
                  <a:pt x="94300" y="64918"/>
                </a:lnTo>
                <a:lnTo>
                  <a:pt x="0" y="64918"/>
                </a:lnTo>
                <a:close/>
              </a:path>
            </a:pathLst>
          </a:custGeom>
          <a:solidFill>
            <a:schemeClr val="tx1"/>
          </a:solidFill>
          <a:ln w="0" cap="flat">
            <a:noFill/>
            <a:prstDash val="solid"/>
            <a:miter/>
          </a:ln>
        </p:spPr>
        <p:txBody>
          <a:bodyPr rtlCol="0" anchor="ctr"/>
          <a:lstStyle/>
          <a:p>
            <a:endParaRPr lang="en-GB" sz="1050"/>
          </a:p>
        </p:txBody>
      </p:sp>
      <p:grpSp>
        <p:nvGrpSpPr>
          <p:cNvPr id="32" name="Group 31">
            <a:extLst>
              <a:ext uri="{FF2B5EF4-FFF2-40B4-BE49-F238E27FC236}">
                <a16:creationId xmlns:a16="http://schemas.microsoft.com/office/drawing/2014/main" id="{A4FE98C2-523B-5FD0-68A0-20F3087FE9F0}"/>
              </a:ext>
            </a:extLst>
          </p:cNvPr>
          <p:cNvGrpSpPr/>
          <p:nvPr/>
        </p:nvGrpSpPr>
        <p:grpSpPr>
          <a:xfrm>
            <a:off x="4317611" y="3876704"/>
            <a:ext cx="1231011" cy="66689"/>
            <a:chOff x="5613109" y="5306422"/>
            <a:chExt cx="1641348" cy="88919"/>
          </a:xfrm>
          <a:solidFill>
            <a:schemeClr val="tx1"/>
          </a:solidFill>
        </p:grpSpPr>
        <p:sp>
          <p:nvSpPr>
            <p:cNvPr id="33" name="Freeform: Shape 32">
              <a:extLst>
                <a:ext uri="{FF2B5EF4-FFF2-40B4-BE49-F238E27FC236}">
                  <a16:creationId xmlns:a16="http://schemas.microsoft.com/office/drawing/2014/main" id="{F943588C-CCAB-96B6-36D8-9E303C7E0C41}"/>
                </a:ext>
              </a:extLst>
            </p:cNvPr>
            <p:cNvSpPr/>
            <p:nvPr/>
          </p:nvSpPr>
          <p:spPr>
            <a:xfrm flipV="1">
              <a:off x="5613109" y="5306422"/>
              <a:ext cx="1641347" cy="45719"/>
            </a:xfrm>
            <a:custGeom>
              <a:avLst/>
              <a:gdLst>
                <a:gd name="connsiteX0" fmla="*/ 1615940 w 1615939"/>
                <a:gd name="connsiteY0" fmla="*/ 0 h 13248"/>
                <a:gd name="connsiteX1" fmla="*/ 0 w 1615939"/>
                <a:gd name="connsiteY1" fmla="*/ 0 h 13248"/>
              </a:gdLst>
              <a:ahLst/>
              <a:cxnLst>
                <a:cxn ang="0">
                  <a:pos x="connsiteX0" y="connsiteY0"/>
                </a:cxn>
                <a:cxn ang="0">
                  <a:pos x="connsiteX1" y="connsiteY1"/>
                </a:cxn>
              </a:cxnLst>
              <a:rect l="l" t="t" r="r" b="b"/>
              <a:pathLst>
                <a:path w="1615939" h="13248">
                  <a:moveTo>
                    <a:pt x="1615940" y="0"/>
                  </a:moveTo>
                  <a:lnTo>
                    <a:pt x="0" y="0"/>
                  </a:lnTo>
                </a:path>
              </a:pathLst>
            </a:custGeom>
            <a:grpFill/>
            <a:ln w="19424" cap="flat">
              <a:solidFill>
                <a:schemeClr val="tx1"/>
              </a:solidFill>
              <a:prstDash val="solid"/>
              <a:miter/>
            </a:ln>
          </p:spPr>
          <p:txBody>
            <a:bodyPr rtlCol="0" anchor="ctr"/>
            <a:lstStyle/>
            <a:p>
              <a:endParaRPr lang="en-GB" sz="1050"/>
            </a:p>
          </p:txBody>
        </p:sp>
        <p:sp>
          <p:nvSpPr>
            <p:cNvPr id="34" name="Freeform: Shape 33">
              <a:extLst>
                <a:ext uri="{FF2B5EF4-FFF2-40B4-BE49-F238E27FC236}">
                  <a16:creationId xmlns:a16="http://schemas.microsoft.com/office/drawing/2014/main" id="{9A51AFDF-067B-A67F-A825-465AECF2B973}"/>
                </a:ext>
              </a:extLst>
            </p:cNvPr>
            <p:cNvSpPr/>
            <p:nvPr/>
          </p:nvSpPr>
          <p:spPr>
            <a:xfrm>
              <a:off x="7254457" y="5314780"/>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050"/>
            </a:p>
          </p:txBody>
        </p:sp>
        <p:sp>
          <p:nvSpPr>
            <p:cNvPr id="35" name="Freeform: Shape 34">
              <a:extLst>
                <a:ext uri="{FF2B5EF4-FFF2-40B4-BE49-F238E27FC236}">
                  <a16:creationId xmlns:a16="http://schemas.microsoft.com/office/drawing/2014/main" id="{FD4416F7-7EE5-EF4B-60D7-1A3018540F87}"/>
                </a:ext>
              </a:extLst>
            </p:cNvPr>
            <p:cNvSpPr/>
            <p:nvPr/>
          </p:nvSpPr>
          <p:spPr>
            <a:xfrm>
              <a:off x="5613109" y="5314780"/>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050"/>
            </a:p>
          </p:txBody>
        </p:sp>
        <p:sp>
          <p:nvSpPr>
            <p:cNvPr id="36" name="Freeform: Shape 35">
              <a:extLst>
                <a:ext uri="{FF2B5EF4-FFF2-40B4-BE49-F238E27FC236}">
                  <a16:creationId xmlns:a16="http://schemas.microsoft.com/office/drawing/2014/main" id="{5E469D49-69E3-7081-C280-3480D9FC7574}"/>
                </a:ext>
              </a:extLst>
            </p:cNvPr>
            <p:cNvSpPr/>
            <p:nvPr/>
          </p:nvSpPr>
          <p:spPr>
            <a:xfrm>
              <a:off x="6369457" y="5308941"/>
              <a:ext cx="85162" cy="86400"/>
            </a:xfrm>
            <a:custGeom>
              <a:avLst/>
              <a:gdLst>
                <a:gd name="connsiteX0" fmla="*/ 0 w 85162"/>
                <a:gd name="connsiteY0" fmla="*/ 0 h 58691"/>
                <a:gd name="connsiteX1" fmla="*/ 85162 w 85162"/>
                <a:gd name="connsiteY1" fmla="*/ 0 h 58691"/>
                <a:gd name="connsiteX2" fmla="*/ 85162 w 85162"/>
                <a:gd name="connsiteY2" fmla="*/ 58691 h 58691"/>
                <a:gd name="connsiteX3" fmla="*/ 0 w 85162"/>
                <a:gd name="connsiteY3" fmla="*/ 58691 h 58691"/>
              </a:gdLst>
              <a:ahLst/>
              <a:cxnLst>
                <a:cxn ang="0">
                  <a:pos x="connsiteX0" y="connsiteY0"/>
                </a:cxn>
                <a:cxn ang="0">
                  <a:pos x="connsiteX1" y="connsiteY1"/>
                </a:cxn>
                <a:cxn ang="0">
                  <a:pos x="connsiteX2" y="connsiteY2"/>
                </a:cxn>
                <a:cxn ang="0">
                  <a:pos x="connsiteX3" y="connsiteY3"/>
                </a:cxn>
              </a:cxnLst>
              <a:rect l="l" t="t" r="r" b="b"/>
              <a:pathLst>
                <a:path w="85162" h="58691">
                  <a:moveTo>
                    <a:pt x="0" y="0"/>
                  </a:moveTo>
                  <a:lnTo>
                    <a:pt x="85162" y="0"/>
                  </a:lnTo>
                  <a:lnTo>
                    <a:pt x="85162" y="58691"/>
                  </a:lnTo>
                  <a:lnTo>
                    <a:pt x="0" y="58691"/>
                  </a:lnTo>
                  <a:close/>
                </a:path>
              </a:pathLst>
            </a:custGeom>
            <a:grpFill/>
            <a:ln w="0" cap="flat">
              <a:noFill/>
              <a:prstDash val="solid"/>
              <a:miter/>
            </a:ln>
          </p:spPr>
          <p:txBody>
            <a:bodyPr rtlCol="0" anchor="ctr"/>
            <a:lstStyle/>
            <a:p>
              <a:endParaRPr lang="en-GB" sz="1050" dirty="0"/>
            </a:p>
          </p:txBody>
        </p:sp>
      </p:grpSp>
      <p:sp>
        <p:nvSpPr>
          <p:cNvPr id="38" name="Freeform: Shape 37">
            <a:extLst>
              <a:ext uri="{FF2B5EF4-FFF2-40B4-BE49-F238E27FC236}">
                <a16:creationId xmlns:a16="http://schemas.microsoft.com/office/drawing/2014/main" id="{966A6849-82E1-64E2-E4B4-015EC60C6B5F}"/>
              </a:ext>
            </a:extLst>
          </p:cNvPr>
          <p:cNvSpPr/>
          <p:nvPr/>
        </p:nvSpPr>
        <p:spPr>
          <a:xfrm>
            <a:off x="4183857" y="3779584"/>
            <a:ext cx="1358000" cy="34289"/>
          </a:xfrm>
          <a:custGeom>
            <a:avLst/>
            <a:gdLst>
              <a:gd name="connsiteX0" fmla="*/ 1788208 w 1788208"/>
              <a:gd name="connsiteY0" fmla="*/ 0 h 13248"/>
              <a:gd name="connsiteX1" fmla="*/ 0 w 1788208"/>
              <a:gd name="connsiteY1" fmla="*/ 0 h 13248"/>
            </a:gdLst>
            <a:ahLst/>
            <a:cxnLst>
              <a:cxn ang="0">
                <a:pos x="connsiteX0" y="connsiteY0"/>
              </a:cxn>
              <a:cxn ang="0">
                <a:pos x="connsiteX1" y="connsiteY1"/>
              </a:cxn>
            </a:cxnLst>
            <a:rect l="l" t="t" r="r" b="b"/>
            <a:pathLst>
              <a:path w="1788208" h="13248">
                <a:moveTo>
                  <a:pt x="1788208" y="0"/>
                </a:moveTo>
                <a:lnTo>
                  <a:pt x="0" y="0"/>
                </a:lnTo>
              </a:path>
            </a:pathLst>
          </a:custGeom>
          <a:ln w="19424" cap="flat">
            <a:solidFill>
              <a:schemeClr val="tx1"/>
            </a:solidFill>
            <a:prstDash val="solid"/>
            <a:miter/>
            <a:tailEnd type="triangle" w="sm" len="sm"/>
          </a:ln>
        </p:spPr>
        <p:txBody>
          <a:bodyPr rtlCol="0" anchor="ctr"/>
          <a:lstStyle/>
          <a:p>
            <a:endParaRPr lang="en-GB" sz="1050"/>
          </a:p>
        </p:txBody>
      </p:sp>
      <p:sp>
        <p:nvSpPr>
          <p:cNvPr id="39" name="Freeform: Shape 38">
            <a:extLst>
              <a:ext uri="{FF2B5EF4-FFF2-40B4-BE49-F238E27FC236}">
                <a16:creationId xmlns:a16="http://schemas.microsoft.com/office/drawing/2014/main" id="{C6581379-7A28-D67B-324B-8589E02E0C9B}"/>
              </a:ext>
            </a:extLst>
          </p:cNvPr>
          <p:cNvSpPr/>
          <p:nvPr/>
        </p:nvSpPr>
        <p:spPr>
          <a:xfrm>
            <a:off x="5541858" y="3751613"/>
            <a:ext cx="0" cy="55942"/>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endParaRPr lang="en-GB" sz="1050"/>
          </a:p>
        </p:txBody>
      </p:sp>
      <p:sp>
        <p:nvSpPr>
          <p:cNvPr id="40" name="Freeform: Shape 39">
            <a:extLst>
              <a:ext uri="{FF2B5EF4-FFF2-40B4-BE49-F238E27FC236}">
                <a16:creationId xmlns:a16="http://schemas.microsoft.com/office/drawing/2014/main" id="{8D7BF179-C8A4-6938-378C-799F55BC26C9}"/>
              </a:ext>
            </a:extLst>
          </p:cNvPr>
          <p:cNvSpPr/>
          <p:nvPr/>
        </p:nvSpPr>
        <p:spPr>
          <a:xfrm>
            <a:off x="4534808" y="3753934"/>
            <a:ext cx="50487" cy="51300"/>
          </a:xfrm>
          <a:custGeom>
            <a:avLst/>
            <a:gdLst>
              <a:gd name="connsiteX0" fmla="*/ 0 w 67662"/>
              <a:gd name="connsiteY0" fmla="*/ 0 h 46635"/>
              <a:gd name="connsiteX1" fmla="*/ 67663 w 67662"/>
              <a:gd name="connsiteY1" fmla="*/ 0 h 46635"/>
              <a:gd name="connsiteX2" fmla="*/ 67663 w 67662"/>
              <a:gd name="connsiteY2" fmla="*/ 46635 h 46635"/>
              <a:gd name="connsiteX3" fmla="*/ 0 w 67662"/>
              <a:gd name="connsiteY3" fmla="*/ 46635 h 46635"/>
            </a:gdLst>
            <a:ahLst/>
            <a:cxnLst>
              <a:cxn ang="0">
                <a:pos x="connsiteX0" y="connsiteY0"/>
              </a:cxn>
              <a:cxn ang="0">
                <a:pos x="connsiteX1" y="connsiteY1"/>
              </a:cxn>
              <a:cxn ang="0">
                <a:pos x="connsiteX2" y="connsiteY2"/>
              </a:cxn>
              <a:cxn ang="0">
                <a:pos x="connsiteX3" y="connsiteY3"/>
              </a:cxn>
            </a:cxnLst>
            <a:rect l="l" t="t" r="r" b="b"/>
            <a:pathLst>
              <a:path w="67662" h="46635">
                <a:moveTo>
                  <a:pt x="0" y="0"/>
                </a:moveTo>
                <a:lnTo>
                  <a:pt x="67663" y="0"/>
                </a:lnTo>
                <a:lnTo>
                  <a:pt x="67663" y="46635"/>
                </a:lnTo>
                <a:lnTo>
                  <a:pt x="0" y="46635"/>
                </a:lnTo>
                <a:close/>
              </a:path>
            </a:pathLst>
          </a:custGeom>
          <a:solidFill>
            <a:schemeClr val="tx1"/>
          </a:solidFill>
          <a:ln w="0" cap="flat">
            <a:noFill/>
            <a:prstDash val="solid"/>
            <a:miter/>
          </a:ln>
        </p:spPr>
        <p:txBody>
          <a:bodyPr rtlCol="0" anchor="ctr"/>
          <a:lstStyle/>
          <a:p>
            <a:endParaRPr lang="en-GB" sz="1050"/>
          </a:p>
        </p:txBody>
      </p:sp>
      <p:sp>
        <p:nvSpPr>
          <p:cNvPr id="41" name="TextBox 40">
            <a:extLst>
              <a:ext uri="{FF2B5EF4-FFF2-40B4-BE49-F238E27FC236}">
                <a16:creationId xmlns:a16="http://schemas.microsoft.com/office/drawing/2014/main" id="{06850DA0-3E41-E091-96DF-786C691294D0}"/>
              </a:ext>
            </a:extLst>
          </p:cNvPr>
          <p:cNvSpPr txBox="1"/>
          <p:nvPr/>
        </p:nvSpPr>
        <p:spPr>
          <a:xfrm>
            <a:off x="2345365" y="3224763"/>
            <a:ext cx="910849" cy="380873"/>
          </a:xfrm>
          <a:prstGeom prst="rect">
            <a:avLst/>
          </a:prstGeom>
          <a:noFill/>
        </p:spPr>
        <p:txBody>
          <a:bodyPr wrap="square" lIns="0" tIns="0" rIns="0" bIns="0" rtlCol="0" anchor="ctr" anchorCtr="0">
            <a:spAutoFit/>
          </a:bodyPr>
          <a:lstStyle/>
          <a:p>
            <a:pPr marL="134997"/>
            <a:r>
              <a:rPr lang="en-GB" sz="825" dirty="0">
                <a:latin typeface="Arial" panose="020B0604020202020204" pitchFamily="34" charset="0"/>
                <a:cs typeface="Arial" panose="020B0604020202020204" pitchFamily="34" charset="0"/>
              </a:rPr>
              <a:t>Stage IB</a:t>
            </a:r>
          </a:p>
          <a:p>
            <a:pPr marL="134997"/>
            <a:r>
              <a:rPr lang="en-GB" sz="825" dirty="0">
                <a:latin typeface="Arial" panose="020B0604020202020204" pitchFamily="34" charset="0"/>
                <a:cs typeface="Arial" panose="020B0604020202020204" pitchFamily="34" charset="0"/>
              </a:rPr>
              <a:t>Stage II</a:t>
            </a:r>
          </a:p>
          <a:p>
            <a:pPr marL="134997"/>
            <a:r>
              <a:rPr lang="en-GB" sz="825" dirty="0">
                <a:latin typeface="Arial" panose="020B0604020202020204" pitchFamily="34" charset="0"/>
                <a:cs typeface="Arial" panose="020B0604020202020204" pitchFamily="34" charset="0"/>
              </a:rPr>
              <a:t>Stage IIIA</a:t>
            </a:r>
          </a:p>
        </p:txBody>
      </p:sp>
      <p:sp>
        <p:nvSpPr>
          <p:cNvPr id="42" name="TextBox 41">
            <a:extLst>
              <a:ext uri="{FF2B5EF4-FFF2-40B4-BE49-F238E27FC236}">
                <a16:creationId xmlns:a16="http://schemas.microsoft.com/office/drawing/2014/main" id="{FD594861-E3FB-42C0-CE53-7978814EF3CD}"/>
              </a:ext>
            </a:extLst>
          </p:cNvPr>
          <p:cNvSpPr txBox="1"/>
          <p:nvPr/>
        </p:nvSpPr>
        <p:spPr>
          <a:xfrm>
            <a:off x="3307556" y="3215798"/>
            <a:ext cx="479430" cy="380873"/>
          </a:xfrm>
          <a:prstGeom prst="rect">
            <a:avLst/>
          </a:prstGeom>
          <a:noFill/>
        </p:spPr>
        <p:txBody>
          <a:bodyPr wrap="square" lIns="0" tIns="0" rIns="0" bIns="0" rtlCol="0" anchor="ctr" anchorCtr="0">
            <a:spAutoFit/>
          </a:bodyPr>
          <a:lstStyle/>
          <a:p>
            <a:pPr algn="r"/>
            <a:r>
              <a:rPr lang="en-GB" sz="825" dirty="0">
                <a:latin typeface="Arial" panose="020B0604020202020204" pitchFamily="34" charset="0"/>
                <a:cs typeface="Arial" panose="020B0604020202020204" pitchFamily="34" charset="0"/>
              </a:rPr>
              <a:t>6    /   26</a:t>
            </a:r>
          </a:p>
          <a:p>
            <a:pPr algn="r"/>
            <a:r>
              <a:rPr lang="en-GB" sz="825" dirty="0">
                <a:latin typeface="Arial" panose="020B0604020202020204" pitchFamily="34" charset="0"/>
                <a:cs typeface="Arial" panose="020B0604020202020204" pitchFamily="34" charset="0"/>
              </a:rPr>
              <a:t>22  /   92</a:t>
            </a:r>
          </a:p>
          <a:p>
            <a:pPr algn="r"/>
            <a:r>
              <a:rPr lang="en-GB" sz="825" dirty="0">
                <a:latin typeface="Arial" panose="020B0604020202020204" pitchFamily="34" charset="0"/>
                <a:cs typeface="Arial" panose="020B0604020202020204" pitchFamily="34" charset="0"/>
              </a:rPr>
              <a:t>37  / 139</a:t>
            </a:r>
          </a:p>
        </p:txBody>
      </p:sp>
      <p:sp>
        <p:nvSpPr>
          <p:cNvPr id="43" name="TextBox 42">
            <a:extLst>
              <a:ext uri="{FF2B5EF4-FFF2-40B4-BE49-F238E27FC236}">
                <a16:creationId xmlns:a16="http://schemas.microsoft.com/office/drawing/2014/main" id="{8A405E6C-8186-C5D8-91FE-036ACF1865D2}"/>
              </a:ext>
            </a:extLst>
          </p:cNvPr>
          <p:cNvSpPr txBox="1"/>
          <p:nvPr/>
        </p:nvSpPr>
        <p:spPr>
          <a:xfrm>
            <a:off x="6817022" y="3215798"/>
            <a:ext cx="792009" cy="380873"/>
          </a:xfrm>
          <a:prstGeom prst="rect">
            <a:avLst/>
          </a:prstGeom>
          <a:noFill/>
        </p:spPr>
        <p:txBody>
          <a:bodyPr wrap="square" lIns="0" tIns="0" rIns="0" bIns="0" rtlCol="0" anchor="ctr" anchorCtr="0">
            <a:spAutoFit/>
          </a:bodyPr>
          <a:lstStyle/>
          <a:p>
            <a:pPr algn="ctr"/>
            <a:r>
              <a:rPr lang="en-GB" sz="825" dirty="0">
                <a:latin typeface="Arial" panose="020B0604020202020204" pitchFamily="34" charset="0"/>
                <a:cs typeface="Arial" panose="020B0604020202020204" pitchFamily="34" charset="0"/>
              </a:rPr>
              <a:t>0.21 (0.02–1.84)</a:t>
            </a:r>
          </a:p>
          <a:p>
            <a:pPr algn="ctr"/>
            <a:r>
              <a:rPr lang="en-GB" sz="825" dirty="0">
                <a:latin typeface="Arial" panose="020B0604020202020204" pitchFamily="34" charset="0"/>
                <a:cs typeface="Arial" panose="020B0604020202020204" pitchFamily="34" charset="0"/>
              </a:rPr>
              <a:t>0.24 (0.09–0.65)</a:t>
            </a:r>
          </a:p>
          <a:p>
            <a:pPr algn="ctr"/>
            <a:r>
              <a:rPr lang="en-GB" sz="825" dirty="0">
                <a:latin typeface="Arial" panose="020B0604020202020204" pitchFamily="34" charset="0"/>
                <a:cs typeface="Arial" panose="020B0604020202020204" pitchFamily="34" charset="0"/>
              </a:rPr>
              <a:t>0.25 (0.12–0.53)</a:t>
            </a:r>
          </a:p>
        </p:txBody>
      </p:sp>
      <p:grpSp>
        <p:nvGrpSpPr>
          <p:cNvPr id="44" name="Group 43">
            <a:extLst>
              <a:ext uri="{FF2B5EF4-FFF2-40B4-BE49-F238E27FC236}">
                <a16:creationId xmlns:a16="http://schemas.microsoft.com/office/drawing/2014/main" id="{BA5854AA-CA40-2A0D-C1F0-DDF8DCA429F9}"/>
              </a:ext>
            </a:extLst>
          </p:cNvPr>
          <p:cNvGrpSpPr/>
          <p:nvPr/>
        </p:nvGrpSpPr>
        <p:grpSpPr>
          <a:xfrm>
            <a:off x="4241927" y="3497123"/>
            <a:ext cx="984222" cy="78300"/>
            <a:chOff x="5512198" y="4831989"/>
            <a:chExt cx="1312296" cy="104400"/>
          </a:xfrm>
          <a:solidFill>
            <a:schemeClr val="tx1"/>
          </a:solidFill>
        </p:grpSpPr>
        <p:sp>
          <p:nvSpPr>
            <p:cNvPr id="45" name="Freeform: Shape 44">
              <a:extLst>
                <a:ext uri="{FF2B5EF4-FFF2-40B4-BE49-F238E27FC236}">
                  <a16:creationId xmlns:a16="http://schemas.microsoft.com/office/drawing/2014/main" id="{9A9FD9E5-8E62-B8C3-96E8-94F50C2BC6A0}"/>
                </a:ext>
              </a:extLst>
            </p:cNvPr>
            <p:cNvSpPr/>
            <p:nvPr/>
          </p:nvSpPr>
          <p:spPr>
            <a:xfrm flipV="1">
              <a:off x="5512198" y="4838470"/>
              <a:ext cx="1312296" cy="45719"/>
            </a:xfrm>
            <a:custGeom>
              <a:avLst/>
              <a:gdLst>
                <a:gd name="connsiteX0" fmla="*/ 1280541 w 1280541"/>
                <a:gd name="connsiteY0" fmla="*/ 0 h 13248"/>
                <a:gd name="connsiteX1" fmla="*/ 0 w 1280541"/>
                <a:gd name="connsiteY1" fmla="*/ 0 h 13248"/>
              </a:gdLst>
              <a:ahLst/>
              <a:cxnLst>
                <a:cxn ang="0">
                  <a:pos x="connsiteX0" y="connsiteY0"/>
                </a:cxn>
                <a:cxn ang="0">
                  <a:pos x="connsiteX1" y="connsiteY1"/>
                </a:cxn>
              </a:cxnLst>
              <a:rect l="l" t="t" r="r" b="b"/>
              <a:pathLst>
                <a:path w="1280541" h="13248">
                  <a:moveTo>
                    <a:pt x="1280541" y="0"/>
                  </a:moveTo>
                  <a:lnTo>
                    <a:pt x="0" y="0"/>
                  </a:lnTo>
                </a:path>
              </a:pathLst>
            </a:custGeom>
            <a:grpFill/>
            <a:ln w="19424" cap="flat">
              <a:solidFill>
                <a:schemeClr val="tx1"/>
              </a:solidFill>
              <a:prstDash val="solid"/>
              <a:miter/>
            </a:ln>
          </p:spPr>
          <p:txBody>
            <a:bodyPr rtlCol="0" anchor="ctr"/>
            <a:lstStyle/>
            <a:p>
              <a:endParaRPr lang="en-GB" sz="1050"/>
            </a:p>
          </p:txBody>
        </p:sp>
        <p:sp>
          <p:nvSpPr>
            <p:cNvPr id="46" name="Freeform: Shape 45">
              <a:extLst>
                <a:ext uri="{FF2B5EF4-FFF2-40B4-BE49-F238E27FC236}">
                  <a16:creationId xmlns:a16="http://schemas.microsoft.com/office/drawing/2014/main" id="{5CBB2DB4-2059-C796-A6B8-0338D1081025}"/>
                </a:ext>
              </a:extLst>
            </p:cNvPr>
            <p:cNvSpPr/>
            <p:nvPr/>
          </p:nvSpPr>
          <p:spPr>
            <a:xfrm>
              <a:off x="6824494" y="4846828"/>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050"/>
            </a:p>
          </p:txBody>
        </p:sp>
        <p:sp>
          <p:nvSpPr>
            <p:cNvPr id="47" name="Freeform: Shape 46">
              <a:extLst>
                <a:ext uri="{FF2B5EF4-FFF2-40B4-BE49-F238E27FC236}">
                  <a16:creationId xmlns:a16="http://schemas.microsoft.com/office/drawing/2014/main" id="{F6DED516-4E79-0961-E9CF-2693190001E6}"/>
                </a:ext>
              </a:extLst>
            </p:cNvPr>
            <p:cNvSpPr/>
            <p:nvPr/>
          </p:nvSpPr>
          <p:spPr>
            <a:xfrm>
              <a:off x="5512198" y="4846828"/>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050"/>
            </a:p>
          </p:txBody>
        </p:sp>
        <p:sp>
          <p:nvSpPr>
            <p:cNvPr id="48" name="Freeform: Shape 47">
              <a:extLst>
                <a:ext uri="{FF2B5EF4-FFF2-40B4-BE49-F238E27FC236}">
                  <a16:creationId xmlns:a16="http://schemas.microsoft.com/office/drawing/2014/main" id="{CE69A137-C5A6-E757-9DC2-5D5D687863BD}"/>
                </a:ext>
              </a:extLst>
            </p:cNvPr>
            <p:cNvSpPr/>
            <p:nvPr/>
          </p:nvSpPr>
          <p:spPr>
            <a:xfrm>
              <a:off x="6095888" y="4831989"/>
              <a:ext cx="105772" cy="104400"/>
            </a:xfrm>
            <a:custGeom>
              <a:avLst/>
              <a:gdLst>
                <a:gd name="connsiteX0" fmla="*/ 0 w 105772"/>
                <a:gd name="connsiteY0" fmla="*/ 0 h 72867"/>
                <a:gd name="connsiteX1" fmla="*/ 105772 w 105772"/>
                <a:gd name="connsiteY1" fmla="*/ 0 h 72867"/>
                <a:gd name="connsiteX2" fmla="*/ 105772 w 105772"/>
                <a:gd name="connsiteY2" fmla="*/ 72868 h 72867"/>
                <a:gd name="connsiteX3" fmla="*/ 0 w 105772"/>
                <a:gd name="connsiteY3" fmla="*/ 72868 h 72867"/>
              </a:gdLst>
              <a:ahLst/>
              <a:cxnLst>
                <a:cxn ang="0">
                  <a:pos x="connsiteX0" y="connsiteY0"/>
                </a:cxn>
                <a:cxn ang="0">
                  <a:pos x="connsiteX1" y="connsiteY1"/>
                </a:cxn>
                <a:cxn ang="0">
                  <a:pos x="connsiteX2" y="connsiteY2"/>
                </a:cxn>
                <a:cxn ang="0">
                  <a:pos x="connsiteX3" y="connsiteY3"/>
                </a:cxn>
              </a:cxnLst>
              <a:rect l="l" t="t" r="r" b="b"/>
              <a:pathLst>
                <a:path w="105772" h="72867">
                  <a:moveTo>
                    <a:pt x="0" y="0"/>
                  </a:moveTo>
                  <a:lnTo>
                    <a:pt x="105772" y="0"/>
                  </a:lnTo>
                  <a:lnTo>
                    <a:pt x="105772" y="72868"/>
                  </a:lnTo>
                  <a:lnTo>
                    <a:pt x="0" y="72868"/>
                  </a:lnTo>
                  <a:close/>
                </a:path>
              </a:pathLst>
            </a:custGeom>
            <a:grpFill/>
            <a:ln w="0" cap="flat">
              <a:noFill/>
              <a:prstDash val="solid"/>
              <a:miter/>
            </a:ln>
          </p:spPr>
          <p:txBody>
            <a:bodyPr rtlCol="0" anchor="ctr"/>
            <a:lstStyle/>
            <a:p>
              <a:endParaRPr lang="en-GB" sz="1050"/>
            </a:p>
          </p:txBody>
        </p:sp>
      </p:grpSp>
      <p:sp>
        <p:nvSpPr>
          <p:cNvPr id="50" name="Freeform: Shape 49">
            <a:extLst>
              <a:ext uri="{FF2B5EF4-FFF2-40B4-BE49-F238E27FC236}">
                <a16:creationId xmlns:a16="http://schemas.microsoft.com/office/drawing/2014/main" id="{C1F665AE-1F6C-18BA-AD01-057D481B5B3E}"/>
              </a:ext>
            </a:extLst>
          </p:cNvPr>
          <p:cNvSpPr/>
          <p:nvPr/>
        </p:nvSpPr>
        <p:spPr>
          <a:xfrm>
            <a:off x="4183857" y="3407040"/>
            <a:ext cx="1170214" cy="34290"/>
          </a:xfrm>
          <a:custGeom>
            <a:avLst/>
            <a:gdLst>
              <a:gd name="connsiteX0" fmla="*/ 1502585 w 1502584"/>
              <a:gd name="connsiteY0" fmla="*/ 0 h 13248"/>
              <a:gd name="connsiteX1" fmla="*/ 0 w 1502584"/>
              <a:gd name="connsiteY1" fmla="*/ 0 h 13248"/>
            </a:gdLst>
            <a:ahLst/>
            <a:cxnLst>
              <a:cxn ang="0">
                <a:pos x="connsiteX0" y="connsiteY0"/>
              </a:cxn>
              <a:cxn ang="0">
                <a:pos x="connsiteX1" y="connsiteY1"/>
              </a:cxn>
            </a:cxnLst>
            <a:rect l="l" t="t" r="r" b="b"/>
            <a:pathLst>
              <a:path w="1502584" h="13248">
                <a:moveTo>
                  <a:pt x="1502585" y="0"/>
                </a:moveTo>
                <a:lnTo>
                  <a:pt x="0" y="0"/>
                </a:lnTo>
              </a:path>
            </a:pathLst>
          </a:custGeom>
          <a:ln w="19424" cap="flat">
            <a:solidFill>
              <a:schemeClr val="tx1"/>
            </a:solidFill>
            <a:prstDash val="solid"/>
            <a:miter/>
            <a:tailEnd type="triangle" w="sm" len="sm"/>
          </a:ln>
        </p:spPr>
        <p:txBody>
          <a:bodyPr rtlCol="0" anchor="ctr"/>
          <a:lstStyle/>
          <a:p>
            <a:endParaRPr lang="en-GB" sz="1050" dirty="0"/>
          </a:p>
        </p:txBody>
      </p:sp>
      <p:sp>
        <p:nvSpPr>
          <p:cNvPr id="51" name="Freeform: Shape 50">
            <a:extLst>
              <a:ext uri="{FF2B5EF4-FFF2-40B4-BE49-F238E27FC236}">
                <a16:creationId xmlns:a16="http://schemas.microsoft.com/office/drawing/2014/main" id="{A044C582-1AFE-3FE7-615C-9E5F37FD8B02}"/>
              </a:ext>
            </a:extLst>
          </p:cNvPr>
          <p:cNvSpPr/>
          <p:nvPr/>
        </p:nvSpPr>
        <p:spPr>
          <a:xfrm>
            <a:off x="5354071" y="3379020"/>
            <a:ext cx="0" cy="5604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ln w="19424" cap="flat">
            <a:solidFill>
              <a:schemeClr val="tx1"/>
            </a:solidFill>
            <a:prstDash val="solid"/>
            <a:miter/>
          </a:ln>
        </p:spPr>
        <p:txBody>
          <a:bodyPr rtlCol="0" anchor="ctr"/>
          <a:lstStyle/>
          <a:p>
            <a:endParaRPr lang="en-GB" sz="1050"/>
          </a:p>
        </p:txBody>
      </p:sp>
      <p:sp>
        <p:nvSpPr>
          <p:cNvPr id="52" name="Freeform: Shape 51">
            <a:extLst>
              <a:ext uri="{FF2B5EF4-FFF2-40B4-BE49-F238E27FC236}">
                <a16:creationId xmlns:a16="http://schemas.microsoft.com/office/drawing/2014/main" id="{2752AFF6-A9A3-BC07-1E08-34BA6FC8A43E}"/>
              </a:ext>
            </a:extLst>
          </p:cNvPr>
          <p:cNvSpPr/>
          <p:nvPr/>
        </p:nvSpPr>
        <p:spPr>
          <a:xfrm>
            <a:off x="4665808" y="3375991"/>
            <a:ext cx="63554" cy="621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endParaRPr lang="en-GB" sz="1050"/>
          </a:p>
        </p:txBody>
      </p:sp>
      <p:sp>
        <p:nvSpPr>
          <p:cNvPr id="54" name="Freeform: Shape 53">
            <a:extLst>
              <a:ext uri="{FF2B5EF4-FFF2-40B4-BE49-F238E27FC236}">
                <a16:creationId xmlns:a16="http://schemas.microsoft.com/office/drawing/2014/main" id="{D3915B03-B427-1A50-1439-1B90B0CC9A1A}"/>
              </a:ext>
            </a:extLst>
          </p:cNvPr>
          <p:cNvSpPr/>
          <p:nvPr/>
        </p:nvSpPr>
        <p:spPr>
          <a:xfrm>
            <a:off x="4182566" y="3283738"/>
            <a:ext cx="1805039" cy="0"/>
          </a:xfrm>
          <a:custGeom>
            <a:avLst/>
            <a:gdLst>
              <a:gd name="connsiteX0" fmla="*/ 2391731 w 2391731"/>
              <a:gd name="connsiteY0" fmla="*/ 0 h 13248"/>
              <a:gd name="connsiteX1" fmla="*/ 0 w 2391731"/>
              <a:gd name="connsiteY1" fmla="*/ 0 h 13248"/>
            </a:gdLst>
            <a:ahLst/>
            <a:cxnLst>
              <a:cxn ang="0">
                <a:pos x="connsiteX0" y="connsiteY0"/>
              </a:cxn>
              <a:cxn ang="0">
                <a:pos x="connsiteX1" y="connsiteY1"/>
              </a:cxn>
            </a:cxnLst>
            <a:rect l="l" t="t" r="r" b="b"/>
            <a:pathLst>
              <a:path w="2391731" h="13248">
                <a:moveTo>
                  <a:pt x="2391731" y="0"/>
                </a:moveTo>
                <a:lnTo>
                  <a:pt x="0" y="0"/>
                </a:lnTo>
              </a:path>
            </a:pathLst>
          </a:custGeom>
          <a:ln w="19424" cap="flat">
            <a:solidFill>
              <a:schemeClr val="tx1"/>
            </a:solidFill>
            <a:prstDash val="solid"/>
            <a:miter/>
            <a:tailEnd type="triangle" w="sm" len="sm"/>
          </a:ln>
        </p:spPr>
        <p:txBody>
          <a:bodyPr rtlCol="0" anchor="ctr"/>
          <a:lstStyle/>
          <a:p>
            <a:endParaRPr lang="en-GB" sz="1050"/>
          </a:p>
        </p:txBody>
      </p:sp>
      <p:sp>
        <p:nvSpPr>
          <p:cNvPr id="55" name="Freeform: Shape 54">
            <a:extLst>
              <a:ext uri="{FF2B5EF4-FFF2-40B4-BE49-F238E27FC236}">
                <a16:creationId xmlns:a16="http://schemas.microsoft.com/office/drawing/2014/main" id="{04E30AFB-AEB2-EAB6-29C0-7DD207D7ACB3}"/>
              </a:ext>
            </a:extLst>
          </p:cNvPr>
          <p:cNvSpPr/>
          <p:nvPr/>
        </p:nvSpPr>
        <p:spPr>
          <a:xfrm>
            <a:off x="5987604" y="3255717"/>
            <a:ext cx="0" cy="5604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050"/>
          </a:p>
        </p:txBody>
      </p:sp>
      <p:sp>
        <p:nvSpPr>
          <p:cNvPr id="56" name="Freeform: Shape 55">
            <a:extLst>
              <a:ext uri="{FF2B5EF4-FFF2-40B4-BE49-F238E27FC236}">
                <a16:creationId xmlns:a16="http://schemas.microsoft.com/office/drawing/2014/main" id="{0DF3120C-4F32-A668-CD10-414924F17B87}"/>
              </a:ext>
            </a:extLst>
          </p:cNvPr>
          <p:cNvSpPr/>
          <p:nvPr/>
        </p:nvSpPr>
        <p:spPr>
          <a:xfrm>
            <a:off x="4599892" y="3252688"/>
            <a:ext cx="63391" cy="621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endParaRPr lang="en-GB" sz="1050"/>
          </a:p>
        </p:txBody>
      </p:sp>
      <p:sp>
        <p:nvSpPr>
          <p:cNvPr id="57" name="TextBox 56">
            <a:extLst>
              <a:ext uri="{FF2B5EF4-FFF2-40B4-BE49-F238E27FC236}">
                <a16:creationId xmlns:a16="http://schemas.microsoft.com/office/drawing/2014/main" id="{D7643BDF-4737-341F-C9BA-E67B39B6A95E}"/>
              </a:ext>
            </a:extLst>
          </p:cNvPr>
          <p:cNvSpPr txBox="1"/>
          <p:nvPr/>
        </p:nvSpPr>
        <p:spPr>
          <a:xfrm>
            <a:off x="2345365" y="2725661"/>
            <a:ext cx="910849" cy="380873"/>
          </a:xfrm>
          <a:prstGeom prst="rect">
            <a:avLst/>
          </a:prstGeom>
          <a:noFill/>
        </p:spPr>
        <p:txBody>
          <a:bodyPr wrap="square" lIns="0" tIns="0" rIns="0" bIns="0" rtlCol="0" anchor="ctr" anchorCtr="0">
            <a:spAutoFit/>
          </a:bodyPr>
          <a:lstStyle/>
          <a:p>
            <a:pPr marL="134997"/>
            <a:r>
              <a:rPr lang="en-GB" sz="825" dirty="0">
                <a:latin typeface="Arial" panose="020B0604020202020204" pitchFamily="34" charset="0"/>
                <a:cs typeface="Arial" panose="020B0604020202020204" pitchFamily="34" charset="0"/>
              </a:rPr>
              <a:t>Never</a:t>
            </a:r>
          </a:p>
          <a:p>
            <a:pPr marL="134997"/>
            <a:r>
              <a:rPr lang="en-GB" sz="825" dirty="0">
                <a:latin typeface="Arial" panose="020B0604020202020204" pitchFamily="34" charset="0"/>
                <a:cs typeface="Arial" panose="020B0604020202020204" pitchFamily="34" charset="0"/>
              </a:rPr>
              <a:t>Current</a:t>
            </a:r>
          </a:p>
          <a:p>
            <a:pPr marL="134997"/>
            <a:r>
              <a:rPr lang="en-GB" sz="825" dirty="0">
                <a:latin typeface="Arial" panose="020B0604020202020204" pitchFamily="34" charset="0"/>
                <a:cs typeface="Arial" panose="020B0604020202020204" pitchFamily="34" charset="0"/>
              </a:rPr>
              <a:t>Previous</a:t>
            </a:r>
          </a:p>
        </p:txBody>
      </p:sp>
      <p:sp>
        <p:nvSpPr>
          <p:cNvPr id="58" name="TextBox 57">
            <a:extLst>
              <a:ext uri="{FF2B5EF4-FFF2-40B4-BE49-F238E27FC236}">
                <a16:creationId xmlns:a16="http://schemas.microsoft.com/office/drawing/2014/main" id="{6F125441-6022-E31C-A693-5AE1D7EBB500}"/>
              </a:ext>
            </a:extLst>
          </p:cNvPr>
          <p:cNvSpPr txBox="1"/>
          <p:nvPr/>
        </p:nvSpPr>
        <p:spPr>
          <a:xfrm>
            <a:off x="3307556" y="2716695"/>
            <a:ext cx="479430" cy="380873"/>
          </a:xfrm>
          <a:prstGeom prst="rect">
            <a:avLst/>
          </a:prstGeom>
          <a:noFill/>
        </p:spPr>
        <p:txBody>
          <a:bodyPr wrap="square" lIns="0" tIns="0" rIns="0" bIns="0" rtlCol="0" anchor="ctr" anchorCtr="0">
            <a:spAutoFit/>
          </a:bodyPr>
          <a:lstStyle/>
          <a:p>
            <a:pPr algn="r"/>
            <a:r>
              <a:rPr lang="en-GB" sz="825" dirty="0">
                <a:latin typeface="Arial" panose="020B0604020202020204" pitchFamily="34" charset="0"/>
                <a:cs typeface="Arial" panose="020B0604020202020204" pitchFamily="34" charset="0"/>
              </a:rPr>
              <a:t>37  / 154</a:t>
            </a:r>
          </a:p>
          <a:p>
            <a:pPr algn="r"/>
            <a:r>
              <a:rPr lang="en-GB" sz="825" dirty="0">
                <a:latin typeface="Arial" panose="020B0604020202020204" pitchFamily="34" charset="0"/>
                <a:cs typeface="Arial" panose="020B0604020202020204" pitchFamily="34" charset="0"/>
              </a:rPr>
              <a:t>0    /     8</a:t>
            </a:r>
          </a:p>
          <a:p>
            <a:pPr algn="r"/>
            <a:r>
              <a:rPr lang="en-GB" sz="825" dirty="0">
                <a:latin typeface="Arial" panose="020B0604020202020204" pitchFamily="34" charset="0"/>
                <a:cs typeface="Arial" panose="020B0604020202020204" pitchFamily="34" charset="0"/>
              </a:rPr>
              <a:t>28  /   95</a:t>
            </a:r>
          </a:p>
        </p:txBody>
      </p:sp>
      <p:sp>
        <p:nvSpPr>
          <p:cNvPr id="59" name="TextBox 58">
            <a:extLst>
              <a:ext uri="{FF2B5EF4-FFF2-40B4-BE49-F238E27FC236}">
                <a16:creationId xmlns:a16="http://schemas.microsoft.com/office/drawing/2014/main" id="{881D9366-95F9-3FB8-5D2E-A385C4B56A67}"/>
              </a:ext>
            </a:extLst>
          </p:cNvPr>
          <p:cNvSpPr txBox="1"/>
          <p:nvPr/>
        </p:nvSpPr>
        <p:spPr>
          <a:xfrm>
            <a:off x="6817022" y="2716695"/>
            <a:ext cx="792009" cy="380873"/>
          </a:xfrm>
          <a:prstGeom prst="rect">
            <a:avLst/>
          </a:prstGeom>
          <a:noFill/>
        </p:spPr>
        <p:txBody>
          <a:bodyPr wrap="square" lIns="0" tIns="0" rIns="0" bIns="0" rtlCol="0" anchor="ctr" anchorCtr="0">
            <a:spAutoFit/>
          </a:bodyPr>
          <a:lstStyle/>
          <a:p>
            <a:pPr algn="ctr"/>
            <a:r>
              <a:rPr lang="en-GB" sz="825" dirty="0">
                <a:latin typeface="Arial" panose="020B0604020202020204" pitchFamily="34" charset="0"/>
                <a:cs typeface="Arial" panose="020B0604020202020204" pitchFamily="34" charset="0"/>
              </a:rPr>
              <a:t>0.27 (0.13–0.55)</a:t>
            </a:r>
          </a:p>
          <a:p>
            <a:pPr algn="ctr"/>
            <a:r>
              <a:rPr lang="en-GB" sz="825" dirty="0">
                <a:latin typeface="Arial" panose="020B0604020202020204" pitchFamily="34" charset="0"/>
                <a:cs typeface="Arial" panose="020B0604020202020204" pitchFamily="34" charset="0"/>
              </a:rPr>
              <a:t>NE</a:t>
            </a:r>
          </a:p>
          <a:p>
            <a:pPr algn="ctr"/>
            <a:r>
              <a:rPr lang="en-GB" sz="825" dirty="0">
                <a:latin typeface="Arial" panose="020B0604020202020204" pitchFamily="34" charset="0"/>
                <a:cs typeface="Arial" panose="020B0604020202020204" pitchFamily="34" charset="0"/>
              </a:rPr>
              <a:t>0.22 (0.08–0.57)</a:t>
            </a:r>
          </a:p>
        </p:txBody>
      </p:sp>
      <p:sp>
        <p:nvSpPr>
          <p:cNvPr id="61" name="Freeform: Shape 60">
            <a:extLst>
              <a:ext uri="{FF2B5EF4-FFF2-40B4-BE49-F238E27FC236}">
                <a16:creationId xmlns:a16="http://schemas.microsoft.com/office/drawing/2014/main" id="{BB61175C-C8A1-366C-EDB9-C0274F855114}"/>
              </a:ext>
            </a:extLst>
          </p:cNvPr>
          <p:cNvSpPr/>
          <p:nvPr/>
        </p:nvSpPr>
        <p:spPr>
          <a:xfrm>
            <a:off x="4182566" y="3032100"/>
            <a:ext cx="1078390" cy="0"/>
          </a:xfrm>
          <a:custGeom>
            <a:avLst/>
            <a:gdLst>
              <a:gd name="connsiteX0" fmla="*/ 1345482 w 1345482"/>
              <a:gd name="connsiteY0" fmla="*/ 0 h 13248"/>
              <a:gd name="connsiteX1" fmla="*/ 0 w 1345482"/>
              <a:gd name="connsiteY1" fmla="*/ 0 h 13248"/>
            </a:gdLst>
            <a:ahLst/>
            <a:cxnLst>
              <a:cxn ang="0">
                <a:pos x="connsiteX0" y="connsiteY0"/>
              </a:cxn>
              <a:cxn ang="0">
                <a:pos x="connsiteX1" y="connsiteY1"/>
              </a:cxn>
            </a:cxnLst>
            <a:rect l="l" t="t" r="r" b="b"/>
            <a:pathLst>
              <a:path w="1345482" h="13248">
                <a:moveTo>
                  <a:pt x="1345482" y="0"/>
                </a:moveTo>
                <a:lnTo>
                  <a:pt x="0" y="0"/>
                </a:lnTo>
              </a:path>
            </a:pathLst>
          </a:custGeom>
          <a:ln w="19424" cap="flat">
            <a:solidFill>
              <a:schemeClr val="tx1"/>
            </a:solidFill>
            <a:prstDash val="solid"/>
            <a:miter/>
            <a:tailEnd type="triangle" w="sm" len="sm"/>
          </a:ln>
        </p:spPr>
        <p:txBody>
          <a:bodyPr rtlCol="0" anchor="ctr"/>
          <a:lstStyle/>
          <a:p>
            <a:endParaRPr lang="en-GB" sz="1050"/>
          </a:p>
        </p:txBody>
      </p:sp>
      <p:sp>
        <p:nvSpPr>
          <p:cNvPr id="62" name="Freeform: Shape 61">
            <a:extLst>
              <a:ext uri="{FF2B5EF4-FFF2-40B4-BE49-F238E27FC236}">
                <a16:creationId xmlns:a16="http://schemas.microsoft.com/office/drawing/2014/main" id="{D772BDFF-0EF9-48DA-8D1B-29BEA5F85D40}"/>
              </a:ext>
            </a:extLst>
          </p:cNvPr>
          <p:cNvSpPr/>
          <p:nvPr/>
        </p:nvSpPr>
        <p:spPr>
          <a:xfrm>
            <a:off x="5260956" y="3004080"/>
            <a:ext cx="0" cy="5604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050"/>
          </a:p>
        </p:txBody>
      </p:sp>
      <p:sp>
        <p:nvSpPr>
          <p:cNvPr id="63" name="Freeform: Shape 62">
            <a:extLst>
              <a:ext uri="{FF2B5EF4-FFF2-40B4-BE49-F238E27FC236}">
                <a16:creationId xmlns:a16="http://schemas.microsoft.com/office/drawing/2014/main" id="{5CB1EA79-FE02-C4DA-AF06-5896CEA3A41A}"/>
              </a:ext>
            </a:extLst>
          </p:cNvPr>
          <p:cNvSpPr/>
          <p:nvPr/>
        </p:nvSpPr>
        <p:spPr>
          <a:xfrm>
            <a:off x="4587430" y="3001050"/>
            <a:ext cx="67321" cy="621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endParaRPr lang="en-GB" sz="1050"/>
          </a:p>
        </p:txBody>
      </p:sp>
      <p:grpSp>
        <p:nvGrpSpPr>
          <p:cNvPr id="64" name="Group 63">
            <a:extLst>
              <a:ext uri="{FF2B5EF4-FFF2-40B4-BE49-F238E27FC236}">
                <a16:creationId xmlns:a16="http://schemas.microsoft.com/office/drawing/2014/main" id="{C9BCF985-CE00-249C-3C1C-D33040EF89A8}"/>
              </a:ext>
            </a:extLst>
          </p:cNvPr>
          <p:cNvGrpSpPr/>
          <p:nvPr/>
        </p:nvGrpSpPr>
        <p:grpSpPr>
          <a:xfrm>
            <a:off x="4333069" y="2737225"/>
            <a:ext cx="916658" cy="81000"/>
            <a:chOff x="5633719" y="3971223"/>
            <a:chExt cx="1222211" cy="108000"/>
          </a:xfrm>
          <a:solidFill>
            <a:schemeClr val="tx1"/>
          </a:solidFill>
        </p:grpSpPr>
        <p:sp>
          <p:nvSpPr>
            <p:cNvPr id="65" name="Freeform: Shape 64">
              <a:extLst>
                <a:ext uri="{FF2B5EF4-FFF2-40B4-BE49-F238E27FC236}">
                  <a16:creationId xmlns:a16="http://schemas.microsoft.com/office/drawing/2014/main" id="{CBC79AD1-A82A-AD16-13C0-C69819D8C8F7}"/>
                </a:ext>
              </a:extLst>
            </p:cNvPr>
            <p:cNvSpPr/>
            <p:nvPr/>
          </p:nvSpPr>
          <p:spPr>
            <a:xfrm>
              <a:off x="5633719" y="4025223"/>
              <a:ext cx="1222211" cy="0"/>
            </a:xfrm>
            <a:custGeom>
              <a:avLst/>
              <a:gdLst>
                <a:gd name="connsiteX0" fmla="*/ 1222211 w 1222211"/>
                <a:gd name="connsiteY0" fmla="*/ 0 h 13248"/>
                <a:gd name="connsiteX1" fmla="*/ 0 w 1222211"/>
                <a:gd name="connsiteY1" fmla="*/ 0 h 13248"/>
              </a:gdLst>
              <a:ahLst/>
              <a:cxnLst>
                <a:cxn ang="0">
                  <a:pos x="connsiteX0" y="connsiteY0"/>
                </a:cxn>
                <a:cxn ang="0">
                  <a:pos x="connsiteX1" y="connsiteY1"/>
                </a:cxn>
              </a:cxnLst>
              <a:rect l="l" t="t" r="r" b="b"/>
              <a:pathLst>
                <a:path w="1222211" h="13248">
                  <a:moveTo>
                    <a:pt x="1222211" y="0"/>
                  </a:moveTo>
                  <a:lnTo>
                    <a:pt x="0" y="0"/>
                  </a:lnTo>
                </a:path>
              </a:pathLst>
            </a:custGeom>
            <a:grpFill/>
            <a:ln w="19424" cap="flat">
              <a:solidFill>
                <a:schemeClr val="tx1"/>
              </a:solidFill>
              <a:prstDash val="solid"/>
              <a:miter/>
            </a:ln>
          </p:spPr>
          <p:txBody>
            <a:bodyPr rtlCol="0" anchor="ctr"/>
            <a:lstStyle/>
            <a:p>
              <a:endParaRPr lang="en-GB" sz="1050"/>
            </a:p>
          </p:txBody>
        </p:sp>
        <p:sp>
          <p:nvSpPr>
            <p:cNvPr id="66" name="Freeform: Shape 65">
              <a:extLst>
                <a:ext uri="{FF2B5EF4-FFF2-40B4-BE49-F238E27FC236}">
                  <a16:creationId xmlns:a16="http://schemas.microsoft.com/office/drawing/2014/main" id="{29D77414-8A41-E6C3-A09E-C55814CAEF56}"/>
                </a:ext>
              </a:extLst>
            </p:cNvPr>
            <p:cNvSpPr/>
            <p:nvPr/>
          </p:nvSpPr>
          <p:spPr>
            <a:xfrm>
              <a:off x="6855930" y="3987862"/>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050"/>
            </a:p>
          </p:txBody>
        </p:sp>
        <p:sp>
          <p:nvSpPr>
            <p:cNvPr id="67" name="Freeform: Shape 66">
              <a:extLst>
                <a:ext uri="{FF2B5EF4-FFF2-40B4-BE49-F238E27FC236}">
                  <a16:creationId xmlns:a16="http://schemas.microsoft.com/office/drawing/2014/main" id="{D60F5579-18FD-C8E0-6893-C5F21D23B9B3}"/>
                </a:ext>
              </a:extLst>
            </p:cNvPr>
            <p:cNvSpPr/>
            <p:nvPr/>
          </p:nvSpPr>
          <p:spPr>
            <a:xfrm>
              <a:off x="5633719" y="3987862"/>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050"/>
            </a:p>
          </p:txBody>
        </p:sp>
        <p:sp>
          <p:nvSpPr>
            <p:cNvPr id="68" name="Freeform: Shape 67">
              <a:extLst>
                <a:ext uri="{FF2B5EF4-FFF2-40B4-BE49-F238E27FC236}">
                  <a16:creationId xmlns:a16="http://schemas.microsoft.com/office/drawing/2014/main" id="{7A85398C-91B7-E2F7-4367-69E3EC7667E9}"/>
                </a:ext>
              </a:extLst>
            </p:cNvPr>
            <p:cNvSpPr/>
            <p:nvPr/>
          </p:nvSpPr>
          <p:spPr>
            <a:xfrm>
              <a:off x="6195244" y="3971223"/>
              <a:ext cx="108882" cy="108000"/>
            </a:xfrm>
            <a:custGeom>
              <a:avLst/>
              <a:gdLst>
                <a:gd name="connsiteX0" fmla="*/ 0 w 108882"/>
                <a:gd name="connsiteY0" fmla="*/ 0 h 74987"/>
                <a:gd name="connsiteX1" fmla="*/ 108883 w 108882"/>
                <a:gd name="connsiteY1" fmla="*/ 0 h 74987"/>
                <a:gd name="connsiteX2" fmla="*/ 108883 w 108882"/>
                <a:gd name="connsiteY2" fmla="*/ 74988 h 74987"/>
                <a:gd name="connsiteX3" fmla="*/ 0 w 108882"/>
                <a:gd name="connsiteY3" fmla="*/ 74988 h 74987"/>
              </a:gdLst>
              <a:ahLst/>
              <a:cxnLst>
                <a:cxn ang="0">
                  <a:pos x="connsiteX0" y="connsiteY0"/>
                </a:cxn>
                <a:cxn ang="0">
                  <a:pos x="connsiteX1" y="connsiteY1"/>
                </a:cxn>
                <a:cxn ang="0">
                  <a:pos x="connsiteX2" y="connsiteY2"/>
                </a:cxn>
                <a:cxn ang="0">
                  <a:pos x="connsiteX3" y="connsiteY3"/>
                </a:cxn>
              </a:cxnLst>
              <a:rect l="l" t="t" r="r" b="b"/>
              <a:pathLst>
                <a:path w="108882" h="74987">
                  <a:moveTo>
                    <a:pt x="0" y="0"/>
                  </a:moveTo>
                  <a:lnTo>
                    <a:pt x="108883" y="0"/>
                  </a:lnTo>
                  <a:lnTo>
                    <a:pt x="108883" y="74988"/>
                  </a:lnTo>
                  <a:lnTo>
                    <a:pt x="0" y="74988"/>
                  </a:lnTo>
                  <a:close/>
                </a:path>
              </a:pathLst>
            </a:custGeom>
            <a:grpFill/>
            <a:ln w="0" cap="flat">
              <a:noFill/>
              <a:prstDash val="solid"/>
              <a:miter/>
            </a:ln>
          </p:spPr>
          <p:txBody>
            <a:bodyPr rtlCol="0" anchor="ctr"/>
            <a:lstStyle/>
            <a:p>
              <a:endParaRPr lang="en-GB" sz="1050"/>
            </a:p>
          </p:txBody>
        </p:sp>
      </p:grpSp>
      <p:sp>
        <p:nvSpPr>
          <p:cNvPr id="69" name="TextBox 68">
            <a:extLst>
              <a:ext uri="{FF2B5EF4-FFF2-40B4-BE49-F238E27FC236}">
                <a16:creationId xmlns:a16="http://schemas.microsoft.com/office/drawing/2014/main" id="{F0950B89-A372-520E-F16D-9861021E10B1}"/>
              </a:ext>
            </a:extLst>
          </p:cNvPr>
          <p:cNvSpPr txBox="1"/>
          <p:nvPr/>
        </p:nvSpPr>
        <p:spPr>
          <a:xfrm>
            <a:off x="2345364" y="2353514"/>
            <a:ext cx="1007436" cy="253916"/>
          </a:xfrm>
          <a:prstGeom prst="rect">
            <a:avLst/>
          </a:prstGeom>
          <a:noFill/>
        </p:spPr>
        <p:txBody>
          <a:bodyPr wrap="square" lIns="0" tIns="0" rIns="0" bIns="0" rtlCol="0" anchor="ctr" anchorCtr="0">
            <a:spAutoFit/>
          </a:bodyPr>
          <a:lstStyle/>
          <a:p>
            <a:pPr marL="134997"/>
            <a:r>
              <a:rPr lang="en-GB" sz="825" dirty="0">
                <a:latin typeface="Arial" panose="020B0604020202020204" pitchFamily="34" charset="0"/>
                <a:cs typeface="Arial" panose="020B0604020202020204" pitchFamily="34" charset="0"/>
              </a:rPr>
              <a:t>0</a:t>
            </a:r>
          </a:p>
          <a:p>
            <a:pPr marL="134997"/>
            <a:r>
              <a:rPr lang="en-GB" sz="825" dirty="0">
                <a:latin typeface="Arial" panose="020B0604020202020204" pitchFamily="34" charset="0"/>
                <a:cs typeface="Arial" panose="020B0604020202020204" pitchFamily="34" charset="0"/>
              </a:rPr>
              <a:t>1</a:t>
            </a:r>
          </a:p>
        </p:txBody>
      </p:sp>
      <p:sp>
        <p:nvSpPr>
          <p:cNvPr id="70" name="TextBox 69">
            <a:extLst>
              <a:ext uri="{FF2B5EF4-FFF2-40B4-BE49-F238E27FC236}">
                <a16:creationId xmlns:a16="http://schemas.microsoft.com/office/drawing/2014/main" id="{5FB97DF5-1F2A-A3F6-0D78-E3793B1DFC11}"/>
              </a:ext>
            </a:extLst>
          </p:cNvPr>
          <p:cNvSpPr txBox="1"/>
          <p:nvPr/>
        </p:nvSpPr>
        <p:spPr>
          <a:xfrm>
            <a:off x="3307556" y="2344548"/>
            <a:ext cx="479430" cy="253916"/>
          </a:xfrm>
          <a:prstGeom prst="rect">
            <a:avLst/>
          </a:prstGeom>
          <a:noFill/>
        </p:spPr>
        <p:txBody>
          <a:bodyPr wrap="square" lIns="0" tIns="0" rIns="0" bIns="0" rtlCol="0" anchor="ctr" anchorCtr="0">
            <a:spAutoFit/>
          </a:bodyPr>
          <a:lstStyle/>
          <a:p>
            <a:pPr algn="r"/>
            <a:r>
              <a:rPr lang="en-GB" sz="825" dirty="0">
                <a:latin typeface="Arial" panose="020B0604020202020204" pitchFamily="34" charset="0"/>
                <a:cs typeface="Arial" panose="020B0604020202020204" pitchFamily="34" charset="0"/>
              </a:rPr>
              <a:t>32  / 137</a:t>
            </a:r>
          </a:p>
          <a:p>
            <a:pPr algn="r"/>
            <a:r>
              <a:rPr lang="en-GB" sz="825" dirty="0">
                <a:latin typeface="Arial" panose="020B0604020202020204" pitchFamily="34" charset="0"/>
                <a:cs typeface="Arial" panose="020B0604020202020204" pitchFamily="34" charset="0"/>
              </a:rPr>
              <a:t>33  / 120</a:t>
            </a:r>
          </a:p>
        </p:txBody>
      </p:sp>
      <p:sp>
        <p:nvSpPr>
          <p:cNvPr id="71" name="TextBox 70">
            <a:extLst>
              <a:ext uri="{FF2B5EF4-FFF2-40B4-BE49-F238E27FC236}">
                <a16:creationId xmlns:a16="http://schemas.microsoft.com/office/drawing/2014/main" id="{51623F45-AD87-61E5-A6EB-699B4C9E349A}"/>
              </a:ext>
            </a:extLst>
          </p:cNvPr>
          <p:cNvSpPr txBox="1"/>
          <p:nvPr/>
        </p:nvSpPr>
        <p:spPr>
          <a:xfrm>
            <a:off x="6817022" y="2344548"/>
            <a:ext cx="792009" cy="253916"/>
          </a:xfrm>
          <a:prstGeom prst="rect">
            <a:avLst/>
          </a:prstGeom>
          <a:noFill/>
        </p:spPr>
        <p:txBody>
          <a:bodyPr wrap="square" lIns="0" tIns="0" rIns="0" bIns="0" rtlCol="0" anchor="ctr" anchorCtr="0">
            <a:spAutoFit/>
          </a:bodyPr>
          <a:lstStyle/>
          <a:p>
            <a:pPr algn="ctr"/>
            <a:r>
              <a:rPr lang="en-GB" sz="825" dirty="0">
                <a:latin typeface="Arial" panose="020B0604020202020204" pitchFamily="34" charset="0"/>
                <a:cs typeface="Arial" panose="020B0604020202020204" pitchFamily="34" charset="0"/>
              </a:rPr>
              <a:t>0.20 (0.09–0.46)</a:t>
            </a:r>
          </a:p>
          <a:p>
            <a:pPr algn="ctr"/>
            <a:r>
              <a:rPr lang="en-GB" sz="825" dirty="0">
                <a:latin typeface="Arial" panose="020B0604020202020204" pitchFamily="34" charset="0"/>
                <a:cs typeface="Arial" panose="020B0604020202020204" pitchFamily="34" charset="0"/>
              </a:rPr>
              <a:t>0.31 (0.14–0.69)</a:t>
            </a:r>
          </a:p>
        </p:txBody>
      </p:sp>
      <p:grpSp>
        <p:nvGrpSpPr>
          <p:cNvPr id="72" name="Group 71">
            <a:extLst>
              <a:ext uri="{FF2B5EF4-FFF2-40B4-BE49-F238E27FC236}">
                <a16:creationId xmlns:a16="http://schemas.microsoft.com/office/drawing/2014/main" id="{F88A4A2B-C131-510B-FDCB-7C16D98E2DE4}"/>
              </a:ext>
            </a:extLst>
          </p:cNvPr>
          <p:cNvGrpSpPr/>
          <p:nvPr/>
        </p:nvGrpSpPr>
        <p:grpSpPr>
          <a:xfrm>
            <a:off x="4376234" y="2497672"/>
            <a:ext cx="1001237" cy="72900"/>
            <a:chOff x="5691272" y="3620266"/>
            <a:chExt cx="1334982" cy="97200"/>
          </a:xfrm>
          <a:solidFill>
            <a:schemeClr val="tx1"/>
          </a:solidFill>
        </p:grpSpPr>
        <p:sp>
          <p:nvSpPr>
            <p:cNvPr id="73" name="Freeform: Shape 72">
              <a:extLst>
                <a:ext uri="{FF2B5EF4-FFF2-40B4-BE49-F238E27FC236}">
                  <a16:creationId xmlns:a16="http://schemas.microsoft.com/office/drawing/2014/main" id="{682253CA-20BB-7FB7-BC3C-5CD6AAF4161E}"/>
                </a:ext>
              </a:extLst>
            </p:cNvPr>
            <p:cNvSpPr/>
            <p:nvPr/>
          </p:nvSpPr>
          <p:spPr>
            <a:xfrm>
              <a:off x="5691272" y="3668866"/>
              <a:ext cx="1334982" cy="0"/>
            </a:xfrm>
            <a:custGeom>
              <a:avLst/>
              <a:gdLst>
                <a:gd name="connsiteX0" fmla="*/ 1334983 w 1334982"/>
                <a:gd name="connsiteY0" fmla="*/ 0 h 13248"/>
                <a:gd name="connsiteX1" fmla="*/ 0 w 1334982"/>
                <a:gd name="connsiteY1" fmla="*/ 0 h 13248"/>
              </a:gdLst>
              <a:ahLst/>
              <a:cxnLst>
                <a:cxn ang="0">
                  <a:pos x="connsiteX0" y="connsiteY0"/>
                </a:cxn>
                <a:cxn ang="0">
                  <a:pos x="connsiteX1" y="connsiteY1"/>
                </a:cxn>
              </a:cxnLst>
              <a:rect l="l" t="t" r="r" b="b"/>
              <a:pathLst>
                <a:path w="1334982" h="13248">
                  <a:moveTo>
                    <a:pt x="1334983" y="0"/>
                  </a:moveTo>
                  <a:lnTo>
                    <a:pt x="0" y="0"/>
                  </a:lnTo>
                </a:path>
              </a:pathLst>
            </a:custGeom>
            <a:grpFill/>
            <a:ln w="19424" cap="flat">
              <a:solidFill>
                <a:schemeClr val="tx1"/>
              </a:solidFill>
              <a:prstDash val="solid"/>
              <a:miter/>
            </a:ln>
          </p:spPr>
          <p:txBody>
            <a:bodyPr rtlCol="0" anchor="ctr"/>
            <a:lstStyle/>
            <a:p>
              <a:endParaRPr lang="en-GB" sz="1050"/>
            </a:p>
          </p:txBody>
        </p:sp>
        <p:sp>
          <p:nvSpPr>
            <p:cNvPr id="74" name="Freeform: Shape 73">
              <a:extLst>
                <a:ext uri="{FF2B5EF4-FFF2-40B4-BE49-F238E27FC236}">
                  <a16:creationId xmlns:a16="http://schemas.microsoft.com/office/drawing/2014/main" id="{F3F69F99-CD7F-4820-F439-BC5CDBA7ADFF}"/>
                </a:ext>
              </a:extLst>
            </p:cNvPr>
            <p:cNvSpPr/>
            <p:nvPr/>
          </p:nvSpPr>
          <p:spPr>
            <a:xfrm>
              <a:off x="7026254" y="3631572"/>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grpFill/>
            <a:ln w="19424" cap="flat">
              <a:solidFill>
                <a:schemeClr val="tx1"/>
              </a:solidFill>
              <a:prstDash val="solid"/>
              <a:miter/>
            </a:ln>
          </p:spPr>
          <p:txBody>
            <a:bodyPr rtlCol="0" anchor="ctr"/>
            <a:lstStyle/>
            <a:p>
              <a:endParaRPr lang="en-GB" sz="1050"/>
            </a:p>
          </p:txBody>
        </p:sp>
        <p:sp>
          <p:nvSpPr>
            <p:cNvPr id="75" name="Freeform: Shape 74">
              <a:extLst>
                <a:ext uri="{FF2B5EF4-FFF2-40B4-BE49-F238E27FC236}">
                  <a16:creationId xmlns:a16="http://schemas.microsoft.com/office/drawing/2014/main" id="{42D519D2-BE76-8B62-8734-B5BC3786A1DC}"/>
                </a:ext>
              </a:extLst>
            </p:cNvPr>
            <p:cNvSpPr/>
            <p:nvPr/>
          </p:nvSpPr>
          <p:spPr>
            <a:xfrm>
              <a:off x="5691272" y="3631572"/>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grpFill/>
            <a:ln w="19424" cap="flat">
              <a:solidFill>
                <a:schemeClr val="tx1"/>
              </a:solidFill>
              <a:prstDash val="solid"/>
              <a:miter/>
            </a:ln>
          </p:spPr>
          <p:txBody>
            <a:bodyPr rtlCol="0" anchor="ctr"/>
            <a:lstStyle/>
            <a:p>
              <a:endParaRPr lang="en-GB" sz="1050"/>
            </a:p>
          </p:txBody>
        </p:sp>
        <p:sp>
          <p:nvSpPr>
            <p:cNvPr id="76" name="Freeform: Shape 75">
              <a:extLst>
                <a:ext uri="{FF2B5EF4-FFF2-40B4-BE49-F238E27FC236}">
                  <a16:creationId xmlns:a16="http://schemas.microsoft.com/office/drawing/2014/main" id="{3896CF14-0380-15AE-61EF-DE7239C49BBA}"/>
                </a:ext>
              </a:extLst>
            </p:cNvPr>
            <p:cNvSpPr/>
            <p:nvPr/>
          </p:nvSpPr>
          <p:spPr>
            <a:xfrm>
              <a:off x="6317349" y="3620266"/>
              <a:ext cx="98772" cy="972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grpFill/>
            <a:ln w="0" cap="flat">
              <a:noFill/>
              <a:prstDash val="solid"/>
              <a:miter/>
            </a:ln>
          </p:spPr>
          <p:txBody>
            <a:bodyPr rtlCol="0" anchor="ctr"/>
            <a:lstStyle/>
            <a:p>
              <a:endParaRPr lang="en-GB" sz="1050"/>
            </a:p>
          </p:txBody>
        </p:sp>
      </p:grpSp>
      <p:sp>
        <p:nvSpPr>
          <p:cNvPr id="78" name="Freeform: Shape 77">
            <a:extLst>
              <a:ext uri="{FF2B5EF4-FFF2-40B4-BE49-F238E27FC236}">
                <a16:creationId xmlns:a16="http://schemas.microsoft.com/office/drawing/2014/main" id="{395CAEAA-BC37-A7A2-9BA8-57FC57987A42}"/>
              </a:ext>
            </a:extLst>
          </p:cNvPr>
          <p:cNvSpPr/>
          <p:nvPr/>
        </p:nvSpPr>
        <p:spPr>
          <a:xfrm>
            <a:off x="4182577" y="2405061"/>
            <a:ext cx="946261" cy="0"/>
          </a:xfrm>
          <a:custGeom>
            <a:avLst/>
            <a:gdLst>
              <a:gd name="connsiteX0" fmla="*/ 1164076 w 1164075"/>
              <a:gd name="connsiteY0" fmla="*/ 0 h 13248"/>
              <a:gd name="connsiteX1" fmla="*/ 0 w 1164075"/>
              <a:gd name="connsiteY1" fmla="*/ 0 h 13248"/>
            </a:gdLst>
            <a:ahLst/>
            <a:cxnLst>
              <a:cxn ang="0">
                <a:pos x="connsiteX0" y="connsiteY0"/>
              </a:cxn>
              <a:cxn ang="0">
                <a:pos x="connsiteX1" y="connsiteY1"/>
              </a:cxn>
            </a:cxnLst>
            <a:rect l="l" t="t" r="r" b="b"/>
            <a:pathLst>
              <a:path w="1164075" h="13248">
                <a:moveTo>
                  <a:pt x="1164076" y="0"/>
                </a:moveTo>
                <a:lnTo>
                  <a:pt x="0" y="0"/>
                </a:lnTo>
              </a:path>
            </a:pathLst>
          </a:custGeom>
          <a:ln w="19424" cap="flat">
            <a:solidFill>
              <a:schemeClr val="tx1"/>
            </a:solidFill>
            <a:prstDash val="solid"/>
            <a:miter/>
            <a:tailEnd type="triangle" w="sm" len="sm"/>
          </a:ln>
        </p:spPr>
        <p:txBody>
          <a:bodyPr rtlCol="0" anchor="ctr"/>
          <a:lstStyle/>
          <a:p>
            <a:endParaRPr lang="en-GB" sz="1050"/>
          </a:p>
        </p:txBody>
      </p:sp>
      <p:sp>
        <p:nvSpPr>
          <p:cNvPr id="79" name="Freeform: Shape 78">
            <a:extLst>
              <a:ext uri="{FF2B5EF4-FFF2-40B4-BE49-F238E27FC236}">
                <a16:creationId xmlns:a16="http://schemas.microsoft.com/office/drawing/2014/main" id="{85AF9B3C-3988-6DB3-1C32-327D79514337}"/>
              </a:ext>
            </a:extLst>
          </p:cNvPr>
          <p:cNvSpPr/>
          <p:nvPr/>
        </p:nvSpPr>
        <p:spPr>
          <a:xfrm>
            <a:off x="5128838" y="2377041"/>
            <a:ext cx="0" cy="5604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050"/>
          </a:p>
        </p:txBody>
      </p:sp>
      <p:sp>
        <p:nvSpPr>
          <p:cNvPr id="80" name="Freeform: Shape 79">
            <a:extLst>
              <a:ext uri="{FF2B5EF4-FFF2-40B4-BE49-F238E27FC236}">
                <a16:creationId xmlns:a16="http://schemas.microsoft.com/office/drawing/2014/main" id="{D613FBAA-1AC9-DBE4-3B92-3CCD585D1880}"/>
              </a:ext>
            </a:extLst>
          </p:cNvPr>
          <p:cNvSpPr/>
          <p:nvPr/>
        </p:nvSpPr>
        <p:spPr>
          <a:xfrm>
            <a:off x="4527921" y="2368611"/>
            <a:ext cx="80290" cy="729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solidFill>
            <a:schemeClr val="tx1"/>
          </a:solidFill>
          <a:ln w="0" cap="flat">
            <a:noFill/>
            <a:prstDash val="solid"/>
            <a:miter/>
          </a:ln>
        </p:spPr>
        <p:txBody>
          <a:bodyPr rtlCol="0" anchor="ctr"/>
          <a:lstStyle/>
          <a:p>
            <a:endParaRPr lang="en-GB" sz="1050"/>
          </a:p>
        </p:txBody>
      </p:sp>
      <p:sp>
        <p:nvSpPr>
          <p:cNvPr id="81" name="TextBox 80">
            <a:extLst>
              <a:ext uri="{FF2B5EF4-FFF2-40B4-BE49-F238E27FC236}">
                <a16:creationId xmlns:a16="http://schemas.microsoft.com/office/drawing/2014/main" id="{90D97859-C6BD-B95E-F7A4-1D9E1D220F29}"/>
              </a:ext>
            </a:extLst>
          </p:cNvPr>
          <p:cNvSpPr txBox="1"/>
          <p:nvPr/>
        </p:nvSpPr>
        <p:spPr>
          <a:xfrm>
            <a:off x="2345363" y="1609223"/>
            <a:ext cx="693361" cy="253916"/>
          </a:xfrm>
          <a:prstGeom prst="rect">
            <a:avLst/>
          </a:prstGeom>
          <a:noFill/>
        </p:spPr>
        <p:txBody>
          <a:bodyPr wrap="square" lIns="0" tIns="0" rIns="0" bIns="0" rtlCol="0" anchor="ctr" anchorCtr="0">
            <a:spAutoFit/>
          </a:bodyPr>
          <a:lstStyle/>
          <a:p>
            <a:pPr marL="134997"/>
            <a:r>
              <a:rPr lang="en-GB" sz="825" dirty="0">
                <a:latin typeface="Arial" panose="020B0604020202020204" pitchFamily="34" charset="0"/>
                <a:cs typeface="Arial" panose="020B0604020202020204" pitchFamily="34" charset="0"/>
              </a:rPr>
              <a:t>Male</a:t>
            </a:r>
          </a:p>
          <a:p>
            <a:pPr marL="134997"/>
            <a:r>
              <a:rPr lang="en-GB" sz="825" dirty="0">
                <a:latin typeface="Arial" panose="020B0604020202020204" pitchFamily="34" charset="0"/>
                <a:cs typeface="Arial" panose="020B0604020202020204" pitchFamily="34" charset="0"/>
              </a:rPr>
              <a:t>Female</a:t>
            </a:r>
          </a:p>
        </p:txBody>
      </p:sp>
      <p:sp>
        <p:nvSpPr>
          <p:cNvPr id="82" name="TextBox 81">
            <a:extLst>
              <a:ext uri="{FF2B5EF4-FFF2-40B4-BE49-F238E27FC236}">
                <a16:creationId xmlns:a16="http://schemas.microsoft.com/office/drawing/2014/main" id="{5A15F1BE-B277-CC93-C325-D0672D4A2FF1}"/>
              </a:ext>
            </a:extLst>
          </p:cNvPr>
          <p:cNvSpPr txBox="1"/>
          <p:nvPr/>
        </p:nvSpPr>
        <p:spPr>
          <a:xfrm>
            <a:off x="3307556" y="1600256"/>
            <a:ext cx="479430" cy="253916"/>
          </a:xfrm>
          <a:prstGeom prst="rect">
            <a:avLst/>
          </a:prstGeom>
          <a:noFill/>
        </p:spPr>
        <p:txBody>
          <a:bodyPr wrap="square" lIns="0" tIns="0" rIns="0" bIns="0" rtlCol="0" anchor="ctr" anchorCtr="0">
            <a:spAutoFit/>
          </a:bodyPr>
          <a:lstStyle/>
          <a:p>
            <a:pPr algn="r"/>
            <a:r>
              <a:rPr lang="en-GB" sz="825" dirty="0">
                <a:latin typeface="Arial" panose="020B0604020202020204" pitchFamily="34" charset="0"/>
                <a:cs typeface="Arial" panose="020B0604020202020204" pitchFamily="34" charset="0"/>
              </a:rPr>
              <a:t>35  / 123</a:t>
            </a:r>
          </a:p>
          <a:p>
            <a:pPr algn="r"/>
            <a:r>
              <a:rPr lang="en-GB" sz="825" dirty="0">
                <a:latin typeface="Arial" panose="020B0604020202020204" pitchFamily="34" charset="0"/>
                <a:cs typeface="Arial" panose="020B0604020202020204" pitchFamily="34" charset="0"/>
              </a:rPr>
              <a:t>30  / 134</a:t>
            </a:r>
          </a:p>
        </p:txBody>
      </p:sp>
      <p:sp>
        <p:nvSpPr>
          <p:cNvPr id="83" name="TextBox 82">
            <a:extLst>
              <a:ext uri="{FF2B5EF4-FFF2-40B4-BE49-F238E27FC236}">
                <a16:creationId xmlns:a16="http://schemas.microsoft.com/office/drawing/2014/main" id="{58847AF4-D9A2-245C-3B89-F800CB00230E}"/>
              </a:ext>
            </a:extLst>
          </p:cNvPr>
          <p:cNvSpPr txBox="1"/>
          <p:nvPr/>
        </p:nvSpPr>
        <p:spPr>
          <a:xfrm>
            <a:off x="6817022" y="1600256"/>
            <a:ext cx="792009" cy="253916"/>
          </a:xfrm>
          <a:prstGeom prst="rect">
            <a:avLst/>
          </a:prstGeom>
          <a:noFill/>
        </p:spPr>
        <p:txBody>
          <a:bodyPr wrap="square" lIns="0" tIns="0" rIns="0" bIns="0" rtlCol="0" anchor="ctr" anchorCtr="0">
            <a:spAutoFit/>
          </a:bodyPr>
          <a:lstStyle/>
          <a:p>
            <a:pPr algn="ctr"/>
            <a:r>
              <a:rPr lang="en-GB" sz="825" dirty="0">
                <a:latin typeface="Arial" panose="020B0604020202020204" pitchFamily="34" charset="0"/>
                <a:cs typeface="Arial" panose="020B0604020202020204" pitchFamily="34" charset="0"/>
              </a:rPr>
              <a:t>0.26 (0.11–0.60)</a:t>
            </a:r>
          </a:p>
          <a:p>
            <a:pPr algn="ctr"/>
            <a:r>
              <a:rPr lang="en-GB" sz="825" dirty="0">
                <a:latin typeface="Arial" panose="020B0604020202020204" pitchFamily="34" charset="0"/>
                <a:cs typeface="Arial" panose="020B0604020202020204" pitchFamily="34" charset="0"/>
              </a:rPr>
              <a:t>0.22 (0.10–0.50)</a:t>
            </a:r>
          </a:p>
        </p:txBody>
      </p:sp>
      <p:sp>
        <p:nvSpPr>
          <p:cNvPr id="85" name="Freeform: Shape 84">
            <a:extLst>
              <a:ext uri="{FF2B5EF4-FFF2-40B4-BE49-F238E27FC236}">
                <a16:creationId xmlns:a16="http://schemas.microsoft.com/office/drawing/2014/main" id="{1D56EE78-048A-0285-AB3F-77CD6361330E}"/>
              </a:ext>
            </a:extLst>
          </p:cNvPr>
          <p:cNvSpPr/>
          <p:nvPr/>
        </p:nvSpPr>
        <p:spPr>
          <a:xfrm>
            <a:off x="4182578" y="1793005"/>
            <a:ext cx="999778" cy="0"/>
          </a:xfrm>
          <a:custGeom>
            <a:avLst/>
            <a:gdLst>
              <a:gd name="connsiteX0" fmla="*/ 1299013 w 1299012"/>
              <a:gd name="connsiteY0" fmla="*/ 0 h 13248"/>
              <a:gd name="connsiteX1" fmla="*/ 0 w 1299012"/>
              <a:gd name="connsiteY1" fmla="*/ 0 h 13248"/>
            </a:gdLst>
            <a:ahLst/>
            <a:cxnLst>
              <a:cxn ang="0">
                <a:pos x="connsiteX0" y="connsiteY0"/>
              </a:cxn>
              <a:cxn ang="0">
                <a:pos x="connsiteX1" y="connsiteY1"/>
              </a:cxn>
            </a:cxnLst>
            <a:rect l="l" t="t" r="r" b="b"/>
            <a:pathLst>
              <a:path w="1299012" h="13248">
                <a:moveTo>
                  <a:pt x="1299013" y="0"/>
                </a:moveTo>
                <a:lnTo>
                  <a:pt x="0" y="0"/>
                </a:lnTo>
              </a:path>
            </a:pathLst>
          </a:custGeom>
          <a:ln w="19424" cap="flat">
            <a:solidFill>
              <a:schemeClr val="tx1"/>
            </a:solidFill>
            <a:prstDash val="solid"/>
            <a:miter/>
            <a:tailEnd type="triangle" w="sm" len="sm"/>
          </a:ln>
        </p:spPr>
        <p:txBody>
          <a:bodyPr rtlCol="0" anchor="ctr"/>
          <a:lstStyle/>
          <a:p>
            <a:endParaRPr lang="en-GB" sz="1050"/>
          </a:p>
        </p:txBody>
      </p:sp>
      <p:sp>
        <p:nvSpPr>
          <p:cNvPr id="86" name="Freeform: Shape 85">
            <a:extLst>
              <a:ext uri="{FF2B5EF4-FFF2-40B4-BE49-F238E27FC236}">
                <a16:creationId xmlns:a16="http://schemas.microsoft.com/office/drawing/2014/main" id="{C4533D30-6BAA-8D3A-BDCC-8F7689375A4D}"/>
              </a:ext>
            </a:extLst>
          </p:cNvPr>
          <p:cNvSpPr/>
          <p:nvPr/>
        </p:nvSpPr>
        <p:spPr>
          <a:xfrm>
            <a:off x="5182356" y="1765036"/>
            <a:ext cx="0" cy="55942"/>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endParaRPr lang="en-GB" sz="1050"/>
          </a:p>
        </p:txBody>
      </p:sp>
      <p:sp>
        <p:nvSpPr>
          <p:cNvPr id="87" name="Freeform: Shape 86">
            <a:extLst>
              <a:ext uri="{FF2B5EF4-FFF2-40B4-BE49-F238E27FC236}">
                <a16:creationId xmlns:a16="http://schemas.microsoft.com/office/drawing/2014/main" id="{77C105FB-3B42-CAFD-1732-8275A4BDA970}"/>
              </a:ext>
            </a:extLst>
          </p:cNvPr>
          <p:cNvSpPr/>
          <p:nvPr/>
        </p:nvSpPr>
        <p:spPr>
          <a:xfrm>
            <a:off x="4594101" y="1752505"/>
            <a:ext cx="83502" cy="81000"/>
          </a:xfrm>
          <a:custGeom>
            <a:avLst/>
            <a:gdLst>
              <a:gd name="connsiteX0" fmla="*/ 0 w 108494"/>
              <a:gd name="connsiteY0" fmla="*/ 0 h 74722"/>
              <a:gd name="connsiteX1" fmla="*/ 108494 w 108494"/>
              <a:gd name="connsiteY1" fmla="*/ 0 h 74722"/>
              <a:gd name="connsiteX2" fmla="*/ 108494 w 108494"/>
              <a:gd name="connsiteY2" fmla="*/ 74722 h 74722"/>
              <a:gd name="connsiteX3" fmla="*/ 0 w 108494"/>
              <a:gd name="connsiteY3" fmla="*/ 74722 h 74722"/>
            </a:gdLst>
            <a:ahLst/>
            <a:cxnLst>
              <a:cxn ang="0">
                <a:pos x="connsiteX0" y="connsiteY0"/>
              </a:cxn>
              <a:cxn ang="0">
                <a:pos x="connsiteX1" y="connsiteY1"/>
              </a:cxn>
              <a:cxn ang="0">
                <a:pos x="connsiteX2" y="connsiteY2"/>
              </a:cxn>
              <a:cxn ang="0">
                <a:pos x="connsiteX3" y="connsiteY3"/>
              </a:cxn>
            </a:cxnLst>
            <a:rect l="l" t="t" r="r" b="b"/>
            <a:pathLst>
              <a:path w="108494" h="74722">
                <a:moveTo>
                  <a:pt x="0" y="0"/>
                </a:moveTo>
                <a:lnTo>
                  <a:pt x="108494" y="0"/>
                </a:lnTo>
                <a:lnTo>
                  <a:pt x="108494" y="74722"/>
                </a:lnTo>
                <a:lnTo>
                  <a:pt x="0" y="74722"/>
                </a:lnTo>
                <a:close/>
              </a:path>
            </a:pathLst>
          </a:custGeom>
          <a:solidFill>
            <a:schemeClr val="tx1"/>
          </a:solidFill>
          <a:ln w="0" cap="flat">
            <a:noFill/>
            <a:prstDash val="solid"/>
            <a:miter/>
          </a:ln>
        </p:spPr>
        <p:txBody>
          <a:bodyPr rtlCol="0" anchor="ctr"/>
          <a:lstStyle/>
          <a:p>
            <a:endParaRPr lang="en-GB" sz="1050"/>
          </a:p>
        </p:txBody>
      </p:sp>
      <p:grpSp>
        <p:nvGrpSpPr>
          <p:cNvPr id="88" name="Group 87">
            <a:extLst>
              <a:ext uri="{FF2B5EF4-FFF2-40B4-BE49-F238E27FC236}">
                <a16:creationId xmlns:a16="http://schemas.microsoft.com/office/drawing/2014/main" id="{60E1D8D9-C870-856F-728F-D7509B56CDCF}"/>
              </a:ext>
            </a:extLst>
          </p:cNvPr>
          <p:cNvGrpSpPr/>
          <p:nvPr/>
        </p:nvGrpSpPr>
        <p:grpSpPr>
          <a:xfrm>
            <a:off x="4253594" y="1632760"/>
            <a:ext cx="1054656" cy="72900"/>
            <a:chOff x="5527753" y="2539043"/>
            <a:chExt cx="1406208" cy="97200"/>
          </a:xfrm>
          <a:solidFill>
            <a:schemeClr val="tx1"/>
          </a:solidFill>
        </p:grpSpPr>
        <p:sp>
          <p:nvSpPr>
            <p:cNvPr id="89" name="Freeform: Shape 88">
              <a:extLst>
                <a:ext uri="{FF2B5EF4-FFF2-40B4-BE49-F238E27FC236}">
                  <a16:creationId xmlns:a16="http://schemas.microsoft.com/office/drawing/2014/main" id="{B1C8188F-A265-322D-0B49-508F76ACE98A}"/>
                </a:ext>
              </a:extLst>
            </p:cNvPr>
            <p:cNvSpPr/>
            <p:nvPr/>
          </p:nvSpPr>
          <p:spPr>
            <a:xfrm flipV="1">
              <a:off x="5527753" y="2541924"/>
              <a:ext cx="1406207" cy="45719"/>
            </a:xfrm>
            <a:custGeom>
              <a:avLst/>
              <a:gdLst>
                <a:gd name="connsiteX0" fmla="*/ 1364926 w 1364925"/>
                <a:gd name="connsiteY0" fmla="*/ 0 h 13248"/>
                <a:gd name="connsiteX1" fmla="*/ 0 w 1364925"/>
                <a:gd name="connsiteY1" fmla="*/ 0 h 13248"/>
              </a:gdLst>
              <a:ahLst/>
              <a:cxnLst>
                <a:cxn ang="0">
                  <a:pos x="connsiteX0" y="connsiteY0"/>
                </a:cxn>
                <a:cxn ang="0">
                  <a:pos x="connsiteX1" y="connsiteY1"/>
                </a:cxn>
              </a:cxnLst>
              <a:rect l="l" t="t" r="r" b="b"/>
              <a:pathLst>
                <a:path w="1364925" h="13248">
                  <a:moveTo>
                    <a:pt x="1364926" y="0"/>
                  </a:moveTo>
                  <a:lnTo>
                    <a:pt x="0" y="0"/>
                  </a:lnTo>
                </a:path>
              </a:pathLst>
            </a:custGeom>
            <a:grpFill/>
            <a:ln w="19424" cap="flat">
              <a:solidFill>
                <a:schemeClr val="tx1"/>
              </a:solidFill>
              <a:prstDash val="solid"/>
              <a:miter/>
            </a:ln>
          </p:spPr>
          <p:txBody>
            <a:bodyPr rtlCol="0" anchor="ctr"/>
            <a:lstStyle/>
            <a:p>
              <a:endParaRPr lang="en-GB" sz="1050"/>
            </a:p>
          </p:txBody>
        </p:sp>
        <p:sp>
          <p:nvSpPr>
            <p:cNvPr id="90" name="Freeform: Shape 89">
              <a:extLst>
                <a:ext uri="{FF2B5EF4-FFF2-40B4-BE49-F238E27FC236}">
                  <a16:creationId xmlns:a16="http://schemas.microsoft.com/office/drawing/2014/main" id="{26834A33-91BC-9099-7A2C-BB52E39BC2ED}"/>
                </a:ext>
              </a:extLst>
            </p:cNvPr>
            <p:cNvSpPr/>
            <p:nvPr/>
          </p:nvSpPr>
          <p:spPr>
            <a:xfrm>
              <a:off x="6933961" y="2550282"/>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050"/>
            </a:p>
          </p:txBody>
        </p:sp>
        <p:sp>
          <p:nvSpPr>
            <p:cNvPr id="91" name="Freeform: Shape 90">
              <a:extLst>
                <a:ext uri="{FF2B5EF4-FFF2-40B4-BE49-F238E27FC236}">
                  <a16:creationId xmlns:a16="http://schemas.microsoft.com/office/drawing/2014/main" id="{E28F50DF-22A3-79C4-4D3C-350D738130C0}"/>
                </a:ext>
              </a:extLst>
            </p:cNvPr>
            <p:cNvSpPr/>
            <p:nvPr/>
          </p:nvSpPr>
          <p:spPr>
            <a:xfrm>
              <a:off x="5527753" y="2550282"/>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050"/>
            </a:p>
          </p:txBody>
        </p:sp>
        <p:sp>
          <p:nvSpPr>
            <p:cNvPr id="92" name="Freeform: Shape 91">
              <a:extLst>
                <a:ext uri="{FF2B5EF4-FFF2-40B4-BE49-F238E27FC236}">
                  <a16:creationId xmlns:a16="http://schemas.microsoft.com/office/drawing/2014/main" id="{E480EB86-3B25-00C2-266B-C234B6128CE2}"/>
                </a:ext>
              </a:extLst>
            </p:cNvPr>
            <p:cNvSpPr/>
            <p:nvPr/>
          </p:nvSpPr>
          <p:spPr>
            <a:xfrm>
              <a:off x="6149358" y="2539043"/>
              <a:ext cx="95272" cy="97200"/>
            </a:xfrm>
            <a:custGeom>
              <a:avLst/>
              <a:gdLst>
                <a:gd name="connsiteX0" fmla="*/ 0 w 95272"/>
                <a:gd name="connsiteY0" fmla="*/ 0 h 65580"/>
                <a:gd name="connsiteX1" fmla="*/ 95273 w 95272"/>
                <a:gd name="connsiteY1" fmla="*/ 0 h 65580"/>
                <a:gd name="connsiteX2" fmla="*/ 95273 w 95272"/>
                <a:gd name="connsiteY2" fmla="*/ 65581 h 65580"/>
                <a:gd name="connsiteX3" fmla="*/ 0 w 95272"/>
                <a:gd name="connsiteY3" fmla="*/ 65581 h 65580"/>
              </a:gdLst>
              <a:ahLst/>
              <a:cxnLst>
                <a:cxn ang="0">
                  <a:pos x="connsiteX0" y="connsiteY0"/>
                </a:cxn>
                <a:cxn ang="0">
                  <a:pos x="connsiteX1" y="connsiteY1"/>
                </a:cxn>
                <a:cxn ang="0">
                  <a:pos x="connsiteX2" y="connsiteY2"/>
                </a:cxn>
                <a:cxn ang="0">
                  <a:pos x="connsiteX3" y="connsiteY3"/>
                </a:cxn>
              </a:cxnLst>
              <a:rect l="l" t="t" r="r" b="b"/>
              <a:pathLst>
                <a:path w="95272" h="65580">
                  <a:moveTo>
                    <a:pt x="0" y="0"/>
                  </a:moveTo>
                  <a:lnTo>
                    <a:pt x="95273" y="0"/>
                  </a:lnTo>
                  <a:lnTo>
                    <a:pt x="95273" y="65581"/>
                  </a:lnTo>
                  <a:lnTo>
                    <a:pt x="0" y="65581"/>
                  </a:lnTo>
                  <a:close/>
                </a:path>
              </a:pathLst>
            </a:custGeom>
            <a:grpFill/>
            <a:ln w="0" cap="flat">
              <a:noFill/>
              <a:prstDash val="solid"/>
              <a:miter/>
            </a:ln>
          </p:spPr>
          <p:txBody>
            <a:bodyPr rtlCol="0" anchor="ctr"/>
            <a:lstStyle/>
            <a:p>
              <a:endParaRPr lang="en-GB" sz="1050"/>
            </a:p>
          </p:txBody>
        </p:sp>
      </p:grpSp>
      <p:sp>
        <p:nvSpPr>
          <p:cNvPr id="93" name="TextBox 92">
            <a:extLst>
              <a:ext uri="{FF2B5EF4-FFF2-40B4-BE49-F238E27FC236}">
                <a16:creationId xmlns:a16="http://schemas.microsoft.com/office/drawing/2014/main" id="{95EB143C-272C-BE14-A70B-EBEF7196017D}"/>
              </a:ext>
            </a:extLst>
          </p:cNvPr>
          <p:cNvSpPr txBox="1"/>
          <p:nvPr/>
        </p:nvSpPr>
        <p:spPr>
          <a:xfrm>
            <a:off x="2345364" y="1237077"/>
            <a:ext cx="377891" cy="253916"/>
          </a:xfrm>
          <a:prstGeom prst="rect">
            <a:avLst/>
          </a:prstGeom>
          <a:noFill/>
        </p:spPr>
        <p:txBody>
          <a:bodyPr wrap="square" lIns="0" tIns="0" rIns="0" bIns="0" rtlCol="0" anchor="ctr" anchorCtr="0">
            <a:spAutoFit/>
          </a:bodyPr>
          <a:lstStyle/>
          <a:p>
            <a:pPr marL="134997"/>
            <a:r>
              <a:rPr lang="en-GB" sz="825" dirty="0">
                <a:latin typeface="Arial" panose="020B0604020202020204" pitchFamily="34" charset="0"/>
                <a:cs typeface="Arial" panose="020B0604020202020204" pitchFamily="34" charset="0"/>
              </a:rPr>
              <a:t>&lt;65</a:t>
            </a:r>
          </a:p>
          <a:p>
            <a:pPr marL="134997"/>
            <a:r>
              <a:rPr lang="en-GB" sz="825" dirty="0">
                <a:latin typeface="Arial" panose="020B0604020202020204" pitchFamily="34" charset="0"/>
                <a:cs typeface="Arial" panose="020B0604020202020204" pitchFamily="34" charset="0"/>
              </a:rPr>
              <a:t>≥65</a:t>
            </a:r>
          </a:p>
        </p:txBody>
      </p:sp>
      <p:sp>
        <p:nvSpPr>
          <p:cNvPr id="94" name="TextBox 93">
            <a:extLst>
              <a:ext uri="{FF2B5EF4-FFF2-40B4-BE49-F238E27FC236}">
                <a16:creationId xmlns:a16="http://schemas.microsoft.com/office/drawing/2014/main" id="{361A26BF-8FB3-D534-7833-DF28232C60C5}"/>
              </a:ext>
            </a:extLst>
          </p:cNvPr>
          <p:cNvSpPr txBox="1"/>
          <p:nvPr/>
        </p:nvSpPr>
        <p:spPr>
          <a:xfrm>
            <a:off x="3307556" y="1228112"/>
            <a:ext cx="479430" cy="253916"/>
          </a:xfrm>
          <a:prstGeom prst="rect">
            <a:avLst/>
          </a:prstGeom>
          <a:noFill/>
        </p:spPr>
        <p:txBody>
          <a:bodyPr wrap="square" lIns="0" tIns="0" rIns="0" bIns="0" rtlCol="0" anchor="ctr" anchorCtr="0">
            <a:spAutoFit/>
          </a:bodyPr>
          <a:lstStyle/>
          <a:p>
            <a:pPr algn="r"/>
            <a:r>
              <a:rPr lang="en-GB" sz="825" dirty="0">
                <a:latin typeface="Arial" panose="020B0604020202020204" pitchFamily="34" charset="0"/>
                <a:cs typeface="Arial" panose="020B0604020202020204" pitchFamily="34" charset="0"/>
              </a:rPr>
              <a:t>43  / 196</a:t>
            </a:r>
          </a:p>
          <a:p>
            <a:pPr algn="r"/>
            <a:r>
              <a:rPr lang="en-GB" sz="825" dirty="0">
                <a:latin typeface="Arial" panose="020B0604020202020204" pitchFamily="34" charset="0"/>
                <a:cs typeface="Arial" panose="020B0604020202020204" pitchFamily="34" charset="0"/>
              </a:rPr>
              <a:t>22  /   61</a:t>
            </a:r>
          </a:p>
        </p:txBody>
      </p:sp>
      <p:sp>
        <p:nvSpPr>
          <p:cNvPr id="95" name="TextBox 94">
            <a:extLst>
              <a:ext uri="{FF2B5EF4-FFF2-40B4-BE49-F238E27FC236}">
                <a16:creationId xmlns:a16="http://schemas.microsoft.com/office/drawing/2014/main" id="{0A3DD490-884C-0E5D-A72D-777FBAFDEECC}"/>
              </a:ext>
            </a:extLst>
          </p:cNvPr>
          <p:cNvSpPr txBox="1"/>
          <p:nvPr/>
        </p:nvSpPr>
        <p:spPr>
          <a:xfrm>
            <a:off x="6817022" y="1228112"/>
            <a:ext cx="792009" cy="253916"/>
          </a:xfrm>
          <a:prstGeom prst="rect">
            <a:avLst/>
          </a:prstGeom>
          <a:noFill/>
        </p:spPr>
        <p:txBody>
          <a:bodyPr wrap="square" lIns="0" tIns="0" rIns="0" bIns="0" rtlCol="0" anchor="ctr" anchorCtr="0">
            <a:spAutoFit/>
          </a:bodyPr>
          <a:lstStyle/>
          <a:p>
            <a:pPr algn="ctr"/>
            <a:r>
              <a:rPr lang="en-GB" sz="825" dirty="0">
                <a:latin typeface="Arial" panose="020B0604020202020204" pitchFamily="34" charset="0"/>
                <a:cs typeface="Arial" panose="020B0604020202020204" pitchFamily="34" charset="0"/>
              </a:rPr>
              <a:t>0.26 (0.13–0.52)</a:t>
            </a:r>
          </a:p>
          <a:p>
            <a:pPr algn="ctr"/>
            <a:r>
              <a:rPr lang="en-GB" sz="825" dirty="0">
                <a:latin typeface="Arial" panose="020B0604020202020204" pitchFamily="34" charset="0"/>
                <a:cs typeface="Arial" panose="020B0604020202020204" pitchFamily="34" charset="0"/>
              </a:rPr>
              <a:t>0.24 (0.08–0.71)</a:t>
            </a:r>
          </a:p>
        </p:txBody>
      </p:sp>
      <p:sp>
        <p:nvSpPr>
          <p:cNvPr id="97" name="Freeform: Shape 96">
            <a:extLst>
              <a:ext uri="{FF2B5EF4-FFF2-40B4-BE49-F238E27FC236}">
                <a16:creationId xmlns:a16="http://schemas.microsoft.com/office/drawing/2014/main" id="{CE40750A-B253-FBFD-B07A-053BB105D73C}"/>
              </a:ext>
            </a:extLst>
          </p:cNvPr>
          <p:cNvSpPr/>
          <p:nvPr/>
        </p:nvSpPr>
        <p:spPr>
          <a:xfrm flipV="1">
            <a:off x="4182610" y="1373674"/>
            <a:ext cx="1227788" cy="34289"/>
          </a:xfrm>
          <a:custGeom>
            <a:avLst/>
            <a:gdLst>
              <a:gd name="connsiteX0" fmla="*/ 1565970 w 1565970"/>
              <a:gd name="connsiteY0" fmla="*/ 0 h 13248"/>
              <a:gd name="connsiteX1" fmla="*/ 0 w 1565970"/>
              <a:gd name="connsiteY1" fmla="*/ 0 h 13248"/>
            </a:gdLst>
            <a:ahLst/>
            <a:cxnLst>
              <a:cxn ang="0">
                <a:pos x="connsiteX0" y="connsiteY0"/>
              </a:cxn>
              <a:cxn ang="0">
                <a:pos x="connsiteX1" y="connsiteY1"/>
              </a:cxn>
            </a:cxnLst>
            <a:rect l="l" t="t" r="r" b="b"/>
            <a:pathLst>
              <a:path w="1565970" h="13248">
                <a:moveTo>
                  <a:pt x="1565970" y="0"/>
                </a:moveTo>
                <a:lnTo>
                  <a:pt x="0" y="0"/>
                </a:lnTo>
              </a:path>
            </a:pathLst>
          </a:custGeom>
          <a:ln w="19424" cap="flat">
            <a:solidFill>
              <a:schemeClr val="tx1"/>
            </a:solidFill>
            <a:prstDash val="solid"/>
            <a:miter/>
            <a:tailEnd type="triangle" w="sm" len="sm"/>
          </a:ln>
        </p:spPr>
        <p:txBody>
          <a:bodyPr rtlCol="0" anchor="ctr"/>
          <a:lstStyle/>
          <a:p>
            <a:endParaRPr lang="en-GB" sz="1050"/>
          </a:p>
        </p:txBody>
      </p:sp>
      <p:sp>
        <p:nvSpPr>
          <p:cNvPr id="98" name="Freeform: Shape 97">
            <a:extLst>
              <a:ext uri="{FF2B5EF4-FFF2-40B4-BE49-F238E27FC236}">
                <a16:creationId xmlns:a16="http://schemas.microsoft.com/office/drawing/2014/main" id="{1BB5FD53-69FC-A6F2-0A46-F093F9FCFBF3}"/>
              </a:ext>
            </a:extLst>
          </p:cNvPr>
          <p:cNvSpPr/>
          <p:nvPr/>
        </p:nvSpPr>
        <p:spPr>
          <a:xfrm>
            <a:off x="5410399" y="1379943"/>
            <a:ext cx="0" cy="5604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050"/>
          </a:p>
        </p:txBody>
      </p:sp>
      <p:sp>
        <p:nvSpPr>
          <p:cNvPr id="99" name="Freeform: Shape 98">
            <a:extLst>
              <a:ext uri="{FF2B5EF4-FFF2-40B4-BE49-F238E27FC236}">
                <a16:creationId xmlns:a16="http://schemas.microsoft.com/office/drawing/2014/main" id="{129D4EEC-C6BE-68F6-2FC1-80345D61D807}"/>
              </a:ext>
            </a:extLst>
          </p:cNvPr>
          <p:cNvSpPr/>
          <p:nvPr/>
        </p:nvSpPr>
        <p:spPr>
          <a:xfrm>
            <a:off x="4644315" y="1385012"/>
            <a:ext cx="44531" cy="45900"/>
          </a:xfrm>
          <a:custGeom>
            <a:avLst/>
            <a:gdLst>
              <a:gd name="connsiteX0" fmla="*/ 0 w 59691"/>
              <a:gd name="connsiteY0" fmla="*/ 0 h 41070"/>
              <a:gd name="connsiteX1" fmla="*/ 59691 w 59691"/>
              <a:gd name="connsiteY1" fmla="*/ 0 h 41070"/>
              <a:gd name="connsiteX2" fmla="*/ 59691 w 59691"/>
              <a:gd name="connsiteY2" fmla="*/ 41071 h 41070"/>
              <a:gd name="connsiteX3" fmla="*/ 0 w 59691"/>
              <a:gd name="connsiteY3" fmla="*/ 41071 h 41070"/>
            </a:gdLst>
            <a:ahLst/>
            <a:cxnLst>
              <a:cxn ang="0">
                <a:pos x="connsiteX0" y="connsiteY0"/>
              </a:cxn>
              <a:cxn ang="0">
                <a:pos x="connsiteX1" y="connsiteY1"/>
              </a:cxn>
              <a:cxn ang="0">
                <a:pos x="connsiteX2" y="connsiteY2"/>
              </a:cxn>
              <a:cxn ang="0">
                <a:pos x="connsiteX3" y="connsiteY3"/>
              </a:cxn>
            </a:cxnLst>
            <a:rect l="l" t="t" r="r" b="b"/>
            <a:pathLst>
              <a:path w="59691" h="41070">
                <a:moveTo>
                  <a:pt x="0" y="0"/>
                </a:moveTo>
                <a:lnTo>
                  <a:pt x="59691" y="0"/>
                </a:lnTo>
                <a:lnTo>
                  <a:pt x="59691" y="41071"/>
                </a:lnTo>
                <a:lnTo>
                  <a:pt x="0" y="41071"/>
                </a:lnTo>
                <a:close/>
              </a:path>
            </a:pathLst>
          </a:custGeom>
          <a:solidFill>
            <a:schemeClr val="tx1"/>
          </a:solidFill>
          <a:ln w="0" cap="flat">
            <a:noFill/>
            <a:prstDash val="solid"/>
            <a:miter/>
          </a:ln>
        </p:spPr>
        <p:txBody>
          <a:bodyPr rtlCol="0" anchor="ctr"/>
          <a:lstStyle/>
          <a:p>
            <a:endParaRPr lang="en-GB" sz="1050"/>
          </a:p>
        </p:txBody>
      </p:sp>
      <p:grpSp>
        <p:nvGrpSpPr>
          <p:cNvPr id="100" name="Group 99">
            <a:extLst>
              <a:ext uri="{FF2B5EF4-FFF2-40B4-BE49-F238E27FC236}">
                <a16:creationId xmlns:a16="http://schemas.microsoft.com/office/drawing/2014/main" id="{540A9EEF-0595-F5E2-5939-ED86F8332299}"/>
              </a:ext>
            </a:extLst>
          </p:cNvPr>
          <p:cNvGrpSpPr/>
          <p:nvPr/>
        </p:nvGrpSpPr>
        <p:grpSpPr>
          <a:xfrm>
            <a:off x="4339921" y="1243925"/>
            <a:ext cx="875772" cy="91800"/>
            <a:chOff x="5642856" y="2063018"/>
            <a:chExt cx="1167696" cy="122400"/>
          </a:xfrm>
          <a:solidFill>
            <a:schemeClr val="tx1"/>
          </a:solidFill>
        </p:grpSpPr>
        <p:sp>
          <p:nvSpPr>
            <p:cNvPr id="101" name="Freeform: Shape 100">
              <a:extLst>
                <a:ext uri="{FF2B5EF4-FFF2-40B4-BE49-F238E27FC236}">
                  <a16:creationId xmlns:a16="http://schemas.microsoft.com/office/drawing/2014/main" id="{99F5CD2F-66CA-6806-CBF4-9E2DCCEC6050}"/>
                </a:ext>
              </a:extLst>
            </p:cNvPr>
            <p:cNvSpPr/>
            <p:nvPr/>
          </p:nvSpPr>
          <p:spPr>
            <a:xfrm flipV="1">
              <a:off x="5642856" y="2078499"/>
              <a:ext cx="1167691" cy="45719"/>
            </a:xfrm>
            <a:custGeom>
              <a:avLst/>
              <a:gdLst>
                <a:gd name="connsiteX0" fmla="*/ 1123245 w 1123244"/>
                <a:gd name="connsiteY0" fmla="*/ 0 h 13248"/>
                <a:gd name="connsiteX1" fmla="*/ 0 w 1123244"/>
                <a:gd name="connsiteY1" fmla="*/ 0 h 13248"/>
              </a:gdLst>
              <a:ahLst/>
              <a:cxnLst>
                <a:cxn ang="0">
                  <a:pos x="connsiteX0" y="connsiteY0"/>
                </a:cxn>
                <a:cxn ang="0">
                  <a:pos x="connsiteX1" y="connsiteY1"/>
                </a:cxn>
              </a:cxnLst>
              <a:rect l="l" t="t" r="r" b="b"/>
              <a:pathLst>
                <a:path w="1123244" h="13248">
                  <a:moveTo>
                    <a:pt x="1123245" y="0"/>
                  </a:moveTo>
                  <a:lnTo>
                    <a:pt x="0" y="0"/>
                  </a:lnTo>
                </a:path>
              </a:pathLst>
            </a:custGeom>
            <a:grpFill/>
            <a:ln w="19424" cap="flat">
              <a:solidFill>
                <a:schemeClr val="tx1"/>
              </a:solidFill>
              <a:prstDash val="solid"/>
              <a:miter/>
            </a:ln>
          </p:spPr>
          <p:txBody>
            <a:bodyPr rtlCol="0" anchor="ctr"/>
            <a:lstStyle/>
            <a:p>
              <a:endParaRPr lang="en-GB" sz="1050"/>
            </a:p>
          </p:txBody>
        </p:sp>
        <p:sp>
          <p:nvSpPr>
            <p:cNvPr id="102" name="Freeform: Shape 101">
              <a:extLst>
                <a:ext uri="{FF2B5EF4-FFF2-40B4-BE49-F238E27FC236}">
                  <a16:creationId xmlns:a16="http://schemas.microsoft.com/office/drawing/2014/main" id="{BB5FAC52-3C2C-89BF-D6C1-895D17CA7102}"/>
                </a:ext>
              </a:extLst>
            </p:cNvPr>
            <p:cNvSpPr/>
            <p:nvPr/>
          </p:nvSpPr>
          <p:spPr>
            <a:xfrm>
              <a:off x="6810552" y="2086857"/>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050"/>
            </a:p>
          </p:txBody>
        </p:sp>
        <p:sp>
          <p:nvSpPr>
            <p:cNvPr id="103" name="Freeform: Shape 102">
              <a:extLst>
                <a:ext uri="{FF2B5EF4-FFF2-40B4-BE49-F238E27FC236}">
                  <a16:creationId xmlns:a16="http://schemas.microsoft.com/office/drawing/2014/main" id="{3035CAE6-5EB2-8DEF-E4D9-BD1CF61585A9}"/>
                </a:ext>
              </a:extLst>
            </p:cNvPr>
            <p:cNvSpPr/>
            <p:nvPr/>
          </p:nvSpPr>
          <p:spPr>
            <a:xfrm>
              <a:off x="5642857" y="2086857"/>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050"/>
            </a:p>
          </p:txBody>
        </p:sp>
        <p:sp>
          <p:nvSpPr>
            <p:cNvPr id="104" name="Freeform: Shape 103">
              <a:extLst>
                <a:ext uri="{FF2B5EF4-FFF2-40B4-BE49-F238E27FC236}">
                  <a16:creationId xmlns:a16="http://schemas.microsoft.com/office/drawing/2014/main" id="{8AEC7B22-2545-4CA7-350A-20FE3390D298}"/>
                </a:ext>
              </a:extLst>
            </p:cNvPr>
            <p:cNvSpPr/>
            <p:nvPr/>
          </p:nvSpPr>
          <p:spPr>
            <a:xfrm>
              <a:off x="6130498" y="2063018"/>
              <a:ext cx="121910" cy="122400"/>
            </a:xfrm>
            <a:custGeom>
              <a:avLst/>
              <a:gdLst>
                <a:gd name="connsiteX0" fmla="*/ 0 w 121910"/>
                <a:gd name="connsiteY0" fmla="*/ 0 h 83996"/>
                <a:gd name="connsiteX1" fmla="*/ 121910 w 121910"/>
                <a:gd name="connsiteY1" fmla="*/ 0 h 83996"/>
                <a:gd name="connsiteX2" fmla="*/ 121910 w 121910"/>
                <a:gd name="connsiteY2" fmla="*/ 83997 h 83996"/>
                <a:gd name="connsiteX3" fmla="*/ 0 w 121910"/>
                <a:gd name="connsiteY3" fmla="*/ 83997 h 83996"/>
              </a:gdLst>
              <a:ahLst/>
              <a:cxnLst>
                <a:cxn ang="0">
                  <a:pos x="connsiteX0" y="connsiteY0"/>
                </a:cxn>
                <a:cxn ang="0">
                  <a:pos x="connsiteX1" y="connsiteY1"/>
                </a:cxn>
                <a:cxn ang="0">
                  <a:pos x="connsiteX2" y="connsiteY2"/>
                </a:cxn>
                <a:cxn ang="0">
                  <a:pos x="connsiteX3" y="connsiteY3"/>
                </a:cxn>
              </a:cxnLst>
              <a:rect l="l" t="t" r="r" b="b"/>
              <a:pathLst>
                <a:path w="121910" h="83996">
                  <a:moveTo>
                    <a:pt x="0" y="0"/>
                  </a:moveTo>
                  <a:lnTo>
                    <a:pt x="121910" y="0"/>
                  </a:lnTo>
                  <a:lnTo>
                    <a:pt x="121910" y="83997"/>
                  </a:lnTo>
                  <a:lnTo>
                    <a:pt x="0" y="83997"/>
                  </a:lnTo>
                  <a:close/>
                </a:path>
              </a:pathLst>
            </a:custGeom>
            <a:grpFill/>
            <a:ln w="0" cap="flat">
              <a:noFill/>
              <a:prstDash val="solid"/>
              <a:miter/>
            </a:ln>
          </p:spPr>
          <p:txBody>
            <a:bodyPr rtlCol="0" anchor="ctr"/>
            <a:lstStyle/>
            <a:p>
              <a:endParaRPr lang="en-GB" sz="1050"/>
            </a:p>
          </p:txBody>
        </p:sp>
      </p:grpSp>
      <p:sp>
        <p:nvSpPr>
          <p:cNvPr id="106" name="TextBox 105">
            <a:extLst>
              <a:ext uri="{FF2B5EF4-FFF2-40B4-BE49-F238E27FC236}">
                <a16:creationId xmlns:a16="http://schemas.microsoft.com/office/drawing/2014/main" id="{B26DF586-938A-168F-4102-4DC50B7D90EA}"/>
              </a:ext>
            </a:extLst>
          </p:cNvPr>
          <p:cNvSpPr txBox="1"/>
          <p:nvPr/>
        </p:nvSpPr>
        <p:spPr>
          <a:xfrm>
            <a:off x="3307556" y="988694"/>
            <a:ext cx="479430" cy="126958"/>
          </a:xfrm>
          <a:prstGeom prst="rect">
            <a:avLst/>
          </a:prstGeom>
          <a:noFill/>
        </p:spPr>
        <p:txBody>
          <a:bodyPr wrap="square" lIns="0" tIns="0" rIns="0" bIns="0" rtlCol="0" anchor="ctr" anchorCtr="0">
            <a:spAutoFit/>
          </a:bodyPr>
          <a:lstStyle/>
          <a:p>
            <a:pPr algn="r"/>
            <a:r>
              <a:rPr lang="en-GB" sz="825" dirty="0">
                <a:latin typeface="Arial" panose="020B0604020202020204" pitchFamily="34" charset="0"/>
                <a:cs typeface="Arial" panose="020B0604020202020204" pitchFamily="34" charset="0"/>
              </a:rPr>
              <a:t>65  / 257</a:t>
            </a:r>
          </a:p>
        </p:txBody>
      </p:sp>
      <p:sp>
        <p:nvSpPr>
          <p:cNvPr id="107" name="TextBox 106">
            <a:extLst>
              <a:ext uri="{FF2B5EF4-FFF2-40B4-BE49-F238E27FC236}">
                <a16:creationId xmlns:a16="http://schemas.microsoft.com/office/drawing/2014/main" id="{F034028D-1517-4BAC-6FE5-6B7756F57D1E}"/>
              </a:ext>
            </a:extLst>
          </p:cNvPr>
          <p:cNvSpPr txBox="1"/>
          <p:nvPr/>
        </p:nvSpPr>
        <p:spPr>
          <a:xfrm>
            <a:off x="6817022" y="988694"/>
            <a:ext cx="792010" cy="126958"/>
          </a:xfrm>
          <a:prstGeom prst="rect">
            <a:avLst/>
          </a:prstGeom>
          <a:noFill/>
        </p:spPr>
        <p:txBody>
          <a:bodyPr wrap="square" lIns="0" tIns="0" rIns="0" bIns="0" rtlCol="0" anchor="ctr" anchorCtr="0">
            <a:spAutoFit/>
          </a:bodyPr>
          <a:lstStyle/>
          <a:p>
            <a:pPr algn="ctr"/>
            <a:r>
              <a:rPr lang="en-GB" sz="825" dirty="0">
                <a:latin typeface="Arial" panose="020B0604020202020204" pitchFamily="34" charset="0"/>
                <a:cs typeface="Arial" panose="020B0604020202020204" pitchFamily="34" charset="0"/>
              </a:rPr>
              <a:t>0.24 (0.14–0.43)</a:t>
            </a:r>
          </a:p>
        </p:txBody>
      </p:sp>
      <p:grpSp>
        <p:nvGrpSpPr>
          <p:cNvPr id="108" name="Group 107">
            <a:extLst>
              <a:ext uri="{FF2B5EF4-FFF2-40B4-BE49-F238E27FC236}">
                <a16:creationId xmlns:a16="http://schemas.microsoft.com/office/drawing/2014/main" id="{B069F4CE-9D43-1362-CB63-26D20C573F88}"/>
              </a:ext>
            </a:extLst>
          </p:cNvPr>
          <p:cNvGrpSpPr/>
          <p:nvPr/>
        </p:nvGrpSpPr>
        <p:grpSpPr>
          <a:xfrm>
            <a:off x="4353776" y="1000872"/>
            <a:ext cx="758892" cy="102600"/>
            <a:chOff x="5661329" y="1690441"/>
            <a:chExt cx="1011856" cy="136800"/>
          </a:xfrm>
          <a:solidFill>
            <a:schemeClr val="tx1"/>
          </a:solidFill>
        </p:grpSpPr>
        <p:sp>
          <p:nvSpPr>
            <p:cNvPr id="109" name="Freeform: Shape 108">
              <a:extLst>
                <a:ext uri="{FF2B5EF4-FFF2-40B4-BE49-F238E27FC236}">
                  <a16:creationId xmlns:a16="http://schemas.microsoft.com/office/drawing/2014/main" id="{C3FD7CCE-A71B-E5F9-2760-C39FF4D03042}"/>
                </a:ext>
              </a:extLst>
            </p:cNvPr>
            <p:cNvSpPr/>
            <p:nvPr/>
          </p:nvSpPr>
          <p:spPr>
            <a:xfrm flipV="1">
              <a:off x="5661329" y="1713122"/>
              <a:ext cx="1011855" cy="45719"/>
            </a:xfrm>
            <a:custGeom>
              <a:avLst/>
              <a:gdLst>
                <a:gd name="connsiteX0" fmla="*/ 943588 w 943587"/>
                <a:gd name="connsiteY0" fmla="*/ 0 h 13248"/>
                <a:gd name="connsiteX1" fmla="*/ 0 w 943587"/>
                <a:gd name="connsiteY1" fmla="*/ 0 h 13248"/>
              </a:gdLst>
              <a:ahLst/>
              <a:cxnLst>
                <a:cxn ang="0">
                  <a:pos x="connsiteX0" y="connsiteY0"/>
                </a:cxn>
                <a:cxn ang="0">
                  <a:pos x="connsiteX1" y="connsiteY1"/>
                </a:cxn>
              </a:cxnLst>
              <a:rect l="l" t="t" r="r" b="b"/>
              <a:pathLst>
                <a:path w="943587" h="13248">
                  <a:moveTo>
                    <a:pt x="943588" y="0"/>
                  </a:moveTo>
                  <a:lnTo>
                    <a:pt x="0" y="0"/>
                  </a:lnTo>
                </a:path>
              </a:pathLst>
            </a:custGeom>
            <a:grpFill/>
            <a:ln w="19424" cap="flat">
              <a:solidFill>
                <a:schemeClr val="tx1"/>
              </a:solidFill>
              <a:prstDash val="solid"/>
              <a:miter/>
            </a:ln>
          </p:spPr>
          <p:txBody>
            <a:bodyPr rtlCol="0" anchor="ctr"/>
            <a:lstStyle/>
            <a:p>
              <a:endParaRPr lang="en-GB" sz="1050"/>
            </a:p>
          </p:txBody>
        </p:sp>
        <p:sp>
          <p:nvSpPr>
            <p:cNvPr id="110" name="Freeform: Shape 109">
              <a:extLst>
                <a:ext uri="{FF2B5EF4-FFF2-40B4-BE49-F238E27FC236}">
                  <a16:creationId xmlns:a16="http://schemas.microsoft.com/office/drawing/2014/main" id="{4ED89B4E-49A2-727B-E0E7-07B0FBAB61E0}"/>
                </a:ext>
              </a:extLst>
            </p:cNvPr>
            <p:cNvSpPr/>
            <p:nvPr/>
          </p:nvSpPr>
          <p:spPr>
            <a:xfrm>
              <a:off x="6673185" y="1721480"/>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050"/>
            </a:p>
          </p:txBody>
        </p:sp>
        <p:sp>
          <p:nvSpPr>
            <p:cNvPr id="111" name="Freeform: Shape 110">
              <a:extLst>
                <a:ext uri="{FF2B5EF4-FFF2-40B4-BE49-F238E27FC236}">
                  <a16:creationId xmlns:a16="http://schemas.microsoft.com/office/drawing/2014/main" id="{02EFCDEA-44CE-36BC-2B20-598192AA5679}"/>
                </a:ext>
              </a:extLst>
            </p:cNvPr>
            <p:cNvSpPr/>
            <p:nvPr/>
          </p:nvSpPr>
          <p:spPr>
            <a:xfrm>
              <a:off x="5661329" y="1721480"/>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050"/>
            </a:p>
          </p:txBody>
        </p:sp>
        <p:sp>
          <p:nvSpPr>
            <p:cNvPr id="112" name="Freeform: Shape 111">
              <a:extLst>
                <a:ext uri="{FF2B5EF4-FFF2-40B4-BE49-F238E27FC236}">
                  <a16:creationId xmlns:a16="http://schemas.microsoft.com/office/drawing/2014/main" id="{2D88B5A1-EABC-B9D6-DC9C-D9D3A55EB18A}"/>
                </a:ext>
              </a:extLst>
            </p:cNvPr>
            <p:cNvSpPr/>
            <p:nvPr/>
          </p:nvSpPr>
          <p:spPr>
            <a:xfrm>
              <a:off x="6061862" y="1690441"/>
              <a:ext cx="135909" cy="136800"/>
            </a:xfrm>
            <a:custGeom>
              <a:avLst/>
              <a:gdLst>
                <a:gd name="connsiteX0" fmla="*/ 0 w 135909"/>
                <a:gd name="connsiteY0" fmla="*/ 0 h 93535"/>
                <a:gd name="connsiteX1" fmla="*/ 135909 w 135909"/>
                <a:gd name="connsiteY1" fmla="*/ 0 h 93535"/>
                <a:gd name="connsiteX2" fmla="*/ 135909 w 135909"/>
                <a:gd name="connsiteY2" fmla="*/ 93536 h 93535"/>
                <a:gd name="connsiteX3" fmla="*/ 0 w 135909"/>
                <a:gd name="connsiteY3" fmla="*/ 93536 h 93535"/>
              </a:gdLst>
              <a:ahLst/>
              <a:cxnLst>
                <a:cxn ang="0">
                  <a:pos x="connsiteX0" y="connsiteY0"/>
                </a:cxn>
                <a:cxn ang="0">
                  <a:pos x="connsiteX1" y="connsiteY1"/>
                </a:cxn>
                <a:cxn ang="0">
                  <a:pos x="connsiteX2" y="connsiteY2"/>
                </a:cxn>
                <a:cxn ang="0">
                  <a:pos x="connsiteX3" y="connsiteY3"/>
                </a:cxn>
              </a:cxnLst>
              <a:rect l="l" t="t" r="r" b="b"/>
              <a:pathLst>
                <a:path w="135909" h="93535">
                  <a:moveTo>
                    <a:pt x="0" y="0"/>
                  </a:moveTo>
                  <a:lnTo>
                    <a:pt x="135909" y="0"/>
                  </a:lnTo>
                  <a:lnTo>
                    <a:pt x="135909" y="93536"/>
                  </a:lnTo>
                  <a:lnTo>
                    <a:pt x="0" y="93536"/>
                  </a:lnTo>
                  <a:close/>
                </a:path>
              </a:pathLst>
            </a:custGeom>
            <a:grpFill/>
            <a:ln w="0" cap="flat">
              <a:noFill/>
              <a:prstDash val="solid"/>
              <a:miter/>
            </a:ln>
          </p:spPr>
          <p:txBody>
            <a:bodyPr rtlCol="0" anchor="ctr"/>
            <a:lstStyle/>
            <a:p>
              <a:endParaRPr lang="en-GB" sz="1050"/>
            </a:p>
          </p:txBody>
        </p:sp>
      </p:grpSp>
      <p:sp>
        <p:nvSpPr>
          <p:cNvPr id="113" name="TextBox 112">
            <a:extLst>
              <a:ext uri="{FF2B5EF4-FFF2-40B4-BE49-F238E27FC236}">
                <a16:creationId xmlns:a16="http://schemas.microsoft.com/office/drawing/2014/main" id="{5AA8D5BA-A17E-7648-E4D9-798D2DB7B787}"/>
              </a:ext>
            </a:extLst>
          </p:cNvPr>
          <p:cNvSpPr txBox="1"/>
          <p:nvPr/>
        </p:nvSpPr>
        <p:spPr>
          <a:xfrm>
            <a:off x="2345363" y="1981370"/>
            <a:ext cx="693361" cy="253916"/>
          </a:xfrm>
          <a:prstGeom prst="rect">
            <a:avLst/>
          </a:prstGeom>
          <a:noFill/>
        </p:spPr>
        <p:txBody>
          <a:bodyPr wrap="square" lIns="0" tIns="0" rIns="0" bIns="0" rtlCol="0" anchor="ctr" anchorCtr="0">
            <a:spAutoFit/>
          </a:bodyPr>
          <a:lstStyle/>
          <a:p>
            <a:pPr marL="134997"/>
            <a:r>
              <a:rPr lang="en-GB" sz="825" dirty="0">
                <a:latin typeface="Arial" panose="020B0604020202020204" pitchFamily="34" charset="0"/>
                <a:cs typeface="Arial" panose="020B0604020202020204" pitchFamily="34" charset="0"/>
              </a:rPr>
              <a:t>Asian</a:t>
            </a:r>
          </a:p>
          <a:p>
            <a:pPr marL="134997"/>
            <a:r>
              <a:rPr lang="en-GB" sz="825" dirty="0">
                <a:latin typeface="Arial" panose="020B0604020202020204" pitchFamily="34" charset="0"/>
                <a:cs typeface="Arial" panose="020B0604020202020204" pitchFamily="34" charset="0"/>
              </a:rPr>
              <a:t>Non-Asian</a:t>
            </a:r>
          </a:p>
        </p:txBody>
      </p:sp>
      <p:sp>
        <p:nvSpPr>
          <p:cNvPr id="114" name="TextBox 113">
            <a:extLst>
              <a:ext uri="{FF2B5EF4-FFF2-40B4-BE49-F238E27FC236}">
                <a16:creationId xmlns:a16="http://schemas.microsoft.com/office/drawing/2014/main" id="{6A11215F-8B14-3B7A-FD1D-D1DC41ECCB32}"/>
              </a:ext>
            </a:extLst>
          </p:cNvPr>
          <p:cNvSpPr txBox="1"/>
          <p:nvPr/>
        </p:nvSpPr>
        <p:spPr>
          <a:xfrm>
            <a:off x="3300412" y="1993833"/>
            <a:ext cx="479430" cy="253916"/>
          </a:xfrm>
          <a:prstGeom prst="rect">
            <a:avLst/>
          </a:prstGeom>
          <a:noFill/>
        </p:spPr>
        <p:txBody>
          <a:bodyPr wrap="square" lIns="0" tIns="0" rIns="0" bIns="0" rtlCol="0" anchor="ctr" anchorCtr="0">
            <a:spAutoFit/>
          </a:bodyPr>
          <a:lstStyle/>
          <a:p>
            <a:pPr algn="r"/>
            <a:r>
              <a:rPr lang="en-GB" sz="825" dirty="0">
                <a:latin typeface="Arial" panose="020B0604020202020204" pitchFamily="34" charset="0"/>
                <a:cs typeface="Arial" panose="020B0604020202020204" pitchFamily="34" charset="0"/>
              </a:rPr>
              <a:t>31  / 143</a:t>
            </a:r>
          </a:p>
          <a:p>
            <a:pPr algn="r"/>
            <a:r>
              <a:rPr lang="en-GB" sz="825" dirty="0">
                <a:latin typeface="Arial" panose="020B0604020202020204" pitchFamily="34" charset="0"/>
                <a:cs typeface="Arial" panose="020B0604020202020204" pitchFamily="34" charset="0"/>
              </a:rPr>
              <a:t>34  / 114</a:t>
            </a:r>
          </a:p>
        </p:txBody>
      </p:sp>
      <p:sp>
        <p:nvSpPr>
          <p:cNvPr id="115" name="TextBox 114">
            <a:extLst>
              <a:ext uri="{FF2B5EF4-FFF2-40B4-BE49-F238E27FC236}">
                <a16:creationId xmlns:a16="http://schemas.microsoft.com/office/drawing/2014/main" id="{0974B346-B276-8509-B540-D5FA9217CE43}"/>
              </a:ext>
            </a:extLst>
          </p:cNvPr>
          <p:cNvSpPr txBox="1"/>
          <p:nvPr/>
        </p:nvSpPr>
        <p:spPr>
          <a:xfrm>
            <a:off x="6817022" y="1972403"/>
            <a:ext cx="792009" cy="253916"/>
          </a:xfrm>
          <a:prstGeom prst="rect">
            <a:avLst/>
          </a:prstGeom>
          <a:noFill/>
        </p:spPr>
        <p:txBody>
          <a:bodyPr wrap="square" lIns="0" tIns="0" rIns="0" bIns="0" rtlCol="0" anchor="ctr" anchorCtr="0">
            <a:spAutoFit/>
          </a:bodyPr>
          <a:lstStyle/>
          <a:p>
            <a:pPr algn="ctr"/>
            <a:r>
              <a:rPr lang="en-GB" sz="825" dirty="0">
                <a:latin typeface="Arial" panose="020B0604020202020204" pitchFamily="34" charset="0"/>
                <a:cs typeface="Arial" panose="020B0604020202020204" pitchFamily="34" charset="0"/>
              </a:rPr>
              <a:t>0.36 (0.17–0.79)</a:t>
            </a:r>
          </a:p>
          <a:p>
            <a:pPr algn="ctr"/>
            <a:r>
              <a:rPr lang="en-GB" sz="825" dirty="0">
                <a:latin typeface="Arial" panose="020B0604020202020204" pitchFamily="34" charset="0"/>
                <a:cs typeface="Arial" panose="020B0604020202020204" pitchFamily="34" charset="0"/>
              </a:rPr>
              <a:t>0.16 (0.06–0.38)</a:t>
            </a:r>
          </a:p>
        </p:txBody>
      </p:sp>
      <p:sp>
        <p:nvSpPr>
          <p:cNvPr id="117" name="Freeform: Shape 116">
            <a:extLst>
              <a:ext uri="{FF2B5EF4-FFF2-40B4-BE49-F238E27FC236}">
                <a16:creationId xmlns:a16="http://schemas.microsoft.com/office/drawing/2014/main" id="{E16F05C3-295B-C7D9-E906-8CFF7FF16DE2}"/>
              </a:ext>
            </a:extLst>
          </p:cNvPr>
          <p:cNvSpPr/>
          <p:nvPr/>
        </p:nvSpPr>
        <p:spPr>
          <a:xfrm>
            <a:off x="4182578" y="2165460"/>
            <a:ext cx="811233" cy="0"/>
          </a:xfrm>
          <a:custGeom>
            <a:avLst/>
            <a:gdLst>
              <a:gd name="connsiteX0" fmla="*/ 1000168 w 1000167"/>
              <a:gd name="connsiteY0" fmla="*/ 0 h 13248"/>
              <a:gd name="connsiteX1" fmla="*/ 0 w 1000167"/>
              <a:gd name="connsiteY1" fmla="*/ 0 h 13248"/>
            </a:gdLst>
            <a:ahLst/>
            <a:cxnLst>
              <a:cxn ang="0">
                <a:pos x="connsiteX0" y="connsiteY0"/>
              </a:cxn>
              <a:cxn ang="0">
                <a:pos x="connsiteX1" y="connsiteY1"/>
              </a:cxn>
            </a:cxnLst>
            <a:rect l="l" t="t" r="r" b="b"/>
            <a:pathLst>
              <a:path w="1000167" h="13248">
                <a:moveTo>
                  <a:pt x="1000168" y="0"/>
                </a:moveTo>
                <a:lnTo>
                  <a:pt x="0" y="0"/>
                </a:lnTo>
              </a:path>
            </a:pathLst>
          </a:custGeom>
          <a:ln w="19424" cap="flat">
            <a:solidFill>
              <a:schemeClr val="tx1"/>
            </a:solidFill>
            <a:prstDash val="solid"/>
            <a:miter/>
            <a:tailEnd type="triangle" w="sm" len="sm"/>
          </a:ln>
        </p:spPr>
        <p:txBody>
          <a:bodyPr rtlCol="0" anchor="ctr"/>
          <a:lstStyle/>
          <a:p>
            <a:endParaRPr lang="en-GB" sz="1050"/>
          </a:p>
        </p:txBody>
      </p:sp>
      <p:sp>
        <p:nvSpPr>
          <p:cNvPr id="118" name="Freeform: Shape 117">
            <a:extLst>
              <a:ext uri="{FF2B5EF4-FFF2-40B4-BE49-F238E27FC236}">
                <a16:creationId xmlns:a16="http://schemas.microsoft.com/office/drawing/2014/main" id="{EAF93AE1-F8FB-040F-1B65-666BBB8F4FD5}"/>
              </a:ext>
            </a:extLst>
          </p:cNvPr>
          <p:cNvSpPr/>
          <p:nvPr/>
        </p:nvSpPr>
        <p:spPr>
          <a:xfrm>
            <a:off x="4997595" y="2137490"/>
            <a:ext cx="0" cy="55942"/>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endParaRPr lang="en-GB" sz="1050"/>
          </a:p>
        </p:txBody>
      </p:sp>
      <p:sp>
        <p:nvSpPr>
          <p:cNvPr id="119" name="Freeform: Shape 118">
            <a:extLst>
              <a:ext uri="{FF2B5EF4-FFF2-40B4-BE49-F238E27FC236}">
                <a16:creationId xmlns:a16="http://schemas.microsoft.com/office/drawing/2014/main" id="{0DB55880-D243-4A7D-CEEB-7FF1469EF157}"/>
              </a:ext>
            </a:extLst>
          </p:cNvPr>
          <p:cNvSpPr/>
          <p:nvPr/>
        </p:nvSpPr>
        <p:spPr>
          <a:xfrm>
            <a:off x="4379709" y="2129010"/>
            <a:ext cx="80114" cy="729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solidFill>
            <a:schemeClr val="tx1"/>
          </a:solidFill>
          <a:ln w="0" cap="flat">
            <a:noFill/>
            <a:prstDash val="solid"/>
            <a:miter/>
          </a:ln>
        </p:spPr>
        <p:txBody>
          <a:bodyPr rtlCol="0" anchor="ctr"/>
          <a:lstStyle/>
          <a:p>
            <a:endParaRPr lang="en-GB" sz="1050"/>
          </a:p>
        </p:txBody>
      </p:sp>
      <p:grpSp>
        <p:nvGrpSpPr>
          <p:cNvPr id="120" name="Group 119">
            <a:extLst>
              <a:ext uri="{FF2B5EF4-FFF2-40B4-BE49-F238E27FC236}">
                <a16:creationId xmlns:a16="http://schemas.microsoft.com/office/drawing/2014/main" id="{7EFA55B0-5CBE-173A-A418-C986779137AE}"/>
              </a:ext>
            </a:extLst>
          </p:cNvPr>
          <p:cNvGrpSpPr/>
          <p:nvPr/>
        </p:nvGrpSpPr>
        <p:grpSpPr>
          <a:xfrm>
            <a:off x="4496976" y="2002905"/>
            <a:ext cx="966822" cy="83700"/>
            <a:chOff x="5852263" y="3016789"/>
            <a:chExt cx="1289096" cy="111600"/>
          </a:xfrm>
          <a:solidFill>
            <a:schemeClr val="tx1"/>
          </a:solidFill>
        </p:grpSpPr>
        <p:sp>
          <p:nvSpPr>
            <p:cNvPr id="121" name="Freeform: Shape 120">
              <a:extLst>
                <a:ext uri="{FF2B5EF4-FFF2-40B4-BE49-F238E27FC236}">
                  <a16:creationId xmlns:a16="http://schemas.microsoft.com/office/drawing/2014/main" id="{9893FA0D-E585-BB48-E3B7-54D05004CA9F}"/>
                </a:ext>
              </a:extLst>
            </p:cNvPr>
            <p:cNvSpPr/>
            <p:nvPr/>
          </p:nvSpPr>
          <p:spPr>
            <a:xfrm>
              <a:off x="5852263" y="3072589"/>
              <a:ext cx="1289096" cy="0"/>
            </a:xfrm>
            <a:custGeom>
              <a:avLst/>
              <a:gdLst>
                <a:gd name="connsiteX0" fmla="*/ 1289097 w 1289096"/>
                <a:gd name="connsiteY0" fmla="*/ 0 h 13248"/>
                <a:gd name="connsiteX1" fmla="*/ 0 w 1289096"/>
                <a:gd name="connsiteY1" fmla="*/ 0 h 13248"/>
              </a:gdLst>
              <a:ahLst/>
              <a:cxnLst>
                <a:cxn ang="0">
                  <a:pos x="connsiteX0" y="connsiteY0"/>
                </a:cxn>
                <a:cxn ang="0">
                  <a:pos x="connsiteX1" y="connsiteY1"/>
                </a:cxn>
              </a:cxnLst>
              <a:rect l="l" t="t" r="r" b="b"/>
              <a:pathLst>
                <a:path w="1289096" h="13248">
                  <a:moveTo>
                    <a:pt x="1289097" y="0"/>
                  </a:moveTo>
                  <a:lnTo>
                    <a:pt x="0" y="0"/>
                  </a:lnTo>
                </a:path>
              </a:pathLst>
            </a:custGeom>
            <a:grpFill/>
            <a:ln w="19424" cap="flat">
              <a:solidFill>
                <a:schemeClr val="tx1"/>
              </a:solidFill>
              <a:prstDash val="solid"/>
              <a:miter/>
            </a:ln>
          </p:spPr>
          <p:txBody>
            <a:bodyPr rtlCol="0" anchor="ctr"/>
            <a:lstStyle/>
            <a:p>
              <a:endParaRPr lang="en-GB" sz="1050"/>
            </a:p>
          </p:txBody>
        </p:sp>
        <p:sp>
          <p:nvSpPr>
            <p:cNvPr id="122" name="Freeform: Shape 121">
              <a:extLst>
                <a:ext uri="{FF2B5EF4-FFF2-40B4-BE49-F238E27FC236}">
                  <a16:creationId xmlns:a16="http://schemas.microsoft.com/office/drawing/2014/main" id="{EF995D83-2945-C4D7-8A9A-2B4FE3B2D29E}"/>
                </a:ext>
              </a:extLst>
            </p:cNvPr>
            <p:cNvSpPr/>
            <p:nvPr/>
          </p:nvSpPr>
          <p:spPr>
            <a:xfrm>
              <a:off x="7141359" y="3035228"/>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050"/>
            </a:p>
          </p:txBody>
        </p:sp>
        <p:sp>
          <p:nvSpPr>
            <p:cNvPr id="123" name="Freeform: Shape 122">
              <a:extLst>
                <a:ext uri="{FF2B5EF4-FFF2-40B4-BE49-F238E27FC236}">
                  <a16:creationId xmlns:a16="http://schemas.microsoft.com/office/drawing/2014/main" id="{7A9298E0-C4B8-A44B-53FC-21948E3C53F5}"/>
                </a:ext>
              </a:extLst>
            </p:cNvPr>
            <p:cNvSpPr/>
            <p:nvPr/>
          </p:nvSpPr>
          <p:spPr>
            <a:xfrm>
              <a:off x="5852263" y="3035228"/>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050"/>
            </a:p>
          </p:txBody>
        </p:sp>
        <p:sp>
          <p:nvSpPr>
            <p:cNvPr id="124" name="Freeform: Shape 123">
              <a:extLst>
                <a:ext uri="{FF2B5EF4-FFF2-40B4-BE49-F238E27FC236}">
                  <a16:creationId xmlns:a16="http://schemas.microsoft.com/office/drawing/2014/main" id="{036528C2-E3CD-1466-E75F-AE96C2238BD9}"/>
                </a:ext>
              </a:extLst>
            </p:cNvPr>
            <p:cNvSpPr/>
            <p:nvPr/>
          </p:nvSpPr>
          <p:spPr>
            <a:xfrm>
              <a:off x="6414760" y="3016789"/>
              <a:ext cx="112188" cy="111600"/>
            </a:xfrm>
            <a:custGeom>
              <a:avLst/>
              <a:gdLst>
                <a:gd name="connsiteX0" fmla="*/ 0 w 112188"/>
                <a:gd name="connsiteY0" fmla="*/ 0 h 77239"/>
                <a:gd name="connsiteX1" fmla="*/ 112188 w 112188"/>
                <a:gd name="connsiteY1" fmla="*/ 0 h 77239"/>
                <a:gd name="connsiteX2" fmla="*/ 112188 w 112188"/>
                <a:gd name="connsiteY2" fmla="*/ 77240 h 77239"/>
                <a:gd name="connsiteX3" fmla="*/ 0 w 112188"/>
                <a:gd name="connsiteY3" fmla="*/ 77240 h 77239"/>
              </a:gdLst>
              <a:ahLst/>
              <a:cxnLst>
                <a:cxn ang="0">
                  <a:pos x="connsiteX0" y="connsiteY0"/>
                </a:cxn>
                <a:cxn ang="0">
                  <a:pos x="connsiteX1" y="connsiteY1"/>
                </a:cxn>
                <a:cxn ang="0">
                  <a:pos x="connsiteX2" y="connsiteY2"/>
                </a:cxn>
                <a:cxn ang="0">
                  <a:pos x="connsiteX3" y="connsiteY3"/>
                </a:cxn>
              </a:cxnLst>
              <a:rect l="l" t="t" r="r" b="b"/>
              <a:pathLst>
                <a:path w="112188" h="77239">
                  <a:moveTo>
                    <a:pt x="0" y="0"/>
                  </a:moveTo>
                  <a:lnTo>
                    <a:pt x="112188" y="0"/>
                  </a:lnTo>
                  <a:lnTo>
                    <a:pt x="112188" y="77240"/>
                  </a:lnTo>
                  <a:lnTo>
                    <a:pt x="0" y="77240"/>
                  </a:lnTo>
                  <a:close/>
                </a:path>
              </a:pathLst>
            </a:custGeom>
            <a:grpFill/>
            <a:ln w="0" cap="flat">
              <a:noFill/>
              <a:prstDash val="solid"/>
              <a:miter/>
            </a:ln>
          </p:spPr>
          <p:txBody>
            <a:bodyPr rtlCol="0" anchor="ctr"/>
            <a:lstStyle/>
            <a:p>
              <a:endParaRPr lang="en-GB" sz="1050"/>
            </a:p>
          </p:txBody>
        </p:sp>
      </p:grpSp>
      <p:sp>
        <p:nvSpPr>
          <p:cNvPr id="125" name="Freeform: Shape 124">
            <a:extLst>
              <a:ext uri="{FF2B5EF4-FFF2-40B4-BE49-F238E27FC236}">
                <a16:creationId xmlns:a16="http://schemas.microsoft.com/office/drawing/2014/main" id="{DB85434B-CA73-5A32-7D8F-25785CCA7DBF}"/>
              </a:ext>
            </a:extLst>
          </p:cNvPr>
          <p:cNvSpPr/>
          <p:nvPr/>
        </p:nvSpPr>
        <p:spPr>
          <a:xfrm>
            <a:off x="4071493" y="4494816"/>
            <a:ext cx="1422089" cy="0"/>
          </a:xfrm>
          <a:custGeom>
            <a:avLst/>
            <a:gdLst>
              <a:gd name="connsiteX0" fmla="*/ 1896119 w 1896119"/>
              <a:gd name="connsiteY0" fmla="*/ 0 h 13248"/>
              <a:gd name="connsiteX1" fmla="*/ 0 w 1896119"/>
              <a:gd name="connsiteY1" fmla="*/ 0 h 13248"/>
            </a:gdLst>
            <a:ahLst/>
            <a:cxnLst>
              <a:cxn ang="0">
                <a:pos x="connsiteX0" y="connsiteY0"/>
              </a:cxn>
              <a:cxn ang="0">
                <a:pos x="connsiteX1" y="connsiteY1"/>
              </a:cxn>
            </a:cxnLst>
            <a:rect l="l" t="t" r="r" b="b"/>
            <a:pathLst>
              <a:path w="1896119" h="13248">
                <a:moveTo>
                  <a:pt x="1896119" y="0"/>
                </a:moveTo>
                <a:lnTo>
                  <a:pt x="0" y="0"/>
                </a:lnTo>
              </a:path>
            </a:pathLst>
          </a:custGeom>
          <a:ln w="19050" cap="flat">
            <a:solidFill>
              <a:srgbClr val="0070C0"/>
            </a:solidFill>
            <a:prstDash val="solid"/>
            <a:miter/>
            <a:headEnd type="none"/>
            <a:tailEnd type="triangle"/>
          </a:ln>
        </p:spPr>
        <p:txBody>
          <a:bodyPr rtlCol="0" anchor="ctr"/>
          <a:lstStyle/>
          <a:p>
            <a:endParaRPr lang="en-GB" sz="1050"/>
          </a:p>
        </p:txBody>
      </p:sp>
      <p:sp>
        <p:nvSpPr>
          <p:cNvPr id="126" name="Freeform: Shape 125">
            <a:extLst>
              <a:ext uri="{FF2B5EF4-FFF2-40B4-BE49-F238E27FC236}">
                <a16:creationId xmlns:a16="http://schemas.microsoft.com/office/drawing/2014/main" id="{5735A5A7-A59F-7A0F-79ED-51C700343E3E}"/>
              </a:ext>
            </a:extLst>
          </p:cNvPr>
          <p:cNvSpPr/>
          <p:nvPr/>
        </p:nvSpPr>
        <p:spPr>
          <a:xfrm>
            <a:off x="5773240" y="4494816"/>
            <a:ext cx="687566" cy="0"/>
          </a:xfrm>
          <a:custGeom>
            <a:avLst/>
            <a:gdLst>
              <a:gd name="connsiteX0" fmla="*/ 0 w 916755"/>
              <a:gd name="connsiteY0" fmla="*/ 0 h 13248"/>
              <a:gd name="connsiteX1" fmla="*/ 916756 w 916755"/>
              <a:gd name="connsiteY1" fmla="*/ 0 h 13248"/>
            </a:gdLst>
            <a:ahLst/>
            <a:cxnLst>
              <a:cxn ang="0">
                <a:pos x="connsiteX0" y="connsiteY0"/>
              </a:cxn>
              <a:cxn ang="0">
                <a:pos x="connsiteX1" y="connsiteY1"/>
              </a:cxn>
            </a:cxnLst>
            <a:rect l="l" t="t" r="r" b="b"/>
            <a:pathLst>
              <a:path w="916755" h="13248">
                <a:moveTo>
                  <a:pt x="0" y="0"/>
                </a:moveTo>
                <a:lnTo>
                  <a:pt x="916756" y="0"/>
                </a:lnTo>
              </a:path>
            </a:pathLst>
          </a:custGeom>
          <a:ln w="19050" cap="flat">
            <a:solidFill>
              <a:srgbClr val="AE2C2C"/>
            </a:solidFill>
            <a:prstDash val="solid"/>
            <a:miter/>
            <a:tailEnd type="triangle"/>
          </a:ln>
        </p:spPr>
        <p:txBody>
          <a:bodyPr rtlCol="0" anchor="ctr"/>
          <a:lstStyle/>
          <a:p>
            <a:endParaRPr lang="en-GB" sz="1050">
              <a:solidFill>
                <a:srgbClr val="7F7F7F"/>
              </a:solidFill>
            </a:endParaRPr>
          </a:p>
        </p:txBody>
      </p:sp>
      <p:sp>
        <p:nvSpPr>
          <p:cNvPr id="127" name="Freeform: Shape 126">
            <a:extLst>
              <a:ext uri="{FF2B5EF4-FFF2-40B4-BE49-F238E27FC236}">
                <a16:creationId xmlns:a16="http://schemas.microsoft.com/office/drawing/2014/main" id="{46FF70B2-5FFC-14E5-6BA8-D9D0F5C3C115}"/>
              </a:ext>
            </a:extLst>
          </p:cNvPr>
          <p:cNvSpPr/>
          <p:nvPr/>
        </p:nvSpPr>
        <p:spPr>
          <a:xfrm>
            <a:off x="4175126" y="4237943"/>
            <a:ext cx="2150667" cy="41160"/>
          </a:xfrm>
          <a:custGeom>
            <a:avLst/>
            <a:gdLst>
              <a:gd name="connsiteX0" fmla="*/ 0 w 3553862"/>
              <a:gd name="connsiteY0" fmla="*/ 0 h 13248"/>
              <a:gd name="connsiteX1" fmla="*/ 1924507 w 3553862"/>
              <a:gd name="connsiteY1" fmla="*/ 0 h 13248"/>
              <a:gd name="connsiteX2" fmla="*/ 3553862 w 3553862"/>
              <a:gd name="connsiteY2" fmla="*/ 0 h 13248"/>
            </a:gdLst>
            <a:ahLst/>
            <a:cxnLst>
              <a:cxn ang="0">
                <a:pos x="connsiteX0" y="connsiteY0"/>
              </a:cxn>
              <a:cxn ang="0">
                <a:pos x="connsiteX1" y="connsiteY1"/>
              </a:cxn>
              <a:cxn ang="0">
                <a:pos x="connsiteX2" y="connsiteY2"/>
              </a:cxn>
            </a:cxnLst>
            <a:rect l="l" t="t" r="r" b="b"/>
            <a:pathLst>
              <a:path w="3553862" h="13248">
                <a:moveTo>
                  <a:pt x="0" y="0"/>
                </a:moveTo>
                <a:lnTo>
                  <a:pt x="1924507" y="0"/>
                </a:lnTo>
                <a:lnTo>
                  <a:pt x="3553862" y="0"/>
                </a:lnTo>
              </a:path>
            </a:pathLst>
          </a:custGeom>
          <a:noFill/>
          <a:ln w="19050" cap="flat">
            <a:solidFill>
              <a:schemeClr val="tx1"/>
            </a:solidFill>
            <a:prstDash val="solid"/>
            <a:miter/>
          </a:ln>
        </p:spPr>
        <p:txBody>
          <a:bodyPr rtlCol="0" anchor="ctr"/>
          <a:lstStyle/>
          <a:p>
            <a:endParaRPr lang="en-GB" sz="1050"/>
          </a:p>
        </p:txBody>
      </p:sp>
      <p:sp>
        <p:nvSpPr>
          <p:cNvPr id="128" name="TextBox 127">
            <a:extLst>
              <a:ext uri="{FF2B5EF4-FFF2-40B4-BE49-F238E27FC236}">
                <a16:creationId xmlns:a16="http://schemas.microsoft.com/office/drawing/2014/main" id="{BDD63421-F3C1-D152-F8AE-C609F88A8B5A}"/>
              </a:ext>
            </a:extLst>
          </p:cNvPr>
          <p:cNvSpPr txBox="1"/>
          <p:nvPr/>
        </p:nvSpPr>
        <p:spPr>
          <a:xfrm>
            <a:off x="5185954" y="4661695"/>
            <a:ext cx="3599271" cy="252412"/>
          </a:xfrm>
          <a:prstGeom prst="rect">
            <a:avLst/>
          </a:prstGeom>
          <a:noFill/>
        </p:spPr>
        <p:txBody>
          <a:bodyPr wrap="square" lIns="0" tIns="0" rIns="0" bIns="0" rtlCol="0" anchor="b">
            <a:noAutofit/>
          </a:bodyPr>
          <a:lstStyle/>
          <a:p>
            <a:pPr algn="r"/>
            <a:endParaRPr lang="en-GB" sz="700" dirty="0">
              <a:solidFill>
                <a:schemeClr val="tx1">
                  <a:lumMod val="75000"/>
                  <a:lumOff val="25000"/>
                </a:schemeClr>
              </a:solidFill>
            </a:endParaRPr>
          </a:p>
          <a:p>
            <a:pPr algn="r"/>
            <a:r>
              <a:rPr lang="en-GB" sz="700" dirty="0">
                <a:solidFill>
                  <a:schemeClr val="tx1">
                    <a:lumMod val="75000"/>
                    <a:lumOff val="25000"/>
                  </a:schemeClr>
                </a:solidFill>
              </a:rPr>
              <a:t>Data cut-off: 26 June 2023 </a:t>
            </a:r>
            <a:br>
              <a:rPr lang="en-GB" sz="700" dirty="0">
                <a:solidFill>
                  <a:schemeClr val="tx1">
                    <a:lumMod val="75000"/>
                    <a:lumOff val="25000"/>
                  </a:schemeClr>
                </a:solidFill>
              </a:rPr>
            </a:br>
            <a:r>
              <a:rPr lang="en-GB" sz="700" dirty="0">
                <a:solidFill>
                  <a:schemeClr val="tx1">
                    <a:lumMod val="75000"/>
                    <a:lumOff val="25000"/>
                  </a:schemeClr>
                </a:solidFill>
              </a:rPr>
              <a:t>Arrows indicate lower bound of the CI&lt;0.1; *Per UICC/AJCC 7</a:t>
            </a:r>
            <a:r>
              <a:rPr lang="en-GB" sz="700" baseline="30000" dirty="0">
                <a:solidFill>
                  <a:schemeClr val="tx1">
                    <a:lumMod val="75000"/>
                    <a:lumOff val="25000"/>
                  </a:schemeClr>
                </a:solidFill>
              </a:rPr>
              <a:t>th</a:t>
            </a:r>
            <a:r>
              <a:rPr lang="en-GB" sz="700" dirty="0">
                <a:solidFill>
                  <a:schemeClr val="tx1">
                    <a:lumMod val="75000"/>
                    <a:lumOff val="25000"/>
                  </a:schemeClr>
                </a:solidFill>
              </a:rPr>
              <a:t> edition</a:t>
            </a:r>
          </a:p>
        </p:txBody>
      </p:sp>
      <p:sp>
        <p:nvSpPr>
          <p:cNvPr id="2" name="TextBox 1">
            <a:extLst>
              <a:ext uri="{FF2B5EF4-FFF2-40B4-BE49-F238E27FC236}">
                <a16:creationId xmlns:a16="http://schemas.microsoft.com/office/drawing/2014/main" id="{4B56CCC9-26E4-30DE-78B1-3B324B3CE2C5}"/>
              </a:ext>
            </a:extLst>
          </p:cNvPr>
          <p:cNvSpPr txBox="1"/>
          <p:nvPr/>
        </p:nvSpPr>
        <p:spPr>
          <a:xfrm>
            <a:off x="1296556" y="3693388"/>
            <a:ext cx="856095" cy="380873"/>
          </a:xfrm>
          <a:prstGeom prst="rect">
            <a:avLst/>
          </a:prstGeom>
          <a:noFill/>
        </p:spPr>
        <p:txBody>
          <a:bodyPr wrap="square" lIns="0" tIns="0" rIns="0" bIns="0" rtlCol="0" anchor="ctr" anchorCtr="0">
            <a:spAutoFit/>
          </a:bodyPr>
          <a:lstStyle/>
          <a:p>
            <a:r>
              <a:rPr lang="en-GB" sz="825" b="1" dirty="0">
                <a:latin typeface="Arial" panose="020B0604020202020204" pitchFamily="34" charset="0"/>
                <a:cs typeface="Arial" panose="020B0604020202020204" pitchFamily="34" charset="0"/>
              </a:rPr>
              <a:t>Regional lymph node status</a:t>
            </a:r>
            <a:r>
              <a:rPr lang="en-GB" sz="825" dirty="0">
                <a:latin typeface="Arial" panose="020B0604020202020204" pitchFamily="34" charset="0"/>
                <a:cs typeface="Arial" panose="020B0604020202020204" pitchFamily="34" charset="0"/>
              </a:rPr>
              <a:t> </a:t>
            </a:r>
          </a:p>
          <a:p>
            <a:pPr marL="134997"/>
            <a:endParaRPr lang="en-GB" sz="825"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72984A1-C030-12D6-54FB-5CAD04948192}"/>
              </a:ext>
            </a:extLst>
          </p:cNvPr>
          <p:cNvSpPr txBox="1"/>
          <p:nvPr/>
        </p:nvSpPr>
        <p:spPr>
          <a:xfrm>
            <a:off x="1296556" y="3257762"/>
            <a:ext cx="436995" cy="253916"/>
          </a:xfrm>
          <a:prstGeom prst="rect">
            <a:avLst/>
          </a:prstGeom>
          <a:noFill/>
        </p:spPr>
        <p:txBody>
          <a:bodyPr wrap="square" lIns="0" tIns="0" rIns="0" bIns="0" rtlCol="0" anchor="ctr" anchorCtr="0">
            <a:spAutoFit/>
          </a:bodyPr>
          <a:lstStyle/>
          <a:p>
            <a:r>
              <a:rPr lang="en-GB" sz="825" b="1" dirty="0">
                <a:latin typeface="Arial" panose="020B0604020202020204" pitchFamily="34" charset="0"/>
                <a:cs typeface="Arial" panose="020B0604020202020204" pitchFamily="34" charset="0"/>
              </a:rPr>
              <a:t>Stage*</a:t>
            </a:r>
          </a:p>
          <a:p>
            <a:pPr marL="134997"/>
            <a:endParaRPr lang="en-GB" sz="825"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478033D-DD92-F4D4-F564-5F074DC7959B}"/>
              </a:ext>
            </a:extLst>
          </p:cNvPr>
          <p:cNvSpPr txBox="1"/>
          <p:nvPr/>
        </p:nvSpPr>
        <p:spPr>
          <a:xfrm>
            <a:off x="1296556" y="2742805"/>
            <a:ext cx="846570" cy="380873"/>
          </a:xfrm>
          <a:prstGeom prst="rect">
            <a:avLst/>
          </a:prstGeom>
          <a:noFill/>
        </p:spPr>
        <p:txBody>
          <a:bodyPr wrap="square" lIns="0" tIns="0" rIns="0" bIns="0" rtlCol="0" anchor="ctr" anchorCtr="0">
            <a:spAutoFit/>
          </a:bodyPr>
          <a:lstStyle/>
          <a:p>
            <a:r>
              <a:rPr lang="en-GB" sz="825" b="1" dirty="0">
                <a:latin typeface="Arial" panose="020B0604020202020204" pitchFamily="34" charset="0"/>
                <a:cs typeface="Arial" panose="020B0604020202020204" pitchFamily="34" charset="0"/>
              </a:rPr>
              <a:t>Tobacco use history</a:t>
            </a:r>
          </a:p>
          <a:p>
            <a:pPr marL="134997"/>
            <a:endParaRPr lang="en-GB" sz="825"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EAF449C-0F31-AE58-739A-861C57DDD580}"/>
              </a:ext>
            </a:extLst>
          </p:cNvPr>
          <p:cNvSpPr txBox="1"/>
          <p:nvPr/>
        </p:nvSpPr>
        <p:spPr>
          <a:xfrm>
            <a:off x="1296556" y="2335756"/>
            <a:ext cx="817995" cy="380873"/>
          </a:xfrm>
          <a:prstGeom prst="rect">
            <a:avLst/>
          </a:prstGeom>
          <a:noFill/>
        </p:spPr>
        <p:txBody>
          <a:bodyPr wrap="square" lIns="0" tIns="0" rIns="0" bIns="0" rtlCol="0" anchor="ctr" anchorCtr="0">
            <a:spAutoFit/>
          </a:bodyPr>
          <a:lstStyle/>
          <a:p>
            <a:r>
              <a:rPr lang="en-GB" sz="825" b="1" dirty="0">
                <a:latin typeface="Arial" panose="020B0604020202020204" pitchFamily="34" charset="0"/>
                <a:cs typeface="Arial" panose="020B0604020202020204" pitchFamily="34" charset="0"/>
              </a:rPr>
              <a:t>ECOG PS at baseline</a:t>
            </a:r>
          </a:p>
          <a:p>
            <a:pPr marL="134997"/>
            <a:endParaRPr lang="en-GB" sz="825"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BBF3AEE-7999-5D8E-20AC-F3786B16C9FB}"/>
              </a:ext>
            </a:extLst>
          </p:cNvPr>
          <p:cNvSpPr txBox="1"/>
          <p:nvPr/>
        </p:nvSpPr>
        <p:spPr>
          <a:xfrm>
            <a:off x="1296554" y="1626368"/>
            <a:ext cx="643740" cy="253916"/>
          </a:xfrm>
          <a:prstGeom prst="rect">
            <a:avLst/>
          </a:prstGeom>
          <a:noFill/>
        </p:spPr>
        <p:txBody>
          <a:bodyPr wrap="square" lIns="0" tIns="0" rIns="0" bIns="0" rtlCol="0" anchor="ctr" anchorCtr="0">
            <a:spAutoFit/>
          </a:bodyPr>
          <a:lstStyle/>
          <a:p>
            <a:r>
              <a:rPr lang="en-GB" sz="825" b="1" dirty="0">
                <a:latin typeface="Arial" panose="020B0604020202020204" pitchFamily="34" charset="0"/>
                <a:cs typeface="Arial" panose="020B0604020202020204" pitchFamily="34" charset="0"/>
              </a:rPr>
              <a:t>Sex</a:t>
            </a:r>
          </a:p>
          <a:p>
            <a:pPr marL="134997"/>
            <a:endParaRPr lang="en-GB" sz="825"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4693C06-1A41-A3D6-45BD-CF313A401D07}"/>
              </a:ext>
            </a:extLst>
          </p:cNvPr>
          <p:cNvSpPr txBox="1"/>
          <p:nvPr/>
        </p:nvSpPr>
        <p:spPr>
          <a:xfrm>
            <a:off x="1296554" y="1254222"/>
            <a:ext cx="350847" cy="253916"/>
          </a:xfrm>
          <a:prstGeom prst="rect">
            <a:avLst/>
          </a:prstGeom>
          <a:noFill/>
        </p:spPr>
        <p:txBody>
          <a:bodyPr wrap="square" lIns="0" tIns="0" rIns="0" bIns="0" rtlCol="0" anchor="ctr" anchorCtr="0">
            <a:spAutoFit/>
          </a:bodyPr>
          <a:lstStyle/>
          <a:p>
            <a:r>
              <a:rPr lang="en-GB" sz="825" b="1" dirty="0">
                <a:latin typeface="Arial" panose="020B0604020202020204" pitchFamily="34" charset="0"/>
                <a:cs typeface="Arial" panose="020B0604020202020204" pitchFamily="34" charset="0"/>
              </a:rPr>
              <a:t>Age</a:t>
            </a:r>
          </a:p>
          <a:p>
            <a:pPr marL="134997"/>
            <a:endParaRPr lang="en-GB" sz="825" dirty="0">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F52D2E24-AC93-A3EA-3667-CBB7FDB37C42}"/>
              </a:ext>
            </a:extLst>
          </p:cNvPr>
          <p:cNvSpPr txBox="1"/>
          <p:nvPr/>
        </p:nvSpPr>
        <p:spPr>
          <a:xfrm>
            <a:off x="1296554" y="1005841"/>
            <a:ext cx="877890" cy="126958"/>
          </a:xfrm>
          <a:prstGeom prst="rect">
            <a:avLst/>
          </a:prstGeom>
          <a:solidFill>
            <a:schemeClr val="bg1"/>
          </a:solidFill>
        </p:spPr>
        <p:txBody>
          <a:bodyPr wrap="square" lIns="0" tIns="0" rIns="0" bIns="0" rtlCol="0" anchor="ctr" anchorCtr="0">
            <a:spAutoFit/>
          </a:bodyPr>
          <a:lstStyle/>
          <a:p>
            <a:r>
              <a:rPr lang="en-GB" sz="825" b="1" dirty="0">
                <a:latin typeface="Arial" panose="020B0604020202020204" pitchFamily="34" charset="0"/>
                <a:cs typeface="Arial" panose="020B0604020202020204" pitchFamily="34" charset="0"/>
              </a:rPr>
              <a:t>All patients</a:t>
            </a:r>
          </a:p>
        </p:txBody>
      </p:sp>
      <p:sp>
        <p:nvSpPr>
          <p:cNvPr id="130" name="TextBox 129">
            <a:extLst>
              <a:ext uri="{FF2B5EF4-FFF2-40B4-BE49-F238E27FC236}">
                <a16:creationId xmlns:a16="http://schemas.microsoft.com/office/drawing/2014/main" id="{F38E36B5-2363-B78D-CF35-CD17E9B06D36}"/>
              </a:ext>
            </a:extLst>
          </p:cNvPr>
          <p:cNvSpPr txBox="1"/>
          <p:nvPr/>
        </p:nvSpPr>
        <p:spPr>
          <a:xfrm>
            <a:off x="1296554" y="1998513"/>
            <a:ext cx="643740" cy="253916"/>
          </a:xfrm>
          <a:prstGeom prst="rect">
            <a:avLst/>
          </a:prstGeom>
          <a:noFill/>
        </p:spPr>
        <p:txBody>
          <a:bodyPr wrap="square" lIns="0" tIns="0" rIns="0" bIns="0" rtlCol="0" anchor="ctr" anchorCtr="0">
            <a:spAutoFit/>
          </a:bodyPr>
          <a:lstStyle/>
          <a:p>
            <a:r>
              <a:rPr lang="en-GB" sz="825" b="1" dirty="0">
                <a:latin typeface="Arial" panose="020B0604020202020204" pitchFamily="34" charset="0"/>
                <a:cs typeface="Arial" panose="020B0604020202020204" pitchFamily="34" charset="0"/>
              </a:rPr>
              <a:t>Race</a:t>
            </a:r>
          </a:p>
          <a:p>
            <a:pPr marL="134997"/>
            <a:endParaRPr lang="en-GB" sz="825"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556E7E96-17E8-4D8D-69A5-9F527A73D3FA}"/>
              </a:ext>
            </a:extLst>
          </p:cNvPr>
          <p:cNvSpPr/>
          <p:nvPr/>
        </p:nvSpPr>
        <p:spPr>
          <a:xfrm>
            <a:off x="1195251" y="3150531"/>
            <a:ext cx="6583680" cy="489857"/>
          </a:xfrm>
          <a:prstGeom prst="rect">
            <a:avLst/>
          </a:prstGeom>
          <a:noFill/>
          <a:ln>
            <a:solidFill>
              <a:srgbClr val="026C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5508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F241A5BD-07EE-567E-7CEA-8E19AFC3DDDE}"/>
              </a:ext>
            </a:extLst>
          </p:cNvPr>
          <p:cNvCxnSpPr>
            <a:cxnSpLocks/>
          </p:cNvCxnSpPr>
          <p:nvPr/>
        </p:nvCxnSpPr>
        <p:spPr>
          <a:xfrm flipV="1">
            <a:off x="7537790" y="2938463"/>
            <a:ext cx="0" cy="1249988"/>
          </a:xfrm>
          <a:prstGeom prst="line">
            <a:avLst/>
          </a:prstGeom>
          <a:ln w="12700">
            <a:solidFill>
              <a:srgbClr val="B2B2B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25AD688-F3AA-F84C-697E-7729ADE0FA43}"/>
              </a:ext>
            </a:extLst>
          </p:cNvPr>
          <p:cNvCxnSpPr>
            <a:cxnSpLocks/>
          </p:cNvCxnSpPr>
          <p:nvPr/>
        </p:nvCxnSpPr>
        <p:spPr>
          <a:xfrm flipV="1">
            <a:off x="3402632" y="2990850"/>
            <a:ext cx="0" cy="1194612"/>
          </a:xfrm>
          <a:prstGeom prst="line">
            <a:avLst/>
          </a:prstGeom>
          <a:ln w="12700">
            <a:solidFill>
              <a:srgbClr val="B2B2B2"/>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63F9C9-5CCB-5D7D-AF95-956056C9C9E1}"/>
              </a:ext>
            </a:extLst>
          </p:cNvPr>
          <p:cNvCxnSpPr>
            <a:cxnSpLocks/>
          </p:cNvCxnSpPr>
          <p:nvPr/>
        </p:nvCxnSpPr>
        <p:spPr>
          <a:xfrm flipV="1">
            <a:off x="3392547" y="914577"/>
            <a:ext cx="0" cy="1280160"/>
          </a:xfrm>
          <a:prstGeom prst="line">
            <a:avLst/>
          </a:prstGeom>
          <a:ln w="12700">
            <a:solidFill>
              <a:srgbClr val="B2B2B2"/>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3B38F3-879D-B673-4A64-35158062E57A}"/>
              </a:ext>
            </a:extLst>
          </p:cNvPr>
          <p:cNvCxnSpPr>
            <a:cxnSpLocks/>
          </p:cNvCxnSpPr>
          <p:nvPr/>
        </p:nvCxnSpPr>
        <p:spPr>
          <a:xfrm flipV="1">
            <a:off x="2778699" y="909161"/>
            <a:ext cx="0" cy="1280160"/>
          </a:xfrm>
          <a:prstGeom prst="line">
            <a:avLst/>
          </a:prstGeom>
          <a:ln w="12700">
            <a:solidFill>
              <a:srgbClr val="B2B2B2"/>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8136B3B-2214-B24E-D286-4D68BD2BCCE9}"/>
              </a:ext>
            </a:extLst>
          </p:cNvPr>
          <p:cNvCxnSpPr>
            <a:cxnSpLocks/>
          </p:cNvCxnSpPr>
          <p:nvPr/>
        </p:nvCxnSpPr>
        <p:spPr>
          <a:xfrm flipV="1">
            <a:off x="2790670" y="2897981"/>
            <a:ext cx="0" cy="1280160"/>
          </a:xfrm>
          <a:prstGeom prst="line">
            <a:avLst/>
          </a:prstGeom>
          <a:ln w="12700">
            <a:solidFill>
              <a:srgbClr val="B2B2B2"/>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F21BB66-516E-0020-257A-504A36C9A5FD}"/>
              </a:ext>
            </a:extLst>
          </p:cNvPr>
          <p:cNvCxnSpPr>
            <a:cxnSpLocks/>
          </p:cNvCxnSpPr>
          <p:nvPr/>
        </p:nvCxnSpPr>
        <p:spPr>
          <a:xfrm flipV="1">
            <a:off x="6923979" y="2920841"/>
            <a:ext cx="0" cy="1280160"/>
          </a:xfrm>
          <a:prstGeom prst="line">
            <a:avLst/>
          </a:prstGeom>
          <a:ln w="12700">
            <a:solidFill>
              <a:srgbClr val="B2B2B2"/>
            </a:solidFill>
            <a:prstDash val="dash"/>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DCD7635D-ED5D-BFCE-48F1-829172A5EB2B}"/>
              </a:ext>
            </a:extLst>
          </p:cNvPr>
          <p:cNvSpPr>
            <a:spLocks noGrp="1"/>
          </p:cNvSpPr>
          <p:nvPr>
            <p:ph type="ctrTitle"/>
          </p:nvPr>
        </p:nvSpPr>
        <p:spPr/>
        <p:txBody>
          <a:bodyPr/>
          <a:lstStyle/>
          <a:p>
            <a:r>
              <a:rPr lang="en-GB" dirty="0"/>
              <a:t>Disease-free survival by stage*</a:t>
            </a:r>
          </a:p>
        </p:txBody>
      </p:sp>
      <p:cxnSp>
        <p:nvCxnSpPr>
          <p:cNvPr id="4" name="Straight Connector 3">
            <a:extLst>
              <a:ext uri="{FF2B5EF4-FFF2-40B4-BE49-F238E27FC236}">
                <a16:creationId xmlns:a16="http://schemas.microsoft.com/office/drawing/2014/main" id="{40AF31DA-55A0-8E69-66ED-4857C63B790D}"/>
              </a:ext>
            </a:extLst>
          </p:cNvPr>
          <p:cNvCxnSpPr>
            <a:cxnSpLocks/>
          </p:cNvCxnSpPr>
          <p:nvPr/>
        </p:nvCxnSpPr>
        <p:spPr>
          <a:xfrm>
            <a:off x="4564882" y="774911"/>
            <a:ext cx="7118" cy="395108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9F5C0E2-8ED0-97BD-4F5B-BD8AAC562652}"/>
              </a:ext>
            </a:extLst>
          </p:cNvPr>
          <p:cNvCxnSpPr>
            <a:cxnSpLocks/>
          </p:cNvCxnSpPr>
          <p:nvPr/>
        </p:nvCxnSpPr>
        <p:spPr>
          <a:xfrm flipH="1">
            <a:off x="358775" y="2695577"/>
            <a:ext cx="835342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DA8B6EF-7582-FE68-02EC-5EF18C002591}"/>
              </a:ext>
            </a:extLst>
          </p:cNvPr>
          <p:cNvSpPr txBox="1"/>
          <p:nvPr/>
        </p:nvSpPr>
        <p:spPr>
          <a:xfrm>
            <a:off x="439738" y="783435"/>
            <a:ext cx="723275" cy="253916"/>
          </a:xfrm>
          <a:prstGeom prst="rect">
            <a:avLst/>
          </a:prstGeom>
          <a:noFill/>
        </p:spPr>
        <p:txBody>
          <a:bodyPr wrap="none" rtlCol="0">
            <a:spAutoFit/>
          </a:bodyPr>
          <a:lstStyle/>
          <a:p>
            <a:pPr algn="l"/>
            <a:r>
              <a:rPr lang="en-GB" sz="1050" b="1" dirty="0"/>
              <a:t>Stage IB</a:t>
            </a:r>
          </a:p>
        </p:txBody>
      </p:sp>
      <p:sp>
        <p:nvSpPr>
          <p:cNvPr id="11" name="TextBox 10">
            <a:extLst>
              <a:ext uri="{FF2B5EF4-FFF2-40B4-BE49-F238E27FC236}">
                <a16:creationId xmlns:a16="http://schemas.microsoft.com/office/drawing/2014/main" id="{C0C9429A-F4CC-0447-39FD-877D7522B9C5}"/>
              </a:ext>
            </a:extLst>
          </p:cNvPr>
          <p:cNvSpPr txBox="1"/>
          <p:nvPr/>
        </p:nvSpPr>
        <p:spPr>
          <a:xfrm>
            <a:off x="447676" y="2786066"/>
            <a:ext cx="662361" cy="253916"/>
          </a:xfrm>
          <a:prstGeom prst="rect">
            <a:avLst/>
          </a:prstGeom>
          <a:noFill/>
        </p:spPr>
        <p:txBody>
          <a:bodyPr wrap="none" rtlCol="0">
            <a:spAutoFit/>
          </a:bodyPr>
          <a:lstStyle/>
          <a:p>
            <a:pPr algn="l"/>
            <a:r>
              <a:rPr lang="en-GB" sz="1050" b="1" dirty="0"/>
              <a:t>Stage II</a:t>
            </a:r>
          </a:p>
        </p:txBody>
      </p:sp>
      <p:sp>
        <p:nvSpPr>
          <p:cNvPr id="12" name="TextBox 11">
            <a:extLst>
              <a:ext uri="{FF2B5EF4-FFF2-40B4-BE49-F238E27FC236}">
                <a16:creationId xmlns:a16="http://schemas.microsoft.com/office/drawing/2014/main" id="{3BE7D747-F3D2-737E-7F1D-4D59CA48FFB1}"/>
              </a:ext>
            </a:extLst>
          </p:cNvPr>
          <p:cNvSpPr txBox="1"/>
          <p:nvPr/>
        </p:nvSpPr>
        <p:spPr>
          <a:xfrm>
            <a:off x="4565745" y="2783684"/>
            <a:ext cx="797013" cy="253916"/>
          </a:xfrm>
          <a:prstGeom prst="rect">
            <a:avLst/>
          </a:prstGeom>
          <a:noFill/>
        </p:spPr>
        <p:txBody>
          <a:bodyPr wrap="none" rtlCol="0">
            <a:spAutoFit/>
          </a:bodyPr>
          <a:lstStyle/>
          <a:p>
            <a:pPr algn="l"/>
            <a:r>
              <a:rPr lang="en-GB" sz="1050" b="1" dirty="0"/>
              <a:t>Stage IIIA</a:t>
            </a:r>
          </a:p>
        </p:txBody>
      </p:sp>
      <p:sp>
        <p:nvSpPr>
          <p:cNvPr id="63" name="TextBox 62">
            <a:extLst>
              <a:ext uri="{FF2B5EF4-FFF2-40B4-BE49-F238E27FC236}">
                <a16:creationId xmlns:a16="http://schemas.microsoft.com/office/drawing/2014/main" id="{C697DA77-7FF6-6812-6065-19094B5D48B9}"/>
              </a:ext>
            </a:extLst>
          </p:cNvPr>
          <p:cNvSpPr txBox="1"/>
          <p:nvPr/>
        </p:nvSpPr>
        <p:spPr>
          <a:xfrm>
            <a:off x="2016126" y="4728370"/>
            <a:ext cx="6769100" cy="185737"/>
          </a:xfrm>
          <a:prstGeom prst="rect">
            <a:avLst/>
          </a:prstGeom>
          <a:noFill/>
        </p:spPr>
        <p:txBody>
          <a:bodyPr wrap="square" lIns="0" tIns="0" rIns="0" bIns="0" rtlCol="0" anchor="b">
            <a:noAutofit/>
          </a:bodyPr>
          <a:lstStyle/>
          <a:p>
            <a:pPr algn="r"/>
            <a:r>
              <a:rPr lang="en-GB" sz="700" dirty="0">
                <a:solidFill>
                  <a:schemeClr val="tx1">
                    <a:lumMod val="75000"/>
                    <a:lumOff val="25000"/>
                  </a:schemeClr>
                </a:solidFill>
              </a:rPr>
              <a:t>Data cut-off: 26 June 2023</a:t>
            </a:r>
            <a:br>
              <a:rPr lang="en-GB" sz="700" dirty="0">
                <a:solidFill>
                  <a:schemeClr val="tx1">
                    <a:lumMod val="75000"/>
                    <a:lumOff val="25000"/>
                  </a:schemeClr>
                </a:solidFill>
              </a:rPr>
            </a:br>
            <a:r>
              <a:rPr lang="en-GB" sz="700" dirty="0">
                <a:solidFill>
                  <a:schemeClr val="tx1">
                    <a:lumMod val="75000"/>
                    <a:lumOff val="25000"/>
                  </a:schemeClr>
                </a:solidFill>
              </a:rPr>
              <a:t>*Per UICC/AJCC 7</a:t>
            </a:r>
            <a:r>
              <a:rPr lang="en-GB" sz="700" baseline="30000" dirty="0">
                <a:solidFill>
                  <a:schemeClr val="tx1">
                    <a:lumMod val="75000"/>
                    <a:lumOff val="25000"/>
                  </a:schemeClr>
                </a:solidFill>
              </a:rPr>
              <a:t>th</a:t>
            </a:r>
            <a:r>
              <a:rPr lang="en-GB" sz="700" dirty="0">
                <a:solidFill>
                  <a:schemeClr val="tx1">
                    <a:lumMod val="75000"/>
                    <a:lumOff val="25000"/>
                  </a:schemeClr>
                </a:solidFill>
              </a:rPr>
              <a:t> edition; </a:t>
            </a:r>
            <a:r>
              <a:rPr lang="en-GB" sz="700" baseline="30000" dirty="0">
                <a:solidFill>
                  <a:schemeClr val="tx1">
                    <a:lumMod val="75000"/>
                    <a:lumOff val="25000"/>
                  </a:schemeClr>
                </a:solidFill>
              </a:rPr>
              <a:t>†</a:t>
            </a:r>
            <a:r>
              <a:rPr lang="en-GB" sz="700" dirty="0">
                <a:solidFill>
                  <a:schemeClr val="tx1">
                    <a:lumMod val="75000"/>
                    <a:lumOff val="25000"/>
                  </a:schemeClr>
                </a:solidFill>
              </a:rPr>
              <a:t>Unstratified analysis</a:t>
            </a:r>
          </a:p>
        </p:txBody>
      </p:sp>
      <p:graphicFrame>
        <p:nvGraphicFramePr>
          <p:cNvPr id="64" name="Table 63">
            <a:extLst>
              <a:ext uri="{FF2B5EF4-FFF2-40B4-BE49-F238E27FC236}">
                <a16:creationId xmlns:a16="http://schemas.microsoft.com/office/drawing/2014/main" id="{233596D3-F8C5-3C2F-7BE2-95E3F54A3700}"/>
              </a:ext>
            </a:extLst>
          </p:cNvPr>
          <p:cNvGraphicFramePr>
            <a:graphicFrameLocks noGrp="1"/>
          </p:cNvGraphicFramePr>
          <p:nvPr/>
        </p:nvGraphicFramePr>
        <p:xfrm>
          <a:off x="4879975" y="810100"/>
          <a:ext cx="3775076" cy="1539240"/>
        </p:xfrm>
        <a:graphic>
          <a:graphicData uri="http://schemas.openxmlformats.org/drawingml/2006/table">
            <a:tbl>
              <a:tblPr firstRow="1" bandRow="1">
                <a:tableStyleId>{1E171933-4619-4E11-9A3F-F7608DF75F80}</a:tableStyleId>
              </a:tblPr>
              <a:tblGrid>
                <a:gridCol w="1368425">
                  <a:extLst>
                    <a:ext uri="{9D8B030D-6E8A-4147-A177-3AD203B41FA5}">
                      <a16:colId xmlns:a16="http://schemas.microsoft.com/office/drawing/2014/main" val="2244439813"/>
                    </a:ext>
                  </a:extLst>
                </a:gridCol>
                <a:gridCol w="739911">
                  <a:extLst>
                    <a:ext uri="{9D8B030D-6E8A-4147-A177-3AD203B41FA5}">
                      <a16:colId xmlns:a16="http://schemas.microsoft.com/office/drawing/2014/main" val="58362779"/>
                    </a:ext>
                  </a:extLst>
                </a:gridCol>
                <a:gridCol w="833370">
                  <a:extLst>
                    <a:ext uri="{9D8B030D-6E8A-4147-A177-3AD203B41FA5}">
                      <a16:colId xmlns:a16="http://schemas.microsoft.com/office/drawing/2014/main" val="4166344796"/>
                    </a:ext>
                  </a:extLst>
                </a:gridCol>
                <a:gridCol w="833370">
                  <a:extLst>
                    <a:ext uri="{9D8B030D-6E8A-4147-A177-3AD203B41FA5}">
                      <a16:colId xmlns:a16="http://schemas.microsoft.com/office/drawing/2014/main" val="2523489338"/>
                    </a:ext>
                  </a:extLst>
                </a:gridCol>
              </a:tblGrid>
              <a:tr h="384810">
                <a:tc>
                  <a:txBody>
                    <a:bodyPr/>
                    <a:lstStyle/>
                    <a:p>
                      <a:pPr rtl="0" fontAlgn="ctr">
                        <a:spcBef>
                          <a:spcPts val="0"/>
                        </a:spcBef>
                        <a:spcAft>
                          <a:spcPts val="0"/>
                        </a:spcAft>
                      </a:pPr>
                      <a:r>
                        <a:rPr lang="en-GB" sz="900" b="1" i="0" u="none" strike="noStrike" dirty="0">
                          <a:solidFill>
                            <a:srgbClr val="000000"/>
                          </a:solidFill>
                          <a:effectLst/>
                          <a:latin typeface="Arial" panose="020B0604020202020204" pitchFamily="34" charset="0"/>
                        </a:rPr>
                        <a:t>2-year DFS rate, % (95% CI)</a:t>
                      </a:r>
                      <a:endParaRPr lang="en-GB" sz="900" dirty="0">
                        <a:effectLst/>
                      </a:endParaRPr>
                    </a:p>
                  </a:txBody>
                  <a:tcPr marL="95250" marR="95250" marT="47625" marB="47625"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spcBef>
                          <a:spcPts val="0"/>
                        </a:spcBef>
                        <a:spcAft>
                          <a:spcPts val="0"/>
                        </a:spcAft>
                      </a:pPr>
                      <a:r>
                        <a:rPr lang="en-GB" sz="900" b="1" i="0" u="none" strike="noStrike" dirty="0">
                          <a:solidFill>
                            <a:srgbClr val="000000"/>
                          </a:solidFill>
                          <a:effectLst/>
                          <a:latin typeface="Arial" panose="020B0604020202020204" pitchFamily="34" charset="0"/>
                        </a:rPr>
                        <a:t>Stage IB</a:t>
                      </a:r>
                    </a:p>
                    <a:p>
                      <a:pPr algn="ctr" rtl="0" fontAlgn="ctr">
                        <a:spcBef>
                          <a:spcPts val="0"/>
                        </a:spcBef>
                        <a:spcAft>
                          <a:spcPts val="0"/>
                        </a:spcAft>
                      </a:pPr>
                      <a:r>
                        <a:rPr lang="en-GB" sz="900" b="0" i="0" u="none" strike="noStrike" dirty="0">
                          <a:solidFill>
                            <a:srgbClr val="000000"/>
                          </a:solidFill>
                          <a:effectLst/>
                          <a:latin typeface="Arial" panose="020B0604020202020204" pitchFamily="34" charset="0"/>
                        </a:rPr>
                        <a:t>(n=26)</a:t>
                      </a:r>
                      <a:endParaRPr lang="en-GB" sz="900" b="0" dirty="0">
                        <a:effectLst/>
                      </a:endParaRPr>
                    </a:p>
                  </a:txBody>
                  <a:tcPr marL="95250" marR="95250" marT="47625" marB="476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spcBef>
                          <a:spcPts val="0"/>
                        </a:spcBef>
                        <a:spcAft>
                          <a:spcPts val="0"/>
                        </a:spcAft>
                      </a:pPr>
                      <a:r>
                        <a:rPr lang="en-GB" sz="900" b="1" i="0" u="none" strike="noStrike" dirty="0">
                          <a:solidFill>
                            <a:srgbClr val="000000"/>
                          </a:solidFill>
                          <a:effectLst/>
                          <a:latin typeface="Arial" panose="020B0604020202020204" pitchFamily="34" charset="0"/>
                        </a:rPr>
                        <a:t>Stage II</a:t>
                      </a:r>
                    </a:p>
                    <a:p>
                      <a:pPr algn="ctr" rtl="0" fontAlgn="ctr">
                        <a:spcBef>
                          <a:spcPts val="0"/>
                        </a:spcBef>
                        <a:spcAft>
                          <a:spcPts val="0"/>
                        </a:spcAft>
                      </a:pPr>
                      <a:r>
                        <a:rPr lang="en-GB" sz="900" b="0" i="0" u="none" strike="noStrike" dirty="0">
                          <a:solidFill>
                            <a:srgbClr val="000000"/>
                          </a:solidFill>
                          <a:effectLst/>
                          <a:latin typeface="Arial" panose="020B0604020202020204" pitchFamily="34" charset="0"/>
                        </a:rPr>
                        <a:t>(n=92)</a:t>
                      </a:r>
                      <a:endParaRPr lang="en-GB" sz="900" b="0" dirty="0">
                        <a:effectLst/>
                      </a:endParaRPr>
                    </a:p>
                  </a:txBody>
                  <a:tcPr marL="95250" marR="95250" marT="47625" marB="47625"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spcBef>
                          <a:spcPts val="0"/>
                        </a:spcBef>
                        <a:spcAft>
                          <a:spcPts val="0"/>
                        </a:spcAft>
                      </a:pPr>
                      <a:r>
                        <a:rPr lang="en-GB" sz="900" b="1" i="0" u="none" strike="noStrike" dirty="0">
                          <a:solidFill>
                            <a:srgbClr val="000000"/>
                          </a:solidFill>
                          <a:effectLst/>
                          <a:latin typeface="Arial" panose="020B0604020202020204" pitchFamily="34" charset="0"/>
                        </a:rPr>
                        <a:t>Stage IIIA</a:t>
                      </a:r>
                    </a:p>
                    <a:p>
                      <a:pPr algn="ctr" rtl="0" fontAlgn="ctr">
                        <a:spcBef>
                          <a:spcPts val="0"/>
                        </a:spcBef>
                        <a:spcAft>
                          <a:spcPts val="0"/>
                        </a:spcAft>
                      </a:pPr>
                      <a:r>
                        <a:rPr lang="en-GB" sz="900" b="0" i="0" u="none" strike="noStrike" dirty="0">
                          <a:solidFill>
                            <a:srgbClr val="000000"/>
                          </a:solidFill>
                          <a:effectLst/>
                          <a:latin typeface="Arial" panose="020B0604020202020204" pitchFamily="34" charset="0"/>
                        </a:rPr>
                        <a:t>(n=139)</a:t>
                      </a:r>
                      <a:endParaRPr lang="en-GB" sz="900" b="0" dirty="0">
                        <a:effectLst/>
                      </a:endParaRPr>
                    </a:p>
                  </a:txBody>
                  <a:tcPr marL="95250" marR="95250" marT="47625" marB="47625"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147320"/>
                  </a:ext>
                </a:extLst>
              </a:tr>
              <a:tr h="384810">
                <a:tc>
                  <a:txBody>
                    <a:bodyPr/>
                    <a:lstStyle/>
                    <a:p>
                      <a:pPr rtl="0" fontAlgn="ctr">
                        <a:spcBef>
                          <a:spcPts val="0"/>
                        </a:spcBef>
                        <a:spcAft>
                          <a:spcPts val="0"/>
                        </a:spcAft>
                      </a:pPr>
                      <a:r>
                        <a:rPr lang="en-GB" sz="900" b="1" i="0" u="none" strike="noStrike" dirty="0">
                          <a:solidFill>
                            <a:srgbClr val="0070C0"/>
                          </a:solidFill>
                          <a:effectLst/>
                          <a:latin typeface="Arial" panose="020B0604020202020204" pitchFamily="34" charset="0"/>
                        </a:rPr>
                        <a:t>Alectinib</a:t>
                      </a:r>
                      <a:endParaRPr lang="en-GB" sz="900" dirty="0">
                        <a:solidFill>
                          <a:srgbClr val="0070C0"/>
                        </a:solidFill>
                        <a:effectLst/>
                      </a:endParaRPr>
                    </a:p>
                  </a:txBody>
                  <a:tcPr marL="95250" marR="95250" marT="47625" marB="47625"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900" dirty="0">
                          <a:effectLst/>
                        </a:rPr>
                        <a:t> </a:t>
                      </a:r>
                      <a:r>
                        <a:rPr lang="en-GB" sz="900" b="1" dirty="0">
                          <a:solidFill>
                            <a:srgbClr val="0070C0"/>
                          </a:solidFill>
                          <a:effectLst/>
                        </a:rPr>
                        <a:t>92.3</a:t>
                      </a:r>
                    </a:p>
                    <a:p>
                      <a:pPr algn="ctr" fontAlgn="ctr"/>
                      <a:r>
                        <a:rPr lang="en-GB" sz="800" dirty="0">
                          <a:effectLst/>
                        </a:rPr>
                        <a:t>(77.8, 100.0)</a:t>
                      </a:r>
                    </a:p>
                  </a:txBody>
                  <a:tcPr marL="36000" marR="36000" marT="47625" marB="47625" anchor="ctr">
                    <a:lnL>
                      <a:noFill/>
                    </a:lnL>
                    <a:lnR>
                      <a:noFill/>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900" b="1" dirty="0">
                          <a:solidFill>
                            <a:srgbClr val="0070C0"/>
                          </a:solidFill>
                          <a:effectLst/>
                        </a:rPr>
                        <a:t>95.6</a:t>
                      </a:r>
                    </a:p>
                    <a:p>
                      <a:pPr algn="ctr" fontAlgn="ctr"/>
                      <a:r>
                        <a:rPr lang="en-GB" sz="800" dirty="0">
                          <a:effectLst/>
                        </a:rPr>
                        <a:t>(89.5, 100.0)</a:t>
                      </a:r>
                    </a:p>
                  </a:txBody>
                  <a:tcPr marL="36000" marR="36000" marT="47625" marB="47625"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900" dirty="0">
                          <a:effectLst/>
                        </a:rPr>
                        <a:t> </a:t>
                      </a:r>
                      <a:r>
                        <a:rPr lang="en-GB" sz="900" b="1" dirty="0">
                          <a:solidFill>
                            <a:srgbClr val="0070C0"/>
                          </a:solidFill>
                          <a:effectLst/>
                        </a:rPr>
                        <a:t>92.7</a:t>
                      </a:r>
                    </a:p>
                    <a:p>
                      <a:pPr algn="ctr" fontAlgn="ctr"/>
                      <a:r>
                        <a:rPr lang="en-GB" sz="800" dirty="0">
                          <a:effectLst/>
                        </a:rPr>
                        <a:t>(86.4, 98.9)</a:t>
                      </a:r>
                    </a:p>
                  </a:txBody>
                  <a:tcPr marL="36000" marR="36000" marT="47625" marB="47625"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5882431"/>
                  </a:ext>
                </a:extLst>
              </a:tr>
              <a:tr h="384810">
                <a:tc>
                  <a:txBody>
                    <a:bodyPr/>
                    <a:lstStyle/>
                    <a:p>
                      <a:pPr rtl="0" fontAlgn="ctr">
                        <a:spcBef>
                          <a:spcPts val="0"/>
                        </a:spcBef>
                        <a:spcAft>
                          <a:spcPts val="0"/>
                        </a:spcAft>
                      </a:pPr>
                      <a:r>
                        <a:rPr lang="en-GB" sz="900" b="1" i="0" u="none" strike="noStrike" dirty="0">
                          <a:solidFill>
                            <a:srgbClr val="AE2C2C"/>
                          </a:solidFill>
                          <a:effectLst/>
                          <a:latin typeface="Arial" panose="020B0604020202020204" pitchFamily="34" charset="0"/>
                        </a:rPr>
                        <a:t>Chemotherapy</a:t>
                      </a:r>
                      <a:endParaRPr lang="en-GB" sz="900" dirty="0">
                        <a:solidFill>
                          <a:srgbClr val="AE2C2C"/>
                        </a:solidFill>
                        <a:effectLst/>
                      </a:endParaRPr>
                    </a:p>
                  </a:txBody>
                  <a:tcPr marL="95250" marR="95250" marT="47625" marB="47625" anchor="ctr">
                    <a:lnL w="12700" cmpd="sng">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900" dirty="0">
                          <a:effectLst/>
                        </a:rPr>
                        <a:t> </a:t>
                      </a:r>
                      <a:r>
                        <a:rPr lang="en-GB" sz="900" b="1" dirty="0">
                          <a:solidFill>
                            <a:srgbClr val="C00000"/>
                          </a:solidFill>
                          <a:effectLst/>
                        </a:rPr>
                        <a:t>71.6</a:t>
                      </a:r>
                    </a:p>
                    <a:p>
                      <a:pPr algn="ctr" fontAlgn="ctr"/>
                      <a:r>
                        <a:rPr lang="en-GB" sz="800" dirty="0">
                          <a:effectLst/>
                        </a:rPr>
                        <a:t>(44.2, 99.0)</a:t>
                      </a:r>
                    </a:p>
                  </a:txBody>
                  <a:tcPr marL="36000" marR="36000" marT="47625" marB="47625"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900" b="1" dirty="0">
                          <a:solidFill>
                            <a:srgbClr val="C00000"/>
                          </a:solidFill>
                          <a:effectLst/>
                        </a:rPr>
                        <a:t>66.3</a:t>
                      </a:r>
                    </a:p>
                    <a:p>
                      <a:pPr algn="ctr" fontAlgn="ctr"/>
                      <a:r>
                        <a:rPr lang="en-GB" sz="800" dirty="0">
                          <a:effectLst/>
                        </a:rPr>
                        <a:t>(51.7, 81.0)</a:t>
                      </a:r>
                    </a:p>
                  </a:txBody>
                  <a:tcPr marL="36000" marR="36000" marT="47625" marB="47625" anchor="ctr">
                    <a:lnL>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900" dirty="0">
                          <a:solidFill>
                            <a:srgbClr val="C00000"/>
                          </a:solidFill>
                          <a:effectLst/>
                        </a:rPr>
                        <a:t> </a:t>
                      </a:r>
                      <a:r>
                        <a:rPr lang="en-GB" sz="900" b="1" dirty="0">
                          <a:solidFill>
                            <a:srgbClr val="C00000"/>
                          </a:solidFill>
                          <a:effectLst/>
                        </a:rPr>
                        <a:t>60.7</a:t>
                      </a:r>
                    </a:p>
                    <a:p>
                      <a:pPr algn="ctr" fontAlgn="ctr"/>
                      <a:r>
                        <a:rPr lang="en-GB" sz="800" dirty="0">
                          <a:effectLst/>
                        </a:rPr>
                        <a:t>(47.9, 73.5)</a:t>
                      </a:r>
                    </a:p>
                  </a:txBody>
                  <a:tcPr marL="36000" marR="36000" marT="47625" marB="47625" anchor="ctr">
                    <a:lnL>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4376713"/>
                  </a:ext>
                </a:extLst>
              </a:tr>
              <a:tr h="384810">
                <a:tc>
                  <a:txBody>
                    <a:bodyPr/>
                    <a:lstStyle/>
                    <a:p>
                      <a:pPr marR="0" algn="l" rtl="0" fontAlgn="ctr">
                        <a:lnSpc>
                          <a:spcPct val="100000"/>
                        </a:lnSpc>
                        <a:spcBef>
                          <a:spcPts val="0"/>
                        </a:spcBef>
                        <a:spcAft>
                          <a:spcPts val="300"/>
                        </a:spcAft>
                        <a:buClr>
                          <a:srgbClr val="000000"/>
                        </a:buClr>
                        <a:buFont typeface="Arial"/>
                      </a:pPr>
                      <a:r>
                        <a:rPr lang="en-GB" sz="900" b="1" i="0" u="none" strike="noStrike" cap="none" dirty="0">
                          <a:solidFill>
                            <a:schemeClr val="tx1"/>
                          </a:solidFill>
                          <a:effectLst/>
                          <a:latin typeface="Arial" panose="020B0604020202020204" pitchFamily="34" charset="0"/>
                          <a:ea typeface="+mn-ea"/>
                          <a:cs typeface="+mn-cs"/>
                          <a:sym typeface="Arial"/>
                        </a:rPr>
                        <a:t>HR</a:t>
                      </a:r>
                      <a:r>
                        <a:rPr lang="en-GB" sz="900" b="1" i="0" u="none" strike="noStrike" cap="none" baseline="30000" dirty="0">
                          <a:solidFill>
                            <a:schemeClr val="tx1"/>
                          </a:solidFill>
                          <a:effectLst/>
                          <a:latin typeface="Arial" panose="020B0604020202020204" pitchFamily="34" charset="0"/>
                          <a:ea typeface="+mn-ea"/>
                          <a:cs typeface="+mn-cs"/>
                          <a:sym typeface="Arial"/>
                        </a:rPr>
                        <a:t>†</a:t>
                      </a:r>
                      <a:r>
                        <a:rPr lang="en-GB" sz="900" b="1" i="0" u="none" strike="noStrike" cap="none" dirty="0">
                          <a:solidFill>
                            <a:schemeClr val="tx1"/>
                          </a:solidFill>
                          <a:effectLst/>
                          <a:latin typeface="Arial" panose="020B0604020202020204" pitchFamily="34" charset="0"/>
                          <a:ea typeface="+mn-ea"/>
                          <a:cs typeface="+mn-cs"/>
                          <a:sym typeface="Arial"/>
                        </a:rPr>
                        <a:t> </a:t>
                      </a:r>
                      <a:br>
                        <a:rPr lang="en-GB" sz="900" b="1" i="0" u="none" strike="noStrike" cap="none" dirty="0">
                          <a:solidFill>
                            <a:schemeClr val="tx1"/>
                          </a:solidFill>
                          <a:effectLst/>
                          <a:latin typeface="Arial" panose="020B0604020202020204" pitchFamily="34" charset="0"/>
                          <a:ea typeface="+mn-ea"/>
                          <a:cs typeface="+mn-cs"/>
                          <a:sym typeface="Arial"/>
                        </a:rPr>
                      </a:br>
                      <a:r>
                        <a:rPr lang="en-GB" sz="900" b="0" i="0" u="none" strike="noStrike" cap="none" dirty="0">
                          <a:solidFill>
                            <a:schemeClr val="tx1"/>
                          </a:solidFill>
                          <a:effectLst/>
                          <a:latin typeface="Arial" panose="020B0604020202020204" pitchFamily="34" charset="0"/>
                          <a:ea typeface="+mn-ea"/>
                          <a:cs typeface="+mn-cs"/>
                          <a:sym typeface="Arial"/>
                        </a:rPr>
                        <a:t>(95% CI)</a:t>
                      </a:r>
                    </a:p>
                  </a:txBody>
                  <a:tcPr marL="95250" marR="95250" marT="47625" marB="47625" anchor="ctr">
                    <a:lnL w="12700" cmpd="sng">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300"/>
                        </a:spcAft>
                      </a:pPr>
                      <a:r>
                        <a:rPr lang="en-GB" sz="900" b="1" dirty="0">
                          <a:effectLst/>
                          <a:latin typeface="+mj-lt"/>
                        </a:rPr>
                        <a:t>0.21</a:t>
                      </a:r>
                      <a:r>
                        <a:rPr lang="en-GB" sz="900" dirty="0">
                          <a:effectLst/>
                          <a:latin typeface="+mj-lt"/>
                        </a:rPr>
                        <a:t> </a:t>
                      </a:r>
                      <a:br>
                        <a:rPr lang="en-GB" sz="900" dirty="0">
                          <a:effectLst/>
                          <a:latin typeface="+mj-lt"/>
                        </a:rPr>
                      </a:br>
                      <a:r>
                        <a:rPr lang="en-GB" sz="800" dirty="0">
                          <a:effectLst/>
                          <a:latin typeface="+mj-lt"/>
                        </a:rPr>
                        <a:t>(0.02, 1.84)</a:t>
                      </a:r>
                      <a:endParaRPr lang="en-GB" sz="900" dirty="0">
                        <a:effectLst/>
                        <a:latin typeface="+mj-lt"/>
                      </a:endParaRPr>
                    </a:p>
                  </a:txBody>
                  <a:tcPr marL="36000" marR="36000" marT="47625" marB="47625"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300"/>
                        </a:spcAft>
                      </a:pPr>
                      <a:r>
                        <a:rPr lang="en-GB" sz="900" b="1" dirty="0">
                          <a:effectLst/>
                          <a:latin typeface="+mj-lt"/>
                        </a:rPr>
                        <a:t>0.24</a:t>
                      </a:r>
                      <a:r>
                        <a:rPr lang="en-GB" sz="900" dirty="0">
                          <a:effectLst/>
                          <a:latin typeface="+mj-lt"/>
                        </a:rPr>
                        <a:t> </a:t>
                      </a:r>
                      <a:br>
                        <a:rPr lang="en-GB" sz="900" dirty="0">
                          <a:effectLst/>
                          <a:latin typeface="+mj-lt"/>
                        </a:rPr>
                      </a:br>
                      <a:r>
                        <a:rPr lang="en-GB" sz="800" dirty="0">
                          <a:effectLst/>
                          <a:latin typeface="+mj-lt"/>
                        </a:rPr>
                        <a:t>(0.09, 0.65)</a:t>
                      </a:r>
                      <a:endParaRPr lang="en-GB" sz="900" dirty="0">
                        <a:effectLst/>
                        <a:latin typeface="+mj-lt"/>
                      </a:endParaRPr>
                    </a:p>
                  </a:txBody>
                  <a:tcPr marL="36000" marR="36000" marT="47625" marB="47625" anchor="ctr">
                    <a:lnL>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300"/>
                        </a:spcAft>
                        <a:buClr>
                          <a:srgbClr val="000000"/>
                        </a:buClr>
                        <a:buSzTx/>
                        <a:buFont typeface="Arial"/>
                        <a:buNone/>
                        <a:tabLst/>
                        <a:defRPr/>
                      </a:pPr>
                      <a:r>
                        <a:rPr lang="en-GB" sz="900" b="1" dirty="0">
                          <a:latin typeface="+mj-lt"/>
                          <a:cs typeface="Arial" panose="020B0604020202020204" pitchFamily="34" charset="0"/>
                        </a:rPr>
                        <a:t>0.25</a:t>
                      </a:r>
                      <a:r>
                        <a:rPr lang="en-GB" sz="900" dirty="0">
                          <a:latin typeface="+mj-lt"/>
                          <a:cs typeface="Arial" panose="020B0604020202020204" pitchFamily="34" charset="0"/>
                        </a:rPr>
                        <a:t> </a:t>
                      </a:r>
                      <a:br>
                        <a:rPr lang="en-GB" sz="900" dirty="0">
                          <a:latin typeface="+mj-lt"/>
                          <a:cs typeface="Arial" panose="020B0604020202020204" pitchFamily="34" charset="0"/>
                        </a:rPr>
                      </a:br>
                      <a:r>
                        <a:rPr lang="en-GB" sz="800" dirty="0">
                          <a:latin typeface="+mj-lt"/>
                          <a:cs typeface="Arial" panose="020B0604020202020204" pitchFamily="34" charset="0"/>
                        </a:rPr>
                        <a:t>(0.12, 0.53)</a:t>
                      </a:r>
                      <a:endParaRPr lang="en-GB" sz="900" dirty="0">
                        <a:latin typeface="+mj-lt"/>
                        <a:cs typeface="Arial" panose="020B0604020202020204" pitchFamily="34" charset="0"/>
                      </a:endParaRPr>
                    </a:p>
                  </a:txBody>
                  <a:tcPr marL="36000" marR="36000" marT="47625" marB="47625" anchor="ctr">
                    <a:lnL>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5499"/>
                  </a:ext>
                </a:extLst>
              </a:tr>
            </a:tbl>
          </a:graphicData>
        </a:graphic>
      </p:graphicFrame>
      <p:grpSp>
        <p:nvGrpSpPr>
          <p:cNvPr id="6" name="Group 5">
            <a:extLst>
              <a:ext uri="{FF2B5EF4-FFF2-40B4-BE49-F238E27FC236}">
                <a16:creationId xmlns:a16="http://schemas.microsoft.com/office/drawing/2014/main" id="{65DDADBB-46BE-4422-324A-99963B4FE17E}"/>
              </a:ext>
            </a:extLst>
          </p:cNvPr>
          <p:cNvGrpSpPr/>
          <p:nvPr/>
        </p:nvGrpSpPr>
        <p:grpSpPr>
          <a:xfrm>
            <a:off x="1557658" y="786054"/>
            <a:ext cx="2281237" cy="146447"/>
            <a:chOff x="2076875" y="1044896"/>
            <a:chExt cx="3041650" cy="195263"/>
          </a:xfrm>
        </p:grpSpPr>
        <p:sp>
          <p:nvSpPr>
            <p:cNvPr id="81" name="Freeform 92">
              <a:extLst>
                <a:ext uri="{FF2B5EF4-FFF2-40B4-BE49-F238E27FC236}">
                  <a16:creationId xmlns:a16="http://schemas.microsoft.com/office/drawing/2014/main" id="{2DB7625C-D738-D366-4E9B-898144DE9CD8}"/>
                </a:ext>
              </a:extLst>
            </p:cNvPr>
            <p:cNvSpPr>
              <a:spLocks noEditPoints="1"/>
            </p:cNvSpPr>
            <p:nvPr/>
          </p:nvSpPr>
          <p:spPr bwMode="auto">
            <a:xfrm>
              <a:off x="5067725" y="1189359"/>
              <a:ext cx="50800" cy="50800"/>
            </a:xfrm>
            <a:custGeom>
              <a:avLst/>
              <a:gdLst>
                <a:gd name="T0" fmla="*/ 0 w 66"/>
                <a:gd name="T1" fmla="*/ 34 h 67"/>
                <a:gd name="T2" fmla="*/ 66 w 66"/>
                <a:gd name="T3" fmla="*/ 34 h 67"/>
                <a:gd name="T4" fmla="*/ 33 w 66"/>
                <a:gd name="T5" fmla="*/ 0 h 67"/>
                <a:gd name="T6" fmla="*/ 33 w 66"/>
                <a:gd name="T7" fmla="*/ 67 h 67"/>
              </a:gdLst>
              <a:ahLst/>
              <a:cxnLst>
                <a:cxn ang="0">
                  <a:pos x="T0" y="T1"/>
                </a:cxn>
                <a:cxn ang="0">
                  <a:pos x="T2" y="T3"/>
                </a:cxn>
                <a:cxn ang="0">
                  <a:pos x="T4" y="T5"/>
                </a:cxn>
                <a:cxn ang="0">
                  <a:pos x="T6" y="T7"/>
                </a:cxn>
              </a:cxnLst>
              <a:rect l="0" t="0" r="r" b="b"/>
              <a:pathLst>
                <a:path w="66" h="67">
                  <a:moveTo>
                    <a:pt x="0" y="34"/>
                  </a:moveTo>
                  <a:lnTo>
                    <a:pt x="66" y="34"/>
                  </a:lnTo>
                  <a:moveTo>
                    <a:pt x="33" y="0"/>
                  </a:moveTo>
                  <a:lnTo>
                    <a:pt x="33" y="67"/>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82" name="Freeform 93">
              <a:extLst>
                <a:ext uri="{FF2B5EF4-FFF2-40B4-BE49-F238E27FC236}">
                  <a16:creationId xmlns:a16="http://schemas.microsoft.com/office/drawing/2014/main" id="{71C27CAE-E92B-571E-FC19-EF93A573B3F8}"/>
                </a:ext>
              </a:extLst>
            </p:cNvPr>
            <p:cNvSpPr>
              <a:spLocks noEditPoints="1"/>
            </p:cNvSpPr>
            <p:nvPr/>
          </p:nvSpPr>
          <p:spPr bwMode="auto">
            <a:xfrm>
              <a:off x="4696250" y="1189359"/>
              <a:ext cx="50800" cy="50800"/>
            </a:xfrm>
            <a:custGeom>
              <a:avLst/>
              <a:gdLst>
                <a:gd name="T0" fmla="*/ 0 w 66"/>
                <a:gd name="T1" fmla="*/ 34 h 67"/>
                <a:gd name="T2" fmla="*/ 66 w 66"/>
                <a:gd name="T3" fmla="*/ 34 h 67"/>
                <a:gd name="T4" fmla="*/ 33 w 66"/>
                <a:gd name="T5" fmla="*/ 0 h 67"/>
                <a:gd name="T6" fmla="*/ 33 w 66"/>
                <a:gd name="T7" fmla="*/ 67 h 67"/>
              </a:gdLst>
              <a:ahLst/>
              <a:cxnLst>
                <a:cxn ang="0">
                  <a:pos x="T0" y="T1"/>
                </a:cxn>
                <a:cxn ang="0">
                  <a:pos x="T2" y="T3"/>
                </a:cxn>
                <a:cxn ang="0">
                  <a:pos x="T4" y="T5"/>
                </a:cxn>
                <a:cxn ang="0">
                  <a:pos x="T6" y="T7"/>
                </a:cxn>
              </a:cxnLst>
              <a:rect l="0" t="0" r="r" b="b"/>
              <a:pathLst>
                <a:path w="66" h="67">
                  <a:moveTo>
                    <a:pt x="0" y="34"/>
                  </a:moveTo>
                  <a:lnTo>
                    <a:pt x="66" y="34"/>
                  </a:lnTo>
                  <a:moveTo>
                    <a:pt x="33" y="0"/>
                  </a:moveTo>
                  <a:lnTo>
                    <a:pt x="33" y="67"/>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83" name="Freeform 94">
              <a:extLst>
                <a:ext uri="{FF2B5EF4-FFF2-40B4-BE49-F238E27FC236}">
                  <a16:creationId xmlns:a16="http://schemas.microsoft.com/office/drawing/2014/main" id="{7C522874-A8D5-FB97-E2F2-CFC14022A7E1}"/>
                </a:ext>
              </a:extLst>
            </p:cNvPr>
            <p:cNvSpPr>
              <a:spLocks noEditPoints="1"/>
            </p:cNvSpPr>
            <p:nvPr/>
          </p:nvSpPr>
          <p:spPr bwMode="auto">
            <a:xfrm>
              <a:off x="4691487" y="1189359"/>
              <a:ext cx="50800" cy="50800"/>
            </a:xfrm>
            <a:custGeom>
              <a:avLst/>
              <a:gdLst>
                <a:gd name="T0" fmla="*/ 0 w 66"/>
                <a:gd name="T1" fmla="*/ 34 h 67"/>
                <a:gd name="T2" fmla="*/ 66 w 66"/>
                <a:gd name="T3" fmla="*/ 34 h 67"/>
                <a:gd name="T4" fmla="*/ 33 w 66"/>
                <a:gd name="T5" fmla="*/ 0 h 67"/>
                <a:gd name="T6" fmla="*/ 33 w 66"/>
                <a:gd name="T7" fmla="*/ 67 h 67"/>
              </a:gdLst>
              <a:ahLst/>
              <a:cxnLst>
                <a:cxn ang="0">
                  <a:pos x="T0" y="T1"/>
                </a:cxn>
                <a:cxn ang="0">
                  <a:pos x="T2" y="T3"/>
                </a:cxn>
                <a:cxn ang="0">
                  <a:pos x="T4" y="T5"/>
                </a:cxn>
                <a:cxn ang="0">
                  <a:pos x="T6" y="T7"/>
                </a:cxn>
              </a:cxnLst>
              <a:rect l="0" t="0" r="r" b="b"/>
              <a:pathLst>
                <a:path w="66" h="67">
                  <a:moveTo>
                    <a:pt x="0" y="34"/>
                  </a:moveTo>
                  <a:lnTo>
                    <a:pt x="66" y="34"/>
                  </a:lnTo>
                  <a:moveTo>
                    <a:pt x="33" y="0"/>
                  </a:moveTo>
                  <a:lnTo>
                    <a:pt x="33" y="67"/>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84" name="Freeform 95">
              <a:extLst>
                <a:ext uri="{FF2B5EF4-FFF2-40B4-BE49-F238E27FC236}">
                  <a16:creationId xmlns:a16="http://schemas.microsoft.com/office/drawing/2014/main" id="{9C5A7679-CDE0-8565-4DF0-DB12E12B9554}"/>
                </a:ext>
              </a:extLst>
            </p:cNvPr>
            <p:cNvSpPr>
              <a:spLocks noEditPoints="1"/>
            </p:cNvSpPr>
            <p:nvPr/>
          </p:nvSpPr>
          <p:spPr bwMode="auto">
            <a:xfrm>
              <a:off x="4512100" y="1189359"/>
              <a:ext cx="49213" cy="50800"/>
            </a:xfrm>
            <a:custGeom>
              <a:avLst/>
              <a:gdLst>
                <a:gd name="T0" fmla="*/ 0 w 66"/>
                <a:gd name="T1" fmla="*/ 34 h 67"/>
                <a:gd name="T2" fmla="*/ 66 w 66"/>
                <a:gd name="T3" fmla="*/ 34 h 67"/>
                <a:gd name="T4" fmla="*/ 33 w 66"/>
                <a:gd name="T5" fmla="*/ 0 h 67"/>
                <a:gd name="T6" fmla="*/ 33 w 66"/>
                <a:gd name="T7" fmla="*/ 67 h 67"/>
              </a:gdLst>
              <a:ahLst/>
              <a:cxnLst>
                <a:cxn ang="0">
                  <a:pos x="T0" y="T1"/>
                </a:cxn>
                <a:cxn ang="0">
                  <a:pos x="T2" y="T3"/>
                </a:cxn>
                <a:cxn ang="0">
                  <a:pos x="T4" y="T5"/>
                </a:cxn>
                <a:cxn ang="0">
                  <a:pos x="T6" y="T7"/>
                </a:cxn>
              </a:cxnLst>
              <a:rect l="0" t="0" r="r" b="b"/>
              <a:pathLst>
                <a:path w="66" h="67">
                  <a:moveTo>
                    <a:pt x="0" y="34"/>
                  </a:moveTo>
                  <a:lnTo>
                    <a:pt x="66" y="34"/>
                  </a:lnTo>
                  <a:moveTo>
                    <a:pt x="33" y="0"/>
                  </a:moveTo>
                  <a:lnTo>
                    <a:pt x="33" y="67"/>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85" name="Freeform 96">
              <a:extLst>
                <a:ext uri="{FF2B5EF4-FFF2-40B4-BE49-F238E27FC236}">
                  <a16:creationId xmlns:a16="http://schemas.microsoft.com/office/drawing/2014/main" id="{D293D237-8084-A9DE-8A66-C7E46DC8B7F3}"/>
                </a:ext>
              </a:extLst>
            </p:cNvPr>
            <p:cNvSpPr>
              <a:spLocks noEditPoints="1"/>
            </p:cNvSpPr>
            <p:nvPr/>
          </p:nvSpPr>
          <p:spPr bwMode="auto">
            <a:xfrm>
              <a:off x="4305725" y="1189359"/>
              <a:ext cx="50800" cy="50800"/>
            </a:xfrm>
            <a:custGeom>
              <a:avLst/>
              <a:gdLst>
                <a:gd name="T0" fmla="*/ 0 w 67"/>
                <a:gd name="T1" fmla="*/ 34 h 67"/>
                <a:gd name="T2" fmla="*/ 67 w 67"/>
                <a:gd name="T3" fmla="*/ 34 h 67"/>
                <a:gd name="T4" fmla="*/ 34 w 67"/>
                <a:gd name="T5" fmla="*/ 0 h 67"/>
                <a:gd name="T6" fmla="*/ 34 w 67"/>
                <a:gd name="T7" fmla="*/ 67 h 67"/>
              </a:gdLst>
              <a:ahLst/>
              <a:cxnLst>
                <a:cxn ang="0">
                  <a:pos x="T0" y="T1"/>
                </a:cxn>
                <a:cxn ang="0">
                  <a:pos x="T2" y="T3"/>
                </a:cxn>
                <a:cxn ang="0">
                  <a:pos x="T4" y="T5"/>
                </a:cxn>
                <a:cxn ang="0">
                  <a:pos x="T6" y="T7"/>
                </a:cxn>
              </a:cxnLst>
              <a:rect l="0" t="0" r="r" b="b"/>
              <a:pathLst>
                <a:path w="67" h="67">
                  <a:moveTo>
                    <a:pt x="0" y="34"/>
                  </a:moveTo>
                  <a:lnTo>
                    <a:pt x="67" y="34"/>
                  </a:lnTo>
                  <a:moveTo>
                    <a:pt x="34" y="0"/>
                  </a:moveTo>
                  <a:lnTo>
                    <a:pt x="34" y="67"/>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86" name="Freeform 97">
              <a:extLst>
                <a:ext uri="{FF2B5EF4-FFF2-40B4-BE49-F238E27FC236}">
                  <a16:creationId xmlns:a16="http://schemas.microsoft.com/office/drawing/2014/main" id="{E0693BA4-1B31-5D83-D1C3-49D7DF8CE6B1}"/>
                </a:ext>
              </a:extLst>
            </p:cNvPr>
            <p:cNvSpPr>
              <a:spLocks noEditPoints="1"/>
            </p:cNvSpPr>
            <p:nvPr/>
          </p:nvSpPr>
          <p:spPr bwMode="auto">
            <a:xfrm>
              <a:off x="4291437" y="1189359"/>
              <a:ext cx="50800" cy="50800"/>
            </a:xfrm>
            <a:custGeom>
              <a:avLst/>
              <a:gdLst>
                <a:gd name="T0" fmla="*/ 0 w 66"/>
                <a:gd name="T1" fmla="*/ 34 h 67"/>
                <a:gd name="T2" fmla="*/ 66 w 66"/>
                <a:gd name="T3" fmla="*/ 34 h 67"/>
                <a:gd name="T4" fmla="*/ 33 w 66"/>
                <a:gd name="T5" fmla="*/ 0 h 67"/>
                <a:gd name="T6" fmla="*/ 33 w 66"/>
                <a:gd name="T7" fmla="*/ 67 h 67"/>
              </a:gdLst>
              <a:ahLst/>
              <a:cxnLst>
                <a:cxn ang="0">
                  <a:pos x="T0" y="T1"/>
                </a:cxn>
                <a:cxn ang="0">
                  <a:pos x="T2" y="T3"/>
                </a:cxn>
                <a:cxn ang="0">
                  <a:pos x="T4" y="T5"/>
                </a:cxn>
                <a:cxn ang="0">
                  <a:pos x="T6" y="T7"/>
                </a:cxn>
              </a:cxnLst>
              <a:rect l="0" t="0" r="r" b="b"/>
              <a:pathLst>
                <a:path w="66" h="67">
                  <a:moveTo>
                    <a:pt x="0" y="34"/>
                  </a:moveTo>
                  <a:lnTo>
                    <a:pt x="66" y="34"/>
                  </a:lnTo>
                  <a:moveTo>
                    <a:pt x="33" y="0"/>
                  </a:moveTo>
                  <a:lnTo>
                    <a:pt x="33" y="67"/>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87" name="Freeform 98">
              <a:extLst>
                <a:ext uri="{FF2B5EF4-FFF2-40B4-BE49-F238E27FC236}">
                  <a16:creationId xmlns:a16="http://schemas.microsoft.com/office/drawing/2014/main" id="{1B6444C1-47B0-300E-C903-C9300ED95E4E}"/>
                </a:ext>
              </a:extLst>
            </p:cNvPr>
            <p:cNvSpPr>
              <a:spLocks noEditPoints="1"/>
            </p:cNvSpPr>
            <p:nvPr/>
          </p:nvSpPr>
          <p:spPr bwMode="auto">
            <a:xfrm>
              <a:off x="3931075" y="1189359"/>
              <a:ext cx="49213" cy="50800"/>
            </a:xfrm>
            <a:custGeom>
              <a:avLst/>
              <a:gdLst>
                <a:gd name="T0" fmla="*/ 0 w 66"/>
                <a:gd name="T1" fmla="*/ 34 h 67"/>
                <a:gd name="T2" fmla="*/ 66 w 66"/>
                <a:gd name="T3" fmla="*/ 34 h 67"/>
                <a:gd name="T4" fmla="*/ 33 w 66"/>
                <a:gd name="T5" fmla="*/ 0 h 67"/>
                <a:gd name="T6" fmla="*/ 33 w 66"/>
                <a:gd name="T7" fmla="*/ 67 h 67"/>
              </a:gdLst>
              <a:ahLst/>
              <a:cxnLst>
                <a:cxn ang="0">
                  <a:pos x="T0" y="T1"/>
                </a:cxn>
                <a:cxn ang="0">
                  <a:pos x="T2" y="T3"/>
                </a:cxn>
                <a:cxn ang="0">
                  <a:pos x="T4" y="T5"/>
                </a:cxn>
                <a:cxn ang="0">
                  <a:pos x="T6" y="T7"/>
                </a:cxn>
              </a:cxnLst>
              <a:rect l="0" t="0" r="r" b="b"/>
              <a:pathLst>
                <a:path w="66" h="67">
                  <a:moveTo>
                    <a:pt x="0" y="34"/>
                  </a:moveTo>
                  <a:lnTo>
                    <a:pt x="66" y="34"/>
                  </a:lnTo>
                  <a:moveTo>
                    <a:pt x="33" y="0"/>
                  </a:moveTo>
                  <a:lnTo>
                    <a:pt x="33" y="67"/>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88" name="Freeform 99">
              <a:extLst>
                <a:ext uri="{FF2B5EF4-FFF2-40B4-BE49-F238E27FC236}">
                  <a16:creationId xmlns:a16="http://schemas.microsoft.com/office/drawing/2014/main" id="{C6477E28-1811-28A4-4E43-9AC11090B439}"/>
                </a:ext>
              </a:extLst>
            </p:cNvPr>
            <p:cNvSpPr>
              <a:spLocks noEditPoints="1"/>
            </p:cNvSpPr>
            <p:nvPr/>
          </p:nvSpPr>
          <p:spPr bwMode="auto">
            <a:xfrm>
              <a:off x="3573887" y="1189359"/>
              <a:ext cx="49213" cy="50800"/>
            </a:xfrm>
            <a:custGeom>
              <a:avLst/>
              <a:gdLst>
                <a:gd name="T0" fmla="*/ 0 w 66"/>
                <a:gd name="T1" fmla="*/ 34 h 67"/>
                <a:gd name="T2" fmla="*/ 66 w 66"/>
                <a:gd name="T3" fmla="*/ 34 h 67"/>
                <a:gd name="T4" fmla="*/ 33 w 66"/>
                <a:gd name="T5" fmla="*/ 0 h 67"/>
                <a:gd name="T6" fmla="*/ 33 w 66"/>
                <a:gd name="T7" fmla="*/ 67 h 67"/>
              </a:gdLst>
              <a:ahLst/>
              <a:cxnLst>
                <a:cxn ang="0">
                  <a:pos x="T0" y="T1"/>
                </a:cxn>
                <a:cxn ang="0">
                  <a:pos x="T2" y="T3"/>
                </a:cxn>
                <a:cxn ang="0">
                  <a:pos x="T4" y="T5"/>
                </a:cxn>
                <a:cxn ang="0">
                  <a:pos x="T6" y="T7"/>
                </a:cxn>
              </a:cxnLst>
              <a:rect l="0" t="0" r="r" b="b"/>
              <a:pathLst>
                <a:path w="66" h="67">
                  <a:moveTo>
                    <a:pt x="0" y="34"/>
                  </a:moveTo>
                  <a:lnTo>
                    <a:pt x="66" y="34"/>
                  </a:lnTo>
                  <a:moveTo>
                    <a:pt x="33" y="0"/>
                  </a:moveTo>
                  <a:lnTo>
                    <a:pt x="33" y="67"/>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89" name="Freeform 100">
              <a:extLst>
                <a:ext uri="{FF2B5EF4-FFF2-40B4-BE49-F238E27FC236}">
                  <a16:creationId xmlns:a16="http://schemas.microsoft.com/office/drawing/2014/main" id="{6ABEF2B9-13AB-377F-E666-3E660A9F8514}"/>
                </a:ext>
              </a:extLst>
            </p:cNvPr>
            <p:cNvSpPr>
              <a:spLocks noEditPoints="1"/>
            </p:cNvSpPr>
            <p:nvPr/>
          </p:nvSpPr>
          <p:spPr bwMode="auto">
            <a:xfrm>
              <a:off x="3554837" y="1189359"/>
              <a:ext cx="49213" cy="50800"/>
            </a:xfrm>
            <a:custGeom>
              <a:avLst/>
              <a:gdLst>
                <a:gd name="T0" fmla="*/ 0 w 66"/>
                <a:gd name="T1" fmla="*/ 34 h 67"/>
                <a:gd name="T2" fmla="*/ 66 w 66"/>
                <a:gd name="T3" fmla="*/ 34 h 67"/>
                <a:gd name="T4" fmla="*/ 33 w 66"/>
                <a:gd name="T5" fmla="*/ 0 h 67"/>
                <a:gd name="T6" fmla="*/ 33 w 66"/>
                <a:gd name="T7" fmla="*/ 67 h 67"/>
              </a:gdLst>
              <a:ahLst/>
              <a:cxnLst>
                <a:cxn ang="0">
                  <a:pos x="T0" y="T1"/>
                </a:cxn>
                <a:cxn ang="0">
                  <a:pos x="T2" y="T3"/>
                </a:cxn>
                <a:cxn ang="0">
                  <a:pos x="T4" y="T5"/>
                </a:cxn>
                <a:cxn ang="0">
                  <a:pos x="T6" y="T7"/>
                </a:cxn>
              </a:cxnLst>
              <a:rect l="0" t="0" r="r" b="b"/>
              <a:pathLst>
                <a:path w="66" h="67">
                  <a:moveTo>
                    <a:pt x="0" y="34"/>
                  </a:moveTo>
                  <a:lnTo>
                    <a:pt x="66" y="34"/>
                  </a:lnTo>
                  <a:moveTo>
                    <a:pt x="33" y="0"/>
                  </a:moveTo>
                  <a:lnTo>
                    <a:pt x="33" y="67"/>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90" name="Freeform 101">
              <a:extLst>
                <a:ext uri="{FF2B5EF4-FFF2-40B4-BE49-F238E27FC236}">
                  <a16:creationId xmlns:a16="http://schemas.microsoft.com/office/drawing/2014/main" id="{10C14418-19E1-4F5E-38BD-ADF9D1DDCE4F}"/>
                </a:ext>
              </a:extLst>
            </p:cNvPr>
            <p:cNvSpPr>
              <a:spLocks noEditPoints="1"/>
            </p:cNvSpPr>
            <p:nvPr/>
          </p:nvSpPr>
          <p:spPr bwMode="auto">
            <a:xfrm>
              <a:off x="3397675" y="1189359"/>
              <a:ext cx="50800" cy="50800"/>
            </a:xfrm>
            <a:custGeom>
              <a:avLst/>
              <a:gdLst>
                <a:gd name="T0" fmla="*/ 0 w 66"/>
                <a:gd name="T1" fmla="*/ 34 h 67"/>
                <a:gd name="T2" fmla="*/ 66 w 66"/>
                <a:gd name="T3" fmla="*/ 34 h 67"/>
                <a:gd name="T4" fmla="*/ 33 w 66"/>
                <a:gd name="T5" fmla="*/ 0 h 67"/>
                <a:gd name="T6" fmla="*/ 33 w 66"/>
                <a:gd name="T7" fmla="*/ 67 h 67"/>
              </a:gdLst>
              <a:ahLst/>
              <a:cxnLst>
                <a:cxn ang="0">
                  <a:pos x="T0" y="T1"/>
                </a:cxn>
                <a:cxn ang="0">
                  <a:pos x="T2" y="T3"/>
                </a:cxn>
                <a:cxn ang="0">
                  <a:pos x="T4" y="T5"/>
                </a:cxn>
                <a:cxn ang="0">
                  <a:pos x="T6" y="T7"/>
                </a:cxn>
              </a:cxnLst>
              <a:rect l="0" t="0" r="r" b="b"/>
              <a:pathLst>
                <a:path w="66" h="67">
                  <a:moveTo>
                    <a:pt x="0" y="34"/>
                  </a:moveTo>
                  <a:lnTo>
                    <a:pt x="66" y="34"/>
                  </a:lnTo>
                  <a:moveTo>
                    <a:pt x="33" y="0"/>
                  </a:moveTo>
                  <a:lnTo>
                    <a:pt x="33" y="67"/>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91" name="Freeform 102">
              <a:extLst>
                <a:ext uri="{FF2B5EF4-FFF2-40B4-BE49-F238E27FC236}">
                  <a16:creationId xmlns:a16="http://schemas.microsoft.com/office/drawing/2014/main" id="{68C8C051-5710-289E-B7A2-F1DEF1702A72}"/>
                </a:ext>
              </a:extLst>
            </p:cNvPr>
            <p:cNvSpPr>
              <a:spLocks noEditPoints="1"/>
            </p:cNvSpPr>
            <p:nvPr/>
          </p:nvSpPr>
          <p:spPr bwMode="auto">
            <a:xfrm>
              <a:off x="3164312" y="1189359"/>
              <a:ext cx="50800" cy="50800"/>
            </a:xfrm>
            <a:custGeom>
              <a:avLst/>
              <a:gdLst>
                <a:gd name="T0" fmla="*/ 0 w 66"/>
                <a:gd name="T1" fmla="*/ 34 h 67"/>
                <a:gd name="T2" fmla="*/ 66 w 66"/>
                <a:gd name="T3" fmla="*/ 34 h 67"/>
                <a:gd name="T4" fmla="*/ 33 w 66"/>
                <a:gd name="T5" fmla="*/ 0 h 67"/>
                <a:gd name="T6" fmla="*/ 33 w 66"/>
                <a:gd name="T7" fmla="*/ 67 h 67"/>
              </a:gdLst>
              <a:ahLst/>
              <a:cxnLst>
                <a:cxn ang="0">
                  <a:pos x="T0" y="T1"/>
                </a:cxn>
                <a:cxn ang="0">
                  <a:pos x="T2" y="T3"/>
                </a:cxn>
                <a:cxn ang="0">
                  <a:pos x="T4" y="T5"/>
                </a:cxn>
                <a:cxn ang="0">
                  <a:pos x="T6" y="T7"/>
                </a:cxn>
              </a:cxnLst>
              <a:rect l="0" t="0" r="r" b="b"/>
              <a:pathLst>
                <a:path w="66" h="67">
                  <a:moveTo>
                    <a:pt x="0" y="34"/>
                  </a:moveTo>
                  <a:lnTo>
                    <a:pt x="66" y="34"/>
                  </a:lnTo>
                  <a:moveTo>
                    <a:pt x="33" y="0"/>
                  </a:moveTo>
                  <a:lnTo>
                    <a:pt x="33" y="67"/>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92" name="Freeform 103">
              <a:extLst>
                <a:ext uri="{FF2B5EF4-FFF2-40B4-BE49-F238E27FC236}">
                  <a16:creationId xmlns:a16="http://schemas.microsoft.com/office/drawing/2014/main" id="{CDA324C8-885D-D1CA-F74D-FE3F49C5668C}"/>
                </a:ext>
              </a:extLst>
            </p:cNvPr>
            <p:cNvSpPr>
              <a:spLocks noEditPoints="1"/>
            </p:cNvSpPr>
            <p:nvPr/>
          </p:nvSpPr>
          <p:spPr bwMode="auto">
            <a:xfrm>
              <a:off x="2237212" y="1044896"/>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80" name="Freeform 91">
              <a:extLst>
                <a:ext uri="{FF2B5EF4-FFF2-40B4-BE49-F238E27FC236}">
                  <a16:creationId xmlns:a16="http://schemas.microsoft.com/office/drawing/2014/main" id="{83A55FEA-D403-E7B3-495A-25EA4412AEA3}"/>
                </a:ext>
              </a:extLst>
            </p:cNvPr>
            <p:cNvSpPr>
              <a:spLocks/>
            </p:cNvSpPr>
            <p:nvPr/>
          </p:nvSpPr>
          <p:spPr bwMode="auto">
            <a:xfrm>
              <a:off x="2076875" y="1070296"/>
              <a:ext cx="3017838" cy="144463"/>
            </a:xfrm>
            <a:custGeom>
              <a:avLst/>
              <a:gdLst>
                <a:gd name="T0" fmla="*/ 0 w 3970"/>
                <a:gd name="T1" fmla="*/ 0 h 190"/>
                <a:gd name="T2" fmla="*/ 438 w 3970"/>
                <a:gd name="T3" fmla="*/ 0 h 190"/>
                <a:gd name="T4" fmla="*/ 438 w 3970"/>
                <a:gd name="T5" fmla="*/ 190 h 190"/>
                <a:gd name="T6" fmla="*/ 3970 w 3970"/>
                <a:gd name="T7" fmla="*/ 190 h 190"/>
              </a:gdLst>
              <a:ahLst/>
              <a:cxnLst>
                <a:cxn ang="0">
                  <a:pos x="T0" y="T1"/>
                </a:cxn>
                <a:cxn ang="0">
                  <a:pos x="T2" y="T3"/>
                </a:cxn>
                <a:cxn ang="0">
                  <a:pos x="T4" y="T5"/>
                </a:cxn>
                <a:cxn ang="0">
                  <a:pos x="T6" y="T7"/>
                </a:cxn>
              </a:cxnLst>
              <a:rect l="0" t="0" r="r" b="b"/>
              <a:pathLst>
                <a:path w="3970" h="190">
                  <a:moveTo>
                    <a:pt x="0" y="0"/>
                  </a:moveTo>
                  <a:lnTo>
                    <a:pt x="438" y="0"/>
                  </a:lnTo>
                  <a:lnTo>
                    <a:pt x="438" y="190"/>
                  </a:lnTo>
                  <a:lnTo>
                    <a:pt x="3970" y="190"/>
                  </a:lnTo>
                </a:path>
              </a:pathLst>
            </a:custGeom>
            <a:noFill/>
            <a:ln w="1905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2A4342EB-BA10-A53F-5D10-D10A66D04731}"/>
              </a:ext>
            </a:extLst>
          </p:cNvPr>
          <p:cNvGrpSpPr/>
          <p:nvPr/>
        </p:nvGrpSpPr>
        <p:grpSpPr>
          <a:xfrm>
            <a:off x="1542179" y="786054"/>
            <a:ext cx="2684860" cy="1000125"/>
            <a:chOff x="2056237" y="1044896"/>
            <a:chExt cx="3579813" cy="1333500"/>
          </a:xfrm>
        </p:grpSpPr>
        <p:sp>
          <p:nvSpPr>
            <p:cNvPr id="72" name="Freeform 104">
              <a:extLst>
                <a:ext uri="{FF2B5EF4-FFF2-40B4-BE49-F238E27FC236}">
                  <a16:creationId xmlns:a16="http://schemas.microsoft.com/office/drawing/2014/main" id="{E2A27578-6E55-BADB-A17C-8BAAAF30EB1F}"/>
                </a:ext>
              </a:extLst>
            </p:cNvPr>
            <p:cNvSpPr>
              <a:spLocks/>
            </p:cNvSpPr>
            <p:nvPr/>
          </p:nvSpPr>
          <p:spPr bwMode="auto">
            <a:xfrm>
              <a:off x="2076875" y="1070296"/>
              <a:ext cx="3533775" cy="1282700"/>
            </a:xfrm>
            <a:custGeom>
              <a:avLst/>
              <a:gdLst>
                <a:gd name="T0" fmla="*/ 0 w 4650"/>
                <a:gd name="T1" fmla="*/ 0 h 1688"/>
                <a:gd name="T2" fmla="*/ 269 w 4650"/>
                <a:gd name="T3" fmla="*/ 0 h 1688"/>
                <a:gd name="T4" fmla="*/ 269 w 4650"/>
                <a:gd name="T5" fmla="*/ 226 h 1688"/>
                <a:gd name="T6" fmla="*/ 1821 w 4650"/>
                <a:gd name="T7" fmla="*/ 226 h 1688"/>
                <a:gd name="T8" fmla="*/ 1821 w 4650"/>
                <a:gd name="T9" fmla="*/ 447 h 1688"/>
                <a:gd name="T10" fmla="*/ 2047 w 4650"/>
                <a:gd name="T11" fmla="*/ 447 h 1688"/>
                <a:gd name="T12" fmla="*/ 2047 w 4650"/>
                <a:gd name="T13" fmla="*/ 696 h 1688"/>
                <a:gd name="T14" fmla="*/ 2548 w 4650"/>
                <a:gd name="T15" fmla="*/ 696 h 1688"/>
                <a:gd name="T16" fmla="*/ 2548 w 4650"/>
                <a:gd name="T17" fmla="*/ 942 h 1688"/>
                <a:gd name="T18" fmla="*/ 3693 w 4650"/>
                <a:gd name="T19" fmla="*/ 942 h 1688"/>
                <a:gd name="T20" fmla="*/ 3693 w 4650"/>
                <a:gd name="T21" fmla="*/ 1688 h 1688"/>
                <a:gd name="T22" fmla="*/ 4650 w 4650"/>
                <a:gd name="T23" fmla="*/ 1688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50" h="1688">
                  <a:moveTo>
                    <a:pt x="0" y="0"/>
                  </a:moveTo>
                  <a:lnTo>
                    <a:pt x="269" y="0"/>
                  </a:lnTo>
                  <a:lnTo>
                    <a:pt x="269" y="226"/>
                  </a:lnTo>
                  <a:lnTo>
                    <a:pt x="1821" y="226"/>
                  </a:lnTo>
                  <a:lnTo>
                    <a:pt x="1821" y="447"/>
                  </a:lnTo>
                  <a:lnTo>
                    <a:pt x="2047" y="447"/>
                  </a:lnTo>
                  <a:lnTo>
                    <a:pt x="2047" y="696"/>
                  </a:lnTo>
                  <a:lnTo>
                    <a:pt x="2548" y="696"/>
                  </a:lnTo>
                  <a:lnTo>
                    <a:pt x="2548" y="942"/>
                  </a:lnTo>
                  <a:lnTo>
                    <a:pt x="3693" y="942"/>
                  </a:lnTo>
                  <a:lnTo>
                    <a:pt x="3693" y="1688"/>
                  </a:lnTo>
                  <a:lnTo>
                    <a:pt x="4650" y="1688"/>
                  </a:lnTo>
                </a:path>
              </a:pathLst>
            </a:custGeom>
            <a:noFill/>
            <a:ln w="1905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73" name="Freeform 105">
              <a:extLst>
                <a:ext uri="{FF2B5EF4-FFF2-40B4-BE49-F238E27FC236}">
                  <a16:creationId xmlns:a16="http://schemas.microsoft.com/office/drawing/2014/main" id="{3389EFB0-37CD-9D54-D862-7F357EDB77AD}"/>
                </a:ext>
              </a:extLst>
            </p:cNvPr>
            <p:cNvSpPr>
              <a:spLocks noEditPoints="1"/>
            </p:cNvSpPr>
            <p:nvPr/>
          </p:nvSpPr>
          <p:spPr bwMode="auto">
            <a:xfrm>
              <a:off x="5586837" y="2327596"/>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74" name="Freeform 106">
              <a:extLst>
                <a:ext uri="{FF2B5EF4-FFF2-40B4-BE49-F238E27FC236}">
                  <a16:creationId xmlns:a16="http://schemas.microsoft.com/office/drawing/2014/main" id="{0C90DFCB-5B51-37E5-7A33-24CCCE26ABE7}"/>
                </a:ext>
              </a:extLst>
            </p:cNvPr>
            <p:cNvSpPr>
              <a:spLocks noEditPoints="1"/>
            </p:cNvSpPr>
            <p:nvPr/>
          </p:nvSpPr>
          <p:spPr bwMode="auto">
            <a:xfrm>
              <a:off x="4702600" y="1760859"/>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75" name="Freeform 107">
              <a:extLst>
                <a:ext uri="{FF2B5EF4-FFF2-40B4-BE49-F238E27FC236}">
                  <a16:creationId xmlns:a16="http://schemas.microsoft.com/office/drawing/2014/main" id="{966D2A9B-6C71-4BC2-26E6-E3C3CEDAC727}"/>
                </a:ext>
              </a:extLst>
            </p:cNvPr>
            <p:cNvSpPr>
              <a:spLocks noEditPoints="1"/>
            </p:cNvSpPr>
            <p:nvPr/>
          </p:nvSpPr>
          <p:spPr bwMode="auto">
            <a:xfrm>
              <a:off x="4581950" y="1760859"/>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76" name="Freeform 108">
              <a:extLst>
                <a:ext uri="{FF2B5EF4-FFF2-40B4-BE49-F238E27FC236}">
                  <a16:creationId xmlns:a16="http://schemas.microsoft.com/office/drawing/2014/main" id="{1B65C1D5-B6E6-5883-DCA3-640007053026}"/>
                </a:ext>
              </a:extLst>
            </p:cNvPr>
            <p:cNvSpPr>
              <a:spLocks noEditPoints="1"/>
            </p:cNvSpPr>
            <p:nvPr/>
          </p:nvSpPr>
          <p:spPr bwMode="auto">
            <a:xfrm>
              <a:off x="4329537" y="1760859"/>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CA3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77" name="Freeform 109">
              <a:extLst>
                <a:ext uri="{FF2B5EF4-FFF2-40B4-BE49-F238E27FC236}">
                  <a16:creationId xmlns:a16="http://schemas.microsoft.com/office/drawing/2014/main" id="{C53755C7-CA6C-2884-5351-C0AACBE6792A}"/>
                </a:ext>
              </a:extLst>
            </p:cNvPr>
            <p:cNvSpPr>
              <a:spLocks noEditPoints="1"/>
            </p:cNvSpPr>
            <p:nvPr/>
          </p:nvSpPr>
          <p:spPr bwMode="auto">
            <a:xfrm>
              <a:off x="4320012" y="1760859"/>
              <a:ext cx="50800" cy="50800"/>
            </a:xfrm>
            <a:custGeom>
              <a:avLst/>
              <a:gdLst>
                <a:gd name="T0" fmla="*/ 0 w 67"/>
                <a:gd name="T1" fmla="*/ 33 h 66"/>
                <a:gd name="T2" fmla="*/ 67 w 67"/>
                <a:gd name="T3" fmla="*/ 33 h 66"/>
                <a:gd name="T4" fmla="*/ 34 w 67"/>
                <a:gd name="T5" fmla="*/ 0 h 66"/>
                <a:gd name="T6" fmla="*/ 34 w 67"/>
                <a:gd name="T7" fmla="*/ 66 h 66"/>
              </a:gdLst>
              <a:ahLst/>
              <a:cxnLst>
                <a:cxn ang="0">
                  <a:pos x="T0" y="T1"/>
                </a:cxn>
                <a:cxn ang="0">
                  <a:pos x="T2" y="T3"/>
                </a:cxn>
                <a:cxn ang="0">
                  <a:pos x="T4" y="T5"/>
                </a:cxn>
                <a:cxn ang="0">
                  <a:pos x="T6" y="T7"/>
                </a:cxn>
              </a:cxnLst>
              <a:rect l="0" t="0" r="r" b="b"/>
              <a:pathLst>
                <a:path w="67" h="66">
                  <a:moveTo>
                    <a:pt x="0" y="33"/>
                  </a:moveTo>
                  <a:lnTo>
                    <a:pt x="67" y="33"/>
                  </a:lnTo>
                  <a:moveTo>
                    <a:pt x="34" y="0"/>
                  </a:moveTo>
                  <a:lnTo>
                    <a:pt x="34"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78" name="Freeform 110">
              <a:extLst>
                <a:ext uri="{FF2B5EF4-FFF2-40B4-BE49-F238E27FC236}">
                  <a16:creationId xmlns:a16="http://schemas.microsoft.com/office/drawing/2014/main" id="{62892C3A-B0C7-3575-1D3B-4C8C444D729F}"/>
                </a:ext>
              </a:extLst>
            </p:cNvPr>
            <p:cNvSpPr>
              <a:spLocks noEditPoints="1"/>
            </p:cNvSpPr>
            <p:nvPr/>
          </p:nvSpPr>
          <p:spPr bwMode="auto">
            <a:xfrm>
              <a:off x="3554837" y="1384621"/>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79" name="Freeform 111">
              <a:extLst>
                <a:ext uri="{FF2B5EF4-FFF2-40B4-BE49-F238E27FC236}">
                  <a16:creationId xmlns:a16="http://schemas.microsoft.com/office/drawing/2014/main" id="{318B8078-FC6A-DE55-9511-333FF668F452}"/>
                </a:ext>
              </a:extLst>
            </p:cNvPr>
            <p:cNvSpPr>
              <a:spLocks noEditPoints="1"/>
            </p:cNvSpPr>
            <p:nvPr/>
          </p:nvSpPr>
          <p:spPr bwMode="auto">
            <a:xfrm>
              <a:off x="2056237" y="1044896"/>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grpSp>
      <p:grpSp>
        <p:nvGrpSpPr>
          <p:cNvPr id="8" name="Group 7">
            <a:extLst>
              <a:ext uri="{FF2B5EF4-FFF2-40B4-BE49-F238E27FC236}">
                <a16:creationId xmlns:a16="http://schemas.microsoft.com/office/drawing/2014/main" id="{666B1AA9-1237-7BC8-36E9-1834E0C27CE4}"/>
              </a:ext>
            </a:extLst>
          </p:cNvPr>
          <p:cNvGrpSpPr/>
          <p:nvPr/>
        </p:nvGrpSpPr>
        <p:grpSpPr>
          <a:xfrm>
            <a:off x="1525511" y="805103"/>
            <a:ext cx="2930128" cy="1420416"/>
            <a:chOff x="2034012" y="1070296"/>
            <a:chExt cx="3906838" cy="1893888"/>
          </a:xfrm>
        </p:grpSpPr>
        <p:sp>
          <p:nvSpPr>
            <p:cNvPr id="48" name="Freeform 191">
              <a:extLst>
                <a:ext uri="{FF2B5EF4-FFF2-40B4-BE49-F238E27FC236}">
                  <a16:creationId xmlns:a16="http://schemas.microsoft.com/office/drawing/2014/main" id="{AB2A2561-6BF0-58BC-570A-2FD6508B6D52}"/>
                </a:ext>
              </a:extLst>
            </p:cNvPr>
            <p:cNvSpPr>
              <a:spLocks/>
            </p:cNvSpPr>
            <p:nvPr/>
          </p:nvSpPr>
          <p:spPr bwMode="auto">
            <a:xfrm>
              <a:off x="2076875" y="1070296"/>
              <a:ext cx="3863975" cy="1849438"/>
            </a:xfrm>
            <a:custGeom>
              <a:avLst/>
              <a:gdLst>
                <a:gd name="T0" fmla="*/ 0 w 5083"/>
                <a:gd name="T1" fmla="*/ 0 h 2434"/>
                <a:gd name="T2" fmla="*/ 0 w 5083"/>
                <a:gd name="T3" fmla="*/ 2434 h 2434"/>
                <a:gd name="T4" fmla="*/ 5083 w 5083"/>
                <a:gd name="T5" fmla="*/ 2434 h 2434"/>
              </a:gdLst>
              <a:ahLst/>
              <a:cxnLst>
                <a:cxn ang="0">
                  <a:pos x="T0" y="T1"/>
                </a:cxn>
                <a:cxn ang="0">
                  <a:pos x="T2" y="T3"/>
                </a:cxn>
                <a:cxn ang="0">
                  <a:pos x="T4" y="T5"/>
                </a:cxn>
              </a:cxnLst>
              <a:rect l="0" t="0" r="r" b="b"/>
              <a:pathLst>
                <a:path w="5083" h="2434">
                  <a:moveTo>
                    <a:pt x="0" y="0"/>
                  </a:moveTo>
                  <a:lnTo>
                    <a:pt x="0" y="2434"/>
                  </a:lnTo>
                  <a:lnTo>
                    <a:pt x="5083" y="2434"/>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49" name="Line 192">
              <a:extLst>
                <a:ext uri="{FF2B5EF4-FFF2-40B4-BE49-F238E27FC236}">
                  <a16:creationId xmlns:a16="http://schemas.microsoft.com/office/drawing/2014/main" id="{12DEF955-384D-332F-9501-43E3F3BAF23B}"/>
                </a:ext>
              </a:extLst>
            </p:cNvPr>
            <p:cNvSpPr>
              <a:spLocks noChangeShapeType="1"/>
            </p:cNvSpPr>
            <p:nvPr/>
          </p:nvSpPr>
          <p:spPr bwMode="auto">
            <a:xfrm flipH="1">
              <a:off x="2034012" y="1070296"/>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50" name="Line 193">
              <a:extLst>
                <a:ext uri="{FF2B5EF4-FFF2-40B4-BE49-F238E27FC236}">
                  <a16:creationId xmlns:a16="http://schemas.microsoft.com/office/drawing/2014/main" id="{9604A469-BB06-A43D-7A67-B55D3ADAE5AA}"/>
                </a:ext>
              </a:extLst>
            </p:cNvPr>
            <p:cNvSpPr>
              <a:spLocks noChangeShapeType="1"/>
            </p:cNvSpPr>
            <p:nvPr/>
          </p:nvSpPr>
          <p:spPr bwMode="auto">
            <a:xfrm flipH="1">
              <a:off x="2034012" y="1440184"/>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51" name="Line 194">
              <a:extLst>
                <a:ext uri="{FF2B5EF4-FFF2-40B4-BE49-F238E27FC236}">
                  <a16:creationId xmlns:a16="http://schemas.microsoft.com/office/drawing/2014/main" id="{E48DAF45-65E9-DC6C-CF64-7F9B00443EE0}"/>
                </a:ext>
              </a:extLst>
            </p:cNvPr>
            <p:cNvSpPr>
              <a:spLocks noChangeShapeType="1"/>
            </p:cNvSpPr>
            <p:nvPr/>
          </p:nvSpPr>
          <p:spPr bwMode="auto">
            <a:xfrm flipH="1">
              <a:off x="2034012" y="1810071"/>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52" name="Line 195">
              <a:extLst>
                <a:ext uri="{FF2B5EF4-FFF2-40B4-BE49-F238E27FC236}">
                  <a16:creationId xmlns:a16="http://schemas.microsoft.com/office/drawing/2014/main" id="{CE8C7DAB-0119-0DE7-70F3-566A218BE6FE}"/>
                </a:ext>
              </a:extLst>
            </p:cNvPr>
            <p:cNvSpPr>
              <a:spLocks noChangeShapeType="1"/>
            </p:cNvSpPr>
            <p:nvPr/>
          </p:nvSpPr>
          <p:spPr bwMode="auto">
            <a:xfrm flipH="1">
              <a:off x="2034012" y="2181546"/>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53" name="Line 196">
              <a:extLst>
                <a:ext uri="{FF2B5EF4-FFF2-40B4-BE49-F238E27FC236}">
                  <a16:creationId xmlns:a16="http://schemas.microsoft.com/office/drawing/2014/main" id="{BD00BABA-FF9F-63A2-E664-E186F4FCA762}"/>
                </a:ext>
              </a:extLst>
            </p:cNvPr>
            <p:cNvSpPr>
              <a:spLocks noChangeShapeType="1"/>
            </p:cNvSpPr>
            <p:nvPr/>
          </p:nvSpPr>
          <p:spPr bwMode="auto">
            <a:xfrm flipH="1">
              <a:off x="2034012" y="2551434"/>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54" name="Line 197">
              <a:extLst>
                <a:ext uri="{FF2B5EF4-FFF2-40B4-BE49-F238E27FC236}">
                  <a16:creationId xmlns:a16="http://schemas.microsoft.com/office/drawing/2014/main" id="{B571DA42-75E0-4CFD-0C41-CE096D47F93F}"/>
                </a:ext>
              </a:extLst>
            </p:cNvPr>
            <p:cNvSpPr>
              <a:spLocks noChangeShapeType="1"/>
            </p:cNvSpPr>
            <p:nvPr/>
          </p:nvSpPr>
          <p:spPr bwMode="auto">
            <a:xfrm flipH="1">
              <a:off x="2034012" y="2919734"/>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55" name="Line 198">
              <a:extLst>
                <a:ext uri="{FF2B5EF4-FFF2-40B4-BE49-F238E27FC236}">
                  <a16:creationId xmlns:a16="http://schemas.microsoft.com/office/drawing/2014/main" id="{83CBA6C9-DA07-52EE-8017-1B522E3D617B}"/>
                </a:ext>
              </a:extLst>
            </p:cNvPr>
            <p:cNvSpPr>
              <a:spLocks noChangeShapeType="1"/>
            </p:cNvSpPr>
            <p:nvPr/>
          </p:nvSpPr>
          <p:spPr bwMode="auto">
            <a:xfrm>
              <a:off x="2076875"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56" name="Line 199">
              <a:extLst>
                <a:ext uri="{FF2B5EF4-FFF2-40B4-BE49-F238E27FC236}">
                  <a16:creationId xmlns:a16="http://schemas.microsoft.com/office/drawing/2014/main" id="{4064C01F-36B6-85B3-2F94-6D16202D0E15}"/>
                </a:ext>
              </a:extLst>
            </p:cNvPr>
            <p:cNvSpPr>
              <a:spLocks noChangeShapeType="1"/>
            </p:cNvSpPr>
            <p:nvPr/>
          </p:nvSpPr>
          <p:spPr bwMode="auto">
            <a:xfrm>
              <a:off x="2484862"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57" name="Line 200">
              <a:extLst>
                <a:ext uri="{FF2B5EF4-FFF2-40B4-BE49-F238E27FC236}">
                  <a16:creationId xmlns:a16="http://schemas.microsoft.com/office/drawing/2014/main" id="{AF36AA75-CEC6-FA82-E227-DF8431A1D9F4}"/>
                </a:ext>
              </a:extLst>
            </p:cNvPr>
            <p:cNvSpPr>
              <a:spLocks noChangeShapeType="1"/>
            </p:cNvSpPr>
            <p:nvPr/>
          </p:nvSpPr>
          <p:spPr bwMode="auto">
            <a:xfrm>
              <a:off x="2892850"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58" name="Line 201">
              <a:extLst>
                <a:ext uri="{FF2B5EF4-FFF2-40B4-BE49-F238E27FC236}">
                  <a16:creationId xmlns:a16="http://schemas.microsoft.com/office/drawing/2014/main" id="{E1401DD0-69AA-8A5B-98DF-2866CFB50C53}"/>
                </a:ext>
              </a:extLst>
            </p:cNvPr>
            <p:cNvSpPr>
              <a:spLocks noChangeShapeType="1"/>
            </p:cNvSpPr>
            <p:nvPr/>
          </p:nvSpPr>
          <p:spPr bwMode="auto">
            <a:xfrm>
              <a:off x="3300837"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59" name="Line 202">
              <a:extLst>
                <a:ext uri="{FF2B5EF4-FFF2-40B4-BE49-F238E27FC236}">
                  <a16:creationId xmlns:a16="http://schemas.microsoft.com/office/drawing/2014/main" id="{DCB39310-DF9B-3A2C-1114-A0F5167E8628}"/>
                </a:ext>
              </a:extLst>
            </p:cNvPr>
            <p:cNvSpPr>
              <a:spLocks noChangeShapeType="1"/>
            </p:cNvSpPr>
            <p:nvPr/>
          </p:nvSpPr>
          <p:spPr bwMode="auto">
            <a:xfrm>
              <a:off x="3708825"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67" name="Line 203">
              <a:extLst>
                <a:ext uri="{FF2B5EF4-FFF2-40B4-BE49-F238E27FC236}">
                  <a16:creationId xmlns:a16="http://schemas.microsoft.com/office/drawing/2014/main" id="{C8ECA271-6B5E-126C-E14A-BC33C7B09A79}"/>
                </a:ext>
              </a:extLst>
            </p:cNvPr>
            <p:cNvSpPr>
              <a:spLocks noChangeShapeType="1"/>
            </p:cNvSpPr>
            <p:nvPr/>
          </p:nvSpPr>
          <p:spPr bwMode="auto">
            <a:xfrm>
              <a:off x="4116812"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68" name="Line 204">
              <a:extLst>
                <a:ext uri="{FF2B5EF4-FFF2-40B4-BE49-F238E27FC236}">
                  <a16:creationId xmlns:a16="http://schemas.microsoft.com/office/drawing/2014/main" id="{C6FD9644-4068-3E24-8B2B-DA8A0A1497DA}"/>
                </a:ext>
              </a:extLst>
            </p:cNvPr>
            <p:cNvSpPr>
              <a:spLocks noChangeShapeType="1"/>
            </p:cNvSpPr>
            <p:nvPr/>
          </p:nvSpPr>
          <p:spPr bwMode="auto">
            <a:xfrm>
              <a:off x="4524800"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69" name="Line 206">
              <a:extLst>
                <a:ext uri="{FF2B5EF4-FFF2-40B4-BE49-F238E27FC236}">
                  <a16:creationId xmlns:a16="http://schemas.microsoft.com/office/drawing/2014/main" id="{9A915330-F05A-FBF2-8123-9F8CA531A74F}"/>
                </a:ext>
              </a:extLst>
            </p:cNvPr>
            <p:cNvSpPr>
              <a:spLocks noChangeShapeType="1"/>
            </p:cNvSpPr>
            <p:nvPr/>
          </p:nvSpPr>
          <p:spPr bwMode="auto">
            <a:xfrm>
              <a:off x="4932787"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70" name="Line 207">
              <a:extLst>
                <a:ext uri="{FF2B5EF4-FFF2-40B4-BE49-F238E27FC236}">
                  <a16:creationId xmlns:a16="http://schemas.microsoft.com/office/drawing/2014/main" id="{F2FBF966-C11E-D0A2-F806-E2605E42659A}"/>
                </a:ext>
              </a:extLst>
            </p:cNvPr>
            <p:cNvSpPr>
              <a:spLocks noChangeShapeType="1"/>
            </p:cNvSpPr>
            <p:nvPr/>
          </p:nvSpPr>
          <p:spPr bwMode="auto">
            <a:xfrm>
              <a:off x="5340775"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71" name="Line 208">
              <a:extLst>
                <a:ext uri="{FF2B5EF4-FFF2-40B4-BE49-F238E27FC236}">
                  <a16:creationId xmlns:a16="http://schemas.microsoft.com/office/drawing/2014/main" id="{6F62FEF4-C1DE-A06A-CD97-49DFA96B190E}"/>
                </a:ext>
              </a:extLst>
            </p:cNvPr>
            <p:cNvSpPr>
              <a:spLocks noChangeShapeType="1"/>
            </p:cNvSpPr>
            <p:nvPr/>
          </p:nvSpPr>
          <p:spPr bwMode="auto">
            <a:xfrm>
              <a:off x="5748762"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grpSp>
      <p:sp>
        <p:nvSpPr>
          <p:cNvPr id="13" name="TextBox 12">
            <a:extLst>
              <a:ext uri="{FF2B5EF4-FFF2-40B4-BE49-F238E27FC236}">
                <a16:creationId xmlns:a16="http://schemas.microsoft.com/office/drawing/2014/main" id="{E60A9367-AE29-FBF9-69FD-E3409A69BCE6}"/>
              </a:ext>
            </a:extLst>
          </p:cNvPr>
          <p:cNvSpPr txBox="1"/>
          <p:nvPr/>
        </p:nvSpPr>
        <p:spPr>
          <a:xfrm>
            <a:off x="1362361" y="754872"/>
            <a:ext cx="144270"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100</a:t>
            </a:r>
          </a:p>
        </p:txBody>
      </p:sp>
      <p:sp>
        <p:nvSpPr>
          <p:cNvPr id="15" name="TextBox 14">
            <a:extLst>
              <a:ext uri="{FF2B5EF4-FFF2-40B4-BE49-F238E27FC236}">
                <a16:creationId xmlns:a16="http://schemas.microsoft.com/office/drawing/2014/main" id="{19907934-78CE-A0C8-2426-BF71FE315109}"/>
              </a:ext>
            </a:extLst>
          </p:cNvPr>
          <p:cNvSpPr txBox="1"/>
          <p:nvPr/>
        </p:nvSpPr>
        <p:spPr>
          <a:xfrm>
            <a:off x="1410451" y="1032366"/>
            <a:ext cx="96181"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80</a:t>
            </a:r>
          </a:p>
        </p:txBody>
      </p:sp>
      <p:sp>
        <p:nvSpPr>
          <p:cNvPr id="17" name="TextBox 16">
            <a:extLst>
              <a:ext uri="{FF2B5EF4-FFF2-40B4-BE49-F238E27FC236}">
                <a16:creationId xmlns:a16="http://schemas.microsoft.com/office/drawing/2014/main" id="{509C449F-40E6-4A62-6C8D-5FBA71572443}"/>
              </a:ext>
            </a:extLst>
          </p:cNvPr>
          <p:cNvSpPr txBox="1"/>
          <p:nvPr/>
        </p:nvSpPr>
        <p:spPr>
          <a:xfrm>
            <a:off x="1410451" y="1309860"/>
            <a:ext cx="96181"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60</a:t>
            </a:r>
          </a:p>
        </p:txBody>
      </p:sp>
      <p:sp>
        <p:nvSpPr>
          <p:cNvPr id="18" name="TextBox 17">
            <a:extLst>
              <a:ext uri="{FF2B5EF4-FFF2-40B4-BE49-F238E27FC236}">
                <a16:creationId xmlns:a16="http://schemas.microsoft.com/office/drawing/2014/main" id="{A789781E-9B6B-9859-91AA-BF276FA3AA31}"/>
              </a:ext>
            </a:extLst>
          </p:cNvPr>
          <p:cNvSpPr txBox="1"/>
          <p:nvPr/>
        </p:nvSpPr>
        <p:spPr>
          <a:xfrm>
            <a:off x="1410451" y="1587353"/>
            <a:ext cx="96181"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40</a:t>
            </a:r>
          </a:p>
        </p:txBody>
      </p:sp>
      <p:sp>
        <p:nvSpPr>
          <p:cNvPr id="19" name="TextBox 18">
            <a:extLst>
              <a:ext uri="{FF2B5EF4-FFF2-40B4-BE49-F238E27FC236}">
                <a16:creationId xmlns:a16="http://schemas.microsoft.com/office/drawing/2014/main" id="{15F7AC34-FCB8-FEAC-CDD1-6121580E21E9}"/>
              </a:ext>
            </a:extLst>
          </p:cNvPr>
          <p:cNvSpPr txBox="1"/>
          <p:nvPr/>
        </p:nvSpPr>
        <p:spPr>
          <a:xfrm>
            <a:off x="1410451" y="1864845"/>
            <a:ext cx="96181"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20</a:t>
            </a:r>
          </a:p>
        </p:txBody>
      </p:sp>
      <p:sp>
        <p:nvSpPr>
          <p:cNvPr id="20" name="TextBox 19">
            <a:extLst>
              <a:ext uri="{FF2B5EF4-FFF2-40B4-BE49-F238E27FC236}">
                <a16:creationId xmlns:a16="http://schemas.microsoft.com/office/drawing/2014/main" id="{DB21D435-51E0-73AC-4113-3A42271BE724}"/>
              </a:ext>
            </a:extLst>
          </p:cNvPr>
          <p:cNvSpPr txBox="1"/>
          <p:nvPr/>
        </p:nvSpPr>
        <p:spPr>
          <a:xfrm>
            <a:off x="1458541" y="2142339"/>
            <a:ext cx="48090"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0</a:t>
            </a:r>
          </a:p>
        </p:txBody>
      </p:sp>
      <p:sp>
        <p:nvSpPr>
          <p:cNvPr id="21" name="TextBox 20">
            <a:extLst>
              <a:ext uri="{FF2B5EF4-FFF2-40B4-BE49-F238E27FC236}">
                <a16:creationId xmlns:a16="http://schemas.microsoft.com/office/drawing/2014/main" id="{29B86EAD-22E5-F7DD-5D71-5EF51A65865B}"/>
              </a:ext>
            </a:extLst>
          </p:cNvPr>
          <p:cNvSpPr txBox="1"/>
          <p:nvPr/>
        </p:nvSpPr>
        <p:spPr>
          <a:xfrm rot="16200000">
            <a:off x="586539" y="1440806"/>
            <a:ext cx="1387340" cy="115416"/>
          </a:xfrm>
          <a:prstGeom prst="rect">
            <a:avLst/>
          </a:prstGeom>
          <a:noFill/>
        </p:spPr>
        <p:txBody>
          <a:bodyPr wrap="square" lIns="0" tIns="0" rIns="0" bIns="0" rtlCol="0" anchor="ctr">
            <a:spAutoFit/>
          </a:bodyPr>
          <a:lstStyle/>
          <a:p>
            <a:pPr algn="ctr" defTabSz="685783"/>
            <a:r>
              <a:rPr lang="en-GB" sz="750" b="1" dirty="0">
                <a:solidFill>
                  <a:prstClr val="black"/>
                </a:solidFill>
                <a:latin typeface="Arial" panose="020B0604020202020204" pitchFamily="34" charset="0"/>
                <a:cs typeface="Arial" panose="020B0604020202020204" pitchFamily="34" charset="0"/>
              </a:rPr>
              <a:t>Disease-free survival (%)</a:t>
            </a:r>
            <a:endParaRPr lang="en-RO" sz="750" b="1" dirty="0">
              <a:solidFill>
                <a:prstClr val="black"/>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E277858-80CC-14C1-A9F2-E45214B686B0}"/>
              </a:ext>
            </a:extLst>
          </p:cNvPr>
          <p:cNvSpPr txBox="1"/>
          <p:nvPr/>
        </p:nvSpPr>
        <p:spPr>
          <a:xfrm>
            <a:off x="1491220" y="223323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0</a:t>
            </a:r>
          </a:p>
        </p:txBody>
      </p:sp>
      <p:sp>
        <p:nvSpPr>
          <p:cNvPr id="23" name="TextBox 22">
            <a:extLst>
              <a:ext uri="{FF2B5EF4-FFF2-40B4-BE49-F238E27FC236}">
                <a16:creationId xmlns:a16="http://schemas.microsoft.com/office/drawing/2014/main" id="{B2DBC807-CA9D-1E47-9F89-7BDF443BD80C}"/>
              </a:ext>
            </a:extLst>
          </p:cNvPr>
          <p:cNvSpPr txBox="1"/>
          <p:nvPr/>
        </p:nvSpPr>
        <p:spPr>
          <a:xfrm>
            <a:off x="1797149" y="223323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6</a:t>
            </a:r>
          </a:p>
        </p:txBody>
      </p:sp>
      <p:sp>
        <p:nvSpPr>
          <p:cNvPr id="24" name="TextBox 23">
            <a:extLst>
              <a:ext uri="{FF2B5EF4-FFF2-40B4-BE49-F238E27FC236}">
                <a16:creationId xmlns:a16="http://schemas.microsoft.com/office/drawing/2014/main" id="{3F06EFA1-427F-ECD9-C246-E1EB0551D269}"/>
              </a:ext>
            </a:extLst>
          </p:cNvPr>
          <p:cNvSpPr txBox="1"/>
          <p:nvPr/>
        </p:nvSpPr>
        <p:spPr>
          <a:xfrm>
            <a:off x="2103078" y="223323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12</a:t>
            </a:r>
          </a:p>
        </p:txBody>
      </p:sp>
      <p:sp>
        <p:nvSpPr>
          <p:cNvPr id="25" name="TextBox 24">
            <a:extLst>
              <a:ext uri="{FF2B5EF4-FFF2-40B4-BE49-F238E27FC236}">
                <a16:creationId xmlns:a16="http://schemas.microsoft.com/office/drawing/2014/main" id="{4257AB94-10DC-4379-7112-95C61C7E780E}"/>
              </a:ext>
            </a:extLst>
          </p:cNvPr>
          <p:cNvSpPr txBox="1"/>
          <p:nvPr/>
        </p:nvSpPr>
        <p:spPr>
          <a:xfrm>
            <a:off x="2409007" y="223323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18</a:t>
            </a:r>
          </a:p>
        </p:txBody>
      </p:sp>
      <p:sp>
        <p:nvSpPr>
          <p:cNvPr id="26" name="TextBox 25">
            <a:extLst>
              <a:ext uri="{FF2B5EF4-FFF2-40B4-BE49-F238E27FC236}">
                <a16:creationId xmlns:a16="http://schemas.microsoft.com/office/drawing/2014/main" id="{A6BABE52-4BDF-BD42-8A6E-F79FF78A8E53}"/>
              </a:ext>
            </a:extLst>
          </p:cNvPr>
          <p:cNvSpPr txBox="1"/>
          <p:nvPr/>
        </p:nvSpPr>
        <p:spPr>
          <a:xfrm>
            <a:off x="2714935" y="223323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24</a:t>
            </a:r>
          </a:p>
        </p:txBody>
      </p:sp>
      <p:sp>
        <p:nvSpPr>
          <p:cNvPr id="27" name="TextBox 26">
            <a:extLst>
              <a:ext uri="{FF2B5EF4-FFF2-40B4-BE49-F238E27FC236}">
                <a16:creationId xmlns:a16="http://schemas.microsoft.com/office/drawing/2014/main" id="{CA70FB2E-3DE6-8C53-7FF9-3506E68D6E50}"/>
              </a:ext>
            </a:extLst>
          </p:cNvPr>
          <p:cNvSpPr txBox="1"/>
          <p:nvPr/>
        </p:nvSpPr>
        <p:spPr>
          <a:xfrm>
            <a:off x="3020864" y="223323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30</a:t>
            </a:r>
          </a:p>
        </p:txBody>
      </p:sp>
      <p:sp>
        <p:nvSpPr>
          <p:cNvPr id="28" name="TextBox 27">
            <a:extLst>
              <a:ext uri="{FF2B5EF4-FFF2-40B4-BE49-F238E27FC236}">
                <a16:creationId xmlns:a16="http://schemas.microsoft.com/office/drawing/2014/main" id="{8AB14F37-56D5-08F1-98D8-879353F2CA9A}"/>
              </a:ext>
            </a:extLst>
          </p:cNvPr>
          <p:cNvSpPr txBox="1"/>
          <p:nvPr/>
        </p:nvSpPr>
        <p:spPr>
          <a:xfrm>
            <a:off x="3326793" y="223323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36</a:t>
            </a:r>
          </a:p>
        </p:txBody>
      </p:sp>
      <p:sp>
        <p:nvSpPr>
          <p:cNvPr id="29" name="TextBox 28">
            <a:extLst>
              <a:ext uri="{FF2B5EF4-FFF2-40B4-BE49-F238E27FC236}">
                <a16:creationId xmlns:a16="http://schemas.microsoft.com/office/drawing/2014/main" id="{2AE0D6F3-F9EC-27CA-2BE5-CA2B20AEEC43}"/>
              </a:ext>
            </a:extLst>
          </p:cNvPr>
          <p:cNvSpPr txBox="1"/>
          <p:nvPr/>
        </p:nvSpPr>
        <p:spPr>
          <a:xfrm>
            <a:off x="3632722" y="223323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42</a:t>
            </a:r>
          </a:p>
        </p:txBody>
      </p:sp>
      <p:sp>
        <p:nvSpPr>
          <p:cNvPr id="30" name="TextBox 29">
            <a:extLst>
              <a:ext uri="{FF2B5EF4-FFF2-40B4-BE49-F238E27FC236}">
                <a16:creationId xmlns:a16="http://schemas.microsoft.com/office/drawing/2014/main" id="{94F4878C-8F70-368A-2782-00E041DD78FE}"/>
              </a:ext>
            </a:extLst>
          </p:cNvPr>
          <p:cNvSpPr txBox="1"/>
          <p:nvPr/>
        </p:nvSpPr>
        <p:spPr>
          <a:xfrm>
            <a:off x="3938650" y="223323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48</a:t>
            </a:r>
          </a:p>
        </p:txBody>
      </p:sp>
      <p:sp>
        <p:nvSpPr>
          <p:cNvPr id="31" name="TextBox 30">
            <a:extLst>
              <a:ext uri="{FF2B5EF4-FFF2-40B4-BE49-F238E27FC236}">
                <a16:creationId xmlns:a16="http://schemas.microsoft.com/office/drawing/2014/main" id="{C39D953B-F516-84D3-3352-BD291A6A739D}"/>
              </a:ext>
            </a:extLst>
          </p:cNvPr>
          <p:cNvSpPr txBox="1"/>
          <p:nvPr/>
        </p:nvSpPr>
        <p:spPr>
          <a:xfrm>
            <a:off x="4244580" y="223323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54</a:t>
            </a:r>
          </a:p>
        </p:txBody>
      </p:sp>
      <p:sp>
        <p:nvSpPr>
          <p:cNvPr id="32" name="TextBox 31">
            <a:extLst>
              <a:ext uri="{FF2B5EF4-FFF2-40B4-BE49-F238E27FC236}">
                <a16:creationId xmlns:a16="http://schemas.microsoft.com/office/drawing/2014/main" id="{2993EF9A-DAAC-BE08-4AC8-3EB5BF7EE3EF}"/>
              </a:ext>
            </a:extLst>
          </p:cNvPr>
          <p:cNvSpPr txBox="1"/>
          <p:nvPr/>
        </p:nvSpPr>
        <p:spPr>
          <a:xfrm>
            <a:off x="1491220" y="244253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14</a:t>
            </a:r>
          </a:p>
          <a:p>
            <a:pPr algn="ctr" defTabSz="685783"/>
            <a:r>
              <a:rPr lang="en-RO" sz="525" dirty="0">
                <a:solidFill>
                  <a:prstClr val="black"/>
                </a:solidFill>
                <a:latin typeface="Arial" panose="020B0604020202020204" pitchFamily="34" charset="0"/>
                <a:cs typeface="Arial" panose="020B0604020202020204" pitchFamily="34" charset="0"/>
              </a:rPr>
              <a:t>12</a:t>
            </a:r>
          </a:p>
        </p:txBody>
      </p:sp>
      <p:sp>
        <p:nvSpPr>
          <p:cNvPr id="33" name="TextBox 32">
            <a:extLst>
              <a:ext uri="{FF2B5EF4-FFF2-40B4-BE49-F238E27FC236}">
                <a16:creationId xmlns:a16="http://schemas.microsoft.com/office/drawing/2014/main" id="{4C1BE29A-FBE9-34BE-58A6-85D7F448489C}"/>
              </a:ext>
            </a:extLst>
          </p:cNvPr>
          <p:cNvSpPr txBox="1"/>
          <p:nvPr/>
        </p:nvSpPr>
        <p:spPr>
          <a:xfrm>
            <a:off x="1797149" y="244253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12</a:t>
            </a:r>
          </a:p>
          <a:p>
            <a:pPr algn="ctr" defTabSz="685783"/>
            <a:r>
              <a:rPr lang="en-RO" sz="525" dirty="0">
                <a:solidFill>
                  <a:prstClr val="black"/>
                </a:solidFill>
                <a:latin typeface="Arial" panose="020B0604020202020204" pitchFamily="34" charset="0"/>
                <a:cs typeface="Arial" panose="020B0604020202020204" pitchFamily="34" charset="0"/>
              </a:rPr>
              <a:t>10</a:t>
            </a:r>
          </a:p>
        </p:txBody>
      </p:sp>
      <p:sp>
        <p:nvSpPr>
          <p:cNvPr id="34" name="TextBox 33">
            <a:extLst>
              <a:ext uri="{FF2B5EF4-FFF2-40B4-BE49-F238E27FC236}">
                <a16:creationId xmlns:a16="http://schemas.microsoft.com/office/drawing/2014/main" id="{8B334AC5-3AB4-4B8F-11C5-F7BF9A8B5EFA}"/>
              </a:ext>
            </a:extLst>
          </p:cNvPr>
          <p:cNvSpPr txBox="1"/>
          <p:nvPr/>
        </p:nvSpPr>
        <p:spPr>
          <a:xfrm>
            <a:off x="2103078" y="244253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12</a:t>
            </a:r>
          </a:p>
          <a:p>
            <a:pPr algn="ctr" defTabSz="685783"/>
            <a:r>
              <a:rPr lang="en-RO" sz="525" dirty="0">
                <a:solidFill>
                  <a:prstClr val="black"/>
                </a:solidFill>
                <a:latin typeface="Arial" panose="020B0604020202020204" pitchFamily="34" charset="0"/>
                <a:cs typeface="Arial" panose="020B0604020202020204" pitchFamily="34" charset="0"/>
              </a:rPr>
              <a:t>10</a:t>
            </a:r>
          </a:p>
        </p:txBody>
      </p:sp>
      <p:sp>
        <p:nvSpPr>
          <p:cNvPr id="35" name="TextBox 34">
            <a:extLst>
              <a:ext uri="{FF2B5EF4-FFF2-40B4-BE49-F238E27FC236}">
                <a16:creationId xmlns:a16="http://schemas.microsoft.com/office/drawing/2014/main" id="{515576FD-69CF-2423-D51C-D05FFA174C56}"/>
              </a:ext>
            </a:extLst>
          </p:cNvPr>
          <p:cNvSpPr txBox="1"/>
          <p:nvPr/>
        </p:nvSpPr>
        <p:spPr>
          <a:xfrm>
            <a:off x="2409007" y="244253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11</a:t>
            </a:r>
          </a:p>
          <a:p>
            <a:pPr algn="ctr" defTabSz="685783"/>
            <a:r>
              <a:rPr lang="en-RO" sz="525" dirty="0">
                <a:solidFill>
                  <a:prstClr val="black"/>
                </a:solidFill>
                <a:latin typeface="Arial" panose="020B0604020202020204" pitchFamily="34" charset="0"/>
                <a:cs typeface="Arial" panose="020B0604020202020204" pitchFamily="34" charset="0"/>
              </a:rPr>
              <a:t>10</a:t>
            </a:r>
          </a:p>
        </p:txBody>
      </p:sp>
      <p:sp>
        <p:nvSpPr>
          <p:cNvPr id="36" name="TextBox 35">
            <a:extLst>
              <a:ext uri="{FF2B5EF4-FFF2-40B4-BE49-F238E27FC236}">
                <a16:creationId xmlns:a16="http://schemas.microsoft.com/office/drawing/2014/main" id="{95D1C154-4CE9-52BF-5B49-20B48477054F}"/>
              </a:ext>
            </a:extLst>
          </p:cNvPr>
          <p:cNvSpPr txBox="1"/>
          <p:nvPr/>
        </p:nvSpPr>
        <p:spPr>
          <a:xfrm>
            <a:off x="2714935" y="244253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7</a:t>
            </a:r>
          </a:p>
          <a:p>
            <a:pPr algn="ctr" defTabSz="685783"/>
            <a:r>
              <a:rPr lang="en-RO" sz="525" dirty="0">
                <a:solidFill>
                  <a:prstClr val="black"/>
                </a:solidFill>
                <a:latin typeface="Arial" panose="020B0604020202020204" pitchFamily="34" charset="0"/>
                <a:cs typeface="Arial" panose="020B0604020202020204" pitchFamily="34" charset="0"/>
              </a:rPr>
              <a:t>7</a:t>
            </a:r>
          </a:p>
        </p:txBody>
      </p:sp>
      <p:sp>
        <p:nvSpPr>
          <p:cNvPr id="37" name="TextBox 36">
            <a:extLst>
              <a:ext uri="{FF2B5EF4-FFF2-40B4-BE49-F238E27FC236}">
                <a16:creationId xmlns:a16="http://schemas.microsoft.com/office/drawing/2014/main" id="{169DD50B-F3F0-A99A-BA64-36EFA04A3970}"/>
              </a:ext>
            </a:extLst>
          </p:cNvPr>
          <p:cNvSpPr txBox="1"/>
          <p:nvPr/>
        </p:nvSpPr>
        <p:spPr>
          <a:xfrm>
            <a:off x="3020864" y="244253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6</a:t>
            </a:r>
          </a:p>
          <a:p>
            <a:pPr algn="ctr" defTabSz="685783"/>
            <a:r>
              <a:rPr lang="en-RO" sz="525" dirty="0">
                <a:solidFill>
                  <a:prstClr val="black"/>
                </a:solidFill>
                <a:latin typeface="Arial" panose="020B0604020202020204" pitchFamily="34" charset="0"/>
                <a:cs typeface="Arial" panose="020B0604020202020204" pitchFamily="34" charset="0"/>
              </a:rPr>
              <a:t>6</a:t>
            </a:r>
          </a:p>
        </p:txBody>
      </p:sp>
      <p:sp>
        <p:nvSpPr>
          <p:cNvPr id="38" name="TextBox 37">
            <a:extLst>
              <a:ext uri="{FF2B5EF4-FFF2-40B4-BE49-F238E27FC236}">
                <a16:creationId xmlns:a16="http://schemas.microsoft.com/office/drawing/2014/main" id="{CEF349D3-FE35-886B-15ED-CB8B8EC5D259}"/>
              </a:ext>
            </a:extLst>
          </p:cNvPr>
          <p:cNvSpPr txBox="1"/>
          <p:nvPr/>
        </p:nvSpPr>
        <p:spPr>
          <a:xfrm>
            <a:off x="3326793" y="244253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4</a:t>
            </a:r>
          </a:p>
          <a:p>
            <a:pPr algn="ctr" defTabSz="685783"/>
            <a:r>
              <a:rPr lang="en-RO" sz="525" dirty="0">
                <a:solidFill>
                  <a:prstClr val="black"/>
                </a:solidFill>
                <a:latin typeface="Arial" panose="020B0604020202020204" pitchFamily="34" charset="0"/>
                <a:cs typeface="Arial" panose="020B0604020202020204" pitchFamily="34" charset="0"/>
              </a:rPr>
              <a:t>4</a:t>
            </a:r>
          </a:p>
        </p:txBody>
      </p:sp>
      <p:sp>
        <p:nvSpPr>
          <p:cNvPr id="39" name="TextBox 38">
            <a:extLst>
              <a:ext uri="{FF2B5EF4-FFF2-40B4-BE49-F238E27FC236}">
                <a16:creationId xmlns:a16="http://schemas.microsoft.com/office/drawing/2014/main" id="{860AE794-ACC7-955E-42AB-A8D949D41609}"/>
              </a:ext>
            </a:extLst>
          </p:cNvPr>
          <p:cNvSpPr txBox="1"/>
          <p:nvPr/>
        </p:nvSpPr>
        <p:spPr>
          <a:xfrm>
            <a:off x="3632722" y="244253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1</a:t>
            </a:r>
          </a:p>
          <a:p>
            <a:pPr algn="ctr" defTabSz="685783"/>
            <a:r>
              <a:rPr lang="en-RO" sz="525" dirty="0">
                <a:solidFill>
                  <a:prstClr val="black"/>
                </a:solidFill>
                <a:latin typeface="Arial" panose="020B0604020202020204" pitchFamily="34" charset="0"/>
                <a:cs typeface="Arial" panose="020B0604020202020204" pitchFamily="34" charset="0"/>
              </a:rPr>
              <a:t>1</a:t>
            </a:r>
          </a:p>
        </p:txBody>
      </p:sp>
      <p:sp>
        <p:nvSpPr>
          <p:cNvPr id="40" name="TextBox 39">
            <a:extLst>
              <a:ext uri="{FF2B5EF4-FFF2-40B4-BE49-F238E27FC236}">
                <a16:creationId xmlns:a16="http://schemas.microsoft.com/office/drawing/2014/main" id="{0AEA388A-DB74-48DC-AD41-048A9C5AC23F}"/>
              </a:ext>
            </a:extLst>
          </p:cNvPr>
          <p:cNvSpPr txBox="1"/>
          <p:nvPr/>
        </p:nvSpPr>
        <p:spPr>
          <a:xfrm>
            <a:off x="3938650" y="244253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NE</a:t>
            </a:r>
          </a:p>
          <a:p>
            <a:pPr algn="ctr" defTabSz="685783"/>
            <a:r>
              <a:rPr lang="en-RO" sz="525" dirty="0">
                <a:solidFill>
                  <a:prstClr val="black"/>
                </a:solidFill>
                <a:latin typeface="Arial" panose="020B0604020202020204" pitchFamily="34" charset="0"/>
                <a:cs typeface="Arial" panose="020B0604020202020204" pitchFamily="34" charset="0"/>
              </a:rPr>
              <a:t>1</a:t>
            </a:r>
          </a:p>
        </p:txBody>
      </p:sp>
      <p:sp>
        <p:nvSpPr>
          <p:cNvPr id="41" name="TextBox 40">
            <a:extLst>
              <a:ext uri="{FF2B5EF4-FFF2-40B4-BE49-F238E27FC236}">
                <a16:creationId xmlns:a16="http://schemas.microsoft.com/office/drawing/2014/main" id="{9DC66BD4-555F-6161-5087-C238B261D963}"/>
              </a:ext>
            </a:extLst>
          </p:cNvPr>
          <p:cNvSpPr txBox="1"/>
          <p:nvPr/>
        </p:nvSpPr>
        <p:spPr>
          <a:xfrm>
            <a:off x="4244580" y="244253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NE</a:t>
            </a:r>
          </a:p>
          <a:p>
            <a:pPr algn="ctr" defTabSz="685783"/>
            <a:r>
              <a:rPr lang="en-RO" sz="525" dirty="0">
                <a:solidFill>
                  <a:prstClr val="black"/>
                </a:solidFill>
                <a:latin typeface="Arial" panose="020B0604020202020204" pitchFamily="34" charset="0"/>
                <a:cs typeface="Arial" panose="020B0604020202020204" pitchFamily="34" charset="0"/>
              </a:rPr>
              <a:t>NE</a:t>
            </a:r>
          </a:p>
        </p:txBody>
      </p:sp>
      <p:sp>
        <p:nvSpPr>
          <p:cNvPr id="42" name="TextBox 41">
            <a:extLst>
              <a:ext uri="{FF2B5EF4-FFF2-40B4-BE49-F238E27FC236}">
                <a16:creationId xmlns:a16="http://schemas.microsoft.com/office/drawing/2014/main" id="{90980DA8-1D81-5B36-29B0-9FA4BA5F8456}"/>
              </a:ext>
            </a:extLst>
          </p:cNvPr>
          <p:cNvSpPr txBox="1"/>
          <p:nvPr/>
        </p:nvSpPr>
        <p:spPr>
          <a:xfrm>
            <a:off x="1238419" y="2442536"/>
            <a:ext cx="251672" cy="161583"/>
          </a:xfrm>
          <a:prstGeom prst="rect">
            <a:avLst/>
          </a:prstGeom>
          <a:noFill/>
        </p:spPr>
        <p:txBody>
          <a:bodyPr wrap="none" lIns="0" tIns="0" rIns="0" bIns="0" rtlCol="0" anchor="t">
            <a:spAutoFit/>
          </a:bodyPr>
          <a:lstStyle/>
          <a:p>
            <a:pPr algn="r" defTabSz="685783"/>
            <a:r>
              <a:rPr lang="en-RO" sz="525" dirty="0">
                <a:solidFill>
                  <a:prstClr val="black"/>
                </a:solidFill>
                <a:latin typeface="Arial" panose="020B0604020202020204" pitchFamily="34" charset="0"/>
                <a:cs typeface="Arial" panose="020B0604020202020204" pitchFamily="34" charset="0"/>
              </a:rPr>
              <a:t>Alectinib</a:t>
            </a:r>
          </a:p>
          <a:p>
            <a:pPr algn="r" defTabSz="685783"/>
            <a:r>
              <a:rPr lang="en-RO" sz="525" dirty="0">
                <a:solidFill>
                  <a:prstClr val="black"/>
                </a:solidFill>
                <a:latin typeface="Arial" panose="020B0604020202020204" pitchFamily="34" charset="0"/>
                <a:cs typeface="Arial" panose="020B0604020202020204" pitchFamily="34" charset="0"/>
              </a:rPr>
              <a:t>Chemo</a:t>
            </a:r>
          </a:p>
        </p:txBody>
      </p:sp>
      <p:sp>
        <p:nvSpPr>
          <p:cNvPr id="43" name="TextBox 42">
            <a:extLst>
              <a:ext uri="{FF2B5EF4-FFF2-40B4-BE49-F238E27FC236}">
                <a16:creationId xmlns:a16="http://schemas.microsoft.com/office/drawing/2014/main" id="{F7731492-4258-4FB5-E3A3-34046BC4C8E6}"/>
              </a:ext>
            </a:extLst>
          </p:cNvPr>
          <p:cNvSpPr txBox="1"/>
          <p:nvPr/>
        </p:nvSpPr>
        <p:spPr>
          <a:xfrm>
            <a:off x="1164682" y="2357925"/>
            <a:ext cx="325410" cy="80791"/>
          </a:xfrm>
          <a:prstGeom prst="rect">
            <a:avLst/>
          </a:prstGeom>
          <a:noFill/>
        </p:spPr>
        <p:txBody>
          <a:bodyPr wrap="none" lIns="0" tIns="0" rIns="0" bIns="0" rtlCol="0" anchor="t">
            <a:spAutoFit/>
          </a:bodyPr>
          <a:lstStyle/>
          <a:p>
            <a:pPr algn="r" defTabSz="685783"/>
            <a:r>
              <a:rPr lang="en-RO" sz="525" b="1" dirty="0">
                <a:solidFill>
                  <a:prstClr val="black"/>
                </a:solidFill>
                <a:latin typeface="Arial" panose="020B0604020202020204" pitchFamily="34" charset="0"/>
                <a:cs typeface="Arial" panose="020B0604020202020204" pitchFamily="34" charset="0"/>
              </a:rPr>
              <a:t>No. at risk</a:t>
            </a:r>
          </a:p>
        </p:txBody>
      </p:sp>
      <p:sp>
        <p:nvSpPr>
          <p:cNvPr id="44" name="TextBox 43">
            <a:extLst>
              <a:ext uri="{FF2B5EF4-FFF2-40B4-BE49-F238E27FC236}">
                <a16:creationId xmlns:a16="http://schemas.microsoft.com/office/drawing/2014/main" id="{015A2A7D-259B-3066-D145-E97EBF4909F3}"/>
              </a:ext>
            </a:extLst>
          </p:cNvPr>
          <p:cNvSpPr txBox="1"/>
          <p:nvPr/>
        </p:nvSpPr>
        <p:spPr>
          <a:xfrm>
            <a:off x="1556234" y="2326751"/>
            <a:ext cx="2910148" cy="115416"/>
          </a:xfrm>
          <a:prstGeom prst="rect">
            <a:avLst/>
          </a:prstGeom>
          <a:noFill/>
        </p:spPr>
        <p:txBody>
          <a:bodyPr wrap="square" lIns="0" tIns="0" rIns="0" bIns="0" rtlCol="0" anchor="t">
            <a:spAutoFit/>
          </a:bodyPr>
          <a:lstStyle/>
          <a:p>
            <a:pPr algn="ctr" defTabSz="685783"/>
            <a:r>
              <a:rPr lang="en-RO" sz="750" b="1" dirty="0">
                <a:solidFill>
                  <a:prstClr val="black"/>
                </a:solidFill>
                <a:latin typeface="Arial" panose="020B0604020202020204" pitchFamily="34" charset="0"/>
                <a:cs typeface="Arial" panose="020B0604020202020204" pitchFamily="34" charset="0"/>
              </a:rPr>
              <a:t>Time (months)</a:t>
            </a:r>
          </a:p>
        </p:txBody>
      </p:sp>
      <p:sp>
        <p:nvSpPr>
          <p:cNvPr id="46" name="TextBox 45">
            <a:extLst>
              <a:ext uri="{FF2B5EF4-FFF2-40B4-BE49-F238E27FC236}">
                <a16:creationId xmlns:a16="http://schemas.microsoft.com/office/drawing/2014/main" id="{6C8FC57E-67D4-6653-B6A1-CC86C598D8AF}"/>
              </a:ext>
            </a:extLst>
          </p:cNvPr>
          <p:cNvSpPr txBox="1"/>
          <p:nvPr/>
        </p:nvSpPr>
        <p:spPr>
          <a:xfrm>
            <a:off x="3499972" y="799913"/>
            <a:ext cx="323807" cy="92333"/>
          </a:xfrm>
          <a:prstGeom prst="rect">
            <a:avLst/>
          </a:prstGeom>
          <a:noFill/>
        </p:spPr>
        <p:txBody>
          <a:bodyPr wrap="none" lIns="0" tIns="0" rIns="0" bIns="0" rtlCol="0" anchor="t">
            <a:spAutoFit/>
          </a:bodyPr>
          <a:lstStyle/>
          <a:p>
            <a:pPr algn="r" defTabSz="685783"/>
            <a:r>
              <a:rPr lang="en-RO" sz="600" b="1" dirty="0">
                <a:solidFill>
                  <a:srgbClr val="0070C0"/>
                </a:solidFill>
                <a:latin typeface="Arial" panose="020B0604020202020204" pitchFamily="34" charset="0"/>
                <a:cs typeface="Arial" panose="020B0604020202020204" pitchFamily="34" charset="0"/>
              </a:rPr>
              <a:t>Alectinib</a:t>
            </a:r>
          </a:p>
        </p:txBody>
      </p:sp>
      <p:sp>
        <p:nvSpPr>
          <p:cNvPr id="47" name="TextBox 46">
            <a:extLst>
              <a:ext uri="{FF2B5EF4-FFF2-40B4-BE49-F238E27FC236}">
                <a16:creationId xmlns:a16="http://schemas.microsoft.com/office/drawing/2014/main" id="{80E5B900-3E11-C07E-E23C-E1A780E3BE6C}"/>
              </a:ext>
            </a:extLst>
          </p:cNvPr>
          <p:cNvSpPr txBox="1"/>
          <p:nvPr/>
        </p:nvSpPr>
        <p:spPr>
          <a:xfrm>
            <a:off x="3668690" y="1800541"/>
            <a:ext cx="540212" cy="92333"/>
          </a:xfrm>
          <a:prstGeom prst="rect">
            <a:avLst/>
          </a:prstGeom>
          <a:noFill/>
        </p:spPr>
        <p:txBody>
          <a:bodyPr wrap="none" lIns="0" tIns="0" rIns="0" bIns="0" rtlCol="0" anchor="t">
            <a:spAutoFit/>
          </a:bodyPr>
          <a:lstStyle/>
          <a:p>
            <a:pPr algn="r" defTabSz="685783"/>
            <a:r>
              <a:rPr lang="en-RO" sz="600" b="1" dirty="0">
                <a:solidFill>
                  <a:srgbClr val="AE2C2C"/>
                </a:solidFill>
                <a:latin typeface="Arial" panose="020B0604020202020204" pitchFamily="34" charset="0"/>
                <a:cs typeface="Arial" panose="020B0604020202020204" pitchFamily="34" charset="0"/>
              </a:rPr>
              <a:t>Chemotherapy</a:t>
            </a:r>
          </a:p>
        </p:txBody>
      </p:sp>
      <p:grpSp>
        <p:nvGrpSpPr>
          <p:cNvPr id="95" name="Group 94">
            <a:extLst>
              <a:ext uri="{FF2B5EF4-FFF2-40B4-BE49-F238E27FC236}">
                <a16:creationId xmlns:a16="http://schemas.microsoft.com/office/drawing/2014/main" id="{617265F0-AF95-7178-DDB0-483252C96684}"/>
              </a:ext>
            </a:extLst>
          </p:cNvPr>
          <p:cNvGrpSpPr/>
          <p:nvPr/>
        </p:nvGrpSpPr>
        <p:grpSpPr>
          <a:xfrm>
            <a:off x="1553910" y="2786303"/>
            <a:ext cx="2588418" cy="692944"/>
            <a:chOff x="7255300" y="1044896"/>
            <a:chExt cx="3451225" cy="923925"/>
          </a:xfrm>
        </p:grpSpPr>
        <p:sp>
          <p:nvSpPr>
            <p:cNvPr id="147" name="Freeform 164">
              <a:extLst>
                <a:ext uri="{FF2B5EF4-FFF2-40B4-BE49-F238E27FC236}">
                  <a16:creationId xmlns:a16="http://schemas.microsoft.com/office/drawing/2014/main" id="{74472933-E92F-8EF5-AC6F-C8268C9B00E1}"/>
                </a:ext>
              </a:extLst>
            </p:cNvPr>
            <p:cNvSpPr>
              <a:spLocks/>
            </p:cNvSpPr>
            <p:nvPr/>
          </p:nvSpPr>
          <p:spPr bwMode="auto">
            <a:xfrm>
              <a:off x="7274349" y="1070296"/>
              <a:ext cx="3406776" cy="873125"/>
            </a:xfrm>
            <a:custGeom>
              <a:avLst/>
              <a:gdLst>
                <a:gd name="T0" fmla="*/ 0 w 4482"/>
                <a:gd name="T1" fmla="*/ 0 h 1148"/>
                <a:gd name="T2" fmla="*/ 253 w 4482"/>
                <a:gd name="T3" fmla="*/ 0 h 1148"/>
                <a:gd name="T4" fmla="*/ 253 w 4482"/>
                <a:gd name="T5" fmla="*/ 94 h 1148"/>
                <a:gd name="T6" fmla="*/ 258 w 4482"/>
                <a:gd name="T7" fmla="*/ 94 h 1148"/>
                <a:gd name="T8" fmla="*/ 258 w 4482"/>
                <a:gd name="T9" fmla="*/ 171 h 1148"/>
                <a:gd name="T10" fmla="*/ 790 w 4482"/>
                <a:gd name="T11" fmla="*/ 171 h 1148"/>
                <a:gd name="T12" fmla="*/ 790 w 4482"/>
                <a:gd name="T13" fmla="*/ 227 h 1148"/>
                <a:gd name="T14" fmla="*/ 803 w 4482"/>
                <a:gd name="T15" fmla="*/ 227 h 1148"/>
                <a:gd name="T16" fmla="*/ 803 w 4482"/>
                <a:gd name="T17" fmla="*/ 284 h 1148"/>
                <a:gd name="T18" fmla="*/ 890 w 4482"/>
                <a:gd name="T19" fmla="*/ 284 h 1148"/>
                <a:gd name="T20" fmla="*/ 890 w 4482"/>
                <a:gd name="T21" fmla="*/ 333 h 1148"/>
                <a:gd name="T22" fmla="*/ 933 w 4482"/>
                <a:gd name="T23" fmla="*/ 333 h 1148"/>
                <a:gd name="T24" fmla="*/ 933 w 4482"/>
                <a:gd name="T25" fmla="*/ 391 h 1148"/>
                <a:gd name="T26" fmla="*/ 997 w 4482"/>
                <a:gd name="T27" fmla="*/ 391 h 1148"/>
                <a:gd name="T28" fmla="*/ 997 w 4482"/>
                <a:gd name="T29" fmla="*/ 445 h 1148"/>
                <a:gd name="T30" fmla="*/ 1008 w 4482"/>
                <a:gd name="T31" fmla="*/ 445 h 1148"/>
                <a:gd name="T32" fmla="*/ 1008 w 4482"/>
                <a:gd name="T33" fmla="*/ 503 h 1148"/>
                <a:gd name="T34" fmla="*/ 1259 w 4482"/>
                <a:gd name="T35" fmla="*/ 503 h 1148"/>
                <a:gd name="T36" fmla="*/ 1259 w 4482"/>
                <a:gd name="T37" fmla="*/ 557 h 1148"/>
                <a:gd name="T38" fmla="*/ 1490 w 4482"/>
                <a:gd name="T39" fmla="*/ 557 h 1148"/>
                <a:gd name="T40" fmla="*/ 1490 w 4482"/>
                <a:gd name="T41" fmla="*/ 617 h 1148"/>
                <a:gd name="T42" fmla="*/ 1795 w 4482"/>
                <a:gd name="T43" fmla="*/ 617 h 1148"/>
                <a:gd name="T44" fmla="*/ 1795 w 4482"/>
                <a:gd name="T45" fmla="*/ 673 h 1148"/>
                <a:gd name="T46" fmla="*/ 2035 w 4482"/>
                <a:gd name="T47" fmla="*/ 673 h 1148"/>
                <a:gd name="T48" fmla="*/ 2035 w 4482"/>
                <a:gd name="T49" fmla="*/ 748 h 1148"/>
                <a:gd name="T50" fmla="*/ 2065 w 4482"/>
                <a:gd name="T51" fmla="*/ 748 h 1148"/>
                <a:gd name="T52" fmla="*/ 2065 w 4482"/>
                <a:gd name="T53" fmla="*/ 822 h 1148"/>
                <a:gd name="T54" fmla="*/ 2228 w 4482"/>
                <a:gd name="T55" fmla="*/ 822 h 1148"/>
                <a:gd name="T56" fmla="*/ 2228 w 4482"/>
                <a:gd name="T57" fmla="*/ 900 h 1148"/>
                <a:gd name="T58" fmla="*/ 2736 w 4482"/>
                <a:gd name="T59" fmla="*/ 900 h 1148"/>
                <a:gd name="T60" fmla="*/ 2736 w 4482"/>
                <a:gd name="T61" fmla="*/ 993 h 1148"/>
                <a:gd name="T62" fmla="*/ 3343 w 4482"/>
                <a:gd name="T63" fmla="*/ 993 h 1148"/>
                <a:gd name="T64" fmla="*/ 3343 w 4482"/>
                <a:gd name="T65" fmla="*/ 1148 h 1148"/>
                <a:gd name="T66" fmla="*/ 4482 w 4482"/>
                <a:gd name="T67" fmla="*/ 1148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82" h="1148">
                  <a:moveTo>
                    <a:pt x="0" y="0"/>
                  </a:moveTo>
                  <a:lnTo>
                    <a:pt x="253" y="0"/>
                  </a:lnTo>
                  <a:lnTo>
                    <a:pt x="253" y="94"/>
                  </a:lnTo>
                  <a:lnTo>
                    <a:pt x="258" y="94"/>
                  </a:lnTo>
                  <a:lnTo>
                    <a:pt x="258" y="171"/>
                  </a:lnTo>
                  <a:lnTo>
                    <a:pt x="790" y="171"/>
                  </a:lnTo>
                  <a:lnTo>
                    <a:pt x="790" y="227"/>
                  </a:lnTo>
                  <a:lnTo>
                    <a:pt x="803" y="227"/>
                  </a:lnTo>
                  <a:lnTo>
                    <a:pt x="803" y="284"/>
                  </a:lnTo>
                  <a:lnTo>
                    <a:pt x="890" y="284"/>
                  </a:lnTo>
                  <a:lnTo>
                    <a:pt x="890" y="333"/>
                  </a:lnTo>
                  <a:lnTo>
                    <a:pt x="933" y="333"/>
                  </a:lnTo>
                  <a:lnTo>
                    <a:pt x="933" y="391"/>
                  </a:lnTo>
                  <a:lnTo>
                    <a:pt x="997" y="391"/>
                  </a:lnTo>
                  <a:lnTo>
                    <a:pt x="997" y="445"/>
                  </a:lnTo>
                  <a:lnTo>
                    <a:pt x="1008" y="445"/>
                  </a:lnTo>
                  <a:lnTo>
                    <a:pt x="1008" y="503"/>
                  </a:lnTo>
                  <a:lnTo>
                    <a:pt x="1259" y="503"/>
                  </a:lnTo>
                  <a:lnTo>
                    <a:pt x="1259" y="557"/>
                  </a:lnTo>
                  <a:lnTo>
                    <a:pt x="1490" y="557"/>
                  </a:lnTo>
                  <a:lnTo>
                    <a:pt x="1490" y="617"/>
                  </a:lnTo>
                  <a:lnTo>
                    <a:pt x="1795" y="617"/>
                  </a:lnTo>
                  <a:lnTo>
                    <a:pt x="1795" y="673"/>
                  </a:lnTo>
                  <a:lnTo>
                    <a:pt x="2035" y="673"/>
                  </a:lnTo>
                  <a:lnTo>
                    <a:pt x="2035" y="748"/>
                  </a:lnTo>
                  <a:lnTo>
                    <a:pt x="2065" y="748"/>
                  </a:lnTo>
                  <a:lnTo>
                    <a:pt x="2065" y="822"/>
                  </a:lnTo>
                  <a:lnTo>
                    <a:pt x="2228" y="822"/>
                  </a:lnTo>
                  <a:lnTo>
                    <a:pt x="2228" y="900"/>
                  </a:lnTo>
                  <a:lnTo>
                    <a:pt x="2736" y="900"/>
                  </a:lnTo>
                  <a:lnTo>
                    <a:pt x="2736" y="993"/>
                  </a:lnTo>
                  <a:lnTo>
                    <a:pt x="3343" y="993"/>
                  </a:lnTo>
                  <a:lnTo>
                    <a:pt x="3343" y="1148"/>
                  </a:lnTo>
                  <a:lnTo>
                    <a:pt x="4482" y="1148"/>
                  </a:lnTo>
                </a:path>
              </a:pathLst>
            </a:custGeom>
            <a:noFill/>
            <a:ln w="1905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dirty="0">
                <a:solidFill>
                  <a:prstClr val="black"/>
                </a:solidFill>
                <a:latin typeface="Calibri" panose="020F0502020204030204"/>
              </a:endParaRPr>
            </a:p>
          </p:txBody>
        </p:sp>
        <p:sp>
          <p:nvSpPr>
            <p:cNvPr id="148" name="Freeform 165">
              <a:extLst>
                <a:ext uri="{FF2B5EF4-FFF2-40B4-BE49-F238E27FC236}">
                  <a16:creationId xmlns:a16="http://schemas.microsoft.com/office/drawing/2014/main" id="{E3B279BE-1898-0086-1539-6A980FD5D458}"/>
                </a:ext>
              </a:extLst>
            </p:cNvPr>
            <p:cNvSpPr>
              <a:spLocks noEditPoints="1"/>
            </p:cNvSpPr>
            <p:nvPr/>
          </p:nvSpPr>
          <p:spPr bwMode="auto">
            <a:xfrm>
              <a:off x="10655725" y="191802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49" name="Freeform 166">
              <a:extLst>
                <a:ext uri="{FF2B5EF4-FFF2-40B4-BE49-F238E27FC236}">
                  <a16:creationId xmlns:a16="http://schemas.microsoft.com/office/drawing/2014/main" id="{35967138-87F3-0E54-4A4F-55CDD200F4AA}"/>
                </a:ext>
              </a:extLst>
            </p:cNvPr>
            <p:cNvSpPr>
              <a:spLocks noEditPoints="1"/>
            </p:cNvSpPr>
            <p:nvPr/>
          </p:nvSpPr>
          <p:spPr bwMode="auto">
            <a:xfrm>
              <a:off x="10647787" y="1918021"/>
              <a:ext cx="50800" cy="50800"/>
            </a:xfrm>
            <a:custGeom>
              <a:avLst/>
              <a:gdLst>
                <a:gd name="T0" fmla="*/ 0 w 67"/>
                <a:gd name="T1" fmla="*/ 33 h 66"/>
                <a:gd name="T2" fmla="*/ 67 w 67"/>
                <a:gd name="T3" fmla="*/ 33 h 66"/>
                <a:gd name="T4" fmla="*/ 34 w 67"/>
                <a:gd name="T5" fmla="*/ 0 h 66"/>
                <a:gd name="T6" fmla="*/ 34 w 67"/>
                <a:gd name="T7" fmla="*/ 66 h 66"/>
              </a:gdLst>
              <a:ahLst/>
              <a:cxnLst>
                <a:cxn ang="0">
                  <a:pos x="T0" y="T1"/>
                </a:cxn>
                <a:cxn ang="0">
                  <a:pos x="T2" y="T3"/>
                </a:cxn>
                <a:cxn ang="0">
                  <a:pos x="T4" y="T5"/>
                </a:cxn>
                <a:cxn ang="0">
                  <a:pos x="T6" y="T7"/>
                </a:cxn>
              </a:cxnLst>
              <a:rect l="0" t="0" r="r" b="b"/>
              <a:pathLst>
                <a:path w="67" h="66">
                  <a:moveTo>
                    <a:pt x="0" y="33"/>
                  </a:moveTo>
                  <a:lnTo>
                    <a:pt x="67" y="33"/>
                  </a:lnTo>
                  <a:moveTo>
                    <a:pt x="34" y="0"/>
                  </a:moveTo>
                  <a:lnTo>
                    <a:pt x="34"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50" name="Freeform 167">
              <a:extLst>
                <a:ext uri="{FF2B5EF4-FFF2-40B4-BE49-F238E27FC236}">
                  <a16:creationId xmlns:a16="http://schemas.microsoft.com/office/drawing/2014/main" id="{E7EA3831-8E9D-A2F6-E1D4-36314EC0482A}"/>
                </a:ext>
              </a:extLst>
            </p:cNvPr>
            <p:cNvSpPr>
              <a:spLocks noEditPoints="1"/>
            </p:cNvSpPr>
            <p:nvPr/>
          </p:nvSpPr>
          <p:spPr bwMode="auto">
            <a:xfrm>
              <a:off x="10644612" y="191802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51" name="Freeform 168">
              <a:extLst>
                <a:ext uri="{FF2B5EF4-FFF2-40B4-BE49-F238E27FC236}">
                  <a16:creationId xmlns:a16="http://schemas.microsoft.com/office/drawing/2014/main" id="{96FFA330-C82D-75ED-EF1F-B235ABB7B4AC}"/>
                </a:ext>
              </a:extLst>
            </p:cNvPr>
            <p:cNvSpPr>
              <a:spLocks noEditPoints="1"/>
            </p:cNvSpPr>
            <p:nvPr/>
          </p:nvSpPr>
          <p:spPr bwMode="auto">
            <a:xfrm>
              <a:off x="10639850" y="191802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52" name="Freeform 169">
              <a:extLst>
                <a:ext uri="{FF2B5EF4-FFF2-40B4-BE49-F238E27FC236}">
                  <a16:creationId xmlns:a16="http://schemas.microsoft.com/office/drawing/2014/main" id="{9A286FA2-3114-A6C9-870C-A47C8A4BDC31}"/>
                </a:ext>
              </a:extLst>
            </p:cNvPr>
            <p:cNvSpPr>
              <a:spLocks noEditPoints="1"/>
            </p:cNvSpPr>
            <p:nvPr/>
          </p:nvSpPr>
          <p:spPr bwMode="auto">
            <a:xfrm>
              <a:off x="10414425" y="191802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53" name="Freeform 170">
              <a:extLst>
                <a:ext uri="{FF2B5EF4-FFF2-40B4-BE49-F238E27FC236}">
                  <a16:creationId xmlns:a16="http://schemas.microsoft.com/office/drawing/2014/main" id="{A855E4E7-9D6D-04C6-3BF8-5D0CD118762A}"/>
                </a:ext>
              </a:extLst>
            </p:cNvPr>
            <p:cNvSpPr>
              <a:spLocks noEditPoints="1"/>
            </p:cNvSpPr>
            <p:nvPr/>
          </p:nvSpPr>
          <p:spPr bwMode="auto">
            <a:xfrm>
              <a:off x="10252500" y="191802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54" name="Freeform 171">
              <a:extLst>
                <a:ext uri="{FF2B5EF4-FFF2-40B4-BE49-F238E27FC236}">
                  <a16:creationId xmlns:a16="http://schemas.microsoft.com/office/drawing/2014/main" id="{8274C335-0AEC-F0DB-7614-DAEEFF63A5CC}"/>
                </a:ext>
              </a:extLst>
            </p:cNvPr>
            <p:cNvSpPr>
              <a:spLocks noEditPoints="1"/>
            </p:cNvSpPr>
            <p:nvPr/>
          </p:nvSpPr>
          <p:spPr bwMode="auto">
            <a:xfrm>
              <a:off x="10142962" y="191802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55" name="Freeform 172">
              <a:extLst>
                <a:ext uri="{FF2B5EF4-FFF2-40B4-BE49-F238E27FC236}">
                  <a16:creationId xmlns:a16="http://schemas.microsoft.com/office/drawing/2014/main" id="{E1458E89-A0F0-A37E-930A-3C1F0FD9AB18}"/>
                </a:ext>
              </a:extLst>
            </p:cNvPr>
            <p:cNvSpPr>
              <a:spLocks noEditPoints="1"/>
            </p:cNvSpPr>
            <p:nvPr/>
          </p:nvSpPr>
          <p:spPr bwMode="auto">
            <a:xfrm>
              <a:off x="9585750" y="1800546"/>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56" name="Freeform 173">
              <a:extLst>
                <a:ext uri="{FF2B5EF4-FFF2-40B4-BE49-F238E27FC236}">
                  <a16:creationId xmlns:a16="http://schemas.microsoft.com/office/drawing/2014/main" id="{3D915923-01F1-69D5-90F5-A9B6730A9548}"/>
                </a:ext>
              </a:extLst>
            </p:cNvPr>
            <p:cNvSpPr>
              <a:spLocks noEditPoints="1"/>
            </p:cNvSpPr>
            <p:nvPr/>
          </p:nvSpPr>
          <p:spPr bwMode="auto">
            <a:xfrm>
              <a:off x="9533362" y="1800546"/>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57" name="Freeform 174">
              <a:extLst>
                <a:ext uri="{FF2B5EF4-FFF2-40B4-BE49-F238E27FC236}">
                  <a16:creationId xmlns:a16="http://schemas.microsoft.com/office/drawing/2014/main" id="{10908735-03DD-BDC8-11CE-9FD60FDF1F3F}"/>
                </a:ext>
              </a:extLst>
            </p:cNvPr>
            <p:cNvSpPr>
              <a:spLocks noEditPoints="1"/>
            </p:cNvSpPr>
            <p:nvPr/>
          </p:nvSpPr>
          <p:spPr bwMode="auto">
            <a:xfrm>
              <a:off x="9509550" y="1800546"/>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58" name="Freeform 175">
              <a:extLst>
                <a:ext uri="{FF2B5EF4-FFF2-40B4-BE49-F238E27FC236}">
                  <a16:creationId xmlns:a16="http://schemas.microsoft.com/office/drawing/2014/main" id="{9DBFED56-335A-14AE-0AB6-5B6325E75EC8}"/>
                </a:ext>
              </a:extLst>
            </p:cNvPr>
            <p:cNvSpPr>
              <a:spLocks noEditPoints="1"/>
            </p:cNvSpPr>
            <p:nvPr/>
          </p:nvSpPr>
          <p:spPr bwMode="auto">
            <a:xfrm>
              <a:off x="9506375" y="1800546"/>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59" name="Freeform 176">
              <a:extLst>
                <a:ext uri="{FF2B5EF4-FFF2-40B4-BE49-F238E27FC236}">
                  <a16:creationId xmlns:a16="http://schemas.microsoft.com/office/drawing/2014/main" id="{274C61EB-A966-AA38-E5B3-5FB7994458B0}"/>
                </a:ext>
              </a:extLst>
            </p:cNvPr>
            <p:cNvSpPr>
              <a:spLocks noEditPoints="1"/>
            </p:cNvSpPr>
            <p:nvPr/>
          </p:nvSpPr>
          <p:spPr bwMode="auto">
            <a:xfrm>
              <a:off x="9390487" y="1800546"/>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60" name="Freeform 177">
              <a:extLst>
                <a:ext uri="{FF2B5EF4-FFF2-40B4-BE49-F238E27FC236}">
                  <a16:creationId xmlns:a16="http://schemas.microsoft.com/office/drawing/2014/main" id="{2014CB84-752C-68E8-1B9E-35D8AA08F362}"/>
                </a:ext>
              </a:extLst>
            </p:cNvPr>
            <p:cNvSpPr>
              <a:spLocks noEditPoints="1"/>
            </p:cNvSpPr>
            <p:nvPr/>
          </p:nvSpPr>
          <p:spPr bwMode="auto">
            <a:xfrm>
              <a:off x="9344450" y="1800546"/>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61" name="Freeform 178">
              <a:extLst>
                <a:ext uri="{FF2B5EF4-FFF2-40B4-BE49-F238E27FC236}">
                  <a16:creationId xmlns:a16="http://schemas.microsoft.com/office/drawing/2014/main" id="{EB3E4EAF-0F92-F433-66C2-16D02D08D44D}"/>
                </a:ext>
              </a:extLst>
            </p:cNvPr>
            <p:cNvSpPr>
              <a:spLocks noEditPoints="1"/>
            </p:cNvSpPr>
            <p:nvPr/>
          </p:nvSpPr>
          <p:spPr bwMode="auto">
            <a:xfrm>
              <a:off x="9139662" y="1729109"/>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62" name="Freeform 179">
              <a:extLst>
                <a:ext uri="{FF2B5EF4-FFF2-40B4-BE49-F238E27FC236}">
                  <a16:creationId xmlns:a16="http://schemas.microsoft.com/office/drawing/2014/main" id="{E7308A6D-917C-6175-14D4-25818550D31A}"/>
                </a:ext>
              </a:extLst>
            </p:cNvPr>
            <p:cNvSpPr>
              <a:spLocks noEditPoints="1"/>
            </p:cNvSpPr>
            <p:nvPr/>
          </p:nvSpPr>
          <p:spPr bwMode="auto">
            <a:xfrm>
              <a:off x="9130137" y="1729109"/>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63" name="Freeform 180">
              <a:extLst>
                <a:ext uri="{FF2B5EF4-FFF2-40B4-BE49-F238E27FC236}">
                  <a16:creationId xmlns:a16="http://schemas.microsoft.com/office/drawing/2014/main" id="{27E741E6-F99D-A1F5-5E9E-8B631CCE9083}"/>
                </a:ext>
              </a:extLst>
            </p:cNvPr>
            <p:cNvSpPr>
              <a:spLocks noEditPoints="1"/>
            </p:cNvSpPr>
            <p:nvPr/>
          </p:nvSpPr>
          <p:spPr bwMode="auto">
            <a:xfrm>
              <a:off x="8944400" y="1729109"/>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64" name="Freeform 181">
              <a:extLst>
                <a:ext uri="{FF2B5EF4-FFF2-40B4-BE49-F238E27FC236}">
                  <a16:creationId xmlns:a16="http://schemas.microsoft.com/office/drawing/2014/main" id="{BA743CB1-CA4A-9E3C-B7ED-369AF97F737D}"/>
                </a:ext>
              </a:extLst>
            </p:cNvPr>
            <p:cNvSpPr>
              <a:spLocks noEditPoints="1"/>
            </p:cNvSpPr>
            <p:nvPr/>
          </p:nvSpPr>
          <p:spPr bwMode="auto">
            <a:xfrm>
              <a:off x="8820575" y="1614809"/>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65" name="Freeform 182">
              <a:extLst>
                <a:ext uri="{FF2B5EF4-FFF2-40B4-BE49-F238E27FC236}">
                  <a16:creationId xmlns:a16="http://schemas.microsoft.com/office/drawing/2014/main" id="{1DEDEFB9-96AB-3009-9173-9A6E54C1841F}"/>
                </a:ext>
              </a:extLst>
            </p:cNvPr>
            <p:cNvSpPr>
              <a:spLocks noEditPoints="1"/>
            </p:cNvSpPr>
            <p:nvPr/>
          </p:nvSpPr>
          <p:spPr bwMode="auto">
            <a:xfrm>
              <a:off x="8763425" y="155607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66" name="Freeform 183">
              <a:extLst>
                <a:ext uri="{FF2B5EF4-FFF2-40B4-BE49-F238E27FC236}">
                  <a16:creationId xmlns:a16="http://schemas.microsoft.com/office/drawing/2014/main" id="{94424AD6-6373-C629-CEE2-072F28D66DBF}"/>
                </a:ext>
              </a:extLst>
            </p:cNvPr>
            <p:cNvSpPr>
              <a:spLocks noEditPoints="1"/>
            </p:cNvSpPr>
            <p:nvPr/>
          </p:nvSpPr>
          <p:spPr bwMode="auto">
            <a:xfrm>
              <a:off x="8758662" y="155607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67" name="Freeform 184">
              <a:extLst>
                <a:ext uri="{FF2B5EF4-FFF2-40B4-BE49-F238E27FC236}">
                  <a16:creationId xmlns:a16="http://schemas.microsoft.com/office/drawing/2014/main" id="{C3BF8EC1-3C23-D4C7-293F-85DF0598D1A1}"/>
                </a:ext>
              </a:extLst>
            </p:cNvPr>
            <p:cNvSpPr>
              <a:spLocks noEditPoints="1"/>
            </p:cNvSpPr>
            <p:nvPr/>
          </p:nvSpPr>
          <p:spPr bwMode="auto">
            <a:xfrm>
              <a:off x="8757075" y="155607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68" name="Freeform 185">
              <a:extLst>
                <a:ext uri="{FF2B5EF4-FFF2-40B4-BE49-F238E27FC236}">
                  <a16:creationId xmlns:a16="http://schemas.microsoft.com/office/drawing/2014/main" id="{52DE75F7-4D24-9E7D-D709-7F9B59F45A68}"/>
                </a:ext>
              </a:extLst>
            </p:cNvPr>
            <p:cNvSpPr>
              <a:spLocks noEditPoints="1"/>
            </p:cNvSpPr>
            <p:nvPr/>
          </p:nvSpPr>
          <p:spPr bwMode="auto">
            <a:xfrm>
              <a:off x="8753900" y="155607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69" name="Freeform 186">
              <a:extLst>
                <a:ext uri="{FF2B5EF4-FFF2-40B4-BE49-F238E27FC236}">
                  <a16:creationId xmlns:a16="http://schemas.microsoft.com/office/drawing/2014/main" id="{98F1E82F-F83E-C3F7-E456-F9115A6976D3}"/>
                </a:ext>
              </a:extLst>
            </p:cNvPr>
            <p:cNvSpPr>
              <a:spLocks noEditPoints="1"/>
            </p:cNvSpPr>
            <p:nvPr/>
          </p:nvSpPr>
          <p:spPr bwMode="auto">
            <a:xfrm>
              <a:off x="8653887" y="155607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70" name="Freeform 187">
              <a:extLst>
                <a:ext uri="{FF2B5EF4-FFF2-40B4-BE49-F238E27FC236}">
                  <a16:creationId xmlns:a16="http://schemas.microsoft.com/office/drawing/2014/main" id="{4E15C623-51EB-686B-8422-6BB65BA8AFE8}"/>
                </a:ext>
              </a:extLst>
            </p:cNvPr>
            <p:cNvSpPr>
              <a:spLocks noEditPoints="1"/>
            </p:cNvSpPr>
            <p:nvPr/>
          </p:nvSpPr>
          <p:spPr bwMode="auto">
            <a:xfrm>
              <a:off x="8615787" y="1556071"/>
              <a:ext cx="50800" cy="50800"/>
            </a:xfrm>
            <a:custGeom>
              <a:avLst/>
              <a:gdLst>
                <a:gd name="T0" fmla="*/ 0 w 67"/>
                <a:gd name="T1" fmla="*/ 33 h 66"/>
                <a:gd name="T2" fmla="*/ 67 w 67"/>
                <a:gd name="T3" fmla="*/ 33 h 66"/>
                <a:gd name="T4" fmla="*/ 34 w 67"/>
                <a:gd name="T5" fmla="*/ 0 h 66"/>
                <a:gd name="T6" fmla="*/ 34 w 67"/>
                <a:gd name="T7" fmla="*/ 66 h 66"/>
              </a:gdLst>
              <a:ahLst/>
              <a:cxnLst>
                <a:cxn ang="0">
                  <a:pos x="T0" y="T1"/>
                </a:cxn>
                <a:cxn ang="0">
                  <a:pos x="T2" y="T3"/>
                </a:cxn>
                <a:cxn ang="0">
                  <a:pos x="T4" y="T5"/>
                </a:cxn>
                <a:cxn ang="0">
                  <a:pos x="T6" y="T7"/>
                </a:cxn>
              </a:cxnLst>
              <a:rect l="0" t="0" r="r" b="b"/>
              <a:pathLst>
                <a:path w="67" h="66">
                  <a:moveTo>
                    <a:pt x="0" y="33"/>
                  </a:moveTo>
                  <a:lnTo>
                    <a:pt x="67" y="33"/>
                  </a:lnTo>
                  <a:moveTo>
                    <a:pt x="34" y="0"/>
                  </a:moveTo>
                  <a:lnTo>
                    <a:pt x="34"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71" name="Freeform 188">
              <a:extLst>
                <a:ext uri="{FF2B5EF4-FFF2-40B4-BE49-F238E27FC236}">
                  <a16:creationId xmlns:a16="http://schemas.microsoft.com/office/drawing/2014/main" id="{8FFFA49B-D8C6-C7DB-0330-F1F9B282F6E6}"/>
                </a:ext>
              </a:extLst>
            </p:cNvPr>
            <p:cNvSpPr>
              <a:spLocks noEditPoints="1"/>
            </p:cNvSpPr>
            <p:nvPr/>
          </p:nvSpPr>
          <p:spPr bwMode="auto">
            <a:xfrm>
              <a:off x="8568162" y="1513209"/>
              <a:ext cx="50800" cy="50800"/>
            </a:xfrm>
            <a:custGeom>
              <a:avLst/>
              <a:gdLst>
                <a:gd name="T0" fmla="*/ 0 w 66"/>
                <a:gd name="T1" fmla="*/ 34 h 67"/>
                <a:gd name="T2" fmla="*/ 66 w 66"/>
                <a:gd name="T3" fmla="*/ 34 h 67"/>
                <a:gd name="T4" fmla="*/ 33 w 66"/>
                <a:gd name="T5" fmla="*/ 0 h 67"/>
                <a:gd name="T6" fmla="*/ 33 w 66"/>
                <a:gd name="T7" fmla="*/ 67 h 67"/>
              </a:gdLst>
              <a:ahLst/>
              <a:cxnLst>
                <a:cxn ang="0">
                  <a:pos x="T0" y="T1"/>
                </a:cxn>
                <a:cxn ang="0">
                  <a:pos x="T2" y="T3"/>
                </a:cxn>
                <a:cxn ang="0">
                  <a:pos x="T4" y="T5"/>
                </a:cxn>
                <a:cxn ang="0">
                  <a:pos x="T6" y="T7"/>
                </a:cxn>
              </a:cxnLst>
              <a:rect l="0" t="0" r="r" b="b"/>
              <a:pathLst>
                <a:path w="66" h="67">
                  <a:moveTo>
                    <a:pt x="0" y="34"/>
                  </a:moveTo>
                  <a:lnTo>
                    <a:pt x="66" y="34"/>
                  </a:lnTo>
                  <a:moveTo>
                    <a:pt x="33" y="0"/>
                  </a:moveTo>
                  <a:lnTo>
                    <a:pt x="33" y="67"/>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72" name="Freeform 189">
              <a:extLst>
                <a:ext uri="{FF2B5EF4-FFF2-40B4-BE49-F238E27FC236}">
                  <a16:creationId xmlns:a16="http://schemas.microsoft.com/office/drawing/2014/main" id="{C9DCDD79-437F-B480-9DE1-110AD9C55148}"/>
                </a:ext>
              </a:extLst>
            </p:cNvPr>
            <p:cNvSpPr>
              <a:spLocks noEditPoints="1"/>
            </p:cNvSpPr>
            <p:nvPr/>
          </p:nvSpPr>
          <p:spPr bwMode="auto">
            <a:xfrm>
              <a:off x="8322100" y="1470346"/>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73" name="Freeform 190">
              <a:extLst>
                <a:ext uri="{FF2B5EF4-FFF2-40B4-BE49-F238E27FC236}">
                  <a16:creationId xmlns:a16="http://schemas.microsoft.com/office/drawing/2014/main" id="{FBD49A0A-77B1-DF6E-FA00-1F959A185436}"/>
                </a:ext>
              </a:extLst>
            </p:cNvPr>
            <p:cNvSpPr>
              <a:spLocks noEditPoints="1"/>
            </p:cNvSpPr>
            <p:nvPr/>
          </p:nvSpPr>
          <p:spPr bwMode="auto">
            <a:xfrm>
              <a:off x="7255300" y="1044896"/>
              <a:ext cx="50800" cy="50800"/>
            </a:xfrm>
            <a:custGeom>
              <a:avLst/>
              <a:gdLst>
                <a:gd name="T0" fmla="*/ 0 w 67"/>
                <a:gd name="T1" fmla="*/ 33 h 66"/>
                <a:gd name="T2" fmla="*/ 67 w 67"/>
                <a:gd name="T3" fmla="*/ 33 h 66"/>
                <a:gd name="T4" fmla="*/ 34 w 67"/>
                <a:gd name="T5" fmla="*/ 0 h 66"/>
                <a:gd name="T6" fmla="*/ 34 w 67"/>
                <a:gd name="T7" fmla="*/ 66 h 66"/>
              </a:gdLst>
              <a:ahLst/>
              <a:cxnLst>
                <a:cxn ang="0">
                  <a:pos x="T0" y="T1"/>
                </a:cxn>
                <a:cxn ang="0">
                  <a:pos x="T2" y="T3"/>
                </a:cxn>
                <a:cxn ang="0">
                  <a:pos x="T4" y="T5"/>
                </a:cxn>
                <a:cxn ang="0">
                  <a:pos x="T6" y="T7"/>
                </a:cxn>
              </a:cxnLst>
              <a:rect l="0" t="0" r="r" b="b"/>
              <a:pathLst>
                <a:path w="67" h="66">
                  <a:moveTo>
                    <a:pt x="0" y="33"/>
                  </a:moveTo>
                  <a:lnTo>
                    <a:pt x="67" y="33"/>
                  </a:lnTo>
                  <a:moveTo>
                    <a:pt x="34" y="0"/>
                  </a:moveTo>
                  <a:lnTo>
                    <a:pt x="34"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grpSp>
      <p:grpSp>
        <p:nvGrpSpPr>
          <p:cNvPr id="96" name="Group 95">
            <a:extLst>
              <a:ext uri="{FF2B5EF4-FFF2-40B4-BE49-F238E27FC236}">
                <a16:creationId xmlns:a16="http://schemas.microsoft.com/office/drawing/2014/main" id="{45237BC9-04D1-8EF7-80D9-DF40B372A72A}"/>
              </a:ext>
            </a:extLst>
          </p:cNvPr>
          <p:cNvGrpSpPr/>
          <p:nvPr/>
        </p:nvGrpSpPr>
        <p:grpSpPr>
          <a:xfrm>
            <a:off x="1536051" y="2805353"/>
            <a:ext cx="2930128" cy="1420416"/>
            <a:chOff x="7231487" y="1070296"/>
            <a:chExt cx="3906838" cy="1893888"/>
          </a:xfrm>
        </p:grpSpPr>
        <p:sp>
          <p:nvSpPr>
            <p:cNvPr id="130" name="Freeform 209">
              <a:extLst>
                <a:ext uri="{FF2B5EF4-FFF2-40B4-BE49-F238E27FC236}">
                  <a16:creationId xmlns:a16="http://schemas.microsoft.com/office/drawing/2014/main" id="{EEBFB64B-65DF-6102-F9B3-903D56D8AA4D}"/>
                </a:ext>
              </a:extLst>
            </p:cNvPr>
            <p:cNvSpPr>
              <a:spLocks/>
            </p:cNvSpPr>
            <p:nvPr/>
          </p:nvSpPr>
          <p:spPr bwMode="auto">
            <a:xfrm>
              <a:off x="7274350" y="1070296"/>
              <a:ext cx="3863975" cy="1849438"/>
            </a:xfrm>
            <a:custGeom>
              <a:avLst/>
              <a:gdLst>
                <a:gd name="T0" fmla="*/ 0 w 5083"/>
                <a:gd name="T1" fmla="*/ 0 h 2434"/>
                <a:gd name="T2" fmla="*/ 0 w 5083"/>
                <a:gd name="T3" fmla="*/ 2434 h 2434"/>
                <a:gd name="T4" fmla="*/ 5083 w 5083"/>
                <a:gd name="T5" fmla="*/ 2434 h 2434"/>
              </a:gdLst>
              <a:ahLst/>
              <a:cxnLst>
                <a:cxn ang="0">
                  <a:pos x="T0" y="T1"/>
                </a:cxn>
                <a:cxn ang="0">
                  <a:pos x="T2" y="T3"/>
                </a:cxn>
                <a:cxn ang="0">
                  <a:pos x="T4" y="T5"/>
                </a:cxn>
              </a:cxnLst>
              <a:rect l="0" t="0" r="r" b="b"/>
              <a:pathLst>
                <a:path w="5083" h="2434">
                  <a:moveTo>
                    <a:pt x="0" y="0"/>
                  </a:moveTo>
                  <a:lnTo>
                    <a:pt x="0" y="2434"/>
                  </a:lnTo>
                  <a:lnTo>
                    <a:pt x="5083" y="2434"/>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31" name="Line 210">
              <a:extLst>
                <a:ext uri="{FF2B5EF4-FFF2-40B4-BE49-F238E27FC236}">
                  <a16:creationId xmlns:a16="http://schemas.microsoft.com/office/drawing/2014/main" id="{D0B234CD-04FC-72BB-F260-77728D3C7792}"/>
                </a:ext>
              </a:extLst>
            </p:cNvPr>
            <p:cNvSpPr>
              <a:spLocks noChangeShapeType="1"/>
            </p:cNvSpPr>
            <p:nvPr/>
          </p:nvSpPr>
          <p:spPr bwMode="auto">
            <a:xfrm flipH="1">
              <a:off x="7231487" y="1070296"/>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32" name="Line 211">
              <a:extLst>
                <a:ext uri="{FF2B5EF4-FFF2-40B4-BE49-F238E27FC236}">
                  <a16:creationId xmlns:a16="http://schemas.microsoft.com/office/drawing/2014/main" id="{3A2A8763-42DD-6855-1C7A-5782D5C60C6D}"/>
                </a:ext>
              </a:extLst>
            </p:cNvPr>
            <p:cNvSpPr>
              <a:spLocks noChangeShapeType="1"/>
            </p:cNvSpPr>
            <p:nvPr/>
          </p:nvSpPr>
          <p:spPr bwMode="auto">
            <a:xfrm flipH="1">
              <a:off x="7231487" y="1440184"/>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33" name="Line 212">
              <a:extLst>
                <a:ext uri="{FF2B5EF4-FFF2-40B4-BE49-F238E27FC236}">
                  <a16:creationId xmlns:a16="http://schemas.microsoft.com/office/drawing/2014/main" id="{825112B3-5CBA-3420-53A1-D63EEBFB0B82}"/>
                </a:ext>
              </a:extLst>
            </p:cNvPr>
            <p:cNvSpPr>
              <a:spLocks noChangeShapeType="1"/>
            </p:cNvSpPr>
            <p:nvPr/>
          </p:nvSpPr>
          <p:spPr bwMode="auto">
            <a:xfrm flipH="1">
              <a:off x="7231487" y="1810071"/>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34" name="Line 213">
              <a:extLst>
                <a:ext uri="{FF2B5EF4-FFF2-40B4-BE49-F238E27FC236}">
                  <a16:creationId xmlns:a16="http://schemas.microsoft.com/office/drawing/2014/main" id="{B83E63AE-DF5C-64AF-E653-99AF6B142D0B}"/>
                </a:ext>
              </a:extLst>
            </p:cNvPr>
            <p:cNvSpPr>
              <a:spLocks noChangeShapeType="1"/>
            </p:cNvSpPr>
            <p:nvPr/>
          </p:nvSpPr>
          <p:spPr bwMode="auto">
            <a:xfrm flipH="1">
              <a:off x="7231487" y="2181546"/>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35" name="Line 214">
              <a:extLst>
                <a:ext uri="{FF2B5EF4-FFF2-40B4-BE49-F238E27FC236}">
                  <a16:creationId xmlns:a16="http://schemas.microsoft.com/office/drawing/2014/main" id="{C967A831-DF11-23DF-AD83-F58012B52FE2}"/>
                </a:ext>
              </a:extLst>
            </p:cNvPr>
            <p:cNvSpPr>
              <a:spLocks noChangeShapeType="1"/>
            </p:cNvSpPr>
            <p:nvPr/>
          </p:nvSpPr>
          <p:spPr bwMode="auto">
            <a:xfrm flipH="1">
              <a:off x="7231487" y="2551434"/>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36" name="Line 215">
              <a:extLst>
                <a:ext uri="{FF2B5EF4-FFF2-40B4-BE49-F238E27FC236}">
                  <a16:creationId xmlns:a16="http://schemas.microsoft.com/office/drawing/2014/main" id="{B522EE7E-B483-5105-2598-51D7B02843DF}"/>
                </a:ext>
              </a:extLst>
            </p:cNvPr>
            <p:cNvSpPr>
              <a:spLocks noChangeShapeType="1"/>
            </p:cNvSpPr>
            <p:nvPr/>
          </p:nvSpPr>
          <p:spPr bwMode="auto">
            <a:xfrm flipH="1">
              <a:off x="7231487" y="2919734"/>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37" name="Line 216">
              <a:extLst>
                <a:ext uri="{FF2B5EF4-FFF2-40B4-BE49-F238E27FC236}">
                  <a16:creationId xmlns:a16="http://schemas.microsoft.com/office/drawing/2014/main" id="{90C73D8A-ABB0-40D5-981B-FD33F62CA28C}"/>
                </a:ext>
              </a:extLst>
            </p:cNvPr>
            <p:cNvSpPr>
              <a:spLocks noChangeShapeType="1"/>
            </p:cNvSpPr>
            <p:nvPr/>
          </p:nvSpPr>
          <p:spPr bwMode="auto">
            <a:xfrm>
              <a:off x="7274350"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38" name="Line 217">
              <a:extLst>
                <a:ext uri="{FF2B5EF4-FFF2-40B4-BE49-F238E27FC236}">
                  <a16:creationId xmlns:a16="http://schemas.microsoft.com/office/drawing/2014/main" id="{4E70286A-CEFD-B369-E5D6-7B4DEBD26055}"/>
                </a:ext>
              </a:extLst>
            </p:cNvPr>
            <p:cNvSpPr>
              <a:spLocks noChangeShapeType="1"/>
            </p:cNvSpPr>
            <p:nvPr/>
          </p:nvSpPr>
          <p:spPr bwMode="auto">
            <a:xfrm>
              <a:off x="7682337"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39" name="Line 218">
              <a:extLst>
                <a:ext uri="{FF2B5EF4-FFF2-40B4-BE49-F238E27FC236}">
                  <a16:creationId xmlns:a16="http://schemas.microsoft.com/office/drawing/2014/main" id="{DD436E7C-C968-B687-46E3-B4C2A5E26355}"/>
                </a:ext>
              </a:extLst>
            </p:cNvPr>
            <p:cNvSpPr>
              <a:spLocks noChangeShapeType="1"/>
            </p:cNvSpPr>
            <p:nvPr/>
          </p:nvSpPr>
          <p:spPr bwMode="auto">
            <a:xfrm>
              <a:off x="8091912"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40" name="Line 219">
              <a:extLst>
                <a:ext uri="{FF2B5EF4-FFF2-40B4-BE49-F238E27FC236}">
                  <a16:creationId xmlns:a16="http://schemas.microsoft.com/office/drawing/2014/main" id="{263D8532-6559-EB74-7405-0BA6EE1F012E}"/>
                </a:ext>
              </a:extLst>
            </p:cNvPr>
            <p:cNvSpPr>
              <a:spLocks noChangeShapeType="1"/>
            </p:cNvSpPr>
            <p:nvPr/>
          </p:nvSpPr>
          <p:spPr bwMode="auto">
            <a:xfrm>
              <a:off x="8499900"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41" name="Line 220">
              <a:extLst>
                <a:ext uri="{FF2B5EF4-FFF2-40B4-BE49-F238E27FC236}">
                  <a16:creationId xmlns:a16="http://schemas.microsoft.com/office/drawing/2014/main" id="{CE133888-96AD-DB57-A3D4-486526875B58}"/>
                </a:ext>
              </a:extLst>
            </p:cNvPr>
            <p:cNvSpPr>
              <a:spLocks noChangeShapeType="1"/>
            </p:cNvSpPr>
            <p:nvPr/>
          </p:nvSpPr>
          <p:spPr bwMode="auto">
            <a:xfrm>
              <a:off x="8906300"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42" name="Line 221">
              <a:extLst>
                <a:ext uri="{FF2B5EF4-FFF2-40B4-BE49-F238E27FC236}">
                  <a16:creationId xmlns:a16="http://schemas.microsoft.com/office/drawing/2014/main" id="{8DE9636F-38A3-318E-056C-E04780810608}"/>
                </a:ext>
              </a:extLst>
            </p:cNvPr>
            <p:cNvSpPr>
              <a:spLocks noChangeShapeType="1"/>
            </p:cNvSpPr>
            <p:nvPr/>
          </p:nvSpPr>
          <p:spPr bwMode="auto">
            <a:xfrm>
              <a:off x="9314287"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43" name="Line 222">
              <a:extLst>
                <a:ext uri="{FF2B5EF4-FFF2-40B4-BE49-F238E27FC236}">
                  <a16:creationId xmlns:a16="http://schemas.microsoft.com/office/drawing/2014/main" id="{A1F16B70-81A8-D473-5806-3AE281A19CE0}"/>
                </a:ext>
              </a:extLst>
            </p:cNvPr>
            <p:cNvSpPr>
              <a:spLocks noChangeShapeType="1"/>
            </p:cNvSpPr>
            <p:nvPr/>
          </p:nvSpPr>
          <p:spPr bwMode="auto">
            <a:xfrm>
              <a:off x="9723862"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44" name="Line 223">
              <a:extLst>
                <a:ext uri="{FF2B5EF4-FFF2-40B4-BE49-F238E27FC236}">
                  <a16:creationId xmlns:a16="http://schemas.microsoft.com/office/drawing/2014/main" id="{29F66EF1-3682-12FA-0947-288752687CD5}"/>
                </a:ext>
              </a:extLst>
            </p:cNvPr>
            <p:cNvSpPr>
              <a:spLocks noChangeShapeType="1"/>
            </p:cNvSpPr>
            <p:nvPr/>
          </p:nvSpPr>
          <p:spPr bwMode="auto">
            <a:xfrm>
              <a:off x="10131850"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45" name="Line 224">
              <a:extLst>
                <a:ext uri="{FF2B5EF4-FFF2-40B4-BE49-F238E27FC236}">
                  <a16:creationId xmlns:a16="http://schemas.microsoft.com/office/drawing/2014/main" id="{448C721F-FB24-DD9F-A768-959426FE7967}"/>
                </a:ext>
              </a:extLst>
            </p:cNvPr>
            <p:cNvSpPr>
              <a:spLocks noChangeShapeType="1"/>
            </p:cNvSpPr>
            <p:nvPr/>
          </p:nvSpPr>
          <p:spPr bwMode="auto">
            <a:xfrm>
              <a:off x="10539837"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46" name="Line 225">
              <a:extLst>
                <a:ext uri="{FF2B5EF4-FFF2-40B4-BE49-F238E27FC236}">
                  <a16:creationId xmlns:a16="http://schemas.microsoft.com/office/drawing/2014/main" id="{46FEEA68-4A26-2058-E429-86786C1ADA7E}"/>
                </a:ext>
              </a:extLst>
            </p:cNvPr>
            <p:cNvSpPr>
              <a:spLocks noChangeShapeType="1"/>
            </p:cNvSpPr>
            <p:nvPr/>
          </p:nvSpPr>
          <p:spPr bwMode="auto">
            <a:xfrm>
              <a:off x="10947825" y="2919734"/>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grpSp>
      <p:sp>
        <p:nvSpPr>
          <p:cNvPr id="97" name="TextBox 96">
            <a:extLst>
              <a:ext uri="{FF2B5EF4-FFF2-40B4-BE49-F238E27FC236}">
                <a16:creationId xmlns:a16="http://schemas.microsoft.com/office/drawing/2014/main" id="{3BAF19A6-3D92-557F-147B-75E7429B8782}"/>
              </a:ext>
            </a:extLst>
          </p:cNvPr>
          <p:cNvSpPr txBox="1"/>
          <p:nvPr/>
        </p:nvSpPr>
        <p:spPr>
          <a:xfrm>
            <a:off x="1371387" y="2755122"/>
            <a:ext cx="144270"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100</a:t>
            </a:r>
          </a:p>
        </p:txBody>
      </p:sp>
      <p:sp>
        <p:nvSpPr>
          <p:cNvPr id="98" name="TextBox 97">
            <a:extLst>
              <a:ext uri="{FF2B5EF4-FFF2-40B4-BE49-F238E27FC236}">
                <a16:creationId xmlns:a16="http://schemas.microsoft.com/office/drawing/2014/main" id="{3F89E857-7182-D473-A55F-40FBC9A64DEE}"/>
              </a:ext>
            </a:extLst>
          </p:cNvPr>
          <p:cNvSpPr txBox="1"/>
          <p:nvPr/>
        </p:nvSpPr>
        <p:spPr>
          <a:xfrm>
            <a:off x="1419475" y="3032616"/>
            <a:ext cx="96181"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80</a:t>
            </a:r>
          </a:p>
        </p:txBody>
      </p:sp>
      <p:sp>
        <p:nvSpPr>
          <p:cNvPr id="99" name="TextBox 98">
            <a:extLst>
              <a:ext uri="{FF2B5EF4-FFF2-40B4-BE49-F238E27FC236}">
                <a16:creationId xmlns:a16="http://schemas.microsoft.com/office/drawing/2014/main" id="{5F84AA5A-C3C8-A430-9053-9E8530BC17B8}"/>
              </a:ext>
            </a:extLst>
          </p:cNvPr>
          <p:cNvSpPr txBox="1"/>
          <p:nvPr/>
        </p:nvSpPr>
        <p:spPr>
          <a:xfrm>
            <a:off x="1419475" y="3310110"/>
            <a:ext cx="96181"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60</a:t>
            </a:r>
          </a:p>
        </p:txBody>
      </p:sp>
      <p:sp>
        <p:nvSpPr>
          <p:cNvPr id="100" name="TextBox 99">
            <a:extLst>
              <a:ext uri="{FF2B5EF4-FFF2-40B4-BE49-F238E27FC236}">
                <a16:creationId xmlns:a16="http://schemas.microsoft.com/office/drawing/2014/main" id="{141A213C-6D89-3E32-2BE4-75DD466E344E}"/>
              </a:ext>
            </a:extLst>
          </p:cNvPr>
          <p:cNvSpPr txBox="1"/>
          <p:nvPr/>
        </p:nvSpPr>
        <p:spPr>
          <a:xfrm>
            <a:off x="1419475" y="3587603"/>
            <a:ext cx="96181"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40</a:t>
            </a:r>
          </a:p>
        </p:txBody>
      </p:sp>
      <p:sp>
        <p:nvSpPr>
          <p:cNvPr id="101" name="TextBox 100">
            <a:extLst>
              <a:ext uri="{FF2B5EF4-FFF2-40B4-BE49-F238E27FC236}">
                <a16:creationId xmlns:a16="http://schemas.microsoft.com/office/drawing/2014/main" id="{D0E3C4BB-F978-C3C1-09F4-2D6FAD34FFFE}"/>
              </a:ext>
            </a:extLst>
          </p:cNvPr>
          <p:cNvSpPr txBox="1"/>
          <p:nvPr/>
        </p:nvSpPr>
        <p:spPr>
          <a:xfrm>
            <a:off x="1419475" y="3865095"/>
            <a:ext cx="96181"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20</a:t>
            </a:r>
          </a:p>
        </p:txBody>
      </p:sp>
      <p:sp>
        <p:nvSpPr>
          <p:cNvPr id="102" name="TextBox 101">
            <a:extLst>
              <a:ext uri="{FF2B5EF4-FFF2-40B4-BE49-F238E27FC236}">
                <a16:creationId xmlns:a16="http://schemas.microsoft.com/office/drawing/2014/main" id="{5EB2D0D6-5174-DFBB-ECEB-9F38A015C01A}"/>
              </a:ext>
            </a:extLst>
          </p:cNvPr>
          <p:cNvSpPr txBox="1"/>
          <p:nvPr/>
        </p:nvSpPr>
        <p:spPr>
          <a:xfrm>
            <a:off x="1467567" y="4142589"/>
            <a:ext cx="48090"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0</a:t>
            </a:r>
          </a:p>
        </p:txBody>
      </p:sp>
      <p:sp>
        <p:nvSpPr>
          <p:cNvPr id="103" name="TextBox 102">
            <a:extLst>
              <a:ext uri="{FF2B5EF4-FFF2-40B4-BE49-F238E27FC236}">
                <a16:creationId xmlns:a16="http://schemas.microsoft.com/office/drawing/2014/main" id="{6EA443C0-86CE-303C-ADFC-785C4293C727}"/>
              </a:ext>
            </a:extLst>
          </p:cNvPr>
          <p:cNvSpPr txBox="1"/>
          <p:nvPr/>
        </p:nvSpPr>
        <p:spPr>
          <a:xfrm rot="16200000">
            <a:off x="595564" y="3441056"/>
            <a:ext cx="1387340" cy="115416"/>
          </a:xfrm>
          <a:prstGeom prst="rect">
            <a:avLst/>
          </a:prstGeom>
          <a:noFill/>
        </p:spPr>
        <p:txBody>
          <a:bodyPr wrap="square" lIns="0" tIns="0" rIns="0" bIns="0" rtlCol="0" anchor="ctr">
            <a:spAutoFit/>
          </a:bodyPr>
          <a:lstStyle/>
          <a:p>
            <a:pPr algn="ctr" defTabSz="685783"/>
            <a:r>
              <a:rPr lang="en-GB" sz="750" b="1" dirty="0">
                <a:solidFill>
                  <a:prstClr val="black"/>
                </a:solidFill>
                <a:latin typeface="Arial" panose="020B0604020202020204" pitchFamily="34" charset="0"/>
                <a:cs typeface="Arial" panose="020B0604020202020204" pitchFamily="34" charset="0"/>
              </a:rPr>
              <a:t>Disease-free survival (%)</a:t>
            </a:r>
            <a:endParaRPr lang="en-RO" sz="750" b="1" dirty="0">
              <a:solidFill>
                <a:prstClr val="black"/>
              </a:solidFill>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3E77A004-EB0C-92B1-BB3D-344A72FD011A}"/>
              </a:ext>
            </a:extLst>
          </p:cNvPr>
          <p:cNvSpPr txBox="1"/>
          <p:nvPr/>
        </p:nvSpPr>
        <p:spPr>
          <a:xfrm>
            <a:off x="1500245" y="423348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0</a:t>
            </a:r>
          </a:p>
        </p:txBody>
      </p:sp>
      <p:sp>
        <p:nvSpPr>
          <p:cNvPr id="105" name="TextBox 104">
            <a:extLst>
              <a:ext uri="{FF2B5EF4-FFF2-40B4-BE49-F238E27FC236}">
                <a16:creationId xmlns:a16="http://schemas.microsoft.com/office/drawing/2014/main" id="{52FE5625-5AC5-5D10-6E1D-53FB6BE52AF5}"/>
              </a:ext>
            </a:extLst>
          </p:cNvPr>
          <p:cNvSpPr txBox="1"/>
          <p:nvPr/>
        </p:nvSpPr>
        <p:spPr>
          <a:xfrm>
            <a:off x="1806174" y="423348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6</a:t>
            </a:r>
          </a:p>
        </p:txBody>
      </p:sp>
      <p:sp>
        <p:nvSpPr>
          <p:cNvPr id="106" name="TextBox 105">
            <a:extLst>
              <a:ext uri="{FF2B5EF4-FFF2-40B4-BE49-F238E27FC236}">
                <a16:creationId xmlns:a16="http://schemas.microsoft.com/office/drawing/2014/main" id="{2ABC28FC-A626-1B87-5846-CFEB5A695BE6}"/>
              </a:ext>
            </a:extLst>
          </p:cNvPr>
          <p:cNvSpPr txBox="1"/>
          <p:nvPr/>
        </p:nvSpPr>
        <p:spPr>
          <a:xfrm>
            <a:off x="2112103" y="423348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12</a:t>
            </a:r>
          </a:p>
        </p:txBody>
      </p:sp>
      <p:sp>
        <p:nvSpPr>
          <p:cNvPr id="107" name="TextBox 106">
            <a:extLst>
              <a:ext uri="{FF2B5EF4-FFF2-40B4-BE49-F238E27FC236}">
                <a16:creationId xmlns:a16="http://schemas.microsoft.com/office/drawing/2014/main" id="{B3300F13-BE8F-86EA-BD1E-5355791B4ECB}"/>
              </a:ext>
            </a:extLst>
          </p:cNvPr>
          <p:cNvSpPr txBox="1"/>
          <p:nvPr/>
        </p:nvSpPr>
        <p:spPr>
          <a:xfrm>
            <a:off x="2418032" y="423348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18</a:t>
            </a:r>
          </a:p>
        </p:txBody>
      </p:sp>
      <p:sp>
        <p:nvSpPr>
          <p:cNvPr id="108" name="TextBox 107">
            <a:extLst>
              <a:ext uri="{FF2B5EF4-FFF2-40B4-BE49-F238E27FC236}">
                <a16:creationId xmlns:a16="http://schemas.microsoft.com/office/drawing/2014/main" id="{B9943087-8D3F-53C4-0188-77BB9269AEC6}"/>
              </a:ext>
            </a:extLst>
          </p:cNvPr>
          <p:cNvSpPr txBox="1"/>
          <p:nvPr/>
        </p:nvSpPr>
        <p:spPr>
          <a:xfrm>
            <a:off x="2723960" y="423348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24</a:t>
            </a:r>
          </a:p>
        </p:txBody>
      </p:sp>
      <p:sp>
        <p:nvSpPr>
          <p:cNvPr id="109" name="TextBox 108">
            <a:extLst>
              <a:ext uri="{FF2B5EF4-FFF2-40B4-BE49-F238E27FC236}">
                <a16:creationId xmlns:a16="http://schemas.microsoft.com/office/drawing/2014/main" id="{82B977F5-6B19-E425-304E-F667128B69A5}"/>
              </a:ext>
            </a:extLst>
          </p:cNvPr>
          <p:cNvSpPr txBox="1"/>
          <p:nvPr/>
        </p:nvSpPr>
        <p:spPr>
          <a:xfrm>
            <a:off x="3029889" y="423348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30</a:t>
            </a:r>
          </a:p>
        </p:txBody>
      </p:sp>
      <p:sp>
        <p:nvSpPr>
          <p:cNvPr id="110" name="TextBox 109">
            <a:extLst>
              <a:ext uri="{FF2B5EF4-FFF2-40B4-BE49-F238E27FC236}">
                <a16:creationId xmlns:a16="http://schemas.microsoft.com/office/drawing/2014/main" id="{CB9D6765-1D29-ED87-4C4D-D9F4F62F1BF9}"/>
              </a:ext>
            </a:extLst>
          </p:cNvPr>
          <p:cNvSpPr txBox="1"/>
          <p:nvPr/>
        </p:nvSpPr>
        <p:spPr>
          <a:xfrm>
            <a:off x="3335818" y="423348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36</a:t>
            </a:r>
          </a:p>
        </p:txBody>
      </p:sp>
      <p:sp>
        <p:nvSpPr>
          <p:cNvPr id="111" name="TextBox 110">
            <a:extLst>
              <a:ext uri="{FF2B5EF4-FFF2-40B4-BE49-F238E27FC236}">
                <a16:creationId xmlns:a16="http://schemas.microsoft.com/office/drawing/2014/main" id="{FF3C5367-E004-B813-DD9B-8E9106F5A6FF}"/>
              </a:ext>
            </a:extLst>
          </p:cNvPr>
          <p:cNvSpPr txBox="1"/>
          <p:nvPr/>
        </p:nvSpPr>
        <p:spPr>
          <a:xfrm>
            <a:off x="3641747" y="423348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42</a:t>
            </a:r>
          </a:p>
        </p:txBody>
      </p:sp>
      <p:sp>
        <p:nvSpPr>
          <p:cNvPr id="112" name="TextBox 111">
            <a:extLst>
              <a:ext uri="{FF2B5EF4-FFF2-40B4-BE49-F238E27FC236}">
                <a16:creationId xmlns:a16="http://schemas.microsoft.com/office/drawing/2014/main" id="{66F5B64A-1B38-BFC2-2A1A-AC166ACEA18E}"/>
              </a:ext>
            </a:extLst>
          </p:cNvPr>
          <p:cNvSpPr txBox="1"/>
          <p:nvPr/>
        </p:nvSpPr>
        <p:spPr>
          <a:xfrm>
            <a:off x="3947675" y="423348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48</a:t>
            </a:r>
          </a:p>
        </p:txBody>
      </p:sp>
      <p:sp>
        <p:nvSpPr>
          <p:cNvPr id="113" name="TextBox 112">
            <a:extLst>
              <a:ext uri="{FF2B5EF4-FFF2-40B4-BE49-F238E27FC236}">
                <a16:creationId xmlns:a16="http://schemas.microsoft.com/office/drawing/2014/main" id="{FD375AB0-6715-BC58-D868-4A3A1FFB792F}"/>
              </a:ext>
            </a:extLst>
          </p:cNvPr>
          <p:cNvSpPr txBox="1"/>
          <p:nvPr/>
        </p:nvSpPr>
        <p:spPr>
          <a:xfrm>
            <a:off x="4253605" y="423348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54</a:t>
            </a:r>
          </a:p>
        </p:txBody>
      </p:sp>
      <p:sp>
        <p:nvSpPr>
          <p:cNvPr id="114" name="TextBox 113">
            <a:extLst>
              <a:ext uri="{FF2B5EF4-FFF2-40B4-BE49-F238E27FC236}">
                <a16:creationId xmlns:a16="http://schemas.microsoft.com/office/drawing/2014/main" id="{4BED546B-90B0-AE9E-D2C1-4A926311565D}"/>
              </a:ext>
            </a:extLst>
          </p:cNvPr>
          <p:cNvSpPr txBox="1"/>
          <p:nvPr/>
        </p:nvSpPr>
        <p:spPr>
          <a:xfrm>
            <a:off x="1500245" y="444278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47</a:t>
            </a:r>
          </a:p>
          <a:p>
            <a:pPr algn="ctr" defTabSz="685783"/>
            <a:r>
              <a:rPr lang="en-RO" sz="525" dirty="0">
                <a:solidFill>
                  <a:prstClr val="black"/>
                </a:solidFill>
                <a:latin typeface="Arial" panose="020B0604020202020204" pitchFamily="34" charset="0"/>
                <a:cs typeface="Arial" panose="020B0604020202020204" pitchFamily="34" charset="0"/>
              </a:rPr>
              <a:t>45</a:t>
            </a:r>
          </a:p>
        </p:txBody>
      </p:sp>
      <p:sp>
        <p:nvSpPr>
          <p:cNvPr id="115" name="TextBox 114">
            <a:extLst>
              <a:ext uri="{FF2B5EF4-FFF2-40B4-BE49-F238E27FC236}">
                <a16:creationId xmlns:a16="http://schemas.microsoft.com/office/drawing/2014/main" id="{2050698E-55F0-0389-97CE-0EA7DC383DBA}"/>
              </a:ext>
            </a:extLst>
          </p:cNvPr>
          <p:cNvSpPr txBox="1"/>
          <p:nvPr/>
        </p:nvSpPr>
        <p:spPr>
          <a:xfrm>
            <a:off x="1806174" y="444278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44</a:t>
            </a:r>
          </a:p>
          <a:p>
            <a:pPr algn="ctr" defTabSz="685783"/>
            <a:r>
              <a:rPr lang="en-RO" sz="525" dirty="0">
                <a:solidFill>
                  <a:prstClr val="black"/>
                </a:solidFill>
                <a:latin typeface="Arial" panose="020B0604020202020204" pitchFamily="34" charset="0"/>
                <a:cs typeface="Arial" panose="020B0604020202020204" pitchFamily="34" charset="0"/>
              </a:rPr>
              <a:t>41</a:t>
            </a:r>
          </a:p>
        </p:txBody>
      </p:sp>
      <p:sp>
        <p:nvSpPr>
          <p:cNvPr id="116" name="TextBox 115">
            <a:extLst>
              <a:ext uri="{FF2B5EF4-FFF2-40B4-BE49-F238E27FC236}">
                <a16:creationId xmlns:a16="http://schemas.microsoft.com/office/drawing/2014/main" id="{0AB0B3D2-C336-9918-3FAF-E6DF7E231D0D}"/>
              </a:ext>
            </a:extLst>
          </p:cNvPr>
          <p:cNvSpPr txBox="1"/>
          <p:nvPr/>
        </p:nvSpPr>
        <p:spPr>
          <a:xfrm>
            <a:off x="2112103" y="444278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44</a:t>
            </a:r>
          </a:p>
          <a:p>
            <a:pPr algn="ctr" defTabSz="685783"/>
            <a:r>
              <a:rPr lang="en-RO" sz="525" dirty="0">
                <a:solidFill>
                  <a:prstClr val="black"/>
                </a:solidFill>
                <a:latin typeface="Arial" panose="020B0604020202020204" pitchFamily="34" charset="0"/>
                <a:cs typeface="Arial" panose="020B0604020202020204" pitchFamily="34" charset="0"/>
              </a:rPr>
              <a:t>35</a:t>
            </a:r>
          </a:p>
        </p:txBody>
      </p:sp>
      <p:sp>
        <p:nvSpPr>
          <p:cNvPr id="117" name="TextBox 116">
            <a:extLst>
              <a:ext uri="{FF2B5EF4-FFF2-40B4-BE49-F238E27FC236}">
                <a16:creationId xmlns:a16="http://schemas.microsoft.com/office/drawing/2014/main" id="{D3709364-CF7F-DD82-C17B-D64884D2FFB2}"/>
              </a:ext>
            </a:extLst>
          </p:cNvPr>
          <p:cNvSpPr txBox="1"/>
          <p:nvPr/>
        </p:nvSpPr>
        <p:spPr>
          <a:xfrm>
            <a:off x="2418032" y="444278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43</a:t>
            </a:r>
          </a:p>
          <a:p>
            <a:pPr algn="ctr" defTabSz="685783"/>
            <a:r>
              <a:rPr lang="en-RO" sz="525" dirty="0">
                <a:solidFill>
                  <a:prstClr val="black"/>
                </a:solidFill>
                <a:latin typeface="Arial" panose="020B0604020202020204" pitchFamily="34" charset="0"/>
                <a:cs typeface="Arial" panose="020B0604020202020204" pitchFamily="34" charset="0"/>
              </a:rPr>
              <a:t>32</a:t>
            </a:r>
          </a:p>
        </p:txBody>
      </p:sp>
      <p:sp>
        <p:nvSpPr>
          <p:cNvPr id="118" name="TextBox 117">
            <a:extLst>
              <a:ext uri="{FF2B5EF4-FFF2-40B4-BE49-F238E27FC236}">
                <a16:creationId xmlns:a16="http://schemas.microsoft.com/office/drawing/2014/main" id="{5AF920F0-EFEB-3E69-C742-03AE40A82D6D}"/>
              </a:ext>
            </a:extLst>
          </p:cNvPr>
          <p:cNvSpPr txBox="1"/>
          <p:nvPr/>
        </p:nvSpPr>
        <p:spPr>
          <a:xfrm>
            <a:off x="2723960" y="444278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28</a:t>
            </a:r>
          </a:p>
          <a:p>
            <a:pPr algn="ctr" defTabSz="685783"/>
            <a:r>
              <a:rPr lang="en-RO" sz="525" dirty="0">
                <a:solidFill>
                  <a:prstClr val="black"/>
                </a:solidFill>
                <a:latin typeface="Arial" panose="020B0604020202020204" pitchFamily="34" charset="0"/>
                <a:cs typeface="Arial" panose="020B0604020202020204" pitchFamily="34" charset="0"/>
              </a:rPr>
              <a:t>21</a:t>
            </a:r>
          </a:p>
        </p:txBody>
      </p:sp>
      <p:sp>
        <p:nvSpPr>
          <p:cNvPr id="119" name="TextBox 118">
            <a:extLst>
              <a:ext uri="{FF2B5EF4-FFF2-40B4-BE49-F238E27FC236}">
                <a16:creationId xmlns:a16="http://schemas.microsoft.com/office/drawing/2014/main" id="{0C0D2CAB-19A2-023F-4952-281898EF42FE}"/>
              </a:ext>
            </a:extLst>
          </p:cNvPr>
          <p:cNvSpPr txBox="1"/>
          <p:nvPr/>
        </p:nvSpPr>
        <p:spPr>
          <a:xfrm>
            <a:off x="3029889" y="444278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22</a:t>
            </a:r>
          </a:p>
          <a:p>
            <a:pPr algn="ctr" defTabSz="685783"/>
            <a:r>
              <a:rPr lang="en-RO" sz="525" dirty="0">
                <a:solidFill>
                  <a:prstClr val="black"/>
                </a:solidFill>
                <a:latin typeface="Arial" panose="020B0604020202020204" pitchFamily="34" charset="0"/>
                <a:cs typeface="Arial" panose="020B0604020202020204" pitchFamily="34" charset="0"/>
              </a:rPr>
              <a:t>17</a:t>
            </a:r>
          </a:p>
        </p:txBody>
      </p:sp>
      <p:sp>
        <p:nvSpPr>
          <p:cNvPr id="120" name="TextBox 119">
            <a:extLst>
              <a:ext uri="{FF2B5EF4-FFF2-40B4-BE49-F238E27FC236}">
                <a16:creationId xmlns:a16="http://schemas.microsoft.com/office/drawing/2014/main" id="{7A3BF48C-7A09-9C9B-4D7F-0BE9D50651CC}"/>
              </a:ext>
            </a:extLst>
          </p:cNvPr>
          <p:cNvSpPr txBox="1"/>
          <p:nvPr/>
        </p:nvSpPr>
        <p:spPr>
          <a:xfrm>
            <a:off x="3335818" y="444278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15</a:t>
            </a:r>
          </a:p>
          <a:p>
            <a:pPr algn="ctr" defTabSz="685783"/>
            <a:r>
              <a:rPr lang="en-RO" sz="525" dirty="0">
                <a:solidFill>
                  <a:prstClr val="black"/>
                </a:solidFill>
                <a:latin typeface="Arial" panose="020B0604020202020204" pitchFamily="34" charset="0"/>
                <a:cs typeface="Arial" panose="020B0604020202020204" pitchFamily="34" charset="0"/>
              </a:rPr>
              <a:t>9</a:t>
            </a:r>
          </a:p>
        </p:txBody>
      </p:sp>
      <p:sp>
        <p:nvSpPr>
          <p:cNvPr id="121" name="TextBox 120">
            <a:extLst>
              <a:ext uri="{FF2B5EF4-FFF2-40B4-BE49-F238E27FC236}">
                <a16:creationId xmlns:a16="http://schemas.microsoft.com/office/drawing/2014/main" id="{EC819769-6B1C-9C9E-AA70-ACC595C5F986}"/>
              </a:ext>
            </a:extLst>
          </p:cNvPr>
          <p:cNvSpPr txBox="1"/>
          <p:nvPr/>
        </p:nvSpPr>
        <p:spPr>
          <a:xfrm>
            <a:off x="3641747" y="444278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11</a:t>
            </a:r>
          </a:p>
          <a:p>
            <a:pPr algn="ctr" defTabSz="685783"/>
            <a:r>
              <a:rPr lang="en-RO" sz="525" dirty="0">
                <a:solidFill>
                  <a:prstClr val="black"/>
                </a:solidFill>
                <a:latin typeface="Arial" panose="020B0604020202020204" pitchFamily="34" charset="0"/>
                <a:cs typeface="Arial" panose="020B0604020202020204" pitchFamily="34" charset="0"/>
              </a:rPr>
              <a:t>8</a:t>
            </a:r>
          </a:p>
        </p:txBody>
      </p:sp>
      <p:sp>
        <p:nvSpPr>
          <p:cNvPr id="122" name="TextBox 121">
            <a:extLst>
              <a:ext uri="{FF2B5EF4-FFF2-40B4-BE49-F238E27FC236}">
                <a16:creationId xmlns:a16="http://schemas.microsoft.com/office/drawing/2014/main" id="{ADA46994-8A7E-D694-61B8-5A97DC012D1F}"/>
              </a:ext>
            </a:extLst>
          </p:cNvPr>
          <p:cNvSpPr txBox="1"/>
          <p:nvPr/>
        </p:nvSpPr>
        <p:spPr>
          <a:xfrm>
            <a:off x="3947675" y="444278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4</a:t>
            </a:r>
          </a:p>
          <a:p>
            <a:pPr algn="ctr" defTabSz="685783"/>
            <a:r>
              <a:rPr lang="en-RO" sz="525" dirty="0">
                <a:solidFill>
                  <a:prstClr val="black"/>
                </a:solidFill>
                <a:latin typeface="Arial" panose="020B0604020202020204" pitchFamily="34" charset="0"/>
                <a:cs typeface="Arial" panose="020B0604020202020204" pitchFamily="34" charset="0"/>
              </a:rPr>
              <a:t>5</a:t>
            </a:r>
          </a:p>
        </p:txBody>
      </p:sp>
      <p:sp>
        <p:nvSpPr>
          <p:cNvPr id="123" name="TextBox 122">
            <a:extLst>
              <a:ext uri="{FF2B5EF4-FFF2-40B4-BE49-F238E27FC236}">
                <a16:creationId xmlns:a16="http://schemas.microsoft.com/office/drawing/2014/main" id="{40ECA8B4-1EC7-2FE7-4C48-8A81A0D66CC0}"/>
              </a:ext>
            </a:extLst>
          </p:cNvPr>
          <p:cNvSpPr txBox="1"/>
          <p:nvPr/>
        </p:nvSpPr>
        <p:spPr>
          <a:xfrm>
            <a:off x="4253605" y="4442786"/>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1</a:t>
            </a:r>
          </a:p>
          <a:p>
            <a:pPr algn="ctr" defTabSz="685783"/>
            <a:r>
              <a:rPr lang="en-RO" sz="525" dirty="0">
                <a:solidFill>
                  <a:prstClr val="black"/>
                </a:solidFill>
                <a:latin typeface="Arial" panose="020B0604020202020204" pitchFamily="34" charset="0"/>
                <a:cs typeface="Arial" panose="020B0604020202020204" pitchFamily="34" charset="0"/>
              </a:rPr>
              <a:t>NE</a:t>
            </a:r>
          </a:p>
        </p:txBody>
      </p:sp>
      <p:sp>
        <p:nvSpPr>
          <p:cNvPr id="124" name="TextBox 123">
            <a:extLst>
              <a:ext uri="{FF2B5EF4-FFF2-40B4-BE49-F238E27FC236}">
                <a16:creationId xmlns:a16="http://schemas.microsoft.com/office/drawing/2014/main" id="{FA3C9B2D-6FB8-4CC9-120F-A9C5F03613C0}"/>
              </a:ext>
            </a:extLst>
          </p:cNvPr>
          <p:cNvSpPr txBox="1"/>
          <p:nvPr/>
        </p:nvSpPr>
        <p:spPr>
          <a:xfrm>
            <a:off x="1247444" y="4442786"/>
            <a:ext cx="251672" cy="161583"/>
          </a:xfrm>
          <a:prstGeom prst="rect">
            <a:avLst/>
          </a:prstGeom>
          <a:noFill/>
        </p:spPr>
        <p:txBody>
          <a:bodyPr wrap="none" lIns="0" tIns="0" rIns="0" bIns="0" rtlCol="0" anchor="t">
            <a:spAutoFit/>
          </a:bodyPr>
          <a:lstStyle/>
          <a:p>
            <a:pPr algn="r" defTabSz="685783"/>
            <a:r>
              <a:rPr lang="en-RO" sz="525" dirty="0">
                <a:solidFill>
                  <a:prstClr val="black"/>
                </a:solidFill>
                <a:latin typeface="Arial" panose="020B0604020202020204" pitchFamily="34" charset="0"/>
                <a:cs typeface="Arial" panose="020B0604020202020204" pitchFamily="34" charset="0"/>
              </a:rPr>
              <a:t>Alectinib</a:t>
            </a:r>
          </a:p>
          <a:p>
            <a:pPr algn="r" defTabSz="685783"/>
            <a:r>
              <a:rPr lang="en-RO" sz="525" dirty="0">
                <a:solidFill>
                  <a:prstClr val="black"/>
                </a:solidFill>
                <a:latin typeface="Arial" panose="020B0604020202020204" pitchFamily="34" charset="0"/>
                <a:cs typeface="Arial" panose="020B0604020202020204" pitchFamily="34" charset="0"/>
              </a:rPr>
              <a:t>Chemo</a:t>
            </a:r>
          </a:p>
        </p:txBody>
      </p:sp>
      <p:sp>
        <p:nvSpPr>
          <p:cNvPr id="125" name="TextBox 124">
            <a:extLst>
              <a:ext uri="{FF2B5EF4-FFF2-40B4-BE49-F238E27FC236}">
                <a16:creationId xmlns:a16="http://schemas.microsoft.com/office/drawing/2014/main" id="{7DEDB37C-EE51-4ED1-4F02-5FF4378CBF61}"/>
              </a:ext>
            </a:extLst>
          </p:cNvPr>
          <p:cNvSpPr txBox="1"/>
          <p:nvPr/>
        </p:nvSpPr>
        <p:spPr>
          <a:xfrm>
            <a:off x="1173707" y="4358175"/>
            <a:ext cx="325410" cy="80791"/>
          </a:xfrm>
          <a:prstGeom prst="rect">
            <a:avLst/>
          </a:prstGeom>
          <a:noFill/>
        </p:spPr>
        <p:txBody>
          <a:bodyPr wrap="none" lIns="0" tIns="0" rIns="0" bIns="0" rtlCol="0" anchor="t">
            <a:spAutoFit/>
          </a:bodyPr>
          <a:lstStyle/>
          <a:p>
            <a:pPr algn="r" defTabSz="685783"/>
            <a:r>
              <a:rPr lang="en-RO" sz="525" b="1" dirty="0">
                <a:solidFill>
                  <a:prstClr val="black"/>
                </a:solidFill>
                <a:latin typeface="Arial" panose="020B0604020202020204" pitchFamily="34" charset="0"/>
                <a:cs typeface="Arial" panose="020B0604020202020204" pitchFamily="34" charset="0"/>
              </a:rPr>
              <a:t>No. at risk</a:t>
            </a:r>
          </a:p>
        </p:txBody>
      </p:sp>
      <p:sp>
        <p:nvSpPr>
          <p:cNvPr id="126" name="TextBox 125">
            <a:extLst>
              <a:ext uri="{FF2B5EF4-FFF2-40B4-BE49-F238E27FC236}">
                <a16:creationId xmlns:a16="http://schemas.microsoft.com/office/drawing/2014/main" id="{BA220C78-78B9-8FE3-CD24-73DB750F51A7}"/>
              </a:ext>
            </a:extLst>
          </p:cNvPr>
          <p:cNvSpPr txBox="1"/>
          <p:nvPr/>
        </p:nvSpPr>
        <p:spPr>
          <a:xfrm>
            <a:off x="1565260" y="4327001"/>
            <a:ext cx="2910147" cy="115416"/>
          </a:xfrm>
          <a:prstGeom prst="rect">
            <a:avLst/>
          </a:prstGeom>
          <a:noFill/>
        </p:spPr>
        <p:txBody>
          <a:bodyPr wrap="square" lIns="0" tIns="0" rIns="0" bIns="0" rtlCol="0" anchor="t">
            <a:spAutoFit/>
          </a:bodyPr>
          <a:lstStyle/>
          <a:p>
            <a:pPr algn="ctr" defTabSz="685783"/>
            <a:r>
              <a:rPr lang="en-RO" sz="750" b="1" dirty="0">
                <a:solidFill>
                  <a:prstClr val="black"/>
                </a:solidFill>
                <a:latin typeface="Arial" panose="020B0604020202020204" pitchFamily="34" charset="0"/>
                <a:cs typeface="Arial" panose="020B0604020202020204" pitchFamily="34" charset="0"/>
              </a:rPr>
              <a:t>Time (months)</a:t>
            </a:r>
          </a:p>
        </p:txBody>
      </p:sp>
      <p:sp>
        <p:nvSpPr>
          <p:cNvPr id="128" name="TextBox 127">
            <a:extLst>
              <a:ext uri="{FF2B5EF4-FFF2-40B4-BE49-F238E27FC236}">
                <a16:creationId xmlns:a16="http://schemas.microsoft.com/office/drawing/2014/main" id="{09B1C6D3-5103-C817-C84A-259579F5E133}"/>
              </a:ext>
            </a:extLst>
          </p:cNvPr>
          <p:cNvSpPr txBox="1"/>
          <p:nvPr/>
        </p:nvSpPr>
        <p:spPr>
          <a:xfrm>
            <a:off x="4072248" y="2987691"/>
            <a:ext cx="323807" cy="92333"/>
          </a:xfrm>
          <a:prstGeom prst="rect">
            <a:avLst/>
          </a:prstGeom>
          <a:noFill/>
        </p:spPr>
        <p:txBody>
          <a:bodyPr wrap="none" lIns="0" tIns="0" rIns="0" bIns="0" rtlCol="0" anchor="t">
            <a:spAutoFit/>
          </a:bodyPr>
          <a:lstStyle/>
          <a:p>
            <a:pPr algn="r" defTabSz="685783"/>
            <a:r>
              <a:rPr lang="en-RO" sz="600" b="1" dirty="0">
                <a:solidFill>
                  <a:srgbClr val="0070C0"/>
                </a:solidFill>
                <a:latin typeface="Arial" panose="020B0604020202020204" pitchFamily="34" charset="0"/>
                <a:cs typeface="Arial" panose="020B0604020202020204" pitchFamily="34" charset="0"/>
              </a:rPr>
              <a:t>Alectinib</a:t>
            </a:r>
            <a:endParaRPr lang="en-RO" sz="525" b="1" dirty="0">
              <a:solidFill>
                <a:srgbClr val="0070C0"/>
              </a:solidFill>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E134F867-E8E6-E209-5623-237A216BF616}"/>
              </a:ext>
            </a:extLst>
          </p:cNvPr>
          <p:cNvSpPr txBox="1"/>
          <p:nvPr/>
        </p:nvSpPr>
        <p:spPr>
          <a:xfrm>
            <a:off x="3596163" y="3489916"/>
            <a:ext cx="540212" cy="92333"/>
          </a:xfrm>
          <a:prstGeom prst="rect">
            <a:avLst/>
          </a:prstGeom>
          <a:noFill/>
        </p:spPr>
        <p:txBody>
          <a:bodyPr wrap="none" lIns="0" tIns="0" rIns="0" bIns="0" rtlCol="0" anchor="t">
            <a:spAutoFit/>
          </a:bodyPr>
          <a:lstStyle/>
          <a:p>
            <a:pPr algn="r" defTabSz="685783"/>
            <a:r>
              <a:rPr lang="en-RO" sz="600" b="1" dirty="0">
                <a:solidFill>
                  <a:srgbClr val="AE2C2C"/>
                </a:solidFill>
                <a:latin typeface="Arial" panose="020B0604020202020204" pitchFamily="34" charset="0"/>
                <a:cs typeface="Arial" panose="020B0604020202020204" pitchFamily="34" charset="0"/>
              </a:rPr>
              <a:t>Chemotherapy</a:t>
            </a:r>
          </a:p>
        </p:txBody>
      </p:sp>
      <p:grpSp>
        <p:nvGrpSpPr>
          <p:cNvPr id="211" name="Group 210">
            <a:extLst>
              <a:ext uri="{FF2B5EF4-FFF2-40B4-BE49-F238E27FC236}">
                <a16:creationId xmlns:a16="http://schemas.microsoft.com/office/drawing/2014/main" id="{B6C4D87D-05E8-FE1E-0C66-006381921BB4}"/>
              </a:ext>
            </a:extLst>
          </p:cNvPr>
          <p:cNvGrpSpPr/>
          <p:nvPr/>
        </p:nvGrpSpPr>
        <p:grpSpPr>
          <a:xfrm>
            <a:off x="5685554" y="2781542"/>
            <a:ext cx="2859882" cy="827485"/>
            <a:chOff x="2056237" y="3730946"/>
            <a:chExt cx="3813176" cy="1103313"/>
          </a:xfrm>
        </p:grpSpPr>
        <p:sp>
          <p:nvSpPr>
            <p:cNvPr id="263" name="Freeform 54">
              <a:extLst>
                <a:ext uri="{FF2B5EF4-FFF2-40B4-BE49-F238E27FC236}">
                  <a16:creationId xmlns:a16="http://schemas.microsoft.com/office/drawing/2014/main" id="{99A8B8FE-A7E5-CC62-DE59-65CF5EE19B5A}"/>
                </a:ext>
              </a:extLst>
            </p:cNvPr>
            <p:cNvSpPr>
              <a:spLocks/>
            </p:cNvSpPr>
            <p:nvPr/>
          </p:nvSpPr>
          <p:spPr bwMode="auto">
            <a:xfrm>
              <a:off x="2076875" y="3756346"/>
              <a:ext cx="3767138" cy="1055688"/>
            </a:xfrm>
            <a:custGeom>
              <a:avLst/>
              <a:gdLst>
                <a:gd name="T0" fmla="*/ 0 w 4957"/>
                <a:gd name="T1" fmla="*/ 0 h 1389"/>
                <a:gd name="T2" fmla="*/ 281 w 4957"/>
                <a:gd name="T3" fmla="*/ 0 h 1389"/>
                <a:gd name="T4" fmla="*/ 281 w 4957"/>
                <a:gd name="T5" fmla="*/ 47 h 1389"/>
                <a:gd name="T6" fmla="*/ 505 w 4957"/>
                <a:gd name="T7" fmla="*/ 47 h 1389"/>
                <a:gd name="T8" fmla="*/ 505 w 4957"/>
                <a:gd name="T9" fmla="*/ 82 h 1389"/>
                <a:gd name="T10" fmla="*/ 538 w 4957"/>
                <a:gd name="T11" fmla="*/ 82 h 1389"/>
                <a:gd name="T12" fmla="*/ 538 w 4957"/>
                <a:gd name="T13" fmla="*/ 123 h 1389"/>
                <a:gd name="T14" fmla="*/ 651 w 4957"/>
                <a:gd name="T15" fmla="*/ 123 h 1389"/>
                <a:gd name="T16" fmla="*/ 651 w 4957"/>
                <a:gd name="T17" fmla="*/ 159 h 1389"/>
                <a:gd name="T18" fmla="*/ 732 w 4957"/>
                <a:gd name="T19" fmla="*/ 159 h 1389"/>
                <a:gd name="T20" fmla="*/ 732 w 4957"/>
                <a:gd name="T21" fmla="*/ 203 h 1389"/>
                <a:gd name="T22" fmla="*/ 756 w 4957"/>
                <a:gd name="T23" fmla="*/ 203 h 1389"/>
                <a:gd name="T24" fmla="*/ 756 w 4957"/>
                <a:gd name="T25" fmla="*/ 235 h 1389"/>
                <a:gd name="T26" fmla="*/ 818 w 4957"/>
                <a:gd name="T27" fmla="*/ 235 h 1389"/>
                <a:gd name="T28" fmla="*/ 818 w 4957"/>
                <a:gd name="T29" fmla="*/ 279 h 1389"/>
                <a:gd name="T30" fmla="*/ 1008 w 4957"/>
                <a:gd name="T31" fmla="*/ 279 h 1389"/>
                <a:gd name="T32" fmla="*/ 1008 w 4957"/>
                <a:gd name="T33" fmla="*/ 316 h 1389"/>
                <a:gd name="T34" fmla="*/ 1077 w 4957"/>
                <a:gd name="T35" fmla="*/ 316 h 1389"/>
                <a:gd name="T36" fmla="*/ 1077 w 4957"/>
                <a:gd name="T37" fmla="*/ 354 h 1389"/>
                <a:gd name="T38" fmla="*/ 1246 w 4957"/>
                <a:gd name="T39" fmla="*/ 354 h 1389"/>
                <a:gd name="T40" fmla="*/ 1246 w 4957"/>
                <a:gd name="T41" fmla="*/ 398 h 1389"/>
                <a:gd name="T42" fmla="*/ 1257 w 4957"/>
                <a:gd name="T43" fmla="*/ 398 h 1389"/>
                <a:gd name="T44" fmla="*/ 1257 w 4957"/>
                <a:gd name="T45" fmla="*/ 429 h 1389"/>
                <a:gd name="T46" fmla="*/ 1289 w 4957"/>
                <a:gd name="T47" fmla="*/ 429 h 1389"/>
                <a:gd name="T48" fmla="*/ 1289 w 4957"/>
                <a:gd name="T49" fmla="*/ 436 h 1389"/>
                <a:gd name="T50" fmla="*/ 1395 w 4957"/>
                <a:gd name="T51" fmla="*/ 436 h 1389"/>
                <a:gd name="T52" fmla="*/ 1395 w 4957"/>
                <a:gd name="T53" fmla="*/ 472 h 1389"/>
                <a:gd name="T54" fmla="*/ 1445 w 4957"/>
                <a:gd name="T55" fmla="*/ 472 h 1389"/>
                <a:gd name="T56" fmla="*/ 1445 w 4957"/>
                <a:gd name="T57" fmla="*/ 510 h 1389"/>
                <a:gd name="T58" fmla="*/ 1508 w 4957"/>
                <a:gd name="T59" fmla="*/ 510 h 1389"/>
                <a:gd name="T60" fmla="*/ 1508 w 4957"/>
                <a:gd name="T61" fmla="*/ 547 h 1389"/>
                <a:gd name="T62" fmla="*/ 1570 w 4957"/>
                <a:gd name="T63" fmla="*/ 547 h 1389"/>
                <a:gd name="T64" fmla="*/ 1570 w 4957"/>
                <a:gd name="T65" fmla="*/ 591 h 1389"/>
                <a:gd name="T66" fmla="*/ 1713 w 4957"/>
                <a:gd name="T67" fmla="*/ 591 h 1389"/>
                <a:gd name="T68" fmla="*/ 1713 w 4957"/>
                <a:gd name="T69" fmla="*/ 629 h 1389"/>
                <a:gd name="T70" fmla="*/ 1727 w 4957"/>
                <a:gd name="T71" fmla="*/ 629 h 1389"/>
                <a:gd name="T72" fmla="*/ 1727 w 4957"/>
                <a:gd name="T73" fmla="*/ 705 h 1389"/>
                <a:gd name="T74" fmla="*/ 1821 w 4957"/>
                <a:gd name="T75" fmla="*/ 705 h 1389"/>
                <a:gd name="T76" fmla="*/ 1821 w 4957"/>
                <a:gd name="T77" fmla="*/ 799 h 1389"/>
                <a:gd name="T78" fmla="*/ 2002 w 4957"/>
                <a:gd name="T79" fmla="*/ 799 h 1389"/>
                <a:gd name="T80" fmla="*/ 2002 w 4957"/>
                <a:gd name="T81" fmla="*/ 860 h 1389"/>
                <a:gd name="T82" fmla="*/ 2008 w 4957"/>
                <a:gd name="T83" fmla="*/ 860 h 1389"/>
                <a:gd name="T84" fmla="*/ 2008 w 4957"/>
                <a:gd name="T85" fmla="*/ 906 h 1389"/>
                <a:gd name="T86" fmla="*/ 2096 w 4957"/>
                <a:gd name="T87" fmla="*/ 906 h 1389"/>
                <a:gd name="T88" fmla="*/ 2096 w 4957"/>
                <a:gd name="T89" fmla="*/ 962 h 1389"/>
                <a:gd name="T90" fmla="*/ 2491 w 4957"/>
                <a:gd name="T91" fmla="*/ 962 h 1389"/>
                <a:gd name="T92" fmla="*/ 2491 w 4957"/>
                <a:gd name="T93" fmla="*/ 1037 h 1389"/>
                <a:gd name="T94" fmla="*/ 2514 w 4957"/>
                <a:gd name="T95" fmla="*/ 1037 h 1389"/>
                <a:gd name="T96" fmla="*/ 2514 w 4957"/>
                <a:gd name="T97" fmla="*/ 1105 h 1389"/>
                <a:gd name="T98" fmla="*/ 2734 w 4957"/>
                <a:gd name="T99" fmla="*/ 1105 h 1389"/>
                <a:gd name="T100" fmla="*/ 2734 w 4957"/>
                <a:gd name="T101" fmla="*/ 1182 h 1389"/>
                <a:gd name="T102" fmla="*/ 2966 w 4957"/>
                <a:gd name="T103" fmla="*/ 1182 h 1389"/>
                <a:gd name="T104" fmla="*/ 2966 w 4957"/>
                <a:gd name="T105" fmla="*/ 1256 h 1389"/>
                <a:gd name="T106" fmla="*/ 3967 w 4957"/>
                <a:gd name="T107" fmla="*/ 1256 h 1389"/>
                <a:gd name="T108" fmla="*/ 3967 w 4957"/>
                <a:gd name="T109" fmla="*/ 1389 h 1389"/>
                <a:gd name="T110" fmla="*/ 4957 w 4957"/>
                <a:gd name="T111" fmla="*/ 1389 h 1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57" h="1389">
                  <a:moveTo>
                    <a:pt x="0" y="0"/>
                  </a:moveTo>
                  <a:lnTo>
                    <a:pt x="281" y="0"/>
                  </a:lnTo>
                  <a:lnTo>
                    <a:pt x="281" y="47"/>
                  </a:lnTo>
                  <a:lnTo>
                    <a:pt x="505" y="47"/>
                  </a:lnTo>
                  <a:lnTo>
                    <a:pt x="505" y="82"/>
                  </a:lnTo>
                  <a:lnTo>
                    <a:pt x="538" y="82"/>
                  </a:lnTo>
                  <a:lnTo>
                    <a:pt x="538" y="123"/>
                  </a:lnTo>
                  <a:lnTo>
                    <a:pt x="651" y="123"/>
                  </a:lnTo>
                  <a:lnTo>
                    <a:pt x="651" y="159"/>
                  </a:lnTo>
                  <a:lnTo>
                    <a:pt x="732" y="159"/>
                  </a:lnTo>
                  <a:lnTo>
                    <a:pt x="732" y="203"/>
                  </a:lnTo>
                  <a:lnTo>
                    <a:pt x="756" y="203"/>
                  </a:lnTo>
                  <a:lnTo>
                    <a:pt x="756" y="235"/>
                  </a:lnTo>
                  <a:lnTo>
                    <a:pt x="818" y="235"/>
                  </a:lnTo>
                  <a:lnTo>
                    <a:pt x="818" y="279"/>
                  </a:lnTo>
                  <a:lnTo>
                    <a:pt x="1008" y="279"/>
                  </a:lnTo>
                  <a:lnTo>
                    <a:pt x="1008" y="316"/>
                  </a:lnTo>
                  <a:lnTo>
                    <a:pt x="1077" y="316"/>
                  </a:lnTo>
                  <a:lnTo>
                    <a:pt x="1077" y="354"/>
                  </a:lnTo>
                  <a:lnTo>
                    <a:pt x="1246" y="354"/>
                  </a:lnTo>
                  <a:lnTo>
                    <a:pt x="1246" y="398"/>
                  </a:lnTo>
                  <a:lnTo>
                    <a:pt x="1257" y="398"/>
                  </a:lnTo>
                  <a:lnTo>
                    <a:pt x="1257" y="429"/>
                  </a:lnTo>
                  <a:lnTo>
                    <a:pt x="1289" y="429"/>
                  </a:lnTo>
                  <a:lnTo>
                    <a:pt x="1289" y="436"/>
                  </a:lnTo>
                  <a:lnTo>
                    <a:pt x="1395" y="436"/>
                  </a:lnTo>
                  <a:lnTo>
                    <a:pt x="1395" y="472"/>
                  </a:lnTo>
                  <a:lnTo>
                    <a:pt x="1445" y="472"/>
                  </a:lnTo>
                  <a:lnTo>
                    <a:pt x="1445" y="510"/>
                  </a:lnTo>
                  <a:lnTo>
                    <a:pt x="1508" y="510"/>
                  </a:lnTo>
                  <a:lnTo>
                    <a:pt x="1508" y="547"/>
                  </a:lnTo>
                  <a:lnTo>
                    <a:pt x="1570" y="547"/>
                  </a:lnTo>
                  <a:lnTo>
                    <a:pt x="1570" y="591"/>
                  </a:lnTo>
                  <a:lnTo>
                    <a:pt x="1713" y="591"/>
                  </a:lnTo>
                  <a:lnTo>
                    <a:pt x="1713" y="629"/>
                  </a:lnTo>
                  <a:lnTo>
                    <a:pt x="1727" y="629"/>
                  </a:lnTo>
                  <a:lnTo>
                    <a:pt x="1727" y="705"/>
                  </a:lnTo>
                  <a:lnTo>
                    <a:pt x="1821" y="705"/>
                  </a:lnTo>
                  <a:lnTo>
                    <a:pt x="1821" y="799"/>
                  </a:lnTo>
                  <a:lnTo>
                    <a:pt x="2002" y="799"/>
                  </a:lnTo>
                  <a:lnTo>
                    <a:pt x="2002" y="860"/>
                  </a:lnTo>
                  <a:lnTo>
                    <a:pt x="2008" y="860"/>
                  </a:lnTo>
                  <a:lnTo>
                    <a:pt x="2008" y="906"/>
                  </a:lnTo>
                  <a:lnTo>
                    <a:pt x="2096" y="906"/>
                  </a:lnTo>
                  <a:lnTo>
                    <a:pt x="2096" y="962"/>
                  </a:lnTo>
                  <a:lnTo>
                    <a:pt x="2491" y="962"/>
                  </a:lnTo>
                  <a:lnTo>
                    <a:pt x="2491" y="1037"/>
                  </a:lnTo>
                  <a:lnTo>
                    <a:pt x="2514" y="1037"/>
                  </a:lnTo>
                  <a:lnTo>
                    <a:pt x="2514" y="1105"/>
                  </a:lnTo>
                  <a:lnTo>
                    <a:pt x="2734" y="1105"/>
                  </a:lnTo>
                  <a:lnTo>
                    <a:pt x="2734" y="1182"/>
                  </a:lnTo>
                  <a:lnTo>
                    <a:pt x="2966" y="1182"/>
                  </a:lnTo>
                  <a:lnTo>
                    <a:pt x="2966" y="1256"/>
                  </a:lnTo>
                  <a:lnTo>
                    <a:pt x="3967" y="1256"/>
                  </a:lnTo>
                  <a:lnTo>
                    <a:pt x="3967" y="1389"/>
                  </a:lnTo>
                  <a:lnTo>
                    <a:pt x="4957" y="1389"/>
                  </a:lnTo>
                </a:path>
              </a:pathLst>
            </a:custGeom>
            <a:noFill/>
            <a:ln w="1905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64" name="Freeform 55">
              <a:extLst>
                <a:ext uri="{FF2B5EF4-FFF2-40B4-BE49-F238E27FC236}">
                  <a16:creationId xmlns:a16="http://schemas.microsoft.com/office/drawing/2014/main" id="{45C5B11A-6A1E-A3FE-ADB2-7E24A8EC9E44}"/>
                </a:ext>
              </a:extLst>
            </p:cNvPr>
            <p:cNvSpPr>
              <a:spLocks noEditPoints="1"/>
            </p:cNvSpPr>
            <p:nvPr/>
          </p:nvSpPr>
          <p:spPr bwMode="auto">
            <a:xfrm>
              <a:off x="5820200" y="4785046"/>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65" name="Freeform 56">
              <a:extLst>
                <a:ext uri="{FF2B5EF4-FFF2-40B4-BE49-F238E27FC236}">
                  <a16:creationId xmlns:a16="http://schemas.microsoft.com/office/drawing/2014/main" id="{C9DC89D8-13FD-A8D6-D76B-B64502C524BE}"/>
                </a:ext>
              </a:extLst>
            </p:cNvPr>
            <p:cNvSpPr>
              <a:spLocks noEditPoints="1"/>
            </p:cNvSpPr>
            <p:nvPr/>
          </p:nvSpPr>
          <p:spPr bwMode="auto">
            <a:xfrm>
              <a:off x="5817025" y="4785046"/>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66" name="Freeform 57">
              <a:extLst>
                <a:ext uri="{FF2B5EF4-FFF2-40B4-BE49-F238E27FC236}">
                  <a16:creationId xmlns:a16="http://schemas.microsoft.com/office/drawing/2014/main" id="{1AB419CC-574C-320D-8745-B700D48F4AE6}"/>
                </a:ext>
              </a:extLst>
            </p:cNvPr>
            <p:cNvSpPr>
              <a:spLocks noEditPoints="1"/>
            </p:cNvSpPr>
            <p:nvPr/>
          </p:nvSpPr>
          <p:spPr bwMode="auto">
            <a:xfrm>
              <a:off x="5812262" y="4785046"/>
              <a:ext cx="50800" cy="49213"/>
            </a:xfrm>
            <a:custGeom>
              <a:avLst/>
              <a:gdLst>
                <a:gd name="T0" fmla="*/ 0 w 67"/>
                <a:gd name="T1" fmla="*/ 33 h 66"/>
                <a:gd name="T2" fmla="*/ 67 w 67"/>
                <a:gd name="T3" fmla="*/ 33 h 66"/>
                <a:gd name="T4" fmla="*/ 34 w 67"/>
                <a:gd name="T5" fmla="*/ 0 h 66"/>
                <a:gd name="T6" fmla="*/ 34 w 67"/>
                <a:gd name="T7" fmla="*/ 66 h 66"/>
              </a:gdLst>
              <a:ahLst/>
              <a:cxnLst>
                <a:cxn ang="0">
                  <a:pos x="T0" y="T1"/>
                </a:cxn>
                <a:cxn ang="0">
                  <a:pos x="T2" y="T3"/>
                </a:cxn>
                <a:cxn ang="0">
                  <a:pos x="T4" y="T5"/>
                </a:cxn>
                <a:cxn ang="0">
                  <a:pos x="T6" y="T7"/>
                </a:cxn>
              </a:cxnLst>
              <a:rect l="0" t="0" r="r" b="b"/>
              <a:pathLst>
                <a:path w="67" h="66">
                  <a:moveTo>
                    <a:pt x="0" y="33"/>
                  </a:moveTo>
                  <a:lnTo>
                    <a:pt x="67" y="33"/>
                  </a:lnTo>
                  <a:moveTo>
                    <a:pt x="34" y="0"/>
                  </a:moveTo>
                  <a:lnTo>
                    <a:pt x="34"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67" name="Freeform 58">
              <a:extLst>
                <a:ext uri="{FF2B5EF4-FFF2-40B4-BE49-F238E27FC236}">
                  <a16:creationId xmlns:a16="http://schemas.microsoft.com/office/drawing/2014/main" id="{073A54BA-1DAF-334D-8ABC-34AA422FF18D}"/>
                </a:ext>
              </a:extLst>
            </p:cNvPr>
            <p:cNvSpPr>
              <a:spLocks noEditPoints="1"/>
            </p:cNvSpPr>
            <p:nvPr/>
          </p:nvSpPr>
          <p:spPr bwMode="auto">
            <a:xfrm>
              <a:off x="5428087" y="4785046"/>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68" name="Freeform 59">
              <a:extLst>
                <a:ext uri="{FF2B5EF4-FFF2-40B4-BE49-F238E27FC236}">
                  <a16:creationId xmlns:a16="http://schemas.microsoft.com/office/drawing/2014/main" id="{EBCD6AA4-EAAE-4755-40CD-DABD58B6BE78}"/>
                </a:ext>
              </a:extLst>
            </p:cNvPr>
            <p:cNvSpPr>
              <a:spLocks noEditPoints="1"/>
            </p:cNvSpPr>
            <p:nvPr/>
          </p:nvSpPr>
          <p:spPr bwMode="auto">
            <a:xfrm>
              <a:off x="5423325" y="4785046"/>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69" name="Freeform 60">
              <a:extLst>
                <a:ext uri="{FF2B5EF4-FFF2-40B4-BE49-F238E27FC236}">
                  <a16:creationId xmlns:a16="http://schemas.microsoft.com/office/drawing/2014/main" id="{D9411ADF-5F58-3634-0579-0B0C222849ED}"/>
                </a:ext>
              </a:extLst>
            </p:cNvPr>
            <p:cNvSpPr>
              <a:spLocks noEditPoints="1"/>
            </p:cNvSpPr>
            <p:nvPr/>
          </p:nvSpPr>
          <p:spPr bwMode="auto">
            <a:xfrm>
              <a:off x="5120112" y="4785046"/>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70" name="Freeform 61">
              <a:extLst>
                <a:ext uri="{FF2B5EF4-FFF2-40B4-BE49-F238E27FC236}">
                  <a16:creationId xmlns:a16="http://schemas.microsoft.com/office/drawing/2014/main" id="{BC68EA94-9474-924F-7521-939CCE592C2B}"/>
                </a:ext>
              </a:extLst>
            </p:cNvPr>
            <p:cNvSpPr>
              <a:spLocks noEditPoints="1"/>
            </p:cNvSpPr>
            <p:nvPr/>
          </p:nvSpPr>
          <p:spPr bwMode="auto">
            <a:xfrm>
              <a:off x="5099475" y="4785046"/>
              <a:ext cx="50800" cy="49213"/>
            </a:xfrm>
            <a:custGeom>
              <a:avLst/>
              <a:gdLst>
                <a:gd name="T0" fmla="*/ 0 w 67"/>
                <a:gd name="T1" fmla="*/ 33 h 66"/>
                <a:gd name="T2" fmla="*/ 67 w 67"/>
                <a:gd name="T3" fmla="*/ 33 h 66"/>
                <a:gd name="T4" fmla="*/ 33 w 67"/>
                <a:gd name="T5" fmla="*/ 0 h 66"/>
                <a:gd name="T6" fmla="*/ 33 w 67"/>
                <a:gd name="T7" fmla="*/ 66 h 66"/>
              </a:gdLst>
              <a:ahLst/>
              <a:cxnLst>
                <a:cxn ang="0">
                  <a:pos x="T0" y="T1"/>
                </a:cxn>
                <a:cxn ang="0">
                  <a:pos x="T2" y="T3"/>
                </a:cxn>
                <a:cxn ang="0">
                  <a:pos x="T4" y="T5"/>
                </a:cxn>
                <a:cxn ang="0">
                  <a:pos x="T6" y="T7"/>
                </a:cxn>
              </a:cxnLst>
              <a:rect l="0" t="0" r="r" b="b"/>
              <a:pathLst>
                <a:path w="67" h="66">
                  <a:moveTo>
                    <a:pt x="0" y="33"/>
                  </a:moveTo>
                  <a:lnTo>
                    <a:pt x="67"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71" name="Freeform 62">
              <a:extLst>
                <a:ext uri="{FF2B5EF4-FFF2-40B4-BE49-F238E27FC236}">
                  <a16:creationId xmlns:a16="http://schemas.microsoft.com/office/drawing/2014/main" id="{E497914A-16A8-670B-D5CD-0530AB305E27}"/>
                </a:ext>
              </a:extLst>
            </p:cNvPr>
            <p:cNvSpPr>
              <a:spLocks noEditPoints="1"/>
            </p:cNvSpPr>
            <p:nvPr/>
          </p:nvSpPr>
          <p:spPr bwMode="auto">
            <a:xfrm>
              <a:off x="5075662" y="4785046"/>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72" name="Freeform 63">
              <a:extLst>
                <a:ext uri="{FF2B5EF4-FFF2-40B4-BE49-F238E27FC236}">
                  <a16:creationId xmlns:a16="http://schemas.microsoft.com/office/drawing/2014/main" id="{E66AF853-74D4-3A57-9857-B8F2218A50DE}"/>
                </a:ext>
              </a:extLst>
            </p:cNvPr>
            <p:cNvSpPr>
              <a:spLocks noEditPoints="1"/>
            </p:cNvSpPr>
            <p:nvPr/>
          </p:nvSpPr>
          <p:spPr bwMode="auto">
            <a:xfrm>
              <a:off x="4862937" y="4683446"/>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73" name="Freeform 64">
              <a:extLst>
                <a:ext uri="{FF2B5EF4-FFF2-40B4-BE49-F238E27FC236}">
                  <a16:creationId xmlns:a16="http://schemas.microsoft.com/office/drawing/2014/main" id="{6AFBBDAE-EDA9-6261-9BA3-B13743BBABBA}"/>
                </a:ext>
              </a:extLst>
            </p:cNvPr>
            <p:cNvSpPr>
              <a:spLocks noEditPoints="1"/>
            </p:cNvSpPr>
            <p:nvPr/>
          </p:nvSpPr>
          <p:spPr bwMode="auto">
            <a:xfrm>
              <a:off x="4777212" y="4683446"/>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74" name="Freeform 65">
              <a:extLst>
                <a:ext uri="{FF2B5EF4-FFF2-40B4-BE49-F238E27FC236}">
                  <a16:creationId xmlns:a16="http://schemas.microsoft.com/office/drawing/2014/main" id="{B05F3657-23CD-C3D8-3901-003328AD833D}"/>
                </a:ext>
              </a:extLst>
            </p:cNvPr>
            <p:cNvSpPr>
              <a:spLocks noEditPoints="1"/>
            </p:cNvSpPr>
            <p:nvPr/>
          </p:nvSpPr>
          <p:spPr bwMode="auto">
            <a:xfrm>
              <a:off x="4696250" y="4683446"/>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75" name="Freeform 66">
              <a:extLst>
                <a:ext uri="{FF2B5EF4-FFF2-40B4-BE49-F238E27FC236}">
                  <a16:creationId xmlns:a16="http://schemas.microsoft.com/office/drawing/2014/main" id="{C2EE5D84-C74B-DA77-F26B-44F0DF84A4A2}"/>
                </a:ext>
              </a:extLst>
            </p:cNvPr>
            <p:cNvSpPr>
              <a:spLocks noEditPoints="1"/>
            </p:cNvSpPr>
            <p:nvPr/>
          </p:nvSpPr>
          <p:spPr bwMode="auto">
            <a:xfrm>
              <a:off x="4681962" y="4683446"/>
              <a:ext cx="50800" cy="50800"/>
            </a:xfrm>
            <a:custGeom>
              <a:avLst/>
              <a:gdLst>
                <a:gd name="T0" fmla="*/ 0 w 67"/>
                <a:gd name="T1" fmla="*/ 33 h 66"/>
                <a:gd name="T2" fmla="*/ 67 w 67"/>
                <a:gd name="T3" fmla="*/ 33 h 66"/>
                <a:gd name="T4" fmla="*/ 33 w 67"/>
                <a:gd name="T5" fmla="*/ 0 h 66"/>
                <a:gd name="T6" fmla="*/ 33 w 67"/>
                <a:gd name="T7" fmla="*/ 66 h 66"/>
              </a:gdLst>
              <a:ahLst/>
              <a:cxnLst>
                <a:cxn ang="0">
                  <a:pos x="T0" y="T1"/>
                </a:cxn>
                <a:cxn ang="0">
                  <a:pos x="T2" y="T3"/>
                </a:cxn>
                <a:cxn ang="0">
                  <a:pos x="T4" y="T5"/>
                </a:cxn>
                <a:cxn ang="0">
                  <a:pos x="T6" y="T7"/>
                </a:cxn>
              </a:cxnLst>
              <a:rect l="0" t="0" r="r" b="b"/>
              <a:pathLst>
                <a:path w="67" h="66">
                  <a:moveTo>
                    <a:pt x="0" y="33"/>
                  </a:moveTo>
                  <a:lnTo>
                    <a:pt x="67"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76" name="Freeform 67">
              <a:extLst>
                <a:ext uri="{FF2B5EF4-FFF2-40B4-BE49-F238E27FC236}">
                  <a16:creationId xmlns:a16="http://schemas.microsoft.com/office/drawing/2014/main" id="{237DC921-B3CD-5A2E-D3EF-FFBA3F70417D}"/>
                </a:ext>
              </a:extLst>
            </p:cNvPr>
            <p:cNvSpPr>
              <a:spLocks noEditPoints="1"/>
            </p:cNvSpPr>
            <p:nvPr/>
          </p:nvSpPr>
          <p:spPr bwMode="auto">
            <a:xfrm>
              <a:off x="4662912" y="4683446"/>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77" name="Freeform 68">
              <a:extLst>
                <a:ext uri="{FF2B5EF4-FFF2-40B4-BE49-F238E27FC236}">
                  <a16:creationId xmlns:a16="http://schemas.microsoft.com/office/drawing/2014/main" id="{DF682011-803C-3F42-6FE1-E549566D3626}"/>
                </a:ext>
              </a:extLst>
            </p:cNvPr>
            <p:cNvSpPr>
              <a:spLocks noEditPoints="1"/>
            </p:cNvSpPr>
            <p:nvPr/>
          </p:nvSpPr>
          <p:spPr bwMode="auto">
            <a:xfrm>
              <a:off x="4496225" y="4683446"/>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78" name="Freeform 69">
              <a:extLst>
                <a:ext uri="{FF2B5EF4-FFF2-40B4-BE49-F238E27FC236}">
                  <a16:creationId xmlns:a16="http://schemas.microsoft.com/office/drawing/2014/main" id="{47FA0DC7-838C-A1F0-3468-1DCB05201633}"/>
                </a:ext>
              </a:extLst>
            </p:cNvPr>
            <p:cNvSpPr>
              <a:spLocks noEditPoints="1"/>
            </p:cNvSpPr>
            <p:nvPr/>
          </p:nvSpPr>
          <p:spPr bwMode="auto">
            <a:xfrm>
              <a:off x="4324775" y="4683446"/>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79" name="Freeform 70">
              <a:extLst>
                <a:ext uri="{FF2B5EF4-FFF2-40B4-BE49-F238E27FC236}">
                  <a16:creationId xmlns:a16="http://schemas.microsoft.com/office/drawing/2014/main" id="{F2F6E685-E01D-2652-2240-CFD3D8886650}"/>
                </a:ext>
              </a:extLst>
            </p:cNvPr>
            <p:cNvSpPr>
              <a:spLocks noEditPoints="1"/>
            </p:cNvSpPr>
            <p:nvPr/>
          </p:nvSpPr>
          <p:spPr bwMode="auto">
            <a:xfrm>
              <a:off x="3939012" y="4461196"/>
              <a:ext cx="52388" cy="50800"/>
            </a:xfrm>
            <a:custGeom>
              <a:avLst/>
              <a:gdLst>
                <a:gd name="T0" fmla="*/ 0 w 67"/>
                <a:gd name="T1" fmla="*/ 33 h 66"/>
                <a:gd name="T2" fmla="*/ 67 w 67"/>
                <a:gd name="T3" fmla="*/ 33 h 66"/>
                <a:gd name="T4" fmla="*/ 34 w 67"/>
                <a:gd name="T5" fmla="*/ 0 h 66"/>
                <a:gd name="T6" fmla="*/ 34 w 67"/>
                <a:gd name="T7" fmla="*/ 66 h 66"/>
              </a:gdLst>
              <a:ahLst/>
              <a:cxnLst>
                <a:cxn ang="0">
                  <a:pos x="T0" y="T1"/>
                </a:cxn>
                <a:cxn ang="0">
                  <a:pos x="T2" y="T3"/>
                </a:cxn>
                <a:cxn ang="0">
                  <a:pos x="T4" y="T5"/>
                </a:cxn>
                <a:cxn ang="0">
                  <a:pos x="T6" y="T7"/>
                </a:cxn>
              </a:cxnLst>
              <a:rect l="0" t="0" r="r" b="b"/>
              <a:pathLst>
                <a:path w="67" h="66">
                  <a:moveTo>
                    <a:pt x="0" y="33"/>
                  </a:moveTo>
                  <a:lnTo>
                    <a:pt x="67" y="33"/>
                  </a:lnTo>
                  <a:moveTo>
                    <a:pt x="34" y="0"/>
                  </a:moveTo>
                  <a:lnTo>
                    <a:pt x="34"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80" name="Freeform 71">
              <a:extLst>
                <a:ext uri="{FF2B5EF4-FFF2-40B4-BE49-F238E27FC236}">
                  <a16:creationId xmlns:a16="http://schemas.microsoft.com/office/drawing/2014/main" id="{50D4546A-E737-8ABC-0683-B947E66D8343}"/>
                </a:ext>
              </a:extLst>
            </p:cNvPr>
            <p:cNvSpPr>
              <a:spLocks noEditPoints="1"/>
            </p:cNvSpPr>
            <p:nvPr/>
          </p:nvSpPr>
          <p:spPr bwMode="auto">
            <a:xfrm>
              <a:off x="3937425" y="4461196"/>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81" name="Freeform 72">
              <a:extLst>
                <a:ext uri="{FF2B5EF4-FFF2-40B4-BE49-F238E27FC236}">
                  <a16:creationId xmlns:a16="http://schemas.microsoft.com/office/drawing/2014/main" id="{E4EACC53-F92E-175F-89EE-A292AE89A304}"/>
                </a:ext>
              </a:extLst>
            </p:cNvPr>
            <p:cNvSpPr>
              <a:spLocks noEditPoints="1"/>
            </p:cNvSpPr>
            <p:nvPr/>
          </p:nvSpPr>
          <p:spPr bwMode="auto">
            <a:xfrm>
              <a:off x="3934250" y="4461196"/>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82" name="Freeform 73">
              <a:extLst>
                <a:ext uri="{FF2B5EF4-FFF2-40B4-BE49-F238E27FC236}">
                  <a16:creationId xmlns:a16="http://schemas.microsoft.com/office/drawing/2014/main" id="{3A5F82FB-7BAA-78C8-F8B2-6E01AE65E5B9}"/>
                </a:ext>
              </a:extLst>
            </p:cNvPr>
            <p:cNvSpPr>
              <a:spLocks noEditPoints="1"/>
            </p:cNvSpPr>
            <p:nvPr/>
          </p:nvSpPr>
          <p:spPr bwMode="auto">
            <a:xfrm>
              <a:off x="3932662" y="4461196"/>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83" name="Freeform 74">
              <a:extLst>
                <a:ext uri="{FF2B5EF4-FFF2-40B4-BE49-F238E27FC236}">
                  <a16:creationId xmlns:a16="http://schemas.microsoft.com/office/drawing/2014/main" id="{67797527-0722-F05B-4BA6-A90A2C8D39A6}"/>
                </a:ext>
              </a:extLst>
            </p:cNvPr>
            <p:cNvSpPr>
              <a:spLocks noEditPoints="1"/>
            </p:cNvSpPr>
            <p:nvPr/>
          </p:nvSpPr>
          <p:spPr bwMode="auto">
            <a:xfrm>
              <a:off x="3929487" y="4461196"/>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84" name="Freeform 75">
              <a:extLst>
                <a:ext uri="{FF2B5EF4-FFF2-40B4-BE49-F238E27FC236}">
                  <a16:creationId xmlns:a16="http://schemas.microsoft.com/office/drawing/2014/main" id="{59D57A69-0EC6-1C8A-FC44-3674FCEFFCB8}"/>
                </a:ext>
              </a:extLst>
            </p:cNvPr>
            <p:cNvSpPr>
              <a:spLocks noEditPoints="1"/>
            </p:cNvSpPr>
            <p:nvPr/>
          </p:nvSpPr>
          <p:spPr bwMode="auto">
            <a:xfrm>
              <a:off x="3926312" y="4461196"/>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85" name="Freeform 76">
              <a:extLst>
                <a:ext uri="{FF2B5EF4-FFF2-40B4-BE49-F238E27FC236}">
                  <a16:creationId xmlns:a16="http://schemas.microsoft.com/office/drawing/2014/main" id="{D9787BFE-F412-3CDF-8528-2D2A8CF455D2}"/>
                </a:ext>
              </a:extLst>
            </p:cNvPr>
            <p:cNvSpPr>
              <a:spLocks noEditPoints="1"/>
            </p:cNvSpPr>
            <p:nvPr/>
          </p:nvSpPr>
          <p:spPr bwMode="auto">
            <a:xfrm>
              <a:off x="3923137" y="4461196"/>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86" name="Freeform 77">
              <a:extLst>
                <a:ext uri="{FF2B5EF4-FFF2-40B4-BE49-F238E27FC236}">
                  <a16:creationId xmlns:a16="http://schemas.microsoft.com/office/drawing/2014/main" id="{02246718-C365-A73F-62C8-312A806E5B2A}"/>
                </a:ext>
              </a:extLst>
            </p:cNvPr>
            <p:cNvSpPr>
              <a:spLocks noEditPoints="1"/>
            </p:cNvSpPr>
            <p:nvPr/>
          </p:nvSpPr>
          <p:spPr bwMode="auto">
            <a:xfrm>
              <a:off x="3921550" y="4461196"/>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87" name="Freeform 78">
              <a:extLst>
                <a:ext uri="{FF2B5EF4-FFF2-40B4-BE49-F238E27FC236}">
                  <a16:creationId xmlns:a16="http://schemas.microsoft.com/office/drawing/2014/main" id="{E71D1064-BC57-DD0C-4407-F80521A6FE47}"/>
                </a:ext>
              </a:extLst>
            </p:cNvPr>
            <p:cNvSpPr>
              <a:spLocks noEditPoints="1"/>
            </p:cNvSpPr>
            <p:nvPr/>
          </p:nvSpPr>
          <p:spPr bwMode="auto">
            <a:xfrm>
              <a:off x="3918375" y="4461196"/>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88" name="Freeform 79">
              <a:extLst>
                <a:ext uri="{FF2B5EF4-FFF2-40B4-BE49-F238E27FC236}">
                  <a16:creationId xmlns:a16="http://schemas.microsoft.com/office/drawing/2014/main" id="{D576FE0E-760D-AFF8-BAB0-F96B18B1B2B6}"/>
                </a:ext>
              </a:extLst>
            </p:cNvPr>
            <p:cNvSpPr>
              <a:spLocks noEditPoints="1"/>
            </p:cNvSpPr>
            <p:nvPr/>
          </p:nvSpPr>
          <p:spPr bwMode="auto">
            <a:xfrm>
              <a:off x="3754862" y="4461196"/>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89" name="Freeform 80">
              <a:extLst>
                <a:ext uri="{FF2B5EF4-FFF2-40B4-BE49-F238E27FC236}">
                  <a16:creationId xmlns:a16="http://schemas.microsoft.com/office/drawing/2014/main" id="{B752EC14-2D31-AA13-AA26-504A0FEBA3DF}"/>
                </a:ext>
              </a:extLst>
            </p:cNvPr>
            <p:cNvSpPr>
              <a:spLocks noEditPoints="1"/>
            </p:cNvSpPr>
            <p:nvPr/>
          </p:nvSpPr>
          <p:spPr bwMode="auto">
            <a:xfrm>
              <a:off x="3564362" y="433737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90" name="Freeform 81">
              <a:extLst>
                <a:ext uri="{FF2B5EF4-FFF2-40B4-BE49-F238E27FC236}">
                  <a16:creationId xmlns:a16="http://schemas.microsoft.com/office/drawing/2014/main" id="{12D1C057-CA29-BFD0-AB9D-41C5D1F38934}"/>
                </a:ext>
              </a:extLst>
            </p:cNvPr>
            <p:cNvSpPr>
              <a:spLocks noEditPoints="1"/>
            </p:cNvSpPr>
            <p:nvPr/>
          </p:nvSpPr>
          <p:spPr bwMode="auto">
            <a:xfrm>
              <a:off x="3561187" y="433737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91" name="Freeform 82">
              <a:extLst>
                <a:ext uri="{FF2B5EF4-FFF2-40B4-BE49-F238E27FC236}">
                  <a16:creationId xmlns:a16="http://schemas.microsoft.com/office/drawing/2014/main" id="{B13D25A8-1163-7A49-2AD6-A3A6CC562509}"/>
                </a:ext>
              </a:extLst>
            </p:cNvPr>
            <p:cNvSpPr>
              <a:spLocks noEditPoints="1"/>
            </p:cNvSpPr>
            <p:nvPr/>
          </p:nvSpPr>
          <p:spPr bwMode="auto">
            <a:xfrm>
              <a:off x="3556425" y="433737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92" name="Freeform 83">
              <a:extLst>
                <a:ext uri="{FF2B5EF4-FFF2-40B4-BE49-F238E27FC236}">
                  <a16:creationId xmlns:a16="http://schemas.microsoft.com/office/drawing/2014/main" id="{3B8D6C43-06C9-8C34-DAFE-479155165F3C}"/>
                </a:ext>
              </a:extLst>
            </p:cNvPr>
            <p:cNvSpPr>
              <a:spLocks noEditPoints="1"/>
            </p:cNvSpPr>
            <p:nvPr/>
          </p:nvSpPr>
          <p:spPr bwMode="auto">
            <a:xfrm>
              <a:off x="3553250" y="433737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93" name="Freeform 84">
              <a:extLst>
                <a:ext uri="{FF2B5EF4-FFF2-40B4-BE49-F238E27FC236}">
                  <a16:creationId xmlns:a16="http://schemas.microsoft.com/office/drawing/2014/main" id="{555C97C6-4055-1E0E-75FA-34DC10CA7238}"/>
                </a:ext>
              </a:extLst>
            </p:cNvPr>
            <p:cNvSpPr>
              <a:spLocks noEditPoints="1"/>
            </p:cNvSpPr>
            <p:nvPr/>
          </p:nvSpPr>
          <p:spPr bwMode="auto">
            <a:xfrm>
              <a:off x="3383387" y="4267521"/>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94" name="Freeform 85">
              <a:extLst>
                <a:ext uri="{FF2B5EF4-FFF2-40B4-BE49-F238E27FC236}">
                  <a16:creationId xmlns:a16="http://schemas.microsoft.com/office/drawing/2014/main" id="{E208695D-7208-977B-4237-2DBAC58C16BC}"/>
                </a:ext>
              </a:extLst>
            </p:cNvPr>
            <p:cNvSpPr>
              <a:spLocks noEditPoints="1"/>
            </p:cNvSpPr>
            <p:nvPr/>
          </p:nvSpPr>
          <p:spPr bwMode="auto">
            <a:xfrm>
              <a:off x="3380212" y="4267521"/>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95" name="Freeform 86">
              <a:extLst>
                <a:ext uri="{FF2B5EF4-FFF2-40B4-BE49-F238E27FC236}">
                  <a16:creationId xmlns:a16="http://schemas.microsoft.com/office/drawing/2014/main" id="{26556760-C664-7FAC-2E60-314B0E268445}"/>
                </a:ext>
              </a:extLst>
            </p:cNvPr>
            <p:cNvSpPr>
              <a:spLocks noEditPoints="1"/>
            </p:cNvSpPr>
            <p:nvPr/>
          </p:nvSpPr>
          <p:spPr bwMode="auto">
            <a:xfrm>
              <a:off x="3377037" y="4267521"/>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96" name="Freeform 87">
              <a:extLst>
                <a:ext uri="{FF2B5EF4-FFF2-40B4-BE49-F238E27FC236}">
                  <a16:creationId xmlns:a16="http://schemas.microsoft.com/office/drawing/2014/main" id="{02F62AD0-0FC1-1F48-9E0C-70A28A9C6EC3}"/>
                </a:ext>
              </a:extLst>
            </p:cNvPr>
            <p:cNvSpPr>
              <a:spLocks noEditPoints="1"/>
            </p:cNvSpPr>
            <p:nvPr/>
          </p:nvSpPr>
          <p:spPr bwMode="auto">
            <a:xfrm>
              <a:off x="3373862" y="4267521"/>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97" name="Freeform 88">
              <a:extLst>
                <a:ext uri="{FF2B5EF4-FFF2-40B4-BE49-F238E27FC236}">
                  <a16:creationId xmlns:a16="http://schemas.microsoft.com/office/drawing/2014/main" id="{0BDF3535-D2F0-9136-55C0-91B7F4ED8FB8}"/>
                </a:ext>
              </a:extLst>
            </p:cNvPr>
            <p:cNvSpPr>
              <a:spLocks noEditPoints="1"/>
            </p:cNvSpPr>
            <p:nvPr/>
          </p:nvSpPr>
          <p:spPr bwMode="auto">
            <a:xfrm>
              <a:off x="2630912" y="3908746"/>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98" name="Freeform 89">
              <a:extLst>
                <a:ext uri="{FF2B5EF4-FFF2-40B4-BE49-F238E27FC236}">
                  <a16:creationId xmlns:a16="http://schemas.microsoft.com/office/drawing/2014/main" id="{A5976820-5D00-C154-D3A3-E8C630529C7D}"/>
                </a:ext>
              </a:extLst>
            </p:cNvPr>
            <p:cNvSpPr>
              <a:spLocks noEditPoints="1"/>
            </p:cNvSpPr>
            <p:nvPr/>
          </p:nvSpPr>
          <p:spPr bwMode="auto">
            <a:xfrm>
              <a:off x="2265787" y="3765871"/>
              <a:ext cx="50800" cy="50800"/>
            </a:xfrm>
            <a:custGeom>
              <a:avLst/>
              <a:gdLst>
                <a:gd name="T0" fmla="*/ 0 w 67"/>
                <a:gd name="T1" fmla="*/ 33 h 66"/>
                <a:gd name="T2" fmla="*/ 67 w 67"/>
                <a:gd name="T3" fmla="*/ 33 h 66"/>
                <a:gd name="T4" fmla="*/ 33 w 67"/>
                <a:gd name="T5" fmla="*/ 0 h 66"/>
                <a:gd name="T6" fmla="*/ 33 w 67"/>
                <a:gd name="T7" fmla="*/ 66 h 66"/>
              </a:gdLst>
              <a:ahLst/>
              <a:cxnLst>
                <a:cxn ang="0">
                  <a:pos x="T0" y="T1"/>
                </a:cxn>
                <a:cxn ang="0">
                  <a:pos x="T2" y="T3"/>
                </a:cxn>
                <a:cxn ang="0">
                  <a:pos x="T4" y="T5"/>
                </a:cxn>
                <a:cxn ang="0">
                  <a:pos x="T6" y="T7"/>
                </a:cxn>
              </a:cxnLst>
              <a:rect l="0" t="0" r="r" b="b"/>
              <a:pathLst>
                <a:path w="67" h="66">
                  <a:moveTo>
                    <a:pt x="0" y="33"/>
                  </a:moveTo>
                  <a:lnTo>
                    <a:pt x="67"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99" name="Freeform 90">
              <a:extLst>
                <a:ext uri="{FF2B5EF4-FFF2-40B4-BE49-F238E27FC236}">
                  <a16:creationId xmlns:a16="http://schemas.microsoft.com/office/drawing/2014/main" id="{747F923F-D070-7995-78EB-FB6A874105EA}"/>
                </a:ext>
              </a:extLst>
            </p:cNvPr>
            <p:cNvSpPr>
              <a:spLocks noEditPoints="1"/>
            </p:cNvSpPr>
            <p:nvPr/>
          </p:nvSpPr>
          <p:spPr bwMode="auto">
            <a:xfrm>
              <a:off x="2056237" y="3730946"/>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AE2C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grpSp>
      <p:grpSp>
        <p:nvGrpSpPr>
          <p:cNvPr id="212" name="Group 211">
            <a:extLst>
              <a:ext uri="{FF2B5EF4-FFF2-40B4-BE49-F238E27FC236}">
                <a16:creationId xmlns:a16="http://schemas.microsoft.com/office/drawing/2014/main" id="{49640986-1B55-A6FF-4C42-EEDAB4704137}"/>
              </a:ext>
            </a:extLst>
          </p:cNvPr>
          <p:cNvGrpSpPr/>
          <p:nvPr/>
        </p:nvGrpSpPr>
        <p:grpSpPr>
          <a:xfrm>
            <a:off x="5668886" y="2801782"/>
            <a:ext cx="2930128" cy="1420416"/>
            <a:chOff x="2034012" y="3757934"/>
            <a:chExt cx="3906838" cy="1893887"/>
          </a:xfrm>
        </p:grpSpPr>
        <p:sp>
          <p:nvSpPr>
            <p:cNvPr id="246" name="Freeform 112">
              <a:extLst>
                <a:ext uri="{FF2B5EF4-FFF2-40B4-BE49-F238E27FC236}">
                  <a16:creationId xmlns:a16="http://schemas.microsoft.com/office/drawing/2014/main" id="{F1460746-82E2-7977-87E4-969AD80B7727}"/>
                </a:ext>
              </a:extLst>
            </p:cNvPr>
            <p:cNvSpPr>
              <a:spLocks/>
            </p:cNvSpPr>
            <p:nvPr/>
          </p:nvSpPr>
          <p:spPr bwMode="auto">
            <a:xfrm>
              <a:off x="2076875" y="3757934"/>
              <a:ext cx="3863975" cy="1849438"/>
            </a:xfrm>
            <a:custGeom>
              <a:avLst/>
              <a:gdLst>
                <a:gd name="T0" fmla="*/ 0 w 5083"/>
                <a:gd name="T1" fmla="*/ 0 h 2434"/>
                <a:gd name="T2" fmla="*/ 0 w 5083"/>
                <a:gd name="T3" fmla="*/ 2434 h 2434"/>
                <a:gd name="T4" fmla="*/ 5083 w 5083"/>
                <a:gd name="T5" fmla="*/ 2434 h 2434"/>
              </a:gdLst>
              <a:ahLst/>
              <a:cxnLst>
                <a:cxn ang="0">
                  <a:pos x="T0" y="T1"/>
                </a:cxn>
                <a:cxn ang="0">
                  <a:pos x="T2" y="T3"/>
                </a:cxn>
                <a:cxn ang="0">
                  <a:pos x="T4" y="T5"/>
                </a:cxn>
              </a:cxnLst>
              <a:rect l="0" t="0" r="r" b="b"/>
              <a:pathLst>
                <a:path w="5083" h="2434">
                  <a:moveTo>
                    <a:pt x="0" y="0"/>
                  </a:moveTo>
                  <a:lnTo>
                    <a:pt x="0" y="2434"/>
                  </a:lnTo>
                  <a:lnTo>
                    <a:pt x="5083" y="2434"/>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47" name="Line 113">
              <a:extLst>
                <a:ext uri="{FF2B5EF4-FFF2-40B4-BE49-F238E27FC236}">
                  <a16:creationId xmlns:a16="http://schemas.microsoft.com/office/drawing/2014/main" id="{D3F12441-5861-C3A9-7E17-9A23D5B9CD92}"/>
                </a:ext>
              </a:extLst>
            </p:cNvPr>
            <p:cNvSpPr>
              <a:spLocks noChangeShapeType="1"/>
            </p:cNvSpPr>
            <p:nvPr/>
          </p:nvSpPr>
          <p:spPr bwMode="auto">
            <a:xfrm flipH="1">
              <a:off x="2034012" y="3757934"/>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48" name="Line 114">
              <a:extLst>
                <a:ext uri="{FF2B5EF4-FFF2-40B4-BE49-F238E27FC236}">
                  <a16:creationId xmlns:a16="http://schemas.microsoft.com/office/drawing/2014/main" id="{FF7869A3-C568-99AD-395F-3E8520A9EFD4}"/>
                </a:ext>
              </a:extLst>
            </p:cNvPr>
            <p:cNvSpPr>
              <a:spLocks noChangeShapeType="1"/>
            </p:cNvSpPr>
            <p:nvPr/>
          </p:nvSpPr>
          <p:spPr bwMode="auto">
            <a:xfrm flipH="1">
              <a:off x="2034012" y="4127821"/>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49" name="Line 115">
              <a:extLst>
                <a:ext uri="{FF2B5EF4-FFF2-40B4-BE49-F238E27FC236}">
                  <a16:creationId xmlns:a16="http://schemas.microsoft.com/office/drawing/2014/main" id="{9CF3ADC8-9B37-8CC4-313F-3B21E49C7AB8}"/>
                </a:ext>
              </a:extLst>
            </p:cNvPr>
            <p:cNvSpPr>
              <a:spLocks noChangeShapeType="1"/>
            </p:cNvSpPr>
            <p:nvPr/>
          </p:nvSpPr>
          <p:spPr bwMode="auto">
            <a:xfrm flipH="1">
              <a:off x="2034012" y="4497709"/>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50" name="Line 116">
              <a:extLst>
                <a:ext uri="{FF2B5EF4-FFF2-40B4-BE49-F238E27FC236}">
                  <a16:creationId xmlns:a16="http://schemas.microsoft.com/office/drawing/2014/main" id="{CE54260C-D70D-580C-A4B6-0557D2BBEA6D}"/>
                </a:ext>
              </a:extLst>
            </p:cNvPr>
            <p:cNvSpPr>
              <a:spLocks noChangeShapeType="1"/>
            </p:cNvSpPr>
            <p:nvPr/>
          </p:nvSpPr>
          <p:spPr bwMode="auto">
            <a:xfrm flipH="1">
              <a:off x="2034012" y="4869184"/>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51" name="Line 117">
              <a:extLst>
                <a:ext uri="{FF2B5EF4-FFF2-40B4-BE49-F238E27FC236}">
                  <a16:creationId xmlns:a16="http://schemas.microsoft.com/office/drawing/2014/main" id="{47F18EAB-69B9-DF44-D638-D5900C217EED}"/>
                </a:ext>
              </a:extLst>
            </p:cNvPr>
            <p:cNvSpPr>
              <a:spLocks noChangeShapeType="1"/>
            </p:cNvSpPr>
            <p:nvPr/>
          </p:nvSpPr>
          <p:spPr bwMode="auto">
            <a:xfrm flipH="1">
              <a:off x="2034012" y="5239071"/>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52" name="Line 118">
              <a:extLst>
                <a:ext uri="{FF2B5EF4-FFF2-40B4-BE49-F238E27FC236}">
                  <a16:creationId xmlns:a16="http://schemas.microsoft.com/office/drawing/2014/main" id="{D9406068-17E4-7823-520E-FD91CC100845}"/>
                </a:ext>
              </a:extLst>
            </p:cNvPr>
            <p:cNvSpPr>
              <a:spLocks noChangeShapeType="1"/>
            </p:cNvSpPr>
            <p:nvPr/>
          </p:nvSpPr>
          <p:spPr bwMode="auto">
            <a:xfrm flipH="1">
              <a:off x="2034012" y="5607371"/>
              <a:ext cx="42863"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53" name="Line 119">
              <a:extLst>
                <a:ext uri="{FF2B5EF4-FFF2-40B4-BE49-F238E27FC236}">
                  <a16:creationId xmlns:a16="http://schemas.microsoft.com/office/drawing/2014/main" id="{DF4E91B6-F2CF-24AB-4563-E5C5F67D53D9}"/>
                </a:ext>
              </a:extLst>
            </p:cNvPr>
            <p:cNvSpPr>
              <a:spLocks noChangeShapeType="1"/>
            </p:cNvSpPr>
            <p:nvPr/>
          </p:nvSpPr>
          <p:spPr bwMode="auto">
            <a:xfrm>
              <a:off x="2076875" y="5607371"/>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54" name="Line 120">
              <a:extLst>
                <a:ext uri="{FF2B5EF4-FFF2-40B4-BE49-F238E27FC236}">
                  <a16:creationId xmlns:a16="http://schemas.microsoft.com/office/drawing/2014/main" id="{AAC0EF26-8080-A10D-ADBC-26413BF8E29C}"/>
                </a:ext>
              </a:extLst>
            </p:cNvPr>
            <p:cNvSpPr>
              <a:spLocks noChangeShapeType="1"/>
            </p:cNvSpPr>
            <p:nvPr/>
          </p:nvSpPr>
          <p:spPr bwMode="auto">
            <a:xfrm>
              <a:off x="2484862" y="5607371"/>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55" name="Line 121">
              <a:extLst>
                <a:ext uri="{FF2B5EF4-FFF2-40B4-BE49-F238E27FC236}">
                  <a16:creationId xmlns:a16="http://schemas.microsoft.com/office/drawing/2014/main" id="{89196280-8327-7402-CCB7-AC6D3FB49035}"/>
                </a:ext>
              </a:extLst>
            </p:cNvPr>
            <p:cNvSpPr>
              <a:spLocks noChangeShapeType="1"/>
            </p:cNvSpPr>
            <p:nvPr/>
          </p:nvSpPr>
          <p:spPr bwMode="auto">
            <a:xfrm>
              <a:off x="2892850" y="5607371"/>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56" name="Line 122">
              <a:extLst>
                <a:ext uri="{FF2B5EF4-FFF2-40B4-BE49-F238E27FC236}">
                  <a16:creationId xmlns:a16="http://schemas.microsoft.com/office/drawing/2014/main" id="{A4536FF8-C9A3-A1C8-46C3-E8C08AB579A4}"/>
                </a:ext>
              </a:extLst>
            </p:cNvPr>
            <p:cNvSpPr>
              <a:spLocks noChangeShapeType="1"/>
            </p:cNvSpPr>
            <p:nvPr/>
          </p:nvSpPr>
          <p:spPr bwMode="auto">
            <a:xfrm>
              <a:off x="3300837" y="5607371"/>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57" name="Line 123">
              <a:extLst>
                <a:ext uri="{FF2B5EF4-FFF2-40B4-BE49-F238E27FC236}">
                  <a16:creationId xmlns:a16="http://schemas.microsoft.com/office/drawing/2014/main" id="{EADF0D7E-8210-280F-4747-414F3527FBAF}"/>
                </a:ext>
              </a:extLst>
            </p:cNvPr>
            <p:cNvSpPr>
              <a:spLocks noChangeShapeType="1"/>
            </p:cNvSpPr>
            <p:nvPr/>
          </p:nvSpPr>
          <p:spPr bwMode="auto">
            <a:xfrm>
              <a:off x="3708825" y="5607371"/>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58" name="Line 124">
              <a:extLst>
                <a:ext uri="{FF2B5EF4-FFF2-40B4-BE49-F238E27FC236}">
                  <a16:creationId xmlns:a16="http://schemas.microsoft.com/office/drawing/2014/main" id="{CD318A21-C18A-2989-BDE0-43911739A110}"/>
                </a:ext>
              </a:extLst>
            </p:cNvPr>
            <p:cNvSpPr>
              <a:spLocks noChangeShapeType="1"/>
            </p:cNvSpPr>
            <p:nvPr/>
          </p:nvSpPr>
          <p:spPr bwMode="auto">
            <a:xfrm>
              <a:off x="4116812" y="5607371"/>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59" name="Line 125">
              <a:extLst>
                <a:ext uri="{FF2B5EF4-FFF2-40B4-BE49-F238E27FC236}">
                  <a16:creationId xmlns:a16="http://schemas.microsoft.com/office/drawing/2014/main" id="{F0501AFF-66FF-C94D-B0F8-E53F9F3F02C3}"/>
                </a:ext>
              </a:extLst>
            </p:cNvPr>
            <p:cNvSpPr>
              <a:spLocks noChangeShapeType="1"/>
            </p:cNvSpPr>
            <p:nvPr/>
          </p:nvSpPr>
          <p:spPr bwMode="auto">
            <a:xfrm>
              <a:off x="4524800" y="5607371"/>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60" name="Line 126">
              <a:extLst>
                <a:ext uri="{FF2B5EF4-FFF2-40B4-BE49-F238E27FC236}">
                  <a16:creationId xmlns:a16="http://schemas.microsoft.com/office/drawing/2014/main" id="{C72413A9-FB97-CFA5-A2CB-E14B40143BE1}"/>
                </a:ext>
              </a:extLst>
            </p:cNvPr>
            <p:cNvSpPr>
              <a:spLocks noChangeShapeType="1"/>
            </p:cNvSpPr>
            <p:nvPr/>
          </p:nvSpPr>
          <p:spPr bwMode="auto">
            <a:xfrm>
              <a:off x="4932787" y="5607371"/>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61" name="Line 127">
              <a:extLst>
                <a:ext uri="{FF2B5EF4-FFF2-40B4-BE49-F238E27FC236}">
                  <a16:creationId xmlns:a16="http://schemas.microsoft.com/office/drawing/2014/main" id="{0C87DF27-29FE-AC92-DD12-B6949051EF34}"/>
                </a:ext>
              </a:extLst>
            </p:cNvPr>
            <p:cNvSpPr>
              <a:spLocks noChangeShapeType="1"/>
            </p:cNvSpPr>
            <p:nvPr/>
          </p:nvSpPr>
          <p:spPr bwMode="auto">
            <a:xfrm>
              <a:off x="5340775" y="5607371"/>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62" name="Line 128">
              <a:extLst>
                <a:ext uri="{FF2B5EF4-FFF2-40B4-BE49-F238E27FC236}">
                  <a16:creationId xmlns:a16="http://schemas.microsoft.com/office/drawing/2014/main" id="{D896B399-4304-B1F6-E60E-B209665823A9}"/>
                </a:ext>
              </a:extLst>
            </p:cNvPr>
            <p:cNvSpPr>
              <a:spLocks noChangeShapeType="1"/>
            </p:cNvSpPr>
            <p:nvPr/>
          </p:nvSpPr>
          <p:spPr bwMode="auto">
            <a:xfrm>
              <a:off x="5748762" y="5607371"/>
              <a:ext cx="0" cy="4445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grpSp>
      <p:sp>
        <p:nvSpPr>
          <p:cNvPr id="213" name="TextBox 212">
            <a:extLst>
              <a:ext uri="{FF2B5EF4-FFF2-40B4-BE49-F238E27FC236}">
                <a16:creationId xmlns:a16="http://schemas.microsoft.com/office/drawing/2014/main" id="{E80F9B6C-0FE6-F9F9-768A-937133689701}"/>
              </a:ext>
            </a:extLst>
          </p:cNvPr>
          <p:cNvSpPr txBox="1"/>
          <p:nvPr/>
        </p:nvSpPr>
        <p:spPr>
          <a:xfrm>
            <a:off x="5505736" y="2753144"/>
            <a:ext cx="144270"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100</a:t>
            </a:r>
          </a:p>
        </p:txBody>
      </p:sp>
      <p:sp>
        <p:nvSpPr>
          <p:cNvPr id="214" name="TextBox 213">
            <a:extLst>
              <a:ext uri="{FF2B5EF4-FFF2-40B4-BE49-F238E27FC236}">
                <a16:creationId xmlns:a16="http://schemas.microsoft.com/office/drawing/2014/main" id="{F4873458-DBBE-E5EF-D09C-0BDB9490852E}"/>
              </a:ext>
            </a:extLst>
          </p:cNvPr>
          <p:cNvSpPr txBox="1"/>
          <p:nvPr/>
        </p:nvSpPr>
        <p:spPr>
          <a:xfrm>
            <a:off x="5553826" y="3030636"/>
            <a:ext cx="96181"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80</a:t>
            </a:r>
          </a:p>
        </p:txBody>
      </p:sp>
      <p:sp>
        <p:nvSpPr>
          <p:cNvPr id="215" name="TextBox 214">
            <a:extLst>
              <a:ext uri="{FF2B5EF4-FFF2-40B4-BE49-F238E27FC236}">
                <a16:creationId xmlns:a16="http://schemas.microsoft.com/office/drawing/2014/main" id="{27E3405B-F8C7-DB57-1ACE-5734FAE286E3}"/>
              </a:ext>
            </a:extLst>
          </p:cNvPr>
          <p:cNvSpPr txBox="1"/>
          <p:nvPr/>
        </p:nvSpPr>
        <p:spPr>
          <a:xfrm>
            <a:off x="5553826" y="3308130"/>
            <a:ext cx="96181"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60</a:t>
            </a:r>
          </a:p>
        </p:txBody>
      </p:sp>
      <p:sp>
        <p:nvSpPr>
          <p:cNvPr id="216" name="TextBox 215">
            <a:extLst>
              <a:ext uri="{FF2B5EF4-FFF2-40B4-BE49-F238E27FC236}">
                <a16:creationId xmlns:a16="http://schemas.microsoft.com/office/drawing/2014/main" id="{446A5FB3-09AB-D496-71BC-95636DD38FB7}"/>
              </a:ext>
            </a:extLst>
          </p:cNvPr>
          <p:cNvSpPr txBox="1"/>
          <p:nvPr/>
        </p:nvSpPr>
        <p:spPr>
          <a:xfrm>
            <a:off x="5553826" y="3585624"/>
            <a:ext cx="96181"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40</a:t>
            </a:r>
          </a:p>
        </p:txBody>
      </p:sp>
      <p:sp>
        <p:nvSpPr>
          <p:cNvPr id="217" name="TextBox 216">
            <a:extLst>
              <a:ext uri="{FF2B5EF4-FFF2-40B4-BE49-F238E27FC236}">
                <a16:creationId xmlns:a16="http://schemas.microsoft.com/office/drawing/2014/main" id="{FE026CB3-9CD4-8E11-EF88-60779EB90183}"/>
              </a:ext>
            </a:extLst>
          </p:cNvPr>
          <p:cNvSpPr txBox="1"/>
          <p:nvPr/>
        </p:nvSpPr>
        <p:spPr>
          <a:xfrm>
            <a:off x="5553826" y="3863117"/>
            <a:ext cx="96181"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20</a:t>
            </a:r>
          </a:p>
        </p:txBody>
      </p:sp>
      <p:sp>
        <p:nvSpPr>
          <p:cNvPr id="218" name="TextBox 217">
            <a:extLst>
              <a:ext uri="{FF2B5EF4-FFF2-40B4-BE49-F238E27FC236}">
                <a16:creationId xmlns:a16="http://schemas.microsoft.com/office/drawing/2014/main" id="{3669D2D8-B84E-F86C-0686-920DCBC3258A}"/>
              </a:ext>
            </a:extLst>
          </p:cNvPr>
          <p:cNvSpPr txBox="1"/>
          <p:nvPr/>
        </p:nvSpPr>
        <p:spPr>
          <a:xfrm>
            <a:off x="5601916" y="4140609"/>
            <a:ext cx="48090" cy="103875"/>
          </a:xfrm>
          <a:prstGeom prst="rect">
            <a:avLst/>
          </a:prstGeom>
          <a:noFill/>
        </p:spPr>
        <p:txBody>
          <a:bodyPr wrap="none" lIns="0" tIns="0" rIns="0" bIns="0" rtlCol="0" anchor="ctr">
            <a:spAutoFit/>
          </a:bodyPr>
          <a:lstStyle/>
          <a:p>
            <a:pPr algn="r" defTabSz="685783"/>
            <a:r>
              <a:rPr lang="en-RO" sz="675" dirty="0">
                <a:solidFill>
                  <a:prstClr val="black"/>
                </a:solidFill>
                <a:latin typeface="Arial" panose="020B0604020202020204" pitchFamily="34" charset="0"/>
                <a:cs typeface="Arial" panose="020B0604020202020204" pitchFamily="34" charset="0"/>
              </a:rPr>
              <a:t>0</a:t>
            </a:r>
          </a:p>
        </p:txBody>
      </p:sp>
      <p:sp>
        <p:nvSpPr>
          <p:cNvPr id="219" name="TextBox 218">
            <a:extLst>
              <a:ext uri="{FF2B5EF4-FFF2-40B4-BE49-F238E27FC236}">
                <a16:creationId xmlns:a16="http://schemas.microsoft.com/office/drawing/2014/main" id="{A2319F62-68A6-5775-F92E-05AD415FB8E2}"/>
              </a:ext>
            </a:extLst>
          </p:cNvPr>
          <p:cNvSpPr txBox="1"/>
          <p:nvPr/>
        </p:nvSpPr>
        <p:spPr>
          <a:xfrm rot="16200000">
            <a:off x="4729914" y="3439077"/>
            <a:ext cx="1387340" cy="115416"/>
          </a:xfrm>
          <a:prstGeom prst="rect">
            <a:avLst/>
          </a:prstGeom>
          <a:noFill/>
        </p:spPr>
        <p:txBody>
          <a:bodyPr wrap="square" lIns="0" tIns="0" rIns="0" bIns="0" rtlCol="0" anchor="ctr">
            <a:spAutoFit/>
          </a:bodyPr>
          <a:lstStyle/>
          <a:p>
            <a:pPr algn="ctr" defTabSz="685783"/>
            <a:r>
              <a:rPr lang="en-GB" sz="750" b="1" dirty="0">
                <a:solidFill>
                  <a:prstClr val="black"/>
                </a:solidFill>
                <a:latin typeface="Arial" panose="020B0604020202020204" pitchFamily="34" charset="0"/>
                <a:cs typeface="Arial" panose="020B0604020202020204" pitchFamily="34" charset="0"/>
              </a:rPr>
              <a:t>Disease-free survival (%)</a:t>
            </a:r>
            <a:endParaRPr lang="en-RO" sz="750" b="1" dirty="0">
              <a:solidFill>
                <a:prstClr val="black"/>
              </a:solidFill>
              <a:latin typeface="Arial" panose="020B0604020202020204" pitchFamily="34" charset="0"/>
              <a:cs typeface="Arial" panose="020B0604020202020204" pitchFamily="34" charset="0"/>
            </a:endParaRPr>
          </a:p>
        </p:txBody>
      </p:sp>
      <p:sp>
        <p:nvSpPr>
          <p:cNvPr id="220" name="TextBox 219">
            <a:extLst>
              <a:ext uri="{FF2B5EF4-FFF2-40B4-BE49-F238E27FC236}">
                <a16:creationId xmlns:a16="http://schemas.microsoft.com/office/drawing/2014/main" id="{AAACA56B-0B2C-0305-B002-4DD71E20535F}"/>
              </a:ext>
            </a:extLst>
          </p:cNvPr>
          <p:cNvSpPr txBox="1"/>
          <p:nvPr/>
        </p:nvSpPr>
        <p:spPr>
          <a:xfrm>
            <a:off x="5634595" y="423150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0</a:t>
            </a:r>
          </a:p>
        </p:txBody>
      </p:sp>
      <p:sp>
        <p:nvSpPr>
          <p:cNvPr id="221" name="TextBox 220">
            <a:extLst>
              <a:ext uri="{FF2B5EF4-FFF2-40B4-BE49-F238E27FC236}">
                <a16:creationId xmlns:a16="http://schemas.microsoft.com/office/drawing/2014/main" id="{3D8DE03C-155E-AA78-884B-15C66243C44C}"/>
              </a:ext>
            </a:extLst>
          </p:cNvPr>
          <p:cNvSpPr txBox="1"/>
          <p:nvPr/>
        </p:nvSpPr>
        <p:spPr>
          <a:xfrm>
            <a:off x="5940524" y="423150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6</a:t>
            </a:r>
          </a:p>
        </p:txBody>
      </p:sp>
      <p:sp>
        <p:nvSpPr>
          <p:cNvPr id="222" name="TextBox 221">
            <a:extLst>
              <a:ext uri="{FF2B5EF4-FFF2-40B4-BE49-F238E27FC236}">
                <a16:creationId xmlns:a16="http://schemas.microsoft.com/office/drawing/2014/main" id="{3B3E260E-6CF2-A374-4B18-D22AD8955176}"/>
              </a:ext>
            </a:extLst>
          </p:cNvPr>
          <p:cNvSpPr txBox="1"/>
          <p:nvPr/>
        </p:nvSpPr>
        <p:spPr>
          <a:xfrm>
            <a:off x="6246453" y="423150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12</a:t>
            </a:r>
          </a:p>
        </p:txBody>
      </p:sp>
      <p:sp>
        <p:nvSpPr>
          <p:cNvPr id="223" name="TextBox 222">
            <a:extLst>
              <a:ext uri="{FF2B5EF4-FFF2-40B4-BE49-F238E27FC236}">
                <a16:creationId xmlns:a16="http://schemas.microsoft.com/office/drawing/2014/main" id="{F57B75FD-D15D-3270-7D74-194595DD5379}"/>
              </a:ext>
            </a:extLst>
          </p:cNvPr>
          <p:cNvSpPr txBox="1"/>
          <p:nvPr/>
        </p:nvSpPr>
        <p:spPr>
          <a:xfrm>
            <a:off x="6552382" y="423150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18</a:t>
            </a:r>
          </a:p>
        </p:txBody>
      </p:sp>
      <p:sp>
        <p:nvSpPr>
          <p:cNvPr id="224" name="TextBox 223">
            <a:extLst>
              <a:ext uri="{FF2B5EF4-FFF2-40B4-BE49-F238E27FC236}">
                <a16:creationId xmlns:a16="http://schemas.microsoft.com/office/drawing/2014/main" id="{F1C03957-4E59-D5FE-4B47-E8BBB88CBD2F}"/>
              </a:ext>
            </a:extLst>
          </p:cNvPr>
          <p:cNvSpPr txBox="1"/>
          <p:nvPr/>
        </p:nvSpPr>
        <p:spPr>
          <a:xfrm>
            <a:off x="6858310" y="423150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24</a:t>
            </a:r>
          </a:p>
        </p:txBody>
      </p:sp>
      <p:sp>
        <p:nvSpPr>
          <p:cNvPr id="225" name="TextBox 224">
            <a:extLst>
              <a:ext uri="{FF2B5EF4-FFF2-40B4-BE49-F238E27FC236}">
                <a16:creationId xmlns:a16="http://schemas.microsoft.com/office/drawing/2014/main" id="{2832B4A6-177D-D96B-B673-9DCF43D93B33}"/>
              </a:ext>
            </a:extLst>
          </p:cNvPr>
          <p:cNvSpPr txBox="1"/>
          <p:nvPr/>
        </p:nvSpPr>
        <p:spPr>
          <a:xfrm>
            <a:off x="7164239" y="423150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30</a:t>
            </a:r>
          </a:p>
        </p:txBody>
      </p:sp>
      <p:sp>
        <p:nvSpPr>
          <p:cNvPr id="226" name="TextBox 225">
            <a:extLst>
              <a:ext uri="{FF2B5EF4-FFF2-40B4-BE49-F238E27FC236}">
                <a16:creationId xmlns:a16="http://schemas.microsoft.com/office/drawing/2014/main" id="{AE1EE043-5AC0-D9C6-33E0-E019458EB564}"/>
              </a:ext>
            </a:extLst>
          </p:cNvPr>
          <p:cNvSpPr txBox="1"/>
          <p:nvPr/>
        </p:nvSpPr>
        <p:spPr>
          <a:xfrm>
            <a:off x="7470168" y="423150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36</a:t>
            </a:r>
          </a:p>
        </p:txBody>
      </p:sp>
      <p:sp>
        <p:nvSpPr>
          <p:cNvPr id="227" name="TextBox 226">
            <a:extLst>
              <a:ext uri="{FF2B5EF4-FFF2-40B4-BE49-F238E27FC236}">
                <a16:creationId xmlns:a16="http://schemas.microsoft.com/office/drawing/2014/main" id="{EE43C20A-356F-2574-7A22-B4EEC6B0B4ED}"/>
              </a:ext>
            </a:extLst>
          </p:cNvPr>
          <p:cNvSpPr txBox="1"/>
          <p:nvPr/>
        </p:nvSpPr>
        <p:spPr>
          <a:xfrm>
            <a:off x="7776097" y="423150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42</a:t>
            </a:r>
          </a:p>
        </p:txBody>
      </p:sp>
      <p:sp>
        <p:nvSpPr>
          <p:cNvPr id="228" name="TextBox 227">
            <a:extLst>
              <a:ext uri="{FF2B5EF4-FFF2-40B4-BE49-F238E27FC236}">
                <a16:creationId xmlns:a16="http://schemas.microsoft.com/office/drawing/2014/main" id="{0B3ACF5C-CBD5-2844-CBCC-721E8588C6A6}"/>
              </a:ext>
            </a:extLst>
          </p:cNvPr>
          <p:cNvSpPr txBox="1"/>
          <p:nvPr/>
        </p:nvSpPr>
        <p:spPr>
          <a:xfrm>
            <a:off x="8082025" y="423150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48</a:t>
            </a:r>
          </a:p>
        </p:txBody>
      </p:sp>
      <p:sp>
        <p:nvSpPr>
          <p:cNvPr id="229" name="TextBox 228">
            <a:extLst>
              <a:ext uri="{FF2B5EF4-FFF2-40B4-BE49-F238E27FC236}">
                <a16:creationId xmlns:a16="http://schemas.microsoft.com/office/drawing/2014/main" id="{7910E5B7-A246-D104-0ECB-07B831E702B6}"/>
              </a:ext>
            </a:extLst>
          </p:cNvPr>
          <p:cNvSpPr txBox="1"/>
          <p:nvPr/>
        </p:nvSpPr>
        <p:spPr>
          <a:xfrm>
            <a:off x="8387955" y="4231503"/>
            <a:ext cx="136920" cy="103875"/>
          </a:xfrm>
          <a:prstGeom prst="rect">
            <a:avLst/>
          </a:prstGeom>
          <a:noFill/>
        </p:spPr>
        <p:txBody>
          <a:bodyPr wrap="square" lIns="0" tIns="0" rIns="0" bIns="0" rtlCol="0" anchor="t">
            <a:spAutoFit/>
          </a:bodyPr>
          <a:lstStyle/>
          <a:p>
            <a:pPr algn="ctr" defTabSz="685783"/>
            <a:r>
              <a:rPr lang="en-RO" sz="675" dirty="0">
                <a:solidFill>
                  <a:prstClr val="black"/>
                </a:solidFill>
                <a:latin typeface="Arial" panose="020B0604020202020204" pitchFamily="34" charset="0"/>
                <a:cs typeface="Arial" panose="020B0604020202020204" pitchFamily="34" charset="0"/>
              </a:rPr>
              <a:t>54</a:t>
            </a:r>
          </a:p>
        </p:txBody>
      </p:sp>
      <p:sp>
        <p:nvSpPr>
          <p:cNvPr id="230" name="TextBox 229">
            <a:extLst>
              <a:ext uri="{FF2B5EF4-FFF2-40B4-BE49-F238E27FC236}">
                <a16:creationId xmlns:a16="http://schemas.microsoft.com/office/drawing/2014/main" id="{6C227B3E-FA7B-ABFB-C396-7E1540D5E47F}"/>
              </a:ext>
            </a:extLst>
          </p:cNvPr>
          <p:cNvSpPr txBox="1"/>
          <p:nvPr/>
        </p:nvSpPr>
        <p:spPr>
          <a:xfrm>
            <a:off x="5634595" y="4440807"/>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69</a:t>
            </a:r>
          </a:p>
          <a:p>
            <a:pPr algn="ctr" defTabSz="685783"/>
            <a:r>
              <a:rPr lang="en-RO" sz="525" dirty="0">
                <a:solidFill>
                  <a:prstClr val="black"/>
                </a:solidFill>
                <a:latin typeface="Arial" panose="020B0604020202020204" pitchFamily="34" charset="0"/>
                <a:cs typeface="Arial" panose="020B0604020202020204" pitchFamily="34" charset="0"/>
              </a:rPr>
              <a:t>70</a:t>
            </a:r>
          </a:p>
        </p:txBody>
      </p:sp>
      <p:sp>
        <p:nvSpPr>
          <p:cNvPr id="231" name="TextBox 230">
            <a:extLst>
              <a:ext uri="{FF2B5EF4-FFF2-40B4-BE49-F238E27FC236}">
                <a16:creationId xmlns:a16="http://schemas.microsoft.com/office/drawing/2014/main" id="{EA890736-A7D3-0B7F-DC12-84FF6F8E4332}"/>
              </a:ext>
            </a:extLst>
          </p:cNvPr>
          <p:cNvSpPr txBox="1"/>
          <p:nvPr/>
        </p:nvSpPr>
        <p:spPr>
          <a:xfrm>
            <a:off x="5940524" y="4440807"/>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67</a:t>
            </a:r>
          </a:p>
          <a:p>
            <a:pPr algn="ctr" defTabSz="685783"/>
            <a:r>
              <a:rPr lang="en-RO" sz="525" dirty="0">
                <a:solidFill>
                  <a:prstClr val="black"/>
                </a:solidFill>
                <a:latin typeface="Arial" panose="020B0604020202020204" pitchFamily="34" charset="0"/>
                <a:cs typeface="Arial" panose="020B0604020202020204" pitchFamily="34" charset="0"/>
              </a:rPr>
              <a:t>61</a:t>
            </a:r>
          </a:p>
        </p:txBody>
      </p:sp>
      <p:sp>
        <p:nvSpPr>
          <p:cNvPr id="232" name="TextBox 231">
            <a:extLst>
              <a:ext uri="{FF2B5EF4-FFF2-40B4-BE49-F238E27FC236}">
                <a16:creationId xmlns:a16="http://schemas.microsoft.com/office/drawing/2014/main" id="{73D1A2B2-A11F-F446-CABC-4853AB78F5EA}"/>
              </a:ext>
            </a:extLst>
          </p:cNvPr>
          <p:cNvSpPr txBox="1"/>
          <p:nvPr/>
        </p:nvSpPr>
        <p:spPr>
          <a:xfrm>
            <a:off x="6246453" y="4440807"/>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67</a:t>
            </a:r>
          </a:p>
          <a:p>
            <a:pPr algn="ctr" defTabSz="685783"/>
            <a:r>
              <a:rPr lang="en-RO" sz="525" dirty="0">
                <a:solidFill>
                  <a:prstClr val="black"/>
                </a:solidFill>
                <a:latin typeface="Arial" panose="020B0604020202020204" pitchFamily="34" charset="0"/>
                <a:cs typeface="Arial" panose="020B0604020202020204" pitchFamily="34" charset="0"/>
              </a:rPr>
              <a:t>53</a:t>
            </a:r>
          </a:p>
        </p:txBody>
      </p:sp>
      <p:sp>
        <p:nvSpPr>
          <p:cNvPr id="233" name="TextBox 232">
            <a:extLst>
              <a:ext uri="{FF2B5EF4-FFF2-40B4-BE49-F238E27FC236}">
                <a16:creationId xmlns:a16="http://schemas.microsoft.com/office/drawing/2014/main" id="{C8279E45-4EC9-F26E-C49B-3F4210D88F2D}"/>
              </a:ext>
            </a:extLst>
          </p:cNvPr>
          <p:cNvSpPr txBox="1"/>
          <p:nvPr/>
        </p:nvSpPr>
        <p:spPr>
          <a:xfrm>
            <a:off x="6552382" y="4440807"/>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64</a:t>
            </a:r>
          </a:p>
          <a:p>
            <a:pPr algn="ctr" defTabSz="685783"/>
            <a:r>
              <a:rPr lang="en-RO" sz="525" dirty="0">
                <a:solidFill>
                  <a:prstClr val="black"/>
                </a:solidFill>
                <a:latin typeface="Arial" panose="020B0604020202020204" pitchFamily="34" charset="0"/>
                <a:cs typeface="Arial" panose="020B0604020202020204" pitchFamily="34" charset="0"/>
              </a:rPr>
              <a:t>47</a:t>
            </a:r>
          </a:p>
        </p:txBody>
      </p:sp>
      <p:sp>
        <p:nvSpPr>
          <p:cNvPr id="234" name="TextBox 233">
            <a:extLst>
              <a:ext uri="{FF2B5EF4-FFF2-40B4-BE49-F238E27FC236}">
                <a16:creationId xmlns:a16="http://schemas.microsoft.com/office/drawing/2014/main" id="{AB76FAF7-EEFE-F38C-66F8-BDF929ED7E81}"/>
              </a:ext>
            </a:extLst>
          </p:cNvPr>
          <p:cNvSpPr txBox="1"/>
          <p:nvPr/>
        </p:nvSpPr>
        <p:spPr>
          <a:xfrm>
            <a:off x="6858310" y="4440807"/>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39</a:t>
            </a:r>
          </a:p>
          <a:p>
            <a:pPr algn="ctr" defTabSz="685783"/>
            <a:r>
              <a:rPr lang="en-RO" sz="525" dirty="0">
                <a:solidFill>
                  <a:prstClr val="black"/>
                </a:solidFill>
                <a:latin typeface="Arial" panose="020B0604020202020204" pitchFamily="34" charset="0"/>
                <a:cs typeface="Arial" panose="020B0604020202020204" pitchFamily="34" charset="0"/>
              </a:rPr>
              <a:t>27</a:t>
            </a:r>
          </a:p>
        </p:txBody>
      </p:sp>
      <p:sp>
        <p:nvSpPr>
          <p:cNvPr id="235" name="TextBox 234">
            <a:extLst>
              <a:ext uri="{FF2B5EF4-FFF2-40B4-BE49-F238E27FC236}">
                <a16:creationId xmlns:a16="http://schemas.microsoft.com/office/drawing/2014/main" id="{CD2F8D8C-E491-5480-E26D-7F96E97C3C2C}"/>
              </a:ext>
            </a:extLst>
          </p:cNvPr>
          <p:cNvSpPr txBox="1"/>
          <p:nvPr/>
        </p:nvSpPr>
        <p:spPr>
          <a:xfrm>
            <a:off x="7164239" y="4440807"/>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27</a:t>
            </a:r>
          </a:p>
          <a:p>
            <a:pPr algn="ctr" defTabSz="685783"/>
            <a:r>
              <a:rPr lang="en-RO" sz="525" dirty="0">
                <a:solidFill>
                  <a:prstClr val="black"/>
                </a:solidFill>
                <a:latin typeface="Arial" panose="020B0604020202020204" pitchFamily="34" charset="0"/>
                <a:cs typeface="Arial" panose="020B0604020202020204" pitchFamily="34" charset="0"/>
              </a:rPr>
              <a:t>18</a:t>
            </a:r>
          </a:p>
        </p:txBody>
      </p:sp>
      <p:sp>
        <p:nvSpPr>
          <p:cNvPr id="236" name="TextBox 235">
            <a:extLst>
              <a:ext uri="{FF2B5EF4-FFF2-40B4-BE49-F238E27FC236}">
                <a16:creationId xmlns:a16="http://schemas.microsoft.com/office/drawing/2014/main" id="{D00DEE87-2B85-6EE4-4560-28BD81E14510}"/>
              </a:ext>
            </a:extLst>
          </p:cNvPr>
          <p:cNvSpPr txBox="1"/>
          <p:nvPr/>
        </p:nvSpPr>
        <p:spPr>
          <a:xfrm>
            <a:off x="7470168" y="4440807"/>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20</a:t>
            </a:r>
          </a:p>
          <a:p>
            <a:pPr algn="ctr" defTabSz="685783"/>
            <a:r>
              <a:rPr lang="en-RO" sz="525" dirty="0">
                <a:solidFill>
                  <a:prstClr val="black"/>
                </a:solidFill>
                <a:latin typeface="Arial" panose="020B0604020202020204" pitchFamily="34" charset="0"/>
                <a:cs typeface="Arial" panose="020B0604020202020204" pitchFamily="34" charset="0"/>
              </a:rPr>
              <a:t>14</a:t>
            </a:r>
          </a:p>
        </p:txBody>
      </p:sp>
      <p:sp>
        <p:nvSpPr>
          <p:cNvPr id="237" name="TextBox 236">
            <a:extLst>
              <a:ext uri="{FF2B5EF4-FFF2-40B4-BE49-F238E27FC236}">
                <a16:creationId xmlns:a16="http://schemas.microsoft.com/office/drawing/2014/main" id="{DD7DA609-502C-ED93-F923-BA33803B7B81}"/>
              </a:ext>
            </a:extLst>
          </p:cNvPr>
          <p:cNvSpPr txBox="1"/>
          <p:nvPr/>
        </p:nvSpPr>
        <p:spPr>
          <a:xfrm>
            <a:off x="7776097" y="4440807"/>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10</a:t>
            </a:r>
          </a:p>
          <a:p>
            <a:pPr algn="ctr" defTabSz="685783"/>
            <a:r>
              <a:rPr lang="en-RO" sz="525" dirty="0">
                <a:solidFill>
                  <a:prstClr val="black"/>
                </a:solidFill>
                <a:latin typeface="Arial" panose="020B0604020202020204" pitchFamily="34" charset="0"/>
                <a:cs typeface="Arial" panose="020B0604020202020204" pitchFamily="34" charset="0"/>
              </a:rPr>
              <a:t>9</a:t>
            </a:r>
          </a:p>
        </p:txBody>
      </p:sp>
      <p:sp>
        <p:nvSpPr>
          <p:cNvPr id="238" name="TextBox 237">
            <a:extLst>
              <a:ext uri="{FF2B5EF4-FFF2-40B4-BE49-F238E27FC236}">
                <a16:creationId xmlns:a16="http://schemas.microsoft.com/office/drawing/2014/main" id="{8760D748-D480-9AED-2FF1-B4D3313C7F68}"/>
              </a:ext>
            </a:extLst>
          </p:cNvPr>
          <p:cNvSpPr txBox="1"/>
          <p:nvPr/>
        </p:nvSpPr>
        <p:spPr>
          <a:xfrm>
            <a:off x="8082025" y="4440807"/>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6</a:t>
            </a:r>
          </a:p>
          <a:p>
            <a:pPr algn="ctr" defTabSz="685783"/>
            <a:r>
              <a:rPr lang="en-RO" sz="525" dirty="0">
                <a:solidFill>
                  <a:prstClr val="black"/>
                </a:solidFill>
                <a:latin typeface="Arial" panose="020B0604020202020204" pitchFamily="34" charset="0"/>
                <a:cs typeface="Arial" panose="020B0604020202020204" pitchFamily="34" charset="0"/>
              </a:rPr>
              <a:t>5</a:t>
            </a:r>
          </a:p>
        </p:txBody>
      </p:sp>
      <p:sp>
        <p:nvSpPr>
          <p:cNvPr id="239" name="TextBox 238">
            <a:extLst>
              <a:ext uri="{FF2B5EF4-FFF2-40B4-BE49-F238E27FC236}">
                <a16:creationId xmlns:a16="http://schemas.microsoft.com/office/drawing/2014/main" id="{EA4EDDE9-1506-F7D6-12DB-55E1C7CAC3F6}"/>
              </a:ext>
            </a:extLst>
          </p:cNvPr>
          <p:cNvSpPr txBox="1"/>
          <p:nvPr/>
        </p:nvSpPr>
        <p:spPr>
          <a:xfrm>
            <a:off x="8387955" y="4440807"/>
            <a:ext cx="136920" cy="161583"/>
          </a:xfrm>
          <a:prstGeom prst="rect">
            <a:avLst/>
          </a:prstGeom>
          <a:noFill/>
        </p:spPr>
        <p:txBody>
          <a:bodyPr wrap="square" lIns="0" tIns="0" rIns="0" bIns="0" rtlCol="0" anchor="t">
            <a:spAutoFit/>
          </a:bodyPr>
          <a:lstStyle/>
          <a:p>
            <a:pPr algn="ctr" defTabSz="685783"/>
            <a:r>
              <a:rPr lang="en-RO" sz="525" dirty="0">
                <a:solidFill>
                  <a:prstClr val="black"/>
                </a:solidFill>
                <a:latin typeface="Arial" panose="020B0604020202020204" pitchFamily="34" charset="0"/>
                <a:cs typeface="Arial" panose="020B0604020202020204" pitchFamily="34" charset="0"/>
              </a:rPr>
              <a:t>2</a:t>
            </a:r>
          </a:p>
          <a:p>
            <a:pPr algn="ctr" defTabSz="685783"/>
            <a:r>
              <a:rPr lang="en-RO" sz="525" dirty="0">
                <a:solidFill>
                  <a:prstClr val="black"/>
                </a:solidFill>
                <a:latin typeface="Arial" panose="020B0604020202020204" pitchFamily="34" charset="0"/>
                <a:cs typeface="Arial" panose="020B0604020202020204" pitchFamily="34" charset="0"/>
              </a:rPr>
              <a:t>2</a:t>
            </a:r>
          </a:p>
        </p:txBody>
      </p:sp>
      <p:sp>
        <p:nvSpPr>
          <p:cNvPr id="240" name="TextBox 239">
            <a:extLst>
              <a:ext uri="{FF2B5EF4-FFF2-40B4-BE49-F238E27FC236}">
                <a16:creationId xmlns:a16="http://schemas.microsoft.com/office/drawing/2014/main" id="{E80DDAEE-744F-36C1-81EE-54E8B2D3A624}"/>
              </a:ext>
            </a:extLst>
          </p:cNvPr>
          <p:cNvSpPr txBox="1"/>
          <p:nvPr/>
        </p:nvSpPr>
        <p:spPr>
          <a:xfrm>
            <a:off x="5381794" y="4440807"/>
            <a:ext cx="251672" cy="161583"/>
          </a:xfrm>
          <a:prstGeom prst="rect">
            <a:avLst/>
          </a:prstGeom>
          <a:noFill/>
        </p:spPr>
        <p:txBody>
          <a:bodyPr wrap="none" lIns="0" tIns="0" rIns="0" bIns="0" rtlCol="0" anchor="t">
            <a:spAutoFit/>
          </a:bodyPr>
          <a:lstStyle/>
          <a:p>
            <a:pPr algn="r" defTabSz="685783"/>
            <a:r>
              <a:rPr lang="en-RO" sz="525" dirty="0">
                <a:solidFill>
                  <a:prstClr val="black"/>
                </a:solidFill>
                <a:latin typeface="Arial" panose="020B0604020202020204" pitchFamily="34" charset="0"/>
                <a:cs typeface="Arial" panose="020B0604020202020204" pitchFamily="34" charset="0"/>
              </a:rPr>
              <a:t>Alectinib</a:t>
            </a:r>
          </a:p>
          <a:p>
            <a:pPr algn="r" defTabSz="685783"/>
            <a:r>
              <a:rPr lang="en-RO" sz="525" dirty="0">
                <a:solidFill>
                  <a:prstClr val="black"/>
                </a:solidFill>
                <a:latin typeface="Arial" panose="020B0604020202020204" pitchFamily="34" charset="0"/>
                <a:cs typeface="Arial" panose="020B0604020202020204" pitchFamily="34" charset="0"/>
              </a:rPr>
              <a:t>Chemo</a:t>
            </a:r>
          </a:p>
        </p:txBody>
      </p:sp>
      <p:sp>
        <p:nvSpPr>
          <p:cNvPr id="241" name="TextBox 240">
            <a:extLst>
              <a:ext uri="{FF2B5EF4-FFF2-40B4-BE49-F238E27FC236}">
                <a16:creationId xmlns:a16="http://schemas.microsoft.com/office/drawing/2014/main" id="{F272F476-110E-9D76-A923-433D6F98C7ED}"/>
              </a:ext>
            </a:extLst>
          </p:cNvPr>
          <p:cNvSpPr txBox="1"/>
          <p:nvPr/>
        </p:nvSpPr>
        <p:spPr>
          <a:xfrm>
            <a:off x="5308057" y="4356196"/>
            <a:ext cx="325410" cy="80791"/>
          </a:xfrm>
          <a:prstGeom prst="rect">
            <a:avLst/>
          </a:prstGeom>
          <a:noFill/>
        </p:spPr>
        <p:txBody>
          <a:bodyPr wrap="none" lIns="0" tIns="0" rIns="0" bIns="0" rtlCol="0" anchor="t">
            <a:spAutoFit/>
          </a:bodyPr>
          <a:lstStyle/>
          <a:p>
            <a:pPr algn="r" defTabSz="685783"/>
            <a:r>
              <a:rPr lang="en-RO" sz="525" b="1" dirty="0">
                <a:solidFill>
                  <a:prstClr val="black"/>
                </a:solidFill>
                <a:latin typeface="Arial" panose="020B0604020202020204" pitchFamily="34" charset="0"/>
                <a:cs typeface="Arial" panose="020B0604020202020204" pitchFamily="34" charset="0"/>
              </a:rPr>
              <a:t>No. at risk</a:t>
            </a:r>
          </a:p>
        </p:txBody>
      </p:sp>
      <p:sp>
        <p:nvSpPr>
          <p:cNvPr id="242" name="TextBox 241">
            <a:extLst>
              <a:ext uri="{FF2B5EF4-FFF2-40B4-BE49-F238E27FC236}">
                <a16:creationId xmlns:a16="http://schemas.microsoft.com/office/drawing/2014/main" id="{838DD577-82AE-3984-38FD-BEE7783EB835}"/>
              </a:ext>
            </a:extLst>
          </p:cNvPr>
          <p:cNvSpPr txBox="1"/>
          <p:nvPr/>
        </p:nvSpPr>
        <p:spPr>
          <a:xfrm>
            <a:off x="5699609" y="4325022"/>
            <a:ext cx="2910147" cy="115416"/>
          </a:xfrm>
          <a:prstGeom prst="rect">
            <a:avLst/>
          </a:prstGeom>
          <a:noFill/>
        </p:spPr>
        <p:txBody>
          <a:bodyPr wrap="square" lIns="0" tIns="0" rIns="0" bIns="0" rtlCol="0" anchor="t">
            <a:spAutoFit/>
          </a:bodyPr>
          <a:lstStyle/>
          <a:p>
            <a:pPr algn="ctr" defTabSz="685783"/>
            <a:r>
              <a:rPr lang="en-RO" sz="750" b="1" dirty="0">
                <a:solidFill>
                  <a:prstClr val="black"/>
                </a:solidFill>
                <a:latin typeface="Arial" panose="020B0604020202020204" pitchFamily="34" charset="0"/>
                <a:cs typeface="Arial" panose="020B0604020202020204" pitchFamily="34" charset="0"/>
              </a:rPr>
              <a:t>Time (months)</a:t>
            </a:r>
          </a:p>
        </p:txBody>
      </p:sp>
      <p:sp>
        <p:nvSpPr>
          <p:cNvPr id="244" name="TextBox 243">
            <a:extLst>
              <a:ext uri="{FF2B5EF4-FFF2-40B4-BE49-F238E27FC236}">
                <a16:creationId xmlns:a16="http://schemas.microsoft.com/office/drawing/2014/main" id="{3B1031FB-DE64-1D72-2BFE-3E9D7FD2FA71}"/>
              </a:ext>
            </a:extLst>
          </p:cNvPr>
          <p:cNvSpPr txBox="1"/>
          <p:nvPr/>
        </p:nvSpPr>
        <p:spPr>
          <a:xfrm>
            <a:off x="8214484" y="3033971"/>
            <a:ext cx="323807" cy="92333"/>
          </a:xfrm>
          <a:prstGeom prst="rect">
            <a:avLst/>
          </a:prstGeom>
          <a:noFill/>
        </p:spPr>
        <p:txBody>
          <a:bodyPr wrap="none" lIns="0" tIns="0" rIns="0" bIns="0" rtlCol="0" anchor="t">
            <a:spAutoFit/>
          </a:bodyPr>
          <a:lstStyle/>
          <a:p>
            <a:pPr algn="r" defTabSz="685783"/>
            <a:r>
              <a:rPr lang="en-RO" sz="600" b="1" dirty="0">
                <a:solidFill>
                  <a:srgbClr val="0070C0"/>
                </a:solidFill>
                <a:latin typeface="Arial" panose="020B0604020202020204" pitchFamily="34" charset="0"/>
                <a:cs typeface="Arial" panose="020B0604020202020204" pitchFamily="34" charset="0"/>
              </a:rPr>
              <a:t>Alectinib</a:t>
            </a:r>
          </a:p>
        </p:txBody>
      </p:sp>
      <p:sp>
        <p:nvSpPr>
          <p:cNvPr id="245" name="TextBox 244">
            <a:extLst>
              <a:ext uri="{FF2B5EF4-FFF2-40B4-BE49-F238E27FC236}">
                <a16:creationId xmlns:a16="http://schemas.microsoft.com/office/drawing/2014/main" id="{24762515-A8BF-207B-CD62-EABE9B02BDF4}"/>
              </a:ext>
            </a:extLst>
          </p:cNvPr>
          <p:cNvSpPr txBox="1"/>
          <p:nvPr/>
        </p:nvSpPr>
        <p:spPr>
          <a:xfrm>
            <a:off x="7993317" y="3620043"/>
            <a:ext cx="540212" cy="92333"/>
          </a:xfrm>
          <a:prstGeom prst="rect">
            <a:avLst/>
          </a:prstGeom>
          <a:noFill/>
        </p:spPr>
        <p:txBody>
          <a:bodyPr wrap="none" lIns="0" tIns="0" rIns="0" bIns="0" rtlCol="0" anchor="t">
            <a:spAutoFit/>
          </a:bodyPr>
          <a:lstStyle/>
          <a:p>
            <a:pPr algn="r" defTabSz="685783"/>
            <a:r>
              <a:rPr lang="en-RO" sz="600" b="1" dirty="0">
                <a:solidFill>
                  <a:srgbClr val="AE2C2C"/>
                </a:solidFill>
                <a:latin typeface="Arial" panose="020B0604020202020204" pitchFamily="34" charset="0"/>
                <a:cs typeface="Arial" panose="020B0604020202020204" pitchFamily="34" charset="0"/>
              </a:rPr>
              <a:t>Chemotherapy</a:t>
            </a:r>
          </a:p>
        </p:txBody>
      </p:sp>
      <p:grpSp>
        <p:nvGrpSpPr>
          <p:cNvPr id="94" name="Group 93">
            <a:extLst>
              <a:ext uri="{FF2B5EF4-FFF2-40B4-BE49-F238E27FC236}">
                <a16:creationId xmlns:a16="http://schemas.microsoft.com/office/drawing/2014/main" id="{3ACD41A9-45DD-436B-DC1D-576E77AFE6D8}"/>
              </a:ext>
            </a:extLst>
          </p:cNvPr>
          <p:cNvGrpSpPr/>
          <p:nvPr/>
        </p:nvGrpSpPr>
        <p:grpSpPr>
          <a:xfrm>
            <a:off x="1568199" y="2805354"/>
            <a:ext cx="2833687" cy="320279"/>
            <a:chOff x="7274350" y="1070296"/>
            <a:chExt cx="3778250" cy="427038"/>
          </a:xfrm>
        </p:grpSpPr>
        <p:sp>
          <p:nvSpPr>
            <p:cNvPr id="175" name="Freeform 130">
              <a:extLst>
                <a:ext uri="{FF2B5EF4-FFF2-40B4-BE49-F238E27FC236}">
                  <a16:creationId xmlns:a16="http://schemas.microsoft.com/office/drawing/2014/main" id="{F91FC3DF-39B3-2349-E8F0-69898493A2EA}"/>
                </a:ext>
              </a:extLst>
            </p:cNvPr>
            <p:cNvSpPr>
              <a:spLocks noEditPoints="1"/>
            </p:cNvSpPr>
            <p:nvPr/>
          </p:nvSpPr>
          <p:spPr bwMode="auto">
            <a:xfrm>
              <a:off x="11003387" y="1446534"/>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76" name="Freeform 131">
              <a:extLst>
                <a:ext uri="{FF2B5EF4-FFF2-40B4-BE49-F238E27FC236}">
                  <a16:creationId xmlns:a16="http://schemas.microsoft.com/office/drawing/2014/main" id="{6344223B-BF43-A1B9-3370-DE7B550EBE4B}"/>
                </a:ext>
              </a:extLst>
            </p:cNvPr>
            <p:cNvSpPr>
              <a:spLocks noEditPoints="1"/>
            </p:cNvSpPr>
            <p:nvPr/>
          </p:nvSpPr>
          <p:spPr bwMode="auto">
            <a:xfrm>
              <a:off x="10762087" y="1446534"/>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77" name="Freeform 132">
              <a:extLst>
                <a:ext uri="{FF2B5EF4-FFF2-40B4-BE49-F238E27FC236}">
                  <a16:creationId xmlns:a16="http://schemas.microsoft.com/office/drawing/2014/main" id="{576A5AB5-3598-0690-9D2E-84B9965C3F74}"/>
                </a:ext>
              </a:extLst>
            </p:cNvPr>
            <p:cNvSpPr>
              <a:spLocks noEditPoints="1"/>
            </p:cNvSpPr>
            <p:nvPr/>
          </p:nvSpPr>
          <p:spPr bwMode="auto">
            <a:xfrm>
              <a:off x="10723987" y="1446534"/>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78" name="Freeform 133">
              <a:extLst>
                <a:ext uri="{FF2B5EF4-FFF2-40B4-BE49-F238E27FC236}">
                  <a16:creationId xmlns:a16="http://schemas.microsoft.com/office/drawing/2014/main" id="{85C497D8-7061-AE41-56EB-6F9A08E1BF3F}"/>
                </a:ext>
              </a:extLst>
            </p:cNvPr>
            <p:cNvSpPr>
              <a:spLocks noEditPoints="1"/>
            </p:cNvSpPr>
            <p:nvPr/>
          </p:nvSpPr>
          <p:spPr bwMode="auto">
            <a:xfrm>
              <a:off x="10627150" y="1446534"/>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79" name="Freeform 134">
              <a:extLst>
                <a:ext uri="{FF2B5EF4-FFF2-40B4-BE49-F238E27FC236}">
                  <a16:creationId xmlns:a16="http://schemas.microsoft.com/office/drawing/2014/main" id="{E2225D3F-96C6-061C-7AA4-E01481CF3713}"/>
                </a:ext>
              </a:extLst>
            </p:cNvPr>
            <p:cNvSpPr>
              <a:spLocks noEditPoints="1"/>
            </p:cNvSpPr>
            <p:nvPr/>
          </p:nvSpPr>
          <p:spPr bwMode="auto">
            <a:xfrm>
              <a:off x="10443000" y="1446534"/>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80" name="Freeform 135">
              <a:extLst>
                <a:ext uri="{FF2B5EF4-FFF2-40B4-BE49-F238E27FC236}">
                  <a16:creationId xmlns:a16="http://schemas.microsoft.com/office/drawing/2014/main" id="{19563A5C-47BC-443A-E358-09C133708B4D}"/>
                </a:ext>
              </a:extLst>
            </p:cNvPr>
            <p:cNvSpPr>
              <a:spLocks noEditPoints="1"/>
            </p:cNvSpPr>
            <p:nvPr/>
          </p:nvSpPr>
          <p:spPr bwMode="auto">
            <a:xfrm>
              <a:off x="10265200" y="1446534"/>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81" name="Freeform 136">
              <a:extLst>
                <a:ext uri="{FF2B5EF4-FFF2-40B4-BE49-F238E27FC236}">
                  <a16:creationId xmlns:a16="http://schemas.microsoft.com/office/drawing/2014/main" id="{50B61B85-5439-C2E4-3F05-A11EE03BD650}"/>
                </a:ext>
              </a:extLst>
            </p:cNvPr>
            <p:cNvSpPr>
              <a:spLocks noEditPoints="1"/>
            </p:cNvSpPr>
            <p:nvPr/>
          </p:nvSpPr>
          <p:spPr bwMode="auto">
            <a:xfrm>
              <a:off x="10260437" y="1446534"/>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82" name="Freeform 137">
              <a:extLst>
                <a:ext uri="{FF2B5EF4-FFF2-40B4-BE49-F238E27FC236}">
                  <a16:creationId xmlns:a16="http://schemas.microsoft.com/office/drawing/2014/main" id="{CD07A6D6-99B3-94D1-C9A7-73E4F5351EDC}"/>
                </a:ext>
              </a:extLst>
            </p:cNvPr>
            <p:cNvSpPr>
              <a:spLocks noEditPoints="1"/>
            </p:cNvSpPr>
            <p:nvPr/>
          </p:nvSpPr>
          <p:spPr bwMode="auto">
            <a:xfrm>
              <a:off x="10242975" y="1446534"/>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83" name="Freeform 138">
              <a:extLst>
                <a:ext uri="{FF2B5EF4-FFF2-40B4-BE49-F238E27FC236}">
                  <a16:creationId xmlns:a16="http://schemas.microsoft.com/office/drawing/2014/main" id="{0E838C49-075E-327D-6CFA-80AD0F0D2CF3}"/>
                </a:ext>
              </a:extLst>
            </p:cNvPr>
            <p:cNvSpPr>
              <a:spLocks noEditPoints="1"/>
            </p:cNvSpPr>
            <p:nvPr/>
          </p:nvSpPr>
          <p:spPr bwMode="auto">
            <a:xfrm>
              <a:off x="10238212" y="1446534"/>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84" name="Freeform 139">
              <a:extLst>
                <a:ext uri="{FF2B5EF4-FFF2-40B4-BE49-F238E27FC236}">
                  <a16:creationId xmlns:a16="http://schemas.microsoft.com/office/drawing/2014/main" id="{7EAD3C11-BEA4-EE44-5E5D-0883BFC213F6}"/>
                </a:ext>
              </a:extLst>
            </p:cNvPr>
            <p:cNvSpPr>
              <a:spLocks noEditPoints="1"/>
            </p:cNvSpPr>
            <p:nvPr/>
          </p:nvSpPr>
          <p:spPr bwMode="auto">
            <a:xfrm>
              <a:off x="10223925" y="1446534"/>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85" name="Freeform 140">
              <a:extLst>
                <a:ext uri="{FF2B5EF4-FFF2-40B4-BE49-F238E27FC236}">
                  <a16:creationId xmlns:a16="http://schemas.microsoft.com/office/drawing/2014/main" id="{92C7A724-C633-F5E7-FDCE-690E451DA221}"/>
                </a:ext>
              </a:extLst>
            </p:cNvPr>
            <p:cNvSpPr>
              <a:spLocks noEditPoints="1"/>
            </p:cNvSpPr>
            <p:nvPr/>
          </p:nvSpPr>
          <p:spPr bwMode="auto">
            <a:xfrm>
              <a:off x="9919125" y="1298896"/>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86" name="Freeform 141">
              <a:extLst>
                <a:ext uri="{FF2B5EF4-FFF2-40B4-BE49-F238E27FC236}">
                  <a16:creationId xmlns:a16="http://schemas.microsoft.com/office/drawing/2014/main" id="{E768CB6C-FDBC-3EFA-02D8-16BFEEC533A4}"/>
                </a:ext>
              </a:extLst>
            </p:cNvPr>
            <p:cNvSpPr>
              <a:spLocks noEditPoints="1"/>
            </p:cNvSpPr>
            <p:nvPr/>
          </p:nvSpPr>
          <p:spPr bwMode="auto">
            <a:xfrm>
              <a:off x="9885787" y="1298896"/>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87" name="Freeform 142">
              <a:extLst>
                <a:ext uri="{FF2B5EF4-FFF2-40B4-BE49-F238E27FC236}">
                  <a16:creationId xmlns:a16="http://schemas.microsoft.com/office/drawing/2014/main" id="{D520F465-4D16-E526-64DD-4BE2D312D0A1}"/>
                </a:ext>
              </a:extLst>
            </p:cNvPr>
            <p:cNvSpPr>
              <a:spLocks noEditPoints="1"/>
            </p:cNvSpPr>
            <p:nvPr/>
          </p:nvSpPr>
          <p:spPr bwMode="auto">
            <a:xfrm>
              <a:off x="9881025" y="1298896"/>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88" name="Freeform 143">
              <a:extLst>
                <a:ext uri="{FF2B5EF4-FFF2-40B4-BE49-F238E27FC236}">
                  <a16:creationId xmlns:a16="http://schemas.microsoft.com/office/drawing/2014/main" id="{5BA3DD8F-D816-BAFB-708C-3F121412CDF1}"/>
                </a:ext>
              </a:extLst>
            </p:cNvPr>
            <p:cNvSpPr>
              <a:spLocks noEditPoints="1"/>
            </p:cNvSpPr>
            <p:nvPr/>
          </p:nvSpPr>
          <p:spPr bwMode="auto">
            <a:xfrm>
              <a:off x="9542887" y="1298896"/>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89" name="Freeform 144">
              <a:extLst>
                <a:ext uri="{FF2B5EF4-FFF2-40B4-BE49-F238E27FC236}">
                  <a16:creationId xmlns:a16="http://schemas.microsoft.com/office/drawing/2014/main" id="{0104AF70-A377-0F13-9C5D-B10AA5681BD6}"/>
                </a:ext>
              </a:extLst>
            </p:cNvPr>
            <p:cNvSpPr>
              <a:spLocks noEditPoints="1"/>
            </p:cNvSpPr>
            <p:nvPr/>
          </p:nvSpPr>
          <p:spPr bwMode="auto">
            <a:xfrm>
              <a:off x="9525425" y="120047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90" name="Freeform 145">
              <a:extLst>
                <a:ext uri="{FF2B5EF4-FFF2-40B4-BE49-F238E27FC236}">
                  <a16:creationId xmlns:a16="http://schemas.microsoft.com/office/drawing/2014/main" id="{7D529127-D78C-D71D-5594-16A67BFAB506}"/>
                </a:ext>
              </a:extLst>
            </p:cNvPr>
            <p:cNvSpPr>
              <a:spLocks noEditPoints="1"/>
            </p:cNvSpPr>
            <p:nvPr/>
          </p:nvSpPr>
          <p:spPr bwMode="auto">
            <a:xfrm>
              <a:off x="9514312" y="120047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91" name="Freeform 146">
              <a:extLst>
                <a:ext uri="{FF2B5EF4-FFF2-40B4-BE49-F238E27FC236}">
                  <a16:creationId xmlns:a16="http://schemas.microsoft.com/office/drawing/2014/main" id="{A1B06BC1-1C5D-53FF-1A6D-595975447358}"/>
                </a:ext>
              </a:extLst>
            </p:cNvPr>
            <p:cNvSpPr>
              <a:spLocks noEditPoints="1"/>
            </p:cNvSpPr>
            <p:nvPr/>
          </p:nvSpPr>
          <p:spPr bwMode="auto">
            <a:xfrm>
              <a:off x="9506375" y="120047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92" name="Freeform 147">
              <a:extLst>
                <a:ext uri="{FF2B5EF4-FFF2-40B4-BE49-F238E27FC236}">
                  <a16:creationId xmlns:a16="http://schemas.microsoft.com/office/drawing/2014/main" id="{A4C8421B-D282-76AD-5E78-0F3A2F0B8A20}"/>
                </a:ext>
              </a:extLst>
            </p:cNvPr>
            <p:cNvSpPr>
              <a:spLocks noEditPoints="1"/>
            </p:cNvSpPr>
            <p:nvPr/>
          </p:nvSpPr>
          <p:spPr bwMode="auto">
            <a:xfrm>
              <a:off x="9476212" y="120047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93" name="Freeform 148">
              <a:extLst>
                <a:ext uri="{FF2B5EF4-FFF2-40B4-BE49-F238E27FC236}">
                  <a16:creationId xmlns:a16="http://schemas.microsoft.com/office/drawing/2014/main" id="{514778F0-CD43-B870-3064-D9EE1D432D7D}"/>
                </a:ext>
              </a:extLst>
            </p:cNvPr>
            <p:cNvSpPr>
              <a:spLocks noEditPoints="1"/>
            </p:cNvSpPr>
            <p:nvPr/>
          </p:nvSpPr>
          <p:spPr bwMode="auto">
            <a:xfrm>
              <a:off x="9177762" y="120047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94" name="Freeform 149">
              <a:extLst>
                <a:ext uri="{FF2B5EF4-FFF2-40B4-BE49-F238E27FC236}">
                  <a16:creationId xmlns:a16="http://schemas.microsoft.com/office/drawing/2014/main" id="{4487F037-1F95-8F0A-A60B-463EB3736FF1}"/>
                </a:ext>
              </a:extLst>
            </p:cNvPr>
            <p:cNvSpPr>
              <a:spLocks noEditPoints="1"/>
            </p:cNvSpPr>
            <p:nvPr/>
          </p:nvSpPr>
          <p:spPr bwMode="auto">
            <a:xfrm>
              <a:off x="9163475" y="120047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95" name="Freeform 150">
              <a:extLst>
                <a:ext uri="{FF2B5EF4-FFF2-40B4-BE49-F238E27FC236}">
                  <a16:creationId xmlns:a16="http://schemas.microsoft.com/office/drawing/2014/main" id="{EEF8F8D9-8CCB-8E6A-EADE-4C145C4F6378}"/>
                </a:ext>
              </a:extLst>
            </p:cNvPr>
            <p:cNvSpPr>
              <a:spLocks noEditPoints="1"/>
            </p:cNvSpPr>
            <p:nvPr/>
          </p:nvSpPr>
          <p:spPr bwMode="auto">
            <a:xfrm>
              <a:off x="9130137" y="1133796"/>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96" name="Freeform 151">
              <a:extLst>
                <a:ext uri="{FF2B5EF4-FFF2-40B4-BE49-F238E27FC236}">
                  <a16:creationId xmlns:a16="http://schemas.microsoft.com/office/drawing/2014/main" id="{29A83A74-CD09-709E-1A06-0B3FF91CC8E2}"/>
                </a:ext>
              </a:extLst>
            </p:cNvPr>
            <p:cNvSpPr>
              <a:spLocks noEditPoints="1"/>
            </p:cNvSpPr>
            <p:nvPr/>
          </p:nvSpPr>
          <p:spPr bwMode="auto">
            <a:xfrm>
              <a:off x="9125375" y="1133796"/>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97" name="Freeform 152">
              <a:extLst>
                <a:ext uri="{FF2B5EF4-FFF2-40B4-BE49-F238E27FC236}">
                  <a16:creationId xmlns:a16="http://schemas.microsoft.com/office/drawing/2014/main" id="{584B7B97-23A5-D1E7-37B0-7DB623FE1B38}"/>
                </a:ext>
              </a:extLst>
            </p:cNvPr>
            <p:cNvSpPr>
              <a:spLocks noEditPoints="1"/>
            </p:cNvSpPr>
            <p:nvPr/>
          </p:nvSpPr>
          <p:spPr bwMode="auto">
            <a:xfrm>
              <a:off x="8768187" y="1133796"/>
              <a:ext cx="50800" cy="49213"/>
            </a:xfrm>
            <a:custGeom>
              <a:avLst/>
              <a:gdLst>
                <a:gd name="T0" fmla="*/ 0 w 67"/>
                <a:gd name="T1" fmla="*/ 33 h 66"/>
                <a:gd name="T2" fmla="*/ 67 w 67"/>
                <a:gd name="T3" fmla="*/ 33 h 66"/>
                <a:gd name="T4" fmla="*/ 34 w 67"/>
                <a:gd name="T5" fmla="*/ 0 h 66"/>
                <a:gd name="T6" fmla="*/ 34 w 67"/>
                <a:gd name="T7" fmla="*/ 66 h 66"/>
              </a:gdLst>
              <a:ahLst/>
              <a:cxnLst>
                <a:cxn ang="0">
                  <a:pos x="T0" y="T1"/>
                </a:cxn>
                <a:cxn ang="0">
                  <a:pos x="T2" y="T3"/>
                </a:cxn>
                <a:cxn ang="0">
                  <a:pos x="T4" y="T5"/>
                </a:cxn>
                <a:cxn ang="0">
                  <a:pos x="T6" y="T7"/>
                </a:cxn>
              </a:cxnLst>
              <a:rect l="0" t="0" r="r" b="b"/>
              <a:pathLst>
                <a:path w="67" h="66">
                  <a:moveTo>
                    <a:pt x="0" y="33"/>
                  </a:moveTo>
                  <a:lnTo>
                    <a:pt x="67" y="33"/>
                  </a:lnTo>
                  <a:moveTo>
                    <a:pt x="34" y="0"/>
                  </a:moveTo>
                  <a:lnTo>
                    <a:pt x="34"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98" name="Freeform 153">
              <a:extLst>
                <a:ext uri="{FF2B5EF4-FFF2-40B4-BE49-F238E27FC236}">
                  <a16:creationId xmlns:a16="http://schemas.microsoft.com/office/drawing/2014/main" id="{849F3C4E-5CE2-7827-935C-04044EB64D5B}"/>
                </a:ext>
              </a:extLst>
            </p:cNvPr>
            <p:cNvSpPr>
              <a:spLocks noEditPoints="1"/>
            </p:cNvSpPr>
            <p:nvPr/>
          </p:nvSpPr>
          <p:spPr bwMode="auto">
            <a:xfrm>
              <a:off x="8765012" y="1133796"/>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99" name="Freeform 154">
              <a:extLst>
                <a:ext uri="{FF2B5EF4-FFF2-40B4-BE49-F238E27FC236}">
                  <a16:creationId xmlns:a16="http://schemas.microsoft.com/office/drawing/2014/main" id="{3195EB28-58FB-2275-7ECF-1759548E3AB6}"/>
                </a:ext>
              </a:extLst>
            </p:cNvPr>
            <p:cNvSpPr>
              <a:spLocks noEditPoints="1"/>
            </p:cNvSpPr>
            <p:nvPr/>
          </p:nvSpPr>
          <p:spPr bwMode="auto">
            <a:xfrm>
              <a:off x="8760250" y="1133796"/>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00" name="Freeform 155">
              <a:extLst>
                <a:ext uri="{FF2B5EF4-FFF2-40B4-BE49-F238E27FC236}">
                  <a16:creationId xmlns:a16="http://schemas.microsoft.com/office/drawing/2014/main" id="{42E65E34-25FF-34AA-18C9-FDBB0CCB0672}"/>
                </a:ext>
              </a:extLst>
            </p:cNvPr>
            <p:cNvSpPr>
              <a:spLocks noEditPoints="1"/>
            </p:cNvSpPr>
            <p:nvPr/>
          </p:nvSpPr>
          <p:spPr bwMode="auto">
            <a:xfrm>
              <a:off x="8757075" y="1133796"/>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01" name="Freeform 156">
              <a:extLst>
                <a:ext uri="{FF2B5EF4-FFF2-40B4-BE49-F238E27FC236}">
                  <a16:creationId xmlns:a16="http://schemas.microsoft.com/office/drawing/2014/main" id="{60B58D35-EA15-6EDD-F09A-DDCDDCF94E91}"/>
                </a:ext>
              </a:extLst>
            </p:cNvPr>
            <p:cNvSpPr>
              <a:spLocks noEditPoints="1"/>
            </p:cNvSpPr>
            <p:nvPr/>
          </p:nvSpPr>
          <p:spPr bwMode="auto">
            <a:xfrm>
              <a:off x="8753900" y="1133796"/>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02" name="Freeform 157">
              <a:extLst>
                <a:ext uri="{FF2B5EF4-FFF2-40B4-BE49-F238E27FC236}">
                  <a16:creationId xmlns:a16="http://schemas.microsoft.com/office/drawing/2014/main" id="{8167548B-E9F8-FB01-0504-D5629013CE02}"/>
                </a:ext>
              </a:extLst>
            </p:cNvPr>
            <p:cNvSpPr>
              <a:spLocks noEditPoints="1"/>
            </p:cNvSpPr>
            <p:nvPr/>
          </p:nvSpPr>
          <p:spPr bwMode="auto">
            <a:xfrm>
              <a:off x="8750725" y="1133796"/>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03" name="Freeform 158">
              <a:extLst>
                <a:ext uri="{FF2B5EF4-FFF2-40B4-BE49-F238E27FC236}">
                  <a16:creationId xmlns:a16="http://schemas.microsoft.com/office/drawing/2014/main" id="{9AE87A31-DEAA-7130-BA97-A2AFFF4D9BD9}"/>
                </a:ext>
              </a:extLst>
            </p:cNvPr>
            <p:cNvSpPr>
              <a:spLocks noEditPoints="1"/>
            </p:cNvSpPr>
            <p:nvPr/>
          </p:nvSpPr>
          <p:spPr bwMode="auto">
            <a:xfrm>
              <a:off x="8745962" y="1133796"/>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04" name="Freeform 159">
              <a:extLst>
                <a:ext uri="{FF2B5EF4-FFF2-40B4-BE49-F238E27FC236}">
                  <a16:creationId xmlns:a16="http://schemas.microsoft.com/office/drawing/2014/main" id="{CF471AD5-64C5-7FC5-DB0C-4DB4A291C2C8}"/>
                </a:ext>
              </a:extLst>
            </p:cNvPr>
            <p:cNvSpPr>
              <a:spLocks noEditPoints="1"/>
            </p:cNvSpPr>
            <p:nvPr/>
          </p:nvSpPr>
          <p:spPr bwMode="auto">
            <a:xfrm>
              <a:off x="8742787" y="1133796"/>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05" name="Freeform 160">
              <a:extLst>
                <a:ext uri="{FF2B5EF4-FFF2-40B4-BE49-F238E27FC236}">
                  <a16:creationId xmlns:a16="http://schemas.microsoft.com/office/drawing/2014/main" id="{A4362F83-536B-C896-C0CB-761B8C578F74}"/>
                </a:ext>
              </a:extLst>
            </p:cNvPr>
            <p:cNvSpPr>
              <a:spLocks noEditPoints="1"/>
            </p:cNvSpPr>
            <p:nvPr/>
          </p:nvSpPr>
          <p:spPr bwMode="auto">
            <a:xfrm>
              <a:off x="8572925" y="1133796"/>
              <a:ext cx="50800" cy="49213"/>
            </a:xfrm>
            <a:custGeom>
              <a:avLst/>
              <a:gdLst>
                <a:gd name="T0" fmla="*/ 0 w 67"/>
                <a:gd name="T1" fmla="*/ 33 h 66"/>
                <a:gd name="T2" fmla="*/ 67 w 67"/>
                <a:gd name="T3" fmla="*/ 33 h 66"/>
                <a:gd name="T4" fmla="*/ 33 w 67"/>
                <a:gd name="T5" fmla="*/ 0 h 66"/>
                <a:gd name="T6" fmla="*/ 33 w 67"/>
                <a:gd name="T7" fmla="*/ 66 h 66"/>
              </a:gdLst>
              <a:ahLst/>
              <a:cxnLst>
                <a:cxn ang="0">
                  <a:pos x="T0" y="T1"/>
                </a:cxn>
                <a:cxn ang="0">
                  <a:pos x="T2" y="T3"/>
                </a:cxn>
                <a:cxn ang="0">
                  <a:pos x="T4" y="T5"/>
                </a:cxn>
                <a:cxn ang="0">
                  <a:pos x="T6" y="T7"/>
                </a:cxn>
              </a:cxnLst>
              <a:rect l="0" t="0" r="r" b="b"/>
              <a:pathLst>
                <a:path w="67" h="66">
                  <a:moveTo>
                    <a:pt x="0" y="33"/>
                  </a:moveTo>
                  <a:lnTo>
                    <a:pt x="67"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06" name="Freeform 161">
              <a:extLst>
                <a:ext uri="{FF2B5EF4-FFF2-40B4-BE49-F238E27FC236}">
                  <a16:creationId xmlns:a16="http://schemas.microsoft.com/office/drawing/2014/main" id="{68744C33-0141-6E65-8EBA-D3D10C13DB8D}"/>
                </a:ext>
              </a:extLst>
            </p:cNvPr>
            <p:cNvSpPr>
              <a:spLocks noEditPoints="1"/>
            </p:cNvSpPr>
            <p:nvPr/>
          </p:nvSpPr>
          <p:spPr bwMode="auto">
            <a:xfrm>
              <a:off x="8568162" y="1133796"/>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07" name="Freeform 162">
              <a:extLst>
                <a:ext uri="{FF2B5EF4-FFF2-40B4-BE49-F238E27FC236}">
                  <a16:creationId xmlns:a16="http://schemas.microsoft.com/office/drawing/2014/main" id="{B8C6E11F-3822-6804-AAB9-194CA1C20288}"/>
                </a:ext>
              </a:extLst>
            </p:cNvPr>
            <p:cNvSpPr>
              <a:spLocks noEditPoints="1"/>
            </p:cNvSpPr>
            <p:nvPr/>
          </p:nvSpPr>
          <p:spPr bwMode="auto">
            <a:xfrm>
              <a:off x="8560225" y="1133796"/>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208" name="Freeform 163">
              <a:extLst>
                <a:ext uri="{FF2B5EF4-FFF2-40B4-BE49-F238E27FC236}">
                  <a16:creationId xmlns:a16="http://schemas.microsoft.com/office/drawing/2014/main" id="{E5B82C06-0596-CC2B-903F-75742DEF594F}"/>
                </a:ext>
              </a:extLst>
            </p:cNvPr>
            <p:cNvSpPr>
              <a:spLocks noEditPoints="1"/>
            </p:cNvSpPr>
            <p:nvPr/>
          </p:nvSpPr>
          <p:spPr bwMode="auto">
            <a:xfrm>
              <a:off x="8553875" y="1133796"/>
              <a:ext cx="50800" cy="49213"/>
            </a:xfrm>
            <a:custGeom>
              <a:avLst/>
              <a:gdLst>
                <a:gd name="T0" fmla="*/ 0 w 67"/>
                <a:gd name="T1" fmla="*/ 33 h 66"/>
                <a:gd name="T2" fmla="*/ 67 w 67"/>
                <a:gd name="T3" fmla="*/ 33 h 66"/>
                <a:gd name="T4" fmla="*/ 34 w 67"/>
                <a:gd name="T5" fmla="*/ 0 h 66"/>
                <a:gd name="T6" fmla="*/ 34 w 67"/>
                <a:gd name="T7" fmla="*/ 66 h 66"/>
              </a:gdLst>
              <a:ahLst/>
              <a:cxnLst>
                <a:cxn ang="0">
                  <a:pos x="T0" y="T1"/>
                </a:cxn>
                <a:cxn ang="0">
                  <a:pos x="T2" y="T3"/>
                </a:cxn>
                <a:cxn ang="0">
                  <a:pos x="T4" y="T5"/>
                </a:cxn>
                <a:cxn ang="0">
                  <a:pos x="T6" y="T7"/>
                </a:cxn>
              </a:cxnLst>
              <a:rect l="0" t="0" r="r" b="b"/>
              <a:pathLst>
                <a:path w="67" h="66">
                  <a:moveTo>
                    <a:pt x="0" y="33"/>
                  </a:moveTo>
                  <a:lnTo>
                    <a:pt x="67" y="33"/>
                  </a:lnTo>
                  <a:moveTo>
                    <a:pt x="34" y="0"/>
                  </a:moveTo>
                  <a:lnTo>
                    <a:pt x="34"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174" name="Freeform 129">
              <a:extLst>
                <a:ext uri="{FF2B5EF4-FFF2-40B4-BE49-F238E27FC236}">
                  <a16:creationId xmlns:a16="http://schemas.microsoft.com/office/drawing/2014/main" id="{B418680A-483A-F41E-6D50-F2E64C291531}"/>
                </a:ext>
              </a:extLst>
            </p:cNvPr>
            <p:cNvSpPr>
              <a:spLocks/>
            </p:cNvSpPr>
            <p:nvPr/>
          </p:nvSpPr>
          <p:spPr bwMode="auto">
            <a:xfrm>
              <a:off x="7274350" y="1070296"/>
              <a:ext cx="3754438" cy="401638"/>
            </a:xfrm>
            <a:custGeom>
              <a:avLst/>
              <a:gdLst>
                <a:gd name="T0" fmla="*/ 0 w 4938"/>
                <a:gd name="T1" fmla="*/ 0 h 528"/>
                <a:gd name="T2" fmla="*/ 89 w 4938"/>
                <a:gd name="T3" fmla="*/ 0 h 528"/>
                <a:gd name="T4" fmla="*/ 89 w 4938"/>
                <a:gd name="T5" fmla="*/ 57 h 528"/>
                <a:gd name="T6" fmla="*/ 1253 w 4938"/>
                <a:gd name="T7" fmla="*/ 57 h 528"/>
                <a:gd name="T8" fmla="*/ 1253 w 4938"/>
                <a:gd name="T9" fmla="*/ 115 h 528"/>
                <a:gd name="T10" fmla="*/ 2474 w 4938"/>
                <a:gd name="T11" fmla="*/ 115 h 528"/>
                <a:gd name="T12" fmla="*/ 2474 w 4938"/>
                <a:gd name="T13" fmla="*/ 207 h 528"/>
                <a:gd name="T14" fmla="*/ 3018 w 4938"/>
                <a:gd name="T15" fmla="*/ 207 h 528"/>
                <a:gd name="T16" fmla="*/ 3018 w 4938"/>
                <a:gd name="T17" fmla="*/ 334 h 528"/>
                <a:gd name="T18" fmla="*/ 3781 w 4938"/>
                <a:gd name="T19" fmla="*/ 334 h 528"/>
                <a:gd name="T20" fmla="*/ 3781 w 4938"/>
                <a:gd name="T21" fmla="*/ 528 h 528"/>
                <a:gd name="T22" fmla="*/ 4938 w 4938"/>
                <a:gd name="T23"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38" h="528">
                  <a:moveTo>
                    <a:pt x="0" y="0"/>
                  </a:moveTo>
                  <a:lnTo>
                    <a:pt x="89" y="0"/>
                  </a:lnTo>
                  <a:lnTo>
                    <a:pt x="89" y="57"/>
                  </a:lnTo>
                  <a:lnTo>
                    <a:pt x="1253" y="57"/>
                  </a:lnTo>
                  <a:lnTo>
                    <a:pt x="1253" y="115"/>
                  </a:lnTo>
                  <a:lnTo>
                    <a:pt x="2474" y="115"/>
                  </a:lnTo>
                  <a:lnTo>
                    <a:pt x="2474" y="207"/>
                  </a:lnTo>
                  <a:lnTo>
                    <a:pt x="3018" y="207"/>
                  </a:lnTo>
                  <a:lnTo>
                    <a:pt x="3018" y="334"/>
                  </a:lnTo>
                  <a:lnTo>
                    <a:pt x="3781" y="334"/>
                  </a:lnTo>
                  <a:lnTo>
                    <a:pt x="3781" y="528"/>
                  </a:lnTo>
                  <a:lnTo>
                    <a:pt x="4938" y="528"/>
                  </a:lnTo>
                </a:path>
              </a:pathLst>
            </a:custGeom>
            <a:noFill/>
            <a:ln w="1905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dirty="0">
                <a:solidFill>
                  <a:prstClr val="black"/>
                </a:solidFill>
                <a:latin typeface="Calibri" panose="020F0502020204030204"/>
              </a:endParaRPr>
            </a:p>
          </p:txBody>
        </p:sp>
      </p:grpSp>
      <p:grpSp>
        <p:nvGrpSpPr>
          <p:cNvPr id="210" name="Group 209">
            <a:extLst>
              <a:ext uri="{FF2B5EF4-FFF2-40B4-BE49-F238E27FC236}">
                <a16:creationId xmlns:a16="http://schemas.microsoft.com/office/drawing/2014/main" id="{7FD5FC12-E2CC-2252-79E1-F4281FCD3525}"/>
              </a:ext>
            </a:extLst>
          </p:cNvPr>
          <p:cNvGrpSpPr/>
          <p:nvPr/>
        </p:nvGrpSpPr>
        <p:grpSpPr>
          <a:xfrm>
            <a:off x="5701033" y="2800592"/>
            <a:ext cx="2837259" cy="373856"/>
            <a:chOff x="2076875" y="3756346"/>
            <a:chExt cx="3783012" cy="498475"/>
          </a:xfrm>
        </p:grpSpPr>
        <p:sp>
          <p:nvSpPr>
            <p:cNvPr id="301" name="Freeform 6">
              <a:extLst>
                <a:ext uri="{FF2B5EF4-FFF2-40B4-BE49-F238E27FC236}">
                  <a16:creationId xmlns:a16="http://schemas.microsoft.com/office/drawing/2014/main" id="{C29C139C-0F95-98D1-45FC-2E2501DA50AE}"/>
                </a:ext>
              </a:extLst>
            </p:cNvPr>
            <p:cNvSpPr>
              <a:spLocks noEditPoints="1"/>
            </p:cNvSpPr>
            <p:nvPr/>
          </p:nvSpPr>
          <p:spPr bwMode="auto">
            <a:xfrm>
              <a:off x="5809087" y="420402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02" name="Freeform 7">
              <a:extLst>
                <a:ext uri="{FF2B5EF4-FFF2-40B4-BE49-F238E27FC236}">
                  <a16:creationId xmlns:a16="http://schemas.microsoft.com/office/drawing/2014/main" id="{B9185D2A-D93F-459C-25AD-D3B874E3ADE7}"/>
                </a:ext>
              </a:extLst>
            </p:cNvPr>
            <p:cNvSpPr>
              <a:spLocks noEditPoints="1"/>
            </p:cNvSpPr>
            <p:nvPr/>
          </p:nvSpPr>
          <p:spPr bwMode="auto">
            <a:xfrm>
              <a:off x="5804325" y="420402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03" name="Freeform 8">
              <a:extLst>
                <a:ext uri="{FF2B5EF4-FFF2-40B4-BE49-F238E27FC236}">
                  <a16:creationId xmlns:a16="http://schemas.microsoft.com/office/drawing/2014/main" id="{F36D89BF-2C41-D1B6-AF30-62C867B286A8}"/>
                </a:ext>
              </a:extLst>
            </p:cNvPr>
            <p:cNvSpPr>
              <a:spLocks noEditPoints="1"/>
            </p:cNvSpPr>
            <p:nvPr/>
          </p:nvSpPr>
          <p:spPr bwMode="auto">
            <a:xfrm>
              <a:off x="5802737" y="420402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04" name="Freeform 9">
              <a:extLst>
                <a:ext uri="{FF2B5EF4-FFF2-40B4-BE49-F238E27FC236}">
                  <a16:creationId xmlns:a16="http://schemas.microsoft.com/office/drawing/2014/main" id="{B31F2BD2-2676-8857-27B8-73B5B37E5776}"/>
                </a:ext>
              </a:extLst>
            </p:cNvPr>
            <p:cNvSpPr>
              <a:spLocks noEditPoints="1"/>
            </p:cNvSpPr>
            <p:nvPr/>
          </p:nvSpPr>
          <p:spPr bwMode="auto">
            <a:xfrm>
              <a:off x="5599537" y="420402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05" name="Freeform 10">
              <a:extLst>
                <a:ext uri="{FF2B5EF4-FFF2-40B4-BE49-F238E27FC236}">
                  <a16:creationId xmlns:a16="http://schemas.microsoft.com/office/drawing/2014/main" id="{C6A1E9B6-BC9A-114D-B059-70620A070311}"/>
                </a:ext>
              </a:extLst>
            </p:cNvPr>
            <p:cNvSpPr>
              <a:spLocks noEditPoints="1"/>
            </p:cNvSpPr>
            <p:nvPr/>
          </p:nvSpPr>
          <p:spPr bwMode="auto">
            <a:xfrm>
              <a:off x="5426500" y="4204021"/>
              <a:ext cx="52388" cy="50800"/>
            </a:xfrm>
            <a:custGeom>
              <a:avLst/>
              <a:gdLst>
                <a:gd name="T0" fmla="*/ 0 w 67"/>
                <a:gd name="T1" fmla="*/ 33 h 66"/>
                <a:gd name="T2" fmla="*/ 67 w 67"/>
                <a:gd name="T3" fmla="*/ 33 h 66"/>
                <a:gd name="T4" fmla="*/ 34 w 67"/>
                <a:gd name="T5" fmla="*/ 0 h 66"/>
                <a:gd name="T6" fmla="*/ 34 w 67"/>
                <a:gd name="T7" fmla="*/ 66 h 66"/>
              </a:gdLst>
              <a:ahLst/>
              <a:cxnLst>
                <a:cxn ang="0">
                  <a:pos x="T0" y="T1"/>
                </a:cxn>
                <a:cxn ang="0">
                  <a:pos x="T2" y="T3"/>
                </a:cxn>
                <a:cxn ang="0">
                  <a:pos x="T4" y="T5"/>
                </a:cxn>
                <a:cxn ang="0">
                  <a:pos x="T6" y="T7"/>
                </a:cxn>
              </a:cxnLst>
              <a:rect l="0" t="0" r="r" b="b"/>
              <a:pathLst>
                <a:path w="67" h="66">
                  <a:moveTo>
                    <a:pt x="0" y="33"/>
                  </a:moveTo>
                  <a:lnTo>
                    <a:pt x="67" y="33"/>
                  </a:lnTo>
                  <a:moveTo>
                    <a:pt x="34" y="0"/>
                  </a:moveTo>
                  <a:lnTo>
                    <a:pt x="34"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06" name="Freeform 11">
              <a:extLst>
                <a:ext uri="{FF2B5EF4-FFF2-40B4-BE49-F238E27FC236}">
                  <a16:creationId xmlns:a16="http://schemas.microsoft.com/office/drawing/2014/main" id="{19E68612-FEBE-4EB5-57E2-D37663F97EF6}"/>
                </a:ext>
              </a:extLst>
            </p:cNvPr>
            <p:cNvSpPr>
              <a:spLocks noEditPoints="1"/>
            </p:cNvSpPr>
            <p:nvPr/>
          </p:nvSpPr>
          <p:spPr bwMode="auto">
            <a:xfrm>
              <a:off x="5423325" y="420402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07" name="Freeform 12">
              <a:extLst>
                <a:ext uri="{FF2B5EF4-FFF2-40B4-BE49-F238E27FC236}">
                  <a16:creationId xmlns:a16="http://schemas.microsoft.com/office/drawing/2014/main" id="{CB95D869-397F-4D37-6D4D-1CD1E4243ABA}"/>
                </a:ext>
              </a:extLst>
            </p:cNvPr>
            <p:cNvSpPr>
              <a:spLocks noEditPoints="1"/>
            </p:cNvSpPr>
            <p:nvPr/>
          </p:nvSpPr>
          <p:spPr bwMode="auto">
            <a:xfrm>
              <a:off x="5247112" y="420402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08" name="Freeform 13">
              <a:extLst>
                <a:ext uri="{FF2B5EF4-FFF2-40B4-BE49-F238E27FC236}">
                  <a16:creationId xmlns:a16="http://schemas.microsoft.com/office/drawing/2014/main" id="{EA918297-D7BE-2689-4D12-5D1FC57CD8C4}"/>
                </a:ext>
              </a:extLst>
            </p:cNvPr>
            <p:cNvSpPr>
              <a:spLocks noEditPoints="1"/>
            </p:cNvSpPr>
            <p:nvPr/>
          </p:nvSpPr>
          <p:spPr bwMode="auto">
            <a:xfrm>
              <a:off x="5067725" y="420402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09" name="Freeform 14">
              <a:extLst>
                <a:ext uri="{FF2B5EF4-FFF2-40B4-BE49-F238E27FC236}">
                  <a16:creationId xmlns:a16="http://schemas.microsoft.com/office/drawing/2014/main" id="{8F5647A5-2D5E-973F-E8A6-38BB44F4AC7D}"/>
                </a:ext>
              </a:extLst>
            </p:cNvPr>
            <p:cNvSpPr>
              <a:spLocks noEditPoints="1"/>
            </p:cNvSpPr>
            <p:nvPr/>
          </p:nvSpPr>
          <p:spPr bwMode="auto">
            <a:xfrm>
              <a:off x="5056612" y="4204021"/>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10" name="Freeform 15">
              <a:extLst>
                <a:ext uri="{FF2B5EF4-FFF2-40B4-BE49-F238E27FC236}">
                  <a16:creationId xmlns:a16="http://schemas.microsoft.com/office/drawing/2014/main" id="{6AE5ADCE-B247-08C2-7720-F0EFB74C741D}"/>
                </a:ext>
              </a:extLst>
            </p:cNvPr>
            <p:cNvSpPr>
              <a:spLocks noEditPoints="1"/>
            </p:cNvSpPr>
            <p:nvPr/>
          </p:nvSpPr>
          <p:spPr bwMode="auto">
            <a:xfrm>
              <a:off x="5048675" y="420402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11" name="Freeform 16">
              <a:extLst>
                <a:ext uri="{FF2B5EF4-FFF2-40B4-BE49-F238E27FC236}">
                  <a16:creationId xmlns:a16="http://schemas.microsoft.com/office/drawing/2014/main" id="{D2B87C94-39AE-BC1C-C146-ADBB911BC463}"/>
                </a:ext>
              </a:extLst>
            </p:cNvPr>
            <p:cNvSpPr>
              <a:spLocks noEditPoints="1"/>
            </p:cNvSpPr>
            <p:nvPr/>
          </p:nvSpPr>
          <p:spPr bwMode="auto">
            <a:xfrm>
              <a:off x="4734350" y="420402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12" name="Freeform 17">
              <a:extLst>
                <a:ext uri="{FF2B5EF4-FFF2-40B4-BE49-F238E27FC236}">
                  <a16:creationId xmlns:a16="http://schemas.microsoft.com/office/drawing/2014/main" id="{439EA85D-A623-ABD7-12A6-E93211072950}"/>
                </a:ext>
              </a:extLst>
            </p:cNvPr>
            <p:cNvSpPr>
              <a:spLocks noEditPoints="1"/>
            </p:cNvSpPr>
            <p:nvPr/>
          </p:nvSpPr>
          <p:spPr bwMode="auto">
            <a:xfrm>
              <a:off x="4694662" y="4204021"/>
              <a:ext cx="50800" cy="50800"/>
            </a:xfrm>
            <a:custGeom>
              <a:avLst/>
              <a:gdLst>
                <a:gd name="T0" fmla="*/ 0 w 67"/>
                <a:gd name="T1" fmla="*/ 33 h 66"/>
                <a:gd name="T2" fmla="*/ 67 w 67"/>
                <a:gd name="T3" fmla="*/ 33 h 66"/>
                <a:gd name="T4" fmla="*/ 33 w 67"/>
                <a:gd name="T5" fmla="*/ 0 h 66"/>
                <a:gd name="T6" fmla="*/ 33 w 67"/>
                <a:gd name="T7" fmla="*/ 66 h 66"/>
              </a:gdLst>
              <a:ahLst/>
              <a:cxnLst>
                <a:cxn ang="0">
                  <a:pos x="T0" y="T1"/>
                </a:cxn>
                <a:cxn ang="0">
                  <a:pos x="T2" y="T3"/>
                </a:cxn>
                <a:cxn ang="0">
                  <a:pos x="T4" y="T5"/>
                </a:cxn>
                <a:cxn ang="0">
                  <a:pos x="T6" y="T7"/>
                </a:cxn>
              </a:cxnLst>
              <a:rect l="0" t="0" r="r" b="b"/>
              <a:pathLst>
                <a:path w="67" h="66">
                  <a:moveTo>
                    <a:pt x="0" y="33"/>
                  </a:moveTo>
                  <a:lnTo>
                    <a:pt x="67"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13" name="Freeform 18">
              <a:extLst>
                <a:ext uri="{FF2B5EF4-FFF2-40B4-BE49-F238E27FC236}">
                  <a16:creationId xmlns:a16="http://schemas.microsoft.com/office/drawing/2014/main" id="{35D572FD-DCFF-6D50-7964-091B8B77D4BC}"/>
                </a:ext>
              </a:extLst>
            </p:cNvPr>
            <p:cNvSpPr>
              <a:spLocks noEditPoints="1"/>
            </p:cNvSpPr>
            <p:nvPr/>
          </p:nvSpPr>
          <p:spPr bwMode="auto">
            <a:xfrm>
              <a:off x="4691487" y="4204021"/>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14" name="Freeform 19">
              <a:extLst>
                <a:ext uri="{FF2B5EF4-FFF2-40B4-BE49-F238E27FC236}">
                  <a16:creationId xmlns:a16="http://schemas.microsoft.com/office/drawing/2014/main" id="{1942302D-E8A7-5C06-25FC-FE01AF368A56}"/>
                </a:ext>
              </a:extLst>
            </p:cNvPr>
            <p:cNvSpPr>
              <a:spLocks noEditPoints="1"/>
            </p:cNvSpPr>
            <p:nvPr/>
          </p:nvSpPr>
          <p:spPr bwMode="auto">
            <a:xfrm>
              <a:off x="4681962" y="4092896"/>
              <a:ext cx="49213" cy="50800"/>
            </a:xfrm>
            <a:custGeom>
              <a:avLst/>
              <a:gdLst>
                <a:gd name="T0" fmla="*/ 0 w 66"/>
                <a:gd name="T1" fmla="*/ 34 h 67"/>
                <a:gd name="T2" fmla="*/ 66 w 66"/>
                <a:gd name="T3" fmla="*/ 34 h 67"/>
                <a:gd name="T4" fmla="*/ 33 w 66"/>
                <a:gd name="T5" fmla="*/ 0 h 67"/>
                <a:gd name="T6" fmla="*/ 33 w 66"/>
                <a:gd name="T7" fmla="*/ 67 h 67"/>
              </a:gdLst>
              <a:ahLst/>
              <a:cxnLst>
                <a:cxn ang="0">
                  <a:pos x="T0" y="T1"/>
                </a:cxn>
                <a:cxn ang="0">
                  <a:pos x="T2" y="T3"/>
                </a:cxn>
                <a:cxn ang="0">
                  <a:pos x="T4" y="T5"/>
                </a:cxn>
                <a:cxn ang="0">
                  <a:pos x="T6" y="T7"/>
                </a:cxn>
              </a:cxnLst>
              <a:rect l="0" t="0" r="r" b="b"/>
              <a:pathLst>
                <a:path w="66" h="67">
                  <a:moveTo>
                    <a:pt x="0" y="34"/>
                  </a:moveTo>
                  <a:lnTo>
                    <a:pt x="66" y="34"/>
                  </a:lnTo>
                  <a:moveTo>
                    <a:pt x="33" y="0"/>
                  </a:moveTo>
                  <a:lnTo>
                    <a:pt x="33" y="67"/>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15" name="Freeform 20">
              <a:extLst>
                <a:ext uri="{FF2B5EF4-FFF2-40B4-BE49-F238E27FC236}">
                  <a16:creationId xmlns:a16="http://schemas.microsoft.com/office/drawing/2014/main" id="{CAACC986-2E0A-DE9B-6EB6-BCA7DA295418}"/>
                </a:ext>
              </a:extLst>
            </p:cNvPr>
            <p:cNvSpPr>
              <a:spLocks noEditPoints="1"/>
            </p:cNvSpPr>
            <p:nvPr/>
          </p:nvSpPr>
          <p:spPr bwMode="auto">
            <a:xfrm>
              <a:off x="4681962" y="3999234"/>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16" name="Freeform 21">
              <a:extLst>
                <a:ext uri="{FF2B5EF4-FFF2-40B4-BE49-F238E27FC236}">
                  <a16:creationId xmlns:a16="http://schemas.microsoft.com/office/drawing/2014/main" id="{0A0A38B6-13AD-8FB2-F557-0C356E148FD3}"/>
                </a:ext>
              </a:extLst>
            </p:cNvPr>
            <p:cNvSpPr>
              <a:spLocks noEditPoints="1"/>
            </p:cNvSpPr>
            <p:nvPr/>
          </p:nvSpPr>
          <p:spPr bwMode="auto">
            <a:xfrm>
              <a:off x="4667675" y="3999234"/>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17" name="Freeform 22">
              <a:extLst>
                <a:ext uri="{FF2B5EF4-FFF2-40B4-BE49-F238E27FC236}">
                  <a16:creationId xmlns:a16="http://schemas.microsoft.com/office/drawing/2014/main" id="{D6ED6FE2-2C59-60EE-07C1-95046EB52E55}"/>
                </a:ext>
              </a:extLst>
            </p:cNvPr>
            <p:cNvSpPr>
              <a:spLocks noEditPoints="1"/>
            </p:cNvSpPr>
            <p:nvPr/>
          </p:nvSpPr>
          <p:spPr bwMode="auto">
            <a:xfrm>
              <a:off x="4339062" y="3913509"/>
              <a:ext cx="50800" cy="49213"/>
            </a:xfrm>
            <a:custGeom>
              <a:avLst/>
              <a:gdLst>
                <a:gd name="T0" fmla="*/ 0 w 67"/>
                <a:gd name="T1" fmla="*/ 33 h 66"/>
                <a:gd name="T2" fmla="*/ 67 w 67"/>
                <a:gd name="T3" fmla="*/ 33 h 66"/>
                <a:gd name="T4" fmla="*/ 33 w 67"/>
                <a:gd name="T5" fmla="*/ 0 h 66"/>
                <a:gd name="T6" fmla="*/ 33 w 67"/>
                <a:gd name="T7" fmla="*/ 66 h 66"/>
              </a:gdLst>
              <a:ahLst/>
              <a:cxnLst>
                <a:cxn ang="0">
                  <a:pos x="T0" y="T1"/>
                </a:cxn>
                <a:cxn ang="0">
                  <a:pos x="T2" y="T3"/>
                </a:cxn>
                <a:cxn ang="0">
                  <a:pos x="T4" y="T5"/>
                </a:cxn>
                <a:cxn ang="0">
                  <a:pos x="T6" y="T7"/>
                </a:cxn>
              </a:cxnLst>
              <a:rect l="0" t="0" r="r" b="b"/>
              <a:pathLst>
                <a:path w="67" h="66">
                  <a:moveTo>
                    <a:pt x="0" y="33"/>
                  </a:moveTo>
                  <a:lnTo>
                    <a:pt x="67"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18" name="Freeform 23">
              <a:extLst>
                <a:ext uri="{FF2B5EF4-FFF2-40B4-BE49-F238E27FC236}">
                  <a16:creationId xmlns:a16="http://schemas.microsoft.com/office/drawing/2014/main" id="{7EC4DCF7-376E-D41A-E406-34AA9298F2C6}"/>
                </a:ext>
              </a:extLst>
            </p:cNvPr>
            <p:cNvSpPr>
              <a:spLocks noEditPoints="1"/>
            </p:cNvSpPr>
            <p:nvPr/>
          </p:nvSpPr>
          <p:spPr bwMode="auto">
            <a:xfrm>
              <a:off x="4324775" y="3913509"/>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19" name="Freeform 24">
              <a:extLst>
                <a:ext uri="{FF2B5EF4-FFF2-40B4-BE49-F238E27FC236}">
                  <a16:creationId xmlns:a16="http://schemas.microsoft.com/office/drawing/2014/main" id="{01E46BCF-E987-D4F6-0746-AFB5AEBE1049}"/>
                </a:ext>
              </a:extLst>
            </p:cNvPr>
            <p:cNvSpPr>
              <a:spLocks noEditPoints="1"/>
            </p:cNvSpPr>
            <p:nvPr/>
          </p:nvSpPr>
          <p:spPr bwMode="auto">
            <a:xfrm>
              <a:off x="4315250" y="3913509"/>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20" name="Freeform 25">
              <a:extLst>
                <a:ext uri="{FF2B5EF4-FFF2-40B4-BE49-F238E27FC236}">
                  <a16:creationId xmlns:a16="http://schemas.microsoft.com/office/drawing/2014/main" id="{0A6112D4-EB84-4391-8C1E-0C6BE04E8F69}"/>
                </a:ext>
              </a:extLst>
            </p:cNvPr>
            <p:cNvSpPr>
              <a:spLocks noEditPoints="1"/>
            </p:cNvSpPr>
            <p:nvPr/>
          </p:nvSpPr>
          <p:spPr bwMode="auto">
            <a:xfrm>
              <a:off x="4300962" y="3913509"/>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21" name="Freeform 26">
              <a:extLst>
                <a:ext uri="{FF2B5EF4-FFF2-40B4-BE49-F238E27FC236}">
                  <a16:creationId xmlns:a16="http://schemas.microsoft.com/office/drawing/2014/main" id="{EDB3C754-0004-0B69-70E7-E664FA9591AA}"/>
                </a:ext>
              </a:extLst>
            </p:cNvPr>
            <p:cNvSpPr>
              <a:spLocks noEditPoints="1"/>
            </p:cNvSpPr>
            <p:nvPr/>
          </p:nvSpPr>
          <p:spPr bwMode="auto">
            <a:xfrm>
              <a:off x="4291437" y="3913509"/>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22" name="Freeform 27">
              <a:extLst>
                <a:ext uri="{FF2B5EF4-FFF2-40B4-BE49-F238E27FC236}">
                  <a16:creationId xmlns:a16="http://schemas.microsoft.com/office/drawing/2014/main" id="{131883F9-6403-8D99-8E1B-8D73A1953941}"/>
                </a:ext>
              </a:extLst>
            </p:cNvPr>
            <p:cNvSpPr>
              <a:spLocks noEditPoints="1"/>
            </p:cNvSpPr>
            <p:nvPr/>
          </p:nvSpPr>
          <p:spPr bwMode="auto">
            <a:xfrm>
              <a:off x="4177137" y="3913509"/>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23" name="Freeform 28">
              <a:extLst>
                <a:ext uri="{FF2B5EF4-FFF2-40B4-BE49-F238E27FC236}">
                  <a16:creationId xmlns:a16="http://schemas.microsoft.com/office/drawing/2014/main" id="{395CC189-C135-D210-7016-383D11655F8F}"/>
                </a:ext>
              </a:extLst>
            </p:cNvPr>
            <p:cNvSpPr>
              <a:spLocks noEditPoints="1"/>
            </p:cNvSpPr>
            <p:nvPr/>
          </p:nvSpPr>
          <p:spPr bwMode="auto">
            <a:xfrm>
              <a:off x="4058075" y="3913509"/>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24" name="Freeform 29">
              <a:extLst>
                <a:ext uri="{FF2B5EF4-FFF2-40B4-BE49-F238E27FC236}">
                  <a16:creationId xmlns:a16="http://schemas.microsoft.com/office/drawing/2014/main" id="{E66FCAAA-D5C4-6C0D-6A6F-7FBE3ABFFD83}"/>
                </a:ext>
              </a:extLst>
            </p:cNvPr>
            <p:cNvSpPr>
              <a:spLocks noEditPoints="1"/>
            </p:cNvSpPr>
            <p:nvPr/>
          </p:nvSpPr>
          <p:spPr bwMode="auto">
            <a:xfrm>
              <a:off x="3948537" y="3913509"/>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25" name="Freeform 30">
              <a:extLst>
                <a:ext uri="{FF2B5EF4-FFF2-40B4-BE49-F238E27FC236}">
                  <a16:creationId xmlns:a16="http://schemas.microsoft.com/office/drawing/2014/main" id="{D4F51781-A0C0-B0D1-E5F7-AE8447FCBBBB}"/>
                </a:ext>
              </a:extLst>
            </p:cNvPr>
            <p:cNvSpPr>
              <a:spLocks noEditPoints="1"/>
            </p:cNvSpPr>
            <p:nvPr/>
          </p:nvSpPr>
          <p:spPr bwMode="auto">
            <a:xfrm>
              <a:off x="3939012" y="3913509"/>
              <a:ext cx="50800" cy="49213"/>
            </a:xfrm>
            <a:custGeom>
              <a:avLst/>
              <a:gdLst>
                <a:gd name="T0" fmla="*/ 0 w 67"/>
                <a:gd name="T1" fmla="*/ 33 h 66"/>
                <a:gd name="T2" fmla="*/ 67 w 67"/>
                <a:gd name="T3" fmla="*/ 33 h 66"/>
                <a:gd name="T4" fmla="*/ 34 w 67"/>
                <a:gd name="T5" fmla="*/ 0 h 66"/>
                <a:gd name="T6" fmla="*/ 34 w 67"/>
                <a:gd name="T7" fmla="*/ 66 h 66"/>
              </a:gdLst>
              <a:ahLst/>
              <a:cxnLst>
                <a:cxn ang="0">
                  <a:pos x="T0" y="T1"/>
                </a:cxn>
                <a:cxn ang="0">
                  <a:pos x="T2" y="T3"/>
                </a:cxn>
                <a:cxn ang="0">
                  <a:pos x="T4" y="T5"/>
                </a:cxn>
                <a:cxn ang="0">
                  <a:pos x="T6" y="T7"/>
                </a:cxn>
              </a:cxnLst>
              <a:rect l="0" t="0" r="r" b="b"/>
              <a:pathLst>
                <a:path w="67" h="66">
                  <a:moveTo>
                    <a:pt x="0" y="33"/>
                  </a:moveTo>
                  <a:lnTo>
                    <a:pt x="67" y="33"/>
                  </a:lnTo>
                  <a:moveTo>
                    <a:pt x="34" y="0"/>
                  </a:moveTo>
                  <a:lnTo>
                    <a:pt x="34"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26" name="Freeform 31">
              <a:extLst>
                <a:ext uri="{FF2B5EF4-FFF2-40B4-BE49-F238E27FC236}">
                  <a16:creationId xmlns:a16="http://schemas.microsoft.com/office/drawing/2014/main" id="{66AA630D-1937-1FC7-3A30-C695C59933A5}"/>
                </a:ext>
              </a:extLst>
            </p:cNvPr>
            <p:cNvSpPr>
              <a:spLocks noEditPoints="1"/>
            </p:cNvSpPr>
            <p:nvPr/>
          </p:nvSpPr>
          <p:spPr bwMode="auto">
            <a:xfrm>
              <a:off x="3937425" y="3913509"/>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27" name="Freeform 32">
              <a:extLst>
                <a:ext uri="{FF2B5EF4-FFF2-40B4-BE49-F238E27FC236}">
                  <a16:creationId xmlns:a16="http://schemas.microsoft.com/office/drawing/2014/main" id="{3F1C15C7-9C96-8ABB-F2FE-7592EBAE8831}"/>
                </a:ext>
              </a:extLst>
            </p:cNvPr>
            <p:cNvSpPr>
              <a:spLocks noEditPoints="1"/>
            </p:cNvSpPr>
            <p:nvPr/>
          </p:nvSpPr>
          <p:spPr bwMode="auto">
            <a:xfrm>
              <a:off x="3934250" y="3913509"/>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28" name="Freeform 33">
              <a:extLst>
                <a:ext uri="{FF2B5EF4-FFF2-40B4-BE49-F238E27FC236}">
                  <a16:creationId xmlns:a16="http://schemas.microsoft.com/office/drawing/2014/main" id="{AD14A758-016A-152C-B631-2A9BD5863257}"/>
                </a:ext>
              </a:extLst>
            </p:cNvPr>
            <p:cNvSpPr>
              <a:spLocks noEditPoints="1"/>
            </p:cNvSpPr>
            <p:nvPr/>
          </p:nvSpPr>
          <p:spPr bwMode="auto">
            <a:xfrm>
              <a:off x="3931075" y="3913509"/>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29" name="Freeform 34">
              <a:extLst>
                <a:ext uri="{FF2B5EF4-FFF2-40B4-BE49-F238E27FC236}">
                  <a16:creationId xmlns:a16="http://schemas.microsoft.com/office/drawing/2014/main" id="{2A90E548-AA0E-EEDD-FF21-6F0B70E9CEF0}"/>
                </a:ext>
              </a:extLst>
            </p:cNvPr>
            <p:cNvSpPr>
              <a:spLocks noEditPoints="1"/>
            </p:cNvSpPr>
            <p:nvPr/>
          </p:nvSpPr>
          <p:spPr bwMode="auto">
            <a:xfrm>
              <a:off x="3927900" y="3913509"/>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30" name="Freeform 35">
              <a:extLst>
                <a:ext uri="{FF2B5EF4-FFF2-40B4-BE49-F238E27FC236}">
                  <a16:creationId xmlns:a16="http://schemas.microsoft.com/office/drawing/2014/main" id="{3B3BE0C2-30A8-728B-FF24-E0D911E226F0}"/>
                </a:ext>
              </a:extLst>
            </p:cNvPr>
            <p:cNvSpPr>
              <a:spLocks noEditPoints="1"/>
            </p:cNvSpPr>
            <p:nvPr/>
          </p:nvSpPr>
          <p:spPr bwMode="auto">
            <a:xfrm>
              <a:off x="3926312" y="3913509"/>
              <a:ext cx="49213"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31" name="Freeform 36">
              <a:extLst>
                <a:ext uri="{FF2B5EF4-FFF2-40B4-BE49-F238E27FC236}">
                  <a16:creationId xmlns:a16="http://schemas.microsoft.com/office/drawing/2014/main" id="{C3371A23-1C06-95C0-FC9B-9A23E1583DD4}"/>
                </a:ext>
              </a:extLst>
            </p:cNvPr>
            <p:cNvSpPr>
              <a:spLocks noEditPoints="1"/>
            </p:cNvSpPr>
            <p:nvPr/>
          </p:nvSpPr>
          <p:spPr bwMode="auto">
            <a:xfrm>
              <a:off x="3923137" y="3913509"/>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32" name="Freeform 37">
              <a:extLst>
                <a:ext uri="{FF2B5EF4-FFF2-40B4-BE49-F238E27FC236}">
                  <a16:creationId xmlns:a16="http://schemas.microsoft.com/office/drawing/2014/main" id="{AE2F358E-A0DC-7EAF-529C-A087849EF5B5}"/>
                </a:ext>
              </a:extLst>
            </p:cNvPr>
            <p:cNvSpPr>
              <a:spLocks noEditPoints="1"/>
            </p:cNvSpPr>
            <p:nvPr/>
          </p:nvSpPr>
          <p:spPr bwMode="auto">
            <a:xfrm>
              <a:off x="3919962" y="3913509"/>
              <a:ext cx="50800" cy="49213"/>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33" name="Freeform 38">
              <a:extLst>
                <a:ext uri="{FF2B5EF4-FFF2-40B4-BE49-F238E27FC236}">
                  <a16:creationId xmlns:a16="http://schemas.microsoft.com/office/drawing/2014/main" id="{809E6BC5-C18B-4DBA-38C0-147FCF652029}"/>
                </a:ext>
              </a:extLst>
            </p:cNvPr>
            <p:cNvSpPr>
              <a:spLocks noEditPoints="1"/>
            </p:cNvSpPr>
            <p:nvPr/>
          </p:nvSpPr>
          <p:spPr bwMode="auto">
            <a:xfrm>
              <a:off x="3597700" y="3869059"/>
              <a:ext cx="50800" cy="50800"/>
            </a:xfrm>
            <a:custGeom>
              <a:avLst/>
              <a:gdLst>
                <a:gd name="T0" fmla="*/ 0 w 67"/>
                <a:gd name="T1" fmla="*/ 33 h 66"/>
                <a:gd name="T2" fmla="*/ 67 w 67"/>
                <a:gd name="T3" fmla="*/ 33 h 66"/>
                <a:gd name="T4" fmla="*/ 33 w 67"/>
                <a:gd name="T5" fmla="*/ 0 h 66"/>
                <a:gd name="T6" fmla="*/ 33 w 67"/>
                <a:gd name="T7" fmla="*/ 66 h 66"/>
              </a:gdLst>
              <a:ahLst/>
              <a:cxnLst>
                <a:cxn ang="0">
                  <a:pos x="T0" y="T1"/>
                </a:cxn>
                <a:cxn ang="0">
                  <a:pos x="T2" y="T3"/>
                </a:cxn>
                <a:cxn ang="0">
                  <a:pos x="T4" y="T5"/>
                </a:cxn>
                <a:cxn ang="0">
                  <a:pos x="T6" y="T7"/>
                </a:cxn>
              </a:cxnLst>
              <a:rect l="0" t="0" r="r" b="b"/>
              <a:pathLst>
                <a:path w="67" h="66">
                  <a:moveTo>
                    <a:pt x="0" y="33"/>
                  </a:moveTo>
                  <a:lnTo>
                    <a:pt x="67"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34" name="Freeform 39">
              <a:extLst>
                <a:ext uri="{FF2B5EF4-FFF2-40B4-BE49-F238E27FC236}">
                  <a16:creationId xmlns:a16="http://schemas.microsoft.com/office/drawing/2014/main" id="{AC28A788-2950-4F73-C44F-FB5A9D1B86D2}"/>
                </a:ext>
              </a:extLst>
            </p:cNvPr>
            <p:cNvSpPr>
              <a:spLocks noEditPoints="1"/>
            </p:cNvSpPr>
            <p:nvPr/>
          </p:nvSpPr>
          <p:spPr bwMode="auto">
            <a:xfrm>
              <a:off x="3578650" y="3869059"/>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35" name="Freeform 40">
              <a:extLst>
                <a:ext uri="{FF2B5EF4-FFF2-40B4-BE49-F238E27FC236}">
                  <a16:creationId xmlns:a16="http://schemas.microsoft.com/office/drawing/2014/main" id="{78F537AF-A5EE-00E0-1BFA-21293C15A537}"/>
                </a:ext>
              </a:extLst>
            </p:cNvPr>
            <p:cNvSpPr>
              <a:spLocks noEditPoints="1"/>
            </p:cNvSpPr>
            <p:nvPr/>
          </p:nvSpPr>
          <p:spPr bwMode="auto">
            <a:xfrm>
              <a:off x="3567537" y="3869059"/>
              <a:ext cx="50800" cy="50800"/>
            </a:xfrm>
            <a:custGeom>
              <a:avLst/>
              <a:gdLst>
                <a:gd name="T0" fmla="*/ 0 w 67"/>
                <a:gd name="T1" fmla="*/ 33 h 66"/>
                <a:gd name="T2" fmla="*/ 67 w 67"/>
                <a:gd name="T3" fmla="*/ 33 h 66"/>
                <a:gd name="T4" fmla="*/ 34 w 67"/>
                <a:gd name="T5" fmla="*/ 0 h 66"/>
                <a:gd name="T6" fmla="*/ 34 w 67"/>
                <a:gd name="T7" fmla="*/ 66 h 66"/>
              </a:gdLst>
              <a:ahLst/>
              <a:cxnLst>
                <a:cxn ang="0">
                  <a:pos x="T0" y="T1"/>
                </a:cxn>
                <a:cxn ang="0">
                  <a:pos x="T2" y="T3"/>
                </a:cxn>
                <a:cxn ang="0">
                  <a:pos x="T4" y="T5"/>
                </a:cxn>
                <a:cxn ang="0">
                  <a:pos x="T6" y="T7"/>
                </a:cxn>
              </a:cxnLst>
              <a:rect l="0" t="0" r="r" b="b"/>
              <a:pathLst>
                <a:path w="67" h="66">
                  <a:moveTo>
                    <a:pt x="0" y="33"/>
                  </a:moveTo>
                  <a:lnTo>
                    <a:pt x="67" y="33"/>
                  </a:lnTo>
                  <a:moveTo>
                    <a:pt x="34" y="0"/>
                  </a:moveTo>
                  <a:lnTo>
                    <a:pt x="34"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36" name="Freeform 41">
              <a:extLst>
                <a:ext uri="{FF2B5EF4-FFF2-40B4-BE49-F238E27FC236}">
                  <a16:creationId xmlns:a16="http://schemas.microsoft.com/office/drawing/2014/main" id="{856811E8-A7F6-D983-957D-3829CCE8B3DC}"/>
                </a:ext>
              </a:extLst>
            </p:cNvPr>
            <p:cNvSpPr>
              <a:spLocks noEditPoints="1"/>
            </p:cNvSpPr>
            <p:nvPr/>
          </p:nvSpPr>
          <p:spPr bwMode="auto">
            <a:xfrm>
              <a:off x="3564362" y="3869059"/>
              <a:ext cx="52388" cy="50800"/>
            </a:xfrm>
            <a:custGeom>
              <a:avLst/>
              <a:gdLst>
                <a:gd name="T0" fmla="*/ 0 w 67"/>
                <a:gd name="T1" fmla="*/ 33 h 66"/>
                <a:gd name="T2" fmla="*/ 67 w 67"/>
                <a:gd name="T3" fmla="*/ 33 h 66"/>
                <a:gd name="T4" fmla="*/ 33 w 67"/>
                <a:gd name="T5" fmla="*/ 0 h 66"/>
                <a:gd name="T6" fmla="*/ 33 w 67"/>
                <a:gd name="T7" fmla="*/ 66 h 66"/>
              </a:gdLst>
              <a:ahLst/>
              <a:cxnLst>
                <a:cxn ang="0">
                  <a:pos x="T0" y="T1"/>
                </a:cxn>
                <a:cxn ang="0">
                  <a:pos x="T2" y="T3"/>
                </a:cxn>
                <a:cxn ang="0">
                  <a:pos x="T4" y="T5"/>
                </a:cxn>
                <a:cxn ang="0">
                  <a:pos x="T6" y="T7"/>
                </a:cxn>
              </a:cxnLst>
              <a:rect l="0" t="0" r="r" b="b"/>
              <a:pathLst>
                <a:path w="67" h="66">
                  <a:moveTo>
                    <a:pt x="0" y="33"/>
                  </a:moveTo>
                  <a:lnTo>
                    <a:pt x="67"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37" name="Freeform 42">
              <a:extLst>
                <a:ext uri="{FF2B5EF4-FFF2-40B4-BE49-F238E27FC236}">
                  <a16:creationId xmlns:a16="http://schemas.microsoft.com/office/drawing/2014/main" id="{1B53351F-BF41-3C83-50D3-AE7A05414453}"/>
                </a:ext>
              </a:extLst>
            </p:cNvPr>
            <p:cNvSpPr>
              <a:spLocks noEditPoints="1"/>
            </p:cNvSpPr>
            <p:nvPr/>
          </p:nvSpPr>
          <p:spPr bwMode="auto">
            <a:xfrm>
              <a:off x="3562775" y="3869059"/>
              <a:ext cx="50800" cy="50800"/>
            </a:xfrm>
            <a:custGeom>
              <a:avLst/>
              <a:gdLst>
                <a:gd name="T0" fmla="*/ 0 w 67"/>
                <a:gd name="T1" fmla="*/ 33 h 66"/>
                <a:gd name="T2" fmla="*/ 67 w 67"/>
                <a:gd name="T3" fmla="*/ 33 h 66"/>
                <a:gd name="T4" fmla="*/ 33 w 67"/>
                <a:gd name="T5" fmla="*/ 0 h 66"/>
                <a:gd name="T6" fmla="*/ 33 w 67"/>
                <a:gd name="T7" fmla="*/ 66 h 66"/>
              </a:gdLst>
              <a:ahLst/>
              <a:cxnLst>
                <a:cxn ang="0">
                  <a:pos x="T0" y="T1"/>
                </a:cxn>
                <a:cxn ang="0">
                  <a:pos x="T2" y="T3"/>
                </a:cxn>
                <a:cxn ang="0">
                  <a:pos x="T4" y="T5"/>
                </a:cxn>
                <a:cxn ang="0">
                  <a:pos x="T6" y="T7"/>
                </a:cxn>
              </a:cxnLst>
              <a:rect l="0" t="0" r="r" b="b"/>
              <a:pathLst>
                <a:path w="67" h="66">
                  <a:moveTo>
                    <a:pt x="0" y="33"/>
                  </a:moveTo>
                  <a:lnTo>
                    <a:pt x="67"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38" name="Freeform 43">
              <a:extLst>
                <a:ext uri="{FF2B5EF4-FFF2-40B4-BE49-F238E27FC236}">
                  <a16:creationId xmlns:a16="http://schemas.microsoft.com/office/drawing/2014/main" id="{624669A9-BDA3-F393-6A19-FBAB91274BFF}"/>
                </a:ext>
              </a:extLst>
            </p:cNvPr>
            <p:cNvSpPr>
              <a:spLocks noEditPoints="1"/>
            </p:cNvSpPr>
            <p:nvPr/>
          </p:nvSpPr>
          <p:spPr bwMode="auto">
            <a:xfrm>
              <a:off x="3559600" y="3869059"/>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39" name="Freeform 44">
              <a:extLst>
                <a:ext uri="{FF2B5EF4-FFF2-40B4-BE49-F238E27FC236}">
                  <a16:creationId xmlns:a16="http://schemas.microsoft.com/office/drawing/2014/main" id="{F5752F73-5CB3-404C-8851-A8C5C50B5D4C}"/>
                </a:ext>
              </a:extLst>
            </p:cNvPr>
            <p:cNvSpPr>
              <a:spLocks noEditPoints="1"/>
            </p:cNvSpPr>
            <p:nvPr/>
          </p:nvSpPr>
          <p:spPr bwMode="auto">
            <a:xfrm>
              <a:off x="3556425" y="3869059"/>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40" name="Freeform 45">
              <a:extLst>
                <a:ext uri="{FF2B5EF4-FFF2-40B4-BE49-F238E27FC236}">
                  <a16:creationId xmlns:a16="http://schemas.microsoft.com/office/drawing/2014/main" id="{50C5176C-B721-146D-679E-D91EE54483F7}"/>
                </a:ext>
              </a:extLst>
            </p:cNvPr>
            <p:cNvSpPr>
              <a:spLocks noEditPoints="1"/>
            </p:cNvSpPr>
            <p:nvPr/>
          </p:nvSpPr>
          <p:spPr bwMode="auto">
            <a:xfrm>
              <a:off x="3553250" y="3869059"/>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41" name="Freeform 46">
              <a:extLst>
                <a:ext uri="{FF2B5EF4-FFF2-40B4-BE49-F238E27FC236}">
                  <a16:creationId xmlns:a16="http://schemas.microsoft.com/office/drawing/2014/main" id="{34410A1A-0BD7-E461-9F6D-3BA7EEBD4033}"/>
                </a:ext>
              </a:extLst>
            </p:cNvPr>
            <p:cNvSpPr>
              <a:spLocks noEditPoints="1"/>
            </p:cNvSpPr>
            <p:nvPr/>
          </p:nvSpPr>
          <p:spPr bwMode="auto">
            <a:xfrm>
              <a:off x="3545312" y="3869059"/>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42" name="Freeform 47">
              <a:extLst>
                <a:ext uri="{FF2B5EF4-FFF2-40B4-BE49-F238E27FC236}">
                  <a16:creationId xmlns:a16="http://schemas.microsoft.com/office/drawing/2014/main" id="{6DE05CE9-8BC5-40C1-8215-E29B8EDBF78B}"/>
                </a:ext>
              </a:extLst>
            </p:cNvPr>
            <p:cNvSpPr>
              <a:spLocks noEditPoints="1"/>
            </p:cNvSpPr>
            <p:nvPr/>
          </p:nvSpPr>
          <p:spPr bwMode="auto">
            <a:xfrm>
              <a:off x="3378625" y="3869059"/>
              <a:ext cx="49213"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43" name="Freeform 48">
              <a:extLst>
                <a:ext uri="{FF2B5EF4-FFF2-40B4-BE49-F238E27FC236}">
                  <a16:creationId xmlns:a16="http://schemas.microsoft.com/office/drawing/2014/main" id="{619335F2-42A0-272B-22D3-899A3D20FED5}"/>
                </a:ext>
              </a:extLst>
            </p:cNvPr>
            <p:cNvSpPr>
              <a:spLocks noEditPoints="1"/>
            </p:cNvSpPr>
            <p:nvPr/>
          </p:nvSpPr>
          <p:spPr bwMode="auto">
            <a:xfrm>
              <a:off x="3375450" y="3869059"/>
              <a:ext cx="50800" cy="50800"/>
            </a:xfrm>
            <a:custGeom>
              <a:avLst/>
              <a:gdLst>
                <a:gd name="T0" fmla="*/ 0 w 67"/>
                <a:gd name="T1" fmla="*/ 33 h 66"/>
                <a:gd name="T2" fmla="*/ 67 w 67"/>
                <a:gd name="T3" fmla="*/ 33 h 66"/>
                <a:gd name="T4" fmla="*/ 34 w 67"/>
                <a:gd name="T5" fmla="*/ 0 h 66"/>
                <a:gd name="T6" fmla="*/ 34 w 67"/>
                <a:gd name="T7" fmla="*/ 66 h 66"/>
              </a:gdLst>
              <a:ahLst/>
              <a:cxnLst>
                <a:cxn ang="0">
                  <a:pos x="T0" y="T1"/>
                </a:cxn>
                <a:cxn ang="0">
                  <a:pos x="T2" y="T3"/>
                </a:cxn>
                <a:cxn ang="0">
                  <a:pos x="T4" y="T5"/>
                </a:cxn>
                <a:cxn ang="0">
                  <a:pos x="T6" y="T7"/>
                </a:cxn>
              </a:cxnLst>
              <a:rect l="0" t="0" r="r" b="b"/>
              <a:pathLst>
                <a:path w="67" h="66">
                  <a:moveTo>
                    <a:pt x="0" y="33"/>
                  </a:moveTo>
                  <a:lnTo>
                    <a:pt x="67" y="33"/>
                  </a:lnTo>
                  <a:moveTo>
                    <a:pt x="34" y="0"/>
                  </a:moveTo>
                  <a:lnTo>
                    <a:pt x="34"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44" name="Freeform 49">
              <a:extLst>
                <a:ext uri="{FF2B5EF4-FFF2-40B4-BE49-F238E27FC236}">
                  <a16:creationId xmlns:a16="http://schemas.microsoft.com/office/drawing/2014/main" id="{45A2BDEA-A8CC-FED6-2E18-8B5382AE336A}"/>
                </a:ext>
              </a:extLst>
            </p:cNvPr>
            <p:cNvSpPr>
              <a:spLocks noEditPoints="1"/>
            </p:cNvSpPr>
            <p:nvPr/>
          </p:nvSpPr>
          <p:spPr bwMode="auto">
            <a:xfrm>
              <a:off x="3372275" y="3869059"/>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45" name="Freeform 50">
              <a:extLst>
                <a:ext uri="{FF2B5EF4-FFF2-40B4-BE49-F238E27FC236}">
                  <a16:creationId xmlns:a16="http://schemas.microsoft.com/office/drawing/2014/main" id="{6449B262-4822-5EA0-9937-D5AD366A89BC}"/>
                </a:ext>
              </a:extLst>
            </p:cNvPr>
            <p:cNvSpPr>
              <a:spLocks noEditPoints="1"/>
            </p:cNvSpPr>
            <p:nvPr/>
          </p:nvSpPr>
          <p:spPr bwMode="auto">
            <a:xfrm>
              <a:off x="3369100" y="3869059"/>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46" name="Freeform 51">
              <a:extLst>
                <a:ext uri="{FF2B5EF4-FFF2-40B4-BE49-F238E27FC236}">
                  <a16:creationId xmlns:a16="http://schemas.microsoft.com/office/drawing/2014/main" id="{5037DC67-CA9D-A2C3-6677-CE2A2AC7BAC6}"/>
                </a:ext>
              </a:extLst>
            </p:cNvPr>
            <p:cNvSpPr>
              <a:spLocks noEditPoints="1"/>
            </p:cNvSpPr>
            <p:nvPr/>
          </p:nvSpPr>
          <p:spPr bwMode="auto">
            <a:xfrm>
              <a:off x="3367512" y="3869059"/>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47" name="Freeform 52">
              <a:extLst>
                <a:ext uri="{FF2B5EF4-FFF2-40B4-BE49-F238E27FC236}">
                  <a16:creationId xmlns:a16="http://schemas.microsoft.com/office/drawing/2014/main" id="{5DBF25C1-474D-37B4-2734-1AB0595C84CE}"/>
                </a:ext>
              </a:extLst>
            </p:cNvPr>
            <p:cNvSpPr>
              <a:spLocks noEditPoints="1"/>
            </p:cNvSpPr>
            <p:nvPr/>
          </p:nvSpPr>
          <p:spPr bwMode="auto">
            <a:xfrm>
              <a:off x="3364337" y="3869059"/>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48" name="Freeform 53">
              <a:extLst>
                <a:ext uri="{FF2B5EF4-FFF2-40B4-BE49-F238E27FC236}">
                  <a16:creationId xmlns:a16="http://schemas.microsoft.com/office/drawing/2014/main" id="{6F71E65C-5761-5DFF-0093-D4253F9DD32C}"/>
                </a:ext>
              </a:extLst>
            </p:cNvPr>
            <p:cNvSpPr>
              <a:spLocks noEditPoints="1"/>
            </p:cNvSpPr>
            <p:nvPr/>
          </p:nvSpPr>
          <p:spPr bwMode="auto">
            <a:xfrm>
              <a:off x="3353225" y="3869059"/>
              <a:ext cx="50800" cy="50800"/>
            </a:xfrm>
            <a:custGeom>
              <a:avLst/>
              <a:gdLst>
                <a:gd name="T0" fmla="*/ 0 w 66"/>
                <a:gd name="T1" fmla="*/ 33 h 66"/>
                <a:gd name="T2" fmla="*/ 66 w 66"/>
                <a:gd name="T3" fmla="*/ 33 h 66"/>
                <a:gd name="T4" fmla="*/ 33 w 66"/>
                <a:gd name="T5" fmla="*/ 0 h 66"/>
                <a:gd name="T6" fmla="*/ 33 w 66"/>
                <a:gd name="T7" fmla="*/ 66 h 66"/>
              </a:gdLst>
              <a:ahLst/>
              <a:cxnLst>
                <a:cxn ang="0">
                  <a:pos x="T0" y="T1"/>
                </a:cxn>
                <a:cxn ang="0">
                  <a:pos x="T2" y="T3"/>
                </a:cxn>
                <a:cxn ang="0">
                  <a:pos x="T4" y="T5"/>
                </a:cxn>
                <a:cxn ang="0">
                  <a:pos x="T6" y="T7"/>
                </a:cxn>
              </a:cxnLst>
              <a:rect l="0" t="0" r="r" b="b"/>
              <a:pathLst>
                <a:path w="66" h="66">
                  <a:moveTo>
                    <a:pt x="0" y="33"/>
                  </a:moveTo>
                  <a:lnTo>
                    <a:pt x="66" y="33"/>
                  </a:lnTo>
                  <a:moveTo>
                    <a:pt x="33" y="0"/>
                  </a:moveTo>
                  <a:lnTo>
                    <a:pt x="33" y="66"/>
                  </a:lnTo>
                </a:path>
              </a:pathLst>
            </a:custGeom>
            <a:noFill/>
            <a:ln w="1270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sp>
          <p:nvSpPr>
            <p:cNvPr id="300" name="Freeform 5">
              <a:extLst>
                <a:ext uri="{FF2B5EF4-FFF2-40B4-BE49-F238E27FC236}">
                  <a16:creationId xmlns:a16="http://schemas.microsoft.com/office/drawing/2014/main" id="{0503A758-B224-977B-FF45-008F642D4999}"/>
                </a:ext>
              </a:extLst>
            </p:cNvPr>
            <p:cNvSpPr>
              <a:spLocks/>
            </p:cNvSpPr>
            <p:nvPr/>
          </p:nvSpPr>
          <p:spPr bwMode="auto">
            <a:xfrm>
              <a:off x="2076875" y="3756346"/>
              <a:ext cx="3757613" cy="473075"/>
            </a:xfrm>
            <a:custGeom>
              <a:avLst/>
              <a:gdLst>
                <a:gd name="T0" fmla="*/ 0 w 4944"/>
                <a:gd name="T1" fmla="*/ 0 h 623"/>
                <a:gd name="T2" fmla="*/ 381 w 4944"/>
                <a:gd name="T3" fmla="*/ 0 h 623"/>
                <a:gd name="T4" fmla="*/ 381 w 4944"/>
                <a:gd name="T5" fmla="*/ 41 h 623"/>
                <a:gd name="T6" fmla="*/ 1257 w 4944"/>
                <a:gd name="T7" fmla="*/ 41 h 623"/>
                <a:gd name="T8" fmla="*/ 1257 w 4944"/>
                <a:gd name="T9" fmla="*/ 77 h 623"/>
                <a:gd name="T10" fmla="*/ 1270 w 4944"/>
                <a:gd name="T11" fmla="*/ 77 h 623"/>
                <a:gd name="T12" fmla="*/ 1270 w 4944"/>
                <a:gd name="T13" fmla="*/ 116 h 623"/>
                <a:gd name="T14" fmla="*/ 1508 w 4944"/>
                <a:gd name="T15" fmla="*/ 116 h 623"/>
                <a:gd name="T16" fmla="*/ 1508 w 4944"/>
                <a:gd name="T17" fmla="*/ 147 h 623"/>
                <a:gd name="T18" fmla="*/ 1714 w 4944"/>
                <a:gd name="T19" fmla="*/ 147 h 623"/>
                <a:gd name="T20" fmla="*/ 1714 w 4944"/>
                <a:gd name="T21" fmla="*/ 184 h 623"/>
                <a:gd name="T22" fmla="*/ 2371 w 4944"/>
                <a:gd name="T23" fmla="*/ 184 h 623"/>
                <a:gd name="T24" fmla="*/ 2371 w 4944"/>
                <a:gd name="T25" fmla="*/ 241 h 623"/>
                <a:gd name="T26" fmla="*/ 3435 w 4944"/>
                <a:gd name="T27" fmla="*/ 241 h 623"/>
                <a:gd name="T28" fmla="*/ 3435 w 4944"/>
                <a:gd name="T29" fmla="*/ 353 h 623"/>
                <a:gd name="T30" fmla="*/ 3459 w 4944"/>
                <a:gd name="T31" fmla="*/ 353 h 623"/>
                <a:gd name="T32" fmla="*/ 3459 w 4944"/>
                <a:gd name="T33" fmla="*/ 480 h 623"/>
                <a:gd name="T34" fmla="*/ 3472 w 4944"/>
                <a:gd name="T35" fmla="*/ 480 h 623"/>
                <a:gd name="T36" fmla="*/ 3472 w 4944"/>
                <a:gd name="T37" fmla="*/ 623 h 623"/>
                <a:gd name="T38" fmla="*/ 4944 w 4944"/>
                <a:gd name="T39"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44" h="623">
                  <a:moveTo>
                    <a:pt x="0" y="0"/>
                  </a:moveTo>
                  <a:lnTo>
                    <a:pt x="381" y="0"/>
                  </a:lnTo>
                  <a:lnTo>
                    <a:pt x="381" y="41"/>
                  </a:lnTo>
                  <a:lnTo>
                    <a:pt x="1257" y="41"/>
                  </a:lnTo>
                  <a:lnTo>
                    <a:pt x="1257" y="77"/>
                  </a:lnTo>
                  <a:lnTo>
                    <a:pt x="1270" y="77"/>
                  </a:lnTo>
                  <a:lnTo>
                    <a:pt x="1270" y="116"/>
                  </a:lnTo>
                  <a:lnTo>
                    <a:pt x="1508" y="116"/>
                  </a:lnTo>
                  <a:lnTo>
                    <a:pt x="1508" y="147"/>
                  </a:lnTo>
                  <a:lnTo>
                    <a:pt x="1714" y="147"/>
                  </a:lnTo>
                  <a:lnTo>
                    <a:pt x="1714" y="184"/>
                  </a:lnTo>
                  <a:lnTo>
                    <a:pt x="2371" y="184"/>
                  </a:lnTo>
                  <a:lnTo>
                    <a:pt x="2371" y="241"/>
                  </a:lnTo>
                  <a:lnTo>
                    <a:pt x="3435" y="241"/>
                  </a:lnTo>
                  <a:lnTo>
                    <a:pt x="3435" y="353"/>
                  </a:lnTo>
                  <a:lnTo>
                    <a:pt x="3459" y="353"/>
                  </a:lnTo>
                  <a:lnTo>
                    <a:pt x="3459" y="480"/>
                  </a:lnTo>
                  <a:lnTo>
                    <a:pt x="3472" y="480"/>
                  </a:lnTo>
                  <a:lnTo>
                    <a:pt x="3472" y="623"/>
                  </a:lnTo>
                  <a:lnTo>
                    <a:pt x="4944" y="623"/>
                  </a:lnTo>
                </a:path>
              </a:pathLst>
            </a:custGeom>
            <a:noFill/>
            <a:ln w="1905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GB" sz="1800">
                <a:solidFill>
                  <a:prstClr val="black"/>
                </a:solidFill>
                <a:latin typeface="Calibri" panose="020F0502020204030204"/>
              </a:endParaRPr>
            </a:p>
          </p:txBody>
        </p:sp>
      </p:grpSp>
    </p:spTree>
    <p:extLst>
      <p:ext uri="{BB962C8B-B14F-4D97-AF65-F5344CB8AC3E}">
        <p14:creationId xmlns:p14="http://schemas.microsoft.com/office/powerpoint/2010/main" val="13499247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p:txBody>
          <a:bodyPr/>
          <a:lstStyle/>
          <a:p>
            <a:r>
              <a:rPr lang="en-GB" dirty="0"/>
              <a:t>CNS disease-free survival in the ITT population</a:t>
            </a:r>
            <a:endParaRPr lang="en-CH" dirty="0"/>
          </a:p>
        </p:txBody>
      </p:sp>
      <p:sp>
        <p:nvSpPr>
          <p:cNvPr id="540" name="TextBox 539">
            <a:extLst>
              <a:ext uri="{FF2B5EF4-FFF2-40B4-BE49-F238E27FC236}">
                <a16:creationId xmlns:a16="http://schemas.microsoft.com/office/drawing/2014/main" id="{1491CADA-8A55-9C88-7EC1-798BCE0927F9}"/>
              </a:ext>
            </a:extLst>
          </p:cNvPr>
          <p:cNvSpPr txBox="1"/>
          <p:nvPr/>
        </p:nvSpPr>
        <p:spPr>
          <a:xfrm>
            <a:off x="2016126" y="4661695"/>
            <a:ext cx="6769100" cy="252412"/>
          </a:xfrm>
          <a:prstGeom prst="rect">
            <a:avLst/>
          </a:prstGeom>
          <a:noFill/>
        </p:spPr>
        <p:txBody>
          <a:bodyPr wrap="square" lIns="0" tIns="0" rIns="0" bIns="0" rtlCol="0" anchor="b">
            <a:noAutofit/>
          </a:bodyPr>
          <a:lstStyle/>
          <a:p>
            <a:pPr algn="r"/>
            <a:r>
              <a:rPr lang="en-GB" sz="700" dirty="0">
                <a:solidFill>
                  <a:schemeClr val="tx1">
                    <a:lumMod val="75000"/>
                    <a:lumOff val="25000"/>
                  </a:schemeClr>
                </a:solidFill>
              </a:rPr>
              <a:t>Data cut-off: 26 June 2023</a:t>
            </a:r>
            <a:br>
              <a:rPr lang="en-GB" sz="700" dirty="0">
                <a:solidFill>
                  <a:schemeClr val="tx1">
                    <a:lumMod val="75000"/>
                    <a:lumOff val="25000"/>
                  </a:schemeClr>
                </a:solidFill>
              </a:rPr>
            </a:br>
            <a:r>
              <a:rPr lang="en-GB" sz="700" dirty="0">
                <a:solidFill>
                  <a:schemeClr val="tx1">
                    <a:lumMod val="75000"/>
                    <a:lumOff val="25000"/>
                  </a:schemeClr>
                </a:solidFill>
              </a:rPr>
              <a:t>*Stratified analysis with race and stage as stratification factors</a:t>
            </a:r>
            <a:br>
              <a:rPr lang="en-GB" sz="700" dirty="0">
                <a:solidFill>
                  <a:schemeClr val="tx1">
                    <a:lumMod val="75000"/>
                    <a:lumOff val="25000"/>
                  </a:schemeClr>
                </a:solidFill>
              </a:rPr>
            </a:br>
            <a:r>
              <a:rPr lang="en-GB" sz="700" dirty="0">
                <a:solidFill>
                  <a:schemeClr val="tx1">
                    <a:lumMod val="75000"/>
                    <a:lumOff val="25000"/>
                  </a:schemeClr>
                </a:solidFill>
              </a:rPr>
              <a:t>CNS-DFS defined as time from randomisation to the first documented recurrence of disease in the CNS or death from any cause</a:t>
            </a:r>
          </a:p>
        </p:txBody>
      </p:sp>
      <p:cxnSp>
        <p:nvCxnSpPr>
          <p:cNvPr id="2" name="Straight Connector 1">
            <a:extLst>
              <a:ext uri="{FF2B5EF4-FFF2-40B4-BE49-F238E27FC236}">
                <a16:creationId xmlns:a16="http://schemas.microsoft.com/office/drawing/2014/main" id="{871C7CB9-FCF1-E90C-E084-DB4B82ED2D58}"/>
              </a:ext>
            </a:extLst>
          </p:cNvPr>
          <p:cNvCxnSpPr>
            <a:cxnSpLocks/>
          </p:cNvCxnSpPr>
          <p:nvPr/>
        </p:nvCxnSpPr>
        <p:spPr>
          <a:xfrm flipV="1">
            <a:off x="2938719" y="1172022"/>
            <a:ext cx="0" cy="2222504"/>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05940798-CD3E-F58D-CFDB-EEA069BAA779}"/>
              </a:ext>
            </a:extLst>
          </p:cNvPr>
          <p:cNvCxnSpPr>
            <a:cxnSpLocks/>
          </p:cNvCxnSpPr>
          <p:nvPr/>
        </p:nvCxnSpPr>
        <p:spPr>
          <a:xfrm flipV="1">
            <a:off x="4008877" y="1274644"/>
            <a:ext cx="0" cy="211630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BCFA2958-E9F8-6D49-711B-16DE9C5A0B4D}"/>
              </a:ext>
            </a:extLst>
          </p:cNvPr>
          <p:cNvSpPr/>
          <p:nvPr/>
        </p:nvSpPr>
        <p:spPr>
          <a:xfrm>
            <a:off x="801860" y="1142063"/>
            <a:ext cx="5027439" cy="2252464"/>
          </a:xfrm>
          <a:custGeom>
            <a:avLst/>
            <a:gdLst>
              <a:gd name="connsiteX0" fmla="*/ 7833293 w 7833292"/>
              <a:gd name="connsiteY0" fmla="*/ 3498822 h 3498821"/>
              <a:gd name="connsiteX1" fmla="*/ 4241942 w 7833292"/>
              <a:gd name="connsiteY1" fmla="*/ 3498822 h 3498821"/>
              <a:gd name="connsiteX2" fmla="*/ 0 w 7833292"/>
              <a:gd name="connsiteY2" fmla="*/ 3498822 h 3498821"/>
              <a:gd name="connsiteX3" fmla="*/ 0 w 7833292"/>
              <a:gd name="connsiteY3" fmla="*/ 0 h 3498821"/>
            </a:gdLst>
            <a:ahLst/>
            <a:cxnLst>
              <a:cxn ang="0">
                <a:pos x="connsiteX0" y="connsiteY0"/>
              </a:cxn>
              <a:cxn ang="0">
                <a:pos x="connsiteX1" y="connsiteY1"/>
              </a:cxn>
              <a:cxn ang="0">
                <a:pos x="connsiteX2" y="connsiteY2"/>
              </a:cxn>
              <a:cxn ang="0">
                <a:pos x="connsiteX3" y="connsiteY3"/>
              </a:cxn>
            </a:cxnLst>
            <a:rect l="l" t="t" r="r" b="b"/>
            <a:pathLst>
              <a:path w="7833292" h="3498821">
                <a:moveTo>
                  <a:pt x="7833293" y="3498822"/>
                </a:moveTo>
                <a:lnTo>
                  <a:pt x="4241942" y="3498822"/>
                </a:lnTo>
                <a:lnTo>
                  <a:pt x="0" y="3498822"/>
                </a:lnTo>
                <a:lnTo>
                  <a:pt x="0" y="0"/>
                </a:lnTo>
              </a:path>
            </a:pathLst>
          </a:custGeom>
          <a:noFill/>
          <a:ln w="19050" cap="sq">
            <a:solidFill>
              <a:schemeClr val="tx1"/>
            </a:solidFill>
            <a:prstDash val="solid"/>
            <a:miter/>
          </a:ln>
        </p:spPr>
        <p:txBody>
          <a:bodyPr rtlCol="0" anchor="ctr"/>
          <a:lstStyle/>
          <a:p>
            <a:endParaRPr lang="en-GB" sz="1050"/>
          </a:p>
        </p:txBody>
      </p:sp>
      <p:grpSp>
        <p:nvGrpSpPr>
          <p:cNvPr id="19" name="Group 18">
            <a:extLst>
              <a:ext uri="{FF2B5EF4-FFF2-40B4-BE49-F238E27FC236}">
                <a16:creationId xmlns:a16="http://schemas.microsoft.com/office/drawing/2014/main" id="{8AA14860-D331-D4A1-2402-BBBD12EB1D3E}"/>
              </a:ext>
            </a:extLst>
          </p:cNvPr>
          <p:cNvGrpSpPr/>
          <p:nvPr/>
        </p:nvGrpSpPr>
        <p:grpSpPr>
          <a:xfrm>
            <a:off x="759243" y="1142063"/>
            <a:ext cx="46210" cy="2252464"/>
            <a:chOff x="2830395" y="1021061"/>
            <a:chExt cx="72000" cy="3498821"/>
          </a:xfrm>
        </p:grpSpPr>
        <p:sp>
          <p:nvSpPr>
            <p:cNvPr id="20" name="Freeform: Shape 19">
              <a:extLst>
                <a:ext uri="{FF2B5EF4-FFF2-40B4-BE49-F238E27FC236}">
                  <a16:creationId xmlns:a16="http://schemas.microsoft.com/office/drawing/2014/main" id="{1F128544-7786-CBFF-2520-A65104BF3553}"/>
                </a:ext>
              </a:extLst>
            </p:cNvPr>
            <p:cNvSpPr/>
            <p:nvPr/>
          </p:nvSpPr>
          <p:spPr>
            <a:xfrm>
              <a:off x="2830395" y="1021061"/>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21" name="Freeform: Shape 20">
              <a:extLst>
                <a:ext uri="{FF2B5EF4-FFF2-40B4-BE49-F238E27FC236}">
                  <a16:creationId xmlns:a16="http://schemas.microsoft.com/office/drawing/2014/main" id="{F0A9C789-AF90-1039-B839-04EB6F6AC84D}"/>
                </a:ext>
              </a:extLst>
            </p:cNvPr>
            <p:cNvSpPr/>
            <p:nvPr/>
          </p:nvSpPr>
          <p:spPr>
            <a:xfrm>
              <a:off x="2830395" y="1720677"/>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22" name="Freeform: Shape 21">
              <a:extLst>
                <a:ext uri="{FF2B5EF4-FFF2-40B4-BE49-F238E27FC236}">
                  <a16:creationId xmlns:a16="http://schemas.microsoft.com/office/drawing/2014/main" id="{2157B1EF-BD24-4971-F025-BF05CE11DD9D}"/>
                </a:ext>
              </a:extLst>
            </p:cNvPr>
            <p:cNvSpPr/>
            <p:nvPr/>
          </p:nvSpPr>
          <p:spPr>
            <a:xfrm>
              <a:off x="2830395" y="2420540"/>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23" name="Freeform: Shape 22">
              <a:extLst>
                <a:ext uri="{FF2B5EF4-FFF2-40B4-BE49-F238E27FC236}">
                  <a16:creationId xmlns:a16="http://schemas.microsoft.com/office/drawing/2014/main" id="{42B480CE-75CD-BF8A-21C3-BBB698E5F65F}"/>
                </a:ext>
              </a:extLst>
            </p:cNvPr>
            <p:cNvSpPr/>
            <p:nvPr/>
          </p:nvSpPr>
          <p:spPr>
            <a:xfrm>
              <a:off x="2830395" y="3120156"/>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24" name="Freeform: Shape 23">
              <a:extLst>
                <a:ext uri="{FF2B5EF4-FFF2-40B4-BE49-F238E27FC236}">
                  <a16:creationId xmlns:a16="http://schemas.microsoft.com/office/drawing/2014/main" id="{C5B456AD-07FF-A2CD-E8D6-A6420B293D66}"/>
                </a:ext>
              </a:extLst>
            </p:cNvPr>
            <p:cNvSpPr/>
            <p:nvPr/>
          </p:nvSpPr>
          <p:spPr>
            <a:xfrm>
              <a:off x="2830395" y="3820019"/>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sp>
          <p:nvSpPr>
            <p:cNvPr id="25" name="Freeform: Shape 24">
              <a:extLst>
                <a:ext uri="{FF2B5EF4-FFF2-40B4-BE49-F238E27FC236}">
                  <a16:creationId xmlns:a16="http://schemas.microsoft.com/office/drawing/2014/main" id="{B1E84B41-A4D0-E160-18C0-CFC301307FC8}"/>
                </a:ext>
              </a:extLst>
            </p:cNvPr>
            <p:cNvSpPr/>
            <p:nvPr/>
          </p:nvSpPr>
          <p:spPr>
            <a:xfrm>
              <a:off x="2830395" y="4519882"/>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endParaRPr lang="en-GB" sz="1050"/>
            </a:p>
          </p:txBody>
        </p:sp>
      </p:grpSp>
      <p:sp>
        <p:nvSpPr>
          <p:cNvPr id="26" name="TextBox 25">
            <a:extLst>
              <a:ext uri="{FF2B5EF4-FFF2-40B4-BE49-F238E27FC236}">
                <a16:creationId xmlns:a16="http://schemas.microsoft.com/office/drawing/2014/main" id="{2B378190-325A-FB6F-78F5-5BE70C2AAE5C}"/>
              </a:ext>
            </a:extLst>
          </p:cNvPr>
          <p:cNvSpPr txBox="1"/>
          <p:nvPr/>
        </p:nvSpPr>
        <p:spPr>
          <a:xfrm rot="16200000">
            <a:off x="-278780" y="2204815"/>
            <a:ext cx="1497206" cy="126958"/>
          </a:xfrm>
          <a:prstGeom prst="rect">
            <a:avLst/>
          </a:prstGeom>
          <a:noFill/>
        </p:spPr>
        <p:txBody>
          <a:bodyPr wrap="none" lIns="0" tIns="0" rIns="0" bIns="0" rtlCol="0" anchor="ctr" anchorCtr="0">
            <a:spAutoFit/>
          </a:bodyPr>
          <a:lstStyle/>
          <a:p>
            <a:pPr algn="ctr"/>
            <a:r>
              <a:rPr lang="en-GB" sz="825" b="1" dirty="0">
                <a:latin typeface="Arial" panose="020B0604020202020204" pitchFamily="34" charset="0"/>
                <a:cs typeface="Arial" panose="020B0604020202020204" pitchFamily="34" charset="0"/>
              </a:rPr>
              <a:t>CNS disease-free survival (%)</a:t>
            </a:r>
            <a:endParaRPr lang="en-GB" sz="825" b="1" dirty="0">
              <a:ln/>
              <a:rtl val="0"/>
            </a:endParaRPr>
          </a:p>
        </p:txBody>
      </p:sp>
      <p:sp>
        <p:nvSpPr>
          <p:cNvPr id="27" name="TextBox 26">
            <a:extLst>
              <a:ext uri="{FF2B5EF4-FFF2-40B4-BE49-F238E27FC236}">
                <a16:creationId xmlns:a16="http://schemas.microsoft.com/office/drawing/2014/main" id="{708154FA-0230-DC5E-3168-CD2C11F52C0F}"/>
              </a:ext>
            </a:extLst>
          </p:cNvPr>
          <p:cNvSpPr txBox="1"/>
          <p:nvPr/>
        </p:nvSpPr>
        <p:spPr>
          <a:xfrm>
            <a:off x="547088" y="1073314"/>
            <a:ext cx="177934" cy="126958"/>
          </a:xfrm>
          <a:prstGeom prst="rect">
            <a:avLst/>
          </a:prstGeom>
          <a:noFill/>
        </p:spPr>
        <p:txBody>
          <a:bodyPr wrap="none" lIns="0" tIns="0" rIns="0" bIns="0" rtlCol="0" anchor="ctr" anchorCtr="0">
            <a:spAutoFit/>
          </a:bodyPr>
          <a:lstStyle/>
          <a:p>
            <a:pPr algn="r"/>
            <a:r>
              <a:rPr lang="en-GB" sz="825">
                <a:ln/>
                <a:rtl val="0"/>
              </a:rPr>
              <a:t>100</a:t>
            </a:r>
          </a:p>
        </p:txBody>
      </p:sp>
      <p:sp>
        <p:nvSpPr>
          <p:cNvPr id="28" name="TextBox 27">
            <a:extLst>
              <a:ext uri="{FF2B5EF4-FFF2-40B4-BE49-F238E27FC236}">
                <a16:creationId xmlns:a16="http://schemas.microsoft.com/office/drawing/2014/main" id="{5C3FABF5-845E-AA2A-D06F-0E1C73F6BDA4}"/>
              </a:ext>
            </a:extLst>
          </p:cNvPr>
          <p:cNvSpPr txBox="1"/>
          <p:nvPr/>
        </p:nvSpPr>
        <p:spPr>
          <a:xfrm>
            <a:off x="606401" y="1525624"/>
            <a:ext cx="118622" cy="126958"/>
          </a:xfrm>
          <a:prstGeom prst="rect">
            <a:avLst/>
          </a:prstGeom>
          <a:noFill/>
        </p:spPr>
        <p:txBody>
          <a:bodyPr wrap="none" lIns="0" tIns="0" rIns="0" bIns="0" rtlCol="0" anchor="ctr" anchorCtr="0">
            <a:spAutoFit/>
          </a:bodyPr>
          <a:lstStyle/>
          <a:p>
            <a:pPr algn="r"/>
            <a:r>
              <a:rPr lang="en-GB" sz="825">
                <a:ln/>
                <a:rtl val="0"/>
              </a:rPr>
              <a:t>80</a:t>
            </a:r>
          </a:p>
        </p:txBody>
      </p:sp>
      <p:sp>
        <p:nvSpPr>
          <p:cNvPr id="29" name="TextBox 28">
            <a:extLst>
              <a:ext uri="{FF2B5EF4-FFF2-40B4-BE49-F238E27FC236}">
                <a16:creationId xmlns:a16="http://schemas.microsoft.com/office/drawing/2014/main" id="{891528EA-DC4B-6BF0-45A6-9365869A7652}"/>
              </a:ext>
            </a:extLst>
          </p:cNvPr>
          <p:cNvSpPr txBox="1"/>
          <p:nvPr/>
        </p:nvSpPr>
        <p:spPr>
          <a:xfrm>
            <a:off x="606401" y="1977932"/>
            <a:ext cx="118622" cy="126958"/>
          </a:xfrm>
          <a:prstGeom prst="rect">
            <a:avLst/>
          </a:prstGeom>
          <a:noFill/>
        </p:spPr>
        <p:txBody>
          <a:bodyPr wrap="none" lIns="0" tIns="0" rIns="0" bIns="0" rtlCol="0" anchor="ctr" anchorCtr="0">
            <a:spAutoFit/>
          </a:bodyPr>
          <a:lstStyle/>
          <a:p>
            <a:pPr algn="r"/>
            <a:r>
              <a:rPr lang="en-GB" sz="825">
                <a:ln/>
                <a:rtl val="0"/>
              </a:rPr>
              <a:t>60</a:t>
            </a:r>
          </a:p>
        </p:txBody>
      </p:sp>
      <p:sp>
        <p:nvSpPr>
          <p:cNvPr id="30" name="TextBox 29">
            <a:extLst>
              <a:ext uri="{FF2B5EF4-FFF2-40B4-BE49-F238E27FC236}">
                <a16:creationId xmlns:a16="http://schemas.microsoft.com/office/drawing/2014/main" id="{4716D891-CCBB-52A5-D607-B52DC9C3C6D8}"/>
              </a:ext>
            </a:extLst>
          </p:cNvPr>
          <p:cNvSpPr txBox="1"/>
          <p:nvPr/>
        </p:nvSpPr>
        <p:spPr>
          <a:xfrm>
            <a:off x="606401" y="2430242"/>
            <a:ext cx="118622" cy="126958"/>
          </a:xfrm>
          <a:prstGeom prst="rect">
            <a:avLst/>
          </a:prstGeom>
          <a:noFill/>
        </p:spPr>
        <p:txBody>
          <a:bodyPr wrap="none" lIns="0" tIns="0" rIns="0" bIns="0" rtlCol="0" anchor="ctr" anchorCtr="0">
            <a:spAutoFit/>
          </a:bodyPr>
          <a:lstStyle/>
          <a:p>
            <a:pPr algn="r"/>
            <a:r>
              <a:rPr lang="en-GB" sz="825">
                <a:ln/>
                <a:rtl val="0"/>
              </a:rPr>
              <a:t>40</a:t>
            </a:r>
          </a:p>
        </p:txBody>
      </p:sp>
      <p:sp>
        <p:nvSpPr>
          <p:cNvPr id="31" name="TextBox 30">
            <a:extLst>
              <a:ext uri="{FF2B5EF4-FFF2-40B4-BE49-F238E27FC236}">
                <a16:creationId xmlns:a16="http://schemas.microsoft.com/office/drawing/2014/main" id="{E6C1CDDA-6530-B6DC-8D58-FE5F59AB9741}"/>
              </a:ext>
            </a:extLst>
          </p:cNvPr>
          <p:cNvSpPr txBox="1"/>
          <p:nvPr/>
        </p:nvSpPr>
        <p:spPr>
          <a:xfrm>
            <a:off x="606401" y="2882552"/>
            <a:ext cx="118622" cy="126958"/>
          </a:xfrm>
          <a:prstGeom prst="rect">
            <a:avLst/>
          </a:prstGeom>
          <a:noFill/>
        </p:spPr>
        <p:txBody>
          <a:bodyPr wrap="none" lIns="0" tIns="0" rIns="0" bIns="0" rtlCol="0" anchor="ctr" anchorCtr="0">
            <a:spAutoFit/>
          </a:bodyPr>
          <a:lstStyle/>
          <a:p>
            <a:pPr algn="r"/>
            <a:r>
              <a:rPr lang="en-GB" sz="825">
                <a:ln/>
                <a:rtl val="0"/>
              </a:rPr>
              <a:t>20</a:t>
            </a:r>
          </a:p>
        </p:txBody>
      </p:sp>
      <p:sp>
        <p:nvSpPr>
          <p:cNvPr id="36" name="TextBox 35">
            <a:extLst>
              <a:ext uri="{FF2B5EF4-FFF2-40B4-BE49-F238E27FC236}">
                <a16:creationId xmlns:a16="http://schemas.microsoft.com/office/drawing/2014/main" id="{4B0349FA-8638-C99B-1040-E4B5B6F86300}"/>
              </a:ext>
            </a:extLst>
          </p:cNvPr>
          <p:cNvSpPr txBox="1"/>
          <p:nvPr/>
        </p:nvSpPr>
        <p:spPr>
          <a:xfrm>
            <a:off x="5291894" y="1146017"/>
            <a:ext cx="445635" cy="126958"/>
          </a:xfrm>
          <a:prstGeom prst="rect">
            <a:avLst/>
          </a:prstGeom>
          <a:noFill/>
          <a:ln>
            <a:noFill/>
          </a:ln>
        </p:spPr>
        <p:txBody>
          <a:bodyPr wrap="none" lIns="0" tIns="0" rIns="0" bIns="0" rtlCol="0" anchor="ctr" anchorCtr="0">
            <a:spAutoFit/>
          </a:bodyPr>
          <a:lstStyle/>
          <a:p>
            <a:pPr algn="ctr"/>
            <a:r>
              <a:rPr lang="en-GB" sz="825" b="1" dirty="0">
                <a:ln/>
                <a:solidFill>
                  <a:srgbClr val="0070C0"/>
                </a:solidFill>
                <a:rtl val="0"/>
              </a:rPr>
              <a:t>Alectinib</a:t>
            </a:r>
          </a:p>
        </p:txBody>
      </p:sp>
      <p:sp>
        <p:nvSpPr>
          <p:cNvPr id="37" name="TextBox 36">
            <a:extLst>
              <a:ext uri="{FF2B5EF4-FFF2-40B4-BE49-F238E27FC236}">
                <a16:creationId xmlns:a16="http://schemas.microsoft.com/office/drawing/2014/main" id="{4ED0B515-6793-CE22-D29D-A2C90A6C2ACC}"/>
              </a:ext>
            </a:extLst>
          </p:cNvPr>
          <p:cNvSpPr txBox="1"/>
          <p:nvPr/>
        </p:nvSpPr>
        <p:spPr>
          <a:xfrm>
            <a:off x="5016128" y="1507717"/>
            <a:ext cx="742191" cy="126958"/>
          </a:xfrm>
          <a:prstGeom prst="rect">
            <a:avLst/>
          </a:prstGeom>
          <a:noFill/>
          <a:ln>
            <a:noFill/>
          </a:ln>
        </p:spPr>
        <p:txBody>
          <a:bodyPr wrap="none" lIns="0" tIns="0" rIns="0" bIns="0" rtlCol="0" anchor="ctr" anchorCtr="0">
            <a:spAutoFit/>
          </a:bodyPr>
          <a:lstStyle/>
          <a:p>
            <a:pPr algn="ctr"/>
            <a:r>
              <a:rPr lang="en-GB" sz="825" b="1" dirty="0">
                <a:ln/>
                <a:solidFill>
                  <a:srgbClr val="AE2C2C"/>
                </a:solidFill>
                <a:rtl val="0"/>
              </a:rPr>
              <a:t>Chemotherapy</a:t>
            </a:r>
          </a:p>
        </p:txBody>
      </p:sp>
      <p:grpSp>
        <p:nvGrpSpPr>
          <p:cNvPr id="70" name="Graphic 3">
            <a:extLst>
              <a:ext uri="{FF2B5EF4-FFF2-40B4-BE49-F238E27FC236}">
                <a16:creationId xmlns:a16="http://schemas.microsoft.com/office/drawing/2014/main" id="{128F22A7-1AEE-7DCB-1370-711EBA7E5FB8}"/>
              </a:ext>
            </a:extLst>
          </p:cNvPr>
          <p:cNvGrpSpPr/>
          <p:nvPr/>
        </p:nvGrpSpPr>
        <p:grpSpPr>
          <a:xfrm>
            <a:off x="5702962" y="1287735"/>
            <a:ext cx="32760" cy="45305"/>
            <a:chOff x="10497200" y="1233268"/>
            <a:chExt cx="50776" cy="70003"/>
          </a:xfrm>
        </p:grpSpPr>
        <p:sp>
          <p:nvSpPr>
            <p:cNvPr id="538" name="Freeform: Shape 537">
              <a:extLst>
                <a:ext uri="{FF2B5EF4-FFF2-40B4-BE49-F238E27FC236}">
                  <a16:creationId xmlns:a16="http://schemas.microsoft.com/office/drawing/2014/main" id="{A7C5D800-6F80-B7FC-0B84-905FB8D0866C}"/>
                </a:ext>
              </a:extLst>
            </p:cNvPr>
            <p:cNvSpPr/>
            <p:nvPr/>
          </p:nvSpPr>
          <p:spPr>
            <a:xfrm>
              <a:off x="10522678" y="1233268"/>
              <a:ext cx="17942" cy="70003"/>
            </a:xfrm>
            <a:custGeom>
              <a:avLst/>
              <a:gdLst>
                <a:gd name="connsiteX0" fmla="*/ 487 w 17942"/>
                <a:gd name="connsiteY0" fmla="*/ 12 h 70003"/>
                <a:gd name="connsiteX1" fmla="*/ 487 w 17942"/>
                <a:gd name="connsiteY1" fmla="*/ 70016 h 70003"/>
              </a:gdLst>
              <a:ahLst/>
              <a:cxnLst>
                <a:cxn ang="0">
                  <a:pos x="connsiteX0" y="connsiteY0"/>
                </a:cxn>
                <a:cxn ang="0">
                  <a:pos x="connsiteX1" y="connsiteY1"/>
                </a:cxn>
              </a:cxnLst>
              <a:rect l="l" t="t" r="r" b="b"/>
              <a:pathLst>
                <a:path w="17942" h="70003">
                  <a:moveTo>
                    <a:pt x="487" y="12"/>
                  </a:moveTo>
                  <a:lnTo>
                    <a:pt x="487" y="70016"/>
                  </a:lnTo>
                </a:path>
              </a:pathLst>
            </a:custGeom>
            <a:ln w="19050" cap="flat">
              <a:solidFill>
                <a:srgbClr val="0070C0"/>
              </a:solidFill>
              <a:prstDash val="solid"/>
              <a:miter/>
            </a:ln>
          </p:spPr>
          <p:txBody>
            <a:bodyPr rtlCol="0" anchor="ctr"/>
            <a:lstStyle/>
            <a:p>
              <a:endParaRPr lang="en-GB" sz="1050"/>
            </a:p>
          </p:txBody>
        </p:sp>
        <p:sp>
          <p:nvSpPr>
            <p:cNvPr id="539" name="Freeform: Shape 538">
              <a:extLst>
                <a:ext uri="{FF2B5EF4-FFF2-40B4-BE49-F238E27FC236}">
                  <a16:creationId xmlns:a16="http://schemas.microsoft.com/office/drawing/2014/main" id="{314D19E2-0B0F-2912-FD99-4564E71A9210}"/>
                </a:ext>
              </a:extLst>
            </p:cNvPr>
            <p:cNvSpPr/>
            <p:nvPr/>
          </p:nvSpPr>
          <p:spPr>
            <a:xfrm>
              <a:off x="10497200" y="1268394"/>
              <a:ext cx="50776" cy="24736"/>
            </a:xfrm>
            <a:custGeom>
              <a:avLst/>
              <a:gdLst>
                <a:gd name="connsiteX0" fmla="*/ 51264 w 50776"/>
                <a:gd name="connsiteY0" fmla="*/ 12 h 24736"/>
                <a:gd name="connsiteX1" fmla="*/ 487 w 50776"/>
                <a:gd name="connsiteY1" fmla="*/ 12 h 24736"/>
              </a:gdLst>
              <a:ahLst/>
              <a:cxnLst>
                <a:cxn ang="0">
                  <a:pos x="connsiteX0" y="connsiteY0"/>
                </a:cxn>
                <a:cxn ang="0">
                  <a:pos x="connsiteX1" y="connsiteY1"/>
                </a:cxn>
              </a:cxnLst>
              <a:rect l="l" t="t" r="r" b="b"/>
              <a:pathLst>
                <a:path w="50776" h="24736">
                  <a:moveTo>
                    <a:pt x="51264" y="12"/>
                  </a:moveTo>
                  <a:lnTo>
                    <a:pt x="487" y="12"/>
                  </a:lnTo>
                </a:path>
              </a:pathLst>
            </a:custGeom>
            <a:ln w="19050" cap="flat">
              <a:solidFill>
                <a:srgbClr val="0070C0"/>
              </a:solidFill>
              <a:prstDash val="solid"/>
              <a:miter/>
            </a:ln>
          </p:spPr>
          <p:txBody>
            <a:bodyPr rtlCol="0" anchor="ctr"/>
            <a:lstStyle/>
            <a:p>
              <a:endParaRPr lang="en-GB" sz="1050"/>
            </a:p>
          </p:txBody>
        </p:sp>
      </p:grpSp>
      <p:grpSp>
        <p:nvGrpSpPr>
          <p:cNvPr id="71" name="Graphic 3">
            <a:extLst>
              <a:ext uri="{FF2B5EF4-FFF2-40B4-BE49-F238E27FC236}">
                <a16:creationId xmlns:a16="http://schemas.microsoft.com/office/drawing/2014/main" id="{FBEEF876-063F-94C9-611C-F3E001D0D8A0}"/>
              </a:ext>
            </a:extLst>
          </p:cNvPr>
          <p:cNvGrpSpPr/>
          <p:nvPr/>
        </p:nvGrpSpPr>
        <p:grpSpPr>
          <a:xfrm>
            <a:off x="5431496" y="1287735"/>
            <a:ext cx="32760" cy="45305"/>
            <a:chOff x="10076451" y="1233268"/>
            <a:chExt cx="50776" cy="70003"/>
          </a:xfrm>
        </p:grpSpPr>
        <p:sp>
          <p:nvSpPr>
            <p:cNvPr id="536" name="Freeform: Shape 535">
              <a:extLst>
                <a:ext uri="{FF2B5EF4-FFF2-40B4-BE49-F238E27FC236}">
                  <a16:creationId xmlns:a16="http://schemas.microsoft.com/office/drawing/2014/main" id="{0AA15919-1791-5B5F-9971-87E4D93F43C6}"/>
                </a:ext>
              </a:extLst>
            </p:cNvPr>
            <p:cNvSpPr/>
            <p:nvPr/>
          </p:nvSpPr>
          <p:spPr>
            <a:xfrm>
              <a:off x="10101929" y="1233268"/>
              <a:ext cx="17942" cy="70003"/>
            </a:xfrm>
            <a:custGeom>
              <a:avLst/>
              <a:gdLst>
                <a:gd name="connsiteX0" fmla="*/ 463 w 17942"/>
                <a:gd name="connsiteY0" fmla="*/ 12 h 70003"/>
                <a:gd name="connsiteX1" fmla="*/ 463 w 17942"/>
                <a:gd name="connsiteY1" fmla="*/ 70016 h 70003"/>
              </a:gdLst>
              <a:ahLst/>
              <a:cxnLst>
                <a:cxn ang="0">
                  <a:pos x="connsiteX0" y="connsiteY0"/>
                </a:cxn>
                <a:cxn ang="0">
                  <a:pos x="connsiteX1" y="connsiteY1"/>
                </a:cxn>
              </a:cxnLst>
              <a:rect l="l" t="t" r="r" b="b"/>
              <a:pathLst>
                <a:path w="17942" h="70003">
                  <a:moveTo>
                    <a:pt x="463" y="12"/>
                  </a:moveTo>
                  <a:lnTo>
                    <a:pt x="463" y="70016"/>
                  </a:lnTo>
                </a:path>
              </a:pathLst>
            </a:custGeom>
            <a:ln w="19050" cap="flat">
              <a:solidFill>
                <a:srgbClr val="0070C0"/>
              </a:solidFill>
              <a:prstDash val="solid"/>
              <a:miter/>
            </a:ln>
          </p:spPr>
          <p:txBody>
            <a:bodyPr rtlCol="0" anchor="ctr"/>
            <a:lstStyle/>
            <a:p>
              <a:endParaRPr lang="en-GB" sz="1050"/>
            </a:p>
          </p:txBody>
        </p:sp>
        <p:sp>
          <p:nvSpPr>
            <p:cNvPr id="537" name="Freeform: Shape 536">
              <a:extLst>
                <a:ext uri="{FF2B5EF4-FFF2-40B4-BE49-F238E27FC236}">
                  <a16:creationId xmlns:a16="http://schemas.microsoft.com/office/drawing/2014/main" id="{F81BAE41-AF7F-2BE2-421F-B574E974FEEA}"/>
                </a:ext>
              </a:extLst>
            </p:cNvPr>
            <p:cNvSpPr/>
            <p:nvPr/>
          </p:nvSpPr>
          <p:spPr>
            <a:xfrm>
              <a:off x="10076451" y="1268394"/>
              <a:ext cx="50776" cy="24736"/>
            </a:xfrm>
            <a:custGeom>
              <a:avLst/>
              <a:gdLst>
                <a:gd name="connsiteX0" fmla="*/ 51240 w 50776"/>
                <a:gd name="connsiteY0" fmla="*/ 12 h 24736"/>
                <a:gd name="connsiteX1" fmla="*/ 463 w 50776"/>
                <a:gd name="connsiteY1" fmla="*/ 12 h 24736"/>
              </a:gdLst>
              <a:ahLst/>
              <a:cxnLst>
                <a:cxn ang="0">
                  <a:pos x="connsiteX0" y="connsiteY0"/>
                </a:cxn>
                <a:cxn ang="0">
                  <a:pos x="connsiteX1" y="connsiteY1"/>
                </a:cxn>
              </a:cxnLst>
              <a:rect l="l" t="t" r="r" b="b"/>
              <a:pathLst>
                <a:path w="50776" h="24736">
                  <a:moveTo>
                    <a:pt x="51240" y="12"/>
                  </a:moveTo>
                  <a:lnTo>
                    <a:pt x="463" y="12"/>
                  </a:lnTo>
                </a:path>
              </a:pathLst>
            </a:custGeom>
            <a:ln w="19050" cap="flat">
              <a:solidFill>
                <a:srgbClr val="0070C0"/>
              </a:solidFill>
              <a:prstDash val="solid"/>
              <a:miter/>
            </a:ln>
          </p:spPr>
          <p:txBody>
            <a:bodyPr rtlCol="0" anchor="ctr"/>
            <a:lstStyle/>
            <a:p>
              <a:endParaRPr lang="en-GB" sz="1050"/>
            </a:p>
          </p:txBody>
        </p:sp>
      </p:grpSp>
      <p:grpSp>
        <p:nvGrpSpPr>
          <p:cNvPr id="72" name="Graphic 3">
            <a:extLst>
              <a:ext uri="{FF2B5EF4-FFF2-40B4-BE49-F238E27FC236}">
                <a16:creationId xmlns:a16="http://schemas.microsoft.com/office/drawing/2014/main" id="{9270209A-E38E-4C2F-07B7-2DD583BA02B8}"/>
              </a:ext>
            </a:extLst>
          </p:cNvPr>
          <p:cNvGrpSpPr/>
          <p:nvPr/>
        </p:nvGrpSpPr>
        <p:grpSpPr>
          <a:xfrm>
            <a:off x="5381022" y="1287735"/>
            <a:ext cx="32760" cy="45305"/>
            <a:chOff x="9998222" y="1233268"/>
            <a:chExt cx="50776" cy="70003"/>
          </a:xfrm>
        </p:grpSpPr>
        <p:sp>
          <p:nvSpPr>
            <p:cNvPr id="534" name="Freeform: Shape 533">
              <a:extLst>
                <a:ext uri="{FF2B5EF4-FFF2-40B4-BE49-F238E27FC236}">
                  <a16:creationId xmlns:a16="http://schemas.microsoft.com/office/drawing/2014/main" id="{6823D404-CE0F-33CA-D054-C6180773D0D7}"/>
                </a:ext>
              </a:extLst>
            </p:cNvPr>
            <p:cNvSpPr/>
            <p:nvPr/>
          </p:nvSpPr>
          <p:spPr>
            <a:xfrm>
              <a:off x="10023700" y="1233268"/>
              <a:ext cx="17942" cy="70003"/>
            </a:xfrm>
            <a:custGeom>
              <a:avLst/>
              <a:gdLst>
                <a:gd name="connsiteX0" fmla="*/ 459 w 17942"/>
                <a:gd name="connsiteY0" fmla="*/ 12 h 70003"/>
                <a:gd name="connsiteX1" fmla="*/ 459 w 17942"/>
                <a:gd name="connsiteY1" fmla="*/ 70016 h 70003"/>
              </a:gdLst>
              <a:ahLst/>
              <a:cxnLst>
                <a:cxn ang="0">
                  <a:pos x="connsiteX0" y="connsiteY0"/>
                </a:cxn>
                <a:cxn ang="0">
                  <a:pos x="connsiteX1" y="connsiteY1"/>
                </a:cxn>
              </a:cxnLst>
              <a:rect l="l" t="t" r="r" b="b"/>
              <a:pathLst>
                <a:path w="17942" h="70003">
                  <a:moveTo>
                    <a:pt x="459" y="12"/>
                  </a:moveTo>
                  <a:lnTo>
                    <a:pt x="459" y="70016"/>
                  </a:lnTo>
                </a:path>
              </a:pathLst>
            </a:custGeom>
            <a:ln w="19050" cap="flat">
              <a:solidFill>
                <a:srgbClr val="0070C0"/>
              </a:solidFill>
              <a:prstDash val="solid"/>
              <a:miter/>
            </a:ln>
          </p:spPr>
          <p:txBody>
            <a:bodyPr rtlCol="0" anchor="ctr"/>
            <a:lstStyle/>
            <a:p>
              <a:endParaRPr lang="en-GB" sz="1050"/>
            </a:p>
          </p:txBody>
        </p:sp>
        <p:sp>
          <p:nvSpPr>
            <p:cNvPr id="535" name="Freeform: Shape 534">
              <a:extLst>
                <a:ext uri="{FF2B5EF4-FFF2-40B4-BE49-F238E27FC236}">
                  <a16:creationId xmlns:a16="http://schemas.microsoft.com/office/drawing/2014/main" id="{7DFF0348-71D0-F34A-324C-FD129A8680A5}"/>
                </a:ext>
              </a:extLst>
            </p:cNvPr>
            <p:cNvSpPr/>
            <p:nvPr/>
          </p:nvSpPr>
          <p:spPr>
            <a:xfrm>
              <a:off x="9998222" y="1268394"/>
              <a:ext cx="50776" cy="24736"/>
            </a:xfrm>
            <a:custGeom>
              <a:avLst/>
              <a:gdLst>
                <a:gd name="connsiteX0" fmla="*/ 51236 w 50776"/>
                <a:gd name="connsiteY0" fmla="*/ 12 h 24736"/>
                <a:gd name="connsiteX1" fmla="*/ 459 w 50776"/>
                <a:gd name="connsiteY1" fmla="*/ 12 h 24736"/>
              </a:gdLst>
              <a:ahLst/>
              <a:cxnLst>
                <a:cxn ang="0">
                  <a:pos x="connsiteX0" y="connsiteY0"/>
                </a:cxn>
                <a:cxn ang="0">
                  <a:pos x="connsiteX1" y="connsiteY1"/>
                </a:cxn>
              </a:cxnLst>
              <a:rect l="l" t="t" r="r" b="b"/>
              <a:pathLst>
                <a:path w="50776" h="24736">
                  <a:moveTo>
                    <a:pt x="51236" y="12"/>
                  </a:moveTo>
                  <a:lnTo>
                    <a:pt x="459" y="12"/>
                  </a:lnTo>
                </a:path>
              </a:pathLst>
            </a:custGeom>
            <a:ln w="19050" cap="flat">
              <a:solidFill>
                <a:srgbClr val="0070C0"/>
              </a:solidFill>
              <a:prstDash val="solid"/>
              <a:miter/>
            </a:ln>
          </p:spPr>
          <p:txBody>
            <a:bodyPr rtlCol="0" anchor="ctr"/>
            <a:lstStyle/>
            <a:p>
              <a:endParaRPr lang="en-GB" sz="1050"/>
            </a:p>
          </p:txBody>
        </p:sp>
      </p:grpSp>
      <p:grpSp>
        <p:nvGrpSpPr>
          <p:cNvPr id="73" name="Graphic 3">
            <a:extLst>
              <a:ext uri="{FF2B5EF4-FFF2-40B4-BE49-F238E27FC236}">
                <a16:creationId xmlns:a16="http://schemas.microsoft.com/office/drawing/2014/main" id="{9A159C78-7DE1-DEC6-4709-18533AAF7FE5}"/>
              </a:ext>
            </a:extLst>
          </p:cNvPr>
          <p:cNvGrpSpPr/>
          <p:nvPr/>
        </p:nvGrpSpPr>
        <p:grpSpPr>
          <a:xfrm>
            <a:off x="5335527" y="1287735"/>
            <a:ext cx="32760" cy="45305"/>
            <a:chOff x="9927708" y="1233268"/>
            <a:chExt cx="50776" cy="70003"/>
          </a:xfrm>
        </p:grpSpPr>
        <p:sp>
          <p:nvSpPr>
            <p:cNvPr id="532" name="Freeform: Shape 531">
              <a:extLst>
                <a:ext uri="{FF2B5EF4-FFF2-40B4-BE49-F238E27FC236}">
                  <a16:creationId xmlns:a16="http://schemas.microsoft.com/office/drawing/2014/main" id="{DA6CD1D9-EADD-C587-9D07-9383261AFA09}"/>
                </a:ext>
              </a:extLst>
            </p:cNvPr>
            <p:cNvSpPr/>
            <p:nvPr/>
          </p:nvSpPr>
          <p:spPr>
            <a:xfrm>
              <a:off x="9953186" y="1233268"/>
              <a:ext cx="17942" cy="70003"/>
            </a:xfrm>
            <a:custGeom>
              <a:avLst/>
              <a:gdLst>
                <a:gd name="connsiteX0" fmla="*/ 455 w 17942"/>
                <a:gd name="connsiteY0" fmla="*/ 12 h 70003"/>
                <a:gd name="connsiteX1" fmla="*/ 455 w 17942"/>
                <a:gd name="connsiteY1" fmla="*/ 70016 h 70003"/>
              </a:gdLst>
              <a:ahLst/>
              <a:cxnLst>
                <a:cxn ang="0">
                  <a:pos x="connsiteX0" y="connsiteY0"/>
                </a:cxn>
                <a:cxn ang="0">
                  <a:pos x="connsiteX1" y="connsiteY1"/>
                </a:cxn>
              </a:cxnLst>
              <a:rect l="l" t="t" r="r" b="b"/>
              <a:pathLst>
                <a:path w="17942" h="70003">
                  <a:moveTo>
                    <a:pt x="455" y="12"/>
                  </a:moveTo>
                  <a:lnTo>
                    <a:pt x="455" y="70016"/>
                  </a:lnTo>
                </a:path>
              </a:pathLst>
            </a:custGeom>
            <a:ln w="19050" cap="flat">
              <a:solidFill>
                <a:srgbClr val="0070C0"/>
              </a:solidFill>
              <a:prstDash val="solid"/>
              <a:miter/>
            </a:ln>
          </p:spPr>
          <p:txBody>
            <a:bodyPr rtlCol="0" anchor="ctr"/>
            <a:lstStyle/>
            <a:p>
              <a:endParaRPr lang="en-GB" sz="1050"/>
            </a:p>
          </p:txBody>
        </p:sp>
        <p:sp>
          <p:nvSpPr>
            <p:cNvPr id="533" name="Freeform: Shape 532">
              <a:extLst>
                <a:ext uri="{FF2B5EF4-FFF2-40B4-BE49-F238E27FC236}">
                  <a16:creationId xmlns:a16="http://schemas.microsoft.com/office/drawing/2014/main" id="{64FA4AED-3BCA-22FD-FFBA-8D183426128B}"/>
                </a:ext>
              </a:extLst>
            </p:cNvPr>
            <p:cNvSpPr/>
            <p:nvPr/>
          </p:nvSpPr>
          <p:spPr>
            <a:xfrm>
              <a:off x="9927708" y="1268394"/>
              <a:ext cx="50776" cy="24736"/>
            </a:xfrm>
            <a:custGeom>
              <a:avLst/>
              <a:gdLst>
                <a:gd name="connsiteX0" fmla="*/ 51232 w 50776"/>
                <a:gd name="connsiteY0" fmla="*/ 12 h 24736"/>
                <a:gd name="connsiteX1" fmla="*/ 455 w 50776"/>
                <a:gd name="connsiteY1" fmla="*/ 12 h 24736"/>
              </a:gdLst>
              <a:ahLst/>
              <a:cxnLst>
                <a:cxn ang="0">
                  <a:pos x="connsiteX0" y="connsiteY0"/>
                </a:cxn>
                <a:cxn ang="0">
                  <a:pos x="connsiteX1" y="connsiteY1"/>
                </a:cxn>
              </a:cxnLst>
              <a:rect l="l" t="t" r="r" b="b"/>
              <a:pathLst>
                <a:path w="50776" h="24736">
                  <a:moveTo>
                    <a:pt x="51232" y="12"/>
                  </a:moveTo>
                  <a:lnTo>
                    <a:pt x="455" y="12"/>
                  </a:lnTo>
                </a:path>
              </a:pathLst>
            </a:custGeom>
            <a:ln w="19050" cap="flat">
              <a:solidFill>
                <a:srgbClr val="0070C0"/>
              </a:solidFill>
              <a:prstDash val="solid"/>
              <a:miter/>
            </a:ln>
          </p:spPr>
          <p:txBody>
            <a:bodyPr rtlCol="0" anchor="ctr"/>
            <a:lstStyle/>
            <a:p>
              <a:endParaRPr lang="en-GB" sz="1050"/>
            </a:p>
          </p:txBody>
        </p:sp>
      </p:grpSp>
      <p:grpSp>
        <p:nvGrpSpPr>
          <p:cNvPr id="74" name="Graphic 3">
            <a:extLst>
              <a:ext uri="{FF2B5EF4-FFF2-40B4-BE49-F238E27FC236}">
                <a16:creationId xmlns:a16="http://schemas.microsoft.com/office/drawing/2014/main" id="{EF408610-2622-B127-27DE-88967402A555}"/>
              </a:ext>
            </a:extLst>
          </p:cNvPr>
          <p:cNvGrpSpPr/>
          <p:nvPr/>
        </p:nvGrpSpPr>
        <p:grpSpPr>
          <a:xfrm>
            <a:off x="5207377" y="1287735"/>
            <a:ext cx="32760" cy="45305"/>
            <a:chOff x="9729086" y="1233268"/>
            <a:chExt cx="50776" cy="70003"/>
          </a:xfrm>
        </p:grpSpPr>
        <p:sp>
          <p:nvSpPr>
            <p:cNvPr id="530" name="Freeform: Shape 529">
              <a:extLst>
                <a:ext uri="{FF2B5EF4-FFF2-40B4-BE49-F238E27FC236}">
                  <a16:creationId xmlns:a16="http://schemas.microsoft.com/office/drawing/2014/main" id="{1EDA77FB-564D-2620-BC40-E31A97212B6C}"/>
                </a:ext>
              </a:extLst>
            </p:cNvPr>
            <p:cNvSpPr/>
            <p:nvPr/>
          </p:nvSpPr>
          <p:spPr>
            <a:xfrm>
              <a:off x="9754564" y="1233268"/>
              <a:ext cx="17942" cy="70003"/>
            </a:xfrm>
            <a:custGeom>
              <a:avLst/>
              <a:gdLst>
                <a:gd name="connsiteX0" fmla="*/ 444 w 17942"/>
                <a:gd name="connsiteY0" fmla="*/ 12 h 70003"/>
                <a:gd name="connsiteX1" fmla="*/ 444 w 17942"/>
                <a:gd name="connsiteY1" fmla="*/ 70016 h 70003"/>
              </a:gdLst>
              <a:ahLst/>
              <a:cxnLst>
                <a:cxn ang="0">
                  <a:pos x="connsiteX0" y="connsiteY0"/>
                </a:cxn>
                <a:cxn ang="0">
                  <a:pos x="connsiteX1" y="connsiteY1"/>
                </a:cxn>
              </a:cxnLst>
              <a:rect l="l" t="t" r="r" b="b"/>
              <a:pathLst>
                <a:path w="17942" h="70003">
                  <a:moveTo>
                    <a:pt x="444" y="12"/>
                  </a:moveTo>
                  <a:lnTo>
                    <a:pt x="444" y="70016"/>
                  </a:lnTo>
                </a:path>
              </a:pathLst>
            </a:custGeom>
            <a:ln w="19050" cap="flat">
              <a:solidFill>
                <a:srgbClr val="0070C0"/>
              </a:solidFill>
              <a:prstDash val="solid"/>
              <a:miter/>
            </a:ln>
          </p:spPr>
          <p:txBody>
            <a:bodyPr rtlCol="0" anchor="ctr"/>
            <a:lstStyle/>
            <a:p>
              <a:endParaRPr lang="en-GB" sz="1050"/>
            </a:p>
          </p:txBody>
        </p:sp>
        <p:sp>
          <p:nvSpPr>
            <p:cNvPr id="531" name="Freeform: Shape 530">
              <a:extLst>
                <a:ext uri="{FF2B5EF4-FFF2-40B4-BE49-F238E27FC236}">
                  <a16:creationId xmlns:a16="http://schemas.microsoft.com/office/drawing/2014/main" id="{F43DCEF8-3035-6879-3155-04CCA45E79FE}"/>
                </a:ext>
              </a:extLst>
            </p:cNvPr>
            <p:cNvSpPr/>
            <p:nvPr/>
          </p:nvSpPr>
          <p:spPr>
            <a:xfrm>
              <a:off x="9729086" y="1268394"/>
              <a:ext cx="50776" cy="24736"/>
            </a:xfrm>
            <a:custGeom>
              <a:avLst/>
              <a:gdLst>
                <a:gd name="connsiteX0" fmla="*/ 51221 w 50776"/>
                <a:gd name="connsiteY0" fmla="*/ 12 h 24736"/>
                <a:gd name="connsiteX1" fmla="*/ 444 w 50776"/>
                <a:gd name="connsiteY1" fmla="*/ 12 h 24736"/>
              </a:gdLst>
              <a:ahLst/>
              <a:cxnLst>
                <a:cxn ang="0">
                  <a:pos x="connsiteX0" y="connsiteY0"/>
                </a:cxn>
                <a:cxn ang="0">
                  <a:pos x="connsiteX1" y="connsiteY1"/>
                </a:cxn>
              </a:cxnLst>
              <a:rect l="l" t="t" r="r" b="b"/>
              <a:pathLst>
                <a:path w="50776" h="24736">
                  <a:moveTo>
                    <a:pt x="51221" y="12"/>
                  </a:moveTo>
                  <a:lnTo>
                    <a:pt x="444" y="12"/>
                  </a:lnTo>
                </a:path>
              </a:pathLst>
            </a:custGeom>
            <a:ln w="19050" cap="flat">
              <a:solidFill>
                <a:srgbClr val="0070C0"/>
              </a:solidFill>
              <a:prstDash val="solid"/>
              <a:miter/>
            </a:ln>
          </p:spPr>
          <p:txBody>
            <a:bodyPr rtlCol="0" anchor="ctr"/>
            <a:lstStyle/>
            <a:p>
              <a:endParaRPr lang="en-GB" sz="1050"/>
            </a:p>
          </p:txBody>
        </p:sp>
      </p:grpSp>
      <p:grpSp>
        <p:nvGrpSpPr>
          <p:cNvPr id="75" name="Graphic 3">
            <a:extLst>
              <a:ext uri="{FF2B5EF4-FFF2-40B4-BE49-F238E27FC236}">
                <a16:creationId xmlns:a16="http://schemas.microsoft.com/office/drawing/2014/main" id="{AEDA47C0-7CBB-E152-F400-6554B61F1311}"/>
              </a:ext>
            </a:extLst>
          </p:cNvPr>
          <p:cNvGrpSpPr/>
          <p:nvPr/>
        </p:nvGrpSpPr>
        <p:grpSpPr>
          <a:xfrm>
            <a:off x="5204714" y="1287735"/>
            <a:ext cx="32760" cy="45305"/>
            <a:chOff x="9724959" y="1233268"/>
            <a:chExt cx="50776" cy="70003"/>
          </a:xfrm>
        </p:grpSpPr>
        <p:sp>
          <p:nvSpPr>
            <p:cNvPr id="528" name="Freeform: Shape 527">
              <a:extLst>
                <a:ext uri="{FF2B5EF4-FFF2-40B4-BE49-F238E27FC236}">
                  <a16:creationId xmlns:a16="http://schemas.microsoft.com/office/drawing/2014/main" id="{A3937490-5258-9D2C-0109-E5F180000127}"/>
                </a:ext>
              </a:extLst>
            </p:cNvPr>
            <p:cNvSpPr/>
            <p:nvPr/>
          </p:nvSpPr>
          <p:spPr>
            <a:xfrm>
              <a:off x="9750437" y="1233268"/>
              <a:ext cx="17942" cy="70003"/>
            </a:xfrm>
            <a:custGeom>
              <a:avLst/>
              <a:gdLst>
                <a:gd name="connsiteX0" fmla="*/ 444 w 17942"/>
                <a:gd name="connsiteY0" fmla="*/ 12 h 70003"/>
                <a:gd name="connsiteX1" fmla="*/ 444 w 17942"/>
                <a:gd name="connsiteY1" fmla="*/ 70016 h 70003"/>
              </a:gdLst>
              <a:ahLst/>
              <a:cxnLst>
                <a:cxn ang="0">
                  <a:pos x="connsiteX0" y="connsiteY0"/>
                </a:cxn>
                <a:cxn ang="0">
                  <a:pos x="connsiteX1" y="connsiteY1"/>
                </a:cxn>
              </a:cxnLst>
              <a:rect l="l" t="t" r="r" b="b"/>
              <a:pathLst>
                <a:path w="17942" h="70003">
                  <a:moveTo>
                    <a:pt x="444" y="12"/>
                  </a:moveTo>
                  <a:lnTo>
                    <a:pt x="444" y="70016"/>
                  </a:lnTo>
                </a:path>
              </a:pathLst>
            </a:custGeom>
            <a:ln w="19050" cap="flat">
              <a:solidFill>
                <a:srgbClr val="0070C0"/>
              </a:solidFill>
              <a:prstDash val="solid"/>
              <a:miter/>
            </a:ln>
          </p:spPr>
          <p:txBody>
            <a:bodyPr rtlCol="0" anchor="ctr"/>
            <a:lstStyle/>
            <a:p>
              <a:endParaRPr lang="en-GB" sz="1050"/>
            </a:p>
          </p:txBody>
        </p:sp>
        <p:sp>
          <p:nvSpPr>
            <p:cNvPr id="529" name="Freeform: Shape 528">
              <a:extLst>
                <a:ext uri="{FF2B5EF4-FFF2-40B4-BE49-F238E27FC236}">
                  <a16:creationId xmlns:a16="http://schemas.microsoft.com/office/drawing/2014/main" id="{B970AC10-A7C2-051A-DF52-27933766D16A}"/>
                </a:ext>
              </a:extLst>
            </p:cNvPr>
            <p:cNvSpPr/>
            <p:nvPr/>
          </p:nvSpPr>
          <p:spPr>
            <a:xfrm>
              <a:off x="9724959" y="1268394"/>
              <a:ext cx="50776" cy="24736"/>
            </a:xfrm>
            <a:custGeom>
              <a:avLst/>
              <a:gdLst>
                <a:gd name="connsiteX0" fmla="*/ 51221 w 50776"/>
                <a:gd name="connsiteY0" fmla="*/ 12 h 24736"/>
                <a:gd name="connsiteX1" fmla="*/ 444 w 50776"/>
                <a:gd name="connsiteY1" fmla="*/ 12 h 24736"/>
              </a:gdLst>
              <a:ahLst/>
              <a:cxnLst>
                <a:cxn ang="0">
                  <a:pos x="connsiteX0" y="connsiteY0"/>
                </a:cxn>
                <a:cxn ang="0">
                  <a:pos x="connsiteX1" y="connsiteY1"/>
                </a:cxn>
              </a:cxnLst>
              <a:rect l="l" t="t" r="r" b="b"/>
              <a:pathLst>
                <a:path w="50776" h="24736">
                  <a:moveTo>
                    <a:pt x="51221" y="12"/>
                  </a:moveTo>
                  <a:lnTo>
                    <a:pt x="444" y="12"/>
                  </a:lnTo>
                </a:path>
              </a:pathLst>
            </a:custGeom>
            <a:ln w="19050" cap="flat">
              <a:solidFill>
                <a:srgbClr val="0070C0"/>
              </a:solidFill>
              <a:prstDash val="solid"/>
              <a:miter/>
            </a:ln>
          </p:spPr>
          <p:txBody>
            <a:bodyPr rtlCol="0" anchor="ctr"/>
            <a:lstStyle/>
            <a:p>
              <a:endParaRPr lang="en-GB" sz="1050"/>
            </a:p>
          </p:txBody>
        </p:sp>
      </p:grpSp>
      <p:grpSp>
        <p:nvGrpSpPr>
          <p:cNvPr id="76" name="Graphic 3">
            <a:extLst>
              <a:ext uri="{FF2B5EF4-FFF2-40B4-BE49-F238E27FC236}">
                <a16:creationId xmlns:a16="http://schemas.microsoft.com/office/drawing/2014/main" id="{5120C101-94C0-6C42-C937-C9E79C865708}"/>
              </a:ext>
            </a:extLst>
          </p:cNvPr>
          <p:cNvGrpSpPr/>
          <p:nvPr/>
        </p:nvGrpSpPr>
        <p:grpSpPr>
          <a:xfrm>
            <a:off x="4972143" y="1287735"/>
            <a:ext cx="32760" cy="45305"/>
            <a:chOff x="9364496" y="1233268"/>
            <a:chExt cx="50776" cy="70003"/>
          </a:xfrm>
        </p:grpSpPr>
        <p:sp>
          <p:nvSpPr>
            <p:cNvPr id="526" name="Freeform: Shape 525">
              <a:extLst>
                <a:ext uri="{FF2B5EF4-FFF2-40B4-BE49-F238E27FC236}">
                  <a16:creationId xmlns:a16="http://schemas.microsoft.com/office/drawing/2014/main" id="{CA5233A4-A6E5-F110-FCA5-EBF34616D333}"/>
                </a:ext>
              </a:extLst>
            </p:cNvPr>
            <p:cNvSpPr/>
            <p:nvPr/>
          </p:nvSpPr>
          <p:spPr>
            <a:xfrm>
              <a:off x="9389974" y="1233268"/>
              <a:ext cx="17942" cy="70003"/>
            </a:xfrm>
            <a:custGeom>
              <a:avLst/>
              <a:gdLst>
                <a:gd name="connsiteX0" fmla="*/ 424 w 17942"/>
                <a:gd name="connsiteY0" fmla="*/ 12 h 70003"/>
                <a:gd name="connsiteX1" fmla="*/ 424 w 17942"/>
                <a:gd name="connsiteY1" fmla="*/ 70016 h 70003"/>
              </a:gdLst>
              <a:ahLst/>
              <a:cxnLst>
                <a:cxn ang="0">
                  <a:pos x="connsiteX0" y="connsiteY0"/>
                </a:cxn>
                <a:cxn ang="0">
                  <a:pos x="connsiteX1" y="connsiteY1"/>
                </a:cxn>
              </a:cxnLst>
              <a:rect l="l" t="t" r="r" b="b"/>
              <a:pathLst>
                <a:path w="17942" h="70003">
                  <a:moveTo>
                    <a:pt x="424" y="12"/>
                  </a:moveTo>
                  <a:lnTo>
                    <a:pt x="424" y="70016"/>
                  </a:lnTo>
                </a:path>
              </a:pathLst>
            </a:custGeom>
            <a:ln w="19050" cap="flat">
              <a:solidFill>
                <a:srgbClr val="0070C0"/>
              </a:solidFill>
              <a:prstDash val="solid"/>
              <a:miter/>
            </a:ln>
          </p:spPr>
          <p:txBody>
            <a:bodyPr rtlCol="0" anchor="ctr"/>
            <a:lstStyle/>
            <a:p>
              <a:endParaRPr lang="en-GB" sz="1050"/>
            </a:p>
          </p:txBody>
        </p:sp>
        <p:sp>
          <p:nvSpPr>
            <p:cNvPr id="527" name="Freeform: Shape 526">
              <a:extLst>
                <a:ext uri="{FF2B5EF4-FFF2-40B4-BE49-F238E27FC236}">
                  <a16:creationId xmlns:a16="http://schemas.microsoft.com/office/drawing/2014/main" id="{2B133EAB-2158-C3E4-549A-9C43A378AFC2}"/>
                </a:ext>
              </a:extLst>
            </p:cNvPr>
            <p:cNvSpPr/>
            <p:nvPr/>
          </p:nvSpPr>
          <p:spPr>
            <a:xfrm>
              <a:off x="9364496" y="1268394"/>
              <a:ext cx="50776" cy="24736"/>
            </a:xfrm>
            <a:custGeom>
              <a:avLst/>
              <a:gdLst>
                <a:gd name="connsiteX0" fmla="*/ 51201 w 50776"/>
                <a:gd name="connsiteY0" fmla="*/ 12 h 24736"/>
                <a:gd name="connsiteX1" fmla="*/ 424 w 50776"/>
                <a:gd name="connsiteY1" fmla="*/ 12 h 24736"/>
              </a:gdLst>
              <a:ahLst/>
              <a:cxnLst>
                <a:cxn ang="0">
                  <a:pos x="connsiteX0" y="connsiteY0"/>
                </a:cxn>
                <a:cxn ang="0">
                  <a:pos x="connsiteX1" y="connsiteY1"/>
                </a:cxn>
              </a:cxnLst>
              <a:rect l="l" t="t" r="r" b="b"/>
              <a:pathLst>
                <a:path w="50776" h="24736">
                  <a:moveTo>
                    <a:pt x="51201" y="12"/>
                  </a:moveTo>
                  <a:lnTo>
                    <a:pt x="424" y="12"/>
                  </a:lnTo>
                </a:path>
              </a:pathLst>
            </a:custGeom>
            <a:ln w="19050" cap="flat">
              <a:solidFill>
                <a:srgbClr val="0070C0"/>
              </a:solidFill>
              <a:prstDash val="solid"/>
              <a:miter/>
            </a:ln>
          </p:spPr>
          <p:txBody>
            <a:bodyPr rtlCol="0" anchor="ctr"/>
            <a:lstStyle/>
            <a:p>
              <a:endParaRPr lang="en-GB" sz="1050"/>
            </a:p>
          </p:txBody>
        </p:sp>
      </p:grpSp>
      <p:grpSp>
        <p:nvGrpSpPr>
          <p:cNvPr id="77" name="Graphic 3">
            <a:extLst>
              <a:ext uri="{FF2B5EF4-FFF2-40B4-BE49-F238E27FC236}">
                <a16:creationId xmlns:a16="http://schemas.microsoft.com/office/drawing/2014/main" id="{6D7BC592-14B0-63E5-DDB0-A179F6233C8F}"/>
              </a:ext>
            </a:extLst>
          </p:cNvPr>
          <p:cNvGrpSpPr/>
          <p:nvPr/>
        </p:nvGrpSpPr>
        <p:grpSpPr>
          <a:xfrm>
            <a:off x="4962535" y="1287735"/>
            <a:ext cx="32760" cy="45305"/>
            <a:chOff x="9349604" y="1233268"/>
            <a:chExt cx="50776" cy="70003"/>
          </a:xfrm>
        </p:grpSpPr>
        <p:sp>
          <p:nvSpPr>
            <p:cNvPr id="524" name="Freeform: Shape 523">
              <a:extLst>
                <a:ext uri="{FF2B5EF4-FFF2-40B4-BE49-F238E27FC236}">
                  <a16:creationId xmlns:a16="http://schemas.microsoft.com/office/drawing/2014/main" id="{FECA07EF-4A75-4C27-E22E-E2B95A3C1DA4}"/>
                </a:ext>
              </a:extLst>
            </p:cNvPr>
            <p:cNvSpPr/>
            <p:nvPr/>
          </p:nvSpPr>
          <p:spPr>
            <a:xfrm>
              <a:off x="9375082" y="1233268"/>
              <a:ext cx="17942" cy="70003"/>
            </a:xfrm>
            <a:custGeom>
              <a:avLst/>
              <a:gdLst>
                <a:gd name="connsiteX0" fmla="*/ 423 w 17942"/>
                <a:gd name="connsiteY0" fmla="*/ 12 h 70003"/>
                <a:gd name="connsiteX1" fmla="*/ 423 w 17942"/>
                <a:gd name="connsiteY1" fmla="*/ 70016 h 70003"/>
              </a:gdLst>
              <a:ahLst/>
              <a:cxnLst>
                <a:cxn ang="0">
                  <a:pos x="connsiteX0" y="connsiteY0"/>
                </a:cxn>
                <a:cxn ang="0">
                  <a:pos x="connsiteX1" y="connsiteY1"/>
                </a:cxn>
              </a:cxnLst>
              <a:rect l="l" t="t" r="r" b="b"/>
              <a:pathLst>
                <a:path w="17942" h="70003">
                  <a:moveTo>
                    <a:pt x="423" y="12"/>
                  </a:moveTo>
                  <a:lnTo>
                    <a:pt x="423" y="70016"/>
                  </a:lnTo>
                </a:path>
              </a:pathLst>
            </a:custGeom>
            <a:ln w="19050" cap="flat">
              <a:solidFill>
                <a:srgbClr val="0070C0"/>
              </a:solidFill>
              <a:prstDash val="solid"/>
              <a:miter/>
            </a:ln>
          </p:spPr>
          <p:txBody>
            <a:bodyPr rtlCol="0" anchor="ctr"/>
            <a:lstStyle/>
            <a:p>
              <a:endParaRPr lang="en-GB" sz="1050"/>
            </a:p>
          </p:txBody>
        </p:sp>
        <p:sp>
          <p:nvSpPr>
            <p:cNvPr id="525" name="Freeform: Shape 524">
              <a:extLst>
                <a:ext uri="{FF2B5EF4-FFF2-40B4-BE49-F238E27FC236}">
                  <a16:creationId xmlns:a16="http://schemas.microsoft.com/office/drawing/2014/main" id="{3818D4E9-938D-2D84-0226-CA04E90C52A5}"/>
                </a:ext>
              </a:extLst>
            </p:cNvPr>
            <p:cNvSpPr/>
            <p:nvPr/>
          </p:nvSpPr>
          <p:spPr>
            <a:xfrm>
              <a:off x="9349604" y="1268394"/>
              <a:ext cx="50776" cy="24736"/>
            </a:xfrm>
            <a:custGeom>
              <a:avLst/>
              <a:gdLst>
                <a:gd name="connsiteX0" fmla="*/ 51200 w 50776"/>
                <a:gd name="connsiteY0" fmla="*/ 12 h 24736"/>
                <a:gd name="connsiteX1" fmla="*/ 423 w 50776"/>
                <a:gd name="connsiteY1" fmla="*/ 12 h 24736"/>
              </a:gdLst>
              <a:ahLst/>
              <a:cxnLst>
                <a:cxn ang="0">
                  <a:pos x="connsiteX0" y="connsiteY0"/>
                </a:cxn>
                <a:cxn ang="0">
                  <a:pos x="connsiteX1" y="connsiteY1"/>
                </a:cxn>
              </a:cxnLst>
              <a:rect l="l" t="t" r="r" b="b"/>
              <a:pathLst>
                <a:path w="50776" h="24736">
                  <a:moveTo>
                    <a:pt x="51200" y="12"/>
                  </a:moveTo>
                  <a:lnTo>
                    <a:pt x="423" y="12"/>
                  </a:lnTo>
                </a:path>
              </a:pathLst>
            </a:custGeom>
            <a:ln w="19050" cap="flat">
              <a:solidFill>
                <a:srgbClr val="0070C0"/>
              </a:solidFill>
              <a:prstDash val="solid"/>
              <a:miter/>
            </a:ln>
          </p:spPr>
          <p:txBody>
            <a:bodyPr rtlCol="0" anchor="ctr"/>
            <a:lstStyle/>
            <a:p>
              <a:endParaRPr lang="en-GB" sz="1050"/>
            </a:p>
          </p:txBody>
        </p:sp>
      </p:grpSp>
      <p:grpSp>
        <p:nvGrpSpPr>
          <p:cNvPr id="78" name="Graphic 3">
            <a:extLst>
              <a:ext uri="{FF2B5EF4-FFF2-40B4-BE49-F238E27FC236}">
                <a16:creationId xmlns:a16="http://schemas.microsoft.com/office/drawing/2014/main" id="{C6F011F2-706E-A1EA-0121-B821067FDE38}"/>
              </a:ext>
            </a:extLst>
          </p:cNvPr>
          <p:cNvGrpSpPr/>
          <p:nvPr/>
        </p:nvGrpSpPr>
        <p:grpSpPr>
          <a:xfrm>
            <a:off x="4734944" y="1287735"/>
            <a:ext cx="32760" cy="45305"/>
            <a:chOff x="8996856" y="1233268"/>
            <a:chExt cx="50776" cy="70003"/>
          </a:xfrm>
        </p:grpSpPr>
        <p:sp>
          <p:nvSpPr>
            <p:cNvPr id="522" name="Freeform: Shape 521">
              <a:extLst>
                <a:ext uri="{FF2B5EF4-FFF2-40B4-BE49-F238E27FC236}">
                  <a16:creationId xmlns:a16="http://schemas.microsoft.com/office/drawing/2014/main" id="{A3AB779D-B7CB-FEAE-2381-A4A44EDF68A5}"/>
                </a:ext>
              </a:extLst>
            </p:cNvPr>
            <p:cNvSpPr/>
            <p:nvPr/>
          </p:nvSpPr>
          <p:spPr>
            <a:xfrm>
              <a:off x="9022335" y="1233268"/>
              <a:ext cx="17942" cy="70003"/>
            </a:xfrm>
            <a:custGeom>
              <a:avLst/>
              <a:gdLst>
                <a:gd name="connsiteX0" fmla="*/ 403 w 17942"/>
                <a:gd name="connsiteY0" fmla="*/ 12 h 70003"/>
                <a:gd name="connsiteX1" fmla="*/ 403 w 17942"/>
                <a:gd name="connsiteY1" fmla="*/ 70016 h 70003"/>
              </a:gdLst>
              <a:ahLst/>
              <a:cxnLst>
                <a:cxn ang="0">
                  <a:pos x="connsiteX0" y="connsiteY0"/>
                </a:cxn>
                <a:cxn ang="0">
                  <a:pos x="connsiteX1" y="connsiteY1"/>
                </a:cxn>
              </a:cxnLst>
              <a:rect l="l" t="t" r="r" b="b"/>
              <a:pathLst>
                <a:path w="17942" h="70003">
                  <a:moveTo>
                    <a:pt x="403" y="12"/>
                  </a:moveTo>
                  <a:lnTo>
                    <a:pt x="403" y="70016"/>
                  </a:lnTo>
                </a:path>
              </a:pathLst>
            </a:custGeom>
            <a:ln w="19050" cap="flat">
              <a:solidFill>
                <a:srgbClr val="0070C0"/>
              </a:solidFill>
              <a:prstDash val="solid"/>
              <a:miter/>
            </a:ln>
          </p:spPr>
          <p:txBody>
            <a:bodyPr rtlCol="0" anchor="ctr"/>
            <a:lstStyle/>
            <a:p>
              <a:endParaRPr lang="en-GB" sz="1050"/>
            </a:p>
          </p:txBody>
        </p:sp>
        <p:sp>
          <p:nvSpPr>
            <p:cNvPr id="523" name="Freeform: Shape 522">
              <a:extLst>
                <a:ext uri="{FF2B5EF4-FFF2-40B4-BE49-F238E27FC236}">
                  <a16:creationId xmlns:a16="http://schemas.microsoft.com/office/drawing/2014/main" id="{0F919D2C-A260-F7F3-125B-4F431230FF64}"/>
                </a:ext>
              </a:extLst>
            </p:cNvPr>
            <p:cNvSpPr/>
            <p:nvPr/>
          </p:nvSpPr>
          <p:spPr>
            <a:xfrm>
              <a:off x="8996856" y="1268394"/>
              <a:ext cx="50776" cy="24736"/>
            </a:xfrm>
            <a:custGeom>
              <a:avLst/>
              <a:gdLst>
                <a:gd name="connsiteX0" fmla="*/ 51180 w 50776"/>
                <a:gd name="connsiteY0" fmla="*/ 12 h 24736"/>
                <a:gd name="connsiteX1" fmla="*/ 403 w 50776"/>
                <a:gd name="connsiteY1" fmla="*/ 12 h 24736"/>
              </a:gdLst>
              <a:ahLst/>
              <a:cxnLst>
                <a:cxn ang="0">
                  <a:pos x="connsiteX0" y="connsiteY0"/>
                </a:cxn>
                <a:cxn ang="0">
                  <a:pos x="connsiteX1" y="connsiteY1"/>
                </a:cxn>
              </a:cxnLst>
              <a:rect l="l" t="t" r="r" b="b"/>
              <a:pathLst>
                <a:path w="50776" h="24736">
                  <a:moveTo>
                    <a:pt x="51180" y="12"/>
                  </a:moveTo>
                  <a:lnTo>
                    <a:pt x="403" y="12"/>
                  </a:lnTo>
                </a:path>
              </a:pathLst>
            </a:custGeom>
            <a:ln w="19050" cap="flat">
              <a:solidFill>
                <a:srgbClr val="0070C0"/>
              </a:solidFill>
              <a:prstDash val="solid"/>
              <a:miter/>
            </a:ln>
          </p:spPr>
          <p:txBody>
            <a:bodyPr rtlCol="0" anchor="ctr"/>
            <a:lstStyle/>
            <a:p>
              <a:endParaRPr lang="en-GB" sz="1050"/>
            </a:p>
          </p:txBody>
        </p:sp>
      </p:grpSp>
      <p:grpSp>
        <p:nvGrpSpPr>
          <p:cNvPr id="79" name="Graphic 3">
            <a:extLst>
              <a:ext uri="{FF2B5EF4-FFF2-40B4-BE49-F238E27FC236}">
                <a16:creationId xmlns:a16="http://schemas.microsoft.com/office/drawing/2014/main" id="{79E9C8FD-E55B-1565-821E-378FC8FC26CD}"/>
              </a:ext>
            </a:extLst>
          </p:cNvPr>
          <p:cNvGrpSpPr/>
          <p:nvPr/>
        </p:nvGrpSpPr>
        <p:grpSpPr>
          <a:xfrm>
            <a:off x="4730544" y="1287735"/>
            <a:ext cx="32760" cy="45305"/>
            <a:chOff x="8990038" y="1233268"/>
            <a:chExt cx="50776" cy="70003"/>
          </a:xfrm>
        </p:grpSpPr>
        <p:sp>
          <p:nvSpPr>
            <p:cNvPr id="520" name="Freeform: Shape 519">
              <a:extLst>
                <a:ext uri="{FF2B5EF4-FFF2-40B4-BE49-F238E27FC236}">
                  <a16:creationId xmlns:a16="http://schemas.microsoft.com/office/drawing/2014/main" id="{AFC620D4-6D21-B5F0-67FD-E8E2168FB302}"/>
                </a:ext>
              </a:extLst>
            </p:cNvPr>
            <p:cNvSpPr/>
            <p:nvPr/>
          </p:nvSpPr>
          <p:spPr>
            <a:xfrm>
              <a:off x="9015516" y="1233268"/>
              <a:ext cx="17942" cy="70003"/>
            </a:xfrm>
            <a:custGeom>
              <a:avLst/>
              <a:gdLst>
                <a:gd name="connsiteX0" fmla="*/ 403 w 17942"/>
                <a:gd name="connsiteY0" fmla="*/ 12 h 70003"/>
                <a:gd name="connsiteX1" fmla="*/ 403 w 17942"/>
                <a:gd name="connsiteY1" fmla="*/ 70016 h 70003"/>
              </a:gdLst>
              <a:ahLst/>
              <a:cxnLst>
                <a:cxn ang="0">
                  <a:pos x="connsiteX0" y="connsiteY0"/>
                </a:cxn>
                <a:cxn ang="0">
                  <a:pos x="connsiteX1" y="connsiteY1"/>
                </a:cxn>
              </a:cxnLst>
              <a:rect l="l" t="t" r="r" b="b"/>
              <a:pathLst>
                <a:path w="17942" h="70003">
                  <a:moveTo>
                    <a:pt x="403" y="12"/>
                  </a:moveTo>
                  <a:lnTo>
                    <a:pt x="403" y="70016"/>
                  </a:lnTo>
                </a:path>
              </a:pathLst>
            </a:custGeom>
            <a:ln w="19050" cap="flat">
              <a:solidFill>
                <a:srgbClr val="0070C0"/>
              </a:solidFill>
              <a:prstDash val="solid"/>
              <a:miter/>
            </a:ln>
          </p:spPr>
          <p:txBody>
            <a:bodyPr rtlCol="0" anchor="ctr"/>
            <a:lstStyle/>
            <a:p>
              <a:endParaRPr lang="en-GB" sz="1050"/>
            </a:p>
          </p:txBody>
        </p:sp>
        <p:sp>
          <p:nvSpPr>
            <p:cNvPr id="521" name="Freeform: Shape 520">
              <a:extLst>
                <a:ext uri="{FF2B5EF4-FFF2-40B4-BE49-F238E27FC236}">
                  <a16:creationId xmlns:a16="http://schemas.microsoft.com/office/drawing/2014/main" id="{AD0C2B47-8639-244A-B445-AAB0BEB6BEF8}"/>
                </a:ext>
              </a:extLst>
            </p:cNvPr>
            <p:cNvSpPr/>
            <p:nvPr/>
          </p:nvSpPr>
          <p:spPr>
            <a:xfrm>
              <a:off x="8990038" y="1268394"/>
              <a:ext cx="50776" cy="24736"/>
            </a:xfrm>
            <a:custGeom>
              <a:avLst/>
              <a:gdLst>
                <a:gd name="connsiteX0" fmla="*/ 51180 w 50776"/>
                <a:gd name="connsiteY0" fmla="*/ 12 h 24736"/>
                <a:gd name="connsiteX1" fmla="*/ 403 w 50776"/>
                <a:gd name="connsiteY1" fmla="*/ 12 h 24736"/>
              </a:gdLst>
              <a:ahLst/>
              <a:cxnLst>
                <a:cxn ang="0">
                  <a:pos x="connsiteX0" y="connsiteY0"/>
                </a:cxn>
                <a:cxn ang="0">
                  <a:pos x="connsiteX1" y="connsiteY1"/>
                </a:cxn>
              </a:cxnLst>
              <a:rect l="l" t="t" r="r" b="b"/>
              <a:pathLst>
                <a:path w="50776" h="24736">
                  <a:moveTo>
                    <a:pt x="51180" y="12"/>
                  </a:moveTo>
                  <a:lnTo>
                    <a:pt x="403" y="12"/>
                  </a:lnTo>
                </a:path>
              </a:pathLst>
            </a:custGeom>
            <a:ln w="19050" cap="flat">
              <a:solidFill>
                <a:srgbClr val="0070C0"/>
              </a:solidFill>
              <a:prstDash val="solid"/>
              <a:miter/>
            </a:ln>
          </p:spPr>
          <p:txBody>
            <a:bodyPr rtlCol="0" anchor="ctr"/>
            <a:lstStyle/>
            <a:p>
              <a:endParaRPr lang="en-GB" sz="1050"/>
            </a:p>
          </p:txBody>
        </p:sp>
      </p:grpSp>
      <p:grpSp>
        <p:nvGrpSpPr>
          <p:cNvPr id="80" name="Graphic 3">
            <a:extLst>
              <a:ext uri="{FF2B5EF4-FFF2-40B4-BE49-F238E27FC236}">
                <a16:creationId xmlns:a16="http://schemas.microsoft.com/office/drawing/2014/main" id="{3D7DB66F-2127-3024-4FE4-233EC9D5124A}"/>
              </a:ext>
            </a:extLst>
          </p:cNvPr>
          <p:cNvGrpSpPr/>
          <p:nvPr/>
        </p:nvGrpSpPr>
        <p:grpSpPr>
          <a:xfrm>
            <a:off x="4727187" y="1287735"/>
            <a:ext cx="32760" cy="45305"/>
            <a:chOff x="8984835" y="1233268"/>
            <a:chExt cx="50776" cy="70003"/>
          </a:xfrm>
        </p:grpSpPr>
        <p:sp>
          <p:nvSpPr>
            <p:cNvPr id="518" name="Freeform: Shape 517">
              <a:extLst>
                <a:ext uri="{FF2B5EF4-FFF2-40B4-BE49-F238E27FC236}">
                  <a16:creationId xmlns:a16="http://schemas.microsoft.com/office/drawing/2014/main" id="{8E113BFC-95F7-611E-5850-3D47021AA6FA}"/>
                </a:ext>
              </a:extLst>
            </p:cNvPr>
            <p:cNvSpPr/>
            <p:nvPr/>
          </p:nvSpPr>
          <p:spPr>
            <a:xfrm>
              <a:off x="9010313" y="1233268"/>
              <a:ext cx="17942" cy="70003"/>
            </a:xfrm>
            <a:custGeom>
              <a:avLst/>
              <a:gdLst>
                <a:gd name="connsiteX0" fmla="*/ 403 w 17942"/>
                <a:gd name="connsiteY0" fmla="*/ 12 h 70003"/>
                <a:gd name="connsiteX1" fmla="*/ 403 w 17942"/>
                <a:gd name="connsiteY1" fmla="*/ 70016 h 70003"/>
              </a:gdLst>
              <a:ahLst/>
              <a:cxnLst>
                <a:cxn ang="0">
                  <a:pos x="connsiteX0" y="connsiteY0"/>
                </a:cxn>
                <a:cxn ang="0">
                  <a:pos x="connsiteX1" y="connsiteY1"/>
                </a:cxn>
              </a:cxnLst>
              <a:rect l="l" t="t" r="r" b="b"/>
              <a:pathLst>
                <a:path w="17942" h="70003">
                  <a:moveTo>
                    <a:pt x="403" y="12"/>
                  </a:moveTo>
                  <a:lnTo>
                    <a:pt x="403" y="70016"/>
                  </a:lnTo>
                </a:path>
              </a:pathLst>
            </a:custGeom>
            <a:ln w="19050" cap="flat">
              <a:solidFill>
                <a:srgbClr val="0070C0"/>
              </a:solidFill>
              <a:prstDash val="solid"/>
              <a:miter/>
            </a:ln>
          </p:spPr>
          <p:txBody>
            <a:bodyPr rtlCol="0" anchor="ctr"/>
            <a:lstStyle/>
            <a:p>
              <a:endParaRPr lang="en-GB" sz="1050"/>
            </a:p>
          </p:txBody>
        </p:sp>
        <p:sp>
          <p:nvSpPr>
            <p:cNvPr id="519" name="Freeform: Shape 518">
              <a:extLst>
                <a:ext uri="{FF2B5EF4-FFF2-40B4-BE49-F238E27FC236}">
                  <a16:creationId xmlns:a16="http://schemas.microsoft.com/office/drawing/2014/main" id="{C5739B5E-B318-599F-71B2-0E4902E3D4F3}"/>
                </a:ext>
              </a:extLst>
            </p:cNvPr>
            <p:cNvSpPr/>
            <p:nvPr/>
          </p:nvSpPr>
          <p:spPr>
            <a:xfrm>
              <a:off x="8984835" y="1268394"/>
              <a:ext cx="50776" cy="24736"/>
            </a:xfrm>
            <a:custGeom>
              <a:avLst/>
              <a:gdLst>
                <a:gd name="connsiteX0" fmla="*/ 51180 w 50776"/>
                <a:gd name="connsiteY0" fmla="*/ 12 h 24736"/>
                <a:gd name="connsiteX1" fmla="*/ 403 w 50776"/>
                <a:gd name="connsiteY1" fmla="*/ 12 h 24736"/>
              </a:gdLst>
              <a:ahLst/>
              <a:cxnLst>
                <a:cxn ang="0">
                  <a:pos x="connsiteX0" y="connsiteY0"/>
                </a:cxn>
                <a:cxn ang="0">
                  <a:pos x="connsiteX1" y="connsiteY1"/>
                </a:cxn>
              </a:cxnLst>
              <a:rect l="l" t="t" r="r" b="b"/>
              <a:pathLst>
                <a:path w="50776" h="24736">
                  <a:moveTo>
                    <a:pt x="51180" y="12"/>
                  </a:moveTo>
                  <a:lnTo>
                    <a:pt x="403" y="12"/>
                  </a:lnTo>
                </a:path>
              </a:pathLst>
            </a:custGeom>
            <a:ln w="19050" cap="flat">
              <a:solidFill>
                <a:srgbClr val="0070C0"/>
              </a:solidFill>
              <a:prstDash val="solid"/>
              <a:miter/>
            </a:ln>
          </p:spPr>
          <p:txBody>
            <a:bodyPr rtlCol="0" anchor="ctr"/>
            <a:lstStyle/>
            <a:p>
              <a:endParaRPr lang="en-GB" sz="1050"/>
            </a:p>
          </p:txBody>
        </p:sp>
      </p:grpSp>
      <p:grpSp>
        <p:nvGrpSpPr>
          <p:cNvPr id="81" name="Graphic 3">
            <a:extLst>
              <a:ext uri="{FF2B5EF4-FFF2-40B4-BE49-F238E27FC236}">
                <a16:creationId xmlns:a16="http://schemas.microsoft.com/office/drawing/2014/main" id="{B84CCBD1-8AFA-FA66-C5E1-A992C268EEDD}"/>
              </a:ext>
            </a:extLst>
          </p:cNvPr>
          <p:cNvGrpSpPr/>
          <p:nvPr/>
        </p:nvGrpSpPr>
        <p:grpSpPr>
          <a:xfrm>
            <a:off x="4708549" y="1287735"/>
            <a:ext cx="32760" cy="45305"/>
            <a:chOff x="8955948" y="1233268"/>
            <a:chExt cx="50776" cy="70003"/>
          </a:xfrm>
        </p:grpSpPr>
        <p:sp>
          <p:nvSpPr>
            <p:cNvPr id="516" name="Freeform: Shape 515">
              <a:extLst>
                <a:ext uri="{FF2B5EF4-FFF2-40B4-BE49-F238E27FC236}">
                  <a16:creationId xmlns:a16="http://schemas.microsoft.com/office/drawing/2014/main" id="{3CBE1C78-24E8-2E29-9951-A3E86C40E8B6}"/>
                </a:ext>
              </a:extLst>
            </p:cNvPr>
            <p:cNvSpPr/>
            <p:nvPr/>
          </p:nvSpPr>
          <p:spPr>
            <a:xfrm>
              <a:off x="8981426" y="1233268"/>
              <a:ext cx="17942" cy="70003"/>
            </a:xfrm>
            <a:custGeom>
              <a:avLst/>
              <a:gdLst>
                <a:gd name="connsiteX0" fmla="*/ 401 w 17942"/>
                <a:gd name="connsiteY0" fmla="*/ 12 h 70003"/>
                <a:gd name="connsiteX1" fmla="*/ 401 w 17942"/>
                <a:gd name="connsiteY1" fmla="*/ 70016 h 70003"/>
              </a:gdLst>
              <a:ahLst/>
              <a:cxnLst>
                <a:cxn ang="0">
                  <a:pos x="connsiteX0" y="connsiteY0"/>
                </a:cxn>
                <a:cxn ang="0">
                  <a:pos x="connsiteX1" y="connsiteY1"/>
                </a:cxn>
              </a:cxnLst>
              <a:rect l="l" t="t" r="r" b="b"/>
              <a:pathLst>
                <a:path w="17942" h="70003">
                  <a:moveTo>
                    <a:pt x="401" y="12"/>
                  </a:moveTo>
                  <a:lnTo>
                    <a:pt x="401" y="70016"/>
                  </a:lnTo>
                </a:path>
              </a:pathLst>
            </a:custGeom>
            <a:ln w="19050" cap="flat">
              <a:solidFill>
                <a:srgbClr val="0070C0"/>
              </a:solidFill>
              <a:prstDash val="solid"/>
              <a:miter/>
            </a:ln>
          </p:spPr>
          <p:txBody>
            <a:bodyPr rtlCol="0" anchor="ctr"/>
            <a:lstStyle/>
            <a:p>
              <a:endParaRPr lang="en-GB" sz="1050"/>
            </a:p>
          </p:txBody>
        </p:sp>
        <p:sp>
          <p:nvSpPr>
            <p:cNvPr id="517" name="Freeform: Shape 516">
              <a:extLst>
                <a:ext uri="{FF2B5EF4-FFF2-40B4-BE49-F238E27FC236}">
                  <a16:creationId xmlns:a16="http://schemas.microsoft.com/office/drawing/2014/main" id="{AB3C89A4-A0EC-C236-FB23-0E30D7968E4F}"/>
                </a:ext>
              </a:extLst>
            </p:cNvPr>
            <p:cNvSpPr/>
            <p:nvPr/>
          </p:nvSpPr>
          <p:spPr>
            <a:xfrm>
              <a:off x="8955948" y="1268394"/>
              <a:ext cx="50776" cy="24736"/>
            </a:xfrm>
            <a:custGeom>
              <a:avLst/>
              <a:gdLst>
                <a:gd name="connsiteX0" fmla="*/ 51178 w 50776"/>
                <a:gd name="connsiteY0" fmla="*/ 12 h 24736"/>
                <a:gd name="connsiteX1" fmla="*/ 401 w 50776"/>
                <a:gd name="connsiteY1" fmla="*/ 12 h 24736"/>
              </a:gdLst>
              <a:ahLst/>
              <a:cxnLst>
                <a:cxn ang="0">
                  <a:pos x="connsiteX0" y="connsiteY0"/>
                </a:cxn>
                <a:cxn ang="0">
                  <a:pos x="connsiteX1" y="connsiteY1"/>
                </a:cxn>
              </a:cxnLst>
              <a:rect l="l" t="t" r="r" b="b"/>
              <a:pathLst>
                <a:path w="50776" h="24736">
                  <a:moveTo>
                    <a:pt x="51178" y="12"/>
                  </a:moveTo>
                  <a:lnTo>
                    <a:pt x="401" y="12"/>
                  </a:lnTo>
                </a:path>
              </a:pathLst>
            </a:custGeom>
            <a:ln w="19050" cap="flat">
              <a:solidFill>
                <a:srgbClr val="0070C0"/>
              </a:solidFill>
              <a:prstDash val="solid"/>
              <a:miter/>
            </a:ln>
          </p:spPr>
          <p:txBody>
            <a:bodyPr rtlCol="0" anchor="ctr"/>
            <a:lstStyle/>
            <a:p>
              <a:endParaRPr lang="en-GB" sz="1050"/>
            </a:p>
          </p:txBody>
        </p:sp>
      </p:grpSp>
      <p:grpSp>
        <p:nvGrpSpPr>
          <p:cNvPr id="82" name="Graphic 3">
            <a:extLst>
              <a:ext uri="{FF2B5EF4-FFF2-40B4-BE49-F238E27FC236}">
                <a16:creationId xmlns:a16="http://schemas.microsoft.com/office/drawing/2014/main" id="{BC908935-1F44-421F-A6FA-E179A05FF222}"/>
              </a:ext>
            </a:extLst>
          </p:cNvPr>
          <p:cNvGrpSpPr/>
          <p:nvPr/>
        </p:nvGrpSpPr>
        <p:grpSpPr>
          <a:xfrm>
            <a:off x="4699520" y="1287735"/>
            <a:ext cx="32760" cy="45305"/>
            <a:chOff x="8941953" y="1233268"/>
            <a:chExt cx="50776" cy="70003"/>
          </a:xfrm>
        </p:grpSpPr>
        <p:sp>
          <p:nvSpPr>
            <p:cNvPr id="514" name="Freeform: Shape 513">
              <a:extLst>
                <a:ext uri="{FF2B5EF4-FFF2-40B4-BE49-F238E27FC236}">
                  <a16:creationId xmlns:a16="http://schemas.microsoft.com/office/drawing/2014/main" id="{EA402EC0-9A0B-BAB7-1C44-174A7F30F005}"/>
                </a:ext>
              </a:extLst>
            </p:cNvPr>
            <p:cNvSpPr/>
            <p:nvPr/>
          </p:nvSpPr>
          <p:spPr>
            <a:xfrm>
              <a:off x="8967431" y="1233268"/>
              <a:ext cx="17942" cy="70003"/>
            </a:xfrm>
            <a:custGeom>
              <a:avLst/>
              <a:gdLst>
                <a:gd name="connsiteX0" fmla="*/ 400 w 17942"/>
                <a:gd name="connsiteY0" fmla="*/ 12 h 70003"/>
                <a:gd name="connsiteX1" fmla="*/ 400 w 17942"/>
                <a:gd name="connsiteY1" fmla="*/ 70016 h 70003"/>
              </a:gdLst>
              <a:ahLst/>
              <a:cxnLst>
                <a:cxn ang="0">
                  <a:pos x="connsiteX0" y="connsiteY0"/>
                </a:cxn>
                <a:cxn ang="0">
                  <a:pos x="connsiteX1" y="connsiteY1"/>
                </a:cxn>
              </a:cxnLst>
              <a:rect l="l" t="t" r="r" b="b"/>
              <a:pathLst>
                <a:path w="17942" h="70003">
                  <a:moveTo>
                    <a:pt x="400" y="12"/>
                  </a:moveTo>
                  <a:lnTo>
                    <a:pt x="400" y="70016"/>
                  </a:lnTo>
                </a:path>
              </a:pathLst>
            </a:custGeom>
            <a:ln w="19050" cap="flat">
              <a:solidFill>
                <a:srgbClr val="0070C0"/>
              </a:solidFill>
              <a:prstDash val="solid"/>
              <a:miter/>
            </a:ln>
          </p:spPr>
          <p:txBody>
            <a:bodyPr rtlCol="0" anchor="ctr"/>
            <a:lstStyle/>
            <a:p>
              <a:endParaRPr lang="en-GB" sz="1050"/>
            </a:p>
          </p:txBody>
        </p:sp>
        <p:sp>
          <p:nvSpPr>
            <p:cNvPr id="515" name="Freeform: Shape 514">
              <a:extLst>
                <a:ext uri="{FF2B5EF4-FFF2-40B4-BE49-F238E27FC236}">
                  <a16:creationId xmlns:a16="http://schemas.microsoft.com/office/drawing/2014/main" id="{1A9F4AB8-0F21-8F7C-83AA-F62156E0B882}"/>
                </a:ext>
              </a:extLst>
            </p:cNvPr>
            <p:cNvSpPr/>
            <p:nvPr/>
          </p:nvSpPr>
          <p:spPr>
            <a:xfrm>
              <a:off x="8941953" y="1268394"/>
              <a:ext cx="50776" cy="24736"/>
            </a:xfrm>
            <a:custGeom>
              <a:avLst/>
              <a:gdLst>
                <a:gd name="connsiteX0" fmla="*/ 51177 w 50776"/>
                <a:gd name="connsiteY0" fmla="*/ 12 h 24736"/>
                <a:gd name="connsiteX1" fmla="*/ 400 w 50776"/>
                <a:gd name="connsiteY1" fmla="*/ 12 h 24736"/>
              </a:gdLst>
              <a:ahLst/>
              <a:cxnLst>
                <a:cxn ang="0">
                  <a:pos x="connsiteX0" y="connsiteY0"/>
                </a:cxn>
                <a:cxn ang="0">
                  <a:pos x="connsiteX1" y="connsiteY1"/>
                </a:cxn>
              </a:cxnLst>
              <a:rect l="l" t="t" r="r" b="b"/>
              <a:pathLst>
                <a:path w="50776" h="24736">
                  <a:moveTo>
                    <a:pt x="51177" y="12"/>
                  </a:moveTo>
                  <a:lnTo>
                    <a:pt x="400" y="12"/>
                  </a:lnTo>
                </a:path>
              </a:pathLst>
            </a:custGeom>
            <a:ln w="19050" cap="flat">
              <a:solidFill>
                <a:srgbClr val="0070C0"/>
              </a:solidFill>
              <a:prstDash val="solid"/>
              <a:miter/>
            </a:ln>
          </p:spPr>
          <p:txBody>
            <a:bodyPr rtlCol="0" anchor="ctr"/>
            <a:lstStyle/>
            <a:p>
              <a:endParaRPr lang="en-GB" sz="1050"/>
            </a:p>
          </p:txBody>
        </p:sp>
      </p:grpSp>
      <p:grpSp>
        <p:nvGrpSpPr>
          <p:cNvPr id="83" name="Graphic 3">
            <a:extLst>
              <a:ext uri="{FF2B5EF4-FFF2-40B4-BE49-F238E27FC236}">
                <a16:creationId xmlns:a16="http://schemas.microsoft.com/office/drawing/2014/main" id="{934D7826-28D6-F95E-920F-11349E31264A}"/>
              </a:ext>
            </a:extLst>
          </p:cNvPr>
          <p:cNvGrpSpPr/>
          <p:nvPr/>
        </p:nvGrpSpPr>
        <p:grpSpPr>
          <a:xfrm>
            <a:off x="4677292" y="1287735"/>
            <a:ext cx="32760" cy="45305"/>
            <a:chOff x="8907503" y="1233268"/>
            <a:chExt cx="50776" cy="70003"/>
          </a:xfrm>
        </p:grpSpPr>
        <p:sp>
          <p:nvSpPr>
            <p:cNvPr id="512" name="Freeform: Shape 511">
              <a:extLst>
                <a:ext uri="{FF2B5EF4-FFF2-40B4-BE49-F238E27FC236}">
                  <a16:creationId xmlns:a16="http://schemas.microsoft.com/office/drawing/2014/main" id="{19555B11-8A4B-F32B-16A3-426D0C1ED393}"/>
                </a:ext>
              </a:extLst>
            </p:cNvPr>
            <p:cNvSpPr/>
            <p:nvPr/>
          </p:nvSpPr>
          <p:spPr>
            <a:xfrm>
              <a:off x="8932981" y="1233268"/>
              <a:ext cx="17942" cy="70003"/>
            </a:xfrm>
            <a:custGeom>
              <a:avLst/>
              <a:gdLst>
                <a:gd name="connsiteX0" fmla="*/ 398 w 17942"/>
                <a:gd name="connsiteY0" fmla="*/ 12 h 70003"/>
                <a:gd name="connsiteX1" fmla="*/ 398 w 17942"/>
                <a:gd name="connsiteY1" fmla="*/ 70016 h 70003"/>
              </a:gdLst>
              <a:ahLst/>
              <a:cxnLst>
                <a:cxn ang="0">
                  <a:pos x="connsiteX0" y="connsiteY0"/>
                </a:cxn>
                <a:cxn ang="0">
                  <a:pos x="connsiteX1" y="connsiteY1"/>
                </a:cxn>
              </a:cxnLst>
              <a:rect l="l" t="t" r="r" b="b"/>
              <a:pathLst>
                <a:path w="17942" h="70003">
                  <a:moveTo>
                    <a:pt x="398" y="12"/>
                  </a:moveTo>
                  <a:lnTo>
                    <a:pt x="398" y="70016"/>
                  </a:lnTo>
                </a:path>
              </a:pathLst>
            </a:custGeom>
            <a:ln w="19050" cap="flat">
              <a:solidFill>
                <a:srgbClr val="0070C0"/>
              </a:solidFill>
              <a:prstDash val="solid"/>
              <a:miter/>
            </a:ln>
          </p:spPr>
          <p:txBody>
            <a:bodyPr rtlCol="0" anchor="ctr"/>
            <a:lstStyle/>
            <a:p>
              <a:endParaRPr lang="en-GB" sz="1050"/>
            </a:p>
          </p:txBody>
        </p:sp>
        <p:sp>
          <p:nvSpPr>
            <p:cNvPr id="513" name="Freeform: Shape 512">
              <a:extLst>
                <a:ext uri="{FF2B5EF4-FFF2-40B4-BE49-F238E27FC236}">
                  <a16:creationId xmlns:a16="http://schemas.microsoft.com/office/drawing/2014/main" id="{571587C1-CA06-694A-67E8-56BE7BA93632}"/>
                </a:ext>
              </a:extLst>
            </p:cNvPr>
            <p:cNvSpPr/>
            <p:nvPr/>
          </p:nvSpPr>
          <p:spPr>
            <a:xfrm>
              <a:off x="8907503" y="1268394"/>
              <a:ext cx="50776" cy="24736"/>
            </a:xfrm>
            <a:custGeom>
              <a:avLst/>
              <a:gdLst>
                <a:gd name="connsiteX0" fmla="*/ 51175 w 50776"/>
                <a:gd name="connsiteY0" fmla="*/ 12 h 24736"/>
                <a:gd name="connsiteX1" fmla="*/ 398 w 50776"/>
                <a:gd name="connsiteY1" fmla="*/ 12 h 24736"/>
              </a:gdLst>
              <a:ahLst/>
              <a:cxnLst>
                <a:cxn ang="0">
                  <a:pos x="connsiteX0" y="connsiteY0"/>
                </a:cxn>
                <a:cxn ang="0">
                  <a:pos x="connsiteX1" y="connsiteY1"/>
                </a:cxn>
              </a:cxnLst>
              <a:rect l="l" t="t" r="r" b="b"/>
              <a:pathLst>
                <a:path w="50776" h="24736">
                  <a:moveTo>
                    <a:pt x="51175" y="12"/>
                  </a:moveTo>
                  <a:lnTo>
                    <a:pt x="398" y="12"/>
                  </a:lnTo>
                </a:path>
              </a:pathLst>
            </a:custGeom>
            <a:ln w="19050" cap="flat">
              <a:solidFill>
                <a:srgbClr val="0070C0"/>
              </a:solidFill>
              <a:prstDash val="solid"/>
              <a:miter/>
            </a:ln>
          </p:spPr>
          <p:txBody>
            <a:bodyPr rtlCol="0" anchor="ctr"/>
            <a:lstStyle/>
            <a:p>
              <a:endParaRPr lang="en-GB" sz="1050"/>
            </a:p>
          </p:txBody>
        </p:sp>
      </p:grpSp>
      <p:grpSp>
        <p:nvGrpSpPr>
          <p:cNvPr id="84" name="Graphic 3">
            <a:extLst>
              <a:ext uri="{FF2B5EF4-FFF2-40B4-BE49-F238E27FC236}">
                <a16:creationId xmlns:a16="http://schemas.microsoft.com/office/drawing/2014/main" id="{C49E6765-9EF5-1019-F368-7E51A713C31B}"/>
              </a:ext>
            </a:extLst>
          </p:cNvPr>
          <p:cNvGrpSpPr/>
          <p:nvPr/>
        </p:nvGrpSpPr>
        <p:grpSpPr>
          <a:xfrm>
            <a:off x="4544859" y="1287735"/>
            <a:ext cx="32760" cy="45305"/>
            <a:chOff x="8702242" y="1233268"/>
            <a:chExt cx="50776" cy="70003"/>
          </a:xfrm>
        </p:grpSpPr>
        <p:sp>
          <p:nvSpPr>
            <p:cNvPr id="510" name="Freeform: Shape 509">
              <a:extLst>
                <a:ext uri="{FF2B5EF4-FFF2-40B4-BE49-F238E27FC236}">
                  <a16:creationId xmlns:a16="http://schemas.microsoft.com/office/drawing/2014/main" id="{A9CE6863-6D2E-C5CF-018C-34F85E2BD8D1}"/>
                </a:ext>
              </a:extLst>
            </p:cNvPr>
            <p:cNvSpPr/>
            <p:nvPr/>
          </p:nvSpPr>
          <p:spPr>
            <a:xfrm>
              <a:off x="8727720" y="1233268"/>
              <a:ext cx="17942" cy="70003"/>
            </a:xfrm>
            <a:custGeom>
              <a:avLst/>
              <a:gdLst>
                <a:gd name="connsiteX0" fmla="*/ 387 w 17942"/>
                <a:gd name="connsiteY0" fmla="*/ 12 h 70003"/>
                <a:gd name="connsiteX1" fmla="*/ 387 w 17942"/>
                <a:gd name="connsiteY1" fmla="*/ 70016 h 70003"/>
              </a:gdLst>
              <a:ahLst/>
              <a:cxnLst>
                <a:cxn ang="0">
                  <a:pos x="connsiteX0" y="connsiteY0"/>
                </a:cxn>
                <a:cxn ang="0">
                  <a:pos x="connsiteX1" y="connsiteY1"/>
                </a:cxn>
              </a:cxnLst>
              <a:rect l="l" t="t" r="r" b="b"/>
              <a:pathLst>
                <a:path w="17942" h="70003">
                  <a:moveTo>
                    <a:pt x="387" y="12"/>
                  </a:moveTo>
                  <a:lnTo>
                    <a:pt x="387" y="70016"/>
                  </a:lnTo>
                </a:path>
              </a:pathLst>
            </a:custGeom>
            <a:ln w="19050" cap="flat">
              <a:solidFill>
                <a:srgbClr val="0070C0"/>
              </a:solidFill>
              <a:prstDash val="solid"/>
              <a:miter/>
            </a:ln>
          </p:spPr>
          <p:txBody>
            <a:bodyPr rtlCol="0" anchor="ctr"/>
            <a:lstStyle/>
            <a:p>
              <a:endParaRPr lang="en-GB" sz="1050"/>
            </a:p>
          </p:txBody>
        </p:sp>
        <p:sp>
          <p:nvSpPr>
            <p:cNvPr id="511" name="Freeform: Shape 510">
              <a:extLst>
                <a:ext uri="{FF2B5EF4-FFF2-40B4-BE49-F238E27FC236}">
                  <a16:creationId xmlns:a16="http://schemas.microsoft.com/office/drawing/2014/main" id="{B155640F-1D93-E8DB-9BEE-7FF10271B2A8}"/>
                </a:ext>
              </a:extLst>
            </p:cNvPr>
            <p:cNvSpPr/>
            <p:nvPr/>
          </p:nvSpPr>
          <p:spPr>
            <a:xfrm>
              <a:off x="8702242" y="1268394"/>
              <a:ext cx="50776" cy="24736"/>
            </a:xfrm>
            <a:custGeom>
              <a:avLst/>
              <a:gdLst>
                <a:gd name="connsiteX0" fmla="*/ 51164 w 50776"/>
                <a:gd name="connsiteY0" fmla="*/ 12 h 24736"/>
                <a:gd name="connsiteX1" fmla="*/ 387 w 50776"/>
                <a:gd name="connsiteY1" fmla="*/ 12 h 24736"/>
              </a:gdLst>
              <a:ahLst/>
              <a:cxnLst>
                <a:cxn ang="0">
                  <a:pos x="connsiteX0" y="connsiteY0"/>
                </a:cxn>
                <a:cxn ang="0">
                  <a:pos x="connsiteX1" y="connsiteY1"/>
                </a:cxn>
              </a:cxnLst>
              <a:rect l="l" t="t" r="r" b="b"/>
              <a:pathLst>
                <a:path w="50776" h="24736">
                  <a:moveTo>
                    <a:pt x="51164" y="12"/>
                  </a:moveTo>
                  <a:lnTo>
                    <a:pt x="387" y="12"/>
                  </a:lnTo>
                </a:path>
              </a:pathLst>
            </a:custGeom>
            <a:ln w="19050" cap="flat">
              <a:solidFill>
                <a:srgbClr val="0070C0"/>
              </a:solidFill>
              <a:prstDash val="solid"/>
              <a:miter/>
            </a:ln>
          </p:spPr>
          <p:txBody>
            <a:bodyPr rtlCol="0" anchor="ctr"/>
            <a:lstStyle/>
            <a:p>
              <a:endParaRPr lang="en-GB" sz="1050"/>
            </a:p>
          </p:txBody>
        </p:sp>
      </p:grpSp>
      <p:grpSp>
        <p:nvGrpSpPr>
          <p:cNvPr id="85" name="Graphic 3">
            <a:extLst>
              <a:ext uri="{FF2B5EF4-FFF2-40B4-BE49-F238E27FC236}">
                <a16:creationId xmlns:a16="http://schemas.microsoft.com/office/drawing/2014/main" id="{F15EF200-3F3E-7431-5BAB-AD20D089EB2B}"/>
              </a:ext>
            </a:extLst>
          </p:cNvPr>
          <p:cNvGrpSpPr/>
          <p:nvPr/>
        </p:nvGrpSpPr>
        <p:grpSpPr>
          <a:xfrm>
            <a:off x="4299671" y="1287735"/>
            <a:ext cx="32760" cy="45305"/>
            <a:chOff x="8322222" y="1233268"/>
            <a:chExt cx="50776" cy="70003"/>
          </a:xfrm>
        </p:grpSpPr>
        <p:sp>
          <p:nvSpPr>
            <p:cNvPr id="508" name="Freeform: Shape 507">
              <a:extLst>
                <a:ext uri="{FF2B5EF4-FFF2-40B4-BE49-F238E27FC236}">
                  <a16:creationId xmlns:a16="http://schemas.microsoft.com/office/drawing/2014/main" id="{A6B580C8-DA11-094B-8B15-B67E5E348617}"/>
                </a:ext>
              </a:extLst>
            </p:cNvPr>
            <p:cNvSpPr/>
            <p:nvPr/>
          </p:nvSpPr>
          <p:spPr>
            <a:xfrm>
              <a:off x="8347700" y="1233268"/>
              <a:ext cx="17942" cy="70003"/>
            </a:xfrm>
            <a:custGeom>
              <a:avLst/>
              <a:gdLst>
                <a:gd name="connsiteX0" fmla="*/ 366 w 17942"/>
                <a:gd name="connsiteY0" fmla="*/ 12 h 70003"/>
                <a:gd name="connsiteX1" fmla="*/ 366 w 17942"/>
                <a:gd name="connsiteY1" fmla="*/ 70016 h 70003"/>
              </a:gdLst>
              <a:ahLst/>
              <a:cxnLst>
                <a:cxn ang="0">
                  <a:pos x="connsiteX0" y="connsiteY0"/>
                </a:cxn>
                <a:cxn ang="0">
                  <a:pos x="connsiteX1" y="connsiteY1"/>
                </a:cxn>
              </a:cxnLst>
              <a:rect l="l" t="t" r="r" b="b"/>
              <a:pathLst>
                <a:path w="17942" h="70003">
                  <a:moveTo>
                    <a:pt x="366" y="12"/>
                  </a:moveTo>
                  <a:lnTo>
                    <a:pt x="366" y="70016"/>
                  </a:lnTo>
                </a:path>
              </a:pathLst>
            </a:custGeom>
            <a:ln w="19050" cap="flat">
              <a:solidFill>
                <a:srgbClr val="0070C0"/>
              </a:solidFill>
              <a:prstDash val="solid"/>
              <a:miter/>
            </a:ln>
          </p:spPr>
          <p:txBody>
            <a:bodyPr rtlCol="0" anchor="ctr"/>
            <a:lstStyle/>
            <a:p>
              <a:endParaRPr lang="en-GB" sz="1050"/>
            </a:p>
          </p:txBody>
        </p:sp>
        <p:sp>
          <p:nvSpPr>
            <p:cNvPr id="509" name="Freeform: Shape 508">
              <a:extLst>
                <a:ext uri="{FF2B5EF4-FFF2-40B4-BE49-F238E27FC236}">
                  <a16:creationId xmlns:a16="http://schemas.microsoft.com/office/drawing/2014/main" id="{2D4E5837-8D1C-F20A-7758-4203A95DEC7B}"/>
                </a:ext>
              </a:extLst>
            </p:cNvPr>
            <p:cNvSpPr/>
            <p:nvPr/>
          </p:nvSpPr>
          <p:spPr>
            <a:xfrm>
              <a:off x="8322222" y="1268394"/>
              <a:ext cx="50776" cy="24736"/>
            </a:xfrm>
            <a:custGeom>
              <a:avLst/>
              <a:gdLst>
                <a:gd name="connsiteX0" fmla="*/ 51143 w 50776"/>
                <a:gd name="connsiteY0" fmla="*/ 12 h 24736"/>
                <a:gd name="connsiteX1" fmla="*/ 366 w 50776"/>
                <a:gd name="connsiteY1" fmla="*/ 12 h 24736"/>
              </a:gdLst>
              <a:ahLst/>
              <a:cxnLst>
                <a:cxn ang="0">
                  <a:pos x="connsiteX0" y="connsiteY0"/>
                </a:cxn>
                <a:cxn ang="0">
                  <a:pos x="connsiteX1" y="connsiteY1"/>
                </a:cxn>
              </a:cxnLst>
              <a:rect l="l" t="t" r="r" b="b"/>
              <a:pathLst>
                <a:path w="50776" h="24736">
                  <a:moveTo>
                    <a:pt x="51143" y="12"/>
                  </a:moveTo>
                  <a:lnTo>
                    <a:pt x="366" y="12"/>
                  </a:lnTo>
                </a:path>
              </a:pathLst>
            </a:custGeom>
            <a:ln w="19050" cap="flat">
              <a:solidFill>
                <a:srgbClr val="0070C0"/>
              </a:solidFill>
              <a:prstDash val="solid"/>
              <a:miter/>
            </a:ln>
          </p:spPr>
          <p:txBody>
            <a:bodyPr rtlCol="0" anchor="ctr"/>
            <a:lstStyle/>
            <a:p>
              <a:endParaRPr lang="en-GB" sz="1050"/>
            </a:p>
          </p:txBody>
        </p:sp>
      </p:grpSp>
      <p:grpSp>
        <p:nvGrpSpPr>
          <p:cNvPr id="86" name="Graphic 3">
            <a:extLst>
              <a:ext uri="{FF2B5EF4-FFF2-40B4-BE49-F238E27FC236}">
                <a16:creationId xmlns:a16="http://schemas.microsoft.com/office/drawing/2014/main" id="{09E03D62-8404-2C84-243A-8A67459ABB70}"/>
              </a:ext>
            </a:extLst>
          </p:cNvPr>
          <p:cNvGrpSpPr/>
          <p:nvPr/>
        </p:nvGrpSpPr>
        <p:grpSpPr>
          <a:xfrm>
            <a:off x="4277792" y="1287735"/>
            <a:ext cx="32760" cy="45305"/>
            <a:chOff x="8288311" y="1233268"/>
            <a:chExt cx="50776" cy="70003"/>
          </a:xfrm>
        </p:grpSpPr>
        <p:sp>
          <p:nvSpPr>
            <p:cNvPr id="506" name="Freeform: Shape 505">
              <a:extLst>
                <a:ext uri="{FF2B5EF4-FFF2-40B4-BE49-F238E27FC236}">
                  <a16:creationId xmlns:a16="http://schemas.microsoft.com/office/drawing/2014/main" id="{5164793F-2452-F418-903D-2B3F12BAF68A}"/>
                </a:ext>
              </a:extLst>
            </p:cNvPr>
            <p:cNvSpPr/>
            <p:nvPr/>
          </p:nvSpPr>
          <p:spPr>
            <a:xfrm>
              <a:off x="8313789" y="1233268"/>
              <a:ext cx="17942" cy="70003"/>
            </a:xfrm>
            <a:custGeom>
              <a:avLst/>
              <a:gdLst>
                <a:gd name="connsiteX0" fmla="*/ 364 w 17942"/>
                <a:gd name="connsiteY0" fmla="*/ 12 h 70003"/>
                <a:gd name="connsiteX1" fmla="*/ 364 w 17942"/>
                <a:gd name="connsiteY1" fmla="*/ 70016 h 70003"/>
              </a:gdLst>
              <a:ahLst/>
              <a:cxnLst>
                <a:cxn ang="0">
                  <a:pos x="connsiteX0" y="connsiteY0"/>
                </a:cxn>
                <a:cxn ang="0">
                  <a:pos x="connsiteX1" y="connsiteY1"/>
                </a:cxn>
              </a:cxnLst>
              <a:rect l="l" t="t" r="r" b="b"/>
              <a:pathLst>
                <a:path w="17942" h="70003">
                  <a:moveTo>
                    <a:pt x="364" y="12"/>
                  </a:moveTo>
                  <a:lnTo>
                    <a:pt x="364" y="70016"/>
                  </a:lnTo>
                </a:path>
              </a:pathLst>
            </a:custGeom>
            <a:ln w="19050" cap="flat">
              <a:solidFill>
                <a:srgbClr val="0070C0"/>
              </a:solidFill>
              <a:prstDash val="solid"/>
              <a:miter/>
            </a:ln>
          </p:spPr>
          <p:txBody>
            <a:bodyPr rtlCol="0" anchor="ctr"/>
            <a:lstStyle/>
            <a:p>
              <a:endParaRPr lang="en-GB" sz="1050"/>
            </a:p>
          </p:txBody>
        </p:sp>
        <p:sp>
          <p:nvSpPr>
            <p:cNvPr id="507" name="Freeform: Shape 506">
              <a:extLst>
                <a:ext uri="{FF2B5EF4-FFF2-40B4-BE49-F238E27FC236}">
                  <a16:creationId xmlns:a16="http://schemas.microsoft.com/office/drawing/2014/main" id="{1963EAB3-4152-0C60-60E9-0A6C72437BF9}"/>
                </a:ext>
              </a:extLst>
            </p:cNvPr>
            <p:cNvSpPr/>
            <p:nvPr/>
          </p:nvSpPr>
          <p:spPr>
            <a:xfrm>
              <a:off x="8288311" y="1268394"/>
              <a:ext cx="50776" cy="24736"/>
            </a:xfrm>
            <a:custGeom>
              <a:avLst/>
              <a:gdLst>
                <a:gd name="connsiteX0" fmla="*/ 51141 w 50776"/>
                <a:gd name="connsiteY0" fmla="*/ 12 h 24736"/>
                <a:gd name="connsiteX1" fmla="*/ 364 w 50776"/>
                <a:gd name="connsiteY1" fmla="*/ 12 h 24736"/>
              </a:gdLst>
              <a:ahLst/>
              <a:cxnLst>
                <a:cxn ang="0">
                  <a:pos x="connsiteX0" y="connsiteY0"/>
                </a:cxn>
                <a:cxn ang="0">
                  <a:pos x="connsiteX1" y="connsiteY1"/>
                </a:cxn>
              </a:cxnLst>
              <a:rect l="l" t="t" r="r" b="b"/>
              <a:pathLst>
                <a:path w="50776" h="24736">
                  <a:moveTo>
                    <a:pt x="51141" y="12"/>
                  </a:moveTo>
                  <a:lnTo>
                    <a:pt x="364" y="12"/>
                  </a:lnTo>
                </a:path>
              </a:pathLst>
            </a:custGeom>
            <a:ln w="19050" cap="flat">
              <a:solidFill>
                <a:srgbClr val="0070C0"/>
              </a:solidFill>
              <a:prstDash val="solid"/>
              <a:miter/>
            </a:ln>
          </p:spPr>
          <p:txBody>
            <a:bodyPr rtlCol="0" anchor="ctr"/>
            <a:lstStyle/>
            <a:p>
              <a:endParaRPr lang="en-GB" sz="1050"/>
            </a:p>
          </p:txBody>
        </p:sp>
      </p:grpSp>
      <p:grpSp>
        <p:nvGrpSpPr>
          <p:cNvPr id="87" name="Graphic 3">
            <a:extLst>
              <a:ext uri="{FF2B5EF4-FFF2-40B4-BE49-F238E27FC236}">
                <a16:creationId xmlns:a16="http://schemas.microsoft.com/office/drawing/2014/main" id="{BCA8FF9F-CA36-001C-1932-922ACAD6769C}"/>
              </a:ext>
            </a:extLst>
          </p:cNvPr>
          <p:cNvGrpSpPr/>
          <p:nvPr/>
        </p:nvGrpSpPr>
        <p:grpSpPr>
          <a:xfrm>
            <a:off x="4248735" y="1287735"/>
            <a:ext cx="32760" cy="45305"/>
            <a:chOff x="8243276" y="1233268"/>
            <a:chExt cx="50776" cy="70003"/>
          </a:xfrm>
        </p:grpSpPr>
        <p:sp>
          <p:nvSpPr>
            <p:cNvPr id="504" name="Freeform: Shape 503">
              <a:extLst>
                <a:ext uri="{FF2B5EF4-FFF2-40B4-BE49-F238E27FC236}">
                  <a16:creationId xmlns:a16="http://schemas.microsoft.com/office/drawing/2014/main" id="{C024B9E5-E67F-C437-83A1-7C694DAFFD1D}"/>
                </a:ext>
              </a:extLst>
            </p:cNvPr>
            <p:cNvSpPr/>
            <p:nvPr/>
          </p:nvSpPr>
          <p:spPr>
            <a:xfrm>
              <a:off x="8268754" y="1233268"/>
              <a:ext cx="17942" cy="70003"/>
            </a:xfrm>
            <a:custGeom>
              <a:avLst/>
              <a:gdLst>
                <a:gd name="connsiteX0" fmla="*/ 361 w 17942"/>
                <a:gd name="connsiteY0" fmla="*/ 12 h 70003"/>
                <a:gd name="connsiteX1" fmla="*/ 361 w 17942"/>
                <a:gd name="connsiteY1" fmla="*/ 70016 h 70003"/>
              </a:gdLst>
              <a:ahLst/>
              <a:cxnLst>
                <a:cxn ang="0">
                  <a:pos x="connsiteX0" y="connsiteY0"/>
                </a:cxn>
                <a:cxn ang="0">
                  <a:pos x="connsiteX1" y="connsiteY1"/>
                </a:cxn>
              </a:cxnLst>
              <a:rect l="l" t="t" r="r" b="b"/>
              <a:pathLst>
                <a:path w="17942" h="70003">
                  <a:moveTo>
                    <a:pt x="361" y="12"/>
                  </a:moveTo>
                  <a:lnTo>
                    <a:pt x="361" y="70016"/>
                  </a:lnTo>
                </a:path>
              </a:pathLst>
            </a:custGeom>
            <a:ln w="19050" cap="flat">
              <a:solidFill>
                <a:srgbClr val="0070C0"/>
              </a:solidFill>
              <a:prstDash val="solid"/>
              <a:miter/>
            </a:ln>
          </p:spPr>
          <p:txBody>
            <a:bodyPr rtlCol="0" anchor="ctr"/>
            <a:lstStyle/>
            <a:p>
              <a:endParaRPr lang="en-GB" sz="1050"/>
            </a:p>
          </p:txBody>
        </p:sp>
        <p:sp>
          <p:nvSpPr>
            <p:cNvPr id="505" name="Freeform: Shape 504">
              <a:extLst>
                <a:ext uri="{FF2B5EF4-FFF2-40B4-BE49-F238E27FC236}">
                  <a16:creationId xmlns:a16="http://schemas.microsoft.com/office/drawing/2014/main" id="{C10C12D2-44C4-EDAA-0567-9F4FE50C0C5D}"/>
                </a:ext>
              </a:extLst>
            </p:cNvPr>
            <p:cNvSpPr/>
            <p:nvPr/>
          </p:nvSpPr>
          <p:spPr>
            <a:xfrm>
              <a:off x="8243276" y="1268394"/>
              <a:ext cx="50776" cy="24736"/>
            </a:xfrm>
            <a:custGeom>
              <a:avLst/>
              <a:gdLst>
                <a:gd name="connsiteX0" fmla="*/ 51138 w 50776"/>
                <a:gd name="connsiteY0" fmla="*/ 12 h 24736"/>
                <a:gd name="connsiteX1" fmla="*/ 361 w 50776"/>
                <a:gd name="connsiteY1" fmla="*/ 12 h 24736"/>
              </a:gdLst>
              <a:ahLst/>
              <a:cxnLst>
                <a:cxn ang="0">
                  <a:pos x="connsiteX0" y="connsiteY0"/>
                </a:cxn>
                <a:cxn ang="0">
                  <a:pos x="connsiteX1" y="connsiteY1"/>
                </a:cxn>
              </a:cxnLst>
              <a:rect l="l" t="t" r="r" b="b"/>
              <a:pathLst>
                <a:path w="50776" h="24736">
                  <a:moveTo>
                    <a:pt x="51138" y="12"/>
                  </a:moveTo>
                  <a:lnTo>
                    <a:pt x="361" y="12"/>
                  </a:lnTo>
                </a:path>
              </a:pathLst>
            </a:custGeom>
            <a:ln w="19050" cap="flat">
              <a:solidFill>
                <a:srgbClr val="0070C0"/>
              </a:solidFill>
              <a:prstDash val="solid"/>
              <a:miter/>
            </a:ln>
          </p:spPr>
          <p:txBody>
            <a:bodyPr rtlCol="0" anchor="ctr"/>
            <a:lstStyle/>
            <a:p>
              <a:endParaRPr lang="en-GB" sz="1050"/>
            </a:p>
          </p:txBody>
        </p:sp>
      </p:grpSp>
      <p:grpSp>
        <p:nvGrpSpPr>
          <p:cNvPr id="88" name="Graphic 3">
            <a:extLst>
              <a:ext uri="{FF2B5EF4-FFF2-40B4-BE49-F238E27FC236}">
                <a16:creationId xmlns:a16="http://schemas.microsoft.com/office/drawing/2014/main" id="{154469E3-32DA-9286-AE87-C673ADD95BA0}"/>
              </a:ext>
            </a:extLst>
          </p:cNvPr>
          <p:cNvGrpSpPr/>
          <p:nvPr/>
        </p:nvGrpSpPr>
        <p:grpSpPr>
          <a:xfrm>
            <a:off x="4244683" y="1287735"/>
            <a:ext cx="32760" cy="45305"/>
            <a:chOff x="8236996" y="1233268"/>
            <a:chExt cx="50776" cy="70003"/>
          </a:xfrm>
        </p:grpSpPr>
        <p:sp>
          <p:nvSpPr>
            <p:cNvPr id="502" name="Freeform: Shape 501">
              <a:extLst>
                <a:ext uri="{FF2B5EF4-FFF2-40B4-BE49-F238E27FC236}">
                  <a16:creationId xmlns:a16="http://schemas.microsoft.com/office/drawing/2014/main" id="{9997A84F-FBAA-864E-E4EA-FD4977E6F85F}"/>
                </a:ext>
              </a:extLst>
            </p:cNvPr>
            <p:cNvSpPr/>
            <p:nvPr/>
          </p:nvSpPr>
          <p:spPr>
            <a:xfrm>
              <a:off x="8262474" y="1233268"/>
              <a:ext cx="17942" cy="70003"/>
            </a:xfrm>
            <a:custGeom>
              <a:avLst/>
              <a:gdLst>
                <a:gd name="connsiteX0" fmla="*/ 361 w 17942"/>
                <a:gd name="connsiteY0" fmla="*/ 12 h 70003"/>
                <a:gd name="connsiteX1" fmla="*/ 361 w 17942"/>
                <a:gd name="connsiteY1" fmla="*/ 70016 h 70003"/>
              </a:gdLst>
              <a:ahLst/>
              <a:cxnLst>
                <a:cxn ang="0">
                  <a:pos x="connsiteX0" y="connsiteY0"/>
                </a:cxn>
                <a:cxn ang="0">
                  <a:pos x="connsiteX1" y="connsiteY1"/>
                </a:cxn>
              </a:cxnLst>
              <a:rect l="l" t="t" r="r" b="b"/>
              <a:pathLst>
                <a:path w="17942" h="70003">
                  <a:moveTo>
                    <a:pt x="361" y="12"/>
                  </a:moveTo>
                  <a:lnTo>
                    <a:pt x="361" y="70016"/>
                  </a:lnTo>
                </a:path>
              </a:pathLst>
            </a:custGeom>
            <a:ln w="19050" cap="flat">
              <a:solidFill>
                <a:srgbClr val="0070C0"/>
              </a:solidFill>
              <a:prstDash val="solid"/>
              <a:miter/>
            </a:ln>
          </p:spPr>
          <p:txBody>
            <a:bodyPr rtlCol="0" anchor="ctr"/>
            <a:lstStyle/>
            <a:p>
              <a:endParaRPr lang="en-GB" sz="1050"/>
            </a:p>
          </p:txBody>
        </p:sp>
        <p:sp>
          <p:nvSpPr>
            <p:cNvPr id="503" name="Freeform: Shape 502">
              <a:extLst>
                <a:ext uri="{FF2B5EF4-FFF2-40B4-BE49-F238E27FC236}">
                  <a16:creationId xmlns:a16="http://schemas.microsoft.com/office/drawing/2014/main" id="{E8EA3282-C1A6-BB31-B519-CB08B60BCA2E}"/>
                </a:ext>
              </a:extLst>
            </p:cNvPr>
            <p:cNvSpPr/>
            <p:nvPr/>
          </p:nvSpPr>
          <p:spPr>
            <a:xfrm>
              <a:off x="8236996" y="1268394"/>
              <a:ext cx="50776" cy="24736"/>
            </a:xfrm>
            <a:custGeom>
              <a:avLst/>
              <a:gdLst>
                <a:gd name="connsiteX0" fmla="*/ 51138 w 50776"/>
                <a:gd name="connsiteY0" fmla="*/ 12 h 24736"/>
                <a:gd name="connsiteX1" fmla="*/ 361 w 50776"/>
                <a:gd name="connsiteY1" fmla="*/ 12 h 24736"/>
              </a:gdLst>
              <a:ahLst/>
              <a:cxnLst>
                <a:cxn ang="0">
                  <a:pos x="connsiteX0" y="connsiteY0"/>
                </a:cxn>
                <a:cxn ang="0">
                  <a:pos x="connsiteX1" y="connsiteY1"/>
                </a:cxn>
              </a:cxnLst>
              <a:rect l="l" t="t" r="r" b="b"/>
              <a:pathLst>
                <a:path w="50776" h="24736">
                  <a:moveTo>
                    <a:pt x="51138" y="12"/>
                  </a:moveTo>
                  <a:lnTo>
                    <a:pt x="361" y="12"/>
                  </a:lnTo>
                </a:path>
              </a:pathLst>
            </a:custGeom>
            <a:ln w="19050" cap="flat">
              <a:solidFill>
                <a:srgbClr val="0070C0"/>
              </a:solidFill>
              <a:prstDash val="solid"/>
              <a:miter/>
            </a:ln>
          </p:spPr>
          <p:txBody>
            <a:bodyPr rtlCol="0" anchor="ctr"/>
            <a:lstStyle/>
            <a:p>
              <a:endParaRPr lang="en-GB" sz="1050"/>
            </a:p>
          </p:txBody>
        </p:sp>
      </p:grpSp>
      <p:grpSp>
        <p:nvGrpSpPr>
          <p:cNvPr id="89" name="Graphic 3">
            <a:extLst>
              <a:ext uri="{FF2B5EF4-FFF2-40B4-BE49-F238E27FC236}">
                <a16:creationId xmlns:a16="http://schemas.microsoft.com/office/drawing/2014/main" id="{8A146CBC-412A-4AC9-5EC5-11431A2E9820}"/>
              </a:ext>
            </a:extLst>
          </p:cNvPr>
          <p:cNvGrpSpPr/>
          <p:nvPr/>
        </p:nvGrpSpPr>
        <p:grpSpPr>
          <a:xfrm>
            <a:off x="4240632" y="1287735"/>
            <a:ext cx="32760" cy="45305"/>
            <a:chOff x="8230716" y="1233268"/>
            <a:chExt cx="50776" cy="70003"/>
          </a:xfrm>
        </p:grpSpPr>
        <p:sp>
          <p:nvSpPr>
            <p:cNvPr id="500" name="Freeform: Shape 499">
              <a:extLst>
                <a:ext uri="{FF2B5EF4-FFF2-40B4-BE49-F238E27FC236}">
                  <a16:creationId xmlns:a16="http://schemas.microsoft.com/office/drawing/2014/main" id="{FA83C05F-8BB3-D8E3-C45C-3565B3C329FB}"/>
                </a:ext>
              </a:extLst>
            </p:cNvPr>
            <p:cNvSpPr/>
            <p:nvPr/>
          </p:nvSpPr>
          <p:spPr>
            <a:xfrm>
              <a:off x="8256194" y="1233268"/>
              <a:ext cx="17942" cy="70003"/>
            </a:xfrm>
            <a:custGeom>
              <a:avLst/>
              <a:gdLst>
                <a:gd name="connsiteX0" fmla="*/ 360 w 17942"/>
                <a:gd name="connsiteY0" fmla="*/ 12 h 70003"/>
                <a:gd name="connsiteX1" fmla="*/ 360 w 17942"/>
                <a:gd name="connsiteY1" fmla="*/ 70016 h 70003"/>
              </a:gdLst>
              <a:ahLst/>
              <a:cxnLst>
                <a:cxn ang="0">
                  <a:pos x="connsiteX0" y="connsiteY0"/>
                </a:cxn>
                <a:cxn ang="0">
                  <a:pos x="connsiteX1" y="connsiteY1"/>
                </a:cxn>
              </a:cxnLst>
              <a:rect l="l" t="t" r="r" b="b"/>
              <a:pathLst>
                <a:path w="17942" h="70003">
                  <a:moveTo>
                    <a:pt x="360" y="12"/>
                  </a:moveTo>
                  <a:lnTo>
                    <a:pt x="360" y="70016"/>
                  </a:lnTo>
                </a:path>
              </a:pathLst>
            </a:custGeom>
            <a:ln w="19050" cap="flat">
              <a:solidFill>
                <a:srgbClr val="0070C0"/>
              </a:solidFill>
              <a:prstDash val="solid"/>
              <a:miter/>
            </a:ln>
          </p:spPr>
          <p:txBody>
            <a:bodyPr rtlCol="0" anchor="ctr"/>
            <a:lstStyle/>
            <a:p>
              <a:endParaRPr lang="en-GB" sz="1050"/>
            </a:p>
          </p:txBody>
        </p:sp>
        <p:sp>
          <p:nvSpPr>
            <p:cNvPr id="501" name="Freeform: Shape 500">
              <a:extLst>
                <a:ext uri="{FF2B5EF4-FFF2-40B4-BE49-F238E27FC236}">
                  <a16:creationId xmlns:a16="http://schemas.microsoft.com/office/drawing/2014/main" id="{D98BA3DA-0C6E-88F1-A66D-B511A3CEE763}"/>
                </a:ext>
              </a:extLst>
            </p:cNvPr>
            <p:cNvSpPr/>
            <p:nvPr/>
          </p:nvSpPr>
          <p:spPr>
            <a:xfrm>
              <a:off x="8230716" y="1268394"/>
              <a:ext cx="50776" cy="24736"/>
            </a:xfrm>
            <a:custGeom>
              <a:avLst/>
              <a:gdLst>
                <a:gd name="connsiteX0" fmla="*/ 51137 w 50776"/>
                <a:gd name="connsiteY0" fmla="*/ 12 h 24736"/>
                <a:gd name="connsiteX1" fmla="*/ 360 w 50776"/>
                <a:gd name="connsiteY1" fmla="*/ 12 h 24736"/>
              </a:gdLst>
              <a:ahLst/>
              <a:cxnLst>
                <a:cxn ang="0">
                  <a:pos x="connsiteX0" y="connsiteY0"/>
                </a:cxn>
                <a:cxn ang="0">
                  <a:pos x="connsiteX1" y="connsiteY1"/>
                </a:cxn>
              </a:cxnLst>
              <a:rect l="l" t="t" r="r" b="b"/>
              <a:pathLst>
                <a:path w="50776" h="24736">
                  <a:moveTo>
                    <a:pt x="51137" y="12"/>
                  </a:moveTo>
                  <a:lnTo>
                    <a:pt x="360" y="12"/>
                  </a:lnTo>
                </a:path>
              </a:pathLst>
            </a:custGeom>
            <a:ln w="19050" cap="flat">
              <a:solidFill>
                <a:srgbClr val="0070C0"/>
              </a:solidFill>
              <a:prstDash val="solid"/>
              <a:miter/>
            </a:ln>
          </p:spPr>
          <p:txBody>
            <a:bodyPr rtlCol="0" anchor="ctr"/>
            <a:lstStyle/>
            <a:p>
              <a:endParaRPr lang="en-GB" sz="1050"/>
            </a:p>
          </p:txBody>
        </p:sp>
      </p:grpSp>
      <p:grpSp>
        <p:nvGrpSpPr>
          <p:cNvPr id="90" name="Graphic 3">
            <a:extLst>
              <a:ext uri="{FF2B5EF4-FFF2-40B4-BE49-F238E27FC236}">
                <a16:creationId xmlns:a16="http://schemas.microsoft.com/office/drawing/2014/main" id="{2A5A020D-0C19-499D-6F17-FCD16779FBD1}"/>
              </a:ext>
            </a:extLst>
          </p:cNvPr>
          <p:cNvGrpSpPr/>
          <p:nvPr/>
        </p:nvGrpSpPr>
        <p:grpSpPr>
          <a:xfrm>
            <a:off x="4236579" y="1287735"/>
            <a:ext cx="32760" cy="45305"/>
            <a:chOff x="8224436" y="1233268"/>
            <a:chExt cx="50776" cy="70003"/>
          </a:xfrm>
        </p:grpSpPr>
        <p:sp>
          <p:nvSpPr>
            <p:cNvPr id="498" name="Freeform: Shape 497">
              <a:extLst>
                <a:ext uri="{FF2B5EF4-FFF2-40B4-BE49-F238E27FC236}">
                  <a16:creationId xmlns:a16="http://schemas.microsoft.com/office/drawing/2014/main" id="{23B13C4B-28CD-848A-371E-B779292D6556}"/>
                </a:ext>
              </a:extLst>
            </p:cNvPr>
            <p:cNvSpPr/>
            <p:nvPr/>
          </p:nvSpPr>
          <p:spPr>
            <a:xfrm>
              <a:off x="8249914" y="1233268"/>
              <a:ext cx="17942" cy="70003"/>
            </a:xfrm>
            <a:custGeom>
              <a:avLst/>
              <a:gdLst>
                <a:gd name="connsiteX0" fmla="*/ 360 w 17942"/>
                <a:gd name="connsiteY0" fmla="*/ 12 h 70003"/>
                <a:gd name="connsiteX1" fmla="*/ 360 w 17942"/>
                <a:gd name="connsiteY1" fmla="*/ 70016 h 70003"/>
              </a:gdLst>
              <a:ahLst/>
              <a:cxnLst>
                <a:cxn ang="0">
                  <a:pos x="connsiteX0" y="connsiteY0"/>
                </a:cxn>
                <a:cxn ang="0">
                  <a:pos x="connsiteX1" y="connsiteY1"/>
                </a:cxn>
              </a:cxnLst>
              <a:rect l="l" t="t" r="r" b="b"/>
              <a:pathLst>
                <a:path w="17942" h="70003">
                  <a:moveTo>
                    <a:pt x="360" y="12"/>
                  </a:moveTo>
                  <a:lnTo>
                    <a:pt x="360" y="70016"/>
                  </a:lnTo>
                </a:path>
              </a:pathLst>
            </a:custGeom>
            <a:ln w="19050" cap="flat">
              <a:solidFill>
                <a:srgbClr val="0070C0"/>
              </a:solidFill>
              <a:prstDash val="solid"/>
              <a:miter/>
            </a:ln>
          </p:spPr>
          <p:txBody>
            <a:bodyPr rtlCol="0" anchor="ctr"/>
            <a:lstStyle/>
            <a:p>
              <a:endParaRPr lang="en-GB" sz="1050"/>
            </a:p>
          </p:txBody>
        </p:sp>
        <p:sp>
          <p:nvSpPr>
            <p:cNvPr id="499" name="Freeform: Shape 498">
              <a:extLst>
                <a:ext uri="{FF2B5EF4-FFF2-40B4-BE49-F238E27FC236}">
                  <a16:creationId xmlns:a16="http://schemas.microsoft.com/office/drawing/2014/main" id="{5F3ED2F8-4313-4DE6-C25A-21539120BE5B}"/>
                </a:ext>
              </a:extLst>
            </p:cNvPr>
            <p:cNvSpPr/>
            <p:nvPr/>
          </p:nvSpPr>
          <p:spPr>
            <a:xfrm>
              <a:off x="8224436" y="1268394"/>
              <a:ext cx="50776" cy="24736"/>
            </a:xfrm>
            <a:custGeom>
              <a:avLst/>
              <a:gdLst>
                <a:gd name="connsiteX0" fmla="*/ 51137 w 50776"/>
                <a:gd name="connsiteY0" fmla="*/ 12 h 24736"/>
                <a:gd name="connsiteX1" fmla="*/ 360 w 50776"/>
                <a:gd name="connsiteY1" fmla="*/ 12 h 24736"/>
              </a:gdLst>
              <a:ahLst/>
              <a:cxnLst>
                <a:cxn ang="0">
                  <a:pos x="connsiteX0" y="connsiteY0"/>
                </a:cxn>
                <a:cxn ang="0">
                  <a:pos x="connsiteX1" y="connsiteY1"/>
                </a:cxn>
              </a:cxnLst>
              <a:rect l="l" t="t" r="r" b="b"/>
              <a:pathLst>
                <a:path w="50776" h="24736">
                  <a:moveTo>
                    <a:pt x="51137" y="12"/>
                  </a:moveTo>
                  <a:lnTo>
                    <a:pt x="360" y="12"/>
                  </a:lnTo>
                </a:path>
              </a:pathLst>
            </a:custGeom>
            <a:ln w="19050" cap="flat">
              <a:solidFill>
                <a:srgbClr val="0070C0"/>
              </a:solidFill>
              <a:prstDash val="solid"/>
              <a:miter/>
            </a:ln>
          </p:spPr>
          <p:txBody>
            <a:bodyPr rtlCol="0" anchor="ctr"/>
            <a:lstStyle/>
            <a:p>
              <a:endParaRPr lang="en-GB" sz="1050"/>
            </a:p>
          </p:txBody>
        </p:sp>
      </p:grpSp>
      <p:grpSp>
        <p:nvGrpSpPr>
          <p:cNvPr id="91" name="Graphic 3">
            <a:extLst>
              <a:ext uri="{FF2B5EF4-FFF2-40B4-BE49-F238E27FC236}">
                <a16:creationId xmlns:a16="http://schemas.microsoft.com/office/drawing/2014/main" id="{7A38FF53-0BD6-B06D-2331-EBB1A65267F8}"/>
              </a:ext>
            </a:extLst>
          </p:cNvPr>
          <p:cNvGrpSpPr/>
          <p:nvPr/>
        </p:nvGrpSpPr>
        <p:grpSpPr>
          <a:xfrm>
            <a:off x="4232527" y="1287735"/>
            <a:ext cx="32760" cy="45305"/>
            <a:chOff x="8218156" y="1233268"/>
            <a:chExt cx="50776" cy="70003"/>
          </a:xfrm>
        </p:grpSpPr>
        <p:sp>
          <p:nvSpPr>
            <p:cNvPr id="496" name="Freeform: Shape 495">
              <a:extLst>
                <a:ext uri="{FF2B5EF4-FFF2-40B4-BE49-F238E27FC236}">
                  <a16:creationId xmlns:a16="http://schemas.microsoft.com/office/drawing/2014/main" id="{67CACC41-D7F3-C795-E1F7-394178105205}"/>
                </a:ext>
              </a:extLst>
            </p:cNvPr>
            <p:cNvSpPr/>
            <p:nvPr/>
          </p:nvSpPr>
          <p:spPr>
            <a:xfrm>
              <a:off x="8243634" y="1233268"/>
              <a:ext cx="17942" cy="70003"/>
            </a:xfrm>
            <a:custGeom>
              <a:avLst/>
              <a:gdLst>
                <a:gd name="connsiteX0" fmla="*/ 360 w 17942"/>
                <a:gd name="connsiteY0" fmla="*/ 12 h 70003"/>
                <a:gd name="connsiteX1" fmla="*/ 360 w 17942"/>
                <a:gd name="connsiteY1" fmla="*/ 70016 h 70003"/>
              </a:gdLst>
              <a:ahLst/>
              <a:cxnLst>
                <a:cxn ang="0">
                  <a:pos x="connsiteX0" y="connsiteY0"/>
                </a:cxn>
                <a:cxn ang="0">
                  <a:pos x="connsiteX1" y="connsiteY1"/>
                </a:cxn>
              </a:cxnLst>
              <a:rect l="l" t="t" r="r" b="b"/>
              <a:pathLst>
                <a:path w="17942" h="70003">
                  <a:moveTo>
                    <a:pt x="360" y="12"/>
                  </a:moveTo>
                  <a:lnTo>
                    <a:pt x="360" y="70016"/>
                  </a:lnTo>
                </a:path>
              </a:pathLst>
            </a:custGeom>
            <a:ln w="19050" cap="flat">
              <a:solidFill>
                <a:srgbClr val="0070C0"/>
              </a:solidFill>
              <a:prstDash val="solid"/>
              <a:miter/>
            </a:ln>
          </p:spPr>
          <p:txBody>
            <a:bodyPr rtlCol="0" anchor="ctr"/>
            <a:lstStyle/>
            <a:p>
              <a:endParaRPr lang="en-GB" sz="1050"/>
            </a:p>
          </p:txBody>
        </p:sp>
        <p:sp>
          <p:nvSpPr>
            <p:cNvPr id="497" name="Freeform: Shape 496">
              <a:extLst>
                <a:ext uri="{FF2B5EF4-FFF2-40B4-BE49-F238E27FC236}">
                  <a16:creationId xmlns:a16="http://schemas.microsoft.com/office/drawing/2014/main" id="{32444BAB-0300-E242-27DE-E0AF63676215}"/>
                </a:ext>
              </a:extLst>
            </p:cNvPr>
            <p:cNvSpPr/>
            <p:nvPr/>
          </p:nvSpPr>
          <p:spPr>
            <a:xfrm>
              <a:off x="8218156" y="1268394"/>
              <a:ext cx="50776" cy="24736"/>
            </a:xfrm>
            <a:custGeom>
              <a:avLst/>
              <a:gdLst>
                <a:gd name="connsiteX0" fmla="*/ 51137 w 50776"/>
                <a:gd name="connsiteY0" fmla="*/ 12 h 24736"/>
                <a:gd name="connsiteX1" fmla="*/ 360 w 50776"/>
                <a:gd name="connsiteY1" fmla="*/ 12 h 24736"/>
              </a:gdLst>
              <a:ahLst/>
              <a:cxnLst>
                <a:cxn ang="0">
                  <a:pos x="connsiteX0" y="connsiteY0"/>
                </a:cxn>
                <a:cxn ang="0">
                  <a:pos x="connsiteX1" y="connsiteY1"/>
                </a:cxn>
              </a:cxnLst>
              <a:rect l="l" t="t" r="r" b="b"/>
              <a:pathLst>
                <a:path w="50776" h="24736">
                  <a:moveTo>
                    <a:pt x="51137" y="12"/>
                  </a:moveTo>
                  <a:lnTo>
                    <a:pt x="360" y="12"/>
                  </a:lnTo>
                </a:path>
              </a:pathLst>
            </a:custGeom>
            <a:ln w="19050" cap="flat">
              <a:solidFill>
                <a:srgbClr val="0070C0"/>
              </a:solidFill>
              <a:prstDash val="solid"/>
              <a:miter/>
            </a:ln>
          </p:spPr>
          <p:txBody>
            <a:bodyPr rtlCol="0" anchor="ctr"/>
            <a:lstStyle/>
            <a:p>
              <a:endParaRPr lang="en-GB" sz="1050"/>
            </a:p>
          </p:txBody>
        </p:sp>
      </p:grpSp>
      <p:grpSp>
        <p:nvGrpSpPr>
          <p:cNvPr id="92" name="Graphic 3">
            <a:extLst>
              <a:ext uri="{FF2B5EF4-FFF2-40B4-BE49-F238E27FC236}">
                <a16:creationId xmlns:a16="http://schemas.microsoft.com/office/drawing/2014/main" id="{E604603E-1F76-18B9-5551-89B9BAA96DA9}"/>
              </a:ext>
            </a:extLst>
          </p:cNvPr>
          <p:cNvGrpSpPr/>
          <p:nvPr/>
        </p:nvGrpSpPr>
        <p:grpSpPr>
          <a:xfrm>
            <a:off x="4227086" y="1222579"/>
            <a:ext cx="32760" cy="45305"/>
            <a:chOff x="8209723" y="1132592"/>
            <a:chExt cx="50776" cy="70003"/>
          </a:xfrm>
        </p:grpSpPr>
        <p:sp>
          <p:nvSpPr>
            <p:cNvPr id="494" name="Freeform: Shape 493">
              <a:extLst>
                <a:ext uri="{FF2B5EF4-FFF2-40B4-BE49-F238E27FC236}">
                  <a16:creationId xmlns:a16="http://schemas.microsoft.com/office/drawing/2014/main" id="{8866BE83-0694-BC41-2882-9287F547649E}"/>
                </a:ext>
              </a:extLst>
            </p:cNvPr>
            <p:cNvSpPr/>
            <p:nvPr/>
          </p:nvSpPr>
          <p:spPr>
            <a:xfrm>
              <a:off x="8235201" y="1132592"/>
              <a:ext cx="17942" cy="70003"/>
            </a:xfrm>
            <a:custGeom>
              <a:avLst/>
              <a:gdLst>
                <a:gd name="connsiteX0" fmla="*/ 359 w 17942"/>
                <a:gd name="connsiteY0" fmla="*/ 8 h 70003"/>
                <a:gd name="connsiteX1" fmla="*/ 359 w 17942"/>
                <a:gd name="connsiteY1" fmla="*/ 70012 h 70003"/>
              </a:gdLst>
              <a:ahLst/>
              <a:cxnLst>
                <a:cxn ang="0">
                  <a:pos x="connsiteX0" y="connsiteY0"/>
                </a:cxn>
                <a:cxn ang="0">
                  <a:pos x="connsiteX1" y="connsiteY1"/>
                </a:cxn>
              </a:cxnLst>
              <a:rect l="l" t="t" r="r" b="b"/>
              <a:pathLst>
                <a:path w="17942" h="70003">
                  <a:moveTo>
                    <a:pt x="359" y="8"/>
                  </a:moveTo>
                  <a:lnTo>
                    <a:pt x="359" y="70012"/>
                  </a:lnTo>
                </a:path>
              </a:pathLst>
            </a:custGeom>
            <a:ln w="19050" cap="flat">
              <a:solidFill>
                <a:srgbClr val="0070C0"/>
              </a:solidFill>
              <a:prstDash val="solid"/>
              <a:miter/>
            </a:ln>
          </p:spPr>
          <p:txBody>
            <a:bodyPr rtlCol="0" anchor="ctr"/>
            <a:lstStyle/>
            <a:p>
              <a:endParaRPr lang="en-GB" sz="1050"/>
            </a:p>
          </p:txBody>
        </p:sp>
        <p:sp>
          <p:nvSpPr>
            <p:cNvPr id="495" name="Freeform: Shape 494">
              <a:extLst>
                <a:ext uri="{FF2B5EF4-FFF2-40B4-BE49-F238E27FC236}">
                  <a16:creationId xmlns:a16="http://schemas.microsoft.com/office/drawing/2014/main" id="{59FE3BA8-58D7-C053-E4EC-5C3D8CF10B1E}"/>
                </a:ext>
              </a:extLst>
            </p:cNvPr>
            <p:cNvSpPr/>
            <p:nvPr/>
          </p:nvSpPr>
          <p:spPr>
            <a:xfrm>
              <a:off x="8209723" y="1167717"/>
              <a:ext cx="50776" cy="24736"/>
            </a:xfrm>
            <a:custGeom>
              <a:avLst/>
              <a:gdLst>
                <a:gd name="connsiteX0" fmla="*/ 51136 w 50776"/>
                <a:gd name="connsiteY0" fmla="*/ 8 h 24736"/>
                <a:gd name="connsiteX1" fmla="*/ 359 w 50776"/>
                <a:gd name="connsiteY1" fmla="*/ 8 h 24736"/>
              </a:gdLst>
              <a:ahLst/>
              <a:cxnLst>
                <a:cxn ang="0">
                  <a:pos x="connsiteX0" y="connsiteY0"/>
                </a:cxn>
                <a:cxn ang="0">
                  <a:pos x="connsiteX1" y="connsiteY1"/>
                </a:cxn>
              </a:cxnLst>
              <a:rect l="l" t="t" r="r" b="b"/>
              <a:pathLst>
                <a:path w="50776" h="24736">
                  <a:moveTo>
                    <a:pt x="51136" y="8"/>
                  </a:moveTo>
                  <a:lnTo>
                    <a:pt x="359" y="8"/>
                  </a:lnTo>
                </a:path>
              </a:pathLst>
            </a:custGeom>
            <a:ln w="19050" cap="flat">
              <a:solidFill>
                <a:srgbClr val="0070C0"/>
              </a:solidFill>
              <a:prstDash val="solid"/>
              <a:miter/>
            </a:ln>
          </p:spPr>
          <p:txBody>
            <a:bodyPr rtlCol="0" anchor="ctr"/>
            <a:lstStyle/>
            <a:p>
              <a:endParaRPr lang="en-GB" sz="1050"/>
            </a:p>
          </p:txBody>
        </p:sp>
      </p:grpSp>
      <p:grpSp>
        <p:nvGrpSpPr>
          <p:cNvPr id="93" name="Graphic 3">
            <a:extLst>
              <a:ext uri="{FF2B5EF4-FFF2-40B4-BE49-F238E27FC236}">
                <a16:creationId xmlns:a16="http://schemas.microsoft.com/office/drawing/2014/main" id="{57F258F9-7D81-3F7F-132A-03A3FD60E2C6}"/>
              </a:ext>
            </a:extLst>
          </p:cNvPr>
          <p:cNvGrpSpPr/>
          <p:nvPr/>
        </p:nvGrpSpPr>
        <p:grpSpPr>
          <a:xfrm>
            <a:off x="4209722" y="1222579"/>
            <a:ext cx="32760" cy="45305"/>
            <a:chOff x="8182810" y="1132592"/>
            <a:chExt cx="50776" cy="70003"/>
          </a:xfrm>
        </p:grpSpPr>
        <p:sp>
          <p:nvSpPr>
            <p:cNvPr id="492" name="Freeform: Shape 491">
              <a:extLst>
                <a:ext uri="{FF2B5EF4-FFF2-40B4-BE49-F238E27FC236}">
                  <a16:creationId xmlns:a16="http://schemas.microsoft.com/office/drawing/2014/main" id="{377D5DD9-AFA9-1425-BC0D-682A93A1A2E7}"/>
                </a:ext>
              </a:extLst>
            </p:cNvPr>
            <p:cNvSpPr/>
            <p:nvPr/>
          </p:nvSpPr>
          <p:spPr>
            <a:xfrm>
              <a:off x="8208288" y="1132592"/>
              <a:ext cx="17942" cy="70003"/>
            </a:xfrm>
            <a:custGeom>
              <a:avLst/>
              <a:gdLst>
                <a:gd name="connsiteX0" fmla="*/ 358 w 17942"/>
                <a:gd name="connsiteY0" fmla="*/ 8 h 70003"/>
                <a:gd name="connsiteX1" fmla="*/ 358 w 17942"/>
                <a:gd name="connsiteY1" fmla="*/ 70012 h 70003"/>
              </a:gdLst>
              <a:ahLst/>
              <a:cxnLst>
                <a:cxn ang="0">
                  <a:pos x="connsiteX0" y="connsiteY0"/>
                </a:cxn>
                <a:cxn ang="0">
                  <a:pos x="connsiteX1" y="connsiteY1"/>
                </a:cxn>
              </a:cxnLst>
              <a:rect l="l" t="t" r="r" b="b"/>
              <a:pathLst>
                <a:path w="17942" h="70003">
                  <a:moveTo>
                    <a:pt x="358" y="8"/>
                  </a:moveTo>
                  <a:lnTo>
                    <a:pt x="358" y="70012"/>
                  </a:lnTo>
                </a:path>
              </a:pathLst>
            </a:custGeom>
            <a:ln w="19050" cap="flat">
              <a:solidFill>
                <a:srgbClr val="0070C0"/>
              </a:solidFill>
              <a:prstDash val="solid"/>
              <a:miter/>
            </a:ln>
          </p:spPr>
          <p:txBody>
            <a:bodyPr rtlCol="0" anchor="ctr"/>
            <a:lstStyle/>
            <a:p>
              <a:endParaRPr lang="en-GB" sz="1050"/>
            </a:p>
          </p:txBody>
        </p:sp>
        <p:sp>
          <p:nvSpPr>
            <p:cNvPr id="493" name="Freeform: Shape 492">
              <a:extLst>
                <a:ext uri="{FF2B5EF4-FFF2-40B4-BE49-F238E27FC236}">
                  <a16:creationId xmlns:a16="http://schemas.microsoft.com/office/drawing/2014/main" id="{48EFED11-846E-3E05-7857-D9295711E516}"/>
                </a:ext>
              </a:extLst>
            </p:cNvPr>
            <p:cNvSpPr/>
            <p:nvPr/>
          </p:nvSpPr>
          <p:spPr>
            <a:xfrm>
              <a:off x="8182810" y="1167717"/>
              <a:ext cx="50776" cy="24736"/>
            </a:xfrm>
            <a:custGeom>
              <a:avLst/>
              <a:gdLst>
                <a:gd name="connsiteX0" fmla="*/ 51135 w 50776"/>
                <a:gd name="connsiteY0" fmla="*/ 8 h 24736"/>
                <a:gd name="connsiteX1" fmla="*/ 358 w 50776"/>
                <a:gd name="connsiteY1" fmla="*/ 8 h 24736"/>
              </a:gdLst>
              <a:ahLst/>
              <a:cxnLst>
                <a:cxn ang="0">
                  <a:pos x="connsiteX0" y="connsiteY0"/>
                </a:cxn>
                <a:cxn ang="0">
                  <a:pos x="connsiteX1" y="connsiteY1"/>
                </a:cxn>
              </a:cxnLst>
              <a:rect l="l" t="t" r="r" b="b"/>
              <a:pathLst>
                <a:path w="50776" h="24736">
                  <a:moveTo>
                    <a:pt x="51135" y="8"/>
                  </a:moveTo>
                  <a:lnTo>
                    <a:pt x="358" y="8"/>
                  </a:lnTo>
                </a:path>
              </a:pathLst>
            </a:custGeom>
            <a:ln w="19050" cap="flat">
              <a:solidFill>
                <a:srgbClr val="0070C0"/>
              </a:solidFill>
              <a:prstDash val="solid"/>
              <a:miter/>
            </a:ln>
          </p:spPr>
          <p:txBody>
            <a:bodyPr rtlCol="0" anchor="ctr"/>
            <a:lstStyle/>
            <a:p>
              <a:endParaRPr lang="en-GB" sz="1050"/>
            </a:p>
          </p:txBody>
        </p:sp>
      </p:grpSp>
      <p:grpSp>
        <p:nvGrpSpPr>
          <p:cNvPr id="94" name="Graphic 3">
            <a:extLst>
              <a:ext uri="{FF2B5EF4-FFF2-40B4-BE49-F238E27FC236}">
                <a16:creationId xmlns:a16="http://schemas.microsoft.com/office/drawing/2014/main" id="{7BC22521-2DFE-C548-9111-D08266EE36C9}"/>
              </a:ext>
            </a:extLst>
          </p:cNvPr>
          <p:cNvGrpSpPr/>
          <p:nvPr/>
        </p:nvGrpSpPr>
        <p:grpSpPr>
          <a:xfrm>
            <a:off x="4009566" y="1222579"/>
            <a:ext cx="32760" cy="45305"/>
            <a:chOff x="7872586" y="1132592"/>
            <a:chExt cx="50776" cy="70003"/>
          </a:xfrm>
        </p:grpSpPr>
        <p:sp>
          <p:nvSpPr>
            <p:cNvPr id="490" name="Freeform: Shape 489">
              <a:extLst>
                <a:ext uri="{FF2B5EF4-FFF2-40B4-BE49-F238E27FC236}">
                  <a16:creationId xmlns:a16="http://schemas.microsoft.com/office/drawing/2014/main" id="{96788ADC-1EA7-A197-84F8-86B13F477570}"/>
                </a:ext>
              </a:extLst>
            </p:cNvPr>
            <p:cNvSpPr/>
            <p:nvPr/>
          </p:nvSpPr>
          <p:spPr>
            <a:xfrm>
              <a:off x="7898064" y="1132592"/>
              <a:ext cx="17942" cy="70003"/>
            </a:xfrm>
            <a:custGeom>
              <a:avLst/>
              <a:gdLst>
                <a:gd name="connsiteX0" fmla="*/ 341 w 17942"/>
                <a:gd name="connsiteY0" fmla="*/ 8 h 70003"/>
                <a:gd name="connsiteX1" fmla="*/ 341 w 17942"/>
                <a:gd name="connsiteY1" fmla="*/ 70012 h 70003"/>
              </a:gdLst>
              <a:ahLst/>
              <a:cxnLst>
                <a:cxn ang="0">
                  <a:pos x="connsiteX0" y="connsiteY0"/>
                </a:cxn>
                <a:cxn ang="0">
                  <a:pos x="connsiteX1" y="connsiteY1"/>
                </a:cxn>
              </a:cxnLst>
              <a:rect l="l" t="t" r="r" b="b"/>
              <a:pathLst>
                <a:path w="17942" h="70003">
                  <a:moveTo>
                    <a:pt x="341" y="8"/>
                  </a:moveTo>
                  <a:lnTo>
                    <a:pt x="341" y="70012"/>
                  </a:lnTo>
                </a:path>
              </a:pathLst>
            </a:custGeom>
            <a:ln w="19050" cap="flat">
              <a:solidFill>
                <a:srgbClr val="0070C0"/>
              </a:solidFill>
              <a:prstDash val="solid"/>
              <a:miter/>
            </a:ln>
          </p:spPr>
          <p:txBody>
            <a:bodyPr rtlCol="0" anchor="ctr"/>
            <a:lstStyle/>
            <a:p>
              <a:endParaRPr lang="en-GB" sz="1050"/>
            </a:p>
          </p:txBody>
        </p:sp>
        <p:sp>
          <p:nvSpPr>
            <p:cNvPr id="491" name="Freeform: Shape 490">
              <a:extLst>
                <a:ext uri="{FF2B5EF4-FFF2-40B4-BE49-F238E27FC236}">
                  <a16:creationId xmlns:a16="http://schemas.microsoft.com/office/drawing/2014/main" id="{A7561154-11C4-0762-4B63-3DC133B70087}"/>
                </a:ext>
              </a:extLst>
            </p:cNvPr>
            <p:cNvSpPr/>
            <p:nvPr/>
          </p:nvSpPr>
          <p:spPr>
            <a:xfrm>
              <a:off x="7872586" y="1167717"/>
              <a:ext cx="50776" cy="24736"/>
            </a:xfrm>
            <a:custGeom>
              <a:avLst/>
              <a:gdLst>
                <a:gd name="connsiteX0" fmla="*/ 51118 w 50776"/>
                <a:gd name="connsiteY0" fmla="*/ 8 h 24736"/>
                <a:gd name="connsiteX1" fmla="*/ 341 w 50776"/>
                <a:gd name="connsiteY1" fmla="*/ 8 h 24736"/>
              </a:gdLst>
              <a:ahLst/>
              <a:cxnLst>
                <a:cxn ang="0">
                  <a:pos x="connsiteX0" y="connsiteY0"/>
                </a:cxn>
                <a:cxn ang="0">
                  <a:pos x="connsiteX1" y="connsiteY1"/>
                </a:cxn>
              </a:cxnLst>
              <a:rect l="l" t="t" r="r" b="b"/>
              <a:pathLst>
                <a:path w="50776" h="24736">
                  <a:moveTo>
                    <a:pt x="51118" y="8"/>
                  </a:moveTo>
                  <a:lnTo>
                    <a:pt x="341" y="8"/>
                  </a:lnTo>
                </a:path>
              </a:pathLst>
            </a:custGeom>
            <a:ln w="19050" cap="flat">
              <a:solidFill>
                <a:srgbClr val="0070C0"/>
              </a:solidFill>
              <a:prstDash val="solid"/>
              <a:miter/>
            </a:ln>
          </p:spPr>
          <p:txBody>
            <a:bodyPr rtlCol="0" anchor="ctr"/>
            <a:lstStyle/>
            <a:p>
              <a:endParaRPr lang="en-GB" sz="1050"/>
            </a:p>
          </p:txBody>
        </p:sp>
      </p:grpSp>
      <p:grpSp>
        <p:nvGrpSpPr>
          <p:cNvPr id="95" name="Graphic 3">
            <a:extLst>
              <a:ext uri="{FF2B5EF4-FFF2-40B4-BE49-F238E27FC236}">
                <a16:creationId xmlns:a16="http://schemas.microsoft.com/office/drawing/2014/main" id="{A87A7FA1-A133-D5E8-B86E-2EB3C61EB1A3}"/>
              </a:ext>
            </a:extLst>
          </p:cNvPr>
          <p:cNvGrpSpPr/>
          <p:nvPr/>
        </p:nvGrpSpPr>
        <p:grpSpPr>
          <a:xfrm>
            <a:off x="3786141" y="1222579"/>
            <a:ext cx="32760" cy="45305"/>
            <a:chOff x="7526297" y="1132592"/>
            <a:chExt cx="50776" cy="70003"/>
          </a:xfrm>
        </p:grpSpPr>
        <p:sp>
          <p:nvSpPr>
            <p:cNvPr id="488" name="Freeform: Shape 487">
              <a:extLst>
                <a:ext uri="{FF2B5EF4-FFF2-40B4-BE49-F238E27FC236}">
                  <a16:creationId xmlns:a16="http://schemas.microsoft.com/office/drawing/2014/main" id="{9CEFDE97-6684-0EE2-AA2D-9FD9983D44C9}"/>
                </a:ext>
              </a:extLst>
            </p:cNvPr>
            <p:cNvSpPr/>
            <p:nvPr/>
          </p:nvSpPr>
          <p:spPr>
            <a:xfrm>
              <a:off x="7551775" y="1132592"/>
              <a:ext cx="17942" cy="70003"/>
            </a:xfrm>
            <a:custGeom>
              <a:avLst/>
              <a:gdLst>
                <a:gd name="connsiteX0" fmla="*/ 321 w 17942"/>
                <a:gd name="connsiteY0" fmla="*/ 8 h 70003"/>
                <a:gd name="connsiteX1" fmla="*/ 321 w 17942"/>
                <a:gd name="connsiteY1" fmla="*/ 70012 h 70003"/>
              </a:gdLst>
              <a:ahLst/>
              <a:cxnLst>
                <a:cxn ang="0">
                  <a:pos x="connsiteX0" y="connsiteY0"/>
                </a:cxn>
                <a:cxn ang="0">
                  <a:pos x="connsiteX1" y="connsiteY1"/>
                </a:cxn>
              </a:cxnLst>
              <a:rect l="l" t="t" r="r" b="b"/>
              <a:pathLst>
                <a:path w="17942" h="70003">
                  <a:moveTo>
                    <a:pt x="321" y="8"/>
                  </a:moveTo>
                  <a:lnTo>
                    <a:pt x="321" y="70012"/>
                  </a:lnTo>
                </a:path>
              </a:pathLst>
            </a:custGeom>
            <a:ln w="19050" cap="flat">
              <a:solidFill>
                <a:srgbClr val="0070C0"/>
              </a:solidFill>
              <a:prstDash val="solid"/>
              <a:miter/>
            </a:ln>
          </p:spPr>
          <p:txBody>
            <a:bodyPr rtlCol="0" anchor="ctr"/>
            <a:lstStyle/>
            <a:p>
              <a:endParaRPr lang="en-GB" sz="1050"/>
            </a:p>
          </p:txBody>
        </p:sp>
        <p:sp>
          <p:nvSpPr>
            <p:cNvPr id="489" name="Freeform: Shape 488">
              <a:extLst>
                <a:ext uri="{FF2B5EF4-FFF2-40B4-BE49-F238E27FC236}">
                  <a16:creationId xmlns:a16="http://schemas.microsoft.com/office/drawing/2014/main" id="{C8A50B89-8D04-7CC0-91E4-407234D46E4B}"/>
                </a:ext>
              </a:extLst>
            </p:cNvPr>
            <p:cNvSpPr/>
            <p:nvPr/>
          </p:nvSpPr>
          <p:spPr>
            <a:xfrm>
              <a:off x="7526297" y="1167717"/>
              <a:ext cx="50776" cy="24736"/>
            </a:xfrm>
            <a:custGeom>
              <a:avLst/>
              <a:gdLst>
                <a:gd name="connsiteX0" fmla="*/ 51098 w 50776"/>
                <a:gd name="connsiteY0" fmla="*/ 8 h 24736"/>
                <a:gd name="connsiteX1" fmla="*/ 321 w 50776"/>
                <a:gd name="connsiteY1" fmla="*/ 8 h 24736"/>
              </a:gdLst>
              <a:ahLst/>
              <a:cxnLst>
                <a:cxn ang="0">
                  <a:pos x="connsiteX0" y="connsiteY0"/>
                </a:cxn>
                <a:cxn ang="0">
                  <a:pos x="connsiteX1" y="connsiteY1"/>
                </a:cxn>
              </a:cxnLst>
              <a:rect l="l" t="t" r="r" b="b"/>
              <a:pathLst>
                <a:path w="50776" h="24736">
                  <a:moveTo>
                    <a:pt x="51098" y="8"/>
                  </a:moveTo>
                  <a:lnTo>
                    <a:pt x="321" y="8"/>
                  </a:lnTo>
                </a:path>
              </a:pathLst>
            </a:custGeom>
            <a:ln w="19050" cap="flat">
              <a:solidFill>
                <a:srgbClr val="0070C0"/>
              </a:solidFill>
              <a:prstDash val="solid"/>
              <a:miter/>
            </a:ln>
          </p:spPr>
          <p:txBody>
            <a:bodyPr rtlCol="0" anchor="ctr"/>
            <a:lstStyle/>
            <a:p>
              <a:endParaRPr lang="en-GB" sz="1050"/>
            </a:p>
          </p:txBody>
        </p:sp>
      </p:grpSp>
      <p:grpSp>
        <p:nvGrpSpPr>
          <p:cNvPr id="96" name="Graphic 3">
            <a:extLst>
              <a:ext uri="{FF2B5EF4-FFF2-40B4-BE49-F238E27FC236}">
                <a16:creationId xmlns:a16="http://schemas.microsoft.com/office/drawing/2014/main" id="{A5F9C7B7-280A-4F1F-4A41-E2729082159C}"/>
              </a:ext>
            </a:extLst>
          </p:cNvPr>
          <p:cNvGrpSpPr/>
          <p:nvPr/>
        </p:nvGrpSpPr>
        <p:grpSpPr>
          <a:xfrm>
            <a:off x="3777459" y="1222579"/>
            <a:ext cx="32760" cy="45305"/>
            <a:chOff x="7512840" y="1132592"/>
            <a:chExt cx="50776" cy="70003"/>
          </a:xfrm>
        </p:grpSpPr>
        <p:sp>
          <p:nvSpPr>
            <p:cNvPr id="486" name="Freeform: Shape 485">
              <a:extLst>
                <a:ext uri="{FF2B5EF4-FFF2-40B4-BE49-F238E27FC236}">
                  <a16:creationId xmlns:a16="http://schemas.microsoft.com/office/drawing/2014/main" id="{69E82C78-66E4-9F31-061C-EC621F925614}"/>
                </a:ext>
              </a:extLst>
            </p:cNvPr>
            <p:cNvSpPr/>
            <p:nvPr/>
          </p:nvSpPr>
          <p:spPr>
            <a:xfrm>
              <a:off x="7538319" y="1132592"/>
              <a:ext cx="17942" cy="70003"/>
            </a:xfrm>
            <a:custGeom>
              <a:avLst/>
              <a:gdLst>
                <a:gd name="connsiteX0" fmla="*/ 320 w 17942"/>
                <a:gd name="connsiteY0" fmla="*/ 8 h 70003"/>
                <a:gd name="connsiteX1" fmla="*/ 320 w 17942"/>
                <a:gd name="connsiteY1" fmla="*/ 70012 h 70003"/>
              </a:gdLst>
              <a:ahLst/>
              <a:cxnLst>
                <a:cxn ang="0">
                  <a:pos x="connsiteX0" y="connsiteY0"/>
                </a:cxn>
                <a:cxn ang="0">
                  <a:pos x="connsiteX1" y="connsiteY1"/>
                </a:cxn>
              </a:cxnLst>
              <a:rect l="l" t="t" r="r" b="b"/>
              <a:pathLst>
                <a:path w="17942" h="70003">
                  <a:moveTo>
                    <a:pt x="320" y="8"/>
                  </a:moveTo>
                  <a:lnTo>
                    <a:pt x="320" y="70012"/>
                  </a:lnTo>
                </a:path>
              </a:pathLst>
            </a:custGeom>
            <a:ln w="19050" cap="flat">
              <a:solidFill>
                <a:srgbClr val="0070C0"/>
              </a:solidFill>
              <a:prstDash val="solid"/>
              <a:miter/>
            </a:ln>
          </p:spPr>
          <p:txBody>
            <a:bodyPr rtlCol="0" anchor="ctr"/>
            <a:lstStyle/>
            <a:p>
              <a:endParaRPr lang="en-GB" sz="1050"/>
            </a:p>
          </p:txBody>
        </p:sp>
        <p:sp>
          <p:nvSpPr>
            <p:cNvPr id="487" name="Freeform: Shape 486">
              <a:extLst>
                <a:ext uri="{FF2B5EF4-FFF2-40B4-BE49-F238E27FC236}">
                  <a16:creationId xmlns:a16="http://schemas.microsoft.com/office/drawing/2014/main" id="{42A2E5E0-510B-0ECE-8B36-102BC1E89CBF}"/>
                </a:ext>
              </a:extLst>
            </p:cNvPr>
            <p:cNvSpPr/>
            <p:nvPr/>
          </p:nvSpPr>
          <p:spPr>
            <a:xfrm>
              <a:off x="7512840" y="1167717"/>
              <a:ext cx="50776" cy="24736"/>
            </a:xfrm>
            <a:custGeom>
              <a:avLst/>
              <a:gdLst>
                <a:gd name="connsiteX0" fmla="*/ 51097 w 50776"/>
                <a:gd name="connsiteY0" fmla="*/ 8 h 24736"/>
                <a:gd name="connsiteX1" fmla="*/ 320 w 50776"/>
                <a:gd name="connsiteY1" fmla="*/ 8 h 24736"/>
              </a:gdLst>
              <a:ahLst/>
              <a:cxnLst>
                <a:cxn ang="0">
                  <a:pos x="connsiteX0" y="connsiteY0"/>
                </a:cxn>
                <a:cxn ang="0">
                  <a:pos x="connsiteX1" y="connsiteY1"/>
                </a:cxn>
              </a:cxnLst>
              <a:rect l="l" t="t" r="r" b="b"/>
              <a:pathLst>
                <a:path w="50776" h="24736">
                  <a:moveTo>
                    <a:pt x="51097" y="8"/>
                  </a:moveTo>
                  <a:lnTo>
                    <a:pt x="320" y="8"/>
                  </a:lnTo>
                </a:path>
              </a:pathLst>
            </a:custGeom>
            <a:ln w="19050" cap="flat">
              <a:solidFill>
                <a:srgbClr val="0070C0"/>
              </a:solidFill>
              <a:prstDash val="solid"/>
              <a:miter/>
            </a:ln>
          </p:spPr>
          <p:txBody>
            <a:bodyPr rtlCol="0" anchor="ctr"/>
            <a:lstStyle/>
            <a:p>
              <a:endParaRPr lang="en-GB" sz="1050"/>
            </a:p>
          </p:txBody>
        </p:sp>
      </p:grpSp>
      <p:grpSp>
        <p:nvGrpSpPr>
          <p:cNvPr id="97" name="Graphic 3">
            <a:extLst>
              <a:ext uri="{FF2B5EF4-FFF2-40B4-BE49-F238E27FC236}">
                <a16:creationId xmlns:a16="http://schemas.microsoft.com/office/drawing/2014/main" id="{05FF8E35-02F9-BED3-3182-A7EA16D4E466}"/>
              </a:ext>
            </a:extLst>
          </p:cNvPr>
          <p:cNvGrpSpPr/>
          <p:nvPr/>
        </p:nvGrpSpPr>
        <p:grpSpPr>
          <a:xfrm>
            <a:off x="3764030" y="1222579"/>
            <a:ext cx="32760" cy="45305"/>
            <a:chOff x="7492027" y="1132592"/>
            <a:chExt cx="50776" cy="70003"/>
          </a:xfrm>
        </p:grpSpPr>
        <p:sp>
          <p:nvSpPr>
            <p:cNvPr id="484" name="Freeform: Shape 483">
              <a:extLst>
                <a:ext uri="{FF2B5EF4-FFF2-40B4-BE49-F238E27FC236}">
                  <a16:creationId xmlns:a16="http://schemas.microsoft.com/office/drawing/2014/main" id="{A72C9638-38AC-A291-2863-A93EDF04A343}"/>
                </a:ext>
              </a:extLst>
            </p:cNvPr>
            <p:cNvSpPr/>
            <p:nvPr/>
          </p:nvSpPr>
          <p:spPr>
            <a:xfrm>
              <a:off x="7517505" y="1132592"/>
              <a:ext cx="17942" cy="70003"/>
            </a:xfrm>
            <a:custGeom>
              <a:avLst/>
              <a:gdLst>
                <a:gd name="connsiteX0" fmla="*/ 319 w 17942"/>
                <a:gd name="connsiteY0" fmla="*/ 8 h 70003"/>
                <a:gd name="connsiteX1" fmla="*/ 319 w 17942"/>
                <a:gd name="connsiteY1" fmla="*/ 70012 h 70003"/>
              </a:gdLst>
              <a:ahLst/>
              <a:cxnLst>
                <a:cxn ang="0">
                  <a:pos x="connsiteX0" y="connsiteY0"/>
                </a:cxn>
                <a:cxn ang="0">
                  <a:pos x="connsiteX1" y="connsiteY1"/>
                </a:cxn>
              </a:cxnLst>
              <a:rect l="l" t="t" r="r" b="b"/>
              <a:pathLst>
                <a:path w="17942" h="70003">
                  <a:moveTo>
                    <a:pt x="319" y="8"/>
                  </a:moveTo>
                  <a:lnTo>
                    <a:pt x="319" y="70012"/>
                  </a:lnTo>
                </a:path>
              </a:pathLst>
            </a:custGeom>
            <a:ln w="19050" cap="flat">
              <a:solidFill>
                <a:srgbClr val="0070C0"/>
              </a:solidFill>
              <a:prstDash val="solid"/>
              <a:miter/>
            </a:ln>
          </p:spPr>
          <p:txBody>
            <a:bodyPr rtlCol="0" anchor="ctr"/>
            <a:lstStyle/>
            <a:p>
              <a:endParaRPr lang="en-GB" sz="1050"/>
            </a:p>
          </p:txBody>
        </p:sp>
        <p:sp>
          <p:nvSpPr>
            <p:cNvPr id="485" name="Freeform: Shape 484">
              <a:extLst>
                <a:ext uri="{FF2B5EF4-FFF2-40B4-BE49-F238E27FC236}">
                  <a16:creationId xmlns:a16="http://schemas.microsoft.com/office/drawing/2014/main" id="{65479B73-655F-A852-B5B2-04AA4E65CD9C}"/>
                </a:ext>
              </a:extLst>
            </p:cNvPr>
            <p:cNvSpPr/>
            <p:nvPr/>
          </p:nvSpPr>
          <p:spPr>
            <a:xfrm>
              <a:off x="7492027" y="1167717"/>
              <a:ext cx="50776" cy="24736"/>
            </a:xfrm>
            <a:custGeom>
              <a:avLst/>
              <a:gdLst>
                <a:gd name="connsiteX0" fmla="*/ 51096 w 50776"/>
                <a:gd name="connsiteY0" fmla="*/ 8 h 24736"/>
                <a:gd name="connsiteX1" fmla="*/ 319 w 50776"/>
                <a:gd name="connsiteY1" fmla="*/ 8 h 24736"/>
              </a:gdLst>
              <a:ahLst/>
              <a:cxnLst>
                <a:cxn ang="0">
                  <a:pos x="connsiteX0" y="connsiteY0"/>
                </a:cxn>
                <a:cxn ang="0">
                  <a:pos x="connsiteX1" y="connsiteY1"/>
                </a:cxn>
              </a:cxnLst>
              <a:rect l="l" t="t" r="r" b="b"/>
              <a:pathLst>
                <a:path w="50776" h="24736">
                  <a:moveTo>
                    <a:pt x="51096" y="8"/>
                  </a:moveTo>
                  <a:lnTo>
                    <a:pt x="319" y="8"/>
                  </a:lnTo>
                </a:path>
              </a:pathLst>
            </a:custGeom>
            <a:ln w="19050" cap="flat">
              <a:solidFill>
                <a:srgbClr val="0070C0"/>
              </a:solidFill>
              <a:prstDash val="solid"/>
              <a:miter/>
            </a:ln>
          </p:spPr>
          <p:txBody>
            <a:bodyPr rtlCol="0" anchor="ctr"/>
            <a:lstStyle/>
            <a:p>
              <a:endParaRPr lang="en-GB" sz="1050"/>
            </a:p>
          </p:txBody>
        </p:sp>
      </p:grpSp>
      <p:grpSp>
        <p:nvGrpSpPr>
          <p:cNvPr id="98" name="Graphic 3">
            <a:extLst>
              <a:ext uri="{FF2B5EF4-FFF2-40B4-BE49-F238E27FC236}">
                <a16:creationId xmlns:a16="http://schemas.microsoft.com/office/drawing/2014/main" id="{4364FD95-DB1F-64DA-CA5F-ADDE1DC0E18F}"/>
              </a:ext>
            </a:extLst>
          </p:cNvPr>
          <p:cNvGrpSpPr/>
          <p:nvPr/>
        </p:nvGrpSpPr>
        <p:grpSpPr>
          <a:xfrm>
            <a:off x="3759168" y="1222579"/>
            <a:ext cx="32760" cy="45305"/>
            <a:chOff x="7484491" y="1132592"/>
            <a:chExt cx="50776" cy="70003"/>
          </a:xfrm>
        </p:grpSpPr>
        <p:sp>
          <p:nvSpPr>
            <p:cNvPr id="482" name="Freeform: Shape 481">
              <a:extLst>
                <a:ext uri="{FF2B5EF4-FFF2-40B4-BE49-F238E27FC236}">
                  <a16:creationId xmlns:a16="http://schemas.microsoft.com/office/drawing/2014/main" id="{ED4765CE-F4ED-5673-10B9-3BEE90D40595}"/>
                </a:ext>
              </a:extLst>
            </p:cNvPr>
            <p:cNvSpPr/>
            <p:nvPr/>
          </p:nvSpPr>
          <p:spPr>
            <a:xfrm>
              <a:off x="7509970" y="1132592"/>
              <a:ext cx="17942" cy="70003"/>
            </a:xfrm>
            <a:custGeom>
              <a:avLst/>
              <a:gdLst>
                <a:gd name="connsiteX0" fmla="*/ 319 w 17942"/>
                <a:gd name="connsiteY0" fmla="*/ 8 h 70003"/>
                <a:gd name="connsiteX1" fmla="*/ 319 w 17942"/>
                <a:gd name="connsiteY1" fmla="*/ 70012 h 70003"/>
              </a:gdLst>
              <a:ahLst/>
              <a:cxnLst>
                <a:cxn ang="0">
                  <a:pos x="connsiteX0" y="connsiteY0"/>
                </a:cxn>
                <a:cxn ang="0">
                  <a:pos x="connsiteX1" y="connsiteY1"/>
                </a:cxn>
              </a:cxnLst>
              <a:rect l="l" t="t" r="r" b="b"/>
              <a:pathLst>
                <a:path w="17942" h="70003">
                  <a:moveTo>
                    <a:pt x="319" y="8"/>
                  </a:moveTo>
                  <a:lnTo>
                    <a:pt x="319" y="70012"/>
                  </a:lnTo>
                </a:path>
              </a:pathLst>
            </a:custGeom>
            <a:ln w="19050" cap="flat">
              <a:solidFill>
                <a:srgbClr val="0070C0"/>
              </a:solidFill>
              <a:prstDash val="solid"/>
              <a:miter/>
            </a:ln>
          </p:spPr>
          <p:txBody>
            <a:bodyPr rtlCol="0" anchor="ctr"/>
            <a:lstStyle/>
            <a:p>
              <a:endParaRPr lang="en-GB" sz="1050"/>
            </a:p>
          </p:txBody>
        </p:sp>
        <p:sp>
          <p:nvSpPr>
            <p:cNvPr id="483" name="Freeform: Shape 482">
              <a:extLst>
                <a:ext uri="{FF2B5EF4-FFF2-40B4-BE49-F238E27FC236}">
                  <a16:creationId xmlns:a16="http://schemas.microsoft.com/office/drawing/2014/main" id="{2EA34370-A0EA-A1AB-D806-691FC1BE5333}"/>
                </a:ext>
              </a:extLst>
            </p:cNvPr>
            <p:cNvSpPr/>
            <p:nvPr/>
          </p:nvSpPr>
          <p:spPr>
            <a:xfrm>
              <a:off x="7484491" y="1167717"/>
              <a:ext cx="50776" cy="24736"/>
            </a:xfrm>
            <a:custGeom>
              <a:avLst/>
              <a:gdLst>
                <a:gd name="connsiteX0" fmla="*/ 51096 w 50776"/>
                <a:gd name="connsiteY0" fmla="*/ 8 h 24736"/>
                <a:gd name="connsiteX1" fmla="*/ 319 w 50776"/>
                <a:gd name="connsiteY1" fmla="*/ 8 h 24736"/>
              </a:gdLst>
              <a:ahLst/>
              <a:cxnLst>
                <a:cxn ang="0">
                  <a:pos x="connsiteX0" y="connsiteY0"/>
                </a:cxn>
                <a:cxn ang="0">
                  <a:pos x="connsiteX1" y="connsiteY1"/>
                </a:cxn>
              </a:cxnLst>
              <a:rect l="l" t="t" r="r" b="b"/>
              <a:pathLst>
                <a:path w="50776" h="24736">
                  <a:moveTo>
                    <a:pt x="51096" y="8"/>
                  </a:moveTo>
                  <a:lnTo>
                    <a:pt x="319" y="8"/>
                  </a:lnTo>
                </a:path>
              </a:pathLst>
            </a:custGeom>
            <a:ln w="19050" cap="flat">
              <a:solidFill>
                <a:srgbClr val="0070C0"/>
              </a:solidFill>
              <a:prstDash val="solid"/>
              <a:miter/>
            </a:ln>
          </p:spPr>
          <p:txBody>
            <a:bodyPr rtlCol="0" anchor="ctr"/>
            <a:lstStyle/>
            <a:p>
              <a:endParaRPr lang="en-GB" sz="1050"/>
            </a:p>
          </p:txBody>
        </p:sp>
      </p:grpSp>
      <p:grpSp>
        <p:nvGrpSpPr>
          <p:cNvPr id="99" name="Graphic 3">
            <a:extLst>
              <a:ext uri="{FF2B5EF4-FFF2-40B4-BE49-F238E27FC236}">
                <a16:creationId xmlns:a16="http://schemas.microsoft.com/office/drawing/2014/main" id="{0670FF8F-B68B-8639-4791-68F869A029EF}"/>
              </a:ext>
            </a:extLst>
          </p:cNvPr>
          <p:cNvGrpSpPr/>
          <p:nvPr/>
        </p:nvGrpSpPr>
        <p:grpSpPr>
          <a:xfrm>
            <a:off x="3750139" y="1222579"/>
            <a:ext cx="32760" cy="45305"/>
            <a:chOff x="7470496" y="1132592"/>
            <a:chExt cx="50776" cy="70003"/>
          </a:xfrm>
        </p:grpSpPr>
        <p:sp>
          <p:nvSpPr>
            <p:cNvPr id="480" name="Freeform: Shape 479">
              <a:extLst>
                <a:ext uri="{FF2B5EF4-FFF2-40B4-BE49-F238E27FC236}">
                  <a16:creationId xmlns:a16="http://schemas.microsoft.com/office/drawing/2014/main" id="{BDB8AA57-71EC-52C8-B25B-4B9949A0A0A9}"/>
                </a:ext>
              </a:extLst>
            </p:cNvPr>
            <p:cNvSpPr/>
            <p:nvPr/>
          </p:nvSpPr>
          <p:spPr>
            <a:xfrm>
              <a:off x="7495975" y="1132592"/>
              <a:ext cx="17942" cy="70003"/>
            </a:xfrm>
            <a:custGeom>
              <a:avLst/>
              <a:gdLst>
                <a:gd name="connsiteX0" fmla="*/ 318 w 17942"/>
                <a:gd name="connsiteY0" fmla="*/ 8 h 70003"/>
                <a:gd name="connsiteX1" fmla="*/ 318 w 17942"/>
                <a:gd name="connsiteY1" fmla="*/ 70012 h 70003"/>
              </a:gdLst>
              <a:ahLst/>
              <a:cxnLst>
                <a:cxn ang="0">
                  <a:pos x="connsiteX0" y="connsiteY0"/>
                </a:cxn>
                <a:cxn ang="0">
                  <a:pos x="connsiteX1" y="connsiteY1"/>
                </a:cxn>
              </a:cxnLst>
              <a:rect l="l" t="t" r="r" b="b"/>
              <a:pathLst>
                <a:path w="17942" h="70003">
                  <a:moveTo>
                    <a:pt x="318" y="8"/>
                  </a:moveTo>
                  <a:lnTo>
                    <a:pt x="318" y="70012"/>
                  </a:lnTo>
                </a:path>
              </a:pathLst>
            </a:custGeom>
            <a:ln w="19050" cap="flat">
              <a:solidFill>
                <a:srgbClr val="0070C0"/>
              </a:solidFill>
              <a:prstDash val="solid"/>
              <a:miter/>
            </a:ln>
          </p:spPr>
          <p:txBody>
            <a:bodyPr rtlCol="0" anchor="ctr"/>
            <a:lstStyle/>
            <a:p>
              <a:endParaRPr lang="en-GB" sz="1050"/>
            </a:p>
          </p:txBody>
        </p:sp>
        <p:sp>
          <p:nvSpPr>
            <p:cNvPr id="481" name="Freeform: Shape 480">
              <a:extLst>
                <a:ext uri="{FF2B5EF4-FFF2-40B4-BE49-F238E27FC236}">
                  <a16:creationId xmlns:a16="http://schemas.microsoft.com/office/drawing/2014/main" id="{76D3D6B8-C820-DB34-8159-4D43740ED36F}"/>
                </a:ext>
              </a:extLst>
            </p:cNvPr>
            <p:cNvSpPr/>
            <p:nvPr/>
          </p:nvSpPr>
          <p:spPr>
            <a:xfrm>
              <a:off x="7470496" y="1167717"/>
              <a:ext cx="50776" cy="24736"/>
            </a:xfrm>
            <a:custGeom>
              <a:avLst/>
              <a:gdLst>
                <a:gd name="connsiteX0" fmla="*/ 51095 w 50776"/>
                <a:gd name="connsiteY0" fmla="*/ 8 h 24736"/>
                <a:gd name="connsiteX1" fmla="*/ 318 w 50776"/>
                <a:gd name="connsiteY1" fmla="*/ 8 h 24736"/>
              </a:gdLst>
              <a:ahLst/>
              <a:cxnLst>
                <a:cxn ang="0">
                  <a:pos x="connsiteX0" y="connsiteY0"/>
                </a:cxn>
                <a:cxn ang="0">
                  <a:pos x="connsiteX1" y="connsiteY1"/>
                </a:cxn>
              </a:cxnLst>
              <a:rect l="l" t="t" r="r" b="b"/>
              <a:pathLst>
                <a:path w="50776" h="24736">
                  <a:moveTo>
                    <a:pt x="51095" y="8"/>
                  </a:moveTo>
                  <a:lnTo>
                    <a:pt x="318" y="8"/>
                  </a:lnTo>
                </a:path>
              </a:pathLst>
            </a:custGeom>
            <a:ln w="19050" cap="flat">
              <a:solidFill>
                <a:srgbClr val="0070C0"/>
              </a:solidFill>
              <a:prstDash val="solid"/>
              <a:miter/>
            </a:ln>
          </p:spPr>
          <p:txBody>
            <a:bodyPr rtlCol="0" anchor="ctr"/>
            <a:lstStyle/>
            <a:p>
              <a:endParaRPr lang="en-GB" sz="1050"/>
            </a:p>
          </p:txBody>
        </p:sp>
      </p:grpSp>
      <p:grpSp>
        <p:nvGrpSpPr>
          <p:cNvPr id="100" name="Graphic 3">
            <a:extLst>
              <a:ext uri="{FF2B5EF4-FFF2-40B4-BE49-F238E27FC236}">
                <a16:creationId xmlns:a16="http://schemas.microsoft.com/office/drawing/2014/main" id="{502D34BC-7094-8535-CCB5-54C095D026BD}"/>
              </a:ext>
            </a:extLst>
          </p:cNvPr>
          <p:cNvGrpSpPr/>
          <p:nvPr/>
        </p:nvGrpSpPr>
        <p:grpSpPr>
          <a:xfrm>
            <a:off x="3745161" y="1222579"/>
            <a:ext cx="32760" cy="45305"/>
            <a:chOff x="7462781" y="1132592"/>
            <a:chExt cx="50776" cy="70003"/>
          </a:xfrm>
        </p:grpSpPr>
        <p:sp>
          <p:nvSpPr>
            <p:cNvPr id="478" name="Freeform: Shape 477">
              <a:extLst>
                <a:ext uri="{FF2B5EF4-FFF2-40B4-BE49-F238E27FC236}">
                  <a16:creationId xmlns:a16="http://schemas.microsoft.com/office/drawing/2014/main" id="{DEF70818-7786-974B-B248-C0D4684EC1FE}"/>
                </a:ext>
              </a:extLst>
            </p:cNvPr>
            <p:cNvSpPr/>
            <p:nvPr/>
          </p:nvSpPr>
          <p:spPr>
            <a:xfrm>
              <a:off x="7488259" y="1132592"/>
              <a:ext cx="17942" cy="70003"/>
            </a:xfrm>
            <a:custGeom>
              <a:avLst/>
              <a:gdLst>
                <a:gd name="connsiteX0" fmla="*/ 318 w 17942"/>
                <a:gd name="connsiteY0" fmla="*/ 8 h 70003"/>
                <a:gd name="connsiteX1" fmla="*/ 318 w 17942"/>
                <a:gd name="connsiteY1" fmla="*/ 70012 h 70003"/>
              </a:gdLst>
              <a:ahLst/>
              <a:cxnLst>
                <a:cxn ang="0">
                  <a:pos x="connsiteX0" y="connsiteY0"/>
                </a:cxn>
                <a:cxn ang="0">
                  <a:pos x="connsiteX1" y="connsiteY1"/>
                </a:cxn>
              </a:cxnLst>
              <a:rect l="l" t="t" r="r" b="b"/>
              <a:pathLst>
                <a:path w="17942" h="70003">
                  <a:moveTo>
                    <a:pt x="318" y="8"/>
                  </a:moveTo>
                  <a:lnTo>
                    <a:pt x="318" y="70012"/>
                  </a:lnTo>
                </a:path>
              </a:pathLst>
            </a:custGeom>
            <a:ln w="19050" cap="flat">
              <a:solidFill>
                <a:srgbClr val="0070C0"/>
              </a:solidFill>
              <a:prstDash val="solid"/>
              <a:miter/>
            </a:ln>
          </p:spPr>
          <p:txBody>
            <a:bodyPr rtlCol="0" anchor="ctr"/>
            <a:lstStyle/>
            <a:p>
              <a:endParaRPr lang="en-GB" sz="1050"/>
            </a:p>
          </p:txBody>
        </p:sp>
        <p:sp>
          <p:nvSpPr>
            <p:cNvPr id="479" name="Freeform: Shape 478">
              <a:extLst>
                <a:ext uri="{FF2B5EF4-FFF2-40B4-BE49-F238E27FC236}">
                  <a16:creationId xmlns:a16="http://schemas.microsoft.com/office/drawing/2014/main" id="{8F2867DF-2594-5C9C-7652-CB735ED426B1}"/>
                </a:ext>
              </a:extLst>
            </p:cNvPr>
            <p:cNvSpPr/>
            <p:nvPr/>
          </p:nvSpPr>
          <p:spPr>
            <a:xfrm>
              <a:off x="7462781" y="1167717"/>
              <a:ext cx="50776" cy="24736"/>
            </a:xfrm>
            <a:custGeom>
              <a:avLst/>
              <a:gdLst>
                <a:gd name="connsiteX0" fmla="*/ 51095 w 50776"/>
                <a:gd name="connsiteY0" fmla="*/ 8 h 24736"/>
                <a:gd name="connsiteX1" fmla="*/ 318 w 50776"/>
                <a:gd name="connsiteY1" fmla="*/ 8 h 24736"/>
              </a:gdLst>
              <a:ahLst/>
              <a:cxnLst>
                <a:cxn ang="0">
                  <a:pos x="connsiteX0" y="connsiteY0"/>
                </a:cxn>
                <a:cxn ang="0">
                  <a:pos x="connsiteX1" y="connsiteY1"/>
                </a:cxn>
              </a:cxnLst>
              <a:rect l="l" t="t" r="r" b="b"/>
              <a:pathLst>
                <a:path w="50776" h="24736">
                  <a:moveTo>
                    <a:pt x="51095" y="8"/>
                  </a:moveTo>
                  <a:lnTo>
                    <a:pt x="318" y="8"/>
                  </a:lnTo>
                </a:path>
              </a:pathLst>
            </a:custGeom>
            <a:ln w="19050" cap="flat">
              <a:solidFill>
                <a:srgbClr val="0070C0"/>
              </a:solidFill>
              <a:prstDash val="solid"/>
              <a:miter/>
            </a:ln>
          </p:spPr>
          <p:txBody>
            <a:bodyPr rtlCol="0" anchor="ctr"/>
            <a:lstStyle/>
            <a:p>
              <a:endParaRPr lang="en-GB" sz="1050"/>
            </a:p>
          </p:txBody>
        </p:sp>
      </p:grpSp>
      <p:grpSp>
        <p:nvGrpSpPr>
          <p:cNvPr id="101" name="Graphic 3">
            <a:extLst>
              <a:ext uri="{FF2B5EF4-FFF2-40B4-BE49-F238E27FC236}">
                <a16:creationId xmlns:a16="http://schemas.microsoft.com/office/drawing/2014/main" id="{8190781F-1C40-3366-5592-5BA859342C00}"/>
              </a:ext>
            </a:extLst>
          </p:cNvPr>
          <p:cNvGrpSpPr/>
          <p:nvPr/>
        </p:nvGrpSpPr>
        <p:grpSpPr>
          <a:xfrm>
            <a:off x="3736132" y="1222579"/>
            <a:ext cx="32760" cy="45305"/>
            <a:chOff x="7448786" y="1132592"/>
            <a:chExt cx="50776" cy="70003"/>
          </a:xfrm>
        </p:grpSpPr>
        <p:sp>
          <p:nvSpPr>
            <p:cNvPr id="476" name="Freeform: Shape 475">
              <a:extLst>
                <a:ext uri="{FF2B5EF4-FFF2-40B4-BE49-F238E27FC236}">
                  <a16:creationId xmlns:a16="http://schemas.microsoft.com/office/drawing/2014/main" id="{B49DB0EA-69A1-D4C4-374A-1FB58991E2CC}"/>
                </a:ext>
              </a:extLst>
            </p:cNvPr>
            <p:cNvSpPr/>
            <p:nvPr/>
          </p:nvSpPr>
          <p:spPr>
            <a:xfrm>
              <a:off x="7474264" y="1132592"/>
              <a:ext cx="17942" cy="70003"/>
            </a:xfrm>
            <a:custGeom>
              <a:avLst/>
              <a:gdLst>
                <a:gd name="connsiteX0" fmla="*/ 317 w 17942"/>
                <a:gd name="connsiteY0" fmla="*/ 8 h 70003"/>
                <a:gd name="connsiteX1" fmla="*/ 317 w 17942"/>
                <a:gd name="connsiteY1" fmla="*/ 70012 h 70003"/>
              </a:gdLst>
              <a:ahLst/>
              <a:cxnLst>
                <a:cxn ang="0">
                  <a:pos x="connsiteX0" y="connsiteY0"/>
                </a:cxn>
                <a:cxn ang="0">
                  <a:pos x="connsiteX1" y="connsiteY1"/>
                </a:cxn>
              </a:cxnLst>
              <a:rect l="l" t="t" r="r" b="b"/>
              <a:pathLst>
                <a:path w="17942" h="70003">
                  <a:moveTo>
                    <a:pt x="317" y="8"/>
                  </a:moveTo>
                  <a:lnTo>
                    <a:pt x="317" y="70012"/>
                  </a:lnTo>
                </a:path>
              </a:pathLst>
            </a:custGeom>
            <a:ln w="19050" cap="flat">
              <a:solidFill>
                <a:srgbClr val="0070C0"/>
              </a:solidFill>
              <a:prstDash val="solid"/>
              <a:miter/>
            </a:ln>
          </p:spPr>
          <p:txBody>
            <a:bodyPr rtlCol="0" anchor="ctr"/>
            <a:lstStyle/>
            <a:p>
              <a:endParaRPr lang="en-GB" sz="1050"/>
            </a:p>
          </p:txBody>
        </p:sp>
        <p:sp>
          <p:nvSpPr>
            <p:cNvPr id="477" name="Freeform: Shape 476">
              <a:extLst>
                <a:ext uri="{FF2B5EF4-FFF2-40B4-BE49-F238E27FC236}">
                  <a16:creationId xmlns:a16="http://schemas.microsoft.com/office/drawing/2014/main" id="{AF486AA5-8E67-3254-D6BC-BD078EFAF564}"/>
                </a:ext>
              </a:extLst>
            </p:cNvPr>
            <p:cNvSpPr/>
            <p:nvPr/>
          </p:nvSpPr>
          <p:spPr>
            <a:xfrm>
              <a:off x="7448786" y="1167717"/>
              <a:ext cx="50776" cy="24736"/>
            </a:xfrm>
            <a:custGeom>
              <a:avLst/>
              <a:gdLst>
                <a:gd name="connsiteX0" fmla="*/ 51094 w 50776"/>
                <a:gd name="connsiteY0" fmla="*/ 8 h 24736"/>
                <a:gd name="connsiteX1" fmla="*/ 317 w 50776"/>
                <a:gd name="connsiteY1" fmla="*/ 8 h 24736"/>
              </a:gdLst>
              <a:ahLst/>
              <a:cxnLst>
                <a:cxn ang="0">
                  <a:pos x="connsiteX0" y="connsiteY0"/>
                </a:cxn>
                <a:cxn ang="0">
                  <a:pos x="connsiteX1" y="connsiteY1"/>
                </a:cxn>
              </a:cxnLst>
              <a:rect l="l" t="t" r="r" b="b"/>
              <a:pathLst>
                <a:path w="50776" h="24736">
                  <a:moveTo>
                    <a:pt x="51094" y="8"/>
                  </a:moveTo>
                  <a:lnTo>
                    <a:pt x="317" y="8"/>
                  </a:lnTo>
                </a:path>
              </a:pathLst>
            </a:custGeom>
            <a:ln w="19050" cap="flat">
              <a:solidFill>
                <a:srgbClr val="0070C0"/>
              </a:solidFill>
              <a:prstDash val="solid"/>
              <a:miter/>
            </a:ln>
          </p:spPr>
          <p:txBody>
            <a:bodyPr rtlCol="0" anchor="ctr"/>
            <a:lstStyle/>
            <a:p>
              <a:endParaRPr lang="en-GB" sz="1050"/>
            </a:p>
          </p:txBody>
        </p:sp>
      </p:grpSp>
      <p:grpSp>
        <p:nvGrpSpPr>
          <p:cNvPr id="102" name="Graphic 3">
            <a:extLst>
              <a:ext uri="{FF2B5EF4-FFF2-40B4-BE49-F238E27FC236}">
                <a16:creationId xmlns:a16="http://schemas.microsoft.com/office/drawing/2014/main" id="{7BFB291D-F7B2-BBF5-B806-15899735928B}"/>
              </a:ext>
            </a:extLst>
          </p:cNvPr>
          <p:cNvGrpSpPr/>
          <p:nvPr/>
        </p:nvGrpSpPr>
        <p:grpSpPr>
          <a:xfrm>
            <a:off x="3731269" y="1222579"/>
            <a:ext cx="32760" cy="45305"/>
            <a:chOff x="7441250" y="1132592"/>
            <a:chExt cx="50776" cy="70003"/>
          </a:xfrm>
        </p:grpSpPr>
        <p:sp>
          <p:nvSpPr>
            <p:cNvPr id="474" name="Freeform: Shape 473">
              <a:extLst>
                <a:ext uri="{FF2B5EF4-FFF2-40B4-BE49-F238E27FC236}">
                  <a16:creationId xmlns:a16="http://schemas.microsoft.com/office/drawing/2014/main" id="{10C86DA0-FD4D-4275-9E41-7D84634D842D}"/>
                </a:ext>
              </a:extLst>
            </p:cNvPr>
            <p:cNvSpPr/>
            <p:nvPr/>
          </p:nvSpPr>
          <p:spPr>
            <a:xfrm>
              <a:off x="7466728" y="1132592"/>
              <a:ext cx="17942" cy="70003"/>
            </a:xfrm>
            <a:custGeom>
              <a:avLst/>
              <a:gdLst>
                <a:gd name="connsiteX0" fmla="*/ 316 w 17942"/>
                <a:gd name="connsiteY0" fmla="*/ 8 h 70003"/>
                <a:gd name="connsiteX1" fmla="*/ 316 w 17942"/>
                <a:gd name="connsiteY1" fmla="*/ 70012 h 70003"/>
              </a:gdLst>
              <a:ahLst/>
              <a:cxnLst>
                <a:cxn ang="0">
                  <a:pos x="connsiteX0" y="connsiteY0"/>
                </a:cxn>
                <a:cxn ang="0">
                  <a:pos x="connsiteX1" y="connsiteY1"/>
                </a:cxn>
              </a:cxnLst>
              <a:rect l="l" t="t" r="r" b="b"/>
              <a:pathLst>
                <a:path w="17942" h="70003">
                  <a:moveTo>
                    <a:pt x="316" y="8"/>
                  </a:moveTo>
                  <a:lnTo>
                    <a:pt x="316" y="70012"/>
                  </a:lnTo>
                </a:path>
              </a:pathLst>
            </a:custGeom>
            <a:ln w="19050" cap="flat">
              <a:solidFill>
                <a:srgbClr val="0070C0"/>
              </a:solidFill>
              <a:prstDash val="solid"/>
              <a:miter/>
            </a:ln>
          </p:spPr>
          <p:txBody>
            <a:bodyPr rtlCol="0" anchor="ctr"/>
            <a:lstStyle/>
            <a:p>
              <a:endParaRPr lang="en-GB" sz="1050"/>
            </a:p>
          </p:txBody>
        </p:sp>
        <p:sp>
          <p:nvSpPr>
            <p:cNvPr id="475" name="Freeform: Shape 474">
              <a:extLst>
                <a:ext uri="{FF2B5EF4-FFF2-40B4-BE49-F238E27FC236}">
                  <a16:creationId xmlns:a16="http://schemas.microsoft.com/office/drawing/2014/main" id="{BFD49E29-F895-1CF7-4041-8C6936F0987B}"/>
                </a:ext>
              </a:extLst>
            </p:cNvPr>
            <p:cNvSpPr/>
            <p:nvPr/>
          </p:nvSpPr>
          <p:spPr>
            <a:xfrm>
              <a:off x="7441250" y="1167717"/>
              <a:ext cx="50776" cy="24736"/>
            </a:xfrm>
            <a:custGeom>
              <a:avLst/>
              <a:gdLst>
                <a:gd name="connsiteX0" fmla="*/ 51093 w 50776"/>
                <a:gd name="connsiteY0" fmla="*/ 8 h 24736"/>
                <a:gd name="connsiteX1" fmla="*/ 316 w 50776"/>
                <a:gd name="connsiteY1" fmla="*/ 8 h 24736"/>
              </a:gdLst>
              <a:ahLst/>
              <a:cxnLst>
                <a:cxn ang="0">
                  <a:pos x="connsiteX0" y="connsiteY0"/>
                </a:cxn>
                <a:cxn ang="0">
                  <a:pos x="connsiteX1" y="connsiteY1"/>
                </a:cxn>
              </a:cxnLst>
              <a:rect l="l" t="t" r="r" b="b"/>
              <a:pathLst>
                <a:path w="50776" h="24736">
                  <a:moveTo>
                    <a:pt x="51093" y="8"/>
                  </a:moveTo>
                  <a:lnTo>
                    <a:pt x="316" y="8"/>
                  </a:lnTo>
                </a:path>
              </a:pathLst>
            </a:custGeom>
            <a:ln w="19050" cap="flat">
              <a:solidFill>
                <a:srgbClr val="0070C0"/>
              </a:solidFill>
              <a:prstDash val="solid"/>
              <a:miter/>
            </a:ln>
          </p:spPr>
          <p:txBody>
            <a:bodyPr rtlCol="0" anchor="ctr"/>
            <a:lstStyle/>
            <a:p>
              <a:endParaRPr lang="en-GB" sz="1050"/>
            </a:p>
          </p:txBody>
        </p:sp>
      </p:grpSp>
      <p:grpSp>
        <p:nvGrpSpPr>
          <p:cNvPr id="103" name="Graphic 3">
            <a:extLst>
              <a:ext uri="{FF2B5EF4-FFF2-40B4-BE49-F238E27FC236}">
                <a16:creationId xmlns:a16="http://schemas.microsoft.com/office/drawing/2014/main" id="{560DD5B5-5CAC-E79F-CE28-E0A25F0FB8DD}"/>
              </a:ext>
            </a:extLst>
          </p:cNvPr>
          <p:cNvGrpSpPr/>
          <p:nvPr/>
        </p:nvGrpSpPr>
        <p:grpSpPr>
          <a:xfrm>
            <a:off x="3722356" y="1222579"/>
            <a:ext cx="32760" cy="45305"/>
            <a:chOff x="7427435" y="1132592"/>
            <a:chExt cx="50776" cy="70003"/>
          </a:xfrm>
        </p:grpSpPr>
        <p:sp>
          <p:nvSpPr>
            <p:cNvPr id="472" name="Freeform: Shape 471">
              <a:extLst>
                <a:ext uri="{FF2B5EF4-FFF2-40B4-BE49-F238E27FC236}">
                  <a16:creationId xmlns:a16="http://schemas.microsoft.com/office/drawing/2014/main" id="{47BE99D6-C8B0-C171-1DDB-C0E6BCB0A0D9}"/>
                </a:ext>
              </a:extLst>
            </p:cNvPr>
            <p:cNvSpPr/>
            <p:nvPr/>
          </p:nvSpPr>
          <p:spPr>
            <a:xfrm>
              <a:off x="7452913" y="1132592"/>
              <a:ext cx="17942" cy="70003"/>
            </a:xfrm>
            <a:custGeom>
              <a:avLst/>
              <a:gdLst>
                <a:gd name="connsiteX0" fmla="*/ 316 w 17942"/>
                <a:gd name="connsiteY0" fmla="*/ 8 h 70003"/>
                <a:gd name="connsiteX1" fmla="*/ 316 w 17942"/>
                <a:gd name="connsiteY1" fmla="*/ 70012 h 70003"/>
              </a:gdLst>
              <a:ahLst/>
              <a:cxnLst>
                <a:cxn ang="0">
                  <a:pos x="connsiteX0" y="connsiteY0"/>
                </a:cxn>
                <a:cxn ang="0">
                  <a:pos x="connsiteX1" y="connsiteY1"/>
                </a:cxn>
              </a:cxnLst>
              <a:rect l="l" t="t" r="r" b="b"/>
              <a:pathLst>
                <a:path w="17942" h="70003">
                  <a:moveTo>
                    <a:pt x="316" y="8"/>
                  </a:moveTo>
                  <a:lnTo>
                    <a:pt x="316" y="70012"/>
                  </a:lnTo>
                </a:path>
              </a:pathLst>
            </a:custGeom>
            <a:ln w="19050" cap="flat">
              <a:solidFill>
                <a:srgbClr val="0070C0"/>
              </a:solidFill>
              <a:prstDash val="solid"/>
              <a:miter/>
            </a:ln>
          </p:spPr>
          <p:txBody>
            <a:bodyPr rtlCol="0" anchor="ctr"/>
            <a:lstStyle/>
            <a:p>
              <a:endParaRPr lang="en-GB" sz="1050"/>
            </a:p>
          </p:txBody>
        </p:sp>
        <p:sp>
          <p:nvSpPr>
            <p:cNvPr id="473" name="Freeform: Shape 472">
              <a:extLst>
                <a:ext uri="{FF2B5EF4-FFF2-40B4-BE49-F238E27FC236}">
                  <a16:creationId xmlns:a16="http://schemas.microsoft.com/office/drawing/2014/main" id="{59016291-4790-42BC-8113-E65F18CC7C09}"/>
                </a:ext>
              </a:extLst>
            </p:cNvPr>
            <p:cNvSpPr/>
            <p:nvPr/>
          </p:nvSpPr>
          <p:spPr>
            <a:xfrm>
              <a:off x="7427435" y="1167717"/>
              <a:ext cx="50776" cy="24736"/>
            </a:xfrm>
            <a:custGeom>
              <a:avLst/>
              <a:gdLst>
                <a:gd name="connsiteX0" fmla="*/ 51093 w 50776"/>
                <a:gd name="connsiteY0" fmla="*/ 8 h 24736"/>
                <a:gd name="connsiteX1" fmla="*/ 316 w 50776"/>
                <a:gd name="connsiteY1" fmla="*/ 8 h 24736"/>
              </a:gdLst>
              <a:ahLst/>
              <a:cxnLst>
                <a:cxn ang="0">
                  <a:pos x="connsiteX0" y="connsiteY0"/>
                </a:cxn>
                <a:cxn ang="0">
                  <a:pos x="connsiteX1" y="connsiteY1"/>
                </a:cxn>
              </a:cxnLst>
              <a:rect l="l" t="t" r="r" b="b"/>
              <a:pathLst>
                <a:path w="50776" h="24736">
                  <a:moveTo>
                    <a:pt x="51093" y="8"/>
                  </a:moveTo>
                  <a:lnTo>
                    <a:pt x="316" y="8"/>
                  </a:lnTo>
                </a:path>
              </a:pathLst>
            </a:custGeom>
            <a:ln w="19050" cap="flat">
              <a:solidFill>
                <a:srgbClr val="0070C0"/>
              </a:solidFill>
              <a:prstDash val="solid"/>
              <a:miter/>
            </a:ln>
          </p:spPr>
          <p:txBody>
            <a:bodyPr rtlCol="0" anchor="ctr"/>
            <a:lstStyle/>
            <a:p>
              <a:endParaRPr lang="en-GB" sz="1050"/>
            </a:p>
          </p:txBody>
        </p:sp>
      </p:grpSp>
      <p:grpSp>
        <p:nvGrpSpPr>
          <p:cNvPr id="104" name="Graphic 3">
            <a:extLst>
              <a:ext uri="{FF2B5EF4-FFF2-40B4-BE49-F238E27FC236}">
                <a16:creationId xmlns:a16="http://schemas.microsoft.com/office/drawing/2014/main" id="{5D36DCFC-D496-D194-3E3C-0760968D1C1F}"/>
              </a:ext>
            </a:extLst>
          </p:cNvPr>
          <p:cNvGrpSpPr/>
          <p:nvPr/>
        </p:nvGrpSpPr>
        <p:grpSpPr>
          <a:xfrm>
            <a:off x="3712979" y="1222579"/>
            <a:ext cx="32760" cy="45305"/>
            <a:chOff x="7412901" y="1132592"/>
            <a:chExt cx="50776" cy="70003"/>
          </a:xfrm>
        </p:grpSpPr>
        <p:sp>
          <p:nvSpPr>
            <p:cNvPr id="470" name="Freeform: Shape 469">
              <a:extLst>
                <a:ext uri="{FF2B5EF4-FFF2-40B4-BE49-F238E27FC236}">
                  <a16:creationId xmlns:a16="http://schemas.microsoft.com/office/drawing/2014/main" id="{268E70E0-8705-AECF-49E0-2FAB43367ED0}"/>
                </a:ext>
              </a:extLst>
            </p:cNvPr>
            <p:cNvSpPr/>
            <p:nvPr/>
          </p:nvSpPr>
          <p:spPr>
            <a:xfrm>
              <a:off x="7438379" y="1132592"/>
              <a:ext cx="17942" cy="70003"/>
            </a:xfrm>
            <a:custGeom>
              <a:avLst/>
              <a:gdLst>
                <a:gd name="connsiteX0" fmla="*/ 315 w 17942"/>
                <a:gd name="connsiteY0" fmla="*/ 8 h 70003"/>
                <a:gd name="connsiteX1" fmla="*/ 315 w 17942"/>
                <a:gd name="connsiteY1" fmla="*/ 70012 h 70003"/>
              </a:gdLst>
              <a:ahLst/>
              <a:cxnLst>
                <a:cxn ang="0">
                  <a:pos x="connsiteX0" y="connsiteY0"/>
                </a:cxn>
                <a:cxn ang="0">
                  <a:pos x="connsiteX1" y="connsiteY1"/>
                </a:cxn>
              </a:cxnLst>
              <a:rect l="l" t="t" r="r" b="b"/>
              <a:pathLst>
                <a:path w="17942" h="70003">
                  <a:moveTo>
                    <a:pt x="315" y="8"/>
                  </a:moveTo>
                  <a:lnTo>
                    <a:pt x="315" y="70012"/>
                  </a:lnTo>
                </a:path>
              </a:pathLst>
            </a:custGeom>
            <a:ln w="19050" cap="flat">
              <a:solidFill>
                <a:srgbClr val="0070C0"/>
              </a:solidFill>
              <a:prstDash val="solid"/>
              <a:miter/>
            </a:ln>
          </p:spPr>
          <p:txBody>
            <a:bodyPr rtlCol="0" anchor="ctr"/>
            <a:lstStyle/>
            <a:p>
              <a:endParaRPr lang="en-GB" sz="1050"/>
            </a:p>
          </p:txBody>
        </p:sp>
        <p:sp>
          <p:nvSpPr>
            <p:cNvPr id="471" name="Freeform: Shape 470">
              <a:extLst>
                <a:ext uri="{FF2B5EF4-FFF2-40B4-BE49-F238E27FC236}">
                  <a16:creationId xmlns:a16="http://schemas.microsoft.com/office/drawing/2014/main" id="{B7310876-BAFD-7070-988D-6815E7C96F76}"/>
                </a:ext>
              </a:extLst>
            </p:cNvPr>
            <p:cNvSpPr/>
            <p:nvPr/>
          </p:nvSpPr>
          <p:spPr>
            <a:xfrm>
              <a:off x="7412901" y="1167717"/>
              <a:ext cx="50776" cy="24736"/>
            </a:xfrm>
            <a:custGeom>
              <a:avLst/>
              <a:gdLst>
                <a:gd name="connsiteX0" fmla="*/ 51092 w 50776"/>
                <a:gd name="connsiteY0" fmla="*/ 8 h 24736"/>
                <a:gd name="connsiteX1" fmla="*/ 315 w 50776"/>
                <a:gd name="connsiteY1" fmla="*/ 8 h 24736"/>
              </a:gdLst>
              <a:ahLst/>
              <a:cxnLst>
                <a:cxn ang="0">
                  <a:pos x="connsiteX0" y="connsiteY0"/>
                </a:cxn>
                <a:cxn ang="0">
                  <a:pos x="connsiteX1" y="connsiteY1"/>
                </a:cxn>
              </a:cxnLst>
              <a:rect l="l" t="t" r="r" b="b"/>
              <a:pathLst>
                <a:path w="50776" h="24736">
                  <a:moveTo>
                    <a:pt x="51092" y="8"/>
                  </a:moveTo>
                  <a:lnTo>
                    <a:pt x="315" y="8"/>
                  </a:lnTo>
                </a:path>
              </a:pathLst>
            </a:custGeom>
            <a:ln w="19050" cap="flat">
              <a:solidFill>
                <a:srgbClr val="0070C0"/>
              </a:solidFill>
              <a:prstDash val="solid"/>
              <a:miter/>
            </a:ln>
          </p:spPr>
          <p:txBody>
            <a:bodyPr rtlCol="0" anchor="ctr"/>
            <a:lstStyle/>
            <a:p>
              <a:endParaRPr lang="en-GB" sz="1050"/>
            </a:p>
          </p:txBody>
        </p:sp>
      </p:grpSp>
      <p:grpSp>
        <p:nvGrpSpPr>
          <p:cNvPr id="105" name="Graphic 3">
            <a:extLst>
              <a:ext uri="{FF2B5EF4-FFF2-40B4-BE49-F238E27FC236}">
                <a16:creationId xmlns:a16="http://schemas.microsoft.com/office/drawing/2014/main" id="{73F2722D-CF20-86E3-2F44-F241359FB26A}"/>
              </a:ext>
            </a:extLst>
          </p:cNvPr>
          <p:cNvGrpSpPr/>
          <p:nvPr/>
        </p:nvGrpSpPr>
        <p:grpSpPr>
          <a:xfrm>
            <a:off x="3695498" y="1222579"/>
            <a:ext cx="32760" cy="45305"/>
            <a:chOff x="7385808" y="1132592"/>
            <a:chExt cx="50776" cy="70003"/>
          </a:xfrm>
        </p:grpSpPr>
        <p:sp>
          <p:nvSpPr>
            <p:cNvPr id="468" name="Freeform: Shape 467">
              <a:extLst>
                <a:ext uri="{FF2B5EF4-FFF2-40B4-BE49-F238E27FC236}">
                  <a16:creationId xmlns:a16="http://schemas.microsoft.com/office/drawing/2014/main" id="{8B31D9DE-9E15-1374-29DD-5288929D6B77}"/>
                </a:ext>
              </a:extLst>
            </p:cNvPr>
            <p:cNvSpPr/>
            <p:nvPr/>
          </p:nvSpPr>
          <p:spPr>
            <a:xfrm>
              <a:off x="7411286" y="1132592"/>
              <a:ext cx="17942" cy="70003"/>
            </a:xfrm>
            <a:custGeom>
              <a:avLst/>
              <a:gdLst>
                <a:gd name="connsiteX0" fmla="*/ 313 w 17942"/>
                <a:gd name="connsiteY0" fmla="*/ 8 h 70003"/>
                <a:gd name="connsiteX1" fmla="*/ 313 w 17942"/>
                <a:gd name="connsiteY1" fmla="*/ 70012 h 70003"/>
              </a:gdLst>
              <a:ahLst/>
              <a:cxnLst>
                <a:cxn ang="0">
                  <a:pos x="connsiteX0" y="connsiteY0"/>
                </a:cxn>
                <a:cxn ang="0">
                  <a:pos x="connsiteX1" y="connsiteY1"/>
                </a:cxn>
              </a:cxnLst>
              <a:rect l="l" t="t" r="r" b="b"/>
              <a:pathLst>
                <a:path w="17942" h="70003">
                  <a:moveTo>
                    <a:pt x="313" y="8"/>
                  </a:moveTo>
                  <a:lnTo>
                    <a:pt x="313" y="70012"/>
                  </a:lnTo>
                </a:path>
              </a:pathLst>
            </a:custGeom>
            <a:ln w="19050" cap="flat">
              <a:solidFill>
                <a:srgbClr val="0070C0"/>
              </a:solidFill>
              <a:prstDash val="solid"/>
              <a:miter/>
            </a:ln>
          </p:spPr>
          <p:txBody>
            <a:bodyPr rtlCol="0" anchor="ctr"/>
            <a:lstStyle/>
            <a:p>
              <a:endParaRPr lang="en-GB" sz="1050"/>
            </a:p>
          </p:txBody>
        </p:sp>
        <p:sp>
          <p:nvSpPr>
            <p:cNvPr id="469" name="Freeform: Shape 468">
              <a:extLst>
                <a:ext uri="{FF2B5EF4-FFF2-40B4-BE49-F238E27FC236}">
                  <a16:creationId xmlns:a16="http://schemas.microsoft.com/office/drawing/2014/main" id="{821C565D-CA87-E19A-8017-BE1D34114079}"/>
                </a:ext>
              </a:extLst>
            </p:cNvPr>
            <p:cNvSpPr/>
            <p:nvPr/>
          </p:nvSpPr>
          <p:spPr>
            <a:xfrm>
              <a:off x="7385808" y="1167717"/>
              <a:ext cx="50776" cy="24736"/>
            </a:xfrm>
            <a:custGeom>
              <a:avLst/>
              <a:gdLst>
                <a:gd name="connsiteX0" fmla="*/ 51090 w 50776"/>
                <a:gd name="connsiteY0" fmla="*/ 8 h 24736"/>
                <a:gd name="connsiteX1" fmla="*/ 313 w 50776"/>
                <a:gd name="connsiteY1" fmla="*/ 8 h 24736"/>
              </a:gdLst>
              <a:ahLst/>
              <a:cxnLst>
                <a:cxn ang="0">
                  <a:pos x="connsiteX0" y="connsiteY0"/>
                </a:cxn>
                <a:cxn ang="0">
                  <a:pos x="connsiteX1" y="connsiteY1"/>
                </a:cxn>
              </a:cxnLst>
              <a:rect l="l" t="t" r="r" b="b"/>
              <a:pathLst>
                <a:path w="50776" h="24736">
                  <a:moveTo>
                    <a:pt x="51090" y="8"/>
                  </a:moveTo>
                  <a:lnTo>
                    <a:pt x="313" y="8"/>
                  </a:lnTo>
                </a:path>
              </a:pathLst>
            </a:custGeom>
            <a:ln w="19050" cap="flat">
              <a:solidFill>
                <a:srgbClr val="0070C0"/>
              </a:solidFill>
              <a:prstDash val="solid"/>
              <a:miter/>
            </a:ln>
          </p:spPr>
          <p:txBody>
            <a:bodyPr rtlCol="0" anchor="ctr"/>
            <a:lstStyle/>
            <a:p>
              <a:endParaRPr lang="en-GB" sz="1050"/>
            </a:p>
          </p:txBody>
        </p:sp>
      </p:grpSp>
      <p:grpSp>
        <p:nvGrpSpPr>
          <p:cNvPr id="106" name="Graphic 3">
            <a:extLst>
              <a:ext uri="{FF2B5EF4-FFF2-40B4-BE49-F238E27FC236}">
                <a16:creationId xmlns:a16="http://schemas.microsoft.com/office/drawing/2014/main" id="{F573F291-75A7-577D-0B6B-5A0ACA2105E2}"/>
              </a:ext>
            </a:extLst>
          </p:cNvPr>
          <p:cNvGrpSpPr/>
          <p:nvPr/>
        </p:nvGrpSpPr>
        <p:grpSpPr>
          <a:xfrm>
            <a:off x="3562949" y="1222579"/>
            <a:ext cx="32760" cy="45305"/>
            <a:chOff x="7180368" y="1132592"/>
            <a:chExt cx="50776" cy="70003"/>
          </a:xfrm>
        </p:grpSpPr>
        <p:sp>
          <p:nvSpPr>
            <p:cNvPr id="466" name="Freeform: Shape 465">
              <a:extLst>
                <a:ext uri="{FF2B5EF4-FFF2-40B4-BE49-F238E27FC236}">
                  <a16:creationId xmlns:a16="http://schemas.microsoft.com/office/drawing/2014/main" id="{5ABE2443-1A6F-0180-58BF-314F202A8A42}"/>
                </a:ext>
              </a:extLst>
            </p:cNvPr>
            <p:cNvSpPr/>
            <p:nvPr/>
          </p:nvSpPr>
          <p:spPr>
            <a:xfrm>
              <a:off x="7205846" y="1132592"/>
              <a:ext cx="17942" cy="70003"/>
            </a:xfrm>
            <a:custGeom>
              <a:avLst/>
              <a:gdLst>
                <a:gd name="connsiteX0" fmla="*/ 302 w 17942"/>
                <a:gd name="connsiteY0" fmla="*/ 8 h 70003"/>
                <a:gd name="connsiteX1" fmla="*/ 302 w 17942"/>
                <a:gd name="connsiteY1" fmla="*/ 70012 h 70003"/>
              </a:gdLst>
              <a:ahLst/>
              <a:cxnLst>
                <a:cxn ang="0">
                  <a:pos x="connsiteX0" y="connsiteY0"/>
                </a:cxn>
                <a:cxn ang="0">
                  <a:pos x="connsiteX1" y="connsiteY1"/>
                </a:cxn>
              </a:cxnLst>
              <a:rect l="l" t="t" r="r" b="b"/>
              <a:pathLst>
                <a:path w="17942" h="70003">
                  <a:moveTo>
                    <a:pt x="302" y="8"/>
                  </a:moveTo>
                  <a:lnTo>
                    <a:pt x="302" y="70012"/>
                  </a:lnTo>
                </a:path>
              </a:pathLst>
            </a:custGeom>
            <a:ln w="19050" cap="flat">
              <a:solidFill>
                <a:srgbClr val="0070C0"/>
              </a:solidFill>
              <a:prstDash val="solid"/>
              <a:miter/>
            </a:ln>
          </p:spPr>
          <p:txBody>
            <a:bodyPr rtlCol="0" anchor="ctr"/>
            <a:lstStyle/>
            <a:p>
              <a:endParaRPr lang="en-GB" sz="1050"/>
            </a:p>
          </p:txBody>
        </p:sp>
        <p:sp>
          <p:nvSpPr>
            <p:cNvPr id="467" name="Freeform: Shape 466">
              <a:extLst>
                <a:ext uri="{FF2B5EF4-FFF2-40B4-BE49-F238E27FC236}">
                  <a16:creationId xmlns:a16="http://schemas.microsoft.com/office/drawing/2014/main" id="{9857EB6E-50F4-1DA2-4E80-002D1102C332}"/>
                </a:ext>
              </a:extLst>
            </p:cNvPr>
            <p:cNvSpPr/>
            <p:nvPr/>
          </p:nvSpPr>
          <p:spPr>
            <a:xfrm>
              <a:off x="7180368" y="1167717"/>
              <a:ext cx="50776" cy="24736"/>
            </a:xfrm>
            <a:custGeom>
              <a:avLst/>
              <a:gdLst>
                <a:gd name="connsiteX0" fmla="*/ 51079 w 50776"/>
                <a:gd name="connsiteY0" fmla="*/ 8 h 24736"/>
                <a:gd name="connsiteX1" fmla="*/ 302 w 50776"/>
                <a:gd name="connsiteY1" fmla="*/ 8 h 24736"/>
              </a:gdLst>
              <a:ahLst/>
              <a:cxnLst>
                <a:cxn ang="0">
                  <a:pos x="connsiteX0" y="connsiteY0"/>
                </a:cxn>
                <a:cxn ang="0">
                  <a:pos x="connsiteX1" y="connsiteY1"/>
                </a:cxn>
              </a:cxnLst>
              <a:rect l="l" t="t" r="r" b="b"/>
              <a:pathLst>
                <a:path w="50776" h="24736">
                  <a:moveTo>
                    <a:pt x="51079" y="8"/>
                  </a:moveTo>
                  <a:lnTo>
                    <a:pt x="302" y="8"/>
                  </a:lnTo>
                </a:path>
              </a:pathLst>
            </a:custGeom>
            <a:ln w="19050" cap="flat">
              <a:solidFill>
                <a:srgbClr val="0070C0"/>
              </a:solidFill>
              <a:prstDash val="solid"/>
              <a:miter/>
            </a:ln>
          </p:spPr>
          <p:txBody>
            <a:bodyPr rtlCol="0" anchor="ctr"/>
            <a:lstStyle/>
            <a:p>
              <a:endParaRPr lang="en-GB" sz="1050"/>
            </a:p>
          </p:txBody>
        </p:sp>
      </p:grpSp>
      <p:grpSp>
        <p:nvGrpSpPr>
          <p:cNvPr id="107" name="Graphic 3">
            <a:extLst>
              <a:ext uri="{FF2B5EF4-FFF2-40B4-BE49-F238E27FC236}">
                <a16:creationId xmlns:a16="http://schemas.microsoft.com/office/drawing/2014/main" id="{9D73DB3D-A051-C816-8FF5-8CC27698085D}"/>
              </a:ext>
            </a:extLst>
          </p:cNvPr>
          <p:cNvGrpSpPr/>
          <p:nvPr/>
        </p:nvGrpSpPr>
        <p:grpSpPr>
          <a:xfrm>
            <a:off x="3409098" y="1222579"/>
            <a:ext cx="32760" cy="45305"/>
            <a:chOff x="6941913" y="1132592"/>
            <a:chExt cx="50776" cy="70003"/>
          </a:xfrm>
        </p:grpSpPr>
        <p:sp>
          <p:nvSpPr>
            <p:cNvPr id="464" name="Freeform: Shape 463">
              <a:extLst>
                <a:ext uri="{FF2B5EF4-FFF2-40B4-BE49-F238E27FC236}">
                  <a16:creationId xmlns:a16="http://schemas.microsoft.com/office/drawing/2014/main" id="{0C778DEB-DBD4-4B48-418D-902754C2D5FE}"/>
                </a:ext>
              </a:extLst>
            </p:cNvPr>
            <p:cNvSpPr/>
            <p:nvPr/>
          </p:nvSpPr>
          <p:spPr>
            <a:xfrm>
              <a:off x="6967391" y="1132592"/>
              <a:ext cx="17942" cy="70003"/>
            </a:xfrm>
            <a:custGeom>
              <a:avLst/>
              <a:gdLst>
                <a:gd name="connsiteX0" fmla="*/ 289 w 17942"/>
                <a:gd name="connsiteY0" fmla="*/ 8 h 70003"/>
                <a:gd name="connsiteX1" fmla="*/ 289 w 17942"/>
                <a:gd name="connsiteY1" fmla="*/ 70012 h 70003"/>
              </a:gdLst>
              <a:ahLst/>
              <a:cxnLst>
                <a:cxn ang="0">
                  <a:pos x="connsiteX0" y="connsiteY0"/>
                </a:cxn>
                <a:cxn ang="0">
                  <a:pos x="connsiteX1" y="connsiteY1"/>
                </a:cxn>
              </a:cxnLst>
              <a:rect l="l" t="t" r="r" b="b"/>
              <a:pathLst>
                <a:path w="17942" h="70003">
                  <a:moveTo>
                    <a:pt x="289" y="8"/>
                  </a:moveTo>
                  <a:lnTo>
                    <a:pt x="289" y="70012"/>
                  </a:lnTo>
                </a:path>
              </a:pathLst>
            </a:custGeom>
            <a:ln w="19050" cap="flat">
              <a:solidFill>
                <a:srgbClr val="0070C0"/>
              </a:solidFill>
              <a:prstDash val="solid"/>
              <a:miter/>
            </a:ln>
          </p:spPr>
          <p:txBody>
            <a:bodyPr rtlCol="0" anchor="ctr"/>
            <a:lstStyle/>
            <a:p>
              <a:endParaRPr lang="en-GB" sz="1050"/>
            </a:p>
          </p:txBody>
        </p:sp>
        <p:sp>
          <p:nvSpPr>
            <p:cNvPr id="465" name="Freeform: Shape 464">
              <a:extLst>
                <a:ext uri="{FF2B5EF4-FFF2-40B4-BE49-F238E27FC236}">
                  <a16:creationId xmlns:a16="http://schemas.microsoft.com/office/drawing/2014/main" id="{8F4F3639-2124-A174-2066-C3F975DB9146}"/>
                </a:ext>
              </a:extLst>
            </p:cNvPr>
            <p:cNvSpPr/>
            <p:nvPr/>
          </p:nvSpPr>
          <p:spPr>
            <a:xfrm>
              <a:off x="6941913" y="1167717"/>
              <a:ext cx="50776" cy="24736"/>
            </a:xfrm>
            <a:custGeom>
              <a:avLst/>
              <a:gdLst>
                <a:gd name="connsiteX0" fmla="*/ 51066 w 50776"/>
                <a:gd name="connsiteY0" fmla="*/ 8 h 24736"/>
                <a:gd name="connsiteX1" fmla="*/ 289 w 50776"/>
                <a:gd name="connsiteY1" fmla="*/ 8 h 24736"/>
              </a:gdLst>
              <a:ahLst/>
              <a:cxnLst>
                <a:cxn ang="0">
                  <a:pos x="connsiteX0" y="connsiteY0"/>
                </a:cxn>
                <a:cxn ang="0">
                  <a:pos x="connsiteX1" y="connsiteY1"/>
                </a:cxn>
              </a:cxnLst>
              <a:rect l="l" t="t" r="r" b="b"/>
              <a:pathLst>
                <a:path w="50776" h="24736">
                  <a:moveTo>
                    <a:pt x="51066" y="8"/>
                  </a:moveTo>
                  <a:lnTo>
                    <a:pt x="289" y="8"/>
                  </a:lnTo>
                </a:path>
              </a:pathLst>
            </a:custGeom>
            <a:ln w="19050" cap="flat">
              <a:solidFill>
                <a:srgbClr val="0070C0"/>
              </a:solidFill>
              <a:prstDash val="solid"/>
              <a:miter/>
            </a:ln>
          </p:spPr>
          <p:txBody>
            <a:bodyPr rtlCol="0" anchor="ctr"/>
            <a:lstStyle/>
            <a:p>
              <a:endParaRPr lang="en-GB" sz="1050"/>
            </a:p>
          </p:txBody>
        </p:sp>
      </p:grpSp>
      <p:grpSp>
        <p:nvGrpSpPr>
          <p:cNvPr id="108" name="Graphic 3">
            <a:extLst>
              <a:ext uri="{FF2B5EF4-FFF2-40B4-BE49-F238E27FC236}">
                <a16:creationId xmlns:a16="http://schemas.microsoft.com/office/drawing/2014/main" id="{D3200DFE-E8AF-98E1-D322-AC129D8505DE}"/>
              </a:ext>
            </a:extLst>
          </p:cNvPr>
          <p:cNvGrpSpPr/>
          <p:nvPr/>
        </p:nvGrpSpPr>
        <p:grpSpPr>
          <a:xfrm>
            <a:off x="3309773" y="1222579"/>
            <a:ext cx="32760" cy="45305"/>
            <a:chOff x="6787967" y="1132592"/>
            <a:chExt cx="50776" cy="70003"/>
          </a:xfrm>
        </p:grpSpPr>
        <p:sp>
          <p:nvSpPr>
            <p:cNvPr id="462" name="Freeform: Shape 461">
              <a:extLst>
                <a:ext uri="{FF2B5EF4-FFF2-40B4-BE49-F238E27FC236}">
                  <a16:creationId xmlns:a16="http://schemas.microsoft.com/office/drawing/2014/main" id="{6221806B-7C4C-EBB7-EB29-9891AEE948D5}"/>
                </a:ext>
              </a:extLst>
            </p:cNvPr>
            <p:cNvSpPr/>
            <p:nvPr/>
          </p:nvSpPr>
          <p:spPr>
            <a:xfrm>
              <a:off x="6813446" y="1132592"/>
              <a:ext cx="17942" cy="70003"/>
            </a:xfrm>
            <a:custGeom>
              <a:avLst/>
              <a:gdLst>
                <a:gd name="connsiteX0" fmla="*/ 280 w 17942"/>
                <a:gd name="connsiteY0" fmla="*/ 8 h 70003"/>
                <a:gd name="connsiteX1" fmla="*/ 280 w 17942"/>
                <a:gd name="connsiteY1" fmla="*/ 70012 h 70003"/>
              </a:gdLst>
              <a:ahLst/>
              <a:cxnLst>
                <a:cxn ang="0">
                  <a:pos x="connsiteX0" y="connsiteY0"/>
                </a:cxn>
                <a:cxn ang="0">
                  <a:pos x="connsiteX1" y="connsiteY1"/>
                </a:cxn>
              </a:cxnLst>
              <a:rect l="l" t="t" r="r" b="b"/>
              <a:pathLst>
                <a:path w="17942" h="70003">
                  <a:moveTo>
                    <a:pt x="280" y="8"/>
                  </a:moveTo>
                  <a:lnTo>
                    <a:pt x="280" y="70012"/>
                  </a:lnTo>
                </a:path>
              </a:pathLst>
            </a:custGeom>
            <a:ln w="19050" cap="flat">
              <a:solidFill>
                <a:srgbClr val="0070C0"/>
              </a:solidFill>
              <a:prstDash val="solid"/>
              <a:miter/>
            </a:ln>
          </p:spPr>
          <p:txBody>
            <a:bodyPr rtlCol="0" anchor="ctr"/>
            <a:lstStyle/>
            <a:p>
              <a:endParaRPr lang="en-GB" sz="1050"/>
            </a:p>
          </p:txBody>
        </p:sp>
        <p:sp>
          <p:nvSpPr>
            <p:cNvPr id="463" name="Freeform: Shape 462">
              <a:extLst>
                <a:ext uri="{FF2B5EF4-FFF2-40B4-BE49-F238E27FC236}">
                  <a16:creationId xmlns:a16="http://schemas.microsoft.com/office/drawing/2014/main" id="{BCC1CB16-A89E-3FD1-E64A-07447B6A69D3}"/>
                </a:ext>
              </a:extLst>
            </p:cNvPr>
            <p:cNvSpPr/>
            <p:nvPr/>
          </p:nvSpPr>
          <p:spPr>
            <a:xfrm>
              <a:off x="6787967" y="1167717"/>
              <a:ext cx="50776" cy="24736"/>
            </a:xfrm>
            <a:custGeom>
              <a:avLst/>
              <a:gdLst>
                <a:gd name="connsiteX0" fmla="*/ 51057 w 50776"/>
                <a:gd name="connsiteY0" fmla="*/ 8 h 24736"/>
                <a:gd name="connsiteX1" fmla="*/ 280 w 50776"/>
                <a:gd name="connsiteY1" fmla="*/ 8 h 24736"/>
              </a:gdLst>
              <a:ahLst/>
              <a:cxnLst>
                <a:cxn ang="0">
                  <a:pos x="connsiteX0" y="connsiteY0"/>
                </a:cxn>
                <a:cxn ang="0">
                  <a:pos x="connsiteX1" y="connsiteY1"/>
                </a:cxn>
              </a:cxnLst>
              <a:rect l="l" t="t" r="r" b="b"/>
              <a:pathLst>
                <a:path w="50776" h="24736">
                  <a:moveTo>
                    <a:pt x="51057" y="8"/>
                  </a:moveTo>
                  <a:lnTo>
                    <a:pt x="280" y="8"/>
                  </a:lnTo>
                </a:path>
              </a:pathLst>
            </a:custGeom>
            <a:ln w="19050" cap="flat">
              <a:solidFill>
                <a:srgbClr val="0070C0"/>
              </a:solidFill>
              <a:prstDash val="solid"/>
              <a:miter/>
            </a:ln>
          </p:spPr>
          <p:txBody>
            <a:bodyPr rtlCol="0" anchor="ctr"/>
            <a:lstStyle/>
            <a:p>
              <a:endParaRPr lang="en-GB" sz="1050"/>
            </a:p>
          </p:txBody>
        </p:sp>
      </p:grpSp>
      <p:grpSp>
        <p:nvGrpSpPr>
          <p:cNvPr id="109" name="Graphic 3">
            <a:extLst>
              <a:ext uri="{FF2B5EF4-FFF2-40B4-BE49-F238E27FC236}">
                <a16:creationId xmlns:a16="http://schemas.microsoft.com/office/drawing/2014/main" id="{405F164B-963F-773E-135A-72A28EAA4AF6}"/>
              </a:ext>
            </a:extLst>
          </p:cNvPr>
          <p:cNvGrpSpPr/>
          <p:nvPr/>
        </p:nvGrpSpPr>
        <p:grpSpPr>
          <a:xfrm>
            <a:off x="3291945" y="1222579"/>
            <a:ext cx="32760" cy="45305"/>
            <a:chOff x="6760336" y="1132592"/>
            <a:chExt cx="50776" cy="70003"/>
          </a:xfrm>
        </p:grpSpPr>
        <p:sp>
          <p:nvSpPr>
            <p:cNvPr id="460" name="Freeform: Shape 459">
              <a:extLst>
                <a:ext uri="{FF2B5EF4-FFF2-40B4-BE49-F238E27FC236}">
                  <a16:creationId xmlns:a16="http://schemas.microsoft.com/office/drawing/2014/main" id="{1B681148-AA03-BED7-FBFC-23FFFE45405C}"/>
                </a:ext>
              </a:extLst>
            </p:cNvPr>
            <p:cNvSpPr/>
            <p:nvPr/>
          </p:nvSpPr>
          <p:spPr>
            <a:xfrm>
              <a:off x="6785814" y="1132592"/>
              <a:ext cx="17942" cy="70003"/>
            </a:xfrm>
            <a:custGeom>
              <a:avLst/>
              <a:gdLst>
                <a:gd name="connsiteX0" fmla="*/ 279 w 17942"/>
                <a:gd name="connsiteY0" fmla="*/ 8 h 70003"/>
                <a:gd name="connsiteX1" fmla="*/ 279 w 17942"/>
                <a:gd name="connsiteY1" fmla="*/ 70012 h 70003"/>
              </a:gdLst>
              <a:ahLst/>
              <a:cxnLst>
                <a:cxn ang="0">
                  <a:pos x="connsiteX0" y="connsiteY0"/>
                </a:cxn>
                <a:cxn ang="0">
                  <a:pos x="connsiteX1" y="connsiteY1"/>
                </a:cxn>
              </a:cxnLst>
              <a:rect l="l" t="t" r="r" b="b"/>
              <a:pathLst>
                <a:path w="17942" h="70003">
                  <a:moveTo>
                    <a:pt x="279" y="8"/>
                  </a:moveTo>
                  <a:lnTo>
                    <a:pt x="279" y="70012"/>
                  </a:lnTo>
                </a:path>
              </a:pathLst>
            </a:custGeom>
            <a:ln w="19050" cap="flat">
              <a:solidFill>
                <a:srgbClr val="0070C0"/>
              </a:solidFill>
              <a:prstDash val="solid"/>
              <a:miter/>
            </a:ln>
          </p:spPr>
          <p:txBody>
            <a:bodyPr rtlCol="0" anchor="ctr"/>
            <a:lstStyle/>
            <a:p>
              <a:endParaRPr lang="en-GB" sz="1050"/>
            </a:p>
          </p:txBody>
        </p:sp>
        <p:sp>
          <p:nvSpPr>
            <p:cNvPr id="461" name="Freeform: Shape 460">
              <a:extLst>
                <a:ext uri="{FF2B5EF4-FFF2-40B4-BE49-F238E27FC236}">
                  <a16:creationId xmlns:a16="http://schemas.microsoft.com/office/drawing/2014/main" id="{00F290E8-AD47-A7FA-CC6B-0360A53E5E53}"/>
                </a:ext>
              </a:extLst>
            </p:cNvPr>
            <p:cNvSpPr/>
            <p:nvPr/>
          </p:nvSpPr>
          <p:spPr>
            <a:xfrm>
              <a:off x="6760336" y="1167717"/>
              <a:ext cx="50776" cy="24736"/>
            </a:xfrm>
            <a:custGeom>
              <a:avLst/>
              <a:gdLst>
                <a:gd name="connsiteX0" fmla="*/ 51056 w 50776"/>
                <a:gd name="connsiteY0" fmla="*/ 8 h 24736"/>
                <a:gd name="connsiteX1" fmla="*/ 279 w 50776"/>
                <a:gd name="connsiteY1" fmla="*/ 8 h 24736"/>
              </a:gdLst>
              <a:ahLst/>
              <a:cxnLst>
                <a:cxn ang="0">
                  <a:pos x="connsiteX0" y="connsiteY0"/>
                </a:cxn>
                <a:cxn ang="0">
                  <a:pos x="connsiteX1" y="connsiteY1"/>
                </a:cxn>
              </a:cxnLst>
              <a:rect l="l" t="t" r="r" b="b"/>
              <a:pathLst>
                <a:path w="50776" h="24736">
                  <a:moveTo>
                    <a:pt x="51056" y="8"/>
                  </a:moveTo>
                  <a:lnTo>
                    <a:pt x="279" y="8"/>
                  </a:lnTo>
                </a:path>
              </a:pathLst>
            </a:custGeom>
            <a:ln w="19050" cap="flat">
              <a:solidFill>
                <a:srgbClr val="0070C0"/>
              </a:solidFill>
              <a:prstDash val="solid"/>
              <a:miter/>
            </a:ln>
          </p:spPr>
          <p:txBody>
            <a:bodyPr rtlCol="0" anchor="ctr"/>
            <a:lstStyle/>
            <a:p>
              <a:endParaRPr lang="en-GB" sz="1050"/>
            </a:p>
          </p:txBody>
        </p:sp>
      </p:grpSp>
      <p:grpSp>
        <p:nvGrpSpPr>
          <p:cNvPr id="110" name="Graphic 3">
            <a:extLst>
              <a:ext uri="{FF2B5EF4-FFF2-40B4-BE49-F238E27FC236}">
                <a16:creationId xmlns:a16="http://schemas.microsoft.com/office/drawing/2014/main" id="{9800DA43-601E-CE6B-B431-5948A3845C4A}"/>
              </a:ext>
            </a:extLst>
          </p:cNvPr>
          <p:cNvGrpSpPr/>
          <p:nvPr/>
        </p:nvGrpSpPr>
        <p:grpSpPr>
          <a:xfrm>
            <a:off x="3268676" y="1222579"/>
            <a:ext cx="32760" cy="45305"/>
            <a:chOff x="6724272" y="1132592"/>
            <a:chExt cx="50776" cy="70003"/>
          </a:xfrm>
        </p:grpSpPr>
        <p:sp>
          <p:nvSpPr>
            <p:cNvPr id="458" name="Freeform: Shape 457">
              <a:extLst>
                <a:ext uri="{FF2B5EF4-FFF2-40B4-BE49-F238E27FC236}">
                  <a16:creationId xmlns:a16="http://schemas.microsoft.com/office/drawing/2014/main" id="{5A9544FE-7767-ECBB-F043-3AE4F884735D}"/>
                </a:ext>
              </a:extLst>
            </p:cNvPr>
            <p:cNvSpPr/>
            <p:nvPr/>
          </p:nvSpPr>
          <p:spPr>
            <a:xfrm>
              <a:off x="6749750" y="1132592"/>
              <a:ext cx="17942" cy="70003"/>
            </a:xfrm>
            <a:custGeom>
              <a:avLst/>
              <a:gdLst>
                <a:gd name="connsiteX0" fmla="*/ 277 w 17942"/>
                <a:gd name="connsiteY0" fmla="*/ 8 h 70003"/>
                <a:gd name="connsiteX1" fmla="*/ 277 w 17942"/>
                <a:gd name="connsiteY1" fmla="*/ 70012 h 70003"/>
              </a:gdLst>
              <a:ahLst/>
              <a:cxnLst>
                <a:cxn ang="0">
                  <a:pos x="connsiteX0" y="connsiteY0"/>
                </a:cxn>
                <a:cxn ang="0">
                  <a:pos x="connsiteX1" y="connsiteY1"/>
                </a:cxn>
              </a:cxnLst>
              <a:rect l="l" t="t" r="r" b="b"/>
              <a:pathLst>
                <a:path w="17942" h="70003">
                  <a:moveTo>
                    <a:pt x="277" y="8"/>
                  </a:moveTo>
                  <a:lnTo>
                    <a:pt x="277" y="70012"/>
                  </a:lnTo>
                </a:path>
              </a:pathLst>
            </a:custGeom>
            <a:ln w="19050" cap="flat">
              <a:solidFill>
                <a:srgbClr val="0070C0"/>
              </a:solidFill>
              <a:prstDash val="solid"/>
              <a:miter/>
            </a:ln>
          </p:spPr>
          <p:txBody>
            <a:bodyPr rtlCol="0" anchor="ctr"/>
            <a:lstStyle/>
            <a:p>
              <a:endParaRPr lang="en-GB" sz="1050"/>
            </a:p>
          </p:txBody>
        </p:sp>
        <p:sp>
          <p:nvSpPr>
            <p:cNvPr id="459" name="Freeform: Shape 458">
              <a:extLst>
                <a:ext uri="{FF2B5EF4-FFF2-40B4-BE49-F238E27FC236}">
                  <a16:creationId xmlns:a16="http://schemas.microsoft.com/office/drawing/2014/main" id="{F4235EF8-ABAB-D0F1-8A5E-6DE9411E179B}"/>
                </a:ext>
              </a:extLst>
            </p:cNvPr>
            <p:cNvSpPr/>
            <p:nvPr/>
          </p:nvSpPr>
          <p:spPr>
            <a:xfrm>
              <a:off x="6724272" y="1167717"/>
              <a:ext cx="50776" cy="24736"/>
            </a:xfrm>
            <a:custGeom>
              <a:avLst/>
              <a:gdLst>
                <a:gd name="connsiteX0" fmla="*/ 51054 w 50776"/>
                <a:gd name="connsiteY0" fmla="*/ 8 h 24736"/>
                <a:gd name="connsiteX1" fmla="*/ 277 w 50776"/>
                <a:gd name="connsiteY1" fmla="*/ 8 h 24736"/>
              </a:gdLst>
              <a:ahLst/>
              <a:cxnLst>
                <a:cxn ang="0">
                  <a:pos x="connsiteX0" y="connsiteY0"/>
                </a:cxn>
                <a:cxn ang="0">
                  <a:pos x="connsiteX1" y="connsiteY1"/>
                </a:cxn>
              </a:cxnLst>
              <a:rect l="l" t="t" r="r" b="b"/>
              <a:pathLst>
                <a:path w="50776" h="24736">
                  <a:moveTo>
                    <a:pt x="51054" y="8"/>
                  </a:moveTo>
                  <a:lnTo>
                    <a:pt x="277" y="8"/>
                  </a:lnTo>
                </a:path>
              </a:pathLst>
            </a:custGeom>
            <a:ln w="19050" cap="flat">
              <a:solidFill>
                <a:srgbClr val="0070C0"/>
              </a:solidFill>
              <a:prstDash val="solid"/>
              <a:miter/>
            </a:ln>
          </p:spPr>
          <p:txBody>
            <a:bodyPr rtlCol="0" anchor="ctr"/>
            <a:lstStyle/>
            <a:p>
              <a:endParaRPr lang="en-GB" sz="1050"/>
            </a:p>
          </p:txBody>
        </p:sp>
      </p:grpSp>
      <p:grpSp>
        <p:nvGrpSpPr>
          <p:cNvPr id="111" name="Graphic 3">
            <a:extLst>
              <a:ext uri="{FF2B5EF4-FFF2-40B4-BE49-F238E27FC236}">
                <a16:creationId xmlns:a16="http://schemas.microsoft.com/office/drawing/2014/main" id="{915EB4E6-DAA9-1BF8-8599-365FA72A8259}"/>
              </a:ext>
            </a:extLst>
          </p:cNvPr>
          <p:cNvGrpSpPr/>
          <p:nvPr/>
        </p:nvGrpSpPr>
        <p:grpSpPr>
          <a:xfrm>
            <a:off x="3259184" y="1222579"/>
            <a:ext cx="32760" cy="45305"/>
            <a:chOff x="6709559" y="1132592"/>
            <a:chExt cx="50776" cy="70003"/>
          </a:xfrm>
        </p:grpSpPr>
        <p:sp>
          <p:nvSpPr>
            <p:cNvPr id="456" name="Freeform: Shape 455">
              <a:extLst>
                <a:ext uri="{FF2B5EF4-FFF2-40B4-BE49-F238E27FC236}">
                  <a16:creationId xmlns:a16="http://schemas.microsoft.com/office/drawing/2014/main" id="{63CD37A2-ADE8-AD91-BB3C-E343609CC9E2}"/>
                </a:ext>
              </a:extLst>
            </p:cNvPr>
            <p:cNvSpPr/>
            <p:nvPr/>
          </p:nvSpPr>
          <p:spPr>
            <a:xfrm>
              <a:off x="6735037" y="1132592"/>
              <a:ext cx="17942" cy="70003"/>
            </a:xfrm>
            <a:custGeom>
              <a:avLst/>
              <a:gdLst>
                <a:gd name="connsiteX0" fmla="*/ 276 w 17942"/>
                <a:gd name="connsiteY0" fmla="*/ 8 h 70003"/>
                <a:gd name="connsiteX1" fmla="*/ 276 w 17942"/>
                <a:gd name="connsiteY1" fmla="*/ 70012 h 70003"/>
              </a:gdLst>
              <a:ahLst/>
              <a:cxnLst>
                <a:cxn ang="0">
                  <a:pos x="connsiteX0" y="connsiteY0"/>
                </a:cxn>
                <a:cxn ang="0">
                  <a:pos x="connsiteX1" y="connsiteY1"/>
                </a:cxn>
              </a:cxnLst>
              <a:rect l="l" t="t" r="r" b="b"/>
              <a:pathLst>
                <a:path w="17942" h="70003">
                  <a:moveTo>
                    <a:pt x="276" y="8"/>
                  </a:moveTo>
                  <a:lnTo>
                    <a:pt x="276" y="70012"/>
                  </a:lnTo>
                </a:path>
              </a:pathLst>
            </a:custGeom>
            <a:ln w="19050" cap="flat">
              <a:solidFill>
                <a:srgbClr val="0070C0"/>
              </a:solidFill>
              <a:prstDash val="solid"/>
              <a:miter/>
            </a:ln>
          </p:spPr>
          <p:txBody>
            <a:bodyPr rtlCol="0" anchor="ctr"/>
            <a:lstStyle/>
            <a:p>
              <a:endParaRPr lang="en-GB" sz="1050"/>
            </a:p>
          </p:txBody>
        </p:sp>
        <p:sp>
          <p:nvSpPr>
            <p:cNvPr id="457" name="Freeform: Shape 456">
              <a:extLst>
                <a:ext uri="{FF2B5EF4-FFF2-40B4-BE49-F238E27FC236}">
                  <a16:creationId xmlns:a16="http://schemas.microsoft.com/office/drawing/2014/main" id="{F53AE3C4-5148-8AE9-496C-BBEF30C333D0}"/>
                </a:ext>
              </a:extLst>
            </p:cNvPr>
            <p:cNvSpPr/>
            <p:nvPr/>
          </p:nvSpPr>
          <p:spPr>
            <a:xfrm>
              <a:off x="6709559" y="1167717"/>
              <a:ext cx="50776" cy="24736"/>
            </a:xfrm>
            <a:custGeom>
              <a:avLst/>
              <a:gdLst>
                <a:gd name="connsiteX0" fmla="*/ 51053 w 50776"/>
                <a:gd name="connsiteY0" fmla="*/ 8 h 24736"/>
                <a:gd name="connsiteX1" fmla="*/ 276 w 50776"/>
                <a:gd name="connsiteY1" fmla="*/ 8 h 24736"/>
              </a:gdLst>
              <a:ahLst/>
              <a:cxnLst>
                <a:cxn ang="0">
                  <a:pos x="connsiteX0" y="connsiteY0"/>
                </a:cxn>
                <a:cxn ang="0">
                  <a:pos x="connsiteX1" y="connsiteY1"/>
                </a:cxn>
              </a:cxnLst>
              <a:rect l="l" t="t" r="r" b="b"/>
              <a:pathLst>
                <a:path w="50776" h="24736">
                  <a:moveTo>
                    <a:pt x="51053" y="8"/>
                  </a:moveTo>
                  <a:lnTo>
                    <a:pt x="276" y="8"/>
                  </a:lnTo>
                </a:path>
              </a:pathLst>
            </a:custGeom>
            <a:ln w="19050" cap="flat">
              <a:solidFill>
                <a:srgbClr val="0070C0"/>
              </a:solidFill>
              <a:prstDash val="solid"/>
              <a:miter/>
            </a:ln>
          </p:spPr>
          <p:txBody>
            <a:bodyPr rtlCol="0" anchor="ctr"/>
            <a:lstStyle/>
            <a:p>
              <a:endParaRPr lang="en-GB" sz="1050"/>
            </a:p>
          </p:txBody>
        </p:sp>
      </p:grpSp>
      <p:grpSp>
        <p:nvGrpSpPr>
          <p:cNvPr id="112" name="Graphic 3">
            <a:extLst>
              <a:ext uri="{FF2B5EF4-FFF2-40B4-BE49-F238E27FC236}">
                <a16:creationId xmlns:a16="http://schemas.microsoft.com/office/drawing/2014/main" id="{DAE71FB6-85DF-E58B-77A0-8F94D70CEE79}"/>
              </a:ext>
            </a:extLst>
          </p:cNvPr>
          <p:cNvGrpSpPr/>
          <p:nvPr/>
        </p:nvGrpSpPr>
        <p:grpSpPr>
          <a:xfrm>
            <a:off x="3255942" y="1222579"/>
            <a:ext cx="32760" cy="45305"/>
            <a:chOff x="6704535" y="1132592"/>
            <a:chExt cx="50776" cy="70003"/>
          </a:xfrm>
        </p:grpSpPr>
        <p:sp>
          <p:nvSpPr>
            <p:cNvPr id="454" name="Freeform: Shape 453">
              <a:extLst>
                <a:ext uri="{FF2B5EF4-FFF2-40B4-BE49-F238E27FC236}">
                  <a16:creationId xmlns:a16="http://schemas.microsoft.com/office/drawing/2014/main" id="{B7787497-7D17-8887-3506-53D261B272D0}"/>
                </a:ext>
              </a:extLst>
            </p:cNvPr>
            <p:cNvSpPr/>
            <p:nvPr/>
          </p:nvSpPr>
          <p:spPr>
            <a:xfrm>
              <a:off x="6730014" y="1132592"/>
              <a:ext cx="17942" cy="70003"/>
            </a:xfrm>
            <a:custGeom>
              <a:avLst/>
              <a:gdLst>
                <a:gd name="connsiteX0" fmla="*/ 275 w 17942"/>
                <a:gd name="connsiteY0" fmla="*/ 8 h 70003"/>
                <a:gd name="connsiteX1" fmla="*/ 275 w 17942"/>
                <a:gd name="connsiteY1" fmla="*/ 70012 h 70003"/>
              </a:gdLst>
              <a:ahLst/>
              <a:cxnLst>
                <a:cxn ang="0">
                  <a:pos x="connsiteX0" y="connsiteY0"/>
                </a:cxn>
                <a:cxn ang="0">
                  <a:pos x="connsiteX1" y="connsiteY1"/>
                </a:cxn>
              </a:cxnLst>
              <a:rect l="l" t="t" r="r" b="b"/>
              <a:pathLst>
                <a:path w="17942" h="70003">
                  <a:moveTo>
                    <a:pt x="275" y="8"/>
                  </a:moveTo>
                  <a:lnTo>
                    <a:pt x="275" y="70012"/>
                  </a:lnTo>
                </a:path>
              </a:pathLst>
            </a:custGeom>
            <a:ln w="19050" cap="flat">
              <a:solidFill>
                <a:srgbClr val="0070C0"/>
              </a:solidFill>
              <a:prstDash val="solid"/>
              <a:miter/>
            </a:ln>
          </p:spPr>
          <p:txBody>
            <a:bodyPr rtlCol="0" anchor="ctr"/>
            <a:lstStyle/>
            <a:p>
              <a:endParaRPr lang="en-GB" sz="1050"/>
            </a:p>
          </p:txBody>
        </p:sp>
        <p:sp>
          <p:nvSpPr>
            <p:cNvPr id="455" name="Freeform: Shape 454">
              <a:extLst>
                <a:ext uri="{FF2B5EF4-FFF2-40B4-BE49-F238E27FC236}">
                  <a16:creationId xmlns:a16="http://schemas.microsoft.com/office/drawing/2014/main" id="{BE98DD1F-5686-0F86-A9FF-7674E92EE616}"/>
                </a:ext>
              </a:extLst>
            </p:cNvPr>
            <p:cNvSpPr/>
            <p:nvPr/>
          </p:nvSpPr>
          <p:spPr>
            <a:xfrm>
              <a:off x="6704535" y="1167717"/>
              <a:ext cx="50776" cy="24736"/>
            </a:xfrm>
            <a:custGeom>
              <a:avLst/>
              <a:gdLst>
                <a:gd name="connsiteX0" fmla="*/ 51052 w 50776"/>
                <a:gd name="connsiteY0" fmla="*/ 8 h 24736"/>
                <a:gd name="connsiteX1" fmla="*/ 275 w 50776"/>
                <a:gd name="connsiteY1" fmla="*/ 8 h 24736"/>
              </a:gdLst>
              <a:ahLst/>
              <a:cxnLst>
                <a:cxn ang="0">
                  <a:pos x="connsiteX0" y="connsiteY0"/>
                </a:cxn>
                <a:cxn ang="0">
                  <a:pos x="connsiteX1" y="connsiteY1"/>
                </a:cxn>
              </a:cxnLst>
              <a:rect l="l" t="t" r="r" b="b"/>
              <a:pathLst>
                <a:path w="50776" h="24736">
                  <a:moveTo>
                    <a:pt x="51052" y="8"/>
                  </a:moveTo>
                  <a:lnTo>
                    <a:pt x="275" y="8"/>
                  </a:lnTo>
                </a:path>
              </a:pathLst>
            </a:custGeom>
            <a:ln w="19050" cap="flat">
              <a:solidFill>
                <a:srgbClr val="0070C0"/>
              </a:solidFill>
              <a:prstDash val="solid"/>
              <a:miter/>
            </a:ln>
          </p:spPr>
          <p:txBody>
            <a:bodyPr rtlCol="0" anchor="ctr"/>
            <a:lstStyle/>
            <a:p>
              <a:endParaRPr lang="en-GB" sz="1050"/>
            </a:p>
          </p:txBody>
        </p:sp>
      </p:grpSp>
      <p:grpSp>
        <p:nvGrpSpPr>
          <p:cNvPr id="113" name="Graphic 3">
            <a:extLst>
              <a:ext uri="{FF2B5EF4-FFF2-40B4-BE49-F238E27FC236}">
                <a16:creationId xmlns:a16="http://schemas.microsoft.com/office/drawing/2014/main" id="{181FA95D-5C39-53D9-109A-530EBAB5E4BB}"/>
              </a:ext>
            </a:extLst>
          </p:cNvPr>
          <p:cNvGrpSpPr/>
          <p:nvPr/>
        </p:nvGrpSpPr>
        <p:grpSpPr>
          <a:xfrm>
            <a:off x="3245756" y="1189600"/>
            <a:ext cx="32760" cy="45305"/>
            <a:chOff x="6688746" y="1081635"/>
            <a:chExt cx="50776" cy="70003"/>
          </a:xfrm>
        </p:grpSpPr>
        <p:sp>
          <p:nvSpPr>
            <p:cNvPr id="452" name="Freeform: Shape 451">
              <a:extLst>
                <a:ext uri="{FF2B5EF4-FFF2-40B4-BE49-F238E27FC236}">
                  <a16:creationId xmlns:a16="http://schemas.microsoft.com/office/drawing/2014/main" id="{779CB8F6-6AC9-1015-0994-0B4C98D3F9D5}"/>
                </a:ext>
              </a:extLst>
            </p:cNvPr>
            <p:cNvSpPr/>
            <p:nvPr/>
          </p:nvSpPr>
          <p:spPr>
            <a:xfrm>
              <a:off x="6714224" y="1081635"/>
              <a:ext cx="17942" cy="70003"/>
            </a:xfrm>
            <a:custGeom>
              <a:avLst/>
              <a:gdLst>
                <a:gd name="connsiteX0" fmla="*/ 275 w 17942"/>
                <a:gd name="connsiteY0" fmla="*/ 6 h 70003"/>
                <a:gd name="connsiteX1" fmla="*/ 275 w 17942"/>
                <a:gd name="connsiteY1" fmla="*/ 70010 h 70003"/>
              </a:gdLst>
              <a:ahLst/>
              <a:cxnLst>
                <a:cxn ang="0">
                  <a:pos x="connsiteX0" y="connsiteY0"/>
                </a:cxn>
                <a:cxn ang="0">
                  <a:pos x="connsiteX1" y="connsiteY1"/>
                </a:cxn>
              </a:cxnLst>
              <a:rect l="l" t="t" r="r" b="b"/>
              <a:pathLst>
                <a:path w="17942" h="70003">
                  <a:moveTo>
                    <a:pt x="275" y="6"/>
                  </a:moveTo>
                  <a:lnTo>
                    <a:pt x="275" y="70010"/>
                  </a:lnTo>
                </a:path>
              </a:pathLst>
            </a:custGeom>
            <a:ln w="19050" cap="flat">
              <a:solidFill>
                <a:srgbClr val="0070C0"/>
              </a:solidFill>
              <a:prstDash val="solid"/>
              <a:miter/>
            </a:ln>
          </p:spPr>
          <p:txBody>
            <a:bodyPr rtlCol="0" anchor="ctr"/>
            <a:lstStyle/>
            <a:p>
              <a:endParaRPr lang="en-GB" sz="1050"/>
            </a:p>
          </p:txBody>
        </p:sp>
        <p:sp>
          <p:nvSpPr>
            <p:cNvPr id="453" name="Freeform: Shape 452">
              <a:extLst>
                <a:ext uri="{FF2B5EF4-FFF2-40B4-BE49-F238E27FC236}">
                  <a16:creationId xmlns:a16="http://schemas.microsoft.com/office/drawing/2014/main" id="{E527BA42-792C-DC81-4CDA-347179E6C020}"/>
                </a:ext>
              </a:extLst>
            </p:cNvPr>
            <p:cNvSpPr/>
            <p:nvPr/>
          </p:nvSpPr>
          <p:spPr>
            <a:xfrm>
              <a:off x="6688746" y="1116760"/>
              <a:ext cx="50776" cy="24736"/>
            </a:xfrm>
            <a:custGeom>
              <a:avLst/>
              <a:gdLst>
                <a:gd name="connsiteX0" fmla="*/ 51052 w 50776"/>
                <a:gd name="connsiteY0" fmla="*/ 6 h 24736"/>
                <a:gd name="connsiteX1" fmla="*/ 275 w 50776"/>
                <a:gd name="connsiteY1" fmla="*/ 6 h 24736"/>
              </a:gdLst>
              <a:ahLst/>
              <a:cxnLst>
                <a:cxn ang="0">
                  <a:pos x="connsiteX0" y="connsiteY0"/>
                </a:cxn>
                <a:cxn ang="0">
                  <a:pos x="connsiteX1" y="connsiteY1"/>
                </a:cxn>
              </a:cxnLst>
              <a:rect l="l" t="t" r="r" b="b"/>
              <a:pathLst>
                <a:path w="50776" h="24736">
                  <a:moveTo>
                    <a:pt x="51052" y="6"/>
                  </a:moveTo>
                  <a:lnTo>
                    <a:pt x="275" y="6"/>
                  </a:lnTo>
                </a:path>
              </a:pathLst>
            </a:custGeom>
            <a:ln w="19050" cap="flat">
              <a:solidFill>
                <a:srgbClr val="0070C0"/>
              </a:solidFill>
              <a:prstDash val="solid"/>
              <a:miter/>
            </a:ln>
          </p:spPr>
          <p:txBody>
            <a:bodyPr rtlCol="0" anchor="ctr"/>
            <a:lstStyle/>
            <a:p>
              <a:endParaRPr lang="en-GB" sz="1050"/>
            </a:p>
          </p:txBody>
        </p:sp>
      </p:grpSp>
      <p:grpSp>
        <p:nvGrpSpPr>
          <p:cNvPr id="114" name="Graphic 3">
            <a:extLst>
              <a:ext uri="{FF2B5EF4-FFF2-40B4-BE49-F238E27FC236}">
                <a16:creationId xmlns:a16="http://schemas.microsoft.com/office/drawing/2014/main" id="{B3C8F2E3-D193-A56F-2149-14E0CD915FB5}"/>
              </a:ext>
            </a:extLst>
          </p:cNvPr>
          <p:cNvGrpSpPr/>
          <p:nvPr/>
        </p:nvGrpSpPr>
        <p:grpSpPr>
          <a:xfrm>
            <a:off x="3241935" y="1189600"/>
            <a:ext cx="32760" cy="45305"/>
            <a:chOff x="6682825" y="1081635"/>
            <a:chExt cx="50776" cy="70003"/>
          </a:xfrm>
        </p:grpSpPr>
        <p:sp>
          <p:nvSpPr>
            <p:cNvPr id="450" name="Freeform: Shape 449">
              <a:extLst>
                <a:ext uri="{FF2B5EF4-FFF2-40B4-BE49-F238E27FC236}">
                  <a16:creationId xmlns:a16="http://schemas.microsoft.com/office/drawing/2014/main" id="{436728D1-E35C-50EE-3196-1055CC5C073B}"/>
                </a:ext>
              </a:extLst>
            </p:cNvPr>
            <p:cNvSpPr/>
            <p:nvPr/>
          </p:nvSpPr>
          <p:spPr>
            <a:xfrm>
              <a:off x="6708303" y="1081635"/>
              <a:ext cx="17942" cy="70003"/>
            </a:xfrm>
            <a:custGeom>
              <a:avLst/>
              <a:gdLst>
                <a:gd name="connsiteX0" fmla="*/ 274 w 17942"/>
                <a:gd name="connsiteY0" fmla="*/ 6 h 70003"/>
                <a:gd name="connsiteX1" fmla="*/ 274 w 17942"/>
                <a:gd name="connsiteY1" fmla="*/ 70010 h 70003"/>
              </a:gdLst>
              <a:ahLst/>
              <a:cxnLst>
                <a:cxn ang="0">
                  <a:pos x="connsiteX0" y="connsiteY0"/>
                </a:cxn>
                <a:cxn ang="0">
                  <a:pos x="connsiteX1" y="connsiteY1"/>
                </a:cxn>
              </a:cxnLst>
              <a:rect l="l" t="t" r="r" b="b"/>
              <a:pathLst>
                <a:path w="17942" h="70003">
                  <a:moveTo>
                    <a:pt x="274" y="6"/>
                  </a:moveTo>
                  <a:lnTo>
                    <a:pt x="274" y="70010"/>
                  </a:lnTo>
                </a:path>
              </a:pathLst>
            </a:custGeom>
            <a:ln w="19050" cap="flat">
              <a:solidFill>
                <a:srgbClr val="0070C0"/>
              </a:solidFill>
              <a:prstDash val="solid"/>
              <a:miter/>
            </a:ln>
          </p:spPr>
          <p:txBody>
            <a:bodyPr rtlCol="0" anchor="ctr"/>
            <a:lstStyle/>
            <a:p>
              <a:endParaRPr lang="en-GB" sz="1050"/>
            </a:p>
          </p:txBody>
        </p:sp>
        <p:sp>
          <p:nvSpPr>
            <p:cNvPr id="451" name="Freeform: Shape 450">
              <a:extLst>
                <a:ext uri="{FF2B5EF4-FFF2-40B4-BE49-F238E27FC236}">
                  <a16:creationId xmlns:a16="http://schemas.microsoft.com/office/drawing/2014/main" id="{516F1D55-0DC5-CBE3-00A2-5866CAF2A23A}"/>
                </a:ext>
              </a:extLst>
            </p:cNvPr>
            <p:cNvSpPr/>
            <p:nvPr/>
          </p:nvSpPr>
          <p:spPr>
            <a:xfrm>
              <a:off x="6682825" y="1116760"/>
              <a:ext cx="50776" cy="24736"/>
            </a:xfrm>
            <a:custGeom>
              <a:avLst/>
              <a:gdLst>
                <a:gd name="connsiteX0" fmla="*/ 51051 w 50776"/>
                <a:gd name="connsiteY0" fmla="*/ 6 h 24736"/>
                <a:gd name="connsiteX1" fmla="*/ 274 w 50776"/>
                <a:gd name="connsiteY1" fmla="*/ 6 h 24736"/>
              </a:gdLst>
              <a:ahLst/>
              <a:cxnLst>
                <a:cxn ang="0">
                  <a:pos x="connsiteX0" y="connsiteY0"/>
                </a:cxn>
                <a:cxn ang="0">
                  <a:pos x="connsiteX1" y="connsiteY1"/>
                </a:cxn>
              </a:cxnLst>
              <a:rect l="l" t="t" r="r" b="b"/>
              <a:pathLst>
                <a:path w="50776" h="24736">
                  <a:moveTo>
                    <a:pt x="51051" y="6"/>
                  </a:moveTo>
                  <a:lnTo>
                    <a:pt x="274" y="6"/>
                  </a:lnTo>
                </a:path>
              </a:pathLst>
            </a:custGeom>
            <a:ln w="19050" cap="flat">
              <a:solidFill>
                <a:srgbClr val="0070C0"/>
              </a:solidFill>
              <a:prstDash val="solid"/>
              <a:miter/>
            </a:ln>
          </p:spPr>
          <p:txBody>
            <a:bodyPr rtlCol="0" anchor="ctr"/>
            <a:lstStyle/>
            <a:p>
              <a:endParaRPr lang="en-GB" sz="1050"/>
            </a:p>
          </p:txBody>
        </p:sp>
      </p:grpSp>
      <p:grpSp>
        <p:nvGrpSpPr>
          <p:cNvPr id="115" name="Graphic 3">
            <a:extLst>
              <a:ext uri="{FF2B5EF4-FFF2-40B4-BE49-F238E27FC236}">
                <a16:creationId xmlns:a16="http://schemas.microsoft.com/office/drawing/2014/main" id="{01D759AA-655A-96F6-8AFE-4896AD201AEF}"/>
              </a:ext>
            </a:extLst>
          </p:cNvPr>
          <p:cNvGrpSpPr/>
          <p:nvPr/>
        </p:nvGrpSpPr>
        <p:grpSpPr>
          <a:xfrm>
            <a:off x="3237073" y="1189600"/>
            <a:ext cx="32760" cy="45305"/>
            <a:chOff x="6675289" y="1081635"/>
            <a:chExt cx="50776" cy="70003"/>
          </a:xfrm>
        </p:grpSpPr>
        <p:sp>
          <p:nvSpPr>
            <p:cNvPr id="448" name="Freeform: Shape 447">
              <a:extLst>
                <a:ext uri="{FF2B5EF4-FFF2-40B4-BE49-F238E27FC236}">
                  <a16:creationId xmlns:a16="http://schemas.microsoft.com/office/drawing/2014/main" id="{80EA07B8-7B50-61DF-17E4-D071C3ACB223}"/>
                </a:ext>
              </a:extLst>
            </p:cNvPr>
            <p:cNvSpPr/>
            <p:nvPr/>
          </p:nvSpPr>
          <p:spPr>
            <a:xfrm>
              <a:off x="6700767" y="1081635"/>
              <a:ext cx="17942" cy="70003"/>
            </a:xfrm>
            <a:custGeom>
              <a:avLst/>
              <a:gdLst>
                <a:gd name="connsiteX0" fmla="*/ 274 w 17942"/>
                <a:gd name="connsiteY0" fmla="*/ 6 h 70003"/>
                <a:gd name="connsiteX1" fmla="*/ 274 w 17942"/>
                <a:gd name="connsiteY1" fmla="*/ 70010 h 70003"/>
              </a:gdLst>
              <a:ahLst/>
              <a:cxnLst>
                <a:cxn ang="0">
                  <a:pos x="connsiteX0" y="connsiteY0"/>
                </a:cxn>
                <a:cxn ang="0">
                  <a:pos x="connsiteX1" y="connsiteY1"/>
                </a:cxn>
              </a:cxnLst>
              <a:rect l="l" t="t" r="r" b="b"/>
              <a:pathLst>
                <a:path w="17942" h="70003">
                  <a:moveTo>
                    <a:pt x="274" y="6"/>
                  </a:moveTo>
                  <a:lnTo>
                    <a:pt x="274" y="70010"/>
                  </a:lnTo>
                </a:path>
              </a:pathLst>
            </a:custGeom>
            <a:ln w="19050" cap="flat">
              <a:solidFill>
                <a:srgbClr val="0070C0"/>
              </a:solidFill>
              <a:prstDash val="solid"/>
              <a:miter/>
            </a:ln>
          </p:spPr>
          <p:txBody>
            <a:bodyPr rtlCol="0" anchor="ctr"/>
            <a:lstStyle/>
            <a:p>
              <a:endParaRPr lang="en-GB" sz="1050"/>
            </a:p>
          </p:txBody>
        </p:sp>
        <p:sp>
          <p:nvSpPr>
            <p:cNvPr id="449" name="Freeform: Shape 448">
              <a:extLst>
                <a:ext uri="{FF2B5EF4-FFF2-40B4-BE49-F238E27FC236}">
                  <a16:creationId xmlns:a16="http://schemas.microsoft.com/office/drawing/2014/main" id="{96EE4A94-3876-D58F-B62E-68DEDA515264}"/>
                </a:ext>
              </a:extLst>
            </p:cNvPr>
            <p:cNvSpPr/>
            <p:nvPr/>
          </p:nvSpPr>
          <p:spPr>
            <a:xfrm>
              <a:off x="6675289" y="1116760"/>
              <a:ext cx="50776" cy="24736"/>
            </a:xfrm>
            <a:custGeom>
              <a:avLst/>
              <a:gdLst>
                <a:gd name="connsiteX0" fmla="*/ 51051 w 50776"/>
                <a:gd name="connsiteY0" fmla="*/ 6 h 24736"/>
                <a:gd name="connsiteX1" fmla="*/ 274 w 50776"/>
                <a:gd name="connsiteY1" fmla="*/ 6 h 24736"/>
              </a:gdLst>
              <a:ahLst/>
              <a:cxnLst>
                <a:cxn ang="0">
                  <a:pos x="connsiteX0" y="connsiteY0"/>
                </a:cxn>
                <a:cxn ang="0">
                  <a:pos x="connsiteX1" y="connsiteY1"/>
                </a:cxn>
              </a:cxnLst>
              <a:rect l="l" t="t" r="r" b="b"/>
              <a:pathLst>
                <a:path w="50776" h="24736">
                  <a:moveTo>
                    <a:pt x="51051" y="6"/>
                  </a:moveTo>
                  <a:lnTo>
                    <a:pt x="274" y="6"/>
                  </a:lnTo>
                </a:path>
              </a:pathLst>
            </a:custGeom>
            <a:ln w="19050" cap="flat">
              <a:solidFill>
                <a:srgbClr val="0070C0"/>
              </a:solidFill>
              <a:prstDash val="solid"/>
              <a:miter/>
            </a:ln>
          </p:spPr>
          <p:txBody>
            <a:bodyPr rtlCol="0" anchor="ctr"/>
            <a:lstStyle/>
            <a:p>
              <a:endParaRPr lang="en-GB" sz="1050"/>
            </a:p>
          </p:txBody>
        </p:sp>
      </p:grpSp>
      <p:grpSp>
        <p:nvGrpSpPr>
          <p:cNvPr id="116" name="Graphic 3">
            <a:extLst>
              <a:ext uri="{FF2B5EF4-FFF2-40B4-BE49-F238E27FC236}">
                <a16:creationId xmlns:a16="http://schemas.microsoft.com/office/drawing/2014/main" id="{8835B8C7-980E-F1BA-3D6C-CE618721E0A8}"/>
              </a:ext>
            </a:extLst>
          </p:cNvPr>
          <p:cNvGrpSpPr/>
          <p:nvPr/>
        </p:nvGrpSpPr>
        <p:grpSpPr>
          <a:xfrm>
            <a:off x="3227928" y="1189600"/>
            <a:ext cx="32760" cy="45305"/>
            <a:chOff x="6661115" y="1081635"/>
            <a:chExt cx="50776" cy="70003"/>
          </a:xfrm>
        </p:grpSpPr>
        <p:sp>
          <p:nvSpPr>
            <p:cNvPr id="446" name="Freeform: Shape 445">
              <a:extLst>
                <a:ext uri="{FF2B5EF4-FFF2-40B4-BE49-F238E27FC236}">
                  <a16:creationId xmlns:a16="http://schemas.microsoft.com/office/drawing/2014/main" id="{D5E91A36-1C8C-141B-17E8-EEF8DD8D08BE}"/>
                </a:ext>
              </a:extLst>
            </p:cNvPr>
            <p:cNvSpPr/>
            <p:nvPr/>
          </p:nvSpPr>
          <p:spPr>
            <a:xfrm>
              <a:off x="6686593" y="1081635"/>
              <a:ext cx="17942" cy="70003"/>
            </a:xfrm>
            <a:custGeom>
              <a:avLst/>
              <a:gdLst>
                <a:gd name="connsiteX0" fmla="*/ 273 w 17942"/>
                <a:gd name="connsiteY0" fmla="*/ 6 h 70003"/>
                <a:gd name="connsiteX1" fmla="*/ 273 w 17942"/>
                <a:gd name="connsiteY1" fmla="*/ 70010 h 70003"/>
              </a:gdLst>
              <a:ahLst/>
              <a:cxnLst>
                <a:cxn ang="0">
                  <a:pos x="connsiteX0" y="connsiteY0"/>
                </a:cxn>
                <a:cxn ang="0">
                  <a:pos x="connsiteX1" y="connsiteY1"/>
                </a:cxn>
              </a:cxnLst>
              <a:rect l="l" t="t" r="r" b="b"/>
              <a:pathLst>
                <a:path w="17942" h="70003">
                  <a:moveTo>
                    <a:pt x="273" y="6"/>
                  </a:moveTo>
                  <a:lnTo>
                    <a:pt x="273" y="70010"/>
                  </a:lnTo>
                </a:path>
              </a:pathLst>
            </a:custGeom>
            <a:ln w="19050" cap="flat">
              <a:solidFill>
                <a:srgbClr val="0070C0"/>
              </a:solidFill>
              <a:prstDash val="solid"/>
              <a:miter/>
            </a:ln>
          </p:spPr>
          <p:txBody>
            <a:bodyPr rtlCol="0" anchor="ctr"/>
            <a:lstStyle/>
            <a:p>
              <a:endParaRPr lang="en-GB" sz="1050"/>
            </a:p>
          </p:txBody>
        </p:sp>
        <p:sp>
          <p:nvSpPr>
            <p:cNvPr id="447" name="Freeform: Shape 446">
              <a:extLst>
                <a:ext uri="{FF2B5EF4-FFF2-40B4-BE49-F238E27FC236}">
                  <a16:creationId xmlns:a16="http://schemas.microsoft.com/office/drawing/2014/main" id="{C68C71DB-1BF1-4129-E88C-441F62461E96}"/>
                </a:ext>
              </a:extLst>
            </p:cNvPr>
            <p:cNvSpPr/>
            <p:nvPr/>
          </p:nvSpPr>
          <p:spPr>
            <a:xfrm>
              <a:off x="6661115" y="1116760"/>
              <a:ext cx="50776" cy="24736"/>
            </a:xfrm>
            <a:custGeom>
              <a:avLst/>
              <a:gdLst>
                <a:gd name="connsiteX0" fmla="*/ 51050 w 50776"/>
                <a:gd name="connsiteY0" fmla="*/ 6 h 24736"/>
                <a:gd name="connsiteX1" fmla="*/ 273 w 50776"/>
                <a:gd name="connsiteY1" fmla="*/ 6 h 24736"/>
              </a:gdLst>
              <a:ahLst/>
              <a:cxnLst>
                <a:cxn ang="0">
                  <a:pos x="connsiteX0" y="connsiteY0"/>
                </a:cxn>
                <a:cxn ang="0">
                  <a:pos x="connsiteX1" y="connsiteY1"/>
                </a:cxn>
              </a:cxnLst>
              <a:rect l="l" t="t" r="r" b="b"/>
              <a:pathLst>
                <a:path w="50776" h="24736">
                  <a:moveTo>
                    <a:pt x="51050" y="6"/>
                  </a:moveTo>
                  <a:lnTo>
                    <a:pt x="273" y="6"/>
                  </a:lnTo>
                </a:path>
              </a:pathLst>
            </a:custGeom>
            <a:ln w="19050" cap="flat">
              <a:solidFill>
                <a:srgbClr val="0070C0"/>
              </a:solidFill>
              <a:prstDash val="solid"/>
              <a:miter/>
            </a:ln>
          </p:spPr>
          <p:txBody>
            <a:bodyPr rtlCol="0" anchor="ctr"/>
            <a:lstStyle/>
            <a:p>
              <a:endParaRPr lang="en-GB" sz="1050"/>
            </a:p>
          </p:txBody>
        </p:sp>
      </p:grpSp>
      <p:grpSp>
        <p:nvGrpSpPr>
          <p:cNvPr id="117" name="Graphic 3">
            <a:extLst>
              <a:ext uri="{FF2B5EF4-FFF2-40B4-BE49-F238E27FC236}">
                <a16:creationId xmlns:a16="http://schemas.microsoft.com/office/drawing/2014/main" id="{448CAA45-2349-253A-2FDF-A6CF18221F9D}"/>
              </a:ext>
            </a:extLst>
          </p:cNvPr>
          <p:cNvGrpSpPr/>
          <p:nvPr/>
        </p:nvGrpSpPr>
        <p:grpSpPr>
          <a:xfrm>
            <a:off x="2805158" y="1158863"/>
            <a:ext cx="32760" cy="45305"/>
            <a:chOff x="6005858" y="1034141"/>
            <a:chExt cx="50776" cy="70003"/>
          </a:xfrm>
        </p:grpSpPr>
        <p:sp>
          <p:nvSpPr>
            <p:cNvPr id="444" name="Freeform: Shape 443">
              <a:extLst>
                <a:ext uri="{FF2B5EF4-FFF2-40B4-BE49-F238E27FC236}">
                  <a16:creationId xmlns:a16="http://schemas.microsoft.com/office/drawing/2014/main" id="{3EC6E97D-7D01-6E76-DEF8-A4E170B3F107}"/>
                </a:ext>
              </a:extLst>
            </p:cNvPr>
            <p:cNvSpPr/>
            <p:nvPr/>
          </p:nvSpPr>
          <p:spPr>
            <a:xfrm>
              <a:off x="6031336" y="1034141"/>
              <a:ext cx="17942" cy="70003"/>
            </a:xfrm>
            <a:custGeom>
              <a:avLst/>
              <a:gdLst>
                <a:gd name="connsiteX0" fmla="*/ 236 w 17942"/>
                <a:gd name="connsiteY0" fmla="*/ 4 h 70003"/>
                <a:gd name="connsiteX1" fmla="*/ 236 w 17942"/>
                <a:gd name="connsiteY1" fmla="*/ 70008 h 70003"/>
              </a:gdLst>
              <a:ahLst/>
              <a:cxnLst>
                <a:cxn ang="0">
                  <a:pos x="connsiteX0" y="connsiteY0"/>
                </a:cxn>
                <a:cxn ang="0">
                  <a:pos x="connsiteX1" y="connsiteY1"/>
                </a:cxn>
              </a:cxnLst>
              <a:rect l="l" t="t" r="r" b="b"/>
              <a:pathLst>
                <a:path w="17942" h="70003">
                  <a:moveTo>
                    <a:pt x="236" y="4"/>
                  </a:moveTo>
                  <a:lnTo>
                    <a:pt x="236" y="70008"/>
                  </a:lnTo>
                </a:path>
              </a:pathLst>
            </a:custGeom>
            <a:ln w="19050" cap="flat">
              <a:solidFill>
                <a:srgbClr val="0070C0"/>
              </a:solidFill>
              <a:prstDash val="solid"/>
              <a:miter/>
            </a:ln>
          </p:spPr>
          <p:txBody>
            <a:bodyPr rtlCol="0" anchor="ctr"/>
            <a:lstStyle/>
            <a:p>
              <a:endParaRPr lang="en-GB" sz="1050"/>
            </a:p>
          </p:txBody>
        </p:sp>
        <p:sp>
          <p:nvSpPr>
            <p:cNvPr id="445" name="Freeform: Shape 444">
              <a:extLst>
                <a:ext uri="{FF2B5EF4-FFF2-40B4-BE49-F238E27FC236}">
                  <a16:creationId xmlns:a16="http://schemas.microsoft.com/office/drawing/2014/main" id="{26349973-CE6F-1E5E-EC40-8197AE09E718}"/>
                </a:ext>
              </a:extLst>
            </p:cNvPr>
            <p:cNvSpPr/>
            <p:nvPr/>
          </p:nvSpPr>
          <p:spPr>
            <a:xfrm>
              <a:off x="6005858" y="1069267"/>
              <a:ext cx="50776" cy="24736"/>
            </a:xfrm>
            <a:custGeom>
              <a:avLst/>
              <a:gdLst>
                <a:gd name="connsiteX0" fmla="*/ 51013 w 50776"/>
                <a:gd name="connsiteY0" fmla="*/ 4 h 24736"/>
                <a:gd name="connsiteX1" fmla="*/ 236 w 50776"/>
                <a:gd name="connsiteY1" fmla="*/ 4 h 24736"/>
              </a:gdLst>
              <a:ahLst/>
              <a:cxnLst>
                <a:cxn ang="0">
                  <a:pos x="connsiteX0" y="connsiteY0"/>
                </a:cxn>
                <a:cxn ang="0">
                  <a:pos x="connsiteX1" y="connsiteY1"/>
                </a:cxn>
              </a:cxnLst>
              <a:rect l="l" t="t" r="r" b="b"/>
              <a:pathLst>
                <a:path w="50776" h="24736">
                  <a:moveTo>
                    <a:pt x="51013" y="4"/>
                  </a:moveTo>
                  <a:lnTo>
                    <a:pt x="236" y="4"/>
                  </a:lnTo>
                </a:path>
              </a:pathLst>
            </a:custGeom>
            <a:ln w="19050" cap="flat">
              <a:solidFill>
                <a:srgbClr val="0070C0"/>
              </a:solidFill>
              <a:prstDash val="solid"/>
              <a:miter/>
            </a:ln>
          </p:spPr>
          <p:txBody>
            <a:bodyPr rtlCol="0" anchor="ctr"/>
            <a:lstStyle/>
            <a:p>
              <a:endParaRPr lang="en-GB" sz="1050"/>
            </a:p>
          </p:txBody>
        </p:sp>
      </p:grpSp>
      <p:grpSp>
        <p:nvGrpSpPr>
          <p:cNvPr id="118" name="Graphic 3">
            <a:extLst>
              <a:ext uri="{FF2B5EF4-FFF2-40B4-BE49-F238E27FC236}">
                <a16:creationId xmlns:a16="http://schemas.microsoft.com/office/drawing/2014/main" id="{F6CA4333-BB53-8BBF-3BCB-081DFEA63DAD}"/>
              </a:ext>
            </a:extLst>
          </p:cNvPr>
          <p:cNvGrpSpPr/>
          <p:nvPr/>
        </p:nvGrpSpPr>
        <p:grpSpPr>
          <a:xfrm>
            <a:off x="2781542" y="1158863"/>
            <a:ext cx="32760" cy="45305"/>
            <a:chOff x="5969256" y="1034141"/>
            <a:chExt cx="50776" cy="70003"/>
          </a:xfrm>
        </p:grpSpPr>
        <p:sp>
          <p:nvSpPr>
            <p:cNvPr id="442" name="Freeform: Shape 441">
              <a:extLst>
                <a:ext uri="{FF2B5EF4-FFF2-40B4-BE49-F238E27FC236}">
                  <a16:creationId xmlns:a16="http://schemas.microsoft.com/office/drawing/2014/main" id="{C8460D56-B0C3-3CD5-6257-8EC68AE00C53}"/>
                </a:ext>
              </a:extLst>
            </p:cNvPr>
            <p:cNvSpPr/>
            <p:nvPr/>
          </p:nvSpPr>
          <p:spPr>
            <a:xfrm>
              <a:off x="5994734" y="1034141"/>
              <a:ext cx="17942" cy="70003"/>
            </a:xfrm>
            <a:custGeom>
              <a:avLst/>
              <a:gdLst>
                <a:gd name="connsiteX0" fmla="*/ 234 w 17942"/>
                <a:gd name="connsiteY0" fmla="*/ 4 h 70003"/>
                <a:gd name="connsiteX1" fmla="*/ 234 w 17942"/>
                <a:gd name="connsiteY1" fmla="*/ 70008 h 70003"/>
              </a:gdLst>
              <a:ahLst/>
              <a:cxnLst>
                <a:cxn ang="0">
                  <a:pos x="connsiteX0" y="connsiteY0"/>
                </a:cxn>
                <a:cxn ang="0">
                  <a:pos x="connsiteX1" y="connsiteY1"/>
                </a:cxn>
              </a:cxnLst>
              <a:rect l="l" t="t" r="r" b="b"/>
              <a:pathLst>
                <a:path w="17942" h="70003">
                  <a:moveTo>
                    <a:pt x="234" y="4"/>
                  </a:moveTo>
                  <a:lnTo>
                    <a:pt x="234" y="70008"/>
                  </a:lnTo>
                </a:path>
              </a:pathLst>
            </a:custGeom>
            <a:ln w="19050" cap="flat">
              <a:solidFill>
                <a:srgbClr val="0070C0"/>
              </a:solidFill>
              <a:prstDash val="solid"/>
              <a:miter/>
            </a:ln>
          </p:spPr>
          <p:txBody>
            <a:bodyPr rtlCol="0" anchor="ctr"/>
            <a:lstStyle/>
            <a:p>
              <a:endParaRPr lang="en-GB" sz="1050"/>
            </a:p>
          </p:txBody>
        </p:sp>
        <p:sp>
          <p:nvSpPr>
            <p:cNvPr id="443" name="Freeform: Shape 442">
              <a:extLst>
                <a:ext uri="{FF2B5EF4-FFF2-40B4-BE49-F238E27FC236}">
                  <a16:creationId xmlns:a16="http://schemas.microsoft.com/office/drawing/2014/main" id="{AD5CA6FF-8F5B-45BA-70B1-CC48D38AD487}"/>
                </a:ext>
              </a:extLst>
            </p:cNvPr>
            <p:cNvSpPr/>
            <p:nvPr/>
          </p:nvSpPr>
          <p:spPr>
            <a:xfrm>
              <a:off x="5969256" y="1069267"/>
              <a:ext cx="50776" cy="24736"/>
            </a:xfrm>
            <a:custGeom>
              <a:avLst/>
              <a:gdLst>
                <a:gd name="connsiteX0" fmla="*/ 51011 w 50776"/>
                <a:gd name="connsiteY0" fmla="*/ 4 h 24736"/>
                <a:gd name="connsiteX1" fmla="*/ 234 w 50776"/>
                <a:gd name="connsiteY1" fmla="*/ 4 h 24736"/>
              </a:gdLst>
              <a:ahLst/>
              <a:cxnLst>
                <a:cxn ang="0">
                  <a:pos x="connsiteX0" y="connsiteY0"/>
                </a:cxn>
                <a:cxn ang="0">
                  <a:pos x="connsiteX1" y="connsiteY1"/>
                </a:cxn>
              </a:cxnLst>
              <a:rect l="l" t="t" r="r" b="b"/>
              <a:pathLst>
                <a:path w="50776" h="24736">
                  <a:moveTo>
                    <a:pt x="51011" y="4"/>
                  </a:moveTo>
                  <a:lnTo>
                    <a:pt x="234" y="4"/>
                  </a:lnTo>
                </a:path>
              </a:pathLst>
            </a:custGeom>
            <a:ln w="19050" cap="flat">
              <a:solidFill>
                <a:srgbClr val="0070C0"/>
              </a:solidFill>
              <a:prstDash val="solid"/>
              <a:miter/>
            </a:ln>
          </p:spPr>
          <p:txBody>
            <a:bodyPr rtlCol="0" anchor="ctr"/>
            <a:lstStyle/>
            <a:p>
              <a:endParaRPr lang="en-GB" sz="1050"/>
            </a:p>
          </p:txBody>
        </p:sp>
      </p:grpSp>
      <p:grpSp>
        <p:nvGrpSpPr>
          <p:cNvPr id="119" name="Graphic 3">
            <a:extLst>
              <a:ext uri="{FF2B5EF4-FFF2-40B4-BE49-F238E27FC236}">
                <a16:creationId xmlns:a16="http://schemas.microsoft.com/office/drawing/2014/main" id="{21B745DF-5324-928D-8E89-CD8386BF5DA5}"/>
              </a:ext>
            </a:extLst>
          </p:cNvPr>
          <p:cNvGrpSpPr/>
          <p:nvPr/>
        </p:nvGrpSpPr>
        <p:grpSpPr>
          <a:xfrm>
            <a:off x="2777258" y="1158863"/>
            <a:ext cx="32760" cy="45305"/>
            <a:chOff x="5962617" y="1034141"/>
            <a:chExt cx="50776" cy="70003"/>
          </a:xfrm>
        </p:grpSpPr>
        <p:sp>
          <p:nvSpPr>
            <p:cNvPr id="440" name="Freeform: Shape 439">
              <a:extLst>
                <a:ext uri="{FF2B5EF4-FFF2-40B4-BE49-F238E27FC236}">
                  <a16:creationId xmlns:a16="http://schemas.microsoft.com/office/drawing/2014/main" id="{6A62C89B-5D66-1438-D334-63C30063864B}"/>
                </a:ext>
              </a:extLst>
            </p:cNvPr>
            <p:cNvSpPr/>
            <p:nvPr/>
          </p:nvSpPr>
          <p:spPr>
            <a:xfrm>
              <a:off x="5988095" y="1034141"/>
              <a:ext cx="17942" cy="70003"/>
            </a:xfrm>
            <a:custGeom>
              <a:avLst/>
              <a:gdLst>
                <a:gd name="connsiteX0" fmla="*/ 234 w 17942"/>
                <a:gd name="connsiteY0" fmla="*/ 4 h 70003"/>
                <a:gd name="connsiteX1" fmla="*/ 234 w 17942"/>
                <a:gd name="connsiteY1" fmla="*/ 70008 h 70003"/>
              </a:gdLst>
              <a:ahLst/>
              <a:cxnLst>
                <a:cxn ang="0">
                  <a:pos x="connsiteX0" y="connsiteY0"/>
                </a:cxn>
                <a:cxn ang="0">
                  <a:pos x="connsiteX1" y="connsiteY1"/>
                </a:cxn>
              </a:cxnLst>
              <a:rect l="l" t="t" r="r" b="b"/>
              <a:pathLst>
                <a:path w="17942" h="70003">
                  <a:moveTo>
                    <a:pt x="234" y="4"/>
                  </a:moveTo>
                  <a:lnTo>
                    <a:pt x="234" y="70008"/>
                  </a:lnTo>
                </a:path>
              </a:pathLst>
            </a:custGeom>
            <a:ln w="19050" cap="flat">
              <a:solidFill>
                <a:srgbClr val="0070C0"/>
              </a:solidFill>
              <a:prstDash val="solid"/>
              <a:miter/>
            </a:ln>
          </p:spPr>
          <p:txBody>
            <a:bodyPr rtlCol="0" anchor="ctr"/>
            <a:lstStyle/>
            <a:p>
              <a:endParaRPr lang="en-GB" sz="1050"/>
            </a:p>
          </p:txBody>
        </p:sp>
        <p:sp>
          <p:nvSpPr>
            <p:cNvPr id="441" name="Freeform: Shape 440">
              <a:extLst>
                <a:ext uri="{FF2B5EF4-FFF2-40B4-BE49-F238E27FC236}">
                  <a16:creationId xmlns:a16="http://schemas.microsoft.com/office/drawing/2014/main" id="{A59F940A-9420-AFFF-217B-0F2804EF8BD4}"/>
                </a:ext>
              </a:extLst>
            </p:cNvPr>
            <p:cNvSpPr/>
            <p:nvPr/>
          </p:nvSpPr>
          <p:spPr>
            <a:xfrm>
              <a:off x="5962617" y="1069267"/>
              <a:ext cx="50776" cy="24736"/>
            </a:xfrm>
            <a:custGeom>
              <a:avLst/>
              <a:gdLst>
                <a:gd name="connsiteX0" fmla="*/ 51011 w 50776"/>
                <a:gd name="connsiteY0" fmla="*/ 4 h 24736"/>
                <a:gd name="connsiteX1" fmla="*/ 234 w 50776"/>
                <a:gd name="connsiteY1" fmla="*/ 4 h 24736"/>
              </a:gdLst>
              <a:ahLst/>
              <a:cxnLst>
                <a:cxn ang="0">
                  <a:pos x="connsiteX0" y="connsiteY0"/>
                </a:cxn>
                <a:cxn ang="0">
                  <a:pos x="connsiteX1" y="connsiteY1"/>
                </a:cxn>
              </a:cxnLst>
              <a:rect l="l" t="t" r="r" b="b"/>
              <a:pathLst>
                <a:path w="50776" h="24736">
                  <a:moveTo>
                    <a:pt x="51011" y="4"/>
                  </a:moveTo>
                  <a:lnTo>
                    <a:pt x="234" y="4"/>
                  </a:lnTo>
                </a:path>
              </a:pathLst>
            </a:custGeom>
            <a:ln w="19050" cap="flat">
              <a:solidFill>
                <a:srgbClr val="0070C0"/>
              </a:solidFill>
              <a:prstDash val="solid"/>
              <a:miter/>
            </a:ln>
          </p:spPr>
          <p:txBody>
            <a:bodyPr rtlCol="0" anchor="ctr"/>
            <a:lstStyle/>
            <a:p>
              <a:endParaRPr lang="en-GB" sz="1050"/>
            </a:p>
          </p:txBody>
        </p:sp>
      </p:grpSp>
      <p:grpSp>
        <p:nvGrpSpPr>
          <p:cNvPr id="120" name="Graphic 3">
            <a:extLst>
              <a:ext uri="{FF2B5EF4-FFF2-40B4-BE49-F238E27FC236}">
                <a16:creationId xmlns:a16="http://schemas.microsoft.com/office/drawing/2014/main" id="{E5438CD6-48F4-008E-75AE-2480BD6FC06C}"/>
              </a:ext>
            </a:extLst>
          </p:cNvPr>
          <p:cNvGrpSpPr/>
          <p:nvPr/>
        </p:nvGrpSpPr>
        <p:grpSpPr>
          <a:xfrm>
            <a:off x="2772860" y="1158863"/>
            <a:ext cx="32760" cy="45305"/>
            <a:chOff x="5955799" y="1034141"/>
            <a:chExt cx="50776" cy="70003"/>
          </a:xfrm>
        </p:grpSpPr>
        <p:sp>
          <p:nvSpPr>
            <p:cNvPr id="438" name="Freeform: Shape 437">
              <a:extLst>
                <a:ext uri="{FF2B5EF4-FFF2-40B4-BE49-F238E27FC236}">
                  <a16:creationId xmlns:a16="http://schemas.microsoft.com/office/drawing/2014/main" id="{94FA7226-4AEA-D49F-E3E5-667593F68B7A}"/>
                </a:ext>
              </a:extLst>
            </p:cNvPr>
            <p:cNvSpPr/>
            <p:nvPr/>
          </p:nvSpPr>
          <p:spPr>
            <a:xfrm>
              <a:off x="5981277" y="1034141"/>
              <a:ext cx="17942" cy="70003"/>
            </a:xfrm>
            <a:custGeom>
              <a:avLst/>
              <a:gdLst>
                <a:gd name="connsiteX0" fmla="*/ 234 w 17942"/>
                <a:gd name="connsiteY0" fmla="*/ 4 h 70003"/>
                <a:gd name="connsiteX1" fmla="*/ 234 w 17942"/>
                <a:gd name="connsiteY1" fmla="*/ 70008 h 70003"/>
              </a:gdLst>
              <a:ahLst/>
              <a:cxnLst>
                <a:cxn ang="0">
                  <a:pos x="connsiteX0" y="connsiteY0"/>
                </a:cxn>
                <a:cxn ang="0">
                  <a:pos x="connsiteX1" y="connsiteY1"/>
                </a:cxn>
              </a:cxnLst>
              <a:rect l="l" t="t" r="r" b="b"/>
              <a:pathLst>
                <a:path w="17942" h="70003">
                  <a:moveTo>
                    <a:pt x="234" y="4"/>
                  </a:moveTo>
                  <a:lnTo>
                    <a:pt x="234" y="70008"/>
                  </a:lnTo>
                </a:path>
              </a:pathLst>
            </a:custGeom>
            <a:ln w="19050" cap="flat">
              <a:solidFill>
                <a:srgbClr val="0070C0"/>
              </a:solidFill>
              <a:prstDash val="solid"/>
              <a:miter/>
            </a:ln>
          </p:spPr>
          <p:txBody>
            <a:bodyPr rtlCol="0" anchor="ctr"/>
            <a:lstStyle/>
            <a:p>
              <a:endParaRPr lang="en-GB" sz="1050"/>
            </a:p>
          </p:txBody>
        </p:sp>
        <p:sp>
          <p:nvSpPr>
            <p:cNvPr id="439" name="Freeform: Shape 438">
              <a:extLst>
                <a:ext uri="{FF2B5EF4-FFF2-40B4-BE49-F238E27FC236}">
                  <a16:creationId xmlns:a16="http://schemas.microsoft.com/office/drawing/2014/main" id="{4F4FBEE7-1F91-BD58-EA46-80A3C5F46279}"/>
                </a:ext>
              </a:extLst>
            </p:cNvPr>
            <p:cNvSpPr/>
            <p:nvPr/>
          </p:nvSpPr>
          <p:spPr>
            <a:xfrm>
              <a:off x="5955799" y="1069267"/>
              <a:ext cx="50776" cy="24736"/>
            </a:xfrm>
            <a:custGeom>
              <a:avLst/>
              <a:gdLst>
                <a:gd name="connsiteX0" fmla="*/ 51011 w 50776"/>
                <a:gd name="connsiteY0" fmla="*/ 4 h 24736"/>
                <a:gd name="connsiteX1" fmla="*/ 234 w 50776"/>
                <a:gd name="connsiteY1" fmla="*/ 4 h 24736"/>
              </a:gdLst>
              <a:ahLst/>
              <a:cxnLst>
                <a:cxn ang="0">
                  <a:pos x="connsiteX0" y="connsiteY0"/>
                </a:cxn>
                <a:cxn ang="0">
                  <a:pos x="connsiteX1" y="connsiteY1"/>
                </a:cxn>
              </a:cxnLst>
              <a:rect l="l" t="t" r="r" b="b"/>
              <a:pathLst>
                <a:path w="50776" h="24736">
                  <a:moveTo>
                    <a:pt x="51011" y="4"/>
                  </a:moveTo>
                  <a:lnTo>
                    <a:pt x="234" y="4"/>
                  </a:lnTo>
                </a:path>
              </a:pathLst>
            </a:custGeom>
            <a:ln w="19050" cap="flat">
              <a:solidFill>
                <a:srgbClr val="0070C0"/>
              </a:solidFill>
              <a:prstDash val="solid"/>
              <a:miter/>
            </a:ln>
          </p:spPr>
          <p:txBody>
            <a:bodyPr rtlCol="0" anchor="ctr"/>
            <a:lstStyle/>
            <a:p>
              <a:endParaRPr lang="en-GB" sz="1050"/>
            </a:p>
          </p:txBody>
        </p:sp>
      </p:grpSp>
      <p:grpSp>
        <p:nvGrpSpPr>
          <p:cNvPr id="121" name="Graphic 3">
            <a:extLst>
              <a:ext uri="{FF2B5EF4-FFF2-40B4-BE49-F238E27FC236}">
                <a16:creationId xmlns:a16="http://schemas.microsoft.com/office/drawing/2014/main" id="{7DB3F0CD-0329-68ED-03A6-45B2A38A32CA}"/>
              </a:ext>
            </a:extLst>
          </p:cNvPr>
          <p:cNvGrpSpPr/>
          <p:nvPr/>
        </p:nvGrpSpPr>
        <p:grpSpPr>
          <a:xfrm>
            <a:off x="2768576" y="1158863"/>
            <a:ext cx="32760" cy="45305"/>
            <a:chOff x="5949160" y="1034141"/>
            <a:chExt cx="50776" cy="70003"/>
          </a:xfrm>
        </p:grpSpPr>
        <p:sp>
          <p:nvSpPr>
            <p:cNvPr id="436" name="Freeform: Shape 435">
              <a:extLst>
                <a:ext uri="{FF2B5EF4-FFF2-40B4-BE49-F238E27FC236}">
                  <a16:creationId xmlns:a16="http://schemas.microsoft.com/office/drawing/2014/main" id="{4839D65C-F653-A742-24D9-B550C4B80CF9}"/>
                </a:ext>
              </a:extLst>
            </p:cNvPr>
            <p:cNvSpPr/>
            <p:nvPr/>
          </p:nvSpPr>
          <p:spPr>
            <a:xfrm>
              <a:off x="5974638" y="1034141"/>
              <a:ext cx="17942" cy="70003"/>
            </a:xfrm>
            <a:custGeom>
              <a:avLst/>
              <a:gdLst>
                <a:gd name="connsiteX0" fmla="*/ 233 w 17942"/>
                <a:gd name="connsiteY0" fmla="*/ 4 h 70003"/>
                <a:gd name="connsiteX1" fmla="*/ 233 w 17942"/>
                <a:gd name="connsiteY1" fmla="*/ 70008 h 70003"/>
              </a:gdLst>
              <a:ahLst/>
              <a:cxnLst>
                <a:cxn ang="0">
                  <a:pos x="connsiteX0" y="connsiteY0"/>
                </a:cxn>
                <a:cxn ang="0">
                  <a:pos x="connsiteX1" y="connsiteY1"/>
                </a:cxn>
              </a:cxnLst>
              <a:rect l="l" t="t" r="r" b="b"/>
              <a:pathLst>
                <a:path w="17942" h="70003">
                  <a:moveTo>
                    <a:pt x="233" y="4"/>
                  </a:moveTo>
                  <a:lnTo>
                    <a:pt x="233" y="70008"/>
                  </a:lnTo>
                </a:path>
              </a:pathLst>
            </a:custGeom>
            <a:ln w="19050" cap="flat">
              <a:solidFill>
                <a:srgbClr val="0070C0"/>
              </a:solidFill>
              <a:prstDash val="solid"/>
              <a:miter/>
            </a:ln>
          </p:spPr>
          <p:txBody>
            <a:bodyPr rtlCol="0" anchor="ctr"/>
            <a:lstStyle/>
            <a:p>
              <a:endParaRPr lang="en-GB" sz="1050"/>
            </a:p>
          </p:txBody>
        </p:sp>
        <p:sp>
          <p:nvSpPr>
            <p:cNvPr id="437" name="Freeform: Shape 436">
              <a:extLst>
                <a:ext uri="{FF2B5EF4-FFF2-40B4-BE49-F238E27FC236}">
                  <a16:creationId xmlns:a16="http://schemas.microsoft.com/office/drawing/2014/main" id="{F7D2E44C-952E-3B5F-5EF8-80158A3FDC4C}"/>
                </a:ext>
              </a:extLst>
            </p:cNvPr>
            <p:cNvSpPr/>
            <p:nvPr/>
          </p:nvSpPr>
          <p:spPr>
            <a:xfrm>
              <a:off x="5949160" y="1069267"/>
              <a:ext cx="50776" cy="24736"/>
            </a:xfrm>
            <a:custGeom>
              <a:avLst/>
              <a:gdLst>
                <a:gd name="connsiteX0" fmla="*/ 51010 w 50776"/>
                <a:gd name="connsiteY0" fmla="*/ 4 h 24736"/>
                <a:gd name="connsiteX1" fmla="*/ 233 w 50776"/>
                <a:gd name="connsiteY1" fmla="*/ 4 h 24736"/>
              </a:gdLst>
              <a:ahLst/>
              <a:cxnLst>
                <a:cxn ang="0">
                  <a:pos x="connsiteX0" y="connsiteY0"/>
                </a:cxn>
                <a:cxn ang="0">
                  <a:pos x="connsiteX1" y="connsiteY1"/>
                </a:cxn>
              </a:cxnLst>
              <a:rect l="l" t="t" r="r" b="b"/>
              <a:pathLst>
                <a:path w="50776" h="24736">
                  <a:moveTo>
                    <a:pt x="51010" y="4"/>
                  </a:moveTo>
                  <a:lnTo>
                    <a:pt x="233" y="4"/>
                  </a:lnTo>
                </a:path>
              </a:pathLst>
            </a:custGeom>
            <a:ln w="19050" cap="flat">
              <a:solidFill>
                <a:srgbClr val="0070C0"/>
              </a:solidFill>
              <a:prstDash val="solid"/>
              <a:miter/>
            </a:ln>
          </p:spPr>
          <p:txBody>
            <a:bodyPr rtlCol="0" anchor="ctr"/>
            <a:lstStyle/>
            <a:p>
              <a:endParaRPr lang="en-GB" sz="1050"/>
            </a:p>
          </p:txBody>
        </p:sp>
      </p:grpSp>
      <p:grpSp>
        <p:nvGrpSpPr>
          <p:cNvPr id="122" name="Graphic 3">
            <a:extLst>
              <a:ext uri="{FF2B5EF4-FFF2-40B4-BE49-F238E27FC236}">
                <a16:creationId xmlns:a16="http://schemas.microsoft.com/office/drawing/2014/main" id="{799C9693-C33A-6D7D-AC99-48C85A1924B4}"/>
              </a:ext>
            </a:extLst>
          </p:cNvPr>
          <p:cNvGrpSpPr/>
          <p:nvPr/>
        </p:nvGrpSpPr>
        <p:grpSpPr>
          <a:xfrm>
            <a:off x="2764177" y="1158863"/>
            <a:ext cx="32760" cy="45305"/>
            <a:chOff x="5942342" y="1034141"/>
            <a:chExt cx="50776" cy="70003"/>
          </a:xfrm>
        </p:grpSpPr>
        <p:sp>
          <p:nvSpPr>
            <p:cNvPr id="434" name="Freeform: Shape 433">
              <a:extLst>
                <a:ext uri="{FF2B5EF4-FFF2-40B4-BE49-F238E27FC236}">
                  <a16:creationId xmlns:a16="http://schemas.microsoft.com/office/drawing/2014/main" id="{E074BE6D-DB6C-287E-531A-4324BDD70574}"/>
                </a:ext>
              </a:extLst>
            </p:cNvPr>
            <p:cNvSpPr/>
            <p:nvPr/>
          </p:nvSpPr>
          <p:spPr>
            <a:xfrm>
              <a:off x="5967820" y="1034141"/>
              <a:ext cx="17942" cy="70003"/>
            </a:xfrm>
            <a:custGeom>
              <a:avLst/>
              <a:gdLst>
                <a:gd name="connsiteX0" fmla="*/ 233 w 17942"/>
                <a:gd name="connsiteY0" fmla="*/ 4 h 70003"/>
                <a:gd name="connsiteX1" fmla="*/ 233 w 17942"/>
                <a:gd name="connsiteY1" fmla="*/ 70008 h 70003"/>
              </a:gdLst>
              <a:ahLst/>
              <a:cxnLst>
                <a:cxn ang="0">
                  <a:pos x="connsiteX0" y="connsiteY0"/>
                </a:cxn>
                <a:cxn ang="0">
                  <a:pos x="connsiteX1" y="connsiteY1"/>
                </a:cxn>
              </a:cxnLst>
              <a:rect l="l" t="t" r="r" b="b"/>
              <a:pathLst>
                <a:path w="17942" h="70003">
                  <a:moveTo>
                    <a:pt x="233" y="4"/>
                  </a:moveTo>
                  <a:lnTo>
                    <a:pt x="233" y="70008"/>
                  </a:lnTo>
                </a:path>
              </a:pathLst>
            </a:custGeom>
            <a:ln w="19050" cap="flat">
              <a:solidFill>
                <a:srgbClr val="0070C0"/>
              </a:solidFill>
              <a:prstDash val="solid"/>
              <a:miter/>
            </a:ln>
          </p:spPr>
          <p:txBody>
            <a:bodyPr rtlCol="0" anchor="ctr"/>
            <a:lstStyle/>
            <a:p>
              <a:endParaRPr lang="en-GB" sz="1050"/>
            </a:p>
          </p:txBody>
        </p:sp>
        <p:sp>
          <p:nvSpPr>
            <p:cNvPr id="435" name="Freeform: Shape 434">
              <a:extLst>
                <a:ext uri="{FF2B5EF4-FFF2-40B4-BE49-F238E27FC236}">
                  <a16:creationId xmlns:a16="http://schemas.microsoft.com/office/drawing/2014/main" id="{45AA6B58-A84E-5E51-2076-7B992FD302DE}"/>
                </a:ext>
              </a:extLst>
            </p:cNvPr>
            <p:cNvSpPr/>
            <p:nvPr/>
          </p:nvSpPr>
          <p:spPr>
            <a:xfrm>
              <a:off x="5942342" y="1069267"/>
              <a:ext cx="50776" cy="24736"/>
            </a:xfrm>
            <a:custGeom>
              <a:avLst/>
              <a:gdLst>
                <a:gd name="connsiteX0" fmla="*/ 51010 w 50776"/>
                <a:gd name="connsiteY0" fmla="*/ 4 h 24736"/>
                <a:gd name="connsiteX1" fmla="*/ 233 w 50776"/>
                <a:gd name="connsiteY1" fmla="*/ 4 h 24736"/>
              </a:gdLst>
              <a:ahLst/>
              <a:cxnLst>
                <a:cxn ang="0">
                  <a:pos x="connsiteX0" y="connsiteY0"/>
                </a:cxn>
                <a:cxn ang="0">
                  <a:pos x="connsiteX1" y="connsiteY1"/>
                </a:cxn>
              </a:cxnLst>
              <a:rect l="l" t="t" r="r" b="b"/>
              <a:pathLst>
                <a:path w="50776" h="24736">
                  <a:moveTo>
                    <a:pt x="51010" y="4"/>
                  </a:moveTo>
                  <a:lnTo>
                    <a:pt x="233" y="4"/>
                  </a:lnTo>
                </a:path>
              </a:pathLst>
            </a:custGeom>
            <a:ln w="19050" cap="flat">
              <a:solidFill>
                <a:srgbClr val="0070C0"/>
              </a:solidFill>
              <a:prstDash val="solid"/>
              <a:miter/>
            </a:ln>
          </p:spPr>
          <p:txBody>
            <a:bodyPr rtlCol="0" anchor="ctr"/>
            <a:lstStyle/>
            <a:p>
              <a:endParaRPr lang="en-GB" sz="1050"/>
            </a:p>
          </p:txBody>
        </p:sp>
      </p:grpSp>
      <p:grpSp>
        <p:nvGrpSpPr>
          <p:cNvPr id="123" name="Graphic 3">
            <a:extLst>
              <a:ext uri="{FF2B5EF4-FFF2-40B4-BE49-F238E27FC236}">
                <a16:creationId xmlns:a16="http://schemas.microsoft.com/office/drawing/2014/main" id="{FA6A9288-39D9-1CB0-E77A-9C766FBD35E3}"/>
              </a:ext>
            </a:extLst>
          </p:cNvPr>
          <p:cNvGrpSpPr/>
          <p:nvPr/>
        </p:nvGrpSpPr>
        <p:grpSpPr>
          <a:xfrm>
            <a:off x="2759893" y="1158863"/>
            <a:ext cx="32760" cy="45305"/>
            <a:chOff x="5935703" y="1034141"/>
            <a:chExt cx="50776" cy="70003"/>
          </a:xfrm>
        </p:grpSpPr>
        <p:sp>
          <p:nvSpPr>
            <p:cNvPr id="432" name="Freeform: Shape 431">
              <a:extLst>
                <a:ext uri="{FF2B5EF4-FFF2-40B4-BE49-F238E27FC236}">
                  <a16:creationId xmlns:a16="http://schemas.microsoft.com/office/drawing/2014/main" id="{1DE06592-E426-796D-AFDC-356E14A044DA}"/>
                </a:ext>
              </a:extLst>
            </p:cNvPr>
            <p:cNvSpPr/>
            <p:nvPr/>
          </p:nvSpPr>
          <p:spPr>
            <a:xfrm>
              <a:off x="5961182" y="1034141"/>
              <a:ext cx="17942" cy="70003"/>
            </a:xfrm>
            <a:custGeom>
              <a:avLst/>
              <a:gdLst>
                <a:gd name="connsiteX0" fmla="*/ 233 w 17942"/>
                <a:gd name="connsiteY0" fmla="*/ 4 h 70003"/>
                <a:gd name="connsiteX1" fmla="*/ 233 w 17942"/>
                <a:gd name="connsiteY1" fmla="*/ 70008 h 70003"/>
              </a:gdLst>
              <a:ahLst/>
              <a:cxnLst>
                <a:cxn ang="0">
                  <a:pos x="connsiteX0" y="connsiteY0"/>
                </a:cxn>
                <a:cxn ang="0">
                  <a:pos x="connsiteX1" y="connsiteY1"/>
                </a:cxn>
              </a:cxnLst>
              <a:rect l="l" t="t" r="r" b="b"/>
              <a:pathLst>
                <a:path w="17942" h="70003">
                  <a:moveTo>
                    <a:pt x="233" y="4"/>
                  </a:moveTo>
                  <a:lnTo>
                    <a:pt x="233" y="70008"/>
                  </a:lnTo>
                </a:path>
              </a:pathLst>
            </a:custGeom>
            <a:ln w="19050" cap="flat">
              <a:solidFill>
                <a:srgbClr val="0070C0"/>
              </a:solidFill>
              <a:prstDash val="solid"/>
              <a:miter/>
            </a:ln>
          </p:spPr>
          <p:txBody>
            <a:bodyPr rtlCol="0" anchor="ctr"/>
            <a:lstStyle/>
            <a:p>
              <a:endParaRPr lang="en-GB" sz="1050"/>
            </a:p>
          </p:txBody>
        </p:sp>
        <p:sp>
          <p:nvSpPr>
            <p:cNvPr id="433" name="Freeform: Shape 432">
              <a:extLst>
                <a:ext uri="{FF2B5EF4-FFF2-40B4-BE49-F238E27FC236}">
                  <a16:creationId xmlns:a16="http://schemas.microsoft.com/office/drawing/2014/main" id="{876D94E6-C7D2-DDDD-D7B1-C8E655113F10}"/>
                </a:ext>
              </a:extLst>
            </p:cNvPr>
            <p:cNvSpPr/>
            <p:nvPr/>
          </p:nvSpPr>
          <p:spPr>
            <a:xfrm>
              <a:off x="5935703" y="1069267"/>
              <a:ext cx="50776" cy="24736"/>
            </a:xfrm>
            <a:custGeom>
              <a:avLst/>
              <a:gdLst>
                <a:gd name="connsiteX0" fmla="*/ 51010 w 50776"/>
                <a:gd name="connsiteY0" fmla="*/ 4 h 24736"/>
                <a:gd name="connsiteX1" fmla="*/ 233 w 50776"/>
                <a:gd name="connsiteY1" fmla="*/ 4 h 24736"/>
              </a:gdLst>
              <a:ahLst/>
              <a:cxnLst>
                <a:cxn ang="0">
                  <a:pos x="connsiteX0" y="connsiteY0"/>
                </a:cxn>
                <a:cxn ang="0">
                  <a:pos x="connsiteX1" y="connsiteY1"/>
                </a:cxn>
              </a:cxnLst>
              <a:rect l="l" t="t" r="r" b="b"/>
              <a:pathLst>
                <a:path w="50776" h="24736">
                  <a:moveTo>
                    <a:pt x="51010" y="4"/>
                  </a:moveTo>
                  <a:lnTo>
                    <a:pt x="233" y="4"/>
                  </a:lnTo>
                </a:path>
              </a:pathLst>
            </a:custGeom>
            <a:ln w="19050" cap="flat">
              <a:solidFill>
                <a:srgbClr val="0070C0"/>
              </a:solidFill>
              <a:prstDash val="solid"/>
              <a:miter/>
            </a:ln>
          </p:spPr>
          <p:txBody>
            <a:bodyPr rtlCol="0" anchor="ctr"/>
            <a:lstStyle/>
            <a:p>
              <a:endParaRPr lang="en-GB" sz="1050"/>
            </a:p>
          </p:txBody>
        </p:sp>
      </p:grpSp>
      <p:grpSp>
        <p:nvGrpSpPr>
          <p:cNvPr id="124" name="Graphic 3">
            <a:extLst>
              <a:ext uri="{FF2B5EF4-FFF2-40B4-BE49-F238E27FC236}">
                <a16:creationId xmlns:a16="http://schemas.microsoft.com/office/drawing/2014/main" id="{151C27E5-65EE-0DFA-7616-CE2DB5F0AD64}"/>
              </a:ext>
            </a:extLst>
          </p:cNvPr>
          <p:cNvGrpSpPr/>
          <p:nvPr/>
        </p:nvGrpSpPr>
        <p:grpSpPr>
          <a:xfrm>
            <a:off x="2755495" y="1158863"/>
            <a:ext cx="32760" cy="45305"/>
            <a:chOff x="5928885" y="1034141"/>
            <a:chExt cx="50776" cy="70003"/>
          </a:xfrm>
        </p:grpSpPr>
        <p:sp>
          <p:nvSpPr>
            <p:cNvPr id="430" name="Freeform: Shape 429">
              <a:extLst>
                <a:ext uri="{FF2B5EF4-FFF2-40B4-BE49-F238E27FC236}">
                  <a16:creationId xmlns:a16="http://schemas.microsoft.com/office/drawing/2014/main" id="{2990C058-5DB6-6103-1268-06FEBBA0A14D}"/>
                </a:ext>
              </a:extLst>
            </p:cNvPr>
            <p:cNvSpPr/>
            <p:nvPr/>
          </p:nvSpPr>
          <p:spPr>
            <a:xfrm>
              <a:off x="5954364" y="1034141"/>
              <a:ext cx="17942" cy="70003"/>
            </a:xfrm>
            <a:custGeom>
              <a:avLst/>
              <a:gdLst>
                <a:gd name="connsiteX0" fmla="*/ 232 w 17942"/>
                <a:gd name="connsiteY0" fmla="*/ 4 h 70003"/>
                <a:gd name="connsiteX1" fmla="*/ 232 w 17942"/>
                <a:gd name="connsiteY1" fmla="*/ 70008 h 70003"/>
              </a:gdLst>
              <a:ahLst/>
              <a:cxnLst>
                <a:cxn ang="0">
                  <a:pos x="connsiteX0" y="connsiteY0"/>
                </a:cxn>
                <a:cxn ang="0">
                  <a:pos x="connsiteX1" y="connsiteY1"/>
                </a:cxn>
              </a:cxnLst>
              <a:rect l="l" t="t" r="r" b="b"/>
              <a:pathLst>
                <a:path w="17942" h="70003">
                  <a:moveTo>
                    <a:pt x="232" y="4"/>
                  </a:moveTo>
                  <a:lnTo>
                    <a:pt x="232" y="70008"/>
                  </a:lnTo>
                </a:path>
              </a:pathLst>
            </a:custGeom>
            <a:ln w="19050" cap="flat">
              <a:solidFill>
                <a:srgbClr val="0070C0"/>
              </a:solidFill>
              <a:prstDash val="solid"/>
              <a:miter/>
            </a:ln>
          </p:spPr>
          <p:txBody>
            <a:bodyPr rtlCol="0" anchor="ctr"/>
            <a:lstStyle/>
            <a:p>
              <a:endParaRPr lang="en-GB" sz="1050"/>
            </a:p>
          </p:txBody>
        </p:sp>
        <p:sp>
          <p:nvSpPr>
            <p:cNvPr id="431" name="Freeform: Shape 430">
              <a:extLst>
                <a:ext uri="{FF2B5EF4-FFF2-40B4-BE49-F238E27FC236}">
                  <a16:creationId xmlns:a16="http://schemas.microsoft.com/office/drawing/2014/main" id="{5775C755-CB64-6B95-552A-05C0FD2A3619}"/>
                </a:ext>
              </a:extLst>
            </p:cNvPr>
            <p:cNvSpPr/>
            <p:nvPr/>
          </p:nvSpPr>
          <p:spPr>
            <a:xfrm>
              <a:off x="5928885" y="1069267"/>
              <a:ext cx="50776" cy="24736"/>
            </a:xfrm>
            <a:custGeom>
              <a:avLst/>
              <a:gdLst>
                <a:gd name="connsiteX0" fmla="*/ 51009 w 50776"/>
                <a:gd name="connsiteY0" fmla="*/ 4 h 24736"/>
                <a:gd name="connsiteX1" fmla="*/ 232 w 50776"/>
                <a:gd name="connsiteY1" fmla="*/ 4 h 24736"/>
              </a:gdLst>
              <a:ahLst/>
              <a:cxnLst>
                <a:cxn ang="0">
                  <a:pos x="connsiteX0" y="connsiteY0"/>
                </a:cxn>
                <a:cxn ang="0">
                  <a:pos x="connsiteX1" y="connsiteY1"/>
                </a:cxn>
              </a:cxnLst>
              <a:rect l="l" t="t" r="r" b="b"/>
              <a:pathLst>
                <a:path w="50776" h="24736">
                  <a:moveTo>
                    <a:pt x="51009" y="4"/>
                  </a:moveTo>
                  <a:lnTo>
                    <a:pt x="232" y="4"/>
                  </a:lnTo>
                </a:path>
              </a:pathLst>
            </a:custGeom>
            <a:ln w="19050" cap="flat">
              <a:solidFill>
                <a:srgbClr val="0070C0"/>
              </a:solidFill>
              <a:prstDash val="solid"/>
              <a:miter/>
            </a:ln>
          </p:spPr>
          <p:txBody>
            <a:bodyPr rtlCol="0" anchor="ctr"/>
            <a:lstStyle/>
            <a:p>
              <a:endParaRPr lang="en-GB" sz="1050"/>
            </a:p>
          </p:txBody>
        </p:sp>
      </p:grpSp>
      <p:grpSp>
        <p:nvGrpSpPr>
          <p:cNvPr id="125" name="Graphic 3">
            <a:extLst>
              <a:ext uri="{FF2B5EF4-FFF2-40B4-BE49-F238E27FC236}">
                <a16:creationId xmlns:a16="http://schemas.microsoft.com/office/drawing/2014/main" id="{6DE68060-ECE9-466E-A818-BFA60C5047E6}"/>
              </a:ext>
            </a:extLst>
          </p:cNvPr>
          <p:cNvGrpSpPr/>
          <p:nvPr/>
        </p:nvGrpSpPr>
        <p:grpSpPr>
          <a:xfrm>
            <a:off x="2751212" y="1158863"/>
            <a:ext cx="32760" cy="45305"/>
            <a:chOff x="5922247" y="1034141"/>
            <a:chExt cx="50776" cy="70003"/>
          </a:xfrm>
        </p:grpSpPr>
        <p:sp>
          <p:nvSpPr>
            <p:cNvPr id="428" name="Freeform: Shape 427">
              <a:extLst>
                <a:ext uri="{FF2B5EF4-FFF2-40B4-BE49-F238E27FC236}">
                  <a16:creationId xmlns:a16="http://schemas.microsoft.com/office/drawing/2014/main" id="{8D902213-77F6-7336-DC53-C4A1DF33784C}"/>
                </a:ext>
              </a:extLst>
            </p:cNvPr>
            <p:cNvSpPr/>
            <p:nvPr/>
          </p:nvSpPr>
          <p:spPr>
            <a:xfrm>
              <a:off x="5947725" y="1034141"/>
              <a:ext cx="17942" cy="70003"/>
            </a:xfrm>
            <a:custGeom>
              <a:avLst/>
              <a:gdLst>
                <a:gd name="connsiteX0" fmla="*/ 232 w 17942"/>
                <a:gd name="connsiteY0" fmla="*/ 4 h 70003"/>
                <a:gd name="connsiteX1" fmla="*/ 232 w 17942"/>
                <a:gd name="connsiteY1" fmla="*/ 70008 h 70003"/>
              </a:gdLst>
              <a:ahLst/>
              <a:cxnLst>
                <a:cxn ang="0">
                  <a:pos x="connsiteX0" y="connsiteY0"/>
                </a:cxn>
                <a:cxn ang="0">
                  <a:pos x="connsiteX1" y="connsiteY1"/>
                </a:cxn>
              </a:cxnLst>
              <a:rect l="l" t="t" r="r" b="b"/>
              <a:pathLst>
                <a:path w="17942" h="70003">
                  <a:moveTo>
                    <a:pt x="232" y="4"/>
                  </a:moveTo>
                  <a:lnTo>
                    <a:pt x="232" y="70008"/>
                  </a:lnTo>
                </a:path>
              </a:pathLst>
            </a:custGeom>
            <a:ln w="19050" cap="flat">
              <a:solidFill>
                <a:srgbClr val="0070C0"/>
              </a:solidFill>
              <a:prstDash val="solid"/>
              <a:miter/>
            </a:ln>
          </p:spPr>
          <p:txBody>
            <a:bodyPr rtlCol="0" anchor="ctr"/>
            <a:lstStyle/>
            <a:p>
              <a:endParaRPr lang="en-GB" sz="1050"/>
            </a:p>
          </p:txBody>
        </p:sp>
        <p:sp>
          <p:nvSpPr>
            <p:cNvPr id="429" name="Freeform: Shape 428">
              <a:extLst>
                <a:ext uri="{FF2B5EF4-FFF2-40B4-BE49-F238E27FC236}">
                  <a16:creationId xmlns:a16="http://schemas.microsoft.com/office/drawing/2014/main" id="{9BCB9BA9-CF03-5AC3-45D4-A9F2030EFBFE}"/>
                </a:ext>
              </a:extLst>
            </p:cNvPr>
            <p:cNvSpPr/>
            <p:nvPr/>
          </p:nvSpPr>
          <p:spPr>
            <a:xfrm>
              <a:off x="5922247" y="1069267"/>
              <a:ext cx="50776" cy="24736"/>
            </a:xfrm>
            <a:custGeom>
              <a:avLst/>
              <a:gdLst>
                <a:gd name="connsiteX0" fmla="*/ 51009 w 50776"/>
                <a:gd name="connsiteY0" fmla="*/ 4 h 24736"/>
                <a:gd name="connsiteX1" fmla="*/ 232 w 50776"/>
                <a:gd name="connsiteY1" fmla="*/ 4 h 24736"/>
              </a:gdLst>
              <a:ahLst/>
              <a:cxnLst>
                <a:cxn ang="0">
                  <a:pos x="connsiteX0" y="connsiteY0"/>
                </a:cxn>
                <a:cxn ang="0">
                  <a:pos x="connsiteX1" y="connsiteY1"/>
                </a:cxn>
              </a:cxnLst>
              <a:rect l="l" t="t" r="r" b="b"/>
              <a:pathLst>
                <a:path w="50776" h="24736">
                  <a:moveTo>
                    <a:pt x="51009" y="4"/>
                  </a:moveTo>
                  <a:lnTo>
                    <a:pt x="232" y="4"/>
                  </a:lnTo>
                </a:path>
              </a:pathLst>
            </a:custGeom>
            <a:ln w="19050" cap="flat">
              <a:solidFill>
                <a:srgbClr val="0070C0"/>
              </a:solidFill>
              <a:prstDash val="solid"/>
              <a:miter/>
            </a:ln>
          </p:spPr>
          <p:txBody>
            <a:bodyPr rtlCol="0" anchor="ctr"/>
            <a:lstStyle/>
            <a:p>
              <a:endParaRPr lang="en-GB" sz="1050"/>
            </a:p>
          </p:txBody>
        </p:sp>
      </p:grpSp>
      <p:grpSp>
        <p:nvGrpSpPr>
          <p:cNvPr id="126" name="Graphic 3">
            <a:extLst>
              <a:ext uri="{FF2B5EF4-FFF2-40B4-BE49-F238E27FC236}">
                <a16:creationId xmlns:a16="http://schemas.microsoft.com/office/drawing/2014/main" id="{559A5DB3-DA25-2280-1401-C7350403838C}"/>
              </a:ext>
            </a:extLst>
          </p:cNvPr>
          <p:cNvGrpSpPr/>
          <p:nvPr/>
        </p:nvGrpSpPr>
        <p:grpSpPr>
          <a:xfrm>
            <a:off x="2746812" y="1158863"/>
            <a:ext cx="32760" cy="45305"/>
            <a:chOff x="5915429" y="1034141"/>
            <a:chExt cx="50776" cy="70003"/>
          </a:xfrm>
        </p:grpSpPr>
        <p:sp>
          <p:nvSpPr>
            <p:cNvPr id="426" name="Freeform: Shape 425">
              <a:extLst>
                <a:ext uri="{FF2B5EF4-FFF2-40B4-BE49-F238E27FC236}">
                  <a16:creationId xmlns:a16="http://schemas.microsoft.com/office/drawing/2014/main" id="{733E99EE-8569-4711-4097-17031904FC5A}"/>
                </a:ext>
              </a:extLst>
            </p:cNvPr>
            <p:cNvSpPr/>
            <p:nvPr/>
          </p:nvSpPr>
          <p:spPr>
            <a:xfrm>
              <a:off x="5940907" y="1034141"/>
              <a:ext cx="17942" cy="70003"/>
            </a:xfrm>
            <a:custGeom>
              <a:avLst/>
              <a:gdLst>
                <a:gd name="connsiteX0" fmla="*/ 231 w 17942"/>
                <a:gd name="connsiteY0" fmla="*/ 4 h 70003"/>
                <a:gd name="connsiteX1" fmla="*/ 231 w 17942"/>
                <a:gd name="connsiteY1" fmla="*/ 70008 h 70003"/>
              </a:gdLst>
              <a:ahLst/>
              <a:cxnLst>
                <a:cxn ang="0">
                  <a:pos x="connsiteX0" y="connsiteY0"/>
                </a:cxn>
                <a:cxn ang="0">
                  <a:pos x="connsiteX1" y="connsiteY1"/>
                </a:cxn>
              </a:cxnLst>
              <a:rect l="l" t="t" r="r" b="b"/>
              <a:pathLst>
                <a:path w="17942" h="70003">
                  <a:moveTo>
                    <a:pt x="231" y="4"/>
                  </a:moveTo>
                  <a:lnTo>
                    <a:pt x="231" y="70008"/>
                  </a:lnTo>
                </a:path>
              </a:pathLst>
            </a:custGeom>
            <a:ln w="19050" cap="flat">
              <a:solidFill>
                <a:srgbClr val="0070C0"/>
              </a:solidFill>
              <a:prstDash val="solid"/>
              <a:miter/>
            </a:ln>
          </p:spPr>
          <p:txBody>
            <a:bodyPr rtlCol="0" anchor="ctr"/>
            <a:lstStyle/>
            <a:p>
              <a:endParaRPr lang="en-GB" sz="1050"/>
            </a:p>
          </p:txBody>
        </p:sp>
        <p:sp>
          <p:nvSpPr>
            <p:cNvPr id="427" name="Freeform: Shape 426">
              <a:extLst>
                <a:ext uri="{FF2B5EF4-FFF2-40B4-BE49-F238E27FC236}">
                  <a16:creationId xmlns:a16="http://schemas.microsoft.com/office/drawing/2014/main" id="{44961B25-00D1-62B3-6BD5-72818573A9C9}"/>
                </a:ext>
              </a:extLst>
            </p:cNvPr>
            <p:cNvSpPr/>
            <p:nvPr/>
          </p:nvSpPr>
          <p:spPr>
            <a:xfrm>
              <a:off x="5915429" y="1069267"/>
              <a:ext cx="50776" cy="24736"/>
            </a:xfrm>
            <a:custGeom>
              <a:avLst/>
              <a:gdLst>
                <a:gd name="connsiteX0" fmla="*/ 51008 w 50776"/>
                <a:gd name="connsiteY0" fmla="*/ 4 h 24736"/>
                <a:gd name="connsiteX1" fmla="*/ 231 w 50776"/>
                <a:gd name="connsiteY1" fmla="*/ 4 h 24736"/>
              </a:gdLst>
              <a:ahLst/>
              <a:cxnLst>
                <a:cxn ang="0">
                  <a:pos x="connsiteX0" y="connsiteY0"/>
                </a:cxn>
                <a:cxn ang="0">
                  <a:pos x="connsiteX1" y="connsiteY1"/>
                </a:cxn>
              </a:cxnLst>
              <a:rect l="l" t="t" r="r" b="b"/>
              <a:pathLst>
                <a:path w="50776" h="24736">
                  <a:moveTo>
                    <a:pt x="51008" y="4"/>
                  </a:moveTo>
                  <a:lnTo>
                    <a:pt x="231" y="4"/>
                  </a:lnTo>
                </a:path>
              </a:pathLst>
            </a:custGeom>
            <a:ln w="19050" cap="flat">
              <a:solidFill>
                <a:srgbClr val="0070C0"/>
              </a:solidFill>
              <a:prstDash val="solid"/>
              <a:miter/>
            </a:ln>
          </p:spPr>
          <p:txBody>
            <a:bodyPr rtlCol="0" anchor="ctr"/>
            <a:lstStyle/>
            <a:p>
              <a:endParaRPr lang="en-GB" sz="1050"/>
            </a:p>
          </p:txBody>
        </p:sp>
      </p:grpSp>
      <p:grpSp>
        <p:nvGrpSpPr>
          <p:cNvPr id="127" name="Graphic 3">
            <a:extLst>
              <a:ext uri="{FF2B5EF4-FFF2-40B4-BE49-F238E27FC236}">
                <a16:creationId xmlns:a16="http://schemas.microsoft.com/office/drawing/2014/main" id="{500C720D-9F72-1EBB-5FD7-10BA55DE57D6}"/>
              </a:ext>
            </a:extLst>
          </p:cNvPr>
          <p:cNvGrpSpPr/>
          <p:nvPr/>
        </p:nvGrpSpPr>
        <p:grpSpPr>
          <a:xfrm>
            <a:off x="2742529" y="1158863"/>
            <a:ext cx="32760" cy="45305"/>
            <a:chOff x="5908790" y="1034141"/>
            <a:chExt cx="50776" cy="70003"/>
          </a:xfrm>
        </p:grpSpPr>
        <p:sp>
          <p:nvSpPr>
            <p:cNvPr id="424" name="Freeform: Shape 423">
              <a:extLst>
                <a:ext uri="{FF2B5EF4-FFF2-40B4-BE49-F238E27FC236}">
                  <a16:creationId xmlns:a16="http://schemas.microsoft.com/office/drawing/2014/main" id="{F56FA6A9-BEED-5500-FEB7-7E7A21DCC18B}"/>
                </a:ext>
              </a:extLst>
            </p:cNvPr>
            <p:cNvSpPr/>
            <p:nvPr/>
          </p:nvSpPr>
          <p:spPr>
            <a:xfrm>
              <a:off x="5934268" y="1034141"/>
              <a:ext cx="17942" cy="70003"/>
            </a:xfrm>
            <a:custGeom>
              <a:avLst/>
              <a:gdLst>
                <a:gd name="connsiteX0" fmla="*/ 231 w 17942"/>
                <a:gd name="connsiteY0" fmla="*/ 4 h 70003"/>
                <a:gd name="connsiteX1" fmla="*/ 231 w 17942"/>
                <a:gd name="connsiteY1" fmla="*/ 70008 h 70003"/>
              </a:gdLst>
              <a:ahLst/>
              <a:cxnLst>
                <a:cxn ang="0">
                  <a:pos x="connsiteX0" y="connsiteY0"/>
                </a:cxn>
                <a:cxn ang="0">
                  <a:pos x="connsiteX1" y="connsiteY1"/>
                </a:cxn>
              </a:cxnLst>
              <a:rect l="l" t="t" r="r" b="b"/>
              <a:pathLst>
                <a:path w="17942" h="70003">
                  <a:moveTo>
                    <a:pt x="231" y="4"/>
                  </a:moveTo>
                  <a:lnTo>
                    <a:pt x="231" y="70008"/>
                  </a:lnTo>
                </a:path>
              </a:pathLst>
            </a:custGeom>
            <a:ln w="19050" cap="flat">
              <a:solidFill>
                <a:srgbClr val="0070C0"/>
              </a:solidFill>
              <a:prstDash val="solid"/>
              <a:miter/>
            </a:ln>
          </p:spPr>
          <p:txBody>
            <a:bodyPr rtlCol="0" anchor="ctr"/>
            <a:lstStyle/>
            <a:p>
              <a:endParaRPr lang="en-GB" sz="1050"/>
            </a:p>
          </p:txBody>
        </p:sp>
        <p:sp>
          <p:nvSpPr>
            <p:cNvPr id="425" name="Freeform: Shape 424">
              <a:extLst>
                <a:ext uri="{FF2B5EF4-FFF2-40B4-BE49-F238E27FC236}">
                  <a16:creationId xmlns:a16="http://schemas.microsoft.com/office/drawing/2014/main" id="{484AA244-3BD5-86E2-EE30-8B5BD16F531D}"/>
                </a:ext>
              </a:extLst>
            </p:cNvPr>
            <p:cNvSpPr/>
            <p:nvPr/>
          </p:nvSpPr>
          <p:spPr>
            <a:xfrm>
              <a:off x="5908790" y="1069267"/>
              <a:ext cx="50776" cy="24736"/>
            </a:xfrm>
            <a:custGeom>
              <a:avLst/>
              <a:gdLst>
                <a:gd name="connsiteX0" fmla="*/ 51008 w 50776"/>
                <a:gd name="connsiteY0" fmla="*/ 4 h 24736"/>
                <a:gd name="connsiteX1" fmla="*/ 231 w 50776"/>
                <a:gd name="connsiteY1" fmla="*/ 4 h 24736"/>
              </a:gdLst>
              <a:ahLst/>
              <a:cxnLst>
                <a:cxn ang="0">
                  <a:pos x="connsiteX0" y="connsiteY0"/>
                </a:cxn>
                <a:cxn ang="0">
                  <a:pos x="connsiteX1" y="connsiteY1"/>
                </a:cxn>
              </a:cxnLst>
              <a:rect l="l" t="t" r="r" b="b"/>
              <a:pathLst>
                <a:path w="50776" h="24736">
                  <a:moveTo>
                    <a:pt x="51008" y="4"/>
                  </a:moveTo>
                  <a:lnTo>
                    <a:pt x="231" y="4"/>
                  </a:lnTo>
                </a:path>
              </a:pathLst>
            </a:custGeom>
            <a:ln w="19050" cap="flat">
              <a:solidFill>
                <a:srgbClr val="0070C0"/>
              </a:solidFill>
              <a:prstDash val="solid"/>
              <a:miter/>
            </a:ln>
          </p:spPr>
          <p:txBody>
            <a:bodyPr rtlCol="0" anchor="ctr"/>
            <a:lstStyle/>
            <a:p>
              <a:endParaRPr lang="en-GB" sz="1050"/>
            </a:p>
          </p:txBody>
        </p:sp>
      </p:grpSp>
      <p:grpSp>
        <p:nvGrpSpPr>
          <p:cNvPr id="128" name="Graphic 3">
            <a:extLst>
              <a:ext uri="{FF2B5EF4-FFF2-40B4-BE49-F238E27FC236}">
                <a16:creationId xmlns:a16="http://schemas.microsoft.com/office/drawing/2014/main" id="{18EEE456-D769-448F-E26C-9909FBA163D0}"/>
              </a:ext>
            </a:extLst>
          </p:cNvPr>
          <p:cNvGrpSpPr/>
          <p:nvPr/>
        </p:nvGrpSpPr>
        <p:grpSpPr>
          <a:xfrm>
            <a:off x="2738130" y="1158863"/>
            <a:ext cx="32760" cy="45305"/>
            <a:chOff x="5901972" y="1034141"/>
            <a:chExt cx="50776" cy="70003"/>
          </a:xfrm>
        </p:grpSpPr>
        <p:sp>
          <p:nvSpPr>
            <p:cNvPr id="422" name="Freeform: Shape 421">
              <a:extLst>
                <a:ext uri="{FF2B5EF4-FFF2-40B4-BE49-F238E27FC236}">
                  <a16:creationId xmlns:a16="http://schemas.microsoft.com/office/drawing/2014/main" id="{278DB58A-C541-6147-C60B-9CE89624437D}"/>
                </a:ext>
              </a:extLst>
            </p:cNvPr>
            <p:cNvSpPr/>
            <p:nvPr/>
          </p:nvSpPr>
          <p:spPr>
            <a:xfrm>
              <a:off x="5927450" y="1034141"/>
              <a:ext cx="17942" cy="70003"/>
            </a:xfrm>
            <a:custGeom>
              <a:avLst/>
              <a:gdLst>
                <a:gd name="connsiteX0" fmla="*/ 231 w 17942"/>
                <a:gd name="connsiteY0" fmla="*/ 4 h 70003"/>
                <a:gd name="connsiteX1" fmla="*/ 231 w 17942"/>
                <a:gd name="connsiteY1" fmla="*/ 70008 h 70003"/>
              </a:gdLst>
              <a:ahLst/>
              <a:cxnLst>
                <a:cxn ang="0">
                  <a:pos x="connsiteX0" y="connsiteY0"/>
                </a:cxn>
                <a:cxn ang="0">
                  <a:pos x="connsiteX1" y="connsiteY1"/>
                </a:cxn>
              </a:cxnLst>
              <a:rect l="l" t="t" r="r" b="b"/>
              <a:pathLst>
                <a:path w="17942" h="70003">
                  <a:moveTo>
                    <a:pt x="231" y="4"/>
                  </a:moveTo>
                  <a:lnTo>
                    <a:pt x="231" y="70008"/>
                  </a:lnTo>
                </a:path>
              </a:pathLst>
            </a:custGeom>
            <a:ln w="19050" cap="flat">
              <a:solidFill>
                <a:srgbClr val="0070C0"/>
              </a:solidFill>
              <a:prstDash val="solid"/>
              <a:miter/>
            </a:ln>
          </p:spPr>
          <p:txBody>
            <a:bodyPr rtlCol="0" anchor="ctr"/>
            <a:lstStyle/>
            <a:p>
              <a:endParaRPr lang="en-GB" sz="1050"/>
            </a:p>
          </p:txBody>
        </p:sp>
        <p:sp>
          <p:nvSpPr>
            <p:cNvPr id="423" name="Freeform: Shape 422">
              <a:extLst>
                <a:ext uri="{FF2B5EF4-FFF2-40B4-BE49-F238E27FC236}">
                  <a16:creationId xmlns:a16="http://schemas.microsoft.com/office/drawing/2014/main" id="{DBC6C28F-D2A7-6435-4C50-09B6DCF64260}"/>
                </a:ext>
              </a:extLst>
            </p:cNvPr>
            <p:cNvSpPr/>
            <p:nvPr/>
          </p:nvSpPr>
          <p:spPr>
            <a:xfrm>
              <a:off x="5901972" y="1069267"/>
              <a:ext cx="50776" cy="24736"/>
            </a:xfrm>
            <a:custGeom>
              <a:avLst/>
              <a:gdLst>
                <a:gd name="connsiteX0" fmla="*/ 51008 w 50776"/>
                <a:gd name="connsiteY0" fmla="*/ 4 h 24736"/>
                <a:gd name="connsiteX1" fmla="*/ 231 w 50776"/>
                <a:gd name="connsiteY1" fmla="*/ 4 h 24736"/>
              </a:gdLst>
              <a:ahLst/>
              <a:cxnLst>
                <a:cxn ang="0">
                  <a:pos x="connsiteX0" y="connsiteY0"/>
                </a:cxn>
                <a:cxn ang="0">
                  <a:pos x="connsiteX1" y="connsiteY1"/>
                </a:cxn>
              </a:cxnLst>
              <a:rect l="l" t="t" r="r" b="b"/>
              <a:pathLst>
                <a:path w="50776" h="24736">
                  <a:moveTo>
                    <a:pt x="51008" y="4"/>
                  </a:moveTo>
                  <a:lnTo>
                    <a:pt x="231" y="4"/>
                  </a:lnTo>
                </a:path>
              </a:pathLst>
            </a:custGeom>
            <a:ln w="19050" cap="flat">
              <a:solidFill>
                <a:srgbClr val="0070C0"/>
              </a:solidFill>
              <a:prstDash val="solid"/>
              <a:miter/>
            </a:ln>
          </p:spPr>
          <p:txBody>
            <a:bodyPr rtlCol="0" anchor="ctr"/>
            <a:lstStyle/>
            <a:p>
              <a:endParaRPr lang="en-GB" sz="1050"/>
            </a:p>
          </p:txBody>
        </p:sp>
      </p:grpSp>
      <p:grpSp>
        <p:nvGrpSpPr>
          <p:cNvPr id="129" name="Graphic 3">
            <a:extLst>
              <a:ext uri="{FF2B5EF4-FFF2-40B4-BE49-F238E27FC236}">
                <a16:creationId xmlns:a16="http://schemas.microsoft.com/office/drawing/2014/main" id="{A8C98829-FAF4-ADE2-E77E-13BFCD2B7B53}"/>
              </a:ext>
            </a:extLst>
          </p:cNvPr>
          <p:cNvGrpSpPr/>
          <p:nvPr/>
        </p:nvGrpSpPr>
        <p:grpSpPr>
          <a:xfrm>
            <a:off x="2610674" y="1158863"/>
            <a:ext cx="32760" cy="45305"/>
            <a:chOff x="5704426" y="1034141"/>
            <a:chExt cx="50776" cy="70003"/>
          </a:xfrm>
        </p:grpSpPr>
        <p:sp>
          <p:nvSpPr>
            <p:cNvPr id="420" name="Freeform: Shape 419">
              <a:extLst>
                <a:ext uri="{FF2B5EF4-FFF2-40B4-BE49-F238E27FC236}">
                  <a16:creationId xmlns:a16="http://schemas.microsoft.com/office/drawing/2014/main" id="{ACA3731C-66DE-1246-F404-5FFA61961CAB}"/>
                </a:ext>
              </a:extLst>
            </p:cNvPr>
            <p:cNvSpPr/>
            <p:nvPr/>
          </p:nvSpPr>
          <p:spPr>
            <a:xfrm>
              <a:off x="5729904" y="1034141"/>
              <a:ext cx="17942" cy="70003"/>
            </a:xfrm>
            <a:custGeom>
              <a:avLst/>
              <a:gdLst>
                <a:gd name="connsiteX0" fmla="*/ 220 w 17942"/>
                <a:gd name="connsiteY0" fmla="*/ 4 h 70003"/>
                <a:gd name="connsiteX1" fmla="*/ 220 w 17942"/>
                <a:gd name="connsiteY1" fmla="*/ 70008 h 70003"/>
              </a:gdLst>
              <a:ahLst/>
              <a:cxnLst>
                <a:cxn ang="0">
                  <a:pos x="connsiteX0" y="connsiteY0"/>
                </a:cxn>
                <a:cxn ang="0">
                  <a:pos x="connsiteX1" y="connsiteY1"/>
                </a:cxn>
              </a:cxnLst>
              <a:rect l="l" t="t" r="r" b="b"/>
              <a:pathLst>
                <a:path w="17942" h="70003">
                  <a:moveTo>
                    <a:pt x="220" y="4"/>
                  </a:moveTo>
                  <a:lnTo>
                    <a:pt x="220" y="70008"/>
                  </a:lnTo>
                </a:path>
              </a:pathLst>
            </a:custGeom>
            <a:ln w="19050" cap="flat">
              <a:solidFill>
                <a:srgbClr val="0070C0"/>
              </a:solidFill>
              <a:prstDash val="solid"/>
              <a:miter/>
            </a:ln>
          </p:spPr>
          <p:txBody>
            <a:bodyPr rtlCol="0" anchor="ctr"/>
            <a:lstStyle/>
            <a:p>
              <a:endParaRPr lang="en-GB" sz="1050"/>
            </a:p>
          </p:txBody>
        </p:sp>
        <p:sp>
          <p:nvSpPr>
            <p:cNvPr id="421" name="Freeform: Shape 420">
              <a:extLst>
                <a:ext uri="{FF2B5EF4-FFF2-40B4-BE49-F238E27FC236}">
                  <a16:creationId xmlns:a16="http://schemas.microsoft.com/office/drawing/2014/main" id="{B6215A5D-F908-A146-3CB5-423AF2473D4F}"/>
                </a:ext>
              </a:extLst>
            </p:cNvPr>
            <p:cNvSpPr/>
            <p:nvPr/>
          </p:nvSpPr>
          <p:spPr>
            <a:xfrm>
              <a:off x="5704426" y="1069267"/>
              <a:ext cx="50776" cy="24736"/>
            </a:xfrm>
            <a:custGeom>
              <a:avLst/>
              <a:gdLst>
                <a:gd name="connsiteX0" fmla="*/ 50997 w 50776"/>
                <a:gd name="connsiteY0" fmla="*/ 4 h 24736"/>
                <a:gd name="connsiteX1" fmla="*/ 220 w 50776"/>
                <a:gd name="connsiteY1" fmla="*/ 4 h 24736"/>
              </a:gdLst>
              <a:ahLst/>
              <a:cxnLst>
                <a:cxn ang="0">
                  <a:pos x="connsiteX0" y="connsiteY0"/>
                </a:cxn>
                <a:cxn ang="0">
                  <a:pos x="connsiteX1" y="connsiteY1"/>
                </a:cxn>
              </a:cxnLst>
              <a:rect l="l" t="t" r="r" b="b"/>
              <a:pathLst>
                <a:path w="50776" h="24736">
                  <a:moveTo>
                    <a:pt x="50997" y="4"/>
                  </a:moveTo>
                  <a:lnTo>
                    <a:pt x="220" y="4"/>
                  </a:lnTo>
                </a:path>
              </a:pathLst>
            </a:custGeom>
            <a:ln w="19050" cap="flat">
              <a:solidFill>
                <a:srgbClr val="0070C0"/>
              </a:solidFill>
              <a:prstDash val="solid"/>
              <a:miter/>
            </a:ln>
          </p:spPr>
          <p:txBody>
            <a:bodyPr rtlCol="0" anchor="ctr"/>
            <a:lstStyle/>
            <a:p>
              <a:endParaRPr lang="en-GB" sz="1050"/>
            </a:p>
          </p:txBody>
        </p:sp>
      </p:grpSp>
      <p:grpSp>
        <p:nvGrpSpPr>
          <p:cNvPr id="130" name="Graphic 3">
            <a:extLst>
              <a:ext uri="{FF2B5EF4-FFF2-40B4-BE49-F238E27FC236}">
                <a16:creationId xmlns:a16="http://schemas.microsoft.com/office/drawing/2014/main" id="{EB72E745-0240-E5F9-CF26-51615A30B6A2}"/>
              </a:ext>
            </a:extLst>
          </p:cNvPr>
          <p:cNvGrpSpPr/>
          <p:nvPr/>
        </p:nvGrpSpPr>
        <p:grpSpPr>
          <a:xfrm>
            <a:off x="2546888" y="1158863"/>
            <a:ext cx="32760" cy="45305"/>
            <a:chOff x="5605563" y="1034141"/>
            <a:chExt cx="50776" cy="70003"/>
          </a:xfrm>
        </p:grpSpPr>
        <p:sp>
          <p:nvSpPr>
            <p:cNvPr id="418" name="Freeform: Shape 417">
              <a:extLst>
                <a:ext uri="{FF2B5EF4-FFF2-40B4-BE49-F238E27FC236}">
                  <a16:creationId xmlns:a16="http://schemas.microsoft.com/office/drawing/2014/main" id="{2D91C520-31D9-8067-4D2A-B5CDEBCF59A7}"/>
                </a:ext>
              </a:extLst>
            </p:cNvPr>
            <p:cNvSpPr/>
            <p:nvPr/>
          </p:nvSpPr>
          <p:spPr>
            <a:xfrm>
              <a:off x="5631042" y="1034141"/>
              <a:ext cx="17942" cy="70003"/>
            </a:xfrm>
            <a:custGeom>
              <a:avLst/>
              <a:gdLst>
                <a:gd name="connsiteX0" fmla="*/ 214 w 17942"/>
                <a:gd name="connsiteY0" fmla="*/ 4 h 70003"/>
                <a:gd name="connsiteX1" fmla="*/ 214 w 17942"/>
                <a:gd name="connsiteY1" fmla="*/ 70008 h 70003"/>
              </a:gdLst>
              <a:ahLst/>
              <a:cxnLst>
                <a:cxn ang="0">
                  <a:pos x="connsiteX0" y="connsiteY0"/>
                </a:cxn>
                <a:cxn ang="0">
                  <a:pos x="connsiteX1" y="connsiteY1"/>
                </a:cxn>
              </a:cxnLst>
              <a:rect l="l" t="t" r="r" b="b"/>
              <a:pathLst>
                <a:path w="17942" h="70003">
                  <a:moveTo>
                    <a:pt x="214" y="4"/>
                  </a:moveTo>
                  <a:lnTo>
                    <a:pt x="214" y="70008"/>
                  </a:lnTo>
                </a:path>
              </a:pathLst>
            </a:custGeom>
            <a:ln w="19050" cap="flat">
              <a:solidFill>
                <a:srgbClr val="0070C0"/>
              </a:solidFill>
              <a:prstDash val="solid"/>
              <a:miter/>
            </a:ln>
          </p:spPr>
          <p:txBody>
            <a:bodyPr rtlCol="0" anchor="ctr"/>
            <a:lstStyle/>
            <a:p>
              <a:endParaRPr lang="en-GB" sz="1050"/>
            </a:p>
          </p:txBody>
        </p:sp>
        <p:sp>
          <p:nvSpPr>
            <p:cNvPr id="419" name="Freeform: Shape 418">
              <a:extLst>
                <a:ext uri="{FF2B5EF4-FFF2-40B4-BE49-F238E27FC236}">
                  <a16:creationId xmlns:a16="http://schemas.microsoft.com/office/drawing/2014/main" id="{D6FC0684-E990-8BCF-EF4A-DD678E3053AC}"/>
                </a:ext>
              </a:extLst>
            </p:cNvPr>
            <p:cNvSpPr/>
            <p:nvPr/>
          </p:nvSpPr>
          <p:spPr>
            <a:xfrm>
              <a:off x="5605563" y="1069267"/>
              <a:ext cx="50776" cy="24736"/>
            </a:xfrm>
            <a:custGeom>
              <a:avLst/>
              <a:gdLst>
                <a:gd name="connsiteX0" fmla="*/ 50991 w 50776"/>
                <a:gd name="connsiteY0" fmla="*/ 4 h 24736"/>
                <a:gd name="connsiteX1" fmla="*/ 214 w 50776"/>
                <a:gd name="connsiteY1" fmla="*/ 4 h 24736"/>
              </a:gdLst>
              <a:ahLst/>
              <a:cxnLst>
                <a:cxn ang="0">
                  <a:pos x="connsiteX0" y="connsiteY0"/>
                </a:cxn>
                <a:cxn ang="0">
                  <a:pos x="connsiteX1" y="connsiteY1"/>
                </a:cxn>
              </a:cxnLst>
              <a:rect l="l" t="t" r="r" b="b"/>
              <a:pathLst>
                <a:path w="50776" h="24736">
                  <a:moveTo>
                    <a:pt x="50991" y="4"/>
                  </a:moveTo>
                  <a:lnTo>
                    <a:pt x="214" y="4"/>
                  </a:lnTo>
                </a:path>
              </a:pathLst>
            </a:custGeom>
            <a:ln w="19050" cap="flat">
              <a:solidFill>
                <a:srgbClr val="0070C0"/>
              </a:solidFill>
              <a:prstDash val="solid"/>
              <a:miter/>
            </a:ln>
          </p:spPr>
          <p:txBody>
            <a:bodyPr rtlCol="0" anchor="ctr"/>
            <a:lstStyle/>
            <a:p>
              <a:endParaRPr lang="en-GB" sz="1050"/>
            </a:p>
          </p:txBody>
        </p:sp>
      </p:grpSp>
      <p:grpSp>
        <p:nvGrpSpPr>
          <p:cNvPr id="131" name="Graphic 3">
            <a:extLst>
              <a:ext uri="{FF2B5EF4-FFF2-40B4-BE49-F238E27FC236}">
                <a16:creationId xmlns:a16="http://schemas.microsoft.com/office/drawing/2014/main" id="{532640FD-27C7-06A0-4D15-3FA574F29021}"/>
              </a:ext>
            </a:extLst>
          </p:cNvPr>
          <p:cNvGrpSpPr/>
          <p:nvPr/>
        </p:nvGrpSpPr>
        <p:grpSpPr>
          <a:xfrm>
            <a:off x="2523619" y="1158863"/>
            <a:ext cx="32760" cy="45305"/>
            <a:chOff x="5569499" y="1034141"/>
            <a:chExt cx="50776" cy="70003"/>
          </a:xfrm>
        </p:grpSpPr>
        <p:sp>
          <p:nvSpPr>
            <p:cNvPr id="416" name="Freeform: Shape 415">
              <a:extLst>
                <a:ext uri="{FF2B5EF4-FFF2-40B4-BE49-F238E27FC236}">
                  <a16:creationId xmlns:a16="http://schemas.microsoft.com/office/drawing/2014/main" id="{11F9E30B-C4BC-B98D-5B0F-E07E4605EBAB}"/>
                </a:ext>
              </a:extLst>
            </p:cNvPr>
            <p:cNvSpPr/>
            <p:nvPr/>
          </p:nvSpPr>
          <p:spPr>
            <a:xfrm>
              <a:off x="5594977" y="1034141"/>
              <a:ext cx="17942" cy="70003"/>
            </a:xfrm>
            <a:custGeom>
              <a:avLst/>
              <a:gdLst>
                <a:gd name="connsiteX0" fmla="*/ 212 w 17942"/>
                <a:gd name="connsiteY0" fmla="*/ 4 h 70003"/>
                <a:gd name="connsiteX1" fmla="*/ 212 w 17942"/>
                <a:gd name="connsiteY1" fmla="*/ 70008 h 70003"/>
              </a:gdLst>
              <a:ahLst/>
              <a:cxnLst>
                <a:cxn ang="0">
                  <a:pos x="connsiteX0" y="connsiteY0"/>
                </a:cxn>
                <a:cxn ang="0">
                  <a:pos x="connsiteX1" y="connsiteY1"/>
                </a:cxn>
              </a:cxnLst>
              <a:rect l="l" t="t" r="r" b="b"/>
              <a:pathLst>
                <a:path w="17942" h="70003">
                  <a:moveTo>
                    <a:pt x="212" y="4"/>
                  </a:moveTo>
                  <a:lnTo>
                    <a:pt x="212" y="70008"/>
                  </a:lnTo>
                </a:path>
              </a:pathLst>
            </a:custGeom>
            <a:ln w="19050" cap="flat">
              <a:solidFill>
                <a:srgbClr val="0070C0"/>
              </a:solidFill>
              <a:prstDash val="solid"/>
              <a:miter/>
            </a:ln>
          </p:spPr>
          <p:txBody>
            <a:bodyPr rtlCol="0" anchor="ctr"/>
            <a:lstStyle/>
            <a:p>
              <a:endParaRPr lang="en-GB" sz="1050"/>
            </a:p>
          </p:txBody>
        </p:sp>
        <p:sp>
          <p:nvSpPr>
            <p:cNvPr id="417" name="Freeform: Shape 416">
              <a:extLst>
                <a:ext uri="{FF2B5EF4-FFF2-40B4-BE49-F238E27FC236}">
                  <a16:creationId xmlns:a16="http://schemas.microsoft.com/office/drawing/2014/main" id="{05565C43-39B9-72BF-98B3-920A909946CC}"/>
                </a:ext>
              </a:extLst>
            </p:cNvPr>
            <p:cNvSpPr/>
            <p:nvPr/>
          </p:nvSpPr>
          <p:spPr>
            <a:xfrm>
              <a:off x="5569499" y="1069267"/>
              <a:ext cx="50776" cy="24736"/>
            </a:xfrm>
            <a:custGeom>
              <a:avLst/>
              <a:gdLst>
                <a:gd name="connsiteX0" fmla="*/ 50989 w 50776"/>
                <a:gd name="connsiteY0" fmla="*/ 4 h 24736"/>
                <a:gd name="connsiteX1" fmla="*/ 212 w 50776"/>
                <a:gd name="connsiteY1" fmla="*/ 4 h 24736"/>
              </a:gdLst>
              <a:ahLst/>
              <a:cxnLst>
                <a:cxn ang="0">
                  <a:pos x="connsiteX0" y="connsiteY0"/>
                </a:cxn>
                <a:cxn ang="0">
                  <a:pos x="connsiteX1" y="connsiteY1"/>
                </a:cxn>
              </a:cxnLst>
              <a:rect l="l" t="t" r="r" b="b"/>
              <a:pathLst>
                <a:path w="50776" h="24736">
                  <a:moveTo>
                    <a:pt x="50989" y="4"/>
                  </a:moveTo>
                  <a:lnTo>
                    <a:pt x="212" y="4"/>
                  </a:lnTo>
                </a:path>
              </a:pathLst>
            </a:custGeom>
            <a:ln w="19050" cap="flat">
              <a:solidFill>
                <a:srgbClr val="0070C0"/>
              </a:solidFill>
              <a:prstDash val="solid"/>
              <a:miter/>
            </a:ln>
          </p:spPr>
          <p:txBody>
            <a:bodyPr rtlCol="0" anchor="ctr"/>
            <a:lstStyle/>
            <a:p>
              <a:endParaRPr lang="en-GB" sz="1050"/>
            </a:p>
          </p:txBody>
        </p:sp>
      </p:grpSp>
      <p:grpSp>
        <p:nvGrpSpPr>
          <p:cNvPr id="132" name="Graphic 3">
            <a:extLst>
              <a:ext uri="{FF2B5EF4-FFF2-40B4-BE49-F238E27FC236}">
                <a16:creationId xmlns:a16="http://schemas.microsoft.com/office/drawing/2014/main" id="{6A79A92E-629E-E6CF-31E2-E9767846DDD5}"/>
              </a:ext>
            </a:extLst>
          </p:cNvPr>
          <p:cNvGrpSpPr/>
          <p:nvPr/>
        </p:nvGrpSpPr>
        <p:grpSpPr>
          <a:xfrm>
            <a:off x="2514127" y="1158863"/>
            <a:ext cx="32760" cy="45305"/>
            <a:chOff x="5554786" y="1034141"/>
            <a:chExt cx="50776" cy="70003"/>
          </a:xfrm>
        </p:grpSpPr>
        <p:sp>
          <p:nvSpPr>
            <p:cNvPr id="414" name="Freeform: Shape 413">
              <a:extLst>
                <a:ext uri="{FF2B5EF4-FFF2-40B4-BE49-F238E27FC236}">
                  <a16:creationId xmlns:a16="http://schemas.microsoft.com/office/drawing/2014/main" id="{93571BCE-8F7A-8D44-5812-0AFC76BAA331}"/>
                </a:ext>
              </a:extLst>
            </p:cNvPr>
            <p:cNvSpPr/>
            <p:nvPr/>
          </p:nvSpPr>
          <p:spPr>
            <a:xfrm>
              <a:off x="5580265" y="1034141"/>
              <a:ext cx="17942" cy="70003"/>
            </a:xfrm>
            <a:custGeom>
              <a:avLst/>
              <a:gdLst>
                <a:gd name="connsiteX0" fmla="*/ 211 w 17942"/>
                <a:gd name="connsiteY0" fmla="*/ 4 h 70003"/>
                <a:gd name="connsiteX1" fmla="*/ 211 w 17942"/>
                <a:gd name="connsiteY1" fmla="*/ 70008 h 70003"/>
              </a:gdLst>
              <a:ahLst/>
              <a:cxnLst>
                <a:cxn ang="0">
                  <a:pos x="connsiteX0" y="connsiteY0"/>
                </a:cxn>
                <a:cxn ang="0">
                  <a:pos x="connsiteX1" y="connsiteY1"/>
                </a:cxn>
              </a:cxnLst>
              <a:rect l="l" t="t" r="r" b="b"/>
              <a:pathLst>
                <a:path w="17942" h="70003">
                  <a:moveTo>
                    <a:pt x="211" y="4"/>
                  </a:moveTo>
                  <a:lnTo>
                    <a:pt x="211" y="70008"/>
                  </a:lnTo>
                </a:path>
              </a:pathLst>
            </a:custGeom>
            <a:ln w="19050" cap="flat">
              <a:solidFill>
                <a:srgbClr val="0070C0"/>
              </a:solidFill>
              <a:prstDash val="solid"/>
              <a:miter/>
            </a:ln>
          </p:spPr>
          <p:txBody>
            <a:bodyPr rtlCol="0" anchor="ctr"/>
            <a:lstStyle/>
            <a:p>
              <a:endParaRPr lang="en-GB" sz="1050"/>
            </a:p>
          </p:txBody>
        </p:sp>
        <p:sp>
          <p:nvSpPr>
            <p:cNvPr id="415" name="Freeform: Shape 414">
              <a:extLst>
                <a:ext uri="{FF2B5EF4-FFF2-40B4-BE49-F238E27FC236}">
                  <a16:creationId xmlns:a16="http://schemas.microsoft.com/office/drawing/2014/main" id="{B27479E8-35F3-6DBF-98C8-401BAE89F4B5}"/>
                </a:ext>
              </a:extLst>
            </p:cNvPr>
            <p:cNvSpPr/>
            <p:nvPr/>
          </p:nvSpPr>
          <p:spPr>
            <a:xfrm>
              <a:off x="5554786" y="1069267"/>
              <a:ext cx="50776" cy="24736"/>
            </a:xfrm>
            <a:custGeom>
              <a:avLst/>
              <a:gdLst>
                <a:gd name="connsiteX0" fmla="*/ 50988 w 50776"/>
                <a:gd name="connsiteY0" fmla="*/ 4 h 24736"/>
                <a:gd name="connsiteX1" fmla="*/ 211 w 50776"/>
                <a:gd name="connsiteY1" fmla="*/ 4 h 24736"/>
              </a:gdLst>
              <a:ahLst/>
              <a:cxnLst>
                <a:cxn ang="0">
                  <a:pos x="connsiteX0" y="connsiteY0"/>
                </a:cxn>
                <a:cxn ang="0">
                  <a:pos x="connsiteX1" y="connsiteY1"/>
                </a:cxn>
              </a:cxnLst>
              <a:rect l="l" t="t" r="r" b="b"/>
              <a:pathLst>
                <a:path w="50776" h="24736">
                  <a:moveTo>
                    <a:pt x="50988" y="4"/>
                  </a:moveTo>
                  <a:lnTo>
                    <a:pt x="211" y="4"/>
                  </a:lnTo>
                </a:path>
              </a:pathLst>
            </a:custGeom>
            <a:ln w="19050" cap="flat">
              <a:solidFill>
                <a:srgbClr val="0070C0"/>
              </a:solidFill>
              <a:prstDash val="solid"/>
              <a:miter/>
            </a:ln>
          </p:spPr>
          <p:txBody>
            <a:bodyPr rtlCol="0" anchor="ctr"/>
            <a:lstStyle/>
            <a:p>
              <a:endParaRPr lang="en-GB" sz="1050"/>
            </a:p>
          </p:txBody>
        </p:sp>
      </p:grpSp>
      <p:grpSp>
        <p:nvGrpSpPr>
          <p:cNvPr id="133" name="Graphic 3">
            <a:extLst>
              <a:ext uri="{FF2B5EF4-FFF2-40B4-BE49-F238E27FC236}">
                <a16:creationId xmlns:a16="http://schemas.microsoft.com/office/drawing/2014/main" id="{6AD8E9B1-3C62-C547-89C6-505D66989050}"/>
              </a:ext>
            </a:extLst>
          </p:cNvPr>
          <p:cNvGrpSpPr/>
          <p:nvPr/>
        </p:nvGrpSpPr>
        <p:grpSpPr>
          <a:xfrm>
            <a:off x="2508802" y="1158863"/>
            <a:ext cx="32760" cy="45305"/>
            <a:chOff x="5546533" y="1034141"/>
            <a:chExt cx="50776" cy="70003"/>
          </a:xfrm>
        </p:grpSpPr>
        <p:sp>
          <p:nvSpPr>
            <p:cNvPr id="412" name="Freeform: Shape 411">
              <a:extLst>
                <a:ext uri="{FF2B5EF4-FFF2-40B4-BE49-F238E27FC236}">
                  <a16:creationId xmlns:a16="http://schemas.microsoft.com/office/drawing/2014/main" id="{43F899DB-429D-4492-455A-F47E00E9434B}"/>
                </a:ext>
              </a:extLst>
            </p:cNvPr>
            <p:cNvSpPr/>
            <p:nvPr/>
          </p:nvSpPr>
          <p:spPr>
            <a:xfrm>
              <a:off x="5572011" y="1034141"/>
              <a:ext cx="17942" cy="70003"/>
            </a:xfrm>
            <a:custGeom>
              <a:avLst/>
              <a:gdLst>
                <a:gd name="connsiteX0" fmla="*/ 211 w 17942"/>
                <a:gd name="connsiteY0" fmla="*/ 4 h 70003"/>
                <a:gd name="connsiteX1" fmla="*/ 211 w 17942"/>
                <a:gd name="connsiteY1" fmla="*/ 70008 h 70003"/>
              </a:gdLst>
              <a:ahLst/>
              <a:cxnLst>
                <a:cxn ang="0">
                  <a:pos x="connsiteX0" y="connsiteY0"/>
                </a:cxn>
                <a:cxn ang="0">
                  <a:pos x="connsiteX1" y="connsiteY1"/>
                </a:cxn>
              </a:cxnLst>
              <a:rect l="l" t="t" r="r" b="b"/>
              <a:pathLst>
                <a:path w="17942" h="70003">
                  <a:moveTo>
                    <a:pt x="211" y="4"/>
                  </a:moveTo>
                  <a:lnTo>
                    <a:pt x="211" y="70008"/>
                  </a:lnTo>
                </a:path>
              </a:pathLst>
            </a:custGeom>
            <a:ln w="19050" cap="flat">
              <a:solidFill>
                <a:srgbClr val="0070C0"/>
              </a:solidFill>
              <a:prstDash val="solid"/>
              <a:miter/>
            </a:ln>
          </p:spPr>
          <p:txBody>
            <a:bodyPr rtlCol="0" anchor="ctr"/>
            <a:lstStyle/>
            <a:p>
              <a:endParaRPr lang="en-GB" sz="1050"/>
            </a:p>
          </p:txBody>
        </p:sp>
        <p:sp>
          <p:nvSpPr>
            <p:cNvPr id="413" name="Freeform: Shape 412">
              <a:extLst>
                <a:ext uri="{FF2B5EF4-FFF2-40B4-BE49-F238E27FC236}">
                  <a16:creationId xmlns:a16="http://schemas.microsoft.com/office/drawing/2014/main" id="{75DECF31-68C3-B15E-4220-D19662C55280}"/>
                </a:ext>
              </a:extLst>
            </p:cNvPr>
            <p:cNvSpPr/>
            <p:nvPr/>
          </p:nvSpPr>
          <p:spPr>
            <a:xfrm>
              <a:off x="5546533" y="1069267"/>
              <a:ext cx="50776" cy="24736"/>
            </a:xfrm>
            <a:custGeom>
              <a:avLst/>
              <a:gdLst>
                <a:gd name="connsiteX0" fmla="*/ 50988 w 50776"/>
                <a:gd name="connsiteY0" fmla="*/ 4 h 24736"/>
                <a:gd name="connsiteX1" fmla="*/ 211 w 50776"/>
                <a:gd name="connsiteY1" fmla="*/ 4 h 24736"/>
              </a:gdLst>
              <a:ahLst/>
              <a:cxnLst>
                <a:cxn ang="0">
                  <a:pos x="connsiteX0" y="connsiteY0"/>
                </a:cxn>
                <a:cxn ang="0">
                  <a:pos x="connsiteX1" y="connsiteY1"/>
                </a:cxn>
              </a:cxnLst>
              <a:rect l="l" t="t" r="r" b="b"/>
              <a:pathLst>
                <a:path w="50776" h="24736">
                  <a:moveTo>
                    <a:pt x="50988" y="4"/>
                  </a:moveTo>
                  <a:lnTo>
                    <a:pt x="211" y="4"/>
                  </a:lnTo>
                </a:path>
              </a:pathLst>
            </a:custGeom>
            <a:ln w="19050" cap="flat">
              <a:solidFill>
                <a:srgbClr val="0070C0"/>
              </a:solidFill>
              <a:prstDash val="solid"/>
              <a:miter/>
            </a:ln>
          </p:spPr>
          <p:txBody>
            <a:bodyPr rtlCol="0" anchor="ctr"/>
            <a:lstStyle/>
            <a:p>
              <a:endParaRPr lang="en-GB" sz="1050"/>
            </a:p>
          </p:txBody>
        </p:sp>
      </p:grpSp>
      <p:grpSp>
        <p:nvGrpSpPr>
          <p:cNvPr id="134" name="Graphic 3">
            <a:extLst>
              <a:ext uri="{FF2B5EF4-FFF2-40B4-BE49-F238E27FC236}">
                <a16:creationId xmlns:a16="http://schemas.microsoft.com/office/drawing/2014/main" id="{A8DA71C0-3C57-A49A-04F8-9F7012A3ED55}"/>
              </a:ext>
            </a:extLst>
          </p:cNvPr>
          <p:cNvGrpSpPr/>
          <p:nvPr/>
        </p:nvGrpSpPr>
        <p:grpSpPr>
          <a:xfrm>
            <a:off x="2503593" y="1158863"/>
            <a:ext cx="32760" cy="45305"/>
            <a:chOff x="5538459" y="1034141"/>
            <a:chExt cx="50776" cy="70003"/>
          </a:xfrm>
        </p:grpSpPr>
        <p:sp>
          <p:nvSpPr>
            <p:cNvPr id="410" name="Freeform: Shape 409">
              <a:extLst>
                <a:ext uri="{FF2B5EF4-FFF2-40B4-BE49-F238E27FC236}">
                  <a16:creationId xmlns:a16="http://schemas.microsoft.com/office/drawing/2014/main" id="{29E1B573-FA3A-59B6-1EFF-FB23820C744E}"/>
                </a:ext>
              </a:extLst>
            </p:cNvPr>
            <p:cNvSpPr/>
            <p:nvPr/>
          </p:nvSpPr>
          <p:spPr>
            <a:xfrm>
              <a:off x="5563937" y="1034141"/>
              <a:ext cx="17942" cy="70003"/>
            </a:xfrm>
            <a:custGeom>
              <a:avLst/>
              <a:gdLst>
                <a:gd name="connsiteX0" fmla="*/ 210 w 17942"/>
                <a:gd name="connsiteY0" fmla="*/ 4 h 70003"/>
                <a:gd name="connsiteX1" fmla="*/ 210 w 17942"/>
                <a:gd name="connsiteY1" fmla="*/ 70008 h 70003"/>
              </a:gdLst>
              <a:ahLst/>
              <a:cxnLst>
                <a:cxn ang="0">
                  <a:pos x="connsiteX0" y="connsiteY0"/>
                </a:cxn>
                <a:cxn ang="0">
                  <a:pos x="connsiteX1" y="connsiteY1"/>
                </a:cxn>
              </a:cxnLst>
              <a:rect l="l" t="t" r="r" b="b"/>
              <a:pathLst>
                <a:path w="17942" h="70003">
                  <a:moveTo>
                    <a:pt x="210" y="4"/>
                  </a:moveTo>
                  <a:lnTo>
                    <a:pt x="210" y="70008"/>
                  </a:lnTo>
                </a:path>
              </a:pathLst>
            </a:custGeom>
            <a:ln w="19050" cap="flat">
              <a:solidFill>
                <a:srgbClr val="0070C0"/>
              </a:solidFill>
              <a:prstDash val="solid"/>
              <a:miter/>
            </a:ln>
          </p:spPr>
          <p:txBody>
            <a:bodyPr rtlCol="0" anchor="ctr"/>
            <a:lstStyle/>
            <a:p>
              <a:endParaRPr lang="en-GB" sz="1050"/>
            </a:p>
          </p:txBody>
        </p:sp>
        <p:sp>
          <p:nvSpPr>
            <p:cNvPr id="411" name="Freeform: Shape 410">
              <a:extLst>
                <a:ext uri="{FF2B5EF4-FFF2-40B4-BE49-F238E27FC236}">
                  <a16:creationId xmlns:a16="http://schemas.microsoft.com/office/drawing/2014/main" id="{2FEF399F-10A5-96B3-FA33-4C613A2CE078}"/>
                </a:ext>
              </a:extLst>
            </p:cNvPr>
            <p:cNvSpPr/>
            <p:nvPr/>
          </p:nvSpPr>
          <p:spPr>
            <a:xfrm>
              <a:off x="5538459" y="1069267"/>
              <a:ext cx="50776" cy="24736"/>
            </a:xfrm>
            <a:custGeom>
              <a:avLst/>
              <a:gdLst>
                <a:gd name="connsiteX0" fmla="*/ 50987 w 50776"/>
                <a:gd name="connsiteY0" fmla="*/ 4 h 24736"/>
                <a:gd name="connsiteX1" fmla="*/ 210 w 50776"/>
                <a:gd name="connsiteY1" fmla="*/ 4 h 24736"/>
              </a:gdLst>
              <a:ahLst/>
              <a:cxnLst>
                <a:cxn ang="0">
                  <a:pos x="connsiteX0" y="connsiteY0"/>
                </a:cxn>
                <a:cxn ang="0">
                  <a:pos x="connsiteX1" y="connsiteY1"/>
                </a:cxn>
              </a:cxnLst>
              <a:rect l="l" t="t" r="r" b="b"/>
              <a:pathLst>
                <a:path w="50776" h="24736">
                  <a:moveTo>
                    <a:pt x="50987" y="4"/>
                  </a:moveTo>
                  <a:lnTo>
                    <a:pt x="210" y="4"/>
                  </a:lnTo>
                </a:path>
              </a:pathLst>
            </a:custGeom>
            <a:ln w="19050" cap="flat">
              <a:solidFill>
                <a:srgbClr val="0070C0"/>
              </a:solidFill>
              <a:prstDash val="solid"/>
              <a:miter/>
            </a:ln>
          </p:spPr>
          <p:txBody>
            <a:bodyPr rtlCol="0" anchor="ctr"/>
            <a:lstStyle/>
            <a:p>
              <a:endParaRPr lang="en-GB" sz="1050"/>
            </a:p>
          </p:txBody>
        </p:sp>
      </p:grpSp>
      <p:grpSp>
        <p:nvGrpSpPr>
          <p:cNvPr id="135" name="Graphic 3">
            <a:extLst>
              <a:ext uri="{FF2B5EF4-FFF2-40B4-BE49-F238E27FC236}">
                <a16:creationId xmlns:a16="http://schemas.microsoft.com/office/drawing/2014/main" id="{5960F435-1ECF-C0B6-4100-492BB5BB3822}"/>
              </a:ext>
            </a:extLst>
          </p:cNvPr>
          <p:cNvGrpSpPr/>
          <p:nvPr/>
        </p:nvGrpSpPr>
        <p:grpSpPr>
          <a:xfrm>
            <a:off x="2498267" y="1158863"/>
            <a:ext cx="32760" cy="45305"/>
            <a:chOff x="5530205" y="1034141"/>
            <a:chExt cx="50776" cy="70003"/>
          </a:xfrm>
        </p:grpSpPr>
        <p:sp>
          <p:nvSpPr>
            <p:cNvPr id="408" name="Freeform: Shape 407">
              <a:extLst>
                <a:ext uri="{FF2B5EF4-FFF2-40B4-BE49-F238E27FC236}">
                  <a16:creationId xmlns:a16="http://schemas.microsoft.com/office/drawing/2014/main" id="{27D53BDF-DAF3-BD29-7B1F-B04C3A6FCEE1}"/>
                </a:ext>
              </a:extLst>
            </p:cNvPr>
            <p:cNvSpPr/>
            <p:nvPr/>
          </p:nvSpPr>
          <p:spPr>
            <a:xfrm>
              <a:off x="5555683" y="1034141"/>
              <a:ext cx="17942" cy="70003"/>
            </a:xfrm>
            <a:custGeom>
              <a:avLst/>
              <a:gdLst>
                <a:gd name="connsiteX0" fmla="*/ 210 w 17942"/>
                <a:gd name="connsiteY0" fmla="*/ 4 h 70003"/>
                <a:gd name="connsiteX1" fmla="*/ 210 w 17942"/>
                <a:gd name="connsiteY1" fmla="*/ 70008 h 70003"/>
              </a:gdLst>
              <a:ahLst/>
              <a:cxnLst>
                <a:cxn ang="0">
                  <a:pos x="connsiteX0" y="connsiteY0"/>
                </a:cxn>
                <a:cxn ang="0">
                  <a:pos x="connsiteX1" y="connsiteY1"/>
                </a:cxn>
              </a:cxnLst>
              <a:rect l="l" t="t" r="r" b="b"/>
              <a:pathLst>
                <a:path w="17942" h="70003">
                  <a:moveTo>
                    <a:pt x="210" y="4"/>
                  </a:moveTo>
                  <a:lnTo>
                    <a:pt x="210" y="70008"/>
                  </a:lnTo>
                </a:path>
              </a:pathLst>
            </a:custGeom>
            <a:ln w="19050" cap="flat">
              <a:solidFill>
                <a:srgbClr val="0070C0"/>
              </a:solidFill>
              <a:prstDash val="solid"/>
              <a:miter/>
            </a:ln>
          </p:spPr>
          <p:txBody>
            <a:bodyPr rtlCol="0" anchor="ctr"/>
            <a:lstStyle/>
            <a:p>
              <a:endParaRPr lang="en-GB" sz="1050"/>
            </a:p>
          </p:txBody>
        </p:sp>
        <p:sp>
          <p:nvSpPr>
            <p:cNvPr id="409" name="Freeform: Shape 408">
              <a:extLst>
                <a:ext uri="{FF2B5EF4-FFF2-40B4-BE49-F238E27FC236}">
                  <a16:creationId xmlns:a16="http://schemas.microsoft.com/office/drawing/2014/main" id="{962E5211-AA73-D137-7E3A-C5FBF6EA7623}"/>
                </a:ext>
              </a:extLst>
            </p:cNvPr>
            <p:cNvSpPr/>
            <p:nvPr/>
          </p:nvSpPr>
          <p:spPr>
            <a:xfrm>
              <a:off x="5530205" y="1069267"/>
              <a:ext cx="50776" cy="24736"/>
            </a:xfrm>
            <a:custGeom>
              <a:avLst/>
              <a:gdLst>
                <a:gd name="connsiteX0" fmla="*/ 50987 w 50776"/>
                <a:gd name="connsiteY0" fmla="*/ 4 h 24736"/>
                <a:gd name="connsiteX1" fmla="*/ 210 w 50776"/>
                <a:gd name="connsiteY1" fmla="*/ 4 h 24736"/>
              </a:gdLst>
              <a:ahLst/>
              <a:cxnLst>
                <a:cxn ang="0">
                  <a:pos x="connsiteX0" y="connsiteY0"/>
                </a:cxn>
                <a:cxn ang="0">
                  <a:pos x="connsiteX1" y="connsiteY1"/>
                </a:cxn>
              </a:cxnLst>
              <a:rect l="l" t="t" r="r" b="b"/>
              <a:pathLst>
                <a:path w="50776" h="24736">
                  <a:moveTo>
                    <a:pt x="50987" y="4"/>
                  </a:moveTo>
                  <a:lnTo>
                    <a:pt x="210" y="4"/>
                  </a:lnTo>
                </a:path>
              </a:pathLst>
            </a:custGeom>
            <a:ln w="19050" cap="flat">
              <a:solidFill>
                <a:srgbClr val="0070C0"/>
              </a:solidFill>
              <a:prstDash val="solid"/>
              <a:miter/>
            </a:ln>
          </p:spPr>
          <p:txBody>
            <a:bodyPr rtlCol="0" anchor="ctr"/>
            <a:lstStyle/>
            <a:p>
              <a:endParaRPr lang="en-GB" sz="1050"/>
            </a:p>
          </p:txBody>
        </p:sp>
      </p:grpSp>
      <p:grpSp>
        <p:nvGrpSpPr>
          <p:cNvPr id="136" name="Graphic 3">
            <a:extLst>
              <a:ext uri="{FF2B5EF4-FFF2-40B4-BE49-F238E27FC236}">
                <a16:creationId xmlns:a16="http://schemas.microsoft.com/office/drawing/2014/main" id="{831F5D7F-C722-E1C3-E76D-6AE9987029F3}"/>
              </a:ext>
            </a:extLst>
          </p:cNvPr>
          <p:cNvGrpSpPr/>
          <p:nvPr/>
        </p:nvGrpSpPr>
        <p:grpSpPr>
          <a:xfrm>
            <a:off x="2493058" y="1158863"/>
            <a:ext cx="32760" cy="45305"/>
            <a:chOff x="5522131" y="1034141"/>
            <a:chExt cx="50776" cy="70003"/>
          </a:xfrm>
        </p:grpSpPr>
        <p:sp>
          <p:nvSpPr>
            <p:cNvPr id="406" name="Freeform: Shape 405">
              <a:extLst>
                <a:ext uri="{FF2B5EF4-FFF2-40B4-BE49-F238E27FC236}">
                  <a16:creationId xmlns:a16="http://schemas.microsoft.com/office/drawing/2014/main" id="{89172782-BD30-C140-AF80-871A8F515045}"/>
                </a:ext>
              </a:extLst>
            </p:cNvPr>
            <p:cNvSpPr/>
            <p:nvPr/>
          </p:nvSpPr>
          <p:spPr>
            <a:xfrm>
              <a:off x="5547609" y="1034141"/>
              <a:ext cx="17942" cy="70003"/>
            </a:xfrm>
            <a:custGeom>
              <a:avLst/>
              <a:gdLst>
                <a:gd name="connsiteX0" fmla="*/ 210 w 17942"/>
                <a:gd name="connsiteY0" fmla="*/ 4 h 70003"/>
                <a:gd name="connsiteX1" fmla="*/ 210 w 17942"/>
                <a:gd name="connsiteY1" fmla="*/ 70008 h 70003"/>
              </a:gdLst>
              <a:ahLst/>
              <a:cxnLst>
                <a:cxn ang="0">
                  <a:pos x="connsiteX0" y="connsiteY0"/>
                </a:cxn>
                <a:cxn ang="0">
                  <a:pos x="connsiteX1" y="connsiteY1"/>
                </a:cxn>
              </a:cxnLst>
              <a:rect l="l" t="t" r="r" b="b"/>
              <a:pathLst>
                <a:path w="17942" h="70003">
                  <a:moveTo>
                    <a:pt x="210" y="4"/>
                  </a:moveTo>
                  <a:lnTo>
                    <a:pt x="210" y="70008"/>
                  </a:lnTo>
                </a:path>
              </a:pathLst>
            </a:custGeom>
            <a:ln w="19050" cap="flat">
              <a:solidFill>
                <a:srgbClr val="0070C0"/>
              </a:solidFill>
              <a:prstDash val="solid"/>
              <a:miter/>
            </a:ln>
          </p:spPr>
          <p:txBody>
            <a:bodyPr rtlCol="0" anchor="ctr"/>
            <a:lstStyle/>
            <a:p>
              <a:endParaRPr lang="en-GB" sz="1050"/>
            </a:p>
          </p:txBody>
        </p:sp>
        <p:sp>
          <p:nvSpPr>
            <p:cNvPr id="407" name="Freeform: Shape 406">
              <a:extLst>
                <a:ext uri="{FF2B5EF4-FFF2-40B4-BE49-F238E27FC236}">
                  <a16:creationId xmlns:a16="http://schemas.microsoft.com/office/drawing/2014/main" id="{9B1061B5-F4CF-A61E-45B2-B717CF79029D}"/>
                </a:ext>
              </a:extLst>
            </p:cNvPr>
            <p:cNvSpPr/>
            <p:nvPr/>
          </p:nvSpPr>
          <p:spPr>
            <a:xfrm>
              <a:off x="5522131" y="1069267"/>
              <a:ext cx="50776" cy="24736"/>
            </a:xfrm>
            <a:custGeom>
              <a:avLst/>
              <a:gdLst>
                <a:gd name="connsiteX0" fmla="*/ 50987 w 50776"/>
                <a:gd name="connsiteY0" fmla="*/ 4 h 24736"/>
                <a:gd name="connsiteX1" fmla="*/ 210 w 50776"/>
                <a:gd name="connsiteY1" fmla="*/ 4 h 24736"/>
              </a:gdLst>
              <a:ahLst/>
              <a:cxnLst>
                <a:cxn ang="0">
                  <a:pos x="connsiteX0" y="connsiteY0"/>
                </a:cxn>
                <a:cxn ang="0">
                  <a:pos x="connsiteX1" y="connsiteY1"/>
                </a:cxn>
              </a:cxnLst>
              <a:rect l="l" t="t" r="r" b="b"/>
              <a:pathLst>
                <a:path w="50776" h="24736">
                  <a:moveTo>
                    <a:pt x="50987" y="4"/>
                  </a:moveTo>
                  <a:lnTo>
                    <a:pt x="210" y="4"/>
                  </a:lnTo>
                </a:path>
              </a:pathLst>
            </a:custGeom>
            <a:ln w="19050" cap="flat">
              <a:solidFill>
                <a:srgbClr val="0070C0"/>
              </a:solidFill>
              <a:prstDash val="solid"/>
              <a:miter/>
            </a:ln>
          </p:spPr>
          <p:txBody>
            <a:bodyPr rtlCol="0" anchor="ctr"/>
            <a:lstStyle/>
            <a:p>
              <a:endParaRPr lang="en-GB" sz="1050"/>
            </a:p>
          </p:txBody>
        </p:sp>
      </p:grpSp>
      <p:grpSp>
        <p:nvGrpSpPr>
          <p:cNvPr id="137" name="Graphic 3">
            <a:extLst>
              <a:ext uri="{FF2B5EF4-FFF2-40B4-BE49-F238E27FC236}">
                <a16:creationId xmlns:a16="http://schemas.microsoft.com/office/drawing/2014/main" id="{35D76A52-C996-2377-005D-74B36E01DB17}"/>
              </a:ext>
            </a:extLst>
          </p:cNvPr>
          <p:cNvGrpSpPr/>
          <p:nvPr/>
        </p:nvGrpSpPr>
        <p:grpSpPr>
          <a:xfrm>
            <a:off x="2487849" y="1158863"/>
            <a:ext cx="32760" cy="45305"/>
            <a:chOff x="5514057" y="1034141"/>
            <a:chExt cx="50776" cy="70003"/>
          </a:xfrm>
        </p:grpSpPr>
        <p:sp>
          <p:nvSpPr>
            <p:cNvPr id="404" name="Freeform: Shape 403">
              <a:extLst>
                <a:ext uri="{FF2B5EF4-FFF2-40B4-BE49-F238E27FC236}">
                  <a16:creationId xmlns:a16="http://schemas.microsoft.com/office/drawing/2014/main" id="{66868E9E-3B38-1A52-1F5A-152BDA807B97}"/>
                </a:ext>
              </a:extLst>
            </p:cNvPr>
            <p:cNvSpPr/>
            <p:nvPr/>
          </p:nvSpPr>
          <p:spPr>
            <a:xfrm>
              <a:off x="5539535" y="1034141"/>
              <a:ext cx="17942" cy="70003"/>
            </a:xfrm>
            <a:custGeom>
              <a:avLst/>
              <a:gdLst>
                <a:gd name="connsiteX0" fmla="*/ 209 w 17942"/>
                <a:gd name="connsiteY0" fmla="*/ 4 h 70003"/>
                <a:gd name="connsiteX1" fmla="*/ 209 w 17942"/>
                <a:gd name="connsiteY1" fmla="*/ 70008 h 70003"/>
              </a:gdLst>
              <a:ahLst/>
              <a:cxnLst>
                <a:cxn ang="0">
                  <a:pos x="connsiteX0" y="connsiteY0"/>
                </a:cxn>
                <a:cxn ang="0">
                  <a:pos x="connsiteX1" y="connsiteY1"/>
                </a:cxn>
              </a:cxnLst>
              <a:rect l="l" t="t" r="r" b="b"/>
              <a:pathLst>
                <a:path w="17942" h="70003">
                  <a:moveTo>
                    <a:pt x="209" y="4"/>
                  </a:moveTo>
                  <a:lnTo>
                    <a:pt x="209" y="70008"/>
                  </a:lnTo>
                </a:path>
              </a:pathLst>
            </a:custGeom>
            <a:ln w="19050" cap="flat">
              <a:solidFill>
                <a:srgbClr val="0070C0"/>
              </a:solidFill>
              <a:prstDash val="solid"/>
              <a:miter/>
            </a:ln>
          </p:spPr>
          <p:txBody>
            <a:bodyPr rtlCol="0" anchor="ctr"/>
            <a:lstStyle/>
            <a:p>
              <a:endParaRPr lang="en-GB" sz="1050"/>
            </a:p>
          </p:txBody>
        </p:sp>
        <p:sp>
          <p:nvSpPr>
            <p:cNvPr id="405" name="Freeform: Shape 404">
              <a:extLst>
                <a:ext uri="{FF2B5EF4-FFF2-40B4-BE49-F238E27FC236}">
                  <a16:creationId xmlns:a16="http://schemas.microsoft.com/office/drawing/2014/main" id="{680A3FED-DF1D-9989-BC05-B36C5D7E89FA}"/>
                </a:ext>
              </a:extLst>
            </p:cNvPr>
            <p:cNvSpPr/>
            <p:nvPr/>
          </p:nvSpPr>
          <p:spPr>
            <a:xfrm>
              <a:off x="5514057" y="1069267"/>
              <a:ext cx="50776" cy="24736"/>
            </a:xfrm>
            <a:custGeom>
              <a:avLst/>
              <a:gdLst>
                <a:gd name="connsiteX0" fmla="*/ 50986 w 50776"/>
                <a:gd name="connsiteY0" fmla="*/ 4 h 24736"/>
                <a:gd name="connsiteX1" fmla="*/ 209 w 50776"/>
                <a:gd name="connsiteY1" fmla="*/ 4 h 24736"/>
              </a:gdLst>
              <a:ahLst/>
              <a:cxnLst>
                <a:cxn ang="0">
                  <a:pos x="connsiteX0" y="connsiteY0"/>
                </a:cxn>
                <a:cxn ang="0">
                  <a:pos x="connsiteX1" y="connsiteY1"/>
                </a:cxn>
              </a:cxnLst>
              <a:rect l="l" t="t" r="r" b="b"/>
              <a:pathLst>
                <a:path w="50776" h="24736">
                  <a:moveTo>
                    <a:pt x="50986" y="4"/>
                  </a:moveTo>
                  <a:lnTo>
                    <a:pt x="209" y="4"/>
                  </a:lnTo>
                </a:path>
              </a:pathLst>
            </a:custGeom>
            <a:ln w="19050" cap="flat">
              <a:solidFill>
                <a:srgbClr val="0070C0"/>
              </a:solidFill>
              <a:prstDash val="solid"/>
              <a:miter/>
            </a:ln>
          </p:spPr>
          <p:txBody>
            <a:bodyPr rtlCol="0" anchor="ctr"/>
            <a:lstStyle/>
            <a:p>
              <a:endParaRPr lang="en-GB" sz="1050"/>
            </a:p>
          </p:txBody>
        </p:sp>
      </p:grpSp>
      <p:grpSp>
        <p:nvGrpSpPr>
          <p:cNvPr id="138" name="Graphic 3">
            <a:extLst>
              <a:ext uri="{FF2B5EF4-FFF2-40B4-BE49-F238E27FC236}">
                <a16:creationId xmlns:a16="http://schemas.microsoft.com/office/drawing/2014/main" id="{6B408209-4F8F-67B1-74F0-0949FFCA0576}"/>
              </a:ext>
            </a:extLst>
          </p:cNvPr>
          <p:cNvGrpSpPr/>
          <p:nvPr/>
        </p:nvGrpSpPr>
        <p:grpSpPr>
          <a:xfrm>
            <a:off x="2283525" y="1158863"/>
            <a:ext cx="32760" cy="45305"/>
            <a:chOff x="5197374" y="1034141"/>
            <a:chExt cx="50776" cy="70003"/>
          </a:xfrm>
        </p:grpSpPr>
        <p:sp>
          <p:nvSpPr>
            <p:cNvPr id="402" name="Freeform: Shape 401">
              <a:extLst>
                <a:ext uri="{FF2B5EF4-FFF2-40B4-BE49-F238E27FC236}">
                  <a16:creationId xmlns:a16="http://schemas.microsoft.com/office/drawing/2014/main" id="{1A9515D3-1D8A-5051-7CD4-3E7A5E1C76C9}"/>
                </a:ext>
              </a:extLst>
            </p:cNvPr>
            <p:cNvSpPr/>
            <p:nvPr/>
          </p:nvSpPr>
          <p:spPr>
            <a:xfrm>
              <a:off x="5222852" y="1034141"/>
              <a:ext cx="17942" cy="70003"/>
            </a:xfrm>
            <a:custGeom>
              <a:avLst/>
              <a:gdLst>
                <a:gd name="connsiteX0" fmla="*/ 191 w 17942"/>
                <a:gd name="connsiteY0" fmla="*/ 4 h 70003"/>
                <a:gd name="connsiteX1" fmla="*/ 191 w 17942"/>
                <a:gd name="connsiteY1" fmla="*/ 70008 h 70003"/>
              </a:gdLst>
              <a:ahLst/>
              <a:cxnLst>
                <a:cxn ang="0">
                  <a:pos x="connsiteX0" y="connsiteY0"/>
                </a:cxn>
                <a:cxn ang="0">
                  <a:pos x="connsiteX1" y="connsiteY1"/>
                </a:cxn>
              </a:cxnLst>
              <a:rect l="l" t="t" r="r" b="b"/>
              <a:pathLst>
                <a:path w="17942" h="70003">
                  <a:moveTo>
                    <a:pt x="191" y="4"/>
                  </a:moveTo>
                  <a:lnTo>
                    <a:pt x="191" y="70008"/>
                  </a:lnTo>
                </a:path>
              </a:pathLst>
            </a:custGeom>
            <a:ln w="19050" cap="flat">
              <a:solidFill>
                <a:srgbClr val="0070C0"/>
              </a:solidFill>
              <a:prstDash val="solid"/>
              <a:miter/>
            </a:ln>
          </p:spPr>
          <p:txBody>
            <a:bodyPr rtlCol="0" anchor="ctr"/>
            <a:lstStyle/>
            <a:p>
              <a:endParaRPr lang="en-GB" sz="1050"/>
            </a:p>
          </p:txBody>
        </p:sp>
        <p:sp>
          <p:nvSpPr>
            <p:cNvPr id="403" name="Freeform: Shape 402">
              <a:extLst>
                <a:ext uri="{FF2B5EF4-FFF2-40B4-BE49-F238E27FC236}">
                  <a16:creationId xmlns:a16="http://schemas.microsoft.com/office/drawing/2014/main" id="{986AE92F-123F-FCAB-44B4-7EBEC5671521}"/>
                </a:ext>
              </a:extLst>
            </p:cNvPr>
            <p:cNvSpPr/>
            <p:nvPr/>
          </p:nvSpPr>
          <p:spPr>
            <a:xfrm>
              <a:off x="5197374" y="1069267"/>
              <a:ext cx="50776" cy="24736"/>
            </a:xfrm>
            <a:custGeom>
              <a:avLst/>
              <a:gdLst>
                <a:gd name="connsiteX0" fmla="*/ 50968 w 50776"/>
                <a:gd name="connsiteY0" fmla="*/ 4 h 24736"/>
                <a:gd name="connsiteX1" fmla="*/ 191 w 50776"/>
                <a:gd name="connsiteY1" fmla="*/ 4 h 24736"/>
              </a:gdLst>
              <a:ahLst/>
              <a:cxnLst>
                <a:cxn ang="0">
                  <a:pos x="connsiteX0" y="connsiteY0"/>
                </a:cxn>
                <a:cxn ang="0">
                  <a:pos x="connsiteX1" y="connsiteY1"/>
                </a:cxn>
              </a:cxnLst>
              <a:rect l="l" t="t" r="r" b="b"/>
              <a:pathLst>
                <a:path w="50776" h="24736">
                  <a:moveTo>
                    <a:pt x="50968" y="4"/>
                  </a:moveTo>
                  <a:lnTo>
                    <a:pt x="191" y="4"/>
                  </a:lnTo>
                </a:path>
              </a:pathLst>
            </a:custGeom>
            <a:ln w="19050" cap="flat">
              <a:solidFill>
                <a:srgbClr val="0070C0"/>
              </a:solidFill>
              <a:prstDash val="solid"/>
              <a:miter/>
            </a:ln>
          </p:spPr>
          <p:txBody>
            <a:bodyPr rtlCol="0" anchor="ctr"/>
            <a:lstStyle/>
            <a:p>
              <a:endParaRPr lang="en-GB" sz="1050"/>
            </a:p>
          </p:txBody>
        </p:sp>
      </p:grpSp>
      <p:grpSp>
        <p:nvGrpSpPr>
          <p:cNvPr id="139" name="Graphic 3">
            <a:extLst>
              <a:ext uri="{FF2B5EF4-FFF2-40B4-BE49-F238E27FC236}">
                <a16:creationId xmlns:a16="http://schemas.microsoft.com/office/drawing/2014/main" id="{83BD57F8-6237-570C-EA4E-1DEB261887D4}"/>
              </a:ext>
            </a:extLst>
          </p:cNvPr>
          <p:cNvGrpSpPr/>
          <p:nvPr/>
        </p:nvGrpSpPr>
        <p:grpSpPr>
          <a:xfrm>
            <a:off x="2242082" y="1158863"/>
            <a:ext cx="32760" cy="45305"/>
            <a:chOff x="5133140" y="1034141"/>
            <a:chExt cx="50776" cy="70003"/>
          </a:xfrm>
        </p:grpSpPr>
        <p:sp>
          <p:nvSpPr>
            <p:cNvPr id="400" name="Freeform: Shape 399">
              <a:extLst>
                <a:ext uri="{FF2B5EF4-FFF2-40B4-BE49-F238E27FC236}">
                  <a16:creationId xmlns:a16="http://schemas.microsoft.com/office/drawing/2014/main" id="{5A05C462-2CD4-972B-4A4C-9FA6B8664135}"/>
                </a:ext>
              </a:extLst>
            </p:cNvPr>
            <p:cNvSpPr/>
            <p:nvPr/>
          </p:nvSpPr>
          <p:spPr>
            <a:xfrm>
              <a:off x="5158618" y="1034141"/>
              <a:ext cx="17942" cy="70003"/>
            </a:xfrm>
            <a:custGeom>
              <a:avLst/>
              <a:gdLst>
                <a:gd name="connsiteX0" fmla="*/ 188 w 17942"/>
                <a:gd name="connsiteY0" fmla="*/ 4 h 70003"/>
                <a:gd name="connsiteX1" fmla="*/ 188 w 17942"/>
                <a:gd name="connsiteY1" fmla="*/ 70008 h 70003"/>
              </a:gdLst>
              <a:ahLst/>
              <a:cxnLst>
                <a:cxn ang="0">
                  <a:pos x="connsiteX0" y="connsiteY0"/>
                </a:cxn>
                <a:cxn ang="0">
                  <a:pos x="connsiteX1" y="connsiteY1"/>
                </a:cxn>
              </a:cxnLst>
              <a:rect l="l" t="t" r="r" b="b"/>
              <a:pathLst>
                <a:path w="17942" h="70003">
                  <a:moveTo>
                    <a:pt x="188" y="4"/>
                  </a:moveTo>
                  <a:lnTo>
                    <a:pt x="188" y="70008"/>
                  </a:lnTo>
                </a:path>
              </a:pathLst>
            </a:custGeom>
            <a:ln w="19050" cap="flat">
              <a:solidFill>
                <a:srgbClr val="0070C0"/>
              </a:solidFill>
              <a:prstDash val="solid"/>
              <a:miter/>
            </a:ln>
          </p:spPr>
          <p:txBody>
            <a:bodyPr rtlCol="0" anchor="ctr"/>
            <a:lstStyle/>
            <a:p>
              <a:endParaRPr lang="en-GB" sz="1050"/>
            </a:p>
          </p:txBody>
        </p:sp>
        <p:sp>
          <p:nvSpPr>
            <p:cNvPr id="401" name="Freeform: Shape 400">
              <a:extLst>
                <a:ext uri="{FF2B5EF4-FFF2-40B4-BE49-F238E27FC236}">
                  <a16:creationId xmlns:a16="http://schemas.microsoft.com/office/drawing/2014/main" id="{551C108B-7E48-682F-9DEA-8E0357BD048B}"/>
                </a:ext>
              </a:extLst>
            </p:cNvPr>
            <p:cNvSpPr/>
            <p:nvPr/>
          </p:nvSpPr>
          <p:spPr>
            <a:xfrm>
              <a:off x="5133140" y="1069267"/>
              <a:ext cx="50776" cy="24736"/>
            </a:xfrm>
            <a:custGeom>
              <a:avLst/>
              <a:gdLst>
                <a:gd name="connsiteX0" fmla="*/ 50965 w 50776"/>
                <a:gd name="connsiteY0" fmla="*/ 4 h 24736"/>
                <a:gd name="connsiteX1" fmla="*/ 188 w 50776"/>
                <a:gd name="connsiteY1" fmla="*/ 4 h 24736"/>
              </a:gdLst>
              <a:ahLst/>
              <a:cxnLst>
                <a:cxn ang="0">
                  <a:pos x="connsiteX0" y="connsiteY0"/>
                </a:cxn>
                <a:cxn ang="0">
                  <a:pos x="connsiteX1" y="connsiteY1"/>
                </a:cxn>
              </a:cxnLst>
              <a:rect l="l" t="t" r="r" b="b"/>
              <a:pathLst>
                <a:path w="50776" h="24736">
                  <a:moveTo>
                    <a:pt x="50965" y="4"/>
                  </a:moveTo>
                  <a:lnTo>
                    <a:pt x="188" y="4"/>
                  </a:lnTo>
                </a:path>
              </a:pathLst>
            </a:custGeom>
            <a:ln w="19050" cap="flat">
              <a:solidFill>
                <a:srgbClr val="0070C0"/>
              </a:solidFill>
              <a:prstDash val="solid"/>
              <a:miter/>
            </a:ln>
          </p:spPr>
          <p:txBody>
            <a:bodyPr rtlCol="0" anchor="ctr"/>
            <a:lstStyle/>
            <a:p>
              <a:endParaRPr lang="en-GB" sz="1050"/>
            </a:p>
          </p:txBody>
        </p:sp>
      </p:grpSp>
      <p:grpSp>
        <p:nvGrpSpPr>
          <p:cNvPr id="140" name="Graphic 3">
            <a:extLst>
              <a:ext uri="{FF2B5EF4-FFF2-40B4-BE49-F238E27FC236}">
                <a16:creationId xmlns:a16="http://schemas.microsoft.com/office/drawing/2014/main" id="{FC5C786F-3135-8842-270F-81D2750A4262}"/>
              </a:ext>
            </a:extLst>
          </p:cNvPr>
          <p:cNvGrpSpPr/>
          <p:nvPr/>
        </p:nvGrpSpPr>
        <p:grpSpPr>
          <a:xfrm>
            <a:off x="2036717" y="1119962"/>
            <a:ext cx="32760" cy="45305"/>
            <a:chOff x="4814842" y="974032"/>
            <a:chExt cx="50776" cy="70003"/>
          </a:xfrm>
        </p:grpSpPr>
        <p:sp>
          <p:nvSpPr>
            <p:cNvPr id="398" name="Freeform: Shape 397">
              <a:extLst>
                <a:ext uri="{FF2B5EF4-FFF2-40B4-BE49-F238E27FC236}">
                  <a16:creationId xmlns:a16="http://schemas.microsoft.com/office/drawing/2014/main" id="{85CA7665-BA12-9547-C8DB-E989CFCD4DC3}"/>
                </a:ext>
              </a:extLst>
            </p:cNvPr>
            <p:cNvSpPr/>
            <p:nvPr/>
          </p:nvSpPr>
          <p:spPr>
            <a:xfrm>
              <a:off x="4840320" y="974032"/>
              <a:ext cx="17942" cy="70003"/>
            </a:xfrm>
            <a:custGeom>
              <a:avLst/>
              <a:gdLst>
                <a:gd name="connsiteX0" fmla="*/ 170 w 17942"/>
                <a:gd name="connsiteY0" fmla="*/ 2 h 70003"/>
                <a:gd name="connsiteX1" fmla="*/ 170 w 17942"/>
                <a:gd name="connsiteY1" fmla="*/ 70006 h 70003"/>
              </a:gdLst>
              <a:ahLst/>
              <a:cxnLst>
                <a:cxn ang="0">
                  <a:pos x="connsiteX0" y="connsiteY0"/>
                </a:cxn>
                <a:cxn ang="0">
                  <a:pos x="connsiteX1" y="connsiteY1"/>
                </a:cxn>
              </a:cxnLst>
              <a:rect l="l" t="t" r="r" b="b"/>
              <a:pathLst>
                <a:path w="17942" h="70003">
                  <a:moveTo>
                    <a:pt x="170" y="2"/>
                  </a:moveTo>
                  <a:lnTo>
                    <a:pt x="170" y="70006"/>
                  </a:lnTo>
                </a:path>
              </a:pathLst>
            </a:custGeom>
            <a:ln w="19050" cap="flat">
              <a:solidFill>
                <a:srgbClr val="0070C0"/>
              </a:solidFill>
              <a:prstDash val="solid"/>
              <a:miter/>
            </a:ln>
          </p:spPr>
          <p:txBody>
            <a:bodyPr rtlCol="0" anchor="ctr"/>
            <a:lstStyle/>
            <a:p>
              <a:endParaRPr lang="en-GB" sz="1050"/>
            </a:p>
          </p:txBody>
        </p:sp>
        <p:sp>
          <p:nvSpPr>
            <p:cNvPr id="399" name="Freeform: Shape 398">
              <a:extLst>
                <a:ext uri="{FF2B5EF4-FFF2-40B4-BE49-F238E27FC236}">
                  <a16:creationId xmlns:a16="http://schemas.microsoft.com/office/drawing/2014/main" id="{D9089615-88F8-5C15-C75F-D7517834BC35}"/>
                </a:ext>
              </a:extLst>
            </p:cNvPr>
            <p:cNvSpPr/>
            <p:nvPr/>
          </p:nvSpPr>
          <p:spPr>
            <a:xfrm>
              <a:off x="4814842" y="1009158"/>
              <a:ext cx="50776" cy="24736"/>
            </a:xfrm>
            <a:custGeom>
              <a:avLst/>
              <a:gdLst>
                <a:gd name="connsiteX0" fmla="*/ 50947 w 50776"/>
                <a:gd name="connsiteY0" fmla="*/ 2 h 24736"/>
                <a:gd name="connsiteX1" fmla="*/ 170 w 50776"/>
                <a:gd name="connsiteY1" fmla="*/ 2 h 24736"/>
              </a:gdLst>
              <a:ahLst/>
              <a:cxnLst>
                <a:cxn ang="0">
                  <a:pos x="connsiteX0" y="connsiteY0"/>
                </a:cxn>
                <a:cxn ang="0">
                  <a:pos x="connsiteX1" y="connsiteY1"/>
                </a:cxn>
              </a:cxnLst>
              <a:rect l="l" t="t" r="r" b="b"/>
              <a:pathLst>
                <a:path w="50776" h="24736">
                  <a:moveTo>
                    <a:pt x="50947" y="2"/>
                  </a:moveTo>
                  <a:lnTo>
                    <a:pt x="170" y="2"/>
                  </a:lnTo>
                </a:path>
              </a:pathLst>
            </a:custGeom>
            <a:ln w="19050" cap="flat">
              <a:solidFill>
                <a:srgbClr val="0070C0"/>
              </a:solidFill>
              <a:prstDash val="solid"/>
              <a:miter/>
            </a:ln>
          </p:spPr>
          <p:txBody>
            <a:bodyPr rtlCol="0" anchor="ctr"/>
            <a:lstStyle/>
            <a:p>
              <a:endParaRPr lang="en-GB" sz="1050"/>
            </a:p>
          </p:txBody>
        </p:sp>
      </p:grpSp>
      <p:grpSp>
        <p:nvGrpSpPr>
          <p:cNvPr id="141" name="Graphic 3">
            <a:extLst>
              <a:ext uri="{FF2B5EF4-FFF2-40B4-BE49-F238E27FC236}">
                <a16:creationId xmlns:a16="http://schemas.microsoft.com/office/drawing/2014/main" id="{AE186735-C69C-59F0-1002-B56D89BE470C}"/>
              </a:ext>
            </a:extLst>
          </p:cNvPr>
          <p:cNvGrpSpPr/>
          <p:nvPr/>
        </p:nvGrpSpPr>
        <p:grpSpPr>
          <a:xfrm>
            <a:off x="2033938" y="1119962"/>
            <a:ext cx="32760" cy="45305"/>
            <a:chOff x="4810536" y="974032"/>
            <a:chExt cx="50776" cy="70003"/>
          </a:xfrm>
        </p:grpSpPr>
        <p:sp>
          <p:nvSpPr>
            <p:cNvPr id="396" name="Freeform: Shape 395">
              <a:extLst>
                <a:ext uri="{FF2B5EF4-FFF2-40B4-BE49-F238E27FC236}">
                  <a16:creationId xmlns:a16="http://schemas.microsoft.com/office/drawing/2014/main" id="{C09FFDB4-65FC-1240-ACA0-412BDF4E000F}"/>
                </a:ext>
              </a:extLst>
            </p:cNvPr>
            <p:cNvSpPr/>
            <p:nvPr/>
          </p:nvSpPr>
          <p:spPr>
            <a:xfrm>
              <a:off x="4836014" y="974032"/>
              <a:ext cx="17942" cy="70003"/>
            </a:xfrm>
            <a:custGeom>
              <a:avLst/>
              <a:gdLst>
                <a:gd name="connsiteX0" fmla="*/ 170 w 17942"/>
                <a:gd name="connsiteY0" fmla="*/ 2 h 70003"/>
                <a:gd name="connsiteX1" fmla="*/ 170 w 17942"/>
                <a:gd name="connsiteY1" fmla="*/ 70006 h 70003"/>
              </a:gdLst>
              <a:ahLst/>
              <a:cxnLst>
                <a:cxn ang="0">
                  <a:pos x="connsiteX0" y="connsiteY0"/>
                </a:cxn>
                <a:cxn ang="0">
                  <a:pos x="connsiteX1" y="connsiteY1"/>
                </a:cxn>
              </a:cxnLst>
              <a:rect l="l" t="t" r="r" b="b"/>
              <a:pathLst>
                <a:path w="17942" h="70003">
                  <a:moveTo>
                    <a:pt x="170" y="2"/>
                  </a:moveTo>
                  <a:lnTo>
                    <a:pt x="170" y="70006"/>
                  </a:lnTo>
                </a:path>
              </a:pathLst>
            </a:custGeom>
            <a:ln w="19050" cap="flat">
              <a:solidFill>
                <a:srgbClr val="0070C0"/>
              </a:solidFill>
              <a:prstDash val="solid"/>
              <a:miter/>
            </a:ln>
          </p:spPr>
          <p:txBody>
            <a:bodyPr rtlCol="0" anchor="ctr"/>
            <a:lstStyle/>
            <a:p>
              <a:endParaRPr lang="en-GB" sz="1050"/>
            </a:p>
          </p:txBody>
        </p:sp>
        <p:sp>
          <p:nvSpPr>
            <p:cNvPr id="397" name="Freeform: Shape 396">
              <a:extLst>
                <a:ext uri="{FF2B5EF4-FFF2-40B4-BE49-F238E27FC236}">
                  <a16:creationId xmlns:a16="http://schemas.microsoft.com/office/drawing/2014/main" id="{2F89E544-2416-6441-511B-998750C2ED3F}"/>
                </a:ext>
              </a:extLst>
            </p:cNvPr>
            <p:cNvSpPr/>
            <p:nvPr/>
          </p:nvSpPr>
          <p:spPr>
            <a:xfrm>
              <a:off x="4810536" y="1009158"/>
              <a:ext cx="50776" cy="24736"/>
            </a:xfrm>
            <a:custGeom>
              <a:avLst/>
              <a:gdLst>
                <a:gd name="connsiteX0" fmla="*/ 50947 w 50776"/>
                <a:gd name="connsiteY0" fmla="*/ 2 h 24736"/>
                <a:gd name="connsiteX1" fmla="*/ 170 w 50776"/>
                <a:gd name="connsiteY1" fmla="*/ 2 h 24736"/>
              </a:gdLst>
              <a:ahLst/>
              <a:cxnLst>
                <a:cxn ang="0">
                  <a:pos x="connsiteX0" y="connsiteY0"/>
                </a:cxn>
                <a:cxn ang="0">
                  <a:pos x="connsiteX1" y="connsiteY1"/>
                </a:cxn>
              </a:cxnLst>
              <a:rect l="l" t="t" r="r" b="b"/>
              <a:pathLst>
                <a:path w="50776" h="24736">
                  <a:moveTo>
                    <a:pt x="50947" y="2"/>
                  </a:moveTo>
                  <a:lnTo>
                    <a:pt x="170" y="2"/>
                  </a:lnTo>
                </a:path>
              </a:pathLst>
            </a:custGeom>
            <a:ln w="19050" cap="flat">
              <a:solidFill>
                <a:srgbClr val="0070C0"/>
              </a:solidFill>
              <a:prstDash val="solid"/>
              <a:miter/>
            </a:ln>
          </p:spPr>
          <p:txBody>
            <a:bodyPr rtlCol="0" anchor="ctr"/>
            <a:lstStyle/>
            <a:p>
              <a:endParaRPr lang="en-GB" sz="1050"/>
            </a:p>
          </p:txBody>
        </p:sp>
      </p:grpSp>
      <p:grpSp>
        <p:nvGrpSpPr>
          <p:cNvPr id="142" name="Graphic 3">
            <a:extLst>
              <a:ext uri="{FF2B5EF4-FFF2-40B4-BE49-F238E27FC236}">
                <a16:creationId xmlns:a16="http://schemas.microsoft.com/office/drawing/2014/main" id="{D87D0D9A-BCD3-AB39-B00A-C676161A5792}"/>
              </a:ext>
            </a:extLst>
          </p:cNvPr>
          <p:cNvGrpSpPr/>
          <p:nvPr/>
        </p:nvGrpSpPr>
        <p:grpSpPr>
          <a:xfrm>
            <a:off x="1215834" y="1119962"/>
            <a:ext cx="32760" cy="45305"/>
            <a:chOff x="3542546" y="974032"/>
            <a:chExt cx="50776" cy="70003"/>
          </a:xfrm>
        </p:grpSpPr>
        <p:sp>
          <p:nvSpPr>
            <p:cNvPr id="394" name="Freeform: Shape 393">
              <a:extLst>
                <a:ext uri="{FF2B5EF4-FFF2-40B4-BE49-F238E27FC236}">
                  <a16:creationId xmlns:a16="http://schemas.microsoft.com/office/drawing/2014/main" id="{8FABF1E2-559E-55E9-21C2-5EE2E11589A1}"/>
                </a:ext>
              </a:extLst>
            </p:cNvPr>
            <p:cNvSpPr/>
            <p:nvPr/>
          </p:nvSpPr>
          <p:spPr>
            <a:xfrm>
              <a:off x="3568024" y="974032"/>
              <a:ext cx="17942" cy="70003"/>
            </a:xfrm>
            <a:custGeom>
              <a:avLst/>
              <a:gdLst>
                <a:gd name="connsiteX0" fmla="*/ 99 w 17942"/>
                <a:gd name="connsiteY0" fmla="*/ 2 h 70003"/>
                <a:gd name="connsiteX1" fmla="*/ 99 w 17942"/>
                <a:gd name="connsiteY1" fmla="*/ 70006 h 70003"/>
              </a:gdLst>
              <a:ahLst/>
              <a:cxnLst>
                <a:cxn ang="0">
                  <a:pos x="connsiteX0" y="connsiteY0"/>
                </a:cxn>
                <a:cxn ang="0">
                  <a:pos x="connsiteX1" y="connsiteY1"/>
                </a:cxn>
              </a:cxnLst>
              <a:rect l="l" t="t" r="r" b="b"/>
              <a:pathLst>
                <a:path w="17942" h="70003">
                  <a:moveTo>
                    <a:pt x="99" y="2"/>
                  </a:moveTo>
                  <a:lnTo>
                    <a:pt x="99" y="70006"/>
                  </a:lnTo>
                </a:path>
              </a:pathLst>
            </a:custGeom>
            <a:ln w="19050" cap="flat">
              <a:solidFill>
                <a:srgbClr val="0070C0"/>
              </a:solidFill>
              <a:prstDash val="solid"/>
              <a:miter/>
            </a:ln>
          </p:spPr>
          <p:txBody>
            <a:bodyPr rtlCol="0" anchor="ctr"/>
            <a:lstStyle/>
            <a:p>
              <a:endParaRPr lang="en-GB" sz="1050"/>
            </a:p>
          </p:txBody>
        </p:sp>
        <p:sp>
          <p:nvSpPr>
            <p:cNvPr id="395" name="Freeform: Shape 394">
              <a:extLst>
                <a:ext uri="{FF2B5EF4-FFF2-40B4-BE49-F238E27FC236}">
                  <a16:creationId xmlns:a16="http://schemas.microsoft.com/office/drawing/2014/main" id="{B66DB79A-C23C-38AD-58A8-2D5F05F29766}"/>
                </a:ext>
              </a:extLst>
            </p:cNvPr>
            <p:cNvSpPr/>
            <p:nvPr/>
          </p:nvSpPr>
          <p:spPr>
            <a:xfrm>
              <a:off x="3542546" y="1009158"/>
              <a:ext cx="50776" cy="24736"/>
            </a:xfrm>
            <a:custGeom>
              <a:avLst/>
              <a:gdLst>
                <a:gd name="connsiteX0" fmla="*/ 50876 w 50776"/>
                <a:gd name="connsiteY0" fmla="*/ 2 h 24736"/>
                <a:gd name="connsiteX1" fmla="*/ 99 w 50776"/>
                <a:gd name="connsiteY1" fmla="*/ 2 h 24736"/>
              </a:gdLst>
              <a:ahLst/>
              <a:cxnLst>
                <a:cxn ang="0">
                  <a:pos x="connsiteX0" y="connsiteY0"/>
                </a:cxn>
                <a:cxn ang="0">
                  <a:pos x="connsiteX1" y="connsiteY1"/>
                </a:cxn>
              </a:cxnLst>
              <a:rect l="l" t="t" r="r" b="b"/>
              <a:pathLst>
                <a:path w="50776" h="24736">
                  <a:moveTo>
                    <a:pt x="50876" y="2"/>
                  </a:moveTo>
                  <a:lnTo>
                    <a:pt x="99" y="2"/>
                  </a:lnTo>
                </a:path>
              </a:pathLst>
            </a:custGeom>
            <a:ln w="19050" cap="flat">
              <a:solidFill>
                <a:srgbClr val="0070C0"/>
              </a:solidFill>
              <a:prstDash val="solid"/>
              <a:miter/>
            </a:ln>
          </p:spPr>
          <p:txBody>
            <a:bodyPr rtlCol="0" anchor="ctr"/>
            <a:lstStyle/>
            <a:p>
              <a:endParaRPr lang="en-GB" sz="1050"/>
            </a:p>
          </p:txBody>
        </p:sp>
      </p:grpSp>
      <p:grpSp>
        <p:nvGrpSpPr>
          <p:cNvPr id="143" name="Graphic 3">
            <a:extLst>
              <a:ext uri="{FF2B5EF4-FFF2-40B4-BE49-F238E27FC236}">
                <a16:creationId xmlns:a16="http://schemas.microsoft.com/office/drawing/2014/main" id="{C1925281-DD94-DD29-2FA0-49185802B8E1}"/>
              </a:ext>
            </a:extLst>
          </p:cNvPr>
          <p:cNvGrpSpPr/>
          <p:nvPr/>
        </p:nvGrpSpPr>
        <p:grpSpPr>
          <a:xfrm>
            <a:off x="1024592" y="1119962"/>
            <a:ext cx="32760" cy="45305"/>
            <a:chOff x="3246138" y="974032"/>
            <a:chExt cx="50776" cy="70003"/>
          </a:xfrm>
        </p:grpSpPr>
        <p:sp>
          <p:nvSpPr>
            <p:cNvPr id="392" name="Freeform: Shape 391">
              <a:extLst>
                <a:ext uri="{FF2B5EF4-FFF2-40B4-BE49-F238E27FC236}">
                  <a16:creationId xmlns:a16="http://schemas.microsoft.com/office/drawing/2014/main" id="{A711EF96-22B5-03DE-D8E9-5D04199B8C86}"/>
                </a:ext>
              </a:extLst>
            </p:cNvPr>
            <p:cNvSpPr/>
            <p:nvPr/>
          </p:nvSpPr>
          <p:spPr>
            <a:xfrm>
              <a:off x="3271616" y="974032"/>
              <a:ext cx="17942" cy="70003"/>
            </a:xfrm>
            <a:custGeom>
              <a:avLst/>
              <a:gdLst>
                <a:gd name="connsiteX0" fmla="*/ 83 w 17942"/>
                <a:gd name="connsiteY0" fmla="*/ 2 h 70003"/>
                <a:gd name="connsiteX1" fmla="*/ 83 w 17942"/>
                <a:gd name="connsiteY1" fmla="*/ 70006 h 70003"/>
              </a:gdLst>
              <a:ahLst/>
              <a:cxnLst>
                <a:cxn ang="0">
                  <a:pos x="connsiteX0" y="connsiteY0"/>
                </a:cxn>
                <a:cxn ang="0">
                  <a:pos x="connsiteX1" y="connsiteY1"/>
                </a:cxn>
              </a:cxnLst>
              <a:rect l="l" t="t" r="r" b="b"/>
              <a:pathLst>
                <a:path w="17942" h="70003">
                  <a:moveTo>
                    <a:pt x="83" y="2"/>
                  </a:moveTo>
                  <a:lnTo>
                    <a:pt x="83" y="70006"/>
                  </a:lnTo>
                </a:path>
              </a:pathLst>
            </a:custGeom>
            <a:ln w="19050" cap="flat">
              <a:solidFill>
                <a:srgbClr val="0070C0"/>
              </a:solidFill>
              <a:prstDash val="solid"/>
              <a:miter/>
            </a:ln>
          </p:spPr>
          <p:txBody>
            <a:bodyPr rtlCol="0" anchor="ctr"/>
            <a:lstStyle/>
            <a:p>
              <a:endParaRPr lang="en-GB" sz="1050"/>
            </a:p>
          </p:txBody>
        </p:sp>
        <p:sp>
          <p:nvSpPr>
            <p:cNvPr id="393" name="Freeform: Shape 392">
              <a:extLst>
                <a:ext uri="{FF2B5EF4-FFF2-40B4-BE49-F238E27FC236}">
                  <a16:creationId xmlns:a16="http://schemas.microsoft.com/office/drawing/2014/main" id="{C3612801-CF2E-1D05-11FC-813418FD6419}"/>
                </a:ext>
              </a:extLst>
            </p:cNvPr>
            <p:cNvSpPr/>
            <p:nvPr/>
          </p:nvSpPr>
          <p:spPr>
            <a:xfrm>
              <a:off x="3246138" y="1009158"/>
              <a:ext cx="50776" cy="24736"/>
            </a:xfrm>
            <a:custGeom>
              <a:avLst/>
              <a:gdLst>
                <a:gd name="connsiteX0" fmla="*/ 50860 w 50776"/>
                <a:gd name="connsiteY0" fmla="*/ 2 h 24736"/>
                <a:gd name="connsiteX1" fmla="*/ 83 w 50776"/>
                <a:gd name="connsiteY1" fmla="*/ 2 h 24736"/>
              </a:gdLst>
              <a:ahLst/>
              <a:cxnLst>
                <a:cxn ang="0">
                  <a:pos x="connsiteX0" y="connsiteY0"/>
                </a:cxn>
                <a:cxn ang="0">
                  <a:pos x="connsiteX1" y="connsiteY1"/>
                </a:cxn>
              </a:cxnLst>
              <a:rect l="l" t="t" r="r" b="b"/>
              <a:pathLst>
                <a:path w="50776" h="24736">
                  <a:moveTo>
                    <a:pt x="50860" y="2"/>
                  </a:moveTo>
                  <a:lnTo>
                    <a:pt x="83" y="2"/>
                  </a:lnTo>
                </a:path>
              </a:pathLst>
            </a:custGeom>
            <a:ln w="19050" cap="flat">
              <a:solidFill>
                <a:srgbClr val="0070C0"/>
              </a:solidFill>
              <a:prstDash val="solid"/>
              <a:miter/>
            </a:ln>
          </p:spPr>
          <p:txBody>
            <a:bodyPr rtlCol="0" anchor="ctr"/>
            <a:lstStyle/>
            <a:p>
              <a:endParaRPr lang="en-GB" sz="1050"/>
            </a:p>
          </p:txBody>
        </p:sp>
      </p:grpSp>
      <p:grpSp>
        <p:nvGrpSpPr>
          <p:cNvPr id="144" name="Graphic 3">
            <a:extLst>
              <a:ext uri="{FF2B5EF4-FFF2-40B4-BE49-F238E27FC236}">
                <a16:creationId xmlns:a16="http://schemas.microsoft.com/office/drawing/2014/main" id="{F0DB2091-1F88-D37A-ACB4-ABD1ED06ED43}"/>
              </a:ext>
            </a:extLst>
          </p:cNvPr>
          <p:cNvGrpSpPr/>
          <p:nvPr/>
        </p:nvGrpSpPr>
        <p:grpSpPr>
          <a:xfrm>
            <a:off x="870858" y="1119962"/>
            <a:ext cx="32760" cy="45305"/>
            <a:chOff x="3007863" y="974032"/>
            <a:chExt cx="50776" cy="70003"/>
          </a:xfrm>
        </p:grpSpPr>
        <p:sp>
          <p:nvSpPr>
            <p:cNvPr id="390" name="Freeform: Shape 389">
              <a:extLst>
                <a:ext uri="{FF2B5EF4-FFF2-40B4-BE49-F238E27FC236}">
                  <a16:creationId xmlns:a16="http://schemas.microsoft.com/office/drawing/2014/main" id="{1B2DE5DD-75F3-28FA-546E-CF9CCD9BD5F9}"/>
                </a:ext>
              </a:extLst>
            </p:cNvPr>
            <p:cNvSpPr/>
            <p:nvPr/>
          </p:nvSpPr>
          <p:spPr>
            <a:xfrm>
              <a:off x="3033341" y="974032"/>
              <a:ext cx="17942" cy="70003"/>
            </a:xfrm>
            <a:custGeom>
              <a:avLst/>
              <a:gdLst>
                <a:gd name="connsiteX0" fmla="*/ 69 w 17942"/>
                <a:gd name="connsiteY0" fmla="*/ 2 h 70003"/>
                <a:gd name="connsiteX1" fmla="*/ 69 w 17942"/>
                <a:gd name="connsiteY1" fmla="*/ 70006 h 70003"/>
              </a:gdLst>
              <a:ahLst/>
              <a:cxnLst>
                <a:cxn ang="0">
                  <a:pos x="connsiteX0" y="connsiteY0"/>
                </a:cxn>
                <a:cxn ang="0">
                  <a:pos x="connsiteX1" y="connsiteY1"/>
                </a:cxn>
              </a:cxnLst>
              <a:rect l="l" t="t" r="r" b="b"/>
              <a:pathLst>
                <a:path w="17942" h="70003">
                  <a:moveTo>
                    <a:pt x="69" y="2"/>
                  </a:moveTo>
                  <a:lnTo>
                    <a:pt x="69" y="70006"/>
                  </a:lnTo>
                </a:path>
              </a:pathLst>
            </a:custGeom>
            <a:ln w="19050" cap="flat">
              <a:solidFill>
                <a:srgbClr val="0070C0"/>
              </a:solidFill>
              <a:prstDash val="solid"/>
              <a:miter/>
            </a:ln>
          </p:spPr>
          <p:txBody>
            <a:bodyPr rtlCol="0" anchor="ctr"/>
            <a:lstStyle/>
            <a:p>
              <a:endParaRPr lang="en-GB" sz="1050"/>
            </a:p>
          </p:txBody>
        </p:sp>
        <p:sp>
          <p:nvSpPr>
            <p:cNvPr id="391" name="Freeform: Shape 390">
              <a:extLst>
                <a:ext uri="{FF2B5EF4-FFF2-40B4-BE49-F238E27FC236}">
                  <a16:creationId xmlns:a16="http://schemas.microsoft.com/office/drawing/2014/main" id="{918F37BA-4B5B-04D8-2E5D-ECE5DDEAD406}"/>
                </a:ext>
              </a:extLst>
            </p:cNvPr>
            <p:cNvSpPr/>
            <p:nvPr/>
          </p:nvSpPr>
          <p:spPr>
            <a:xfrm>
              <a:off x="3007863" y="1009158"/>
              <a:ext cx="50776" cy="24736"/>
            </a:xfrm>
            <a:custGeom>
              <a:avLst/>
              <a:gdLst>
                <a:gd name="connsiteX0" fmla="*/ 50846 w 50776"/>
                <a:gd name="connsiteY0" fmla="*/ 2 h 24736"/>
                <a:gd name="connsiteX1" fmla="*/ 69 w 50776"/>
                <a:gd name="connsiteY1" fmla="*/ 2 h 24736"/>
              </a:gdLst>
              <a:ahLst/>
              <a:cxnLst>
                <a:cxn ang="0">
                  <a:pos x="connsiteX0" y="connsiteY0"/>
                </a:cxn>
                <a:cxn ang="0">
                  <a:pos x="connsiteX1" y="connsiteY1"/>
                </a:cxn>
              </a:cxnLst>
              <a:rect l="l" t="t" r="r" b="b"/>
              <a:pathLst>
                <a:path w="50776" h="24736">
                  <a:moveTo>
                    <a:pt x="50846" y="2"/>
                  </a:moveTo>
                  <a:lnTo>
                    <a:pt x="69" y="2"/>
                  </a:lnTo>
                </a:path>
              </a:pathLst>
            </a:custGeom>
            <a:ln w="19050" cap="flat">
              <a:solidFill>
                <a:srgbClr val="0070C0"/>
              </a:solidFill>
              <a:prstDash val="solid"/>
              <a:miter/>
            </a:ln>
          </p:spPr>
          <p:txBody>
            <a:bodyPr rtlCol="0" anchor="ctr"/>
            <a:lstStyle/>
            <a:p>
              <a:endParaRPr lang="en-GB" sz="1050"/>
            </a:p>
          </p:txBody>
        </p:sp>
      </p:grpSp>
      <p:grpSp>
        <p:nvGrpSpPr>
          <p:cNvPr id="145" name="Graphic 3">
            <a:extLst>
              <a:ext uri="{FF2B5EF4-FFF2-40B4-BE49-F238E27FC236}">
                <a16:creationId xmlns:a16="http://schemas.microsoft.com/office/drawing/2014/main" id="{8FEDEC45-4D92-45F2-AFA4-5CBB6F629164}"/>
              </a:ext>
            </a:extLst>
          </p:cNvPr>
          <p:cNvGrpSpPr/>
          <p:nvPr/>
        </p:nvGrpSpPr>
        <p:grpSpPr>
          <a:xfrm>
            <a:off x="788780" y="1119962"/>
            <a:ext cx="32760" cy="45305"/>
            <a:chOff x="2880651" y="974032"/>
            <a:chExt cx="50776" cy="70003"/>
          </a:xfrm>
        </p:grpSpPr>
        <p:sp>
          <p:nvSpPr>
            <p:cNvPr id="388" name="Freeform: Shape 387">
              <a:extLst>
                <a:ext uri="{FF2B5EF4-FFF2-40B4-BE49-F238E27FC236}">
                  <a16:creationId xmlns:a16="http://schemas.microsoft.com/office/drawing/2014/main" id="{D8DF8006-F794-0707-9F35-10866D372A13}"/>
                </a:ext>
              </a:extLst>
            </p:cNvPr>
            <p:cNvSpPr/>
            <p:nvPr/>
          </p:nvSpPr>
          <p:spPr>
            <a:xfrm>
              <a:off x="2906129" y="974032"/>
              <a:ext cx="17942" cy="70003"/>
            </a:xfrm>
            <a:custGeom>
              <a:avLst/>
              <a:gdLst>
                <a:gd name="connsiteX0" fmla="*/ 62 w 17942"/>
                <a:gd name="connsiteY0" fmla="*/ 2 h 70003"/>
                <a:gd name="connsiteX1" fmla="*/ 62 w 17942"/>
                <a:gd name="connsiteY1" fmla="*/ 70006 h 70003"/>
              </a:gdLst>
              <a:ahLst/>
              <a:cxnLst>
                <a:cxn ang="0">
                  <a:pos x="connsiteX0" y="connsiteY0"/>
                </a:cxn>
                <a:cxn ang="0">
                  <a:pos x="connsiteX1" y="connsiteY1"/>
                </a:cxn>
              </a:cxnLst>
              <a:rect l="l" t="t" r="r" b="b"/>
              <a:pathLst>
                <a:path w="17942" h="70003">
                  <a:moveTo>
                    <a:pt x="62" y="2"/>
                  </a:moveTo>
                  <a:lnTo>
                    <a:pt x="62" y="70006"/>
                  </a:lnTo>
                </a:path>
              </a:pathLst>
            </a:custGeom>
            <a:ln w="19050" cap="flat">
              <a:solidFill>
                <a:srgbClr val="CA3433"/>
              </a:solidFill>
              <a:prstDash val="solid"/>
              <a:miter/>
            </a:ln>
          </p:spPr>
          <p:txBody>
            <a:bodyPr rtlCol="0" anchor="ctr"/>
            <a:lstStyle/>
            <a:p>
              <a:endParaRPr lang="en-GB" sz="1050"/>
            </a:p>
          </p:txBody>
        </p:sp>
        <p:sp>
          <p:nvSpPr>
            <p:cNvPr id="389" name="Freeform: Shape 388">
              <a:extLst>
                <a:ext uri="{FF2B5EF4-FFF2-40B4-BE49-F238E27FC236}">
                  <a16:creationId xmlns:a16="http://schemas.microsoft.com/office/drawing/2014/main" id="{F8EDE719-5F1B-62D7-AA13-AF2DCF8C5C70}"/>
                </a:ext>
              </a:extLst>
            </p:cNvPr>
            <p:cNvSpPr/>
            <p:nvPr/>
          </p:nvSpPr>
          <p:spPr>
            <a:xfrm>
              <a:off x="2880651" y="1009158"/>
              <a:ext cx="50776" cy="24736"/>
            </a:xfrm>
            <a:custGeom>
              <a:avLst/>
              <a:gdLst>
                <a:gd name="connsiteX0" fmla="*/ 50839 w 50776"/>
                <a:gd name="connsiteY0" fmla="*/ 2 h 24736"/>
                <a:gd name="connsiteX1" fmla="*/ 62 w 50776"/>
                <a:gd name="connsiteY1" fmla="*/ 2 h 24736"/>
              </a:gdLst>
              <a:ahLst/>
              <a:cxnLst>
                <a:cxn ang="0">
                  <a:pos x="connsiteX0" y="connsiteY0"/>
                </a:cxn>
                <a:cxn ang="0">
                  <a:pos x="connsiteX1" y="connsiteY1"/>
                </a:cxn>
              </a:cxnLst>
              <a:rect l="l" t="t" r="r" b="b"/>
              <a:pathLst>
                <a:path w="50776" h="24736">
                  <a:moveTo>
                    <a:pt x="50839" y="2"/>
                  </a:moveTo>
                  <a:lnTo>
                    <a:pt x="62" y="2"/>
                  </a:lnTo>
                </a:path>
              </a:pathLst>
            </a:custGeom>
            <a:ln w="19050" cap="flat">
              <a:solidFill>
                <a:srgbClr val="CA3433"/>
              </a:solidFill>
              <a:prstDash val="solid"/>
              <a:miter/>
            </a:ln>
          </p:spPr>
          <p:txBody>
            <a:bodyPr rtlCol="0" anchor="ctr"/>
            <a:lstStyle/>
            <a:p>
              <a:endParaRPr lang="en-GB" sz="1050"/>
            </a:p>
          </p:txBody>
        </p:sp>
      </p:grpSp>
      <p:grpSp>
        <p:nvGrpSpPr>
          <p:cNvPr id="146" name="Graphic 3">
            <a:extLst>
              <a:ext uri="{FF2B5EF4-FFF2-40B4-BE49-F238E27FC236}">
                <a16:creationId xmlns:a16="http://schemas.microsoft.com/office/drawing/2014/main" id="{CD58A2A0-0839-7CF4-A49A-BF551DB0F0AC}"/>
              </a:ext>
            </a:extLst>
          </p:cNvPr>
          <p:cNvGrpSpPr/>
          <p:nvPr/>
        </p:nvGrpSpPr>
        <p:grpSpPr>
          <a:xfrm>
            <a:off x="1055500" y="1159343"/>
            <a:ext cx="32760" cy="45305"/>
            <a:chOff x="3294044" y="1034883"/>
            <a:chExt cx="50776" cy="70003"/>
          </a:xfrm>
        </p:grpSpPr>
        <p:sp>
          <p:nvSpPr>
            <p:cNvPr id="386" name="Freeform: Shape 385">
              <a:extLst>
                <a:ext uri="{FF2B5EF4-FFF2-40B4-BE49-F238E27FC236}">
                  <a16:creationId xmlns:a16="http://schemas.microsoft.com/office/drawing/2014/main" id="{9AD3FF68-7AFC-EAC4-3A61-A804D5FFA330}"/>
                </a:ext>
              </a:extLst>
            </p:cNvPr>
            <p:cNvSpPr/>
            <p:nvPr/>
          </p:nvSpPr>
          <p:spPr>
            <a:xfrm>
              <a:off x="3319522" y="1034883"/>
              <a:ext cx="17942" cy="70003"/>
            </a:xfrm>
            <a:custGeom>
              <a:avLst/>
              <a:gdLst>
                <a:gd name="connsiteX0" fmla="*/ 85 w 17942"/>
                <a:gd name="connsiteY0" fmla="*/ 4 h 70003"/>
                <a:gd name="connsiteX1" fmla="*/ 85 w 17942"/>
                <a:gd name="connsiteY1" fmla="*/ 70008 h 70003"/>
              </a:gdLst>
              <a:ahLst/>
              <a:cxnLst>
                <a:cxn ang="0">
                  <a:pos x="connsiteX0" y="connsiteY0"/>
                </a:cxn>
                <a:cxn ang="0">
                  <a:pos x="connsiteX1" y="connsiteY1"/>
                </a:cxn>
              </a:cxnLst>
              <a:rect l="l" t="t" r="r" b="b"/>
              <a:pathLst>
                <a:path w="17942" h="70003">
                  <a:moveTo>
                    <a:pt x="85" y="4"/>
                  </a:moveTo>
                  <a:lnTo>
                    <a:pt x="85" y="70008"/>
                  </a:lnTo>
                </a:path>
              </a:pathLst>
            </a:custGeom>
            <a:ln w="19050" cap="flat">
              <a:solidFill>
                <a:srgbClr val="CA3433"/>
              </a:solidFill>
              <a:prstDash val="solid"/>
              <a:miter/>
            </a:ln>
          </p:spPr>
          <p:txBody>
            <a:bodyPr rtlCol="0" anchor="ctr"/>
            <a:lstStyle/>
            <a:p>
              <a:endParaRPr lang="en-GB" sz="1050"/>
            </a:p>
          </p:txBody>
        </p:sp>
        <p:sp>
          <p:nvSpPr>
            <p:cNvPr id="387" name="Freeform: Shape 386">
              <a:extLst>
                <a:ext uri="{FF2B5EF4-FFF2-40B4-BE49-F238E27FC236}">
                  <a16:creationId xmlns:a16="http://schemas.microsoft.com/office/drawing/2014/main" id="{90E30BFC-38BD-A4B3-6A45-2AE4F27DC58B}"/>
                </a:ext>
              </a:extLst>
            </p:cNvPr>
            <p:cNvSpPr/>
            <p:nvPr/>
          </p:nvSpPr>
          <p:spPr>
            <a:xfrm>
              <a:off x="3294044" y="1070009"/>
              <a:ext cx="50776" cy="24736"/>
            </a:xfrm>
            <a:custGeom>
              <a:avLst/>
              <a:gdLst>
                <a:gd name="connsiteX0" fmla="*/ 50862 w 50776"/>
                <a:gd name="connsiteY0" fmla="*/ 4 h 24736"/>
                <a:gd name="connsiteX1" fmla="*/ 85 w 50776"/>
                <a:gd name="connsiteY1" fmla="*/ 4 h 24736"/>
              </a:gdLst>
              <a:ahLst/>
              <a:cxnLst>
                <a:cxn ang="0">
                  <a:pos x="connsiteX0" y="connsiteY0"/>
                </a:cxn>
                <a:cxn ang="0">
                  <a:pos x="connsiteX1" y="connsiteY1"/>
                </a:cxn>
              </a:cxnLst>
              <a:rect l="l" t="t" r="r" b="b"/>
              <a:pathLst>
                <a:path w="50776" h="24736">
                  <a:moveTo>
                    <a:pt x="50862" y="4"/>
                  </a:moveTo>
                  <a:lnTo>
                    <a:pt x="85" y="4"/>
                  </a:lnTo>
                </a:path>
              </a:pathLst>
            </a:custGeom>
            <a:ln w="19050" cap="flat">
              <a:solidFill>
                <a:srgbClr val="CA3433"/>
              </a:solidFill>
              <a:prstDash val="solid"/>
              <a:miter/>
            </a:ln>
          </p:spPr>
          <p:txBody>
            <a:bodyPr rtlCol="0" anchor="ctr"/>
            <a:lstStyle/>
            <a:p>
              <a:endParaRPr lang="en-GB" sz="1050"/>
            </a:p>
          </p:txBody>
        </p:sp>
      </p:grpSp>
      <p:grpSp>
        <p:nvGrpSpPr>
          <p:cNvPr id="147" name="Graphic 3">
            <a:extLst>
              <a:ext uri="{FF2B5EF4-FFF2-40B4-BE49-F238E27FC236}">
                <a16:creationId xmlns:a16="http://schemas.microsoft.com/office/drawing/2014/main" id="{78B86F13-D2A9-375A-C087-450A9C5C1822}"/>
              </a:ext>
            </a:extLst>
          </p:cNvPr>
          <p:cNvGrpSpPr/>
          <p:nvPr/>
        </p:nvGrpSpPr>
        <p:grpSpPr>
          <a:xfrm>
            <a:off x="1065456" y="1159343"/>
            <a:ext cx="32760" cy="45305"/>
            <a:chOff x="3309474" y="1034883"/>
            <a:chExt cx="50776" cy="70003"/>
          </a:xfrm>
        </p:grpSpPr>
        <p:sp>
          <p:nvSpPr>
            <p:cNvPr id="384" name="Freeform: Shape 383">
              <a:extLst>
                <a:ext uri="{FF2B5EF4-FFF2-40B4-BE49-F238E27FC236}">
                  <a16:creationId xmlns:a16="http://schemas.microsoft.com/office/drawing/2014/main" id="{3007BF98-A875-0670-41A3-705154E3A7D6}"/>
                </a:ext>
              </a:extLst>
            </p:cNvPr>
            <p:cNvSpPr/>
            <p:nvPr/>
          </p:nvSpPr>
          <p:spPr>
            <a:xfrm>
              <a:off x="3334953" y="1034883"/>
              <a:ext cx="17942" cy="70003"/>
            </a:xfrm>
            <a:custGeom>
              <a:avLst/>
              <a:gdLst>
                <a:gd name="connsiteX0" fmla="*/ 86 w 17942"/>
                <a:gd name="connsiteY0" fmla="*/ 4 h 70003"/>
                <a:gd name="connsiteX1" fmla="*/ 86 w 17942"/>
                <a:gd name="connsiteY1" fmla="*/ 70008 h 70003"/>
              </a:gdLst>
              <a:ahLst/>
              <a:cxnLst>
                <a:cxn ang="0">
                  <a:pos x="connsiteX0" y="connsiteY0"/>
                </a:cxn>
                <a:cxn ang="0">
                  <a:pos x="connsiteX1" y="connsiteY1"/>
                </a:cxn>
              </a:cxnLst>
              <a:rect l="l" t="t" r="r" b="b"/>
              <a:pathLst>
                <a:path w="17942" h="70003">
                  <a:moveTo>
                    <a:pt x="86" y="4"/>
                  </a:moveTo>
                  <a:lnTo>
                    <a:pt x="86" y="70008"/>
                  </a:lnTo>
                </a:path>
              </a:pathLst>
            </a:custGeom>
            <a:ln w="19050" cap="flat">
              <a:solidFill>
                <a:srgbClr val="CA3433"/>
              </a:solidFill>
              <a:prstDash val="solid"/>
              <a:miter/>
            </a:ln>
          </p:spPr>
          <p:txBody>
            <a:bodyPr rtlCol="0" anchor="ctr"/>
            <a:lstStyle/>
            <a:p>
              <a:endParaRPr lang="en-GB" sz="1050"/>
            </a:p>
          </p:txBody>
        </p:sp>
        <p:sp>
          <p:nvSpPr>
            <p:cNvPr id="385" name="Freeform: Shape 384">
              <a:extLst>
                <a:ext uri="{FF2B5EF4-FFF2-40B4-BE49-F238E27FC236}">
                  <a16:creationId xmlns:a16="http://schemas.microsoft.com/office/drawing/2014/main" id="{19C8C8B9-6BE6-1CF5-2225-0085D71683E0}"/>
                </a:ext>
              </a:extLst>
            </p:cNvPr>
            <p:cNvSpPr/>
            <p:nvPr/>
          </p:nvSpPr>
          <p:spPr>
            <a:xfrm>
              <a:off x="3309474" y="1070009"/>
              <a:ext cx="50776" cy="24736"/>
            </a:xfrm>
            <a:custGeom>
              <a:avLst/>
              <a:gdLst>
                <a:gd name="connsiteX0" fmla="*/ 50863 w 50776"/>
                <a:gd name="connsiteY0" fmla="*/ 4 h 24736"/>
                <a:gd name="connsiteX1" fmla="*/ 86 w 50776"/>
                <a:gd name="connsiteY1" fmla="*/ 4 h 24736"/>
              </a:gdLst>
              <a:ahLst/>
              <a:cxnLst>
                <a:cxn ang="0">
                  <a:pos x="connsiteX0" y="connsiteY0"/>
                </a:cxn>
                <a:cxn ang="0">
                  <a:pos x="connsiteX1" y="connsiteY1"/>
                </a:cxn>
              </a:cxnLst>
              <a:rect l="l" t="t" r="r" b="b"/>
              <a:pathLst>
                <a:path w="50776" h="24736">
                  <a:moveTo>
                    <a:pt x="50863" y="4"/>
                  </a:moveTo>
                  <a:lnTo>
                    <a:pt x="86" y="4"/>
                  </a:lnTo>
                </a:path>
              </a:pathLst>
            </a:custGeom>
            <a:ln w="19050" cap="flat">
              <a:solidFill>
                <a:srgbClr val="CA3433"/>
              </a:solidFill>
              <a:prstDash val="solid"/>
              <a:miter/>
            </a:ln>
          </p:spPr>
          <p:txBody>
            <a:bodyPr rtlCol="0" anchor="ctr"/>
            <a:lstStyle/>
            <a:p>
              <a:endParaRPr lang="en-GB" sz="1050"/>
            </a:p>
          </p:txBody>
        </p:sp>
      </p:grpSp>
      <p:grpSp>
        <p:nvGrpSpPr>
          <p:cNvPr id="148" name="Graphic 3">
            <a:extLst>
              <a:ext uri="{FF2B5EF4-FFF2-40B4-BE49-F238E27FC236}">
                <a16:creationId xmlns:a16="http://schemas.microsoft.com/office/drawing/2014/main" id="{1A819992-E79C-DFF9-3891-841E5FDEF808}"/>
              </a:ext>
            </a:extLst>
          </p:cNvPr>
          <p:cNvGrpSpPr/>
          <p:nvPr/>
        </p:nvGrpSpPr>
        <p:grpSpPr>
          <a:xfrm>
            <a:off x="1288071" y="1179835"/>
            <a:ext cx="32760" cy="45305"/>
            <a:chOff x="3654507" y="1066546"/>
            <a:chExt cx="50776" cy="70003"/>
          </a:xfrm>
        </p:grpSpPr>
        <p:sp>
          <p:nvSpPr>
            <p:cNvPr id="382" name="Freeform: Shape 381">
              <a:extLst>
                <a:ext uri="{FF2B5EF4-FFF2-40B4-BE49-F238E27FC236}">
                  <a16:creationId xmlns:a16="http://schemas.microsoft.com/office/drawing/2014/main" id="{7D9ACB86-5973-6E3A-843E-E18D10363042}"/>
                </a:ext>
              </a:extLst>
            </p:cNvPr>
            <p:cNvSpPr/>
            <p:nvPr/>
          </p:nvSpPr>
          <p:spPr>
            <a:xfrm>
              <a:off x="3679985" y="1066546"/>
              <a:ext cx="17942" cy="70003"/>
            </a:xfrm>
            <a:custGeom>
              <a:avLst/>
              <a:gdLst>
                <a:gd name="connsiteX0" fmla="*/ 105 w 17942"/>
                <a:gd name="connsiteY0" fmla="*/ 6 h 70003"/>
                <a:gd name="connsiteX1" fmla="*/ 105 w 17942"/>
                <a:gd name="connsiteY1" fmla="*/ 70009 h 70003"/>
              </a:gdLst>
              <a:ahLst/>
              <a:cxnLst>
                <a:cxn ang="0">
                  <a:pos x="connsiteX0" y="connsiteY0"/>
                </a:cxn>
                <a:cxn ang="0">
                  <a:pos x="connsiteX1" y="connsiteY1"/>
                </a:cxn>
              </a:cxnLst>
              <a:rect l="l" t="t" r="r" b="b"/>
              <a:pathLst>
                <a:path w="17942" h="70003">
                  <a:moveTo>
                    <a:pt x="105" y="6"/>
                  </a:moveTo>
                  <a:lnTo>
                    <a:pt x="105" y="70009"/>
                  </a:lnTo>
                </a:path>
              </a:pathLst>
            </a:custGeom>
            <a:ln w="19050" cap="flat">
              <a:solidFill>
                <a:srgbClr val="CA3433"/>
              </a:solidFill>
              <a:prstDash val="solid"/>
              <a:miter/>
            </a:ln>
          </p:spPr>
          <p:txBody>
            <a:bodyPr rtlCol="0" anchor="ctr"/>
            <a:lstStyle/>
            <a:p>
              <a:endParaRPr lang="en-GB" sz="1050"/>
            </a:p>
          </p:txBody>
        </p:sp>
        <p:sp>
          <p:nvSpPr>
            <p:cNvPr id="383" name="Freeform: Shape 382">
              <a:extLst>
                <a:ext uri="{FF2B5EF4-FFF2-40B4-BE49-F238E27FC236}">
                  <a16:creationId xmlns:a16="http://schemas.microsoft.com/office/drawing/2014/main" id="{C1C0215A-DBE9-AB92-D3F1-74494F523CE1}"/>
                </a:ext>
              </a:extLst>
            </p:cNvPr>
            <p:cNvSpPr/>
            <p:nvPr/>
          </p:nvSpPr>
          <p:spPr>
            <a:xfrm>
              <a:off x="3654507" y="1101671"/>
              <a:ext cx="50776" cy="24736"/>
            </a:xfrm>
            <a:custGeom>
              <a:avLst/>
              <a:gdLst>
                <a:gd name="connsiteX0" fmla="*/ 50882 w 50776"/>
                <a:gd name="connsiteY0" fmla="*/ 6 h 24736"/>
                <a:gd name="connsiteX1" fmla="*/ 105 w 50776"/>
                <a:gd name="connsiteY1" fmla="*/ 6 h 24736"/>
              </a:gdLst>
              <a:ahLst/>
              <a:cxnLst>
                <a:cxn ang="0">
                  <a:pos x="connsiteX0" y="connsiteY0"/>
                </a:cxn>
                <a:cxn ang="0">
                  <a:pos x="connsiteX1" y="connsiteY1"/>
                </a:cxn>
              </a:cxnLst>
              <a:rect l="l" t="t" r="r" b="b"/>
              <a:pathLst>
                <a:path w="50776" h="24736">
                  <a:moveTo>
                    <a:pt x="50882" y="6"/>
                  </a:moveTo>
                  <a:lnTo>
                    <a:pt x="105" y="6"/>
                  </a:lnTo>
                </a:path>
              </a:pathLst>
            </a:custGeom>
            <a:ln w="19050" cap="flat">
              <a:solidFill>
                <a:srgbClr val="CA3433"/>
              </a:solidFill>
              <a:prstDash val="solid"/>
              <a:miter/>
            </a:ln>
          </p:spPr>
          <p:txBody>
            <a:bodyPr rtlCol="0" anchor="ctr"/>
            <a:lstStyle/>
            <a:p>
              <a:endParaRPr lang="en-GB" sz="1050"/>
            </a:p>
          </p:txBody>
        </p:sp>
      </p:grpSp>
      <p:grpSp>
        <p:nvGrpSpPr>
          <p:cNvPr id="149" name="Graphic 3">
            <a:extLst>
              <a:ext uri="{FF2B5EF4-FFF2-40B4-BE49-F238E27FC236}">
                <a16:creationId xmlns:a16="http://schemas.microsoft.com/office/drawing/2014/main" id="{0632AC52-C12E-A50D-A416-74DD8AF9C805}"/>
              </a:ext>
            </a:extLst>
          </p:cNvPr>
          <p:cNvGrpSpPr/>
          <p:nvPr/>
        </p:nvGrpSpPr>
        <p:grpSpPr>
          <a:xfrm>
            <a:off x="1319443" y="1179835"/>
            <a:ext cx="32760" cy="45305"/>
            <a:chOff x="3703131" y="1066546"/>
            <a:chExt cx="50776" cy="70003"/>
          </a:xfrm>
        </p:grpSpPr>
        <p:sp>
          <p:nvSpPr>
            <p:cNvPr id="380" name="Freeform: Shape 379">
              <a:extLst>
                <a:ext uri="{FF2B5EF4-FFF2-40B4-BE49-F238E27FC236}">
                  <a16:creationId xmlns:a16="http://schemas.microsoft.com/office/drawing/2014/main" id="{86A16D58-0786-503E-3B10-DBA329A67626}"/>
                </a:ext>
              </a:extLst>
            </p:cNvPr>
            <p:cNvSpPr/>
            <p:nvPr/>
          </p:nvSpPr>
          <p:spPr>
            <a:xfrm>
              <a:off x="3728609" y="1066546"/>
              <a:ext cx="17942" cy="70003"/>
            </a:xfrm>
            <a:custGeom>
              <a:avLst/>
              <a:gdLst>
                <a:gd name="connsiteX0" fmla="*/ 108 w 17942"/>
                <a:gd name="connsiteY0" fmla="*/ 6 h 70003"/>
                <a:gd name="connsiteX1" fmla="*/ 108 w 17942"/>
                <a:gd name="connsiteY1" fmla="*/ 70009 h 70003"/>
              </a:gdLst>
              <a:ahLst/>
              <a:cxnLst>
                <a:cxn ang="0">
                  <a:pos x="connsiteX0" y="connsiteY0"/>
                </a:cxn>
                <a:cxn ang="0">
                  <a:pos x="connsiteX1" y="connsiteY1"/>
                </a:cxn>
              </a:cxnLst>
              <a:rect l="l" t="t" r="r" b="b"/>
              <a:pathLst>
                <a:path w="17942" h="70003">
                  <a:moveTo>
                    <a:pt x="108" y="6"/>
                  </a:moveTo>
                  <a:lnTo>
                    <a:pt x="108" y="70009"/>
                  </a:lnTo>
                </a:path>
              </a:pathLst>
            </a:custGeom>
            <a:ln w="19050" cap="flat">
              <a:solidFill>
                <a:srgbClr val="CA3433"/>
              </a:solidFill>
              <a:prstDash val="solid"/>
              <a:miter/>
            </a:ln>
          </p:spPr>
          <p:txBody>
            <a:bodyPr rtlCol="0" anchor="ctr"/>
            <a:lstStyle/>
            <a:p>
              <a:endParaRPr lang="en-GB" sz="1050"/>
            </a:p>
          </p:txBody>
        </p:sp>
        <p:sp>
          <p:nvSpPr>
            <p:cNvPr id="381" name="Freeform: Shape 380">
              <a:extLst>
                <a:ext uri="{FF2B5EF4-FFF2-40B4-BE49-F238E27FC236}">
                  <a16:creationId xmlns:a16="http://schemas.microsoft.com/office/drawing/2014/main" id="{BF7DD8DE-3521-D8C5-F2D7-95F5B43DA1F5}"/>
                </a:ext>
              </a:extLst>
            </p:cNvPr>
            <p:cNvSpPr/>
            <p:nvPr/>
          </p:nvSpPr>
          <p:spPr>
            <a:xfrm>
              <a:off x="3703131" y="1101671"/>
              <a:ext cx="50776" cy="24736"/>
            </a:xfrm>
            <a:custGeom>
              <a:avLst/>
              <a:gdLst>
                <a:gd name="connsiteX0" fmla="*/ 50885 w 50776"/>
                <a:gd name="connsiteY0" fmla="*/ 6 h 24736"/>
                <a:gd name="connsiteX1" fmla="*/ 108 w 50776"/>
                <a:gd name="connsiteY1" fmla="*/ 6 h 24736"/>
              </a:gdLst>
              <a:ahLst/>
              <a:cxnLst>
                <a:cxn ang="0">
                  <a:pos x="connsiteX0" y="connsiteY0"/>
                </a:cxn>
                <a:cxn ang="0">
                  <a:pos x="connsiteX1" y="connsiteY1"/>
                </a:cxn>
              </a:cxnLst>
              <a:rect l="l" t="t" r="r" b="b"/>
              <a:pathLst>
                <a:path w="50776" h="24736">
                  <a:moveTo>
                    <a:pt x="50885" y="6"/>
                  </a:moveTo>
                  <a:lnTo>
                    <a:pt x="108" y="6"/>
                  </a:lnTo>
                </a:path>
              </a:pathLst>
            </a:custGeom>
            <a:ln w="19050" cap="flat">
              <a:solidFill>
                <a:srgbClr val="CA3433"/>
              </a:solidFill>
              <a:prstDash val="solid"/>
              <a:miter/>
            </a:ln>
          </p:spPr>
          <p:txBody>
            <a:bodyPr rtlCol="0" anchor="ctr"/>
            <a:lstStyle/>
            <a:p>
              <a:endParaRPr lang="en-GB" sz="1050"/>
            </a:p>
          </p:txBody>
        </p:sp>
      </p:grpSp>
      <p:grpSp>
        <p:nvGrpSpPr>
          <p:cNvPr id="150" name="Graphic 3">
            <a:extLst>
              <a:ext uri="{FF2B5EF4-FFF2-40B4-BE49-F238E27FC236}">
                <a16:creationId xmlns:a16="http://schemas.microsoft.com/office/drawing/2014/main" id="{6372378B-F547-3705-6032-1C08226237F2}"/>
              </a:ext>
            </a:extLst>
          </p:cNvPr>
          <p:cNvGrpSpPr/>
          <p:nvPr/>
        </p:nvGrpSpPr>
        <p:grpSpPr>
          <a:xfrm>
            <a:off x="1428839" y="1179835"/>
            <a:ext cx="32760" cy="45305"/>
            <a:chOff x="3872686" y="1066546"/>
            <a:chExt cx="50776" cy="70003"/>
          </a:xfrm>
        </p:grpSpPr>
        <p:sp>
          <p:nvSpPr>
            <p:cNvPr id="378" name="Freeform: Shape 377">
              <a:extLst>
                <a:ext uri="{FF2B5EF4-FFF2-40B4-BE49-F238E27FC236}">
                  <a16:creationId xmlns:a16="http://schemas.microsoft.com/office/drawing/2014/main" id="{AF1DE389-1D19-4E9F-C306-38A85249BF37}"/>
                </a:ext>
              </a:extLst>
            </p:cNvPr>
            <p:cNvSpPr/>
            <p:nvPr/>
          </p:nvSpPr>
          <p:spPr>
            <a:xfrm>
              <a:off x="3898165" y="1066546"/>
              <a:ext cx="17942" cy="70003"/>
            </a:xfrm>
            <a:custGeom>
              <a:avLst/>
              <a:gdLst>
                <a:gd name="connsiteX0" fmla="*/ 118 w 17942"/>
                <a:gd name="connsiteY0" fmla="*/ 6 h 70003"/>
                <a:gd name="connsiteX1" fmla="*/ 118 w 17942"/>
                <a:gd name="connsiteY1" fmla="*/ 70009 h 70003"/>
              </a:gdLst>
              <a:ahLst/>
              <a:cxnLst>
                <a:cxn ang="0">
                  <a:pos x="connsiteX0" y="connsiteY0"/>
                </a:cxn>
                <a:cxn ang="0">
                  <a:pos x="connsiteX1" y="connsiteY1"/>
                </a:cxn>
              </a:cxnLst>
              <a:rect l="l" t="t" r="r" b="b"/>
              <a:pathLst>
                <a:path w="17942" h="70003">
                  <a:moveTo>
                    <a:pt x="118" y="6"/>
                  </a:moveTo>
                  <a:lnTo>
                    <a:pt x="118" y="70009"/>
                  </a:lnTo>
                </a:path>
              </a:pathLst>
            </a:custGeom>
            <a:ln w="19050" cap="flat">
              <a:solidFill>
                <a:srgbClr val="CA3433"/>
              </a:solidFill>
              <a:prstDash val="solid"/>
              <a:miter/>
            </a:ln>
          </p:spPr>
          <p:txBody>
            <a:bodyPr rtlCol="0" anchor="ctr"/>
            <a:lstStyle/>
            <a:p>
              <a:endParaRPr lang="en-GB" sz="1050"/>
            </a:p>
          </p:txBody>
        </p:sp>
        <p:sp>
          <p:nvSpPr>
            <p:cNvPr id="379" name="Freeform: Shape 378">
              <a:extLst>
                <a:ext uri="{FF2B5EF4-FFF2-40B4-BE49-F238E27FC236}">
                  <a16:creationId xmlns:a16="http://schemas.microsoft.com/office/drawing/2014/main" id="{1F684C0F-7191-61AF-C82A-00B3D3FF9BA6}"/>
                </a:ext>
              </a:extLst>
            </p:cNvPr>
            <p:cNvSpPr/>
            <p:nvPr/>
          </p:nvSpPr>
          <p:spPr>
            <a:xfrm>
              <a:off x="3872686" y="1101671"/>
              <a:ext cx="50776" cy="24736"/>
            </a:xfrm>
            <a:custGeom>
              <a:avLst/>
              <a:gdLst>
                <a:gd name="connsiteX0" fmla="*/ 50895 w 50776"/>
                <a:gd name="connsiteY0" fmla="*/ 6 h 24736"/>
                <a:gd name="connsiteX1" fmla="*/ 118 w 50776"/>
                <a:gd name="connsiteY1" fmla="*/ 6 h 24736"/>
              </a:gdLst>
              <a:ahLst/>
              <a:cxnLst>
                <a:cxn ang="0">
                  <a:pos x="connsiteX0" y="connsiteY0"/>
                </a:cxn>
                <a:cxn ang="0">
                  <a:pos x="connsiteX1" y="connsiteY1"/>
                </a:cxn>
              </a:cxnLst>
              <a:rect l="l" t="t" r="r" b="b"/>
              <a:pathLst>
                <a:path w="50776" h="24736">
                  <a:moveTo>
                    <a:pt x="50895" y="6"/>
                  </a:moveTo>
                  <a:lnTo>
                    <a:pt x="118" y="6"/>
                  </a:lnTo>
                </a:path>
              </a:pathLst>
            </a:custGeom>
            <a:ln w="19050" cap="flat">
              <a:solidFill>
                <a:srgbClr val="CA3433"/>
              </a:solidFill>
              <a:prstDash val="solid"/>
              <a:miter/>
            </a:ln>
          </p:spPr>
          <p:txBody>
            <a:bodyPr rtlCol="0" anchor="ctr"/>
            <a:lstStyle/>
            <a:p>
              <a:endParaRPr lang="en-GB" sz="1050"/>
            </a:p>
          </p:txBody>
        </p:sp>
      </p:grpSp>
      <p:grpSp>
        <p:nvGrpSpPr>
          <p:cNvPr id="151" name="Graphic 3">
            <a:extLst>
              <a:ext uri="{FF2B5EF4-FFF2-40B4-BE49-F238E27FC236}">
                <a16:creationId xmlns:a16="http://schemas.microsoft.com/office/drawing/2014/main" id="{F5C00EB1-F538-DBDB-56D8-FA6605966355}"/>
              </a:ext>
            </a:extLst>
          </p:cNvPr>
          <p:cNvGrpSpPr/>
          <p:nvPr/>
        </p:nvGrpSpPr>
        <p:grpSpPr>
          <a:xfrm>
            <a:off x="1510917" y="1179835"/>
            <a:ext cx="32760" cy="45305"/>
            <a:chOff x="3999898" y="1066546"/>
            <a:chExt cx="50776" cy="70003"/>
          </a:xfrm>
        </p:grpSpPr>
        <p:sp>
          <p:nvSpPr>
            <p:cNvPr id="376" name="Freeform: Shape 375">
              <a:extLst>
                <a:ext uri="{FF2B5EF4-FFF2-40B4-BE49-F238E27FC236}">
                  <a16:creationId xmlns:a16="http://schemas.microsoft.com/office/drawing/2014/main" id="{AD836D1B-F08D-09A5-053E-83FA5793BCC3}"/>
                </a:ext>
              </a:extLst>
            </p:cNvPr>
            <p:cNvSpPr/>
            <p:nvPr/>
          </p:nvSpPr>
          <p:spPr>
            <a:xfrm>
              <a:off x="4025376" y="1066546"/>
              <a:ext cx="17942" cy="70003"/>
            </a:xfrm>
            <a:custGeom>
              <a:avLst/>
              <a:gdLst>
                <a:gd name="connsiteX0" fmla="*/ 125 w 17942"/>
                <a:gd name="connsiteY0" fmla="*/ 6 h 70003"/>
                <a:gd name="connsiteX1" fmla="*/ 125 w 17942"/>
                <a:gd name="connsiteY1" fmla="*/ 70009 h 70003"/>
              </a:gdLst>
              <a:ahLst/>
              <a:cxnLst>
                <a:cxn ang="0">
                  <a:pos x="connsiteX0" y="connsiteY0"/>
                </a:cxn>
                <a:cxn ang="0">
                  <a:pos x="connsiteX1" y="connsiteY1"/>
                </a:cxn>
              </a:cxnLst>
              <a:rect l="l" t="t" r="r" b="b"/>
              <a:pathLst>
                <a:path w="17942" h="70003">
                  <a:moveTo>
                    <a:pt x="125" y="6"/>
                  </a:moveTo>
                  <a:lnTo>
                    <a:pt x="125" y="70009"/>
                  </a:lnTo>
                </a:path>
              </a:pathLst>
            </a:custGeom>
            <a:ln w="19050" cap="flat">
              <a:solidFill>
                <a:srgbClr val="CA3433"/>
              </a:solidFill>
              <a:prstDash val="solid"/>
              <a:miter/>
            </a:ln>
          </p:spPr>
          <p:txBody>
            <a:bodyPr rtlCol="0" anchor="ctr"/>
            <a:lstStyle/>
            <a:p>
              <a:endParaRPr lang="en-GB" sz="1050"/>
            </a:p>
          </p:txBody>
        </p:sp>
        <p:sp>
          <p:nvSpPr>
            <p:cNvPr id="377" name="Freeform: Shape 376">
              <a:extLst>
                <a:ext uri="{FF2B5EF4-FFF2-40B4-BE49-F238E27FC236}">
                  <a16:creationId xmlns:a16="http://schemas.microsoft.com/office/drawing/2014/main" id="{47D1ADFF-CECC-82C3-6DC7-7C2769F5B1BB}"/>
                </a:ext>
              </a:extLst>
            </p:cNvPr>
            <p:cNvSpPr/>
            <p:nvPr/>
          </p:nvSpPr>
          <p:spPr>
            <a:xfrm>
              <a:off x="3999898" y="1101671"/>
              <a:ext cx="50776" cy="24736"/>
            </a:xfrm>
            <a:custGeom>
              <a:avLst/>
              <a:gdLst>
                <a:gd name="connsiteX0" fmla="*/ 50902 w 50776"/>
                <a:gd name="connsiteY0" fmla="*/ 6 h 24736"/>
                <a:gd name="connsiteX1" fmla="*/ 125 w 50776"/>
                <a:gd name="connsiteY1" fmla="*/ 6 h 24736"/>
              </a:gdLst>
              <a:ahLst/>
              <a:cxnLst>
                <a:cxn ang="0">
                  <a:pos x="connsiteX0" y="connsiteY0"/>
                </a:cxn>
                <a:cxn ang="0">
                  <a:pos x="connsiteX1" y="connsiteY1"/>
                </a:cxn>
              </a:cxnLst>
              <a:rect l="l" t="t" r="r" b="b"/>
              <a:pathLst>
                <a:path w="50776" h="24736">
                  <a:moveTo>
                    <a:pt x="50902" y="6"/>
                  </a:moveTo>
                  <a:lnTo>
                    <a:pt x="125" y="6"/>
                  </a:lnTo>
                </a:path>
              </a:pathLst>
            </a:custGeom>
            <a:ln w="19050" cap="flat">
              <a:solidFill>
                <a:srgbClr val="CA3433"/>
              </a:solidFill>
              <a:prstDash val="solid"/>
              <a:miter/>
            </a:ln>
          </p:spPr>
          <p:txBody>
            <a:bodyPr rtlCol="0" anchor="ctr"/>
            <a:lstStyle/>
            <a:p>
              <a:endParaRPr lang="en-GB" sz="1050"/>
            </a:p>
          </p:txBody>
        </p:sp>
      </p:grpSp>
      <p:grpSp>
        <p:nvGrpSpPr>
          <p:cNvPr id="152" name="Graphic 3">
            <a:extLst>
              <a:ext uri="{FF2B5EF4-FFF2-40B4-BE49-F238E27FC236}">
                <a16:creationId xmlns:a16="http://schemas.microsoft.com/office/drawing/2014/main" id="{DA5F177C-04A3-D18D-9955-A217A5571C48}"/>
              </a:ext>
            </a:extLst>
          </p:cNvPr>
          <p:cNvGrpSpPr/>
          <p:nvPr/>
        </p:nvGrpSpPr>
        <p:grpSpPr>
          <a:xfrm>
            <a:off x="1538584" y="1179835"/>
            <a:ext cx="32760" cy="45305"/>
            <a:chOff x="4042780" y="1066546"/>
            <a:chExt cx="50776" cy="70003"/>
          </a:xfrm>
        </p:grpSpPr>
        <p:sp>
          <p:nvSpPr>
            <p:cNvPr id="374" name="Freeform: Shape 373">
              <a:extLst>
                <a:ext uri="{FF2B5EF4-FFF2-40B4-BE49-F238E27FC236}">
                  <a16:creationId xmlns:a16="http://schemas.microsoft.com/office/drawing/2014/main" id="{C0F2DABF-37B6-3F6B-A59B-4C053DDCEDFA}"/>
                </a:ext>
              </a:extLst>
            </p:cNvPr>
            <p:cNvSpPr/>
            <p:nvPr/>
          </p:nvSpPr>
          <p:spPr>
            <a:xfrm>
              <a:off x="4068258" y="1066546"/>
              <a:ext cx="17942" cy="70003"/>
            </a:xfrm>
            <a:custGeom>
              <a:avLst/>
              <a:gdLst>
                <a:gd name="connsiteX0" fmla="*/ 127 w 17942"/>
                <a:gd name="connsiteY0" fmla="*/ 6 h 70003"/>
                <a:gd name="connsiteX1" fmla="*/ 127 w 17942"/>
                <a:gd name="connsiteY1" fmla="*/ 70009 h 70003"/>
              </a:gdLst>
              <a:ahLst/>
              <a:cxnLst>
                <a:cxn ang="0">
                  <a:pos x="connsiteX0" y="connsiteY0"/>
                </a:cxn>
                <a:cxn ang="0">
                  <a:pos x="connsiteX1" y="connsiteY1"/>
                </a:cxn>
              </a:cxnLst>
              <a:rect l="l" t="t" r="r" b="b"/>
              <a:pathLst>
                <a:path w="17942" h="70003">
                  <a:moveTo>
                    <a:pt x="127" y="6"/>
                  </a:moveTo>
                  <a:lnTo>
                    <a:pt x="127" y="70009"/>
                  </a:lnTo>
                </a:path>
              </a:pathLst>
            </a:custGeom>
            <a:ln w="19050" cap="flat">
              <a:solidFill>
                <a:srgbClr val="CA3433"/>
              </a:solidFill>
              <a:prstDash val="solid"/>
              <a:miter/>
            </a:ln>
          </p:spPr>
          <p:txBody>
            <a:bodyPr rtlCol="0" anchor="ctr"/>
            <a:lstStyle/>
            <a:p>
              <a:endParaRPr lang="en-GB" sz="1050"/>
            </a:p>
          </p:txBody>
        </p:sp>
        <p:sp>
          <p:nvSpPr>
            <p:cNvPr id="375" name="Freeform: Shape 374">
              <a:extLst>
                <a:ext uri="{FF2B5EF4-FFF2-40B4-BE49-F238E27FC236}">
                  <a16:creationId xmlns:a16="http://schemas.microsoft.com/office/drawing/2014/main" id="{2ED47064-1152-F439-BD4E-151A14C7F7C1}"/>
                </a:ext>
              </a:extLst>
            </p:cNvPr>
            <p:cNvSpPr/>
            <p:nvPr/>
          </p:nvSpPr>
          <p:spPr>
            <a:xfrm>
              <a:off x="4042780" y="1101671"/>
              <a:ext cx="50776" cy="24736"/>
            </a:xfrm>
            <a:custGeom>
              <a:avLst/>
              <a:gdLst>
                <a:gd name="connsiteX0" fmla="*/ 50904 w 50776"/>
                <a:gd name="connsiteY0" fmla="*/ 6 h 24736"/>
                <a:gd name="connsiteX1" fmla="*/ 127 w 50776"/>
                <a:gd name="connsiteY1" fmla="*/ 6 h 24736"/>
              </a:gdLst>
              <a:ahLst/>
              <a:cxnLst>
                <a:cxn ang="0">
                  <a:pos x="connsiteX0" y="connsiteY0"/>
                </a:cxn>
                <a:cxn ang="0">
                  <a:pos x="connsiteX1" y="connsiteY1"/>
                </a:cxn>
              </a:cxnLst>
              <a:rect l="l" t="t" r="r" b="b"/>
              <a:pathLst>
                <a:path w="50776" h="24736">
                  <a:moveTo>
                    <a:pt x="50904" y="6"/>
                  </a:moveTo>
                  <a:lnTo>
                    <a:pt x="127" y="6"/>
                  </a:lnTo>
                </a:path>
              </a:pathLst>
            </a:custGeom>
            <a:ln w="19050" cap="flat">
              <a:solidFill>
                <a:srgbClr val="CA3433"/>
              </a:solidFill>
              <a:prstDash val="solid"/>
              <a:miter/>
            </a:ln>
          </p:spPr>
          <p:txBody>
            <a:bodyPr rtlCol="0" anchor="ctr"/>
            <a:lstStyle/>
            <a:p>
              <a:endParaRPr lang="en-GB" sz="1050"/>
            </a:p>
          </p:txBody>
        </p:sp>
      </p:grpSp>
      <p:grpSp>
        <p:nvGrpSpPr>
          <p:cNvPr id="153" name="Graphic 3">
            <a:extLst>
              <a:ext uri="{FF2B5EF4-FFF2-40B4-BE49-F238E27FC236}">
                <a16:creationId xmlns:a16="http://schemas.microsoft.com/office/drawing/2014/main" id="{BDF005C7-EB44-DC91-D26D-6BE5C2306534}"/>
              </a:ext>
            </a:extLst>
          </p:cNvPr>
          <p:cNvGrpSpPr/>
          <p:nvPr/>
        </p:nvGrpSpPr>
        <p:grpSpPr>
          <a:xfrm>
            <a:off x="1542288" y="1179835"/>
            <a:ext cx="32760" cy="45305"/>
            <a:chOff x="4048522" y="1066546"/>
            <a:chExt cx="50776" cy="70003"/>
          </a:xfrm>
        </p:grpSpPr>
        <p:sp>
          <p:nvSpPr>
            <p:cNvPr id="372" name="Freeform: Shape 371">
              <a:extLst>
                <a:ext uri="{FF2B5EF4-FFF2-40B4-BE49-F238E27FC236}">
                  <a16:creationId xmlns:a16="http://schemas.microsoft.com/office/drawing/2014/main" id="{1CDBE33D-574B-1E1C-91C2-06B42344275A}"/>
                </a:ext>
              </a:extLst>
            </p:cNvPr>
            <p:cNvSpPr/>
            <p:nvPr/>
          </p:nvSpPr>
          <p:spPr>
            <a:xfrm>
              <a:off x="4074000" y="1066546"/>
              <a:ext cx="17942" cy="70003"/>
            </a:xfrm>
            <a:custGeom>
              <a:avLst/>
              <a:gdLst>
                <a:gd name="connsiteX0" fmla="*/ 127 w 17942"/>
                <a:gd name="connsiteY0" fmla="*/ 6 h 70003"/>
                <a:gd name="connsiteX1" fmla="*/ 127 w 17942"/>
                <a:gd name="connsiteY1" fmla="*/ 70009 h 70003"/>
              </a:gdLst>
              <a:ahLst/>
              <a:cxnLst>
                <a:cxn ang="0">
                  <a:pos x="connsiteX0" y="connsiteY0"/>
                </a:cxn>
                <a:cxn ang="0">
                  <a:pos x="connsiteX1" y="connsiteY1"/>
                </a:cxn>
              </a:cxnLst>
              <a:rect l="l" t="t" r="r" b="b"/>
              <a:pathLst>
                <a:path w="17942" h="70003">
                  <a:moveTo>
                    <a:pt x="127" y="6"/>
                  </a:moveTo>
                  <a:lnTo>
                    <a:pt x="127" y="70009"/>
                  </a:lnTo>
                </a:path>
              </a:pathLst>
            </a:custGeom>
            <a:ln w="19050" cap="flat">
              <a:solidFill>
                <a:srgbClr val="CA3433"/>
              </a:solidFill>
              <a:prstDash val="solid"/>
              <a:miter/>
            </a:ln>
          </p:spPr>
          <p:txBody>
            <a:bodyPr rtlCol="0" anchor="ctr"/>
            <a:lstStyle/>
            <a:p>
              <a:endParaRPr lang="en-GB" sz="1050"/>
            </a:p>
          </p:txBody>
        </p:sp>
        <p:sp>
          <p:nvSpPr>
            <p:cNvPr id="373" name="Freeform: Shape 372">
              <a:extLst>
                <a:ext uri="{FF2B5EF4-FFF2-40B4-BE49-F238E27FC236}">
                  <a16:creationId xmlns:a16="http://schemas.microsoft.com/office/drawing/2014/main" id="{E8290651-8A0A-2D42-6187-FA3E7306C567}"/>
                </a:ext>
              </a:extLst>
            </p:cNvPr>
            <p:cNvSpPr/>
            <p:nvPr/>
          </p:nvSpPr>
          <p:spPr>
            <a:xfrm>
              <a:off x="4048522" y="1101671"/>
              <a:ext cx="50776" cy="24736"/>
            </a:xfrm>
            <a:custGeom>
              <a:avLst/>
              <a:gdLst>
                <a:gd name="connsiteX0" fmla="*/ 50904 w 50776"/>
                <a:gd name="connsiteY0" fmla="*/ 6 h 24736"/>
                <a:gd name="connsiteX1" fmla="*/ 127 w 50776"/>
                <a:gd name="connsiteY1" fmla="*/ 6 h 24736"/>
              </a:gdLst>
              <a:ahLst/>
              <a:cxnLst>
                <a:cxn ang="0">
                  <a:pos x="connsiteX0" y="connsiteY0"/>
                </a:cxn>
                <a:cxn ang="0">
                  <a:pos x="connsiteX1" y="connsiteY1"/>
                </a:cxn>
              </a:cxnLst>
              <a:rect l="l" t="t" r="r" b="b"/>
              <a:pathLst>
                <a:path w="50776" h="24736">
                  <a:moveTo>
                    <a:pt x="50904" y="6"/>
                  </a:moveTo>
                  <a:lnTo>
                    <a:pt x="127" y="6"/>
                  </a:lnTo>
                </a:path>
              </a:pathLst>
            </a:custGeom>
            <a:ln w="19050" cap="flat">
              <a:solidFill>
                <a:srgbClr val="CA3433"/>
              </a:solidFill>
              <a:prstDash val="solid"/>
              <a:miter/>
            </a:ln>
          </p:spPr>
          <p:txBody>
            <a:bodyPr rtlCol="0" anchor="ctr"/>
            <a:lstStyle/>
            <a:p>
              <a:endParaRPr lang="en-GB" sz="1050"/>
            </a:p>
          </p:txBody>
        </p:sp>
      </p:grpSp>
      <p:grpSp>
        <p:nvGrpSpPr>
          <p:cNvPr id="154" name="Graphic 3">
            <a:extLst>
              <a:ext uri="{FF2B5EF4-FFF2-40B4-BE49-F238E27FC236}">
                <a16:creationId xmlns:a16="http://schemas.microsoft.com/office/drawing/2014/main" id="{6AD86B27-E08D-E568-F3F4-EBA2436F82C5}"/>
              </a:ext>
            </a:extLst>
          </p:cNvPr>
          <p:cNvGrpSpPr/>
          <p:nvPr/>
        </p:nvGrpSpPr>
        <p:grpSpPr>
          <a:xfrm>
            <a:off x="1570188" y="1179835"/>
            <a:ext cx="32760" cy="45305"/>
            <a:chOff x="4091763" y="1066546"/>
            <a:chExt cx="50776" cy="70003"/>
          </a:xfrm>
        </p:grpSpPr>
        <p:sp>
          <p:nvSpPr>
            <p:cNvPr id="370" name="Freeform: Shape 369">
              <a:extLst>
                <a:ext uri="{FF2B5EF4-FFF2-40B4-BE49-F238E27FC236}">
                  <a16:creationId xmlns:a16="http://schemas.microsoft.com/office/drawing/2014/main" id="{B3E11F9C-3BD3-604F-8E99-020E011700E0}"/>
                </a:ext>
              </a:extLst>
            </p:cNvPr>
            <p:cNvSpPr/>
            <p:nvPr/>
          </p:nvSpPr>
          <p:spPr>
            <a:xfrm>
              <a:off x="4117241" y="1066546"/>
              <a:ext cx="17942" cy="70003"/>
            </a:xfrm>
            <a:custGeom>
              <a:avLst/>
              <a:gdLst>
                <a:gd name="connsiteX0" fmla="*/ 130 w 17942"/>
                <a:gd name="connsiteY0" fmla="*/ 6 h 70003"/>
                <a:gd name="connsiteX1" fmla="*/ 130 w 17942"/>
                <a:gd name="connsiteY1" fmla="*/ 70009 h 70003"/>
              </a:gdLst>
              <a:ahLst/>
              <a:cxnLst>
                <a:cxn ang="0">
                  <a:pos x="connsiteX0" y="connsiteY0"/>
                </a:cxn>
                <a:cxn ang="0">
                  <a:pos x="connsiteX1" y="connsiteY1"/>
                </a:cxn>
              </a:cxnLst>
              <a:rect l="l" t="t" r="r" b="b"/>
              <a:pathLst>
                <a:path w="17942" h="70003">
                  <a:moveTo>
                    <a:pt x="130" y="6"/>
                  </a:moveTo>
                  <a:lnTo>
                    <a:pt x="130" y="70009"/>
                  </a:lnTo>
                </a:path>
              </a:pathLst>
            </a:custGeom>
            <a:ln w="19050" cap="flat">
              <a:solidFill>
                <a:srgbClr val="CA3433"/>
              </a:solidFill>
              <a:prstDash val="solid"/>
              <a:miter/>
            </a:ln>
          </p:spPr>
          <p:txBody>
            <a:bodyPr rtlCol="0" anchor="ctr"/>
            <a:lstStyle/>
            <a:p>
              <a:endParaRPr lang="en-GB" sz="1050"/>
            </a:p>
          </p:txBody>
        </p:sp>
        <p:sp>
          <p:nvSpPr>
            <p:cNvPr id="371" name="Freeform: Shape 370">
              <a:extLst>
                <a:ext uri="{FF2B5EF4-FFF2-40B4-BE49-F238E27FC236}">
                  <a16:creationId xmlns:a16="http://schemas.microsoft.com/office/drawing/2014/main" id="{8F16FA41-EF0F-FF59-31E8-3E6251A66E09}"/>
                </a:ext>
              </a:extLst>
            </p:cNvPr>
            <p:cNvSpPr/>
            <p:nvPr/>
          </p:nvSpPr>
          <p:spPr>
            <a:xfrm>
              <a:off x="4091763" y="1101671"/>
              <a:ext cx="50776" cy="24736"/>
            </a:xfrm>
            <a:custGeom>
              <a:avLst/>
              <a:gdLst>
                <a:gd name="connsiteX0" fmla="*/ 50907 w 50776"/>
                <a:gd name="connsiteY0" fmla="*/ 6 h 24736"/>
                <a:gd name="connsiteX1" fmla="*/ 130 w 50776"/>
                <a:gd name="connsiteY1" fmla="*/ 6 h 24736"/>
              </a:gdLst>
              <a:ahLst/>
              <a:cxnLst>
                <a:cxn ang="0">
                  <a:pos x="connsiteX0" y="connsiteY0"/>
                </a:cxn>
                <a:cxn ang="0">
                  <a:pos x="connsiteX1" y="connsiteY1"/>
                </a:cxn>
              </a:cxnLst>
              <a:rect l="l" t="t" r="r" b="b"/>
              <a:pathLst>
                <a:path w="50776" h="24736">
                  <a:moveTo>
                    <a:pt x="50907" y="6"/>
                  </a:moveTo>
                  <a:lnTo>
                    <a:pt x="130" y="6"/>
                  </a:lnTo>
                </a:path>
              </a:pathLst>
            </a:custGeom>
            <a:ln w="19050" cap="flat">
              <a:solidFill>
                <a:srgbClr val="CA3433"/>
              </a:solidFill>
              <a:prstDash val="solid"/>
              <a:miter/>
            </a:ln>
          </p:spPr>
          <p:txBody>
            <a:bodyPr rtlCol="0" anchor="ctr"/>
            <a:lstStyle/>
            <a:p>
              <a:endParaRPr lang="en-GB" sz="1050"/>
            </a:p>
          </p:txBody>
        </p:sp>
      </p:grpSp>
      <p:grpSp>
        <p:nvGrpSpPr>
          <p:cNvPr id="155" name="Graphic 3">
            <a:extLst>
              <a:ext uri="{FF2B5EF4-FFF2-40B4-BE49-F238E27FC236}">
                <a16:creationId xmlns:a16="http://schemas.microsoft.com/office/drawing/2014/main" id="{A2F54157-78E8-3F71-8E05-58223C38C18C}"/>
              </a:ext>
            </a:extLst>
          </p:cNvPr>
          <p:cNvGrpSpPr/>
          <p:nvPr/>
        </p:nvGrpSpPr>
        <p:grpSpPr>
          <a:xfrm>
            <a:off x="1579912" y="1179835"/>
            <a:ext cx="32760" cy="45305"/>
            <a:chOff x="4106835" y="1066546"/>
            <a:chExt cx="50776" cy="70003"/>
          </a:xfrm>
        </p:grpSpPr>
        <p:sp>
          <p:nvSpPr>
            <p:cNvPr id="368" name="Freeform: Shape 367">
              <a:extLst>
                <a:ext uri="{FF2B5EF4-FFF2-40B4-BE49-F238E27FC236}">
                  <a16:creationId xmlns:a16="http://schemas.microsoft.com/office/drawing/2014/main" id="{2CB54BF7-FD11-AC43-DC2D-5F3BB3A00551}"/>
                </a:ext>
              </a:extLst>
            </p:cNvPr>
            <p:cNvSpPr/>
            <p:nvPr/>
          </p:nvSpPr>
          <p:spPr>
            <a:xfrm>
              <a:off x="4132313" y="1066546"/>
              <a:ext cx="17942" cy="70003"/>
            </a:xfrm>
            <a:custGeom>
              <a:avLst/>
              <a:gdLst>
                <a:gd name="connsiteX0" fmla="*/ 131 w 17942"/>
                <a:gd name="connsiteY0" fmla="*/ 6 h 70003"/>
                <a:gd name="connsiteX1" fmla="*/ 131 w 17942"/>
                <a:gd name="connsiteY1" fmla="*/ 70009 h 70003"/>
              </a:gdLst>
              <a:ahLst/>
              <a:cxnLst>
                <a:cxn ang="0">
                  <a:pos x="connsiteX0" y="connsiteY0"/>
                </a:cxn>
                <a:cxn ang="0">
                  <a:pos x="connsiteX1" y="connsiteY1"/>
                </a:cxn>
              </a:cxnLst>
              <a:rect l="l" t="t" r="r" b="b"/>
              <a:pathLst>
                <a:path w="17942" h="70003">
                  <a:moveTo>
                    <a:pt x="131" y="6"/>
                  </a:moveTo>
                  <a:lnTo>
                    <a:pt x="131" y="70009"/>
                  </a:lnTo>
                </a:path>
              </a:pathLst>
            </a:custGeom>
            <a:ln w="19050" cap="flat">
              <a:solidFill>
                <a:srgbClr val="CA3433"/>
              </a:solidFill>
              <a:prstDash val="solid"/>
              <a:miter/>
            </a:ln>
          </p:spPr>
          <p:txBody>
            <a:bodyPr rtlCol="0" anchor="ctr"/>
            <a:lstStyle/>
            <a:p>
              <a:endParaRPr lang="en-GB" sz="1050"/>
            </a:p>
          </p:txBody>
        </p:sp>
        <p:sp>
          <p:nvSpPr>
            <p:cNvPr id="369" name="Freeform: Shape 368">
              <a:extLst>
                <a:ext uri="{FF2B5EF4-FFF2-40B4-BE49-F238E27FC236}">
                  <a16:creationId xmlns:a16="http://schemas.microsoft.com/office/drawing/2014/main" id="{46CDC76E-2B79-7F47-0C94-C125136AFC06}"/>
                </a:ext>
              </a:extLst>
            </p:cNvPr>
            <p:cNvSpPr/>
            <p:nvPr/>
          </p:nvSpPr>
          <p:spPr>
            <a:xfrm>
              <a:off x="4106835" y="1101671"/>
              <a:ext cx="50776" cy="24736"/>
            </a:xfrm>
            <a:custGeom>
              <a:avLst/>
              <a:gdLst>
                <a:gd name="connsiteX0" fmla="*/ 50908 w 50776"/>
                <a:gd name="connsiteY0" fmla="*/ 6 h 24736"/>
                <a:gd name="connsiteX1" fmla="*/ 131 w 50776"/>
                <a:gd name="connsiteY1" fmla="*/ 6 h 24736"/>
              </a:gdLst>
              <a:ahLst/>
              <a:cxnLst>
                <a:cxn ang="0">
                  <a:pos x="connsiteX0" y="connsiteY0"/>
                </a:cxn>
                <a:cxn ang="0">
                  <a:pos x="connsiteX1" y="connsiteY1"/>
                </a:cxn>
              </a:cxnLst>
              <a:rect l="l" t="t" r="r" b="b"/>
              <a:pathLst>
                <a:path w="50776" h="24736">
                  <a:moveTo>
                    <a:pt x="50908" y="6"/>
                  </a:moveTo>
                  <a:lnTo>
                    <a:pt x="131" y="6"/>
                  </a:lnTo>
                </a:path>
              </a:pathLst>
            </a:custGeom>
            <a:ln w="19050" cap="flat">
              <a:solidFill>
                <a:srgbClr val="CA3433"/>
              </a:solidFill>
              <a:prstDash val="solid"/>
              <a:miter/>
            </a:ln>
          </p:spPr>
          <p:txBody>
            <a:bodyPr rtlCol="0" anchor="ctr"/>
            <a:lstStyle/>
            <a:p>
              <a:endParaRPr lang="en-GB" sz="1050"/>
            </a:p>
          </p:txBody>
        </p:sp>
      </p:grpSp>
      <p:grpSp>
        <p:nvGrpSpPr>
          <p:cNvPr id="156" name="Graphic 3">
            <a:extLst>
              <a:ext uri="{FF2B5EF4-FFF2-40B4-BE49-F238E27FC236}">
                <a16:creationId xmlns:a16="http://schemas.microsoft.com/office/drawing/2014/main" id="{BF7B01DA-26AD-E23E-E331-ADAEC876EDFA}"/>
              </a:ext>
            </a:extLst>
          </p:cNvPr>
          <p:cNvGrpSpPr/>
          <p:nvPr/>
        </p:nvGrpSpPr>
        <p:grpSpPr>
          <a:xfrm>
            <a:off x="1597623" y="1179835"/>
            <a:ext cx="32760" cy="45305"/>
            <a:chOff x="4134287" y="1066546"/>
            <a:chExt cx="50776" cy="70003"/>
          </a:xfrm>
        </p:grpSpPr>
        <p:sp>
          <p:nvSpPr>
            <p:cNvPr id="366" name="Freeform: Shape 365">
              <a:extLst>
                <a:ext uri="{FF2B5EF4-FFF2-40B4-BE49-F238E27FC236}">
                  <a16:creationId xmlns:a16="http://schemas.microsoft.com/office/drawing/2014/main" id="{E0C609EF-81DF-6A14-7EBB-9AE4AF5C5568}"/>
                </a:ext>
              </a:extLst>
            </p:cNvPr>
            <p:cNvSpPr/>
            <p:nvPr/>
          </p:nvSpPr>
          <p:spPr>
            <a:xfrm>
              <a:off x="4159765" y="1066546"/>
              <a:ext cx="17942" cy="70003"/>
            </a:xfrm>
            <a:custGeom>
              <a:avLst/>
              <a:gdLst>
                <a:gd name="connsiteX0" fmla="*/ 132 w 17942"/>
                <a:gd name="connsiteY0" fmla="*/ 6 h 70003"/>
                <a:gd name="connsiteX1" fmla="*/ 132 w 17942"/>
                <a:gd name="connsiteY1" fmla="*/ 70009 h 70003"/>
              </a:gdLst>
              <a:ahLst/>
              <a:cxnLst>
                <a:cxn ang="0">
                  <a:pos x="connsiteX0" y="connsiteY0"/>
                </a:cxn>
                <a:cxn ang="0">
                  <a:pos x="connsiteX1" y="connsiteY1"/>
                </a:cxn>
              </a:cxnLst>
              <a:rect l="l" t="t" r="r" b="b"/>
              <a:pathLst>
                <a:path w="17942" h="70003">
                  <a:moveTo>
                    <a:pt x="132" y="6"/>
                  </a:moveTo>
                  <a:lnTo>
                    <a:pt x="132" y="70009"/>
                  </a:lnTo>
                </a:path>
              </a:pathLst>
            </a:custGeom>
            <a:ln w="19050" cap="flat">
              <a:solidFill>
                <a:srgbClr val="CA3433"/>
              </a:solidFill>
              <a:prstDash val="solid"/>
              <a:miter/>
            </a:ln>
          </p:spPr>
          <p:txBody>
            <a:bodyPr rtlCol="0" anchor="ctr"/>
            <a:lstStyle/>
            <a:p>
              <a:endParaRPr lang="en-GB" sz="1050"/>
            </a:p>
          </p:txBody>
        </p:sp>
        <p:sp>
          <p:nvSpPr>
            <p:cNvPr id="367" name="Freeform: Shape 366">
              <a:extLst>
                <a:ext uri="{FF2B5EF4-FFF2-40B4-BE49-F238E27FC236}">
                  <a16:creationId xmlns:a16="http://schemas.microsoft.com/office/drawing/2014/main" id="{12CA90BB-B9BF-5C7E-C66A-D475866C9CBD}"/>
                </a:ext>
              </a:extLst>
            </p:cNvPr>
            <p:cNvSpPr/>
            <p:nvPr/>
          </p:nvSpPr>
          <p:spPr>
            <a:xfrm>
              <a:off x="4134287" y="1101671"/>
              <a:ext cx="50776" cy="24736"/>
            </a:xfrm>
            <a:custGeom>
              <a:avLst/>
              <a:gdLst>
                <a:gd name="connsiteX0" fmla="*/ 50909 w 50776"/>
                <a:gd name="connsiteY0" fmla="*/ 6 h 24736"/>
                <a:gd name="connsiteX1" fmla="*/ 132 w 50776"/>
                <a:gd name="connsiteY1" fmla="*/ 6 h 24736"/>
              </a:gdLst>
              <a:ahLst/>
              <a:cxnLst>
                <a:cxn ang="0">
                  <a:pos x="connsiteX0" y="connsiteY0"/>
                </a:cxn>
                <a:cxn ang="0">
                  <a:pos x="connsiteX1" y="connsiteY1"/>
                </a:cxn>
              </a:cxnLst>
              <a:rect l="l" t="t" r="r" b="b"/>
              <a:pathLst>
                <a:path w="50776" h="24736">
                  <a:moveTo>
                    <a:pt x="50909" y="6"/>
                  </a:moveTo>
                  <a:lnTo>
                    <a:pt x="132" y="6"/>
                  </a:lnTo>
                </a:path>
              </a:pathLst>
            </a:custGeom>
            <a:ln w="19050" cap="flat">
              <a:solidFill>
                <a:srgbClr val="CA3433"/>
              </a:solidFill>
              <a:prstDash val="solid"/>
              <a:miter/>
            </a:ln>
          </p:spPr>
          <p:txBody>
            <a:bodyPr rtlCol="0" anchor="ctr"/>
            <a:lstStyle/>
            <a:p>
              <a:endParaRPr lang="en-GB" sz="1050"/>
            </a:p>
          </p:txBody>
        </p:sp>
      </p:grpSp>
      <p:grpSp>
        <p:nvGrpSpPr>
          <p:cNvPr id="157" name="Graphic 3">
            <a:extLst>
              <a:ext uri="{FF2B5EF4-FFF2-40B4-BE49-F238E27FC236}">
                <a16:creationId xmlns:a16="http://schemas.microsoft.com/office/drawing/2014/main" id="{39B1B401-109C-05EB-7410-7A232432A26F}"/>
              </a:ext>
            </a:extLst>
          </p:cNvPr>
          <p:cNvGrpSpPr/>
          <p:nvPr/>
        </p:nvGrpSpPr>
        <p:grpSpPr>
          <a:xfrm>
            <a:off x="1774511" y="1221458"/>
            <a:ext cx="32760" cy="45305"/>
            <a:chOff x="4408446" y="1130860"/>
            <a:chExt cx="50776" cy="70003"/>
          </a:xfrm>
        </p:grpSpPr>
        <p:sp>
          <p:nvSpPr>
            <p:cNvPr id="364" name="Freeform: Shape 363">
              <a:extLst>
                <a:ext uri="{FF2B5EF4-FFF2-40B4-BE49-F238E27FC236}">
                  <a16:creationId xmlns:a16="http://schemas.microsoft.com/office/drawing/2014/main" id="{4AEDF9EC-1CBC-8223-3CEE-7089D51427F7}"/>
                </a:ext>
              </a:extLst>
            </p:cNvPr>
            <p:cNvSpPr/>
            <p:nvPr/>
          </p:nvSpPr>
          <p:spPr>
            <a:xfrm>
              <a:off x="4433925" y="1130860"/>
              <a:ext cx="17942" cy="70003"/>
            </a:xfrm>
            <a:custGeom>
              <a:avLst/>
              <a:gdLst>
                <a:gd name="connsiteX0" fmla="*/ 147 w 17942"/>
                <a:gd name="connsiteY0" fmla="*/ 8 h 70003"/>
                <a:gd name="connsiteX1" fmla="*/ 147 w 17942"/>
                <a:gd name="connsiteY1" fmla="*/ 70012 h 70003"/>
              </a:gdLst>
              <a:ahLst/>
              <a:cxnLst>
                <a:cxn ang="0">
                  <a:pos x="connsiteX0" y="connsiteY0"/>
                </a:cxn>
                <a:cxn ang="0">
                  <a:pos x="connsiteX1" y="connsiteY1"/>
                </a:cxn>
              </a:cxnLst>
              <a:rect l="l" t="t" r="r" b="b"/>
              <a:pathLst>
                <a:path w="17942" h="70003">
                  <a:moveTo>
                    <a:pt x="147" y="8"/>
                  </a:moveTo>
                  <a:lnTo>
                    <a:pt x="147" y="70012"/>
                  </a:lnTo>
                </a:path>
              </a:pathLst>
            </a:custGeom>
            <a:ln w="19050" cap="flat">
              <a:solidFill>
                <a:srgbClr val="CA3433"/>
              </a:solidFill>
              <a:prstDash val="solid"/>
              <a:miter/>
            </a:ln>
          </p:spPr>
          <p:txBody>
            <a:bodyPr rtlCol="0" anchor="ctr"/>
            <a:lstStyle/>
            <a:p>
              <a:endParaRPr lang="en-GB" sz="1050"/>
            </a:p>
          </p:txBody>
        </p:sp>
        <p:sp>
          <p:nvSpPr>
            <p:cNvPr id="365" name="Freeform: Shape 364">
              <a:extLst>
                <a:ext uri="{FF2B5EF4-FFF2-40B4-BE49-F238E27FC236}">
                  <a16:creationId xmlns:a16="http://schemas.microsoft.com/office/drawing/2014/main" id="{FF58B232-D8BD-ADFA-5861-CD7BE360F1AE}"/>
                </a:ext>
              </a:extLst>
            </p:cNvPr>
            <p:cNvSpPr/>
            <p:nvPr/>
          </p:nvSpPr>
          <p:spPr>
            <a:xfrm>
              <a:off x="4408446" y="1165986"/>
              <a:ext cx="50776" cy="24736"/>
            </a:xfrm>
            <a:custGeom>
              <a:avLst/>
              <a:gdLst>
                <a:gd name="connsiteX0" fmla="*/ 50924 w 50776"/>
                <a:gd name="connsiteY0" fmla="*/ 8 h 24736"/>
                <a:gd name="connsiteX1" fmla="*/ 147 w 50776"/>
                <a:gd name="connsiteY1" fmla="*/ 8 h 24736"/>
              </a:gdLst>
              <a:ahLst/>
              <a:cxnLst>
                <a:cxn ang="0">
                  <a:pos x="connsiteX0" y="connsiteY0"/>
                </a:cxn>
                <a:cxn ang="0">
                  <a:pos x="connsiteX1" y="connsiteY1"/>
                </a:cxn>
              </a:cxnLst>
              <a:rect l="l" t="t" r="r" b="b"/>
              <a:pathLst>
                <a:path w="50776" h="24736">
                  <a:moveTo>
                    <a:pt x="50924" y="8"/>
                  </a:moveTo>
                  <a:lnTo>
                    <a:pt x="147" y="8"/>
                  </a:lnTo>
                </a:path>
              </a:pathLst>
            </a:custGeom>
            <a:ln w="19050" cap="flat">
              <a:solidFill>
                <a:srgbClr val="CA3433"/>
              </a:solidFill>
              <a:prstDash val="solid"/>
              <a:miter/>
            </a:ln>
          </p:spPr>
          <p:txBody>
            <a:bodyPr rtlCol="0" anchor="ctr"/>
            <a:lstStyle/>
            <a:p>
              <a:endParaRPr lang="en-GB" sz="1050"/>
            </a:p>
          </p:txBody>
        </p:sp>
      </p:grpSp>
      <p:grpSp>
        <p:nvGrpSpPr>
          <p:cNvPr id="158" name="Graphic 3">
            <a:extLst>
              <a:ext uri="{FF2B5EF4-FFF2-40B4-BE49-F238E27FC236}">
                <a16:creationId xmlns:a16="http://schemas.microsoft.com/office/drawing/2014/main" id="{C8E2545E-ED62-EF88-C6FB-ECC4DA8B1F78}"/>
              </a:ext>
            </a:extLst>
          </p:cNvPr>
          <p:cNvGrpSpPr/>
          <p:nvPr/>
        </p:nvGrpSpPr>
        <p:grpSpPr>
          <a:xfrm>
            <a:off x="1783656" y="1221458"/>
            <a:ext cx="32760" cy="45305"/>
            <a:chOff x="4422621" y="1130860"/>
            <a:chExt cx="50776" cy="70003"/>
          </a:xfrm>
        </p:grpSpPr>
        <p:sp>
          <p:nvSpPr>
            <p:cNvPr id="362" name="Freeform: Shape 361">
              <a:extLst>
                <a:ext uri="{FF2B5EF4-FFF2-40B4-BE49-F238E27FC236}">
                  <a16:creationId xmlns:a16="http://schemas.microsoft.com/office/drawing/2014/main" id="{BC81289F-1804-6643-BFA8-6D2C0BA04CD7}"/>
                </a:ext>
              </a:extLst>
            </p:cNvPr>
            <p:cNvSpPr/>
            <p:nvPr/>
          </p:nvSpPr>
          <p:spPr>
            <a:xfrm>
              <a:off x="4448099" y="1130860"/>
              <a:ext cx="17942" cy="70003"/>
            </a:xfrm>
            <a:custGeom>
              <a:avLst/>
              <a:gdLst>
                <a:gd name="connsiteX0" fmla="*/ 148 w 17942"/>
                <a:gd name="connsiteY0" fmla="*/ 8 h 70003"/>
                <a:gd name="connsiteX1" fmla="*/ 148 w 17942"/>
                <a:gd name="connsiteY1" fmla="*/ 70012 h 70003"/>
              </a:gdLst>
              <a:ahLst/>
              <a:cxnLst>
                <a:cxn ang="0">
                  <a:pos x="connsiteX0" y="connsiteY0"/>
                </a:cxn>
                <a:cxn ang="0">
                  <a:pos x="connsiteX1" y="connsiteY1"/>
                </a:cxn>
              </a:cxnLst>
              <a:rect l="l" t="t" r="r" b="b"/>
              <a:pathLst>
                <a:path w="17942" h="70003">
                  <a:moveTo>
                    <a:pt x="148" y="8"/>
                  </a:moveTo>
                  <a:lnTo>
                    <a:pt x="148" y="70012"/>
                  </a:lnTo>
                </a:path>
              </a:pathLst>
            </a:custGeom>
            <a:ln w="19050" cap="flat">
              <a:solidFill>
                <a:srgbClr val="CA3433"/>
              </a:solidFill>
              <a:prstDash val="solid"/>
              <a:miter/>
            </a:ln>
          </p:spPr>
          <p:txBody>
            <a:bodyPr rtlCol="0" anchor="ctr"/>
            <a:lstStyle/>
            <a:p>
              <a:endParaRPr lang="en-GB" sz="1050"/>
            </a:p>
          </p:txBody>
        </p:sp>
        <p:sp>
          <p:nvSpPr>
            <p:cNvPr id="363" name="Freeform: Shape 362">
              <a:extLst>
                <a:ext uri="{FF2B5EF4-FFF2-40B4-BE49-F238E27FC236}">
                  <a16:creationId xmlns:a16="http://schemas.microsoft.com/office/drawing/2014/main" id="{6361E672-FF7A-0615-6849-B7867C3B5439}"/>
                </a:ext>
              </a:extLst>
            </p:cNvPr>
            <p:cNvSpPr/>
            <p:nvPr/>
          </p:nvSpPr>
          <p:spPr>
            <a:xfrm>
              <a:off x="4422621" y="1165986"/>
              <a:ext cx="50776" cy="24736"/>
            </a:xfrm>
            <a:custGeom>
              <a:avLst/>
              <a:gdLst>
                <a:gd name="connsiteX0" fmla="*/ 50925 w 50776"/>
                <a:gd name="connsiteY0" fmla="*/ 8 h 24736"/>
                <a:gd name="connsiteX1" fmla="*/ 148 w 50776"/>
                <a:gd name="connsiteY1" fmla="*/ 8 h 24736"/>
              </a:gdLst>
              <a:ahLst/>
              <a:cxnLst>
                <a:cxn ang="0">
                  <a:pos x="connsiteX0" y="connsiteY0"/>
                </a:cxn>
                <a:cxn ang="0">
                  <a:pos x="connsiteX1" y="connsiteY1"/>
                </a:cxn>
              </a:cxnLst>
              <a:rect l="l" t="t" r="r" b="b"/>
              <a:pathLst>
                <a:path w="50776" h="24736">
                  <a:moveTo>
                    <a:pt x="50925" y="8"/>
                  </a:moveTo>
                  <a:lnTo>
                    <a:pt x="148" y="8"/>
                  </a:lnTo>
                </a:path>
              </a:pathLst>
            </a:custGeom>
            <a:ln w="19050" cap="flat">
              <a:solidFill>
                <a:srgbClr val="CA3433"/>
              </a:solidFill>
              <a:prstDash val="solid"/>
              <a:miter/>
            </a:ln>
          </p:spPr>
          <p:txBody>
            <a:bodyPr rtlCol="0" anchor="ctr"/>
            <a:lstStyle/>
            <a:p>
              <a:endParaRPr lang="en-GB" sz="1050"/>
            </a:p>
          </p:txBody>
        </p:sp>
      </p:grpSp>
      <p:grpSp>
        <p:nvGrpSpPr>
          <p:cNvPr id="159" name="Graphic 3">
            <a:extLst>
              <a:ext uri="{FF2B5EF4-FFF2-40B4-BE49-F238E27FC236}">
                <a16:creationId xmlns:a16="http://schemas.microsoft.com/office/drawing/2014/main" id="{8346A671-022F-1C8F-1DD6-D584E44E7E39}"/>
              </a:ext>
            </a:extLst>
          </p:cNvPr>
          <p:cNvGrpSpPr/>
          <p:nvPr/>
        </p:nvGrpSpPr>
        <p:grpSpPr>
          <a:xfrm>
            <a:off x="1787245" y="1221458"/>
            <a:ext cx="32760" cy="45305"/>
            <a:chOff x="4428183" y="1130860"/>
            <a:chExt cx="50776" cy="70003"/>
          </a:xfrm>
        </p:grpSpPr>
        <p:sp>
          <p:nvSpPr>
            <p:cNvPr id="360" name="Freeform: Shape 359">
              <a:extLst>
                <a:ext uri="{FF2B5EF4-FFF2-40B4-BE49-F238E27FC236}">
                  <a16:creationId xmlns:a16="http://schemas.microsoft.com/office/drawing/2014/main" id="{18861E1A-ADDE-8538-E344-9BEDF00E5AB1}"/>
                </a:ext>
              </a:extLst>
            </p:cNvPr>
            <p:cNvSpPr/>
            <p:nvPr/>
          </p:nvSpPr>
          <p:spPr>
            <a:xfrm>
              <a:off x="4453661" y="1130860"/>
              <a:ext cx="17942" cy="70003"/>
            </a:xfrm>
            <a:custGeom>
              <a:avLst/>
              <a:gdLst>
                <a:gd name="connsiteX0" fmla="*/ 149 w 17942"/>
                <a:gd name="connsiteY0" fmla="*/ 8 h 70003"/>
                <a:gd name="connsiteX1" fmla="*/ 149 w 17942"/>
                <a:gd name="connsiteY1" fmla="*/ 70012 h 70003"/>
              </a:gdLst>
              <a:ahLst/>
              <a:cxnLst>
                <a:cxn ang="0">
                  <a:pos x="connsiteX0" y="connsiteY0"/>
                </a:cxn>
                <a:cxn ang="0">
                  <a:pos x="connsiteX1" y="connsiteY1"/>
                </a:cxn>
              </a:cxnLst>
              <a:rect l="l" t="t" r="r" b="b"/>
              <a:pathLst>
                <a:path w="17942" h="70003">
                  <a:moveTo>
                    <a:pt x="149" y="8"/>
                  </a:moveTo>
                  <a:lnTo>
                    <a:pt x="149" y="70012"/>
                  </a:lnTo>
                </a:path>
              </a:pathLst>
            </a:custGeom>
            <a:ln w="19050" cap="flat">
              <a:solidFill>
                <a:srgbClr val="CA3433"/>
              </a:solidFill>
              <a:prstDash val="solid"/>
              <a:miter/>
            </a:ln>
          </p:spPr>
          <p:txBody>
            <a:bodyPr rtlCol="0" anchor="ctr"/>
            <a:lstStyle/>
            <a:p>
              <a:endParaRPr lang="en-GB" sz="1050"/>
            </a:p>
          </p:txBody>
        </p:sp>
        <p:sp>
          <p:nvSpPr>
            <p:cNvPr id="361" name="Freeform: Shape 360">
              <a:extLst>
                <a:ext uri="{FF2B5EF4-FFF2-40B4-BE49-F238E27FC236}">
                  <a16:creationId xmlns:a16="http://schemas.microsoft.com/office/drawing/2014/main" id="{1BBE88F5-5450-3389-E75B-6B5008534EC3}"/>
                </a:ext>
              </a:extLst>
            </p:cNvPr>
            <p:cNvSpPr/>
            <p:nvPr/>
          </p:nvSpPr>
          <p:spPr>
            <a:xfrm>
              <a:off x="4428183" y="1165986"/>
              <a:ext cx="50776" cy="24736"/>
            </a:xfrm>
            <a:custGeom>
              <a:avLst/>
              <a:gdLst>
                <a:gd name="connsiteX0" fmla="*/ 50926 w 50776"/>
                <a:gd name="connsiteY0" fmla="*/ 8 h 24736"/>
                <a:gd name="connsiteX1" fmla="*/ 149 w 50776"/>
                <a:gd name="connsiteY1" fmla="*/ 8 h 24736"/>
              </a:gdLst>
              <a:ahLst/>
              <a:cxnLst>
                <a:cxn ang="0">
                  <a:pos x="connsiteX0" y="connsiteY0"/>
                </a:cxn>
                <a:cxn ang="0">
                  <a:pos x="connsiteX1" y="connsiteY1"/>
                </a:cxn>
              </a:cxnLst>
              <a:rect l="l" t="t" r="r" b="b"/>
              <a:pathLst>
                <a:path w="50776" h="24736">
                  <a:moveTo>
                    <a:pt x="50926" y="8"/>
                  </a:moveTo>
                  <a:lnTo>
                    <a:pt x="149" y="8"/>
                  </a:lnTo>
                </a:path>
              </a:pathLst>
            </a:custGeom>
            <a:ln w="19050" cap="flat">
              <a:solidFill>
                <a:srgbClr val="CA3433"/>
              </a:solidFill>
              <a:prstDash val="solid"/>
              <a:miter/>
            </a:ln>
          </p:spPr>
          <p:txBody>
            <a:bodyPr rtlCol="0" anchor="ctr"/>
            <a:lstStyle/>
            <a:p>
              <a:endParaRPr lang="en-GB" sz="1050"/>
            </a:p>
          </p:txBody>
        </p:sp>
      </p:grpSp>
      <p:grpSp>
        <p:nvGrpSpPr>
          <p:cNvPr id="160" name="Graphic 3">
            <a:extLst>
              <a:ext uri="{FF2B5EF4-FFF2-40B4-BE49-F238E27FC236}">
                <a16:creationId xmlns:a16="http://schemas.microsoft.com/office/drawing/2014/main" id="{412C4260-0509-A639-7A08-66F8169B91AF}"/>
              </a:ext>
            </a:extLst>
          </p:cNvPr>
          <p:cNvGrpSpPr/>
          <p:nvPr/>
        </p:nvGrpSpPr>
        <p:grpSpPr>
          <a:xfrm>
            <a:off x="1851610" y="1221458"/>
            <a:ext cx="32760" cy="45305"/>
            <a:chOff x="4527943" y="1130860"/>
            <a:chExt cx="50776" cy="70003"/>
          </a:xfrm>
        </p:grpSpPr>
        <p:sp>
          <p:nvSpPr>
            <p:cNvPr id="358" name="Freeform: Shape 357">
              <a:extLst>
                <a:ext uri="{FF2B5EF4-FFF2-40B4-BE49-F238E27FC236}">
                  <a16:creationId xmlns:a16="http://schemas.microsoft.com/office/drawing/2014/main" id="{F20B14F0-3E12-871B-5A19-2F58ACDBCB62}"/>
                </a:ext>
              </a:extLst>
            </p:cNvPr>
            <p:cNvSpPr/>
            <p:nvPr/>
          </p:nvSpPr>
          <p:spPr>
            <a:xfrm>
              <a:off x="4553421" y="1130860"/>
              <a:ext cx="17942" cy="70003"/>
            </a:xfrm>
            <a:custGeom>
              <a:avLst/>
              <a:gdLst>
                <a:gd name="connsiteX0" fmla="*/ 154 w 17942"/>
                <a:gd name="connsiteY0" fmla="*/ 8 h 70003"/>
                <a:gd name="connsiteX1" fmla="*/ 154 w 17942"/>
                <a:gd name="connsiteY1" fmla="*/ 70012 h 70003"/>
              </a:gdLst>
              <a:ahLst/>
              <a:cxnLst>
                <a:cxn ang="0">
                  <a:pos x="connsiteX0" y="connsiteY0"/>
                </a:cxn>
                <a:cxn ang="0">
                  <a:pos x="connsiteX1" y="connsiteY1"/>
                </a:cxn>
              </a:cxnLst>
              <a:rect l="l" t="t" r="r" b="b"/>
              <a:pathLst>
                <a:path w="17942" h="70003">
                  <a:moveTo>
                    <a:pt x="154" y="8"/>
                  </a:moveTo>
                  <a:lnTo>
                    <a:pt x="154" y="70012"/>
                  </a:lnTo>
                </a:path>
              </a:pathLst>
            </a:custGeom>
            <a:ln w="19050" cap="flat">
              <a:solidFill>
                <a:srgbClr val="CA3433"/>
              </a:solidFill>
              <a:prstDash val="solid"/>
              <a:miter/>
            </a:ln>
          </p:spPr>
          <p:txBody>
            <a:bodyPr rtlCol="0" anchor="ctr"/>
            <a:lstStyle/>
            <a:p>
              <a:endParaRPr lang="en-GB" sz="1050"/>
            </a:p>
          </p:txBody>
        </p:sp>
        <p:sp>
          <p:nvSpPr>
            <p:cNvPr id="359" name="Freeform: Shape 358">
              <a:extLst>
                <a:ext uri="{FF2B5EF4-FFF2-40B4-BE49-F238E27FC236}">
                  <a16:creationId xmlns:a16="http://schemas.microsoft.com/office/drawing/2014/main" id="{C1D40931-8FA9-9788-0B3F-64C65BDEB50F}"/>
                </a:ext>
              </a:extLst>
            </p:cNvPr>
            <p:cNvSpPr/>
            <p:nvPr/>
          </p:nvSpPr>
          <p:spPr>
            <a:xfrm>
              <a:off x="4527943" y="1165986"/>
              <a:ext cx="50776" cy="24736"/>
            </a:xfrm>
            <a:custGeom>
              <a:avLst/>
              <a:gdLst>
                <a:gd name="connsiteX0" fmla="*/ 50931 w 50776"/>
                <a:gd name="connsiteY0" fmla="*/ 8 h 24736"/>
                <a:gd name="connsiteX1" fmla="*/ 154 w 50776"/>
                <a:gd name="connsiteY1" fmla="*/ 8 h 24736"/>
              </a:gdLst>
              <a:ahLst/>
              <a:cxnLst>
                <a:cxn ang="0">
                  <a:pos x="connsiteX0" y="connsiteY0"/>
                </a:cxn>
                <a:cxn ang="0">
                  <a:pos x="connsiteX1" y="connsiteY1"/>
                </a:cxn>
              </a:cxnLst>
              <a:rect l="l" t="t" r="r" b="b"/>
              <a:pathLst>
                <a:path w="50776" h="24736">
                  <a:moveTo>
                    <a:pt x="50931" y="8"/>
                  </a:moveTo>
                  <a:lnTo>
                    <a:pt x="154" y="8"/>
                  </a:lnTo>
                </a:path>
              </a:pathLst>
            </a:custGeom>
            <a:ln w="19050" cap="flat">
              <a:solidFill>
                <a:srgbClr val="CA3433"/>
              </a:solidFill>
              <a:prstDash val="solid"/>
              <a:miter/>
            </a:ln>
          </p:spPr>
          <p:txBody>
            <a:bodyPr rtlCol="0" anchor="ctr"/>
            <a:lstStyle/>
            <a:p>
              <a:endParaRPr lang="en-GB" sz="1050"/>
            </a:p>
          </p:txBody>
        </p:sp>
      </p:grpSp>
      <p:grpSp>
        <p:nvGrpSpPr>
          <p:cNvPr id="161" name="Graphic 3">
            <a:extLst>
              <a:ext uri="{FF2B5EF4-FFF2-40B4-BE49-F238E27FC236}">
                <a16:creationId xmlns:a16="http://schemas.microsoft.com/office/drawing/2014/main" id="{2D468B29-CE45-76D8-B3F6-8ADC033D030A}"/>
              </a:ext>
            </a:extLst>
          </p:cNvPr>
          <p:cNvGrpSpPr/>
          <p:nvPr/>
        </p:nvGrpSpPr>
        <p:grpSpPr>
          <a:xfrm>
            <a:off x="2169729" y="1286454"/>
            <a:ext cx="32760" cy="45305"/>
            <a:chOff x="5021000" y="1231289"/>
            <a:chExt cx="50776" cy="70003"/>
          </a:xfrm>
        </p:grpSpPr>
        <p:sp>
          <p:nvSpPr>
            <p:cNvPr id="356" name="Freeform: Shape 355">
              <a:extLst>
                <a:ext uri="{FF2B5EF4-FFF2-40B4-BE49-F238E27FC236}">
                  <a16:creationId xmlns:a16="http://schemas.microsoft.com/office/drawing/2014/main" id="{E810D911-9176-8700-DABC-40D5DE32FA57}"/>
                </a:ext>
              </a:extLst>
            </p:cNvPr>
            <p:cNvSpPr/>
            <p:nvPr/>
          </p:nvSpPr>
          <p:spPr>
            <a:xfrm>
              <a:off x="5046478" y="1231289"/>
              <a:ext cx="17942" cy="70003"/>
            </a:xfrm>
            <a:custGeom>
              <a:avLst/>
              <a:gdLst>
                <a:gd name="connsiteX0" fmla="*/ 182 w 17942"/>
                <a:gd name="connsiteY0" fmla="*/ 12 h 70003"/>
                <a:gd name="connsiteX1" fmla="*/ 182 w 17942"/>
                <a:gd name="connsiteY1" fmla="*/ 70016 h 70003"/>
              </a:gdLst>
              <a:ahLst/>
              <a:cxnLst>
                <a:cxn ang="0">
                  <a:pos x="connsiteX0" y="connsiteY0"/>
                </a:cxn>
                <a:cxn ang="0">
                  <a:pos x="connsiteX1" y="connsiteY1"/>
                </a:cxn>
              </a:cxnLst>
              <a:rect l="l" t="t" r="r" b="b"/>
              <a:pathLst>
                <a:path w="17942" h="70003">
                  <a:moveTo>
                    <a:pt x="182" y="12"/>
                  </a:moveTo>
                  <a:lnTo>
                    <a:pt x="182" y="70016"/>
                  </a:lnTo>
                </a:path>
              </a:pathLst>
            </a:custGeom>
            <a:ln w="19050" cap="flat">
              <a:solidFill>
                <a:srgbClr val="CA3433"/>
              </a:solidFill>
              <a:prstDash val="solid"/>
              <a:miter/>
            </a:ln>
          </p:spPr>
          <p:txBody>
            <a:bodyPr rtlCol="0" anchor="ctr"/>
            <a:lstStyle/>
            <a:p>
              <a:endParaRPr lang="en-GB" sz="1050"/>
            </a:p>
          </p:txBody>
        </p:sp>
        <p:sp>
          <p:nvSpPr>
            <p:cNvPr id="357" name="Freeform: Shape 356">
              <a:extLst>
                <a:ext uri="{FF2B5EF4-FFF2-40B4-BE49-F238E27FC236}">
                  <a16:creationId xmlns:a16="http://schemas.microsoft.com/office/drawing/2014/main" id="{80441D96-DE3F-B264-21E9-C3B0F4A1045E}"/>
                </a:ext>
              </a:extLst>
            </p:cNvPr>
            <p:cNvSpPr/>
            <p:nvPr/>
          </p:nvSpPr>
          <p:spPr>
            <a:xfrm>
              <a:off x="5021000" y="1266415"/>
              <a:ext cx="50776" cy="24736"/>
            </a:xfrm>
            <a:custGeom>
              <a:avLst/>
              <a:gdLst>
                <a:gd name="connsiteX0" fmla="*/ 50959 w 50776"/>
                <a:gd name="connsiteY0" fmla="*/ 12 h 24736"/>
                <a:gd name="connsiteX1" fmla="*/ 182 w 50776"/>
                <a:gd name="connsiteY1" fmla="*/ 12 h 24736"/>
              </a:gdLst>
              <a:ahLst/>
              <a:cxnLst>
                <a:cxn ang="0">
                  <a:pos x="connsiteX0" y="connsiteY0"/>
                </a:cxn>
                <a:cxn ang="0">
                  <a:pos x="connsiteX1" y="connsiteY1"/>
                </a:cxn>
              </a:cxnLst>
              <a:rect l="l" t="t" r="r" b="b"/>
              <a:pathLst>
                <a:path w="50776" h="24736">
                  <a:moveTo>
                    <a:pt x="50959" y="12"/>
                  </a:moveTo>
                  <a:lnTo>
                    <a:pt x="182" y="12"/>
                  </a:lnTo>
                </a:path>
              </a:pathLst>
            </a:custGeom>
            <a:ln w="19050" cap="flat">
              <a:solidFill>
                <a:srgbClr val="CA3433"/>
              </a:solidFill>
              <a:prstDash val="solid"/>
              <a:miter/>
            </a:ln>
          </p:spPr>
          <p:txBody>
            <a:bodyPr rtlCol="0" anchor="ctr"/>
            <a:lstStyle/>
            <a:p>
              <a:endParaRPr lang="en-GB" sz="1050"/>
            </a:p>
          </p:txBody>
        </p:sp>
      </p:grpSp>
      <p:grpSp>
        <p:nvGrpSpPr>
          <p:cNvPr id="162" name="Graphic 3">
            <a:extLst>
              <a:ext uri="{FF2B5EF4-FFF2-40B4-BE49-F238E27FC236}">
                <a16:creationId xmlns:a16="http://schemas.microsoft.com/office/drawing/2014/main" id="{AC0C40F0-8B03-3738-23DA-1AFCDDC92DED}"/>
              </a:ext>
            </a:extLst>
          </p:cNvPr>
          <p:cNvGrpSpPr/>
          <p:nvPr/>
        </p:nvGrpSpPr>
        <p:grpSpPr>
          <a:xfrm>
            <a:off x="2182811" y="1286454"/>
            <a:ext cx="32760" cy="45305"/>
            <a:chOff x="5041275" y="1231289"/>
            <a:chExt cx="50776" cy="70003"/>
          </a:xfrm>
        </p:grpSpPr>
        <p:sp>
          <p:nvSpPr>
            <p:cNvPr id="354" name="Freeform: Shape 353">
              <a:extLst>
                <a:ext uri="{FF2B5EF4-FFF2-40B4-BE49-F238E27FC236}">
                  <a16:creationId xmlns:a16="http://schemas.microsoft.com/office/drawing/2014/main" id="{4281E929-D3A8-AF53-8969-22ED6F7BD589}"/>
                </a:ext>
              </a:extLst>
            </p:cNvPr>
            <p:cNvSpPr/>
            <p:nvPr/>
          </p:nvSpPr>
          <p:spPr>
            <a:xfrm>
              <a:off x="5066753" y="1231289"/>
              <a:ext cx="17942" cy="70003"/>
            </a:xfrm>
            <a:custGeom>
              <a:avLst/>
              <a:gdLst>
                <a:gd name="connsiteX0" fmla="*/ 183 w 17942"/>
                <a:gd name="connsiteY0" fmla="*/ 12 h 70003"/>
                <a:gd name="connsiteX1" fmla="*/ 183 w 17942"/>
                <a:gd name="connsiteY1" fmla="*/ 70016 h 70003"/>
              </a:gdLst>
              <a:ahLst/>
              <a:cxnLst>
                <a:cxn ang="0">
                  <a:pos x="connsiteX0" y="connsiteY0"/>
                </a:cxn>
                <a:cxn ang="0">
                  <a:pos x="connsiteX1" y="connsiteY1"/>
                </a:cxn>
              </a:cxnLst>
              <a:rect l="l" t="t" r="r" b="b"/>
              <a:pathLst>
                <a:path w="17942" h="70003">
                  <a:moveTo>
                    <a:pt x="183" y="12"/>
                  </a:moveTo>
                  <a:lnTo>
                    <a:pt x="183" y="70016"/>
                  </a:lnTo>
                </a:path>
              </a:pathLst>
            </a:custGeom>
            <a:ln w="19050" cap="flat">
              <a:solidFill>
                <a:srgbClr val="CA3433"/>
              </a:solidFill>
              <a:prstDash val="solid"/>
              <a:miter/>
            </a:ln>
          </p:spPr>
          <p:txBody>
            <a:bodyPr rtlCol="0" anchor="ctr"/>
            <a:lstStyle/>
            <a:p>
              <a:endParaRPr lang="en-GB" sz="1050"/>
            </a:p>
          </p:txBody>
        </p:sp>
        <p:sp>
          <p:nvSpPr>
            <p:cNvPr id="355" name="Freeform: Shape 354">
              <a:extLst>
                <a:ext uri="{FF2B5EF4-FFF2-40B4-BE49-F238E27FC236}">
                  <a16:creationId xmlns:a16="http://schemas.microsoft.com/office/drawing/2014/main" id="{515CCD90-13F9-B6E0-F241-3D64FBAD0609}"/>
                </a:ext>
              </a:extLst>
            </p:cNvPr>
            <p:cNvSpPr/>
            <p:nvPr/>
          </p:nvSpPr>
          <p:spPr>
            <a:xfrm>
              <a:off x="5041275" y="1266415"/>
              <a:ext cx="50776" cy="24736"/>
            </a:xfrm>
            <a:custGeom>
              <a:avLst/>
              <a:gdLst>
                <a:gd name="connsiteX0" fmla="*/ 50960 w 50776"/>
                <a:gd name="connsiteY0" fmla="*/ 12 h 24736"/>
                <a:gd name="connsiteX1" fmla="*/ 183 w 50776"/>
                <a:gd name="connsiteY1" fmla="*/ 12 h 24736"/>
              </a:gdLst>
              <a:ahLst/>
              <a:cxnLst>
                <a:cxn ang="0">
                  <a:pos x="connsiteX0" y="connsiteY0"/>
                </a:cxn>
                <a:cxn ang="0">
                  <a:pos x="connsiteX1" y="connsiteY1"/>
                </a:cxn>
              </a:cxnLst>
              <a:rect l="l" t="t" r="r" b="b"/>
              <a:pathLst>
                <a:path w="50776" h="24736">
                  <a:moveTo>
                    <a:pt x="50960" y="12"/>
                  </a:moveTo>
                  <a:lnTo>
                    <a:pt x="183" y="12"/>
                  </a:lnTo>
                </a:path>
              </a:pathLst>
            </a:custGeom>
            <a:ln w="19050" cap="flat">
              <a:solidFill>
                <a:srgbClr val="CA3433"/>
              </a:solidFill>
              <a:prstDash val="solid"/>
              <a:miter/>
            </a:ln>
          </p:spPr>
          <p:txBody>
            <a:bodyPr rtlCol="0" anchor="ctr"/>
            <a:lstStyle/>
            <a:p>
              <a:endParaRPr lang="en-GB" sz="1050"/>
            </a:p>
          </p:txBody>
        </p:sp>
      </p:grpSp>
      <p:grpSp>
        <p:nvGrpSpPr>
          <p:cNvPr id="163" name="Graphic 3">
            <a:extLst>
              <a:ext uri="{FF2B5EF4-FFF2-40B4-BE49-F238E27FC236}">
                <a16:creationId xmlns:a16="http://schemas.microsoft.com/office/drawing/2014/main" id="{2EF90DE5-CBE2-B442-279C-C9BA0C35334E}"/>
              </a:ext>
            </a:extLst>
          </p:cNvPr>
          <p:cNvGrpSpPr/>
          <p:nvPr/>
        </p:nvGrpSpPr>
        <p:grpSpPr>
          <a:xfrm>
            <a:off x="2264886" y="1286454"/>
            <a:ext cx="32760" cy="45305"/>
            <a:chOff x="5168486" y="1231289"/>
            <a:chExt cx="50776" cy="70003"/>
          </a:xfrm>
        </p:grpSpPr>
        <p:sp>
          <p:nvSpPr>
            <p:cNvPr id="352" name="Freeform: Shape 351">
              <a:extLst>
                <a:ext uri="{FF2B5EF4-FFF2-40B4-BE49-F238E27FC236}">
                  <a16:creationId xmlns:a16="http://schemas.microsoft.com/office/drawing/2014/main" id="{713072A7-9E67-7C42-38D8-80751946D461}"/>
                </a:ext>
              </a:extLst>
            </p:cNvPr>
            <p:cNvSpPr/>
            <p:nvPr/>
          </p:nvSpPr>
          <p:spPr>
            <a:xfrm>
              <a:off x="5193965" y="1231289"/>
              <a:ext cx="17942" cy="70003"/>
            </a:xfrm>
            <a:custGeom>
              <a:avLst/>
              <a:gdLst>
                <a:gd name="connsiteX0" fmla="*/ 190 w 17942"/>
                <a:gd name="connsiteY0" fmla="*/ 12 h 70003"/>
                <a:gd name="connsiteX1" fmla="*/ 190 w 17942"/>
                <a:gd name="connsiteY1" fmla="*/ 70016 h 70003"/>
              </a:gdLst>
              <a:ahLst/>
              <a:cxnLst>
                <a:cxn ang="0">
                  <a:pos x="connsiteX0" y="connsiteY0"/>
                </a:cxn>
                <a:cxn ang="0">
                  <a:pos x="connsiteX1" y="connsiteY1"/>
                </a:cxn>
              </a:cxnLst>
              <a:rect l="l" t="t" r="r" b="b"/>
              <a:pathLst>
                <a:path w="17942" h="70003">
                  <a:moveTo>
                    <a:pt x="190" y="12"/>
                  </a:moveTo>
                  <a:lnTo>
                    <a:pt x="190" y="70016"/>
                  </a:lnTo>
                </a:path>
              </a:pathLst>
            </a:custGeom>
            <a:ln w="19050" cap="flat">
              <a:solidFill>
                <a:srgbClr val="CA3433"/>
              </a:solidFill>
              <a:prstDash val="solid"/>
              <a:miter/>
            </a:ln>
          </p:spPr>
          <p:txBody>
            <a:bodyPr rtlCol="0" anchor="ctr"/>
            <a:lstStyle/>
            <a:p>
              <a:endParaRPr lang="en-GB" sz="1050"/>
            </a:p>
          </p:txBody>
        </p:sp>
        <p:sp>
          <p:nvSpPr>
            <p:cNvPr id="353" name="Freeform: Shape 352">
              <a:extLst>
                <a:ext uri="{FF2B5EF4-FFF2-40B4-BE49-F238E27FC236}">
                  <a16:creationId xmlns:a16="http://schemas.microsoft.com/office/drawing/2014/main" id="{D8C7AB5E-BE6F-4DEE-940B-B66EC933276F}"/>
                </a:ext>
              </a:extLst>
            </p:cNvPr>
            <p:cNvSpPr/>
            <p:nvPr/>
          </p:nvSpPr>
          <p:spPr>
            <a:xfrm>
              <a:off x="5168486" y="1266415"/>
              <a:ext cx="50776" cy="24736"/>
            </a:xfrm>
            <a:custGeom>
              <a:avLst/>
              <a:gdLst>
                <a:gd name="connsiteX0" fmla="*/ 50967 w 50776"/>
                <a:gd name="connsiteY0" fmla="*/ 12 h 24736"/>
                <a:gd name="connsiteX1" fmla="*/ 190 w 50776"/>
                <a:gd name="connsiteY1" fmla="*/ 12 h 24736"/>
              </a:gdLst>
              <a:ahLst/>
              <a:cxnLst>
                <a:cxn ang="0">
                  <a:pos x="connsiteX0" y="connsiteY0"/>
                </a:cxn>
                <a:cxn ang="0">
                  <a:pos x="connsiteX1" y="connsiteY1"/>
                </a:cxn>
              </a:cxnLst>
              <a:rect l="l" t="t" r="r" b="b"/>
              <a:pathLst>
                <a:path w="50776" h="24736">
                  <a:moveTo>
                    <a:pt x="50967" y="12"/>
                  </a:moveTo>
                  <a:lnTo>
                    <a:pt x="190" y="12"/>
                  </a:lnTo>
                </a:path>
              </a:pathLst>
            </a:custGeom>
            <a:ln w="19050" cap="flat">
              <a:solidFill>
                <a:srgbClr val="CA3433"/>
              </a:solidFill>
              <a:prstDash val="solid"/>
              <a:miter/>
            </a:ln>
          </p:spPr>
          <p:txBody>
            <a:bodyPr rtlCol="0" anchor="ctr"/>
            <a:lstStyle/>
            <a:p>
              <a:endParaRPr lang="en-GB" sz="1050"/>
            </a:p>
          </p:txBody>
        </p:sp>
      </p:grpSp>
      <p:grpSp>
        <p:nvGrpSpPr>
          <p:cNvPr id="164" name="Graphic 3">
            <a:extLst>
              <a:ext uri="{FF2B5EF4-FFF2-40B4-BE49-F238E27FC236}">
                <a16:creationId xmlns:a16="http://schemas.microsoft.com/office/drawing/2014/main" id="{9492F8AF-17F1-C287-B57A-24B6C23943E4}"/>
              </a:ext>
            </a:extLst>
          </p:cNvPr>
          <p:cNvGrpSpPr/>
          <p:nvPr/>
        </p:nvGrpSpPr>
        <p:grpSpPr>
          <a:xfrm>
            <a:off x="2346038" y="1307586"/>
            <a:ext cx="32760" cy="45305"/>
            <a:chOff x="5294263" y="1263941"/>
            <a:chExt cx="50776" cy="70003"/>
          </a:xfrm>
        </p:grpSpPr>
        <p:sp>
          <p:nvSpPr>
            <p:cNvPr id="350" name="Freeform: Shape 349">
              <a:extLst>
                <a:ext uri="{FF2B5EF4-FFF2-40B4-BE49-F238E27FC236}">
                  <a16:creationId xmlns:a16="http://schemas.microsoft.com/office/drawing/2014/main" id="{7F28FBA6-3FB4-6027-6D1D-C1FC8993D6F3}"/>
                </a:ext>
              </a:extLst>
            </p:cNvPr>
            <p:cNvSpPr/>
            <p:nvPr/>
          </p:nvSpPr>
          <p:spPr>
            <a:xfrm>
              <a:off x="5319741" y="1263941"/>
              <a:ext cx="17942" cy="70003"/>
            </a:xfrm>
            <a:custGeom>
              <a:avLst/>
              <a:gdLst>
                <a:gd name="connsiteX0" fmla="*/ 197 w 17942"/>
                <a:gd name="connsiteY0" fmla="*/ 14 h 70003"/>
                <a:gd name="connsiteX1" fmla="*/ 197 w 17942"/>
                <a:gd name="connsiteY1" fmla="*/ 70017 h 70003"/>
              </a:gdLst>
              <a:ahLst/>
              <a:cxnLst>
                <a:cxn ang="0">
                  <a:pos x="connsiteX0" y="connsiteY0"/>
                </a:cxn>
                <a:cxn ang="0">
                  <a:pos x="connsiteX1" y="connsiteY1"/>
                </a:cxn>
              </a:cxnLst>
              <a:rect l="l" t="t" r="r" b="b"/>
              <a:pathLst>
                <a:path w="17942" h="70003">
                  <a:moveTo>
                    <a:pt x="197" y="14"/>
                  </a:moveTo>
                  <a:lnTo>
                    <a:pt x="197" y="70017"/>
                  </a:lnTo>
                </a:path>
              </a:pathLst>
            </a:custGeom>
            <a:ln w="19050" cap="flat">
              <a:solidFill>
                <a:srgbClr val="CA3433"/>
              </a:solidFill>
              <a:prstDash val="solid"/>
              <a:miter/>
            </a:ln>
          </p:spPr>
          <p:txBody>
            <a:bodyPr rtlCol="0" anchor="ctr"/>
            <a:lstStyle/>
            <a:p>
              <a:endParaRPr lang="en-GB" sz="1050"/>
            </a:p>
          </p:txBody>
        </p:sp>
        <p:sp>
          <p:nvSpPr>
            <p:cNvPr id="351" name="Freeform: Shape 350">
              <a:extLst>
                <a:ext uri="{FF2B5EF4-FFF2-40B4-BE49-F238E27FC236}">
                  <a16:creationId xmlns:a16="http://schemas.microsoft.com/office/drawing/2014/main" id="{D3DB8426-CCAD-5EDD-74ED-5EC7BE4055D4}"/>
                </a:ext>
              </a:extLst>
            </p:cNvPr>
            <p:cNvSpPr/>
            <p:nvPr/>
          </p:nvSpPr>
          <p:spPr>
            <a:xfrm>
              <a:off x="5294263" y="1299067"/>
              <a:ext cx="50776" cy="24736"/>
            </a:xfrm>
            <a:custGeom>
              <a:avLst/>
              <a:gdLst>
                <a:gd name="connsiteX0" fmla="*/ 50974 w 50776"/>
                <a:gd name="connsiteY0" fmla="*/ 14 h 24736"/>
                <a:gd name="connsiteX1" fmla="*/ 197 w 50776"/>
                <a:gd name="connsiteY1" fmla="*/ 14 h 24736"/>
              </a:gdLst>
              <a:ahLst/>
              <a:cxnLst>
                <a:cxn ang="0">
                  <a:pos x="connsiteX0" y="connsiteY0"/>
                </a:cxn>
                <a:cxn ang="0">
                  <a:pos x="connsiteX1" y="connsiteY1"/>
                </a:cxn>
              </a:cxnLst>
              <a:rect l="l" t="t" r="r" b="b"/>
              <a:pathLst>
                <a:path w="50776" h="24736">
                  <a:moveTo>
                    <a:pt x="50974" y="14"/>
                  </a:moveTo>
                  <a:lnTo>
                    <a:pt x="197" y="14"/>
                  </a:lnTo>
                </a:path>
              </a:pathLst>
            </a:custGeom>
            <a:ln w="19050" cap="flat">
              <a:solidFill>
                <a:srgbClr val="CA3433"/>
              </a:solidFill>
              <a:prstDash val="solid"/>
              <a:miter/>
            </a:ln>
          </p:spPr>
          <p:txBody>
            <a:bodyPr rtlCol="0" anchor="ctr"/>
            <a:lstStyle/>
            <a:p>
              <a:endParaRPr lang="en-GB" sz="1050"/>
            </a:p>
          </p:txBody>
        </p:sp>
      </p:grpSp>
      <p:grpSp>
        <p:nvGrpSpPr>
          <p:cNvPr id="165" name="Graphic 3">
            <a:extLst>
              <a:ext uri="{FF2B5EF4-FFF2-40B4-BE49-F238E27FC236}">
                <a16:creationId xmlns:a16="http://schemas.microsoft.com/office/drawing/2014/main" id="{92B89BE6-20B7-71EE-2CC0-1FEAAB73FCC0}"/>
              </a:ext>
            </a:extLst>
          </p:cNvPr>
          <p:cNvGrpSpPr/>
          <p:nvPr/>
        </p:nvGrpSpPr>
        <p:grpSpPr>
          <a:xfrm>
            <a:off x="2503129" y="1307586"/>
            <a:ext cx="32760" cy="45305"/>
            <a:chOff x="5537741" y="1263941"/>
            <a:chExt cx="50776" cy="70003"/>
          </a:xfrm>
        </p:grpSpPr>
        <p:sp>
          <p:nvSpPr>
            <p:cNvPr id="348" name="Freeform: Shape 347">
              <a:extLst>
                <a:ext uri="{FF2B5EF4-FFF2-40B4-BE49-F238E27FC236}">
                  <a16:creationId xmlns:a16="http://schemas.microsoft.com/office/drawing/2014/main" id="{46CD0A33-8D6F-6F60-E1B8-0804140914E8}"/>
                </a:ext>
              </a:extLst>
            </p:cNvPr>
            <p:cNvSpPr/>
            <p:nvPr/>
          </p:nvSpPr>
          <p:spPr>
            <a:xfrm>
              <a:off x="5563219" y="1263941"/>
              <a:ext cx="17942" cy="70003"/>
            </a:xfrm>
            <a:custGeom>
              <a:avLst/>
              <a:gdLst>
                <a:gd name="connsiteX0" fmla="*/ 210 w 17942"/>
                <a:gd name="connsiteY0" fmla="*/ 14 h 70003"/>
                <a:gd name="connsiteX1" fmla="*/ 210 w 17942"/>
                <a:gd name="connsiteY1" fmla="*/ 70017 h 70003"/>
              </a:gdLst>
              <a:ahLst/>
              <a:cxnLst>
                <a:cxn ang="0">
                  <a:pos x="connsiteX0" y="connsiteY0"/>
                </a:cxn>
                <a:cxn ang="0">
                  <a:pos x="connsiteX1" y="connsiteY1"/>
                </a:cxn>
              </a:cxnLst>
              <a:rect l="l" t="t" r="r" b="b"/>
              <a:pathLst>
                <a:path w="17942" h="70003">
                  <a:moveTo>
                    <a:pt x="210" y="14"/>
                  </a:moveTo>
                  <a:lnTo>
                    <a:pt x="210" y="70017"/>
                  </a:lnTo>
                </a:path>
              </a:pathLst>
            </a:custGeom>
            <a:ln w="19050" cap="flat">
              <a:solidFill>
                <a:srgbClr val="CA3433"/>
              </a:solidFill>
              <a:prstDash val="solid"/>
              <a:miter/>
            </a:ln>
          </p:spPr>
          <p:txBody>
            <a:bodyPr rtlCol="0" anchor="ctr"/>
            <a:lstStyle/>
            <a:p>
              <a:endParaRPr lang="en-GB" sz="1050"/>
            </a:p>
          </p:txBody>
        </p:sp>
        <p:sp>
          <p:nvSpPr>
            <p:cNvPr id="349" name="Freeform: Shape 348">
              <a:extLst>
                <a:ext uri="{FF2B5EF4-FFF2-40B4-BE49-F238E27FC236}">
                  <a16:creationId xmlns:a16="http://schemas.microsoft.com/office/drawing/2014/main" id="{9F8C0C55-55BF-8AFE-1787-706BCDBD5149}"/>
                </a:ext>
              </a:extLst>
            </p:cNvPr>
            <p:cNvSpPr/>
            <p:nvPr/>
          </p:nvSpPr>
          <p:spPr>
            <a:xfrm>
              <a:off x="5537741" y="1299067"/>
              <a:ext cx="50776" cy="24736"/>
            </a:xfrm>
            <a:custGeom>
              <a:avLst/>
              <a:gdLst>
                <a:gd name="connsiteX0" fmla="*/ 50987 w 50776"/>
                <a:gd name="connsiteY0" fmla="*/ 14 h 24736"/>
                <a:gd name="connsiteX1" fmla="*/ 210 w 50776"/>
                <a:gd name="connsiteY1" fmla="*/ 14 h 24736"/>
              </a:gdLst>
              <a:ahLst/>
              <a:cxnLst>
                <a:cxn ang="0">
                  <a:pos x="connsiteX0" y="connsiteY0"/>
                </a:cxn>
                <a:cxn ang="0">
                  <a:pos x="connsiteX1" y="connsiteY1"/>
                </a:cxn>
              </a:cxnLst>
              <a:rect l="l" t="t" r="r" b="b"/>
              <a:pathLst>
                <a:path w="50776" h="24736">
                  <a:moveTo>
                    <a:pt x="50987" y="14"/>
                  </a:moveTo>
                  <a:lnTo>
                    <a:pt x="210" y="14"/>
                  </a:lnTo>
                </a:path>
              </a:pathLst>
            </a:custGeom>
            <a:ln w="19050" cap="flat">
              <a:solidFill>
                <a:srgbClr val="CA3433"/>
              </a:solidFill>
              <a:prstDash val="solid"/>
              <a:miter/>
            </a:ln>
          </p:spPr>
          <p:txBody>
            <a:bodyPr rtlCol="0" anchor="ctr"/>
            <a:lstStyle/>
            <a:p>
              <a:endParaRPr lang="en-GB" sz="1050"/>
            </a:p>
          </p:txBody>
        </p:sp>
      </p:grpSp>
      <p:grpSp>
        <p:nvGrpSpPr>
          <p:cNvPr id="166" name="Graphic 3">
            <a:extLst>
              <a:ext uri="{FF2B5EF4-FFF2-40B4-BE49-F238E27FC236}">
                <a16:creationId xmlns:a16="http://schemas.microsoft.com/office/drawing/2014/main" id="{BAF32C55-2DEE-205D-3BE1-9E4816B90692}"/>
              </a:ext>
            </a:extLst>
          </p:cNvPr>
          <p:cNvGrpSpPr/>
          <p:nvPr/>
        </p:nvGrpSpPr>
        <p:grpSpPr>
          <a:xfrm>
            <a:off x="2514127" y="1331919"/>
            <a:ext cx="32760" cy="45305"/>
            <a:chOff x="5554786" y="1301540"/>
            <a:chExt cx="50776" cy="70003"/>
          </a:xfrm>
        </p:grpSpPr>
        <p:sp>
          <p:nvSpPr>
            <p:cNvPr id="346" name="Freeform: Shape 345">
              <a:extLst>
                <a:ext uri="{FF2B5EF4-FFF2-40B4-BE49-F238E27FC236}">
                  <a16:creationId xmlns:a16="http://schemas.microsoft.com/office/drawing/2014/main" id="{4C87C976-E453-85B9-9F47-78DE8785DBEA}"/>
                </a:ext>
              </a:extLst>
            </p:cNvPr>
            <p:cNvSpPr/>
            <p:nvPr/>
          </p:nvSpPr>
          <p:spPr>
            <a:xfrm>
              <a:off x="5580265" y="1301540"/>
              <a:ext cx="17942" cy="70003"/>
            </a:xfrm>
            <a:custGeom>
              <a:avLst/>
              <a:gdLst>
                <a:gd name="connsiteX0" fmla="*/ 211 w 17942"/>
                <a:gd name="connsiteY0" fmla="*/ 15 h 70003"/>
                <a:gd name="connsiteX1" fmla="*/ 211 w 17942"/>
                <a:gd name="connsiteY1" fmla="*/ 70019 h 70003"/>
              </a:gdLst>
              <a:ahLst/>
              <a:cxnLst>
                <a:cxn ang="0">
                  <a:pos x="connsiteX0" y="connsiteY0"/>
                </a:cxn>
                <a:cxn ang="0">
                  <a:pos x="connsiteX1" y="connsiteY1"/>
                </a:cxn>
              </a:cxnLst>
              <a:rect l="l" t="t" r="r" b="b"/>
              <a:pathLst>
                <a:path w="17942" h="70003">
                  <a:moveTo>
                    <a:pt x="211" y="15"/>
                  </a:moveTo>
                  <a:lnTo>
                    <a:pt x="211" y="70019"/>
                  </a:lnTo>
                </a:path>
              </a:pathLst>
            </a:custGeom>
            <a:ln w="19050" cap="flat">
              <a:solidFill>
                <a:srgbClr val="CA3433"/>
              </a:solidFill>
              <a:prstDash val="solid"/>
              <a:miter/>
            </a:ln>
          </p:spPr>
          <p:txBody>
            <a:bodyPr rtlCol="0" anchor="ctr"/>
            <a:lstStyle/>
            <a:p>
              <a:endParaRPr lang="en-GB" sz="1050"/>
            </a:p>
          </p:txBody>
        </p:sp>
        <p:sp>
          <p:nvSpPr>
            <p:cNvPr id="347" name="Freeform: Shape 346">
              <a:extLst>
                <a:ext uri="{FF2B5EF4-FFF2-40B4-BE49-F238E27FC236}">
                  <a16:creationId xmlns:a16="http://schemas.microsoft.com/office/drawing/2014/main" id="{BAC4D08D-4182-8EE2-C9F7-B78F3D4BAAED}"/>
                </a:ext>
              </a:extLst>
            </p:cNvPr>
            <p:cNvSpPr/>
            <p:nvPr/>
          </p:nvSpPr>
          <p:spPr>
            <a:xfrm>
              <a:off x="5554786" y="1336666"/>
              <a:ext cx="50776" cy="24736"/>
            </a:xfrm>
            <a:custGeom>
              <a:avLst/>
              <a:gdLst>
                <a:gd name="connsiteX0" fmla="*/ 50988 w 50776"/>
                <a:gd name="connsiteY0" fmla="*/ 15 h 24736"/>
                <a:gd name="connsiteX1" fmla="*/ 211 w 50776"/>
                <a:gd name="connsiteY1" fmla="*/ 15 h 24736"/>
              </a:gdLst>
              <a:ahLst/>
              <a:cxnLst>
                <a:cxn ang="0">
                  <a:pos x="connsiteX0" y="connsiteY0"/>
                </a:cxn>
                <a:cxn ang="0">
                  <a:pos x="connsiteX1" y="connsiteY1"/>
                </a:cxn>
              </a:cxnLst>
              <a:rect l="l" t="t" r="r" b="b"/>
              <a:pathLst>
                <a:path w="50776" h="24736">
                  <a:moveTo>
                    <a:pt x="50988" y="15"/>
                  </a:moveTo>
                  <a:lnTo>
                    <a:pt x="211" y="15"/>
                  </a:lnTo>
                </a:path>
              </a:pathLst>
            </a:custGeom>
            <a:ln w="19050" cap="flat">
              <a:solidFill>
                <a:srgbClr val="CA3433"/>
              </a:solidFill>
              <a:prstDash val="solid"/>
              <a:miter/>
            </a:ln>
          </p:spPr>
          <p:txBody>
            <a:bodyPr rtlCol="0" anchor="ctr"/>
            <a:lstStyle/>
            <a:p>
              <a:endParaRPr lang="en-GB" sz="1050"/>
            </a:p>
          </p:txBody>
        </p:sp>
      </p:grpSp>
      <p:grpSp>
        <p:nvGrpSpPr>
          <p:cNvPr id="167" name="Graphic 3">
            <a:extLst>
              <a:ext uri="{FF2B5EF4-FFF2-40B4-BE49-F238E27FC236}">
                <a16:creationId xmlns:a16="http://schemas.microsoft.com/office/drawing/2014/main" id="{499AB41E-131F-402A-7C80-7BB12134728D}"/>
              </a:ext>
            </a:extLst>
          </p:cNvPr>
          <p:cNvGrpSpPr/>
          <p:nvPr/>
        </p:nvGrpSpPr>
        <p:grpSpPr>
          <a:xfrm>
            <a:off x="2518295" y="1331919"/>
            <a:ext cx="32760" cy="45305"/>
            <a:chOff x="5561246" y="1301540"/>
            <a:chExt cx="50776" cy="70003"/>
          </a:xfrm>
        </p:grpSpPr>
        <p:sp>
          <p:nvSpPr>
            <p:cNvPr id="344" name="Freeform: Shape 343">
              <a:extLst>
                <a:ext uri="{FF2B5EF4-FFF2-40B4-BE49-F238E27FC236}">
                  <a16:creationId xmlns:a16="http://schemas.microsoft.com/office/drawing/2014/main" id="{BD14708F-1C16-69F4-2449-4FCD274D8F61}"/>
                </a:ext>
              </a:extLst>
            </p:cNvPr>
            <p:cNvSpPr/>
            <p:nvPr/>
          </p:nvSpPr>
          <p:spPr>
            <a:xfrm>
              <a:off x="5586724" y="1301540"/>
              <a:ext cx="17942" cy="70003"/>
            </a:xfrm>
            <a:custGeom>
              <a:avLst/>
              <a:gdLst>
                <a:gd name="connsiteX0" fmla="*/ 212 w 17942"/>
                <a:gd name="connsiteY0" fmla="*/ 15 h 70003"/>
                <a:gd name="connsiteX1" fmla="*/ 212 w 17942"/>
                <a:gd name="connsiteY1" fmla="*/ 70019 h 70003"/>
              </a:gdLst>
              <a:ahLst/>
              <a:cxnLst>
                <a:cxn ang="0">
                  <a:pos x="connsiteX0" y="connsiteY0"/>
                </a:cxn>
                <a:cxn ang="0">
                  <a:pos x="connsiteX1" y="connsiteY1"/>
                </a:cxn>
              </a:cxnLst>
              <a:rect l="l" t="t" r="r" b="b"/>
              <a:pathLst>
                <a:path w="17942" h="70003">
                  <a:moveTo>
                    <a:pt x="212" y="15"/>
                  </a:moveTo>
                  <a:lnTo>
                    <a:pt x="212" y="70019"/>
                  </a:lnTo>
                </a:path>
              </a:pathLst>
            </a:custGeom>
            <a:ln w="19050" cap="flat">
              <a:solidFill>
                <a:srgbClr val="CA3433"/>
              </a:solidFill>
              <a:prstDash val="solid"/>
              <a:miter/>
            </a:ln>
          </p:spPr>
          <p:txBody>
            <a:bodyPr rtlCol="0" anchor="ctr"/>
            <a:lstStyle/>
            <a:p>
              <a:endParaRPr lang="en-GB" sz="1050"/>
            </a:p>
          </p:txBody>
        </p:sp>
        <p:sp>
          <p:nvSpPr>
            <p:cNvPr id="345" name="Freeform: Shape 344">
              <a:extLst>
                <a:ext uri="{FF2B5EF4-FFF2-40B4-BE49-F238E27FC236}">
                  <a16:creationId xmlns:a16="http://schemas.microsoft.com/office/drawing/2014/main" id="{EA8DA2D1-DD6B-E1F8-FB8F-D73B661AEBCD}"/>
                </a:ext>
              </a:extLst>
            </p:cNvPr>
            <p:cNvSpPr/>
            <p:nvPr/>
          </p:nvSpPr>
          <p:spPr>
            <a:xfrm>
              <a:off x="5561246" y="1336666"/>
              <a:ext cx="50776" cy="24736"/>
            </a:xfrm>
            <a:custGeom>
              <a:avLst/>
              <a:gdLst>
                <a:gd name="connsiteX0" fmla="*/ 50989 w 50776"/>
                <a:gd name="connsiteY0" fmla="*/ 15 h 24736"/>
                <a:gd name="connsiteX1" fmla="*/ 212 w 50776"/>
                <a:gd name="connsiteY1" fmla="*/ 15 h 24736"/>
              </a:gdLst>
              <a:ahLst/>
              <a:cxnLst>
                <a:cxn ang="0">
                  <a:pos x="connsiteX0" y="connsiteY0"/>
                </a:cxn>
                <a:cxn ang="0">
                  <a:pos x="connsiteX1" y="connsiteY1"/>
                </a:cxn>
              </a:cxnLst>
              <a:rect l="l" t="t" r="r" b="b"/>
              <a:pathLst>
                <a:path w="50776" h="24736">
                  <a:moveTo>
                    <a:pt x="50989" y="15"/>
                  </a:moveTo>
                  <a:lnTo>
                    <a:pt x="212" y="15"/>
                  </a:lnTo>
                </a:path>
              </a:pathLst>
            </a:custGeom>
            <a:ln w="19050" cap="flat">
              <a:solidFill>
                <a:srgbClr val="CA3433"/>
              </a:solidFill>
              <a:prstDash val="solid"/>
              <a:miter/>
            </a:ln>
          </p:spPr>
          <p:txBody>
            <a:bodyPr rtlCol="0" anchor="ctr"/>
            <a:lstStyle/>
            <a:p>
              <a:endParaRPr lang="en-GB" sz="1050"/>
            </a:p>
          </p:txBody>
        </p:sp>
      </p:grpSp>
      <p:grpSp>
        <p:nvGrpSpPr>
          <p:cNvPr id="168" name="Graphic 3">
            <a:extLst>
              <a:ext uri="{FF2B5EF4-FFF2-40B4-BE49-F238E27FC236}">
                <a16:creationId xmlns:a16="http://schemas.microsoft.com/office/drawing/2014/main" id="{50CE4F16-1D90-7407-5423-5E1AF9AB719E}"/>
              </a:ext>
            </a:extLst>
          </p:cNvPr>
          <p:cNvGrpSpPr/>
          <p:nvPr/>
        </p:nvGrpSpPr>
        <p:grpSpPr>
          <a:xfrm>
            <a:off x="2528482" y="1331919"/>
            <a:ext cx="32760" cy="45305"/>
            <a:chOff x="5577035" y="1301540"/>
            <a:chExt cx="50776" cy="70003"/>
          </a:xfrm>
        </p:grpSpPr>
        <p:sp>
          <p:nvSpPr>
            <p:cNvPr id="342" name="Freeform: Shape 341">
              <a:extLst>
                <a:ext uri="{FF2B5EF4-FFF2-40B4-BE49-F238E27FC236}">
                  <a16:creationId xmlns:a16="http://schemas.microsoft.com/office/drawing/2014/main" id="{9070A567-7310-5C9C-D181-B79A63546CB5}"/>
                </a:ext>
              </a:extLst>
            </p:cNvPr>
            <p:cNvSpPr/>
            <p:nvPr/>
          </p:nvSpPr>
          <p:spPr>
            <a:xfrm>
              <a:off x="5602513" y="1301540"/>
              <a:ext cx="17942" cy="70003"/>
            </a:xfrm>
            <a:custGeom>
              <a:avLst/>
              <a:gdLst>
                <a:gd name="connsiteX0" fmla="*/ 213 w 17942"/>
                <a:gd name="connsiteY0" fmla="*/ 15 h 70003"/>
                <a:gd name="connsiteX1" fmla="*/ 213 w 17942"/>
                <a:gd name="connsiteY1" fmla="*/ 70019 h 70003"/>
              </a:gdLst>
              <a:ahLst/>
              <a:cxnLst>
                <a:cxn ang="0">
                  <a:pos x="connsiteX0" y="connsiteY0"/>
                </a:cxn>
                <a:cxn ang="0">
                  <a:pos x="connsiteX1" y="connsiteY1"/>
                </a:cxn>
              </a:cxnLst>
              <a:rect l="l" t="t" r="r" b="b"/>
              <a:pathLst>
                <a:path w="17942" h="70003">
                  <a:moveTo>
                    <a:pt x="213" y="15"/>
                  </a:moveTo>
                  <a:lnTo>
                    <a:pt x="213" y="70019"/>
                  </a:lnTo>
                </a:path>
              </a:pathLst>
            </a:custGeom>
            <a:ln w="19050" cap="flat">
              <a:solidFill>
                <a:srgbClr val="CA3433"/>
              </a:solidFill>
              <a:prstDash val="solid"/>
              <a:miter/>
            </a:ln>
          </p:spPr>
          <p:txBody>
            <a:bodyPr rtlCol="0" anchor="ctr"/>
            <a:lstStyle/>
            <a:p>
              <a:endParaRPr lang="en-GB" sz="1050"/>
            </a:p>
          </p:txBody>
        </p:sp>
        <p:sp>
          <p:nvSpPr>
            <p:cNvPr id="343" name="Freeform: Shape 342">
              <a:extLst>
                <a:ext uri="{FF2B5EF4-FFF2-40B4-BE49-F238E27FC236}">
                  <a16:creationId xmlns:a16="http://schemas.microsoft.com/office/drawing/2014/main" id="{9B4F15BF-1A78-7131-7633-AF3A54A67F8B}"/>
                </a:ext>
              </a:extLst>
            </p:cNvPr>
            <p:cNvSpPr/>
            <p:nvPr/>
          </p:nvSpPr>
          <p:spPr>
            <a:xfrm>
              <a:off x="5577035" y="1336666"/>
              <a:ext cx="50776" cy="24736"/>
            </a:xfrm>
            <a:custGeom>
              <a:avLst/>
              <a:gdLst>
                <a:gd name="connsiteX0" fmla="*/ 50990 w 50776"/>
                <a:gd name="connsiteY0" fmla="*/ 15 h 24736"/>
                <a:gd name="connsiteX1" fmla="*/ 213 w 50776"/>
                <a:gd name="connsiteY1" fmla="*/ 15 h 24736"/>
              </a:gdLst>
              <a:ahLst/>
              <a:cxnLst>
                <a:cxn ang="0">
                  <a:pos x="connsiteX0" y="connsiteY0"/>
                </a:cxn>
                <a:cxn ang="0">
                  <a:pos x="connsiteX1" y="connsiteY1"/>
                </a:cxn>
              </a:cxnLst>
              <a:rect l="l" t="t" r="r" b="b"/>
              <a:pathLst>
                <a:path w="50776" h="24736">
                  <a:moveTo>
                    <a:pt x="50990" y="15"/>
                  </a:moveTo>
                  <a:lnTo>
                    <a:pt x="213" y="15"/>
                  </a:lnTo>
                </a:path>
              </a:pathLst>
            </a:custGeom>
            <a:ln w="19050" cap="flat">
              <a:solidFill>
                <a:srgbClr val="CA3433"/>
              </a:solidFill>
              <a:prstDash val="solid"/>
              <a:miter/>
            </a:ln>
          </p:spPr>
          <p:txBody>
            <a:bodyPr rtlCol="0" anchor="ctr"/>
            <a:lstStyle/>
            <a:p>
              <a:endParaRPr lang="en-GB" sz="1050"/>
            </a:p>
          </p:txBody>
        </p:sp>
      </p:grpSp>
      <p:grpSp>
        <p:nvGrpSpPr>
          <p:cNvPr id="169" name="Graphic 3">
            <a:extLst>
              <a:ext uri="{FF2B5EF4-FFF2-40B4-BE49-F238E27FC236}">
                <a16:creationId xmlns:a16="http://schemas.microsoft.com/office/drawing/2014/main" id="{EA0633A0-14D3-BF63-984D-7C2502FCD48F}"/>
              </a:ext>
            </a:extLst>
          </p:cNvPr>
          <p:cNvGrpSpPr/>
          <p:nvPr/>
        </p:nvGrpSpPr>
        <p:grpSpPr>
          <a:xfrm>
            <a:off x="2573398" y="1358174"/>
            <a:ext cx="32760" cy="45305"/>
            <a:chOff x="5646651" y="1342108"/>
            <a:chExt cx="50776" cy="70003"/>
          </a:xfrm>
        </p:grpSpPr>
        <p:sp>
          <p:nvSpPr>
            <p:cNvPr id="340" name="Freeform: Shape 339">
              <a:extLst>
                <a:ext uri="{FF2B5EF4-FFF2-40B4-BE49-F238E27FC236}">
                  <a16:creationId xmlns:a16="http://schemas.microsoft.com/office/drawing/2014/main" id="{3EFF971D-50D7-67EF-27BE-0AA70714F241}"/>
                </a:ext>
              </a:extLst>
            </p:cNvPr>
            <p:cNvSpPr/>
            <p:nvPr/>
          </p:nvSpPr>
          <p:spPr>
            <a:xfrm>
              <a:off x="5672130" y="1342108"/>
              <a:ext cx="17942" cy="70003"/>
            </a:xfrm>
            <a:custGeom>
              <a:avLst/>
              <a:gdLst>
                <a:gd name="connsiteX0" fmla="*/ 216 w 17942"/>
                <a:gd name="connsiteY0" fmla="*/ 17 h 70003"/>
                <a:gd name="connsiteX1" fmla="*/ 216 w 17942"/>
                <a:gd name="connsiteY1" fmla="*/ 70021 h 70003"/>
              </a:gdLst>
              <a:ahLst/>
              <a:cxnLst>
                <a:cxn ang="0">
                  <a:pos x="connsiteX0" y="connsiteY0"/>
                </a:cxn>
                <a:cxn ang="0">
                  <a:pos x="connsiteX1" y="connsiteY1"/>
                </a:cxn>
              </a:cxnLst>
              <a:rect l="l" t="t" r="r" b="b"/>
              <a:pathLst>
                <a:path w="17942" h="70003">
                  <a:moveTo>
                    <a:pt x="216" y="17"/>
                  </a:moveTo>
                  <a:lnTo>
                    <a:pt x="216" y="70021"/>
                  </a:lnTo>
                </a:path>
              </a:pathLst>
            </a:custGeom>
            <a:ln w="19050" cap="flat">
              <a:solidFill>
                <a:srgbClr val="CA3433"/>
              </a:solidFill>
              <a:prstDash val="solid"/>
              <a:miter/>
            </a:ln>
          </p:spPr>
          <p:txBody>
            <a:bodyPr rtlCol="0" anchor="ctr"/>
            <a:lstStyle/>
            <a:p>
              <a:endParaRPr lang="en-GB" sz="1050"/>
            </a:p>
          </p:txBody>
        </p:sp>
        <p:sp>
          <p:nvSpPr>
            <p:cNvPr id="341" name="Freeform: Shape 340">
              <a:extLst>
                <a:ext uri="{FF2B5EF4-FFF2-40B4-BE49-F238E27FC236}">
                  <a16:creationId xmlns:a16="http://schemas.microsoft.com/office/drawing/2014/main" id="{6873A07D-736F-8010-F8D8-FAD3CC9D8EA0}"/>
                </a:ext>
              </a:extLst>
            </p:cNvPr>
            <p:cNvSpPr/>
            <p:nvPr/>
          </p:nvSpPr>
          <p:spPr>
            <a:xfrm>
              <a:off x="5646651" y="1377233"/>
              <a:ext cx="50776" cy="24736"/>
            </a:xfrm>
            <a:custGeom>
              <a:avLst/>
              <a:gdLst>
                <a:gd name="connsiteX0" fmla="*/ 50993 w 50776"/>
                <a:gd name="connsiteY0" fmla="*/ 17 h 24736"/>
                <a:gd name="connsiteX1" fmla="*/ 216 w 50776"/>
                <a:gd name="connsiteY1" fmla="*/ 17 h 24736"/>
              </a:gdLst>
              <a:ahLst/>
              <a:cxnLst>
                <a:cxn ang="0">
                  <a:pos x="connsiteX0" y="connsiteY0"/>
                </a:cxn>
                <a:cxn ang="0">
                  <a:pos x="connsiteX1" y="connsiteY1"/>
                </a:cxn>
              </a:cxnLst>
              <a:rect l="l" t="t" r="r" b="b"/>
              <a:pathLst>
                <a:path w="50776" h="24736">
                  <a:moveTo>
                    <a:pt x="50993" y="17"/>
                  </a:moveTo>
                  <a:lnTo>
                    <a:pt x="216" y="17"/>
                  </a:lnTo>
                </a:path>
              </a:pathLst>
            </a:custGeom>
            <a:ln w="19050" cap="flat">
              <a:solidFill>
                <a:srgbClr val="CA3433"/>
              </a:solidFill>
              <a:prstDash val="solid"/>
              <a:miter/>
            </a:ln>
          </p:spPr>
          <p:txBody>
            <a:bodyPr rtlCol="0" anchor="ctr"/>
            <a:lstStyle/>
            <a:p>
              <a:endParaRPr lang="en-GB" sz="1050"/>
            </a:p>
          </p:txBody>
        </p:sp>
      </p:grpSp>
      <p:grpSp>
        <p:nvGrpSpPr>
          <p:cNvPr id="170" name="Graphic 3">
            <a:extLst>
              <a:ext uri="{FF2B5EF4-FFF2-40B4-BE49-F238E27FC236}">
                <a16:creationId xmlns:a16="http://schemas.microsoft.com/office/drawing/2014/main" id="{6EB957FC-F9C2-DB5C-F125-4D3C46A25A89}"/>
              </a:ext>
            </a:extLst>
          </p:cNvPr>
          <p:cNvGrpSpPr/>
          <p:nvPr/>
        </p:nvGrpSpPr>
        <p:grpSpPr>
          <a:xfrm>
            <a:off x="2577798" y="1358174"/>
            <a:ext cx="32760" cy="45305"/>
            <a:chOff x="5653470" y="1342108"/>
            <a:chExt cx="50776" cy="70003"/>
          </a:xfrm>
        </p:grpSpPr>
        <p:sp>
          <p:nvSpPr>
            <p:cNvPr id="338" name="Freeform: Shape 337">
              <a:extLst>
                <a:ext uri="{FF2B5EF4-FFF2-40B4-BE49-F238E27FC236}">
                  <a16:creationId xmlns:a16="http://schemas.microsoft.com/office/drawing/2014/main" id="{B67D16D8-47B5-76F1-D546-86B3AEF78BB5}"/>
                </a:ext>
              </a:extLst>
            </p:cNvPr>
            <p:cNvSpPr/>
            <p:nvPr/>
          </p:nvSpPr>
          <p:spPr>
            <a:xfrm>
              <a:off x="5678948" y="1342108"/>
              <a:ext cx="17942" cy="70003"/>
            </a:xfrm>
            <a:custGeom>
              <a:avLst/>
              <a:gdLst>
                <a:gd name="connsiteX0" fmla="*/ 217 w 17942"/>
                <a:gd name="connsiteY0" fmla="*/ 17 h 70003"/>
                <a:gd name="connsiteX1" fmla="*/ 217 w 17942"/>
                <a:gd name="connsiteY1" fmla="*/ 70021 h 70003"/>
              </a:gdLst>
              <a:ahLst/>
              <a:cxnLst>
                <a:cxn ang="0">
                  <a:pos x="connsiteX0" y="connsiteY0"/>
                </a:cxn>
                <a:cxn ang="0">
                  <a:pos x="connsiteX1" y="connsiteY1"/>
                </a:cxn>
              </a:cxnLst>
              <a:rect l="l" t="t" r="r" b="b"/>
              <a:pathLst>
                <a:path w="17942" h="70003">
                  <a:moveTo>
                    <a:pt x="217" y="17"/>
                  </a:moveTo>
                  <a:lnTo>
                    <a:pt x="217" y="70021"/>
                  </a:lnTo>
                </a:path>
              </a:pathLst>
            </a:custGeom>
            <a:ln w="19050" cap="flat">
              <a:solidFill>
                <a:srgbClr val="CA3433"/>
              </a:solidFill>
              <a:prstDash val="solid"/>
              <a:miter/>
            </a:ln>
          </p:spPr>
          <p:txBody>
            <a:bodyPr rtlCol="0" anchor="ctr"/>
            <a:lstStyle/>
            <a:p>
              <a:endParaRPr lang="en-GB" sz="1050"/>
            </a:p>
          </p:txBody>
        </p:sp>
        <p:sp>
          <p:nvSpPr>
            <p:cNvPr id="339" name="Freeform: Shape 338">
              <a:extLst>
                <a:ext uri="{FF2B5EF4-FFF2-40B4-BE49-F238E27FC236}">
                  <a16:creationId xmlns:a16="http://schemas.microsoft.com/office/drawing/2014/main" id="{056B520B-65EF-8995-CCA7-2FFCACBC3DBF}"/>
                </a:ext>
              </a:extLst>
            </p:cNvPr>
            <p:cNvSpPr/>
            <p:nvPr/>
          </p:nvSpPr>
          <p:spPr>
            <a:xfrm>
              <a:off x="5653470" y="1377233"/>
              <a:ext cx="50776" cy="24736"/>
            </a:xfrm>
            <a:custGeom>
              <a:avLst/>
              <a:gdLst>
                <a:gd name="connsiteX0" fmla="*/ 50994 w 50776"/>
                <a:gd name="connsiteY0" fmla="*/ 17 h 24736"/>
                <a:gd name="connsiteX1" fmla="*/ 217 w 50776"/>
                <a:gd name="connsiteY1" fmla="*/ 17 h 24736"/>
              </a:gdLst>
              <a:ahLst/>
              <a:cxnLst>
                <a:cxn ang="0">
                  <a:pos x="connsiteX0" y="connsiteY0"/>
                </a:cxn>
                <a:cxn ang="0">
                  <a:pos x="connsiteX1" y="connsiteY1"/>
                </a:cxn>
              </a:cxnLst>
              <a:rect l="l" t="t" r="r" b="b"/>
              <a:pathLst>
                <a:path w="50776" h="24736">
                  <a:moveTo>
                    <a:pt x="50994" y="17"/>
                  </a:moveTo>
                  <a:lnTo>
                    <a:pt x="217" y="17"/>
                  </a:lnTo>
                </a:path>
              </a:pathLst>
            </a:custGeom>
            <a:ln w="19050" cap="flat">
              <a:solidFill>
                <a:srgbClr val="CA3433"/>
              </a:solidFill>
              <a:prstDash val="solid"/>
              <a:miter/>
            </a:ln>
          </p:spPr>
          <p:txBody>
            <a:bodyPr rtlCol="0" anchor="ctr"/>
            <a:lstStyle/>
            <a:p>
              <a:endParaRPr lang="en-GB" sz="1050"/>
            </a:p>
          </p:txBody>
        </p:sp>
      </p:grpSp>
      <p:grpSp>
        <p:nvGrpSpPr>
          <p:cNvPr id="171" name="Graphic 3">
            <a:extLst>
              <a:ext uri="{FF2B5EF4-FFF2-40B4-BE49-F238E27FC236}">
                <a16:creationId xmlns:a16="http://schemas.microsoft.com/office/drawing/2014/main" id="{EF6EE146-34B3-17AB-0468-CB6D53337201}"/>
              </a:ext>
            </a:extLst>
          </p:cNvPr>
          <p:cNvGrpSpPr/>
          <p:nvPr/>
        </p:nvGrpSpPr>
        <p:grpSpPr>
          <a:xfrm>
            <a:off x="2596088" y="1384909"/>
            <a:ext cx="32760" cy="45305"/>
            <a:chOff x="5681819" y="1383418"/>
            <a:chExt cx="50776" cy="70003"/>
          </a:xfrm>
        </p:grpSpPr>
        <p:sp>
          <p:nvSpPr>
            <p:cNvPr id="336" name="Freeform: Shape 335">
              <a:extLst>
                <a:ext uri="{FF2B5EF4-FFF2-40B4-BE49-F238E27FC236}">
                  <a16:creationId xmlns:a16="http://schemas.microsoft.com/office/drawing/2014/main" id="{DA8FB391-A6BC-8B00-0917-8B8C32A571A3}"/>
                </a:ext>
              </a:extLst>
            </p:cNvPr>
            <p:cNvSpPr/>
            <p:nvPr/>
          </p:nvSpPr>
          <p:spPr>
            <a:xfrm>
              <a:off x="5707297" y="1383418"/>
              <a:ext cx="17942" cy="70003"/>
            </a:xfrm>
            <a:custGeom>
              <a:avLst/>
              <a:gdLst>
                <a:gd name="connsiteX0" fmla="*/ 218 w 17942"/>
                <a:gd name="connsiteY0" fmla="*/ 19 h 70003"/>
                <a:gd name="connsiteX1" fmla="*/ 218 w 17942"/>
                <a:gd name="connsiteY1" fmla="*/ 70022 h 70003"/>
              </a:gdLst>
              <a:ahLst/>
              <a:cxnLst>
                <a:cxn ang="0">
                  <a:pos x="connsiteX0" y="connsiteY0"/>
                </a:cxn>
                <a:cxn ang="0">
                  <a:pos x="connsiteX1" y="connsiteY1"/>
                </a:cxn>
              </a:cxnLst>
              <a:rect l="l" t="t" r="r" b="b"/>
              <a:pathLst>
                <a:path w="17942" h="70003">
                  <a:moveTo>
                    <a:pt x="218" y="19"/>
                  </a:moveTo>
                  <a:lnTo>
                    <a:pt x="218" y="70022"/>
                  </a:lnTo>
                </a:path>
              </a:pathLst>
            </a:custGeom>
            <a:ln w="19050" cap="flat">
              <a:solidFill>
                <a:srgbClr val="CA3433"/>
              </a:solidFill>
              <a:prstDash val="solid"/>
              <a:miter/>
            </a:ln>
          </p:spPr>
          <p:txBody>
            <a:bodyPr rtlCol="0" anchor="ctr"/>
            <a:lstStyle/>
            <a:p>
              <a:endParaRPr lang="en-GB" sz="1050"/>
            </a:p>
          </p:txBody>
        </p:sp>
        <p:sp>
          <p:nvSpPr>
            <p:cNvPr id="337" name="Freeform: Shape 336">
              <a:extLst>
                <a:ext uri="{FF2B5EF4-FFF2-40B4-BE49-F238E27FC236}">
                  <a16:creationId xmlns:a16="http://schemas.microsoft.com/office/drawing/2014/main" id="{DCD0FCFD-E078-2E0B-A57E-AA29F154C76E}"/>
                </a:ext>
              </a:extLst>
            </p:cNvPr>
            <p:cNvSpPr/>
            <p:nvPr/>
          </p:nvSpPr>
          <p:spPr>
            <a:xfrm>
              <a:off x="5681819" y="1418543"/>
              <a:ext cx="50776" cy="24736"/>
            </a:xfrm>
            <a:custGeom>
              <a:avLst/>
              <a:gdLst>
                <a:gd name="connsiteX0" fmla="*/ 50995 w 50776"/>
                <a:gd name="connsiteY0" fmla="*/ 19 h 24736"/>
                <a:gd name="connsiteX1" fmla="*/ 218 w 50776"/>
                <a:gd name="connsiteY1" fmla="*/ 19 h 24736"/>
              </a:gdLst>
              <a:ahLst/>
              <a:cxnLst>
                <a:cxn ang="0">
                  <a:pos x="connsiteX0" y="connsiteY0"/>
                </a:cxn>
                <a:cxn ang="0">
                  <a:pos x="connsiteX1" y="connsiteY1"/>
                </a:cxn>
              </a:cxnLst>
              <a:rect l="l" t="t" r="r" b="b"/>
              <a:pathLst>
                <a:path w="50776" h="24736">
                  <a:moveTo>
                    <a:pt x="50995" y="19"/>
                  </a:moveTo>
                  <a:lnTo>
                    <a:pt x="218" y="19"/>
                  </a:lnTo>
                </a:path>
              </a:pathLst>
            </a:custGeom>
            <a:ln w="19050" cap="flat">
              <a:solidFill>
                <a:srgbClr val="CA3433"/>
              </a:solidFill>
              <a:prstDash val="solid"/>
              <a:miter/>
            </a:ln>
          </p:spPr>
          <p:txBody>
            <a:bodyPr rtlCol="0" anchor="ctr"/>
            <a:lstStyle/>
            <a:p>
              <a:endParaRPr lang="en-GB" sz="1050"/>
            </a:p>
          </p:txBody>
        </p:sp>
      </p:grpSp>
      <p:grpSp>
        <p:nvGrpSpPr>
          <p:cNvPr id="172" name="Graphic 3">
            <a:extLst>
              <a:ext uri="{FF2B5EF4-FFF2-40B4-BE49-F238E27FC236}">
                <a16:creationId xmlns:a16="http://schemas.microsoft.com/office/drawing/2014/main" id="{D5AA3E86-ED1A-63FC-3598-C2D3FDCF3922}"/>
              </a:ext>
            </a:extLst>
          </p:cNvPr>
          <p:cNvGrpSpPr/>
          <p:nvPr/>
        </p:nvGrpSpPr>
        <p:grpSpPr>
          <a:xfrm>
            <a:off x="2596088" y="1409883"/>
            <a:ext cx="32760" cy="45305"/>
            <a:chOff x="5681819" y="1422006"/>
            <a:chExt cx="50776" cy="70003"/>
          </a:xfrm>
        </p:grpSpPr>
        <p:sp>
          <p:nvSpPr>
            <p:cNvPr id="334" name="Freeform: Shape 333">
              <a:extLst>
                <a:ext uri="{FF2B5EF4-FFF2-40B4-BE49-F238E27FC236}">
                  <a16:creationId xmlns:a16="http://schemas.microsoft.com/office/drawing/2014/main" id="{38AE86DB-04E3-60AF-B141-D7910E96B198}"/>
                </a:ext>
              </a:extLst>
            </p:cNvPr>
            <p:cNvSpPr/>
            <p:nvPr/>
          </p:nvSpPr>
          <p:spPr>
            <a:xfrm>
              <a:off x="5707297" y="1422006"/>
              <a:ext cx="17942" cy="70003"/>
            </a:xfrm>
            <a:custGeom>
              <a:avLst/>
              <a:gdLst>
                <a:gd name="connsiteX0" fmla="*/ 218 w 17942"/>
                <a:gd name="connsiteY0" fmla="*/ 20 h 70003"/>
                <a:gd name="connsiteX1" fmla="*/ 218 w 17942"/>
                <a:gd name="connsiteY1" fmla="*/ 70024 h 70003"/>
              </a:gdLst>
              <a:ahLst/>
              <a:cxnLst>
                <a:cxn ang="0">
                  <a:pos x="connsiteX0" y="connsiteY0"/>
                </a:cxn>
                <a:cxn ang="0">
                  <a:pos x="connsiteX1" y="connsiteY1"/>
                </a:cxn>
              </a:cxnLst>
              <a:rect l="l" t="t" r="r" b="b"/>
              <a:pathLst>
                <a:path w="17942" h="70003">
                  <a:moveTo>
                    <a:pt x="218" y="20"/>
                  </a:moveTo>
                  <a:lnTo>
                    <a:pt x="218" y="70024"/>
                  </a:lnTo>
                </a:path>
              </a:pathLst>
            </a:custGeom>
            <a:ln w="19050" cap="flat">
              <a:solidFill>
                <a:srgbClr val="CA3433"/>
              </a:solidFill>
              <a:prstDash val="solid"/>
              <a:miter/>
            </a:ln>
          </p:spPr>
          <p:txBody>
            <a:bodyPr rtlCol="0" anchor="ctr"/>
            <a:lstStyle/>
            <a:p>
              <a:endParaRPr lang="en-GB" sz="1050"/>
            </a:p>
          </p:txBody>
        </p:sp>
        <p:sp>
          <p:nvSpPr>
            <p:cNvPr id="335" name="Freeform: Shape 334">
              <a:extLst>
                <a:ext uri="{FF2B5EF4-FFF2-40B4-BE49-F238E27FC236}">
                  <a16:creationId xmlns:a16="http://schemas.microsoft.com/office/drawing/2014/main" id="{DF1BF598-F408-EDCF-B6B1-264EB5EDD852}"/>
                </a:ext>
              </a:extLst>
            </p:cNvPr>
            <p:cNvSpPr/>
            <p:nvPr/>
          </p:nvSpPr>
          <p:spPr>
            <a:xfrm>
              <a:off x="5681819" y="1457132"/>
              <a:ext cx="50776" cy="24736"/>
            </a:xfrm>
            <a:custGeom>
              <a:avLst/>
              <a:gdLst>
                <a:gd name="connsiteX0" fmla="*/ 50995 w 50776"/>
                <a:gd name="connsiteY0" fmla="*/ 20 h 24736"/>
                <a:gd name="connsiteX1" fmla="*/ 218 w 50776"/>
                <a:gd name="connsiteY1" fmla="*/ 20 h 24736"/>
              </a:gdLst>
              <a:ahLst/>
              <a:cxnLst>
                <a:cxn ang="0">
                  <a:pos x="connsiteX0" y="connsiteY0"/>
                </a:cxn>
                <a:cxn ang="0">
                  <a:pos x="connsiteX1" y="connsiteY1"/>
                </a:cxn>
              </a:cxnLst>
              <a:rect l="l" t="t" r="r" b="b"/>
              <a:pathLst>
                <a:path w="50776" h="24736">
                  <a:moveTo>
                    <a:pt x="50995" y="20"/>
                  </a:moveTo>
                  <a:lnTo>
                    <a:pt x="218" y="20"/>
                  </a:lnTo>
                </a:path>
              </a:pathLst>
            </a:custGeom>
            <a:ln w="19050" cap="flat">
              <a:solidFill>
                <a:srgbClr val="CA3433"/>
              </a:solidFill>
              <a:prstDash val="solid"/>
              <a:miter/>
            </a:ln>
          </p:spPr>
          <p:txBody>
            <a:bodyPr rtlCol="0" anchor="ctr"/>
            <a:lstStyle/>
            <a:p>
              <a:endParaRPr lang="en-GB" sz="1050"/>
            </a:p>
          </p:txBody>
        </p:sp>
      </p:grpSp>
      <p:grpSp>
        <p:nvGrpSpPr>
          <p:cNvPr id="173" name="Graphic 3">
            <a:extLst>
              <a:ext uri="{FF2B5EF4-FFF2-40B4-BE49-F238E27FC236}">
                <a16:creationId xmlns:a16="http://schemas.microsoft.com/office/drawing/2014/main" id="{9C5C8346-F8C1-65F6-E073-509243C80425}"/>
              </a:ext>
            </a:extLst>
          </p:cNvPr>
          <p:cNvGrpSpPr/>
          <p:nvPr/>
        </p:nvGrpSpPr>
        <p:grpSpPr>
          <a:xfrm>
            <a:off x="2619588" y="1409883"/>
            <a:ext cx="32760" cy="45305"/>
            <a:chOff x="5718242" y="1422006"/>
            <a:chExt cx="50776" cy="70003"/>
          </a:xfrm>
        </p:grpSpPr>
        <p:sp>
          <p:nvSpPr>
            <p:cNvPr id="332" name="Freeform: Shape 331">
              <a:extLst>
                <a:ext uri="{FF2B5EF4-FFF2-40B4-BE49-F238E27FC236}">
                  <a16:creationId xmlns:a16="http://schemas.microsoft.com/office/drawing/2014/main" id="{529BADF0-173D-D6AB-9C30-BF485455E41B}"/>
                </a:ext>
              </a:extLst>
            </p:cNvPr>
            <p:cNvSpPr/>
            <p:nvPr/>
          </p:nvSpPr>
          <p:spPr>
            <a:xfrm>
              <a:off x="5743720" y="1422006"/>
              <a:ext cx="17942" cy="70003"/>
            </a:xfrm>
            <a:custGeom>
              <a:avLst/>
              <a:gdLst>
                <a:gd name="connsiteX0" fmla="*/ 220 w 17942"/>
                <a:gd name="connsiteY0" fmla="*/ 20 h 70003"/>
                <a:gd name="connsiteX1" fmla="*/ 220 w 17942"/>
                <a:gd name="connsiteY1" fmla="*/ 70024 h 70003"/>
              </a:gdLst>
              <a:ahLst/>
              <a:cxnLst>
                <a:cxn ang="0">
                  <a:pos x="connsiteX0" y="connsiteY0"/>
                </a:cxn>
                <a:cxn ang="0">
                  <a:pos x="connsiteX1" y="connsiteY1"/>
                </a:cxn>
              </a:cxnLst>
              <a:rect l="l" t="t" r="r" b="b"/>
              <a:pathLst>
                <a:path w="17942" h="70003">
                  <a:moveTo>
                    <a:pt x="220" y="20"/>
                  </a:moveTo>
                  <a:lnTo>
                    <a:pt x="220" y="70024"/>
                  </a:lnTo>
                </a:path>
              </a:pathLst>
            </a:custGeom>
            <a:ln w="19050" cap="flat">
              <a:solidFill>
                <a:srgbClr val="CA3433"/>
              </a:solidFill>
              <a:prstDash val="solid"/>
              <a:miter/>
            </a:ln>
          </p:spPr>
          <p:txBody>
            <a:bodyPr rtlCol="0" anchor="ctr"/>
            <a:lstStyle/>
            <a:p>
              <a:endParaRPr lang="en-GB" sz="1050"/>
            </a:p>
          </p:txBody>
        </p:sp>
        <p:sp>
          <p:nvSpPr>
            <p:cNvPr id="333" name="Freeform: Shape 332">
              <a:extLst>
                <a:ext uri="{FF2B5EF4-FFF2-40B4-BE49-F238E27FC236}">
                  <a16:creationId xmlns:a16="http://schemas.microsoft.com/office/drawing/2014/main" id="{38B38E5B-8C94-886E-9D95-FF9D4A59712F}"/>
                </a:ext>
              </a:extLst>
            </p:cNvPr>
            <p:cNvSpPr/>
            <p:nvPr/>
          </p:nvSpPr>
          <p:spPr>
            <a:xfrm>
              <a:off x="5718242" y="1457132"/>
              <a:ext cx="50776" cy="24736"/>
            </a:xfrm>
            <a:custGeom>
              <a:avLst/>
              <a:gdLst>
                <a:gd name="connsiteX0" fmla="*/ 50997 w 50776"/>
                <a:gd name="connsiteY0" fmla="*/ 20 h 24736"/>
                <a:gd name="connsiteX1" fmla="*/ 220 w 50776"/>
                <a:gd name="connsiteY1" fmla="*/ 20 h 24736"/>
              </a:gdLst>
              <a:ahLst/>
              <a:cxnLst>
                <a:cxn ang="0">
                  <a:pos x="connsiteX0" y="connsiteY0"/>
                </a:cxn>
                <a:cxn ang="0">
                  <a:pos x="connsiteX1" y="connsiteY1"/>
                </a:cxn>
              </a:cxnLst>
              <a:rect l="l" t="t" r="r" b="b"/>
              <a:pathLst>
                <a:path w="50776" h="24736">
                  <a:moveTo>
                    <a:pt x="50997" y="20"/>
                  </a:moveTo>
                  <a:lnTo>
                    <a:pt x="220" y="20"/>
                  </a:lnTo>
                </a:path>
              </a:pathLst>
            </a:custGeom>
            <a:ln w="19050" cap="flat">
              <a:solidFill>
                <a:srgbClr val="CA3433"/>
              </a:solidFill>
              <a:prstDash val="solid"/>
              <a:miter/>
            </a:ln>
          </p:spPr>
          <p:txBody>
            <a:bodyPr rtlCol="0" anchor="ctr"/>
            <a:lstStyle/>
            <a:p>
              <a:endParaRPr lang="en-GB" sz="1050"/>
            </a:p>
          </p:txBody>
        </p:sp>
      </p:grpSp>
      <p:grpSp>
        <p:nvGrpSpPr>
          <p:cNvPr id="174" name="Graphic 3">
            <a:extLst>
              <a:ext uri="{FF2B5EF4-FFF2-40B4-BE49-F238E27FC236}">
                <a16:creationId xmlns:a16="http://schemas.microsoft.com/office/drawing/2014/main" id="{1398B8E8-17FA-773B-7EFA-A452AD01A1DA}"/>
              </a:ext>
            </a:extLst>
          </p:cNvPr>
          <p:cNvGrpSpPr/>
          <p:nvPr/>
        </p:nvGrpSpPr>
        <p:grpSpPr>
          <a:xfrm>
            <a:off x="2751559" y="1409883"/>
            <a:ext cx="32760" cy="45305"/>
            <a:chOff x="5922785" y="1422006"/>
            <a:chExt cx="50776" cy="70003"/>
          </a:xfrm>
        </p:grpSpPr>
        <p:sp>
          <p:nvSpPr>
            <p:cNvPr id="330" name="Freeform: Shape 329">
              <a:extLst>
                <a:ext uri="{FF2B5EF4-FFF2-40B4-BE49-F238E27FC236}">
                  <a16:creationId xmlns:a16="http://schemas.microsoft.com/office/drawing/2014/main" id="{F2F65EB4-4430-BB54-12A5-1ADB5D912178}"/>
                </a:ext>
              </a:extLst>
            </p:cNvPr>
            <p:cNvSpPr/>
            <p:nvPr/>
          </p:nvSpPr>
          <p:spPr>
            <a:xfrm>
              <a:off x="5948263" y="1422006"/>
              <a:ext cx="17942" cy="70003"/>
            </a:xfrm>
            <a:custGeom>
              <a:avLst/>
              <a:gdLst>
                <a:gd name="connsiteX0" fmla="*/ 232 w 17942"/>
                <a:gd name="connsiteY0" fmla="*/ 20 h 70003"/>
                <a:gd name="connsiteX1" fmla="*/ 232 w 17942"/>
                <a:gd name="connsiteY1" fmla="*/ 70024 h 70003"/>
              </a:gdLst>
              <a:ahLst/>
              <a:cxnLst>
                <a:cxn ang="0">
                  <a:pos x="connsiteX0" y="connsiteY0"/>
                </a:cxn>
                <a:cxn ang="0">
                  <a:pos x="connsiteX1" y="connsiteY1"/>
                </a:cxn>
              </a:cxnLst>
              <a:rect l="l" t="t" r="r" b="b"/>
              <a:pathLst>
                <a:path w="17942" h="70003">
                  <a:moveTo>
                    <a:pt x="232" y="20"/>
                  </a:moveTo>
                  <a:lnTo>
                    <a:pt x="232" y="70024"/>
                  </a:lnTo>
                </a:path>
              </a:pathLst>
            </a:custGeom>
            <a:ln w="19050" cap="flat">
              <a:solidFill>
                <a:srgbClr val="CA3433"/>
              </a:solidFill>
              <a:prstDash val="solid"/>
              <a:miter/>
            </a:ln>
          </p:spPr>
          <p:txBody>
            <a:bodyPr rtlCol="0" anchor="ctr"/>
            <a:lstStyle/>
            <a:p>
              <a:endParaRPr lang="en-GB" sz="1050"/>
            </a:p>
          </p:txBody>
        </p:sp>
        <p:sp>
          <p:nvSpPr>
            <p:cNvPr id="331" name="Freeform: Shape 330">
              <a:extLst>
                <a:ext uri="{FF2B5EF4-FFF2-40B4-BE49-F238E27FC236}">
                  <a16:creationId xmlns:a16="http://schemas.microsoft.com/office/drawing/2014/main" id="{0516271A-1011-B8FE-9DF8-1AF8CAB7FD41}"/>
                </a:ext>
              </a:extLst>
            </p:cNvPr>
            <p:cNvSpPr/>
            <p:nvPr/>
          </p:nvSpPr>
          <p:spPr>
            <a:xfrm>
              <a:off x="5922785" y="1457132"/>
              <a:ext cx="50776" cy="24736"/>
            </a:xfrm>
            <a:custGeom>
              <a:avLst/>
              <a:gdLst>
                <a:gd name="connsiteX0" fmla="*/ 51009 w 50776"/>
                <a:gd name="connsiteY0" fmla="*/ 20 h 24736"/>
                <a:gd name="connsiteX1" fmla="*/ 232 w 50776"/>
                <a:gd name="connsiteY1" fmla="*/ 20 h 24736"/>
              </a:gdLst>
              <a:ahLst/>
              <a:cxnLst>
                <a:cxn ang="0">
                  <a:pos x="connsiteX0" y="connsiteY0"/>
                </a:cxn>
                <a:cxn ang="0">
                  <a:pos x="connsiteX1" y="connsiteY1"/>
                </a:cxn>
              </a:cxnLst>
              <a:rect l="l" t="t" r="r" b="b"/>
              <a:pathLst>
                <a:path w="50776" h="24736">
                  <a:moveTo>
                    <a:pt x="51009" y="20"/>
                  </a:moveTo>
                  <a:lnTo>
                    <a:pt x="232" y="20"/>
                  </a:lnTo>
                </a:path>
              </a:pathLst>
            </a:custGeom>
            <a:ln w="19050" cap="flat">
              <a:solidFill>
                <a:srgbClr val="CA3433"/>
              </a:solidFill>
              <a:prstDash val="solid"/>
              <a:miter/>
            </a:ln>
          </p:spPr>
          <p:txBody>
            <a:bodyPr rtlCol="0" anchor="ctr"/>
            <a:lstStyle/>
            <a:p>
              <a:endParaRPr lang="en-GB" sz="1050"/>
            </a:p>
          </p:txBody>
        </p:sp>
      </p:grpSp>
      <p:grpSp>
        <p:nvGrpSpPr>
          <p:cNvPr id="175" name="Graphic 3">
            <a:extLst>
              <a:ext uri="{FF2B5EF4-FFF2-40B4-BE49-F238E27FC236}">
                <a16:creationId xmlns:a16="http://schemas.microsoft.com/office/drawing/2014/main" id="{D166A6EF-EADF-C180-5470-BDEA5CB9E8CC}"/>
              </a:ext>
            </a:extLst>
          </p:cNvPr>
          <p:cNvGrpSpPr/>
          <p:nvPr/>
        </p:nvGrpSpPr>
        <p:grpSpPr>
          <a:xfrm>
            <a:off x="2754684" y="1409883"/>
            <a:ext cx="32760" cy="45305"/>
            <a:chOff x="5927629" y="1422006"/>
            <a:chExt cx="50776" cy="70003"/>
          </a:xfrm>
        </p:grpSpPr>
        <p:sp>
          <p:nvSpPr>
            <p:cNvPr id="328" name="Freeform: Shape 327">
              <a:extLst>
                <a:ext uri="{FF2B5EF4-FFF2-40B4-BE49-F238E27FC236}">
                  <a16:creationId xmlns:a16="http://schemas.microsoft.com/office/drawing/2014/main" id="{8067B1AE-9D77-24BD-83DC-63EAECF17687}"/>
                </a:ext>
              </a:extLst>
            </p:cNvPr>
            <p:cNvSpPr/>
            <p:nvPr/>
          </p:nvSpPr>
          <p:spPr>
            <a:xfrm>
              <a:off x="5953108" y="1422006"/>
              <a:ext cx="17942" cy="70003"/>
            </a:xfrm>
            <a:custGeom>
              <a:avLst/>
              <a:gdLst>
                <a:gd name="connsiteX0" fmla="*/ 232 w 17942"/>
                <a:gd name="connsiteY0" fmla="*/ 20 h 70003"/>
                <a:gd name="connsiteX1" fmla="*/ 232 w 17942"/>
                <a:gd name="connsiteY1" fmla="*/ 70024 h 70003"/>
              </a:gdLst>
              <a:ahLst/>
              <a:cxnLst>
                <a:cxn ang="0">
                  <a:pos x="connsiteX0" y="connsiteY0"/>
                </a:cxn>
                <a:cxn ang="0">
                  <a:pos x="connsiteX1" y="connsiteY1"/>
                </a:cxn>
              </a:cxnLst>
              <a:rect l="l" t="t" r="r" b="b"/>
              <a:pathLst>
                <a:path w="17942" h="70003">
                  <a:moveTo>
                    <a:pt x="232" y="20"/>
                  </a:moveTo>
                  <a:lnTo>
                    <a:pt x="232" y="70024"/>
                  </a:lnTo>
                </a:path>
              </a:pathLst>
            </a:custGeom>
            <a:ln w="19050" cap="flat">
              <a:solidFill>
                <a:srgbClr val="CA3433"/>
              </a:solidFill>
              <a:prstDash val="solid"/>
              <a:miter/>
            </a:ln>
          </p:spPr>
          <p:txBody>
            <a:bodyPr rtlCol="0" anchor="ctr"/>
            <a:lstStyle/>
            <a:p>
              <a:endParaRPr lang="en-GB" sz="1050"/>
            </a:p>
          </p:txBody>
        </p:sp>
        <p:sp>
          <p:nvSpPr>
            <p:cNvPr id="329" name="Freeform: Shape 328">
              <a:extLst>
                <a:ext uri="{FF2B5EF4-FFF2-40B4-BE49-F238E27FC236}">
                  <a16:creationId xmlns:a16="http://schemas.microsoft.com/office/drawing/2014/main" id="{9FD6FFCE-E4ED-DF2C-7094-C96E5F523101}"/>
                </a:ext>
              </a:extLst>
            </p:cNvPr>
            <p:cNvSpPr/>
            <p:nvPr/>
          </p:nvSpPr>
          <p:spPr>
            <a:xfrm>
              <a:off x="5927629" y="1457132"/>
              <a:ext cx="50776" cy="24736"/>
            </a:xfrm>
            <a:custGeom>
              <a:avLst/>
              <a:gdLst>
                <a:gd name="connsiteX0" fmla="*/ 51009 w 50776"/>
                <a:gd name="connsiteY0" fmla="*/ 20 h 24736"/>
                <a:gd name="connsiteX1" fmla="*/ 232 w 50776"/>
                <a:gd name="connsiteY1" fmla="*/ 20 h 24736"/>
              </a:gdLst>
              <a:ahLst/>
              <a:cxnLst>
                <a:cxn ang="0">
                  <a:pos x="connsiteX0" y="connsiteY0"/>
                </a:cxn>
                <a:cxn ang="0">
                  <a:pos x="connsiteX1" y="connsiteY1"/>
                </a:cxn>
              </a:cxnLst>
              <a:rect l="l" t="t" r="r" b="b"/>
              <a:pathLst>
                <a:path w="50776" h="24736">
                  <a:moveTo>
                    <a:pt x="51009" y="20"/>
                  </a:moveTo>
                  <a:lnTo>
                    <a:pt x="232" y="20"/>
                  </a:lnTo>
                </a:path>
              </a:pathLst>
            </a:custGeom>
            <a:ln w="19050" cap="flat">
              <a:solidFill>
                <a:srgbClr val="CA3433"/>
              </a:solidFill>
              <a:prstDash val="solid"/>
              <a:miter/>
            </a:ln>
          </p:spPr>
          <p:txBody>
            <a:bodyPr rtlCol="0" anchor="ctr"/>
            <a:lstStyle/>
            <a:p>
              <a:endParaRPr lang="en-GB" sz="1050"/>
            </a:p>
          </p:txBody>
        </p:sp>
      </p:grpSp>
      <p:grpSp>
        <p:nvGrpSpPr>
          <p:cNvPr id="176" name="Graphic 3">
            <a:extLst>
              <a:ext uri="{FF2B5EF4-FFF2-40B4-BE49-F238E27FC236}">
                <a16:creationId xmlns:a16="http://schemas.microsoft.com/office/drawing/2014/main" id="{85AD97F4-B158-B7C6-4B15-FE602CBB69E1}"/>
              </a:ext>
            </a:extLst>
          </p:cNvPr>
          <p:cNvGrpSpPr/>
          <p:nvPr/>
        </p:nvGrpSpPr>
        <p:grpSpPr>
          <a:xfrm>
            <a:off x="2765103" y="1409883"/>
            <a:ext cx="32760" cy="45305"/>
            <a:chOff x="5943778" y="1422006"/>
            <a:chExt cx="50776" cy="70003"/>
          </a:xfrm>
        </p:grpSpPr>
        <p:sp>
          <p:nvSpPr>
            <p:cNvPr id="326" name="Freeform: Shape 325">
              <a:extLst>
                <a:ext uri="{FF2B5EF4-FFF2-40B4-BE49-F238E27FC236}">
                  <a16:creationId xmlns:a16="http://schemas.microsoft.com/office/drawing/2014/main" id="{0C13F048-FEED-E3AB-04E9-A76076629A2C}"/>
                </a:ext>
              </a:extLst>
            </p:cNvPr>
            <p:cNvSpPr/>
            <p:nvPr/>
          </p:nvSpPr>
          <p:spPr>
            <a:xfrm>
              <a:off x="5969256" y="1422006"/>
              <a:ext cx="17942" cy="70003"/>
            </a:xfrm>
            <a:custGeom>
              <a:avLst/>
              <a:gdLst>
                <a:gd name="connsiteX0" fmla="*/ 233 w 17942"/>
                <a:gd name="connsiteY0" fmla="*/ 20 h 70003"/>
                <a:gd name="connsiteX1" fmla="*/ 233 w 17942"/>
                <a:gd name="connsiteY1" fmla="*/ 70024 h 70003"/>
              </a:gdLst>
              <a:ahLst/>
              <a:cxnLst>
                <a:cxn ang="0">
                  <a:pos x="connsiteX0" y="connsiteY0"/>
                </a:cxn>
                <a:cxn ang="0">
                  <a:pos x="connsiteX1" y="connsiteY1"/>
                </a:cxn>
              </a:cxnLst>
              <a:rect l="l" t="t" r="r" b="b"/>
              <a:pathLst>
                <a:path w="17942" h="70003">
                  <a:moveTo>
                    <a:pt x="233" y="20"/>
                  </a:moveTo>
                  <a:lnTo>
                    <a:pt x="233" y="70024"/>
                  </a:lnTo>
                </a:path>
              </a:pathLst>
            </a:custGeom>
            <a:ln w="19050" cap="flat">
              <a:solidFill>
                <a:srgbClr val="CA3433"/>
              </a:solidFill>
              <a:prstDash val="solid"/>
              <a:miter/>
            </a:ln>
          </p:spPr>
          <p:txBody>
            <a:bodyPr rtlCol="0" anchor="ctr"/>
            <a:lstStyle/>
            <a:p>
              <a:endParaRPr lang="en-GB" sz="1050"/>
            </a:p>
          </p:txBody>
        </p:sp>
        <p:sp>
          <p:nvSpPr>
            <p:cNvPr id="327" name="Freeform: Shape 326">
              <a:extLst>
                <a:ext uri="{FF2B5EF4-FFF2-40B4-BE49-F238E27FC236}">
                  <a16:creationId xmlns:a16="http://schemas.microsoft.com/office/drawing/2014/main" id="{6A219C31-6EBC-D923-FB33-C6F654B84C1A}"/>
                </a:ext>
              </a:extLst>
            </p:cNvPr>
            <p:cNvSpPr/>
            <p:nvPr/>
          </p:nvSpPr>
          <p:spPr>
            <a:xfrm>
              <a:off x="5943778" y="1457132"/>
              <a:ext cx="50776" cy="24736"/>
            </a:xfrm>
            <a:custGeom>
              <a:avLst/>
              <a:gdLst>
                <a:gd name="connsiteX0" fmla="*/ 51010 w 50776"/>
                <a:gd name="connsiteY0" fmla="*/ 20 h 24736"/>
                <a:gd name="connsiteX1" fmla="*/ 233 w 50776"/>
                <a:gd name="connsiteY1" fmla="*/ 20 h 24736"/>
              </a:gdLst>
              <a:ahLst/>
              <a:cxnLst>
                <a:cxn ang="0">
                  <a:pos x="connsiteX0" y="connsiteY0"/>
                </a:cxn>
                <a:cxn ang="0">
                  <a:pos x="connsiteX1" y="connsiteY1"/>
                </a:cxn>
              </a:cxnLst>
              <a:rect l="l" t="t" r="r" b="b"/>
              <a:pathLst>
                <a:path w="50776" h="24736">
                  <a:moveTo>
                    <a:pt x="51010" y="20"/>
                  </a:moveTo>
                  <a:lnTo>
                    <a:pt x="233" y="20"/>
                  </a:lnTo>
                </a:path>
              </a:pathLst>
            </a:custGeom>
            <a:ln w="19050" cap="flat">
              <a:solidFill>
                <a:srgbClr val="CA3433"/>
              </a:solidFill>
              <a:prstDash val="solid"/>
              <a:miter/>
            </a:ln>
          </p:spPr>
          <p:txBody>
            <a:bodyPr rtlCol="0" anchor="ctr"/>
            <a:lstStyle/>
            <a:p>
              <a:endParaRPr lang="en-GB" sz="1050"/>
            </a:p>
          </p:txBody>
        </p:sp>
      </p:grpSp>
      <p:grpSp>
        <p:nvGrpSpPr>
          <p:cNvPr id="177" name="Graphic 3">
            <a:extLst>
              <a:ext uri="{FF2B5EF4-FFF2-40B4-BE49-F238E27FC236}">
                <a16:creationId xmlns:a16="http://schemas.microsoft.com/office/drawing/2014/main" id="{38E98973-94D4-121E-226A-9C35C1077E8D}"/>
              </a:ext>
            </a:extLst>
          </p:cNvPr>
          <p:cNvGrpSpPr/>
          <p:nvPr/>
        </p:nvGrpSpPr>
        <p:grpSpPr>
          <a:xfrm>
            <a:off x="2767998" y="1409883"/>
            <a:ext cx="32760" cy="45305"/>
            <a:chOff x="5948263" y="1422006"/>
            <a:chExt cx="50776" cy="70003"/>
          </a:xfrm>
        </p:grpSpPr>
        <p:sp>
          <p:nvSpPr>
            <p:cNvPr id="324" name="Freeform: Shape 323">
              <a:extLst>
                <a:ext uri="{FF2B5EF4-FFF2-40B4-BE49-F238E27FC236}">
                  <a16:creationId xmlns:a16="http://schemas.microsoft.com/office/drawing/2014/main" id="{8567BFAB-5347-E523-E6D7-87279DA5A993}"/>
                </a:ext>
              </a:extLst>
            </p:cNvPr>
            <p:cNvSpPr/>
            <p:nvPr/>
          </p:nvSpPr>
          <p:spPr>
            <a:xfrm>
              <a:off x="5973741" y="1422006"/>
              <a:ext cx="17942" cy="70003"/>
            </a:xfrm>
            <a:custGeom>
              <a:avLst/>
              <a:gdLst>
                <a:gd name="connsiteX0" fmla="*/ 233 w 17942"/>
                <a:gd name="connsiteY0" fmla="*/ 20 h 70003"/>
                <a:gd name="connsiteX1" fmla="*/ 233 w 17942"/>
                <a:gd name="connsiteY1" fmla="*/ 70024 h 70003"/>
              </a:gdLst>
              <a:ahLst/>
              <a:cxnLst>
                <a:cxn ang="0">
                  <a:pos x="connsiteX0" y="connsiteY0"/>
                </a:cxn>
                <a:cxn ang="0">
                  <a:pos x="connsiteX1" y="connsiteY1"/>
                </a:cxn>
              </a:cxnLst>
              <a:rect l="l" t="t" r="r" b="b"/>
              <a:pathLst>
                <a:path w="17942" h="70003">
                  <a:moveTo>
                    <a:pt x="233" y="20"/>
                  </a:moveTo>
                  <a:lnTo>
                    <a:pt x="233" y="70024"/>
                  </a:lnTo>
                </a:path>
              </a:pathLst>
            </a:custGeom>
            <a:ln w="19050" cap="flat">
              <a:solidFill>
                <a:srgbClr val="CA3433"/>
              </a:solidFill>
              <a:prstDash val="solid"/>
              <a:miter/>
            </a:ln>
          </p:spPr>
          <p:txBody>
            <a:bodyPr rtlCol="0" anchor="ctr"/>
            <a:lstStyle/>
            <a:p>
              <a:endParaRPr lang="en-GB" sz="1050"/>
            </a:p>
          </p:txBody>
        </p:sp>
        <p:sp>
          <p:nvSpPr>
            <p:cNvPr id="325" name="Freeform: Shape 324">
              <a:extLst>
                <a:ext uri="{FF2B5EF4-FFF2-40B4-BE49-F238E27FC236}">
                  <a16:creationId xmlns:a16="http://schemas.microsoft.com/office/drawing/2014/main" id="{B2FBFDBD-8EBF-CC60-DEC5-F3A788E3581A}"/>
                </a:ext>
              </a:extLst>
            </p:cNvPr>
            <p:cNvSpPr/>
            <p:nvPr/>
          </p:nvSpPr>
          <p:spPr>
            <a:xfrm>
              <a:off x="5948263" y="1457132"/>
              <a:ext cx="50776" cy="24736"/>
            </a:xfrm>
            <a:custGeom>
              <a:avLst/>
              <a:gdLst>
                <a:gd name="connsiteX0" fmla="*/ 51010 w 50776"/>
                <a:gd name="connsiteY0" fmla="*/ 20 h 24736"/>
                <a:gd name="connsiteX1" fmla="*/ 233 w 50776"/>
                <a:gd name="connsiteY1" fmla="*/ 20 h 24736"/>
              </a:gdLst>
              <a:ahLst/>
              <a:cxnLst>
                <a:cxn ang="0">
                  <a:pos x="connsiteX0" y="connsiteY0"/>
                </a:cxn>
                <a:cxn ang="0">
                  <a:pos x="connsiteX1" y="connsiteY1"/>
                </a:cxn>
              </a:cxnLst>
              <a:rect l="l" t="t" r="r" b="b"/>
              <a:pathLst>
                <a:path w="50776" h="24736">
                  <a:moveTo>
                    <a:pt x="51010" y="20"/>
                  </a:moveTo>
                  <a:lnTo>
                    <a:pt x="233" y="20"/>
                  </a:lnTo>
                </a:path>
              </a:pathLst>
            </a:custGeom>
            <a:ln w="19050" cap="flat">
              <a:solidFill>
                <a:srgbClr val="CA3433"/>
              </a:solidFill>
              <a:prstDash val="solid"/>
              <a:miter/>
            </a:ln>
          </p:spPr>
          <p:txBody>
            <a:bodyPr rtlCol="0" anchor="ctr"/>
            <a:lstStyle/>
            <a:p>
              <a:endParaRPr lang="en-GB" sz="1050"/>
            </a:p>
          </p:txBody>
        </p:sp>
      </p:grpSp>
      <p:grpSp>
        <p:nvGrpSpPr>
          <p:cNvPr id="178" name="Graphic 3">
            <a:extLst>
              <a:ext uri="{FF2B5EF4-FFF2-40B4-BE49-F238E27FC236}">
                <a16:creationId xmlns:a16="http://schemas.microsoft.com/office/drawing/2014/main" id="{B95A4A7F-A6D0-8985-1E00-1537C2A315E7}"/>
              </a:ext>
            </a:extLst>
          </p:cNvPr>
          <p:cNvGrpSpPr/>
          <p:nvPr/>
        </p:nvGrpSpPr>
        <p:grpSpPr>
          <a:xfrm>
            <a:off x="2781542" y="1440300"/>
            <a:ext cx="32760" cy="45305"/>
            <a:chOff x="5969256" y="1469005"/>
            <a:chExt cx="50776" cy="70003"/>
          </a:xfrm>
        </p:grpSpPr>
        <p:sp>
          <p:nvSpPr>
            <p:cNvPr id="322" name="Freeform: Shape 321">
              <a:extLst>
                <a:ext uri="{FF2B5EF4-FFF2-40B4-BE49-F238E27FC236}">
                  <a16:creationId xmlns:a16="http://schemas.microsoft.com/office/drawing/2014/main" id="{A1D7B249-09D7-DA9F-E033-8194E2B91051}"/>
                </a:ext>
              </a:extLst>
            </p:cNvPr>
            <p:cNvSpPr/>
            <p:nvPr/>
          </p:nvSpPr>
          <p:spPr>
            <a:xfrm>
              <a:off x="5994734" y="1469005"/>
              <a:ext cx="17942" cy="70003"/>
            </a:xfrm>
            <a:custGeom>
              <a:avLst/>
              <a:gdLst>
                <a:gd name="connsiteX0" fmla="*/ 234 w 17942"/>
                <a:gd name="connsiteY0" fmla="*/ 22 h 70003"/>
                <a:gd name="connsiteX1" fmla="*/ 234 w 17942"/>
                <a:gd name="connsiteY1" fmla="*/ 70026 h 70003"/>
              </a:gdLst>
              <a:ahLst/>
              <a:cxnLst>
                <a:cxn ang="0">
                  <a:pos x="connsiteX0" y="connsiteY0"/>
                </a:cxn>
                <a:cxn ang="0">
                  <a:pos x="connsiteX1" y="connsiteY1"/>
                </a:cxn>
              </a:cxnLst>
              <a:rect l="l" t="t" r="r" b="b"/>
              <a:pathLst>
                <a:path w="17942" h="70003">
                  <a:moveTo>
                    <a:pt x="234" y="22"/>
                  </a:moveTo>
                  <a:lnTo>
                    <a:pt x="234" y="70026"/>
                  </a:lnTo>
                </a:path>
              </a:pathLst>
            </a:custGeom>
            <a:ln w="19050" cap="flat">
              <a:solidFill>
                <a:srgbClr val="CA3433"/>
              </a:solidFill>
              <a:prstDash val="solid"/>
              <a:miter/>
            </a:ln>
          </p:spPr>
          <p:txBody>
            <a:bodyPr rtlCol="0" anchor="ctr"/>
            <a:lstStyle/>
            <a:p>
              <a:endParaRPr lang="en-GB" sz="1050"/>
            </a:p>
          </p:txBody>
        </p:sp>
        <p:sp>
          <p:nvSpPr>
            <p:cNvPr id="323" name="Freeform: Shape 322">
              <a:extLst>
                <a:ext uri="{FF2B5EF4-FFF2-40B4-BE49-F238E27FC236}">
                  <a16:creationId xmlns:a16="http://schemas.microsoft.com/office/drawing/2014/main" id="{BD9DBA8B-5B9B-71C4-08C8-5ED870C8ED7D}"/>
                </a:ext>
              </a:extLst>
            </p:cNvPr>
            <p:cNvSpPr/>
            <p:nvPr/>
          </p:nvSpPr>
          <p:spPr>
            <a:xfrm>
              <a:off x="5969256" y="1504131"/>
              <a:ext cx="50776" cy="24736"/>
            </a:xfrm>
            <a:custGeom>
              <a:avLst/>
              <a:gdLst>
                <a:gd name="connsiteX0" fmla="*/ 51011 w 50776"/>
                <a:gd name="connsiteY0" fmla="*/ 22 h 24736"/>
                <a:gd name="connsiteX1" fmla="*/ 234 w 50776"/>
                <a:gd name="connsiteY1" fmla="*/ 22 h 24736"/>
              </a:gdLst>
              <a:ahLst/>
              <a:cxnLst>
                <a:cxn ang="0">
                  <a:pos x="connsiteX0" y="connsiteY0"/>
                </a:cxn>
                <a:cxn ang="0">
                  <a:pos x="connsiteX1" y="connsiteY1"/>
                </a:cxn>
              </a:cxnLst>
              <a:rect l="l" t="t" r="r" b="b"/>
              <a:pathLst>
                <a:path w="50776" h="24736">
                  <a:moveTo>
                    <a:pt x="51011" y="22"/>
                  </a:moveTo>
                  <a:lnTo>
                    <a:pt x="234" y="22"/>
                  </a:lnTo>
                </a:path>
              </a:pathLst>
            </a:custGeom>
            <a:ln w="19050" cap="flat">
              <a:solidFill>
                <a:srgbClr val="CA3433"/>
              </a:solidFill>
              <a:prstDash val="solid"/>
              <a:miter/>
            </a:ln>
          </p:spPr>
          <p:txBody>
            <a:bodyPr rtlCol="0" anchor="ctr"/>
            <a:lstStyle/>
            <a:p>
              <a:endParaRPr lang="en-GB" sz="1050"/>
            </a:p>
          </p:txBody>
        </p:sp>
      </p:grpSp>
      <p:grpSp>
        <p:nvGrpSpPr>
          <p:cNvPr id="179" name="Graphic 3">
            <a:extLst>
              <a:ext uri="{FF2B5EF4-FFF2-40B4-BE49-F238E27FC236}">
                <a16:creationId xmlns:a16="http://schemas.microsoft.com/office/drawing/2014/main" id="{15D83FBC-B358-E1E8-525D-05BAB73DDA26}"/>
              </a:ext>
            </a:extLst>
          </p:cNvPr>
          <p:cNvGrpSpPr/>
          <p:nvPr/>
        </p:nvGrpSpPr>
        <p:grpSpPr>
          <a:xfrm>
            <a:off x="2810020" y="1440300"/>
            <a:ext cx="32760" cy="45305"/>
            <a:chOff x="6013394" y="1469005"/>
            <a:chExt cx="50776" cy="70003"/>
          </a:xfrm>
        </p:grpSpPr>
        <p:sp>
          <p:nvSpPr>
            <p:cNvPr id="320" name="Freeform: Shape 319">
              <a:extLst>
                <a:ext uri="{FF2B5EF4-FFF2-40B4-BE49-F238E27FC236}">
                  <a16:creationId xmlns:a16="http://schemas.microsoft.com/office/drawing/2014/main" id="{001ED756-D480-C14E-F92B-E61EA7C2B42C}"/>
                </a:ext>
              </a:extLst>
            </p:cNvPr>
            <p:cNvSpPr/>
            <p:nvPr/>
          </p:nvSpPr>
          <p:spPr>
            <a:xfrm>
              <a:off x="6038872" y="1469005"/>
              <a:ext cx="17942" cy="70003"/>
            </a:xfrm>
            <a:custGeom>
              <a:avLst/>
              <a:gdLst>
                <a:gd name="connsiteX0" fmla="*/ 237 w 17942"/>
                <a:gd name="connsiteY0" fmla="*/ 22 h 70003"/>
                <a:gd name="connsiteX1" fmla="*/ 237 w 17942"/>
                <a:gd name="connsiteY1" fmla="*/ 70026 h 70003"/>
              </a:gdLst>
              <a:ahLst/>
              <a:cxnLst>
                <a:cxn ang="0">
                  <a:pos x="connsiteX0" y="connsiteY0"/>
                </a:cxn>
                <a:cxn ang="0">
                  <a:pos x="connsiteX1" y="connsiteY1"/>
                </a:cxn>
              </a:cxnLst>
              <a:rect l="l" t="t" r="r" b="b"/>
              <a:pathLst>
                <a:path w="17942" h="70003">
                  <a:moveTo>
                    <a:pt x="237" y="22"/>
                  </a:moveTo>
                  <a:lnTo>
                    <a:pt x="237" y="70026"/>
                  </a:lnTo>
                </a:path>
              </a:pathLst>
            </a:custGeom>
            <a:ln w="19050" cap="flat">
              <a:solidFill>
                <a:srgbClr val="CA3433"/>
              </a:solidFill>
              <a:prstDash val="solid"/>
              <a:miter/>
            </a:ln>
          </p:spPr>
          <p:txBody>
            <a:bodyPr rtlCol="0" anchor="ctr"/>
            <a:lstStyle/>
            <a:p>
              <a:endParaRPr lang="en-GB" sz="1050"/>
            </a:p>
          </p:txBody>
        </p:sp>
        <p:sp>
          <p:nvSpPr>
            <p:cNvPr id="321" name="Freeform: Shape 320">
              <a:extLst>
                <a:ext uri="{FF2B5EF4-FFF2-40B4-BE49-F238E27FC236}">
                  <a16:creationId xmlns:a16="http://schemas.microsoft.com/office/drawing/2014/main" id="{CC6F293C-2F26-974E-1E57-F150AE4985E4}"/>
                </a:ext>
              </a:extLst>
            </p:cNvPr>
            <p:cNvSpPr/>
            <p:nvPr/>
          </p:nvSpPr>
          <p:spPr>
            <a:xfrm>
              <a:off x="6013394" y="1504131"/>
              <a:ext cx="50776" cy="24736"/>
            </a:xfrm>
            <a:custGeom>
              <a:avLst/>
              <a:gdLst>
                <a:gd name="connsiteX0" fmla="*/ 51014 w 50776"/>
                <a:gd name="connsiteY0" fmla="*/ 22 h 24736"/>
                <a:gd name="connsiteX1" fmla="*/ 237 w 50776"/>
                <a:gd name="connsiteY1" fmla="*/ 22 h 24736"/>
              </a:gdLst>
              <a:ahLst/>
              <a:cxnLst>
                <a:cxn ang="0">
                  <a:pos x="connsiteX0" y="connsiteY0"/>
                </a:cxn>
                <a:cxn ang="0">
                  <a:pos x="connsiteX1" y="connsiteY1"/>
                </a:cxn>
              </a:cxnLst>
              <a:rect l="l" t="t" r="r" b="b"/>
              <a:pathLst>
                <a:path w="50776" h="24736">
                  <a:moveTo>
                    <a:pt x="51014" y="22"/>
                  </a:moveTo>
                  <a:lnTo>
                    <a:pt x="237" y="22"/>
                  </a:lnTo>
                </a:path>
              </a:pathLst>
            </a:custGeom>
            <a:ln w="19050" cap="flat">
              <a:solidFill>
                <a:srgbClr val="CA3433"/>
              </a:solidFill>
              <a:prstDash val="solid"/>
              <a:miter/>
            </a:ln>
          </p:spPr>
          <p:txBody>
            <a:bodyPr rtlCol="0" anchor="ctr"/>
            <a:lstStyle/>
            <a:p>
              <a:endParaRPr lang="en-GB" sz="1050"/>
            </a:p>
          </p:txBody>
        </p:sp>
      </p:grpSp>
      <p:grpSp>
        <p:nvGrpSpPr>
          <p:cNvPr id="180" name="Graphic 3">
            <a:extLst>
              <a:ext uri="{FF2B5EF4-FFF2-40B4-BE49-F238E27FC236}">
                <a16:creationId xmlns:a16="http://schemas.microsoft.com/office/drawing/2014/main" id="{1CBC2D29-3EB0-869B-4E0C-A57C00FE6C75}"/>
              </a:ext>
            </a:extLst>
          </p:cNvPr>
          <p:cNvGrpSpPr/>
          <p:nvPr/>
        </p:nvGrpSpPr>
        <p:grpSpPr>
          <a:xfrm>
            <a:off x="2837919" y="1440300"/>
            <a:ext cx="32760" cy="45305"/>
            <a:chOff x="6056635" y="1469005"/>
            <a:chExt cx="50776" cy="70003"/>
          </a:xfrm>
        </p:grpSpPr>
        <p:sp>
          <p:nvSpPr>
            <p:cNvPr id="318" name="Freeform: Shape 317">
              <a:extLst>
                <a:ext uri="{FF2B5EF4-FFF2-40B4-BE49-F238E27FC236}">
                  <a16:creationId xmlns:a16="http://schemas.microsoft.com/office/drawing/2014/main" id="{F7447A8F-BD58-30F1-CD6B-8F5AE44AF8F2}"/>
                </a:ext>
              </a:extLst>
            </p:cNvPr>
            <p:cNvSpPr/>
            <p:nvPr/>
          </p:nvSpPr>
          <p:spPr>
            <a:xfrm>
              <a:off x="6082113" y="1469005"/>
              <a:ext cx="17942" cy="70003"/>
            </a:xfrm>
            <a:custGeom>
              <a:avLst/>
              <a:gdLst>
                <a:gd name="connsiteX0" fmla="*/ 239 w 17942"/>
                <a:gd name="connsiteY0" fmla="*/ 22 h 70003"/>
                <a:gd name="connsiteX1" fmla="*/ 239 w 17942"/>
                <a:gd name="connsiteY1" fmla="*/ 70026 h 70003"/>
              </a:gdLst>
              <a:ahLst/>
              <a:cxnLst>
                <a:cxn ang="0">
                  <a:pos x="connsiteX0" y="connsiteY0"/>
                </a:cxn>
                <a:cxn ang="0">
                  <a:pos x="connsiteX1" y="connsiteY1"/>
                </a:cxn>
              </a:cxnLst>
              <a:rect l="l" t="t" r="r" b="b"/>
              <a:pathLst>
                <a:path w="17942" h="70003">
                  <a:moveTo>
                    <a:pt x="239" y="22"/>
                  </a:moveTo>
                  <a:lnTo>
                    <a:pt x="239" y="70026"/>
                  </a:lnTo>
                </a:path>
              </a:pathLst>
            </a:custGeom>
            <a:ln w="19050" cap="flat">
              <a:solidFill>
                <a:srgbClr val="CA3433"/>
              </a:solidFill>
              <a:prstDash val="solid"/>
              <a:miter/>
            </a:ln>
          </p:spPr>
          <p:txBody>
            <a:bodyPr rtlCol="0" anchor="ctr"/>
            <a:lstStyle/>
            <a:p>
              <a:endParaRPr lang="en-GB" sz="1050"/>
            </a:p>
          </p:txBody>
        </p:sp>
        <p:sp>
          <p:nvSpPr>
            <p:cNvPr id="319" name="Freeform: Shape 318">
              <a:extLst>
                <a:ext uri="{FF2B5EF4-FFF2-40B4-BE49-F238E27FC236}">
                  <a16:creationId xmlns:a16="http://schemas.microsoft.com/office/drawing/2014/main" id="{619081DD-D533-0E69-4ED1-27B21DA6DC05}"/>
                </a:ext>
              </a:extLst>
            </p:cNvPr>
            <p:cNvSpPr/>
            <p:nvPr/>
          </p:nvSpPr>
          <p:spPr>
            <a:xfrm>
              <a:off x="6056635" y="1504131"/>
              <a:ext cx="50776" cy="24736"/>
            </a:xfrm>
            <a:custGeom>
              <a:avLst/>
              <a:gdLst>
                <a:gd name="connsiteX0" fmla="*/ 51016 w 50776"/>
                <a:gd name="connsiteY0" fmla="*/ 22 h 24736"/>
                <a:gd name="connsiteX1" fmla="*/ 239 w 50776"/>
                <a:gd name="connsiteY1" fmla="*/ 22 h 24736"/>
              </a:gdLst>
              <a:ahLst/>
              <a:cxnLst>
                <a:cxn ang="0">
                  <a:pos x="connsiteX0" y="connsiteY0"/>
                </a:cxn>
                <a:cxn ang="0">
                  <a:pos x="connsiteX1" y="connsiteY1"/>
                </a:cxn>
              </a:cxnLst>
              <a:rect l="l" t="t" r="r" b="b"/>
              <a:pathLst>
                <a:path w="50776" h="24736">
                  <a:moveTo>
                    <a:pt x="51016" y="22"/>
                  </a:moveTo>
                  <a:lnTo>
                    <a:pt x="239" y="22"/>
                  </a:lnTo>
                </a:path>
              </a:pathLst>
            </a:custGeom>
            <a:ln w="19050" cap="flat">
              <a:solidFill>
                <a:srgbClr val="CA3433"/>
              </a:solidFill>
              <a:prstDash val="solid"/>
              <a:miter/>
            </a:ln>
          </p:spPr>
          <p:txBody>
            <a:bodyPr rtlCol="0" anchor="ctr"/>
            <a:lstStyle/>
            <a:p>
              <a:endParaRPr lang="en-GB" sz="1050"/>
            </a:p>
          </p:txBody>
        </p:sp>
      </p:grpSp>
      <p:grpSp>
        <p:nvGrpSpPr>
          <p:cNvPr id="181" name="Graphic 3">
            <a:extLst>
              <a:ext uri="{FF2B5EF4-FFF2-40B4-BE49-F238E27FC236}">
                <a16:creationId xmlns:a16="http://schemas.microsoft.com/office/drawing/2014/main" id="{CD53558E-F63A-8978-DB86-CFC99DF20909}"/>
              </a:ext>
            </a:extLst>
          </p:cNvPr>
          <p:cNvGrpSpPr/>
          <p:nvPr/>
        </p:nvGrpSpPr>
        <p:grpSpPr>
          <a:xfrm>
            <a:off x="2842781" y="1440300"/>
            <a:ext cx="32760" cy="45305"/>
            <a:chOff x="6064171" y="1469005"/>
            <a:chExt cx="50776" cy="70003"/>
          </a:xfrm>
        </p:grpSpPr>
        <p:sp>
          <p:nvSpPr>
            <p:cNvPr id="316" name="Freeform: Shape 315">
              <a:extLst>
                <a:ext uri="{FF2B5EF4-FFF2-40B4-BE49-F238E27FC236}">
                  <a16:creationId xmlns:a16="http://schemas.microsoft.com/office/drawing/2014/main" id="{468DCDC0-7E0A-E7C2-C94F-07CC3AEC1D6A}"/>
                </a:ext>
              </a:extLst>
            </p:cNvPr>
            <p:cNvSpPr/>
            <p:nvPr/>
          </p:nvSpPr>
          <p:spPr>
            <a:xfrm>
              <a:off x="6089649" y="1469005"/>
              <a:ext cx="17942" cy="70003"/>
            </a:xfrm>
            <a:custGeom>
              <a:avLst/>
              <a:gdLst>
                <a:gd name="connsiteX0" fmla="*/ 240 w 17942"/>
                <a:gd name="connsiteY0" fmla="*/ 22 h 70003"/>
                <a:gd name="connsiteX1" fmla="*/ 240 w 17942"/>
                <a:gd name="connsiteY1" fmla="*/ 70026 h 70003"/>
              </a:gdLst>
              <a:ahLst/>
              <a:cxnLst>
                <a:cxn ang="0">
                  <a:pos x="connsiteX0" y="connsiteY0"/>
                </a:cxn>
                <a:cxn ang="0">
                  <a:pos x="connsiteX1" y="connsiteY1"/>
                </a:cxn>
              </a:cxnLst>
              <a:rect l="l" t="t" r="r" b="b"/>
              <a:pathLst>
                <a:path w="17942" h="70003">
                  <a:moveTo>
                    <a:pt x="240" y="22"/>
                  </a:moveTo>
                  <a:lnTo>
                    <a:pt x="240" y="70026"/>
                  </a:lnTo>
                </a:path>
              </a:pathLst>
            </a:custGeom>
            <a:ln w="19050" cap="flat">
              <a:solidFill>
                <a:srgbClr val="CA3433"/>
              </a:solidFill>
              <a:prstDash val="solid"/>
              <a:miter/>
            </a:ln>
          </p:spPr>
          <p:txBody>
            <a:bodyPr rtlCol="0" anchor="ctr"/>
            <a:lstStyle/>
            <a:p>
              <a:endParaRPr lang="en-GB" sz="1050"/>
            </a:p>
          </p:txBody>
        </p:sp>
        <p:sp>
          <p:nvSpPr>
            <p:cNvPr id="317" name="Freeform: Shape 316">
              <a:extLst>
                <a:ext uri="{FF2B5EF4-FFF2-40B4-BE49-F238E27FC236}">
                  <a16:creationId xmlns:a16="http://schemas.microsoft.com/office/drawing/2014/main" id="{80409F2B-91E5-5BCC-1EA5-D70241AC2B9F}"/>
                </a:ext>
              </a:extLst>
            </p:cNvPr>
            <p:cNvSpPr/>
            <p:nvPr/>
          </p:nvSpPr>
          <p:spPr>
            <a:xfrm>
              <a:off x="6064171" y="1504131"/>
              <a:ext cx="50776" cy="24736"/>
            </a:xfrm>
            <a:custGeom>
              <a:avLst/>
              <a:gdLst>
                <a:gd name="connsiteX0" fmla="*/ 51017 w 50776"/>
                <a:gd name="connsiteY0" fmla="*/ 22 h 24736"/>
                <a:gd name="connsiteX1" fmla="*/ 240 w 50776"/>
                <a:gd name="connsiteY1" fmla="*/ 22 h 24736"/>
              </a:gdLst>
              <a:ahLst/>
              <a:cxnLst>
                <a:cxn ang="0">
                  <a:pos x="connsiteX0" y="connsiteY0"/>
                </a:cxn>
                <a:cxn ang="0">
                  <a:pos x="connsiteX1" y="connsiteY1"/>
                </a:cxn>
              </a:cxnLst>
              <a:rect l="l" t="t" r="r" b="b"/>
              <a:pathLst>
                <a:path w="50776" h="24736">
                  <a:moveTo>
                    <a:pt x="51017" y="22"/>
                  </a:moveTo>
                  <a:lnTo>
                    <a:pt x="240" y="22"/>
                  </a:lnTo>
                </a:path>
              </a:pathLst>
            </a:custGeom>
            <a:ln w="19050" cap="flat">
              <a:solidFill>
                <a:srgbClr val="CA3433"/>
              </a:solidFill>
              <a:prstDash val="solid"/>
              <a:miter/>
            </a:ln>
          </p:spPr>
          <p:txBody>
            <a:bodyPr rtlCol="0" anchor="ctr"/>
            <a:lstStyle/>
            <a:p>
              <a:endParaRPr lang="en-GB" sz="1050"/>
            </a:p>
          </p:txBody>
        </p:sp>
      </p:grpSp>
      <p:grpSp>
        <p:nvGrpSpPr>
          <p:cNvPr id="182" name="Graphic 3">
            <a:extLst>
              <a:ext uri="{FF2B5EF4-FFF2-40B4-BE49-F238E27FC236}">
                <a16:creationId xmlns:a16="http://schemas.microsoft.com/office/drawing/2014/main" id="{E92B3B8E-14AE-2A36-1EE8-B8A92A31C4D8}"/>
              </a:ext>
            </a:extLst>
          </p:cNvPr>
          <p:cNvGrpSpPr/>
          <p:nvPr/>
        </p:nvGrpSpPr>
        <p:grpSpPr>
          <a:xfrm>
            <a:off x="3001377" y="1440300"/>
            <a:ext cx="32760" cy="45305"/>
            <a:chOff x="6309982" y="1469005"/>
            <a:chExt cx="50776" cy="70003"/>
          </a:xfrm>
        </p:grpSpPr>
        <p:sp>
          <p:nvSpPr>
            <p:cNvPr id="314" name="Freeform: Shape 313">
              <a:extLst>
                <a:ext uri="{FF2B5EF4-FFF2-40B4-BE49-F238E27FC236}">
                  <a16:creationId xmlns:a16="http://schemas.microsoft.com/office/drawing/2014/main" id="{40D7FE66-7DA5-3B80-3785-D4544A79C74E}"/>
                </a:ext>
              </a:extLst>
            </p:cNvPr>
            <p:cNvSpPr/>
            <p:nvPr/>
          </p:nvSpPr>
          <p:spPr>
            <a:xfrm>
              <a:off x="6335460" y="1469005"/>
              <a:ext cx="17942" cy="70003"/>
            </a:xfrm>
            <a:custGeom>
              <a:avLst/>
              <a:gdLst>
                <a:gd name="connsiteX0" fmla="*/ 253 w 17942"/>
                <a:gd name="connsiteY0" fmla="*/ 22 h 70003"/>
                <a:gd name="connsiteX1" fmla="*/ 253 w 17942"/>
                <a:gd name="connsiteY1" fmla="*/ 70026 h 70003"/>
              </a:gdLst>
              <a:ahLst/>
              <a:cxnLst>
                <a:cxn ang="0">
                  <a:pos x="connsiteX0" y="connsiteY0"/>
                </a:cxn>
                <a:cxn ang="0">
                  <a:pos x="connsiteX1" y="connsiteY1"/>
                </a:cxn>
              </a:cxnLst>
              <a:rect l="l" t="t" r="r" b="b"/>
              <a:pathLst>
                <a:path w="17942" h="70003">
                  <a:moveTo>
                    <a:pt x="253" y="22"/>
                  </a:moveTo>
                  <a:lnTo>
                    <a:pt x="253" y="70026"/>
                  </a:lnTo>
                </a:path>
              </a:pathLst>
            </a:custGeom>
            <a:ln w="19050" cap="flat">
              <a:solidFill>
                <a:srgbClr val="CA3433"/>
              </a:solidFill>
              <a:prstDash val="solid"/>
              <a:miter/>
            </a:ln>
          </p:spPr>
          <p:txBody>
            <a:bodyPr rtlCol="0" anchor="ctr"/>
            <a:lstStyle/>
            <a:p>
              <a:endParaRPr lang="en-GB" sz="1050"/>
            </a:p>
          </p:txBody>
        </p:sp>
        <p:sp>
          <p:nvSpPr>
            <p:cNvPr id="315" name="Freeform: Shape 314">
              <a:extLst>
                <a:ext uri="{FF2B5EF4-FFF2-40B4-BE49-F238E27FC236}">
                  <a16:creationId xmlns:a16="http://schemas.microsoft.com/office/drawing/2014/main" id="{BFA32568-C8FC-474F-DF7F-7847AD89CB16}"/>
                </a:ext>
              </a:extLst>
            </p:cNvPr>
            <p:cNvSpPr/>
            <p:nvPr/>
          </p:nvSpPr>
          <p:spPr>
            <a:xfrm>
              <a:off x="6309982" y="1504131"/>
              <a:ext cx="50776" cy="24736"/>
            </a:xfrm>
            <a:custGeom>
              <a:avLst/>
              <a:gdLst>
                <a:gd name="connsiteX0" fmla="*/ 51030 w 50776"/>
                <a:gd name="connsiteY0" fmla="*/ 22 h 24736"/>
                <a:gd name="connsiteX1" fmla="*/ 253 w 50776"/>
                <a:gd name="connsiteY1" fmla="*/ 22 h 24736"/>
              </a:gdLst>
              <a:ahLst/>
              <a:cxnLst>
                <a:cxn ang="0">
                  <a:pos x="connsiteX0" y="connsiteY0"/>
                </a:cxn>
                <a:cxn ang="0">
                  <a:pos x="connsiteX1" y="connsiteY1"/>
                </a:cxn>
              </a:cxnLst>
              <a:rect l="l" t="t" r="r" b="b"/>
              <a:pathLst>
                <a:path w="50776" h="24736">
                  <a:moveTo>
                    <a:pt x="51030" y="22"/>
                  </a:moveTo>
                  <a:lnTo>
                    <a:pt x="253" y="22"/>
                  </a:lnTo>
                </a:path>
              </a:pathLst>
            </a:custGeom>
            <a:ln w="19050" cap="flat">
              <a:solidFill>
                <a:srgbClr val="CA3433"/>
              </a:solidFill>
              <a:prstDash val="solid"/>
              <a:miter/>
            </a:ln>
          </p:spPr>
          <p:txBody>
            <a:bodyPr rtlCol="0" anchor="ctr"/>
            <a:lstStyle/>
            <a:p>
              <a:endParaRPr lang="en-GB" sz="1050"/>
            </a:p>
          </p:txBody>
        </p:sp>
      </p:grpSp>
      <p:grpSp>
        <p:nvGrpSpPr>
          <p:cNvPr id="183" name="Graphic 3">
            <a:extLst>
              <a:ext uri="{FF2B5EF4-FFF2-40B4-BE49-F238E27FC236}">
                <a16:creationId xmlns:a16="http://schemas.microsoft.com/office/drawing/2014/main" id="{699CA95C-79D3-666C-B06E-246C806BEF60}"/>
              </a:ext>
            </a:extLst>
          </p:cNvPr>
          <p:cNvGrpSpPr/>
          <p:nvPr/>
        </p:nvGrpSpPr>
        <p:grpSpPr>
          <a:xfrm>
            <a:off x="3013996" y="1440300"/>
            <a:ext cx="32760" cy="45305"/>
            <a:chOff x="6329539" y="1469005"/>
            <a:chExt cx="50776" cy="70003"/>
          </a:xfrm>
        </p:grpSpPr>
        <p:sp>
          <p:nvSpPr>
            <p:cNvPr id="312" name="Freeform: Shape 311">
              <a:extLst>
                <a:ext uri="{FF2B5EF4-FFF2-40B4-BE49-F238E27FC236}">
                  <a16:creationId xmlns:a16="http://schemas.microsoft.com/office/drawing/2014/main" id="{ACE29C49-951A-108D-09D6-FE856A1AAB90}"/>
                </a:ext>
              </a:extLst>
            </p:cNvPr>
            <p:cNvSpPr/>
            <p:nvPr/>
          </p:nvSpPr>
          <p:spPr>
            <a:xfrm>
              <a:off x="6355017" y="1469005"/>
              <a:ext cx="17942" cy="70003"/>
            </a:xfrm>
            <a:custGeom>
              <a:avLst/>
              <a:gdLst>
                <a:gd name="connsiteX0" fmla="*/ 255 w 17942"/>
                <a:gd name="connsiteY0" fmla="*/ 22 h 70003"/>
                <a:gd name="connsiteX1" fmla="*/ 255 w 17942"/>
                <a:gd name="connsiteY1" fmla="*/ 70026 h 70003"/>
              </a:gdLst>
              <a:ahLst/>
              <a:cxnLst>
                <a:cxn ang="0">
                  <a:pos x="connsiteX0" y="connsiteY0"/>
                </a:cxn>
                <a:cxn ang="0">
                  <a:pos x="connsiteX1" y="connsiteY1"/>
                </a:cxn>
              </a:cxnLst>
              <a:rect l="l" t="t" r="r" b="b"/>
              <a:pathLst>
                <a:path w="17942" h="70003">
                  <a:moveTo>
                    <a:pt x="255" y="22"/>
                  </a:moveTo>
                  <a:lnTo>
                    <a:pt x="255" y="70026"/>
                  </a:lnTo>
                </a:path>
              </a:pathLst>
            </a:custGeom>
            <a:ln w="19050" cap="flat">
              <a:solidFill>
                <a:srgbClr val="CA3433"/>
              </a:solidFill>
              <a:prstDash val="solid"/>
              <a:miter/>
            </a:ln>
          </p:spPr>
          <p:txBody>
            <a:bodyPr rtlCol="0" anchor="ctr"/>
            <a:lstStyle/>
            <a:p>
              <a:endParaRPr lang="en-GB" sz="1050"/>
            </a:p>
          </p:txBody>
        </p:sp>
        <p:sp>
          <p:nvSpPr>
            <p:cNvPr id="313" name="Freeform: Shape 312">
              <a:extLst>
                <a:ext uri="{FF2B5EF4-FFF2-40B4-BE49-F238E27FC236}">
                  <a16:creationId xmlns:a16="http://schemas.microsoft.com/office/drawing/2014/main" id="{A9EB1642-CB71-90EC-D8F3-B8B7A5E1FE4B}"/>
                </a:ext>
              </a:extLst>
            </p:cNvPr>
            <p:cNvSpPr/>
            <p:nvPr/>
          </p:nvSpPr>
          <p:spPr>
            <a:xfrm>
              <a:off x="6329539" y="1504131"/>
              <a:ext cx="50776" cy="24736"/>
            </a:xfrm>
            <a:custGeom>
              <a:avLst/>
              <a:gdLst>
                <a:gd name="connsiteX0" fmla="*/ 51032 w 50776"/>
                <a:gd name="connsiteY0" fmla="*/ 22 h 24736"/>
                <a:gd name="connsiteX1" fmla="*/ 255 w 50776"/>
                <a:gd name="connsiteY1" fmla="*/ 22 h 24736"/>
              </a:gdLst>
              <a:ahLst/>
              <a:cxnLst>
                <a:cxn ang="0">
                  <a:pos x="connsiteX0" y="connsiteY0"/>
                </a:cxn>
                <a:cxn ang="0">
                  <a:pos x="connsiteX1" y="connsiteY1"/>
                </a:cxn>
              </a:cxnLst>
              <a:rect l="l" t="t" r="r" b="b"/>
              <a:pathLst>
                <a:path w="50776" h="24736">
                  <a:moveTo>
                    <a:pt x="51032" y="22"/>
                  </a:moveTo>
                  <a:lnTo>
                    <a:pt x="255" y="22"/>
                  </a:lnTo>
                </a:path>
              </a:pathLst>
            </a:custGeom>
            <a:ln w="19050" cap="flat">
              <a:solidFill>
                <a:srgbClr val="CA3433"/>
              </a:solidFill>
              <a:prstDash val="solid"/>
              <a:miter/>
            </a:ln>
          </p:spPr>
          <p:txBody>
            <a:bodyPr rtlCol="0" anchor="ctr"/>
            <a:lstStyle/>
            <a:p>
              <a:endParaRPr lang="en-GB" sz="1050"/>
            </a:p>
          </p:txBody>
        </p:sp>
      </p:grpSp>
      <p:grpSp>
        <p:nvGrpSpPr>
          <p:cNvPr id="184" name="Graphic 3">
            <a:extLst>
              <a:ext uri="{FF2B5EF4-FFF2-40B4-BE49-F238E27FC236}">
                <a16:creationId xmlns:a16="http://schemas.microsoft.com/office/drawing/2014/main" id="{059D86F0-61D6-2DB3-355F-C24C0C8EC648}"/>
              </a:ext>
            </a:extLst>
          </p:cNvPr>
          <p:cNvGrpSpPr/>
          <p:nvPr/>
        </p:nvGrpSpPr>
        <p:grpSpPr>
          <a:xfrm>
            <a:off x="3227928" y="1440300"/>
            <a:ext cx="32760" cy="45305"/>
            <a:chOff x="6661115" y="1469005"/>
            <a:chExt cx="50776" cy="70003"/>
          </a:xfrm>
        </p:grpSpPr>
        <p:sp>
          <p:nvSpPr>
            <p:cNvPr id="310" name="Freeform: Shape 309">
              <a:extLst>
                <a:ext uri="{FF2B5EF4-FFF2-40B4-BE49-F238E27FC236}">
                  <a16:creationId xmlns:a16="http://schemas.microsoft.com/office/drawing/2014/main" id="{AAF5348E-9C95-7E48-B6F2-4C2749A39ED7}"/>
                </a:ext>
              </a:extLst>
            </p:cNvPr>
            <p:cNvSpPr/>
            <p:nvPr/>
          </p:nvSpPr>
          <p:spPr>
            <a:xfrm>
              <a:off x="6686593" y="1469005"/>
              <a:ext cx="17942" cy="70003"/>
            </a:xfrm>
            <a:custGeom>
              <a:avLst/>
              <a:gdLst>
                <a:gd name="connsiteX0" fmla="*/ 273 w 17942"/>
                <a:gd name="connsiteY0" fmla="*/ 22 h 70003"/>
                <a:gd name="connsiteX1" fmla="*/ 273 w 17942"/>
                <a:gd name="connsiteY1" fmla="*/ 70026 h 70003"/>
              </a:gdLst>
              <a:ahLst/>
              <a:cxnLst>
                <a:cxn ang="0">
                  <a:pos x="connsiteX0" y="connsiteY0"/>
                </a:cxn>
                <a:cxn ang="0">
                  <a:pos x="connsiteX1" y="connsiteY1"/>
                </a:cxn>
              </a:cxnLst>
              <a:rect l="l" t="t" r="r" b="b"/>
              <a:pathLst>
                <a:path w="17942" h="70003">
                  <a:moveTo>
                    <a:pt x="273" y="22"/>
                  </a:moveTo>
                  <a:lnTo>
                    <a:pt x="273" y="70026"/>
                  </a:lnTo>
                </a:path>
              </a:pathLst>
            </a:custGeom>
            <a:ln w="19050" cap="flat">
              <a:solidFill>
                <a:srgbClr val="CA3433"/>
              </a:solidFill>
              <a:prstDash val="solid"/>
              <a:miter/>
            </a:ln>
          </p:spPr>
          <p:txBody>
            <a:bodyPr rtlCol="0" anchor="ctr"/>
            <a:lstStyle/>
            <a:p>
              <a:endParaRPr lang="en-GB" sz="1050"/>
            </a:p>
          </p:txBody>
        </p:sp>
        <p:sp>
          <p:nvSpPr>
            <p:cNvPr id="311" name="Freeform: Shape 310">
              <a:extLst>
                <a:ext uri="{FF2B5EF4-FFF2-40B4-BE49-F238E27FC236}">
                  <a16:creationId xmlns:a16="http://schemas.microsoft.com/office/drawing/2014/main" id="{48D335DC-CB1A-1AB9-6E8A-05E499A5745E}"/>
                </a:ext>
              </a:extLst>
            </p:cNvPr>
            <p:cNvSpPr/>
            <p:nvPr/>
          </p:nvSpPr>
          <p:spPr>
            <a:xfrm>
              <a:off x="6661115" y="1504131"/>
              <a:ext cx="50776" cy="24736"/>
            </a:xfrm>
            <a:custGeom>
              <a:avLst/>
              <a:gdLst>
                <a:gd name="connsiteX0" fmla="*/ 51050 w 50776"/>
                <a:gd name="connsiteY0" fmla="*/ 22 h 24736"/>
                <a:gd name="connsiteX1" fmla="*/ 273 w 50776"/>
                <a:gd name="connsiteY1" fmla="*/ 22 h 24736"/>
              </a:gdLst>
              <a:ahLst/>
              <a:cxnLst>
                <a:cxn ang="0">
                  <a:pos x="connsiteX0" y="connsiteY0"/>
                </a:cxn>
                <a:cxn ang="0">
                  <a:pos x="connsiteX1" y="connsiteY1"/>
                </a:cxn>
              </a:cxnLst>
              <a:rect l="l" t="t" r="r" b="b"/>
              <a:pathLst>
                <a:path w="50776" h="24736">
                  <a:moveTo>
                    <a:pt x="51050" y="22"/>
                  </a:moveTo>
                  <a:lnTo>
                    <a:pt x="273" y="22"/>
                  </a:lnTo>
                </a:path>
              </a:pathLst>
            </a:custGeom>
            <a:ln w="19050" cap="flat">
              <a:solidFill>
                <a:srgbClr val="CA3433"/>
              </a:solidFill>
              <a:prstDash val="solid"/>
              <a:miter/>
            </a:ln>
          </p:spPr>
          <p:txBody>
            <a:bodyPr rtlCol="0" anchor="ctr"/>
            <a:lstStyle/>
            <a:p>
              <a:endParaRPr lang="en-GB" sz="1050"/>
            </a:p>
          </p:txBody>
        </p:sp>
      </p:grpSp>
      <p:grpSp>
        <p:nvGrpSpPr>
          <p:cNvPr id="185" name="Graphic 3">
            <a:extLst>
              <a:ext uri="{FF2B5EF4-FFF2-40B4-BE49-F238E27FC236}">
                <a16:creationId xmlns:a16="http://schemas.microsoft.com/office/drawing/2014/main" id="{FB850A1D-6681-38E2-DF77-4221B4380050}"/>
              </a:ext>
            </a:extLst>
          </p:cNvPr>
          <p:cNvGrpSpPr/>
          <p:nvPr/>
        </p:nvGrpSpPr>
        <p:grpSpPr>
          <a:xfrm>
            <a:off x="3232906" y="1440300"/>
            <a:ext cx="32760" cy="45305"/>
            <a:chOff x="6668830" y="1469005"/>
            <a:chExt cx="50776" cy="70003"/>
          </a:xfrm>
        </p:grpSpPr>
        <p:sp>
          <p:nvSpPr>
            <p:cNvPr id="308" name="Freeform: Shape 307">
              <a:extLst>
                <a:ext uri="{FF2B5EF4-FFF2-40B4-BE49-F238E27FC236}">
                  <a16:creationId xmlns:a16="http://schemas.microsoft.com/office/drawing/2014/main" id="{20E3EC95-2EF3-0063-E79C-9D6409F51FC0}"/>
                </a:ext>
              </a:extLst>
            </p:cNvPr>
            <p:cNvSpPr/>
            <p:nvPr/>
          </p:nvSpPr>
          <p:spPr>
            <a:xfrm>
              <a:off x="6694308" y="1469005"/>
              <a:ext cx="17942" cy="70003"/>
            </a:xfrm>
            <a:custGeom>
              <a:avLst/>
              <a:gdLst>
                <a:gd name="connsiteX0" fmla="*/ 273 w 17942"/>
                <a:gd name="connsiteY0" fmla="*/ 22 h 70003"/>
                <a:gd name="connsiteX1" fmla="*/ 273 w 17942"/>
                <a:gd name="connsiteY1" fmla="*/ 70026 h 70003"/>
              </a:gdLst>
              <a:ahLst/>
              <a:cxnLst>
                <a:cxn ang="0">
                  <a:pos x="connsiteX0" y="connsiteY0"/>
                </a:cxn>
                <a:cxn ang="0">
                  <a:pos x="connsiteX1" y="connsiteY1"/>
                </a:cxn>
              </a:cxnLst>
              <a:rect l="l" t="t" r="r" b="b"/>
              <a:pathLst>
                <a:path w="17942" h="70003">
                  <a:moveTo>
                    <a:pt x="273" y="22"/>
                  </a:moveTo>
                  <a:lnTo>
                    <a:pt x="273" y="70026"/>
                  </a:lnTo>
                </a:path>
              </a:pathLst>
            </a:custGeom>
            <a:ln w="19050" cap="flat">
              <a:solidFill>
                <a:srgbClr val="CA3433"/>
              </a:solidFill>
              <a:prstDash val="solid"/>
              <a:miter/>
            </a:ln>
          </p:spPr>
          <p:txBody>
            <a:bodyPr rtlCol="0" anchor="ctr"/>
            <a:lstStyle/>
            <a:p>
              <a:endParaRPr lang="en-GB" sz="1050"/>
            </a:p>
          </p:txBody>
        </p:sp>
        <p:sp>
          <p:nvSpPr>
            <p:cNvPr id="309" name="Freeform: Shape 308">
              <a:extLst>
                <a:ext uri="{FF2B5EF4-FFF2-40B4-BE49-F238E27FC236}">
                  <a16:creationId xmlns:a16="http://schemas.microsoft.com/office/drawing/2014/main" id="{76FD57BF-C858-58BA-7391-F9442D9C4B71}"/>
                </a:ext>
              </a:extLst>
            </p:cNvPr>
            <p:cNvSpPr/>
            <p:nvPr/>
          </p:nvSpPr>
          <p:spPr>
            <a:xfrm>
              <a:off x="6668830" y="1504131"/>
              <a:ext cx="50776" cy="24736"/>
            </a:xfrm>
            <a:custGeom>
              <a:avLst/>
              <a:gdLst>
                <a:gd name="connsiteX0" fmla="*/ 51050 w 50776"/>
                <a:gd name="connsiteY0" fmla="*/ 22 h 24736"/>
                <a:gd name="connsiteX1" fmla="*/ 273 w 50776"/>
                <a:gd name="connsiteY1" fmla="*/ 22 h 24736"/>
              </a:gdLst>
              <a:ahLst/>
              <a:cxnLst>
                <a:cxn ang="0">
                  <a:pos x="connsiteX0" y="connsiteY0"/>
                </a:cxn>
                <a:cxn ang="0">
                  <a:pos x="connsiteX1" y="connsiteY1"/>
                </a:cxn>
              </a:cxnLst>
              <a:rect l="l" t="t" r="r" b="b"/>
              <a:pathLst>
                <a:path w="50776" h="24736">
                  <a:moveTo>
                    <a:pt x="51050" y="22"/>
                  </a:moveTo>
                  <a:lnTo>
                    <a:pt x="273" y="22"/>
                  </a:lnTo>
                </a:path>
              </a:pathLst>
            </a:custGeom>
            <a:ln w="19050" cap="flat">
              <a:solidFill>
                <a:srgbClr val="CA3433"/>
              </a:solidFill>
              <a:prstDash val="solid"/>
              <a:miter/>
            </a:ln>
          </p:spPr>
          <p:txBody>
            <a:bodyPr rtlCol="0" anchor="ctr"/>
            <a:lstStyle/>
            <a:p>
              <a:endParaRPr lang="en-GB" sz="1050"/>
            </a:p>
          </p:txBody>
        </p:sp>
      </p:grpSp>
      <p:grpSp>
        <p:nvGrpSpPr>
          <p:cNvPr id="186" name="Graphic 3">
            <a:extLst>
              <a:ext uri="{FF2B5EF4-FFF2-40B4-BE49-F238E27FC236}">
                <a16:creationId xmlns:a16="http://schemas.microsoft.com/office/drawing/2014/main" id="{FDCC259F-C85E-8CDC-0AAF-0863386852AE}"/>
              </a:ext>
            </a:extLst>
          </p:cNvPr>
          <p:cNvGrpSpPr/>
          <p:nvPr/>
        </p:nvGrpSpPr>
        <p:grpSpPr>
          <a:xfrm>
            <a:off x="3241935" y="1440300"/>
            <a:ext cx="32760" cy="45305"/>
            <a:chOff x="6682825" y="1469005"/>
            <a:chExt cx="50776" cy="70003"/>
          </a:xfrm>
        </p:grpSpPr>
        <p:sp>
          <p:nvSpPr>
            <p:cNvPr id="306" name="Freeform: Shape 305">
              <a:extLst>
                <a:ext uri="{FF2B5EF4-FFF2-40B4-BE49-F238E27FC236}">
                  <a16:creationId xmlns:a16="http://schemas.microsoft.com/office/drawing/2014/main" id="{6BDF8E33-A94F-1834-D5DE-BA0DA000D1CD}"/>
                </a:ext>
              </a:extLst>
            </p:cNvPr>
            <p:cNvSpPr/>
            <p:nvPr/>
          </p:nvSpPr>
          <p:spPr>
            <a:xfrm>
              <a:off x="6708303" y="1469005"/>
              <a:ext cx="17942" cy="70003"/>
            </a:xfrm>
            <a:custGeom>
              <a:avLst/>
              <a:gdLst>
                <a:gd name="connsiteX0" fmla="*/ 274 w 17942"/>
                <a:gd name="connsiteY0" fmla="*/ 22 h 70003"/>
                <a:gd name="connsiteX1" fmla="*/ 274 w 17942"/>
                <a:gd name="connsiteY1" fmla="*/ 70026 h 70003"/>
              </a:gdLst>
              <a:ahLst/>
              <a:cxnLst>
                <a:cxn ang="0">
                  <a:pos x="connsiteX0" y="connsiteY0"/>
                </a:cxn>
                <a:cxn ang="0">
                  <a:pos x="connsiteX1" y="connsiteY1"/>
                </a:cxn>
              </a:cxnLst>
              <a:rect l="l" t="t" r="r" b="b"/>
              <a:pathLst>
                <a:path w="17942" h="70003">
                  <a:moveTo>
                    <a:pt x="274" y="22"/>
                  </a:moveTo>
                  <a:lnTo>
                    <a:pt x="274" y="70026"/>
                  </a:lnTo>
                </a:path>
              </a:pathLst>
            </a:custGeom>
            <a:ln w="19050" cap="flat">
              <a:solidFill>
                <a:srgbClr val="CA3433"/>
              </a:solidFill>
              <a:prstDash val="solid"/>
              <a:miter/>
            </a:ln>
          </p:spPr>
          <p:txBody>
            <a:bodyPr rtlCol="0" anchor="ctr"/>
            <a:lstStyle/>
            <a:p>
              <a:endParaRPr lang="en-GB" sz="1050"/>
            </a:p>
          </p:txBody>
        </p:sp>
        <p:sp>
          <p:nvSpPr>
            <p:cNvPr id="307" name="Freeform: Shape 306">
              <a:extLst>
                <a:ext uri="{FF2B5EF4-FFF2-40B4-BE49-F238E27FC236}">
                  <a16:creationId xmlns:a16="http://schemas.microsoft.com/office/drawing/2014/main" id="{1F8F5317-B2F4-860B-6B0A-E17E88F7B7B5}"/>
                </a:ext>
              </a:extLst>
            </p:cNvPr>
            <p:cNvSpPr/>
            <p:nvPr/>
          </p:nvSpPr>
          <p:spPr>
            <a:xfrm>
              <a:off x="6682825" y="1504131"/>
              <a:ext cx="50776" cy="24736"/>
            </a:xfrm>
            <a:custGeom>
              <a:avLst/>
              <a:gdLst>
                <a:gd name="connsiteX0" fmla="*/ 51051 w 50776"/>
                <a:gd name="connsiteY0" fmla="*/ 22 h 24736"/>
                <a:gd name="connsiteX1" fmla="*/ 274 w 50776"/>
                <a:gd name="connsiteY1" fmla="*/ 22 h 24736"/>
              </a:gdLst>
              <a:ahLst/>
              <a:cxnLst>
                <a:cxn ang="0">
                  <a:pos x="connsiteX0" y="connsiteY0"/>
                </a:cxn>
                <a:cxn ang="0">
                  <a:pos x="connsiteX1" y="connsiteY1"/>
                </a:cxn>
              </a:cxnLst>
              <a:rect l="l" t="t" r="r" b="b"/>
              <a:pathLst>
                <a:path w="50776" h="24736">
                  <a:moveTo>
                    <a:pt x="51051" y="22"/>
                  </a:moveTo>
                  <a:lnTo>
                    <a:pt x="274" y="22"/>
                  </a:lnTo>
                </a:path>
              </a:pathLst>
            </a:custGeom>
            <a:ln w="19050" cap="flat">
              <a:solidFill>
                <a:srgbClr val="CA3433"/>
              </a:solidFill>
              <a:prstDash val="solid"/>
              <a:miter/>
            </a:ln>
          </p:spPr>
          <p:txBody>
            <a:bodyPr rtlCol="0" anchor="ctr"/>
            <a:lstStyle/>
            <a:p>
              <a:endParaRPr lang="en-GB" sz="1050"/>
            </a:p>
          </p:txBody>
        </p:sp>
      </p:grpSp>
      <p:grpSp>
        <p:nvGrpSpPr>
          <p:cNvPr id="187" name="Graphic 3">
            <a:extLst>
              <a:ext uri="{FF2B5EF4-FFF2-40B4-BE49-F238E27FC236}">
                <a16:creationId xmlns:a16="http://schemas.microsoft.com/office/drawing/2014/main" id="{2DAA8087-FD47-039B-0A53-166EC98B3C55}"/>
              </a:ext>
            </a:extLst>
          </p:cNvPr>
          <p:cNvGrpSpPr/>
          <p:nvPr/>
        </p:nvGrpSpPr>
        <p:grpSpPr>
          <a:xfrm>
            <a:off x="3247723" y="1440300"/>
            <a:ext cx="32760" cy="45305"/>
            <a:chOff x="6691796" y="1469005"/>
            <a:chExt cx="50776" cy="70003"/>
          </a:xfrm>
        </p:grpSpPr>
        <p:sp>
          <p:nvSpPr>
            <p:cNvPr id="304" name="Freeform: Shape 303">
              <a:extLst>
                <a:ext uri="{FF2B5EF4-FFF2-40B4-BE49-F238E27FC236}">
                  <a16:creationId xmlns:a16="http://schemas.microsoft.com/office/drawing/2014/main" id="{05BFBF13-EC7A-5847-1BD0-DCDADD8B57FF}"/>
                </a:ext>
              </a:extLst>
            </p:cNvPr>
            <p:cNvSpPr/>
            <p:nvPr/>
          </p:nvSpPr>
          <p:spPr>
            <a:xfrm>
              <a:off x="6717274" y="1469005"/>
              <a:ext cx="17942" cy="70003"/>
            </a:xfrm>
            <a:custGeom>
              <a:avLst/>
              <a:gdLst>
                <a:gd name="connsiteX0" fmla="*/ 275 w 17942"/>
                <a:gd name="connsiteY0" fmla="*/ 22 h 70003"/>
                <a:gd name="connsiteX1" fmla="*/ 275 w 17942"/>
                <a:gd name="connsiteY1" fmla="*/ 70026 h 70003"/>
              </a:gdLst>
              <a:ahLst/>
              <a:cxnLst>
                <a:cxn ang="0">
                  <a:pos x="connsiteX0" y="connsiteY0"/>
                </a:cxn>
                <a:cxn ang="0">
                  <a:pos x="connsiteX1" y="connsiteY1"/>
                </a:cxn>
              </a:cxnLst>
              <a:rect l="l" t="t" r="r" b="b"/>
              <a:pathLst>
                <a:path w="17942" h="70003">
                  <a:moveTo>
                    <a:pt x="275" y="22"/>
                  </a:moveTo>
                  <a:lnTo>
                    <a:pt x="275" y="70026"/>
                  </a:lnTo>
                </a:path>
              </a:pathLst>
            </a:custGeom>
            <a:ln w="19050" cap="flat">
              <a:solidFill>
                <a:srgbClr val="CA3433"/>
              </a:solidFill>
              <a:prstDash val="solid"/>
              <a:miter/>
            </a:ln>
          </p:spPr>
          <p:txBody>
            <a:bodyPr rtlCol="0" anchor="ctr"/>
            <a:lstStyle/>
            <a:p>
              <a:endParaRPr lang="en-GB" sz="1050"/>
            </a:p>
          </p:txBody>
        </p:sp>
        <p:sp>
          <p:nvSpPr>
            <p:cNvPr id="305" name="Freeform: Shape 304">
              <a:extLst>
                <a:ext uri="{FF2B5EF4-FFF2-40B4-BE49-F238E27FC236}">
                  <a16:creationId xmlns:a16="http://schemas.microsoft.com/office/drawing/2014/main" id="{0A0ACAEE-B38C-5EAD-1EE2-7788AF7A2DE2}"/>
                </a:ext>
              </a:extLst>
            </p:cNvPr>
            <p:cNvSpPr/>
            <p:nvPr/>
          </p:nvSpPr>
          <p:spPr>
            <a:xfrm>
              <a:off x="6691796" y="1504131"/>
              <a:ext cx="50776" cy="24736"/>
            </a:xfrm>
            <a:custGeom>
              <a:avLst/>
              <a:gdLst>
                <a:gd name="connsiteX0" fmla="*/ 51052 w 50776"/>
                <a:gd name="connsiteY0" fmla="*/ 22 h 24736"/>
                <a:gd name="connsiteX1" fmla="*/ 275 w 50776"/>
                <a:gd name="connsiteY1" fmla="*/ 22 h 24736"/>
              </a:gdLst>
              <a:ahLst/>
              <a:cxnLst>
                <a:cxn ang="0">
                  <a:pos x="connsiteX0" y="connsiteY0"/>
                </a:cxn>
                <a:cxn ang="0">
                  <a:pos x="connsiteX1" y="connsiteY1"/>
                </a:cxn>
              </a:cxnLst>
              <a:rect l="l" t="t" r="r" b="b"/>
              <a:pathLst>
                <a:path w="50776" h="24736">
                  <a:moveTo>
                    <a:pt x="51052" y="22"/>
                  </a:moveTo>
                  <a:lnTo>
                    <a:pt x="275" y="22"/>
                  </a:lnTo>
                </a:path>
              </a:pathLst>
            </a:custGeom>
            <a:ln w="19050" cap="flat">
              <a:solidFill>
                <a:srgbClr val="CA3433"/>
              </a:solidFill>
              <a:prstDash val="solid"/>
              <a:miter/>
            </a:ln>
          </p:spPr>
          <p:txBody>
            <a:bodyPr rtlCol="0" anchor="ctr"/>
            <a:lstStyle/>
            <a:p>
              <a:endParaRPr lang="en-GB" sz="1050"/>
            </a:p>
          </p:txBody>
        </p:sp>
      </p:grpSp>
      <p:grpSp>
        <p:nvGrpSpPr>
          <p:cNvPr id="188" name="Graphic 3">
            <a:extLst>
              <a:ext uri="{FF2B5EF4-FFF2-40B4-BE49-F238E27FC236}">
                <a16:creationId xmlns:a16="http://schemas.microsoft.com/office/drawing/2014/main" id="{C72BCB48-DC40-AC0A-323E-C5E708C21271}"/>
              </a:ext>
            </a:extLst>
          </p:cNvPr>
          <p:cNvGrpSpPr/>
          <p:nvPr/>
        </p:nvGrpSpPr>
        <p:grpSpPr>
          <a:xfrm>
            <a:off x="3253511" y="1440300"/>
            <a:ext cx="32760" cy="45305"/>
            <a:chOff x="6700767" y="1469005"/>
            <a:chExt cx="50776" cy="70003"/>
          </a:xfrm>
        </p:grpSpPr>
        <p:sp>
          <p:nvSpPr>
            <p:cNvPr id="302" name="Freeform: Shape 301">
              <a:extLst>
                <a:ext uri="{FF2B5EF4-FFF2-40B4-BE49-F238E27FC236}">
                  <a16:creationId xmlns:a16="http://schemas.microsoft.com/office/drawing/2014/main" id="{1B5B0698-38DB-95FC-F84F-509BB6D21CAE}"/>
                </a:ext>
              </a:extLst>
            </p:cNvPr>
            <p:cNvSpPr/>
            <p:nvPr/>
          </p:nvSpPr>
          <p:spPr>
            <a:xfrm>
              <a:off x="6726246" y="1469005"/>
              <a:ext cx="17942" cy="70003"/>
            </a:xfrm>
            <a:custGeom>
              <a:avLst/>
              <a:gdLst>
                <a:gd name="connsiteX0" fmla="*/ 275 w 17942"/>
                <a:gd name="connsiteY0" fmla="*/ 22 h 70003"/>
                <a:gd name="connsiteX1" fmla="*/ 275 w 17942"/>
                <a:gd name="connsiteY1" fmla="*/ 70026 h 70003"/>
              </a:gdLst>
              <a:ahLst/>
              <a:cxnLst>
                <a:cxn ang="0">
                  <a:pos x="connsiteX0" y="connsiteY0"/>
                </a:cxn>
                <a:cxn ang="0">
                  <a:pos x="connsiteX1" y="connsiteY1"/>
                </a:cxn>
              </a:cxnLst>
              <a:rect l="l" t="t" r="r" b="b"/>
              <a:pathLst>
                <a:path w="17942" h="70003">
                  <a:moveTo>
                    <a:pt x="275" y="22"/>
                  </a:moveTo>
                  <a:lnTo>
                    <a:pt x="275" y="70026"/>
                  </a:lnTo>
                </a:path>
              </a:pathLst>
            </a:custGeom>
            <a:ln w="19050" cap="flat">
              <a:solidFill>
                <a:srgbClr val="CA3433"/>
              </a:solidFill>
              <a:prstDash val="solid"/>
              <a:miter/>
            </a:ln>
          </p:spPr>
          <p:txBody>
            <a:bodyPr rtlCol="0" anchor="ctr"/>
            <a:lstStyle/>
            <a:p>
              <a:endParaRPr lang="en-GB" sz="1050"/>
            </a:p>
          </p:txBody>
        </p:sp>
        <p:sp>
          <p:nvSpPr>
            <p:cNvPr id="303" name="Freeform: Shape 302">
              <a:extLst>
                <a:ext uri="{FF2B5EF4-FFF2-40B4-BE49-F238E27FC236}">
                  <a16:creationId xmlns:a16="http://schemas.microsoft.com/office/drawing/2014/main" id="{9173AD27-C3B9-6AC3-5C34-74E4D2B63127}"/>
                </a:ext>
              </a:extLst>
            </p:cNvPr>
            <p:cNvSpPr/>
            <p:nvPr/>
          </p:nvSpPr>
          <p:spPr>
            <a:xfrm>
              <a:off x="6700767" y="1504131"/>
              <a:ext cx="50776" cy="24736"/>
            </a:xfrm>
            <a:custGeom>
              <a:avLst/>
              <a:gdLst>
                <a:gd name="connsiteX0" fmla="*/ 51052 w 50776"/>
                <a:gd name="connsiteY0" fmla="*/ 22 h 24736"/>
                <a:gd name="connsiteX1" fmla="*/ 275 w 50776"/>
                <a:gd name="connsiteY1" fmla="*/ 22 h 24736"/>
              </a:gdLst>
              <a:ahLst/>
              <a:cxnLst>
                <a:cxn ang="0">
                  <a:pos x="connsiteX0" y="connsiteY0"/>
                </a:cxn>
                <a:cxn ang="0">
                  <a:pos x="connsiteX1" y="connsiteY1"/>
                </a:cxn>
              </a:cxnLst>
              <a:rect l="l" t="t" r="r" b="b"/>
              <a:pathLst>
                <a:path w="50776" h="24736">
                  <a:moveTo>
                    <a:pt x="51052" y="22"/>
                  </a:moveTo>
                  <a:lnTo>
                    <a:pt x="275" y="22"/>
                  </a:lnTo>
                </a:path>
              </a:pathLst>
            </a:custGeom>
            <a:ln w="19050" cap="flat">
              <a:solidFill>
                <a:srgbClr val="CA3433"/>
              </a:solidFill>
              <a:prstDash val="solid"/>
              <a:miter/>
            </a:ln>
          </p:spPr>
          <p:txBody>
            <a:bodyPr rtlCol="0" anchor="ctr"/>
            <a:lstStyle/>
            <a:p>
              <a:endParaRPr lang="en-GB" sz="1050"/>
            </a:p>
          </p:txBody>
        </p:sp>
      </p:grpSp>
      <p:grpSp>
        <p:nvGrpSpPr>
          <p:cNvPr id="189" name="Graphic 3">
            <a:extLst>
              <a:ext uri="{FF2B5EF4-FFF2-40B4-BE49-F238E27FC236}">
                <a16:creationId xmlns:a16="http://schemas.microsoft.com/office/drawing/2014/main" id="{68F8F27C-B0F7-561C-B8C7-78A567BE68B6}"/>
              </a:ext>
            </a:extLst>
          </p:cNvPr>
          <p:cNvGrpSpPr/>
          <p:nvPr/>
        </p:nvGrpSpPr>
        <p:grpSpPr>
          <a:xfrm>
            <a:off x="3259184" y="1440300"/>
            <a:ext cx="32760" cy="45305"/>
            <a:chOff x="6709559" y="1469005"/>
            <a:chExt cx="50776" cy="70003"/>
          </a:xfrm>
        </p:grpSpPr>
        <p:sp>
          <p:nvSpPr>
            <p:cNvPr id="300" name="Freeform: Shape 299">
              <a:extLst>
                <a:ext uri="{FF2B5EF4-FFF2-40B4-BE49-F238E27FC236}">
                  <a16:creationId xmlns:a16="http://schemas.microsoft.com/office/drawing/2014/main" id="{109CFDFA-CF58-8E6D-47E2-63EC3212A6EA}"/>
                </a:ext>
              </a:extLst>
            </p:cNvPr>
            <p:cNvSpPr/>
            <p:nvPr/>
          </p:nvSpPr>
          <p:spPr>
            <a:xfrm>
              <a:off x="6735037" y="1469005"/>
              <a:ext cx="17942" cy="70003"/>
            </a:xfrm>
            <a:custGeom>
              <a:avLst/>
              <a:gdLst>
                <a:gd name="connsiteX0" fmla="*/ 276 w 17942"/>
                <a:gd name="connsiteY0" fmla="*/ 22 h 70003"/>
                <a:gd name="connsiteX1" fmla="*/ 276 w 17942"/>
                <a:gd name="connsiteY1" fmla="*/ 70026 h 70003"/>
              </a:gdLst>
              <a:ahLst/>
              <a:cxnLst>
                <a:cxn ang="0">
                  <a:pos x="connsiteX0" y="connsiteY0"/>
                </a:cxn>
                <a:cxn ang="0">
                  <a:pos x="connsiteX1" y="connsiteY1"/>
                </a:cxn>
              </a:cxnLst>
              <a:rect l="l" t="t" r="r" b="b"/>
              <a:pathLst>
                <a:path w="17942" h="70003">
                  <a:moveTo>
                    <a:pt x="276" y="22"/>
                  </a:moveTo>
                  <a:lnTo>
                    <a:pt x="276" y="70026"/>
                  </a:lnTo>
                </a:path>
              </a:pathLst>
            </a:custGeom>
            <a:ln w="19050" cap="flat">
              <a:solidFill>
                <a:srgbClr val="CA3433"/>
              </a:solidFill>
              <a:prstDash val="solid"/>
              <a:miter/>
            </a:ln>
          </p:spPr>
          <p:txBody>
            <a:bodyPr rtlCol="0" anchor="ctr"/>
            <a:lstStyle/>
            <a:p>
              <a:endParaRPr lang="en-GB" sz="1050"/>
            </a:p>
          </p:txBody>
        </p:sp>
        <p:sp>
          <p:nvSpPr>
            <p:cNvPr id="301" name="Freeform: Shape 300">
              <a:extLst>
                <a:ext uri="{FF2B5EF4-FFF2-40B4-BE49-F238E27FC236}">
                  <a16:creationId xmlns:a16="http://schemas.microsoft.com/office/drawing/2014/main" id="{6C9B98D9-3D40-0970-8BDC-3E7FFF7FC28F}"/>
                </a:ext>
              </a:extLst>
            </p:cNvPr>
            <p:cNvSpPr/>
            <p:nvPr/>
          </p:nvSpPr>
          <p:spPr>
            <a:xfrm>
              <a:off x="6709559" y="1504131"/>
              <a:ext cx="50776" cy="24736"/>
            </a:xfrm>
            <a:custGeom>
              <a:avLst/>
              <a:gdLst>
                <a:gd name="connsiteX0" fmla="*/ 51053 w 50776"/>
                <a:gd name="connsiteY0" fmla="*/ 22 h 24736"/>
                <a:gd name="connsiteX1" fmla="*/ 276 w 50776"/>
                <a:gd name="connsiteY1" fmla="*/ 22 h 24736"/>
              </a:gdLst>
              <a:ahLst/>
              <a:cxnLst>
                <a:cxn ang="0">
                  <a:pos x="connsiteX0" y="connsiteY0"/>
                </a:cxn>
                <a:cxn ang="0">
                  <a:pos x="connsiteX1" y="connsiteY1"/>
                </a:cxn>
              </a:cxnLst>
              <a:rect l="l" t="t" r="r" b="b"/>
              <a:pathLst>
                <a:path w="50776" h="24736">
                  <a:moveTo>
                    <a:pt x="51053" y="22"/>
                  </a:moveTo>
                  <a:lnTo>
                    <a:pt x="276" y="22"/>
                  </a:lnTo>
                </a:path>
              </a:pathLst>
            </a:custGeom>
            <a:ln w="19050" cap="flat">
              <a:solidFill>
                <a:srgbClr val="CA3433"/>
              </a:solidFill>
              <a:prstDash val="solid"/>
              <a:miter/>
            </a:ln>
          </p:spPr>
          <p:txBody>
            <a:bodyPr rtlCol="0" anchor="ctr"/>
            <a:lstStyle/>
            <a:p>
              <a:endParaRPr lang="en-GB" sz="1050"/>
            </a:p>
          </p:txBody>
        </p:sp>
      </p:grpSp>
      <p:grpSp>
        <p:nvGrpSpPr>
          <p:cNvPr id="190" name="Graphic 3">
            <a:extLst>
              <a:ext uri="{FF2B5EF4-FFF2-40B4-BE49-F238E27FC236}">
                <a16:creationId xmlns:a16="http://schemas.microsoft.com/office/drawing/2014/main" id="{B6CF01C2-87F4-78C4-8D36-4F96EA25B1FF}"/>
              </a:ext>
            </a:extLst>
          </p:cNvPr>
          <p:cNvGrpSpPr/>
          <p:nvPr/>
        </p:nvGrpSpPr>
        <p:grpSpPr>
          <a:xfrm>
            <a:off x="3286272" y="1440300"/>
            <a:ext cx="32760" cy="45305"/>
            <a:chOff x="6751544" y="1469005"/>
            <a:chExt cx="50776" cy="70003"/>
          </a:xfrm>
        </p:grpSpPr>
        <p:sp>
          <p:nvSpPr>
            <p:cNvPr id="298" name="Freeform: Shape 297">
              <a:extLst>
                <a:ext uri="{FF2B5EF4-FFF2-40B4-BE49-F238E27FC236}">
                  <a16:creationId xmlns:a16="http://schemas.microsoft.com/office/drawing/2014/main" id="{984196E1-0D88-E886-E852-FC170BA86DDB}"/>
                </a:ext>
              </a:extLst>
            </p:cNvPr>
            <p:cNvSpPr/>
            <p:nvPr/>
          </p:nvSpPr>
          <p:spPr>
            <a:xfrm>
              <a:off x="6777023" y="1469005"/>
              <a:ext cx="17942" cy="70003"/>
            </a:xfrm>
            <a:custGeom>
              <a:avLst/>
              <a:gdLst>
                <a:gd name="connsiteX0" fmla="*/ 278 w 17942"/>
                <a:gd name="connsiteY0" fmla="*/ 22 h 70003"/>
                <a:gd name="connsiteX1" fmla="*/ 278 w 17942"/>
                <a:gd name="connsiteY1" fmla="*/ 70026 h 70003"/>
              </a:gdLst>
              <a:ahLst/>
              <a:cxnLst>
                <a:cxn ang="0">
                  <a:pos x="connsiteX0" y="connsiteY0"/>
                </a:cxn>
                <a:cxn ang="0">
                  <a:pos x="connsiteX1" y="connsiteY1"/>
                </a:cxn>
              </a:cxnLst>
              <a:rect l="l" t="t" r="r" b="b"/>
              <a:pathLst>
                <a:path w="17942" h="70003">
                  <a:moveTo>
                    <a:pt x="278" y="22"/>
                  </a:moveTo>
                  <a:lnTo>
                    <a:pt x="278" y="70026"/>
                  </a:lnTo>
                </a:path>
              </a:pathLst>
            </a:custGeom>
            <a:ln w="19050" cap="flat">
              <a:solidFill>
                <a:srgbClr val="CA3433"/>
              </a:solidFill>
              <a:prstDash val="solid"/>
              <a:miter/>
            </a:ln>
          </p:spPr>
          <p:txBody>
            <a:bodyPr rtlCol="0" anchor="ctr"/>
            <a:lstStyle/>
            <a:p>
              <a:endParaRPr lang="en-GB" sz="1050"/>
            </a:p>
          </p:txBody>
        </p:sp>
        <p:sp>
          <p:nvSpPr>
            <p:cNvPr id="299" name="Freeform: Shape 298">
              <a:extLst>
                <a:ext uri="{FF2B5EF4-FFF2-40B4-BE49-F238E27FC236}">
                  <a16:creationId xmlns:a16="http://schemas.microsoft.com/office/drawing/2014/main" id="{B98B1FAD-62D5-D65C-BF0A-EF5FC66F59F6}"/>
                </a:ext>
              </a:extLst>
            </p:cNvPr>
            <p:cNvSpPr/>
            <p:nvPr/>
          </p:nvSpPr>
          <p:spPr>
            <a:xfrm>
              <a:off x="6751544" y="1504131"/>
              <a:ext cx="50776" cy="24736"/>
            </a:xfrm>
            <a:custGeom>
              <a:avLst/>
              <a:gdLst>
                <a:gd name="connsiteX0" fmla="*/ 51055 w 50776"/>
                <a:gd name="connsiteY0" fmla="*/ 22 h 24736"/>
                <a:gd name="connsiteX1" fmla="*/ 278 w 50776"/>
                <a:gd name="connsiteY1" fmla="*/ 22 h 24736"/>
              </a:gdLst>
              <a:ahLst/>
              <a:cxnLst>
                <a:cxn ang="0">
                  <a:pos x="connsiteX0" y="connsiteY0"/>
                </a:cxn>
                <a:cxn ang="0">
                  <a:pos x="connsiteX1" y="connsiteY1"/>
                </a:cxn>
              </a:cxnLst>
              <a:rect l="l" t="t" r="r" b="b"/>
              <a:pathLst>
                <a:path w="50776" h="24736">
                  <a:moveTo>
                    <a:pt x="51055" y="22"/>
                  </a:moveTo>
                  <a:lnTo>
                    <a:pt x="278" y="22"/>
                  </a:lnTo>
                </a:path>
              </a:pathLst>
            </a:custGeom>
            <a:ln w="19050" cap="flat">
              <a:solidFill>
                <a:srgbClr val="CA3433"/>
              </a:solidFill>
              <a:prstDash val="solid"/>
              <a:miter/>
            </a:ln>
          </p:spPr>
          <p:txBody>
            <a:bodyPr rtlCol="0" anchor="ctr"/>
            <a:lstStyle/>
            <a:p>
              <a:endParaRPr lang="en-GB" sz="1050"/>
            </a:p>
          </p:txBody>
        </p:sp>
      </p:grpSp>
      <p:grpSp>
        <p:nvGrpSpPr>
          <p:cNvPr id="191" name="Graphic 3">
            <a:extLst>
              <a:ext uri="{FF2B5EF4-FFF2-40B4-BE49-F238E27FC236}">
                <a16:creationId xmlns:a16="http://schemas.microsoft.com/office/drawing/2014/main" id="{A1C5561C-862A-3C28-F6C8-1CABBE071965}"/>
              </a:ext>
            </a:extLst>
          </p:cNvPr>
          <p:cNvGrpSpPr/>
          <p:nvPr/>
        </p:nvGrpSpPr>
        <p:grpSpPr>
          <a:xfrm>
            <a:off x="3314751" y="1440300"/>
            <a:ext cx="32760" cy="45305"/>
            <a:chOff x="6795683" y="1469005"/>
            <a:chExt cx="50776" cy="70003"/>
          </a:xfrm>
        </p:grpSpPr>
        <p:sp>
          <p:nvSpPr>
            <p:cNvPr id="296" name="Freeform: Shape 295">
              <a:extLst>
                <a:ext uri="{FF2B5EF4-FFF2-40B4-BE49-F238E27FC236}">
                  <a16:creationId xmlns:a16="http://schemas.microsoft.com/office/drawing/2014/main" id="{49A88906-D9F8-B069-07DE-9A8D6881C648}"/>
                </a:ext>
              </a:extLst>
            </p:cNvPr>
            <p:cNvSpPr/>
            <p:nvPr/>
          </p:nvSpPr>
          <p:spPr>
            <a:xfrm>
              <a:off x="6821161" y="1469005"/>
              <a:ext cx="17942" cy="70003"/>
            </a:xfrm>
            <a:custGeom>
              <a:avLst/>
              <a:gdLst>
                <a:gd name="connsiteX0" fmla="*/ 280 w 17942"/>
                <a:gd name="connsiteY0" fmla="*/ 22 h 70003"/>
                <a:gd name="connsiteX1" fmla="*/ 280 w 17942"/>
                <a:gd name="connsiteY1" fmla="*/ 70026 h 70003"/>
              </a:gdLst>
              <a:ahLst/>
              <a:cxnLst>
                <a:cxn ang="0">
                  <a:pos x="connsiteX0" y="connsiteY0"/>
                </a:cxn>
                <a:cxn ang="0">
                  <a:pos x="connsiteX1" y="connsiteY1"/>
                </a:cxn>
              </a:cxnLst>
              <a:rect l="l" t="t" r="r" b="b"/>
              <a:pathLst>
                <a:path w="17942" h="70003">
                  <a:moveTo>
                    <a:pt x="280" y="22"/>
                  </a:moveTo>
                  <a:lnTo>
                    <a:pt x="280" y="70026"/>
                  </a:lnTo>
                </a:path>
              </a:pathLst>
            </a:custGeom>
            <a:ln w="19050" cap="flat">
              <a:solidFill>
                <a:srgbClr val="CA3433"/>
              </a:solidFill>
              <a:prstDash val="solid"/>
              <a:miter/>
            </a:ln>
          </p:spPr>
          <p:txBody>
            <a:bodyPr rtlCol="0" anchor="ctr"/>
            <a:lstStyle/>
            <a:p>
              <a:endParaRPr lang="en-GB" sz="1050"/>
            </a:p>
          </p:txBody>
        </p:sp>
        <p:sp>
          <p:nvSpPr>
            <p:cNvPr id="297" name="Freeform: Shape 296">
              <a:extLst>
                <a:ext uri="{FF2B5EF4-FFF2-40B4-BE49-F238E27FC236}">
                  <a16:creationId xmlns:a16="http://schemas.microsoft.com/office/drawing/2014/main" id="{DBDD19E0-F74B-38D5-9F4A-8D0F19514DE9}"/>
                </a:ext>
              </a:extLst>
            </p:cNvPr>
            <p:cNvSpPr/>
            <p:nvPr/>
          </p:nvSpPr>
          <p:spPr>
            <a:xfrm>
              <a:off x="6795683" y="1504131"/>
              <a:ext cx="50776" cy="24736"/>
            </a:xfrm>
            <a:custGeom>
              <a:avLst/>
              <a:gdLst>
                <a:gd name="connsiteX0" fmla="*/ 51057 w 50776"/>
                <a:gd name="connsiteY0" fmla="*/ 22 h 24736"/>
                <a:gd name="connsiteX1" fmla="*/ 281 w 50776"/>
                <a:gd name="connsiteY1" fmla="*/ 22 h 24736"/>
              </a:gdLst>
              <a:ahLst/>
              <a:cxnLst>
                <a:cxn ang="0">
                  <a:pos x="connsiteX0" y="connsiteY0"/>
                </a:cxn>
                <a:cxn ang="0">
                  <a:pos x="connsiteX1" y="connsiteY1"/>
                </a:cxn>
              </a:cxnLst>
              <a:rect l="l" t="t" r="r" b="b"/>
              <a:pathLst>
                <a:path w="50776" h="24736">
                  <a:moveTo>
                    <a:pt x="51057" y="22"/>
                  </a:moveTo>
                  <a:lnTo>
                    <a:pt x="281" y="22"/>
                  </a:lnTo>
                </a:path>
              </a:pathLst>
            </a:custGeom>
            <a:ln w="19050" cap="flat">
              <a:solidFill>
                <a:srgbClr val="CA3433"/>
              </a:solidFill>
              <a:prstDash val="solid"/>
              <a:miter/>
            </a:ln>
          </p:spPr>
          <p:txBody>
            <a:bodyPr rtlCol="0" anchor="ctr"/>
            <a:lstStyle/>
            <a:p>
              <a:endParaRPr lang="en-GB" sz="1050"/>
            </a:p>
          </p:txBody>
        </p:sp>
      </p:grpSp>
      <p:grpSp>
        <p:nvGrpSpPr>
          <p:cNvPr id="192" name="Graphic 3">
            <a:extLst>
              <a:ext uri="{FF2B5EF4-FFF2-40B4-BE49-F238E27FC236}">
                <a16:creationId xmlns:a16="http://schemas.microsoft.com/office/drawing/2014/main" id="{5220EA77-A59F-F880-FE5B-5C40FC4E4BBE}"/>
              </a:ext>
            </a:extLst>
          </p:cNvPr>
          <p:cNvGrpSpPr/>
          <p:nvPr/>
        </p:nvGrpSpPr>
        <p:grpSpPr>
          <a:xfrm>
            <a:off x="3523473" y="1533151"/>
            <a:ext cx="32760" cy="45305"/>
            <a:chOff x="7119184" y="1612475"/>
            <a:chExt cx="50776" cy="70003"/>
          </a:xfrm>
        </p:grpSpPr>
        <p:sp>
          <p:nvSpPr>
            <p:cNvPr id="294" name="Freeform: Shape 293">
              <a:extLst>
                <a:ext uri="{FF2B5EF4-FFF2-40B4-BE49-F238E27FC236}">
                  <a16:creationId xmlns:a16="http://schemas.microsoft.com/office/drawing/2014/main" id="{5B70C4DA-0476-46CF-8FAD-F994E1FBD21E}"/>
                </a:ext>
              </a:extLst>
            </p:cNvPr>
            <p:cNvSpPr/>
            <p:nvPr/>
          </p:nvSpPr>
          <p:spPr>
            <a:xfrm>
              <a:off x="7144662" y="1612475"/>
              <a:ext cx="17942" cy="70003"/>
            </a:xfrm>
            <a:custGeom>
              <a:avLst/>
              <a:gdLst>
                <a:gd name="connsiteX0" fmla="*/ 299 w 17942"/>
                <a:gd name="connsiteY0" fmla="*/ 28 h 70003"/>
                <a:gd name="connsiteX1" fmla="*/ 299 w 17942"/>
                <a:gd name="connsiteY1" fmla="*/ 70031 h 70003"/>
              </a:gdLst>
              <a:ahLst/>
              <a:cxnLst>
                <a:cxn ang="0">
                  <a:pos x="connsiteX0" y="connsiteY0"/>
                </a:cxn>
                <a:cxn ang="0">
                  <a:pos x="connsiteX1" y="connsiteY1"/>
                </a:cxn>
              </a:cxnLst>
              <a:rect l="l" t="t" r="r" b="b"/>
              <a:pathLst>
                <a:path w="17942" h="70003">
                  <a:moveTo>
                    <a:pt x="299" y="28"/>
                  </a:moveTo>
                  <a:lnTo>
                    <a:pt x="299" y="70031"/>
                  </a:lnTo>
                </a:path>
              </a:pathLst>
            </a:custGeom>
            <a:ln w="19050" cap="flat">
              <a:solidFill>
                <a:srgbClr val="CA3433"/>
              </a:solidFill>
              <a:prstDash val="solid"/>
              <a:miter/>
            </a:ln>
          </p:spPr>
          <p:txBody>
            <a:bodyPr rtlCol="0" anchor="ctr"/>
            <a:lstStyle/>
            <a:p>
              <a:endParaRPr lang="en-GB" sz="1050"/>
            </a:p>
          </p:txBody>
        </p:sp>
        <p:sp>
          <p:nvSpPr>
            <p:cNvPr id="295" name="Freeform: Shape 294">
              <a:extLst>
                <a:ext uri="{FF2B5EF4-FFF2-40B4-BE49-F238E27FC236}">
                  <a16:creationId xmlns:a16="http://schemas.microsoft.com/office/drawing/2014/main" id="{0DC2B78A-540B-18A3-378C-6BFB2FEE374C}"/>
                </a:ext>
              </a:extLst>
            </p:cNvPr>
            <p:cNvSpPr/>
            <p:nvPr/>
          </p:nvSpPr>
          <p:spPr>
            <a:xfrm>
              <a:off x="7119184" y="1647601"/>
              <a:ext cx="50776" cy="24736"/>
            </a:xfrm>
            <a:custGeom>
              <a:avLst/>
              <a:gdLst>
                <a:gd name="connsiteX0" fmla="*/ 51076 w 50776"/>
                <a:gd name="connsiteY0" fmla="*/ 28 h 24736"/>
                <a:gd name="connsiteX1" fmla="*/ 299 w 50776"/>
                <a:gd name="connsiteY1" fmla="*/ 28 h 24736"/>
              </a:gdLst>
              <a:ahLst/>
              <a:cxnLst>
                <a:cxn ang="0">
                  <a:pos x="connsiteX0" y="connsiteY0"/>
                </a:cxn>
                <a:cxn ang="0">
                  <a:pos x="connsiteX1" y="connsiteY1"/>
                </a:cxn>
              </a:cxnLst>
              <a:rect l="l" t="t" r="r" b="b"/>
              <a:pathLst>
                <a:path w="50776" h="24736">
                  <a:moveTo>
                    <a:pt x="51076" y="28"/>
                  </a:moveTo>
                  <a:lnTo>
                    <a:pt x="299" y="28"/>
                  </a:lnTo>
                </a:path>
              </a:pathLst>
            </a:custGeom>
            <a:ln w="19050" cap="flat">
              <a:solidFill>
                <a:srgbClr val="CA3433"/>
              </a:solidFill>
              <a:prstDash val="solid"/>
              <a:miter/>
            </a:ln>
          </p:spPr>
          <p:txBody>
            <a:bodyPr rtlCol="0" anchor="ctr"/>
            <a:lstStyle/>
            <a:p>
              <a:endParaRPr lang="en-GB" sz="1050"/>
            </a:p>
          </p:txBody>
        </p:sp>
      </p:grpSp>
      <p:grpSp>
        <p:nvGrpSpPr>
          <p:cNvPr id="193" name="Graphic 3">
            <a:extLst>
              <a:ext uri="{FF2B5EF4-FFF2-40B4-BE49-F238E27FC236}">
                <a16:creationId xmlns:a16="http://schemas.microsoft.com/office/drawing/2014/main" id="{77F6E596-C495-0DA3-AE92-E0291DBF42D3}"/>
              </a:ext>
            </a:extLst>
          </p:cNvPr>
          <p:cNvGrpSpPr/>
          <p:nvPr/>
        </p:nvGrpSpPr>
        <p:grpSpPr>
          <a:xfrm>
            <a:off x="3591195" y="1533151"/>
            <a:ext cx="32760" cy="45305"/>
            <a:chOff x="7224147" y="1612475"/>
            <a:chExt cx="50776" cy="70003"/>
          </a:xfrm>
        </p:grpSpPr>
        <p:sp>
          <p:nvSpPr>
            <p:cNvPr id="292" name="Freeform: Shape 291">
              <a:extLst>
                <a:ext uri="{FF2B5EF4-FFF2-40B4-BE49-F238E27FC236}">
                  <a16:creationId xmlns:a16="http://schemas.microsoft.com/office/drawing/2014/main" id="{55B208A5-6B5E-DAC2-61FD-2938695401CC}"/>
                </a:ext>
              </a:extLst>
            </p:cNvPr>
            <p:cNvSpPr/>
            <p:nvPr/>
          </p:nvSpPr>
          <p:spPr>
            <a:xfrm>
              <a:off x="7249625" y="1612475"/>
              <a:ext cx="17942" cy="70003"/>
            </a:xfrm>
            <a:custGeom>
              <a:avLst/>
              <a:gdLst>
                <a:gd name="connsiteX0" fmla="*/ 304 w 17942"/>
                <a:gd name="connsiteY0" fmla="*/ 28 h 70003"/>
                <a:gd name="connsiteX1" fmla="*/ 304 w 17942"/>
                <a:gd name="connsiteY1" fmla="*/ 70031 h 70003"/>
              </a:gdLst>
              <a:ahLst/>
              <a:cxnLst>
                <a:cxn ang="0">
                  <a:pos x="connsiteX0" y="connsiteY0"/>
                </a:cxn>
                <a:cxn ang="0">
                  <a:pos x="connsiteX1" y="connsiteY1"/>
                </a:cxn>
              </a:cxnLst>
              <a:rect l="l" t="t" r="r" b="b"/>
              <a:pathLst>
                <a:path w="17942" h="70003">
                  <a:moveTo>
                    <a:pt x="304" y="28"/>
                  </a:moveTo>
                  <a:lnTo>
                    <a:pt x="304" y="70031"/>
                  </a:lnTo>
                </a:path>
              </a:pathLst>
            </a:custGeom>
            <a:ln w="19050" cap="flat">
              <a:solidFill>
                <a:srgbClr val="CA3433"/>
              </a:solidFill>
              <a:prstDash val="solid"/>
              <a:miter/>
            </a:ln>
          </p:spPr>
          <p:txBody>
            <a:bodyPr rtlCol="0" anchor="ctr"/>
            <a:lstStyle/>
            <a:p>
              <a:endParaRPr lang="en-GB" sz="1050"/>
            </a:p>
          </p:txBody>
        </p:sp>
        <p:sp>
          <p:nvSpPr>
            <p:cNvPr id="293" name="Freeform: Shape 292">
              <a:extLst>
                <a:ext uri="{FF2B5EF4-FFF2-40B4-BE49-F238E27FC236}">
                  <a16:creationId xmlns:a16="http://schemas.microsoft.com/office/drawing/2014/main" id="{F24AC3D8-0B09-7556-AEF6-38A7F5A6C12A}"/>
                </a:ext>
              </a:extLst>
            </p:cNvPr>
            <p:cNvSpPr/>
            <p:nvPr/>
          </p:nvSpPr>
          <p:spPr>
            <a:xfrm>
              <a:off x="7224147" y="1647601"/>
              <a:ext cx="50776" cy="24736"/>
            </a:xfrm>
            <a:custGeom>
              <a:avLst/>
              <a:gdLst>
                <a:gd name="connsiteX0" fmla="*/ 51081 w 50776"/>
                <a:gd name="connsiteY0" fmla="*/ 28 h 24736"/>
                <a:gd name="connsiteX1" fmla="*/ 304 w 50776"/>
                <a:gd name="connsiteY1" fmla="*/ 28 h 24736"/>
              </a:gdLst>
              <a:ahLst/>
              <a:cxnLst>
                <a:cxn ang="0">
                  <a:pos x="connsiteX0" y="connsiteY0"/>
                </a:cxn>
                <a:cxn ang="0">
                  <a:pos x="connsiteX1" y="connsiteY1"/>
                </a:cxn>
              </a:cxnLst>
              <a:rect l="l" t="t" r="r" b="b"/>
              <a:pathLst>
                <a:path w="50776" h="24736">
                  <a:moveTo>
                    <a:pt x="51081" y="28"/>
                  </a:moveTo>
                  <a:lnTo>
                    <a:pt x="304" y="28"/>
                  </a:lnTo>
                </a:path>
              </a:pathLst>
            </a:custGeom>
            <a:ln w="19050" cap="flat">
              <a:solidFill>
                <a:srgbClr val="CA3433"/>
              </a:solidFill>
              <a:prstDash val="solid"/>
              <a:miter/>
            </a:ln>
          </p:spPr>
          <p:txBody>
            <a:bodyPr rtlCol="0" anchor="ctr"/>
            <a:lstStyle/>
            <a:p>
              <a:endParaRPr lang="en-GB" sz="1050"/>
            </a:p>
          </p:txBody>
        </p:sp>
      </p:grpSp>
      <p:grpSp>
        <p:nvGrpSpPr>
          <p:cNvPr id="194" name="Graphic 3">
            <a:extLst>
              <a:ext uri="{FF2B5EF4-FFF2-40B4-BE49-F238E27FC236}">
                <a16:creationId xmlns:a16="http://schemas.microsoft.com/office/drawing/2014/main" id="{D02997DE-F93D-ECE1-4B27-443B75E99E82}"/>
              </a:ext>
            </a:extLst>
          </p:cNvPr>
          <p:cNvGrpSpPr/>
          <p:nvPr/>
        </p:nvGrpSpPr>
        <p:grpSpPr>
          <a:xfrm>
            <a:off x="3736132" y="1578456"/>
            <a:ext cx="32760" cy="45305"/>
            <a:chOff x="7448786" y="1682479"/>
            <a:chExt cx="50776" cy="70003"/>
          </a:xfrm>
        </p:grpSpPr>
        <p:sp>
          <p:nvSpPr>
            <p:cNvPr id="290" name="Freeform: Shape 289">
              <a:extLst>
                <a:ext uri="{FF2B5EF4-FFF2-40B4-BE49-F238E27FC236}">
                  <a16:creationId xmlns:a16="http://schemas.microsoft.com/office/drawing/2014/main" id="{BFDDEFF4-0165-8A94-4256-86B875E399D0}"/>
                </a:ext>
              </a:extLst>
            </p:cNvPr>
            <p:cNvSpPr/>
            <p:nvPr/>
          </p:nvSpPr>
          <p:spPr>
            <a:xfrm>
              <a:off x="7474264" y="1682479"/>
              <a:ext cx="17942" cy="70003"/>
            </a:xfrm>
            <a:custGeom>
              <a:avLst/>
              <a:gdLst>
                <a:gd name="connsiteX0" fmla="*/ 317 w 17942"/>
                <a:gd name="connsiteY0" fmla="*/ 31 h 70003"/>
                <a:gd name="connsiteX1" fmla="*/ 317 w 17942"/>
                <a:gd name="connsiteY1" fmla="*/ 70034 h 70003"/>
              </a:gdLst>
              <a:ahLst/>
              <a:cxnLst>
                <a:cxn ang="0">
                  <a:pos x="connsiteX0" y="connsiteY0"/>
                </a:cxn>
                <a:cxn ang="0">
                  <a:pos x="connsiteX1" y="connsiteY1"/>
                </a:cxn>
              </a:cxnLst>
              <a:rect l="l" t="t" r="r" b="b"/>
              <a:pathLst>
                <a:path w="17942" h="70003">
                  <a:moveTo>
                    <a:pt x="317" y="31"/>
                  </a:moveTo>
                  <a:lnTo>
                    <a:pt x="317" y="70034"/>
                  </a:lnTo>
                </a:path>
              </a:pathLst>
            </a:custGeom>
            <a:ln w="19050" cap="flat">
              <a:solidFill>
                <a:srgbClr val="CA3433"/>
              </a:solidFill>
              <a:prstDash val="solid"/>
              <a:miter/>
            </a:ln>
          </p:spPr>
          <p:txBody>
            <a:bodyPr rtlCol="0" anchor="ctr"/>
            <a:lstStyle/>
            <a:p>
              <a:endParaRPr lang="en-GB" sz="1050"/>
            </a:p>
          </p:txBody>
        </p:sp>
        <p:sp>
          <p:nvSpPr>
            <p:cNvPr id="291" name="Freeform: Shape 290">
              <a:extLst>
                <a:ext uri="{FF2B5EF4-FFF2-40B4-BE49-F238E27FC236}">
                  <a16:creationId xmlns:a16="http://schemas.microsoft.com/office/drawing/2014/main" id="{FA614A73-FF25-818B-3AD0-2E01286261BC}"/>
                </a:ext>
              </a:extLst>
            </p:cNvPr>
            <p:cNvSpPr/>
            <p:nvPr/>
          </p:nvSpPr>
          <p:spPr>
            <a:xfrm>
              <a:off x="7448786" y="1717605"/>
              <a:ext cx="50776" cy="24736"/>
            </a:xfrm>
            <a:custGeom>
              <a:avLst/>
              <a:gdLst>
                <a:gd name="connsiteX0" fmla="*/ 51094 w 50776"/>
                <a:gd name="connsiteY0" fmla="*/ 31 h 24736"/>
                <a:gd name="connsiteX1" fmla="*/ 317 w 50776"/>
                <a:gd name="connsiteY1" fmla="*/ 31 h 24736"/>
              </a:gdLst>
              <a:ahLst/>
              <a:cxnLst>
                <a:cxn ang="0">
                  <a:pos x="connsiteX0" y="connsiteY0"/>
                </a:cxn>
                <a:cxn ang="0">
                  <a:pos x="connsiteX1" y="connsiteY1"/>
                </a:cxn>
              </a:cxnLst>
              <a:rect l="l" t="t" r="r" b="b"/>
              <a:pathLst>
                <a:path w="50776" h="24736">
                  <a:moveTo>
                    <a:pt x="51094" y="31"/>
                  </a:moveTo>
                  <a:lnTo>
                    <a:pt x="317" y="31"/>
                  </a:lnTo>
                </a:path>
              </a:pathLst>
            </a:custGeom>
            <a:ln w="19050" cap="flat">
              <a:solidFill>
                <a:srgbClr val="CA3433"/>
              </a:solidFill>
              <a:prstDash val="solid"/>
              <a:miter/>
            </a:ln>
          </p:spPr>
          <p:txBody>
            <a:bodyPr rtlCol="0" anchor="ctr"/>
            <a:lstStyle/>
            <a:p>
              <a:endParaRPr lang="en-GB" sz="1050"/>
            </a:p>
          </p:txBody>
        </p:sp>
      </p:grpSp>
      <p:grpSp>
        <p:nvGrpSpPr>
          <p:cNvPr id="195" name="Graphic 3">
            <a:extLst>
              <a:ext uri="{FF2B5EF4-FFF2-40B4-BE49-F238E27FC236}">
                <a16:creationId xmlns:a16="http://schemas.microsoft.com/office/drawing/2014/main" id="{AA937934-5A04-0ECE-02F6-F5FEF6FE6320}"/>
              </a:ext>
            </a:extLst>
          </p:cNvPr>
          <p:cNvGrpSpPr/>
          <p:nvPr/>
        </p:nvGrpSpPr>
        <p:grpSpPr>
          <a:xfrm>
            <a:off x="3745856" y="1578456"/>
            <a:ext cx="32760" cy="45305"/>
            <a:chOff x="7463858" y="1682479"/>
            <a:chExt cx="50776" cy="70003"/>
          </a:xfrm>
        </p:grpSpPr>
        <p:sp>
          <p:nvSpPr>
            <p:cNvPr id="288" name="Freeform: Shape 287">
              <a:extLst>
                <a:ext uri="{FF2B5EF4-FFF2-40B4-BE49-F238E27FC236}">
                  <a16:creationId xmlns:a16="http://schemas.microsoft.com/office/drawing/2014/main" id="{6BB6AFE4-158F-869D-EBDE-89690D20F6D6}"/>
                </a:ext>
              </a:extLst>
            </p:cNvPr>
            <p:cNvSpPr/>
            <p:nvPr/>
          </p:nvSpPr>
          <p:spPr>
            <a:xfrm>
              <a:off x="7489336" y="1682479"/>
              <a:ext cx="17942" cy="70003"/>
            </a:xfrm>
            <a:custGeom>
              <a:avLst/>
              <a:gdLst>
                <a:gd name="connsiteX0" fmla="*/ 318 w 17942"/>
                <a:gd name="connsiteY0" fmla="*/ 31 h 70003"/>
                <a:gd name="connsiteX1" fmla="*/ 318 w 17942"/>
                <a:gd name="connsiteY1" fmla="*/ 70034 h 70003"/>
              </a:gdLst>
              <a:ahLst/>
              <a:cxnLst>
                <a:cxn ang="0">
                  <a:pos x="connsiteX0" y="connsiteY0"/>
                </a:cxn>
                <a:cxn ang="0">
                  <a:pos x="connsiteX1" y="connsiteY1"/>
                </a:cxn>
              </a:cxnLst>
              <a:rect l="l" t="t" r="r" b="b"/>
              <a:pathLst>
                <a:path w="17942" h="70003">
                  <a:moveTo>
                    <a:pt x="318" y="31"/>
                  </a:moveTo>
                  <a:lnTo>
                    <a:pt x="318" y="70034"/>
                  </a:lnTo>
                </a:path>
              </a:pathLst>
            </a:custGeom>
            <a:ln w="19050" cap="flat">
              <a:solidFill>
                <a:srgbClr val="CA3433"/>
              </a:solidFill>
              <a:prstDash val="solid"/>
              <a:miter/>
            </a:ln>
          </p:spPr>
          <p:txBody>
            <a:bodyPr rtlCol="0" anchor="ctr"/>
            <a:lstStyle/>
            <a:p>
              <a:endParaRPr lang="en-GB" sz="1050"/>
            </a:p>
          </p:txBody>
        </p:sp>
        <p:sp>
          <p:nvSpPr>
            <p:cNvPr id="289" name="Freeform: Shape 288">
              <a:extLst>
                <a:ext uri="{FF2B5EF4-FFF2-40B4-BE49-F238E27FC236}">
                  <a16:creationId xmlns:a16="http://schemas.microsoft.com/office/drawing/2014/main" id="{4921B831-511E-AAF6-9343-0BF0C2EBCA6F}"/>
                </a:ext>
              </a:extLst>
            </p:cNvPr>
            <p:cNvSpPr/>
            <p:nvPr/>
          </p:nvSpPr>
          <p:spPr>
            <a:xfrm>
              <a:off x="7463858" y="1717605"/>
              <a:ext cx="50776" cy="24736"/>
            </a:xfrm>
            <a:custGeom>
              <a:avLst/>
              <a:gdLst>
                <a:gd name="connsiteX0" fmla="*/ 51095 w 50776"/>
                <a:gd name="connsiteY0" fmla="*/ 31 h 24736"/>
                <a:gd name="connsiteX1" fmla="*/ 318 w 50776"/>
                <a:gd name="connsiteY1" fmla="*/ 31 h 24736"/>
              </a:gdLst>
              <a:ahLst/>
              <a:cxnLst>
                <a:cxn ang="0">
                  <a:pos x="connsiteX0" y="connsiteY0"/>
                </a:cxn>
                <a:cxn ang="0">
                  <a:pos x="connsiteX1" y="connsiteY1"/>
                </a:cxn>
              </a:cxnLst>
              <a:rect l="l" t="t" r="r" b="b"/>
              <a:pathLst>
                <a:path w="50776" h="24736">
                  <a:moveTo>
                    <a:pt x="51095" y="31"/>
                  </a:moveTo>
                  <a:lnTo>
                    <a:pt x="318" y="31"/>
                  </a:lnTo>
                </a:path>
              </a:pathLst>
            </a:custGeom>
            <a:ln w="19050" cap="flat">
              <a:solidFill>
                <a:srgbClr val="CA3433"/>
              </a:solidFill>
              <a:prstDash val="solid"/>
              <a:miter/>
            </a:ln>
          </p:spPr>
          <p:txBody>
            <a:bodyPr rtlCol="0" anchor="ctr"/>
            <a:lstStyle/>
            <a:p>
              <a:endParaRPr lang="en-GB" sz="1050"/>
            </a:p>
          </p:txBody>
        </p:sp>
      </p:grpSp>
      <p:grpSp>
        <p:nvGrpSpPr>
          <p:cNvPr id="196" name="Graphic 3">
            <a:extLst>
              <a:ext uri="{FF2B5EF4-FFF2-40B4-BE49-F238E27FC236}">
                <a16:creationId xmlns:a16="http://schemas.microsoft.com/office/drawing/2014/main" id="{B7623C52-8B1C-8ED4-5406-9EE9EC79412A}"/>
              </a:ext>
            </a:extLst>
          </p:cNvPr>
          <p:cNvGrpSpPr/>
          <p:nvPr/>
        </p:nvGrpSpPr>
        <p:grpSpPr>
          <a:xfrm>
            <a:off x="3840435" y="1578456"/>
            <a:ext cx="32760" cy="45305"/>
            <a:chOff x="7610447" y="1682479"/>
            <a:chExt cx="50776" cy="70003"/>
          </a:xfrm>
        </p:grpSpPr>
        <p:sp>
          <p:nvSpPr>
            <p:cNvPr id="286" name="Freeform: Shape 285">
              <a:extLst>
                <a:ext uri="{FF2B5EF4-FFF2-40B4-BE49-F238E27FC236}">
                  <a16:creationId xmlns:a16="http://schemas.microsoft.com/office/drawing/2014/main" id="{19484293-0EA7-7ABE-8651-76E1340C13E1}"/>
                </a:ext>
              </a:extLst>
            </p:cNvPr>
            <p:cNvSpPr/>
            <p:nvPr/>
          </p:nvSpPr>
          <p:spPr>
            <a:xfrm>
              <a:off x="7635925" y="1682479"/>
              <a:ext cx="17942" cy="70003"/>
            </a:xfrm>
            <a:custGeom>
              <a:avLst/>
              <a:gdLst>
                <a:gd name="connsiteX0" fmla="*/ 326 w 17942"/>
                <a:gd name="connsiteY0" fmla="*/ 31 h 70003"/>
                <a:gd name="connsiteX1" fmla="*/ 326 w 17942"/>
                <a:gd name="connsiteY1" fmla="*/ 70034 h 70003"/>
              </a:gdLst>
              <a:ahLst/>
              <a:cxnLst>
                <a:cxn ang="0">
                  <a:pos x="connsiteX0" y="connsiteY0"/>
                </a:cxn>
                <a:cxn ang="0">
                  <a:pos x="connsiteX1" y="connsiteY1"/>
                </a:cxn>
              </a:cxnLst>
              <a:rect l="l" t="t" r="r" b="b"/>
              <a:pathLst>
                <a:path w="17942" h="70003">
                  <a:moveTo>
                    <a:pt x="326" y="31"/>
                  </a:moveTo>
                  <a:lnTo>
                    <a:pt x="326" y="70034"/>
                  </a:lnTo>
                </a:path>
              </a:pathLst>
            </a:custGeom>
            <a:ln w="19050" cap="flat">
              <a:solidFill>
                <a:srgbClr val="CA3433"/>
              </a:solidFill>
              <a:prstDash val="solid"/>
              <a:miter/>
            </a:ln>
          </p:spPr>
          <p:txBody>
            <a:bodyPr rtlCol="0" anchor="ctr"/>
            <a:lstStyle/>
            <a:p>
              <a:endParaRPr lang="en-GB" sz="1050"/>
            </a:p>
          </p:txBody>
        </p:sp>
        <p:sp>
          <p:nvSpPr>
            <p:cNvPr id="287" name="Freeform: Shape 286">
              <a:extLst>
                <a:ext uri="{FF2B5EF4-FFF2-40B4-BE49-F238E27FC236}">
                  <a16:creationId xmlns:a16="http://schemas.microsoft.com/office/drawing/2014/main" id="{27E00EA9-C6AF-A2DE-0F8C-25919AEA85A3}"/>
                </a:ext>
              </a:extLst>
            </p:cNvPr>
            <p:cNvSpPr/>
            <p:nvPr/>
          </p:nvSpPr>
          <p:spPr>
            <a:xfrm>
              <a:off x="7610447" y="1717605"/>
              <a:ext cx="50776" cy="24736"/>
            </a:xfrm>
            <a:custGeom>
              <a:avLst/>
              <a:gdLst>
                <a:gd name="connsiteX0" fmla="*/ 51103 w 50776"/>
                <a:gd name="connsiteY0" fmla="*/ 31 h 24736"/>
                <a:gd name="connsiteX1" fmla="*/ 326 w 50776"/>
                <a:gd name="connsiteY1" fmla="*/ 31 h 24736"/>
              </a:gdLst>
              <a:ahLst/>
              <a:cxnLst>
                <a:cxn ang="0">
                  <a:pos x="connsiteX0" y="connsiteY0"/>
                </a:cxn>
                <a:cxn ang="0">
                  <a:pos x="connsiteX1" y="connsiteY1"/>
                </a:cxn>
              </a:cxnLst>
              <a:rect l="l" t="t" r="r" b="b"/>
              <a:pathLst>
                <a:path w="50776" h="24736">
                  <a:moveTo>
                    <a:pt x="51103" y="31"/>
                  </a:moveTo>
                  <a:lnTo>
                    <a:pt x="326" y="31"/>
                  </a:lnTo>
                </a:path>
              </a:pathLst>
            </a:custGeom>
            <a:ln w="19050" cap="flat">
              <a:solidFill>
                <a:srgbClr val="CA3433"/>
              </a:solidFill>
              <a:prstDash val="solid"/>
              <a:miter/>
            </a:ln>
          </p:spPr>
          <p:txBody>
            <a:bodyPr rtlCol="0" anchor="ctr"/>
            <a:lstStyle/>
            <a:p>
              <a:endParaRPr lang="en-GB" sz="1050"/>
            </a:p>
          </p:txBody>
        </p:sp>
      </p:grpSp>
      <p:grpSp>
        <p:nvGrpSpPr>
          <p:cNvPr id="197" name="Graphic 3">
            <a:extLst>
              <a:ext uri="{FF2B5EF4-FFF2-40B4-BE49-F238E27FC236}">
                <a16:creationId xmlns:a16="http://schemas.microsoft.com/office/drawing/2014/main" id="{DDEA4C3B-96C5-FBD5-31D3-A6ED76089570}"/>
              </a:ext>
            </a:extLst>
          </p:cNvPr>
          <p:cNvGrpSpPr/>
          <p:nvPr/>
        </p:nvGrpSpPr>
        <p:grpSpPr>
          <a:xfrm>
            <a:off x="3986645" y="1578456"/>
            <a:ext cx="32760" cy="45305"/>
            <a:chOff x="7837060" y="1682479"/>
            <a:chExt cx="50776" cy="70003"/>
          </a:xfrm>
        </p:grpSpPr>
        <p:sp>
          <p:nvSpPr>
            <p:cNvPr id="284" name="Freeform: Shape 283">
              <a:extLst>
                <a:ext uri="{FF2B5EF4-FFF2-40B4-BE49-F238E27FC236}">
                  <a16:creationId xmlns:a16="http://schemas.microsoft.com/office/drawing/2014/main" id="{8470E95D-9EF3-8670-AEE0-D4923297A107}"/>
                </a:ext>
              </a:extLst>
            </p:cNvPr>
            <p:cNvSpPr/>
            <p:nvPr/>
          </p:nvSpPr>
          <p:spPr>
            <a:xfrm>
              <a:off x="7862538" y="1682479"/>
              <a:ext cx="17942" cy="70003"/>
            </a:xfrm>
            <a:custGeom>
              <a:avLst/>
              <a:gdLst>
                <a:gd name="connsiteX0" fmla="*/ 339 w 17942"/>
                <a:gd name="connsiteY0" fmla="*/ 31 h 70003"/>
                <a:gd name="connsiteX1" fmla="*/ 339 w 17942"/>
                <a:gd name="connsiteY1" fmla="*/ 70034 h 70003"/>
              </a:gdLst>
              <a:ahLst/>
              <a:cxnLst>
                <a:cxn ang="0">
                  <a:pos x="connsiteX0" y="connsiteY0"/>
                </a:cxn>
                <a:cxn ang="0">
                  <a:pos x="connsiteX1" y="connsiteY1"/>
                </a:cxn>
              </a:cxnLst>
              <a:rect l="l" t="t" r="r" b="b"/>
              <a:pathLst>
                <a:path w="17942" h="70003">
                  <a:moveTo>
                    <a:pt x="339" y="31"/>
                  </a:moveTo>
                  <a:lnTo>
                    <a:pt x="339" y="70034"/>
                  </a:lnTo>
                </a:path>
              </a:pathLst>
            </a:custGeom>
            <a:ln w="19050" cap="flat">
              <a:solidFill>
                <a:srgbClr val="CA3433"/>
              </a:solidFill>
              <a:prstDash val="solid"/>
              <a:miter/>
            </a:ln>
          </p:spPr>
          <p:txBody>
            <a:bodyPr rtlCol="0" anchor="ctr"/>
            <a:lstStyle/>
            <a:p>
              <a:endParaRPr lang="en-GB" sz="1050"/>
            </a:p>
          </p:txBody>
        </p:sp>
        <p:sp>
          <p:nvSpPr>
            <p:cNvPr id="285" name="Freeform: Shape 284">
              <a:extLst>
                <a:ext uri="{FF2B5EF4-FFF2-40B4-BE49-F238E27FC236}">
                  <a16:creationId xmlns:a16="http://schemas.microsoft.com/office/drawing/2014/main" id="{A61C8906-8F2E-1700-915E-AD990FD2EBB1}"/>
                </a:ext>
              </a:extLst>
            </p:cNvPr>
            <p:cNvSpPr/>
            <p:nvPr/>
          </p:nvSpPr>
          <p:spPr>
            <a:xfrm>
              <a:off x="7837060" y="1717605"/>
              <a:ext cx="50776" cy="24736"/>
            </a:xfrm>
            <a:custGeom>
              <a:avLst/>
              <a:gdLst>
                <a:gd name="connsiteX0" fmla="*/ 51116 w 50776"/>
                <a:gd name="connsiteY0" fmla="*/ 31 h 24736"/>
                <a:gd name="connsiteX1" fmla="*/ 339 w 50776"/>
                <a:gd name="connsiteY1" fmla="*/ 31 h 24736"/>
              </a:gdLst>
              <a:ahLst/>
              <a:cxnLst>
                <a:cxn ang="0">
                  <a:pos x="connsiteX0" y="connsiteY0"/>
                </a:cxn>
                <a:cxn ang="0">
                  <a:pos x="connsiteX1" y="connsiteY1"/>
                </a:cxn>
              </a:cxnLst>
              <a:rect l="l" t="t" r="r" b="b"/>
              <a:pathLst>
                <a:path w="50776" h="24736">
                  <a:moveTo>
                    <a:pt x="51116" y="31"/>
                  </a:moveTo>
                  <a:lnTo>
                    <a:pt x="339" y="31"/>
                  </a:lnTo>
                </a:path>
              </a:pathLst>
            </a:custGeom>
            <a:ln w="19050" cap="flat">
              <a:solidFill>
                <a:srgbClr val="CA3433"/>
              </a:solidFill>
              <a:prstDash val="solid"/>
              <a:miter/>
            </a:ln>
          </p:spPr>
          <p:txBody>
            <a:bodyPr rtlCol="0" anchor="ctr"/>
            <a:lstStyle/>
            <a:p>
              <a:endParaRPr lang="en-GB" sz="1050"/>
            </a:p>
          </p:txBody>
        </p:sp>
      </p:grpSp>
      <p:grpSp>
        <p:nvGrpSpPr>
          <p:cNvPr id="198" name="Graphic 3">
            <a:extLst>
              <a:ext uri="{FF2B5EF4-FFF2-40B4-BE49-F238E27FC236}">
                <a16:creationId xmlns:a16="http://schemas.microsoft.com/office/drawing/2014/main" id="{2146F98A-4744-4766-21E0-9B649DF3270A}"/>
              </a:ext>
            </a:extLst>
          </p:cNvPr>
          <p:cNvGrpSpPr/>
          <p:nvPr/>
        </p:nvGrpSpPr>
        <p:grpSpPr>
          <a:xfrm>
            <a:off x="4100094" y="1578456"/>
            <a:ext cx="32760" cy="45305"/>
            <a:chOff x="8012895" y="1682479"/>
            <a:chExt cx="50776" cy="70003"/>
          </a:xfrm>
        </p:grpSpPr>
        <p:sp>
          <p:nvSpPr>
            <p:cNvPr id="282" name="Freeform: Shape 281">
              <a:extLst>
                <a:ext uri="{FF2B5EF4-FFF2-40B4-BE49-F238E27FC236}">
                  <a16:creationId xmlns:a16="http://schemas.microsoft.com/office/drawing/2014/main" id="{25A73FB4-D967-8A45-1852-1206B66A2E0E}"/>
                </a:ext>
              </a:extLst>
            </p:cNvPr>
            <p:cNvSpPr/>
            <p:nvPr/>
          </p:nvSpPr>
          <p:spPr>
            <a:xfrm>
              <a:off x="8038373" y="1682479"/>
              <a:ext cx="17942" cy="70003"/>
            </a:xfrm>
            <a:custGeom>
              <a:avLst/>
              <a:gdLst>
                <a:gd name="connsiteX0" fmla="*/ 348 w 17942"/>
                <a:gd name="connsiteY0" fmla="*/ 31 h 70003"/>
                <a:gd name="connsiteX1" fmla="*/ 348 w 17942"/>
                <a:gd name="connsiteY1" fmla="*/ 70034 h 70003"/>
              </a:gdLst>
              <a:ahLst/>
              <a:cxnLst>
                <a:cxn ang="0">
                  <a:pos x="connsiteX0" y="connsiteY0"/>
                </a:cxn>
                <a:cxn ang="0">
                  <a:pos x="connsiteX1" y="connsiteY1"/>
                </a:cxn>
              </a:cxnLst>
              <a:rect l="l" t="t" r="r" b="b"/>
              <a:pathLst>
                <a:path w="17942" h="70003">
                  <a:moveTo>
                    <a:pt x="348" y="31"/>
                  </a:moveTo>
                  <a:lnTo>
                    <a:pt x="348" y="70034"/>
                  </a:lnTo>
                </a:path>
              </a:pathLst>
            </a:custGeom>
            <a:ln w="19050" cap="flat">
              <a:solidFill>
                <a:srgbClr val="CA3433"/>
              </a:solidFill>
              <a:prstDash val="solid"/>
              <a:miter/>
            </a:ln>
          </p:spPr>
          <p:txBody>
            <a:bodyPr rtlCol="0" anchor="ctr"/>
            <a:lstStyle/>
            <a:p>
              <a:endParaRPr lang="en-GB" sz="1050"/>
            </a:p>
          </p:txBody>
        </p:sp>
        <p:sp>
          <p:nvSpPr>
            <p:cNvPr id="283" name="Freeform: Shape 282">
              <a:extLst>
                <a:ext uri="{FF2B5EF4-FFF2-40B4-BE49-F238E27FC236}">
                  <a16:creationId xmlns:a16="http://schemas.microsoft.com/office/drawing/2014/main" id="{08DF1D53-3F8B-1DAF-89F5-38E751C90F2E}"/>
                </a:ext>
              </a:extLst>
            </p:cNvPr>
            <p:cNvSpPr/>
            <p:nvPr/>
          </p:nvSpPr>
          <p:spPr>
            <a:xfrm>
              <a:off x="8012895" y="1717605"/>
              <a:ext cx="50776" cy="24736"/>
            </a:xfrm>
            <a:custGeom>
              <a:avLst/>
              <a:gdLst>
                <a:gd name="connsiteX0" fmla="*/ 51125 w 50776"/>
                <a:gd name="connsiteY0" fmla="*/ 31 h 24736"/>
                <a:gd name="connsiteX1" fmla="*/ 348 w 50776"/>
                <a:gd name="connsiteY1" fmla="*/ 31 h 24736"/>
              </a:gdLst>
              <a:ahLst/>
              <a:cxnLst>
                <a:cxn ang="0">
                  <a:pos x="connsiteX0" y="connsiteY0"/>
                </a:cxn>
                <a:cxn ang="0">
                  <a:pos x="connsiteX1" y="connsiteY1"/>
                </a:cxn>
              </a:cxnLst>
              <a:rect l="l" t="t" r="r" b="b"/>
              <a:pathLst>
                <a:path w="50776" h="24736">
                  <a:moveTo>
                    <a:pt x="51125" y="31"/>
                  </a:moveTo>
                  <a:lnTo>
                    <a:pt x="348" y="31"/>
                  </a:lnTo>
                </a:path>
              </a:pathLst>
            </a:custGeom>
            <a:ln w="19050" cap="flat">
              <a:solidFill>
                <a:srgbClr val="CA3433"/>
              </a:solidFill>
              <a:prstDash val="solid"/>
              <a:miter/>
            </a:ln>
          </p:spPr>
          <p:txBody>
            <a:bodyPr rtlCol="0" anchor="ctr"/>
            <a:lstStyle/>
            <a:p>
              <a:endParaRPr lang="en-GB" sz="1050"/>
            </a:p>
          </p:txBody>
        </p:sp>
      </p:grpSp>
      <p:grpSp>
        <p:nvGrpSpPr>
          <p:cNvPr id="199" name="Graphic 3">
            <a:extLst>
              <a:ext uri="{FF2B5EF4-FFF2-40B4-BE49-F238E27FC236}">
                <a16:creationId xmlns:a16="http://schemas.microsoft.com/office/drawing/2014/main" id="{95E44AED-72CB-4069-3871-E0BD8B809642}"/>
              </a:ext>
            </a:extLst>
          </p:cNvPr>
          <p:cNvGrpSpPr/>
          <p:nvPr/>
        </p:nvGrpSpPr>
        <p:grpSpPr>
          <a:xfrm>
            <a:off x="4204281" y="1648254"/>
            <a:ext cx="32760" cy="45305"/>
            <a:chOff x="8174377" y="1790329"/>
            <a:chExt cx="50776" cy="70003"/>
          </a:xfrm>
        </p:grpSpPr>
        <p:sp>
          <p:nvSpPr>
            <p:cNvPr id="280" name="Freeform: Shape 279">
              <a:extLst>
                <a:ext uri="{FF2B5EF4-FFF2-40B4-BE49-F238E27FC236}">
                  <a16:creationId xmlns:a16="http://schemas.microsoft.com/office/drawing/2014/main" id="{A5D6D480-2D37-FB04-8934-919BE7D52DE4}"/>
                </a:ext>
              </a:extLst>
            </p:cNvPr>
            <p:cNvSpPr/>
            <p:nvPr/>
          </p:nvSpPr>
          <p:spPr>
            <a:xfrm>
              <a:off x="8199855" y="1790329"/>
              <a:ext cx="17942" cy="70003"/>
            </a:xfrm>
            <a:custGeom>
              <a:avLst/>
              <a:gdLst>
                <a:gd name="connsiteX0" fmla="*/ 357 w 17942"/>
                <a:gd name="connsiteY0" fmla="*/ 35 h 70003"/>
                <a:gd name="connsiteX1" fmla="*/ 357 w 17942"/>
                <a:gd name="connsiteY1" fmla="*/ 70039 h 70003"/>
              </a:gdLst>
              <a:ahLst/>
              <a:cxnLst>
                <a:cxn ang="0">
                  <a:pos x="connsiteX0" y="connsiteY0"/>
                </a:cxn>
                <a:cxn ang="0">
                  <a:pos x="connsiteX1" y="connsiteY1"/>
                </a:cxn>
              </a:cxnLst>
              <a:rect l="l" t="t" r="r" b="b"/>
              <a:pathLst>
                <a:path w="17942" h="70003">
                  <a:moveTo>
                    <a:pt x="357" y="35"/>
                  </a:moveTo>
                  <a:lnTo>
                    <a:pt x="357" y="70039"/>
                  </a:lnTo>
                </a:path>
              </a:pathLst>
            </a:custGeom>
            <a:ln w="19050" cap="flat">
              <a:solidFill>
                <a:srgbClr val="CA3433"/>
              </a:solidFill>
              <a:prstDash val="solid"/>
              <a:miter/>
            </a:ln>
          </p:spPr>
          <p:txBody>
            <a:bodyPr rtlCol="0" anchor="ctr"/>
            <a:lstStyle/>
            <a:p>
              <a:endParaRPr lang="en-GB" sz="1050"/>
            </a:p>
          </p:txBody>
        </p:sp>
        <p:sp>
          <p:nvSpPr>
            <p:cNvPr id="281" name="Freeform: Shape 280">
              <a:extLst>
                <a:ext uri="{FF2B5EF4-FFF2-40B4-BE49-F238E27FC236}">
                  <a16:creationId xmlns:a16="http://schemas.microsoft.com/office/drawing/2014/main" id="{8F1AB505-60C1-E278-8F27-094BCFDE892D}"/>
                </a:ext>
              </a:extLst>
            </p:cNvPr>
            <p:cNvSpPr/>
            <p:nvPr/>
          </p:nvSpPr>
          <p:spPr>
            <a:xfrm>
              <a:off x="8174377" y="1825455"/>
              <a:ext cx="50776" cy="24736"/>
            </a:xfrm>
            <a:custGeom>
              <a:avLst/>
              <a:gdLst>
                <a:gd name="connsiteX0" fmla="*/ 51134 w 50776"/>
                <a:gd name="connsiteY0" fmla="*/ 35 h 24736"/>
                <a:gd name="connsiteX1" fmla="*/ 357 w 50776"/>
                <a:gd name="connsiteY1" fmla="*/ 35 h 24736"/>
              </a:gdLst>
              <a:ahLst/>
              <a:cxnLst>
                <a:cxn ang="0">
                  <a:pos x="connsiteX0" y="connsiteY0"/>
                </a:cxn>
                <a:cxn ang="0">
                  <a:pos x="connsiteX1" y="connsiteY1"/>
                </a:cxn>
              </a:cxnLst>
              <a:rect l="l" t="t" r="r" b="b"/>
              <a:pathLst>
                <a:path w="50776" h="24736">
                  <a:moveTo>
                    <a:pt x="51134" y="35"/>
                  </a:moveTo>
                  <a:lnTo>
                    <a:pt x="357" y="35"/>
                  </a:lnTo>
                </a:path>
              </a:pathLst>
            </a:custGeom>
            <a:ln w="19050" cap="flat">
              <a:solidFill>
                <a:srgbClr val="CA3433"/>
              </a:solidFill>
              <a:prstDash val="solid"/>
              <a:miter/>
            </a:ln>
          </p:spPr>
          <p:txBody>
            <a:bodyPr rtlCol="0" anchor="ctr"/>
            <a:lstStyle/>
            <a:p>
              <a:endParaRPr lang="en-GB" sz="1050"/>
            </a:p>
          </p:txBody>
        </p:sp>
      </p:grpSp>
      <p:grpSp>
        <p:nvGrpSpPr>
          <p:cNvPr id="200" name="Graphic 3">
            <a:extLst>
              <a:ext uri="{FF2B5EF4-FFF2-40B4-BE49-F238E27FC236}">
                <a16:creationId xmlns:a16="http://schemas.microsoft.com/office/drawing/2014/main" id="{3A91452F-FE86-1549-EB16-4A50788271E3}"/>
              </a:ext>
            </a:extLst>
          </p:cNvPr>
          <p:cNvGrpSpPr/>
          <p:nvPr/>
        </p:nvGrpSpPr>
        <p:grpSpPr>
          <a:xfrm>
            <a:off x="4231717" y="1648254"/>
            <a:ext cx="32760" cy="45305"/>
            <a:chOff x="8216900" y="1790329"/>
            <a:chExt cx="50776" cy="70003"/>
          </a:xfrm>
        </p:grpSpPr>
        <p:sp>
          <p:nvSpPr>
            <p:cNvPr id="278" name="Freeform: Shape 277">
              <a:extLst>
                <a:ext uri="{FF2B5EF4-FFF2-40B4-BE49-F238E27FC236}">
                  <a16:creationId xmlns:a16="http://schemas.microsoft.com/office/drawing/2014/main" id="{41C5AE54-7687-FC42-3564-A41BDD099458}"/>
                </a:ext>
              </a:extLst>
            </p:cNvPr>
            <p:cNvSpPr/>
            <p:nvPr/>
          </p:nvSpPr>
          <p:spPr>
            <a:xfrm>
              <a:off x="8242378" y="1790329"/>
              <a:ext cx="17942" cy="70003"/>
            </a:xfrm>
            <a:custGeom>
              <a:avLst/>
              <a:gdLst>
                <a:gd name="connsiteX0" fmla="*/ 360 w 17942"/>
                <a:gd name="connsiteY0" fmla="*/ 35 h 70003"/>
                <a:gd name="connsiteX1" fmla="*/ 360 w 17942"/>
                <a:gd name="connsiteY1" fmla="*/ 70039 h 70003"/>
              </a:gdLst>
              <a:ahLst/>
              <a:cxnLst>
                <a:cxn ang="0">
                  <a:pos x="connsiteX0" y="connsiteY0"/>
                </a:cxn>
                <a:cxn ang="0">
                  <a:pos x="connsiteX1" y="connsiteY1"/>
                </a:cxn>
              </a:cxnLst>
              <a:rect l="l" t="t" r="r" b="b"/>
              <a:pathLst>
                <a:path w="17942" h="70003">
                  <a:moveTo>
                    <a:pt x="360" y="35"/>
                  </a:moveTo>
                  <a:lnTo>
                    <a:pt x="360" y="70039"/>
                  </a:lnTo>
                </a:path>
              </a:pathLst>
            </a:custGeom>
            <a:ln w="19050" cap="flat">
              <a:solidFill>
                <a:srgbClr val="CA3433"/>
              </a:solidFill>
              <a:prstDash val="solid"/>
              <a:miter/>
            </a:ln>
          </p:spPr>
          <p:txBody>
            <a:bodyPr rtlCol="0" anchor="ctr"/>
            <a:lstStyle/>
            <a:p>
              <a:endParaRPr lang="en-GB" sz="1050"/>
            </a:p>
          </p:txBody>
        </p:sp>
        <p:sp>
          <p:nvSpPr>
            <p:cNvPr id="279" name="Freeform: Shape 278">
              <a:extLst>
                <a:ext uri="{FF2B5EF4-FFF2-40B4-BE49-F238E27FC236}">
                  <a16:creationId xmlns:a16="http://schemas.microsoft.com/office/drawing/2014/main" id="{44145DCD-C5B4-C8EF-989D-4D7119E174A7}"/>
                </a:ext>
              </a:extLst>
            </p:cNvPr>
            <p:cNvSpPr/>
            <p:nvPr/>
          </p:nvSpPr>
          <p:spPr>
            <a:xfrm>
              <a:off x="8216900" y="1825455"/>
              <a:ext cx="50776" cy="24736"/>
            </a:xfrm>
            <a:custGeom>
              <a:avLst/>
              <a:gdLst>
                <a:gd name="connsiteX0" fmla="*/ 51137 w 50776"/>
                <a:gd name="connsiteY0" fmla="*/ 35 h 24736"/>
                <a:gd name="connsiteX1" fmla="*/ 360 w 50776"/>
                <a:gd name="connsiteY1" fmla="*/ 35 h 24736"/>
              </a:gdLst>
              <a:ahLst/>
              <a:cxnLst>
                <a:cxn ang="0">
                  <a:pos x="connsiteX0" y="connsiteY0"/>
                </a:cxn>
                <a:cxn ang="0">
                  <a:pos x="connsiteX1" y="connsiteY1"/>
                </a:cxn>
              </a:cxnLst>
              <a:rect l="l" t="t" r="r" b="b"/>
              <a:pathLst>
                <a:path w="50776" h="24736">
                  <a:moveTo>
                    <a:pt x="51137" y="35"/>
                  </a:moveTo>
                  <a:lnTo>
                    <a:pt x="360" y="35"/>
                  </a:lnTo>
                </a:path>
              </a:pathLst>
            </a:custGeom>
            <a:ln w="19050" cap="flat">
              <a:solidFill>
                <a:srgbClr val="CA3433"/>
              </a:solidFill>
              <a:prstDash val="solid"/>
              <a:miter/>
            </a:ln>
          </p:spPr>
          <p:txBody>
            <a:bodyPr rtlCol="0" anchor="ctr"/>
            <a:lstStyle/>
            <a:p>
              <a:endParaRPr lang="en-GB" sz="1050"/>
            </a:p>
          </p:txBody>
        </p:sp>
      </p:grpSp>
      <p:grpSp>
        <p:nvGrpSpPr>
          <p:cNvPr id="201" name="Graphic 3">
            <a:extLst>
              <a:ext uri="{FF2B5EF4-FFF2-40B4-BE49-F238E27FC236}">
                <a16:creationId xmlns:a16="http://schemas.microsoft.com/office/drawing/2014/main" id="{55F8B7A8-A4D4-2D74-9FD6-56BB12041918}"/>
              </a:ext>
            </a:extLst>
          </p:cNvPr>
          <p:cNvGrpSpPr/>
          <p:nvPr/>
        </p:nvGrpSpPr>
        <p:grpSpPr>
          <a:xfrm>
            <a:off x="4250587" y="1648254"/>
            <a:ext cx="32760" cy="45305"/>
            <a:chOff x="8246146" y="1790329"/>
            <a:chExt cx="50776" cy="70003"/>
          </a:xfrm>
        </p:grpSpPr>
        <p:sp>
          <p:nvSpPr>
            <p:cNvPr id="276" name="Freeform: Shape 275">
              <a:extLst>
                <a:ext uri="{FF2B5EF4-FFF2-40B4-BE49-F238E27FC236}">
                  <a16:creationId xmlns:a16="http://schemas.microsoft.com/office/drawing/2014/main" id="{39445409-75D2-A284-C711-0A28D21C847F}"/>
                </a:ext>
              </a:extLst>
            </p:cNvPr>
            <p:cNvSpPr/>
            <p:nvPr/>
          </p:nvSpPr>
          <p:spPr>
            <a:xfrm>
              <a:off x="8271625" y="1790329"/>
              <a:ext cx="17942" cy="70003"/>
            </a:xfrm>
            <a:custGeom>
              <a:avLst/>
              <a:gdLst>
                <a:gd name="connsiteX0" fmla="*/ 361 w 17942"/>
                <a:gd name="connsiteY0" fmla="*/ 35 h 70003"/>
                <a:gd name="connsiteX1" fmla="*/ 361 w 17942"/>
                <a:gd name="connsiteY1" fmla="*/ 70039 h 70003"/>
              </a:gdLst>
              <a:ahLst/>
              <a:cxnLst>
                <a:cxn ang="0">
                  <a:pos x="connsiteX0" y="connsiteY0"/>
                </a:cxn>
                <a:cxn ang="0">
                  <a:pos x="connsiteX1" y="connsiteY1"/>
                </a:cxn>
              </a:cxnLst>
              <a:rect l="l" t="t" r="r" b="b"/>
              <a:pathLst>
                <a:path w="17942" h="70003">
                  <a:moveTo>
                    <a:pt x="361" y="35"/>
                  </a:moveTo>
                  <a:lnTo>
                    <a:pt x="361" y="70039"/>
                  </a:lnTo>
                </a:path>
              </a:pathLst>
            </a:custGeom>
            <a:ln w="19050" cap="flat">
              <a:solidFill>
                <a:srgbClr val="CA3433"/>
              </a:solidFill>
              <a:prstDash val="solid"/>
              <a:miter/>
            </a:ln>
          </p:spPr>
          <p:txBody>
            <a:bodyPr rtlCol="0" anchor="ctr"/>
            <a:lstStyle/>
            <a:p>
              <a:endParaRPr lang="en-GB" sz="1050"/>
            </a:p>
          </p:txBody>
        </p:sp>
        <p:sp>
          <p:nvSpPr>
            <p:cNvPr id="277" name="Freeform: Shape 276">
              <a:extLst>
                <a:ext uri="{FF2B5EF4-FFF2-40B4-BE49-F238E27FC236}">
                  <a16:creationId xmlns:a16="http://schemas.microsoft.com/office/drawing/2014/main" id="{EF2EC383-A35E-4E2D-02AB-EDE194C8C1A5}"/>
                </a:ext>
              </a:extLst>
            </p:cNvPr>
            <p:cNvSpPr/>
            <p:nvPr/>
          </p:nvSpPr>
          <p:spPr>
            <a:xfrm>
              <a:off x="8246146" y="1825455"/>
              <a:ext cx="50776" cy="24736"/>
            </a:xfrm>
            <a:custGeom>
              <a:avLst/>
              <a:gdLst>
                <a:gd name="connsiteX0" fmla="*/ 51138 w 50776"/>
                <a:gd name="connsiteY0" fmla="*/ 35 h 24736"/>
                <a:gd name="connsiteX1" fmla="*/ 361 w 50776"/>
                <a:gd name="connsiteY1" fmla="*/ 35 h 24736"/>
              </a:gdLst>
              <a:ahLst/>
              <a:cxnLst>
                <a:cxn ang="0">
                  <a:pos x="connsiteX0" y="connsiteY0"/>
                </a:cxn>
                <a:cxn ang="0">
                  <a:pos x="connsiteX1" y="connsiteY1"/>
                </a:cxn>
              </a:cxnLst>
              <a:rect l="l" t="t" r="r" b="b"/>
              <a:pathLst>
                <a:path w="50776" h="24736">
                  <a:moveTo>
                    <a:pt x="51138" y="35"/>
                  </a:moveTo>
                  <a:lnTo>
                    <a:pt x="361" y="35"/>
                  </a:lnTo>
                </a:path>
              </a:pathLst>
            </a:custGeom>
            <a:ln w="19050" cap="flat">
              <a:solidFill>
                <a:srgbClr val="CA3433"/>
              </a:solidFill>
              <a:prstDash val="solid"/>
              <a:miter/>
            </a:ln>
          </p:spPr>
          <p:txBody>
            <a:bodyPr rtlCol="0" anchor="ctr"/>
            <a:lstStyle/>
            <a:p>
              <a:endParaRPr lang="en-GB" sz="1050"/>
            </a:p>
          </p:txBody>
        </p:sp>
      </p:grpSp>
      <p:grpSp>
        <p:nvGrpSpPr>
          <p:cNvPr id="202" name="Graphic 3">
            <a:extLst>
              <a:ext uri="{FF2B5EF4-FFF2-40B4-BE49-F238E27FC236}">
                <a16:creationId xmlns:a16="http://schemas.microsoft.com/office/drawing/2014/main" id="{82BC3FD9-3701-56CC-88E4-C94BC315769B}"/>
              </a:ext>
            </a:extLst>
          </p:cNvPr>
          <p:cNvGrpSpPr/>
          <p:nvPr/>
        </p:nvGrpSpPr>
        <p:grpSpPr>
          <a:xfrm>
            <a:off x="4253944" y="1648254"/>
            <a:ext cx="32760" cy="45305"/>
            <a:chOff x="8251350" y="1790329"/>
            <a:chExt cx="50776" cy="70003"/>
          </a:xfrm>
        </p:grpSpPr>
        <p:sp>
          <p:nvSpPr>
            <p:cNvPr id="274" name="Freeform: Shape 273">
              <a:extLst>
                <a:ext uri="{FF2B5EF4-FFF2-40B4-BE49-F238E27FC236}">
                  <a16:creationId xmlns:a16="http://schemas.microsoft.com/office/drawing/2014/main" id="{EEFF48C0-1B96-4936-E6CE-D2485E556205}"/>
                </a:ext>
              </a:extLst>
            </p:cNvPr>
            <p:cNvSpPr/>
            <p:nvPr/>
          </p:nvSpPr>
          <p:spPr>
            <a:xfrm>
              <a:off x="8276828" y="1790329"/>
              <a:ext cx="17942" cy="70003"/>
            </a:xfrm>
            <a:custGeom>
              <a:avLst/>
              <a:gdLst>
                <a:gd name="connsiteX0" fmla="*/ 362 w 17942"/>
                <a:gd name="connsiteY0" fmla="*/ 35 h 70003"/>
                <a:gd name="connsiteX1" fmla="*/ 362 w 17942"/>
                <a:gd name="connsiteY1" fmla="*/ 70039 h 70003"/>
              </a:gdLst>
              <a:ahLst/>
              <a:cxnLst>
                <a:cxn ang="0">
                  <a:pos x="connsiteX0" y="connsiteY0"/>
                </a:cxn>
                <a:cxn ang="0">
                  <a:pos x="connsiteX1" y="connsiteY1"/>
                </a:cxn>
              </a:cxnLst>
              <a:rect l="l" t="t" r="r" b="b"/>
              <a:pathLst>
                <a:path w="17942" h="70003">
                  <a:moveTo>
                    <a:pt x="362" y="35"/>
                  </a:moveTo>
                  <a:lnTo>
                    <a:pt x="362" y="70039"/>
                  </a:lnTo>
                </a:path>
              </a:pathLst>
            </a:custGeom>
            <a:ln w="19050" cap="flat">
              <a:solidFill>
                <a:srgbClr val="CA3433"/>
              </a:solidFill>
              <a:prstDash val="solid"/>
              <a:miter/>
            </a:ln>
          </p:spPr>
          <p:txBody>
            <a:bodyPr rtlCol="0" anchor="ctr"/>
            <a:lstStyle/>
            <a:p>
              <a:endParaRPr lang="en-GB" sz="1050"/>
            </a:p>
          </p:txBody>
        </p:sp>
        <p:sp>
          <p:nvSpPr>
            <p:cNvPr id="275" name="Freeform: Shape 274">
              <a:extLst>
                <a:ext uri="{FF2B5EF4-FFF2-40B4-BE49-F238E27FC236}">
                  <a16:creationId xmlns:a16="http://schemas.microsoft.com/office/drawing/2014/main" id="{4176FDEA-8113-C786-86AA-D4283DCF6A52}"/>
                </a:ext>
              </a:extLst>
            </p:cNvPr>
            <p:cNvSpPr/>
            <p:nvPr/>
          </p:nvSpPr>
          <p:spPr>
            <a:xfrm>
              <a:off x="8251350" y="1825455"/>
              <a:ext cx="50776" cy="24736"/>
            </a:xfrm>
            <a:custGeom>
              <a:avLst/>
              <a:gdLst>
                <a:gd name="connsiteX0" fmla="*/ 51139 w 50776"/>
                <a:gd name="connsiteY0" fmla="*/ 35 h 24736"/>
                <a:gd name="connsiteX1" fmla="*/ 362 w 50776"/>
                <a:gd name="connsiteY1" fmla="*/ 35 h 24736"/>
              </a:gdLst>
              <a:ahLst/>
              <a:cxnLst>
                <a:cxn ang="0">
                  <a:pos x="connsiteX0" y="connsiteY0"/>
                </a:cxn>
                <a:cxn ang="0">
                  <a:pos x="connsiteX1" y="connsiteY1"/>
                </a:cxn>
              </a:cxnLst>
              <a:rect l="l" t="t" r="r" b="b"/>
              <a:pathLst>
                <a:path w="50776" h="24736">
                  <a:moveTo>
                    <a:pt x="51139" y="35"/>
                  </a:moveTo>
                  <a:lnTo>
                    <a:pt x="362" y="35"/>
                  </a:lnTo>
                </a:path>
              </a:pathLst>
            </a:custGeom>
            <a:ln w="19050" cap="flat">
              <a:solidFill>
                <a:srgbClr val="CA3433"/>
              </a:solidFill>
              <a:prstDash val="solid"/>
              <a:miter/>
            </a:ln>
          </p:spPr>
          <p:txBody>
            <a:bodyPr rtlCol="0" anchor="ctr"/>
            <a:lstStyle/>
            <a:p>
              <a:endParaRPr lang="en-GB" sz="1050"/>
            </a:p>
          </p:txBody>
        </p:sp>
      </p:grpSp>
      <p:grpSp>
        <p:nvGrpSpPr>
          <p:cNvPr id="203" name="Graphic 3">
            <a:extLst>
              <a:ext uri="{FF2B5EF4-FFF2-40B4-BE49-F238E27FC236}">
                <a16:creationId xmlns:a16="http://schemas.microsoft.com/office/drawing/2014/main" id="{4B120C6B-4520-5BED-3FA4-552842978431}"/>
              </a:ext>
            </a:extLst>
          </p:cNvPr>
          <p:cNvGrpSpPr/>
          <p:nvPr/>
        </p:nvGrpSpPr>
        <p:grpSpPr>
          <a:xfrm>
            <a:off x="4355006" y="1648254"/>
            <a:ext cx="32760" cy="45305"/>
            <a:chOff x="8407987" y="1790329"/>
            <a:chExt cx="50776" cy="70003"/>
          </a:xfrm>
        </p:grpSpPr>
        <p:sp>
          <p:nvSpPr>
            <p:cNvPr id="272" name="Freeform: Shape 271">
              <a:extLst>
                <a:ext uri="{FF2B5EF4-FFF2-40B4-BE49-F238E27FC236}">
                  <a16:creationId xmlns:a16="http://schemas.microsoft.com/office/drawing/2014/main" id="{31F1A0CD-D4B3-EA00-EA84-2C3AC7273C82}"/>
                </a:ext>
              </a:extLst>
            </p:cNvPr>
            <p:cNvSpPr/>
            <p:nvPr/>
          </p:nvSpPr>
          <p:spPr>
            <a:xfrm>
              <a:off x="8433465" y="1790329"/>
              <a:ext cx="17942" cy="70003"/>
            </a:xfrm>
            <a:custGeom>
              <a:avLst/>
              <a:gdLst>
                <a:gd name="connsiteX0" fmla="*/ 370 w 17942"/>
                <a:gd name="connsiteY0" fmla="*/ 35 h 70003"/>
                <a:gd name="connsiteX1" fmla="*/ 370 w 17942"/>
                <a:gd name="connsiteY1" fmla="*/ 70039 h 70003"/>
              </a:gdLst>
              <a:ahLst/>
              <a:cxnLst>
                <a:cxn ang="0">
                  <a:pos x="connsiteX0" y="connsiteY0"/>
                </a:cxn>
                <a:cxn ang="0">
                  <a:pos x="connsiteX1" y="connsiteY1"/>
                </a:cxn>
              </a:cxnLst>
              <a:rect l="l" t="t" r="r" b="b"/>
              <a:pathLst>
                <a:path w="17942" h="70003">
                  <a:moveTo>
                    <a:pt x="370" y="35"/>
                  </a:moveTo>
                  <a:lnTo>
                    <a:pt x="370" y="70039"/>
                  </a:lnTo>
                </a:path>
              </a:pathLst>
            </a:custGeom>
            <a:ln w="19050" cap="flat">
              <a:solidFill>
                <a:srgbClr val="CA3433"/>
              </a:solidFill>
              <a:prstDash val="solid"/>
              <a:miter/>
            </a:ln>
          </p:spPr>
          <p:txBody>
            <a:bodyPr rtlCol="0" anchor="ctr"/>
            <a:lstStyle/>
            <a:p>
              <a:endParaRPr lang="en-GB" sz="1050"/>
            </a:p>
          </p:txBody>
        </p:sp>
        <p:sp>
          <p:nvSpPr>
            <p:cNvPr id="273" name="Freeform: Shape 272">
              <a:extLst>
                <a:ext uri="{FF2B5EF4-FFF2-40B4-BE49-F238E27FC236}">
                  <a16:creationId xmlns:a16="http://schemas.microsoft.com/office/drawing/2014/main" id="{4B22EC02-089C-3E3B-58AB-4DA56A9CD311}"/>
                </a:ext>
              </a:extLst>
            </p:cNvPr>
            <p:cNvSpPr/>
            <p:nvPr/>
          </p:nvSpPr>
          <p:spPr>
            <a:xfrm>
              <a:off x="8407987" y="1825455"/>
              <a:ext cx="50776" cy="24736"/>
            </a:xfrm>
            <a:custGeom>
              <a:avLst/>
              <a:gdLst>
                <a:gd name="connsiteX0" fmla="*/ 51147 w 50776"/>
                <a:gd name="connsiteY0" fmla="*/ 35 h 24736"/>
                <a:gd name="connsiteX1" fmla="*/ 370 w 50776"/>
                <a:gd name="connsiteY1" fmla="*/ 35 h 24736"/>
              </a:gdLst>
              <a:ahLst/>
              <a:cxnLst>
                <a:cxn ang="0">
                  <a:pos x="connsiteX0" y="connsiteY0"/>
                </a:cxn>
                <a:cxn ang="0">
                  <a:pos x="connsiteX1" y="connsiteY1"/>
                </a:cxn>
              </a:cxnLst>
              <a:rect l="l" t="t" r="r" b="b"/>
              <a:pathLst>
                <a:path w="50776" h="24736">
                  <a:moveTo>
                    <a:pt x="51147" y="35"/>
                  </a:moveTo>
                  <a:lnTo>
                    <a:pt x="370" y="35"/>
                  </a:lnTo>
                </a:path>
              </a:pathLst>
            </a:custGeom>
            <a:ln w="19050" cap="flat">
              <a:solidFill>
                <a:srgbClr val="CA3433"/>
              </a:solidFill>
              <a:prstDash val="solid"/>
              <a:miter/>
            </a:ln>
          </p:spPr>
          <p:txBody>
            <a:bodyPr rtlCol="0" anchor="ctr"/>
            <a:lstStyle/>
            <a:p>
              <a:endParaRPr lang="en-GB" sz="1050"/>
            </a:p>
          </p:txBody>
        </p:sp>
      </p:grpSp>
      <p:grpSp>
        <p:nvGrpSpPr>
          <p:cNvPr id="204" name="Graphic 3">
            <a:extLst>
              <a:ext uri="{FF2B5EF4-FFF2-40B4-BE49-F238E27FC236}">
                <a16:creationId xmlns:a16="http://schemas.microsoft.com/office/drawing/2014/main" id="{12A12EBA-86FD-1CA8-82B6-C3874E6A0B19}"/>
              </a:ext>
            </a:extLst>
          </p:cNvPr>
          <p:cNvGrpSpPr/>
          <p:nvPr/>
        </p:nvGrpSpPr>
        <p:grpSpPr>
          <a:xfrm>
            <a:off x="4459078" y="1648254"/>
            <a:ext cx="32760" cy="45305"/>
            <a:chOff x="8569289" y="1790329"/>
            <a:chExt cx="50776" cy="70003"/>
          </a:xfrm>
        </p:grpSpPr>
        <p:sp>
          <p:nvSpPr>
            <p:cNvPr id="270" name="Freeform: Shape 269">
              <a:extLst>
                <a:ext uri="{FF2B5EF4-FFF2-40B4-BE49-F238E27FC236}">
                  <a16:creationId xmlns:a16="http://schemas.microsoft.com/office/drawing/2014/main" id="{653089C1-2E9B-03A8-5814-B94016A6DA9B}"/>
                </a:ext>
              </a:extLst>
            </p:cNvPr>
            <p:cNvSpPr/>
            <p:nvPr/>
          </p:nvSpPr>
          <p:spPr>
            <a:xfrm>
              <a:off x="8594767" y="1790329"/>
              <a:ext cx="17942" cy="70003"/>
            </a:xfrm>
            <a:custGeom>
              <a:avLst/>
              <a:gdLst>
                <a:gd name="connsiteX0" fmla="*/ 379 w 17942"/>
                <a:gd name="connsiteY0" fmla="*/ 35 h 70003"/>
                <a:gd name="connsiteX1" fmla="*/ 379 w 17942"/>
                <a:gd name="connsiteY1" fmla="*/ 70039 h 70003"/>
              </a:gdLst>
              <a:ahLst/>
              <a:cxnLst>
                <a:cxn ang="0">
                  <a:pos x="connsiteX0" y="connsiteY0"/>
                </a:cxn>
                <a:cxn ang="0">
                  <a:pos x="connsiteX1" y="connsiteY1"/>
                </a:cxn>
              </a:cxnLst>
              <a:rect l="l" t="t" r="r" b="b"/>
              <a:pathLst>
                <a:path w="17942" h="70003">
                  <a:moveTo>
                    <a:pt x="379" y="35"/>
                  </a:moveTo>
                  <a:lnTo>
                    <a:pt x="379" y="70039"/>
                  </a:lnTo>
                </a:path>
              </a:pathLst>
            </a:custGeom>
            <a:ln w="19050" cap="flat">
              <a:solidFill>
                <a:srgbClr val="CA3433"/>
              </a:solidFill>
              <a:prstDash val="solid"/>
              <a:miter/>
            </a:ln>
          </p:spPr>
          <p:txBody>
            <a:bodyPr rtlCol="0" anchor="ctr"/>
            <a:lstStyle/>
            <a:p>
              <a:endParaRPr lang="en-GB" sz="1050"/>
            </a:p>
          </p:txBody>
        </p:sp>
        <p:sp>
          <p:nvSpPr>
            <p:cNvPr id="271" name="Freeform: Shape 270">
              <a:extLst>
                <a:ext uri="{FF2B5EF4-FFF2-40B4-BE49-F238E27FC236}">
                  <a16:creationId xmlns:a16="http://schemas.microsoft.com/office/drawing/2014/main" id="{66DE10A6-690F-3A9F-C592-B68EF310EF6F}"/>
                </a:ext>
              </a:extLst>
            </p:cNvPr>
            <p:cNvSpPr/>
            <p:nvPr/>
          </p:nvSpPr>
          <p:spPr>
            <a:xfrm>
              <a:off x="8569289" y="1825455"/>
              <a:ext cx="50776" cy="24736"/>
            </a:xfrm>
            <a:custGeom>
              <a:avLst/>
              <a:gdLst>
                <a:gd name="connsiteX0" fmla="*/ 51156 w 50776"/>
                <a:gd name="connsiteY0" fmla="*/ 35 h 24736"/>
                <a:gd name="connsiteX1" fmla="*/ 379 w 50776"/>
                <a:gd name="connsiteY1" fmla="*/ 35 h 24736"/>
              </a:gdLst>
              <a:ahLst/>
              <a:cxnLst>
                <a:cxn ang="0">
                  <a:pos x="connsiteX0" y="connsiteY0"/>
                </a:cxn>
                <a:cxn ang="0">
                  <a:pos x="connsiteX1" y="connsiteY1"/>
                </a:cxn>
              </a:cxnLst>
              <a:rect l="l" t="t" r="r" b="b"/>
              <a:pathLst>
                <a:path w="50776" h="24736">
                  <a:moveTo>
                    <a:pt x="51156" y="35"/>
                  </a:moveTo>
                  <a:lnTo>
                    <a:pt x="379" y="35"/>
                  </a:lnTo>
                </a:path>
              </a:pathLst>
            </a:custGeom>
            <a:ln w="19050" cap="flat">
              <a:solidFill>
                <a:srgbClr val="CA3433"/>
              </a:solidFill>
              <a:prstDash val="solid"/>
              <a:miter/>
            </a:ln>
          </p:spPr>
          <p:txBody>
            <a:bodyPr rtlCol="0" anchor="ctr"/>
            <a:lstStyle/>
            <a:p>
              <a:endParaRPr lang="en-GB" sz="1050"/>
            </a:p>
          </p:txBody>
        </p:sp>
      </p:grpSp>
      <p:grpSp>
        <p:nvGrpSpPr>
          <p:cNvPr id="205" name="Graphic 3">
            <a:extLst>
              <a:ext uri="{FF2B5EF4-FFF2-40B4-BE49-F238E27FC236}">
                <a16:creationId xmlns:a16="http://schemas.microsoft.com/office/drawing/2014/main" id="{FB1998DE-28BC-863C-3B56-2BBA47D2FA99}"/>
              </a:ext>
            </a:extLst>
          </p:cNvPr>
          <p:cNvGrpSpPr/>
          <p:nvPr/>
        </p:nvGrpSpPr>
        <p:grpSpPr>
          <a:xfrm>
            <a:off x="4467413" y="1648254"/>
            <a:ext cx="32760" cy="45305"/>
            <a:chOff x="8582207" y="1790329"/>
            <a:chExt cx="50776" cy="70003"/>
          </a:xfrm>
        </p:grpSpPr>
        <p:sp>
          <p:nvSpPr>
            <p:cNvPr id="268" name="Freeform: Shape 267">
              <a:extLst>
                <a:ext uri="{FF2B5EF4-FFF2-40B4-BE49-F238E27FC236}">
                  <a16:creationId xmlns:a16="http://schemas.microsoft.com/office/drawing/2014/main" id="{45A1C6CA-9BF1-1900-199E-9054EE32C8E9}"/>
                </a:ext>
              </a:extLst>
            </p:cNvPr>
            <p:cNvSpPr/>
            <p:nvPr/>
          </p:nvSpPr>
          <p:spPr>
            <a:xfrm>
              <a:off x="8607686" y="1790329"/>
              <a:ext cx="17942" cy="70003"/>
            </a:xfrm>
            <a:custGeom>
              <a:avLst/>
              <a:gdLst>
                <a:gd name="connsiteX0" fmla="*/ 380 w 17942"/>
                <a:gd name="connsiteY0" fmla="*/ 35 h 70003"/>
                <a:gd name="connsiteX1" fmla="*/ 380 w 17942"/>
                <a:gd name="connsiteY1" fmla="*/ 70039 h 70003"/>
              </a:gdLst>
              <a:ahLst/>
              <a:cxnLst>
                <a:cxn ang="0">
                  <a:pos x="connsiteX0" y="connsiteY0"/>
                </a:cxn>
                <a:cxn ang="0">
                  <a:pos x="connsiteX1" y="connsiteY1"/>
                </a:cxn>
              </a:cxnLst>
              <a:rect l="l" t="t" r="r" b="b"/>
              <a:pathLst>
                <a:path w="17942" h="70003">
                  <a:moveTo>
                    <a:pt x="380" y="35"/>
                  </a:moveTo>
                  <a:lnTo>
                    <a:pt x="380" y="70039"/>
                  </a:lnTo>
                </a:path>
              </a:pathLst>
            </a:custGeom>
            <a:ln w="19050" cap="flat">
              <a:solidFill>
                <a:srgbClr val="CA3433"/>
              </a:solidFill>
              <a:prstDash val="solid"/>
              <a:miter/>
            </a:ln>
          </p:spPr>
          <p:txBody>
            <a:bodyPr rtlCol="0" anchor="ctr"/>
            <a:lstStyle/>
            <a:p>
              <a:endParaRPr lang="en-GB" sz="1050"/>
            </a:p>
          </p:txBody>
        </p:sp>
        <p:sp>
          <p:nvSpPr>
            <p:cNvPr id="269" name="Freeform: Shape 268">
              <a:extLst>
                <a:ext uri="{FF2B5EF4-FFF2-40B4-BE49-F238E27FC236}">
                  <a16:creationId xmlns:a16="http://schemas.microsoft.com/office/drawing/2014/main" id="{9044F6AB-CDE5-30E1-ED18-81B044775D87}"/>
                </a:ext>
              </a:extLst>
            </p:cNvPr>
            <p:cNvSpPr/>
            <p:nvPr/>
          </p:nvSpPr>
          <p:spPr>
            <a:xfrm>
              <a:off x="8582207" y="1825455"/>
              <a:ext cx="50776" cy="24736"/>
            </a:xfrm>
            <a:custGeom>
              <a:avLst/>
              <a:gdLst>
                <a:gd name="connsiteX0" fmla="*/ 51157 w 50776"/>
                <a:gd name="connsiteY0" fmla="*/ 35 h 24736"/>
                <a:gd name="connsiteX1" fmla="*/ 380 w 50776"/>
                <a:gd name="connsiteY1" fmla="*/ 35 h 24736"/>
              </a:gdLst>
              <a:ahLst/>
              <a:cxnLst>
                <a:cxn ang="0">
                  <a:pos x="connsiteX0" y="connsiteY0"/>
                </a:cxn>
                <a:cxn ang="0">
                  <a:pos x="connsiteX1" y="connsiteY1"/>
                </a:cxn>
              </a:cxnLst>
              <a:rect l="l" t="t" r="r" b="b"/>
              <a:pathLst>
                <a:path w="50776" h="24736">
                  <a:moveTo>
                    <a:pt x="51157" y="35"/>
                  </a:moveTo>
                  <a:lnTo>
                    <a:pt x="380" y="35"/>
                  </a:lnTo>
                </a:path>
              </a:pathLst>
            </a:custGeom>
            <a:ln w="19050" cap="flat">
              <a:solidFill>
                <a:srgbClr val="CA3433"/>
              </a:solidFill>
              <a:prstDash val="solid"/>
              <a:miter/>
            </a:ln>
          </p:spPr>
          <p:txBody>
            <a:bodyPr rtlCol="0" anchor="ctr"/>
            <a:lstStyle/>
            <a:p>
              <a:endParaRPr lang="en-GB" sz="1050"/>
            </a:p>
          </p:txBody>
        </p:sp>
      </p:grpSp>
      <p:grpSp>
        <p:nvGrpSpPr>
          <p:cNvPr id="206" name="Graphic 3">
            <a:extLst>
              <a:ext uri="{FF2B5EF4-FFF2-40B4-BE49-F238E27FC236}">
                <a16:creationId xmlns:a16="http://schemas.microsoft.com/office/drawing/2014/main" id="{CCB4C733-96F0-9A9A-A47D-AF40676C69FF}"/>
              </a:ext>
            </a:extLst>
          </p:cNvPr>
          <p:cNvGrpSpPr/>
          <p:nvPr/>
        </p:nvGrpSpPr>
        <p:grpSpPr>
          <a:xfrm>
            <a:off x="4567665" y="1648254"/>
            <a:ext cx="32760" cy="45305"/>
            <a:chOff x="8737589" y="1790329"/>
            <a:chExt cx="50776" cy="70003"/>
          </a:xfrm>
        </p:grpSpPr>
        <p:sp>
          <p:nvSpPr>
            <p:cNvPr id="266" name="Freeform: Shape 265">
              <a:extLst>
                <a:ext uri="{FF2B5EF4-FFF2-40B4-BE49-F238E27FC236}">
                  <a16:creationId xmlns:a16="http://schemas.microsoft.com/office/drawing/2014/main" id="{664450F4-331C-AC96-5696-56B213E5B724}"/>
                </a:ext>
              </a:extLst>
            </p:cNvPr>
            <p:cNvSpPr/>
            <p:nvPr/>
          </p:nvSpPr>
          <p:spPr>
            <a:xfrm>
              <a:off x="8763067" y="1790329"/>
              <a:ext cx="17942" cy="70003"/>
            </a:xfrm>
            <a:custGeom>
              <a:avLst/>
              <a:gdLst>
                <a:gd name="connsiteX0" fmla="*/ 389 w 17942"/>
                <a:gd name="connsiteY0" fmla="*/ 35 h 70003"/>
                <a:gd name="connsiteX1" fmla="*/ 389 w 17942"/>
                <a:gd name="connsiteY1" fmla="*/ 70039 h 70003"/>
              </a:gdLst>
              <a:ahLst/>
              <a:cxnLst>
                <a:cxn ang="0">
                  <a:pos x="connsiteX0" y="connsiteY0"/>
                </a:cxn>
                <a:cxn ang="0">
                  <a:pos x="connsiteX1" y="connsiteY1"/>
                </a:cxn>
              </a:cxnLst>
              <a:rect l="l" t="t" r="r" b="b"/>
              <a:pathLst>
                <a:path w="17942" h="70003">
                  <a:moveTo>
                    <a:pt x="389" y="35"/>
                  </a:moveTo>
                  <a:lnTo>
                    <a:pt x="389" y="70039"/>
                  </a:lnTo>
                </a:path>
              </a:pathLst>
            </a:custGeom>
            <a:ln w="19050" cap="flat">
              <a:solidFill>
                <a:srgbClr val="CA3433"/>
              </a:solidFill>
              <a:prstDash val="solid"/>
              <a:miter/>
            </a:ln>
          </p:spPr>
          <p:txBody>
            <a:bodyPr rtlCol="0" anchor="ctr"/>
            <a:lstStyle/>
            <a:p>
              <a:endParaRPr lang="en-GB" sz="1050"/>
            </a:p>
          </p:txBody>
        </p:sp>
        <p:sp>
          <p:nvSpPr>
            <p:cNvPr id="267" name="Freeform: Shape 266">
              <a:extLst>
                <a:ext uri="{FF2B5EF4-FFF2-40B4-BE49-F238E27FC236}">
                  <a16:creationId xmlns:a16="http://schemas.microsoft.com/office/drawing/2014/main" id="{FF307F1D-1F55-53A9-BC3B-2D30287DDB62}"/>
                </a:ext>
              </a:extLst>
            </p:cNvPr>
            <p:cNvSpPr/>
            <p:nvPr/>
          </p:nvSpPr>
          <p:spPr>
            <a:xfrm>
              <a:off x="8737589" y="1825455"/>
              <a:ext cx="50776" cy="24736"/>
            </a:xfrm>
            <a:custGeom>
              <a:avLst/>
              <a:gdLst>
                <a:gd name="connsiteX0" fmla="*/ 51166 w 50776"/>
                <a:gd name="connsiteY0" fmla="*/ 35 h 24736"/>
                <a:gd name="connsiteX1" fmla="*/ 389 w 50776"/>
                <a:gd name="connsiteY1" fmla="*/ 35 h 24736"/>
              </a:gdLst>
              <a:ahLst/>
              <a:cxnLst>
                <a:cxn ang="0">
                  <a:pos x="connsiteX0" y="connsiteY0"/>
                </a:cxn>
                <a:cxn ang="0">
                  <a:pos x="connsiteX1" y="connsiteY1"/>
                </a:cxn>
              </a:cxnLst>
              <a:rect l="l" t="t" r="r" b="b"/>
              <a:pathLst>
                <a:path w="50776" h="24736">
                  <a:moveTo>
                    <a:pt x="51166" y="35"/>
                  </a:moveTo>
                  <a:lnTo>
                    <a:pt x="389" y="35"/>
                  </a:lnTo>
                </a:path>
              </a:pathLst>
            </a:custGeom>
            <a:ln w="19050" cap="flat">
              <a:solidFill>
                <a:srgbClr val="CA3433"/>
              </a:solidFill>
              <a:prstDash val="solid"/>
              <a:miter/>
            </a:ln>
          </p:spPr>
          <p:txBody>
            <a:bodyPr rtlCol="0" anchor="ctr"/>
            <a:lstStyle/>
            <a:p>
              <a:endParaRPr lang="en-GB" sz="1050"/>
            </a:p>
          </p:txBody>
        </p:sp>
      </p:grpSp>
      <p:grpSp>
        <p:nvGrpSpPr>
          <p:cNvPr id="207" name="Graphic 3">
            <a:extLst>
              <a:ext uri="{FF2B5EF4-FFF2-40B4-BE49-F238E27FC236}">
                <a16:creationId xmlns:a16="http://schemas.microsoft.com/office/drawing/2014/main" id="{E94CD835-14A7-5F5F-2C05-735EF1573DC0}"/>
              </a:ext>
            </a:extLst>
          </p:cNvPr>
          <p:cNvGrpSpPr/>
          <p:nvPr/>
        </p:nvGrpSpPr>
        <p:grpSpPr>
          <a:xfrm>
            <a:off x="4713528" y="1648254"/>
            <a:ext cx="32760" cy="45305"/>
            <a:chOff x="8963663" y="1790329"/>
            <a:chExt cx="50776" cy="70003"/>
          </a:xfrm>
        </p:grpSpPr>
        <p:sp>
          <p:nvSpPr>
            <p:cNvPr id="264" name="Freeform: Shape 263">
              <a:extLst>
                <a:ext uri="{FF2B5EF4-FFF2-40B4-BE49-F238E27FC236}">
                  <a16:creationId xmlns:a16="http://schemas.microsoft.com/office/drawing/2014/main" id="{2F4105A7-6E17-13B2-E5D8-E416A4E8B5D2}"/>
                </a:ext>
              </a:extLst>
            </p:cNvPr>
            <p:cNvSpPr/>
            <p:nvPr/>
          </p:nvSpPr>
          <p:spPr>
            <a:xfrm>
              <a:off x="8989141" y="1790329"/>
              <a:ext cx="17942" cy="70003"/>
            </a:xfrm>
            <a:custGeom>
              <a:avLst/>
              <a:gdLst>
                <a:gd name="connsiteX0" fmla="*/ 401 w 17942"/>
                <a:gd name="connsiteY0" fmla="*/ 35 h 70003"/>
                <a:gd name="connsiteX1" fmla="*/ 401 w 17942"/>
                <a:gd name="connsiteY1" fmla="*/ 70039 h 70003"/>
              </a:gdLst>
              <a:ahLst/>
              <a:cxnLst>
                <a:cxn ang="0">
                  <a:pos x="connsiteX0" y="connsiteY0"/>
                </a:cxn>
                <a:cxn ang="0">
                  <a:pos x="connsiteX1" y="connsiteY1"/>
                </a:cxn>
              </a:cxnLst>
              <a:rect l="l" t="t" r="r" b="b"/>
              <a:pathLst>
                <a:path w="17942" h="70003">
                  <a:moveTo>
                    <a:pt x="401" y="35"/>
                  </a:moveTo>
                  <a:lnTo>
                    <a:pt x="401" y="70039"/>
                  </a:lnTo>
                </a:path>
              </a:pathLst>
            </a:custGeom>
            <a:ln w="19050" cap="flat">
              <a:solidFill>
                <a:srgbClr val="CA3433"/>
              </a:solidFill>
              <a:prstDash val="solid"/>
              <a:miter/>
            </a:ln>
          </p:spPr>
          <p:txBody>
            <a:bodyPr rtlCol="0" anchor="ctr"/>
            <a:lstStyle/>
            <a:p>
              <a:endParaRPr lang="en-GB" sz="1050"/>
            </a:p>
          </p:txBody>
        </p:sp>
        <p:sp>
          <p:nvSpPr>
            <p:cNvPr id="265" name="Freeform: Shape 264">
              <a:extLst>
                <a:ext uri="{FF2B5EF4-FFF2-40B4-BE49-F238E27FC236}">
                  <a16:creationId xmlns:a16="http://schemas.microsoft.com/office/drawing/2014/main" id="{D7FAE3CD-B944-EBA2-1F5B-36231DB3B0D8}"/>
                </a:ext>
              </a:extLst>
            </p:cNvPr>
            <p:cNvSpPr/>
            <p:nvPr/>
          </p:nvSpPr>
          <p:spPr>
            <a:xfrm>
              <a:off x="8963663" y="1825455"/>
              <a:ext cx="50776" cy="24736"/>
            </a:xfrm>
            <a:custGeom>
              <a:avLst/>
              <a:gdLst>
                <a:gd name="connsiteX0" fmla="*/ 51178 w 50776"/>
                <a:gd name="connsiteY0" fmla="*/ 35 h 24736"/>
                <a:gd name="connsiteX1" fmla="*/ 401 w 50776"/>
                <a:gd name="connsiteY1" fmla="*/ 35 h 24736"/>
              </a:gdLst>
              <a:ahLst/>
              <a:cxnLst>
                <a:cxn ang="0">
                  <a:pos x="connsiteX0" y="connsiteY0"/>
                </a:cxn>
                <a:cxn ang="0">
                  <a:pos x="connsiteX1" y="connsiteY1"/>
                </a:cxn>
              </a:cxnLst>
              <a:rect l="l" t="t" r="r" b="b"/>
              <a:pathLst>
                <a:path w="50776" h="24736">
                  <a:moveTo>
                    <a:pt x="51178" y="35"/>
                  </a:moveTo>
                  <a:lnTo>
                    <a:pt x="401" y="35"/>
                  </a:lnTo>
                </a:path>
              </a:pathLst>
            </a:custGeom>
            <a:ln w="19050" cap="flat">
              <a:solidFill>
                <a:srgbClr val="CA3433"/>
              </a:solidFill>
              <a:prstDash val="solid"/>
              <a:miter/>
            </a:ln>
          </p:spPr>
          <p:txBody>
            <a:bodyPr rtlCol="0" anchor="ctr"/>
            <a:lstStyle/>
            <a:p>
              <a:endParaRPr lang="en-GB" sz="1050"/>
            </a:p>
          </p:txBody>
        </p:sp>
      </p:grpSp>
      <p:grpSp>
        <p:nvGrpSpPr>
          <p:cNvPr id="208" name="Graphic 3">
            <a:extLst>
              <a:ext uri="{FF2B5EF4-FFF2-40B4-BE49-F238E27FC236}">
                <a16:creationId xmlns:a16="http://schemas.microsoft.com/office/drawing/2014/main" id="{4F670434-006A-A956-9271-429E71C8E8E3}"/>
              </a:ext>
            </a:extLst>
          </p:cNvPr>
          <p:cNvGrpSpPr/>
          <p:nvPr/>
        </p:nvGrpSpPr>
        <p:grpSpPr>
          <a:xfrm>
            <a:off x="4731239" y="1648254"/>
            <a:ext cx="32760" cy="45305"/>
            <a:chOff x="8991115" y="1790329"/>
            <a:chExt cx="50776" cy="70003"/>
          </a:xfrm>
        </p:grpSpPr>
        <p:sp>
          <p:nvSpPr>
            <p:cNvPr id="262" name="Freeform: Shape 261">
              <a:extLst>
                <a:ext uri="{FF2B5EF4-FFF2-40B4-BE49-F238E27FC236}">
                  <a16:creationId xmlns:a16="http://schemas.microsoft.com/office/drawing/2014/main" id="{BF0DEA58-6966-A56B-A111-F1F309CFCA19}"/>
                </a:ext>
              </a:extLst>
            </p:cNvPr>
            <p:cNvSpPr/>
            <p:nvPr/>
          </p:nvSpPr>
          <p:spPr>
            <a:xfrm>
              <a:off x="9016593" y="1790329"/>
              <a:ext cx="17942" cy="70003"/>
            </a:xfrm>
            <a:custGeom>
              <a:avLst/>
              <a:gdLst>
                <a:gd name="connsiteX0" fmla="*/ 403 w 17942"/>
                <a:gd name="connsiteY0" fmla="*/ 35 h 70003"/>
                <a:gd name="connsiteX1" fmla="*/ 403 w 17942"/>
                <a:gd name="connsiteY1" fmla="*/ 70039 h 70003"/>
              </a:gdLst>
              <a:ahLst/>
              <a:cxnLst>
                <a:cxn ang="0">
                  <a:pos x="connsiteX0" y="connsiteY0"/>
                </a:cxn>
                <a:cxn ang="0">
                  <a:pos x="connsiteX1" y="connsiteY1"/>
                </a:cxn>
              </a:cxnLst>
              <a:rect l="l" t="t" r="r" b="b"/>
              <a:pathLst>
                <a:path w="17942" h="70003">
                  <a:moveTo>
                    <a:pt x="403" y="35"/>
                  </a:moveTo>
                  <a:lnTo>
                    <a:pt x="403" y="70039"/>
                  </a:lnTo>
                </a:path>
              </a:pathLst>
            </a:custGeom>
            <a:ln w="19050" cap="flat">
              <a:solidFill>
                <a:srgbClr val="CA3433"/>
              </a:solidFill>
              <a:prstDash val="solid"/>
              <a:miter/>
            </a:ln>
          </p:spPr>
          <p:txBody>
            <a:bodyPr rtlCol="0" anchor="ctr"/>
            <a:lstStyle/>
            <a:p>
              <a:endParaRPr lang="en-GB" sz="1050"/>
            </a:p>
          </p:txBody>
        </p:sp>
        <p:sp>
          <p:nvSpPr>
            <p:cNvPr id="263" name="Freeform: Shape 262">
              <a:extLst>
                <a:ext uri="{FF2B5EF4-FFF2-40B4-BE49-F238E27FC236}">
                  <a16:creationId xmlns:a16="http://schemas.microsoft.com/office/drawing/2014/main" id="{54B5B027-D523-E1C0-D456-1C974FC04CB1}"/>
                </a:ext>
              </a:extLst>
            </p:cNvPr>
            <p:cNvSpPr/>
            <p:nvPr/>
          </p:nvSpPr>
          <p:spPr>
            <a:xfrm>
              <a:off x="8991115" y="1825455"/>
              <a:ext cx="50776" cy="24736"/>
            </a:xfrm>
            <a:custGeom>
              <a:avLst/>
              <a:gdLst>
                <a:gd name="connsiteX0" fmla="*/ 51180 w 50776"/>
                <a:gd name="connsiteY0" fmla="*/ 35 h 24736"/>
                <a:gd name="connsiteX1" fmla="*/ 403 w 50776"/>
                <a:gd name="connsiteY1" fmla="*/ 35 h 24736"/>
              </a:gdLst>
              <a:ahLst/>
              <a:cxnLst>
                <a:cxn ang="0">
                  <a:pos x="connsiteX0" y="connsiteY0"/>
                </a:cxn>
                <a:cxn ang="0">
                  <a:pos x="connsiteX1" y="connsiteY1"/>
                </a:cxn>
              </a:cxnLst>
              <a:rect l="l" t="t" r="r" b="b"/>
              <a:pathLst>
                <a:path w="50776" h="24736">
                  <a:moveTo>
                    <a:pt x="51180" y="35"/>
                  </a:moveTo>
                  <a:lnTo>
                    <a:pt x="403" y="35"/>
                  </a:lnTo>
                </a:path>
              </a:pathLst>
            </a:custGeom>
            <a:ln w="19050" cap="flat">
              <a:solidFill>
                <a:srgbClr val="CA3433"/>
              </a:solidFill>
              <a:prstDash val="solid"/>
              <a:miter/>
            </a:ln>
          </p:spPr>
          <p:txBody>
            <a:bodyPr rtlCol="0" anchor="ctr"/>
            <a:lstStyle/>
            <a:p>
              <a:endParaRPr lang="en-GB" sz="1050"/>
            </a:p>
          </p:txBody>
        </p:sp>
      </p:grpSp>
      <p:grpSp>
        <p:nvGrpSpPr>
          <p:cNvPr id="209" name="Graphic 3">
            <a:extLst>
              <a:ext uri="{FF2B5EF4-FFF2-40B4-BE49-F238E27FC236}">
                <a16:creationId xmlns:a16="http://schemas.microsoft.com/office/drawing/2014/main" id="{2447C940-42DD-8CC3-C8B2-6EEBFA62C632}"/>
              </a:ext>
            </a:extLst>
          </p:cNvPr>
          <p:cNvGrpSpPr/>
          <p:nvPr/>
        </p:nvGrpSpPr>
        <p:grpSpPr>
          <a:xfrm>
            <a:off x="4744783" y="1648254"/>
            <a:ext cx="32760" cy="45305"/>
            <a:chOff x="9012107" y="1790329"/>
            <a:chExt cx="50776" cy="70003"/>
          </a:xfrm>
        </p:grpSpPr>
        <p:sp>
          <p:nvSpPr>
            <p:cNvPr id="260" name="Freeform: Shape 259">
              <a:extLst>
                <a:ext uri="{FF2B5EF4-FFF2-40B4-BE49-F238E27FC236}">
                  <a16:creationId xmlns:a16="http://schemas.microsoft.com/office/drawing/2014/main" id="{D98CEC6D-5DF0-2E78-1472-1C89E0D2A55E}"/>
                </a:ext>
              </a:extLst>
            </p:cNvPr>
            <p:cNvSpPr/>
            <p:nvPr/>
          </p:nvSpPr>
          <p:spPr>
            <a:xfrm>
              <a:off x="9037586" y="1790329"/>
              <a:ext cx="17942" cy="70003"/>
            </a:xfrm>
            <a:custGeom>
              <a:avLst/>
              <a:gdLst>
                <a:gd name="connsiteX0" fmla="*/ 404 w 17942"/>
                <a:gd name="connsiteY0" fmla="*/ 35 h 70003"/>
                <a:gd name="connsiteX1" fmla="*/ 404 w 17942"/>
                <a:gd name="connsiteY1" fmla="*/ 70039 h 70003"/>
              </a:gdLst>
              <a:ahLst/>
              <a:cxnLst>
                <a:cxn ang="0">
                  <a:pos x="connsiteX0" y="connsiteY0"/>
                </a:cxn>
                <a:cxn ang="0">
                  <a:pos x="connsiteX1" y="connsiteY1"/>
                </a:cxn>
              </a:cxnLst>
              <a:rect l="l" t="t" r="r" b="b"/>
              <a:pathLst>
                <a:path w="17942" h="70003">
                  <a:moveTo>
                    <a:pt x="404" y="35"/>
                  </a:moveTo>
                  <a:lnTo>
                    <a:pt x="404" y="70039"/>
                  </a:lnTo>
                </a:path>
              </a:pathLst>
            </a:custGeom>
            <a:ln w="19050" cap="flat">
              <a:solidFill>
                <a:srgbClr val="CA3433"/>
              </a:solidFill>
              <a:prstDash val="solid"/>
              <a:miter/>
            </a:ln>
          </p:spPr>
          <p:txBody>
            <a:bodyPr rtlCol="0" anchor="ctr"/>
            <a:lstStyle/>
            <a:p>
              <a:endParaRPr lang="en-GB" sz="1050"/>
            </a:p>
          </p:txBody>
        </p:sp>
        <p:sp>
          <p:nvSpPr>
            <p:cNvPr id="261" name="Freeform: Shape 260">
              <a:extLst>
                <a:ext uri="{FF2B5EF4-FFF2-40B4-BE49-F238E27FC236}">
                  <a16:creationId xmlns:a16="http://schemas.microsoft.com/office/drawing/2014/main" id="{41E23921-C0A2-8D74-9541-1EF2938705A1}"/>
                </a:ext>
              </a:extLst>
            </p:cNvPr>
            <p:cNvSpPr/>
            <p:nvPr/>
          </p:nvSpPr>
          <p:spPr>
            <a:xfrm>
              <a:off x="9012107" y="1825455"/>
              <a:ext cx="50776" cy="24736"/>
            </a:xfrm>
            <a:custGeom>
              <a:avLst/>
              <a:gdLst>
                <a:gd name="connsiteX0" fmla="*/ 51181 w 50776"/>
                <a:gd name="connsiteY0" fmla="*/ 35 h 24736"/>
                <a:gd name="connsiteX1" fmla="*/ 404 w 50776"/>
                <a:gd name="connsiteY1" fmla="*/ 35 h 24736"/>
              </a:gdLst>
              <a:ahLst/>
              <a:cxnLst>
                <a:cxn ang="0">
                  <a:pos x="connsiteX0" y="connsiteY0"/>
                </a:cxn>
                <a:cxn ang="0">
                  <a:pos x="connsiteX1" y="connsiteY1"/>
                </a:cxn>
              </a:cxnLst>
              <a:rect l="l" t="t" r="r" b="b"/>
              <a:pathLst>
                <a:path w="50776" h="24736">
                  <a:moveTo>
                    <a:pt x="51181" y="35"/>
                  </a:moveTo>
                  <a:lnTo>
                    <a:pt x="404" y="35"/>
                  </a:lnTo>
                </a:path>
              </a:pathLst>
            </a:custGeom>
            <a:ln w="19050" cap="flat">
              <a:solidFill>
                <a:srgbClr val="CA3433"/>
              </a:solidFill>
              <a:prstDash val="solid"/>
              <a:miter/>
            </a:ln>
          </p:spPr>
          <p:txBody>
            <a:bodyPr rtlCol="0" anchor="ctr"/>
            <a:lstStyle/>
            <a:p>
              <a:endParaRPr lang="en-GB" sz="1050"/>
            </a:p>
          </p:txBody>
        </p:sp>
      </p:grpSp>
      <p:grpSp>
        <p:nvGrpSpPr>
          <p:cNvPr id="210" name="Graphic 3">
            <a:extLst>
              <a:ext uri="{FF2B5EF4-FFF2-40B4-BE49-F238E27FC236}">
                <a16:creationId xmlns:a16="http://schemas.microsoft.com/office/drawing/2014/main" id="{5BA4970F-0843-FBE8-4A1C-D7FB348CFFD1}"/>
              </a:ext>
            </a:extLst>
          </p:cNvPr>
          <p:cNvGrpSpPr/>
          <p:nvPr/>
        </p:nvGrpSpPr>
        <p:grpSpPr>
          <a:xfrm>
            <a:off x="4780902" y="1648254"/>
            <a:ext cx="32760" cy="45305"/>
            <a:chOff x="9068088" y="1790329"/>
            <a:chExt cx="50776" cy="70003"/>
          </a:xfrm>
        </p:grpSpPr>
        <p:sp>
          <p:nvSpPr>
            <p:cNvPr id="258" name="Freeform: Shape 257">
              <a:extLst>
                <a:ext uri="{FF2B5EF4-FFF2-40B4-BE49-F238E27FC236}">
                  <a16:creationId xmlns:a16="http://schemas.microsoft.com/office/drawing/2014/main" id="{504D9A2C-4053-6E48-692C-1471AFA14C1C}"/>
                </a:ext>
              </a:extLst>
            </p:cNvPr>
            <p:cNvSpPr/>
            <p:nvPr/>
          </p:nvSpPr>
          <p:spPr>
            <a:xfrm>
              <a:off x="9093566" y="1790329"/>
              <a:ext cx="17942" cy="70003"/>
            </a:xfrm>
            <a:custGeom>
              <a:avLst/>
              <a:gdLst>
                <a:gd name="connsiteX0" fmla="*/ 407 w 17942"/>
                <a:gd name="connsiteY0" fmla="*/ 35 h 70003"/>
                <a:gd name="connsiteX1" fmla="*/ 407 w 17942"/>
                <a:gd name="connsiteY1" fmla="*/ 70039 h 70003"/>
              </a:gdLst>
              <a:ahLst/>
              <a:cxnLst>
                <a:cxn ang="0">
                  <a:pos x="connsiteX0" y="connsiteY0"/>
                </a:cxn>
                <a:cxn ang="0">
                  <a:pos x="connsiteX1" y="connsiteY1"/>
                </a:cxn>
              </a:cxnLst>
              <a:rect l="l" t="t" r="r" b="b"/>
              <a:pathLst>
                <a:path w="17942" h="70003">
                  <a:moveTo>
                    <a:pt x="407" y="35"/>
                  </a:moveTo>
                  <a:lnTo>
                    <a:pt x="407" y="70039"/>
                  </a:lnTo>
                </a:path>
              </a:pathLst>
            </a:custGeom>
            <a:ln w="19050" cap="flat">
              <a:solidFill>
                <a:srgbClr val="CA3433"/>
              </a:solidFill>
              <a:prstDash val="solid"/>
              <a:miter/>
            </a:ln>
          </p:spPr>
          <p:txBody>
            <a:bodyPr rtlCol="0" anchor="ctr"/>
            <a:lstStyle/>
            <a:p>
              <a:endParaRPr lang="en-GB" sz="1050"/>
            </a:p>
          </p:txBody>
        </p:sp>
        <p:sp>
          <p:nvSpPr>
            <p:cNvPr id="259" name="Freeform: Shape 258">
              <a:extLst>
                <a:ext uri="{FF2B5EF4-FFF2-40B4-BE49-F238E27FC236}">
                  <a16:creationId xmlns:a16="http://schemas.microsoft.com/office/drawing/2014/main" id="{B9DC35BB-1997-914C-7D59-CBEE6776C686}"/>
                </a:ext>
              </a:extLst>
            </p:cNvPr>
            <p:cNvSpPr/>
            <p:nvPr/>
          </p:nvSpPr>
          <p:spPr>
            <a:xfrm>
              <a:off x="9068088" y="1825455"/>
              <a:ext cx="50776" cy="24736"/>
            </a:xfrm>
            <a:custGeom>
              <a:avLst/>
              <a:gdLst>
                <a:gd name="connsiteX0" fmla="*/ 51184 w 50776"/>
                <a:gd name="connsiteY0" fmla="*/ 35 h 24736"/>
                <a:gd name="connsiteX1" fmla="*/ 407 w 50776"/>
                <a:gd name="connsiteY1" fmla="*/ 35 h 24736"/>
              </a:gdLst>
              <a:ahLst/>
              <a:cxnLst>
                <a:cxn ang="0">
                  <a:pos x="connsiteX0" y="connsiteY0"/>
                </a:cxn>
                <a:cxn ang="0">
                  <a:pos x="connsiteX1" y="connsiteY1"/>
                </a:cxn>
              </a:cxnLst>
              <a:rect l="l" t="t" r="r" b="b"/>
              <a:pathLst>
                <a:path w="50776" h="24736">
                  <a:moveTo>
                    <a:pt x="51184" y="35"/>
                  </a:moveTo>
                  <a:lnTo>
                    <a:pt x="407" y="35"/>
                  </a:lnTo>
                </a:path>
              </a:pathLst>
            </a:custGeom>
            <a:ln w="19050" cap="flat">
              <a:solidFill>
                <a:srgbClr val="CA3433"/>
              </a:solidFill>
              <a:prstDash val="solid"/>
              <a:miter/>
            </a:ln>
          </p:spPr>
          <p:txBody>
            <a:bodyPr rtlCol="0" anchor="ctr"/>
            <a:lstStyle/>
            <a:p>
              <a:endParaRPr lang="en-GB" sz="1050"/>
            </a:p>
          </p:txBody>
        </p:sp>
      </p:grpSp>
      <p:grpSp>
        <p:nvGrpSpPr>
          <p:cNvPr id="211" name="Graphic 3">
            <a:extLst>
              <a:ext uri="{FF2B5EF4-FFF2-40B4-BE49-F238E27FC236}">
                <a16:creationId xmlns:a16="http://schemas.microsoft.com/office/drawing/2014/main" id="{FAA4FC4B-DC85-B80B-129D-FC93635131F5}"/>
              </a:ext>
            </a:extLst>
          </p:cNvPr>
          <p:cNvGrpSpPr/>
          <p:nvPr/>
        </p:nvGrpSpPr>
        <p:grpSpPr>
          <a:xfrm>
            <a:off x="4803360" y="1648254"/>
            <a:ext cx="32760" cy="45305"/>
            <a:chOff x="9102896" y="1790329"/>
            <a:chExt cx="50776" cy="70003"/>
          </a:xfrm>
        </p:grpSpPr>
        <p:sp>
          <p:nvSpPr>
            <p:cNvPr id="256" name="Freeform: Shape 255">
              <a:extLst>
                <a:ext uri="{FF2B5EF4-FFF2-40B4-BE49-F238E27FC236}">
                  <a16:creationId xmlns:a16="http://schemas.microsoft.com/office/drawing/2014/main" id="{D66F18BF-EB34-6BA8-6C0E-DBFC1B4BE455}"/>
                </a:ext>
              </a:extLst>
            </p:cNvPr>
            <p:cNvSpPr/>
            <p:nvPr/>
          </p:nvSpPr>
          <p:spPr>
            <a:xfrm>
              <a:off x="9128374" y="1790329"/>
              <a:ext cx="17942" cy="70003"/>
            </a:xfrm>
            <a:custGeom>
              <a:avLst/>
              <a:gdLst>
                <a:gd name="connsiteX0" fmla="*/ 409 w 17942"/>
                <a:gd name="connsiteY0" fmla="*/ 35 h 70003"/>
                <a:gd name="connsiteX1" fmla="*/ 409 w 17942"/>
                <a:gd name="connsiteY1" fmla="*/ 70039 h 70003"/>
              </a:gdLst>
              <a:ahLst/>
              <a:cxnLst>
                <a:cxn ang="0">
                  <a:pos x="connsiteX0" y="connsiteY0"/>
                </a:cxn>
                <a:cxn ang="0">
                  <a:pos x="connsiteX1" y="connsiteY1"/>
                </a:cxn>
              </a:cxnLst>
              <a:rect l="l" t="t" r="r" b="b"/>
              <a:pathLst>
                <a:path w="17942" h="70003">
                  <a:moveTo>
                    <a:pt x="409" y="35"/>
                  </a:moveTo>
                  <a:lnTo>
                    <a:pt x="409" y="70039"/>
                  </a:lnTo>
                </a:path>
              </a:pathLst>
            </a:custGeom>
            <a:ln w="19050" cap="flat">
              <a:solidFill>
                <a:srgbClr val="CA3433"/>
              </a:solidFill>
              <a:prstDash val="solid"/>
              <a:miter/>
            </a:ln>
          </p:spPr>
          <p:txBody>
            <a:bodyPr rtlCol="0" anchor="ctr"/>
            <a:lstStyle/>
            <a:p>
              <a:endParaRPr lang="en-GB" sz="1050"/>
            </a:p>
          </p:txBody>
        </p:sp>
        <p:sp>
          <p:nvSpPr>
            <p:cNvPr id="257" name="Freeform: Shape 256">
              <a:extLst>
                <a:ext uri="{FF2B5EF4-FFF2-40B4-BE49-F238E27FC236}">
                  <a16:creationId xmlns:a16="http://schemas.microsoft.com/office/drawing/2014/main" id="{E55F2368-6D2F-FDF4-F25E-CE9A2CBA0414}"/>
                </a:ext>
              </a:extLst>
            </p:cNvPr>
            <p:cNvSpPr/>
            <p:nvPr/>
          </p:nvSpPr>
          <p:spPr>
            <a:xfrm>
              <a:off x="9102896" y="1825455"/>
              <a:ext cx="50776" cy="24736"/>
            </a:xfrm>
            <a:custGeom>
              <a:avLst/>
              <a:gdLst>
                <a:gd name="connsiteX0" fmla="*/ 51186 w 50776"/>
                <a:gd name="connsiteY0" fmla="*/ 35 h 24736"/>
                <a:gd name="connsiteX1" fmla="*/ 409 w 50776"/>
                <a:gd name="connsiteY1" fmla="*/ 35 h 24736"/>
              </a:gdLst>
              <a:ahLst/>
              <a:cxnLst>
                <a:cxn ang="0">
                  <a:pos x="connsiteX0" y="connsiteY0"/>
                </a:cxn>
                <a:cxn ang="0">
                  <a:pos x="connsiteX1" y="connsiteY1"/>
                </a:cxn>
              </a:cxnLst>
              <a:rect l="l" t="t" r="r" b="b"/>
              <a:pathLst>
                <a:path w="50776" h="24736">
                  <a:moveTo>
                    <a:pt x="51186" y="35"/>
                  </a:moveTo>
                  <a:lnTo>
                    <a:pt x="409" y="35"/>
                  </a:lnTo>
                </a:path>
              </a:pathLst>
            </a:custGeom>
            <a:ln w="19050" cap="flat">
              <a:solidFill>
                <a:srgbClr val="CA3433"/>
              </a:solidFill>
              <a:prstDash val="solid"/>
              <a:miter/>
            </a:ln>
          </p:spPr>
          <p:txBody>
            <a:bodyPr rtlCol="0" anchor="ctr"/>
            <a:lstStyle/>
            <a:p>
              <a:endParaRPr lang="en-GB" sz="1050"/>
            </a:p>
          </p:txBody>
        </p:sp>
      </p:grpSp>
      <p:grpSp>
        <p:nvGrpSpPr>
          <p:cNvPr id="212" name="Graphic 3">
            <a:extLst>
              <a:ext uri="{FF2B5EF4-FFF2-40B4-BE49-F238E27FC236}">
                <a16:creationId xmlns:a16="http://schemas.microsoft.com/office/drawing/2014/main" id="{8A419F36-F62A-89ED-9F3F-D5726B7398FB}"/>
              </a:ext>
            </a:extLst>
          </p:cNvPr>
          <p:cNvGrpSpPr/>
          <p:nvPr/>
        </p:nvGrpSpPr>
        <p:grpSpPr>
          <a:xfrm>
            <a:off x="4926880" y="1648254"/>
            <a:ext cx="32760" cy="45305"/>
            <a:chOff x="9294341" y="1790329"/>
            <a:chExt cx="50776" cy="70003"/>
          </a:xfrm>
        </p:grpSpPr>
        <p:sp>
          <p:nvSpPr>
            <p:cNvPr id="254" name="Freeform: Shape 253">
              <a:extLst>
                <a:ext uri="{FF2B5EF4-FFF2-40B4-BE49-F238E27FC236}">
                  <a16:creationId xmlns:a16="http://schemas.microsoft.com/office/drawing/2014/main" id="{7C42489F-5800-05E1-8B52-F7CC2D70FF92}"/>
                </a:ext>
              </a:extLst>
            </p:cNvPr>
            <p:cNvSpPr/>
            <p:nvPr/>
          </p:nvSpPr>
          <p:spPr>
            <a:xfrm>
              <a:off x="9319820" y="1790329"/>
              <a:ext cx="17942" cy="70003"/>
            </a:xfrm>
            <a:custGeom>
              <a:avLst/>
              <a:gdLst>
                <a:gd name="connsiteX0" fmla="*/ 420 w 17942"/>
                <a:gd name="connsiteY0" fmla="*/ 35 h 70003"/>
                <a:gd name="connsiteX1" fmla="*/ 420 w 17942"/>
                <a:gd name="connsiteY1" fmla="*/ 70039 h 70003"/>
              </a:gdLst>
              <a:ahLst/>
              <a:cxnLst>
                <a:cxn ang="0">
                  <a:pos x="connsiteX0" y="connsiteY0"/>
                </a:cxn>
                <a:cxn ang="0">
                  <a:pos x="connsiteX1" y="connsiteY1"/>
                </a:cxn>
              </a:cxnLst>
              <a:rect l="l" t="t" r="r" b="b"/>
              <a:pathLst>
                <a:path w="17942" h="70003">
                  <a:moveTo>
                    <a:pt x="420" y="35"/>
                  </a:moveTo>
                  <a:lnTo>
                    <a:pt x="420" y="70039"/>
                  </a:lnTo>
                </a:path>
              </a:pathLst>
            </a:custGeom>
            <a:ln w="19050" cap="flat">
              <a:solidFill>
                <a:srgbClr val="CA3433"/>
              </a:solidFill>
              <a:prstDash val="solid"/>
              <a:miter/>
            </a:ln>
          </p:spPr>
          <p:txBody>
            <a:bodyPr rtlCol="0" anchor="ctr"/>
            <a:lstStyle/>
            <a:p>
              <a:endParaRPr lang="en-GB" sz="1050"/>
            </a:p>
          </p:txBody>
        </p:sp>
        <p:sp>
          <p:nvSpPr>
            <p:cNvPr id="255" name="Freeform: Shape 254">
              <a:extLst>
                <a:ext uri="{FF2B5EF4-FFF2-40B4-BE49-F238E27FC236}">
                  <a16:creationId xmlns:a16="http://schemas.microsoft.com/office/drawing/2014/main" id="{A59C0570-6807-EC37-FBD1-AFD3283160AB}"/>
                </a:ext>
              </a:extLst>
            </p:cNvPr>
            <p:cNvSpPr/>
            <p:nvPr/>
          </p:nvSpPr>
          <p:spPr>
            <a:xfrm>
              <a:off x="9294341" y="1825455"/>
              <a:ext cx="50776" cy="24736"/>
            </a:xfrm>
            <a:custGeom>
              <a:avLst/>
              <a:gdLst>
                <a:gd name="connsiteX0" fmla="*/ 51197 w 50776"/>
                <a:gd name="connsiteY0" fmla="*/ 35 h 24736"/>
                <a:gd name="connsiteX1" fmla="*/ 420 w 50776"/>
                <a:gd name="connsiteY1" fmla="*/ 35 h 24736"/>
              </a:gdLst>
              <a:ahLst/>
              <a:cxnLst>
                <a:cxn ang="0">
                  <a:pos x="connsiteX0" y="connsiteY0"/>
                </a:cxn>
                <a:cxn ang="0">
                  <a:pos x="connsiteX1" y="connsiteY1"/>
                </a:cxn>
              </a:cxnLst>
              <a:rect l="l" t="t" r="r" b="b"/>
              <a:pathLst>
                <a:path w="50776" h="24736">
                  <a:moveTo>
                    <a:pt x="51197" y="35"/>
                  </a:moveTo>
                  <a:lnTo>
                    <a:pt x="420" y="35"/>
                  </a:lnTo>
                </a:path>
              </a:pathLst>
            </a:custGeom>
            <a:ln w="19050" cap="flat">
              <a:solidFill>
                <a:srgbClr val="CA3433"/>
              </a:solidFill>
              <a:prstDash val="solid"/>
              <a:miter/>
            </a:ln>
          </p:spPr>
          <p:txBody>
            <a:bodyPr rtlCol="0" anchor="ctr"/>
            <a:lstStyle/>
            <a:p>
              <a:endParaRPr lang="en-GB" sz="1050"/>
            </a:p>
          </p:txBody>
        </p:sp>
      </p:grpSp>
      <p:grpSp>
        <p:nvGrpSpPr>
          <p:cNvPr id="213" name="Graphic 3">
            <a:extLst>
              <a:ext uri="{FF2B5EF4-FFF2-40B4-BE49-F238E27FC236}">
                <a16:creationId xmlns:a16="http://schemas.microsoft.com/office/drawing/2014/main" id="{BD5839AF-2F08-C768-8C01-9D7B8563FB04}"/>
              </a:ext>
            </a:extLst>
          </p:cNvPr>
          <p:cNvGrpSpPr/>
          <p:nvPr/>
        </p:nvGrpSpPr>
        <p:grpSpPr>
          <a:xfrm>
            <a:off x="5199041" y="1648254"/>
            <a:ext cx="32760" cy="45305"/>
            <a:chOff x="9716167" y="1790329"/>
            <a:chExt cx="50776" cy="70003"/>
          </a:xfrm>
        </p:grpSpPr>
        <p:sp>
          <p:nvSpPr>
            <p:cNvPr id="252" name="Freeform: Shape 251">
              <a:extLst>
                <a:ext uri="{FF2B5EF4-FFF2-40B4-BE49-F238E27FC236}">
                  <a16:creationId xmlns:a16="http://schemas.microsoft.com/office/drawing/2014/main" id="{D8D069D3-72F7-A6ED-E107-AEFB592ADD7E}"/>
                </a:ext>
              </a:extLst>
            </p:cNvPr>
            <p:cNvSpPr/>
            <p:nvPr/>
          </p:nvSpPr>
          <p:spPr>
            <a:xfrm>
              <a:off x="9741645" y="1790329"/>
              <a:ext cx="17942" cy="70003"/>
            </a:xfrm>
            <a:custGeom>
              <a:avLst/>
              <a:gdLst>
                <a:gd name="connsiteX0" fmla="*/ 443 w 17942"/>
                <a:gd name="connsiteY0" fmla="*/ 35 h 70003"/>
                <a:gd name="connsiteX1" fmla="*/ 443 w 17942"/>
                <a:gd name="connsiteY1" fmla="*/ 70039 h 70003"/>
              </a:gdLst>
              <a:ahLst/>
              <a:cxnLst>
                <a:cxn ang="0">
                  <a:pos x="connsiteX0" y="connsiteY0"/>
                </a:cxn>
                <a:cxn ang="0">
                  <a:pos x="connsiteX1" y="connsiteY1"/>
                </a:cxn>
              </a:cxnLst>
              <a:rect l="l" t="t" r="r" b="b"/>
              <a:pathLst>
                <a:path w="17942" h="70003">
                  <a:moveTo>
                    <a:pt x="443" y="35"/>
                  </a:moveTo>
                  <a:lnTo>
                    <a:pt x="443" y="70039"/>
                  </a:lnTo>
                </a:path>
              </a:pathLst>
            </a:custGeom>
            <a:ln w="19050" cap="flat">
              <a:solidFill>
                <a:srgbClr val="CA3433"/>
              </a:solidFill>
              <a:prstDash val="solid"/>
              <a:miter/>
            </a:ln>
          </p:spPr>
          <p:txBody>
            <a:bodyPr rtlCol="0" anchor="ctr"/>
            <a:lstStyle/>
            <a:p>
              <a:endParaRPr lang="en-GB" sz="1050"/>
            </a:p>
          </p:txBody>
        </p:sp>
        <p:sp>
          <p:nvSpPr>
            <p:cNvPr id="253" name="Freeform: Shape 252">
              <a:extLst>
                <a:ext uri="{FF2B5EF4-FFF2-40B4-BE49-F238E27FC236}">
                  <a16:creationId xmlns:a16="http://schemas.microsoft.com/office/drawing/2014/main" id="{2CAFE728-C217-0D9A-6202-819350E54716}"/>
                </a:ext>
              </a:extLst>
            </p:cNvPr>
            <p:cNvSpPr/>
            <p:nvPr/>
          </p:nvSpPr>
          <p:spPr>
            <a:xfrm>
              <a:off x="9716167" y="1825455"/>
              <a:ext cx="50776" cy="24736"/>
            </a:xfrm>
            <a:custGeom>
              <a:avLst/>
              <a:gdLst>
                <a:gd name="connsiteX0" fmla="*/ 51220 w 50776"/>
                <a:gd name="connsiteY0" fmla="*/ 35 h 24736"/>
                <a:gd name="connsiteX1" fmla="*/ 443 w 50776"/>
                <a:gd name="connsiteY1" fmla="*/ 35 h 24736"/>
              </a:gdLst>
              <a:ahLst/>
              <a:cxnLst>
                <a:cxn ang="0">
                  <a:pos x="connsiteX0" y="connsiteY0"/>
                </a:cxn>
                <a:cxn ang="0">
                  <a:pos x="connsiteX1" y="connsiteY1"/>
                </a:cxn>
              </a:cxnLst>
              <a:rect l="l" t="t" r="r" b="b"/>
              <a:pathLst>
                <a:path w="50776" h="24736">
                  <a:moveTo>
                    <a:pt x="51220" y="35"/>
                  </a:moveTo>
                  <a:lnTo>
                    <a:pt x="443" y="35"/>
                  </a:lnTo>
                </a:path>
              </a:pathLst>
            </a:custGeom>
            <a:ln w="19050" cap="flat">
              <a:solidFill>
                <a:srgbClr val="CA3433"/>
              </a:solidFill>
              <a:prstDash val="solid"/>
              <a:miter/>
            </a:ln>
          </p:spPr>
          <p:txBody>
            <a:bodyPr rtlCol="0" anchor="ctr"/>
            <a:lstStyle/>
            <a:p>
              <a:endParaRPr lang="en-GB" sz="1050"/>
            </a:p>
          </p:txBody>
        </p:sp>
      </p:grpSp>
      <p:grpSp>
        <p:nvGrpSpPr>
          <p:cNvPr id="214" name="Graphic 3">
            <a:extLst>
              <a:ext uri="{FF2B5EF4-FFF2-40B4-BE49-F238E27FC236}">
                <a16:creationId xmlns:a16="http://schemas.microsoft.com/office/drawing/2014/main" id="{28399013-14A5-8145-DFB5-A914E50AA035}"/>
              </a:ext>
            </a:extLst>
          </p:cNvPr>
          <p:cNvGrpSpPr/>
          <p:nvPr/>
        </p:nvGrpSpPr>
        <p:grpSpPr>
          <a:xfrm>
            <a:off x="5208650" y="1648254"/>
            <a:ext cx="32760" cy="45305"/>
            <a:chOff x="9731059" y="1790329"/>
            <a:chExt cx="50776" cy="70003"/>
          </a:xfrm>
        </p:grpSpPr>
        <p:sp>
          <p:nvSpPr>
            <p:cNvPr id="250" name="Freeform: Shape 249">
              <a:extLst>
                <a:ext uri="{FF2B5EF4-FFF2-40B4-BE49-F238E27FC236}">
                  <a16:creationId xmlns:a16="http://schemas.microsoft.com/office/drawing/2014/main" id="{188EB945-A8FF-6933-7E43-6EDC0232E59A}"/>
                </a:ext>
              </a:extLst>
            </p:cNvPr>
            <p:cNvSpPr/>
            <p:nvPr/>
          </p:nvSpPr>
          <p:spPr>
            <a:xfrm>
              <a:off x="9756538" y="1790329"/>
              <a:ext cx="17942" cy="70003"/>
            </a:xfrm>
            <a:custGeom>
              <a:avLst/>
              <a:gdLst>
                <a:gd name="connsiteX0" fmla="*/ 444 w 17942"/>
                <a:gd name="connsiteY0" fmla="*/ 35 h 70003"/>
                <a:gd name="connsiteX1" fmla="*/ 444 w 17942"/>
                <a:gd name="connsiteY1" fmla="*/ 70039 h 70003"/>
              </a:gdLst>
              <a:ahLst/>
              <a:cxnLst>
                <a:cxn ang="0">
                  <a:pos x="connsiteX0" y="connsiteY0"/>
                </a:cxn>
                <a:cxn ang="0">
                  <a:pos x="connsiteX1" y="connsiteY1"/>
                </a:cxn>
              </a:cxnLst>
              <a:rect l="l" t="t" r="r" b="b"/>
              <a:pathLst>
                <a:path w="17942" h="70003">
                  <a:moveTo>
                    <a:pt x="444" y="35"/>
                  </a:moveTo>
                  <a:lnTo>
                    <a:pt x="444" y="70039"/>
                  </a:lnTo>
                </a:path>
              </a:pathLst>
            </a:custGeom>
            <a:ln w="19050" cap="flat">
              <a:solidFill>
                <a:srgbClr val="CA3433"/>
              </a:solidFill>
              <a:prstDash val="solid"/>
              <a:miter/>
            </a:ln>
          </p:spPr>
          <p:txBody>
            <a:bodyPr rtlCol="0" anchor="ctr"/>
            <a:lstStyle/>
            <a:p>
              <a:endParaRPr lang="en-GB" sz="1050"/>
            </a:p>
          </p:txBody>
        </p:sp>
        <p:sp>
          <p:nvSpPr>
            <p:cNvPr id="251" name="Freeform: Shape 250">
              <a:extLst>
                <a:ext uri="{FF2B5EF4-FFF2-40B4-BE49-F238E27FC236}">
                  <a16:creationId xmlns:a16="http://schemas.microsoft.com/office/drawing/2014/main" id="{6CFB1003-3C7C-7D24-3F9A-390E3F68FD48}"/>
                </a:ext>
              </a:extLst>
            </p:cNvPr>
            <p:cNvSpPr/>
            <p:nvPr/>
          </p:nvSpPr>
          <p:spPr>
            <a:xfrm>
              <a:off x="9731059" y="1825455"/>
              <a:ext cx="50776" cy="24736"/>
            </a:xfrm>
            <a:custGeom>
              <a:avLst/>
              <a:gdLst>
                <a:gd name="connsiteX0" fmla="*/ 51221 w 50776"/>
                <a:gd name="connsiteY0" fmla="*/ 35 h 24736"/>
                <a:gd name="connsiteX1" fmla="*/ 444 w 50776"/>
                <a:gd name="connsiteY1" fmla="*/ 35 h 24736"/>
              </a:gdLst>
              <a:ahLst/>
              <a:cxnLst>
                <a:cxn ang="0">
                  <a:pos x="connsiteX0" y="connsiteY0"/>
                </a:cxn>
                <a:cxn ang="0">
                  <a:pos x="connsiteX1" y="connsiteY1"/>
                </a:cxn>
              </a:cxnLst>
              <a:rect l="l" t="t" r="r" b="b"/>
              <a:pathLst>
                <a:path w="50776" h="24736">
                  <a:moveTo>
                    <a:pt x="51221" y="35"/>
                  </a:moveTo>
                  <a:lnTo>
                    <a:pt x="444" y="35"/>
                  </a:lnTo>
                </a:path>
              </a:pathLst>
            </a:custGeom>
            <a:ln w="19050" cap="flat">
              <a:solidFill>
                <a:srgbClr val="CA3433"/>
              </a:solidFill>
              <a:prstDash val="solid"/>
              <a:miter/>
            </a:ln>
          </p:spPr>
          <p:txBody>
            <a:bodyPr rtlCol="0" anchor="ctr"/>
            <a:lstStyle/>
            <a:p>
              <a:endParaRPr lang="en-GB" sz="1050"/>
            </a:p>
          </p:txBody>
        </p:sp>
      </p:grpSp>
      <p:grpSp>
        <p:nvGrpSpPr>
          <p:cNvPr id="215" name="Graphic 3">
            <a:extLst>
              <a:ext uri="{FF2B5EF4-FFF2-40B4-BE49-F238E27FC236}">
                <a16:creationId xmlns:a16="http://schemas.microsoft.com/office/drawing/2014/main" id="{DD2EE629-1EA7-410A-628A-7575899EA421}"/>
              </a:ext>
            </a:extLst>
          </p:cNvPr>
          <p:cNvGrpSpPr/>
          <p:nvPr/>
        </p:nvGrpSpPr>
        <p:grpSpPr>
          <a:xfrm>
            <a:off x="5227635" y="1648254"/>
            <a:ext cx="32760" cy="45305"/>
            <a:chOff x="9760485" y="1790329"/>
            <a:chExt cx="50776" cy="70003"/>
          </a:xfrm>
        </p:grpSpPr>
        <p:sp>
          <p:nvSpPr>
            <p:cNvPr id="248" name="Freeform: Shape 247">
              <a:extLst>
                <a:ext uri="{FF2B5EF4-FFF2-40B4-BE49-F238E27FC236}">
                  <a16:creationId xmlns:a16="http://schemas.microsoft.com/office/drawing/2014/main" id="{0D97C12C-3A74-A73C-5516-5C9B0388640B}"/>
                </a:ext>
              </a:extLst>
            </p:cNvPr>
            <p:cNvSpPr/>
            <p:nvPr/>
          </p:nvSpPr>
          <p:spPr>
            <a:xfrm>
              <a:off x="9785963" y="1790329"/>
              <a:ext cx="17942" cy="70003"/>
            </a:xfrm>
            <a:custGeom>
              <a:avLst/>
              <a:gdLst>
                <a:gd name="connsiteX0" fmla="*/ 446 w 17942"/>
                <a:gd name="connsiteY0" fmla="*/ 35 h 70003"/>
                <a:gd name="connsiteX1" fmla="*/ 446 w 17942"/>
                <a:gd name="connsiteY1" fmla="*/ 70039 h 70003"/>
              </a:gdLst>
              <a:ahLst/>
              <a:cxnLst>
                <a:cxn ang="0">
                  <a:pos x="connsiteX0" y="connsiteY0"/>
                </a:cxn>
                <a:cxn ang="0">
                  <a:pos x="connsiteX1" y="connsiteY1"/>
                </a:cxn>
              </a:cxnLst>
              <a:rect l="l" t="t" r="r" b="b"/>
              <a:pathLst>
                <a:path w="17942" h="70003">
                  <a:moveTo>
                    <a:pt x="446" y="35"/>
                  </a:moveTo>
                  <a:lnTo>
                    <a:pt x="446" y="70039"/>
                  </a:lnTo>
                </a:path>
              </a:pathLst>
            </a:custGeom>
            <a:ln w="19050" cap="flat">
              <a:solidFill>
                <a:srgbClr val="CA3433"/>
              </a:solidFill>
              <a:prstDash val="solid"/>
              <a:miter/>
            </a:ln>
          </p:spPr>
          <p:txBody>
            <a:bodyPr rtlCol="0" anchor="ctr"/>
            <a:lstStyle/>
            <a:p>
              <a:endParaRPr lang="en-GB" sz="1050"/>
            </a:p>
          </p:txBody>
        </p:sp>
        <p:sp>
          <p:nvSpPr>
            <p:cNvPr id="249" name="Freeform: Shape 248">
              <a:extLst>
                <a:ext uri="{FF2B5EF4-FFF2-40B4-BE49-F238E27FC236}">
                  <a16:creationId xmlns:a16="http://schemas.microsoft.com/office/drawing/2014/main" id="{0DBB8C53-D821-4C14-038E-3D257A3B9186}"/>
                </a:ext>
              </a:extLst>
            </p:cNvPr>
            <p:cNvSpPr/>
            <p:nvPr/>
          </p:nvSpPr>
          <p:spPr>
            <a:xfrm>
              <a:off x="9760485" y="1825455"/>
              <a:ext cx="50776" cy="24736"/>
            </a:xfrm>
            <a:custGeom>
              <a:avLst/>
              <a:gdLst>
                <a:gd name="connsiteX0" fmla="*/ 51223 w 50776"/>
                <a:gd name="connsiteY0" fmla="*/ 35 h 24736"/>
                <a:gd name="connsiteX1" fmla="*/ 446 w 50776"/>
                <a:gd name="connsiteY1" fmla="*/ 35 h 24736"/>
              </a:gdLst>
              <a:ahLst/>
              <a:cxnLst>
                <a:cxn ang="0">
                  <a:pos x="connsiteX0" y="connsiteY0"/>
                </a:cxn>
                <a:cxn ang="0">
                  <a:pos x="connsiteX1" y="connsiteY1"/>
                </a:cxn>
              </a:cxnLst>
              <a:rect l="l" t="t" r="r" b="b"/>
              <a:pathLst>
                <a:path w="50776" h="24736">
                  <a:moveTo>
                    <a:pt x="51223" y="35"/>
                  </a:moveTo>
                  <a:lnTo>
                    <a:pt x="446" y="35"/>
                  </a:lnTo>
                </a:path>
              </a:pathLst>
            </a:custGeom>
            <a:ln w="19050" cap="flat">
              <a:solidFill>
                <a:srgbClr val="CA3433"/>
              </a:solidFill>
              <a:prstDash val="solid"/>
              <a:miter/>
            </a:ln>
          </p:spPr>
          <p:txBody>
            <a:bodyPr rtlCol="0" anchor="ctr"/>
            <a:lstStyle/>
            <a:p>
              <a:endParaRPr lang="en-GB" sz="1050"/>
            </a:p>
          </p:txBody>
        </p:sp>
      </p:grpSp>
      <p:grpSp>
        <p:nvGrpSpPr>
          <p:cNvPr id="216" name="Graphic 3">
            <a:extLst>
              <a:ext uri="{FF2B5EF4-FFF2-40B4-BE49-F238E27FC236}">
                <a16:creationId xmlns:a16="http://schemas.microsoft.com/office/drawing/2014/main" id="{C4ED81F5-C1C9-1B9A-8760-08440759FE8A}"/>
              </a:ext>
            </a:extLst>
          </p:cNvPr>
          <p:cNvGrpSpPr/>
          <p:nvPr/>
        </p:nvGrpSpPr>
        <p:grpSpPr>
          <a:xfrm>
            <a:off x="5231802" y="1648254"/>
            <a:ext cx="32760" cy="45305"/>
            <a:chOff x="9766944" y="1790329"/>
            <a:chExt cx="50776" cy="70003"/>
          </a:xfrm>
        </p:grpSpPr>
        <p:sp>
          <p:nvSpPr>
            <p:cNvPr id="246" name="Freeform: Shape 245">
              <a:extLst>
                <a:ext uri="{FF2B5EF4-FFF2-40B4-BE49-F238E27FC236}">
                  <a16:creationId xmlns:a16="http://schemas.microsoft.com/office/drawing/2014/main" id="{529D90CA-C445-8EF7-026A-2830643AE61A}"/>
                </a:ext>
              </a:extLst>
            </p:cNvPr>
            <p:cNvSpPr/>
            <p:nvPr/>
          </p:nvSpPr>
          <p:spPr>
            <a:xfrm>
              <a:off x="9792422" y="1790329"/>
              <a:ext cx="17942" cy="70003"/>
            </a:xfrm>
            <a:custGeom>
              <a:avLst/>
              <a:gdLst>
                <a:gd name="connsiteX0" fmla="*/ 446 w 17942"/>
                <a:gd name="connsiteY0" fmla="*/ 35 h 70003"/>
                <a:gd name="connsiteX1" fmla="*/ 446 w 17942"/>
                <a:gd name="connsiteY1" fmla="*/ 70039 h 70003"/>
              </a:gdLst>
              <a:ahLst/>
              <a:cxnLst>
                <a:cxn ang="0">
                  <a:pos x="connsiteX0" y="connsiteY0"/>
                </a:cxn>
                <a:cxn ang="0">
                  <a:pos x="connsiteX1" y="connsiteY1"/>
                </a:cxn>
              </a:cxnLst>
              <a:rect l="l" t="t" r="r" b="b"/>
              <a:pathLst>
                <a:path w="17942" h="70003">
                  <a:moveTo>
                    <a:pt x="446" y="35"/>
                  </a:moveTo>
                  <a:lnTo>
                    <a:pt x="446" y="70039"/>
                  </a:lnTo>
                </a:path>
              </a:pathLst>
            </a:custGeom>
            <a:ln w="19050" cap="flat">
              <a:solidFill>
                <a:srgbClr val="CA3433"/>
              </a:solidFill>
              <a:prstDash val="solid"/>
              <a:miter/>
            </a:ln>
          </p:spPr>
          <p:txBody>
            <a:bodyPr rtlCol="0" anchor="ctr"/>
            <a:lstStyle/>
            <a:p>
              <a:endParaRPr lang="en-GB" sz="1050"/>
            </a:p>
          </p:txBody>
        </p:sp>
        <p:sp>
          <p:nvSpPr>
            <p:cNvPr id="247" name="Freeform: Shape 246">
              <a:extLst>
                <a:ext uri="{FF2B5EF4-FFF2-40B4-BE49-F238E27FC236}">
                  <a16:creationId xmlns:a16="http://schemas.microsoft.com/office/drawing/2014/main" id="{109B0C21-D220-8442-11FE-CAF4B8350B38}"/>
                </a:ext>
              </a:extLst>
            </p:cNvPr>
            <p:cNvSpPr/>
            <p:nvPr/>
          </p:nvSpPr>
          <p:spPr>
            <a:xfrm>
              <a:off x="9766944" y="1825455"/>
              <a:ext cx="50776" cy="24736"/>
            </a:xfrm>
            <a:custGeom>
              <a:avLst/>
              <a:gdLst>
                <a:gd name="connsiteX0" fmla="*/ 51223 w 50776"/>
                <a:gd name="connsiteY0" fmla="*/ 35 h 24736"/>
                <a:gd name="connsiteX1" fmla="*/ 446 w 50776"/>
                <a:gd name="connsiteY1" fmla="*/ 35 h 24736"/>
              </a:gdLst>
              <a:ahLst/>
              <a:cxnLst>
                <a:cxn ang="0">
                  <a:pos x="connsiteX0" y="connsiteY0"/>
                </a:cxn>
                <a:cxn ang="0">
                  <a:pos x="connsiteX1" y="connsiteY1"/>
                </a:cxn>
              </a:cxnLst>
              <a:rect l="l" t="t" r="r" b="b"/>
              <a:pathLst>
                <a:path w="50776" h="24736">
                  <a:moveTo>
                    <a:pt x="51223" y="35"/>
                  </a:moveTo>
                  <a:lnTo>
                    <a:pt x="446" y="35"/>
                  </a:lnTo>
                </a:path>
              </a:pathLst>
            </a:custGeom>
            <a:ln w="19050" cap="flat">
              <a:solidFill>
                <a:srgbClr val="CA3433"/>
              </a:solidFill>
              <a:prstDash val="solid"/>
              <a:miter/>
            </a:ln>
          </p:spPr>
          <p:txBody>
            <a:bodyPr rtlCol="0" anchor="ctr"/>
            <a:lstStyle/>
            <a:p>
              <a:endParaRPr lang="en-GB" sz="1050"/>
            </a:p>
          </p:txBody>
        </p:sp>
      </p:grpSp>
      <p:grpSp>
        <p:nvGrpSpPr>
          <p:cNvPr id="217" name="Graphic 3">
            <a:extLst>
              <a:ext uri="{FF2B5EF4-FFF2-40B4-BE49-F238E27FC236}">
                <a16:creationId xmlns:a16="http://schemas.microsoft.com/office/drawing/2014/main" id="{6FA422C3-5D36-217F-2F3A-6F90B3578504}"/>
              </a:ext>
            </a:extLst>
          </p:cNvPr>
          <p:cNvGrpSpPr/>
          <p:nvPr/>
        </p:nvGrpSpPr>
        <p:grpSpPr>
          <a:xfrm>
            <a:off x="5235044" y="1648254"/>
            <a:ext cx="32760" cy="45305"/>
            <a:chOff x="9771968" y="1790329"/>
            <a:chExt cx="50776" cy="70003"/>
          </a:xfrm>
        </p:grpSpPr>
        <p:sp>
          <p:nvSpPr>
            <p:cNvPr id="244" name="Freeform: Shape 243">
              <a:extLst>
                <a:ext uri="{FF2B5EF4-FFF2-40B4-BE49-F238E27FC236}">
                  <a16:creationId xmlns:a16="http://schemas.microsoft.com/office/drawing/2014/main" id="{FDE990B6-8EE2-67FC-4DC2-AEE4D7A62DF0}"/>
                </a:ext>
              </a:extLst>
            </p:cNvPr>
            <p:cNvSpPr/>
            <p:nvPr/>
          </p:nvSpPr>
          <p:spPr>
            <a:xfrm>
              <a:off x="9797446" y="1790329"/>
              <a:ext cx="17942" cy="70003"/>
            </a:xfrm>
            <a:custGeom>
              <a:avLst/>
              <a:gdLst>
                <a:gd name="connsiteX0" fmla="*/ 446 w 17942"/>
                <a:gd name="connsiteY0" fmla="*/ 35 h 70003"/>
                <a:gd name="connsiteX1" fmla="*/ 446 w 17942"/>
                <a:gd name="connsiteY1" fmla="*/ 70039 h 70003"/>
              </a:gdLst>
              <a:ahLst/>
              <a:cxnLst>
                <a:cxn ang="0">
                  <a:pos x="connsiteX0" y="connsiteY0"/>
                </a:cxn>
                <a:cxn ang="0">
                  <a:pos x="connsiteX1" y="connsiteY1"/>
                </a:cxn>
              </a:cxnLst>
              <a:rect l="l" t="t" r="r" b="b"/>
              <a:pathLst>
                <a:path w="17942" h="70003">
                  <a:moveTo>
                    <a:pt x="446" y="35"/>
                  </a:moveTo>
                  <a:lnTo>
                    <a:pt x="446" y="70039"/>
                  </a:lnTo>
                </a:path>
              </a:pathLst>
            </a:custGeom>
            <a:ln w="19050" cap="flat">
              <a:solidFill>
                <a:srgbClr val="CA3433"/>
              </a:solidFill>
              <a:prstDash val="solid"/>
              <a:miter/>
            </a:ln>
          </p:spPr>
          <p:txBody>
            <a:bodyPr rtlCol="0" anchor="ctr"/>
            <a:lstStyle/>
            <a:p>
              <a:endParaRPr lang="en-GB" sz="1050"/>
            </a:p>
          </p:txBody>
        </p:sp>
        <p:sp>
          <p:nvSpPr>
            <p:cNvPr id="245" name="Freeform: Shape 244">
              <a:extLst>
                <a:ext uri="{FF2B5EF4-FFF2-40B4-BE49-F238E27FC236}">
                  <a16:creationId xmlns:a16="http://schemas.microsoft.com/office/drawing/2014/main" id="{1A3D17B7-E9EB-1A1B-C9C2-D4E441D2F660}"/>
                </a:ext>
              </a:extLst>
            </p:cNvPr>
            <p:cNvSpPr/>
            <p:nvPr/>
          </p:nvSpPr>
          <p:spPr>
            <a:xfrm>
              <a:off x="9771968" y="1825455"/>
              <a:ext cx="50776" cy="24736"/>
            </a:xfrm>
            <a:custGeom>
              <a:avLst/>
              <a:gdLst>
                <a:gd name="connsiteX0" fmla="*/ 51223 w 50776"/>
                <a:gd name="connsiteY0" fmla="*/ 35 h 24736"/>
                <a:gd name="connsiteX1" fmla="*/ 446 w 50776"/>
                <a:gd name="connsiteY1" fmla="*/ 35 h 24736"/>
              </a:gdLst>
              <a:ahLst/>
              <a:cxnLst>
                <a:cxn ang="0">
                  <a:pos x="connsiteX0" y="connsiteY0"/>
                </a:cxn>
                <a:cxn ang="0">
                  <a:pos x="connsiteX1" y="connsiteY1"/>
                </a:cxn>
              </a:cxnLst>
              <a:rect l="l" t="t" r="r" b="b"/>
              <a:pathLst>
                <a:path w="50776" h="24736">
                  <a:moveTo>
                    <a:pt x="51223" y="35"/>
                  </a:moveTo>
                  <a:lnTo>
                    <a:pt x="446" y="35"/>
                  </a:lnTo>
                </a:path>
              </a:pathLst>
            </a:custGeom>
            <a:ln w="19050" cap="flat">
              <a:solidFill>
                <a:srgbClr val="CA3433"/>
              </a:solidFill>
              <a:prstDash val="solid"/>
              <a:miter/>
            </a:ln>
          </p:spPr>
          <p:txBody>
            <a:bodyPr rtlCol="0" anchor="ctr"/>
            <a:lstStyle/>
            <a:p>
              <a:endParaRPr lang="en-GB" sz="1050"/>
            </a:p>
          </p:txBody>
        </p:sp>
      </p:grpSp>
      <p:grpSp>
        <p:nvGrpSpPr>
          <p:cNvPr id="218" name="Graphic 3">
            <a:extLst>
              <a:ext uri="{FF2B5EF4-FFF2-40B4-BE49-F238E27FC236}">
                <a16:creationId xmlns:a16="http://schemas.microsoft.com/office/drawing/2014/main" id="{75642C0B-84F7-9AA5-0F72-EE25839D7CEC}"/>
              </a:ext>
            </a:extLst>
          </p:cNvPr>
          <p:cNvGrpSpPr/>
          <p:nvPr/>
        </p:nvGrpSpPr>
        <p:grpSpPr>
          <a:xfrm>
            <a:off x="5243958" y="1648254"/>
            <a:ext cx="32760" cy="45305"/>
            <a:chOff x="9785784" y="1790329"/>
            <a:chExt cx="50776" cy="70003"/>
          </a:xfrm>
        </p:grpSpPr>
        <p:sp>
          <p:nvSpPr>
            <p:cNvPr id="242" name="Freeform: Shape 241">
              <a:extLst>
                <a:ext uri="{FF2B5EF4-FFF2-40B4-BE49-F238E27FC236}">
                  <a16:creationId xmlns:a16="http://schemas.microsoft.com/office/drawing/2014/main" id="{173383BE-263A-A11E-5146-F0C1835C0641}"/>
                </a:ext>
              </a:extLst>
            </p:cNvPr>
            <p:cNvSpPr/>
            <p:nvPr/>
          </p:nvSpPr>
          <p:spPr>
            <a:xfrm>
              <a:off x="9811262" y="1790329"/>
              <a:ext cx="17942" cy="70003"/>
            </a:xfrm>
            <a:custGeom>
              <a:avLst/>
              <a:gdLst>
                <a:gd name="connsiteX0" fmla="*/ 447 w 17942"/>
                <a:gd name="connsiteY0" fmla="*/ 35 h 70003"/>
                <a:gd name="connsiteX1" fmla="*/ 447 w 17942"/>
                <a:gd name="connsiteY1" fmla="*/ 70039 h 70003"/>
              </a:gdLst>
              <a:ahLst/>
              <a:cxnLst>
                <a:cxn ang="0">
                  <a:pos x="connsiteX0" y="connsiteY0"/>
                </a:cxn>
                <a:cxn ang="0">
                  <a:pos x="connsiteX1" y="connsiteY1"/>
                </a:cxn>
              </a:cxnLst>
              <a:rect l="l" t="t" r="r" b="b"/>
              <a:pathLst>
                <a:path w="17942" h="70003">
                  <a:moveTo>
                    <a:pt x="447" y="35"/>
                  </a:moveTo>
                  <a:lnTo>
                    <a:pt x="447" y="70039"/>
                  </a:lnTo>
                </a:path>
              </a:pathLst>
            </a:custGeom>
            <a:ln w="19050" cap="flat">
              <a:solidFill>
                <a:srgbClr val="CA3433"/>
              </a:solidFill>
              <a:prstDash val="solid"/>
              <a:miter/>
            </a:ln>
          </p:spPr>
          <p:txBody>
            <a:bodyPr rtlCol="0" anchor="ctr"/>
            <a:lstStyle/>
            <a:p>
              <a:endParaRPr lang="en-GB" sz="1050"/>
            </a:p>
          </p:txBody>
        </p:sp>
        <p:sp>
          <p:nvSpPr>
            <p:cNvPr id="243" name="Freeform: Shape 242">
              <a:extLst>
                <a:ext uri="{FF2B5EF4-FFF2-40B4-BE49-F238E27FC236}">
                  <a16:creationId xmlns:a16="http://schemas.microsoft.com/office/drawing/2014/main" id="{7875645C-D521-F0B8-79DD-6C738608E316}"/>
                </a:ext>
              </a:extLst>
            </p:cNvPr>
            <p:cNvSpPr/>
            <p:nvPr/>
          </p:nvSpPr>
          <p:spPr>
            <a:xfrm>
              <a:off x="9785784" y="1825455"/>
              <a:ext cx="50776" cy="24736"/>
            </a:xfrm>
            <a:custGeom>
              <a:avLst/>
              <a:gdLst>
                <a:gd name="connsiteX0" fmla="*/ 51224 w 50776"/>
                <a:gd name="connsiteY0" fmla="*/ 35 h 24736"/>
                <a:gd name="connsiteX1" fmla="*/ 447 w 50776"/>
                <a:gd name="connsiteY1" fmla="*/ 35 h 24736"/>
              </a:gdLst>
              <a:ahLst/>
              <a:cxnLst>
                <a:cxn ang="0">
                  <a:pos x="connsiteX0" y="connsiteY0"/>
                </a:cxn>
                <a:cxn ang="0">
                  <a:pos x="connsiteX1" y="connsiteY1"/>
                </a:cxn>
              </a:cxnLst>
              <a:rect l="l" t="t" r="r" b="b"/>
              <a:pathLst>
                <a:path w="50776" h="24736">
                  <a:moveTo>
                    <a:pt x="51224" y="35"/>
                  </a:moveTo>
                  <a:lnTo>
                    <a:pt x="447" y="35"/>
                  </a:lnTo>
                </a:path>
              </a:pathLst>
            </a:custGeom>
            <a:ln w="19050" cap="flat">
              <a:solidFill>
                <a:srgbClr val="CA3433"/>
              </a:solidFill>
              <a:prstDash val="solid"/>
              <a:miter/>
            </a:ln>
          </p:spPr>
          <p:txBody>
            <a:bodyPr rtlCol="0" anchor="ctr"/>
            <a:lstStyle/>
            <a:p>
              <a:endParaRPr lang="en-GB" sz="1050"/>
            </a:p>
          </p:txBody>
        </p:sp>
      </p:grpSp>
      <p:grpSp>
        <p:nvGrpSpPr>
          <p:cNvPr id="219" name="Graphic 3">
            <a:extLst>
              <a:ext uri="{FF2B5EF4-FFF2-40B4-BE49-F238E27FC236}">
                <a16:creationId xmlns:a16="http://schemas.microsoft.com/office/drawing/2014/main" id="{5A30BF17-6CC5-E4BC-0272-56A55CB3447A}"/>
              </a:ext>
            </a:extLst>
          </p:cNvPr>
          <p:cNvGrpSpPr/>
          <p:nvPr/>
        </p:nvGrpSpPr>
        <p:grpSpPr>
          <a:xfrm>
            <a:off x="5412626" y="1648254"/>
            <a:ext cx="32760" cy="45305"/>
            <a:chOff x="10047204" y="1790329"/>
            <a:chExt cx="50776" cy="70003"/>
          </a:xfrm>
        </p:grpSpPr>
        <p:sp>
          <p:nvSpPr>
            <p:cNvPr id="240" name="Freeform: Shape 239">
              <a:extLst>
                <a:ext uri="{FF2B5EF4-FFF2-40B4-BE49-F238E27FC236}">
                  <a16:creationId xmlns:a16="http://schemas.microsoft.com/office/drawing/2014/main" id="{A075626E-737B-7763-E265-4FDE3156F02B}"/>
                </a:ext>
              </a:extLst>
            </p:cNvPr>
            <p:cNvSpPr/>
            <p:nvPr/>
          </p:nvSpPr>
          <p:spPr>
            <a:xfrm>
              <a:off x="10072683" y="1790329"/>
              <a:ext cx="17942" cy="70003"/>
            </a:xfrm>
            <a:custGeom>
              <a:avLst/>
              <a:gdLst>
                <a:gd name="connsiteX0" fmla="*/ 462 w 17942"/>
                <a:gd name="connsiteY0" fmla="*/ 35 h 70003"/>
                <a:gd name="connsiteX1" fmla="*/ 462 w 17942"/>
                <a:gd name="connsiteY1" fmla="*/ 70039 h 70003"/>
              </a:gdLst>
              <a:ahLst/>
              <a:cxnLst>
                <a:cxn ang="0">
                  <a:pos x="connsiteX0" y="connsiteY0"/>
                </a:cxn>
                <a:cxn ang="0">
                  <a:pos x="connsiteX1" y="connsiteY1"/>
                </a:cxn>
              </a:cxnLst>
              <a:rect l="l" t="t" r="r" b="b"/>
              <a:pathLst>
                <a:path w="17942" h="70003">
                  <a:moveTo>
                    <a:pt x="462" y="35"/>
                  </a:moveTo>
                  <a:lnTo>
                    <a:pt x="462" y="70039"/>
                  </a:lnTo>
                </a:path>
              </a:pathLst>
            </a:custGeom>
            <a:ln w="19050" cap="flat">
              <a:solidFill>
                <a:srgbClr val="CA3433"/>
              </a:solidFill>
              <a:prstDash val="solid"/>
              <a:miter/>
            </a:ln>
          </p:spPr>
          <p:txBody>
            <a:bodyPr rtlCol="0" anchor="ctr"/>
            <a:lstStyle/>
            <a:p>
              <a:endParaRPr lang="en-GB" sz="1050"/>
            </a:p>
          </p:txBody>
        </p:sp>
        <p:sp>
          <p:nvSpPr>
            <p:cNvPr id="241" name="Freeform: Shape 240">
              <a:extLst>
                <a:ext uri="{FF2B5EF4-FFF2-40B4-BE49-F238E27FC236}">
                  <a16:creationId xmlns:a16="http://schemas.microsoft.com/office/drawing/2014/main" id="{496CEBDE-70FB-2833-AB3B-340E66F106FF}"/>
                </a:ext>
              </a:extLst>
            </p:cNvPr>
            <p:cNvSpPr/>
            <p:nvPr/>
          </p:nvSpPr>
          <p:spPr>
            <a:xfrm>
              <a:off x="10047204" y="1825455"/>
              <a:ext cx="50776" cy="24736"/>
            </a:xfrm>
            <a:custGeom>
              <a:avLst/>
              <a:gdLst>
                <a:gd name="connsiteX0" fmla="*/ 51239 w 50776"/>
                <a:gd name="connsiteY0" fmla="*/ 35 h 24736"/>
                <a:gd name="connsiteX1" fmla="*/ 462 w 50776"/>
                <a:gd name="connsiteY1" fmla="*/ 35 h 24736"/>
              </a:gdLst>
              <a:ahLst/>
              <a:cxnLst>
                <a:cxn ang="0">
                  <a:pos x="connsiteX0" y="connsiteY0"/>
                </a:cxn>
                <a:cxn ang="0">
                  <a:pos x="connsiteX1" y="connsiteY1"/>
                </a:cxn>
              </a:cxnLst>
              <a:rect l="l" t="t" r="r" b="b"/>
              <a:pathLst>
                <a:path w="50776" h="24736">
                  <a:moveTo>
                    <a:pt x="51239" y="35"/>
                  </a:moveTo>
                  <a:lnTo>
                    <a:pt x="462" y="35"/>
                  </a:lnTo>
                </a:path>
              </a:pathLst>
            </a:custGeom>
            <a:ln w="19050" cap="flat">
              <a:solidFill>
                <a:srgbClr val="CA3433"/>
              </a:solidFill>
              <a:prstDash val="solid"/>
              <a:miter/>
            </a:ln>
          </p:spPr>
          <p:txBody>
            <a:bodyPr rtlCol="0" anchor="ctr"/>
            <a:lstStyle/>
            <a:p>
              <a:endParaRPr lang="en-GB" sz="1050"/>
            </a:p>
          </p:txBody>
        </p:sp>
      </p:grpSp>
      <p:grpSp>
        <p:nvGrpSpPr>
          <p:cNvPr id="220" name="Graphic 3">
            <a:extLst>
              <a:ext uri="{FF2B5EF4-FFF2-40B4-BE49-F238E27FC236}">
                <a16:creationId xmlns:a16="http://schemas.microsoft.com/office/drawing/2014/main" id="{F968539B-E7F5-22BF-CDBA-B2F4ABF3C331}"/>
              </a:ext>
            </a:extLst>
          </p:cNvPr>
          <p:cNvGrpSpPr/>
          <p:nvPr/>
        </p:nvGrpSpPr>
        <p:grpSpPr>
          <a:xfrm>
            <a:off x="5712339" y="1648254"/>
            <a:ext cx="32760" cy="45305"/>
            <a:chOff x="10511733" y="1790329"/>
            <a:chExt cx="50776" cy="70003"/>
          </a:xfrm>
        </p:grpSpPr>
        <p:sp>
          <p:nvSpPr>
            <p:cNvPr id="238" name="Freeform: Shape 237">
              <a:extLst>
                <a:ext uri="{FF2B5EF4-FFF2-40B4-BE49-F238E27FC236}">
                  <a16:creationId xmlns:a16="http://schemas.microsoft.com/office/drawing/2014/main" id="{5B1E86C8-B0B4-AFE5-2A17-AD755AF702F5}"/>
                </a:ext>
              </a:extLst>
            </p:cNvPr>
            <p:cNvSpPr/>
            <p:nvPr/>
          </p:nvSpPr>
          <p:spPr>
            <a:xfrm>
              <a:off x="10537211" y="1790329"/>
              <a:ext cx="17942" cy="70003"/>
            </a:xfrm>
            <a:custGeom>
              <a:avLst/>
              <a:gdLst>
                <a:gd name="connsiteX0" fmla="*/ 488 w 17942"/>
                <a:gd name="connsiteY0" fmla="*/ 35 h 70003"/>
                <a:gd name="connsiteX1" fmla="*/ 488 w 17942"/>
                <a:gd name="connsiteY1" fmla="*/ 70039 h 70003"/>
              </a:gdLst>
              <a:ahLst/>
              <a:cxnLst>
                <a:cxn ang="0">
                  <a:pos x="connsiteX0" y="connsiteY0"/>
                </a:cxn>
                <a:cxn ang="0">
                  <a:pos x="connsiteX1" y="connsiteY1"/>
                </a:cxn>
              </a:cxnLst>
              <a:rect l="l" t="t" r="r" b="b"/>
              <a:pathLst>
                <a:path w="17942" h="70003">
                  <a:moveTo>
                    <a:pt x="488" y="35"/>
                  </a:moveTo>
                  <a:lnTo>
                    <a:pt x="488" y="70039"/>
                  </a:lnTo>
                </a:path>
              </a:pathLst>
            </a:custGeom>
            <a:ln w="19050" cap="flat">
              <a:solidFill>
                <a:srgbClr val="CA3433"/>
              </a:solidFill>
              <a:prstDash val="solid"/>
              <a:miter/>
            </a:ln>
          </p:spPr>
          <p:txBody>
            <a:bodyPr rtlCol="0" anchor="ctr"/>
            <a:lstStyle/>
            <a:p>
              <a:endParaRPr lang="en-GB" sz="1050"/>
            </a:p>
          </p:txBody>
        </p:sp>
        <p:sp>
          <p:nvSpPr>
            <p:cNvPr id="239" name="Freeform: Shape 238">
              <a:extLst>
                <a:ext uri="{FF2B5EF4-FFF2-40B4-BE49-F238E27FC236}">
                  <a16:creationId xmlns:a16="http://schemas.microsoft.com/office/drawing/2014/main" id="{6D0FBF0C-1BA8-0C0C-0FA1-3C90518AD090}"/>
                </a:ext>
              </a:extLst>
            </p:cNvPr>
            <p:cNvSpPr/>
            <p:nvPr/>
          </p:nvSpPr>
          <p:spPr>
            <a:xfrm>
              <a:off x="10511733" y="1825455"/>
              <a:ext cx="50776" cy="24736"/>
            </a:xfrm>
            <a:custGeom>
              <a:avLst/>
              <a:gdLst>
                <a:gd name="connsiteX0" fmla="*/ 51265 w 50776"/>
                <a:gd name="connsiteY0" fmla="*/ 35 h 24736"/>
                <a:gd name="connsiteX1" fmla="*/ 488 w 50776"/>
                <a:gd name="connsiteY1" fmla="*/ 35 h 24736"/>
              </a:gdLst>
              <a:ahLst/>
              <a:cxnLst>
                <a:cxn ang="0">
                  <a:pos x="connsiteX0" y="connsiteY0"/>
                </a:cxn>
                <a:cxn ang="0">
                  <a:pos x="connsiteX1" y="connsiteY1"/>
                </a:cxn>
              </a:cxnLst>
              <a:rect l="l" t="t" r="r" b="b"/>
              <a:pathLst>
                <a:path w="50776" h="24736">
                  <a:moveTo>
                    <a:pt x="51265" y="35"/>
                  </a:moveTo>
                  <a:lnTo>
                    <a:pt x="488" y="35"/>
                  </a:lnTo>
                </a:path>
              </a:pathLst>
            </a:custGeom>
            <a:ln w="19050" cap="flat">
              <a:solidFill>
                <a:srgbClr val="CA3433"/>
              </a:solidFill>
              <a:prstDash val="solid"/>
              <a:miter/>
            </a:ln>
          </p:spPr>
          <p:txBody>
            <a:bodyPr rtlCol="0" anchor="ctr"/>
            <a:lstStyle/>
            <a:p>
              <a:endParaRPr lang="en-GB" sz="1050"/>
            </a:p>
          </p:txBody>
        </p:sp>
      </p:grpSp>
      <p:grpSp>
        <p:nvGrpSpPr>
          <p:cNvPr id="221" name="Graphic 3">
            <a:extLst>
              <a:ext uri="{FF2B5EF4-FFF2-40B4-BE49-F238E27FC236}">
                <a16:creationId xmlns:a16="http://schemas.microsoft.com/office/drawing/2014/main" id="{B409CF74-4DFA-ECC0-9027-65936ED363FF}"/>
              </a:ext>
            </a:extLst>
          </p:cNvPr>
          <p:cNvGrpSpPr/>
          <p:nvPr/>
        </p:nvGrpSpPr>
        <p:grpSpPr>
          <a:xfrm>
            <a:off x="5721368" y="1648254"/>
            <a:ext cx="32760" cy="45305"/>
            <a:chOff x="10525728" y="1790329"/>
            <a:chExt cx="50776" cy="70003"/>
          </a:xfrm>
        </p:grpSpPr>
        <p:sp>
          <p:nvSpPr>
            <p:cNvPr id="236" name="Freeform: Shape 235">
              <a:extLst>
                <a:ext uri="{FF2B5EF4-FFF2-40B4-BE49-F238E27FC236}">
                  <a16:creationId xmlns:a16="http://schemas.microsoft.com/office/drawing/2014/main" id="{7916E9D4-DD8F-E0BE-20B3-F464EF4BEF52}"/>
                </a:ext>
              </a:extLst>
            </p:cNvPr>
            <p:cNvSpPr/>
            <p:nvPr/>
          </p:nvSpPr>
          <p:spPr>
            <a:xfrm>
              <a:off x="10551206" y="1790329"/>
              <a:ext cx="17942" cy="70003"/>
            </a:xfrm>
            <a:custGeom>
              <a:avLst/>
              <a:gdLst>
                <a:gd name="connsiteX0" fmla="*/ 488 w 17942"/>
                <a:gd name="connsiteY0" fmla="*/ 35 h 70003"/>
                <a:gd name="connsiteX1" fmla="*/ 488 w 17942"/>
                <a:gd name="connsiteY1" fmla="*/ 70039 h 70003"/>
              </a:gdLst>
              <a:ahLst/>
              <a:cxnLst>
                <a:cxn ang="0">
                  <a:pos x="connsiteX0" y="connsiteY0"/>
                </a:cxn>
                <a:cxn ang="0">
                  <a:pos x="connsiteX1" y="connsiteY1"/>
                </a:cxn>
              </a:cxnLst>
              <a:rect l="l" t="t" r="r" b="b"/>
              <a:pathLst>
                <a:path w="17942" h="70003">
                  <a:moveTo>
                    <a:pt x="488" y="35"/>
                  </a:moveTo>
                  <a:lnTo>
                    <a:pt x="488" y="70039"/>
                  </a:lnTo>
                </a:path>
              </a:pathLst>
            </a:custGeom>
            <a:ln w="19050" cap="flat">
              <a:solidFill>
                <a:srgbClr val="CA3433"/>
              </a:solidFill>
              <a:prstDash val="solid"/>
              <a:miter/>
            </a:ln>
          </p:spPr>
          <p:txBody>
            <a:bodyPr rtlCol="0" anchor="ctr"/>
            <a:lstStyle/>
            <a:p>
              <a:endParaRPr lang="en-GB" sz="1050"/>
            </a:p>
          </p:txBody>
        </p:sp>
        <p:sp>
          <p:nvSpPr>
            <p:cNvPr id="237" name="Freeform: Shape 236">
              <a:extLst>
                <a:ext uri="{FF2B5EF4-FFF2-40B4-BE49-F238E27FC236}">
                  <a16:creationId xmlns:a16="http://schemas.microsoft.com/office/drawing/2014/main" id="{16F0153A-58F2-DD4A-B818-E80F385BDD5E}"/>
                </a:ext>
              </a:extLst>
            </p:cNvPr>
            <p:cNvSpPr/>
            <p:nvPr/>
          </p:nvSpPr>
          <p:spPr>
            <a:xfrm>
              <a:off x="10525728" y="1825455"/>
              <a:ext cx="50776" cy="24736"/>
            </a:xfrm>
            <a:custGeom>
              <a:avLst/>
              <a:gdLst>
                <a:gd name="connsiteX0" fmla="*/ 51265 w 50776"/>
                <a:gd name="connsiteY0" fmla="*/ 35 h 24736"/>
                <a:gd name="connsiteX1" fmla="*/ 488 w 50776"/>
                <a:gd name="connsiteY1" fmla="*/ 35 h 24736"/>
              </a:gdLst>
              <a:ahLst/>
              <a:cxnLst>
                <a:cxn ang="0">
                  <a:pos x="connsiteX0" y="connsiteY0"/>
                </a:cxn>
                <a:cxn ang="0">
                  <a:pos x="connsiteX1" y="connsiteY1"/>
                </a:cxn>
              </a:cxnLst>
              <a:rect l="l" t="t" r="r" b="b"/>
              <a:pathLst>
                <a:path w="50776" h="24736">
                  <a:moveTo>
                    <a:pt x="51265" y="35"/>
                  </a:moveTo>
                  <a:lnTo>
                    <a:pt x="488" y="35"/>
                  </a:lnTo>
                </a:path>
              </a:pathLst>
            </a:custGeom>
            <a:ln w="19050" cap="flat">
              <a:solidFill>
                <a:srgbClr val="CA3433"/>
              </a:solidFill>
              <a:prstDash val="solid"/>
              <a:miter/>
            </a:ln>
          </p:spPr>
          <p:txBody>
            <a:bodyPr rtlCol="0" anchor="ctr"/>
            <a:lstStyle/>
            <a:p>
              <a:endParaRPr lang="en-GB" sz="1050"/>
            </a:p>
          </p:txBody>
        </p:sp>
      </p:grpSp>
      <p:grpSp>
        <p:nvGrpSpPr>
          <p:cNvPr id="222" name="Graphic 3">
            <a:extLst>
              <a:ext uri="{FF2B5EF4-FFF2-40B4-BE49-F238E27FC236}">
                <a16:creationId xmlns:a16="http://schemas.microsoft.com/office/drawing/2014/main" id="{508D0835-57DD-C8E4-994E-CF4572D7522B}"/>
              </a:ext>
            </a:extLst>
          </p:cNvPr>
          <p:cNvGrpSpPr/>
          <p:nvPr/>
        </p:nvGrpSpPr>
        <p:grpSpPr>
          <a:xfrm>
            <a:off x="3755233" y="1578456"/>
            <a:ext cx="32760" cy="45305"/>
            <a:chOff x="7478391" y="1682479"/>
            <a:chExt cx="50776" cy="70003"/>
          </a:xfrm>
        </p:grpSpPr>
        <p:sp>
          <p:nvSpPr>
            <p:cNvPr id="234" name="Freeform: Shape 233">
              <a:extLst>
                <a:ext uri="{FF2B5EF4-FFF2-40B4-BE49-F238E27FC236}">
                  <a16:creationId xmlns:a16="http://schemas.microsoft.com/office/drawing/2014/main" id="{E2988ACB-BB4B-ED45-5F04-0D2B49956EC0}"/>
                </a:ext>
              </a:extLst>
            </p:cNvPr>
            <p:cNvSpPr/>
            <p:nvPr/>
          </p:nvSpPr>
          <p:spPr>
            <a:xfrm>
              <a:off x="7503869" y="1682479"/>
              <a:ext cx="17942" cy="70003"/>
            </a:xfrm>
            <a:custGeom>
              <a:avLst/>
              <a:gdLst>
                <a:gd name="connsiteX0" fmla="*/ 319 w 17942"/>
                <a:gd name="connsiteY0" fmla="*/ 31 h 70003"/>
                <a:gd name="connsiteX1" fmla="*/ 319 w 17942"/>
                <a:gd name="connsiteY1" fmla="*/ 70034 h 70003"/>
              </a:gdLst>
              <a:ahLst/>
              <a:cxnLst>
                <a:cxn ang="0">
                  <a:pos x="connsiteX0" y="connsiteY0"/>
                </a:cxn>
                <a:cxn ang="0">
                  <a:pos x="connsiteX1" y="connsiteY1"/>
                </a:cxn>
              </a:cxnLst>
              <a:rect l="l" t="t" r="r" b="b"/>
              <a:pathLst>
                <a:path w="17942" h="70003">
                  <a:moveTo>
                    <a:pt x="319" y="31"/>
                  </a:moveTo>
                  <a:lnTo>
                    <a:pt x="319" y="70034"/>
                  </a:lnTo>
                </a:path>
              </a:pathLst>
            </a:custGeom>
            <a:ln w="19050" cap="flat">
              <a:solidFill>
                <a:srgbClr val="CA3433"/>
              </a:solidFill>
              <a:prstDash val="solid"/>
              <a:miter/>
            </a:ln>
          </p:spPr>
          <p:txBody>
            <a:bodyPr rtlCol="0" anchor="ctr"/>
            <a:lstStyle/>
            <a:p>
              <a:endParaRPr lang="en-GB" sz="1050"/>
            </a:p>
          </p:txBody>
        </p:sp>
        <p:sp>
          <p:nvSpPr>
            <p:cNvPr id="235" name="Freeform: Shape 234">
              <a:extLst>
                <a:ext uri="{FF2B5EF4-FFF2-40B4-BE49-F238E27FC236}">
                  <a16:creationId xmlns:a16="http://schemas.microsoft.com/office/drawing/2014/main" id="{AC6B0F24-0D24-C445-EE18-2DDAEC52DEE7}"/>
                </a:ext>
              </a:extLst>
            </p:cNvPr>
            <p:cNvSpPr/>
            <p:nvPr/>
          </p:nvSpPr>
          <p:spPr>
            <a:xfrm>
              <a:off x="7478391" y="1717605"/>
              <a:ext cx="50776" cy="24736"/>
            </a:xfrm>
            <a:custGeom>
              <a:avLst/>
              <a:gdLst>
                <a:gd name="connsiteX0" fmla="*/ 51096 w 50776"/>
                <a:gd name="connsiteY0" fmla="*/ 31 h 24736"/>
                <a:gd name="connsiteX1" fmla="*/ 319 w 50776"/>
                <a:gd name="connsiteY1" fmla="*/ 31 h 24736"/>
              </a:gdLst>
              <a:ahLst/>
              <a:cxnLst>
                <a:cxn ang="0">
                  <a:pos x="connsiteX0" y="connsiteY0"/>
                </a:cxn>
                <a:cxn ang="0">
                  <a:pos x="connsiteX1" y="connsiteY1"/>
                </a:cxn>
              </a:cxnLst>
              <a:rect l="l" t="t" r="r" b="b"/>
              <a:pathLst>
                <a:path w="50776" h="24736">
                  <a:moveTo>
                    <a:pt x="51096" y="31"/>
                  </a:moveTo>
                  <a:lnTo>
                    <a:pt x="319" y="31"/>
                  </a:lnTo>
                </a:path>
              </a:pathLst>
            </a:custGeom>
            <a:ln w="19050" cap="flat">
              <a:solidFill>
                <a:srgbClr val="CA3433"/>
              </a:solidFill>
              <a:prstDash val="solid"/>
              <a:miter/>
            </a:ln>
          </p:spPr>
          <p:txBody>
            <a:bodyPr rtlCol="0" anchor="ctr"/>
            <a:lstStyle/>
            <a:p>
              <a:endParaRPr lang="en-GB" sz="1050"/>
            </a:p>
          </p:txBody>
        </p:sp>
      </p:grpSp>
      <p:grpSp>
        <p:nvGrpSpPr>
          <p:cNvPr id="223" name="Graphic 3">
            <a:extLst>
              <a:ext uri="{FF2B5EF4-FFF2-40B4-BE49-F238E27FC236}">
                <a16:creationId xmlns:a16="http://schemas.microsoft.com/office/drawing/2014/main" id="{0CDFC87F-C7E1-1F9F-100F-A8D161BFB991}"/>
              </a:ext>
            </a:extLst>
          </p:cNvPr>
          <p:cNvGrpSpPr/>
          <p:nvPr/>
        </p:nvGrpSpPr>
        <p:grpSpPr>
          <a:xfrm>
            <a:off x="3759168" y="1578456"/>
            <a:ext cx="32760" cy="45305"/>
            <a:chOff x="7484491" y="1682479"/>
            <a:chExt cx="50776" cy="70003"/>
          </a:xfrm>
        </p:grpSpPr>
        <p:sp>
          <p:nvSpPr>
            <p:cNvPr id="232" name="Freeform: Shape 231">
              <a:extLst>
                <a:ext uri="{FF2B5EF4-FFF2-40B4-BE49-F238E27FC236}">
                  <a16:creationId xmlns:a16="http://schemas.microsoft.com/office/drawing/2014/main" id="{E5AA4545-8BFB-78B4-A977-2E4A30CED122}"/>
                </a:ext>
              </a:extLst>
            </p:cNvPr>
            <p:cNvSpPr/>
            <p:nvPr/>
          </p:nvSpPr>
          <p:spPr>
            <a:xfrm>
              <a:off x="7509970" y="1682479"/>
              <a:ext cx="17942" cy="70003"/>
            </a:xfrm>
            <a:custGeom>
              <a:avLst/>
              <a:gdLst>
                <a:gd name="connsiteX0" fmla="*/ 319 w 17942"/>
                <a:gd name="connsiteY0" fmla="*/ 31 h 70003"/>
                <a:gd name="connsiteX1" fmla="*/ 319 w 17942"/>
                <a:gd name="connsiteY1" fmla="*/ 70034 h 70003"/>
              </a:gdLst>
              <a:ahLst/>
              <a:cxnLst>
                <a:cxn ang="0">
                  <a:pos x="connsiteX0" y="connsiteY0"/>
                </a:cxn>
                <a:cxn ang="0">
                  <a:pos x="connsiteX1" y="connsiteY1"/>
                </a:cxn>
              </a:cxnLst>
              <a:rect l="l" t="t" r="r" b="b"/>
              <a:pathLst>
                <a:path w="17942" h="70003">
                  <a:moveTo>
                    <a:pt x="319" y="31"/>
                  </a:moveTo>
                  <a:lnTo>
                    <a:pt x="319" y="70034"/>
                  </a:lnTo>
                </a:path>
              </a:pathLst>
            </a:custGeom>
            <a:ln w="19050" cap="flat">
              <a:solidFill>
                <a:srgbClr val="CA3433"/>
              </a:solidFill>
              <a:prstDash val="solid"/>
              <a:miter/>
            </a:ln>
          </p:spPr>
          <p:txBody>
            <a:bodyPr rtlCol="0" anchor="ctr"/>
            <a:lstStyle/>
            <a:p>
              <a:endParaRPr lang="en-GB" sz="1050"/>
            </a:p>
          </p:txBody>
        </p:sp>
        <p:sp>
          <p:nvSpPr>
            <p:cNvPr id="233" name="Freeform: Shape 232">
              <a:extLst>
                <a:ext uri="{FF2B5EF4-FFF2-40B4-BE49-F238E27FC236}">
                  <a16:creationId xmlns:a16="http://schemas.microsoft.com/office/drawing/2014/main" id="{92628C19-BA16-4423-90AE-CDC18FCB9AD8}"/>
                </a:ext>
              </a:extLst>
            </p:cNvPr>
            <p:cNvSpPr/>
            <p:nvPr/>
          </p:nvSpPr>
          <p:spPr>
            <a:xfrm>
              <a:off x="7484491" y="1717605"/>
              <a:ext cx="50776" cy="24736"/>
            </a:xfrm>
            <a:custGeom>
              <a:avLst/>
              <a:gdLst>
                <a:gd name="connsiteX0" fmla="*/ 51096 w 50776"/>
                <a:gd name="connsiteY0" fmla="*/ 31 h 24736"/>
                <a:gd name="connsiteX1" fmla="*/ 319 w 50776"/>
                <a:gd name="connsiteY1" fmla="*/ 31 h 24736"/>
              </a:gdLst>
              <a:ahLst/>
              <a:cxnLst>
                <a:cxn ang="0">
                  <a:pos x="connsiteX0" y="connsiteY0"/>
                </a:cxn>
                <a:cxn ang="0">
                  <a:pos x="connsiteX1" y="connsiteY1"/>
                </a:cxn>
              </a:cxnLst>
              <a:rect l="l" t="t" r="r" b="b"/>
              <a:pathLst>
                <a:path w="50776" h="24736">
                  <a:moveTo>
                    <a:pt x="51096" y="31"/>
                  </a:moveTo>
                  <a:lnTo>
                    <a:pt x="319" y="31"/>
                  </a:lnTo>
                </a:path>
              </a:pathLst>
            </a:custGeom>
            <a:ln w="19050" cap="flat">
              <a:solidFill>
                <a:srgbClr val="CA3433"/>
              </a:solidFill>
              <a:prstDash val="solid"/>
              <a:miter/>
            </a:ln>
          </p:spPr>
          <p:txBody>
            <a:bodyPr rtlCol="0" anchor="ctr"/>
            <a:lstStyle/>
            <a:p>
              <a:endParaRPr lang="en-GB" sz="1050"/>
            </a:p>
          </p:txBody>
        </p:sp>
      </p:grpSp>
      <p:grpSp>
        <p:nvGrpSpPr>
          <p:cNvPr id="224" name="Graphic 3">
            <a:extLst>
              <a:ext uri="{FF2B5EF4-FFF2-40B4-BE49-F238E27FC236}">
                <a16:creationId xmlns:a16="http://schemas.microsoft.com/office/drawing/2014/main" id="{0B6FDD75-85EE-77BA-68D6-19932E2032E4}"/>
              </a:ext>
            </a:extLst>
          </p:cNvPr>
          <p:cNvGrpSpPr/>
          <p:nvPr/>
        </p:nvGrpSpPr>
        <p:grpSpPr>
          <a:xfrm>
            <a:off x="3773639" y="1578456"/>
            <a:ext cx="32760" cy="45305"/>
            <a:chOff x="7506919" y="1682479"/>
            <a:chExt cx="50776" cy="70003"/>
          </a:xfrm>
        </p:grpSpPr>
        <p:sp>
          <p:nvSpPr>
            <p:cNvPr id="230" name="Freeform: Shape 229">
              <a:extLst>
                <a:ext uri="{FF2B5EF4-FFF2-40B4-BE49-F238E27FC236}">
                  <a16:creationId xmlns:a16="http://schemas.microsoft.com/office/drawing/2014/main" id="{093A2DD5-C899-67A2-A00D-908E6D02F785}"/>
                </a:ext>
              </a:extLst>
            </p:cNvPr>
            <p:cNvSpPr/>
            <p:nvPr/>
          </p:nvSpPr>
          <p:spPr>
            <a:xfrm>
              <a:off x="7532398" y="1682479"/>
              <a:ext cx="17942" cy="70003"/>
            </a:xfrm>
            <a:custGeom>
              <a:avLst/>
              <a:gdLst>
                <a:gd name="connsiteX0" fmla="*/ 320 w 17942"/>
                <a:gd name="connsiteY0" fmla="*/ 31 h 70003"/>
                <a:gd name="connsiteX1" fmla="*/ 320 w 17942"/>
                <a:gd name="connsiteY1" fmla="*/ 70034 h 70003"/>
              </a:gdLst>
              <a:ahLst/>
              <a:cxnLst>
                <a:cxn ang="0">
                  <a:pos x="connsiteX0" y="connsiteY0"/>
                </a:cxn>
                <a:cxn ang="0">
                  <a:pos x="connsiteX1" y="connsiteY1"/>
                </a:cxn>
              </a:cxnLst>
              <a:rect l="l" t="t" r="r" b="b"/>
              <a:pathLst>
                <a:path w="17942" h="70003">
                  <a:moveTo>
                    <a:pt x="320" y="31"/>
                  </a:moveTo>
                  <a:lnTo>
                    <a:pt x="320" y="70034"/>
                  </a:lnTo>
                </a:path>
              </a:pathLst>
            </a:custGeom>
            <a:ln w="19050" cap="flat">
              <a:solidFill>
                <a:srgbClr val="CA3433"/>
              </a:solidFill>
              <a:prstDash val="solid"/>
              <a:miter/>
            </a:ln>
          </p:spPr>
          <p:txBody>
            <a:bodyPr rtlCol="0" anchor="ctr"/>
            <a:lstStyle/>
            <a:p>
              <a:endParaRPr lang="en-GB" sz="1050"/>
            </a:p>
          </p:txBody>
        </p:sp>
        <p:sp>
          <p:nvSpPr>
            <p:cNvPr id="231" name="Freeform: Shape 230">
              <a:extLst>
                <a:ext uri="{FF2B5EF4-FFF2-40B4-BE49-F238E27FC236}">
                  <a16:creationId xmlns:a16="http://schemas.microsoft.com/office/drawing/2014/main" id="{60BBCF4A-F4C5-12B6-8476-4FCB9A0B7CEE}"/>
                </a:ext>
              </a:extLst>
            </p:cNvPr>
            <p:cNvSpPr/>
            <p:nvPr/>
          </p:nvSpPr>
          <p:spPr>
            <a:xfrm>
              <a:off x="7506919" y="1717605"/>
              <a:ext cx="50776" cy="24736"/>
            </a:xfrm>
            <a:custGeom>
              <a:avLst/>
              <a:gdLst>
                <a:gd name="connsiteX0" fmla="*/ 51097 w 50776"/>
                <a:gd name="connsiteY0" fmla="*/ 31 h 24736"/>
                <a:gd name="connsiteX1" fmla="*/ 320 w 50776"/>
                <a:gd name="connsiteY1" fmla="*/ 31 h 24736"/>
              </a:gdLst>
              <a:ahLst/>
              <a:cxnLst>
                <a:cxn ang="0">
                  <a:pos x="connsiteX0" y="connsiteY0"/>
                </a:cxn>
                <a:cxn ang="0">
                  <a:pos x="connsiteX1" y="connsiteY1"/>
                </a:cxn>
              </a:cxnLst>
              <a:rect l="l" t="t" r="r" b="b"/>
              <a:pathLst>
                <a:path w="50776" h="24736">
                  <a:moveTo>
                    <a:pt x="51097" y="31"/>
                  </a:moveTo>
                  <a:lnTo>
                    <a:pt x="320" y="31"/>
                  </a:lnTo>
                </a:path>
              </a:pathLst>
            </a:custGeom>
            <a:ln w="19050" cap="flat">
              <a:solidFill>
                <a:srgbClr val="CA3433"/>
              </a:solidFill>
              <a:prstDash val="solid"/>
              <a:miter/>
            </a:ln>
          </p:spPr>
          <p:txBody>
            <a:bodyPr rtlCol="0" anchor="ctr"/>
            <a:lstStyle/>
            <a:p>
              <a:endParaRPr lang="en-GB" sz="1050"/>
            </a:p>
          </p:txBody>
        </p:sp>
      </p:grpSp>
      <p:grpSp>
        <p:nvGrpSpPr>
          <p:cNvPr id="225" name="Graphic 3">
            <a:extLst>
              <a:ext uri="{FF2B5EF4-FFF2-40B4-BE49-F238E27FC236}">
                <a16:creationId xmlns:a16="http://schemas.microsoft.com/office/drawing/2014/main" id="{0BDA8201-4F77-CF9F-DE9D-E3F8B1C8C688}"/>
              </a:ext>
            </a:extLst>
          </p:cNvPr>
          <p:cNvGrpSpPr/>
          <p:nvPr/>
        </p:nvGrpSpPr>
        <p:grpSpPr>
          <a:xfrm>
            <a:off x="3777459" y="1578456"/>
            <a:ext cx="32760" cy="45305"/>
            <a:chOff x="7512840" y="1682479"/>
            <a:chExt cx="50776" cy="70003"/>
          </a:xfrm>
        </p:grpSpPr>
        <p:sp>
          <p:nvSpPr>
            <p:cNvPr id="228" name="Freeform: Shape 227">
              <a:extLst>
                <a:ext uri="{FF2B5EF4-FFF2-40B4-BE49-F238E27FC236}">
                  <a16:creationId xmlns:a16="http://schemas.microsoft.com/office/drawing/2014/main" id="{1321582F-46A8-4234-7DC3-8D69D29439A3}"/>
                </a:ext>
              </a:extLst>
            </p:cNvPr>
            <p:cNvSpPr/>
            <p:nvPr/>
          </p:nvSpPr>
          <p:spPr>
            <a:xfrm>
              <a:off x="7538319" y="1682479"/>
              <a:ext cx="17942" cy="70003"/>
            </a:xfrm>
            <a:custGeom>
              <a:avLst/>
              <a:gdLst>
                <a:gd name="connsiteX0" fmla="*/ 320 w 17942"/>
                <a:gd name="connsiteY0" fmla="*/ 31 h 70003"/>
                <a:gd name="connsiteX1" fmla="*/ 320 w 17942"/>
                <a:gd name="connsiteY1" fmla="*/ 70034 h 70003"/>
              </a:gdLst>
              <a:ahLst/>
              <a:cxnLst>
                <a:cxn ang="0">
                  <a:pos x="connsiteX0" y="connsiteY0"/>
                </a:cxn>
                <a:cxn ang="0">
                  <a:pos x="connsiteX1" y="connsiteY1"/>
                </a:cxn>
              </a:cxnLst>
              <a:rect l="l" t="t" r="r" b="b"/>
              <a:pathLst>
                <a:path w="17942" h="70003">
                  <a:moveTo>
                    <a:pt x="320" y="31"/>
                  </a:moveTo>
                  <a:lnTo>
                    <a:pt x="320" y="70034"/>
                  </a:lnTo>
                </a:path>
              </a:pathLst>
            </a:custGeom>
            <a:ln w="19050" cap="flat">
              <a:solidFill>
                <a:srgbClr val="CA3433"/>
              </a:solidFill>
              <a:prstDash val="solid"/>
              <a:miter/>
            </a:ln>
          </p:spPr>
          <p:txBody>
            <a:bodyPr rtlCol="0" anchor="ctr"/>
            <a:lstStyle/>
            <a:p>
              <a:endParaRPr lang="en-GB" sz="1050"/>
            </a:p>
          </p:txBody>
        </p:sp>
        <p:sp>
          <p:nvSpPr>
            <p:cNvPr id="229" name="Freeform: Shape 228">
              <a:extLst>
                <a:ext uri="{FF2B5EF4-FFF2-40B4-BE49-F238E27FC236}">
                  <a16:creationId xmlns:a16="http://schemas.microsoft.com/office/drawing/2014/main" id="{CC1D2EFF-5173-E6D0-D70F-5A97157D9487}"/>
                </a:ext>
              </a:extLst>
            </p:cNvPr>
            <p:cNvSpPr/>
            <p:nvPr/>
          </p:nvSpPr>
          <p:spPr>
            <a:xfrm>
              <a:off x="7512840" y="1717605"/>
              <a:ext cx="50776" cy="24736"/>
            </a:xfrm>
            <a:custGeom>
              <a:avLst/>
              <a:gdLst>
                <a:gd name="connsiteX0" fmla="*/ 51097 w 50776"/>
                <a:gd name="connsiteY0" fmla="*/ 31 h 24736"/>
                <a:gd name="connsiteX1" fmla="*/ 320 w 50776"/>
                <a:gd name="connsiteY1" fmla="*/ 31 h 24736"/>
              </a:gdLst>
              <a:ahLst/>
              <a:cxnLst>
                <a:cxn ang="0">
                  <a:pos x="connsiteX0" y="connsiteY0"/>
                </a:cxn>
                <a:cxn ang="0">
                  <a:pos x="connsiteX1" y="connsiteY1"/>
                </a:cxn>
              </a:cxnLst>
              <a:rect l="l" t="t" r="r" b="b"/>
              <a:pathLst>
                <a:path w="50776" h="24736">
                  <a:moveTo>
                    <a:pt x="51097" y="31"/>
                  </a:moveTo>
                  <a:lnTo>
                    <a:pt x="320" y="31"/>
                  </a:lnTo>
                </a:path>
              </a:pathLst>
            </a:custGeom>
            <a:ln w="19050" cap="flat">
              <a:solidFill>
                <a:srgbClr val="CA3433"/>
              </a:solidFill>
              <a:prstDash val="solid"/>
              <a:miter/>
            </a:ln>
          </p:spPr>
          <p:txBody>
            <a:bodyPr rtlCol="0" anchor="ctr"/>
            <a:lstStyle/>
            <a:p>
              <a:endParaRPr lang="en-GB" sz="1050"/>
            </a:p>
          </p:txBody>
        </p:sp>
      </p:grpSp>
      <p:sp>
        <p:nvSpPr>
          <p:cNvPr id="226" name="Freeform: Shape 225">
            <a:extLst>
              <a:ext uri="{FF2B5EF4-FFF2-40B4-BE49-F238E27FC236}">
                <a16:creationId xmlns:a16="http://schemas.microsoft.com/office/drawing/2014/main" id="{0178AFD2-781F-D13E-D5F7-721B6316F64D}"/>
              </a:ext>
            </a:extLst>
          </p:cNvPr>
          <p:cNvSpPr/>
          <p:nvPr/>
        </p:nvSpPr>
        <p:spPr>
          <a:xfrm>
            <a:off x="805219" y="1142694"/>
            <a:ext cx="4932588" cy="528132"/>
          </a:xfrm>
          <a:custGeom>
            <a:avLst/>
            <a:gdLst>
              <a:gd name="connsiteX0" fmla="*/ 7645077 w 7645077"/>
              <a:gd name="connsiteY0" fmla="*/ 816050 h 816049"/>
              <a:gd name="connsiteX1" fmla="*/ 5157543 w 7645077"/>
              <a:gd name="connsiteY1" fmla="*/ 816050 h 816049"/>
              <a:gd name="connsiteX2" fmla="*/ 5157543 w 7645077"/>
              <a:gd name="connsiteY2" fmla="*/ 708447 h 816049"/>
              <a:gd name="connsiteX3" fmla="*/ 4483806 w 7645077"/>
              <a:gd name="connsiteY3" fmla="*/ 708447 h 816049"/>
              <a:gd name="connsiteX4" fmla="*/ 4483806 w 7645077"/>
              <a:gd name="connsiteY4" fmla="*/ 638196 h 816049"/>
              <a:gd name="connsiteX5" fmla="*/ 4217361 w 7645077"/>
              <a:gd name="connsiteY5" fmla="*/ 638196 h 816049"/>
              <a:gd name="connsiteX6" fmla="*/ 4217361 w 7645077"/>
              <a:gd name="connsiteY6" fmla="*/ 494726 h 816049"/>
              <a:gd name="connsiteX7" fmla="*/ 3080351 w 7645077"/>
              <a:gd name="connsiteY7" fmla="*/ 494726 h 816049"/>
              <a:gd name="connsiteX8" fmla="*/ 3080351 w 7645077"/>
              <a:gd name="connsiteY8" fmla="*/ 447974 h 816049"/>
              <a:gd name="connsiteX9" fmla="*/ 2801168 w 7645077"/>
              <a:gd name="connsiteY9" fmla="*/ 447974 h 816049"/>
              <a:gd name="connsiteX10" fmla="*/ 2801168 w 7645077"/>
              <a:gd name="connsiteY10" fmla="*/ 368076 h 816049"/>
              <a:gd name="connsiteX11" fmla="*/ 2733704 w 7645077"/>
              <a:gd name="connsiteY11" fmla="*/ 368076 h 816049"/>
              <a:gd name="connsiteX12" fmla="*/ 2733704 w 7645077"/>
              <a:gd name="connsiteY12" fmla="*/ 327261 h 816049"/>
              <a:gd name="connsiteX13" fmla="*/ 2666958 w 7645077"/>
              <a:gd name="connsiteY13" fmla="*/ 327261 h 816049"/>
              <a:gd name="connsiteX14" fmla="*/ 2666958 w 7645077"/>
              <a:gd name="connsiteY14" fmla="*/ 289909 h 816049"/>
              <a:gd name="connsiteX15" fmla="*/ 2328744 w 7645077"/>
              <a:gd name="connsiteY15" fmla="*/ 289909 h 816049"/>
              <a:gd name="connsiteX16" fmla="*/ 2328744 w 7645077"/>
              <a:gd name="connsiteY16" fmla="*/ 257257 h 816049"/>
              <a:gd name="connsiteX17" fmla="*/ 1951595 w 7645077"/>
              <a:gd name="connsiteY17" fmla="*/ 257257 h 816049"/>
              <a:gd name="connsiteX18" fmla="*/ 1951595 w 7645077"/>
              <a:gd name="connsiteY18" fmla="*/ 227821 h 816049"/>
              <a:gd name="connsiteX19" fmla="*/ 1929885 w 7645077"/>
              <a:gd name="connsiteY19" fmla="*/ 227821 h 816049"/>
              <a:gd name="connsiteX20" fmla="*/ 1929885 w 7645077"/>
              <a:gd name="connsiteY20" fmla="*/ 191706 h 816049"/>
              <a:gd name="connsiteX21" fmla="*/ 1908713 w 7645077"/>
              <a:gd name="connsiteY21" fmla="*/ 191706 h 816049"/>
              <a:gd name="connsiteX22" fmla="*/ 1908713 w 7645077"/>
              <a:gd name="connsiteY22" fmla="*/ 156828 h 816049"/>
              <a:gd name="connsiteX23" fmla="*/ 1435033 w 7645077"/>
              <a:gd name="connsiteY23" fmla="*/ 156828 h 816049"/>
              <a:gd name="connsiteX24" fmla="*/ 1435033 w 7645077"/>
              <a:gd name="connsiteY24" fmla="*/ 127639 h 816049"/>
              <a:gd name="connsiteX25" fmla="*/ 1360213 w 7645077"/>
              <a:gd name="connsiteY25" fmla="*/ 127639 h 816049"/>
              <a:gd name="connsiteX26" fmla="*/ 1360213 w 7645077"/>
              <a:gd name="connsiteY26" fmla="*/ 92514 h 816049"/>
              <a:gd name="connsiteX27" fmla="*/ 664228 w 7645077"/>
              <a:gd name="connsiteY27" fmla="*/ 92514 h 816049"/>
              <a:gd name="connsiteX28" fmla="*/ 664228 w 7645077"/>
              <a:gd name="connsiteY28" fmla="*/ 60604 h 816049"/>
              <a:gd name="connsiteX29" fmla="*/ 380200 w 7645077"/>
              <a:gd name="connsiteY29" fmla="*/ 60604 h 816049"/>
              <a:gd name="connsiteX30" fmla="*/ 380200 w 7645077"/>
              <a:gd name="connsiteY30" fmla="*/ 0 h 816049"/>
              <a:gd name="connsiteX31" fmla="*/ 0 w 7645077"/>
              <a:gd name="connsiteY31" fmla="*/ 0 h 81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45077" h="816049">
                <a:moveTo>
                  <a:pt x="7645077" y="816050"/>
                </a:moveTo>
                <a:lnTo>
                  <a:pt x="5157543" y="816050"/>
                </a:lnTo>
                <a:lnTo>
                  <a:pt x="5157543" y="708447"/>
                </a:lnTo>
                <a:lnTo>
                  <a:pt x="4483806" y="708447"/>
                </a:lnTo>
                <a:lnTo>
                  <a:pt x="4483806" y="638196"/>
                </a:lnTo>
                <a:lnTo>
                  <a:pt x="4217361" y="638196"/>
                </a:lnTo>
                <a:lnTo>
                  <a:pt x="4217361" y="494726"/>
                </a:lnTo>
                <a:lnTo>
                  <a:pt x="3080351" y="494726"/>
                </a:lnTo>
                <a:lnTo>
                  <a:pt x="3080351" y="447974"/>
                </a:lnTo>
                <a:lnTo>
                  <a:pt x="2801168" y="447974"/>
                </a:lnTo>
                <a:lnTo>
                  <a:pt x="2801168" y="368076"/>
                </a:lnTo>
                <a:lnTo>
                  <a:pt x="2733704" y="368076"/>
                </a:lnTo>
                <a:lnTo>
                  <a:pt x="2733704" y="327261"/>
                </a:lnTo>
                <a:lnTo>
                  <a:pt x="2666958" y="327261"/>
                </a:lnTo>
                <a:lnTo>
                  <a:pt x="2666958" y="289909"/>
                </a:lnTo>
                <a:lnTo>
                  <a:pt x="2328744" y="289909"/>
                </a:lnTo>
                <a:lnTo>
                  <a:pt x="2328744" y="257257"/>
                </a:lnTo>
                <a:lnTo>
                  <a:pt x="1951595" y="257257"/>
                </a:lnTo>
                <a:lnTo>
                  <a:pt x="1951595" y="227821"/>
                </a:lnTo>
                <a:lnTo>
                  <a:pt x="1929885" y="227821"/>
                </a:lnTo>
                <a:lnTo>
                  <a:pt x="1929885" y="191706"/>
                </a:lnTo>
                <a:lnTo>
                  <a:pt x="1908713" y="191706"/>
                </a:lnTo>
                <a:lnTo>
                  <a:pt x="1908713" y="156828"/>
                </a:lnTo>
                <a:lnTo>
                  <a:pt x="1435033" y="156828"/>
                </a:lnTo>
                <a:lnTo>
                  <a:pt x="1435033" y="127639"/>
                </a:lnTo>
                <a:lnTo>
                  <a:pt x="1360213" y="127639"/>
                </a:lnTo>
                <a:lnTo>
                  <a:pt x="1360213" y="92514"/>
                </a:lnTo>
                <a:lnTo>
                  <a:pt x="664228" y="92514"/>
                </a:lnTo>
                <a:lnTo>
                  <a:pt x="664228" y="60604"/>
                </a:lnTo>
                <a:lnTo>
                  <a:pt x="380200" y="60604"/>
                </a:lnTo>
                <a:lnTo>
                  <a:pt x="380200" y="0"/>
                </a:lnTo>
                <a:lnTo>
                  <a:pt x="0" y="0"/>
                </a:lnTo>
              </a:path>
            </a:pathLst>
          </a:custGeom>
          <a:noFill/>
          <a:ln w="19050" cap="flat">
            <a:solidFill>
              <a:srgbClr val="AE2C2C"/>
            </a:solidFill>
            <a:prstDash val="solid"/>
            <a:miter/>
          </a:ln>
        </p:spPr>
        <p:txBody>
          <a:bodyPr rtlCol="0" anchor="ctr"/>
          <a:lstStyle/>
          <a:p>
            <a:endParaRPr lang="en-GB" sz="1050" dirty="0"/>
          </a:p>
        </p:txBody>
      </p:sp>
      <p:sp>
        <p:nvSpPr>
          <p:cNvPr id="227" name="Freeform: Shape 226">
            <a:extLst>
              <a:ext uri="{FF2B5EF4-FFF2-40B4-BE49-F238E27FC236}">
                <a16:creationId xmlns:a16="http://schemas.microsoft.com/office/drawing/2014/main" id="{0BABF86D-513D-EC53-BA9D-DC232FC63594}"/>
              </a:ext>
            </a:extLst>
          </p:cNvPr>
          <p:cNvSpPr/>
          <p:nvPr/>
        </p:nvSpPr>
        <p:spPr>
          <a:xfrm>
            <a:off x="805219" y="1142695"/>
            <a:ext cx="4914182" cy="167773"/>
          </a:xfrm>
          <a:custGeom>
            <a:avLst/>
            <a:gdLst>
              <a:gd name="connsiteX0" fmla="*/ 7616549 w 7616548"/>
              <a:gd name="connsiteY0" fmla="*/ 259236 h 259236"/>
              <a:gd name="connsiteX1" fmla="*/ 5330866 w 7616548"/>
              <a:gd name="connsiteY1" fmla="*/ 259236 h 259236"/>
              <a:gd name="connsiteX2" fmla="*/ 5330866 w 7616548"/>
              <a:gd name="connsiteY2" fmla="*/ 158312 h 259236"/>
              <a:gd name="connsiteX3" fmla="*/ 3811145 w 7616548"/>
              <a:gd name="connsiteY3" fmla="*/ 158312 h 259236"/>
              <a:gd name="connsiteX4" fmla="*/ 3811145 w 7616548"/>
              <a:gd name="connsiteY4" fmla="*/ 107355 h 259236"/>
              <a:gd name="connsiteX5" fmla="*/ 3652893 w 7616548"/>
              <a:gd name="connsiteY5" fmla="*/ 107355 h 259236"/>
              <a:gd name="connsiteX6" fmla="*/ 3652893 w 7616548"/>
              <a:gd name="connsiteY6" fmla="*/ 59862 h 259236"/>
              <a:gd name="connsiteX7" fmla="*/ 2215707 w 7616548"/>
              <a:gd name="connsiteY7" fmla="*/ 59862 h 259236"/>
              <a:gd name="connsiteX8" fmla="*/ 2215707 w 7616548"/>
              <a:gd name="connsiteY8" fmla="*/ 28447 h 259236"/>
              <a:gd name="connsiteX9" fmla="*/ 1955363 w 7616548"/>
              <a:gd name="connsiteY9" fmla="*/ 28447 h 259236"/>
              <a:gd name="connsiteX10" fmla="*/ 1955363 w 7616548"/>
              <a:gd name="connsiteY10" fmla="*/ 0 h 259236"/>
              <a:gd name="connsiteX11" fmla="*/ 0 w 7616548"/>
              <a:gd name="connsiteY11" fmla="*/ 0 h 25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6548" h="259236">
                <a:moveTo>
                  <a:pt x="7616549" y="259236"/>
                </a:moveTo>
                <a:lnTo>
                  <a:pt x="5330866" y="259236"/>
                </a:lnTo>
                <a:lnTo>
                  <a:pt x="5330866" y="158312"/>
                </a:lnTo>
                <a:lnTo>
                  <a:pt x="3811145" y="158312"/>
                </a:lnTo>
                <a:lnTo>
                  <a:pt x="3811145" y="107355"/>
                </a:lnTo>
                <a:lnTo>
                  <a:pt x="3652893" y="107355"/>
                </a:lnTo>
                <a:lnTo>
                  <a:pt x="3652893" y="59862"/>
                </a:lnTo>
                <a:lnTo>
                  <a:pt x="2215707" y="59862"/>
                </a:lnTo>
                <a:lnTo>
                  <a:pt x="2215707" y="28447"/>
                </a:lnTo>
                <a:lnTo>
                  <a:pt x="1955363" y="28447"/>
                </a:lnTo>
                <a:lnTo>
                  <a:pt x="1955363" y="0"/>
                </a:lnTo>
                <a:lnTo>
                  <a:pt x="0" y="0"/>
                </a:lnTo>
              </a:path>
            </a:pathLst>
          </a:custGeom>
          <a:noFill/>
          <a:ln w="19050" cap="flat">
            <a:solidFill>
              <a:srgbClr val="0070C0"/>
            </a:solidFill>
            <a:prstDash val="solid"/>
            <a:miter/>
          </a:ln>
        </p:spPr>
        <p:txBody>
          <a:bodyPr rtlCol="0" anchor="ctr"/>
          <a:lstStyle/>
          <a:p>
            <a:endParaRPr lang="en-GB" sz="1050"/>
          </a:p>
        </p:txBody>
      </p:sp>
      <p:sp>
        <p:nvSpPr>
          <p:cNvPr id="4" name="TextBox 3">
            <a:extLst>
              <a:ext uri="{FF2B5EF4-FFF2-40B4-BE49-F238E27FC236}">
                <a16:creationId xmlns:a16="http://schemas.microsoft.com/office/drawing/2014/main" id="{F4B017DA-D55B-8D72-92C5-14E50027C43C}"/>
              </a:ext>
            </a:extLst>
          </p:cNvPr>
          <p:cNvSpPr txBox="1"/>
          <p:nvPr/>
        </p:nvSpPr>
        <p:spPr>
          <a:xfrm>
            <a:off x="2881220" y="950171"/>
            <a:ext cx="545342" cy="246221"/>
          </a:xfrm>
          <a:prstGeom prst="rect">
            <a:avLst/>
          </a:prstGeom>
          <a:noFill/>
        </p:spPr>
        <p:txBody>
          <a:bodyPr wrap="none" rtlCol="0">
            <a:spAutoFit/>
          </a:bodyPr>
          <a:lstStyle/>
          <a:p>
            <a:pPr algn="l"/>
            <a:r>
              <a:rPr lang="en-GB" sz="1000" b="1" dirty="0">
                <a:solidFill>
                  <a:srgbClr val="0070C0"/>
                </a:solidFill>
              </a:rPr>
              <a:t>98.4%</a:t>
            </a:r>
          </a:p>
        </p:txBody>
      </p:sp>
      <p:sp>
        <p:nvSpPr>
          <p:cNvPr id="5" name="TextBox 4">
            <a:extLst>
              <a:ext uri="{FF2B5EF4-FFF2-40B4-BE49-F238E27FC236}">
                <a16:creationId xmlns:a16="http://schemas.microsoft.com/office/drawing/2014/main" id="{9851348F-E1EC-B936-B057-1663F0ECC74B}"/>
              </a:ext>
            </a:extLst>
          </p:cNvPr>
          <p:cNvSpPr txBox="1"/>
          <p:nvPr/>
        </p:nvSpPr>
        <p:spPr>
          <a:xfrm>
            <a:off x="2891543" y="1505993"/>
            <a:ext cx="545342" cy="246221"/>
          </a:xfrm>
          <a:prstGeom prst="rect">
            <a:avLst/>
          </a:prstGeom>
          <a:noFill/>
          <a:ln>
            <a:noFill/>
          </a:ln>
        </p:spPr>
        <p:txBody>
          <a:bodyPr wrap="none" rtlCol="0">
            <a:spAutoFit/>
          </a:bodyPr>
          <a:lstStyle/>
          <a:p>
            <a:pPr algn="l"/>
            <a:r>
              <a:rPr lang="en-GB" sz="1000" b="1" dirty="0">
                <a:solidFill>
                  <a:srgbClr val="AE2C2C"/>
                </a:solidFill>
              </a:rPr>
              <a:t>85.8%</a:t>
            </a:r>
          </a:p>
        </p:txBody>
      </p:sp>
      <p:grpSp>
        <p:nvGrpSpPr>
          <p:cNvPr id="545" name="Group 544">
            <a:extLst>
              <a:ext uri="{FF2B5EF4-FFF2-40B4-BE49-F238E27FC236}">
                <a16:creationId xmlns:a16="http://schemas.microsoft.com/office/drawing/2014/main" id="{0CA0BBA8-974E-2955-90EB-90CF9DBCCAA2}"/>
              </a:ext>
            </a:extLst>
          </p:cNvPr>
          <p:cNvGrpSpPr/>
          <p:nvPr/>
        </p:nvGrpSpPr>
        <p:grpSpPr>
          <a:xfrm>
            <a:off x="803286" y="3391354"/>
            <a:ext cx="4814854" cy="46197"/>
            <a:chOff x="2896799" y="4519882"/>
            <a:chExt cx="7504191" cy="72000"/>
          </a:xfrm>
        </p:grpSpPr>
        <p:sp>
          <p:nvSpPr>
            <p:cNvPr id="546" name="Freeform: Shape 545">
              <a:extLst>
                <a:ext uri="{FF2B5EF4-FFF2-40B4-BE49-F238E27FC236}">
                  <a16:creationId xmlns:a16="http://schemas.microsoft.com/office/drawing/2014/main" id="{BD297BC8-0900-97AA-AA1C-EDE2C14FD728}"/>
                </a:ext>
              </a:extLst>
            </p:cNvPr>
            <p:cNvSpPr/>
            <p:nvPr/>
          </p:nvSpPr>
          <p:spPr>
            <a:xfrm>
              <a:off x="3730598"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547" name="Freeform: Shape 546">
              <a:extLst>
                <a:ext uri="{FF2B5EF4-FFF2-40B4-BE49-F238E27FC236}">
                  <a16:creationId xmlns:a16="http://schemas.microsoft.com/office/drawing/2014/main" id="{9019EB3F-C3C6-2B17-8D05-027418A57ED1}"/>
                </a:ext>
              </a:extLst>
            </p:cNvPr>
            <p:cNvSpPr/>
            <p:nvPr/>
          </p:nvSpPr>
          <p:spPr>
            <a:xfrm>
              <a:off x="2896799"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548" name="Freeform: Shape 547">
              <a:extLst>
                <a:ext uri="{FF2B5EF4-FFF2-40B4-BE49-F238E27FC236}">
                  <a16:creationId xmlns:a16="http://schemas.microsoft.com/office/drawing/2014/main" id="{3CC5F4BF-D8D5-F24C-965E-155E93EFAD4E}"/>
                </a:ext>
              </a:extLst>
            </p:cNvPr>
            <p:cNvSpPr/>
            <p:nvPr/>
          </p:nvSpPr>
          <p:spPr>
            <a:xfrm>
              <a:off x="4564397"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549" name="Freeform: Shape 548">
              <a:extLst>
                <a:ext uri="{FF2B5EF4-FFF2-40B4-BE49-F238E27FC236}">
                  <a16:creationId xmlns:a16="http://schemas.microsoft.com/office/drawing/2014/main" id="{AA1DFCB4-1900-3713-EF6B-457C4A09A628}"/>
                </a:ext>
              </a:extLst>
            </p:cNvPr>
            <p:cNvSpPr/>
            <p:nvPr/>
          </p:nvSpPr>
          <p:spPr>
            <a:xfrm>
              <a:off x="5398196"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550" name="Freeform: Shape 549">
              <a:extLst>
                <a:ext uri="{FF2B5EF4-FFF2-40B4-BE49-F238E27FC236}">
                  <a16:creationId xmlns:a16="http://schemas.microsoft.com/office/drawing/2014/main" id="{98BA2797-AA35-9097-2DB1-CD5012811919}"/>
                </a:ext>
              </a:extLst>
            </p:cNvPr>
            <p:cNvSpPr/>
            <p:nvPr/>
          </p:nvSpPr>
          <p:spPr>
            <a:xfrm>
              <a:off x="6231995"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551" name="Freeform: Shape 550">
              <a:extLst>
                <a:ext uri="{FF2B5EF4-FFF2-40B4-BE49-F238E27FC236}">
                  <a16:creationId xmlns:a16="http://schemas.microsoft.com/office/drawing/2014/main" id="{B70037F5-74CC-6B9F-E2E3-2B8EE50E6DC1}"/>
                </a:ext>
              </a:extLst>
            </p:cNvPr>
            <p:cNvSpPr/>
            <p:nvPr/>
          </p:nvSpPr>
          <p:spPr>
            <a:xfrm>
              <a:off x="7065794"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552" name="Freeform: Shape 551">
              <a:extLst>
                <a:ext uri="{FF2B5EF4-FFF2-40B4-BE49-F238E27FC236}">
                  <a16:creationId xmlns:a16="http://schemas.microsoft.com/office/drawing/2014/main" id="{DBA77385-0B2F-F91E-6D02-EF163F49D33E}"/>
                </a:ext>
              </a:extLst>
            </p:cNvPr>
            <p:cNvSpPr/>
            <p:nvPr/>
          </p:nvSpPr>
          <p:spPr>
            <a:xfrm>
              <a:off x="7899593"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553" name="Freeform: Shape 552">
              <a:extLst>
                <a:ext uri="{FF2B5EF4-FFF2-40B4-BE49-F238E27FC236}">
                  <a16:creationId xmlns:a16="http://schemas.microsoft.com/office/drawing/2014/main" id="{610AE24A-5E69-3176-29CE-290CB1DDD689}"/>
                </a:ext>
              </a:extLst>
            </p:cNvPr>
            <p:cNvSpPr/>
            <p:nvPr/>
          </p:nvSpPr>
          <p:spPr>
            <a:xfrm>
              <a:off x="8733392"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554" name="Freeform: Shape 553">
              <a:extLst>
                <a:ext uri="{FF2B5EF4-FFF2-40B4-BE49-F238E27FC236}">
                  <a16:creationId xmlns:a16="http://schemas.microsoft.com/office/drawing/2014/main" id="{4F7CB5FC-47F4-06B8-865B-E18D8D042BBD}"/>
                </a:ext>
              </a:extLst>
            </p:cNvPr>
            <p:cNvSpPr/>
            <p:nvPr/>
          </p:nvSpPr>
          <p:spPr>
            <a:xfrm>
              <a:off x="9567191"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sp>
          <p:nvSpPr>
            <p:cNvPr id="555" name="Freeform: Shape 554">
              <a:extLst>
                <a:ext uri="{FF2B5EF4-FFF2-40B4-BE49-F238E27FC236}">
                  <a16:creationId xmlns:a16="http://schemas.microsoft.com/office/drawing/2014/main" id="{D3135637-7B22-2DB1-A9F2-D77BABB77249}"/>
                </a:ext>
              </a:extLst>
            </p:cNvPr>
            <p:cNvSpPr/>
            <p:nvPr/>
          </p:nvSpPr>
          <p:spPr>
            <a:xfrm>
              <a:off x="10400990"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endParaRPr lang="en-GB" sz="1050"/>
            </a:p>
          </p:txBody>
        </p:sp>
      </p:grpSp>
      <p:sp>
        <p:nvSpPr>
          <p:cNvPr id="556" name="TextBox 555">
            <a:extLst>
              <a:ext uri="{FF2B5EF4-FFF2-40B4-BE49-F238E27FC236}">
                <a16:creationId xmlns:a16="http://schemas.microsoft.com/office/drawing/2014/main" id="{752C05D4-747B-22B1-20F2-E3DBD61686FB}"/>
              </a:ext>
            </a:extLst>
          </p:cNvPr>
          <p:cNvSpPr txBox="1"/>
          <p:nvPr/>
        </p:nvSpPr>
        <p:spPr>
          <a:xfrm>
            <a:off x="1309588" y="3437875"/>
            <a:ext cx="59312" cy="126958"/>
          </a:xfrm>
          <a:prstGeom prst="rect">
            <a:avLst/>
          </a:prstGeom>
          <a:noFill/>
        </p:spPr>
        <p:txBody>
          <a:bodyPr wrap="none" lIns="0" tIns="0" rIns="0" bIns="0" rtlCol="0" anchor="ctr" anchorCtr="0">
            <a:spAutoFit/>
          </a:bodyPr>
          <a:lstStyle/>
          <a:p>
            <a:pPr algn="ctr"/>
            <a:r>
              <a:rPr lang="en-GB" sz="825">
                <a:ln/>
                <a:rtl val="0"/>
              </a:rPr>
              <a:t>6</a:t>
            </a:r>
          </a:p>
        </p:txBody>
      </p:sp>
      <p:sp>
        <p:nvSpPr>
          <p:cNvPr id="557" name="TextBox 556">
            <a:extLst>
              <a:ext uri="{FF2B5EF4-FFF2-40B4-BE49-F238E27FC236}">
                <a16:creationId xmlns:a16="http://schemas.microsoft.com/office/drawing/2014/main" id="{B59A3633-30CC-578E-562C-5B5E649F39EA}"/>
              </a:ext>
            </a:extLst>
          </p:cNvPr>
          <p:cNvSpPr txBox="1"/>
          <p:nvPr/>
        </p:nvSpPr>
        <p:spPr>
          <a:xfrm>
            <a:off x="774726" y="3437875"/>
            <a:ext cx="59312" cy="126958"/>
          </a:xfrm>
          <a:prstGeom prst="rect">
            <a:avLst/>
          </a:prstGeom>
          <a:noFill/>
        </p:spPr>
        <p:txBody>
          <a:bodyPr wrap="none" lIns="0" tIns="0" rIns="0" bIns="0" rtlCol="0" anchor="ctr" anchorCtr="0">
            <a:spAutoFit/>
          </a:bodyPr>
          <a:lstStyle/>
          <a:p>
            <a:pPr algn="ctr"/>
            <a:r>
              <a:rPr lang="en-GB" sz="825">
                <a:ln/>
                <a:rtl val="0"/>
              </a:rPr>
              <a:t>0</a:t>
            </a:r>
          </a:p>
        </p:txBody>
      </p:sp>
      <p:sp>
        <p:nvSpPr>
          <p:cNvPr id="558" name="TextBox 557">
            <a:extLst>
              <a:ext uri="{FF2B5EF4-FFF2-40B4-BE49-F238E27FC236}">
                <a16:creationId xmlns:a16="http://schemas.microsoft.com/office/drawing/2014/main" id="{335E9BBC-6D0B-E899-B30B-42F3BFD47234}"/>
              </a:ext>
            </a:extLst>
          </p:cNvPr>
          <p:cNvSpPr txBox="1"/>
          <p:nvPr/>
        </p:nvSpPr>
        <p:spPr>
          <a:xfrm>
            <a:off x="1814793" y="3437875"/>
            <a:ext cx="118623" cy="126958"/>
          </a:xfrm>
          <a:prstGeom prst="rect">
            <a:avLst/>
          </a:prstGeom>
          <a:noFill/>
        </p:spPr>
        <p:txBody>
          <a:bodyPr wrap="none" lIns="0" tIns="0" rIns="0" bIns="0" rtlCol="0" anchor="ctr" anchorCtr="0">
            <a:spAutoFit/>
          </a:bodyPr>
          <a:lstStyle/>
          <a:p>
            <a:pPr algn="ctr"/>
            <a:r>
              <a:rPr lang="en-GB" sz="825">
                <a:ln/>
                <a:rtl val="0"/>
              </a:rPr>
              <a:t>12</a:t>
            </a:r>
          </a:p>
        </p:txBody>
      </p:sp>
      <p:sp>
        <p:nvSpPr>
          <p:cNvPr id="559" name="TextBox 558">
            <a:extLst>
              <a:ext uri="{FF2B5EF4-FFF2-40B4-BE49-F238E27FC236}">
                <a16:creationId xmlns:a16="http://schemas.microsoft.com/office/drawing/2014/main" id="{11071D2E-A44A-B97E-3EB9-C693FCFFB979}"/>
              </a:ext>
            </a:extLst>
          </p:cNvPr>
          <p:cNvSpPr txBox="1"/>
          <p:nvPr/>
        </p:nvSpPr>
        <p:spPr>
          <a:xfrm>
            <a:off x="2349656" y="3437875"/>
            <a:ext cx="118623" cy="126958"/>
          </a:xfrm>
          <a:prstGeom prst="rect">
            <a:avLst/>
          </a:prstGeom>
          <a:noFill/>
        </p:spPr>
        <p:txBody>
          <a:bodyPr wrap="none" lIns="0" tIns="0" rIns="0" bIns="0" rtlCol="0" anchor="ctr" anchorCtr="0">
            <a:spAutoFit/>
          </a:bodyPr>
          <a:lstStyle/>
          <a:p>
            <a:pPr algn="ctr"/>
            <a:r>
              <a:rPr lang="en-GB" sz="825">
                <a:ln/>
                <a:rtl val="0"/>
              </a:rPr>
              <a:t>18</a:t>
            </a:r>
          </a:p>
        </p:txBody>
      </p:sp>
      <p:sp>
        <p:nvSpPr>
          <p:cNvPr id="560" name="TextBox 559">
            <a:extLst>
              <a:ext uri="{FF2B5EF4-FFF2-40B4-BE49-F238E27FC236}">
                <a16:creationId xmlns:a16="http://schemas.microsoft.com/office/drawing/2014/main" id="{89D57133-79E4-1977-001E-FA0C36FD3602}"/>
              </a:ext>
            </a:extLst>
          </p:cNvPr>
          <p:cNvSpPr txBox="1"/>
          <p:nvPr/>
        </p:nvSpPr>
        <p:spPr>
          <a:xfrm>
            <a:off x="2884517" y="3437875"/>
            <a:ext cx="118623" cy="126958"/>
          </a:xfrm>
          <a:prstGeom prst="rect">
            <a:avLst/>
          </a:prstGeom>
          <a:noFill/>
        </p:spPr>
        <p:txBody>
          <a:bodyPr wrap="none" lIns="0" tIns="0" rIns="0" bIns="0" rtlCol="0" anchor="ctr" anchorCtr="0">
            <a:spAutoFit/>
          </a:bodyPr>
          <a:lstStyle/>
          <a:p>
            <a:pPr algn="ctr"/>
            <a:r>
              <a:rPr lang="en-GB" sz="825">
                <a:ln/>
                <a:rtl val="0"/>
              </a:rPr>
              <a:t>24</a:t>
            </a:r>
          </a:p>
        </p:txBody>
      </p:sp>
      <p:sp>
        <p:nvSpPr>
          <p:cNvPr id="561" name="TextBox 560">
            <a:extLst>
              <a:ext uri="{FF2B5EF4-FFF2-40B4-BE49-F238E27FC236}">
                <a16:creationId xmlns:a16="http://schemas.microsoft.com/office/drawing/2014/main" id="{F39236BD-773F-7D7C-C16F-5A6F3CA79447}"/>
              </a:ext>
            </a:extLst>
          </p:cNvPr>
          <p:cNvSpPr txBox="1"/>
          <p:nvPr/>
        </p:nvSpPr>
        <p:spPr>
          <a:xfrm>
            <a:off x="2952413" y="3615937"/>
            <a:ext cx="727764" cy="126958"/>
          </a:xfrm>
          <a:prstGeom prst="rect">
            <a:avLst/>
          </a:prstGeom>
          <a:noFill/>
        </p:spPr>
        <p:txBody>
          <a:bodyPr wrap="none" lIns="0" tIns="0" rIns="0" bIns="0" rtlCol="0" anchor="ctr" anchorCtr="0">
            <a:spAutoFit/>
          </a:bodyPr>
          <a:lstStyle/>
          <a:p>
            <a:pPr algn="ctr"/>
            <a:r>
              <a:rPr lang="en-GB" sz="825" b="1" dirty="0">
                <a:ln/>
                <a:rtl val="0"/>
              </a:rPr>
              <a:t>Time (months)</a:t>
            </a:r>
          </a:p>
        </p:txBody>
      </p:sp>
      <p:sp>
        <p:nvSpPr>
          <p:cNvPr id="562" name="TextBox 561">
            <a:extLst>
              <a:ext uri="{FF2B5EF4-FFF2-40B4-BE49-F238E27FC236}">
                <a16:creationId xmlns:a16="http://schemas.microsoft.com/office/drawing/2014/main" id="{A3FFA521-5279-F350-DF8C-F178915E9E51}"/>
              </a:ext>
            </a:extLst>
          </p:cNvPr>
          <p:cNvSpPr txBox="1"/>
          <p:nvPr/>
        </p:nvSpPr>
        <p:spPr>
          <a:xfrm>
            <a:off x="3419379" y="3437875"/>
            <a:ext cx="118623" cy="126958"/>
          </a:xfrm>
          <a:prstGeom prst="rect">
            <a:avLst/>
          </a:prstGeom>
          <a:noFill/>
        </p:spPr>
        <p:txBody>
          <a:bodyPr wrap="none" lIns="0" tIns="0" rIns="0" bIns="0" rtlCol="0" anchor="ctr" anchorCtr="0">
            <a:spAutoFit/>
          </a:bodyPr>
          <a:lstStyle/>
          <a:p>
            <a:pPr algn="ctr"/>
            <a:r>
              <a:rPr lang="en-GB" sz="825">
                <a:ln/>
                <a:rtl val="0"/>
              </a:rPr>
              <a:t>30</a:t>
            </a:r>
          </a:p>
        </p:txBody>
      </p:sp>
      <p:sp>
        <p:nvSpPr>
          <p:cNvPr id="563" name="TextBox 562">
            <a:extLst>
              <a:ext uri="{FF2B5EF4-FFF2-40B4-BE49-F238E27FC236}">
                <a16:creationId xmlns:a16="http://schemas.microsoft.com/office/drawing/2014/main" id="{A5F34A10-368E-D965-9EE3-0207692BCDB3}"/>
              </a:ext>
            </a:extLst>
          </p:cNvPr>
          <p:cNvSpPr txBox="1"/>
          <p:nvPr/>
        </p:nvSpPr>
        <p:spPr>
          <a:xfrm>
            <a:off x="3954242" y="3437875"/>
            <a:ext cx="118623" cy="126958"/>
          </a:xfrm>
          <a:prstGeom prst="rect">
            <a:avLst/>
          </a:prstGeom>
          <a:noFill/>
        </p:spPr>
        <p:txBody>
          <a:bodyPr wrap="none" lIns="0" tIns="0" rIns="0" bIns="0" rtlCol="0" anchor="ctr" anchorCtr="0">
            <a:spAutoFit/>
          </a:bodyPr>
          <a:lstStyle/>
          <a:p>
            <a:pPr algn="ctr"/>
            <a:r>
              <a:rPr lang="en-GB" sz="825">
                <a:ln/>
                <a:rtl val="0"/>
              </a:rPr>
              <a:t>36</a:t>
            </a:r>
          </a:p>
        </p:txBody>
      </p:sp>
      <p:sp>
        <p:nvSpPr>
          <p:cNvPr id="564" name="TextBox 563">
            <a:extLst>
              <a:ext uri="{FF2B5EF4-FFF2-40B4-BE49-F238E27FC236}">
                <a16:creationId xmlns:a16="http://schemas.microsoft.com/office/drawing/2014/main" id="{91224387-4710-8E47-B4BA-4B05F95C5E7A}"/>
              </a:ext>
            </a:extLst>
          </p:cNvPr>
          <p:cNvSpPr txBox="1"/>
          <p:nvPr/>
        </p:nvSpPr>
        <p:spPr>
          <a:xfrm>
            <a:off x="4489103" y="3437875"/>
            <a:ext cx="118623" cy="126958"/>
          </a:xfrm>
          <a:prstGeom prst="rect">
            <a:avLst/>
          </a:prstGeom>
          <a:noFill/>
        </p:spPr>
        <p:txBody>
          <a:bodyPr wrap="none" lIns="0" tIns="0" rIns="0" bIns="0" rtlCol="0" anchor="ctr" anchorCtr="0">
            <a:spAutoFit/>
          </a:bodyPr>
          <a:lstStyle/>
          <a:p>
            <a:pPr algn="ctr"/>
            <a:r>
              <a:rPr lang="en-GB" sz="825">
                <a:ln/>
                <a:rtl val="0"/>
              </a:rPr>
              <a:t>42</a:t>
            </a:r>
          </a:p>
        </p:txBody>
      </p:sp>
      <p:sp>
        <p:nvSpPr>
          <p:cNvPr id="565" name="TextBox 564">
            <a:extLst>
              <a:ext uri="{FF2B5EF4-FFF2-40B4-BE49-F238E27FC236}">
                <a16:creationId xmlns:a16="http://schemas.microsoft.com/office/drawing/2014/main" id="{27A136AC-54EF-C621-E9E0-AB22E7F32219}"/>
              </a:ext>
            </a:extLst>
          </p:cNvPr>
          <p:cNvSpPr txBox="1"/>
          <p:nvPr/>
        </p:nvSpPr>
        <p:spPr>
          <a:xfrm>
            <a:off x="5023965" y="3437875"/>
            <a:ext cx="118623" cy="126958"/>
          </a:xfrm>
          <a:prstGeom prst="rect">
            <a:avLst/>
          </a:prstGeom>
          <a:noFill/>
        </p:spPr>
        <p:txBody>
          <a:bodyPr wrap="none" lIns="0" tIns="0" rIns="0" bIns="0" rtlCol="0" anchor="ctr" anchorCtr="0">
            <a:spAutoFit/>
          </a:bodyPr>
          <a:lstStyle/>
          <a:p>
            <a:pPr algn="ctr"/>
            <a:r>
              <a:rPr lang="en-GB" sz="825">
                <a:ln/>
                <a:rtl val="0"/>
              </a:rPr>
              <a:t>48</a:t>
            </a:r>
          </a:p>
        </p:txBody>
      </p:sp>
      <p:sp>
        <p:nvSpPr>
          <p:cNvPr id="566" name="TextBox 565">
            <a:extLst>
              <a:ext uri="{FF2B5EF4-FFF2-40B4-BE49-F238E27FC236}">
                <a16:creationId xmlns:a16="http://schemas.microsoft.com/office/drawing/2014/main" id="{8B47D3E2-8109-31C5-EE89-7C341D5BC820}"/>
              </a:ext>
            </a:extLst>
          </p:cNvPr>
          <p:cNvSpPr txBox="1"/>
          <p:nvPr/>
        </p:nvSpPr>
        <p:spPr>
          <a:xfrm>
            <a:off x="5558828" y="3437875"/>
            <a:ext cx="118623" cy="126958"/>
          </a:xfrm>
          <a:prstGeom prst="rect">
            <a:avLst/>
          </a:prstGeom>
          <a:noFill/>
        </p:spPr>
        <p:txBody>
          <a:bodyPr wrap="none" lIns="0" tIns="0" rIns="0" bIns="0" rtlCol="0" anchor="ctr" anchorCtr="0">
            <a:spAutoFit/>
          </a:bodyPr>
          <a:lstStyle/>
          <a:p>
            <a:pPr algn="ctr"/>
            <a:r>
              <a:rPr lang="en-GB" sz="825">
                <a:ln/>
                <a:rtl val="0"/>
              </a:rPr>
              <a:t>54</a:t>
            </a:r>
          </a:p>
        </p:txBody>
      </p:sp>
      <p:sp>
        <p:nvSpPr>
          <p:cNvPr id="567" name="TextBox 566">
            <a:extLst>
              <a:ext uri="{FF2B5EF4-FFF2-40B4-BE49-F238E27FC236}">
                <a16:creationId xmlns:a16="http://schemas.microsoft.com/office/drawing/2014/main" id="{E08416B3-DB98-9DA7-2D73-07475607E6D9}"/>
              </a:ext>
            </a:extLst>
          </p:cNvPr>
          <p:cNvSpPr txBox="1"/>
          <p:nvPr/>
        </p:nvSpPr>
        <p:spPr>
          <a:xfrm>
            <a:off x="1250276" y="3916784"/>
            <a:ext cx="177934" cy="126958"/>
          </a:xfrm>
          <a:prstGeom prst="rect">
            <a:avLst/>
          </a:prstGeom>
          <a:noFill/>
        </p:spPr>
        <p:txBody>
          <a:bodyPr wrap="none" lIns="0" tIns="0" rIns="0" bIns="0" rtlCol="0" anchor="ctr" anchorCtr="0">
            <a:spAutoFit/>
          </a:bodyPr>
          <a:lstStyle/>
          <a:p>
            <a:pPr algn="ctr"/>
            <a:r>
              <a:rPr lang="en-GB" sz="825" dirty="0">
                <a:ln/>
                <a:rtl val="0"/>
              </a:rPr>
              <a:t>124</a:t>
            </a:r>
          </a:p>
        </p:txBody>
      </p:sp>
      <p:sp>
        <p:nvSpPr>
          <p:cNvPr id="568" name="TextBox 567">
            <a:extLst>
              <a:ext uri="{FF2B5EF4-FFF2-40B4-BE49-F238E27FC236}">
                <a16:creationId xmlns:a16="http://schemas.microsoft.com/office/drawing/2014/main" id="{2304DCDC-6220-E87E-B3CD-B3CB961FAD0D}"/>
              </a:ext>
            </a:extLst>
          </p:cNvPr>
          <p:cNvSpPr txBox="1"/>
          <p:nvPr/>
        </p:nvSpPr>
        <p:spPr>
          <a:xfrm>
            <a:off x="715415" y="3916786"/>
            <a:ext cx="177934" cy="126958"/>
          </a:xfrm>
          <a:prstGeom prst="rect">
            <a:avLst/>
          </a:prstGeom>
          <a:noFill/>
        </p:spPr>
        <p:txBody>
          <a:bodyPr wrap="none" lIns="0" tIns="0" rIns="0" bIns="0" rtlCol="0" anchor="ctr" anchorCtr="0">
            <a:spAutoFit/>
          </a:bodyPr>
          <a:lstStyle/>
          <a:p>
            <a:pPr algn="ctr"/>
            <a:r>
              <a:rPr lang="en-GB" sz="825">
                <a:ln/>
                <a:rtl val="0"/>
              </a:rPr>
              <a:t>130</a:t>
            </a:r>
          </a:p>
        </p:txBody>
      </p:sp>
      <p:sp>
        <p:nvSpPr>
          <p:cNvPr id="569" name="TextBox 568">
            <a:extLst>
              <a:ext uri="{FF2B5EF4-FFF2-40B4-BE49-F238E27FC236}">
                <a16:creationId xmlns:a16="http://schemas.microsoft.com/office/drawing/2014/main" id="{DF0657F6-8950-8993-CE9A-EEE84CED8D4B}"/>
              </a:ext>
            </a:extLst>
          </p:cNvPr>
          <p:cNvSpPr txBox="1"/>
          <p:nvPr/>
        </p:nvSpPr>
        <p:spPr>
          <a:xfrm>
            <a:off x="1785138" y="3916784"/>
            <a:ext cx="177934" cy="126958"/>
          </a:xfrm>
          <a:prstGeom prst="rect">
            <a:avLst/>
          </a:prstGeom>
          <a:noFill/>
        </p:spPr>
        <p:txBody>
          <a:bodyPr wrap="none" lIns="0" tIns="0" rIns="0" bIns="0" rtlCol="0" anchor="ctr" anchorCtr="0">
            <a:spAutoFit/>
          </a:bodyPr>
          <a:lstStyle/>
          <a:p>
            <a:pPr algn="ctr"/>
            <a:r>
              <a:rPr lang="en-GB" sz="825" dirty="0">
                <a:ln/>
                <a:rtl val="0"/>
              </a:rPr>
              <a:t>124</a:t>
            </a:r>
          </a:p>
        </p:txBody>
      </p:sp>
      <p:sp>
        <p:nvSpPr>
          <p:cNvPr id="570" name="TextBox 569">
            <a:extLst>
              <a:ext uri="{FF2B5EF4-FFF2-40B4-BE49-F238E27FC236}">
                <a16:creationId xmlns:a16="http://schemas.microsoft.com/office/drawing/2014/main" id="{FBD9C068-F681-2553-8591-D1BB923792AC}"/>
              </a:ext>
            </a:extLst>
          </p:cNvPr>
          <p:cNvSpPr txBox="1"/>
          <p:nvPr/>
        </p:nvSpPr>
        <p:spPr>
          <a:xfrm>
            <a:off x="2320001" y="3916786"/>
            <a:ext cx="177934" cy="126958"/>
          </a:xfrm>
          <a:prstGeom prst="rect">
            <a:avLst/>
          </a:prstGeom>
          <a:noFill/>
        </p:spPr>
        <p:txBody>
          <a:bodyPr wrap="none" lIns="0" tIns="0" rIns="0" bIns="0" rtlCol="0" anchor="ctr" anchorCtr="0">
            <a:spAutoFit/>
          </a:bodyPr>
          <a:lstStyle/>
          <a:p>
            <a:pPr algn="ctr"/>
            <a:r>
              <a:rPr lang="en-GB" sz="825">
                <a:ln/>
                <a:rtl val="0"/>
              </a:rPr>
              <a:t>118</a:t>
            </a:r>
          </a:p>
        </p:txBody>
      </p:sp>
      <p:sp>
        <p:nvSpPr>
          <p:cNvPr id="571" name="TextBox 570">
            <a:extLst>
              <a:ext uri="{FF2B5EF4-FFF2-40B4-BE49-F238E27FC236}">
                <a16:creationId xmlns:a16="http://schemas.microsoft.com/office/drawing/2014/main" id="{BC2976C2-E368-91A1-7858-990A569C0EBF}"/>
              </a:ext>
            </a:extLst>
          </p:cNvPr>
          <p:cNvSpPr txBox="1"/>
          <p:nvPr/>
        </p:nvSpPr>
        <p:spPr>
          <a:xfrm>
            <a:off x="2884517" y="3916786"/>
            <a:ext cx="118623" cy="126958"/>
          </a:xfrm>
          <a:prstGeom prst="rect">
            <a:avLst/>
          </a:prstGeom>
          <a:noFill/>
        </p:spPr>
        <p:txBody>
          <a:bodyPr wrap="none" lIns="0" tIns="0" rIns="0" bIns="0" rtlCol="0" anchor="ctr" anchorCtr="0">
            <a:spAutoFit/>
          </a:bodyPr>
          <a:lstStyle/>
          <a:p>
            <a:pPr algn="ctr"/>
            <a:r>
              <a:rPr lang="en-GB" sz="825">
                <a:ln/>
                <a:rtl val="0"/>
              </a:rPr>
              <a:t>74</a:t>
            </a:r>
          </a:p>
        </p:txBody>
      </p:sp>
      <p:sp>
        <p:nvSpPr>
          <p:cNvPr id="572" name="TextBox 571">
            <a:extLst>
              <a:ext uri="{FF2B5EF4-FFF2-40B4-BE49-F238E27FC236}">
                <a16:creationId xmlns:a16="http://schemas.microsoft.com/office/drawing/2014/main" id="{47BC9506-994F-C552-7762-A072CDE86E1C}"/>
              </a:ext>
            </a:extLst>
          </p:cNvPr>
          <p:cNvSpPr txBox="1"/>
          <p:nvPr/>
        </p:nvSpPr>
        <p:spPr>
          <a:xfrm>
            <a:off x="3419379" y="3916786"/>
            <a:ext cx="118623" cy="126958"/>
          </a:xfrm>
          <a:prstGeom prst="rect">
            <a:avLst/>
          </a:prstGeom>
          <a:noFill/>
        </p:spPr>
        <p:txBody>
          <a:bodyPr wrap="none" lIns="0" tIns="0" rIns="0" bIns="0" rtlCol="0" anchor="ctr" anchorCtr="0">
            <a:spAutoFit/>
          </a:bodyPr>
          <a:lstStyle/>
          <a:p>
            <a:pPr algn="ctr"/>
            <a:r>
              <a:rPr lang="en-GB" sz="825">
                <a:ln/>
                <a:rtl val="0"/>
              </a:rPr>
              <a:t>55</a:t>
            </a:r>
          </a:p>
        </p:txBody>
      </p:sp>
      <p:sp>
        <p:nvSpPr>
          <p:cNvPr id="573" name="TextBox 572">
            <a:extLst>
              <a:ext uri="{FF2B5EF4-FFF2-40B4-BE49-F238E27FC236}">
                <a16:creationId xmlns:a16="http://schemas.microsoft.com/office/drawing/2014/main" id="{84B649EA-466C-BA3C-C2FE-0E87069B8FBD}"/>
              </a:ext>
            </a:extLst>
          </p:cNvPr>
          <p:cNvSpPr txBox="1"/>
          <p:nvPr/>
        </p:nvSpPr>
        <p:spPr>
          <a:xfrm>
            <a:off x="3954242" y="3916786"/>
            <a:ext cx="118623" cy="126958"/>
          </a:xfrm>
          <a:prstGeom prst="rect">
            <a:avLst/>
          </a:prstGeom>
          <a:noFill/>
        </p:spPr>
        <p:txBody>
          <a:bodyPr wrap="none" lIns="0" tIns="0" rIns="0" bIns="0" rtlCol="0" anchor="ctr" anchorCtr="0">
            <a:spAutoFit/>
          </a:bodyPr>
          <a:lstStyle/>
          <a:p>
            <a:pPr algn="ctr"/>
            <a:r>
              <a:rPr lang="en-GB" sz="825">
                <a:ln/>
                <a:rtl val="0"/>
              </a:rPr>
              <a:t>39</a:t>
            </a:r>
          </a:p>
        </p:txBody>
      </p:sp>
      <p:sp>
        <p:nvSpPr>
          <p:cNvPr id="574" name="TextBox 573">
            <a:extLst>
              <a:ext uri="{FF2B5EF4-FFF2-40B4-BE49-F238E27FC236}">
                <a16:creationId xmlns:a16="http://schemas.microsoft.com/office/drawing/2014/main" id="{3FC0286D-0911-EB2B-74F7-7F204BF9F5D2}"/>
              </a:ext>
            </a:extLst>
          </p:cNvPr>
          <p:cNvSpPr txBox="1"/>
          <p:nvPr/>
        </p:nvSpPr>
        <p:spPr>
          <a:xfrm>
            <a:off x="4489103" y="3916786"/>
            <a:ext cx="118623" cy="126958"/>
          </a:xfrm>
          <a:prstGeom prst="rect">
            <a:avLst/>
          </a:prstGeom>
          <a:noFill/>
        </p:spPr>
        <p:txBody>
          <a:bodyPr wrap="none" lIns="0" tIns="0" rIns="0" bIns="0" rtlCol="0" anchor="ctr" anchorCtr="0">
            <a:spAutoFit/>
          </a:bodyPr>
          <a:lstStyle/>
          <a:p>
            <a:pPr algn="ctr"/>
            <a:r>
              <a:rPr lang="en-GB" sz="825">
                <a:ln/>
                <a:rtl val="0"/>
              </a:rPr>
              <a:t>22</a:t>
            </a:r>
          </a:p>
        </p:txBody>
      </p:sp>
      <p:sp>
        <p:nvSpPr>
          <p:cNvPr id="575" name="TextBox 574">
            <a:extLst>
              <a:ext uri="{FF2B5EF4-FFF2-40B4-BE49-F238E27FC236}">
                <a16:creationId xmlns:a16="http://schemas.microsoft.com/office/drawing/2014/main" id="{A5AA74CB-3B2E-3511-A7EE-EE38851EA543}"/>
              </a:ext>
            </a:extLst>
          </p:cNvPr>
          <p:cNvSpPr txBox="1"/>
          <p:nvPr/>
        </p:nvSpPr>
        <p:spPr>
          <a:xfrm>
            <a:off x="5023965" y="3916786"/>
            <a:ext cx="118623" cy="126958"/>
          </a:xfrm>
          <a:prstGeom prst="rect">
            <a:avLst/>
          </a:prstGeom>
          <a:noFill/>
        </p:spPr>
        <p:txBody>
          <a:bodyPr wrap="none" lIns="0" tIns="0" rIns="0" bIns="0" rtlCol="0" anchor="ctr" anchorCtr="0">
            <a:spAutoFit/>
          </a:bodyPr>
          <a:lstStyle/>
          <a:p>
            <a:pPr algn="ctr"/>
            <a:r>
              <a:rPr lang="en-GB" sz="825">
                <a:ln/>
                <a:rtl val="0"/>
              </a:rPr>
              <a:t>10</a:t>
            </a:r>
          </a:p>
        </p:txBody>
      </p:sp>
      <p:sp>
        <p:nvSpPr>
          <p:cNvPr id="576" name="TextBox 575">
            <a:extLst>
              <a:ext uri="{FF2B5EF4-FFF2-40B4-BE49-F238E27FC236}">
                <a16:creationId xmlns:a16="http://schemas.microsoft.com/office/drawing/2014/main" id="{803ECCA7-0BFE-CCDD-97E3-6FDE3399F205}"/>
              </a:ext>
            </a:extLst>
          </p:cNvPr>
          <p:cNvSpPr txBox="1"/>
          <p:nvPr/>
        </p:nvSpPr>
        <p:spPr>
          <a:xfrm>
            <a:off x="5588485" y="3916786"/>
            <a:ext cx="59312" cy="126958"/>
          </a:xfrm>
          <a:prstGeom prst="rect">
            <a:avLst/>
          </a:prstGeom>
          <a:noFill/>
        </p:spPr>
        <p:txBody>
          <a:bodyPr wrap="none" lIns="0" tIns="0" rIns="0" bIns="0" rtlCol="0" anchor="ctr" anchorCtr="0">
            <a:spAutoFit/>
          </a:bodyPr>
          <a:lstStyle/>
          <a:p>
            <a:pPr algn="ctr"/>
            <a:r>
              <a:rPr lang="en-GB" sz="825">
                <a:ln/>
                <a:rtl val="0"/>
              </a:rPr>
              <a:t>3</a:t>
            </a:r>
          </a:p>
        </p:txBody>
      </p:sp>
      <p:sp>
        <p:nvSpPr>
          <p:cNvPr id="577" name="TextBox 576">
            <a:extLst>
              <a:ext uri="{FF2B5EF4-FFF2-40B4-BE49-F238E27FC236}">
                <a16:creationId xmlns:a16="http://schemas.microsoft.com/office/drawing/2014/main" id="{10259106-EDB1-66CD-E444-3B6CE73FE6E6}"/>
              </a:ext>
            </a:extLst>
          </p:cNvPr>
          <p:cNvSpPr txBox="1"/>
          <p:nvPr/>
        </p:nvSpPr>
        <p:spPr>
          <a:xfrm>
            <a:off x="1250276" y="4050214"/>
            <a:ext cx="177934" cy="126958"/>
          </a:xfrm>
          <a:prstGeom prst="rect">
            <a:avLst/>
          </a:prstGeom>
          <a:noFill/>
        </p:spPr>
        <p:txBody>
          <a:bodyPr wrap="none" lIns="0" tIns="0" rIns="0" bIns="0" rtlCol="0" anchor="ctr" anchorCtr="0">
            <a:spAutoFit/>
          </a:bodyPr>
          <a:lstStyle/>
          <a:p>
            <a:pPr algn="ctr"/>
            <a:r>
              <a:rPr lang="en-GB" sz="825" dirty="0">
                <a:ln/>
                <a:rtl val="0"/>
              </a:rPr>
              <a:t>113</a:t>
            </a:r>
          </a:p>
        </p:txBody>
      </p:sp>
      <p:sp>
        <p:nvSpPr>
          <p:cNvPr id="578" name="TextBox 577">
            <a:extLst>
              <a:ext uri="{FF2B5EF4-FFF2-40B4-BE49-F238E27FC236}">
                <a16:creationId xmlns:a16="http://schemas.microsoft.com/office/drawing/2014/main" id="{69BA8E68-FBFB-044C-A8CA-510233845667}"/>
              </a:ext>
            </a:extLst>
          </p:cNvPr>
          <p:cNvSpPr txBox="1"/>
          <p:nvPr/>
        </p:nvSpPr>
        <p:spPr>
          <a:xfrm>
            <a:off x="715415" y="4050214"/>
            <a:ext cx="177934" cy="126958"/>
          </a:xfrm>
          <a:prstGeom prst="rect">
            <a:avLst/>
          </a:prstGeom>
          <a:noFill/>
        </p:spPr>
        <p:txBody>
          <a:bodyPr wrap="none" lIns="0" tIns="0" rIns="0" bIns="0" rtlCol="0" anchor="ctr" anchorCtr="0">
            <a:spAutoFit/>
          </a:bodyPr>
          <a:lstStyle/>
          <a:p>
            <a:pPr algn="ctr"/>
            <a:r>
              <a:rPr lang="en-GB" sz="825">
                <a:ln/>
                <a:rtl val="0"/>
              </a:rPr>
              <a:t>127</a:t>
            </a:r>
          </a:p>
        </p:txBody>
      </p:sp>
      <p:sp>
        <p:nvSpPr>
          <p:cNvPr id="579" name="TextBox 578">
            <a:extLst>
              <a:ext uri="{FF2B5EF4-FFF2-40B4-BE49-F238E27FC236}">
                <a16:creationId xmlns:a16="http://schemas.microsoft.com/office/drawing/2014/main" id="{BED56D6F-F036-009C-EA66-86D43A34DDA0}"/>
              </a:ext>
            </a:extLst>
          </p:cNvPr>
          <p:cNvSpPr txBox="1"/>
          <p:nvPr/>
        </p:nvSpPr>
        <p:spPr>
          <a:xfrm>
            <a:off x="1814793" y="4050214"/>
            <a:ext cx="118623" cy="126958"/>
          </a:xfrm>
          <a:prstGeom prst="rect">
            <a:avLst/>
          </a:prstGeom>
          <a:noFill/>
        </p:spPr>
        <p:txBody>
          <a:bodyPr wrap="none" lIns="0" tIns="0" rIns="0" bIns="0" rtlCol="0" anchor="ctr" anchorCtr="0">
            <a:spAutoFit/>
          </a:bodyPr>
          <a:lstStyle/>
          <a:p>
            <a:pPr algn="ctr"/>
            <a:r>
              <a:rPr lang="en-GB" sz="825">
                <a:ln/>
                <a:rtl val="0"/>
              </a:rPr>
              <a:t>98</a:t>
            </a:r>
          </a:p>
        </p:txBody>
      </p:sp>
      <p:sp>
        <p:nvSpPr>
          <p:cNvPr id="580" name="TextBox 579">
            <a:extLst>
              <a:ext uri="{FF2B5EF4-FFF2-40B4-BE49-F238E27FC236}">
                <a16:creationId xmlns:a16="http://schemas.microsoft.com/office/drawing/2014/main" id="{F7E4583F-21AF-A909-FE08-7986ACC2AB94}"/>
              </a:ext>
            </a:extLst>
          </p:cNvPr>
          <p:cNvSpPr txBox="1"/>
          <p:nvPr/>
        </p:nvSpPr>
        <p:spPr>
          <a:xfrm>
            <a:off x="2349654" y="4050214"/>
            <a:ext cx="118623" cy="126958"/>
          </a:xfrm>
          <a:prstGeom prst="rect">
            <a:avLst/>
          </a:prstGeom>
          <a:noFill/>
        </p:spPr>
        <p:txBody>
          <a:bodyPr wrap="none" lIns="0" tIns="0" rIns="0" bIns="0" rtlCol="0" anchor="ctr" anchorCtr="0">
            <a:spAutoFit/>
          </a:bodyPr>
          <a:lstStyle/>
          <a:p>
            <a:pPr algn="ctr"/>
            <a:r>
              <a:rPr lang="en-GB" sz="825" dirty="0">
                <a:ln/>
                <a:rtl val="0"/>
              </a:rPr>
              <a:t>90</a:t>
            </a:r>
          </a:p>
        </p:txBody>
      </p:sp>
      <p:sp>
        <p:nvSpPr>
          <p:cNvPr id="581" name="TextBox 580">
            <a:extLst>
              <a:ext uri="{FF2B5EF4-FFF2-40B4-BE49-F238E27FC236}">
                <a16:creationId xmlns:a16="http://schemas.microsoft.com/office/drawing/2014/main" id="{E5E6CE46-EF7B-2F93-CCA9-E97391BB3F89}"/>
              </a:ext>
            </a:extLst>
          </p:cNvPr>
          <p:cNvSpPr txBox="1"/>
          <p:nvPr/>
        </p:nvSpPr>
        <p:spPr>
          <a:xfrm>
            <a:off x="2884517" y="4050214"/>
            <a:ext cx="118623" cy="126958"/>
          </a:xfrm>
          <a:prstGeom prst="rect">
            <a:avLst/>
          </a:prstGeom>
          <a:noFill/>
        </p:spPr>
        <p:txBody>
          <a:bodyPr wrap="none" lIns="0" tIns="0" rIns="0" bIns="0" rtlCol="0" anchor="ctr" anchorCtr="0">
            <a:spAutoFit/>
          </a:bodyPr>
          <a:lstStyle/>
          <a:p>
            <a:pPr algn="ctr"/>
            <a:r>
              <a:rPr lang="en-GB" sz="825" dirty="0">
                <a:ln/>
                <a:rtl val="0"/>
              </a:rPr>
              <a:t>57</a:t>
            </a:r>
          </a:p>
        </p:txBody>
      </p:sp>
      <p:sp>
        <p:nvSpPr>
          <p:cNvPr id="582" name="TextBox 581">
            <a:extLst>
              <a:ext uri="{FF2B5EF4-FFF2-40B4-BE49-F238E27FC236}">
                <a16:creationId xmlns:a16="http://schemas.microsoft.com/office/drawing/2014/main" id="{5AFD453E-C49D-F215-2BE0-D85225BEA734}"/>
              </a:ext>
            </a:extLst>
          </p:cNvPr>
          <p:cNvSpPr txBox="1"/>
          <p:nvPr/>
        </p:nvSpPr>
        <p:spPr>
          <a:xfrm>
            <a:off x="3419379" y="4050214"/>
            <a:ext cx="118623" cy="126958"/>
          </a:xfrm>
          <a:prstGeom prst="rect">
            <a:avLst/>
          </a:prstGeom>
          <a:noFill/>
        </p:spPr>
        <p:txBody>
          <a:bodyPr wrap="none" lIns="0" tIns="0" rIns="0" bIns="0" rtlCol="0" anchor="ctr" anchorCtr="0">
            <a:spAutoFit/>
          </a:bodyPr>
          <a:lstStyle/>
          <a:p>
            <a:pPr algn="ctr"/>
            <a:r>
              <a:rPr lang="en-GB" sz="825" dirty="0">
                <a:ln/>
                <a:rtl val="0"/>
              </a:rPr>
              <a:t>43</a:t>
            </a:r>
          </a:p>
        </p:txBody>
      </p:sp>
      <p:sp>
        <p:nvSpPr>
          <p:cNvPr id="583" name="TextBox 582">
            <a:extLst>
              <a:ext uri="{FF2B5EF4-FFF2-40B4-BE49-F238E27FC236}">
                <a16:creationId xmlns:a16="http://schemas.microsoft.com/office/drawing/2014/main" id="{04C38BAC-5AB4-BC75-E885-BB67C5AF284A}"/>
              </a:ext>
            </a:extLst>
          </p:cNvPr>
          <p:cNvSpPr txBox="1"/>
          <p:nvPr/>
        </p:nvSpPr>
        <p:spPr>
          <a:xfrm>
            <a:off x="3954242" y="4050214"/>
            <a:ext cx="118623" cy="126958"/>
          </a:xfrm>
          <a:prstGeom prst="rect">
            <a:avLst/>
          </a:prstGeom>
          <a:noFill/>
        </p:spPr>
        <p:txBody>
          <a:bodyPr wrap="none" lIns="0" tIns="0" rIns="0" bIns="0" rtlCol="0" anchor="ctr" anchorCtr="0">
            <a:spAutoFit/>
          </a:bodyPr>
          <a:lstStyle/>
          <a:p>
            <a:pPr algn="ctr"/>
            <a:r>
              <a:rPr lang="en-GB" sz="825">
                <a:ln/>
                <a:rtl val="0"/>
              </a:rPr>
              <a:t>27</a:t>
            </a:r>
          </a:p>
        </p:txBody>
      </p:sp>
      <p:sp>
        <p:nvSpPr>
          <p:cNvPr id="584" name="TextBox 583">
            <a:extLst>
              <a:ext uri="{FF2B5EF4-FFF2-40B4-BE49-F238E27FC236}">
                <a16:creationId xmlns:a16="http://schemas.microsoft.com/office/drawing/2014/main" id="{B552D95C-DCB0-AD2A-BB57-4D3822966062}"/>
              </a:ext>
            </a:extLst>
          </p:cNvPr>
          <p:cNvSpPr txBox="1"/>
          <p:nvPr/>
        </p:nvSpPr>
        <p:spPr>
          <a:xfrm>
            <a:off x="4489103" y="4050214"/>
            <a:ext cx="118623" cy="126958"/>
          </a:xfrm>
          <a:prstGeom prst="rect">
            <a:avLst/>
          </a:prstGeom>
          <a:noFill/>
        </p:spPr>
        <p:txBody>
          <a:bodyPr wrap="none" lIns="0" tIns="0" rIns="0" bIns="0" rtlCol="0" anchor="ctr" anchorCtr="0">
            <a:spAutoFit/>
          </a:bodyPr>
          <a:lstStyle/>
          <a:p>
            <a:pPr algn="ctr"/>
            <a:r>
              <a:rPr lang="en-GB" sz="825">
                <a:ln/>
                <a:rtl val="0"/>
              </a:rPr>
              <a:t>18</a:t>
            </a:r>
          </a:p>
        </p:txBody>
      </p:sp>
      <p:sp>
        <p:nvSpPr>
          <p:cNvPr id="585" name="TextBox 584">
            <a:extLst>
              <a:ext uri="{FF2B5EF4-FFF2-40B4-BE49-F238E27FC236}">
                <a16:creationId xmlns:a16="http://schemas.microsoft.com/office/drawing/2014/main" id="{473040E9-B9D1-565F-2241-0E0362228D15}"/>
              </a:ext>
            </a:extLst>
          </p:cNvPr>
          <p:cNvSpPr txBox="1"/>
          <p:nvPr/>
        </p:nvSpPr>
        <p:spPr>
          <a:xfrm>
            <a:off x="5023965" y="4050214"/>
            <a:ext cx="118623" cy="126958"/>
          </a:xfrm>
          <a:prstGeom prst="rect">
            <a:avLst/>
          </a:prstGeom>
          <a:noFill/>
        </p:spPr>
        <p:txBody>
          <a:bodyPr wrap="none" lIns="0" tIns="0" rIns="0" bIns="0" rtlCol="0" anchor="ctr" anchorCtr="0">
            <a:spAutoFit/>
          </a:bodyPr>
          <a:lstStyle/>
          <a:p>
            <a:pPr algn="ctr"/>
            <a:r>
              <a:rPr lang="en-GB" sz="825">
                <a:ln/>
                <a:rtl val="0"/>
              </a:rPr>
              <a:t>11</a:t>
            </a:r>
          </a:p>
        </p:txBody>
      </p:sp>
      <p:sp>
        <p:nvSpPr>
          <p:cNvPr id="586" name="TextBox 585">
            <a:extLst>
              <a:ext uri="{FF2B5EF4-FFF2-40B4-BE49-F238E27FC236}">
                <a16:creationId xmlns:a16="http://schemas.microsoft.com/office/drawing/2014/main" id="{1F9FF34F-7D9E-EC66-6B5B-D650A0E52DAA}"/>
              </a:ext>
            </a:extLst>
          </p:cNvPr>
          <p:cNvSpPr txBox="1"/>
          <p:nvPr/>
        </p:nvSpPr>
        <p:spPr>
          <a:xfrm>
            <a:off x="5588485" y="4050214"/>
            <a:ext cx="59312" cy="126958"/>
          </a:xfrm>
          <a:prstGeom prst="rect">
            <a:avLst/>
          </a:prstGeom>
          <a:noFill/>
        </p:spPr>
        <p:txBody>
          <a:bodyPr wrap="none" lIns="0" tIns="0" rIns="0" bIns="0" rtlCol="0" anchor="ctr" anchorCtr="0">
            <a:spAutoFit/>
          </a:bodyPr>
          <a:lstStyle/>
          <a:p>
            <a:pPr algn="ctr"/>
            <a:r>
              <a:rPr lang="en-GB" sz="825">
                <a:ln/>
                <a:rtl val="0"/>
              </a:rPr>
              <a:t>2</a:t>
            </a:r>
          </a:p>
        </p:txBody>
      </p:sp>
      <p:sp>
        <p:nvSpPr>
          <p:cNvPr id="587" name="TextBox 586">
            <a:extLst>
              <a:ext uri="{FF2B5EF4-FFF2-40B4-BE49-F238E27FC236}">
                <a16:creationId xmlns:a16="http://schemas.microsoft.com/office/drawing/2014/main" id="{3A1909C6-86A7-BB7E-0A0C-4CE80234FDEB}"/>
              </a:ext>
            </a:extLst>
          </p:cNvPr>
          <p:cNvSpPr txBox="1"/>
          <p:nvPr/>
        </p:nvSpPr>
        <p:spPr>
          <a:xfrm>
            <a:off x="225630" y="3916967"/>
            <a:ext cx="402354" cy="126958"/>
          </a:xfrm>
          <a:prstGeom prst="rect">
            <a:avLst/>
          </a:prstGeom>
          <a:noFill/>
        </p:spPr>
        <p:txBody>
          <a:bodyPr wrap="none" lIns="0" tIns="0" rIns="0" bIns="0" rtlCol="0" anchor="ctr" anchorCtr="0">
            <a:spAutoFit/>
          </a:bodyPr>
          <a:lstStyle/>
          <a:p>
            <a:pPr algn="l"/>
            <a:r>
              <a:rPr lang="en-GB" sz="825" dirty="0">
                <a:ln/>
                <a:rtl val="0"/>
              </a:rPr>
              <a:t>Alectinib</a:t>
            </a:r>
          </a:p>
        </p:txBody>
      </p:sp>
      <p:sp>
        <p:nvSpPr>
          <p:cNvPr id="588" name="TextBox 587">
            <a:extLst>
              <a:ext uri="{FF2B5EF4-FFF2-40B4-BE49-F238E27FC236}">
                <a16:creationId xmlns:a16="http://schemas.microsoft.com/office/drawing/2014/main" id="{8B9404EC-A19C-7DA7-9106-74B030E5AA10}"/>
              </a:ext>
            </a:extLst>
          </p:cNvPr>
          <p:cNvSpPr txBox="1"/>
          <p:nvPr/>
        </p:nvSpPr>
        <p:spPr>
          <a:xfrm>
            <a:off x="220066" y="3786389"/>
            <a:ext cx="511358" cy="126958"/>
          </a:xfrm>
          <a:prstGeom prst="rect">
            <a:avLst/>
          </a:prstGeom>
          <a:noFill/>
        </p:spPr>
        <p:txBody>
          <a:bodyPr wrap="none" lIns="0" tIns="0" rIns="0" bIns="0" rtlCol="0" anchor="ctr" anchorCtr="0">
            <a:spAutoFit/>
          </a:bodyPr>
          <a:lstStyle/>
          <a:p>
            <a:pPr algn="l"/>
            <a:r>
              <a:rPr lang="en-GB" sz="825" b="1" dirty="0">
                <a:ln/>
                <a:rtl val="0"/>
              </a:rPr>
              <a:t>No. at risk</a:t>
            </a:r>
          </a:p>
        </p:txBody>
      </p:sp>
      <p:sp>
        <p:nvSpPr>
          <p:cNvPr id="589" name="TextBox 588">
            <a:extLst>
              <a:ext uri="{FF2B5EF4-FFF2-40B4-BE49-F238E27FC236}">
                <a16:creationId xmlns:a16="http://schemas.microsoft.com/office/drawing/2014/main" id="{AF8009DB-82B5-9CB5-B052-51413686F82C}"/>
              </a:ext>
            </a:extLst>
          </p:cNvPr>
          <p:cNvSpPr txBox="1"/>
          <p:nvPr/>
        </p:nvSpPr>
        <p:spPr>
          <a:xfrm>
            <a:off x="218695" y="4041037"/>
            <a:ext cx="343043" cy="126958"/>
          </a:xfrm>
          <a:prstGeom prst="rect">
            <a:avLst/>
          </a:prstGeom>
          <a:noFill/>
        </p:spPr>
        <p:txBody>
          <a:bodyPr wrap="none" lIns="0" tIns="0" rIns="0" bIns="0" rtlCol="0" anchor="ctr" anchorCtr="0">
            <a:spAutoFit/>
          </a:bodyPr>
          <a:lstStyle/>
          <a:p>
            <a:pPr algn="l"/>
            <a:r>
              <a:rPr lang="en-GB" sz="825" dirty="0">
                <a:ln/>
                <a:rtl val="0"/>
              </a:rPr>
              <a:t>Chemo</a:t>
            </a:r>
          </a:p>
        </p:txBody>
      </p:sp>
      <p:sp>
        <p:nvSpPr>
          <p:cNvPr id="590" name="TextBox 589">
            <a:extLst>
              <a:ext uri="{FF2B5EF4-FFF2-40B4-BE49-F238E27FC236}">
                <a16:creationId xmlns:a16="http://schemas.microsoft.com/office/drawing/2014/main" id="{F8315AA3-E109-8CD7-B5A0-EB422DB3BD5D}"/>
              </a:ext>
            </a:extLst>
          </p:cNvPr>
          <p:cNvSpPr txBox="1"/>
          <p:nvPr/>
        </p:nvSpPr>
        <p:spPr>
          <a:xfrm>
            <a:off x="667155" y="3331519"/>
            <a:ext cx="59312" cy="126958"/>
          </a:xfrm>
          <a:prstGeom prst="rect">
            <a:avLst/>
          </a:prstGeom>
          <a:noFill/>
        </p:spPr>
        <p:txBody>
          <a:bodyPr wrap="none" lIns="0" tIns="0" rIns="0" bIns="0" rtlCol="0" anchor="ctr" anchorCtr="0">
            <a:spAutoFit/>
          </a:bodyPr>
          <a:lstStyle/>
          <a:p>
            <a:pPr algn="r"/>
            <a:r>
              <a:rPr lang="en-GB" sz="825" dirty="0">
                <a:ln/>
                <a:rtl val="0"/>
              </a:rPr>
              <a:t>0</a:t>
            </a:r>
          </a:p>
        </p:txBody>
      </p:sp>
      <p:sp>
        <p:nvSpPr>
          <p:cNvPr id="594" name="TextBox 593">
            <a:extLst>
              <a:ext uri="{FF2B5EF4-FFF2-40B4-BE49-F238E27FC236}">
                <a16:creationId xmlns:a16="http://schemas.microsoft.com/office/drawing/2014/main" id="{4072B3B7-C680-7490-20C7-077C15FAA81F}"/>
              </a:ext>
            </a:extLst>
          </p:cNvPr>
          <p:cNvSpPr txBox="1"/>
          <p:nvPr/>
        </p:nvSpPr>
        <p:spPr>
          <a:xfrm>
            <a:off x="3959539" y="1014949"/>
            <a:ext cx="545342" cy="246221"/>
          </a:xfrm>
          <a:prstGeom prst="rect">
            <a:avLst/>
          </a:prstGeom>
          <a:noFill/>
        </p:spPr>
        <p:txBody>
          <a:bodyPr wrap="none" rtlCol="0">
            <a:spAutoFit/>
          </a:bodyPr>
          <a:lstStyle/>
          <a:p>
            <a:pPr algn="l"/>
            <a:r>
              <a:rPr lang="en-GB" sz="1000" b="1" dirty="0">
                <a:solidFill>
                  <a:srgbClr val="0070C0"/>
                </a:solidFill>
              </a:rPr>
              <a:t>95.5%</a:t>
            </a:r>
          </a:p>
        </p:txBody>
      </p:sp>
      <p:sp>
        <p:nvSpPr>
          <p:cNvPr id="595" name="TextBox 594">
            <a:extLst>
              <a:ext uri="{FF2B5EF4-FFF2-40B4-BE49-F238E27FC236}">
                <a16:creationId xmlns:a16="http://schemas.microsoft.com/office/drawing/2014/main" id="{AD6CB47C-9A46-EA8C-849B-CE92245CDCDB}"/>
              </a:ext>
            </a:extLst>
          </p:cNvPr>
          <p:cNvSpPr txBox="1"/>
          <p:nvPr/>
        </p:nvSpPr>
        <p:spPr>
          <a:xfrm>
            <a:off x="3969862" y="1705465"/>
            <a:ext cx="545342" cy="246221"/>
          </a:xfrm>
          <a:prstGeom prst="rect">
            <a:avLst/>
          </a:prstGeom>
          <a:noFill/>
          <a:ln>
            <a:noFill/>
          </a:ln>
        </p:spPr>
        <p:txBody>
          <a:bodyPr wrap="none" rtlCol="0">
            <a:spAutoFit/>
          </a:bodyPr>
          <a:lstStyle/>
          <a:p>
            <a:pPr algn="l"/>
            <a:r>
              <a:rPr lang="en-GB" sz="1000" b="1" dirty="0">
                <a:solidFill>
                  <a:srgbClr val="AE2C2C"/>
                </a:solidFill>
              </a:rPr>
              <a:t>79.7%</a:t>
            </a:r>
          </a:p>
        </p:txBody>
      </p:sp>
      <p:graphicFrame>
        <p:nvGraphicFramePr>
          <p:cNvPr id="6" name="Google Shape;1845;p14">
            <a:extLst>
              <a:ext uri="{FF2B5EF4-FFF2-40B4-BE49-F238E27FC236}">
                <a16:creationId xmlns:a16="http://schemas.microsoft.com/office/drawing/2014/main" id="{AC5A23D8-AABC-B431-8AE8-73FBAFB23A3C}"/>
              </a:ext>
            </a:extLst>
          </p:cNvPr>
          <p:cNvGraphicFramePr/>
          <p:nvPr/>
        </p:nvGraphicFramePr>
        <p:xfrm>
          <a:off x="6007947" y="1038402"/>
          <a:ext cx="2905760" cy="1436246"/>
        </p:xfrm>
        <a:graphic>
          <a:graphicData uri="http://schemas.openxmlformats.org/drawingml/2006/table">
            <a:tbl>
              <a:tblPr>
                <a:noFill/>
              </a:tblPr>
              <a:tblGrid>
                <a:gridCol w="1102662">
                  <a:extLst>
                    <a:ext uri="{9D8B030D-6E8A-4147-A177-3AD203B41FA5}">
                      <a16:colId xmlns:a16="http://schemas.microsoft.com/office/drawing/2014/main" val="20000"/>
                    </a:ext>
                  </a:extLst>
                </a:gridCol>
                <a:gridCol w="901549">
                  <a:extLst>
                    <a:ext uri="{9D8B030D-6E8A-4147-A177-3AD203B41FA5}">
                      <a16:colId xmlns:a16="http://schemas.microsoft.com/office/drawing/2014/main" val="20001"/>
                    </a:ext>
                  </a:extLst>
                </a:gridCol>
                <a:gridCol w="901549">
                  <a:extLst>
                    <a:ext uri="{9D8B030D-6E8A-4147-A177-3AD203B41FA5}">
                      <a16:colId xmlns:a16="http://schemas.microsoft.com/office/drawing/2014/main" val="1127231643"/>
                    </a:ext>
                  </a:extLst>
                </a:gridCol>
              </a:tblGrid>
              <a:tr h="449421">
                <a:tc>
                  <a:txBody>
                    <a:bodyPr/>
                    <a:lstStyle/>
                    <a:p>
                      <a:pPr marL="0" lvl="0" indent="0" algn="l" rtl="0">
                        <a:spcBef>
                          <a:spcPts val="0"/>
                        </a:spcBef>
                        <a:spcAft>
                          <a:spcPts val="0"/>
                        </a:spcAft>
                        <a:buNone/>
                      </a:pPr>
                      <a:endParaRPr sz="800"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ctr" rtl="0">
                        <a:lnSpc>
                          <a:spcPct val="115000"/>
                        </a:lnSpc>
                        <a:spcBef>
                          <a:spcPts val="0"/>
                        </a:spcBef>
                        <a:spcAft>
                          <a:spcPts val="0"/>
                        </a:spcAft>
                        <a:buNone/>
                      </a:pPr>
                      <a:r>
                        <a:rPr lang="en-US" sz="800" b="1" dirty="0">
                          <a:solidFill>
                            <a:schemeClr val="bg1"/>
                          </a:solidFill>
                        </a:rPr>
                        <a:t>Alectinib (N=130)</a:t>
                      </a:r>
                      <a:endParaRPr sz="800" b="1" dirty="0">
                        <a:solidFill>
                          <a:schemeClr val="bg1"/>
                        </a:solidFil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63500" marR="63500" lvl="0" indent="0" algn="ctr" rtl="0">
                        <a:lnSpc>
                          <a:spcPct val="115000"/>
                        </a:lnSpc>
                        <a:spcBef>
                          <a:spcPts val="0"/>
                        </a:spcBef>
                        <a:spcAft>
                          <a:spcPts val="0"/>
                        </a:spcAft>
                        <a:buNone/>
                      </a:pPr>
                      <a:r>
                        <a:rPr lang="en-US" sz="800" b="1" dirty="0">
                          <a:solidFill>
                            <a:schemeClr val="bg1"/>
                          </a:solidFill>
                        </a:rPr>
                        <a:t>Chemotherapy (N=127)</a:t>
                      </a:r>
                      <a:endParaRPr sz="800" b="1" dirty="0">
                        <a:solidFill>
                          <a:schemeClr val="bg1"/>
                        </a:solidFill>
                      </a:endParaRPr>
                    </a:p>
                  </a:txBody>
                  <a:tcPr marL="0" marR="0" marT="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AE2C2C"/>
                    </a:solidFill>
                  </a:tcPr>
                </a:tc>
                <a:extLst>
                  <a:ext uri="{0D108BD9-81ED-4DB2-BD59-A6C34878D82A}">
                    <a16:rowId xmlns:a16="http://schemas.microsoft.com/office/drawing/2014/main" val="10000"/>
                  </a:ext>
                </a:extLst>
              </a:tr>
              <a:tr h="588701">
                <a:tc>
                  <a:txBody>
                    <a:bodyPr/>
                    <a:lstStyle/>
                    <a:p>
                      <a:pPr marL="0" marR="63500" lvl="0" indent="0" algn="l" rtl="0">
                        <a:lnSpc>
                          <a:spcPct val="115000"/>
                        </a:lnSpc>
                        <a:spcBef>
                          <a:spcPts val="0"/>
                        </a:spcBef>
                        <a:spcAft>
                          <a:spcPts val="0"/>
                        </a:spcAft>
                        <a:buNone/>
                      </a:pPr>
                      <a:r>
                        <a:rPr lang="en-US" sz="900" dirty="0"/>
                        <a:t>Patients with event</a:t>
                      </a:r>
                    </a:p>
                    <a:p>
                      <a:pPr marL="85725" marR="63500" lvl="0" indent="0" algn="l" rtl="0">
                        <a:lnSpc>
                          <a:spcPct val="115000"/>
                        </a:lnSpc>
                        <a:spcBef>
                          <a:spcPts val="0"/>
                        </a:spcBef>
                        <a:spcAft>
                          <a:spcPts val="0"/>
                        </a:spcAft>
                        <a:buNone/>
                      </a:pPr>
                      <a:r>
                        <a:rPr lang="en-US" sz="900" dirty="0"/>
                        <a:t>Death</a:t>
                      </a:r>
                    </a:p>
                    <a:p>
                      <a:pPr marL="85725" marR="63500" lvl="0" indent="0" algn="l" rtl="0">
                        <a:lnSpc>
                          <a:spcPct val="115000"/>
                        </a:lnSpc>
                        <a:spcBef>
                          <a:spcPts val="0"/>
                        </a:spcBef>
                        <a:spcAft>
                          <a:spcPts val="0"/>
                        </a:spcAft>
                        <a:buNone/>
                      </a:pPr>
                      <a:r>
                        <a:rPr lang="en-US" sz="900" b="0" dirty="0"/>
                        <a:t>Brain recurrence</a:t>
                      </a:r>
                      <a:endParaRPr sz="900" b="0" dirty="0"/>
                    </a:p>
                  </a:txBody>
                  <a:tcPr marL="3600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ctr" rtl="0">
                        <a:lnSpc>
                          <a:spcPct val="115000"/>
                        </a:lnSpc>
                        <a:spcBef>
                          <a:spcPts val="0"/>
                        </a:spcBef>
                        <a:spcAft>
                          <a:spcPts val="0"/>
                        </a:spcAft>
                        <a:buNone/>
                      </a:pPr>
                      <a:r>
                        <a:rPr lang="en-US" sz="900" b="0" dirty="0"/>
                        <a:t>5</a:t>
                      </a:r>
                      <a:endParaRPr sz="900" b="0" dirty="0"/>
                    </a:p>
                    <a:p>
                      <a:pPr marL="63500" marR="63500" lvl="0" indent="0" algn="ctr" rtl="0">
                        <a:lnSpc>
                          <a:spcPct val="115000"/>
                        </a:lnSpc>
                        <a:spcBef>
                          <a:spcPts val="0"/>
                        </a:spcBef>
                        <a:spcAft>
                          <a:spcPts val="0"/>
                        </a:spcAft>
                        <a:buNone/>
                      </a:pPr>
                      <a:r>
                        <a:rPr lang="en-US" sz="900" b="0" dirty="0"/>
                        <a:t>1 </a:t>
                      </a:r>
                      <a:endParaRPr sz="900" b="0" dirty="0"/>
                    </a:p>
                    <a:p>
                      <a:pPr marL="63500" marR="63500" lvl="0" indent="0" algn="ctr" rtl="0">
                        <a:lnSpc>
                          <a:spcPct val="115000"/>
                        </a:lnSpc>
                        <a:spcBef>
                          <a:spcPts val="0"/>
                        </a:spcBef>
                        <a:spcAft>
                          <a:spcPts val="0"/>
                        </a:spcAft>
                        <a:buNone/>
                      </a:pPr>
                      <a:r>
                        <a:rPr lang="en-US" sz="900" b="0" dirty="0">
                          <a:solidFill>
                            <a:schemeClr val="tx1"/>
                          </a:solidFill>
                        </a:rPr>
                        <a:t>4 </a:t>
                      </a:r>
                      <a:endParaRPr sz="900" b="0" dirty="0">
                        <a:solidFill>
                          <a:schemeClr val="tx1"/>
                        </a:solidFil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ctr" rtl="0">
                        <a:lnSpc>
                          <a:spcPct val="115000"/>
                        </a:lnSpc>
                        <a:spcBef>
                          <a:spcPts val="0"/>
                        </a:spcBef>
                        <a:spcAft>
                          <a:spcPts val="0"/>
                        </a:spcAft>
                        <a:buNone/>
                      </a:pPr>
                      <a:r>
                        <a:rPr lang="en-US" sz="900" b="0" dirty="0"/>
                        <a:t>18</a:t>
                      </a:r>
                    </a:p>
                    <a:p>
                      <a:pPr marL="63500" marR="63500" lvl="0" indent="0" algn="ctr" rtl="0">
                        <a:lnSpc>
                          <a:spcPct val="115000"/>
                        </a:lnSpc>
                        <a:spcBef>
                          <a:spcPts val="0"/>
                        </a:spcBef>
                        <a:spcAft>
                          <a:spcPts val="0"/>
                        </a:spcAft>
                        <a:buNone/>
                      </a:pPr>
                      <a:r>
                        <a:rPr lang="en-US" sz="900" b="0" dirty="0"/>
                        <a:t>4</a:t>
                      </a:r>
                    </a:p>
                    <a:p>
                      <a:pPr marL="63500" marR="63500" lvl="0" indent="0" algn="ctr" rtl="0">
                        <a:lnSpc>
                          <a:spcPct val="115000"/>
                        </a:lnSpc>
                        <a:spcBef>
                          <a:spcPts val="0"/>
                        </a:spcBef>
                        <a:spcAft>
                          <a:spcPts val="0"/>
                        </a:spcAft>
                        <a:buNone/>
                      </a:pPr>
                      <a:r>
                        <a:rPr lang="en-US" sz="900" b="0" dirty="0">
                          <a:solidFill>
                            <a:schemeClr val="tx1"/>
                          </a:solidFill>
                        </a:rPr>
                        <a:t>14</a:t>
                      </a:r>
                      <a:endParaRPr sz="900" b="0" dirty="0">
                        <a:solidFill>
                          <a:schemeClr val="tx1"/>
                        </a:solidFill>
                      </a:endParaRPr>
                    </a:p>
                  </a:txBody>
                  <a:tcPr marL="0" marR="0" marT="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98123">
                <a:tc>
                  <a:txBody>
                    <a:bodyPr/>
                    <a:lstStyle/>
                    <a:p>
                      <a:pPr marL="0" marR="63500" lvl="0" indent="0" algn="l" rtl="0">
                        <a:lnSpc>
                          <a:spcPct val="115000"/>
                        </a:lnSpc>
                        <a:spcBef>
                          <a:spcPts val="0"/>
                        </a:spcBef>
                        <a:spcAft>
                          <a:spcPts val="0"/>
                        </a:spcAft>
                        <a:buNone/>
                      </a:pPr>
                      <a:r>
                        <a:rPr lang="en-US" sz="900" b="1" dirty="0"/>
                        <a:t>CNS-DFS HR*</a:t>
                      </a:r>
                      <a:br>
                        <a:rPr lang="en-US" sz="900" b="0" dirty="0"/>
                      </a:br>
                      <a:r>
                        <a:rPr lang="en-US" sz="900" b="0" dirty="0"/>
                        <a:t>(95% CI)</a:t>
                      </a:r>
                      <a:endParaRPr sz="900" b="0" dirty="0"/>
                    </a:p>
                  </a:txBody>
                  <a:tcPr marL="3600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gridSpan="2">
                  <a:txBody>
                    <a:bodyPr/>
                    <a:lstStyle/>
                    <a:p>
                      <a:pPr marL="63500" marR="63500" lvl="0" indent="0" algn="ctr" rtl="0">
                        <a:lnSpc>
                          <a:spcPct val="115000"/>
                        </a:lnSpc>
                        <a:spcBef>
                          <a:spcPts val="300"/>
                        </a:spcBef>
                        <a:spcAft>
                          <a:spcPts val="300"/>
                        </a:spcAft>
                        <a:buNone/>
                      </a:pPr>
                      <a:r>
                        <a:rPr lang="en-US" sz="1200" b="1" dirty="0"/>
                        <a:t>0.22</a:t>
                      </a:r>
                      <a:br>
                        <a:rPr lang="en-US" sz="1200" b="1" dirty="0"/>
                      </a:br>
                      <a:r>
                        <a:rPr lang="en-US" sz="900" b="0" dirty="0"/>
                        <a:t>(0.08, 0.58)</a:t>
                      </a:r>
                      <a:endParaRPr sz="1000" b="0" dirty="0"/>
                    </a:p>
                  </a:txBody>
                  <a:tcPr marL="0" marR="0" marT="0"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hMerge="1">
                  <a:txBody>
                    <a:bodyPr/>
                    <a:lstStyle/>
                    <a:p>
                      <a:pPr marL="63500" marR="63500" lvl="0" indent="0" algn="ctr" rtl="0">
                        <a:lnSpc>
                          <a:spcPct val="115000"/>
                        </a:lnSpc>
                        <a:spcBef>
                          <a:spcPts val="300"/>
                        </a:spcBef>
                        <a:spcAft>
                          <a:spcPts val="300"/>
                        </a:spcAft>
                        <a:buNone/>
                      </a:pPr>
                      <a:endParaRPr sz="900" b="0" dirty="0"/>
                    </a:p>
                  </a:txBody>
                  <a:tcPr marL="0" marR="0" marT="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sp>
        <p:nvSpPr>
          <p:cNvPr id="8" name="TextBox 7">
            <a:extLst>
              <a:ext uri="{FF2B5EF4-FFF2-40B4-BE49-F238E27FC236}">
                <a16:creationId xmlns:a16="http://schemas.microsoft.com/office/drawing/2014/main" id="{9945902E-F418-8877-74AD-E38D57511789}"/>
              </a:ext>
            </a:extLst>
          </p:cNvPr>
          <p:cNvSpPr txBox="1"/>
          <p:nvPr/>
        </p:nvSpPr>
        <p:spPr>
          <a:xfrm>
            <a:off x="1924050" y="4355307"/>
            <a:ext cx="5496826" cy="276999"/>
          </a:xfrm>
          <a:prstGeom prst="rect">
            <a:avLst/>
          </a:prstGeom>
          <a:noFill/>
        </p:spPr>
        <p:txBody>
          <a:bodyPr wrap="none" rtlCol="0">
            <a:spAutoFit/>
          </a:bodyPr>
          <a:lstStyle/>
          <a:p>
            <a:pPr algn="l"/>
            <a:r>
              <a:rPr lang="en-GB" sz="1200" dirty="0"/>
              <a:t>Median survival follow up: alectinib, 27.8 months; chemotherapy, 28.4 months </a:t>
            </a:r>
          </a:p>
        </p:txBody>
      </p:sp>
    </p:spTree>
    <p:extLst>
      <p:ext uri="{BB962C8B-B14F-4D97-AF65-F5344CB8AC3E}">
        <p14:creationId xmlns:p14="http://schemas.microsoft.com/office/powerpoint/2010/main" val="27868718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p:txBody>
          <a:bodyPr/>
          <a:lstStyle/>
          <a:p>
            <a:r>
              <a:rPr lang="en-GB" dirty="0"/>
              <a:t>Sites of disease recurrence (ITT) </a:t>
            </a:r>
            <a:endParaRPr lang="en-CH" dirty="0"/>
          </a:p>
        </p:txBody>
      </p:sp>
      <p:sp>
        <p:nvSpPr>
          <p:cNvPr id="6" name="TextBox 5">
            <a:extLst>
              <a:ext uri="{FF2B5EF4-FFF2-40B4-BE49-F238E27FC236}">
                <a16:creationId xmlns:a16="http://schemas.microsoft.com/office/drawing/2014/main" id="{004B0253-596D-DF4B-D38C-24F687444D73}"/>
              </a:ext>
            </a:extLst>
          </p:cNvPr>
          <p:cNvSpPr txBox="1"/>
          <p:nvPr/>
        </p:nvSpPr>
        <p:spPr>
          <a:xfrm>
            <a:off x="2016125" y="4661695"/>
            <a:ext cx="6696075" cy="252412"/>
          </a:xfrm>
          <a:prstGeom prst="rect">
            <a:avLst/>
          </a:prstGeom>
          <a:noFill/>
        </p:spPr>
        <p:txBody>
          <a:bodyPr wrap="square" lIns="0" tIns="0" rIns="0" bIns="0" rtlCol="0">
            <a:noAutofit/>
          </a:bodyPr>
          <a:lstStyle/>
          <a:p>
            <a:pPr algn="r"/>
            <a:endParaRPr lang="en-GB" sz="700" dirty="0">
              <a:highlight>
                <a:srgbClr val="FFFF00"/>
              </a:highlight>
            </a:endParaRPr>
          </a:p>
        </p:txBody>
      </p:sp>
      <p:sp>
        <p:nvSpPr>
          <p:cNvPr id="4" name="TextBox 3">
            <a:extLst>
              <a:ext uri="{FF2B5EF4-FFF2-40B4-BE49-F238E27FC236}">
                <a16:creationId xmlns:a16="http://schemas.microsoft.com/office/drawing/2014/main" id="{0A6363B9-5FA4-3F85-6DA0-2B6EAA04CFD2}"/>
              </a:ext>
            </a:extLst>
          </p:cNvPr>
          <p:cNvSpPr txBox="1"/>
          <p:nvPr/>
        </p:nvSpPr>
        <p:spPr>
          <a:xfrm>
            <a:off x="4572000" y="4661695"/>
            <a:ext cx="4213225" cy="252412"/>
          </a:xfrm>
          <a:prstGeom prst="rect">
            <a:avLst/>
          </a:prstGeom>
          <a:noFill/>
        </p:spPr>
        <p:txBody>
          <a:bodyPr wrap="square" lIns="0" tIns="0" rIns="0" bIns="0" rtlCol="0" anchor="b">
            <a:noAutofit/>
          </a:bodyPr>
          <a:lstStyle/>
          <a:p>
            <a:pPr algn="r"/>
            <a:r>
              <a:rPr lang="en-GB" sz="700" dirty="0">
                <a:solidFill>
                  <a:schemeClr val="tx1">
                    <a:lumMod val="75000"/>
                    <a:lumOff val="25000"/>
                  </a:schemeClr>
                </a:solidFill>
              </a:rPr>
              <a:t>Data cut-off: 26 June 2023; *At disease assessment where first recurrence detected; patients may have multiple sites of disease recurrence counted; </a:t>
            </a:r>
            <a:r>
              <a:rPr lang="en-GB" sz="700" baseline="30000" dirty="0">
                <a:solidFill>
                  <a:schemeClr val="tx1">
                    <a:lumMod val="75000"/>
                    <a:lumOff val="25000"/>
                  </a:schemeClr>
                </a:solidFill>
              </a:rPr>
              <a:t>†</a:t>
            </a:r>
            <a:r>
              <a:rPr lang="en-GB" sz="700" dirty="0">
                <a:solidFill>
                  <a:schemeClr val="tx1">
                    <a:lumMod val="75000"/>
                    <a:lumOff val="25000"/>
                  </a:schemeClr>
                </a:solidFill>
              </a:rPr>
              <a:t>One patient died without a recurrence event reported</a:t>
            </a:r>
          </a:p>
        </p:txBody>
      </p:sp>
      <p:graphicFrame>
        <p:nvGraphicFramePr>
          <p:cNvPr id="8" name="Table 6">
            <a:extLst>
              <a:ext uri="{FF2B5EF4-FFF2-40B4-BE49-F238E27FC236}">
                <a16:creationId xmlns:a16="http://schemas.microsoft.com/office/drawing/2014/main" id="{0EC190F5-C79F-AF1C-A355-D9A8E4536F77}"/>
              </a:ext>
            </a:extLst>
          </p:cNvPr>
          <p:cNvGraphicFramePr>
            <a:graphicFrameLocks noGrp="1"/>
          </p:cNvGraphicFramePr>
          <p:nvPr/>
        </p:nvGraphicFramePr>
        <p:xfrm>
          <a:off x="5832475" y="967693"/>
          <a:ext cx="3132139" cy="2642761"/>
        </p:xfrm>
        <a:graphic>
          <a:graphicData uri="http://schemas.openxmlformats.org/drawingml/2006/table">
            <a:tbl>
              <a:tblPr firstRow="1" bandRow="1">
                <a:tableStyleId>{1E171933-4619-4E11-9A3F-F7608DF75F80}</a:tableStyleId>
              </a:tblPr>
              <a:tblGrid>
                <a:gridCol w="1313887">
                  <a:extLst>
                    <a:ext uri="{9D8B030D-6E8A-4147-A177-3AD203B41FA5}">
                      <a16:colId xmlns:a16="http://schemas.microsoft.com/office/drawing/2014/main" val="2144465674"/>
                    </a:ext>
                  </a:extLst>
                </a:gridCol>
                <a:gridCol w="909126">
                  <a:extLst>
                    <a:ext uri="{9D8B030D-6E8A-4147-A177-3AD203B41FA5}">
                      <a16:colId xmlns:a16="http://schemas.microsoft.com/office/drawing/2014/main" val="387504489"/>
                    </a:ext>
                  </a:extLst>
                </a:gridCol>
                <a:gridCol w="909126">
                  <a:extLst>
                    <a:ext uri="{9D8B030D-6E8A-4147-A177-3AD203B41FA5}">
                      <a16:colId xmlns:a16="http://schemas.microsoft.com/office/drawing/2014/main" val="1356405454"/>
                    </a:ext>
                  </a:extLst>
                </a:gridCol>
              </a:tblGrid>
              <a:tr h="609457">
                <a:tc>
                  <a:txBody>
                    <a:bodyPr/>
                    <a:lstStyle/>
                    <a:p>
                      <a:r>
                        <a:rPr lang="en-GB" sz="1100" dirty="0">
                          <a:solidFill>
                            <a:schemeClr val="tx1"/>
                          </a:solidFill>
                          <a:latin typeface="+mj-lt"/>
                        </a:rPr>
                        <a:t>Site(s) of distant recurrence*</a:t>
                      </a:r>
                      <a:endParaRPr lang="en-GB" sz="1100" baseline="30000" dirty="0">
                        <a:solidFill>
                          <a:schemeClr val="tx1"/>
                        </a:solidFill>
                        <a:latin typeface="+mj-lt"/>
                      </a:endParaRP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dirty="0">
                          <a:solidFill>
                            <a:schemeClr val="bg1"/>
                          </a:solidFill>
                          <a:latin typeface="+mj-lt"/>
                        </a:rPr>
                        <a:t>Alectinib </a:t>
                      </a:r>
                    </a:p>
                    <a:p>
                      <a:pPr algn="ctr"/>
                      <a:r>
                        <a:rPr lang="en-GB" sz="1000" dirty="0">
                          <a:solidFill>
                            <a:schemeClr val="bg1"/>
                          </a:solidFill>
                          <a:latin typeface="+mj-lt"/>
                        </a:rPr>
                        <a:t>(n=130)</a:t>
                      </a:r>
                    </a:p>
                  </a:txBody>
                  <a:tcPr marL="0" marR="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GB" sz="1000" dirty="0">
                          <a:solidFill>
                            <a:schemeClr val="bg1"/>
                          </a:solidFill>
                          <a:latin typeface="+mj-lt"/>
                        </a:rPr>
                        <a:t>Chemotherapy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000" dirty="0">
                          <a:solidFill>
                            <a:schemeClr val="bg1"/>
                          </a:solidFill>
                          <a:latin typeface="+mj-lt"/>
                        </a:rPr>
                        <a:t>(n=127)</a:t>
                      </a:r>
                    </a:p>
                  </a:txBody>
                  <a:tcPr marL="0" marR="0"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E2C2C"/>
                    </a:solidFill>
                  </a:tcPr>
                </a:tc>
                <a:extLst>
                  <a:ext uri="{0D108BD9-81ED-4DB2-BD59-A6C34878D82A}">
                    <a16:rowId xmlns:a16="http://schemas.microsoft.com/office/drawing/2014/main" val="2806025916"/>
                  </a:ext>
                </a:extLst>
              </a:tr>
              <a:tr h="290472">
                <a:tc>
                  <a:txBody>
                    <a:bodyPr/>
                    <a:lstStyle/>
                    <a:p>
                      <a:pPr marL="0" marR="64008" lvl="0" indent="0" algn="l" rtl="0">
                        <a:lnSpc>
                          <a:spcPct val="100000"/>
                        </a:lnSpc>
                        <a:spcBef>
                          <a:spcPts val="0"/>
                        </a:spcBef>
                        <a:spcAft>
                          <a:spcPts val="0"/>
                        </a:spcAft>
                        <a:buNone/>
                      </a:pPr>
                      <a:r>
                        <a:rPr lang="en" sz="1100" dirty="0">
                          <a:latin typeface="+mj-lt"/>
                          <a:ea typeface="Roche Sans"/>
                          <a:cs typeface="Roche Sans"/>
                          <a:sym typeface="Roche Sans"/>
                        </a:rPr>
                        <a:t>Brain</a:t>
                      </a:r>
                      <a:endParaRPr sz="1100" dirty="0">
                        <a:latin typeface="+mj-lt"/>
                        <a:ea typeface="Roche Sans"/>
                        <a:cs typeface="Roche Sans"/>
                        <a:sym typeface="Roche Sans"/>
                      </a:endParaRPr>
                    </a:p>
                  </a:txBody>
                  <a:tcPr marL="274300" marR="9525" marT="9525" marB="0" anchor="ctr">
                    <a:lnL w="12700" cmpd="sng">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0" marR="63500" lvl="0" indent="0" algn="ctr" rtl="0">
                        <a:lnSpc>
                          <a:spcPct val="100000"/>
                        </a:lnSpc>
                        <a:spcBef>
                          <a:spcPts val="0"/>
                        </a:spcBef>
                        <a:spcAft>
                          <a:spcPts val="0"/>
                        </a:spcAft>
                        <a:buNone/>
                      </a:pPr>
                      <a:r>
                        <a:rPr lang="en" sz="1100" dirty="0">
                          <a:latin typeface="+mj-lt"/>
                          <a:ea typeface="Roche Sans"/>
                          <a:cs typeface="Roche Sans"/>
                          <a:sym typeface="Roche Sans"/>
                        </a:rPr>
                        <a:t>4</a:t>
                      </a:r>
                      <a:endParaRPr sz="1100" i="0" u="none" strike="noStrike" cap="none" dirty="0">
                        <a:solidFill>
                          <a:srgbClr val="000000"/>
                        </a:solidFill>
                        <a:latin typeface="+mj-lt"/>
                        <a:ea typeface="Roche Sans"/>
                        <a:cs typeface="Roche Sans"/>
                        <a:sym typeface="Roche Sans"/>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0" marR="63500" lvl="0" indent="0" algn="ctr" rtl="0">
                        <a:lnSpc>
                          <a:spcPct val="100000"/>
                        </a:lnSpc>
                        <a:spcBef>
                          <a:spcPts val="0"/>
                        </a:spcBef>
                        <a:spcAft>
                          <a:spcPts val="0"/>
                        </a:spcAft>
                        <a:buNone/>
                      </a:pPr>
                      <a:r>
                        <a:rPr lang="en" sz="1100" dirty="0">
                          <a:latin typeface="+mj-lt"/>
                          <a:ea typeface="Roche Sans"/>
                          <a:cs typeface="Roche Sans"/>
                          <a:sym typeface="Roche Sans"/>
                        </a:rPr>
                        <a:t>14</a:t>
                      </a:r>
                      <a:endParaRPr sz="1100" i="0" u="none" strike="noStrike" cap="none" dirty="0">
                        <a:solidFill>
                          <a:srgbClr val="000000"/>
                        </a:solidFill>
                        <a:latin typeface="+mj-lt"/>
                        <a:ea typeface="Roche Sans"/>
                        <a:cs typeface="Roche Sans"/>
                        <a:sym typeface="Roche Sans"/>
                      </a:endParaRPr>
                    </a:p>
                  </a:txBody>
                  <a:tcPr marL="0" marR="0" marT="0" marB="0" anchor="ctr">
                    <a:lnL>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7799611"/>
                  </a:ext>
                </a:extLst>
              </a:tr>
              <a:tr h="290472">
                <a:tc>
                  <a:txBody>
                    <a:bodyPr/>
                    <a:lstStyle/>
                    <a:p>
                      <a:pPr marL="0" marR="64008" lvl="0" indent="0" algn="l" rtl="0">
                        <a:lnSpc>
                          <a:spcPct val="100000"/>
                        </a:lnSpc>
                        <a:spcBef>
                          <a:spcPts val="0"/>
                        </a:spcBef>
                        <a:spcAft>
                          <a:spcPts val="0"/>
                        </a:spcAft>
                        <a:buNone/>
                      </a:pPr>
                      <a:r>
                        <a:rPr lang="en" sz="1100" dirty="0">
                          <a:latin typeface="+mj-lt"/>
                          <a:ea typeface="Roche Sans"/>
                          <a:cs typeface="Roche Sans"/>
                          <a:sym typeface="Roche Sans"/>
                        </a:rPr>
                        <a:t>Bone</a:t>
                      </a:r>
                      <a:endParaRPr sz="1100" dirty="0">
                        <a:latin typeface="+mj-lt"/>
                        <a:ea typeface="Roche Sans"/>
                        <a:cs typeface="Roche Sans"/>
                        <a:sym typeface="Roche Sans"/>
                      </a:endParaRPr>
                    </a:p>
                  </a:txBody>
                  <a:tcPr marL="274300" marR="9525" marT="9525" marB="0"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tc>
                  <a:txBody>
                    <a:bodyPr/>
                    <a:lstStyle/>
                    <a:p>
                      <a:pPr marL="63500" marR="63500" lvl="0" indent="0" algn="ctr" rtl="0">
                        <a:lnSpc>
                          <a:spcPct val="100000"/>
                        </a:lnSpc>
                        <a:spcBef>
                          <a:spcPts val="0"/>
                        </a:spcBef>
                        <a:spcAft>
                          <a:spcPts val="0"/>
                        </a:spcAft>
                        <a:buNone/>
                      </a:pPr>
                      <a:r>
                        <a:rPr lang="en" sz="1100" dirty="0">
                          <a:latin typeface="+mj-lt"/>
                          <a:ea typeface="Roche Sans"/>
                          <a:cs typeface="Roche Sans"/>
                          <a:sym typeface="Roche Sans"/>
                        </a:rPr>
                        <a:t>1</a:t>
                      </a:r>
                      <a:endParaRPr sz="1100" i="0" u="none" strike="noStrike" cap="none" dirty="0">
                        <a:solidFill>
                          <a:srgbClr val="000000"/>
                        </a:solidFill>
                        <a:latin typeface="+mj-lt"/>
                        <a:ea typeface="Roche Sans"/>
                        <a:cs typeface="Roche Sans"/>
                        <a:sym typeface="Roche Sans"/>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tc>
                  <a:txBody>
                    <a:bodyPr/>
                    <a:lstStyle/>
                    <a:p>
                      <a:pPr marL="63500" marR="63500" lvl="0" indent="0" algn="ctr" rtl="0">
                        <a:lnSpc>
                          <a:spcPct val="100000"/>
                        </a:lnSpc>
                        <a:spcBef>
                          <a:spcPts val="0"/>
                        </a:spcBef>
                        <a:spcAft>
                          <a:spcPts val="0"/>
                        </a:spcAft>
                        <a:buNone/>
                      </a:pPr>
                      <a:r>
                        <a:rPr lang="en" sz="1100" dirty="0">
                          <a:latin typeface="+mj-lt"/>
                          <a:ea typeface="Roche Sans"/>
                          <a:cs typeface="Roche Sans"/>
                          <a:sym typeface="Roche Sans"/>
                        </a:rPr>
                        <a:t>8</a:t>
                      </a:r>
                      <a:endParaRPr sz="1100" i="0" u="none" strike="noStrike" cap="none" dirty="0">
                        <a:solidFill>
                          <a:srgbClr val="000000"/>
                        </a:solidFill>
                        <a:latin typeface="+mj-lt"/>
                        <a:ea typeface="Roche Sans"/>
                        <a:cs typeface="Roche Sans"/>
                        <a:sym typeface="Roche Sans"/>
                      </a:endParaRPr>
                    </a:p>
                  </a:txBody>
                  <a:tcPr marL="0" marR="0" marT="0" marB="0"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extLst>
                  <a:ext uri="{0D108BD9-81ED-4DB2-BD59-A6C34878D82A}">
                    <a16:rowId xmlns:a16="http://schemas.microsoft.com/office/drawing/2014/main" val="698962459"/>
                  </a:ext>
                </a:extLst>
              </a:tr>
              <a:tr h="290472">
                <a:tc>
                  <a:txBody>
                    <a:bodyPr/>
                    <a:lstStyle/>
                    <a:p>
                      <a:pPr marL="0" marR="64008" lvl="0" indent="0" algn="l" rtl="0">
                        <a:lnSpc>
                          <a:spcPct val="100000"/>
                        </a:lnSpc>
                        <a:spcBef>
                          <a:spcPts val="0"/>
                        </a:spcBef>
                        <a:spcAft>
                          <a:spcPts val="0"/>
                        </a:spcAft>
                        <a:buNone/>
                      </a:pPr>
                      <a:r>
                        <a:rPr lang="en" sz="1100" dirty="0">
                          <a:latin typeface="+mj-lt"/>
                          <a:ea typeface="Roche Sans"/>
                          <a:cs typeface="Roche Sans"/>
                          <a:sym typeface="Roche Sans"/>
                        </a:rPr>
                        <a:t>Adrenal gland</a:t>
                      </a:r>
                      <a:endParaRPr sz="1100" dirty="0">
                        <a:latin typeface="+mj-lt"/>
                        <a:ea typeface="Roche Sans"/>
                        <a:cs typeface="Roche Sans"/>
                        <a:sym typeface="Roche Sans"/>
                      </a:endParaRPr>
                    </a:p>
                  </a:txBody>
                  <a:tcPr marL="274300" marR="9525" marT="9525" marB="0"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0" marR="63500" lvl="0" indent="0" algn="ctr" rtl="0">
                        <a:lnSpc>
                          <a:spcPct val="100000"/>
                        </a:lnSpc>
                        <a:spcBef>
                          <a:spcPts val="0"/>
                        </a:spcBef>
                        <a:spcAft>
                          <a:spcPts val="0"/>
                        </a:spcAft>
                        <a:buNone/>
                      </a:pPr>
                      <a:r>
                        <a:rPr lang="en" sz="1100">
                          <a:latin typeface="+mj-lt"/>
                          <a:ea typeface="Roche Sans"/>
                          <a:cs typeface="Roche Sans"/>
                          <a:sym typeface="Roche Sans"/>
                        </a:rPr>
                        <a:t>0</a:t>
                      </a:r>
                      <a:endParaRPr sz="1100" i="0" u="none" strike="noStrike" cap="none">
                        <a:solidFill>
                          <a:srgbClr val="000000"/>
                        </a:solidFill>
                        <a:latin typeface="+mj-lt"/>
                        <a:ea typeface="Roche Sans"/>
                        <a:cs typeface="Roche Sans"/>
                        <a:sym typeface="Roche Sans"/>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0" marR="63500" lvl="0" indent="0" algn="ctr" rtl="0">
                        <a:lnSpc>
                          <a:spcPct val="100000"/>
                        </a:lnSpc>
                        <a:spcBef>
                          <a:spcPts val="0"/>
                        </a:spcBef>
                        <a:spcAft>
                          <a:spcPts val="0"/>
                        </a:spcAft>
                        <a:buNone/>
                      </a:pPr>
                      <a:r>
                        <a:rPr lang="en" sz="1100" dirty="0">
                          <a:latin typeface="+mj-lt"/>
                          <a:ea typeface="Roche Sans"/>
                          <a:cs typeface="Roche Sans"/>
                          <a:sym typeface="Roche Sans"/>
                        </a:rPr>
                        <a:t>3</a:t>
                      </a:r>
                      <a:endParaRPr sz="1100" i="0" u="none" strike="noStrike" cap="none" dirty="0">
                        <a:solidFill>
                          <a:srgbClr val="000000"/>
                        </a:solidFill>
                        <a:latin typeface="+mj-lt"/>
                        <a:ea typeface="Roche Sans"/>
                        <a:cs typeface="Roche Sans"/>
                        <a:sym typeface="Roche Sans"/>
                      </a:endParaRPr>
                    </a:p>
                  </a:txBody>
                  <a:tcPr marL="0" marR="0" marT="0" marB="0"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1177488"/>
                  </a:ext>
                </a:extLst>
              </a:tr>
              <a:tr h="290472">
                <a:tc>
                  <a:txBody>
                    <a:bodyPr/>
                    <a:lstStyle/>
                    <a:p>
                      <a:pPr marL="0" marR="64008" lvl="0" indent="0" algn="l" rtl="0">
                        <a:lnSpc>
                          <a:spcPct val="100000"/>
                        </a:lnSpc>
                        <a:spcBef>
                          <a:spcPts val="0"/>
                        </a:spcBef>
                        <a:spcAft>
                          <a:spcPts val="0"/>
                        </a:spcAft>
                        <a:buNone/>
                      </a:pPr>
                      <a:r>
                        <a:rPr lang="en" sz="1100" dirty="0">
                          <a:latin typeface="+mj-lt"/>
                          <a:ea typeface="Roche Sans"/>
                          <a:cs typeface="Roche Sans"/>
                          <a:sym typeface="Roche Sans"/>
                        </a:rPr>
                        <a:t>Lymph node</a:t>
                      </a:r>
                      <a:endParaRPr sz="1100" dirty="0">
                        <a:latin typeface="+mj-lt"/>
                        <a:ea typeface="Roche Sans"/>
                        <a:cs typeface="Roche Sans"/>
                        <a:sym typeface="Roche Sans"/>
                      </a:endParaRPr>
                    </a:p>
                  </a:txBody>
                  <a:tcPr marL="274300" marR="9525" marT="9525" marB="0"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tc>
                  <a:txBody>
                    <a:bodyPr/>
                    <a:lstStyle/>
                    <a:p>
                      <a:pPr marL="63500" marR="63500" lvl="0" indent="0" algn="ctr" rtl="0">
                        <a:lnSpc>
                          <a:spcPct val="100000"/>
                        </a:lnSpc>
                        <a:spcBef>
                          <a:spcPts val="0"/>
                        </a:spcBef>
                        <a:spcAft>
                          <a:spcPts val="0"/>
                        </a:spcAft>
                        <a:buNone/>
                      </a:pPr>
                      <a:r>
                        <a:rPr lang="en" sz="1100" dirty="0">
                          <a:latin typeface="+mj-lt"/>
                          <a:ea typeface="Roche Sans"/>
                          <a:cs typeface="Roche Sans"/>
                          <a:sym typeface="Roche Sans"/>
                        </a:rPr>
                        <a:t>0</a:t>
                      </a:r>
                      <a:endParaRPr sz="1100" i="0" u="none" strike="noStrike" cap="none" dirty="0">
                        <a:solidFill>
                          <a:srgbClr val="000000"/>
                        </a:solidFill>
                        <a:latin typeface="+mj-lt"/>
                        <a:ea typeface="Roche Sans"/>
                        <a:cs typeface="Roche Sans"/>
                        <a:sym typeface="Roche Sans"/>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tc>
                  <a:txBody>
                    <a:bodyPr/>
                    <a:lstStyle/>
                    <a:p>
                      <a:pPr marL="63500" marR="63500" lvl="0" indent="0" algn="ctr" rtl="0">
                        <a:lnSpc>
                          <a:spcPct val="100000"/>
                        </a:lnSpc>
                        <a:spcBef>
                          <a:spcPts val="0"/>
                        </a:spcBef>
                        <a:spcAft>
                          <a:spcPts val="0"/>
                        </a:spcAft>
                        <a:buNone/>
                      </a:pPr>
                      <a:r>
                        <a:rPr lang="en" sz="1100" dirty="0">
                          <a:latin typeface="+mj-lt"/>
                          <a:ea typeface="Roche Sans"/>
                          <a:cs typeface="Roche Sans"/>
                          <a:sym typeface="Roche Sans"/>
                        </a:rPr>
                        <a:t>2</a:t>
                      </a:r>
                      <a:endParaRPr sz="1100" i="0" u="none" strike="noStrike" cap="none" dirty="0">
                        <a:solidFill>
                          <a:srgbClr val="000000"/>
                        </a:solidFill>
                        <a:latin typeface="+mj-lt"/>
                        <a:ea typeface="Roche Sans"/>
                        <a:cs typeface="Roche Sans"/>
                        <a:sym typeface="Roche Sans"/>
                      </a:endParaRPr>
                    </a:p>
                  </a:txBody>
                  <a:tcPr marL="0" marR="0" marT="0" marB="0"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extLst>
                  <a:ext uri="{0D108BD9-81ED-4DB2-BD59-A6C34878D82A}">
                    <a16:rowId xmlns:a16="http://schemas.microsoft.com/office/drawing/2014/main" val="2694220644"/>
                  </a:ext>
                </a:extLst>
              </a:tr>
              <a:tr h="290472">
                <a:tc>
                  <a:txBody>
                    <a:bodyPr/>
                    <a:lstStyle/>
                    <a:p>
                      <a:pPr marL="0" marR="64008" lvl="0" indent="0" algn="l" rtl="0">
                        <a:lnSpc>
                          <a:spcPct val="100000"/>
                        </a:lnSpc>
                        <a:spcBef>
                          <a:spcPts val="0"/>
                        </a:spcBef>
                        <a:spcAft>
                          <a:spcPts val="0"/>
                        </a:spcAft>
                        <a:buNone/>
                      </a:pPr>
                      <a:r>
                        <a:rPr lang="en" sz="1100" dirty="0">
                          <a:latin typeface="+mj-lt"/>
                          <a:ea typeface="Roche Sans"/>
                          <a:cs typeface="Roche Sans"/>
                          <a:sym typeface="Roche Sans"/>
                        </a:rPr>
                        <a:t>Kidney</a:t>
                      </a:r>
                      <a:endParaRPr sz="1100" dirty="0">
                        <a:latin typeface="+mj-lt"/>
                        <a:ea typeface="Roche Sans"/>
                        <a:cs typeface="Roche Sans"/>
                        <a:sym typeface="Roche Sans"/>
                      </a:endParaRPr>
                    </a:p>
                  </a:txBody>
                  <a:tcPr marL="274300" marR="9525" marT="9525" marB="0"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0" marR="63500" lvl="0" indent="0" algn="ctr" rtl="0">
                        <a:lnSpc>
                          <a:spcPct val="100000"/>
                        </a:lnSpc>
                        <a:spcBef>
                          <a:spcPts val="0"/>
                        </a:spcBef>
                        <a:spcAft>
                          <a:spcPts val="0"/>
                        </a:spcAft>
                        <a:buNone/>
                      </a:pPr>
                      <a:r>
                        <a:rPr lang="en" sz="1100">
                          <a:latin typeface="+mj-lt"/>
                          <a:ea typeface="Roche Sans"/>
                          <a:cs typeface="Roche Sans"/>
                          <a:sym typeface="Roche Sans"/>
                        </a:rPr>
                        <a:t>0</a:t>
                      </a:r>
                      <a:endParaRPr sz="1100" i="0" u="none" strike="noStrike" cap="none">
                        <a:solidFill>
                          <a:srgbClr val="000000"/>
                        </a:solidFill>
                        <a:latin typeface="+mj-lt"/>
                        <a:ea typeface="Roche Sans"/>
                        <a:cs typeface="Roche Sans"/>
                        <a:sym typeface="Roche Sans"/>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0" marR="63500" lvl="0" indent="0" algn="ctr" rtl="0">
                        <a:spcBef>
                          <a:spcPts val="0"/>
                        </a:spcBef>
                        <a:spcAft>
                          <a:spcPts val="0"/>
                        </a:spcAft>
                        <a:buNone/>
                      </a:pPr>
                      <a:r>
                        <a:rPr lang="en" sz="1100" dirty="0">
                          <a:latin typeface="+mj-lt"/>
                          <a:ea typeface="Roche Sans"/>
                          <a:cs typeface="Roche Sans"/>
                          <a:sym typeface="Roche Sans"/>
                        </a:rPr>
                        <a:t>1</a:t>
                      </a:r>
                      <a:endParaRPr sz="1100" i="0" u="none" strike="noStrike" cap="none" dirty="0">
                        <a:solidFill>
                          <a:srgbClr val="000000"/>
                        </a:solidFill>
                        <a:latin typeface="+mj-lt"/>
                        <a:ea typeface="Roche Sans"/>
                        <a:cs typeface="Roche Sans"/>
                        <a:sym typeface="Roche Sans"/>
                      </a:endParaRPr>
                    </a:p>
                  </a:txBody>
                  <a:tcPr marL="0" marR="0" marT="0" marB="0"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9449846"/>
                  </a:ext>
                </a:extLst>
              </a:tr>
              <a:tr h="290472">
                <a:tc>
                  <a:txBody>
                    <a:bodyPr/>
                    <a:lstStyle/>
                    <a:p>
                      <a:pPr marL="0" marR="64008" lvl="0" indent="0" algn="l" rtl="0">
                        <a:lnSpc>
                          <a:spcPct val="100000"/>
                        </a:lnSpc>
                        <a:spcBef>
                          <a:spcPts val="0"/>
                        </a:spcBef>
                        <a:spcAft>
                          <a:spcPts val="0"/>
                        </a:spcAft>
                        <a:buNone/>
                      </a:pPr>
                      <a:r>
                        <a:rPr lang="en" sz="1100" dirty="0">
                          <a:latin typeface="+mj-lt"/>
                          <a:ea typeface="Roche Sans"/>
                          <a:cs typeface="Roche Sans"/>
                          <a:sym typeface="Roche Sans"/>
                        </a:rPr>
                        <a:t>Peritoneum</a:t>
                      </a:r>
                      <a:endParaRPr sz="1100" dirty="0">
                        <a:latin typeface="+mj-lt"/>
                        <a:ea typeface="Roche Sans"/>
                        <a:cs typeface="Roche Sans"/>
                        <a:sym typeface="Roche Sans"/>
                      </a:endParaRPr>
                    </a:p>
                  </a:txBody>
                  <a:tcPr marL="274300" marR="9525" marT="9525" marB="0"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tc>
                  <a:txBody>
                    <a:bodyPr/>
                    <a:lstStyle/>
                    <a:p>
                      <a:pPr marL="63500" marR="63500" lvl="0" indent="0" algn="ctr" rtl="0">
                        <a:lnSpc>
                          <a:spcPct val="100000"/>
                        </a:lnSpc>
                        <a:spcBef>
                          <a:spcPts val="0"/>
                        </a:spcBef>
                        <a:spcAft>
                          <a:spcPts val="0"/>
                        </a:spcAft>
                        <a:buNone/>
                      </a:pPr>
                      <a:r>
                        <a:rPr lang="en" sz="1100" dirty="0">
                          <a:latin typeface="+mj-lt"/>
                          <a:ea typeface="Roche Sans"/>
                          <a:cs typeface="Roche Sans"/>
                          <a:sym typeface="Roche Sans"/>
                        </a:rPr>
                        <a:t>0</a:t>
                      </a:r>
                      <a:endParaRPr sz="1100" i="0" u="none" strike="noStrike" cap="none" dirty="0">
                        <a:solidFill>
                          <a:srgbClr val="000000"/>
                        </a:solidFill>
                        <a:latin typeface="+mj-lt"/>
                        <a:ea typeface="Roche Sans"/>
                        <a:cs typeface="Roche Sans"/>
                        <a:sym typeface="Roche Sans"/>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tc>
                  <a:txBody>
                    <a:bodyPr/>
                    <a:lstStyle/>
                    <a:p>
                      <a:pPr marL="63500" marR="63500" lvl="0" indent="0" algn="ctr" rtl="0">
                        <a:spcBef>
                          <a:spcPts val="0"/>
                        </a:spcBef>
                        <a:spcAft>
                          <a:spcPts val="0"/>
                        </a:spcAft>
                        <a:buNone/>
                      </a:pPr>
                      <a:r>
                        <a:rPr lang="en" sz="1100" dirty="0">
                          <a:latin typeface="+mj-lt"/>
                          <a:ea typeface="Roche Sans"/>
                          <a:cs typeface="Roche Sans"/>
                          <a:sym typeface="Roche Sans"/>
                        </a:rPr>
                        <a:t>1</a:t>
                      </a:r>
                      <a:endParaRPr sz="1100" i="0" u="none" strike="noStrike" cap="none" dirty="0">
                        <a:solidFill>
                          <a:srgbClr val="000000"/>
                        </a:solidFill>
                        <a:latin typeface="+mj-lt"/>
                        <a:ea typeface="Roche Sans"/>
                        <a:cs typeface="Roche Sans"/>
                        <a:sym typeface="Roche Sans"/>
                      </a:endParaRPr>
                    </a:p>
                  </a:txBody>
                  <a:tcPr marL="0" marR="0" marT="0" marB="0"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7FD"/>
                    </a:solidFill>
                  </a:tcPr>
                </a:tc>
                <a:extLst>
                  <a:ext uri="{0D108BD9-81ED-4DB2-BD59-A6C34878D82A}">
                    <a16:rowId xmlns:a16="http://schemas.microsoft.com/office/drawing/2014/main" val="2429048978"/>
                  </a:ext>
                </a:extLst>
              </a:tr>
              <a:tr h="290472">
                <a:tc>
                  <a:txBody>
                    <a:bodyPr/>
                    <a:lstStyle/>
                    <a:p>
                      <a:pPr marL="0" marR="64008" lvl="0" indent="0" algn="l" rtl="0">
                        <a:lnSpc>
                          <a:spcPct val="100000"/>
                        </a:lnSpc>
                        <a:spcBef>
                          <a:spcPts val="0"/>
                        </a:spcBef>
                        <a:spcAft>
                          <a:spcPts val="0"/>
                        </a:spcAft>
                        <a:buNone/>
                      </a:pPr>
                      <a:r>
                        <a:rPr lang="en-GB" sz="1100" dirty="0">
                          <a:latin typeface="+mj-lt"/>
                          <a:ea typeface="Roche Sans"/>
                          <a:cs typeface="Roche Sans"/>
                          <a:sym typeface="Roche Sans"/>
                        </a:rPr>
                        <a:t>Other</a:t>
                      </a:r>
                      <a:endParaRPr sz="1100" baseline="30000" dirty="0">
                        <a:latin typeface="+mj-lt"/>
                        <a:ea typeface="Roche Sans"/>
                        <a:cs typeface="Roche Sans"/>
                        <a:sym typeface="Roche Sans"/>
                      </a:endParaRPr>
                    </a:p>
                  </a:txBody>
                  <a:tcPr marL="274300" marR="9525" marT="9525" marB="0" anchor="ctr">
                    <a:lnL w="12700" cmpd="sng">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0" marR="63500" lvl="0" indent="0" algn="ctr" rtl="0">
                        <a:lnSpc>
                          <a:spcPct val="100000"/>
                        </a:lnSpc>
                        <a:spcBef>
                          <a:spcPts val="0"/>
                        </a:spcBef>
                        <a:spcAft>
                          <a:spcPts val="0"/>
                        </a:spcAft>
                        <a:buNone/>
                      </a:pPr>
                      <a:r>
                        <a:rPr lang="en" sz="1100" dirty="0">
                          <a:latin typeface="+mj-lt"/>
                          <a:ea typeface="Roche Sans"/>
                          <a:cs typeface="Roche Sans"/>
                          <a:sym typeface="Roche Sans"/>
                        </a:rPr>
                        <a:t>1</a:t>
                      </a:r>
                      <a:endParaRPr sz="1100" i="0" u="none" strike="noStrike" cap="none" dirty="0">
                        <a:solidFill>
                          <a:srgbClr val="000000"/>
                        </a:solidFill>
                        <a:latin typeface="+mj-lt"/>
                        <a:ea typeface="Roche Sans"/>
                        <a:cs typeface="Roche Sans"/>
                        <a:sym typeface="Roche Sans"/>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0" marR="63500" lvl="0" indent="0" algn="ctr" rtl="0">
                        <a:lnSpc>
                          <a:spcPct val="100000"/>
                        </a:lnSpc>
                        <a:spcBef>
                          <a:spcPts val="0"/>
                        </a:spcBef>
                        <a:spcAft>
                          <a:spcPts val="0"/>
                        </a:spcAft>
                        <a:buNone/>
                      </a:pPr>
                      <a:r>
                        <a:rPr lang="en" sz="1100" dirty="0">
                          <a:latin typeface="+mj-lt"/>
                          <a:ea typeface="Roche Sans"/>
                          <a:cs typeface="Roche Sans"/>
                          <a:sym typeface="Roche Sans"/>
                        </a:rPr>
                        <a:t>0</a:t>
                      </a:r>
                      <a:endParaRPr sz="1100" i="0" u="none" strike="noStrike" cap="none" dirty="0">
                        <a:solidFill>
                          <a:srgbClr val="000000"/>
                        </a:solidFill>
                        <a:latin typeface="+mj-lt"/>
                        <a:ea typeface="Roche Sans"/>
                        <a:cs typeface="Roche Sans"/>
                        <a:sym typeface="Roche Sans"/>
                      </a:endParaRPr>
                    </a:p>
                  </a:txBody>
                  <a:tcPr marL="0" marR="0" marT="0" marB="0" anchor="ctr">
                    <a:lnL>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5032639"/>
                  </a:ext>
                </a:extLst>
              </a:tr>
            </a:tbl>
          </a:graphicData>
        </a:graphic>
      </p:graphicFrame>
      <p:graphicFrame>
        <p:nvGraphicFramePr>
          <p:cNvPr id="14" name="Chart 13">
            <a:extLst>
              <a:ext uri="{FF2B5EF4-FFF2-40B4-BE49-F238E27FC236}">
                <a16:creationId xmlns:a16="http://schemas.microsoft.com/office/drawing/2014/main" id="{624401FA-A7B9-E95B-0EE4-FAFEBBC4ED6B}"/>
              </a:ext>
            </a:extLst>
          </p:cNvPr>
          <p:cNvGraphicFramePr/>
          <p:nvPr/>
        </p:nvGraphicFramePr>
        <p:xfrm>
          <a:off x="457198" y="802481"/>
          <a:ext cx="4892042" cy="363855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0689D85C-1D19-B0C4-EF5C-E5054EE0EE72}"/>
              </a:ext>
            </a:extLst>
          </p:cNvPr>
          <p:cNvSpPr txBox="1"/>
          <p:nvPr/>
        </p:nvSpPr>
        <p:spPr>
          <a:xfrm>
            <a:off x="1849756" y="4307682"/>
            <a:ext cx="835485" cy="276999"/>
          </a:xfrm>
          <a:prstGeom prst="rect">
            <a:avLst/>
          </a:prstGeom>
          <a:noFill/>
        </p:spPr>
        <p:txBody>
          <a:bodyPr wrap="none" rtlCol="0">
            <a:spAutoFit/>
          </a:bodyPr>
          <a:lstStyle/>
          <a:p>
            <a:pPr algn="l"/>
            <a:r>
              <a:rPr lang="en-GB" sz="1200" b="1" dirty="0">
                <a:solidFill>
                  <a:srgbClr val="0B41CD"/>
                </a:solidFill>
              </a:rPr>
              <a:t>Alectinib</a:t>
            </a:r>
          </a:p>
        </p:txBody>
      </p:sp>
      <p:sp>
        <p:nvSpPr>
          <p:cNvPr id="16" name="TextBox 15">
            <a:extLst>
              <a:ext uri="{FF2B5EF4-FFF2-40B4-BE49-F238E27FC236}">
                <a16:creationId xmlns:a16="http://schemas.microsoft.com/office/drawing/2014/main" id="{79D89ABE-FC45-E2E5-462E-997C853BA895}"/>
              </a:ext>
            </a:extLst>
          </p:cNvPr>
          <p:cNvSpPr txBox="1"/>
          <p:nvPr/>
        </p:nvSpPr>
        <p:spPr>
          <a:xfrm>
            <a:off x="3560989" y="4307682"/>
            <a:ext cx="1309974" cy="276999"/>
          </a:xfrm>
          <a:prstGeom prst="rect">
            <a:avLst/>
          </a:prstGeom>
          <a:noFill/>
        </p:spPr>
        <p:txBody>
          <a:bodyPr wrap="none" rtlCol="0">
            <a:spAutoFit/>
          </a:bodyPr>
          <a:lstStyle/>
          <a:p>
            <a:pPr algn="l"/>
            <a:r>
              <a:rPr lang="en-GB" sz="1200" b="1" dirty="0">
                <a:solidFill>
                  <a:srgbClr val="AE2C2C"/>
                </a:solidFill>
              </a:rPr>
              <a:t>Chemotherapy</a:t>
            </a:r>
            <a:r>
              <a:rPr lang="en-GB" sz="1050" b="1" baseline="30000" dirty="0">
                <a:solidFill>
                  <a:srgbClr val="AE2C2C"/>
                </a:solidFill>
              </a:rPr>
              <a:t>†</a:t>
            </a:r>
            <a:endParaRPr lang="en-GB" sz="1200" b="1" baseline="30000" dirty="0">
              <a:solidFill>
                <a:srgbClr val="AE2C2C"/>
              </a:solidFill>
            </a:endParaRPr>
          </a:p>
        </p:txBody>
      </p:sp>
      <p:cxnSp>
        <p:nvCxnSpPr>
          <p:cNvPr id="18" name="Straight Connector 17">
            <a:extLst>
              <a:ext uri="{FF2B5EF4-FFF2-40B4-BE49-F238E27FC236}">
                <a16:creationId xmlns:a16="http://schemas.microsoft.com/office/drawing/2014/main" id="{E68155FA-65D6-1B20-C035-5E755DAA9B45}"/>
              </a:ext>
            </a:extLst>
          </p:cNvPr>
          <p:cNvCxnSpPr>
            <a:cxnSpLocks/>
          </p:cNvCxnSpPr>
          <p:nvPr/>
        </p:nvCxnSpPr>
        <p:spPr>
          <a:xfrm>
            <a:off x="1310640" y="4288631"/>
            <a:ext cx="3845374"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326BB28-4E51-E453-69D9-00CC3615C768}"/>
              </a:ext>
            </a:extLst>
          </p:cNvPr>
          <p:cNvSpPr txBox="1"/>
          <p:nvPr/>
        </p:nvSpPr>
        <p:spPr>
          <a:xfrm>
            <a:off x="3604260" y="3794860"/>
            <a:ext cx="1276350" cy="400110"/>
          </a:xfrm>
          <a:prstGeom prst="rect">
            <a:avLst/>
          </a:prstGeom>
          <a:noFill/>
        </p:spPr>
        <p:txBody>
          <a:bodyPr wrap="square" rtlCol="0">
            <a:spAutoFit/>
          </a:bodyPr>
          <a:lstStyle/>
          <a:p>
            <a:pPr algn="ctr"/>
            <a:r>
              <a:rPr lang="en-GB" sz="1000" b="1" dirty="0">
                <a:solidFill>
                  <a:schemeClr val="bg1"/>
                </a:solidFill>
              </a:rPr>
              <a:t>Local/regional  (n=22)</a:t>
            </a:r>
          </a:p>
        </p:txBody>
      </p:sp>
      <p:sp>
        <p:nvSpPr>
          <p:cNvPr id="21" name="TextBox 20">
            <a:extLst>
              <a:ext uri="{FF2B5EF4-FFF2-40B4-BE49-F238E27FC236}">
                <a16:creationId xmlns:a16="http://schemas.microsoft.com/office/drawing/2014/main" id="{88271FA7-3824-55BC-1BB4-DE33336AF345}"/>
              </a:ext>
            </a:extLst>
          </p:cNvPr>
          <p:cNvSpPr txBox="1"/>
          <p:nvPr/>
        </p:nvSpPr>
        <p:spPr>
          <a:xfrm>
            <a:off x="1663066" y="4064461"/>
            <a:ext cx="1276350" cy="215444"/>
          </a:xfrm>
          <a:prstGeom prst="rect">
            <a:avLst/>
          </a:prstGeom>
          <a:noFill/>
        </p:spPr>
        <p:txBody>
          <a:bodyPr wrap="square" rtlCol="0">
            <a:spAutoFit/>
          </a:bodyPr>
          <a:lstStyle/>
          <a:p>
            <a:pPr algn="ctr"/>
            <a:r>
              <a:rPr lang="en-GB" sz="800" b="1" dirty="0">
                <a:solidFill>
                  <a:schemeClr val="bg1"/>
                </a:solidFill>
              </a:rPr>
              <a:t>Local/regional (n=9)</a:t>
            </a:r>
          </a:p>
        </p:txBody>
      </p:sp>
      <p:sp>
        <p:nvSpPr>
          <p:cNvPr id="22" name="TextBox 21">
            <a:extLst>
              <a:ext uri="{FF2B5EF4-FFF2-40B4-BE49-F238E27FC236}">
                <a16:creationId xmlns:a16="http://schemas.microsoft.com/office/drawing/2014/main" id="{36CE7AEF-DB18-B9F6-3EAD-616FE9255C35}"/>
              </a:ext>
            </a:extLst>
          </p:cNvPr>
          <p:cNvSpPr txBox="1"/>
          <p:nvPr/>
        </p:nvSpPr>
        <p:spPr>
          <a:xfrm>
            <a:off x="3589021" y="3202752"/>
            <a:ext cx="1276350" cy="400110"/>
          </a:xfrm>
          <a:prstGeom prst="rect">
            <a:avLst/>
          </a:prstGeom>
          <a:noFill/>
        </p:spPr>
        <p:txBody>
          <a:bodyPr wrap="square" rtlCol="0">
            <a:spAutoFit/>
          </a:bodyPr>
          <a:lstStyle/>
          <a:p>
            <a:pPr algn="ctr"/>
            <a:r>
              <a:rPr lang="en-GB" sz="1000" b="1" dirty="0">
                <a:solidFill>
                  <a:schemeClr val="bg1"/>
                </a:solidFill>
              </a:rPr>
              <a:t>Distant</a:t>
            </a:r>
          </a:p>
          <a:p>
            <a:pPr algn="ctr"/>
            <a:r>
              <a:rPr lang="en-GB" sz="1000" b="1" dirty="0">
                <a:solidFill>
                  <a:schemeClr val="bg1"/>
                </a:solidFill>
              </a:rPr>
              <a:t>(n=22)</a:t>
            </a:r>
          </a:p>
        </p:txBody>
      </p:sp>
      <p:sp>
        <p:nvSpPr>
          <p:cNvPr id="23" name="TextBox 22">
            <a:extLst>
              <a:ext uri="{FF2B5EF4-FFF2-40B4-BE49-F238E27FC236}">
                <a16:creationId xmlns:a16="http://schemas.microsoft.com/office/drawing/2014/main" id="{79DE3DFA-A726-1DAC-29B5-A9AB902C22A7}"/>
              </a:ext>
            </a:extLst>
          </p:cNvPr>
          <p:cNvSpPr txBox="1"/>
          <p:nvPr/>
        </p:nvSpPr>
        <p:spPr>
          <a:xfrm>
            <a:off x="4644708" y="2942016"/>
            <a:ext cx="1336992" cy="369332"/>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solidFill>
                  <a:srgbClr val="0070C0"/>
                </a:solidFill>
              </a:defRPr>
            </a:lvl1pPr>
          </a:lstStyle>
          <a:p>
            <a:r>
              <a:rPr lang="en-GB" sz="900" dirty="0"/>
              <a:t>Local/regional </a:t>
            </a:r>
            <a:br>
              <a:rPr lang="en-GB" sz="900" dirty="0"/>
            </a:br>
            <a:r>
              <a:rPr lang="en-GB" sz="900" dirty="0"/>
              <a:t>+ distant (n=5)</a:t>
            </a:r>
          </a:p>
        </p:txBody>
      </p:sp>
      <p:sp>
        <p:nvSpPr>
          <p:cNvPr id="25" name="TextBox 24">
            <a:extLst>
              <a:ext uri="{FF2B5EF4-FFF2-40B4-BE49-F238E27FC236}">
                <a16:creationId xmlns:a16="http://schemas.microsoft.com/office/drawing/2014/main" id="{6505BB89-A444-9BDD-EBBC-F9D19E2C297D}"/>
              </a:ext>
            </a:extLst>
          </p:cNvPr>
          <p:cNvSpPr txBox="1"/>
          <p:nvPr/>
        </p:nvSpPr>
        <p:spPr>
          <a:xfrm>
            <a:off x="3593148" y="1031021"/>
            <a:ext cx="1276350" cy="553998"/>
          </a:xfrm>
          <a:prstGeom prst="rect">
            <a:avLst/>
          </a:prstGeom>
          <a:noFill/>
        </p:spPr>
        <p:txBody>
          <a:bodyPr wrap="square" rtlCol="0">
            <a:spAutoFit/>
          </a:bodyPr>
          <a:lstStyle/>
          <a:p>
            <a:pPr algn="ctr"/>
            <a:r>
              <a:rPr lang="en-GB" sz="1000" b="1" dirty="0"/>
              <a:t>No disease recurrence </a:t>
            </a:r>
            <a:br>
              <a:rPr lang="en-GB" sz="1000" b="1" dirty="0"/>
            </a:br>
            <a:r>
              <a:rPr lang="en-GB" sz="1000" b="1" dirty="0"/>
              <a:t>(n=77)</a:t>
            </a:r>
            <a:endParaRPr lang="en-GB" sz="1000" b="1" baseline="30000" dirty="0"/>
          </a:p>
        </p:txBody>
      </p:sp>
      <p:sp>
        <p:nvSpPr>
          <p:cNvPr id="26" name="TextBox 25">
            <a:extLst>
              <a:ext uri="{FF2B5EF4-FFF2-40B4-BE49-F238E27FC236}">
                <a16:creationId xmlns:a16="http://schemas.microsoft.com/office/drawing/2014/main" id="{E467B3C2-6AF5-FA4F-F3A1-CFF21034E435}"/>
              </a:ext>
            </a:extLst>
          </p:cNvPr>
          <p:cNvSpPr txBox="1"/>
          <p:nvPr/>
        </p:nvSpPr>
        <p:spPr>
          <a:xfrm>
            <a:off x="2844484" y="3114100"/>
            <a:ext cx="960437" cy="507831"/>
          </a:xfrm>
          <a:prstGeom prst="rect">
            <a:avLst/>
          </a:prstGeom>
          <a:noFill/>
        </p:spPr>
        <p:txBody>
          <a:bodyPr wrap="square" rtlCol="0">
            <a:spAutoFit/>
          </a:bodyPr>
          <a:lstStyle/>
          <a:p>
            <a:pPr algn="ctr"/>
            <a:r>
              <a:rPr lang="en-GB" sz="900" dirty="0">
                <a:solidFill>
                  <a:srgbClr val="6E1E50"/>
                </a:solidFill>
              </a:rPr>
              <a:t>New primary lung cancer (n=1)</a:t>
            </a:r>
          </a:p>
        </p:txBody>
      </p:sp>
      <p:cxnSp>
        <p:nvCxnSpPr>
          <p:cNvPr id="28" name="Straight Connector 27">
            <a:extLst>
              <a:ext uri="{FF2B5EF4-FFF2-40B4-BE49-F238E27FC236}">
                <a16:creationId xmlns:a16="http://schemas.microsoft.com/office/drawing/2014/main" id="{26906833-0E5D-C963-CCC5-CFDC7C023303}"/>
              </a:ext>
            </a:extLst>
          </p:cNvPr>
          <p:cNvCxnSpPr>
            <a:cxnSpLocks/>
          </p:cNvCxnSpPr>
          <p:nvPr/>
        </p:nvCxnSpPr>
        <p:spPr>
          <a:xfrm flipH="1">
            <a:off x="2613660" y="3484721"/>
            <a:ext cx="419100" cy="426720"/>
          </a:xfrm>
          <a:prstGeom prst="line">
            <a:avLst/>
          </a:prstGeom>
          <a:ln>
            <a:solidFill>
              <a:srgbClr val="6E1E5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57488AF-0F6C-474C-EAAF-6A98606D7987}"/>
              </a:ext>
            </a:extLst>
          </p:cNvPr>
          <p:cNvSpPr txBox="1"/>
          <p:nvPr/>
        </p:nvSpPr>
        <p:spPr>
          <a:xfrm>
            <a:off x="2804161" y="3635436"/>
            <a:ext cx="952501" cy="369332"/>
          </a:xfrm>
          <a:prstGeom prst="rect">
            <a:avLst/>
          </a:prstGeom>
          <a:noFill/>
        </p:spPr>
        <p:txBody>
          <a:bodyPr wrap="square" rtlCol="0">
            <a:spAutoFit/>
          </a:bodyPr>
          <a:lstStyle/>
          <a:p>
            <a:pPr algn="ctr"/>
            <a:r>
              <a:rPr lang="en-GB" sz="900" dirty="0">
                <a:solidFill>
                  <a:srgbClr val="0070C0"/>
                </a:solidFill>
              </a:rPr>
              <a:t>Local/regional + distant (n=2)</a:t>
            </a:r>
          </a:p>
        </p:txBody>
      </p:sp>
      <p:cxnSp>
        <p:nvCxnSpPr>
          <p:cNvPr id="39" name="Straight Connector 38">
            <a:extLst>
              <a:ext uri="{FF2B5EF4-FFF2-40B4-BE49-F238E27FC236}">
                <a16:creationId xmlns:a16="http://schemas.microsoft.com/office/drawing/2014/main" id="{E1DB92CC-C71C-E946-4FE8-2CB92D1B2781}"/>
              </a:ext>
            </a:extLst>
          </p:cNvPr>
          <p:cNvCxnSpPr>
            <a:cxnSpLocks/>
          </p:cNvCxnSpPr>
          <p:nvPr/>
        </p:nvCxnSpPr>
        <p:spPr>
          <a:xfrm flipH="1">
            <a:off x="2820726" y="3964146"/>
            <a:ext cx="67255"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9B8D72-AE4F-36EA-6C00-C2F1D64A7E85}"/>
              </a:ext>
            </a:extLst>
          </p:cNvPr>
          <p:cNvSpPr/>
          <p:nvPr/>
        </p:nvSpPr>
        <p:spPr>
          <a:xfrm>
            <a:off x="5832475" y="1585654"/>
            <a:ext cx="3132138" cy="293166"/>
          </a:xfrm>
          <a:prstGeom prst="rect">
            <a:avLst/>
          </a:prstGeom>
          <a:noFill/>
          <a:ln>
            <a:solidFill>
              <a:srgbClr val="026C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extBox 10">
            <a:extLst>
              <a:ext uri="{FF2B5EF4-FFF2-40B4-BE49-F238E27FC236}">
                <a16:creationId xmlns:a16="http://schemas.microsoft.com/office/drawing/2014/main" id="{1319ECAA-D1FE-FEA9-93C7-2BBCCE01248F}"/>
              </a:ext>
            </a:extLst>
          </p:cNvPr>
          <p:cNvSpPr txBox="1"/>
          <p:nvPr/>
        </p:nvSpPr>
        <p:spPr>
          <a:xfrm>
            <a:off x="1665288" y="1031021"/>
            <a:ext cx="1276350" cy="553998"/>
          </a:xfrm>
          <a:prstGeom prst="rect">
            <a:avLst/>
          </a:prstGeom>
          <a:noFill/>
        </p:spPr>
        <p:txBody>
          <a:bodyPr wrap="square" rtlCol="0">
            <a:spAutoFit/>
          </a:bodyPr>
          <a:lstStyle/>
          <a:p>
            <a:pPr algn="ctr"/>
            <a:r>
              <a:rPr lang="en-GB" sz="1000" b="1" dirty="0"/>
              <a:t>No disease recurrence </a:t>
            </a:r>
            <a:br>
              <a:rPr lang="en-GB" sz="1000" b="1" dirty="0"/>
            </a:br>
            <a:r>
              <a:rPr lang="en-GB" sz="1000" b="1" dirty="0"/>
              <a:t>(n=115)</a:t>
            </a:r>
          </a:p>
        </p:txBody>
      </p:sp>
      <p:cxnSp>
        <p:nvCxnSpPr>
          <p:cNvPr id="12" name="Straight Connector 11">
            <a:extLst>
              <a:ext uri="{FF2B5EF4-FFF2-40B4-BE49-F238E27FC236}">
                <a16:creationId xmlns:a16="http://schemas.microsoft.com/office/drawing/2014/main" id="{7D1BB72F-D1B3-B592-72DB-1743F52D6052}"/>
              </a:ext>
            </a:extLst>
          </p:cNvPr>
          <p:cNvCxnSpPr>
            <a:cxnSpLocks/>
          </p:cNvCxnSpPr>
          <p:nvPr/>
        </p:nvCxnSpPr>
        <p:spPr>
          <a:xfrm flipH="1">
            <a:off x="4748586" y="3057366"/>
            <a:ext cx="158695"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DF47A0B-0763-7029-B7EB-6AA397740CD7}"/>
              </a:ext>
            </a:extLst>
          </p:cNvPr>
          <p:cNvSpPr txBox="1"/>
          <p:nvPr/>
        </p:nvSpPr>
        <p:spPr>
          <a:xfrm>
            <a:off x="2878140" y="4064388"/>
            <a:ext cx="855662" cy="230832"/>
          </a:xfrm>
          <a:prstGeom prst="rect">
            <a:avLst/>
          </a:prstGeom>
          <a:noFill/>
        </p:spPr>
        <p:txBody>
          <a:bodyPr wrap="square" rtlCol="0">
            <a:spAutoFit/>
          </a:bodyPr>
          <a:lstStyle/>
          <a:p>
            <a:pPr algn="ctr"/>
            <a:r>
              <a:rPr lang="en-GB" sz="900" dirty="0">
                <a:solidFill>
                  <a:srgbClr val="002060"/>
                </a:solidFill>
              </a:rPr>
              <a:t>Distant (n=3)</a:t>
            </a:r>
          </a:p>
        </p:txBody>
      </p:sp>
      <p:cxnSp>
        <p:nvCxnSpPr>
          <p:cNvPr id="27" name="Straight Connector 26">
            <a:extLst>
              <a:ext uri="{FF2B5EF4-FFF2-40B4-BE49-F238E27FC236}">
                <a16:creationId xmlns:a16="http://schemas.microsoft.com/office/drawing/2014/main" id="{9F782DD1-F81C-338E-C4DF-DD2A314248A8}"/>
              </a:ext>
            </a:extLst>
          </p:cNvPr>
          <p:cNvCxnSpPr>
            <a:cxnSpLocks/>
          </p:cNvCxnSpPr>
          <p:nvPr/>
        </p:nvCxnSpPr>
        <p:spPr>
          <a:xfrm flipH="1" flipV="1">
            <a:off x="2819400" y="4018121"/>
            <a:ext cx="129540" cy="9906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21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84E0A-6125-65D4-8ED3-A47DD1B873EE}"/>
              </a:ext>
            </a:extLst>
          </p:cNvPr>
          <p:cNvSpPr>
            <a:spLocks noGrp="1"/>
          </p:cNvSpPr>
          <p:nvPr>
            <p:ph type="ctrTitle"/>
          </p:nvPr>
        </p:nvSpPr>
        <p:spPr/>
        <p:txBody>
          <a:bodyPr/>
          <a:lstStyle/>
          <a:p>
            <a:r>
              <a:rPr lang="en-GB" dirty="0"/>
              <a:t>AEs occurring in ≥15% of patients</a:t>
            </a:r>
          </a:p>
        </p:txBody>
      </p:sp>
      <p:graphicFrame>
        <p:nvGraphicFramePr>
          <p:cNvPr id="38" name="Google Shape;1841;p14">
            <a:extLst>
              <a:ext uri="{FF2B5EF4-FFF2-40B4-BE49-F238E27FC236}">
                <a16:creationId xmlns:a16="http://schemas.microsoft.com/office/drawing/2014/main" id="{DB35B40B-ADC8-3F64-F4A8-873A5CDD00D7}"/>
              </a:ext>
            </a:extLst>
          </p:cNvPr>
          <p:cNvGraphicFramePr/>
          <p:nvPr/>
        </p:nvGraphicFramePr>
        <p:xfrm>
          <a:off x="2194476" y="1131094"/>
          <a:ext cx="6143234" cy="3205013"/>
        </p:xfrm>
        <a:graphic>
          <a:graphicData uri="http://schemas.openxmlformats.org/drawingml/2006/chart">
            <c:chart xmlns:c="http://schemas.openxmlformats.org/drawingml/2006/chart" xmlns:r="http://schemas.openxmlformats.org/officeDocument/2006/relationships" r:id="rId2"/>
          </a:graphicData>
        </a:graphic>
      </p:graphicFrame>
      <p:sp>
        <p:nvSpPr>
          <p:cNvPr id="39" name="Google Shape;1842;p14">
            <a:extLst>
              <a:ext uri="{FF2B5EF4-FFF2-40B4-BE49-F238E27FC236}">
                <a16:creationId xmlns:a16="http://schemas.microsoft.com/office/drawing/2014/main" id="{13B3479B-77E4-EF70-3B24-F376A88101FF}"/>
              </a:ext>
            </a:extLst>
          </p:cNvPr>
          <p:cNvSpPr txBox="1"/>
          <p:nvPr/>
        </p:nvSpPr>
        <p:spPr>
          <a:xfrm>
            <a:off x="1850596" y="3596216"/>
            <a:ext cx="112784" cy="190471"/>
          </a:xfrm>
          <a:prstGeom prst="rect">
            <a:avLst/>
          </a:prstGeom>
          <a:noFill/>
          <a:ln>
            <a:noFill/>
          </a:ln>
        </p:spPr>
        <p:txBody>
          <a:bodyPr spcFirstLastPara="1" wrap="square" lIns="68569" tIns="34275" rIns="68569" bIns="34275" anchor="t" anchorCtr="0">
            <a:spAutoFit/>
          </a:bodyPr>
          <a:lstStyle/>
          <a:p>
            <a:pPr algn="ctr" defTabSz="685783">
              <a:defRPr/>
            </a:pPr>
            <a:endParaRPr sz="788" dirty="0"/>
          </a:p>
        </p:txBody>
      </p:sp>
      <p:sp>
        <p:nvSpPr>
          <p:cNvPr id="40" name="Google Shape;1843;p14">
            <a:extLst>
              <a:ext uri="{FF2B5EF4-FFF2-40B4-BE49-F238E27FC236}">
                <a16:creationId xmlns:a16="http://schemas.microsoft.com/office/drawing/2014/main" id="{58445E2D-03A5-6790-0E68-66EA275A917D}"/>
              </a:ext>
            </a:extLst>
          </p:cNvPr>
          <p:cNvSpPr txBox="1"/>
          <p:nvPr/>
        </p:nvSpPr>
        <p:spPr>
          <a:xfrm>
            <a:off x="3947593" y="3596216"/>
            <a:ext cx="112784" cy="190471"/>
          </a:xfrm>
          <a:prstGeom prst="rect">
            <a:avLst/>
          </a:prstGeom>
          <a:noFill/>
          <a:ln>
            <a:noFill/>
          </a:ln>
        </p:spPr>
        <p:txBody>
          <a:bodyPr spcFirstLastPara="1" wrap="square" lIns="68569" tIns="34275" rIns="68569" bIns="34275" anchor="t" anchorCtr="0">
            <a:spAutoFit/>
          </a:bodyPr>
          <a:lstStyle/>
          <a:p>
            <a:pPr algn="ctr" defTabSz="685783">
              <a:defRPr/>
            </a:pPr>
            <a:endParaRPr sz="788" dirty="0"/>
          </a:p>
        </p:txBody>
      </p:sp>
      <p:sp>
        <p:nvSpPr>
          <p:cNvPr id="41" name="Google Shape;1845;p14">
            <a:extLst>
              <a:ext uri="{FF2B5EF4-FFF2-40B4-BE49-F238E27FC236}">
                <a16:creationId xmlns:a16="http://schemas.microsoft.com/office/drawing/2014/main" id="{EC3CF74F-3246-8DA9-4632-0870AC9FC009}"/>
              </a:ext>
            </a:extLst>
          </p:cNvPr>
          <p:cNvSpPr txBox="1"/>
          <p:nvPr/>
        </p:nvSpPr>
        <p:spPr>
          <a:xfrm>
            <a:off x="3203108" y="775008"/>
            <a:ext cx="1735258" cy="376996"/>
          </a:xfrm>
          <a:prstGeom prst="rect">
            <a:avLst/>
          </a:prstGeom>
          <a:noFill/>
          <a:ln>
            <a:noFill/>
          </a:ln>
        </p:spPr>
        <p:txBody>
          <a:bodyPr spcFirstLastPara="1" wrap="square" lIns="68569" tIns="34275" rIns="68569" bIns="34275" anchor="ctr" anchorCtr="0">
            <a:spAutoFit/>
          </a:bodyPr>
          <a:lstStyle/>
          <a:p>
            <a:pPr algn="ctr" defTabSz="685783">
              <a:defRPr/>
            </a:pPr>
            <a:r>
              <a:rPr lang="en-GB" sz="1000" b="1" dirty="0">
                <a:ea typeface="Arial Narrow"/>
                <a:cs typeface="Arial Narrow"/>
                <a:sym typeface="Arial Narrow"/>
              </a:rPr>
              <a:t>Alectinib </a:t>
            </a:r>
            <a:br>
              <a:rPr lang="en-GB" sz="1000" b="1" dirty="0">
                <a:ea typeface="Arial Narrow"/>
                <a:cs typeface="Arial Narrow"/>
                <a:sym typeface="Arial Narrow"/>
              </a:rPr>
            </a:br>
            <a:r>
              <a:rPr lang="en-GB" sz="1000" b="1" dirty="0">
                <a:ea typeface="Arial Narrow"/>
                <a:cs typeface="Arial Narrow"/>
                <a:sym typeface="Arial Narrow"/>
              </a:rPr>
              <a:t>(N=128)</a:t>
            </a:r>
            <a:endParaRPr sz="1600" dirty="0"/>
          </a:p>
        </p:txBody>
      </p:sp>
      <p:sp>
        <p:nvSpPr>
          <p:cNvPr id="42" name="Google Shape;1846;p14">
            <a:extLst>
              <a:ext uri="{FF2B5EF4-FFF2-40B4-BE49-F238E27FC236}">
                <a16:creationId xmlns:a16="http://schemas.microsoft.com/office/drawing/2014/main" id="{830D7A38-A357-8196-4817-0A6DE95A626C}"/>
              </a:ext>
            </a:extLst>
          </p:cNvPr>
          <p:cNvSpPr txBox="1"/>
          <p:nvPr/>
        </p:nvSpPr>
        <p:spPr>
          <a:xfrm>
            <a:off x="5803899" y="775008"/>
            <a:ext cx="1435324" cy="376996"/>
          </a:xfrm>
          <a:prstGeom prst="rect">
            <a:avLst/>
          </a:prstGeom>
          <a:noFill/>
          <a:ln>
            <a:noFill/>
          </a:ln>
        </p:spPr>
        <p:txBody>
          <a:bodyPr spcFirstLastPara="1" wrap="square" lIns="68569" tIns="34275" rIns="68569" bIns="34275" anchor="ctr" anchorCtr="0">
            <a:spAutoFit/>
          </a:bodyPr>
          <a:lstStyle/>
          <a:p>
            <a:pPr algn="ctr" defTabSz="685783">
              <a:defRPr/>
            </a:pPr>
            <a:r>
              <a:rPr lang="en-GB" sz="1000" b="1" dirty="0">
                <a:ea typeface="Arial Narrow"/>
                <a:cs typeface="Arial Narrow"/>
                <a:sym typeface="Arial Narrow"/>
              </a:rPr>
              <a:t>Chemotherapy (N=120)</a:t>
            </a:r>
            <a:endParaRPr sz="1600" dirty="0"/>
          </a:p>
        </p:txBody>
      </p:sp>
      <p:sp>
        <p:nvSpPr>
          <p:cNvPr id="43" name="TextBox 42">
            <a:extLst>
              <a:ext uri="{FF2B5EF4-FFF2-40B4-BE49-F238E27FC236}">
                <a16:creationId xmlns:a16="http://schemas.microsoft.com/office/drawing/2014/main" id="{C5684197-D537-1224-8EAC-30DD8B58EF20}"/>
              </a:ext>
            </a:extLst>
          </p:cNvPr>
          <p:cNvSpPr txBox="1"/>
          <p:nvPr/>
        </p:nvSpPr>
        <p:spPr>
          <a:xfrm>
            <a:off x="1167946" y="865418"/>
            <a:ext cx="1234394" cy="246221"/>
          </a:xfrm>
          <a:prstGeom prst="rect">
            <a:avLst/>
          </a:prstGeom>
          <a:noFill/>
        </p:spPr>
        <p:txBody>
          <a:bodyPr wrap="square" rtlCol="0">
            <a:spAutoFit/>
          </a:bodyPr>
          <a:lstStyle/>
          <a:p>
            <a:pPr algn="r" defTabSz="685783">
              <a:defRPr/>
            </a:pPr>
            <a:r>
              <a:rPr lang="en-GB" sz="1000" b="1" dirty="0">
                <a:solidFill>
                  <a:prstClr val="black"/>
                </a:solidFill>
              </a:rPr>
              <a:t>Adverse event</a:t>
            </a:r>
          </a:p>
        </p:txBody>
      </p:sp>
      <p:sp>
        <p:nvSpPr>
          <p:cNvPr id="45" name="Google Shape;1888;p14">
            <a:extLst>
              <a:ext uri="{FF2B5EF4-FFF2-40B4-BE49-F238E27FC236}">
                <a16:creationId xmlns:a16="http://schemas.microsoft.com/office/drawing/2014/main" id="{E71C468E-84BF-C46F-5208-11253AF2B0CD}"/>
              </a:ext>
            </a:extLst>
          </p:cNvPr>
          <p:cNvSpPr txBox="1"/>
          <p:nvPr/>
        </p:nvSpPr>
        <p:spPr>
          <a:xfrm>
            <a:off x="4908264" y="4327410"/>
            <a:ext cx="357542" cy="138499"/>
          </a:xfrm>
          <a:prstGeom prst="rect">
            <a:avLst/>
          </a:prstGeom>
          <a:noFill/>
          <a:ln>
            <a:noFill/>
          </a:ln>
        </p:spPr>
        <p:txBody>
          <a:bodyPr spcFirstLastPara="1" wrap="square" lIns="0" tIns="0" rIns="0" bIns="0" anchor="t" anchorCtr="0">
            <a:spAutoFit/>
          </a:bodyPr>
          <a:lstStyle/>
          <a:p>
            <a:pPr defTabSz="685783">
              <a:defRPr/>
            </a:pPr>
            <a:r>
              <a:rPr lang="en-GB" sz="900" dirty="0">
                <a:solidFill>
                  <a:prstClr val="black"/>
                </a:solidFill>
              </a:rPr>
              <a:t>1/2</a:t>
            </a:r>
            <a:endParaRPr sz="900" dirty="0">
              <a:solidFill>
                <a:prstClr val="black"/>
              </a:solidFill>
            </a:endParaRPr>
          </a:p>
        </p:txBody>
      </p:sp>
      <p:sp>
        <p:nvSpPr>
          <p:cNvPr id="46" name="Google Shape;1889;p14">
            <a:extLst>
              <a:ext uri="{FF2B5EF4-FFF2-40B4-BE49-F238E27FC236}">
                <a16:creationId xmlns:a16="http://schemas.microsoft.com/office/drawing/2014/main" id="{5FFB483D-93B1-310E-70BB-22D3C0AD0304}"/>
              </a:ext>
            </a:extLst>
          </p:cNvPr>
          <p:cNvSpPr txBox="1"/>
          <p:nvPr/>
        </p:nvSpPr>
        <p:spPr>
          <a:xfrm>
            <a:off x="3953829" y="4327410"/>
            <a:ext cx="580788" cy="138499"/>
          </a:xfrm>
          <a:prstGeom prst="rect">
            <a:avLst/>
          </a:prstGeom>
          <a:noFill/>
          <a:ln>
            <a:noFill/>
          </a:ln>
        </p:spPr>
        <p:txBody>
          <a:bodyPr spcFirstLastPara="1" wrap="square" lIns="0" tIns="0" rIns="0" bIns="0" anchor="t" anchorCtr="0">
            <a:spAutoFit/>
          </a:bodyPr>
          <a:lstStyle/>
          <a:p>
            <a:pPr defTabSz="685783">
              <a:defRPr/>
            </a:pPr>
            <a:r>
              <a:rPr lang="en-GB" sz="900" b="1" dirty="0">
                <a:solidFill>
                  <a:prstClr val="black"/>
                </a:solidFill>
              </a:rPr>
              <a:t>AE grade:</a:t>
            </a:r>
            <a:endParaRPr sz="900" b="1" dirty="0">
              <a:solidFill>
                <a:prstClr val="black"/>
              </a:solidFill>
            </a:endParaRPr>
          </a:p>
        </p:txBody>
      </p:sp>
      <p:sp>
        <p:nvSpPr>
          <p:cNvPr id="47" name="Google Shape;1890;p14">
            <a:extLst>
              <a:ext uri="{FF2B5EF4-FFF2-40B4-BE49-F238E27FC236}">
                <a16:creationId xmlns:a16="http://schemas.microsoft.com/office/drawing/2014/main" id="{C509EAA0-B4A9-7356-9990-B4C7CA51A541}"/>
              </a:ext>
            </a:extLst>
          </p:cNvPr>
          <p:cNvSpPr/>
          <p:nvPr/>
        </p:nvSpPr>
        <p:spPr>
          <a:xfrm>
            <a:off x="4693684" y="4346067"/>
            <a:ext cx="193259" cy="127308"/>
          </a:xfrm>
          <a:prstGeom prst="rect">
            <a:avLst/>
          </a:prstGeom>
          <a:solidFill>
            <a:srgbClr val="5885F6"/>
          </a:solidFill>
          <a:ln>
            <a:noFill/>
          </a:ln>
        </p:spPr>
        <p:txBody>
          <a:bodyPr spcFirstLastPara="1" wrap="square" lIns="72000" tIns="45713" rIns="72000" bIns="45713" anchor="ctr" anchorCtr="0">
            <a:noAutofit/>
          </a:bodyPr>
          <a:lstStyle/>
          <a:p>
            <a:pPr algn="ctr" defTabSz="685783">
              <a:buClr>
                <a:prstClr val="black"/>
              </a:buClr>
              <a:buSzPts val="1800"/>
              <a:defRPr/>
            </a:pPr>
            <a:endParaRPr sz="900" dirty="0">
              <a:solidFill>
                <a:srgbClr val="FFFFFF"/>
              </a:solidFill>
            </a:endParaRPr>
          </a:p>
        </p:txBody>
      </p:sp>
      <p:sp>
        <p:nvSpPr>
          <p:cNvPr id="48" name="Google Shape;1891;p14">
            <a:extLst>
              <a:ext uri="{FF2B5EF4-FFF2-40B4-BE49-F238E27FC236}">
                <a16:creationId xmlns:a16="http://schemas.microsoft.com/office/drawing/2014/main" id="{DDA04C23-FF2D-24FA-32DE-E3C2C6E1CDB4}"/>
              </a:ext>
            </a:extLst>
          </p:cNvPr>
          <p:cNvSpPr/>
          <p:nvPr/>
        </p:nvSpPr>
        <p:spPr>
          <a:xfrm>
            <a:off x="4693684" y="4530034"/>
            <a:ext cx="193259" cy="127308"/>
          </a:xfrm>
          <a:prstGeom prst="rect">
            <a:avLst/>
          </a:prstGeom>
          <a:solidFill>
            <a:srgbClr val="0937AB"/>
          </a:solidFill>
          <a:ln>
            <a:noFill/>
          </a:ln>
        </p:spPr>
        <p:txBody>
          <a:bodyPr spcFirstLastPara="1" wrap="square" lIns="72000" tIns="45713" rIns="72000" bIns="45713" anchor="ctr" anchorCtr="0">
            <a:noAutofit/>
          </a:bodyPr>
          <a:lstStyle/>
          <a:p>
            <a:pPr algn="ctr" defTabSz="685783">
              <a:defRPr/>
            </a:pPr>
            <a:endParaRPr sz="900" dirty="0">
              <a:solidFill>
                <a:srgbClr val="FFFFFF"/>
              </a:solidFill>
            </a:endParaRPr>
          </a:p>
        </p:txBody>
      </p:sp>
      <p:sp>
        <p:nvSpPr>
          <p:cNvPr id="49" name="Google Shape;1888;p14">
            <a:extLst>
              <a:ext uri="{FF2B5EF4-FFF2-40B4-BE49-F238E27FC236}">
                <a16:creationId xmlns:a16="http://schemas.microsoft.com/office/drawing/2014/main" id="{8FD8BEFF-4393-17C9-09E0-D50E76FEC326}"/>
              </a:ext>
            </a:extLst>
          </p:cNvPr>
          <p:cNvSpPr txBox="1"/>
          <p:nvPr/>
        </p:nvSpPr>
        <p:spPr>
          <a:xfrm>
            <a:off x="4927497" y="4517910"/>
            <a:ext cx="374118" cy="138499"/>
          </a:xfrm>
          <a:prstGeom prst="rect">
            <a:avLst/>
          </a:prstGeom>
          <a:noFill/>
          <a:ln>
            <a:noFill/>
          </a:ln>
        </p:spPr>
        <p:txBody>
          <a:bodyPr spcFirstLastPara="1" wrap="square" lIns="0" tIns="0" rIns="0" bIns="0" anchor="t" anchorCtr="0">
            <a:spAutoFit/>
          </a:bodyPr>
          <a:lstStyle/>
          <a:p>
            <a:pPr defTabSz="685783">
              <a:defRPr/>
            </a:pPr>
            <a:r>
              <a:rPr lang="en-GB" sz="900" dirty="0">
                <a:solidFill>
                  <a:prstClr val="black"/>
                </a:solidFill>
              </a:rPr>
              <a:t>3/4</a:t>
            </a:r>
            <a:endParaRPr sz="900" dirty="0">
              <a:solidFill>
                <a:prstClr val="black"/>
              </a:solidFill>
            </a:endParaRPr>
          </a:p>
        </p:txBody>
      </p:sp>
      <p:graphicFrame>
        <p:nvGraphicFramePr>
          <p:cNvPr id="50" name="Table 49">
            <a:extLst>
              <a:ext uri="{FF2B5EF4-FFF2-40B4-BE49-F238E27FC236}">
                <a16:creationId xmlns:a16="http://schemas.microsoft.com/office/drawing/2014/main" id="{548DA600-7715-A9C2-B01D-38951B48AA87}"/>
              </a:ext>
            </a:extLst>
          </p:cNvPr>
          <p:cNvGraphicFramePr>
            <a:graphicFrameLocks noGrp="1"/>
          </p:cNvGraphicFramePr>
          <p:nvPr/>
        </p:nvGraphicFramePr>
        <p:xfrm>
          <a:off x="451009" y="1183479"/>
          <a:ext cx="1905000" cy="2954179"/>
        </p:xfrm>
        <a:graphic>
          <a:graphicData uri="http://schemas.openxmlformats.org/drawingml/2006/table">
            <a:tbl>
              <a:tblPr>
                <a:tableStyleId>{5C22544A-7EE6-4342-B048-85BDC9FD1C3A}</a:tableStyleId>
              </a:tblPr>
              <a:tblGrid>
                <a:gridCol w="1905000">
                  <a:extLst>
                    <a:ext uri="{9D8B030D-6E8A-4147-A177-3AD203B41FA5}">
                      <a16:colId xmlns:a16="http://schemas.microsoft.com/office/drawing/2014/main" val="479396523"/>
                    </a:ext>
                  </a:extLst>
                </a:gridCol>
              </a:tblGrid>
              <a:tr h="260985">
                <a:tc>
                  <a:txBody>
                    <a:bodyPr/>
                    <a:lstStyle/>
                    <a:p>
                      <a:pPr algn="r" fontAlgn="b"/>
                      <a:r>
                        <a:rPr lang="en-GB" sz="800" u="none" strike="noStrike" dirty="0">
                          <a:effectLst/>
                        </a:rPr>
                        <a:t>Blood creatine phosphokinase increased </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5435521"/>
                  </a:ext>
                </a:extLst>
              </a:tr>
              <a:tr h="179546">
                <a:tc>
                  <a:txBody>
                    <a:bodyPr/>
                    <a:lstStyle/>
                    <a:p>
                      <a:pPr algn="r" fontAlgn="b"/>
                      <a:r>
                        <a:rPr lang="en-GB" sz="800" u="none" strike="noStrike" dirty="0">
                          <a:effectLst/>
                        </a:rPr>
                        <a:t>Constipation</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2369574"/>
                  </a:ext>
                </a:extLst>
              </a:tr>
              <a:tr h="179546">
                <a:tc>
                  <a:txBody>
                    <a:bodyPr/>
                    <a:lstStyle/>
                    <a:p>
                      <a:pPr algn="r" fontAlgn="b"/>
                      <a:r>
                        <a:rPr lang="en-GB" sz="800" u="none" strike="noStrike" dirty="0">
                          <a:effectLst/>
                        </a:rPr>
                        <a:t>Aspartate aminotransferase increase </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5726406"/>
                  </a:ext>
                </a:extLst>
              </a:tr>
              <a:tr h="179546">
                <a:tc>
                  <a:txBody>
                    <a:bodyPr/>
                    <a:lstStyle/>
                    <a:p>
                      <a:pPr algn="r" fontAlgn="b"/>
                      <a:r>
                        <a:rPr lang="en-GB" sz="800" u="none" strike="noStrike" dirty="0">
                          <a:effectLst/>
                        </a:rPr>
                        <a:t>Alanine aminotransferase increased </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1880391"/>
                  </a:ext>
                </a:extLst>
              </a:tr>
              <a:tr h="179546">
                <a:tc>
                  <a:txBody>
                    <a:bodyPr/>
                    <a:lstStyle/>
                    <a:p>
                      <a:pPr algn="r" fontAlgn="b"/>
                      <a:r>
                        <a:rPr lang="en-GB" sz="800" u="none" strike="noStrike" dirty="0">
                          <a:effectLst/>
                        </a:rPr>
                        <a:t>Blood bilirubin increased</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6331553"/>
                  </a:ext>
                </a:extLst>
              </a:tr>
              <a:tr h="179546">
                <a:tc>
                  <a:txBody>
                    <a:bodyPr/>
                    <a:lstStyle/>
                    <a:p>
                      <a:pPr algn="r" fontAlgn="b"/>
                      <a:r>
                        <a:rPr lang="en-GB" sz="800" u="none" strike="noStrike" dirty="0">
                          <a:effectLst/>
                        </a:rPr>
                        <a:t>COVID-19</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48857010"/>
                  </a:ext>
                </a:extLst>
              </a:tr>
              <a:tr h="179546">
                <a:tc>
                  <a:txBody>
                    <a:bodyPr/>
                    <a:lstStyle/>
                    <a:p>
                      <a:pPr algn="r" fontAlgn="b"/>
                      <a:r>
                        <a:rPr lang="en-GB" sz="800" u="none" strike="noStrike" dirty="0">
                          <a:effectLst/>
                        </a:rPr>
                        <a:t>Myalgia</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8472265"/>
                  </a:ext>
                </a:extLst>
              </a:tr>
              <a:tr h="179546">
                <a:tc>
                  <a:txBody>
                    <a:bodyPr/>
                    <a:lstStyle/>
                    <a:p>
                      <a:pPr algn="r" fontAlgn="b"/>
                      <a:r>
                        <a:rPr lang="en-GB" sz="800" u="none" strike="noStrike" dirty="0">
                          <a:effectLst/>
                        </a:rPr>
                        <a:t>Blood alkaline phosphatase increased</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3820748"/>
                  </a:ext>
                </a:extLst>
              </a:tr>
              <a:tr h="179546">
                <a:tc>
                  <a:txBody>
                    <a:bodyPr/>
                    <a:lstStyle/>
                    <a:p>
                      <a:pPr algn="r" fontAlgn="b"/>
                      <a:r>
                        <a:rPr lang="en-GB" sz="800" u="none" strike="noStrike" dirty="0">
                          <a:effectLst/>
                        </a:rPr>
                        <a:t>Anaemia</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3106391"/>
                  </a:ext>
                </a:extLst>
              </a:tr>
              <a:tr h="179546">
                <a:tc>
                  <a:txBody>
                    <a:bodyPr/>
                    <a:lstStyle/>
                    <a:p>
                      <a:pPr algn="r" fontAlgn="b"/>
                      <a:r>
                        <a:rPr lang="en-GB" sz="800" u="none" strike="noStrike" dirty="0">
                          <a:effectLst/>
                        </a:rPr>
                        <a:t>Asthenia </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8981194"/>
                  </a:ext>
                </a:extLst>
              </a:tr>
              <a:tr h="179546">
                <a:tc>
                  <a:txBody>
                    <a:bodyPr/>
                    <a:lstStyle/>
                    <a:p>
                      <a:pPr algn="r" fontAlgn="b"/>
                      <a:r>
                        <a:rPr lang="en-GB" sz="800" u="none" strike="noStrike" dirty="0">
                          <a:effectLst/>
                        </a:rPr>
                        <a:t>Nausea</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1793795"/>
                  </a:ext>
                </a:extLst>
              </a:tr>
              <a:tr h="179546">
                <a:tc>
                  <a:txBody>
                    <a:bodyPr/>
                    <a:lstStyle/>
                    <a:p>
                      <a:pPr algn="r" fontAlgn="b"/>
                      <a:r>
                        <a:rPr lang="en-GB" sz="800" u="none" strike="noStrike" dirty="0">
                          <a:effectLst/>
                        </a:rPr>
                        <a:t>Vomiting</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2727867"/>
                  </a:ext>
                </a:extLst>
              </a:tr>
              <a:tr h="179546">
                <a:tc>
                  <a:txBody>
                    <a:bodyPr/>
                    <a:lstStyle/>
                    <a:p>
                      <a:pPr algn="r" fontAlgn="b"/>
                      <a:r>
                        <a:rPr lang="en-GB" sz="800" u="none" strike="noStrike" dirty="0">
                          <a:effectLst/>
                        </a:rPr>
                        <a:t>Decreased appetite </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4389063"/>
                  </a:ext>
                </a:extLst>
              </a:tr>
              <a:tr h="179546">
                <a:tc>
                  <a:txBody>
                    <a:bodyPr/>
                    <a:lstStyle/>
                    <a:p>
                      <a:pPr algn="r" fontAlgn="b"/>
                      <a:r>
                        <a:rPr lang="en-GB" sz="800" u="none" strike="noStrike" dirty="0">
                          <a:effectLst/>
                        </a:rPr>
                        <a:t>Neutrophil count decreased</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0563572"/>
                  </a:ext>
                </a:extLst>
              </a:tr>
              <a:tr h="179546">
                <a:tc>
                  <a:txBody>
                    <a:bodyPr/>
                    <a:lstStyle/>
                    <a:p>
                      <a:pPr algn="r" fontAlgn="b"/>
                      <a:r>
                        <a:rPr lang="en-GB" sz="800" u="none" strike="noStrike" dirty="0">
                          <a:effectLst/>
                        </a:rPr>
                        <a:t>Neutropenia </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7398305"/>
                  </a:ext>
                </a:extLst>
              </a:tr>
              <a:tr h="179546">
                <a:tc>
                  <a:txBody>
                    <a:bodyPr/>
                    <a:lstStyle/>
                    <a:p>
                      <a:pPr algn="r" fontAlgn="b"/>
                      <a:r>
                        <a:rPr lang="en-GB" sz="800" u="none" strike="noStrike" dirty="0">
                          <a:effectLst/>
                        </a:rPr>
                        <a:t>White blood cell count increased</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3829498"/>
                  </a:ext>
                </a:extLst>
              </a:tr>
            </a:tbl>
          </a:graphicData>
        </a:graphic>
      </p:graphicFrame>
      <p:grpSp>
        <p:nvGrpSpPr>
          <p:cNvPr id="2" name="Group 1">
            <a:extLst>
              <a:ext uri="{FF2B5EF4-FFF2-40B4-BE49-F238E27FC236}">
                <a16:creationId xmlns:a16="http://schemas.microsoft.com/office/drawing/2014/main" id="{4F12C7EC-E0E4-A241-B6BC-7DE57246076D}"/>
              </a:ext>
            </a:extLst>
          </p:cNvPr>
          <p:cNvGrpSpPr/>
          <p:nvPr/>
        </p:nvGrpSpPr>
        <p:grpSpPr>
          <a:xfrm>
            <a:off x="2200332" y="4094223"/>
            <a:ext cx="6154046" cy="192330"/>
            <a:chOff x="2409881" y="4091858"/>
            <a:chExt cx="6154046" cy="192330"/>
          </a:xfrm>
        </p:grpSpPr>
        <p:sp>
          <p:nvSpPr>
            <p:cNvPr id="53" name="Google Shape;1860;p14">
              <a:extLst>
                <a:ext uri="{FF2B5EF4-FFF2-40B4-BE49-F238E27FC236}">
                  <a16:creationId xmlns:a16="http://schemas.microsoft.com/office/drawing/2014/main" id="{1DF9BE2B-4979-12F3-1159-CD466B935BEB}"/>
                </a:ext>
              </a:extLst>
            </p:cNvPr>
            <p:cNvSpPr txBox="1"/>
            <p:nvPr/>
          </p:nvSpPr>
          <p:spPr>
            <a:xfrm>
              <a:off x="4704478" y="4091858"/>
              <a:ext cx="415800" cy="192330"/>
            </a:xfrm>
            <a:prstGeom prst="rect">
              <a:avLst/>
            </a:prstGeom>
            <a:noFill/>
            <a:ln>
              <a:noFill/>
            </a:ln>
          </p:spPr>
          <p:txBody>
            <a:bodyPr spcFirstLastPara="1" wrap="square" lIns="68569" tIns="34275" rIns="68569" bIns="34275" anchor="t" anchorCtr="0">
              <a:spAutoFit/>
            </a:bodyPr>
            <a:lstStyle/>
            <a:p>
              <a:pPr algn="ctr" defTabSz="685783">
                <a:defRPr/>
              </a:pPr>
              <a:r>
                <a:rPr lang="en-GB" sz="800" dirty="0"/>
                <a:t>20%</a:t>
              </a:r>
              <a:endParaRPr sz="1600" dirty="0">
                <a:solidFill>
                  <a:prstClr val="black"/>
                </a:solidFill>
              </a:endParaRPr>
            </a:p>
          </p:txBody>
        </p:sp>
        <p:sp>
          <p:nvSpPr>
            <p:cNvPr id="55" name="Google Shape;1862;p14">
              <a:extLst>
                <a:ext uri="{FF2B5EF4-FFF2-40B4-BE49-F238E27FC236}">
                  <a16:creationId xmlns:a16="http://schemas.microsoft.com/office/drawing/2014/main" id="{244B46A3-57A4-BFB1-5426-4905341C9E99}"/>
                </a:ext>
              </a:extLst>
            </p:cNvPr>
            <p:cNvSpPr txBox="1"/>
            <p:nvPr/>
          </p:nvSpPr>
          <p:spPr>
            <a:xfrm>
              <a:off x="5335329" y="4091858"/>
              <a:ext cx="288280" cy="192330"/>
            </a:xfrm>
            <a:prstGeom prst="rect">
              <a:avLst/>
            </a:prstGeom>
            <a:noFill/>
            <a:ln>
              <a:noFill/>
            </a:ln>
          </p:spPr>
          <p:txBody>
            <a:bodyPr spcFirstLastPara="1" wrap="square" lIns="68569" tIns="34275" rIns="68569" bIns="34275" anchor="t" anchorCtr="0">
              <a:spAutoFit/>
            </a:bodyPr>
            <a:lstStyle/>
            <a:p>
              <a:pPr algn="ctr" defTabSz="685783">
                <a:defRPr/>
              </a:pPr>
              <a:r>
                <a:rPr lang="en-GB" sz="800" dirty="0"/>
                <a:t>0</a:t>
              </a:r>
              <a:endParaRPr sz="1600" dirty="0">
                <a:solidFill>
                  <a:prstClr val="black"/>
                </a:solidFill>
              </a:endParaRPr>
            </a:p>
          </p:txBody>
        </p:sp>
        <p:sp>
          <p:nvSpPr>
            <p:cNvPr id="57" name="Google Shape;1864;p14">
              <a:extLst>
                <a:ext uri="{FF2B5EF4-FFF2-40B4-BE49-F238E27FC236}">
                  <a16:creationId xmlns:a16="http://schemas.microsoft.com/office/drawing/2014/main" id="{F3C6307A-AF3A-4D44-2940-16956E01688C}"/>
                </a:ext>
              </a:extLst>
            </p:cNvPr>
            <p:cNvSpPr txBox="1"/>
            <p:nvPr/>
          </p:nvSpPr>
          <p:spPr>
            <a:xfrm>
              <a:off x="5853258" y="4091858"/>
              <a:ext cx="415800" cy="192330"/>
            </a:xfrm>
            <a:prstGeom prst="rect">
              <a:avLst/>
            </a:prstGeom>
            <a:noFill/>
            <a:ln>
              <a:noFill/>
            </a:ln>
          </p:spPr>
          <p:txBody>
            <a:bodyPr spcFirstLastPara="1" wrap="square" lIns="68569" tIns="34275" rIns="68569" bIns="34275" anchor="t" anchorCtr="0">
              <a:spAutoFit/>
            </a:bodyPr>
            <a:lstStyle/>
            <a:p>
              <a:pPr algn="ctr" defTabSz="685783">
                <a:defRPr/>
              </a:pPr>
              <a:r>
                <a:rPr lang="en-GB" sz="800" dirty="0"/>
                <a:t>20%</a:t>
              </a:r>
              <a:endParaRPr sz="1600" dirty="0">
                <a:solidFill>
                  <a:prstClr val="black"/>
                </a:solidFill>
              </a:endParaRPr>
            </a:p>
          </p:txBody>
        </p:sp>
        <p:sp>
          <p:nvSpPr>
            <p:cNvPr id="59" name="Google Shape;1866;p14">
              <a:extLst>
                <a:ext uri="{FF2B5EF4-FFF2-40B4-BE49-F238E27FC236}">
                  <a16:creationId xmlns:a16="http://schemas.microsoft.com/office/drawing/2014/main" id="{E909DD63-0150-77AF-7BDB-60ECCAF19A9E}"/>
                </a:ext>
              </a:extLst>
            </p:cNvPr>
            <p:cNvSpPr txBox="1"/>
            <p:nvPr/>
          </p:nvSpPr>
          <p:spPr>
            <a:xfrm>
              <a:off x="4131524" y="4091858"/>
              <a:ext cx="415800" cy="192330"/>
            </a:xfrm>
            <a:prstGeom prst="rect">
              <a:avLst/>
            </a:prstGeom>
            <a:noFill/>
            <a:ln>
              <a:noFill/>
            </a:ln>
          </p:spPr>
          <p:txBody>
            <a:bodyPr spcFirstLastPara="1" wrap="square" lIns="68569" tIns="34275" rIns="68569" bIns="34275" anchor="t" anchorCtr="0">
              <a:spAutoFit/>
            </a:bodyPr>
            <a:lstStyle/>
            <a:p>
              <a:pPr algn="ctr" defTabSz="685783">
                <a:defRPr/>
              </a:pPr>
              <a:r>
                <a:rPr lang="en-GB" sz="800" dirty="0"/>
                <a:t>40%</a:t>
              </a:r>
              <a:endParaRPr sz="1600" dirty="0">
                <a:solidFill>
                  <a:prstClr val="black"/>
                </a:solidFill>
              </a:endParaRPr>
            </a:p>
          </p:txBody>
        </p:sp>
        <p:sp>
          <p:nvSpPr>
            <p:cNvPr id="60" name="Google Shape;1867;p14">
              <a:extLst>
                <a:ext uri="{FF2B5EF4-FFF2-40B4-BE49-F238E27FC236}">
                  <a16:creationId xmlns:a16="http://schemas.microsoft.com/office/drawing/2014/main" id="{2F66D516-DEB4-25F5-074F-9871347156A1}"/>
                </a:ext>
              </a:extLst>
            </p:cNvPr>
            <p:cNvSpPr txBox="1"/>
            <p:nvPr/>
          </p:nvSpPr>
          <p:spPr>
            <a:xfrm>
              <a:off x="6422511" y="4091858"/>
              <a:ext cx="415800" cy="192330"/>
            </a:xfrm>
            <a:prstGeom prst="rect">
              <a:avLst/>
            </a:prstGeom>
            <a:noFill/>
            <a:ln>
              <a:noFill/>
            </a:ln>
          </p:spPr>
          <p:txBody>
            <a:bodyPr spcFirstLastPara="1" wrap="square" lIns="68569" tIns="34275" rIns="68569" bIns="34275" anchor="t" anchorCtr="0">
              <a:spAutoFit/>
            </a:bodyPr>
            <a:lstStyle/>
            <a:p>
              <a:pPr algn="ctr" defTabSz="685783">
                <a:defRPr/>
              </a:pPr>
              <a:r>
                <a:rPr lang="en-GB" sz="800" dirty="0"/>
                <a:t>40%</a:t>
              </a:r>
              <a:endParaRPr sz="1600" dirty="0">
                <a:solidFill>
                  <a:prstClr val="black"/>
                </a:solidFill>
              </a:endParaRPr>
            </a:p>
          </p:txBody>
        </p:sp>
        <p:sp>
          <p:nvSpPr>
            <p:cNvPr id="62" name="Google Shape;1868;p14">
              <a:extLst>
                <a:ext uri="{FF2B5EF4-FFF2-40B4-BE49-F238E27FC236}">
                  <a16:creationId xmlns:a16="http://schemas.microsoft.com/office/drawing/2014/main" id="{19A2F764-A73A-4AEE-2F76-C597DF89AC07}"/>
                </a:ext>
              </a:extLst>
            </p:cNvPr>
            <p:cNvSpPr txBox="1"/>
            <p:nvPr/>
          </p:nvSpPr>
          <p:spPr>
            <a:xfrm>
              <a:off x="7000931" y="4091858"/>
              <a:ext cx="415234" cy="192330"/>
            </a:xfrm>
            <a:prstGeom prst="rect">
              <a:avLst/>
            </a:prstGeom>
            <a:noFill/>
            <a:ln>
              <a:noFill/>
            </a:ln>
          </p:spPr>
          <p:txBody>
            <a:bodyPr spcFirstLastPara="1" wrap="square" lIns="68569" tIns="34275" rIns="68569" bIns="34275" anchor="t" anchorCtr="0">
              <a:spAutoFit/>
            </a:bodyPr>
            <a:lstStyle/>
            <a:p>
              <a:pPr algn="ctr" defTabSz="685783">
                <a:defRPr/>
              </a:pPr>
              <a:r>
                <a:rPr lang="en-GB" sz="800" dirty="0"/>
                <a:t>60%</a:t>
              </a:r>
              <a:endParaRPr sz="800" dirty="0">
                <a:solidFill>
                  <a:prstClr val="black"/>
                </a:solidFill>
              </a:endParaRPr>
            </a:p>
          </p:txBody>
        </p:sp>
        <p:sp>
          <p:nvSpPr>
            <p:cNvPr id="64" name="Google Shape;1868;p14">
              <a:extLst>
                <a:ext uri="{FF2B5EF4-FFF2-40B4-BE49-F238E27FC236}">
                  <a16:creationId xmlns:a16="http://schemas.microsoft.com/office/drawing/2014/main" id="{BA088614-B846-2DFE-9457-C624FF8B0244}"/>
                </a:ext>
              </a:extLst>
            </p:cNvPr>
            <p:cNvSpPr txBox="1"/>
            <p:nvPr/>
          </p:nvSpPr>
          <p:spPr>
            <a:xfrm>
              <a:off x="7574812" y="4091858"/>
              <a:ext cx="415234" cy="192330"/>
            </a:xfrm>
            <a:prstGeom prst="rect">
              <a:avLst/>
            </a:prstGeom>
            <a:noFill/>
            <a:ln>
              <a:noFill/>
            </a:ln>
          </p:spPr>
          <p:txBody>
            <a:bodyPr spcFirstLastPara="1" wrap="square" lIns="68569" tIns="34275" rIns="68569" bIns="34275" anchor="t" anchorCtr="0">
              <a:spAutoFit/>
            </a:bodyPr>
            <a:lstStyle/>
            <a:p>
              <a:pPr algn="ctr" defTabSz="685783">
                <a:defRPr/>
              </a:pPr>
              <a:r>
                <a:rPr lang="en-GB" sz="800" dirty="0"/>
                <a:t>80%</a:t>
              </a:r>
              <a:endParaRPr sz="800" dirty="0">
                <a:solidFill>
                  <a:prstClr val="black"/>
                </a:solidFill>
              </a:endParaRPr>
            </a:p>
          </p:txBody>
        </p:sp>
        <p:sp>
          <p:nvSpPr>
            <p:cNvPr id="66" name="Google Shape;1868;p14">
              <a:extLst>
                <a:ext uri="{FF2B5EF4-FFF2-40B4-BE49-F238E27FC236}">
                  <a16:creationId xmlns:a16="http://schemas.microsoft.com/office/drawing/2014/main" id="{9C3B17B5-1CAC-C992-5F93-90B646BE66F3}"/>
                </a:ext>
              </a:extLst>
            </p:cNvPr>
            <p:cNvSpPr txBox="1"/>
            <p:nvPr/>
          </p:nvSpPr>
          <p:spPr>
            <a:xfrm>
              <a:off x="8148693" y="4091858"/>
              <a:ext cx="415234" cy="192330"/>
            </a:xfrm>
            <a:prstGeom prst="rect">
              <a:avLst/>
            </a:prstGeom>
            <a:noFill/>
            <a:ln>
              <a:noFill/>
            </a:ln>
          </p:spPr>
          <p:txBody>
            <a:bodyPr spcFirstLastPara="1" wrap="square" lIns="68569" tIns="34275" rIns="68569" bIns="34275" anchor="t" anchorCtr="0">
              <a:spAutoFit/>
            </a:bodyPr>
            <a:lstStyle/>
            <a:p>
              <a:pPr algn="ctr" defTabSz="685783">
                <a:defRPr/>
              </a:pPr>
              <a:r>
                <a:rPr lang="en-GB" sz="800" dirty="0"/>
                <a:t>100%</a:t>
              </a:r>
              <a:endParaRPr sz="800" dirty="0">
                <a:solidFill>
                  <a:prstClr val="black"/>
                </a:solidFill>
              </a:endParaRPr>
            </a:p>
          </p:txBody>
        </p:sp>
        <p:sp>
          <p:nvSpPr>
            <p:cNvPr id="68" name="Google Shape;1868;p14">
              <a:extLst>
                <a:ext uri="{FF2B5EF4-FFF2-40B4-BE49-F238E27FC236}">
                  <a16:creationId xmlns:a16="http://schemas.microsoft.com/office/drawing/2014/main" id="{99DC7720-CAC1-4B8A-C591-232C3BBD0AA9}"/>
                </a:ext>
              </a:extLst>
            </p:cNvPr>
            <p:cNvSpPr txBox="1"/>
            <p:nvPr/>
          </p:nvSpPr>
          <p:spPr>
            <a:xfrm>
              <a:off x="3555939" y="4091858"/>
              <a:ext cx="415234" cy="192330"/>
            </a:xfrm>
            <a:prstGeom prst="rect">
              <a:avLst/>
            </a:prstGeom>
            <a:noFill/>
            <a:ln>
              <a:noFill/>
            </a:ln>
          </p:spPr>
          <p:txBody>
            <a:bodyPr spcFirstLastPara="1" wrap="square" lIns="68569" tIns="34275" rIns="68569" bIns="34275" anchor="t" anchorCtr="0">
              <a:spAutoFit/>
            </a:bodyPr>
            <a:lstStyle/>
            <a:p>
              <a:pPr algn="ctr" defTabSz="685783">
                <a:defRPr/>
              </a:pPr>
              <a:r>
                <a:rPr lang="en-GB" sz="800" dirty="0"/>
                <a:t>60%</a:t>
              </a:r>
              <a:endParaRPr sz="800" dirty="0">
                <a:solidFill>
                  <a:prstClr val="black"/>
                </a:solidFill>
              </a:endParaRPr>
            </a:p>
          </p:txBody>
        </p:sp>
        <p:sp>
          <p:nvSpPr>
            <p:cNvPr id="70" name="Google Shape;1868;p14">
              <a:extLst>
                <a:ext uri="{FF2B5EF4-FFF2-40B4-BE49-F238E27FC236}">
                  <a16:creationId xmlns:a16="http://schemas.microsoft.com/office/drawing/2014/main" id="{9B007161-5FFF-39B9-E748-5B59C42ADDC1}"/>
                </a:ext>
              </a:extLst>
            </p:cNvPr>
            <p:cNvSpPr txBox="1"/>
            <p:nvPr/>
          </p:nvSpPr>
          <p:spPr>
            <a:xfrm>
              <a:off x="2983762" y="4091858"/>
              <a:ext cx="415234" cy="192330"/>
            </a:xfrm>
            <a:prstGeom prst="rect">
              <a:avLst/>
            </a:prstGeom>
            <a:noFill/>
            <a:ln>
              <a:noFill/>
            </a:ln>
          </p:spPr>
          <p:txBody>
            <a:bodyPr spcFirstLastPara="1" wrap="square" lIns="68569" tIns="34275" rIns="68569" bIns="34275" anchor="t" anchorCtr="0">
              <a:spAutoFit/>
            </a:bodyPr>
            <a:lstStyle/>
            <a:p>
              <a:pPr algn="ctr" defTabSz="685783">
                <a:defRPr/>
              </a:pPr>
              <a:r>
                <a:rPr lang="en-GB" sz="800" dirty="0"/>
                <a:t>80%</a:t>
              </a:r>
              <a:endParaRPr sz="800" dirty="0">
                <a:solidFill>
                  <a:prstClr val="black"/>
                </a:solidFill>
              </a:endParaRPr>
            </a:p>
          </p:txBody>
        </p:sp>
        <p:sp>
          <p:nvSpPr>
            <p:cNvPr id="72" name="Google Shape;1868;p14">
              <a:extLst>
                <a:ext uri="{FF2B5EF4-FFF2-40B4-BE49-F238E27FC236}">
                  <a16:creationId xmlns:a16="http://schemas.microsoft.com/office/drawing/2014/main" id="{D6BDE7CA-2A6F-6A19-13F3-D946D85DF52B}"/>
                </a:ext>
              </a:extLst>
            </p:cNvPr>
            <p:cNvSpPr txBox="1"/>
            <p:nvPr/>
          </p:nvSpPr>
          <p:spPr>
            <a:xfrm>
              <a:off x="2409881" y="4091858"/>
              <a:ext cx="415234" cy="192330"/>
            </a:xfrm>
            <a:prstGeom prst="rect">
              <a:avLst/>
            </a:prstGeom>
            <a:noFill/>
            <a:ln>
              <a:noFill/>
            </a:ln>
          </p:spPr>
          <p:txBody>
            <a:bodyPr spcFirstLastPara="1" wrap="square" lIns="68569" tIns="34275" rIns="68569" bIns="34275" anchor="t" anchorCtr="0">
              <a:spAutoFit/>
            </a:bodyPr>
            <a:lstStyle/>
            <a:p>
              <a:pPr algn="ctr" defTabSz="685783">
                <a:defRPr/>
              </a:pPr>
              <a:r>
                <a:rPr lang="en-GB" sz="800" dirty="0"/>
                <a:t>100%</a:t>
              </a:r>
              <a:endParaRPr sz="800" dirty="0">
                <a:solidFill>
                  <a:prstClr val="black"/>
                </a:solidFill>
              </a:endParaRPr>
            </a:p>
          </p:txBody>
        </p:sp>
      </p:grpSp>
      <p:sp>
        <p:nvSpPr>
          <p:cNvPr id="73" name="Google Shape;1888;p14">
            <a:extLst>
              <a:ext uri="{FF2B5EF4-FFF2-40B4-BE49-F238E27FC236}">
                <a16:creationId xmlns:a16="http://schemas.microsoft.com/office/drawing/2014/main" id="{80EE7D31-8537-9CED-975B-713BDBDCA3AE}"/>
              </a:ext>
            </a:extLst>
          </p:cNvPr>
          <p:cNvSpPr txBox="1"/>
          <p:nvPr/>
        </p:nvSpPr>
        <p:spPr>
          <a:xfrm>
            <a:off x="5736939" y="4336935"/>
            <a:ext cx="357542" cy="138499"/>
          </a:xfrm>
          <a:prstGeom prst="rect">
            <a:avLst/>
          </a:prstGeom>
          <a:noFill/>
          <a:ln>
            <a:noFill/>
          </a:ln>
        </p:spPr>
        <p:txBody>
          <a:bodyPr spcFirstLastPara="1" wrap="square" lIns="0" tIns="0" rIns="0" bIns="0" anchor="t" anchorCtr="0">
            <a:spAutoFit/>
          </a:bodyPr>
          <a:lstStyle/>
          <a:p>
            <a:pPr defTabSz="685783">
              <a:defRPr/>
            </a:pPr>
            <a:r>
              <a:rPr lang="en-GB" sz="900" dirty="0">
                <a:solidFill>
                  <a:prstClr val="black"/>
                </a:solidFill>
              </a:rPr>
              <a:t>1/2</a:t>
            </a:r>
            <a:endParaRPr sz="900" dirty="0">
              <a:solidFill>
                <a:prstClr val="black"/>
              </a:solidFill>
            </a:endParaRPr>
          </a:p>
        </p:txBody>
      </p:sp>
      <p:sp>
        <p:nvSpPr>
          <p:cNvPr id="74" name="Google Shape;1890;p14">
            <a:extLst>
              <a:ext uri="{FF2B5EF4-FFF2-40B4-BE49-F238E27FC236}">
                <a16:creationId xmlns:a16="http://schemas.microsoft.com/office/drawing/2014/main" id="{A1579D3B-689B-56C1-2EB4-C74C2AFA187A}"/>
              </a:ext>
            </a:extLst>
          </p:cNvPr>
          <p:cNvSpPr/>
          <p:nvPr/>
        </p:nvSpPr>
        <p:spPr>
          <a:xfrm>
            <a:off x="5496235" y="4346067"/>
            <a:ext cx="193259" cy="127308"/>
          </a:xfrm>
          <a:prstGeom prst="rect">
            <a:avLst/>
          </a:prstGeom>
          <a:solidFill>
            <a:srgbClr val="E39191"/>
          </a:solidFill>
          <a:ln>
            <a:noFill/>
          </a:ln>
        </p:spPr>
        <p:txBody>
          <a:bodyPr spcFirstLastPara="1" wrap="square" lIns="72000" tIns="45713" rIns="72000" bIns="45713" anchor="ctr" anchorCtr="0">
            <a:noAutofit/>
          </a:bodyPr>
          <a:lstStyle/>
          <a:p>
            <a:pPr algn="ctr" defTabSz="685783">
              <a:buClr>
                <a:prstClr val="black"/>
              </a:buClr>
              <a:buSzPts val="1800"/>
              <a:defRPr/>
            </a:pPr>
            <a:endParaRPr sz="900" dirty="0">
              <a:solidFill>
                <a:srgbClr val="FFFFFF"/>
              </a:solidFill>
            </a:endParaRPr>
          </a:p>
        </p:txBody>
      </p:sp>
      <p:sp>
        <p:nvSpPr>
          <p:cNvPr id="75" name="Google Shape;1891;p14">
            <a:extLst>
              <a:ext uri="{FF2B5EF4-FFF2-40B4-BE49-F238E27FC236}">
                <a16:creationId xmlns:a16="http://schemas.microsoft.com/office/drawing/2014/main" id="{8704963D-A7AC-673B-537B-FA83E5F60D9C}"/>
              </a:ext>
            </a:extLst>
          </p:cNvPr>
          <p:cNvSpPr/>
          <p:nvPr/>
        </p:nvSpPr>
        <p:spPr>
          <a:xfrm>
            <a:off x="5496235" y="4530034"/>
            <a:ext cx="193259" cy="127308"/>
          </a:xfrm>
          <a:prstGeom prst="rect">
            <a:avLst/>
          </a:prstGeom>
          <a:solidFill>
            <a:srgbClr val="AE2C2C"/>
          </a:solidFill>
          <a:ln>
            <a:noFill/>
          </a:ln>
        </p:spPr>
        <p:txBody>
          <a:bodyPr spcFirstLastPara="1" wrap="square" lIns="72000" tIns="45713" rIns="72000" bIns="45713" anchor="ctr" anchorCtr="0">
            <a:noAutofit/>
          </a:bodyPr>
          <a:lstStyle/>
          <a:p>
            <a:pPr algn="ctr" defTabSz="685783">
              <a:defRPr/>
            </a:pPr>
            <a:endParaRPr sz="900" dirty="0">
              <a:solidFill>
                <a:srgbClr val="FFFFFF"/>
              </a:solidFill>
            </a:endParaRPr>
          </a:p>
        </p:txBody>
      </p:sp>
      <p:sp>
        <p:nvSpPr>
          <p:cNvPr id="76" name="Google Shape;1888;p14">
            <a:extLst>
              <a:ext uri="{FF2B5EF4-FFF2-40B4-BE49-F238E27FC236}">
                <a16:creationId xmlns:a16="http://schemas.microsoft.com/office/drawing/2014/main" id="{8953ABAF-B662-3741-3590-51DCF1790265}"/>
              </a:ext>
            </a:extLst>
          </p:cNvPr>
          <p:cNvSpPr txBox="1"/>
          <p:nvPr/>
        </p:nvSpPr>
        <p:spPr>
          <a:xfrm>
            <a:off x="5737122" y="4517910"/>
            <a:ext cx="374118" cy="138499"/>
          </a:xfrm>
          <a:prstGeom prst="rect">
            <a:avLst/>
          </a:prstGeom>
          <a:noFill/>
          <a:ln>
            <a:noFill/>
          </a:ln>
        </p:spPr>
        <p:txBody>
          <a:bodyPr spcFirstLastPara="1" wrap="square" lIns="0" tIns="0" rIns="0" bIns="0" anchor="t" anchorCtr="0">
            <a:spAutoFit/>
          </a:bodyPr>
          <a:lstStyle/>
          <a:p>
            <a:pPr defTabSz="685783">
              <a:defRPr/>
            </a:pPr>
            <a:r>
              <a:rPr lang="en-GB" sz="900" dirty="0">
                <a:solidFill>
                  <a:prstClr val="black"/>
                </a:solidFill>
              </a:rPr>
              <a:t>3/4</a:t>
            </a:r>
            <a:endParaRPr sz="900" dirty="0">
              <a:solidFill>
                <a:prstClr val="black"/>
              </a:solidFill>
            </a:endParaRPr>
          </a:p>
        </p:txBody>
      </p:sp>
      <p:sp>
        <p:nvSpPr>
          <p:cNvPr id="77" name="TextBox 76">
            <a:extLst>
              <a:ext uri="{FF2B5EF4-FFF2-40B4-BE49-F238E27FC236}">
                <a16:creationId xmlns:a16="http://schemas.microsoft.com/office/drawing/2014/main" id="{D37E33D6-E3B1-48EA-A1EE-18A82D7C4067}"/>
              </a:ext>
            </a:extLst>
          </p:cNvPr>
          <p:cNvSpPr txBox="1"/>
          <p:nvPr/>
        </p:nvSpPr>
        <p:spPr>
          <a:xfrm>
            <a:off x="5768340" y="4604862"/>
            <a:ext cx="3016885" cy="309245"/>
          </a:xfrm>
          <a:prstGeom prst="rect">
            <a:avLst/>
          </a:prstGeom>
          <a:noFill/>
        </p:spPr>
        <p:txBody>
          <a:bodyPr wrap="square" lIns="0" tIns="0" rIns="0" bIns="0" rtlCol="0" anchor="b">
            <a:noAutofit/>
          </a:bodyPr>
          <a:lstStyle/>
          <a:p>
            <a:pPr algn="r"/>
            <a:r>
              <a:rPr lang="en-GB" sz="700" dirty="0">
                <a:solidFill>
                  <a:schemeClr val="tx1">
                    <a:lumMod val="75000"/>
                    <a:lumOff val="25000"/>
                  </a:schemeClr>
                </a:solidFill>
              </a:rPr>
              <a:t>Data cut-off: 26 June 2023</a:t>
            </a:r>
          </a:p>
          <a:p>
            <a:pPr algn="r"/>
            <a:r>
              <a:rPr lang="en-GB" sz="700" dirty="0">
                <a:solidFill>
                  <a:schemeClr val="tx1">
                    <a:lumMod val="75000"/>
                    <a:lumOff val="25000"/>
                  </a:schemeClr>
                </a:solidFill>
              </a:rPr>
              <a:t>Median treatment duration was 23.9 months in the alectinib arm and </a:t>
            </a:r>
            <a:br>
              <a:rPr lang="en-GB" sz="700" dirty="0">
                <a:solidFill>
                  <a:schemeClr val="tx1">
                    <a:lumMod val="75000"/>
                    <a:lumOff val="25000"/>
                  </a:schemeClr>
                </a:solidFill>
              </a:rPr>
            </a:br>
            <a:r>
              <a:rPr lang="en-GB" sz="700" dirty="0">
                <a:solidFill>
                  <a:schemeClr val="tx1">
                    <a:lumMod val="75000"/>
                    <a:lumOff val="25000"/>
                  </a:schemeClr>
                </a:solidFill>
              </a:rPr>
              <a:t>2.1 months in the chemotherapy arm. No grade 5 events were observed</a:t>
            </a:r>
          </a:p>
        </p:txBody>
      </p:sp>
    </p:spTree>
    <p:extLst>
      <p:ext uri="{BB962C8B-B14F-4D97-AF65-F5344CB8AC3E}">
        <p14:creationId xmlns:p14="http://schemas.microsoft.com/office/powerpoint/2010/main" val="17200561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2E657BD-04B1-4545-8111-2B98882F3D11}"/>
              </a:ext>
            </a:extLst>
          </p:cNvPr>
          <p:cNvPicPr>
            <a:picLocks noGrp="1" noChangeAspect="1"/>
          </p:cNvPicPr>
          <p:nvPr>
            <p:ph idx="1"/>
          </p:nvPr>
        </p:nvPicPr>
        <p:blipFill>
          <a:blip r:embed="rId2"/>
          <a:stretch>
            <a:fillRect/>
          </a:stretch>
        </p:blipFill>
        <p:spPr>
          <a:xfrm>
            <a:off x="1751749" y="1104916"/>
            <a:ext cx="5379244" cy="3071813"/>
          </a:xfrm>
          <a:prstGeom prst="rect">
            <a:avLst/>
          </a:prstGeom>
        </p:spPr>
      </p:pic>
      <p:sp>
        <p:nvSpPr>
          <p:cNvPr id="4" name="Rectangle 2">
            <a:extLst>
              <a:ext uri="{FF2B5EF4-FFF2-40B4-BE49-F238E27FC236}">
                <a16:creationId xmlns:a16="http://schemas.microsoft.com/office/drawing/2014/main" id="{86C91D26-6D32-4999-A4C6-9B85B83A5498}"/>
              </a:ext>
            </a:extLst>
          </p:cNvPr>
          <p:cNvSpPr txBox="1">
            <a:spLocks noRot="1" noChangeArrowheads="1"/>
          </p:cNvSpPr>
          <p:nvPr/>
        </p:nvSpPr>
        <p:spPr>
          <a:xfrm>
            <a:off x="457200" y="406818"/>
            <a:ext cx="8229600" cy="857250"/>
          </a:xfrm>
        </p:spPr>
        <p:txBody>
          <a:bodyPr/>
          <a:lst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r>
              <a:rPr lang="en-US" altLang="en-US" sz="3597" kern="0" dirty="0">
                <a:solidFill>
                  <a:schemeClr val="tx1"/>
                </a:solidFill>
                <a:latin typeface="Arial" panose="020B0604020202020204" pitchFamily="34" charset="0"/>
              </a:rPr>
              <a:t>EML4-ALK variant and TP53 status</a:t>
            </a:r>
          </a:p>
        </p:txBody>
      </p:sp>
      <p:sp>
        <p:nvSpPr>
          <p:cNvPr id="5" name="TextBox 4">
            <a:extLst>
              <a:ext uri="{FF2B5EF4-FFF2-40B4-BE49-F238E27FC236}">
                <a16:creationId xmlns:a16="http://schemas.microsoft.com/office/drawing/2014/main" id="{53B53AE6-6733-4E3C-80E0-DF1C50605D47}"/>
              </a:ext>
            </a:extLst>
          </p:cNvPr>
          <p:cNvSpPr txBox="1"/>
          <p:nvPr/>
        </p:nvSpPr>
        <p:spPr>
          <a:xfrm>
            <a:off x="5963195" y="4613569"/>
            <a:ext cx="2723606" cy="646331"/>
          </a:xfrm>
          <a:prstGeom prst="rect">
            <a:avLst/>
          </a:prstGeom>
          <a:noFill/>
        </p:spPr>
        <p:txBody>
          <a:bodyPr wrap="square" rtlCol="0">
            <a:spAutoFit/>
          </a:bodyPr>
          <a:lstStyle/>
          <a:p>
            <a:r>
              <a:rPr lang="en-US" sz="1800" dirty="0"/>
              <a:t>Parikh et al. ASCO 2023 #9029</a:t>
            </a:r>
          </a:p>
        </p:txBody>
      </p:sp>
    </p:spTree>
    <p:extLst>
      <p:ext uri="{BB962C8B-B14F-4D97-AF65-F5344CB8AC3E}">
        <p14:creationId xmlns:p14="http://schemas.microsoft.com/office/powerpoint/2010/main" val="26828282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4240170" y="61781"/>
            <a:ext cx="663660" cy="230310"/>
          </a:xfrm>
          <a:prstGeom prst="rect">
            <a:avLst/>
          </a:prstGeom>
          <a:noFill/>
          <a:ln>
            <a:noFill/>
          </a:ln>
        </p:spPr>
        <p:style>
          <a:lnRef idx="0">
            <a:scrgbClr r="0" g="0" b="0"/>
          </a:lnRef>
          <a:fillRef idx="0">
            <a:scrgbClr r="0" g="0" b="0"/>
          </a:fillRef>
          <a:effectRef idx="0">
            <a:scrgbClr r="0" g="0" b="0"/>
          </a:effectRef>
          <a:fontRef idx="minor"/>
        </p:style>
        <p:txBody>
          <a:bodyPr wrap="none" lIns="67500" tIns="35100" rIns="67500" bIns="35100"/>
          <a:lstStyle/>
          <a:p>
            <a:r>
              <a:rPr lang="en-US" sz="1050" spc="-1">
                <a:solidFill>
                  <a:srgbClr val="FFFFFF"/>
                </a:solidFill>
                <a:latin typeface="Arial"/>
              </a:rPr>
              <a:t>Figure 1 </a:t>
            </a:r>
          </a:p>
        </p:txBody>
      </p:sp>
      <p:pic>
        <p:nvPicPr>
          <p:cNvPr id="48" name="Main graphic"/>
          <p:cNvPicPr/>
          <p:nvPr/>
        </p:nvPicPr>
        <p:blipFill rotWithShape="1">
          <a:blip r:embed="rId3"/>
          <a:srcRect b="57747"/>
          <a:stretch/>
        </p:blipFill>
        <p:spPr>
          <a:xfrm>
            <a:off x="336177" y="1223222"/>
            <a:ext cx="3903994" cy="2752765"/>
          </a:xfrm>
          <a:prstGeom prst="rect">
            <a:avLst/>
          </a:prstGeom>
          <a:ln>
            <a:noFill/>
          </a:ln>
        </p:spPr>
      </p:pic>
      <p:sp>
        <p:nvSpPr>
          <p:cNvPr id="49" name="TextShape 2"/>
          <p:cNvSpPr txBox="1"/>
          <p:nvPr/>
        </p:nvSpPr>
        <p:spPr>
          <a:xfrm>
            <a:off x="1857420" y="4860221"/>
            <a:ext cx="6191100" cy="173340"/>
          </a:xfrm>
          <a:prstGeom prst="rect">
            <a:avLst/>
          </a:prstGeom>
          <a:noFill/>
          <a:ln>
            <a:noFill/>
          </a:ln>
        </p:spPr>
        <p:txBody>
          <a:bodyPr lIns="67500" tIns="33750" rIns="67500" bIns="33750"/>
          <a:lstStyle/>
          <a:p>
            <a:r>
              <a:rPr lang="en-US" sz="675" i="1" spc="-1">
                <a:solidFill>
                  <a:srgbClr val="FFFFFF"/>
                </a:solidFill>
                <a:latin typeface="Arial"/>
              </a:rPr>
              <a:t>ESMO Open</a:t>
            </a:r>
            <a:r>
              <a:rPr lang="en-US" sz="675" spc="-1">
                <a:solidFill>
                  <a:srgbClr val="FFFFFF"/>
                </a:solidFill>
                <a:latin typeface="Arial"/>
              </a:rPr>
              <a:t> 2022 7DOI: (10.1016/j.esmoop.2021.100337) </a:t>
            </a:r>
          </a:p>
        </p:txBody>
      </p:sp>
      <p:sp>
        <p:nvSpPr>
          <p:cNvPr id="50" name="TextShape 3"/>
          <p:cNvSpPr txBox="1"/>
          <p:nvPr/>
        </p:nvSpPr>
        <p:spPr>
          <a:xfrm>
            <a:off x="1857420" y="4970381"/>
            <a:ext cx="4167180" cy="173340"/>
          </a:xfrm>
          <a:prstGeom prst="rect">
            <a:avLst/>
          </a:prstGeom>
          <a:noFill/>
          <a:ln>
            <a:noFill/>
          </a:ln>
        </p:spPr>
        <p:txBody>
          <a:bodyPr lIns="67500" tIns="35100" rIns="67500" bIns="35100" anchor="ctr"/>
          <a:lstStyle/>
          <a:p>
            <a:r>
              <a:rPr lang="en-US" sz="675" spc="-1">
                <a:solidFill>
                  <a:srgbClr val="FFFFFF"/>
                </a:solidFill>
                <a:latin typeface="Arial"/>
              </a:rPr>
              <a:t>Copyright © 2021 </a:t>
            </a:r>
            <a:r>
              <a:rPr lang="en-US" sz="675" spc="-1">
                <a:solidFill>
                  <a:srgbClr val="FFFFFF"/>
                </a:solidFill>
                <a:latin typeface="Arial"/>
                <a:hlinkClick r:id="rId4"/>
              </a:rPr>
              <a:t> Terms and Conditions</a:t>
            </a:r>
            <a:endParaRPr lang="en-US" sz="675" spc="-1">
              <a:solidFill>
                <a:srgbClr val="FFFFFF"/>
              </a:solidFill>
              <a:latin typeface="Arial"/>
            </a:endParaRPr>
          </a:p>
        </p:txBody>
      </p:sp>
      <p:pic>
        <p:nvPicPr>
          <p:cNvPr id="51" name="Logo"/>
          <p:cNvPicPr/>
          <p:nvPr/>
        </p:nvPicPr>
        <p:blipFill>
          <a:blip r:embed="rId5"/>
          <a:stretch/>
        </p:blipFill>
        <p:spPr>
          <a:xfrm>
            <a:off x="1202670" y="4550531"/>
            <a:ext cx="530820" cy="595350"/>
          </a:xfrm>
          <a:prstGeom prst="rect">
            <a:avLst/>
          </a:prstGeom>
          <a:ln>
            <a:noFill/>
          </a:ln>
        </p:spPr>
      </p:pic>
      <p:pic>
        <p:nvPicPr>
          <p:cNvPr id="2" name="Picture 1">
            <a:extLst>
              <a:ext uri="{FF2B5EF4-FFF2-40B4-BE49-F238E27FC236}">
                <a16:creationId xmlns:a16="http://schemas.microsoft.com/office/drawing/2014/main" id="{EE4494F5-B729-4960-8E10-DB18B9F92206}"/>
              </a:ext>
            </a:extLst>
          </p:cNvPr>
          <p:cNvPicPr>
            <a:picLocks noChangeAspect="1"/>
          </p:cNvPicPr>
          <p:nvPr/>
        </p:nvPicPr>
        <p:blipFill rotWithShape="1">
          <a:blip r:embed="rId6"/>
          <a:srcRect t="44858"/>
          <a:stretch/>
        </p:blipFill>
        <p:spPr>
          <a:xfrm>
            <a:off x="4572000" y="1223222"/>
            <a:ext cx="3664324" cy="3154254"/>
          </a:xfrm>
          <a:prstGeom prst="rect">
            <a:avLst/>
          </a:prstGeom>
        </p:spPr>
      </p:pic>
      <p:sp>
        <p:nvSpPr>
          <p:cNvPr id="3" name="TextBox 2">
            <a:extLst>
              <a:ext uri="{FF2B5EF4-FFF2-40B4-BE49-F238E27FC236}">
                <a16:creationId xmlns:a16="http://schemas.microsoft.com/office/drawing/2014/main" id="{7301FFE7-C089-4E35-ABDE-16B82C694F21}"/>
              </a:ext>
            </a:extLst>
          </p:cNvPr>
          <p:cNvSpPr txBox="1"/>
          <p:nvPr/>
        </p:nvSpPr>
        <p:spPr>
          <a:xfrm>
            <a:off x="738052" y="172732"/>
            <a:ext cx="7667897" cy="830997"/>
          </a:xfrm>
          <a:prstGeom prst="rect">
            <a:avLst/>
          </a:prstGeom>
          <a:noFill/>
        </p:spPr>
        <p:txBody>
          <a:bodyPr wrap="square" rtlCol="0">
            <a:spAutoFit/>
          </a:bodyPr>
          <a:lstStyle/>
          <a:p>
            <a:pPr algn="ctr"/>
            <a:r>
              <a:rPr lang="en-US" b="1" dirty="0" err="1"/>
              <a:t>ctDNA</a:t>
            </a:r>
            <a:r>
              <a:rPr lang="en-US" b="1" dirty="0"/>
              <a:t> depicts resistance mechanisms in ALK inhibitor-treated lung adenocarcinoma</a:t>
            </a:r>
          </a:p>
        </p:txBody>
      </p:sp>
      <p:sp>
        <p:nvSpPr>
          <p:cNvPr id="9" name="TextShape 2">
            <a:extLst>
              <a:ext uri="{FF2B5EF4-FFF2-40B4-BE49-F238E27FC236}">
                <a16:creationId xmlns:a16="http://schemas.microsoft.com/office/drawing/2014/main" id="{341FEC5E-F34F-4F81-89EA-7915629E475A}"/>
              </a:ext>
            </a:extLst>
          </p:cNvPr>
          <p:cNvSpPr txBox="1"/>
          <p:nvPr/>
        </p:nvSpPr>
        <p:spPr>
          <a:xfrm>
            <a:off x="5041877" y="4631801"/>
            <a:ext cx="6191100" cy="173340"/>
          </a:xfrm>
          <a:prstGeom prst="rect">
            <a:avLst/>
          </a:prstGeom>
          <a:noFill/>
          <a:ln>
            <a:noFill/>
          </a:ln>
        </p:spPr>
        <p:txBody>
          <a:bodyPr lIns="67500" tIns="33750" rIns="67500" bIns="33750"/>
          <a:lstStyle/>
          <a:p>
            <a:r>
              <a:rPr lang="en-US" sz="900" spc="-1" dirty="0">
                <a:latin typeface="Arial"/>
              </a:rPr>
              <a:t>Hua et al. ESMO Open 2022 7DOI: (10.1016/j.esmoop.2021.100337) </a:t>
            </a: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4561" y="1169702"/>
            <a:ext cx="6394879" cy="2913223"/>
          </a:xfrm>
        </p:spPr>
        <p:txBody>
          <a:bodyPr/>
          <a:lstStyle/>
          <a:p>
            <a:pPr algn="l"/>
            <a:r>
              <a:rPr lang="en-US" dirty="0">
                <a:solidFill>
                  <a:srgbClr val="002E51"/>
                </a:solidFill>
              </a:rPr>
              <a:t>Research funds – Merck</a:t>
            </a:r>
          </a:p>
          <a:p>
            <a:pPr algn="l"/>
            <a:r>
              <a:rPr lang="en-US" dirty="0">
                <a:solidFill>
                  <a:srgbClr val="002E51"/>
                </a:solidFill>
              </a:rPr>
              <a:t>Consulting – Janssen, </a:t>
            </a:r>
            <a:r>
              <a:rPr lang="en-US" dirty="0" err="1">
                <a:solidFill>
                  <a:srgbClr val="002E51"/>
                </a:solidFill>
              </a:rPr>
              <a:t>Coherus</a:t>
            </a:r>
            <a:endParaRPr lang="en-US" dirty="0">
              <a:solidFill>
                <a:srgbClr val="002E51"/>
              </a:solidFill>
            </a:endParaRPr>
          </a:p>
        </p:txBody>
      </p:sp>
      <p:sp>
        <p:nvSpPr>
          <p:cNvPr id="4" name="Title 3"/>
          <p:cNvSpPr>
            <a:spLocks noGrp="1"/>
          </p:cNvSpPr>
          <p:nvPr>
            <p:ph type="title"/>
          </p:nvPr>
        </p:nvSpPr>
        <p:spPr>
          <a:xfrm>
            <a:off x="4229" y="129728"/>
            <a:ext cx="9135542" cy="806510"/>
          </a:xfrm>
        </p:spPr>
        <p:txBody>
          <a:bodyPr/>
          <a:lstStyle/>
          <a:p>
            <a:r>
              <a:rPr lang="en-US" b="1" dirty="0"/>
              <a:t>Disclosures</a:t>
            </a:r>
          </a:p>
        </p:txBody>
      </p:sp>
    </p:spTree>
    <p:extLst>
      <p:ext uri="{BB962C8B-B14F-4D97-AF65-F5344CB8AC3E}">
        <p14:creationId xmlns:p14="http://schemas.microsoft.com/office/powerpoint/2010/main" val="36625044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https://usc-powerpoint.officeapps.live.com/pods/GetClipboardImage.ashx?Id=ea321a86-62b9-4708-893d-6fa882dc0055&amp;DC=PUS13&amp;pkey=df003d6d-a362-4c63-a987-e17ddd4e61b8&amp;wdwaccluster=PUS13">
            <a:extLst>
              <a:ext uri="{FF2B5EF4-FFF2-40B4-BE49-F238E27FC236}">
                <a16:creationId xmlns:a16="http://schemas.microsoft.com/office/drawing/2014/main" id="{FAC777AD-1B00-4F3C-A4D6-E779267952AC}"/>
              </a:ext>
            </a:extLst>
          </p:cNvPr>
          <p:cNvSpPr>
            <a:spLocks noChangeAspect="1" noChangeArrowheads="1"/>
          </p:cNvSpPr>
          <p:nvPr/>
        </p:nvSpPr>
        <p:spPr bwMode="auto">
          <a:xfrm>
            <a:off x="4457700" y="2459831"/>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4" name="Rectangle 3">
            <a:extLst>
              <a:ext uri="{FF2B5EF4-FFF2-40B4-BE49-F238E27FC236}">
                <a16:creationId xmlns:a16="http://schemas.microsoft.com/office/drawing/2014/main" id="{2BE513D9-1D69-44D7-BBF0-F48E71CAD9C7}"/>
              </a:ext>
            </a:extLst>
          </p:cNvPr>
          <p:cNvSpPr/>
          <p:nvPr/>
        </p:nvSpPr>
        <p:spPr>
          <a:xfrm>
            <a:off x="645459" y="1138657"/>
            <a:ext cx="7799294" cy="2585323"/>
          </a:xfrm>
          <a:prstGeom prst="rect">
            <a:avLst/>
          </a:prstGeom>
        </p:spPr>
        <p:txBody>
          <a:bodyPr wrap="square">
            <a:spAutoFit/>
          </a:bodyPr>
          <a:lstStyle/>
          <a:p>
            <a:pPr fontAlgn="base">
              <a:buFont typeface="Arial" panose="020B0604020202020204" pitchFamily="34" charset="0"/>
              <a:buChar char="•"/>
            </a:pPr>
            <a:r>
              <a:rPr lang="en-US" sz="1800" dirty="0" err="1">
                <a:solidFill>
                  <a:srgbClr val="002E51"/>
                </a:solidFill>
                <a:latin typeface="Arial" panose="020B0604020202020204" pitchFamily="34" charset="0"/>
              </a:rPr>
              <a:t>Brigatinib</a:t>
            </a:r>
            <a:r>
              <a:rPr lang="en-US" sz="1800" dirty="0">
                <a:solidFill>
                  <a:srgbClr val="002E51"/>
                </a:solidFill>
                <a:latin typeface="Arial" panose="020B0604020202020204" pitchFamily="34" charset="0"/>
              </a:rPr>
              <a:t>, </a:t>
            </a:r>
            <a:r>
              <a:rPr lang="en-US" sz="1800" dirty="0" err="1">
                <a:solidFill>
                  <a:srgbClr val="002E51"/>
                </a:solidFill>
                <a:latin typeface="Arial" panose="020B0604020202020204" pitchFamily="34" charset="0"/>
              </a:rPr>
              <a:t>alectinib</a:t>
            </a:r>
            <a:r>
              <a:rPr lang="en-US" sz="1800" dirty="0">
                <a:solidFill>
                  <a:srgbClr val="002E51"/>
                </a:solidFill>
                <a:latin typeface="Arial" panose="020B0604020202020204" pitchFamily="34" charset="0"/>
              </a:rPr>
              <a:t> and </a:t>
            </a:r>
            <a:r>
              <a:rPr lang="en-US" sz="1800" dirty="0" err="1">
                <a:solidFill>
                  <a:srgbClr val="002E51"/>
                </a:solidFill>
                <a:latin typeface="Arial" panose="020B0604020202020204" pitchFamily="34" charset="0"/>
              </a:rPr>
              <a:t>lorlatinib</a:t>
            </a:r>
            <a:r>
              <a:rPr lang="en-US" sz="1800" dirty="0">
                <a:solidFill>
                  <a:srgbClr val="002E51"/>
                </a:solidFill>
                <a:latin typeface="Arial" panose="020B0604020202020204" pitchFamily="34" charset="0"/>
              </a:rPr>
              <a:t> are options for the 1</a:t>
            </a:r>
            <a:r>
              <a:rPr lang="en-US" sz="1800" baseline="30000" dirty="0">
                <a:solidFill>
                  <a:srgbClr val="002E51"/>
                </a:solidFill>
                <a:latin typeface="Arial" panose="020B0604020202020204" pitchFamily="34" charset="0"/>
              </a:rPr>
              <a:t>st</a:t>
            </a:r>
            <a:r>
              <a:rPr lang="en-US" sz="1800" dirty="0">
                <a:solidFill>
                  <a:srgbClr val="002E51"/>
                </a:solidFill>
                <a:latin typeface="Arial" panose="020B0604020202020204" pitchFamily="34" charset="0"/>
              </a:rPr>
              <a:t> line treatment of metastatic ALK+ NSCLC</a:t>
            </a:r>
            <a:endParaRPr lang="en-US" sz="1800" dirty="0">
              <a:solidFill>
                <a:srgbClr val="000000"/>
              </a:solidFill>
              <a:latin typeface="Arial" panose="020B0604020202020204" pitchFamily="34" charset="0"/>
            </a:endParaRPr>
          </a:p>
          <a:p>
            <a:pPr fontAlgn="base">
              <a:buFont typeface="Arial" panose="020B0604020202020204" pitchFamily="34" charset="0"/>
              <a:buChar char="•"/>
            </a:pPr>
            <a:endParaRPr lang="en-US" sz="1800" dirty="0">
              <a:solidFill>
                <a:srgbClr val="000000"/>
              </a:solidFill>
              <a:latin typeface="Arial" panose="020B0604020202020204" pitchFamily="34" charset="0"/>
            </a:endParaRPr>
          </a:p>
          <a:p>
            <a:pPr fontAlgn="base">
              <a:buFont typeface="Arial" panose="020B0604020202020204" pitchFamily="34" charset="0"/>
              <a:buChar char="•"/>
            </a:pPr>
            <a:r>
              <a:rPr lang="en-US" sz="1800" dirty="0">
                <a:solidFill>
                  <a:srgbClr val="002E51"/>
                </a:solidFill>
                <a:latin typeface="Arial" panose="020B0604020202020204" pitchFamily="34" charset="0"/>
              </a:rPr>
              <a:t>Resistance and response to therapy is associated with co-mutation status (TP53) and ALK variants.  Patterns of resistance are influence by 1</a:t>
            </a:r>
            <a:r>
              <a:rPr lang="en-US" sz="1800" baseline="30000" dirty="0">
                <a:solidFill>
                  <a:srgbClr val="002E51"/>
                </a:solidFill>
                <a:latin typeface="Arial" panose="020B0604020202020204" pitchFamily="34" charset="0"/>
              </a:rPr>
              <a:t>st</a:t>
            </a:r>
            <a:r>
              <a:rPr lang="en-US" sz="1800" dirty="0">
                <a:solidFill>
                  <a:srgbClr val="002E51"/>
                </a:solidFill>
                <a:latin typeface="Arial" panose="020B0604020202020204" pitchFamily="34" charset="0"/>
              </a:rPr>
              <a:t> line agent</a:t>
            </a:r>
            <a:endParaRPr lang="en-US" sz="1800" dirty="0">
              <a:solidFill>
                <a:srgbClr val="000000"/>
              </a:solidFill>
              <a:latin typeface="Arial" panose="020B0604020202020204" pitchFamily="34" charset="0"/>
            </a:endParaRPr>
          </a:p>
          <a:p>
            <a:pPr fontAlgn="base">
              <a:buFont typeface="Arial" panose="020B0604020202020204" pitchFamily="34" charset="0"/>
              <a:buChar char="•"/>
            </a:pPr>
            <a:endParaRPr lang="en-US" sz="1800" dirty="0">
              <a:solidFill>
                <a:srgbClr val="002E51"/>
              </a:solidFill>
              <a:latin typeface="Arial" panose="020B0604020202020204" pitchFamily="34" charset="0"/>
            </a:endParaRPr>
          </a:p>
          <a:p>
            <a:pPr fontAlgn="base">
              <a:buFont typeface="Arial" panose="020B0604020202020204" pitchFamily="34" charset="0"/>
              <a:buChar char="•"/>
            </a:pPr>
            <a:r>
              <a:rPr lang="en-US" sz="1800" dirty="0">
                <a:solidFill>
                  <a:srgbClr val="002E51"/>
                </a:solidFill>
                <a:latin typeface="Arial" panose="020B0604020202020204" pitchFamily="34" charset="0"/>
              </a:rPr>
              <a:t>Phase 3 data has shown a benefit in disease free survival with the use of adjuvant </a:t>
            </a:r>
            <a:r>
              <a:rPr lang="en-US" sz="1800" dirty="0" err="1">
                <a:solidFill>
                  <a:srgbClr val="002E51"/>
                </a:solidFill>
                <a:latin typeface="Arial" panose="020B0604020202020204" pitchFamily="34" charset="0"/>
              </a:rPr>
              <a:t>alectinib</a:t>
            </a:r>
            <a:r>
              <a:rPr lang="en-US" sz="1800" dirty="0">
                <a:solidFill>
                  <a:srgbClr val="002E51"/>
                </a:solidFill>
                <a:latin typeface="Arial" panose="020B0604020202020204" pitchFamily="34" charset="0"/>
              </a:rPr>
              <a:t> after surgical resection of ALK+ NSCLC</a:t>
            </a:r>
            <a:endParaRPr lang="en-US" sz="1800" dirty="0">
              <a:solidFill>
                <a:srgbClr val="000000"/>
              </a:solidFill>
              <a:latin typeface="Arial" panose="020B0604020202020204" pitchFamily="34" charset="0"/>
            </a:endParaRPr>
          </a:p>
        </p:txBody>
      </p:sp>
      <p:sp>
        <p:nvSpPr>
          <p:cNvPr id="6" name="Rectangle 5">
            <a:extLst>
              <a:ext uri="{FF2B5EF4-FFF2-40B4-BE49-F238E27FC236}">
                <a16:creationId xmlns:a16="http://schemas.microsoft.com/office/drawing/2014/main" id="{4CB897C8-EB15-444D-A674-E28EA8BF7E0F}"/>
              </a:ext>
            </a:extLst>
          </p:cNvPr>
          <p:cNvSpPr/>
          <p:nvPr/>
        </p:nvSpPr>
        <p:spPr>
          <a:xfrm>
            <a:off x="2938182" y="333940"/>
            <a:ext cx="3620935" cy="553998"/>
          </a:xfrm>
          <a:prstGeom prst="rect">
            <a:avLst/>
          </a:prstGeom>
        </p:spPr>
        <p:txBody>
          <a:bodyPr wrap="square">
            <a:spAutoFit/>
          </a:bodyPr>
          <a:lstStyle/>
          <a:p>
            <a:r>
              <a:rPr lang="en-US" sz="3000" b="1" dirty="0">
                <a:solidFill>
                  <a:srgbClr val="002E51"/>
                </a:solidFill>
                <a:latin typeface="Arial" panose="020B0604020202020204" pitchFamily="34" charset="0"/>
              </a:rPr>
              <a:t>Conclusions</a:t>
            </a:r>
            <a:endParaRPr lang="en-US" sz="3000" dirty="0"/>
          </a:p>
        </p:txBody>
      </p:sp>
    </p:spTree>
    <p:extLst>
      <p:ext uri="{BB962C8B-B14F-4D97-AF65-F5344CB8AC3E}">
        <p14:creationId xmlns:p14="http://schemas.microsoft.com/office/powerpoint/2010/main" val="24921432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0"/>
          <a:stretch>
            <a:fillRect/>
          </a:stretch>
        </p:blipFill>
        <p:spPr>
          <a:xfrm>
            <a:off x="7037"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Tuesday, December 5, 2023</a:t>
            </a:r>
          </a:p>
        </p:txBody>
      </p:sp>
    </p:spTree>
    <p:extLst>
      <p:ext uri="{BB962C8B-B14F-4D97-AF65-F5344CB8AC3E}">
        <p14:creationId xmlns:p14="http://schemas.microsoft.com/office/powerpoint/2010/main" val="1993670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Sam Rosner, MD</a:t>
            </a:r>
          </a:p>
          <a:p>
            <a:r>
              <a:rPr lang="en-US" dirty="0">
                <a:solidFill>
                  <a:srgbClr val="002E51"/>
                </a:solidFill>
              </a:rPr>
              <a:t>Assistant Professor of Medicine</a:t>
            </a:r>
          </a:p>
          <a:p>
            <a:r>
              <a:rPr lang="en-US" dirty="0">
                <a:solidFill>
                  <a:srgbClr val="002E51"/>
                </a:solidFill>
              </a:rPr>
              <a:t>University of Maryland</a:t>
            </a:r>
          </a:p>
          <a:p>
            <a:r>
              <a:rPr lang="en-US" dirty="0" err="1">
                <a:solidFill>
                  <a:srgbClr val="002E51"/>
                </a:solidFill>
              </a:rPr>
              <a:t>Greenebaum</a:t>
            </a:r>
            <a:r>
              <a:rPr lang="en-US" dirty="0">
                <a:solidFill>
                  <a:srgbClr val="002E51"/>
                </a:solidFill>
              </a:rPr>
              <a:t> Comprehensive Cancer Center</a:t>
            </a:r>
          </a:p>
          <a:p>
            <a:r>
              <a:rPr lang="en-US" dirty="0">
                <a:solidFill>
                  <a:srgbClr val="002E51"/>
                </a:solidFill>
              </a:rPr>
              <a:t>Baltimore, MD</a:t>
            </a:r>
          </a:p>
        </p:txBody>
      </p:sp>
      <p:sp>
        <p:nvSpPr>
          <p:cNvPr id="4" name="Title 3"/>
          <p:cNvSpPr>
            <a:spLocks noGrp="1"/>
          </p:cNvSpPr>
          <p:nvPr>
            <p:ph type="title"/>
          </p:nvPr>
        </p:nvSpPr>
        <p:spPr>
          <a:xfrm>
            <a:off x="996351" y="394883"/>
            <a:ext cx="7151298" cy="786936"/>
          </a:xfrm>
        </p:spPr>
        <p:txBody>
          <a:bodyPr/>
          <a:lstStyle/>
          <a:p>
            <a:r>
              <a:rPr lang="en-US" b="1" dirty="0">
                <a:solidFill>
                  <a:srgbClr val="002E51"/>
                </a:solidFill>
              </a:rPr>
              <a:t>KRAS Controversies: What’s the latest?</a:t>
            </a:r>
          </a:p>
        </p:txBody>
      </p:sp>
    </p:spTree>
    <p:extLst>
      <p:ext uri="{BB962C8B-B14F-4D97-AF65-F5344CB8AC3E}">
        <p14:creationId xmlns:p14="http://schemas.microsoft.com/office/powerpoint/2010/main" val="23643617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algn="l"/>
            <a:r>
              <a:rPr lang="en-US" dirty="0">
                <a:solidFill>
                  <a:srgbClr val="002E51"/>
                </a:solidFill>
              </a:rPr>
              <a:t>No relevant disclosures</a:t>
            </a:r>
          </a:p>
        </p:txBody>
      </p:sp>
      <p:sp>
        <p:nvSpPr>
          <p:cNvPr id="4" name="Title 3"/>
          <p:cNvSpPr>
            <a:spLocks noGrp="1"/>
          </p:cNvSpPr>
          <p:nvPr>
            <p:ph type="title"/>
          </p:nvPr>
        </p:nvSpPr>
        <p:spPr>
          <a:xfrm>
            <a:off x="0" y="127465"/>
            <a:ext cx="9144000" cy="807256"/>
          </a:xfrm>
        </p:spPr>
        <p:txBody>
          <a:bodyPr/>
          <a:lstStyle/>
          <a:p>
            <a:r>
              <a:rPr lang="en-US" b="1" dirty="0"/>
              <a:t>Disclosures</a:t>
            </a:r>
          </a:p>
        </p:txBody>
      </p:sp>
    </p:spTree>
    <p:extLst>
      <p:ext uri="{BB962C8B-B14F-4D97-AF65-F5344CB8AC3E}">
        <p14:creationId xmlns:p14="http://schemas.microsoft.com/office/powerpoint/2010/main" val="31392220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KRAS Oncogene</a:t>
            </a:r>
          </a:p>
        </p:txBody>
      </p:sp>
      <p:pic>
        <p:nvPicPr>
          <p:cNvPr id="3" name="Google Shape;85;p16">
            <a:extLst>
              <a:ext uri="{FF2B5EF4-FFF2-40B4-BE49-F238E27FC236}">
                <a16:creationId xmlns:a16="http://schemas.microsoft.com/office/drawing/2014/main" id="{8EBC7233-5B9C-A325-CC84-65B59559BAE0}"/>
              </a:ext>
            </a:extLst>
          </p:cNvPr>
          <p:cNvPicPr preferRelativeResize="0"/>
          <p:nvPr/>
        </p:nvPicPr>
        <p:blipFill>
          <a:blip r:embed="rId3">
            <a:alphaModFix/>
          </a:blip>
          <a:stretch>
            <a:fillRect/>
          </a:stretch>
        </p:blipFill>
        <p:spPr>
          <a:xfrm>
            <a:off x="665416" y="934721"/>
            <a:ext cx="3344801" cy="3033892"/>
          </a:xfrm>
          <a:prstGeom prst="rect">
            <a:avLst/>
          </a:prstGeom>
          <a:noFill/>
          <a:ln>
            <a:noFill/>
          </a:ln>
        </p:spPr>
      </p:pic>
      <p:pic>
        <p:nvPicPr>
          <p:cNvPr id="5" name="Google Shape;86;p16">
            <a:extLst>
              <a:ext uri="{FF2B5EF4-FFF2-40B4-BE49-F238E27FC236}">
                <a16:creationId xmlns:a16="http://schemas.microsoft.com/office/drawing/2014/main" id="{9F48391C-D502-68DD-8915-820A99EF2467}"/>
              </a:ext>
            </a:extLst>
          </p:cNvPr>
          <p:cNvPicPr preferRelativeResize="0"/>
          <p:nvPr/>
        </p:nvPicPr>
        <p:blipFill>
          <a:blip r:embed="rId4">
            <a:alphaModFix/>
          </a:blip>
          <a:stretch>
            <a:fillRect/>
          </a:stretch>
        </p:blipFill>
        <p:spPr>
          <a:xfrm>
            <a:off x="5133783" y="961337"/>
            <a:ext cx="3344801" cy="3007276"/>
          </a:xfrm>
          <a:prstGeom prst="rect">
            <a:avLst/>
          </a:prstGeom>
          <a:noFill/>
          <a:ln>
            <a:noFill/>
          </a:ln>
        </p:spPr>
      </p:pic>
      <p:sp>
        <p:nvSpPr>
          <p:cNvPr id="6" name="Google Shape;87;p16">
            <a:extLst>
              <a:ext uri="{FF2B5EF4-FFF2-40B4-BE49-F238E27FC236}">
                <a16:creationId xmlns:a16="http://schemas.microsoft.com/office/drawing/2014/main" id="{1B5BD8B7-C6AB-C736-795C-38E0256B8D80}"/>
              </a:ext>
            </a:extLst>
          </p:cNvPr>
          <p:cNvSpPr txBox="1"/>
          <p:nvPr/>
        </p:nvSpPr>
        <p:spPr>
          <a:xfrm>
            <a:off x="5997799" y="4553008"/>
            <a:ext cx="3264900"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i="1" dirty="0"/>
              <a:t>Figure courtesy of: </a:t>
            </a:r>
            <a:r>
              <a:rPr lang="en" sz="800" i="1" dirty="0" err="1"/>
              <a:t>Friedlaender</a:t>
            </a:r>
            <a:r>
              <a:rPr lang="en" sz="800" i="1" dirty="0"/>
              <a:t> et al. </a:t>
            </a:r>
            <a:r>
              <a:rPr lang="en" sz="800" i="1" dirty="0" err="1"/>
              <a:t>Canc</a:t>
            </a:r>
            <a:r>
              <a:rPr lang="en" sz="800" i="1" dirty="0"/>
              <a:t> Treatment Rev. 2020</a:t>
            </a:r>
            <a:endParaRPr sz="800" i="1" dirty="0"/>
          </a:p>
          <a:p>
            <a:pPr marL="0" lvl="0" indent="0" algn="l" rtl="0">
              <a:lnSpc>
                <a:spcPct val="115000"/>
              </a:lnSpc>
              <a:spcBef>
                <a:spcPts val="0"/>
              </a:spcBef>
              <a:spcAft>
                <a:spcPts val="0"/>
              </a:spcAft>
              <a:buNone/>
            </a:pPr>
            <a:r>
              <a:rPr lang="en" sz="800" i="1" dirty="0"/>
              <a:t>Acker et al. </a:t>
            </a:r>
            <a:r>
              <a:rPr lang="en" sz="800" i="1" dirty="0">
                <a:solidFill>
                  <a:srgbClr val="282828"/>
                </a:solidFill>
              </a:rPr>
              <a:t>Front. Oncol., 15 December 2021</a:t>
            </a:r>
            <a:endParaRPr sz="800" i="1" dirty="0"/>
          </a:p>
        </p:txBody>
      </p:sp>
    </p:spTree>
    <p:extLst>
      <p:ext uri="{BB962C8B-B14F-4D97-AF65-F5344CB8AC3E}">
        <p14:creationId xmlns:p14="http://schemas.microsoft.com/office/powerpoint/2010/main" val="24814769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71"/>
            <a:ext cx="9144000" cy="695496"/>
          </a:xfrm>
        </p:spPr>
        <p:txBody>
          <a:bodyPr/>
          <a:lstStyle/>
          <a:p>
            <a:r>
              <a:rPr lang="en-US" b="1" dirty="0">
                <a:solidFill>
                  <a:srgbClr val="002E51"/>
                </a:solidFill>
              </a:rPr>
              <a:t>KRAS Characterization</a:t>
            </a:r>
          </a:p>
        </p:txBody>
      </p:sp>
      <p:pic>
        <p:nvPicPr>
          <p:cNvPr id="5" name="Google Shape;93;p17">
            <a:extLst>
              <a:ext uri="{FF2B5EF4-FFF2-40B4-BE49-F238E27FC236}">
                <a16:creationId xmlns:a16="http://schemas.microsoft.com/office/drawing/2014/main" id="{EF4A26C2-1436-5B8A-36B5-2B88B7BDD4AE}"/>
              </a:ext>
            </a:extLst>
          </p:cNvPr>
          <p:cNvPicPr preferRelativeResize="0"/>
          <p:nvPr/>
        </p:nvPicPr>
        <p:blipFill>
          <a:blip r:embed="rId2">
            <a:alphaModFix/>
          </a:blip>
          <a:stretch>
            <a:fillRect/>
          </a:stretch>
        </p:blipFill>
        <p:spPr>
          <a:xfrm>
            <a:off x="1522175" y="638240"/>
            <a:ext cx="6099651" cy="1872450"/>
          </a:xfrm>
          <a:prstGeom prst="rect">
            <a:avLst/>
          </a:prstGeom>
          <a:noFill/>
          <a:ln>
            <a:noFill/>
          </a:ln>
        </p:spPr>
      </p:pic>
      <p:pic>
        <p:nvPicPr>
          <p:cNvPr id="6" name="Google Shape;94;p17">
            <a:extLst>
              <a:ext uri="{FF2B5EF4-FFF2-40B4-BE49-F238E27FC236}">
                <a16:creationId xmlns:a16="http://schemas.microsoft.com/office/drawing/2014/main" id="{D29BBB1E-FD99-501F-B70E-5CFEB68D88C4}"/>
              </a:ext>
            </a:extLst>
          </p:cNvPr>
          <p:cNvPicPr preferRelativeResize="0"/>
          <p:nvPr/>
        </p:nvPicPr>
        <p:blipFill>
          <a:blip r:embed="rId3">
            <a:alphaModFix/>
          </a:blip>
          <a:stretch>
            <a:fillRect/>
          </a:stretch>
        </p:blipFill>
        <p:spPr>
          <a:xfrm>
            <a:off x="1048983" y="2420636"/>
            <a:ext cx="1114475" cy="1723953"/>
          </a:xfrm>
          <a:prstGeom prst="rect">
            <a:avLst/>
          </a:prstGeom>
          <a:noFill/>
          <a:ln>
            <a:noFill/>
          </a:ln>
        </p:spPr>
      </p:pic>
      <p:pic>
        <p:nvPicPr>
          <p:cNvPr id="7" name="Google Shape;95;p17">
            <a:extLst>
              <a:ext uri="{FF2B5EF4-FFF2-40B4-BE49-F238E27FC236}">
                <a16:creationId xmlns:a16="http://schemas.microsoft.com/office/drawing/2014/main" id="{E129CBBC-8E90-54A6-206A-C97464A25936}"/>
              </a:ext>
            </a:extLst>
          </p:cNvPr>
          <p:cNvPicPr preferRelativeResize="0"/>
          <p:nvPr/>
        </p:nvPicPr>
        <p:blipFill>
          <a:blip r:embed="rId4">
            <a:alphaModFix/>
          </a:blip>
          <a:stretch>
            <a:fillRect/>
          </a:stretch>
        </p:blipFill>
        <p:spPr>
          <a:xfrm>
            <a:off x="2163458" y="2635273"/>
            <a:ext cx="1504950" cy="1501000"/>
          </a:xfrm>
          <a:prstGeom prst="rect">
            <a:avLst/>
          </a:prstGeom>
          <a:noFill/>
          <a:ln>
            <a:noFill/>
          </a:ln>
        </p:spPr>
      </p:pic>
      <p:pic>
        <p:nvPicPr>
          <p:cNvPr id="8" name="Google Shape;97;p17">
            <a:extLst>
              <a:ext uri="{FF2B5EF4-FFF2-40B4-BE49-F238E27FC236}">
                <a16:creationId xmlns:a16="http://schemas.microsoft.com/office/drawing/2014/main" id="{E72FA882-06E2-DA8F-B7C9-F5F989B3213A}"/>
              </a:ext>
            </a:extLst>
          </p:cNvPr>
          <p:cNvPicPr preferRelativeResize="0"/>
          <p:nvPr/>
        </p:nvPicPr>
        <p:blipFill>
          <a:blip r:embed="rId5">
            <a:alphaModFix/>
          </a:blip>
          <a:stretch>
            <a:fillRect/>
          </a:stretch>
        </p:blipFill>
        <p:spPr>
          <a:xfrm>
            <a:off x="1681308" y="4136273"/>
            <a:ext cx="1257300" cy="190500"/>
          </a:xfrm>
          <a:prstGeom prst="rect">
            <a:avLst/>
          </a:prstGeom>
          <a:noFill/>
          <a:ln>
            <a:noFill/>
          </a:ln>
        </p:spPr>
      </p:pic>
      <p:pic>
        <p:nvPicPr>
          <p:cNvPr id="9" name="Google Shape;98;p17">
            <a:extLst>
              <a:ext uri="{FF2B5EF4-FFF2-40B4-BE49-F238E27FC236}">
                <a16:creationId xmlns:a16="http://schemas.microsoft.com/office/drawing/2014/main" id="{3BF685A2-7472-3BC7-5126-6831A9B4294D}"/>
              </a:ext>
            </a:extLst>
          </p:cNvPr>
          <p:cNvPicPr preferRelativeResize="0"/>
          <p:nvPr/>
        </p:nvPicPr>
        <p:blipFill>
          <a:blip r:embed="rId6">
            <a:alphaModFix/>
          </a:blip>
          <a:stretch>
            <a:fillRect/>
          </a:stretch>
        </p:blipFill>
        <p:spPr>
          <a:xfrm>
            <a:off x="3900950" y="2496836"/>
            <a:ext cx="4794270" cy="1723950"/>
          </a:xfrm>
          <a:prstGeom prst="rect">
            <a:avLst/>
          </a:prstGeom>
          <a:noFill/>
          <a:ln>
            <a:noFill/>
          </a:ln>
        </p:spPr>
      </p:pic>
      <p:sp>
        <p:nvSpPr>
          <p:cNvPr id="10" name="Google Shape;99;p17">
            <a:extLst>
              <a:ext uri="{FF2B5EF4-FFF2-40B4-BE49-F238E27FC236}">
                <a16:creationId xmlns:a16="http://schemas.microsoft.com/office/drawing/2014/main" id="{B426B52E-861F-7928-504B-7337880250F1}"/>
              </a:ext>
            </a:extLst>
          </p:cNvPr>
          <p:cNvSpPr txBox="1"/>
          <p:nvPr/>
        </p:nvSpPr>
        <p:spPr>
          <a:xfrm>
            <a:off x="7335327" y="4677408"/>
            <a:ext cx="2158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dirty="0">
                <a:latin typeface="Open Sans"/>
                <a:ea typeface="Open Sans"/>
                <a:cs typeface="Open Sans"/>
                <a:sym typeface="Open Sans"/>
              </a:rPr>
              <a:t>Judd et al. </a:t>
            </a:r>
            <a:r>
              <a:rPr lang="en" sz="800" i="1" dirty="0">
                <a:highlight>
                  <a:srgbClr val="FFFFFF"/>
                </a:highlight>
                <a:latin typeface="Roboto"/>
                <a:ea typeface="Roboto"/>
                <a:cs typeface="Roboto"/>
                <a:sym typeface="Roboto"/>
              </a:rPr>
              <a:t>Mol Cancer </a:t>
            </a:r>
            <a:r>
              <a:rPr lang="en" sz="800" i="1" dirty="0" err="1">
                <a:highlight>
                  <a:srgbClr val="FFFFFF"/>
                </a:highlight>
                <a:latin typeface="Roboto"/>
                <a:ea typeface="Roboto"/>
                <a:cs typeface="Roboto"/>
                <a:sym typeface="Roboto"/>
              </a:rPr>
              <a:t>Ther</a:t>
            </a:r>
            <a:r>
              <a:rPr lang="en" sz="800" i="1" dirty="0">
                <a:highlight>
                  <a:srgbClr val="FFFFFF"/>
                </a:highlight>
                <a:latin typeface="Roboto"/>
                <a:ea typeface="Roboto"/>
                <a:cs typeface="Roboto"/>
                <a:sym typeface="Roboto"/>
              </a:rPr>
              <a:t>. 2021</a:t>
            </a:r>
            <a:endParaRPr sz="800" i="1" dirty="0">
              <a:latin typeface="Open Sans"/>
              <a:ea typeface="Open Sans"/>
              <a:cs typeface="Open Sans"/>
              <a:sym typeface="Open Sans"/>
            </a:endParaRPr>
          </a:p>
        </p:txBody>
      </p:sp>
    </p:spTree>
    <p:extLst>
      <p:ext uri="{BB962C8B-B14F-4D97-AF65-F5344CB8AC3E}">
        <p14:creationId xmlns:p14="http://schemas.microsoft.com/office/powerpoint/2010/main" val="25798440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KRAS and response to ICB</a:t>
            </a:r>
          </a:p>
        </p:txBody>
      </p:sp>
      <p:pic>
        <p:nvPicPr>
          <p:cNvPr id="5" name="Google Shape;105;p18">
            <a:extLst>
              <a:ext uri="{FF2B5EF4-FFF2-40B4-BE49-F238E27FC236}">
                <a16:creationId xmlns:a16="http://schemas.microsoft.com/office/drawing/2014/main" id="{0E42B84F-65DC-E0BF-84A8-DA14B79087D0}"/>
              </a:ext>
            </a:extLst>
          </p:cNvPr>
          <p:cNvPicPr preferRelativeResize="0"/>
          <p:nvPr/>
        </p:nvPicPr>
        <p:blipFill>
          <a:blip r:embed="rId2">
            <a:alphaModFix/>
          </a:blip>
          <a:stretch>
            <a:fillRect/>
          </a:stretch>
        </p:blipFill>
        <p:spPr>
          <a:xfrm>
            <a:off x="4572000" y="839728"/>
            <a:ext cx="4321925" cy="3294925"/>
          </a:xfrm>
          <a:prstGeom prst="rect">
            <a:avLst/>
          </a:prstGeom>
          <a:noFill/>
          <a:ln>
            <a:noFill/>
          </a:ln>
        </p:spPr>
      </p:pic>
      <p:sp>
        <p:nvSpPr>
          <p:cNvPr id="6" name="Google Shape;106;p18">
            <a:extLst>
              <a:ext uri="{FF2B5EF4-FFF2-40B4-BE49-F238E27FC236}">
                <a16:creationId xmlns:a16="http://schemas.microsoft.com/office/drawing/2014/main" id="{C1563FFD-29AB-BB51-1422-81BF582ADFF1}"/>
              </a:ext>
            </a:extLst>
          </p:cNvPr>
          <p:cNvSpPr txBox="1"/>
          <p:nvPr/>
        </p:nvSpPr>
        <p:spPr>
          <a:xfrm>
            <a:off x="6875164" y="4717163"/>
            <a:ext cx="2892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dirty="0"/>
              <a:t>Nakajima, E. ASCO 2022 annual conference</a:t>
            </a:r>
            <a:endParaRPr sz="800" i="1" dirty="0"/>
          </a:p>
          <a:p>
            <a:pPr marL="0" lvl="0" indent="0" algn="l" rtl="0">
              <a:spcBef>
                <a:spcPts val="0"/>
              </a:spcBef>
              <a:spcAft>
                <a:spcPts val="0"/>
              </a:spcAft>
              <a:buNone/>
            </a:pPr>
            <a:r>
              <a:rPr lang="en" sz="800" i="1" dirty="0" err="1"/>
              <a:t>Negrao</a:t>
            </a:r>
            <a:r>
              <a:rPr lang="en" sz="800" i="1" dirty="0"/>
              <a:t>, et al. JITC. 2021</a:t>
            </a:r>
            <a:endParaRPr sz="800" i="1" dirty="0"/>
          </a:p>
        </p:txBody>
      </p:sp>
      <p:pic>
        <p:nvPicPr>
          <p:cNvPr id="7" name="Google Shape;107;p18">
            <a:extLst>
              <a:ext uri="{FF2B5EF4-FFF2-40B4-BE49-F238E27FC236}">
                <a16:creationId xmlns:a16="http://schemas.microsoft.com/office/drawing/2014/main" id="{C6949CD7-D9AB-901F-18D0-228B405E2A59}"/>
              </a:ext>
            </a:extLst>
          </p:cNvPr>
          <p:cNvPicPr preferRelativeResize="0"/>
          <p:nvPr/>
        </p:nvPicPr>
        <p:blipFill>
          <a:blip r:embed="rId3">
            <a:alphaModFix/>
          </a:blip>
          <a:stretch>
            <a:fillRect/>
          </a:stretch>
        </p:blipFill>
        <p:spPr>
          <a:xfrm>
            <a:off x="371075" y="1238639"/>
            <a:ext cx="3976601" cy="2283700"/>
          </a:xfrm>
          <a:prstGeom prst="rect">
            <a:avLst/>
          </a:prstGeom>
          <a:noFill/>
          <a:ln>
            <a:noFill/>
          </a:ln>
        </p:spPr>
      </p:pic>
    </p:spTree>
    <p:extLst>
      <p:ext uri="{BB962C8B-B14F-4D97-AF65-F5344CB8AC3E}">
        <p14:creationId xmlns:p14="http://schemas.microsoft.com/office/powerpoint/2010/main" val="39745022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KRAS Immunomodulatory effects</a:t>
            </a:r>
          </a:p>
        </p:txBody>
      </p:sp>
      <p:pic>
        <p:nvPicPr>
          <p:cNvPr id="5" name="Google Shape;113;p19">
            <a:extLst>
              <a:ext uri="{FF2B5EF4-FFF2-40B4-BE49-F238E27FC236}">
                <a16:creationId xmlns:a16="http://schemas.microsoft.com/office/drawing/2014/main" id="{13D8D579-3C6A-D584-F829-F281F4AF6840}"/>
              </a:ext>
            </a:extLst>
          </p:cNvPr>
          <p:cNvPicPr preferRelativeResize="0"/>
          <p:nvPr/>
        </p:nvPicPr>
        <p:blipFill>
          <a:blip r:embed="rId3">
            <a:alphaModFix/>
          </a:blip>
          <a:stretch>
            <a:fillRect/>
          </a:stretch>
        </p:blipFill>
        <p:spPr>
          <a:xfrm>
            <a:off x="311700" y="933490"/>
            <a:ext cx="3722175" cy="3071375"/>
          </a:xfrm>
          <a:prstGeom prst="rect">
            <a:avLst/>
          </a:prstGeom>
          <a:noFill/>
          <a:ln>
            <a:noFill/>
          </a:ln>
        </p:spPr>
      </p:pic>
      <p:pic>
        <p:nvPicPr>
          <p:cNvPr id="6" name="Google Shape;114;p19">
            <a:extLst>
              <a:ext uri="{FF2B5EF4-FFF2-40B4-BE49-F238E27FC236}">
                <a16:creationId xmlns:a16="http://schemas.microsoft.com/office/drawing/2014/main" id="{23A4CB8E-14B5-C22C-528F-3E3C63626862}"/>
              </a:ext>
            </a:extLst>
          </p:cNvPr>
          <p:cNvPicPr preferRelativeResize="0"/>
          <p:nvPr/>
        </p:nvPicPr>
        <p:blipFill>
          <a:blip r:embed="rId4">
            <a:alphaModFix/>
          </a:blip>
          <a:stretch>
            <a:fillRect/>
          </a:stretch>
        </p:blipFill>
        <p:spPr>
          <a:xfrm>
            <a:off x="5421875" y="933490"/>
            <a:ext cx="3492225" cy="3071376"/>
          </a:xfrm>
          <a:prstGeom prst="rect">
            <a:avLst/>
          </a:prstGeom>
          <a:noFill/>
          <a:ln>
            <a:noFill/>
          </a:ln>
        </p:spPr>
      </p:pic>
      <p:pic>
        <p:nvPicPr>
          <p:cNvPr id="7" name="Google Shape;115;p19">
            <a:extLst>
              <a:ext uri="{FF2B5EF4-FFF2-40B4-BE49-F238E27FC236}">
                <a16:creationId xmlns:a16="http://schemas.microsoft.com/office/drawing/2014/main" id="{C829F4EA-5CF5-8695-E5A5-0E0120C7A1E5}"/>
              </a:ext>
            </a:extLst>
          </p:cNvPr>
          <p:cNvPicPr preferRelativeResize="0"/>
          <p:nvPr/>
        </p:nvPicPr>
        <p:blipFill>
          <a:blip r:embed="rId5">
            <a:alphaModFix/>
          </a:blip>
          <a:stretch>
            <a:fillRect/>
          </a:stretch>
        </p:blipFill>
        <p:spPr>
          <a:xfrm>
            <a:off x="4212789" y="1950876"/>
            <a:ext cx="1030175" cy="1036613"/>
          </a:xfrm>
          <a:prstGeom prst="rect">
            <a:avLst/>
          </a:prstGeom>
          <a:noFill/>
          <a:ln>
            <a:noFill/>
          </a:ln>
        </p:spPr>
      </p:pic>
      <p:sp>
        <p:nvSpPr>
          <p:cNvPr id="8" name="Google Shape;118;p19">
            <a:extLst>
              <a:ext uri="{FF2B5EF4-FFF2-40B4-BE49-F238E27FC236}">
                <a16:creationId xmlns:a16="http://schemas.microsoft.com/office/drawing/2014/main" id="{BAE448B3-8FEE-06BF-691F-444766D8BB0C}"/>
              </a:ext>
            </a:extLst>
          </p:cNvPr>
          <p:cNvSpPr txBox="1"/>
          <p:nvPr/>
        </p:nvSpPr>
        <p:spPr>
          <a:xfrm>
            <a:off x="6644081" y="4796098"/>
            <a:ext cx="32934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i="1" dirty="0" err="1"/>
              <a:t>Hamarsheh</a:t>
            </a:r>
            <a:r>
              <a:rPr lang="en" sz="800" i="1" dirty="0"/>
              <a:t> S et al. Nature Communications. 2020 </a:t>
            </a:r>
            <a:endParaRPr sz="800" i="1" dirty="0"/>
          </a:p>
          <a:p>
            <a:pPr marL="0" lvl="0" indent="0" algn="l" rtl="0">
              <a:spcBef>
                <a:spcPts val="0"/>
              </a:spcBef>
              <a:spcAft>
                <a:spcPts val="0"/>
              </a:spcAft>
              <a:buNone/>
            </a:pPr>
            <a:endParaRPr sz="800" i="1" dirty="0"/>
          </a:p>
        </p:txBody>
      </p:sp>
    </p:spTree>
    <p:extLst>
      <p:ext uri="{BB962C8B-B14F-4D97-AF65-F5344CB8AC3E}">
        <p14:creationId xmlns:p14="http://schemas.microsoft.com/office/powerpoint/2010/main" val="26865869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3F4782-9299-A6ED-6DAE-E4DF3A63CB75}"/>
              </a:ext>
            </a:extLst>
          </p:cNvPr>
          <p:cNvSpPr>
            <a:spLocks noGrp="1"/>
          </p:cNvSpPr>
          <p:nvPr>
            <p:ph type="title"/>
          </p:nvPr>
        </p:nvSpPr>
        <p:spPr/>
        <p:txBody>
          <a:bodyPr/>
          <a:lstStyle/>
          <a:p>
            <a:r>
              <a:rPr lang="en-US" dirty="0"/>
              <a:t>KRAS and Co-mutations</a:t>
            </a:r>
          </a:p>
        </p:txBody>
      </p:sp>
      <p:pic>
        <p:nvPicPr>
          <p:cNvPr id="5" name="Google Shape;124;p20">
            <a:extLst>
              <a:ext uri="{FF2B5EF4-FFF2-40B4-BE49-F238E27FC236}">
                <a16:creationId xmlns:a16="http://schemas.microsoft.com/office/drawing/2014/main" id="{2B4411D8-5528-55C8-A2B7-40119698168C}"/>
              </a:ext>
            </a:extLst>
          </p:cNvPr>
          <p:cNvPicPr preferRelativeResize="0"/>
          <p:nvPr/>
        </p:nvPicPr>
        <p:blipFill>
          <a:blip r:embed="rId2">
            <a:alphaModFix/>
          </a:blip>
          <a:stretch>
            <a:fillRect/>
          </a:stretch>
        </p:blipFill>
        <p:spPr>
          <a:xfrm>
            <a:off x="193800" y="822961"/>
            <a:ext cx="3348620" cy="3325784"/>
          </a:xfrm>
          <a:prstGeom prst="rect">
            <a:avLst/>
          </a:prstGeom>
          <a:noFill/>
          <a:ln>
            <a:noFill/>
          </a:ln>
        </p:spPr>
      </p:pic>
      <p:pic>
        <p:nvPicPr>
          <p:cNvPr id="6" name="Google Shape;125;p20">
            <a:extLst>
              <a:ext uri="{FF2B5EF4-FFF2-40B4-BE49-F238E27FC236}">
                <a16:creationId xmlns:a16="http://schemas.microsoft.com/office/drawing/2014/main" id="{9F5E8BAB-6981-4283-6CAD-C7C4648BB265}"/>
              </a:ext>
            </a:extLst>
          </p:cNvPr>
          <p:cNvPicPr preferRelativeResize="0"/>
          <p:nvPr/>
        </p:nvPicPr>
        <p:blipFill>
          <a:blip r:embed="rId3">
            <a:alphaModFix/>
          </a:blip>
          <a:stretch>
            <a:fillRect/>
          </a:stretch>
        </p:blipFill>
        <p:spPr>
          <a:xfrm>
            <a:off x="3931473" y="955964"/>
            <a:ext cx="4747014" cy="3028438"/>
          </a:xfrm>
          <a:prstGeom prst="rect">
            <a:avLst/>
          </a:prstGeom>
          <a:noFill/>
          <a:ln>
            <a:noFill/>
          </a:ln>
        </p:spPr>
      </p:pic>
      <p:sp>
        <p:nvSpPr>
          <p:cNvPr id="7" name="Google Shape;126;p20">
            <a:extLst>
              <a:ext uri="{FF2B5EF4-FFF2-40B4-BE49-F238E27FC236}">
                <a16:creationId xmlns:a16="http://schemas.microsoft.com/office/drawing/2014/main" id="{A63A39A1-4AFE-C0B1-7CEC-8D375C1B43B2}"/>
              </a:ext>
            </a:extLst>
          </p:cNvPr>
          <p:cNvSpPr txBox="1"/>
          <p:nvPr/>
        </p:nvSpPr>
        <p:spPr>
          <a:xfrm>
            <a:off x="6464705" y="2574131"/>
            <a:ext cx="2227800" cy="1292631"/>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Open Sans"/>
                <a:ea typeface="Open Sans"/>
                <a:cs typeface="Open Sans"/>
                <a:sym typeface="Open Sans"/>
              </a:rPr>
              <a:t>Figure: Associations of co-</a:t>
            </a:r>
            <a:r>
              <a:rPr lang="en" sz="1200" dirty="0" err="1">
                <a:latin typeface="Open Sans"/>
                <a:ea typeface="Open Sans"/>
                <a:cs typeface="Open Sans"/>
                <a:sym typeface="Open Sans"/>
              </a:rPr>
              <a:t>occuring</a:t>
            </a:r>
            <a:r>
              <a:rPr lang="en" sz="1200" dirty="0">
                <a:latin typeface="Open Sans"/>
                <a:ea typeface="Open Sans"/>
                <a:cs typeface="Open Sans"/>
                <a:sym typeface="Open Sans"/>
              </a:rPr>
              <a:t> genomic alterations with KRAS and OS from time stage of stage IV diagnosis (a) STK11, (b) KEAP1, (c) TP53</a:t>
            </a:r>
            <a:endParaRPr sz="1200" dirty="0">
              <a:latin typeface="Open Sans"/>
              <a:ea typeface="Open Sans"/>
              <a:cs typeface="Open Sans"/>
              <a:sym typeface="Open Sans"/>
            </a:endParaRPr>
          </a:p>
        </p:txBody>
      </p:sp>
      <p:sp>
        <p:nvSpPr>
          <p:cNvPr id="8" name="Google Shape;127;p20">
            <a:extLst>
              <a:ext uri="{FF2B5EF4-FFF2-40B4-BE49-F238E27FC236}">
                <a16:creationId xmlns:a16="http://schemas.microsoft.com/office/drawing/2014/main" id="{F3AFE072-7A7A-444B-AFE9-6BC5A4C8AB77}"/>
              </a:ext>
            </a:extLst>
          </p:cNvPr>
          <p:cNvSpPr txBox="1"/>
          <p:nvPr/>
        </p:nvSpPr>
        <p:spPr>
          <a:xfrm>
            <a:off x="7239811" y="4712998"/>
            <a:ext cx="2227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dirty="0" err="1"/>
              <a:t>Arbour</a:t>
            </a:r>
            <a:r>
              <a:rPr lang="en" sz="800" i="1" dirty="0"/>
              <a:t> et al. Clin Cancer Res. 2018</a:t>
            </a:r>
            <a:endParaRPr sz="800" i="1" dirty="0"/>
          </a:p>
        </p:txBody>
      </p:sp>
    </p:spTree>
    <p:extLst>
      <p:ext uri="{BB962C8B-B14F-4D97-AF65-F5344CB8AC3E}">
        <p14:creationId xmlns:p14="http://schemas.microsoft.com/office/powerpoint/2010/main" val="14968429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AF726D-B858-DC11-025B-39BF8449672B}"/>
              </a:ext>
            </a:extLst>
          </p:cNvPr>
          <p:cNvSpPr>
            <a:spLocks noGrp="1"/>
          </p:cNvSpPr>
          <p:nvPr>
            <p:ph type="title"/>
          </p:nvPr>
        </p:nvSpPr>
        <p:spPr/>
        <p:txBody>
          <a:bodyPr/>
          <a:lstStyle/>
          <a:p>
            <a:r>
              <a:rPr lang="en-US" dirty="0"/>
              <a:t>Co-mutation status and response to ICB</a:t>
            </a:r>
          </a:p>
        </p:txBody>
      </p:sp>
      <p:pic>
        <p:nvPicPr>
          <p:cNvPr id="5" name="Google Shape;133;p21">
            <a:extLst>
              <a:ext uri="{FF2B5EF4-FFF2-40B4-BE49-F238E27FC236}">
                <a16:creationId xmlns:a16="http://schemas.microsoft.com/office/drawing/2014/main" id="{482B08C4-0AB2-EB6D-D048-2B2F3B73B345}"/>
              </a:ext>
            </a:extLst>
          </p:cNvPr>
          <p:cNvPicPr preferRelativeResize="0"/>
          <p:nvPr/>
        </p:nvPicPr>
        <p:blipFill>
          <a:blip r:embed="rId3">
            <a:alphaModFix/>
          </a:blip>
          <a:stretch>
            <a:fillRect/>
          </a:stretch>
        </p:blipFill>
        <p:spPr>
          <a:xfrm>
            <a:off x="152399" y="1090106"/>
            <a:ext cx="8839202" cy="2968049"/>
          </a:xfrm>
          <a:prstGeom prst="rect">
            <a:avLst/>
          </a:prstGeom>
          <a:noFill/>
          <a:ln>
            <a:noFill/>
          </a:ln>
        </p:spPr>
      </p:pic>
      <p:sp>
        <p:nvSpPr>
          <p:cNvPr id="6" name="Google Shape;134;p21">
            <a:extLst>
              <a:ext uri="{FF2B5EF4-FFF2-40B4-BE49-F238E27FC236}">
                <a16:creationId xmlns:a16="http://schemas.microsoft.com/office/drawing/2014/main" id="{B31F42DD-0A06-EDF7-943F-7A2BC2B788E2}"/>
              </a:ext>
            </a:extLst>
          </p:cNvPr>
          <p:cNvSpPr txBox="1"/>
          <p:nvPr/>
        </p:nvSpPr>
        <p:spPr>
          <a:xfrm>
            <a:off x="7273483" y="4712998"/>
            <a:ext cx="27198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i="1" dirty="0" err="1"/>
              <a:t>Ricciuti</a:t>
            </a:r>
            <a:r>
              <a:rPr lang="en" sz="800" i="1" dirty="0"/>
              <a:t> et al. J </a:t>
            </a:r>
            <a:r>
              <a:rPr lang="en" sz="800" i="1" dirty="0" err="1"/>
              <a:t>Thorac</a:t>
            </a:r>
            <a:r>
              <a:rPr lang="en" sz="800" i="1" dirty="0"/>
              <a:t> Oncol. 2021.</a:t>
            </a:r>
            <a:endParaRPr sz="800" dirty="0"/>
          </a:p>
        </p:txBody>
      </p:sp>
    </p:spTree>
    <p:extLst>
      <p:ext uri="{BB962C8B-B14F-4D97-AF65-F5344CB8AC3E}">
        <p14:creationId xmlns:p14="http://schemas.microsoft.com/office/powerpoint/2010/main" val="1147378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637"/>
            <a:ext cx="8229600" cy="857250"/>
          </a:xfrm>
        </p:spPr>
        <p:txBody>
          <a:bodyPr/>
          <a:lstStyle/>
          <a:p>
            <a:r>
              <a:rPr lang="en-US" b="1" dirty="0">
                <a:solidFill>
                  <a:schemeClr val="tx1"/>
                </a:solidFill>
                <a:latin typeface="Arial" panose="020B0604020202020204" pitchFamily="34" charset="0"/>
                <a:cs typeface="Arial" panose="020B0604020202020204" pitchFamily="34" charset="0"/>
              </a:rPr>
              <a:t>Rationale for Immunotherapy </a:t>
            </a:r>
            <a:r>
              <a:rPr lang="en-US" b="1" dirty="0">
                <a:latin typeface="Arial" panose="020B0604020202020204" pitchFamily="34" charset="0"/>
                <a:cs typeface="Arial" panose="020B0604020202020204" pitchFamily="34" charset="0"/>
              </a:rPr>
              <a:t>Cancer</a:t>
            </a:r>
          </a:p>
        </p:txBody>
      </p:sp>
      <p:sp>
        <p:nvSpPr>
          <p:cNvPr id="3" name="Content Placeholder 2"/>
          <p:cNvSpPr>
            <a:spLocks noGrp="1"/>
          </p:cNvSpPr>
          <p:nvPr>
            <p:ph idx="1"/>
          </p:nvPr>
        </p:nvSpPr>
        <p:spPr>
          <a:xfrm>
            <a:off x="146581" y="965993"/>
            <a:ext cx="5161511" cy="3946716"/>
          </a:xfrm>
        </p:spPr>
        <p:txBody>
          <a:bodyPr/>
          <a:lstStyle/>
          <a:p>
            <a:r>
              <a:rPr lang="en-US" sz="1650" dirty="0">
                <a:latin typeface="Arial" panose="020B0604020202020204" pitchFamily="34" charset="0"/>
                <a:cs typeface="Arial" panose="020B0604020202020204" pitchFamily="34" charset="0"/>
              </a:rPr>
              <a:t>Immune system plays a crucial role in surveillance and eradication of malignancy</a:t>
            </a:r>
          </a:p>
          <a:p>
            <a:r>
              <a:rPr lang="en-US" sz="1650" dirty="0">
                <a:latin typeface="Arial" panose="020B0604020202020204" pitchFamily="34" charset="0"/>
                <a:cs typeface="Arial" panose="020B0604020202020204" pitchFamily="34" charset="0"/>
              </a:rPr>
              <a:t>Several steps are required for the immune system to effective attack tumor cells</a:t>
            </a:r>
          </a:p>
          <a:p>
            <a:pPr lvl="1"/>
            <a:r>
              <a:rPr lang="en-US" sz="1350" dirty="0">
                <a:latin typeface="Arial" panose="020B0604020202020204" pitchFamily="34" charset="0"/>
                <a:cs typeface="Arial" panose="020B0604020202020204" pitchFamily="34" charset="0"/>
              </a:rPr>
              <a:t>Tumor recognition </a:t>
            </a:r>
            <a:r>
              <a:rPr lang="en-US" sz="1350" dirty="0">
                <a:latin typeface="Arial" panose="020B0604020202020204" pitchFamily="34" charset="0"/>
                <a:cs typeface="Arial" panose="020B0604020202020204" pitchFamily="34" charset="0"/>
                <a:sym typeface="Wingdings" panose="05000000000000000000" pitchFamily="2" charset="2"/>
              </a:rPr>
              <a:t> Tumor antigen presentation to T cell  T cell activation  Tumor cell destruction</a:t>
            </a:r>
            <a:endParaRPr lang="en-US" sz="1650" dirty="0">
              <a:latin typeface="Arial" panose="020B0604020202020204" pitchFamily="34" charset="0"/>
              <a:cs typeface="Arial" panose="020B0604020202020204" pitchFamily="34" charset="0"/>
            </a:endParaRPr>
          </a:p>
          <a:p>
            <a:r>
              <a:rPr lang="en-US" sz="1650" dirty="0">
                <a:latin typeface="Arial" panose="020B0604020202020204" pitchFamily="34" charset="0"/>
                <a:cs typeface="Arial" panose="020B0604020202020204" pitchFamily="34" charset="0"/>
              </a:rPr>
              <a:t>“Immune Checkpoints” protect against excessive inflammation &amp; auto-immunity</a:t>
            </a:r>
          </a:p>
          <a:p>
            <a:r>
              <a:rPr lang="en-US" sz="1650" dirty="0">
                <a:latin typeface="Arial" panose="020B0604020202020204" pitchFamily="34" charset="0"/>
                <a:cs typeface="Arial" panose="020B0604020202020204" pitchFamily="34" charset="0"/>
              </a:rPr>
              <a:t>Cancers can utilize these “checkpoints” to evade destruction by the immune system</a:t>
            </a:r>
          </a:p>
          <a:p>
            <a:pPr marL="342900" lvl="1" indent="0">
              <a:buNone/>
            </a:pPr>
            <a:endParaRPr lang="en-US" sz="1350" dirty="0">
              <a:latin typeface="Arial" panose="020B0604020202020204" pitchFamily="34" charset="0"/>
              <a:cs typeface="Arial" panose="020B0604020202020204" pitchFamily="34" charset="0"/>
            </a:endParaRPr>
          </a:p>
          <a:p>
            <a:endParaRPr lang="en-US" sz="1650" dirty="0">
              <a:latin typeface="Arial" panose="020B0604020202020204" pitchFamily="34" charset="0"/>
              <a:cs typeface="Arial" panose="020B0604020202020204" pitchFamily="34" charset="0"/>
            </a:endParaRPr>
          </a:p>
        </p:txBody>
      </p:sp>
      <p:pic>
        <p:nvPicPr>
          <p:cNvPr id="4098" name="Picture 2" descr="Checkpoint Inhibitors: Taking the Brakes Off the Immune System - YouTube">
            <a:extLst>
              <a:ext uri="{FF2B5EF4-FFF2-40B4-BE49-F238E27FC236}">
                <a16:creationId xmlns:a16="http://schemas.microsoft.com/office/drawing/2014/main" id="{05FD6C2C-CCA6-3440-C988-8C75FDF5C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489" y="1406638"/>
            <a:ext cx="3532931" cy="198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5091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35FDF7-B19E-B3A5-8C0C-7A728056C57F}"/>
              </a:ext>
            </a:extLst>
          </p:cNvPr>
          <p:cNvSpPr>
            <a:spLocks noGrp="1"/>
          </p:cNvSpPr>
          <p:nvPr>
            <p:ph type="title"/>
          </p:nvPr>
        </p:nvSpPr>
        <p:spPr/>
        <p:txBody>
          <a:bodyPr/>
          <a:lstStyle/>
          <a:p>
            <a:r>
              <a:rPr lang="en-US" dirty="0"/>
              <a:t>Co-mutation effects on TME</a:t>
            </a:r>
          </a:p>
        </p:txBody>
      </p:sp>
      <p:pic>
        <p:nvPicPr>
          <p:cNvPr id="5" name="Google Shape;140;p22">
            <a:extLst>
              <a:ext uri="{FF2B5EF4-FFF2-40B4-BE49-F238E27FC236}">
                <a16:creationId xmlns:a16="http://schemas.microsoft.com/office/drawing/2014/main" id="{F6445097-6E4A-1099-07CA-221A655EB19A}"/>
              </a:ext>
            </a:extLst>
          </p:cNvPr>
          <p:cNvPicPr preferRelativeResize="0"/>
          <p:nvPr/>
        </p:nvPicPr>
        <p:blipFill>
          <a:blip r:embed="rId3">
            <a:alphaModFix/>
          </a:blip>
          <a:stretch>
            <a:fillRect/>
          </a:stretch>
        </p:blipFill>
        <p:spPr>
          <a:xfrm>
            <a:off x="906427" y="1047403"/>
            <a:ext cx="7023914" cy="2768434"/>
          </a:xfrm>
          <a:prstGeom prst="rect">
            <a:avLst/>
          </a:prstGeom>
          <a:noFill/>
          <a:ln>
            <a:noFill/>
          </a:ln>
        </p:spPr>
      </p:pic>
      <p:sp>
        <p:nvSpPr>
          <p:cNvPr id="6" name="Google Shape;141;p22">
            <a:extLst>
              <a:ext uri="{FF2B5EF4-FFF2-40B4-BE49-F238E27FC236}">
                <a16:creationId xmlns:a16="http://schemas.microsoft.com/office/drawing/2014/main" id="{A94934FD-4D69-0881-E71B-24EE1636F134}"/>
              </a:ext>
            </a:extLst>
          </p:cNvPr>
          <p:cNvSpPr txBox="1"/>
          <p:nvPr/>
        </p:nvSpPr>
        <p:spPr>
          <a:xfrm>
            <a:off x="7282560" y="4712998"/>
            <a:ext cx="27198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i="1" dirty="0" err="1"/>
              <a:t>Ricciuti</a:t>
            </a:r>
            <a:r>
              <a:rPr lang="en" sz="800" i="1" dirty="0"/>
              <a:t> et al. J </a:t>
            </a:r>
            <a:r>
              <a:rPr lang="en" sz="800" i="1" dirty="0" err="1"/>
              <a:t>Thorac</a:t>
            </a:r>
            <a:r>
              <a:rPr lang="en" sz="800" i="1" dirty="0"/>
              <a:t> Oncol. 2021.</a:t>
            </a:r>
            <a:endParaRPr sz="800" dirty="0"/>
          </a:p>
        </p:txBody>
      </p:sp>
    </p:spTree>
    <p:extLst>
      <p:ext uri="{BB962C8B-B14F-4D97-AF65-F5344CB8AC3E}">
        <p14:creationId xmlns:p14="http://schemas.microsoft.com/office/powerpoint/2010/main" val="41038280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35FDF7-B19E-B3A5-8C0C-7A728056C57F}"/>
              </a:ext>
            </a:extLst>
          </p:cNvPr>
          <p:cNvSpPr>
            <a:spLocks noGrp="1"/>
          </p:cNvSpPr>
          <p:nvPr>
            <p:ph type="title"/>
          </p:nvPr>
        </p:nvSpPr>
        <p:spPr/>
        <p:txBody>
          <a:bodyPr/>
          <a:lstStyle/>
          <a:p>
            <a:r>
              <a:rPr lang="en-US" dirty="0"/>
              <a:t>KRAS G12c inhibition MOA</a:t>
            </a:r>
          </a:p>
        </p:txBody>
      </p:sp>
      <p:pic>
        <p:nvPicPr>
          <p:cNvPr id="2" name="Google Shape;152;p24">
            <a:extLst>
              <a:ext uri="{FF2B5EF4-FFF2-40B4-BE49-F238E27FC236}">
                <a16:creationId xmlns:a16="http://schemas.microsoft.com/office/drawing/2014/main" id="{6C08A80C-EECC-74A5-2497-3C4853C94A0B}"/>
              </a:ext>
            </a:extLst>
          </p:cNvPr>
          <p:cNvPicPr preferRelativeResize="0"/>
          <p:nvPr/>
        </p:nvPicPr>
        <p:blipFill>
          <a:blip r:embed="rId3">
            <a:alphaModFix/>
          </a:blip>
          <a:stretch>
            <a:fillRect/>
          </a:stretch>
        </p:blipFill>
        <p:spPr>
          <a:xfrm>
            <a:off x="2906252" y="822961"/>
            <a:ext cx="3331496" cy="2918044"/>
          </a:xfrm>
          <a:prstGeom prst="rect">
            <a:avLst/>
          </a:prstGeom>
          <a:noFill/>
          <a:ln>
            <a:noFill/>
          </a:ln>
        </p:spPr>
      </p:pic>
      <p:pic>
        <p:nvPicPr>
          <p:cNvPr id="7" name="Google Shape;162;p25">
            <a:extLst>
              <a:ext uri="{FF2B5EF4-FFF2-40B4-BE49-F238E27FC236}">
                <a16:creationId xmlns:a16="http://schemas.microsoft.com/office/drawing/2014/main" id="{7A979A05-9774-55DE-6248-C85D6D6086AC}"/>
              </a:ext>
            </a:extLst>
          </p:cNvPr>
          <p:cNvPicPr preferRelativeResize="0"/>
          <p:nvPr/>
        </p:nvPicPr>
        <p:blipFill>
          <a:blip r:embed="rId4">
            <a:alphaModFix/>
          </a:blip>
          <a:stretch>
            <a:fillRect/>
          </a:stretch>
        </p:blipFill>
        <p:spPr>
          <a:xfrm>
            <a:off x="152399" y="1253818"/>
            <a:ext cx="3331496" cy="1343939"/>
          </a:xfrm>
          <a:prstGeom prst="rect">
            <a:avLst/>
          </a:prstGeom>
          <a:noFill/>
          <a:ln>
            <a:noFill/>
          </a:ln>
        </p:spPr>
      </p:pic>
      <p:pic>
        <p:nvPicPr>
          <p:cNvPr id="8" name="Google Shape;163;p25">
            <a:extLst>
              <a:ext uri="{FF2B5EF4-FFF2-40B4-BE49-F238E27FC236}">
                <a16:creationId xmlns:a16="http://schemas.microsoft.com/office/drawing/2014/main" id="{A27249A3-6417-79EF-016D-DEB481F3F8F0}"/>
              </a:ext>
            </a:extLst>
          </p:cNvPr>
          <p:cNvPicPr preferRelativeResize="0"/>
          <p:nvPr/>
        </p:nvPicPr>
        <p:blipFill>
          <a:blip r:embed="rId5">
            <a:alphaModFix/>
          </a:blip>
          <a:stretch>
            <a:fillRect/>
          </a:stretch>
        </p:blipFill>
        <p:spPr>
          <a:xfrm>
            <a:off x="152399" y="2638130"/>
            <a:ext cx="2950115" cy="1448019"/>
          </a:xfrm>
          <a:prstGeom prst="rect">
            <a:avLst/>
          </a:prstGeom>
          <a:noFill/>
          <a:ln>
            <a:noFill/>
          </a:ln>
        </p:spPr>
      </p:pic>
      <p:sp>
        <p:nvSpPr>
          <p:cNvPr id="9" name="Google Shape;164;p25">
            <a:extLst>
              <a:ext uri="{FF2B5EF4-FFF2-40B4-BE49-F238E27FC236}">
                <a16:creationId xmlns:a16="http://schemas.microsoft.com/office/drawing/2014/main" id="{3E408490-2D22-C9D9-B180-D71BDBEC121F}"/>
              </a:ext>
            </a:extLst>
          </p:cNvPr>
          <p:cNvSpPr txBox="1"/>
          <p:nvPr/>
        </p:nvSpPr>
        <p:spPr>
          <a:xfrm>
            <a:off x="152399" y="822961"/>
            <a:ext cx="2424545"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latin typeface="Open Sans"/>
                <a:ea typeface="Open Sans"/>
                <a:cs typeface="Open Sans"/>
                <a:sym typeface="Open Sans"/>
              </a:rPr>
              <a:t>KRYSTAL-1 (</a:t>
            </a:r>
            <a:r>
              <a:rPr lang="en" sz="1600" dirty="0" err="1">
                <a:latin typeface="Open Sans"/>
                <a:ea typeface="Open Sans"/>
                <a:cs typeface="Open Sans"/>
                <a:sym typeface="Open Sans"/>
              </a:rPr>
              <a:t>adagrasib</a:t>
            </a:r>
            <a:r>
              <a:rPr lang="en" sz="1600" dirty="0">
                <a:latin typeface="Open Sans"/>
                <a:ea typeface="Open Sans"/>
                <a:cs typeface="Open Sans"/>
                <a:sym typeface="Open Sans"/>
              </a:rPr>
              <a:t>)</a:t>
            </a:r>
            <a:endParaRPr sz="1600" dirty="0">
              <a:latin typeface="Open Sans"/>
              <a:ea typeface="Open Sans"/>
              <a:cs typeface="Open Sans"/>
              <a:sym typeface="Open Sans"/>
            </a:endParaRPr>
          </a:p>
        </p:txBody>
      </p:sp>
      <p:cxnSp>
        <p:nvCxnSpPr>
          <p:cNvPr id="13" name="Elbow Connector 12">
            <a:extLst>
              <a:ext uri="{FF2B5EF4-FFF2-40B4-BE49-F238E27FC236}">
                <a16:creationId xmlns:a16="http://schemas.microsoft.com/office/drawing/2014/main" id="{581BA6BB-CBC4-BA51-801F-2EF711FE5B26}"/>
              </a:ext>
            </a:extLst>
          </p:cNvPr>
          <p:cNvCxnSpPr/>
          <p:nvPr/>
        </p:nvCxnSpPr>
        <p:spPr bwMode="auto">
          <a:xfrm flipV="1">
            <a:off x="3965171" y="2119745"/>
            <a:ext cx="2452254" cy="518385"/>
          </a:xfrm>
          <a:prstGeom prst="bentConnector3">
            <a:avLst/>
          </a:prstGeom>
          <a:solidFill>
            <a:schemeClr val="accent1"/>
          </a:solidFill>
          <a:ln w="76200" cap="flat" cmpd="sng" algn="ctr">
            <a:solidFill>
              <a:schemeClr val="tx1"/>
            </a:solidFill>
            <a:prstDash val="solid"/>
            <a:round/>
            <a:headEnd type="none" w="med" len="med"/>
            <a:tailEnd type="triangle"/>
          </a:ln>
          <a:effectLst/>
        </p:spPr>
      </p:cxnSp>
      <p:sp>
        <p:nvSpPr>
          <p:cNvPr id="14" name="&quot;No&quot; Symbol 13">
            <a:extLst>
              <a:ext uri="{FF2B5EF4-FFF2-40B4-BE49-F238E27FC236}">
                <a16:creationId xmlns:a16="http://schemas.microsoft.com/office/drawing/2014/main" id="{2DDB6D09-6983-1705-98A8-66E4AA034C11}"/>
              </a:ext>
            </a:extLst>
          </p:cNvPr>
          <p:cNvSpPr/>
          <p:nvPr/>
        </p:nvSpPr>
        <p:spPr bwMode="auto">
          <a:xfrm>
            <a:off x="5509549" y="1942634"/>
            <a:ext cx="531939" cy="464900"/>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15" name="Google Shape;161;p25">
            <a:extLst>
              <a:ext uri="{FF2B5EF4-FFF2-40B4-BE49-F238E27FC236}">
                <a16:creationId xmlns:a16="http://schemas.microsoft.com/office/drawing/2014/main" id="{A3F17D3B-7D58-290A-6BD3-C3A3E296CBA0}"/>
              </a:ext>
            </a:extLst>
          </p:cNvPr>
          <p:cNvPicPr preferRelativeResize="0"/>
          <p:nvPr/>
        </p:nvPicPr>
        <p:blipFill>
          <a:blip r:embed="rId6">
            <a:alphaModFix/>
          </a:blip>
          <a:stretch>
            <a:fillRect/>
          </a:stretch>
        </p:blipFill>
        <p:spPr>
          <a:xfrm>
            <a:off x="6110808" y="1367664"/>
            <a:ext cx="2950115" cy="2947656"/>
          </a:xfrm>
          <a:prstGeom prst="rect">
            <a:avLst/>
          </a:prstGeom>
          <a:noFill/>
          <a:ln>
            <a:noFill/>
          </a:ln>
        </p:spPr>
      </p:pic>
      <p:sp>
        <p:nvSpPr>
          <p:cNvPr id="16" name="Google Shape;165;p25">
            <a:extLst>
              <a:ext uri="{FF2B5EF4-FFF2-40B4-BE49-F238E27FC236}">
                <a16:creationId xmlns:a16="http://schemas.microsoft.com/office/drawing/2014/main" id="{FB0F59B5-A459-939C-C992-2906443E1607}"/>
              </a:ext>
            </a:extLst>
          </p:cNvPr>
          <p:cNvSpPr txBox="1"/>
          <p:nvPr/>
        </p:nvSpPr>
        <p:spPr>
          <a:xfrm>
            <a:off x="6489449" y="761286"/>
            <a:ext cx="2631900"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latin typeface="Open Sans"/>
                <a:ea typeface="Open Sans"/>
                <a:cs typeface="Open Sans"/>
                <a:sym typeface="Open Sans"/>
              </a:rPr>
              <a:t>CODEBREAK 100 (</a:t>
            </a:r>
            <a:r>
              <a:rPr lang="en" sz="1600" dirty="0" err="1">
                <a:latin typeface="Open Sans"/>
                <a:ea typeface="Open Sans"/>
                <a:cs typeface="Open Sans"/>
                <a:sym typeface="Open Sans"/>
              </a:rPr>
              <a:t>sotorasib</a:t>
            </a:r>
            <a:r>
              <a:rPr lang="en" sz="1600" dirty="0">
                <a:latin typeface="Open Sans"/>
                <a:ea typeface="Open Sans"/>
                <a:cs typeface="Open Sans"/>
                <a:sym typeface="Open Sans"/>
              </a:rPr>
              <a:t>)</a:t>
            </a:r>
            <a:endParaRPr sz="1600" dirty="0">
              <a:latin typeface="Open Sans"/>
              <a:ea typeface="Open Sans"/>
              <a:cs typeface="Open Sans"/>
              <a:sym typeface="Open Sans"/>
            </a:endParaRPr>
          </a:p>
        </p:txBody>
      </p:sp>
      <p:sp>
        <p:nvSpPr>
          <p:cNvPr id="17" name="Google Shape;169;p25">
            <a:extLst>
              <a:ext uri="{FF2B5EF4-FFF2-40B4-BE49-F238E27FC236}">
                <a16:creationId xmlns:a16="http://schemas.microsoft.com/office/drawing/2014/main" id="{8328A874-C5A4-4A8D-1BD5-504374AAE455}"/>
              </a:ext>
            </a:extLst>
          </p:cNvPr>
          <p:cNvSpPr txBox="1"/>
          <p:nvPr/>
        </p:nvSpPr>
        <p:spPr>
          <a:xfrm>
            <a:off x="7385407" y="4594295"/>
            <a:ext cx="2226900" cy="553968"/>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US" sz="800" i="1" dirty="0"/>
              <a:t>Guo, M. et al. Future </a:t>
            </a:r>
            <a:r>
              <a:rPr lang="en-US" sz="800" i="1" dirty="0" err="1"/>
              <a:t>Onc</a:t>
            </a:r>
            <a:r>
              <a:rPr lang="en-US" sz="800" i="1" dirty="0"/>
              <a:t>. 2023</a:t>
            </a:r>
            <a:endParaRPr lang="en" sz="800" i="1" dirty="0"/>
          </a:p>
          <a:p>
            <a:pPr marL="0" lvl="0" indent="0" algn="l" rtl="0">
              <a:spcBef>
                <a:spcPts val="0"/>
              </a:spcBef>
              <a:spcAft>
                <a:spcPts val="0"/>
              </a:spcAft>
              <a:buNone/>
            </a:pPr>
            <a:r>
              <a:rPr lang="en" sz="800" i="1" dirty="0" err="1"/>
              <a:t>Skoulidis</a:t>
            </a:r>
            <a:r>
              <a:rPr lang="en" sz="800" i="1" dirty="0"/>
              <a:t> et al. N </a:t>
            </a:r>
            <a:r>
              <a:rPr lang="en" sz="800" i="1" dirty="0" err="1"/>
              <a:t>Engl</a:t>
            </a:r>
            <a:r>
              <a:rPr lang="en" sz="800" i="1" dirty="0"/>
              <a:t> J Med. 2021</a:t>
            </a:r>
            <a:endParaRPr sz="800" i="1" dirty="0"/>
          </a:p>
          <a:p>
            <a:pPr marL="0" lvl="0" indent="0" algn="l" rtl="0">
              <a:spcBef>
                <a:spcPts val="0"/>
              </a:spcBef>
              <a:spcAft>
                <a:spcPts val="0"/>
              </a:spcAft>
              <a:buNone/>
            </a:pPr>
            <a:r>
              <a:rPr lang="en" sz="800" i="1" dirty="0" err="1"/>
              <a:t>Janne</a:t>
            </a:r>
            <a:r>
              <a:rPr lang="en" sz="800" i="1" dirty="0"/>
              <a:t> et al. N </a:t>
            </a:r>
            <a:r>
              <a:rPr lang="en" sz="800" i="1" dirty="0" err="1"/>
              <a:t>Engl</a:t>
            </a:r>
            <a:r>
              <a:rPr lang="en" sz="800" i="1" dirty="0"/>
              <a:t> J Med 2022</a:t>
            </a:r>
            <a:endParaRPr sz="800" i="1" dirty="0"/>
          </a:p>
        </p:txBody>
      </p:sp>
    </p:spTree>
    <p:extLst>
      <p:ext uri="{BB962C8B-B14F-4D97-AF65-F5344CB8AC3E}">
        <p14:creationId xmlns:p14="http://schemas.microsoft.com/office/powerpoint/2010/main" val="118211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B1E1A-CBD9-2711-89A9-69CD6BBC621A}"/>
              </a:ext>
            </a:extLst>
          </p:cNvPr>
          <p:cNvSpPr>
            <a:spLocks noGrp="1"/>
          </p:cNvSpPr>
          <p:nvPr>
            <p:ph type="title"/>
          </p:nvPr>
        </p:nvSpPr>
        <p:spPr/>
        <p:txBody>
          <a:bodyPr/>
          <a:lstStyle/>
          <a:p>
            <a:r>
              <a:rPr lang="en-US" sz="3400" dirty="0"/>
              <a:t>Toxicity profile between KRAS G12c inhibitors</a:t>
            </a:r>
          </a:p>
        </p:txBody>
      </p:sp>
      <p:graphicFrame>
        <p:nvGraphicFramePr>
          <p:cNvPr id="5" name="Google Shape;175;p26">
            <a:extLst>
              <a:ext uri="{FF2B5EF4-FFF2-40B4-BE49-F238E27FC236}">
                <a16:creationId xmlns:a16="http://schemas.microsoft.com/office/drawing/2014/main" id="{75A5725F-35B7-824D-C228-F545961879D0}"/>
              </a:ext>
            </a:extLst>
          </p:cNvPr>
          <p:cNvGraphicFramePr/>
          <p:nvPr/>
        </p:nvGraphicFramePr>
        <p:xfrm>
          <a:off x="711433" y="719800"/>
          <a:ext cx="7721133" cy="3473688"/>
        </p:xfrm>
        <a:graphic>
          <a:graphicData uri="http://schemas.openxmlformats.org/drawingml/2006/table">
            <a:tbl>
              <a:tblPr>
                <a:noFill/>
              </a:tblPr>
              <a:tblGrid>
                <a:gridCol w="2430219">
                  <a:extLst>
                    <a:ext uri="{9D8B030D-6E8A-4147-A177-3AD203B41FA5}">
                      <a16:colId xmlns:a16="http://schemas.microsoft.com/office/drawing/2014/main" val="20000"/>
                    </a:ext>
                  </a:extLst>
                </a:gridCol>
                <a:gridCol w="1080791">
                  <a:extLst>
                    <a:ext uri="{9D8B030D-6E8A-4147-A177-3AD203B41FA5}">
                      <a16:colId xmlns:a16="http://schemas.microsoft.com/office/drawing/2014/main" val="20001"/>
                    </a:ext>
                  </a:extLst>
                </a:gridCol>
                <a:gridCol w="1355589">
                  <a:extLst>
                    <a:ext uri="{9D8B030D-6E8A-4147-A177-3AD203B41FA5}">
                      <a16:colId xmlns:a16="http://schemas.microsoft.com/office/drawing/2014/main" val="20002"/>
                    </a:ext>
                  </a:extLst>
                </a:gridCol>
                <a:gridCol w="1490676">
                  <a:extLst>
                    <a:ext uri="{9D8B030D-6E8A-4147-A177-3AD203B41FA5}">
                      <a16:colId xmlns:a16="http://schemas.microsoft.com/office/drawing/2014/main" val="20003"/>
                    </a:ext>
                  </a:extLst>
                </a:gridCol>
                <a:gridCol w="1363858">
                  <a:extLst>
                    <a:ext uri="{9D8B030D-6E8A-4147-A177-3AD203B41FA5}">
                      <a16:colId xmlns:a16="http://schemas.microsoft.com/office/drawing/2014/main" val="20004"/>
                    </a:ext>
                  </a:extLst>
                </a:gridCol>
              </a:tblGrid>
              <a:tr h="320592">
                <a:tc>
                  <a:txBody>
                    <a:bodyPr/>
                    <a:lstStyle/>
                    <a:p>
                      <a:pPr marL="0" lvl="0" indent="0" algn="l" rtl="0">
                        <a:spcBef>
                          <a:spcPts val="0"/>
                        </a:spcBef>
                        <a:spcAft>
                          <a:spcPts val="0"/>
                        </a:spcAft>
                        <a:buNone/>
                      </a:pPr>
                      <a:r>
                        <a:rPr lang="en" sz="1200" dirty="0"/>
                        <a:t>Event</a:t>
                      </a:r>
                      <a:endParaRPr sz="1200" dirty="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gridSpan="2">
                  <a:txBody>
                    <a:bodyPr/>
                    <a:lstStyle/>
                    <a:p>
                      <a:pPr marL="0" lvl="0" indent="0" algn="ctr" rtl="0">
                        <a:spcBef>
                          <a:spcPts val="0"/>
                        </a:spcBef>
                        <a:spcAft>
                          <a:spcPts val="0"/>
                        </a:spcAft>
                        <a:buNone/>
                      </a:pPr>
                      <a:r>
                        <a:rPr lang="en" sz="1200"/>
                        <a:t>Any Grade (%)</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hMerge="1">
                  <a:txBody>
                    <a:bodyPr/>
                    <a:lstStyle/>
                    <a:p>
                      <a:endParaRPr lang="en-US"/>
                    </a:p>
                  </a:txBody>
                  <a:tcPr/>
                </a:tc>
                <a:tc gridSpan="2">
                  <a:txBody>
                    <a:bodyPr/>
                    <a:lstStyle/>
                    <a:p>
                      <a:pPr marL="0" lvl="0" indent="0" algn="ctr" rtl="0">
                        <a:spcBef>
                          <a:spcPts val="0"/>
                        </a:spcBef>
                        <a:spcAft>
                          <a:spcPts val="0"/>
                        </a:spcAft>
                        <a:buNone/>
                      </a:pPr>
                      <a:r>
                        <a:rPr lang="en" sz="1200"/>
                        <a:t>Grade ≥ 3 (%)</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56789">
                <a:tc>
                  <a:txBody>
                    <a:bodyPr/>
                    <a:lstStyle/>
                    <a:p>
                      <a:pPr marL="0" lvl="0" indent="0" algn="l" rtl="0">
                        <a:spcBef>
                          <a:spcPts val="0"/>
                        </a:spcBef>
                        <a:spcAft>
                          <a:spcPts val="0"/>
                        </a:spcAft>
                        <a:buNone/>
                      </a:pP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Adagrasib</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Sotorasib</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Adagrasib</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Sotorasib</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20592">
                <a:tc>
                  <a:txBody>
                    <a:bodyPr/>
                    <a:lstStyle/>
                    <a:p>
                      <a:pPr marL="0" lvl="0" indent="0" algn="l" rtl="0">
                        <a:spcBef>
                          <a:spcPts val="0"/>
                        </a:spcBef>
                        <a:spcAft>
                          <a:spcPts val="0"/>
                        </a:spcAft>
                        <a:buNone/>
                      </a:pPr>
                      <a:r>
                        <a:rPr lang="en" sz="1200" dirty="0"/>
                        <a:t>Any adverse event</a:t>
                      </a:r>
                      <a:endParaRPr sz="1200" dirty="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100</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99</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95</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61</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456789">
                <a:tc>
                  <a:txBody>
                    <a:bodyPr/>
                    <a:lstStyle/>
                    <a:p>
                      <a:pPr marL="0" lvl="0" indent="0" algn="l" rtl="0">
                        <a:spcBef>
                          <a:spcPts val="0"/>
                        </a:spcBef>
                        <a:spcAft>
                          <a:spcPts val="0"/>
                        </a:spcAft>
                        <a:buNone/>
                      </a:pPr>
                      <a:r>
                        <a:rPr lang="en" sz="1200"/>
                        <a:t>Treatment related adverse event</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N/A</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70</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N/A</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21</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320592">
                <a:tc>
                  <a:txBody>
                    <a:bodyPr/>
                    <a:lstStyle/>
                    <a:p>
                      <a:pPr marL="0" lvl="0" indent="0" algn="l" rtl="0">
                        <a:spcBef>
                          <a:spcPts val="0"/>
                        </a:spcBef>
                        <a:spcAft>
                          <a:spcPts val="0"/>
                        </a:spcAft>
                        <a:buNone/>
                      </a:pPr>
                      <a:r>
                        <a:rPr lang="en" sz="1200"/>
                        <a:t>Diarrhea</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71</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32</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4</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320592">
                <a:tc>
                  <a:txBody>
                    <a:bodyPr/>
                    <a:lstStyle/>
                    <a:p>
                      <a:pPr marL="0" lvl="0" indent="0" algn="l" rtl="0">
                        <a:spcBef>
                          <a:spcPts val="0"/>
                        </a:spcBef>
                        <a:spcAft>
                          <a:spcPts val="0"/>
                        </a:spcAft>
                        <a:buNone/>
                      </a:pPr>
                      <a:r>
                        <a:rPr lang="en" sz="1200"/>
                        <a:t>Transaminitis</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~26-30</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~15</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~5</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~6</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320592">
                <a:tc>
                  <a:txBody>
                    <a:bodyPr/>
                    <a:lstStyle/>
                    <a:p>
                      <a:pPr marL="0" lvl="0" indent="0" algn="l" rtl="0">
                        <a:spcBef>
                          <a:spcPts val="0"/>
                        </a:spcBef>
                        <a:spcAft>
                          <a:spcPts val="0"/>
                        </a:spcAft>
                        <a:buNone/>
                      </a:pPr>
                      <a:r>
                        <a:rPr lang="en" sz="1200"/>
                        <a:t>Nausea</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70</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19</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4</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0</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r h="320592">
                <a:tc>
                  <a:txBody>
                    <a:bodyPr/>
                    <a:lstStyle/>
                    <a:p>
                      <a:pPr marL="0" lvl="0" indent="0" algn="l" rtl="0">
                        <a:spcBef>
                          <a:spcPts val="0"/>
                        </a:spcBef>
                        <a:spcAft>
                          <a:spcPts val="0"/>
                        </a:spcAft>
                        <a:buNone/>
                      </a:pPr>
                      <a:r>
                        <a:rPr lang="en" sz="1200"/>
                        <a:t>Vomiting</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57</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8</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0</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7"/>
                  </a:ext>
                </a:extLst>
              </a:tr>
              <a:tr h="320592">
                <a:tc>
                  <a:txBody>
                    <a:bodyPr/>
                    <a:lstStyle/>
                    <a:p>
                      <a:pPr marL="0" lvl="0" indent="0" algn="l" rtl="0">
                        <a:spcBef>
                          <a:spcPts val="0"/>
                        </a:spcBef>
                        <a:spcAft>
                          <a:spcPts val="0"/>
                        </a:spcAft>
                        <a:buNone/>
                      </a:pPr>
                      <a:r>
                        <a:rPr lang="en" sz="1200" dirty="0"/>
                        <a:t>Fatigue</a:t>
                      </a:r>
                      <a:endParaRPr sz="1200" dirty="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60</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11</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a:t>7</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200" dirty="0"/>
                        <a:t>0</a:t>
                      </a:r>
                      <a:endParaRPr sz="1200" dirty="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6" name="Google Shape;176;p26">
            <a:extLst>
              <a:ext uri="{FF2B5EF4-FFF2-40B4-BE49-F238E27FC236}">
                <a16:creationId xmlns:a16="http://schemas.microsoft.com/office/drawing/2014/main" id="{76E2D43A-0DC1-EADF-1EE2-C91773995E85}"/>
              </a:ext>
            </a:extLst>
          </p:cNvPr>
          <p:cNvSpPr txBox="1"/>
          <p:nvPr/>
        </p:nvSpPr>
        <p:spPr>
          <a:xfrm>
            <a:off x="7319116" y="4717163"/>
            <a:ext cx="2226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dirty="0" err="1"/>
              <a:t>Skoulidis</a:t>
            </a:r>
            <a:r>
              <a:rPr lang="en" sz="800" i="1" dirty="0"/>
              <a:t> et al. N </a:t>
            </a:r>
            <a:r>
              <a:rPr lang="en" sz="800" i="1" dirty="0" err="1"/>
              <a:t>Engl</a:t>
            </a:r>
            <a:r>
              <a:rPr lang="en" sz="800" i="1" dirty="0"/>
              <a:t> J Med. 2021</a:t>
            </a:r>
            <a:endParaRPr sz="800" i="1" dirty="0"/>
          </a:p>
          <a:p>
            <a:pPr marL="0" lvl="0" indent="0" algn="l" rtl="0">
              <a:spcBef>
                <a:spcPts val="0"/>
              </a:spcBef>
              <a:spcAft>
                <a:spcPts val="0"/>
              </a:spcAft>
              <a:buNone/>
            </a:pPr>
            <a:r>
              <a:rPr lang="en" sz="800" i="1" dirty="0" err="1"/>
              <a:t>Janne</a:t>
            </a:r>
            <a:r>
              <a:rPr lang="en" sz="800" i="1" dirty="0"/>
              <a:t> et al. N </a:t>
            </a:r>
            <a:r>
              <a:rPr lang="en" sz="800" i="1" dirty="0" err="1"/>
              <a:t>Engl</a:t>
            </a:r>
            <a:r>
              <a:rPr lang="en" sz="800" i="1" dirty="0"/>
              <a:t> J Med 2022</a:t>
            </a:r>
            <a:endParaRPr sz="800" i="1" dirty="0"/>
          </a:p>
        </p:txBody>
      </p:sp>
      <p:sp>
        <p:nvSpPr>
          <p:cNvPr id="7" name="TextBox 6">
            <a:extLst>
              <a:ext uri="{FF2B5EF4-FFF2-40B4-BE49-F238E27FC236}">
                <a16:creationId xmlns:a16="http://schemas.microsoft.com/office/drawing/2014/main" id="{4ABA6143-DA05-36F0-9B22-C483B632BA1F}"/>
              </a:ext>
            </a:extLst>
          </p:cNvPr>
          <p:cNvSpPr txBox="1"/>
          <p:nvPr/>
        </p:nvSpPr>
        <p:spPr>
          <a:xfrm>
            <a:off x="7315200" y="6434356"/>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993211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D1B97-D4B3-987C-7963-6111587191E6}"/>
              </a:ext>
            </a:extLst>
          </p:cNvPr>
          <p:cNvSpPr>
            <a:spLocks noGrp="1"/>
          </p:cNvSpPr>
          <p:nvPr>
            <p:ph type="title"/>
          </p:nvPr>
        </p:nvSpPr>
        <p:spPr>
          <a:xfrm>
            <a:off x="0" y="-46159"/>
            <a:ext cx="9144000" cy="695496"/>
          </a:xfrm>
        </p:spPr>
        <p:txBody>
          <a:bodyPr/>
          <a:lstStyle/>
          <a:p>
            <a:r>
              <a:rPr lang="en-US" dirty="0"/>
              <a:t>Up and coming KRAS G12c inhibitors</a:t>
            </a:r>
          </a:p>
        </p:txBody>
      </p:sp>
      <p:sp>
        <p:nvSpPr>
          <p:cNvPr id="5" name="TextBox 4">
            <a:extLst>
              <a:ext uri="{FF2B5EF4-FFF2-40B4-BE49-F238E27FC236}">
                <a16:creationId xmlns:a16="http://schemas.microsoft.com/office/drawing/2014/main" id="{1C72E149-D21F-F588-A8B1-9E4FA55EBD03}"/>
              </a:ext>
            </a:extLst>
          </p:cNvPr>
          <p:cNvSpPr txBox="1"/>
          <p:nvPr/>
        </p:nvSpPr>
        <p:spPr>
          <a:xfrm>
            <a:off x="1412110" y="608972"/>
            <a:ext cx="1574157" cy="461665"/>
          </a:xfrm>
          <a:prstGeom prst="rect">
            <a:avLst/>
          </a:prstGeom>
          <a:noFill/>
        </p:spPr>
        <p:txBody>
          <a:bodyPr wrap="square" rtlCol="0">
            <a:spAutoFit/>
          </a:bodyPr>
          <a:lstStyle/>
          <a:p>
            <a:pPr algn="ctr"/>
            <a:r>
              <a:rPr lang="en-US" dirty="0" err="1">
                <a:solidFill>
                  <a:srgbClr val="002060"/>
                </a:solidFill>
              </a:rPr>
              <a:t>Divarasib</a:t>
            </a:r>
            <a:endParaRPr lang="en-US" dirty="0">
              <a:solidFill>
                <a:srgbClr val="002060"/>
              </a:solidFill>
            </a:endParaRPr>
          </a:p>
        </p:txBody>
      </p:sp>
      <p:pic>
        <p:nvPicPr>
          <p:cNvPr id="1026" name="Picture 2">
            <a:extLst>
              <a:ext uri="{FF2B5EF4-FFF2-40B4-BE49-F238E27FC236}">
                <a16:creationId xmlns:a16="http://schemas.microsoft.com/office/drawing/2014/main" id="{2FFA6CEA-1D57-6888-97F7-15DF7F67F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7378"/>
            <a:ext cx="4281403" cy="32847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3D129F-7F26-92F0-7D09-98EC4660B361}"/>
              </a:ext>
            </a:extLst>
          </p:cNvPr>
          <p:cNvSpPr txBox="1"/>
          <p:nvPr/>
        </p:nvSpPr>
        <p:spPr>
          <a:xfrm>
            <a:off x="486137" y="1875096"/>
            <a:ext cx="1279517" cy="338554"/>
          </a:xfrm>
          <a:prstGeom prst="rect">
            <a:avLst/>
          </a:prstGeom>
          <a:noFill/>
        </p:spPr>
        <p:txBody>
          <a:bodyPr wrap="none" rtlCol="0">
            <a:spAutoFit/>
          </a:bodyPr>
          <a:lstStyle/>
          <a:p>
            <a:r>
              <a:rPr lang="en-US" sz="1600" dirty="0"/>
              <a:t>ORR 53.4%</a:t>
            </a:r>
          </a:p>
        </p:txBody>
      </p:sp>
      <p:sp>
        <p:nvSpPr>
          <p:cNvPr id="7" name="TextBox 6">
            <a:extLst>
              <a:ext uri="{FF2B5EF4-FFF2-40B4-BE49-F238E27FC236}">
                <a16:creationId xmlns:a16="http://schemas.microsoft.com/office/drawing/2014/main" id="{69E7AC02-5AE2-55CC-9BDA-C38A2906E757}"/>
              </a:ext>
            </a:extLst>
          </p:cNvPr>
          <p:cNvSpPr txBox="1"/>
          <p:nvPr/>
        </p:nvSpPr>
        <p:spPr>
          <a:xfrm>
            <a:off x="3078830" y="2720700"/>
            <a:ext cx="1202573" cy="276999"/>
          </a:xfrm>
          <a:prstGeom prst="rect">
            <a:avLst/>
          </a:prstGeom>
          <a:noFill/>
        </p:spPr>
        <p:txBody>
          <a:bodyPr wrap="none" rtlCol="0">
            <a:spAutoFit/>
          </a:bodyPr>
          <a:lstStyle/>
          <a:p>
            <a:r>
              <a:rPr lang="en-US" sz="1200" dirty="0" err="1"/>
              <a:t>mPFS</a:t>
            </a:r>
            <a:r>
              <a:rPr lang="en-US" sz="1200" dirty="0"/>
              <a:t> 13.1 </a:t>
            </a:r>
            <a:r>
              <a:rPr lang="en-US" sz="1200" dirty="0" err="1"/>
              <a:t>ms</a:t>
            </a:r>
            <a:endParaRPr lang="en-US" sz="1200" dirty="0"/>
          </a:p>
        </p:txBody>
      </p:sp>
      <p:sp>
        <p:nvSpPr>
          <p:cNvPr id="8" name="TextBox 7">
            <a:extLst>
              <a:ext uri="{FF2B5EF4-FFF2-40B4-BE49-F238E27FC236}">
                <a16:creationId xmlns:a16="http://schemas.microsoft.com/office/drawing/2014/main" id="{CAD0F235-9F96-8BA9-2F97-584716F8D96D}"/>
              </a:ext>
            </a:extLst>
          </p:cNvPr>
          <p:cNvSpPr txBox="1"/>
          <p:nvPr/>
        </p:nvSpPr>
        <p:spPr>
          <a:xfrm>
            <a:off x="922996" y="2664028"/>
            <a:ext cx="1232838" cy="276999"/>
          </a:xfrm>
          <a:prstGeom prst="rect">
            <a:avLst/>
          </a:prstGeom>
          <a:noFill/>
        </p:spPr>
        <p:txBody>
          <a:bodyPr wrap="none" rtlCol="0">
            <a:spAutoFit/>
          </a:bodyPr>
          <a:lstStyle/>
          <a:p>
            <a:r>
              <a:rPr lang="en-US" sz="1200" dirty="0" err="1"/>
              <a:t>mDOR</a:t>
            </a:r>
            <a:r>
              <a:rPr lang="en-US" sz="1200" dirty="0"/>
              <a:t> 11.9 </a:t>
            </a:r>
            <a:r>
              <a:rPr lang="en-US" sz="1200" dirty="0" err="1"/>
              <a:t>ms</a:t>
            </a:r>
            <a:endParaRPr lang="en-US" sz="1200" dirty="0"/>
          </a:p>
        </p:txBody>
      </p:sp>
      <p:sp>
        <p:nvSpPr>
          <p:cNvPr id="9" name="TextBox 8">
            <a:extLst>
              <a:ext uri="{FF2B5EF4-FFF2-40B4-BE49-F238E27FC236}">
                <a16:creationId xmlns:a16="http://schemas.microsoft.com/office/drawing/2014/main" id="{D47A409C-5566-663E-6A63-C64970FC57A5}"/>
              </a:ext>
            </a:extLst>
          </p:cNvPr>
          <p:cNvSpPr txBox="1"/>
          <p:nvPr/>
        </p:nvSpPr>
        <p:spPr>
          <a:xfrm>
            <a:off x="6597504" y="564519"/>
            <a:ext cx="1574157" cy="461665"/>
          </a:xfrm>
          <a:prstGeom prst="rect">
            <a:avLst/>
          </a:prstGeom>
          <a:noFill/>
        </p:spPr>
        <p:txBody>
          <a:bodyPr wrap="square" rtlCol="0">
            <a:spAutoFit/>
          </a:bodyPr>
          <a:lstStyle/>
          <a:p>
            <a:pPr algn="ctr"/>
            <a:r>
              <a:rPr lang="en-US" dirty="0">
                <a:solidFill>
                  <a:srgbClr val="002060"/>
                </a:solidFill>
              </a:rPr>
              <a:t>JDQ443</a:t>
            </a:r>
          </a:p>
        </p:txBody>
      </p:sp>
      <p:pic>
        <p:nvPicPr>
          <p:cNvPr id="12" name="Picture 11" descr="A table with numbers and text&#10;&#10;Description automatically generated">
            <a:extLst>
              <a:ext uri="{FF2B5EF4-FFF2-40B4-BE49-F238E27FC236}">
                <a16:creationId xmlns:a16="http://schemas.microsoft.com/office/drawing/2014/main" id="{5ECE6465-F5A7-5C38-19FC-172E4A5C4954}"/>
              </a:ext>
            </a:extLst>
          </p:cNvPr>
          <p:cNvPicPr>
            <a:picLocks noChangeAspect="1"/>
          </p:cNvPicPr>
          <p:nvPr/>
        </p:nvPicPr>
        <p:blipFill>
          <a:blip r:embed="rId3"/>
          <a:stretch>
            <a:fillRect/>
          </a:stretch>
        </p:blipFill>
        <p:spPr>
          <a:xfrm>
            <a:off x="337330" y="1376881"/>
            <a:ext cx="3723715" cy="2761961"/>
          </a:xfrm>
          <a:prstGeom prst="rect">
            <a:avLst/>
          </a:prstGeom>
        </p:spPr>
      </p:pic>
      <p:pic>
        <p:nvPicPr>
          <p:cNvPr id="13" name="Picture 2">
            <a:extLst>
              <a:ext uri="{FF2B5EF4-FFF2-40B4-BE49-F238E27FC236}">
                <a16:creationId xmlns:a16="http://schemas.microsoft.com/office/drawing/2014/main" id="{6F2993B2-63EE-7181-784D-CC7F2F64BB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161" r="32028" b="37158"/>
          <a:stretch/>
        </p:blipFill>
        <p:spPr bwMode="auto">
          <a:xfrm>
            <a:off x="5269871" y="1008651"/>
            <a:ext cx="3744731" cy="1539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28B822BD-B806-DEA7-7422-548EBB03EA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99" t="14596" r="10085" b="14396"/>
          <a:stretch/>
        </p:blipFill>
        <p:spPr bwMode="auto">
          <a:xfrm>
            <a:off x="5621498" y="2601323"/>
            <a:ext cx="3389402" cy="1660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DD3C31B6-D0E5-04F9-DAF8-C3DAFC376A58}"/>
              </a:ext>
            </a:extLst>
          </p:cNvPr>
          <p:cNvSpPr txBox="1"/>
          <p:nvPr/>
        </p:nvSpPr>
        <p:spPr>
          <a:xfrm>
            <a:off x="5880105" y="1346464"/>
            <a:ext cx="2111475" cy="338554"/>
          </a:xfrm>
          <a:prstGeom prst="rect">
            <a:avLst/>
          </a:prstGeom>
          <a:noFill/>
        </p:spPr>
        <p:txBody>
          <a:bodyPr wrap="none" rtlCol="0">
            <a:spAutoFit/>
          </a:bodyPr>
          <a:lstStyle/>
          <a:p>
            <a:r>
              <a:rPr lang="en-US" sz="1600" dirty="0"/>
              <a:t>ORR 57.1% at RP2D</a:t>
            </a:r>
          </a:p>
        </p:txBody>
      </p:sp>
      <p:pic>
        <p:nvPicPr>
          <p:cNvPr id="16" name="Picture 2">
            <a:extLst>
              <a:ext uri="{FF2B5EF4-FFF2-40B4-BE49-F238E27FC236}">
                <a16:creationId xmlns:a16="http://schemas.microsoft.com/office/drawing/2014/main" id="{73BE18CC-CF66-D978-0EA1-AAEFE42B35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85" t="11855" r="32018" b="18060"/>
          <a:stretch/>
        </p:blipFill>
        <p:spPr bwMode="auto">
          <a:xfrm>
            <a:off x="5497695" y="1492479"/>
            <a:ext cx="3513205" cy="217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2C931599-3512-7234-CC06-5A5F3A5A20DA}"/>
              </a:ext>
            </a:extLst>
          </p:cNvPr>
          <p:cNvSpPr txBox="1"/>
          <p:nvPr/>
        </p:nvSpPr>
        <p:spPr>
          <a:xfrm>
            <a:off x="7252135" y="4686598"/>
            <a:ext cx="1891865" cy="461665"/>
          </a:xfrm>
          <a:prstGeom prst="rect">
            <a:avLst/>
          </a:prstGeom>
          <a:noFill/>
        </p:spPr>
        <p:txBody>
          <a:bodyPr wrap="none" rtlCol="0">
            <a:spAutoFit/>
          </a:bodyPr>
          <a:lstStyle/>
          <a:p>
            <a:r>
              <a:rPr lang="en-US" sz="1200" i="1" dirty="0"/>
              <a:t>Sacher et al. NEJM 2023</a:t>
            </a:r>
          </a:p>
          <a:p>
            <a:r>
              <a:rPr lang="en-US" sz="1200" i="1" dirty="0"/>
              <a:t>Miguel et al. ASCO 2023</a:t>
            </a:r>
          </a:p>
        </p:txBody>
      </p:sp>
    </p:spTree>
    <p:extLst>
      <p:ext uri="{BB962C8B-B14F-4D97-AF65-F5344CB8AC3E}">
        <p14:creationId xmlns:p14="http://schemas.microsoft.com/office/powerpoint/2010/main" val="359303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12C3A4-CAF0-22FD-6445-37A3C337001B}"/>
              </a:ext>
            </a:extLst>
          </p:cNvPr>
          <p:cNvSpPr>
            <a:spLocks noGrp="1"/>
          </p:cNvSpPr>
          <p:nvPr>
            <p:ph type="title"/>
          </p:nvPr>
        </p:nvSpPr>
        <p:spPr>
          <a:xfrm>
            <a:off x="0" y="-53686"/>
            <a:ext cx="9144000" cy="695496"/>
          </a:xfrm>
        </p:spPr>
        <p:txBody>
          <a:bodyPr/>
          <a:lstStyle/>
          <a:p>
            <a:r>
              <a:rPr lang="en-US" dirty="0" err="1"/>
              <a:t>CodeBreak</a:t>
            </a:r>
            <a:r>
              <a:rPr lang="en-US" dirty="0"/>
              <a:t> 200</a:t>
            </a:r>
          </a:p>
        </p:txBody>
      </p:sp>
      <p:pic>
        <p:nvPicPr>
          <p:cNvPr id="5" name="Google Shape;210;p30">
            <a:extLst>
              <a:ext uri="{FF2B5EF4-FFF2-40B4-BE49-F238E27FC236}">
                <a16:creationId xmlns:a16="http://schemas.microsoft.com/office/drawing/2014/main" id="{167ED9B6-AC6F-DB7F-BC0F-B3F38823FF14}"/>
              </a:ext>
            </a:extLst>
          </p:cNvPr>
          <p:cNvPicPr preferRelativeResize="0"/>
          <p:nvPr/>
        </p:nvPicPr>
        <p:blipFill>
          <a:blip r:embed="rId2">
            <a:alphaModFix/>
          </a:blip>
          <a:stretch>
            <a:fillRect/>
          </a:stretch>
        </p:blipFill>
        <p:spPr>
          <a:xfrm>
            <a:off x="258700" y="551720"/>
            <a:ext cx="3616466" cy="1574719"/>
          </a:xfrm>
          <a:prstGeom prst="rect">
            <a:avLst/>
          </a:prstGeom>
          <a:noFill/>
          <a:ln>
            <a:noFill/>
          </a:ln>
        </p:spPr>
      </p:pic>
      <p:pic>
        <p:nvPicPr>
          <p:cNvPr id="6" name="Google Shape;211;p30">
            <a:extLst>
              <a:ext uri="{FF2B5EF4-FFF2-40B4-BE49-F238E27FC236}">
                <a16:creationId xmlns:a16="http://schemas.microsoft.com/office/drawing/2014/main" id="{171D4B61-5823-6453-D01D-7E2BDE1E7F96}"/>
              </a:ext>
            </a:extLst>
          </p:cNvPr>
          <p:cNvPicPr preferRelativeResize="0"/>
          <p:nvPr/>
        </p:nvPicPr>
        <p:blipFill>
          <a:blip r:embed="rId3">
            <a:alphaModFix/>
          </a:blip>
          <a:stretch>
            <a:fillRect/>
          </a:stretch>
        </p:blipFill>
        <p:spPr>
          <a:xfrm>
            <a:off x="258699" y="2320505"/>
            <a:ext cx="3616467" cy="1574719"/>
          </a:xfrm>
          <a:prstGeom prst="rect">
            <a:avLst/>
          </a:prstGeom>
          <a:noFill/>
          <a:ln>
            <a:noFill/>
          </a:ln>
        </p:spPr>
      </p:pic>
      <p:pic>
        <p:nvPicPr>
          <p:cNvPr id="7" name="Google Shape;212;p30">
            <a:extLst>
              <a:ext uri="{FF2B5EF4-FFF2-40B4-BE49-F238E27FC236}">
                <a16:creationId xmlns:a16="http://schemas.microsoft.com/office/drawing/2014/main" id="{E5265C9C-A4CD-DDBF-48E9-2B85F7CEE6E1}"/>
              </a:ext>
            </a:extLst>
          </p:cNvPr>
          <p:cNvPicPr preferRelativeResize="0"/>
          <p:nvPr/>
        </p:nvPicPr>
        <p:blipFill>
          <a:blip r:embed="rId4">
            <a:alphaModFix/>
          </a:blip>
          <a:stretch>
            <a:fillRect/>
          </a:stretch>
        </p:blipFill>
        <p:spPr>
          <a:xfrm>
            <a:off x="4572000" y="2520475"/>
            <a:ext cx="3806177" cy="1238803"/>
          </a:xfrm>
          <a:prstGeom prst="rect">
            <a:avLst/>
          </a:prstGeom>
          <a:noFill/>
          <a:ln>
            <a:noFill/>
          </a:ln>
        </p:spPr>
      </p:pic>
      <p:pic>
        <p:nvPicPr>
          <p:cNvPr id="8" name="Google Shape;213;p30">
            <a:extLst>
              <a:ext uri="{FF2B5EF4-FFF2-40B4-BE49-F238E27FC236}">
                <a16:creationId xmlns:a16="http://schemas.microsoft.com/office/drawing/2014/main" id="{7BD278D6-714F-54F8-02D6-FDC2F69DC5E3}"/>
              </a:ext>
            </a:extLst>
          </p:cNvPr>
          <p:cNvPicPr preferRelativeResize="0"/>
          <p:nvPr/>
        </p:nvPicPr>
        <p:blipFill>
          <a:blip r:embed="rId5">
            <a:alphaModFix/>
          </a:blip>
          <a:stretch>
            <a:fillRect/>
          </a:stretch>
        </p:blipFill>
        <p:spPr>
          <a:xfrm>
            <a:off x="4640989" y="641810"/>
            <a:ext cx="3737188" cy="1290481"/>
          </a:xfrm>
          <a:prstGeom prst="rect">
            <a:avLst/>
          </a:prstGeom>
          <a:noFill/>
          <a:ln>
            <a:noFill/>
          </a:ln>
        </p:spPr>
      </p:pic>
      <p:sp>
        <p:nvSpPr>
          <p:cNvPr id="9" name="Google Shape;214;p30">
            <a:extLst>
              <a:ext uri="{FF2B5EF4-FFF2-40B4-BE49-F238E27FC236}">
                <a16:creationId xmlns:a16="http://schemas.microsoft.com/office/drawing/2014/main" id="{98BF32CA-AB99-25A3-536C-0BB376670EAA}"/>
              </a:ext>
            </a:extLst>
          </p:cNvPr>
          <p:cNvSpPr txBox="1"/>
          <p:nvPr/>
        </p:nvSpPr>
        <p:spPr>
          <a:xfrm>
            <a:off x="7557895" y="4687081"/>
            <a:ext cx="2994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dirty="0">
                <a:latin typeface="Open Sans"/>
                <a:ea typeface="Open Sans"/>
                <a:cs typeface="Open Sans"/>
                <a:sym typeface="Open Sans"/>
              </a:rPr>
              <a:t>Johnson, M. ESMO 2022</a:t>
            </a:r>
            <a:endParaRPr sz="800" i="1" dirty="0">
              <a:latin typeface="Open Sans"/>
              <a:ea typeface="Open Sans"/>
              <a:cs typeface="Open Sans"/>
              <a:sym typeface="Open Sans"/>
            </a:endParaRPr>
          </a:p>
          <a:p>
            <a:pPr marL="0" lvl="0" indent="0" algn="l" rtl="0">
              <a:spcBef>
                <a:spcPts val="0"/>
              </a:spcBef>
              <a:spcAft>
                <a:spcPts val="0"/>
              </a:spcAft>
              <a:buNone/>
            </a:pPr>
            <a:r>
              <a:rPr lang="en" sz="800" i="1" dirty="0">
                <a:latin typeface="Open Sans"/>
                <a:ea typeface="Open Sans"/>
                <a:cs typeface="Open Sans"/>
                <a:sym typeface="Open Sans"/>
              </a:rPr>
              <a:t>AJ de </a:t>
            </a:r>
            <a:r>
              <a:rPr lang="en" sz="800" i="1" dirty="0" err="1">
                <a:latin typeface="Open Sans"/>
                <a:ea typeface="Open Sans"/>
                <a:cs typeface="Open Sans"/>
                <a:sym typeface="Open Sans"/>
              </a:rPr>
              <a:t>Langen</a:t>
            </a:r>
            <a:r>
              <a:rPr lang="en" sz="800" i="1" dirty="0">
                <a:latin typeface="Open Sans"/>
                <a:ea typeface="Open Sans"/>
                <a:cs typeface="Open Sans"/>
                <a:sym typeface="Open Sans"/>
              </a:rPr>
              <a:t> et al. Lancet. 2023</a:t>
            </a:r>
          </a:p>
          <a:p>
            <a:pPr marL="0" lvl="0" indent="0" algn="l" rtl="0">
              <a:spcBef>
                <a:spcPts val="0"/>
              </a:spcBef>
              <a:spcAft>
                <a:spcPts val="0"/>
              </a:spcAft>
              <a:buNone/>
            </a:pPr>
            <a:r>
              <a:rPr lang="en" sz="800" i="1" dirty="0" err="1">
                <a:latin typeface="Open Sans"/>
                <a:ea typeface="Open Sans"/>
                <a:cs typeface="Open Sans"/>
                <a:sym typeface="Open Sans"/>
              </a:rPr>
              <a:t>Skoulidis</a:t>
            </a:r>
            <a:r>
              <a:rPr lang="en" sz="800" i="1" dirty="0">
                <a:latin typeface="Open Sans"/>
                <a:ea typeface="Open Sans"/>
                <a:cs typeface="Open Sans"/>
                <a:sym typeface="Open Sans"/>
              </a:rPr>
              <a:t> et al. ASCO 2023</a:t>
            </a:r>
          </a:p>
          <a:p>
            <a:pPr marL="0" lvl="0" indent="0" algn="l" rtl="0">
              <a:spcBef>
                <a:spcPts val="0"/>
              </a:spcBef>
              <a:spcAft>
                <a:spcPts val="0"/>
              </a:spcAft>
              <a:buNone/>
            </a:pPr>
            <a:endParaRPr sz="800" i="1" dirty="0">
              <a:latin typeface="Open Sans"/>
              <a:ea typeface="Open Sans"/>
              <a:cs typeface="Open Sans"/>
              <a:sym typeface="Open Sans"/>
            </a:endParaRPr>
          </a:p>
        </p:txBody>
      </p:sp>
      <p:pic>
        <p:nvPicPr>
          <p:cNvPr id="10" name="Picture 2">
            <a:extLst>
              <a:ext uri="{FF2B5EF4-FFF2-40B4-BE49-F238E27FC236}">
                <a16:creationId xmlns:a16="http://schemas.microsoft.com/office/drawing/2014/main" id="{70BC549C-FAB7-DAD6-D2F3-BD1FFEC317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084" b="20580"/>
          <a:stretch/>
        </p:blipFill>
        <p:spPr bwMode="auto">
          <a:xfrm>
            <a:off x="977426" y="1926820"/>
            <a:ext cx="6910968" cy="219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A screenshot of a computer screen&#10;&#10;Description automatically generated">
            <a:extLst>
              <a:ext uri="{FF2B5EF4-FFF2-40B4-BE49-F238E27FC236}">
                <a16:creationId xmlns:a16="http://schemas.microsoft.com/office/drawing/2014/main" id="{68ED0EB7-15F6-9788-DDF2-D5C7D2A77110}"/>
              </a:ext>
            </a:extLst>
          </p:cNvPr>
          <p:cNvPicPr>
            <a:picLocks noChangeAspect="1"/>
          </p:cNvPicPr>
          <p:nvPr/>
        </p:nvPicPr>
        <p:blipFill>
          <a:blip r:embed="rId7"/>
          <a:stretch>
            <a:fillRect/>
          </a:stretch>
        </p:blipFill>
        <p:spPr>
          <a:xfrm>
            <a:off x="1966980" y="1018028"/>
            <a:ext cx="5072064" cy="2767848"/>
          </a:xfrm>
          <a:prstGeom prst="rect">
            <a:avLst/>
          </a:prstGeom>
        </p:spPr>
      </p:pic>
    </p:spTree>
    <p:extLst>
      <p:ext uri="{BB962C8B-B14F-4D97-AF65-F5344CB8AC3E}">
        <p14:creationId xmlns:p14="http://schemas.microsoft.com/office/powerpoint/2010/main" val="29286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7208A2-3FFE-68CE-F815-822625B5B084}"/>
              </a:ext>
            </a:extLst>
          </p:cNvPr>
          <p:cNvSpPr>
            <a:spLocks noGrp="1"/>
          </p:cNvSpPr>
          <p:nvPr>
            <p:ph type="title"/>
          </p:nvPr>
        </p:nvSpPr>
        <p:spPr>
          <a:xfrm>
            <a:off x="0" y="-45055"/>
            <a:ext cx="9144000" cy="695496"/>
          </a:xfrm>
        </p:spPr>
        <p:txBody>
          <a:bodyPr/>
          <a:lstStyle/>
          <a:p>
            <a:r>
              <a:rPr lang="en-US" dirty="0" err="1"/>
              <a:t>CodeBreak</a:t>
            </a:r>
            <a:r>
              <a:rPr lang="en-US" dirty="0"/>
              <a:t> 101</a:t>
            </a:r>
          </a:p>
        </p:txBody>
      </p:sp>
      <p:pic>
        <p:nvPicPr>
          <p:cNvPr id="6" name="Picture 5" descr="A diagram of a break&#10;&#10;Description automatically generated">
            <a:extLst>
              <a:ext uri="{FF2B5EF4-FFF2-40B4-BE49-F238E27FC236}">
                <a16:creationId xmlns:a16="http://schemas.microsoft.com/office/drawing/2014/main" id="{64B301E2-5CEB-81AE-160F-92EED7160FD5}"/>
              </a:ext>
            </a:extLst>
          </p:cNvPr>
          <p:cNvPicPr>
            <a:picLocks noChangeAspect="1"/>
          </p:cNvPicPr>
          <p:nvPr/>
        </p:nvPicPr>
        <p:blipFill>
          <a:blip r:embed="rId2"/>
          <a:stretch>
            <a:fillRect/>
          </a:stretch>
        </p:blipFill>
        <p:spPr>
          <a:xfrm>
            <a:off x="102870" y="610569"/>
            <a:ext cx="4286250" cy="1627925"/>
          </a:xfrm>
          <a:prstGeom prst="rect">
            <a:avLst/>
          </a:prstGeom>
        </p:spPr>
      </p:pic>
      <p:pic>
        <p:nvPicPr>
          <p:cNvPr id="8" name="Picture 7" descr="A graph of numbers and a number of expressions&#10;&#10;Description automatically generated with medium confidence">
            <a:extLst>
              <a:ext uri="{FF2B5EF4-FFF2-40B4-BE49-F238E27FC236}">
                <a16:creationId xmlns:a16="http://schemas.microsoft.com/office/drawing/2014/main" id="{B3360DF1-17A0-3D20-48FE-4EF11EE811F7}"/>
              </a:ext>
            </a:extLst>
          </p:cNvPr>
          <p:cNvPicPr>
            <a:picLocks noChangeAspect="1"/>
          </p:cNvPicPr>
          <p:nvPr/>
        </p:nvPicPr>
        <p:blipFill>
          <a:blip r:embed="rId3"/>
          <a:stretch>
            <a:fillRect/>
          </a:stretch>
        </p:blipFill>
        <p:spPr>
          <a:xfrm>
            <a:off x="5235547" y="650441"/>
            <a:ext cx="3358600" cy="2300999"/>
          </a:xfrm>
          <a:prstGeom prst="rect">
            <a:avLst/>
          </a:prstGeom>
        </p:spPr>
      </p:pic>
      <p:pic>
        <p:nvPicPr>
          <p:cNvPr id="10" name="Picture 9" descr="A graph of a patient's health&#10;&#10;Description automatically generated with medium confidence">
            <a:extLst>
              <a:ext uri="{FF2B5EF4-FFF2-40B4-BE49-F238E27FC236}">
                <a16:creationId xmlns:a16="http://schemas.microsoft.com/office/drawing/2014/main" id="{F5CFEA49-CC01-0607-C5D2-2E4E10805372}"/>
              </a:ext>
            </a:extLst>
          </p:cNvPr>
          <p:cNvPicPr>
            <a:picLocks noChangeAspect="1"/>
          </p:cNvPicPr>
          <p:nvPr/>
        </p:nvPicPr>
        <p:blipFill>
          <a:blip r:embed="rId4"/>
          <a:stretch>
            <a:fillRect/>
          </a:stretch>
        </p:blipFill>
        <p:spPr>
          <a:xfrm>
            <a:off x="700175" y="2238494"/>
            <a:ext cx="2929300" cy="1908076"/>
          </a:xfrm>
          <a:prstGeom prst="rect">
            <a:avLst/>
          </a:prstGeom>
        </p:spPr>
      </p:pic>
      <p:sp>
        <p:nvSpPr>
          <p:cNvPr id="11" name="TextBox 10">
            <a:extLst>
              <a:ext uri="{FF2B5EF4-FFF2-40B4-BE49-F238E27FC236}">
                <a16:creationId xmlns:a16="http://schemas.microsoft.com/office/drawing/2014/main" id="{A3532457-CBC2-CD36-0066-59240350C258}"/>
              </a:ext>
            </a:extLst>
          </p:cNvPr>
          <p:cNvSpPr txBox="1"/>
          <p:nvPr/>
        </p:nvSpPr>
        <p:spPr>
          <a:xfrm>
            <a:off x="5703448" y="912360"/>
            <a:ext cx="1087157" cy="338554"/>
          </a:xfrm>
          <a:prstGeom prst="rect">
            <a:avLst/>
          </a:prstGeom>
          <a:noFill/>
        </p:spPr>
        <p:txBody>
          <a:bodyPr wrap="none" rtlCol="0">
            <a:spAutoFit/>
          </a:bodyPr>
          <a:lstStyle/>
          <a:p>
            <a:r>
              <a:rPr lang="en-US" sz="800" b="1" dirty="0">
                <a:solidFill>
                  <a:srgbClr val="FF0000"/>
                </a:solidFill>
              </a:rPr>
              <a:t>1</a:t>
            </a:r>
            <a:r>
              <a:rPr lang="en-US" sz="800" b="1" baseline="30000" dirty="0">
                <a:solidFill>
                  <a:srgbClr val="FF0000"/>
                </a:solidFill>
              </a:rPr>
              <a:t>st</a:t>
            </a:r>
            <a:r>
              <a:rPr lang="en-US" sz="800" b="1" dirty="0">
                <a:solidFill>
                  <a:srgbClr val="FF0000"/>
                </a:solidFill>
              </a:rPr>
              <a:t> Line DCR 100%</a:t>
            </a:r>
          </a:p>
          <a:p>
            <a:r>
              <a:rPr lang="en-US" sz="800" b="1" dirty="0">
                <a:solidFill>
                  <a:srgbClr val="FF0000"/>
                </a:solidFill>
              </a:rPr>
              <a:t>2</a:t>
            </a:r>
            <a:r>
              <a:rPr lang="en-US" sz="800" b="1" baseline="30000" dirty="0">
                <a:solidFill>
                  <a:srgbClr val="FF0000"/>
                </a:solidFill>
              </a:rPr>
              <a:t>nd</a:t>
            </a:r>
            <a:r>
              <a:rPr lang="en-US" sz="800" b="1" dirty="0">
                <a:solidFill>
                  <a:srgbClr val="FF0000"/>
                </a:solidFill>
              </a:rPr>
              <a:t> Line DCR 85%</a:t>
            </a:r>
          </a:p>
        </p:txBody>
      </p:sp>
      <p:pic>
        <p:nvPicPr>
          <p:cNvPr id="13" name="Picture 12" descr="A graph of a number of months from start of treatment&#10;&#10;Description automatically generated">
            <a:extLst>
              <a:ext uri="{FF2B5EF4-FFF2-40B4-BE49-F238E27FC236}">
                <a16:creationId xmlns:a16="http://schemas.microsoft.com/office/drawing/2014/main" id="{25F120D8-0B91-C788-FBAF-2BE8BD3D16C8}"/>
              </a:ext>
            </a:extLst>
          </p:cNvPr>
          <p:cNvPicPr>
            <a:picLocks noChangeAspect="1"/>
          </p:cNvPicPr>
          <p:nvPr/>
        </p:nvPicPr>
        <p:blipFill>
          <a:blip r:embed="rId5"/>
          <a:stretch>
            <a:fillRect/>
          </a:stretch>
        </p:blipFill>
        <p:spPr>
          <a:xfrm>
            <a:off x="4865000" y="3016435"/>
            <a:ext cx="4088300" cy="1261002"/>
          </a:xfrm>
          <a:prstGeom prst="rect">
            <a:avLst/>
          </a:prstGeom>
        </p:spPr>
      </p:pic>
      <p:sp>
        <p:nvSpPr>
          <p:cNvPr id="14" name="TextBox 13">
            <a:extLst>
              <a:ext uri="{FF2B5EF4-FFF2-40B4-BE49-F238E27FC236}">
                <a16:creationId xmlns:a16="http://schemas.microsoft.com/office/drawing/2014/main" id="{46BC014F-FE96-1400-759B-784A13C174C5}"/>
              </a:ext>
            </a:extLst>
          </p:cNvPr>
          <p:cNvSpPr txBox="1"/>
          <p:nvPr/>
        </p:nvSpPr>
        <p:spPr>
          <a:xfrm>
            <a:off x="7261753" y="4871264"/>
            <a:ext cx="1882247" cy="276999"/>
          </a:xfrm>
          <a:prstGeom prst="rect">
            <a:avLst/>
          </a:prstGeom>
          <a:noFill/>
        </p:spPr>
        <p:txBody>
          <a:bodyPr wrap="none" rtlCol="0">
            <a:spAutoFit/>
          </a:bodyPr>
          <a:lstStyle/>
          <a:p>
            <a:r>
              <a:rPr lang="en-US" sz="1200" i="1" dirty="0"/>
              <a:t>Clarke et al. WCLC 2023</a:t>
            </a:r>
          </a:p>
        </p:txBody>
      </p:sp>
    </p:spTree>
    <p:extLst>
      <p:ext uri="{BB962C8B-B14F-4D97-AF65-F5344CB8AC3E}">
        <p14:creationId xmlns:p14="http://schemas.microsoft.com/office/powerpoint/2010/main" val="2076262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a:off x="311700" y="61656"/>
            <a:ext cx="8520600" cy="707400"/>
          </a:xfrm>
          <a:prstGeom prst="rect">
            <a:avLst/>
          </a:prstGeom>
        </p:spPr>
        <p:txBody>
          <a:bodyPr spcFirstLastPara="1" wrap="square" lIns="91425" tIns="91425" rIns="91425" bIns="91425" anchor="t" anchorCtr="0">
            <a:normAutofit fontScale="90000"/>
          </a:bodyPr>
          <a:lstStyle/>
          <a:p>
            <a:r>
              <a:rPr lang="en" dirty="0" err="1">
                <a:solidFill>
                  <a:srgbClr val="002060"/>
                </a:solidFill>
                <a:latin typeface="Arial" panose="020B0604020202020204" pitchFamily="34" charset="0"/>
                <a:cs typeface="Arial" panose="020B0604020202020204" pitchFamily="34" charset="0"/>
              </a:rPr>
              <a:t>Codebreak</a:t>
            </a:r>
            <a:r>
              <a:rPr lang="en" dirty="0">
                <a:solidFill>
                  <a:srgbClr val="002060"/>
                </a:solidFill>
                <a:latin typeface="Arial" panose="020B0604020202020204" pitchFamily="34" charset="0"/>
                <a:cs typeface="Arial" panose="020B0604020202020204" pitchFamily="34" charset="0"/>
              </a:rPr>
              <a:t> 100/101</a:t>
            </a:r>
            <a:endParaRPr dirty="0">
              <a:solidFill>
                <a:srgbClr val="002060"/>
              </a:solidFill>
              <a:latin typeface="Arial" panose="020B0604020202020204" pitchFamily="34" charset="0"/>
              <a:cs typeface="Arial" panose="020B0604020202020204" pitchFamily="34" charset="0"/>
            </a:endParaRPr>
          </a:p>
        </p:txBody>
      </p:sp>
      <p:pic>
        <p:nvPicPr>
          <p:cNvPr id="225" name="Google Shape;225;p32"/>
          <p:cNvPicPr preferRelativeResize="0"/>
          <p:nvPr/>
        </p:nvPicPr>
        <p:blipFill>
          <a:blip r:embed="rId3">
            <a:alphaModFix/>
          </a:blip>
          <a:stretch>
            <a:fillRect/>
          </a:stretch>
        </p:blipFill>
        <p:spPr>
          <a:xfrm>
            <a:off x="257576" y="723832"/>
            <a:ext cx="4169751" cy="1905075"/>
          </a:xfrm>
          <a:prstGeom prst="rect">
            <a:avLst/>
          </a:prstGeom>
          <a:noFill/>
          <a:ln>
            <a:noFill/>
          </a:ln>
        </p:spPr>
      </p:pic>
      <p:pic>
        <p:nvPicPr>
          <p:cNvPr id="226" name="Google Shape;226;p32"/>
          <p:cNvPicPr preferRelativeResize="0"/>
          <p:nvPr/>
        </p:nvPicPr>
        <p:blipFill>
          <a:blip r:embed="rId4">
            <a:alphaModFix/>
          </a:blip>
          <a:stretch>
            <a:fillRect/>
          </a:stretch>
        </p:blipFill>
        <p:spPr>
          <a:xfrm>
            <a:off x="3253550" y="2572207"/>
            <a:ext cx="5890450" cy="1466475"/>
          </a:xfrm>
          <a:prstGeom prst="rect">
            <a:avLst/>
          </a:prstGeom>
          <a:noFill/>
          <a:ln>
            <a:noFill/>
          </a:ln>
        </p:spPr>
      </p:pic>
      <p:pic>
        <p:nvPicPr>
          <p:cNvPr id="227" name="Google Shape;227;p32"/>
          <p:cNvPicPr preferRelativeResize="0"/>
          <p:nvPr/>
        </p:nvPicPr>
        <p:blipFill>
          <a:blip r:embed="rId5">
            <a:alphaModFix/>
          </a:blip>
          <a:stretch>
            <a:fillRect/>
          </a:stretch>
        </p:blipFill>
        <p:spPr>
          <a:xfrm>
            <a:off x="3253551" y="2628906"/>
            <a:ext cx="5890449" cy="1518374"/>
          </a:xfrm>
          <a:prstGeom prst="rect">
            <a:avLst/>
          </a:prstGeom>
          <a:noFill/>
          <a:ln>
            <a:noFill/>
          </a:ln>
        </p:spPr>
      </p:pic>
      <p:pic>
        <p:nvPicPr>
          <p:cNvPr id="228" name="Google Shape;228;p32"/>
          <p:cNvPicPr preferRelativeResize="0"/>
          <p:nvPr/>
        </p:nvPicPr>
        <p:blipFill>
          <a:blip r:embed="rId6">
            <a:alphaModFix/>
          </a:blip>
          <a:stretch>
            <a:fillRect/>
          </a:stretch>
        </p:blipFill>
        <p:spPr>
          <a:xfrm>
            <a:off x="923515" y="1082255"/>
            <a:ext cx="6139275" cy="3101050"/>
          </a:xfrm>
          <a:prstGeom prst="rect">
            <a:avLst/>
          </a:prstGeom>
          <a:noFill/>
          <a:ln>
            <a:noFill/>
          </a:ln>
        </p:spPr>
      </p:pic>
      <p:sp>
        <p:nvSpPr>
          <p:cNvPr id="229" name="Google Shape;229;p32"/>
          <p:cNvSpPr txBox="1"/>
          <p:nvPr/>
        </p:nvSpPr>
        <p:spPr>
          <a:xfrm>
            <a:off x="7784982" y="4917345"/>
            <a:ext cx="1694577" cy="338524"/>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1000" i="1" dirty="0">
                <a:latin typeface="Arial" panose="020B0604020202020204" pitchFamily="34" charset="0"/>
                <a:ea typeface="Open Sans"/>
                <a:cs typeface="Arial" panose="020B0604020202020204" pitchFamily="34" charset="0"/>
                <a:sym typeface="Open Sans"/>
              </a:rPr>
              <a:t>Li et al. WCLC. 2022 </a:t>
            </a:r>
            <a:endParaRPr sz="1000" i="1" dirty="0">
              <a:latin typeface="Arial" panose="020B0604020202020204" pitchFamily="34" charset="0"/>
              <a:ea typeface="Open Sans"/>
              <a:cs typeface="Arial" panose="020B0604020202020204" pitchFamily="34" charset="0"/>
              <a:sym typeface="Open Sans"/>
            </a:endParaRPr>
          </a:p>
        </p:txBody>
      </p:sp>
      <p:sp>
        <p:nvSpPr>
          <p:cNvPr id="2" name="Rectangle 1">
            <a:extLst>
              <a:ext uri="{FF2B5EF4-FFF2-40B4-BE49-F238E27FC236}">
                <a16:creationId xmlns:a16="http://schemas.microsoft.com/office/drawing/2014/main" id="{D0102A06-2923-4C90-9C1D-73180C407844}"/>
              </a:ext>
            </a:extLst>
          </p:cNvPr>
          <p:cNvSpPr/>
          <p:nvPr/>
        </p:nvSpPr>
        <p:spPr>
          <a:xfrm>
            <a:off x="311700" y="1547096"/>
            <a:ext cx="1004700" cy="1953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1000"/>
                                        <p:tgtEl>
                                          <p:spTgt spid="2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
                                        </p:tgtEl>
                                        <p:attrNameLst>
                                          <p:attrName>style.visibility</p:attrName>
                                        </p:attrNameLst>
                                      </p:cBhvr>
                                      <p:to>
                                        <p:strVal val="visible"/>
                                      </p:to>
                                    </p:set>
                                    <p:animEffect transition="in" filter="fade">
                                      <p:cBhvr>
                                        <p:cTn id="12"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FBAB15-787E-43B0-FF09-A92A1133427A}"/>
              </a:ext>
            </a:extLst>
          </p:cNvPr>
          <p:cNvSpPr>
            <a:spLocks noGrp="1"/>
          </p:cNvSpPr>
          <p:nvPr>
            <p:ph type="title"/>
          </p:nvPr>
        </p:nvSpPr>
        <p:spPr>
          <a:xfrm>
            <a:off x="0" y="-34375"/>
            <a:ext cx="9144000" cy="695496"/>
          </a:xfrm>
        </p:spPr>
        <p:txBody>
          <a:bodyPr/>
          <a:lstStyle/>
          <a:p>
            <a:r>
              <a:rPr lang="en-US" dirty="0"/>
              <a:t>Krystal-7</a:t>
            </a:r>
          </a:p>
        </p:txBody>
      </p:sp>
      <p:pic>
        <p:nvPicPr>
          <p:cNvPr id="11" name="Picture 10">
            <a:extLst>
              <a:ext uri="{FF2B5EF4-FFF2-40B4-BE49-F238E27FC236}">
                <a16:creationId xmlns:a16="http://schemas.microsoft.com/office/drawing/2014/main" id="{2877BB4B-A263-1438-82F6-4445DEFB5F73}"/>
              </a:ext>
            </a:extLst>
          </p:cNvPr>
          <p:cNvPicPr>
            <a:picLocks noChangeAspect="1"/>
          </p:cNvPicPr>
          <p:nvPr/>
        </p:nvPicPr>
        <p:blipFill>
          <a:blip r:embed="rId2"/>
          <a:stretch>
            <a:fillRect/>
          </a:stretch>
        </p:blipFill>
        <p:spPr>
          <a:xfrm>
            <a:off x="95082" y="712099"/>
            <a:ext cx="4054384" cy="1776479"/>
          </a:xfrm>
          <a:prstGeom prst="rect">
            <a:avLst/>
          </a:prstGeom>
        </p:spPr>
      </p:pic>
      <p:pic>
        <p:nvPicPr>
          <p:cNvPr id="13" name="Picture 12">
            <a:extLst>
              <a:ext uri="{FF2B5EF4-FFF2-40B4-BE49-F238E27FC236}">
                <a16:creationId xmlns:a16="http://schemas.microsoft.com/office/drawing/2014/main" id="{96505AAE-1E0C-5888-3C1D-F45B14973364}"/>
              </a:ext>
            </a:extLst>
          </p:cNvPr>
          <p:cNvPicPr>
            <a:picLocks noChangeAspect="1"/>
          </p:cNvPicPr>
          <p:nvPr/>
        </p:nvPicPr>
        <p:blipFill>
          <a:blip r:embed="rId3"/>
          <a:stretch>
            <a:fillRect/>
          </a:stretch>
        </p:blipFill>
        <p:spPr>
          <a:xfrm>
            <a:off x="25141" y="2832212"/>
            <a:ext cx="4546859" cy="1405936"/>
          </a:xfrm>
          <a:prstGeom prst="rect">
            <a:avLst/>
          </a:prstGeom>
        </p:spPr>
      </p:pic>
      <p:sp>
        <p:nvSpPr>
          <p:cNvPr id="14" name="Rectangle 13">
            <a:extLst>
              <a:ext uri="{FF2B5EF4-FFF2-40B4-BE49-F238E27FC236}">
                <a16:creationId xmlns:a16="http://schemas.microsoft.com/office/drawing/2014/main" id="{CE799945-E254-2058-28D5-8460E84C4D51}"/>
              </a:ext>
            </a:extLst>
          </p:cNvPr>
          <p:cNvSpPr/>
          <p:nvPr/>
        </p:nvSpPr>
        <p:spPr bwMode="auto">
          <a:xfrm>
            <a:off x="3366286" y="3056711"/>
            <a:ext cx="1140977" cy="1181437"/>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173" name="Picture 172">
            <a:extLst>
              <a:ext uri="{FF2B5EF4-FFF2-40B4-BE49-F238E27FC236}">
                <a16:creationId xmlns:a16="http://schemas.microsoft.com/office/drawing/2014/main" id="{8883EA34-97DF-86CF-EE13-7FE76E519DAE}"/>
              </a:ext>
            </a:extLst>
          </p:cNvPr>
          <p:cNvPicPr>
            <a:picLocks noChangeAspect="1"/>
          </p:cNvPicPr>
          <p:nvPr/>
        </p:nvPicPr>
        <p:blipFill>
          <a:blip r:embed="rId4"/>
          <a:stretch>
            <a:fillRect/>
          </a:stretch>
        </p:blipFill>
        <p:spPr>
          <a:xfrm>
            <a:off x="4507263" y="608727"/>
            <a:ext cx="4386158" cy="1782609"/>
          </a:xfrm>
          <a:prstGeom prst="rect">
            <a:avLst/>
          </a:prstGeom>
        </p:spPr>
      </p:pic>
      <p:pic>
        <p:nvPicPr>
          <p:cNvPr id="333" name="Picture 332">
            <a:extLst>
              <a:ext uri="{FF2B5EF4-FFF2-40B4-BE49-F238E27FC236}">
                <a16:creationId xmlns:a16="http://schemas.microsoft.com/office/drawing/2014/main" id="{A45EE4B1-E168-6EDF-4868-5985329F4D60}"/>
              </a:ext>
            </a:extLst>
          </p:cNvPr>
          <p:cNvPicPr>
            <a:picLocks noChangeAspect="1"/>
          </p:cNvPicPr>
          <p:nvPr/>
        </p:nvPicPr>
        <p:blipFill>
          <a:blip r:embed="rId5"/>
          <a:stretch>
            <a:fillRect/>
          </a:stretch>
        </p:blipFill>
        <p:spPr>
          <a:xfrm>
            <a:off x="4997296" y="2452751"/>
            <a:ext cx="3417830" cy="1883294"/>
          </a:xfrm>
          <a:prstGeom prst="rect">
            <a:avLst/>
          </a:prstGeom>
        </p:spPr>
      </p:pic>
      <p:sp>
        <p:nvSpPr>
          <p:cNvPr id="334" name="TextBox 333">
            <a:extLst>
              <a:ext uri="{FF2B5EF4-FFF2-40B4-BE49-F238E27FC236}">
                <a16:creationId xmlns:a16="http://schemas.microsoft.com/office/drawing/2014/main" id="{1131B92D-D5EE-5A06-A68B-2A9394E0B544}"/>
              </a:ext>
            </a:extLst>
          </p:cNvPr>
          <p:cNvSpPr txBox="1"/>
          <p:nvPr/>
        </p:nvSpPr>
        <p:spPr>
          <a:xfrm>
            <a:off x="5935592" y="1600338"/>
            <a:ext cx="1002197" cy="461665"/>
          </a:xfrm>
          <a:prstGeom prst="rect">
            <a:avLst/>
          </a:prstGeom>
          <a:noFill/>
        </p:spPr>
        <p:txBody>
          <a:bodyPr wrap="none" rtlCol="0">
            <a:spAutoFit/>
          </a:bodyPr>
          <a:lstStyle/>
          <a:p>
            <a:r>
              <a:rPr lang="en-US" sz="1200" dirty="0">
                <a:solidFill>
                  <a:srgbClr val="FF0000"/>
                </a:solidFill>
              </a:rPr>
              <a:t>ORR 63%</a:t>
            </a:r>
          </a:p>
          <a:p>
            <a:r>
              <a:rPr lang="en-US" sz="1200" dirty="0">
                <a:solidFill>
                  <a:srgbClr val="FF0000"/>
                </a:solidFill>
              </a:rPr>
              <a:t>KN024 45%</a:t>
            </a:r>
          </a:p>
        </p:txBody>
      </p:sp>
      <p:sp>
        <p:nvSpPr>
          <p:cNvPr id="335" name="TextBox 334">
            <a:extLst>
              <a:ext uri="{FF2B5EF4-FFF2-40B4-BE49-F238E27FC236}">
                <a16:creationId xmlns:a16="http://schemas.microsoft.com/office/drawing/2014/main" id="{A0CF9123-11B1-6FB7-9033-0D5E4F90DC24}"/>
              </a:ext>
            </a:extLst>
          </p:cNvPr>
          <p:cNvSpPr txBox="1"/>
          <p:nvPr/>
        </p:nvSpPr>
        <p:spPr>
          <a:xfrm>
            <a:off x="5479797" y="3342480"/>
            <a:ext cx="1689886" cy="276999"/>
          </a:xfrm>
          <a:prstGeom prst="rect">
            <a:avLst/>
          </a:prstGeom>
          <a:noFill/>
        </p:spPr>
        <p:txBody>
          <a:bodyPr wrap="none" rtlCol="0">
            <a:spAutoFit/>
          </a:bodyPr>
          <a:lstStyle/>
          <a:p>
            <a:r>
              <a:rPr lang="en-US" sz="1200" dirty="0">
                <a:solidFill>
                  <a:srgbClr val="FF0000"/>
                </a:solidFill>
              </a:rPr>
              <a:t>KN024 12 </a:t>
            </a:r>
            <a:r>
              <a:rPr lang="en-US" sz="1200" dirty="0" err="1">
                <a:solidFill>
                  <a:srgbClr val="FF0000"/>
                </a:solidFill>
              </a:rPr>
              <a:t>ms</a:t>
            </a:r>
            <a:r>
              <a:rPr lang="en-US" sz="1200" dirty="0">
                <a:solidFill>
                  <a:srgbClr val="FF0000"/>
                </a:solidFill>
              </a:rPr>
              <a:t>% ~50%</a:t>
            </a:r>
          </a:p>
        </p:txBody>
      </p:sp>
      <p:sp>
        <p:nvSpPr>
          <p:cNvPr id="336" name="TextBox 335">
            <a:extLst>
              <a:ext uri="{FF2B5EF4-FFF2-40B4-BE49-F238E27FC236}">
                <a16:creationId xmlns:a16="http://schemas.microsoft.com/office/drawing/2014/main" id="{2510CB1C-01CB-95C4-9D7E-80AC7DFA2B3A}"/>
              </a:ext>
            </a:extLst>
          </p:cNvPr>
          <p:cNvSpPr txBox="1"/>
          <p:nvPr/>
        </p:nvSpPr>
        <p:spPr>
          <a:xfrm>
            <a:off x="7337095" y="4902042"/>
            <a:ext cx="1806905" cy="246221"/>
          </a:xfrm>
          <a:prstGeom prst="rect">
            <a:avLst/>
          </a:prstGeom>
          <a:noFill/>
        </p:spPr>
        <p:txBody>
          <a:bodyPr wrap="none" rtlCol="0">
            <a:spAutoFit/>
          </a:bodyPr>
          <a:lstStyle/>
          <a:p>
            <a:r>
              <a:rPr lang="en-US" sz="1000" i="1" dirty="0" err="1"/>
              <a:t>Garassino</a:t>
            </a:r>
            <a:r>
              <a:rPr lang="en-US" sz="1000" i="1" dirty="0"/>
              <a:t> et al. ESMO 2023</a:t>
            </a:r>
          </a:p>
        </p:txBody>
      </p:sp>
    </p:spTree>
    <p:extLst>
      <p:ext uri="{BB962C8B-B14F-4D97-AF65-F5344CB8AC3E}">
        <p14:creationId xmlns:p14="http://schemas.microsoft.com/office/powerpoint/2010/main" val="31993559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2A3BBC-B358-82AE-BDE2-A0599F0F1641}"/>
              </a:ext>
            </a:extLst>
          </p:cNvPr>
          <p:cNvSpPr>
            <a:spLocks noGrp="1"/>
          </p:cNvSpPr>
          <p:nvPr>
            <p:ph type="title"/>
          </p:nvPr>
        </p:nvSpPr>
        <p:spPr/>
        <p:txBody>
          <a:bodyPr/>
          <a:lstStyle/>
          <a:p>
            <a:r>
              <a:rPr lang="en-US" dirty="0"/>
              <a:t>Future molecular targets/combinations</a:t>
            </a:r>
          </a:p>
        </p:txBody>
      </p:sp>
      <p:pic>
        <p:nvPicPr>
          <p:cNvPr id="5" name="Google Shape;250;p35">
            <a:extLst>
              <a:ext uri="{FF2B5EF4-FFF2-40B4-BE49-F238E27FC236}">
                <a16:creationId xmlns:a16="http://schemas.microsoft.com/office/drawing/2014/main" id="{AA366101-3725-26B1-9F01-0343A4B4BECA}"/>
              </a:ext>
            </a:extLst>
          </p:cNvPr>
          <p:cNvPicPr preferRelativeResize="0"/>
          <p:nvPr/>
        </p:nvPicPr>
        <p:blipFill>
          <a:blip r:embed="rId2">
            <a:alphaModFix/>
          </a:blip>
          <a:stretch>
            <a:fillRect/>
          </a:stretch>
        </p:blipFill>
        <p:spPr>
          <a:xfrm>
            <a:off x="2929316" y="925858"/>
            <a:ext cx="3659090" cy="3151524"/>
          </a:xfrm>
          <a:prstGeom prst="rect">
            <a:avLst/>
          </a:prstGeom>
          <a:noFill/>
          <a:ln>
            <a:noFill/>
          </a:ln>
        </p:spPr>
      </p:pic>
      <p:sp>
        <p:nvSpPr>
          <p:cNvPr id="6" name="Google Shape;252;p35">
            <a:extLst>
              <a:ext uri="{FF2B5EF4-FFF2-40B4-BE49-F238E27FC236}">
                <a16:creationId xmlns:a16="http://schemas.microsoft.com/office/drawing/2014/main" id="{FF9BB622-26BE-C83E-7F55-7142AEC64175}"/>
              </a:ext>
            </a:extLst>
          </p:cNvPr>
          <p:cNvSpPr txBox="1"/>
          <p:nvPr/>
        </p:nvSpPr>
        <p:spPr>
          <a:xfrm>
            <a:off x="6343950" y="1216918"/>
            <a:ext cx="1662300" cy="3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50" dirty="0">
                <a:highlight>
                  <a:srgbClr val="FFFFFF"/>
                </a:highlight>
                <a:latin typeface="Roboto"/>
                <a:ea typeface="Roboto"/>
                <a:cs typeface="Roboto"/>
                <a:sym typeface="Roboto"/>
              </a:rPr>
              <a:t>NCT05480865</a:t>
            </a:r>
            <a:endParaRPr dirty="0">
              <a:latin typeface="Open Sans"/>
              <a:ea typeface="Open Sans"/>
              <a:cs typeface="Open Sans"/>
              <a:sym typeface="Open Sans"/>
            </a:endParaRPr>
          </a:p>
        </p:txBody>
      </p:sp>
      <p:sp>
        <p:nvSpPr>
          <p:cNvPr id="7" name="Google Shape;253;p35">
            <a:extLst>
              <a:ext uri="{FF2B5EF4-FFF2-40B4-BE49-F238E27FC236}">
                <a16:creationId xmlns:a16="http://schemas.microsoft.com/office/drawing/2014/main" id="{94E50E73-00ED-FE5B-8AD1-AA79DA6E6DE2}"/>
              </a:ext>
            </a:extLst>
          </p:cNvPr>
          <p:cNvSpPr txBox="1"/>
          <p:nvPr/>
        </p:nvSpPr>
        <p:spPr>
          <a:xfrm>
            <a:off x="5658916" y="884720"/>
            <a:ext cx="3000000" cy="3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50" dirty="0">
                <a:highlight>
                  <a:srgbClr val="FFFFFF"/>
                </a:highlight>
                <a:latin typeface="Roboto"/>
                <a:ea typeface="Roboto"/>
                <a:cs typeface="Roboto"/>
                <a:sym typeface="Roboto"/>
              </a:rPr>
              <a:t>NCT05578092</a:t>
            </a:r>
            <a:endParaRPr dirty="0"/>
          </a:p>
        </p:txBody>
      </p:sp>
      <p:sp>
        <p:nvSpPr>
          <p:cNvPr id="8" name="Google Shape;254;p35">
            <a:extLst>
              <a:ext uri="{FF2B5EF4-FFF2-40B4-BE49-F238E27FC236}">
                <a16:creationId xmlns:a16="http://schemas.microsoft.com/office/drawing/2014/main" id="{58CDD83E-55F3-D219-3018-D72C61C73EAA}"/>
              </a:ext>
            </a:extLst>
          </p:cNvPr>
          <p:cNvSpPr txBox="1"/>
          <p:nvPr/>
        </p:nvSpPr>
        <p:spPr>
          <a:xfrm>
            <a:off x="2236221" y="2393231"/>
            <a:ext cx="3000000" cy="3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50" dirty="0">
                <a:highlight>
                  <a:srgbClr val="FFFFFF"/>
                </a:highlight>
                <a:latin typeface="Roboto"/>
                <a:ea typeface="Roboto"/>
                <a:cs typeface="Roboto"/>
                <a:sym typeface="Roboto"/>
              </a:rPr>
              <a:t>NCT05074810</a:t>
            </a:r>
            <a:endParaRPr dirty="0"/>
          </a:p>
        </p:txBody>
      </p:sp>
      <p:sp>
        <p:nvSpPr>
          <p:cNvPr id="9" name="Google Shape;255;p35">
            <a:extLst>
              <a:ext uri="{FF2B5EF4-FFF2-40B4-BE49-F238E27FC236}">
                <a16:creationId xmlns:a16="http://schemas.microsoft.com/office/drawing/2014/main" id="{0DF28BF1-76CF-FC8F-0673-ADA2B845BA05}"/>
              </a:ext>
            </a:extLst>
          </p:cNvPr>
          <p:cNvSpPr txBox="1"/>
          <p:nvPr/>
        </p:nvSpPr>
        <p:spPr>
          <a:xfrm>
            <a:off x="6343950" y="3513858"/>
            <a:ext cx="3000000" cy="3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50" dirty="0">
                <a:highlight>
                  <a:srgbClr val="FFFFFF"/>
                </a:highlight>
                <a:latin typeface="Roboto"/>
                <a:ea typeface="Roboto"/>
                <a:cs typeface="Roboto"/>
                <a:sym typeface="Roboto"/>
              </a:rPr>
              <a:t>NCT05254184</a:t>
            </a:r>
            <a:endParaRPr dirty="0"/>
          </a:p>
        </p:txBody>
      </p:sp>
      <p:pic>
        <p:nvPicPr>
          <p:cNvPr id="13" name="Picture 12" descr="A graph of a patient's reaction&#10;&#10;Description automatically generated with medium confidence">
            <a:extLst>
              <a:ext uri="{FF2B5EF4-FFF2-40B4-BE49-F238E27FC236}">
                <a16:creationId xmlns:a16="http://schemas.microsoft.com/office/drawing/2014/main" id="{E522FE1D-3A6D-0A23-4FEB-175554689A0B}"/>
              </a:ext>
            </a:extLst>
          </p:cNvPr>
          <p:cNvPicPr>
            <a:picLocks noChangeAspect="1"/>
          </p:cNvPicPr>
          <p:nvPr/>
        </p:nvPicPr>
        <p:blipFill>
          <a:blip r:embed="rId3"/>
          <a:stretch>
            <a:fillRect/>
          </a:stretch>
        </p:blipFill>
        <p:spPr>
          <a:xfrm>
            <a:off x="115890" y="1577349"/>
            <a:ext cx="3547568" cy="1848541"/>
          </a:xfrm>
          <a:prstGeom prst="rect">
            <a:avLst/>
          </a:prstGeom>
        </p:spPr>
      </p:pic>
      <p:sp>
        <p:nvSpPr>
          <p:cNvPr id="14" name="TextBox 13">
            <a:extLst>
              <a:ext uri="{FF2B5EF4-FFF2-40B4-BE49-F238E27FC236}">
                <a16:creationId xmlns:a16="http://schemas.microsoft.com/office/drawing/2014/main" id="{971B3046-9278-3077-F080-1D9237C90BC3}"/>
              </a:ext>
            </a:extLst>
          </p:cNvPr>
          <p:cNvSpPr txBox="1"/>
          <p:nvPr/>
        </p:nvSpPr>
        <p:spPr>
          <a:xfrm>
            <a:off x="714406" y="952902"/>
            <a:ext cx="2614818" cy="461665"/>
          </a:xfrm>
          <a:prstGeom prst="rect">
            <a:avLst/>
          </a:prstGeom>
          <a:noFill/>
        </p:spPr>
        <p:txBody>
          <a:bodyPr wrap="none" rtlCol="0">
            <a:spAutoFit/>
          </a:bodyPr>
          <a:lstStyle/>
          <a:p>
            <a:r>
              <a:rPr lang="en-US" dirty="0"/>
              <a:t>TNO-155 (SHP2i)</a:t>
            </a:r>
          </a:p>
        </p:txBody>
      </p:sp>
      <p:pic>
        <p:nvPicPr>
          <p:cNvPr id="16" name="Picture 15" descr="A screenshot of a medical report&#10;&#10;Description automatically generated">
            <a:extLst>
              <a:ext uri="{FF2B5EF4-FFF2-40B4-BE49-F238E27FC236}">
                <a16:creationId xmlns:a16="http://schemas.microsoft.com/office/drawing/2014/main" id="{BD52B2DD-394E-89FD-AA34-BC0AE9EBE885}"/>
              </a:ext>
            </a:extLst>
          </p:cNvPr>
          <p:cNvPicPr>
            <a:picLocks noChangeAspect="1"/>
          </p:cNvPicPr>
          <p:nvPr/>
        </p:nvPicPr>
        <p:blipFill>
          <a:blip r:embed="rId4"/>
          <a:stretch>
            <a:fillRect/>
          </a:stretch>
        </p:blipFill>
        <p:spPr>
          <a:xfrm>
            <a:off x="6437256" y="1614683"/>
            <a:ext cx="2548087" cy="2574132"/>
          </a:xfrm>
          <a:prstGeom prst="rect">
            <a:avLst/>
          </a:prstGeom>
        </p:spPr>
      </p:pic>
      <p:sp>
        <p:nvSpPr>
          <p:cNvPr id="17" name="TextBox 16">
            <a:extLst>
              <a:ext uri="{FF2B5EF4-FFF2-40B4-BE49-F238E27FC236}">
                <a16:creationId xmlns:a16="http://schemas.microsoft.com/office/drawing/2014/main" id="{F1882EC3-5A81-0994-B0AE-0AC1370999AF}"/>
              </a:ext>
            </a:extLst>
          </p:cNvPr>
          <p:cNvSpPr txBox="1"/>
          <p:nvPr/>
        </p:nvSpPr>
        <p:spPr>
          <a:xfrm>
            <a:off x="5859506" y="4594265"/>
            <a:ext cx="3336170" cy="553998"/>
          </a:xfrm>
          <a:prstGeom prst="rect">
            <a:avLst/>
          </a:prstGeom>
          <a:noFill/>
        </p:spPr>
        <p:txBody>
          <a:bodyPr wrap="none" rtlCol="0">
            <a:spAutoFit/>
          </a:bodyPr>
          <a:lstStyle/>
          <a:p>
            <a:r>
              <a:rPr lang="en-US" sz="1000" i="1" dirty="0" err="1"/>
              <a:t>Negrao</a:t>
            </a:r>
            <a:r>
              <a:rPr lang="en-US" sz="1000" i="1" dirty="0"/>
              <a:t> et al. WCLC 2023</a:t>
            </a:r>
          </a:p>
          <a:p>
            <a:r>
              <a:rPr lang="en-US" sz="1000" i="1" dirty="0"/>
              <a:t>Hoffman et al. AACR 2021</a:t>
            </a:r>
          </a:p>
          <a:p>
            <a:r>
              <a:rPr lang="en-US" sz="1000" i="1" dirty="0" err="1">
                <a:latin typeface="Open Sans"/>
                <a:ea typeface="Open Sans"/>
                <a:cs typeface="Open Sans"/>
                <a:sym typeface="Open Sans"/>
              </a:rPr>
              <a:t>Nagasaka</a:t>
            </a:r>
            <a:r>
              <a:rPr lang="en-US" sz="1000" i="1" dirty="0">
                <a:latin typeface="Open Sans"/>
                <a:ea typeface="Open Sans"/>
                <a:cs typeface="Open Sans"/>
                <a:sym typeface="Open Sans"/>
              </a:rPr>
              <a:t> et al Cancer Treatment Reviews Volume. 2021</a:t>
            </a:r>
          </a:p>
        </p:txBody>
      </p:sp>
    </p:spTree>
    <p:extLst>
      <p:ext uri="{BB962C8B-B14F-4D97-AF65-F5344CB8AC3E}">
        <p14:creationId xmlns:p14="http://schemas.microsoft.com/office/powerpoint/2010/main" val="424424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429342-DCC5-800E-ECBB-97E829797BF3}"/>
              </a:ext>
            </a:extLst>
          </p:cNvPr>
          <p:cNvSpPr>
            <a:spLocks noGrp="1"/>
          </p:cNvSpPr>
          <p:nvPr>
            <p:ph type="title"/>
          </p:nvPr>
        </p:nvSpPr>
        <p:spPr/>
        <p:txBody>
          <a:bodyPr/>
          <a:lstStyle/>
          <a:p>
            <a:r>
              <a:rPr lang="en-US" dirty="0"/>
              <a:t>Pan-RAS inhibitor: RMC-6236</a:t>
            </a:r>
          </a:p>
        </p:txBody>
      </p:sp>
      <p:pic>
        <p:nvPicPr>
          <p:cNvPr id="2052" name="Picture 4" descr="Image">
            <a:extLst>
              <a:ext uri="{FF2B5EF4-FFF2-40B4-BE49-F238E27FC236}">
                <a16:creationId xmlns:a16="http://schemas.microsoft.com/office/drawing/2014/main" id="{2ED265AA-F5E8-E3D6-8BB5-4AC8FF45D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730" t="26724" r="6347" b="22274"/>
          <a:stretch/>
        </p:blipFill>
        <p:spPr bwMode="auto">
          <a:xfrm>
            <a:off x="142613" y="770667"/>
            <a:ext cx="2986480" cy="16873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medical information&#10;&#10;Description automatically generated">
            <a:extLst>
              <a:ext uri="{FF2B5EF4-FFF2-40B4-BE49-F238E27FC236}">
                <a16:creationId xmlns:a16="http://schemas.microsoft.com/office/drawing/2014/main" id="{E9064576-4DE6-6A30-21BE-E810B8BC543D}"/>
              </a:ext>
            </a:extLst>
          </p:cNvPr>
          <p:cNvPicPr>
            <a:picLocks noChangeAspect="1"/>
          </p:cNvPicPr>
          <p:nvPr/>
        </p:nvPicPr>
        <p:blipFill>
          <a:blip r:embed="rId3"/>
          <a:stretch>
            <a:fillRect/>
          </a:stretch>
        </p:blipFill>
        <p:spPr>
          <a:xfrm>
            <a:off x="4926411" y="770667"/>
            <a:ext cx="2932516" cy="3436909"/>
          </a:xfrm>
          <a:prstGeom prst="rect">
            <a:avLst/>
          </a:prstGeom>
        </p:spPr>
      </p:pic>
      <p:pic>
        <p:nvPicPr>
          <p:cNvPr id="2056" name="Picture 8" descr="Image">
            <a:extLst>
              <a:ext uri="{FF2B5EF4-FFF2-40B4-BE49-F238E27FC236}">
                <a16:creationId xmlns:a16="http://schemas.microsoft.com/office/drawing/2014/main" id="{90E841DC-5A7E-A98B-8E73-0DDD44E45A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1" t="4400" r="24208" b="12823"/>
          <a:stretch/>
        </p:blipFill>
        <p:spPr bwMode="auto">
          <a:xfrm>
            <a:off x="427838" y="2489121"/>
            <a:ext cx="2701255" cy="17821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1466F3-90FC-DE09-EE68-4BB85393B439}"/>
              </a:ext>
            </a:extLst>
          </p:cNvPr>
          <p:cNvSpPr txBox="1"/>
          <p:nvPr/>
        </p:nvSpPr>
        <p:spPr>
          <a:xfrm>
            <a:off x="3146649" y="2489121"/>
            <a:ext cx="1249961" cy="584775"/>
          </a:xfrm>
          <a:prstGeom prst="rect">
            <a:avLst/>
          </a:prstGeom>
          <a:noFill/>
        </p:spPr>
        <p:txBody>
          <a:bodyPr wrap="square" rtlCol="0">
            <a:spAutoFit/>
          </a:bodyPr>
          <a:lstStyle/>
          <a:p>
            <a:r>
              <a:rPr lang="en-US" sz="1600" dirty="0"/>
              <a:t>ORR 38%</a:t>
            </a:r>
          </a:p>
          <a:p>
            <a:r>
              <a:rPr lang="en-US" sz="1600" dirty="0"/>
              <a:t>DCR 85%</a:t>
            </a:r>
          </a:p>
        </p:txBody>
      </p:sp>
      <p:sp>
        <p:nvSpPr>
          <p:cNvPr id="8" name="TextBox 7">
            <a:extLst>
              <a:ext uri="{FF2B5EF4-FFF2-40B4-BE49-F238E27FC236}">
                <a16:creationId xmlns:a16="http://schemas.microsoft.com/office/drawing/2014/main" id="{689D286F-F654-506F-C50F-ADA3849E17C6}"/>
              </a:ext>
            </a:extLst>
          </p:cNvPr>
          <p:cNvSpPr txBox="1"/>
          <p:nvPr/>
        </p:nvSpPr>
        <p:spPr>
          <a:xfrm>
            <a:off x="7583647" y="4902042"/>
            <a:ext cx="2533475" cy="246221"/>
          </a:xfrm>
          <a:prstGeom prst="rect">
            <a:avLst/>
          </a:prstGeom>
          <a:noFill/>
        </p:spPr>
        <p:txBody>
          <a:bodyPr wrap="square" rtlCol="0">
            <a:spAutoFit/>
          </a:bodyPr>
          <a:lstStyle/>
          <a:p>
            <a:r>
              <a:rPr lang="en-US" sz="1000" i="1" dirty="0" err="1"/>
              <a:t>Arbour</a:t>
            </a:r>
            <a:r>
              <a:rPr lang="en-US" sz="1000" i="1" dirty="0"/>
              <a:t> et al. ESMO 2023</a:t>
            </a:r>
          </a:p>
        </p:txBody>
      </p:sp>
    </p:spTree>
    <p:extLst>
      <p:ext uri="{BB962C8B-B14F-4D97-AF65-F5344CB8AC3E}">
        <p14:creationId xmlns:p14="http://schemas.microsoft.com/office/powerpoint/2010/main" val="3215681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64EE-ED9A-3F3E-E501-9220A0C8B3EC}"/>
              </a:ext>
            </a:extLst>
          </p:cNvPr>
          <p:cNvSpPr>
            <a:spLocks noGrp="1"/>
          </p:cNvSpPr>
          <p:nvPr>
            <p:ph type="title"/>
          </p:nvPr>
        </p:nvSpPr>
        <p:spPr>
          <a:xfrm>
            <a:off x="457200" y="188015"/>
            <a:ext cx="8229600" cy="857250"/>
          </a:xfrm>
        </p:spPr>
        <p:txBody>
          <a:bodyPr/>
          <a:lstStyle/>
          <a:p>
            <a:r>
              <a:rPr lang="en-US" dirty="0">
                <a:solidFill>
                  <a:schemeClr val="tx1"/>
                </a:solidFill>
              </a:rPr>
              <a:t>Numerous T-cell “Checkpoints”</a:t>
            </a:r>
          </a:p>
        </p:txBody>
      </p:sp>
      <p:pic>
        <p:nvPicPr>
          <p:cNvPr id="3074" name="Picture 2" descr="figure 1">
            <a:extLst>
              <a:ext uri="{FF2B5EF4-FFF2-40B4-BE49-F238E27FC236}">
                <a16:creationId xmlns:a16="http://schemas.microsoft.com/office/drawing/2014/main" id="{A57C9903-CEF6-26A8-C633-C56707B91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915563" y="-171763"/>
            <a:ext cx="3312872" cy="54917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14A6A2-75E5-09A7-A22E-247D6DF92282}"/>
              </a:ext>
            </a:extLst>
          </p:cNvPr>
          <p:cNvSpPr txBox="1"/>
          <p:nvPr/>
        </p:nvSpPr>
        <p:spPr>
          <a:xfrm>
            <a:off x="5836254" y="4708459"/>
            <a:ext cx="3929345" cy="369332"/>
          </a:xfrm>
          <a:prstGeom prst="rect">
            <a:avLst/>
          </a:prstGeom>
          <a:noFill/>
        </p:spPr>
        <p:txBody>
          <a:bodyPr wrap="none" rtlCol="0">
            <a:spAutoFit/>
          </a:bodyPr>
          <a:lstStyle/>
          <a:p>
            <a:r>
              <a:rPr lang="en-US" sz="1800" dirty="0" err="1"/>
              <a:t>Pardoll</a:t>
            </a:r>
            <a:r>
              <a:rPr lang="en-US" sz="1800" dirty="0"/>
              <a:t>, D. Nature Rev Cancer. 2012</a:t>
            </a:r>
          </a:p>
        </p:txBody>
      </p:sp>
      <p:sp>
        <p:nvSpPr>
          <p:cNvPr id="5" name="Rectangle 4">
            <a:extLst>
              <a:ext uri="{FF2B5EF4-FFF2-40B4-BE49-F238E27FC236}">
                <a16:creationId xmlns:a16="http://schemas.microsoft.com/office/drawing/2014/main" id="{83F9D990-E014-BE4B-50BF-60A5BB527582}"/>
              </a:ext>
            </a:extLst>
          </p:cNvPr>
          <p:cNvSpPr/>
          <p:nvPr/>
        </p:nvSpPr>
        <p:spPr>
          <a:xfrm>
            <a:off x="6616338" y="1179083"/>
            <a:ext cx="568234" cy="31340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462999E9-67F6-A5D8-1802-F467590B36EC}"/>
              </a:ext>
            </a:extLst>
          </p:cNvPr>
          <p:cNvSpPr/>
          <p:nvPr/>
        </p:nvSpPr>
        <p:spPr>
          <a:xfrm>
            <a:off x="6071163" y="1182348"/>
            <a:ext cx="495613" cy="313077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8984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1A76293-B035-3006-283C-C6937F7C43DB}"/>
              </a:ext>
            </a:extLst>
          </p:cNvPr>
          <p:cNvSpPr>
            <a:spLocks noGrp="1"/>
          </p:cNvSpPr>
          <p:nvPr>
            <p:ph idx="1"/>
          </p:nvPr>
        </p:nvSpPr>
        <p:spPr>
          <a:xfrm>
            <a:off x="685800" y="926951"/>
            <a:ext cx="7772400" cy="3147278"/>
          </a:xfrm>
        </p:spPr>
        <p:txBody>
          <a:bodyPr/>
          <a:lstStyle/>
          <a:p>
            <a:r>
              <a:rPr lang="en-US" sz="2200" dirty="0">
                <a:solidFill>
                  <a:srgbClr val="002060"/>
                </a:solidFill>
              </a:rPr>
              <a:t>KRAS is a key and now targetable oncogene in NSCLC</a:t>
            </a:r>
          </a:p>
          <a:p>
            <a:r>
              <a:rPr lang="en-US" sz="2200" dirty="0">
                <a:solidFill>
                  <a:srgbClr val="002060"/>
                </a:solidFill>
              </a:rPr>
              <a:t>Responses to therapy are heterogenous, with some correlation based on co-mutation status</a:t>
            </a:r>
          </a:p>
          <a:p>
            <a:r>
              <a:rPr lang="en-US" sz="2200" dirty="0">
                <a:solidFill>
                  <a:srgbClr val="002060"/>
                </a:solidFill>
              </a:rPr>
              <a:t>First generation KRAS inhibitors have shown modest, but meaningful benefit, for previously treated patients with newer agents being studied, including pan-RAS inhibitors</a:t>
            </a:r>
          </a:p>
          <a:p>
            <a:r>
              <a:rPr lang="en-US" sz="2200" dirty="0">
                <a:solidFill>
                  <a:srgbClr val="002060"/>
                </a:solidFill>
              </a:rPr>
              <a:t>Future questions remain regarding active targeted therapy combinations, safety with ICB, and role in the frontline setting</a:t>
            </a:r>
          </a:p>
        </p:txBody>
      </p:sp>
      <p:sp>
        <p:nvSpPr>
          <p:cNvPr id="4" name="Title 3">
            <a:extLst>
              <a:ext uri="{FF2B5EF4-FFF2-40B4-BE49-F238E27FC236}">
                <a16:creationId xmlns:a16="http://schemas.microsoft.com/office/drawing/2014/main" id="{0C25C93A-E1F8-12A6-EF1F-D704C9483AB0}"/>
              </a:ext>
            </a:extLst>
          </p:cNvPr>
          <p:cNvSpPr>
            <a:spLocks noGrp="1"/>
          </p:cNvSpPr>
          <p:nvPr>
            <p:ph type="title" idx="4294967295"/>
          </p:nvPr>
        </p:nvSpPr>
        <p:spPr>
          <a:xfrm>
            <a:off x="0" y="127000"/>
            <a:ext cx="9144000" cy="695325"/>
          </a:xfrm>
          <a:prstGeom prst="rect">
            <a:avLst/>
          </a:prstGeom>
        </p:spPr>
        <p:txBody>
          <a:bodyPr/>
          <a:lstStyle/>
          <a:p>
            <a:r>
              <a:rPr lang="en-US" dirty="0">
                <a:solidFill>
                  <a:srgbClr val="002060"/>
                </a:solidFill>
              </a:rPr>
              <a:t>Conclusions</a:t>
            </a:r>
          </a:p>
        </p:txBody>
      </p:sp>
    </p:spTree>
    <p:extLst>
      <p:ext uri="{BB962C8B-B14F-4D97-AF65-F5344CB8AC3E}">
        <p14:creationId xmlns:p14="http://schemas.microsoft.com/office/powerpoint/2010/main" val="3985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AF190-8F2E-BF43-B321-46158477A34F}"/>
              </a:ext>
            </a:extLst>
          </p:cNvPr>
          <p:cNvPicPr>
            <a:picLocks noChangeAspect="1"/>
          </p:cNvPicPr>
          <p:nvPr/>
        </p:nvPicPr>
        <p:blipFill>
          <a:blip r:embed="rId2"/>
          <a:stretch>
            <a:fillRect/>
          </a:stretch>
        </p:blipFill>
        <p:spPr>
          <a:xfrm>
            <a:off x="2701153" y="204229"/>
            <a:ext cx="3741694" cy="2802659"/>
          </a:xfrm>
          <a:prstGeom prst="rect">
            <a:avLst/>
          </a:prstGeom>
        </p:spPr>
      </p:pic>
      <p:sp>
        <p:nvSpPr>
          <p:cNvPr id="4" name="TextBox 3"/>
          <p:cNvSpPr txBox="1"/>
          <p:nvPr/>
        </p:nvSpPr>
        <p:spPr>
          <a:xfrm>
            <a:off x="1708030" y="3114141"/>
            <a:ext cx="5727940" cy="830997"/>
          </a:xfrm>
          <a:prstGeom prst="rect">
            <a:avLst/>
          </a:prstGeom>
          <a:noFill/>
        </p:spPr>
        <p:txBody>
          <a:bodyPr wrap="square" rtlCol="0">
            <a:spAutoFit/>
          </a:bodyPr>
          <a:lstStyle/>
          <a:p>
            <a:pPr algn="ctr"/>
            <a:r>
              <a:rPr lang="en-US" b="1" dirty="0">
                <a:solidFill>
                  <a:srgbClr val="002060"/>
                </a:solidFill>
              </a:rPr>
              <a:t>Questions?</a:t>
            </a:r>
          </a:p>
          <a:p>
            <a:pPr algn="ctr"/>
            <a:r>
              <a:rPr lang="en-US" dirty="0">
                <a:solidFill>
                  <a:srgbClr val="002060"/>
                </a:solidFill>
              </a:rPr>
              <a:t>Samuel.rosner@som.umaryland.edu</a:t>
            </a:r>
          </a:p>
        </p:txBody>
      </p:sp>
    </p:spTree>
    <p:extLst>
      <p:ext uri="{BB962C8B-B14F-4D97-AF65-F5344CB8AC3E}">
        <p14:creationId xmlns:p14="http://schemas.microsoft.com/office/powerpoint/2010/main" val="37542656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0"/>
          <a:stretch>
            <a:fillRect/>
          </a:stretch>
        </p:blipFill>
        <p:spPr>
          <a:xfrm>
            <a:off x="7037"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Tuesday, December 5, 2023</a:t>
            </a:r>
          </a:p>
        </p:txBody>
      </p:sp>
    </p:spTree>
    <p:extLst>
      <p:ext uri="{BB962C8B-B14F-4D97-AF65-F5344CB8AC3E}">
        <p14:creationId xmlns:p14="http://schemas.microsoft.com/office/powerpoint/2010/main" val="58388204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Katherine Scilla, MD, FACP</a:t>
            </a:r>
          </a:p>
          <a:p>
            <a:r>
              <a:rPr lang="en-US" dirty="0">
                <a:solidFill>
                  <a:srgbClr val="002E51"/>
                </a:solidFill>
              </a:rPr>
              <a:t>Assistant Professor of Medicine</a:t>
            </a:r>
          </a:p>
          <a:p>
            <a:r>
              <a:rPr lang="en-US" dirty="0">
                <a:solidFill>
                  <a:srgbClr val="002E51"/>
                </a:solidFill>
              </a:rPr>
              <a:t>University of Maryland School of Medicine</a:t>
            </a:r>
          </a:p>
          <a:p>
            <a:r>
              <a:rPr lang="en-US" dirty="0">
                <a:solidFill>
                  <a:srgbClr val="002E51"/>
                </a:solidFill>
              </a:rPr>
              <a:t>Baltimore, Maryland</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Managing Small Cell Lung Cancer</a:t>
            </a:r>
          </a:p>
        </p:txBody>
      </p:sp>
      <p:pic>
        <p:nvPicPr>
          <p:cNvPr id="5" name="Picture 2" descr="University of Maryland Marlene and Stewart Greenebaum ...">
            <a:extLst>
              <a:ext uri="{FF2B5EF4-FFF2-40B4-BE49-F238E27FC236}">
                <a16:creationId xmlns:a16="http://schemas.microsoft.com/office/drawing/2014/main" id="{CFD4AE53-F4E9-4F91-9CAC-5843BAF16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57067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 y="860139"/>
            <a:ext cx="5303520" cy="2915920"/>
          </a:xfrm>
        </p:spPr>
        <p:txBody>
          <a:bodyPr/>
          <a:lstStyle/>
          <a:p>
            <a:pPr marL="342900" indent="-342900" algn="l">
              <a:buFont typeface="Arial" panose="020B0604020202020204" pitchFamily="34" charset="0"/>
              <a:buChar char="•"/>
            </a:pPr>
            <a:r>
              <a:rPr lang="en-US" sz="1400" dirty="0">
                <a:latin typeface="Arial" panose="020B0604020202020204" pitchFamily="34" charset="0"/>
                <a:cs typeface="Arial" panose="020B0604020202020204" pitchFamily="34" charset="0"/>
              </a:rPr>
              <a:t>Aggressive neuroendocrine tumor, clinically &amp; pathologically distinct from non-small cell lung cancer</a:t>
            </a:r>
          </a:p>
          <a:p>
            <a:pPr marL="800100" lvl="1" indent="-342900" algn="l">
              <a:buFont typeface="Arial" panose="020B0604020202020204" pitchFamily="34" charset="0"/>
              <a:buChar char="•"/>
            </a:pPr>
            <a:r>
              <a:rPr lang="en-US" sz="1400" dirty="0">
                <a:latin typeface="Arial" panose="020B0604020202020204" pitchFamily="34" charset="0"/>
                <a:cs typeface="Arial" panose="020B0604020202020204" pitchFamily="34" charset="0"/>
              </a:rPr>
              <a:t>Rapid doubling time, early development of metastases</a:t>
            </a:r>
          </a:p>
          <a:p>
            <a:pPr marL="342900" indent="-342900" algn="l">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1400" dirty="0">
                <a:latin typeface="Arial" panose="020B0604020202020204" pitchFamily="34" charset="0"/>
                <a:cs typeface="Arial" panose="020B0604020202020204" pitchFamily="34" charset="0"/>
              </a:rPr>
              <a:t>~15% of all lung cancer diagnoses</a:t>
            </a:r>
          </a:p>
          <a:p>
            <a:pPr marL="342900" indent="-342900" algn="l">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1400" dirty="0">
                <a:latin typeface="Arial" panose="020B0604020202020204" pitchFamily="34" charset="0"/>
                <a:cs typeface="Arial" panose="020B0604020202020204" pitchFamily="34" charset="0"/>
              </a:rPr>
              <a:t>Occurs almost exclusively in smokers</a:t>
            </a:r>
          </a:p>
          <a:p>
            <a:pPr marL="342900" indent="-342900" algn="l">
              <a:buFont typeface="Arial" panose="020B0604020202020204" pitchFamily="34" charset="0"/>
              <a:buChar char="•"/>
            </a:pPr>
            <a:endParaRPr lang="en-US" sz="1400" dirty="0">
              <a:solidFill>
                <a:srgbClr val="002E51"/>
              </a:solidFill>
            </a:endParaRPr>
          </a:p>
          <a:p>
            <a:pPr marL="342900" indent="-342900" algn="l">
              <a:buFont typeface="Arial" panose="020B0604020202020204" pitchFamily="34" charset="0"/>
              <a:buChar char="•"/>
            </a:pPr>
            <a:r>
              <a:rPr lang="en-US" sz="1400" dirty="0">
                <a:solidFill>
                  <a:srgbClr val="002E51"/>
                </a:solidFill>
              </a:rPr>
              <a:t>TNM staging system per AJCC and IASLC; can also be divided into limited stage (LS) and extensive stage (ES) disease</a:t>
            </a:r>
          </a:p>
          <a:p>
            <a:pPr marL="342900" indent="-342900" algn="l">
              <a:buFont typeface="Arial" panose="020B0604020202020204" pitchFamily="34" charset="0"/>
              <a:buChar char="•"/>
            </a:pPr>
            <a:endParaRPr lang="en-US" sz="1400" dirty="0">
              <a:solidFill>
                <a:srgbClr val="002E51"/>
              </a:solidFill>
            </a:endParaRPr>
          </a:p>
          <a:p>
            <a:pPr marL="342900" indent="-342900" algn="l">
              <a:buFont typeface="Arial" panose="020B0604020202020204" pitchFamily="34" charset="0"/>
              <a:buChar char="•"/>
            </a:pPr>
            <a:r>
              <a:rPr lang="en-US" sz="1400" dirty="0">
                <a:solidFill>
                  <a:srgbClr val="002E51"/>
                </a:solidFill>
              </a:rPr>
              <a:t>Highly responsive to chemotherapy and radiation,     although majority of patients experience disease relapse</a:t>
            </a:r>
          </a:p>
        </p:txBody>
      </p:sp>
      <p:sp>
        <p:nvSpPr>
          <p:cNvPr id="4" name="Title 3"/>
          <p:cNvSpPr>
            <a:spLocks noGrp="1"/>
          </p:cNvSpPr>
          <p:nvPr>
            <p:ph type="title"/>
          </p:nvPr>
        </p:nvSpPr>
        <p:spPr>
          <a:xfrm>
            <a:off x="0" y="127465"/>
            <a:ext cx="9144000" cy="807256"/>
          </a:xfrm>
        </p:spPr>
        <p:txBody>
          <a:bodyPr/>
          <a:lstStyle/>
          <a:p>
            <a:r>
              <a:rPr lang="en-US" b="1" dirty="0"/>
              <a:t>Small Cell Lung Cancer (SCLC)</a:t>
            </a:r>
          </a:p>
        </p:txBody>
      </p:sp>
      <p:pic>
        <p:nvPicPr>
          <p:cNvPr id="3" name="Picture 2">
            <a:extLst>
              <a:ext uri="{FF2B5EF4-FFF2-40B4-BE49-F238E27FC236}">
                <a16:creationId xmlns:a16="http://schemas.microsoft.com/office/drawing/2014/main" id="{BADE8A08-B64F-8BCC-0CF4-D23C07A3B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806" y="1593955"/>
            <a:ext cx="4302034" cy="2258568"/>
          </a:xfrm>
          <a:prstGeom prst="rect">
            <a:avLst/>
          </a:prstGeom>
        </p:spPr>
      </p:pic>
      <p:pic>
        <p:nvPicPr>
          <p:cNvPr id="5" name="Picture 2" descr="University of Maryland Marlene and Stewart Greenebaum ...">
            <a:extLst>
              <a:ext uri="{FF2B5EF4-FFF2-40B4-BE49-F238E27FC236}">
                <a16:creationId xmlns:a16="http://schemas.microsoft.com/office/drawing/2014/main" id="{C7FB62B4-FE70-4108-7B22-CE4618B87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5F3A84-383E-FF5F-1D09-1F2CF33295F6}"/>
              </a:ext>
            </a:extLst>
          </p:cNvPr>
          <p:cNvSpPr txBox="1"/>
          <p:nvPr/>
        </p:nvSpPr>
        <p:spPr>
          <a:xfrm>
            <a:off x="3375338" y="4524718"/>
            <a:ext cx="2312230" cy="553998"/>
          </a:xfrm>
          <a:prstGeom prst="rect">
            <a:avLst/>
          </a:prstGeom>
          <a:noFill/>
        </p:spPr>
        <p:txBody>
          <a:bodyPr wrap="square" rtlCol="0">
            <a:spAutoFit/>
          </a:bodyPr>
          <a:lstStyle/>
          <a:p>
            <a:r>
              <a:rPr lang="en-US" sz="1000" dirty="0" err="1"/>
              <a:t>Govidan</a:t>
            </a:r>
            <a:r>
              <a:rPr lang="en-US" sz="1000" dirty="0"/>
              <a:t> et al. J Clin Oncol 2006.</a:t>
            </a:r>
          </a:p>
          <a:p>
            <a:r>
              <a:rPr lang="en-US" sz="1000" dirty="0"/>
              <a:t>Stupp et al. Lung Cancer 2004.</a:t>
            </a:r>
          </a:p>
          <a:p>
            <a:r>
              <a:rPr lang="en-US" sz="1000" dirty="0"/>
              <a:t>Lung Cancer Foundation of America.</a:t>
            </a:r>
          </a:p>
        </p:txBody>
      </p:sp>
    </p:spTree>
    <p:extLst>
      <p:ext uri="{BB962C8B-B14F-4D97-AF65-F5344CB8AC3E}">
        <p14:creationId xmlns:p14="http://schemas.microsoft.com/office/powerpoint/2010/main" val="16871051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Chemoradiation in LS-SCLC</a:t>
            </a:r>
          </a:p>
        </p:txBody>
      </p:sp>
      <p:pic>
        <p:nvPicPr>
          <p:cNvPr id="6" name="Picture 2" descr="University of Maryland Marlene and Stewart Greenebaum ...">
            <a:extLst>
              <a:ext uri="{FF2B5EF4-FFF2-40B4-BE49-F238E27FC236}">
                <a16:creationId xmlns:a16="http://schemas.microsoft.com/office/drawing/2014/main" id="{6B635C55-2653-EA74-44D6-C71A9BE74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A0202F-9DD2-7C1B-43AF-0AC3C77D20B0}"/>
              </a:ext>
            </a:extLst>
          </p:cNvPr>
          <p:cNvSpPr txBox="1"/>
          <p:nvPr/>
        </p:nvSpPr>
        <p:spPr>
          <a:xfrm>
            <a:off x="3375338" y="4524718"/>
            <a:ext cx="2312230" cy="553998"/>
          </a:xfrm>
          <a:prstGeom prst="rect">
            <a:avLst/>
          </a:prstGeom>
          <a:noFill/>
        </p:spPr>
        <p:txBody>
          <a:bodyPr wrap="square" rtlCol="0">
            <a:spAutoFit/>
          </a:bodyPr>
          <a:lstStyle/>
          <a:p>
            <a:r>
              <a:rPr lang="en-US" sz="1000" dirty="0"/>
              <a:t>Takeda et al. J Clin Oncol 2002.</a:t>
            </a:r>
          </a:p>
          <a:p>
            <a:r>
              <a:rPr lang="en-US" sz="1000" dirty="0"/>
              <a:t>Murray et al. J Clin Oncol 1993.</a:t>
            </a:r>
          </a:p>
          <a:p>
            <a:r>
              <a:rPr lang="en-US" sz="1000" dirty="0" err="1"/>
              <a:t>Turrisi</a:t>
            </a:r>
            <a:r>
              <a:rPr lang="en-US" sz="1000" dirty="0"/>
              <a:t> et al. N </a:t>
            </a:r>
            <a:r>
              <a:rPr lang="en-US" sz="1000" dirty="0" err="1"/>
              <a:t>Engl</a:t>
            </a:r>
            <a:r>
              <a:rPr lang="en-US" sz="1000" dirty="0"/>
              <a:t> J Med 1999.</a:t>
            </a:r>
          </a:p>
        </p:txBody>
      </p:sp>
      <p:sp>
        <p:nvSpPr>
          <p:cNvPr id="11" name="Content Placeholder 1">
            <a:extLst>
              <a:ext uri="{FF2B5EF4-FFF2-40B4-BE49-F238E27FC236}">
                <a16:creationId xmlns:a16="http://schemas.microsoft.com/office/drawing/2014/main" id="{100EC7F0-E7BC-A422-E494-5647579EC42B}"/>
              </a:ext>
            </a:extLst>
          </p:cNvPr>
          <p:cNvSpPr txBox="1">
            <a:spLocks/>
          </p:cNvSpPr>
          <p:nvPr/>
        </p:nvSpPr>
        <p:spPr bwMode="auto">
          <a:xfrm>
            <a:off x="281940" y="1108082"/>
            <a:ext cx="2699004" cy="28643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FontTx/>
              <a:buNone/>
            </a:pPr>
            <a:r>
              <a:rPr lang="en-US" sz="1200" kern="0" dirty="0">
                <a:solidFill>
                  <a:srgbClr val="002E51"/>
                </a:solidFill>
              </a:rPr>
              <a:t>Concurrent preferred over sequential</a:t>
            </a:r>
          </a:p>
        </p:txBody>
      </p:sp>
      <p:pic>
        <p:nvPicPr>
          <p:cNvPr id="16" name="Picture 15">
            <a:extLst>
              <a:ext uri="{FF2B5EF4-FFF2-40B4-BE49-F238E27FC236}">
                <a16:creationId xmlns:a16="http://schemas.microsoft.com/office/drawing/2014/main" id="{5769B425-3B22-7FA8-0634-7F9632930F6F}"/>
              </a:ext>
            </a:extLst>
          </p:cNvPr>
          <p:cNvPicPr>
            <a:picLocks noChangeAspect="1"/>
          </p:cNvPicPr>
          <p:nvPr/>
        </p:nvPicPr>
        <p:blipFill>
          <a:blip r:embed="rId3"/>
          <a:stretch>
            <a:fillRect/>
          </a:stretch>
        </p:blipFill>
        <p:spPr>
          <a:xfrm>
            <a:off x="65844" y="1658494"/>
            <a:ext cx="2915100" cy="1515655"/>
          </a:xfrm>
          <a:prstGeom prst="rect">
            <a:avLst/>
          </a:prstGeom>
        </p:spPr>
      </p:pic>
      <p:sp>
        <p:nvSpPr>
          <p:cNvPr id="17" name="Content Placeholder 1">
            <a:extLst>
              <a:ext uri="{FF2B5EF4-FFF2-40B4-BE49-F238E27FC236}">
                <a16:creationId xmlns:a16="http://schemas.microsoft.com/office/drawing/2014/main" id="{615CAA8D-91A6-CBA3-D178-8F3D292B3D05}"/>
              </a:ext>
            </a:extLst>
          </p:cNvPr>
          <p:cNvSpPr txBox="1">
            <a:spLocks/>
          </p:cNvSpPr>
          <p:nvPr/>
        </p:nvSpPr>
        <p:spPr bwMode="auto">
          <a:xfrm>
            <a:off x="3564786" y="1108082"/>
            <a:ext cx="2334268" cy="28643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FontTx/>
              <a:buNone/>
            </a:pPr>
            <a:r>
              <a:rPr lang="en-US" sz="1200" kern="0" dirty="0"/>
              <a:t>Early RT preferred over late RT</a:t>
            </a:r>
          </a:p>
        </p:txBody>
      </p:sp>
      <p:sp>
        <p:nvSpPr>
          <p:cNvPr id="19" name="Content Placeholder 1">
            <a:extLst>
              <a:ext uri="{FF2B5EF4-FFF2-40B4-BE49-F238E27FC236}">
                <a16:creationId xmlns:a16="http://schemas.microsoft.com/office/drawing/2014/main" id="{F7380B99-859A-74E7-CB35-49AE282EC86C}"/>
              </a:ext>
            </a:extLst>
          </p:cNvPr>
          <p:cNvSpPr txBox="1">
            <a:spLocks/>
          </p:cNvSpPr>
          <p:nvPr/>
        </p:nvSpPr>
        <p:spPr bwMode="auto">
          <a:xfrm>
            <a:off x="6232195" y="1108082"/>
            <a:ext cx="2699004" cy="28643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FontTx/>
              <a:buNone/>
            </a:pPr>
            <a:r>
              <a:rPr lang="en-US" sz="1200" kern="0" dirty="0"/>
              <a:t>Twice daily RT remains the standard</a:t>
            </a:r>
          </a:p>
        </p:txBody>
      </p:sp>
      <p:pic>
        <p:nvPicPr>
          <p:cNvPr id="20" name="Picture 19">
            <a:extLst>
              <a:ext uri="{FF2B5EF4-FFF2-40B4-BE49-F238E27FC236}">
                <a16:creationId xmlns:a16="http://schemas.microsoft.com/office/drawing/2014/main" id="{0B63269B-B3D8-EE5A-ED8F-1DB0B97BD408}"/>
              </a:ext>
            </a:extLst>
          </p:cNvPr>
          <p:cNvPicPr>
            <a:picLocks noChangeAspect="1"/>
          </p:cNvPicPr>
          <p:nvPr/>
        </p:nvPicPr>
        <p:blipFill>
          <a:blip r:embed="rId4"/>
          <a:stretch>
            <a:fillRect/>
          </a:stretch>
        </p:blipFill>
        <p:spPr>
          <a:xfrm>
            <a:off x="3702392" y="1482706"/>
            <a:ext cx="1739216" cy="1735181"/>
          </a:xfrm>
          <a:prstGeom prst="rect">
            <a:avLst/>
          </a:prstGeom>
        </p:spPr>
      </p:pic>
      <p:pic>
        <p:nvPicPr>
          <p:cNvPr id="21" name="Picture 20">
            <a:extLst>
              <a:ext uri="{FF2B5EF4-FFF2-40B4-BE49-F238E27FC236}">
                <a16:creationId xmlns:a16="http://schemas.microsoft.com/office/drawing/2014/main" id="{4B016B70-742C-7ED7-0883-4F924B8D4609}"/>
              </a:ext>
            </a:extLst>
          </p:cNvPr>
          <p:cNvPicPr>
            <a:picLocks noChangeAspect="1"/>
          </p:cNvPicPr>
          <p:nvPr/>
        </p:nvPicPr>
        <p:blipFill>
          <a:blip r:embed="rId5"/>
          <a:stretch>
            <a:fillRect/>
          </a:stretch>
        </p:blipFill>
        <p:spPr>
          <a:xfrm>
            <a:off x="6232195" y="1532383"/>
            <a:ext cx="2572611" cy="1685504"/>
          </a:xfrm>
          <a:prstGeom prst="rect">
            <a:avLst/>
          </a:prstGeom>
        </p:spPr>
      </p:pic>
      <p:sp>
        <p:nvSpPr>
          <p:cNvPr id="22" name="Content Placeholder 1">
            <a:extLst>
              <a:ext uri="{FF2B5EF4-FFF2-40B4-BE49-F238E27FC236}">
                <a16:creationId xmlns:a16="http://schemas.microsoft.com/office/drawing/2014/main" id="{DC95D82C-1426-7AFB-6F2A-ACDEEB31A564}"/>
              </a:ext>
            </a:extLst>
          </p:cNvPr>
          <p:cNvSpPr txBox="1">
            <a:spLocks/>
          </p:cNvSpPr>
          <p:nvPr/>
        </p:nvSpPr>
        <p:spPr bwMode="auto">
          <a:xfrm>
            <a:off x="890091" y="3809943"/>
            <a:ext cx="7363818" cy="28643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FontTx/>
              <a:buNone/>
            </a:pPr>
            <a:r>
              <a:rPr lang="en-US" sz="1600" kern="0" dirty="0"/>
              <a:t>Concurrent chemoradiation with early delivery of RT is current standard of care</a:t>
            </a:r>
          </a:p>
        </p:txBody>
      </p:sp>
    </p:spTree>
    <p:extLst>
      <p:ext uri="{BB962C8B-B14F-4D97-AF65-F5344CB8AC3E}">
        <p14:creationId xmlns:p14="http://schemas.microsoft.com/office/powerpoint/2010/main" val="27170140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82880" y="1117600"/>
            <a:ext cx="4312920" cy="2936240"/>
          </a:xfrm>
        </p:spPr>
        <p:txBody>
          <a:bodyPr/>
          <a:lstStyle/>
          <a:p>
            <a:pPr marL="0" indent="0">
              <a:buNone/>
            </a:pPr>
            <a:r>
              <a:rPr lang="en-US" sz="1200" b="1" dirty="0" err="1">
                <a:solidFill>
                  <a:srgbClr val="002E51"/>
                </a:solidFill>
              </a:rPr>
              <a:t>IMpower</a:t>
            </a:r>
            <a:r>
              <a:rPr lang="en-US" sz="1200" b="1" dirty="0">
                <a:solidFill>
                  <a:srgbClr val="002E51"/>
                </a:solidFill>
              </a:rPr>
              <a:t> 133: Updated OS analysis</a:t>
            </a:r>
          </a:p>
          <a:p>
            <a:pPr marL="0" indent="0">
              <a:buNone/>
            </a:pPr>
            <a:r>
              <a:rPr lang="en-US" sz="1200" dirty="0">
                <a:solidFill>
                  <a:srgbClr val="002E51"/>
                </a:solidFill>
              </a:rPr>
              <a:t>carboplatin/etoposide/atezolizumab vs carboplatin/etoposide</a:t>
            </a:r>
          </a:p>
        </p:txBody>
      </p:sp>
      <p:sp>
        <p:nvSpPr>
          <p:cNvPr id="3" name="Content Placeholder 2"/>
          <p:cNvSpPr>
            <a:spLocks noGrp="1"/>
          </p:cNvSpPr>
          <p:nvPr>
            <p:ph sz="half" idx="2"/>
          </p:nvPr>
        </p:nvSpPr>
        <p:spPr>
          <a:xfrm>
            <a:off x="4648200" y="1117600"/>
            <a:ext cx="4660392" cy="2936240"/>
          </a:xfrm>
        </p:spPr>
        <p:txBody>
          <a:bodyPr/>
          <a:lstStyle/>
          <a:p>
            <a:pPr marL="0" indent="0">
              <a:buNone/>
            </a:pPr>
            <a:r>
              <a:rPr lang="en-US" sz="1200" b="1" dirty="0">
                <a:solidFill>
                  <a:srgbClr val="002E51"/>
                </a:solidFill>
              </a:rPr>
              <a:t>CASPIAN: 3-year OS update</a:t>
            </a:r>
          </a:p>
          <a:p>
            <a:pPr marL="0" indent="0">
              <a:buNone/>
            </a:pPr>
            <a:r>
              <a:rPr lang="en-US" sz="1200" dirty="0">
                <a:solidFill>
                  <a:srgbClr val="002E51"/>
                </a:solidFill>
              </a:rPr>
              <a:t>platinum/etoposide/durvalumab vs platinum/etoposide</a:t>
            </a:r>
          </a:p>
        </p:txBody>
      </p:sp>
      <p:sp>
        <p:nvSpPr>
          <p:cNvPr id="4" name="Title 3"/>
          <p:cNvSpPr>
            <a:spLocks noGrp="1"/>
          </p:cNvSpPr>
          <p:nvPr>
            <p:ph type="title"/>
          </p:nvPr>
        </p:nvSpPr>
        <p:spPr/>
        <p:txBody>
          <a:bodyPr/>
          <a:lstStyle/>
          <a:p>
            <a:r>
              <a:rPr lang="en-US" b="1" dirty="0" err="1">
                <a:solidFill>
                  <a:srgbClr val="002E51"/>
                </a:solidFill>
              </a:rPr>
              <a:t>ChemoIO</a:t>
            </a:r>
            <a:r>
              <a:rPr lang="en-US" b="1" dirty="0">
                <a:solidFill>
                  <a:srgbClr val="002E51"/>
                </a:solidFill>
              </a:rPr>
              <a:t> in 1L ES-SCLC</a:t>
            </a:r>
          </a:p>
        </p:txBody>
      </p:sp>
      <p:pic>
        <p:nvPicPr>
          <p:cNvPr id="5" name="Picture 4">
            <a:extLst>
              <a:ext uri="{FF2B5EF4-FFF2-40B4-BE49-F238E27FC236}">
                <a16:creationId xmlns:a16="http://schemas.microsoft.com/office/drawing/2014/main" id="{6941ADD8-4326-C349-3CEF-7F153EAEBE66}"/>
              </a:ext>
            </a:extLst>
          </p:cNvPr>
          <p:cNvPicPr>
            <a:picLocks noChangeAspect="1"/>
          </p:cNvPicPr>
          <p:nvPr/>
        </p:nvPicPr>
        <p:blipFill>
          <a:blip r:embed="rId2"/>
          <a:stretch>
            <a:fillRect/>
          </a:stretch>
        </p:blipFill>
        <p:spPr>
          <a:xfrm>
            <a:off x="95250" y="1764791"/>
            <a:ext cx="4211460" cy="2091785"/>
          </a:xfrm>
          <a:prstGeom prst="rect">
            <a:avLst/>
          </a:prstGeom>
        </p:spPr>
      </p:pic>
      <p:pic>
        <p:nvPicPr>
          <p:cNvPr id="6" name="Picture 2" descr="University of Maryland Marlene and Stewart Greenebaum ...">
            <a:extLst>
              <a:ext uri="{FF2B5EF4-FFF2-40B4-BE49-F238E27FC236}">
                <a16:creationId xmlns:a16="http://schemas.microsoft.com/office/drawing/2014/main" id="{6B635C55-2653-EA74-44D6-C71A9BE74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A0202F-9DD2-7C1B-43AF-0AC3C77D20B0}"/>
              </a:ext>
            </a:extLst>
          </p:cNvPr>
          <p:cNvSpPr txBox="1"/>
          <p:nvPr/>
        </p:nvSpPr>
        <p:spPr>
          <a:xfrm>
            <a:off x="3375338" y="4524718"/>
            <a:ext cx="2312230" cy="707886"/>
          </a:xfrm>
          <a:prstGeom prst="rect">
            <a:avLst/>
          </a:prstGeom>
          <a:noFill/>
        </p:spPr>
        <p:txBody>
          <a:bodyPr wrap="square" rtlCol="0">
            <a:spAutoFit/>
          </a:bodyPr>
          <a:lstStyle/>
          <a:p>
            <a:r>
              <a:rPr lang="en-US" sz="1000" dirty="0"/>
              <a:t>Horn et al. N </a:t>
            </a:r>
            <a:r>
              <a:rPr lang="en-US" sz="1000" dirty="0" err="1"/>
              <a:t>Engl</a:t>
            </a:r>
            <a:r>
              <a:rPr lang="en-US" sz="1000" dirty="0"/>
              <a:t> J Med 2018.</a:t>
            </a:r>
          </a:p>
          <a:p>
            <a:r>
              <a:rPr lang="en-US" sz="1000" dirty="0"/>
              <a:t>Liu et al. J Clin Oncol 2021.</a:t>
            </a:r>
          </a:p>
          <a:p>
            <a:r>
              <a:rPr lang="en-US" sz="1000" dirty="0"/>
              <a:t>Paz-Ares et al. Lancet 2019.</a:t>
            </a:r>
          </a:p>
          <a:p>
            <a:r>
              <a:rPr lang="en-US" sz="1000" dirty="0"/>
              <a:t>Paz Ares et al. ESMO Open 2022.</a:t>
            </a:r>
          </a:p>
        </p:txBody>
      </p:sp>
      <p:pic>
        <p:nvPicPr>
          <p:cNvPr id="8" name="Picture 7">
            <a:extLst>
              <a:ext uri="{FF2B5EF4-FFF2-40B4-BE49-F238E27FC236}">
                <a16:creationId xmlns:a16="http://schemas.microsoft.com/office/drawing/2014/main" id="{8A5CE686-E4FE-24C6-0C1E-E88F4FC5B035}"/>
              </a:ext>
            </a:extLst>
          </p:cNvPr>
          <p:cNvPicPr>
            <a:picLocks noChangeAspect="1"/>
          </p:cNvPicPr>
          <p:nvPr/>
        </p:nvPicPr>
        <p:blipFill>
          <a:blip r:embed="rId4"/>
          <a:stretch>
            <a:fillRect/>
          </a:stretch>
        </p:blipFill>
        <p:spPr>
          <a:xfrm>
            <a:off x="4567320" y="1691638"/>
            <a:ext cx="4222487" cy="2091785"/>
          </a:xfrm>
          <a:prstGeom prst="rect">
            <a:avLst/>
          </a:prstGeom>
        </p:spPr>
      </p:pic>
      <p:sp>
        <p:nvSpPr>
          <p:cNvPr id="9" name="Rectangle 8">
            <a:extLst>
              <a:ext uri="{FF2B5EF4-FFF2-40B4-BE49-F238E27FC236}">
                <a16:creationId xmlns:a16="http://schemas.microsoft.com/office/drawing/2014/main" id="{BDBB3AEE-031B-3A7C-86C6-E5E79CCA8D10}"/>
              </a:ext>
            </a:extLst>
          </p:cNvPr>
          <p:cNvSpPr/>
          <p:nvPr/>
        </p:nvSpPr>
        <p:spPr bwMode="auto">
          <a:xfrm>
            <a:off x="2359152" y="2057400"/>
            <a:ext cx="2019078" cy="329184"/>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a:extLst>
              <a:ext uri="{FF2B5EF4-FFF2-40B4-BE49-F238E27FC236}">
                <a16:creationId xmlns:a16="http://schemas.microsoft.com/office/drawing/2014/main" id="{811A53B7-996C-145E-1644-3C1CA341D989}"/>
              </a:ext>
            </a:extLst>
          </p:cNvPr>
          <p:cNvSpPr/>
          <p:nvPr/>
        </p:nvSpPr>
        <p:spPr bwMode="auto">
          <a:xfrm>
            <a:off x="6539368" y="1691637"/>
            <a:ext cx="492497" cy="600801"/>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Content Placeholder 1">
            <a:extLst>
              <a:ext uri="{FF2B5EF4-FFF2-40B4-BE49-F238E27FC236}">
                <a16:creationId xmlns:a16="http://schemas.microsoft.com/office/drawing/2014/main" id="{100EC7F0-E7BC-A422-E494-5647579EC42B}"/>
              </a:ext>
            </a:extLst>
          </p:cNvPr>
          <p:cNvSpPr txBox="1">
            <a:spLocks/>
          </p:cNvSpPr>
          <p:nvPr/>
        </p:nvSpPr>
        <p:spPr bwMode="auto">
          <a:xfrm>
            <a:off x="1708404" y="4025779"/>
            <a:ext cx="5269992" cy="2864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FontTx/>
              <a:buNone/>
            </a:pPr>
            <a:r>
              <a:rPr lang="en-US" sz="1200" kern="0" dirty="0">
                <a:solidFill>
                  <a:srgbClr val="002E51"/>
                </a:solidFill>
              </a:rPr>
              <a:t>Platinum-etoposide + PD-L1 inhibition is standard of care for 1L ES-SCLC</a:t>
            </a:r>
          </a:p>
        </p:txBody>
      </p:sp>
    </p:spTree>
    <p:extLst>
      <p:ext uri="{BB962C8B-B14F-4D97-AF65-F5344CB8AC3E}">
        <p14:creationId xmlns:p14="http://schemas.microsoft.com/office/powerpoint/2010/main" val="37803160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68536" y="990600"/>
            <a:ext cx="8606927" cy="2936240"/>
          </a:xfrm>
        </p:spPr>
        <p:txBody>
          <a:bodyPr/>
          <a:lstStyle/>
          <a:p>
            <a:r>
              <a:rPr lang="en-US" sz="1400" dirty="0">
                <a:latin typeface="Arial" panose="020B0604020202020204" pitchFamily="34" charset="0"/>
                <a:cs typeface="Arial" panose="020B0604020202020204" pitchFamily="34" charset="0"/>
              </a:rPr>
              <a:t>SCLC can be classified into 4 subtypes (SCLC-A, SCLC-N, SCLC-I, SCLC-P) based on the differential expression of 4 key transcription regulators (ASCL1, NEUROD1, YAP1 or POU2F3, respectively)</a:t>
            </a:r>
          </a:p>
          <a:p>
            <a:r>
              <a:rPr lang="en-US" sz="1400" dirty="0">
                <a:latin typeface="Arial" panose="020B0604020202020204" pitchFamily="34" charset="0"/>
                <a:cs typeface="Arial" panose="020B0604020202020204" pitchFamily="34" charset="0"/>
              </a:rPr>
              <a:t>YAP1 expression is associated with an inflamed T-cell gene expression profile</a:t>
            </a:r>
          </a:p>
          <a:p>
            <a:pPr lvl="1"/>
            <a:r>
              <a:rPr lang="en-US" sz="1400" dirty="0">
                <a:latin typeface="Arial" panose="020B0604020202020204" pitchFamily="34" charset="0"/>
                <a:cs typeface="Arial" panose="020B0604020202020204" pitchFamily="34" charset="0"/>
              </a:rPr>
              <a:t>May represent a patient subset that benefit from immunotherapy</a:t>
            </a:r>
          </a:p>
        </p:txBody>
      </p:sp>
      <p:sp>
        <p:nvSpPr>
          <p:cNvPr id="4" name="Title 3"/>
          <p:cNvSpPr>
            <a:spLocks noGrp="1"/>
          </p:cNvSpPr>
          <p:nvPr>
            <p:ph type="title"/>
          </p:nvPr>
        </p:nvSpPr>
        <p:spPr/>
        <p:txBody>
          <a:bodyPr/>
          <a:lstStyle/>
          <a:p>
            <a:r>
              <a:rPr lang="en-US" b="1" dirty="0">
                <a:solidFill>
                  <a:srgbClr val="002E51"/>
                </a:solidFill>
              </a:rPr>
              <a:t>SCLC Expression Profiles</a:t>
            </a:r>
          </a:p>
        </p:txBody>
      </p:sp>
      <p:pic>
        <p:nvPicPr>
          <p:cNvPr id="6" name="Picture 2" descr="University of Maryland Marlene and Stewart Greenebaum ...">
            <a:extLst>
              <a:ext uri="{FF2B5EF4-FFF2-40B4-BE49-F238E27FC236}">
                <a16:creationId xmlns:a16="http://schemas.microsoft.com/office/drawing/2014/main" id="{6B635C55-2653-EA74-44D6-C71A9BE74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A0202F-9DD2-7C1B-43AF-0AC3C77D20B0}"/>
              </a:ext>
            </a:extLst>
          </p:cNvPr>
          <p:cNvSpPr txBox="1"/>
          <p:nvPr/>
        </p:nvSpPr>
        <p:spPr>
          <a:xfrm>
            <a:off x="3375337" y="4524718"/>
            <a:ext cx="2381995" cy="553998"/>
          </a:xfrm>
          <a:prstGeom prst="rect">
            <a:avLst/>
          </a:prstGeom>
          <a:noFill/>
        </p:spPr>
        <p:txBody>
          <a:bodyPr wrap="square" rtlCol="0">
            <a:spAutoFit/>
          </a:bodyPr>
          <a:lstStyle/>
          <a:p>
            <a:r>
              <a:rPr lang="en-US" sz="1000" dirty="0">
                <a:solidFill>
                  <a:prstClr val="black"/>
                </a:solidFill>
                <a:latin typeface="Arial" panose="020B0604020202020204" pitchFamily="34" charset="0"/>
                <a:cs typeface="Arial" panose="020B0604020202020204" pitchFamily="34" charset="0"/>
              </a:rPr>
              <a:t>Rudin et al. Nat Rev Cancer 2019.</a:t>
            </a:r>
          </a:p>
          <a:p>
            <a:r>
              <a:rPr lang="en-US" sz="1000" dirty="0" err="1">
                <a:solidFill>
                  <a:prstClr val="black"/>
                </a:solidFill>
                <a:latin typeface="Arial" panose="020B0604020202020204" pitchFamily="34" charset="0"/>
                <a:cs typeface="Arial" panose="020B0604020202020204" pitchFamily="34" charset="0"/>
              </a:rPr>
              <a:t>Owonikoko</a:t>
            </a:r>
            <a:r>
              <a:rPr lang="en-US" sz="1000" dirty="0">
                <a:solidFill>
                  <a:prstClr val="black"/>
                </a:solidFill>
                <a:latin typeface="Arial" panose="020B0604020202020204" pitchFamily="34" charset="0"/>
                <a:cs typeface="Arial" panose="020B0604020202020204" pitchFamily="34" charset="0"/>
              </a:rPr>
              <a:t> et al. J </a:t>
            </a:r>
            <a:r>
              <a:rPr lang="en-US" sz="1000" dirty="0" err="1">
                <a:solidFill>
                  <a:prstClr val="black"/>
                </a:solidFill>
                <a:latin typeface="Arial" panose="020B0604020202020204" pitchFamily="34" charset="0"/>
                <a:cs typeface="Arial" panose="020B0604020202020204" pitchFamily="34" charset="0"/>
              </a:rPr>
              <a:t>Thorac</a:t>
            </a:r>
            <a:r>
              <a:rPr lang="en-US" sz="1000" dirty="0">
                <a:solidFill>
                  <a:prstClr val="black"/>
                </a:solidFill>
                <a:latin typeface="Arial" panose="020B0604020202020204" pitchFamily="34" charset="0"/>
                <a:cs typeface="Arial" panose="020B0604020202020204" pitchFamily="34" charset="0"/>
              </a:rPr>
              <a:t> Oncol 2021.</a:t>
            </a:r>
            <a:endParaRPr lang="en-US" sz="1000" dirty="0"/>
          </a:p>
          <a:p>
            <a:r>
              <a:rPr lang="en-US" sz="1000" dirty="0"/>
              <a:t>Gay et al. Cancer Cell 2021.</a:t>
            </a:r>
          </a:p>
        </p:txBody>
      </p:sp>
      <p:pic>
        <p:nvPicPr>
          <p:cNvPr id="14" name="Picture 13">
            <a:extLst>
              <a:ext uri="{FF2B5EF4-FFF2-40B4-BE49-F238E27FC236}">
                <a16:creationId xmlns:a16="http://schemas.microsoft.com/office/drawing/2014/main" id="{69F455D8-1B2F-0DE4-5FF1-EBE207780276}"/>
              </a:ext>
            </a:extLst>
          </p:cNvPr>
          <p:cNvPicPr>
            <a:picLocks noChangeAspect="1"/>
          </p:cNvPicPr>
          <p:nvPr/>
        </p:nvPicPr>
        <p:blipFill rotWithShape="1">
          <a:blip r:embed="rId3"/>
          <a:srcRect/>
          <a:stretch/>
        </p:blipFill>
        <p:spPr>
          <a:xfrm>
            <a:off x="1322767" y="2211164"/>
            <a:ext cx="6346065" cy="2033146"/>
          </a:xfrm>
          <a:prstGeom prst="rect">
            <a:avLst/>
          </a:prstGeom>
        </p:spPr>
      </p:pic>
      <p:sp>
        <p:nvSpPr>
          <p:cNvPr id="15" name="Rectangle 14">
            <a:extLst>
              <a:ext uri="{FF2B5EF4-FFF2-40B4-BE49-F238E27FC236}">
                <a16:creationId xmlns:a16="http://schemas.microsoft.com/office/drawing/2014/main" id="{18B2464D-9712-895C-21DF-33F3AD537210}"/>
              </a:ext>
            </a:extLst>
          </p:cNvPr>
          <p:cNvSpPr/>
          <p:nvPr/>
        </p:nvSpPr>
        <p:spPr bwMode="auto">
          <a:xfrm>
            <a:off x="1356260" y="3237012"/>
            <a:ext cx="2579432" cy="182049"/>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Rectangle 15">
            <a:extLst>
              <a:ext uri="{FF2B5EF4-FFF2-40B4-BE49-F238E27FC236}">
                <a16:creationId xmlns:a16="http://schemas.microsoft.com/office/drawing/2014/main" id="{E657D78E-D77A-A90F-5C05-DC2986A3D469}"/>
              </a:ext>
            </a:extLst>
          </p:cNvPr>
          <p:cNvSpPr/>
          <p:nvPr/>
        </p:nvSpPr>
        <p:spPr bwMode="auto">
          <a:xfrm>
            <a:off x="3959224" y="2211164"/>
            <a:ext cx="1728343" cy="1436911"/>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Rectangle 18">
            <a:extLst>
              <a:ext uri="{FF2B5EF4-FFF2-40B4-BE49-F238E27FC236}">
                <a16:creationId xmlns:a16="http://schemas.microsoft.com/office/drawing/2014/main" id="{C8D500DA-E0A8-38F2-C3BA-A547069B7C3E}"/>
              </a:ext>
            </a:extLst>
          </p:cNvPr>
          <p:cNvSpPr/>
          <p:nvPr/>
        </p:nvSpPr>
        <p:spPr bwMode="auto">
          <a:xfrm>
            <a:off x="6044453" y="2104465"/>
            <a:ext cx="591671" cy="15464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9416014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2725" y="953008"/>
            <a:ext cx="4254997" cy="2936240"/>
          </a:xfrm>
        </p:spPr>
        <p:txBody>
          <a:bodyPr/>
          <a:lstStyle/>
          <a:p>
            <a:pPr marL="0" indent="0">
              <a:buNone/>
            </a:pPr>
            <a:r>
              <a:rPr lang="en-US" sz="2000" dirty="0"/>
              <a:t>Topotecan- Topoisomerase inhibitor</a:t>
            </a:r>
          </a:p>
          <a:p>
            <a:pPr marL="0" indent="0">
              <a:buNone/>
            </a:pPr>
            <a:endParaRPr lang="en-US" sz="2000" dirty="0"/>
          </a:p>
          <a:p>
            <a:pPr marL="0" indent="0">
              <a:buNone/>
            </a:pPr>
            <a:r>
              <a:rPr lang="en-US" sz="2000" dirty="0"/>
              <a:t>FDA approved for treatment of chemotherapy-sensitive small cell lung cancer after prior chemotherapy</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Median survival- 26-35 weeks</a:t>
            </a:r>
            <a:endParaRPr lang="en-US" sz="16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US" b="1" dirty="0">
                <a:solidFill>
                  <a:srgbClr val="002E51"/>
                </a:solidFill>
              </a:rPr>
              <a:t>Relapsed SCLC</a:t>
            </a:r>
          </a:p>
        </p:txBody>
      </p:sp>
      <p:pic>
        <p:nvPicPr>
          <p:cNvPr id="6" name="Picture 2" descr="University of Maryland Marlene and Stewart Greenebaum ...">
            <a:extLst>
              <a:ext uri="{FF2B5EF4-FFF2-40B4-BE49-F238E27FC236}">
                <a16:creationId xmlns:a16="http://schemas.microsoft.com/office/drawing/2014/main" id="{6B635C55-2653-EA74-44D6-C71A9BE74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A0202F-9DD2-7C1B-43AF-0AC3C77D20B0}"/>
              </a:ext>
            </a:extLst>
          </p:cNvPr>
          <p:cNvSpPr txBox="1"/>
          <p:nvPr/>
        </p:nvSpPr>
        <p:spPr>
          <a:xfrm>
            <a:off x="3375338" y="4524718"/>
            <a:ext cx="2312230" cy="400110"/>
          </a:xfrm>
          <a:prstGeom prst="rect">
            <a:avLst/>
          </a:prstGeom>
          <a:noFill/>
        </p:spPr>
        <p:txBody>
          <a:bodyPr wrap="square" rtlCol="0">
            <a:spAutoFit/>
          </a:bodyPr>
          <a:lstStyle/>
          <a:p>
            <a:r>
              <a:rPr lang="en-US" sz="1000" dirty="0">
                <a:solidFill>
                  <a:prstClr val="black"/>
                </a:solidFill>
                <a:latin typeface="Arial" panose="020B0604020202020204" pitchFamily="34" charset="0"/>
                <a:cs typeface="Arial" panose="020B0604020202020204" pitchFamily="34" charset="0"/>
              </a:rPr>
              <a:t>O’Brien et al. J Clin Oncol 2006.</a:t>
            </a:r>
          </a:p>
          <a:p>
            <a:r>
              <a:rPr lang="en-US" sz="1000" dirty="0" err="1">
                <a:solidFill>
                  <a:prstClr val="black"/>
                </a:solidFill>
                <a:latin typeface="Arial" panose="020B0604020202020204" pitchFamily="34" charset="0"/>
                <a:cs typeface="Arial" panose="020B0604020202020204" pitchFamily="34" charset="0"/>
              </a:rPr>
              <a:t>Eckardt</a:t>
            </a:r>
            <a:r>
              <a:rPr lang="en-US" sz="1000" dirty="0">
                <a:solidFill>
                  <a:prstClr val="black"/>
                </a:solidFill>
                <a:latin typeface="Arial" panose="020B0604020202020204" pitchFamily="34" charset="0"/>
                <a:cs typeface="Arial" panose="020B0604020202020204" pitchFamily="34" charset="0"/>
              </a:rPr>
              <a:t> et al. J Clin Oncol 2006.</a:t>
            </a:r>
          </a:p>
        </p:txBody>
      </p:sp>
      <p:pic>
        <p:nvPicPr>
          <p:cNvPr id="8" name="Picture 7">
            <a:extLst>
              <a:ext uri="{FF2B5EF4-FFF2-40B4-BE49-F238E27FC236}">
                <a16:creationId xmlns:a16="http://schemas.microsoft.com/office/drawing/2014/main" id="{22285BF1-6752-77B7-E37E-3A59C00884C3}"/>
              </a:ext>
            </a:extLst>
          </p:cNvPr>
          <p:cNvPicPr>
            <a:picLocks noChangeAspect="1"/>
          </p:cNvPicPr>
          <p:nvPr/>
        </p:nvPicPr>
        <p:blipFill>
          <a:blip r:embed="rId3"/>
          <a:stretch>
            <a:fillRect/>
          </a:stretch>
        </p:blipFill>
        <p:spPr>
          <a:xfrm>
            <a:off x="5643223" y="2618448"/>
            <a:ext cx="2223540" cy="1747398"/>
          </a:xfrm>
          <a:prstGeom prst="rect">
            <a:avLst/>
          </a:prstGeom>
        </p:spPr>
      </p:pic>
      <p:pic>
        <p:nvPicPr>
          <p:cNvPr id="3" name="Picture 2">
            <a:extLst>
              <a:ext uri="{FF2B5EF4-FFF2-40B4-BE49-F238E27FC236}">
                <a16:creationId xmlns:a16="http://schemas.microsoft.com/office/drawing/2014/main" id="{5D7E6469-5A45-6452-25C9-F8D86AE87047}"/>
              </a:ext>
            </a:extLst>
          </p:cNvPr>
          <p:cNvPicPr>
            <a:picLocks noChangeAspect="1"/>
          </p:cNvPicPr>
          <p:nvPr/>
        </p:nvPicPr>
        <p:blipFill>
          <a:blip r:embed="rId4"/>
          <a:stretch>
            <a:fillRect/>
          </a:stretch>
        </p:blipFill>
        <p:spPr>
          <a:xfrm>
            <a:off x="5392382" y="734403"/>
            <a:ext cx="2725222" cy="1738134"/>
          </a:xfrm>
          <a:prstGeom prst="rect">
            <a:avLst/>
          </a:prstGeom>
          <a:ln>
            <a:noFill/>
          </a:ln>
        </p:spPr>
      </p:pic>
    </p:spTree>
    <p:extLst>
      <p:ext uri="{BB962C8B-B14F-4D97-AF65-F5344CB8AC3E}">
        <p14:creationId xmlns:p14="http://schemas.microsoft.com/office/powerpoint/2010/main" val="40333359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2725" y="953008"/>
            <a:ext cx="8571275" cy="2936240"/>
          </a:xfrm>
        </p:spPr>
        <p:txBody>
          <a:bodyPr/>
          <a:lstStyle/>
          <a:p>
            <a:pPr marL="0" indent="0">
              <a:buNone/>
            </a:pPr>
            <a:r>
              <a:rPr lang="en-US" sz="2000" dirty="0"/>
              <a:t>Lurbinectedin- Selective inhibitor of oncogenic transcription</a:t>
            </a:r>
          </a:p>
          <a:p>
            <a:pPr marL="457200"/>
            <a:r>
              <a:rPr lang="en-US" sz="1600" dirty="0">
                <a:latin typeface="Arial" panose="020B0604020202020204" pitchFamily="34" charset="0"/>
                <a:cs typeface="Arial" panose="020B0604020202020204" pitchFamily="34" charset="0"/>
              </a:rPr>
              <a:t>Phase II, single arm basket trial </a:t>
            </a:r>
            <a:r>
              <a:rPr lang="en-US" sz="1600" dirty="0">
                <a:latin typeface="Arial" panose="020B0604020202020204" pitchFamily="34" charset="0"/>
                <a:cs typeface="Arial" panose="020B0604020202020204" pitchFamily="34" charset="0"/>
                <a:sym typeface="Wingdings" pitchFamily="2" charset="2"/>
              </a:rPr>
              <a:t> </a:t>
            </a:r>
            <a:r>
              <a:rPr lang="en-US" sz="1600" dirty="0">
                <a:latin typeface="Arial" panose="020B0604020202020204" pitchFamily="34" charset="0"/>
                <a:cs typeface="Arial" panose="020B0604020202020204" pitchFamily="34" charset="0"/>
              </a:rPr>
              <a:t>105 SCLC patients after prior chemotherapy</a:t>
            </a:r>
          </a:p>
          <a:p>
            <a:pPr marL="457200"/>
            <a:r>
              <a:rPr lang="en-US" sz="1600" dirty="0">
                <a:latin typeface="Arial" panose="020B0604020202020204" pitchFamily="34" charset="0"/>
                <a:cs typeface="Arial" panose="020B0604020202020204" pitchFamily="34" charset="0"/>
              </a:rPr>
              <a:t>3.2mg/m2 IV q3 weeks until progression or unacceptable toxicity</a:t>
            </a:r>
          </a:p>
          <a:p>
            <a:pPr marL="457200"/>
            <a:r>
              <a:rPr lang="en-US" sz="1600" dirty="0">
                <a:latin typeface="Arial" panose="020B0604020202020204" pitchFamily="34" charset="0"/>
                <a:cs typeface="Arial" panose="020B0604020202020204" pitchFamily="34" charset="0"/>
              </a:rPr>
              <a:t>ORR 35.2%</a:t>
            </a:r>
          </a:p>
          <a:p>
            <a:pPr marL="457200"/>
            <a:r>
              <a:rPr lang="en-US" sz="1600" dirty="0">
                <a:latin typeface="Arial" panose="020B0604020202020204" pitchFamily="34" charset="0"/>
                <a:cs typeface="Arial" panose="020B0604020202020204" pitchFamily="34" charset="0"/>
              </a:rPr>
              <a:t>Most common grade 3/4 adverse events were hematologic</a:t>
            </a:r>
          </a:p>
        </p:txBody>
      </p:sp>
      <p:sp>
        <p:nvSpPr>
          <p:cNvPr id="4" name="Title 3"/>
          <p:cNvSpPr>
            <a:spLocks noGrp="1"/>
          </p:cNvSpPr>
          <p:nvPr>
            <p:ph type="title"/>
          </p:nvPr>
        </p:nvSpPr>
        <p:spPr/>
        <p:txBody>
          <a:bodyPr/>
          <a:lstStyle/>
          <a:p>
            <a:r>
              <a:rPr lang="en-US" b="1" dirty="0">
                <a:solidFill>
                  <a:srgbClr val="002E51"/>
                </a:solidFill>
              </a:rPr>
              <a:t>Relapsed SCLC</a:t>
            </a:r>
          </a:p>
        </p:txBody>
      </p:sp>
      <p:pic>
        <p:nvPicPr>
          <p:cNvPr id="6" name="Picture 2" descr="University of Maryland Marlene and Stewart Greenebaum ...">
            <a:extLst>
              <a:ext uri="{FF2B5EF4-FFF2-40B4-BE49-F238E27FC236}">
                <a16:creationId xmlns:a16="http://schemas.microsoft.com/office/drawing/2014/main" id="{6B635C55-2653-EA74-44D6-C71A9BE74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A0202F-9DD2-7C1B-43AF-0AC3C77D20B0}"/>
              </a:ext>
            </a:extLst>
          </p:cNvPr>
          <p:cNvSpPr txBox="1"/>
          <p:nvPr/>
        </p:nvSpPr>
        <p:spPr>
          <a:xfrm>
            <a:off x="3375338" y="4524718"/>
            <a:ext cx="2312230" cy="246221"/>
          </a:xfrm>
          <a:prstGeom prst="rect">
            <a:avLst/>
          </a:prstGeom>
          <a:noFill/>
        </p:spPr>
        <p:txBody>
          <a:bodyPr wrap="square" rtlCol="0">
            <a:spAutoFit/>
          </a:bodyPr>
          <a:lstStyle/>
          <a:p>
            <a:r>
              <a:rPr lang="en-US" sz="1000" dirty="0"/>
              <a:t>Trigo et al. Lancet Oncol 2020.</a:t>
            </a:r>
          </a:p>
        </p:txBody>
      </p:sp>
      <mc:AlternateContent xmlns:mc="http://schemas.openxmlformats.org/markup-compatibility/2006" xmlns:a14="http://schemas.microsoft.com/office/drawing/2010/main">
        <mc:Choice Requires="a14">
          <p:graphicFrame>
            <p:nvGraphicFramePr>
              <p:cNvPr id="14" name="Table 14">
                <a:extLst>
                  <a:ext uri="{FF2B5EF4-FFF2-40B4-BE49-F238E27FC236}">
                    <a16:creationId xmlns:a16="http://schemas.microsoft.com/office/drawing/2014/main" id="{4B863BB1-D7B3-5536-21E6-DFA6BF0DCC4D}"/>
                  </a:ext>
                </a:extLst>
              </p:cNvPr>
              <p:cNvGraphicFramePr>
                <a:graphicFrameLocks noGrp="1"/>
              </p:cNvGraphicFramePr>
              <p:nvPr>
                <p:ph sz="half" idx="2"/>
              </p:nvPr>
            </p:nvGraphicFramePr>
            <p:xfrm>
              <a:off x="768387" y="2750480"/>
              <a:ext cx="7526131" cy="1138768"/>
            </p:xfrm>
            <a:graphic>
              <a:graphicData uri="http://schemas.openxmlformats.org/drawingml/2006/table">
                <a:tbl>
                  <a:tblPr firstRow="1" bandRow="1">
                    <a:tableStyleId>{5C22544A-7EE6-4342-B048-85BDC9FD1C3A}</a:tableStyleId>
                  </a:tblPr>
                  <a:tblGrid>
                    <a:gridCol w="1983182">
                      <a:extLst>
                        <a:ext uri="{9D8B030D-6E8A-4147-A177-3AD203B41FA5}">
                          <a16:colId xmlns:a16="http://schemas.microsoft.com/office/drawing/2014/main" val="3759265425"/>
                        </a:ext>
                      </a:extLst>
                    </a:gridCol>
                    <a:gridCol w="1100897">
                      <a:extLst>
                        <a:ext uri="{9D8B030D-6E8A-4147-A177-3AD203B41FA5}">
                          <a16:colId xmlns:a16="http://schemas.microsoft.com/office/drawing/2014/main" val="3487072990"/>
                        </a:ext>
                      </a:extLst>
                    </a:gridCol>
                    <a:gridCol w="2290401">
                      <a:extLst>
                        <a:ext uri="{9D8B030D-6E8A-4147-A177-3AD203B41FA5}">
                          <a16:colId xmlns:a16="http://schemas.microsoft.com/office/drawing/2014/main" val="578495139"/>
                        </a:ext>
                      </a:extLst>
                    </a:gridCol>
                    <a:gridCol w="2151651">
                      <a:extLst>
                        <a:ext uri="{9D8B030D-6E8A-4147-A177-3AD203B41FA5}">
                          <a16:colId xmlns:a16="http://schemas.microsoft.com/office/drawing/2014/main" val="3444253525"/>
                        </a:ext>
                      </a:extLst>
                    </a:gridCol>
                  </a:tblGrid>
                  <a:tr h="284692">
                    <a:tc>
                      <a:txBody>
                        <a:bodyPr/>
                        <a:lstStyle/>
                        <a:p>
                          <a:pPr algn="ctr"/>
                          <a:endParaRPr lang="en-US" sz="1000" dirty="0">
                            <a:solidFill>
                              <a:schemeClr val="tx1"/>
                            </a:solidFill>
                          </a:endParaRPr>
                        </a:p>
                      </a:txBody>
                      <a:tcPr/>
                    </a:tc>
                    <a:tc>
                      <a:txBody>
                        <a:bodyPr/>
                        <a:lstStyle/>
                        <a:p>
                          <a:pPr algn="ctr"/>
                          <a:r>
                            <a:rPr lang="en-US" sz="1000" dirty="0">
                              <a:solidFill>
                                <a:schemeClr val="tx1"/>
                              </a:solidFill>
                            </a:rPr>
                            <a:t>n</a:t>
                          </a:r>
                        </a:p>
                      </a:txBody>
                      <a:tcPr/>
                    </a:tc>
                    <a:tc>
                      <a:txBody>
                        <a:bodyPr/>
                        <a:lstStyle/>
                        <a:p>
                          <a:pPr algn="ctr"/>
                          <a:r>
                            <a:rPr lang="en-US" sz="1000" dirty="0">
                              <a:solidFill>
                                <a:schemeClr val="tx1"/>
                              </a:solidFill>
                            </a:rPr>
                            <a:t>Median PFS, months (95%CI)</a:t>
                          </a:r>
                        </a:p>
                      </a:txBody>
                      <a:tcPr/>
                    </a:tc>
                    <a:tc>
                      <a:txBody>
                        <a:bodyPr/>
                        <a:lstStyle/>
                        <a:p>
                          <a:pPr algn="ctr"/>
                          <a:r>
                            <a:rPr lang="en-US" sz="1000" dirty="0">
                              <a:solidFill>
                                <a:schemeClr val="tx1"/>
                              </a:solidFill>
                            </a:rPr>
                            <a:t>Median OS, months (95% CI)</a:t>
                          </a:r>
                        </a:p>
                      </a:txBody>
                      <a:tcPr/>
                    </a:tc>
                    <a:extLst>
                      <a:ext uri="{0D108BD9-81ED-4DB2-BD59-A6C34878D82A}">
                        <a16:rowId xmlns:a16="http://schemas.microsoft.com/office/drawing/2014/main" val="3909054418"/>
                      </a:ext>
                    </a:extLst>
                  </a:tr>
                  <a:tr h="284692">
                    <a:tc>
                      <a:txBody>
                        <a:bodyPr/>
                        <a:lstStyle/>
                        <a:p>
                          <a:pPr algn="ctr"/>
                          <a:r>
                            <a:rPr lang="en-US" sz="1000" dirty="0">
                              <a:solidFill>
                                <a:schemeClr val="tx1"/>
                              </a:solidFill>
                            </a:rPr>
                            <a:t>All patients</a:t>
                          </a:r>
                        </a:p>
                      </a:txBody>
                      <a:tcPr/>
                    </a:tc>
                    <a:tc>
                      <a:txBody>
                        <a:bodyPr/>
                        <a:lstStyle/>
                        <a:p>
                          <a:pPr algn="ctr"/>
                          <a:r>
                            <a:rPr lang="en-US" sz="1000" dirty="0">
                              <a:solidFill>
                                <a:schemeClr val="tx1"/>
                              </a:solidFill>
                            </a:rPr>
                            <a:t>105</a:t>
                          </a:r>
                        </a:p>
                      </a:txBody>
                      <a:tcPr/>
                    </a:tc>
                    <a:tc>
                      <a:txBody>
                        <a:bodyPr/>
                        <a:lstStyle/>
                        <a:p>
                          <a:pPr algn="ctr"/>
                          <a:r>
                            <a:rPr lang="en-US" sz="1000" dirty="0">
                              <a:solidFill>
                                <a:schemeClr val="tx1"/>
                              </a:solidFill>
                            </a:rPr>
                            <a:t>3.9 (2.6-4.6)</a:t>
                          </a:r>
                        </a:p>
                      </a:txBody>
                      <a:tcPr/>
                    </a:tc>
                    <a:tc>
                      <a:txBody>
                        <a:bodyPr/>
                        <a:lstStyle/>
                        <a:p>
                          <a:pPr algn="ctr"/>
                          <a:r>
                            <a:rPr lang="en-US" sz="1000" dirty="0">
                              <a:solidFill>
                                <a:schemeClr val="tx1"/>
                              </a:solidFill>
                            </a:rPr>
                            <a:t>9.3 (6.3-11.8)</a:t>
                          </a:r>
                        </a:p>
                      </a:txBody>
                      <a:tcPr/>
                    </a:tc>
                    <a:extLst>
                      <a:ext uri="{0D108BD9-81ED-4DB2-BD59-A6C34878D82A}">
                        <a16:rowId xmlns:a16="http://schemas.microsoft.com/office/drawing/2014/main" val="3124279538"/>
                      </a:ext>
                    </a:extLst>
                  </a:tr>
                  <a:tr h="284692">
                    <a:tc>
                      <a:txBody>
                        <a:bodyPr/>
                        <a:lstStyle/>
                        <a:p>
                          <a:pPr algn="ctr"/>
                          <a:r>
                            <a:rPr lang="en-US" sz="1000" dirty="0">
                              <a:solidFill>
                                <a:schemeClr val="tx1"/>
                              </a:solidFill>
                            </a:rPr>
                            <a:t>Resistant (CTFI&lt;90d)</a:t>
                          </a:r>
                        </a:p>
                      </a:txBody>
                      <a:tcPr/>
                    </a:tc>
                    <a:tc>
                      <a:txBody>
                        <a:bodyPr/>
                        <a:lstStyle/>
                        <a:p>
                          <a:pPr algn="ctr"/>
                          <a:r>
                            <a:rPr lang="en-US" sz="1000" dirty="0">
                              <a:solidFill>
                                <a:schemeClr val="tx1"/>
                              </a:solidFill>
                            </a:rPr>
                            <a:t>45</a:t>
                          </a:r>
                        </a:p>
                      </a:txBody>
                      <a:tcPr/>
                    </a:tc>
                    <a:tc>
                      <a:txBody>
                        <a:bodyPr/>
                        <a:lstStyle/>
                        <a:p>
                          <a:pPr algn="ctr"/>
                          <a:r>
                            <a:rPr lang="en-US" sz="1000" dirty="0">
                              <a:solidFill>
                                <a:schemeClr val="tx1"/>
                              </a:solidFill>
                            </a:rPr>
                            <a:t>2.6 (1.3-3.9)</a:t>
                          </a:r>
                        </a:p>
                      </a:txBody>
                      <a:tcPr/>
                    </a:tc>
                    <a:tc>
                      <a:txBody>
                        <a:bodyPr/>
                        <a:lstStyle/>
                        <a:p>
                          <a:pPr algn="ctr"/>
                          <a:r>
                            <a:rPr lang="en-US" sz="1000" dirty="0">
                              <a:solidFill>
                                <a:schemeClr val="tx1"/>
                              </a:solidFill>
                            </a:rPr>
                            <a:t>5.0 (4.1-6.3)</a:t>
                          </a:r>
                        </a:p>
                      </a:txBody>
                      <a:tcPr/>
                    </a:tc>
                    <a:extLst>
                      <a:ext uri="{0D108BD9-81ED-4DB2-BD59-A6C34878D82A}">
                        <a16:rowId xmlns:a16="http://schemas.microsoft.com/office/drawing/2014/main" val="424805177"/>
                      </a:ext>
                    </a:extLst>
                  </a:tr>
                  <a:tr h="284692">
                    <a:tc>
                      <a:txBody>
                        <a:bodyPr/>
                        <a:lstStyle/>
                        <a:p>
                          <a:pPr algn="ctr"/>
                          <a:r>
                            <a:rPr lang="en-US" sz="1000" dirty="0">
                              <a:solidFill>
                                <a:schemeClr val="tx1"/>
                              </a:solidFill>
                            </a:rPr>
                            <a:t>Sensitive</a:t>
                          </a:r>
                          <a:r>
                            <a:rPr lang="en-US" sz="1000" baseline="0" dirty="0">
                              <a:solidFill>
                                <a:schemeClr val="tx1"/>
                              </a:solidFill>
                            </a:rPr>
                            <a:t> (</a:t>
                          </a:r>
                          <a:r>
                            <a:rPr lang="en-US" sz="1000" dirty="0">
                              <a:solidFill>
                                <a:schemeClr val="tx1"/>
                              </a:solidFill>
                            </a:rPr>
                            <a:t>CTFI</a:t>
                          </a:r>
                          <a14:m>
                            <m:oMath xmlns:m="http://schemas.openxmlformats.org/officeDocument/2006/math">
                              <m:r>
                                <a:rPr lang="en-US" sz="1000" i="1" smtClean="0">
                                  <a:solidFill>
                                    <a:schemeClr val="tx1"/>
                                  </a:solidFill>
                                  <a:latin typeface="Cambria Math" panose="02040503050406030204" pitchFamily="18" charset="0"/>
                                  <a:ea typeface="Cambria Math" panose="02040503050406030204" pitchFamily="18" charset="0"/>
                                </a:rPr>
                                <m:t>≥</m:t>
                              </m:r>
                            </m:oMath>
                          </a14:m>
                          <a:r>
                            <a:rPr lang="en-US" sz="1000" dirty="0">
                              <a:solidFill>
                                <a:schemeClr val="tx1"/>
                              </a:solidFill>
                            </a:rPr>
                            <a:t>90d)</a:t>
                          </a:r>
                        </a:p>
                      </a:txBody>
                      <a:tcPr/>
                    </a:tc>
                    <a:tc>
                      <a:txBody>
                        <a:bodyPr/>
                        <a:lstStyle/>
                        <a:p>
                          <a:pPr algn="ctr"/>
                          <a:r>
                            <a:rPr lang="en-US" sz="1000" dirty="0">
                              <a:solidFill>
                                <a:schemeClr val="tx1"/>
                              </a:solidFill>
                            </a:rPr>
                            <a:t>60</a:t>
                          </a:r>
                        </a:p>
                      </a:txBody>
                      <a:tcPr/>
                    </a:tc>
                    <a:tc>
                      <a:txBody>
                        <a:bodyPr/>
                        <a:lstStyle/>
                        <a:p>
                          <a:pPr algn="ctr"/>
                          <a:r>
                            <a:rPr lang="en-US" sz="1000" dirty="0">
                              <a:solidFill>
                                <a:schemeClr val="tx1"/>
                              </a:solidFill>
                            </a:rPr>
                            <a:t>4.6 (3.0-6.5)</a:t>
                          </a:r>
                        </a:p>
                      </a:txBody>
                      <a:tcPr/>
                    </a:tc>
                    <a:tc>
                      <a:txBody>
                        <a:bodyPr/>
                        <a:lstStyle/>
                        <a:p>
                          <a:pPr algn="ctr"/>
                          <a:r>
                            <a:rPr lang="en-US" sz="1000" dirty="0">
                              <a:solidFill>
                                <a:schemeClr val="tx1"/>
                              </a:solidFill>
                            </a:rPr>
                            <a:t>11.9 (9.7-16.2)</a:t>
                          </a:r>
                        </a:p>
                      </a:txBody>
                      <a:tcPr/>
                    </a:tc>
                    <a:extLst>
                      <a:ext uri="{0D108BD9-81ED-4DB2-BD59-A6C34878D82A}">
                        <a16:rowId xmlns:a16="http://schemas.microsoft.com/office/drawing/2014/main" val="838249840"/>
                      </a:ext>
                    </a:extLst>
                  </a:tr>
                </a:tbl>
              </a:graphicData>
            </a:graphic>
          </p:graphicFrame>
        </mc:Choice>
        <mc:Fallback xmlns="">
          <p:graphicFrame>
            <p:nvGraphicFramePr>
              <p:cNvPr id="14" name="Table 14">
                <a:extLst>
                  <a:ext uri="{FF2B5EF4-FFF2-40B4-BE49-F238E27FC236}">
                    <a16:creationId xmlns:a16="http://schemas.microsoft.com/office/drawing/2014/main" id="{4B863BB1-D7B3-5536-21E6-DFA6BF0DCC4D}"/>
                  </a:ext>
                </a:extLst>
              </p:cNvPr>
              <p:cNvGraphicFramePr>
                <a:graphicFrameLocks noGrp="1"/>
              </p:cNvGraphicFramePr>
              <p:nvPr>
                <p:ph sz="half" idx="2"/>
                <p:extLst>
                  <p:ext uri="{D42A27DB-BD31-4B8C-83A1-F6EECF244321}">
                    <p14:modId xmlns:p14="http://schemas.microsoft.com/office/powerpoint/2010/main" val="2144296309"/>
                  </p:ext>
                </p:extLst>
              </p:nvPr>
            </p:nvGraphicFramePr>
            <p:xfrm>
              <a:off x="768387" y="2750480"/>
              <a:ext cx="7526131" cy="1138768"/>
            </p:xfrm>
            <a:graphic>
              <a:graphicData uri="http://schemas.openxmlformats.org/drawingml/2006/table">
                <a:tbl>
                  <a:tblPr firstRow="1" bandRow="1">
                    <a:tableStyleId>{5C22544A-7EE6-4342-B048-85BDC9FD1C3A}</a:tableStyleId>
                  </a:tblPr>
                  <a:tblGrid>
                    <a:gridCol w="1983182">
                      <a:extLst>
                        <a:ext uri="{9D8B030D-6E8A-4147-A177-3AD203B41FA5}">
                          <a16:colId xmlns:a16="http://schemas.microsoft.com/office/drawing/2014/main" val="3759265425"/>
                        </a:ext>
                      </a:extLst>
                    </a:gridCol>
                    <a:gridCol w="1100897">
                      <a:extLst>
                        <a:ext uri="{9D8B030D-6E8A-4147-A177-3AD203B41FA5}">
                          <a16:colId xmlns:a16="http://schemas.microsoft.com/office/drawing/2014/main" val="3487072990"/>
                        </a:ext>
                      </a:extLst>
                    </a:gridCol>
                    <a:gridCol w="2290401">
                      <a:extLst>
                        <a:ext uri="{9D8B030D-6E8A-4147-A177-3AD203B41FA5}">
                          <a16:colId xmlns:a16="http://schemas.microsoft.com/office/drawing/2014/main" val="578495139"/>
                        </a:ext>
                      </a:extLst>
                    </a:gridCol>
                    <a:gridCol w="2151651">
                      <a:extLst>
                        <a:ext uri="{9D8B030D-6E8A-4147-A177-3AD203B41FA5}">
                          <a16:colId xmlns:a16="http://schemas.microsoft.com/office/drawing/2014/main" val="3444253525"/>
                        </a:ext>
                      </a:extLst>
                    </a:gridCol>
                  </a:tblGrid>
                  <a:tr h="284692">
                    <a:tc>
                      <a:txBody>
                        <a:bodyPr/>
                        <a:lstStyle/>
                        <a:p>
                          <a:pPr algn="ctr"/>
                          <a:endParaRPr lang="en-US" sz="1000" dirty="0">
                            <a:solidFill>
                              <a:schemeClr val="tx1"/>
                            </a:solidFill>
                          </a:endParaRPr>
                        </a:p>
                      </a:txBody>
                      <a:tcPr/>
                    </a:tc>
                    <a:tc>
                      <a:txBody>
                        <a:bodyPr/>
                        <a:lstStyle/>
                        <a:p>
                          <a:pPr algn="ctr"/>
                          <a:r>
                            <a:rPr lang="en-US" sz="1000" dirty="0">
                              <a:solidFill>
                                <a:schemeClr val="tx1"/>
                              </a:solidFill>
                            </a:rPr>
                            <a:t>n</a:t>
                          </a:r>
                        </a:p>
                      </a:txBody>
                      <a:tcPr/>
                    </a:tc>
                    <a:tc>
                      <a:txBody>
                        <a:bodyPr/>
                        <a:lstStyle/>
                        <a:p>
                          <a:pPr algn="ctr"/>
                          <a:r>
                            <a:rPr lang="en-US" sz="1000" dirty="0">
                              <a:solidFill>
                                <a:schemeClr val="tx1"/>
                              </a:solidFill>
                            </a:rPr>
                            <a:t>Median PFS, months (95%CI)</a:t>
                          </a:r>
                        </a:p>
                      </a:txBody>
                      <a:tcPr/>
                    </a:tc>
                    <a:tc>
                      <a:txBody>
                        <a:bodyPr/>
                        <a:lstStyle/>
                        <a:p>
                          <a:pPr algn="ctr"/>
                          <a:r>
                            <a:rPr lang="en-US" sz="1000" dirty="0">
                              <a:solidFill>
                                <a:schemeClr val="tx1"/>
                              </a:solidFill>
                            </a:rPr>
                            <a:t>Median OS, months (95% CI)</a:t>
                          </a:r>
                        </a:p>
                      </a:txBody>
                      <a:tcPr/>
                    </a:tc>
                    <a:extLst>
                      <a:ext uri="{0D108BD9-81ED-4DB2-BD59-A6C34878D82A}">
                        <a16:rowId xmlns:a16="http://schemas.microsoft.com/office/drawing/2014/main" val="3909054418"/>
                      </a:ext>
                    </a:extLst>
                  </a:tr>
                  <a:tr h="284692">
                    <a:tc>
                      <a:txBody>
                        <a:bodyPr/>
                        <a:lstStyle/>
                        <a:p>
                          <a:pPr algn="ctr"/>
                          <a:r>
                            <a:rPr lang="en-US" sz="1000" dirty="0">
                              <a:solidFill>
                                <a:schemeClr val="tx1"/>
                              </a:solidFill>
                            </a:rPr>
                            <a:t>All patients</a:t>
                          </a:r>
                        </a:p>
                      </a:txBody>
                      <a:tcPr/>
                    </a:tc>
                    <a:tc>
                      <a:txBody>
                        <a:bodyPr/>
                        <a:lstStyle/>
                        <a:p>
                          <a:pPr algn="ctr"/>
                          <a:r>
                            <a:rPr lang="en-US" sz="1000" dirty="0">
                              <a:solidFill>
                                <a:schemeClr val="tx1"/>
                              </a:solidFill>
                            </a:rPr>
                            <a:t>105</a:t>
                          </a:r>
                        </a:p>
                      </a:txBody>
                      <a:tcPr/>
                    </a:tc>
                    <a:tc>
                      <a:txBody>
                        <a:bodyPr/>
                        <a:lstStyle/>
                        <a:p>
                          <a:pPr algn="ctr"/>
                          <a:r>
                            <a:rPr lang="en-US" sz="1000" dirty="0">
                              <a:solidFill>
                                <a:schemeClr val="tx1"/>
                              </a:solidFill>
                            </a:rPr>
                            <a:t>3.9 (2.6-4.6)</a:t>
                          </a:r>
                        </a:p>
                      </a:txBody>
                      <a:tcPr/>
                    </a:tc>
                    <a:tc>
                      <a:txBody>
                        <a:bodyPr/>
                        <a:lstStyle/>
                        <a:p>
                          <a:pPr algn="ctr"/>
                          <a:r>
                            <a:rPr lang="en-US" sz="1000" dirty="0">
                              <a:solidFill>
                                <a:schemeClr val="tx1"/>
                              </a:solidFill>
                            </a:rPr>
                            <a:t>9.3 (6.3-11.8)</a:t>
                          </a:r>
                        </a:p>
                      </a:txBody>
                      <a:tcPr/>
                    </a:tc>
                    <a:extLst>
                      <a:ext uri="{0D108BD9-81ED-4DB2-BD59-A6C34878D82A}">
                        <a16:rowId xmlns:a16="http://schemas.microsoft.com/office/drawing/2014/main" val="3124279538"/>
                      </a:ext>
                    </a:extLst>
                  </a:tr>
                  <a:tr h="284692">
                    <a:tc>
                      <a:txBody>
                        <a:bodyPr/>
                        <a:lstStyle/>
                        <a:p>
                          <a:pPr algn="ctr"/>
                          <a:r>
                            <a:rPr lang="en-US" sz="1000" dirty="0">
                              <a:solidFill>
                                <a:schemeClr val="tx1"/>
                              </a:solidFill>
                            </a:rPr>
                            <a:t>Resistant (CTFI&lt;90d)</a:t>
                          </a:r>
                        </a:p>
                      </a:txBody>
                      <a:tcPr/>
                    </a:tc>
                    <a:tc>
                      <a:txBody>
                        <a:bodyPr/>
                        <a:lstStyle/>
                        <a:p>
                          <a:pPr algn="ctr"/>
                          <a:r>
                            <a:rPr lang="en-US" sz="1000" dirty="0">
                              <a:solidFill>
                                <a:schemeClr val="tx1"/>
                              </a:solidFill>
                            </a:rPr>
                            <a:t>45</a:t>
                          </a:r>
                        </a:p>
                      </a:txBody>
                      <a:tcPr/>
                    </a:tc>
                    <a:tc>
                      <a:txBody>
                        <a:bodyPr/>
                        <a:lstStyle/>
                        <a:p>
                          <a:pPr algn="ctr"/>
                          <a:r>
                            <a:rPr lang="en-US" sz="1000" dirty="0">
                              <a:solidFill>
                                <a:schemeClr val="tx1"/>
                              </a:solidFill>
                            </a:rPr>
                            <a:t>2.6 (1.3-3.9)</a:t>
                          </a:r>
                        </a:p>
                      </a:txBody>
                      <a:tcPr/>
                    </a:tc>
                    <a:tc>
                      <a:txBody>
                        <a:bodyPr/>
                        <a:lstStyle/>
                        <a:p>
                          <a:pPr algn="ctr"/>
                          <a:r>
                            <a:rPr lang="en-US" sz="1000" dirty="0">
                              <a:solidFill>
                                <a:schemeClr val="tx1"/>
                              </a:solidFill>
                            </a:rPr>
                            <a:t>5.0 (4.1-6.3)</a:t>
                          </a:r>
                        </a:p>
                      </a:txBody>
                      <a:tcPr/>
                    </a:tc>
                    <a:extLst>
                      <a:ext uri="{0D108BD9-81ED-4DB2-BD59-A6C34878D82A}">
                        <a16:rowId xmlns:a16="http://schemas.microsoft.com/office/drawing/2014/main" val="424805177"/>
                      </a:ext>
                    </a:extLst>
                  </a:tr>
                  <a:tr h="284692">
                    <a:tc>
                      <a:txBody>
                        <a:bodyPr/>
                        <a:lstStyle/>
                        <a:p>
                          <a:endParaRPr lang="en-US"/>
                        </a:p>
                      </a:txBody>
                      <a:tcPr>
                        <a:blipFill>
                          <a:blip r:embed="rId3"/>
                          <a:stretch>
                            <a:fillRect t="-295652" r="-279618" b="-4348"/>
                          </a:stretch>
                        </a:blipFill>
                      </a:tcPr>
                    </a:tc>
                    <a:tc>
                      <a:txBody>
                        <a:bodyPr/>
                        <a:lstStyle/>
                        <a:p>
                          <a:pPr algn="ctr"/>
                          <a:r>
                            <a:rPr lang="en-US" sz="1000" dirty="0">
                              <a:solidFill>
                                <a:schemeClr val="tx1"/>
                              </a:solidFill>
                            </a:rPr>
                            <a:t>60</a:t>
                          </a:r>
                        </a:p>
                      </a:txBody>
                      <a:tcPr/>
                    </a:tc>
                    <a:tc>
                      <a:txBody>
                        <a:bodyPr/>
                        <a:lstStyle/>
                        <a:p>
                          <a:pPr algn="ctr"/>
                          <a:r>
                            <a:rPr lang="en-US" sz="1000" dirty="0">
                              <a:solidFill>
                                <a:schemeClr val="tx1"/>
                              </a:solidFill>
                            </a:rPr>
                            <a:t>4.6 (3.0-6.5)</a:t>
                          </a:r>
                        </a:p>
                      </a:txBody>
                      <a:tcPr/>
                    </a:tc>
                    <a:tc>
                      <a:txBody>
                        <a:bodyPr/>
                        <a:lstStyle/>
                        <a:p>
                          <a:pPr algn="ctr"/>
                          <a:r>
                            <a:rPr lang="en-US" sz="1000" dirty="0">
                              <a:solidFill>
                                <a:schemeClr val="tx1"/>
                              </a:solidFill>
                            </a:rPr>
                            <a:t>11.9 (9.7-16.2)</a:t>
                          </a:r>
                        </a:p>
                      </a:txBody>
                      <a:tcPr/>
                    </a:tc>
                    <a:extLst>
                      <a:ext uri="{0D108BD9-81ED-4DB2-BD59-A6C34878D82A}">
                        <a16:rowId xmlns:a16="http://schemas.microsoft.com/office/drawing/2014/main" val="838249840"/>
                      </a:ext>
                    </a:extLst>
                  </a:tr>
                </a:tbl>
              </a:graphicData>
            </a:graphic>
          </p:graphicFrame>
        </mc:Fallback>
      </mc:AlternateContent>
      <p:sp>
        <p:nvSpPr>
          <p:cNvPr id="16" name="Content Placeholder 1">
            <a:extLst>
              <a:ext uri="{FF2B5EF4-FFF2-40B4-BE49-F238E27FC236}">
                <a16:creationId xmlns:a16="http://schemas.microsoft.com/office/drawing/2014/main" id="{789A7BC8-10E7-0938-FBF0-E68B5CE7991A}"/>
              </a:ext>
            </a:extLst>
          </p:cNvPr>
          <p:cNvSpPr txBox="1">
            <a:spLocks/>
          </p:cNvSpPr>
          <p:nvPr/>
        </p:nvSpPr>
        <p:spPr bwMode="auto">
          <a:xfrm>
            <a:off x="2221911" y="4050805"/>
            <a:ext cx="4700178" cy="2864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FontTx/>
              <a:buNone/>
            </a:pPr>
            <a:r>
              <a:rPr lang="en-US" sz="1200" kern="0" dirty="0">
                <a:solidFill>
                  <a:srgbClr val="002E51"/>
                </a:solidFill>
              </a:rPr>
              <a:t>Lurbinectedin was granted FDA accelerated approval in June 2020 </a:t>
            </a:r>
          </a:p>
        </p:txBody>
      </p:sp>
    </p:spTree>
    <p:extLst>
      <p:ext uri="{BB962C8B-B14F-4D97-AF65-F5344CB8AC3E}">
        <p14:creationId xmlns:p14="http://schemas.microsoft.com/office/powerpoint/2010/main" val="4293716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513"/>
            <a:ext cx="8229600" cy="857250"/>
          </a:xfrm>
        </p:spPr>
        <p:txBody>
          <a:bodyPr/>
          <a:lstStyle/>
          <a:p>
            <a:r>
              <a:rPr lang="en-US" b="1" dirty="0">
                <a:solidFill>
                  <a:schemeClr val="tx1"/>
                </a:solidFill>
                <a:latin typeface="Arial" panose="020B0604020202020204" pitchFamily="34" charset="0"/>
                <a:cs typeface="Arial" panose="020B0604020202020204" pitchFamily="34" charset="0"/>
              </a:rPr>
              <a:t>Immunotherapy in NSCLC</a:t>
            </a:r>
          </a:p>
        </p:txBody>
      </p:sp>
      <p:sp>
        <p:nvSpPr>
          <p:cNvPr id="3" name="Content Placeholder 2"/>
          <p:cNvSpPr>
            <a:spLocks noGrp="1"/>
          </p:cNvSpPr>
          <p:nvPr>
            <p:ph idx="1"/>
          </p:nvPr>
        </p:nvSpPr>
        <p:spPr>
          <a:xfrm>
            <a:off x="494130" y="1013737"/>
            <a:ext cx="8155740" cy="1038054"/>
          </a:xfrm>
        </p:spPr>
        <p:txBody>
          <a:bodyPr/>
          <a:lstStyle/>
          <a:p>
            <a:pPr marL="0" indent="0">
              <a:buNone/>
            </a:pPr>
            <a:r>
              <a:rPr lang="en-US" sz="1650" dirty="0">
                <a:latin typeface="Arial" panose="020B0604020202020204" pitchFamily="34" charset="0"/>
                <a:cs typeface="Arial" panose="020B0604020202020204" pitchFamily="34" charset="0"/>
                <a:sym typeface="Wingdings" panose="05000000000000000000" pitchFamily="2" charset="2"/>
              </a:rPr>
              <a:t>   Phase I study: Nivolumab in previously treated, advanced NSCLC</a:t>
            </a:r>
          </a:p>
        </p:txBody>
      </p:sp>
      <p:sp>
        <p:nvSpPr>
          <p:cNvPr id="5" name="Rectangle 4"/>
          <p:cNvSpPr/>
          <p:nvPr/>
        </p:nvSpPr>
        <p:spPr>
          <a:xfrm>
            <a:off x="7883744" y="2346393"/>
            <a:ext cx="1094874" cy="7776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p:cNvPicPr>
            <a:picLocks noChangeAspect="1"/>
          </p:cNvPicPr>
          <p:nvPr/>
        </p:nvPicPr>
        <p:blipFill rotWithShape="1">
          <a:blip r:embed="rId3"/>
          <a:srcRect l="19342" t="15579" r="21211" b="8912"/>
          <a:stretch/>
        </p:blipFill>
        <p:spPr>
          <a:xfrm>
            <a:off x="1207947" y="1405111"/>
            <a:ext cx="3922748" cy="2802707"/>
          </a:xfrm>
          <a:prstGeom prst="rect">
            <a:avLst/>
          </a:prstGeom>
        </p:spPr>
      </p:pic>
      <p:sp>
        <p:nvSpPr>
          <p:cNvPr id="7" name="Rectangle 6"/>
          <p:cNvSpPr/>
          <p:nvPr/>
        </p:nvSpPr>
        <p:spPr>
          <a:xfrm>
            <a:off x="6669296" y="4661332"/>
            <a:ext cx="2207656" cy="253916"/>
          </a:xfrm>
          <a:prstGeom prst="rect">
            <a:avLst/>
          </a:prstGeom>
        </p:spPr>
        <p:txBody>
          <a:bodyPr wrap="none">
            <a:spAutoFit/>
          </a:bodyPr>
          <a:lstStyle/>
          <a:p>
            <a:r>
              <a:rPr lang="en-US" sz="1050" dirty="0" err="1">
                <a:latin typeface="Arial" panose="020B0604020202020204" pitchFamily="34" charset="0"/>
                <a:cs typeface="Arial" panose="020B0604020202020204" pitchFamily="34" charset="0"/>
              </a:rPr>
              <a:t>Gettinger</a:t>
            </a:r>
            <a:r>
              <a:rPr lang="en-US" sz="1050" dirty="0">
                <a:latin typeface="Arial" panose="020B0604020202020204" pitchFamily="34" charset="0"/>
                <a:cs typeface="Arial" panose="020B0604020202020204" pitchFamily="34" charset="0"/>
              </a:rPr>
              <a:t> et al. J </a:t>
            </a:r>
            <a:r>
              <a:rPr lang="en-US" sz="1050" dirty="0" err="1">
                <a:latin typeface="Arial" panose="020B0604020202020204" pitchFamily="34" charset="0"/>
                <a:cs typeface="Arial" panose="020B0604020202020204" pitchFamily="34" charset="0"/>
              </a:rPr>
              <a:t>Clin</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Oncol</a:t>
            </a:r>
            <a:r>
              <a:rPr lang="en-US" sz="1050" dirty="0">
                <a:latin typeface="Arial" panose="020B0604020202020204" pitchFamily="34" charset="0"/>
                <a:cs typeface="Arial" panose="020B0604020202020204" pitchFamily="34" charset="0"/>
              </a:rPr>
              <a:t> 2015.</a:t>
            </a:r>
          </a:p>
        </p:txBody>
      </p:sp>
      <p:sp>
        <p:nvSpPr>
          <p:cNvPr id="6" name="TextBox 5">
            <a:extLst>
              <a:ext uri="{FF2B5EF4-FFF2-40B4-BE49-F238E27FC236}">
                <a16:creationId xmlns:a16="http://schemas.microsoft.com/office/drawing/2014/main" id="{FB501A81-86F4-DE48-ACC9-5E792A757AA9}"/>
              </a:ext>
            </a:extLst>
          </p:cNvPr>
          <p:cNvSpPr txBox="1"/>
          <p:nvPr/>
        </p:nvSpPr>
        <p:spPr>
          <a:xfrm>
            <a:off x="5697187" y="2346393"/>
            <a:ext cx="2968906" cy="1938992"/>
          </a:xfrm>
          <a:prstGeom prst="rect">
            <a:avLst/>
          </a:prstGeom>
          <a:noFill/>
        </p:spPr>
        <p:txBody>
          <a:bodyPr wrap="square" rtlCol="0">
            <a:spAutoFit/>
          </a:bodyPr>
          <a:lstStyle/>
          <a:p>
            <a:pPr marL="214313" indent="-214313">
              <a:buFont typeface="Arial" panose="020B0604020202020204" pitchFamily="34" charset="0"/>
              <a:buChar char="•"/>
            </a:pPr>
            <a:r>
              <a:rPr lang="en-US" sz="1500" dirty="0">
                <a:latin typeface="Arial" panose="020B0604020202020204" pitchFamily="34" charset="0"/>
                <a:cs typeface="Arial" panose="020B0604020202020204" pitchFamily="34" charset="0"/>
              </a:rPr>
              <a:t>Durable responses noted in both squamous &amp; </a:t>
            </a:r>
            <a:r>
              <a:rPr lang="en-US" sz="1500" dirty="0" err="1">
                <a:latin typeface="Arial" panose="020B0604020202020204" pitchFamily="34" charset="0"/>
                <a:cs typeface="Arial" panose="020B0604020202020204" pitchFamily="34" charset="0"/>
              </a:rPr>
              <a:t>nonsquamous</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histologies</a:t>
            </a:r>
            <a:endParaRPr lang="en-US" sz="15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a:latin typeface="Arial" panose="020B0604020202020204" pitchFamily="34" charset="0"/>
                <a:cs typeface="Arial" panose="020B0604020202020204" pitchFamily="34" charset="0"/>
              </a:rPr>
              <a:t>Subset of patients continued to have durable responses even after therapy was discontinued</a:t>
            </a:r>
          </a:p>
        </p:txBody>
      </p:sp>
    </p:spTree>
    <p:extLst>
      <p:ext uri="{BB962C8B-B14F-4D97-AF65-F5344CB8AC3E}">
        <p14:creationId xmlns:p14="http://schemas.microsoft.com/office/powerpoint/2010/main" val="25876818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75054"/>
            <a:ext cx="9144000" cy="695496"/>
          </a:xfrm>
        </p:spPr>
        <p:txBody>
          <a:bodyPr/>
          <a:lstStyle/>
          <a:p>
            <a:r>
              <a:rPr lang="en-US" b="1" dirty="0">
                <a:solidFill>
                  <a:srgbClr val="002E51"/>
                </a:solidFill>
              </a:rPr>
              <a:t>Investigational Approaches</a:t>
            </a:r>
          </a:p>
        </p:txBody>
      </p:sp>
      <p:pic>
        <p:nvPicPr>
          <p:cNvPr id="6" name="Picture 2" descr="University of Maryland Marlene and Stewart Greenebaum ...">
            <a:extLst>
              <a:ext uri="{FF2B5EF4-FFF2-40B4-BE49-F238E27FC236}">
                <a16:creationId xmlns:a16="http://schemas.microsoft.com/office/drawing/2014/main" id="{6B635C55-2653-EA74-44D6-C71A9BE74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2817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SWOG S1929</a:t>
            </a:r>
          </a:p>
        </p:txBody>
      </p:sp>
      <p:pic>
        <p:nvPicPr>
          <p:cNvPr id="6" name="Picture 2" descr="University of Maryland Marlene and Stewart Greenebaum ...">
            <a:extLst>
              <a:ext uri="{FF2B5EF4-FFF2-40B4-BE49-F238E27FC236}">
                <a16:creationId xmlns:a16="http://schemas.microsoft.com/office/drawing/2014/main" id="{6B635C55-2653-EA74-44D6-C71A9BE74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A0202F-9DD2-7C1B-43AF-0AC3C77D20B0}"/>
              </a:ext>
            </a:extLst>
          </p:cNvPr>
          <p:cNvSpPr txBox="1"/>
          <p:nvPr/>
        </p:nvSpPr>
        <p:spPr>
          <a:xfrm>
            <a:off x="3375338" y="4524718"/>
            <a:ext cx="2312230" cy="246221"/>
          </a:xfrm>
          <a:prstGeom prst="rect">
            <a:avLst/>
          </a:prstGeom>
          <a:noFill/>
        </p:spPr>
        <p:txBody>
          <a:bodyPr wrap="square" rtlCol="0">
            <a:spAutoFit/>
          </a:bodyPr>
          <a:lstStyle/>
          <a:p>
            <a:r>
              <a:rPr lang="en-US" sz="1000" dirty="0"/>
              <a:t>Karim et al. ASCO 2023.</a:t>
            </a:r>
          </a:p>
        </p:txBody>
      </p:sp>
      <p:sp>
        <p:nvSpPr>
          <p:cNvPr id="13" name="TextBox 12">
            <a:extLst>
              <a:ext uri="{FF2B5EF4-FFF2-40B4-BE49-F238E27FC236}">
                <a16:creationId xmlns:a16="http://schemas.microsoft.com/office/drawing/2014/main" id="{C7D39CC2-DA89-4D33-7B82-7DF68C901ACC}"/>
              </a:ext>
            </a:extLst>
          </p:cNvPr>
          <p:cNvSpPr txBox="1"/>
          <p:nvPr/>
        </p:nvSpPr>
        <p:spPr>
          <a:xfrm>
            <a:off x="321719" y="844314"/>
            <a:ext cx="8419468" cy="1323439"/>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Phase II study of maintenance atezolizumab vs atezolizumab + </a:t>
            </a:r>
            <a:r>
              <a:rPr lang="en-US" sz="1600" dirty="0" err="1">
                <a:latin typeface="Arial" panose="020B0604020202020204" pitchFamily="34" charset="0"/>
                <a:cs typeface="Arial" panose="020B0604020202020204" pitchFamily="34" charset="0"/>
              </a:rPr>
              <a:t>talazoparib</a:t>
            </a:r>
            <a:r>
              <a:rPr lang="en-US" sz="1600" dirty="0">
                <a:latin typeface="Arial" panose="020B0604020202020204" pitchFamily="34" charset="0"/>
                <a:cs typeface="Arial" panose="020B0604020202020204" pitchFamily="34" charset="0"/>
              </a:rPr>
              <a:t> in patients with SLFN11 positive ES-SCLC</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79% of evaluable tumor samples were positive for SLFN11</a:t>
            </a:r>
          </a:p>
          <a:p>
            <a:endParaRPr lang="en-US" sz="1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EB4FE56-72E7-3DC0-724E-7B6F3473C7B1}"/>
              </a:ext>
            </a:extLst>
          </p:cNvPr>
          <p:cNvSpPr txBox="1"/>
          <p:nvPr/>
        </p:nvSpPr>
        <p:spPr>
          <a:xfrm>
            <a:off x="326827" y="2146400"/>
            <a:ext cx="4809715" cy="2800767"/>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Maintenance atezolizumab + </a:t>
            </a:r>
            <a:r>
              <a:rPr lang="en-US" sz="1600" dirty="0" err="1">
                <a:latin typeface="Arial" panose="020B0604020202020204" pitchFamily="34" charset="0"/>
                <a:cs typeface="Arial" panose="020B0604020202020204" pitchFamily="34" charset="0"/>
              </a:rPr>
              <a:t>talazoparib</a:t>
            </a:r>
            <a:r>
              <a:rPr lang="en-US" sz="1600" dirty="0">
                <a:latin typeface="Arial" panose="020B0604020202020204" pitchFamily="34" charset="0"/>
                <a:cs typeface="Arial" panose="020B0604020202020204" pitchFamily="34" charset="0"/>
              </a:rPr>
              <a:t> demonstrated improved PFS compared to atezolizumab monotherapy</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PFS 4.2 vs 2.8 months, HR 0.70 (80% CI 0.52-0.94)</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OS data immature</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Most common toxicities hematologic</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DC288EC-214F-46BA-F547-FD305B6DCB62}"/>
              </a:ext>
            </a:extLst>
          </p:cNvPr>
          <p:cNvPicPr>
            <a:picLocks noChangeAspect="1"/>
          </p:cNvPicPr>
          <p:nvPr/>
        </p:nvPicPr>
        <p:blipFill>
          <a:blip r:embed="rId3"/>
          <a:stretch>
            <a:fillRect/>
          </a:stretch>
        </p:blipFill>
        <p:spPr>
          <a:xfrm>
            <a:off x="5073953" y="2109781"/>
            <a:ext cx="3912570" cy="2114369"/>
          </a:xfrm>
          <a:prstGeom prst="rect">
            <a:avLst/>
          </a:prstGeom>
        </p:spPr>
      </p:pic>
    </p:spTree>
    <p:extLst>
      <p:ext uri="{BB962C8B-B14F-4D97-AF65-F5344CB8AC3E}">
        <p14:creationId xmlns:p14="http://schemas.microsoft.com/office/powerpoint/2010/main" val="24744223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2725" y="953008"/>
            <a:ext cx="8571275" cy="569748"/>
          </a:xfrm>
        </p:spPr>
        <p:txBody>
          <a:bodyPr/>
          <a:lstStyle/>
          <a:p>
            <a:pPr marL="0" indent="0">
              <a:buNone/>
            </a:pPr>
            <a:r>
              <a:rPr lang="en-US" sz="1800" dirty="0"/>
              <a:t>DLL3- Inhibitory notch ligand that is highly expressed on SCLC and minimally expressed in normal tissues</a:t>
            </a:r>
          </a:p>
          <a:p>
            <a:pPr marL="0" indent="0">
              <a:buNone/>
            </a:pPr>
            <a:endParaRPr lang="en-US" sz="16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US" b="1" dirty="0">
                <a:solidFill>
                  <a:srgbClr val="002E51"/>
                </a:solidFill>
              </a:rPr>
              <a:t>Delta-like ligand 3 (DLL3)</a:t>
            </a:r>
          </a:p>
        </p:txBody>
      </p:sp>
      <p:pic>
        <p:nvPicPr>
          <p:cNvPr id="6" name="Picture 2" descr="University of Maryland Marlene and Stewart Greenebaum ...">
            <a:extLst>
              <a:ext uri="{FF2B5EF4-FFF2-40B4-BE49-F238E27FC236}">
                <a16:creationId xmlns:a16="http://schemas.microsoft.com/office/drawing/2014/main" id="{6B635C55-2653-EA74-44D6-C71A9BE74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A0202F-9DD2-7C1B-43AF-0AC3C77D20B0}"/>
              </a:ext>
            </a:extLst>
          </p:cNvPr>
          <p:cNvSpPr txBox="1"/>
          <p:nvPr/>
        </p:nvSpPr>
        <p:spPr>
          <a:xfrm>
            <a:off x="3375338" y="4524718"/>
            <a:ext cx="2312230" cy="246221"/>
          </a:xfrm>
          <a:prstGeom prst="rect">
            <a:avLst/>
          </a:prstGeom>
          <a:noFill/>
        </p:spPr>
        <p:txBody>
          <a:bodyPr wrap="square" rtlCol="0">
            <a:spAutoFit/>
          </a:bodyPr>
          <a:lstStyle/>
          <a:p>
            <a:r>
              <a:rPr lang="en-US" sz="1000" dirty="0"/>
              <a:t>Paz Ares et al. ESMO 2023.</a:t>
            </a:r>
          </a:p>
        </p:txBody>
      </p:sp>
      <p:pic>
        <p:nvPicPr>
          <p:cNvPr id="8" name="Picture 7">
            <a:extLst>
              <a:ext uri="{FF2B5EF4-FFF2-40B4-BE49-F238E27FC236}">
                <a16:creationId xmlns:a16="http://schemas.microsoft.com/office/drawing/2014/main" id="{B35D64C1-A525-EBAB-9EA1-ACD56631DE00}"/>
              </a:ext>
            </a:extLst>
          </p:cNvPr>
          <p:cNvPicPr>
            <a:picLocks noChangeAspect="1"/>
          </p:cNvPicPr>
          <p:nvPr/>
        </p:nvPicPr>
        <p:blipFill>
          <a:blip r:embed="rId3"/>
          <a:stretch>
            <a:fillRect/>
          </a:stretch>
        </p:blipFill>
        <p:spPr>
          <a:xfrm>
            <a:off x="4431859" y="1522756"/>
            <a:ext cx="4030133" cy="2560320"/>
          </a:xfrm>
          <a:prstGeom prst="rect">
            <a:avLst/>
          </a:prstGeom>
        </p:spPr>
      </p:pic>
      <p:sp>
        <p:nvSpPr>
          <p:cNvPr id="10" name="TextBox 9">
            <a:extLst>
              <a:ext uri="{FF2B5EF4-FFF2-40B4-BE49-F238E27FC236}">
                <a16:creationId xmlns:a16="http://schemas.microsoft.com/office/drawing/2014/main" id="{760BD5C3-4D21-C448-4699-EC970E2A9B16}"/>
              </a:ext>
            </a:extLst>
          </p:cNvPr>
          <p:cNvSpPr txBox="1"/>
          <p:nvPr/>
        </p:nvSpPr>
        <p:spPr>
          <a:xfrm>
            <a:off x="572725" y="1903240"/>
            <a:ext cx="3379304" cy="2400657"/>
          </a:xfrm>
          <a:prstGeom prst="rect">
            <a:avLst/>
          </a:prstGeom>
          <a:noFill/>
        </p:spPr>
        <p:txBody>
          <a:bodyPr wrap="square">
            <a:spAutoFit/>
          </a:bodyPr>
          <a:lstStyle/>
          <a:p>
            <a:pPr marL="0" indent="0">
              <a:buNone/>
            </a:pPr>
            <a:r>
              <a:rPr lang="en-US" sz="1800" dirty="0" err="1">
                <a:latin typeface="Arial" panose="020B0604020202020204" pitchFamily="34" charset="0"/>
                <a:cs typeface="Arial" panose="020B0604020202020204" pitchFamily="34" charset="0"/>
              </a:rPr>
              <a:t>Tarlatamab</a:t>
            </a: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-Bi-specific T-cell engager (</a:t>
            </a:r>
            <a:r>
              <a:rPr lang="en-US" sz="1800" dirty="0" err="1">
                <a:latin typeface="Arial" panose="020B0604020202020204" pitchFamily="34" charset="0"/>
                <a:cs typeface="Arial" panose="020B0604020202020204" pitchFamily="34" charset="0"/>
              </a:rPr>
              <a:t>BiTE</a:t>
            </a:r>
            <a:r>
              <a:rPr lang="en-US" sz="1800" dirty="0">
                <a:latin typeface="Arial" panose="020B0604020202020204" pitchFamily="34" charset="0"/>
                <a:cs typeface="Arial" panose="020B0604020202020204" pitchFamily="34" charset="0"/>
              </a:rPr>
              <a:t>) immunotherapy  </a:t>
            </a:r>
          </a:p>
          <a:p>
            <a:pPr marL="0" indent="0">
              <a:buNone/>
            </a:pPr>
            <a:r>
              <a:rPr lang="en-US" sz="1800" dirty="0">
                <a:latin typeface="Arial" panose="020B0604020202020204" pitchFamily="34" charset="0"/>
                <a:cs typeface="Arial" panose="020B0604020202020204" pitchFamily="34" charset="0"/>
              </a:rPr>
              <a:t>-Binds both DLL3 on SCLC cells and CD3 on T cells</a:t>
            </a:r>
          </a:p>
          <a:p>
            <a:pPr marL="0" indent="0">
              <a:buNone/>
            </a:pPr>
            <a:r>
              <a:rPr lang="en-US" sz="1800" dirty="0">
                <a:latin typeface="Arial" panose="020B0604020202020204" pitchFamily="34" charset="0"/>
                <a:cs typeface="Arial" panose="020B0604020202020204" pitchFamily="34" charset="0"/>
              </a:rPr>
              <a:t>-Leads to T cell-mediated cancer cell lysis </a:t>
            </a: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3589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DeLL-phi-301</a:t>
            </a:r>
          </a:p>
        </p:txBody>
      </p:sp>
      <p:pic>
        <p:nvPicPr>
          <p:cNvPr id="6" name="Picture 2" descr="University of Maryland Marlene and Stewart Greenebaum ...">
            <a:extLst>
              <a:ext uri="{FF2B5EF4-FFF2-40B4-BE49-F238E27FC236}">
                <a16:creationId xmlns:a16="http://schemas.microsoft.com/office/drawing/2014/main" id="{6B635C55-2653-EA74-44D6-C71A9BE74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A0202F-9DD2-7C1B-43AF-0AC3C77D20B0}"/>
              </a:ext>
            </a:extLst>
          </p:cNvPr>
          <p:cNvSpPr txBox="1"/>
          <p:nvPr/>
        </p:nvSpPr>
        <p:spPr>
          <a:xfrm>
            <a:off x="3375338" y="4524718"/>
            <a:ext cx="2312230" cy="246221"/>
          </a:xfrm>
          <a:prstGeom prst="rect">
            <a:avLst/>
          </a:prstGeom>
          <a:noFill/>
        </p:spPr>
        <p:txBody>
          <a:bodyPr wrap="square" rtlCol="0">
            <a:spAutoFit/>
          </a:bodyPr>
          <a:lstStyle/>
          <a:p>
            <a:r>
              <a:rPr lang="en-US" sz="1000" dirty="0"/>
              <a:t>Paz-Ares et al. ESMO 2023.</a:t>
            </a:r>
          </a:p>
        </p:txBody>
      </p:sp>
      <p:sp>
        <p:nvSpPr>
          <p:cNvPr id="5" name="Content Placeholder 4">
            <a:extLst>
              <a:ext uri="{FF2B5EF4-FFF2-40B4-BE49-F238E27FC236}">
                <a16:creationId xmlns:a16="http://schemas.microsoft.com/office/drawing/2014/main" id="{B06216FA-3E70-658E-C348-367384823E95}"/>
              </a:ext>
            </a:extLst>
          </p:cNvPr>
          <p:cNvSpPr>
            <a:spLocks noGrp="1"/>
          </p:cNvSpPr>
          <p:nvPr>
            <p:ph sz="half" idx="1"/>
          </p:nvPr>
        </p:nvSpPr>
        <p:spPr/>
        <p:txBody>
          <a:bodyPr/>
          <a:lstStyle/>
          <a:p>
            <a:endParaRPr lang="en-US"/>
          </a:p>
        </p:txBody>
      </p:sp>
      <p:pic>
        <p:nvPicPr>
          <p:cNvPr id="9" name="Picture 8">
            <a:extLst>
              <a:ext uri="{FF2B5EF4-FFF2-40B4-BE49-F238E27FC236}">
                <a16:creationId xmlns:a16="http://schemas.microsoft.com/office/drawing/2014/main" id="{45338A74-A1CA-E242-F3FA-F6D7D6DA9DB2}"/>
              </a:ext>
            </a:extLst>
          </p:cNvPr>
          <p:cNvPicPr>
            <a:picLocks noChangeAspect="1"/>
          </p:cNvPicPr>
          <p:nvPr/>
        </p:nvPicPr>
        <p:blipFill rotWithShape="1">
          <a:blip r:embed="rId3"/>
          <a:srcRect/>
          <a:stretch/>
        </p:blipFill>
        <p:spPr>
          <a:xfrm>
            <a:off x="685800" y="1009760"/>
            <a:ext cx="7908234" cy="3247089"/>
          </a:xfrm>
          <a:prstGeom prst="rect">
            <a:avLst/>
          </a:prstGeom>
        </p:spPr>
      </p:pic>
      <p:sp>
        <p:nvSpPr>
          <p:cNvPr id="12" name="TextBox 11">
            <a:extLst>
              <a:ext uri="{FF2B5EF4-FFF2-40B4-BE49-F238E27FC236}">
                <a16:creationId xmlns:a16="http://schemas.microsoft.com/office/drawing/2014/main" id="{7D939AD6-B638-620E-3A7E-31BA20AC393B}"/>
              </a:ext>
            </a:extLst>
          </p:cNvPr>
          <p:cNvSpPr txBox="1"/>
          <p:nvPr/>
        </p:nvSpPr>
        <p:spPr>
          <a:xfrm>
            <a:off x="424069" y="862691"/>
            <a:ext cx="4611756" cy="338554"/>
          </a:xfrm>
          <a:prstGeom prst="rect">
            <a:avLst/>
          </a:prstGeom>
          <a:noFill/>
        </p:spPr>
        <p:txBody>
          <a:bodyPr wrap="square">
            <a:spAutoFit/>
          </a:bodyPr>
          <a:lstStyle/>
          <a:p>
            <a:pPr marL="0" indent="0">
              <a:buNone/>
            </a:pPr>
            <a:r>
              <a:rPr lang="en-US" sz="1600" dirty="0"/>
              <a:t>Phase II, open label study</a:t>
            </a:r>
          </a:p>
        </p:txBody>
      </p:sp>
    </p:spTree>
    <p:extLst>
      <p:ext uri="{BB962C8B-B14F-4D97-AF65-F5344CB8AC3E}">
        <p14:creationId xmlns:p14="http://schemas.microsoft.com/office/powerpoint/2010/main" val="21911065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DeLL-phi-301</a:t>
            </a:r>
          </a:p>
        </p:txBody>
      </p:sp>
      <p:pic>
        <p:nvPicPr>
          <p:cNvPr id="6" name="Picture 2" descr="University of Maryland Marlene and Stewart Greenebaum ...">
            <a:extLst>
              <a:ext uri="{FF2B5EF4-FFF2-40B4-BE49-F238E27FC236}">
                <a16:creationId xmlns:a16="http://schemas.microsoft.com/office/drawing/2014/main" id="{6B635C55-2653-EA74-44D6-C71A9BE74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A0202F-9DD2-7C1B-43AF-0AC3C77D20B0}"/>
              </a:ext>
            </a:extLst>
          </p:cNvPr>
          <p:cNvSpPr txBox="1"/>
          <p:nvPr/>
        </p:nvSpPr>
        <p:spPr>
          <a:xfrm>
            <a:off x="3375338" y="4524718"/>
            <a:ext cx="2312230" cy="400110"/>
          </a:xfrm>
          <a:prstGeom prst="rect">
            <a:avLst/>
          </a:prstGeom>
          <a:noFill/>
        </p:spPr>
        <p:txBody>
          <a:bodyPr wrap="square" rtlCol="0">
            <a:spAutoFit/>
          </a:bodyPr>
          <a:lstStyle/>
          <a:p>
            <a:r>
              <a:rPr lang="en-US" sz="1000" dirty="0"/>
              <a:t>Paz-Ares et al. ESMO 2023.</a:t>
            </a:r>
          </a:p>
          <a:p>
            <a:r>
              <a:rPr lang="en-US" sz="1000" dirty="0" err="1"/>
              <a:t>Ahn</a:t>
            </a:r>
            <a:r>
              <a:rPr lang="en-US" sz="1000" dirty="0"/>
              <a:t> et al. N </a:t>
            </a:r>
            <a:r>
              <a:rPr lang="en-US" sz="1000" dirty="0" err="1"/>
              <a:t>Engl</a:t>
            </a:r>
            <a:r>
              <a:rPr lang="en-US" sz="1000" dirty="0"/>
              <a:t> J Med 2023.</a:t>
            </a:r>
          </a:p>
        </p:txBody>
      </p:sp>
      <p:pic>
        <p:nvPicPr>
          <p:cNvPr id="10" name="Picture 9">
            <a:extLst>
              <a:ext uri="{FF2B5EF4-FFF2-40B4-BE49-F238E27FC236}">
                <a16:creationId xmlns:a16="http://schemas.microsoft.com/office/drawing/2014/main" id="{F879154B-EE01-033D-E762-341EE54B3ADA}"/>
              </a:ext>
            </a:extLst>
          </p:cNvPr>
          <p:cNvPicPr>
            <a:picLocks noChangeAspect="1"/>
          </p:cNvPicPr>
          <p:nvPr/>
        </p:nvPicPr>
        <p:blipFill rotWithShape="1">
          <a:blip r:embed="rId3"/>
          <a:srcRect t="-1" b="-207"/>
          <a:stretch/>
        </p:blipFill>
        <p:spPr>
          <a:xfrm>
            <a:off x="4632238" y="862881"/>
            <a:ext cx="3678201" cy="260175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7D39CC2-DA89-4D33-7B82-7DF68C901ACC}"/>
                  </a:ext>
                </a:extLst>
              </p:cNvPr>
              <p:cNvSpPr txBox="1"/>
              <p:nvPr/>
            </p:nvSpPr>
            <p:spPr>
              <a:xfrm>
                <a:off x="243118" y="862881"/>
                <a:ext cx="3819998" cy="3323987"/>
              </a:xfrm>
              <a:prstGeom prst="rect">
                <a:avLst/>
              </a:prstGeom>
              <a:noFill/>
            </p:spPr>
            <p:txBody>
              <a:bodyPr wrap="square">
                <a:spAutoFit/>
              </a:bodyPr>
              <a:lstStyle/>
              <a:p>
                <a:pPr marL="285750" indent="-285750">
                  <a:buFont typeface="Arial" panose="020B0604020202020204" pitchFamily="34" charset="0"/>
                  <a:buChar char="•"/>
                </a:pPr>
                <a:r>
                  <a:rPr lang="en-US" sz="1400" dirty="0" err="1">
                    <a:latin typeface="Arial" panose="020B0604020202020204" pitchFamily="34" charset="0"/>
                    <a:cs typeface="Arial" panose="020B0604020202020204" pitchFamily="34" charset="0"/>
                  </a:rPr>
                  <a:t>Tarlatamab</a:t>
                </a:r>
                <a:r>
                  <a:rPr lang="en-US" sz="1400" dirty="0">
                    <a:latin typeface="Arial" panose="020B0604020202020204" pitchFamily="34" charset="0"/>
                    <a:cs typeface="Arial" panose="020B0604020202020204" pitchFamily="34" charset="0"/>
                  </a:rPr>
                  <a:t> 10mg (n=100): </a:t>
                </a:r>
              </a:p>
              <a:p>
                <a:r>
                  <a:rPr lang="en-US" sz="1400" dirty="0">
                    <a:latin typeface="Arial" panose="020B0604020202020204" pitchFamily="34" charset="0"/>
                    <a:cs typeface="Arial" panose="020B0604020202020204" pitchFamily="34" charset="0"/>
                  </a:rPr>
                  <a:t>     ORR 40%, DCR 70%</a:t>
                </a:r>
              </a:p>
              <a:p>
                <a:pPr marL="285750" indent="-285750">
                  <a:buFont typeface="Arial" panose="020B0604020202020204" pitchFamily="34" charset="0"/>
                  <a:buChar char="•"/>
                </a:pPr>
                <a:r>
                  <a:rPr lang="en-US" sz="1400" dirty="0" err="1">
                    <a:latin typeface="Arial" panose="020B0604020202020204" pitchFamily="34" charset="0"/>
                    <a:cs typeface="Arial" panose="020B0604020202020204" pitchFamily="34" charset="0"/>
                  </a:rPr>
                  <a:t>Tarlatamab</a:t>
                </a:r>
                <a:r>
                  <a:rPr lang="en-US" sz="1400" dirty="0">
                    <a:latin typeface="Arial" panose="020B0604020202020204" pitchFamily="34" charset="0"/>
                    <a:cs typeface="Arial" panose="020B0604020202020204" pitchFamily="34" charset="0"/>
                  </a:rPr>
                  <a:t> 100mg (n=88):</a:t>
                </a:r>
              </a:p>
              <a:p>
                <a:pPr marL="0" indent="0">
                  <a:buNone/>
                </a:pPr>
                <a:r>
                  <a:rPr lang="en-US" sz="1400" dirty="0">
                    <a:latin typeface="Arial" panose="020B0604020202020204" pitchFamily="34" charset="0"/>
                    <a:cs typeface="Arial" panose="020B0604020202020204" pitchFamily="34" charset="0"/>
                  </a:rPr>
                  <a:t>     ORR 32%, DCR 63%</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Of responders, DOR </a:t>
                </a:r>
                <a14:m>
                  <m:oMath xmlns:m="http://schemas.openxmlformats.org/officeDocument/2006/math">
                    <m:r>
                      <a:rPr lang="en-US" sz="1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1400" dirty="0">
                    <a:latin typeface="Arial" panose="020B0604020202020204" pitchFamily="34" charset="0"/>
                    <a:cs typeface="Arial" panose="020B0604020202020204" pitchFamily="34" charset="0"/>
                  </a:rPr>
                  <a:t> 6 months was 59%</a:t>
                </a:r>
              </a:p>
              <a:p>
                <a:pPr marL="0" indent="0">
                  <a:buNone/>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Responses noted regardless of DLL3 expression</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Most common AEs:</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Cytokine release syndrome (mostly grade 1-2, occurred during cycle 1)</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Decreased appetite</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Pyrexia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3% of patients discontinued due to TRAEs</a:t>
                </a:r>
              </a:p>
            </p:txBody>
          </p:sp>
        </mc:Choice>
        <mc:Fallback xmlns="">
          <p:sp>
            <p:nvSpPr>
              <p:cNvPr id="13" name="TextBox 12">
                <a:extLst>
                  <a:ext uri="{FF2B5EF4-FFF2-40B4-BE49-F238E27FC236}">
                    <a16:creationId xmlns:a16="http://schemas.microsoft.com/office/drawing/2014/main" id="{C7D39CC2-DA89-4D33-7B82-7DF68C901ACC}"/>
                  </a:ext>
                </a:extLst>
              </p:cNvPr>
              <p:cNvSpPr txBox="1">
                <a:spLocks noRot="1" noChangeAspect="1" noMove="1" noResize="1" noEditPoints="1" noAdjustHandles="1" noChangeArrowheads="1" noChangeShapeType="1" noTextEdit="1"/>
              </p:cNvSpPr>
              <p:nvPr/>
            </p:nvSpPr>
            <p:spPr>
              <a:xfrm>
                <a:off x="243118" y="862881"/>
                <a:ext cx="3819998" cy="3323987"/>
              </a:xfrm>
              <a:prstGeom prst="rect">
                <a:avLst/>
              </a:prstGeom>
              <a:blipFill>
                <a:blip r:embed="rId4"/>
                <a:stretch>
                  <a:fillRect l="-331" t="-382" r="-331" b="-1145"/>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971F33F-93C5-F788-5D62-17BC0D827E1D}"/>
              </a:ext>
            </a:extLst>
          </p:cNvPr>
          <p:cNvSpPr txBox="1"/>
          <p:nvPr/>
        </p:nvSpPr>
        <p:spPr>
          <a:xfrm>
            <a:off x="4404919" y="3703000"/>
            <a:ext cx="4132838" cy="523220"/>
          </a:xfrm>
          <a:prstGeom prst="rect">
            <a:avLst/>
          </a:prstGeom>
          <a:noFill/>
          <a:ln w="15875">
            <a:solidFill>
              <a:schemeClr val="accent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Phase III DeLL-phi-304 study evaluating </a:t>
            </a:r>
            <a:r>
              <a:rPr lang="en-US" sz="1400" dirty="0" err="1">
                <a:latin typeface="Arial" panose="020B0604020202020204" pitchFamily="34" charset="0"/>
                <a:cs typeface="Arial" panose="020B0604020202020204" pitchFamily="34" charset="0"/>
              </a:rPr>
              <a:t>tarlatamab</a:t>
            </a:r>
            <a:r>
              <a:rPr lang="en-US" sz="1400" dirty="0">
                <a:latin typeface="Arial" panose="020B0604020202020204" pitchFamily="34" charset="0"/>
                <a:cs typeface="Arial" panose="020B0604020202020204" pitchFamily="34" charset="0"/>
              </a:rPr>
              <a:t> 10mg dose vs SOC chemo is ongoing</a:t>
            </a:r>
          </a:p>
        </p:txBody>
      </p:sp>
    </p:spTree>
    <p:extLst>
      <p:ext uri="{BB962C8B-B14F-4D97-AF65-F5344CB8AC3E}">
        <p14:creationId xmlns:p14="http://schemas.microsoft.com/office/powerpoint/2010/main" val="20895253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a:latin typeface="Arial" panose="020B0604020202020204" pitchFamily="34" charset="0"/>
                <a:cs typeface="Arial" panose="020B0604020202020204" pitchFamily="34" charset="0"/>
              </a:rPr>
              <a:t>B7-H3</a:t>
            </a:r>
          </a:p>
        </p:txBody>
      </p:sp>
      <p:pic>
        <p:nvPicPr>
          <p:cNvPr id="6" name="Picture 2" descr="University of Maryland Marlene and Stewart Greenebaum ...">
            <a:extLst>
              <a:ext uri="{FF2B5EF4-FFF2-40B4-BE49-F238E27FC236}">
                <a16:creationId xmlns:a16="http://schemas.microsoft.com/office/drawing/2014/main" id="{6B635C55-2653-EA74-44D6-C71A9BE74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A0202F-9DD2-7C1B-43AF-0AC3C77D20B0}"/>
              </a:ext>
            </a:extLst>
          </p:cNvPr>
          <p:cNvSpPr txBox="1"/>
          <p:nvPr/>
        </p:nvSpPr>
        <p:spPr>
          <a:xfrm>
            <a:off x="3375338" y="4524718"/>
            <a:ext cx="2312230" cy="246221"/>
          </a:xfrm>
          <a:prstGeom prst="rect">
            <a:avLst/>
          </a:prstGeom>
          <a:noFill/>
        </p:spPr>
        <p:txBody>
          <a:bodyPr wrap="square" rtlCol="0">
            <a:spAutoFit/>
          </a:bodyPr>
          <a:lstStyle/>
          <a:p>
            <a:r>
              <a:rPr lang="en-US" sz="1000" dirty="0"/>
              <a:t>Johnson et al. WCLC 2023.</a:t>
            </a:r>
          </a:p>
        </p:txBody>
      </p:sp>
      <p:sp>
        <p:nvSpPr>
          <p:cNvPr id="13" name="TextBox 12">
            <a:extLst>
              <a:ext uri="{FF2B5EF4-FFF2-40B4-BE49-F238E27FC236}">
                <a16:creationId xmlns:a16="http://schemas.microsoft.com/office/drawing/2014/main" id="{C7D39CC2-DA89-4D33-7B82-7DF68C901ACC}"/>
              </a:ext>
            </a:extLst>
          </p:cNvPr>
          <p:cNvSpPr txBox="1"/>
          <p:nvPr/>
        </p:nvSpPr>
        <p:spPr>
          <a:xfrm>
            <a:off x="131799" y="981987"/>
            <a:ext cx="8884980"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B7-H3- Highly expressed in various tumor types and associated with disease progression and lower survival </a:t>
            </a:r>
          </a:p>
        </p:txBody>
      </p:sp>
      <p:sp>
        <p:nvSpPr>
          <p:cNvPr id="10" name="TextBox 9">
            <a:extLst>
              <a:ext uri="{FF2B5EF4-FFF2-40B4-BE49-F238E27FC236}">
                <a16:creationId xmlns:a16="http://schemas.microsoft.com/office/drawing/2014/main" id="{8A3F79B8-7564-369D-0FC7-1B63EBB143B3}"/>
              </a:ext>
            </a:extLst>
          </p:cNvPr>
          <p:cNvSpPr txBox="1"/>
          <p:nvPr/>
        </p:nvSpPr>
        <p:spPr>
          <a:xfrm>
            <a:off x="131799" y="1551830"/>
            <a:ext cx="8884980" cy="738664"/>
          </a:xfrm>
          <a:prstGeom prst="rect">
            <a:avLst/>
          </a:prstGeom>
          <a:noFill/>
        </p:spPr>
        <p:txBody>
          <a:bodyPr wrap="square">
            <a:spAutoFit/>
          </a:bodyPr>
          <a:lstStyle/>
          <a:p>
            <a:r>
              <a:rPr lang="en-US" sz="1400" dirty="0" err="1">
                <a:latin typeface="Arial" panose="020B0604020202020204" pitchFamily="34" charset="0"/>
                <a:cs typeface="Arial" panose="020B0604020202020204" pitchFamily="34" charset="0"/>
              </a:rPr>
              <a:t>Ifinatamab</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deruxtecan</a:t>
            </a:r>
            <a:r>
              <a:rPr lang="en-US" sz="1400" dirty="0">
                <a:latin typeface="Arial" panose="020B0604020202020204" pitchFamily="34" charset="0"/>
                <a:cs typeface="Arial" panose="020B0604020202020204" pitchFamily="34" charset="0"/>
              </a:rPr>
              <a:t> (I-</a:t>
            </a:r>
            <a:r>
              <a:rPr lang="en-US" sz="1400" dirty="0" err="1">
                <a:latin typeface="Arial" panose="020B0604020202020204" pitchFamily="34" charset="0"/>
                <a:cs typeface="Arial" panose="020B0604020202020204" pitchFamily="34" charset="0"/>
              </a:rPr>
              <a:t>DXd</a:t>
            </a:r>
            <a:r>
              <a:rPr lang="en-US" sz="1400" dirty="0">
                <a:latin typeface="Arial" panose="020B0604020202020204" pitchFamily="34" charset="0"/>
                <a:cs typeface="Arial" panose="020B0604020202020204" pitchFamily="34" charset="0"/>
              </a:rPr>
              <a:t>, DS-7300)</a:t>
            </a:r>
          </a:p>
          <a:p>
            <a:r>
              <a:rPr lang="en-US" sz="1400" dirty="0">
                <a:latin typeface="Arial" panose="020B0604020202020204" pitchFamily="34" charset="0"/>
                <a:cs typeface="Arial" panose="020B0604020202020204" pitchFamily="34" charset="0"/>
              </a:rPr>
              <a:t>-Antibody-drug conjugate comprised of an anti-B7-H3 monoclonal antibody attached to a topoisomerase I inhibitor payload via a cleavable linker</a:t>
            </a:r>
          </a:p>
        </p:txBody>
      </p:sp>
      <p:pic>
        <p:nvPicPr>
          <p:cNvPr id="11" name="Picture 10">
            <a:extLst>
              <a:ext uri="{FF2B5EF4-FFF2-40B4-BE49-F238E27FC236}">
                <a16:creationId xmlns:a16="http://schemas.microsoft.com/office/drawing/2014/main" id="{06C7B3B0-29EC-7C2A-10A7-7EB3670EE9CD}"/>
              </a:ext>
            </a:extLst>
          </p:cNvPr>
          <p:cNvPicPr>
            <a:picLocks noChangeAspect="1"/>
          </p:cNvPicPr>
          <p:nvPr/>
        </p:nvPicPr>
        <p:blipFill>
          <a:blip r:embed="rId3"/>
          <a:stretch>
            <a:fillRect/>
          </a:stretch>
        </p:blipFill>
        <p:spPr>
          <a:xfrm>
            <a:off x="1885235" y="2552560"/>
            <a:ext cx="5292436" cy="1614193"/>
          </a:xfrm>
          <a:prstGeom prst="rect">
            <a:avLst/>
          </a:prstGeom>
        </p:spPr>
      </p:pic>
    </p:spTree>
    <p:extLst>
      <p:ext uri="{BB962C8B-B14F-4D97-AF65-F5344CB8AC3E}">
        <p14:creationId xmlns:p14="http://schemas.microsoft.com/office/powerpoint/2010/main" val="269478028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a:latin typeface="Arial" panose="020B0604020202020204" pitchFamily="34" charset="0"/>
                <a:cs typeface="Arial" panose="020B0604020202020204" pitchFamily="34" charset="0"/>
              </a:rPr>
              <a:t>DS7300-A-J101</a:t>
            </a:r>
          </a:p>
        </p:txBody>
      </p:sp>
      <p:pic>
        <p:nvPicPr>
          <p:cNvPr id="6" name="Picture 2" descr="University of Maryland Marlene and Stewart Greenebaum ...">
            <a:extLst>
              <a:ext uri="{FF2B5EF4-FFF2-40B4-BE49-F238E27FC236}">
                <a16:creationId xmlns:a16="http://schemas.microsoft.com/office/drawing/2014/main" id="{6B635C55-2653-EA74-44D6-C71A9BE74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A0202F-9DD2-7C1B-43AF-0AC3C77D20B0}"/>
              </a:ext>
            </a:extLst>
          </p:cNvPr>
          <p:cNvSpPr txBox="1"/>
          <p:nvPr/>
        </p:nvSpPr>
        <p:spPr>
          <a:xfrm>
            <a:off x="3375338" y="4524718"/>
            <a:ext cx="2312230" cy="246221"/>
          </a:xfrm>
          <a:prstGeom prst="rect">
            <a:avLst/>
          </a:prstGeom>
          <a:noFill/>
        </p:spPr>
        <p:txBody>
          <a:bodyPr wrap="square" rtlCol="0">
            <a:spAutoFit/>
          </a:bodyPr>
          <a:lstStyle/>
          <a:p>
            <a:r>
              <a:rPr lang="en-US" sz="1000" dirty="0"/>
              <a:t>Johnson et al. WCLC 2023.</a:t>
            </a:r>
          </a:p>
        </p:txBody>
      </p:sp>
      <p:sp>
        <p:nvSpPr>
          <p:cNvPr id="13" name="TextBox 12">
            <a:extLst>
              <a:ext uri="{FF2B5EF4-FFF2-40B4-BE49-F238E27FC236}">
                <a16:creationId xmlns:a16="http://schemas.microsoft.com/office/drawing/2014/main" id="{C7D39CC2-DA89-4D33-7B82-7DF68C901ACC}"/>
              </a:ext>
            </a:extLst>
          </p:cNvPr>
          <p:cNvSpPr txBox="1"/>
          <p:nvPr/>
        </p:nvSpPr>
        <p:spPr>
          <a:xfrm>
            <a:off x="131799" y="981987"/>
            <a:ext cx="8884980" cy="95410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Phase I/II study evaluating I-</a:t>
            </a:r>
            <a:r>
              <a:rPr lang="en-US" sz="1400" dirty="0" err="1">
                <a:latin typeface="Arial" panose="020B0604020202020204" pitchFamily="34" charset="0"/>
                <a:cs typeface="Arial" panose="020B0604020202020204" pitchFamily="34" charset="0"/>
              </a:rPr>
              <a:t>DXd</a:t>
            </a:r>
            <a:r>
              <a:rPr lang="en-US" sz="1400" dirty="0">
                <a:latin typeface="Arial" panose="020B0604020202020204" pitchFamily="34" charset="0"/>
                <a:cs typeface="Arial" panose="020B0604020202020204" pitchFamily="34" charset="0"/>
              </a:rPr>
              <a:t> in patients with advanced solid tumors, unselected for B7-H3 expression</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SCLC subset (n=22): ORR 52%, </a:t>
            </a:r>
            <a:r>
              <a:rPr lang="en-US" sz="1400" dirty="0" err="1">
                <a:latin typeface="Arial" panose="020B0604020202020204" pitchFamily="34" charset="0"/>
                <a:cs typeface="Arial" panose="020B0604020202020204" pitchFamily="34" charset="0"/>
              </a:rPr>
              <a:t>mDOR</a:t>
            </a:r>
            <a:r>
              <a:rPr lang="en-US" sz="1400" dirty="0">
                <a:latin typeface="Arial" panose="020B0604020202020204" pitchFamily="34" charset="0"/>
                <a:cs typeface="Arial" panose="020B0604020202020204" pitchFamily="34" charset="0"/>
              </a:rPr>
              <a:t> 5.9m, </a:t>
            </a:r>
            <a:r>
              <a:rPr lang="en-US" sz="1400" dirty="0" err="1">
                <a:latin typeface="Arial" panose="020B0604020202020204" pitchFamily="34" charset="0"/>
                <a:cs typeface="Arial" panose="020B0604020202020204" pitchFamily="34" charset="0"/>
              </a:rPr>
              <a:t>mPFS</a:t>
            </a:r>
            <a:r>
              <a:rPr lang="en-US" sz="1400" dirty="0">
                <a:latin typeface="Arial" panose="020B0604020202020204" pitchFamily="34" charset="0"/>
                <a:cs typeface="Arial" panose="020B0604020202020204" pitchFamily="34" charset="0"/>
              </a:rPr>
              <a:t> 5.6m, </a:t>
            </a:r>
            <a:r>
              <a:rPr lang="en-US" sz="1400" dirty="0" err="1">
                <a:latin typeface="Arial" panose="020B0604020202020204" pitchFamily="34" charset="0"/>
                <a:cs typeface="Arial" panose="020B0604020202020204" pitchFamily="34" charset="0"/>
              </a:rPr>
              <a:t>mOS</a:t>
            </a:r>
            <a:r>
              <a:rPr lang="en-US" sz="1400" dirty="0">
                <a:latin typeface="Arial" panose="020B0604020202020204" pitchFamily="34" charset="0"/>
                <a:cs typeface="Arial" panose="020B0604020202020204" pitchFamily="34" charset="0"/>
              </a:rPr>
              <a:t> 12.2m</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No apparent trend observed between B7-H3 level and clinical efficacy parameters in SCLC cohort</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Most common TEAEs: Nausea, fatigue, anemia</a:t>
            </a:r>
          </a:p>
        </p:txBody>
      </p:sp>
      <p:pic>
        <p:nvPicPr>
          <p:cNvPr id="2" name="Picture 1">
            <a:extLst>
              <a:ext uri="{FF2B5EF4-FFF2-40B4-BE49-F238E27FC236}">
                <a16:creationId xmlns:a16="http://schemas.microsoft.com/office/drawing/2014/main" id="{DBD4DECA-1ED2-161D-6BD6-F41B83045F64}"/>
              </a:ext>
            </a:extLst>
          </p:cNvPr>
          <p:cNvPicPr>
            <a:picLocks noChangeAspect="1"/>
          </p:cNvPicPr>
          <p:nvPr/>
        </p:nvPicPr>
        <p:blipFill>
          <a:blip r:embed="rId3"/>
          <a:stretch>
            <a:fillRect/>
          </a:stretch>
        </p:blipFill>
        <p:spPr>
          <a:xfrm>
            <a:off x="767938" y="2095120"/>
            <a:ext cx="7608124" cy="2159762"/>
          </a:xfrm>
          <a:prstGeom prst="rect">
            <a:avLst/>
          </a:prstGeom>
        </p:spPr>
      </p:pic>
    </p:spTree>
    <p:extLst>
      <p:ext uri="{BB962C8B-B14F-4D97-AF65-F5344CB8AC3E}">
        <p14:creationId xmlns:p14="http://schemas.microsoft.com/office/powerpoint/2010/main" val="19850500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Novel approaches in LS-SCLC</a:t>
            </a:r>
          </a:p>
        </p:txBody>
      </p:sp>
      <p:pic>
        <p:nvPicPr>
          <p:cNvPr id="6" name="Picture 2" descr="University of Maryland Marlene and Stewart Greenebaum ...">
            <a:extLst>
              <a:ext uri="{FF2B5EF4-FFF2-40B4-BE49-F238E27FC236}">
                <a16:creationId xmlns:a16="http://schemas.microsoft.com/office/drawing/2014/main" id="{6B635C55-2653-EA74-44D6-C71A9BE74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B380660-7153-4112-D021-2FC81D1F284B}"/>
              </a:ext>
            </a:extLst>
          </p:cNvPr>
          <p:cNvPicPr>
            <a:picLocks noChangeAspect="1"/>
          </p:cNvPicPr>
          <p:nvPr/>
        </p:nvPicPr>
        <p:blipFill>
          <a:blip r:embed="rId3"/>
          <a:stretch>
            <a:fillRect/>
          </a:stretch>
        </p:blipFill>
        <p:spPr>
          <a:xfrm>
            <a:off x="164593" y="1263337"/>
            <a:ext cx="4061990" cy="2356282"/>
          </a:xfrm>
          <a:prstGeom prst="rect">
            <a:avLst/>
          </a:prstGeom>
        </p:spPr>
      </p:pic>
      <p:pic>
        <p:nvPicPr>
          <p:cNvPr id="3" name="Picture 2">
            <a:extLst>
              <a:ext uri="{FF2B5EF4-FFF2-40B4-BE49-F238E27FC236}">
                <a16:creationId xmlns:a16="http://schemas.microsoft.com/office/drawing/2014/main" id="{165EFF93-1F67-F121-695C-21E215901145}"/>
              </a:ext>
            </a:extLst>
          </p:cNvPr>
          <p:cNvPicPr>
            <a:picLocks noChangeAspect="1"/>
          </p:cNvPicPr>
          <p:nvPr/>
        </p:nvPicPr>
        <p:blipFill>
          <a:blip r:embed="rId4"/>
          <a:stretch>
            <a:fillRect/>
          </a:stretch>
        </p:blipFill>
        <p:spPr>
          <a:xfrm>
            <a:off x="4507991" y="1374768"/>
            <a:ext cx="4471416" cy="2133421"/>
          </a:xfrm>
          <a:prstGeom prst="rect">
            <a:avLst/>
          </a:prstGeom>
        </p:spPr>
      </p:pic>
    </p:spTree>
    <p:extLst>
      <p:ext uri="{BB962C8B-B14F-4D97-AF65-F5344CB8AC3E}">
        <p14:creationId xmlns:p14="http://schemas.microsoft.com/office/powerpoint/2010/main" val="18523789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Conclusions</a:t>
            </a:r>
          </a:p>
        </p:txBody>
      </p:sp>
      <p:pic>
        <p:nvPicPr>
          <p:cNvPr id="6" name="Picture 2" descr="University of Maryland Marlene and Stewart Greenebaum ...">
            <a:extLst>
              <a:ext uri="{FF2B5EF4-FFF2-40B4-BE49-F238E27FC236}">
                <a16:creationId xmlns:a16="http://schemas.microsoft.com/office/drawing/2014/main" id="{6B635C55-2653-EA74-44D6-C71A9BE74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1">
            <a:extLst>
              <a:ext uri="{FF2B5EF4-FFF2-40B4-BE49-F238E27FC236}">
                <a16:creationId xmlns:a16="http://schemas.microsoft.com/office/drawing/2014/main" id="{7E5177F9-C642-42C7-92EB-0695785114EB}"/>
              </a:ext>
            </a:extLst>
          </p:cNvPr>
          <p:cNvSpPr txBox="1">
            <a:spLocks/>
          </p:cNvSpPr>
          <p:nvPr/>
        </p:nvSpPr>
        <p:spPr bwMode="auto">
          <a:xfrm>
            <a:off x="351845" y="907847"/>
            <a:ext cx="8275320" cy="291592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a:buFont typeface="Arial" panose="020B0604020202020204" pitchFamily="34" charset="0"/>
              <a:buChar char="•"/>
            </a:pPr>
            <a:r>
              <a:rPr lang="en-US" sz="1400" kern="0" dirty="0">
                <a:solidFill>
                  <a:srgbClr val="002E51"/>
                </a:solidFill>
                <a:latin typeface="Arial" panose="020B0604020202020204" pitchFamily="34" charset="0"/>
                <a:cs typeface="Arial" panose="020B0604020202020204" pitchFamily="34" charset="0"/>
              </a:rPr>
              <a:t>Platinum/etoposide plus immunotherapy is standard of care for first line treatment of extensive stage small cell lung cancer.</a:t>
            </a:r>
          </a:p>
          <a:p>
            <a:pPr>
              <a:buFont typeface="Arial" panose="020B0604020202020204" pitchFamily="34" charset="0"/>
              <a:buChar char="•"/>
            </a:pPr>
            <a:endParaRPr lang="en-US" sz="1400" kern="0" dirty="0">
              <a:solidFill>
                <a:srgbClr val="002E51"/>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1400" kern="0" dirty="0">
                <a:solidFill>
                  <a:srgbClr val="002E51"/>
                </a:solidFill>
                <a:latin typeface="Arial" panose="020B0604020202020204" pitchFamily="34" charset="0"/>
                <a:cs typeface="Arial" panose="020B0604020202020204" pitchFamily="34" charset="0"/>
              </a:rPr>
              <a:t>Concurrent chemoradiation remains standard therapy for limited stage small cell lung cancer.</a:t>
            </a:r>
          </a:p>
          <a:p>
            <a:pPr>
              <a:buFont typeface="Arial" panose="020B0604020202020204" pitchFamily="34" charset="0"/>
              <a:buChar char="•"/>
            </a:pPr>
            <a:endParaRPr lang="en-US" sz="1400" kern="0" dirty="0">
              <a:solidFill>
                <a:srgbClr val="002E51"/>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1400" kern="0" dirty="0">
                <a:solidFill>
                  <a:srgbClr val="002E51"/>
                </a:solidFill>
                <a:latin typeface="Arial" panose="020B0604020202020204" pitchFamily="34" charset="0"/>
                <a:cs typeface="Arial" panose="020B0604020202020204" pitchFamily="34" charset="0"/>
              </a:rPr>
              <a:t>Further studies are ongoing evaluating novel agents for patients </a:t>
            </a:r>
            <a:r>
              <a:rPr lang="en-US" sz="1400" kern="0">
                <a:solidFill>
                  <a:srgbClr val="002E51"/>
                </a:solidFill>
                <a:latin typeface="Arial" panose="020B0604020202020204" pitchFamily="34" charset="0"/>
                <a:cs typeface="Arial" panose="020B0604020202020204" pitchFamily="34" charset="0"/>
              </a:rPr>
              <a:t>with relapsed</a:t>
            </a:r>
            <a:r>
              <a:rPr lang="en-US" sz="1400" kern="0" dirty="0">
                <a:solidFill>
                  <a:srgbClr val="002E51"/>
                </a:solidFill>
                <a:latin typeface="Arial" panose="020B0604020202020204" pitchFamily="34" charset="0"/>
                <a:cs typeface="Arial" panose="020B0604020202020204" pitchFamily="34" charset="0"/>
              </a:rPr>
              <a:t>/refractory disease.</a:t>
            </a:r>
          </a:p>
          <a:p>
            <a:pPr>
              <a:buFont typeface="Arial" panose="020B0604020202020204" pitchFamily="34" charset="0"/>
              <a:buChar char="•"/>
            </a:pPr>
            <a:endParaRPr lang="en-US" sz="1400" kern="0" dirty="0">
              <a:solidFill>
                <a:srgbClr val="002E51"/>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1400" kern="0" dirty="0">
                <a:solidFill>
                  <a:srgbClr val="002E51"/>
                </a:solidFill>
                <a:latin typeface="Arial" panose="020B0604020202020204" pitchFamily="34" charset="0"/>
                <a:cs typeface="Arial" panose="020B0604020202020204" pitchFamily="34" charset="0"/>
              </a:rPr>
              <a:t>There is need for further biomarker identification to help determine which patient subsets will benefit most from therapies.</a:t>
            </a:r>
          </a:p>
          <a:p>
            <a:pPr>
              <a:buFont typeface="Arial" panose="020B0604020202020204" pitchFamily="34" charset="0"/>
              <a:buChar char="•"/>
            </a:pPr>
            <a:endParaRPr lang="en-US" sz="1400" kern="0" dirty="0">
              <a:solidFill>
                <a:srgbClr val="002E51"/>
              </a:solidFill>
            </a:endParaRPr>
          </a:p>
        </p:txBody>
      </p:sp>
    </p:spTree>
    <p:extLst>
      <p:ext uri="{BB962C8B-B14F-4D97-AF65-F5344CB8AC3E}">
        <p14:creationId xmlns:p14="http://schemas.microsoft.com/office/powerpoint/2010/main" val="4126138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1364" y="1457882"/>
            <a:ext cx="5457428" cy="1116249"/>
          </a:xfrm>
        </p:spPr>
        <p:txBody>
          <a:bodyPr/>
          <a:lstStyle/>
          <a:p>
            <a:pPr marL="0" indent="0">
              <a:buNone/>
            </a:pPr>
            <a:endParaRPr lang="en-US" sz="1650" dirty="0">
              <a:latin typeface="Arial" panose="020B0604020202020204" pitchFamily="34" charset="0"/>
              <a:cs typeface="Arial" panose="020B0604020202020204" pitchFamily="34" charset="0"/>
            </a:endParaRPr>
          </a:p>
          <a:p>
            <a:pPr marL="342900" lvl="1" indent="0">
              <a:buNone/>
            </a:pPr>
            <a:endParaRPr lang="en-US" sz="1200" dirty="0">
              <a:latin typeface="Arial" panose="020B0604020202020204" pitchFamily="34" charset="0"/>
              <a:cs typeface="Arial" panose="020B0604020202020204" pitchFamily="34" charset="0"/>
            </a:endParaRPr>
          </a:p>
          <a:p>
            <a:pPr lvl="1"/>
            <a:endParaRPr lang="en-US" sz="12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pPr marL="385763"/>
            <a:endParaRPr lang="en-US" sz="1650" dirty="0">
              <a:latin typeface="Arial" panose="020B0604020202020204" pitchFamily="34" charset="0"/>
              <a:cs typeface="Arial" panose="020B0604020202020204" pitchFamily="34" charset="0"/>
            </a:endParaRPr>
          </a:p>
          <a:p>
            <a:pPr marL="0" indent="0">
              <a:buNone/>
            </a:pPr>
            <a:endParaRPr lang="en-US" sz="1650" dirty="0">
              <a:latin typeface="Arial" panose="020B0604020202020204" pitchFamily="34" charset="0"/>
              <a:cs typeface="Arial" panose="020B0604020202020204" pitchFamily="34" charset="0"/>
            </a:endParaRPr>
          </a:p>
          <a:p>
            <a:pPr marL="0" indent="0">
              <a:buNone/>
            </a:pPr>
            <a:endParaRPr lang="en-US" sz="1650" dirty="0">
              <a:latin typeface="Arial" panose="020B0604020202020204" pitchFamily="34" charset="0"/>
              <a:cs typeface="Arial" panose="020B0604020202020204" pitchFamily="34" charset="0"/>
            </a:endParaRPr>
          </a:p>
          <a:p>
            <a:pPr lvl="2"/>
            <a:endParaRPr lang="en-US" sz="1350" dirty="0">
              <a:latin typeface="Arial" panose="020B0604020202020204" pitchFamily="34" charset="0"/>
              <a:cs typeface="Arial" panose="020B0604020202020204" pitchFamily="34" charset="0"/>
              <a:sym typeface="Wingdings" panose="05000000000000000000" pitchFamily="2" charset="2"/>
            </a:endParaRPr>
          </a:p>
          <a:p>
            <a:pPr marL="685800" lvl="2" indent="0">
              <a:buNone/>
            </a:pPr>
            <a:endParaRPr lang="en-US" sz="12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sym typeface="Wingdings" panose="05000000000000000000" pitchFamily="2" charset="2"/>
            </a:endParaRPr>
          </a:p>
          <a:p>
            <a:endParaRPr lang="en-US" sz="1200" dirty="0">
              <a:latin typeface="Arial" panose="020B0604020202020204" pitchFamily="34" charset="0"/>
              <a:cs typeface="Arial" panose="020B0604020202020204" pitchFamily="34" charset="0"/>
              <a:sym typeface="Wingdings" panose="05000000000000000000" pitchFamily="2" charset="2"/>
            </a:endParaRPr>
          </a:p>
        </p:txBody>
      </p:sp>
      <p:sp>
        <p:nvSpPr>
          <p:cNvPr id="4" name="Rectangle 3"/>
          <p:cNvSpPr/>
          <p:nvPr/>
        </p:nvSpPr>
        <p:spPr>
          <a:xfrm>
            <a:off x="7154033" y="4543547"/>
            <a:ext cx="184731" cy="253916"/>
          </a:xfrm>
          <a:prstGeom prst="rect">
            <a:avLst/>
          </a:prstGeom>
        </p:spPr>
        <p:txBody>
          <a:bodyPr wrap="none">
            <a:spAutoFit/>
          </a:bodyPr>
          <a:lstStyle/>
          <a:p>
            <a:endParaRPr lang="en-US" sz="105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DD75F7D-BDB0-4A2E-AFF4-1EF13D4AC2FC}"/>
              </a:ext>
            </a:extLst>
          </p:cNvPr>
          <p:cNvSpPr/>
          <p:nvPr/>
        </p:nvSpPr>
        <p:spPr>
          <a:xfrm>
            <a:off x="6943725" y="3943787"/>
            <a:ext cx="2200275" cy="1384995"/>
          </a:xfrm>
          <a:prstGeom prst="rect">
            <a:avLst/>
          </a:prstGeom>
        </p:spPr>
        <p:txBody>
          <a:bodyPr wrap="square">
            <a:spAutoFit/>
          </a:bodyPr>
          <a:lstStyle/>
          <a:p>
            <a:r>
              <a:rPr lang="en-US" sz="1050" dirty="0" err="1">
                <a:latin typeface="Arial" panose="020B0604020202020204" pitchFamily="34" charset="0"/>
                <a:cs typeface="Arial" panose="020B0604020202020204" pitchFamily="34" charset="0"/>
              </a:rPr>
              <a:t>Brahmer</a:t>
            </a:r>
            <a:r>
              <a:rPr lang="en-US" sz="1050" dirty="0">
                <a:latin typeface="Arial" panose="020B0604020202020204" pitchFamily="34" charset="0"/>
                <a:cs typeface="Arial" panose="020B0604020202020204" pitchFamily="34" charset="0"/>
              </a:rPr>
              <a:t> et al. N </a:t>
            </a:r>
            <a:r>
              <a:rPr lang="en-US" sz="1050" dirty="0" err="1">
                <a:latin typeface="Arial" panose="020B0604020202020204" pitchFamily="34" charset="0"/>
                <a:cs typeface="Arial" panose="020B0604020202020204" pitchFamily="34" charset="0"/>
              </a:rPr>
              <a:t>Engl</a:t>
            </a:r>
            <a:r>
              <a:rPr lang="en-US" sz="1050" dirty="0">
                <a:latin typeface="Arial" panose="020B0604020202020204" pitchFamily="34" charset="0"/>
                <a:cs typeface="Arial" panose="020B0604020202020204" pitchFamily="34" charset="0"/>
              </a:rPr>
              <a:t> J Med 2015.</a:t>
            </a:r>
          </a:p>
          <a:p>
            <a:r>
              <a:rPr lang="en-US" sz="1050" dirty="0" err="1">
                <a:latin typeface="Arial" panose="020B0604020202020204" pitchFamily="34" charset="0"/>
                <a:cs typeface="Arial" panose="020B0604020202020204" pitchFamily="34" charset="0"/>
              </a:rPr>
              <a:t>Borghaei</a:t>
            </a:r>
            <a:r>
              <a:rPr lang="en-US" sz="1050" dirty="0">
                <a:latin typeface="Arial" panose="020B0604020202020204" pitchFamily="34" charset="0"/>
                <a:cs typeface="Arial" panose="020B0604020202020204" pitchFamily="34" charset="0"/>
              </a:rPr>
              <a:t> et al. N </a:t>
            </a:r>
            <a:r>
              <a:rPr lang="en-US" sz="1050" dirty="0" err="1">
                <a:latin typeface="Arial" panose="020B0604020202020204" pitchFamily="34" charset="0"/>
                <a:cs typeface="Arial" panose="020B0604020202020204" pitchFamily="34" charset="0"/>
              </a:rPr>
              <a:t>Engl</a:t>
            </a:r>
            <a:r>
              <a:rPr lang="en-US" sz="1050" dirty="0">
                <a:latin typeface="Arial" panose="020B0604020202020204" pitchFamily="34" charset="0"/>
                <a:cs typeface="Arial" panose="020B0604020202020204" pitchFamily="34" charset="0"/>
              </a:rPr>
              <a:t> J Med 2015.</a:t>
            </a:r>
          </a:p>
          <a:p>
            <a:r>
              <a:rPr lang="en-US" sz="1050" dirty="0">
                <a:latin typeface="Arial" panose="020B0604020202020204" pitchFamily="34" charset="0"/>
                <a:cs typeface="Arial" panose="020B0604020202020204" pitchFamily="34" charset="0"/>
              </a:rPr>
              <a:t>Herbst et al. Lancet 2016.</a:t>
            </a:r>
          </a:p>
          <a:p>
            <a:r>
              <a:rPr lang="en-US" sz="1050" dirty="0" err="1">
                <a:latin typeface="Arial" panose="020B0604020202020204" pitchFamily="34" charset="0"/>
                <a:cs typeface="Arial" panose="020B0604020202020204" pitchFamily="34" charset="0"/>
              </a:rPr>
              <a:t>Rittmeyer</a:t>
            </a:r>
            <a:r>
              <a:rPr lang="en-US" sz="1050" dirty="0">
                <a:latin typeface="Arial" panose="020B0604020202020204" pitchFamily="34" charset="0"/>
                <a:cs typeface="Arial" panose="020B0604020202020204" pitchFamily="34" charset="0"/>
              </a:rPr>
              <a:t> et al. Lancet 2017.</a:t>
            </a:r>
          </a:p>
          <a:p>
            <a:r>
              <a:rPr lang="en-US" sz="1050" dirty="0" err="1">
                <a:latin typeface="Arial" panose="020B0604020202020204" pitchFamily="34" charset="0"/>
                <a:cs typeface="Arial" panose="020B0604020202020204" pitchFamily="34" charset="0"/>
              </a:rPr>
              <a:t>Barlesi</a:t>
            </a:r>
            <a:r>
              <a:rPr lang="en-US" sz="1050" dirty="0">
                <a:latin typeface="Arial" panose="020B0604020202020204" pitchFamily="34" charset="0"/>
                <a:cs typeface="Arial" panose="020B0604020202020204" pitchFamily="34" charset="0"/>
              </a:rPr>
              <a:t> et al. Lancet 2018.</a:t>
            </a:r>
          </a:p>
          <a:p>
            <a:r>
              <a:rPr lang="en-US" sz="1050" dirty="0">
                <a:latin typeface="Arial" panose="020B0604020202020204" pitchFamily="34" charset="0"/>
                <a:cs typeface="Arial" panose="020B0604020202020204" pitchFamily="34" charset="0"/>
              </a:rPr>
              <a:t>ASCO-SEP.</a:t>
            </a:r>
          </a:p>
        </p:txBody>
      </p:sp>
      <p:pic>
        <p:nvPicPr>
          <p:cNvPr id="7" name="Picture 6">
            <a:extLst>
              <a:ext uri="{FF2B5EF4-FFF2-40B4-BE49-F238E27FC236}">
                <a16:creationId xmlns:a16="http://schemas.microsoft.com/office/drawing/2014/main" id="{E8126AA1-2BE0-5348-A253-F9AA8681A9E3}"/>
              </a:ext>
            </a:extLst>
          </p:cNvPr>
          <p:cNvPicPr>
            <a:picLocks noChangeAspect="1"/>
          </p:cNvPicPr>
          <p:nvPr/>
        </p:nvPicPr>
        <p:blipFill>
          <a:blip r:embed="rId3"/>
          <a:stretch>
            <a:fillRect/>
          </a:stretch>
        </p:blipFill>
        <p:spPr>
          <a:xfrm>
            <a:off x="395288" y="728223"/>
            <a:ext cx="8353425" cy="3209925"/>
          </a:xfrm>
          <a:prstGeom prst="rect">
            <a:avLst/>
          </a:prstGeom>
        </p:spPr>
      </p:pic>
      <p:sp>
        <p:nvSpPr>
          <p:cNvPr id="8" name="TextBox 7">
            <a:extLst>
              <a:ext uri="{FF2B5EF4-FFF2-40B4-BE49-F238E27FC236}">
                <a16:creationId xmlns:a16="http://schemas.microsoft.com/office/drawing/2014/main" id="{D2FC58FD-6ED1-8D42-A4E5-88EEDA80213A}"/>
              </a:ext>
            </a:extLst>
          </p:cNvPr>
          <p:cNvSpPr txBox="1"/>
          <p:nvPr/>
        </p:nvSpPr>
        <p:spPr>
          <a:xfrm>
            <a:off x="1530153" y="4174692"/>
            <a:ext cx="3209925" cy="369332"/>
          </a:xfrm>
          <a:prstGeom prst="rect">
            <a:avLst/>
          </a:prstGeom>
          <a:noFill/>
        </p:spPr>
        <p:txBody>
          <a:bodyPr wrap="square" rtlCol="0">
            <a:spAutoFit/>
          </a:bodyPr>
          <a:lstStyle/>
          <a:p>
            <a:r>
              <a:rPr lang="en-US" sz="1800" dirty="0">
                <a:solidFill>
                  <a:srgbClr val="FF0000"/>
                </a:solidFill>
              </a:rPr>
              <a:t>NEGATIVE STUDY</a:t>
            </a:r>
          </a:p>
        </p:txBody>
      </p:sp>
      <p:cxnSp>
        <p:nvCxnSpPr>
          <p:cNvPr id="10" name="Straight Arrow Connector 9">
            <a:extLst>
              <a:ext uri="{FF2B5EF4-FFF2-40B4-BE49-F238E27FC236}">
                <a16:creationId xmlns:a16="http://schemas.microsoft.com/office/drawing/2014/main" id="{C89B62D1-7462-E043-A0DC-3D7C07A9B217}"/>
              </a:ext>
            </a:extLst>
          </p:cNvPr>
          <p:cNvCxnSpPr>
            <a:cxnSpLocks/>
          </p:cNvCxnSpPr>
          <p:nvPr/>
        </p:nvCxnSpPr>
        <p:spPr>
          <a:xfrm flipH="1" flipV="1">
            <a:off x="1066801" y="3393281"/>
            <a:ext cx="944564" cy="7814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640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A7595-B062-4994-901D-8F8DAB16A9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08771D-0295-4838-A0F1-DAE78ED1D756}"/>
              </a:ext>
            </a:extLst>
          </p:cNvPr>
          <p:cNvSpPr>
            <a:spLocks noGrp="1"/>
          </p:cNvSpPr>
          <p:nvPr>
            <p:ph idx="1"/>
          </p:nvPr>
        </p:nvSpPr>
        <p:spPr>
          <a:xfrm>
            <a:off x="457200" y="812279"/>
            <a:ext cx="8229600" cy="3784727"/>
          </a:xfrm>
        </p:spPr>
        <p:txBody>
          <a:bodyPr/>
          <a:lstStyle/>
          <a:p>
            <a:pPr marL="0" indent="0">
              <a:buNone/>
            </a:pPr>
            <a:r>
              <a:rPr lang="en-US" dirty="0"/>
              <a:t>Front line treatment</a:t>
            </a:r>
          </a:p>
          <a:p>
            <a:pPr lvl="1"/>
            <a:r>
              <a:rPr lang="en-US" dirty="0"/>
              <a:t>Molecular testing</a:t>
            </a:r>
          </a:p>
          <a:p>
            <a:pPr lvl="1"/>
            <a:r>
              <a:rPr lang="en-US" dirty="0"/>
              <a:t>Biomarkers</a:t>
            </a:r>
          </a:p>
          <a:p>
            <a:pPr lvl="1"/>
            <a:r>
              <a:rPr lang="en-US" dirty="0"/>
              <a:t>IO only approaches versus </a:t>
            </a:r>
            <a:r>
              <a:rPr lang="en-US" dirty="0" err="1"/>
              <a:t>IO+chemotherapy</a:t>
            </a:r>
            <a:endParaRPr lang="en-US" dirty="0"/>
          </a:p>
          <a:p>
            <a:pPr lvl="1"/>
            <a:r>
              <a:rPr lang="en-US" dirty="0"/>
              <a:t>Which agents?</a:t>
            </a:r>
          </a:p>
        </p:txBody>
      </p:sp>
    </p:spTree>
    <p:extLst>
      <p:ext uri="{BB962C8B-B14F-4D97-AF65-F5344CB8AC3E}">
        <p14:creationId xmlns:p14="http://schemas.microsoft.com/office/powerpoint/2010/main" val="1155179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38856"/>
            <a:ext cx="8229600" cy="857250"/>
          </a:xfrm>
        </p:spPr>
        <p:txBody>
          <a:bodyPr/>
          <a:lstStyle/>
          <a:p>
            <a:r>
              <a:rPr lang="en-US" b="1" dirty="0">
                <a:solidFill>
                  <a:schemeClr val="tx1"/>
                </a:solidFill>
                <a:latin typeface="Arial" panose="020B0604020202020204" pitchFamily="34" charset="0"/>
                <a:cs typeface="Arial" panose="020B0604020202020204" pitchFamily="34" charset="0"/>
              </a:rPr>
              <a:t>KEYNOTE 024</a:t>
            </a:r>
          </a:p>
        </p:txBody>
      </p:sp>
      <p:pic>
        <p:nvPicPr>
          <p:cNvPr id="4" name="Picture 3">
            <a:extLst>
              <a:ext uri="{FF2B5EF4-FFF2-40B4-BE49-F238E27FC236}">
                <a16:creationId xmlns:a16="http://schemas.microsoft.com/office/drawing/2014/main" id="{41D17F97-FBA2-614B-9983-1669BD6B588B}"/>
              </a:ext>
            </a:extLst>
          </p:cNvPr>
          <p:cNvPicPr>
            <a:picLocks noChangeAspect="1"/>
          </p:cNvPicPr>
          <p:nvPr/>
        </p:nvPicPr>
        <p:blipFill>
          <a:blip r:embed="rId3"/>
          <a:stretch>
            <a:fillRect/>
          </a:stretch>
        </p:blipFill>
        <p:spPr>
          <a:xfrm>
            <a:off x="529045" y="1196106"/>
            <a:ext cx="2364377" cy="1716553"/>
          </a:xfrm>
          <a:prstGeom prst="rect">
            <a:avLst/>
          </a:prstGeom>
        </p:spPr>
      </p:pic>
      <p:sp>
        <p:nvSpPr>
          <p:cNvPr id="7" name="Rectangle 6">
            <a:extLst>
              <a:ext uri="{FF2B5EF4-FFF2-40B4-BE49-F238E27FC236}">
                <a16:creationId xmlns:a16="http://schemas.microsoft.com/office/drawing/2014/main" id="{0C03551E-0356-1941-836C-BEA2EF2B2F27}"/>
              </a:ext>
            </a:extLst>
          </p:cNvPr>
          <p:cNvSpPr/>
          <p:nvPr/>
        </p:nvSpPr>
        <p:spPr>
          <a:xfrm>
            <a:off x="7143212" y="4698412"/>
            <a:ext cx="2069797" cy="369332"/>
          </a:xfrm>
          <a:prstGeom prst="rect">
            <a:avLst/>
          </a:prstGeom>
        </p:spPr>
        <p:txBody>
          <a:bodyPr wrap="none">
            <a:spAutoFit/>
          </a:bodyPr>
          <a:lstStyle/>
          <a:p>
            <a:r>
              <a:rPr lang="en-US" sz="1050" dirty="0">
                <a:latin typeface="Arial" panose="020B0604020202020204" pitchFamily="34" charset="0"/>
                <a:cs typeface="Arial" panose="020B0604020202020204" pitchFamily="34" charset="0"/>
              </a:rPr>
              <a:t>Reck et al. N </a:t>
            </a:r>
            <a:r>
              <a:rPr lang="en-US" sz="1050" dirty="0" err="1">
                <a:latin typeface="Arial" panose="020B0604020202020204" pitchFamily="34" charset="0"/>
                <a:cs typeface="Arial" panose="020B0604020202020204" pitchFamily="34" charset="0"/>
              </a:rPr>
              <a:t>Engl</a:t>
            </a:r>
            <a:r>
              <a:rPr lang="en-US" sz="1050" dirty="0">
                <a:latin typeface="Arial" panose="020B0604020202020204" pitchFamily="34" charset="0"/>
                <a:cs typeface="Arial" panose="020B0604020202020204" pitchFamily="34" charset="0"/>
              </a:rPr>
              <a:t> J Med 2016</a:t>
            </a:r>
            <a:r>
              <a:rPr lang="en-US" sz="1800" dirty="0">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83F06227-264D-6D44-8FBD-6B2DB266BE8A}"/>
              </a:ext>
            </a:extLst>
          </p:cNvPr>
          <p:cNvSpPr/>
          <p:nvPr/>
        </p:nvSpPr>
        <p:spPr>
          <a:xfrm>
            <a:off x="7346156" y="3682336"/>
            <a:ext cx="2172390" cy="369332"/>
          </a:xfrm>
          <a:prstGeom prst="rect">
            <a:avLst/>
          </a:prstGeom>
        </p:spPr>
        <p:txBody>
          <a:bodyPr wrap="none">
            <a:spAutoFit/>
          </a:bodyPr>
          <a:lstStyle/>
          <a:p>
            <a:r>
              <a:rPr lang="en-US" sz="1800" dirty="0">
                <a:latin typeface="Arial" panose="020B0604020202020204" pitchFamily="34" charset="0"/>
                <a:cs typeface="Arial" panose="020B0604020202020204" pitchFamily="34" charset="0"/>
              </a:rPr>
              <a:t>*Crossover allowed</a:t>
            </a:r>
          </a:p>
        </p:txBody>
      </p:sp>
      <p:sp>
        <p:nvSpPr>
          <p:cNvPr id="3" name="TextBox 2">
            <a:extLst>
              <a:ext uri="{FF2B5EF4-FFF2-40B4-BE49-F238E27FC236}">
                <a16:creationId xmlns:a16="http://schemas.microsoft.com/office/drawing/2014/main" id="{B9848F5C-DE0D-4A72-8AFF-7772D5828D33}"/>
              </a:ext>
            </a:extLst>
          </p:cNvPr>
          <p:cNvSpPr txBox="1"/>
          <p:nvPr/>
        </p:nvSpPr>
        <p:spPr>
          <a:xfrm>
            <a:off x="600891" y="3059090"/>
            <a:ext cx="6542320" cy="2585323"/>
          </a:xfrm>
          <a:prstGeom prst="rect">
            <a:avLst/>
          </a:prstGeom>
          <a:noFill/>
        </p:spPr>
        <p:txBody>
          <a:bodyPr wrap="square" rtlCol="0">
            <a:spAutoFit/>
          </a:bodyPr>
          <a:lstStyle/>
          <a:p>
            <a:r>
              <a:rPr lang="en-US" sz="1800"/>
              <a:t>Pembrolizumab associated with: </a:t>
            </a:r>
          </a:p>
          <a:p>
            <a:r>
              <a:rPr lang="en-US" sz="1800"/>
              <a:t>↑ PFS (10.3 vs 6.0 months, HR 0.5, 95% CI 0.37-0.68)</a:t>
            </a:r>
          </a:p>
          <a:p>
            <a:r>
              <a:rPr lang="en-US" sz="1800"/>
              <a:t>↑ ORR (45% vs 28%)</a:t>
            </a:r>
          </a:p>
          <a:p>
            <a:r>
              <a:rPr lang="en-US" sz="1800"/>
              <a:t>↑ OS at 6 months (80.2% vs 72.4%, HR 0.60)</a:t>
            </a:r>
          </a:p>
          <a:p>
            <a:r>
              <a:rPr lang="en-US" sz="1800"/>
              <a:t>↓ Incidence serious treatment-related adverse events (27% vs 53%)</a:t>
            </a:r>
          </a:p>
          <a:p>
            <a:r>
              <a:rPr lang="en-US" sz="1800"/>
              <a:t>5 year follow-up: median OS 26.3 vs 13.4 months, HR 0.62, 95% CI 0.48-0.81)  </a:t>
            </a:r>
          </a:p>
          <a:p>
            <a:endParaRPr lang="en-US" sz="1800" dirty="0"/>
          </a:p>
        </p:txBody>
      </p:sp>
      <p:pic>
        <p:nvPicPr>
          <p:cNvPr id="5" name="Picture 4">
            <a:extLst>
              <a:ext uri="{FF2B5EF4-FFF2-40B4-BE49-F238E27FC236}">
                <a16:creationId xmlns:a16="http://schemas.microsoft.com/office/drawing/2014/main" id="{0D8E52C2-BA9E-4FDC-8BC1-DE82C1C0B525}"/>
              </a:ext>
            </a:extLst>
          </p:cNvPr>
          <p:cNvPicPr>
            <a:picLocks noChangeAspect="1"/>
          </p:cNvPicPr>
          <p:nvPr/>
        </p:nvPicPr>
        <p:blipFill>
          <a:blip r:embed="rId4"/>
          <a:stretch>
            <a:fillRect/>
          </a:stretch>
        </p:blipFill>
        <p:spPr>
          <a:xfrm>
            <a:off x="4008834" y="1211124"/>
            <a:ext cx="2089585" cy="1970703"/>
          </a:xfrm>
          <a:prstGeom prst="rect">
            <a:avLst/>
          </a:prstGeom>
        </p:spPr>
      </p:pic>
      <p:pic>
        <p:nvPicPr>
          <p:cNvPr id="6" name="Picture 5">
            <a:extLst>
              <a:ext uri="{FF2B5EF4-FFF2-40B4-BE49-F238E27FC236}">
                <a16:creationId xmlns:a16="http://schemas.microsoft.com/office/drawing/2014/main" id="{4ED43881-FB61-4CFC-9E3A-19DC7B5DF7D7}"/>
              </a:ext>
            </a:extLst>
          </p:cNvPr>
          <p:cNvPicPr>
            <a:picLocks noChangeAspect="1"/>
          </p:cNvPicPr>
          <p:nvPr/>
        </p:nvPicPr>
        <p:blipFill>
          <a:blip r:embed="rId5"/>
          <a:stretch>
            <a:fillRect/>
          </a:stretch>
        </p:blipFill>
        <p:spPr>
          <a:xfrm>
            <a:off x="6301365" y="1211124"/>
            <a:ext cx="2089585" cy="1970703"/>
          </a:xfrm>
          <a:prstGeom prst="rect">
            <a:avLst/>
          </a:prstGeom>
        </p:spPr>
      </p:pic>
    </p:spTree>
    <p:extLst>
      <p:ext uri="{BB962C8B-B14F-4D97-AF65-F5344CB8AC3E}">
        <p14:creationId xmlns:p14="http://schemas.microsoft.com/office/powerpoint/2010/main" val="1131491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513"/>
            <a:ext cx="8229600" cy="857250"/>
          </a:xfrm>
        </p:spPr>
        <p:txBody>
          <a:bodyPr/>
          <a:lstStyle/>
          <a:p>
            <a:r>
              <a:rPr lang="en-US" b="1" dirty="0">
                <a:solidFill>
                  <a:schemeClr val="tx1"/>
                </a:solidFill>
                <a:latin typeface="Arial" panose="020B0604020202020204" pitchFamily="34" charset="0"/>
                <a:cs typeface="Arial" panose="020B0604020202020204" pitchFamily="34" charset="0"/>
              </a:rPr>
              <a:t>KEYNOTE 042</a:t>
            </a:r>
          </a:p>
        </p:txBody>
      </p:sp>
      <p:sp>
        <p:nvSpPr>
          <p:cNvPr id="10" name="Rectangle 9">
            <a:extLst>
              <a:ext uri="{FF2B5EF4-FFF2-40B4-BE49-F238E27FC236}">
                <a16:creationId xmlns:a16="http://schemas.microsoft.com/office/drawing/2014/main" id="{6DDFD118-1AAC-4C47-89FF-F890CB64ABB8}"/>
              </a:ext>
            </a:extLst>
          </p:cNvPr>
          <p:cNvSpPr/>
          <p:nvPr/>
        </p:nvSpPr>
        <p:spPr>
          <a:xfrm>
            <a:off x="7049628" y="4580541"/>
            <a:ext cx="2191626" cy="415498"/>
          </a:xfrm>
          <a:prstGeom prst="rect">
            <a:avLst/>
          </a:prstGeom>
        </p:spPr>
        <p:txBody>
          <a:bodyPr wrap="none">
            <a:spAutoFit/>
          </a:bodyPr>
          <a:lstStyle/>
          <a:p>
            <a:r>
              <a:rPr lang="en-US" sz="1050" dirty="0" err="1">
                <a:latin typeface="Arial" panose="020B0604020202020204" pitchFamily="34" charset="0"/>
                <a:cs typeface="Arial" panose="020B0604020202020204" pitchFamily="34" charset="0"/>
              </a:rPr>
              <a:t>Mok</a:t>
            </a:r>
            <a:r>
              <a:rPr lang="en-US" sz="1050" dirty="0">
                <a:latin typeface="Arial" panose="020B0604020202020204" pitchFamily="34" charset="0"/>
                <a:cs typeface="Arial" panose="020B0604020202020204" pitchFamily="34" charset="0"/>
              </a:rPr>
              <a:t> et al. Lancet 2019.</a:t>
            </a:r>
          </a:p>
          <a:p>
            <a:r>
              <a:rPr lang="en-US" sz="1050" dirty="0">
                <a:latin typeface="Arial" panose="020B0604020202020204" pitchFamily="34" charset="0"/>
                <a:cs typeface="Arial" panose="020B0604020202020204" pitchFamily="34" charset="0"/>
              </a:rPr>
              <a:t>Lopes et al. ASCO abstract 2018.</a:t>
            </a:r>
          </a:p>
        </p:txBody>
      </p:sp>
      <p:pic>
        <p:nvPicPr>
          <p:cNvPr id="6" name="Picture 5">
            <a:extLst>
              <a:ext uri="{FF2B5EF4-FFF2-40B4-BE49-F238E27FC236}">
                <a16:creationId xmlns:a16="http://schemas.microsoft.com/office/drawing/2014/main" id="{49E90EF4-42FE-574C-B0F0-E0985F64F332}"/>
              </a:ext>
            </a:extLst>
          </p:cNvPr>
          <p:cNvPicPr>
            <a:picLocks noChangeAspect="1"/>
          </p:cNvPicPr>
          <p:nvPr/>
        </p:nvPicPr>
        <p:blipFill>
          <a:blip r:embed="rId3"/>
          <a:stretch>
            <a:fillRect/>
          </a:stretch>
        </p:blipFill>
        <p:spPr>
          <a:xfrm>
            <a:off x="1593668" y="1037093"/>
            <a:ext cx="6342494" cy="3190011"/>
          </a:xfrm>
          <a:prstGeom prst="rect">
            <a:avLst/>
          </a:prstGeom>
        </p:spPr>
      </p:pic>
    </p:spTree>
    <p:extLst>
      <p:ext uri="{BB962C8B-B14F-4D97-AF65-F5344CB8AC3E}">
        <p14:creationId xmlns:p14="http://schemas.microsoft.com/office/powerpoint/2010/main" val="1618153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513"/>
            <a:ext cx="8229600" cy="857250"/>
          </a:xfrm>
        </p:spPr>
        <p:txBody>
          <a:bodyPr/>
          <a:lstStyle/>
          <a:p>
            <a:r>
              <a:rPr lang="en-US" b="1" dirty="0">
                <a:solidFill>
                  <a:schemeClr val="tx1"/>
                </a:solidFill>
                <a:latin typeface="Arial" panose="020B0604020202020204" pitchFamily="34" charset="0"/>
                <a:cs typeface="Arial" panose="020B0604020202020204" pitchFamily="34" charset="0"/>
              </a:rPr>
              <a:t>KEYNOTE 042</a:t>
            </a:r>
          </a:p>
        </p:txBody>
      </p:sp>
      <p:sp>
        <p:nvSpPr>
          <p:cNvPr id="10" name="Rectangle 9">
            <a:extLst>
              <a:ext uri="{FF2B5EF4-FFF2-40B4-BE49-F238E27FC236}">
                <a16:creationId xmlns:a16="http://schemas.microsoft.com/office/drawing/2014/main" id="{6DDFD118-1AAC-4C47-89FF-F890CB64ABB8}"/>
              </a:ext>
            </a:extLst>
          </p:cNvPr>
          <p:cNvSpPr/>
          <p:nvPr/>
        </p:nvSpPr>
        <p:spPr>
          <a:xfrm>
            <a:off x="7045792" y="4721249"/>
            <a:ext cx="2191626" cy="253916"/>
          </a:xfrm>
          <a:prstGeom prst="rect">
            <a:avLst/>
          </a:prstGeom>
        </p:spPr>
        <p:txBody>
          <a:bodyPr wrap="none">
            <a:spAutoFit/>
          </a:bodyPr>
          <a:lstStyle/>
          <a:p>
            <a:r>
              <a:rPr lang="en-US" sz="1050" dirty="0">
                <a:latin typeface="Arial" panose="020B0604020202020204" pitchFamily="34" charset="0"/>
                <a:cs typeface="Arial" panose="020B0604020202020204" pitchFamily="34" charset="0"/>
              </a:rPr>
              <a:t>Lopes et al. ASCO abstract 2018.</a:t>
            </a:r>
          </a:p>
        </p:txBody>
      </p:sp>
      <p:pic>
        <p:nvPicPr>
          <p:cNvPr id="3" name="Picture 2">
            <a:extLst>
              <a:ext uri="{FF2B5EF4-FFF2-40B4-BE49-F238E27FC236}">
                <a16:creationId xmlns:a16="http://schemas.microsoft.com/office/drawing/2014/main" id="{F16B2408-FB6F-144C-BAA2-EC2B6339EF9A}"/>
              </a:ext>
            </a:extLst>
          </p:cNvPr>
          <p:cNvPicPr>
            <a:picLocks noChangeAspect="1"/>
          </p:cNvPicPr>
          <p:nvPr/>
        </p:nvPicPr>
        <p:blipFill>
          <a:blip r:embed="rId3"/>
          <a:stretch>
            <a:fillRect/>
          </a:stretch>
        </p:blipFill>
        <p:spPr>
          <a:xfrm>
            <a:off x="927703" y="952626"/>
            <a:ext cx="3534968" cy="1753457"/>
          </a:xfrm>
          <a:prstGeom prst="rect">
            <a:avLst/>
          </a:prstGeom>
        </p:spPr>
      </p:pic>
      <p:pic>
        <p:nvPicPr>
          <p:cNvPr id="4" name="Picture 3">
            <a:extLst>
              <a:ext uri="{FF2B5EF4-FFF2-40B4-BE49-F238E27FC236}">
                <a16:creationId xmlns:a16="http://schemas.microsoft.com/office/drawing/2014/main" id="{D9E2F5F6-4842-3A4B-8EA9-C02B30851B8A}"/>
              </a:ext>
            </a:extLst>
          </p:cNvPr>
          <p:cNvPicPr>
            <a:picLocks noChangeAspect="1"/>
          </p:cNvPicPr>
          <p:nvPr/>
        </p:nvPicPr>
        <p:blipFill>
          <a:blip r:embed="rId4"/>
          <a:stretch>
            <a:fillRect/>
          </a:stretch>
        </p:blipFill>
        <p:spPr>
          <a:xfrm>
            <a:off x="4462671" y="952626"/>
            <a:ext cx="3924838" cy="1868971"/>
          </a:xfrm>
          <a:prstGeom prst="rect">
            <a:avLst/>
          </a:prstGeom>
        </p:spPr>
      </p:pic>
      <p:pic>
        <p:nvPicPr>
          <p:cNvPr id="5" name="Picture 4">
            <a:extLst>
              <a:ext uri="{FF2B5EF4-FFF2-40B4-BE49-F238E27FC236}">
                <a16:creationId xmlns:a16="http://schemas.microsoft.com/office/drawing/2014/main" id="{F90CEAE2-D121-644A-AF6A-270341FDB63D}"/>
              </a:ext>
            </a:extLst>
          </p:cNvPr>
          <p:cNvPicPr>
            <a:picLocks noChangeAspect="1"/>
          </p:cNvPicPr>
          <p:nvPr/>
        </p:nvPicPr>
        <p:blipFill>
          <a:blip r:embed="rId5"/>
          <a:stretch>
            <a:fillRect/>
          </a:stretch>
        </p:blipFill>
        <p:spPr>
          <a:xfrm>
            <a:off x="927703" y="2706082"/>
            <a:ext cx="3534968" cy="1799109"/>
          </a:xfrm>
          <a:prstGeom prst="rect">
            <a:avLst/>
          </a:prstGeom>
        </p:spPr>
      </p:pic>
      <p:sp>
        <p:nvSpPr>
          <p:cNvPr id="7" name="TextBox 6">
            <a:extLst>
              <a:ext uri="{FF2B5EF4-FFF2-40B4-BE49-F238E27FC236}">
                <a16:creationId xmlns:a16="http://schemas.microsoft.com/office/drawing/2014/main" id="{5AE9A3F3-F54E-BA4A-BEAD-F01B7E4878F3}"/>
              </a:ext>
            </a:extLst>
          </p:cNvPr>
          <p:cNvSpPr txBox="1"/>
          <p:nvPr/>
        </p:nvSpPr>
        <p:spPr>
          <a:xfrm>
            <a:off x="4918357" y="3157878"/>
            <a:ext cx="3193256" cy="2308324"/>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OS benefit seen in all planned PD-L1 subgroups (</a:t>
            </a:r>
            <a:r>
              <a:rPr lang="en-US" sz="1800" dirty="0">
                <a:latin typeface="Arial" panose="020B0604020202020204" pitchFamily="34" charset="0"/>
                <a:cs typeface="Arial" panose="020B0604020202020204" pitchFamily="34" charset="0"/>
                <a:sym typeface="Wingdings" pitchFamily="2" charset="2"/>
              </a:rPr>
              <a:t>≥50%, ≥20%, ≥1%)</a:t>
            </a:r>
          </a:p>
          <a:p>
            <a:endParaRPr lang="en-US" sz="1800" dirty="0">
              <a:latin typeface="Arial" panose="020B0604020202020204" pitchFamily="34" charset="0"/>
              <a:cs typeface="Arial" panose="020B0604020202020204" pitchFamily="34" charset="0"/>
              <a:sym typeface="Wingdings" pitchFamily="2" charset="2"/>
            </a:endParaRPr>
          </a:p>
          <a:p>
            <a:r>
              <a:rPr lang="en-US" sz="1800" dirty="0">
                <a:latin typeface="Arial" panose="020B0604020202020204" pitchFamily="34" charset="0"/>
                <a:cs typeface="Arial" panose="020B0604020202020204" pitchFamily="34" charset="0"/>
                <a:sym typeface="Wingdings" pitchFamily="2" charset="2"/>
              </a:rPr>
              <a:t>Exploratory analysis for PD-L1 1-49%:</a:t>
            </a:r>
          </a:p>
          <a:p>
            <a:r>
              <a:rPr lang="en-US" sz="1800" dirty="0">
                <a:latin typeface="Arial" panose="020B0604020202020204" pitchFamily="34" charset="0"/>
                <a:cs typeface="Arial" panose="020B0604020202020204" pitchFamily="34" charset="0"/>
                <a:sym typeface="Wingdings" pitchFamily="2" charset="2"/>
              </a:rPr>
              <a:t>No significant difference in OS</a:t>
            </a:r>
            <a:endParaRPr lang="en-US" sz="1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14E3985-0473-C345-BFFA-71FB8EEDD120}"/>
              </a:ext>
            </a:extLst>
          </p:cNvPr>
          <p:cNvSpPr/>
          <p:nvPr/>
        </p:nvSpPr>
        <p:spPr>
          <a:xfrm>
            <a:off x="7574139" y="1766076"/>
            <a:ext cx="899652" cy="3333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58403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08264" y="1700092"/>
            <a:ext cx="7217229" cy="2204975"/>
          </a:xfrm>
        </p:spPr>
        <p:txBody>
          <a:bodyPr/>
          <a:lstStyle/>
          <a:p>
            <a:r>
              <a:rPr lang="en-US" b="1" dirty="0">
                <a:solidFill>
                  <a:srgbClr val="002E51"/>
                </a:solidFill>
              </a:rPr>
              <a:t>Steven Frommeyer</a:t>
            </a:r>
          </a:p>
          <a:p>
            <a:r>
              <a:rPr lang="en-US" dirty="0">
                <a:solidFill>
                  <a:srgbClr val="002E51"/>
                </a:solidFill>
              </a:rPr>
              <a:t>Executive Director, Global Ambassador Strategies - Oncology </a:t>
            </a:r>
          </a:p>
          <a:p>
            <a:r>
              <a:rPr lang="en-US" dirty="0">
                <a:solidFill>
                  <a:srgbClr val="002E51"/>
                </a:solidFill>
              </a:rPr>
              <a:t>MJH Life Sciences™</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Welcome</a:t>
            </a:r>
          </a:p>
        </p:txBody>
      </p:sp>
    </p:spTree>
    <p:extLst>
      <p:ext uri="{BB962C8B-B14F-4D97-AF65-F5344CB8AC3E}">
        <p14:creationId xmlns:p14="http://schemas.microsoft.com/office/powerpoint/2010/main" val="1895182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513"/>
            <a:ext cx="8229600" cy="857250"/>
          </a:xfrm>
        </p:spPr>
        <p:txBody>
          <a:bodyPr/>
          <a:lstStyle/>
          <a:p>
            <a:r>
              <a:rPr lang="en-US" b="1" dirty="0">
                <a:solidFill>
                  <a:schemeClr val="tx1"/>
                </a:solidFill>
                <a:latin typeface="Arial" panose="020B0604020202020204" pitchFamily="34" charset="0"/>
                <a:cs typeface="Arial" panose="020B0604020202020204" pitchFamily="34" charset="0"/>
              </a:rPr>
              <a:t>KEYNOTE 189</a:t>
            </a:r>
          </a:p>
        </p:txBody>
      </p:sp>
      <p:sp>
        <p:nvSpPr>
          <p:cNvPr id="10" name="Rectangle 9">
            <a:extLst>
              <a:ext uri="{FF2B5EF4-FFF2-40B4-BE49-F238E27FC236}">
                <a16:creationId xmlns:a16="http://schemas.microsoft.com/office/drawing/2014/main" id="{6DDFD118-1AAC-4C47-89FF-F890CB64ABB8}"/>
              </a:ext>
            </a:extLst>
          </p:cNvPr>
          <p:cNvSpPr/>
          <p:nvPr/>
        </p:nvSpPr>
        <p:spPr>
          <a:xfrm>
            <a:off x="7027796" y="4741174"/>
            <a:ext cx="2170787" cy="253916"/>
          </a:xfrm>
          <a:prstGeom prst="rect">
            <a:avLst/>
          </a:prstGeom>
        </p:spPr>
        <p:txBody>
          <a:bodyPr wrap="none">
            <a:spAutoFit/>
          </a:bodyPr>
          <a:lstStyle/>
          <a:p>
            <a:r>
              <a:rPr lang="en-US" sz="1050" dirty="0">
                <a:latin typeface="Arial" panose="020B0604020202020204" pitchFamily="34" charset="0"/>
                <a:cs typeface="Arial" panose="020B0604020202020204" pitchFamily="34" charset="0"/>
              </a:rPr>
              <a:t>Gandhi et al. N </a:t>
            </a:r>
            <a:r>
              <a:rPr lang="en-US" sz="1050" dirty="0" err="1">
                <a:latin typeface="Arial" panose="020B0604020202020204" pitchFamily="34" charset="0"/>
                <a:cs typeface="Arial" panose="020B0604020202020204" pitchFamily="34" charset="0"/>
              </a:rPr>
              <a:t>Engl</a:t>
            </a:r>
            <a:r>
              <a:rPr lang="en-US" sz="1050" dirty="0">
                <a:latin typeface="Arial" panose="020B0604020202020204" pitchFamily="34" charset="0"/>
                <a:cs typeface="Arial" panose="020B0604020202020204" pitchFamily="34" charset="0"/>
              </a:rPr>
              <a:t> J Med 2018.</a:t>
            </a:r>
          </a:p>
        </p:txBody>
      </p:sp>
      <p:pic>
        <p:nvPicPr>
          <p:cNvPr id="9" name="Picture 8">
            <a:extLst>
              <a:ext uri="{FF2B5EF4-FFF2-40B4-BE49-F238E27FC236}">
                <a16:creationId xmlns:a16="http://schemas.microsoft.com/office/drawing/2014/main" id="{935734C1-147F-D84F-9994-D0D6AD4BDFDD}"/>
              </a:ext>
            </a:extLst>
          </p:cNvPr>
          <p:cNvPicPr>
            <a:picLocks noChangeAspect="1"/>
          </p:cNvPicPr>
          <p:nvPr/>
        </p:nvPicPr>
        <p:blipFill>
          <a:blip r:embed="rId3"/>
          <a:stretch>
            <a:fillRect/>
          </a:stretch>
        </p:blipFill>
        <p:spPr>
          <a:xfrm>
            <a:off x="2135778" y="943837"/>
            <a:ext cx="5247994" cy="3260588"/>
          </a:xfrm>
          <a:prstGeom prst="rect">
            <a:avLst/>
          </a:prstGeom>
        </p:spPr>
      </p:pic>
    </p:spTree>
    <p:extLst>
      <p:ext uri="{BB962C8B-B14F-4D97-AF65-F5344CB8AC3E}">
        <p14:creationId xmlns:p14="http://schemas.microsoft.com/office/powerpoint/2010/main" val="2049573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513"/>
            <a:ext cx="8229600" cy="857250"/>
          </a:xfrm>
        </p:spPr>
        <p:txBody>
          <a:bodyPr/>
          <a:lstStyle/>
          <a:p>
            <a:r>
              <a:rPr lang="en-US" b="1" dirty="0">
                <a:solidFill>
                  <a:schemeClr val="tx1"/>
                </a:solidFill>
                <a:latin typeface="Arial" panose="020B0604020202020204" pitchFamily="34" charset="0"/>
                <a:cs typeface="Arial" panose="020B0604020202020204" pitchFamily="34" charset="0"/>
              </a:rPr>
              <a:t>KEYNOTE 189</a:t>
            </a:r>
          </a:p>
        </p:txBody>
      </p:sp>
      <p:sp>
        <p:nvSpPr>
          <p:cNvPr id="6" name="Rectangle 5">
            <a:extLst>
              <a:ext uri="{FF2B5EF4-FFF2-40B4-BE49-F238E27FC236}">
                <a16:creationId xmlns:a16="http://schemas.microsoft.com/office/drawing/2014/main" id="{7B3E1AFB-3BE0-7C4B-AC5D-770CEDD30FFA}"/>
              </a:ext>
            </a:extLst>
          </p:cNvPr>
          <p:cNvSpPr/>
          <p:nvPr/>
        </p:nvSpPr>
        <p:spPr>
          <a:xfrm>
            <a:off x="573060" y="3449463"/>
            <a:ext cx="8682112" cy="1708160"/>
          </a:xfrm>
          <a:prstGeom prst="rect">
            <a:avLst/>
          </a:prstGeom>
        </p:spPr>
        <p:txBody>
          <a:bodyPr wrap="square">
            <a:spAutoFit/>
          </a:bodyPr>
          <a:lstStyle/>
          <a:p>
            <a:pPr marL="257175" indent="-257175">
              <a:buFont typeface="Arial" panose="020B0604020202020204" pitchFamily="34" charset="0"/>
              <a:buChar char="•"/>
            </a:pPr>
            <a:r>
              <a:rPr lang="en-US" sz="1800" dirty="0">
                <a:latin typeface="Arial" panose="020B0604020202020204" pitchFamily="34" charset="0"/>
                <a:cs typeface="Arial" panose="020B0604020202020204" pitchFamily="34" charset="0"/>
                <a:sym typeface="Wingdings" panose="05000000000000000000" pitchFamily="2" charset="2"/>
              </a:rPr>
              <a:t>↑ 12 month OS in ITT population with pembrolizumab (69% vs 49%, HR 0.49, 95% CI 0.38-0.64)</a:t>
            </a:r>
          </a:p>
          <a:p>
            <a:pPr marL="257175" indent="-257175">
              <a:buFont typeface="Arial" panose="020B0604020202020204" pitchFamily="34" charset="0"/>
              <a:buChar char="•"/>
            </a:pPr>
            <a:r>
              <a:rPr lang="en-US" sz="1800" dirty="0">
                <a:latin typeface="Arial" panose="020B0604020202020204" pitchFamily="34" charset="0"/>
                <a:cs typeface="Arial" panose="020B0604020202020204" pitchFamily="34" charset="0"/>
                <a:sym typeface="Wingdings" panose="05000000000000000000" pitchFamily="2" charset="2"/>
              </a:rPr>
              <a:t>Survival benefit noted in all PD-L1 expression subgroups</a:t>
            </a:r>
          </a:p>
          <a:p>
            <a:pPr marL="257175" indent="-257175">
              <a:buFont typeface="Arial" panose="020B0604020202020204" pitchFamily="34" charset="0"/>
              <a:buChar char="•"/>
            </a:pPr>
            <a:r>
              <a:rPr lang="en-US" sz="1800" dirty="0">
                <a:latin typeface="Arial" panose="020B0604020202020204" pitchFamily="34" charset="0"/>
                <a:cs typeface="Arial" panose="020B0604020202020204" pitchFamily="34" charset="0"/>
                <a:sym typeface="Wingdings" panose="05000000000000000000" pitchFamily="2" charset="2"/>
              </a:rPr>
              <a:t>Similar rate of severe adverse events </a:t>
            </a:r>
          </a:p>
          <a:p>
            <a:pPr marL="257175" indent="-257175">
              <a:buFont typeface="Arial" panose="020B0604020202020204" pitchFamily="34" charset="0"/>
              <a:buChar char="•"/>
            </a:pPr>
            <a:r>
              <a:rPr lang="en-US" sz="1800" dirty="0">
                <a:latin typeface="Arial" panose="020B0604020202020204" pitchFamily="34" charset="0"/>
                <a:cs typeface="Arial" panose="020B0604020202020204" pitchFamily="34" charset="0"/>
                <a:sym typeface="Wingdings" panose="05000000000000000000" pitchFamily="2" charset="2"/>
              </a:rPr>
              <a:t>Updated analysis: 2 year OS 46% with ICI vs 27% with chemo</a:t>
            </a:r>
          </a:p>
          <a:p>
            <a:endParaRPr lang="en-US" sz="1500" dirty="0">
              <a:latin typeface="Arial" panose="020B0604020202020204" pitchFamily="34" charset="0"/>
              <a:cs typeface="Arial" panose="020B0604020202020204" pitchFamily="34" charset="0"/>
              <a:sym typeface="Wingdings" panose="05000000000000000000" pitchFamily="2" charset="2"/>
            </a:endParaRPr>
          </a:p>
        </p:txBody>
      </p:sp>
      <p:pic>
        <p:nvPicPr>
          <p:cNvPr id="4" name="Picture 3">
            <a:extLst>
              <a:ext uri="{FF2B5EF4-FFF2-40B4-BE49-F238E27FC236}">
                <a16:creationId xmlns:a16="http://schemas.microsoft.com/office/drawing/2014/main" id="{9F8E3EBC-E64D-EB49-80D5-B500A6DD9297}"/>
              </a:ext>
            </a:extLst>
          </p:cNvPr>
          <p:cNvPicPr>
            <a:picLocks noChangeAspect="1"/>
          </p:cNvPicPr>
          <p:nvPr/>
        </p:nvPicPr>
        <p:blipFill>
          <a:blip r:embed="rId3"/>
          <a:stretch>
            <a:fillRect/>
          </a:stretch>
        </p:blipFill>
        <p:spPr>
          <a:xfrm>
            <a:off x="573060" y="1047078"/>
            <a:ext cx="5114083" cy="2393362"/>
          </a:xfrm>
          <a:prstGeom prst="rect">
            <a:avLst/>
          </a:prstGeom>
          <a:ln>
            <a:solidFill>
              <a:schemeClr val="tx1"/>
            </a:solidFill>
          </a:ln>
        </p:spPr>
      </p:pic>
      <p:pic>
        <p:nvPicPr>
          <p:cNvPr id="5" name="Picture 4">
            <a:extLst>
              <a:ext uri="{FF2B5EF4-FFF2-40B4-BE49-F238E27FC236}">
                <a16:creationId xmlns:a16="http://schemas.microsoft.com/office/drawing/2014/main" id="{C1A0E7C6-1A00-0249-BF48-DE2944FBAE43}"/>
              </a:ext>
            </a:extLst>
          </p:cNvPr>
          <p:cNvPicPr>
            <a:picLocks noChangeAspect="1"/>
          </p:cNvPicPr>
          <p:nvPr/>
        </p:nvPicPr>
        <p:blipFill>
          <a:blip r:embed="rId4"/>
          <a:stretch>
            <a:fillRect/>
          </a:stretch>
        </p:blipFill>
        <p:spPr>
          <a:xfrm>
            <a:off x="6126350" y="1047078"/>
            <a:ext cx="2444591" cy="2033044"/>
          </a:xfrm>
          <a:prstGeom prst="rect">
            <a:avLst/>
          </a:prstGeom>
          <a:ln>
            <a:solidFill>
              <a:schemeClr val="tx1"/>
            </a:solidFill>
          </a:ln>
        </p:spPr>
      </p:pic>
      <p:sp>
        <p:nvSpPr>
          <p:cNvPr id="8" name="Rectangle 7">
            <a:extLst>
              <a:ext uri="{FF2B5EF4-FFF2-40B4-BE49-F238E27FC236}">
                <a16:creationId xmlns:a16="http://schemas.microsoft.com/office/drawing/2014/main" id="{5959DA46-3000-C345-9725-CB0731C86B12}"/>
              </a:ext>
            </a:extLst>
          </p:cNvPr>
          <p:cNvSpPr/>
          <p:nvPr/>
        </p:nvSpPr>
        <p:spPr>
          <a:xfrm>
            <a:off x="6587963" y="4580541"/>
            <a:ext cx="2621230" cy="415498"/>
          </a:xfrm>
          <a:prstGeom prst="rect">
            <a:avLst/>
          </a:prstGeom>
        </p:spPr>
        <p:txBody>
          <a:bodyPr wrap="none">
            <a:spAutoFit/>
          </a:bodyPr>
          <a:lstStyle/>
          <a:p>
            <a:r>
              <a:rPr lang="en-US" sz="1050" dirty="0">
                <a:latin typeface="Arial" panose="020B0604020202020204" pitchFamily="34" charset="0"/>
                <a:cs typeface="Arial" panose="020B0604020202020204" pitchFamily="34" charset="0"/>
              </a:rPr>
              <a:t>Gandhi et al. N </a:t>
            </a:r>
            <a:r>
              <a:rPr lang="en-US" sz="1050" dirty="0" err="1">
                <a:latin typeface="Arial" panose="020B0604020202020204" pitchFamily="34" charset="0"/>
                <a:cs typeface="Arial" panose="020B0604020202020204" pitchFamily="34" charset="0"/>
              </a:rPr>
              <a:t>Engl</a:t>
            </a:r>
            <a:r>
              <a:rPr lang="en-US" sz="1050" dirty="0">
                <a:latin typeface="Arial" panose="020B0604020202020204" pitchFamily="34" charset="0"/>
                <a:cs typeface="Arial" panose="020B0604020202020204" pitchFamily="34" charset="0"/>
              </a:rPr>
              <a:t> J Med 2018.</a:t>
            </a:r>
          </a:p>
          <a:p>
            <a:r>
              <a:rPr lang="en-US" sz="1050" dirty="0">
                <a:solidFill>
                  <a:srgbClr val="232323"/>
                </a:solidFill>
                <a:latin typeface="Arial" panose="020B0604020202020204" pitchFamily="34" charset="0"/>
                <a:cs typeface="Arial" panose="020B0604020202020204" pitchFamily="34" charset="0"/>
              </a:rPr>
              <a:t>Rodríguez-Abreu et al. Ann Oncol 2021. </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6095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513"/>
            <a:ext cx="8229600" cy="857250"/>
          </a:xfrm>
        </p:spPr>
        <p:txBody>
          <a:bodyPr/>
          <a:lstStyle/>
          <a:p>
            <a:r>
              <a:rPr lang="en-US" b="1" dirty="0">
                <a:solidFill>
                  <a:schemeClr val="tx1"/>
                </a:solidFill>
                <a:latin typeface="Arial" panose="020B0604020202020204" pitchFamily="34" charset="0"/>
                <a:cs typeface="Arial" panose="020B0604020202020204" pitchFamily="34" charset="0"/>
              </a:rPr>
              <a:t>KEYNOTE 407</a:t>
            </a:r>
          </a:p>
        </p:txBody>
      </p:sp>
      <p:sp>
        <p:nvSpPr>
          <p:cNvPr id="3" name="Content Placeholder 2"/>
          <p:cNvSpPr>
            <a:spLocks noGrp="1"/>
          </p:cNvSpPr>
          <p:nvPr>
            <p:ph idx="1"/>
          </p:nvPr>
        </p:nvSpPr>
        <p:spPr>
          <a:xfrm>
            <a:off x="695739" y="1121734"/>
            <a:ext cx="4184374" cy="345795"/>
          </a:xfrm>
        </p:spPr>
        <p:txBody>
          <a:bodyPr/>
          <a:lstStyle/>
          <a:p>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lvl="1"/>
            <a:endParaRPr lang="en-US" sz="1500" dirty="0">
              <a:latin typeface="Arial" panose="020B0604020202020204" pitchFamily="34" charset="0"/>
              <a:cs typeface="Arial" panose="020B0604020202020204" pitchFamily="34" charset="0"/>
              <a:sym typeface="Wingdings" panose="05000000000000000000" pitchFamily="2" charset="2"/>
            </a:endParaRPr>
          </a:p>
          <a:p>
            <a:pPr lvl="1"/>
            <a:endParaRPr lang="en-US" sz="1350" dirty="0">
              <a:latin typeface="Arial" panose="020B0604020202020204" pitchFamily="34" charset="0"/>
              <a:cs typeface="Arial" panose="020B0604020202020204" pitchFamily="34" charset="0"/>
              <a:sym typeface="Wingdings" panose="05000000000000000000" pitchFamily="2" charset="2"/>
            </a:endParaRPr>
          </a:p>
        </p:txBody>
      </p:sp>
      <p:sp>
        <p:nvSpPr>
          <p:cNvPr id="10" name="Rectangle 9">
            <a:extLst>
              <a:ext uri="{FF2B5EF4-FFF2-40B4-BE49-F238E27FC236}">
                <a16:creationId xmlns:a16="http://schemas.microsoft.com/office/drawing/2014/main" id="{6DDFD118-1AAC-4C47-89FF-F890CB64ABB8}"/>
              </a:ext>
            </a:extLst>
          </p:cNvPr>
          <p:cNvSpPr/>
          <p:nvPr/>
        </p:nvSpPr>
        <p:spPr>
          <a:xfrm>
            <a:off x="6907570" y="4723599"/>
            <a:ext cx="2289409" cy="253916"/>
          </a:xfrm>
          <a:prstGeom prst="rect">
            <a:avLst/>
          </a:prstGeom>
        </p:spPr>
        <p:txBody>
          <a:bodyPr wrap="none">
            <a:spAutoFit/>
          </a:bodyPr>
          <a:lstStyle/>
          <a:p>
            <a:r>
              <a:rPr lang="en-US" sz="1050" dirty="0">
                <a:latin typeface="Arial" panose="020B0604020202020204" pitchFamily="34" charset="0"/>
                <a:cs typeface="Arial" panose="020B0604020202020204" pitchFamily="34" charset="0"/>
              </a:rPr>
              <a:t>Paz-Ares et al. N </a:t>
            </a:r>
            <a:r>
              <a:rPr lang="en-US" sz="1050" dirty="0" err="1">
                <a:latin typeface="Arial" panose="020B0604020202020204" pitchFamily="34" charset="0"/>
                <a:cs typeface="Arial" panose="020B0604020202020204" pitchFamily="34" charset="0"/>
              </a:rPr>
              <a:t>Engl</a:t>
            </a:r>
            <a:r>
              <a:rPr lang="en-US" sz="1050" dirty="0">
                <a:latin typeface="Arial" panose="020B0604020202020204" pitchFamily="34" charset="0"/>
                <a:cs typeface="Arial" panose="020B0604020202020204" pitchFamily="34" charset="0"/>
              </a:rPr>
              <a:t> J Med 2018.</a:t>
            </a:r>
          </a:p>
        </p:txBody>
      </p:sp>
      <p:pic>
        <p:nvPicPr>
          <p:cNvPr id="8" name="Picture 7">
            <a:extLst>
              <a:ext uri="{FF2B5EF4-FFF2-40B4-BE49-F238E27FC236}">
                <a16:creationId xmlns:a16="http://schemas.microsoft.com/office/drawing/2014/main" id="{E7DEF18D-078E-EA4D-A814-50825F69230E}"/>
              </a:ext>
            </a:extLst>
          </p:cNvPr>
          <p:cNvPicPr>
            <a:picLocks noChangeAspect="1"/>
          </p:cNvPicPr>
          <p:nvPr/>
        </p:nvPicPr>
        <p:blipFill>
          <a:blip r:embed="rId3"/>
          <a:stretch>
            <a:fillRect/>
          </a:stretch>
        </p:blipFill>
        <p:spPr>
          <a:xfrm>
            <a:off x="1034653" y="1121735"/>
            <a:ext cx="7445529" cy="3466934"/>
          </a:xfrm>
          <a:prstGeom prst="rect">
            <a:avLst/>
          </a:prstGeom>
        </p:spPr>
      </p:pic>
    </p:spTree>
    <p:extLst>
      <p:ext uri="{BB962C8B-B14F-4D97-AF65-F5344CB8AC3E}">
        <p14:creationId xmlns:p14="http://schemas.microsoft.com/office/powerpoint/2010/main" val="428871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513"/>
            <a:ext cx="8229600" cy="857250"/>
          </a:xfrm>
        </p:spPr>
        <p:txBody>
          <a:bodyPr/>
          <a:lstStyle/>
          <a:p>
            <a:r>
              <a:rPr lang="en-US" b="1" dirty="0">
                <a:solidFill>
                  <a:schemeClr val="tx1"/>
                </a:solidFill>
                <a:latin typeface="Arial" panose="020B0604020202020204" pitchFamily="34" charset="0"/>
                <a:cs typeface="Arial" panose="020B0604020202020204" pitchFamily="34" charset="0"/>
              </a:rPr>
              <a:t>KEYNOTE 407</a:t>
            </a:r>
          </a:p>
        </p:txBody>
      </p:sp>
      <p:sp>
        <p:nvSpPr>
          <p:cNvPr id="3" name="Content Placeholder 2"/>
          <p:cNvSpPr>
            <a:spLocks noGrp="1"/>
          </p:cNvSpPr>
          <p:nvPr>
            <p:ph idx="1"/>
          </p:nvPr>
        </p:nvSpPr>
        <p:spPr>
          <a:xfrm>
            <a:off x="173721" y="1101117"/>
            <a:ext cx="5417454" cy="345795"/>
          </a:xfrm>
        </p:spPr>
        <p:txBody>
          <a:bodyPr/>
          <a:lstStyle/>
          <a:p>
            <a:r>
              <a:rPr lang="en-US" sz="1650" dirty="0">
                <a:latin typeface="Arial" panose="020B0604020202020204" pitchFamily="34" charset="0"/>
                <a:cs typeface="Arial" panose="020B0604020202020204" pitchFamily="34" charset="0"/>
                <a:sym typeface="Wingdings" panose="05000000000000000000" pitchFamily="2" charset="2"/>
              </a:rPr>
              <a:t>559 advanced squamous NSCLC patients enrolled</a:t>
            </a:r>
          </a:p>
          <a:p>
            <a:r>
              <a:rPr lang="en-US" sz="1650" dirty="0">
                <a:latin typeface="Arial" panose="020B0604020202020204" pitchFamily="34" charset="0"/>
                <a:cs typeface="Arial" panose="020B0604020202020204" pitchFamily="34" charset="0"/>
                <a:sym typeface="Wingdings" panose="05000000000000000000" pitchFamily="2" charset="2"/>
              </a:rPr>
              <a:t>Pembrolizumab associated with:</a:t>
            </a:r>
          </a:p>
          <a:p>
            <a:pPr lvl="1"/>
            <a:r>
              <a:rPr lang="en-US" sz="1350" dirty="0">
                <a:latin typeface="Century Gothic" panose="020B0502020202020204" pitchFamily="34" charset="0"/>
                <a:cs typeface="Arial" panose="020B0604020202020204" pitchFamily="34" charset="0"/>
                <a:sym typeface="Wingdings" panose="05000000000000000000" pitchFamily="2" charset="2"/>
              </a:rPr>
              <a:t>↑ </a:t>
            </a:r>
            <a:r>
              <a:rPr lang="en-US" sz="1350" dirty="0">
                <a:latin typeface="Arial" panose="020B0604020202020204" pitchFamily="34" charset="0"/>
                <a:cs typeface="Arial" panose="020B0604020202020204" pitchFamily="34" charset="0"/>
                <a:sym typeface="Wingdings" panose="05000000000000000000" pitchFamily="2" charset="2"/>
              </a:rPr>
              <a:t>OS (15.9 vs 11.3 months, HR 0.64, 95% CI 0.49-0.85)</a:t>
            </a:r>
          </a:p>
          <a:p>
            <a:pPr lvl="1"/>
            <a:r>
              <a:rPr lang="en-US" sz="1350" dirty="0">
                <a:latin typeface="Century Gothic" panose="020B0502020202020204" pitchFamily="34" charset="0"/>
                <a:cs typeface="Arial" panose="020B0604020202020204" pitchFamily="34" charset="0"/>
                <a:sym typeface="Wingdings" panose="05000000000000000000" pitchFamily="2" charset="2"/>
              </a:rPr>
              <a:t>↑ </a:t>
            </a:r>
            <a:r>
              <a:rPr lang="en-US" sz="1350" dirty="0">
                <a:latin typeface="Arial" panose="020B0604020202020204" pitchFamily="34" charset="0"/>
                <a:cs typeface="Arial" panose="020B0604020202020204" pitchFamily="34" charset="0"/>
                <a:sym typeface="Wingdings" panose="05000000000000000000" pitchFamily="2" charset="2"/>
              </a:rPr>
              <a:t>PFS (6.4 vs 4.8 months, HR 0.56, 95% CI 0.45-0.70)</a:t>
            </a:r>
          </a:p>
          <a:p>
            <a:pPr lvl="1"/>
            <a:r>
              <a:rPr lang="en-US" sz="1350" dirty="0">
                <a:latin typeface="Century Gothic" panose="020B0502020202020204" pitchFamily="34" charset="0"/>
                <a:cs typeface="Arial" panose="020B0604020202020204" pitchFamily="34" charset="0"/>
                <a:sym typeface="Wingdings" panose="05000000000000000000" pitchFamily="2" charset="2"/>
              </a:rPr>
              <a:t>↑ </a:t>
            </a:r>
            <a:r>
              <a:rPr lang="en-US" sz="1350" dirty="0">
                <a:latin typeface="Arial" panose="020B0604020202020204" pitchFamily="34" charset="0"/>
                <a:cs typeface="Arial" panose="020B0604020202020204" pitchFamily="34" charset="0"/>
                <a:sym typeface="Wingdings" panose="05000000000000000000" pitchFamily="2" charset="2"/>
              </a:rPr>
              <a:t>ORR (58% vs 38%)</a:t>
            </a:r>
          </a:p>
          <a:p>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lvl="1"/>
            <a:endParaRPr lang="en-US" sz="1500" dirty="0">
              <a:latin typeface="Arial" panose="020B0604020202020204" pitchFamily="34" charset="0"/>
              <a:cs typeface="Arial" panose="020B0604020202020204" pitchFamily="34" charset="0"/>
              <a:sym typeface="Wingdings" panose="05000000000000000000" pitchFamily="2" charset="2"/>
            </a:endParaRPr>
          </a:p>
          <a:p>
            <a:pPr lvl="1"/>
            <a:endParaRPr lang="en-US" sz="1350" dirty="0">
              <a:latin typeface="Arial" panose="020B0604020202020204" pitchFamily="34" charset="0"/>
              <a:cs typeface="Arial" panose="020B0604020202020204" pitchFamily="34" charset="0"/>
              <a:sym typeface="Wingdings" panose="05000000000000000000" pitchFamily="2" charset="2"/>
            </a:endParaRPr>
          </a:p>
        </p:txBody>
      </p:sp>
      <p:sp>
        <p:nvSpPr>
          <p:cNvPr id="10" name="Rectangle 9">
            <a:extLst>
              <a:ext uri="{FF2B5EF4-FFF2-40B4-BE49-F238E27FC236}">
                <a16:creationId xmlns:a16="http://schemas.microsoft.com/office/drawing/2014/main" id="{6DDFD118-1AAC-4C47-89FF-F890CB64ABB8}"/>
              </a:ext>
            </a:extLst>
          </p:cNvPr>
          <p:cNvSpPr/>
          <p:nvPr/>
        </p:nvSpPr>
        <p:spPr>
          <a:xfrm>
            <a:off x="6944840" y="4580541"/>
            <a:ext cx="2281394" cy="415498"/>
          </a:xfrm>
          <a:prstGeom prst="rect">
            <a:avLst/>
          </a:prstGeom>
        </p:spPr>
        <p:txBody>
          <a:bodyPr wrap="none">
            <a:spAutoFit/>
          </a:bodyPr>
          <a:lstStyle/>
          <a:p>
            <a:r>
              <a:rPr lang="en-US" sz="1050" dirty="0">
                <a:latin typeface="Arial" panose="020B0604020202020204" pitchFamily="34" charset="0"/>
                <a:cs typeface="Arial" panose="020B0604020202020204" pitchFamily="34" charset="0"/>
              </a:rPr>
              <a:t>Paz-Ares et al. ASCO 2018.</a:t>
            </a:r>
          </a:p>
          <a:p>
            <a:r>
              <a:rPr lang="en-US" sz="1050" dirty="0">
                <a:latin typeface="Arial" panose="020B0604020202020204" pitchFamily="34" charset="0"/>
                <a:cs typeface="Arial" panose="020B0604020202020204" pitchFamily="34" charset="0"/>
              </a:rPr>
              <a:t>Paz Ares et al. N </a:t>
            </a:r>
            <a:r>
              <a:rPr lang="en-US" sz="1050" dirty="0" err="1">
                <a:latin typeface="Arial" panose="020B0604020202020204" pitchFamily="34" charset="0"/>
                <a:cs typeface="Arial" panose="020B0604020202020204" pitchFamily="34" charset="0"/>
              </a:rPr>
              <a:t>Engl</a:t>
            </a:r>
            <a:r>
              <a:rPr lang="en-US" sz="1050" dirty="0">
                <a:latin typeface="Arial" panose="020B0604020202020204" pitchFamily="34" charset="0"/>
                <a:cs typeface="Arial" panose="020B0604020202020204" pitchFamily="34" charset="0"/>
              </a:rPr>
              <a:t> J Med 2018.</a:t>
            </a:r>
          </a:p>
        </p:txBody>
      </p:sp>
      <p:pic>
        <p:nvPicPr>
          <p:cNvPr id="4" name="Picture 3">
            <a:extLst>
              <a:ext uri="{FF2B5EF4-FFF2-40B4-BE49-F238E27FC236}">
                <a16:creationId xmlns:a16="http://schemas.microsoft.com/office/drawing/2014/main" id="{D5BA5A6E-A9D5-F54A-96F3-B21C725374A3}"/>
              </a:ext>
            </a:extLst>
          </p:cNvPr>
          <p:cNvPicPr>
            <a:picLocks noChangeAspect="1"/>
          </p:cNvPicPr>
          <p:nvPr/>
        </p:nvPicPr>
        <p:blipFill>
          <a:blip r:embed="rId3"/>
          <a:stretch>
            <a:fillRect/>
          </a:stretch>
        </p:blipFill>
        <p:spPr>
          <a:xfrm>
            <a:off x="5989320" y="1039164"/>
            <a:ext cx="2932475" cy="1534967"/>
          </a:xfrm>
          <a:prstGeom prst="rect">
            <a:avLst/>
          </a:prstGeom>
          <a:ln>
            <a:solidFill>
              <a:schemeClr val="tx1"/>
            </a:solidFill>
          </a:ln>
        </p:spPr>
      </p:pic>
      <p:pic>
        <p:nvPicPr>
          <p:cNvPr id="5" name="Picture 4">
            <a:extLst>
              <a:ext uri="{FF2B5EF4-FFF2-40B4-BE49-F238E27FC236}">
                <a16:creationId xmlns:a16="http://schemas.microsoft.com/office/drawing/2014/main" id="{1557D390-DC0B-354F-BD33-62998EE65E01}"/>
              </a:ext>
            </a:extLst>
          </p:cNvPr>
          <p:cNvPicPr>
            <a:picLocks noChangeAspect="1"/>
          </p:cNvPicPr>
          <p:nvPr/>
        </p:nvPicPr>
        <p:blipFill>
          <a:blip r:embed="rId4"/>
          <a:stretch>
            <a:fillRect/>
          </a:stretch>
        </p:blipFill>
        <p:spPr>
          <a:xfrm>
            <a:off x="1387214" y="2427728"/>
            <a:ext cx="4533900" cy="1950869"/>
          </a:xfrm>
          <a:prstGeom prst="rect">
            <a:avLst/>
          </a:prstGeom>
          <a:ln>
            <a:solidFill>
              <a:schemeClr val="tx1"/>
            </a:solidFill>
          </a:ln>
        </p:spPr>
      </p:pic>
    </p:spTree>
    <p:extLst>
      <p:ext uri="{BB962C8B-B14F-4D97-AF65-F5344CB8AC3E}">
        <p14:creationId xmlns:p14="http://schemas.microsoft.com/office/powerpoint/2010/main" val="1872496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386206" y="119034"/>
            <a:ext cx="6371589" cy="403059"/>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492542" algn="l"/>
                <a:tab pos="985083" algn="l"/>
                <a:tab pos="1477625" algn="l"/>
                <a:tab pos="1970166" algn="l"/>
                <a:tab pos="2462708" algn="l"/>
                <a:tab pos="2955249" algn="l"/>
                <a:tab pos="3447791" algn="l"/>
                <a:tab pos="3940333" algn="l"/>
                <a:tab pos="4432874" algn="l"/>
                <a:tab pos="4925416" algn="l"/>
                <a:tab pos="5417957" algn="l"/>
                <a:tab pos="5910499" algn="l"/>
              </a:tabLst>
            </a:pPr>
            <a:r>
              <a:rPr lang="en-GB" sz="2700" b="1" dirty="0"/>
              <a:t>IMPower150</a:t>
            </a:r>
          </a:p>
        </p:txBody>
      </p:sp>
      <p:pic>
        <p:nvPicPr>
          <p:cNvPr id="5122" name="Picture 2"/>
          <p:cNvPicPr>
            <a:picLocks noChangeAspect="1" noChangeArrowheads="1"/>
          </p:cNvPicPr>
          <p:nvPr/>
        </p:nvPicPr>
        <p:blipFill>
          <a:blip r:embed="rId3" cstate="print"/>
          <a:srcRect/>
          <a:stretch>
            <a:fillRect/>
          </a:stretch>
        </p:blipFill>
        <p:spPr bwMode="auto">
          <a:xfrm>
            <a:off x="5876778" y="4796228"/>
            <a:ext cx="1924762" cy="324034"/>
          </a:xfrm>
          <a:prstGeom prst="rect">
            <a:avLst/>
          </a:prstGeom>
          <a:noFill/>
        </p:spPr>
      </p:pic>
      <p:sp>
        <p:nvSpPr>
          <p:cNvPr id="5124" name="Text Box 4"/>
          <p:cNvSpPr txBox="1">
            <a:spLocks noChangeArrowheads="1"/>
          </p:cNvSpPr>
          <p:nvPr/>
        </p:nvSpPr>
        <p:spPr bwMode="auto">
          <a:xfrm>
            <a:off x="5876779" y="4551172"/>
            <a:ext cx="4304534" cy="121956"/>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492542" algn="l"/>
                <a:tab pos="985083" algn="l"/>
                <a:tab pos="1477625" algn="l"/>
                <a:tab pos="1970166" algn="l"/>
                <a:tab pos="2462708" algn="l"/>
              </a:tabLst>
            </a:pPr>
            <a:r>
              <a:rPr lang="en-GB" sz="817" b="1" dirty="0" err="1"/>
              <a:t>Socinski</a:t>
            </a:r>
            <a:r>
              <a:rPr lang="en-GB" sz="817" b="1" dirty="0"/>
              <a:t> MA et al. N </a:t>
            </a:r>
            <a:r>
              <a:rPr lang="en-GB" sz="817" b="1" dirty="0" err="1"/>
              <a:t>Engl</a:t>
            </a:r>
            <a:r>
              <a:rPr lang="en-GB" sz="817" b="1" dirty="0"/>
              <a:t> J Med 2018;378:2288-2301</a:t>
            </a:r>
          </a:p>
        </p:txBody>
      </p:sp>
      <p:pic>
        <p:nvPicPr>
          <p:cNvPr id="6" name="Picture 5" descr="Image"/>
          <p:cNvPicPr>
            <a:picLocks noChangeAspect="1"/>
          </p:cNvPicPr>
          <p:nvPr/>
        </p:nvPicPr>
        <p:blipFill>
          <a:blip r:embed="rId4" cstate="print"/>
          <a:stretch>
            <a:fillRect/>
          </a:stretch>
        </p:blipFill>
        <p:spPr>
          <a:xfrm>
            <a:off x="2375981" y="533526"/>
            <a:ext cx="4392038" cy="3808755"/>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A648A-5718-41A9-B2D1-D2923BBBEE72}"/>
              </a:ext>
            </a:extLst>
          </p:cNvPr>
          <p:cNvSpPr>
            <a:spLocks noGrp="1"/>
          </p:cNvSpPr>
          <p:nvPr>
            <p:ph type="title"/>
          </p:nvPr>
        </p:nvSpPr>
        <p:spPr>
          <a:xfrm>
            <a:off x="457200" y="122632"/>
            <a:ext cx="8229600" cy="857250"/>
          </a:xfrm>
        </p:spPr>
        <p:txBody>
          <a:bodyPr/>
          <a:lstStyle/>
          <a:p>
            <a:r>
              <a:rPr lang="en-US" b="1" dirty="0">
                <a:solidFill>
                  <a:schemeClr val="tx1"/>
                </a:solidFill>
                <a:latin typeface="Arial" panose="020B0604020202020204" pitchFamily="34" charset="0"/>
                <a:cs typeface="Arial" panose="020B0604020202020204" pitchFamily="34" charset="0"/>
              </a:rPr>
              <a:t>Checkmate 227: Dual checkpoint blockade</a:t>
            </a:r>
            <a:endParaRPr lang="en-US" dirty="0"/>
          </a:p>
        </p:txBody>
      </p:sp>
      <p:pic>
        <p:nvPicPr>
          <p:cNvPr id="4" name="Content Placeholder 3">
            <a:extLst>
              <a:ext uri="{FF2B5EF4-FFF2-40B4-BE49-F238E27FC236}">
                <a16:creationId xmlns:a16="http://schemas.microsoft.com/office/drawing/2014/main" id="{C99D48EA-C11B-432A-B170-EA0AA7F1E3C6}"/>
              </a:ext>
            </a:extLst>
          </p:cNvPr>
          <p:cNvPicPr>
            <a:picLocks noGrp="1" noChangeAspect="1"/>
          </p:cNvPicPr>
          <p:nvPr>
            <p:ph idx="1"/>
          </p:nvPr>
        </p:nvPicPr>
        <p:blipFill>
          <a:blip r:embed="rId2"/>
          <a:stretch>
            <a:fillRect/>
          </a:stretch>
        </p:blipFill>
        <p:spPr>
          <a:xfrm>
            <a:off x="955664" y="1312510"/>
            <a:ext cx="4842168" cy="2844031"/>
          </a:xfrm>
          <a:prstGeom prst="rect">
            <a:avLst/>
          </a:prstGeom>
        </p:spPr>
      </p:pic>
      <p:pic>
        <p:nvPicPr>
          <p:cNvPr id="5" name="Picture 4">
            <a:extLst>
              <a:ext uri="{FF2B5EF4-FFF2-40B4-BE49-F238E27FC236}">
                <a16:creationId xmlns:a16="http://schemas.microsoft.com/office/drawing/2014/main" id="{BE84EC60-6097-46CC-9E7D-5EAD622738F7}"/>
              </a:ext>
            </a:extLst>
          </p:cNvPr>
          <p:cNvPicPr>
            <a:picLocks noChangeAspect="1"/>
          </p:cNvPicPr>
          <p:nvPr/>
        </p:nvPicPr>
        <p:blipFill>
          <a:blip r:embed="rId3"/>
          <a:stretch>
            <a:fillRect/>
          </a:stretch>
        </p:blipFill>
        <p:spPr>
          <a:xfrm>
            <a:off x="1107048" y="3576675"/>
            <a:ext cx="685859" cy="685859"/>
          </a:xfrm>
          <a:prstGeom prst="rect">
            <a:avLst/>
          </a:prstGeom>
        </p:spPr>
      </p:pic>
      <p:sp>
        <p:nvSpPr>
          <p:cNvPr id="6" name="TextBox 5">
            <a:extLst>
              <a:ext uri="{FF2B5EF4-FFF2-40B4-BE49-F238E27FC236}">
                <a16:creationId xmlns:a16="http://schemas.microsoft.com/office/drawing/2014/main" id="{E1CA50DD-56A4-4DE2-B3AB-A11E593F2575}"/>
              </a:ext>
            </a:extLst>
          </p:cNvPr>
          <p:cNvSpPr txBox="1"/>
          <p:nvPr/>
        </p:nvSpPr>
        <p:spPr>
          <a:xfrm>
            <a:off x="6133012" y="1812384"/>
            <a:ext cx="2723606" cy="3139321"/>
          </a:xfrm>
          <a:prstGeom prst="rect">
            <a:avLst/>
          </a:prstGeom>
          <a:noFill/>
        </p:spPr>
        <p:txBody>
          <a:bodyPr wrap="square" rtlCol="0">
            <a:spAutoFit/>
          </a:bodyPr>
          <a:lstStyle/>
          <a:p>
            <a:r>
              <a:rPr lang="en-US" sz="1800" dirty="0"/>
              <a:t>Primary Endpoints: </a:t>
            </a:r>
          </a:p>
          <a:p>
            <a:r>
              <a:rPr lang="en-US" sz="1800" dirty="0"/>
              <a:t>OS with nivolumab/ipilimumab versus chemotherapy in PD-L1 positive population</a:t>
            </a:r>
          </a:p>
          <a:p>
            <a:endParaRPr lang="en-US" sz="1800" dirty="0"/>
          </a:p>
          <a:p>
            <a:r>
              <a:rPr lang="en-US" sz="1800" dirty="0"/>
              <a:t>PFS with nivolumab/ipilimumab versus chemotherapy in high TMB population</a:t>
            </a:r>
          </a:p>
        </p:txBody>
      </p:sp>
      <p:sp>
        <p:nvSpPr>
          <p:cNvPr id="7" name="Rectangle 6">
            <a:extLst>
              <a:ext uri="{FF2B5EF4-FFF2-40B4-BE49-F238E27FC236}">
                <a16:creationId xmlns:a16="http://schemas.microsoft.com/office/drawing/2014/main" id="{11B19B4B-6AE7-4DBC-9B5A-EA0C6241DE26}"/>
              </a:ext>
            </a:extLst>
          </p:cNvPr>
          <p:cNvSpPr/>
          <p:nvPr/>
        </p:nvSpPr>
        <p:spPr>
          <a:xfrm>
            <a:off x="6680301" y="4633215"/>
            <a:ext cx="2231701" cy="415498"/>
          </a:xfrm>
          <a:prstGeom prst="rect">
            <a:avLst/>
          </a:prstGeom>
        </p:spPr>
        <p:txBody>
          <a:bodyPr wrap="none">
            <a:spAutoFit/>
          </a:bodyPr>
          <a:lstStyle/>
          <a:p>
            <a:r>
              <a:rPr lang="en-US" sz="1050" dirty="0">
                <a:latin typeface="Arial" panose="020B0604020202020204" pitchFamily="34" charset="0"/>
                <a:cs typeface="Arial" panose="020B0604020202020204" pitchFamily="34" charset="0"/>
              </a:rPr>
              <a:t>Hellman et al. N </a:t>
            </a:r>
            <a:r>
              <a:rPr lang="en-US" sz="1050" dirty="0" err="1">
                <a:latin typeface="Arial" panose="020B0604020202020204" pitchFamily="34" charset="0"/>
                <a:cs typeface="Arial" panose="020B0604020202020204" pitchFamily="34" charset="0"/>
              </a:rPr>
              <a:t>Engl</a:t>
            </a:r>
            <a:r>
              <a:rPr lang="en-US" sz="1050" dirty="0">
                <a:latin typeface="Arial" panose="020B0604020202020204" pitchFamily="34" charset="0"/>
                <a:cs typeface="Arial" panose="020B0604020202020204" pitchFamily="34" charset="0"/>
              </a:rPr>
              <a:t> J Med 2018.</a:t>
            </a:r>
          </a:p>
          <a:p>
            <a:r>
              <a:rPr lang="en-US" sz="1050" dirty="0">
                <a:latin typeface="Arial" panose="020B0604020202020204" pitchFamily="34" charset="0"/>
                <a:cs typeface="Arial" panose="020B0604020202020204" pitchFamily="34" charset="0"/>
              </a:rPr>
              <a:t>Hellman et al. N </a:t>
            </a:r>
            <a:r>
              <a:rPr lang="en-US" sz="1050" dirty="0" err="1">
                <a:latin typeface="Arial" panose="020B0604020202020204" pitchFamily="34" charset="0"/>
                <a:cs typeface="Arial" panose="020B0604020202020204" pitchFamily="34" charset="0"/>
              </a:rPr>
              <a:t>Engl</a:t>
            </a:r>
            <a:r>
              <a:rPr lang="en-US" sz="1050" dirty="0">
                <a:latin typeface="Arial" panose="020B0604020202020204" pitchFamily="34" charset="0"/>
                <a:cs typeface="Arial" panose="020B0604020202020204" pitchFamily="34" charset="0"/>
              </a:rPr>
              <a:t> J Med 2019.</a:t>
            </a:r>
          </a:p>
        </p:txBody>
      </p:sp>
    </p:spTree>
    <p:extLst>
      <p:ext uri="{BB962C8B-B14F-4D97-AF65-F5344CB8AC3E}">
        <p14:creationId xmlns:p14="http://schemas.microsoft.com/office/powerpoint/2010/main" val="2224840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513"/>
            <a:ext cx="8229600" cy="857250"/>
          </a:xfrm>
        </p:spPr>
        <p:txBody>
          <a:bodyPr/>
          <a:lstStyle/>
          <a:p>
            <a:r>
              <a:rPr lang="en-US" b="1" dirty="0">
                <a:solidFill>
                  <a:schemeClr val="tx1"/>
                </a:solidFill>
                <a:latin typeface="Arial" panose="020B0604020202020204" pitchFamily="34" charset="0"/>
                <a:cs typeface="Arial" panose="020B0604020202020204" pitchFamily="34" charset="0"/>
              </a:rPr>
              <a:t>Checkmate 227</a:t>
            </a:r>
          </a:p>
        </p:txBody>
      </p:sp>
      <p:sp>
        <p:nvSpPr>
          <p:cNvPr id="3" name="Content Placeholder 2"/>
          <p:cNvSpPr>
            <a:spLocks noGrp="1"/>
          </p:cNvSpPr>
          <p:nvPr>
            <p:ph idx="1"/>
          </p:nvPr>
        </p:nvSpPr>
        <p:spPr>
          <a:xfrm>
            <a:off x="5546961" y="1466888"/>
            <a:ext cx="8141080" cy="345795"/>
          </a:xfrm>
        </p:spPr>
        <p:txBody>
          <a:bodyPr/>
          <a:lstStyle/>
          <a:p>
            <a:pPr marL="0" indent="0">
              <a:buNone/>
            </a:pPr>
            <a:r>
              <a:rPr lang="en-US" sz="1350" dirty="0">
                <a:latin typeface="Arial" panose="020B0604020202020204" pitchFamily="34" charset="0"/>
                <a:cs typeface="Arial" panose="020B0604020202020204" pitchFamily="34" charset="0"/>
                <a:sym typeface="Wingdings" panose="05000000000000000000" pitchFamily="2" charset="2"/>
              </a:rPr>
              <a:t>Nivolumab/Ipilimumab (compared to </a:t>
            </a:r>
          </a:p>
          <a:p>
            <a:pPr marL="0" indent="0">
              <a:buNone/>
            </a:pPr>
            <a:r>
              <a:rPr lang="en-US" sz="1350" dirty="0">
                <a:latin typeface="Arial" panose="020B0604020202020204" pitchFamily="34" charset="0"/>
                <a:cs typeface="Arial" panose="020B0604020202020204" pitchFamily="34" charset="0"/>
                <a:sym typeface="Wingdings" panose="05000000000000000000" pitchFamily="2" charset="2"/>
              </a:rPr>
              <a:t>chemotherapy) associated with:</a:t>
            </a:r>
          </a:p>
          <a:p>
            <a:r>
              <a:rPr lang="en-US" sz="1350" dirty="0">
                <a:latin typeface="Arial" panose="020B0604020202020204" pitchFamily="34" charset="0"/>
                <a:cs typeface="Arial" panose="020B0604020202020204" pitchFamily="34" charset="0"/>
                <a:sym typeface="Wingdings" panose="05000000000000000000" pitchFamily="2" charset="2"/>
              </a:rPr>
              <a:t>↑ PFS in high TMB population</a:t>
            </a:r>
          </a:p>
          <a:p>
            <a:r>
              <a:rPr lang="en-US" sz="1350" dirty="0">
                <a:latin typeface="Arial" panose="020B0604020202020204" pitchFamily="34" charset="0"/>
                <a:cs typeface="Arial" panose="020B0604020202020204" pitchFamily="34" charset="0"/>
                <a:sym typeface="Wingdings" panose="05000000000000000000" pitchFamily="2" charset="2"/>
              </a:rPr>
              <a:t>↑ OS in PD-L1 positive patients </a:t>
            </a:r>
          </a:p>
          <a:p>
            <a:pPr marL="0" indent="0">
              <a:buNone/>
            </a:pPr>
            <a:r>
              <a:rPr lang="en-US" sz="1350" dirty="0">
                <a:latin typeface="Arial" panose="020B0604020202020204" pitchFamily="34" charset="0"/>
                <a:cs typeface="Arial" panose="020B0604020202020204" pitchFamily="34" charset="0"/>
                <a:sym typeface="Wingdings" panose="05000000000000000000" pitchFamily="2" charset="2"/>
              </a:rPr>
              <a:t>      (17.1 vs 14.9 months, HR 0.79)</a:t>
            </a:r>
          </a:p>
          <a:p>
            <a:r>
              <a:rPr lang="en-US" sz="1350" dirty="0">
                <a:latin typeface="Arial" panose="020B0604020202020204" pitchFamily="34" charset="0"/>
                <a:cs typeface="Arial" panose="020B0604020202020204" pitchFamily="34" charset="0"/>
                <a:sym typeface="Wingdings" panose="05000000000000000000" pitchFamily="2" charset="2"/>
              </a:rPr>
              <a:t>↑ ORR (35.9% vs 30%)</a:t>
            </a:r>
          </a:p>
          <a:p>
            <a:r>
              <a:rPr lang="en-US" sz="1350" dirty="0">
                <a:latin typeface="Arial" panose="020B0604020202020204" pitchFamily="34" charset="0"/>
                <a:cs typeface="Arial" panose="020B0604020202020204" pitchFamily="34" charset="0"/>
                <a:sym typeface="Wingdings" panose="05000000000000000000" pitchFamily="2" charset="2"/>
              </a:rPr>
              <a:t>↑ </a:t>
            </a:r>
            <a:r>
              <a:rPr lang="en-US" sz="1350" dirty="0" err="1">
                <a:latin typeface="Arial" panose="020B0604020202020204" pitchFamily="34" charset="0"/>
                <a:cs typeface="Arial" panose="020B0604020202020204" pitchFamily="34" charset="0"/>
                <a:sym typeface="Wingdings" panose="05000000000000000000" pitchFamily="2" charset="2"/>
              </a:rPr>
              <a:t>mDOR</a:t>
            </a:r>
            <a:r>
              <a:rPr lang="en-US" sz="1350" dirty="0">
                <a:latin typeface="Arial" panose="020B0604020202020204" pitchFamily="34" charset="0"/>
                <a:cs typeface="Arial" panose="020B0604020202020204" pitchFamily="34" charset="0"/>
                <a:sym typeface="Wingdings" panose="05000000000000000000" pitchFamily="2" charset="2"/>
              </a:rPr>
              <a:t> (23.2 vs. 6.2 months)</a:t>
            </a:r>
          </a:p>
          <a:p>
            <a:r>
              <a:rPr lang="en-US" sz="1350" dirty="0">
                <a:latin typeface="Arial" panose="020B0604020202020204" pitchFamily="34" charset="0"/>
                <a:cs typeface="Arial" panose="020B0604020202020204" pitchFamily="34" charset="0"/>
                <a:sym typeface="Wingdings" panose="05000000000000000000" pitchFamily="2" charset="2"/>
              </a:rPr>
              <a:t>OS benefit also noted in PD-L1 negative </a:t>
            </a:r>
          </a:p>
          <a:p>
            <a:pPr marL="0" indent="0">
              <a:buNone/>
            </a:pPr>
            <a:r>
              <a:rPr lang="en-US" sz="1350" dirty="0">
                <a:latin typeface="Arial" panose="020B0604020202020204" pitchFamily="34" charset="0"/>
                <a:cs typeface="Arial" panose="020B0604020202020204" pitchFamily="34" charset="0"/>
                <a:sym typeface="Wingdings" panose="05000000000000000000" pitchFamily="2" charset="2"/>
              </a:rPr>
              <a:t>     patients(17.2 vs 12.2 months, HR 0.62), </a:t>
            </a:r>
          </a:p>
          <a:p>
            <a:pPr marL="0" indent="0">
              <a:buNone/>
            </a:pPr>
            <a:r>
              <a:rPr lang="en-US" sz="1350" dirty="0">
                <a:latin typeface="Arial" panose="020B0604020202020204" pitchFamily="34" charset="0"/>
                <a:cs typeface="Arial" panose="020B0604020202020204" pitchFamily="34" charset="0"/>
                <a:sym typeface="Wingdings" panose="05000000000000000000" pitchFamily="2" charset="2"/>
              </a:rPr>
              <a:t>     although this analysis was exploratory</a:t>
            </a:r>
          </a:p>
          <a:p>
            <a:endParaRPr lang="en-US" sz="1350" dirty="0">
              <a:latin typeface="Arial" panose="020B0604020202020204" pitchFamily="34" charset="0"/>
              <a:cs typeface="Arial" panose="020B0604020202020204" pitchFamily="34" charset="0"/>
              <a:sym typeface="Wingdings" panose="05000000000000000000" pitchFamily="2" charset="2"/>
            </a:endParaRPr>
          </a:p>
          <a:p>
            <a:endParaRPr lang="en-US" sz="1350" dirty="0">
              <a:latin typeface="Arial" panose="020B0604020202020204" pitchFamily="34" charset="0"/>
              <a:cs typeface="Arial" panose="020B0604020202020204" pitchFamily="34" charset="0"/>
              <a:sym typeface="Wingdings" panose="05000000000000000000" pitchFamily="2" charset="2"/>
            </a:endParaRPr>
          </a:p>
          <a:p>
            <a:pPr marL="0" indent="0">
              <a:buNone/>
            </a:pPr>
            <a:br>
              <a:rPr lang="en-US" sz="1350" dirty="0">
                <a:latin typeface="Arial" panose="020B0604020202020204" pitchFamily="34" charset="0"/>
                <a:cs typeface="Arial" panose="020B0604020202020204" pitchFamily="34" charset="0"/>
                <a:sym typeface="Wingdings" panose="05000000000000000000" pitchFamily="2" charset="2"/>
              </a:rPr>
            </a:br>
            <a:endParaRPr lang="en-US" sz="1350" dirty="0">
              <a:latin typeface="Arial" panose="020B0604020202020204" pitchFamily="34" charset="0"/>
              <a:cs typeface="Arial" panose="020B0604020202020204" pitchFamily="34" charset="0"/>
              <a:sym typeface="Wingdings" panose="05000000000000000000" pitchFamily="2" charset="2"/>
            </a:endParaRPr>
          </a:p>
          <a:p>
            <a:endParaRPr lang="en-US" sz="1350" dirty="0">
              <a:latin typeface="Arial" panose="020B0604020202020204" pitchFamily="34" charset="0"/>
              <a:cs typeface="Arial" panose="020B0604020202020204" pitchFamily="34" charset="0"/>
              <a:sym typeface="Wingdings" panose="05000000000000000000" pitchFamily="2" charset="2"/>
            </a:endParaRPr>
          </a:p>
          <a:p>
            <a:endParaRPr lang="en-US" sz="13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lvl="1"/>
            <a:endParaRPr lang="en-US" sz="1500" dirty="0">
              <a:latin typeface="Arial" panose="020B0604020202020204" pitchFamily="34" charset="0"/>
              <a:cs typeface="Arial" panose="020B0604020202020204" pitchFamily="34" charset="0"/>
              <a:sym typeface="Wingdings" panose="05000000000000000000" pitchFamily="2" charset="2"/>
            </a:endParaRPr>
          </a:p>
          <a:p>
            <a:pPr lvl="1"/>
            <a:endParaRPr lang="en-US" sz="1350" dirty="0">
              <a:latin typeface="Arial" panose="020B0604020202020204" pitchFamily="34" charset="0"/>
              <a:cs typeface="Arial" panose="020B0604020202020204" pitchFamily="34" charset="0"/>
              <a:sym typeface="Wingdings" panose="05000000000000000000" pitchFamily="2" charset="2"/>
            </a:endParaRPr>
          </a:p>
        </p:txBody>
      </p:sp>
      <p:pic>
        <p:nvPicPr>
          <p:cNvPr id="4" name="Picture 3">
            <a:extLst>
              <a:ext uri="{FF2B5EF4-FFF2-40B4-BE49-F238E27FC236}">
                <a16:creationId xmlns:a16="http://schemas.microsoft.com/office/drawing/2014/main" id="{F798DE98-D744-1B4D-BBAE-BD627FC8CAB1}"/>
              </a:ext>
            </a:extLst>
          </p:cNvPr>
          <p:cNvPicPr>
            <a:picLocks noChangeAspect="1"/>
          </p:cNvPicPr>
          <p:nvPr/>
        </p:nvPicPr>
        <p:blipFill>
          <a:blip r:embed="rId3"/>
          <a:stretch>
            <a:fillRect/>
          </a:stretch>
        </p:blipFill>
        <p:spPr>
          <a:xfrm>
            <a:off x="209550" y="2523830"/>
            <a:ext cx="4876801" cy="2350197"/>
          </a:xfrm>
          <a:prstGeom prst="rect">
            <a:avLst/>
          </a:prstGeom>
        </p:spPr>
      </p:pic>
      <p:pic>
        <p:nvPicPr>
          <p:cNvPr id="7" name="Picture 6">
            <a:extLst>
              <a:ext uri="{FF2B5EF4-FFF2-40B4-BE49-F238E27FC236}">
                <a16:creationId xmlns:a16="http://schemas.microsoft.com/office/drawing/2014/main" id="{E2C956E2-9C5D-124E-9A05-415A4DF4F83E}"/>
              </a:ext>
            </a:extLst>
          </p:cNvPr>
          <p:cNvPicPr>
            <a:picLocks noChangeAspect="1"/>
          </p:cNvPicPr>
          <p:nvPr/>
        </p:nvPicPr>
        <p:blipFill>
          <a:blip r:embed="rId4"/>
          <a:stretch>
            <a:fillRect/>
          </a:stretch>
        </p:blipFill>
        <p:spPr>
          <a:xfrm>
            <a:off x="209549" y="354531"/>
            <a:ext cx="2743201" cy="2080847"/>
          </a:xfrm>
          <a:prstGeom prst="rect">
            <a:avLst/>
          </a:prstGeom>
        </p:spPr>
      </p:pic>
      <p:sp>
        <p:nvSpPr>
          <p:cNvPr id="9" name="Rectangle 8">
            <a:extLst>
              <a:ext uri="{FF2B5EF4-FFF2-40B4-BE49-F238E27FC236}">
                <a16:creationId xmlns:a16="http://schemas.microsoft.com/office/drawing/2014/main" id="{46C1DB08-4EDF-A346-A89E-B17885D6234D}"/>
              </a:ext>
            </a:extLst>
          </p:cNvPr>
          <p:cNvSpPr/>
          <p:nvPr/>
        </p:nvSpPr>
        <p:spPr>
          <a:xfrm>
            <a:off x="6967683" y="4580541"/>
            <a:ext cx="2231701" cy="415498"/>
          </a:xfrm>
          <a:prstGeom prst="rect">
            <a:avLst/>
          </a:prstGeom>
        </p:spPr>
        <p:txBody>
          <a:bodyPr wrap="none">
            <a:spAutoFit/>
          </a:bodyPr>
          <a:lstStyle/>
          <a:p>
            <a:r>
              <a:rPr lang="en-US" sz="1050" dirty="0">
                <a:latin typeface="Arial" panose="020B0604020202020204" pitchFamily="34" charset="0"/>
                <a:cs typeface="Arial" panose="020B0604020202020204" pitchFamily="34" charset="0"/>
              </a:rPr>
              <a:t>Hellman et al. N </a:t>
            </a:r>
            <a:r>
              <a:rPr lang="en-US" sz="1050" dirty="0" err="1">
                <a:latin typeface="Arial" panose="020B0604020202020204" pitchFamily="34" charset="0"/>
                <a:cs typeface="Arial" panose="020B0604020202020204" pitchFamily="34" charset="0"/>
              </a:rPr>
              <a:t>Engl</a:t>
            </a:r>
            <a:r>
              <a:rPr lang="en-US" sz="1050" dirty="0">
                <a:latin typeface="Arial" panose="020B0604020202020204" pitchFamily="34" charset="0"/>
                <a:cs typeface="Arial" panose="020B0604020202020204" pitchFamily="34" charset="0"/>
              </a:rPr>
              <a:t> J Med 2018.</a:t>
            </a:r>
          </a:p>
          <a:p>
            <a:r>
              <a:rPr lang="en-US" sz="1050" dirty="0">
                <a:latin typeface="Arial" panose="020B0604020202020204" pitchFamily="34" charset="0"/>
                <a:cs typeface="Arial" panose="020B0604020202020204" pitchFamily="34" charset="0"/>
              </a:rPr>
              <a:t>Hellman et al. N </a:t>
            </a:r>
            <a:r>
              <a:rPr lang="en-US" sz="1050" dirty="0" err="1">
                <a:latin typeface="Arial" panose="020B0604020202020204" pitchFamily="34" charset="0"/>
                <a:cs typeface="Arial" panose="020B0604020202020204" pitchFamily="34" charset="0"/>
              </a:rPr>
              <a:t>Engl</a:t>
            </a:r>
            <a:r>
              <a:rPr lang="en-US" sz="1050" dirty="0">
                <a:latin typeface="Arial" panose="020B0604020202020204" pitchFamily="34" charset="0"/>
                <a:cs typeface="Arial" panose="020B0604020202020204" pitchFamily="34" charset="0"/>
              </a:rPr>
              <a:t> J Med 2019.</a:t>
            </a:r>
          </a:p>
        </p:txBody>
      </p:sp>
      <p:sp>
        <p:nvSpPr>
          <p:cNvPr id="5" name="Oval 4">
            <a:extLst>
              <a:ext uri="{FF2B5EF4-FFF2-40B4-BE49-F238E27FC236}">
                <a16:creationId xmlns:a16="http://schemas.microsoft.com/office/drawing/2014/main" id="{4A132155-D3B8-218D-2866-09C4FE915EA4}"/>
              </a:ext>
            </a:extLst>
          </p:cNvPr>
          <p:cNvSpPr/>
          <p:nvPr/>
        </p:nvSpPr>
        <p:spPr>
          <a:xfrm>
            <a:off x="1399032" y="2827877"/>
            <a:ext cx="795528" cy="6172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6" descr="Chemotherapy Stock Illustrations – 7,306 Chemotherapy Stock Illustrations,  Vectors &amp; Clipart - Dreamstime">
            <a:extLst>
              <a:ext uri="{FF2B5EF4-FFF2-40B4-BE49-F238E27FC236}">
                <a16:creationId xmlns:a16="http://schemas.microsoft.com/office/drawing/2014/main" id="{FFEB7BF7-46A3-544B-6368-E2C1CAE7D2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562"/>
          <a:stretch/>
        </p:blipFill>
        <p:spPr bwMode="auto">
          <a:xfrm>
            <a:off x="2331536" y="2523830"/>
            <a:ext cx="632827"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72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513"/>
            <a:ext cx="8229600" cy="857250"/>
          </a:xfrm>
        </p:spPr>
        <p:txBody>
          <a:bodyPr/>
          <a:lstStyle/>
          <a:p>
            <a:r>
              <a:rPr lang="en-US" b="1" dirty="0">
                <a:solidFill>
                  <a:schemeClr val="tx1"/>
                </a:solidFill>
                <a:latin typeface="Arial" panose="020B0604020202020204" pitchFamily="34" charset="0"/>
                <a:cs typeface="Arial" panose="020B0604020202020204" pitchFamily="34" charset="0"/>
              </a:rPr>
              <a:t>Checkmate 9LA</a:t>
            </a:r>
          </a:p>
        </p:txBody>
      </p:sp>
      <p:sp>
        <p:nvSpPr>
          <p:cNvPr id="10" name="Rectangle 9">
            <a:extLst>
              <a:ext uri="{FF2B5EF4-FFF2-40B4-BE49-F238E27FC236}">
                <a16:creationId xmlns:a16="http://schemas.microsoft.com/office/drawing/2014/main" id="{6DDFD118-1AAC-4C47-89FF-F890CB64ABB8}"/>
              </a:ext>
            </a:extLst>
          </p:cNvPr>
          <p:cNvSpPr/>
          <p:nvPr/>
        </p:nvSpPr>
        <p:spPr>
          <a:xfrm>
            <a:off x="6923200" y="4580541"/>
            <a:ext cx="2274982" cy="415498"/>
          </a:xfrm>
          <a:prstGeom prst="rect">
            <a:avLst/>
          </a:prstGeom>
        </p:spPr>
        <p:txBody>
          <a:bodyPr wrap="none">
            <a:spAutoFit/>
          </a:bodyPr>
          <a:lstStyle/>
          <a:p>
            <a:r>
              <a:rPr lang="en-US" sz="1050" dirty="0">
                <a:latin typeface="Arial" panose="020B0604020202020204" pitchFamily="34" charset="0"/>
                <a:cs typeface="Arial" panose="020B0604020202020204" pitchFamily="34" charset="0"/>
              </a:rPr>
              <a:t>Reck et al. ASCO abstract 2020.</a:t>
            </a:r>
          </a:p>
          <a:p>
            <a:r>
              <a:rPr lang="en-US" sz="1050" dirty="0">
                <a:latin typeface="Arial" panose="020B0604020202020204" pitchFamily="34" charset="0"/>
                <a:cs typeface="Arial" panose="020B0604020202020204" pitchFamily="34" charset="0"/>
              </a:rPr>
              <a:t>Paz-Ares et al. Lancet Oncol 2021.</a:t>
            </a:r>
          </a:p>
        </p:txBody>
      </p:sp>
      <p:sp>
        <p:nvSpPr>
          <p:cNvPr id="6" name="Rectangle 5">
            <a:extLst>
              <a:ext uri="{FF2B5EF4-FFF2-40B4-BE49-F238E27FC236}">
                <a16:creationId xmlns:a16="http://schemas.microsoft.com/office/drawing/2014/main" id="{9A46208B-BEFD-FA40-A4FD-E6891C029148}"/>
              </a:ext>
            </a:extLst>
          </p:cNvPr>
          <p:cNvSpPr/>
          <p:nvPr/>
        </p:nvSpPr>
        <p:spPr>
          <a:xfrm>
            <a:off x="2247900" y="3450431"/>
            <a:ext cx="6858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B9310030-6A49-DA4B-871B-D12C524CD1CE}"/>
              </a:ext>
            </a:extLst>
          </p:cNvPr>
          <p:cNvPicPr>
            <a:picLocks noChangeAspect="1"/>
          </p:cNvPicPr>
          <p:nvPr/>
        </p:nvPicPr>
        <p:blipFill>
          <a:blip r:embed="rId3"/>
          <a:stretch>
            <a:fillRect/>
          </a:stretch>
        </p:blipFill>
        <p:spPr>
          <a:xfrm>
            <a:off x="509900" y="1102518"/>
            <a:ext cx="8124200" cy="3357563"/>
          </a:xfrm>
          <a:prstGeom prst="rect">
            <a:avLst/>
          </a:prstGeom>
        </p:spPr>
      </p:pic>
    </p:spTree>
    <p:extLst>
      <p:ext uri="{BB962C8B-B14F-4D97-AF65-F5344CB8AC3E}">
        <p14:creationId xmlns:p14="http://schemas.microsoft.com/office/powerpoint/2010/main" val="950975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053"/>
            <a:ext cx="8229600" cy="857250"/>
          </a:xfrm>
        </p:spPr>
        <p:txBody>
          <a:bodyPr/>
          <a:lstStyle/>
          <a:p>
            <a:r>
              <a:rPr lang="en-US" b="1" dirty="0">
                <a:solidFill>
                  <a:schemeClr val="tx1"/>
                </a:solidFill>
                <a:latin typeface="Arial" panose="020B0604020202020204" pitchFamily="34" charset="0"/>
                <a:cs typeface="Arial" panose="020B0604020202020204" pitchFamily="34" charset="0"/>
              </a:rPr>
              <a:t>Checkmate 9LA</a:t>
            </a:r>
          </a:p>
        </p:txBody>
      </p:sp>
      <p:sp>
        <p:nvSpPr>
          <p:cNvPr id="10" name="Rectangle 9">
            <a:extLst>
              <a:ext uri="{FF2B5EF4-FFF2-40B4-BE49-F238E27FC236}">
                <a16:creationId xmlns:a16="http://schemas.microsoft.com/office/drawing/2014/main" id="{6DDFD118-1AAC-4C47-89FF-F890CB64ABB8}"/>
              </a:ext>
            </a:extLst>
          </p:cNvPr>
          <p:cNvSpPr/>
          <p:nvPr/>
        </p:nvSpPr>
        <p:spPr>
          <a:xfrm>
            <a:off x="6923200" y="4580541"/>
            <a:ext cx="2274982" cy="415498"/>
          </a:xfrm>
          <a:prstGeom prst="rect">
            <a:avLst/>
          </a:prstGeom>
        </p:spPr>
        <p:txBody>
          <a:bodyPr wrap="none">
            <a:spAutoFit/>
          </a:bodyPr>
          <a:lstStyle/>
          <a:p>
            <a:r>
              <a:rPr lang="en-US" sz="1050" dirty="0">
                <a:latin typeface="Arial" panose="020B0604020202020204" pitchFamily="34" charset="0"/>
                <a:cs typeface="Arial" panose="020B0604020202020204" pitchFamily="34" charset="0"/>
              </a:rPr>
              <a:t>Reck et al. ASCO abstract 2020.</a:t>
            </a:r>
          </a:p>
          <a:p>
            <a:r>
              <a:rPr lang="en-US" sz="1050" dirty="0">
                <a:latin typeface="Arial" panose="020B0604020202020204" pitchFamily="34" charset="0"/>
                <a:cs typeface="Arial" panose="020B0604020202020204" pitchFamily="34" charset="0"/>
              </a:rPr>
              <a:t>Paz-Ares et al. Lancet Oncol 2021.</a:t>
            </a:r>
          </a:p>
        </p:txBody>
      </p:sp>
      <p:sp>
        <p:nvSpPr>
          <p:cNvPr id="6" name="Rectangle 5">
            <a:extLst>
              <a:ext uri="{FF2B5EF4-FFF2-40B4-BE49-F238E27FC236}">
                <a16:creationId xmlns:a16="http://schemas.microsoft.com/office/drawing/2014/main" id="{9A46208B-BEFD-FA40-A4FD-E6891C029148}"/>
              </a:ext>
            </a:extLst>
          </p:cNvPr>
          <p:cNvSpPr/>
          <p:nvPr/>
        </p:nvSpPr>
        <p:spPr>
          <a:xfrm>
            <a:off x="2247900" y="3450431"/>
            <a:ext cx="6858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Content Placeholder 2">
            <a:extLst>
              <a:ext uri="{FF2B5EF4-FFF2-40B4-BE49-F238E27FC236}">
                <a16:creationId xmlns:a16="http://schemas.microsoft.com/office/drawing/2014/main" id="{6F222A32-F11F-43B5-9032-30374DF83435}"/>
              </a:ext>
            </a:extLst>
          </p:cNvPr>
          <p:cNvSpPr>
            <a:spLocks noGrp="1"/>
          </p:cNvSpPr>
          <p:nvPr>
            <p:ph idx="1"/>
          </p:nvPr>
        </p:nvSpPr>
        <p:spPr>
          <a:xfrm>
            <a:off x="904861" y="1033171"/>
            <a:ext cx="6939212" cy="345795"/>
          </a:xfrm>
        </p:spPr>
        <p:txBody>
          <a:bodyPr/>
          <a:lstStyle/>
          <a:p>
            <a:pPr marL="0" indent="0">
              <a:buNone/>
            </a:pPr>
            <a:r>
              <a:rPr lang="en-US" sz="1350" dirty="0">
                <a:latin typeface="Arial" panose="020B0604020202020204" pitchFamily="34" charset="0"/>
                <a:cs typeface="Arial" panose="020B0604020202020204" pitchFamily="34" charset="0"/>
                <a:sym typeface="Wingdings" panose="05000000000000000000" pitchFamily="2" charset="2"/>
              </a:rPr>
              <a:t>Nivolumab/Ipilimumab/chemotherapy associated with:</a:t>
            </a:r>
          </a:p>
          <a:p>
            <a:r>
              <a:rPr lang="en-US" sz="1350" dirty="0">
                <a:latin typeface="Arial" panose="020B0604020202020204" pitchFamily="34" charset="0"/>
                <a:cs typeface="Arial" panose="020B0604020202020204" pitchFamily="34" charset="0"/>
                <a:sym typeface="Wingdings" panose="05000000000000000000" pitchFamily="2" charset="2"/>
              </a:rPr>
              <a:t>↑ median OS (15.6 vs 10.9 months, HR 0.66, 95% CI 0.55-0.80)</a:t>
            </a:r>
          </a:p>
          <a:p>
            <a:r>
              <a:rPr lang="en-US" sz="1350" dirty="0">
                <a:latin typeface="Arial" panose="020B0604020202020204" pitchFamily="34" charset="0"/>
                <a:cs typeface="Arial" panose="020B0604020202020204" pitchFamily="34" charset="0"/>
                <a:sym typeface="Wingdings" panose="05000000000000000000" pitchFamily="2" charset="2"/>
              </a:rPr>
              <a:t>↑ PFS (6.8 vs 5.0 months; HR 0.70, 95% CI 0.57-0.86) </a:t>
            </a:r>
          </a:p>
          <a:p>
            <a:r>
              <a:rPr lang="en-US" sz="1350" dirty="0">
                <a:latin typeface="Arial" panose="020B0604020202020204" pitchFamily="34" charset="0"/>
                <a:cs typeface="Arial" panose="020B0604020202020204" pitchFamily="34" charset="0"/>
                <a:sym typeface="Wingdings" panose="05000000000000000000" pitchFamily="2" charset="2"/>
              </a:rPr>
              <a:t>↑ ORR (38% vs 25%)</a:t>
            </a:r>
          </a:p>
          <a:p>
            <a:endParaRPr lang="en-US" sz="1350" dirty="0">
              <a:latin typeface="Arial" panose="020B0604020202020204" pitchFamily="34" charset="0"/>
              <a:cs typeface="Arial" panose="020B0604020202020204" pitchFamily="34" charset="0"/>
              <a:sym typeface="Wingdings" panose="05000000000000000000" pitchFamily="2" charset="2"/>
            </a:endParaRPr>
          </a:p>
          <a:p>
            <a:endParaRPr lang="en-US" sz="1350" dirty="0">
              <a:latin typeface="Arial" panose="020B0604020202020204" pitchFamily="34" charset="0"/>
              <a:cs typeface="Arial" panose="020B0604020202020204" pitchFamily="34" charset="0"/>
              <a:sym typeface="Wingdings" panose="05000000000000000000" pitchFamily="2" charset="2"/>
            </a:endParaRPr>
          </a:p>
          <a:p>
            <a:pPr marL="0" indent="0">
              <a:buNone/>
            </a:pPr>
            <a:br>
              <a:rPr lang="en-US" sz="1350" dirty="0">
                <a:latin typeface="Arial" panose="020B0604020202020204" pitchFamily="34" charset="0"/>
                <a:cs typeface="Arial" panose="020B0604020202020204" pitchFamily="34" charset="0"/>
                <a:sym typeface="Wingdings" panose="05000000000000000000" pitchFamily="2" charset="2"/>
              </a:rPr>
            </a:br>
            <a:endParaRPr lang="en-US" sz="1350" dirty="0">
              <a:latin typeface="Arial" panose="020B0604020202020204" pitchFamily="34" charset="0"/>
              <a:cs typeface="Arial" panose="020B0604020202020204" pitchFamily="34" charset="0"/>
              <a:sym typeface="Wingdings" panose="05000000000000000000" pitchFamily="2" charset="2"/>
            </a:endParaRPr>
          </a:p>
          <a:p>
            <a:endParaRPr lang="en-US" sz="1350" dirty="0">
              <a:latin typeface="Arial" panose="020B0604020202020204" pitchFamily="34" charset="0"/>
              <a:cs typeface="Arial" panose="020B0604020202020204" pitchFamily="34" charset="0"/>
              <a:sym typeface="Wingdings" panose="05000000000000000000" pitchFamily="2" charset="2"/>
            </a:endParaRPr>
          </a:p>
          <a:p>
            <a:endParaRPr lang="en-US" sz="13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en-US" sz="1650" dirty="0">
              <a:latin typeface="Arial" panose="020B0604020202020204" pitchFamily="34" charset="0"/>
              <a:cs typeface="Arial" panose="020B0604020202020204" pitchFamily="34" charset="0"/>
              <a:sym typeface="Wingdings" panose="05000000000000000000" pitchFamily="2" charset="2"/>
            </a:endParaRPr>
          </a:p>
          <a:p>
            <a:pPr lvl="1"/>
            <a:endParaRPr lang="en-US" sz="1500" dirty="0">
              <a:latin typeface="Arial" panose="020B0604020202020204" pitchFamily="34" charset="0"/>
              <a:cs typeface="Arial" panose="020B0604020202020204" pitchFamily="34" charset="0"/>
              <a:sym typeface="Wingdings" panose="05000000000000000000" pitchFamily="2" charset="2"/>
            </a:endParaRPr>
          </a:p>
          <a:p>
            <a:pPr lvl="1"/>
            <a:endParaRPr lang="en-US" sz="1350" dirty="0">
              <a:latin typeface="Arial" panose="020B0604020202020204" pitchFamily="34" charset="0"/>
              <a:cs typeface="Arial" panose="020B0604020202020204" pitchFamily="34" charset="0"/>
              <a:sym typeface="Wingdings" panose="05000000000000000000" pitchFamily="2" charset="2"/>
            </a:endParaRPr>
          </a:p>
        </p:txBody>
      </p:sp>
      <p:pic>
        <p:nvPicPr>
          <p:cNvPr id="3" name="Picture 2">
            <a:extLst>
              <a:ext uri="{FF2B5EF4-FFF2-40B4-BE49-F238E27FC236}">
                <a16:creationId xmlns:a16="http://schemas.microsoft.com/office/drawing/2014/main" id="{3A2A1424-835E-4FAC-AB9E-2C74DF60387E}"/>
              </a:ext>
            </a:extLst>
          </p:cNvPr>
          <p:cNvPicPr>
            <a:picLocks noChangeAspect="1"/>
          </p:cNvPicPr>
          <p:nvPr/>
        </p:nvPicPr>
        <p:blipFill>
          <a:blip r:embed="rId3"/>
          <a:stretch>
            <a:fillRect/>
          </a:stretch>
        </p:blipFill>
        <p:spPr>
          <a:xfrm>
            <a:off x="1737859" y="2105943"/>
            <a:ext cx="5273216" cy="2413009"/>
          </a:xfrm>
          <a:prstGeom prst="rect">
            <a:avLst/>
          </a:prstGeom>
          <a:ln>
            <a:solidFill>
              <a:schemeClr val="tx1"/>
            </a:solidFill>
          </a:ln>
        </p:spPr>
      </p:pic>
    </p:spTree>
    <p:extLst>
      <p:ext uri="{BB962C8B-B14F-4D97-AF65-F5344CB8AC3E}">
        <p14:creationId xmlns:p14="http://schemas.microsoft.com/office/powerpoint/2010/main" val="925656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4240170" y="61781"/>
            <a:ext cx="663660" cy="230310"/>
          </a:xfrm>
          <a:prstGeom prst="rect">
            <a:avLst/>
          </a:prstGeom>
          <a:noFill/>
          <a:ln>
            <a:noFill/>
          </a:ln>
        </p:spPr>
        <p:style>
          <a:lnRef idx="0">
            <a:scrgbClr r="0" g="0" b="0"/>
          </a:lnRef>
          <a:fillRef idx="0">
            <a:scrgbClr r="0" g="0" b="0"/>
          </a:fillRef>
          <a:effectRef idx="0">
            <a:scrgbClr r="0" g="0" b="0"/>
          </a:effectRef>
          <a:fontRef idx="minor"/>
        </p:style>
        <p:txBody>
          <a:bodyPr wrap="none" lIns="67500" tIns="35100" rIns="67500" bIns="35100"/>
          <a:lstStyle/>
          <a:p>
            <a:r>
              <a:rPr lang="en-US" sz="1050" spc="-1">
                <a:solidFill>
                  <a:srgbClr val="FFFFFF"/>
                </a:solidFill>
                <a:latin typeface="Arial"/>
              </a:rPr>
              <a:t>Figure 1 </a:t>
            </a:r>
          </a:p>
        </p:txBody>
      </p:sp>
      <p:pic>
        <p:nvPicPr>
          <p:cNvPr id="48" name="Main graphic"/>
          <p:cNvPicPr/>
          <p:nvPr/>
        </p:nvPicPr>
        <p:blipFill>
          <a:blip r:embed="rId3"/>
          <a:stretch/>
        </p:blipFill>
        <p:spPr>
          <a:xfrm>
            <a:off x="1280335" y="800771"/>
            <a:ext cx="6489239" cy="3334063"/>
          </a:xfrm>
          <a:prstGeom prst="rect">
            <a:avLst/>
          </a:prstGeom>
          <a:ln>
            <a:noFill/>
          </a:ln>
        </p:spPr>
      </p:pic>
      <p:sp>
        <p:nvSpPr>
          <p:cNvPr id="49" name="TextShape 2"/>
          <p:cNvSpPr txBox="1"/>
          <p:nvPr/>
        </p:nvSpPr>
        <p:spPr>
          <a:xfrm>
            <a:off x="5488894" y="4883711"/>
            <a:ext cx="6191100" cy="173340"/>
          </a:xfrm>
          <a:prstGeom prst="rect">
            <a:avLst/>
          </a:prstGeom>
          <a:noFill/>
          <a:ln>
            <a:noFill/>
          </a:ln>
        </p:spPr>
        <p:txBody>
          <a:bodyPr lIns="67500" tIns="33750" rIns="67500" bIns="33750"/>
          <a:lstStyle/>
          <a:p>
            <a:r>
              <a:rPr lang="en-US" sz="675" i="1" spc="-1" dirty="0">
                <a:latin typeface="Arial"/>
              </a:rPr>
              <a:t>Annals of Oncology</a:t>
            </a:r>
            <a:r>
              <a:rPr lang="en-US" sz="675" spc="-1" dirty="0">
                <a:latin typeface="Arial"/>
              </a:rPr>
              <a:t> 2019 30884-896DOI: (10.1093/</a:t>
            </a:r>
            <a:r>
              <a:rPr lang="en-US" sz="675" spc="-1" dirty="0" err="1">
                <a:latin typeface="Arial"/>
              </a:rPr>
              <a:t>annonc</a:t>
            </a:r>
            <a:r>
              <a:rPr lang="en-US" sz="675" spc="-1" dirty="0">
                <a:solidFill>
                  <a:srgbClr val="FFFFFF"/>
                </a:solidFill>
                <a:latin typeface="Arial"/>
              </a:rPr>
              <a:t>/mdz109) </a:t>
            </a:r>
          </a:p>
        </p:txBody>
      </p:sp>
      <p:sp>
        <p:nvSpPr>
          <p:cNvPr id="50" name="TextShape 3"/>
          <p:cNvSpPr txBox="1"/>
          <p:nvPr/>
        </p:nvSpPr>
        <p:spPr>
          <a:xfrm>
            <a:off x="1857420" y="4970381"/>
            <a:ext cx="4167180" cy="173340"/>
          </a:xfrm>
          <a:prstGeom prst="rect">
            <a:avLst/>
          </a:prstGeom>
          <a:noFill/>
          <a:ln>
            <a:noFill/>
          </a:ln>
        </p:spPr>
        <p:txBody>
          <a:bodyPr lIns="67500" tIns="35100" rIns="67500" bIns="35100" anchor="ctr"/>
          <a:lstStyle/>
          <a:p>
            <a:r>
              <a:rPr lang="en-US" sz="675" spc="-1">
                <a:solidFill>
                  <a:srgbClr val="FFFFFF"/>
                </a:solidFill>
                <a:latin typeface="Arial"/>
              </a:rPr>
              <a:t>Copyright © 2019 THE AUTHORS</a:t>
            </a:r>
            <a:r>
              <a:rPr lang="en-US" sz="675" spc="-1">
                <a:solidFill>
                  <a:srgbClr val="FFFFFF"/>
                </a:solidFill>
                <a:latin typeface="Arial"/>
                <a:hlinkClick r:id="rId4"/>
              </a:rPr>
              <a:t> Terms and Conditions</a:t>
            </a:r>
            <a:endParaRPr lang="en-US" sz="675" spc="-1">
              <a:solidFill>
                <a:srgbClr val="FFFFFF"/>
              </a:solidFill>
              <a:latin typeface="Arial"/>
            </a:endParaRPr>
          </a:p>
        </p:txBody>
      </p:sp>
      <p:pic>
        <p:nvPicPr>
          <p:cNvPr id="51" name="Logo"/>
          <p:cNvPicPr/>
          <p:nvPr/>
        </p:nvPicPr>
        <p:blipFill>
          <a:blip r:embed="rId5"/>
          <a:stretch/>
        </p:blipFill>
        <p:spPr>
          <a:xfrm>
            <a:off x="8264250" y="4461701"/>
            <a:ext cx="530820" cy="595350"/>
          </a:xfrm>
          <a:prstGeom prst="rect">
            <a:avLst/>
          </a:prstGeom>
          <a:ln>
            <a:noFill/>
          </a:ln>
        </p:spPr>
      </p:pic>
      <p:sp>
        <p:nvSpPr>
          <p:cNvPr id="2" name="TextBox 1">
            <a:extLst>
              <a:ext uri="{FF2B5EF4-FFF2-40B4-BE49-F238E27FC236}">
                <a16:creationId xmlns:a16="http://schemas.microsoft.com/office/drawing/2014/main" id="{5C1CCE7D-A95D-409E-AE3F-8B9923DB427D}"/>
              </a:ext>
            </a:extLst>
          </p:cNvPr>
          <p:cNvSpPr txBox="1"/>
          <p:nvPr/>
        </p:nvSpPr>
        <p:spPr>
          <a:xfrm>
            <a:off x="1564104" y="275520"/>
            <a:ext cx="5921704" cy="461665"/>
          </a:xfrm>
          <a:prstGeom prst="rect">
            <a:avLst/>
          </a:prstGeom>
          <a:noFill/>
        </p:spPr>
        <p:txBody>
          <a:bodyPr wrap="square" rtlCol="0">
            <a:spAutoFit/>
          </a:bodyPr>
          <a:lstStyle/>
          <a:p>
            <a:r>
              <a:rPr lang="en-US" b="1" dirty="0"/>
              <a:t>First line studies for metastatic NSCLC</a:t>
            </a: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3767"/>
                </a:solidFill>
              </a:rPr>
              <a:t>Thank You to Our Supporters:</a:t>
            </a:r>
            <a:endParaRPr lang="en-US" b="1" dirty="0">
              <a:solidFill>
                <a:srgbClr val="002E51"/>
              </a:solidFill>
            </a:endParaRPr>
          </a:p>
        </p:txBody>
      </p:sp>
      <p:pic>
        <p:nvPicPr>
          <p:cNvPr id="5" name="Picture 4" descr="A close up of a logo&#10;&#10;Description automatically generated">
            <a:extLst>
              <a:ext uri="{FF2B5EF4-FFF2-40B4-BE49-F238E27FC236}">
                <a16:creationId xmlns:a16="http://schemas.microsoft.com/office/drawing/2014/main" id="{4DB60EBB-4E46-D568-B9C5-CE0A3477E564}"/>
              </a:ext>
            </a:extLst>
          </p:cNvPr>
          <p:cNvPicPr>
            <a:picLocks noChangeAspect="1"/>
          </p:cNvPicPr>
          <p:nvPr/>
        </p:nvPicPr>
        <p:blipFill>
          <a:blip r:embed="rId2"/>
          <a:stretch>
            <a:fillRect/>
          </a:stretch>
        </p:blipFill>
        <p:spPr>
          <a:xfrm>
            <a:off x="3099150" y="950096"/>
            <a:ext cx="2727680" cy="740068"/>
          </a:xfrm>
          <a:prstGeom prst="rect">
            <a:avLst/>
          </a:prstGeom>
        </p:spPr>
      </p:pic>
      <p:pic>
        <p:nvPicPr>
          <p:cNvPr id="6" name="Picture 5" descr="A blue and white logo&#10;&#10;Description automatically generated">
            <a:extLst>
              <a:ext uri="{FF2B5EF4-FFF2-40B4-BE49-F238E27FC236}">
                <a16:creationId xmlns:a16="http://schemas.microsoft.com/office/drawing/2014/main" id="{9E8DD601-8A5D-E10A-348A-D422877071C8}"/>
              </a:ext>
            </a:extLst>
          </p:cNvPr>
          <p:cNvPicPr>
            <a:picLocks noChangeAspect="1"/>
          </p:cNvPicPr>
          <p:nvPr/>
        </p:nvPicPr>
        <p:blipFill>
          <a:blip r:embed="rId3"/>
          <a:stretch>
            <a:fillRect/>
          </a:stretch>
        </p:blipFill>
        <p:spPr>
          <a:xfrm>
            <a:off x="3248890" y="3060164"/>
            <a:ext cx="2062549" cy="1066489"/>
          </a:xfrm>
          <a:prstGeom prst="rect">
            <a:avLst/>
          </a:prstGeom>
        </p:spPr>
      </p:pic>
      <p:pic>
        <p:nvPicPr>
          <p:cNvPr id="9" name="Picture 8" descr="A black and grey logo&#10;&#10;Description automatically generated">
            <a:extLst>
              <a:ext uri="{FF2B5EF4-FFF2-40B4-BE49-F238E27FC236}">
                <a16:creationId xmlns:a16="http://schemas.microsoft.com/office/drawing/2014/main" id="{1CF42E33-6207-C168-B3B5-4BF65CDC1636}"/>
              </a:ext>
            </a:extLst>
          </p:cNvPr>
          <p:cNvPicPr>
            <a:picLocks noChangeAspect="1"/>
          </p:cNvPicPr>
          <p:nvPr/>
        </p:nvPicPr>
        <p:blipFill>
          <a:blip r:embed="rId4"/>
          <a:stretch>
            <a:fillRect/>
          </a:stretch>
        </p:blipFill>
        <p:spPr>
          <a:xfrm>
            <a:off x="3248890" y="2088098"/>
            <a:ext cx="2278461" cy="641653"/>
          </a:xfrm>
          <a:prstGeom prst="rect">
            <a:avLst/>
          </a:prstGeom>
        </p:spPr>
      </p:pic>
    </p:spTree>
    <p:extLst>
      <p:ext uri="{BB962C8B-B14F-4D97-AF65-F5344CB8AC3E}">
        <p14:creationId xmlns:p14="http://schemas.microsoft.com/office/powerpoint/2010/main" val="420477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E25C6-10D7-4996-8042-6B5657553836}"/>
              </a:ext>
            </a:extLst>
          </p:cNvPr>
          <p:cNvSpPr txBox="1">
            <a:spLocks/>
          </p:cNvSpPr>
          <p:nvPr/>
        </p:nvSpPr>
        <p:spPr>
          <a:xfrm>
            <a:off x="457200" y="119435"/>
            <a:ext cx="8229600" cy="857250"/>
          </a:xfrm>
        </p:spPr>
        <p:txBody>
          <a:bodyPr/>
          <a:lst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r>
              <a:rPr lang="en-US" sz="3597" kern="0" dirty="0">
                <a:solidFill>
                  <a:schemeClr val="tx1"/>
                </a:solidFill>
              </a:rPr>
              <a:t>STK11</a:t>
            </a:r>
          </a:p>
        </p:txBody>
      </p:sp>
      <p:pic>
        <p:nvPicPr>
          <p:cNvPr id="4" name="Picture 3">
            <a:extLst>
              <a:ext uri="{FF2B5EF4-FFF2-40B4-BE49-F238E27FC236}">
                <a16:creationId xmlns:a16="http://schemas.microsoft.com/office/drawing/2014/main" id="{C24609F5-9146-4E53-943A-1559E0FD6D3E}"/>
              </a:ext>
            </a:extLst>
          </p:cNvPr>
          <p:cNvPicPr>
            <a:picLocks noChangeAspect="1"/>
          </p:cNvPicPr>
          <p:nvPr/>
        </p:nvPicPr>
        <p:blipFill>
          <a:blip r:embed="rId2"/>
          <a:stretch>
            <a:fillRect/>
          </a:stretch>
        </p:blipFill>
        <p:spPr>
          <a:xfrm>
            <a:off x="85101" y="1092878"/>
            <a:ext cx="3540888" cy="3132324"/>
          </a:xfrm>
          <a:prstGeom prst="rect">
            <a:avLst/>
          </a:prstGeom>
        </p:spPr>
      </p:pic>
      <p:sp>
        <p:nvSpPr>
          <p:cNvPr id="5" name="TextBox 4">
            <a:extLst>
              <a:ext uri="{FF2B5EF4-FFF2-40B4-BE49-F238E27FC236}">
                <a16:creationId xmlns:a16="http://schemas.microsoft.com/office/drawing/2014/main" id="{6848EB29-C17C-46D2-8B62-716A5966BBB5}"/>
              </a:ext>
            </a:extLst>
          </p:cNvPr>
          <p:cNvSpPr txBox="1"/>
          <p:nvPr/>
        </p:nvSpPr>
        <p:spPr>
          <a:xfrm>
            <a:off x="6024282" y="4702128"/>
            <a:ext cx="2796989" cy="646331"/>
          </a:xfrm>
          <a:prstGeom prst="rect">
            <a:avLst/>
          </a:prstGeom>
          <a:noFill/>
        </p:spPr>
        <p:txBody>
          <a:bodyPr wrap="square" rtlCol="0">
            <a:spAutoFit/>
          </a:bodyPr>
          <a:lstStyle/>
          <a:p>
            <a:r>
              <a:rPr lang="en-US" sz="1800" dirty="0"/>
              <a:t>Shire et al.  PLOS ONE 2020 </a:t>
            </a:r>
          </a:p>
        </p:txBody>
      </p:sp>
      <p:pic>
        <p:nvPicPr>
          <p:cNvPr id="6" name="Picture 5">
            <a:extLst>
              <a:ext uri="{FF2B5EF4-FFF2-40B4-BE49-F238E27FC236}">
                <a16:creationId xmlns:a16="http://schemas.microsoft.com/office/drawing/2014/main" id="{69D7E005-0EFE-4D44-8D71-1AA2841E4290}"/>
              </a:ext>
            </a:extLst>
          </p:cNvPr>
          <p:cNvPicPr>
            <a:picLocks noChangeAspect="1"/>
          </p:cNvPicPr>
          <p:nvPr/>
        </p:nvPicPr>
        <p:blipFill>
          <a:blip r:embed="rId3"/>
          <a:stretch>
            <a:fillRect/>
          </a:stretch>
        </p:blipFill>
        <p:spPr>
          <a:xfrm>
            <a:off x="3897639" y="1027564"/>
            <a:ext cx="4923632" cy="2485821"/>
          </a:xfrm>
          <a:prstGeom prst="rect">
            <a:avLst/>
          </a:prstGeom>
        </p:spPr>
      </p:pic>
    </p:spTree>
    <p:extLst>
      <p:ext uri="{BB962C8B-B14F-4D97-AF65-F5344CB8AC3E}">
        <p14:creationId xmlns:p14="http://schemas.microsoft.com/office/powerpoint/2010/main" val="1517840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8F15-C6E2-4CA6-AA8B-7D60272B7E1F}"/>
              </a:ext>
            </a:extLst>
          </p:cNvPr>
          <p:cNvSpPr txBox="1">
            <a:spLocks/>
          </p:cNvSpPr>
          <p:nvPr/>
        </p:nvSpPr>
        <p:spPr>
          <a:xfrm>
            <a:off x="457200" y="119435"/>
            <a:ext cx="8229600" cy="857250"/>
          </a:xfrm>
        </p:spPr>
        <p:txBody>
          <a:bodyPr/>
          <a:lst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r>
              <a:rPr lang="en-US" sz="3597" kern="0" dirty="0">
                <a:solidFill>
                  <a:schemeClr val="tx1"/>
                </a:solidFill>
              </a:rPr>
              <a:t>Conclusions</a:t>
            </a:r>
          </a:p>
        </p:txBody>
      </p:sp>
      <p:sp>
        <p:nvSpPr>
          <p:cNvPr id="3" name="TextBox 2">
            <a:extLst>
              <a:ext uri="{FF2B5EF4-FFF2-40B4-BE49-F238E27FC236}">
                <a16:creationId xmlns:a16="http://schemas.microsoft.com/office/drawing/2014/main" id="{8A31AB9D-FF51-479B-8D22-600E34742E1E}"/>
              </a:ext>
            </a:extLst>
          </p:cNvPr>
          <p:cNvSpPr txBox="1"/>
          <p:nvPr/>
        </p:nvSpPr>
        <p:spPr>
          <a:xfrm>
            <a:off x="829490" y="1041999"/>
            <a:ext cx="7596053" cy="3323987"/>
          </a:xfrm>
          <a:prstGeom prst="rect">
            <a:avLst/>
          </a:prstGeom>
          <a:noFill/>
        </p:spPr>
        <p:txBody>
          <a:bodyPr wrap="square" rtlCol="0">
            <a:spAutoFit/>
          </a:bodyPr>
          <a:lstStyle/>
          <a:p>
            <a:pPr marL="214313" indent="-214313">
              <a:buFont typeface="Arial" panose="020B0604020202020204" pitchFamily="34" charset="0"/>
              <a:buChar char="•"/>
            </a:pPr>
            <a:r>
              <a:rPr lang="en-US" sz="1800" dirty="0"/>
              <a:t>First line treatment options for NSCLC should consider PDL1 biomarker and molecular testing</a:t>
            </a:r>
          </a:p>
          <a:p>
            <a:endParaRPr lang="en-US" sz="1800" dirty="0"/>
          </a:p>
          <a:p>
            <a:pPr marL="214313" indent="-214313">
              <a:buFont typeface="Arial" panose="020B0604020202020204" pitchFamily="34" charset="0"/>
              <a:buChar char="•"/>
            </a:pPr>
            <a:r>
              <a:rPr lang="en-US" sz="1800" dirty="0"/>
              <a:t>Decisions regarding IO versus chemotherapy plus IO based treatments will depend on toxicity profiles of each regimen and biomarkers for patient selection</a:t>
            </a:r>
          </a:p>
          <a:p>
            <a:pPr marL="557213" lvl="1" indent="-214313">
              <a:buFont typeface="Arial" panose="020B0604020202020204" pitchFamily="34" charset="0"/>
              <a:buChar char="•"/>
            </a:pPr>
            <a:r>
              <a:rPr lang="en-US" sz="1500" dirty="0"/>
              <a:t>PDL1&gt; 50 – Pembrolizumab monotherapy</a:t>
            </a:r>
          </a:p>
          <a:p>
            <a:pPr marL="557213" lvl="1" indent="-214313">
              <a:buFont typeface="Arial" panose="020B0604020202020204" pitchFamily="34" charset="0"/>
              <a:buChar char="•"/>
            </a:pPr>
            <a:r>
              <a:rPr lang="en-US" sz="1500" dirty="0"/>
              <a:t>PDL1 &gt;1 consider </a:t>
            </a:r>
            <a:r>
              <a:rPr lang="en-US" sz="1500" dirty="0" err="1"/>
              <a:t>Chemo+IO</a:t>
            </a:r>
            <a:r>
              <a:rPr lang="en-US" sz="1500" dirty="0"/>
              <a:t> or </a:t>
            </a:r>
            <a:r>
              <a:rPr lang="en-US" sz="1500" dirty="0" err="1"/>
              <a:t>Ipilumumab</a:t>
            </a:r>
            <a:r>
              <a:rPr lang="en-US" sz="1500" dirty="0"/>
              <a:t>/nivolumab</a:t>
            </a:r>
          </a:p>
          <a:p>
            <a:endParaRPr lang="en-US" sz="1800" dirty="0"/>
          </a:p>
          <a:p>
            <a:pPr marL="214313" indent="-214313">
              <a:buFont typeface="Arial" panose="020B0604020202020204" pitchFamily="34" charset="0"/>
              <a:buChar char="•"/>
            </a:pPr>
            <a:r>
              <a:rPr lang="en-US" sz="1800" dirty="0"/>
              <a:t>Prospective trials will need to determine the prognostic impact of STK11 mutations in more depth and identify possible therapeutic targets in this population. </a:t>
            </a:r>
          </a:p>
        </p:txBody>
      </p:sp>
    </p:spTree>
    <p:extLst>
      <p:ext uri="{BB962C8B-B14F-4D97-AF65-F5344CB8AC3E}">
        <p14:creationId xmlns:p14="http://schemas.microsoft.com/office/powerpoint/2010/main" val="2672924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0"/>
          <a:stretch>
            <a:fillRect/>
          </a:stretch>
        </p:blipFill>
        <p:spPr>
          <a:xfrm>
            <a:off x="7037"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Tuesday, December 5, 2023</a:t>
            </a:r>
          </a:p>
        </p:txBody>
      </p:sp>
    </p:spTree>
    <p:extLst>
      <p:ext uri="{BB962C8B-B14F-4D97-AF65-F5344CB8AC3E}">
        <p14:creationId xmlns:p14="http://schemas.microsoft.com/office/powerpoint/2010/main" val="343831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Katherine Scilla, MD, FACP</a:t>
            </a:r>
          </a:p>
          <a:p>
            <a:r>
              <a:rPr lang="en-US" dirty="0">
                <a:solidFill>
                  <a:srgbClr val="002E51"/>
                </a:solidFill>
              </a:rPr>
              <a:t>Assistant Professor of Medicine</a:t>
            </a:r>
          </a:p>
          <a:p>
            <a:r>
              <a:rPr lang="en-US" dirty="0">
                <a:solidFill>
                  <a:srgbClr val="002E51"/>
                </a:solidFill>
              </a:rPr>
              <a:t>University of Maryland School of Medicine</a:t>
            </a:r>
          </a:p>
          <a:p>
            <a:r>
              <a:rPr lang="en-US" dirty="0">
                <a:solidFill>
                  <a:srgbClr val="002E51"/>
                </a:solidFill>
              </a:rPr>
              <a:t>Baltimore, Maryland</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EGFR-mutated NSCLC: </a:t>
            </a:r>
            <a:br>
              <a:rPr lang="en-US" b="1" dirty="0">
                <a:solidFill>
                  <a:srgbClr val="002E51"/>
                </a:solidFill>
              </a:rPr>
            </a:br>
            <a:r>
              <a:rPr lang="en-US" b="1" dirty="0">
                <a:solidFill>
                  <a:srgbClr val="002E51"/>
                </a:solidFill>
              </a:rPr>
              <a:t>Adjuvant to Metastatic</a:t>
            </a:r>
          </a:p>
        </p:txBody>
      </p:sp>
      <p:pic>
        <p:nvPicPr>
          <p:cNvPr id="5" name="Picture 2" descr="University of Maryland Marlene and Stewart Greenebaum ...">
            <a:extLst>
              <a:ext uri="{FF2B5EF4-FFF2-40B4-BE49-F238E27FC236}">
                <a16:creationId xmlns:a16="http://schemas.microsoft.com/office/drawing/2014/main" id="{3738D405-7417-7DDF-F2F1-A56441EC6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268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34979" y="934721"/>
            <a:ext cx="6874042" cy="2915920"/>
          </a:xfrm>
        </p:spPr>
        <p:txBody>
          <a:bodyPr/>
          <a:lstStyle/>
          <a:p>
            <a:pPr marL="342900" indent="-342900" algn="l">
              <a:buFont typeface="Arial" panose="020B0604020202020204" pitchFamily="34" charset="0"/>
              <a:buChar char="•"/>
            </a:pPr>
            <a:r>
              <a:rPr lang="en-US" sz="2000" dirty="0">
                <a:solidFill>
                  <a:srgbClr val="002E51"/>
                </a:solidFill>
              </a:rPr>
              <a:t>Resected EGFR-mutated NSCLC</a:t>
            </a:r>
          </a:p>
          <a:p>
            <a:pPr marL="800100" lvl="1" indent="-342900" algn="l">
              <a:buFont typeface="Arial" panose="020B0604020202020204" pitchFamily="34" charset="0"/>
              <a:buChar char="•"/>
            </a:pPr>
            <a:r>
              <a:rPr lang="en-US" sz="1600" dirty="0">
                <a:solidFill>
                  <a:srgbClr val="002E51"/>
                </a:solidFill>
              </a:rPr>
              <a:t>ADAURA - Adjuvant </a:t>
            </a:r>
            <a:r>
              <a:rPr lang="en-US" sz="1600" dirty="0" err="1">
                <a:solidFill>
                  <a:srgbClr val="002E51"/>
                </a:solidFill>
              </a:rPr>
              <a:t>osimertinib</a:t>
            </a:r>
            <a:endParaRPr lang="en-US" sz="1600" dirty="0">
              <a:solidFill>
                <a:srgbClr val="002E51"/>
              </a:solidFill>
            </a:endParaRPr>
          </a:p>
          <a:p>
            <a:pPr marL="342900" indent="-342900" algn="l">
              <a:buFont typeface="Arial" panose="020B0604020202020204" pitchFamily="34" charset="0"/>
              <a:buChar char="•"/>
            </a:pPr>
            <a:r>
              <a:rPr lang="en-US" sz="2000" dirty="0">
                <a:solidFill>
                  <a:srgbClr val="002E51"/>
                </a:solidFill>
              </a:rPr>
              <a:t>1L advanced EGFR-mutated NSCLC</a:t>
            </a:r>
          </a:p>
          <a:p>
            <a:pPr marL="800100" lvl="1" indent="-342900" algn="l">
              <a:buFont typeface="Arial" panose="020B0604020202020204" pitchFamily="34" charset="0"/>
              <a:buChar char="•"/>
            </a:pPr>
            <a:r>
              <a:rPr lang="en-US" sz="1600" dirty="0">
                <a:solidFill>
                  <a:srgbClr val="002E51"/>
                </a:solidFill>
              </a:rPr>
              <a:t>FLAURA - </a:t>
            </a:r>
            <a:r>
              <a:rPr lang="en-US" sz="1600" dirty="0" err="1">
                <a:solidFill>
                  <a:srgbClr val="002E51"/>
                </a:solidFill>
              </a:rPr>
              <a:t>Osimertinib</a:t>
            </a:r>
            <a:endParaRPr lang="en-US" sz="1600" dirty="0">
              <a:solidFill>
                <a:srgbClr val="002E51"/>
              </a:solidFill>
            </a:endParaRPr>
          </a:p>
          <a:p>
            <a:pPr marL="800100" lvl="1" indent="-342900" algn="l">
              <a:buFont typeface="Arial" panose="020B0604020202020204" pitchFamily="34" charset="0"/>
              <a:buChar char="•"/>
            </a:pPr>
            <a:r>
              <a:rPr lang="en-US" sz="1600" dirty="0">
                <a:solidFill>
                  <a:srgbClr val="002E51"/>
                </a:solidFill>
              </a:rPr>
              <a:t>FLAURA2 - </a:t>
            </a:r>
            <a:r>
              <a:rPr lang="en-US" sz="1600" dirty="0" err="1">
                <a:solidFill>
                  <a:srgbClr val="002E51"/>
                </a:solidFill>
              </a:rPr>
              <a:t>Osimertinib</a:t>
            </a:r>
            <a:r>
              <a:rPr lang="en-US" sz="1600" dirty="0">
                <a:solidFill>
                  <a:srgbClr val="002E51"/>
                </a:solidFill>
              </a:rPr>
              <a:t> +/- platinum-pemetrexed chemotherapy</a:t>
            </a:r>
          </a:p>
          <a:p>
            <a:pPr marL="800100" lvl="1" indent="-342900" algn="l">
              <a:buFont typeface="Arial" panose="020B0604020202020204" pitchFamily="34" charset="0"/>
              <a:buChar char="•"/>
            </a:pPr>
            <a:r>
              <a:rPr lang="en-US" sz="1600" dirty="0">
                <a:solidFill>
                  <a:srgbClr val="002E51"/>
                </a:solidFill>
              </a:rPr>
              <a:t>MARIPOSA - </a:t>
            </a:r>
            <a:r>
              <a:rPr lang="en-US" sz="1600" dirty="0" err="1">
                <a:solidFill>
                  <a:srgbClr val="002E51"/>
                </a:solidFill>
              </a:rPr>
              <a:t>Amivantamab</a:t>
            </a:r>
            <a:r>
              <a:rPr lang="en-US" sz="1600" dirty="0">
                <a:solidFill>
                  <a:srgbClr val="002E51"/>
                </a:solidFill>
              </a:rPr>
              <a:t> + </a:t>
            </a:r>
            <a:r>
              <a:rPr lang="en-US" sz="1600" dirty="0" err="1">
                <a:solidFill>
                  <a:srgbClr val="002E51"/>
                </a:solidFill>
              </a:rPr>
              <a:t>Lazertinib</a:t>
            </a:r>
            <a:endParaRPr lang="en-US" sz="1600" dirty="0">
              <a:solidFill>
                <a:srgbClr val="002E51"/>
              </a:solidFill>
            </a:endParaRPr>
          </a:p>
          <a:p>
            <a:pPr marL="342900" indent="-342900" algn="l">
              <a:buFont typeface="Arial" panose="020B0604020202020204" pitchFamily="34" charset="0"/>
              <a:buChar char="•"/>
            </a:pPr>
            <a:r>
              <a:rPr lang="en-US" sz="2000" dirty="0">
                <a:solidFill>
                  <a:srgbClr val="002E51"/>
                </a:solidFill>
              </a:rPr>
              <a:t>2L+ advanced EGFR-mutated NSCLC</a:t>
            </a:r>
          </a:p>
          <a:p>
            <a:pPr marL="800100" lvl="1" indent="-342900" algn="l">
              <a:buFont typeface="Arial" panose="020B0604020202020204" pitchFamily="34" charset="0"/>
              <a:buChar char="•"/>
            </a:pPr>
            <a:r>
              <a:rPr lang="en-US" sz="1600" dirty="0">
                <a:solidFill>
                  <a:srgbClr val="002E51"/>
                </a:solidFill>
              </a:rPr>
              <a:t>MARIPOSA2- </a:t>
            </a:r>
            <a:r>
              <a:rPr lang="en-US" sz="1600" dirty="0" err="1">
                <a:solidFill>
                  <a:srgbClr val="002E51"/>
                </a:solidFill>
              </a:rPr>
              <a:t>Amivantamab</a:t>
            </a:r>
            <a:r>
              <a:rPr lang="en-US" sz="1600" dirty="0">
                <a:solidFill>
                  <a:srgbClr val="002E51"/>
                </a:solidFill>
              </a:rPr>
              <a:t> + Lazertinib</a:t>
            </a:r>
          </a:p>
          <a:p>
            <a:pPr marL="800100" lvl="1" indent="-342900" algn="l">
              <a:buFont typeface="Arial" panose="020B0604020202020204" pitchFamily="34" charset="0"/>
              <a:buChar char="•"/>
            </a:pPr>
            <a:r>
              <a:rPr lang="en-US" sz="1600" dirty="0">
                <a:solidFill>
                  <a:srgbClr val="002E51"/>
                </a:solidFill>
              </a:rPr>
              <a:t>HERTHENA-Lung01- </a:t>
            </a:r>
            <a:r>
              <a:rPr lang="en-US" sz="1600" dirty="0" err="1">
                <a:solidFill>
                  <a:srgbClr val="002E51"/>
                </a:solidFill>
              </a:rPr>
              <a:t>Patritumab</a:t>
            </a:r>
            <a:r>
              <a:rPr lang="en-US" sz="1600" dirty="0">
                <a:solidFill>
                  <a:srgbClr val="002E51"/>
                </a:solidFill>
              </a:rPr>
              <a:t> </a:t>
            </a:r>
            <a:r>
              <a:rPr lang="en-US" sz="1600" dirty="0" err="1">
                <a:solidFill>
                  <a:srgbClr val="002E51"/>
                </a:solidFill>
              </a:rPr>
              <a:t>deruxtecan</a:t>
            </a:r>
            <a:endParaRPr lang="en-US" sz="1600" dirty="0">
              <a:solidFill>
                <a:srgbClr val="002E51"/>
              </a:solidFill>
            </a:endParaRPr>
          </a:p>
          <a:p>
            <a:pPr marL="342900" indent="-342900" algn="l">
              <a:buFont typeface="Arial" panose="020B0604020202020204" pitchFamily="34" charset="0"/>
              <a:buChar char="•"/>
            </a:pPr>
            <a:endParaRPr lang="en-US" sz="20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Outline</a:t>
            </a:r>
          </a:p>
        </p:txBody>
      </p:sp>
      <p:pic>
        <p:nvPicPr>
          <p:cNvPr id="5" name="Picture 2" descr="University of Maryland Marlene and Stewart Greenebaum ...">
            <a:extLst>
              <a:ext uri="{FF2B5EF4-FFF2-40B4-BE49-F238E27FC236}">
                <a16:creationId xmlns:a16="http://schemas.microsoft.com/office/drawing/2014/main" id="{0D3C6F4A-918D-8F6D-77A3-FA0364881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712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EGFR-mutated NSCLC</a:t>
            </a:r>
          </a:p>
        </p:txBody>
      </p:sp>
      <p:pic>
        <p:nvPicPr>
          <p:cNvPr id="5" name="Picture 2" descr="University of Maryland Marlene and Stewart Greenebaum ...">
            <a:extLst>
              <a:ext uri="{FF2B5EF4-FFF2-40B4-BE49-F238E27FC236}">
                <a16:creationId xmlns:a16="http://schemas.microsoft.com/office/drawing/2014/main" id="{0D3C6F4A-918D-8F6D-77A3-FA0364881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7DB7FF-4CCE-281E-40F7-B065E536218C}"/>
              </a:ext>
            </a:extLst>
          </p:cNvPr>
          <p:cNvSpPr txBox="1"/>
          <p:nvPr/>
        </p:nvSpPr>
        <p:spPr>
          <a:xfrm>
            <a:off x="3621024" y="814811"/>
            <a:ext cx="5522976" cy="3693319"/>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EGFR is a transmembrane tyrosine kinase receptor</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EGFR mutations are present in ~15% of lung adenocarcinoma in US</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Exon 19 deletion or exon 21 L858R mutations</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Leads to constitutive activation of EGFR tyrosine kinase and phosphorylation of downstream pathways </a:t>
            </a:r>
          </a:p>
          <a:p>
            <a:pPr marL="0" indent="0">
              <a:buNone/>
            </a:pPr>
            <a:r>
              <a:rPr lang="en-US" sz="1800" dirty="0">
                <a:latin typeface="Arial" panose="020B0604020202020204" pitchFamily="34" charset="0"/>
                <a:cs typeface="Arial" panose="020B0604020202020204" pitchFamily="34" charset="0"/>
                <a:sym typeface="Wingdings" panose="05000000000000000000" pitchFamily="2" charset="2"/>
              </a:rPr>
              <a:t>          uncontrolled cell growth &amp; proliferation</a:t>
            </a:r>
          </a:p>
          <a:p>
            <a:pPr marL="0" indent="0">
              <a:buNone/>
            </a:pPr>
            <a:endParaRPr lang="en-US" sz="1800" dirty="0">
              <a:latin typeface="Arial" panose="020B0604020202020204" pitchFamily="34" charset="0"/>
              <a:cs typeface="Arial" panose="020B0604020202020204" pitchFamily="34" charset="0"/>
              <a:sym typeface="Wingdings" panose="05000000000000000000" pitchFamily="2" charset="2"/>
            </a:endParaRPr>
          </a:p>
        </p:txBody>
      </p:sp>
      <p:pic>
        <p:nvPicPr>
          <p:cNvPr id="8" name="Picture 2" descr="Image result for egfr cascade">
            <a:extLst>
              <a:ext uri="{FF2B5EF4-FFF2-40B4-BE49-F238E27FC236}">
                <a16:creationId xmlns:a16="http://schemas.microsoft.com/office/drawing/2014/main" id="{61A09863-290F-EAD8-5516-96FD5B795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288" y="814811"/>
            <a:ext cx="3040792" cy="340568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039546-FBF3-425A-9211-91C49A779835}"/>
              </a:ext>
            </a:extLst>
          </p:cNvPr>
          <p:cNvSpPr txBox="1"/>
          <p:nvPr/>
        </p:nvSpPr>
        <p:spPr>
          <a:xfrm>
            <a:off x="3375337" y="4524718"/>
            <a:ext cx="2808647" cy="246221"/>
          </a:xfrm>
          <a:prstGeom prst="rect">
            <a:avLst/>
          </a:prstGeom>
          <a:noFill/>
        </p:spPr>
        <p:txBody>
          <a:bodyPr wrap="square" rtlCol="0">
            <a:spAutoFit/>
          </a:bodyPr>
          <a:lstStyle/>
          <a:p>
            <a:r>
              <a:rPr lang="en-US" sz="1000" dirty="0"/>
              <a:t>Waltham et al. Nature Cancer Reviews 2009.</a:t>
            </a:r>
          </a:p>
        </p:txBody>
      </p:sp>
    </p:spTree>
    <p:extLst>
      <p:ext uri="{BB962C8B-B14F-4D97-AF65-F5344CB8AC3E}">
        <p14:creationId xmlns:p14="http://schemas.microsoft.com/office/powerpoint/2010/main" val="329288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err="1"/>
              <a:t>Osimertinib</a:t>
            </a:r>
            <a:endParaRPr lang="en-US" b="1" dirty="0"/>
          </a:p>
        </p:txBody>
      </p:sp>
      <p:pic>
        <p:nvPicPr>
          <p:cNvPr id="5" name="Picture 2" descr="University of Maryland Marlene and Stewart Greenebaum ...">
            <a:extLst>
              <a:ext uri="{FF2B5EF4-FFF2-40B4-BE49-F238E27FC236}">
                <a16:creationId xmlns:a16="http://schemas.microsoft.com/office/drawing/2014/main" id="{0D3C6F4A-918D-8F6D-77A3-FA0364881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7DB7FF-4CCE-281E-40F7-B065E536218C}"/>
              </a:ext>
            </a:extLst>
          </p:cNvPr>
          <p:cNvSpPr txBox="1"/>
          <p:nvPr/>
        </p:nvSpPr>
        <p:spPr>
          <a:xfrm>
            <a:off x="399245" y="1079987"/>
            <a:ext cx="7976659" cy="2308324"/>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3</a:t>
            </a:r>
            <a:r>
              <a:rPr lang="en-US" sz="1800" baseline="30000" dirty="0">
                <a:latin typeface="Arial" panose="020B0604020202020204" pitchFamily="34" charset="0"/>
                <a:cs typeface="Arial" panose="020B0604020202020204" pitchFamily="34" charset="0"/>
              </a:rPr>
              <a:t>rd</a:t>
            </a:r>
            <a:r>
              <a:rPr lang="en-US" sz="1800" dirty="0">
                <a:latin typeface="Arial" panose="020B0604020202020204" pitchFamily="34" charset="0"/>
                <a:cs typeface="Arial" panose="020B0604020202020204" pitchFamily="34" charset="0"/>
              </a:rPr>
              <a:t> generation EGFR tyrosine kinase inhibitor (TKI)</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Developed to overcome T790M-mediated acquired resistance to 1</a:t>
            </a:r>
            <a:r>
              <a:rPr lang="en-US" sz="1800" baseline="30000" dirty="0">
                <a:latin typeface="Arial" panose="020B0604020202020204" pitchFamily="34" charset="0"/>
                <a:cs typeface="Arial" panose="020B0604020202020204" pitchFamily="34" charset="0"/>
              </a:rPr>
              <a:t>st</a:t>
            </a:r>
            <a:r>
              <a:rPr lang="en-US" sz="1800" dirty="0">
                <a:latin typeface="Arial" panose="020B0604020202020204" pitchFamily="34" charset="0"/>
                <a:cs typeface="Arial" panose="020B0604020202020204" pitchFamily="34" charset="0"/>
              </a:rPr>
              <a:t> and 2</a:t>
            </a:r>
            <a:r>
              <a:rPr lang="en-US" sz="1800" baseline="30000" dirty="0">
                <a:latin typeface="Arial" panose="020B0604020202020204" pitchFamily="34" charset="0"/>
                <a:cs typeface="Arial" panose="020B0604020202020204" pitchFamily="34" charset="0"/>
              </a:rPr>
              <a:t>nd</a:t>
            </a:r>
            <a:r>
              <a:rPr lang="en-US" sz="1800" dirty="0">
                <a:latin typeface="Arial" panose="020B0604020202020204" pitchFamily="34" charset="0"/>
                <a:cs typeface="Arial" panose="020B0604020202020204" pitchFamily="34" charset="0"/>
              </a:rPr>
              <a:t> generation EGFR TKIs</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Irreversible inhibitor </a:t>
            </a:r>
            <a:r>
              <a:rPr lang="en-US" sz="1800" dirty="0">
                <a:latin typeface="Arial" panose="020B0604020202020204" pitchFamily="34" charset="0"/>
                <a:cs typeface="Arial" panose="020B0604020202020204" pitchFamily="34" charset="0"/>
                <a:sym typeface="Wingdings" panose="05000000000000000000" pitchFamily="2" charset="2"/>
              </a:rPr>
              <a:t>selective for both EGFR-sensitizing &amp; T790M-resistance mutations</a:t>
            </a:r>
            <a:r>
              <a:rPr lang="en-US" sz="1800" dirty="0">
                <a:latin typeface="Arial" panose="020B0604020202020204" pitchFamily="34" charset="0"/>
                <a:cs typeface="Arial" panose="020B0604020202020204" pitchFamily="34" charset="0"/>
              </a:rPr>
              <a:t>, with little inhibitory activity for wild-type EGFR</a:t>
            </a:r>
          </a:p>
          <a:p>
            <a:pPr marL="0" indent="0">
              <a:buNone/>
            </a:pPr>
            <a:endParaRPr lang="en-US" sz="1800" dirty="0">
              <a:latin typeface="Arial" panose="020B0604020202020204" pitchFamily="34"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762130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ADAURA- Adjuvant Osimertinib</a:t>
            </a:r>
          </a:p>
        </p:txBody>
      </p:sp>
      <p:pic>
        <p:nvPicPr>
          <p:cNvPr id="3" name="Picture 2">
            <a:extLst>
              <a:ext uri="{FF2B5EF4-FFF2-40B4-BE49-F238E27FC236}">
                <a16:creationId xmlns:a16="http://schemas.microsoft.com/office/drawing/2014/main" id="{A4CE58CD-3F98-8BCB-49C4-7B929804C0B5}"/>
              </a:ext>
            </a:extLst>
          </p:cNvPr>
          <p:cNvPicPr>
            <a:picLocks noChangeAspect="1"/>
          </p:cNvPicPr>
          <p:nvPr/>
        </p:nvPicPr>
        <p:blipFill rotWithShape="1">
          <a:blip r:embed="rId3"/>
          <a:srcRect t="11282"/>
          <a:stretch/>
        </p:blipFill>
        <p:spPr>
          <a:xfrm>
            <a:off x="488035" y="838544"/>
            <a:ext cx="8167929" cy="3465976"/>
          </a:xfrm>
          <a:prstGeom prst="rect">
            <a:avLst/>
          </a:prstGeom>
        </p:spPr>
      </p:pic>
      <p:pic>
        <p:nvPicPr>
          <p:cNvPr id="2050" name="Picture 2" descr="University of Maryland Marlene and Stewart Greenebaum ...">
            <a:extLst>
              <a:ext uri="{FF2B5EF4-FFF2-40B4-BE49-F238E27FC236}">
                <a16:creationId xmlns:a16="http://schemas.microsoft.com/office/drawing/2014/main" id="{D0AA0A9F-877F-BF3C-BA67-5D7254A24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FE4B01-8575-E0E3-9C00-CACF6C2F4709}"/>
              </a:ext>
            </a:extLst>
          </p:cNvPr>
          <p:cNvSpPr txBox="1"/>
          <p:nvPr/>
        </p:nvSpPr>
        <p:spPr>
          <a:xfrm>
            <a:off x="3375338" y="4524718"/>
            <a:ext cx="2240924" cy="246221"/>
          </a:xfrm>
          <a:prstGeom prst="rect">
            <a:avLst/>
          </a:prstGeom>
          <a:noFill/>
        </p:spPr>
        <p:txBody>
          <a:bodyPr wrap="square" rtlCol="0">
            <a:spAutoFit/>
          </a:bodyPr>
          <a:lstStyle/>
          <a:p>
            <a:r>
              <a:rPr lang="en-US" sz="1000" dirty="0"/>
              <a:t>Herbst et al. ASCO 2023.</a:t>
            </a:r>
          </a:p>
        </p:txBody>
      </p:sp>
    </p:spTree>
    <p:extLst>
      <p:ext uri="{BB962C8B-B14F-4D97-AF65-F5344CB8AC3E}">
        <p14:creationId xmlns:p14="http://schemas.microsoft.com/office/powerpoint/2010/main" val="3879740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ADAURA</a:t>
            </a:r>
          </a:p>
        </p:txBody>
      </p:sp>
      <p:sp>
        <p:nvSpPr>
          <p:cNvPr id="6" name="TextBox 5">
            <a:extLst>
              <a:ext uri="{FF2B5EF4-FFF2-40B4-BE49-F238E27FC236}">
                <a16:creationId xmlns:a16="http://schemas.microsoft.com/office/drawing/2014/main" id="{C059B898-32D6-2174-4E57-AEE913C9708A}"/>
              </a:ext>
            </a:extLst>
          </p:cNvPr>
          <p:cNvSpPr txBox="1"/>
          <p:nvPr/>
        </p:nvSpPr>
        <p:spPr>
          <a:xfrm>
            <a:off x="3375338" y="4524718"/>
            <a:ext cx="2240924" cy="246221"/>
          </a:xfrm>
          <a:prstGeom prst="rect">
            <a:avLst/>
          </a:prstGeom>
          <a:noFill/>
        </p:spPr>
        <p:txBody>
          <a:bodyPr wrap="square" rtlCol="0">
            <a:spAutoFit/>
          </a:bodyPr>
          <a:lstStyle/>
          <a:p>
            <a:r>
              <a:rPr lang="en-US" sz="1000" dirty="0" err="1"/>
              <a:t>Tsuboi</a:t>
            </a:r>
            <a:r>
              <a:rPr lang="en-US" sz="1000" dirty="0"/>
              <a:t> et al. N </a:t>
            </a:r>
            <a:r>
              <a:rPr lang="en-US" sz="1000" dirty="0" err="1"/>
              <a:t>Engl</a:t>
            </a:r>
            <a:r>
              <a:rPr lang="en-US" sz="1000" dirty="0"/>
              <a:t> J Med 2023.</a:t>
            </a:r>
          </a:p>
        </p:txBody>
      </p:sp>
      <p:pic>
        <p:nvPicPr>
          <p:cNvPr id="8" name="Picture 2" descr="University of Maryland Marlene and Stewart Greenebaum ...">
            <a:extLst>
              <a:ext uri="{FF2B5EF4-FFF2-40B4-BE49-F238E27FC236}">
                <a16:creationId xmlns:a16="http://schemas.microsoft.com/office/drawing/2014/main" id="{ECC5123A-B4D4-70BF-FD5C-E28CDE18E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977D37E-9CA0-3ACC-53F8-5CBD719E7950}"/>
              </a:ext>
            </a:extLst>
          </p:cNvPr>
          <p:cNvPicPr>
            <a:picLocks noChangeAspect="1"/>
          </p:cNvPicPr>
          <p:nvPr/>
        </p:nvPicPr>
        <p:blipFill rotWithShape="1">
          <a:blip r:embed="rId3"/>
          <a:srcRect t="5694"/>
          <a:stretch/>
        </p:blipFill>
        <p:spPr>
          <a:xfrm>
            <a:off x="1259615" y="1223100"/>
            <a:ext cx="6624769" cy="3147328"/>
          </a:xfrm>
          <a:prstGeom prst="rect">
            <a:avLst/>
          </a:prstGeom>
        </p:spPr>
      </p:pic>
      <p:sp>
        <p:nvSpPr>
          <p:cNvPr id="2" name="TextBox 1">
            <a:extLst>
              <a:ext uri="{FF2B5EF4-FFF2-40B4-BE49-F238E27FC236}">
                <a16:creationId xmlns:a16="http://schemas.microsoft.com/office/drawing/2014/main" id="{276E9896-FDAC-4343-97B2-387468B41F32}"/>
              </a:ext>
            </a:extLst>
          </p:cNvPr>
          <p:cNvSpPr txBox="1"/>
          <p:nvPr/>
        </p:nvSpPr>
        <p:spPr>
          <a:xfrm>
            <a:off x="633629" y="777835"/>
            <a:ext cx="6819364" cy="338554"/>
          </a:xfrm>
          <a:prstGeom prst="rect">
            <a:avLst/>
          </a:prstGeom>
          <a:noFill/>
        </p:spPr>
        <p:txBody>
          <a:bodyPr wrap="square" rtlCol="0">
            <a:spAutoFit/>
          </a:bodyPr>
          <a:lstStyle/>
          <a:p>
            <a:r>
              <a:rPr lang="en-US" sz="1600" dirty="0"/>
              <a:t>OS in stage IB-IIIA disease</a:t>
            </a:r>
          </a:p>
        </p:txBody>
      </p:sp>
    </p:spTree>
    <p:extLst>
      <p:ext uri="{BB962C8B-B14F-4D97-AF65-F5344CB8AC3E}">
        <p14:creationId xmlns:p14="http://schemas.microsoft.com/office/powerpoint/2010/main" val="1037678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711485" y="679723"/>
            <a:ext cx="3810000" cy="1456531"/>
          </a:xfrm>
        </p:spPr>
        <p:txBody>
          <a:bodyPr/>
          <a:lstStyle/>
          <a:p>
            <a:pPr marL="0" indent="0" algn="ctr">
              <a:buNone/>
            </a:pPr>
            <a:r>
              <a:rPr lang="en-US" sz="2000" dirty="0"/>
              <a:t>OS benefit of adjuvant </a:t>
            </a:r>
            <a:r>
              <a:rPr lang="en-US" sz="2000" dirty="0" err="1"/>
              <a:t>osimertinib</a:t>
            </a:r>
            <a:r>
              <a:rPr lang="en-US" sz="2000" dirty="0"/>
              <a:t> seen in all </a:t>
            </a:r>
          </a:p>
          <a:p>
            <a:pPr marL="0" indent="0" algn="ctr">
              <a:buNone/>
            </a:pPr>
            <a:r>
              <a:rPr lang="en-US" sz="2000" dirty="0"/>
              <a:t>stages of disease</a:t>
            </a:r>
          </a:p>
        </p:txBody>
      </p:sp>
      <p:pic>
        <p:nvPicPr>
          <p:cNvPr id="7" name="Picture 2" descr="University of Maryland Marlene and Stewart Greenebaum ...">
            <a:extLst>
              <a:ext uri="{FF2B5EF4-FFF2-40B4-BE49-F238E27FC236}">
                <a16:creationId xmlns:a16="http://schemas.microsoft.com/office/drawing/2014/main" id="{D7F3B7A5-9886-CF8A-C7AD-D105A6CB0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E125F32-8EAF-8333-A946-296D96D03342}"/>
              </a:ext>
            </a:extLst>
          </p:cNvPr>
          <p:cNvPicPr>
            <a:picLocks noChangeAspect="1"/>
          </p:cNvPicPr>
          <p:nvPr/>
        </p:nvPicPr>
        <p:blipFill rotWithShape="1">
          <a:blip r:embed="rId3"/>
          <a:srcRect t="5666"/>
          <a:stretch/>
        </p:blipFill>
        <p:spPr>
          <a:xfrm>
            <a:off x="622515" y="679723"/>
            <a:ext cx="3336992" cy="1599769"/>
          </a:xfrm>
          <a:prstGeom prst="rect">
            <a:avLst/>
          </a:prstGeom>
        </p:spPr>
      </p:pic>
      <p:pic>
        <p:nvPicPr>
          <p:cNvPr id="9" name="Picture 8">
            <a:extLst>
              <a:ext uri="{FF2B5EF4-FFF2-40B4-BE49-F238E27FC236}">
                <a16:creationId xmlns:a16="http://schemas.microsoft.com/office/drawing/2014/main" id="{E943529B-D741-88A5-F24C-5875C0FCD60C}"/>
              </a:ext>
            </a:extLst>
          </p:cNvPr>
          <p:cNvPicPr>
            <a:picLocks noChangeAspect="1"/>
          </p:cNvPicPr>
          <p:nvPr/>
        </p:nvPicPr>
        <p:blipFill>
          <a:blip r:embed="rId4"/>
          <a:stretch>
            <a:fillRect/>
          </a:stretch>
        </p:blipFill>
        <p:spPr>
          <a:xfrm>
            <a:off x="657610" y="2718368"/>
            <a:ext cx="3336992" cy="1555306"/>
          </a:xfrm>
          <a:prstGeom prst="rect">
            <a:avLst/>
          </a:prstGeom>
        </p:spPr>
      </p:pic>
      <p:sp>
        <p:nvSpPr>
          <p:cNvPr id="10" name="TextBox 9">
            <a:extLst>
              <a:ext uri="{FF2B5EF4-FFF2-40B4-BE49-F238E27FC236}">
                <a16:creationId xmlns:a16="http://schemas.microsoft.com/office/drawing/2014/main" id="{7770401C-0BDB-07E3-B80B-08DD66A1BA99}"/>
              </a:ext>
            </a:extLst>
          </p:cNvPr>
          <p:cNvSpPr txBox="1"/>
          <p:nvPr/>
        </p:nvSpPr>
        <p:spPr>
          <a:xfrm>
            <a:off x="1729537" y="379492"/>
            <a:ext cx="1122948" cy="338554"/>
          </a:xfrm>
          <a:prstGeom prst="rect">
            <a:avLst/>
          </a:prstGeom>
          <a:noFill/>
        </p:spPr>
        <p:txBody>
          <a:bodyPr wrap="square" rtlCol="0">
            <a:spAutoFit/>
          </a:bodyPr>
          <a:lstStyle/>
          <a:p>
            <a:r>
              <a:rPr lang="en-US" sz="1600" dirty="0"/>
              <a:t>Stage IB</a:t>
            </a:r>
          </a:p>
        </p:txBody>
      </p:sp>
      <p:sp>
        <p:nvSpPr>
          <p:cNvPr id="11" name="TextBox 10">
            <a:extLst>
              <a:ext uri="{FF2B5EF4-FFF2-40B4-BE49-F238E27FC236}">
                <a16:creationId xmlns:a16="http://schemas.microsoft.com/office/drawing/2014/main" id="{6F2C1C81-76BC-718D-CCF4-A24151576340}"/>
              </a:ext>
            </a:extLst>
          </p:cNvPr>
          <p:cNvSpPr txBox="1"/>
          <p:nvPr/>
        </p:nvSpPr>
        <p:spPr>
          <a:xfrm>
            <a:off x="1764632" y="2429894"/>
            <a:ext cx="1122948" cy="338554"/>
          </a:xfrm>
          <a:prstGeom prst="rect">
            <a:avLst/>
          </a:prstGeom>
          <a:noFill/>
        </p:spPr>
        <p:txBody>
          <a:bodyPr wrap="square" rtlCol="0">
            <a:spAutoFit/>
          </a:bodyPr>
          <a:lstStyle/>
          <a:p>
            <a:r>
              <a:rPr lang="en-US" sz="1600" dirty="0"/>
              <a:t>Stage II</a:t>
            </a:r>
          </a:p>
        </p:txBody>
      </p:sp>
      <p:sp>
        <p:nvSpPr>
          <p:cNvPr id="12" name="TextBox 11">
            <a:extLst>
              <a:ext uri="{FF2B5EF4-FFF2-40B4-BE49-F238E27FC236}">
                <a16:creationId xmlns:a16="http://schemas.microsoft.com/office/drawing/2014/main" id="{35D2FDB6-1E4B-1423-F779-3B5E399C3957}"/>
              </a:ext>
            </a:extLst>
          </p:cNvPr>
          <p:cNvSpPr txBox="1"/>
          <p:nvPr/>
        </p:nvSpPr>
        <p:spPr>
          <a:xfrm>
            <a:off x="5694948" y="2379814"/>
            <a:ext cx="1122948" cy="338554"/>
          </a:xfrm>
          <a:prstGeom prst="rect">
            <a:avLst/>
          </a:prstGeom>
          <a:noFill/>
        </p:spPr>
        <p:txBody>
          <a:bodyPr wrap="square" rtlCol="0">
            <a:spAutoFit/>
          </a:bodyPr>
          <a:lstStyle/>
          <a:p>
            <a:r>
              <a:rPr lang="en-US" sz="1600" dirty="0"/>
              <a:t>Stage IIIA</a:t>
            </a:r>
          </a:p>
        </p:txBody>
      </p:sp>
      <p:pic>
        <p:nvPicPr>
          <p:cNvPr id="13" name="Picture 12">
            <a:extLst>
              <a:ext uri="{FF2B5EF4-FFF2-40B4-BE49-F238E27FC236}">
                <a16:creationId xmlns:a16="http://schemas.microsoft.com/office/drawing/2014/main" id="{618DB882-D7D7-0077-EF38-5597B3227632}"/>
              </a:ext>
            </a:extLst>
          </p:cNvPr>
          <p:cNvPicPr>
            <a:picLocks noChangeAspect="1"/>
          </p:cNvPicPr>
          <p:nvPr/>
        </p:nvPicPr>
        <p:blipFill>
          <a:blip r:embed="rId5"/>
          <a:stretch>
            <a:fillRect/>
          </a:stretch>
        </p:blipFill>
        <p:spPr>
          <a:xfrm>
            <a:off x="4678690" y="2685844"/>
            <a:ext cx="3336992" cy="1587830"/>
          </a:xfrm>
          <a:prstGeom prst="rect">
            <a:avLst/>
          </a:prstGeom>
        </p:spPr>
      </p:pic>
      <p:sp>
        <p:nvSpPr>
          <p:cNvPr id="14" name="TextBox 13">
            <a:extLst>
              <a:ext uri="{FF2B5EF4-FFF2-40B4-BE49-F238E27FC236}">
                <a16:creationId xmlns:a16="http://schemas.microsoft.com/office/drawing/2014/main" id="{FA62641A-EDB6-5344-511F-825B6326DFBF}"/>
              </a:ext>
            </a:extLst>
          </p:cNvPr>
          <p:cNvSpPr txBox="1"/>
          <p:nvPr/>
        </p:nvSpPr>
        <p:spPr>
          <a:xfrm>
            <a:off x="3375338" y="4524718"/>
            <a:ext cx="2240924" cy="246221"/>
          </a:xfrm>
          <a:prstGeom prst="rect">
            <a:avLst/>
          </a:prstGeom>
          <a:noFill/>
        </p:spPr>
        <p:txBody>
          <a:bodyPr wrap="square" rtlCol="0">
            <a:spAutoFit/>
          </a:bodyPr>
          <a:lstStyle/>
          <a:p>
            <a:r>
              <a:rPr lang="en-US" sz="1000" dirty="0" err="1"/>
              <a:t>Tsuboi</a:t>
            </a:r>
            <a:r>
              <a:rPr lang="en-US" sz="1000" dirty="0"/>
              <a:t> et al. N </a:t>
            </a:r>
            <a:r>
              <a:rPr lang="en-US" sz="1000" dirty="0" err="1"/>
              <a:t>Engl</a:t>
            </a:r>
            <a:r>
              <a:rPr lang="en-US" sz="1000" dirty="0"/>
              <a:t> J Med 2023.</a:t>
            </a:r>
          </a:p>
        </p:txBody>
      </p:sp>
    </p:spTree>
    <p:extLst>
      <p:ext uri="{BB962C8B-B14F-4D97-AF65-F5344CB8AC3E}">
        <p14:creationId xmlns:p14="http://schemas.microsoft.com/office/powerpoint/2010/main" val="3105153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A027-1C09-BAE4-10D8-2F30D2309635}"/>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E7936466-D4E8-6561-A791-27B600AA7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346"/>
            <a:ext cx="914400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243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33306" y="513370"/>
            <a:ext cx="5675054" cy="2936240"/>
          </a:xfrm>
        </p:spPr>
        <p:txBody>
          <a:bodyPr/>
          <a:lstStyle/>
          <a:p>
            <a:pPr marL="0" indent="0">
              <a:buNone/>
            </a:pPr>
            <a:r>
              <a:rPr lang="en-US" sz="2000" dirty="0"/>
              <a:t>OS benefit regardless of adjuvant chemotherapy</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EE309CD-CBC4-F8B7-41C5-82CA560C663E}"/>
              </a:ext>
            </a:extLst>
          </p:cNvPr>
          <p:cNvPicPr>
            <a:picLocks noChangeAspect="1"/>
          </p:cNvPicPr>
          <p:nvPr/>
        </p:nvPicPr>
        <p:blipFill>
          <a:blip r:embed="rId3"/>
          <a:stretch>
            <a:fillRect/>
          </a:stretch>
        </p:blipFill>
        <p:spPr>
          <a:xfrm>
            <a:off x="1" y="1748009"/>
            <a:ext cx="4370832" cy="2096270"/>
          </a:xfrm>
          <a:prstGeom prst="rect">
            <a:avLst/>
          </a:prstGeom>
        </p:spPr>
      </p:pic>
      <p:sp>
        <p:nvSpPr>
          <p:cNvPr id="9" name="TextBox 8">
            <a:extLst>
              <a:ext uri="{FF2B5EF4-FFF2-40B4-BE49-F238E27FC236}">
                <a16:creationId xmlns:a16="http://schemas.microsoft.com/office/drawing/2014/main" id="{D1381EE2-2565-25E0-33C1-8EE92F8489A3}"/>
              </a:ext>
            </a:extLst>
          </p:cNvPr>
          <p:cNvSpPr txBox="1"/>
          <p:nvPr/>
        </p:nvSpPr>
        <p:spPr>
          <a:xfrm>
            <a:off x="1299109" y="1222122"/>
            <a:ext cx="2330399" cy="338554"/>
          </a:xfrm>
          <a:prstGeom prst="rect">
            <a:avLst/>
          </a:prstGeom>
          <a:noFill/>
        </p:spPr>
        <p:txBody>
          <a:bodyPr wrap="square" rtlCol="0">
            <a:spAutoFit/>
          </a:bodyPr>
          <a:lstStyle/>
          <a:p>
            <a:r>
              <a:rPr lang="en-US" sz="1600" dirty="0"/>
              <a:t>Adjuvant chemotherapy</a:t>
            </a:r>
          </a:p>
        </p:txBody>
      </p:sp>
      <p:pic>
        <p:nvPicPr>
          <p:cNvPr id="10" name="Picture 9">
            <a:extLst>
              <a:ext uri="{FF2B5EF4-FFF2-40B4-BE49-F238E27FC236}">
                <a16:creationId xmlns:a16="http://schemas.microsoft.com/office/drawing/2014/main" id="{B4B6135D-6AD7-B97B-DBB5-805B0D2462DB}"/>
              </a:ext>
            </a:extLst>
          </p:cNvPr>
          <p:cNvPicPr>
            <a:picLocks noChangeAspect="1"/>
          </p:cNvPicPr>
          <p:nvPr/>
        </p:nvPicPr>
        <p:blipFill>
          <a:blip r:embed="rId4"/>
          <a:stretch>
            <a:fillRect/>
          </a:stretch>
        </p:blipFill>
        <p:spPr>
          <a:xfrm>
            <a:off x="4600830" y="1775268"/>
            <a:ext cx="4424923" cy="2069011"/>
          </a:xfrm>
          <a:prstGeom prst="rect">
            <a:avLst/>
          </a:prstGeom>
        </p:spPr>
      </p:pic>
      <p:sp>
        <p:nvSpPr>
          <p:cNvPr id="11" name="TextBox 10">
            <a:extLst>
              <a:ext uri="{FF2B5EF4-FFF2-40B4-BE49-F238E27FC236}">
                <a16:creationId xmlns:a16="http://schemas.microsoft.com/office/drawing/2014/main" id="{00318C66-B1CF-E1B4-08B4-8AC6C926DCFD}"/>
              </a:ext>
            </a:extLst>
          </p:cNvPr>
          <p:cNvSpPr txBox="1"/>
          <p:nvPr/>
        </p:nvSpPr>
        <p:spPr>
          <a:xfrm>
            <a:off x="5908345" y="1222122"/>
            <a:ext cx="2626054" cy="338554"/>
          </a:xfrm>
          <a:prstGeom prst="rect">
            <a:avLst/>
          </a:prstGeom>
          <a:noFill/>
        </p:spPr>
        <p:txBody>
          <a:bodyPr wrap="square" rtlCol="0">
            <a:spAutoFit/>
          </a:bodyPr>
          <a:lstStyle/>
          <a:p>
            <a:r>
              <a:rPr lang="en-US" sz="1600" dirty="0"/>
              <a:t>No adjuvant chemotherapy</a:t>
            </a:r>
          </a:p>
        </p:txBody>
      </p:sp>
      <p:sp>
        <p:nvSpPr>
          <p:cNvPr id="12" name="TextBox 11">
            <a:extLst>
              <a:ext uri="{FF2B5EF4-FFF2-40B4-BE49-F238E27FC236}">
                <a16:creationId xmlns:a16="http://schemas.microsoft.com/office/drawing/2014/main" id="{F0114A96-17BF-5AD8-4BFE-938CEDEBC242}"/>
              </a:ext>
            </a:extLst>
          </p:cNvPr>
          <p:cNvSpPr txBox="1"/>
          <p:nvPr/>
        </p:nvSpPr>
        <p:spPr>
          <a:xfrm>
            <a:off x="3375338" y="4524718"/>
            <a:ext cx="2240924" cy="246221"/>
          </a:xfrm>
          <a:prstGeom prst="rect">
            <a:avLst/>
          </a:prstGeom>
          <a:noFill/>
        </p:spPr>
        <p:txBody>
          <a:bodyPr wrap="square" rtlCol="0">
            <a:spAutoFit/>
          </a:bodyPr>
          <a:lstStyle/>
          <a:p>
            <a:r>
              <a:rPr lang="en-US" sz="1000" dirty="0" err="1"/>
              <a:t>Tsuboi</a:t>
            </a:r>
            <a:r>
              <a:rPr lang="en-US" sz="1000" dirty="0"/>
              <a:t> et al. N </a:t>
            </a:r>
            <a:r>
              <a:rPr lang="en-US" sz="1000" dirty="0" err="1"/>
              <a:t>Engl</a:t>
            </a:r>
            <a:r>
              <a:rPr lang="en-US" sz="1000" dirty="0"/>
              <a:t> J Med 2023.</a:t>
            </a:r>
          </a:p>
        </p:txBody>
      </p:sp>
    </p:spTree>
    <p:extLst>
      <p:ext uri="{BB962C8B-B14F-4D97-AF65-F5344CB8AC3E}">
        <p14:creationId xmlns:p14="http://schemas.microsoft.com/office/powerpoint/2010/main" val="305583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ADAURA</a:t>
            </a:r>
          </a:p>
        </p:txBody>
      </p:sp>
      <p:sp>
        <p:nvSpPr>
          <p:cNvPr id="6" name="TextBox 5">
            <a:extLst>
              <a:ext uri="{FF2B5EF4-FFF2-40B4-BE49-F238E27FC236}">
                <a16:creationId xmlns:a16="http://schemas.microsoft.com/office/drawing/2014/main" id="{C059B898-32D6-2174-4E57-AEE913C9708A}"/>
              </a:ext>
            </a:extLst>
          </p:cNvPr>
          <p:cNvSpPr txBox="1"/>
          <p:nvPr/>
        </p:nvSpPr>
        <p:spPr>
          <a:xfrm>
            <a:off x="3375338" y="4524718"/>
            <a:ext cx="2240924" cy="246221"/>
          </a:xfrm>
          <a:prstGeom prst="rect">
            <a:avLst/>
          </a:prstGeom>
          <a:noFill/>
        </p:spPr>
        <p:txBody>
          <a:bodyPr wrap="square" rtlCol="0">
            <a:spAutoFit/>
          </a:bodyPr>
          <a:lstStyle/>
          <a:p>
            <a:r>
              <a:rPr lang="en-US" sz="1000" dirty="0" err="1"/>
              <a:t>Tsuboi</a:t>
            </a:r>
            <a:r>
              <a:rPr lang="en-US" sz="1000" dirty="0"/>
              <a:t> et al. N </a:t>
            </a:r>
            <a:r>
              <a:rPr lang="en-US" sz="1000" dirty="0" err="1"/>
              <a:t>Engl</a:t>
            </a:r>
            <a:r>
              <a:rPr lang="en-US" sz="1000" dirty="0"/>
              <a:t> J Med 2023.</a:t>
            </a:r>
          </a:p>
        </p:txBody>
      </p:sp>
      <p:pic>
        <p:nvPicPr>
          <p:cNvPr id="8" name="Picture 2" descr="University of Maryland Marlene and Stewart Greenebaum ...">
            <a:extLst>
              <a:ext uri="{FF2B5EF4-FFF2-40B4-BE49-F238E27FC236}">
                <a16:creationId xmlns:a16="http://schemas.microsoft.com/office/drawing/2014/main" id="{ECC5123A-B4D4-70BF-FD5C-E28CDE18E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6E9896-FDAC-4343-97B2-387468B41F32}"/>
              </a:ext>
            </a:extLst>
          </p:cNvPr>
          <p:cNvSpPr txBox="1"/>
          <p:nvPr/>
        </p:nvSpPr>
        <p:spPr>
          <a:xfrm>
            <a:off x="664285" y="1004894"/>
            <a:ext cx="7815427" cy="3293209"/>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sym typeface="Wingdings" panose="05000000000000000000" pitchFamily="2" charset="2"/>
            </a:endParaRPr>
          </a:p>
          <a:p>
            <a:endParaRPr lang="en-US" sz="1600" dirty="0">
              <a:latin typeface="Arial" panose="020B0604020202020204" pitchFamily="34" charset="0"/>
              <a:cs typeface="Arial" panose="020B0604020202020204" pitchFamily="34" charset="0"/>
              <a:sym typeface="Wingdings" panose="05000000000000000000" pitchFamily="2" charset="2"/>
            </a:endParaRPr>
          </a:p>
          <a:p>
            <a:endParaRPr lang="en-US" sz="1600" dirty="0">
              <a:latin typeface="Arial" panose="020B0604020202020204" pitchFamily="34" charset="0"/>
              <a:cs typeface="Arial" panose="020B0604020202020204" pitchFamily="34" charset="0"/>
              <a:sym typeface="Wingdings" panose="05000000000000000000" pitchFamily="2" charset="2"/>
            </a:endParaRPr>
          </a:p>
          <a:p>
            <a:endParaRPr lang="en-US" sz="1600" dirty="0">
              <a:latin typeface="Arial" panose="020B0604020202020204" pitchFamily="34" charset="0"/>
              <a:cs typeface="Arial" panose="020B0604020202020204" pitchFamily="34" charset="0"/>
              <a:sym typeface="Wingdings" panose="05000000000000000000" pitchFamily="2" charset="2"/>
            </a:endParaRPr>
          </a:p>
          <a:p>
            <a:endParaRPr lang="en-US" sz="1600" dirty="0">
              <a:latin typeface="Arial" panose="020B0604020202020204" pitchFamily="34" charset="0"/>
              <a:cs typeface="Arial" panose="020B0604020202020204" pitchFamily="34" charset="0"/>
              <a:sym typeface="Wingdings" panose="05000000000000000000" pitchFamily="2" charset="2"/>
            </a:endParaRPr>
          </a:p>
          <a:p>
            <a:endParaRPr lang="en-US" sz="1600" dirty="0">
              <a:latin typeface="Arial" panose="020B0604020202020204" pitchFamily="34" charset="0"/>
              <a:cs typeface="Arial" panose="020B0604020202020204" pitchFamily="34" charset="0"/>
              <a:sym typeface="Wingdings" panose="05000000000000000000" pitchFamily="2" charset="2"/>
            </a:endParaRPr>
          </a:p>
          <a:p>
            <a:endParaRPr lang="en-US" sz="1600" dirty="0">
              <a:latin typeface="Arial" panose="020B0604020202020204" pitchFamily="34" charset="0"/>
              <a:cs typeface="Arial" panose="020B0604020202020204" pitchFamily="34" charset="0"/>
              <a:sym typeface="Wingdings" panose="05000000000000000000" pitchFamily="2" charset="2"/>
            </a:endParaRPr>
          </a:p>
          <a:p>
            <a:endParaRPr lang="en-US" sz="1600" dirty="0">
              <a:latin typeface="Arial" panose="020B0604020202020204" pitchFamily="34" charset="0"/>
              <a:cs typeface="Arial" panose="020B0604020202020204" pitchFamily="34" charset="0"/>
              <a:sym typeface="Wingdings" panose="05000000000000000000" pitchFamily="2" charset="2"/>
            </a:endParaRPr>
          </a:p>
          <a:p>
            <a:endParaRPr lang="en-US" sz="1600" dirty="0">
              <a:latin typeface="Arial" panose="020B0604020202020204" pitchFamily="34" charset="0"/>
              <a:cs typeface="Arial" panose="020B0604020202020204" pitchFamily="34" charset="0"/>
              <a:sym typeface="Wingdings" panose="05000000000000000000" pitchFamily="2" charset="2"/>
            </a:endParaRPr>
          </a:p>
          <a:p>
            <a:endParaRPr lang="en-US" sz="1600" dirty="0">
              <a:latin typeface="Arial" panose="020B0604020202020204" pitchFamily="34" charset="0"/>
              <a:cs typeface="Arial" panose="020B0604020202020204" pitchFamily="34" charset="0"/>
              <a:sym typeface="Wingdings" panose="05000000000000000000" pitchFamily="2" charset="2"/>
            </a:endParaRPr>
          </a:p>
          <a:p>
            <a:endParaRPr lang="en-US" sz="1600" dirty="0">
              <a:latin typeface="Arial" panose="020B0604020202020204" pitchFamily="34" charset="0"/>
              <a:cs typeface="Arial" panose="020B0604020202020204" pitchFamily="34" charset="0"/>
              <a:sym typeface="Wingdings" panose="05000000000000000000" pitchFamily="2" charset="2"/>
            </a:endParaRPr>
          </a:p>
          <a:p>
            <a:pPr algn="ctr"/>
            <a:r>
              <a:rPr lang="en-US" sz="1600" dirty="0">
                <a:latin typeface="Arial" panose="020B0604020202020204" pitchFamily="34" charset="0"/>
                <a:cs typeface="Arial" panose="020B0604020202020204" pitchFamily="34" charset="0"/>
                <a:sym typeface="Wingdings" panose="05000000000000000000" pitchFamily="2" charset="2"/>
              </a:rPr>
              <a:t>Osimertinib was FDA approved in December 2020 as adjuvant therapy </a:t>
            </a:r>
          </a:p>
          <a:p>
            <a:pPr algn="ctr"/>
            <a:r>
              <a:rPr lang="en-US" sz="1600" dirty="0">
                <a:latin typeface="Arial" panose="020B0604020202020204" pitchFamily="34" charset="0"/>
                <a:cs typeface="Arial" panose="020B0604020202020204" pitchFamily="34" charset="0"/>
                <a:sym typeface="Wingdings" panose="05000000000000000000" pitchFamily="2" charset="2"/>
              </a:rPr>
              <a:t>for patients with resected EGFR-mutated NSCLC</a:t>
            </a:r>
            <a:r>
              <a:rPr lang="en-US" sz="1600" dirty="0"/>
              <a:t>	</a:t>
            </a:r>
          </a:p>
        </p:txBody>
      </p:sp>
      <mc:AlternateContent xmlns:mc="http://schemas.openxmlformats.org/markup-compatibility/2006" xmlns:a14="http://schemas.microsoft.com/office/drawing/2010/main">
        <mc:Choice Requires="a14">
          <p:graphicFrame>
            <p:nvGraphicFramePr>
              <p:cNvPr id="3" name="Table 4">
                <a:extLst>
                  <a:ext uri="{FF2B5EF4-FFF2-40B4-BE49-F238E27FC236}">
                    <a16:creationId xmlns:a16="http://schemas.microsoft.com/office/drawing/2014/main" id="{CE817BD0-C8E5-5E1E-4033-DD63E0BA6E73}"/>
                  </a:ext>
                </a:extLst>
              </p:cNvPr>
              <p:cNvGraphicFramePr>
                <a:graphicFrameLocks noGrp="1"/>
              </p:cNvGraphicFramePr>
              <p:nvPr/>
            </p:nvGraphicFramePr>
            <p:xfrm>
              <a:off x="1766761" y="1004894"/>
              <a:ext cx="5610477" cy="2011680"/>
            </p:xfrm>
            <a:graphic>
              <a:graphicData uri="http://schemas.openxmlformats.org/drawingml/2006/table">
                <a:tbl>
                  <a:tblPr firstRow="1" bandRow="1">
                    <a:tableStyleId>{5C22544A-7EE6-4342-B048-85BDC9FD1C3A}</a:tableStyleId>
                  </a:tblPr>
                  <a:tblGrid>
                    <a:gridCol w="2218733">
                      <a:extLst>
                        <a:ext uri="{9D8B030D-6E8A-4147-A177-3AD203B41FA5}">
                          <a16:colId xmlns:a16="http://schemas.microsoft.com/office/drawing/2014/main" val="282043251"/>
                        </a:ext>
                      </a:extLst>
                    </a:gridCol>
                    <a:gridCol w="1778853">
                      <a:extLst>
                        <a:ext uri="{9D8B030D-6E8A-4147-A177-3AD203B41FA5}">
                          <a16:colId xmlns:a16="http://schemas.microsoft.com/office/drawing/2014/main" val="814052860"/>
                        </a:ext>
                      </a:extLst>
                    </a:gridCol>
                    <a:gridCol w="1612891">
                      <a:extLst>
                        <a:ext uri="{9D8B030D-6E8A-4147-A177-3AD203B41FA5}">
                          <a16:colId xmlns:a16="http://schemas.microsoft.com/office/drawing/2014/main" val="339937538"/>
                        </a:ext>
                      </a:extLst>
                    </a:gridCol>
                  </a:tblGrid>
                  <a:tr h="30004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n-lt"/>
                              <a:cs typeface="Arial" panose="020B0604020202020204" pitchFamily="34" charset="0"/>
                              <a:sym typeface="Wingdings" panose="05000000000000000000" pitchFamily="2" charset="2"/>
                            </a:rPr>
                            <a:t>Toxicity </a:t>
                          </a:r>
                          <a14:m>
                            <m:oMath xmlns:m="http://schemas.openxmlformats.org/officeDocument/2006/math">
                              <m:r>
                                <a:rPr lang="en-US" sz="1600" i="1" smtClean="0">
                                  <a:solidFill>
                                    <a:schemeClr val="tx1"/>
                                  </a:solidFill>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m:t>
                              </m:r>
                            </m:oMath>
                          </a14:m>
                          <a:r>
                            <a:rPr lang="en-US" sz="1600" dirty="0">
                              <a:solidFill>
                                <a:schemeClr val="tx1"/>
                              </a:solidFill>
                              <a:latin typeface="+mn-lt"/>
                              <a:cs typeface="Arial" panose="020B0604020202020204" pitchFamily="34" charset="0"/>
                              <a:sym typeface="Wingdings" panose="05000000000000000000" pitchFamily="2" charset="2"/>
                            </a:rPr>
                            <a:t> grade 3</a:t>
                          </a:r>
                        </a:p>
                      </a:txBody>
                      <a:tcPr/>
                    </a:tc>
                    <a:tc>
                      <a:txBody>
                        <a:bodyPr/>
                        <a:lstStyle/>
                        <a:p>
                          <a:pPr algn="ctr"/>
                          <a:r>
                            <a:rPr lang="en-US" sz="1600" dirty="0">
                              <a:solidFill>
                                <a:schemeClr val="tx1"/>
                              </a:solidFill>
                            </a:rPr>
                            <a:t>Osimertinib (%)</a:t>
                          </a:r>
                        </a:p>
                      </a:txBody>
                      <a:tcPr/>
                    </a:tc>
                    <a:tc>
                      <a:txBody>
                        <a:bodyPr/>
                        <a:lstStyle/>
                        <a:p>
                          <a:pPr algn="ctr"/>
                          <a:r>
                            <a:rPr lang="en-US" sz="1600" dirty="0">
                              <a:solidFill>
                                <a:schemeClr val="tx1"/>
                              </a:solidFill>
                            </a:rPr>
                            <a:t>Placebo (%)</a:t>
                          </a:r>
                        </a:p>
                      </a:txBody>
                      <a:tcPr/>
                    </a:tc>
                    <a:extLst>
                      <a:ext uri="{0D108BD9-81ED-4DB2-BD59-A6C34878D82A}">
                        <a16:rowId xmlns:a16="http://schemas.microsoft.com/office/drawing/2014/main" val="4171136910"/>
                      </a:ext>
                    </a:extLst>
                  </a:tr>
                  <a:tr h="300044">
                    <a:tc>
                      <a:txBody>
                        <a:bodyPr/>
                        <a:lstStyle/>
                        <a:p>
                          <a:pPr algn="ctr"/>
                          <a:r>
                            <a:rPr lang="en-US" sz="1600" dirty="0">
                              <a:solidFill>
                                <a:schemeClr val="tx1"/>
                              </a:solidFill>
                            </a:rPr>
                            <a:t>Diarrhea</a:t>
                          </a:r>
                        </a:p>
                      </a:txBody>
                      <a:tcPr/>
                    </a:tc>
                    <a:tc>
                      <a:txBody>
                        <a:bodyPr/>
                        <a:lstStyle/>
                        <a:p>
                          <a:pPr algn="ctr"/>
                          <a:r>
                            <a:rPr lang="en-US" sz="1600" dirty="0">
                              <a:solidFill>
                                <a:schemeClr val="tx1"/>
                              </a:solidFill>
                            </a:rPr>
                            <a:t>2</a:t>
                          </a:r>
                        </a:p>
                      </a:txBody>
                      <a:tcPr/>
                    </a:tc>
                    <a:tc>
                      <a:txBody>
                        <a:bodyPr/>
                        <a:lstStyle/>
                        <a:p>
                          <a:pPr algn="ctr"/>
                          <a:r>
                            <a:rPr lang="en-US" sz="1600" dirty="0">
                              <a:solidFill>
                                <a:schemeClr val="tx1"/>
                              </a:solidFill>
                            </a:rPr>
                            <a:t>&lt;1</a:t>
                          </a:r>
                        </a:p>
                      </a:txBody>
                      <a:tcPr/>
                    </a:tc>
                    <a:extLst>
                      <a:ext uri="{0D108BD9-81ED-4DB2-BD59-A6C34878D82A}">
                        <a16:rowId xmlns:a16="http://schemas.microsoft.com/office/drawing/2014/main" val="2770701452"/>
                      </a:ext>
                    </a:extLst>
                  </a:tr>
                  <a:tr h="300044">
                    <a:tc>
                      <a:txBody>
                        <a:bodyPr/>
                        <a:lstStyle/>
                        <a:p>
                          <a:pPr algn="ctr"/>
                          <a:r>
                            <a:rPr lang="en-US" sz="1600" dirty="0">
                              <a:solidFill>
                                <a:schemeClr val="tx1"/>
                              </a:solidFill>
                            </a:rPr>
                            <a:t>Paronychia</a:t>
                          </a:r>
                        </a:p>
                      </a:txBody>
                      <a:tcPr/>
                    </a:tc>
                    <a:tc>
                      <a:txBody>
                        <a:bodyPr/>
                        <a:lstStyle/>
                        <a:p>
                          <a:pPr algn="ctr"/>
                          <a:r>
                            <a:rPr lang="en-US" sz="1600" dirty="0">
                              <a:solidFill>
                                <a:schemeClr val="tx1"/>
                              </a:solidFill>
                            </a:rPr>
                            <a:t>1</a:t>
                          </a:r>
                        </a:p>
                      </a:txBody>
                      <a:tcPr/>
                    </a:tc>
                    <a:tc>
                      <a:txBody>
                        <a:bodyPr/>
                        <a:lstStyle/>
                        <a:p>
                          <a:pPr algn="ctr"/>
                          <a:r>
                            <a:rPr lang="en-US" sz="1600" dirty="0">
                              <a:solidFill>
                                <a:schemeClr val="tx1"/>
                              </a:solidFill>
                            </a:rPr>
                            <a:t>0</a:t>
                          </a:r>
                        </a:p>
                      </a:txBody>
                      <a:tcPr/>
                    </a:tc>
                    <a:extLst>
                      <a:ext uri="{0D108BD9-81ED-4DB2-BD59-A6C34878D82A}">
                        <a16:rowId xmlns:a16="http://schemas.microsoft.com/office/drawing/2014/main" val="2892660429"/>
                      </a:ext>
                    </a:extLst>
                  </a:tr>
                  <a:tr h="300044">
                    <a:tc>
                      <a:txBody>
                        <a:bodyPr/>
                        <a:lstStyle/>
                        <a:p>
                          <a:pPr algn="ctr"/>
                          <a:r>
                            <a:rPr lang="en-US" sz="1600" dirty="0">
                              <a:solidFill>
                                <a:schemeClr val="tx1"/>
                              </a:solidFill>
                            </a:rPr>
                            <a:t>Dry skin</a:t>
                          </a:r>
                        </a:p>
                      </a:txBody>
                      <a:tcPr/>
                    </a:tc>
                    <a:tc>
                      <a:txBody>
                        <a:bodyPr/>
                        <a:lstStyle/>
                        <a:p>
                          <a:pPr algn="ctr"/>
                          <a:r>
                            <a:rPr lang="en-US" sz="1600" dirty="0">
                              <a:solidFill>
                                <a:schemeClr val="tx1"/>
                              </a:solidFill>
                            </a:rPr>
                            <a:t>&lt;1</a:t>
                          </a:r>
                        </a:p>
                      </a:txBody>
                      <a:tcPr/>
                    </a:tc>
                    <a:tc>
                      <a:txBody>
                        <a:bodyPr/>
                        <a:lstStyle/>
                        <a:p>
                          <a:pPr algn="ctr"/>
                          <a:r>
                            <a:rPr lang="en-US" sz="1600" dirty="0">
                              <a:solidFill>
                                <a:schemeClr val="tx1"/>
                              </a:solidFill>
                            </a:rPr>
                            <a:t>0</a:t>
                          </a:r>
                        </a:p>
                      </a:txBody>
                      <a:tcPr/>
                    </a:tc>
                    <a:extLst>
                      <a:ext uri="{0D108BD9-81ED-4DB2-BD59-A6C34878D82A}">
                        <a16:rowId xmlns:a16="http://schemas.microsoft.com/office/drawing/2014/main" val="1749767675"/>
                      </a:ext>
                    </a:extLst>
                  </a:tr>
                  <a:tr h="300044">
                    <a:tc>
                      <a:txBody>
                        <a:bodyPr/>
                        <a:lstStyle/>
                        <a:p>
                          <a:pPr algn="ctr"/>
                          <a:r>
                            <a:rPr lang="en-US" sz="1600" dirty="0">
                              <a:solidFill>
                                <a:schemeClr val="tx1"/>
                              </a:solidFill>
                            </a:rPr>
                            <a:t>Stomatitis</a:t>
                          </a:r>
                        </a:p>
                      </a:txBody>
                      <a:tcPr/>
                    </a:tc>
                    <a:tc>
                      <a:txBody>
                        <a:bodyPr/>
                        <a:lstStyle/>
                        <a:p>
                          <a:pPr algn="ctr"/>
                          <a:r>
                            <a:rPr lang="en-US" sz="1600" dirty="0">
                              <a:solidFill>
                                <a:schemeClr val="tx1"/>
                              </a:solidFill>
                            </a:rPr>
                            <a:t>1</a:t>
                          </a:r>
                        </a:p>
                      </a:txBody>
                      <a:tcPr/>
                    </a:tc>
                    <a:tc>
                      <a:txBody>
                        <a:bodyPr/>
                        <a:lstStyle/>
                        <a:p>
                          <a:pPr algn="ctr"/>
                          <a:r>
                            <a:rPr lang="en-US" sz="1600" dirty="0">
                              <a:solidFill>
                                <a:schemeClr val="tx1"/>
                              </a:solidFill>
                            </a:rPr>
                            <a:t>0</a:t>
                          </a:r>
                        </a:p>
                      </a:txBody>
                      <a:tcPr/>
                    </a:tc>
                    <a:extLst>
                      <a:ext uri="{0D108BD9-81ED-4DB2-BD59-A6C34878D82A}">
                        <a16:rowId xmlns:a16="http://schemas.microsoft.com/office/drawing/2014/main" val="916909840"/>
                      </a:ext>
                    </a:extLst>
                  </a:tr>
                  <a:tr h="300044">
                    <a:tc>
                      <a:txBody>
                        <a:bodyPr/>
                        <a:lstStyle/>
                        <a:p>
                          <a:pPr algn="ctr"/>
                          <a:r>
                            <a:rPr lang="en-US" sz="1600" dirty="0">
                              <a:solidFill>
                                <a:schemeClr val="tx1"/>
                              </a:solidFill>
                            </a:rPr>
                            <a:t>Decreased appetite</a:t>
                          </a:r>
                        </a:p>
                      </a:txBody>
                      <a:tcPr/>
                    </a:tc>
                    <a:tc>
                      <a:txBody>
                        <a:bodyPr/>
                        <a:lstStyle/>
                        <a:p>
                          <a:pPr algn="ctr"/>
                          <a:r>
                            <a:rPr lang="en-US" sz="1600" dirty="0">
                              <a:solidFill>
                                <a:schemeClr val="tx1"/>
                              </a:solidFill>
                            </a:rPr>
                            <a:t>1</a:t>
                          </a:r>
                        </a:p>
                      </a:txBody>
                      <a:tcPr/>
                    </a:tc>
                    <a:tc>
                      <a:txBody>
                        <a:bodyPr/>
                        <a:lstStyle/>
                        <a:p>
                          <a:pPr algn="ctr"/>
                          <a:r>
                            <a:rPr lang="en-US" sz="1600" dirty="0">
                              <a:solidFill>
                                <a:schemeClr val="tx1"/>
                              </a:solidFill>
                            </a:rPr>
                            <a:t>0</a:t>
                          </a:r>
                        </a:p>
                      </a:txBody>
                      <a:tcPr/>
                    </a:tc>
                    <a:extLst>
                      <a:ext uri="{0D108BD9-81ED-4DB2-BD59-A6C34878D82A}">
                        <a16:rowId xmlns:a16="http://schemas.microsoft.com/office/drawing/2014/main" val="3218804711"/>
                      </a:ext>
                    </a:extLst>
                  </a:tr>
                </a:tbl>
              </a:graphicData>
            </a:graphic>
          </p:graphicFrame>
        </mc:Choice>
        <mc:Fallback xmlns="">
          <p:graphicFrame>
            <p:nvGraphicFramePr>
              <p:cNvPr id="3" name="Table 4">
                <a:extLst>
                  <a:ext uri="{FF2B5EF4-FFF2-40B4-BE49-F238E27FC236}">
                    <a16:creationId xmlns:a16="http://schemas.microsoft.com/office/drawing/2014/main" id="{CE817BD0-C8E5-5E1E-4033-DD63E0BA6E73}"/>
                  </a:ext>
                </a:extLst>
              </p:cNvPr>
              <p:cNvGraphicFramePr>
                <a:graphicFrameLocks noGrp="1"/>
              </p:cNvGraphicFramePr>
              <p:nvPr>
                <p:extLst>
                  <p:ext uri="{D42A27DB-BD31-4B8C-83A1-F6EECF244321}">
                    <p14:modId xmlns:p14="http://schemas.microsoft.com/office/powerpoint/2010/main" val="695089768"/>
                  </p:ext>
                </p:extLst>
              </p:nvPr>
            </p:nvGraphicFramePr>
            <p:xfrm>
              <a:off x="1766761" y="1004894"/>
              <a:ext cx="5610477" cy="2011680"/>
            </p:xfrm>
            <a:graphic>
              <a:graphicData uri="http://schemas.openxmlformats.org/drawingml/2006/table">
                <a:tbl>
                  <a:tblPr firstRow="1" bandRow="1">
                    <a:tableStyleId>{5C22544A-7EE6-4342-B048-85BDC9FD1C3A}</a:tableStyleId>
                  </a:tblPr>
                  <a:tblGrid>
                    <a:gridCol w="2218733">
                      <a:extLst>
                        <a:ext uri="{9D8B030D-6E8A-4147-A177-3AD203B41FA5}">
                          <a16:colId xmlns:a16="http://schemas.microsoft.com/office/drawing/2014/main" val="282043251"/>
                        </a:ext>
                      </a:extLst>
                    </a:gridCol>
                    <a:gridCol w="1778853">
                      <a:extLst>
                        <a:ext uri="{9D8B030D-6E8A-4147-A177-3AD203B41FA5}">
                          <a16:colId xmlns:a16="http://schemas.microsoft.com/office/drawing/2014/main" val="814052860"/>
                        </a:ext>
                      </a:extLst>
                    </a:gridCol>
                    <a:gridCol w="1612891">
                      <a:extLst>
                        <a:ext uri="{9D8B030D-6E8A-4147-A177-3AD203B41FA5}">
                          <a16:colId xmlns:a16="http://schemas.microsoft.com/office/drawing/2014/main" val="339937538"/>
                        </a:ext>
                      </a:extLst>
                    </a:gridCol>
                  </a:tblGrid>
                  <a:tr h="335280">
                    <a:tc>
                      <a:txBody>
                        <a:bodyPr/>
                        <a:lstStyle/>
                        <a:p>
                          <a:endParaRPr lang="en-US"/>
                        </a:p>
                      </a:txBody>
                      <a:tcPr>
                        <a:blipFill>
                          <a:blip r:embed="rId3"/>
                          <a:stretch>
                            <a:fillRect l="-571" t="-7407" r="-154286" b="-514815"/>
                          </a:stretch>
                        </a:blipFill>
                      </a:tcPr>
                    </a:tc>
                    <a:tc>
                      <a:txBody>
                        <a:bodyPr/>
                        <a:lstStyle/>
                        <a:p>
                          <a:pPr algn="ctr"/>
                          <a:r>
                            <a:rPr lang="en-US" sz="1600" dirty="0">
                              <a:solidFill>
                                <a:schemeClr val="tx1"/>
                              </a:solidFill>
                            </a:rPr>
                            <a:t>Osimertinib (%)</a:t>
                          </a:r>
                        </a:p>
                      </a:txBody>
                      <a:tcPr/>
                    </a:tc>
                    <a:tc>
                      <a:txBody>
                        <a:bodyPr/>
                        <a:lstStyle/>
                        <a:p>
                          <a:pPr algn="ctr"/>
                          <a:r>
                            <a:rPr lang="en-US" sz="1600" dirty="0">
                              <a:solidFill>
                                <a:schemeClr val="tx1"/>
                              </a:solidFill>
                            </a:rPr>
                            <a:t>Placebo (%)</a:t>
                          </a:r>
                        </a:p>
                      </a:txBody>
                      <a:tcPr/>
                    </a:tc>
                    <a:extLst>
                      <a:ext uri="{0D108BD9-81ED-4DB2-BD59-A6C34878D82A}">
                        <a16:rowId xmlns:a16="http://schemas.microsoft.com/office/drawing/2014/main" val="4171136910"/>
                      </a:ext>
                    </a:extLst>
                  </a:tr>
                  <a:tr h="335280">
                    <a:tc>
                      <a:txBody>
                        <a:bodyPr/>
                        <a:lstStyle/>
                        <a:p>
                          <a:pPr algn="ctr"/>
                          <a:r>
                            <a:rPr lang="en-US" sz="1600" dirty="0">
                              <a:solidFill>
                                <a:schemeClr val="tx1"/>
                              </a:solidFill>
                            </a:rPr>
                            <a:t>Diarrhea</a:t>
                          </a:r>
                        </a:p>
                      </a:txBody>
                      <a:tcPr/>
                    </a:tc>
                    <a:tc>
                      <a:txBody>
                        <a:bodyPr/>
                        <a:lstStyle/>
                        <a:p>
                          <a:pPr algn="ctr"/>
                          <a:r>
                            <a:rPr lang="en-US" sz="1600" dirty="0">
                              <a:solidFill>
                                <a:schemeClr val="tx1"/>
                              </a:solidFill>
                            </a:rPr>
                            <a:t>2</a:t>
                          </a:r>
                        </a:p>
                      </a:txBody>
                      <a:tcPr/>
                    </a:tc>
                    <a:tc>
                      <a:txBody>
                        <a:bodyPr/>
                        <a:lstStyle/>
                        <a:p>
                          <a:pPr algn="ctr"/>
                          <a:r>
                            <a:rPr lang="en-US" sz="1600" dirty="0">
                              <a:solidFill>
                                <a:schemeClr val="tx1"/>
                              </a:solidFill>
                            </a:rPr>
                            <a:t>&lt;1</a:t>
                          </a:r>
                        </a:p>
                      </a:txBody>
                      <a:tcPr/>
                    </a:tc>
                    <a:extLst>
                      <a:ext uri="{0D108BD9-81ED-4DB2-BD59-A6C34878D82A}">
                        <a16:rowId xmlns:a16="http://schemas.microsoft.com/office/drawing/2014/main" val="2770701452"/>
                      </a:ext>
                    </a:extLst>
                  </a:tr>
                  <a:tr h="335280">
                    <a:tc>
                      <a:txBody>
                        <a:bodyPr/>
                        <a:lstStyle/>
                        <a:p>
                          <a:pPr algn="ctr"/>
                          <a:r>
                            <a:rPr lang="en-US" sz="1600" dirty="0">
                              <a:solidFill>
                                <a:schemeClr val="tx1"/>
                              </a:solidFill>
                            </a:rPr>
                            <a:t>Paronychia</a:t>
                          </a:r>
                        </a:p>
                      </a:txBody>
                      <a:tcPr/>
                    </a:tc>
                    <a:tc>
                      <a:txBody>
                        <a:bodyPr/>
                        <a:lstStyle/>
                        <a:p>
                          <a:pPr algn="ctr"/>
                          <a:r>
                            <a:rPr lang="en-US" sz="1600" dirty="0">
                              <a:solidFill>
                                <a:schemeClr val="tx1"/>
                              </a:solidFill>
                            </a:rPr>
                            <a:t>1</a:t>
                          </a:r>
                        </a:p>
                      </a:txBody>
                      <a:tcPr/>
                    </a:tc>
                    <a:tc>
                      <a:txBody>
                        <a:bodyPr/>
                        <a:lstStyle/>
                        <a:p>
                          <a:pPr algn="ctr"/>
                          <a:r>
                            <a:rPr lang="en-US" sz="1600" dirty="0">
                              <a:solidFill>
                                <a:schemeClr val="tx1"/>
                              </a:solidFill>
                            </a:rPr>
                            <a:t>0</a:t>
                          </a:r>
                        </a:p>
                      </a:txBody>
                      <a:tcPr/>
                    </a:tc>
                    <a:extLst>
                      <a:ext uri="{0D108BD9-81ED-4DB2-BD59-A6C34878D82A}">
                        <a16:rowId xmlns:a16="http://schemas.microsoft.com/office/drawing/2014/main" val="2892660429"/>
                      </a:ext>
                    </a:extLst>
                  </a:tr>
                  <a:tr h="335280">
                    <a:tc>
                      <a:txBody>
                        <a:bodyPr/>
                        <a:lstStyle/>
                        <a:p>
                          <a:pPr algn="ctr"/>
                          <a:r>
                            <a:rPr lang="en-US" sz="1600" dirty="0">
                              <a:solidFill>
                                <a:schemeClr val="tx1"/>
                              </a:solidFill>
                            </a:rPr>
                            <a:t>Dry skin</a:t>
                          </a:r>
                        </a:p>
                      </a:txBody>
                      <a:tcPr/>
                    </a:tc>
                    <a:tc>
                      <a:txBody>
                        <a:bodyPr/>
                        <a:lstStyle/>
                        <a:p>
                          <a:pPr algn="ctr"/>
                          <a:r>
                            <a:rPr lang="en-US" sz="1600" dirty="0">
                              <a:solidFill>
                                <a:schemeClr val="tx1"/>
                              </a:solidFill>
                            </a:rPr>
                            <a:t>&lt;1</a:t>
                          </a:r>
                        </a:p>
                      </a:txBody>
                      <a:tcPr/>
                    </a:tc>
                    <a:tc>
                      <a:txBody>
                        <a:bodyPr/>
                        <a:lstStyle/>
                        <a:p>
                          <a:pPr algn="ctr"/>
                          <a:r>
                            <a:rPr lang="en-US" sz="1600" dirty="0">
                              <a:solidFill>
                                <a:schemeClr val="tx1"/>
                              </a:solidFill>
                            </a:rPr>
                            <a:t>0</a:t>
                          </a:r>
                        </a:p>
                      </a:txBody>
                      <a:tcPr/>
                    </a:tc>
                    <a:extLst>
                      <a:ext uri="{0D108BD9-81ED-4DB2-BD59-A6C34878D82A}">
                        <a16:rowId xmlns:a16="http://schemas.microsoft.com/office/drawing/2014/main" val="1749767675"/>
                      </a:ext>
                    </a:extLst>
                  </a:tr>
                  <a:tr h="335280">
                    <a:tc>
                      <a:txBody>
                        <a:bodyPr/>
                        <a:lstStyle/>
                        <a:p>
                          <a:pPr algn="ctr"/>
                          <a:r>
                            <a:rPr lang="en-US" sz="1600" dirty="0">
                              <a:solidFill>
                                <a:schemeClr val="tx1"/>
                              </a:solidFill>
                            </a:rPr>
                            <a:t>Stomatitis</a:t>
                          </a:r>
                        </a:p>
                      </a:txBody>
                      <a:tcPr/>
                    </a:tc>
                    <a:tc>
                      <a:txBody>
                        <a:bodyPr/>
                        <a:lstStyle/>
                        <a:p>
                          <a:pPr algn="ctr"/>
                          <a:r>
                            <a:rPr lang="en-US" sz="1600" dirty="0">
                              <a:solidFill>
                                <a:schemeClr val="tx1"/>
                              </a:solidFill>
                            </a:rPr>
                            <a:t>1</a:t>
                          </a:r>
                        </a:p>
                      </a:txBody>
                      <a:tcPr/>
                    </a:tc>
                    <a:tc>
                      <a:txBody>
                        <a:bodyPr/>
                        <a:lstStyle/>
                        <a:p>
                          <a:pPr algn="ctr"/>
                          <a:r>
                            <a:rPr lang="en-US" sz="1600" dirty="0">
                              <a:solidFill>
                                <a:schemeClr val="tx1"/>
                              </a:solidFill>
                            </a:rPr>
                            <a:t>0</a:t>
                          </a:r>
                        </a:p>
                      </a:txBody>
                      <a:tcPr/>
                    </a:tc>
                    <a:extLst>
                      <a:ext uri="{0D108BD9-81ED-4DB2-BD59-A6C34878D82A}">
                        <a16:rowId xmlns:a16="http://schemas.microsoft.com/office/drawing/2014/main" val="916909840"/>
                      </a:ext>
                    </a:extLst>
                  </a:tr>
                  <a:tr h="335280">
                    <a:tc>
                      <a:txBody>
                        <a:bodyPr/>
                        <a:lstStyle/>
                        <a:p>
                          <a:pPr algn="ctr"/>
                          <a:r>
                            <a:rPr lang="en-US" sz="1600" dirty="0">
                              <a:solidFill>
                                <a:schemeClr val="tx1"/>
                              </a:solidFill>
                            </a:rPr>
                            <a:t>Decreased appetite</a:t>
                          </a:r>
                        </a:p>
                      </a:txBody>
                      <a:tcPr/>
                    </a:tc>
                    <a:tc>
                      <a:txBody>
                        <a:bodyPr/>
                        <a:lstStyle/>
                        <a:p>
                          <a:pPr algn="ctr"/>
                          <a:r>
                            <a:rPr lang="en-US" sz="1600" dirty="0">
                              <a:solidFill>
                                <a:schemeClr val="tx1"/>
                              </a:solidFill>
                            </a:rPr>
                            <a:t>1</a:t>
                          </a:r>
                        </a:p>
                      </a:txBody>
                      <a:tcPr/>
                    </a:tc>
                    <a:tc>
                      <a:txBody>
                        <a:bodyPr/>
                        <a:lstStyle/>
                        <a:p>
                          <a:pPr algn="ctr"/>
                          <a:r>
                            <a:rPr lang="en-US" sz="1600" dirty="0">
                              <a:solidFill>
                                <a:schemeClr val="tx1"/>
                              </a:solidFill>
                            </a:rPr>
                            <a:t>0</a:t>
                          </a:r>
                        </a:p>
                      </a:txBody>
                      <a:tcPr/>
                    </a:tc>
                    <a:extLst>
                      <a:ext uri="{0D108BD9-81ED-4DB2-BD59-A6C34878D82A}">
                        <a16:rowId xmlns:a16="http://schemas.microsoft.com/office/drawing/2014/main" val="3218804711"/>
                      </a:ext>
                    </a:extLst>
                  </a:tr>
                </a:tbl>
              </a:graphicData>
            </a:graphic>
          </p:graphicFrame>
        </mc:Fallback>
      </mc:AlternateContent>
    </p:spTree>
    <p:extLst>
      <p:ext uri="{BB962C8B-B14F-4D97-AF65-F5344CB8AC3E}">
        <p14:creationId xmlns:p14="http://schemas.microsoft.com/office/powerpoint/2010/main" val="422118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FLAURA</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4AB002-FA4F-483B-A9F1-6DF44770BA64}"/>
              </a:ext>
            </a:extLst>
          </p:cNvPr>
          <p:cNvPicPr>
            <a:picLocks noChangeAspect="1"/>
          </p:cNvPicPr>
          <p:nvPr/>
        </p:nvPicPr>
        <p:blipFill>
          <a:blip r:embed="rId3"/>
          <a:stretch>
            <a:fillRect/>
          </a:stretch>
        </p:blipFill>
        <p:spPr>
          <a:xfrm>
            <a:off x="279746" y="1177547"/>
            <a:ext cx="8584507" cy="2793168"/>
          </a:xfrm>
          <a:prstGeom prst="rect">
            <a:avLst/>
          </a:prstGeom>
        </p:spPr>
      </p:pic>
      <p:sp>
        <p:nvSpPr>
          <p:cNvPr id="9" name="TextBox 8">
            <a:extLst>
              <a:ext uri="{FF2B5EF4-FFF2-40B4-BE49-F238E27FC236}">
                <a16:creationId xmlns:a16="http://schemas.microsoft.com/office/drawing/2014/main" id="{B4D167D9-F6E7-40CC-AE26-3AD681336CBA}"/>
              </a:ext>
            </a:extLst>
          </p:cNvPr>
          <p:cNvSpPr txBox="1"/>
          <p:nvPr/>
        </p:nvSpPr>
        <p:spPr>
          <a:xfrm>
            <a:off x="3375338" y="4524718"/>
            <a:ext cx="2367094" cy="246221"/>
          </a:xfrm>
          <a:prstGeom prst="rect">
            <a:avLst/>
          </a:prstGeom>
          <a:noFill/>
        </p:spPr>
        <p:txBody>
          <a:bodyPr wrap="square" rtlCol="0">
            <a:spAutoFit/>
          </a:bodyPr>
          <a:lstStyle/>
          <a:p>
            <a:r>
              <a:rPr lang="en-US" sz="1000" dirty="0"/>
              <a:t>Ramalingam et al. ESMO 2017.</a:t>
            </a:r>
          </a:p>
        </p:txBody>
      </p:sp>
    </p:spTree>
    <p:extLst>
      <p:ext uri="{BB962C8B-B14F-4D97-AF65-F5344CB8AC3E}">
        <p14:creationId xmlns:p14="http://schemas.microsoft.com/office/powerpoint/2010/main" val="371176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FLAURA- PFS &amp; OS</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B564F4-C1DB-AC66-F9EA-644A0B847FB9}"/>
              </a:ext>
            </a:extLst>
          </p:cNvPr>
          <p:cNvSpPr txBox="1"/>
          <p:nvPr/>
        </p:nvSpPr>
        <p:spPr>
          <a:xfrm>
            <a:off x="3375338" y="4524718"/>
            <a:ext cx="2367094" cy="400110"/>
          </a:xfrm>
          <a:prstGeom prst="rect">
            <a:avLst/>
          </a:prstGeom>
          <a:noFill/>
        </p:spPr>
        <p:txBody>
          <a:bodyPr wrap="square" rtlCol="0">
            <a:spAutoFit/>
          </a:bodyPr>
          <a:lstStyle/>
          <a:p>
            <a:r>
              <a:rPr lang="en-US" sz="1000" dirty="0"/>
              <a:t>Soria et al. N </a:t>
            </a:r>
            <a:r>
              <a:rPr lang="en-US" sz="1000" dirty="0" err="1"/>
              <a:t>Engl</a:t>
            </a:r>
            <a:r>
              <a:rPr lang="en-US" sz="1000" dirty="0"/>
              <a:t> J Med 2018.</a:t>
            </a:r>
          </a:p>
          <a:p>
            <a:r>
              <a:rPr lang="en-US" sz="1000" dirty="0"/>
              <a:t>Ramalingam et al. N </a:t>
            </a:r>
            <a:r>
              <a:rPr lang="en-US" sz="1000" dirty="0" err="1"/>
              <a:t>Engl</a:t>
            </a:r>
            <a:r>
              <a:rPr lang="en-US" sz="1000" dirty="0"/>
              <a:t> J Med 2020.</a:t>
            </a:r>
          </a:p>
        </p:txBody>
      </p:sp>
      <p:pic>
        <p:nvPicPr>
          <p:cNvPr id="5" name="Picture 4">
            <a:extLst>
              <a:ext uri="{FF2B5EF4-FFF2-40B4-BE49-F238E27FC236}">
                <a16:creationId xmlns:a16="http://schemas.microsoft.com/office/drawing/2014/main" id="{050E7969-8BDE-B1D5-554B-0EF819880DB6}"/>
              </a:ext>
            </a:extLst>
          </p:cNvPr>
          <p:cNvPicPr>
            <a:picLocks noChangeAspect="1"/>
          </p:cNvPicPr>
          <p:nvPr/>
        </p:nvPicPr>
        <p:blipFill>
          <a:blip r:embed="rId3"/>
          <a:stretch>
            <a:fillRect/>
          </a:stretch>
        </p:blipFill>
        <p:spPr>
          <a:xfrm>
            <a:off x="3998026" y="822961"/>
            <a:ext cx="4687806" cy="3046111"/>
          </a:xfrm>
          <a:prstGeom prst="rect">
            <a:avLst/>
          </a:prstGeom>
        </p:spPr>
      </p:pic>
      <p:pic>
        <p:nvPicPr>
          <p:cNvPr id="2" name="Picture 1">
            <a:extLst>
              <a:ext uri="{FF2B5EF4-FFF2-40B4-BE49-F238E27FC236}">
                <a16:creationId xmlns:a16="http://schemas.microsoft.com/office/drawing/2014/main" id="{598680A4-A790-4724-B91D-D202A9F428F1}"/>
              </a:ext>
            </a:extLst>
          </p:cNvPr>
          <p:cNvPicPr>
            <a:picLocks noChangeAspect="1"/>
          </p:cNvPicPr>
          <p:nvPr/>
        </p:nvPicPr>
        <p:blipFill>
          <a:blip r:embed="rId4"/>
          <a:stretch>
            <a:fillRect/>
          </a:stretch>
        </p:blipFill>
        <p:spPr>
          <a:xfrm>
            <a:off x="458168" y="944909"/>
            <a:ext cx="2907820" cy="2907820"/>
          </a:xfrm>
          <a:prstGeom prst="rect">
            <a:avLst/>
          </a:prstGeom>
        </p:spPr>
      </p:pic>
    </p:spTree>
    <p:extLst>
      <p:ext uri="{BB962C8B-B14F-4D97-AF65-F5344CB8AC3E}">
        <p14:creationId xmlns:p14="http://schemas.microsoft.com/office/powerpoint/2010/main" val="2824951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FLAURA- Safety</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4D167D9-F6E7-40CC-AE26-3AD681336CBA}"/>
              </a:ext>
            </a:extLst>
          </p:cNvPr>
          <p:cNvSpPr txBox="1"/>
          <p:nvPr/>
        </p:nvSpPr>
        <p:spPr>
          <a:xfrm>
            <a:off x="3375338" y="4524718"/>
            <a:ext cx="2367094" cy="246221"/>
          </a:xfrm>
          <a:prstGeom prst="rect">
            <a:avLst/>
          </a:prstGeom>
          <a:noFill/>
        </p:spPr>
        <p:txBody>
          <a:bodyPr wrap="square" rtlCol="0">
            <a:spAutoFit/>
          </a:bodyPr>
          <a:lstStyle/>
          <a:p>
            <a:r>
              <a:rPr lang="en-US" sz="1000" dirty="0"/>
              <a:t>Soria et al. N </a:t>
            </a:r>
            <a:r>
              <a:rPr lang="en-US" sz="1000" dirty="0" err="1"/>
              <a:t>Engl</a:t>
            </a:r>
            <a:r>
              <a:rPr lang="en-US" sz="1000" dirty="0"/>
              <a:t> J Med 2018.</a:t>
            </a:r>
          </a:p>
        </p:txBody>
      </p:sp>
      <p:sp>
        <p:nvSpPr>
          <p:cNvPr id="2" name="Content Placeholder 1">
            <a:extLst>
              <a:ext uri="{FF2B5EF4-FFF2-40B4-BE49-F238E27FC236}">
                <a16:creationId xmlns:a16="http://schemas.microsoft.com/office/drawing/2014/main" id="{4F31A314-A76D-BB51-A313-46A4FC9EB28A}"/>
              </a:ext>
            </a:extLst>
          </p:cNvPr>
          <p:cNvSpPr txBox="1">
            <a:spLocks/>
          </p:cNvSpPr>
          <p:nvPr/>
        </p:nvSpPr>
        <p:spPr bwMode="auto">
          <a:xfrm>
            <a:off x="170687" y="1228099"/>
            <a:ext cx="8324089" cy="34544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457200" marR="0" lvl="1" indent="0" algn="l" defTabSz="457200" rtl="0" eaLnBrk="1" fontAlgn="auto" latinLnBrk="0" hangingPunct="1">
              <a:lnSpc>
                <a:spcPct val="100000"/>
              </a:lnSpc>
              <a:spcBef>
                <a:spcPts val="0"/>
              </a:spcBef>
              <a:spcAft>
                <a:spcPts val="0"/>
              </a:spcAft>
              <a:buClrTx/>
              <a:buSzTx/>
              <a:buNone/>
              <a:tabLst/>
              <a:defRPr/>
            </a:pPr>
            <a:r>
              <a:rPr kumimoji="0" lang="en-US" sz="18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Most common adverse events (</a:t>
            </a:r>
            <a:r>
              <a:rPr kumimoji="0" lang="en-US" sz="1800" b="0" i="0" u="none" strike="noStrike" kern="1200" cap="none" spc="0" normalizeH="0" baseline="0" noProof="0" dirty="0" err="1">
                <a:ln>
                  <a:noFill/>
                </a:ln>
                <a:solidFill>
                  <a:srgbClr val="1A1A1A"/>
                </a:solidFill>
                <a:effectLst/>
                <a:uLnTx/>
                <a:uFillTx/>
                <a:latin typeface="Arial" panose="020B0604020202020204" pitchFamily="34" charset="0"/>
                <a:ea typeface="+mn-ea"/>
                <a:cs typeface="Arial" panose="020B0604020202020204" pitchFamily="34" charset="0"/>
              </a:rPr>
              <a:t>osimertinib</a:t>
            </a:r>
            <a:r>
              <a:rPr kumimoji="0" lang="en-US" sz="18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 vs 1</a:t>
            </a:r>
            <a:r>
              <a:rPr kumimoji="0" lang="en-US" sz="1800" b="0" i="0" u="none" strike="noStrike" kern="1200" cap="none" spc="0" normalizeH="0" baseline="30000" noProof="0" dirty="0">
                <a:ln>
                  <a:noFill/>
                </a:ln>
                <a:solidFill>
                  <a:srgbClr val="1A1A1A"/>
                </a:solidFill>
                <a:effectLst/>
                <a:uLnTx/>
                <a:uFillTx/>
                <a:latin typeface="Arial" panose="020B0604020202020204" pitchFamily="34" charset="0"/>
                <a:ea typeface="+mn-ea"/>
                <a:cs typeface="Arial" panose="020B0604020202020204" pitchFamily="34" charset="0"/>
              </a:rPr>
              <a:t>st</a:t>
            </a:r>
            <a:r>
              <a:rPr kumimoji="0" lang="en-US" sz="18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 generation EGFR TKI):</a:t>
            </a:r>
          </a:p>
          <a:p>
            <a:pPr lvl="1" defTabSz="457200" fontAlgn="auto">
              <a:spcBef>
                <a:spcPts val="0"/>
              </a:spcBef>
              <a:spcAft>
                <a:spcPts val="0"/>
              </a:spcAft>
              <a:defRPr/>
            </a:pPr>
            <a:r>
              <a:rPr lang="en-US" sz="1800" dirty="0">
                <a:solidFill>
                  <a:srgbClr val="1A1A1A"/>
                </a:solidFill>
                <a:latin typeface="Arial" panose="020B0604020202020204" pitchFamily="34" charset="0"/>
                <a:cs typeface="Arial" panose="020B0604020202020204" pitchFamily="34" charset="0"/>
              </a:rPr>
              <a:t>Acneiform rash (58% vs 78%)</a:t>
            </a:r>
          </a:p>
          <a:p>
            <a:pPr lvl="1" defTabSz="457200" fontAlgn="auto">
              <a:spcBef>
                <a:spcPts val="0"/>
              </a:spcBef>
              <a:spcAft>
                <a:spcPts val="0"/>
              </a:spcAft>
              <a:defRPr/>
            </a:pPr>
            <a:r>
              <a:rPr lang="en-US" sz="1800" dirty="0">
                <a:solidFill>
                  <a:srgbClr val="1A1A1A"/>
                </a:solidFill>
                <a:latin typeface="Arial" panose="020B0604020202020204" pitchFamily="34" charset="0"/>
                <a:cs typeface="Arial" panose="020B0604020202020204" pitchFamily="34" charset="0"/>
              </a:rPr>
              <a:t>Diarrhea (58% vs 57%)</a:t>
            </a:r>
          </a:p>
          <a:p>
            <a:pPr lvl="1" defTabSz="457200" fontAlgn="auto">
              <a:spcBef>
                <a:spcPts val="0"/>
              </a:spcBef>
              <a:spcAft>
                <a:spcPts val="0"/>
              </a:spcAft>
              <a:defRPr/>
            </a:pPr>
            <a:r>
              <a:rPr lang="en-US" sz="1800" dirty="0">
                <a:solidFill>
                  <a:srgbClr val="1A1A1A"/>
                </a:solidFill>
                <a:latin typeface="Arial" panose="020B0604020202020204" pitchFamily="34" charset="0"/>
                <a:cs typeface="Arial" panose="020B0604020202020204" pitchFamily="34" charset="0"/>
              </a:rPr>
              <a:t>Dry skin (36% in both groups)</a:t>
            </a:r>
          </a:p>
          <a:p>
            <a:pPr marL="457200" lvl="1" indent="0" defTabSz="457200" fontAlgn="auto">
              <a:spcBef>
                <a:spcPts val="0"/>
              </a:spcBef>
              <a:spcAft>
                <a:spcPts val="0"/>
              </a:spcAft>
              <a:buNone/>
              <a:defRPr/>
            </a:pPr>
            <a:endParaRPr lang="en-US" sz="1800" dirty="0">
              <a:solidFill>
                <a:srgbClr val="1A1A1A"/>
              </a:solidFill>
              <a:latin typeface="Arial" panose="020B0604020202020204" pitchFamily="34" charset="0"/>
              <a:cs typeface="Arial" panose="020B0604020202020204" pitchFamily="34" charset="0"/>
            </a:endParaRPr>
          </a:p>
          <a:p>
            <a:pPr marL="457200" lvl="1" indent="0" defTabSz="457200" fontAlgn="auto">
              <a:spcBef>
                <a:spcPts val="0"/>
              </a:spcBef>
              <a:spcAft>
                <a:spcPts val="0"/>
              </a:spcAft>
              <a:buNone/>
              <a:defRPr/>
            </a:pPr>
            <a:r>
              <a:rPr lang="en-US" sz="1800" dirty="0">
                <a:solidFill>
                  <a:srgbClr val="1A1A1A"/>
                </a:solidFill>
                <a:latin typeface="Arial" panose="020B0604020202020204" pitchFamily="34" charset="0"/>
                <a:cs typeface="Arial" panose="020B0604020202020204" pitchFamily="34" charset="0"/>
              </a:rPr>
              <a:t>Osimertinib associated with lower rates of grade 3 of higher adverse events</a:t>
            </a:r>
          </a:p>
          <a:p>
            <a:pPr lvl="1" defTabSz="457200" fontAlgn="auto">
              <a:spcBef>
                <a:spcPts val="0"/>
              </a:spcBef>
              <a:spcAft>
                <a:spcPts val="0"/>
              </a:spcAft>
              <a:defRPr/>
            </a:pPr>
            <a:endParaRPr lang="en-US" sz="1400" dirty="0">
              <a:solidFill>
                <a:srgbClr val="1A1A1A"/>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F6639D1-F94C-E5C9-F32B-599D9BE5EBA5}"/>
              </a:ext>
            </a:extLst>
          </p:cNvPr>
          <p:cNvSpPr txBox="1"/>
          <p:nvPr/>
        </p:nvSpPr>
        <p:spPr>
          <a:xfrm>
            <a:off x="1292664" y="3675308"/>
            <a:ext cx="6558671" cy="646331"/>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sym typeface="Wingdings" panose="05000000000000000000" pitchFamily="2" charset="2"/>
              </a:rPr>
              <a:t>Osimertinib was FDA approved in April 2018 for 1L advanced EGFR-mutated NSCLC</a:t>
            </a:r>
            <a:endParaRPr lang="en-US" sz="1800"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237513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dirty="0">
              <a:solidFill>
                <a:srgbClr val="002E51"/>
              </a:solidFill>
            </a:endParaRPr>
          </a:p>
        </p:txBody>
      </p:sp>
      <p:sp>
        <p:nvSpPr>
          <p:cNvPr id="3" name="Content Placeholder 2"/>
          <p:cNvSpPr>
            <a:spLocks noGrp="1"/>
          </p:cNvSpPr>
          <p:nvPr>
            <p:ph sz="half" idx="2"/>
          </p:nvPr>
        </p:nvSpPr>
        <p:spPr/>
        <p:txBody>
          <a:bodyPr/>
          <a:lstStyle/>
          <a:p>
            <a:endParaRPr lang="en-US" dirty="0">
              <a:solidFill>
                <a:srgbClr val="002E51"/>
              </a:solidFill>
            </a:endParaRPr>
          </a:p>
        </p:txBody>
      </p:sp>
      <p:sp>
        <p:nvSpPr>
          <p:cNvPr id="4" name="Title 3"/>
          <p:cNvSpPr>
            <a:spLocks noGrp="1"/>
          </p:cNvSpPr>
          <p:nvPr>
            <p:ph type="title"/>
          </p:nvPr>
        </p:nvSpPr>
        <p:spPr/>
        <p:txBody>
          <a:bodyPr/>
          <a:lstStyle/>
          <a:p>
            <a:r>
              <a:rPr lang="en-US" b="1" dirty="0">
                <a:solidFill>
                  <a:srgbClr val="002E51"/>
                </a:solidFill>
              </a:rPr>
              <a:t>FLAURA2</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653D56F-0555-BE02-747E-562914108115}"/>
              </a:ext>
            </a:extLst>
          </p:cNvPr>
          <p:cNvPicPr>
            <a:picLocks noChangeAspect="1"/>
          </p:cNvPicPr>
          <p:nvPr/>
        </p:nvPicPr>
        <p:blipFill>
          <a:blip r:embed="rId3"/>
          <a:stretch>
            <a:fillRect/>
          </a:stretch>
        </p:blipFill>
        <p:spPr>
          <a:xfrm>
            <a:off x="68179" y="1094423"/>
            <a:ext cx="8939220" cy="2936240"/>
          </a:xfrm>
          <a:prstGeom prst="rect">
            <a:avLst/>
          </a:prstGeom>
        </p:spPr>
      </p:pic>
      <p:sp>
        <p:nvSpPr>
          <p:cNvPr id="8" name="TextBox 7">
            <a:extLst>
              <a:ext uri="{FF2B5EF4-FFF2-40B4-BE49-F238E27FC236}">
                <a16:creationId xmlns:a16="http://schemas.microsoft.com/office/drawing/2014/main" id="{5FB564F4-C1DB-AC66-F9EA-644A0B847FB9}"/>
              </a:ext>
            </a:extLst>
          </p:cNvPr>
          <p:cNvSpPr txBox="1"/>
          <p:nvPr/>
        </p:nvSpPr>
        <p:spPr>
          <a:xfrm>
            <a:off x="3375338" y="4524718"/>
            <a:ext cx="2240924" cy="246221"/>
          </a:xfrm>
          <a:prstGeom prst="rect">
            <a:avLst/>
          </a:prstGeom>
          <a:noFill/>
        </p:spPr>
        <p:txBody>
          <a:bodyPr wrap="square" rtlCol="0">
            <a:spAutoFit/>
          </a:bodyPr>
          <a:lstStyle/>
          <a:p>
            <a:r>
              <a:rPr lang="en-US" sz="1000" dirty="0" err="1"/>
              <a:t>Janne</a:t>
            </a:r>
            <a:r>
              <a:rPr lang="en-US" sz="1000" dirty="0"/>
              <a:t> et al. WCLC 2023.</a:t>
            </a:r>
          </a:p>
        </p:txBody>
      </p:sp>
    </p:spTree>
    <p:extLst>
      <p:ext uri="{BB962C8B-B14F-4D97-AF65-F5344CB8AC3E}">
        <p14:creationId xmlns:p14="http://schemas.microsoft.com/office/powerpoint/2010/main" val="1504646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FLAURA2- PFS</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628FAA-D384-149E-B583-994AB89D2F36}"/>
              </a:ext>
            </a:extLst>
          </p:cNvPr>
          <p:cNvSpPr txBox="1"/>
          <p:nvPr/>
        </p:nvSpPr>
        <p:spPr>
          <a:xfrm>
            <a:off x="3375338" y="4524718"/>
            <a:ext cx="2240924" cy="246221"/>
          </a:xfrm>
          <a:prstGeom prst="rect">
            <a:avLst/>
          </a:prstGeom>
          <a:noFill/>
        </p:spPr>
        <p:txBody>
          <a:bodyPr wrap="square" rtlCol="0">
            <a:spAutoFit/>
          </a:bodyPr>
          <a:lstStyle/>
          <a:p>
            <a:r>
              <a:rPr lang="en-US" sz="1000" dirty="0" err="1"/>
              <a:t>Janne</a:t>
            </a:r>
            <a:r>
              <a:rPr lang="en-US" sz="1000" dirty="0"/>
              <a:t> et al. WCLC 2023.</a:t>
            </a:r>
          </a:p>
        </p:txBody>
      </p:sp>
      <p:pic>
        <p:nvPicPr>
          <p:cNvPr id="9" name="Picture 8">
            <a:extLst>
              <a:ext uri="{FF2B5EF4-FFF2-40B4-BE49-F238E27FC236}">
                <a16:creationId xmlns:a16="http://schemas.microsoft.com/office/drawing/2014/main" id="{EC103A4B-B7ED-A204-3114-2B4615FA30E5}"/>
              </a:ext>
            </a:extLst>
          </p:cNvPr>
          <p:cNvPicPr>
            <a:picLocks noChangeAspect="1"/>
          </p:cNvPicPr>
          <p:nvPr/>
        </p:nvPicPr>
        <p:blipFill>
          <a:blip r:embed="rId4"/>
          <a:stretch>
            <a:fillRect/>
          </a:stretch>
        </p:blipFill>
        <p:spPr>
          <a:xfrm>
            <a:off x="770297" y="1124712"/>
            <a:ext cx="7346527" cy="3094273"/>
          </a:xfrm>
          <a:prstGeom prst="rect">
            <a:avLst/>
          </a:prstGeom>
        </p:spPr>
      </p:pic>
      <p:sp>
        <p:nvSpPr>
          <p:cNvPr id="5" name="TextBox 4">
            <a:extLst>
              <a:ext uri="{FF2B5EF4-FFF2-40B4-BE49-F238E27FC236}">
                <a16:creationId xmlns:a16="http://schemas.microsoft.com/office/drawing/2014/main" id="{6109913A-247D-147E-624E-B07930B91863}"/>
              </a:ext>
            </a:extLst>
          </p:cNvPr>
          <p:cNvSpPr txBox="1"/>
          <p:nvPr/>
        </p:nvSpPr>
        <p:spPr>
          <a:xfrm>
            <a:off x="830580" y="775389"/>
            <a:ext cx="7482840" cy="307777"/>
          </a:xfrm>
          <a:prstGeom prst="rect">
            <a:avLst/>
          </a:prstGeom>
          <a:noFill/>
        </p:spPr>
        <p:txBody>
          <a:bodyPr wrap="square" rtlCol="0">
            <a:spAutoFit/>
          </a:bodyPr>
          <a:lstStyle/>
          <a:p>
            <a:r>
              <a:rPr lang="en-US" sz="1400" dirty="0"/>
              <a:t>Median PFS improved by 9.5m with </a:t>
            </a:r>
            <a:r>
              <a:rPr lang="en-US" sz="1400" dirty="0" err="1"/>
              <a:t>osimertinib</a:t>
            </a:r>
            <a:r>
              <a:rPr lang="en-US" sz="1400" dirty="0"/>
              <a:t> + chemotherapy vs </a:t>
            </a:r>
            <a:r>
              <a:rPr lang="en-US" sz="1400" dirty="0" err="1"/>
              <a:t>osimertinib</a:t>
            </a:r>
            <a:r>
              <a:rPr lang="en-US" sz="1400" dirty="0"/>
              <a:t> monotherapy</a:t>
            </a:r>
          </a:p>
        </p:txBody>
      </p:sp>
    </p:spTree>
    <p:extLst>
      <p:ext uri="{BB962C8B-B14F-4D97-AF65-F5344CB8AC3E}">
        <p14:creationId xmlns:p14="http://schemas.microsoft.com/office/powerpoint/2010/main" val="1699869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FLAURA2- PFS with &amp; without </a:t>
            </a:r>
            <a:br>
              <a:rPr lang="en-US" b="1" dirty="0">
                <a:solidFill>
                  <a:srgbClr val="002E51"/>
                </a:solidFill>
              </a:rPr>
            </a:br>
            <a:r>
              <a:rPr lang="en-US" b="1" dirty="0">
                <a:solidFill>
                  <a:srgbClr val="002E51"/>
                </a:solidFill>
              </a:rPr>
              <a:t>baseline CNS metastases</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628FAA-D384-149E-B583-994AB89D2F36}"/>
              </a:ext>
            </a:extLst>
          </p:cNvPr>
          <p:cNvSpPr txBox="1"/>
          <p:nvPr/>
        </p:nvSpPr>
        <p:spPr>
          <a:xfrm>
            <a:off x="3375338" y="4524718"/>
            <a:ext cx="2240924" cy="246221"/>
          </a:xfrm>
          <a:prstGeom prst="rect">
            <a:avLst/>
          </a:prstGeom>
          <a:noFill/>
        </p:spPr>
        <p:txBody>
          <a:bodyPr wrap="square" rtlCol="0">
            <a:spAutoFit/>
          </a:bodyPr>
          <a:lstStyle/>
          <a:p>
            <a:r>
              <a:rPr lang="en-US" sz="1000" dirty="0" err="1"/>
              <a:t>Janne</a:t>
            </a:r>
            <a:r>
              <a:rPr lang="en-US" sz="1000" dirty="0"/>
              <a:t> et al. WCLC 2023.</a:t>
            </a:r>
          </a:p>
        </p:txBody>
      </p:sp>
      <p:pic>
        <p:nvPicPr>
          <p:cNvPr id="6" name="Picture 5">
            <a:extLst>
              <a:ext uri="{FF2B5EF4-FFF2-40B4-BE49-F238E27FC236}">
                <a16:creationId xmlns:a16="http://schemas.microsoft.com/office/drawing/2014/main" id="{506B3F35-7A3E-1EE7-6310-BB07F8B46F75}"/>
              </a:ext>
            </a:extLst>
          </p:cNvPr>
          <p:cNvPicPr>
            <a:picLocks noChangeAspect="1"/>
          </p:cNvPicPr>
          <p:nvPr/>
        </p:nvPicPr>
        <p:blipFill>
          <a:blip r:embed="rId4"/>
          <a:stretch>
            <a:fillRect/>
          </a:stretch>
        </p:blipFill>
        <p:spPr>
          <a:xfrm>
            <a:off x="685800" y="1456983"/>
            <a:ext cx="7772400" cy="2794570"/>
          </a:xfrm>
          <a:prstGeom prst="rect">
            <a:avLst/>
          </a:prstGeom>
        </p:spPr>
      </p:pic>
    </p:spTree>
    <p:extLst>
      <p:ext uri="{BB962C8B-B14F-4D97-AF65-F5344CB8AC3E}">
        <p14:creationId xmlns:p14="http://schemas.microsoft.com/office/powerpoint/2010/main" val="30453823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FLAURA2- Safety</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628FAA-D384-149E-B583-994AB89D2F36}"/>
              </a:ext>
            </a:extLst>
          </p:cNvPr>
          <p:cNvSpPr txBox="1"/>
          <p:nvPr/>
        </p:nvSpPr>
        <p:spPr>
          <a:xfrm>
            <a:off x="3375338" y="4524718"/>
            <a:ext cx="2240924" cy="246221"/>
          </a:xfrm>
          <a:prstGeom prst="rect">
            <a:avLst/>
          </a:prstGeom>
          <a:noFill/>
        </p:spPr>
        <p:txBody>
          <a:bodyPr wrap="square" rtlCol="0">
            <a:spAutoFit/>
          </a:bodyPr>
          <a:lstStyle/>
          <a:p>
            <a:r>
              <a:rPr lang="en-US" sz="1000" dirty="0" err="1"/>
              <a:t>Janne</a:t>
            </a:r>
            <a:r>
              <a:rPr lang="en-US" sz="1000" dirty="0"/>
              <a:t> et al. WCLC 2023.</a:t>
            </a:r>
          </a:p>
        </p:txBody>
      </p:sp>
      <p:pic>
        <p:nvPicPr>
          <p:cNvPr id="6" name="Picture 5">
            <a:extLst>
              <a:ext uri="{FF2B5EF4-FFF2-40B4-BE49-F238E27FC236}">
                <a16:creationId xmlns:a16="http://schemas.microsoft.com/office/drawing/2014/main" id="{4546D700-2C3E-FA9F-BED9-D72711C9E04E}"/>
              </a:ext>
            </a:extLst>
          </p:cNvPr>
          <p:cNvPicPr>
            <a:picLocks noChangeAspect="1"/>
          </p:cNvPicPr>
          <p:nvPr/>
        </p:nvPicPr>
        <p:blipFill rotWithShape="1">
          <a:blip r:embed="rId4"/>
          <a:srcRect t="12035"/>
          <a:stretch/>
        </p:blipFill>
        <p:spPr>
          <a:xfrm>
            <a:off x="1057656" y="1064937"/>
            <a:ext cx="6876288" cy="296572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CC32129-F77C-AD30-E5B2-76025D291EDF}"/>
                  </a:ext>
                </a:extLst>
              </p:cNvPr>
              <p:cNvSpPr txBox="1"/>
              <p:nvPr/>
            </p:nvSpPr>
            <p:spPr>
              <a:xfrm>
                <a:off x="830580" y="775389"/>
                <a:ext cx="7482840" cy="307777"/>
              </a:xfrm>
              <a:prstGeom prst="rect">
                <a:avLst/>
              </a:prstGeom>
              <a:noFill/>
            </p:spPr>
            <p:txBody>
              <a:bodyPr wrap="square" rtlCol="0">
                <a:spAutoFit/>
              </a:bodyPr>
              <a:lstStyle/>
              <a:p>
                <a:r>
                  <a:rPr lang="en-US" sz="1400" dirty="0"/>
                  <a:t>Common adverse </a:t>
                </a:r>
                <a:r>
                  <a:rPr lang="en-US" sz="1400" dirty="0">
                    <a:latin typeface="+mn-lt"/>
                  </a:rPr>
                  <a:t>events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15%</m:t>
                    </m:r>
                  </m:oMath>
                </a14:m>
                <a:r>
                  <a:rPr lang="en-US" sz="1400" dirty="0">
                    <a:latin typeface="+mn-lt"/>
                  </a:rPr>
                  <a:t> of patients)</a:t>
                </a:r>
              </a:p>
            </p:txBody>
          </p:sp>
        </mc:Choice>
        <mc:Fallback xmlns="">
          <p:sp>
            <p:nvSpPr>
              <p:cNvPr id="11" name="TextBox 10">
                <a:extLst>
                  <a:ext uri="{FF2B5EF4-FFF2-40B4-BE49-F238E27FC236}">
                    <a16:creationId xmlns:a16="http://schemas.microsoft.com/office/drawing/2014/main" id="{5CC32129-F77C-AD30-E5B2-76025D291EDF}"/>
                  </a:ext>
                </a:extLst>
              </p:cNvPr>
              <p:cNvSpPr txBox="1">
                <a:spLocks noRot="1" noChangeAspect="1" noMove="1" noResize="1" noEditPoints="1" noAdjustHandles="1" noChangeArrowheads="1" noChangeShapeType="1" noTextEdit="1"/>
              </p:cNvSpPr>
              <p:nvPr/>
            </p:nvSpPr>
            <p:spPr>
              <a:xfrm>
                <a:off x="830580" y="775389"/>
                <a:ext cx="7482840" cy="307777"/>
              </a:xfrm>
              <a:prstGeom prst="rect">
                <a:avLst/>
              </a:prstGeom>
              <a:blipFill>
                <a:blip r:embed="rId5"/>
                <a:stretch>
                  <a:fillRect l="-339" b="-19231"/>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E3112773-737F-A918-1196-521B4504EEB6}"/>
              </a:ext>
            </a:extLst>
          </p:cNvPr>
          <p:cNvSpPr/>
          <p:nvPr/>
        </p:nvSpPr>
        <p:spPr bwMode="auto">
          <a:xfrm>
            <a:off x="1444752" y="1325142"/>
            <a:ext cx="6062472" cy="631674"/>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3" name="TextBox 12">
            <a:extLst>
              <a:ext uri="{FF2B5EF4-FFF2-40B4-BE49-F238E27FC236}">
                <a16:creationId xmlns:a16="http://schemas.microsoft.com/office/drawing/2014/main" id="{66F9193B-7CA5-C42B-1E50-EA393B049F2E}"/>
              </a:ext>
            </a:extLst>
          </p:cNvPr>
          <p:cNvSpPr txBox="1"/>
          <p:nvPr/>
        </p:nvSpPr>
        <p:spPr>
          <a:xfrm>
            <a:off x="1895094" y="4054053"/>
            <a:ext cx="5353812" cy="307777"/>
          </a:xfrm>
          <a:prstGeom prst="rect">
            <a:avLst/>
          </a:prstGeom>
          <a:noFill/>
        </p:spPr>
        <p:txBody>
          <a:bodyPr wrap="square" rtlCol="0">
            <a:spAutoFit/>
          </a:bodyPr>
          <a:lstStyle/>
          <a:p>
            <a:r>
              <a:rPr lang="en-US" sz="1400" dirty="0">
                <a:latin typeface="+mn-lt"/>
              </a:rPr>
              <a:t>Higher rates of hematologic AEs with </a:t>
            </a:r>
            <a:r>
              <a:rPr lang="en-US" sz="1400" dirty="0" err="1">
                <a:latin typeface="+mn-lt"/>
              </a:rPr>
              <a:t>osimertinib</a:t>
            </a:r>
            <a:r>
              <a:rPr lang="en-US" sz="1400" dirty="0">
                <a:latin typeface="+mn-lt"/>
              </a:rPr>
              <a:t> + chemotherapy</a:t>
            </a:r>
          </a:p>
        </p:txBody>
      </p:sp>
    </p:spTree>
    <p:extLst>
      <p:ext uri="{BB962C8B-B14F-4D97-AF65-F5344CB8AC3E}">
        <p14:creationId xmlns:p14="http://schemas.microsoft.com/office/powerpoint/2010/main" val="2641920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06482" y="980964"/>
            <a:ext cx="6931035" cy="2936240"/>
          </a:xfrm>
        </p:spPr>
        <p:txBody>
          <a:bodyPr/>
          <a:lstStyle/>
          <a:p>
            <a:r>
              <a:rPr lang="en-US" sz="1400" dirty="0" err="1">
                <a:solidFill>
                  <a:srgbClr val="002E51"/>
                </a:solidFill>
              </a:rPr>
              <a:t>Amivantamab</a:t>
            </a:r>
            <a:r>
              <a:rPr lang="en-US" sz="1400" dirty="0">
                <a:solidFill>
                  <a:srgbClr val="002E51"/>
                </a:solidFill>
              </a:rPr>
              <a:t> - EGFR-MET Bispecific antibody with immune cell-directing activity</a:t>
            </a:r>
          </a:p>
          <a:p>
            <a:r>
              <a:rPr lang="en-US" sz="1400" dirty="0">
                <a:solidFill>
                  <a:srgbClr val="002E51"/>
                </a:solidFill>
              </a:rPr>
              <a:t>Lazertinib- Highly selective, CNS penetrant, 3</a:t>
            </a:r>
            <a:r>
              <a:rPr lang="en-US" sz="1400" baseline="30000" dirty="0">
                <a:solidFill>
                  <a:srgbClr val="002E51"/>
                </a:solidFill>
              </a:rPr>
              <a:t>rd</a:t>
            </a:r>
            <a:r>
              <a:rPr lang="en-US" sz="1400" dirty="0">
                <a:solidFill>
                  <a:srgbClr val="002E51"/>
                </a:solidFill>
              </a:rPr>
              <a:t> generation EGFR TKI</a:t>
            </a:r>
          </a:p>
          <a:p>
            <a:pPr marL="0" indent="0">
              <a:buNone/>
            </a:pPr>
            <a:endParaRPr lang="en-US" sz="1400" dirty="0">
              <a:solidFill>
                <a:srgbClr val="002E51"/>
              </a:solidFill>
            </a:endParaRPr>
          </a:p>
          <a:p>
            <a:endParaRPr lang="en-US" sz="1400" dirty="0">
              <a:solidFill>
                <a:srgbClr val="002E51"/>
              </a:solidFill>
            </a:endParaRPr>
          </a:p>
          <a:p>
            <a:pPr marL="0" indent="0">
              <a:buNone/>
            </a:pPr>
            <a:endParaRPr lang="en-US" sz="1400" dirty="0">
              <a:solidFill>
                <a:srgbClr val="002E51"/>
              </a:solidFill>
            </a:endParaRPr>
          </a:p>
          <a:p>
            <a:pPr lvl="1"/>
            <a:endParaRPr lang="en-US" sz="1600" dirty="0">
              <a:solidFill>
                <a:srgbClr val="002E51"/>
              </a:solidFill>
            </a:endParaRPr>
          </a:p>
        </p:txBody>
      </p:sp>
      <p:sp>
        <p:nvSpPr>
          <p:cNvPr id="4" name="Title 3"/>
          <p:cNvSpPr>
            <a:spLocks noGrp="1"/>
          </p:cNvSpPr>
          <p:nvPr>
            <p:ph type="title"/>
          </p:nvPr>
        </p:nvSpPr>
        <p:spPr/>
        <p:txBody>
          <a:bodyPr/>
          <a:lstStyle/>
          <a:p>
            <a:r>
              <a:rPr lang="en-US" b="1" dirty="0" err="1">
                <a:solidFill>
                  <a:srgbClr val="002E51"/>
                </a:solidFill>
              </a:rPr>
              <a:t>Amivantamab</a:t>
            </a:r>
            <a:r>
              <a:rPr lang="en-US" b="1" dirty="0">
                <a:solidFill>
                  <a:srgbClr val="002E51"/>
                </a:solidFill>
              </a:rPr>
              <a:t> &amp; </a:t>
            </a:r>
            <a:r>
              <a:rPr lang="en-US" b="1" dirty="0" err="1">
                <a:solidFill>
                  <a:srgbClr val="002E51"/>
                </a:solidFill>
              </a:rPr>
              <a:t>Lazertinib</a:t>
            </a:r>
            <a:endParaRPr lang="en-US" b="1" dirty="0">
              <a:solidFill>
                <a:srgbClr val="002E51"/>
              </a:solidFill>
            </a:endParaRP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628FAA-D384-149E-B583-994AB89D2F36}"/>
              </a:ext>
            </a:extLst>
          </p:cNvPr>
          <p:cNvSpPr txBox="1"/>
          <p:nvPr/>
        </p:nvSpPr>
        <p:spPr>
          <a:xfrm>
            <a:off x="3375338" y="4524718"/>
            <a:ext cx="2240924" cy="246221"/>
          </a:xfrm>
          <a:prstGeom prst="rect">
            <a:avLst/>
          </a:prstGeom>
          <a:noFill/>
        </p:spPr>
        <p:txBody>
          <a:bodyPr wrap="square" rtlCol="0">
            <a:spAutoFit/>
          </a:bodyPr>
          <a:lstStyle/>
          <a:p>
            <a:r>
              <a:rPr lang="en-US" sz="1000" dirty="0"/>
              <a:t>Cho et al. WCLC 2022.</a:t>
            </a:r>
          </a:p>
        </p:txBody>
      </p:sp>
      <p:pic>
        <p:nvPicPr>
          <p:cNvPr id="11" name="Picture 10">
            <a:extLst>
              <a:ext uri="{FF2B5EF4-FFF2-40B4-BE49-F238E27FC236}">
                <a16:creationId xmlns:a16="http://schemas.microsoft.com/office/drawing/2014/main" id="{A9D8AB0B-8874-44BC-9B44-60DECD6ED4CF}"/>
              </a:ext>
            </a:extLst>
          </p:cNvPr>
          <p:cNvPicPr>
            <a:picLocks noChangeAspect="1"/>
          </p:cNvPicPr>
          <p:nvPr/>
        </p:nvPicPr>
        <p:blipFill>
          <a:blip r:embed="rId4"/>
          <a:stretch>
            <a:fillRect/>
          </a:stretch>
        </p:blipFill>
        <p:spPr>
          <a:xfrm>
            <a:off x="1691167" y="1959004"/>
            <a:ext cx="5761663" cy="2248997"/>
          </a:xfrm>
          <a:prstGeom prst="rect">
            <a:avLst/>
          </a:prstGeom>
        </p:spPr>
      </p:pic>
    </p:spTree>
    <p:extLst>
      <p:ext uri="{BB962C8B-B14F-4D97-AF65-F5344CB8AC3E}">
        <p14:creationId xmlns:p14="http://schemas.microsoft.com/office/powerpoint/2010/main" val="952540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9D7D5-AB92-4A40-B4B8-01770603E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150" y="2382"/>
            <a:ext cx="9201150" cy="5181043"/>
          </a:xfrm>
          <a:prstGeom prst="rect">
            <a:avLst/>
          </a:prstGeom>
        </p:spPr>
      </p:pic>
    </p:spTree>
    <p:extLst>
      <p:ext uri="{BB962C8B-B14F-4D97-AF65-F5344CB8AC3E}">
        <p14:creationId xmlns:p14="http://schemas.microsoft.com/office/powerpoint/2010/main" val="5697237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dirty="0">
              <a:solidFill>
                <a:srgbClr val="002E51"/>
              </a:solidFill>
            </a:endParaRPr>
          </a:p>
        </p:txBody>
      </p:sp>
      <p:sp>
        <p:nvSpPr>
          <p:cNvPr id="4" name="Title 3"/>
          <p:cNvSpPr>
            <a:spLocks noGrp="1"/>
          </p:cNvSpPr>
          <p:nvPr>
            <p:ph type="title"/>
          </p:nvPr>
        </p:nvSpPr>
        <p:spPr/>
        <p:txBody>
          <a:bodyPr/>
          <a:lstStyle/>
          <a:p>
            <a:r>
              <a:rPr lang="en-US" b="1" dirty="0">
                <a:solidFill>
                  <a:srgbClr val="002E51"/>
                </a:solidFill>
              </a:rPr>
              <a:t>MARIPOSA</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628FAA-D384-149E-B583-994AB89D2F36}"/>
              </a:ext>
            </a:extLst>
          </p:cNvPr>
          <p:cNvSpPr txBox="1"/>
          <p:nvPr/>
        </p:nvSpPr>
        <p:spPr>
          <a:xfrm>
            <a:off x="3375338" y="4524718"/>
            <a:ext cx="2240924" cy="246221"/>
          </a:xfrm>
          <a:prstGeom prst="rect">
            <a:avLst/>
          </a:prstGeom>
          <a:noFill/>
        </p:spPr>
        <p:txBody>
          <a:bodyPr wrap="square" rtlCol="0">
            <a:spAutoFit/>
          </a:bodyPr>
          <a:lstStyle/>
          <a:p>
            <a:r>
              <a:rPr lang="en-US" sz="1000" dirty="0"/>
              <a:t>Cho et al. ESMO 2023.</a:t>
            </a:r>
          </a:p>
        </p:txBody>
      </p:sp>
      <p:pic>
        <p:nvPicPr>
          <p:cNvPr id="5" name="Picture 4">
            <a:extLst>
              <a:ext uri="{FF2B5EF4-FFF2-40B4-BE49-F238E27FC236}">
                <a16:creationId xmlns:a16="http://schemas.microsoft.com/office/drawing/2014/main" id="{13A14CC0-76FA-4A78-8F71-392B4786C8D5}"/>
              </a:ext>
            </a:extLst>
          </p:cNvPr>
          <p:cNvPicPr>
            <a:picLocks noChangeAspect="1"/>
          </p:cNvPicPr>
          <p:nvPr/>
        </p:nvPicPr>
        <p:blipFill>
          <a:blip r:embed="rId4"/>
          <a:stretch>
            <a:fillRect/>
          </a:stretch>
        </p:blipFill>
        <p:spPr>
          <a:xfrm>
            <a:off x="188357" y="1035195"/>
            <a:ext cx="8614885" cy="2936240"/>
          </a:xfrm>
          <a:prstGeom prst="rect">
            <a:avLst/>
          </a:prstGeom>
        </p:spPr>
      </p:pic>
    </p:spTree>
    <p:extLst>
      <p:ext uri="{BB962C8B-B14F-4D97-AF65-F5344CB8AC3E}">
        <p14:creationId xmlns:p14="http://schemas.microsoft.com/office/powerpoint/2010/main" val="625949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MARIPOSA- PFS</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628FAA-D384-149E-B583-994AB89D2F36}"/>
              </a:ext>
            </a:extLst>
          </p:cNvPr>
          <p:cNvSpPr txBox="1"/>
          <p:nvPr/>
        </p:nvSpPr>
        <p:spPr>
          <a:xfrm>
            <a:off x="3375338" y="4524718"/>
            <a:ext cx="2240924" cy="246221"/>
          </a:xfrm>
          <a:prstGeom prst="rect">
            <a:avLst/>
          </a:prstGeom>
          <a:noFill/>
        </p:spPr>
        <p:txBody>
          <a:bodyPr wrap="square" rtlCol="0">
            <a:spAutoFit/>
          </a:bodyPr>
          <a:lstStyle/>
          <a:p>
            <a:r>
              <a:rPr lang="en-US" sz="1000" dirty="0"/>
              <a:t>Cho et al. ESMO 2023.</a:t>
            </a:r>
          </a:p>
        </p:txBody>
      </p:sp>
      <p:pic>
        <p:nvPicPr>
          <p:cNvPr id="3" name="Picture 2">
            <a:extLst>
              <a:ext uri="{FF2B5EF4-FFF2-40B4-BE49-F238E27FC236}">
                <a16:creationId xmlns:a16="http://schemas.microsoft.com/office/drawing/2014/main" id="{253347CA-3FC5-4D12-8DEF-A7345D2D6337}"/>
              </a:ext>
            </a:extLst>
          </p:cNvPr>
          <p:cNvPicPr>
            <a:picLocks noChangeAspect="1"/>
          </p:cNvPicPr>
          <p:nvPr/>
        </p:nvPicPr>
        <p:blipFill>
          <a:blip r:embed="rId4"/>
          <a:stretch>
            <a:fillRect/>
          </a:stretch>
        </p:blipFill>
        <p:spPr>
          <a:xfrm>
            <a:off x="214213" y="1448630"/>
            <a:ext cx="5901105" cy="2450418"/>
          </a:xfrm>
          <a:prstGeom prst="rect">
            <a:avLst/>
          </a:prstGeom>
        </p:spPr>
      </p:pic>
      <p:sp>
        <p:nvSpPr>
          <p:cNvPr id="6" name="TextBox 5">
            <a:extLst>
              <a:ext uri="{FF2B5EF4-FFF2-40B4-BE49-F238E27FC236}">
                <a16:creationId xmlns:a16="http://schemas.microsoft.com/office/drawing/2014/main" id="{74FB8947-5B10-4EB9-B486-592BD6CD41D2}"/>
              </a:ext>
            </a:extLst>
          </p:cNvPr>
          <p:cNvSpPr txBox="1"/>
          <p:nvPr/>
        </p:nvSpPr>
        <p:spPr>
          <a:xfrm>
            <a:off x="2132527" y="1071404"/>
            <a:ext cx="1860997" cy="307777"/>
          </a:xfrm>
          <a:prstGeom prst="rect">
            <a:avLst/>
          </a:prstGeom>
          <a:noFill/>
        </p:spPr>
        <p:txBody>
          <a:bodyPr wrap="square" rtlCol="0">
            <a:spAutoFit/>
          </a:bodyPr>
          <a:lstStyle/>
          <a:p>
            <a:r>
              <a:rPr lang="en-US" sz="1400" dirty="0"/>
              <a:t>Overall population</a:t>
            </a:r>
          </a:p>
        </p:txBody>
      </p:sp>
      <p:pic>
        <p:nvPicPr>
          <p:cNvPr id="9" name="Picture 8">
            <a:extLst>
              <a:ext uri="{FF2B5EF4-FFF2-40B4-BE49-F238E27FC236}">
                <a16:creationId xmlns:a16="http://schemas.microsoft.com/office/drawing/2014/main" id="{0EE88B95-568E-429F-919E-EFD6CCDBB49A}"/>
              </a:ext>
            </a:extLst>
          </p:cNvPr>
          <p:cNvPicPr>
            <a:picLocks noChangeAspect="1"/>
          </p:cNvPicPr>
          <p:nvPr/>
        </p:nvPicPr>
        <p:blipFill>
          <a:blip r:embed="rId5"/>
          <a:stretch>
            <a:fillRect/>
          </a:stretch>
        </p:blipFill>
        <p:spPr>
          <a:xfrm>
            <a:off x="6563874" y="301913"/>
            <a:ext cx="2131570" cy="1931616"/>
          </a:xfrm>
          <a:prstGeom prst="rect">
            <a:avLst/>
          </a:prstGeom>
        </p:spPr>
      </p:pic>
      <p:pic>
        <p:nvPicPr>
          <p:cNvPr id="10" name="Picture 9">
            <a:extLst>
              <a:ext uri="{FF2B5EF4-FFF2-40B4-BE49-F238E27FC236}">
                <a16:creationId xmlns:a16="http://schemas.microsoft.com/office/drawing/2014/main" id="{AADD3E6C-931D-44B6-AB0E-F822F42177CC}"/>
              </a:ext>
            </a:extLst>
          </p:cNvPr>
          <p:cNvPicPr>
            <a:picLocks noChangeAspect="1"/>
          </p:cNvPicPr>
          <p:nvPr/>
        </p:nvPicPr>
        <p:blipFill>
          <a:blip r:embed="rId6"/>
          <a:stretch>
            <a:fillRect/>
          </a:stretch>
        </p:blipFill>
        <p:spPr>
          <a:xfrm>
            <a:off x="6517410" y="2353742"/>
            <a:ext cx="2178034" cy="1944125"/>
          </a:xfrm>
          <a:prstGeom prst="rect">
            <a:avLst/>
          </a:prstGeom>
        </p:spPr>
      </p:pic>
    </p:spTree>
    <p:extLst>
      <p:ext uri="{BB962C8B-B14F-4D97-AF65-F5344CB8AC3E}">
        <p14:creationId xmlns:p14="http://schemas.microsoft.com/office/powerpoint/2010/main" val="2600626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4358" y="1046767"/>
            <a:ext cx="3810000" cy="2936240"/>
          </a:xfrm>
        </p:spPr>
        <p:txBody>
          <a:bodyPr/>
          <a:lstStyle/>
          <a:p>
            <a:pPr marL="0" indent="0">
              <a:buNone/>
            </a:pPr>
            <a:r>
              <a:rPr lang="en-US" sz="1800" dirty="0" err="1">
                <a:solidFill>
                  <a:srgbClr val="002E51"/>
                </a:solidFill>
              </a:rPr>
              <a:t>Amivantamab</a:t>
            </a:r>
            <a:r>
              <a:rPr lang="en-US" sz="1800" dirty="0">
                <a:solidFill>
                  <a:srgbClr val="002E51"/>
                </a:solidFill>
              </a:rPr>
              <a:t> + </a:t>
            </a:r>
            <a:r>
              <a:rPr lang="en-US" sz="1800" dirty="0" err="1">
                <a:solidFill>
                  <a:srgbClr val="002E51"/>
                </a:solidFill>
              </a:rPr>
              <a:t>lazertinib</a:t>
            </a:r>
            <a:r>
              <a:rPr lang="en-US" sz="1800" dirty="0">
                <a:solidFill>
                  <a:srgbClr val="002E51"/>
                </a:solidFill>
              </a:rPr>
              <a:t> associated with:</a:t>
            </a:r>
          </a:p>
          <a:p>
            <a:pPr lvl="1"/>
            <a:r>
              <a:rPr lang="en-US" sz="1800" dirty="0">
                <a:solidFill>
                  <a:srgbClr val="002E51"/>
                </a:solidFill>
              </a:rPr>
              <a:t>higher rates of EGFR- and MET-related AEs (except diarrhea)</a:t>
            </a:r>
          </a:p>
          <a:p>
            <a:pPr lvl="1"/>
            <a:r>
              <a:rPr lang="en-US" sz="1800" dirty="0">
                <a:solidFill>
                  <a:srgbClr val="002E51"/>
                </a:solidFill>
              </a:rPr>
              <a:t>higher rates of VTE</a:t>
            </a:r>
          </a:p>
          <a:p>
            <a:pPr lvl="1"/>
            <a:endParaRPr lang="en-US" sz="1800" dirty="0">
              <a:solidFill>
                <a:srgbClr val="002E51"/>
              </a:solidFill>
            </a:endParaRPr>
          </a:p>
          <a:p>
            <a:pPr lvl="1"/>
            <a:endParaRPr lang="en-US" sz="1800" dirty="0">
              <a:solidFill>
                <a:srgbClr val="002E51"/>
              </a:solidFill>
            </a:endParaRPr>
          </a:p>
        </p:txBody>
      </p:sp>
      <p:sp>
        <p:nvSpPr>
          <p:cNvPr id="4" name="Title 3"/>
          <p:cNvSpPr>
            <a:spLocks noGrp="1"/>
          </p:cNvSpPr>
          <p:nvPr>
            <p:ph type="title"/>
          </p:nvPr>
        </p:nvSpPr>
        <p:spPr/>
        <p:txBody>
          <a:bodyPr/>
          <a:lstStyle/>
          <a:p>
            <a:r>
              <a:rPr lang="en-US" b="1" dirty="0">
                <a:solidFill>
                  <a:srgbClr val="002E51"/>
                </a:solidFill>
              </a:rPr>
              <a:t>MARIPOSA- Safety</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628FAA-D384-149E-B583-994AB89D2F36}"/>
              </a:ext>
            </a:extLst>
          </p:cNvPr>
          <p:cNvSpPr txBox="1"/>
          <p:nvPr/>
        </p:nvSpPr>
        <p:spPr>
          <a:xfrm>
            <a:off x="3375338" y="4524718"/>
            <a:ext cx="2240924" cy="246221"/>
          </a:xfrm>
          <a:prstGeom prst="rect">
            <a:avLst/>
          </a:prstGeom>
          <a:noFill/>
        </p:spPr>
        <p:txBody>
          <a:bodyPr wrap="square" rtlCol="0">
            <a:spAutoFit/>
          </a:bodyPr>
          <a:lstStyle/>
          <a:p>
            <a:r>
              <a:rPr lang="en-US" sz="1000" dirty="0"/>
              <a:t>Cho et al. ESMO 2023.</a:t>
            </a:r>
          </a:p>
        </p:txBody>
      </p:sp>
      <p:pic>
        <p:nvPicPr>
          <p:cNvPr id="5" name="Picture 4">
            <a:extLst>
              <a:ext uri="{FF2B5EF4-FFF2-40B4-BE49-F238E27FC236}">
                <a16:creationId xmlns:a16="http://schemas.microsoft.com/office/drawing/2014/main" id="{B39657A1-79F3-4466-BA97-5F75331D4BC9}"/>
              </a:ext>
            </a:extLst>
          </p:cNvPr>
          <p:cNvPicPr>
            <a:picLocks noChangeAspect="1"/>
          </p:cNvPicPr>
          <p:nvPr/>
        </p:nvPicPr>
        <p:blipFill>
          <a:blip r:embed="rId4"/>
          <a:stretch>
            <a:fillRect/>
          </a:stretch>
        </p:blipFill>
        <p:spPr>
          <a:xfrm>
            <a:off x="4283142" y="822961"/>
            <a:ext cx="4075247" cy="2116382"/>
          </a:xfrm>
          <a:prstGeom prst="rect">
            <a:avLst/>
          </a:prstGeom>
        </p:spPr>
      </p:pic>
      <p:sp>
        <p:nvSpPr>
          <p:cNvPr id="6" name="Rectangle 5">
            <a:extLst>
              <a:ext uri="{FF2B5EF4-FFF2-40B4-BE49-F238E27FC236}">
                <a16:creationId xmlns:a16="http://schemas.microsoft.com/office/drawing/2014/main" id="{C9455058-021E-4A18-87C2-1090EC9C0603}"/>
              </a:ext>
            </a:extLst>
          </p:cNvPr>
          <p:cNvSpPr/>
          <p:nvPr/>
        </p:nvSpPr>
        <p:spPr bwMode="auto">
          <a:xfrm>
            <a:off x="7386034" y="822961"/>
            <a:ext cx="972355" cy="15296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TextBox 10">
            <a:extLst>
              <a:ext uri="{FF2B5EF4-FFF2-40B4-BE49-F238E27FC236}">
                <a16:creationId xmlns:a16="http://schemas.microsoft.com/office/drawing/2014/main" id="{ECF341FB-DBE8-4E2C-9CFB-4775CFED01BC}"/>
              </a:ext>
            </a:extLst>
          </p:cNvPr>
          <p:cNvSpPr txBox="1"/>
          <p:nvPr/>
        </p:nvSpPr>
        <p:spPr>
          <a:xfrm>
            <a:off x="590125" y="3147389"/>
            <a:ext cx="2853744" cy="954107"/>
          </a:xfrm>
          <a:prstGeom prst="rect">
            <a:avLst/>
          </a:prstGeom>
          <a:noFill/>
          <a:ln>
            <a:solidFill>
              <a:srgbClr val="0070C0"/>
            </a:solidFill>
          </a:ln>
        </p:spPr>
        <p:txBody>
          <a:bodyPr wrap="square" rtlCol="0">
            <a:spAutoFit/>
          </a:bodyPr>
          <a:lstStyle/>
          <a:p>
            <a:pPr algn="ctr"/>
            <a:r>
              <a:rPr lang="en-US" sz="1400" dirty="0">
                <a:solidFill>
                  <a:srgbClr val="002E51"/>
                </a:solidFill>
              </a:rPr>
              <a:t>*Prophylactic anticoagulation is now recommended for 1</a:t>
            </a:r>
            <a:r>
              <a:rPr lang="en-US" sz="1400" baseline="30000" dirty="0">
                <a:solidFill>
                  <a:srgbClr val="002E51"/>
                </a:solidFill>
              </a:rPr>
              <a:t>st</a:t>
            </a:r>
            <a:r>
              <a:rPr lang="en-US" sz="1400" dirty="0">
                <a:solidFill>
                  <a:srgbClr val="002E51"/>
                </a:solidFill>
              </a:rPr>
              <a:t> 4 months of </a:t>
            </a:r>
            <a:r>
              <a:rPr lang="en-US" sz="1400" dirty="0" err="1">
                <a:solidFill>
                  <a:srgbClr val="002E51"/>
                </a:solidFill>
              </a:rPr>
              <a:t>amivantamab</a:t>
            </a:r>
            <a:r>
              <a:rPr lang="en-US" sz="1400" dirty="0">
                <a:solidFill>
                  <a:srgbClr val="002E51"/>
                </a:solidFill>
              </a:rPr>
              <a:t> + </a:t>
            </a:r>
            <a:r>
              <a:rPr lang="en-US" sz="1400" dirty="0" err="1">
                <a:solidFill>
                  <a:srgbClr val="002E51"/>
                </a:solidFill>
              </a:rPr>
              <a:t>lazertinib</a:t>
            </a:r>
            <a:r>
              <a:rPr lang="en-US" sz="1400" dirty="0">
                <a:solidFill>
                  <a:srgbClr val="002E51"/>
                </a:solidFill>
              </a:rPr>
              <a:t> treatment</a:t>
            </a:r>
          </a:p>
        </p:txBody>
      </p:sp>
      <p:pic>
        <p:nvPicPr>
          <p:cNvPr id="12" name="Picture 11">
            <a:extLst>
              <a:ext uri="{FF2B5EF4-FFF2-40B4-BE49-F238E27FC236}">
                <a16:creationId xmlns:a16="http://schemas.microsoft.com/office/drawing/2014/main" id="{7C587B2F-580E-4B1C-BF4A-42F1C140F926}"/>
              </a:ext>
            </a:extLst>
          </p:cNvPr>
          <p:cNvPicPr>
            <a:picLocks noChangeAspect="1"/>
          </p:cNvPicPr>
          <p:nvPr/>
        </p:nvPicPr>
        <p:blipFill>
          <a:blip r:embed="rId5"/>
          <a:stretch>
            <a:fillRect/>
          </a:stretch>
        </p:blipFill>
        <p:spPr>
          <a:xfrm>
            <a:off x="4310130" y="3073337"/>
            <a:ext cx="3903641" cy="1211845"/>
          </a:xfrm>
          <a:prstGeom prst="rect">
            <a:avLst/>
          </a:prstGeom>
        </p:spPr>
      </p:pic>
      <p:sp>
        <p:nvSpPr>
          <p:cNvPr id="3" name="Rectangle 2">
            <a:extLst>
              <a:ext uri="{FF2B5EF4-FFF2-40B4-BE49-F238E27FC236}">
                <a16:creationId xmlns:a16="http://schemas.microsoft.com/office/drawing/2014/main" id="{3D255877-AD8B-1FA4-4D41-29EF47166D0F}"/>
              </a:ext>
            </a:extLst>
          </p:cNvPr>
          <p:cNvSpPr/>
          <p:nvPr/>
        </p:nvSpPr>
        <p:spPr bwMode="auto">
          <a:xfrm>
            <a:off x="4283142" y="989013"/>
            <a:ext cx="3032058" cy="818522"/>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420568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FLAURA2 &amp; MARIPOSA- </a:t>
            </a:r>
            <a:br>
              <a:rPr lang="en-US" b="1" dirty="0">
                <a:solidFill>
                  <a:srgbClr val="002E51"/>
                </a:solidFill>
              </a:rPr>
            </a:br>
            <a:r>
              <a:rPr lang="en-US" b="1" dirty="0">
                <a:solidFill>
                  <a:srgbClr val="002E51"/>
                </a:solidFill>
              </a:rPr>
              <a:t>OS (immature)</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628FAA-D384-149E-B583-994AB89D2F36}"/>
              </a:ext>
            </a:extLst>
          </p:cNvPr>
          <p:cNvSpPr txBox="1"/>
          <p:nvPr/>
        </p:nvSpPr>
        <p:spPr>
          <a:xfrm>
            <a:off x="3375338" y="4524718"/>
            <a:ext cx="2240924" cy="400110"/>
          </a:xfrm>
          <a:prstGeom prst="rect">
            <a:avLst/>
          </a:prstGeom>
          <a:noFill/>
        </p:spPr>
        <p:txBody>
          <a:bodyPr wrap="square" rtlCol="0">
            <a:spAutoFit/>
          </a:bodyPr>
          <a:lstStyle/>
          <a:p>
            <a:r>
              <a:rPr lang="en-US" sz="1000" dirty="0" err="1"/>
              <a:t>Planchard</a:t>
            </a:r>
            <a:r>
              <a:rPr lang="en-US" sz="1000" dirty="0"/>
              <a:t> et al. N </a:t>
            </a:r>
            <a:r>
              <a:rPr lang="en-US" sz="1000" dirty="0" err="1"/>
              <a:t>Engl</a:t>
            </a:r>
            <a:r>
              <a:rPr lang="en-US" sz="1000" dirty="0"/>
              <a:t> J Med 2023.</a:t>
            </a:r>
          </a:p>
          <a:p>
            <a:r>
              <a:rPr lang="en-US" sz="1000" dirty="0"/>
              <a:t>Cho et al. ESMO 2023.</a:t>
            </a:r>
          </a:p>
        </p:txBody>
      </p:sp>
      <p:pic>
        <p:nvPicPr>
          <p:cNvPr id="6" name="Picture 5">
            <a:extLst>
              <a:ext uri="{FF2B5EF4-FFF2-40B4-BE49-F238E27FC236}">
                <a16:creationId xmlns:a16="http://schemas.microsoft.com/office/drawing/2014/main" id="{6BEE1BDA-E167-4284-8B19-EDB0811417B0}"/>
              </a:ext>
            </a:extLst>
          </p:cNvPr>
          <p:cNvPicPr>
            <a:picLocks noChangeAspect="1"/>
          </p:cNvPicPr>
          <p:nvPr/>
        </p:nvPicPr>
        <p:blipFill rotWithShape="1">
          <a:blip r:embed="rId4"/>
          <a:srcRect b="20286"/>
          <a:stretch/>
        </p:blipFill>
        <p:spPr>
          <a:xfrm>
            <a:off x="46922" y="2206271"/>
            <a:ext cx="3721061" cy="1894811"/>
          </a:xfrm>
          <a:prstGeom prst="rect">
            <a:avLst/>
          </a:prstGeom>
        </p:spPr>
      </p:pic>
      <p:sp>
        <p:nvSpPr>
          <p:cNvPr id="5" name="TextBox 4">
            <a:extLst>
              <a:ext uri="{FF2B5EF4-FFF2-40B4-BE49-F238E27FC236}">
                <a16:creationId xmlns:a16="http://schemas.microsoft.com/office/drawing/2014/main" id="{9CD3FEC0-7761-9428-BFBD-6D17DE479A61}"/>
              </a:ext>
            </a:extLst>
          </p:cNvPr>
          <p:cNvSpPr txBox="1"/>
          <p:nvPr/>
        </p:nvSpPr>
        <p:spPr>
          <a:xfrm>
            <a:off x="1618214" y="1746060"/>
            <a:ext cx="1070122" cy="307777"/>
          </a:xfrm>
          <a:prstGeom prst="rect">
            <a:avLst/>
          </a:prstGeom>
          <a:noFill/>
        </p:spPr>
        <p:txBody>
          <a:bodyPr wrap="square" rtlCol="0">
            <a:spAutoFit/>
          </a:bodyPr>
          <a:lstStyle/>
          <a:p>
            <a:r>
              <a:rPr lang="en-US" sz="1400" dirty="0"/>
              <a:t>FLAURA2</a:t>
            </a:r>
          </a:p>
        </p:txBody>
      </p:sp>
      <p:sp>
        <p:nvSpPr>
          <p:cNvPr id="9" name="TextBox 8">
            <a:extLst>
              <a:ext uri="{FF2B5EF4-FFF2-40B4-BE49-F238E27FC236}">
                <a16:creationId xmlns:a16="http://schemas.microsoft.com/office/drawing/2014/main" id="{9D420BD3-68B1-69AB-095D-5F7D444F7636}"/>
              </a:ext>
            </a:extLst>
          </p:cNvPr>
          <p:cNvSpPr txBox="1"/>
          <p:nvPr/>
        </p:nvSpPr>
        <p:spPr>
          <a:xfrm>
            <a:off x="6104870" y="1746059"/>
            <a:ext cx="1146322" cy="307777"/>
          </a:xfrm>
          <a:prstGeom prst="rect">
            <a:avLst/>
          </a:prstGeom>
          <a:noFill/>
        </p:spPr>
        <p:txBody>
          <a:bodyPr wrap="square" rtlCol="0">
            <a:spAutoFit/>
          </a:bodyPr>
          <a:lstStyle/>
          <a:p>
            <a:r>
              <a:rPr lang="en-US" sz="1400" dirty="0"/>
              <a:t>MARIPOSA</a:t>
            </a:r>
          </a:p>
        </p:txBody>
      </p:sp>
      <p:pic>
        <p:nvPicPr>
          <p:cNvPr id="10" name="Picture 9">
            <a:extLst>
              <a:ext uri="{FF2B5EF4-FFF2-40B4-BE49-F238E27FC236}">
                <a16:creationId xmlns:a16="http://schemas.microsoft.com/office/drawing/2014/main" id="{83026753-2FBD-7B9D-7D36-9A849FBC9632}"/>
              </a:ext>
            </a:extLst>
          </p:cNvPr>
          <p:cNvPicPr>
            <a:picLocks noChangeAspect="1"/>
          </p:cNvPicPr>
          <p:nvPr/>
        </p:nvPicPr>
        <p:blipFill>
          <a:blip r:embed="rId5"/>
          <a:stretch>
            <a:fillRect/>
          </a:stretch>
        </p:blipFill>
        <p:spPr>
          <a:xfrm>
            <a:off x="4572000" y="2541310"/>
            <a:ext cx="3895259" cy="1475589"/>
          </a:xfrm>
          <a:prstGeom prst="rect">
            <a:avLst/>
          </a:prstGeom>
        </p:spPr>
      </p:pic>
    </p:spTree>
    <p:extLst>
      <p:ext uri="{BB962C8B-B14F-4D97-AF65-F5344CB8AC3E}">
        <p14:creationId xmlns:p14="http://schemas.microsoft.com/office/powerpoint/2010/main" val="3064537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Resistance after 1L </a:t>
            </a:r>
            <a:r>
              <a:rPr lang="en-US" b="1" dirty="0" err="1">
                <a:solidFill>
                  <a:srgbClr val="002E51"/>
                </a:solidFill>
              </a:rPr>
              <a:t>osimertinib</a:t>
            </a:r>
            <a:endParaRPr lang="en-US" b="1" dirty="0">
              <a:solidFill>
                <a:srgbClr val="002E51"/>
              </a:solidFill>
            </a:endParaRP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628FAA-D384-149E-B583-994AB89D2F36}"/>
              </a:ext>
            </a:extLst>
          </p:cNvPr>
          <p:cNvSpPr txBox="1"/>
          <p:nvPr/>
        </p:nvSpPr>
        <p:spPr>
          <a:xfrm>
            <a:off x="3375338" y="4524718"/>
            <a:ext cx="2240924" cy="246221"/>
          </a:xfrm>
          <a:prstGeom prst="rect">
            <a:avLst/>
          </a:prstGeom>
          <a:noFill/>
        </p:spPr>
        <p:txBody>
          <a:bodyPr wrap="square" rtlCol="0">
            <a:spAutoFit/>
          </a:bodyPr>
          <a:lstStyle/>
          <a:p>
            <a:r>
              <a:rPr lang="en-US" sz="1000" dirty="0">
                <a:solidFill>
                  <a:prstClr val="black"/>
                </a:solidFill>
                <a:latin typeface="Arial" panose="020B0604020202020204" pitchFamily="34" charset="0"/>
                <a:cs typeface="Arial" panose="020B0604020202020204" pitchFamily="34" charset="0"/>
              </a:rPr>
              <a:t>Leonetti et al. Br J Cancer 2019.</a:t>
            </a:r>
          </a:p>
        </p:txBody>
      </p:sp>
      <p:pic>
        <p:nvPicPr>
          <p:cNvPr id="9" name="Picture 8">
            <a:extLst>
              <a:ext uri="{FF2B5EF4-FFF2-40B4-BE49-F238E27FC236}">
                <a16:creationId xmlns:a16="http://schemas.microsoft.com/office/drawing/2014/main" id="{B720202A-A4F2-4CC4-B0C5-90217E2E983E}"/>
              </a:ext>
            </a:extLst>
          </p:cNvPr>
          <p:cNvPicPr>
            <a:picLocks noChangeAspect="1"/>
          </p:cNvPicPr>
          <p:nvPr/>
        </p:nvPicPr>
        <p:blipFill rotWithShape="1">
          <a:blip r:embed="rId4"/>
          <a:srcRect l="41950"/>
          <a:stretch/>
        </p:blipFill>
        <p:spPr>
          <a:xfrm>
            <a:off x="138679" y="822961"/>
            <a:ext cx="5346139" cy="3513369"/>
          </a:xfrm>
          <a:prstGeom prst="rect">
            <a:avLst/>
          </a:prstGeom>
        </p:spPr>
      </p:pic>
      <p:sp>
        <p:nvSpPr>
          <p:cNvPr id="2" name="Content Placeholder 1">
            <a:extLst>
              <a:ext uri="{FF2B5EF4-FFF2-40B4-BE49-F238E27FC236}">
                <a16:creationId xmlns:a16="http://schemas.microsoft.com/office/drawing/2014/main" id="{3F6BA77A-1A76-F3E0-DB16-18D884F2D1D7}"/>
              </a:ext>
            </a:extLst>
          </p:cNvPr>
          <p:cNvSpPr>
            <a:spLocks noGrp="1"/>
          </p:cNvSpPr>
          <p:nvPr>
            <p:ph sz="half" idx="1"/>
          </p:nvPr>
        </p:nvSpPr>
        <p:spPr>
          <a:xfrm>
            <a:off x="5616262" y="1205719"/>
            <a:ext cx="3527738" cy="2936240"/>
          </a:xfrm>
        </p:spPr>
        <p:txBody>
          <a:bodyPr/>
          <a:lstStyle/>
          <a:p>
            <a:r>
              <a:rPr lang="en-US" sz="1600" dirty="0">
                <a:solidFill>
                  <a:srgbClr val="002E51"/>
                </a:solidFill>
              </a:rPr>
              <a:t>Importance of repeat next generation sequencing testing (tissue, </a:t>
            </a:r>
            <a:r>
              <a:rPr lang="en-US" sz="1600" dirty="0" err="1">
                <a:solidFill>
                  <a:srgbClr val="002E51"/>
                </a:solidFill>
              </a:rPr>
              <a:t>ctDNA</a:t>
            </a:r>
            <a:r>
              <a:rPr lang="en-US" sz="1600" dirty="0">
                <a:solidFill>
                  <a:srgbClr val="002E51"/>
                </a:solidFill>
              </a:rPr>
              <a:t>) at time of disease progression</a:t>
            </a:r>
          </a:p>
          <a:p>
            <a:endParaRPr lang="en-US" sz="1600" dirty="0">
              <a:solidFill>
                <a:srgbClr val="002E51"/>
              </a:solidFill>
            </a:endParaRPr>
          </a:p>
          <a:p>
            <a:r>
              <a:rPr lang="en-US" sz="1600" dirty="0">
                <a:solidFill>
                  <a:srgbClr val="002E51"/>
                </a:solidFill>
              </a:rPr>
              <a:t>Despite broad molecular profiling, most patients do not have a targetable resistance mechanism</a:t>
            </a:r>
          </a:p>
          <a:p>
            <a:endParaRPr lang="en-US" sz="1800" dirty="0">
              <a:solidFill>
                <a:srgbClr val="002E51"/>
              </a:solidFill>
            </a:endParaRPr>
          </a:p>
          <a:p>
            <a:endParaRPr lang="en-US" sz="1800" dirty="0">
              <a:solidFill>
                <a:srgbClr val="002E51"/>
              </a:solidFill>
            </a:endParaRPr>
          </a:p>
          <a:p>
            <a:endParaRPr lang="en-US" sz="1800" dirty="0">
              <a:solidFill>
                <a:srgbClr val="002E51"/>
              </a:solidFill>
            </a:endParaRPr>
          </a:p>
          <a:p>
            <a:endParaRPr lang="en-US" sz="1800" dirty="0">
              <a:solidFill>
                <a:srgbClr val="002E51"/>
              </a:solidFill>
            </a:endParaRPr>
          </a:p>
          <a:p>
            <a:pPr lvl="1"/>
            <a:endParaRPr lang="en-US" sz="1800" dirty="0">
              <a:solidFill>
                <a:srgbClr val="002E51"/>
              </a:solidFill>
            </a:endParaRPr>
          </a:p>
          <a:p>
            <a:pPr lvl="1"/>
            <a:endParaRPr lang="en-US" sz="1800" dirty="0">
              <a:solidFill>
                <a:srgbClr val="002E51"/>
              </a:solidFill>
            </a:endParaRPr>
          </a:p>
        </p:txBody>
      </p:sp>
    </p:spTree>
    <p:extLst>
      <p:ext uri="{BB962C8B-B14F-4D97-AF65-F5344CB8AC3E}">
        <p14:creationId xmlns:p14="http://schemas.microsoft.com/office/powerpoint/2010/main" val="3985243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dirty="0">
              <a:solidFill>
                <a:srgbClr val="002E51"/>
              </a:solidFill>
            </a:endParaRPr>
          </a:p>
        </p:txBody>
      </p:sp>
      <p:sp>
        <p:nvSpPr>
          <p:cNvPr id="4" name="Title 3"/>
          <p:cNvSpPr>
            <a:spLocks noGrp="1"/>
          </p:cNvSpPr>
          <p:nvPr>
            <p:ph type="title"/>
          </p:nvPr>
        </p:nvSpPr>
        <p:spPr/>
        <p:txBody>
          <a:bodyPr/>
          <a:lstStyle/>
          <a:p>
            <a:r>
              <a:rPr lang="en-US" b="1" dirty="0">
                <a:solidFill>
                  <a:srgbClr val="002E51"/>
                </a:solidFill>
              </a:rPr>
              <a:t>MARIPOSA-2</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628FAA-D384-149E-B583-994AB89D2F36}"/>
              </a:ext>
            </a:extLst>
          </p:cNvPr>
          <p:cNvSpPr txBox="1"/>
          <p:nvPr/>
        </p:nvSpPr>
        <p:spPr>
          <a:xfrm>
            <a:off x="3375338" y="4524718"/>
            <a:ext cx="2240924" cy="246221"/>
          </a:xfrm>
          <a:prstGeom prst="rect">
            <a:avLst/>
          </a:prstGeom>
          <a:noFill/>
        </p:spPr>
        <p:txBody>
          <a:bodyPr wrap="square" rtlCol="0">
            <a:spAutoFit/>
          </a:bodyPr>
          <a:lstStyle/>
          <a:p>
            <a:r>
              <a:rPr lang="en-US" sz="1000" dirty="0" err="1"/>
              <a:t>Passaro</a:t>
            </a:r>
            <a:r>
              <a:rPr lang="en-US" sz="1000" dirty="0"/>
              <a:t> et al. ESMO 2023.</a:t>
            </a:r>
          </a:p>
        </p:txBody>
      </p:sp>
      <p:pic>
        <p:nvPicPr>
          <p:cNvPr id="3" name="Picture 2">
            <a:extLst>
              <a:ext uri="{FF2B5EF4-FFF2-40B4-BE49-F238E27FC236}">
                <a16:creationId xmlns:a16="http://schemas.microsoft.com/office/drawing/2014/main" id="{451AD13F-BF28-4470-BBB8-B8727765558A}"/>
              </a:ext>
            </a:extLst>
          </p:cNvPr>
          <p:cNvPicPr>
            <a:picLocks noChangeAspect="1"/>
          </p:cNvPicPr>
          <p:nvPr/>
        </p:nvPicPr>
        <p:blipFill rotWithShape="1">
          <a:blip r:embed="rId4"/>
          <a:srcRect l="876" r="900"/>
          <a:stretch/>
        </p:blipFill>
        <p:spPr>
          <a:xfrm>
            <a:off x="135228" y="977966"/>
            <a:ext cx="8718997" cy="3052697"/>
          </a:xfrm>
          <a:prstGeom prst="rect">
            <a:avLst/>
          </a:prstGeom>
        </p:spPr>
      </p:pic>
      <p:sp>
        <p:nvSpPr>
          <p:cNvPr id="6" name="Rectangle 5">
            <a:extLst>
              <a:ext uri="{FF2B5EF4-FFF2-40B4-BE49-F238E27FC236}">
                <a16:creationId xmlns:a16="http://schemas.microsoft.com/office/drawing/2014/main" id="{E1EEE2F2-7D66-4472-9A05-5082463466B0}"/>
              </a:ext>
            </a:extLst>
          </p:cNvPr>
          <p:cNvSpPr/>
          <p:nvPr/>
        </p:nvSpPr>
        <p:spPr bwMode="auto">
          <a:xfrm>
            <a:off x="373487" y="1906073"/>
            <a:ext cx="1223493" cy="405685"/>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63363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MARIPOSA-2</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628FAA-D384-149E-B583-994AB89D2F36}"/>
              </a:ext>
            </a:extLst>
          </p:cNvPr>
          <p:cNvSpPr txBox="1"/>
          <p:nvPr/>
        </p:nvSpPr>
        <p:spPr>
          <a:xfrm>
            <a:off x="3375338" y="4524718"/>
            <a:ext cx="2240924" cy="246221"/>
          </a:xfrm>
          <a:prstGeom prst="rect">
            <a:avLst/>
          </a:prstGeom>
          <a:noFill/>
        </p:spPr>
        <p:txBody>
          <a:bodyPr wrap="square" rtlCol="0">
            <a:spAutoFit/>
          </a:bodyPr>
          <a:lstStyle/>
          <a:p>
            <a:r>
              <a:rPr lang="en-US" sz="1000" dirty="0" err="1"/>
              <a:t>Passaro</a:t>
            </a:r>
            <a:r>
              <a:rPr lang="en-US" sz="1000" dirty="0"/>
              <a:t> et al. ESMO 2023.</a:t>
            </a:r>
          </a:p>
        </p:txBody>
      </p:sp>
      <p:pic>
        <p:nvPicPr>
          <p:cNvPr id="5" name="Picture 4">
            <a:extLst>
              <a:ext uri="{FF2B5EF4-FFF2-40B4-BE49-F238E27FC236}">
                <a16:creationId xmlns:a16="http://schemas.microsoft.com/office/drawing/2014/main" id="{6ADF2BD6-96A7-441D-92CC-D4B65B2B187C}"/>
              </a:ext>
            </a:extLst>
          </p:cNvPr>
          <p:cNvPicPr>
            <a:picLocks noChangeAspect="1"/>
          </p:cNvPicPr>
          <p:nvPr/>
        </p:nvPicPr>
        <p:blipFill>
          <a:blip r:embed="rId4"/>
          <a:stretch>
            <a:fillRect/>
          </a:stretch>
        </p:blipFill>
        <p:spPr>
          <a:xfrm>
            <a:off x="0" y="1117600"/>
            <a:ext cx="5937676" cy="2462727"/>
          </a:xfrm>
          <a:prstGeom prst="rect">
            <a:avLst/>
          </a:prstGeom>
        </p:spPr>
      </p:pic>
      <p:pic>
        <p:nvPicPr>
          <p:cNvPr id="6" name="Picture 5">
            <a:extLst>
              <a:ext uri="{FF2B5EF4-FFF2-40B4-BE49-F238E27FC236}">
                <a16:creationId xmlns:a16="http://schemas.microsoft.com/office/drawing/2014/main" id="{D6DCAA59-AD36-4A0C-A6D0-28B27956903B}"/>
              </a:ext>
            </a:extLst>
          </p:cNvPr>
          <p:cNvPicPr>
            <a:picLocks noChangeAspect="1"/>
          </p:cNvPicPr>
          <p:nvPr/>
        </p:nvPicPr>
        <p:blipFill>
          <a:blip r:embed="rId5"/>
          <a:stretch>
            <a:fillRect/>
          </a:stretch>
        </p:blipFill>
        <p:spPr>
          <a:xfrm>
            <a:off x="6570595" y="463640"/>
            <a:ext cx="1973066" cy="1922673"/>
          </a:xfrm>
          <a:prstGeom prst="rect">
            <a:avLst/>
          </a:prstGeom>
        </p:spPr>
      </p:pic>
      <p:pic>
        <p:nvPicPr>
          <p:cNvPr id="9" name="Picture 8">
            <a:extLst>
              <a:ext uri="{FF2B5EF4-FFF2-40B4-BE49-F238E27FC236}">
                <a16:creationId xmlns:a16="http://schemas.microsoft.com/office/drawing/2014/main" id="{FC37BA9F-7334-4194-8B87-C27A448FA82B}"/>
              </a:ext>
            </a:extLst>
          </p:cNvPr>
          <p:cNvPicPr>
            <a:picLocks noChangeAspect="1"/>
          </p:cNvPicPr>
          <p:nvPr/>
        </p:nvPicPr>
        <p:blipFill>
          <a:blip r:embed="rId6"/>
          <a:stretch>
            <a:fillRect/>
          </a:stretch>
        </p:blipFill>
        <p:spPr>
          <a:xfrm>
            <a:off x="6027828" y="2637950"/>
            <a:ext cx="2902451" cy="1526882"/>
          </a:xfrm>
          <a:prstGeom prst="rect">
            <a:avLst/>
          </a:prstGeom>
        </p:spPr>
      </p:pic>
      <p:sp>
        <p:nvSpPr>
          <p:cNvPr id="10" name="TextBox 9">
            <a:extLst>
              <a:ext uri="{FF2B5EF4-FFF2-40B4-BE49-F238E27FC236}">
                <a16:creationId xmlns:a16="http://schemas.microsoft.com/office/drawing/2014/main" id="{FA9C6F6F-9707-4E30-BC07-8D39E1230B05}"/>
              </a:ext>
            </a:extLst>
          </p:cNvPr>
          <p:cNvSpPr txBox="1"/>
          <p:nvPr/>
        </p:nvSpPr>
        <p:spPr>
          <a:xfrm>
            <a:off x="2796862" y="875875"/>
            <a:ext cx="578476" cy="307777"/>
          </a:xfrm>
          <a:prstGeom prst="rect">
            <a:avLst/>
          </a:prstGeom>
          <a:noFill/>
        </p:spPr>
        <p:txBody>
          <a:bodyPr wrap="square" rtlCol="0">
            <a:spAutoFit/>
          </a:bodyPr>
          <a:lstStyle/>
          <a:p>
            <a:r>
              <a:rPr lang="en-US" sz="1400" dirty="0"/>
              <a:t>PFS</a:t>
            </a:r>
          </a:p>
        </p:txBody>
      </p:sp>
      <p:sp>
        <p:nvSpPr>
          <p:cNvPr id="11" name="TextBox 10">
            <a:extLst>
              <a:ext uri="{FF2B5EF4-FFF2-40B4-BE49-F238E27FC236}">
                <a16:creationId xmlns:a16="http://schemas.microsoft.com/office/drawing/2014/main" id="{0627B1D4-68A0-41B2-AE06-2266B1FD55D7}"/>
              </a:ext>
            </a:extLst>
          </p:cNvPr>
          <p:cNvSpPr txBox="1"/>
          <p:nvPr/>
        </p:nvSpPr>
        <p:spPr>
          <a:xfrm>
            <a:off x="7368678" y="204728"/>
            <a:ext cx="578476" cy="307777"/>
          </a:xfrm>
          <a:prstGeom prst="rect">
            <a:avLst/>
          </a:prstGeom>
          <a:noFill/>
        </p:spPr>
        <p:txBody>
          <a:bodyPr wrap="square" rtlCol="0">
            <a:spAutoFit/>
          </a:bodyPr>
          <a:lstStyle/>
          <a:p>
            <a:r>
              <a:rPr lang="en-US" sz="1400" dirty="0"/>
              <a:t>ORR</a:t>
            </a:r>
          </a:p>
        </p:txBody>
      </p:sp>
    </p:spTree>
    <p:extLst>
      <p:ext uri="{BB962C8B-B14F-4D97-AF65-F5344CB8AC3E}">
        <p14:creationId xmlns:p14="http://schemas.microsoft.com/office/powerpoint/2010/main" val="1660409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901951" y="971576"/>
            <a:ext cx="6069193" cy="345440"/>
          </a:xfrm>
        </p:spPr>
        <p:txBody>
          <a:bodyPr/>
          <a:lstStyle/>
          <a:p>
            <a:pPr marL="0" indent="0">
              <a:buNone/>
            </a:pPr>
            <a:r>
              <a:rPr lang="en-US" sz="1600" dirty="0" err="1">
                <a:solidFill>
                  <a:srgbClr val="002E51"/>
                </a:solidFill>
              </a:rPr>
              <a:t>Patritumab</a:t>
            </a:r>
            <a:r>
              <a:rPr lang="en-US" sz="1600" dirty="0">
                <a:solidFill>
                  <a:srgbClr val="002E51"/>
                </a:solidFill>
              </a:rPr>
              <a:t> </a:t>
            </a:r>
            <a:r>
              <a:rPr lang="en-US" sz="1600" dirty="0" err="1">
                <a:solidFill>
                  <a:srgbClr val="002E51"/>
                </a:solidFill>
              </a:rPr>
              <a:t>deruxtecan</a:t>
            </a:r>
            <a:r>
              <a:rPr lang="en-US" sz="1600" dirty="0">
                <a:solidFill>
                  <a:srgbClr val="002E51"/>
                </a:solidFill>
              </a:rPr>
              <a:t> (HER3-DXd)- HER3-directed ADC</a:t>
            </a:r>
          </a:p>
        </p:txBody>
      </p:sp>
      <p:sp>
        <p:nvSpPr>
          <p:cNvPr id="4" name="Title 3"/>
          <p:cNvSpPr>
            <a:spLocks noGrp="1"/>
          </p:cNvSpPr>
          <p:nvPr>
            <p:ph type="title"/>
          </p:nvPr>
        </p:nvSpPr>
        <p:spPr/>
        <p:txBody>
          <a:bodyPr/>
          <a:lstStyle/>
          <a:p>
            <a:r>
              <a:rPr lang="en-US" b="1" dirty="0">
                <a:solidFill>
                  <a:srgbClr val="002E51"/>
                </a:solidFill>
              </a:rPr>
              <a:t>HERTHENA-Lung01</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628FAA-D384-149E-B583-994AB89D2F36}"/>
              </a:ext>
            </a:extLst>
          </p:cNvPr>
          <p:cNvSpPr txBox="1"/>
          <p:nvPr/>
        </p:nvSpPr>
        <p:spPr>
          <a:xfrm>
            <a:off x="3375338" y="4524718"/>
            <a:ext cx="2240924" cy="246221"/>
          </a:xfrm>
          <a:prstGeom prst="rect">
            <a:avLst/>
          </a:prstGeom>
          <a:noFill/>
        </p:spPr>
        <p:txBody>
          <a:bodyPr wrap="square" rtlCol="0">
            <a:spAutoFit/>
          </a:bodyPr>
          <a:lstStyle/>
          <a:p>
            <a:r>
              <a:rPr lang="en-US" sz="1000" dirty="0"/>
              <a:t>Yu et al. J Clin Oncol 2023.</a:t>
            </a:r>
          </a:p>
        </p:txBody>
      </p:sp>
      <p:sp>
        <p:nvSpPr>
          <p:cNvPr id="3" name="Content Placeholder 1">
            <a:extLst>
              <a:ext uri="{FF2B5EF4-FFF2-40B4-BE49-F238E27FC236}">
                <a16:creationId xmlns:a16="http://schemas.microsoft.com/office/drawing/2014/main" id="{3EB56F89-230B-ECC5-19F1-E8EE95C32AD2}"/>
              </a:ext>
            </a:extLst>
          </p:cNvPr>
          <p:cNvSpPr txBox="1">
            <a:spLocks/>
          </p:cNvSpPr>
          <p:nvPr/>
        </p:nvSpPr>
        <p:spPr bwMode="auto">
          <a:xfrm>
            <a:off x="-103633" y="1424835"/>
            <a:ext cx="3267457" cy="34544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457200" marR="0" lvl="1" indent="0" algn="l" defTabSz="457200" rtl="0" eaLnBrk="1" fontAlgn="auto" latinLnBrk="0" hangingPunct="1">
              <a:lnSpc>
                <a:spcPct val="100000"/>
              </a:lnSpc>
              <a:spcBef>
                <a:spcPts val="0"/>
              </a:spcBef>
              <a:spcAft>
                <a:spcPts val="0"/>
              </a:spcAft>
              <a:buClrTx/>
              <a:buSzTx/>
              <a:buNone/>
              <a:tabLst/>
              <a:defRPr/>
            </a:pPr>
            <a:r>
              <a:rPr kumimoji="0" lang="en-US" sz="14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HER3-DXd in EGFR-mutated NSCLC progressed on prior EGFR TKI and platinum-based chemotherapy</a:t>
            </a:r>
          </a:p>
          <a:p>
            <a:pPr marL="457200" marR="0" lvl="1" indent="0" algn="l" defTabSz="457200" rtl="0" eaLnBrk="1" fontAlgn="auto" latinLnBrk="0" hangingPunct="1">
              <a:lnSpc>
                <a:spcPct val="100000"/>
              </a:lnSpc>
              <a:spcBef>
                <a:spcPts val="0"/>
              </a:spcBef>
              <a:spcAft>
                <a:spcPts val="0"/>
              </a:spcAft>
              <a:buClrTx/>
              <a:buSzTx/>
              <a:buNone/>
              <a:tabLst/>
              <a:defRPr/>
            </a:pPr>
            <a:endParaRPr kumimoji="0" lang="en-US" sz="14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HER3-DXd 5.6 mg/kg (n=225)</a:t>
            </a:r>
          </a:p>
          <a:p>
            <a:pPr marL="914400" marR="0" lvl="2" indent="0" algn="l" defTabSz="457200" rtl="0" eaLnBrk="1" fontAlgn="auto" latinLnBrk="0" hangingPunct="1">
              <a:lnSpc>
                <a:spcPct val="100000"/>
              </a:lnSpc>
              <a:spcBef>
                <a:spcPts val="0"/>
              </a:spcBef>
              <a:spcAft>
                <a:spcPts val="0"/>
              </a:spcAft>
              <a:buClrTx/>
              <a:buSz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ORR 29.8%,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mPFS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5.5m</a:t>
            </a:r>
          </a:p>
          <a:p>
            <a:pPr marL="914400" marR="0" lvl="2" indent="0" algn="l" defTabSz="457200" rtl="0" eaLnBrk="1" fontAlgn="auto" latinLnBrk="0" hangingPunct="1">
              <a:lnSpc>
                <a:spcPct val="100000"/>
              </a:lnSpc>
              <a:spcBef>
                <a:spcPts val="0"/>
              </a:spcBef>
              <a:spcAft>
                <a:spcPts val="0"/>
              </a:spcAft>
              <a:buClrTx/>
              <a:buSz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00100" lvl="1" defTabSz="457200" fontAlgn="auto">
              <a:spcBef>
                <a:spcPts val="0"/>
              </a:spcBef>
              <a:spcAft>
                <a:spcPts val="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Nonirradiated CNS metastasis at baseline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(n=30)</a:t>
            </a:r>
          </a:p>
          <a:p>
            <a:pPr marL="914400" marR="0" lvl="2" indent="0" algn="l" defTabSz="457200" rtl="0" eaLnBrk="1" fontAlgn="auto" latinLnBrk="0" hangingPunct="1">
              <a:lnSpc>
                <a:spcPct val="100000"/>
              </a:lnSpc>
              <a:spcBef>
                <a:spcPts val="0"/>
              </a:spcBef>
              <a:spcAft>
                <a:spcPts val="0"/>
              </a:spcAft>
              <a:buClrTx/>
              <a:buSz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CNS ORR 33.3%</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buNone/>
            </a:pPr>
            <a:endParaRPr lang="en-US" sz="1600" kern="0" dirty="0">
              <a:solidFill>
                <a:srgbClr val="002E51"/>
              </a:solidFill>
            </a:endParaRPr>
          </a:p>
        </p:txBody>
      </p:sp>
      <p:pic>
        <p:nvPicPr>
          <p:cNvPr id="6" name="Picture 5">
            <a:extLst>
              <a:ext uri="{FF2B5EF4-FFF2-40B4-BE49-F238E27FC236}">
                <a16:creationId xmlns:a16="http://schemas.microsoft.com/office/drawing/2014/main" id="{592BFC39-5EC8-B912-FF10-D4902CC4CBE8}"/>
              </a:ext>
            </a:extLst>
          </p:cNvPr>
          <p:cNvPicPr>
            <a:picLocks noChangeAspect="1"/>
          </p:cNvPicPr>
          <p:nvPr/>
        </p:nvPicPr>
        <p:blipFill>
          <a:blip r:embed="rId4"/>
          <a:stretch>
            <a:fillRect/>
          </a:stretch>
        </p:blipFill>
        <p:spPr>
          <a:xfrm>
            <a:off x="3285808" y="1878095"/>
            <a:ext cx="5736798" cy="2152568"/>
          </a:xfrm>
          <a:prstGeom prst="rect">
            <a:avLst/>
          </a:prstGeom>
        </p:spPr>
      </p:pic>
    </p:spTree>
    <p:extLst>
      <p:ext uri="{BB962C8B-B14F-4D97-AF65-F5344CB8AC3E}">
        <p14:creationId xmlns:p14="http://schemas.microsoft.com/office/powerpoint/2010/main" val="2183784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Chemotherapy + IO after EGFR TKI</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628FAA-D384-149E-B583-994AB89D2F36}"/>
              </a:ext>
            </a:extLst>
          </p:cNvPr>
          <p:cNvSpPr txBox="1"/>
          <p:nvPr/>
        </p:nvSpPr>
        <p:spPr>
          <a:xfrm>
            <a:off x="3375338" y="4524718"/>
            <a:ext cx="2240924" cy="400110"/>
          </a:xfrm>
          <a:prstGeom prst="rect">
            <a:avLst/>
          </a:prstGeom>
          <a:noFill/>
        </p:spPr>
        <p:txBody>
          <a:bodyPr wrap="square" rtlCol="0">
            <a:spAutoFit/>
          </a:bodyPr>
          <a:lstStyle/>
          <a:p>
            <a:r>
              <a:rPr lang="en-US" sz="1000" dirty="0" err="1"/>
              <a:t>Mok</a:t>
            </a:r>
            <a:r>
              <a:rPr lang="en-US" sz="1000" dirty="0"/>
              <a:t> et al. ESMO Asia 2022.</a:t>
            </a:r>
          </a:p>
          <a:p>
            <a:r>
              <a:rPr lang="en-US" sz="1000" dirty="0"/>
              <a:t>Yang et al. ASCO 2023.</a:t>
            </a:r>
          </a:p>
        </p:txBody>
      </p:sp>
      <p:sp>
        <p:nvSpPr>
          <p:cNvPr id="9" name="Content Placeholder 8">
            <a:extLst>
              <a:ext uri="{FF2B5EF4-FFF2-40B4-BE49-F238E27FC236}">
                <a16:creationId xmlns:a16="http://schemas.microsoft.com/office/drawing/2014/main" id="{B15D4243-E282-BE4E-FB69-E982869E9C0E}"/>
              </a:ext>
            </a:extLst>
          </p:cNvPr>
          <p:cNvSpPr>
            <a:spLocks noGrp="1"/>
          </p:cNvSpPr>
          <p:nvPr>
            <p:ph sz="half" idx="1"/>
          </p:nvPr>
        </p:nvSpPr>
        <p:spPr>
          <a:xfrm>
            <a:off x="5926453" y="1106011"/>
            <a:ext cx="1768405" cy="393180"/>
          </a:xfrm>
        </p:spPr>
        <p:txBody>
          <a:bodyPr/>
          <a:lstStyle/>
          <a:p>
            <a:pPr marL="0" indent="0">
              <a:buNone/>
            </a:pPr>
            <a:r>
              <a:rPr lang="en-US" sz="1800" dirty="0"/>
              <a:t>KEYNOTE 789</a:t>
            </a:r>
          </a:p>
        </p:txBody>
      </p:sp>
      <p:pic>
        <p:nvPicPr>
          <p:cNvPr id="10" name="Picture 9">
            <a:extLst>
              <a:ext uri="{FF2B5EF4-FFF2-40B4-BE49-F238E27FC236}">
                <a16:creationId xmlns:a16="http://schemas.microsoft.com/office/drawing/2014/main" id="{BCDB9F0F-98EB-F58B-DEE4-E49FFAC41061}"/>
              </a:ext>
            </a:extLst>
          </p:cNvPr>
          <p:cNvPicPr>
            <a:picLocks noChangeAspect="1"/>
          </p:cNvPicPr>
          <p:nvPr/>
        </p:nvPicPr>
        <p:blipFill rotWithShape="1">
          <a:blip r:embed="rId4"/>
          <a:srcRect b="14329"/>
          <a:stretch/>
        </p:blipFill>
        <p:spPr>
          <a:xfrm>
            <a:off x="209436" y="1596761"/>
            <a:ext cx="4241687" cy="1656802"/>
          </a:xfrm>
          <a:prstGeom prst="rect">
            <a:avLst/>
          </a:prstGeom>
        </p:spPr>
      </p:pic>
      <p:sp>
        <p:nvSpPr>
          <p:cNvPr id="11" name="Content Placeholder 8">
            <a:extLst>
              <a:ext uri="{FF2B5EF4-FFF2-40B4-BE49-F238E27FC236}">
                <a16:creationId xmlns:a16="http://schemas.microsoft.com/office/drawing/2014/main" id="{B9335271-E25C-241B-ADB0-AC47127C2BF6}"/>
              </a:ext>
            </a:extLst>
          </p:cNvPr>
          <p:cNvSpPr txBox="1">
            <a:spLocks/>
          </p:cNvSpPr>
          <p:nvPr/>
        </p:nvSpPr>
        <p:spPr bwMode="auto">
          <a:xfrm>
            <a:off x="1263502" y="1106011"/>
            <a:ext cx="1851837" cy="39318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FontTx/>
              <a:buNone/>
            </a:pPr>
            <a:r>
              <a:rPr lang="en-US" sz="1800" kern="0" dirty="0"/>
              <a:t>Checkmate 722</a:t>
            </a:r>
          </a:p>
        </p:txBody>
      </p:sp>
      <p:pic>
        <p:nvPicPr>
          <p:cNvPr id="12" name="Picture 11">
            <a:extLst>
              <a:ext uri="{FF2B5EF4-FFF2-40B4-BE49-F238E27FC236}">
                <a16:creationId xmlns:a16="http://schemas.microsoft.com/office/drawing/2014/main" id="{8FCAD627-5A46-C902-04DB-AFAD09DB7905}"/>
              </a:ext>
            </a:extLst>
          </p:cNvPr>
          <p:cNvPicPr>
            <a:picLocks noChangeAspect="1"/>
          </p:cNvPicPr>
          <p:nvPr/>
        </p:nvPicPr>
        <p:blipFill>
          <a:blip r:embed="rId5"/>
          <a:stretch>
            <a:fillRect/>
          </a:stretch>
        </p:blipFill>
        <p:spPr>
          <a:xfrm>
            <a:off x="4831505" y="1596761"/>
            <a:ext cx="3958302" cy="1656802"/>
          </a:xfrm>
          <a:prstGeom prst="rect">
            <a:avLst/>
          </a:prstGeom>
        </p:spPr>
      </p:pic>
      <p:sp>
        <p:nvSpPr>
          <p:cNvPr id="13" name="TextBox 12">
            <a:extLst>
              <a:ext uri="{FF2B5EF4-FFF2-40B4-BE49-F238E27FC236}">
                <a16:creationId xmlns:a16="http://schemas.microsoft.com/office/drawing/2014/main" id="{64E8A765-F21E-972C-6749-AC2BA8316646}"/>
              </a:ext>
            </a:extLst>
          </p:cNvPr>
          <p:cNvSpPr txBox="1"/>
          <p:nvPr/>
        </p:nvSpPr>
        <p:spPr>
          <a:xfrm>
            <a:off x="1310150" y="3473642"/>
            <a:ext cx="6947569" cy="830997"/>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sym typeface="Wingdings" panose="05000000000000000000" pitchFamily="2" charset="2"/>
              </a:rPr>
              <a:t>Addition of immunotherapy to chemotherapy in patients with EGFR-mutated NSCLC after progression on EGFR TKI has failed to demonstrate a clinically meaningful PFS benefit</a:t>
            </a:r>
            <a:endParaRPr lang="en-US" sz="1600"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846027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1117600"/>
            <a:ext cx="8026758" cy="2936240"/>
          </a:xfrm>
        </p:spPr>
        <p:txBody>
          <a:bodyPr/>
          <a:lstStyle/>
          <a:p>
            <a:r>
              <a:rPr lang="en-US" sz="1600" dirty="0">
                <a:solidFill>
                  <a:srgbClr val="002E51"/>
                </a:solidFill>
              </a:rPr>
              <a:t>Osimertinib is FDA approved as adjuvant therapy for resected EGFR-mutated NSCLC and for treatment-naïve advanced EGFR-mutated NSCLC</a:t>
            </a:r>
          </a:p>
          <a:p>
            <a:endParaRPr lang="en-US" sz="1600" dirty="0">
              <a:solidFill>
                <a:srgbClr val="002E51"/>
              </a:solidFill>
            </a:endParaRPr>
          </a:p>
          <a:p>
            <a:r>
              <a:rPr lang="en-US" sz="1600" dirty="0">
                <a:solidFill>
                  <a:srgbClr val="002E51"/>
                </a:solidFill>
              </a:rPr>
              <a:t>Novel approaches (</a:t>
            </a:r>
            <a:r>
              <a:rPr lang="en-US" sz="1600" dirty="0" err="1">
                <a:solidFill>
                  <a:srgbClr val="002E51"/>
                </a:solidFill>
              </a:rPr>
              <a:t>osimertinib</a:t>
            </a:r>
            <a:r>
              <a:rPr lang="en-US" sz="1600" dirty="0">
                <a:solidFill>
                  <a:srgbClr val="002E51"/>
                </a:solidFill>
              </a:rPr>
              <a:t> + chemotherapy; </a:t>
            </a:r>
            <a:r>
              <a:rPr lang="en-US" sz="1600" dirty="0" err="1">
                <a:solidFill>
                  <a:srgbClr val="002E51"/>
                </a:solidFill>
              </a:rPr>
              <a:t>amivantamab</a:t>
            </a:r>
            <a:r>
              <a:rPr lang="en-US" sz="1600" dirty="0">
                <a:solidFill>
                  <a:srgbClr val="002E51"/>
                </a:solidFill>
              </a:rPr>
              <a:t> + </a:t>
            </a:r>
            <a:r>
              <a:rPr lang="en-US" sz="1600" dirty="0" err="1">
                <a:solidFill>
                  <a:srgbClr val="002E51"/>
                </a:solidFill>
              </a:rPr>
              <a:t>lazertinib</a:t>
            </a:r>
            <a:r>
              <a:rPr lang="en-US" sz="1600" dirty="0">
                <a:solidFill>
                  <a:srgbClr val="002E51"/>
                </a:solidFill>
              </a:rPr>
              <a:t>) have demonstrated improved PFS compared to </a:t>
            </a:r>
            <a:r>
              <a:rPr lang="en-US" sz="1600" dirty="0" err="1">
                <a:solidFill>
                  <a:srgbClr val="002E51"/>
                </a:solidFill>
              </a:rPr>
              <a:t>osimertinib</a:t>
            </a:r>
            <a:r>
              <a:rPr lang="en-US" sz="1600" dirty="0">
                <a:solidFill>
                  <a:srgbClr val="002E51"/>
                </a:solidFill>
              </a:rPr>
              <a:t> monotherapy, but are associated with increased toxicity as well as need for increased clinic visits and IV infusions</a:t>
            </a:r>
          </a:p>
          <a:p>
            <a:endParaRPr lang="en-US" sz="1600" dirty="0">
              <a:solidFill>
                <a:srgbClr val="002E51"/>
              </a:solidFill>
            </a:endParaRPr>
          </a:p>
          <a:p>
            <a:r>
              <a:rPr lang="en-US" sz="1600" dirty="0">
                <a:solidFill>
                  <a:srgbClr val="002E51"/>
                </a:solidFill>
              </a:rPr>
              <a:t>Overall survival data from these trials and better risk stratification tools are needed to help determine the most appropriate therapy for advanced EGFR-mutated patients</a:t>
            </a:r>
          </a:p>
        </p:txBody>
      </p:sp>
      <p:sp>
        <p:nvSpPr>
          <p:cNvPr id="4" name="Title 3"/>
          <p:cNvSpPr>
            <a:spLocks noGrp="1"/>
          </p:cNvSpPr>
          <p:nvPr>
            <p:ph type="title"/>
          </p:nvPr>
        </p:nvSpPr>
        <p:spPr/>
        <p:txBody>
          <a:bodyPr/>
          <a:lstStyle/>
          <a:p>
            <a:r>
              <a:rPr lang="en-US" b="1" dirty="0">
                <a:solidFill>
                  <a:srgbClr val="002E51"/>
                </a:solidFill>
              </a:rPr>
              <a:t>Conclusions</a:t>
            </a:r>
          </a:p>
        </p:txBody>
      </p:sp>
      <p:pic>
        <p:nvPicPr>
          <p:cNvPr id="7" name="Picture 2" descr="University of Maryland Marlene and Stewart Greenebaum ...">
            <a:extLst>
              <a:ext uri="{FF2B5EF4-FFF2-40B4-BE49-F238E27FC236}">
                <a16:creationId xmlns:a16="http://schemas.microsoft.com/office/drawing/2014/main" id="{30A8139D-06FC-95C6-19E4-C651497EF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93" y="4511758"/>
            <a:ext cx="2034814" cy="56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847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BB1F4D-133C-13AB-85EA-C2EE54362900}"/>
              </a:ext>
            </a:extLst>
          </p:cNvPr>
          <p:cNvSpPr>
            <a:spLocks noGrp="1"/>
          </p:cNvSpPr>
          <p:nvPr>
            <p:ph type="subTitle" idx="1"/>
          </p:nvPr>
        </p:nvSpPr>
        <p:spPr>
          <a:xfrm>
            <a:off x="372650" y="1981404"/>
            <a:ext cx="3479104" cy="1241822"/>
          </a:xfrm>
        </p:spPr>
        <p:txBody>
          <a:bodyPr>
            <a:noAutofit/>
          </a:bodyPr>
          <a:lstStyle/>
          <a:p>
            <a:pPr algn="l"/>
            <a:r>
              <a:rPr lang="en-US" sz="1500" b="1" i="1" dirty="0">
                <a:solidFill>
                  <a:srgbClr val="E6A513"/>
                </a:solidFill>
                <a:latin typeface="Arial" panose="020B0604020202020204" pitchFamily="34" charset="0"/>
                <a:cs typeface="Arial" panose="020B0604020202020204" pitchFamily="34" charset="0"/>
              </a:rPr>
              <a:t>2023 Events</a:t>
            </a:r>
            <a:endParaRPr lang="en-US" sz="1500" b="1" i="1" dirty="0">
              <a:solidFill>
                <a:srgbClr val="003767"/>
              </a:solidFill>
              <a:latin typeface="Arial" panose="020B0604020202020204" pitchFamily="34" charset="0"/>
              <a:cs typeface="Arial" panose="020B0604020202020204" pitchFamily="34" charset="0"/>
            </a:endParaRPr>
          </a:p>
          <a:p>
            <a:pPr algn="l">
              <a:spcBef>
                <a:spcPts val="300"/>
              </a:spcBef>
            </a:pPr>
            <a:r>
              <a:rPr lang="en-US" sz="1050" b="1" dirty="0">
                <a:solidFill>
                  <a:schemeClr val="bg1"/>
                </a:solidFill>
                <a:latin typeface="Arial" panose="020B0604020202020204" pitchFamily="34" charset="0"/>
                <a:cs typeface="Arial" panose="020B0604020202020204" pitchFamily="34" charset="0"/>
              </a:rPr>
              <a:t>Precision Medicine:</a:t>
            </a:r>
            <a:r>
              <a:rPr lang="en-US" sz="1050" dirty="0">
                <a:solidFill>
                  <a:schemeClr val="bg1"/>
                </a:solidFill>
                <a:latin typeface="Arial" panose="020B0604020202020204" pitchFamily="34" charset="0"/>
                <a:cs typeface="Arial" panose="020B0604020202020204" pitchFamily="34" charset="0"/>
              </a:rPr>
              <a:t> November 16, </a:t>
            </a:r>
            <a:br>
              <a:rPr lang="en-US" sz="1050" dirty="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Washington, DC</a:t>
            </a:r>
          </a:p>
          <a:p>
            <a:pPr algn="l">
              <a:spcBef>
                <a:spcPts val="300"/>
              </a:spcBef>
            </a:pPr>
            <a:r>
              <a:rPr lang="en-US" sz="1050" b="1" dirty="0">
                <a:solidFill>
                  <a:schemeClr val="bg1"/>
                </a:solidFill>
                <a:latin typeface="Arial" panose="020B0604020202020204" pitchFamily="34" charset="0"/>
                <a:cs typeface="Arial" panose="020B0604020202020204" pitchFamily="34" charset="0"/>
              </a:rPr>
              <a:t>Breast: </a:t>
            </a:r>
            <a:r>
              <a:rPr lang="en-US" sz="1050" dirty="0">
                <a:solidFill>
                  <a:schemeClr val="bg1"/>
                </a:solidFill>
                <a:latin typeface="Arial" panose="020B0604020202020204" pitchFamily="34" charset="0"/>
                <a:cs typeface="Arial" panose="020B0604020202020204" pitchFamily="34" charset="0"/>
              </a:rPr>
              <a:t>December 4, San Antonio, TX</a:t>
            </a:r>
          </a:p>
          <a:p>
            <a:pPr algn="l"/>
            <a:br>
              <a:rPr lang="en-US" sz="1050" dirty="0">
                <a:solidFill>
                  <a:srgbClr val="E6A513"/>
                </a:solidFill>
                <a:latin typeface="Arial" panose="020B0604020202020204" pitchFamily="34" charset="0"/>
                <a:cs typeface="Arial" panose="020B0604020202020204" pitchFamily="34" charset="0"/>
              </a:rPr>
            </a:br>
            <a:endParaRPr lang="en-US" sz="1050" dirty="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6848280A-52CF-14A2-72C8-A76D653B1539}"/>
              </a:ext>
            </a:extLst>
          </p:cNvPr>
          <p:cNvSpPr txBox="1">
            <a:spLocks/>
          </p:cNvSpPr>
          <p:nvPr/>
        </p:nvSpPr>
        <p:spPr>
          <a:xfrm>
            <a:off x="2852803" y="1981404"/>
            <a:ext cx="3479104" cy="124182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1" dirty="0">
                <a:solidFill>
                  <a:srgbClr val="E6A513"/>
                </a:solidFill>
                <a:latin typeface="Arial" panose="020B0604020202020204" pitchFamily="34" charset="0"/>
                <a:cs typeface="Arial" panose="020B0604020202020204" pitchFamily="34" charset="0"/>
              </a:rPr>
              <a:t>2024 Events</a:t>
            </a:r>
            <a:endParaRPr lang="en-US" sz="1500" b="1" dirty="0">
              <a:solidFill>
                <a:srgbClr val="E6A513"/>
              </a:solidFill>
              <a:latin typeface="Arial" panose="020B0604020202020204" pitchFamily="34" charset="0"/>
              <a:cs typeface="Arial" panose="020B0604020202020204" pitchFamily="34" charset="0"/>
            </a:endParaRP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Genitourinary</a:t>
            </a:r>
            <a:r>
              <a:rPr lang="en-US" sz="1050" b="1">
                <a:solidFill>
                  <a:schemeClr val="bg1"/>
                </a:solidFill>
                <a:latin typeface="Arial" panose="020B0604020202020204" pitchFamily="34" charset="0"/>
                <a:cs typeface="Arial" panose="020B0604020202020204" pitchFamily="34" charset="0"/>
              </a:rPr>
              <a:t>: </a:t>
            </a:r>
            <a:r>
              <a:rPr lang="en-US" sz="1050">
                <a:solidFill>
                  <a:schemeClr val="bg1"/>
                </a:solidFill>
                <a:latin typeface="Arial" panose="020B0604020202020204" pitchFamily="34" charset="0"/>
                <a:cs typeface="Arial" panose="020B0604020202020204" pitchFamily="34" charset="0"/>
              </a:rPr>
              <a:t>January 24, </a:t>
            </a:r>
            <a:r>
              <a:rPr lang="en-US" sz="1050" dirty="0">
                <a:solidFill>
                  <a:schemeClr val="bg1"/>
                </a:solidFill>
                <a:latin typeface="Arial" panose="020B0604020202020204" pitchFamily="34" charset="0"/>
                <a:cs typeface="Arial" panose="020B0604020202020204" pitchFamily="34" charset="0"/>
              </a:rPr>
              <a:t>San Francisco, CA</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Lung: </a:t>
            </a:r>
            <a:r>
              <a:rPr lang="en-US" sz="1050" dirty="0">
                <a:solidFill>
                  <a:schemeClr val="bg1"/>
                </a:solidFill>
                <a:latin typeface="Arial" panose="020B0604020202020204" pitchFamily="34" charset="0"/>
                <a:cs typeface="Arial" panose="020B0604020202020204" pitchFamily="34" charset="0"/>
              </a:rPr>
              <a:t>March, Atlanta, GA</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Gyn-</a:t>
            </a:r>
            <a:r>
              <a:rPr lang="en-US" sz="1050" b="1" dirty="0" err="1">
                <a:solidFill>
                  <a:schemeClr val="bg1"/>
                </a:solidFill>
                <a:latin typeface="Arial" panose="020B0604020202020204" pitchFamily="34" charset="0"/>
                <a:cs typeface="Arial" panose="020B0604020202020204" pitchFamily="34" charset="0"/>
              </a:rPr>
              <a:t>Onc</a:t>
            </a:r>
            <a:r>
              <a:rPr lang="en-US" sz="1050" b="1" dirty="0">
                <a:solidFill>
                  <a:schemeClr val="bg1"/>
                </a:solidFill>
                <a:latin typeface="Arial" panose="020B0604020202020204" pitchFamily="34" charset="0"/>
                <a:cs typeface="Arial" panose="020B0604020202020204" pitchFamily="34" charset="0"/>
              </a:rPr>
              <a:t>:</a:t>
            </a:r>
            <a:r>
              <a:rPr lang="en-US" sz="1050" dirty="0">
                <a:solidFill>
                  <a:schemeClr val="bg1"/>
                </a:solidFill>
                <a:latin typeface="Arial" panose="020B0604020202020204" pitchFamily="34" charset="0"/>
                <a:cs typeface="Arial" panose="020B0604020202020204" pitchFamily="34" charset="0"/>
              </a:rPr>
              <a:t> May, Austin, TX</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Lung: </a:t>
            </a:r>
            <a:r>
              <a:rPr lang="en-US" sz="1050" dirty="0">
                <a:solidFill>
                  <a:schemeClr val="bg1"/>
                </a:solidFill>
                <a:latin typeface="Arial" panose="020B0604020202020204" pitchFamily="34" charset="0"/>
                <a:cs typeface="Arial" panose="020B0604020202020204" pitchFamily="34" charset="0"/>
              </a:rPr>
              <a:t>June, Chicago, IL</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Gastrointestinal: </a:t>
            </a:r>
            <a:r>
              <a:rPr lang="en-US" sz="1050" dirty="0">
                <a:solidFill>
                  <a:schemeClr val="bg1"/>
                </a:solidFill>
                <a:latin typeface="Arial" panose="020B0604020202020204" pitchFamily="34" charset="0"/>
                <a:cs typeface="Arial" panose="020B0604020202020204" pitchFamily="34" charset="0"/>
              </a:rPr>
              <a:t>November, Washington, DC</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Breast: </a:t>
            </a:r>
            <a:r>
              <a:rPr lang="en-US" sz="1050" dirty="0">
                <a:solidFill>
                  <a:schemeClr val="bg1"/>
                </a:solidFill>
                <a:latin typeface="Arial" panose="020B0604020202020204" pitchFamily="34" charset="0"/>
                <a:cs typeface="Arial" panose="020B0604020202020204" pitchFamily="34" charset="0"/>
              </a:rPr>
              <a:t>December, San Antonio, TX</a:t>
            </a:r>
          </a:p>
        </p:txBody>
      </p:sp>
      <p:pic>
        <p:nvPicPr>
          <p:cNvPr id="2" name="Picture 1">
            <a:extLst>
              <a:ext uri="{FF2B5EF4-FFF2-40B4-BE49-F238E27FC236}">
                <a16:creationId xmlns:a16="http://schemas.microsoft.com/office/drawing/2014/main" id="{3FBC3331-FE22-06A3-2D1E-DA01491A25BF}"/>
              </a:ext>
            </a:extLst>
          </p:cNvPr>
          <p:cNvPicPr>
            <a:picLocks noChangeAspect="1"/>
          </p:cNvPicPr>
          <p:nvPr/>
        </p:nvPicPr>
        <p:blipFill>
          <a:blip r:embed="rId2"/>
          <a:stretch>
            <a:fillRect/>
          </a:stretch>
        </p:blipFill>
        <p:spPr>
          <a:xfrm>
            <a:off x="-187779" y="2380"/>
            <a:ext cx="9331779" cy="5249126"/>
          </a:xfrm>
          <a:prstGeom prst="rect">
            <a:avLst/>
          </a:prstGeom>
        </p:spPr>
      </p:pic>
    </p:spTree>
    <p:extLst>
      <p:ext uri="{BB962C8B-B14F-4D97-AF65-F5344CB8AC3E}">
        <p14:creationId xmlns:p14="http://schemas.microsoft.com/office/powerpoint/2010/main" val="5815577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0"/>
          <a:stretch>
            <a:fillRect/>
          </a:stretch>
        </p:blipFill>
        <p:spPr>
          <a:xfrm>
            <a:off x="7037"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Tuesday, December 5, 2023</a:t>
            </a:r>
          </a:p>
        </p:txBody>
      </p:sp>
    </p:spTree>
    <p:extLst>
      <p:ext uri="{BB962C8B-B14F-4D97-AF65-F5344CB8AC3E}">
        <p14:creationId xmlns:p14="http://schemas.microsoft.com/office/powerpoint/2010/main" val="605284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Sam Rosner, MD</a:t>
            </a:r>
          </a:p>
          <a:p>
            <a:r>
              <a:rPr lang="en-US" dirty="0">
                <a:solidFill>
                  <a:srgbClr val="002E51"/>
                </a:solidFill>
              </a:rPr>
              <a:t>Assistant Professor of Medicine</a:t>
            </a:r>
          </a:p>
          <a:p>
            <a:r>
              <a:rPr lang="en-US" dirty="0">
                <a:solidFill>
                  <a:srgbClr val="002E51"/>
                </a:solidFill>
              </a:rPr>
              <a:t>University of Maryland</a:t>
            </a:r>
          </a:p>
          <a:p>
            <a:r>
              <a:rPr lang="en-US" dirty="0" err="1">
                <a:solidFill>
                  <a:srgbClr val="002E51"/>
                </a:solidFill>
              </a:rPr>
              <a:t>Greenebaum</a:t>
            </a:r>
            <a:r>
              <a:rPr lang="en-US" dirty="0">
                <a:solidFill>
                  <a:srgbClr val="002E51"/>
                </a:solidFill>
              </a:rPr>
              <a:t> Comprehensive Cancer Center</a:t>
            </a:r>
          </a:p>
          <a:p>
            <a:r>
              <a:rPr lang="en-US" dirty="0">
                <a:solidFill>
                  <a:srgbClr val="002E51"/>
                </a:solidFill>
              </a:rPr>
              <a:t>Baltimore, MD</a:t>
            </a:r>
          </a:p>
        </p:txBody>
      </p:sp>
      <p:sp>
        <p:nvSpPr>
          <p:cNvPr id="4" name="Title 3"/>
          <p:cNvSpPr>
            <a:spLocks noGrp="1"/>
          </p:cNvSpPr>
          <p:nvPr>
            <p:ph type="title"/>
          </p:nvPr>
        </p:nvSpPr>
        <p:spPr>
          <a:xfrm>
            <a:off x="0" y="524279"/>
            <a:ext cx="9144000" cy="786936"/>
          </a:xfrm>
        </p:spPr>
        <p:txBody>
          <a:bodyPr/>
          <a:lstStyle/>
          <a:p>
            <a:r>
              <a:rPr lang="en-US" b="1" dirty="0">
                <a:solidFill>
                  <a:srgbClr val="002E51"/>
                </a:solidFill>
              </a:rPr>
              <a:t>Management of early-stage NSCLC</a:t>
            </a:r>
          </a:p>
        </p:txBody>
      </p:sp>
    </p:spTree>
    <p:extLst>
      <p:ext uri="{BB962C8B-B14F-4D97-AF65-F5344CB8AC3E}">
        <p14:creationId xmlns:p14="http://schemas.microsoft.com/office/powerpoint/2010/main" val="15496922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dirty="0">
                <a:solidFill>
                  <a:srgbClr val="002E51"/>
                </a:solidFill>
              </a:rPr>
              <a:t>No relevant disclosures</a:t>
            </a:r>
          </a:p>
        </p:txBody>
      </p:sp>
      <p:sp>
        <p:nvSpPr>
          <p:cNvPr id="4" name="Title 3"/>
          <p:cNvSpPr>
            <a:spLocks noGrp="1"/>
          </p:cNvSpPr>
          <p:nvPr>
            <p:ph type="title"/>
          </p:nvPr>
        </p:nvSpPr>
        <p:spPr>
          <a:xfrm>
            <a:off x="0" y="127465"/>
            <a:ext cx="9144000" cy="807256"/>
          </a:xfrm>
        </p:spPr>
        <p:txBody>
          <a:bodyPr/>
          <a:lstStyle/>
          <a:p>
            <a:r>
              <a:rPr lang="en-US" b="1" dirty="0"/>
              <a:t>Disclosures</a:t>
            </a:r>
          </a:p>
        </p:txBody>
      </p:sp>
    </p:spTree>
    <p:extLst>
      <p:ext uri="{BB962C8B-B14F-4D97-AF65-F5344CB8AC3E}">
        <p14:creationId xmlns:p14="http://schemas.microsoft.com/office/powerpoint/2010/main" val="28137337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7B2EB-5AD8-45DB-95AB-7F651C0AF25F}"/>
              </a:ext>
            </a:extLst>
          </p:cNvPr>
          <p:cNvSpPr>
            <a:spLocks noGrp="1"/>
          </p:cNvSpPr>
          <p:nvPr>
            <p:ph type="title"/>
          </p:nvPr>
        </p:nvSpPr>
        <p:spPr>
          <a:xfrm>
            <a:off x="1374458" y="72769"/>
            <a:ext cx="5915025" cy="994172"/>
          </a:xfrm>
        </p:spPr>
        <p:txBody>
          <a:bodyPr>
            <a:normAutofit/>
          </a:bodyPr>
          <a:lstStyle/>
          <a:p>
            <a:r>
              <a:rPr lang="en-US" sz="2700" dirty="0">
                <a:solidFill>
                  <a:srgbClr val="002060"/>
                </a:solidFill>
                <a:latin typeface="Arial" panose="020B0604020202020204" pitchFamily="34" charset="0"/>
                <a:cs typeface="Arial" panose="020B0604020202020204" pitchFamily="34" charset="0"/>
              </a:rPr>
              <a:t>Survival after curative resection</a:t>
            </a:r>
          </a:p>
        </p:txBody>
      </p:sp>
      <p:sp>
        <p:nvSpPr>
          <p:cNvPr id="6" name="Slide Number Placeholder 5">
            <a:extLst>
              <a:ext uri="{FF2B5EF4-FFF2-40B4-BE49-F238E27FC236}">
                <a16:creationId xmlns:a16="http://schemas.microsoft.com/office/drawing/2014/main" id="{BF4FC57A-4E45-4591-A820-1A21ECFB30BD}"/>
              </a:ext>
            </a:extLst>
          </p:cNvPr>
          <p:cNvSpPr>
            <a:spLocks noGrp="1"/>
          </p:cNvSpPr>
          <p:nvPr>
            <p:ph type="sldNum" sz="quarter" idx="4294967295"/>
          </p:nvPr>
        </p:nvSpPr>
        <p:spPr>
          <a:xfrm>
            <a:off x="0" y="2381"/>
            <a:ext cx="0" cy="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BACB9688-6BA6-480F-ADE0-07E8B973B760}" type="slidenum">
              <a:rPr lang="en-US" altLang="en-US" smtClean="0"/>
              <a:pPr/>
              <a:t>63</a:t>
            </a:fld>
            <a:endParaRPr lang="en-US" altLang="en-US">
              <a:solidFill>
                <a:srgbClr val="002C77"/>
              </a:solidFill>
            </a:endParaRPr>
          </a:p>
        </p:txBody>
      </p:sp>
      <p:pic>
        <p:nvPicPr>
          <p:cNvPr id="7" name="Picture 4" descr="Chart&#10;&#10;Description automatically generated">
            <a:extLst>
              <a:ext uri="{FF2B5EF4-FFF2-40B4-BE49-F238E27FC236}">
                <a16:creationId xmlns:a16="http://schemas.microsoft.com/office/drawing/2014/main" id="{DE26E8E7-76DF-48C0-95FC-A48C3E435245}"/>
              </a:ext>
            </a:extLst>
          </p:cNvPr>
          <p:cNvPicPr>
            <a:picLocks noGrp="1" noChangeAspect="1"/>
          </p:cNvPicPr>
          <p:nvPr>
            <p:ph idx="1"/>
          </p:nvPr>
        </p:nvPicPr>
        <p:blipFill>
          <a:blip r:embed="rId2"/>
          <a:stretch>
            <a:fillRect/>
          </a:stretch>
        </p:blipFill>
        <p:spPr>
          <a:xfrm>
            <a:off x="5089886" y="658840"/>
            <a:ext cx="2331283" cy="3086100"/>
          </a:xfrm>
          <a:prstGeom prst="rect">
            <a:avLst/>
          </a:prstGeom>
        </p:spPr>
      </p:pic>
      <p:sp>
        <p:nvSpPr>
          <p:cNvPr id="10" name="TextBox 9">
            <a:extLst>
              <a:ext uri="{FF2B5EF4-FFF2-40B4-BE49-F238E27FC236}">
                <a16:creationId xmlns:a16="http://schemas.microsoft.com/office/drawing/2014/main" id="{6447745A-FE71-403C-916A-5E946C9AD635}"/>
              </a:ext>
            </a:extLst>
          </p:cNvPr>
          <p:cNvSpPr txBox="1"/>
          <p:nvPr/>
        </p:nvSpPr>
        <p:spPr>
          <a:xfrm>
            <a:off x="4969651" y="3727738"/>
            <a:ext cx="2571750"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00" dirty="0">
                <a:latin typeface="+mn-lt"/>
                <a:ea typeface="+mn-lt"/>
                <a:cs typeface="+mn-lt"/>
              </a:rPr>
              <a:t>Figure: Overall survival by clinical stage according to the proposed eighth edition groupings using SEER database</a:t>
            </a:r>
            <a:endParaRPr lang="en-US" sz="1000" dirty="0">
              <a:latin typeface="+mn-lt"/>
            </a:endParaRPr>
          </a:p>
        </p:txBody>
      </p:sp>
      <p:sp>
        <p:nvSpPr>
          <p:cNvPr id="12" name="Rectangle 11">
            <a:extLst>
              <a:ext uri="{FF2B5EF4-FFF2-40B4-BE49-F238E27FC236}">
                <a16:creationId xmlns:a16="http://schemas.microsoft.com/office/drawing/2014/main" id="{F7C44A14-B5F3-40DF-B829-3775EBA8D3F5}"/>
              </a:ext>
            </a:extLst>
          </p:cNvPr>
          <p:cNvSpPr/>
          <p:nvPr/>
        </p:nvSpPr>
        <p:spPr>
          <a:xfrm>
            <a:off x="7421169" y="4638608"/>
            <a:ext cx="3429000" cy="338554"/>
          </a:xfrm>
          <a:prstGeom prst="rect">
            <a:avLst/>
          </a:prstGeom>
        </p:spPr>
        <p:txBody>
          <a:bodyPr>
            <a:spAutoFit/>
          </a:bodyPr>
          <a:lstStyle/>
          <a:p>
            <a:pPr>
              <a:buFont typeface="Calibri" panose="020F0502020204030204" pitchFamily="34" charset="0"/>
            </a:pPr>
            <a:r>
              <a:rPr lang="en-US" sz="800" i="1" dirty="0" err="1">
                <a:latin typeface="+mn-lt"/>
              </a:rPr>
              <a:t>Goldstraw</a:t>
            </a:r>
            <a:r>
              <a:rPr lang="en-US" sz="800" i="1" dirty="0">
                <a:latin typeface="+mn-lt"/>
              </a:rPr>
              <a:t> et al. JTO 2016</a:t>
            </a:r>
          </a:p>
          <a:p>
            <a:pPr>
              <a:buFont typeface="Calibri" panose="020F0502020204030204" pitchFamily="34" charset="0"/>
            </a:pPr>
            <a:r>
              <a:rPr lang="en-US" sz="800" i="1" dirty="0">
                <a:latin typeface="+mn-lt"/>
              </a:rPr>
              <a:t>National Cancer Center 2014</a:t>
            </a:r>
          </a:p>
        </p:txBody>
      </p:sp>
      <p:pic>
        <p:nvPicPr>
          <p:cNvPr id="13" name="Picture 12">
            <a:extLst>
              <a:ext uri="{FF2B5EF4-FFF2-40B4-BE49-F238E27FC236}">
                <a16:creationId xmlns:a16="http://schemas.microsoft.com/office/drawing/2014/main" id="{1DBC7FE9-B3D3-4449-9A9F-8F4A9E20EA6D}"/>
              </a:ext>
            </a:extLst>
          </p:cNvPr>
          <p:cNvPicPr>
            <a:picLocks noChangeAspect="1"/>
          </p:cNvPicPr>
          <p:nvPr/>
        </p:nvPicPr>
        <p:blipFill>
          <a:blip r:embed="rId3"/>
          <a:stretch>
            <a:fillRect/>
          </a:stretch>
        </p:blipFill>
        <p:spPr>
          <a:xfrm>
            <a:off x="524366" y="1210317"/>
            <a:ext cx="3558084" cy="1586134"/>
          </a:xfrm>
          <a:prstGeom prst="rect">
            <a:avLst/>
          </a:prstGeom>
        </p:spPr>
      </p:pic>
      <p:pic>
        <p:nvPicPr>
          <p:cNvPr id="14" name="Picture 13">
            <a:extLst>
              <a:ext uri="{FF2B5EF4-FFF2-40B4-BE49-F238E27FC236}">
                <a16:creationId xmlns:a16="http://schemas.microsoft.com/office/drawing/2014/main" id="{06AB011B-02EB-4179-A1DF-F92645BDAB17}"/>
              </a:ext>
            </a:extLst>
          </p:cNvPr>
          <p:cNvPicPr>
            <a:picLocks noChangeAspect="1"/>
          </p:cNvPicPr>
          <p:nvPr/>
        </p:nvPicPr>
        <p:blipFill>
          <a:blip r:embed="rId4"/>
          <a:stretch>
            <a:fillRect/>
          </a:stretch>
        </p:blipFill>
        <p:spPr>
          <a:xfrm>
            <a:off x="570194" y="2796451"/>
            <a:ext cx="3572374" cy="550145"/>
          </a:xfrm>
          <a:prstGeom prst="rect">
            <a:avLst/>
          </a:prstGeom>
        </p:spPr>
      </p:pic>
      <p:sp>
        <p:nvSpPr>
          <p:cNvPr id="15" name="TextBox 14">
            <a:extLst>
              <a:ext uri="{FF2B5EF4-FFF2-40B4-BE49-F238E27FC236}">
                <a16:creationId xmlns:a16="http://schemas.microsoft.com/office/drawing/2014/main" id="{2EC66084-FFE3-4890-859E-BEB3E235FBE4}"/>
              </a:ext>
            </a:extLst>
          </p:cNvPr>
          <p:cNvSpPr txBox="1"/>
          <p:nvPr/>
        </p:nvSpPr>
        <p:spPr>
          <a:xfrm>
            <a:off x="610091" y="3507261"/>
            <a:ext cx="3386634" cy="400110"/>
          </a:xfrm>
          <a:prstGeom prst="rect">
            <a:avLst/>
          </a:prstGeom>
          <a:noFill/>
        </p:spPr>
        <p:txBody>
          <a:bodyPr wrap="square" rtlCol="0">
            <a:spAutoFit/>
          </a:bodyPr>
          <a:lstStyle/>
          <a:p>
            <a:pPr algn="ctr"/>
            <a:r>
              <a:rPr lang="en-US" sz="1000" dirty="0">
                <a:latin typeface="+mn-lt"/>
              </a:rPr>
              <a:t>Figure: Three year overall survival rates by stage and cancer type</a:t>
            </a:r>
          </a:p>
        </p:txBody>
      </p:sp>
      <p:sp>
        <p:nvSpPr>
          <p:cNvPr id="20" name="Rectangle 19">
            <a:extLst>
              <a:ext uri="{FF2B5EF4-FFF2-40B4-BE49-F238E27FC236}">
                <a16:creationId xmlns:a16="http://schemas.microsoft.com/office/drawing/2014/main" id="{0CD36BAB-089C-4740-924D-51FEB6127C0E}"/>
              </a:ext>
            </a:extLst>
          </p:cNvPr>
          <p:cNvSpPr/>
          <p:nvPr/>
        </p:nvSpPr>
        <p:spPr bwMode="auto">
          <a:xfrm>
            <a:off x="7064090" y="2686105"/>
            <a:ext cx="285750" cy="484748"/>
          </a:xfrm>
          <a:prstGeom prst="rect">
            <a:avLst/>
          </a:prstGeom>
          <a:noFill/>
          <a:ln w="190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latin typeface="Times" charset="0"/>
            </a:endParaRPr>
          </a:p>
        </p:txBody>
      </p:sp>
      <p:sp>
        <p:nvSpPr>
          <p:cNvPr id="21" name="Arrow: Left 20">
            <a:extLst>
              <a:ext uri="{FF2B5EF4-FFF2-40B4-BE49-F238E27FC236}">
                <a16:creationId xmlns:a16="http://schemas.microsoft.com/office/drawing/2014/main" id="{DAE81BC2-7C10-44CD-82E0-97D05EE4F762}"/>
              </a:ext>
            </a:extLst>
          </p:cNvPr>
          <p:cNvSpPr/>
          <p:nvPr/>
        </p:nvSpPr>
        <p:spPr bwMode="auto">
          <a:xfrm>
            <a:off x="3678189" y="1542870"/>
            <a:ext cx="171450" cy="124646"/>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latin typeface="Times" charset="0"/>
            </a:endParaRPr>
          </a:p>
        </p:txBody>
      </p:sp>
      <p:sp>
        <p:nvSpPr>
          <p:cNvPr id="22" name="Arrow: Left 21">
            <a:extLst>
              <a:ext uri="{FF2B5EF4-FFF2-40B4-BE49-F238E27FC236}">
                <a16:creationId xmlns:a16="http://schemas.microsoft.com/office/drawing/2014/main" id="{86E04DBD-B3BA-4AD6-B787-08F1AF7FC408}"/>
              </a:ext>
            </a:extLst>
          </p:cNvPr>
          <p:cNvSpPr/>
          <p:nvPr/>
        </p:nvSpPr>
        <p:spPr bwMode="auto">
          <a:xfrm>
            <a:off x="2867516" y="2049000"/>
            <a:ext cx="171450" cy="124646"/>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latin typeface="Times" charset="0"/>
            </a:endParaRPr>
          </a:p>
        </p:txBody>
      </p:sp>
      <p:sp>
        <p:nvSpPr>
          <p:cNvPr id="23" name="Arrow: Left 22">
            <a:extLst>
              <a:ext uri="{FF2B5EF4-FFF2-40B4-BE49-F238E27FC236}">
                <a16:creationId xmlns:a16="http://schemas.microsoft.com/office/drawing/2014/main" id="{C1440D7D-8ACD-4C42-A934-A74FD65E0AB5}"/>
              </a:ext>
            </a:extLst>
          </p:cNvPr>
          <p:cNvSpPr/>
          <p:nvPr/>
        </p:nvSpPr>
        <p:spPr bwMode="auto">
          <a:xfrm>
            <a:off x="2067416" y="2529149"/>
            <a:ext cx="171450" cy="124646"/>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latin typeface="Times" charset="0"/>
            </a:endParaRPr>
          </a:p>
        </p:txBody>
      </p:sp>
    </p:spTree>
    <p:extLst>
      <p:ext uri="{BB962C8B-B14F-4D97-AF65-F5344CB8AC3E}">
        <p14:creationId xmlns:p14="http://schemas.microsoft.com/office/powerpoint/2010/main" val="228494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64E7-057C-47F2-A263-A57126C6DE7C}"/>
              </a:ext>
            </a:extLst>
          </p:cNvPr>
          <p:cNvSpPr>
            <a:spLocks noGrp="1"/>
          </p:cNvSpPr>
          <p:nvPr>
            <p:ph type="title"/>
          </p:nvPr>
        </p:nvSpPr>
        <p:spPr>
          <a:xfrm>
            <a:off x="509046" y="238840"/>
            <a:ext cx="8229601" cy="857250"/>
          </a:xfrm>
        </p:spPr>
        <p:txBody>
          <a:bodyPr/>
          <a:lstStyle/>
          <a:p>
            <a:r>
              <a:rPr lang="en-US" sz="3400" dirty="0">
                <a:solidFill>
                  <a:srgbClr val="002060"/>
                </a:solidFill>
              </a:rPr>
              <a:t>Perioperative chemotherapy for NSCLC</a:t>
            </a:r>
          </a:p>
        </p:txBody>
      </p:sp>
      <p:sp>
        <p:nvSpPr>
          <p:cNvPr id="6" name="Slide Number Placeholder 5">
            <a:extLst>
              <a:ext uri="{FF2B5EF4-FFF2-40B4-BE49-F238E27FC236}">
                <a16:creationId xmlns:a16="http://schemas.microsoft.com/office/drawing/2014/main" id="{4C6192B2-064D-4A7A-9996-2CE062613B19}"/>
              </a:ext>
            </a:extLst>
          </p:cNvPr>
          <p:cNvSpPr>
            <a:spLocks noGrp="1"/>
          </p:cNvSpPr>
          <p:nvPr>
            <p:ph type="sldNum" sz="quarter" idx="4294967295"/>
          </p:nvPr>
        </p:nvSpPr>
        <p:spPr>
          <a:xfrm>
            <a:off x="0" y="2381"/>
            <a:ext cx="0" cy="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BACB9688-6BA6-480F-ADE0-07E8B973B760}" type="slidenum">
              <a:rPr lang="en-US" altLang="en-US" smtClean="0"/>
              <a:pPr/>
              <a:t>64</a:t>
            </a:fld>
            <a:endParaRPr lang="en-US" altLang="en-US">
              <a:solidFill>
                <a:srgbClr val="002C77"/>
              </a:solidFill>
            </a:endParaRPr>
          </a:p>
        </p:txBody>
      </p:sp>
      <p:pic>
        <p:nvPicPr>
          <p:cNvPr id="7" name="Picture 4" descr="Chart, histogram&#10;&#10;Description automatically generated">
            <a:extLst>
              <a:ext uri="{FF2B5EF4-FFF2-40B4-BE49-F238E27FC236}">
                <a16:creationId xmlns:a16="http://schemas.microsoft.com/office/drawing/2014/main" id="{408D4E58-557D-48A8-9333-57B675C3D5CB}"/>
              </a:ext>
            </a:extLst>
          </p:cNvPr>
          <p:cNvPicPr>
            <a:picLocks noGrp="1" noChangeAspect="1"/>
          </p:cNvPicPr>
          <p:nvPr>
            <p:ph idx="1"/>
          </p:nvPr>
        </p:nvPicPr>
        <p:blipFill>
          <a:blip r:embed="rId2"/>
          <a:stretch>
            <a:fillRect/>
          </a:stretch>
        </p:blipFill>
        <p:spPr>
          <a:xfrm>
            <a:off x="4038793" y="911795"/>
            <a:ext cx="3662171" cy="3086100"/>
          </a:xfrm>
          <a:prstGeom prst="rect">
            <a:avLst/>
          </a:prstGeom>
        </p:spPr>
      </p:pic>
      <p:sp>
        <p:nvSpPr>
          <p:cNvPr id="8" name="TextBox 7">
            <a:extLst>
              <a:ext uri="{FF2B5EF4-FFF2-40B4-BE49-F238E27FC236}">
                <a16:creationId xmlns:a16="http://schemas.microsoft.com/office/drawing/2014/main" id="{62C17661-96E6-4577-A003-E25CECE57D4D}"/>
              </a:ext>
            </a:extLst>
          </p:cNvPr>
          <p:cNvSpPr txBox="1"/>
          <p:nvPr/>
        </p:nvSpPr>
        <p:spPr>
          <a:xfrm>
            <a:off x="713287" y="1500760"/>
            <a:ext cx="2444691" cy="2169825"/>
          </a:xfrm>
          <a:prstGeom prst="rect">
            <a:avLst/>
          </a:prstGeom>
          <a:noFill/>
          <a:ln>
            <a:solidFill>
              <a:schemeClr val="tx1"/>
            </a:solidFill>
          </a:ln>
        </p:spPr>
        <p:txBody>
          <a:bodyPr wrap="square" rtlCol="0">
            <a:spAutoFit/>
          </a:bodyPr>
          <a:lstStyle/>
          <a:p>
            <a:pPr marL="214313" indent="-214313">
              <a:buFont typeface="Arial" panose="020B0604020202020204" pitchFamily="34" charset="0"/>
              <a:buChar char="•"/>
            </a:pPr>
            <a:r>
              <a:rPr lang="en-US" sz="1500" dirty="0">
                <a:solidFill>
                  <a:srgbClr val="002060"/>
                </a:solidFill>
                <a:latin typeface="+mn-lt"/>
              </a:rPr>
              <a:t>Adjuvant cisplatin-based chemotherapy with modest benefit (5.4% survival over 5 years)</a:t>
            </a:r>
          </a:p>
          <a:p>
            <a:pPr marL="214313" indent="-214313">
              <a:buFont typeface="Arial" panose="020B0604020202020204" pitchFamily="34" charset="0"/>
              <a:buChar char="•"/>
            </a:pPr>
            <a:r>
              <a:rPr lang="en-US" sz="1500" dirty="0">
                <a:solidFill>
                  <a:srgbClr val="002060"/>
                </a:solidFill>
                <a:latin typeface="+mn-lt"/>
              </a:rPr>
              <a:t>Neoadjuvant chemotherapy offers similar survival benefit at 5 years (5%)</a:t>
            </a:r>
          </a:p>
        </p:txBody>
      </p:sp>
      <p:sp>
        <p:nvSpPr>
          <p:cNvPr id="9" name="TextBox 8">
            <a:extLst>
              <a:ext uri="{FF2B5EF4-FFF2-40B4-BE49-F238E27FC236}">
                <a16:creationId xmlns:a16="http://schemas.microsoft.com/office/drawing/2014/main" id="{38C718CB-4806-4E26-971E-89FEC3FFAACB}"/>
              </a:ext>
            </a:extLst>
          </p:cNvPr>
          <p:cNvSpPr txBox="1"/>
          <p:nvPr/>
        </p:nvSpPr>
        <p:spPr>
          <a:xfrm>
            <a:off x="4646867" y="3997896"/>
            <a:ext cx="3028950" cy="369332"/>
          </a:xfrm>
          <a:prstGeom prst="rect">
            <a:avLst/>
          </a:prstGeom>
          <a:noFill/>
        </p:spPr>
        <p:txBody>
          <a:bodyPr wrap="square" rtlCol="0">
            <a:spAutoFit/>
          </a:bodyPr>
          <a:lstStyle/>
          <a:p>
            <a:pPr algn="ctr"/>
            <a:r>
              <a:rPr lang="en-US" sz="900" dirty="0">
                <a:solidFill>
                  <a:srgbClr val="002060"/>
                </a:solidFill>
                <a:latin typeface="+mn-lt"/>
                <a:ea typeface="+mn-lt"/>
                <a:cs typeface="+mn-lt"/>
              </a:rPr>
              <a:t>Figure: KM curves of the effect of preoperative chemotherapy on time to survival</a:t>
            </a:r>
            <a:endParaRPr lang="en-US" sz="900" dirty="0">
              <a:solidFill>
                <a:srgbClr val="002060"/>
              </a:solidFill>
              <a:latin typeface="+mn-lt"/>
            </a:endParaRPr>
          </a:p>
        </p:txBody>
      </p:sp>
      <p:sp>
        <p:nvSpPr>
          <p:cNvPr id="10" name="Rectangle 9">
            <a:extLst>
              <a:ext uri="{FF2B5EF4-FFF2-40B4-BE49-F238E27FC236}">
                <a16:creationId xmlns:a16="http://schemas.microsoft.com/office/drawing/2014/main" id="{978C0F82-17FE-4AC0-B8E9-57F82974CE24}"/>
              </a:ext>
            </a:extLst>
          </p:cNvPr>
          <p:cNvSpPr/>
          <p:nvPr/>
        </p:nvSpPr>
        <p:spPr>
          <a:xfrm>
            <a:off x="6675877" y="4684996"/>
            <a:ext cx="1462260" cy="338554"/>
          </a:xfrm>
          <a:prstGeom prst="rect">
            <a:avLst/>
          </a:prstGeom>
        </p:spPr>
        <p:txBody>
          <a:bodyPr wrap="none">
            <a:spAutoFit/>
          </a:bodyPr>
          <a:lstStyle/>
          <a:p>
            <a:r>
              <a:rPr lang="en-US" sz="800" i="1" dirty="0" err="1">
                <a:solidFill>
                  <a:srgbClr val="002060"/>
                </a:solidFill>
                <a:latin typeface="+mn-lt"/>
                <a:ea typeface="+mn-lt"/>
                <a:cs typeface="+mn-lt"/>
              </a:rPr>
              <a:t>Pignon</a:t>
            </a:r>
            <a:r>
              <a:rPr lang="en-US" sz="800" i="1" dirty="0">
                <a:solidFill>
                  <a:srgbClr val="002060"/>
                </a:solidFill>
                <a:latin typeface="+mn-lt"/>
                <a:ea typeface="+mn-lt"/>
                <a:cs typeface="+mn-lt"/>
              </a:rPr>
              <a:t> et al. JCO 2008</a:t>
            </a:r>
          </a:p>
          <a:p>
            <a:r>
              <a:rPr lang="en-US" sz="800" i="1" dirty="0">
                <a:solidFill>
                  <a:srgbClr val="002060"/>
                </a:solidFill>
                <a:latin typeface="+mn-lt"/>
                <a:ea typeface="+mn-lt"/>
                <a:cs typeface="+mn-lt"/>
              </a:rPr>
              <a:t>NSCLC-MCG. Lancet. 2014</a:t>
            </a:r>
            <a:endParaRPr lang="en-US" sz="800" i="1" dirty="0">
              <a:solidFill>
                <a:srgbClr val="002060"/>
              </a:solidFill>
              <a:latin typeface="+mn-lt"/>
            </a:endParaRPr>
          </a:p>
        </p:txBody>
      </p:sp>
    </p:spTree>
    <p:extLst>
      <p:ext uri="{BB962C8B-B14F-4D97-AF65-F5344CB8AC3E}">
        <p14:creationId xmlns:p14="http://schemas.microsoft.com/office/powerpoint/2010/main" val="34853288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 stage EGFR mutant NSCLC</a:t>
            </a:r>
          </a:p>
        </p:txBody>
      </p:sp>
      <p:pic>
        <p:nvPicPr>
          <p:cNvPr id="6" name="Picture 5"/>
          <p:cNvPicPr>
            <a:picLocks noChangeAspect="1"/>
          </p:cNvPicPr>
          <p:nvPr/>
        </p:nvPicPr>
        <p:blipFill>
          <a:blip r:embed="rId2"/>
          <a:stretch>
            <a:fillRect/>
          </a:stretch>
        </p:blipFill>
        <p:spPr>
          <a:xfrm>
            <a:off x="4028534" y="1695906"/>
            <a:ext cx="4805179" cy="1998750"/>
          </a:xfrm>
          <a:prstGeom prst="rect">
            <a:avLst/>
          </a:prstGeom>
        </p:spPr>
      </p:pic>
      <p:pic>
        <p:nvPicPr>
          <p:cNvPr id="9" name="Picture 8"/>
          <p:cNvPicPr>
            <a:picLocks noChangeAspect="1"/>
          </p:cNvPicPr>
          <p:nvPr/>
        </p:nvPicPr>
        <p:blipFill>
          <a:blip r:embed="rId3"/>
          <a:stretch>
            <a:fillRect/>
          </a:stretch>
        </p:blipFill>
        <p:spPr>
          <a:xfrm>
            <a:off x="0" y="2026396"/>
            <a:ext cx="4352969" cy="1292961"/>
          </a:xfrm>
          <a:prstGeom prst="rect">
            <a:avLst/>
          </a:prstGeom>
        </p:spPr>
      </p:pic>
      <p:sp>
        <p:nvSpPr>
          <p:cNvPr id="10" name="TextBox 9"/>
          <p:cNvSpPr txBox="1"/>
          <p:nvPr/>
        </p:nvSpPr>
        <p:spPr>
          <a:xfrm>
            <a:off x="1024857" y="1524794"/>
            <a:ext cx="2303253" cy="461665"/>
          </a:xfrm>
          <a:prstGeom prst="rect">
            <a:avLst/>
          </a:prstGeom>
          <a:noFill/>
        </p:spPr>
        <p:txBody>
          <a:bodyPr wrap="square" rtlCol="0">
            <a:spAutoFit/>
          </a:bodyPr>
          <a:lstStyle/>
          <a:p>
            <a:pPr algn="ctr"/>
            <a:r>
              <a:rPr lang="en-US" dirty="0">
                <a:solidFill>
                  <a:srgbClr val="002060"/>
                </a:solidFill>
              </a:rPr>
              <a:t>ADAURA Trial</a:t>
            </a:r>
          </a:p>
        </p:txBody>
      </p:sp>
      <p:pic>
        <p:nvPicPr>
          <p:cNvPr id="11" name="Picture 10"/>
          <p:cNvPicPr>
            <a:picLocks noChangeAspect="1"/>
          </p:cNvPicPr>
          <p:nvPr/>
        </p:nvPicPr>
        <p:blipFill>
          <a:blip r:embed="rId4"/>
          <a:stretch>
            <a:fillRect/>
          </a:stretch>
        </p:blipFill>
        <p:spPr>
          <a:xfrm>
            <a:off x="2874774" y="971094"/>
            <a:ext cx="2827286" cy="3045843"/>
          </a:xfrm>
          <a:prstGeom prst="rect">
            <a:avLst/>
          </a:prstGeom>
        </p:spPr>
      </p:pic>
      <p:sp>
        <p:nvSpPr>
          <p:cNvPr id="12" name="Oval 11"/>
          <p:cNvSpPr/>
          <p:nvPr/>
        </p:nvSpPr>
        <p:spPr bwMode="auto">
          <a:xfrm>
            <a:off x="5158596" y="1986459"/>
            <a:ext cx="405442" cy="170145"/>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3" name="TextBox 12"/>
          <p:cNvSpPr txBox="1"/>
          <p:nvPr/>
        </p:nvSpPr>
        <p:spPr>
          <a:xfrm>
            <a:off x="7530860" y="4509274"/>
            <a:ext cx="1613140" cy="246221"/>
          </a:xfrm>
          <a:prstGeom prst="rect">
            <a:avLst/>
          </a:prstGeom>
          <a:noFill/>
        </p:spPr>
        <p:txBody>
          <a:bodyPr wrap="square" rtlCol="0">
            <a:spAutoFit/>
          </a:bodyPr>
          <a:lstStyle/>
          <a:p>
            <a:r>
              <a:rPr lang="en-US" sz="1000" i="1" dirty="0" err="1">
                <a:solidFill>
                  <a:srgbClr val="002060"/>
                </a:solidFill>
              </a:rPr>
              <a:t>Tsuboi</a:t>
            </a:r>
            <a:r>
              <a:rPr lang="en-US" sz="1000" i="1" dirty="0">
                <a:solidFill>
                  <a:srgbClr val="002060"/>
                </a:solidFill>
              </a:rPr>
              <a:t> et al. NEJM 2023</a:t>
            </a:r>
          </a:p>
        </p:txBody>
      </p:sp>
    </p:spTree>
    <p:extLst>
      <p:ext uri="{BB962C8B-B14F-4D97-AF65-F5344CB8AC3E}">
        <p14:creationId xmlns:p14="http://schemas.microsoft.com/office/powerpoint/2010/main" val="94722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 stage ALK altered NSCLC</a:t>
            </a:r>
          </a:p>
        </p:txBody>
      </p:sp>
      <p:sp>
        <p:nvSpPr>
          <p:cNvPr id="6" name="TextBox 5"/>
          <p:cNvSpPr txBox="1"/>
          <p:nvPr/>
        </p:nvSpPr>
        <p:spPr>
          <a:xfrm>
            <a:off x="7427633" y="4492021"/>
            <a:ext cx="1921599" cy="246221"/>
          </a:xfrm>
          <a:prstGeom prst="rect">
            <a:avLst/>
          </a:prstGeom>
          <a:noFill/>
        </p:spPr>
        <p:txBody>
          <a:bodyPr wrap="square" rtlCol="0">
            <a:spAutoFit/>
          </a:bodyPr>
          <a:lstStyle/>
          <a:p>
            <a:r>
              <a:rPr lang="en-US" sz="1000" i="1" dirty="0">
                <a:solidFill>
                  <a:srgbClr val="002060"/>
                </a:solidFill>
              </a:rPr>
              <a:t>Solomon et al. ESMO 2023</a:t>
            </a:r>
          </a:p>
        </p:txBody>
      </p:sp>
      <p:pic>
        <p:nvPicPr>
          <p:cNvPr id="7" name="Picture 6"/>
          <p:cNvPicPr>
            <a:picLocks noChangeAspect="1"/>
          </p:cNvPicPr>
          <p:nvPr/>
        </p:nvPicPr>
        <p:blipFill>
          <a:blip r:embed="rId2"/>
          <a:stretch>
            <a:fillRect/>
          </a:stretch>
        </p:blipFill>
        <p:spPr>
          <a:xfrm>
            <a:off x="0" y="1259458"/>
            <a:ext cx="4532605" cy="1626919"/>
          </a:xfrm>
          <a:prstGeom prst="rect">
            <a:avLst/>
          </a:prstGeom>
        </p:spPr>
      </p:pic>
      <p:pic>
        <p:nvPicPr>
          <p:cNvPr id="8" name="Picture 7"/>
          <p:cNvPicPr>
            <a:picLocks noChangeAspect="1"/>
          </p:cNvPicPr>
          <p:nvPr/>
        </p:nvPicPr>
        <p:blipFill>
          <a:blip r:embed="rId3"/>
          <a:stretch>
            <a:fillRect/>
          </a:stretch>
        </p:blipFill>
        <p:spPr>
          <a:xfrm>
            <a:off x="0" y="3178285"/>
            <a:ext cx="4532605" cy="564615"/>
          </a:xfrm>
          <a:prstGeom prst="rect">
            <a:avLst/>
          </a:prstGeom>
        </p:spPr>
      </p:pic>
      <p:pic>
        <p:nvPicPr>
          <p:cNvPr id="9" name="Picture 8"/>
          <p:cNvPicPr>
            <a:picLocks noChangeAspect="1"/>
          </p:cNvPicPr>
          <p:nvPr/>
        </p:nvPicPr>
        <p:blipFill>
          <a:blip r:embed="rId4"/>
          <a:stretch>
            <a:fillRect/>
          </a:stretch>
        </p:blipFill>
        <p:spPr>
          <a:xfrm>
            <a:off x="5109205" y="1138587"/>
            <a:ext cx="3594848" cy="1602052"/>
          </a:xfrm>
          <a:prstGeom prst="rect">
            <a:avLst/>
          </a:prstGeom>
        </p:spPr>
      </p:pic>
      <p:pic>
        <p:nvPicPr>
          <p:cNvPr id="10" name="Picture 9"/>
          <p:cNvPicPr>
            <a:picLocks noChangeAspect="1"/>
          </p:cNvPicPr>
          <p:nvPr/>
        </p:nvPicPr>
        <p:blipFill>
          <a:blip r:embed="rId5"/>
          <a:stretch>
            <a:fillRect/>
          </a:stretch>
        </p:blipFill>
        <p:spPr>
          <a:xfrm>
            <a:off x="5109205" y="2824864"/>
            <a:ext cx="3594848" cy="1410411"/>
          </a:xfrm>
          <a:prstGeom prst="rect">
            <a:avLst/>
          </a:prstGeom>
        </p:spPr>
      </p:pic>
      <p:sp>
        <p:nvSpPr>
          <p:cNvPr id="11" name="Oval 10"/>
          <p:cNvSpPr/>
          <p:nvPr/>
        </p:nvSpPr>
        <p:spPr bwMode="auto">
          <a:xfrm>
            <a:off x="6788989" y="3178285"/>
            <a:ext cx="638644" cy="13425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37680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o-occurring genomic alterations in non-small-cell lung cancer biology and  therapy | Nature Reviews Cancer"/>
          <p:cNvPicPr>
            <a:picLocks noChangeAspect="1" noChangeArrowheads="1"/>
          </p:cNvPicPr>
          <p:nvPr/>
        </p:nvPicPr>
        <p:blipFill rotWithShape="1">
          <a:blip r:embed="rId2">
            <a:extLst>
              <a:ext uri="{28A0092B-C50C-407E-A947-70E740481C1C}">
                <a14:useLocalDpi xmlns:a14="http://schemas.microsoft.com/office/drawing/2010/main" val="0"/>
              </a:ext>
            </a:extLst>
          </a:blip>
          <a:srcRect r="49631"/>
          <a:stretch/>
        </p:blipFill>
        <p:spPr bwMode="auto">
          <a:xfrm>
            <a:off x="2156905" y="439317"/>
            <a:ext cx="3752190" cy="339303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bwMode="auto">
          <a:xfrm>
            <a:off x="4459857" y="3079630"/>
            <a:ext cx="526211" cy="37956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Oval 4"/>
          <p:cNvSpPr/>
          <p:nvPr/>
        </p:nvSpPr>
        <p:spPr bwMode="auto">
          <a:xfrm>
            <a:off x="2274498" y="2852468"/>
            <a:ext cx="917276" cy="37956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TextBox 3"/>
          <p:cNvSpPr txBox="1"/>
          <p:nvPr/>
        </p:nvSpPr>
        <p:spPr>
          <a:xfrm>
            <a:off x="6745857" y="4446549"/>
            <a:ext cx="2579298" cy="246221"/>
          </a:xfrm>
          <a:prstGeom prst="rect">
            <a:avLst/>
          </a:prstGeom>
          <a:noFill/>
        </p:spPr>
        <p:txBody>
          <a:bodyPr wrap="square" rtlCol="0">
            <a:spAutoFit/>
          </a:bodyPr>
          <a:lstStyle/>
          <a:p>
            <a:r>
              <a:rPr lang="en-US" sz="1000" i="1" dirty="0" err="1">
                <a:solidFill>
                  <a:srgbClr val="002060"/>
                </a:solidFill>
              </a:rPr>
              <a:t>Skoulidis</a:t>
            </a:r>
            <a:r>
              <a:rPr lang="en-US" sz="1000" i="1" dirty="0">
                <a:solidFill>
                  <a:srgbClr val="002060"/>
                </a:solidFill>
              </a:rPr>
              <a:t> et al. Nature Rev Cancer 2019</a:t>
            </a:r>
          </a:p>
        </p:txBody>
      </p:sp>
    </p:spTree>
    <p:extLst>
      <p:ext uri="{BB962C8B-B14F-4D97-AF65-F5344CB8AC3E}">
        <p14:creationId xmlns:p14="http://schemas.microsoft.com/office/powerpoint/2010/main" val="356835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116"/>
            <a:ext cx="8229600" cy="858044"/>
          </a:xfrm>
        </p:spPr>
        <p:txBody>
          <a:bodyPr/>
          <a:lstStyle/>
          <a:p>
            <a:r>
              <a:rPr lang="en-US" dirty="0" err="1">
                <a:solidFill>
                  <a:srgbClr val="002060"/>
                </a:solidFill>
              </a:rPr>
              <a:t>Neoadjuvant</a:t>
            </a:r>
            <a:r>
              <a:rPr lang="en-US" dirty="0">
                <a:solidFill>
                  <a:srgbClr val="002060"/>
                </a:solidFill>
              </a:rPr>
              <a:t> vs. Adjuvant Immune checkpoint blockade</a:t>
            </a:r>
          </a:p>
        </p:txBody>
      </p:sp>
      <p:pic>
        <p:nvPicPr>
          <p:cNvPr id="4" name="Content Placeholder 3"/>
          <p:cNvPicPr>
            <a:picLocks noGrp="1" noChangeAspect="1"/>
          </p:cNvPicPr>
          <p:nvPr>
            <p:ph idx="1"/>
          </p:nvPr>
        </p:nvPicPr>
        <p:blipFill>
          <a:blip r:embed="rId2"/>
          <a:stretch>
            <a:fillRect/>
          </a:stretch>
        </p:blipFill>
        <p:spPr>
          <a:xfrm>
            <a:off x="1434466" y="1603272"/>
            <a:ext cx="3571439" cy="1995488"/>
          </a:xfrm>
          <a:prstGeom prst="rect">
            <a:avLst/>
          </a:prstGeom>
        </p:spPr>
      </p:pic>
      <p:sp>
        <p:nvSpPr>
          <p:cNvPr id="6" name="TextBox 5">
            <a:extLst>
              <a:ext uri="{FF2B5EF4-FFF2-40B4-BE49-F238E27FC236}">
                <a16:creationId xmlns:a16="http://schemas.microsoft.com/office/drawing/2014/main" id="{765DF923-035B-4338-B44B-C7A5833EBA9F}"/>
              </a:ext>
            </a:extLst>
          </p:cNvPr>
          <p:cNvSpPr txBox="1"/>
          <p:nvPr/>
        </p:nvSpPr>
        <p:spPr>
          <a:xfrm>
            <a:off x="5214341" y="3425637"/>
            <a:ext cx="2228850" cy="707886"/>
          </a:xfrm>
          <a:prstGeom prst="rect">
            <a:avLst/>
          </a:prstGeom>
          <a:noFill/>
        </p:spPr>
        <p:txBody>
          <a:bodyPr wrap="square" rtlCol="0">
            <a:spAutoFit/>
          </a:bodyPr>
          <a:lstStyle/>
          <a:p>
            <a:pPr algn="ctr"/>
            <a:r>
              <a:rPr lang="en-US" sz="1000" dirty="0">
                <a:solidFill>
                  <a:srgbClr val="002060"/>
                </a:solidFill>
                <a:latin typeface="+mn-lt"/>
              </a:rPr>
              <a:t>Figure: KM curves evaluating EFS between perioperative vs. post-operative </a:t>
            </a:r>
            <a:r>
              <a:rPr lang="en-US" sz="1000" dirty="0" err="1">
                <a:solidFill>
                  <a:srgbClr val="002060"/>
                </a:solidFill>
                <a:latin typeface="+mn-lt"/>
              </a:rPr>
              <a:t>pembrolizumab</a:t>
            </a:r>
            <a:r>
              <a:rPr lang="en-US" sz="1000" dirty="0">
                <a:solidFill>
                  <a:srgbClr val="002060"/>
                </a:solidFill>
                <a:latin typeface="+mn-lt"/>
              </a:rPr>
              <a:t> in </a:t>
            </a:r>
            <a:r>
              <a:rPr lang="en-US" sz="1000" dirty="0" err="1">
                <a:solidFill>
                  <a:srgbClr val="002060"/>
                </a:solidFill>
                <a:latin typeface="+mn-lt"/>
              </a:rPr>
              <a:t>resectable</a:t>
            </a:r>
            <a:r>
              <a:rPr lang="en-US" sz="1000" dirty="0">
                <a:solidFill>
                  <a:srgbClr val="002060"/>
                </a:solidFill>
                <a:latin typeface="+mn-lt"/>
              </a:rPr>
              <a:t> melanoma</a:t>
            </a:r>
          </a:p>
        </p:txBody>
      </p:sp>
      <p:sp>
        <p:nvSpPr>
          <p:cNvPr id="7" name="TextBox 6">
            <a:extLst>
              <a:ext uri="{FF2B5EF4-FFF2-40B4-BE49-F238E27FC236}">
                <a16:creationId xmlns:a16="http://schemas.microsoft.com/office/drawing/2014/main" id="{765DF923-035B-4338-B44B-C7A5833EBA9F}"/>
              </a:ext>
            </a:extLst>
          </p:cNvPr>
          <p:cNvSpPr txBox="1"/>
          <p:nvPr/>
        </p:nvSpPr>
        <p:spPr>
          <a:xfrm>
            <a:off x="1434466" y="3598761"/>
            <a:ext cx="3571439" cy="400110"/>
          </a:xfrm>
          <a:prstGeom prst="rect">
            <a:avLst/>
          </a:prstGeom>
          <a:noFill/>
        </p:spPr>
        <p:txBody>
          <a:bodyPr wrap="square" rtlCol="0">
            <a:spAutoFit/>
          </a:bodyPr>
          <a:lstStyle/>
          <a:p>
            <a:pPr algn="ctr"/>
            <a:r>
              <a:rPr lang="en-US" sz="1000" dirty="0">
                <a:solidFill>
                  <a:srgbClr val="002060"/>
                </a:solidFill>
                <a:latin typeface="+mn-lt"/>
              </a:rPr>
              <a:t>Figure: Comparison of </a:t>
            </a:r>
            <a:r>
              <a:rPr lang="en-US" sz="1000" dirty="0" err="1">
                <a:solidFill>
                  <a:srgbClr val="002060"/>
                </a:solidFill>
                <a:latin typeface="+mn-lt"/>
              </a:rPr>
              <a:t>neoadjuvant</a:t>
            </a:r>
            <a:r>
              <a:rPr lang="en-US" sz="1000" dirty="0">
                <a:solidFill>
                  <a:srgbClr val="002060"/>
                </a:solidFill>
                <a:latin typeface="+mn-lt"/>
              </a:rPr>
              <a:t> and adjuvant ICB-based therapies</a:t>
            </a:r>
          </a:p>
        </p:txBody>
      </p:sp>
      <p:sp>
        <p:nvSpPr>
          <p:cNvPr id="8" name="TextBox 7">
            <a:extLst>
              <a:ext uri="{FF2B5EF4-FFF2-40B4-BE49-F238E27FC236}">
                <a16:creationId xmlns:a16="http://schemas.microsoft.com/office/drawing/2014/main" id="{765DF923-035B-4338-B44B-C7A5833EBA9F}"/>
              </a:ext>
            </a:extLst>
          </p:cNvPr>
          <p:cNvSpPr txBox="1"/>
          <p:nvPr/>
        </p:nvSpPr>
        <p:spPr>
          <a:xfrm>
            <a:off x="5086350" y="4649920"/>
            <a:ext cx="3571439" cy="400110"/>
          </a:xfrm>
          <a:prstGeom prst="rect">
            <a:avLst/>
          </a:prstGeom>
          <a:noFill/>
        </p:spPr>
        <p:txBody>
          <a:bodyPr wrap="square" rtlCol="0">
            <a:spAutoFit/>
          </a:bodyPr>
          <a:lstStyle/>
          <a:p>
            <a:pPr algn="ctr"/>
            <a:r>
              <a:rPr lang="en-US" sz="1000" i="1" dirty="0">
                <a:solidFill>
                  <a:srgbClr val="002060"/>
                </a:solidFill>
                <a:latin typeface="+mn-lt"/>
              </a:rPr>
              <a:t>Sanber K, Rosner S, et al. </a:t>
            </a:r>
            <a:r>
              <a:rPr lang="en-US" sz="1000" i="1" dirty="0" err="1">
                <a:solidFill>
                  <a:srgbClr val="002060"/>
                </a:solidFill>
                <a:latin typeface="+mn-lt"/>
              </a:rPr>
              <a:t>BioDrugs</a:t>
            </a:r>
            <a:r>
              <a:rPr lang="en-US" sz="1000" i="1" dirty="0">
                <a:solidFill>
                  <a:srgbClr val="002060"/>
                </a:solidFill>
                <a:latin typeface="+mn-lt"/>
              </a:rPr>
              <a:t>. 2023</a:t>
            </a:r>
          </a:p>
          <a:p>
            <a:pPr algn="ctr"/>
            <a:r>
              <a:rPr lang="en-US" sz="1000" i="1" dirty="0">
                <a:solidFill>
                  <a:srgbClr val="002060"/>
                </a:solidFill>
                <a:latin typeface="+mn-lt"/>
              </a:rPr>
              <a:t>Patel S, </a:t>
            </a:r>
            <a:r>
              <a:rPr lang="en-US" sz="1000" i="1" dirty="0" err="1">
                <a:solidFill>
                  <a:srgbClr val="002060"/>
                </a:solidFill>
                <a:latin typeface="+mn-lt"/>
              </a:rPr>
              <a:t>Othus</a:t>
            </a:r>
            <a:r>
              <a:rPr lang="en-US" sz="1000" i="1" dirty="0">
                <a:solidFill>
                  <a:srgbClr val="002060"/>
                </a:solidFill>
                <a:latin typeface="+mn-lt"/>
              </a:rPr>
              <a:t> M, et al. NEJM 2023</a:t>
            </a:r>
          </a:p>
        </p:txBody>
      </p:sp>
      <p:pic>
        <p:nvPicPr>
          <p:cNvPr id="9" name="Picture 8"/>
          <p:cNvPicPr>
            <a:picLocks noChangeAspect="1"/>
          </p:cNvPicPr>
          <p:nvPr/>
        </p:nvPicPr>
        <p:blipFill>
          <a:blip r:embed="rId3"/>
          <a:stretch>
            <a:fillRect/>
          </a:stretch>
        </p:blipFill>
        <p:spPr>
          <a:xfrm>
            <a:off x="5114577" y="1675742"/>
            <a:ext cx="2428378" cy="1685551"/>
          </a:xfrm>
          <a:prstGeom prst="rect">
            <a:avLst/>
          </a:prstGeom>
        </p:spPr>
      </p:pic>
    </p:spTree>
    <p:extLst>
      <p:ext uri="{BB962C8B-B14F-4D97-AF65-F5344CB8AC3E}">
        <p14:creationId xmlns:p14="http://schemas.microsoft.com/office/powerpoint/2010/main" val="25315386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7606"/>
            <a:ext cx="9144000" cy="1006507"/>
          </a:xfrm>
        </p:spPr>
        <p:txBody>
          <a:bodyPr/>
          <a:lstStyle/>
          <a:p>
            <a:r>
              <a:rPr lang="en-US" dirty="0" err="1"/>
              <a:t>Neoadjuvant</a:t>
            </a:r>
            <a:r>
              <a:rPr lang="en-US" dirty="0"/>
              <a:t> </a:t>
            </a:r>
            <a:r>
              <a:rPr lang="en-US" dirty="0" err="1"/>
              <a:t>chemoimmunotherapy</a:t>
            </a:r>
            <a:r>
              <a:rPr lang="en-US" dirty="0"/>
              <a:t> trials</a:t>
            </a:r>
          </a:p>
        </p:txBody>
      </p:sp>
      <p:pic>
        <p:nvPicPr>
          <p:cNvPr id="27" name="Picture 26"/>
          <p:cNvPicPr>
            <a:picLocks noChangeAspect="1"/>
          </p:cNvPicPr>
          <p:nvPr/>
        </p:nvPicPr>
        <p:blipFill rotWithShape="1">
          <a:blip r:embed="rId2"/>
          <a:srcRect t="19825" b="7814"/>
          <a:stretch/>
        </p:blipFill>
        <p:spPr>
          <a:xfrm>
            <a:off x="-103695" y="2421979"/>
            <a:ext cx="4845378" cy="1933868"/>
          </a:xfrm>
          <a:prstGeom prst="rect">
            <a:avLst/>
          </a:prstGeom>
        </p:spPr>
      </p:pic>
      <p:pic>
        <p:nvPicPr>
          <p:cNvPr id="622" name="Picture 621"/>
          <p:cNvPicPr>
            <a:picLocks noChangeAspect="1"/>
          </p:cNvPicPr>
          <p:nvPr/>
        </p:nvPicPr>
        <p:blipFill>
          <a:blip r:embed="rId3"/>
          <a:stretch>
            <a:fillRect/>
          </a:stretch>
        </p:blipFill>
        <p:spPr>
          <a:xfrm>
            <a:off x="0" y="567006"/>
            <a:ext cx="3978111" cy="1967869"/>
          </a:xfrm>
          <a:prstGeom prst="rect">
            <a:avLst/>
          </a:prstGeom>
        </p:spPr>
      </p:pic>
      <p:pic>
        <p:nvPicPr>
          <p:cNvPr id="2050" name="Picture 2" descr="Garassino_LBA1"/>
          <p:cNvPicPr>
            <a:picLocks noChangeAspect="1" noChangeArrowheads="1"/>
          </p:cNvPicPr>
          <p:nvPr/>
        </p:nvPicPr>
        <p:blipFill rotWithShape="1">
          <a:blip r:embed="rId4">
            <a:extLst>
              <a:ext uri="{28A0092B-C50C-407E-A947-70E740481C1C}">
                <a14:useLocalDpi xmlns:a14="http://schemas.microsoft.com/office/drawing/2010/main" val="0"/>
              </a:ext>
            </a:extLst>
          </a:blip>
          <a:srcRect l="5525" t="18436" r="10186" b="22454"/>
          <a:stretch/>
        </p:blipFill>
        <p:spPr bwMode="auto">
          <a:xfrm>
            <a:off x="4609705" y="2415124"/>
            <a:ext cx="4392890" cy="1874071"/>
          </a:xfrm>
          <a:prstGeom prst="rect">
            <a:avLst/>
          </a:prstGeom>
          <a:noFill/>
          <a:extLst>
            <a:ext uri="{909E8E84-426E-40DD-AFC4-6F175D3DCCD1}">
              <a14:hiddenFill xmlns:a14="http://schemas.microsoft.com/office/drawing/2010/main">
                <a:solidFill>
                  <a:srgbClr val="FFFFFF"/>
                </a:solidFill>
              </a14:hiddenFill>
            </a:ext>
          </a:extLst>
        </p:spPr>
      </p:pic>
      <p:pic>
        <p:nvPicPr>
          <p:cNvPr id="623" name="Picture 622"/>
          <p:cNvPicPr>
            <a:picLocks noChangeAspect="1"/>
          </p:cNvPicPr>
          <p:nvPr/>
        </p:nvPicPr>
        <p:blipFill>
          <a:blip r:embed="rId5"/>
          <a:stretch>
            <a:fillRect/>
          </a:stretch>
        </p:blipFill>
        <p:spPr>
          <a:xfrm>
            <a:off x="4647416" y="642422"/>
            <a:ext cx="4355180" cy="1568871"/>
          </a:xfrm>
          <a:prstGeom prst="rect">
            <a:avLst/>
          </a:prstGeom>
        </p:spPr>
      </p:pic>
      <p:sp>
        <p:nvSpPr>
          <p:cNvPr id="624" name="TextBox 623"/>
          <p:cNvSpPr txBox="1"/>
          <p:nvPr/>
        </p:nvSpPr>
        <p:spPr>
          <a:xfrm>
            <a:off x="0" y="651848"/>
            <a:ext cx="2007909" cy="307777"/>
          </a:xfrm>
          <a:prstGeom prst="rect">
            <a:avLst/>
          </a:prstGeom>
          <a:noFill/>
        </p:spPr>
        <p:txBody>
          <a:bodyPr wrap="square" rtlCol="0">
            <a:spAutoFit/>
          </a:bodyPr>
          <a:lstStyle/>
          <a:p>
            <a:r>
              <a:rPr lang="en-US" sz="1400" dirty="0">
                <a:solidFill>
                  <a:srgbClr val="002060"/>
                </a:solidFill>
              </a:rPr>
              <a:t>CheckMate-816</a:t>
            </a:r>
          </a:p>
        </p:txBody>
      </p:sp>
      <p:sp>
        <p:nvSpPr>
          <p:cNvPr id="626" name="TextBox 625"/>
          <p:cNvSpPr txBox="1"/>
          <p:nvPr/>
        </p:nvSpPr>
        <p:spPr>
          <a:xfrm>
            <a:off x="5393703" y="533840"/>
            <a:ext cx="2007909" cy="307777"/>
          </a:xfrm>
          <a:prstGeom prst="rect">
            <a:avLst/>
          </a:prstGeom>
          <a:noFill/>
        </p:spPr>
        <p:txBody>
          <a:bodyPr wrap="square" rtlCol="0">
            <a:spAutoFit/>
          </a:bodyPr>
          <a:lstStyle/>
          <a:p>
            <a:r>
              <a:rPr lang="en-US" sz="1400" dirty="0">
                <a:solidFill>
                  <a:srgbClr val="002060"/>
                </a:solidFill>
              </a:rPr>
              <a:t>AEGEAN</a:t>
            </a:r>
          </a:p>
        </p:txBody>
      </p:sp>
      <p:sp>
        <p:nvSpPr>
          <p:cNvPr id="627" name="TextBox 626"/>
          <p:cNvSpPr txBox="1"/>
          <p:nvPr/>
        </p:nvSpPr>
        <p:spPr>
          <a:xfrm>
            <a:off x="-103695" y="2309963"/>
            <a:ext cx="2007909" cy="307777"/>
          </a:xfrm>
          <a:prstGeom prst="rect">
            <a:avLst/>
          </a:prstGeom>
          <a:noFill/>
        </p:spPr>
        <p:txBody>
          <a:bodyPr wrap="square" rtlCol="0">
            <a:spAutoFit/>
          </a:bodyPr>
          <a:lstStyle/>
          <a:p>
            <a:r>
              <a:rPr lang="en-US" sz="1400" dirty="0">
                <a:solidFill>
                  <a:srgbClr val="002060"/>
                </a:solidFill>
              </a:rPr>
              <a:t>Keynote-671</a:t>
            </a:r>
          </a:p>
        </p:txBody>
      </p:sp>
      <p:sp>
        <p:nvSpPr>
          <p:cNvPr id="628" name="TextBox 627"/>
          <p:cNvSpPr txBox="1"/>
          <p:nvPr/>
        </p:nvSpPr>
        <p:spPr>
          <a:xfrm>
            <a:off x="4445525" y="2272749"/>
            <a:ext cx="2007909" cy="307777"/>
          </a:xfrm>
          <a:prstGeom prst="rect">
            <a:avLst/>
          </a:prstGeom>
          <a:noFill/>
        </p:spPr>
        <p:txBody>
          <a:bodyPr wrap="square" rtlCol="0">
            <a:spAutoFit/>
          </a:bodyPr>
          <a:lstStyle/>
          <a:p>
            <a:r>
              <a:rPr lang="en-US" sz="1400" dirty="0">
                <a:solidFill>
                  <a:srgbClr val="002060"/>
                </a:solidFill>
              </a:rPr>
              <a:t>Checkmate 77T</a:t>
            </a:r>
          </a:p>
        </p:txBody>
      </p:sp>
      <p:sp>
        <p:nvSpPr>
          <p:cNvPr id="625" name="TextBox 624"/>
          <p:cNvSpPr txBox="1"/>
          <p:nvPr/>
        </p:nvSpPr>
        <p:spPr>
          <a:xfrm>
            <a:off x="7032525" y="4489466"/>
            <a:ext cx="2111475" cy="707886"/>
          </a:xfrm>
          <a:prstGeom prst="rect">
            <a:avLst/>
          </a:prstGeom>
          <a:noFill/>
        </p:spPr>
        <p:txBody>
          <a:bodyPr wrap="none" rtlCol="0">
            <a:spAutoFit/>
          </a:bodyPr>
          <a:lstStyle/>
          <a:p>
            <a:r>
              <a:rPr lang="en-US" sz="1000" i="1" dirty="0" err="1">
                <a:solidFill>
                  <a:srgbClr val="002060"/>
                </a:solidFill>
              </a:rPr>
              <a:t>Provencio</a:t>
            </a:r>
            <a:r>
              <a:rPr lang="en-US" sz="1000" i="1" dirty="0">
                <a:solidFill>
                  <a:srgbClr val="002060"/>
                </a:solidFill>
              </a:rPr>
              <a:t> </a:t>
            </a:r>
            <a:r>
              <a:rPr lang="en-US" sz="1000" i="1" dirty="0" err="1">
                <a:solidFill>
                  <a:srgbClr val="002060"/>
                </a:solidFill>
              </a:rPr>
              <a:t>Pulla</a:t>
            </a:r>
            <a:r>
              <a:rPr lang="en-US" sz="1000" i="1" dirty="0">
                <a:solidFill>
                  <a:srgbClr val="002060"/>
                </a:solidFill>
              </a:rPr>
              <a:t> et al. ESMO 2023</a:t>
            </a:r>
          </a:p>
          <a:p>
            <a:r>
              <a:rPr lang="en-US" sz="1000" i="1" dirty="0" err="1">
                <a:solidFill>
                  <a:srgbClr val="002060"/>
                </a:solidFill>
              </a:rPr>
              <a:t>Heymach</a:t>
            </a:r>
            <a:r>
              <a:rPr lang="en-US" sz="1000" i="1" dirty="0">
                <a:solidFill>
                  <a:srgbClr val="002060"/>
                </a:solidFill>
              </a:rPr>
              <a:t> et al. NEJM. 2023</a:t>
            </a:r>
          </a:p>
          <a:p>
            <a:r>
              <a:rPr lang="en-US" sz="1000" i="1" dirty="0">
                <a:solidFill>
                  <a:srgbClr val="002060"/>
                </a:solidFill>
              </a:rPr>
              <a:t>Spicer et al. ESMO 2023</a:t>
            </a:r>
          </a:p>
          <a:p>
            <a:r>
              <a:rPr lang="en-US" sz="1000" i="1" dirty="0" err="1">
                <a:solidFill>
                  <a:srgbClr val="002060"/>
                </a:solidFill>
              </a:rPr>
              <a:t>Cascone</a:t>
            </a:r>
            <a:r>
              <a:rPr lang="en-US" sz="1000" i="1" dirty="0">
                <a:solidFill>
                  <a:srgbClr val="002060"/>
                </a:solidFill>
              </a:rPr>
              <a:t> et al. ESMO 2023</a:t>
            </a:r>
          </a:p>
        </p:txBody>
      </p:sp>
    </p:spTree>
    <p:extLst>
      <p:ext uri="{BB962C8B-B14F-4D97-AF65-F5344CB8AC3E}">
        <p14:creationId xmlns:p14="http://schemas.microsoft.com/office/powerpoint/2010/main" val="12449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 grpId="0"/>
      <p:bldP spid="626" grpId="0"/>
      <p:bldP spid="627" grpId="0"/>
      <p:bldP spid="6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3A3AFC0-560C-2EEB-1DB0-2951CF27C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141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9621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Phase III Perioperative Trials</a:t>
            </a:r>
          </a:p>
        </p:txBody>
      </p:sp>
      <p:graphicFrame>
        <p:nvGraphicFramePr>
          <p:cNvPr id="6" name="Table 5"/>
          <p:cNvGraphicFramePr>
            <a:graphicFrameLocks noGrp="1"/>
          </p:cNvGraphicFramePr>
          <p:nvPr/>
        </p:nvGraphicFramePr>
        <p:xfrm>
          <a:off x="677219" y="784197"/>
          <a:ext cx="7789562" cy="3099519"/>
        </p:xfrm>
        <a:graphic>
          <a:graphicData uri="http://schemas.openxmlformats.org/drawingml/2006/table">
            <a:tbl>
              <a:tblPr firstRow="1" firstCol="1" bandRow="1">
                <a:tableStyleId>{72833802-FEF1-4C79-8D5D-14CF1EAF98D9}</a:tableStyleId>
              </a:tblPr>
              <a:tblGrid>
                <a:gridCol w="885975">
                  <a:extLst>
                    <a:ext uri="{9D8B030D-6E8A-4147-A177-3AD203B41FA5}">
                      <a16:colId xmlns:a16="http://schemas.microsoft.com/office/drawing/2014/main" val="4177797528"/>
                    </a:ext>
                  </a:extLst>
                </a:gridCol>
                <a:gridCol w="500006">
                  <a:extLst>
                    <a:ext uri="{9D8B030D-6E8A-4147-A177-3AD203B41FA5}">
                      <a16:colId xmlns:a16="http://schemas.microsoft.com/office/drawing/2014/main" val="1756665139"/>
                    </a:ext>
                  </a:extLst>
                </a:gridCol>
                <a:gridCol w="614042">
                  <a:extLst>
                    <a:ext uri="{9D8B030D-6E8A-4147-A177-3AD203B41FA5}">
                      <a16:colId xmlns:a16="http://schemas.microsoft.com/office/drawing/2014/main" val="2749587153"/>
                    </a:ext>
                  </a:extLst>
                </a:gridCol>
                <a:gridCol w="596498">
                  <a:extLst>
                    <a:ext uri="{9D8B030D-6E8A-4147-A177-3AD203B41FA5}">
                      <a16:colId xmlns:a16="http://schemas.microsoft.com/office/drawing/2014/main" val="18819081"/>
                    </a:ext>
                  </a:extLst>
                </a:gridCol>
                <a:gridCol w="763167">
                  <a:extLst>
                    <a:ext uri="{9D8B030D-6E8A-4147-A177-3AD203B41FA5}">
                      <a16:colId xmlns:a16="http://schemas.microsoft.com/office/drawing/2014/main" val="3963425859"/>
                    </a:ext>
                  </a:extLst>
                </a:gridCol>
                <a:gridCol w="596498">
                  <a:extLst>
                    <a:ext uri="{9D8B030D-6E8A-4147-A177-3AD203B41FA5}">
                      <a16:colId xmlns:a16="http://schemas.microsoft.com/office/drawing/2014/main" val="3226457188"/>
                    </a:ext>
                  </a:extLst>
                </a:gridCol>
                <a:gridCol w="596498">
                  <a:extLst>
                    <a:ext uri="{9D8B030D-6E8A-4147-A177-3AD203B41FA5}">
                      <a16:colId xmlns:a16="http://schemas.microsoft.com/office/drawing/2014/main" val="2846439169"/>
                    </a:ext>
                  </a:extLst>
                </a:gridCol>
                <a:gridCol w="1385981">
                  <a:extLst>
                    <a:ext uri="{9D8B030D-6E8A-4147-A177-3AD203B41FA5}">
                      <a16:colId xmlns:a16="http://schemas.microsoft.com/office/drawing/2014/main" val="2438153710"/>
                    </a:ext>
                  </a:extLst>
                </a:gridCol>
                <a:gridCol w="640358">
                  <a:extLst>
                    <a:ext uri="{9D8B030D-6E8A-4147-A177-3AD203B41FA5}">
                      <a16:colId xmlns:a16="http://schemas.microsoft.com/office/drawing/2014/main" val="1197369612"/>
                    </a:ext>
                  </a:extLst>
                </a:gridCol>
                <a:gridCol w="1210539">
                  <a:extLst>
                    <a:ext uri="{9D8B030D-6E8A-4147-A177-3AD203B41FA5}">
                      <a16:colId xmlns:a16="http://schemas.microsoft.com/office/drawing/2014/main" val="275816427"/>
                    </a:ext>
                  </a:extLst>
                </a:gridCol>
              </a:tblGrid>
              <a:tr h="692075">
                <a:tc>
                  <a:txBody>
                    <a:bodyPr/>
                    <a:lstStyle/>
                    <a:p>
                      <a:pPr marL="0" marR="0">
                        <a:spcBef>
                          <a:spcPts val="0"/>
                        </a:spcBef>
                        <a:spcAft>
                          <a:spcPts val="0"/>
                        </a:spcAft>
                      </a:pPr>
                      <a:r>
                        <a:rPr lang="en-US" sz="800" dirty="0">
                          <a:effectLst/>
                          <a:latin typeface="+mn-lt"/>
                        </a:rPr>
                        <a:t>Trial Name</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N</a:t>
                      </a:r>
                      <a:r>
                        <a:rPr lang="en-US" sz="800" baseline="0" dirty="0">
                          <a:effectLst/>
                          <a:latin typeface="+mn-lt"/>
                        </a:rPr>
                        <a:t> for treatment arm</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a:effectLst/>
                          <a:latin typeface="+mn-lt"/>
                        </a:rPr>
                        <a:t>Stages Included</a:t>
                      </a:r>
                      <a:endParaRPr lang="en-US" sz="80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Number of pre-operative cycles</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a:effectLst/>
                          <a:latin typeface="+mn-lt"/>
                        </a:rPr>
                        <a:t>Resection Rate for Treatment Arms</a:t>
                      </a:r>
                      <a:endParaRPr lang="en-US" sz="80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Post-operative treatment</a:t>
                      </a:r>
                    </a:p>
                  </a:txBody>
                  <a:tcPr marL="51405" marR="51405" marT="0" marB="0"/>
                </a:tc>
                <a:tc>
                  <a:txBody>
                    <a:bodyPr/>
                    <a:lstStyle/>
                    <a:p>
                      <a:pPr marL="0" marR="0">
                        <a:spcBef>
                          <a:spcPts val="0"/>
                        </a:spcBef>
                        <a:spcAft>
                          <a:spcPts val="0"/>
                        </a:spcAft>
                      </a:pPr>
                      <a:r>
                        <a:rPr lang="en-US" sz="800" dirty="0" err="1">
                          <a:effectLst/>
                          <a:latin typeface="+mn-lt"/>
                        </a:rPr>
                        <a:t>pCR</a:t>
                      </a:r>
                      <a:r>
                        <a:rPr lang="en-US" sz="800" dirty="0">
                          <a:effectLst/>
                          <a:latin typeface="+mn-lt"/>
                        </a:rPr>
                        <a:t> rate</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EFS</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OS</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Key notes</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extLst>
                  <a:ext uri="{0D108BD9-81ED-4DB2-BD59-A6C34878D82A}">
                    <a16:rowId xmlns:a16="http://schemas.microsoft.com/office/drawing/2014/main" val="2562485632"/>
                  </a:ext>
                </a:extLst>
              </a:tr>
              <a:tr h="411242">
                <a:tc>
                  <a:txBody>
                    <a:bodyPr/>
                    <a:lstStyle/>
                    <a:p>
                      <a:pPr marL="0" marR="0">
                        <a:spcBef>
                          <a:spcPts val="0"/>
                        </a:spcBef>
                        <a:spcAft>
                          <a:spcPts val="0"/>
                        </a:spcAft>
                      </a:pPr>
                      <a:r>
                        <a:rPr lang="en-US" sz="800">
                          <a:effectLst/>
                          <a:latin typeface="+mn-lt"/>
                        </a:rPr>
                        <a:t>CheckMate-816</a:t>
                      </a:r>
                      <a:endParaRPr lang="en-US" sz="80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a:effectLst/>
                          <a:latin typeface="+mn-lt"/>
                        </a:rPr>
                        <a:t>179</a:t>
                      </a:r>
                      <a:endParaRPr lang="en-US" sz="80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a:effectLst/>
                          <a:latin typeface="+mn-lt"/>
                        </a:rPr>
                        <a:t>IB (&gt;4cm)-IIIA</a:t>
                      </a:r>
                      <a:endParaRPr lang="en-US" sz="80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a:effectLst/>
                          <a:latin typeface="+mn-lt"/>
                        </a:rPr>
                        <a:t>3</a:t>
                      </a:r>
                      <a:endParaRPr lang="en-US" sz="80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a:effectLst/>
                          <a:latin typeface="+mn-lt"/>
                        </a:rPr>
                        <a:t>83.2% </a:t>
                      </a:r>
                      <a:endParaRPr lang="en-US" sz="80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None</a:t>
                      </a:r>
                    </a:p>
                  </a:txBody>
                  <a:tcPr marL="51405" marR="51405" marT="0" marB="0"/>
                </a:tc>
                <a:tc>
                  <a:txBody>
                    <a:bodyPr/>
                    <a:lstStyle/>
                    <a:p>
                      <a:pPr marL="0" marR="0">
                        <a:spcBef>
                          <a:spcPts val="0"/>
                        </a:spcBef>
                        <a:spcAft>
                          <a:spcPts val="0"/>
                        </a:spcAft>
                      </a:pPr>
                      <a:r>
                        <a:rPr lang="en-US" sz="800" dirty="0">
                          <a:effectLst/>
                          <a:latin typeface="+mn-lt"/>
                        </a:rPr>
                        <a:t>24%</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57%</a:t>
                      </a:r>
                      <a:r>
                        <a:rPr lang="en-US" sz="800" baseline="0" dirty="0">
                          <a:effectLst/>
                          <a:latin typeface="+mn-lt"/>
                        </a:rPr>
                        <a:t> @ 3 </a:t>
                      </a:r>
                      <a:r>
                        <a:rPr lang="en-US" sz="800" baseline="0" dirty="0" err="1">
                          <a:effectLst/>
                          <a:latin typeface="+mn-lt"/>
                        </a:rPr>
                        <a:t>yrs</a:t>
                      </a:r>
                      <a:r>
                        <a:rPr lang="en-US" sz="800" baseline="0" dirty="0">
                          <a:effectLst/>
                          <a:latin typeface="+mn-lt"/>
                        </a:rPr>
                        <a:t>, HR 0.68</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78% @ 3 </a:t>
                      </a:r>
                      <a:r>
                        <a:rPr lang="en-US" sz="800" dirty="0" err="1">
                          <a:effectLst/>
                          <a:latin typeface="+mn-lt"/>
                        </a:rPr>
                        <a:t>yrs</a:t>
                      </a:r>
                      <a:r>
                        <a:rPr lang="en-US" sz="800" dirty="0">
                          <a:effectLst/>
                          <a:latin typeface="+mn-lt"/>
                        </a:rPr>
                        <a:t>, HR 0.62</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7</a:t>
                      </a:r>
                      <a:r>
                        <a:rPr lang="en-US" sz="800" baseline="30000" dirty="0">
                          <a:effectLst/>
                          <a:latin typeface="+mn-lt"/>
                        </a:rPr>
                        <a:t>th</a:t>
                      </a:r>
                      <a:r>
                        <a:rPr lang="en-US" sz="800" dirty="0">
                          <a:effectLst/>
                          <a:latin typeface="+mn-lt"/>
                        </a:rPr>
                        <a:t> AJCC edition</a:t>
                      </a:r>
                    </a:p>
                    <a:p>
                      <a:pPr marL="0" marR="0">
                        <a:spcBef>
                          <a:spcPts val="0"/>
                        </a:spcBef>
                        <a:spcAft>
                          <a:spcPts val="0"/>
                        </a:spcAft>
                      </a:pPr>
                      <a:r>
                        <a:rPr lang="en-US" sz="800" dirty="0">
                          <a:effectLst/>
                          <a:latin typeface="+mn-lt"/>
                        </a:rPr>
                        <a:t>Only </a:t>
                      </a:r>
                      <a:r>
                        <a:rPr lang="en-US" sz="800" dirty="0" err="1">
                          <a:effectLst/>
                          <a:latin typeface="+mn-lt"/>
                        </a:rPr>
                        <a:t>neoadjuvant</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extLst>
                  <a:ext uri="{0D108BD9-81ED-4DB2-BD59-A6C34878D82A}">
                    <a16:rowId xmlns:a16="http://schemas.microsoft.com/office/drawing/2014/main" val="3512420732"/>
                  </a:ext>
                </a:extLst>
              </a:tr>
              <a:tr h="274161">
                <a:tc>
                  <a:txBody>
                    <a:bodyPr/>
                    <a:lstStyle/>
                    <a:p>
                      <a:pPr marL="0" marR="0">
                        <a:spcBef>
                          <a:spcPts val="0"/>
                        </a:spcBef>
                        <a:spcAft>
                          <a:spcPts val="0"/>
                        </a:spcAft>
                      </a:pPr>
                      <a:r>
                        <a:rPr lang="en-US" sz="800">
                          <a:effectLst/>
                          <a:latin typeface="+mn-lt"/>
                        </a:rPr>
                        <a:t>Keynote-671</a:t>
                      </a:r>
                      <a:endParaRPr lang="en-US" sz="80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a:effectLst/>
                          <a:latin typeface="+mn-lt"/>
                        </a:rPr>
                        <a:t>397</a:t>
                      </a:r>
                      <a:endParaRPr lang="en-US" sz="80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a:effectLst/>
                          <a:latin typeface="+mn-lt"/>
                        </a:rPr>
                        <a:t>II-IIIB (N2)</a:t>
                      </a:r>
                      <a:endParaRPr lang="en-US" sz="80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a:effectLst/>
                          <a:latin typeface="+mn-lt"/>
                        </a:rPr>
                        <a:t>4</a:t>
                      </a:r>
                      <a:endParaRPr lang="en-US" sz="80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a:effectLst/>
                          <a:latin typeface="+mn-lt"/>
                        </a:rPr>
                        <a:t>82.1%</a:t>
                      </a:r>
                      <a:endParaRPr lang="en-US" sz="80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1 year</a:t>
                      </a:r>
                    </a:p>
                  </a:txBody>
                  <a:tcPr marL="51405" marR="51405" marT="0" marB="0"/>
                </a:tc>
                <a:tc>
                  <a:txBody>
                    <a:bodyPr/>
                    <a:lstStyle/>
                    <a:p>
                      <a:pPr marL="0" marR="0">
                        <a:spcBef>
                          <a:spcPts val="0"/>
                        </a:spcBef>
                        <a:spcAft>
                          <a:spcPts val="0"/>
                        </a:spcAft>
                      </a:pPr>
                      <a:r>
                        <a:rPr lang="en-US" sz="800" dirty="0">
                          <a:effectLst/>
                          <a:latin typeface="+mn-lt"/>
                        </a:rPr>
                        <a:t>18.1%</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54.3% @</a:t>
                      </a:r>
                      <a:r>
                        <a:rPr lang="en-US" sz="800" baseline="0" dirty="0">
                          <a:effectLst/>
                          <a:latin typeface="+mn-lt"/>
                        </a:rPr>
                        <a:t> 3 </a:t>
                      </a:r>
                      <a:r>
                        <a:rPr lang="en-US" sz="800" baseline="0" dirty="0" err="1">
                          <a:effectLst/>
                          <a:latin typeface="+mn-lt"/>
                        </a:rPr>
                        <a:t>yrs</a:t>
                      </a:r>
                      <a:r>
                        <a:rPr lang="en-US" sz="800" baseline="0" dirty="0">
                          <a:effectLst/>
                          <a:latin typeface="+mn-lt"/>
                        </a:rPr>
                        <a:t>, HR 0.59</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71.3% @ 3 </a:t>
                      </a:r>
                      <a:r>
                        <a:rPr lang="en-US" sz="800" dirty="0" err="1">
                          <a:effectLst/>
                          <a:latin typeface="+mn-lt"/>
                        </a:rPr>
                        <a:t>yrs</a:t>
                      </a:r>
                      <a:r>
                        <a:rPr lang="en-US" sz="800" dirty="0">
                          <a:effectLst/>
                          <a:latin typeface="+mn-lt"/>
                        </a:rPr>
                        <a:t>, HR 0.72*</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Cisplatin</a:t>
                      </a:r>
                      <a:r>
                        <a:rPr lang="en-US" sz="800" baseline="0" dirty="0">
                          <a:effectLst/>
                          <a:latin typeface="+mn-lt"/>
                        </a:rPr>
                        <a:t> only</a:t>
                      </a:r>
                    </a:p>
                    <a:p>
                      <a:pPr marL="0" marR="0">
                        <a:spcBef>
                          <a:spcPts val="0"/>
                        </a:spcBef>
                        <a:spcAft>
                          <a:spcPts val="0"/>
                        </a:spcAft>
                      </a:pPr>
                      <a:r>
                        <a:rPr lang="en-US" sz="800" baseline="0" dirty="0">
                          <a:effectLst/>
                          <a:latin typeface="+mn-lt"/>
                        </a:rPr>
                        <a:t>EGFR/ALK testing not required</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extLst>
                  <a:ext uri="{0D108BD9-81ED-4DB2-BD59-A6C34878D82A}">
                    <a16:rowId xmlns:a16="http://schemas.microsoft.com/office/drawing/2014/main" val="65601175"/>
                  </a:ext>
                </a:extLst>
              </a:tr>
              <a:tr h="411242">
                <a:tc>
                  <a:txBody>
                    <a:bodyPr/>
                    <a:lstStyle/>
                    <a:p>
                      <a:pPr marL="0" marR="0">
                        <a:spcBef>
                          <a:spcPts val="0"/>
                        </a:spcBef>
                        <a:spcAft>
                          <a:spcPts val="0"/>
                        </a:spcAft>
                      </a:pPr>
                      <a:r>
                        <a:rPr lang="en-US" sz="800" dirty="0">
                          <a:effectLst/>
                          <a:latin typeface="+mn-lt"/>
                        </a:rPr>
                        <a:t>CheckMate-77T</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229</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IIA (&gt;4cm)-IIIB(N2)</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4</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78%</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1</a:t>
                      </a:r>
                      <a:r>
                        <a:rPr lang="en-US" sz="800" baseline="0" dirty="0">
                          <a:effectLst/>
                          <a:latin typeface="+mn-lt"/>
                          <a:ea typeface="Times" panose="02020603050405020304" pitchFamily="18" charset="0"/>
                          <a:cs typeface="Times New Roman" panose="02020603050405020304" pitchFamily="18" charset="0"/>
                        </a:rPr>
                        <a:t> year</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25.3%</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70% at 18 </a:t>
                      </a:r>
                      <a:r>
                        <a:rPr lang="en-US" sz="800" dirty="0" err="1">
                          <a:effectLst/>
                          <a:latin typeface="+mn-lt"/>
                        </a:rPr>
                        <a:t>mos</a:t>
                      </a:r>
                      <a:r>
                        <a:rPr lang="en-US" sz="800" dirty="0">
                          <a:effectLst/>
                          <a:latin typeface="+mn-lt"/>
                        </a:rPr>
                        <a:t>, HR 0.58</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NR</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~30% </a:t>
                      </a:r>
                      <a:r>
                        <a:rPr lang="en-US" sz="800" dirty="0" err="1">
                          <a:effectLst/>
                          <a:latin typeface="+mn-lt"/>
                        </a:rPr>
                        <a:t>multistation</a:t>
                      </a:r>
                      <a:r>
                        <a:rPr lang="en-US" sz="800" dirty="0">
                          <a:effectLst/>
                          <a:latin typeface="+mn-lt"/>
                        </a:rPr>
                        <a:t> N2</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extLst>
                  <a:ext uri="{0D108BD9-81ED-4DB2-BD59-A6C34878D82A}">
                    <a16:rowId xmlns:a16="http://schemas.microsoft.com/office/drawing/2014/main" val="4048743154"/>
                  </a:ext>
                </a:extLst>
              </a:tr>
              <a:tr h="274161">
                <a:tc>
                  <a:txBody>
                    <a:bodyPr/>
                    <a:lstStyle/>
                    <a:p>
                      <a:pPr marL="0" marR="0">
                        <a:spcBef>
                          <a:spcPts val="0"/>
                        </a:spcBef>
                        <a:spcAft>
                          <a:spcPts val="0"/>
                        </a:spcAft>
                      </a:pPr>
                      <a:r>
                        <a:rPr lang="en-US" sz="800" dirty="0">
                          <a:effectLst/>
                          <a:latin typeface="+mn-lt"/>
                        </a:rPr>
                        <a:t>AEGEAN</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400</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II-IIIB(N2)</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4</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81%</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1</a:t>
                      </a:r>
                      <a:r>
                        <a:rPr lang="en-US" sz="800" baseline="0" dirty="0">
                          <a:effectLst/>
                          <a:latin typeface="+mn-lt"/>
                          <a:ea typeface="Times" panose="02020603050405020304" pitchFamily="18" charset="0"/>
                          <a:cs typeface="Times New Roman" panose="02020603050405020304" pitchFamily="18" charset="0"/>
                        </a:rPr>
                        <a:t> year</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17.2%</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63.3% @</a:t>
                      </a:r>
                      <a:r>
                        <a:rPr lang="en-US" sz="800" baseline="0" dirty="0">
                          <a:effectLst/>
                          <a:latin typeface="+mn-lt"/>
                        </a:rPr>
                        <a:t> 2 </a:t>
                      </a:r>
                      <a:r>
                        <a:rPr lang="en-US" sz="800" baseline="0" dirty="0" err="1">
                          <a:effectLst/>
                          <a:latin typeface="+mn-lt"/>
                        </a:rPr>
                        <a:t>yrs</a:t>
                      </a:r>
                      <a:r>
                        <a:rPr lang="en-US" sz="800" baseline="0" dirty="0">
                          <a:effectLst/>
                          <a:latin typeface="+mn-lt"/>
                        </a:rPr>
                        <a:t>, HR 0.68 </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NR</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rPr>
                        <a:t>Excluded T4 for invasion, planned pneumonectomy, EGFR/ALK enrolled but excluded from IIT</a:t>
                      </a:r>
                      <a:r>
                        <a:rPr lang="en-US" sz="800" baseline="0" dirty="0">
                          <a:effectLst/>
                          <a:latin typeface="+mn-lt"/>
                        </a:rPr>
                        <a:t> analysis</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extLst>
                  <a:ext uri="{0D108BD9-81ED-4DB2-BD59-A6C34878D82A}">
                    <a16:rowId xmlns:a16="http://schemas.microsoft.com/office/drawing/2014/main" val="2401843848"/>
                  </a:ext>
                </a:extLst>
              </a:tr>
              <a:tr h="274161">
                <a:tc>
                  <a:txBody>
                    <a:bodyPr/>
                    <a:lstStyle/>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NEO-TORCH</a:t>
                      </a:r>
                    </a:p>
                  </a:txBody>
                  <a:tcPr marL="51405" marR="51405" marT="0" marB="0"/>
                </a:tc>
                <a:tc>
                  <a:txBody>
                    <a:bodyPr/>
                    <a:lstStyle/>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202</a:t>
                      </a:r>
                    </a:p>
                  </a:txBody>
                  <a:tcPr marL="51405" marR="51405" marT="0" marB="0"/>
                </a:tc>
                <a:tc>
                  <a:txBody>
                    <a:bodyPr/>
                    <a:lstStyle/>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IIIA/IIIB (stage II not presented)</a:t>
                      </a:r>
                    </a:p>
                  </a:txBody>
                  <a:tcPr marL="51405" marR="51405" marT="0" marB="0"/>
                </a:tc>
                <a:tc>
                  <a:txBody>
                    <a:bodyPr/>
                    <a:lstStyle/>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3</a:t>
                      </a:r>
                    </a:p>
                  </a:txBody>
                  <a:tcPr marL="51405" marR="51405" marT="0" marB="0"/>
                </a:tc>
                <a:tc>
                  <a:txBody>
                    <a:bodyPr/>
                    <a:lstStyle/>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82.2%</a:t>
                      </a:r>
                    </a:p>
                  </a:txBody>
                  <a:tcPr marL="51405" marR="51405" marT="0" marB="0"/>
                </a:tc>
                <a:tc>
                  <a:txBody>
                    <a:bodyPr/>
                    <a:lstStyle/>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1 year</a:t>
                      </a:r>
                    </a:p>
                  </a:txBody>
                  <a:tcPr marL="51405" marR="51405"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effectLst/>
                          <a:latin typeface="+mn-lt"/>
                          <a:ea typeface="Times" panose="02020603050405020304" pitchFamily="18" charset="0"/>
                          <a:cs typeface="Times New Roman" panose="02020603050405020304" pitchFamily="18" charset="0"/>
                        </a:rPr>
                        <a:t>24.8%</a:t>
                      </a:r>
                    </a:p>
                  </a:txBody>
                  <a:tcPr marL="51405" marR="51405" marT="0" marB="0"/>
                </a:tc>
                <a:tc>
                  <a:txBody>
                    <a:bodyPr/>
                    <a:lstStyle/>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64.7% at 2 </a:t>
                      </a:r>
                      <a:r>
                        <a:rPr lang="en-US" sz="800" dirty="0" err="1">
                          <a:effectLst/>
                          <a:latin typeface="+mn-lt"/>
                          <a:ea typeface="Times" panose="02020603050405020304" pitchFamily="18" charset="0"/>
                          <a:cs typeface="Times New Roman" panose="02020603050405020304" pitchFamily="18" charset="0"/>
                        </a:rPr>
                        <a:t>yrs</a:t>
                      </a:r>
                      <a:r>
                        <a:rPr lang="en-US" sz="800" dirty="0">
                          <a:effectLst/>
                          <a:latin typeface="+mn-lt"/>
                          <a:ea typeface="Times" panose="02020603050405020304" pitchFamily="18" charset="0"/>
                          <a:cs typeface="Times New Roman" panose="02020603050405020304" pitchFamily="18" charset="0"/>
                        </a:rPr>
                        <a:t>,</a:t>
                      </a:r>
                      <a:r>
                        <a:rPr lang="en-US" sz="800" baseline="0" dirty="0">
                          <a:effectLst/>
                          <a:latin typeface="+mn-lt"/>
                          <a:ea typeface="Times" panose="02020603050405020304" pitchFamily="18" charset="0"/>
                          <a:cs typeface="Times New Roman" panose="02020603050405020304" pitchFamily="18" charset="0"/>
                        </a:rPr>
                        <a:t> HR 0.40</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81.2% at 2 </a:t>
                      </a:r>
                      <a:r>
                        <a:rPr lang="en-US" sz="800" dirty="0" err="1">
                          <a:effectLst/>
                          <a:latin typeface="+mn-lt"/>
                          <a:ea typeface="Times" panose="02020603050405020304" pitchFamily="18" charset="0"/>
                          <a:cs typeface="Times New Roman" panose="02020603050405020304" pitchFamily="18" charset="0"/>
                        </a:rPr>
                        <a:t>yrs</a:t>
                      </a:r>
                      <a:r>
                        <a:rPr lang="en-US" sz="800" dirty="0">
                          <a:effectLst/>
                          <a:latin typeface="+mn-lt"/>
                          <a:ea typeface="Times" panose="02020603050405020304" pitchFamily="18" charset="0"/>
                          <a:cs typeface="Times New Roman" panose="02020603050405020304" pitchFamily="18" charset="0"/>
                        </a:rPr>
                        <a:t>,</a:t>
                      </a:r>
                      <a:r>
                        <a:rPr lang="en-US" sz="800" baseline="0" dirty="0">
                          <a:effectLst/>
                          <a:latin typeface="+mn-lt"/>
                          <a:ea typeface="Times" panose="02020603050405020304" pitchFamily="18" charset="0"/>
                          <a:cs typeface="Times New Roman" panose="02020603050405020304" pitchFamily="18" charset="0"/>
                        </a:rPr>
                        <a:t> HR 0.62</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tc>
                  <a:txBody>
                    <a:bodyPr/>
                    <a:lstStyle/>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1 cycle of post-op </a:t>
                      </a:r>
                      <a:r>
                        <a:rPr lang="en-US" sz="800" dirty="0" err="1">
                          <a:effectLst/>
                          <a:latin typeface="+mn-lt"/>
                          <a:ea typeface="Times" panose="02020603050405020304" pitchFamily="18" charset="0"/>
                          <a:cs typeface="Times New Roman" panose="02020603050405020304" pitchFamily="18" charset="0"/>
                        </a:rPr>
                        <a:t>chemoIO</a:t>
                      </a:r>
                      <a:endParaRPr lang="en-US" sz="800" dirty="0">
                        <a:effectLst/>
                        <a:latin typeface="+mn-lt"/>
                        <a:ea typeface="Times" panose="02020603050405020304" pitchFamily="18" charset="0"/>
                        <a:cs typeface="Times New Roman" panose="02020603050405020304" pitchFamily="18" charset="0"/>
                      </a:endParaRPr>
                    </a:p>
                    <a:p>
                      <a:pPr marL="0" marR="0">
                        <a:spcBef>
                          <a:spcPts val="0"/>
                        </a:spcBef>
                        <a:spcAft>
                          <a:spcPts val="0"/>
                        </a:spcAft>
                      </a:pPr>
                      <a:r>
                        <a:rPr lang="en-US" sz="800" dirty="0">
                          <a:effectLst/>
                          <a:latin typeface="+mn-lt"/>
                          <a:ea typeface="Times" panose="02020603050405020304" pitchFamily="18" charset="0"/>
                          <a:cs typeface="Times New Roman" panose="02020603050405020304" pitchFamily="18" charset="0"/>
                        </a:rPr>
                        <a:t>78%</a:t>
                      </a:r>
                      <a:r>
                        <a:rPr lang="en-US" sz="800" baseline="0" dirty="0">
                          <a:effectLst/>
                          <a:latin typeface="+mn-lt"/>
                          <a:ea typeface="Times" panose="02020603050405020304" pitchFamily="18" charset="0"/>
                          <a:cs typeface="Times New Roman" panose="02020603050405020304" pitchFamily="18" charset="0"/>
                        </a:rPr>
                        <a:t> SCC</a:t>
                      </a:r>
                    </a:p>
                    <a:p>
                      <a:pPr marL="0" marR="0">
                        <a:spcBef>
                          <a:spcPts val="0"/>
                        </a:spcBef>
                        <a:spcAft>
                          <a:spcPts val="0"/>
                        </a:spcAft>
                      </a:pPr>
                      <a:r>
                        <a:rPr lang="en-US" sz="800" baseline="0" dirty="0">
                          <a:effectLst/>
                          <a:latin typeface="+mn-lt"/>
                          <a:ea typeface="Times" panose="02020603050405020304" pitchFamily="18" charset="0"/>
                          <a:cs typeface="Times New Roman" panose="02020603050405020304" pitchFamily="18" charset="0"/>
                        </a:rPr>
                        <a:t>66% PDL1+</a:t>
                      </a:r>
                      <a:endParaRPr lang="en-US" sz="800" dirty="0">
                        <a:effectLst/>
                        <a:latin typeface="+mn-lt"/>
                        <a:ea typeface="Times" panose="02020603050405020304" pitchFamily="18" charset="0"/>
                        <a:cs typeface="Times New Roman" panose="02020603050405020304" pitchFamily="18" charset="0"/>
                      </a:endParaRPr>
                    </a:p>
                  </a:txBody>
                  <a:tcPr marL="51405" marR="51405" marT="0" marB="0"/>
                </a:tc>
                <a:extLst>
                  <a:ext uri="{0D108BD9-81ED-4DB2-BD59-A6C34878D82A}">
                    <a16:rowId xmlns:a16="http://schemas.microsoft.com/office/drawing/2014/main" val="2390172207"/>
                  </a:ext>
                </a:extLst>
              </a:tr>
            </a:tbl>
          </a:graphicData>
        </a:graphic>
      </p:graphicFrame>
      <p:sp>
        <p:nvSpPr>
          <p:cNvPr id="7" name="TextBox 6"/>
          <p:cNvSpPr txBox="1"/>
          <p:nvPr/>
        </p:nvSpPr>
        <p:spPr>
          <a:xfrm>
            <a:off x="-98715" y="4082312"/>
            <a:ext cx="4515439" cy="338554"/>
          </a:xfrm>
          <a:prstGeom prst="rect">
            <a:avLst/>
          </a:prstGeom>
          <a:noFill/>
        </p:spPr>
        <p:txBody>
          <a:bodyPr wrap="square" rtlCol="0">
            <a:spAutoFit/>
          </a:bodyPr>
          <a:lstStyle/>
          <a:p>
            <a:r>
              <a:rPr lang="en-US" sz="1600" dirty="0">
                <a:solidFill>
                  <a:srgbClr val="002060"/>
                </a:solidFill>
              </a:rPr>
              <a:t>*reached statistical significance</a:t>
            </a:r>
          </a:p>
        </p:txBody>
      </p:sp>
    </p:spTree>
    <p:extLst>
      <p:ext uri="{BB962C8B-B14F-4D97-AF65-F5344CB8AC3E}">
        <p14:creationId xmlns:p14="http://schemas.microsoft.com/office/powerpoint/2010/main" val="2067990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95"/>
            <a:ext cx="8229600" cy="858044"/>
          </a:xfrm>
        </p:spPr>
        <p:txBody>
          <a:bodyPr/>
          <a:lstStyle/>
          <a:p>
            <a:r>
              <a:rPr lang="en-US" sz="3300" dirty="0">
                <a:solidFill>
                  <a:srgbClr val="002060"/>
                </a:solidFill>
              </a:rPr>
              <a:t>Emerging biomarkers</a:t>
            </a:r>
          </a:p>
        </p:txBody>
      </p:sp>
      <p:pic>
        <p:nvPicPr>
          <p:cNvPr id="4" name="Picture 4">
            <a:extLst>
              <a:ext uri="{FF2B5EF4-FFF2-40B4-BE49-F238E27FC236}">
                <a16:creationId xmlns:a16="http://schemas.microsoft.com/office/drawing/2014/main" id="{0F144128-8BF7-9C16-B045-BC85DC212997}"/>
              </a:ext>
            </a:extLst>
          </p:cNvPr>
          <p:cNvPicPr>
            <a:picLocks noGrp="1" noChangeAspect="1"/>
          </p:cNvPicPr>
          <p:nvPr>
            <p:ph idx="1"/>
          </p:nvPr>
        </p:nvPicPr>
        <p:blipFill>
          <a:blip r:embed="rId2"/>
          <a:stretch>
            <a:fillRect/>
          </a:stretch>
        </p:blipFill>
        <p:spPr>
          <a:xfrm>
            <a:off x="1462983" y="556585"/>
            <a:ext cx="6218034" cy="1602225"/>
          </a:xfrm>
        </p:spPr>
      </p:pic>
      <p:sp>
        <p:nvSpPr>
          <p:cNvPr id="9" name="TextBox 8"/>
          <p:cNvSpPr txBox="1"/>
          <p:nvPr/>
        </p:nvSpPr>
        <p:spPr>
          <a:xfrm>
            <a:off x="7322946" y="4624856"/>
            <a:ext cx="1875786" cy="553998"/>
          </a:xfrm>
          <a:prstGeom prst="rect">
            <a:avLst/>
          </a:prstGeom>
          <a:noFill/>
        </p:spPr>
        <p:txBody>
          <a:bodyPr wrap="square" rtlCol="0">
            <a:spAutoFit/>
          </a:bodyPr>
          <a:lstStyle/>
          <a:p>
            <a:r>
              <a:rPr lang="en-US" sz="1000" i="1" dirty="0" err="1">
                <a:solidFill>
                  <a:srgbClr val="002060"/>
                </a:solidFill>
                <a:latin typeface="Arial" panose="020B0604020202020204" pitchFamily="34" charset="0"/>
                <a:cs typeface="Arial" panose="020B0604020202020204" pitchFamily="34" charset="0"/>
              </a:rPr>
              <a:t>Provencio</a:t>
            </a:r>
            <a:r>
              <a:rPr lang="en-US" sz="1000" i="1" dirty="0">
                <a:solidFill>
                  <a:srgbClr val="002060"/>
                </a:solidFill>
                <a:latin typeface="Arial" panose="020B0604020202020204" pitchFamily="34" charset="0"/>
                <a:cs typeface="Arial" panose="020B0604020202020204" pitchFamily="34" charset="0"/>
              </a:rPr>
              <a:t> et al. ASCO 2022</a:t>
            </a:r>
          </a:p>
          <a:p>
            <a:r>
              <a:rPr lang="en-US" sz="1000" i="1" dirty="0" err="1">
                <a:solidFill>
                  <a:srgbClr val="002060"/>
                </a:solidFill>
                <a:latin typeface="Arial" panose="020B0604020202020204" pitchFamily="34" charset="0"/>
                <a:cs typeface="Arial" panose="020B0604020202020204" pitchFamily="34" charset="0"/>
              </a:rPr>
              <a:t>Provencio</a:t>
            </a:r>
            <a:r>
              <a:rPr lang="en-US" sz="1000" i="1" dirty="0">
                <a:solidFill>
                  <a:srgbClr val="002060"/>
                </a:solidFill>
                <a:latin typeface="Arial" panose="020B0604020202020204" pitchFamily="34" charset="0"/>
                <a:cs typeface="Arial" panose="020B0604020202020204" pitchFamily="34" charset="0"/>
              </a:rPr>
              <a:t> et al. ESMO 2023</a:t>
            </a:r>
          </a:p>
          <a:p>
            <a:r>
              <a:rPr lang="en-US" sz="1000" i="1" dirty="0" err="1">
                <a:solidFill>
                  <a:srgbClr val="002060"/>
                </a:solidFill>
                <a:latin typeface="Arial" panose="020B0604020202020204" pitchFamily="34" charset="0"/>
                <a:cs typeface="Arial" panose="020B0604020202020204" pitchFamily="34" charset="0"/>
              </a:rPr>
              <a:t>Awad</a:t>
            </a:r>
            <a:r>
              <a:rPr lang="en-US" sz="1000" i="1" dirty="0">
                <a:solidFill>
                  <a:srgbClr val="002060"/>
                </a:solidFill>
                <a:latin typeface="Arial" panose="020B0604020202020204" pitchFamily="34" charset="0"/>
                <a:cs typeface="Arial" panose="020B0604020202020204" pitchFamily="34" charset="0"/>
              </a:rPr>
              <a:t> et al. ESMO 2023</a:t>
            </a:r>
          </a:p>
        </p:txBody>
      </p:sp>
      <p:pic>
        <p:nvPicPr>
          <p:cNvPr id="3" name="Picture 2"/>
          <p:cNvPicPr>
            <a:picLocks noChangeAspect="1"/>
          </p:cNvPicPr>
          <p:nvPr/>
        </p:nvPicPr>
        <p:blipFill>
          <a:blip r:embed="rId3"/>
          <a:stretch>
            <a:fillRect/>
          </a:stretch>
        </p:blipFill>
        <p:spPr>
          <a:xfrm>
            <a:off x="400267" y="2170003"/>
            <a:ext cx="1747272" cy="2198966"/>
          </a:xfrm>
          <a:prstGeom prst="rect">
            <a:avLst/>
          </a:prstGeom>
        </p:spPr>
      </p:pic>
      <p:pic>
        <p:nvPicPr>
          <p:cNvPr id="336" name="Picture 335"/>
          <p:cNvPicPr>
            <a:picLocks noChangeAspect="1"/>
          </p:cNvPicPr>
          <p:nvPr/>
        </p:nvPicPr>
        <p:blipFill>
          <a:blip r:embed="rId4"/>
          <a:stretch>
            <a:fillRect/>
          </a:stretch>
        </p:blipFill>
        <p:spPr>
          <a:xfrm>
            <a:off x="2487330" y="2128947"/>
            <a:ext cx="1938258" cy="2231150"/>
          </a:xfrm>
          <a:prstGeom prst="rect">
            <a:avLst/>
          </a:prstGeom>
        </p:spPr>
      </p:pic>
      <p:pic>
        <p:nvPicPr>
          <p:cNvPr id="506" name="Picture 505"/>
          <p:cNvPicPr>
            <a:picLocks noChangeAspect="1"/>
          </p:cNvPicPr>
          <p:nvPr/>
        </p:nvPicPr>
        <p:blipFill>
          <a:blip r:embed="rId5"/>
          <a:stretch>
            <a:fillRect/>
          </a:stretch>
        </p:blipFill>
        <p:spPr>
          <a:xfrm>
            <a:off x="5227314" y="2248538"/>
            <a:ext cx="2870310" cy="2111559"/>
          </a:xfrm>
          <a:prstGeom prst="rect">
            <a:avLst/>
          </a:prstGeom>
        </p:spPr>
      </p:pic>
    </p:spTree>
    <p:extLst>
      <p:ext uri="{BB962C8B-B14F-4D97-AF65-F5344CB8AC3E}">
        <p14:creationId xmlns:p14="http://schemas.microsoft.com/office/powerpoint/2010/main" val="33096295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are we left with…</a:t>
            </a:r>
          </a:p>
        </p:txBody>
      </p:sp>
      <p:pic>
        <p:nvPicPr>
          <p:cNvPr id="3" name="Picture 2">
            <a:extLst>
              <a:ext uri="{FF2B5EF4-FFF2-40B4-BE49-F238E27FC236}">
                <a16:creationId xmlns:a16="http://schemas.microsoft.com/office/drawing/2014/main" id="{49A09585-F2C4-DEFF-18D6-6419C0792EB7}"/>
              </a:ext>
            </a:extLst>
          </p:cNvPr>
          <p:cNvPicPr>
            <a:picLocks noChangeAspect="1"/>
          </p:cNvPicPr>
          <p:nvPr/>
        </p:nvPicPr>
        <p:blipFill rotWithShape="1">
          <a:blip r:embed="rId2">
            <a:extLst>
              <a:ext uri="{28A0092B-C50C-407E-A947-70E740481C1C}">
                <a14:useLocalDpi xmlns:a14="http://schemas.microsoft.com/office/drawing/2010/main" val="0"/>
              </a:ext>
            </a:extLst>
          </a:blip>
          <a:srcRect t="44882" b="31456"/>
          <a:stretch/>
        </p:blipFill>
        <p:spPr>
          <a:xfrm>
            <a:off x="519278" y="1985180"/>
            <a:ext cx="1436653" cy="953236"/>
          </a:xfrm>
          <a:prstGeom prst="rect">
            <a:avLst/>
          </a:prstGeom>
        </p:spPr>
      </p:pic>
      <p:sp>
        <p:nvSpPr>
          <p:cNvPr id="4" name="Right Arrow 3"/>
          <p:cNvSpPr/>
          <p:nvPr/>
        </p:nvSpPr>
        <p:spPr bwMode="auto">
          <a:xfrm>
            <a:off x="1955931" y="2287402"/>
            <a:ext cx="61601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5" name="Picture 4"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2613290" y="1868279"/>
            <a:ext cx="576546" cy="838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emotherapy Stock Illustrations – 7,306 Chemotherapy Stock Illustrations,  Vectors &amp; Clipart - Dreamstime">
            <a:extLst>
              <a:ext uri="{FF2B5EF4-FFF2-40B4-BE49-F238E27FC236}">
                <a16:creationId xmlns:a16="http://schemas.microsoft.com/office/drawing/2014/main" id="{C3328A2F-B4DA-CE29-C779-DAB813B22F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562"/>
          <a:stretch/>
        </p:blipFill>
        <p:spPr bwMode="auto">
          <a:xfrm>
            <a:off x="3206174" y="1795415"/>
            <a:ext cx="843769" cy="1143001"/>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a:off x="4100714" y="2287402"/>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8" name="Picture 2">
            <a:extLst>
              <a:ext uri="{FF2B5EF4-FFF2-40B4-BE49-F238E27FC236}">
                <a16:creationId xmlns:a16="http://schemas.microsoft.com/office/drawing/2014/main" id="{A902C417-44D4-72E5-695F-AF28D6D1F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4220" y="1826875"/>
            <a:ext cx="672300" cy="108008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bwMode="auto">
          <a:xfrm rot="19315258">
            <a:off x="5458062" y="2084629"/>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ight Arrow 9"/>
          <p:cNvSpPr/>
          <p:nvPr/>
        </p:nvSpPr>
        <p:spPr bwMode="auto">
          <a:xfrm rot="1723375">
            <a:off x="5508570" y="2568349"/>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Oval 10">
            <a:extLst>
              <a:ext uri="{FF2B5EF4-FFF2-40B4-BE49-F238E27FC236}">
                <a16:creationId xmlns:a16="http://schemas.microsoft.com/office/drawing/2014/main" id="{57B4F71A-4EF7-49EE-9833-B7C770AD3BB7}"/>
              </a:ext>
            </a:extLst>
          </p:cNvPr>
          <p:cNvSpPr/>
          <p:nvPr/>
        </p:nvSpPr>
        <p:spPr>
          <a:xfrm>
            <a:off x="5905955" y="1635302"/>
            <a:ext cx="1470695" cy="40720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 </a:t>
            </a:r>
            <a:r>
              <a:rPr lang="en-US" sz="1200" b="1" dirty="0" err="1"/>
              <a:t>pCR</a:t>
            </a:r>
            <a:r>
              <a:rPr lang="en-US" sz="1200" b="1" dirty="0"/>
              <a:t>/MPR</a:t>
            </a:r>
          </a:p>
        </p:txBody>
      </p:sp>
      <p:sp>
        <p:nvSpPr>
          <p:cNvPr id="12" name="Oval 11">
            <a:extLst>
              <a:ext uri="{FF2B5EF4-FFF2-40B4-BE49-F238E27FC236}">
                <a16:creationId xmlns:a16="http://schemas.microsoft.com/office/drawing/2014/main" id="{94EA4F83-7F9F-4DF2-83A1-EC0C3D94DC79}"/>
              </a:ext>
            </a:extLst>
          </p:cNvPr>
          <p:cNvSpPr/>
          <p:nvPr/>
        </p:nvSpPr>
        <p:spPr>
          <a:xfrm>
            <a:off x="5905955" y="3023692"/>
            <a:ext cx="1691540" cy="3893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t>- </a:t>
            </a:r>
            <a:r>
              <a:rPr lang="en-US" sz="1200" b="1" dirty="0" err="1"/>
              <a:t>pCR</a:t>
            </a:r>
            <a:r>
              <a:rPr lang="en-US" sz="1200" b="1" dirty="0"/>
              <a:t>/MPR</a:t>
            </a:r>
          </a:p>
        </p:txBody>
      </p:sp>
      <p:pic>
        <p:nvPicPr>
          <p:cNvPr id="13" name="Picture 12"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7197892" y="2004600"/>
            <a:ext cx="576546" cy="83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3416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are we left with…</a:t>
            </a:r>
          </a:p>
        </p:txBody>
      </p:sp>
      <p:pic>
        <p:nvPicPr>
          <p:cNvPr id="3" name="Picture 2">
            <a:extLst>
              <a:ext uri="{FF2B5EF4-FFF2-40B4-BE49-F238E27FC236}">
                <a16:creationId xmlns:a16="http://schemas.microsoft.com/office/drawing/2014/main" id="{49A09585-F2C4-DEFF-18D6-6419C0792EB7}"/>
              </a:ext>
            </a:extLst>
          </p:cNvPr>
          <p:cNvPicPr>
            <a:picLocks noChangeAspect="1"/>
          </p:cNvPicPr>
          <p:nvPr/>
        </p:nvPicPr>
        <p:blipFill rotWithShape="1">
          <a:blip r:embed="rId2">
            <a:extLst>
              <a:ext uri="{28A0092B-C50C-407E-A947-70E740481C1C}">
                <a14:useLocalDpi xmlns:a14="http://schemas.microsoft.com/office/drawing/2010/main" val="0"/>
              </a:ext>
            </a:extLst>
          </a:blip>
          <a:srcRect t="44882" b="31456"/>
          <a:stretch/>
        </p:blipFill>
        <p:spPr>
          <a:xfrm>
            <a:off x="165596" y="2381994"/>
            <a:ext cx="1436653" cy="953236"/>
          </a:xfrm>
          <a:prstGeom prst="rect">
            <a:avLst/>
          </a:prstGeom>
        </p:spPr>
      </p:pic>
      <p:sp>
        <p:nvSpPr>
          <p:cNvPr id="4" name="Right Arrow 3"/>
          <p:cNvSpPr/>
          <p:nvPr/>
        </p:nvSpPr>
        <p:spPr bwMode="auto">
          <a:xfrm>
            <a:off x="1602249" y="2684216"/>
            <a:ext cx="61601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5" name="Picture 4"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2259608" y="2265093"/>
            <a:ext cx="576546" cy="838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emotherapy Stock Illustrations – 7,306 Chemotherapy Stock Illustrations,  Vectors &amp; Clipart - Dreamstime">
            <a:extLst>
              <a:ext uri="{FF2B5EF4-FFF2-40B4-BE49-F238E27FC236}">
                <a16:creationId xmlns:a16="http://schemas.microsoft.com/office/drawing/2014/main" id="{C3328A2F-B4DA-CE29-C779-DAB813B22F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562"/>
          <a:stretch/>
        </p:blipFill>
        <p:spPr bwMode="auto">
          <a:xfrm>
            <a:off x="2852492" y="2192229"/>
            <a:ext cx="843769" cy="1143001"/>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a:off x="3747032" y="2684216"/>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8" name="Picture 2">
            <a:extLst>
              <a:ext uri="{FF2B5EF4-FFF2-40B4-BE49-F238E27FC236}">
                <a16:creationId xmlns:a16="http://schemas.microsoft.com/office/drawing/2014/main" id="{A902C417-44D4-72E5-695F-AF28D6D1F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538" y="2223689"/>
            <a:ext cx="672300" cy="108008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bwMode="auto">
          <a:xfrm rot="19315258">
            <a:off x="5104380" y="248144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ight Arrow 9"/>
          <p:cNvSpPr/>
          <p:nvPr/>
        </p:nvSpPr>
        <p:spPr bwMode="auto">
          <a:xfrm rot="1723375">
            <a:off x="5154888" y="296516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Oval 10">
            <a:extLst>
              <a:ext uri="{FF2B5EF4-FFF2-40B4-BE49-F238E27FC236}">
                <a16:creationId xmlns:a16="http://schemas.microsoft.com/office/drawing/2014/main" id="{57B4F71A-4EF7-49EE-9833-B7C770AD3BB7}"/>
              </a:ext>
            </a:extLst>
          </p:cNvPr>
          <p:cNvSpPr/>
          <p:nvPr/>
        </p:nvSpPr>
        <p:spPr>
          <a:xfrm>
            <a:off x="5552273" y="2032116"/>
            <a:ext cx="1470695" cy="40720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 </a:t>
            </a:r>
            <a:r>
              <a:rPr lang="en-US" sz="1200" b="1" dirty="0" err="1"/>
              <a:t>pCR</a:t>
            </a:r>
            <a:r>
              <a:rPr lang="en-US" sz="1200" b="1" dirty="0"/>
              <a:t>/MPR</a:t>
            </a:r>
          </a:p>
        </p:txBody>
      </p:sp>
      <p:sp>
        <p:nvSpPr>
          <p:cNvPr id="12" name="Oval 11">
            <a:extLst>
              <a:ext uri="{FF2B5EF4-FFF2-40B4-BE49-F238E27FC236}">
                <a16:creationId xmlns:a16="http://schemas.microsoft.com/office/drawing/2014/main" id="{94EA4F83-7F9F-4DF2-83A1-EC0C3D94DC79}"/>
              </a:ext>
            </a:extLst>
          </p:cNvPr>
          <p:cNvSpPr/>
          <p:nvPr/>
        </p:nvSpPr>
        <p:spPr>
          <a:xfrm>
            <a:off x="5552273" y="3420506"/>
            <a:ext cx="1691540" cy="3893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t>- </a:t>
            </a:r>
            <a:r>
              <a:rPr lang="en-US" sz="1200" b="1" dirty="0" err="1"/>
              <a:t>pCR</a:t>
            </a:r>
            <a:r>
              <a:rPr lang="en-US" sz="1200" b="1" dirty="0"/>
              <a:t>/MPR</a:t>
            </a:r>
          </a:p>
        </p:txBody>
      </p:sp>
      <p:pic>
        <p:nvPicPr>
          <p:cNvPr id="13" name="Picture 12"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6844210" y="2401414"/>
            <a:ext cx="576546" cy="838245"/>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Callout 13"/>
          <p:cNvSpPr/>
          <p:nvPr/>
        </p:nvSpPr>
        <p:spPr bwMode="auto">
          <a:xfrm>
            <a:off x="1539178" y="1797530"/>
            <a:ext cx="996632" cy="584463"/>
          </a:xfrm>
          <a:prstGeom prst="cloudCallout">
            <a:avLst>
              <a:gd name="adj1" fmla="val -25619"/>
              <a:gd name="adj2" fmla="val 865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cycles</a:t>
            </a:r>
          </a:p>
        </p:txBody>
      </p:sp>
      <p:sp>
        <p:nvSpPr>
          <p:cNvPr id="15" name="Cloud Callout 14"/>
          <p:cNvSpPr/>
          <p:nvPr/>
        </p:nvSpPr>
        <p:spPr bwMode="auto">
          <a:xfrm>
            <a:off x="6844210" y="1249293"/>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treatment?</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Cloud Callout 15"/>
          <p:cNvSpPr/>
          <p:nvPr/>
        </p:nvSpPr>
        <p:spPr bwMode="auto">
          <a:xfrm>
            <a:off x="7423722" y="294742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of the same?</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Cloud Callout 16"/>
          <p:cNvSpPr/>
          <p:nvPr/>
        </p:nvSpPr>
        <p:spPr bwMode="auto">
          <a:xfrm>
            <a:off x="7474400" y="1856104"/>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Who needs more ICB?</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Cloud Callout 17"/>
          <p:cNvSpPr/>
          <p:nvPr/>
        </p:nvSpPr>
        <p:spPr bwMode="auto">
          <a:xfrm>
            <a:off x="4819454" y="139383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~20% not getting surgery</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Cloud Callout 18"/>
          <p:cNvSpPr/>
          <p:nvPr/>
        </p:nvSpPr>
        <p:spPr bwMode="auto">
          <a:xfrm>
            <a:off x="91114" y="1498080"/>
            <a:ext cx="1131382" cy="584463"/>
          </a:xfrm>
          <a:prstGeom prst="cloudCallout">
            <a:avLst>
              <a:gd name="adj1" fmla="val 9378"/>
              <a:gd name="adj2" fmla="val 9617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Important biomarkers</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85716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are we left with…</a:t>
            </a:r>
          </a:p>
        </p:txBody>
      </p:sp>
      <p:pic>
        <p:nvPicPr>
          <p:cNvPr id="3" name="Picture 2">
            <a:extLst>
              <a:ext uri="{FF2B5EF4-FFF2-40B4-BE49-F238E27FC236}">
                <a16:creationId xmlns:a16="http://schemas.microsoft.com/office/drawing/2014/main" id="{49A09585-F2C4-DEFF-18D6-6419C0792EB7}"/>
              </a:ext>
            </a:extLst>
          </p:cNvPr>
          <p:cNvPicPr>
            <a:picLocks noChangeAspect="1"/>
          </p:cNvPicPr>
          <p:nvPr/>
        </p:nvPicPr>
        <p:blipFill rotWithShape="1">
          <a:blip r:embed="rId2">
            <a:extLst>
              <a:ext uri="{28A0092B-C50C-407E-A947-70E740481C1C}">
                <a14:useLocalDpi xmlns:a14="http://schemas.microsoft.com/office/drawing/2010/main" val="0"/>
              </a:ext>
            </a:extLst>
          </a:blip>
          <a:srcRect t="44882" b="31456"/>
          <a:stretch/>
        </p:blipFill>
        <p:spPr>
          <a:xfrm>
            <a:off x="165596" y="2381994"/>
            <a:ext cx="1436653" cy="953236"/>
          </a:xfrm>
          <a:prstGeom prst="rect">
            <a:avLst/>
          </a:prstGeom>
        </p:spPr>
      </p:pic>
      <p:sp>
        <p:nvSpPr>
          <p:cNvPr id="4" name="Right Arrow 3"/>
          <p:cNvSpPr/>
          <p:nvPr/>
        </p:nvSpPr>
        <p:spPr bwMode="auto">
          <a:xfrm>
            <a:off x="1602249" y="2684216"/>
            <a:ext cx="61601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5" name="Picture 4"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2259608" y="2265093"/>
            <a:ext cx="576546" cy="838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emotherapy Stock Illustrations – 7,306 Chemotherapy Stock Illustrations,  Vectors &amp; Clipart - Dreamstime">
            <a:extLst>
              <a:ext uri="{FF2B5EF4-FFF2-40B4-BE49-F238E27FC236}">
                <a16:creationId xmlns:a16="http://schemas.microsoft.com/office/drawing/2014/main" id="{C3328A2F-B4DA-CE29-C779-DAB813B22F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562"/>
          <a:stretch/>
        </p:blipFill>
        <p:spPr bwMode="auto">
          <a:xfrm>
            <a:off x="2852492" y="2192229"/>
            <a:ext cx="843769" cy="1143001"/>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a:off x="3747032" y="2684216"/>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8" name="Picture 2">
            <a:extLst>
              <a:ext uri="{FF2B5EF4-FFF2-40B4-BE49-F238E27FC236}">
                <a16:creationId xmlns:a16="http://schemas.microsoft.com/office/drawing/2014/main" id="{A902C417-44D4-72E5-695F-AF28D6D1F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538" y="2223689"/>
            <a:ext cx="672300" cy="108008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bwMode="auto">
          <a:xfrm rot="19315258">
            <a:off x="5104380" y="248144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ight Arrow 9"/>
          <p:cNvSpPr/>
          <p:nvPr/>
        </p:nvSpPr>
        <p:spPr bwMode="auto">
          <a:xfrm rot="1723375">
            <a:off x="5154888" y="296516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Oval 10">
            <a:extLst>
              <a:ext uri="{FF2B5EF4-FFF2-40B4-BE49-F238E27FC236}">
                <a16:creationId xmlns:a16="http://schemas.microsoft.com/office/drawing/2014/main" id="{57B4F71A-4EF7-49EE-9833-B7C770AD3BB7}"/>
              </a:ext>
            </a:extLst>
          </p:cNvPr>
          <p:cNvSpPr/>
          <p:nvPr/>
        </p:nvSpPr>
        <p:spPr>
          <a:xfrm>
            <a:off x="5552273" y="2032116"/>
            <a:ext cx="1470695" cy="40720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 </a:t>
            </a:r>
            <a:r>
              <a:rPr lang="en-US" sz="1200" b="1" dirty="0" err="1"/>
              <a:t>pCR</a:t>
            </a:r>
            <a:r>
              <a:rPr lang="en-US" sz="1200" b="1" dirty="0"/>
              <a:t>/MPR</a:t>
            </a:r>
          </a:p>
        </p:txBody>
      </p:sp>
      <p:sp>
        <p:nvSpPr>
          <p:cNvPr id="12" name="Oval 11">
            <a:extLst>
              <a:ext uri="{FF2B5EF4-FFF2-40B4-BE49-F238E27FC236}">
                <a16:creationId xmlns:a16="http://schemas.microsoft.com/office/drawing/2014/main" id="{94EA4F83-7F9F-4DF2-83A1-EC0C3D94DC79}"/>
              </a:ext>
            </a:extLst>
          </p:cNvPr>
          <p:cNvSpPr/>
          <p:nvPr/>
        </p:nvSpPr>
        <p:spPr>
          <a:xfrm>
            <a:off x="5552273" y="3420506"/>
            <a:ext cx="1691540" cy="3893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t>- </a:t>
            </a:r>
            <a:r>
              <a:rPr lang="en-US" sz="1200" b="1" dirty="0" err="1"/>
              <a:t>pCR</a:t>
            </a:r>
            <a:r>
              <a:rPr lang="en-US" sz="1200" b="1" dirty="0"/>
              <a:t>/MPR</a:t>
            </a:r>
          </a:p>
        </p:txBody>
      </p:sp>
      <p:pic>
        <p:nvPicPr>
          <p:cNvPr id="13" name="Picture 12"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6844210" y="2401414"/>
            <a:ext cx="576546" cy="838245"/>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Callout 13"/>
          <p:cNvSpPr/>
          <p:nvPr/>
        </p:nvSpPr>
        <p:spPr bwMode="auto">
          <a:xfrm>
            <a:off x="1539178" y="1797530"/>
            <a:ext cx="996632" cy="584463"/>
          </a:xfrm>
          <a:prstGeom prst="cloudCallout">
            <a:avLst>
              <a:gd name="adj1" fmla="val -25619"/>
              <a:gd name="adj2" fmla="val 865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cycles</a:t>
            </a:r>
          </a:p>
        </p:txBody>
      </p:sp>
      <p:sp>
        <p:nvSpPr>
          <p:cNvPr id="15" name="Cloud Callout 14"/>
          <p:cNvSpPr/>
          <p:nvPr/>
        </p:nvSpPr>
        <p:spPr bwMode="auto">
          <a:xfrm>
            <a:off x="6844210" y="1249293"/>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treatment?</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Cloud Callout 15"/>
          <p:cNvSpPr/>
          <p:nvPr/>
        </p:nvSpPr>
        <p:spPr bwMode="auto">
          <a:xfrm>
            <a:off x="7423722" y="294742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of the same?</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Cloud Callout 16"/>
          <p:cNvSpPr/>
          <p:nvPr/>
        </p:nvSpPr>
        <p:spPr bwMode="auto">
          <a:xfrm>
            <a:off x="7474400" y="1856104"/>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Who needs more ICB?</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Cloud Callout 17"/>
          <p:cNvSpPr/>
          <p:nvPr/>
        </p:nvSpPr>
        <p:spPr bwMode="auto">
          <a:xfrm>
            <a:off x="4819454" y="139383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~20% not getting surgery</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Cloud Callout 18"/>
          <p:cNvSpPr/>
          <p:nvPr/>
        </p:nvSpPr>
        <p:spPr bwMode="auto">
          <a:xfrm>
            <a:off x="91114" y="1498080"/>
            <a:ext cx="1131382" cy="584463"/>
          </a:xfrm>
          <a:prstGeom prst="cloudCallout">
            <a:avLst>
              <a:gd name="adj1" fmla="val 9378"/>
              <a:gd name="adj2" fmla="val 9617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Important biomarkers</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0" name="Rectangle 19"/>
          <p:cNvSpPr/>
          <p:nvPr/>
        </p:nvSpPr>
        <p:spPr bwMode="auto">
          <a:xfrm>
            <a:off x="-62449" y="3517692"/>
            <a:ext cx="1460810" cy="5940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EGFR/</a:t>
            </a:r>
            <a:r>
              <a:rPr lang="en-US" sz="1000" dirty="0">
                <a:latin typeface="Arial" pitchFamily="-72" charset="0"/>
                <a:ea typeface="ＭＳ Ｐゴシック" pitchFamily="-72" charset="-128"/>
                <a:cs typeface="ＭＳ Ｐゴシック" pitchFamily="-72" charset="-128"/>
              </a:rPr>
              <a:t>ALK</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PD-L1</a:t>
            </a:r>
          </a:p>
          <a:p>
            <a:pPr marL="0" marR="0" indent="0" algn="ctr" defTabSz="914400" rtl="0" eaLnBrk="0" fontAlgn="base" latinLnBrk="0" hangingPunct="0">
              <a:lnSpc>
                <a:spcPct val="100000"/>
              </a:lnSpc>
              <a:spcBef>
                <a:spcPct val="0"/>
              </a:spcBef>
              <a:spcAft>
                <a:spcPct val="0"/>
              </a:spcAft>
              <a:buClrTx/>
              <a:buSzTx/>
              <a:buFontTx/>
              <a:buNone/>
              <a:tabLst/>
            </a:pPr>
            <a:r>
              <a:rPr lang="en-US" sz="1000" dirty="0">
                <a:latin typeface="Arial" pitchFamily="-72" charset="0"/>
                <a:ea typeface="ＭＳ Ｐゴシック" pitchFamily="-72" charset="-128"/>
                <a:cs typeface="ＭＳ Ｐゴシック" pitchFamily="-72" charset="-128"/>
              </a:rPr>
              <a:t>ROS1/RET/NTRK?</a:t>
            </a:r>
            <a:endPar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4" name="Picture 23"/>
          <p:cNvPicPr>
            <a:picLocks noChangeAspect="1"/>
          </p:cNvPicPr>
          <p:nvPr/>
        </p:nvPicPr>
        <p:blipFill>
          <a:blip r:embed="rId6"/>
          <a:stretch>
            <a:fillRect/>
          </a:stretch>
        </p:blipFill>
        <p:spPr>
          <a:xfrm>
            <a:off x="1434015" y="3279983"/>
            <a:ext cx="1914092" cy="998099"/>
          </a:xfrm>
          <a:prstGeom prst="rect">
            <a:avLst/>
          </a:prstGeom>
        </p:spPr>
      </p:pic>
      <p:sp>
        <p:nvSpPr>
          <p:cNvPr id="37" name="TextBox 36"/>
          <p:cNvSpPr txBox="1"/>
          <p:nvPr/>
        </p:nvSpPr>
        <p:spPr>
          <a:xfrm>
            <a:off x="7427633" y="4492021"/>
            <a:ext cx="1921599" cy="246221"/>
          </a:xfrm>
          <a:prstGeom prst="rect">
            <a:avLst/>
          </a:prstGeom>
          <a:noFill/>
        </p:spPr>
        <p:txBody>
          <a:bodyPr wrap="square" rtlCol="0">
            <a:spAutoFit/>
          </a:bodyPr>
          <a:lstStyle/>
          <a:p>
            <a:r>
              <a:rPr lang="en-US" sz="1000" i="1" dirty="0">
                <a:solidFill>
                  <a:srgbClr val="002060"/>
                </a:solidFill>
              </a:rPr>
              <a:t>Solomon et al. ESMO 2023</a:t>
            </a:r>
          </a:p>
        </p:txBody>
      </p:sp>
    </p:spTree>
    <p:extLst>
      <p:ext uri="{BB962C8B-B14F-4D97-AF65-F5344CB8AC3E}">
        <p14:creationId xmlns:p14="http://schemas.microsoft.com/office/powerpoint/2010/main" val="9954246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are we left with…</a:t>
            </a:r>
          </a:p>
        </p:txBody>
      </p:sp>
      <p:pic>
        <p:nvPicPr>
          <p:cNvPr id="3" name="Picture 2">
            <a:extLst>
              <a:ext uri="{FF2B5EF4-FFF2-40B4-BE49-F238E27FC236}">
                <a16:creationId xmlns:a16="http://schemas.microsoft.com/office/drawing/2014/main" id="{49A09585-F2C4-DEFF-18D6-6419C0792EB7}"/>
              </a:ext>
            </a:extLst>
          </p:cNvPr>
          <p:cNvPicPr>
            <a:picLocks noChangeAspect="1"/>
          </p:cNvPicPr>
          <p:nvPr/>
        </p:nvPicPr>
        <p:blipFill rotWithShape="1">
          <a:blip r:embed="rId2">
            <a:extLst>
              <a:ext uri="{28A0092B-C50C-407E-A947-70E740481C1C}">
                <a14:useLocalDpi xmlns:a14="http://schemas.microsoft.com/office/drawing/2010/main" val="0"/>
              </a:ext>
            </a:extLst>
          </a:blip>
          <a:srcRect t="44882" b="31456"/>
          <a:stretch/>
        </p:blipFill>
        <p:spPr>
          <a:xfrm>
            <a:off x="165596" y="2381994"/>
            <a:ext cx="1436653" cy="953236"/>
          </a:xfrm>
          <a:prstGeom prst="rect">
            <a:avLst/>
          </a:prstGeom>
        </p:spPr>
      </p:pic>
      <p:sp>
        <p:nvSpPr>
          <p:cNvPr id="4" name="Right Arrow 3"/>
          <p:cNvSpPr/>
          <p:nvPr/>
        </p:nvSpPr>
        <p:spPr bwMode="auto">
          <a:xfrm>
            <a:off x="1602249" y="2684216"/>
            <a:ext cx="61601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5" name="Picture 4"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2259608" y="2265093"/>
            <a:ext cx="576546" cy="838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emotherapy Stock Illustrations – 7,306 Chemotherapy Stock Illustrations,  Vectors &amp; Clipart - Dreamstime">
            <a:extLst>
              <a:ext uri="{FF2B5EF4-FFF2-40B4-BE49-F238E27FC236}">
                <a16:creationId xmlns:a16="http://schemas.microsoft.com/office/drawing/2014/main" id="{C3328A2F-B4DA-CE29-C779-DAB813B22F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562"/>
          <a:stretch/>
        </p:blipFill>
        <p:spPr bwMode="auto">
          <a:xfrm>
            <a:off x="2852492" y="2192229"/>
            <a:ext cx="843769" cy="1143001"/>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a:off x="3747032" y="2684216"/>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8" name="Picture 2">
            <a:extLst>
              <a:ext uri="{FF2B5EF4-FFF2-40B4-BE49-F238E27FC236}">
                <a16:creationId xmlns:a16="http://schemas.microsoft.com/office/drawing/2014/main" id="{A902C417-44D4-72E5-695F-AF28D6D1F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538" y="2223689"/>
            <a:ext cx="672300" cy="108008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bwMode="auto">
          <a:xfrm rot="19315258">
            <a:off x="5104380" y="248144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ight Arrow 9"/>
          <p:cNvSpPr/>
          <p:nvPr/>
        </p:nvSpPr>
        <p:spPr bwMode="auto">
          <a:xfrm rot="1723375">
            <a:off x="5154888" y="296516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Oval 10">
            <a:extLst>
              <a:ext uri="{FF2B5EF4-FFF2-40B4-BE49-F238E27FC236}">
                <a16:creationId xmlns:a16="http://schemas.microsoft.com/office/drawing/2014/main" id="{57B4F71A-4EF7-49EE-9833-B7C770AD3BB7}"/>
              </a:ext>
            </a:extLst>
          </p:cNvPr>
          <p:cNvSpPr/>
          <p:nvPr/>
        </p:nvSpPr>
        <p:spPr>
          <a:xfrm>
            <a:off x="5552273" y="2032116"/>
            <a:ext cx="1470695" cy="40720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 </a:t>
            </a:r>
            <a:r>
              <a:rPr lang="en-US" sz="1200" b="1" dirty="0" err="1"/>
              <a:t>pCR</a:t>
            </a:r>
            <a:r>
              <a:rPr lang="en-US" sz="1200" b="1" dirty="0"/>
              <a:t>/MPR</a:t>
            </a:r>
          </a:p>
        </p:txBody>
      </p:sp>
      <p:sp>
        <p:nvSpPr>
          <p:cNvPr id="12" name="Oval 11">
            <a:extLst>
              <a:ext uri="{FF2B5EF4-FFF2-40B4-BE49-F238E27FC236}">
                <a16:creationId xmlns:a16="http://schemas.microsoft.com/office/drawing/2014/main" id="{94EA4F83-7F9F-4DF2-83A1-EC0C3D94DC79}"/>
              </a:ext>
            </a:extLst>
          </p:cNvPr>
          <p:cNvSpPr/>
          <p:nvPr/>
        </p:nvSpPr>
        <p:spPr>
          <a:xfrm>
            <a:off x="5552273" y="3420506"/>
            <a:ext cx="1691540" cy="3893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t>- </a:t>
            </a:r>
            <a:r>
              <a:rPr lang="en-US" sz="1200" b="1" dirty="0" err="1"/>
              <a:t>pCR</a:t>
            </a:r>
            <a:r>
              <a:rPr lang="en-US" sz="1200" b="1" dirty="0"/>
              <a:t>/MPR</a:t>
            </a:r>
          </a:p>
        </p:txBody>
      </p:sp>
      <p:pic>
        <p:nvPicPr>
          <p:cNvPr id="13" name="Picture 12"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6844210" y="2401414"/>
            <a:ext cx="576546" cy="838245"/>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Callout 13"/>
          <p:cNvSpPr/>
          <p:nvPr/>
        </p:nvSpPr>
        <p:spPr bwMode="auto">
          <a:xfrm>
            <a:off x="1539178" y="1797530"/>
            <a:ext cx="996632" cy="584463"/>
          </a:xfrm>
          <a:prstGeom prst="cloudCallout">
            <a:avLst>
              <a:gd name="adj1" fmla="val -25619"/>
              <a:gd name="adj2" fmla="val 865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cycles</a:t>
            </a:r>
          </a:p>
        </p:txBody>
      </p:sp>
      <p:sp>
        <p:nvSpPr>
          <p:cNvPr id="15" name="Cloud Callout 14"/>
          <p:cNvSpPr/>
          <p:nvPr/>
        </p:nvSpPr>
        <p:spPr bwMode="auto">
          <a:xfrm>
            <a:off x="6844210" y="1249293"/>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treatment?</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Cloud Callout 15"/>
          <p:cNvSpPr/>
          <p:nvPr/>
        </p:nvSpPr>
        <p:spPr bwMode="auto">
          <a:xfrm>
            <a:off x="7423722" y="294742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of the same?</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Cloud Callout 16"/>
          <p:cNvSpPr/>
          <p:nvPr/>
        </p:nvSpPr>
        <p:spPr bwMode="auto">
          <a:xfrm>
            <a:off x="7474400" y="1856104"/>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Who needs more ICB?</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Cloud Callout 17"/>
          <p:cNvSpPr/>
          <p:nvPr/>
        </p:nvSpPr>
        <p:spPr bwMode="auto">
          <a:xfrm>
            <a:off x="4819454" y="139383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~20% not getting surgery</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Cloud Callout 18"/>
          <p:cNvSpPr/>
          <p:nvPr/>
        </p:nvSpPr>
        <p:spPr bwMode="auto">
          <a:xfrm>
            <a:off x="91114" y="1498080"/>
            <a:ext cx="1131382" cy="584463"/>
          </a:xfrm>
          <a:prstGeom prst="cloudCallout">
            <a:avLst>
              <a:gd name="adj1" fmla="val 9378"/>
              <a:gd name="adj2" fmla="val 9617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Important biomarkers</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0" name="Rectangle 19"/>
          <p:cNvSpPr/>
          <p:nvPr/>
        </p:nvSpPr>
        <p:spPr bwMode="auto">
          <a:xfrm>
            <a:off x="-62449" y="3517692"/>
            <a:ext cx="1460810" cy="5940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EGFR/</a:t>
            </a:r>
            <a:r>
              <a:rPr lang="en-US" sz="1000" dirty="0">
                <a:latin typeface="Arial" pitchFamily="-72" charset="0"/>
                <a:ea typeface="ＭＳ Ｐゴシック" pitchFamily="-72" charset="-128"/>
                <a:cs typeface="ＭＳ Ｐゴシック" pitchFamily="-72" charset="-128"/>
              </a:rPr>
              <a:t>ALK</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PD-L1</a:t>
            </a:r>
          </a:p>
          <a:p>
            <a:pPr marL="0" marR="0" indent="0" algn="ctr" defTabSz="914400" rtl="0" eaLnBrk="0" fontAlgn="base" latinLnBrk="0" hangingPunct="0">
              <a:lnSpc>
                <a:spcPct val="100000"/>
              </a:lnSpc>
              <a:spcBef>
                <a:spcPct val="0"/>
              </a:spcBef>
              <a:spcAft>
                <a:spcPct val="0"/>
              </a:spcAft>
              <a:buClrTx/>
              <a:buSzTx/>
              <a:buFontTx/>
              <a:buNone/>
              <a:tabLst/>
            </a:pPr>
            <a:r>
              <a:rPr lang="en-US" sz="1000" dirty="0">
                <a:latin typeface="Arial" pitchFamily="-72" charset="0"/>
                <a:ea typeface="ＭＳ Ｐゴシック" pitchFamily="-72" charset="-128"/>
                <a:cs typeface="ＭＳ Ｐゴシック" pitchFamily="-72" charset="-128"/>
              </a:rPr>
              <a:t>ROS1/RET/NTRK?</a:t>
            </a:r>
            <a:endPar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1" name="Picture 20"/>
          <p:cNvPicPr>
            <a:picLocks noChangeAspect="1"/>
          </p:cNvPicPr>
          <p:nvPr/>
        </p:nvPicPr>
        <p:blipFill>
          <a:blip r:embed="rId6"/>
          <a:stretch>
            <a:fillRect/>
          </a:stretch>
        </p:blipFill>
        <p:spPr>
          <a:xfrm>
            <a:off x="452632" y="774488"/>
            <a:ext cx="2173092" cy="931811"/>
          </a:xfrm>
          <a:prstGeom prst="rect">
            <a:avLst/>
          </a:prstGeom>
        </p:spPr>
      </p:pic>
      <p:pic>
        <p:nvPicPr>
          <p:cNvPr id="22" name="Picture 21"/>
          <p:cNvPicPr>
            <a:picLocks noChangeAspect="1"/>
          </p:cNvPicPr>
          <p:nvPr/>
        </p:nvPicPr>
        <p:blipFill>
          <a:blip r:embed="rId7"/>
          <a:stretch>
            <a:fillRect/>
          </a:stretch>
        </p:blipFill>
        <p:spPr>
          <a:xfrm>
            <a:off x="2684402" y="916388"/>
            <a:ext cx="717501" cy="799275"/>
          </a:xfrm>
          <a:prstGeom prst="rect">
            <a:avLst/>
          </a:prstGeom>
        </p:spPr>
      </p:pic>
      <p:pic>
        <p:nvPicPr>
          <p:cNvPr id="23" name="Picture 22"/>
          <p:cNvPicPr>
            <a:picLocks noChangeAspect="1"/>
          </p:cNvPicPr>
          <p:nvPr/>
        </p:nvPicPr>
        <p:blipFill>
          <a:blip r:embed="rId8"/>
          <a:stretch>
            <a:fillRect/>
          </a:stretch>
        </p:blipFill>
        <p:spPr>
          <a:xfrm>
            <a:off x="3460581" y="904747"/>
            <a:ext cx="756458" cy="830192"/>
          </a:xfrm>
          <a:prstGeom prst="rect">
            <a:avLst/>
          </a:prstGeom>
        </p:spPr>
      </p:pic>
      <p:pic>
        <p:nvPicPr>
          <p:cNvPr id="24" name="Picture 23"/>
          <p:cNvPicPr>
            <a:picLocks noChangeAspect="1"/>
          </p:cNvPicPr>
          <p:nvPr/>
        </p:nvPicPr>
        <p:blipFill>
          <a:blip r:embed="rId9"/>
          <a:stretch>
            <a:fillRect/>
          </a:stretch>
        </p:blipFill>
        <p:spPr>
          <a:xfrm>
            <a:off x="1434015" y="3279983"/>
            <a:ext cx="1914092" cy="998099"/>
          </a:xfrm>
          <a:prstGeom prst="rect">
            <a:avLst/>
          </a:prstGeom>
        </p:spPr>
      </p:pic>
      <p:sp>
        <p:nvSpPr>
          <p:cNvPr id="37" name="TextBox 36"/>
          <p:cNvSpPr txBox="1"/>
          <p:nvPr/>
        </p:nvSpPr>
        <p:spPr>
          <a:xfrm>
            <a:off x="7565508" y="4492021"/>
            <a:ext cx="1921599" cy="246221"/>
          </a:xfrm>
          <a:prstGeom prst="rect">
            <a:avLst/>
          </a:prstGeom>
          <a:noFill/>
        </p:spPr>
        <p:txBody>
          <a:bodyPr wrap="square" rtlCol="0">
            <a:spAutoFit/>
          </a:bodyPr>
          <a:lstStyle/>
          <a:p>
            <a:r>
              <a:rPr lang="en-US" sz="1000" i="1" dirty="0">
                <a:solidFill>
                  <a:srgbClr val="002060"/>
                </a:solidFill>
              </a:rPr>
              <a:t>Qui et al. ASCO 2022</a:t>
            </a:r>
          </a:p>
        </p:txBody>
      </p:sp>
    </p:spTree>
    <p:extLst>
      <p:ext uri="{BB962C8B-B14F-4D97-AF65-F5344CB8AC3E}">
        <p14:creationId xmlns:p14="http://schemas.microsoft.com/office/powerpoint/2010/main" val="19280539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are we left with…</a:t>
            </a:r>
          </a:p>
        </p:txBody>
      </p:sp>
      <p:pic>
        <p:nvPicPr>
          <p:cNvPr id="3" name="Picture 2">
            <a:extLst>
              <a:ext uri="{FF2B5EF4-FFF2-40B4-BE49-F238E27FC236}">
                <a16:creationId xmlns:a16="http://schemas.microsoft.com/office/drawing/2014/main" id="{49A09585-F2C4-DEFF-18D6-6419C0792EB7}"/>
              </a:ext>
            </a:extLst>
          </p:cNvPr>
          <p:cNvPicPr>
            <a:picLocks noChangeAspect="1"/>
          </p:cNvPicPr>
          <p:nvPr/>
        </p:nvPicPr>
        <p:blipFill rotWithShape="1">
          <a:blip r:embed="rId2">
            <a:extLst>
              <a:ext uri="{28A0092B-C50C-407E-A947-70E740481C1C}">
                <a14:useLocalDpi xmlns:a14="http://schemas.microsoft.com/office/drawing/2010/main" val="0"/>
              </a:ext>
            </a:extLst>
          </a:blip>
          <a:srcRect t="44882" b="31456"/>
          <a:stretch/>
        </p:blipFill>
        <p:spPr>
          <a:xfrm>
            <a:off x="165596" y="2381994"/>
            <a:ext cx="1436653" cy="953236"/>
          </a:xfrm>
          <a:prstGeom prst="rect">
            <a:avLst/>
          </a:prstGeom>
        </p:spPr>
      </p:pic>
      <p:sp>
        <p:nvSpPr>
          <p:cNvPr id="4" name="Right Arrow 3"/>
          <p:cNvSpPr/>
          <p:nvPr/>
        </p:nvSpPr>
        <p:spPr bwMode="auto">
          <a:xfrm>
            <a:off x="1602249" y="2684216"/>
            <a:ext cx="61601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5" name="Picture 4"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2259608" y="2265093"/>
            <a:ext cx="576546" cy="838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emotherapy Stock Illustrations – 7,306 Chemotherapy Stock Illustrations,  Vectors &amp; Clipart - Dreamstime">
            <a:extLst>
              <a:ext uri="{FF2B5EF4-FFF2-40B4-BE49-F238E27FC236}">
                <a16:creationId xmlns:a16="http://schemas.microsoft.com/office/drawing/2014/main" id="{C3328A2F-B4DA-CE29-C779-DAB813B22F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562"/>
          <a:stretch/>
        </p:blipFill>
        <p:spPr bwMode="auto">
          <a:xfrm>
            <a:off x="2852492" y="2192229"/>
            <a:ext cx="843769" cy="1143001"/>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a:off x="3747032" y="2684216"/>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8" name="Picture 2">
            <a:extLst>
              <a:ext uri="{FF2B5EF4-FFF2-40B4-BE49-F238E27FC236}">
                <a16:creationId xmlns:a16="http://schemas.microsoft.com/office/drawing/2014/main" id="{A902C417-44D4-72E5-695F-AF28D6D1F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538" y="2223689"/>
            <a:ext cx="672300" cy="108008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bwMode="auto">
          <a:xfrm rot="19315258">
            <a:off x="5104380" y="248144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ight Arrow 9"/>
          <p:cNvSpPr/>
          <p:nvPr/>
        </p:nvSpPr>
        <p:spPr bwMode="auto">
          <a:xfrm rot="1723375">
            <a:off x="5154888" y="296516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Oval 10">
            <a:extLst>
              <a:ext uri="{FF2B5EF4-FFF2-40B4-BE49-F238E27FC236}">
                <a16:creationId xmlns:a16="http://schemas.microsoft.com/office/drawing/2014/main" id="{57B4F71A-4EF7-49EE-9833-B7C770AD3BB7}"/>
              </a:ext>
            </a:extLst>
          </p:cNvPr>
          <p:cNvSpPr/>
          <p:nvPr/>
        </p:nvSpPr>
        <p:spPr>
          <a:xfrm>
            <a:off x="5552273" y="2032116"/>
            <a:ext cx="1470695" cy="40720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 </a:t>
            </a:r>
            <a:r>
              <a:rPr lang="en-US" sz="1200" b="1" dirty="0" err="1"/>
              <a:t>pCR</a:t>
            </a:r>
            <a:r>
              <a:rPr lang="en-US" sz="1200" b="1" dirty="0"/>
              <a:t>/MPR</a:t>
            </a:r>
          </a:p>
        </p:txBody>
      </p:sp>
      <p:sp>
        <p:nvSpPr>
          <p:cNvPr id="12" name="Oval 11">
            <a:extLst>
              <a:ext uri="{FF2B5EF4-FFF2-40B4-BE49-F238E27FC236}">
                <a16:creationId xmlns:a16="http://schemas.microsoft.com/office/drawing/2014/main" id="{94EA4F83-7F9F-4DF2-83A1-EC0C3D94DC79}"/>
              </a:ext>
            </a:extLst>
          </p:cNvPr>
          <p:cNvSpPr/>
          <p:nvPr/>
        </p:nvSpPr>
        <p:spPr>
          <a:xfrm>
            <a:off x="5552273" y="3420506"/>
            <a:ext cx="1691540" cy="3893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t>- </a:t>
            </a:r>
            <a:r>
              <a:rPr lang="en-US" sz="1200" b="1" dirty="0" err="1"/>
              <a:t>pCR</a:t>
            </a:r>
            <a:r>
              <a:rPr lang="en-US" sz="1200" b="1" dirty="0"/>
              <a:t>/MPR</a:t>
            </a:r>
          </a:p>
        </p:txBody>
      </p:sp>
      <p:pic>
        <p:nvPicPr>
          <p:cNvPr id="13" name="Picture 12"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6844210" y="2401414"/>
            <a:ext cx="576546" cy="838245"/>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Callout 13"/>
          <p:cNvSpPr/>
          <p:nvPr/>
        </p:nvSpPr>
        <p:spPr bwMode="auto">
          <a:xfrm>
            <a:off x="1539178" y="1797530"/>
            <a:ext cx="996632" cy="584463"/>
          </a:xfrm>
          <a:prstGeom prst="cloudCallout">
            <a:avLst>
              <a:gd name="adj1" fmla="val -25619"/>
              <a:gd name="adj2" fmla="val 865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cycles</a:t>
            </a:r>
          </a:p>
        </p:txBody>
      </p:sp>
      <p:sp>
        <p:nvSpPr>
          <p:cNvPr id="15" name="Cloud Callout 14"/>
          <p:cNvSpPr/>
          <p:nvPr/>
        </p:nvSpPr>
        <p:spPr bwMode="auto">
          <a:xfrm>
            <a:off x="6844210" y="1249293"/>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treatment?</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Cloud Callout 15"/>
          <p:cNvSpPr/>
          <p:nvPr/>
        </p:nvSpPr>
        <p:spPr bwMode="auto">
          <a:xfrm>
            <a:off x="7423722" y="294742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of the same?</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Cloud Callout 16"/>
          <p:cNvSpPr/>
          <p:nvPr/>
        </p:nvSpPr>
        <p:spPr bwMode="auto">
          <a:xfrm>
            <a:off x="7474400" y="1856104"/>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Who needs more ICB?</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Cloud Callout 17"/>
          <p:cNvSpPr/>
          <p:nvPr/>
        </p:nvSpPr>
        <p:spPr bwMode="auto">
          <a:xfrm>
            <a:off x="4819454" y="139383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~20% not getting surgery</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Cloud Callout 18"/>
          <p:cNvSpPr/>
          <p:nvPr/>
        </p:nvSpPr>
        <p:spPr bwMode="auto">
          <a:xfrm>
            <a:off x="91114" y="1498080"/>
            <a:ext cx="1131382" cy="584463"/>
          </a:xfrm>
          <a:prstGeom prst="cloudCallout">
            <a:avLst>
              <a:gd name="adj1" fmla="val 9378"/>
              <a:gd name="adj2" fmla="val 9617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Important biomarkers</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0" name="Rectangle 19"/>
          <p:cNvSpPr/>
          <p:nvPr/>
        </p:nvSpPr>
        <p:spPr bwMode="auto">
          <a:xfrm>
            <a:off x="-62449" y="3517692"/>
            <a:ext cx="1460810" cy="5940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EGFR/</a:t>
            </a:r>
            <a:r>
              <a:rPr lang="en-US" sz="1000" dirty="0">
                <a:latin typeface="Arial" pitchFamily="-72" charset="0"/>
                <a:ea typeface="ＭＳ Ｐゴシック" pitchFamily="-72" charset="-128"/>
                <a:cs typeface="ＭＳ Ｐゴシック" pitchFamily="-72" charset="-128"/>
              </a:rPr>
              <a:t>ALK</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PD-L1</a:t>
            </a:r>
          </a:p>
          <a:p>
            <a:pPr marL="0" marR="0" indent="0" algn="ctr" defTabSz="914400" rtl="0" eaLnBrk="0" fontAlgn="base" latinLnBrk="0" hangingPunct="0">
              <a:lnSpc>
                <a:spcPct val="100000"/>
              </a:lnSpc>
              <a:spcBef>
                <a:spcPct val="0"/>
              </a:spcBef>
              <a:spcAft>
                <a:spcPct val="0"/>
              </a:spcAft>
              <a:buClrTx/>
              <a:buSzTx/>
              <a:buFontTx/>
              <a:buNone/>
              <a:tabLst/>
            </a:pPr>
            <a:r>
              <a:rPr lang="en-US" sz="1000" dirty="0">
                <a:latin typeface="Arial" pitchFamily="-72" charset="0"/>
                <a:ea typeface="ＭＳ Ｐゴシック" pitchFamily="-72" charset="-128"/>
                <a:cs typeface="ＭＳ Ｐゴシック" pitchFamily="-72" charset="-128"/>
              </a:rPr>
              <a:t>ROS1/RET/NTRK?</a:t>
            </a:r>
            <a:endPar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1" name="Picture 20"/>
          <p:cNvPicPr>
            <a:picLocks noChangeAspect="1"/>
          </p:cNvPicPr>
          <p:nvPr/>
        </p:nvPicPr>
        <p:blipFill>
          <a:blip r:embed="rId6"/>
          <a:stretch>
            <a:fillRect/>
          </a:stretch>
        </p:blipFill>
        <p:spPr>
          <a:xfrm>
            <a:off x="452632" y="774488"/>
            <a:ext cx="2173092" cy="931811"/>
          </a:xfrm>
          <a:prstGeom prst="rect">
            <a:avLst/>
          </a:prstGeom>
        </p:spPr>
      </p:pic>
      <p:pic>
        <p:nvPicPr>
          <p:cNvPr id="22" name="Picture 21"/>
          <p:cNvPicPr>
            <a:picLocks noChangeAspect="1"/>
          </p:cNvPicPr>
          <p:nvPr/>
        </p:nvPicPr>
        <p:blipFill>
          <a:blip r:embed="rId7"/>
          <a:stretch>
            <a:fillRect/>
          </a:stretch>
        </p:blipFill>
        <p:spPr>
          <a:xfrm>
            <a:off x="2684402" y="916388"/>
            <a:ext cx="717501" cy="799275"/>
          </a:xfrm>
          <a:prstGeom prst="rect">
            <a:avLst/>
          </a:prstGeom>
        </p:spPr>
      </p:pic>
      <p:pic>
        <p:nvPicPr>
          <p:cNvPr id="23" name="Picture 22"/>
          <p:cNvPicPr>
            <a:picLocks noChangeAspect="1"/>
          </p:cNvPicPr>
          <p:nvPr/>
        </p:nvPicPr>
        <p:blipFill>
          <a:blip r:embed="rId8"/>
          <a:stretch>
            <a:fillRect/>
          </a:stretch>
        </p:blipFill>
        <p:spPr>
          <a:xfrm>
            <a:off x="3460581" y="904747"/>
            <a:ext cx="756458" cy="830192"/>
          </a:xfrm>
          <a:prstGeom prst="rect">
            <a:avLst/>
          </a:prstGeom>
        </p:spPr>
      </p:pic>
      <p:pic>
        <p:nvPicPr>
          <p:cNvPr id="24" name="Picture 23"/>
          <p:cNvPicPr>
            <a:picLocks noChangeAspect="1"/>
          </p:cNvPicPr>
          <p:nvPr/>
        </p:nvPicPr>
        <p:blipFill>
          <a:blip r:embed="rId9"/>
          <a:stretch>
            <a:fillRect/>
          </a:stretch>
        </p:blipFill>
        <p:spPr>
          <a:xfrm>
            <a:off x="1434015" y="3279983"/>
            <a:ext cx="1914092" cy="998099"/>
          </a:xfrm>
          <a:prstGeom prst="rect">
            <a:avLst/>
          </a:prstGeom>
        </p:spPr>
      </p:pic>
      <p:pic>
        <p:nvPicPr>
          <p:cNvPr id="25" name="Picture 24"/>
          <p:cNvPicPr>
            <a:picLocks noChangeAspect="1"/>
          </p:cNvPicPr>
          <p:nvPr/>
        </p:nvPicPr>
        <p:blipFill>
          <a:blip r:embed="rId10"/>
          <a:stretch>
            <a:fillRect/>
          </a:stretch>
        </p:blipFill>
        <p:spPr>
          <a:xfrm>
            <a:off x="3983232" y="1695865"/>
            <a:ext cx="2897301" cy="1961249"/>
          </a:xfrm>
          <a:prstGeom prst="rect">
            <a:avLst/>
          </a:prstGeom>
        </p:spPr>
      </p:pic>
      <p:sp>
        <p:nvSpPr>
          <p:cNvPr id="26" name="TextBox 25"/>
          <p:cNvSpPr txBox="1"/>
          <p:nvPr/>
        </p:nvSpPr>
        <p:spPr>
          <a:xfrm>
            <a:off x="7565508" y="4492021"/>
            <a:ext cx="1921599" cy="246221"/>
          </a:xfrm>
          <a:prstGeom prst="rect">
            <a:avLst/>
          </a:prstGeom>
          <a:noFill/>
        </p:spPr>
        <p:txBody>
          <a:bodyPr wrap="square" rtlCol="0">
            <a:spAutoFit/>
          </a:bodyPr>
          <a:lstStyle/>
          <a:p>
            <a:r>
              <a:rPr lang="en-US" sz="1000" i="1" dirty="0">
                <a:solidFill>
                  <a:srgbClr val="002060"/>
                </a:solidFill>
              </a:rPr>
              <a:t>Rosner et al. ASCO 2023</a:t>
            </a:r>
          </a:p>
        </p:txBody>
      </p:sp>
    </p:spTree>
    <p:extLst>
      <p:ext uri="{BB962C8B-B14F-4D97-AF65-F5344CB8AC3E}">
        <p14:creationId xmlns:p14="http://schemas.microsoft.com/office/powerpoint/2010/main" val="34240903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are we left with…</a:t>
            </a:r>
          </a:p>
        </p:txBody>
      </p:sp>
      <p:pic>
        <p:nvPicPr>
          <p:cNvPr id="3" name="Picture 2">
            <a:extLst>
              <a:ext uri="{FF2B5EF4-FFF2-40B4-BE49-F238E27FC236}">
                <a16:creationId xmlns:a16="http://schemas.microsoft.com/office/drawing/2014/main" id="{49A09585-F2C4-DEFF-18D6-6419C0792EB7}"/>
              </a:ext>
            </a:extLst>
          </p:cNvPr>
          <p:cNvPicPr>
            <a:picLocks noChangeAspect="1"/>
          </p:cNvPicPr>
          <p:nvPr/>
        </p:nvPicPr>
        <p:blipFill rotWithShape="1">
          <a:blip r:embed="rId2">
            <a:extLst>
              <a:ext uri="{28A0092B-C50C-407E-A947-70E740481C1C}">
                <a14:useLocalDpi xmlns:a14="http://schemas.microsoft.com/office/drawing/2010/main" val="0"/>
              </a:ext>
            </a:extLst>
          </a:blip>
          <a:srcRect t="44882" b="31456"/>
          <a:stretch/>
        </p:blipFill>
        <p:spPr>
          <a:xfrm>
            <a:off x="165596" y="2381994"/>
            <a:ext cx="1436653" cy="953236"/>
          </a:xfrm>
          <a:prstGeom prst="rect">
            <a:avLst/>
          </a:prstGeom>
        </p:spPr>
      </p:pic>
      <p:sp>
        <p:nvSpPr>
          <p:cNvPr id="4" name="Right Arrow 3"/>
          <p:cNvSpPr/>
          <p:nvPr/>
        </p:nvSpPr>
        <p:spPr bwMode="auto">
          <a:xfrm>
            <a:off x="1602249" y="2684216"/>
            <a:ext cx="61601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5" name="Picture 4"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2259608" y="2265093"/>
            <a:ext cx="576546" cy="838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emotherapy Stock Illustrations – 7,306 Chemotherapy Stock Illustrations,  Vectors &amp; Clipart - Dreamstime">
            <a:extLst>
              <a:ext uri="{FF2B5EF4-FFF2-40B4-BE49-F238E27FC236}">
                <a16:creationId xmlns:a16="http://schemas.microsoft.com/office/drawing/2014/main" id="{C3328A2F-B4DA-CE29-C779-DAB813B22F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562"/>
          <a:stretch/>
        </p:blipFill>
        <p:spPr bwMode="auto">
          <a:xfrm>
            <a:off x="2852492" y="2192229"/>
            <a:ext cx="843769" cy="1143001"/>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a:off x="3747032" y="2684216"/>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8" name="Picture 2">
            <a:extLst>
              <a:ext uri="{FF2B5EF4-FFF2-40B4-BE49-F238E27FC236}">
                <a16:creationId xmlns:a16="http://schemas.microsoft.com/office/drawing/2014/main" id="{A902C417-44D4-72E5-695F-AF28D6D1F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538" y="2223689"/>
            <a:ext cx="672300" cy="108008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bwMode="auto">
          <a:xfrm rot="19315258">
            <a:off x="5104380" y="248144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ight Arrow 9"/>
          <p:cNvSpPr/>
          <p:nvPr/>
        </p:nvSpPr>
        <p:spPr bwMode="auto">
          <a:xfrm rot="1723375">
            <a:off x="5154888" y="296516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Oval 10">
            <a:extLst>
              <a:ext uri="{FF2B5EF4-FFF2-40B4-BE49-F238E27FC236}">
                <a16:creationId xmlns:a16="http://schemas.microsoft.com/office/drawing/2014/main" id="{57B4F71A-4EF7-49EE-9833-B7C770AD3BB7}"/>
              </a:ext>
            </a:extLst>
          </p:cNvPr>
          <p:cNvSpPr/>
          <p:nvPr/>
        </p:nvSpPr>
        <p:spPr>
          <a:xfrm>
            <a:off x="5552273" y="2032116"/>
            <a:ext cx="1470695" cy="40720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 </a:t>
            </a:r>
            <a:r>
              <a:rPr lang="en-US" sz="1200" b="1" dirty="0" err="1"/>
              <a:t>pCR</a:t>
            </a:r>
            <a:r>
              <a:rPr lang="en-US" sz="1200" b="1" dirty="0"/>
              <a:t>/MPR</a:t>
            </a:r>
          </a:p>
        </p:txBody>
      </p:sp>
      <p:sp>
        <p:nvSpPr>
          <p:cNvPr id="12" name="Oval 11">
            <a:extLst>
              <a:ext uri="{FF2B5EF4-FFF2-40B4-BE49-F238E27FC236}">
                <a16:creationId xmlns:a16="http://schemas.microsoft.com/office/drawing/2014/main" id="{94EA4F83-7F9F-4DF2-83A1-EC0C3D94DC79}"/>
              </a:ext>
            </a:extLst>
          </p:cNvPr>
          <p:cNvSpPr/>
          <p:nvPr/>
        </p:nvSpPr>
        <p:spPr>
          <a:xfrm>
            <a:off x="5552273" y="3420506"/>
            <a:ext cx="1691540" cy="3893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t>- </a:t>
            </a:r>
            <a:r>
              <a:rPr lang="en-US" sz="1200" b="1" dirty="0" err="1"/>
              <a:t>pCR</a:t>
            </a:r>
            <a:r>
              <a:rPr lang="en-US" sz="1200" b="1" dirty="0"/>
              <a:t>/MPR</a:t>
            </a:r>
          </a:p>
        </p:txBody>
      </p:sp>
      <p:pic>
        <p:nvPicPr>
          <p:cNvPr id="13" name="Picture 12"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6844210" y="2401414"/>
            <a:ext cx="576546" cy="838245"/>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Callout 13"/>
          <p:cNvSpPr/>
          <p:nvPr/>
        </p:nvSpPr>
        <p:spPr bwMode="auto">
          <a:xfrm>
            <a:off x="1539178" y="1797530"/>
            <a:ext cx="996632" cy="584463"/>
          </a:xfrm>
          <a:prstGeom prst="cloudCallout">
            <a:avLst>
              <a:gd name="adj1" fmla="val -25619"/>
              <a:gd name="adj2" fmla="val 865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cycles</a:t>
            </a:r>
          </a:p>
        </p:txBody>
      </p:sp>
      <p:sp>
        <p:nvSpPr>
          <p:cNvPr id="15" name="Cloud Callout 14"/>
          <p:cNvSpPr/>
          <p:nvPr/>
        </p:nvSpPr>
        <p:spPr bwMode="auto">
          <a:xfrm>
            <a:off x="6844210" y="1249293"/>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treatment?</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Cloud Callout 15"/>
          <p:cNvSpPr/>
          <p:nvPr/>
        </p:nvSpPr>
        <p:spPr bwMode="auto">
          <a:xfrm>
            <a:off x="7423722" y="294742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of the same?</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Cloud Callout 16"/>
          <p:cNvSpPr/>
          <p:nvPr/>
        </p:nvSpPr>
        <p:spPr bwMode="auto">
          <a:xfrm>
            <a:off x="7474400" y="1856104"/>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Who needs more ICB?</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Cloud Callout 17"/>
          <p:cNvSpPr/>
          <p:nvPr/>
        </p:nvSpPr>
        <p:spPr bwMode="auto">
          <a:xfrm>
            <a:off x="4819454" y="139383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~20% not getting surgery</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Cloud Callout 18"/>
          <p:cNvSpPr/>
          <p:nvPr/>
        </p:nvSpPr>
        <p:spPr bwMode="auto">
          <a:xfrm>
            <a:off x="91114" y="1498080"/>
            <a:ext cx="1131382" cy="584463"/>
          </a:xfrm>
          <a:prstGeom prst="cloudCallout">
            <a:avLst>
              <a:gd name="adj1" fmla="val 9378"/>
              <a:gd name="adj2" fmla="val 9617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Important biomarkers</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0" name="Rectangle 19"/>
          <p:cNvSpPr/>
          <p:nvPr/>
        </p:nvSpPr>
        <p:spPr bwMode="auto">
          <a:xfrm>
            <a:off x="-62449" y="3517692"/>
            <a:ext cx="1460810" cy="5940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EGFR/</a:t>
            </a:r>
            <a:r>
              <a:rPr lang="en-US" sz="1000" dirty="0">
                <a:latin typeface="Arial" pitchFamily="-72" charset="0"/>
                <a:ea typeface="ＭＳ Ｐゴシック" pitchFamily="-72" charset="-128"/>
                <a:cs typeface="ＭＳ Ｐゴシック" pitchFamily="-72" charset="-128"/>
              </a:rPr>
              <a:t>ALK</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PD-L1</a:t>
            </a:r>
          </a:p>
          <a:p>
            <a:pPr marL="0" marR="0" indent="0" algn="ctr" defTabSz="914400" rtl="0" eaLnBrk="0" fontAlgn="base" latinLnBrk="0" hangingPunct="0">
              <a:lnSpc>
                <a:spcPct val="100000"/>
              </a:lnSpc>
              <a:spcBef>
                <a:spcPct val="0"/>
              </a:spcBef>
              <a:spcAft>
                <a:spcPct val="0"/>
              </a:spcAft>
              <a:buClrTx/>
              <a:buSzTx/>
              <a:buFontTx/>
              <a:buNone/>
              <a:tabLst/>
            </a:pPr>
            <a:r>
              <a:rPr lang="en-US" sz="1000" dirty="0">
                <a:latin typeface="Arial" pitchFamily="-72" charset="0"/>
                <a:ea typeface="ＭＳ Ｐゴシック" pitchFamily="-72" charset="-128"/>
                <a:cs typeface="ＭＳ Ｐゴシック" pitchFamily="-72" charset="-128"/>
              </a:rPr>
              <a:t>ROS1/RET/NTRK?</a:t>
            </a:r>
            <a:endPar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1" name="Picture 20"/>
          <p:cNvPicPr>
            <a:picLocks noChangeAspect="1"/>
          </p:cNvPicPr>
          <p:nvPr/>
        </p:nvPicPr>
        <p:blipFill>
          <a:blip r:embed="rId6"/>
          <a:stretch>
            <a:fillRect/>
          </a:stretch>
        </p:blipFill>
        <p:spPr>
          <a:xfrm>
            <a:off x="452632" y="774488"/>
            <a:ext cx="2173092" cy="931811"/>
          </a:xfrm>
          <a:prstGeom prst="rect">
            <a:avLst/>
          </a:prstGeom>
        </p:spPr>
      </p:pic>
      <p:pic>
        <p:nvPicPr>
          <p:cNvPr id="22" name="Picture 21"/>
          <p:cNvPicPr>
            <a:picLocks noChangeAspect="1"/>
          </p:cNvPicPr>
          <p:nvPr/>
        </p:nvPicPr>
        <p:blipFill>
          <a:blip r:embed="rId7"/>
          <a:stretch>
            <a:fillRect/>
          </a:stretch>
        </p:blipFill>
        <p:spPr>
          <a:xfrm>
            <a:off x="2684402" y="916388"/>
            <a:ext cx="717501" cy="799275"/>
          </a:xfrm>
          <a:prstGeom prst="rect">
            <a:avLst/>
          </a:prstGeom>
        </p:spPr>
      </p:pic>
      <p:pic>
        <p:nvPicPr>
          <p:cNvPr id="23" name="Picture 22"/>
          <p:cNvPicPr>
            <a:picLocks noChangeAspect="1"/>
          </p:cNvPicPr>
          <p:nvPr/>
        </p:nvPicPr>
        <p:blipFill>
          <a:blip r:embed="rId8"/>
          <a:stretch>
            <a:fillRect/>
          </a:stretch>
        </p:blipFill>
        <p:spPr>
          <a:xfrm>
            <a:off x="3460581" y="904747"/>
            <a:ext cx="756458" cy="830192"/>
          </a:xfrm>
          <a:prstGeom prst="rect">
            <a:avLst/>
          </a:prstGeom>
        </p:spPr>
      </p:pic>
      <p:pic>
        <p:nvPicPr>
          <p:cNvPr id="24" name="Picture 23"/>
          <p:cNvPicPr>
            <a:picLocks noChangeAspect="1"/>
          </p:cNvPicPr>
          <p:nvPr/>
        </p:nvPicPr>
        <p:blipFill>
          <a:blip r:embed="rId9"/>
          <a:stretch>
            <a:fillRect/>
          </a:stretch>
        </p:blipFill>
        <p:spPr>
          <a:xfrm>
            <a:off x="1434015" y="3279983"/>
            <a:ext cx="1914092" cy="998099"/>
          </a:xfrm>
          <a:prstGeom prst="rect">
            <a:avLst/>
          </a:prstGeom>
        </p:spPr>
      </p:pic>
      <p:pic>
        <p:nvPicPr>
          <p:cNvPr id="25" name="Picture 24"/>
          <p:cNvPicPr>
            <a:picLocks noChangeAspect="1"/>
          </p:cNvPicPr>
          <p:nvPr/>
        </p:nvPicPr>
        <p:blipFill>
          <a:blip r:embed="rId10"/>
          <a:stretch>
            <a:fillRect/>
          </a:stretch>
        </p:blipFill>
        <p:spPr>
          <a:xfrm>
            <a:off x="3983232" y="1695865"/>
            <a:ext cx="2897301" cy="1961249"/>
          </a:xfrm>
          <a:prstGeom prst="rect">
            <a:avLst/>
          </a:prstGeom>
        </p:spPr>
      </p:pic>
      <p:pic>
        <p:nvPicPr>
          <p:cNvPr id="26" name="Picture 25"/>
          <p:cNvPicPr>
            <a:picLocks noChangeAspect="1"/>
          </p:cNvPicPr>
          <p:nvPr/>
        </p:nvPicPr>
        <p:blipFill>
          <a:blip r:embed="rId11"/>
          <a:stretch>
            <a:fillRect/>
          </a:stretch>
        </p:blipFill>
        <p:spPr>
          <a:xfrm>
            <a:off x="6614193" y="84666"/>
            <a:ext cx="2121862" cy="1632495"/>
          </a:xfrm>
          <a:prstGeom prst="rect">
            <a:avLst/>
          </a:prstGeom>
        </p:spPr>
      </p:pic>
      <p:sp>
        <p:nvSpPr>
          <p:cNvPr id="27" name="Oval 26"/>
          <p:cNvSpPr/>
          <p:nvPr/>
        </p:nvSpPr>
        <p:spPr bwMode="auto">
          <a:xfrm>
            <a:off x="7515658" y="209760"/>
            <a:ext cx="1220397" cy="44657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8" name="TextBox 27"/>
          <p:cNvSpPr txBox="1"/>
          <p:nvPr/>
        </p:nvSpPr>
        <p:spPr>
          <a:xfrm>
            <a:off x="7341225" y="4492021"/>
            <a:ext cx="1921599" cy="246221"/>
          </a:xfrm>
          <a:prstGeom prst="rect">
            <a:avLst/>
          </a:prstGeom>
          <a:noFill/>
        </p:spPr>
        <p:txBody>
          <a:bodyPr wrap="square" rtlCol="0">
            <a:spAutoFit/>
          </a:bodyPr>
          <a:lstStyle/>
          <a:p>
            <a:r>
              <a:rPr lang="en-US" sz="1000" i="1" dirty="0" err="1">
                <a:solidFill>
                  <a:srgbClr val="002060"/>
                </a:solidFill>
              </a:rPr>
              <a:t>Provencio</a:t>
            </a:r>
            <a:r>
              <a:rPr lang="en-US" sz="1000" i="1" dirty="0">
                <a:solidFill>
                  <a:srgbClr val="002060"/>
                </a:solidFill>
              </a:rPr>
              <a:t> et al. ESMO 2023</a:t>
            </a:r>
          </a:p>
        </p:txBody>
      </p:sp>
    </p:spTree>
    <p:extLst>
      <p:ext uri="{BB962C8B-B14F-4D97-AF65-F5344CB8AC3E}">
        <p14:creationId xmlns:p14="http://schemas.microsoft.com/office/powerpoint/2010/main" val="12601987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are we left with…</a:t>
            </a:r>
          </a:p>
        </p:txBody>
      </p:sp>
      <p:pic>
        <p:nvPicPr>
          <p:cNvPr id="3" name="Picture 2">
            <a:extLst>
              <a:ext uri="{FF2B5EF4-FFF2-40B4-BE49-F238E27FC236}">
                <a16:creationId xmlns:a16="http://schemas.microsoft.com/office/drawing/2014/main" id="{49A09585-F2C4-DEFF-18D6-6419C0792EB7}"/>
              </a:ext>
            </a:extLst>
          </p:cNvPr>
          <p:cNvPicPr>
            <a:picLocks noChangeAspect="1"/>
          </p:cNvPicPr>
          <p:nvPr/>
        </p:nvPicPr>
        <p:blipFill rotWithShape="1">
          <a:blip r:embed="rId2">
            <a:extLst>
              <a:ext uri="{28A0092B-C50C-407E-A947-70E740481C1C}">
                <a14:useLocalDpi xmlns:a14="http://schemas.microsoft.com/office/drawing/2010/main" val="0"/>
              </a:ext>
            </a:extLst>
          </a:blip>
          <a:srcRect t="44882" b="31456"/>
          <a:stretch/>
        </p:blipFill>
        <p:spPr>
          <a:xfrm>
            <a:off x="165596" y="2381994"/>
            <a:ext cx="1436653" cy="953236"/>
          </a:xfrm>
          <a:prstGeom prst="rect">
            <a:avLst/>
          </a:prstGeom>
        </p:spPr>
      </p:pic>
      <p:sp>
        <p:nvSpPr>
          <p:cNvPr id="4" name="Right Arrow 3"/>
          <p:cNvSpPr/>
          <p:nvPr/>
        </p:nvSpPr>
        <p:spPr bwMode="auto">
          <a:xfrm>
            <a:off x="1602249" y="2684216"/>
            <a:ext cx="61601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5" name="Picture 4"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2259608" y="2265093"/>
            <a:ext cx="576546" cy="838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emotherapy Stock Illustrations – 7,306 Chemotherapy Stock Illustrations,  Vectors &amp; Clipart - Dreamstime">
            <a:extLst>
              <a:ext uri="{FF2B5EF4-FFF2-40B4-BE49-F238E27FC236}">
                <a16:creationId xmlns:a16="http://schemas.microsoft.com/office/drawing/2014/main" id="{C3328A2F-B4DA-CE29-C779-DAB813B22F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562"/>
          <a:stretch/>
        </p:blipFill>
        <p:spPr bwMode="auto">
          <a:xfrm>
            <a:off x="2852492" y="2192229"/>
            <a:ext cx="843769" cy="1143001"/>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a:off x="3747032" y="2684216"/>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8" name="Picture 2">
            <a:extLst>
              <a:ext uri="{FF2B5EF4-FFF2-40B4-BE49-F238E27FC236}">
                <a16:creationId xmlns:a16="http://schemas.microsoft.com/office/drawing/2014/main" id="{A902C417-44D4-72E5-695F-AF28D6D1F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538" y="2223689"/>
            <a:ext cx="672300" cy="108008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bwMode="auto">
          <a:xfrm rot="19315258">
            <a:off x="5104380" y="248144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ight Arrow 9"/>
          <p:cNvSpPr/>
          <p:nvPr/>
        </p:nvSpPr>
        <p:spPr bwMode="auto">
          <a:xfrm rot="1723375">
            <a:off x="5154888" y="296516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Oval 10">
            <a:extLst>
              <a:ext uri="{FF2B5EF4-FFF2-40B4-BE49-F238E27FC236}">
                <a16:creationId xmlns:a16="http://schemas.microsoft.com/office/drawing/2014/main" id="{57B4F71A-4EF7-49EE-9833-B7C770AD3BB7}"/>
              </a:ext>
            </a:extLst>
          </p:cNvPr>
          <p:cNvSpPr/>
          <p:nvPr/>
        </p:nvSpPr>
        <p:spPr>
          <a:xfrm>
            <a:off x="5552273" y="2032116"/>
            <a:ext cx="1470695" cy="40720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 </a:t>
            </a:r>
            <a:r>
              <a:rPr lang="en-US" sz="1200" b="1" dirty="0" err="1"/>
              <a:t>pCR</a:t>
            </a:r>
            <a:r>
              <a:rPr lang="en-US" sz="1200" b="1" dirty="0"/>
              <a:t>/MPR</a:t>
            </a:r>
          </a:p>
        </p:txBody>
      </p:sp>
      <p:sp>
        <p:nvSpPr>
          <p:cNvPr id="12" name="Oval 11">
            <a:extLst>
              <a:ext uri="{FF2B5EF4-FFF2-40B4-BE49-F238E27FC236}">
                <a16:creationId xmlns:a16="http://schemas.microsoft.com/office/drawing/2014/main" id="{94EA4F83-7F9F-4DF2-83A1-EC0C3D94DC79}"/>
              </a:ext>
            </a:extLst>
          </p:cNvPr>
          <p:cNvSpPr/>
          <p:nvPr/>
        </p:nvSpPr>
        <p:spPr>
          <a:xfrm>
            <a:off x="5552273" y="3420506"/>
            <a:ext cx="1691540" cy="3893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t>- </a:t>
            </a:r>
            <a:r>
              <a:rPr lang="en-US" sz="1200" b="1" dirty="0" err="1"/>
              <a:t>pCR</a:t>
            </a:r>
            <a:r>
              <a:rPr lang="en-US" sz="1200" b="1" dirty="0"/>
              <a:t>/MPR</a:t>
            </a:r>
          </a:p>
        </p:txBody>
      </p:sp>
      <p:pic>
        <p:nvPicPr>
          <p:cNvPr id="13" name="Picture 12"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6844210" y="2401414"/>
            <a:ext cx="576546" cy="838245"/>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Callout 13"/>
          <p:cNvSpPr/>
          <p:nvPr/>
        </p:nvSpPr>
        <p:spPr bwMode="auto">
          <a:xfrm>
            <a:off x="1539178" y="1797530"/>
            <a:ext cx="996632" cy="584463"/>
          </a:xfrm>
          <a:prstGeom prst="cloudCallout">
            <a:avLst>
              <a:gd name="adj1" fmla="val -25619"/>
              <a:gd name="adj2" fmla="val 865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cycles</a:t>
            </a:r>
          </a:p>
        </p:txBody>
      </p:sp>
      <p:sp>
        <p:nvSpPr>
          <p:cNvPr id="15" name="Cloud Callout 14"/>
          <p:cNvSpPr/>
          <p:nvPr/>
        </p:nvSpPr>
        <p:spPr bwMode="auto">
          <a:xfrm>
            <a:off x="6844210" y="1249293"/>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treatment?</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Cloud Callout 15"/>
          <p:cNvSpPr/>
          <p:nvPr/>
        </p:nvSpPr>
        <p:spPr bwMode="auto">
          <a:xfrm>
            <a:off x="7423722" y="294742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of the same?</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Cloud Callout 16"/>
          <p:cNvSpPr/>
          <p:nvPr/>
        </p:nvSpPr>
        <p:spPr bwMode="auto">
          <a:xfrm>
            <a:off x="7474400" y="1856104"/>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Who needs more ICB?</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Cloud Callout 17"/>
          <p:cNvSpPr/>
          <p:nvPr/>
        </p:nvSpPr>
        <p:spPr bwMode="auto">
          <a:xfrm>
            <a:off x="4819454" y="139383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~20% not getting surgery</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Cloud Callout 18"/>
          <p:cNvSpPr/>
          <p:nvPr/>
        </p:nvSpPr>
        <p:spPr bwMode="auto">
          <a:xfrm>
            <a:off x="91114" y="1498080"/>
            <a:ext cx="1131382" cy="584463"/>
          </a:xfrm>
          <a:prstGeom prst="cloudCallout">
            <a:avLst>
              <a:gd name="adj1" fmla="val 9378"/>
              <a:gd name="adj2" fmla="val 9617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Important biomarkers</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0" name="Rectangle 19"/>
          <p:cNvSpPr/>
          <p:nvPr/>
        </p:nvSpPr>
        <p:spPr bwMode="auto">
          <a:xfrm>
            <a:off x="-62449" y="3517692"/>
            <a:ext cx="1460810" cy="5940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EGFR/</a:t>
            </a:r>
            <a:r>
              <a:rPr lang="en-US" sz="1000" dirty="0">
                <a:latin typeface="Arial" pitchFamily="-72" charset="0"/>
                <a:ea typeface="ＭＳ Ｐゴシック" pitchFamily="-72" charset="-128"/>
                <a:cs typeface="ＭＳ Ｐゴシック" pitchFamily="-72" charset="-128"/>
              </a:rPr>
              <a:t>ALK</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PD-L1</a:t>
            </a:r>
          </a:p>
          <a:p>
            <a:pPr marL="0" marR="0" indent="0" algn="ctr" defTabSz="914400" rtl="0" eaLnBrk="0" fontAlgn="base" latinLnBrk="0" hangingPunct="0">
              <a:lnSpc>
                <a:spcPct val="100000"/>
              </a:lnSpc>
              <a:spcBef>
                <a:spcPct val="0"/>
              </a:spcBef>
              <a:spcAft>
                <a:spcPct val="0"/>
              </a:spcAft>
              <a:buClrTx/>
              <a:buSzTx/>
              <a:buFontTx/>
              <a:buNone/>
              <a:tabLst/>
            </a:pPr>
            <a:r>
              <a:rPr lang="en-US" sz="1000" dirty="0">
                <a:latin typeface="Arial" pitchFamily="-72" charset="0"/>
                <a:ea typeface="ＭＳ Ｐゴシック" pitchFamily="-72" charset="-128"/>
                <a:cs typeface="ＭＳ Ｐゴシック" pitchFamily="-72" charset="-128"/>
              </a:rPr>
              <a:t>ROS1/RET/NTRK?</a:t>
            </a:r>
            <a:endPar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1" name="Picture 20"/>
          <p:cNvPicPr>
            <a:picLocks noChangeAspect="1"/>
          </p:cNvPicPr>
          <p:nvPr/>
        </p:nvPicPr>
        <p:blipFill>
          <a:blip r:embed="rId6"/>
          <a:stretch>
            <a:fillRect/>
          </a:stretch>
        </p:blipFill>
        <p:spPr>
          <a:xfrm>
            <a:off x="452632" y="774488"/>
            <a:ext cx="2173092" cy="931811"/>
          </a:xfrm>
          <a:prstGeom prst="rect">
            <a:avLst/>
          </a:prstGeom>
        </p:spPr>
      </p:pic>
      <p:pic>
        <p:nvPicPr>
          <p:cNvPr id="22" name="Picture 21"/>
          <p:cNvPicPr>
            <a:picLocks noChangeAspect="1"/>
          </p:cNvPicPr>
          <p:nvPr/>
        </p:nvPicPr>
        <p:blipFill>
          <a:blip r:embed="rId7"/>
          <a:stretch>
            <a:fillRect/>
          </a:stretch>
        </p:blipFill>
        <p:spPr>
          <a:xfrm>
            <a:off x="2684402" y="916388"/>
            <a:ext cx="717501" cy="799275"/>
          </a:xfrm>
          <a:prstGeom prst="rect">
            <a:avLst/>
          </a:prstGeom>
        </p:spPr>
      </p:pic>
      <p:pic>
        <p:nvPicPr>
          <p:cNvPr id="23" name="Picture 22"/>
          <p:cNvPicPr>
            <a:picLocks noChangeAspect="1"/>
          </p:cNvPicPr>
          <p:nvPr/>
        </p:nvPicPr>
        <p:blipFill>
          <a:blip r:embed="rId8"/>
          <a:stretch>
            <a:fillRect/>
          </a:stretch>
        </p:blipFill>
        <p:spPr>
          <a:xfrm>
            <a:off x="3460581" y="904747"/>
            <a:ext cx="756458" cy="830192"/>
          </a:xfrm>
          <a:prstGeom prst="rect">
            <a:avLst/>
          </a:prstGeom>
        </p:spPr>
      </p:pic>
      <p:pic>
        <p:nvPicPr>
          <p:cNvPr id="24" name="Picture 23"/>
          <p:cNvPicPr>
            <a:picLocks noChangeAspect="1"/>
          </p:cNvPicPr>
          <p:nvPr/>
        </p:nvPicPr>
        <p:blipFill>
          <a:blip r:embed="rId9"/>
          <a:stretch>
            <a:fillRect/>
          </a:stretch>
        </p:blipFill>
        <p:spPr>
          <a:xfrm>
            <a:off x="1434015" y="3279983"/>
            <a:ext cx="1914092" cy="998099"/>
          </a:xfrm>
          <a:prstGeom prst="rect">
            <a:avLst/>
          </a:prstGeom>
        </p:spPr>
      </p:pic>
      <p:pic>
        <p:nvPicPr>
          <p:cNvPr id="25" name="Picture 24"/>
          <p:cNvPicPr>
            <a:picLocks noChangeAspect="1"/>
          </p:cNvPicPr>
          <p:nvPr/>
        </p:nvPicPr>
        <p:blipFill>
          <a:blip r:embed="rId10"/>
          <a:stretch>
            <a:fillRect/>
          </a:stretch>
        </p:blipFill>
        <p:spPr>
          <a:xfrm>
            <a:off x="3983232" y="1695865"/>
            <a:ext cx="2897301" cy="1961249"/>
          </a:xfrm>
          <a:prstGeom prst="rect">
            <a:avLst/>
          </a:prstGeom>
        </p:spPr>
      </p:pic>
      <p:pic>
        <p:nvPicPr>
          <p:cNvPr id="26" name="Picture 25"/>
          <p:cNvPicPr>
            <a:picLocks noChangeAspect="1"/>
          </p:cNvPicPr>
          <p:nvPr/>
        </p:nvPicPr>
        <p:blipFill>
          <a:blip r:embed="rId11"/>
          <a:stretch>
            <a:fillRect/>
          </a:stretch>
        </p:blipFill>
        <p:spPr>
          <a:xfrm>
            <a:off x="6614193" y="84666"/>
            <a:ext cx="2121862" cy="1632495"/>
          </a:xfrm>
          <a:prstGeom prst="rect">
            <a:avLst/>
          </a:prstGeom>
        </p:spPr>
      </p:pic>
      <p:sp>
        <p:nvSpPr>
          <p:cNvPr id="27" name="Oval 26"/>
          <p:cNvSpPr/>
          <p:nvPr/>
        </p:nvSpPr>
        <p:spPr bwMode="auto">
          <a:xfrm>
            <a:off x="7515658" y="209760"/>
            <a:ext cx="1220397" cy="44657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8" name="Picture 27"/>
          <p:cNvPicPr>
            <a:picLocks noChangeAspect="1"/>
          </p:cNvPicPr>
          <p:nvPr/>
        </p:nvPicPr>
        <p:blipFill>
          <a:blip r:embed="rId12"/>
          <a:stretch>
            <a:fillRect/>
          </a:stretch>
        </p:blipFill>
        <p:spPr>
          <a:xfrm>
            <a:off x="4764088" y="1341592"/>
            <a:ext cx="3404175" cy="2052856"/>
          </a:xfrm>
          <a:prstGeom prst="rect">
            <a:avLst/>
          </a:prstGeom>
        </p:spPr>
      </p:pic>
      <p:pic>
        <p:nvPicPr>
          <p:cNvPr id="29" name="Picture 28"/>
          <p:cNvPicPr>
            <a:picLocks noChangeAspect="1"/>
          </p:cNvPicPr>
          <p:nvPr/>
        </p:nvPicPr>
        <p:blipFill>
          <a:blip r:embed="rId13"/>
          <a:stretch>
            <a:fillRect/>
          </a:stretch>
        </p:blipFill>
        <p:spPr>
          <a:xfrm>
            <a:off x="387278" y="1581502"/>
            <a:ext cx="3798695" cy="1775297"/>
          </a:xfrm>
          <a:prstGeom prst="rect">
            <a:avLst/>
          </a:prstGeom>
        </p:spPr>
      </p:pic>
      <p:sp>
        <p:nvSpPr>
          <p:cNvPr id="30" name="Oval 29"/>
          <p:cNvSpPr/>
          <p:nvPr/>
        </p:nvSpPr>
        <p:spPr bwMode="auto">
          <a:xfrm>
            <a:off x="6607150" y="2261141"/>
            <a:ext cx="917248" cy="44883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1" name="Oval 30"/>
          <p:cNvSpPr/>
          <p:nvPr/>
        </p:nvSpPr>
        <p:spPr bwMode="auto">
          <a:xfrm>
            <a:off x="2205023" y="2245897"/>
            <a:ext cx="917248" cy="44883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2" name="TextBox 31"/>
          <p:cNvSpPr txBox="1"/>
          <p:nvPr/>
        </p:nvSpPr>
        <p:spPr>
          <a:xfrm>
            <a:off x="2319308" y="2308900"/>
            <a:ext cx="715260" cy="338554"/>
          </a:xfrm>
          <a:prstGeom prst="rect">
            <a:avLst/>
          </a:prstGeom>
          <a:noFill/>
        </p:spPr>
        <p:txBody>
          <a:bodyPr wrap="none" rtlCol="0">
            <a:spAutoFit/>
          </a:bodyPr>
          <a:lstStyle/>
          <a:p>
            <a:r>
              <a:rPr lang="en-US" sz="1600" dirty="0">
                <a:solidFill>
                  <a:srgbClr val="002060"/>
                </a:solidFill>
              </a:rPr>
              <a:t>~15%</a:t>
            </a:r>
          </a:p>
        </p:txBody>
      </p:sp>
      <p:sp>
        <p:nvSpPr>
          <p:cNvPr id="33" name="TextBox 32"/>
          <p:cNvSpPr txBox="1"/>
          <p:nvPr/>
        </p:nvSpPr>
        <p:spPr>
          <a:xfrm>
            <a:off x="7341225" y="4492021"/>
            <a:ext cx="1921599" cy="400110"/>
          </a:xfrm>
          <a:prstGeom prst="rect">
            <a:avLst/>
          </a:prstGeom>
          <a:noFill/>
        </p:spPr>
        <p:txBody>
          <a:bodyPr wrap="square" rtlCol="0">
            <a:spAutoFit/>
          </a:bodyPr>
          <a:lstStyle/>
          <a:p>
            <a:r>
              <a:rPr lang="en-US" sz="1000" i="1" dirty="0" err="1">
                <a:solidFill>
                  <a:srgbClr val="002060"/>
                </a:solidFill>
              </a:rPr>
              <a:t>Wakelee</a:t>
            </a:r>
            <a:r>
              <a:rPr lang="en-US" sz="1000" i="1" dirty="0">
                <a:solidFill>
                  <a:srgbClr val="002060"/>
                </a:solidFill>
              </a:rPr>
              <a:t> et al. ASCO 2023</a:t>
            </a:r>
          </a:p>
          <a:p>
            <a:r>
              <a:rPr lang="en-US" sz="1000" i="1" dirty="0" err="1">
                <a:solidFill>
                  <a:srgbClr val="002060"/>
                </a:solidFill>
              </a:rPr>
              <a:t>Provencio</a:t>
            </a:r>
            <a:r>
              <a:rPr lang="en-US" sz="1000" i="1" dirty="0">
                <a:solidFill>
                  <a:srgbClr val="002060"/>
                </a:solidFill>
              </a:rPr>
              <a:t> et al. ESMO 2023</a:t>
            </a:r>
          </a:p>
        </p:txBody>
      </p:sp>
    </p:spTree>
    <p:extLst>
      <p:ext uri="{BB962C8B-B14F-4D97-AF65-F5344CB8AC3E}">
        <p14:creationId xmlns:p14="http://schemas.microsoft.com/office/powerpoint/2010/main" val="225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are we left with…</a:t>
            </a:r>
          </a:p>
        </p:txBody>
      </p:sp>
      <p:pic>
        <p:nvPicPr>
          <p:cNvPr id="3" name="Picture 2">
            <a:extLst>
              <a:ext uri="{FF2B5EF4-FFF2-40B4-BE49-F238E27FC236}">
                <a16:creationId xmlns:a16="http://schemas.microsoft.com/office/drawing/2014/main" id="{49A09585-F2C4-DEFF-18D6-6419C0792EB7}"/>
              </a:ext>
            </a:extLst>
          </p:cNvPr>
          <p:cNvPicPr>
            <a:picLocks noChangeAspect="1"/>
          </p:cNvPicPr>
          <p:nvPr/>
        </p:nvPicPr>
        <p:blipFill rotWithShape="1">
          <a:blip r:embed="rId2">
            <a:extLst>
              <a:ext uri="{28A0092B-C50C-407E-A947-70E740481C1C}">
                <a14:useLocalDpi xmlns:a14="http://schemas.microsoft.com/office/drawing/2010/main" val="0"/>
              </a:ext>
            </a:extLst>
          </a:blip>
          <a:srcRect t="44882" b="31456"/>
          <a:stretch/>
        </p:blipFill>
        <p:spPr>
          <a:xfrm>
            <a:off x="165596" y="2381994"/>
            <a:ext cx="1436653" cy="953236"/>
          </a:xfrm>
          <a:prstGeom prst="rect">
            <a:avLst/>
          </a:prstGeom>
        </p:spPr>
      </p:pic>
      <p:sp>
        <p:nvSpPr>
          <p:cNvPr id="4" name="Right Arrow 3"/>
          <p:cNvSpPr/>
          <p:nvPr/>
        </p:nvSpPr>
        <p:spPr bwMode="auto">
          <a:xfrm>
            <a:off x="1602249" y="2684216"/>
            <a:ext cx="61601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5" name="Picture 4"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2259608" y="2265093"/>
            <a:ext cx="576546" cy="838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emotherapy Stock Illustrations – 7,306 Chemotherapy Stock Illustrations,  Vectors &amp; Clipart - Dreamstime">
            <a:extLst>
              <a:ext uri="{FF2B5EF4-FFF2-40B4-BE49-F238E27FC236}">
                <a16:creationId xmlns:a16="http://schemas.microsoft.com/office/drawing/2014/main" id="{C3328A2F-B4DA-CE29-C779-DAB813B22F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562"/>
          <a:stretch/>
        </p:blipFill>
        <p:spPr bwMode="auto">
          <a:xfrm>
            <a:off x="2852492" y="2192229"/>
            <a:ext cx="843769" cy="1143001"/>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a:off x="3747032" y="2684216"/>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8" name="Picture 2">
            <a:extLst>
              <a:ext uri="{FF2B5EF4-FFF2-40B4-BE49-F238E27FC236}">
                <a16:creationId xmlns:a16="http://schemas.microsoft.com/office/drawing/2014/main" id="{A902C417-44D4-72E5-695F-AF28D6D1F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538" y="2223689"/>
            <a:ext cx="672300" cy="108008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bwMode="auto">
          <a:xfrm rot="19315258">
            <a:off x="5104380" y="248144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ight Arrow 9"/>
          <p:cNvSpPr/>
          <p:nvPr/>
        </p:nvSpPr>
        <p:spPr bwMode="auto">
          <a:xfrm rot="1723375">
            <a:off x="5154888" y="296516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Oval 10">
            <a:extLst>
              <a:ext uri="{FF2B5EF4-FFF2-40B4-BE49-F238E27FC236}">
                <a16:creationId xmlns:a16="http://schemas.microsoft.com/office/drawing/2014/main" id="{57B4F71A-4EF7-49EE-9833-B7C770AD3BB7}"/>
              </a:ext>
            </a:extLst>
          </p:cNvPr>
          <p:cNvSpPr/>
          <p:nvPr/>
        </p:nvSpPr>
        <p:spPr>
          <a:xfrm>
            <a:off x="5552273" y="2032116"/>
            <a:ext cx="1470695" cy="40720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 </a:t>
            </a:r>
            <a:r>
              <a:rPr lang="en-US" sz="1200" b="1" dirty="0" err="1"/>
              <a:t>pCR</a:t>
            </a:r>
            <a:r>
              <a:rPr lang="en-US" sz="1200" b="1" dirty="0"/>
              <a:t>/MPR</a:t>
            </a:r>
          </a:p>
        </p:txBody>
      </p:sp>
      <p:sp>
        <p:nvSpPr>
          <p:cNvPr id="12" name="Oval 11">
            <a:extLst>
              <a:ext uri="{FF2B5EF4-FFF2-40B4-BE49-F238E27FC236}">
                <a16:creationId xmlns:a16="http://schemas.microsoft.com/office/drawing/2014/main" id="{94EA4F83-7F9F-4DF2-83A1-EC0C3D94DC79}"/>
              </a:ext>
            </a:extLst>
          </p:cNvPr>
          <p:cNvSpPr/>
          <p:nvPr/>
        </p:nvSpPr>
        <p:spPr>
          <a:xfrm>
            <a:off x="5552273" y="3420506"/>
            <a:ext cx="1691540" cy="3893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t>- </a:t>
            </a:r>
            <a:r>
              <a:rPr lang="en-US" sz="1200" b="1" dirty="0" err="1"/>
              <a:t>pCR</a:t>
            </a:r>
            <a:r>
              <a:rPr lang="en-US" sz="1200" b="1" dirty="0"/>
              <a:t>/MPR</a:t>
            </a:r>
          </a:p>
        </p:txBody>
      </p:sp>
      <p:pic>
        <p:nvPicPr>
          <p:cNvPr id="13" name="Picture 12"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6844210" y="2401414"/>
            <a:ext cx="576546" cy="838245"/>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Callout 13"/>
          <p:cNvSpPr/>
          <p:nvPr/>
        </p:nvSpPr>
        <p:spPr bwMode="auto">
          <a:xfrm>
            <a:off x="1539178" y="1797530"/>
            <a:ext cx="996632" cy="584463"/>
          </a:xfrm>
          <a:prstGeom prst="cloudCallout">
            <a:avLst>
              <a:gd name="adj1" fmla="val -25619"/>
              <a:gd name="adj2" fmla="val 865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cycles</a:t>
            </a:r>
          </a:p>
        </p:txBody>
      </p:sp>
      <p:sp>
        <p:nvSpPr>
          <p:cNvPr id="15" name="Cloud Callout 14"/>
          <p:cNvSpPr/>
          <p:nvPr/>
        </p:nvSpPr>
        <p:spPr bwMode="auto">
          <a:xfrm>
            <a:off x="6844210" y="1249293"/>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treatment?</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Cloud Callout 15"/>
          <p:cNvSpPr/>
          <p:nvPr/>
        </p:nvSpPr>
        <p:spPr bwMode="auto">
          <a:xfrm>
            <a:off x="7423722" y="294742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of the same?</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Cloud Callout 16"/>
          <p:cNvSpPr/>
          <p:nvPr/>
        </p:nvSpPr>
        <p:spPr bwMode="auto">
          <a:xfrm>
            <a:off x="7474400" y="1856104"/>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Who needs more ICB?</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Cloud Callout 17"/>
          <p:cNvSpPr/>
          <p:nvPr/>
        </p:nvSpPr>
        <p:spPr bwMode="auto">
          <a:xfrm>
            <a:off x="4819454" y="139383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~20% not getting surgery</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Cloud Callout 18"/>
          <p:cNvSpPr/>
          <p:nvPr/>
        </p:nvSpPr>
        <p:spPr bwMode="auto">
          <a:xfrm>
            <a:off x="91114" y="1498080"/>
            <a:ext cx="1131382" cy="584463"/>
          </a:xfrm>
          <a:prstGeom prst="cloudCallout">
            <a:avLst>
              <a:gd name="adj1" fmla="val 9378"/>
              <a:gd name="adj2" fmla="val 9617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Important biomarkers</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0" name="Rectangle 19"/>
          <p:cNvSpPr/>
          <p:nvPr/>
        </p:nvSpPr>
        <p:spPr bwMode="auto">
          <a:xfrm>
            <a:off x="-62449" y="3517692"/>
            <a:ext cx="1460810" cy="5940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EGFR/</a:t>
            </a:r>
            <a:r>
              <a:rPr lang="en-US" sz="1000" dirty="0">
                <a:latin typeface="Arial" pitchFamily="-72" charset="0"/>
                <a:ea typeface="ＭＳ Ｐゴシック" pitchFamily="-72" charset="-128"/>
                <a:cs typeface="ＭＳ Ｐゴシック" pitchFamily="-72" charset="-128"/>
              </a:rPr>
              <a:t>ALK</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PD-L1</a:t>
            </a:r>
          </a:p>
          <a:p>
            <a:pPr marL="0" marR="0" indent="0" algn="ctr" defTabSz="914400" rtl="0" eaLnBrk="0" fontAlgn="base" latinLnBrk="0" hangingPunct="0">
              <a:lnSpc>
                <a:spcPct val="100000"/>
              </a:lnSpc>
              <a:spcBef>
                <a:spcPct val="0"/>
              </a:spcBef>
              <a:spcAft>
                <a:spcPct val="0"/>
              </a:spcAft>
              <a:buClrTx/>
              <a:buSzTx/>
              <a:buFontTx/>
              <a:buNone/>
              <a:tabLst/>
            </a:pPr>
            <a:r>
              <a:rPr lang="en-US" sz="1000" dirty="0">
                <a:latin typeface="Arial" pitchFamily="-72" charset="0"/>
                <a:ea typeface="ＭＳ Ｐゴシック" pitchFamily="-72" charset="-128"/>
                <a:cs typeface="ＭＳ Ｐゴシック" pitchFamily="-72" charset="-128"/>
              </a:rPr>
              <a:t>ROS1/RET/NTRK?</a:t>
            </a:r>
            <a:endPar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1" name="Picture 20"/>
          <p:cNvPicPr>
            <a:picLocks noChangeAspect="1"/>
          </p:cNvPicPr>
          <p:nvPr/>
        </p:nvPicPr>
        <p:blipFill>
          <a:blip r:embed="rId6"/>
          <a:stretch>
            <a:fillRect/>
          </a:stretch>
        </p:blipFill>
        <p:spPr>
          <a:xfrm>
            <a:off x="452632" y="774488"/>
            <a:ext cx="2173092" cy="931811"/>
          </a:xfrm>
          <a:prstGeom prst="rect">
            <a:avLst/>
          </a:prstGeom>
        </p:spPr>
      </p:pic>
      <p:pic>
        <p:nvPicPr>
          <p:cNvPr id="22" name="Picture 21"/>
          <p:cNvPicPr>
            <a:picLocks noChangeAspect="1"/>
          </p:cNvPicPr>
          <p:nvPr/>
        </p:nvPicPr>
        <p:blipFill>
          <a:blip r:embed="rId7"/>
          <a:stretch>
            <a:fillRect/>
          </a:stretch>
        </p:blipFill>
        <p:spPr>
          <a:xfrm>
            <a:off x="2684402" y="916388"/>
            <a:ext cx="717501" cy="799275"/>
          </a:xfrm>
          <a:prstGeom prst="rect">
            <a:avLst/>
          </a:prstGeom>
        </p:spPr>
      </p:pic>
      <p:pic>
        <p:nvPicPr>
          <p:cNvPr id="23" name="Picture 22"/>
          <p:cNvPicPr>
            <a:picLocks noChangeAspect="1"/>
          </p:cNvPicPr>
          <p:nvPr/>
        </p:nvPicPr>
        <p:blipFill>
          <a:blip r:embed="rId8"/>
          <a:stretch>
            <a:fillRect/>
          </a:stretch>
        </p:blipFill>
        <p:spPr>
          <a:xfrm>
            <a:off x="3460581" y="904747"/>
            <a:ext cx="756458" cy="830192"/>
          </a:xfrm>
          <a:prstGeom prst="rect">
            <a:avLst/>
          </a:prstGeom>
        </p:spPr>
      </p:pic>
      <p:pic>
        <p:nvPicPr>
          <p:cNvPr id="24" name="Picture 23"/>
          <p:cNvPicPr>
            <a:picLocks noChangeAspect="1"/>
          </p:cNvPicPr>
          <p:nvPr/>
        </p:nvPicPr>
        <p:blipFill>
          <a:blip r:embed="rId9"/>
          <a:stretch>
            <a:fillRect/>
          </a:stretch>
        </p:blipFill>
        <p:spPr>
          <a:xfrm>
            <a:off x="1434015" y="3279983"/>
            <a:ext cx="1914092" cy="998099"/>
          </a:xfrm>
          <a:prstGeom prst="rect">
            <a:avLst/>
          </a:prstGeom>
        </p:spPr>
      </p:pic>
      <p:pic>
        <p:nvPicPr>
          <p:cNvPr id="25" name="Picture 24"/>
          <p:cNvPicPr>
            <a:picLocks noChangeAspect="1"/>
          </p:cNvPicPr>
          <p:nvPr/>
        </p:nvPicPr>
        <p:blipFill>
          <a:blip r:embed="rId10"/>
          <a:stretch>
            <a:fillRect/>
          </a:stretch>
        </p:blipFill>
        <p:spPr>
          <a:xfrm>
            <a:off x="3983232" y="1695865"/>
            <a:ext cx="2897301" cy="1961249"/>
          </a:xfrm>
          <a:prstGeom prst="rect">
            <a:avLst/>
          </a:prstGeom>
        </p:spPr>
      </p:pic>
      <p:pic>
        <p:nvPicPr>
          <p:cNvPr id="26" name="Picture 25"/>
          <p:cNvPicPr>
            <a:picLocks noChangeAspect="1"/>
          </p:cNvPicPr>
          <p:nvPr/>
        </p:nvPicPr>
        <p:blipFill>
          <a:blip r:embed="rId11"/>
          <a:stretch>
            <a:fillRect/>
          </a:stretch>
        </p:blipFill>
        <p:spPr>
          <a:xfrm>
            <a:off x="6614193" y="84666"/>
            <a:ext cx="2121862" cy="1632495"/>
          </a:xfrm>
          <a:prstGeom prst="rect">
            <a:avLst/>
          </a:prstGeom>
        </p:spPr>
      </p:pic>
      <p:sp>
        <p:nvSpPr>
          <p:cNvPr id="27" name="Oval 26"/>
          <p:cNvSpPr/>
          <p:nvPr/>
        </p:nvSpPr>
        <p:spPr bwMode="auto">
          <a:xfrm>
            <a:off x="7515658" y="209760"/>
            <a:ext cx="1220397" cy="44657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9" name="Picture 28"/>
          <p:cNvPicPr>
            <a:picLocks noChangeAspect="1"/>
          </p:cNvPicPr>
          <p:nvPr/>
        </p:nvPicPr>
        <p:blipFill>
          <a:blip r:embed="rId12"/>
          <a:stretch>
            <a:fillRect/>
          </a:stretch>
        </p:blipFill>
        <p:spPr>
          <a:xfrm>
            <a:off x="4764088" y="1341592"/>
            <a:ext cx="3404175" cy="2052856"/>
          </a:xfrm>
          <a:prstGeom prst="rect">
            <a:avLst/>
          </a:prstGeom>
        </p:spPr>
      </p:pic>
      <p:sp>
        <p:nvSpPr>
          <p:cNvPr id="31" name="Oval 30"/>
          <p:cNvSpPr/>
          <p:nvPr/>
        </p:nvSpPr>
        <p:spPr bwMode="auto">
          <a:xfrm>
            <a:off x="6607150" y="2261141"/>
            <a:ext cx="917248" cy="44883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33" name="Picture 32"/>
          <p:cNvPicPr>
            <a:picLocks noChangeAspect="1"/>
          </p:cNvPicPr>
          <p:nvPr/>
        </p:nvPicPr>
        <p:blipFill>
          <a:blip r:embed="rId13"/>
          <a:stretch>
            <a:fillRect/>
          </a:stretch>
        </p:blipFill>
        <p:spPr>
          <a:xfrm>
            <a:off x="387278" y="1581502"/>
            <a:ext cx="3798695" cy="1775297"/>
          </a:xfrm>
          <a:prstGeom prst="rect">
            <a:avLst/>
          </a:prstGeom>
        </p:spPr>
      </p:pic>
      <p:sp>
        <p:nvSpPr>
          <p:cNvPr id="30" name="Oval 29"/>
          <p:cNvSpPr/>
          <p:nvPr/>
        </p:nvSpPr>
        <p:spPr bwMode="auto">
          <a:xfrm>
            <a:off x="2205023" y="2245897"/>
            <a:ext cx="917248" cy="44883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2" name="TextBox 31"/>
          <p:cNvSpPr txBox="1"/>
          <p:nvPr/>
        </p:nvSpPr>
        <p:spPr>
          <a:xfrm>
            <a:off x="2319308" y="2308900"/>
            <a:ext cx="715260" cy="338554"/>
          </a:xfrm>
          <a:prstGeom prst="rect">
            <a:avLst/>
          </a:prstGeom>
          <a:noFill/>
        </p:spPr>
        <p:txBody>
          <a:bodyPr wrap="none" rtlCol="0">
            <a:spAutoFit/>
          </a:bodyPr>
          <a:lstStyle/>
          <a:p>
            <a:r>
              <a:rPr lang="en-US" sz="1600" dirty="0">
                <a:solidFill>
                  <a:srgbClr val="002060"/>
                </a:solidFill>
              </a:rPr>
              <a:t>~15%</a:t>
            </a:r>
          </a:p>
        </p:txBody>
      </p:sp>
      <p:pic>
        <p:nvPicPr>
          <p:cNvPr id="37" name="Picture 36"/>
          <p:cNvPicPr>
            <a:picLocks noChangeAspect="1"/>
          </p:cNvPicPr>
          <p:nvPr/>
        </p:nvPicPr>
        <p:blipFill>
          <a:blip r:embed="rId14"/>
          <a:stretch>
            <a:fillRect/>
          </a:stretch>
        </p:blipFill>
        <p:spPr>
          <a:xfrm>
            <a:off x="685257" y="1943308"/>
            <a:ext cx="7773485" cy="847843"/>
          </a:xfrm>
          <a:prstGeom prst="rect">
            <a:avLst/>
          </a:prstGeom>
        </p:spPr>
      </p:pic>
      <p:pic>
        <p:nvPicPr>
          <p:cNvPr id="38" name="Picture 37"/>
          <p:cNvPicPr>
            <a:picLocks noChangeAspect="1"/>
          </p:cNvPicPr>
          <p:nvPr/>
        </p:nvPicPr>
        <p:blipFill>
          <a:blip r:embed="rId15"/>
          <a:stretch>
            <a:fillRect/>
          </a:stretch>
        </p:blipFill>
        <p:spPr>
          <a:xfrm>
            <a:off x="2290916" y="3271485"/>
            <a:ext cx="4686954" cy="857370"/>
          </a:xfrm>
          <a:prstGeom prst="rect">
            <a:avLst/>
          </a:prstGeom>
        </p:spPr>
      </p:pic>
      <p:pic>
        <p:nvPicPr>
          <p:cNvPr id="39" name="Picture 38"/>
          <p:cNvPicPr>
            <a:picLocks noChangeAspect="1"/>
          </p:cNvPicPr>
          <p:nvPr/>
        </p:nvPicPr>
        <p:blipFill>
          <a:blip r:embed="rId16"/>
          <a:stretch>
            <a:fillRect/>
          </a:stretch>
        </p:blipFill>
        <p:spPr>
          <a:xfrm>
            <a:off x="943630" y="557902"/>
            <a:ext cx="7116168" cy="1133633"/>
          </a:xfrm>
          <a:prstGeom prst="rect">
            <a:avLst/>
          </a:prstGeom>
        </p:spPr>
      </p:pic>
      <p:sp>
        <p:nvSpPr>
          <p:cNvPr id="40" name="TextBox 39"/>
          <p:cNvSpPr txBox="1"/>
          <p:nvPr/>
        </p:nvSpPr>
        <p:spPr>
          <a:xfrm>
            <a:off x="7341225" y="4492021"/>
            <a:ext cx="1921599" cy="400110"/>
          </a:xfrm>
          <a:prstGeom prst="rect">
            <a:avLst/>
          </a:prstGeom>
          <a:noFill/>
        </p:spPr>
        <p:txBody>
          <a:bodyPr wrap="square" rtlCol="0">
            <a:spAutoFit/>
          </a:bodyPr>
          <a:lstStyle/>
          <a:p>
            <a:r>
              <a:rPr lang="en-US" sz="1000" i="1" dirty="0" err="1">
                <a:solidFill>
                  <a:srgbClr val="002060"/>
                </a:solidFill>
              </a:rPr>
              <a:t>Wakelee</a:t>
            </a:r>
            <a:r>
              <a:rPr lang="en-US" sz="1000" i="1" dirty="0">
                <a:solidFill>
                  <a:srgbClr val="002060"/>
                </a:solidFill>
              </a:rPr>
              <a:t> et al. ASCO 2023</a:t>
            </a:r>
          </a:p>
          <a:p>
            <a:r>
              <a:rPr lang="en-US" sz="1000" i="1" dirty="0" err="1">
                <a:solidFill>
                  <a:srgbClr val="002060"/>
                </a:solidFill>
              </a:rPr>
              <a:t>Heymach</a:t>
            </a:r>
            <a:r>
              <a:rPr lang="en-US" sz="1000" i="1" dirty="0">
                <a:solidFill>
                  <a:srgbClr val="002060"/>
                </a:solidFill>
              </a:rPr>
              <a:t> et al. NEJM 2023</a:t>
            </a:r>
          </a:p>
        </p:txBody>
      </p:sp>
    </p:spTree>
    <p:extLst>
      <p:ext uri="{BB962C8B-B14F-4D97-AF65-F5344CB8AC3E}">
        <p14:creationId xmlns:p14="http://schemas.microsoft.com/office/powerpoint/2010/main" val="3269231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4691" y="1388837"/>
            <a:ext cx="8326581" cy="2915920"/>
          </a:xfrm>
        </p:spPr>
        <p:txBody>
          <a:bodyPr/>
          <a:lstStyle/>
          <a:p>
            <a:pPr algn="ctr" rtl="0" fontAlgn="base"/>
            <a:r>
              <a:rPr lang="en-US" b="1" dirty="0">
                <a:solidFill>
                  <a:srgbClr val="002E51"/>
                </a:solidFill>
                <a:latin typeface="Arial" panose="020B0604020202020204" pitchFamily="34" charset="0"/>
              </a:rPr>
              <a:t> Dr. Ranee Wenham, MD</a:t>
            </a:r>
          </a:p>
          <a:p>
            <a:pPr algn="ctr" rtl="0" fontAlgn="base"/>
            <a:r>
              <a:rPr lang="en-US" b="0" i="0" u="none" strike="noStrike" dirty="0">
                <a:solidFill>
                  <a:srgbClr val="002E51"/>
                </a:solidFill>
                <a:effectLst/>
                <a:latin typeface="Arial" panose="020B0604020202020204" pitchFamily="34" charset="0"/>
              </a:rPr>
              <a:t>Director of Head and Neck Medical Oncology </a:t>
            </a:r>
          </a:p>
          <a:p>
            <a:pPr algn="ctr" rtl="0" fontAlgn="base"/>
            <a:r>
              <a:rPr lang="en-US" b="0" i="0" u="none" strike="noStrike" dirty="0">
                <a:solidFill>
                  <a:srgbClr val="002E51"/>
                </a:solidFill>
                <a:effectLst/>
                <a:latin typeface="Arial" panose="020B0604020202020204" pitchFamily="34" charset="0"/>
              </a:rPr>
              <a:t>Solid Tumor Section Head at the University of Maryland </a:t>
            </a:r>
            <a:r>
              <a:rPr lang="en-US" b="0" i="0" u="none" strike="noStrike" dirty="0" err="1">
                <a:solidFill>
                  <a:srgbClr val="002E51"/>
                </a:solidFill>
                <a:effectLst/>
                <a:latin typeface="Arial" panose="020B0604020202020204" pitchFamily="34" charset="0"/>
              </a:rPr>
              <a:t>Greenebaum</a:t>
            </a:r>
            <a:r>
              <a:rPr lang="en-US" b="0" i="0" u="none" strike="noStrike">
                <a:solidFill>
                  <a:srgbClr val="002E51"/>
                </a:solidFill>
                <a:effectLst/>
                <a:latin typeface="Arial" panose="020B0604020202020204" pitchFamily="34" charset="0"/>
              </a:rPr>
              <a:t> Comprehensive Cancer Center</a:t>
            </a:r>
            <a:endParaRPr lang="en-US" b="0" i="0" u="none" strike="noStrike" dirty="0">
              <a:solidFill>
                <a:srgbClr val="002E51"/>
              </a:solidFill>
              <a:effectLst/>
              <a:latin typeface="Arial" panose="020B0604020202020204" pitchFamily="34" charset="0"/>
            </a:endParaRPr>
          </a:p>
          <a:p>
            <a:pPr algn="ctr" rtl="0" fontAlgn="base"/>
            <a:r>
              <a:rPr lang="en-US" dirty="0">
                <a:solidFill>
                  <a:srgbClr val="002E51"/>
                </a:solidFill>
                <a:latin typeface="Arial" panose="020B0604020202020204" pitchFamily="34" charset="0"/>
              </a:rPr>
              <a:t>University of Maryland</a:t>
            </a:r>
          </a:p>
          <a:p>
            <a:pPr algn="ctr" rtl="0" fontAlgn="base"/>
            <a:r>
              <a:rPr lang="en-US" dirty="0">
                <a:solidFill>
                  <a:srgbClr val="002E51"/>
                </a:solidFill>
                <a:latin typeface="Arial" panose="020B0604020202020204" pitchFamily="34" charset="0"/>
              </a:rPr>
              <a:t>Baltimore, MD</a:t>
            </a:r>
          </a:p>
          <a:p>
            <a:pPr algn="ctr" rtl="0" fontAlgn="base"/>
            <a:r>
              <a:rPr lang="en-US" sz="1800" b="0" i="0" dirty="0">
                <a:solidFill>
                  <a:srgbClr val="002E51"/>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dirty="0"/>
              <a:t>Program Chair</a:t>
            </a:r>
            <a:endParaRPr lang="en-US" b="1" dirty="0"/>
          </a:p>
        </p:txBody>
      </p:sp>
    </p:spTree>
    <p:extLst>
      <p:ext uri="{BB962C8B-B14F-4D97-AF65-F5344CB8AC3E}">
        <p14:creationId xmlns:p14="http://schemas.microsoft.com/office/powerpoint/2010/main" val="39811970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are we left with…</a:t>
            </a:r>
          </a:p>
        </p:txBody>
      </p:sp>
      <p:pic>
        <p:nvPicPr>
          <p:cNvPr id="3" name="Picture 2">
            <a:extLst>
              <a:ext uri="{FF2B5EF4-FFF2-40B4-BE49-F238E27FC236}">
                <a16:creationId xmlns:a16="http://schemas.microsoft.com/office/drawing/2014/main" id="{49A09585-F2C4-DEFF-18D6-6419C0792EB7}"/>
              </a:ext>
            </a:extLst>
          </p:cNvPr>
          <p:cNvPicPr>
            <a:picLocks noChangeAspect="1"/>
          </p:cNvPicPr>
          <p:nvPr/>
        </p:nvPicPr>
        <p:blipFill rotWithShape="1">
          <a:blip r:embed="rId2">
            <a:extLst>
              <a:ext uri="{28A0092B-C50C-407E-A947-70E740481C1C}">
                <a14:useLocalDpi xmlns:a14="http://schemas.microsoft.com/office/drawing/2010/main" val="0"/>
              </a:ext>
            </a:extLst>
          </a:blip>
          <a:srcRect t="44882" b="31456"/>
          <a:stretch/>
        </p:blipFill>
        <p:spPr>
          <a:xfrm>
            <a:off x="165596" y="2381994"/>
            <a:ext cx="1436653" cy="953236"/>
          </a:xfrm>
          <a:prstGeom prst="rect">
            <a:avLst/>
          </a:prstGeom>
        </p:spPr>
      </p:pic>
      <p:sp>
        <p:nvSpPr>
          <p:cNvPr id="4" name="Right Arrow 3"/>
          <p:cNvSpPr/>
          <p:nvPr/>
        </p:nvSpPr>
        <p:spPr bwMode="auto">
          <a:xfrm>
            <a:off x="1602249" y="2684216"/>
            <a:ext cx="61601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5" name="Picture 4"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2259608" y="2265093"/>
            <a:ext cx="576546" cy="838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emotherapy Stock Illustrations – 7,306 Chemotherapy Stock Illustrations,  Vectors &amp; Clipart - Dreamstime">
            <a:extLst>
              <a:ext uri="{FF2B5EF4-FFF2-40B4-BE49-F238E27FC236}">
                <a16:creationId xmlns:a16="http://schemas.microsoft.com/office/drawing/2014/main" id="{C3328A2F-B4DA-CE29-C779-DAB813B22F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562"/>
          <a:stretch/>
        </p:blipFill>
        <p:spPr bwMode="auto">
          <a:xfrm>
            <a:off x="2852492" y="2192229"/>
            <a:ext cx="843769" cy="1143001"/>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a:off x="3747032" y="2684216"/>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8" name="Picture 2">
            <a:extLst>
              <a:ext uri="{FF2B5EF4-FFF2-40B4-BE49-F238E27FC236}">
                <a16:creationId xmlns:a16="http://schemas.microsoft.com/office/drawing/2014/main" id="{A902C417-44D4-72E5-695F-AF28D6D1F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538" y="2223689"/>
            <a:ext cx="672300" cy="108008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bwMode="auto">
          <a:xfrm rot="19315258">
            <a:off x="5104380" y="248144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ight Arrow 9"/>
          <p:cNvSpPr/>
          <p:nvPr/>
        </p:nvSpPr>
        <p:spPr bwMode="auto">
          <a:xfrm rot="1723375">
            <a:off x="5154888" y="2965163"/>
            <a:ext cx="532735" cy="3487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Oval 10">
            <a:extLst>
              <a:ext uri="{FF2B5EF4-FFF2-40B4-BE49-F238E27FC236}">
                <a16:creationId xmlns:a16="http://schemas.microsoft.com/office/drawing/2014/main" id="{57B4F71A-4EF7-49EE-9833-B7C770AD3BB7}"/>
              </a:ext>
            </a:extLst>
          </p:cNvPr>
          <p:cNvSpPr/>
          <p:nvPr/>
        </p:nvSpPr>
        <p:spPr>
          <a:xfrm>
            <a:off x="5552273" y="2032116"/>
            <a:ext cx="1470695" cy="40720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 </a:t>
            </a:r>
            <a:r>
              <a:rPr lang="en-US" sz="1200" b="1" dirty="0" err="1"/>
              <a:t>pCR</a:t>
            </a:r>
            <a:r>
              <a:rPr lang="en-US" sz="1200" b="1" dirty="0"/>
              <a:t>/MPR</a:t>
            </a:r>
          </a:p>
        </p:txBody>
      </p:sp>
      <p:sp>
        <p:nvSpPr>
          <p:cNvPr id="12" name="Oval 11">
            <a:extLst>
              <a:ext uri="{FF2B5EF4-FFF2-40B4-BE49-F238E27FC236}">
                <a16:creationId xmlns:a16="http://schemas.microsoft.com/office/drawing/2014/main" id="{94EA4F83-7F9F-4DF2-83A1-EC0C3D94DC79}"/>
              </a:ext>
            </a:extLst>
          </p:cNvPr>
          <p:cNvSpPr/>
          <p:nvPr/>
        </p:nvSpPr>
        <p:spPr>
          <a:xfrm>
            <a:off x="5552273" y="3420506"/>
            <a:ext cx="1691540" cy="3893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t>- </a:t>
            </a:r>
            <a:r>
              <a:rPr lang="en-US" sz="1200" b="1" dirty="0" err="1"/>
              <a:t>pCR</a:t>
            </a:r>
            <a:r>
              <a:rPr lang="en-US" sz="1200" b="1" dirty="0"/>
              <a:t>/MPR</a:t>
            </a:r>
          </a:p>
        </p:txBody>
      </p:sp>
      <p:pic>
        <p:nvPicPr>
          <p:cNvPr id="13" name="Picture 12" descr="Antibody Icon Stock Illustration - Download Image Now - Antibody, Icon,  Immunotherapy">
            <a:extLst>
              <a:ext uri="{FF2B5EF4-FFF2-40B4-BE49-F238E27FC236}">
                <a16:creationId xmlns:a16="http://schemas.microsoft.com/office/drawing/2014/main" id="{3DE7BD65-5934-6704-2F86-EBD3C6571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0" r="13808" b="19396"/>
          <a:stretch/>
        </p:blipFill>
        <p:spPr bwMode="auto">
          <a:xfrm>
            <a:off x="6844210" y="2401414"/>
            <a:ext cx="576546" cy="838245"/>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Callout 13"/>
          <p:cNvSpPr/>
          <p:nvPr/>
        </p:nvSpPr>
        <p:spPr bwMode="auto">
          <a:xfrm>
            <a:off x="1539178" y="1797530"/>
            <a:ext cx="996632" cy="584463"/>
          </a:xfrm>
          <a:prstGeom prst="cloudCallout">
            <a:avLst>
              <a:gd name="adj1" fmla="val -25619"/>
              <a:gd name="adj2" fmla="val 865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cycles</a:t>
            </a:r>
          </a:p>
        </p:txBody>
      </p:sp>
      <p:sp>
        <p:nvSpPr>
          <p:cNvPr id="15" name="Cloud Callout 14"/>
          <p:cNvSpPr/>
          <p:nvPr/>
        </p:nvSpPr>
        <p:spPr bwMode="auto">
          <a:xfrm>
            <a:off x="6844210" y="1249293"/>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treatment?</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Cloud Callout 15"/>
          <p:cNvSpPr/>
          <p:nvPr/>
        </p:nvSpPr>
        <p:spPr bwMode="auto">
          <a:xfrm>
            <a:off x="7423722" y="294742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More of the same?</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Cloud Callout 16"/>
          <p:cNvSpPr/>
          <p:nvPr/>
        </p:nvSpPr>
        <p:spPr bwMode="auto">
          <a:xfrm>
            <a:off x="7474400" y="1856104"/>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Who needs more ICB?</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Cloud Callout 17"/>
          <p:cNvSpPr/>
          <p:nvPr/>
        </p:nvSpPr>
        <p:spPr bwMode="auto">
          <a:xfrm>
            <a:off x="4819454" y="1393837"/>
            <a:ext cx="1102586" cy="584463"/>
          </a:xfrm>
          <a:prstGeom prst="cloudCallout">
            <a:avLst>
              <a:gd name="adj1" fmla="val -49266"/>
              <a:gd name="adj2" fmla="val 7843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~20% not getting surgery</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Cloud Callout 18"/>
          <p:cNvSpPr/>
          <p:nvPr/>
        </p:nvSpPr>
        <p:spPr bwMode="auto">
          <a:xfrm>
            <a:off x="91114" y="1498080"/>
            <a:ext cx="1131382" cy="584463"/>
          </a:xfrm>
          <a:prstGeom prst="cloudCallout">
            <a:avLst>
              <a:gd name="adj1" fmla="val 9378"/>
              <a:gd name="adj2" fmla="val 9617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a:latin typeface="Arial" pitchFamily="-72" charset="0"/>
                <a:ea typeface="ＭＳ Ｐゴシック" pitchFamily="-72" charset="-128"/>
                <a:cs typeface="ＭＳ Ｐゴシック" pitchFamily="-72" charset="-128"/>
              </a:rPr>
              <a:t>Important biomarkers</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0" name="Rectangle 19"/>
          <p:cNvSpPr/>
          <p:nvPr/>
        </p:nvSpPr>
        <p:spPr bwMode="auto">
          <a:xfrm>
            <a:off x="-62449" y="3517692"/>
            <a:ext cx="1460810" cy="5940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EGFR/</a:t>
            </a:r>
            <a:r>
              <a:rPr lang="en-US" sz="1000" dirty="0">
                <a:latin typeface="Arial" pitchFamily="-72" charset="0"/>
                <a:ea typeface="ＭＳ Ｐゴシック" pitchFamily="-72" charset="-128"/>
                <a:cs typeface="ＭＳ Ｐゴシック" pitchFamily="-72" charset="-128"/>
              </a:rPr>
              <a:t>ALK</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PD-L1</a:t>
            </a:r>
          </a:p>
          <a:p>
            <a:pPr marL="0" marR="0" indent="0" algn="ctr" defTabSz="914400" rtl="0" eaLnBrk="0" fontAlgn="base" latinLnBrk="0" hangingPunct="0">
              <a:lnSpc>
                <a:spcPct val="100000"/>
              </a:lnSpc>
              <a:spcBef>
                <a:spcPct val="0"/>
              </a:spcBef>
              <a:spcAft>
                <a:spcPct val="0"/>
              </a:spcAft>
              <a:buClrTx/>
              <a:buSzTx/>
              <a:buFontTx/>
              <a:buNone/>
              <a:tabLst/>
            </a:pPr>
            <a:r>
              <a:rPr lang="en-US" sz="1000" dirty="0">
                <a:latin typeface="Arial" pitchFamily="-72" charset="0"/>
                <a:ea typeface="ＭＳ Ｐゴシック" pitchFamily="-72" charset="-128"/>
                <a:cs typeface="ＭＳ Ｐゴシック" pitchFamily="-72" charset="-128"/>
              </a:rPr>
              <a:t>ROS1/RET/NTRK?</a:t>
            </a:r>
            <a:endPar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1" name="Picture 20"/>
          <p:cNvPicPr>
            <a:picLocks noChangeAspect="1"/>
          </p:cNvPicPr>
          <p:nvPr/>
        </p:nvPicPr>
        <p:blipFill>
          <a:blip r:embed="rId6"/>
          <a:stretch>
            <a:fillRect/>
          </a:stretch>
        </p:blipFill>
        <p:spPr>
          <a:xfrm>
            <a:off x="452632" y="774488"/>
            <a:ext cx="2173092" cy="931811"/>
          </a:xfrm>
          <a:prstGeom prst="rect">
            <a:avLst/>
          </a:prstGeom>
        </p:spPr>
      </p:pic>
      <p:pic>
        <p:nvPicPr>
          <p:cNvPr id="22" name="Picture 21"/>
          <p:cNvPicPr>
            <a:picLocks noChangeAspect="1"/>
          </p:cNvPicPr>
          <p:nvPr/>
        </p:nvPicPr>
        <p:blipFill>
          <a:blip r:embed="rId7"/>
          <a:stretch>
            <a:fillRect/>
          </a:stretch>
        </p:blipFill>
        <p:spPr>
          <a:xfrm>
            <a:off x="2684402" y="916388"/>
            <a:ext cx="717501" cy="799275"/>
          </a:xfrm>
          <a:prstGeom prst="rect">
            <a:avLst/>
          </a:prstGeom>
        </p:spPr>
      </p:pic>
      <p:pic>
        <p:nvPicPr>
          <p:cNvPr id="23" name="Picture 22"/>
          <p:cNvPicPr>
            <a:picLocks noChangeAspect="1"/>
          </p:cNvPicPr>
          <p:nvPr/>
        </p:nvPicPr>
        <p:blipFill>
          <a:blip r:embed="rId8"/>
          <a:stretch>
            <a:fillRect/>
          </a:stretch>
        </p:blipFill>
        <p:spPr>
          <a:xfrm>
            <a:off x="3460581" y="904747"/>
            <a:ext cx="756458" cy="830192"/>
          </a:xfrm>
          <a:prstGeom prst="rect">
            <a:avLst/>
          </a:prstGeom>
        </p:spPr>
      </p:pic>
      <p:pic>
        <p:nvPicPr>
          <p:cNvPr id="24" name="Picture 23"/>
          <p:cNvPicPr>
            <a:picLocks noChangeAspect="1"/>
          </p:cNvPicPr>
          <p:nvPr/>
        </p:nvPicPr>
        <p:blipFill>
          <a:blip r:embed="rId9"/>
          <a:stretch>
            <a:fillRect/>
          </a:stretch>
        </p:blipFill>
        <p:spPr>
          <a:xfrm>
            <a:off x="1434015" y="3279983"/>
            <a:ext cx="1914092" cy="998099"/>
          </a:xfrm>
          <a:prstGeom prst="rect">
            <a:avLst/>
          </a:prstGeom>
        </p:spPr>
      </p:pic>
      <p:pic>
        <p:nvPicPr>
          <p:cNvPr id="25" name="Picture 24"/>
          <p:cNvPicPr>
            <a:picLocks noChangeAspect="1"/>
          </p:cNvPicPr>
          <p:nvPr/>
        </p:nvPicPr>
        <p:blipFill>
          <a:blip r:embed="rId10"/>
          <a:stretch>
            <a:fillRect/>
          </a:stretch>
        </p:blipFill>
        <p:spPr>
          <a:xfrm>
            <a:off x="3983232" y="1695865"/>
            <a:ext cx="2897301" cy="1961249"/>
          </a:xfrm>
          <a:prstGeom prst="rect">
            <a:avLst/>
          </a:prstGeom>
        </p:spPr>
      </p:pic>
      <p:pic>
        <p:nvPicPr>
          <p:cNvPr id="26" name="Picture 25"/>
          <p:cNvPicPr>
            <a:picLocks noChangeAspect="1"/>
          </p:cNvPicPr>
          <p:nvPr/>
        </p:nvPicPr>
        <p:blipFill>
          <a:blip r:embed="rId11"/>
          <a:stretch>
            <a:fillRect/>
          </a:stretch>
        </p:blipFill>
        <p:spPr>
          <a:xfrm>
            <a:off x="6614193" y="84666"/>
            <a:ext cx="2121862" cy="1632495"/>
          </a:xfrm>
          <a:prstGeom prst="rect">
            <a:avLst/>
          </a:prstGeom>
        </p:spPr>
      </p:pic>
      <p:sp>
        <p:nvSpPr>
          <p:cNvPr id="27" name="Oval 26"/>
          <p:cNvSpPr/>
          <p:nvPr/>
        </p:nvSpPr>
        <p:spPr bwMode="auto">
          <a:xfrm>
            <a:off x="7515658" y="209760"/>
            <a:ext cx="1220397" cy="44657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9" name="Picture 28"/>
          <p:cNvPicPr>
            <a:picLocks noChangeAspect="1"/>
          </p:cNvPicPr>
          <p:nvPr/>
        </p:nvPicPr>
        <p:blipFill>
          <a:blip r:embed="rId12"/>
          <a:stretch>
            <a:fillRect/>
          </a:stretch>
        </p:blipFill>
        <p:spPr>
          <a:xfrm>
            <a:off x="4764088" y="1341592"/>
            <a:ext cx="3404175" cy="2052856"/>
          </a:xfrm>
          <a:prstGeom prst="rect">
            <a:avLst/>
          </a:prstGeom>
        </p:spPr>
      </p:pic>
      <p:sp>
        <p:nvSpPr>
          <p:cNvPr id="31" name="Oval 30"/>
          <p:cNvSpPr/>
          <p:nvPr/>
        </p:nvSpPr>
        <p:spPr bwMode="auto">
          <a:xfrm>
            <a:off x="6607150" y="2261141"/>
            <a:ext cx="917248" cy="44883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33" name="Picture 32"/>
          <p:cNvPicPr>
            <a:picLocks noChangeAspect="1"/>
          </p:cNvPicPr>
          <p:nvPr/>
        </p:nvPicPr>
        <p:blipFill>
          <a:blip r:embed="rId13"/>
          <a:stretch>
            <a:fillRect/>
          </a:stretch>
        </p:blipFill>
        <p:spPr>
          <a:xfrm>
            <a:off x="387278" y="1581502"/>
            <a:ext cx="3798695" cy="1775297"/>
          </a:xfrm>
          <a:prstGeom prst="rect">
            <a:avLst/>
          </a:prstGeom>
        </p:spPr>
      </p:pic>
      <p:sp>
        <p:nvSpPr>
          <p:cNvPr id="30" name="Oval 29"/>
          <p:cNvSpPr/>
          <p:nvPr/>
        </p:nvSpPr>
        <p:spPr bwMode="auto">
          <a:xfrm>
            <a:off x="2205023" y="2245897"/>
            <a:ext cx="917248" cy="44883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2" name="TextBox 31"/>
          <p:cNvSpPr txBox="1"/>
          <p:nvPr/>
        </p:nvSpPr>
        <p:spPr>
          <a:xfrm>
            <a:off x="2319308" y="2308900"/>
            <a:ext cx="715260" cy="338554"/>
          </a:xfrm>
          <a:prstGeom prst="rect">
            <a:avLst/>
          </a:prstGeom>
          <a:noFill/>
        </p:spPr>
        <p:txBody>
          <a:bodyPr wrap="none" rtlCol="0">
            <a:spAutoFit/>
          </a:bodyPr>
          <a:lstStyle/>
          <a:p>
            <a:r>
              <a:rPr lang="en-US" sz="1600" dirty="0">
                <a:solidFill>
                  <a:srgbClr val="002060"/>
                </a:solidFill>
              </a:rPr>
              <a:t>~15%</a:t>
            </a:r>
          </a:p>
        </p:txBody>
      </p:sp>
      <p:pic>
        <p:nvPicPr>
          <p:cNvPr id="37" name="Picture 36"/>
          <p:cNvPicPr>
            <a:picLocks noChangeAspect="1"/>
          </p:cNvPicPr>
          <p:nvPr/>
        </p:nvPicPr>
        <p:blipFill>
          <a:blip r:embed="rId14"/>
          <a:stretch>
            <a:fillRect/>
          </a:stretch>
        </p:blipFill>
        <p:spPr>
          <a:xfrm>
            <a:off x="685257" y="1943308"/>
            <a:ext cx="7773485" cy="847843"/>
          </a:xfrm>
          <a:prstGeom prst="rect">
            <a:avLst/>
          </a:prstGeom>
        </p:spPr>
      </p:pic>
      <p:pic>
        <p:nvPicPr>
          <p:cNvPr id="38" name="Picture 37"/>
          <p:cNvPicPr>
            <a:picLocks noChangeAspect="1"/>
          </p:cNvPicPr>
          <p:nvPr/>
        </p:nvPicPr>
        <p:blipFill>
          <a:blip r:embed="rId15"/>
          <a:stretch>
            <a:fillRect/>
          </a:stretch>
        </p:blipFill>
        <p:spPr>
          <a:xfrm>
            <a:off x="2290916" y="3271485"/>
            <a:ext cx="4686954" cy="857370"/>
          </a:xfrm>
          <a:prstGeom prst="rect">
            <a:avLst/>
          </a:prstGeom>
        </p:spPr>
      </p:pic>
      <p:pic>
        <p:nvPicPr>
          <p:cNvPr id="39" name="Picture 38"/>
          <p:cNvPicPr>
            <a:picLocks noChangeAspect="1"/>
          </p:cNvPicPr>
          <p:nvPr/>
        </p:nvPicPr>
        <p:blipFill>
          <a:blip r:embed="rId16"/>
          <a:stretch>
            <a:fillRect/>
          </a:stretch>
        </p:blipFill>
        <p:spPr>
          <a:xfrm>
            <a:off x="943630" y="557902"/>
            <a:ext cx="7116168" cy="1133633"/>
          </a:xfrm>
          <a:prstGeom prst="rect">
            <a:avLst/>
          </a:prstGeom>
        </p:spPr>
      </p:pic>
      <p:pic>
        <p:nvPicPr>
          <p:cNvPr id="36" name="Picture 2" descr="Head Explosion Stock Illustrations – 5,460 Head Explosion Stock  Illustrations, Vectors &amp; Clipart - Dreamstime"/>
          <p:cNvPicPr>
            <a:picLocks noChangeAspect="1" noChangeArrowheads="1"/>
          </p:cNvPicPr>
          <p:nvPr/>
        </p:nvPicPr>
        <p:blipFill rotWithShape="1">
          <a:blip r:embed="rId17">
            <a:extLst>
              <a:ext uri="{28A0092B-C50C-407E-A947-70E740481C1C}">
                <a14:useLocalDpi xmlns:a14="http://schemas.microsoft.com/office/drawing/2010/main" val="0"/>
              </a:ext>
            </a:extLst>
          </a:blip>
          <a:srcRect b="7463"/>
          <a:stretch/>
        </p:blipFill>
        <p:spPr bwMode="auto">
          <a:xfrm>
            <a:off x="3137434" y="1006485"/>
            <a:ext cx="2746354" cy="273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4311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711679" y="1138587"/>
            <a:ext cx="7720641" cy="2651759"/>
          </a:xfrm>
        </p:spPr>
        <p:txBody>
          <a:bodyPr/>
          <a:lstStyle/>
          <a:p>
            <a:pPr marL="342900" indent="-342900" algn="l">
              <a:buFont typeface="Arial" panose="020B0604020202020204" pitchFamily="34" charset="0"/>
              <a:buChar char="•"/>
            </a:pPr>
            <a:r>
              <a:rPr lang="en-US" dirty="0">
                <a:solidFill>
                  <a:srgbClr val="002060"/>
                </a:solidFill>
              </a:rPr>
              <a:t>Should perioperative approaches be more personalized (similar to the metastatic setting)?</a:t>
            </a:r>
          </a:p>
          <a:p>
            <a:pPr marL="342900" indent="-342900" algn="l">
              <a:buFont typeface="Arial" panose="020B0604020202020204" pitchFamily="34" charset="0"/>
              <a:buChar char="•"/>
            </a:pPr>
            <a:r>
              <a:rPr lang="en-US" dirty="0">
                <a:solidFill>
                  <a:srgbClr val="002060"/>
                </a:solidFill>
              </a:rPr>
              <a:t>Who needs post-operative ICB?</a:t>
            </a:r>
          </a:p>
          <a:p>
            <a:pPr marL="342900" indent="-342900" algn="l">
              <a:buFont typeface="Arial" panose="020B0604020202020204" pitchFamily="34" charset="0"/>
              <a:buChar char="•"/>
            </a:pPr>
            <a:r>
              <a:rPr lang="en-US" dirty="0">
                <a:solidFill>
                  <a:srgbClr val="002060"/>
                </a:solidFill>
              </a:rPr>
              <a:t>How should we escalate therapy for patients without </a:t>
            </a:r>
            <a:r>
              <a:rPr lang="en-US" dirty="0" err="1">
                <a:solidFill>
                  <a:srgbClr val="002060"/>
                </a:solidFill>
              </a:rPr>
              <a:t>pCR</a:t>
            </a:r>
            <a:r>
              <a:rPr lang="en-US" dirty="0">
                <a:solidFill>
                  <a:srgbClr val="002060"/>
                </a:solidFill>
              </a:rPr>
              <a:t>/MPR?</a:t>
            </a:r>
          </a:p>
          <a:p>
            <a:pPr marL="342900" indent="-342900" algn="l">
              <a:buFont typeface="Arial" panose="020B0604020202020204" pitchFamily="34" charset="0"/>
              <a:buChar char="•"/>
            </a:pPr>
            <a:r>
              <a:rPr lang="en-US" dirty="0">
                <a:solidFill>
                  <a:srgbClr val="002060"/>
                </a:solidFill>
              </a:rPr>
              <a:t>Who should go straight to surgery?</a:t>
            </a:r>
          </a:p>
        </p:txBody>
      </p:sp>
      <p:sp>
        <p:nvSpPr>
          <p:cNvPr id="4" name="Title 3"/>
          <p:cNvSpPr>
            <a:spLocks noGrp="1"/>
          </p:cNvSpPr>
          <p:nvPr>
            <p:ph type="title"/>
          </p:nvPr>
        </p:nvSpPr>
        <p:spPr/>
        <p:txBody>
          <a:bodyPr/>
          <a:lstStyle/>
          <a:p>
            <a:r>
              <a:rPr lang="en-US" b="1" dirty="0">
                <a:solidFill>
                  <a:srgbClr val="002E51"/>
                </a:solidFill>
              </a:rPr>
              <a:t>Active Questions</a:t>
            </a:r>
          </a:p>
        </p:txBody>
      </p:sp>
    </p:spTree>
    <p:extLst>
      <p:ext uri="{BB962C8B-B14F-4D97-AF65-F5344CB8AC3E}">
        <p14:creationId xmlns:p14="http://schemas.microsoft.com/office/powerpoint/2010/main" val="168924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AF190-8F2E-BF43-B321-46158477A34F}"/>
              </a:ext>
            </a:extLst>
          </p:cNvPr>
          <p:cNvPicPr>
            <a:picLocks noChangeAspect="1"/>
          </p:cNvPicPr>
          <p:nvPr/>
        </p:nvPicPr>
        <p:blipFill>
          <a:blip r:embed="rId2"/>
          <a:stretch>
            <a:fillRect/>
          </a:stretch>
        </p:blipFill>
        <p:spPr>
          <a:xfrm>
            <a:off x="2701153" y="204229"/>
            <a:ext cx="3741694" cy="2802659"/>
          </a:xfrm>
          <a:prstGeom prst="rect">
            <a:avLst/>
          </a:prstGeom>
        </p:spPr>
      </p:pic>
      <p:sp>
        <p:nvSpPr>
          <p:cNvPr id="4" name="TextBox 3"/>
          <p:cNvSpPr txBox="1"/>
          <p:nvPr/>
        </p:nvSpPr>
        <p:spPr>
          <a:xfrm>
            <a:off x="1708030" y="3114141"/>
            <a:ext cx="5727940" cy="830997"/>
          </a:xfrm>
          <a:prstGeom prst="rect">
            <a:avLst/>
          </a:prstGeom>
          <a:noFill/>
        </p:spPr>
        <p:txBody>
          <a:bodyPr wrap="square" rtlCol="0">
            <a:spAutoFit/>
          </a:bodyPr>
          <a:lstStyle/>
          <a:p>
            <a:pPr algn="ctr"/>
            <a:r>
              <a:rPr lang="en-US" b="1" dirty="0">
                <a:solidFill>
                  <a:srgbClr val="002060"/>
                </a:solidFill>
              </a:rPr>
              <a:t>Questions?</a:t>
            </a:r>
          </a:p>
          <a:p>
            <a:pPr algn="ctr"/>
            <a:r>
              <a:rPr lang="en-US" dirty="0">
                <a:solidFill>
                  <a:srgbClr val="002060"/>
                </a:solidFill>
              </a:rPr>
              <a:t>Samuel.rosner@som.umaryland.edu</a:t>
            </a:r>
          </a:p>
        </p:txBody>
      </p:sp>
    </p:spTree>
    <p:extLst>
      <p:ext uri="{BB962C8B-B14F-4D97-AF65-F5344CB8AC3E}">
        <p14:creationId xmlns:p14="http://schemas.microsoft.com/office/powerpoint/2010/main" val="14021585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11261" y="2382"/>
            <a:ext cx="9121479" cy="5143501"/>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11261" y="2382"/>
            <a:ext cx="9121479" cy="514350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4229" y="-10307"/>
            <a:ext cx="9121479" cy="5143501"/>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4230" y="2382"/>
            <a:ext cx="9135542" cy="5143501"/>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2955" y="2382"/>
            <a:ext cx="9121479" cy="5143501"/>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11261" y="93737"/>
            <a:ext cx="9121479" cy="5143501"/>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8292" y="15069"/>
            <a:ext cx="9121479" cy="5143501"/>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0"/>
          <a:stretch>
            <a:fillRect/>
          </a:stretch>
        </p:blipFill>
        <p:spPr>
          <a:xfrm>
            <a:off x="11261" y="2382"/>
            <a:ext cx="9121479" cy="5143501"/>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11261" y="2382"/>
            <a:ext cx="9121479" cy="5143501"/>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4230" y="2586820"/>
            <a:ext cx="9121479" cy="461345"/>
          </a:xfrm>
          <a:prstGeom prst="rect">
            <a:avLst/>
          </a:prstGeom>
        </p:spPr>
        <p:txBody>
          <a:bodyPr wrap="square">
            <a:spAutoFit/>
          </a:bodyPr>
          <a:lstStyle/>
          <a:p>
            <a:pPr algn="ctr" defTabSz="913554">
              <a:defRPr/>
            </a:pPr>
            <a:r>
              <a:rPr lang="en-US" sz="2398" spc="599" dirty="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8292" y="3073434"/>
            <a:ext cx="9121479" cy="338234"/>
          </a:xfrm>
          <a:prstGeom prst="rect">
            <a:avLst/>
          </a:prstGeom>
        </p:spPr>
        <p:txBody>
          <a:bodyPr wrap="square">
            <a:spAutoFit/>
          </a:bodyPr>
          <a:lstStyle/>
          <a:p>
            <a:pPr algn="ctr" defTabSz="913554">
              <a:defRPr/>
            </a:pPr>
            <a:r>
              <a:rPr lang="en-US" sz="1598" dirty="0">
                <a:solidFill>
                  <a:srgbClr val="FFFFFF"/>
                </a:solidFill>
                <a:latin typeface="Corporate S Demi" panose="02020500000000000000" pitchFamily="18" charset="0"/>
              </a:rPr>
              <a:t>Tuesday, December 5, 2023</a:t>
            </a:r>
          </a:p>
        </p:txBody>
      </p:sp>
    </p:spTree>
    <p:extLst>
      <p:ext uri="{BB962C8B-B14F-4D97-AF65-F5344CB8AC3E}">
        <p14:creationId xmlns:p14="http://schemas.microsoft.com/office/powerpoint/2010/main" val="11987301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4561" y="1798783"/>
            <a:ext cx="6394879" cy="2202935"/>
          </a:xfrm>
        </p:spPr>
        <p:txBody>
          <a:bodyPr/>
          <a:lstStyle/>
          <a:p>
            <a:r>
              <a:rPr lang="en-US" b="1" dirty="0">
                <a:solidFill>
                  <a:srgbClr val="002E51"/>
                </a:solidFill>
              </a:rPr>
              <a:t>Ranee Mehra, MD</a:t>
            </a:r>
          </a:p>
          <a:p>
            <a:r>
              <a:rPr lang="en-US" dirty="0">
                <a:solidFill>
                  <a:srgbClr val="002E51"/>
                </a:solidFill>
              </a:rPr>
              <a:t>Professor of Medicine</a:t>
            </a:r>
          </a:p>
          <a:p>
            <a:r>
              <a:rPr lang="en-US" dirty="0">
                <a:solidFill>
                  <a:srgbClr val="002E51"/>
                </a:solidFill>
              </a:rPr>
              <a:t>University of Maryland</a:t>
            </a:r>
          </a:p>
          <a:p>
            <a:r>
              <a:rPr lang="en-US" dirty="0" err="1">
                <a:solidFill>
                  <a:srgbClr val="002E51"/>
                </a:solidFill>
              </a:rPr>
              <a:t>Greenebaum</a:t>
            </a:r>
            <a:r>
              <a:rPr lang="en-US" dirty="0">
                <a:solidFill>
                  <a:srgbClr val="002E51"/>
                </a:solidFill>
              </a:rPr>
              <a:t> Comprehensive Cancer Center</a:t>
            </a:r>
          </a:p>
          <a:p>
            <a:r>
              <a:rPr lang="en-US" dirty="0">
                <a:solidFill>
                  <a:srgbClr val="002E51"/>
                </a:solidFill>
              </a:rPr>
              <a:t>Baltimore, MD</a:t>
            </a:r>
          </a:p>
        </p:txBody>
      </p:sp>
      <p:sp>
        <p:nvSpPr>
          <p:cNvPr id="4" name="Title 3"/>
          <p:cNvSpPr>
            <a:spLocks noGrp="1"/>
          </p:cNvSpPr>
          <p:nvPr>
            <p:ph type="title"/>
          </p:nvPr>
        </p:nvSpPr>
        <p:spPr>
          <a:xfrm>
            <a:off x="999660" y="396899"/>
            <a:ext cx="7144682" cy="1310185"/>
          </a:xfrm>
        </p:spPr>
        <p:txBody>
          <a:bodyPr/>
          <a:lstStyle/>
          <a:p>
            <a:r>
              <a:rPr lang="en-US" sz="3300" b="1" dirty="0">
                <a:solidFill>
                  <a:srgbClr val="002E51"/>
                </a:solidFill>
              </a:rPr>
              <a:t>Treatment Crossroads: Which ALK inhibitor do you choose and why?</a:t>
            </a:r>
            <a:br>
              <a:rPr lang="en-US" b="1" dirty="0">
                <a:solidFill>
                  <a:srgbClr val="002E51"/>
                </a:solidFill>
              </a:rPr>
            </a:br>
            <a:endParaRPr lang="en-US" b="1" dirty="0">
              <a:solidFill>
                <a:srgbClr val="002E51"/>
              </a:solidFill>
            </a:endParaRPr>
          </a:p>
        </p:txBody>
      </p:sp>
    </p:spTree>
    <p:extLst>
      <p:ext uri="{BB962C8B-B14F-4D97-AF65-F5344CB8AC3E}">
        <p14:creationId xmlns:p14="http://schemas.microsoft.com/office/powerpoint/2010/main" val="32170576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4561" y="1169702"/>
            <a:ext cx="6394879" cy="2913223"/>
          </a:xfrm>
        </p:spPr>
        <p:txBody>
          <a:bodyPr/>
          <a:lstStyle/>
          <a:p>
            <a:pPr algn="l"/>
            <a:r>
              <a:rPr lang="en-US" dirty="0">
                <a:solidFill>
                  <a:srgbClr val="002E51"/>
                </a:solidFill>
              </a:rPr>
              <a:t>Research funds – Merck</a:t>
            </a:r>
          </a:p>
          <a:p>
            <a:pPr algn="l"/>
            <a:r>
              <a:rPr lang="en-US" dirty="0">
                <a:solidFill>
                  <a:srgbClr val="002E51"/>
                </a:solidFill>
              </a:rPr>
              <a:t>Consulting – Janssen, </a:t>
            </a:r>
            <a:r>
              <a:rPr lang="en-US" dirty="0" err="1">
                <a:solidFill>
                  <a:srgbClr val="002E51"/>
                </a:solidFill>
              </a:rPr>
              <a:t>Coherus</a:t>
            </a:r>
            <a:endParaRPr lang="en-US" dirty="0">
              <a:solidFill>
                <a:srgbClr val="002E51"/>
              </a:solidFill>
            </a:endParaRPr>
          </a:p>
        </p:txBody>
      </p:sp>
      <p:sp>
        <p:nvSpPr>
          <p:cNvPr id="4" name="Title 3"/>
          <p:cNvSpPr>
            <a:spLocks noGrp="1"/>
          </p:cNvSpPr>
          <p:nvPr>
            <p:ph type="title"/>
          </p:nvPr>
        </p:nvSpPr>
        <p:spPr>
          <a:xfrm>
            <a:off x="4229" y="129728"/>
            <a:ext cx="9135542" cy="806510"/>
          </a:xfrm>
        </p:spPr>
        <p:txBody>
          <a:bodyPr/>
          <a:lstStyle/>
          <a:p>
            <a:r>
              <a:rPr lang="en-US" b="1" dirty="0"/>
              <a:t>Disclosures</a:t>
            </a:r>
          </a:p>
        </p:txBody>
      </p:sp>
    </p:spTree>
    <p:extLst>
      <p:ext uri="{BB962C8B-B14F-4D97-AF65-F5344CB8AC3E}">
        <p14:creationId xmlns:p14="http://schemas.microsoft.com/office/powerpoint/2010/main" val="5837584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a:extLst>
              <a:ext uri="{FF2B5EF4-FFF2-40B4-BE49-F238E27FC236}">
                <a16:creationId xmlns:a16="http://schemas.microsoft.com/office/drawing/2014/main" id="{E398CF04-9AEC-4745-A674-1C101E411254}"/>
              </a:ext>
            </a:extLst>
          </p:cNvPr>
          <p:cNvSpPr>
            <a:spLocks noGrp="1" noRot="1" noChangeArrowheads="1"/>
          </p:cNvSpPr>
          <p:nvPr>
            <p:ph type="title"/>
          </p:nvPr>
        </p:nvSpPr>
        <p:spPr>
          <a:xfrm>
            <a:off x="457200" y="298846"/>
            <a:ext cx="8229600" cy="857250"/>
          </a:xfrm>
        </p:spPr>
        <p:txBody>
          <a:bodyPr/>
          <a:lstStyle/>
          <a:p>
            <a:r>
              <a:rPr lang="en-US" altLang="en-US" dirty="0">
                <a:solidFill>
                  <a:schemeClr val="tx1"/>
                </a:solidFill>
                <a:latin typeface="Arial" panose="020B0604020202020204" pitchFamily="34" charset="0"/>
              </a:rPr>
              <a:t>EML4-ALK fusion</a:t>
            </a:r>
          </a:p>
        </p:txBody>
      </p:sp>
      <p:pic>
        <p:nvPicPr>
          <p:cNvPr id="433155" name="Picture 3" descr="nature05945-f1">
            <a:extLst>
              <a:ext uri="{FF2B5EF4-FFF2-40B4-BE49-F238E27FC236}">
                <a16:creationId xmlns:a16="http://schemas.microsoft.com/office/drawing/2014/main" id="{7FF879BE-9F30-4580-AA30-05F5BE0AC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104" t="35135"/>
          <a:stretch>
            <a:fillRect/>
          </a:stretch>
        </p:blipFill>
        <p:spPr bwMode="auto">
          <a:xfrm>
            <a:off x="2000250" y="1316831"/>
            <a:ext cx="4457700" cy="3024188"/>
          </a:xfrm>
          <a:prstGeom prst="rect">
            <a:avLst/>
          </a:prstGeom>
          <a:noFill/>
          <a:extLst>
            <a:ext uri="{909E8E84-426E-40DD-AFC4-6F175D3DCCD1}">
              <a14:hiddenFill xmlns:a14="http://schemas.microsoft.com/office/drawing/2010/main">
                <a:solidFill>
                  <a:srgbClr val="FFFFFF"/>
                </a:solidFill>
              </a14:hiddenFill>
            </a:ext>
          </a:extLst>
        </p:spPr>
      </p:pic>
      <p:sp>
        <p:nvSpPr>
          <p:cNvPr id="433156" name="Text Box 4">
            <a:extLst>
              <a:ext uri="{FF2B5EF4-FFF2-40B4-BE49-F238E27FC236}">
                <a16:creationId xmlns:a16="http://schemas.microsoft.com/office/drawing/2014/main" id="{A31C556B-8ECF-4AD4-963E-4329982AD501}"/>
              </a:ext>
            </a:extLst>
          </p:cNvPr>
          <p:cNvSpPr txBox="1">
            <a:spLocks noChangeArrowheads="1"/>
          </p:cNvSpPr>
          <p:nvPr/>
        </p:nvSpPr>
        <p:spPr bwMode="auto">
          <a:xfrm>
            <a:off x="6915150" y="1145382"/>
            <a:ext cx="857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800">
                <a:latin typeface="Arial" panose="020B0604020202020204" pitchFamily="34" charset="0"/>
              </a:rPr>
              <a:t>Chr 2p</a:t>
            </a:r>
          </a:p>
        </p:txBody>
      </p:sp>
      <p:sp>
        <p:nvSpPr>
          <p:cNvPr id="433157" name="Text Box 5">
            <a:extLst>
              <a:ext uri="{FF2B5EF4-FFF2-40B4-BE49-F238E27FC236}">
                <a16:creationId xmlns:a16="http://schemas.microsoft.com/office/drawing/2014/main" id="{EDD68E72-88ED-4CFB-8389-48F8258F9D25}"/>
              </a:ext>
            </a:extLst>
          </p:cNvPr>
          <p:cNvSpPr txBox="1">
            <a:spLocks noChangeArrowheads="1"/>
          </p:cNvSpPr>
          <p:nvPr/>
        </p:nvSpPr>
        <p:spPr bwMode="auto">
          <a:xfrm>
            <a:off x="5151665" y="4574382"/>
            <a:ext cx="3714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200" i="1">
                <a:latin typeface="Arial" panose="020B0604020202020204" pitchFamily="34" charset="0"/>
              </a:rPr>
              <a:t>Soda et al. Nature</a:t>
            </a:r>
            <a:r>
              <a:rPr lang="en-US" altLang="en-US" sz="1200">
                <a:latin typeface="Arial" panose="020B0604020202020204" pitchFamily="34" charset="0"/>
              </a:rPr>
              <a:t> </a:t>
            </a:r>
            <a:r>
              <a:rPr lang="en-US" altLang="en-US" sz="1200" b="1">
                <a:latin typeface="Arial" panose="020B0604020202020204" pitchFamily="34" charset="0"/>
              </a:rPr>
              <a:t>448</a:t>
            </a:r>
            <a:r>
              <a:rPr lang="en-US" altLang="en-US" sz="1200">
                <a:latin typeface="Arial" panose="020B0604020202020204" pitchFamily="34" charset="0"/>
              </a:rPr>
              <a:t>, 561-566 (2 August 2007)</a:t>
            </a:r>
            <a:r>
              <a:rPr lang="en-US" altLang="en-US" sz="1800">
                <a:latin typeface="Arial" panose="020B0604020202020204" pitchFamily="34" charset="0"/>
              </a:rPr>
              <a:t> </a:t>
            </a:r>
          </a:p>
        </p:txBody>
      </p:sp>
    </p:spTree>
    <p:extLst>
      <p:ext uri="{BB962C8B-B14F-4D97-AF65-F5344CB8AC3E}">
        <p14:creationId xmlns:p14="http://schemas.microsoft.com/office/powerpoint/2010/main" val="16481713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a:extLst>
              <a:ext uri="{FF2B5EF4-FFF2-40B4-BE49-F238E27FC236}">
                <a16:creationId xmlns:a16="http://schemas.microsoft.com/office/drawing/2014/main" id="{C4C9FA21-B370-40F4-ABFE-204ECC1A0EAA}"/>
              </a:ext>
            </a:extLst>
          </p:cNvPr>
          <p:cNvSpPr>
            <a:spLocks noGrp="1" noRot="1" noChangeArrowheads="1"/>
          </p:cNvSpPr>
          <p:nvPr>
            <p:ph type="title"/>
          </p:nvPr>
        </p:nvSpPr>
        <p:spPr>
          <a:xfrm>
            <a:off x="359229" y="269658"/>
            <a:ext cx="8229600" cy="857250"/>
          </a:xfrm>
        </p:spPr>
        <p:txBody>
          <a:bodyPr>
            <a:normAutofit fontScale="90000"/>
          </a:bodyPr>
          <a:lstStyle/>
          <a:p>
            <a:r>
              <a:rPr lang="en-US" altLang="en-US" sz="3000" b="1" dirty="0">
                <a:solidFill>
                  <a:schemeClr val="tx1"/>
                </a:solidFill>
                <a:latin typeface="Arial" panose="020B0604020202020204" pitchFamily="34" charset="0"/>
              </a:rPr>
              <a:t>Clinicopathologic features of EML4-ALK mutant lung cancer</a:t>
            </a:r>
            <a:r>
              <a:rPr lang="en-US" altLang="en-US" sz="2400" dirty="0">
                <a:solidFill>
                  <a:srgbClr val="FFFF00"/>
                </a:solidFill>
                <a:latin typeface="Arial" panose="020B0604020202020204" pitchFamily="34" charset="0"/>
              </a:rPr>
              <a:t>.</a:t>
            </a:r>
            <a:br>
              <a:rPr lang="en-US" altLang="en-US" sz="2400" dirty="0">
                <a:solidFill>
                  <a:srgbClr val="FFFF00"/>
                </a:solidFill>
                <a:latin typeface="Arial" panose="020B0604020202020204" pitchFamily="34" charset="0"/>
              </a:rPr>
            </a:br>
            <a:endParaRPr lang="en-US" altLang="en-US" sz="2400" dirty="0">
              <a:solidFill>
                <a:srgbClr val="FFFF00"/>
              </a:solidFill>
              <a:latin typeface="Arial" panose="020B0604020202020204" pitchFamily="34" charset="0"/>
            </a:endParaRPr>
          </a:p>
        </p:txBody>
      </p:sp>
      <p:sp>
        <p:nvSpPr>
          <p:cNvPr id="434179" name="Rectangle 3">
            <a:extLst>
              <a:ext uri="{FF2B5EF4-FFF2-40B4-BE49-F238E27FC236}">
                <a16:creationId xmlns:a16="http://schemas.microsoft.com/office/drawing/2014/main" id="{F5AE4EBA-DA1E-4BC4-818C-2E78686834AF}"/>
              </a:ext>
            </a:extLst>
          </p:cNvPr>
          <p:cNvSpPr>
            <a:spLocks noGrp="1" noChangeArrowheads="1"/>
          </p:cNvSpPr>
          <p:nvPr>
            <p:ph type="body" idx="1"/>
          </p:nvPr>
        </p:nvSpPr>
        <p:spPr>
          <a:xfrm>
            <a:off x="502920" y="1335915"/>
            <a:ext cx="8229600" cy="3071678"/>
          </a:xfrm>
        </p:spPr>
        <p:txBody>
          <a:bodyPr/>
          <a:lstStyle/>
          <a:p>
            <a:r>
              <a:rPr lang="en-US" altLang="en-US" sz="1800" dirty="0"/>
              <a:t>141 patients screened (selected population)</a:t>
            </a:r>
          </a:p>
          <a:p>
            <a:pPr lvl="1"/>
            <a:r>
              <a:rPr lang="en-US" altLang="en-US" dirty="0"/>
              <a:t>18 (13%) were ALK mutant</a:t>
            </a:r>
          </a:p>
          <a:p>
            <a:pPr lvl="1"/>
            <a:r>
              <a:rPr lang="en-US" altLang="en-US" dirty="0"/>
              <a:t>31 (22%) were EGFR mutant, </a:t>
            </a:r>
          </a:p>
          <a:p>
            <a:pPr lvl="1"/>
            <a:r>
              <a:rPr lang="en-US" altLang="en-US" dirty="0"/>
              <a:t>92 (65%) were wild-type (WT) for both</a:t>
            </a:r>
          </a:p>
          <a:p>
            <a:pPr lvl="1"/>
            <a:r>
              <a:rPr lang="en-US" altLang="en-US" dirty="0"/>
              <a:t>ALK:</a:t>
            </a:r>
          </a:p>
          <a:p>
            <a:pPr lvl="2"/>
            <a:r>
              <a:rPr lang="en-US" altLang="en-US" dirty="0"/>
              <a:t>Majority adenocarcinoma, signet ring cell type</a:t>
            </a:r>
          </a:p>
          <a:p>
            <a:pPr lvl="2"/>
            <a:r>
              <a:rPr lang="en-US" altLang="en-US" dirty="0"/>
              <a:t>Resistant to EGFR TKIs</a:t>
            </a:r>
          </a:p>
          <a:p>
            <a:pPr lvl="2"/>
            <a:r>
              <a:rPr lang="en-US" altLang="en-US" dirty="0"/>
              <a:t>Younger</a:t>
            </a:r>
          </a:p>
          <a:p>
            <a:pPr lvl="2"/>
            <a:r>
              <a:rPr lang="en-US" altLang="en-US" dirty="0"/>
              <a:t>Never/light smokers</a:t>
            </a:r>
          </a:p>
        </p:txBody>
      </p:sp>
      <p:sp>
        <p:nvSpPr>
          <p:cNvPr id="434180" name="Text Box 4">
            <a:extLst>
              <a:ext uri="{FF2B5EF4-FFF2-40B4-BE49-F238E27FC236}">
                <a16:creationId xmlns:a16="http://schemas.microsoft.com/office/drawing/2014/main" id="{96D9DEC3-55B4-4D86-AF91-D9747C061F47}"/>
              </a:ext>
            </a:extLst>
          </p:cNvPr>
          <p:cNvSpPr txBox="1">
            <a:spLocks noChangeArrowheads="1"/>
          </p:cNvSpPr>
          <p:nvPr/>
        </p:nvSpPr>
        <p:spPr bwMode="auto">
          <a:xfrm>
            <a:off x="5445579" y="4687049"/>
            <a:ext cx="3143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800" dirty="0">
                <a:latin typeface="Arial" panose="020B0604020202020204" pitchFamily="34" charset="0"/>
              </a:rPr>
              <a:t>Shaw et al.  ASCO 2009 #11021 </a:t>
            </a:r>
          </a:p>
        </p:txBody>
      </p:sp>
    </p:spTree>
    <p:extLst>
      <p:ext uri="{BB962C8B-B14F-4D97-AF65-F5344CB8AC3E}">
        <p14:creationId xmlns:p14="http://schemas.microsoft.com/office/powerpoint/2010/main" val="25943356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36E0-7FCD-48D3-9B3C-967EDB8F92FA}"/>
              </a:ext>
            </a:extLst>
          </p:cNvPr>
          <p:cNvSpPr>
            <a:spLocks noGrp="1"/>
          </p:cNvSpPr>
          <p:nvPr>
            <p:ph type="title"/>
          </p:nvPr>
        </p:nvSpPr>
        <p:spPr>
          <a:xfrm>
            <a:off x="457200" y="197428"/>
            <a:ext cx="8229600" cy="857250"/>
          </a:xfrm>
        </p:spPr>
        <p:txBody>
          <a:bodyPr/>
          <a:lstStyle/>
          <a:p>
            <a:r>
              <a:rPr lang="en-US" dirty="0">
                <a:solidFill>
                  <a:schemeClr val="tx1"/>
                </a:solidFill>
              </a:rPr>
              <a:t>NCCN Guidelines</a:t>
            </a:r>
          </a:p>
        </p:txBody>
      </p:sp>
      <p:pic>
        <p:nvPicPr>
          <p:cNvPr id="4" name="Content Placeholder 3">
            <a:extLst>
              <a:ext uri="{FF2B5EF4-FFF2-40B4-BE49-F238E27FC236}">
                <a16:creationId xmlns:a16="http://schemas.microsoft.com/office/drawing/2014/main" id="{B6CC0466-3877-4460-89EC-BB3FEB4A10F0}"/>
              </a:ext>
            </a:extLst>
          </p:cNvPr>
          <p:cNvPicPr>
            <a:picLocks noGrp="1" noChangeAspect="1"/>
          </p:cNvPicPr>
          <p:nvPr>
            <p:ph idx="1"/>
          </p:nvPr>
        </p:nvPicPr>
        <p:blipFill>
          <a:blip r:embed="rId2"/>
          <a:stretch>
            <a:fillRect/>
          </a:stretch>
        </p:blipFill>
        <p:spPr>
          <a:xfrm>
            <a:off x="1583609" y="1182291"/>
            <a:ext cx="6151593" cy="3071813"/>
          </a:xfrm>
          <a:prstGeom prst="rect">
            <a:avLst/>
          </a:prstGeom>
        </p:spPr>
      </p:pic>
    </p:spTree>
    <p:extLst>
      <p:ext uri="{BB962C8B-B14F-4D97-AF65-F5344CB8AC3E}">
        <p14:creationId xmlns:p14="http://schemas.microsoft.com/office/powerpoint/2010/main" val="15054883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A80F3B7-4BF4-4F3D-890F-BE3E812D8060}"/>
              </a:ext>
            </a:extLst>
          </p:cNvPr>
          <p:cNvPicPr>
            <a:picLocks noGrp="1" noChangeAspect="1"/>
          </p:cNvPicPr>
          <p:nvPr>
            <p:ph idx="1"/>
          </p:nvPr>
        </p:nvPicPr>
        <p:blipFill>
          <a:blip r:embed="rId2"/>
          <a:stretch>
            <a:fillRect/>
          </a:stretch>
        </p:blipFill>
        <p:spPr>
          <a:xfrm>
            <a:off x="2389790" y="917101"/>
            <a:ext cx="4908546" cy="3343772"/>
          </a:xfrm>
          <a:prstGeom prst="rect">
            <a:avLst/>
          </a:prstGeom>
        </p:spPr>
      </p:pic>
      <p:pic>
        <p:nvPicPr>
          <p:cNvPr id="6" name="Picture 5">
            <a:extLst>
              <a:ext uri="{FF2B5EF4-FFF2-40B4-BE49-F238E27FC236}">
                <a16:creationId xmlns:a16="http://schemas.microsoft.com/office/drawing/2014/main" id="{0D329BF1-F981-4E81-ADC5-38894922F740}"/>
              </a:ext>
            </a:extLst>
          </p:cNvPr>
          <p:cNvPicPr>
            <a:picLocks noChangeAspect="1"/>
          </p:cNvPicPr>
          <p:nvPr/>
        </p:nvPicPr>
        <p:blipFill>
          <a:blip r:embed="rId3"/>
          <a:stretch>
            <a:fillRect/>
          </a:stretch>
        </p:blipFill>
        <p:spPr>
          <a:xfrm>
            <a:off x="241389" y="969352"/>
            <a:ext cx="2011955" cy="852804"/>
          </a:xfrm>
          <a:prstGeom prst="rect">
            <a:avLst/>
          </a:prstGeom>
        </p:spPr>
      </p:pic>
      <p:sp>
        <p:nvSpPr>
          <p:cNvPr id="7" name="Rectangle 2">
            <a:extLst>
              <a:ext uri="{FF2B5EF4-FFF2-40B4-BE49-F238E27FC236}">
                <a16:creationId xmlns:a16="http://schemas.microsoft.com/office/drawing/2014/main" id="{2A55A31A-BA2B-43F5-B2CF-76D97D6F8165}"/>
              </a:ext>
            </a:extLst>
          </p:cNvPr>
          <p:cNvSpPr txBox="1">
            <a:spLocks noRot="1" noChangeArrowheads="1"/>
          </p:cNvSpPr>
          <p:nvPr/>
        </p:nvSpPr>
        <p:spPr>
          <a:xfrm>
            <a:off x="306977" y="187811"/>
            <a:ext cx="8229600" cy="857250"/>
          </a:xfrm>
        </p:spPr>
        <p:txBody>
          <a:bodyPr/>
          <a:lst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r>
              <a:rPr lang="en-US" altLang="en-US" sz="3597" kern="0" dirty="0">
                <a:solidFill>
                  <a:schemeClr val="tx1"/>
                </a:solidFill>
                <a:latin typeface="Arial" panose="020B0604020202020204" pitchFamily="34" charset="0"/>
              </a:rPr>
              <a:t>Analysis of </a:t>
            </a:r>
            <a:r>
              <a:rPr lang="en-US" altLang="en-US" sz="3597" kern="0" dirty="0" err="1">
                <a:solidFill>
                  <a:schemeClr val="tx1"/>
                </a:solidFill>
                <a:latin typeface="Arial" panose="020B0604020202020204" pitchFamily="34" charset="0"/>
              </a:rPr>
              <a:t>Brigatinib</a:t>
            </a:r>
            <a:r>
              <a:rPr lang="en-US" altLang="en-US" sz="3597" kern="0" dirty="0">
                <a:solidFill>
                  <a:schemeClr val="tx1"/>
                </a:solidFill>
                <a:latin typeface="Arial" panose="020B0604020202020204" pitchFamily="34" charset="0"/>
              </a:rPr>
              <a:t> 1L use</a:t>
            </a:r>
          </a:p>
        </p:txBody>
      </p:sp>
      <p:pic>
        <p:nvPicPr>
          <p:cNvPr id="9" name="Picture 8">
            <a:extLst>
              <a:ext uri="{FF2B5EF4-FFF2-40B4-BE49-F238E27FC236}">
                <a16:creationId xmlns:a16="http://schemas.microsoft.com/office/drawing/2014/main" id="{F103BC52-4341-4073-9694-B66B910717E6}"/>
              </a:ext>
            </a:extLst>
          </p:cNvPr>
          <p:cNvPicPr>
            <a:picLocks noChangeAspect="1"/>
          </p:cNvPicPr>
          <p:nvPr/>
        </p:nvPicPr>
        <p:blipFill>
          <a:blip r:embed="rId4"/>
          <a:stretch>
            <a:fillRect/>
          </a:stretch>
        </p:blipFill>
        <p:spPr>
          <a:xfrm>
            <a:off x="241389" y="2014338"/>
            <a:ext cx="2170381" cy="1311769"/>
          </a:xfrm>
          <a:prstGeom prst="rect">
            <a:avLst/>
          </a:prstGeom>
        </p:spPr>
      </p:pic>
      <p:sp>
        <p:nvSpPr>
          <p:cNvPr id="10" name="TextBox 9">
            <a:extLst>
              <a:ext uri="{FF2B5EF4-FFF2-40B4-BE49-F238E27FC236}">
                <a16:creationId xmlns:a16="http://schemas.microsoft.com/office/drawing/2014/main" id="{D6F4453B-B159-4F58-96D4-5D287AF02E6B}"/>
              </a:ext>
            </a:extLst>
          </p:cNvPr>
          <p:cNvSpPr txBox="1"/>
          <p:nvPr/>
        </p:nvSpPr>
        <p:spPr>
          <a:xfrm>
            <a:off x="5636623" y="4652758"/>
            <a:ext cx="3226526" cy="646331"/>
          </a:xfrm>
          <a:prstGeom prst="rect">
            <a:avLst/>
          </a:prstGeom>
          <a:noFill/>
        </p:spPr>
        <p:txBody>
          <a:bodyPr wrap="square" rtlCol="0">
            <a:spAutoFit/>
          </a:bodyPr>
          <a:lstStyle/>
          <a:p>
            <a:r>
              <a:rPr lang="en-US" sz="1800" dirty="0" err="1"/>
              <a:t>Camidge</a:t>
            </a:r>
            <a:r>
              <a:rPr lang="en-US" sz="1800" dirty="0"/>
              <a:t> et al. ASCO 2023 #9078</a:t>
            </a:r>
          </a:p>
        </p:txBody>
      </p:sp>
    </p:spTree>
    <p:extLst>
      <p:ext uri="{BB962C8B-B14F-4D97-AF65-F5344CB8AC3E}">
        <p14:creationId xmlns:p14="http://schemas.microsoft.com/office/powerpoint/2010/main" val="162399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11261" y="2382"/>
            <a:ext cx="9121479" cy="5143501"/>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11261" y="2382"/>
            <a:ext cx="9121479" cy="514350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4229" y="-10307"/>
            <a:ext cx="9121479" cy="5143501"/>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4230" y="2382"/>
            <a:ext cx="9135542" cy="5143501"/>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2955" y="2382"/>
            <a:ext cx="9121479" cy="5143501"/>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11261" y="93737"/>
            <a:ext cx="9121479" cy="5143501"/>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8292" y="15069"/>
            <a:ext cx="9121479" cy="5143501"/>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0"/>
          <a:stretch>
            <a:fillRect/>
          </a:stretch>
        </p:blipFill>
        <p:spPr>
          <a:xfrm>
            <a:off x="11261" y="2382"/>
            <a:ext cx="9121479" cy="5143501"/>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11261" y="2382"/>
            <a:ext cx="9121479" cy="5143501"/>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4230" y="2586820"/>
            <a:ext cx="9121479" cy="461345"/>
          </a:xfrm>
          <a:prstGeom prst="rect">
            <a:avLst/>
          </a:prstGeom>
        </p:spPr>
        <p:txBody>
          <a:bodyPr wrap="square">
            <a:spAutoFit/>
          </a:bodyPr>
          <a:lstStyle/>
          <a:p>
            <a:pPr algn="ctr" defTabSz="913554"/>
            <a:r>
              <a:rPr lang="en-US" sz="2398" spc="599" dirty="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8292" y="3073434"/>
            <a:ext cx="9121479" cy="338234"/>
          </a:xfrm>
          <a:prstGeom prst="rect">
            <a:avLst/>
          </a:prstGeom>
        </p:spPr>
        <p:txBody>
          <a:bodyPr wrap="square">
            <a:spAutoFit/>
          </a:bodyPr>
          <a:lstStyle/>
          <a:p>
            <a:pPr algn="ctr" defTabSz="913554"/>
            <a:r>
              <a:rPr lang="en-US" sz="1598" dirty="0">
                <a:solidFill>
                  <a:srgbClr val="FFFFFF"/>
                </a:solidFill>
                <a:latin typeface="Corporate S Demi" panose="02020500000000000000" pitchFamily="18" charset="0"/>
              </a:rPr>
              <a:t>Tuesday, December 5, 2023</a:t>
            </a:r>
          </a:p>
        </p:txBody>
      </p:sp>
    </p:spTree>
    <p:extLst>
      <p:ext uri="{BB962C8B-B14F-4D97-AF65-F5344CB8AC3E}">
        <p14:creationId xmlns:p14="http://schemas.microsoft.com/office/powerpoint/2010/main" val="12075471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A71F71A9-4B2E-481F-AADE-EE287E187FA7}"/>
              </a:ext>
            </a:extLst>
          </p:cNvPr>
          <p:cNvPicPr>
            <a:picLocks noGrp="1" noChangeAspect="1"/>
          </p:cNvPicPr>
          <p:nvPr>
            <p:ph idx="1"/>
          </p:nvPr>
        </p:nvPicPr>
        <p:blipFill>
          <a:blip r:embed="rId2"/>
          <a:stretch>
            <a:fillRect/>
          </a:stretch>
        </p:blipFill>
        <p:spPr>
          <a:xfrm>
            <a:off x="4572000" y="412165"/>
            <a:ext cx="3913810" cy="3827582"/>
          </a:xfrm>
          <a:prstGeom prst="rect">
            <a:avLst/>
          </a:prstGeom>
        </p:spPr>
      </p:pic>
      <p:sp>
        <p:nvSpPr>
          <p:cNvPr id="4" name="TextBox 3">
            <a:extLst>
              <a:ext uri="{FF2B5EF4-FFF2-40B4-BE49-F238E27FC236}">
                <a16:creationId xmlns:a16="http://schemas.microsoft.com/office/drawing/2014/main" id="{94AE9D26-F895-46B5-A16F-AEE64DDA5067}"/>
              </a:ext>
            </a:extLst>
          </p:cNvPr>
          <p:cNvSpPr txBox="1"/>
          <p:nvPr/>
        </p:nvSpPr>
        <p:spPr>
          <a:xfrm>
            <a:off x="524435" y="264599"/>
            <a:ext cx="4377018" cy="923330"/>
          </a:xfrm>
          <a:prstGeom prst="rect">
            <a:avLst/>
          </a:prstGeom>
          <a:noFill/>
        </p:spPr>
        <p:txBody>
          <a:bodyPr wrap="square" rtlCol="0">
            <a:spAutoFit/>
          </a:bodyPr>
          <a:lstStyle/>
          <a:p>
            <a:r>
              <a:rPr lang="en-US" sz="3600" dirty="0"/>
              <a:t>ALEX Trial </a:t>
            </a:r>
          </a:p>
          <a:p>
            <a:r>
              <a:rPr lang="en-US" sz="1800" dirty="0" err="1"/>
              <a:t>Crizotinib</a:t>
            </a:r>
            <a:r>
              <a:rPr lang="en-US" sz="1800" dirty="0"/>
              <a:t> versus </a:t>
            </a:r>
            <a:r>
              <a:rPr lang="en-US" sz="1800" dirty="0" err="1"/>
              <a:t>Alectinib</a:t>
            </a:r>
            <a:endParaRPr lang="en-US" sz="1800" dirty="0"/>
          </a:p>
        </p:txBody>
      </p:sp>
      <p:sp>
        <p:nvSpPr>
          <p:cNvPr id="5" name="TextBox 4">
            <a:extLst>
              <a:ext uri="{FF2B5EF4-FFF2-40B4-BE49-F238E27FC236}">
                <a16:creationId xmlns:a16="http://schemas.microsoft.com/office/drawing/2014/main" id="{B506502E-6229-45BE-ACA6-DD820032F137}"/>
              </a:ext>
            </a:extLst>
          </p:cNvPr>
          <p:cNvSpPr txBox="1"/>
          <p:nvPr/>
        </p:nvSpPr>
        <p:spPr>
          <a:xfrm>
            <a:off x="571500" y="1400876"/>
            <a:ext cx="3543300" cy="2585323"/>
          </a:xfrm>
          <a:prstGeom prst="rect">
            <a:avLst/>
          </a:prstGeom>
          <a:noFill/>
        </p:spPr>
        <p:txBody>
          <a:bodyPr wrap="square" rtlCol="0">
            <a:spAutoFit/>
          </a:bodyPr>
          <a:lstStyle/>
          <a:p>
            <a:r>
              <a:rPr lang="en-US" sz="1800" dirty="0"/>
              <a:t>-- 303 patients</a:t>
            </a:r>
          </a:p>
          <a:p>
            <a:r>
              <a:rPr lang="en-US" sz="1800" dirty="0"/>
              <a:t>-- 38-40% with CNS metastases</a:t>
            </a:r>
          </a:p>
          <a:p>
            <a:r>
              <a:rPr lang="en-US" sz="1800" dirty="0"/>
              <a:t>-- median progression-free survival with   </a:t>
            </a:r>
            <a:r>
              <a:rPr lang="en-US" sz="1800" dirty="0" err="1"/>
              <a:t>alectinib</a:t>
            </a:r>
            <a:r>
              <a:rPr lang="en-US" sz="1800" dirty="0"/>
              <a:t> NR(95% CI, 17.7 months to not</a:t>
            </a:r>
          </a:p>
          <a:p>
            <a:r>
              <a:rPr lang="en-US" sz="1800" dirty="0"/>
              <a:t>estimable), as compared with 11.1 months (95% CI, 9.1 to 13.1) with </a:t>
            </a:r>
            <a:r>
              <a:rPr lang="en-US" sz="1800" dirty="0" err="1"/>
              <a:t>crizotinib</a:t>
            </a:r>
            <a:endParaRPr lang="en-US" sz="1800" dirty="0"/>
          </a:p>
          <a:p>
            <a:r>
              <a:rPr lang="en-US" sz="1800" dirty="0"/>
              <a:t> </a:t>
            </a:r>
          </a:p>
        </p:txBody>
      </p:sp>
    </p:spTree>
    <p:extLst>
      <p:ext uri="{BB962C8B-B14F-4D97-AF65-F5344CB8AC3E}">
        <p14:creationId xmlns:p14="http://schemas.microsoft.com/office/powerpoint/2010/main" val="12948435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7957507B-81D1-49E9-A2CC-462CF699A787}"/>
              </a:ext>
            </a:extLst>
          </p:cNvPr>
          <p:cNvPicPr>
            <a:picLocks noGrp="1" noChangeAspect="1"/>
          </p:cNvPicPr>
          <p:nvPr>
            <p:ph idx="1"/>
          </p:nvPr>
        </p:nvPicPr>
        <p:blipFill>
          <a:blip r:embed="rId2"/>
          <a:stretch>
            <a:fillRect/>
          </a:stretch>
        </p:blipFill>
        <p:spPr>
          <a:xfrm>
            <a:off x="947057" y="969033"/>
            <a:ext cx="3554627" cy="1677619"/>
          </a:xfrm>
          <a:prstGeom prst="rect">
            <a:avLst/>
          </a:prstGeom>
        </p:spPr>
      </p:pic>
      <p:sp>
        <p:nvSpPr>
          <p:cNvPr id="4" name="Title 2">
            <a:extLst>
              <a:ext uri="{FF2B5EF4-FFF2-40B4-BE49-F238E27FC236}">
                <a16:creationId xmlns:a16="http://schemas.microsoft.com/office/drawing/2014/main" id="{603D7CA4-C951-4693-961A-403A864C2ACE}"/>
              </a:ext>
            </a:extLst>
          </p:cNvPr>
          <p:cNvSpPr txBox="1">
            <a:spLocks/>
          </p:cNvSpPr>
          <p:nvPr/>
        </p:nvSpPr>
        <p:spPr>
          <a:xfrm>
            <a:off x="-345395" y="239426"/>
            <a:ext cx="8409765" cy="432000"/>
          </a:xfrm>
          <a:prstGeom prst="rect">
            <a:avLst/>
          </a:prstGeom>
        </p:spPr>
        <p:txBody>
          <a:bodyPr/>
          <a:lst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r>
              <a:rPr lang="en-US" sz="3597" kern="0" dirty="0">
                <a:solidFill>
                  <a:schemeClr val="tx1"/>
                </a:solidFill>
              </a:rPr>
              <a:t>Updated results - Alex</a:t>
            </a:r>
            <a:endParaRPr lang="en-US" sz="3597" kern="0" dirty="0"/>
          </a:p>
        </p:txBody>
      </p:sp>
      <p:pic>
        <p:nvPicPr>
          <p:cNvPr id="5" name="Picture 4">
            <a:extLst>
              <a:ext uri="{FF2B5EF4-FFF2-40B4-BE49-F238E27FC236}">
                <a16:creationId xmlns:a16="http://schemas.microsoft.com/office/drawing/2014/main" id="{7F79C97A-B192-4979-92F3-87CBFE097574}"/>
              </a:ext>
            </a:extLst>
          </p:cNvPr>
          <p:cNvPicPr>
            <a:picLocks noChangeAspect="1"/>
          </p:cNvPicPr>
          <p:nvPr/>
        </p:nvPicPr>
        <p:blipFill>
          <a:blip r:embed="rId3"/>
          <a:stretch>
            <a:fillRect/>
          </a:stretch>
        </p:blipFill>
        <p:spPr>
          <a:xfrm>
            <a:off x="1949428" y="2724522"/>
            <a:ext cx="5489870" cy="1639832"/>
          </a:xfrm>
          <a:prstGeom prst="rect">
            <a:avLst/>
          </a:prstGeom>
        </p:spPr>
      </p:pic>
      <p:pic>
        <p:nvPicPr>
          <p:cNvPr id="6" name="Picture 5">
            <a:extLst>
              <a:ext uri="{FF2B5EF4-FFF2-40B4-BE49-F238E27FC236}">
                <a16:creationId xmlns:a16="http://schemas.microsoft.com/office/drawing/2014/main" id="{B76FC535-ED2D-4837-AFF9-0702C4FA7590}"/>
              </a:ext>
            </a:extLst>
          </p:cNvPr>
          <p:cNvPicPr>
            <a:picLocks noChangeAspect="1"/>
          </p:cNvPicPr>
          <p:nvPr/>
        </p:nvPicPr>
        <p:blipFill>
          <a:blip r:embed="rId4"/>
          <a:stretch>
            <a:fillRect/>
          </a:stretch>
        </p:blipFill>
        <p:spPr>
          <a:xfrm>
            <a:off x="5688875" y="969033"/>
            <a:ext cx="2967411" cy="1612724"/>
          </a:xfrm>
          <a:prstGeom prst="rect">
            <a:avLst/>
          </a:prstGeom>
        </p:spPr>
      </p:pic>
      <p:sp>
        <p:nvSpPr>
          <p:cNvPr id="7" name="TextBox 6">
            <a:extLst>
              <a:ext uri="{FF2B5EF4-FFF2-40B4-BE49-F238E27FC236}">
                <a16:creationId xmlns:a16="http://schemas.microsoft.com/office/drawing/2014/main" id="{67ADEE3F-2771-44B7-8880-B087692604CA}"/>
              </a:ext>
            </a:extLst>
          </p:cNvPr>
          <p:cNvSpPr txBox="1"/>
          <p:nvPr/>
        </p:nvSpPr>
        <p:spPr>
          <a:xfrm>
            <a:off x="5688875" y="4507119"/>
            <a:ext cx="5009605" cy="646331"/>
          </a:xfrm>
          <a:prstGeom prst="rect">
            <a:avLst/>
          </a:prstGeom>
          <a:noFill/>
        </p:spPr>
        <p:txBody>
          <a:bodyPr wrap="square" rtlCol="0">
            <a:spAutoFit/>
          </a:bodyPr>
          <a:lstStyle/>
          <a:p>
            <a:r>
              <a:rPr lang="en-US" sz="1200" dirty="0" err="1"/>
              <a:t>Camidge</a:t>
            </a:r>
            <a:r>
              <a:rPr lang="en-US" sz="1200" dirty="0"/>
              <a:t> et al. JTO 2019</a:t>
            </a:r>
          </a:p>
          <a:p>
            <a:r>
              <a:rPr lang="en-US" sz="1200" dirty="0"/>
              <a:t>Zhang et al. Lung Cancer</a:t>
            </a:r>
          </a:p>
          <a:p>
            <a:r>
              <a:rPr lang="en-US" sz="1200" dirty="0"/>
              <a:t>Volume 158, August 2021, Pages 126-136</a:t>
            </a:r>
          </a:p>
        </p:txBody>
      </p:sp>
    </p:spTree>
    <p:extLst>
      <p:ext uri="{BB962C8B-B14F-4D97-AF65-F5344CB8AC3E}">
        <p14:creationId xmlns:p14="http://schemas.microsoft.com/office/powerpoint/2010/main" val="21206997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AE195F2C-C39E-4464-96B1-73183AED6E3F}"/>
              </a:ext>
            </a:extLst>
          </p:cNvPr>
          <p:cNvPicPr>
            <a:picLocks noGrp="1" noChangeAspect="1"/>
          </p:cNvPicPr>
          <p:nvPr>
            <p:ph idx="1"/>
          </p:nvPr>
        </p:nvPicPr>
        <p:blipFill>
          <a:blip r:embed="rId2"/>
          <a:stretch>
            <a:fillRect/>
          </a:stretch>
        </p:blipFill>
        <p:spPr>
          <a:xfrm>
            <a:off x="1398494" y="944386"/>
            <a:ext cx="5872850" cy="3259490"/>
          </a:xfrm>
          <a:prstGeom prst="rect">
            <a:avLst/>
          </a:prstGeom>
        </p:spPr>
      </p:pic>
      <p:sp>
        <p:nvSpPr>
          <p:cNvPr id="4" name="Title 2">
            <a:extLst>
              <a:ext uri="{FF2B5EF4-FFF2-40B4-BE49-F238E27FC236}">
                <a16:creationId xmlns:a16="http://schemas.microsoft.com/office/drawing/2014/main" id="{CC968E34-4953-469E-87FD-993938BBCA5C}"/>
              </a:ext>
            </a:extLst>
          </p:cNvPr>
          <p:cNvSpPr txBox="1">
            <a:spLocks/>
          </p:cNvSpPr>
          <p:nvPr/>
        </p:nvSpPr>
        <p:spPr>
          <a:xfrm>
            <a:off x="359999" y="278614"/>
            <a:ext cx="8409765" cy="432000"/>
          </a:xfrm>
          <a:prstGeom prst="rect">
            <a:avLst/>
          </a:prstGeom>
        </p:spPr>
        <p:txBody>
          <a:bodyPr/>
          <a:lst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r>
              <a:rPr lang="en-US" sz="3597" kern="0" dirty="0">
                <a:solidFill>
                  <a:schemeClr val="tx1"/>
                </a:solidFill>
              </a:rPr>
              <a:t>Phase 2 trial of </a:t>
            </a:r>
            <a:r>
              <a:rPr lang="en-US" sz="3597" kern="0" dirty="0" err="1">
                <a:solidFill>
                  <a:schemeClr val="tx1"/>
                </a:solidFill>
              </a:rPr>
              <a:t>lorlatinib</a:t>
            </a:r>
            <a:r>
              <a:rPr lang="en-US" sz="3597" kern="0" dirty="0" err="1"/>
              <a:t>study</a:t>
            </a:r>
            <a:endParaRPr lang="en-US" sz="3597" kern="0" dirty="0"/>
          </a:p>
        </p:txBody>
      </p:sp>
    </p:spTree>
    <p:extLst>
      <p:ext uri="{BB962C8B-B14F-4D97-AF65-F5344CB8AC3E}">
        <p14:creationId xmlns:p14="http://schemas.microsoft.com/office/powerpoint/2010/main" val="2856893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359A797-40EA-4069-8EB4-0BD9926F9F42}"/>
              </a:ext>
            </a:extLst>
          </p:cNvPr>
          <p:cNvPicPr>
            <a:picLocks noGrp="1" noChangeAspect="1"/>
          </p:cNvPicPr>
          <p:nvPr>
            <p:ph idx="1"/>
          </p:nvPr>
        </p:nvPicPr>
        <p:blipFill rotWithShape="1">
          <a:blip r:embed="rId2"/>
          <a:srcRect b="32256"/>
          <a:stretch/>
        </p:blipFill>
        <p:spPr>
          <a:xfrm>
            <a:off x="1114098" y="862198"/>
            <a:ext cx="3093405" cy="2777612"/>
          </a:xfrm>
          <a:prstGeom prst="rect">
            <a:avLst/>
          </a:prstGeom>
        </p:spPr>
      </p:pic>
      <p:pic>
        <p:nvPicPr>
          <p:cNvPr id="4" name="Picture 3">
            <a:extLst>
              <a:ext uri="{FF2B5EF4-FFF2-40B4-BE49-F238E27FC236}">
                <a16:creationId xmlns:a16="http://schemas.microsoft.com/office/drawing/2014/main" id="{EB9C4595-4694-4814-BC43-1925543D84E4}"/>
              </a:ext>
            </a:extLst>
          </p:cNvPr>
          <p:cNvPicPr>
            <a:picLocks noChangeAspect="1"/>
          </p:cNvPicPr>
          <p:nvPr/>
        </p:nvPicPr>
        <p:blipFill>
          <a:blip r:embed="rId3"/>
          <a:stretch>
            <a:fillRect/>
          </a:stretch>
        </p:blipFill>
        <p:spPr>
          <a:xfrm>
            <a:off x="4219856" y="843999"/>
            <a:ext cx="3041556" cy="3442066"/>
          </a:xfrm>
          <a:prstGeom prst="rect">
            <a:avLst/>
          </a:prstGeom>
        </p:spPr>
      </p:pic>
      <p:sp>
        <p:nvSpPr>
          <p:cNvPr id="5" name="TextBox 4">
            <a:extLst>
              <a:ext uri="{FF2B5EF4-FFF2-40B4-BE49-F238E27FC236}">
                <a16:creationId xmlns:a16="http://schemas.microsoft.com/office/drawing/2014/main" id="{116DC505-ECA3-4842-8F35-22461739E09C}"/>
              </a:ext>
            </a:extLst>
          </p:cNvPr>
          <p:cNvSpPr txBox="1"/>
          <p:nvPr/>
        </p:nvSpPr>
        <p:spPr>
          <a:xfrm>
            <a:off x="259480" y="1394152"/>
            <a:ext cx="848442" cy="646331"/>
          </a:xfrm>
          <a:prstGeom prst="rect">
            <a:avLst/>
          </a:prstGeom>
          <a:noFill/>
        </p:spPr>
        <p:txBody>
          <a:bodyPr wrap="square" rtlCol="0">
            <a:spAutoFit/>
          </a:bodyPr>
          <a:lstStyle/>
          <a:p>
            <a:r>
              <a:rPr lang="en-US" sz="1800" dirty="0"/>
              <a:t>All tumor</a:t>
            </a:r>
          </a:p>
        </p:txBody>
      </p:sp>
      <p:sp>
        <p:nvSpPr>
          <p:cNvPr id="6" name="TextBox 5">
            <a:extLst>
              <a:ext uri="{FF2B5EF4-FFF2-40B4-BE49-F238E27FC236}">
                <a16:creationId xmlns:a16="http://schemas.microsoft.com/office/drawing/2014/main" id="{A3572996-A5D5-42F9-B4F9-2845053B5487}"/>
              </a:ext>
            </a:extLst>
          </p:cNvPr>
          <p:cNvSpPr txBox="1"/>
          <p:nvPr/>
        </p:nvSpPr>
        <p:spPr>
          <a:xfrm>
            <a:off x="322730" y="2943925"/>
            <a:ext cx="846252" cy="646331"/>
          </a:xfrm>
          <a:prstGeom prst="rect">
            <a:avLst/>
          </a:prstGeom>
          <a:noFill/>
        </p:spPr>
        <p:txBody>
          <a:bodyPr wrap="square" rtlCol="0">
            <a:spAutoFit/>
          </a:bodyPr>
          <a:lstStyle/>
          <a:p>
            <a:r>
              <a:rPr lang="en-US" sz="1800" dirty="0"/>
              <a:t>CNS </a:t>
            </a:r>
            <a:r>
              <a:rPr lang="en-US" sz="1800" dirty="0" err="1"/>
              <a:t>Dz</a:t>
            </a:r>
            <a:endParaRPr lang="en-US" sz="1800" dirty="0"/>
          </a:p>
        </p:txBody>
      </p:sp>
      <p:sp>
        <p:nvSpPr>
          <p:cNvPr id="7" name="TextBox 6">
            <a:extLst>
              <a:ext uri="{FF2B5EF4-FFF2-40B4-BE49-F238E27FC236}">
                <a16:creationId xmlns:a16="http://schemas.microsoft.com/office/drawing/2014/main" id="{09772871-4B3F-434B-8E32-8FA2A93A23DA}"/>
              </a:ext>
            </a:extLst>
          </p:cNvPr>
          <p:cNvSpPr txBox="1"/>
          <p:nvPr/>
        </p:nvSpPr>
        <p:spPr>
          <a:xfrm>
            <a:off x="7416053" y="1542070"/>
            <a:ext cx="1468467" cy="923330"/>
          </a:xfrm>
          <a:prstGeom prst="rect">
            <a:avLst/>
          </a:prstGeom>
          <a:noFill/>
        </p:spPr>
        <p:txBody>
          <a:bodyPr wrap="square" rtlCol="0">
            <a:spAutoFit/>
          </a:bodyPr>
          <a:lstStyle/>
          <a:p>
            <a:r>
              <a:rPr lang="en-US" sz="1800" dirty="0"/>
              <a:t>Baseline CNS disease</a:t>
            </a:r>
          </a:p>
        </p:txBody>
      </p:sp>
      <p:sp>
        <p:nvSpPr>
          <p:cNvPr id="8" name="TextBox 7">
            <a:extLst>
              <a:ext uri="{FF2B5EF4-FFF2-40B4-BE49-F238E27FC236}">
                <a16:creationId xmlns:a16="http://schemas.microsoft.com/office/drawing/2014/main" id="{A01AD106-5AAF-4E31-A286-82C2414740B2}"/>
              </a:ext>
            </a:extLst>
          </p:cNvPr>
          <p:cNvSpPr txBox="1"/>
          <p:nvPr/>
        </p:nvSpPr>
        <p:spPr>
          <a:xfrm>
            <a:off x="7273764" y="3330528"/>
            <a:ext cx="1534060" cy="923330"/>
          </a:xfrm>
          <a:prstGeom prst="rect">
            <a:avLst/>
          </a:prstGeom>
          <a:noFill/>
        </p:spPr>
        <p:txBody>
          <a:bodyPr wrap="square" rtlCol="0">
            <a:spAutoFit/>
          </a:bodyPr>
          <a:lstStyle/>
          <a:p>
            <a:r>
              <a:rPr lang="en-US" sz="1800" dirty="0"/>
              <a:t>Without baseline CNS </a:t>
            </a:r>
            <a:r>
              <a:rPr lang="en-US" sz="1800" dirty="0" err="1"/>
              <a:t>mets</a:t>
            </a:r>
            <a:endParaRPr lang="en-US" sz="1800" dirty="0"/>
          </a:p>
        </p:txBody>
      </p:sp>
      <p:sp>
        <p:nvSpPr>
          <p:cNvPr id="9" name="Title 2">
            <a:extLst>
              <a:ext uri="{FF2B5EF4-FFF2-40B4-BE49-F238E27FC236}">
                <a16:creationId xmlns:a16="http://schemas.microsoft.com/office/drawing/2014/main" id="{3FDFB4AF-C1A8-4D39-8A49-9AA6F602A0DC}"/>
              </a:ext>
            </a:extLst>
          </p:cNvPr>
          <p:cNvSpPr txBox="1">
            <a:spLocks/>
          </p:cNvSpPr>
          <p:nvPr/>
        </p:nvSpPr>
        <p:spPr>
          <a:xfrm>
            <a:off x="359999" y="278614"/>
            <a:ext cx="8409765" cy="432000"/>
          </a:xfrm>
          <a:prstGeom prst="rect">
            <a:avLst/>
          </a:prstGeom>
        </p:spPr>
        <p:txBody>
          <a:bodyPr/>
          <a:lst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r>
              <a:rPr lang="en-US" sz="3597" kern="0" dirty="0" err="1">
                <a:solidFill>
                  <a:schemeClr val="tx1"/>
                </a:solidFill>
              </a:rPr>
              <a:t>Lorlatinib</a:t>
            </a:r>
            <a:r>
              <a:rPr lang="en-US" sz="3597" kern="0" dirty="0">
                <a:solidFill>
                  <a:schemeClr val="tx1"/>
                </a:solidFill>
              </a:rPr>
              <a:t> efficacy - </a:t>
            </a:r>
            <a:r>
              <a:rPr lang="en-US" sz="3597" kern="0" dirty="0" err="1">
                <a:solidFill>
                  <a:schemeClr val="tx1"/>
                </a:solidFill>
              </a:rPr>
              <a:t>pretreated</a:t>
            </a:r>
            <a:r>
              <a:rPr lang="en-US" sz="3597" kern="0" dirty="0" err="1"/>
              <a:t>study</a:t>
            </a:r>
            <a:endParaRPr lang="en-US" sz="3597" kern="0" dirty="0"/>
          </a:p>
        </p:txBody>
      </p:sp>
      <p:sp>
        <p:nvSpPr>
          <p:cNvPr id="10" name="TextBox 9">
            <a:extLst>
              <a:ext uri="{FF2B5EF4-FFF2-40B4-BE49-F238E27FC236}">
                <a16:creationId xmlns:a16="http://schemas.microsoft.com/office/drawing/2014/main" id="{A6B32637-3C1E-4038-841C-1D3EF3DDA357}"/>
              </a:ext>
            </a:extLst>
          </p:cNvPr>
          <p:cNvSpPr txBox="1"/>
          <p:nvPr/>
        </p:nvSpPr>
        <p:spPr>
          <a:xfrm>
            <a:off x="6622676" y="4681957"/>
            <a:ext cx="2261844" cy="646331"/>
          </a:xfrm>
          <a:prstGeom prst="rect">
            <a:avLst/>
          </a:prstGeom>
          <a:noFill/>
        </p:spPr>
        <p:txBody>
          <a:bodyPr wrap="square" rtlCol="0">
            <a:spAutoFit/>
          </a:bodyPr>
          <a:lstStyle/>
          <a:p>
            <a:r>
              <a:rPr lang="en-US" sz="1800" dirty="0" err="1"/>
              <a:t>Felip</a:t>
            </a:r>
            <a:r>
              <a:rPr lang="en-US" sz="1800" dirty="0"/>
              <a:t> et al. Ann of </a:t>
            </a:r>
            <a:r>
              <a:rPr lang="en-US" sz="1800" dirty="0" err="1"/>
              <a:t>Onc</a:t>
            </a:r>
            <a:r>
              <a:rPr lang="en-US" sz="1800" dirty="0"/>
              <a:t> 2021</a:t>
            </a:r>
          </a:p>
        </p:txBody>
      </p:sp>
    </p:spTree>
    <p:extLst>
      <p:ext uri="{BB962C8B-B14F-4D97-AF65-F5344CB8AC3E}">
        <p14:creationId xmlns:p14="http://schemas.microsoft.com/office/powerpoint/2010/main" val="35016622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386746" y="288612"/>
            <a:ext cx="6371589" cy="44781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492542" algn="l"/>
                <a:tab pos="985083" algn="l"/>
                <a:tab pos="1477625" algn="l"/>
                <a:tab pos="1970166" algn="l"/>
                <a:tab pos="2462708" algn="l"/>
                <a:tab pos="2955249" algn="l"/>
                <a:tab pos="3447791" algn="l"/>
                <a:tab pos="3940333" algn="l"/>
                <a:tab pos="4432874" algn="l"/>
                <a:tab pos="4925416" algn="l"/>
                <a:tab pos="5417957" algn="l"/>
                <a:tab pos="5910499" algn="l"/>
              </a:tabLst>
            </a:pPr>
            <a:r>
              <a:rPr lang="en-GB" sz="3000" b="1" dirty="0"/>
              <a:t>Phase 3 Crown study</a:t>
            </a:r>
          </a:p>
        </p:txBody>
      </p:sp>
      <p:pic>
        <p:nvPicPr>
          <p:cNvPr id="5122" name="Picture 2"/>
          <p:cNvPicPr>
            <a:picLocks noChangeAspect="1" noChangeArrowheads="1"/>
          </p:cNvPicPr>
          <p:nvPr/>
        </p:nvPicPr>
        <p:blipFill>
          <a:blip r:embed="rId3" cstate="print"/>
          <a:srcRect/>
          <a:stretch>
            <a:fillRect/>
          </a:stretch>
        </p:blipFill>
        <p:spPr bwMode="auto">
          <a:xfrm>
            <a:off x="5876778" y="4705196"/>
            <a:ext cx="1924762" cy="324034"/>
          </a:xfrm>
          <a:prstGeom prst="rect">
            <a:avLst/>
          </a:prstGeom>
          <a:noFill/>
        </p:spPr>
      </p:pic>
      <p:sp>
        <p:nvSpPr>
          <p:cNvPr id="5124" name="Text Box 4"/>
          <p:cNvSpPr txBox="1">
            <a:spLocks noChangeArrowheads="1"/>
          </p:cNvSpPr>
          <p:nvPr/>
        </p:nvSpPr>
        <p:spPr bwMode="auto">
          <a:xfrm>
            <a:off x="5876779" y="4538285"/>
            <a:ext cx="2920172" cy="121956"/>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492542" algn="l"/>
                <a:tab pos="985083" algn="l"/>
                <a:tab pos="1477625" algn="l"/>
                <a:tab pos="1970166" algn="l"/>
                <a:tab pos="2462708" algn="l"/>
              </a:tabLst>
            </a:pPr>
            <a:r>
              <a:rPr lang="en-GB" sz="817" b="1" dirty="0"/>
              <a:t>Shaw AT et al. N </a:t>
            </a:r>
            <a:r>
              <a:rPr lang="en-GB" sz="817" b="1" dirty="0" err="1"/>
              <a:t>Engl</a:t>
            </a:r>
            <a:r>
              <a:rPr lang="en-GB" sz="817" b="1" dirty="0"/>
              <a:t> J Med 2020;383:2018-2029</a:t>
            </a:r>
          </a:p>
        </p:txBody>
      </p:sp>
      <p:pic>
        <p:nvPicPr>
          <p:cNvPr id="6" name="Picture 5" descr="Image"/>
          <p:cNvPicPr>
            <a:picLocks noChangeAspect="1"/>
          </p:cNvPicPr>
          <p:nvPr/>
        </p:nvPicPr>
        <p:blipFill rotWithShape="1">
          <a:blip r:embed="rId4" cstate="print"/>
          <a:srcRect b="60659"/>
          <a:stretch/>
        </p:blipFill>
        <p:spPr>
          <a:xfrm>
            <a:off x="2517457" y="796716"/>
            <a:ext cx="3381422" cy="1700512"/>
          </a:xfrm>
          <a:prstGeom prst="rect">
            <a:avLst/>
          </a:prstGeom>
        </p:spPr>
      </p:pic>
      <p:pic>
        <p:nvPicPr>
          <p:cNvPr id="7" name="Picture 6" descr="Image">
            <a:extLst>
              <a:ext uri="{FF2B5EF4-FFF2-40B4-BE49-F238E27FC236}">
                <a16:creationId xmlns:a16="http://schemas.microsoft.com/office/drawing/2014/main" id="{2BFB677F-F9F6-44E5-AB13-614AD621AF7C}"/>
              </a:ext>
            </a:extLst>
          </p:cNvPr>
          <p:cNvPicPr>
            <a:picLocks noChangeAspect="1"/>
          </p:cNvPicPr>
          <p:nvPr/>
        </p:nvPicPr>
        <p:blipFill rotWithShape="1">
          <a:blip r:embed="rId5" cstate="print"/>
          <a:srcRect b="20767"/>
          <a:stretch/>
        </p:blipFill>
        <p:spPr>
          <a:xfrm>
            <a:off x="255495" y="288612"/>
            <a:ext cx="2157123" cy="4091708"/>
          </a:xfrm>
          <a:prstGeom prst="rect">
            <a:avLst/>
          </a:prstGeom>
        </p:spPr>
      </p:pic>
      <p:pic>
        <p:nvPicPr>
          <p:cNvPr id="2" name="Picture 1">
            <a:extLst>
              <a:ext uri="{FF2B5EF4-FFF2-40B4-BE49-F238E27FC236}">
                <a16:creationId xmlns:a16="http://schemas.microsoft.com/office/drawing/2014/main" id="{72ACF24C-6CBA-402A-A445-2FD90D42D0E1}"/>
              </a:ext>
            </a:extLst>
          </p:cNvPr>
          <p:cNvPicPr>
            <a:picLocks noChangeAspect="1"/>
          </p:cNvPicPr>
          <p:nvPr/>
        </p:nvPicPr>
        <p:blipFill rotWithShape="1">
          <a:blip r:embed="rId6"/>
          <a:srcRect t="39336" b="31880"/>
          <a:stretch/>
        </p:blipFill>
        <p:spPr>
          <a:xfrm>
            <a:off x="2533567" y="2651036"/>
            <a:ext cx="3365312" cy="1236976"/>
          </a:xfrm>
          <a:prstGeom prst="rect">
            <a:avLst/>
          </a:prstGeom>
        </p:spPr>
      </p:pic>
      <p:pic>
        <p:nvPicPr>
          <p:cNvPr id="3" name="Picture 2">
            <a:extLst>
              <a:ext uri="{FF2B5EF4-FFF2-40B4-BE49-F238E27FC236}">
                <a16:creationId xmlns:a16="http://schemas.microsoft.com/office/drawing/2014/main" id="{C8A31FAB-7841-4E3C-8ED3-0F1D1A9A1FE2}"/>
              </a:ext>
            </a:extLst>
          </p:cNvPr>
          <p:cNvPicPr>
            <a:picLocks noChangeAspect="1"/>
          </p:cNvPicPr>
          <p:nvPr/>
        </p:nvPicPr>
        <p:blipFill rotWithShape="1">
          <a:blip r:embed="rId7"/>
          <a:srcRect t="46535"/>
          <a:stretch/>
        </p:blipFill>
        <p:spPr>
          <a:xfrm>
            <a:off x="6003719" y="1330028"/>
            <a:ext cx="3073046" cy="1273131"/>
          </a:xfrm>
          <a:prstGeom prst="rect">
            <a:avLst/>
          </a:prstGeom>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314504" y="223740"/>
            <a:ext cx="6371589" cy="403059"/>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492542" algn="l"/>
                <a:tab pos="985083" algn="l"/>
                <a:tab pos="1477625" algn="l"/>
                <a:tab pos="1970166" algn="l"/>
                <a:tab pos="2462708" algn="l"/>
                <a:tab pos="2955249" algn="l"/>
                <a:tab pos="3447791" algn="l"/>
                <a:tab pos="3940333" algn="l"/>
                <a:tab pos="4432874" algn="l"/>
                <a:tab pos="4925416" algn="l"/>
                <a:tab pos="5417957" algn="l"/>
                <a:tab pos="5910499" algn="l"/>
              </a:tabLst>
            </a:pPr>
            <a:r>
              <a:rPr lang="en-GB" sz="2700" b="1" dirty="0"/>
              <a:t>Results</a:t>
            </a:r>
          </a:p>
        </p:txBody>
      </p:sp>
      <p:pic>
        <p:nvPicPr>
          <p:cNvPr id="5122" name="Picture 2"/>
          <p:cNvPicPr>
            <a:picLocks noChangeAspect="1" noChangeArrowheads="1"/>
          </p:cNvPicPr>
          <p:nvPr/>
        </p:nvPicPr>
        <p:blipFill>
          <a:blip r:embed="rId3" cstate="print"/>
          <a:srcRect/>
          <a:stretch>
            <a:fillRect/>
          </a:stretch>
        </p:blipFill>
        <p:spPr bwMode="auto">
          <a:xfrm>
            <a:off x="5876778" y="4705196"/>
            <a:ext cx="1924762" cy="324034"/>
          </a:xfrm>
          <a:prstGeom prst="rect">
            <a:avLst/>
          </a:prstGeom>
          <a:noFill/>
        </p:spPr>
      </p:pic>
      <p:sp>
        <p:nvSpPr>
          <p:cNvPr id="5124" name="Text Box 4"/>
          <p:cNvSpPr txBox="1">
            <a:spLocks noChangeArrowheads="1"/>
          </p:cNvSpPr>
          <p:nvPr/>
        </p:nvSpPr>
        <p:spPr bwMode="auto">
          <a:xfrm>
            <a:off x="5834913" y="4515230"/>
            <a:ext cx="2909507" cy="121956"/>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492542" algn="l"/>
                <a:tab pos="985083" algn="l"/>
                <a:tab pos="1477625" algn="l"/>
                <a:tab pos="1970166" algn="l"/>
                <a:tab pos="2462708" algn="l"/>
              </a:tabLst>
            </a:pPr>
            <a:r>
              <a:rPr lang="en-GB" sz="817" b="1" dirty="0"/>
              <a:t>Shaw AT et al. N </a:t>
            </a:r>
            <a:r>
              <a:rPr lang="en-GB" sz="817" b="1" dirty="0" err="1"/>
              <a:t>Engl</a:t>
            </a:r>
            <a:r>
              <a:rPr lang="en-GB" sz="817" b="1" dirty="0"/>
              <a:t> J Med 2020;383:2018-2029</a:t>
            </a:r>
          </a:p>
        </p:txBody>
      </p:sp>
      <p:pic>
        <p:nvPicPr>
          <p:cNvPr id="7" name="Picture 6" descr="Image">
            <a:extLst>
              <a:ext uri="{FF2B5EF4-FFF2-40B4-BE49-F238E27FC236}">
                <a16:creationId xmlns:a16="http://schemas.microsoft.com/office/drawing/2014/main" id="{3125AA8C-6C4D-467E-B746-03EB9AA03599}"/>
              </a:ext>
            </a:extLst>
          </p:cNvPr>
          <p:cNvPicPr>
            <a:picLocks noChangeAspect="1"/>
          </p:cNvPicPr>
          <p:nvPr/>
        </p:nvPicPr>
        <p:blipFill rotWithShape="1">
          <a:blip r:embed="rId4" cstate="print"/>
          <a:srcRect b="18048"/>
          <a:stretch/>
        </p:blipFill>
        <p:spPr>
          <a:xfrm>
            <a:off x="4793876" y="694791"/>
            <a:ext cx="4255996" cy="3511952"/>
          </a:xfrm>
          <a:prstGeom prst="rect">
            <a:avLst/>
          </a:prstGeom>
        </p:spPr>
      </p:pic>
      <p:graphicFrame>
        <p:nvGraphicFramePr>
          <p:cNvPr id="2" name="Table 1">
            <a:extLst>
              <a:ext uri="{FF2B5EF4-FFF2-40B4-BE49-F238E27FC236}">
                <a16:creationId xmlns:a16="http://schemas.microsoft.com/office/drawing/2014/main" id="{AB4CB92E-2F9B-4B60-A314-233C63886213}"/>
              </a:ext>
            </a:extLst>
          </p:cNvPr>
          <p:cNvGraphicFramePr>
            <a:graphicFrameLocks noGrp="1"/>
          </p:cNvGraphicFramePr>
          <p:nvPr/>
        </p:nvGraphicFramePr>
        <p:xfrm>
          <a:off x="94129" y="735246"/>
          <a:ext cx="4699748" cy="1958693"/>
        </p:xfrm>
        <a:graphic>
          <a:graphicData uri="http://schemas.openxmlformats.org/drawingml/2006/table">
            <a:tbl>
              <a:tblPr firstRow="1" bandRow="1">
                <a:tableStyleId>{5C22544A-7EE6-4342-B048-85BDC9FD1C3A}</a:tableStyleId>
              </a:tblPr>
              <a:tblGrid>
                <a:gridCol w="1144892">
                  <a:extLst>
                    <a:ext uri="{9D8B030D-6E8A-4147-A177-3AD203B41FA5}">
                      <a16:colId xmlns:a16="http://schemas.microsoft.com/office/drawing/2014/main" val="157258549"/>
                    </a:ext>
                  </a:extLst>
                </a:gridCol>
                <a:gridCol w="1046438">
                  <a:extLst>
                    <a:ext uri="{9D8B030D-6E8A-4147-A177-3AD203B41FA5}">
                      <a16:colId xmlns:a16="http://schemas.microsoft.com/office/drawing/2014/main" val="2070745949"/>
                    </a:ext>
                  </a:extLst>
                </a:gridCol>
                <a:gridCol w="1060033">
                  <a:extLst>
                    <a:ext uri="{9D8B030D-6E8A-4147-A177-3AD203B41FA5}">
                      <a16:colId xmlns:a16="http://schemas.microsoft.com/office/drawing/2014/main" val="695387119"/>
                    </a:ext>
                  </a:extLst>
                </a:gridCol>
                <a:gridCol w="1448387">
                  <a:extLst>
                    <a:ext uri="{9D8B030D-6E8A-4147-A177-3AD203B41FA5}">
                      <a16:colId xmlns:a16="http://schemas.microsoft.com/office/drawing/2014/main" val="276295277"/>
                    </a:ext>
                  </a:extLst>
                </a:gridCol>
              </a:tblGrid>
              <a:tr h="382543">
                <a:tc>
                  <a:txBody>
                    <a:bodyPr/>
                    <a:lstStyle/>
                    <a:p>
                      <a:endParaRPr lang="en-US" sz="1400" dirty="0"/>
                    </a:p>
                  </a:txBody>
                  <a:tcPr marL="68580" marR="68580" marT="34290" marB="34290"/>
                </a:tc>
                <a:tc>
                  <a:txBody>
                    <a:bodyPr/>
                    <a:lstStyle/>
                    <a:p>
                      <a:r>
                        <a:rPr lang="en-US" sz="1400" dirty="0" err="1"/>
                        <a:t>Lorlatinib</a:t>
                      </a:r>
                      <a:endParaRPr lang="en-US" sz="1400" dirty="0"/>
                    </a:p>
                  </a:txBody>
                  <a:tcPr marL="68580" marR="68580" marT="34290" marB="34290"/>
                </a:tc>
                <a:tc>
                  <a:txBody>
                    <a:bodyPr/>
                    <a:lstStyle/>
                    <a:p>
                      <a:r>
                        <a:rPr lang="en-US" sz="1400" dirty="0" err="1"/>
                        <a:t>Crizotinib</a:t>
                      </a:r>
                      <a:endParaRPr lang="en-US" sz="1400" dirty="0"/>
                    </a:p>
                  </a:txBody>
                  <a:tcPr marL="68580" marR="68580" marT="34290" marB="34290"/>
                </a:tc>
                <a:tc>
                  <a:txBody>
                    <a:bodyPr/>
                    <a:lstStyle/>
                    <a:p>
                      <a:r>
                        <a:rPr lang="en-US" sz="1400" dirty="0"/>
                        <a:t>Odds Ratio</a:t>
                      </a:r>
                    </a:p>
                  </a:txBody>
                  <a:tcPr marL="68580" marR="68580" marT="34290" marB="34290"/>
                </a:tc>
                <a:extLst>
                  <a:ext uri="{0D108BD9-81ED-4DB2-BD59-A6C34878D82A}">
                    <a16:rowId xmlns:a16="http://schemas.microsoft.com/office/drawing/2014/main" val="2341805783"/>
                  </a:ext>
                </a:extLst>
              </a:tr>
              <a:tr h="283290">
                <a:tc>
                  <a:txBody>
                    <a:bodyPr/>
                    <a:lstStyle/>
                    <a:p>
                      <a:r>
                        <a:rPr lang="en-US" sz="1400" dirty="0"/>
                        <a:t>ORR</a:t>
                      </a:r>
                    </a:p>
                  </a:txBody>
                  <a:tcPr marL="68580" marR="68580" marT="34290" marB="34290"/>
                </a:tc>
                <a:tc>
                  <a:txBody>
                    <a:bodyPr/>
                    <a:lstStyle/>
                    <a:p>
                      <a:r>
                        <a:rPr lang="en-US" sz="1400" dirty="0"/>
                        <a:t>113 (76%)</a:t>
                      </a:r>
                    </a:p>
                  </a:txBody>
                  <a:tcPr marL="68580" marR="68580" marT="34290" marB="34290"/>
                </a:tc>
                <a:tc>
                  <a:txBody>
                    <a:bodyPr/>
                    <a:lstStyle/>
                    <a:p>
                      <a:r>
                        <a:rPr lang="en-US" sz="1400" dirty="0"/>
                        <a:t>85 (58%)</a:t>
                      </a:r>
                    </a:p>
                  </a:txBody>
                  <a:tcPr marL="68580" marR="68580" marT="34290" marB="34290"/>
                </a:tc>
                <a:tc>
                  <a:txBody>
                    <a:bodyPr/>
                    <a:lstStyle/>
                    <a:p>
                      <a:r>
                        <a:rPr lang="en-US" sz="1400" dirty="0"/>
                        <a:t>2.25</a:t>
                      </a:r>
                    </a:p>
                  </a:txBody>
                  <a:tcPr marL="68580" marR="68580" marT="34290" marB="34290"/>
                </a:tc>
                <a:extLst>
                  <a:ext uri="{0D108BD9-81ED-4DB2-BD59-A6C34878D82A}">
                    <a16:rowId xmlns:a16="http://schemas.microsoft.com/office/drawing/2014/main" val="2874369148"/>
                  </a:ext>
                </a:extLst>
              </a:tr>
              <a:tr h="509883">
                <a:tc>
                  <a:txBody>
                    <a:bodyPr/>
                    <a:lstStyle/>
                    <a:p>
                      <a:r>
                        <a:rPr lang="en-US" sz="1400" dirty="0"/>
                        <a:t>CNS response</a:t>
                      </a:r>
                    </a:p>
                  </a:txBody>
                  <a:tcPr marL="68580" marR="68580" marT="34290" marB="34290"/>
                </a:tc>
                <a:tc>
                  <a:txBody>
                    <a:bodyPr/>
                    <a:lstStyle/>
                    <a:p>
                      <a:r>
                        <a:rPr lang="en-US" sz="1400" dirty="0"/>
                        <a:t>25 (66%)</a:t>
                      </a:r>
                    </a:p>
                  </a:txBody>
                  <a:tcPr marL="68580" marR="68580" marT="34290" marB="34290"/>
                </a:tc>
                <a:tc>
                  <a:txBody>
                    <a:bodyPr/>
                    <a:lstStyle/>
                    <a:p>
                      <a:r>
                        <a:rPr lang="en-US" sz="1400" dirty="0"/>
                        <a:t>8 (20%)</a:t>
                      </a:r>
                    </a:p>
                  </a:txBody>
                  <a:tcPr marL="68580" marR="68580" marT="34290" marB="34290"/>
                </a:tc>
                <a:tc>
                  <a:txBody>
                    <a:bodyPr/>
                    <a:lstStyle/>
                    <a:p>
                      <a:r>
                        <a:rPr lang="en-US" sz="1400" dirty="0"/>
                        <a:t>8.41</a:t>
                      </a:r>
                    </a:p>
                  </a:txBody>
                  <a:tcPr marL="68580" marR="68580" marT="34290" marB="34290"/>
                </a:tc>
                <a:extLst>
                  <a:ext uri="{0D108BD9-81ED-4DB2-BD59-A6C34878D82A}">
                    <a16:rowId xmlns:a16="http://schemas.microsoft.com/office/drawing/2014/main" val="3869114551"/>
                  </a:ext>
                </a:extLst>
              </a:tr>
              <a:tr h="283290">
                <a:tc>
                  <a:txBody>
                    <a:bodyPr/>
                    <a:lstStyle/>
                    <a:p>
                      <a:r>
                        <a:rPr lang="en-US" sz="1400" dirty="0"/>
                        <a:t>DOR</a:t>
                      </a:r>
                    </a:p>
                  </a:txBody>
                  <a:tcPr marL="68580" marR="68580" marT="34290" marB="34290"/>
                </a:tc>
                <a:tc>
                  <a:txBody>
                    <a:bodyPr/>
                    <a:lstStyle/>
                    <a:p>
                      <a:r>
                        <a:rPr lang="en-US" sz="1400" dirty="0"/>
                        <a:t>NE</a:t>
                      </a:r>
                    </a:p>
                  </a:txBody>
                  <a:tcPr marL="68580" marR="68580" marT="34290" marB="34290"/>
                </a:tc>
                <a:tc>
                  <a:txBody>
                    <a:bodyPr/>
                    <a:lstStyle/>
                    <a:p>
                      <a:r>
                        <a:rPr lang="en-US" sz="1400" dirty="0"/>
                        <a:t>11 </a:t>
                      </a:r>
                      <a:r>
                        <a:rPr lang="en-US" sz="1400" dirty="0" err="1"/>
                        <a:t>mo</a:t>
                      </a:r>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982476762"/>
                  </a:ext>
                </a:extLst>
              </a:tr>
            </a:tbl>
          </a:graphicData>
        </a:graphic>
      </p:graphicFrame>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09C5E9E-7FD7-4B93-A841-9175A4BFE42D}"/>
              </a:ext>
            </a:extLst>
          </p:cNvPr>
          <p:cNvSpPr>
            <a:spLocks noGrp="1"/>
          </p:cNvSpPr>
          <p:nvPr>
            <p:ph type="subTitle" idx="2"/>
          </p:nvPr>
        </p:nvSpPr>
        <p:spPr/>
        <p:txBody>
          <a:bodyPr/>
          <a:lstStyle/>
          <a:p>
            <a:r>
              <a:rPr lang="en-US" dirty="0"/>
              <a:t>3 </a:t>
            </a:r>
            <a:r>
              <a:rPr lang="en-US" dirty="0" err="1"/>
              <a:t>yr</a:t>
            </a:r>
            <a:r>
              <a:rPr lang="en-US" dirty="0"/>
              <a:t> follow up – </a:t>
            </a:r>
            <a:r>
              <a:rPr lang="en-US" dirty="0" err="1"/>
              <a:t>crizotinib</a:t>
            </a:r>
            <a:r>
              <a:rPr lang="en-US" dirty="0"/>
              <a:t> versus </a:t>
            </a:r>
            <a:r>
              <a:rPr lang="en-US" dirty="0" err="1"/>
              <a:t>lorlatinib</a:t>
            </a:r>
            <a:endParaRPr lang="en-US" dirty="0"/>
          </a:p>
        </p:txBody>
      </p:sp>
      <p:sp>
        <p:nvSpPr>
          <p:cNvPr id="3" name="Title 2">
            <a:extLst>
              <a:ext uri="{FF2B5EF4-FFF2-40B4-BE49-F238E27FC236}">
                <a16:creationId xmlns:a16="http://schemas.microsoft.com/office/drawing/2014/main" id="{26E5E869-D39B-4199-8E8B-52406FA5B10C}"/>
              </a:ext>
            </a:extLst>
          </p:cNvPr>
          <p:cNvSpPr>
            <a:spLocks noGrp="1"/>
          </p:cNvSpPr>
          <p:nvPr>
            <p:ph type="ctrTitle"/>
          </p:nvPr>
        </p:nvSpPr>
        <p:spPr/>
        <p:txBody>
          <a:bodyPr/>
          <a:lstStyle/>
          <a:p>
            <a:r>
              <a:rPr lang="en-US" dirty="0"/>
              <a:t>Intracranial activity on the CROWN study</a:t>
            </a:r>
          </a:p>
        </p:txBody>
      </p:sp>
      <p:pic>
        <p:nvPicPr>
          <p:cNvPr id="5" name="Picture 4">
            <a:extLst>
              <a:ext uri="{FF2B5EF4-FFF2-40B4-BE49-F238E27FC236}">
                <a16:creationId xmlns:a16="http://schemas.microsoft.com/office/drawing/2014/main" id="{9D735330-94F6-4C98-B245-1D8EF9A051C5}"/>
              </a:ext>
            </a:extLst>
          </p:cNvPr>
          <p:cNvPicPr>
            <a:picLocks noChangeAspect="1"/>
          </p:cNvPicPr>
          <p:nvPr/>
        </p:nvPicPr>
        <p:blipFill>
          <a:blip r:embed="rId2"/>
          <a:stretch>
            <a:fillRect/>
          </a:stretch>
        </p:blipFill>
        <p:spPr>
          <a:xfrm>
            <a:off x="610456" y="1546160"/>
            <a:ext cx="3367184" cy="2177138"/>
          </a:xfrm>
          <a:prstGeom prst="rect">
            <a:avLst/>
          </a:prstGeom>
        </p:spPr>
      </p:pic>
      <p:pic>
        <p:nvPicPr>
          <p:cNvPr id="7" name="Picture 6">
            <a:extLst>
              <a:ext uri="{FF2B5EF4-FFF2-40B4-BE49-F238E27FC236}">
                <a16:creationId xmlns:a16="http://schemas.microsoft.com/office/drawing/2014/main" id="{90CB924D-86F7-49AB-AE7B-A822DEE6B4DC}"/>
              </a:ext>
            </a:extLst>
          </p:cNvPr>
          <p:cNvPicPr>
            <a:picLocks noChangeAspect="1"/>
          </p:cNvPicPr>
          <p:nvPr/>
        </p:nvPicPr>
        <p:blipFill>
          <a:blip r:embed="rId3"/>
          <a:stretch>
            <a:fillRect/>
          </a:stretch>
        </p:blipFill>
        <p:spPr>
          <a:xfrm>
            <a:off x="4301705" y="1546160"/>
            <a:ext cx="4231839" cy="2093410"/>
          </a:xfrm>
          <a:prstGeom prst="rect">
            <a:avLst/>
          </a:prstGeom>
        </p:spPr>
      </p:pic>
      <p:sp>
        <p:nvSpPr>
          <p:cNvPr id="10" name="TextBox 9">
            <a:extLst>
              <a:ext uri="{FF2B5EF4-FFF2-40B4-BE49-F238E27FC236}">
                <a16:creationId xmlns:a16="http://schemas.microsoft.com/office/drawing/2014/main" id="{846C3D8C-53B2-4B99-A92C-0F5CAC8B0A3F}"/>
              </a:ext>
            </a:extLst>
          </p:cNvPr>
          <p:cNvSpPr txBox="1"/>
          <p:nvPr/>
        </p:nvSpPr>
        <p:spPr>
          <a:xfrm>
            <a:off x="610456" y="3842861"/>
            <a:ext cx="3465155" cy="369332"/>
          </a:xfrm>
          <a:prstGeom prst="rect">
            <a:avLst/>
          </a:prstGeom>
          <a:noFill/>
        </p:spPr>
        <p:txBody>
          <a:bodyPr wrap="square" rtlCol="0">
            <a:spAutoFit/>
          </a:bodyPr>
          <a:lstStyle/>
          <a:p>
            <a:r>
              <a:rPr lang="en-US" sz="1800" dirty="0"/>
              <a:t>Time to intracranial progression</a:t>
            </a:r>
          </a:p>
        </p:txBody>
      </p:sp>
      <p:sp>
        <p:nvSpPr>
          <p:cNvPr id="11" name="TextBox 10">
            <a:extLst>
              <a:ext uri="{FF2B5EF4-FFF2-40B4-BE49-F238E27FC236}">
                <a16:creationId xmlns:a16="http://schemas.microsoft.com/office/drawing/2014/main" id="{AC7C6D36-277F-4B3A-8604-7B08DF9A3A4C}"/>
              </a:ext>
            </a:extLst>
          </p:cNvPr>
          <p:cNvSpPr txBox="1"/>
          <p:nvPr/>
        </p:nvSpPr>
        <p:spPr>
          <a:xfrm>
            <a:off x="4362994" y="3790609"/>
            <a:ext cx="3174274" cy="369332"/>
          </a:xfrm>
          <a:prstGeom prst="rect">
            <a:avLst/>
          </a:prstGeom>
          <a:noFill/>
        </p:spPr>
        <p:txBody>
          <a:bodyPr wrap="square" rtlCol="0">
            <a:spAutoFit/>
          </a:bodyPr>
          <a:lstStyle/>
          <a:p>
            <a:r>
              <a:rPr lang="en-US" sz="1800" dirty="0"/>
              <a:t>Concomitant RT</a:t>
            </a:r>
          </a:p>
        </p:txBody>
      </p:sp>
      <p:sp>
        <p:nvSpPr>
          <p:cNvPr id="12" name="TextBox 11">
            <a:extLst>
              <a:ext uri="{FF2B5EF4-FFF2-40B4-BE49-F238E27FC236}">
                <a16:creationId xmlns:a16="http://schemas.microsoft.com/office/drawing/2014/main" id="{9C245615-BD46-4F21-B1A2-878F46F5F2D3}"/>
              </a:ext>
            </a:extLst>
          </p:cNvPr>
          <p:cNvSpPr txBox="1"/>
          <p:nvPr/>
        </p:nvSpPr>
        <p:spPr>
          <a:xfrm>
            <a:off x="6505304" y="4528661"/>
            <a:ext cx="1894114" cy="923330"/>
          </a:xfrm>
          <a:prstGeom prst="rect">
            <a:avLst/>
          </a:prstGeom>
          <a:noFill/>
        </p:spPr>
        <p:txBody>
          <a:bodyPr wrap="square" rtlCol="0">
            <a:spAutoFit/>
          </a:bodyPr>
          <a:lstStyle/>
          <a:p>
            <a:r>
              <a:rPr lang="en-US" sz="1800" dirty="0"/>
              <a:t>Bauer et al. ASCO 2023 #9063</a:t>
            </a:r>
          </a:p>
        </p:txBody>
      </p:sp>
      <p:pic>
        <p:nvPicPr>
          <p:cNvPr id="4" name="Picture 3">
            <a:extLst>
              <a:ext uri="{FF2B5EF4-FFF2-40B4-BE49-F238E27FC236}">
                <a16:creationId xmlns:a16="http://schemas.microsoft.com/office/drawing/2014/main" id="{5A5C10B2-1F61-4212-9460-638EF8615993}"/>
              </a:ext>
            </a:extLst>
          </p:cNvPr>
          <p:cNvPicPr>
            <a:picLocks noChangeAspect="1"/>
          </p:cNvPicPr>
          <p:nvPr/>
        </p:nvPicPr>
        <p:blipFill>
          <a:blip r:embed="rId4"/>
          <a:stretch>
            <a:fillRect/>
          </a:stretch>
        </p:blipFill>
        <p:spPr>
          <a:xfrm>
            <a:off x="165206" y="4522643"/>
            <a:ext cx="4056554" cy="659603"/>
          </a:xfrm>
          <a:prstGeom prst="rect">
            <a:avLst/>
          </a:prstGeom>
        </p:spPr>
      </p:pic>
    </p:spTree>
    <p:extLst>
      <p:ext uri="{BB962C8B-B14F-4D97-AF65-F5344CB8AC3E}">
        <p14:creationId xmlns:p14="http://schemas.microsoft.com/office/powerpoint/2010/main" val="1938864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9EA1A38-A4C7-4378-9C95-ED3326D44DF4}"/>
              </a:ext>
            </a:extLst>
          </p:cNvPr>
          <p:cNvSpPr>
            <a:spLocks noGrp="1"/>
          </p:cNvSpPr>
          <p:nvPr>
            <p:ph type="subTitle" idx="2"/>
          </p:nvPr>
        </p:nvSpPr>
        <p:spPr/>
        <p:txBody>
          <a:bodyPr/>
          <a:lstStyle/>
          <a:p>
            <a:r>
              <a:rPr lang="en-US" dirty="0" err="1"/>
              <a:t>Alectinib</a:t>
            </a:r>
            <a:r>
              <a:rPr lang="en-US" dirty="0"/>
              <a:t> versus </a:t>
            </a:r>
            <a:r>
              <a:rPr lang="en-US" dirty="0" err="1"/>
              <a:t>brigatinib</a:t>
            </a:r>
            <a:r>
              <a:rPr lang="en-US" dirty="0"/>
              <a:t> versus </a:t>
            </a:r>
            <a:r>
              <a:rPr lang="en-US" dirty="0" err="1"/>
              <a:t>lorlatinib</a:t>
            </a:r>
            <a:endParaRPr lang="en-US" dirty="0"/>
          </a:p>
        </p:txBody>
      </p:sp>
      <p:sp>
        <p:nvSpPr>
          <p:cNvPr id="3" name="Title 2">
            <a:extLst>
              <a:ext uri="{FF2B5EF4-FFF2-40B4-BE49-F238E27FC236}">
                <a16:creationId xmlns:a16="http://schemas.microsoft.com/office/drawing/2014/main" id="{18D0E415-2128-4F89-BA75-F5DBD90C3DEA}"/>
              </a:ext>
            </a:extLst>
          </p:cNvPr>
          <p:cNvSpPr>
            <a:spLocks noGrp="1"/>
          </p:cNvSpPr>
          <p:nvPr>
            <p:ph type="ctrTitle"/>
          </p:nvPr>
        </p:nvSpPr>
        <p:spPr/>
        <p:txBody>
          <a:bodyPr/>
          <a:lstStyle/>
          <a:p>
            <a:r>
              <a:rPr lang="en-US" dirty="0"/>
              <a:t>Decision factors for 1</a:t>
            </a:r>
            <a:r>
              <a:rPr lang="en-US" baseline="30000" dirty="0"/>
              <a:t>st</a:t>
            </a:r>
            <a:r>
              <a:rPr lang="en-US" dirty="0"/>
              <a:t> line treatment</a:t>
            </a:r>
          </a:p>
        </p:txBody>
      </p:sp>
      <p:sp>
        <p:nvSpPr>
          <p:cNvPr id="4" name="Text Placeholder 3">
            <a:extLst>
              <a:ext uri="{FF2B5EF4-FFF2-40B4-BE49-F238E27FC236}">
                <a16:creationId xmlns:a16="http://schemas.microsoft.com/office/drawing/2014/main" id="{8C1A360C-4249-4C1C-A54F-BED059A976DA}"/>
              </a:ext>
            </a:extLst>
          </p:cNvPr>
          <p:cNvSpPr>
            <a:spLocks noGrp="1"/>
          </p:cNvSpPr>
          <p:nvPr>
            <p:ph type="body" idx="1"/>
          </p:nvPr>
        </p:nvSpPr>
        <p:spPr>
          <a:xfrm>
            <a:off x="359864" y="1447876"/>
            <a:ext cx="8409900" cy="3204754"/>
          </a:xfrm>
        </p:spPr>
        <p:txBody>
          <a:bodyPr/>
          <a:lstStyle/>
          <a:p>
            <a:pPr marL="485770" indent="-257175">
              <a:buFont typeface="Arial" panose="020B0604020202020204" pitchFamily="34" charset="0"/>
              <a:buChar char="•"/>
            </a:pPr>
            <a:r>
              <a:rPr lang="en-US" sz="1350" dirty="0"/>
              <a:t>Toxicity profiles</a:t>
            </a:r>
          </a:p>
          <a:p>
            <a:pPr marL="485770" indent="-257175">
              <a:buFont typeface="Arial" panose="020B0604020202020204" pitchFamily="34" charset="0"/>
              <a:buChar char="•"/>
            </a:pPr>
            <a:r>
              <a:rPr lang="en-US" sz="1350" dirty="0"/>
              <a:t>Baseline CNS disease and CNS activity</a:t>
            </a:r>
          </a:p>
          <a:p>
            <a:pPr marL="485770" indent="-257175">
              <a:buFont typeface="Arial" panose="020B0604020202020204" pitchFamily="34" charset="0"/>
              <a:buChar char="•"/>
            </a:pPr>
            <a:r>
              <a:rPr lang="en-US" sz="1350" dirty="0"/>
              <a:t>Sequencing options for therapy</a:t>
            </a:r>
          </a:p>
        </p:txBody>
      </p:sp>
      <p:pic>
        <p:nvPicPr>
          <p:cNvPr id="5" name="Picture 4">
            <a:extLst>
              <a:ext uri="{FF2B5EF4-FFF2-40B4-BE49-F238E27FC236}">
                <a16:creationId xmlns:a16="http://schemas.microsoft.com/office/drawing/2014/main" id="{BFAFE5BA-A14C-4265-9F43-B9E519A1229E}"/>
              </a:ext>
            </a:extLst>
          </p:cNvPr>
          <p:cNvPicPr>
            <a:picLocks noChangeAspect="1"/>
          </p:cNvPicPr>
          <p:nvPr/>
        </p:nvPicPr>
        <p:blipFill>
          <a:blip r:embed="rId2"/>
          <a:stretch>
            <a:fillRect/>
          </a:stretch>
        </p:blipFill>
        <p:spPr>
          <a:xfrm>
            <a:off x="194562" y="4437648"/>
            <a:ext cx="3671888" cy="621506"/>
          </a:xfrm>
          <a:prstGeom prst="rect">
            <a:avLst/>
          </a:prstGeom>
        </p:spPr>
      </p:pic>
      <p:graphicFrame>
        <p:nvGraphicFramePr>
          <p:cNvPr id="6" name="Table 5">
            <a:extLst>
              <a:ext uri="{FF2B5EF4-FFF2-40B4-BE49-F238E27FC236}">
                <a16:creationId xmlns:a16="http://schemas.microsoft.com/office/drawing/2014/main" id="{A4C35BC2-4ACF-4AF5-B9B7-2417C047B878}"/>
              </a:ext>
            </a:extLst>
          </p:cNvPr>
          <p:cNvGraphicFramePr>
            <a:graphicFrameLocks noGrp="1"/>
          </p:cNvGraphicFramePr>
          <p:nvPr/>
        </p:nvGraphicFramePr>
        <p:xfrm>
          <a:off x="490757" y="2386393"/>
          <a:ext cx="8015681" cy="1965484"/>
        </p:xfrm>
        <a:graphic>
          <a:graphicData uri="http://schemas.openxmlformats.org/drawingml/2006/table">
            <a:tbl>
              <a:tblPr firstRow="1" bandRow="1">
                <a:tableStyleId>{5C22544A-7EE6-4342-B048-85BDC9FD1C3A}</a:tableStyleId>
              </a:tblPr>
              <a:tblGrid>
                <a:gridCol w="1239920">
                  <a:extLst>
                    <a:ext uri="{9D8B030D-6E8A-4147-A177-3AD203B41FA5}">
                      <a16:colId xmlns:a16="http://schemas.microsoft.com/office/drawing/2014/main" val="2284037778"/>
                    </a:ext>
                  </a:extLst>
                </a:gridCol>
                <a:gridCol w="1239920">
                  <a:extLst>
                    <a:ext uri="{9D8B030D-6E8A-4147-A177-3AD203B41FA5}">
                      <a16:colId xmlns:a16="http://schemas.microsoft.com/office/drawing/2014/main" val="2472659960"/>
                    </a:ext>
                  </a:extLst>
                </a:gridCol>
                <a:gridCol w="663755">
                  <a:extLst>
                    <a:ext uri="{9D8B030D-6E8A-4147-A177-3AD203B41FA5}">
                      <a16:colId xmlns:a16="http://schemas.microsoft.com/office/drawing/2014/main" val="3558939621"/>
                    </a:ext>
                  </a:extLst>
                </a:gridCol>
                <a:gridCol w="1816084">
                  <a:extLst>
                    <a:ext uri="{9D8B030D-6E8A-4147-A177-3AD203B41FA5}">
                      <a16:colId xmlns:a16="http://schemas.microsoft.com/office/drawing/2014/main" val="871116448"/>
                    </a:ext>
                  </a:extLst>
                </a:gridCol>
                <a:gridCol w="986019">
                  <a:extLst>
                    <a:ext uri="{9D8B030D-6E8A-4147-A177-3AD203B41FA5}">
                      <a16:colId xmlns:a16="http://schemas.microsoft.com/office/drawing/2014/main" val="690425524"/>
                    </a:ext>
                  </a:extLst>
                </a:gridCol>
                <a:gridCol w="2069984">
                  <a:extLst>
                    <a:ext uri="{9D8B030D-6E8A-4147-A177-3AD203B41FA5}">
                      <a16:colId xmlns:a16="http://schemas.microsoft.com/office/drawing/2014/main" val="3182657840"/>
                    </a:ext>
                  </a:extLst>
                </a:gridCol>
              </a:tblGrid>
              <a:tr h="480060">
                <a:tc>
                  <a:txBody>
                    <a:bodyPr/>
                    <a:lstStyle/>
                    <a:p>
                      <a:r>
                        <a:rPr lang="en-US" sz="1400" dirty="0"/>
                        <a:t>Agent</a:t>
                      </a:r>
                    </a:p>
                  </a:txBody>
                  <a:tcPr marL="68580" marR="68580" marT="34290" marB="34290"/>
                </a:tc>
                <a:tc>
                  <a:txBody>
                    <a:bodyPr/>
                    <a:lstStyle/>
                    <a:p>
                      <a:r>
                        <a:rPr lang="en-US" sz="1400" dirty="0"/>
                        <a:t>CNS response</a:t>
                      </a:r>
                    </a:p>
                  </a:txBody>
                  <a:tcPr marL="68580" marR="68580" marT="34290" marB="34290"/>
                </a:tc>
                <a:tc>
                  <a:txBody>
                    <a:bodyPr/>
                    <a:lstStyle/>
                    <a:p>
                      <a:r>
                        <a:rPr lang="en-US" sz="1400" dirty="0"/>
                        <a:t>ORR</a:t>
                      </a:r>
                    </a:p>
                  </a:txBody>
                  <a:tcPr marL="68580" marR="68580" marT="34290" marB="34290"/>
                </a:tc>
                <a:tc>
                  <a:txBody>
                    <a:bodyPr/>
                    <a:lstStyle/>
                    <a:p>
                      <a:r>
                        <a:rPr lang="en-US" sz="1400" dirty="0"/>
                        <a:t>Intracranial DOR </a:t>
                      </a:r>
                    </a:p>
                  </a:txBody>
                  <a:tcPr marL="68580" marR="68580" marT="34290" marB="34290"/>
                </a:tc>
                <a:tc>
                  <a:txBody>
                    <a:bodyPr/>
                    <a:lstStyle/>
                    <a:p>
                      <a:r>
                        <a:rPr lang="en-US" sz="1400" dirty="0"/>
                        <a:t>PFS</a:t>
                      </a:r>
                    </a:p>
                  </a:txBody>
                  <a:tcPr marL="68580" marR="68580" marT="34290" marB="34290"/>
                </a:tc>
                <a:tc>
                  <a:txBody>
                    <a:bodyPr/>
                    <a:lstStyle/>
                    <a:p>
                      <a:r>
                        <a:rPr lang="en-US" sz="1400" dirty="0"/>
                        <a:t>Toxicity</a:t>
                      </a:r>
                    </a:p>
                  </a:txBody>
                  <a:tcPr marL="68580" marR="68580" marT="34290" marB="34290"/>
                </a:tc>
                <a:extLst>
                  <a:ext uri="{0D108BD9-81ED-4DB2-BD59-A6C34878D82A}">
                    <a16:rowId xmlns:a16="http://schemas.microsoft.com/office/drawing/2014/main" val="3957739563"/>
                  </a:ext>
                </a:extLst>
              </a:tr>
              <a:tr h="297180">
                <a:tc>
                  <a:txBody>
                    <a:bodyPr/>
                    <a:lstStyle/>
                    <a:p>
                      <a:r>
                        <a:rPr lang="en-US" sz="1500" dirty="0" err="1"/>
                        <a:t>Alectinib</a:t>
                      </a:r>
                      <a:endParaRPr lang="en-US" sz="1500" dirty="0"/>
                    </a:p>
                  </a:txBody>
                  <a:tcPr marL="68580" marR="68580" marT="34290" marB="34290"/>
                </a:tc>
                <a:tc>
                  <a:txBody>
                    <a:bodyPr/>
                    <a:lstStyle/>
                    <a:p>
                      <a:r>
                        <a:rPr lang="en-US" sz="1500" dirty="0"/>
                        <a:t>81%; 59%</a:t>
                      </a:r>
                    </a:p>
                  </a:txBody>
                  <a:tcPr marL="68580" marR="68580" marT="34290" marB="34290"/>
                </a:tc>
                <a:tc>
                  <a:txBody>
                    <a:bodyPr/>
                    <a:lstStyle/>
                    <a:p>
                      <a:r>
                        <a:rPr lang="en-US" sz="1500" dirty="0"/>
                        <a:t>83%</a:t>
                      </a:r>
                    </a:p>
                  </a:txBody>
                  <a:tcPr marL="68580" marR="68580" marT="34290" marB="34290"/>
                </a:tc>
                <a:tc>
                  <a:txBody>
                    <a:bodyPr/>
                    <a:lstStyle/>
                    <a:p>
                      <a:r>
                        <a:rPr lang="en-US" sz="1500" dirty="0"/>
                        <a:t>17.3 </a:t>
                      </a:r>
                      <a:r>
                        <a:rPr lang="en-US" sz="1500" dirty="0" err="1"/>
                        <a:t>mo</a:t>
                      </a:r>
                      <a:endParaRPr lang="en-US" sz="1500" dirty="0"/>
                    </a:p>
                  </a:txBody>
                  <a:tcPr marL="68580" marR="68580" marT="34290" marB="34290"/>
                </a:tc>
                <a:tc>
                  <a:txBody>
                    <a:bodyPr/>
                    <a:lstStyle/>
                    <a:p>
                      <a:r>
                        <a:rPr lang="en-US" sz="1500" dirty="0"/>
                        <a:t>34.8 </a:t>
                      </a:r>
                      <a:r>
                        <a:rPr lang="en-US" sz="1500" dirty="0" err="1"/>
                        <a:t>mo</a:t>
                      </a:r>
                      <a:endParaRPr lang="en-US" sz="1500" dirty="0"/>
                    </a:p>
                  </a:txBody>
                  <a:tcPr marL="68580" marR="68580" marT="34290" marB="34290"/>
                </a:tc>
                <a:tc>
                  <a:txBody>
                    <a:bodyPr/>
                    <a:lstStyle/>
                    <a:p>
                      <a:r>
                        <a:rPr lang="en-US" sz="1500" dirty="0"/>
                        <a:t>GI, ALT/AST increase</a:t>
                      </a:r>
                    </a:p>
                  </a:txBody>
                  <a:tcPr marL="68580" marR="68580" marT="34290" marB="34290"/>
                </a:tc>
                <a:extLst>
                  <a:ext uri="{0D108BD9-81ED-4DB2-BD59-A6C34878D82A}">
                    <a16:rowId xmlns:a16="http://schemas.microsoft.com/office/drawing/2014/main" val="4132751832"/>
                  </a:ext>
                </a:extLst>
              </a:tr>
              <a:tr h="525780">
                <a:tc>
                  <a:txBody>
                    <a:bodyPr/>
                    <a:lstStyle/>
                    <a:p>
                      <a:r>
                        <a:rPr lang="en-US" sz="1500" dirty="0" err="1"/>
                        <a:t>Brigatinib</a:t>
                      </a:r>
                      <a:endParaRPr lang="en-US" sz="1500" dirty="0"/>
                    </a:p>
                  </a:txBody>
                  <a:tcPr marL="68580" marR="68580" marT="34290" marB="34290"/>
                </a:tc>
                <a:tc>
                  <a:txBody>
                    <a:bodyPr/>
                    <a:lstStyle/>
                    <a:p>
                      <a:r>
                        <a:rPr lang="en-US" sz="1500" dirty="0"/>
                        <a:t>78%</a:t>
                      </a:r>
                    </a:p>
                  </a:txBody>
                  <a:tcPr marL="68580" marR="68580" marT="34290" marB="34290"/>
                </a:tc>
                <a:tc>
                  <a:txBody>
                    <a:bodyPr/>
                    <a:lstStyle/>
                    <a:p>
                      <a:r>
                        <a:rPr lang="en-US" sz="1500" dirty="0"/>
                        <a:t>71%</a:t>
                      </a:r>
                    </a:p>
                  </a:txBody>
                  <a:tcPr marL="68580" marR="68580" marT="34290" marB="34290"/>
                </a:tc>
                <a:tc>
                  <a:txBody>
                    <a:bodyPr/>
                    <a:lstStyle/>
                    <a:p>
                      <a:r>
                        <a:rPr lang="en-US" sz="1500" dirty="0"/>
                        <a:t>12 </a:t>
                      </a:r>
                      <a:r>
                        <a:rPr lang="en-US" sz="1500" dirty="0" err="1"/>
                        <a:t>mo</a:t>
                      </a:r>
                      <a:r>
                        <a:rPr lang="en-US" sz="1500" dirty="0"/>
                        <a:t> – 78%</a:t>
                      </a:r>
                    </a:p>
                  </a:txBody>
                  <a:tcPr marL="68580" marR="68580" marT="34290" marB="34290"/>
                </a:tc>
                <a:tc>
                  <a:txBody>
                    <a:bodyPr/>
                    <a:lstStyle/>
                    <a:p>
                      <a:r>
                        <a:rPr lang="en-US" sz="1500" dirty="0"/>
                        <a:t>24 </a:t>
                      </a:r>
                      <a:r>
                        <a:rPr lang="en-US" sz="1500" dirty="0" err="1"/>
                        <a:t>mo</a:t>
                      </a:r>
                      <a:endParaRPr lang="en-US" sz="1500" dirty="0"/>
                    </a:p>
                  </a:txBody>
                  <a:tcPr marL="68580" marR="68580" marT="34290" marB="34290"/>
                </a:tc>
                <a:tc>
                  <a:txBody>
                    <a:bodyPr/>
                    <a:lstStyle/>
                    <a:p>
                      <a:r>
                        <a:rPr lang="en-US" sz="1500" dirty="0"/>
                        <a:t>Pulmonary, GI, AST/ALT</a:t>
                      </a:r>
                    </a:p>
                  </a:txBody>
                  <a:tcPr marL="68580" marR="68580" marT="34290" marB="34290"/>
                </a:tc>
                <a:extLst>
                  <a:ext uri="{0D108BD9-81ED-4DB2-BD59-A6C34878D82A}">
                    <a16:rowId xmlns:a16="http://schemas.microsoft.com/office/drawing/2014/main" val="1648787179"/>
                  </a:ext>
                </a:extLst>
              </a:tr>
              <a:tr h="525780">
                <a:tc>
                  <a:txBody>
                    <a:bodyPr/>
                    <a:lstStyle/>
                    <a:p>
                      <a:r>
                        <a:rPr lang="en-US" sz="1500" dirty="0" err="1"/>
                        <a:t>Lorlatinib</a:t>
                      </a:r>
                      <a:endParaRPr lang="en-US" sz="1500" dirty="0"/>
                    </a:p>
                  </a:txBody>
                  <a:tcPr marL="68580" marR="68580" marT="34290" marB="34290"/>
                </a:tc>
                <a:tc>
                  <a:txBody>
                    <a:bodyPr/>
                    <a:lstStyle/>
                    <a:p>
                      <a:r>
                        <a:rPr lang="en-US" sz="1500" dirty="0"/>
                        <a:t>66%, 82%</a:t>
                      </a:r>
                    </a:p>
                  </a:txBody>
                  <a:tcPr marL="68580" marR="68580" marT="34290" marB="34290"/>
                </a:tc>
                <a:tc>
                  <a:txBody>
                    <a:bodyPr/>
                    <a:lstStyle/>
                    <a:p>
                      <a:r>
                        <a:rPr lang="en-US" sz="1500" dirty="0"/>
                        <a:t>76%</a:t>
                      </a:r>
                    </a:p>
                  </a:txBody>
                  <a:tcPr marL="68580" marR="68580" marT="34290" marB="34290"/>
                </a:tc>
                <a:tc>
                  <a:txBody>
                    <a:bodyPr/>
                    <a:lstStyle/>
                    <a:p>
                      <a:r>
                        <a:rPr lang="en-US" sz="1500" dirty="0"/>
                        <a:t>12 </a:t>
                      </a:r>
                      <a:r>
                        <a:rPr lang="en-US" sz="1500" dirty="0" err="1"/>
                        <a:t>mo</a:t>
                      </a:r>
                      <a:r>
                        <a:rPr lang="en-US" sz="1500" dirty="0"/>
                        <a:t> – 96%</a:t>
                      </a:r>
                    </a:p>
                  </a:txBody>
                  <a:tcPr marL="68580" marR="68580" marT="34290" marB="34290"/>
                </a:tc>
                <a:tc>
                  <a:txBody>
                    <a:bodyPr/>
                    <a:lstStyle/>
                    <a:p>
                      <a:r>
                        <a:rPr lang="en-US" sz="1500" dirty="0"/>
                        <a:t>12 </a:t>
                      </a:r>
                      <a:r>
                        <a:rPr lang="en-US" sz="1500" dirty="0" err="1"/>
                        <a:t>mo</a:t>
                      </a:r>
                      <a:r>
                        <a:rPr lang="en-US" sz="1500" dirty="0"/>
                        <a:t> – 80%</a:t>
                      </a:r>
                    </a:p>
                  </a:txBody>
                  <a:tcPr marL="68580" marR="68580" marT="34290" marB="34290"/>
                </a:tc>
                <a:tc>
                  <a:txBody>
                    <a:bodyPr/>
                    <a:lstStyle/>
                    <a:p>
                      <a:r>
                        <a:rPr lang="en-US" sz="1500" dirty="0"/>
                        <a:t>Hyperlipidemia, cognitive, edema</a:t>
                      </a:r>
                    </a:p>
                  </a:txBody>
                  <a:tcPr marL="68580" marR="68580" marT="34290" marB="34290"/>
                </a:tc>
                <a:extLst>
                  <a:ext uri="{0D108BD9-81ED-4DB2-BD59-A6C34878D82A}">
                    <a16:rowId xmlns:a16="http://schemas.microsoft.com/office/drawing/2014/main" val="1277761383"/>
                  </a:ext>
                </a:extLst>
              </a:tr>
            </a:tbl>
          </a:graphicData>
        </a:graphic>
      </p:graphicFrame>
      <p:sp>
        <p:nvSpPr>
          <p:cNvPr id="7" name="TextBox 6">
            <a:extLst>
              <a:ext uri="{FF2B5EF4-FFF2-40B4-BE49-F238E27FC236}">
                <a16:creationId xmlns:a16="http://schemas.microsoft.com/office/drawing/2014/main" id="{A0FA05EA-420A-4874-A0D1-92DAED687160}"/>
              </a:ext>
            </a:extLst>
          </p:cNvPr>
          <p:cNvSpPr txBox="1"/>
          <p:nvPr/>
        </p:nvSpPr>
        <p:spPr>
          <a:xfrm>
            <a:off x="6374674" y="4652629"/>
            <a:ext cx="2945674" cy="369332"/>
          </a:xfrm>
          <a:prstGeom prst="rect">
            <a:avLst/>
          </a:prstGeom>
          <a:noFill/>
        </p:spPr>
        <p:txBody>
          <a:bodyPr wrap="square" rtlCol="0">
            <a:spAutoFit/>
          </a:bodyPr>
          <a:lstStyle/>
          <a:p>
            <a:r>
              <a:rPr lang="en-US" sz="1800" dirty="0" err="1"/>
              <a:t>Mok</a:t>
            </a:r>
            <a:r>
              <a:rPr lang="en-US" sz="1800" dirty="0"/>
              <a:t> et al. Ann Oncol 2020</a:t>
            </a:r>
          </a:p>
        </p:txBody>
      </p:sp>
    </p:spTree>
    <p:extLst>
      <p:ext uri="{BB962C8B-B14F-4D97-AF65-F5344CB8AC3E}">
        <p14:creationId xmlns:p14="http://schemas.microsoft.com/office/powerpoint/2010/main" val="39053203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66DD8D8-E3C1-4B81-8B8B-E13F21F9DBCF}"/>
              </a:ext>
            </a:extLst>
          </p:cNvPr>
          <p:cNvSpPr>
            <a:spLocks noGrp="1"/>
          </p:cNvSpPr>
          <p:nvPr>
            <p:ph type="body" sz="half" idx="2"/>
          </p:nvPr>
        </p:nvSpPr>
        <p:spPr>
          <a:xfrm>
            <a:off x="468314" y="1017876"/>
            <a:ext cx="5093243" cy="782714"/>
          </a:xfrm>
        </p:spPr>
        <p:txBody>
          <a:bodyPr>
            <a:noAutofit/>
          </a:bodyPr>
          <a:lstStyle/>
          <a:p>
            <a:r>
              <a:rPr lang="en-GB" sz="2400" dirty="0">
                <a:latin typeface="+mj-lt"/>
                <a:ea typeface="Calibri" panose="020F0502020204030204" pitchFamily="34" charset="0"/>
              </a:rPr>
              <a:t>ALINA: efficacy and safety </a:t>
            </a:r>
            <a:br>
              <a:rPr lang="en-GB" sz="2400" dirty="0">
                <a:latin typeface="+mj-lt"/>
                <a:ea typeface="Calibri" panose="020F0502020204030204" pitchFamily="34" charset="0"/>
              </a:rPr>
            </a:br>
            <a:r>
              <a:rPr lang="en-GB" sz="2400" dirty="0">
                <a:latin typeface="+mj-lt"/>
                <a:ea typeface="Calibri" panose="020F0502020204030204" pitchFamily="34" charset="0"/>
              </a:rPr>
              <a:t>of adjuvant alectinib versus chemotherapy in patients </a:t>
            </a:r>
            <a:br>
              <a:rPr lang="en-GB" sz="2400" dirty="0">
                <a:latin typeface="+mj-lt"/>
                <a:ea typeface="Calibri" panose="020F0502020204030204" pitchFamily="34" charset="0"/>
              </a:rPr>
            </a:br>
            <a:r>
              <a:rPr lang="en-GB" sz="2400" dirty="0">
                <a:latin typeface="+mj-lt"/>
                <a:ea typeface="Calibri" panose="020F0502020204030204" pitchFamily="34" charset="0"/>
              </a:rPr>
              <a:t>with early-stage </a:t>
            </a:r>
            <a:r>
              <a:rPr lang="en-GB" sz="2400" i="1" dirty="0">
                <a:latin typeface="+mj-lt"/>
                <a:ea typeface="Calibri" panose="020F0502020204030204" pitchFamily="34" charset="0"/>
              </a:rPr>
              <a:t>ALK</a:t>
            </a:r>
            <a:r>
              <a:rPr lang="en-GB" sz="2400" dirty="0">
                <a:latin typeface="+mj-lt"/>
                <a:ea typeface="Calibri" panose="020F0502020204030204" pitchFamily="34" charset="0"/>
              </a:rPr>
              <a:t>+ NSCLC </a:t>
            </a:r>
            <a:endParaRPr lang="en-CH" sz="2400" dirty="0">
              <a:latin typeface="+mj-lt"/>
            </a:endParaRPr>
          </a:p>
        </p:txBody>
      </p:sp>
      <p:sp>
        <p:nvSpPr>
          <p:cNvPr id="8" name="Text Placeholder 7">
            <a:extLst>
              <a:ext uri="{FF2B5EF4-FFF2-40B4-BE49-F238E27FC236}">
                <a16:creationId xmlns:a16="http://schemas.microsoft.com/office/drawing/2014/main" id="{8F50D884-3B12-4902-B330-530B4617FC63}"/>
              </a:ext>
            </a:extLst>
          </p:cNvPr>
          <p:cNvSpPr>
            <a:spLocks noGrp="1"/>
          </p:cNvSpPr>
          <p:nvPr>
            <p:ph type="body" sz="half" idx="10"/>
          </p:nvPr>
        </p:nvSpPr>
        <p:spPr>
          <a:xfrm>
            <a:off x="468315" y="3901644"/>
            <a:ext cx="4578248" cy="986246"/>
          </a:xfrm>
        </p:spPr>
        <p:txBody>
          <a:bodyPr>
            <a:noAutofit/>
          </a:bodyPr>
          <a:lstStyle/>
          <a:p>
            <a:pPr>
              <a:spcAft>
                <a:spcPts val="300"/>
              </a:spcAft>
              <a:buSzPts val="1100"/>
            </a:pP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1</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Peter MacCallum Cancer Centre, Melbourne, Australia;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2</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Samsung Medical </a:t>
            </a:r>
            <a:r>
              <a:rPr lang="en-GB" sz="500" i="1" dirty="0" err="1">
                <a:solidFill>
                  <a:schemeClr val="tx1">
                    <a:lumMod val="50000"/>
                    <a:lumOff val="50000"/>
                  </a:schemeClr>
                </a:solidFill>
                <a:latin typeface="+mj-lt"/>
                <a:ea typeface="Calibri" panose="020F0502020204030204" pitchFamily="34" charset="0"/>
                <a:cs typeface="Calibri" panose="020F0502020204030204" pitchFamily="34" charset="0"/>
              </a:rPr>
              <a:t>Center</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 Seoul, Republic of Korea;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3</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Medical University of Gdansk, </a:t>
            </a:r>
            <a:r>
              <a:rPr lang="en-GB" sz="500" i="1" dirty="0" err="1">
                <a:solidFill>
                  <a:schemeClr val="tx1">
                    <a:lumMod val="50000"/>
                    <a:lumOff val="50000"/>
                  </a:schemeClr>
                </a:solidFill>
                <a:latin typeface="+mj-lt"/>
                <a:ea typeface="Calibri" panose="020F0502020204030204" pitchFamily="34" charset="0"/>
                <a:cs typeface="Calibri" panose="020F0502020204030204" pitchFamily="34" charset="0"/>
              </a:rPr>
              <a:t>Gdańsk</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 Poland;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4</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International </a:t>
            </a:r>
            <a:r>
              <a:rPr lang="en-GB" sz="500" i="1" dirty="0" err="1">
                <a:solidFill>
                  <a:schemeClr val="tx1">
                    <a:lumMod val="50000"/>
                    <a:lumOff val="50000"/>
                  </a:schemeClr>
                </a:solidFill>
                <a:latin typeface="+mj-lt"/>
                <a:ea typeface="Calibri" panose="020F0502020204030204" pitchFamily="34" charset="0"/>
                <a:cs typeface="Calibri" panose="020F0502020204030204" pitchFamily="34" charset="0"/>
              </a:rPr>
              <a:t>Center</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 for Thoracic Cancers (CICT), France; Paris </a:t>
            </a:r>
            <a:r>
              <a:rPr lang="en-GB" sz="500" i="1" dirty="0" err="1">
                <a:solidFill>
                  <a:schemeClr val="tx1">
                    <a:lumMod val="50000"/>
                    <a:lumOff val="50000"/>
                  </a:schemeClr>
                </a:solidFill>
                <a:latin typeface="+mj-lt"/>
                <a:ea typeface="Calibri" panose="020F0502020204030204" pitchFamily="34" charset="0"/>
                <a:cs typeface="Calibri" panose="020F0502020204030204" pitchFamily="34" charset="0"/>
              </a:rPr>
              <a:t>Saclay</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 University, Faculty of Medicine, France;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5</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Cancer Institute Hospital, Japanese Foundation for Cancer Research, Koto, Tokyo, Japan;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6</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Asan Medical </a:t>
            </a:r>
            <a:r>
              <a:rPr lang="en-GB" sz="500" i="1" dirty="0" err="1">
                <a:solidFill>
                  <a:schemeClr val="tx1">
                    <a:lumMod val="50000"/>
                    <a:lumOff val="50000"/>
                  </a:schemeClr>
                </a:solidFill>
                <a:latin typeface="+mj-lt"/>
                <a:ea typeface="Calibri" panose="020F0502020204030204" pitchFamily="34" charset="0"/>
                <a:cs typeface="Calibri" panose="020F0502020204030204" pitchFamily="34" charset="0"/>
              </a:rPr>
              <a:t>Center</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 Seoul, Republic of Korea;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7</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Division of </a:t>
            </a:r>
            <a:r>
              <a:rPr lang="en-GB" sz="500" i="1" dirty="0" err="1">
                <a:solidFill>
                  <a:schemeClr val="tx1">
                    <a:lumMod val="50000"/>
                    <a:lumOff val="50000"/>
                  </a:schemeClr>
                </a:solidFill>
                <a:latin typeface="+mj-lt"/>
                <a:ea typeface="Calibri" panose="020F0502020204030204" pitchFamily="34" charset="0"/>
                <a:cs typeface="Calibri" panose="020F0502020204030204" pitchFamily="34" charset="0"/>
              </a:rPr>
              <a:t>Hematology</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 and Medical Oncology, Department of Internal Medicine, Seoul National University </a:t>
            </a:r>
            <a:r>
              <a:rPr lang="en-GB" sz="500" i="1" dirty="0" err="1">
                <a:solidFill>
                  <a:schemeClr val="tx1">
                    <a:lumMod val="50000"/>
                    <a:lumOff val="50000"/>
                  </a:schemeClr>
                </a:solidFill>
                <a:latin typeface="+mj-lt"/>
                <a:ea typeface="Calibri" panose="020F0502020204030204" pitchFamily="34" charset="0"/>
                <a:cs typeface="Calibri" panose="020F0502020204030204" pitchFamily="34" charset="0"/>
              </a:rPr>
              <a:t>Bundang</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 Hospital, </a:t>
            </a:r>
            <a:r>
              <a:rPr lang="en-GB" sz="500" i="1" dirty="0" err="1">
                <a:solidFill>
                  <a:schemeClr val="tx1">
                    <a:lumMod val="50000"/>
                    <a:lumOff val="50000"/>
                  </a:schemeClr>
                </a:solidFill>
                <a:latin typeface="+mj-lt"/>
                <a:ea typeface="Calibri" panose="020F0502020204030204" pitchFamily="34" charset="0"/>
                <a:cs typeface="Calibri" panose="020F0502020204030204" pitchFamily="34" charset="0"/>
              </a:rPr>
              <a:t>Seongnam</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 Republic of Korea;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8</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Guangdong Lung Cancer Institute, Guangdong Provincial People’s Hospital, Guangdong, China;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9</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Department of Thoracic Oncology, National Cancer </a:t>
            </a:r>
            <a:r>
              <a:rPr lang="en-GB" sz="500" i="1" dirty="0" err="1">
                <a:solidFill>
                  <a:schemeClr val="tx1">
                    <a:lumMod val="50000"/>
                    <a:lumOff val="50000"/>
                  </a:schemeClr>
                </a:solidFill>
                <a:latin typeface="+mj-lt"/>
                <a:ea typeface="Calibri" panose="020F0502020204030204" pitchFamily="34" charset="0"/>
                <a:cs typeface="Calibri" panose="020F0502020204030204" pitchFamily="34" charset="0"/>
              </a:rPr>
              <a:t>Center</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 Hospital, Chuo City, Tokyo, Japan;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10</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Institute of Basic Medicine and Cancer, Chinese Academy of Sciences, Zhejiang, China;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11</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Department of Respiratory &amp; Critical Care Medicine, </a:t>
            </a:r>
            <a:b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b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Karl-Landsteiner-Institute of Lung Research &amp; Pulmonary Oncology, Clinic </a:t>
            </a:r>
            <a:r>
              <a:rPr lang="en-GB" sz="500" i="1" dirty="0" err="1">
                <a:solidFill>
                  <a:schemeClr val="tx1">
                    <a:lumMod val="50000"/>
                    <a:lumOff val="50000"/>
                  </a:schemeClr>
                </a:solidFill>
                <a:latin typeface="+mj-lt"/>
                <a:ea typeface="Calibri" panose="020F0502020204030204" pitchFamily="34" charset="0"/>
                <a:cs typeface="Calibri" panose="020F0502020204030204" pitchFamily="34" charset="0"/>
              </a:rPr>
              <a:t>Floridsdorf</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12</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Thoracic Oncology Division, European Institute of Oncology, </a:t>
            </a:r>
            <a:b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b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Via Giuseppe </a:t>
            </a:r>
            <a:r>
              <a:rPr lang="en-GB" sz="500" i="1" dirty="0" err="1">
                <a:solidFill>
                  <a:schemeClr val="tx1">
                    <a:lumMod val="50000"/>
                    <a:lumOff val="50000"/>
                  </a:schemeClr>
                </a:solidFill>
                <a:latin typeface="+mj-lt"/>
                <a:ea typeface="Calibri" panose="020F0502020204030204" pitchFamily="34" charset="0"/>
                <a:cs typeface="Calibri" panose="020F0502020204030204" pitchFamily="34" charset="0"/>
              </a:rPr>
              <a:t>Ripamonti</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 Milan, Italy;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13</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Pneumo-Oncology Unit, San Camillo Forlanini Hospital, Rome, Italy;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14</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Dnipropetrovsk Medical Academy, Dnipro, Ukraine;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15</a:t>
            </a:r>
            <a:r>
              <a:rPr lang="fr-FR" sz="500" i="1" dirty="0">
                <a:solidFill>
                  <a:schemeClr val="tx1">
                    <a:lumMod val="50000"/>
                    <a:lumOff val="50000"/>
                  </a:schemeClr>
                </a:solidFill>
                <a:latin typeface="+mj-lt"/>
                <a:ea typeface="Calibri" panose="020F0502020204030204" pitchFamily="34" charset="0"/>
                <a:cs typeface="Calibri" panose="020F0502020204030204" pitchFamily="34" charset="0"/>
              </a:rPr>
              <a:t>PD Oncology, F. Hoffmann-La Roche Ltd, Basel, </a:t>
            </a:r>
            <a:r>
              <a:rPr lang="fr-FR" sz="500" i="1" dirty="0" err="1">
                <a:solidFill>
                  <a:schemeClr val="tx1">
                    <a:lumMod val="50000"/>
                    <a:lumOff val="50000"/>
                  </a:schemeClr>
                </a:solidFill>
                <a:latin typeface="+mj-lt"/>
                <a:ea typeface="Calibri" panose="020F0502020204030204" pitchFamily="34" charset="0"/>
                <a:cs typeface="Calibri" panose="020F0502020204030204" pitchFamily="34" charset="0"/>
              </a:rPr>
              <a:t>Switzerland</a:t>
            </a:r>
            <a:r>
              <a:rPr lang="fr-FR" sz="500" i="1" dirty="0">
                <a:solidFill>
                  <a:schemeClr val="tx1">
                    <a:lumMod val="50000"/>
                    <a:lumOff val="50000"/>
                  </a:schemeClr>
                </a:solidFill>
                <a:latin typeface="+mj-lt"/>
                <a:ea typeface="Calibri" panose="020F0502020204030204" pitchFamily="34" charset="0"/>
                <a:cs typeface="Calibri" panose="020F0502020204030204" pitchFamily="34" charset="0"/>
              </a:rPr>
              <a:t>; </a:t>
            </a:r>
            <a:r>
              <a:rPr lang="fr-FR"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16</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Department of Clinical Science, Roche (China) Shanghai, China;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17</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Data and Statistical Sciences, F. Hoffmann-La Roche Ltd, Switzerland; </a:t>
            </a: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18</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Product Development Medical Affairs, F. Hoffmann-La Roche Ltd, Basel, Switzerland; </a:t>
            </a:r>
            <a:b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br>
            <a:r>
              <a:rPr lang="en-GB" sz="500" i="1" baseline="30000" dirty="0">
                <a:solidFill>
                  <a:schemeClr val="tx1">
                    <a:lumMod val="50000"/>
                    <a:lumOff val="50000"/>
                  </a:schemeClr>
                </a:solidFill>
                <a:latin typeface="+mj-lt"/>
                <a:ea typeface="Calibri" panose="020F0502020204030204" pitchFamily="34" charset="0"/>
                <a:cs typeface="Calibri" panose="020F0502020204030204" pitchFamily="34" charset="0"/>
              </a:rPr>
              <a:t>19</a:t>
            </a:r>
            <a:r>
              <a:rPr lang="en-GB" sz="500" i="1" dirty="0">
                <a:solidFill>
                  <a:schemeClr val="tx1">
                    <a:lumMod val="50000"/>
                    <a:lumOff val="50000"/>
                  </a:schemeClr>
                </a:solidFill>
                <a:latin typeface="+mj-lt"/>
                <a:ea typeface="Calibri" panose="020F0502020204030204" pitchFamily="34" charset="0"/>
                <a:cs typeface="Calibri" panose="020F0502020204030204" pitchFamily="34" charset="0"/>
              </a:rPr>
              <a:t>PD Safety Risk Management, F. Hoffmann-La Roche Ltd, Basel, Switzerland </a:t>
            </a:r>
            <a:endParaRPr lang="en-GB" sz="500" dirty="0">
              <a:solidFill>
                <a:schemeClr val="tx1">
                  <a:lumMod val="50000"/>
                  <a:lumOff val="50000"/>
                </a:schemeClr>
              </a:solidFill>
              <a:latin typeface="+mj-lt"/>
              <a:ea typeface="Calibri" panose="020F0502020204030204" pitchFamily="34" charset="0"/>
              <a:cs typeface="Calibri" panose="020F0502020204030204" pitchFamily="34" charset="0"/>
            </a:endParaRPr>
          </a:p>
        </p:txBody>
      </p:sp>
      <p:sp>
        <p:nvSpPr>
          <p:cNvPr id="4" name="Text Placeholder 6">
            <a:extLst>
              <a:ext uri="{FF2B5EF4-FFF2-40B4-BE49-F238E27FC236}">
                <a16:creationId xmlns:a16="http://schemas.microsoft.com/office/drawing/2014/main" id="{40DA0BAE-47E3-15B8-D43E-8B98872FEBBA}"/>
              </a:ext>
            </a:extLst>
          </p:cNvPr>
          <p:cNvSpPr txBox="1">
            <a:spLocks/>
          </p:cNvSpPr>
          <p:nvPr/>
        </p:nvSpPr>
        <p:spPr>
          <a:xfrm>
            <a:off x="468314" y="2863516"/>
            <a:ext cx="4835207" cy="46743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400" b="1" i="0" u="none" strike="noStrike" cap="none">
                <a:solidFill>
                  <a:srgbClr val="026C72"/>
                </a:solidFill>
                <a:latin typeface="Arial Narrow" panose="020B0604020202020204" pitchFamily="34" charset="0"/>
                <a:ea typeface="Arial"/>
                <a:cs typeface="Arial Narrow" panose="020B0604020202020204" pitchFamily="34" charset="0"/>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9pPr>
          </a:lstStyle>
          <a:p>
            <a:pPr>
              <a:spcAft>
                <a:spcPts val="1000"/>
              </a:spcAft>
            </a:pPr>
            <a:r>
              <a:rPr lang="en-GB" sz="900" u="sng" dirty="0">
                <a:latin typeface="+mj-lt"/>
                <a:ea typeface="Calibri" panose="020F0502020204030204" pitchFamily="34" charset="0"/>
              </a:rPr>
              <a:t>Benjamin J. Solomon</a:t>
            </a:r>
            <a:r>
              <a:rPr lang="en-GB" sz="900" baseline="30000" dirty="0">
                <a:latin typeface="+mj-lt"/>
                <a:ea typeface="Calibri" panose="020F0502020204030204" pitchFamily="34" charset="0"/>
              </a:rPr>
              <a:t>1</a:t>
            </a:r>
            <a:r>
              <a:rPr lang="en-GB" sz="900" dirty="0">
                <a:latin typeface="+mj-lt"/>
                <a:ea typeface="Calibri" panose="020F0502020204030204" pitchFamily="34" charset="0"/>
              </a:rPr>
              <a:t>, Jin Seok Ahn</a:t>
            </a:r>
            <a:r>
              <a:rPr lang="en-GB" sz="900" baseline="30000" dirty="0">
                <a:latin typeface="+mj-lt"/>
                <a:ea typeface="Calibri" panose="020F0502020204030204" pitchFamily="34" charset="0"/>
              </a:rPr>
              <a:t>2</a:t>
            </a:r>
            <a:r>
              <a:rPr lang="en-GB" sz="900" dirty="0">
                <a:latin typeface="+mj-lt"/>
                <a:ea typeface="Calibri" panose="020F0502020204030204" pitchFamily="34" charset="0"/>
              </a:rPr>
              <a:t>, Rafal Dziadziuszko</a:t>
            </a:r>
            <a:r>
              <a:rPr lang="en-GB" sz="900" baseline="30000" dirty="0">
                <a:latin typeface="+mj-lt"/>
                <a:ea typeface="Calibri" panose="020F0502020204030204" pitchFamily="34" charset="0"/>
              </a:rPr>
              <a:t>3</a:t>
            </a:r>
            <a:r>
              <a:rPr lang="en-GB" sz="900" dirty="0">
                <a:latin typeface="+mj-lt"/>
                <a:ea typeface="Calibri" panose="020F0502020204030204" pitchFamily="34" charset="0"/>
              </a:rPr>
              <a:t>, Fabrice Barlesi</a:t>
            </a:r>
            <a:r>
              <a:rPr lang="en-GB" sz="900" baseline="30000" dirty="0">
                <a:latin typeface="+mj-lt"/>
                <a:ea typeface="Calibri" panose="020F0502020204030204" pitchFamily="34" charset="0"/>
              </a:rPr>
              <a:t>4</a:t>
            </a:r>
            <a:r>
              <a:rPr lang="en-GB" sz="900" dirty="0">
                <a:latin typeface="+mj-lt"/>
                <a:ea typeface="Calibri" panose="020F0502020204030204" pitchFamily="34" charset="0"/>
              </a:rPr>
              <a:t>, </a:t>
            </a:r>
            <a:br>
              <a:rPr lang="en-GB" sz="900" dirty="0">
                <a:latin typeface="+mj-lt"/>
                <a:ea typeface="Calibri" panose="020F0502020204030204" pitchFamily="34" charset="0"/>
              </a:rPr>
            </a:br>
            <a:r>
              <a:rPr lang="en-GB" sz="900" dirty="0">
                <a:latin typeface="+mj-lt"/>
                <a:ea typeface="Calibri" panose="020F0502020204030204" pitchFamily="34" charset="0"/>
              </a:rPr>
              <a:t>Makoto Nishio</a:t>
            </a:r>
            <a:r>
              <a:rPr lang="en-GB" sz="900" baseline="30000" dirty="0">
                <a:latin typeface="+mj-lt"/>
                <a:ea typeface="Calibri" panose="020F0502020204030204" pitchFamily="34" charset="0"/>
              </a:rPr>
              <a:t>5</a:t>
            </a:r>
            <a:r>
              <a:rPr lang="en-GB" sz="900" dirty="0">
                <a:latin typeface="+mj-lt"/>
                <a:ea typeface="Calibri" panose="020F0502020204030204" pitchFamily="34" charset="0"/>
              </a:rPr>
              <a:t>, Dae Ho Lee</a:t>
            </a:r>
            <a:r>
              <a:rPr lang="en-GB" sz="900" baseline="30000" dirty="0">
                <a:latin typeface="+mj-lt"/>
                <a:ea typeface="Calibri" panose="020F0502020204030204" pitchFamily="34" charset="0"/>
              </a:rPr>
              <a:t>6</a:t>
            </a:r>
            <a:r>
              <a:rPr lang="en-GB" sz="900" dirty="0">
                <a:latin typeface="+mj-lt"/>
                <a:ea typeface="Calibri" panose="020F0502020204030204" pitchFamily="34" charset="0"/>
              </a:rPr>
              <a:t>, Jong-Seok Lee</a:t>
            </a:r>
            <a:r>
              <a:rPr lang="en-GB" sz="900" baseline="30000" dirty="0">
                <a:latin typeface="+mj-lt"/>
                <a:ea typeface="Calibri" panose="020F0502020204030204" pitchFamily="34" charset="0"/>
              </a:rPr>
              <a:t>7</a:t>
            </a:r>
            <a:r>
              <a:rPr lang="en-GB" sz="900" dirty="0">
                <a:latin typeface="+mj-lt"/>
                <a:ea typeface="Calibri" panose="020F0502020204030204" pitchFamily="34" charset="0"/>
              </a:rPr>
              <a:t>, Wenzhao Zhong</a:t>
            </a:r>
            <a:r>
              <a:rPr lang="en-GB" sz="900" baseline="30000" dirty="0">
                <a:latin typeface="+mj-lt"/>
                <a:ea typeface="Calibri" panose="020F0502020204030204" pitchFamily="34" charset="0"/>
              </a:rPr>
              <a:t>8</a:t>
            </a:r>
            <a:r>
              <a:rPr lang="en-GB" sz="900" dirty="0">
                <a:latin typeface="+mj-lt"/>
                <a:ea typeface="Calibri" panose="020F0502020204030204" pitchFamily="34" charset="0"/>
              </a:rPr>
              <a:t>, Hidehito Horinouchi</a:t>
            </a:r>
            <a:r>
              <a:rPr lang="en-GB" sz="900" baseline="30000" dirty="0">
                <a:latin typeface="+mj-lt"/>
                <a:ea typeface="Calibri" panose="020F0502020204030204" pitchFamily="34" charset="0"/>
              </a:rPr>
              <a:t>9</a:t>
            </a:r>
            <a:r>
              <a:rPr lang="en-GB" sz="900" dirty="0">
                <a:latin typeface="+mj-lt"/>
                <a:ea typeface="Calibri" panose="020F0502020204030204" pitchFamily="34" charset="0"/>
              </a:rPr>
              <a:t>, Weimin Mao</a:t>
            </a:r>
            <a:r>
              <a:rPr lang="en-GB" sz="900" baseline="30000" dirty="0">
                <a:latin typeface="+mj-lt"/>
                <a:ea typeface="Calibri" panose="020F0502020204030204" pitchFamily="34" charset="0"/>
              </a:rPr>
              <a:t>10</a:t>
            </a:r>
            <a:r>
              <a:rPr lang="en-GB" sz="900" dirty="0">
                <a:latin typeface="+mj-lt"/>
                <a:ea typeface="Calibri" panose="020F0502020204030204" pitchFamily="34" charset="0"/>
              </a:rPr>
              <a:t>, Maximilian Hochmair</a:t>
            </a:r>
            <a:r>
              <a:rPr lang="en-GB" sz="900" baseline="30000" dirty="0">
                <a:latin typeface="+mj-lt"/>
                <a:ea typeface="Calibri" panose="020F0502020204030204" pitchFamily="34" charset="0"/>
              </a:rPr>
              <a:t>11</a:t>
            </a:r>
            <a:r>
              <a:rPr lang="en-GB" sz="900" dirty="0">
                <a:latin typeface="+mj-lt"/>
                <a:ea typeface="Calibri" panose="020F0502020204030204" pitchFamily="34" charset="0"/>
              </a:rPr>
              <a:t>, Filippo de Marinis</a:t>
            </a:r>
            <a:r>
              <a:rPr lang="en-GB" sz="900" baseline="30000" dirty="0">
                <a:latin typeface="+mj-lt"/>
                <a:ea typeface="Calibri" panose="020F0502020204030204" pitchFamily="34" charset="0"/>
              </a:rPr>
              <a:t>12</a:t>
            </a:r>
            <a:r>
              <a:rPr lang="en-GB" sz="900" dirty="0">
                <a:latin typeface="+mj-lt"/>
                <a:ea typeface="Calibri" panose="020F0502020204030204" pitchFamily="34" charset="0"/>
              </a:rPr>
              <a:t>, </a:t>
            </a:r>
            <a:br>
              <a:rPr lang="en-GB" sz="900" dirty="0">
                <a:latin typeface="+mj-lt"/>
                <a:ea typeface="Calibri" panose="020F0502020204030204" pitchFamily="34" charset="0"/>
              </a:rPr>
            </a:br>
            <a:r>
              <a:rPr lang="en-GB" sz="900" dirty="0">
                <a:latin typeface="+mj-lt"/>
                <a:ea typeface="Calibri" panose="020F0502020204030204" pitchFamily="34" charset="0"/>
              </a:rPr>
              <a:t>Maria Rita Migliorino</a:t>
            </a:r>
            <a:r>
              <a:rPr lang="en-GB" sz="900" baseline="30000" dirty="0">
                <a:latin typeface="+mj-lt"/>
                <a:ea typeface="Calibri" panose="020F0502020204030204" pitchFamily="34" charset="0"/>
              </a:rPr>
              <a:t>13</a:t>
            </a:r>
            <a:r>
              <a:rPr lang="en-GB" sz="900" dirty="0">
                <a:latin typeface="+mj-lt"/>
                <a:ea typeface="Calibri" panose="020F0502020204030204" pitchFamily="34" charset="0"/>
              </a:rPr>
              <a:t>, Igor Bondarenko</a:t>
            </a:r>
            <a:r>
              <a:rPr lang="en-GB" sz="900" baseline="30000" dirty="0">
                <a:latin typeface="+mj-lt"/>
                <a:ea typeface="Calibri" panose="020F0502020204030204" pitchFamily="34" charset="0"/>
              </a:rPr>
              <a:t>14</a:t>
            </a:r>
            <a:r>
              <a:rPr lang="en-GB" sz="900" dirty="0">
                <a:latin typeface="+mj-lt"/>
                <a:ea typeface="Calibri" panose="020F0502020204030204" pitchFamily="34" charset="0"/>
              </a:rPr>
              <a:t>, Tania Ochi Lohmann</a:t>
            </a:r>
            <a:r>
              <a:rPr lang="en-GB" sz="900" baseline="30000" dirty="0">
                <a:latin typeface="+mj-lt"/>
                <a:ea typeface="Calibri" panose="020F0502020204030204" pitchFamily="34" charset="0"/>
              </a:rPr>
              <a:t>15</a:t>
            </a:r>
            <a:r>
              <a:rPr lang="en-GB" sz="900" dirty="0">
                <a:latin typeface="+mj-lt"/>
                <a:ea typeface="Calibri" panose="020F0502020204030204" pitchFamily="34" charset="0"/>
              </a:rPr>
              <a:t>, Tingting Xu</a:t>
            </a:r>
            <a:r>
              <a:rPr lang="en-GB" sz="900" baseline="30000" dirty="0">
                <a:latin typeface="+mj-lt"/>
                <a:ea typeface="Calibri" panose="020F0502020204030204" pitchFamily="34" charset="0"/>
              </a:rPr>
              <a:t>16</a:t>
            </a:r>
            <a:r>
              <a:rPr lang="en-GB" sz="900" dirty="0">
                <a:latin typeface="+mj-lt"/>
                <a:ea typeface="Calibri" panose="020F0502020204030204" pitchFamily="34" charset="0"/>
              </a:rPr>
              <a:t>, Andres Cardona</a:t>
            </a:r>
            <a:r>
              <a:rPr lang="en-GB" sz="900" baseline="30000" dirty="0">
                <a:latin typeface="+mj-lt"/>
                <a:ea typeface="Calibri" panose="020F0502020204030204" pitchFamily="34" charset="0"/>
              </a:rPr>
              <a:t>17</a:t>
            </a:r>
            <a:r>
              <a:rPr lang="en-GB" sz="900" dirty="0">
                <a:latin typeface="+mj-lt"/>
                <a:ea typeface="Calibri" panose="020F0502020204030204" pitchFamily="34" charset="0"/>
              </a:rPr>
              <a:t>, Walter Bordogna</a:t>
            </a:r>
            <a:r>
              <a:rPr lang="en-GB" sz="900" baseline="30000" dirty="0">
                <a:latin typeface="+mj-lt"/>
                <a:ea typeface="Calibri" panose="020F0502020204030204" pitchFamily="34" charset="0"/>
              </a:rPr>
              <a:t>18</a:t>
            </a:r>
            <a:r>
              <a:rPr lang="en-GB" sz="900" dirty="0">
                <a:latin typeface="+mj-lt"/>
                <a:ea typeface="Calibri" panose="020F0502020204030204" pitchFamily="34" charset="0"/>
              </a:rPr>
              <a:t>, Thorsten Ruf</a:t>
            </a:r>
            <a:r>
              <a:rPr lang="en-GB" sz="900" baseline="30000" dirty="0">
                <a:latin typeface="+mj-lt"/>
                <a:ea typeface="Calibri" panose="020F0502020204030204" pitchFamily="34" charset="0"/>
              </a:rPr>
              <a:t>19</a:t>
            </a:r>
            <a:r>
              <a:rPr lang="en-GB" sz="900" dirty="0">
                <a:latin typeface="+mj-lt"/>
                <a:ea typeface="Calibri" panose="020F0502020204030204" pitchFamily="34" charset="0"/>
              </a:rPr>
              <a:t>, Yi-Long Wu</a:t>
            </a:r>
            <a:r>
              <a:rPr lang="en-GB" sz="900" baseline="30000" dirty="0">
                <a:latin typeface="+mj-lt"/>
                <a:ea typeface="Calibri" panose="020F0502020204030204" pitchFamily="34" charset="0"/>
              </a:rPr>
              <a:t>8</a:t>
            </a:r>
            <a:endParaRPr lang="en-GB" sz="900" dirty="0">
              <a:latin typeface="+mj-lt"/>
              <a:ea typeface="Calibri" panose="020F0502020204030204" pitchFamily="34" charset="0"/>
            </a:endParaRPr>
          </a:p>
        </p:txBody>
      </p:sp>
    </p:spTree>
    <p:extLst>
      <p:ext uri="{BB962C8B-B14F-4D97-AF65-F5344CB8AC3E}">
        <p14:creationId xmlns:p14="http://schemas.microsoft.com/office/powerpoint/2010/main" val="22191268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A887A3-B5B3-A454-B279-A68BE9842DB1}"/>
              </a:ext>
            </a:extLst>
          </p:cNvPr>
          <p:cNvSpPr/>
          <p:nvPr/>
        </p:nvSpPr>
        <p:spPr>
          <a:xfrm>
            <a:off x="268605" y="3518197"/>
            <a:ext cx="6101716" cy="962025"/>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22" name="Google Shape;270;p7">
            <a:extLst>
              <a:ext uri="{FF2B5EF4-FFF2-40B4-BE49-F238E27FC236}">
                <a16:creationId xmlns:a16="http://schemas.microsoft.com/office/drawing/2014/main" id="{4E744E57-FE50-FBDC-0982-D6571A4CB31A}"/>
              </a:ext>
            </a:extLst>
          </p:cNvPr>
          <p:cNvCxnSpPr>
            <a:cxnSpLocks/>
            <a:endCxn id="26" idx="2"/>
          </p:cNvCxnSpPr>
          <p:nvPr/>
        </p:nvCxnSpPr>
        <p:spPr>
          <a:xfrm>
            <a:off x="2796540" y="2067642"/>
            <a:ext cx="534618" cy="0"/>
          </a:xfrm>
          <a:prstGeom prst="straightConnector1">
            <a:avLst/>
          </a:prstGeom>
          <a:noFill/>
          <a:ln w="12700" cap="flat" cmpd="sng">
            <a:solidFill>
              <a:schemeClr val="tx1"/>
            </a:solidFill>
            <a:prstDash val="solid"/>
            <a:round/>
            <a:headEnd type="none" w="sm" len="sm"/>
            <a:tailEnd type="triangle" w="med" len="sm"/>
          </a:ln>
        </p:spPr>
      </p:cxnSp>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p:txBody>
          <a:bodyPr/>
          <a:lstStyle/>
          <a:p>
            <a:r>
              <a:rPr lang="en-GB" dirty="0"/>
              <a:t>ALINA study design*</a:t>
            </a:r>
            <a:endParaRPr lang="en-CH" dirty="0"/>
          </a:p>
        </p:txBody>
      </p:sp>
      <p:sp>
        <p:nvSpPr>
          <p:cNvPr id="11" name="Google Shape;2032;p133">
            <a:extLst>
              <a:ext uri="{FF2B5EF4-FFF2-40B4-BE49-F238E27FC236}">
                <a16:creationId xmlns:a16="http://schemas.microsoft.com/office/drawing/2014/main" id="{1589AA5F-73AC-A7E1-A2A8-4A2C3E3E08BA}"/>
              </a:ext>
            </a:extLst>
          </p:cNvPr>
          <p:cNvSpPr txBox="1"/>
          <p:nvPr/>
        </p:nvSpPr>
        <p:spPr>
          <a:xfrm>
            <a:off x="485489" y="3622558"/>
            <a:ext cx="3106797" cy="800071"/>
          </a:xfrm>
          <a:prstGeom prst="rect">
            <a:avLst/>
          </a:prstGeom>
          <a:noFill/>
          <a:ln>
            <a:noFill/>
          </a:ln>
        </p:spPr>
        <p:txBody>
          <a:bodyPr spcFirstLastPara="1" wrap="square" lIns="0" tIns="0" rIns="0" bIns="0" anchor="t" anchorCtr="0">
            <a:noAutofit/>
          </a:bodyPr>
          <a:lstStyle/>
          <a:p>
            <a:pPr>
              <a:lnSpc>
                <a:spcPct val="95000"/>
              </a:lnSpc>
              <a:buClr>
                <a:srgbClr val="313B45"/>
              </a:buClr>
              <a:buSzPts val="800"/>
            </a:pPr>
            <a:r>
              <a:rPr lang="en-GB" sz="1200" b="1" dirty="0">
                <a:latin typeface="+mj-lt"/>
                <a:ea typeface="Roche Sans"/>
                <a:cs typeface="Roche Sans"/>
                <a:sym typeface="Roche Sans"/>
              </a:rPr>
              <a:t>Primary endpoint</a:t>
            </a:r>
          </a:p>
          <a:p>
            <a:pPr marL="158746" lvl="1" indent="-171446">
              <a:lnSpc>
                <a:spcPct val="95000"/>
              </a:lnSpc>
              <a:spcBef>
                <a:spcPts val="200"/>
              </a:spcBef>
              <a:buClr>
                <a:srgbClr val="026C72"/>
              </a:buClr>
              <a:buSzPts val="1200"/>
              <a:buFont typeface="Arial" panose="020B0604020202020204" pitchFamily="34" charset="0"/>
              <a:buChar char="•"/>
            </a:pPr>
            <a:r>
              <a:rPr lang="en-GB" sz="1200" dirty="0">
                <a:latin typeface="+mj-lt"/>
                <a:ea typeface="Roche Sans"/>
                <a:cs typeface="Roche Sans"/>
                <a:sym typeface="Roche Sans"/>
              </a:rPr>
              <a:t>DFS per investigator,</a:t>
            </a:r>
            <a:r>
              <a:rPr lang="en-GB" sz="1200" baseline="30000" dirty="0">
                <a:latin typeface="+mj-lt"/>
                <a:ea typeface="Roche Sans"/>
                <a:cs typeface="Roche Sans"/>
                <a:sym typeface="Roche Sans"/>
              </a:rPr>
              <a:t>‡</a:t>
            </a:r>
            <a:r>
              <a:rPr lang="en-GB" sz="1200" dirty="0">
                <a:latin typeface="+mj-lt"/>
                <a:ea typeface="Roche Sans"/>
                <a:cs typeface="Roche Sans"/>
                <a:sym typeface="Roche Sans"/>
              </a:rPr>
              <a:t> tested hierarchically:</a:t>
            </a:r>
          </a:p>
          <a:p>
            <a:pPr marL="450839" lvl="4" indent="-171446">
              <a:lnSpc>
                <a:spcPct val="95000"/>
              </a:lnSpc>
              <a:spcBef>
                <a:spcPts val="200"/>
              </a:spcBef>
              <a:buClr>
                <a:srgbClr val="026C72"/>
              </a:buClr>
              <a:buSzPts val="1200"/>
              <a:buFont typeface="Arial" panose="020B0604020202020204" pitchFamily="34" charset="0"/>
              <a:buChar char="•"/>
            </a:pPr>
            <a:r>
              <a:rPr lang="en-GB" sz="1200" dirty="0">
                <a:latin typeface="+mj-lt"/>
                <a:ea typeface="Roche Sans"/>
                <a:cs typeface="Roche Sans"/>
                <a:sym typeface="Roche Sans"/>
              </a:rPr>
              <a:t>Stage II–IIIA → ITT (Stage IB–IIIA)</a:t>
            </a:r>
          </a:p>
        </p:txBody>
      </p:sp>
      <p:sp>
        <p:nvSpPr>
          <p:cNvPr id="2" name="Google Shape;267;p7">
            <a:extLst>
              <a:ext uri="{FF2B5EF4-FFF2-40B4-BE49-F238E27FC236}">
                <a16:creationId xmlns:a16="http://schemas.microsoft.com/office/drawing/2014/main" id="{0BF58910-A16A-6972-0C2C-49467A1437F7}"/>
              </a:ext>
            </a:extLst>
          </p:cNvPr>
          <p:cNvSpPr/>
          <p:nvPr/>
        </p:nvSpPr>
        <p:spPr>
          <a:xfrm>
            <a:off x="4340223" y="1074293"/>
            <a:ext cx="1461000" cy="684000"/>
          </a:xfrm>
          <a:prstGeom prst="rect">
            <a:avLst/>
          </a:prstGeom>
          <a:solidFill>
            <a:srgbClr val="0070C0"/>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a:lnSpc>
                <a:spcPct val="95000"/>
              </a:lnSpc>
              <a:buClr>
                <a:srgbClr val="000000"/>
              </a:buClr>
              <a:buSzPts val="1200"/>
            </a:pPr>
            <a:r>
              <a:rPr lang="en-US" sz="1200" b="1" dirty="0">
                <a:solidFill>
                  <a:schemeClr val="bg1"/>
                </a:solidFill>
                <a:latin typeface="Arial"/>
                <a:ea typeface="Arial"/>
                <a:cs typeface="Arial"/>
                <a:sym typeface="Arial"/>
              </a:rPr>
              <a:t>Alectinib</a:t>
            </a:r>
            <a:br>
              <a:rPr lang="en-US" sz="1200" b="1" dirty="0">
                <a:solidFill>
                  <a:schemeClr val="bg1"/>
                </a:solidFill>
                <a:latin typeface="Arial"/>
                <a:ea typeface="Arial"/>
                <a:cs typeface="Arial"/>
                <a:sym typeface="Arial"/>
              </a:rPr>
            </a:br>
            <a:r>
              <a:rPr lang="en-US" sz="1200" b="1" dirty="0">
                <a:solidFill>
                  <a:schemeClr val="bg1"/>
                </a:solidFill>
                <a:latin typeface="Arial"/>
                <a:ea typeface="Arial"/>
                <a:cs typeface="Arial"/>
                <a:sym typeface="Arial"/>
              </a:rPr>
              <a:t>600 mg BID</a:t>
            </a:r>
            <a:endParaRPr sz="1100" dirty="0">
              <a:solidFill>
                <a:schemeClr val="bg1"/>
              </a:solidFill>
              <a:latin typeface="Arial"/>
              <a:ea typeface="Arial"/>
              <a:cs typeface="Arial"/>
              <a:sym typeface="Arial"/>
            </a:endParaRPr>
          </a:p>
          <a:p>
            <a:pPr algn="ctr">
              <a:lnSpc>
                <a:spcPct val="95000"/>
              </a:lnSpc>
              <a:spcBef>
                <a:spcPts val="300"/>
              </a:spcBef>
              <a:buClr>
                <a:srgbClr val="000000"/>
              </a:buClr>
              <a:buSzPts val="1200"/>
            </a:pPr>
            <a:r>
              <a:rPr lang="en-US" sz="1200" dirty="0">
                <a:solidFill>
                  <a:schemeClr val="bg1"/>
                </a:solidFill>
                <a:latin typeface="Arial"/>
                <a:ea typeface="Arial"/>
                <a:cs typeface="Arial"/>
                <a:sym typeface="Arial"/>
              </a:rPr>
              <a:t>2 years</a:t>
            </a:r>
            <a:endParaRPr sz="1100" dirty="0">
              <a:solidFill>
                <a:schemeClr val="bg1"/>
              </a:solidFill>
              <a:latin typeface="Arial"/>
              <a:ea typeface="Arial"/>
              <a:cs typeface="Arial"/>
              <a:sym typeface="Arial"/>
            </a:endParaRPr>
          </a:p>
        </p:txBody>
      </p:sp>
      <p:cxnSp>
        <p:nvCxnSpPr>
          <p:cNvPr id="4" name="Google Shape;268;p7">
            <a:extLst>
              <a:ext uri="{FF2B5EF4-FFF2-40B4-BE49-F238E27FC236}">
                <a16:creationId xmlns:a16="http://schemas.microsoft.com/office/drawing/2014/main" id="{A0221731-F6C8-2427-B507-EC3762DE5598}"/>
              </a:ext>
            </a:extLst>
          </p:cNvPr>
          <p:cNvCxnSpPr>
            <a:stCxn id="26" idx="0"/>
            <a:endCxn id="2" idx="1"/>
          </p:cNvCxnSpPr>
          <p:nvPr/>
        </p:nvCxnSpPr>
        <p:spPr>
          <a:xfrm rot="5400000" flipH="1" flipV="1">
            <a:off x="3795692" y="1237212"/>
            <a:ext cx="365449" cy="723615"/>
          </a:xfrm>
          <a:prstGeom prst="bentConnector2">
            <a:avLst/>
          </a:prstGeom>
          <a:noFill/>
          <a:ln w="12700" cap="flat" cmpd="sng">
            <a:solidFill>
              <a:schemeClr val="tx1"/>
            </a:solidFill>
            <a:prstDash val="solid"/>
            <a:round/>
            <a:headEnd type="none" w="sm" len="sm"/>
            <a:tailEnd type="triangle" w="med" len="sm"/>
          </a:ln>
        </p:spPr>
      </p:cxnSp>
      <p:sp>
        <p:nvSpPr>
          <p:cNvPr id="23" name="Google Shape;272;p7">
            <a:extLst>
              <a:ext uri="{FF2B5EF4-FFF2-40B4-BE49-F238E27FC236}">
                <a16:creationId xmlns:a16="http://schemas.microsoft.com/office/drawing/2014/main" id="{4F83C865-469A-B483-C98B-E533CA412EAB}"/>
              </a:ext>
            </a:extLst>
          </p:cNvPr>
          <p:cNvSpPr/>
          <p:nvPr/>
        </p:nvSpPr>
        <p:spPr>
          <a:xfrm>
            <a:off x="4340225" y="2297138"/>
            <a:ext cx="1461000" cy="684000"/>
          </a:xfrm>
          <a:prstGeom prst="rect">
            <a:avLst/>
          </a:prstGeom>
          <a:solidFill>
            <a:srgbClr val="AE2C2C"/>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a:lnSpc>
                <a:spcPct val="95000"/>
              </a:lnSpc>
              <a:buClr>
                <a:srgbClr val="000000"/>
              </a:buClr>
              <a:buSzPts val="1200"/>
            </a:pPr>
            <a:r>
              <a:rPr lang="en-US" sz="1200" b="1" dirty="0">
                <a:solidFill>
                  <a:schemeClr val="bg1"/>
                </a:solidFill>
                <a:latin typeface="Arial"/>
                <a:ea typeface="Arial"/>
                <a:cs typeface="Arial"/>
                <a:sym typeface="Arial"/>
              </a:rPr>
              <a:t>Platinum-based chemotherapy</a:t>
            </a:r>
            <a:r>
              <a:rPr lang="en-GB" sz="1200" b="1" baseline="30000" dirty="0">
                <a:solidFill>
                  <a:schemeClr val="bg1"/>
                </a:solidFill>
                <a:latin typeface="Arial"/>
                <a:ea typeface="Arial"/>
                <a:cs typeface="Arial"/>
                <a:sym typeface="Arial"/>
              </a:rPr>
              <a:t>†</a:t>
            </a:r>
          </a:p>
          <a:p>
            <a:pPr algn="ctr">
              <a:lnSpc>
                <a:spcPct val="95000"/>
              </a:lnSpc>
              <a:buClr>
                <a:srgbClr val="000000"/>
              </a:buClr>
              <a:buSzPts val="1200"/>
            </a:pPr>
            <a:r>
              <a:rPr lang="en-US" sz="1200" dirty="0">
                <a:solidFill>
                  <a:schemeClr val="bg1"/>
                </a:solidFill>
                <a:latin typeface="Arial"/>
                <a:ea typeface="Arial"/>
                <a:cs typeface="Arial"/>
                <a:sym typeface="Arial"/>
              </a:rPr>
              <a:t>Q3W; 4 cycles</a:t>
            </a:r>
            <a:endParaRPr sz="1100" dirty="0">
              <a:solidFill>
                <a:schemeClr val="bg1"/>
              </a:solidFill>
              <a:latin typeface="Arial"/>
              <a:ea typeface="Arial"/>
              <a:cs typeface="Arial"/>
              <a:sym typeface="Arial"/>
            </a:endParaRPr>
          </a:p>
        </p:txBody>
      </p:sp>
      <p:sp>
        <p:nvSpPr>
          <p:cNvPr id="24" name="Google Shape;271;p7">
            <a:extLst>
              <a:ext uri="{FF2B5EF4-FFF2-40B4-BE49-F238E27FC236}">
                <a16:creationId xmlns:a16="http://schemas.microsoft.com/office/drawing/2014/main" id="{D22F25C9-DE58-CDE0-704F-43B9A55DABDE}"/>
              </a:ext>
            </a:extLst>
          </p:cNvPr>
          <p:cNvSpPr txBox="1"/>
          <p:nvPr/>
        </p:nvSpPr>
        <p:spPr>
          <a:xfrm>
            <a:off x="276952" y="924819"/>
            <a:ext cx="2642150" cy="2285582"/>
          </a:xfrm>
          <a:prstGeom prst="rect">
            <a:avLst/>
          </a:prstGeom>
          <a:solidFill>
            <a:schemeClr val="bg1"/>
          </a:solidFill>
          <a:ln w="9525" cap="flat" cmpd="sng">
            <a:solidFill>
              <a:srgbClr val="181D22"/>
            </a:solid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a:lnSpc>
                <a:spcPct val="95000"/>
              </a:lnSpc>
              <a:buClr>
                <a:srgbClr val="000000"/>
              </a:buClr>
              <a:buSzPts val="1200"/>
            </a:pPr>
            <a:r>
              <a:rPr lang="en-US" sz="1200" b="1" dirty="0">
                <a:solidFill>
                  <a:schemeClr val="dk1"/>
                </a:solidFill>
                <a:latin typeface="Arial"/>
                <a:ea typeface="Arial"/>
                <a:cs typeface="Arial"/>
                <a:sym typeface="Arial"/>
              </a:rPr>
              <a:t>Resected Stage IB (≥4cm)–IIIA </a:t>
            </a:r>
            <a:r>
              <a:rPr lang="en-US" sz="1200" b="1" i="1" dirty="0">
                <a:solidFill>
                  <a:schemeClr val="dk1"/>
                </a:solidFill>
                <a:latin typeface="Arial"/>
                <a:ea typeface="Arial"/>
                <a:cs typeface="Arial"/>
                <a:sym typeface="Arial"/>
              </a:rPr>
              <a:t>ALK</a:t>
            </a:r>
            <a:r>
              <a:rPr lang="en-US" sz="1200" b="1" dirty="0">
                <a:solidFill>
                  <a:schemeClr val="dk1"/>
                </a:solidFill>
                <a:latin typeface="Arial"/>
                <a:ea typeface="Arial"/>
                <a:cs typeface="Arial"/>
                <a:sym typeface="Arial"/>
              </a:rPr>
              <a:t>+ NSCLC </a:t>
            </a:r>
          </a:p>
          <a:p>
            <a:pPr algn="ctr">
              <a:lnSpc>
                <a:spcPct val="95000"/>
              </a:lnSpc>
              <a:buClr>
                <a:srgbClr val="000000"/>
              </a:buClr>
              <a:buSzPts val="1200"/>
            </a:pPr>
            <a:r>
              <a:rPr lang="en-US" sz="1000" dirty="0">
                <a:solidFill>
                  <a:schemeClr val="dk1"/>
                </a:solidFill>
                <a:latin typeface="Arial"/>
                <a:ea typeface="Arial"/>
                <a:cs typeface="Arial"/>
                <a:sym typeface="Arial"/>
              </a:rPr>
              <a:t>per UICC/AJCC 7</a:t>
            </a:r>
            <a:r>
              <a:rPr lang="en-US" sz="1000" baseline="30000" dirty="0">
                <a:solidFill>
                  <a:schemeClr val="dk1"/>
                </a:solidFill>
                <a:latin typeface="Arial"/>
                <a:ea typeface="Arial"/>
                <a:cs typeface="Arial"/>
                <a:sym typeface="Arial"/>
              </a:rPr>
              <a:t>th</a:t>
            </a:r>
            <a:r>
              <a:rPr lang="en-US" sz="1000" dirty="0">
                <a:solidFill>
                  <a:schemeClr val="dk1"/>
                </a:solidFill>
                <a:latin typeface="Arial"/>
                <a:ea typeface="Arial"/>
                <a:cs typeface="Arial"/>
                <a:sym typeface="Arial"/>
              </a:rPr>
              <a:t> edition</a:t>
            </a:r>
            <a:endParaRPr sz="1000" dirty="0">
              <a:solidFill>
                <a:schemeClr val="dk1"/>
              </a:solidFill>
              <a:latin typeface="Arial"/>
              <a:ea typeface="Arial"/>
              <a:cs typeface="Arial"/>
              <a:sym typeface="Arial"/>
            </a:endParaRPr>
          </a:p>
          <a:p>
            <a:pPr>
              <a:lnSpc>
                <a:spcPct val="115000"/>
              </a:lnSpc>
              <a:spcBef>
                <a:spcPts val="600"/>
              </a:spcBef>
              <a:buClr>
                <a:srgbClr val="000000"/>
              </a:buClr>
              <a:buSzPts val="1000"/>
            </a:pPr>
            <a:r>
              <a:rPr lang="en-US" sz="1000" b="1" dirty="0">
                <a:solidFill>
                  <a:srgbClr val="0C0C0D"/>
                </a:solidFill>
                <a:latin typeface="Arial"/>
                <a:ea typeface="Arial"/>
                <a:cs typeface="Arial"/>
                <a:sym typeface="Arial"/>
              </a:rPr>
              <a:t>Other key eligibility criteria: </a:t>
            </a:r>
            <a:endParaRPr sz="1000" dirty="0">
              <a:solidFill>
                <a:schemeClr val="dk1"/>
              </a:solidFill>
              <a:latin typeface="Arial"/>
              <a:ea typeface="Arial"/>
              <a:cs typeface="Arial"/>
              <a:sym typeface="Arial"/>
            </a:endParaRPr>
          </a:p>
          <a:p>
            <a:pPr marL="228594" indent="-177796">
              <a:lnSpc>
                <a:spcPct val="95000"/>
              </a:lnSpc>
              <a:buClr>
                <a:srgbClr val="026C72"/>
              </a:buClr>
              <a:buSzPct val="80000"/>
              <a:buFont typeface="Arial"/>
              <a:buChar char="●"/>
            </a:pPr>
            <a:r>
              <a:rPr lang="en-US" sz="1000" dirty="0">
                <a:solidFill>
                  <a:srgbClr val="000000"/>
                </a:solidFill>
                <a:latin typeface="Arial"/>
                <a:ea typeface="Arial"/>
                <a:cs typeface="Arial"/>
                <a:sym typeface="Arial"/>
              </a:rPr>
              <a:t>ECOG PS 0–1</a:t>
            </a:r>
            <a:endParaRPr sz="1000" dirty="0">
              <a:solidFill>
                <a:schemeClr val="dk1"/>
              </a:solidFill>
              <a:latin typeface="Arial"/>
              <a:ea typeface="Arial"/>
              <a:cs typeface="Arial"/>
              <a:sym typeface="Arial"/>
            </a:endParaRPr>
          </a:p>
          <a:p>
            <a:pPr marL="228594" indent="-177796">
              <a:lnSpc>
                <a:spcPct val="115000"/>
              </a:lnSpc>
              <a:buClr>
                <a:srgbClr val="026C72"/>
              </a:buClr>
              <a:buSzPct val="80000"/>
              <a:buFont typeface="Arial"/>
              <a:buChar char="●"/>
            </a:pPr>
            <a:r>
              <a:rPr lang="en-US" sz="1000" dirty="0">
                <a:solidFill>
                  <a:srgbClr val="000000"/>
                </a:solidFill>
                <a:latin typeface="Arial"/>
                <a:ea typeface="Arial"/>
                <a:cs typeface="Arial"/>
                <a:sym typeface="Arial"/>
              </a:rPr>
              <a:t>Eligible to receive platinum-based chemotherapy</a:t>
            </a:r>
            <a:endParaRPr sz="1000" dirty="0">
              <a:solidFill>
                <a:srgbClr val="000000"/>
              </a:solidFill>
              <a:latin typeface="Arial"/>
              <a:ea typeface="Arial"/>
              <a:cs typeface="Arial"/>
              <a:sym typeface="Arial"/>
            </a:endParaRPr>
          </a:p>
          <a:p>
            <a:pPr marL="228594" indent="-177796">
              <a:lnSpc>
                <a:spcPct val="115000"/>
              </a:lnSpc>
              <a:buClr>
                <a:srgbClr val="026C72"/>
              </a:buClr>
              <a:buSzPct val="80000"/>
              <a:buFont typeface="Arial"/>
              <a:buChar char="●"/>
            </a:pPr>
            <a:r>
              <a:rPr lang="en-US" sz="1000" dirty="0">
                <a:solidFill>
                  <a:srgbClr val="000000"/>
                </a:solidFill>
                <a:latin typeface="Arial"/>
                <a:ea typeface="Arial"/>
                <a:cs typeface="Arial"/>
                <a:sym typeface="Arial"/>
              </a:rPr>
              <a:t>Adequate end-organ function</a:t>
            </a:r>
          </a:p>
          <a:p>
            <a:pPr marL="228594" indent="-177796">
              <a:lnSpc>
                <a:spcPct val="115000"/>
              </a:lnSpc>
              <a:buClr>
                <a:srgbClr val="026C72"/>
              </a:buClr>
              <a:buSzPct val="80000"/>
              <a:buFont typeface="Arial"/>
              <a:buChar char="●"/>
            </a:pPr>
            <a:r>
              <a:rPr lang="en-US" sz="1000" dirty="0">
                <a:solidFill>
                  <a:srgbClr val="000000"/>
                </a:solidFill>
                <a:latin typeface="Arial"/>
                <a:ea typeface="Arial"/>
                <a:cs typeface="Arial"/>
                <a:sym typeface="Arial"/>
              </a:rPr>
              <a:t>No prior systemic cancer therapy</a:t>
            </a:r>
            <a:endParaRPr sz="1000" dirty="0">
              <a:solidFill>
                <a:srgbClr val="000000"/>
              </a:solidFill>
              <a:latin typeface="Arial"/>
              <a:ea typeface="Arial"/>
              <a:cs typeface="Arial"/>
              <a:sym typeface="Arial"/>
            </a:endParaRPr>
          </a:p>
          <a:p>
            <a:pPr>
              <a:lnSpc>
                <a:spcPct val="95000"/>
              </a:lnSpc>
              <a:spcBef>
                <a:spcPts val="600"/>
              </a:spcBef>
              <a:buClr>
                <a:srgbClr val="000000"/>
              </a:buClr>
              <a:buSzPts val="1000"/>
            </a:pPr>
            <a:r>
              <a:rPr lang="en-US" sz="1000" b="1" dirty="0">
                <a:solidFill>
                  <a:srgbClr val="0C0C0D"/>
                </a:solidFill>
                <a:latin typeface="Arial"/>
                <a:ea typeface="Arial"/>
                <a:cs typeface="Arial"/>
                <a:sym typeface="Arial"/>
              </a:rPr>
              <a:t>Stratification factors:</a:t>
            </a:r>
            <a:endParaRPr sz="1000" b="1" dirty="0">
              <a:solidFill>
                <a:srgbClr val="0C0C0D"/>
              </a:solidFill>
              <a:latin typeface="Arial"/>
              <a:ea typeface="Arial"/>
              <a:cs typeface="Arial"/>
              <a:sym typeface="Arial"/>
            </a:endParaRPr>
          </a:p>
          <a:p>
            <a:pPr marL="228594" indent="-177796">
              <a:lnSpc>
                <a:spcPct val="95000"/>
              </a:lnSpc>
              <a:spcBef>
                <a:spcPts val="200"/>
              </a:spcBef>
              <a:buClr>
                <a:srgbClr val="026C72"/>
              </a:buClr>
              <a:buSzPct val="80000"/>
              <a:buFont typeface="Arial"/>
              <a:buChar char="●"/>
            </a:pPr>
            <a:r>
              <a:rPr lang="en-GB" sz="1000" dirty="0">
                <a:solidFill>
                  <a:srgbClr val="000000"/>
                </a:solidFill>
                <a:latin typeface="Arial"/>
                <a:ea typeface="Arial"/>
                <a:cs typeface="Arial"/>
                <a:sym typeface="Arial"/>
              </a:rPr>
              <a:t>Stage: IB (≥ 4cm) vs II vs IIIA</a:t>
            </a:r>
          </a:p>
          <a:p>
            <a:pPr marL="228594" indent="-177796">
              <a:lnSpc>
                <a:spcPct val="95000"/>
              </a:lnSpc>
              <a:buClr>
                <a:srgbClr val="026C72"/>
              </a:buClr>
              <a:buSzPct val="80000"/>
              <a:buFont typeface="Arial"/>
              <a:buChar char="●"/>
            </a:pPr>
            <a:r>
              <a:rPr lang="en-US" sz="1000" dirty="0">
                <a:solidFill>
                  <a:srgbClr val="000000"/>
                </a:solidFill>
                <a:latin typeface="Arial"/>
                <a:ea typeface="Arial"/>
                <a:cs typeface="Arial"/>
                <a:sym typeface="Arial"/>
              </a:rPr>
              <a:t>Race: Asian vs non-Asian</a:t>
            </a:r>
            <a:endParaRPr sz="1000" b="1" u="sng" dirty="0">
              <a:solidFill>
                <a:srgbClr val="0C0C0D"/>
              </a:solidFill>
              <a:latin typeface="Arial"/>
              <a:ea typeface="Arial"/>
              <a:cs typeface="Arial"/>
              <a:sym typeface="Arial"/>
            </a:endParaRPr>
          </a:p>
        </p:txBody>
      </p:sp>
      <p:cxnSp>
        <p:nvCxnSpPr>
          <p:cNvPr id="25" name="Google Shape;273;p7">
            <a:extLst>
              <a:ext uri="{FF2B5EF4-FFF2-40B4-BE49-F238E27FC236}">
                <a16:creationId xmlns:a16="http://schemas.microsoft.com/office/drawing/2014/main" id="{19A245CA-8450-48B5-93ED-C89BD7FA54EA}"/>
              </a:ext>
            </a:extLst>
          </p:cNvPr>
          <p:cNvCxnSpPr>
            <a:cxnSpLocks/>
            <a:stCxn id="26" idx="4"/>
            <a:endCxn id="23" idx="1"/>
          </p:cNvCxnSpPr>
          <p:nvPr/>
        </p:nvCxnSpPr>
        <p:spPr>
          <a:xfrm rot="16200000" flipH="1">
            <a:off x="3835618" y="2134532"/>
            <a:ext cx="285596" cy="723617"/>
          </a:xfrm>
          <a:prstGeom prst="bentConnector2">
            <a:avLst/>
          </a:prstGeom>
          <a:noFill/>
          <a:ln w="12700" cap="flat" cmpd="sng">
            <a:solidFill>
              <a:schemeClr val="tx1"/>
            </a:solidFill>
            <a:prstDash val="solid"/>
            <a:round/>
            <a:headEnd type="none" w="sm" len="sm"/>
            <a:tailEnd type="triangle" w="med" len="sm"/>
          </a:ln>
        </p:spPr>
      </p:cxnSp>
      <p:sp>
        <p:nvSpPr>
          <p:cNvPr id="26" name="Google Shape;269;p7">
            <a:extLst>
              <a:ext uri="{FF2B5EF4-FFF2-40B4-BE49-F238E27FC236}">
                <a16:creationId xmlns:a16="http://schemas.microsoft.com/office/drawing/2014/main" id="{1DC79EC7-1C19-EB1C-62CD-D00A9AD0BE49}"/>
              </a:ext>
            </a:extLst>
          </p:cNvPr>
          <p:cNvSpPr/>
          <p:nvPr/>
        </p:nvSpPr>
        <p:spPr>
          <a:xfrm>
            <a:off x="3331158" y="1781742"/>
            <a:ext cx="570900" cy="571800"/>
          </a:xfrm>
          <a:prstGeom prst="ellipse">
            <a:avLst/>
          </a:prstGeom>
          <a:solidFill>
            <a:srgbClr val="CFE2F3"/>
          </a:solidFill>
          <a:ln>
            <a:noFill/>
          </a:ln>
        </p:spPr>
        <p:txBody>
          <a:bodyPr spcFirstLastPara="1" wrap="square" lIns="0" tIns="18000" rIns="0" bIns="0" anchor="ctr" anchorCtr="0">
            <a:noAutofit/>
          </a:bodyPr>
          <a:lstStyle/>
          <a:p>
            <a:pPr algn="ctr">
              <a:lnSpc>
                <a:spcPct val="70000"/>
              </a:lnSpc>
              <a:buClr>
                <a:srgbClr val="000000"/>
              </a:buClr>
              <a:buSzPts val="2000"/>
            </a:pPr>
            <a:r>
              <a:rPr lang="en-US" sz="1800" b="1" dirty="0">
                <a:solidFill>
                  <a:srgbClr val="000000"/>
                </a:solidFill>
                <a:latin typeface="+mj-lt"/>
                <a:ea typeface="Calibri"/>
                <a:cs typeface="Calibri"/>
                <a:sym typeface="Calibri"/>
              </a:rPr>
              <a:t>R</a:t>
            </a:r>
            <a:br>
              <a:rPr lang="en-US" sz="1800" b="1" dirty="0">
                <a:solidFill>
                  <a:srgbClr val="000000"/>
                </a:solidFill>
                <a:latin typeface="+mj-lt"/>
                <a:ea typeface="Calibri"/>
                <a:cs typeface="Calibri"/>
                <a:sym typeface="Calibri"/>
              </a:rPr>
            </a:br>
            <a:r>
              <a:rPr lang="en-US" sz="1100" b="1" dirty="0">
                <a:solidFill>
                  <a:srgbClr val="000000"/>
                </a:solidFill>
                <a:latin typeface="+mj-lt"/>
                <a:ea typeface="Calibri"/>
                <a:cs typeface="Calibri"/>
                <a:sym typeface="Calibri"/>
              </a:rPr>
              <a:t>1:1</a:t>
            </a:r>
            <a:endParaRPr sz="1050" dirty="0">
              <a:solidFill>
                <a:srgbClr val="000000"/>
              </a:solidFill>
              <a:latin typeface="+mj-lt"/>
              <a:ea typeface="Arial"/>
              <a:cs typeface="Arial"/>
              <a:sym typeface="Arial"/>
            </a:endParaRPr>
          </a:p>
        </p:txBody>
      </p:sp>
      <p:sp>
        <p:nvSpPr>
          <p:cNvPr id="27" name="Google Shape;274;p7">
            <a:extLst>
              <a:ext uri="{FF2B5EF4-FFF2-40B4-BE49-F238E27FC236}">
                <a16:creationId xmlns:a16="http://schemas.microsoft.com/office/drawing/2014/main" id="{9C770916-4FEB-53D4-2245-E0789E0A4D0E}"/>
              </a:ext>
            </a:extLst>
          </p:cNvPr>
          <p:cNvSpPr txBox="1"/>
          <p:nvPr/>
        </p:nvSpPr>
        <p:spPr>
          <a:xfrm>
            <a:off x="7565097" y="1074294"/>
            <a:ext cx="1095988" cy="1904901"/>
          </a:xfrm>
          <a:prstGeom prst="rect">
            <a:avLst/>
          </a:prstGeom>
          <a:noFill/>
          <a:ln w="9525" cap="flat" cmpd="sng">
            <a:solidFill>
              <a:srgbClr val="000000"/>
            </a:solid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36000" tIns="34275" rIns="36000" bIns="34275" anchor="ctr" anchorCtr="0">
            <a:noAutofit/>
          </a:bodyPr>
          <a:lstStyle/>
          <a:p>
            <a:pPr algn="ctr">
              <a:lnSpc>
                <a:spcPct val="95000"/>
              </a:lnSpc>
              <a:buClr>
                <a:srgbClr val="000000"/>
              </a:buClr>
              <a:buSzPts val="1200"/>
            </a:pPr>
            <a:r>
              <a:rPr lang="en-US" sz="1100" b="1" dirty="0">
                <a:solidFill>
                  <a:srgbClr val="000000"/>
                </a:solidFill>
                <a:latin typeface="Arial"/>
                <a:ea typeface="Arial"/>
                <a:cs typeface="Arial"/>
                <a:sym typeface="Arial"/>
              </a:rPr>
              <a:t>Further treatments at investigator’s choice and survival </a:t>
            </a:r>
            <a:br>
              <a:rPr lang="en-US" sz="1100" b="1" dirty="0">
                <a:solidFill>
                  <a:srgbClr val="000000"/>
                </a:solidFill>
                <a:latin typeface="Arial"/>
                <a:ea typeface="Arial"/>
                <a:cs typeface="Arial"/>
                <a:sym typeface="Arial"/>
              </a:rPr>
            </a:br>
            <a:r>
              <a:rPr lang="en-US" sz="1100" b="1" dirty="0">
                <a:solidFill>
                  <a:srgbClr val="000000"/>
                </a:solidFill>
                <a:latin typeface="Arial"/>
                <a:ea typeface="Arial"/>
                <a:cs typeface="Arial"/>
                <a:sym typeface="Arial"/>
              </a:rPr>
              <a:t>follow-up</a:t>
            </a:r>
            <a:endParaRPr sz="1050" dirty="0">
              <a:solidFill>
                <a:srgbClr val="000000"/>
              </a:solidFill>
              <a:latin typeface="Arial"/>
              <a:ea typeface="Arial"/>
              <a:cs typeface="Arial"/>
              <a:sym typeface="Arial"/>
            </a:endParaRPr>
          </a:p>
        </p:txBody>
      </p:sp>
      <p:cxnSp>
        <p:nvCxnSpPr>
          <p:cNvPr id="28" name="Google Shape;275;p7">
            <a:extLst>
              <a:ext uri="{FF2B5EF4-FFF2-40B4-BE49-F238E27FC236}">
                <a16:creationId xmlns:a16="http://schemas.microsoft.com/office/drawing/2014/main" id="{01DDB20B-A70E-B0AF-4A27-0FE5B6E71D8F}"/>
              </a:ext>
            </a:extLst>
          </p:cNvPr>
          <p:cNvCxnSpPr>
            <a:stCxn id="2" idx="3"/>
            <a:endCxn id="30" idx="1"/>
          </p:cNvCxnSpPr>
          <p:nvPr/>
        </p:nvCxnSpPr>
        <p:spPr>
          <a:xfrm>
            <a:off x="5801224" y="1416293"/>
            <a:ext cx="356153" cy="0"/>
          </a:xfrm>
          <a:prstGeom prst="straightConnector1">
            <a:avLst/>
          </a:prstGeom>
          <a:noFill/>
          <a:ln w="12700" cap="flat" cmpd="sng">
            <a:solidFill>
              <a:schemeClr val="tx1"/>
            </a:solidFill>
            <a:prstDash val="solid"/>
            <a:round/>
            <a:headEnd type="none" w="sm" len="sm"/>
            <a:tailEnd type="triangle" w="med" len="sm"/>
          </a:ln>
        </p:spPr>
      </p:cxnSp>
      <p:cxnSp>
        <p:nvCxnSpPr>
          <p:cNvPr id="29" name="Google Shape;277;p7">
            <a:extLst>
              <a:ext uri="{FF2B5EF4-FFF2-40B4-BE49-F238E27FC236}">
                <a16:creationId xmlns:a16="http://schemas.microsoft.com/office/drawing/2014/main" id="{1DBBA315-2473-8625-5FD0-D402DB57D43C}"/>
              </a:ext>
            </a:extLst>
          </p:cNvPr>
          <p:cNvCxnSpPr>
            <a:stCxn id="23" idx="3"/>
            <a:endCxn id="31" idx="1"/>
          </p:cNvCxnSpPr>
          <p:nvPr/>
        </p:nvCxnSpPr>
        <p:spPr>
          <a:xfrm>
            <a:off x="5801226" y="2639138"/>
            <a:ext cx="356150" cy="0"/>
          </a:xfrm>
          <a:prstGeom prst="straightConnector1">
            <a:avLst/>
          </a:prstGeom>
          <a:noFill/>
          <a:ln w="12700" cap="flat" cmpd="sng">
            <a:solidFill>
              <a:schemeClr val="tx1"/>
            </a:solidFill>
            <a:prstDash val="solid"/>
            <a:round/>
            <a:headEnd type="none" w="sm" len="sm"/>
            <a:tailEnd type="triangle" w="med" len="sm"/>
          </a:ln>
        </p:spPr>
      </p:cxnSp>
      <p:sp>
        <p:nvSpPr>
          <p:cNvPr id="30" name="Google Shape;276;p7">
            <a:extLst>
              <a:ext uri="{FF2B5EF4-FFF2-40B4-BE49-F238E27FC236}">
                <a16:creationId xmlns:a16="http://schemas.microsoft.com/office/drawing/2014/main" id="{C453D841-0A81-4E70-2892-E8F59D496D12}"/>
              </a:ext>
            </a:extLst>
          </p:cNvPr>
          <p:cNvSpPr txBox="1"/>
          <p:nvPr/>
        </p:nvSpPr>
        <p:spPr>
          <a:xfrm>
            <a:off x="6157376" y="1074293"/>
            <a:ext cx="1038900" cy="684000"/>
          </a:xfrm>
          <a:prstGeom prst="rect">
            <a:avLst/>
          </a:prstGeom>
          <a:solidFill>
            <a:srgbClr val="0070C0"/>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a:lnSpc>
                <a:spcPct val="95000"/>
              </a:lnSpc>
              <a:buClr>
                <a:srgbClr val="000000"/>
              </a:buClr>
              <a:buSzPts val="1200"/>
            </a:pPr>
            <a:r>
              <a:rPr lang="en-US" sz="1100" b="1" dirty="0">
                <a:solidFill>
                  <a:schemeClr val="bg1"/>
                </a:solidFill>
                <a:latin typeface="Arial"/>
                <a:ea typeface="Arial"/>
                <a:cs typeface="Arial"/>
                <a:sym typeface="Arial"/>
              </a:rPr>
              <a:t>Recurrence</a:t>
            </a:r>
            <a:endParaRPr sz="1100" b="1" dirty="0">
              <a:solidFill>
                <a:schemeClr val="bg1"/>
              </a:solidFill>
              <a:latin typeface="Arial"/>
              <a:ea typeface="Arial"/>
              <a:cs typeface="Arial"/>
              <a:sym typeface="Arial"/>
            </a:endParaRPr>
          </a:p>
        </p:txBody>
      </p:sp>
      <p:sp>
        <p:nvSpPr>
          <p:cNvPr id="31" name="Google Shape;278;p7">
            <a:extLst>
              <a:ext uri="{FF2B5EF4-FFF2-40B4-BE49-F238E27FC236}">
                <a16:creationId xmlns:a16="http://schemas.microsoft.com/office/drawing/2014/main" id="{2C6C2264-42EC-8BD8-022F-126CA094EE92}"/>
              </a:ext>
            </a:extLst>
          </p:cNvPr>
          <p:cNvSpPr txBox="1"/>
          <p:nvPr/>
        </p:nvSpPr>
        <p:spPr>
          <a:xfrm>
            <a:off x="6157375" y="2297138"/>
            <a:ext cx="1038900" cy="684000"/>
          </a:xfrm>
          <a:prstGeom prst="rect">
            <a:avLst/>
          </a:prstGeom>
          <a:solidFill>
            <a:srgbClr val="AE2C2C"/>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defPPr marR="0" lvl="0" algn="l" rtl="0">
              <a:lnSpc>
                <a:spcPct val="100000"/>
              </a:lnSpc>
              <a:spcBef>
                <a:spcPts val="0"/>
              </a:spcBef>
              <a:spcAft>
                <a:spcPts val="0"/>
              </a:spcAft>
            </a:defPPr>
            <a:lvl1pPr marL="0" indent="0" algn="ctr">
              <a:lnSpc>
                <a:spcPct val="95000"/>
              </a:lnSpc>
              <a:buSzPts val="1200"/>
              <a:buNone/>
              <a:defRPr sz="1200" b="1">
                <a:solidFill>
                  <a:schemeClr val="bg1"/>
                </a:solidFill>
              </a:defRPr>
            </a:lvl1pPr>
          </a:lstStyle>
          <a:p>
            <a:r>
              <a:rPr lang="en-US" sz="1100" dirty="0"/>
              <a:t>Recurrence</a:t>
            </a:r>
            <a:endParaRPr sz="1100" dirty="0"/>
          </a:p>
        </p:txBody>
      </p:sp>
      <p:cxnSp>
        <p:nvCxnSpPr>
          <p:cNvPr id="32" name="Google Shape;279;p7">
            <a:extLst>
              <a:ext uri="{FF2B5EF4-FFF2-40B4-BE49-F238E27FC236}">
                <a16:creationId xmlns:a16="http://schemas.microsoft.com/office/drawing/2014/main" id="{DA827A14-9CEC-152F-FA0E-B7974EB48F3D}"/>
              </a:ext>
            </a:extLst>
          </p:cNvPr>
          <p:cNvCxnSpPr>
            <a:cxnSpLocks/>
            <a:stCxn id="30" idx="3"/>
          </p:cNvCxnSpPr>
          <p:nvPr/>
        </p:nvCxnSpPr>
        <p:spPr>
          <a:xfrm>
            <a:off x="7196277" y="1416293"/>
            <a:ext cx="370384" cy="0"/>
          </a:xfrm>
          <a:prstGeom prst="straightConnector1">
            <a:avLst/>
          </a:prstGeom>
          <a:noFill/>
          <a:ln w="12700" cap="flat" cmpd="sng">
            <a:solidFill>
              <a:schemeClr val="tx1"/>
            </a:solidFill>
            <a:prstDash val="solid"/>
            <a:round/>
            <a:headEnd type="none" w="sm" len="sm"/>
            <a:tailEnd type="triangle" w="med" len="sm"/>
          </a:ln>
        </p:spPr>
      </p:cxnSp>
      <p:cxnSp>
        <p:nvCxnSpPr>
          <p:cNvPr id="33" name="Google Shape;280;p7">
            <a:extLst>
              <a:ext uri="{FF2B5EF4-FFF2-40B4-BE49-F238E27FC236}">
                <a16:creationId xmlns:a16="http://schemas.microsoft.com/office/drawing/2014/main" id="{C9537263-3DDF-E107-E36B-5A2DED9A21EF}"/>
              </a:ext>
            </a:extLst>
          </p:cNvPr>
          <p:cNvCxnSpPr>
            <a:cxnSpLocks/>
            <a:stCxn id="31" idx="3"/>
          </p:cNvCxnSpPr>
          <p:nvPr/>
        </p:nvCxnSpPr>
        <p:spPr>
          <a:xfrm>
            <a:off x="7196276" y="2639138"/>
            <a:ext cx="370385" cy="0"/>
          </a:xfrm>
          <a:prstGeom prst="straightConnector1">
            <a:avLst/>
          </a:prstGeom>
          <a:noFill/>
          <a:ln w="12700" cap="flat" cmpd="sng">
            <a:solidFill>
              <a:schemeClr val="tx1"/>
            </a:solidFill>
            <a:prstDash val="solid"/>
            <a:round/>
            <a:headEnd type="none" w="sm" len="sm"/>
            <a:tailEnd type="triangle" w="med" len="sm"/>
          </a:ln>
        </p:spPr>
      </p:cxnSp>
      <p:sp>
        <p:nvSpPr>
          <p:cNvPr id="34" name="Google Shape;281;p7">
            <a:extLst>
              <a:ext uri="{FF2B5EF4-FFF2-40B4-BE49-F238E27FC236}">
                <a16:creationId xmlns:a16="http://schemas.microsoft.com/office/drawing/2014/main" id="{35FE32B7-DB6A-6CCF-5AD1-0886E419E824}"/>
              </a:ext>
            </a:extLst>
          </p:cNvPr>
          <p:cNvSpPr txBox="1"/>
          <p:nvPr/>
        </p:nvSpPr>
        <p:spPr>
          <a:xfrm>
            <a:off x="2969195" y="2646809"/>
            <a:ext cx="1305000" cy="360068"/>
          </a:xfrm>
          <a:prstGeom prst="rect">
            <a:avLst/>
          </a:prstGeom>
          <a:noFill/>
          <a:ln>
            <a:noFill/>
          </a:ln>
        </p:spPr>
        <p:txBody>
          <a:bodyPr spcFirstLastPara="1" wrap="square" lIns="91425" tIns="91425" rIns="91425" bIns="91425" anchor="t" anchorCtr="0">
            <a:spAutoFit/>
          </a:bodyPr>
          <a:lstStyle/>
          <a:p>
            <a:pPr algn="ctr">
              <a:lnSpc>
                <a:spcPct val="95000"/>
              </a:lnSpc>
              <a:buClr>
                <a:srgbClr val="000000"/>
              </a:buClr>
              <a:buSzPts val="1400"/>
            </a:pPr>
            <a:r>
              <a:rPr lang="en-US" sz="1200" b="1" dirty="0">
                <a:solidFill>
                  <a:schemeClr val="dk1"/>
                </a:solidFill>
                <a:latin typeface="Arial"/>
                <a:ea typeface="Arial"/>
                <a:cs typeface="Arial"/>
                <a:sym typeface="Arial"/>
              </a:rPr>
              <a:t>N=257</a:t>
            </a:r>
            <a:endParaRPr sz="1200" b="1" dirty="0">
              <a:solidFill>
                <a:srgbClr val="000000"/>
              </a:solidFill>
              <a:latin typeface="Arial"/>
              <a:ea typeface="Arial"/>
              <a:cs typeface="Arial"/>
              <a:sym typeface="Arial"/>
            </a:endParaRPr>
          </a:p>
        </p:txBody>
      </p:sp>
      <p:sp>
        <p:nvSpPr>
          <p:cNvPr id="36" name="Google Shape;2032;p133">
            <a:extLst>
              <a:ext uri="{FF2B5EF4-FFF2-40B4-BE49-F238E27FC236}">
                <a16:creationId xmlns:a16="http://schemas.microsoft.com/office/drawing/2014/main" id="{6F8E9AC4-CA45-C3D5-8635-84ED419FCF4C}"/>
              </a:ext>
            </a:extLst>
          </p:cNvPr>
          <p:cNvSpPr txBox="1"/>
          <p:nvPr/>
        </p:nvSpPr>
        <p:spPr>
          <a:xfrm>
            <a:off x="4053529" y="3622557"/>
            <a:ext cx="2306995" cy="837524"/>
          </a:xfrm>
          <a:prstGeom prst="rect">
            <a:avLst/>
          </a:prstGeom>
          <a:noFill/>
          <a:ln>
            <a:noFill/>
          </a:ln>
        </p:spPr>
        <p:txBody>
          <a:bodyPr spcFirstLastPara="1" wrap="square" lIns="0" tIns="0" rIns="0" bIns="0" anchor="t" anchorCtr="0">
            <a:noAutofit/>
          </a:bodyPr>
          <a:lstStyle/>
          <a:p>
            <a:pPr>
              <a:lnSpc>
                <a:spcPct val="95000"/>
              </a:lnSpc>
              <a:buClr>
                <a:srgbClr val="313B45"/>
              </a:buClr>
              <a:buSzPts val="800"/>
            </a:pPr>
            <a:r>
              <a:rPr lang="en-GB" sz="1200" b="1" dirty="0">
                <a:latin typeface="+mj-lt"/>
                <a:ea typeface="Roche Sans"/>
                <a:cs typeface="Roche Sans"/>
                <a:sym typeface="Roche Sans"/>
              </a:rPr>
              <a:t>Other endpoints</a:t>
            </a:r>
          </a:p>
          <a:p>
            <a:pPr marL="158746" lvl="1" indent="-171446">
              <a:lnSpc>
                <a:spcPct val="95000"/>
              </a:lnSpc>
              <a:spcBef>
                <a:spcPts val="200"/>
              </a:spcBef>
              <a:buClr>
                <a:srgbClr val="026C72"/>
              </a:buClr>
              <a:buSzPts val="1200"/>
              <a:buFont typeface="Arial" panose="020B0604020202020204" pitchFamily="34" charset="0"/>
              <a:buChar char="•"/>
            </a:pPr>
            <a:r>
              <a:rPr lang="en-GB" sz="1200" dirty="0">
                <a:latin typeface="+mj-lt"/>
                <a:ea typeface="Roche Sans"/>
                <a:cs typeface="Roche Sans"/>
                <a:sym typeface="Roche Sans"/>
              </a:rPr>
              <a:t>CNS disease-free survival</a:t>
            </a:r>
          </a:p>
          <a:p>
            <a:pPr marL="158746" lvl="1" indent="-171446">
              <a:lnSpc>
                <a:spcPct val="95000"/>
              </a:lnSpc>
              <a:spcBef>
                <a:spcPts val="200"/>
              </a:spcBef>
              <a:buClr>
                <a:srgbClr val="026C72"/>
              </a:buClr>
              <a:buSzPts val="1200"/>
              <a:buFont typeface="Arial" panose="020B0604020202020204" pitchFamily="34" charset="0"/>
              <a:buChar char="•"/>
            </a:pPr>
            <a:r>
              <a:rPr lang="en-GB" sz="1200" dirty="0">
                <a:latin typeface="+mj-lt"/>
                <a:ea typeface="Roche Sans"/>
                <a:cs typeface="Roche Sans"/>
                <a:sym typeface="Roche Sans"/>
              </a:rPr>
              <a:t>OS</a:t>
            </a:r>
          </a:p>
          <a:p>
            <a:pPr marL="158746" lvl="1" indent="-171446">
              <a:lnSpc>
                <a:spcPct val="95000"/>
              </a:lnSpc>
              <a:spcBef>
                <a:spcPts val="200"/>
              </a:spcBef>
              <a:buClr>
                <a:srgbClr val="026C72"/>
              </a:buClr>
              <a:buSzPts val="1200"/>
              <a:buFont typeface="Arial" panose="020B0604020202020204" pitchFamily="34" charset="0"/>
              <a:buChar char="•"/>
            </a:pPr>
            <a:r>
              <a:rPr lang="en-GB" sz="1200" dirty="0">
                <a:latin typeface="+mj-lt"/>
                <a:ea typeface="Roche Sans"/>
                <a:cs typeface="Roche Sans"/>
                <a:sym typeface="Roche Sans"/>
              </a:rPr>
              <a:t>Safety</a:t>
            </a:r>
          </a:p>
        </p:txBody>
      </p:sp>
      <p:sp>
        <p:nvSpPr>
          <p:cNvPr id="8" name="TextBox 7">
            <a:extLst>
              <a:ext uri="{FF2B5EF4-FFF2-40B4-BE49-F238E27FC236}">
                <a16:creationId xmlns:a16="http://schemas.microsoft.com/office/drawing/2014/main" id="{3194C38A-D755-711B-747A-1E8966BD0498}"/>
              </a:ext>
            </a:extLst>
          </p:cNvPr>
          <p:cNvSpPr txBox="1"/>
          <p:nvPr/>
        </p:nvSpPr>
        <p:spPr>
          <a:xfrm>
            <a:off x="2895600" y="4661694"/>
            <a:ext cx="5889625" cy="484187"/>
          </a:xfrm>
          <a:prstGeom prst="rect">
            <a:avLst/>
          </a:prstGeom>
          <a:noFill/>
        </p:spPr>
        <p:txBody>
          <a:bodyPr wrap="square" lIns="0" tIns="0" rIns="0" bIns="0" rtlCol="0">
            <a:noAutofit/>
          </a:bodyPr>
          <a:lstStyle/>
          <a:p>
            <a:pPr algn="r"/>
            <a:r>
              <a:rPr lang="en-GB" sz="700" dirty="0">
                <a:solidFill>
                  <a:schemeClr val="tx1">
                    <a:lumMod val="75000"/>
                    <a:lumOff val="25000"/>
                  </a:schemeClr>
                </a:solidFill>
                <a:latin typeface="+mj-lt"/>
              </a:rPr>
              <a:t>Data cut-off: 26 June 2023; CNS, central nervous system; DFS, disease-free survival; ITT, intention to treat </a:t>
            </a:r>
            <a:br>
              <a:rPr lang="en-GB" sz="700" dirty="0">
                <a:solidFill>
                  <a:schemeClr val="tx1">
                    <a:lumMod val="75000"/>
                    <a:lumOff val="25000"/>
                  </a:schemeClr>
                </a:solidFill>
                <a:latin typeface="+mj-lt"/>
              </a:rPr>
            </a:br>
            <a:r>
              <a:rPr lang="en-GB" sz="700" dirty="0">
                <a:solidFill>
                  <a:schemeClr val="tx1">
                    <a:lumMod val="75000"/>
                    <a:lumOff val="25000"/>
                  </a:schemeClr>
                </a:solidFill>
                <a:latin typeface="+mj-lt"/>
              </a:rPr>
              <a:t>*Superiority trial;</a:t>
            </a:r>
            <a:r>
              <a:rPr lang="en-GB" sz="700" baseline="30000" dirty="0">
                <a:solidFill>
                  <a:schemeClr val="tx1">
                    <a:lumMod val="75000"/>
                    <a:lumOff val="25000"/>
                  </a:schemeClr>
                </a:solidFill>
                <a:latin typeface="+mj-lt"/>
                <a:ea typeface="Roche Sans"/>
                <a:cs typeface="Roche Sans"/>
                <a:sym typeface="Roche Sans"/>
              </a:rPr>
              <a:t> †</a:t>
            </a:r>
            <a:r>
              <a:rPr lang="en-GB" sz="700" dirty="0">
                <a:solidFill>
                  <a:schemeClr val="tx1">
                    <a:lumMod val="75000"/>
                    <a:lumOff val="25000"/>
                  </a:schemeClr>
                </a:solidFill>
                <a:latin typeface="+mj-lt"/>
                <a:ea typeface="Roche Sans"/>
                <a:cs typeface="Roche Sans"/>
                <a:sym typeface="Roche Sans"/>
              </a:rPr>
              <a:t>Cisplatin + pemetrexed, cisplatin + vinorelbine or cisplatin + gemcitabine; cisplatin could be switched to carboplatin in case of intolerability; </a:t>
            </a:r>
            <a:r>
              <a:rPr lang="en-GB" sz="700" baseline="30000" dirty="0">
                <a:solidFill>
                  <a:schemeClr val="tx1">
                    <a:lumMod val="75000"/>
                    <a:lumOff val="25000"/>
                  </a:schemeClr>
                </a:solidFill>
                <a:latin typeface="+mj-lt"/>
              </a:rPr>
              <a:t>‡</a:t>
            </a:r>
            <a:r>
              <a:rPr lang="en-GB" sz="700" dirty="0">
                <a:solidFill>
                  <a:schemeClr val="tx1">
                    <a:lumMod val="75000"/>
                    <a:lumOff val="25000"/>
                  </a:schemeClr>
                </a:solidFill>
                <a:latin typeface="+mj-lt"/>
              </a:rPr>
              <a:t>DFS defined as the time from randomisation to the first documented recurrence of disease or new primary NSCLC as determined by the investigator, or death from any cause, whichever occurs first;</a:t>
            </a:r>
            <a:r>
              <a:rPr lang="en-GB" sz="700" dirty="0">
                <a:solidFill>
                  <a:schemeClr val="tx1">
                    <a:lumMod val="75000"/>
                    <a:lumOff val="25000"/>
                  </a:schemeClr>
                </a:solidFill>
                <a:latin typeface="+mj-lt"/>
                <a:cs typeface="Arial" panose="020B0604020202020204" pitchFamily="34" charset="0"/>
              </a:rPr>
              <a:t> </a:t>
            </a:r>
            <a:r>
              <a:rPr lang="en-GB" sz="700" baseline="30000" dirty="0">
                <a:solidFill>
                  <a:schemeClr val="tx1">
                    <a:lumMod val="75000"/>
                    <a:lumOff val="25000"/>
                  </a:schemeClr>
                </a:solidFill>
                <a:latin typeface="+mj-lt"/>
                <a:ea typeface="Roche Sans"/>
                <a:cs typeface="Roche Sans"/>
                <a:sym typeface="Roche Sans"/>
              </a:rPr>
              <a:t>§</a:t>
            </a:r>
            <a:r>
              <a:rPr lang="en-GB" sz="700" dirty="0">
                <a:solidFill>
                  <a:schemeClr val="tx1">
                    <a:lumMod val="75000"/>
                    <a:lumOff val="25000"/>
                  </a:schemeClr>
                </a:solidFill>
                <a:latin typeface="+mj-lt"/>
                <a:ea typeface="Roche Sans"/>
                <a:cs typeface="Roche Sans"/>
                <a:sym typeface="Roche Sans"/>
              </a:rPr>
              <a:t>Assessment by CT scan where MRI not available;</a:t>
            </a:r>
            <a:r>
              <a:rPr lang="en-GB" sz="700" dirty="0">
                <a:solidFill>
                  <a:schemeClr val="tx1">
                    <a:lumMod val="75000"/>
                    <a:lumOff val="25000"/>
                  </a:schemeClr>
                </a:solidFill>
                <a:latin typeface="+mj-lt"/>
                <a:cs typeface="Arial" panose="020B0604020202020204" pitchFamily="34" charset="0"/>
              </a:rPr>
              <a:t> NCT03456076</a:t>
            </a:r>
            <a:r>
              <a:rPr lang="en-GB" sz="700" dirty="0">
                <a:solidFill>
                  <a:schemeClr val="tx1">
                    <a:lumMod val="75000"/>
                    <a:lumOff val="25000"/>
                  </a:schemeClr>
                </a:solidFill>
                <a:latin typeface="+mj-lt"/>
              </a:rPr>
              <a:t> </a:t>
            </a:r>
          </a:p>
          <a:p>
            <a:pPr algn="r"/>
            <a:r>
              <a:rPr lang="en-GB" sz="700" dirty="0">
                <a:solidFill>
                  <a:schemeClr val="tx1">
                    <a:lumMod val="75000"/>
                    <a:lumOff val="25000"/>
                  </a:schemeClr>
                </a:solidFill>
                <a:latin typeface="Arial" panose="020B0604020202020204" pitchFamily="34" charset="0"/>
                <a:cs typeface="Arial" panose="020B0604020202020204" pitchFamily="34" charset="0"/>
              </a:rPr>
              <a:t> </a:t>
            </a:r>
            <a:endParaRPr lang="en-GB" sz="700" dirty="0">
              <a:solidFill>
                <a:schemeClr val="tx1">
                  <a:lumMod val="75000"/>
                  <a:lumOff val="25000"/>
                </a:schemeClr>
              </a:solidFill>
            </a:endParaRPr>
          </a:p>
        </p:txBody>
      </p:sp>
      <p:sp>
        <p:nvSpPr>
          <p:cNvPr id="12" name="TextBox 11">
            <a:extLst>
              <a:ext uri="{FF2B5EF4-FFF2-40B4-BE49-F238E27FC236}">
                <a16:creationId xmlns:a16="http://schemas.microsoft.com/office/drawing/2014/main" id="{B2E95FF0-6124-4150-820C-B7F0AC33CCB7}"/>
              </a:ext>
            </a:extLst>
          </p:cNvPr>
          <p:cNvSpPr txBox="1"/>
          <p:nvPr/>
        </p:nvSpPr>
        <p:spPr>
          <a:xfrm>
            <a:off x="6517641" y="3611967"/>
            <a:ext cx="2626360" cy="738664"/>
          </a:xfrm>
          <a:prstGeom prst="rect">
            <a:avLst/>
          </a:prstGeom>
          <a:noFill/>
        </p:spPr>
        <p:txBody>
          <a:bodyPr wrap="square" rtlCol="0">
            <a:spAutoFit/>
          </a:bodyPr>
          <a:lstStyle/>
          <a:p>
            <a:pPr algn="l"/>
            <a:r>
              <a:rPr lang="en-GB" sz="1050" i="1" dirty="0">
                <a:solidFill>
                  <a:schemeClr val="tx1">
                    <a:lumMod val="75000"/>
                    <a:lumOff val="25000"/>
                  </a:schemeClr>
                </a:solidFill>
              </a:rPr>
              <a:t>Disease assessments (including brain MRI)</a:t>
            </a:r>
            <a:r>
              <a:rPr lang="en-GB" sz="1050" i="1" baseline="30000" dirty="0">
                <a:solidFill>
                  <a:schemeClr val="tx1">
                    <a:lumMod val="75000"/>
                    <a:lumOff val="25000"/>
                  </a:schemeClr>
                </a:solidFill>
              </a:rPr>
              <a:t>§  </a:t>
            </a:r>
            <a:r>
              <a:rPr lang="en-GB" sz="1050" i="1" dirty="0">
                <a:solidFill>
                  <a:schemeClr val="tx1">
                    <a:lumMod val="75000"/>
                    <a:lumOff val="25000"/>
                  </a:schemeClr>
                </a:solidFill>
              </a:rPr>
              <a:t>were conducted: at baseline, every 12 weeks for year 1–2, every </a:t>
            </a:r>
            <a:br>
              <a:rPr lang="en-GB" sz="1050" i="1" dirty="0">
                <a:solidFill>
                  <a:schemeClr val="tx1">
                    <a:lumMod val="75000"/>
                    <a:lumOff val="25000"/>
                  </a:schemeClr>
                </a:solidFill>
              </a:rPr>
            </a:br>
            <a:r>
              <a:rPr lang="en-GB" sz="1050" i="1" dirty="0">
                <a:solidFill>
                  <a:schemeClr val="tx1">
                    <a:lumMod val="75000"/>
                    <a:lumOff val="25000"/>
                  </a:schemeClr>
                </a:solidFill>
              </a:rPr>
              <a:t>24 weeks for year 3–5, then annually</a:t>
            </a:r>
          </a:p>
        </p:txBody>
      </p:sp>
    </p:spTree>
    <p:extLst>
      <p:ext uri="{BB962C8B-B14F-4D97-AF65-F5344CB8AC3E}">
        <p14:creationId xmlns:p14="http://schemas.microsoft.com/office/powerpoint/2010/main" val="3613474628"/>
      </p:ext>
    </p:extLst>
  </p:cSld>
  <p:clrMapOvr>
    <a:masterClrMapping/>
  </p:clrMapOvr>
</p:sld>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EC0C9A-B742-4687-A9CB-8B149E7DD7A8}">
  <ds:schemaRefs>
    <ds:schemaRef ds:uri="http://purl.org/dc/dcmitype/"/>
    <ds:schemaRef ds:uri="http://purl.org/dc/elements/1.1/"/>
    <ds:schemaRef ds:uri="bd2a530d-6ddd-4962-a7b9-5fc3be46eaed"/>
    <ds:schemaRef ds:uri="5d185315-3185-4f85-882e-9624ef9185a2"/>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D2C464-C771-4E2C-A4E0-A9031062A0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5789</TotalTime>
  <Words>8736</Words>
  <Application>Microsoft Office PowerPoint</Application>
  <PresentationFormat>Custom</PresentationFormat>
  <Paragraphs>1614</Paragraphs>
  <Slides>148</Slides>
  <Notes>62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148</vt:i4>
      </vt:variant>
    </vt:vector>
  </HeadingPairs>
  <TitlesOfParts>
    <vt:vector size="163" baseType="lpstr">
      <vt:lpstr>Arial</vt:lpstr>
      <vt:lpstr>Arial Narrow</vt:lpstr>
      <vt:lpstr>Calibri</vt:lpstr>
      <vt:lpstr>Cambria Math</vt:lpstr>
      <vt:lpstr>Century Gothic</vt:lpstr>
      <vt:lpstr>Corporate A Medium</vt:lpstr>
      <vt:lpstr>Corporate S Demi</vt:lpstr>
      <vt:lpstr>Georgia</vt:lpstr>
      <vt:lpstr>Noto Sans Symbols</vt:lpstr>
      <vt:lpstr>Open Sans</vt:lpstr>
      <vt:lpstr>Roboto</vt:lpstr>
      <vt:lpstr>Segoe UI</vt:lpstr>
      <vt:lpstr>StarSymbol</vt:lpstr>
      <vt:lpstr>Times</vt:lpstr>
      <vt:lpstr>MLC2015_PPT_Slides</vt:lpstr>
      <vt:lpstr>PowerPoint Presentation</vt:lpstr>
      <vt:lpstr>Welcome</vt:lpstr>
      <vt:lpstr>Thank You to Our Supporters:</vt:lpstr>
      <vt:lpstr>PowerPoint Presentation</vt:lpstr>
      <vt:lpstr>PowerPoint Presentation</vt:lpstr>
      <vt:lpstr>PowerPoint Presentation</vt:lpstr>
      <vt:lpstr>PowerPoint Presentation</vt:lpstr>
      <vt:lpstr>Program Chair</vt:lpstr>
      <vt:lpstr>PowerPoint Presentation</vt:lpstr>
      <vt:lpstr>Evolving Role of Immunotherapy in NSCLC – metastatic disease </vt:lpstr>
      <vt:lpstr>Disclosures</vt:lpstr>
      <vt:lpstr>Rationale for Immunotherapy Cancer</vt:lpstr>
      <vt:lpstr>Numerous T-cell “Checkpoints”</vt:lpstr>
      <vt:lpstr>Immunotherapy in NSCLC</vt:lpstr>
      <vt:lpstr>PowerPoint Presentation</vt:lpstr>
      <vt:lpstr>PowerPoint Presentation</vt:lpstr>
      <vt:lpstr>KEYNOTE 024</vt:lpstr>
      <vt:lpstr>KEYNOTE 042</vt:lpstr>
      <vt:lpstr>KEYNOTE 042</vt:lpstr>
      <vt:lpstr>KEYNOTE 189</vt:lpstr>
      <vt:lpstr>KEYNOTE 189</vt:lpstr>
      <vt:lpstr>KEYNOTE 407</vt:lpstr>
      <vt:lpstr>KEYNOTE 407</vt:lpstr>
      <vt:lpstr>PowerPoint Presentation</vt:lpstr>
      <vt:lpstr>Checkmate 227: Dual checkpoint blockade</vt:lpstr>
      <vt:lpstr>Checkmate 227</vt:lpstr>
      <vt:lpstr>Checkmate 9LA</vt:lpstr>
      <vt:lpstr>Checkmate 9LA</vt:lpstr>
      <vt:lpstr>PowerPoint Presentation</vt:lpstr>
      <vt:lpstr>PowerPoint Presentation</vt:lpstr>
      <vt:lpstr>PowerPoint Presentation</vt:lpstr>
      <vt:lpstr>PowerPoint Presentation</vt:lpstr>
      <vt:lpstr>EGFR-mutated NSCLC:  Adjuvant to Metastatic</vt:lpstr>
      <vt:lpstr>Outline</vt:lpstr>
      <vt:lpstr>EGFR-mutated NSCLC</vt:lpstr>
      <vt:lpstr>Osimertinib</vt:lpstr>
      <vt:lpstr>ADAURA- Adjuvant Osimertinib</vt:lpstr>
      <vt:lpstr>ADAURA</vt:lpstr>
      <vt:lpstr>PowerPoint Presentation</vt:lpstr>
      <vt:lpstr>PowerPoint Presentation</vt:lpstr>
      <vt:lpstr>ADAURA</vt:lpstr>
      <vt:lpstr>FLAURA</vt:lpstr>
      <vt:lpstr>FLAURA- PFS &amp; OS</vt:lpstr>
      <vt:lpstr>FLAURA- Safety</vt:lpstr>
      <vt:lpstr>FLAURA2</vt:lpstr>
      <vt:lpstr>FLAURA2- PFS</vt:lpstr>
      <vt:lpstr>FLAURA2- PFS with &amp; without  baseline CNS metastases</vt:lpstr>
      <vt:lpstr>FLAURA2- Safety</vt:lpstr>
      <vt:lpstr>Amivantamab &amp; Lazertinib</vt:lpstr>
      <vt:lpstr>MARIPOSA</vt:lpstr>
      <vt:lpstr>MARIPOSA- PFS</vt:lpstr>
      <vt:lpstr>MARIPOSA- Safety</vt:lpstr>
      <vt:lpstr>FLAURA2 &amp; MARIPOSA-  OS (immature)</vt:lpstr>
      <vt:lpstr>Resistance after 1L osimertinib</vt:lpstr>
      <vt:lpstr>MARIPOSA-2</vt:lpstr>
      <vt:lpstr>MARIPOSA-2</vt:lpstr>
      <vt:lpstr>HERTHENA-Lung01</vt:lpstr>
      <vt:lpstr>Chemotherapy + IO after EGFR TKI</vt:lpstr>
      <vt:lpstr>Conclusions</vt:lpstr>
      <vt:lpstr>PowerPoint Presentation</vt:lpstr>
      <vt:lpstr>Management of early-stage NSCLC</vt:lpstr>
      <vt:lpstr>Disclosures</vt:lpstr>
      <vt:lpstr>Survival after curative resection</vt:lpstr>
      <vt:lpstr>Perioperative chemotherapy for NSCLC</vt:lpstr>
      <vt:lpstr>Early stage EGFR mutant NSCLC</vt:lpstr>
      <vt:lpstr>Early stage ALK altered NSCLC</vt:lpstr>
      <vt:lpstr>PowerPoint Presentation</vt:lpstr>
      <vt:lpstr>Neoadjuvant vs. Adjuvant Immune checkpoint blockade</vt:lpstr>
      <vt:lpstr>Neoadjuvant chemoimmunotherapy trials</vt:lpstr>
      <vt:lpstr>Phase III Perioperative Trials</vt:lpstr>
      <vt:lpstr>Emerging biomarkers</vt:lpstr>
      <vt:lpstr>So what are we left with…</vt:lpstr>
      <vt:lpstr>So what are we left with…</vt:lpstr>
      <vt:lpstr>So what are we left with…</vt:lpstr>
      <vt:lpstr>So what are we left with…</vt:lpstr>
      <vt:lpstr>So what are we left with…</vt:lpstr>
      <vt:lpstr>So what are we left with…</vt:lpstr>
      <vt:lpstr>So what are we left with…</vt:lpstr>
      <vt:lpstr>So what are we left with…</vt:lpstr>
      <vt:lpstr>So what are we left with…</vt:lpstr>
      <vt:lpstr>Active Questions</vt:lpstr>
      <vt:lpstr>PowerPoint Presentation</vt:lpstr>
      <vt:lpstr>PowerPoint Presentation</vt:lpstr>
      <vt:lpstr>Treatment Crossroads: Which ALK inhibitor do you choose and why? </vt:lpstr>
      <vt:lpstr>Disclosures</vt:lpstr>
      <vt:lpstr>EML4-ALK fusion</vt:lpstr>
      <vt:lpstr>Clinicopathologic features of EML4-ALK mutant lung cancer. </vt:lpstr>
      <vt:lpstr>NCCN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Intracranial activity on the CROWN study</vt:lpstr>
      <vt:lpstr>Decision factors for 1st line treatment</vt:lpstr>
      <vt:lpstr>PowerPoint Presentation</vt:lpstr>
      <vt:lpstr>ALINA study design*</vt:lpstr>
      <vt:lpstr>Patient demographics and baseline characteristics (ITT)</vt:lpstr>
      <vt:lpstr>Disease-free survival: stage II–IIIA*</vt:lpstr>
      <vt:lpstr>Disease-free survival: ITT (stage IB–IIIA)*</vt:lpstr>
      <vt:lpstr>Disease-free survival subgroup analysis (ITT)</vt:lpstr>
      <vt:lpstr>Disease-free survival by stage*</vt:lpstr>
      <vt:lpstr>CNS disease-free survival in the ITT population</vt:lpstr>
      <vt:lpstr>Sites of disease recurrence (ITT) </vt:lpstr>
      <vt:lpstr>AEs occurring in ≥15% of patients</vt:lpstr>
      <vt:lpstr>PowerPoint Presentation</vt:lpstr>
      <vt:lpstr>PowerPoint Presentation</vt:lpstr>
      <vt:lpstr>PowerPoint Presentation</vt:lpstr>
      <vt:lpstr>PowerPoint Presentation</vt:lpstr>
      <vt:lpstr>KRAS Controversies: What’s the latest?</vt:lpstr>
      <vt:lpstr>Disclosures</vt:lpstr>
      <vt:lpstr>KRAS Oncogene</vt:lpstr>
      <vt:lpstr>KRAS Characterization</vt:lpstr>
      <vt:lpstr>KRAS and response to ICB</vt:lpstr>
      <vt:lpstr>KRAS Immunomodulatory effects</vt:lpstr>
      <vt:lpstr>KRAS and Co-mutations</vt:lpstr>
      <vt:lpstr>Co-mutation status and response to ICB</vt:lpstr>
      <vt:lpstr>Co-mutation effects on TME</vt:lpstr>
      <vt:lpstr>KRAS G12c inhibition MOA</vt:lpstr>
      <vt:lpstr>Toxicity profile between KRAS G12c inhibitors</vt:lpstr>
      <vt:lpstr>Up and coming KRAS G12c inhibitors</vt:lpstr>
      <vt:lpstr>CodeBreak 200</vt:lpstr>
      <vt:lpstr>CodeBreak 101</vt:lpstr>
      <vt:lpstr>Codebreak 100/101</vt:lpstr>
      <vt:lpstr>Krystal-7</vt:lpstr>
      <vt:lpstr>Future molecular targets/combinations</vt:lpstr>
      <vt:lpstr>Pan-RAS inhibitor: RMC-6236</vt:lpstr>
      <vt:lpstr>Conclusions</vt:lpstr>
      <vt:lpstr>PowerPoint Presentation</vt:lpstr>
      <vt:lpstr>PowerPoint Presentation</vt:lpstr>
      <vt:lpstr>Managing Small Cell Lung Cancer</vt:lpstr>
      <vt:lpstr>Small Cell Lung Cancer (SCLC)</vt:lpstr>
      <vt:lpstr>Chemoradiation in LS-SCLC</vt:lpstr>
      <vt:lpstr>ChemoIO in 1L ES-SCLC</vt:lpstr>
      <vt:lpstr>SCLC Expression Profiles</vt:lpstr>
      <vt:lpstr>Relapsed SCLC</vt:lpstr>
      <vt:lpstr>Relapsed SCLC</vt:lpstr>
      <vt:lpstr>Investigational Approaches</vt:lpstr>
      <vt:lpstr>SWOG S1929</vt:lpstr>
      <vt:lpstr>Delta-like ligand 3 (DLL3)</vt:lpstr>
      <vt:lpstr>DeLL-phi-301</vt:lpstr>
      <vt:lpstr>DeLL-phi-301</vt:lpstr>
      <vt:lpstr>B7-H3</vt:lpstr>
      <vt:lpstr>DS7300-A-J101</vt:lpstr>
      <vt:lpstr>Novel approaches in LS-SCLC</vt:lpstr>
      <vt:lpstr>Conclusions</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Sean Gallagher</cp:lastModifiedBy>
  <cp:revision>159</cp:revision>
  <dcterms:modified xsi:type="dcterms:W3CDTF">2023-12-22T00:04:03Z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