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7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51" r:id="rId4"/>
    <p:sldMasterId id="2147483852" r:id="rId5"/>
    <p:sldMasterId id="2147483829" r:id="rId6"/>
    <p:sldMasterId id="2147483842" r:id="rId7"/>
    <p:sldMasterId id="2147483865" r:id="rId8"/>
    <p:sldMasterId id="2147483825" r:id="rId9"/>
    <p:sldMasterId id="2147483802" r:id="rId10"/>
    <p:sldMasterId id="2147483790" r:id="rId11"/>
    <p:sldMasterId id="2147483707" r:id="rId12"/>
    <p:sldMasterId id="2147483775" r:id="rId13"/>
    <p:sldMasterId id="2147483749" r:id="rId14"/>
    <p:sldMasterId id="2147483677" r:id="rId15"/>
    <p:sldMasterId id="2147483737" r:id="rId16"/>
    <p:sldMasterId id="2147483719" r:id="rId17"/>
    <p:sldMasterId id="2147483689" r:id="rId18"/>
    <p:sldMasterId id="2147483698" r:id="rId19"/>
    <p:sldMasterId id="2147483668" r:id="rId20"/>
    <p:sldMasterId id="2147483648" r:id="rId21"/>
  </p:sldMasterIdLst>
  <p:notesMasterIdLst>
    <p:notesMasterId r:id="rId170"/>
  </p:notesMasterIdLst>
  <p:handoutMasterIdLst>
    <p:handoutMasterId r:id="rId171"/>
  </p:handoutMasterIdLst>
  <p:sldIdLst>
    <p:sldId id="2134958653" r:id="rId22"/>
    <p:sldId id="2134958652" r:id="rId23"/>
    <p:sldId id="2134958651" r:id="rId24"/>
    <p:sldId id="2134958649" r:id="rId25"/>
    <p:sldId id="2134958654" r:id="rId26"/>
    <p:sldId id="2134958655" r:id="rId27"/>
    <p:sldId id="2134958646" r:id="rId28"/>
    <p:sldId id="2134958645" r:id="rId29"/>
    <p:sldId id="2134958675" r:id="rId30"/>
    <p:sldId id="2134958674" r:id="rId31"/>
    <p:sldId id="2134958673" r:id="rId32"/>
    <p:sldId id="2134958672" r:id="rId33"/>
    <p:sldId id="2134958671" r:id="rId34"/>
    <p:sldId id="2134958670" r:id="rId35"/>
    <p:sldId id="2134958669" r:id="rId36"/>
    <p:sldId id="2134958668" r:id="rId37"/>
    <p:sldId id="2134958667" r:id="rId38"/>
    <p:sldId id="2134958666" r:id="rId39"/>
    <p:sldId id="2134958665" r:id="rId40"/>
    <p:sldId id="2134958664" r:id="rId41"/>
    <p:sldId id="2134958663" r:id="rId42"/>
    <p:sldId id="2134958662" r:id="rId43"/>
    <p:sldId id="2134958661" r:id="rId44"/>
    <p:sldId id="2134958660" r:id="rId45"/>
    <p:sldId id="2134958659" r:id="rId46"/>
    <p:sldId id="2134958658" r:id="rId47"/>
    <p:sldId id="2134958657" r:id="rId48"/>
    <p:sldId id="2134958656" r:id="rId49"/>
    <p:sldId id="2134958683" r:id="rId50"/>
    <p:sldId id="2134958682" r:id="rId51"/>
    <p:sldId id="2134958681" r:id="rId52"/>
    <p:sldId id="2134958680" r:id="rId53"/>
    <p:sldId id="2134958679" r:id="rId54"/>
    <p:sldId id="2134958678" r:id="rId55"/>
    <p:sldId id="2134958677" r:id="rId56"/>
    <p:sldId id="2134958676" r:id="rId57"/>
    <p:sldId id="2134958695" r:id="rId58"/>
    <p:sldId id="2134958694" r:id="rId59"/>
    <p:sldId id="2134958693" r:id="rId60"/>
    <p:sldId id="2134958692" r:id="rId61"/>
    <p:sldId id="2134958691" r:id="rId62"/>
    <p:sldId id="2134958690" r:id="rId63"/>
    <p:sldId id="2134958689" r:id="rId64"/>
    <p:sldId id="2134958688" r:id="rId65"/>
    <p:sldId id="2134958687" r:id="rId66"/>
    <p:sldId id="2134958686" r:id="rId67"/>
    <p:sldId id="2134958685" r:id="rId68"/>
    <p:sldId id="2134958684" r:id="rId69"/>
    <p:sldId id="2134958706" r:id="rId70"/>
    <p:sldId id="2134958705" r:id="rId71"/>
    <p:sldId id="2134958704" r:id="rId72"/>
    <p:sldId id="2134958703" r:id="rId73"/>
    <p:sldId id="2134958702" r:id="rId74"/>
    <p:sldId id="2134958701" r:id="rId75"/>
    <p:sldId id="2134958700" r:id="rId76"/>
    <p:sldId id="2134958699" r:id="rId77"/>
    <p:sldId id="2134958698" r:id="rId78"/>
    <p:sldId id="2134958697" r:id="rId79"/>
    <p:sldId id="2134958696" r:id="rId80"/>
    <p:sldId id="2134958708" r:id="rId81"/>
    <p:sldId id="2134958707" r:id="rId82"/>
    <p:sldId id="2134958728" r:id="rId83"/>
    <p:sldId id="2134958727" r:id="rId84"/>
    <p:sldId id="2134958726" r:id="rId85"/>
    <p:sldId id="2134958725" r:id="rId86"/>
    <p:sldId id="2134958724" r:id="rId87"/>
    <p:sldId id="2134958723" r:id="rId88"/>
    <p:sldId id="2134958722" r:id="rId89"/>
    <p:sldId id="2134958721" r:id="rId90"/>
    <p:sldId id="2134958720" r:id="rId91"/>
    <p:sldId id="2134958719" r:id="rId92"/>
    <p:sldId id="2134958718" r:id="rId93"/>
    <p:sldId id="2134958717" r:id="rId94"/>
    <p:sldId id="2134958716" r:id="rId95"/>
    <p:sldId id="2134958715" r:id="rId96"/>
    <p:sldId id="2134958714" r:id="rId97"/>
    <p:sldId id="2134958713" r:id="rId98"/>
    <p:sldId id="2134958712" r:id="rId99"/>
    <p:sldId id="2134958711" r:id="rId100"/>
    <p:sldId id="2134958710" r:id="rId101"/>
    <p:sldId id="2134958709" r:id="rId102"/>
    <p:sldId id="2134958735" r:id="rId103"/>
    <p:sldId id="2134958734" r:id="rId104"/>
    <p:sldId id="2134958733" r:id="rId105"/>
    <p:sldId id="2134958732" r:id="rId106"/>
    <p:sldId id="2134958731" r:id="rId107"/>
    <p:sldId id="2134958730" r:id="rId108"/>
    <p:sldId id="2134958729" r:id="rId109"/>
    <p:sldId id="2134958748" r:id="rId110"/>
    <p:sldId id="2134958747" r:id="rId111"/>
    <p:sldId id="2134958746" r:id="rId112"/>
    <p:sldId id="2134958745" r:id="rId113"/>
    <p:sldId id="2134958744" r:id="rId114"/>
    <p:sldId id="2134958743" r:id="rId115"/>
    <p:sldId id="2134958742" r:id="rId116"/>
    <p:sldId id="2134958741" r:id="rId117"/>
    <p:sldId id="2134958740" r:id="rId118"/>
    <p:sldId id="2134958739" r:id="rId119"/>
    <p:sldId id="2134958738" r:id="rId120"/>
    <p:sldId id="2134958737" r:id="rId121"/>
    <p:sldId id="2134958736" r:id="rId122"/>
    <p:sldId id="2134958775" r:id="rId123"/>
    <p:sldId id="2134958774" r:id="rId124"/>
    <p:sldId id="2134958773" r:id="rId125"/>
    <p:sldId id="2134958772" r:id="rId126"/>
    <p:sldId id="2134958771" r:id="rId127"/>
    <p:sldId id="2134958770" r:id="rId128"/>
    <p:sldId id="2134958769" r:id="rId129"/>
    <p:sldId id="2134958768" r:id="rId130"/>
    <p:sldId id="2134958767" r:id="rId131"/>
    <p:sldId id="2134958766" r:id="rId132"/>
    <p:sldId id="2134958765" r:id="rId133"/>
    <p:sldId id="2134958764" r:id="rId134"/>
    <p:sldId id="2134958763" r:id="rId135"/>
    <p:sldId id="2134958762" r:id="rId136"/>
    <p:sldId id="2134958761" r:id="rId137"/>
    <p:sldId id="2134958760" r:id="rId138"/>
    <p:sldId id="2134958759" r:id="rId139"/>
    <p:sldId id="2134958758" r:id="rId140"/>
    <p:sldId id="2134958757" r:id="rId141"/>
    <p:sldId id="2134958756" r:id="rId142"/>
    <p:sldId id="2134958755" r:id="rId143"/>
    <p:sldId id="2134958754" r:id="rId144"/>
    <p:sldId id="2134958753" r:id="rId145"/>
    <p:sldId id="2134958752" r:id="rId146"/>
    <p:sldId id="2134958751" r:id="rId147"/>
    <p:sldId id="2134958750" r:id="rId148"/>
    <p:sldId id="2134958749" r:id="rId149"/>
    <p:sldId id="2134958792" r:id="rId150"/>
    <p:sldId id="2134958791" r:id="rId151"/>
    <p:sldId id="2134958790" r:id="rId152"/>
    <p:sldId id="2134958789" r:id="rId153"/>
    <p:sldId id="2134958788" r:id="rId154"/>
    <p:sldId id="2134958787" r:id="rId155"/>
    <p:sldId id="2134958786" r:id="rId156"/>
    <p:sldId id="2134958785" r:id="rId157"/>
    <p:sldId id="2134958784" r:id="rId158"/>
    <p:sldId id="2134958783" r:id="rId159"/>
    <p:sldId id="2134958782" r:id="rId160"/>
    <p:sldId id="2134958781" r:id="rId161"/>
    <p:sldId id="2134958780" r:id="rId162"/>
    <p:sldId id="2134958779" r:id="rId163"/>
    <p:sldId id="2134958778" r:id="rId164"/>
    <p:sldId id="2134958777" r:id="rId165"/>
    <p:sldId id="2134958776" r:id="rId166"/>
    <p:sldId id="2134958795" r:id="rId167"/>
    <p:sldId id="2134958794" r:id="rId168"/>
    <p:sldId id="2134958793" r:id="rId169"/>
  </p:sldIdLst>
  <p:sldSz cx="9144000" cy="514826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2C"/>
    <a:srgbClr val="FFC92A"/>
    <a:srgbClr val="002E51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691D6B-08E7-A4C9-1F41-68729A8E8F1A}" v="140" dt="2023-08-04T15:44:18.065"/>
    <p1510:client id="{29FC709E-2B4A-AABE-E522-A022BBBC2BCF}" v="9" dt="2023-02-15T21:49:14.612"/>
    <p1510:client id="{8B5A390D-122E-60EB-2F35-296A6822F70B}" v="5" dt="2023-08-01T14:46:56.247"/>
    <p1510:client id="{AE26F6C1-0CB7-4197-3312-C0C708D1E90D}" v="1" dt="2023-08-01T14:45:59.574"/>
    <p1510:client id="{D69EC5D5-1283-13A8-111B-693EAFBC3F2A}" v="56" dt="2023-08-01T16:15:24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 autoAdjust="0"/>
    <p:restoredTop sz="94694"/>
  </p:normalViewPr>
  <p:slideViewPr>
    <p:cSldViewPr snapToGrid="0" snapToObjects="1">
      <p:cViewPr varScale="1">
        <p:scale>
          <a:sx n="108" d="100"/>
          <a:sy n="108" d="100"/>
        </p:scale>
        <p:origin x="557" y="72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6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21.xml"/><Relationship Id="rId63" Type="http://schemas.openxmlformats.org/officeDocument/2006/relationships/slide" Target="slides/slide42.xml"/><Relationship Id="rId84" Type="http://schemas.openxmlformats.org/officeDocument/2006/relationships/slide" Target="slides/slide63.xml"/><Relationship Id="rId138" Type="http://schemas.openxmlformats.org/officeDocument/2006/relationships/slide" Target="slides/slide117.xml"/><Relationship Id="rId159" Type="http://schemas.openxmlformats.org/officeDocument/2006/relationships/slide" Target="slides/slide138.xml"/><Relationship Id="rId170" Type="http://schemas.openxmlformats.org/officeDocument/2006/relationships/notesMaster" Target="notesMasters/notesMaster1.xml"/><Relationship Id="rId107" Type="http://schemas.openxmlformats.org/officeDocument/2006/relationships/slide" Target="slides/slide86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1.xml"/><Relationship Id="rId53" Type="http://schemas.openxmlformats.org/officeDocument/2006/relationships/slide" Target="slides/slide32.xml"/><Relationship Id="rId74" Type="http://schemas.openxmlformats.org/officeDocument/2006/relationships/slide" Target="slides/slide53.xml"/><Relationship Id="rId128" Type="http://schemas.openxmlformats.org/officeDocument/2006/relationships/slide" Target="slides/slide107.xml"/><Relationship Id="rId149" Type="http://schemas.openxmlformats.org/officeDocument/2006/relationships/slide" Target="slides/slide128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74.xml"/><Relationship Id="rId160" Type="http://schemas.openxmlformats.org/officeDocument/2006/relationships/slide" Target="slides/slide139.xml"/><Relationship Id="rId22" Type="http://schemas.openxmlformats.org/officeDocument/2006/relationships/slide" Target="slides/slide1.xml"/><Relationship Id="rId43" Type="http://schemas.openxmlformats.org/officeDocument/2006/relationships/slide" Target="slides/slide22.xml"/><Relationship Id="rId64" Type="http://schemas.openxmlformats.org/officeDocument/2006/relationships/slide" Target="slides/slide43.xml"/><Relationship Id="rId118" Type="http://schemas.openxmlformats.org/officeDocument/2006/relationships/slide" Target="slides/slide97.xml"/><Relationship Id="rId139" Type="http://schemas.openxmlformats.org/officeDocument/2006/relationships/slide" Target="slides/slide118.xml"/><Relationship Id="rId85" Type="http://schemas.openxmlformats.org/officeDocument/2006/relationships/slide" Target="slides/slide64.xml"/><Relationship Id="rId150" Type="http://schemas.openxmlformats.org/officeDocument/2006/relationships/slide" Target="slides/slide129.xml"/><Relationship Id="rId171" Type="http://schemas.openxmlformats.org/officeDocument/2006/relationships/handoutMaster" Target="handoutMasters/handoutMaster1.xml"/><Relationship Id="rId12" Type="http://schemas.openxmlformats.org/officeDocument/2006/relationships/slideMaster" Target="slideMasters/slideMaster9.xml"/><Relationship Id="rId33" Type="http://schemas.openxmlformats.org/officeDocument/2006/relationships/slide" Target="slides/slide12.xml"/><Relationship Id="rId108" Type="http://schemas.openxmlformats.org/officeDocument/2006/relationships/slide" Target="slides/slide87.xml"/><Relationship Id="rId129" Type="http://schemas.openxmlformats.org/officeDocument/2006/relationships/slide" Target="slides/slide108.xml"/><Relationship Id="rId54" Type="http://schemas.openxmlformats.org/officeDocument/2006/relationships/slide" Target="slides/slide33.xml"/><Relationship Id="rId75" Type="http://schemas.openxmlformats.org/officeDocument/2006/relationships/slide" Target="slides/slide54.xml"/><Relationship Id="rId96" Type="http://schemas.openxmlformats.org/officeDocument/2006/relationships/slide" Target="slides/slide75.xml"/><Relationship Id="rId140" Type="http://schemas.openxmlformats.org/officeDocument/2006/relationships/slide" Target="slides/slide119.xml"/><Relationship Id="rId161" Type="http://schemas.openxmlformats.org/officeDocument/2006/relationships/slide" Target="slides/slide14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49" Type="http://schemas.openxmlformats.org/officeDocument/2006/relationships/slide" Target="slides/slide28.xml"/><Relationship Id="rId114" Type="http://schemas.openxmlformats.org/officeDocument/2006/relationships/slide" Target="slides/slide93.xml"/><Relationship Id="rId119" Type="http://schemas.openxmlformats.org/officeDocument/2006/relationships/slide" Target="slides/slide98.xml"/><Relationship Id="rId44" Type="http://schemas.openxmlformats.org/officeDocument/2006/relationships/slide" Target="slides/slide23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130" Type="http://schemas.openxmlformats.org/officeDocument/2006/relationships/slide" Target="slides/slide109.xml"/><Relationship Id="rId135" Type="http://schemas.openxmlformats.org/officeDocument/2006/relationships/slide" Target="slides/slide114.xml"/><Relationship Id="rId151" Type="http://schemas.openxmlformats.org/officeDocument/2006/relationships/slide" Target="slides/slide130.xml"/><Relationship Id="rId156" Type="http://schemas.openxmlformats.org/officeDocument/2006/relationships/slide" Target="slides/slide135.xml"/><Relationship Id="rId172" Type="http://schemas.openxmlformats.org/officeDocument/2006/relationships/presProps" Target="presProps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8.xml"/><Relationship Id="rId109" Type="http://schemas.openxmlformats.org/officeDocument/2006/relationships/slide" Target="slides/slide8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slide" Target="slides/slide83.xml"/><Relationship Id="rId120" Type="http://schemas.openxmlformats.org/officeDocument/2006/relationships/slide" Target="slides/slide99.xml"/><Relationship Id="rId125" Type="http://schemas.openxmlformats.org/officeDocument/2006/relationships/slide" Target="slides/slide104.xml"/><Relationship Id="rId141" Type="http://schemas.openxmlformats.org/officeDocument/2006/relationships/slide" Target="slides/slide120.xml"/><Relationship Id="rId146" Type="http://schemas.openxmlformats.org/officeDocument/2006/relationships/slide" Target="slides/slide125.xml"/><Relationship Id="rId167" Type="http://schemas.openxmlformats.org/officeDocument/2006/relationships/slide" Target="slides/slide146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162" Type="http://schemas.openxmlformats.org/officeDocument/2006/relationships/slide" Target="slides/slide141.xml"/><Relationship Id="rId2" Type="http://schemas.openxmlformats.org/officeDocument/2006/relationships/customXml" Target="../customXml/item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110" Type="http://schemas.openxmlformats.org/officeDocument/2006/relationships/slide" Target="slides/slide89.xml"/><Relationship Id="rId115" Type="http://schemas.openxmlformats.org/officeDocument/2006/relationships/slide" Target="slides/slide94.xml"/><Relationship Id="rId131" Type="http://schemas.openxmlformats.org/officeDocument/2006/relationships/slide" Target="slides/slide110.xml"/><Relationship Id="rId136" Type="http://schemas.openxmlformats.org/officeDocument/2006/relationships/slide" Target="slides/slide115.xml"/><Relationship Id="rId157" Type="http://schemas.openxmlformats.org/officeDocument/2006/relationships/slide" Target="slides/slide136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52" Type="http://schemas.openxmlformats.org/officeDocument/2006/relationships/slide" Target="slides/slide131.xml"/><Relationship Id="rId173" Type="http://schemas.openxmlformats.org/officeDocument/2006/relationships/viewProps" Target="viewProps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slide" Target="slides/slide84.xml"/><Relationship Id="rId126" Type="http://schemas.openxmlformats.org/officeDocument/2006/relationships/slide" Target="slides/slide105.xml"/><Relationship Id="rId147" Type="http://schemas.openxmlformats.org/officeDocument/2006/relationships/slide" Target="slides/slide126.xml"/><Relationship Id="rId168" Type="http://schemas.openxmlformats.org/officeDocument/2006/relationships/slide" Target="slides/slide14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121" Type="http://schemas.openxmlformats.org/officeDocument/2006/relationships/slide" Target="slides/slide100.xml"/><Relationship Id="rId142" Type="http://schemas.openxmlformats.org/officeDocument/2006/relationships/slide" Target="slides/slide121.xml"/><Relationship Id="rId163" Type="http://schemas.openxmlformats.org/officeDocument/2006/relationships/slide" Target="slides/slide142.xml"/><Relationship Id="rId3" Type="http://schemas.openxmlformats.org/officeDocument/2006/relationships/customXml" Target="../customXml/item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Relationship Id="rId116" Type="http://schemas.openxmlformats.org/officeDocument/2006/relationships/slide" Target="slides/slide95.xml"/><Relationship Id="rId137" Type="http://schemas.openxmlformats.org/officeDocument/2006/relationships/slide" Target="slides/slide116.xml"/><Relationship Id="rId158" Type="http://schemas.openxmlformats.org/officeDocument/2006/relationships/slide" Target="slides/slide137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62" Type="http://schemas.openxmlformats.org/officeDocument/2006/relationships/slide" Target="slides/slide41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111" Type="http://schemas.openxmlformats.org/officeDocument/2006/relationships/slide" Target="slides/slide90.xml"/><Relationship Id="rId132" Type="http://schemas.openxmlformats.org/officeDocument/2006/relationships/slide" Target="slides/slide111.xml"/><Relationship Id="rId153" Type="http://schemas.openxmlformats.org/officeDocument/2006/relationships/slide" Target="slides/slide132.xml"/><Relationship Id="rId174" Type="http://schemas.openxmlformats.org/officeDocument/2006/relationships/theme" Target="theme/theme1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15.xml"/><Relationship Id="rId57" Type="http://schemas.openxmlformats.org/officeDocument/2006/relationships/slide" Target="slides/slide36.xml"/><Relationship Id="rId106" Type="http://schemas.openxmlformats.org/officeDocument/2006/relationships/slide" Target="slides/slide85.xml"/><Relationship Id="rId127" Type="http://schemas.openxmlformats.org/officeDocument/2006/relationships/slide" Target="slides/slide106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0.xml"/><Relationship Id="rId52" Type="http://schemas.openxmlformats.org/officeDocument/2006/relationships/slide" Target="slides/slide31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122" Type="http://schemas.openxmlformats.org/officeDocument/2006/relationships/slide" Target="slides/slide101.xml"/><Relationship Id="rId143" Type="http://schemas.openxmlformats.org/officeDocument/2006/relationships/slide" Target="slides/slide122.xml"/><Relationship Id="rId148" Type="http://schemas.openxmlformats.org/officeDocument/2006/relationships/slide" Target="slides/slide127.xml"/><Relationship Id="rId164" Type="http://schemas.openxmlformats.org/officeDocument/2006/relationships/slide" Target="slides/slide143.xml"/><Relationship Id="rId169" Type="http://schemas.openxmlformats.org/officeDocument/2006/relationships/slide" Target="slides/slide14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5.xml"/><Relationship Id="rId47" Type="http://schemas.openxmlformats.org/officeDocument/2006/relationships/slide" Target="slides/slide26.xml"/><Relationship Id="rId68" Type="http://schemas.openxmlformats.org/officeDocument/2006/relationships/slide" Target="slides/slide47.xml"/><Relationship Id="rId89" Type="http://schemas.openxmlformats.org/officeDocument/2006/relationships/slide" Target="slides/slide68.xml"/><Relationship Id="rId112" Type="http://schemas.openxmlformats.org/officeDocument/2006/relationships/slide" Target="slides/slide91.xml"/><Relationship Id="rId133" Type="http://schemas.openxmlformats.org/officeDocument/2006/relationships/slide" Target="slides/slide112.xml"/><Relationship Id="rId154" Type="http://schemas.openxmlformats.org/officeDocument/2006/relationships/slide" Target="slides/slide133.xml"/><Relationship Id="rId175" Type="http://schemas.openxmlformats.org/officeDocument/2006/relationships/tableStyles" Target="tableStyles.xml"/><Relationship Id="rId16" Type="http://schemas.openxmlformats.org/officeDocument/2006/relationships/slideMaster" Target="slideMasters/slideMaster13.xml"/><Relationship Id="rId37" Type="http://schemas.openxmlformats.org/officeDocument/2006/relationships/slide" Target="slides/slide16.xml"/><Relationship Id="rId58" Type="http://schemas.openxmlformats.org/officeDocument/2006/relationships/slide" Target="slides/slide37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123" Type="http://schemas.openxmlformats.org/officeDocument/2006/relationships/slide" Target="slides/slide102.xml"/><Relationship Id="rId144" Type="http://schemas.openxmlformats.org/officeDocument/2006/relationships/slide" Target="slides/slide123.xml"/><Relationship Id="rId90" Type="http://schemas.openxmlformats.org/officeDocument/2006/relationships/slide" Target="slides/slide69.xml"/><Relationship Id="rId165" Type="http://schemas.openxmlformats.org/officeDocument/2006/relationships/slide" Target="slides/slide144.xml"/><Relationship Id="rId27" Type="http://schemas.openxmlformats.org/officeDocument/2006/relationships/slide" Target="slides/slide6.xml"/><Relationship Id="rId48" Type="http://schemas.openxmlformats.org/officeDocument/2006/relationships/slide" Target="slides/slide27.xml"/><Relationship Id="rId69" Type="http://schemas.openxmlformats.org/officeDocument/2006/relationships/slide" Target="slides/slide48.xml"/><Relationship Id="rId113" Type="http://schemas.openxmlformats.org/officeDocument/2006/relationships/slide" Target="slides/slide92.xml"/><Relationship Id="rId134" Type="http://schemas.openxmlformats.org/officeDocument/2006/relationships/slide" Target="slides/slide113.xml"/><Relationship Id="rId80" Type="http://schemas.openxmlformats.org/officeDocument/2006/relationships/slide" Target="slides/slide59.xml"/><Relationship Id="rId155" Type="http://schemas.openxmlformats.org/officeDocument/2006/relationships/slide" Target="slides/slide134.xml"/><Relationship Id="rId176" Type="http://schemas.microsoft.com/office/2015/10/relationships/revisionInfo" Target="revisionInfo.xml"/><Relationship Id="rId17" Type="http://schemas.openxmlformats.org/officeDocument/2006/relationships/slideMaster" Target="slideMasters/slideMaster14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slide" Target="slides/slide82.xml"/><Relationship Id="rId124" Type="http://schemas.openxmlformats.org/officeDocument/2006/relationships/slide" Target="slides/slide103.xml"/><Relationship Id="rId70" Type="http://schemas.openxmlformats.org/officeDocument/2006/relationships/slide" Target="slides/slide49.xml"/><Relationship Id="rId91" Type="http://schemas.openxmlformats.org/officeDocument/2006/relationships/slide" Target="slides/slide70.xml"/><Relationship Id="rId145" Type="http://schemas.openxmlformats.org/officeDocument/2006/relationships/slide" Target="slides/slide124.xml"/><Relationship Id="rId166" Type="http://schemas.openxmlformats.org/officeDocument/2006/relationships/slide" Target="slides/slide14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C32237-8E8D-4988-872F-494D898000C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13242F-8AD4-46C2-83B6-5B26CF41DA41}">
      <dgm:prSet phldrT="[Text]" custT="1"/>
      <dgm:spPr/>
      <dgm:t>
        <a:bodyPr/>
        <a:lstStyle/>
        <a:p>
          <a:r>
            <a:rPr lang="en-US" sz="2000" dirty="0"/>
            <a:t> RCC with Primary Tumor and Mets</a:t>
          </a:r>
        </a:p>
      </dgm:t>
    </dgm:pt>
    <dgm:pt modelId="{B13D2C57-9B09-46A7-8037-D05B08D086EF}" type="parTrans" cxnId="{C36DC06A-7AFE-464B-8943-BA0DABF8B63A}">
      <dgm:prSet/>
      <dgm:spPr/>
      <dgm:t>
        <a:bodyPr/>
        <a:lstStyle/>
        <a:p>
          <a:endParaRPr lang="en-US"/>
        </a:p>
      </dgm:t>
    </dgm:pt>
    <dgm:pt modelId="{8B2C7A86-8848-4CB3-84F1-B91076757276}" type="sibTrans" cxnId="{C36DC06A-7AFE-464B-8943-BA0DABF8B63A}">
      <dgm:prSet/>
      <dgm:spPr/>
      <dgm:t>
        <a:bodyPr/>
        <a:lstStyle/>
        <a:p>
          <a:endParaRPr lang="en-US"/>
        </a:p>
      </dgm:t>
    </dgm:pt>
    <dgm:pt modelId="{B9710F39-73F8-4ED5-B781-B60B776AF714}">
      <dgm:prSet phldrT="[Text]" custT="1"/>
      <dgm:spPr/>
      <dgm:t>
        <a:bodyPr/>
        <a:lstStyle/>
        <a:p>
          <a:r>
            <a:rPr lang="en-US" sz="1200" dirty="0"/>
            <a:t>Start on I-O based regimen</a:t>
          </a:r>
        </a:p>
        <a:p>
          <a:r>
            <a:rPr lang="en-US" sz="1200" dirty="0"/>
            <a:t>Any of the 5 FDA approved regimens are permitted</a:t>
          </a:r>
        </a:p>
        <a:p>
          <a:r>
            <a:rPr lang="en-US" sz="1200" dirty="0"/>
            <a:t>10-14 week scan for response assessment</a:t>
          </a:r>
        </a:p>
        <a:p>
          <a:r>
            <a:rPr lang="en-US" sz="1200" dirty="0"/>
            <a:t>Randomize patient if PR or SD</a:t>
          </a:r>
        </a:p>
      </dgm:t>
    </dgm:pt>
    <dgm:pt modelId="{0F77E45D-F748-44C8-994F-416A5F6388E2}" type="parTrans" cxnId="{D6A7EE56-0D11-4E49-A478-0A29D981C48C}">
      <dgm:prSet/>
      <dgm:spPr/>
      <dgm:t>
        <a:bodyPr/>
        <a:lstStyle/>
        <a:p>
          <a:endParaRPr lang="en-US"/>
        </a:p>
      </dgm:t>
    </dgm:pt>
    <dgm:pt modelId="{9DD9E6C2-88B3-41F2-8538-4535FD6FFB7E}" type="sibTrans" cxnId="{D6A7EE56-0D11-4E49-A478-0A29D981C48C}">
      <dgm:prSet/>
      <dgm:spPr/>
      <dgm:t>
        <a:bodyPr/>
        <a:lstStyle/>
        <a:p>
          <a:endParaRPr lang="en-US"/>
        </a:p>
      </dgm:t>
    </dgm:pt>
    <dgm:pt modelId="{9C0B9081-E312-4E24-AC0A-878A82652FCA}">
      <dgm:prSet phldrT="[Text]"/>
      <dgm:spPr/>
      <dgm:t>
        <a:bodyPr/>
        <a:lstStyle/>
        <a:p>
          <a:r>
            <a:rPr lang="en-US" dirty="0"/>
            <a:t>Continue systemic therapy</a:t>
          </a:r>
        </a:p>
      </dgm:t>
    </dgm:pt>
    <dgm:pt modelId="{8751D3F7-4DD3-404E-A26B-A189C8231885}" type="parTrans" cxnId="{634E642F-C4AA-47EE-83B4-E33547BB3BA9}">
      <dgm:prSet/>
      <dgm:spPr/>
      <dgm:t>
        <a:bodyPr/>
        <a:lstStyle/>
        <a:p>
          <a:endParaRPr lang="en-US"/>
        </a:p>
      </dgm:t>
    </dgm:pt>
    <dgm:pt modelId="{FB9778DB-5063-4F25-8AF7-E6112E13F7BE}" type="sibTrans" cxnId="{634E642F-C4AA-47EE-83B4-E33547BB3BA9}">
      <dgm:prSet/>
      <dgm:spPr/>
      <dgm:t>
        <a:bodyPr/>
        <a:lstStyle/>
        <a:p>
          <a:endParaRPr lang="en-US"/>
        </a:p>
      </dgm:t>
    </dgm:pt>
    <dgm:pt modelId="{8100B65A-9FB3-47B7-B4FE-40FE60406C3A}">
      <dgm:prSet phldrT="[Text]"/>
      <dgm:spPr/>
      <dgm:t>
        <a:bodyPr/>
        <a:lstStyle/>
        <a:p>
          <a:r>
            <a:rPr lang="en-US" dirty="0"/>
            <a:t>Nephrectomy followed by continued systemic immune therapy</a:t>
          </a:r>
        </a:p>
      </dgm:t>
    </dgm:pt>
    <dgm:pt modelId="{FEBF3565-6F94-4EA9-BE5D-920BA5EE376A}" type="parTrans" cxnId="{96B1523E-0180-4C99-82A8-4AC698B51133}">
      <dgm:prSet/>
      <dgm:spPr/>
      <dgm:t>
        <a:bodyPr/>
        <a:lstStyle/>
        <a:p>
          <a:endParaRPr lang="en-US"/>
        </a:p>
      </dgm:t>
    </dgm:pt>
    <dgm:pt modelId="{F24D2B9F-B538-45FB-A7CE-968CECF7CDAB}" type="sibTrans" cxnId="{96B1523E-0180-4C99-82A8-4AC698B51133}">
      <dgm:prSet/>
      <dgm:spPr/>
      <dgm:t>
        <a:bodyPr/>
        <a:lstStyle/>
        <a:p>
          <a:endParaRPr lang="en-US"/>
        </a:p>
      </dgm:t>
    </dgm:pt>
    <dgm:pt modelId="{231E9677-F656-4FD0-B51F-9EA8F8E390CD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CR in primary or  Rapid symptomatic progression:</a:t>
          </a:r>
        </a:p>
        <a:p>
          <a:r>
            <a:rPr lang="en-US" b="1" dirty="0">
              <a:solidFill>
                <a:srgbClr val="FF0000"/>
              </a:solidFill>
            </a:rPr>
            <a:t>Not eligible for randomization</a:t>
          </a:r>
        </a:p>
      </dgm:t>
    </dgm:pt>
    <dgm:pt modelId="{DC56C0B3-F445-4786-8178-B30CF62754E7}" type="parTrans" cxnId="{08F6E67C-8CCC-4CEF-8F1D-5B1799A6B957}">
      <dgm:prSet/>
      <dgm:spPr/>
      <dgm:t>
        <a:bodyPr/>
        <a:lstStyle/>
        <a:p>
          <a:endParaRPr lang="en-US"/>
        </a:p>
      </dgm:t>
    </dgm:pt>
    <dgm:pt modelId="{49E10BFA-BBBA-422A-B3E4-D195DE8606C5}" type="sibTrans" cxnId="{08F6E67C-8CCC-4CEF-8F1D-5B1799A6B957}">
      <dgm:prSet/>
      <dgm:spPr/>
      <dgm:t>
        <a:bodyPr/>
        <a:lstStyle/>
        <a:p>
          <a:endParaRPr lang="en-US"/>
        </a:p>
      </dgm:t>
    </dgm:pt>
    <dgm:pt modelId="{0DB7FF9B-F323-4412-93AC-F31C01153A6B}" type="pres">
      <dgm:prSet presAssocID="{ECC32237-8E8D-4988-872F-494D898000C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3C30F2F-EDCB-42ED-BA5F-05C566AEC9BF}" type="pres">
      <dgm:prSet presAssocID="{F913242F-8AD4-46C2-83B6-5B26CF41DA41}" presName="hierRoot1" presStyleCnt="0"/>
      <dgm:spPr/>
    </dgm:pt>
    <dgm:pt modelId="{124115FD-921E-4F6C-8C80-B7E29BA807C1}" type="pres">
      <dgm:prSet presAssocID="{F913242F-8AD4-46C2-83B6-5B26CF41DA41}" presName="composite" presStyleCnt="0"/>
      <dgm:spPr/>
    </dgm:pt>
    <dgm:pt modelId="{4BC3A754-8613-40BF-B115-B2C14E311E57}" type="pres">
      <dgm:prSet presAssocID="{F913242F-8AD4-46C2-83B6-5B26CF41DA41}" presName="background" presStyleLbl="node0" presStyleIdx="0" presStyleCnt="1"/>
      <dgm:spPr/>
    </dgm:pt>
    <dgm:pt modelId="{03011DDF-1BD6-4478-90D7-68FD082F956A}" type="pres">
      <dgm:prSet presAssocID="{F913242F-8AD4-46C2-83B6-5B26CF41DA41}" presName="text" presStyleLbl="fgAcc0" presStyleIdx="0" presStyleCnt="1" custScaleX="201051">
        <dgm:presLayoutVars>
          <dgm:chPref val="3"/>
        </dgm:presLayoutVars>
      </dgm:prSet>
      <dgm:spPr/>
    </dgm:pt>
    <dgm:pt modelId="{891F95D6-0B28-427D-86C5-03E26B213959}" type="pres">
      <dgm:prSet presAssocID="{F913242F-8AD4-46C2-83B6-5B26CF41DA41}" presName="hierChild2" presStyleCnt="0"/>
      <dgm:spPr/>
    </dgm:pt>
    <dgm:pt modelId="{32278E97-815A-4EAB-8C50-F25180B4BAEC}" type="pres">
      <dgm:prSet presAssocID="{0F77E45D-F748-44C8-994F-416A5F6388E2}" presName="Name10" presStyleLbl="parChTrans1D2" presStyleIdx="0" presStyleCnt="1"/>
      <dgm:spPr/>
    </dgm:pt>
    <dgm:pt modelId="{7A4ADA8C-4947-46A4-979D-130ABC645A64}" type="pres">
      <dgm:prSet presAssocID="{B9710F39-73F8-4ED5-B781-B60B776AF714}" presName="hierRoot2" presStyleCnt="0"/>
      <dgm:spPr/>
    </dgm:pt>
    <dgm:pt modelId="{5E8713AF-8B41-4589-899D-795CF4A1C338}" type="pres">
      <dgm:prSet presAssocID="{B9710F39-73F8-4ED5-B781-B60B776AF714}" presName="composite2" presStyleCnt="0"/>
      <dgm:spPr/>
    </dgm:pt>
    <dgm:pt modelId="{9D7EC359-A593-4172-B693-5A0E739A8044}" type="pres">
      <dgm:prSet presAssocID="{B9710F39-73F8-4ED5-B781-B60B776AF714}" presName="background2" presStyleLbl="node2" presStyleIdx="0" presStyleCnt="1"/>
      <dgm:spPr/>
    </dgm:pt>
    <dgm:pt modelId="{5C5A093B-6384-4F83-AEE5-518DC8FA642C}" type="pres">
      <dgm:prSet presAssocID="{B9710F39-73F8-4ED5-B781-B60B776AF714}" presName="text2" presStyleLbl="fgAcc2" presStyleIdx="0" presStyleCnt="1" custScaleX="270718">
        <dgm:presLayoutVars>
          <dgm:chPref val="3"/>
        </dgm:presLayoutVars>
      </dgm:prSet>
      <dgm:spPr/>
    </dgm:pt>
    <dgm:pt modelId="{8EE4A5E0-E2B2-45A1-BD8E-62C69EA4905E}" type="pres">
      <dgm:prSet presAssocID="{B9710F39-73F8-4ED5-B781-B60B776AF714}" presName="hierChild3" presStyleCnt="0"/>
      <dgm:spPr/>
    </dgm:pt>
    <dgm:pt modelId="{1609EE37-822B-4FFC-A8CB-4003A41797EF}" type="pres">
      <dgm:prSet presAssocID="{8751D3F7-4DD3-404E-A26B-A189C8231885}" presName="Name17" presStyleLbl="parChTrans1D3" presStyleIdx="0" presStyleCnt="3"/>
      <dgm:spPr/>
    </dgm:pt>
    <dgm:pt modelId="{6E2CF5E0-0FB0-4ABA-A8FF-08CDFA5E11B0}" type="pres">
      <dgm:prSet presAssocID="{9C0B9081-E312-4E24-AC0A-878A82652FCA}" presName="hierRoot3" presStyleCnt="0"/>
      <dgm:spPr/>
    </dgm:pt>
    <dgm:pt modelId="{EF80F62F-5178-49F9-9B60-D798BB4145C1}" type="pres">
      <dgm:prSet presAssocID="{9C0B9081-E312-4E24-AC0A-878A82652FCA}" presName="composite3" presStyleCnt="0"/>
      <dgm:spPr/>
    </dgm:pt>
    <dgm:pt modelId="{D95BECF3-B463-4D25-8C12-D9AD7B4B7121}" type="pres">
      <dgm:prSet presAssocID="{9C0B9081-E312-4E24-AC0A-878A82652FCA}" presName="background3" presStyleLbl="node3" presStyleIdx="0" presStyleCnt="3"/>
      <dgm:spPr/>
    </dgm:pt>
    <dgm:pt modelId="{69DAF166-ECB3-43A2-ADA3-D6DD432BC277}" type="pres">
      <dgm:prSet presAssocID="{9C0B9081-E312-4E24-AC0A-878A82652FCA}" presName="text3" presStyleLbl="fgAcc3" presStyleIdx="0" presStyleCnt="3">
        <dgm:presLayoutVars>
          <dgm:chPref val="3"/>
        </dgm:presLayoutVars>
      </dgm:prSet>
      <dgm:spPr/>
    </dgm:pt>
    <dgm:pt modelId="{D30BE21E-1CE5-4196-A6E7-4F05CEB44CC1}" type="pres">
      <dgm:prSet presAssocID="{9C0B9081-E312-4E24-AC0A-878A82652FCA}" presName="hierChild4" presStyleCnt="0"/>
      <dgm:spPr/>
    </dgm:pt>
    <dgm:pt modelId="{486EE6BC-CB8D-4DFD-9BB8-4EFE3AC08793}" type="pres">
      <dgm:prSet presAssocID="{FEBF3565-6F94-4EA9-BE5D-920BA5EE376A}" presName="Name17" presStyleLbl="parChTrans1D3" presStyleIdx="1" presStyleCnt="3"/>
      <dgm:spPr/>
    </dgm:pt>
    <dgm:pt modelId="{4EAE8D03-13AB-4692-A813-5D55D2EE848F}" type="pres">
      <dgm:prSet presAssocID="{8100B65A-9FB3-47B7-B4FE-40FE60406C3A}" presName="hierRoot3" presStyleCnt="0"/>
      <dgm:spPr/>
    </dgm:pt>
    <dgm:pt modelId="{8DA0EE6F-9860-48C1-8EFA-EB4015F7F418}" type="pres">
      <dgm:prSet presAssocID="{8100B65A-9FB3-47B7-B4FE-40FE60406C3A}" presName="composite3" presStyleCnt="0"/>
      <dgm:spPr/>
    </dgm:pt>
    <dgm:pt modelId="{D3697611-B589-496A-8847-97CA497B2F07}" type="pres">
      <dgm:prSet presAssocID="{8100B65A-9FB3-47B7-B4FE-40FE60406C3A}" presName="background3" presStyleLbl="node3" presStyleIdx="1" presStyleCnt="3"/>
      <dgm:spPr/>
    </dgm:pt>
    <dgm:pt modelId="{5461AD33-0255-4C64-AF34-5C83A25E49C6}" type="pres">
      <dgm:prSet presAssocID="{8100B65A-9FB3-47B7-B4FE-40FE60406C3A}" presName="text3" presStyleLbl="fgAcc3" presStyleIdx="1" presStyleCnt="3">
        <dgm:presLayoutVars>
          <dgm:chPref val="3"/>
        </dgm:presLayoutVars>
      </dgm:prSet>
      <dgm:spPr/>
    </dgm:pt>
    <dgm:pt modelId="{6253A249-34E3-4774-A860-3BB89F9C2E3C}" type="pres">
      <dgm:prSet presAssocID="{8100B65A-9FB3-47B7-B4FE-40FE60406C3A}" presName="hierChild4" presStyleCnt="0"/>
      <dgm:spPr/>
    </dgm:pt>
    <dgm:pt modelId="{D84DD056-39A8-418E-851F-BAC5355D780E}" type="pres">
      <dgm:prSet presAssocID="{DC56C0B3-F445-4786-8178-B30CF62754E7}" presName="Name17" presStyleLbl="parChTrans1D3" presStyleIdx="2" presStyleCnt="3"/>
      <dgm:spPr/>
    </dgm:pt>
    <dgm:pt modelId="{0A59CC41-1511-4CD8-A934-49F03EDC2AF6}" type="pres">
      <dgm:prSet presAssocID="{231E9677-F656-4FD0-B51F-9EA8F8E390CD}" presName="hierRoot3" presStyleCnt="0"/>
      <dgm:spPr/>
    </dgm:pt>
    <dgm:pt modelId="{0B1AB6E6-2637-43DC-A544-FB0F5069672B}" type="pres">
      <dgm:prSet presAssocID="{231E9677-F656-4FD0-B51F-9EA8F8E390CD}" presName="composite3" presStyleCnt="0"/>
      <dgm:spPr/>
    </dgm:pt>
    <dgm:pt modelId="{A50F0321-F831-49D2-AC1A-7D55A92C26DC}" type="pres">
      <dgm:prSet presAssocID="{231E9677-F656-4FD0-B51F-9EA8F8E390CD}" presName="background3" presStyleLbl="node3" presStyleIdx="2" presStyleCnt="3"/>
      <dgm:spPr/>
    </dgm:pt>
    <dgm:pt modelId="{D3A4FF54-22B3-4650-A988-C3B9246E4213}" type="pres">
      <dgm:prSet presAssocID="{231E9677-F656-4FD0-B51F-9EA8F8E390CD}" presName="text3" presStyleLbl="fgAcc3" presStyleIdx="2" presStyleCnt="3">
        <dgm:presLayoutVars>
          <dgm:chPref val="3"/>
        </dgm:presLayoutVars>
      </dgm:prSet>
      <dgm:spPr/>
    </dgm:pt>
    <dgm:pt modelId="{9CF68D9C-D21E-4323-BC6A-CCCBAB809980}" type="pres">
      <dgm:prSet presAssocID="{231E9677-F656-4FD0-B51F-9EA8F8E390CD}" presName="hierChild4" presStyleCnt="0"/>
      <dgm:spPr/>
    </dgm:pt>
  </dgm:ptLst>
  <dgm:cxnLst>
    <dgm:cxn modelId="{DBCE1D26-222E-4F39-83EA-DC6922FE0B00}" type="presOf" srcId="{ECC32237-8E8D-4988-872F-494D898000C1}" destId="{0DB7FF9B-F323-4412-93AC-F31C01153A6B}" srcOrd="0" destOrd="0" presId="urn:microsoft.com/office/officeart/2005/8/layout/hierarchy1"/>
    <dgm:cxn modelId="{634E642F-C4AA-47EE-83B4-E33547BB3BA9}" srcId="{B9710F39-73F8-4ED5-B781-B60B776AF714}" destId="{9C0B9081-E312-4E24-AC0A-878A82652FCA}" srcOrd="0" destOrd="0" parTransId="{8751D3F7-4DD3-404E-A26B-A189C8231885}" sibTransId="{FB9778DB-5063-4F25-8AF7-E6112E13F7BE}"/>
    <dgm:cxn modelId="{96B1523E-0180-4C99-82A8-4AC698B51133}" srcId="{B9710F39-73F8-4ED5-B781-B60B776AF714}" destId="{8100B65A-9FB3-47B7-B4FE-40FE60406C3A}" srcOrd="1" destOrd="0" parTransId="{FEBF3565-6F94-4EA9-BE5D-920BA5EE376A}" sibTransId="{F24D2B9F-B538-45FB-A7CE-968CECF7CDAB}"/>
    <dgm:cxn modelId="{C36DC06A-7AFE-464B-8943-BA0DABF8B63A}" srcId="{ECC32237-8E8D-4988-872F-494D898000C1}" destId="{F913242F-8AD4-46C2-83B6-5B26CF41DA41}" srcOrd="0" destOrd="0" parTransId="{B13D2C57-9B09-46A7-8037-D05B08D086EF}" sibTransId="{8B2C7A86-8848-4CB3-84F1-B91076757276}"/>
    <dgm:cxn modelId="{00A3F74A-9549-4095-A7B1-66491137DA8A}" type="presOf" srcId="{F913242F-8AD4-46C2-83B6-5B26CF41DA41}" destId="{03011DDF-1BD6-4478-90D7-68FD082F956A}" srcOrd="0" destOrd="0" presId="urn:microsoft.com/office/officeart/2005/8/layout/hierarchy1"/>
    <dgm:cxn modelId="{F84C256E-6CCB-423A-8921-0B3EBA9F69AD}" type="presOf" srcId="{9C0B9081-E312-4E24-AC0A-878A82652FCA}" destId="{69DAF166-ECB3-43A2-ADA3-D6DD432BC277}" srcOrd="0" destOrd="0" presId="urn:microsoft.com/office/officeart/2005/8/layout/hierarchy1"/>
    <dgm:cxn modelId="{D6A7EE56-0D11-4E49-A478-0A29D981C48C}" srcId="{F913242F-8AD4-46C2-83B6-5B26CF41DA41}" destId="{B9710F39-73F8-4ED5-B781-B60B776AF714}" srcOrd="0" destOrd="0" parTransId="{0F77E45D-F748-44C8-994F-416A5F6388E2}" sibTransId="{9DD9E6C2-88B3-41F2-8538-4535FD6FFB7E}"/>
    <dgm:cxn modelId="{08F6E67C-8CCC-4CEF-8F1D-5B1799A6B957}" srcId="{B9710F39-73F8-4ED5-B781-B60B776AF714}" destId="{231E9677-F656-4FD0-B51F-9EA8F8E390CD}" srcOrd="2" destOrd="0" parTransId="{DC56C0B3-F445-4786-8178-B30CF62754E7}" sibTransId="{49E10BFA-BBBA-422A-B3E4-D195DE8606C5}"/>
    <dgm:cxn modelId="{FA58817F-5E91-4C8F-9CD4-DC9BFFA4F5AE}" type="presOf" srcId="{DC56C0B3-F445-4786-8178-B30CF62754E7}" destId="{D84DD056-39A8-418E-851F-BAC5355D780E}" srcOrd="0" destOrd="0" presId="urn:microsoft.com/office/officeart/2005/8/layout/hierarchy1"/>
    <dgm:cxn modelId="{C4B9C1A4-4CC2-4AE4-B0E1-59B509B402CD}" type="presOf" srcId="{8100B65A-9FB3-47B7-B4FE-40FE60406C3A}" destId="{5461AD33-0255-4C64-AF34-5C83A25E49C6}" srcOrd="0" destOrd="0" presId="urn:microsoft.com/office/officeart/2005/8/layout/hierarchy1"/>
    <dgm:cxn modelId="{1FF05FB3-12F4-4260-A183-FFE382616BFE}" type="presOf" srcId="{231E9677-F656-4FD0-B51F-9EA8F8E390CD}" destId="{D3A4FF54-22B3-4650-A988-C3B9246E4213}" srcOrd="0" destOrd="0" presId="urn:microsoft.com/office/officeart/2005/8/layout/hierarchy1"/>
    <dgm:cxn modelId="{C83A76C3-C77A-412E-AC25-D5BDB352EA94}" type="presOf" srcId="{B9710F39-73F8-4ED5-B781-B60B776AF714}" destId="{5C5A093B-6384-4F83-AEE5-518DC8FA642C}" srcOrd="0" destOrd="0" presId="urn:microsoft.com/office/officeart/2005/8/layout/hierarchy1"/>
    <dgm:cxn modelId="{F4C829D9-B6EC-451C-B29E-CFF859CF522E}" type="presOf" srcId="{FEBF3565-6F94-4EA9-BE5D-920BA5EE376A}" destId="{486EE6BC-CB8D-4DFD-9BB8-4EFE3AC08793}" srcOrd="0" destOrd="0" presId="urn:microsoft.com/office/officeart/2005/8/layout/hierarchy1"/>
    <dgm:cxn modelId="{AA766BEC-D644-4C1E-A080-26741225D39A}" type="presOf" srcId="{8751D3F7-4DD3-404E-A26B-A189C8231885}" destId="{1609EE37-822B-4FFC-A8CB-4003A41797EF}" srcOrd="0" destOrd="0" presId="urn:microsoft.com/office/officeart/2005/8/layout/hierarchy1"/>
    <dgm:cxn modelId="{335016FD-8109-43C8-B94B-6F9E5065812B}" type="presOf" srcId="{0F77E45D-F748-44C8-994F-416A5F6388E2}" destId="{32278E97-815A-4EAB-8C50-F25180B4BAEC}" srcOrd="0" destOrd="0" presId="urn:microsoft.com/office/officeart/2005/8/layout/hierarchy1"/>
    <dgm:cxn modelId="{EFD76786-3B38-42EF-8705-61FB76470FA4}" type="presParOf" srcId="{0DB7FF9B-F323-4412-93AC-F31C01153A6B}" destId="{E3C30F2F-EDCB-42ED-BA5F-05C566AEC9BF}" srcOrd="0" destOrd="0" presId="urn:microsoft.com/office/officeart/2005/8/layout/hierarchy1"/>
    <dgm:cxn modelId="{021CA30C-F737-45FE-88E6-A680AE0971F6}" type="presParOf" srcId="{E3C30F2F-EDCB-42ED-BA5F-05C566AEC9BF}" destId="{124115FD-921E-4F6C-8C80-B7E29BA807C1}" srcOrd="0" destOrd="0" presId="urn:microsoft.com/office/officeart/2005/8/layout/hierarchy1"/>
    <dgm:cxn modelId="{3D65FF09-CBE1-4F67-BD9C-97200F72022D}" type="presParOf" srcId="{124115FD-921E-4F6C-8C80-B7E29BA807C1}" destId="{4BC3A754-8613-40BF-B115-B2C14E311E57}" srcOrd="0" destOrd="0" presId="urn:microsoft.com/office/officeart/2005/8/layout/hierarchy1"/>
    <dgm:cxn modelId="{0BC83ADD-8418-4E57-BB75-13BC51B67DD9}" type="presParOf" srcId="{124115FD-921E-4F6C-8C80-B7E29BA807C1}" destId="{03011DDF-1BD6-4478-90D7-68FD082F956A}" srcOrd="1" destOrd="0" presId="urn:microsoft.com/office/officeart/2005/8/layout/hierarchy1"/>
    <dgm:cxn modelId="{0FEC6F08-5D8B-414C-983A-5A91B3FC12E7}" type="presParOf" srcId="{E3C30F2F-EDCB-42ED-BA5F-05C566AEC9BF}" destId="{891F95D6-0B28-427D-86C5-03E26B213959}" srcOrd="1" destOrd="0" presId="urn:microsoft.com/office/officeart/2005/8/layout/hierarchy1"/>
    <dgm:cxn modelId="{904F87E0-438A-4F6B-BEFF-B34DF2541504}" type="presParOf" srcId="{891F95D6-0B28-427D-86C5-03E26B213959}" destId="{32278E97-815A-4EAB-8C50-F25180B4BAEC}" srcOrd="0" destOrd="0" presId="urn:microsoft.com/office/officeart/2005/8/layout/hierarchy1"/>
    <dgm:cxn modelId="{F736FC2A-F0CB-47B1-8638-8BDBB410D4FF}" type="presParOf" srcId="{891F95D6-0B28-427D-86C5-03E26B213959}" destId="{7A4ADA8C-4947-46A4-979D-130ABC645A64}" srcOrd="1" destOrd="0" presId="urn:microsoft.com/office/officeart/2005/8/layout/hierarchy1"/>
    <dgm:cxn modelId="{72AAFBE9-7B87-42EA-8EEB-39CB3A30490B}" type="presParOf" srcId="{7A4ADA8C-4947-46A4-979D-130ABC645A64}" destId="{5E8713AF-8B41-4589-899D-795CF4A1C338}" srcOrd="0" destOrd="0" presId="urn:microsoft.com/office/officeart/2005/8/layout/hierarchy1"/>
    <dgm:cxn modelId="{FD4E2FAE-4333-4A50-9A6B-3DE793C29434}" type="presParOf" srcId="{5E8713AF-8B41-4589-899D-795CF4A1C338}" destId="{9D7EC359-A593-4172-B693-5A0E739A8044}" srcOrd="0" destOrd="0" presId="urn:microsoft.com/office/officeart/2005/8/layout/hierarchy1"/>
    <dgm:cxn modelId="{E9730830-4682-4791-B6C3-731FA754B2A2}" type="presParOf" srcId="{5E8713AF-8B41-4589-899D-795CF4A1C338}" destId="{5C5A093B-6384-4F83-AEE5-518DC8FA642C}" srcOrd="1" destOrd="0" presId="urn:microsoft.com/office/officeart/2005/8/layout/hierarchy1"/>
    <dgm:cxn modelId="{46CE9D38-BB7E-490E-AAA2-9214CB8E370F}" type="presParOf" srcId="{7A4ADA8C-4947-46A4-979D-130ABC645A64}" destId="{8EE4A5E0-E2B2-45A1-BD8E-62C69EA4905E}" srcOrd="1" destOrd="0" presId="urn:microsoft.com/office/officeart/2005/8/layout/hierarchy1"/>
    <dgm:cxn modelId="{6D97C8CE-EEEF-4DAF-B3ED-A47FF70EB193}" type="presParOf" srcId="{8EE4A5E0-E2B2-45A1-BD8E-62C69EA4905E}" destId="{1609EE37-822B-4FFC-A8CB-4003A41797EF}" srcOrd="0" destOrd="0" presId="urn:microsoft.com/office/officeart/2005/8/layout/hierarchy1"/>
    <dgm:cxn modelId="{94B459EA-0E57-4A4B-9164-CF0E126B3BE3}" type="presParOf" srcId="{8EE4A5E0-E2B2-45A1-BD8E-62C69EA4905E}" destId="{6E2CF5E0-0FB0-4ABA-A8FF-08CDFA5E11B0}" srcOrd="1" destOrd="0" presId="urn:microsoft.com/office/officeart/2005/8/layout/hierarchy1"/>
    <dgm:cxn modelId="{63426627-25A0-4ABF-A07A-F0535C47D7DF}" type="presParOf" srcId="{6E2CF5E0-0FB0-4ABA-A8FF-08CDFA5E11B0}" destId="{EF80F62F-5178-49F9-9B60-D798BB4145C1}" srcOrd="0" destOrd="0" presId="urn:microsoft.com/office/officeart/2005/8/layout/hierarchy1"/>
    <dgm:cxn modelId="{BD38D075-C0B3-4793-B80B-CB06C708E2DF}" type="presParOf" srcId="{EF80F62F-5178-49F9-9B60-D798BB4145C1}" destId="{D95BECF3-B463-4D25-8C12-D9AD7B4B7121}" srcOrd="0" destOrd="0" presId="urn:microsoft.com/office/officeart/2005/8/layout/hierarchy1"/>
    <dgm:cxn modelId="{20D457B0-4AE8-4E6D-891C-49BC6F29F832}" type="presParOf" srcId="{EF80F62F-5178-49F9-9B60-D798BB4145C1}" destId="{69DAF166-ECB3-43A2-ADA3-D6DD432BC277}" srcOrd="1" destOrd="0" presId="urn:microsoft.com/office/officeart/2005/8/layout/hierarchy1"/>
    <dgm:cxn modelId="{6E007C5B-6D29-406D-A90A-7761344CC94F}" type="presParOf" srcId="{6E2CF5E0-0FB0-4ABA-A8FF-08CDFA5E11B0}" destId="{D30BE21E-1CE5-4196-A6E7-4F05CEB44CC1}" srcOrd="1" destOrd="0" presId="urn:microsoft.com/office/officeart/2005/8/layout/hierarchy1"/>
    <dgm:cxn modelId="{48D3C692-D99B-4D33-B0D0-23AAE57C021F}" type="presParOf" srcId="{8EE4A5E0-E2B2-45A1-BD8E-62C69EA4905E}" destId="{486EE6BC-CB8D-4DFD-9BB8-4EFE3AC08793}" srcOrd="2" destOrd="0" presId="urn:microsoft.com/office/officeart/2005/8/layout/hierarchy1"/>
    <dgm:cxn modelId="{4D5E0C33-18AE-4EEA-A4BC-7FF7EC93CA55}" type="presParOf" srcId="{8EE4A5E0-E2B2-45A1-BD8E-62C69EA4905E}" destId="{4EAE8D03-13AB-4692-A813-5D55D2EE848F}" srcOrd="3" destOrd="0" presId="urn:microsoft.com/office/officeart/2005/8/layout/hierarchy1"/>
    <dgm:cxn modelId="{E32563F5-734B-4D34-A9F0-6E34D11AC9A9}" type="presParOf" srcId="{4EAE8D03-13AB-4692-A813-5D55D2EE848F}" destId="{8DA0EE6F-9860-48C1-8EFA-EB4015F7F418}" srcOrd="0" destOrd="0" presId="urn:microsoft.com/office/officeart/2005/8/layout/hierarchy1"/>
    <dgm:cxn modelId="{69C23987-739A-4815-9ACC-C57241CB677E}" type="presParOf" srcId="{8DA0EE6F-9860-48C1-8EFA-EB4015F7F418}" destId="{D3697611-B589-496A-8847-97CA497B2F07}" srcOrd="0" destOrd="0" presId="urn:microsoft.com/office/officeart/2005/8/layout/hierarchy1"/>
    <dgm:cxn modelId="{538801C9-5B36-434C-AA02-3EFBFC472B86}" type="presParOf" srcId="{8DA0EE6F-9860-48C1-8EFA-EB4015F7F418}" destId="{5461AD33-0255-4C64-AF34-5C83A25E49C6}" srcOrd="1" destOrd="0" presId="urn:microsoft.com/office/officeart/2005/8/layout/hierarchy1"/>
    <dgm:cxn modelId="{DEA91673-7FD4-494F-ABD6-B7799C28A6D0}" type="presParOf" srcId="{4EAE8D03-13AB-4692-A813-5D55D2EE848F}" destId="{6253A249-34E3-4774-A860-3BB89F9C2E3C}" srcOrd="1" destOrd="0" presId="urn:microsoft.com/office/officeart/2005/8/layout/hierarchy1"/>
    <dgm:cxn modelId="{BDCF883F-AB41-448F-8845-1FB1631701A7}" type="presParOf" srcId="{8EE4A5E0-E2B2-45A1-BD8E-62C69EA4905E}" destId="{D84DD056-39A8-418E-851F-BAC5355D780E}" srcOrd="4" destOrd="0" presId="urn:microsoft.com/office/officeart/2005/8/layout/hierarchy1"/>
    <dgm:cxn modelId="{FA1C34E6-70E5-4532-904A-BBA14A9DD9EF}" type="presParOf" srcId="{8EE4A5E0-E2B2-45A1-BD8E-62C69EA4905E}" destId="{0A59CC41-1511-4CD8-A934-49F03EDC2AF6}" srcOrd="5" destOrd="0" presId="urn:microsoft.com/office/officeart/2005/8/layout/hierarchy1"/>
    <dgm:cxn modelId="{912975F3-B189-4A4D-B20C-76B59AD5C529}" type="presParOf" srcId="{0A59CC41-1511-4CD8-A934-49F03EDC2AF6}" destId="{0B1AB6E6-2637-43DC-A544-FB0F5069672B}" srcOrd="0" destOrd="0" presId="urn:microsoft.com/office/officeart/2005/8/layout/hierarchy1"/>
    <dgm:cxn modelId="{46CA876C-0344-4EDF-ABA5-976C9DF8C77D}" type="presParOf" srcId="{0B1AB6E6-2637-43DC-A544-FB0F5069672B}" destId="{A50F0321-F831-49D2-AC1A-7D55A92C26DC}" srcOrd="0" destOrd="0" presId="urn:microsoft.com/office/officeart/2005/8/layout/hierarchy1"/>
    <dgm:cxn modelId="{89C6C7FF-00F5-4CC7-B7EB-5349A65C60AE}" type="presParOf" srcId="{0B1AB6E6-2637-43DC-A544-FB0F5069672B}" destId="{D3A4FF54-22B3-4650-A988-C3B9246E4213}" srcOrd="1" destOrd="0" presId="urn:microsoft.com/office/officeart/2005/8/layout/hierarchy1"/>
    <dgm:cxn modelId="{32A98854-0187-4896-B52A-2DFDE83E1B1D}" type="presParOf" srcId="{0A59CC41-1511-4CD8-A934-49F03EDC2AF6}" destId="{9CF68D9C-D21E-4323-BC6A-CCCBAB80998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A3DEB5-BABF-466E-A1E9-9AD663D971F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5412646-AFBF-498E-AFDA-579CD3BBC43A}">
      <dgm:prSet/>
      <dgm:spPr/>
      <dgm:t>
        <a:bodyPr/>
        <a:lstStyle/>
        <a:p>
          <a:r>
            <a:rPr lang="en-US"/>
            <a:t>14cm left renal mass</a:t>
          </a:r>
        </a:p>
      </dgm:t>
    </dgm:pt>
    <dgm:pt modelId="{C15FE3B1-F203-4C27-BBCE-F33F6FD862D1}" type="parTrans" cxnId="{ED2304CF-C80A-4D93-9DD6-B7DABD26E780}">
      <dgm:prSet/>
      <dgm:spPr/>
      <dgm:t>
        <a:bodyPr/>
        <a:lstStyle/>
        <a:p>
          <a:endParaRPr lang="en-US"/>
        </a:p>
      </dgm:t>
    </dgm:pt>
    <dgm:pt modelId="{BB31A3CB-5DB2-455F-9312-034573C3DEA3}" type="sibTrans" cxnId="{ED2304CF-C80A-4D93-9DD6-B7DABD26E780}">
      <dgm:prSet/>
      <dgm:spPr/>
      <dgm:t>
        <a:bodyPr/>
        <a:lstStyle/>
        <a:p>
          <a:endParaRPr lang="en-US"/>
        </a:p>
      </dgm:t>
    </dgm:pt>
    <dgm:pt modelId="{25A089ED-A7F6-4180-B60B-51C76F53F8AC}">
      <dgm:prSet/>
      <dgm:spPr/>
      <dgm:t>
        <a:bodyPr/>
        <a:lstStyle/>
        <a:p>
          <a:r>
            <a:rPr lang="en-US" dirty="0"/>
            <a:t>Level I tumor thrombus</a:t>
          </a:r>
        </a:p>
      </dgm:t>
    </dgm:pt>
    <dgm:pt modelId="{E984085F-08AA-43D7-BDED-0F023041F593}" type="parTrans" cxnId="{5CC53D7A-10B3-499B-A002-0C6DC0E75A4B}">
      <dgm:prSet/>
      <dgm:spPr/>
      <dgm:t>
        <a:bodyPr/>
        <a:lstStyle/>
        <a:p>
          <a:endParaRPr lang="en-US"/>
        </a:p>
      </dgm:t>
    </dgm:pt>
    <dgm:pt modelId="{78ACAB2D-4408-4E45-BDDF-04250567148A}" type="sibTrans" cxnId="{5CC53D7A-10B3-499B-A002-0C6DC0E75A4B}">
      <dgm:prSet/>
      <dgm:spPr/>
      <dgm:t>
        <a:bodyPr/>
        <a:lstStyle/>
        <a:p>
          <a:endParaRPr lang="en-US"/>
        </a:p>
      </dgm:t>
    </dgm:pt>
    <dgm:pt modelId="{7383B998-9597-468F-91FC-854E02BA32B9}">
      <dgm:prSet/>
      <dgm:spPr/>
      <dgm:t>
        <a:bodyPr/>
        <a:lstStyle/>
        <a:p>
          <a:r>
            <a:rPr lang="en-US" dirty="0"/>
            <a:t>Multiple bilateral </a:t>
          </a:r>
          <a:r>
            <a:rPr lang="en-US" dirty="0" err="1"/>
            <a:t>noncalcified</a:t>
          </a:r>
          <a:r>
            <a:rPr lang="en-US" dirty="0"/>
            <a:t> pulmonary nodules (new compared to prior CT). Largest about 1.5 cm</a:t>
          </a:r>
        </a:p>
      </dgm:t>
    </dgm:pt>
    <dgm:pt modelId="{A4C2171B-FA23-44BD-8614-087F3CDB3A1D}" type="parTrans" cxnId="{E1F1757C-FEBC-40D5-9BED-7E37409E77E0}">
      <dgm:prSet/>
      <dgm:spPr/>
      <dgm:t>
        <a:bodyPr/>
        <a:lstStyle/>
        <a:p>
          <a:endParaRPr lang="en-US"/>
        </a:p>
      </dgm:t>
    </dgm:pt>
    <dgm:pt modelId="{80E59260-49D1-44D2-A5AE-D05521357C8B}" type="sibTrans" cxnId="{E1F1757C-FEBC-40D5-9BED-7E37409E77E0}">
      <dgm:prSet/>
      <dgm:spPr/>
      <dgm:t>
        <a:bodyPr/>
        <a:lstStyle/>
        <a:p>
          <a:endParaRPr lang="en-US"/>
        </a:p>
      </dgm:t>
    </dgm:pt>
    <dgm:pt modelId="{940D9C50-5441-F94D-B588-478330500289}" type="pres">
      <dgm:prSet presAssocID="{FAA3DEB5-BABF-466E-A1E9-9AD663D971FB}" presName="vert0" presStyleCnt="0">
        <dgm:presLayoutVars>
          <dgm:dir/>
          <dgm:animOne val="branch"/>
          <dgm:animLvl val="lvl"/>
        </dgm:presLayoutVars>
      </dgm:prSet>
      <dgm:spPr/>
    </dgm:pt>
    <dgm:pt modelId="{4BC26A84-C1DD-2A42-AA94-7E6A792ADBEE}" type="pres">
      <dgm:prSet presAssocID="{95412646-AFBF-498E-AFDA-579CD3BBC43A}" presName="thickLine" presStyleLbl="alignNode1" presStyleIdx="0" presStyleCnt="3"/>
      <dgm:spPr/>
    </dgm:pt>
    <dgm:pt modelId="{6CBD2562-C2A6-8C42-A9F1-43A743CB4A27}" type="pres">
      <dgm:prSet presAssocID="{95412646-AFBF-498E-AFDA-579CD3BBC43A}" presName="horz1" presStyleCnt="0"/>
      <dgm:spPr/>
    </dgm:pt>
    <dgm:pt modelId="{8DC963B1-25A8-8A4F-AABA-D840E1D4D300}" type="pres">
      <dgm:prSet presAssocID="{95412646-AFBF-498E-AFDA-579CD3BBC43A}" presName="tx1" presStyleLbl="revTx" presStyleIdx="0" presStyleCnt="3"/>
      <dgm:spPr/>
    </dgm:pt>
    <dgm:pt modelId="{75F6C5F7-4B5A-8442-9968-A1F07D4AFB4A}" type="pres">
      <dgm:prSet presAssocID="{95412646-AFBF-498E-AFDA-579CD3BBC43A}" presName="vert1" presStyleCnt="0"/>
      <dgm:spPr/>
    </dgm:pt>
    <dgm:pt modelId="{7133F436-CCDB-CE4C-AACD-C867358F82CD}" type="pres">
      <dgm:prSet presAssocID="{25A089ED-A7F6-4180-B60B-51C76F53F8AC}" presName="thickLine" presStyleLbl="alignNode1" presStyleIdx="1" presStyleCnt="3"/>
      <dgm:spPr/>
    </dgm:pt>
    <dgm:pt modelId="{CD1EFC84-0C78-7D4E-B1FB-B9A689196281}" type="pres">
      <dgm:prSet presAssocID="{25A089ED-A7F6-4180-B60B-51C76F53F8AC}" presName="horz1" presStyleCnt="0"/>
      <dgm:spPr/>
    </dgm:pt>
    <dgm:pt modelId="{7F3D989C-1470-6E40-981E-210A0B8EBD18}" type="pres">
      <dgm:prSet presAssocID="{25A089ED-A7F6-4180-B60B-51C76F53F8AC}" presName="tx1" presStyleLbl="revTx" presStyleIdx="1" presStyleCnt="3"/>
      <dgm:spPr/>
    </dgm:pt>
    <dgm:pt modelId="{DFE13C12-6C63-C94E-937A-F150FB2589CC}" type="pres">
      <dgm:prSet presAssocID="{25A089ED-A7F6-4180-B60B-51C76F53F8AC}" presName="vert1" presStyleCnt="0"/>
      <dgm:spPr/>
    </dgm:pt>
    <dgm:pt modelId="{8547DF03-E99D-9644-83C4-4A08B987EF80}" type="pres">
      <dgm:prSet presAssocID="{7383B998-9597-468F-91FC-854E02BA32B9}" presName="thickLine" presStyleLbl="alignNode1" presStyleIdx="2" presStyleCnt="3"/>
      <dgm:spPr/>
    </dgm:pt>
    <dgm:pt modelId="{51125D6E-0C44-0240-8D98-D9DFA619856B}" type="pres">
      <dgm:prSet presAssocID="{7383B998-9597-468F-91FC-854E02BA32B9}" presName="horz1" presStyleCnt="0"/>
      <dgm:spPr/>
    </dgm:pt>
    <dgm:pt modelId="{5353DAF1-258C-8048-8D8C-0AF1EB18451C}" type="pres">
      <dgm:prSet presAssocID="{7383B998-9597-468F-91FC-854E02BA32B9}" presName="tx1" presStyleLbl="revTx" presStyleIdx="2" presStyleCnt="3"/>
      <dgm:spPr/>
    </dgm:pt>
    <dgm:pt modelId="{37BD230D-F506-2A47-A47E-CA786192F56C}" type="pres">
      <dgm:prSet presAssocID="{7383B998-9597-468F-91FC-854E02BA32B9}" presName="vert1" presStyleCnt="0"/>
      <dgm:spPr/>
    </dgm:pt>
  </dgm:ptLst>
  <dgm:cxnLst>
    <dgm:cxn modelId="{D8B0F708-3599-974F-91B5-B0A623DE2117}" type="presOf" srcId="{25A089ED-A7F6-4180-B60B-51C76F53F8AC}" destId="{7F3D989C-1470-6E40-981E-210A0B8EBD18}" srcOrd="0" destOrd="0" presId="urn:microsoft.com/office/officeart/2008/layout/LinedList"/>
    <dgm:cxn modelId="{AFB00E6C-8887-B846-BE55-31AFBA3B81D4}" type="presOf" srcId="{95412646-AFBF-498E-AFDA-579CD3BBC43A}" destId="{8DC963B1-25A8-8A4F-AABA-D840E1D4D300}" srcOrd="0" destOrd="0" presId="urn:microsoft.com/office/officeart/2008/layout/LinedList"/>
    <dgm:cxn modelId="{83080A5A-5E6B-9C4F-B817-0AB2E9DA43E9}" type="presOf" srcId="{7383B998-9597-468F-91FC-854E02BA32B9}" destId="{5353DAF1-258C-8048-8D8C-0AF1EB18451C}" srcOrd="0" destOrd="0" presId="urn:microsoft.com/office/officeart/2008/layout/LinedList"/>
    <dgm:cxn modelId="{5CC53D7A-10B3-499B-A002-0C6DC0E75A4B}" srcId="{FAA3DEB5-BABF-466E-A1E9-9AD663D971FB}" destId="{25A089ED-A7F6-4180-B60B-51C76F53F8AC}" srcOrd="1" destOrd="0" parTransId="{E984085F-08AA-43D7-BDED-0F023041F593}" sibTransId="{78ACAB2D-4408-4E45-BDDF-04250567148A}"/>
    <dgm:cxn modelId="{E1F1757C-FEBC-40D5-9BED-7E37409E77E0}" srcId="{FAA3DEB5-BABF-466E-A1E9-9AD663D971FB}" destId="{7383B998-9597-468F-91FC-854E02BA32B9}" srcOrd="2" destOrd="0" parTransId="{A4C2171B-FA23-44BD-8614-087F3CDB3A1D}" sibTransId="{80E59260-49D1-44D2-A5AE-D05521357C8B}"/>
    <dgm:cxn modelId="{A6552BB8-8D5C-DC4D-9391-EA03E02D525C}" type="presOf" srcId="{FAA3DEB5-BABF-466E-A1E9-9AD663D971FB}" destId="{940D9C50-5441-F94D-B588-478330500289}" srcOrd="0" destOrd="0" presId="urn:microsoft.com/office/officeart/2008/layout/LinedList"/>
    <dgm:cxn modelId="{ED2304CF-C80A-4D93-9DD6-B7DABD26E780}" srcId="{FAA3DEB5-BABF-466E-A1E9-9AD663D971FB}" destId="{95412646-AFBF-498E-AFDA-579CD3BBC43A}" srcOrd="0" destOrd="0" parTransId="{C15FE3B1-F203-4C27-BBCE-F33F6FD862D1}" sibTransId="{BB31A3CB-5DB2-455F-9312-034573C3DEA3}"/>
    <dgm:cxn modelId="{FA33F62C-EC0C-3749-B36E-EF5F3A56BE6E}" type="presParOf" srcId="{940D9C50-5441-F94D-B588-478330500289}" destId="{4BC26A84-C1DD-2A42-AA94-7E6A792ADBEE}" srcOrd="0" destOrd="0" presId="urn:microsoft.com/office/officeart/2008/layout/LinedList"/>
    <dgm:cxn modelId="{FE48C2FC-40FE-144D-9450-0D6FECF09360}" type="presParOf" srcId="{940D9C50-5441-F94D-B588-478330500289}" destId="{6CBD2562-C2A6-8C42-A9F1-43A743CB4A27}" srcOrd="1" destOrd="0" presId="urn:microsoft.com/office/officeart/2008/layout/LinedList"/>
    <dgm:cxn modelId="{EB524061-CE2F-DE43-804B-5C393316789B}" type="presParOf" srcId="{6CBD2562-C2A6-8C42-A9F1-43A743CB4A27}" destId="{8DC963B1-25A8-8A4F-AABA-D840E1D4D300}" srcOrd="0" destOrd="0" presId="urn:microsoft.com/office/officeart/2008/layout/LinedList"/>
    <dgm:cxn modelId="{5467297C-FB98-3647-A5AE-B79304DBFBF4}" type="presParOf" srcId="{6CBD2562-C2A6-8C42-A9F1-43A743CB4A27}" destId="{75F6C5F7-4B5A-8442-9968-A1F07D4AFB4A}" srcOrd="1" destOrd="0" presId="urn:microsoft.com/office/officeart/2008/layout/LinedList"/>
    <dgm:cxn modelId="{8AA7325A-1CB4-2049-A43D-E2C0AB80D31F}" type="presParOf" srcId="{940D9C50-5441-F94D-B588-478330500289}" destId="{7133F436-CCDB-CE4C-AACD-C867358F82CD}" srcOrd="2" destOrd="0" presId="urn:microsoft.com/office/officeart/2008/layout/LinedList"/>
    <dgm:cxn modelId="{034566F4-2C53-5F40-A467-21A31DA91094}" type="presParOf" srcId="{940D9C50-5441-F94D-B588-478330500289}" destId="{CD1EFC84-0C78-7D4E-B1FB-B9A689196281}" srcOrd="3" destOrd="0" presId="urn:microsoft.com/office/officeart/2008/layout/LinedList"/>
    <dgm:cxn modelId="{15F8A8E8-DDD6-DF46-BF8B-04420D3AAFD9}" type="presParOf" srcId="{CD1EFC84-0C78-7D4E-B1FB-B9A689196281}" destId="{7F3D989C-1470-6E40-981E-210A0B8EBD18}" srcOrd="0" destOrd="0" presId="urn:microsoft.com/office/officeart/2008/layout/LinedList"/>
    <dgm:cxn modelId="{F1204736-BC72-4F4E-A980-A10BF085B38E}" type="presParOf" srcId="{CD1EFC84-0C78-7D4E-B1FB-B9A689196281}" destId="{DFE13C12-6C63-C94E-937A-F150FB2589CC}" srcOrd="1" destOrd="0" presId="urn:microsoft.com/office/officeart/2008/layout/LinedList"/>
    <dgm:cxn modelId="{A2E5F5A2-D428-EA49-86FE-6260AE39CFFC}" type="presParOf" srcId="{940D9C50-5441-F94D-B588-478330500289}" destId="{8547DF03-E99D-9644-83C4-4A08B987EF80}" srcOrd="4" destOrd="0" presId="urn:microsoft.com/office/officeart/2008/layout/LinedList"/>
    <dgm:cxn modelId="{C3011B95-9032-E34A-907D-76552C84544E}" type="presParOf" srcId="{940D9C50-5441-F94D-B588-478330500289}" destId="{51125D6E-0C44-0240-8D98-D9DFA619856B}" srcOrd="5" destOrd="0" presId="urn:microsoft.com/office/officeart/2008/layout/LinedList"/>
    <dgm:cxn modelId="{C684DEE0-1320-3D4F-9890-236664F13644}" type="presParOf" srcId="{51125D6E-0C44-0240-8D98-D9DFA619856B}" destId="{5353DAF1-258C-8048-8D8C-0AF1EB18451C}" srcOrd="0" destOrd="0" presId="urn:microsoft.com/office/officeart/2008/layout/LinedList"/>
    <dgm:cxn modelId="{FFBB7685-8128-C44C-AB13-B81310C9594F}" type="presParOf" srcId="{51125D6E-0C44-0240-8D98-D9DFA619856B}" destId="{37BD230D-F506-2A47-A47E-CA786192F56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A3DEB5-BABF-466E-A1E9-9AD663D971FB}" type="doc">
      <dgm:prSet loTypeId="urn:microsoft.com/office/officeart/2005/8/layout/vProcess5" loCatId="process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95412646-AFBF-498E-AFDA-579CD3BBC43A}">
      <dgm:prSet/>
      <dgm:spPr/>
      <dgm:t>
        <a:bodyPr/>
        <a:lstStyle/>
        <a:p>
          <a:r>
            <a:rPr lang="en-US" dirty="0"/>
            <a:t>Clear cell renal cancer</a:t>
          </a:r>
        </a:p>
      </dgm:t>
    </dgm:pt>
    <dgm:pt modelId="{C15FE3B1-F203-4C27-BBCE-F33F6FD862D1}" type="parTrans" cxnId="{ED2304CF-C80A-4D93-9DD6-B7DABD26E780}">
      <dgm:prSet/>
      <dgm:spPr/>
      <dgm:t>
        <a:bodyPr/>
        <a:lstStyle/>
        <a:p>
          <a:endParaRPr lang="en-US" sz="1200"/>
        </a:p>
      </dgm:t>
    </dgm:pt>
    <dgm:pt modelId="{BB31A3CB-5DB2-455F-9312-034573C3DEA3}" type="sibTrans" cxnId="{ED2304CF-C80A-4D93-9DD6-B7DABD26E780}">
      <dgm:prSet/>
      <dgm:spPr/>
      <dgm:t>
        <a:bodyPr/>
        <a:lstStyle/>
        <a:p>
          <a:endParaRPr lang="en-US"/>
        </a:p>
      </dgm:t>
    </dgm:pt>
    <dgm:pt modelId="{25A089ED-A7F6-4180-B60B-51C76F53F8AC}">
      <dgm:prSet/>
      <dgm:spPr/>
      <dgm:t>
        <a:bodyPr/>
        <a:lstStyle/>
        <a:p>
          <a:r>
            <a:rPr lang="en-US" dirty="0"/>
            <a:t>Fuhrman grade 3</a:t>
          </a:r>
        </a:p>
      </dgm:t>
    </dgm:pt>
    <dgm:pt modelId="{E984085F-08AA-43D7-BDED-0F023041F593}" type="parTrans" cxnId="{5CC53D7A-10B3-499B-A002-0C6DC0E75A4B}">
      <dgm:prSet/>
      <dgm:spPr/>
      <dgm:t>
        <a:bodyPr/>
        <a:lstStyle/>
        <a:p>
          <a:endParaRPr lang="en-US" sz="1200"/>
        </a:p>
      </dgm:t>
    </dgm:pt>
    <dgm:pt modelId="{78ACAB2D-4408-4E45-BDDF-04250567148A}" type="sibTrans" cxnId="{5CC53D7A-10B3-499B-A002-0C6DC0E75A4B}">
      <dgm:prSet/>
      <dgm:spPr/>
      <dgm:t>
        <a:bodyPr/>
        <a:lstStyle/>
        <a:p>
          <a:endParaRPr lang="en-US"/>
        </a:p>
      </dgm:t>
    </dgm:pt>
    <dgm:pt modelId="{326D5449-8866-B345-8FCC-4369BE969716}" type="pres">
      <dgm:prSet presAssocID="{FAA3DEB5-BABF-466E-A1E9-9AD663D971FB}" presName="outerComposite" presStyleCnt="0">
        <dgm:presLayoutVars>
          <dgm:chMax val="5"/>
          <dgm:dir/>
          <dgm:resizeHandles val="exact"/>
        </dgm:presLayoutVars>
      </dgm:prSet>
      <dgm:spPr/>
    </dgm:pt>
    <dgm:pt modelId="{33C14349-1AB3-4C45-B6D6-EBC23E9466A6}" type="pres">
      <dgm:prSet presAssocID="{FAA3DEB5-BABF-466E-A1E9-9AD663D971FB}" presName="dummyMaxCanvas" presStyleCnt="0">
        <dgm:presLayoutVars/>
      </dgm:prSet>
      <dgm:spPr/>
    </dgm:pt>
    <dgm:pt modelId="{E8307DD7-7E2B-C64A-9F99-369A89474E14}" type="pres">
      <dgm:prSet presAssocID="{FAA3DEB5-BABF-466E-A1E9-9AD663D971FB}" presName="TwoNodes_1" presStyleLbl="node1" presStyleIdx="0" presStyleCnt="2">
        <dgm:presLayoutVars>
          <dgm:bulletEnabled val="1"/>
        </dgm:presLayoutVars>
      </dgm:prSet>
      <dgm:spPr/>
    </dgm:pt>
    <dgm:pt modelId="{FE0AF991-9681-3944-AE83-00C75766BBD4}" type="pres">
      <dgm:prSet presAssocID="{FAA3DEB5-BABF-466E-A1E9-9AD663D971FB}" presName="TwoNodes_2" presStyleLbl="node1" presStyleIdx="1" presStyleCnt="2">
        <dgm:presLayoutVars>
          <dgm:bulletEnabled val="1"/>
        </dgm:presLayoutVars>
      </dgm:prSet>
      <dgm:spPr/>
    </dgm:pt>
    <dgm:pt modelId="{4A567FBF-F5DB-6B4E-B48D-68A24FE33DD4}" type="pres">
      <dgm:prSet presAssocID="{FAA3DEB5-BABF-466E-A1E9-9AD663D971FB}" presName="TwoConn_1-2" presStyleLbl="fgAccFollowNode1" presStyleIdx="0" presStyleCnt="1">
        <dgm:presLayoutVars>
          <dgm:bulletEnabled val="1"/>
        </dgm:presLayoutVars>
      </dgm:prSet>
      <dgm:spPr/>
    </dgm:pt>
    <dgm:pt modelId="{4A6C30E7-7458-F04B-A7CA-FA8FB44642CF}" type="pres">
      <dgm:prSet presAssocID="{FAA3DEB5-BABF-466E-A1E9-9AD663D971FB}" presName="TwoNodes_1_text" presStyleLbl="node1" presStyleIdx="1" presStyleCnt="2">
        <dgm:presLayoutVars>
          <dgm:bulletEnabled val="1"/>
        </dgm:presLayoutVars>
      </dgm:prSet>
      <dgm:spPr/>
    </dgm:pt>
    <dgm:pt modelId="{5594F6D3-9BA9-2A4C-8E7B-1E87B278F6B5}" type="pres">
      <dgm:prSet presAssocID="{FAA3DEB5-BABF-466E-A1E9-9AD663D971FB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EF5CD20C-D620-F14F-919B-788E3079BB0D}" type="presOf" srcId="{25A089ED-A7F6-4180-B60B-51C76F53F8AC}" destId="{FE0AF991-9681-3944-AE83-00C75766BBD4}" srcOrd="0" destOrd="0" presId="urn:microsoft.com/office/officeart/2005/8/layout/vProcess5"/>
    <dgm:cxn modelId="{B569D41C-3E06-8441-B311-E61A7FB63A5F}" type="presOf" srcId="{BB31A3CB-5DB2-455F-9312-034573C3DEA3}" destId="{4A567FBF-F5DB-6B4E-B48D-68A24FE33DD4}" srcOrd="0" destOrd="0" presId="urn:microsoft.com/office/officeart/2005/8/layout/vProcess5"/>
    <dgm:cxn modelId="{5CC53D7A-10B3-499B-A002-0C6DC0E75A4B}" srcId="{FAA3DEB5-BABF-466E-A1E9-9AD663D971FB}" destId="{25A089ED-A7F6-4180-B60B-51C76F53F8AC}" srcOrd="1" destOrd="0" parTransId="{E984085F-08AA-43D7-BDED-0F023041F593}" sibTransId="{78ACAB2D-4408-4E45-BDDF-04250567148A}"/>
    <dgm:cxn modelId="{27F58597-7F5C-D149-82A6-31E0DAF31B1E}" type="presOf" srcId="{FAA3DEB5-BABF-466E-A1E9-9AD663D971FB}" destId="{326D5449-8866-B345-8FCC-4369BE969716}" srcOrd="0" destOrd="0" presId="urn:microsoft.com/office/officeart/2005/8/layout/vProcess5"/>
    <dgm:cxn modelId="{10C3B6AD-940D-F742-BD94-AC5D98BC60C0}" type="presOf" srcId="{95412646-AFBF-498E-AFDA-579CD3BBC43A}" destId="{4A6C30E7-7458-F04B-A7CA-FA8FB44642CF}" srcOrd="1" destOrd="0" presId="urn:microsoft.com/office/officeart/2005/8/layout/vProcess5"/>
    <dgm:cxn modelId="{842CDEB3-EDE2-924D-8090-7484E953B696}" type="presOf" srcId="{95412646-AFBF-498E-AFDA-579CD3BBC43A}" destId="{E8307DD7-7E2B-C64A-9F99-369A89474E14}" srcOrd="0" destOrd="0" presId="urn:microsoft.com/office/officeart/2005/8/layout/vProcess5"/>
    <dgm:cxn modelId="{92B3CCBE-AE0D-644E-9F31-B6D52C8487EA}" type="presOf" srcId="{25A089ED-A7F6-4180-B60B-51C76F53F8AC}" destId="{5594F6D3-9BA9-2A4C-8E7B-1E87B278F6B5}" srcOrd="1" destOrd="0" presId="urn:microsoft.com/office/officeart/2005/8/layout/vProcess5"/>
    <dgm:cxn modelId="{ED2304CF-C80A-4D93-9DD6-B7DABD26E780}" srcId="{FAA3DEB5-BABF-466E-A1E9-9AD663D971FB}" destId="{95412646-AFBF-498E-AFDA-579CD3BBC43A}" srcOrd="0" destOrd="0" parTransId="{C15FE3B1-F203-4C27-BBCE-F33F6FD862D1}" sibTransId="{BB31A3CB-5DB2-455F-9312-034573C3DEA3}"/>
    <dgm:cxn modelId="{70699A30-032F-424B-AAFB-297419350F4F}" type="presParOf" srcId="{326D5449-8866-B345-8FCC-4369BE969716}" destId="{33C14349-1AB3-4C45-B6D6-EBC23E9466A6}" srcOrd="0" destOrd="0" presId="urn:microsoft.com/office/officeart/2005/8/layout/vProcess5"/>
    <dgm:cxn modelId="{F60D18B3-DF43-0649-9CC6-F26DC4A0688C}" type="presParOf" srcId="{326D5449-8866-B345-8FCC-4369BE969716}" destId="{E8307DD7-7E2B-C64A-9F99-369A89474E14}" srcOrd="1" destOrd="0" presId="urn:microsoft.com/office/officeart/2005/8/layout/vProcess5"/>
    <dgm:cxn modelId="{8B8C6001-CA1A-AF49-8F76-DF04BEA03A89}" type="presParOf" srcId="{326D5449-8866-B345-8FCC-4369BE969716}" destId="{FE0AF991-9681-3944-AE83-00C75766BBD4}" srcOrd="2" destOrd="0" presId="urn:microsoft.com/office/officeart/2005/8/layout/vProcess5"/>
    <dgm:cxn modelId="{7D3433F2-7FD0-8A4C-9A4F-28B0BFA1947F}" type="presParOf" srcId="{326D5449-8866-B345-8FCC-4369BE969716}" destId="{4A567FBF-F5DB-6B4E-B48D-68A24FE33DD4}" srcOrd="3" destOrd="0" presId="urn:microsoft.com/office/officeart/2005/8/layout/vProcess5"/>
    <dgm:cxn modelId="{999B32AA-E0DA-4F4D-85B4-8C55F6975255}" type="presParOf" srcId="{326D5449-8866-B345-8FCC-4369BE969716}" destId="{4A6C30E7-7458-F04B-A7CA-FA8FB44642CF}" srcOrd="4" destOrd="0" presId="urn:microsoft.com/office/officeart/2005/8/layout/vProcess5"/>
    <dgm:cxn modelId="{39BEA762-0B61-A94C-81D3-FF2677B2C5C5}" type="presParOf" srcId="{326D5449-8866-B345-8FCC-4369BE969716}" destId="{5594F6D3-9BA9-2A4C-8E7B-1E87B278F6B5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7EE52A-870A-4885-B162-8E96AADAB5D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0E4AB31-E7BC-4C4F-A07B-3535F14168D4}">
      <dgm:prSet/>
      <dgm:spPr/>
      <dgm:t>
        <a:bodyPr/>
        <a:lstStyle/>
        <a:p>
          <a:r>
            <a:rPr lang="en-US" dirty="0" err="1"/>
            <a:t>Cytoreductive</a:t>
          </a:r>
          <a:r>
            <a:rPr lang="en-US" dirty="0"/>
            <a:t> Nephrectomy</a:t>
          </a:r>
        </a:p>
      </dgm:t>
    </dgm:pt>
    <dgm:pt modelId="{004454B5-DE56-449F-868A-BCD0728C3222}" type="parTrans" cxnId="{4205B40E-AABB-4D23-87DB-E7F2E52FE6F9}">
      <dgm:prSet/>
      <dgm:spPr/>
      <dgm:t>
        <a:bodyPr/>
        <a:lstStyle/>
        <a:p>
          <a:endParaRPr lang="en-US"/>
        </a:p>
      </dgm:t>
    </dgm:pt>
    <dgm:pt modelId="{EA0CC159-7CF7-428B-8729-6B54E26E26D5}" type="sibTrans" cxnId="{4205B40E-AABB-4D23-87DB-E7F2E52FE6F9}">
      <dgm:prSet/>
      <dgm:spPr/>
      <dgm:t>
        <a:bodyPr/>
        <a:lstStyle/>
        <a:p>
          <a:endParaRPr lang="en-US"/>
        </a:p>
      </dgm:t>
    </dgm:pt>
    <dgm:pt modelId="{D5F53ED4-9EDC-4B5E-B3D5-1A4D0CAF03CB}">
      <dgm:prSet/>
      <dgm:spPr/>
      <dgm:t>
        <a:bodyPr/>
        <a:lstStyle/>
        <a:p>
          <a:r>
            <a:rPr lang="en-US" dirty="0" err="1"/>
            <a:t>Sunitinib</a:t>
          </a:r>
          <a:endParaRPr lang="en-US" dirty="0"/>
        </a:p>
      </dgm:t>
    </dgm:pt>
    <dgm:pt modelId="{AFCEFC6F-28A0-4220-B8C6-5934B86A86A3}" type="parTrans" cxnId="{1504A93F-A59E-43C9-8F95-7EBE7FE444BD}">
      <dgm:prSet/>
      <dgm:spPr/>
      <dgm:t>
        <a:bodyPr/>
        <a:lstStyle/>
        <a:p>
          <a:endParaRPr lang="en-US"/>
        </a:p>
      </dgm:t>
    </dgm:pt>
    <dgm:pt modelId="{8C4F9672-EE7C-4DE9-AAB0-622E0BFCB402}" type="sibTrans" cxnId="{1504A93F-A59E-43C9-8F95-7EBE7FE444BD}">
      <dgm:prSet/>
      <dgm:spPr/>
      <dgm:t>
        <a:bodyPr/>
        <a:lstStyle/>
        <a:p>
          <a:endParaRPr lang="en-US"/>
        </a:p>
      </dgm:t>
    </dgm:pt>
    <dgm:pt modelId="{8E21CD6F-35C3-4A64-92F3-EAEF12007C4B}">
      <dgm:prSet/>
      <dgm:spPr/>
      <dgm:t>
        <a:bodyPr/>
        <a:lstStyle/>
        <a:p>
          <a:r>
            <a:rPr lang="en-US" dirty="0"/>
            <a:t>Ipilimumab</a:t>
          </a:r>
          <a:r>
            <a:rPr lang="en-US" baseline="0" dirty="0"/>
            <a:t> and </a:t>
          </a:r>
          <a:r>
            <a:rPr lang="en-US" baseline="0" dirty="0" err="1"/>
            <a:t>nivolumab</a:t>
          </a:r>
          <a:endParaRPr lang="en-US" dirty="0"/>
        </a:p>
      </dgm:t>
    </dgm:pt>
    <dgm:pt modelId="{C3A0BE1B-0E32-4509-822E-A78DF87A05D3}" type="parTrans" cxnId="{CB5920CF-AA15-42DD-B587-165C66A7AAF2}">
      <dgm:prSet/>
      <dgm:spPr/>
      <dgm:t>
        <a:bodyPr/>
        <a:lstStyle/>
        <a:p>
          <a:endParaRPr lang="en-US"/>
        </a:p>
      </dgm:t>
    </dgm:pt>
    <dgm:pt modelId="{208EC33B-5F21-4B58-B0BB-4D49A96D4592}" type="sibTrans" cxnId="{CB5920CF-AA15-42DD-B587-165C66A7AAF2}">
      <dgm:prSet/>
      <dgm:spPr/>
      <dgm:t>
        <a:bodyPr/>
        <a:lstStyle/>
        <a:p>
          <a:endParaRPr lang="en-US"/>
        </a:p>
      </dgm:t>
    </dgm:pt>
    <dgm:pt modelId="{9A77CCFB-8882-42E0-986D-98DA907F5CCA}">
      <dgm:prSet/>
      <dgm:spPr/>
      <dgm:t>
        <a:bodyPr/>
        <a:lstStyle/>
        <a:p>
          <a:r>
            <a:rPr lang="en-US" dirty="0" err="1"/>
            <a:t>Pazopanib</a:t>
          </a:r>
          <a:endParaRPr lang="en-US" dirty="0"/>
        </a:p>
      </dgm:t>
    </dgm:pt>
    <dgm:pt modelId="{0AE6A54E-D0FF-48DB-95C4-69DBADF3822D}" type="parTrans" cxnId="{B16C88F9-C5AF-4208-918B-276478D83381}">
      <dgm:prSet/>
      <dgm:spPr/>
      <dgm:t>
        <a:bodyPr/>
        <a:lstStyle/>
        <a:p>
          <a:endParaRPr lang="en-US"/>
        </a:p>
      </dgm:t>
    </dgm:pt>
    <dgm:pt modelId="{91F1539B-757C-4C79-9B8C-714BD7DA9A46}" type="sibTrans" cxnId="{B16C88F9-C5AF-4208-918B-276478D83381}">
      <dgm:prSet/>
      <dgm:spPr/>
      <dgm:t>
        <a:bodyPr/>
        <a:lstStyle/>
        <a:p>
          <a:endParaRPr lang="en-US"/>
        </a:p>
      </dgm:t>
    </dgm:pt>
    <dgm:pt modelId="{E37AAA9C-7237-429A-B61C-BA66D92A62D6}">
      <dgm:prSet/>
      <dgm:spPr/>
      <dgm:t>
        <a:bodyPr/>
        <a:lstStyle/>
        <a:p>
          <a:r>
            <a:rPr lang="en-US"/>
            <a:t>Clinical</a:t>
          </a:r>
          <a:r>
            <a:rPr lang="en-US" baseline="0"/>
            <a:t> Trial: S1931/PROBE trial</a:t>
          </a:r>
          <a:endParaRPr lang="en-US" dirty="0"/>
        </a:p>
      </dgm:t>
    </dgm:pt>
    <dgm:pt modelId="{955E3B7C-4AD5-41BA-88D9-F9CFC6E3B0A6}" type="parTrans" cxnId="{43E351A5-5BC4-43A8-82D9-1F7EEE3306C1}">
      <dgm:prSet/>
      <dgm:spPr/>
      <dgm:t>
        <a:bodyPr/>
        <a:lstStyle/>
        <a:p>
          <a:endParaRPr lang="en-US"/>
        </a:p>
      </dgm:t>
    </dgm:pt>
    <dgm:pt modelId="{1DA3CFB4-7874-4000-9A8E-917E923C875A}" type="sibTrans" cxnId="{43E351A5-5BC4-43A8-82D9-1F7EEE3306C1}">
      <dgm:prSet/>
      <dgm:spPr/>
      <dgm:t>
        <a:bodyPr/>
        <a:lstStyle/>
        <a:p>
          <a:endParaRPr lang="en-US"/>
        </a:p>
      </dgm:t>
    </dgm:pt>
    <dgm:pt modelId="{B2CC3E9D-0E63-6245-A54F-063E45502666}" type="pres">
      <dgm:prSet presAssocID="{3B7EE52A-870A-4885-B162-8E96AADAB5D3}" presName="linear" presStyleCnt="0">
        <dgm:presLayoutVars>
          <dgm:dir/>
          <dgm:animLvl val="lvl"/>
          <dgm:resizeHandles val="exact"/>
        </dgm:presLayoutVars>
      </dgm:prSet>
      <dgm:spPr/>
    </dgm:pt>
    <dgm:pt modelId="{FB8316D3-E47A-A846-BA48-2B3B4504F565}" type="pres">
      <dgm:prSet presAssocID="{10E4AB31-E7BC-4C4F-A07B-3535F14168D4}" presName="parentLin" presStyleCnt="0"/>
      <dgm:spPr/>
    </dgm:pt>
    <dgm:pt modelId="{89B91E5B-8D62-BB45-9067-23A884EDB099}" type="pres">
      <dgm:prSet presAssocID="{10E4AB31-E7BC-4C4F-A07B-3535F14168D4}" presName="parentLeftMargin" presStyleLbl="node1" presStyleIdx="0" presStyleCnt="5"/>
      <dgm:spPr/>
    </dgm:pt>
    <dgm:pt modelId="{8478C356-2005-FC43-94A9-B02EDEF8FC6F}" type="pres">
      <dgm:prSet presAssocID="{10E4AB31-E7BC-4C4F-A07B-3535F14168D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A8F0159-87CD-B24C-85EA-F61B01A60ACF}" type="pres">
      <dgm:prSet presAssocID="{10E4AB31-E7BC-4C4F-A07B-3535F14168D4}" presName="negativeSpace" presStyleCnt="0"/>
      <dgm:spPr/>
    </dgm:pt>
    <dgm:pt modelId="{9A56EDC1-C333-F34E-8787-CE4F258A9BC9}" type="pres">
      <dgm:prSet presAssocID="{10E4AB31-E7BC-4C4F-A07B-3535F14168D4}" presName="childText" presStyleLbl="conFgAcc1" presStyleIdx="0" presStyleCnt="5">
        <dgm:presLayoutVars>
          <dgm:bulletEnabled val="1"/>
        </dgm:presLayoutVars>
      </dgm:prSet>
      <dgm:spPr/>
    </dgm:pt>
    <dgm:pt modelId="{938C280B-10D4-AA4A-BD9B-66E0FD4E70D9}" type="pres">
      <dgm:prSet presAssocID="{EA0CC159-7CF7-428B-8729-6B54E26E26D5}" presName="spaceBetweenRectangles" presStyleCnt="0"/>
      <dgm:spPr/>
    </dgm:pt>
    <dgm:pt modelId="{F2B52229-849F-EA42-B77B-6ACA5F6B95EC}" type="pres">
      <dgm:prSet presAssocID="{D5F53ED4-9EDC-4B5E-B3D5-1A4D0CAF03CB}" presName="parentLin" presStyleCnt="0"/>
      <dgm:spPr/>
    </dgm:pt>
    <dgm:pt modelId="{6DD78B5D-94BF-1840-BC04-C626AA621118}" type="pres">
      <dgm:prSet presAssocID="{D5F53ED4-9EDC-4B5E-B3D5-1A4D0CAF03CB}" presName="parentLeftMargin" presStyleLbl="node1" presStyleIdx="0" presStyleCnt="5"/>
      <dgm:spPr/>
    </dgm:pt>
    <dgm:pt modelId="{CBBC2CC7-0135-A747-831C-D95B803ABAAE}" type="pres">
      <dgm:prSet presAssocID="{D5F53ED4-9EDC-4B5E-B3D5-1A4D0CAF03C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F939511-8ABD-8049-A386-36758DA4A60C}" type="pres">
      <dgm:prSet presAssocID="{D5F53ED4-9EDC-4B5E-B3D5-1A4D0CAF03CB}" presName="negativeSpace" presStyleCnt="0"/>
      <dgm:spPr/>
    </dgm:pt>
    <dgm:pt modelId="{3BA8789A-9258-6B45-B505-49E3A336A599}" type="pres">
      <dgm:prSet presAssocID="{D5F53ED4-9EDC-4B5E-B3D5-1A4D0CAF03CB}" presName="childText" presStyleLbl="conFgAcc1" presStyleIdx="1" presStyleCnt="5">
        <dgm:presLayoutVars>
          <dgm:bulletEnabled val="1"/>
        </dgm:presLayoutVars>
      </dgm:prSet>
      <dgm:spPr/>
    </dgm:pt>
    <dgm:pt modelId="{D3FA3739-08A6-454C-A960-9D1701B86637}" type="pres">
      <dgm:prSet presAssocID="{8C4F9672-EE7C-4DE9-AAB0-622E0BFCB402}" presName="spaceBetweenRectangles" presStyleCnt="0"/>
      <dgm:spPr/>
    </dgm:pt>
    <dgm:pt modelId="{EE62C89B-4D25-9544-A9F3-AD8FCE71CC68}" type="pres">
      <dgm:prSet presAssocID="{8E21CD6F-35C3-4A64-92F3-EAEF12007C4B}" presName="parentLin" presStyleCnt="0"/>
      <dgm:spPr/>
    </dgm:pt>
    <dgm:pt modelId="{9BE9FD82-3DCC-C94F-A6FA-22E2B87BE71A}" type="pres">
      <dgm:prSet presAssocID="{8E21CD6F-35C3-4A64-92F3-EAEF12007C4B}" presName="parentLeftMargin" presStyleLbl="node1" presStyleIdx="1" presStyleCnt="5"/>
      <dgm:spPr/>
    </dgm:pt>
    <dgm:pt modelId="{8B50A9BE-F743-FA47-BDAE-44C513A390DD}" type="pres">
      <dgm:prSet presAssocID="{8E21CD6F-35C3-4A64-92F3-EAEF12007C4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4A99D39-E429-D746-A516-8C381494A217}" type="pres">
      <dgm:prSet presAssocID="{8E21CD6F-35C3-4A64-92F3-EAEF12007C4B}" presName="negativeSpace" presStyleCnt="0"/>
      <dgm:spPr/>
    </dgm:pt>
    <dgm:pt modelId="{CD5EA7E2-7B9E-4F4E-9C45-D587CE98D222}" type="pres">
      <dgm:prSet presAssocID="{8E21CD6F-35C3-4A64-92F3-EAEF12007C4B}" presName="childText" presStyleLbl="conFgAcc1" presStyleIdx="2" presStyleCnt="5">
        <dgm:presLayoutVars>
          <dgm:bulletEnabled val="1"/>
        </dgm:presLayoutVars>
      </dgm:prSet>
      <dgm:spPr/>
    </dgm:pt>
    <dgm:pt modelId="{4A83C4A5-C5C0-494C-92B8-8D55F022ACD8}" type="pres">
      <dgm:prSet presAssocID="{208EC33B-5F21-4B58-B0BB-4D49A96D4592}" presName="spaceBetweenRectangles" presStyleCnt="0"/>
      <dgm:spPr/>
    </dgm:pt>
    <dgm:pt modelId="{A2B24B53-4067-4D6D-8FF3-D34B874ED5EE}" type="pres">
      <dgm:prSet presAssocID="{9A77CCFB-8882-42E0-986D-98DA907F5CCA}" presName="parentLin" presStyleCnt="0"/>
      <dgm:spPr/>
    </dgm:pt>
    <dgm:pt modelId="{AA86DB6B-51C3-4035-ACD0-87495FB609C6}" type="pres">
      <dgm:prSet presAssocID="{9A77CCFB-8882-42E0-986D-98DA907F5CCA}" presName="parentLeftMargin" presStyleLbl="node1" presStyleIdx="2" presStyleCnt="5"/>
      <dgm:spPr/>
    </dgm:pt>
    <dgm:pt modelId="{6C3CC4B8-B201-4842-ABC3-50CE3C3455D2}" type="pres">
      <dgm:prSet presAssocID="{9A77CCFB-8882-42E0-986D-98DA907F5CCA}" presName="parentText" presStyleLbl="node1" presStyleIdx="3" presStyleCnt="5" custLinFactNeighborX="8090" custLinFactNeighborY="-1616">
        <dgm:presLayoutVars>
          <dgm:chMax val="0"/>
          <dgm:bulletEnabled val="1"/>
        </dgm:presLayoutVars>
      </dgm:prSet>
      <dgm:spPr/>
    </dgm:pt>
    <dgm:pt modelId="{F6847884-1719-49D8-996F-F31EEB215F53}" type="pres">
      <dgm:prSet presAssocID="{9A77CCFB-8882-42E0-986D-98DA907F5CCA}" presName="negativeSpace" presStyleCnt="0"/>
      <dgm:spPr/>
    </dgm:pt>
    <dgm:pt modelId="{F1687A68-0390-49FA-89CE-FE925DE47CB2}" type="pres">
      <dgm:prSet presAssocID="{9A77CCFB-8882-42E0-986D-98DA907F5CCA}" presName="childText" presStyleLbl="conFgAcc1" presStyleIdx="3" presStyleCnt="5">
        <dgm:presLayoutVars>
          <dgm:bulletEnabled val="1"/>
        </dgm:presLayoutVars>
      </dgm:prSet>
      <dgm:spPr/>
    </dgm:pt>
    <dgm:pt modelId="{9B858AE4-513D-4AA7-B023-3CE0016F8DA7}" type="pres">
      <dgm:prSet presAssocID="{91F1539B-757C-4C79-9B8C-714BD7DA9A46}" presName="spaceBetweenRectangles" presStyleCnt="0"/>
      <dgm:spPr/>
    </dgm:pt>
    <dgm:pt modelId="{D1E44BF0-C570-402B-B39E-6A6563FB13F7}" type="pres">
      <dgm:prSet presAssocID="{E37AAA9C-7237-429A-B61C-BA66D92A62D6}" presName="parentLin" presStyleCnt="0"/>
      <dgm:spPr/>
    </dgm:pt>
    <dgm:pt modelId="{C6F52699-6459-4A38-B2D4-844DFC4384B2}" type="pres">
      <dgm:prSet presAssocID="{E37AAA9C-7237-429A-B61C-BA66D92A62D6}" presName="parentLeftMargin" presStyleLbl="node1" presStyleIdx="3" presStyleCnt="5"/>
      <dgm:spPr/>
    </dgm:pt>
    <dgm:pt modelId="{ED6E5CB2-6864-4DA2-A051-4BEA1E3A3BE2}" type="pres">
      <dgm:prSet presAssocID="{E37AAA9C-7237-429A-B61C-BA66D92A62D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955B909A-CD17-4FCB-B519-1C160DE18DC5}" type="pres">
      <dgm:prSet presAssocID="{E37AAA9C-7237-429A-B61C-BA66D92A62D6}" presName="negativeSpace" presStyleCnt="0"/>
      <dgm:spPr/>
    </dgm:pt>
    <dgm:pt modelId="{AFD207ED-223A-4A42-A7F9-EF93F464644F}" type="pres">
      <dgm:prSet presAssocID="{E37AAA9C-7237-429A-B61C-BA66D92A62D6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205B40E-AABB-4D23-87DB-E7F2E52FE6F9}" srcId="{3B7EE52A-870A-4885-B162-8E96AADAB5D3}" destId="{10E4AB31-E7BC-4C4F-A07B-3535F14168D4}" srcOrd="0" destOrd="0" parTransId="{004454B5-DE56-449F-868A-BCD0728C3222}" sibTransId="{EA0CC159-7CF7-428B-8729-6B54E26E26D5}"/>
    <dgm:cxn modelId="{E1354D1B-6940-4D99-84A9-394219163D10}" type="presOf" srcId="{E37AAA9C-7237-429A-B61C-BA66D92A62D6}" destId="{C6F52699-6459-4A38-B2D4-844DFC4384B2}" srcOrd="0" destOrd="0" presId="urn:microsoft.com/office/officeart/2005/8/layout/list1"/>
    <dgm:cxn modelId="{C9477D37-1669-B747-8FBD-540804E58B74}" type="presOf" srcId="{8E21CD6F-35C3-4A64-92F3-EAEF12007C4B}" destId="{8B50A9BE-F743-FA47-BDAE-44C513A390DD}" srcOrd="1" destOrd="0" presId="urn:microsoft.com/office/officeart/2005/8/layout/list1"/>
    <dgm:cxn modelId="{1504A93F-A59E-43C9-8F95-7EBE7FE444BD}" srcId="{3B7EE52A-870A-4885-B162-8E96AADAB5D3}" destId="{D5F53ED4-9EDC-4B5E-B3D5-1A4D0CAF03CB}" srcOrd="1" destOrd="0" parTransId="{AFCEFC6F-28A0-4220-B8C6-5934B86A86A3}" sibTransId="{8C4F9672-EE7C-4DE9-AAB0-622E0BFCB402}"/>
    <dgm:cxn modelId="{7D759659-6AE2-994F-98A1-D3603E0EDF3E}" type="presOf" srcId="{10E4AB31-E7BC-4C4F-A07B-3535F14168D4}" destId="{8478C356-2005-FC43-94A9-B02EDEF8FC6F}" srcOrd="1" destOrd="0" presId="urn:microsoft.com/office/officeart/2005/8/layout/list1"/>
    <dgm:cxn modelId="{F9446782-D6B1-D54C-B813-A0CFB649F15F}" type="presOf" srcId="{D5F53ED4-9EDC-4B5E-B3D5-1A4D0CAF03CB}" destId="{CBBC2CC7-0135-A747-831C-D95B803ABAAE}" srcOrd="1" destOrd="0" presId="urn:microsoft.com/office/officeart/2005/8/layout/list1"/>
    <dgm:cxn modelId="{FC1E0989-0484-1A43-8DFB-31C08DACEBDF}" type="presOf" srcId="{8E21CD6F-35C3-4A64-92F3-EAEF12007C4B}" destId="{9BE9FD82-3DCC-C94F-A6FA-22E2B87BE71A}" srcOrd="0" destOrd="0" presId="urn:microsoft.com/office/officeart/2005/8/layout/list1"/>
    <dgm:cxn modelId="{FF15978F-7F22-3546-AEB4-58896C66AB45}" type="presOf" srcId="{3B7EE52A-870A-4885-B162-8E96AADAB5D3}" destId="{B2CC3E9D-0E63-6245-A54F-063E45502666}" srcOrd="0" destOrd="0" presId="urn:microsoft.com/office/officeart/2005/8/layout/list1"/>
    <dgm:cxn modelId="{D91025A5-17E5-4431-8070-93101B8B55D3}" type="presOf" srcId="{9A77CCFB-8882-42E0-986D-98DA907F5CCA}" destId="{6C3CC4B8-B201-4842-ABC3-50CE3C3455D2}" srcOrd="1" destOrd="0" presId="urn:microsoft.com/office/officeart/2005/8/layout/list1"/>
    <dgm:cxn modelId="{43E351A5-5BC4-43A8-82D9-1F7EEE3306C1}" srcId="{3B7EE52A-870A-4885-B162-8E96AADAB5D3}" destId="{E37AAA9C-7237-429A-B61C-BA66D92A62D6}" srcOrd="4" destOrd="0" parTransId="{955E3B7C-4AD5-41BA-88D9-F9CFC6E3B0A6}" sibTransId="{1DA3CFB4-7874-4000-9A8E-917E923C875A}"/>
    <dgm:cxn modelId="{5CAAE3B2-4DB2-47C0-A45D-12CA645283EC}" type="presOf" srcId="{9A77CCFB-8882-42E0-986D-98DA907F5CCA}" destId="{AA86DB6B-51C3-4035-ACD0-87495FB609C6}" srcOrd="0" destOrd="0" presId="urn:microsoft.com/office/officeart/2005/8/layout/list1"/>
    <dgm:cxn modelId="{89802CCC-F059-E646-AA38-0733CBB677F3}" type="presOf" srcId="{10E4AB31-E7BC-4C4F-A07B-3535F14168D4}" destId="{89B91E5B-8D62-BB45-9067-23A884EDB099}" srcOrd="0" destOrd="0" presId="urn:microsoft.com/office/officeart/2005/8/layout/list1"/>
    <dgm:cxn modelId="{9897E0CC-32CB-B344-8EBC-AE65610346D0}" type="presOf" srcId="{D5F53ED4-9EDC-4B5E-B3D5-1A4D0CAF03CB}" destId="{6DD78B5D-94BF-1840-BC04-C626AA621118}" srcOrd="0" destOrd="0" presId="urn:microsoft.com/office/officeart/2005/8/layout/list1"/>
    <dgm:cxn modelId="{CB5920CF-AA15-42DD-B587-165C66A7AAF2}" srcId="{3B7EE52A-870A-4885-B162-8E96AADAB5D3}" destId="{8E21CD6F-35C3-4A64-92F3-EAEF12007C4B}" srcOrd="2" destOrd="0" parTransId="{C3A0BE1B-0E32-4509-822E-A78DF87A05D3}" sibTransId="{208EC33B-5F21-4B58-B0BB-4D49A96D4592}"/>
    <dgm:cxn modelId="{539A18EE-350E-44ED-A351-FF5BEAB99C9F}" type="presOf" srcId="{E37AAA9C-7237-429A-B61C-BA66D92A62D6}" destId="{ED6E5CB2-6864-4DA2-A051-4BEA1E3A3BE2}" srcOrd="1" destOrd="0" presId="urn:microsoft.com/office/officeart/2005/8/layout/list1"/>
    <dgm:cxn modelId="{B16C88F9-C5AF-4208-918B-276478D83381}" srcId="{3B7EE52A-870A-4885-B162-8E96AADAB5D3}" destId="{9A77CCFB-8882-42E0-986D-98DA907F5CCA}" srcOrd="3" destOrd="0" parTransId="{0AE6A54E-D0FF-48DB-95C4-69DBADF3822D}" sibTransId="{91F1539B-757C-4C79-9B8C-714BD7DA9A46}"/>
    <dgm:cxn modelId="{D20C0E90-CD86-464E-A22C-B6CF167F3DD3}" type="presParOf" srcId="{B2CC3E9D-0E63-6245-A54F-063E45502666}" destId="{FB8316D3-E47A-A846-BA48-2B3B4504F565}" srcOrd="0" destOrd="0" presId="urn:microsoft.com/office/officeart/2005/8/layout/list1"/>
    <dgm:cxn modelId="{9E07923E-0EC1-7D4C-AD2D-984141D1CA00}" type="presParOf" srcId="{FB8316D3-E47A-A846-BA48-2B3B4504F565}" destId="{89B91E5B-8D62-BB45-9067-23A884EDB099}" srcOrd="0" destOrd="0" presId="urn:microsoft.com/office/officeart/2005/8/layout/list1"/>
    <dgm:cxn modelId="{E7DA4550-8BC2-6545-9681-EB584B5940C3}" type="presParOf" srcId="{FB8316D3-E47A-A846-BA48-2B3B4504F565}" destId="{8478C356-2005-FC43-94A9-B02EDEF8FC6F}" srcOrd="1" destOrd="0" presId="urn:microsoft.com/office/officeart/2005/8/layout/list1"/>
    <dgm:cxn modelId="{3676F133-E7A1-FE4F-83EC-748C159D38DE}" type="presParOf" srcId="{B2CC3E9D-0E63-6245-A54F-063E45502666}" destId="{3A8F0159-87CD-B24C-85EA-F61B01A60ACF}" srcOrd="1" destOrd="0" presId="urn:microsoft.com/office/officeart/2005/8/layout/list1"/>
    <dgm:cxn modelId="{A87854B7-656F-6247-97FF-A0EC4A609C87}" type="presParOf" srcId="{B2CC3E9D-0E63-6245-A54F-063E45502666}" destId="{9A56EDC1-C333-F34E-8787-CE4F258A9BC9}" srcOrd="2" destOrd="0" presId="urn:microsoft.com/office/officeart/2005/8/layout/list1"/>
    <dgm:cxn modelId="{1A5B33AF-9A25-E848-B340-40912B9A6BA2}" type="presParOf" srcId="{B2CC3E9D-0E63-6245-A54F-063E45502666}" destId="{938C280B-10D4-AA4A-BD9B-66E0FD4E70D9}" srcOrd="3" destOrd="0" presId="urn:microsoft.com/office/officeart/2005/8/layout/list1"/>
    <dgm:cxn modelId="{7543E7EA-1C3B-3F49-9471-55BD4A327716}" type="presParOf" srcId="{B2CC3E9D-0E63-6245-A54F-063E45502666}" destId="{F2B52229-849F-EA42-B77B-6ACA5F6B95EC}" srcOrd="4" destOrd="0" presId="urn:microsoft.com/office/officeart/2005/8/layout/list1"/>
    <dgm:cxn modelId="{9FB577ED-B26A-1E4E-8E9B-B376D9BFA772}" type="presParOf" srcId="{F2B52229-849F-EA42-B77B-6ACA5F6B95EC}" destId="{6DD78B5D-94BF-1840-BC04-C626AA621118}" srcOrd="0" destOrd="0" presId="urn:microsoft.com/office/officeart/2005/8/layout/list1"/>
    <dgm:cxn modelId="{A595C58C-7C7F-F74A-A984-53E4571E8DCC}" type="presParOf" srcId="{F2B52229-849F-EA42-B77B-6ACA5F6B95EC}" destId="{CBBC2CC7-0135-A747-831C-D95B803ABAAE}" srcOrd="1" destOrd="0" presId="urn:microsoft.com/office/officeart/2005/8/layout/list1"/>
    <dgm:cxn modelId="{295AA52C-BAA2-2448-8A47-15DBCBF543FA}" type="presParOf" srcId="{B2CC3E9D-0E63-6245-A54F-063E45502666}" destId="{DF939511-8ABD-8049-A386-36758DA4A60C}" srcOrd="5" destOrd="0" presId="urn:microsoft.com/office/officeart/2005/8/layout/list1"/>
    <dgm:cxn modelId="{20DFC162-01C0-4544-A007-DCECBBDAE690}" type="presParOf" srcId="{B2CC3E9D-0E63-6245-A54F-063E45502666}" destId="{3BA8789A-9258-6B45-B505-49E3A336A599}" srcOrd="6" destOrd="0" presId="urn:microsoft.com/office/officeart/2005/8/layout/list1"/>
    <dgm:cxn modelId="{1622C662-C6B3-244C-90F5-3EEF99AF1E59}" type="presParOf" srcId="{B2CC3E9D-0E63-6245-A54F-063E45502666}" destId="{D3FA3739-08A6-454C-A960-9D1701B86637}" srcOrd="7" destOrd="0" presId="urn:microsoft.com/office/officeart/2005/8/layout/list1"/>
    <dgm:cxn modelId="{8B8427E9-FB2F-D14F-AB73-051CDA5E7331}" type="presParOf" srcId="{B2CC3E9D-0E63-6245-A54F-063E45502666}" destId="{EE62C89B-4D25-9544-A9F3-AD8FCE71CC68}" srcOrd="8" destOrd="0" presId="urn:microsoft.com/office/officeart/2005/8/layout/list1"/>
    <dgm:cxn modelId="{30FF0C08-E6C6-F041-A763-274351154DBA}" type="presParOf" srcId="{EE62C89B-4D25-9544-A9F3-AD8FCE71CC68}" destId="{9BE9FD82-3DCC-C94F-A6FA-22E2B87BE71A}" srcOrd="0" destOrd="0" presId="urn:microsoft.com/office/officeart/2005/8/layout/list1"/>
    <dgm:cxn modelId="{F2A62C67-FE44-314A-B6CD-254D51098179}" type="presParOf" srcId="{EE62C89B-4D25-9544-A9F3-AD8FCE71CC68}" destId="{8B50A9BE-F743-FA47-BDAE-44C513A390DD}" srcOrd="1" destOrd="0" presId="urn:microsoft.com/office/officeart/2005/8/layout/list1"/>
    <dgm:cxn modelId="{DDE0A5C9-94A6-F14C-9937-7A58C1B181AC}" type="presParOf" srcId="{B2CC3E9D-0E63-6245-A54F-063E45502666}" destId="{54A99D39-E429-D746-A516-8C381494A217}" srcOrd="9" destOrd="0" presId="urn:microsoft.com/office/officeart/2005/8/layout/list1"/>
    <dgm:cxn modelId="{B918E1B1-FDDB-0B45-9DA6-92E402283C47}" type="presParOf" srcId="{B2CC3E9D-0E63-6245-A54F-063E45502666}" destId="{CD5EA7E2-7B9E-4F4E-9C45-D587CE98D222}" srcOrd="10" destOrd="0" presId="urn:microsoft.com/office/officeart/2005/8/layout/list1"/>
    <dgm:cxn modelId="{1E49001F-D373-4FCB-BF1D-92E14D380C0F}" type="presParOf" srcId="{B2CC3E9D-0E63-6245-A54F-063E45502666}" destId="{4A83C4A5-C5C0-494C-92B8-8D55F022ACD8}" srcOrd="11" destOrd="0" presId="urn:microsoft.com/office/officeart/2005/8/layout/list1"/>
    <dgm:cxn modelId="{093A3A6C-58F7-4632-9343-5F295C2794AE}" type="presParOf" srcId="{B2CC3E9D-0E63-6245-A54F-063E45502666}" destId="{A2B24B53-4067-4D6D-8FF3-D34B874ED5EE}" srcOrd="12" destOrd="0" presId="urn:microsoft.com/office/officeart/2005/8/layout/list1"/>
    <dgm:cxn modelId="{1CD2E6F3-251B-4AA1-87B7-0F3B13273893}" type="presParOf" srcId="{A2B24B53-4067-4D6D-8FF3-D34B874ED5EE}" destId="{AA86DB6B-51C3-4035-ACD0-87495FB609C6}" srcOrd="0" destOrd="0" presId="urn:microsoft.com/office/officeart/2005/8/layout/list1"/>
    <dgm:cxn modelId="{8E003020-07CF-41D8-A020-58A1BF73AB4A}" type="presParOf" srcId="{A2B24B53-4067-4D6D-8FF3-D34B874ED5EE}" destId="{6C3CC4B8-B201-4842-ABC3-50CE3C3455D2}" srcOrd="1" destOrd="0" presId="urn:microsoft.com/office/officeart/2005/8/layout/list1"/>
    <dgm:cxn modelId="{2D04760C-FD64-4B2A-81DC-9530701BECD9}" type="presParOf" srcId="{B2CC3E9D-0E63-6245-A54F-063E45502666}" destId="{F6847884-1719-49D8-996F-F31EEB215F53}" srcOrd="13" destOrd="0" presId="urn:microsoft.com/office/officeart/2005/8/layout/list1"/>
    <dgm:cxn modelId="{0809F4A1-35F9-44BD-977F-450D1350947E}" type="presParOf" srcId="{B2CC3E9D-0E63-6245-A54F-063E45502666}" destId="{F1687A68-0390-49FA-89CE-FE925DE47CB2}" srcOrd="14" destOrd="0" presId="urn:microsoft.com/office/officeart/2005/8/layout/list1"/>
    <dgm:cxn modelId="{E0B48099-3CF7-4C79-82C1-D8BA7B6A47AC}" type="presParOf" srcId="{B2CC3E9D-0E63-6245-A54F-063E45502666}" destId="{9B858AE4-513D-4AA7-B023-3CE0016F8DA7}" srcOrd="15" destOrd="0" presId="urn:microsoft.com/office/officeart/2005/8/layout/list1"/>
    <dgm:cxn modelId="{2513FF28-3356-4A22-88CA-CE20C777F166}" type="presParOf" srcId="{B2CC3E9D-0E63-6245-A54F-063E45502666}" destId="{D1E44BF0-C570-402B-B39E-6A6563FB13F7}" srcOrd="16" destOrd="0" presId="urn:microsoft.com/office/officeart/2005/8/layout/list1"/>
    <dgm:cxn modelId="{27848576-7C02-4CD5-81D8-8483DD2980C4}" type="presParOf" srcId="{D1E44BF0-C570-402B-B39E-6A6563FB13F7}" destId="{C6F52699-6459-4A38-B2D4-844DFC4384B2}" srcOrd="0" destOrd="0" presId="urn:microsoft.com/office/officeart/2005/8/layout/list1"/>
    <dgm:cxn modelId="{50A5071D-6218-47E5-959A-7539E6D5AA40}" type="presParOf" srcId="{D1E44BF0-C570-402B-B39E-6A6563FB13F7}" destId="{ED6E5CB2-6864-4DA2-A051-4BEA1E3A3BE2}" srcOrd="1" destOrd="0" presId="urn:microsoft.com/office/officeart/2005/8/layout/list1"/>
    <dgm:cxn modelId="{0F07677F-CF5E-4CA1-95D0-DDBB4B340EE8}" type="presParOf" srcId="{B2CC3E9D-0E63-6245-A54F-063E45502666}" destId="{955B909A-CD17-4FCB-B519-1C160DE18DC5}" srcOrd="17" destOrd="0" presId="urn:microsoft.com/office/officeart/2005/8/layout/list1"/>
    <dgm:cxn modelId="{DBCBE192-7474-490E-A299-76C0DE8A1346}" type="presParOf" srcId="{B2CC3E9D-0E63-6245-A54F-063E45502666}" destId="{AFD207ED-223A-4A42-A7F9-EF93F464644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A3DEB5-BABF-466E-A1E9-9AD663D971FB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5412646-AFBF-498E-AFDA-579CD3BBC43A}">
      <dgm:prSet/>
      <dgm:spPr/>
      <dgm:t>
        <a:bodyPr/>
        <a:lstStyle/>
        <a:p>
          <a:r>
            <a:rPr lang="en-US" dirty="0"/>
            <a:t>5cm left renal mass</a:t>
          </a:r>
        </a:p>
      </dgm:t>
    </dgm:pt>
    <dgm:pt modelId="{C15FE3B1-F203-4C27-BBCE-F33F6FD862D1}" type="parTrans" cxnId="{ED2304CF-C80A-4D93-9DD6-B7DABD26E780}">
      <dgm:prSet/>
      <dgm:spPr/>
      <dgm:t>
        <a:bodyPr/>
        <a:lstStyle/>
        <a:p>
          <a:endParaRPr lang="en-US"/>
        </a:p>
      </dgm:t>
    </dgm:pt>
    <dgm:pt modelId="{BB31A3CB-5DB2-455F-9312-034573C3DEA3}" type="sibTrans" cxnId="{ED2304CF-C80A-4D93-9DD6-B7DABD26E780}">
      <dgm:prSet/>
      <dgm:spPr/>
      <dgm:t>
        <a:bodyPr/>
        <a:lstStyle/>
        <a:p>
          <a:endParaRPr lang="en-US"/>
        </a:p>
      </dgm:t>
    </dgm:pt>
    <dgm:pt modelId="{25A089ED-A7F6-4180-B60B-51C76F53F8AC}">
      <dgm:prSet/>
      <dgm:spPr/>
      <dgm:t>
        <a:bodyPr/>
        <a:lstStyle/>
        <a:p>
          <a:r>
            <a:rPr lang="en-US" dirty="0"/>
            <a:t>2cm right adrenal mass</a:t>
          </a:r>
        </a:p>
      </dgm:t>
    </dgm:pt>
    <dgm:pt modelId="{E984085F-08AA-43D7-BDED-0F023041F593}" type="parTrans" cxnId="{5CC53D7A-10B3-499B-A002-0C6DC0E75A4B}">
      <dgm:prSet/>
      <dgm:spPr/>
      <dgm:t>
        <a:bodyPr/>
        <a:lstStyle/>
        <a:p>
          <a:endParaRPr lang="en-US"/>
        </a:p>
      </dgm:t>
    </dgm:pt>
    <dgm:pt modelId="{78ACAB2D-4408-4E45-BDDF-04250567148A}" type="sibTrans" cxnId="{5CC53D7A-10B3-499B-A002-0C6DC0E75A4B}">
      <dgm:prSet/>
      <dgm:spPr/>
      <dgm:t>
        <a:bodyPr/>
        <a:lstStyle/>
        <a:p>
          <a:endParaRPr lang="en-US"/>
        </a:p>
      </dgm:t>
    </dgm:pt>
    <dgm:pt modelId="{940D9C50-5441-F94D-B588-478330500289}" type="pres">
      <dgm:prSet presAssocID="{FAA3DEB5-BABF-466E-A1E9-9AD663D971FB}" presName="vert0" presStyleCnt="0">
        <dgm:presLayoutVars>
          <dgm:dir/>
          <dgm:animOne val="branch"/>
          <dgm:animLvl val="lvl"/>
        </dgm:presLayoutVars>
      </dgm:prSet>
      <dgm:spPr/>
    </dgm:pt>
    <dgm:pt modelId="{4BC26A84-C1DD-2A42-AA94-7E6A792ADBEE}" type="pres">
      <dgm:prSet presAssocID="{95412646-AFBF-498E-AFDA-579CD3BBC43A}" presName="thickLine" presStyleLbl="alignNode1" presStyleIdx="0" presStyleCnt="2"/>
      <dgm:spPr/>
    </dgm:pt>
    <dgm:pt modelId="{6CBD2562-C2A6-8C42-A9F1-43A743CB4A27}" type="pres">
      <dgm:prSet presAssocID="{95412646-AFBF-498E-AFDA-579CD3BBC43A}" presName="horz1" presStyleCnt="0"/>
      <dgm:spPr/>
    </dgm:pt>
    <dgm:pt modelId="{8DC963B1-25A8-8A4F-AABA-D840E1D4D300}" type="pres">
      <dgm:prSet presAssocID="{95412646-AFBF-498E-AFDA-579CD3BBC43A}" presName="tx1" presStyleLbl="revTx" presStyleIdx="0" presStyleCnt="2"/>
      <dgm:spPr/>
    </dgm:pt>
    <dgm:pt modelId="{75F6C5F7-4B5A-8442-9968-A1F07D4AFB4A}" type="pres">
      <dgm:prSet presAssocID="{95412646-AFBF-498E-AFDA-579CD3BBC43A}" presName="vert1" presStyleCnt="0"/>
      <dgm:spPr/>
    </dgm:pt>
    <dgm:pt modelId="{7133F436-CCDB-CE4C-AACD-C867358F82CD}" type="pres">
      <dgm:prSet presAssocID="{25A089ED-A7F6-4180-B60B-51C76F53F8AC}" presName="thickLine" presStyleLbl="alignNode1" presStyleIdx="1" presStyleCnt="2"/>
      <dgm:spPr/>
    </dgm:pt>
    <dgm:pt modelId="{CD1EFC84-0C78-7D4E-B1FB-B9A689196281}" type="pres">
      <dgm:prSet presAssocID="{25A089ED-A7F6-4180-B60B-51C76F53F8AC}" presName="horz1" presStyleCnt="0"/>
      <dgm:spPr/>
    </dgm:pt>
    <dgm:pt modelId="{7F3D989C-1470-6E40-981E-210A0B8EBD18}" type="pres">
      <dgm:prSet presAssocID="{25A089ED-A7F6-4180-B60B-51C76F53F8AC}" presName="tx1" presStyleLbl="revTx" presStyleIdx="1" presStyleCnt="2"/>
      <dgm:spPr/>
    </dgm:pt>
    <dgm:pt modelId="{DFE13C12-6C63-C94E-937A-F150FB2589CC}" type="pres">
      <dgm:prSet presAssocID="{25A089ED-A7F6-4180-B60B-51C76F53F8AC}" presName="vert1" presStyleCnt="0"/>
      <dgm:spPr/>
    </dgm:pt>
  </dgm:ptLst>
  <dgm:cxnLst>
    <dgm:cxn modelId="{D8B0F708-3599-974F-91B5-B0A623DE2117}" type="presOf" srcId="{25A089ED-A7F6-4180-B60B-51C76F53F8AC}" destId="{7F3D989C-1470-6E40-981E-210A0B8EBD18}" srcOrd="0" destOrd="0" presId="urn:microsoft.com/office/officeart/2008/layout/LinedList"/>
    <dgm:cxn modelId="{AFB00E6C-8887-B846-BE55-31AFBA3B81D4}" type="presOf" srcId="{95412646-AFBF-498E-AFDA-579CD3BBC43A}" destId="{8DC963B1-25A8-8A4F-AABA-D840E1D4D300}" srcOrd="0" destOrd="0" presId="urn:microsoft.com/office/officeart/2008/layout/LinedList"/>
    <dgm:cxn modelId="{5CC53D7A-10B3-499B-A002-0C6DC0E75A4B}" srcId="{FAA3DEB5-BABF-466E-A1E9-9AD663D971FB}" destId="{25A089ED-A7F6-4180-B60B-51C76F53F8AC}" srcOrd="1" destOrd="0" parTransId="{E984085F-08AA-43D7-BDED-0F023041F593}" sibTransId="{78ACAB2D-4408-4E45-BDDF-04250567148A}"/>
    <dgm:cxn modelId="{A6552BB8-8D5C-DC4D-9391-EA03E02D525C}" type="presOf" srcId="{FAA3DEB5-BABF-466E-A1E9-9AD663D971FB}" destId="{940D9C50-5441-F94D-B588-478330500289}" srcOrd="0" destOrd="0" presId="urn:microsoft.com/office/officeart/2008/layout/LinedList"/>
    <dgm:cxn modelId="{ED2304CF-C80A-4D93-9DD6-B7DABD26E780}" srcId="{FAA3DEB5-BABF-466E-A1E9-9AD663D971FB}" destId="{95412646-AFBF-498E-AFDA-579CD3BBC43A}" srcOrd="0" destOrd="0" parTransId="{C15FE3B1-F203-4C27-BBCE-F33F6FD862D1}" sibTransId="{BB31A3CB-5DB2-455F-9312-034573C3DEA3}"/>
    <dgm:cxn modelId="{FA33F62C-EC0C-3749-B36E-EF5F3A56BE6E}" type="presParOf" srcId="{940D9C50-5441-F94D-B588-478330500289}" destId="{4BC26A84-C1DD-2A42-AA94-7E6A792ADBEE}" srcOrd="0" destOrd="0" presId="urn:microsoft.com/office/officeart/2008/layout/LinedList"/>
    <dgm:cxn modelId="{FE48C2FC-40FE-144D-9450-0D6FECF09360}" type="presParOf" srcId="{940D9C50-5441-F94D-B588-478330500289}" destId="{6CBD2562-C2A6-8C42-A9F1-43A743CB4A27}" srcOrd="1" destOrd="0" presId="urn:microsoft.com/office/officeart/2008/layout/LinedList"/>
    <dgm:cxn modelId="{EB524061-CE2F-DE43-804B-5C393316789B}" type="presParOf" srcId="{6CBD2562-C2A6-8C42-A9F1-43A743CB4A27}" destId="{8DC963B1-25A8-8A4F-AABA-D840E1D4D300}" srcOrd="0" destOrd="0" presId="urn:microsoft.com/office/officeart/2008/layout/LinedList"/>
    <dgm:cxn modelId="{5467297C-FB98-3647-A5AE-B79304DBFBF4}" type="presParOf" srcId="{6CBD2562-C2A6-8C42-A9F1-43A743CB4A27}" destId="{75F6C5F7-4B5A-8442-9968-A1F07D4AFB4A}" srcOrd="1" destOrd="0" presId="urn:microsoft.com/office/officeart/2008/layout/LinedList"/>
    <dgm:cxn modelId="{8AA7325A-1CB4-2049-A43D-E2C0AB80D31F}" type="presParOf" srcId="{940D9C50-5441-F94D-B588-478330500289}" destId="{7133F436-CCDB-CE4C-AACD-C867358F82CD}" srcOrd="2" destOrd="0" presId="urn:microsoft.com/office/officeart/2008/layout/LinedList"/>
    <dgm:cxn modelId="{034566F4-2C53-5F40-A467-21A31DA91094}" type="presParOf" srcId="{940D9C50-5441-F94D-B588-478330500289}" destId="{CD1EFC84-0C78-7D4E-B1FB-B9A689196281}" srcOrd="3" destOrd="0" presId="urn:microsoft.com/office/officeart/2008/layout/LinedList"/>
    <dgm:cxn modelId="{15F8A8E8-DDD6-DF46-BF8B-04420D3AAFD9}" type="presParOf" srcId="{CD1EFC84-0C78-7D4E-B1FB-B9A689196281}" destId="{7F3D989C-1470-6E40-981E-210A0B8EBD18}" srcOrd="0" destOrd="0" presId="urn:microsoft.com/office/officeart/2008/layout/LinedList"/>
    <dgm:cxn modelId="{F1204736-BC72-4F4E-A980-A10BF085B38E}" type="presParOf" srcId="{CD1EFC84-0C78-7D4E-B1FB-B9A689196281}" destId="{DFE13C12-6C63-C94E-937A-F150FB2589C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AA3DEB5-BABF-466E-A1E9-9AD663D971FB}" type="doc">
      <dgm:prSet loTypeId="urn:microsoft.com/office/officeart/2005/8/layout/vProcess5" loCatId="process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95412646-AFBF-498E-AFDA-579CD3BBC43A}">
      <dgm:prSet/>
      <dgm:spPr/>
      <dgm:t>
        <a:bodyPr/>
        <a:lstStyle/>
        <a:p>
          <a:r>
            <a:rPr lang="en-US"/>
            <a:t>Clear cell RCC</a:t>
          </a:r>
        </a:p>
      </dgm:t>
    </dgm:pt>
    <dgm:pt modelId="{C15FE3B1-F203-4C27-BBCE-F33F6FD862D1}" type="parTrans" cxnId="{ED2304CF-C80A-4D93-9DD6-B7DABD26E780}">
      <dgm:prSet/>
      <dgm:spPr/>
      <dgm:t>
        <a:bodyPr/>
        <a:lstStyle/>
        <a:p>
          <a:endParaRPr lang="en-US" sz="1200"/>
        </a:p>
      </dgm:t>
    </dgm:pt>
    <dgm:pt modelId="{BB31A3CB-5DB2-455F-9312-034573C3DEA3}" type="sibTrans" cxnId="{ED2304CF-C80A-4D93-9DD6-B7DABD26E780}">
      <dgm:prSet/>
      <dgm:spPr/>
      <dgm:t>
        <a:bodyPr/>
        <a:lstStyle/>
        <a:p>
          <a:endParaRPr lang="en-US"/>
        </a:p>
      </dgm:t>
    </dgm:pt>
    <dgm:pt modelId="{326D5449-8866-B345-8FCC-4369BE969716}" type="pres">
      <dgm:prSet presAssocID="{FAA3DEB5-BABF-466E-A1E9-9AD663D971FB}" presName="outerComposite" presStyleCnt="0">
        <dgm:presLayoutVars>
          <dgm:chMax val="5"/>
          <dgm:dir/>
          <dgm:resizeHandles val="exact"/>
        </dgm:presLayoutVars>
      </dgm:prSet>
      <dgm:spPr/>
    </dgm:pt>
    <dgm:pt modelId="{33C14349-1AB3-4C45-B6D6-EBC23E9466A6}" type="pres">
      <dgm:prSet presAssocID="{FAA3DEB5-BABF-466E-A1E9-9AD663D971FB}" presName="dummyMaxCanvas" presStyleCnt="0">
        <dgm:presLayoutVars/>
      </dgm:prSet>
      <dgm:spPr/>
    </dgm:pt>
    <dgm:pt modelId="{99E12543-4AF7-1644-B687-DA57DBC22E75}" type="pres">
      <dgm:prSet presAssocID="{FAA3DEB5-BABF-466E-A1E9-9AD663D971FB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CBEF753D-8B17-9D42-9070-13BB340EA4C8}" type="presOf" srcId="{95412646-AFBF-498E-AFDA-579CD3BBC43A}" destId="{99E12543-4AF7-1644-B687-DA57DBC22E75}" srcOrd="0" destOrd="0" presId="urn:microsoft.com/office/officeart/2005/8/layout/vProcess5"/>
    <dgm:cxn modelId="{27F58597-7F5C-D149-82A6-31E0DAF31B1E}" type="presOf" srcId="{FAA3DEB5-BABF-466E-A1E9-9AD663D971FB}" destId="{326D5449-8866-B345-8FCC-4369BE969716}" srcOrd="0" destOrd="0" presId="urn:microsoft.com/office/officeart/2005/8/layout/vProcess5"/>
    <dgm:cxn modelId="{ED2304CF-C80A-4D93-9DD6-B7DABD26E780}" srcId="{FAA3DEB5-BABF-466E-A1E9-9AD663D971FB}" destId="{95412646-AFBF-498E-AFDA-579CD3BBC43A}" srcOrd="0" destOrd="0" parTransId="{C15FE3B1-F203-4C27-BBCE-F33F6FD862D1}" sibTransId="{BB31A3CB-5DB2-455F-9312-034573C3DEA3}"/>
    <dgm:cxn modelId="{70699A30-032F-424B-AAFB-297419350F4F}" type="presParOf" srcId="{326D5449-8866-B345-8FCC-4369BE969716}" destId="{33C14349-1AB3-4C45-B6D6-EBC23E9466A6}" srcOrd="0" destOrd="0" presId="urn:microsoft.com/office/officeart/2005/8/layout/vProcess5"/>
    <dgm:cxn modelId="{06D9EAE8-D4E5-0245-B8DC-87BBB7163B54}" type="presParOf" srcId="{326D5449-8866-B345-8FCC-4369BE969716}" destId="{99E12543-4AF7-1644-B687-DA57DBC22E75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B7EE52A-870A-4885-B162-8E96AADAB5D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0E4AB31-E7BC-4C4F-A07B-3535F14168D4}">
      <dgm:prSet/>
      <dgm:spPr/>
      <dgm:t>
        <a:bodyPr/>
        <a:lstStyle/>
        <a:p>
          <a:r>
            <a:rPr lang="en-US" dirty="0"/>
            <a:t>Surgery</a:t>
          </a:r>
          <a:r>
            <a:rPr lang="en-US" baseline="0" dirty="0"/>
            <a:t> to render the patient in CR</a:t>
          </a:r>
          <a:endParaRPr lang="en-US" dirty="0"/>
        </a:p>
      </dgm:t>
    </dgm:pt>
    <dgm:pt modelId="{004454B5-DE56-449F-868A-BCD0728C3222}" type="parTrans" cxnId="{4205B40E-AABB-4D23-87DB-E7F2E52FE6F9}">
      <dgm:prSet/>
      <dgm:spPr/>
      <dgm:t>
        <a:bodyPr/>
        <a:lstStyle/>
        <a:p>
          <a:endParaRPr lang="en-US"/>
        </a:p>
      </dgm:t>
    </dgm:pt>
    <dgm:pt modelId="{EA0CC159-7CF7-428B-8729-6B54E26E26D5}" type="sibTrans" cxnId="{4205B40E-AABB-4D23-87DB-E7F2E52FE6F9}">
      <dgm:prSet/>
      <dgm:spPr/>
      <dgm:t>
        <a:bodyPr/>
        <a:lstStyle/>
        <a:p>
          <a:endParaRPr lang="en-US"/>
        </a:p>
      </dgm:t>
    </dgm:pt>
    <dgm:pt modelId="{D5F53ED4-9EDC-4B5E-B3D5-1A4D0CAF03CB}">
      <dgm:prSet/>
      <dgm:spPr/>
      <dgm:t>
        <a:bodyPr/>
        <a:lstStyle/>
        <a:p>
          <a:r>
            <a:rPr lang="en-US" dirty="0"/>
            <a:t>Immune</a:t>
          </a:r>
          <a:r>
            <a:rPr lang="en-US" baseline="0" dirty="0"/>
            <a:t> based Combination Regimen</a:t>
          </a:r>
          <a:endParaRPr lang="en-US" dirty="0"/>
        </a:p>
      </dgm:t>
    </dgm:pt>
    <dgm:pt modelId="{AFCEFC6F-28A0-4220-B8C6-5934B86A86A3}" type="parTrans" cxnId="{1504A93F-A59E-43C9-8F95-7EBE7FE444BD}">
      <dgm:prSet/>
      <dgm:spPr/>
      <dgm:t>
        <a:bodyPr/>
        <a:lstStyle/>
        <a:p>
          <a:endParaRPr lang="en-US"/>
        </a:p>
      </dgm:t>
    </dgm:pt>
    <dgm:pt modelId="{8C4F9672-EE7C-4DE9-AAB0-622E0BFCB402}" type="sibTrans" cxnId="{1504A93F-A59E-43C9-8F95-7EBE7FE444BD}">
      <dgm:prSet/>
      <dgm:spPr/>
      <dgm:t>
        <a:bodyPr/>
        <a:lstStyle/>
        <a:p>
          <a:endParaRPr lang="en-US"/>
        </a:p>
      </dgm:t>
    </dgm:pt>
    <dgm:pt modelId="{8E21CD6F-35C3-4A64-92F3-EAEF12007C4B}">
      <dgm:prSet/>
      <dgm:spPr/>
      <dgm:t>
        <a:bodyPr/>
        <a:lstStyle/>
        <a:p>
          <a:r>
            <a:rPr lang="en-US" dirty="0"/>
            <a:t>Immune therapy followed by surgery  </a:t>
          </a:r>
        </a:p>
      </dgm:t>
    </dgm:pt>
    <dgm:pt modelId="{C3A0BE1B-0E32-4509-822E-A78DF87A05D3}" type="parTrans" cxnId="{CB5920CF-AA15-42DD-B587-165C66A7AAF2}">
      <dgm:prSet/>
      <dgm:spPr/>
      <dgm:t>
        <a:bodyPr/>
        <a:lstStyle/>
        <a:p>
          <a:endParaRPr lang="en-US"/>
        </a:p>
      </dgm:t>
    </dgm:pt>
    <dgm:pt modelId="{208EC33B-5F21-4B58-B0BB-4D49A96D4592}" type="sibTrans" cxnId="{CB5920CF-AA15-42DD-B587-165C66A7AAF2}">
      <dgm:prSet/>
      <dgm:spPr/>
      <dgm:t>
        <a:bodyPr/>
        <a:lstStyle/>
        <a:p>
          <a:endParaRPr lang="en-US"/>
        </a:p>
      </dgm:t>
    </dgm:pt>
    <dgm:pt modelId="{B2CC3E9D-0E63-6245-A54F-063E45502666}" type="pres">
      <dgm:prSet presAssocID="{3B7EE52A-870A-4885-B162-8E96AADAB5D3}" presName="linear" presStyleCnt="0">
        <dgm:presLayoutVars>
          <dgm:dir/>
          <dgm:animLvl val="lvl"/>
          <dgm:resizeHandles val="exact"/>
        </dgm:presLayoutVars>
      </dgm:prSet>
      <dgm:spPr/>
    </dgm:pt>
    <dgm:pt modelId="{FB8316D3-E47A-A846-BA48-2B3B4504F565}" type="pres">
      <dgm:prSet presAssocID="{10E4AB31-E7BC-4C4F-A07B-3535F14168D4}" presName="parentLin" presStyleCnt="0"/>
      <dgm:spPr/>
    </dgm:pt>
    <dgm:pt modelId="{89B91E5B-8D62-BB45-9067-23A884EDB099}" type="pres">
      <dgm:prSet presAssocID="{10E4AB31-E7BC-4C4F-A07B-3535F14168D4}" presName="parentLeftMargin" presStyleLbl="node1" presStyleIdx="0" presStyleCnt="3"/>
      <dgm:spPr/>
    </dgm:pt>
    <dgm:pt modelId="{8478C356-2005-FC43-94A9-B02EDEF8FC6F}" type="pres">
      <dgm:prSet presAssocID="{10E4AB31-E7BC-4C4F-A07B-3535F14168D4}" presName="parentText" presStyleLbl="node1" presStyleIdx="0" presStyleCnt="3" custScaleY="261546">
        <dgm:presLayoutVars>
          <dgm:chMax val="0"/>
          <dgm:bulletEnabled val="1"/>
        </dgm:presLayoutVars>
      </dgm:prSet>
      <dgm:spPr/>
    </dgm:pt>
    <dgm:pt modelId="{3A8F0159-87CD-B24C-85EA-F61B01A60ACF}" type="pres">
      <dgm:prSet presAssocID="{10E4AB31-E7BC-4C4F-A07B-3535F14168D4}" presName="negativeSpace" presStyleCnt="0"/>
      <dgm:spPr/>
    </dgm:pt>
    <dgm:pt modelId="{9A56EDC1-C333-F34E-8787-CE4F258A9BC9}" type="pres">
      <dgm:prSet presAssocID="{10E4AB31-E7BC-4C4F-A07B-3535F14168D4}" presName="childText" presStyleLbl="conFgAcc1" presStyleIdx="0" presStyleCnt="3">
        <dgm:presLayoutVars>
          <dgm:bulletEnabled val="1"/>
        </dgm:presLayoutVars>
      </dgm:prSet>
      <dgm:spPr/>
    </dgm:pt>
    <dgm:pt modelId="{938C280B-10D4-AA4A-BD9B-66E0FD4E70D9}" type="pres">
      <dgm:prSet presAssocID="{EA0CC159-7CF7-428B-8729-6B54E26E26D5}" presName="spaceBetweenRectangles" presStyleCnt="0"/>
      <dgm:spPr/>
    </dgm:pt>
    <dgm:pt modelId="{F2B52229-849F-EA42-B77B-6ACA5F6B95EC}" type="pres">
      <dgm:prSet presAssocID="{D5F53ED4-9EDC-4B5E-B3D5-1A4D0CAF03CB}" presName="parentLin" presStyleCnt="0"/>
      <dgm:spPr/>
    </dgm:pt>
    <dgm:pt modelId="{6DD78B5D-94BF-1840-BC04-C626AA621118}" type="pres">
      <dgm:prSet presAssocID="{D5F53ED4-9EDC-4B5E-B3D5-1A4D0CAF03CB}" presName="parentLeftMargin" presStyleLbl="node1" presStyleIdx="0" presStyleCnt="3"/>
      <dgm:spPr/>
    </dgm:pt>
    <dgm:pt modelId="{CBBC2CC7-0135-A747-831C-D95B803ABAAE}" type="pres">
      <dgm:prSet presAssocID="{D5F53ED4-9EDC-4B5E-B3D5-1A4D0CAF03CB}" presName="parentText" presStyleLbl="node1" presStyleIdx="1" presStyleCnt="3" custScaleY="198975" custLinFactNeighborX="-34012" custLinFactNeighborY="1792">
        <dgm:presLayoutVars>
          <dgm:chMax val="0"/>
          <dgm:bulletEnabled val="1"/>
        </dgm:presLayoutVars>
      </dgm:prSet>
      <dgm:spPr/>
    </dgm:pt>
    <dgm:pt modelId="{DF939511-8ABD-8049-A386-36758DA4A60C}" type="pres">
      <dgm:prSet presAssocID="{D5F53ED4-9EDC-4B5E-B3D5-1A4D0CAF03CB}" presName="negativeSpace" presStyleCnt="0"/>
      <dgm:spPr/>
    </dgm:pt>
    <dgm:pt modelId="{3BA8789A-9258-6B45-B505-49E3A336A599}" type="pres">
      <dgm:prSet presAssocID="{D5F53ED4-9EDC-4B5E-B3D5-1A4D0CAF03CB}" presName="childText" presStyleLbl="conFgAcc1" presStyleIdx="1" presStyleCnt="3">
        <dgm:presLayoutVars>
          <dgm:bulletEnabled val="1"/>
        </dgm:presLayoutVars>
      </dgm:prSet>
      <dgm:spPr/>
    </dgm:pt>
    <dgm:pt modelId="{D3FA3739-08A6-454C-A960-9D1701B86637}" type="pres">
      <dgm:prSet presAssocID="{8C4F9672-EE7C-4DE9-AAB0-622E0BFCB402}" presName="spaceBetweenRectangles" presStyleCnt="0"/>
      <dgm:spPr/>
    </dgm:pt>
    <dgm:pt modelId="{EE62C89B-4D25-9544-A9F3-AD8FCE71CC68}" type="pres">
      <dgm:prSet presAssocID="{8E21CD6F-35C3-4A64-92F3-EAEF12007C4B}" presName="parentLin" presStyleCnt="0"/>
      <dgm:spPr/>
    </dgm:pt>
    <dgm:pt modelId="{9BE9FD82-3DCC-C94F-A6FA-22E2B87BE71A}" type="pres">
      <dgm:prSet presAssocID="{8E21CD6F-35C3-4A64-92F3-EAEF12007C4B}" presName="parentLeftMargin" presStyleLbl="node1" presStyleIdx="1" presStyleCnt="3"/>
      <dgm:spPr/>
    </dgm:pt>
    <dgm:pt modelId="{8B50A9BE-F743-FA47-BDAE-44C513A390DD}" type="pres">
      <dgm:prSet presAssocID="{8E21CD6F-35C3-4A64-92F3-EAEF12007C4B}" presName="parentText" presStyleLbl="node1" presStyleIdx="2" presStyleCnt="3" custScaleX="100594" custScaleY="275036">
        <dgm:presLayoutVars>
          <dgm:chMax val="0"/>
          <dgm:bulletEnabled val="1"/>
        </dgm:presLayoutVars>
      </dgm:prSet>
      <dgm:spPr/>
    </dgm:pt>
    <dgm:pt modelId="{54A99D39-E429-D746-A516-8C381494A217}" type="pres">
      <dgm:prSet presAssocID="{8E21CD6F-35C3-4A64-92F3-EAEF12007C4B}" presName="negativeSpace" presStyleCnt="0"/>
      <dgm:spPr/>
    </dgm:pt>
    <dgm:pt modelId="{CD5EA7E2-7B9E-4F4E-9C45-D587CE98D222}" type="pres">
      <dgm:prSet presAssocID="{8E21CD6F-35C3-4A64-92F3-EAEF12007C4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205B40E-AABB-4D23-87DB-E7F2E52FE6F9}" srcId="{3B7EE52A-870A-4885-B162-8E96AADAB5D3}" destId="{10E4AB31-E7BC-4C4F-A07B-3535F14168D4}" srcOrd="0" destOrd="0" parTransId="{004454B5-DE56-449F-868A-BCD0728C3222}" sibTransId="{EA0CC159-7CF7-428B-8729-6B54E26E26D5}"/>
    <dgm:cxn modelId="{C9477D37-1669-B747-8FBD-540804E58B74}" type="presOf" srcId="{8E21CD6F-35C3-4A64-92F3-EAEF12007C4B}" destId="{8B50A9BE-F743-FA47-BDAE-44C513A390DD}" srcOrd="1" destOrd="0" presId="urn:microsoft.com/office/officeart/2005/8/layout/list1"/>
    <dgm:cxn modelId="{1504A93F-A59E-43C9-8F95-7EBE7FE444BD}" srcId="{3B7EE52A-870A-4885-B162-8E96AADAB5D3}" destId="{D5F53ED4-9EDC-4B5E-B3D5-1A4D0CAF03CB}" srcOrd="1" destOrd="0" parTransId="{AFCEFC6F-28A0-4220-B8C6-5934B86A86A3}" sibTransId="{8C4F9672-EE7C-4DE9-AAB0-622E0BFCB402}"/>
    <dgm:cxn modelId="{7D759659-6AE2-994F-98A1-D3603E0EDF3E}" type="presOf" srcId="{10E4AB31-E7BC-4C4F-A07B-3535F14168D4}" destId="{8478C356-2005-FC43-94A9-B02EDEF8FC6F}" srcOrd="1" destOrd="0" presId="urn:microsoft.com/office/officeart/2005/8/layout/list1"/>
    <dgm:cxn modelId="{F9446782-D6B1-D54C-B813-A0CFB649F15F}" type="presOf" srcId="{D5F53ED4-9EDC-4B5E-B3D5-1A4D0CAF03CB}" destId="{CBBC2CC7-0135-A747-831C-D95B803ABAAE}" srcOrd="1" destOrd="0" presId="urn:microsoft.com/office/officeart/2005/8/layout/list1"/>
    <dgm:cxn modelId="{FC1E0989-0484-1A43-8DFB-31C08DACEBDF}" type="presOf" srcId="{8E21CD6F-35C3-4A64-92F3-EAEF12007C4B}" destId="{9BE9FD82-3DCC-C94F-A6FA-22E2B87BE71A}" srcOrd="0" destOrd="0" presId="urn:microsoft.com/office/officeart/2005/8/layout/list1"/>
    <dgm:cxn modelId="{FF15978F-7F22-3546-AEB4-58896C66AB45}" type="presOf" srcId="{3B7EE52A-870A-4885-B162-8E96AADAB5D3}" destId="{B2CC3E9D-0E63-6245-A54F-063E45502666}" srcOrd="0" destOrd="0" presId="urn:microsoft.com/office/officeart/2005/8/layout/list1"/>
    <dgm:cxn modelId="{89802CCC-F059-E646-AA38-0733CBB677F3}" type="presOf" srcId="{10E4AB31-E7BC-4C4F-A07B-3535F14168D4}" destId="{89B91E5B-8D62-BB45-9067-23A884EDB099}" srcOrd="0" destOrd="0" presId="urn:microsoft.com/office/officeart/2005/8/layout/list1"/>
    <dgm:cxn modelId="{9897E0CC-32CB-B344-8EBC-AE65610346D0}" type="presOf" srcId="{D5F53ED4-9EDC-4B5E-B3D5-1A4D0CAF03CB}" destId="{6DD78B5D-94BF-1840-BC04-C626AA621118}" srcOrd="0" destOrd="0" presId="urn:microsoft.com/office/officeart/2005/8/layout/list1"/>
    <dgm:cxn modelId="{CB5920CF-AA15-42DD-B587-165C66A7AAF2}" srcId="{3B7EE52A-870A-4885-B162-8E96AADAB5D3}" destId="{8E21CD6F-35C3-4A64-92F3-EAEF12007C4B}" srcOrd="2" destOrd="0" parTransId="{C3A0BE1B-0E32-4509-822E-A78DF87A05D3}" sibTransId="{208EC33B-5F21-4B58-B0BB-4D49A96D4592}"/>
    <dgm:cxn modelId="{D20C0E90-CD86-464E-A22C-B6CF167F3DD3}" type="presParOf" srcId="{B2CC3E9D-0E63-6245-A54F-063E45502666}" destId="{FB8316D3-E47A-A846-BA48-2B3B4504F565}" srcOrd="0" destOrd="0" presId="urn:microsoft.com/office/officeart/2005/8/layout/list1"/>
    <dgm:cxn modelId="{9E07923E-0EC1-7D4C-AD2D-984141D1CA00}" type="presParOf" srcId="{FB8316D3-E47A-A846-BA48-2B3B4504F565}" destId="{89B91E5B-8D62-BB45-9067-23A884EDB099}" srcOrd="0" destOrd="0" presId="urn:microsoft.com/office/officeart/2005/8/layout/list1"/>
    <dgm:cxn modelId="{E7DA4550-8BC2-6545-9681-EB584B5940C3}" type="presParOf" srcId="{FB8316D3-E47A-A846-BA48-2B3B4504F565}" destId="{8478C356-2005-FC43-94A9-B02EDEF8FC6F}" srcOrd="1" destOrd="0" presId="urn:microsoft.com/office/officeart/2005/8/layout/list1"/>
    <dgm:cxn modelId="{3676F133-E7A1-FE4F-83EC-748C159D38DE}" type="presParOf" srcId="{B2CC3E9D-0E63-6245-A54F-063E45502666}" destId="{3A8F0159-87CD-B24C-85EA-F61B01A60ACF}" srcOrd="1" destOrd="0" presId="urn:microsoft.com/office/officeart/2005/8/layout/list1"/>
    <dgm:cxn modelId="{A87854B7-656F-6247-97FF-A0EC4A609C87}" type="presParOf" srcId="{B2CC3E9D-0E63-6245-A54F-063E45502666}" destId="{9A56EDC1-C333-F34E-8787-CE4F258A9BC9}" srcOrd="2" destOrd="0" presId="urn:microsoft.com/office/officeart/2005/8/layout/list1"/>
    <dgm:cxn modelId="{1A5B33AF-9A25-E848-B340-40912B9A6BA2}" type="presParOf" srcId="{B2CC3E9D-0E63-6245-A54F-063E45502666}" destId="{938C280B-10D4-AA4A-BD9B-66E0FD4E70D9}" srcOrd="3" destOrd="0" presId="urn:microsoft.com/office/officeart/2005/8/layout/list1"/>
    <dgm:cxn modelId="{7543E7EA-1C3B-3F49-9471-55BD4A327716}" type="presParOf" srcId="{B2CC3E9D-0E63-6245-A54F-063E45502666}" destId="{F2B52229-849F-EA42-B77B-6ACA5F6B95EC}" srcOrd="4" destOrd="0" presId="urn:microsoft.com/office/officeart/2005/8/layout/list1"/>
    <dgm:cxn modelId="{9FB577ED-B26A-1E4E-8E9B-B376D9BFA772}" type="presParOf" srcId="{F2B52229-849F-EA42-B77B-6ACA5F6B95EC}" destId="{6DD78B5D-94BF-1840-BC04-C626AA621118}" srcOrd="0" destOrd="0" presId="urn:microsoft.com/office/officeart/2005/8/layout/list1"/>
    <dgm:cxn modelId="{A595C58C-7C7F-F74A-A984-53E4571E8DCC}" type="presParOf" srcId="{F2B52229-849F-EA42-B77B-6ACA5F6B95EC}" destId="{CBBC2CC7-0135-A747-831C-D95B803ABAAE}" srcOrd="1" destOrd="0" presId="urn:microsoft.com/office/officeart/2005/8/layout/list1"/>
    <dgm:cxn modelId="{295AA52C-BAA2-2448-8A47-15DBCBF543FA}" type="presParOf" srcId="{B2CC3E9D-0E63-6245-A54F-063E45502666}" destId="{DF939511-8ABD-8049-A386-36758DA4A60C}" srcOrd="5" destOrd="0" presId="urn:microsoft.com/office/officeart/2005/8/layout/list1"/>
    <dgm:cxn modelId="{20DFC162-01C0-4544-A007-DCECBBDAE690}" type="presParOf" srcId="{B2CC3E9D-0E63-6245-A54F-063E45502666}" destId="{3BA8789A-9258-6B45-B505-49E3A336A599}" srcOrd="6" destOrd="0" presId="urn:microsoft.com/office/officeart/2005/8/layout/list1"/>
    <dgm:cxn modelId="{1622C662-C6B3-244C-90F5-3EEF99AF1E59}" type="presParOf" srcId="{B2CC3E9D-0E63-6245-A54F-063E45502666}" destId="{D3FA3739-08A6-454C-A960-9D1701B86637}" srcOrd="7" destOrd="0" presId="urn:microsoft.com/office/officeart/2005/8/layout/list1"/>
    <dgm:cxn modelId="{8B8427E9-FB2F-D14F-AB73-051CDA5E7331}" type="presParOf" srcId="{B2CC3E9D-0E63-6245-A54F-063E45502666}" destId="{EE62C89B-4D25-9544-A9F3-AD8FCE71CC68}" srcOrd="8" destOrd="0" presId="urn:microsoft.com/office/officeart/2005/8/layout/list1"/>
    <dgm:cxn modelId="{30FF0C08-E6C6-F041-A763-274351154DBA}" type="presParOf" srcId="{EE62C89B-4D25-9544-A9F3-AD8FCE71CC68}" destId="{9BE9FD82-3DCC-C94F-A6FA-22E2B87BE71A}" srcOrd="0" destOrd="0" presId="urn:microsoft.com/office/officeart/2005/8/layout/list1"/>
    <dgm:cxn modelId="{F2A62C67-FE44-314A-B6CD-254D51098179}" type="presParOf" srcId="{EE62C89B-4D25-9544-A9F3-AD8FCE71CC68}" destId="{8B50A9BE-F743-FA47-BDAE-44C513A390DD}" srcOrd="1" destOrd="0" presId="urn:microsoft.com/office/officeart/2005/8/layout/list1"/>
    <dgm:cxn modelId="{DDE0A5C9-94A6-F14C-9937-7A58C1B181AC}" type="presParOf" srcId="{B2CC3E9D-0E63-6245-A54F-063E45502666}" destId="{54A99D39-E429-D746-A516-8C381494A217}" srcOrd="9" destOrd="0" presId="urn:microsoft.com/office/officeart/2005/8/layout/list1"/>
    <dgm:cxn modelId="{B918E1B1-FDDB-0B45-9DA6-92E402283C47}" type="presParOf" srcId="{B2CC3E9D-0E63-6245-A54F-063E45502666}" destId="{CD5EA7E2-7B9E-4F4E-9C45-D587CE98D22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4DD056-39A8-418E-851F-BAC5355D780E}">
      <dsp:nvSpPr>
        <dsp:cNvPr id="0" name=""/>
        <dsp:cNvSpPr/>
      </dsp:nvSpPr>
      <dsp:spPr>
        <a:xfrm>
          <a:off x="2778667" y="2215746"/>
          <a:ext cx="1734312" cy="4126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234"/>
              </a:lnTo>
              <a:lnTo>
                <a:pt x="1734312" y="281234"/>
              </a:lnTo>
              <a:lnTo>
                <a:pt x="1734312" y="4126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6EE6BC-CB8D-4DFD-9BB8-4EFE3AC08793}">
      <dsp:nvSpPr>
        <dsp:cNvPr id="0" name=""/>
        <dsp:cNvSpPr/>
      </dsp:nvSpPr>
      <dsp:spPr>
        <a:xfrm>
          <a:off x="2732947" y="2215746"/>
          <a:ext cx="91440" cy="4126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26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EE37-822B-4FFC-A8CB-4003A41797EF}">
      <dsp:nvSpPr>
        <dsp:cNvPr id="0" name=""/>
        <dsp:cNvSpPr/>
      </dsp:nvSpPr>
      <dsp:spPr>
        <a:xfrm>
          <a:off x="1044354" y="2215746"/>
          <a:ext cx="1734312" cy="412687"/>
        </a:xfrm>
        <a:custGeom>
          <a:avLst/>
          <a:gdLst/>
          <a:ahLst/>
          <a:cxnLst/>
          <a:rect l="0" t="0" r="0" b="0"/>
          <a:pathLst>
            <a:path>
              <a:moveTo>
                <a:pt x="1734312" y="0"/>
              </a:moveTo>
              <a:lnTo>
                <a:pt x="1734312" y="281234"/>
              </a:lnTo>
              <a:lnTo>
                <a:pt x="0" y="281234"/>
              </a:lnTo>
              <a:lnTo>
                <a:pt x="0" y="4126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278E97-815A-4EAB-8C50-F25180B4BAEC}">
      <dsp:nvSpPr>
        <dsp:cNvPr id="0" name=""/>
        <dsp:cNvSpPr/>
      </dsp:nvSpPr>
      <dsp:spPr>
        <a:xfrm>
          <a:off x="2732947" y="902004"/>
          <a:ext cx="91440" cy="4126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26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C3A754-8613-40BF-B115-B2C14E311E57}">
      <dsp:nvSpPr>
        <dsp:cNvPr id="0" name=""/>
        <dsp:cNvSpPr/>
      </dsp:nvSpPr>
      <dsp:spPr>
        <a:xfrm>
          <a:off x="1352227" y="950"/>
          <a:ext cx="2852879" cy="901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011DDF-1BD6-4478-90D7-68FD082F956A}">
      <dsp:nvSpPr>
        <dsp:cNvPr id="0" name=""/>
        <dsp:cNvSpPr/>
      </dsp:nvSpPr>
      <dsp:spPr>
        <a:xfrm>
          <a:off x="1509892" y="150732"/>
          <a:ext cx="2852879" cy="901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RCC with Primary Tumor and Mets</a:t>
          </a:r>
        </a:p>
      </dsp:txBody>
      <dsp:txXfrm>
        <a:off x="1536283" y="177123"/>
        <a:ext cx="2800097" cy="848272"/>
      </dsp:txXfrm>
    </dsp:sp>
    <dsp:sp modelId="{9D7EC359-A593-4172-B693-5A0E739A8044}">
      <dsp:nvSpPr>
        <dsp:cNvPr id="0" name=""/>
        <dsp:cNvSpPr/>
      </dsp:nvSpPr>
      <dsp:spPr>
        <a:xfrm>
          <a:off x="857946" y="1314692"/>
          <a:ext cx="3841442" cy="901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A093B-6384-4F83-AEE5-518DC8FA642C}">
      <dsp:nvSpPr>
        <dsp:cNvPr id="0" name=""/>
        <dsp:cNvSpPr/>
      </dsp:nvSpPr>
      <dsp:spPr>
        <a:xfrm>
          <a:off x="1015610" y="1464474"/>
          <a:ext cx="3841442" cy="901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Start on I-O based regimen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Any of the 5 FDA approved regimens are permitted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10-14 week scan for response assessment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Randomize patient if PR or SD</a:t>
          </a:r>
        </a:p>
      </dsp:txBody>
      <dsp:txXfrm>
        <a:off x="1042001" y="1490865"/>
        <a:ext cx="3788660" cy="848272"/>
      </dsp:txXfrm>
    </dsp:sp>
    <dsp:sp modelId="{D95BECF3-B463-4D25-8C12-D9AD7B4B7121}">
      <dsp:nvSpPr>
        <dsp:cNvPr id="0" name=""/>
        <dsp:cNvSpPr/>
      </dsp:nvSpPr>
      <dsp:spPr>
        <a:xfrm>
          <a:off x="334863" y="2628434"/>
          <a:ext cx="1418983" cy="901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AF166-ECB3-43A2-ADA3-D6DD432BC277}">
      <dsp:nvSpPr>
        <dsp:cNvPr id="0" name=""/>
        <dsp:cNvSpPr/>
      </dsp:nvSpPr>
      <dsp:spPr>
        <a:xfrm>
          <a:off x="492528" y="2778216"/>
          <a:ext cx="1418983" cy="901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Continue systemic therapy</a:t>
          </a:r>
        </a:p>
      </dsp:txBody>
      <dsp:txXfrm>
        <a:off x="518919" y="2804607"/>
        <a:ext cx="1366201" cy="848272"/>
      </dsp:txXfrm>
    </dsp:sp>
    <dsp:sp modelId="{D3697611-B589-496A-8847-97CA497B2F07}">
      <dsp:nvSpPr>
        <dsp:cNvPr id="0" name=""/>
        <dsp:cNvSpPr/>
      </dsp:nvSpPr>
      <dsp:spPr>
        <a:xfrm>
          <a:off x="2069176" y="2628434"/>
          <a:ext cx="1418983" cy="901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1AD33-0255-4C64-AF34-5C83A25E49C6}">
      <dsp:nvSpPr>
        <dsp:cNvPr id="0" name=""/>
        <dsp:cNvSpPr/>
      </dsp:nvSpPr>
      <dsp:spPr>
        <a:xfrm>
          <a:off x="2226840" y="2778216"/>
          <a:ext cx="1418983" cy="901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Nephrectomy followed by continued systemic immune therapy</a:t>
          </a:r>
        </a:p>
      </dsp:txBody>
      <dsp:txXfrm>
        <a:off x="2253231" y="2804607"/>
        <a:ext cx="1366201" cy="848272"/>
      </dsp:txXfrm>
    </dsp:sp>
    <dsp:sp modelId="{A50F0321-F831-49D2-AC1A-7D55A92C26DC}">
      <dsp:nvSpPr>
        <dsp:cNvPr id="0" name=""/>
        <dsp:cNvSpPr/>
      </dsp:nvSpPr>
      <dsp:spPr>
        <a:xfrm>
          <a:off x="3803488" y="2628434"/>
          <a:ext cx="1418983" cy="9010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4FF54-22B3-4650-A988-C3B9246E4213}">
      <dsp:nvSpPr>
        <dsp:cNvPr id="0" name=""/>
        <dsp:cNvSpPr/>
      </dsp:nvSpPr>
      <dsp:spPr>
        <a:xfrm>
          <a:off x="3961153" y="2778216"/>
          <a:ext cx="1418983" cy="9010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FF0000"/>
              </a:solidFill>
            </a:rPr>
            <a:t>CR in primary or  Rapid symptomatic progression: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rgbClr val="FF0000"/>
              </a:solidFill>
            </a:rPr>
            <a:t>Not eligible for randomization</a:t>
          </a:r>
        </a:p>
      </dsp:txBody>
      <dsp:txXfrm>
        <a:off x="3987544" y="2804607"/>
        <a:ext cx="1366201" cy="8482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26A84-C1DD-2A42-AA94-7E6A792ADBEE}">
      <dsp:nvSpPr>
        <dsp:cNvPr id="0" name=""/>
        <dsp:cNvSpPr/>
      </dsp:nvSpPr>
      <dsp:spPr>
        <a:xfrm>
          <a:off x="0" y="2027"/>
          <a:ext cx="586104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963B1-25A8-8A4F-AABA-D840E1D4D300}">
      <dsp:nvSpPr>
        <dsp:cNvPr id="0" name=""/>
        <dsp:cNvSpPr/>
      </dsp:nvSpPr>
      <dsp:spPr>
        <a:xfrm>
          <a:off x="0" y="2027"/>
          <a:ext cx="5861048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14cm left renal mass</a:t>
          </a:r>
        </a:p>
      </dsp:txBody>
      <dsp:txXfrm>
        <a:off x="0" y="2027"/>
        <a:ext cx="5861048" cy="1382683"/>
      </dsp:txXfrm>
    </dsp:sp>
    <dsp:sp modelId="{7133F436-CCDB-CE4C-AACD-C867358F82CD}">
      <dsp:nvSpPr>
        <dsp:cNvPr id="0" name=""/>
        <dsp:cNvSpPr/>
      </dsp:nvSpPr>
      <dsp:spPr>
        <a:xfrm>
          <a:off x="0" y="1384711"/>
          <a:ext cx="586104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D989C-1470-6E40-981E-210A0B8EBD18}">
      <dsp:nvSpPr>
        <dsp:cNvPr id="0" name=""/>
        <dsp:cNvSpPr/>
      </dsp:nvSpPr>
      <dsp:spPr>
        <a:xfrm>
          <a:off x="0" y="1384711"/>
          <a:ext cx="5861048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Level I tumor thrombus</a:t>
          </a:r>
        </a:p>
      </dsp:txBody>
      <dsp:txXfrm>
        <a:off x="0" y="1384711"/>
        <a:ext cx="5861048" cy="1382683"/>
      </dsp:txXfrm>
    </dsp:sp>
    <dsp:sp modelId="{8547DF03-E99D-9644-83C4-4A08B987EF80}">
      <dsp:nvSpPr>
        <dsp:cNvPr id="0" name=""/>
        <dsp:cNvSpPr/>
      </dsp:nvSpPr>
      <dsp:spPr>
        <a:xfrm>
          <a:off x="0" y="2767394"/>
          <a:ext cx="586104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3DAF1-258C-8048-8D8C-0AF1EB18451C}">
      <dsp:nvSpPr>
        <dsp:cNvPr id="0" name=""/>
        <dsp:cNvSpPr/>
      </dsp:nvSpPr>
      <dsp:spPr>
        <a:xfrm>
          <a:off x="0" y="2767394"/>
          <a:ext cx="5861048" cy="1382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Multiple bilateral </a:t>
          </a:r>
          <a:r>
            <a:rPr lang="en-US" sz="2700" kern="1200" dirty="0" err="1"/>
            <a:t>noncalcified</a:t>
          </a:r>
          <a:r>
            <a:rPr lang="en-US" sz="2700" kern="1200" dirty="0"/>
            <a:t> pulmonary nodules (new compared to prior CT). Largest about 1.5 cm</a:t>
          </a:r>
        </a:p>
      </dsp:txBody>
      <dsp:txXfrm>
        <a:off x="0" y="2767394"/>
        <a:ext cx="5861048" cy="1382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307DD7-7E2B-C64A-9F99-369A89474E14}">
      <dsp:nvSpPr>
        <dsp:cNvPr id="0" name=""/>
        <dsp:cNvSpPr/>
      </dsp:nvSpPr>
      <dsp:spPr>
        <a:xfrm>
          <a:off x="0" y="0"/>
          <a:ext cx="3385198" cy="13191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Clear cell renal cancer</a:t>
          </a:r>
        </a:p>
      </dsp:txBody>
      <dsp:txXfrm>
        <a:off x="38636" y="38636"/>
        <a:ext cx="2021758" cy="1241875"/>
      </dsp:txXfrm>
    </dsp:sp>
    <dsp:sp modelId="{FE0AF991-9681-3944-AE83-00C75766BBD4}">
      <dsp:nvSpPr>
        <dsp:cNvPr id="0" name=""/>
        <dsp:cNvSpPr/>
      </dsp:nvSpPr>
      <dsp:spPr>
        <a:xfrm>
          <a:off x="597388" y="1612291"/>
          <a:ext cx="3385198" cy="13191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Fuhrman grade 3</a:t>
          </a:r>
        </a:p>
      </dsp:txBody>
      <dsp:txXfrm>
        <a:off x="636024" y="1650927"/>
        <a:ext cx="1853092" cy="1241875"/>
      </dsp:txXfrm>
    </dsp:sp>
    <dsp:sp modelId="{4A567FBF-F5DB-6B4E-B48D-68A24FE33DD4}">
      <dsp:nvSpPr>
        <dsp:cNvPr id="0" name=""/>
        <dsp:cNvSpPr/>
      </dsp:nvSpPr>
      <dsp:spPr>
        <a:xfrm>
          <a:off x="2527753" y="1036996"/>
          <a:ext cx="857445" cy="85744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2720678" y="1036996"/>
        <a:ext cx="471595" cy="6452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6EDC1-C333-F34E-8787-CE4F258A9BC9}">
      <dsp:nvSpPr>
        <dsp:cNvPr id="0" name=""/>
        <dsp:cNvSpPr/>
      </dsp:nvSpPr>
      <dsp:spPr>
        <a:xfrm>
          <a:off x="0" y="675184"/>
          <a:ext cx="477593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8C356-2005-FC43-94A9-B02EDEF8FC6F}">
      <dsp:nvSpPr>
        <dsp:cNvPr id="0" name=""/>
        <dsp:cNvSpPr/>
      </dsp:nvSpPr>
      <dsp:spPr>
        <a:xfrm>
          <a:off x="238796" y="409504"/>
          <a:ext cx="3343154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363" tIns="0" rIns="12636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Cytoreductive</a:t>
          </a:r>
          <a:r>
            <a:rPr lang="en-US" sz="1800" kern="1200" dirty="0"/>
            <a:t> Nephrectomy</a:t>
          </a:r>
        </a:p>
      </dsp:txBody>
      <dsp:txXfrm>
        <a:off x="264735" y="435443"/>
        <a:ext cx="3291276" cy="479482"/>
      </dsp:txXfrm>
    </dsp:sp>
    <dsp:sp modelId="{3BA8789A-9258-6B45-B505-49E3A336A599}">
      <dsp:nvSpPr>
        <dsp:cNvPr id="0" name=""/>
        <dsp:cNvSpPr/>
      </dsp:nvSpPr>
      <dsp:spPr>
        <a:xfrm>
          <a:off x="0" y="1491664"/>
          <a:ext cx="477593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BC2CC7-0135-A747-831C-D95B803ABAAE}">
      <dsp:nvSpPr>
        <dsp:cNvPr id="0" name=""/>
        <dsp:cNvSpPr/>
      </dsp:nvSpPr>
      <dsp:spPr>
        <a:xfrm>
          <a:off x="238796" y="1225985"/>
          <a:ext cx="3343154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363" tIns="0" rIns="12636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Sunitinib</a:t>
          </a:r>
          <a:endParaRPr lang="en-US" sz="1800" kern="1200" dirty="0"/>
        </a:p>
      </dsp:txBody>
      <dsp:txXfrm>
        <a:off x="264735" y="1251924"/>
        <a:ext cx="3291276" cy="479482"/>
      </dsp:txXfrm>
    </dsp:sp>
    <dsp:sp modelId="{CD5EA7E2-7B9E-4F4E-9C45-D587CE98D222}">
      <dsp:nvSpPr>
        <dsp:cNvPr id="0" name=""/>
        <dsp:cNvSpPr/>
      </dsp:nvSpPr>
      <dsp:spPr>
        <a:xfrm>
          <a:off x="0" y="2308144"/>
          <a:ext cx="477593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0A9BE-F743-FA47-BDAE-44C513A390DD}">
      <dsp:nvSpPr>
        <dsp:cNvPr id="0" name=""/>
        <dsp:cNvSpPr/>
      </dsp:nvSpPr>
      <dsp:spPr>
        <a:xfrm>
          <a:off x="238796" y="2042465"/>
          <a:ext cx="3343154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363" tIns="0" rIns="12636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Ipilimumab</a:t>
          </a:r>
          <a:r>
            <a:rPr lang="en-US" sz="1800" kern="1200" baseline="0" dirty="0"/>
            <a:t> and </a:t>
          </a:r>
          <a:r>
            <a:rPr lang="en-US" sz="1800" kern="1200" baseline="0" dirty="0" err="1"/>
            <a:t>nivolumab</a:t>
          </a:r>
          <a:endParaRPr lang="en-US" sz="1800" kern="1200" dirty="0"/>
        </a:p>
      </dsp:txBody>
      <dsp:txXfrm>
        <a:off x="264735" y="2068404"/>
        <a:ext cx="3291276" cy="479482"/>
      </dsp:txXfrm>
    </dsp:sp>
    <dsp:sp modelId="{F1687A68-0390-49FA-89CE-FE925DE47CB2}">
      <dsp:nvSpPr>
        <dsp:cNvPr id="0" name=""/>
        <dsp:cNvSpPr/>
      </dsp:nvSpPr>
      <dsp:spPr>
        <a:xfrm>
          <a:off x="0" y="3124625"/>
          <a:ext cx="477593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3CC4B8-B201-4842-ABC3-50CE3C3455D2}">
      <dsp:nvSpPr>
        <dsp:cNvPr id="0" name=""/>
        <dsp:cNvSpPr/>
      </dsp:nvSpPr>
      <dsp:spPr>
        <a:xfrm>
          <a:off x="258115" y="2850358"/>
          <a:ext cx="3343154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363" tIns="0" rIns="12636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Pazopanib</a:t>
          </a:r>
          <a:endParaRPr lang="en-US" sz="1800" kern="1200" dirty="0"/>
        </a:p>
      </dsp:txBody>
      <dsp:txXfrm>
        <a:off x="284054" y="2876297"/>
        <a:ext cx="3291276" cy="479482"/>
      </dsp:txXfrm>
    </dsp:sp>
    <dsp:sp modelId="{AFD207ED-223A-4A42-A7F9-EF93F464644F}">
      <dsp:nvSpPr>
        <dsp:cNvPr id="0" name=""/>
        <dsp:cNvSpPr/>
      </dsp:nvSpPr>
      <dsp:spPr>
        <a:xfrm>
          <a:off x="0" y="3941105"/>
          <a:ext cx="477593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6E5CB2-6864-4DA2-A051-4BEA1E3A3BE2}">
      <dsp:nvSpPr>
        <dsp:cNvPr id="0" name=""/>
        <dsp:cNvSpPr/>
      </dsp:nvSpPr>
      <dsp:spPr>
        <a:xfrm>
          <a:off x="238796" y="3675425"/>
          <a:ext cx="3343154" cy="5313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363" tIns="0" rIns="126363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Clinical</a:t>
          </a:r>
          <a:r>
            <a:rPr lang="en-US" sz="1800" kern="1200" baseline="0"/>
            <a:t> Trial: S1931/PROBE trial</a:t>
          </a:r>
          <a:endParaRPr lang="en-US" sz="1800" kern="1200" dirty="0"/>
        </a:p>
      </dsp:txBody>
      <dsp:txXfrm>
        <a:off x="264735" y="3701364"/>
        <a:ext cx="3291276" cy="4794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26A84-C1DD-2A42-AA94-7E6A792ADBEE}">
      <dsp:nvSpPr>
        <dsp:cNvPr id="0" name=""/>
        <dsp:cNvSpPr/>
      </dsp:nvSpPr>
      <dsp:spPr>
        <a:xfrm>
          <a:off x="0" y="0"/>
          <a:ext cx="586104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963B1-25A8-8A4F-AABA-D840E1D4D300}">
      <dsp:nvSpPr>
        <dsp:cNvPr id="0" name=""/>
        <dsp:cNvSpPr/>
      </dsp:nvSpPr>
      <dsp:spPr>
        <a:xfrm>
          <a:off x="0" y="0"/>
          <a:ext cx="5861048" cy="2076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5cm left renal mass</a:t>
          </a:r>
        </a:p>
      </dsp:txBody>
      <dsp:txXfrm>
        <a:off x="0" y="0"/>
        <a:ext cx="5861048" cy="2076053"/>
      </dsp:txXfrm>
    </dsp:sp>
    <dsp:sp modelId="{7133F436-CCDB-CE4C-AACD-C867358F82CD}">
      <dsp:nvSpPr>
        <dsp:cNvPr id="0" name=""/>
        <dsp:cNvSpPr/>
      </dsp:nvSpPr>
      <dsp:spPr>
        <a:xfrm>
          <a:off x="0" y="2076053"/>
          <a:ext cx="586104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3D989C-1470-6E40-981E-210A0B8EBD18}">
      <dsp:nvSpPr>
        <dsp:cNvPr id="0" name=""/>
        <dsp:cNvSpPr/>
      </dsp:nvSpPr>
      <dsp:spPr>
        <a:xfrm>
          <a:off x="0" y="2076053"/>
          <a:ext cx="5861048" cy="20760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2cm right adrenal mass</a:t>
          </a:r>
        </a:p>
      </dsp:txBody>
      <dsp:txXfrm>
        <a:off x="0" y="2076053"/>
        <a:ext cx="5861048" cy="20760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12543-4AF7-1644-B687-DA57DBC22E75}">
      <dsp:nvSpPr>
        <dsp:cNvPr id="0" name=""/>
        <dsp:cNvSpPr/>
      </dsp:nvSpPr>
      <dsp:spPr>
        <a:xfrm>
          <a:off x="0" y="732859"/>
          <a:ext cx="3982587" cy="14657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Clear cell RCC</a:t>
          </a:r>
        </a:p>
      </dsp:txBody>
      <dsp:txXfrm>
        <a:off x="42929" y="775788"/>
        <a:ext cx="3896729" cy="13798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6EDC1-C333-F34E-8787-CE4F258A9BC9}">
      <dsp:nvSpPr>
        <dsp:cNvPr id="0" name=""/>
        <dsp:cNvSpPr/>
      </dsp:nvSpPr>
      <dsp:spPr>
        <a:xfrm>
          <a:off x="0" y="1394407"/>
          <a:ext cx="477593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78C356-2005-FC43-94A9-B02EDEF8FC6F}">
      <dsp:nvSpPr>
        <dsp:cNvPr id="0" name=""/>
        <dsp:cNvSpPr/>
      </dsp:nvSpPr>
      <dsp:spPr>
        <a:xfrm>
          <a:off x="238563" y="457681"/>
          <a:ext cx="3339889" cy="11581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363" tIns="0" rIns="12636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Surgery</a:t>
          </a:r>
          <a:r>
            <a:rPr lang="en-US" sz="1500" kern="1200" baseline="0" dirty="0"/>
            <a:t> to render the patient in CR</a:t>
          </a:r>
          <a:endParaRPr lang="en-US" sz="1500" kern="1200" dirty="0"/>
        </a:p>
      </dsp:txBody>
      <dsp:txXfrm>
        <a:off x="295098" y="514216"/>
        <a:ext cx="3226819" cy="1045055"/>
      </dsp:txXfrm>
    </dsp:sp>
    <dsp:sp modelId="{3BA8789A-9258-6B45-B505-49E3A336A599}">
      <dsp:nvSpPr>
        <dsp:cNvPr id="0" name=""/>
        <dsp:cNvSpPr/>
      </dsp:nvSpPr>
      <dsp:spPr>
        <a:xfrm>
          <a:off x="0" y="2513068"/>
          <a:ext cx="477593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BC2CC7-0135-A747-831C-D95B803ABAAE}">
      <dsp:nvSpPr>
        <dsp:cNvPr id="0" name=""/>
        <dsp:cNvSpPr/>
      </dsp:nvSpPr>
      <dsp:spPr>
        <a:xfrm>
          <a:off x="157577" y="1861342"/>
          <a:ext cx="3343154" cy="88106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363" tIns="0" rIns="12636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Immune</a:t>
          </a:r>
          <a:r>
            <a:rPr lang="en-US" sz="1500" kern="1200" baseline="0" dirty="0"/>
            <a:t> based Combination Regimen</a:t>
          </a:r>
          <a:endParaRPr lang="en-US" sz="1500" kern="1200" dirty="0"/>
        </a:p>
      </dsp:txBody>
      <dsp:txXfrm>
        <a:off x="200587" y="1904352"/>
        <a:ext cx="3257134" cy="795041"/>
      </dsp:txXfrm>
    </dsp:sp>
    <dsp:sp modelId="{CD5EA7E2-7B9E-4F4E-9C45-D587CE98D222}">
      <dsp:nvSpPr>
        <dsp:cNvPr id="0" name=""/>
        <dsp:cNvSpPr/>
      </dsp:nvSpPr>
      <dsp:spPr>
        <a:xfrm>
          <a:off x="0" y="3968528"/>
          <a:ext cx="4775935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0A9BE-F743-FA47-BDAE-44C513A390DD}">
      <dsp:nvSpPr>
        <dsp:cNvPr id="0" name=""/>
        <dsp:cNvSpPr/>
      </dsp:nvSpPr>
      <dsp:spPr>
        <a:xfrm>
          <a:off x="238563" y="2972068"/>
          <a:ext cx="3359728" cy="121785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6363" tIns="0" rIns="12636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Immune therapy followed by surgery  </a:t>
          </a:r>
        </a:p>
      </dsp:txBody>
      <dsp:txXfrm>
        <a:off x="298014" y="3031519"/>
        <a:ext cx="3240826" cy="1098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61D6C-14C5-3A44-8E3A-4D465321ED47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4FCD-2836-494B-A704-E09BD83791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01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80E03-59A3-E642-9C0D-E919381BCDC5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6171-A15F-AF4E-B7C5-E1453CAAF64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scopubs.org/doi/abs/10.1200/JCO.2023.41.6_suppl.157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Besides rearranging where everything sites (typically to earlier and/or with combos) focus on one clinical class (stem-like) and one technologic improvement (actinium)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553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B1ABCE6C-0B34-10EC-F874-774CFCFFFD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7D2BCDCF-37FE-21F6-C5BA-C3449F97E9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4042864-7C53-1AD7-82EE-731055ECD6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556A7EC-56D3-4FFA-BEAC-F8E280D92E5D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DLL3 </a:t>
            </a:r>
            <a:r>
              <a:rPr lang="en-US" dirty="0" err="1"/>
              <a:t>tarlatamab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567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to radium, strontium, samarium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710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Prognostic risk groups, not predictive- developed in the TKI only era</a:t>
            </a:r>
          </a:p>
          <a:p>
            <a:r>
              <a:rPr lang="en-US" dirty="0"/>
              <a:t>Data a bit more clear in the int/poor risk group and that makes up the majority of our pts so will start there</a:t>
            </a:r>
          </a:p>
          <a:p>
            <a:r>
              <a:rPr lang="en-US" dirty="0"/>
              <a:t>0- favorable, 1-2 intermediate, 3 or more poor</a:t>
            </a:r>
          </a:p>
          <a:p>
            <a:r>
              <a:rPr lang="en-US" dirty="0"/>
              <a:t>IMDC developed in ~650 pts, validated in 1000</a:t>
            </a:r>
          </a:p>
          <a:p>
            <a:r>
              <a:rPr lang="en-US" dirty="0"/>
              <a:t>International Metastatic RCC Database Consortium</a:t>
            </a:r>
          </a:p>
          <a:p>
            <a:r>
              <a:rPr lang="en-US" dirty="0"/>
              <a:t>2008-2011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Heng DY,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Xie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W, Regan MM, Harshman LC, Bjarnason GA,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Vaishampayan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UN, Mackenzie M, Wood L,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Donskov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F, Tan MH,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Rha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SY, Agarwal N,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Kollmannsberger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C,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Rini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BI, Choueiri TK. External validation and comparison with other models of the International Metastatic Renal-Cell Carcinoma Database Consortium prognostic model: a population-based study. Lancet Oncol. 2013 Feb;14(2):141-8.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10.1016/S1470-2045(12)70559-4.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2013 Jan 9. PMID: 23312463; PMCID: PMC4144042.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54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Graphs are in all risk types</a:t>
            </a:r>
          </a:p>
          <a:p>
            <a:r>
              <a:rPr lang="en-US" dirty="0"/>
              <a:t>https://pubmed.ncbi.nlm.nih.gov/35383908/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https://dailynews.ascopubs.org/do/checkmate-9er-update-survival-better-first-line-nivolumab-cabozantinib-versus-sunitinib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https://www.urotoday.com/conference-highlights/asco-2023/asco-2023-kidney-cancer/144965-asco-2023-pembrolizumab-axitinib-versus-sunitinib-as-first-line-therapy-for-advanced-clear-cell-rcc-5-year-analysis-of-keynote-426.html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24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https://www.ncbi.nlm.nih.gov/pmc/articles/PMC9357269/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292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https://www.sciencedirect.com/science/article/pii/S2059702920327642</a:t>
            </a:r>
          </a:p>
          <a:p>
            <a:r>
              <a:rPr lang="en-US" dirty="0"/>
              <a:t>https://www.onclive.com/view/long-term-keynote-426-data-continue-to-support-frontline-pembrolizumab-plus-axitinib-as-soc-for-advanced-ccrcc</a:t>
            </a:r>
          </a:p>
          <a:p>
            <a:r>
              <a:rPr lang="en-US" dirty="0"/>
              <a:t>https://dailynews.ascopubs.org/do/checkmate-9er-update-survival-better-first-line-nivolumab-cabozantinib-versus-sunitinib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664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Martins, F.,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Sofiya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 L.,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Sykiotis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 G.P. </a:t>
            </a:r>
            <a:r>
              <a:rPr lang="en-US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Adverse effects of immune-checkpoint inhibitors: epidemiology, management and surveillance. </a:t>
            </a:r>
            <a:r>
              <a:rPr lang="en-US" b="0" i="1" dirty="0">
                <a:solidFill>
                  <a:srgbClr val="222222"/>
                </a:solidFill>
                <a:effectLst/>
                <a:latin typeface="-apple-system"/>
              </a:rPr>
              <a:t>Nat Rev Clin Oncol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16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 563–580 (2019). https://doi.org/10.1038/s41571-019-0218-0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610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69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94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https://www.sciencedirect.com/science/article/pii/S1470204516301966?via%3Dihub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29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https://www.ncbi.nlm.nih.gov/pmc/articles/PMC7359377/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21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line treatment: 31% </a:t>
            </a:r>
            <a:r>
              <a:rPr lang="en-US" dirty="0" err="1"/>
              <a:t>ipi</a:t>
            </a:r>
            <a:r>
              <a:rPr lang="en-US" dirty="0"/>
              <a:t>/</a:t>
            </a:r>
            <a:r>
              <a:rPr lang="en-US" dirty="0" err="1"/>
              <a:t>nivo</a:t>
            </a:r>
            <a:r>
              <a:rPr lang="en-US" dirty="0"/>
              <a:t>, 35% TKI, 14% </a:t>
            </a:r>
            <a:r>
              <a:rPr lang="en-US" dirty="0" err="1"/>
              <a:t>axi</a:t>
            </a:r>
            <a:r>
              <a:rPr lang="en-US" dirty="0"/>
              <a:t>/</a:t>
            </a:r>
            <a:r>
              <a:rPr lang="en-US" dirty="0" err="1"/>
              <a:t>pembro</a:t>
            </a:r>
            <a:endParaRPr lang="en-US" dirty="0"/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line: 87% </a:t>
            </a:r>
            <a:r>
              <a:rPr lang="en-US" dirty="0" err="1"/>
              <a:t>nivo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010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 study: Netherlands; BP increase more common in women(57 vs 44%); include HCC (37%) and RCC (28%) pts; only was able to compare CCBS and ACE/ARBS since numbers for others was too small</a:t>
            </a:r>
          </a:p>
          <a:p>
            <a:r>
              <a:rPr lang="en-US" dirty="0"/>
              <a:t>The </a:t>
            </a:r>
            <a:r>
              <a:rPr lang="en-US" dirty="0" err="1"/>
              <a:t>hypothesised</a:t>
            </a:r>
            <a:r>
              <a:rPr lang="en-US" dirty="0"/>
              <a:t> mechanism for CCBs increasing the risk of developing</a:t>
            </a:r>
          </a:p>
          <a:p>
            <a:r>
              <a:rPr lang="en-US" dirty="0"/>
              <a:t>cancer is through decreased influx of calcium inhibiting</a:t>
            </a:r>
          </a:p>
          <a:p>
            <a:r>
              <a:rPr lang="en-US" dirty="0"/>
              <a:t>apoptosis.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664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0213" y="692150"/>
            <a:ext cx="6143625" cy="3459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93E50D-965A-428E-8DF6-5488CB4476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377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0213" y="692150"/>
            <a:ext cx="6143625" cy="3459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AE, adverse event; ECOG, Eastern Cooperative Oncology Group; </a:t>
            </a:r>
            <a:r>
              <a:rPr lang="en-US" i="1" dirty="0" err="1"/>
              <a:t>mets</a:t>
            </a:r>
            <a:r>
              <a:rPr lang="en-US" i="1" dirty="0"/>
              <a:t>, metastases; </a:t>
            </a:r>
            <a:r>
              <a:rPr lang="en-US" i="1" dirty="0" err="1"/>
              <a:t>mRCC</a:t>
            </a:r>
            <a:r>
              <a:rPr lang="en-US" i="1" dirty="0"/>
              <a:t>, metastatic renal cell carcinoma; </a:t>
            </a:r>
            <a:r>
              <a:rPr lang="en-US" i="1" dirty="0" err="1"/>
              <a:t>MSKCC</a:t>
            </a:r>
            <a:r>
              <a:rPr lang="en-US" i="1" dirty="0"/>
              <a:t>, Memorial Sloan Kettering Cancer Center; PS, performance status; </a:t>
            </a:r>
            <a:r>
              <a:rPr lang="en-US" i="1" dirty="0" err="1"/>
              <a:t>RECIST</a:t>
            </a:r>
            <a:r>
              <a:rPr lang="en-US" i="1" dirty="0"/>
              <a:t>, Response Evaluation Criteria in Solid Tumors.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0128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0213" y="692150"/>
            <a:ext cx="6143625" cy="3459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3370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0213" y="692150"/>
            <a:ext cx="6143625" cy="3459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err="1"/>
              <a:t>DCR</a:t>
            </a:r>
            <a:r>
              <a:rPr lang="en-US" i="1" dirty="0"/>
              <a:t>, disease control rate; PD, progressive diseases; NE, not evaluable; SD, stable disease.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5119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0213" y="692150"/>
            <a:ext cx="6143625" cy="3459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err="1"/>
              <a:t>mRCC</a:t>
            </a:r>
            <a:r>
              <a:rPr lang="en-US" i="1" dirty="0"/>
              <a:t>, metastatic renal cell carcinoma.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S P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235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believe </a:t>
            </a:r>
            <a:r>
              <a:rPr lang="en-US" dirty="0" err="1"/>
              <a:t>presurgical</a:t>
            </a:r>
            <a:r>
              <a:rPr lang="en-US" dirty="0"/>
              <a:t> priming is necessary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Rationale for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neoadjuvant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priming: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know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nivo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can work in the metastatic setting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i.e., when there is tumor present; we do not know if it works when there is no or much less tumor present (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micrometastatic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 out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Drake Lab has shown the anti-PD-1 can 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xpand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patient's endogenous tumor-specific PD-1 expressing cells to infiltrate the primary tumor and tumor-draining lymph nodes.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Effector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memory cells can traffic to distant sites, escape surgical removal, and potentially eradicate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micrometastatic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disease.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  <a:sym typeface="Wingdings" pitchFamily="2" charset="2"/>
            </a:endParaRP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Nephrectomy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 removes the antigen,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effector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 cells, and cytokines that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 PD-1 and PD-L1 expression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This is supported by Campbell Lab which has shown elevated levels of peripheral circulating PD-1 cells in patients with RCC pre surgery and significant decreases after nephrectomy (MacFarlane Cancer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Immunol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 Research 2014). </a:t>
            </a:r>
          </a:p>
          <a:p>
            <a:endParaRPr lang="en-US" dirty="0"/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629EDF-AD1A-B149-B90D-CBBF534992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42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PROSPER</a:t>
            </a:r>
          </a:p>
          <a:p>
            <a:endParaRPr lang="en-US" sz="1100" dirty="0"/>
          </a:p>
          <a:p>
            <a:pPr marL="324349" indent="-324349">
              <a:buFont typeface="Arial"/>
              <a:buChar char="•"/>
            </a:pPr>
            <a:r>
              <a:rPr lang="en-US" sz="1100" dirty="0"/>
              <a:t>In terms of details, we are targeting a higher risk </a:t>
            </a:r>
            <a:r>
              <a:rPr lang="en-US" sz="1100" dirty="0" err="1"/>
              <a:t>popn</a:t>
            </a:r>
            <a:r>
              <a:rPr lang="en-US" sz="1100" dirty="0"/>
              <a:t> of at least 7cm T2 or clinical node positive M0 patients</a:t>
            </a:r>
          </a:p>
          <a:p>
            <a:pPr marL="324349" indent="-324349">
              <a:buFont typeface="Arial"/>
              <a:buChar char="•"/>
            </a:pPr>
            <a:r>
              <a:rPr lang="en-US" sz="1100" dirty="0"/>
              <a:t>Will be randomized 1:1 to either </a:t>
            </a:r>
            <a:r>
              <a:rPr lang="en-US" sz="1100" dirty="0" err="1"/>
              <a:t>nivo</a:t>
            </a:r>
            <a:r>
              <a:rPr lang="en-US" sz="1100" dirty="0"/>
              <a:t> x 2 f/b </a:t>
            </a:r>
            <a:r>
              <a:rPr lang="en-US" sz="1100" dirty="0" err="1"/>
              <a:t>surg</a:t>
            </a:r>
            <a:r>
              <a:rPr lang="en-US" sz="1100" dirty="0"/>
              <a:t> f/b adjuvant therapy or to SOC nephrectomy f/b observation</a:t>
            </a:r>
          </a:p>
          <a:p>
            <a:pPr marL="324349" indent="-324349">
              <a:buFont typeface="Arial"/>
              <a:buChar char="•"/>
            </a:pPr>
            <a:r>
              <a:rPr lang="en-US" sz="1100" dirty="0"/>
              <a:t>Primary EP is to see an at least 13% benefit in RFS.</a:t>
            </a:r>
          </a:p>
          <a:p>
            <a:pPr marL="324349" indent="-324349">
              <a:buFont typeface="Arial"/>
              <a:buChar char="•"/>
            </a:pPr>
            <a:r>
              <a:rPr lang="en-US" sz="1100" dirty="0"/>
              <a:t>Also powered to detect an OS benefit and RFS benefit specifically in clear cell </a:t>
            </a:r>
            <a:r>
              <a:rPr lang="en-US" sz="1100" dirty="0" err="1"/>
              <a:t>pts</a:t>
            </a:r>
            <a:endParaRPr lang="en-US" sz="1100" dirty="0"/>
          </a:p>
          <a:p>
            <a:pPr marL="324349" indent="-324349">
              <a:buFont typeface="Arial"/>
              <a:buChar char="•"/>
            </a:pPr>
            <a:r>
              <a:rPr lang="en-US" sz="1100" dirty="0"/>
              <a:t>Safety, tolerability, and </a:t>
            </a:r>
            <a:r>
              <a:rPr lang="en-US" sz="1100" dirty="0" err="1"/>
              <a:t>QoL</a:t>
            </a:r>
            <a:r>
              <a:rPr lang="en-US" sz="1100" dirty="0"/>
              <a:t> endpoints are critical in this generally otherwise healthy </a:t>
            </a:r>
            <a:r>
              <a:rPr lang="en-US" sz="1100" dirty="0" err="1"/>
              <a:t>pt</a:t>
            </a:r>
            <a:r>
              <a:rPr lang="en-US" sz="1100" dirty="0"/>
              <a:t> </a:t>
            </a:r>
            <a:r>
              <a:rPr lang="en-US" sz="1100" dirty="0" err="1"/>
              <a:t>popn</a:t>
            </a:r>
            <a:r>
              <a:rPr lang="en-US" sz="1100" dirty="0"/>
              <a:t> who could be cured with surgery alone</a:t>
            </a:r>
          </a:p>
          <a:p>
            <a:pPr marL="324349" indent="-324349">
              <a:buFont typeface="Arial"/>
              <a:buChar char="•"/>
            </a:pPr>
            <a:r>
              <a:rPr lang="en-US" sz="1100" dirty="0"/>
              <a:t>Accrue 264 </a:t>
            </a:r>
            <a:r>
              <a:rPr lang="en-US" sz="1100" dirty="0" err="1"/>
              <a:t>pts</a:t>
            </a:r>
            <a:r>
              <a:rPr lang="en-US" sz="1100" dirty="0"/>
              <a:t>/year for 2.9 years with 2.1 additional years of follow-up</a:t>
            </a:r>
          </a:p>
          <a:p>
            <a:pPr marL="324349" indent="-324349">
              <a:buFont typeface="Arial"/>
              <a:buChar char="•"/>
            </a:pPr>
            <a:r>
              <a:rPr lang="en-US" sz="1100" dirty="0">
                <a:cs typeface="Calibri"/>
              </a:rPr>
              <a:t>Biopsy mandatory; recognize it is not SOC but the </a:t>
            </a:r>
            <a:r>
              <a:rPr lang="en-US" sz="1100" dirty="0" err="1">
                <a:cs typeface="Calibri"/>
              </a:rPr>
              <a:t>neoadjuvant</a:t>
            </a:r>
            <a:r>
              <a:rPr lang="en-US" sz="1100" dirty="0">
                <a:cs typeface="Calibri"/>
              </a:rPr>
              <a:t> approach but will ensure we don’t </a:t>
            </a:r>
            <a:r>
              <a:rPr lang="en-US" sz="1100" dirty="0" err="1">
                <a:cs typeface="Calibri"/>
              </a:rPr>
              <a:t>tx</a:t>
            </a:r>
            <a:r>
              <a:rPr lang="en-US" sz="1100" dirty="0">
                <a:cs typeface="Calibri"/>
              </a:rPr>
              <a:t> people who don’t have RCC and is a MAJOR opportunity for biomarker discovery..</a:t>
            </a:r>
          </a:p>
          <a:p>
            <a:pPr marL="0" indent="0">
              <a:buFont typeface="Arial"/>
              <a:buNone/>
            </a:pPr>
            <a:endParaRPr lang="en-US" sz="1100" dirty="0"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US" sz="1100" dirty="0">
                <a:cs typeface="Calibri"/>
              </a:rPr>
              <a:t>CTEP mandated biopsy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629EDF-AD1A-B149-B90D-CBBF534992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2192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587D5-9593-8740-BB59-66DB12C9C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4590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587D5-9593-8740-BB59-66DB12C9C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6357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0CD033-6482-4E0F-9631-73E27C994A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253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N </a:t>
            </a:r>
            <a:r>
              <a:rPr lang="en-US" b="0" i="0" u="none" strike="noStrike" dirty="0" err="1">
                <a:solidFill>
                  <a:srgbClr val="666666"/>
                </a:solidFill>
                <a:effectLst/>
                <a:latin typeface="ff-scala-sans-pro"/>
              </a:rPr>
              <a:t>Engl</a:t>
            </a:r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 J Med 2018; 378:2465-2474 – original PROSPER report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N </a:t>
            </a:r>
            <a:r>
              <a:rPr lang="en-US" b="0" i="0" u="none" strike="noStrike" dirty="0" err="1">
                <a:solidFill>
                  <a:srgbClr val="666666"/>
                </a:solidFill>
                <a:effectLst/>
                <a:latin typeface="ff-scala-sans-pro"/>
              </a:rPr>
              <a:t>Engl</a:t>
            </a:r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 J Med 2020; 382:2197-2206 – PROSPER update</a:t>
            </a:r>
          </a:p>
          <a:p>
            <a:endParaRPr lang="en-US" b="0" i="0" u="none" strike="noStrike" dirty="0">
              <a:solidFill>
                <a:srgbClr val="666666"/>
              </a:solidFill>
              <a:effectLst/>
              <a:latin typeface="ff-scala-sans-pro"/>
            </a:endParaRPr>
          </a:p>
          <a:p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N </a:t>
            </a:r>
            <a:r>
              <a:rPr lang="en-US" b="0" i="0" u="none" strike="noStrike" dirty="0" err="1">
                <a:solidFill>
                  <a:srgbClr val="666666"/>
                </a:solidFill>
                <a:effectLst/>
                <a:latin typeface="ff-scala-sans-pro"/>
              </a:rPr>
              <a:t>Engl</a:t>
            </a:r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 J Med 2019; 380:1235-1246 – initial ARAMIS report</a:t>
            </a:r>
          </a:p>
          <a:p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N </a:t>
            </a:r>
            <a:r>
              <a:rPr lang="en-US" b="0" i="0" u="none" strike="noStrike" dirty="0" err="1">
                <a:solidFill>
                  <a:srgbClr val="666666"/>
                </a:solidFill>
                <a:effectLst/>
                <a:latin typeface="ff-scala-sans-pro"/>
              </a:rPr>
              <a:t>Engl</a:t>
            </a:r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 J Med 2020; 383:1040-1049 – ARAMIS update</a:t>
            </a:r>
          </a:p>
          <a:p>
            <a:endParaRPr lang="en-US" dirty="0"/>
          </a:p>
          <a:p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N </a:t>
            </a:r>
            <a:r>
              <a:rPr lang="en-US" b="0" i="0" u="none" strike="noStrike" dirty="0" err="1">
                <a:solidFill>
                  <a:srgbClr val="666666"/>
                </a:solidFill>
                <a:effectLst/>
                <a:latin typeface="ff-scala-sans-pro"/>
              </a:rPr>
              <a:t>Engl</a:t>
            </a:r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 J Med 2018; 378:1408-1418 – initial SPARTAN report</a:t>
            </a:r>
            <a:endParaRPr lang="en-US" dirty="0"/>
          </a:p>
          <a:p>
            <a:r>
              <a:rPr lang="en-US" dirty="0"/>
              <a:t>European Urology 2021; 79: 150-158 – SPARTAN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840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N </a:t>
            </a:r>
            <a:r>
              <a:rPr lang="en-US" b="0" i="0" u="none" strike="noStrike" dirty="0" err="1">
                <a:solidFill>
                  <a:srgbClr val="666666"/>
                </a:solidFill>
                <a:effectLst/>
                <a:latin typeface="ff-scala-sans-pro"/>
              </a:rPr>
              <a:t>Engl</a:t>
            </a:r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 J Med 2018; 378:2465-2474 – original PROSPER report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N </a:t>
            </a:r>
            <a:r>
              <a:rPr lang="en-US" b="0" i="0" u="none" strike="noStrike" dirty="0" err="1">
                <a:solidFill>
                  <a:srgbClr val="666666"/>
                </a:solidFill>
                <a:effectLst/>
                <a:latin typeface="ff-scala-sans-pro"/>
              </a:rPr>
              <a:t>Engl</a:t>
            </a:r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 J Med 2020; 382:2197-2206 – PROSPER update</a:t>
            </a:r>
          </a:p>
          <a:p>
            <a:endParaRPr lang="en-US" b="0" i="0" u="none" strike="noStrike" dirty="0">
              <a:solidFill>
                <a:srgbClr val="666666"/>
              </a:solidFill>
              <a:effectLst/>
              <a:latin typeface="ff-scala-sans-pro"/>
            </a:endParaRPr>
          </a:p>
          <a:p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N </a:t>
            </a:r>
            <a:r>
              <a:rPr lang="en-US" b="0" i="0" u="none" strike="noStrike" dirty="0" err="1">
                <a:solidFill>
                  <a:srgbClr val="666666"/>
                </a:solidFill>
                <a:effectLst/>
                <a:latin typeface="ff-scala-sans-pro"/>
              </a:rPr>
              <a:t>Engl</a:t>
            </a:r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 J Med 2019; 380:1235-1246 – initial ARAMIS report</a:t>
            </a:r>
          </a:p>
          <a:p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N </a:t>
            </a:r>
            <a:r>
              <a:rPr lang="en-US" b="0" i="0" u="none" strike="noStrike" dirty="0" err="1">
                <a:solidFill>
                  <a:srgbClr val="666666"/>
                </a:solidFill>
                <a:effectLst/>
                <a:latin typeface="ff-scala-sans-pro"/>
              </a:rPr>
              <a:t>Engl</a:t>
            </a:r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 J Med 2020; 383:1040-1049 – ARAMIS update</a:t>
            </a:r>
          </a:p>
          <a:p>
            <a:endParaRPr lang="en-US" dirty="0"/>
          </a:p>
          <a:p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N </a:t>
            </a:r>
            <a:r>
              <a:rPr lang="en-US" b="0" i="0" u="none" strike="noStrike" dirty="0" err="1">
                <a:solidFill>
                  <a:srgbClr val="666666"/>
                </a:solidFill>
                <a:effectLst/>
                <a:latin typeface="ff-scala-sans-pro"/>
              </a:rPr>
              <a:t>Engl</a:t>
            </a:r>
            <a:r>
              <a:rPr lang="en-US" b="0" i="0" u="none" strike="noStrike" dirty="0">
                <a:solidFill>
                  <a:srgbClr val="666666"/>
                </a:solidFill>
                <a:effectLst/>
                <a:latin typeface="ff-scala-sans-pro"/>
              </a:rPr>
              <a:t> J Med 2018; 378:1408-1418 – initial SPARTAN report</a:t>
            </a:r>
            <a:endParaRPr lang="en-US" dirty="0"/>
          </a:p>
          <a:p>
            <a:r>
              <a:rPr lang="en-US" dirty="0"/>
              <a:t>European Urology 2021; 79: 150-158 – SPARTAN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7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www.cancertherapyadvisor.com</a:t>
            </a:r>
            <a:r>
              <a:rPr lang="en-US" dirty="0"/>
              <a:t>/</a:t>
            </a:r>
            <a:r>
              <a:rPr lang="en-US" dirty="0" err="1"/>
              <a:t>clinicianpov</a:t>
            </a:r>
            <a:r>
              <a:rPr lang="en-US" dirty="0"/>
              <a:t>/prostate-cancer-metastases-androgen-receptor-pathway-inhibitors-apalutamide-2/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SPARTAN update – 2023 ASCO GU post hoc analysis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1200" dirty="0">
                <a:hlinkClick r:id="rId3"/>
              </a:rPr>
              <a:t>https://ascopubs.org/doi/abs/10.1200/JCO.2023.41.6_suppl.157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Patients with adverse features more likely to progressed and go on to subsequent therapy; choice of therapy did not seem to impact efficacy outcomes (</a:t>
            </a:r>
            <a:r>
              <a:rPr lang="en-US" sz="1200" dirty="0" err="1"/>
              <a:t>abi</a:t>
            </a:r>
            <a:r>
              <a:rPr lang="en-US" sz="1200" dirty="0"/>
              <a:t>, </a:t>
            </a:r>
            <a:r>
              <a:rPr lang="en-US" sz="1200" dirty="0" err="1"/>
              <a:t>enza</a:t>
            </a:r>
            <a:r>
              <a:rPr lang="en-US" sz="1200" dirty="0"/>
              <a:t>, </a:t>
            </a:r>
            <a:r>
              <a:rPr lang="en-US" sz="1200" dirty="0" err="1"/>
              <a:t>doce</a:t>
            </a:r>
            <a:r>
              <a:rPr lang="en-US" sz="1200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101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86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840F-DD3C-4025-8609-7921DD30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43B1B-5D1B-4585-BCA6-F5C414891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75597-F7DB-469A-B1CB-ABC60C45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C1D61-D90F-44D8-8197-4BE75896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653B4-2114-435A-A8E6-EB1111C1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643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375"/>
            <a:ext cx="7772400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D66A0383-6420-A641-A4F0-5BF68F07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AE093F-AEC3-DF43-9285-BE12071A45AA}" type="datetime1">
              <a:rPr lang="en-US" altLang="en-US"/>
              <a:pPr/>
              <a:t>8/4/2023</a:t>
            </a:fld>
            <a:endParaRPr lang="en-US" alt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389686EE-3DC1-D549-A948-39E4E8480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5914C560-8B94-8541-B50A-F91676E0E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45667-0347-A344-BBF8-1FA0F887F9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6910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1328EB11-116B-CD4B-878C-92E080654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FB55CF-C748-8846-B050-F3CE1225FBE0}" type="datetime1">
              <a:rPr lang="en-US" altLang="en-US"/>
              <a:pPr/>
              <a:t>8/4/2023</a:t>
            </a:fld>
            <a:endParaRPr lang="en-US" alt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72BA1E6C-6056-A44B-A9A1-260EAF79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23CDA50A-9AA9-234A-AF4E-E15B86BBA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8E615-2581-B341-81A9-912D29CF0C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5379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92"/>
            <a:ext cx="7772400" cy="102250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DF387762-DBB5-5849-A94F-6C4380B3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EBC032-02F1-E947-81B2-C393FC9FD569}" type="datetime1">
              <a:rPr lang="en-US" altLang="en-US"/>
              <a:pPr/>
              <a:t>8/4/2023</a:t>
            </a:fld>
            <a:endParaRPr lang="en-US" alt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65A5B2A7-36C8-3B43-A9DE-89CC2526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09290C33-09CC-4343-8BCA-97CD921C3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EA37-28F2-F14F-AF6F-03A3F0B8CE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3301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086856"/>
            <a:ext cx="3671888" cy="360378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533" y="1086856"/>
            <a:ext cx="3673475" cy="360378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id="{C89B8EB2-9660-2B47-91B8-91BD4C2A4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93D9A4-D5C5-A24F-B0B8-75A99C098ACD}" type="datetime1">
              <a:rPr lang="en-US" altLang="en-US"/>
              <a:pPr/>
              <a:t>8/4/2023</a:t>
            </a:fld>
            <a:endParaRPr lang="en-US" alt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D388B9A0-9109-B64F-A907-9DB407D08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82EB72C1-4906-AA4E-A840-82C1E3DE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6CCBA-53D3-6941-914D-BEB8F6D4A9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983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170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4"/>
            <a:ext cx="4040188" cy="4802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4" y="1152404"/>
            <a:ext cx="4041775" cy="4802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4" y="1632667"/>
            <a:ext cx="4041775" cy="29662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3">
            <a:extLst>
              <a:ext uri="{FF2B5EF4-FFF2-40B4-BE49-F238E27FC236}">
                <a16:creationId xmlns:a16="http://schemas.microsoft.com/office/drawing/2014/main" id="{C6254E3B-2CF9-AE45-ACA9-2F06A6B45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56DC69-389F-894B-A84F-3B595F155208}" type="datetime1">
              <a:rPr lang="en-US" altLang="en-US"/>
              <a:pPr/>
              <a:t>8/4/2023</a:t>
            </a:fld>
            <a:endParaRPr lang="en-US" altLang="en-US"/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FB60A0FA-7A77-1643-BAFD-0EB9D0453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1">
            <a:extLst>
              <a:ext uri="{FF2B5EF4-FFF2-40B4-BE49-F238E27FC236}">
                <a16:creationId xmlns:a16="http://schemas.microsoft.com/office/drawing/2014/main" id="{81FF70DD-D113-2846-903C-1DC13DF45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F900C5-E1FF-CB4E-B3F5-BBB184A84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4202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>
            <a:extLst>
              <a:ext uri="{FF2B5EF4-FFF2-40B4-BE49-F238E27FC236}">
                <a16:creationId xmlns:a16="http://schemas.microsoft.com/office/drawing/2014/main" id="{E18B0E89-2FD0-6E47-9390-3B4909994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341193-AB11-064B-9E3E-A2621D795837}" type="datetime1">
              <a:rPr lang="en-US" altLang="en-US"/>
              <a:pPr/>
              <a:t>8/4/2023</a:t>
            </a:fld>
            <a:endParaRPr lang="en-US" alt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75441512-2A5F-EF44-B4A2-F3B01230C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B125CC27-B085-894B-88CC-EB8F353B8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A67F5-C147-9540-8EC5-3DFDA6FE83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6224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>
            <a:extLst>
              <a:ext uri="{FF2B5EF4-FFF2-40B4-BE49-F238E27FC236}">
                <a16:creationId xmlns:a16="http://schemas.microsoft.com/office/drawing/2014/main" id="{37C8144A-083A-0F41-8AA0-6F4211D40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07B344-0D2F-274E-8586-0BD5E4C73595}" type="datetime1">
              <a:rPr lang="en-US" altLang="en-US"/>
              <a:pPr/>
              <a:t>8/4/2023</a:t>
            </a:fld>
            <a:endParaRPr lang="en-US" altLang="en-US"/>
          </a:p>
        </p:txBody>
      </p:sp>
      <p:sp>
        <p:nvSpPr>
          <p:cNvPr id="3" name="Footer Placeholder 9">
            <a:extLst>
              <a:ext uri="{FF2B5EF4-FFF2-40B4-BE49-F238E27FC236}">
                <a16:creationId xmlns:a16="http://schemas.microsoft.com/office/drawing/2014/main" id="{F1AF3A1B-7AD0-754B-BE7D-801C64D1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>
            <a:extLst>
              <a:ext uri="{FF2B5EF4-FFF2-40B4-BE49-F238E27FC236}">
                <a16:creationId xmlns:a16="http://schemas.microsoft.com/office/drawing/2014/main" id="{5B7BF890-EAF8-B840-8347-544AEDE90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86BF5-46AB-6142-BF48-E589C0549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040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6" y="205020"/>
            <a:ext cx="3008313" cy="87234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055"/>
            <a:ext cx="5111750" cy="43939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6" y="1077325"/>
            <a:ext cx="3008313" cy="352155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id="{72073D48-B8D9-EF49-A2AF-8770C6065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B12F36-37F6-A142-9FED-CF7141302C3F}" type="datetime1">
              <a:rPr lang="en-US" altLang="en-US"/>
              <a:pPr/>
              <a:t>8/4/2023</a:t>
            </a:fld>
            <a:endParaRPr lang="en-US" alt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DCE51E21-2437-9548-8894-B3101A1BF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3D33A15E-F8CF-7344-912E-A105AB97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E949FB-7178-754B-8E4D-F212816C60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2445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828"/>
            <a:ext cx="5486400" cy="42544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96"/>
            <a:ext cx="5486400" cy="60420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id="{D793CB38-EEA0-0F45-B29B-89498C65D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BF0170-1E74-F643-8DF0-97ABDD5F3381}" type="datetime1">
              <a:rPr lang="en-US" altLang="en-US"/>
              <a:pPr/>
              <a:t>8/4/2023</a:t>
            </a:fld>
            <a:endParaRPr lang="en-US" alt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B7555144-B637-184F-90FE-703BC429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3FF6FE51-D9DC-3E48-932F-3D59D930D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3090B-E468-BA40-92C7-070A8AF4C6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4350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C0B77D7D-288E-444A-AD87-48FFF8A4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B9EADC-DCA3-184C-87D7-30BDF3AAE2DB}" type="datetime1">
              <a:rPr lang="en-US" altLang="en-US"/>
              <a:pPr/>
              <a:t>8/4/2023</a:t>
            </a:fld>
            <a:endParaRPr lang="en-US" alt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B2542575-1604-AC45-B6FF-2214432C1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29043713-97FE-9A49-86ED-1E36ED9C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A48C7-E27A-7140-B5C8-2C57EE8D53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0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6D9A-EEED-4608-9155-05ECEADA9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15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F999B-2C83-4E36-B98C-75B5B786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4875"/>
            <a:ext cx="7886700" cy="11271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3FCCB-D941-45B5-895F-63709397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FFC6C-D399-43AA-A065-486AA8AD5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41AF2-855C-4DD1-83C9-278A7943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298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2718" y="206212"/>
            <a:ext cx="1873250" cy="44844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3" y="206212"/>
            <a:ext cx="5472113" cy="44844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B355688A-BFC3-1C47-AA92-A568A8DDE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4580D4-4950-6E43-8187-9D79E198A7C8}" type="datetime1">
              <a:rPr lang="en-US" altLang="en-US"/>
              <a:pPr/>
              <a:t>8/4/2023</a:t>
            </a:fld>
            <a:endParaRPr lang="en-US" alt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858A34E6-7AFA-FD49-9824-FB94B2C5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BF8597C1-F071-B74D-8905-73F49828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62892-1136-2740-9284-F75EC0482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8363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30" y="206170"/>
            <a:ext cx="7497763" cy="8580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1" y="1086856"/>
            <a:ext cx="3671888" cy="3603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533" y="1086856"/>
            <a:ext cx="3673475" cy="3603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id="{73FBA816-2C87-7B42-BAAA-9FD591012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9AF5E3-7915-024A-8328-372B0DD46FED}" type="datetime1">
              <a:rPr lang="en-US" altLang="en-US"/>
              <a:pPr/>
              <a:t>8/4/2023</a:t>
            </a:fld>
            <a:endParaRPr lang="en-US" alt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5A599229-DAB7-8E4C-897C-C8D3209F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B6048B9F-43BF-CC40-9A69-BC62702F6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9F082-1334-4747-9920-3653FEEDD4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466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84431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47F4D-ED3D-4DFE-AD82-2A001A057112}" type="datetimeFigureOut">
              <a:rPr lang="en-US" smtClean="0"/>
              <a:pPr/>
              <a:t>8/4/2023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D2DC-FBF0-47B8-A8E2-2E951E1351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" y="5"/>
            <a:ext cx="8708571" cy="81718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225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6348" y="1038043"/>
            <a:ext cx="8229600" cy="372734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75611" y="70824"/>
            <a:ext cx="2351314" cy="7026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5" tIns="34254" rIns="68505" bIns="34254" rtlCol="0" anchor="ctr"/>
          <a:lstStyle/>
          <a:p>
            <a:pPr algn="ctr" defTabSz="68509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0" y="107047"/>
            <a:ext cx="2234356" cy="630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2" y="96380"/>
            <a:ext cx="867941" cy="65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A9490B88-101B-794C-AB84-0FA43256E9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4712093"/>
            <a:ext cx="1625600" cy="33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85808" y="1610690"/>
            <a:ext cx="4982737" cy="915247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b="1" i="0" cap="all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85808" y="2529949"/>
            <a:ext cx="4982737" cy="504467"/>
          </a:xfrm>
        </p:spPr>
        <p:txBody>
          <a:bodyPr>
            <a:no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  <a:latin typeface="Arial Narrow"/>
                <a:cs typeface="Arial Narrow"/>
              </a:defRPr>
            </a:lvl1pPr>
            <a:lvl2pPr marL="2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16059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314"/>
            <a:ext cx="7772400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0766A-01C9-4122-BCBA-6EAB6E6E6B0C}" type="datetime1">
              <a:rPr lang="en-US" altLang="en-US"/>
              <a:pPr>
                <a:defRPr/>
              </a:pPr>
              <a:t>8/4/2023</a:t>
            </a:fld>
            <a:endParaRPr lang="en-US" alt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C1C9-8A9B-46D5-884A-E9EEDAC5E9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0345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8338D-D991-41F2-994C-73E38CE3E33E}" type="datetime1">
              <a:rPr lang="en-US" altLang="en-US"/>
              <a:pPr>
                <a:defRPr/>
              </a:pPr>
              <a:t>8/4/2023</a:t>
            </a:fld>
            <a:endParaRPr lang="en-US" alt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33D8F-DAF9-4986-963A-B3C0214DBC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723982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52"/>
            <a:ext cx="7772400" cy="1022502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BF208-54FC-4E40-B136-BFB53875EA74}" type="datetime1">
              <a:rPr lang="en-US" altLang="en-US"/>
              <a:pPr>
                <a:defRPr/>
              </a:pPr>
              <a:t>8/4/2023</a:t>
            </a:fld>
            <a:endParaRPr lang="en-US" alt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EC2C5-CDFC-4A78-8C88-E04D02E4B9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8454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086856"/>
            <a:ext cx="3671888" cy="3603784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99" y="1086856"/>
            <a:ext cx="3673475" cy="3603784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2220F-003B-4D9A-84FD-DAD26BCEBD63}" type="datetime1">
              <a:rPr lang="en-US" altLang="en-US"/>
              <a:pPr>
                <a:defRPr/>
              </a:pPr>
              <a:t>8/4/2023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ED36B-1665-4EE6-83DA-25ACF7F3A1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1718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169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2401"/>
            <a:ext cx="4041775" cy="480266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2667"/>
            <a:ext cx="4041775" cy="2966210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E5815-887C-44F8-93B0-D48B86206E76}" type="datetime1">
              <a:rPr lang="en-US" altLang="en-US"/>
              <a:pPr>
                <a:defRPr/>
              </a:pPr>
              <a:t>8/4/2023</a:t>
            </a:fld>
            <a:endParaRPr lang="en-US" altLang="en-US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41102-0928-4CB5-B174-7A66C6EE5E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2831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67C30-B19D-4E8B-BCDC-53A2DBB7F08B}" type="datetime1">
              <a:rPr lang="en-US" altLang="en-US"/>
              <a:pPr>
                <a:defRPr/>
              </a:pPr>
              <a:t>8/4/2023</a:t>
            </a:fld>
            <a:endParaRPr lang="en-US" alt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F7077-15F9-4F82-9A39-9888A552F2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211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2AB87-0DC0-417B-8484-4A0B8DC3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73F18-898F-4CFD-98C6-DDC75324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FD847-0123-49D8-86D2-022BE10C1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53343-64EB-4B6F-955D-38C8E7DC7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D5855-98B8-41D0-8643-44540152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37C90-7F71-4EDF-93C3-7BF72629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565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D2179-0299-4302-B3F1-DB87646E9064}" type="datetime1">
              <a:rPr lang="en-US" altLang="en-US"/>
              <a:pPr>
                <a:defRPr/>
              </a:pPr>
              <a:t>8/4/2023</a:t>
            </a:fld>
            <a:endParaRPr lang="en-US" alt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F844C-BE68-4F50-B364-55F7E4A9C7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5354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977"/>
            <a:ext cx="3008313" cy="872345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81"/>
            <a:ext cx="5111750" cy="4393900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7324"/>
            <a:ext cx="3008313" cy="3521555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21F51-80E5-4614-8082-874C26222A81}" type="datetime1">
              <a:rPr lang="en-US" altLang="en-US"/>
              <a:pPr>
                <a:defRPr/>
              </a:pPr>
              <a:t>8/4/2023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CF49D-D0D1-4EA7-9D2B-C05A43702E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7787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57BA4-9D9A-44DD-B82F-BD685B12C342}" type="datetime1">
              <a:rPr lang="en-US" altLang="en-US"/>
              <a:pPr>
                <a:defRPr/>
              </a:pPr>
              <a:t>8/4/2023</a:t>
            </a:fld>
            <a:endParaRPr lang="en-US" alt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8588A-53E2-47E8-BFFD-DE53E2F57B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38536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1C21B-E3B8-4751-9ABB-258EDA5CEBAF}" type="datetime1">
              <a:rPr lang="en-US" altLang="en-US"/>
              <a:pPr>
                <a:defRPr/>
              </a:pPr>
              <a:t>8/4/2023</a:t>
            </a:fld>
            <a:endParaRPr lang="en-US" alt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4CB70-59B6-48D4-B029-EC8619700C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94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2715" y="206169"/>
            <a:ext cx="1873250" cy="44844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206169"/>
            <a:ext cx="5472113" cy="44844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C1BC3-6024-495D-8B1C-FC77B8048270}" type="datetime1">
              <a:rPr lang="en-US" altLang="en-US"/>
              <a:pPr>
                <a:defRPr/>
              </a:pPr>
              <a:t>8/4/2023</a:t>
            </a:fld>
            <a:endParaRPr lang="en-US" alt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32636-70EF-4237-8228-CE44E47A97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3252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332"/>
            <a:ext cx="7772400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8174F-3BD0-4FAE-9F2A-E0216D2689F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168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B5043-897D-4668-B72B-F363F4D34E8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895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70"/>
            <a:ext cx="7772400" cy="102250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1281F-1570-4631-9BE1-4DF8B63827C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765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1266"/>
            <a:ext cx="4038600" cy="3397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1266"/>
            <a:ext cx="4038600" cy="3397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FDFCF-22A5-4AB1-A029-3D652D7FFD7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243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152401"/>
            <a:ext cx="4041775" cy="48026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1632667"/>
            <a:ext cx="4041775" cy="29662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BF092-DD8F-4A99-ACDF-F7921F535C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41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00F37-846D-409E-B61F-0BA43EBC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6DE71-F999-457C-AFCF-7633ECBF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2063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48B18-4B16-4563-85E2-9F46D60C0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81188"/>
            <a:ext cx="3868737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DFC2D2-5022-4218-AE1D-603E751FB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63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71805-1A87-4172-8B36-31020053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1188"/>
            <a:ext cx="3887788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FB294-79EC-4B17-BA19-B710F9DA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D9DF68-74B6-4F37-BBD0-9EBA41F3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B2735-345D-47BA-BF70-75C150E8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128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4BF77-2108-4AB1-9207-BBE6D491979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835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AF9FB-0B56-4A96-B28E-B99F33A46FE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482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977"/>
            <a:ext cx="3008313" cy="87234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011"/>
            <a:ext cx="5111750" cy="43939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7324"/>
            <a:ext cx="3008313" cy="352155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4B0B4-6C1A-40AA-A703-4A29B0E06AA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049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0BF86-A8BA-4F21-BFF0-D06591AD6B5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681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2ACB2-6FC9-4CE7-AAA8-1D7AA0EB428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438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203"/>
            <a:ext cx="2057400" cy="43927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203"/>
            <a:ext cx="6019800" cy="43927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C5EA3-732C-4157-8A63-ABD771911DB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6196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CF7A-F119-4AAB-AE1E-15512104A5F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E896-CDD4-425B-A5E4-ECC3BEEF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59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CF7A-F119-4AAB-AE1E-15512104A5F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E896-CDD4-425B-A5E4-ECC3BEEF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434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3493"/>
            <a:ext cx="7886700" cy="2141534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5287"/>
            <a:ext cx="7886700" cy="1126182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CF7A-F119-4AAB-AE1E-15512104A5F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E896-CDD4-425B-A5E4-ECC3BEEF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365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CF7A-F119-4AAB-AE1E-15512104A5F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E896-CDD4-425B-A5E4-ECC3BEEF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56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6FED-23CF-4EE4-8693-27DDB404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52DB67-DBF9-465E-A03D-CEFBC6866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44DE0-A2FC-4C62-913B-63B5080C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DA929-DC14-434B-AA8B-8F970851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921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4099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2040"/>
            <a:ext cx="3887391" cy="618506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CF7A-F119-4AAB-AE1E-15512104A5F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E896-CDD4-425B-A5E4-ECC3BEEF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7805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CF7A-F119-4AAB-AE1E-15512104A5F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E896-CDD4-425B-A5E4-ECC3BEEF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587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CF7A-F119-4AAB-AE1E-15512104A5F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E896-CDD4-425B-A5E4-ECC3BEEF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8748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56"/>
            <a:ext cx="4629150" cy="3658604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CF7A-F119-4AAB-AE1E-15512104A5F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E896-CDD4-425B-A5E4-ECC3BEEF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856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1256"/>
            <a:ext cx="4629150" cy="3658604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CF7A-F119-4AAB-AE1E-15512104A5F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E896-CDD4-425B-A5E4-ECC3BEEF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3143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CF7A-F119-4AAB-AE1E-15512104A5F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E896-CDD4-425B-A5E4-ECC3BEEF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42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7CF7A-F119-4AAB-AE1E-15512104A5F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CE896-CDD4-425B-A5E4-ECC3BEEF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2096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43639"/>
            <a:ext cx="8305800" cy="11035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061689"/>
            <a:ext cx="8305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2D2038-FDDE-984E-9AA4-1A7CAFF8813E}" type="datetime1">
              <a:rPr lang="en-US">
                <a:solidFill>
                  <a:srgbClr val="002F65"/>
                </a:solidFill>
              </a:rPr>
              <a:pPr/>
              <a:t>8/4/2023</a:t>
            </a:fld>
            <a:endParaRPr lang="en-US">
              <a:solidFill>
                <a:srgbClr val="002F6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F6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40C5D-B392-3C4D-85AF-89AD182BB534}" type="slidenum">
              <a:rPr lang="en-US">
                <a:solidFill>
                  <a:srgbClr val="002F65"/>
                </a:solidFill>
              </a:rPr>
              <a:pPr/>
              <a:t>‹#›</a:t>
            </a:fld>
            <a:endParaRPr lang="en-US">
              <a:solidFill>
                <a:srgbClr val="002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579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86856"/>
            <a:ext cx="8686800" cy="35120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BB79AE-5D3E-5043-9211-1C1E68F194F2}" type="datetime1">
              <a:rPr lang="en-US">
                <a:solidFill>
                  <a:srgbClr val="002F65"/>
                </a:solidFill>
              </a:rPr>
              <a:pPr/>
              <a:t>8/4/2023</a:t>
            </a:fld>
            <a:endParaRPr lang="en-US">
              <a:solidFill>
                <a:srgbClr val="002F6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F6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EF9ED3-6908-9D44-A927-4C8302E5A7EF}" type="slidenum">
              <a:rPr lang="en-US">
                <a:solidFill>
                  <a:srgbClr val="002F65"/>
                </a:solidFill>
              </a:rPr>
              <a:pPr/>
              <a:t>‹#›</a:t>
            </a:fld>
            <a:endParaRPr lang="en-US">
              <a:solidFill>
                <a:srgbClr val="002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38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308237"/>
            <a:ext cx="8610600" cy="1022502"/>
          </a:xfrm>
        </p:spPr>
        <p:txBody>
          <a:bodyPr anchor="t"/>
          <a:lstStyle>
            <a:lvl1pPr algn="l">
              <a:defRPr sz="30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182054"/>
            <a:ext cx="8610600" cy="112618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ACD9C6-8019-7C45-B4D2-FA6F9B7B555E}" type="datetime1">
              <a:rPr lang="en-US">
                <a:solidFill>
                  <a:srgbClr val="002F65"/>
                </a:solidFill>
              </a:rPr>
              <a:pPr/>
              <a:t>8/4/2023</a:t>
            </a:fld>
            <a:endParaRPr lang="en-US">
              <a:solidFill>
                <a:srgbClr val="002F6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F6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3872C-6D17-0E48-BC10-F65C2EB009EC}" type="slidenum">
              <a:rPr lang="en-US">
                <a:solidFill>
                  <a:srgbClr val="002F65"/>
                </a:solidFill>
              </a:rPr>
              <a:pPr/>
              <a:t>‹#›</a:t>
            </a:fld>
            <a:endParaRPr lang="en-US">
              <a:solidFill>
                <a:srgbClr val="002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04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7497F-685E-4A1D-A120-A48C46BF2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479B3-83C7-440E-9289-762BA9D4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D2715-D143-4AFC-9BE9-706148B1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8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01262"/>
            <a:ext cx="4267200" cy="3397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267200" cy="3397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9E625D-95BF-7545-B42F-18D6CA22C167}" type="datetime1">
              <a:rPr lang="en-US">
                <a:solidFill>
                  <a:srgbClr val="002F65"/>
                </a:solidFill>
              </a:rPr>
              <a:pPr/>
              <a:t>8/4/2023</a:t>
            </a:fld>
            <a:endParaRPr lang="en-US">
              <a:solidFill>
                <a:srgbClr val="002F65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F65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91D88-B86E-4F47-A1B6-47409E0EEE07}" type="slidenum">
              <a:rPr lang="en-US">
                <a:solidFill>
                  <a:srgbClr val="002F65"/>
                </a:solidFill>
              </a:rPr>
              <a:pPr/>
              <a:t>‹#›</a:t>
            </a:fld>
            <a:endParaRPr lang="en-US">
              <a:solidFill>
                <a:srgbClr val="002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676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52401"/>
            <a:ext cx="4268788" cy="48026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632667"/>
            <a:ext cx="4268788" cy="29662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2401"/>
            <a:ext cx="4270375" cy="480266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2667"/>
            <a:ext cx="4270375" cy="29662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B96494-BDA1-894F-A26A-563F18BB8617}" type="datetime1">
              <a:rPr lang="en-US">
                <a:solidFill>
                  <a:srgbClr val="002F65"/>
                </a:solidFill>
              </a:rPr>
              <a:pPr/>
              <a:t>8/4/2023</a:t>
            </a:fld>
            <a:endParaRPr lang="en-US">
              <a:solidFill>
                <a:srgbClr val="002F6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F6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6F2C7-70A6-FC4D-B43A-13D9A5DCA968}" type="slidenum">
              <a:rPr lang="en-US">
                <a:solidFill>
                  <a:srgbClr val="002F65"/>
                </a:solidFill>
              </a:rPr>
              <a:pPr/>
              <a:t>‹#›</a:t>
            </a:fld>
            <a:endParaRPr lang="en-US">
              <a:solidFill>
                <a:srgbClr val="002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6213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1F6BF9-C88B-A542-84DA-509291128AB7}" type="datetime1">
              <a:rPr lang="en-US">
                <a:solidFill>
                  <a:srgbClr val="002F65"/>
                </a:solidFill>
              </a:rPr>
              <a:pPr/>
              <a:t>8/4/2023</a:t>
            </a:fld>
            <a:endParaRPr lang="en-US">
              <a:solidFill>
                <a:srgbClr val="002F65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F65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6B52E-BD13-9947-B47D-05FC3C0B71BE}" type="slidenum">
              <a:rPr lang="en-US">
                <a:solidFill>
                  <a:srgbClr val="002F65"/>
                </a:solidFill>
              </a:rPr>
              <a:pPr/>
              <a:t>‹#›</a:t>
            </a:fld>
            <a:endParaRPr lang="en-US">
              <a:solidFill>
                <a:srgbClr val="002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614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866780-EE7F-8A44-8330-B16BBD8F2044}" type="datetime1">
              <a:rPr lang="en-US">
                <a:solidFill>
                  <a:srgbClr val="002F65"/>
                </a:solidFill>
              </a:rPr>
              <a:pPr/>
              <a:t>8/4/2023</a:t>
            </a:fld>
            <a:endParaRPr lang="en-US">
              <a:solidFill>
                <a:srgbClr val="002F65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F65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667C8-A926-2E4C-92A7-33CBAE088FF6}" type="slidenum">
              <a:rPr lang="en-US">
                <a:solidFill>
                  <a:srgbClr val="002F65"/>
                </a:solidFill>
              </a:rPr>
              <a:pPr/>
              <a:t>‹#›</a:t>
            </a:fld>
            <a:endParaRPr lang="en-US">
              <a:solidFill>
                <a:srgbClr val="002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262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04977"/>
            <a:ext cx="3236913" cy="87234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78"/>
            <a:ext cx="5340350" cy="43939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1" y="1077323"/>
            <a:ext cx="3236913" cy="3521555"/>
          </a:xfrm>
        </p:spPr>
        <p:txBody>
          <a:bodyPr/>
          <a:lstStyle>
            <a:lvl1pPr marL="0" indent="0"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CA8892-2217-C340-958C-F9A7695C3BFF}" type="datetime1">
              <a:rPr lang="en-US">
                <a:solidFill>
                  <a:srgbClr val="002F65"/>
                </a:solidFill>
              </a:rPr>
              <a:pPr/>
              <a:t>8/4/2023</a:t>
            </a:fld>
            <a:endParaRPr lang="en-US">
              <a:solidFill>
                <a:srgbClr val="002F65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F65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572BC-09E9-4B47-BA52-B75BDECFBBB7}" type="slidenum">
              <a:rPr lang="en-US">
                <a:solidFill>
                  <a:srgbClr val="002F65"/>
                </a:solidFill>
              </a:rPr>
              <a:pPr/>
              <a:t>‹#›</a:t>
            </a:fld>
            <a:endParaRPr lang="en-US">
              <a:solidFill>
                <a:srgbClr val="002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426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</p:spPr>
        <p:txBody>
          <a:bodyPr anchor="b"/>
          <a:lstStyle>
            <a:lvl1pPr algn="l">
              <a:defRPr sz="15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5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EC40FC-7014-F645-B7BF-9D85F472A691}" type="datetime1">
              <a:rPr lang="en-US">
                <a:solidFill>
                  <a:srgbClr val="002F65"/>
                </a:solidFill>
              </a:rPr>
              <a:pPr/>
              <a:t>8/4/2023</a:t>
            </a:fld>
            <a:endParaRPr lang="en-US">
              <a:solidFill>
                <a:srgbClr val="002F6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F6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6EEFDB-E92D-404A-B6DA-5CB94DBF0664}" type="slidenum">
              <a:rPr lang="en-US">
                <a:solidFill>
                  <a:srgbClr val="002F65"/>
                </a:solidFill>
              </a:rPr>
              <a:pPr/>
              <a:t>‹#›</a:t>
            </a:fld>
            <a:endParaRPr lang="en-US">
              <a:solidFill>
                <a:srgbClr val="002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985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89E048-2E6D-9642-98C4-AF7916570E63}" type="datetime1">
              <a:rPr lang="en-US">
                <a:solidFill>
                  <a:srgbClr val="002F65"/>
                </a:solidFill>
              </a:rPr>
              <a:pPr/>
              <a:t>8/4/2023</a:t>
            </a:fld>
            <a:endParaRPr lang="en-US">
              <a:solidFill>
                <a:srgbClr val="002F6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F6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B2BD2-9C2F-A44B-8F63-E79004809E7C}" type="slidenum">
              <a:rPr lang="en-US">
                <a:solidFill>
                  <a:srgbClr val="002F65"/>
                </a:solidFill>
              </a:rPr>
              <a:pPr/>
              <a:t>‹#›</a:t>
            </a:fld>
            <a:endParaRPr lang="en-US">
              <a:solidFill>
                <a:srgbClr val="002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972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70"/>
            <a:ext cx="2057400" cy="43927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70"/>
            <a:ext cx="6019800" cy="43927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62D257-B43D-8C45-8006-1931AD10CF87}" type="datetime1">
              <a:rPr lang="en-US">
                <a:solidFill>
                  <a:srgbClr val="002F65"/>
                </a:solidFill>
              </a:rPr>
              <a:pPr/>
              <a:t>8/4/2023</a:t>
            </a:fld>
            <a:endParaRPr lang="en-US">
              <a:solidFill>
                <a:srgbClr val="002F6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2F6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09F87-A883-EB4A-8D72-F848D3702478}" type="slidenum">
              <a:rPr lang="en-US">
                <a:solidFill>
                  <a:srgbClr val="002F65"/>
                </a:solidFill>
              </a:rPr>
              <a:pPr/>
              <a:t>‹#›</a:t>
            </a:fld>
            <a:endParaRPr lang="en-US">
              <a:solidFill>
                <a:srgbClr val="002F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877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17704" y="4844374"/>
            <a:ext cx="5867947" cy="216335"/>
          </a:xfrm>
        </p:spPr>
        <p:txBody>
          <a:bodyPr anchor="b"/>
          <a:lstStyle>
            <a:lvl1pPr marL="171450" indent="-171450">
              <a:spcBef>
                <a:spcPts val="0"/>
              </a:spcBef>
              <a:buClr>
                <a:schemeClr val="bg1"/>
              </a:buClr>
              <a:buFont typeface="+mj-lt"/>
              <a:buAutoNum type="arabicPeriod"/>
              <a:defRPr sz="825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171609"/>
            <a:ext cx="8473440" cy="6864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185649" y="4844374"/>
            <a:ext cx="2631328" cy="216335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825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186295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F50B-A49C-B444-8B30-C130006603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3176" y="4598879"/>
            <a:ext cx="4268839" cy="341726"/>
          </a:xfrm>
        </p:spPr>
        <p:txBody>
          <a:bodyPr anchor="b">
            <a:normAutofit/>
          </a:bodyPr>
          <a:lstStyle>
            <a:lvl1pPr marL="0" indent="0">
              <a:buNone/>
              <a:defRPr sz="600"/>
            </a:lvl1pPr>
            <a:lvl2pPr marL="171450" indent="0">
              <a:buNone/>
              <a:defRPr/>
            </a:lvl2pPr>
            <a:lvl3pPr marL="429815" indent="0">
              <a:buNone/>
              <a:defRPr/>
            </a:lvl3pPr>
            <a:lvl4pPr marL="640556" indent="0">
              <a:buNone/>
              <a:defRPr/>
            </a:lvl4pPr>
            <a:lvl5pPr marL="8584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87263" y="4598879"/>
            <a:ext cx="4236085" cy="341726"/>
          </a:xfrm>
        </p:spPr>
        <p:txBody>
          <a:bodyPr anchor="b">
            <a:normAutofit/>
          </a:bodyPr>
          <a:lstStyle>
            <a:lvl1pPr marL="0" indent="0" algn="r">
              <a:buNone/>
              <a:defRPr sz="600"/>
            </a:lvl1pPr>
            <a:lvl2pPr marL="171450" indent="0">
              <a:buNone/>
              <a:defRPr/>
            </a:lvl2pPr>
            <a:lvl3pPr marL="429815" indent="0">
              <a:buNone/>
              <a:defRPr/>
            </a:lvl3pPr>
            <a:lvl4pPr marL="640556" indent="0">
              <a:buNone/>
              <a:defRPr/>
            </a:lvl4pPr>
            <a:lvl5pPr marL="8584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9105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4DA1F-3B7C-4E2B-8EC9-BC80E809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26217-8714-427E-B85D-633A065EA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6E9F2-8CEF-4805-8C12-C2F958B52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C7B35-3278-4931-8C41-2AC868ED0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40D36-F7DC-4D68-8298-FEC9299C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0D363-CEFD-45EC-9E7C-DD9AA06C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149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F50B-A49C-B444-8B30-C130006603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3176" y="4598879"/>
            <a:ext cx="4268839" cy="341726"/>
          </a:xfrm>
        </p:spPr>
        <p:txBody>
          <a:bodyPr anchor="b">
            <a:normAutofit/>
          </a:bodyPr>
          <a:lstStyle>
            <a:lvl1pPr marL="0" indent="0">
              <a:buNone/>
              <a:defRPr sz="600"/>
            </a:lvl1pPr>
            <a:lvl2pPr marL="171450" indent="0">
              <a:buNone/>
              <a:defRPr/>
            </a:lvl2pPr>
            <a:lvl3pPr marL="429815" indent="0">
              <a:buNone/>
              <a:defRPr/>
            </a:lvl3pPr>
            <a:lvl4pPr marL="640556" indent="0">
              <a:buNone/>
              <a:defRPr/>
            </a:lvl4pPr>
            <a:lvl5pPr marL="8584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87263" y="4598879"/>
            <a:ext cx="4236085" cy="341726"/>
          </a:xfrm>
        </p:spPr>
        <p:txBody>
          <a:bodyPr anchor="b">
            <a:normAutofit/>
          </a:bodyPr>
          <a:lstStyle>
            <a:lvl1pPr marL="0" indent="0" algn="r">
              <a:buNone/>
              <a:defRPr sz="600"/>
            </a:lvl1pPr>
            <a:lvl2pPr marL="171450" indent="0">
              <a:buNone/>
              <a:defRPr/>
            </a:lvl2pPr>
            <a:lvl3pPr marL="429815" indent="0">
              <a:buNone/>
              <a:defRPr/>
            </a:lvl3pPr>
            <a:lvl4pPr marL="640556" indent="0">
              <a:buNone/>
              <a:defRPr/>
            </a:lvl4pPr>
            <a:lvl5pPr marL="8584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641047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F50B-A49C-B444-8B30-C130006603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3176" y="4598879"/>
            <a:ext cx="4268839" cy="341726"/>
          </a:xfrm>
        </p:spPr>
        <p:txBody>
          <a:bodyPr anchor="b">
            <a:normAutofit/>
          </a:bodyPr>
          <a:lstStyle>
            <a:lvl1pPr marL="0" indent="0">
              <a:buNone/>
              <a:defRPr sz="600"/>
            </a:lvl1pPr>
            <a:lvl2pPr marL="171450" indent="0">
              <a:buNone/>
              <a:defRPr/>
            </a:lvl2pPr>
            <a:lvl3pPr marL="429815" indent="0">
              <a:buNone/>
              <a:defRPr/>
            </a:lvl3pPr>
            <a:lvl4pPr marL="640556" indent="0">
              <a:buNone/>
              <a:defRPr/>
            </a:lvl4pPr>
            <a:lvl5pPr marL="8584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87263" y="4598879"/>
            <a:ext cx="4236085" cy="341726"/>
          </a:xfrm>
        </p:spPr>
        <p:txBody>
          <a:bodyPr anchor="b">
            <a:normAutofit/>
          </a:bodyPr>
          <a:lstStyle>
            <a:lvl1pPr marL="0" indent="0" algn="r">
              <a:buNone/>
              <a:defRPr sz="600"/>
            </a:lvl1pPr>
            <a:lvl2pPr marL="171450" indent="0">
              <a:buNone/>
              <a:defRPr/>
            </a:lvl2pPr>
            <a:lvl3pPr marL="429815" indent="0">
              <a:buNone/>
              <a:defRPr/>
            </a:lvl3pPr>
            <a:lvl4pPr marL="640556" indent="0">
              <a:buNone/>
              <a:defRPr/>
            </a:lvl4pPr>
            <a:lvl5pPr marL="8584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096805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F50B-A49C-B444-8B30-C130006603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3176" y="4598879"/>
            <a:ext cx="4268839" cy="341726"/>
          </a:xfrm>
        </p:spPr>
        <p:txBody>
          <a:bodyPr anchor="b">
            <a:normAutofit/>
          </a:bodyPr>
          <a:lstStyle>
            <a:lvl1pPr marL="0" indent="0">
              <a:buNone/>
              <a:defRPr sz="600"/>
            </a:lvl1pPr>
            <a:lvl2pPr marL="171450" indent="0">
              <a:buNone/>
              <a:defRPr/>
            </a:lvl2pPr>
            <a:lvl3pPr marL="429815" indent="0">
              <a:buNone/>
              <a:defRPr/>
            </a:lvl3pPr>
            <a:lvl4pPr marL="640556" indent="0">
              <a:buNone/>
              <a:defRPr/>
            </a:lvl4pPr>
            <a:lvl5pPr marL="8584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87263" y="4598879"/>
            <a:ext cx="4236085" cy="341726"/>
          </a:xfrm>
        </p:spPr>
        <p:txBody>
          <a:bodyPr anchor="b">
            <a:normAutofit/>
          </a:bodyPr>
          <a:lstStyle>
            <a:lvl1pPr marL="0" indent="0" algn="r">
              <a:buNone/>
              <a:defRPr sz="600"/>
            </a:lvl1pPr>
            <a:lvl2pPr marL="171450" indent="0">
              <a:buNone/>
              <a:defRPr/>
            </a:lvl2pPr>
            <a:lvl3pPr marL="429815" indent="0">
              <a:buNone/>
              <a:defRPr/>
            </a:lvl3pPr>
            <a:lvl4pPr marL="640556" indent="0">
              <a:buNone/>
              <a:defRPr/>
            </a:lvl4pPr>
            <a:lvl5pPr marL="8584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187437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4F50B-A49C-B444-8B30-C1300066032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03176" y="4598879"/>
            <a:ext cx="4268839" cy="341726"/>
          </a:xfrm>
        </p:spPr>
        <p:txBody>
          <a:bodyPr anchor="b">
            <a:normAutofit/>
          </a:bodyPr>
          <a:lstStyle>
            <a:lvl1pPr marL="0" indent="0">
              <a:buNone/>
              <a:defRPr sz="600"/>
            </a:lvl1pPr>
            <a:lvl2pPr marL="171450" indent="0">
              <a:buNone/>
              <a:defRPr/>
            </a:lvl2pPr>
            <a:lvl3pPr marL="429815" indent="0">
              <a:buNone/>
              <a:defRPr/>
            </a:lvl3pPr>
            <a:lvl4pPr marL="640556" indent="0">
              <a:buNone/>
              <a:defRPr/>
            </a:lvl4pPr>
            <a:lvl5pPr marL="8584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587263" y="4598879"/>
            <a:ext cx="4236085" cy="341726"/>
          </a:xfrm>
        </p:spPr>
        <p:txBody>
          <a:bodyPr anchor="b">
            <a:normAutofit/>
          </a:bodyPr>
          <a:lstStyle>
            <a:lvl1pPr marL="0" indent="0" algn="r">
              <a:buNone/>
              <a:defRPr sz="600"/>
            </a:lvl1pPr>
            <a:lvl2pPr marL="171450" indent="0">
              <a:buNone/>
              <a:defRPr/>
            </a:lvl2pPr>
            <a:lvl3pPr marL="429815" indent="0">
              <a:buNone/>
              <a:defRPr/>
            </a:lvl3pPr>
            <a:lvl4pPr marL="640556" indent="0">
              <a:buNone/>
              <a:defRPr/>
            </a:lvl4pPr>
            <a:lvl5pPr marL="85844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64278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081BD8D-90B2-44AB-9FF3-1F7A441F1FAE}"/>
              </a:ext>
            </a:extLst>
          </p:cNvPr>
          <p:cNvSpPr/>
          <p:nvPr userDrawn="1"/>
        </p:nvSpPr>
        <p:spPr>
          <a:xfrm>
            <a:off x="1" y="-12257"/>
            <a:ext cx="9144000" cy="3475078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1" tIns="25717" rIns="51421" bIns="25717" anchor="ctr"/>
          <a:lstStyle/>
          <a:p>
            <a:pPr algn="ctr" defTabSz="514184" eaLnBrk="0" hangingPunct="0">
              <a:defRPr/>
            </a:pPr>
            <a:endParaRPr lang="en-US" sz="1050" b="1" dirty="0">
              <a:solidFill>
                <a:srgbClr val="FFFFFF"/>
              </a:solidFill>
            </a:endParaRPr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4810A1D-62AF-40D2-BE14-AD3A7D2918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544269" y="307478"/>
            <a:ext cx="8274617" cy="2163701"/>
          </a:xfrm>
        </p:spPr>
        <p:txBody>
          <a:bodyPr/>
          <a:lstStyle>
            <a:lvl1pPr>
              <a:defRPr sz="2175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C91B4-87FC-4935-9F25-DE5E70BD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057" y="2518975"/>
            <a:ext cx="2870564" cy="93642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565F86-5224-49AF-834C-BFD680380CA1}"/>
              </a:ext>
            </a:extLst>
          </p:cNvPr>
          <p:cNvCxnSpPr/>
          <p:nvPr userDrawn="1"/>
        </p:nvCxnSpPr>
        <p:spPr bwMode="auto">
          <a:xfrm>
            <a:off x="-16671" y="3457413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" name="Picture 5" descr="CCO_ONC_RGB.jpg">
            <a:extLst>
              <a:ext uri="{FF2B5EF4-FFF2-40B4-BE49-F238E27FC236}">
                <a16:creationId xmlns:a16="http://schemas.microsoft.com/office/drawing/2014/main" id="{A6AEE984-4E13-41A6-A9D5-072DBE2E5A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6112669" y="4411796"/>
            <a:ext cx="2755106" cy="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3707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33" y="178782"/>
            <a:ext cx="8154333" cy="828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34" y="1135857"/>
            <a:ext cx="8158147" cy="3491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678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247880"/>
            <a:ext cx="8433112" cy="3941741"/>
          </a:xfrm>
          <a:prstGeom prst="rect">
            <a:avLst/>
          </a:prstGeom>
        </p:spPr>
        <p:txBody>
          <a:bodyPr anchorCtr="1"/>
          <a:lstStyle>
            <a:lvl1pPr algn="ctr">
              <a:defRPr sz="225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4947280"/>
            <a:ext cx="9144000" cy="20098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1" tIns="25717" rIns="51421" bIns="25717" anchor="ctr"/>
          <a:lstStyle/>
          <a:p>
            <a:pPr algn="ctr" defTabSz="514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1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36" y="4012785"/>
            <a:ext cx="2870564" cy="9364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4946861"/>
            <a:ext cx="9144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1539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782"/>
            <a:ext cx="8154334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4097"/>
            <a:ext cx="3981959" cy="3512304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500"/>
            </a:lvl2pPr>
            <a:lvl3pPr>
              <a:defRPr sz="1350"/>
            </a:lvl3pPr>
            <a:lvl4pPr>
              <a:defRPr sz="1275"/>
            </a:lvl4pPr>
            <a:lvl5pPr>
              <a:defRPr sz="1125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4108"/>
            <a:ext cx="3922178" cy="3512847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500"/>
            </a:lvl2pPr>
            <a:lvl3pPr>
              <a:defRPr sz="1350"/>
            </a:lvl3pPr>
            <a:lvl4pPr>
              <a:defRPr sz="1275"/>
            </a:lvl4pPr>
            <a:lvl5pPr>
              <a:defRPr sz="1125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9484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4097"/>
            <a:ext cx="3922178" cy="3502551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275"/>
            </a:lvl3pPr>
            <a:lvl4pPr>
              <a:defRPr sz="1125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33" y="178782"/>
            <a:ext cx="8154333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4097"/>
            <a:ext cx="3981959" cy="3512304"/>
          </a:xfrm>
          <a:prstGeom prst="rect">
            <a:avLst/>
          </a:prstGeom>
        </p:spPr>
        <p:txBody>
          <a:bodyPr/>
          <a:lstStyle>
            <a:lvl1pPr>
              <a:defRPr sz="1575"/>
            </a:lvl1pPr>
            <a:lvl2pPr>
              <a:defRPr sz="1500"/>
            </a:lvl2pPr>
            <a:lvl3pPr>
              <a:defRPr sz="1350"/>
            </a:lvl3pPr>
            <a:lvl4pPr>
              <a:defRPr sz="1275"/>
            </a:lvl4pPr>
            <a:lvl5pPr>
              <a:defRPr sz="1125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6538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32" y="178782"/>
            <a:ext cx="8355791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86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05CB5-43C3-4F78-B7FF-4F51C046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34898-36EE-4716-AD5F-E4D990A93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5EA0E-C4E3-4CE9-AF35-C8872AB4B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696CB-F650-4481-8A96-BC494131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697E-4D0A-4F33-8E12-F8AF2C5F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36044-4949-48A0-A073-2312CFA7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3028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1886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85779" y="3645882"/>
            <a:ext cx="8462963" cy="86775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350" b="1">
                <a:solidFill>
                  <a:srgbClr val="8B3D9A"/>
                </a:solidFill>
              </a:defRPr>
            </a:lvl1pPr>
            <a:lvl2pPr>
              <a:buFontTx/>
              <a:buNone/>
              <a:defRPr sz="1350"/>
            </a:lvl2pPr>
            <a:lvl3pPr>
              <a:buFontTx/>
              <a:buNone/>
              <a:defRPr sz="1350"/>
            </a:lvl3pPr>
            <a:lvl4pPr>
              <a:buFontTx/>
              <a:buNone/>
              <a:defRPr sz="1350"/>
            </a:lvl4pPr>
            <a:lvl5pPr>
              <a:buFontTx/>
              <a:buNone/>
              <a:defRPr sz="135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179955"/>
            <a:ext cx="8433012" cy="1257273"/>
          </a:xfrm>
          <a:prstGeom prst="rect">
            <a:avLst/>
          </a:prstGeom>
        </p:spPr>
        <p:txBody>
          <a:bodyPr/>
          <a:lstStyle>
            <a:lvl1pPr algn="ctr">
              <a:defRPr sz="2175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33" y="1422928"/>
            <a:ext cx="8154333" cy="19560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25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057" y="2518975"/>
            <a:ext cx="2870564" cy="9364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16671" y="3457413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6112669" y="4411796"/>
            <a:ext cx="2755106" cy="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33039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081BD8D-90B2-44AB-9FF3-1F7A441F1FAE}"/>
              </a:ext>
            </a:extLst>
          </p:cNvPr>
          <p:cNvSpPr/>
          <p:nvPr userDrawn="1"/>
        </p:nvSpPr>
        <p:spPr>
          <a:xfrm>
            <a:off x="1" y="-12257"/>
            <a:ext cx="9144000" cy="3475078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anchor="ctr"/>
          <a:lstStyle/>
          <a:p>
            <a:pPr algn="ctr" defTabSz="685545" eaLnBrk="0" hangingPunct="0">
              <a:defRPr/>
            </a:pP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4810A1D-62AF-40D2-BE14-AD3A7D2918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544269" y="307478"/>
            <a:ext cx="8274617" cy="2163701"/>
          </a:xfrm>
        </p:spPr>
        <p:txBody>
          <a:bodyPr/>
          <a:lstStyle>
            <a:lvl1pPr>
              <a:defRPr sz="2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C91B4-87FC-4935-9F25-DE5E70BD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057" y="2518974"/>
            <a:ext cx="2870564" cy="93642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565F86-5224-49AF-834C-BFD680380CA1}"/>
              </a:ext>
            </a:extLst>
          </p:cNvPr>
          <p:cNvCxnSpPr/>
          <p:nvPr userDrawn="1"/>
        </p:nvCxnSpPr>
        <p:spPr bwMode="auto">
          <a:xfrm>
            <a:off x="-16671" y="3457413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" name="Picture 5" descr="CCO_ONC_RGB.jpg">
            <a:extLst>
              <a:ext uri="{FF2B5EF4-FFF2-40B4-BE49-F238E27FC236}">
                <a16:creationId xmlns:a16="http://schemas.microsoft.com/office/drawing/2014/main" id="{A6AEE984-4E13-41A6-A9D5-072DBE2E5A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6112669" y="4411797"/>
            <a:ext cx="2755106" cy="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42733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31" y="178783"/>
            <a:ext cx="8154333" cy="828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534" y="1135857"/>
            <a:ext cx="8158147" cy="349124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17520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764" y="247880"/>
            <a:ext cx="8433112" cy="3941741"/>
          </a:xfrm>
          <a:prstGeom prst="rect">
            <a:avLst/>
          </a:prstGeom>
        </p:spPr>
        <p:txBody>
          <a:bodyPr anchorCtr="1"/>
          <a:lstStyle>
            <a:lvl1pPr algn="ctr">
              <a:defRPr sz="3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4947280"/>
            <a:ext cx="9144000" cy="20098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anchor="ctr"/>
          <a:lstStyle/>
          <a:p>
            <a:pPr algn="ctr" defTabSz="68554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36" y="4012784"/>
            <a:ext cx="2870564" cy="9364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4946861"/>
            <a:ext cx="9144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4494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20" y="178783"/>
            <a:ext cx="8154334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4096"/>
            <a:ext cx="3981959" cy="351230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5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4108"/>
            <a:ext cx="3922178" cy="3512847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5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7071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1134096"/>
            <a:ext cx="3922178" cy="3502551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331" y="178783"/>
            <a:ext cx="8154333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51365" y="1134096"/>
            <a:ext cx="3981959" cy="3512304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5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93971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32" y="178783"/>
            <a:ext cx="8355791" cy="828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9704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39647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85779" y="3645881"/>
            <a:ext cx="8462963" cy="86775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>
                <a:solidFill>
                  <a:srgbClr val="8B3D9A"/>
                </a:solidFill>
              </a:defRPr>
            </a:lvl1pPr>
            <a:lvl2pPr>
              <a:buFontTx/>
              <a:buNone/>
              <a:defRPr sz="1800"/>
            </a:lvl2pPr>
            <a:lvl3pPr>
              <a:buFontTx/>
              <a:buNone/>
              <a:defRPr sz="1800"/>
            </a:lvl3pPr>
            <a:lvl4pPr>
              <a:buFontTx/>
              <a:buNone/>
              <a:defRPr sz="1800"/>
            </a:lvl4pPr>
            <a:lvl5pPr>
              <a:buFontTx/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63" y="179954"/>
            <a:ext cx="8433012" cy="1257273"/>
          </a:xfrm>
          <a:prstGeom prst="rect">
            <a:avLst/>
          </a:prstGeom>
        </p:spPr>
        <p:txBody>
          <a:bodyPr/>
          <a:lstStyle>
            <a:lvl1pPr algn="ctr">
              <a:defRPr sz="2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331" y="1422927"/>
            <a:ext cx="8154333" cy="195609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057" y="2518974"/>
            <a:ext cx="2870564" cy="9364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16671" y="3457413"/>
            <a:ext cx="9160673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6112669" y="4411797"/>
            <a:ext cx="2755106" cy="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995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1AEF-5C89-4778-B3E1-B531FEE3A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1B8C1-968F-4288-9364-27870C850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8B2E-2C47-4A67-AB81-4073EE03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02791-2E52-4276-B268-DEF6B02BE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4196C-69EE-4251-9B06-4D386812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231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66764" y="708675"/>
            <a:ext cx="7283594" cy="42597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66764" y="1197282"/>
            <a:ext cx="7283594" cy="2328499"/>
          </a:xfrm>
          <a:prstGeom prst="rect">
            <a:avLst/>
          </a:prstGeom>
        </p:spPr>
        <p:txBody>
          <a:bodyPr vert="horz"/>
          <a:lstStyle>
            <a:lvl1pPr>
              <a:defRPr sz="2100">
                <a:latin typeface="Arial"/>
                <a:cs typeface="Arial"/>
              </a:defRPr>
            </a:lvl1pPr>
            <a:lvl2pPr>
              <a:defRPr sz="19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1"/>
          <p:cNvSpPr txBox="1">
            <a:spLocks noChangeArrowheads="1"/>
          </p:cNvSpPr>
          <p:nvPr userDrawn="1"/>
        </p:nvSpPr>
        <p:spPr bwMode="auto">
          <a:xfrm>
            <a:off x="195695" y="4746327"/>
            <a:ext cx="352944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350" dirty="0">
                <a:solidFill>
                  <a:schemeClr val="bg1"/>
                </a:solidFill>
                <a:latin typeface="Univers LT Std 57 Cn" pitchFamily="1" charset="0"/>
              </a:rPr>
              <a:t>DIVISION OF HEMATOLOGY/ONCOLOGY</a:t>
            </a:r>
          </a:p>
          <a:p>
            <a:pPr eaLnBrk="1" hangingPunct="1"/>
            <a:endParaRPr lang="en-US" altLang="en-US" sz="1350" dirty="0"/>
          </a:p>
        </p:txBody>
      </p:sp>
    </p:spTree>
    <p:extLst>
      <p:ext uri="{BB962C8B-B14F-4D97-AF65-F5344CB8AC3E}">
        <p14:creationId xmlns:p14="http://schemas.microsoft.com/office/powerpoint/2010/main" val="4769525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6D6A6-54A0-4B9F-AE16-8011D40D11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BE78B-21DF-4829-B33B-12709D8D9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14406"/>
            <a:ext cx="5867400" cy="743638"/>
          </a:xfrm>
        </p:spPr>
        <p:txBody>
          <a:bodyPr/>
          <a:lstStyle>
            <a:lvl1pPr marL="0" indent="0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</a:t>
            </a:r>
          </a:p>
        </p:txBody>
      </p:sp>
    </p:spTree>
    <p:extLst>
      <p:ext uri="{BB962C8B-B14F-4D97-AF65-F5344CB8AC3E}">
        <p14:creationId xmlns:p14="http://schemas.microsoft.com/office/powerpoint/2010/main" val="86662284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3D324-E766-4324-ACC5-D568C2917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3B18E-CFC9-47D9-A3DC-D687B41CF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44863-4A93-4001-AC8F-D25B4FD75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F8733-B4E9-4B5E-92EC-766FBAA059A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AA1AE-ACE1-49A5-82AC-889B3B0FF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85838-87DD-41EC-913A-F09CAEF3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1103-8663-4DCF-AC46-14BF4C9EA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990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ight Triangle 22"/>
          <p:cNvSpPr/>
          <p:nvPr userDrawn="1"/>
        </p:nvSpPr>
        <p:spPr>
          <a:xfrm rot="10800000">
            <a:off x="4564964" y="2"/>
            <a:ext cx="5146842" cy="2187761"/>
          </a:xfrm>
          <a:prstGeom prst="rtTriangle">
            <a:avLst/>
          </a:prstGeom>
          <a:solidFill>
            <a:srgbClr val="00EFED">
              <a:alpha val="46000"/>
            </a:srgbClr>
          </a:solidFill>
          <a:ln>
            <a:noFill/>
          </a:ln>
          <a:effectLst>
            <a:outerShdw blurRad="40000"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235432"/>
            <a:ext cx="4107764" cy="6125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rgbClr val="023570"/>
                </a:solidFill>
              </a:defRPr>
            </a:lvl1pPr>
            <a:lvl2pPr marL="342884" indent="0">
              <a:buNone/>
              <a:defRPr/>
            </a:lvl2pPr>
            <a:lvl3pPr marL="685766" indent="0">
              <a:buNone/>
              <a:defRPr/>
            </a:lvl3pPr>
            <a:lvl4pPr marL="1028649" indent="0">
              <a:buNone/>
              <a:defRPr/>
            </a:lvl4pPr>
            <a:lvl5pPr marL="1371532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5568861" y="2"/>
            <a:ext cx="3588511" cy="614085"/>
          </a:xfrm>
          <a:prstGeom prst="rect">
            <a:avLst/>
          </a:prstGeom>
          <a:solidFill>
            <a:srgbClr val="052D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6" name="Rectangle 25"/>
          <p:cNvSpPr/>
          <p:nvPr userDrawn="1"/>
        </p:nvSpPr>
        <p:spPr>
          <a:xfrm>
            <a:off x="7753684" y="565360"/>
            <a:ext cx="1403684" cy="140499"/>
          </a:xfrm>
          <a:prstGeom prst="rect">
            <a:avLst/>
          </a:prstGeom>
          <a:solidFill>
            <a:srgbClr val="023570"/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  <a:effectLst>
            <a:outerShdw blurRad="40000"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26"/>
          <p:cNvSpPr/>
          <p:nvPr userDrawn="1"/>
        </p:nvSpPr>
        <p:spPr>
          <a:xfrm>
            <a:off x="8382000" y="493543"/>
            <a:ext cx="775368" cy="115819"/>
          </a:xfrm>
          <a:prstGeom prst="rect">
            <a:avLst/>
          </a:prstGeom>
          <a:solidFill>
            <a:srgbClr val="00EFED"/>
          </a:solidFill>
          <a:ln>
            <a:noFill/>
          </a:ln>
          <a:effectLst>
            <a:outerShdw blurRad="40000" dist="23000" dir="5400000" sx="0" sy="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/>
          <p:cNvSpPr txBox="1"/>
          <p:nvPr userDrawn="1"/>
        </p:nvSpPr>
        <p:spPr>
          <a:xfrm>
            <a:off x="6318923" y="17918"/>
            <a:ext cx="267368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Century Gothic"/>
                <a:cs typeface="Century Gothic"/>
              </a:rPr>
              <a:t>GLOBAL</a:t>
            </a:r>
            <a:r>
              <a:rPr lang="en-US" sz="900" baseline="0" dirty="0">
                <a:solidFill>
                  <a:schemeClr val="bg1"/>
                </a:solidFill>
                <a:latin typeface="Century Gothic"/>
                <a:cs typeface="Century Gothic"/>
              </a:rPr>
              <a:t> SUMMIT ON:</a:t>
            </a:r>
          </a:p>
          <a:p>
            <a:pPr algn="ctr"/>
            <a:r>
              <a:rPr lang="en-US" sz="1350" baseline="0" dirty="0">
                <a:solidFill>
                  <a:schemeClr val="bg1"/>
                </a:solidFill>
                <a:latin typeface="Century Gothic"/>
                <a:cs typeface="Century Gothic"/>
              </a:rPr>
              <a:t>GENITOURINARY </a:t>
            </a:r>
          </a:p>
          <a:p>
            <a:pPr algn="ctr"/>
            <a:r>
              <a:rPr lang="en-US" sz="900" baseline="0" dirty="0">
                <a:solidFill>
                  <a:schemeClr val="bg1"/>
                </a:solidFill>
                <a:latin typeface="Century Gothic"/>
                <a:cs typeface="Century Gothic"/>
              </a:rPr>
              <a:t>MALIGNANCIES</a:t>
            </a:r>
            <a:endParaRPr lang="en-US" sz="9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29" name="Picture 28" descr="GU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10724" r="27494" b="28401"/>
          <a:stretch/>
        </p:blipFill>
        <p:spPr>
          <a:xfrm>
            <a:off x="5307122" y="-315326"/>
            <a:ext cx="1622411" cy="1369273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4487" y="1356734"/>
            <a:ext cx="7223569" cy="34001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50" b="0" i="0">
                <a:solidFill>
                  <a:schemeClr val="accent5">
                    <a:lumMod val="50000"/>
                  </a:schemeClr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>
                <a:solidFill>
                  <a:srgbClr val="17375E"/>
                </a:solidFill>
                <a:latin typeface="Minion Pro"/>
                <a:cs typeface="Minion Pro"/>
              </a:rPr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97757655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574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05000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7325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6512" indent="0">
              <a:buNone/>
              <a:defRPr sz="1200"/>
            </a:lvl2pPr>
            <a:lvl3pPr marL="913038" indent="0">
              <a:buNone/>
              <a:defRPr sz="1000"/>
            </a:lvl3pPr>
            <a:lvl4pPr marL="1369556" indent="0">
              <a:buNone/>
              <a:defRPr sz="900"/>
            </a:lvl4pPr>
            <a:lvl5pPr marL="1826075" indent="0">
              <a:buNone/>
              <a:defRPr sz="900"/>
            </a:lvl5pPr>
            <a:lvl6pPr marL="2282589" indent="0">
              <a:buNone/>
              <a:defRPr sz="900"/>
            </a:lvl6pPr>
            <a:lvl7pPr marL="2739101" indent="0">
              <a:buNone/>
              <a:defRPr sz="900"/>
            </a:lvl7pPr>
            <a:lvl8pPr marL="3195616" indent="0">
              <a:buNone/>
              <a:defRPr sz="900"/>
            </a:lvl8pPr>
            <a:lvl9pPr marL="36521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B5F9B-AEFE-4509-98BA-49D36E074CFD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4B0B4-6C1A-40AA-A703-4A29B0E06AA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6808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457200" y="900498"/>
            <a:ext cx="6098458" cy="2734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45568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73CAF-BBFA-B39F-6899-F4A61B980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8161B-1A09-4FB8-025B-5A9B3CEC6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6C235-9256-EB37-7DB0-E9F8D6A5F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DA7F-614C-4DFB-88DA-1B4F0731DD4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B87F8-6045-53EF-8D28-D6EB8771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BC43-191F-D6F8-FC6F-6F9C28D3C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535-CF44-4A72-A59E-E18E8439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685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066C-21BC-A265-A59B-20B0959F3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9AEEC-300F-1397-3533-61582D259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39857-65D9-5E35-B98A-CF80926E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DA7F-614C-4DFB-88DA-1B4F0731DD4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B0159-BB7B-C223-AF57-F22B7310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1825B-0C40-AF28-F899-7115E9ED1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535-CF44-4A72-A59E-E18E8439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6357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5D8B1-16F8-72AC-FA9F-1C5F83CFD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46D28-F8C2-DC56-1DFC-D6B706458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DE595-7317-160A-A0A3-42390021D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DA7F-614C-4DFB-88DA-1B4F0731DD4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BDE5F-E5C2-4AD4-FB35-293CC0251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DA722-7AD3-FE45-AE58-7AB9D743C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535-CF44-4A72-A59E-E18E8439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07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3DA6D4-18A2-4859-932B-ECBF3E782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6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10EEA-9769-40F9-B5F3-C54B95E25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6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62FB3-44DA-4E8A-97B9-471DE9F9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51F00-540E-442C-B734-7E730E30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2D224-20D3-4BED-9B71-FFB38EE8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887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A8E81-3A74-44B7-A4F2-7AE2BE1A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63BD3-5CD5-644B-6B81-5BABF9534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8A374-5431-F024-DD39-BDEFF15DD7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0BCB5-7153-C444-3F66-301FD28AC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DA7F-614C-4DFB-88DA-1B4F0731DD4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D3E8E-974B-7863-9039-D1A565E4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A7BCF-3F77-0ED9-4D27-C7DE26CE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535-CF44-4A72-A59E-E18E8439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8680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3C5A-EB00-4E11-71C1-5A396ABB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EC466-169B-7493-69A0-DDE2CF332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BE47A-9401-5D81-03B8-59FF721E6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B1B989-5D86-1314-AE07-CDDD45273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77299C-2135-9505-9E2A-7E8785982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574213-EDA4-F8DC-FAA4-E0744DE3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DA7F-614C-4DFB-88DA-1B4F0731DD4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6FD898-1814-5D24-5C09-1FFB1E681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E350B6-7868-387B-ACC4-DEDED53A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535-CF44-4A72-A59E-E18E8439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3952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6339-3EFD-DF81-9751-21AD2E8B7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5677D7-C49C-64AA-AA02-15FAC515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DA7F-614C-4DFB-88DA-1B4F0731DD4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64C8D0-EC0C-E173-725B-DEF7A63E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A98E0-6352-1390-21E8-1046ACB1C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535-CF44-4A72-A59E-E18E8439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734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944510-3072-2F5F-A60E-01DA40704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DA7F-614C-4DFB-88DA-1B4F0731DD4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6CAF34-D713-A691-CF2D-1A76F0FB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8C8C19-B1EE-75D6-1498-182BDEDE2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535-CF44-4A72-A59E-E18E8439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09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4B990-CBB4-446E-0B69-4F3E1458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DDB62-C550-D64D-0F35-034D67C50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34B93-6130-FD11-600D-D70FB4531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E0800-A8FC-DE41-1905-D39BEF2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DA7F-614C-4DFB-88DA-1B4F0731DD4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6787C-9EFB-D722-A7DD-91589F737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CC2B8-375D-E64A-CBF2-AB70A5A2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535-CF44-4A72-A59E-E18E8439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9348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CF2DC-0B36-7D56-52C1-B289A92F9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A806B0-66A7-C457-FF41-55595E7C7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51368-0F50-22EC-CD4B-D33FD48FA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E1E317-A116-E977-5018-F7361A36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DA7F-614C-4DFB-88DA-1B4F0731DD4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6FBDF-98C2-0DB4-9E23-941F5CF1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91DC3-F623-3801-3697-BA902780E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535-CF44-4A72-A59E-E18E8439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3506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13D9-7EC8-73C3-075A-74F4B97D5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301ABF-B084-0007-A332-75C1584D4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68EA7-8A74-F9CC-A0FA-522F2D05B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DA7F-614C-4DFB-88DA-1B4F0731DD4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F421-162B-B435-DA79-6B5D5FCF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B8106-C3B5-6B99-C514-6AE5E7194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535-CF44-4A72-A59E-E18E8439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4545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D67544-37EF-2102-248C-EC565A25F7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625B0F-5EF4-6695-B839-5C7BEA17A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FA9DC-33CB-F3EF-641C-86FA056D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0DA7F-614C-4DFB-88DA-1B4F0731DD4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8100A-DBEA-4154-6A5B-D7A619D37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08C51-C693-88FC-66F4-E2B7638F7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D3535-CF44-4A72-A59E-E18E8439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3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963"/>
            <a:ext cx="6858000" cy="17922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3513"/>
            <a:ext cx="6858000" cy="1243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18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36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15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4875"/>
            <a:ext cx="7886700" cy="11271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507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13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2063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81188"/>
            <a:ext cx="3868737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2063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1188"/>
            <a:ext cx="3887788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077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93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54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97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37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1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6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6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20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 sz="2800" b="1"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5B3E26-68F8-F259-28D2-9D46AAC9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81"/>
            <a:ext cx="9144000" cy="581151"/>
          </a:xfrm>
          <a:prstGeom prst="rect">
            <a:avLst/>
          </a:prstGeom>
          <a:noFill/>
        </p:spPr>
        <p:txBody>
          <a:bodyPr/>
          <a:lstStyle>
            <a:lvl1pPr>
              <a:defRPr sz="2800" b="1"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 sz="2800" b="1"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F23BA-5CC5-D015-BAB9-2E722F872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78E1C-FA32-4406-B9CF-FE3E7E8E41CF}" type="datetimeFigureOut">
              <a:rPr lang="en-US"/>
              <a:pPr>
                <a:defRPr/>
              </a:pPr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7DB91-4200-38CF-B022-8A6A8B7B1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DEEFD-6F33-EFF7-0D2A-9BDEF643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BD28F-995E-455B-A5BB-90B646714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47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66764" y="708674"/>
            <a:ext cx="6862762" cy="42597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00"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766764" y="1197281"/>
            <a:ext cx="6862762" cy="2151069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7599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4103-02DB-89F4-F0A7-286588266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D2CA9-E25B-CC34-0126-3E558711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94B5E-29CC-6854-6184-1E523C3E8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B6990-66F2-C622-ADE9-DF08BBEDB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38649-F3B4-3844-0D03-3781A767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324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778E-7027-269B-7510-8A57FCDF2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FE89E-CDF2-44D7-C0CB-587FF69F1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C10A2-9F29-31E6-9AFC-AF95CD9B7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A657F-F9BC-C8C4-F7DA-EFF177BE3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5ED53-AAB5-E0C0-7ABE-DB0AD8EF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247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33D33-9FCC-EB74-6BAC-A8F484231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B2CDB-9200-0161-A744-BA2540496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BEBA0-6A65-140D-DAA2-356DFAF5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7BFA4-9CEB-F01E-FC4D-311120770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F8001-F79D-C68E-5895-F018AB8C6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213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63907-69CB-6305-52D0-EC0DF8340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007D9-5767-FD72-48AE-D713DCF17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82162-1A6B-C2F1-D6B1-BCC466F6A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1AEEE-2467-54FD-60FD-35E9E3B69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9BD60-3326-67F4-0B70-BB58B05CD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CE462-A666-9222-ED16-FA0951139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21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91691-6BCB-9838-F2E6-A0187B9BC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E93B5-8B1E-6FF4-1716-39F500190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EEB3B-83AF-3FAA-2B80-5E05E9BA8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180E4-9486-2D09-5052-2A3DDEB40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A7037-4118-A40A-7242-3C316A13A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8B4293-DA9B-0B51-B1D2-9C7BBF1B2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BD788E-F391-7D31-1D54-F52ED765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EF7865-5C52-A5F7-9861-824D60BD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94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ABCB4-60F2-8D4A-080C-25579B2D1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BD8B1-5D38-0008-8D23-0C4C55E2D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E4B02-E708-6434-9F01-4B89600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26CE3-CDC6-CA78-7CBD-96FFF1447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27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7F6218-9DD9-497D-7E94-0D1B5FF20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B3A2E-2FC9-75F1-257E-FF63E3C99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66B00-EB4F-B926-AD7F-5264EB20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351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186-7DAC-0F0D-E8A1-64CA675F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B5629-0F6B-420D-88A6-DAACD5C02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3DF75-701B-3D4B-76A0-E5F24A5AD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BE1BE-D796-6220-39C3-D66CB68A4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D0908-DC1D-A68C-6805-EE8B776CC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C12DA-FF80-E24A-EDBA-DF5A4F95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669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C4FD-EE19-B312-9996-F2AD9353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401700-7069-30DF-632B-8DAA94D6FD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957EF6-7D01-83A1-21E8-C055A7121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AE802E-3893-3076-A4BE-3E9AD0289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572AC-A5A8-CA77-83DB-17259C5CE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AF97B-1E0F-5C49-68A2-CFAF14FA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5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95A50-279B-EF5E-DF28-0405B2C82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FBE04-3EAE-7325-EA65-7412A59C8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E4BB7-603E-B9BD-B59D-778CD72A3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868E7-147B-F5D8-88AC-3C53A9D52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1E915-60FF-2F22-EC9C-92D6FC7C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01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DAD48-01C5-1BD9-B0FE-170EC0596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42B6E9-651C-705F-B02D-1036D0A2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59A36-6967-CABE-F4FE-073FAD6F9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DF97E-F60E-473C-8DB1-1CED1C576885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6E6AF-B05A-DC32-8DA2-372B93A0B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78D03-1B36-D8D5-3964-E18CF92BE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921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964"/>
            <a:ext cx="6858000" cy="1792287"/>
          </a:xfrm>
        </p:spPr>
        <p:txBody>
          <a:bodyPr anchor="b"/>
          <a:lstStyle>
            <a:lvl1pPr algn="ctr">
              <a:defRPr sz="599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3513"/>
            <a:ext cx="6858000" cy="1243012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777" indent="0" algn="ctr">
              <a:buNone/>
              <a:defRPr sz="1998"/>
            </a:lvl2pPr>
            <a:lvl3pPr marL="913554" indent="0" algn="ctr">
              <a:buNone/>
              <a:defRPr sz="1799"/>
            </a:lvl3pPr>
            <a:lvl4pPr marL="1370331" indent="0" algn="ctr">
              <a:buNone/>
              <a:defRPr sz="1598"/>
            </a:lvl4pPr>
            <a:lvl5pPr marL="1827108" indent="0" algn="ctr">
              <a:buNone/>
              <a:defRPr sz="1598"/>
            </a:lvl5pPr>
            <a:lvl6pPr marL="2283886" indent="0" algn="ctr">
              <a:buNone/>
              <a:defRPr sz="1598"/>
            </a:lvl6pPr>
            <a:lvl7pPr marL="2740663" indent="0" algn="ctr">
              <a:buNone/>
              <a:defRPr sz="1598"/>
            </a:lvl7pPr>
            <a:lvl8pPr marL="3197440" indent="0" algn="ctr">
              <a:buNone/>
              <a:defRPr sz="1598"/>
            </a:lvl8pPr>
            <a:lvl9pPr marL="3654217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729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7147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1538"/>
          </a:xfrm>
        </p:spPr>
        <p:txBody>
          <a:bodyPr anchor="b"/>
          <a:lstStyle>
            <a:lvl1pPr>
              <a:defRPr sz="599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4876"/>
            <a:ext cx="7886700" cy="1127125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777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88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9898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4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4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88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9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2064"/>
            <a:ext cx="3868737" cy="619125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77" indent="0">
              <a:buNone/>
              <a:defRPr sz="1998" b="1"/>
            </a:lvl2pPr>
            <a:lvl3pPr marL="913554" indent="0">
              <a:buNone/>
              <a:defRPr sz="1799" b="1"/>
            </a:lvl3pPr>
            <a:lvl4pPr marL="1370331" indent="0">
              <a:buNone/>
              <a:defRPr sz="1598" b="1"/>
            </a:lvl4pPr>
            <a:lvl5pPr marL="1827108" indent="0">
              <a:buNone/>
              <a:defRPr sz="1598" b="1"/>
            </a:lvl5pPr>
            <a:lvl6pPr marL="2283886" indent="0">
              <a:buNone/>
              <a:defRPr sz="1598" b="1"/>
            </a:lvl6pPr>
            <a:lvl7pPr marL="2740663" indent="0">
              <a:buNone/>
              <a:defRPr sz="1598" b="1"/>
            </a:lvl7pPr>
            <a:lvl8pPr marL="3197440" indent="0">
              <a:buNone/>
              <a:defRPr sz="1598" b="1"/>
            </a:lvl8pPr>
            <a:lvl9pPr marL="3654217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81189"/>
            <a:ext cx="3868737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2064"/>
            <a:ext cx="3887788" cy="619125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77" indent="0">
              <a:buNone/>
              <a:defRPr sz="1998" b="1"/>
            </a:lvl2pPr>
            <a:lvl3pPr marL="913554" indent="0">
              <a:buNone/>
              <a:defRPr sz="1799" b="1"/>
            </a:lvl3pPr>
            <a:lvl4pPr marL="1370331" indent="0">
              <a:buNone/>
              <a:defRPr sz="1598" b="1"/>
            </a:lvl4pPr>
            <a:lvl5pPr marL="1827108" indent="0">
              <a:buNone/>
              <a:defRPr sz="1598" b="1"/>
            </a:lvl5pPr>
            <a:lvl6pPr marL="2283886" indent="0">
              <a:buNone/>
              <a:defRPr sz="1598" b="1"/>
            </a:lvl6pPr>
            <a:lvl7pPr marL="2740663" indent="0">
              <a:buNone/>
              <a:defRPr sz="1598" b="1"/>
            </a:lvl7pPr>
            <a:lvl8pPr marL="3197440" indent="0">
              <a:buNone/>
              <a:defRPr sz="1598" b="1"/>
            </a:lvl8pPr>
            <a:lvl9pPr marL="3654217" indent="0">
              <a:buNone/>
              <a:defRPr sz="159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1189"/>
            <a:ext cx="3887788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60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2340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1056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1738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>
              <a:defRPr sz="3197"/>
            </a:lvl1pPr>
            <a:lvl2pPr>
              <a:defRPr sz="2798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4639"/>
            <a:ext cx="2949575" cy="2860675"/>
          </a:xfrm>
        </p:spPr>
        <p:txBody>
          <a:bodyPr/>
          <a:lstStyle>
            <a:lvl1pPr marL="0" indent="0">
              <a:buNone/>
              <a:defRPr sz="1598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6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7960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1738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 marL="0" indent="0">
              <a:buNone/>
              <a:defRPr sz="3197"/>
            </a:lvl1pPr>
            <a:lvl2pPr marL="456777" indent="0">
              <a:buNone/>
              <a:defRPr sz="2798"/>
            </a:lvl2pPr>
            <a:lvl3pPr marL="913554" indent="0">
              <a:buNone/>
              <a:defRPr sz="2398"/>
            </a:lvl3pPr>
            <a:lvl4pPr marL="1370331" indent="0">
              <a:buNone/>
              <a:defRPr sz="1998"/>
            </a:lvl4pPr>
            <a:lvl5pPr marL="1827108" indent="0">
              <a:buNone/>
              <a:defRPr sz="1998"/>
            </a:lvl5pPr>
            <a:lvl6pPr marL="2283886" indent="0">
              <a:buNone/>
              <a:defRPr sz="1998"/>
            </a:lvl6pPr>
            <a:lvl7pPr marL="2740663" indent="0">
              <a:buNone/>
              <a:defRPr sz="1998"/>
            </a:lvl7pPr>
            <a:lvl8pPr marL="3197440" indent="0">
              <a:buNone/>
              <a:defRPr sz="1998"/>
            </a:lvl8pPr>
            <a:lvl9pPr marL="3654217" indent="0">
              <a:buNone/>
              <a:defRPr sz="1998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4639"/>
            <a:ext cx="2949575" cy="2860675"/>
          </a:xfrm>
        </p:spPr>
        <p:txBody>
          <a:bodyPr/>
          <a:lstStyle>
            <a:lvl1pPr marL="0" indent="0">
              <a:buNone/>
              <a:defRPr sz="1598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6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061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6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638"/>
            <a:ext cx="1971675" cy="436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4638"/>
            <a:ext cx="5762625" cy="436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596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304"/>
            <a:ext cx="7772400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50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74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790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47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60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6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2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1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7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3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9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0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1265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1265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094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0" indent="0">
              <a:buNone/>
              <a:defRPr sz="2000" b="1"/>
            </a:lvl2pPr>
            <a:lvl3pPr marL="913241" indent="0">
              <a:buNone/>
              <a:defRPr sz="1800" b="1"/>
            </a:lvl3pPr>
            <a:lvl4pPr marL="1369862" indent="0">
              <a:buNone/>
              <a:defRPr sz="1600" b="1"/>
            </a:lvl4pPr>
            <a:lvl5pPr marL="1826480" indent="0">
              <a:buNone/>
              <a:defRPr sz="1600" b="1"/>
            </a:lvl5pPr>
            <a:lvl6pPr marL="2283102" indent="0">
              <a:buNone/>
              <a:defRPr sz="1600" b="1"/>
            </a:lvl6pPr>
            <a:lvl7pPr marL="2739722" indent="0">
              <a:buNone/>
              <a:defRPr sz="1600" b="1"/>
            </a:lvl7pPr>
            <a:lvl8pPr marL="3196336" indent="0">
              <a:buNone/>
              <a:defRPr sz="1600" b="1"/>
            </a:lvl8pPr>
            <a:lvl9pPr marL="36529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2401"/>
            <a:ext cx="4041775" cy="4802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20" indent="0">
              <a:buNone/>
              <a:defRPr sz="2000" b="1"/>
            </a:lvl2pPr>
            <a:lvl3pPr marL="913241" indent="0">
              <a:buNone/>
              <a:defRPr sz="1800" b="1"/>
            </a:lvl3pPr>
            <a:lvl4pPr marL="1369862" indent="0">
              <a:buNone/>
              <a:defRPr sz="1600" b="1"/>
            </a:lvl4pPr>
            <a:lvl5pPr marL="1826480" indent="0">
              <a:buNone/>
              <a:defRPr sz="1600" b="1"/>
            </a:lvl5pPr>
            <a:lvl6pPr marL="2283102" indent="0">
              <a:buNone/>
              <a:defRPr sz="1600" b="1"/>
            </a:lvl6pPr>
            <a:lvl7pPr marL="2739722" indent="0">
              <a:buNone/>
              <a:defRPr sz="1600" b="1"/>
            </a:lvl7pPr>
            <a:lvl8pPr marL="3196336" indent="0">
              <a:buNone/>
              <a:defRPr sz="1600" b="1"/>
            </a:lvl8pPr>
            <a:lvl9pPr marL="36529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32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166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45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04989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7325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6620" indent="0">
              <a:buNone/>
              <a:defRPr sz="1200"/>
            </a:lvl2pPr>
            <a:lvl3pPr marL="913241" indent="0">
              <a:buNone/>
              <a:defRPr sz="1000"/>
            </a:lvl3pPr>
            <a:lvl4pPr marL="1369862" indent="0">
              <a:buNone/>
              <a:defRPr sz="900"/>
            </a:lvl4pPr>
            <a:lvl5pPr marL="1826480" indent="0">
              <a:buNone/>
              <a:defRPr sz="900"/>
            </a:lvl5pPr>
            <a:lvl6pPr marL="2283102" indent="0">
              <a:buNone/>
              <a:defRPr sz="900"/>
            </a:lvl6pPr>
            <a:lvl7pPr marL="2739722" indent="0">
              <a:buNone/>
              <a:defRPr sz="900"/>
            </a:lvl7pPr>
            <a:lvl8pPr marL="3196336" indent="0">
              <a:buNone/>
              <a:defRPr sz="900"/>
            </a:lvl8pPr>
            <a:lvl9pPr marL="36529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570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6620" indent="0">
              <a:buNone/>
              <a:defRPr sz="2800"/>
            </a:lvl2pPr>
            <a:lvl3pPr marL="913241" indent="0">
              <a:buNone/>
              <a:defRPr sz="2400"/>
            </a:lvl3pPr>
            <a:lvl4pPr marL="1369862" indent="0">
              <a:buNone/>
              <a:defRPr sz="2000"/>
            </a:lvl4pPr>
            <a:lvl5pPr marL="1826480" indent="0">
              <a:buNone/>
              <a:defRPr sz="2000"/>
            </a:lvl5pPr>
            <a:lvl6pPr marL="2283102" indent="0">
              <a:buNone/>
              <a:defRPr sz="2000"/>
            </a:lvl6pPr>
            <a:lvl7pPr marL="2739722" indent="0">
              <a:buNone/>
              <a:defRPr sz="2000"/>
            </a:lvl7pPr>
            <a:lvl8pPr marL="3196336" indent="0">
              <a:buNone/>
              <a:defRPr sz="2000"/>
            </a:lvl8pPr>
            <a:lvl9pPr marL="365296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2"/>
            <a:ext cx="5486400" cy="604206"/>
          </a:xfrm>
        </p:spPr>
        <p:txBody>
          <a:bodyPr/>
          <a:lstStyle>
            <a:lvl1pPr marL="0" indent="0">
              <a:buNone/>
              <a:defRPr sz="1400"/>
            </a:lvl1pPr>
            <a:lvl2pPr marL="456620" indent="0">
              <a:buNone/>
              <a:defRPr sz="1200"/>
            </a:lvl2pPr>
            <a:lvl3pPr marL="913241" indent="0">
              <a:buNone/>
              <a:defRPr sz="1000"/>
            </a:lvl3pPr>
            <a:lvl4pPr marL="1369862" indent="0">
              <a:buNone/>
              <a:defRPr sz="900"/>
            </a:lvl4pPr>
            <a:lvl5pPr marL="1826480" indent="0">
              <a:buNone/>
              <a:defRPr sz="900"/>
            </a:lvl5pPr>
            <a:lvl6pPr marL="2283102" indent="0">
              <a:buNone/>
              <a:defRPr sz="900"/>
            </a:lvl6pPr>
            <a:lvl7pPr marL="2739722" indent="0">
              <a:buNone/>
              <a:defRPr sz="900"/>
            </a:lvl7pPr>
            <a:lvl8pPr marL="3196336" indent="0">
              <a:buNone/>
              <a:defRPr sz="900"/>
            </a:lvl8pPr>
            <a:lvl9pPr marL="36529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491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447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6180"/>
            <a:ext cx="2057400" cy="43927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80"/>
            <a:ext cx="6019800" cy="43927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1340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C0F1-4ABE-4633-B581-B9CDC3948B26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8174F-3BD0-4FAE-9F2A-E0216D2689F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689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6737D-C96F-408C-A76D-A81E8B06F3CB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B5043-897D-4668-B72B-F363F4D34E8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81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7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05E65-163B-4EA3-8B0A-D849B4FA75A6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1281F-1570-4631-9BE1-4DF8B63827C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10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1262"/>
            <a:ext cx="4038600" cy="33976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54241-8BD9-4F5B-AACF-E77C23AFB197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FDFCF-22A5-4AB1-A029-3D652D7FFD7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947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2401"/>
            <a:ext cx="4041775" cy="4802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D3DF5-0A17-439F-8B8E-791C2BBBA980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BF092-DD8F-4A99-ACDF-F7921F535C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329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01F54-7048-40C2-B68F-BFD22DC28724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4BF77-2108-4AB1-9207-BBE6D491979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725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95385-1CA2-40EA-9EF5-9220E1D2ED30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AF9FB-0B56-4A96-B28E-B99F33A46FE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204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977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79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7324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B5F9B-AEFE-4509-98BA-49D36E074CFD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4B0B4-6C1A-40AA-A703-4A29B0E06AA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501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2"/>
            <a:ext cx="5486400" cy="604206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23CC3-9125-442D-BFD7-6845EA34AB4B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0BF86-A8BA-4F21-BFF0-D06591AD6B5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854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1ED14-717C-4203-B4E2-10B3AE86BBCA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2ACB2-6FC9-4CE7-AAA8-1D7AA0EB428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806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70"/>
            <a:ext cx="2057400" cy="43927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70"/>
            <a:ext cx="6019800" cy="43927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0E1BC-CA24-4DC1-BD86-40BD60E6C1C4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C5EA3-732C-4157-8A63-ABD771911DB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1897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300"/>
            <a:ext cx="7772400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C0F1-4ABE-4633-B581-B9CDC3948B26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8174F-3BD0-4FAE-9F2A-E0216D2689F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A4820-497A-435A-90B3-6762B16EE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963"/>
            <a:ext cx="6858000" cy="17922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72A25-1FDC-4FB8-B1B0-354411B36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3513"/>
            <a:ext cx="6858000" cy="1243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4908-8498-4367-941A-314BEAE4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E209F-D2FC-42F6-8E13-54CC3BAEC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B8C71-F5A9-4EF2-A230-87C227D7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3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6737D-C96F-408C-A76D-A81E8B06F3CB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B5043-897D-4668-B72B-F363F4D34E8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7777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8"/>
            <a:ext cx="7772400" cy="1022502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05E65-163B-4EA3-8B0A-D849B4FA75A6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1281F-1570-4631-9BE1-4DF8B63827CA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250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1263"/>
            <a:ext cx="4038600" cy="3397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1263"/>
            <a:ext cx="4038600" cy="3397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54241-8BD9-4F5B-AACF-E77C23AFB197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FDFCF-22A5-4AB1-A029-3D652D7FFD74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31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2"/>
            <a:ext cx="4040188" cy="4802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2402"/>
            <a:ext cx="4041775" cy="48026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2667"/>
            <a:ext cx="4041775" cy="296621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D3DF5-0A17-439F-8B8E-791C2BBBA980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BF092-DD8F-4A99-ACDF-F7921F535CD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924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01F54-7048-40C2-B68F-BFD22DC28724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4BF77-2108-4AB1-9207-BBE6D491979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530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95385-1CA2-40EA-9EF5-9220E1D2ED30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AF9FB-0B56-4A96-B28E-B99F33A46FE3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185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978"/>
            <a:ext cx="3008313" cy="87234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80"/>
            <a:ext cx="5111750" cy="43939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7324"/>
            <a:ext cx="3008313" cy="352155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B5F9B-AEFE-4509-98BA-49D36E074CFD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4B0B4-6C1A-40AA-A703-4A29B0E06AA0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565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5"/>
            <a:ext cx="5486400" cy="42544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2"/>
            <a:ext cx="5486400" cy="604206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23CC3-9125-442D-BFD7-6845EA34AB4B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0BF86-A8BA-4F21-BFF0-D06591AD6B5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2733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1ED14-717C-4203-B4E2-10B3AE86BBCA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2ACB2-6FC9-4CE7-AAA8-1D7AA0EB4288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669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71"/>
            <a:ext cx="2057400" cy="439270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71"/>
            <a:ext cx="6019800" cy="43927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0E1BC-CA24-4DC1-BD86-40BD60E6C1C4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C5EA3-732C-4157-8A63-ABD771911DBB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7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5.xml"/><Relationship Id="rId9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84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83.xml"/><Relationship Id="rId9" Type="http://schemas.openxmlformats.org/officeDocument/2006/relationships/image" Target="../media/image10.emf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81B161A-BAD2-4FED-9737-E079EBD43CA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273" y="-40426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391403-AA08-384C-BF6A-9AE5185F6540}"/>
              </a:ext>
            </a:extLst>
          </p:cNvPr>
          <p:cNvCxnSpPr/>
          <p:nvPr userDrawn="1"/>
        </p:nvCxnSpPr>
        <p:spPr>
          <a:xfrm>
            <a:off x="0" y="4309607"/>
            <a:ext cx="9144000" cy="0"/>
          </a:xfrm>
          <a:prstGeom prst="line">
            <a:avLst/>
          </a:prstGeom>
          <a:ln w="28575">
            <a:solidFill>
              <a:srgbClr val="003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81251CD-2A00-449A-B5F2-1AB6111D1BF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6958013" y="4654236"/>
            <a:ext cx="2124222" cy="2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4">
            <a:extLst>
              <a:ext uri="{FF2B5EF4-FFF2-40B4-BE49-F238E27FC236}">
                <a16:creationId xmlns:a16="http://schemas.microsoft.com/office/drawing/2014/main" id="{1DB36FA2-9857-E447-A095-B7A820376B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1" y="206169"/>
            <a:ext cx="7497763" cy="8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8">
            <a:extLst>
              <a:ext uri="{FF2B5EF4-FFF2-40B4-BE49-F238E27FC236}">
                <a16:creationId xmlns:a16="http://schemas.microsoft.com/office/drawing/2014/main" id="{D67711AB-AE37-3842-9DA1-F01A1FBAD7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1" y="1086856"/>
            <a:ext cx="7497763" cy="360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E92448A7-AF7B-A745-A264-2C5FBCCE3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71801" y="4733542"/>
            <a:ext cx="987425" cy="35751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900" b="0">
                <a:solidFill>
                  <a:srgbClr val="86AADD"/>
                </a:solidFill>
                <a:latin typeface="Gill Sans MT" panose="020B0502020104020203" pitchFamily="34" charset="77"/>
              </a:defRPr>
            </a:lvl1pPr>
          </a:lstStyle>
          <a:p>
            <a:fld id="{A2822732-8DC8-F940-B7F9-61659BECBB3C}" type="datetime1">
              <a:rPr lang="en-US" altLang="en-US"/>
              <a:pPr/>
              <a:t>8/4/2023</a:t>
            </a:fld>
            <a:endParaRPr lang="en-US" alt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10BF320-146D-BB41-BDB1-30F4367B5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59226" y="4733542"/>
            <a:ext cx="3273425" cy="35751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rgbClr val="86AADD"/>
                </a:solidFill>
                <a:latin typeface="Gill Sans MT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B643745-440E-0B47-B670-F1FE3FCC7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5825" y="4733542"/>
            <a:ext cx="457200" cy="35751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 b="0">
                <a:solidFill>
                  <a:srgbClr val="86AADD"/>
                </a:solidFill>
                <a:latin typeface="Gill Sans MT" panose="020B0502020104020203" pitchFamily="34" charset="77"/>
              </a:defRPr>
            </a:lvl1pPr>
          </a:lstStyle>
          <a:p>
            <a:fld id="{E6FD741C-67A2-6E43-9464-8D535A3D1E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28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25">
          <a:solidFill>
            <a:srgbClr val="5B1A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25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25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25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25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225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225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225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225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73844" indent="-211931" algn="l" rtl="0" eaLnBrk="1" fontAlgn="base" hangingPunct="1">
        <a:spcBef>
          <a:spcPts val="450"/>
        </a:spcBef>
        <a:spcAft>
          <a:spcPct val="0"/>
        </a:spcAft>
        <a:buClr>
          <a:schemeClr val="accent1"/>
        </a:buClr>
        <a:buSzPct val="80000"/>
        <a:buFont typeface="Wingdings 2" pitchFamily="2" charset="2"/>
        <a:buChar char="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479822" indent="-177404" algn="l" rtl="0" eaLnBrk="1" fontAlgn="base" hangingPunct="1">
        <a:spcBef>
          <a:spcPts val="413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100">
          <a:solidFill>
            <a:schemeClr val="tx1"/>
          </a:solidFill>
          <a:latin typeface="+mn-lt"/>
          <a:ea typeface="+mn-ea"/>
        </a:defRPr>
      </a:lvl2pPr>
      <a:lvl3pPr marL="664369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2" charset="2"/>
        <a:buChar char=""/>
        <a:defRPr sz="1800">
          <a:solidFill>
            <a:schemeClr val="tx1"/>
          </a:solidFill>
          <a:latin typeface="+mn-lt"/>
          <a:ea typeface="+mn-ea"/>
        </a:defRPr>
      </a:lvl3pPr>
      <a:lvl4pPr marL="822722" indent="-129779" algn="l" rtl="0" eaLnBrk="1" fontAlgn="base" hangingPunct="1">
        <a:spcBef>
          <a:spcPct val="20000"/>
        </a:spcBef>
        <a:spcAft>
          <a:spcPct val="0"/>
        </a:spcAft>
        <a:buClr>
          <a:srgbClr val="508709"/>
        </a:buClr>
        <a:buFont typeface="Wingdings 2" pitchFamily="2" charset="2"/>
        <a:buChar char=""/>
        <a:defRPr sz="1500">
          <a:solidFill>
            <a:schemeClr val="tx1"/>
          </a:solidFill>
          <a:latin typeface="+mn-lt"/>
          <a:ea typeface="+mn-ea"/>
        </a:defRPr>
      </a:lvl4pPr>
      <a:lvl5pPr marL="972741" indent="-136922" algn="l" rtl="0" eaLnBrk="1" fontAlgn="base" hangingPunct="1">
        <a:spcBef>
          <a:spcPct val="20000"/>
        </a:spcBef>
        <a:spcAft>
          <a:spcPct val="0"/>
        </a:spcAft>
        <a:buClr>
          <a:srgbClr val="BF5E00"/>
        </a:buClr>
        <a:buFont typeface="Wingdings 2" pitchFamily="2" charset="2"/>
        <a:buChar char=""/>
        <a:defRPr sz="1500">
          <a:solidFill>
            <a:schemeClr val="tx1"/>
          </a:solidFill>
          <a:latin typeface="+mn-lt"/>
          <a:ea typeface="+mn-ea"/>
        </a:defRPr>
      </a:lvl5pPr>
      <a:lvl6pPr marL="1315641" indent="-136922" algn="l" rtl="0" eaLnBrk="1" fontAlgn="base" hangingPunct="1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1500">
          <a:solidFill>
            <a:schemeClr val="tx1"/>
          </a:solidFill>
          <a:latin typeface="+mn-lt"/>
          <a:ea typeface="+mn-ea"/>
        </a:defRPr>
      </a:lvl6pPr>
      <a:lvl7pPr marL="1658541" indent="-136922" algn="l" rtl="0" eaLnBrk="1" fontAlgn="base" hangingPunct="1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1500">
          <a:solidFill>
            <a:schemeClr val="tx1"/>
          </a:solidFill>
          <a:latin typeface="+mn-lt"/>
          <a:ea typeface="+mn-ea"/>
        </a:defRPr>
      </a:lvl7pPr>
      <a:lvl8pPr marL="2001441" indent="-136922" algn="l" rtl="0" eaLnBrk="1" fontAlgn="base" hangingPunct="1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1500">
          <a:solidFill>
            <a:schemeClr val="tx1"/>
          </a:solidFill>
          <a:latin typeface="+mn-lt"/>
          <a:ea typeface="+mn-ea"/>
        </a:defRPr>
      </a:lvl8pPr>
      <a:lvl9pPr marL="2344341" indent="-136922" algn="l" rtl="0" eaLnBrk="1" fontAlgn="base" hangingPunct="1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4"/>
          <p:cNvSpPr>
            <a:spLocks noGrp="1"/>
          </p:cNvSpPr>
          <p:nvPr>
            <p:ph type="title"/>
          </p:nvPr>
        </p:nvSpPr>
        <p:spPr bwMode="auto">
          <a:xfrm>
            <a:off x="838205" y="206169"/>
            <a:ext cx="7497763" cy="8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838205" y="1086856"/>
            <a:ext cx="7497763" cy="360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71811" y="4733542"/>
            <a:ext cx="987425" cy="35751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675" b="0">
                <a:solidFill>
                  <a:srgbClr val="86AADD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4301-F946-4609-8516-BD5908FC3A1C}" type="datetime1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8/4/2023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959236" y="4733542"/>
            <a:ext cx="3273425" cy="35751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675" b="0">
                <a:solidFill>
                  <a:srgbClr val="86AADD"/>
                </a:solidFill>
                <a:latin typeface="Gill Sans MT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7235825" y="4733542"/>
            <a:ext cx="457200" cy="35751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675" b="0">
                <a:solidFill>
                  <a:srgbClr val="86AADD"/>
                </a:solidFill>
                <a:latin typeface="Gill Sans MT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2A98D1-77C4-4BC5-B87A-AD20477EB5E4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96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19">
          <a:solidFill>
            <a:srgbClr val="5B1A00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19">
          <a:solidFill>
            <a:srgbClr val="5B1A00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19">
          <a:solidFill>
            <a:srgbClr val="5B1A00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19">
          <a:solidFill>
            <a:srgbClr val="5B1A00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19">
          <a:solidFill>
            <a:srgbClr val="5B1A00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257175" algn="l" rtl="0" fontAlgn="base">
        <a:spcBef>
          <a:spcPct val="0"/>
        </a:spcBef>
        <a:spcAft>
          <a:spcPct val="0"/>
        </a:spcAft>
        <a:defRPr sz="2419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6pPr>
      <a:lvl7pPr marL="514350" algn="l" rtl="0" fontAlgn="base">
        <a:spcBef>
          <a:spcPct val="0"/>
        </a:spcBef>
        <a:spcAft>
          <a:spcPct val="0"/>
        </a:spcAft>
        <a:defRPr sz="2419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7pPr>
      <a:lvl8pPr marL="771525" algn="l" rtl="0" fontAlgn="base">
        <a:spcBef>
          <a:spcPct val="0"/>
        </a:spcBef>
        <a:spcAft>
          <a:spcPct val="0"/>
        </a:spcAft>
        <a:defRPr sz="2419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8pPr>
      <a:lvl9pPr marL="1028700" algn="l" rtl="0" fontAlgn="base">
        <a:spcBef>
          <a:spcPct val="0"/>
        </a:spcBef>
        <a:spcAft>
          <a:spcPct val="0"/>
        </a:spcAft>
        <a:defRPr sz="2419">
          <a:solidFill>
            <a:srgbClr val="5B1A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05383" indent="-158948" algn="l" rtl="0" eaLnBrk="0" fontAlgn="base" hangingPunct="0">
        <a:spcBef>
          <a:spcPts val="338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18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359867" indent="-133053" algn="l" rtl="0" eaLnBrk="0" fontAlgn="base" hangingPunct="0">
        <a:spcBef>
          <a:spcPts val="31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1575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498277" indent="-128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35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617042" indent="-97334" algn="l" rtl="0" eaLnBrk="0" fontAlgn="base" hangingPunct="0">
        <a:spcBef>
          <a:spcPct val="20000"/>
        </a:spcBef>
        <a:spcAft>
          <a:spcPct val="0"/>
        </a:spcAft>
        <a:buClr>
          <a:srgbClr val="508709"/>
        </a:buClr>
        <a:buFont typeface="Wingdings 2" pitchFamily="18" charset="2"/>
        <a:buChar char=""/>
        <a:defRPr sz="1125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729556" indent="-102692" algn="l" rtl="0" eaLnBrk="0" fontAlgn="base" hangingPunct="0">
        <a:spcBef>
          <a:spcPct val="20000"/>
        </a:spcBef>
        <a:spcAft>
          <a:spcPct val="0"/>
        </a:spcAft>
        <a:buClr>
          <a:srgbClr val="BF5E00"/>
        </a:buClr>
        <a:buFont typeface="Wingdings 2" pitchFamily="18" charset="2"/>
        <a:buChar char=""/>
        <a:defRPr sz="1125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986731" indent="-102692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1125">
          <a:solidFill>
            <a:schemeClr val="tx1"/>
          </a:solidFill>
          <a:latin typeface="+mn-lt"/>
          <a:ea typeface="+mn-ea"/>
        </a:defRPr>
      </a:lvl6pPr>
      <a:lvl7pPr marL="1243906" indent="-102692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1125">
          <a:solidFill>
            <a:schemeClr val="tx1"/>
          </a:solidFill>
          <a:latin typeface="+mn-lt"/>
          <a:ea typeface="+mn-ea"/>
        </a:defRPr>
      </a:lvl7pPr>
      <a:lvl8pPr marL="1501081" indent="-102692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1125">
          <a:solidFill>
            <a:schemeClr val="tx1"/>
          </a:solidFill>
          <a:latin typeface="+mn-lt"/>
          <a:ea typeface="+mn-ea"/>
        </a:defRPr>
      </a:lvl8pPr>
      <a:lvl9pPr marL="1758256" indent="-102692" algn="l" rtl="0" fontAlgn="base">
        <a:spcBef>
          <a:spcPct val="20000"/>
        </a:spcBef>
        <a:spcAft>
          <a:spcPct val="0"/>
        </a:spcAft>
        <a:buClr>
          <a:srgbClr val="BF5E00"/>
        </a:buClr>
        <a:buFont typeface="Wingdings 2" charset="2"/>
        <a:buChar char=""/>
        <a:defRPr sz="1125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169"/>
            <a:ext cx="8229600" cy="8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1266"/>
            <a:ext cx="8229600" cy="339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71711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711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71711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44EA55E-2354-4433-94E6-217DFD3779A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6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9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1679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7CF7A-F119-4AAB-AE1E-15512104A5F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1679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1679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CE896-CDD4-425B-A5E4-ECC3BEEFFD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9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206169"/>
            <a:ext cx="8686800" cy="82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086856"/>
            <a:ext cx="8686800" cy="351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0" y="4816964"/>
            <a:ext cx="914400" cy="27409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2"/>
                </a:solidFill>
              </a:defRPr>
            </a:lvl1pPr>
          </a:lstStyle>
          <a:p>
            <a:fld id="{8115983C-069E-2F46-893C-B752E0C340F7}" type="datetime1">
              <a:rPr lang="en-US">
                <a:solidFill>
                  <a:srgbClr val="002F65"/>
                </a:solidFill>
                <a:latin typeface="Arial"/>
                <a:ea typeface="ＭＳ Ｐゴシック" charset="0"/>
                <a:cs typeface="ＭＳ Ｐゴシック" charset="0"/>
              </a:rPr>
              <a:pPr/>
              <a:t>8/4/2023</a:t>
            </a:fld>
            <a:endParaRPr lang="en-US">
              <a:solidFill>
                <a:srgbClr val="002F65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0" y="4816964"/>
            <a:ext cx="25908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2F6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4816964"/>
            <a:ext cx="381000" cy="27409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2"/>
                </a:solidFill>
              </a:defRPr>
            </a:lvl1pPr>
          </a:lstStyle>
          <a:p>
            <a:fld id="{181C0FCC-76EE-994C-894B-72A7343C1596}" type="slidenum">
              <a:rPr lang="en-US">
                <a:solidFill>
                  <a:srgbClr val="002F65"/>
                </a:solidFill>
                <a:latin typeface="Arial"/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>
              <a:solidFill>
                <a:srgbClr val="002F65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2300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chemeClr val="accent1">
              <a:lumMod val="40000"/>
              <a:lumOff val="60000"/>
            </a:schemeClr>
          </a:solidFill>
          <a:latin typeface="+mj-lt"/>
          <a:ea typeface="ＭＳ Ｐゴシック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accent1"/>
          </a:solidFill>
          <a:latin typeface="Arial" charset="0"/>
          <a:ea typeface="ＭＳ Ｐゴシック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accent1"/>
          </a:solidFill>
          <a:latin typeface="Arial" charset="0"/>
          <a:ea typeface="ＭＳ Ｐゴシック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accent1"/>
          </a:solidFill>
          <a:latin typeface="Arial" charset="0"/>
          <a:ea typeface="ＭＳ Ｐゴシック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accent1"/>
          </a:solidFill>
          <a:latin typeface="Arial" charset="0"/>
          <a:ea typeface="ＭＳ Ｐゴシック" charset="-128"/>
          <a:cs typeface="ＭＳ Ｐゴシック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 b="1">
          <a:solidFill>
            <a:srgbClr val="80D044"/>
          </a:solidFill>
          <a:latin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 b="1">
          <a:solidFill>
            <a:srgbClr val="80D044"/>
          </a:solidFill>
          <a:latin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 b="1">
          <a:solidFill>
            <a:srgbClr val="80D044"/>
          </a:solidFill>
          <a:latin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 b="1">
          <a:solidFill>
            <a:srgbClr val="80D044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+mn-lt"/>
          <a:ea typeface="ＭＳ Ｐゴシック" charset="-128"/>
          <a:cs typeface="ＭＳ Ｐゴシック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bg1"/>
          </a:solidFill>
          <a:latin typeface="+mn-lt"/>
          <a:ea typeface="ＭＳ Ｐゴシック" charset="-128"/>
          <a:cs typeface="ＭＳ Ｐゴシック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bg1"/>
          </a:solidFill>
          <a:latin typeface="+mn-lt"/>
          <a:ea typeface="ＭＳ Ｐゴシック" charset="-128"/>
          <a:cs typeface="ＭＳ Ｐゴシック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bg1"/>
          </a:solidFill>
          <a:latin typeface="+mn-lt"/>
          <a:ea typeface="ＭＳ Ｐゴシック" charset="-128"/>
          <a:cs typeface="ＭＳ Ｐゴシック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bg1"/>
          </a:solidFill>
          <a:latin typeface="+mn-lt"/>
          <a:ea typeface="ＭＳ Ｐゴシック" charset="-128"/>
          <a:cs typeface="ＭＳ Ｐゴシック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33" y="178759"/>
            <a:ext cx="8154333" cy="83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1" tIns="34289" rIns="68561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0187" y="1139311"/>
            <a:ext cx="8161479" cy="349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1" tIns="34289" rIns="68561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21"/>
            <a:ext cx="9144000" cy="1084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1" tIns="25717" rIns="51421" bIns="25717" anchor="ctr"/>
          <a:lstStyle/>
          <a:p>
            <a:pPr algn="ctr" defTabSz="514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1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5063651"/>
            <a:ext cx="9144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21"/>
            <a:ext cx="9144000" cy="1084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1" tIns="25717" rIns="51421" bIns="25717" anchor="ctr"/>
          <a:lstStyle/>
          <a:p>
            <a:pPr algn="ctr" defTabSz="514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286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25" b="1">
          <a:solidFill>
            <a:schemeClr val="tx2"/>
          </a:solidFill>
          <a:latin typeface="Arial" charset="0"/>
        </a:defRPr>
      </a:lvl5pPr>
      <a:lvl6pPr marL="257089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charset="0"/>
        </a:defRPr>
      </a:lvl6pPr>
      <a:lvl7pPr marL="514184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charset="0"/>
        </a:defRPr>
      </a:lvl7pPr>
      <a:lvl8pPr marL="771277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charset="0"/>
        </a:defRPr>
      </a:lvl8pPr>
      <a:lvl9pPr marL="1028369" algn="l" rtl="0" eaLnBrk="1" fontAlgn="base" hangingPunct="1">
        <a:spcBef>
          <a:spcPct val="0"/>
        </a:spcBef>
        <a:spcAft>
          <a:spcPct val="0"/>
        </a:spcAft>
        <a:defRPr sz="1950" b="1">
          <a:solidFill>
            <a:schemeClr val="tx2"/>
          </a:solidFill>
          <a:latin typeface="Arial" charset="0"/>
        </a:defRPr>
      </a:lvl9pPr>
    </p:titleStyle>
    <p:bodyStyle>
      <a:lvl1pPr marL="192822" indent="-192822" algn="l" rtl="0" eaLnBrk="1" fontAlgn="base" hangingPunct="1">
        <a:lnSpc>
          <a:spcPct val="90000"/>
        </a:lnSpc>
        <a:spcBef>
          <a:spcPts val="563"/>
        </a:spcBef>
        <a:spcAft>
          <a:spcPts val="394"/>
        </a:spcAft>
        <a:buClr>
          <a:schemeClr val="bg1"/>
        </a:buClr>
        <a:buFont typeface="Wingdings" panose="05000000000000000000" pitchFamily="2" charset="2"/>
        <a:buChar char="§"/>
        <a:defRPr sz="1575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417773" indent="-160686" algn="l" rtl="0" eaLnBrk="1" fontAlgn="base" hangingPunct="1">
        <a:lnSpc>
          <a:spcPct val="90000"/>
        </a:lnSpc>
        <a:spcBef>
          <a:spcPts val="563"/>
        </a:spcBef>
        <a:spcAft>
          <a:spcPts val="394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2pPr>
      <a:lvl3pPr marL="642732" indent="-128549" algn="l" rtl="0" eaLnBrk="1" fontAlgn="base" hangingPunct="1">
        <a:lnSpc>
          <a:spcPct val="90000"/>
        </a:lnSpc>
        <a:spcBef>
          <a:spcPts val="563"/>
        </a:spcBef>
        <a:spcAft>
          <a:spcPts val="394"/>
        </a:spcAft>
        <a:buClr>
          <a:schemeClr val="bg1"/>
        </a:buClr>
        <a:buFont typeface="Arial" panose="020B0604020202020204" pitchFamily="34" charset="0"/>
        <a:buChar char="‒"/>
        <a:defRPr sz="1350">
          <a:solidFill>
            <a:schemeClr val="bg1"/>
          </a:solidFill>
          <a:latin typeface="Calibri" panose="020F0502020204030204" pitchFamily="34" charset="0"/>
        </a:defRPr>
      </a:lvl3pPr>
      <a:lvl4pPr marL="899820" indent="-128549" algn="l" rtl="0" eaLnBrk="1" fontAlgn="base" hangingPunct="1">
        <a:lnSpc>
          <a:spcPct val="90000"/>
        </a:lnSpc>
        <a:spcBef>
          <a:spcPts val="563"/>
        </a:spcBef>
        <a:spcAft>
          <a:spcPts val="394"/>
        </a:spcAft>
        <a:buClr>
          <a:schemeClr val="bg1"/>
        </a:buClr>
        <a:buFont typeface="Arial" panose="020B0604020202020204" pitchFamily="34" charset="0"/>
        <a:buChar char="‒"/>
        <a:defRPr sz="1275">
          <a:solidFill>
            <a:schemeClr val="bg1"/>
          </a:solidFill>
          <a:latin typeface="Calibri" panose="020F0502020204030204" pitchFamily="34" charset="0"/>
        </a:defRPr>
      </a:lvl4pPr>
      <a:lvl5pPr marL="1156909" indent="-128549" algn="l" rtl="0" eaLnBrk="1" fontAlgn="base" hangingPunct="1">
        <a:lnSpc>
          <a:spcPct val="90000"/>
        </a:lnSpc>
        <a:spcBef>
          <a:spcPts val="563"/>
        </a:spcBef>
        <a:spcAft>
          <a:spcPts val="394"/>
        </a:spcAft>
        <a:buClr>
          <a:schemeClr val="bg1"/>
        </a:buClr>
        <a:buFont typeface="Arial" panose="020B0604020202020204" pitchFamily="34" charset="0"/>
        <a:buChar char="‒"/>
        <a:defRPr sz="1125">
          <a:solidFill>
            <a:schemeClr val="bg1"/>
          </a:solidFill>
          <a:latin typeface="Calibri" panose="020F0502020204030204" pitchFamily="34" charset="0"/>
        </a:defRPr>
      </a:lvl5pPr>
      <a:lvl6pPr marL="1414004" indent="-128549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825">
          <a:solidFill>
            <a:schemeClr val="tx1"/>
          </a:solidFill>
          <a:latin typeface="+mn-lt"/>
        </a:defRPr>
      </a:lvl6pPr>
      <a:lvl7pPr marL="1671097" indent="-128549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825">
          <a:solidFill>
            <a:schemeClr val="tx1"/>
          </a:solidFill>
          <a:latin typeface="+mn-lt"/>
        </a:defRPr>
      </a:lvl7pPr>
      <a:lvl8pPr marL="1928189" indent="-128549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825">
          <a:solidFill>
            <a:schemeClr val="tx1"/>
          </a:solidFill>
          <a:latin typeface="+mn-lt"/>
        </a:defRPr>
      </a:lvl8pPr>
      <a:lvl9pPr marL="2185285" indent="-128549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8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184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089" algn="l" defTabSz="514184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514184" algn="l" defTabSz="514184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71277" algn="l" defTabSz="514184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028369" algn="l" defTabSz="514184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85465" algn="l" defTabSz="514184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542552" algn="l" defTabSz="514184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799640" algn="l" defTabSz="514184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056729" algn="l" defTabSz="514184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331" y="178759"/>
            <a:ext cx="8154333" cy="83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1" tIns="34289" rIns="68561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0185" y="1139312"/>
            <a:ext cx="8161479" cy="349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1" tIns="34289" rIns="68561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22"/>
            <a:ext cx="9144000" cy="1084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anchor="ctr"/>
          <a:lstStyle/>
          <a:p>
            <a:pPr algn="ctr" defTabSz="68554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5063651"/>
            <a:ext cx="9144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22"/>
            <a:ext cx="9144000" cy="108448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anchor="ctr"/>
          <a:lstStyle/>
          <a:p>
            <a:pPr algn="ctr" defTabSz="68554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0642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5pPr>
      <a:lvl6pPr marL="342767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685545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028318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37109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257084" indent="-257084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Wingdings" panose="05000000000000000000" pitchFamily="2" charset="2"/>
        <a:buChar char="§"/>
        <a:defRPr sz="21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557003" indent="-214238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2pPr>
      <a:lvl3pPr marL="856934" indent="-17139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800">
          <a:solidFill>
            <a:schemeClr val="bg1"/>
          </a:solidFill>
          <a:latin typeface="Calibri" panose="020F0502020204030204" pitchFamily="34" charset="0"/>
        </a:defRPr>
      </a:lvl3pPr>
      <a:lvl4pPr marL="1199700" indent="-17139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700">
          <a:solidFill>
            <a:schemeClr val="bg1"/>
          </a:solidFill>
          <a:latin typeface="Calibri" panose="020F0502020204030204" pitchFamily="34" charset="0"/>
        </a:defRPr>
      </a:lvl4pPr>
      <a:lvl5pPr marL="1542467" indent="-171390" algn="l" rtl="0" eaLnBrk="1" fontAlgn="base" hangingPunct="1">
        <a:lnSpc>
          <a:spcPct val="90000"/>
        </a:lnSpc>
        <a:spcBef>
          <a:spcPts val="750"/>
        </a:spcBef>
        <a:spcAft>
          <a:spcPts val="525"/>
        </a:spcAft>
        <a:buClr>
          <a:schemeClr val="bg1"/>
        </a:buClr>
        <a:buFont typeface="Arial" panose="020B0604020202020204" pitchFamily="34" charset="0"/>
        <a:buChar char="‒"/>
        <a:defRPr sz="1500">
          <a:solidFill>
            <a:schemeClr val="bg1"/>
          </a:solidFill>
          <a:latin typeface="Calibri" panose="020F0502020204030204" pitchFamily="34" charset="0"/>
        </a:defRPr>
      </a:lvl5pPr>
      <a:lvl6pPr marL="1885245" indent="-17139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100">
          <a:solidFill>
            <a:schemeClr val="tx1"/>
          </a:solidFill>
          <a:latin typeface="+mn-lt"/>
        </a:defRPr>
      </a:lvl6pPr>
      <a:lvl7pPr marL="2228018" indent="-17139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100">
          <a:solidFill>
            <a:schemeClr val="tx1"/>
          </a:solidFill>
          <a:latin typeface="+mn-lt"/>
        </a:defRPr>
      </a:lvl7pPr>
      <a:lvl8pPr marL="2570790" indent="-17139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100">
          <a:solidFill>
            <a:schemeClr val="tx1"/>
          </a:solidFill>
          <a:latin typeface="+mn-lt"/>
        </a:defRPr>
      </a:lvl8pPr>
      <a:lvl9pPr marL="2913569" indent="-17139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color_horiz.eps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2972"/>
            <a:ext cx="9144000" cy="50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419" y="4762740"/>
            <a:ext cx="2338388" cy="26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11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xStyles>
    <p:titleStyle>
      <a:lvl1pPr algn="ctr" defTabSz="342892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defTabSz="34289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2pPr>
      <a:lvl3pPr algn="ctr" defTabSz="34289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3pPr>
      <a:lvl4pPr algn="ctr" defTabSz="34289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4pPr>
      <a:lvl5pPr algn="ctr" defTabSz="342892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-128"/>
        </a:defRPr>
      </a:lvl5pPr>
      <a:lvl6pPr marL="342892" algn="ctr" defTabSz="342892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685783" algn="ctr" defTabSz="342892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028675" algn="ctr" defTabSz="342892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371566" algn="ctr" defTabSz="342892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57168" indent="-257168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557199" indent="-214308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228" indent="-171446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120" indent="-171446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012" indent="-171446" algn="l" defTabSz="342892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3B18D3-CFC2-5D86-D65C-C5935EAEF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CE52C-AD6D-8E91-3F58-E84EE9232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45720-13C9-F3B6-1542-84AA1703A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0DA7F-614C-4DFB-88DA-1B4F0731DD49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C4831-4E02-D272-239F-D487D351A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37E61-0A4F-755B-C8AA-7492D25A8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D3535-CF44-4A72-A59E-E18E84397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4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AC0E2-2BD2-4D82-96AB-D95E3AAD3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36024-2F7B-4474-88EE-778994FD2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4B204-D270-46B4-881E-F62BBD9B2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4DFFF-BE29-4D39-830D-DDE47C3C97A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5AAC8-04F5-49FA-B6C4-1EFEA19B0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CDD64-4860-4CEA-BD36-233344B12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5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5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9" r:id="rId9"/>
    <p:sldLayoutId id="2147483840" r:id="rId10"/>
    <p:sldLayoutId id="21474838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43" r:id="rId3"/>
    <p:sldLayoutId id="2147483844" r:id="rId4"/>
    <p:sldLayoutId id="2147483845" r:id="rId5"/>
    <p:sldLayoutId id="2147483823" r:id="rId6"/>
    <p:sldLayoutId id="2147483846" r:id="rId7"/>
    <p:sldLayoutId id="2147483847" r:id="rId8"/>
    <p:sldLayoutId id="2147483848" r:id="rId9"/>
    <p:sldLayoutId id="2147483849" r:id="rId10"/>
    <p:sldLayoutId id="2147483824" r:id="rId11"/>
    <p:sldLayoutId id="2147483850" r:id="rId12"/>
    <p:sldLayoutId id="2147483857" r:id="rId13"/>
    <p:sldLayoutId id="2147483858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308FCE-6B70-0AD0-392F-EA5B67A55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0A1C7-51BF-7784-A7D9-75F14AB9D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E1F93-71AB-17C2-7A11-25D21653B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DF97E-F60E-473C-8DB1-1CED1C576885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B64A1-14FE-6C36-0B6B-52863F861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0D791-5A80-4CF2-C74C-F2960BC1E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3DD47-64F7-4D10-B613-96B3EA178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2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4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1C86-81D1-154C-A238-A794744A1851}" type="datetimeFigureOut">
              <a:rPr lang="en-US" smtClean="0"/>
              <a:t>8/4/2023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19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670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26" r:id="rId9"/>
    <p:sldLayoutId id="2147483827" r:id="rId10"/>
    <p:sldLayoutId id="2147483828" r:id="rId11"/>
  </p:sldLayoutIdLst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168"/>
            <a:ext cx="8229600" cy="858044"/>
          </a:xfrm>
          <a:prstGeom prst="rect">
            <a:avLst/>
          </a:prstGeom>
        </p:spPr>
        <p:txBody>
          <a:bodyPr vert="horz" lIns="91320" tIns="45663" rIns="91320" bIns="4566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1265"/>
            <a:ext cx="8229600" cy="3397616"/>
          </a:xfrm>
          <a:prstGeom prst="rect">
            <a:avLst/>
          </a:prstGeom>
        </p:spPr>
        <p:txBody>
          <a:bodyPr vert="horz" lIns="91320" tIns="45663" rIns="91320" bIns="4566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71688"/>
            <a:ext cx="2133600" cy="274097"/>
          </a:xfrm>
          <a:prstGeom prst="rect">
            <a:avLst/>
          </a:prstGeom>
        </p:spPr>
        <p:txBody>
          <a:bodyPr vert="horz" lIns="91320" tIns="45663" rIns="91320" bIns="4566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8/4/2023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688"/>
            <a:ext cx="2895600" cy="274097"/>
          </a:xfrm>
          <a:prstGeom prst="rect">
            <a:avLst/>
          </a:prstGeom>
        </p:spPr>
        <p:txBody>
          <a:bodyPr vert="horz" lIns="91320" tIns="45663" rIns="91320" bIns="4566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71688"/>
            <a:ext cx="2133600" cy="274097"/>
          </a:xfrm>
          <a:prstGeom prst="rect">
            <a:avLst/>
          </a:prstGeom>
        </p:spPr>
        <p:txBody>
          <a:bodyPr vert="horz" lIns="91320" tIns="45663" rIns="91320" bIns="4566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41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324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66" indent="-342466" algn="l" defTabSz="91324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007" indent="-285388" algn="l" defTabSz="91324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53" indent="-228311" algn="l" defTabSz="91324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70" indent="-228311" algn="l" defTabSz="91324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92" indent="-228311" algn="l" defTabSz="91324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411" indent="-228311" algn="l" defTabSz="913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032" indent="-228311" algn="l" defTabSz="913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652" indent="-228311" algn="l" defTabSz="913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271" indent="-228311" algn="l" defTabSz="9132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20" algn="l" defTabSz="913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41" algn="l" defTabSz="913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62" algn="l" defTabSz="913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80" algn="l" defTabSz="913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102" algn="l" defTabSz="913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722" algn="l" defTabSz="913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36" algn="l" defTabSz="913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961" algn="l" defTabSz="9132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170"/>
            <a:ext cx="8229600" cy="8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1262"/>
            <a:ext cx="8229600" cy="339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36FCB021-482A-434C-900D-903C9D41C4EB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678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71678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44EA55E-2354-4433-94E6-217DFD3779A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14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170"/>
            <a:ext cx="8229600" cy="8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1263"/>
            <a:ext cx="8229600" cy="339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71679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36FCB021-482A-434C-900D-903C9D41C4EB}" type="datetimeFigureOut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8/4/2023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71679"/>
            <a:ext cx="2895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71679"/>
            <a:ext cx="21336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44EA55E-2354-4433-94E6-217DFD3779A6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2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0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7.xml"/><Relationship Id="rId4" Type="http://schemas.openxmlformats.org/officeDocument/2006/relationships/hyperlink" Target="http://www.clinicaloptions.com/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google.com/url?sa=i&amp;rct=j&amp;q=&amp;esrc=s&amp;source=images&amp;cd=&amp;ved=&amp;url=https://www.slideshare.net/DrBhavinVadodariya/cytoreductive-nephrectomy&amp;psig=AOvVaw02VQsESAK261FQI0TG_ee8&amp;ust=1570590821230300" TargetMode="External"/><Relationship Id="rId1" Type="http://schemas.openxmlformats.org/officeDocument/2006/relationships/slideLayout" Target="../slideLayouts/slideLayout16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69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1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88.xml"/><Relationship Id="rId4" Type="http://schemas.openxmlformats.org/officeDocument/2006/relationships/image" Target="../media/image11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1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391-022-00592-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mailto:chwang2@hfhs.org" TargetMode="External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PROSTATE/RCC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Tuesday</a:t>
            </a:r>
            <a:r>
              <a:rPr lang="en-US" sz="1600">
                <a:solidFill>
                  <a:schemeClr val="bg1"/>
                </a:solidFill>
                <a:latin typeface="Corporate S Demi" panose="02020500000000000000" pitchFamily="18" charset="0"/>
              </a:rPr>
              <a:t>, August 1, 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979930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274FD-FA57-D3D7-54CD-8CF10BC41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" y="844551"/>
            <a:ext cx="7607808" cy="3147278"/>
          </a:xfrm>
        </p:spPr>
        <p:txBody>
          <a:bodyPr/>
          <a:lstStyle/>
          <a:p>
            <a:r>
              <a:rPr lang="en-US" dirty="0"/>
              <a:t>Despite receiving optimal local therapy, patients with localized prostate cancer still experience disease recurrence.</a:t>
            </a:r>
          </a:p>
          <a:p>
            <a:r>
              <a:rPr lang="en-US" dirty="0"/>
              <a:t>With PSA monitoring, these recurrences are often diagnosed without radiographic evidence of disease</a:t>
            </a:r>
          </a:p>
          <a:p>
            <a:pPr lvl="1">
              <a:buFont typeface="Wingdings" pitchFamily="2" charset="2"/>
              <a:buChar char="à"/>
            </a:pPr>
            <a:r>
              <a:rPr lang="en-US" dirty="0"/>
              <a:t>recurrent non-metastatic prostate cancer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Natural history of non-metastatic prostate cancer is variable</a:t>
            </a:r>
          </a:p>
          <a:p>
            <a:pPr lvl="1">
              <a:buFont typeface="Wingdings" pitchFamily="2" charset="2"/>
              <a:buChar char="à"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550524-3689-CE7F-3D6A-3A7B1433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81"/>
            <a:ext cx="9144000" cy="712470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0321037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>
            <a:extLst>
              <a:ext uri="{FF2B5EF4-FFF2-40B4-BE49-F238E27FC236}">
                <a16:creationId xmlns:a16="http://schemas.microsoft.com/office/drawing/2014/main" id="{99A4F3FC-70E4-13C2-E49C-DCCD5698E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1" y="1249681"/>
            <a:ext cx="8636000" cy="265175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Urea cream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Prevention with sorafenib; </a:t>
            </a:r>
            <a:r>
              <a:rPr lang="sv-SE" dirty="0"/>
              <a:t>54.9% vs 71.4%, p&lt;0.00001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Pyridoxine (Vitamin B6)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&gt;200 mg/day; prevention of all grades </a:t>
            </a:r>
            <a:r>
              <a:rPr lang="sv-SE" dirty="0"/>
              <a:t>69.6% vs 74.1%,p = 0.23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dirty="0"/>
              <a:t>Diclofenac gel 1%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dirty="0"/>
              <a:t>Applied twice daily for prevention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dirty="0"/>
              <a:t>75% risk reduction in developing grade 2/3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E7D7378-72A0-40FE-44AE-91928F83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</p:spPr>
        <p:txBody>
          <a:bodyPr/>
          <a:lstStyle/>
          <a:p>
            <a:r>
              <a:rPr lang="en-US" sz="3200" dirty="0"/>
              <a:t>Hand Foot Syndrome Prevention/Management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44F0A-DFC6-8DAC-F492-D15BAFFDD2C5}"/>
              </a:ext>
            </a:extLst>
          </p:cNvPr>
          <p:cNvSpPr txBox="1"/>
          <p:nvPr/>
        </p:nvSpPr>
        <p:spPr>
          <a:xfrm>
            <a:off x="3877732" y="4596851"/>
            <a:ext cx="4732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Support Care Cancer. 2022 Nov;30(11):8655-8666; Journal of Clinical Oncology 2023 41:16_suppl, 12005-12005</a:t>
            </a:r>
          </a:p>
        </p:txBody>
      </p:sp>
    </p:spTree>
    <p:extLst>
      <p:ext uri="{BB962C8B-B14F-4D97-AF65-F5344CB8AC3E}">
        <p14:creationId xmlns:p14="http://schemas.microsoft.com/office/powerpoint/2010/main" val="19446063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>
            <a:extLst>
              <a:ext uri="{FF2B5EF4-FFF2-40B4-BE49-F238E27FC236}">
                <a16:creationId xmlns:a16="http://schemas.microsoft.com/office/drawing/2014/main" id="{24F0CE40-61FA-BB40-7C55-45A09A447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933" y="1002031"/>
            <a:ext cx="8060267" cy="265175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Hypertension is an early side effect that can be managed with standard anti-hypertensives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 the setting of a lidocaine shortage, there are several over the counter options available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Urea remains an effective treatment of hand foot syndrome although newer options may also provide benefit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Education prior to treatment is key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3A9EE12D-F028-7823-C271-F26AE6116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9809720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2013216"/>
            <a:ext cx="6400800" cy="2143845"/>
          </a:xfrm>
        </p:spPr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Ulka Vaishampayan</a:t>
            </a:r>
          </a:p>
          <a:p>
            <a:r>
              <a:rPr lang="en-US" dirty="0">
                <a:solidFill>
                  <a:srgbClr val="002E51"/>
                </a:solidFill>
              </a:rPr>
              <a:t>University of Michigan</a:t>
            </a:r>
          </a:p>
          <a:p>
            <a:r>
              <a:rPr lang="en-US" dirty="0">
                <a:solidFill>
                  <a:srgbClr val="002E51"/>
                </a:solidFill>
              </a:rPr>
              <a:t>Ann Arbor MI</a:t>
            </a:r>
          </a:p>
          <a:p>
            <a:r>
              <a:rPr lang="en-US" dirty="0">
                <a:solidFill>
                  <a:srgbClr val="002E51"/>
                </a:solidFill>
              </a:rPr>
              <a:t>GU Summit </a:t>
            </a:r>
          </a:p>
          <a:p>
            <a:r>
              <a:rPr lang="en-US" dirty="0">
                <a:solidFill>
                  <a:srgbClr val="002E51"/>
                </a:solidFill>
              </a:rPr>
              <a:t>Aug 1 2023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1401658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/>
              </a:rPr>
              <a:t>Role of Nephrectomy in Advanced RCC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748AF12-03EA-02EF-FBCD-B842A5ED2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410" y="790869"/>
            <a:ext cx="1755567" cy="1007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67816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5953BC13-F66B-4BB1-AE8C-E5FAB77DC01F}"/>
              </a:ext>
            </a:extLst>
          </p:cNvPr>
          <p:cNvSpPr/>
          <p:nvPr/>
        </p:nvSpPr>
        <p:spPr bwMode="auto">
          <a:xfrm>
            <a:off x="413877" y="1065612"/>
            <a:ext cx="8319587" cy="627362"/>
          </a:xfrm>
          <a:prstGeom prst="flowChartAlternateProcess">
            <a:avLst/>
          </a:prstGeom>
          <a:solidFill>
            <a:schemeClr val="tx2"/>
          </a:solidFill>
          <a:ln w="76200" cap="flat" cmpd="sng" algn="ctr">
            <a:solidFill>
              <a:srgbClr val="AED9FF"/>
            </a:solidFill>
            <a:prstDash val="solid"/>
          </a:ln>
          <a:effectLst/>
        </p:spPr>
        <p:txBody>
          <a:bodyPr lIns="68448" tIns="34238" rIns="68448" bIns="34238" anchor="ctr"/>
          <a:lstStyle/>
          <a:p>
            <a:pPr algn="ctr" defTabSz="34277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solidFill>
                  <a:srgbClr val="FFFFFF"/>
                </a:solidFill>
                <a:latin typeface="Arial"/>
                <a:ea typeface="MS PGothic" charset="-128"/>
                <a:cs typeface="Arial" charset="0"/>
              </a:rPr>
              <a:t>Discuss the data of Nephrectomy with interferon and VEGF-TKI therapies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625E0150-F0AE-460D-BEB7-E7DA69C12551}"/>
              </a:ext>
            </a:extLst>
          </p:cNvPr>
          <p:cNvSpPr/>
          <p:nvPr/>
        </p:nvSpPr>
        <p:spPr bwMode="auto">
          <a:xfrm>
            <a:off x="410566" y="1989301"/>
            <a:ext cx="8316277" cy="592601"/>
          </a:xfrm>
          <a:prstGeom prst="flowChartAlternateProcess">
            <a:avLst/>
          </a:prstGeom>
          <a:solidFill>
            <a:schemeClr val="tx2"/>
          </a:solidFill>
          <a:ln w="76200" cap="flat" cmpd="sng" algn="ctr">
            <a:solidFill>
              <a:srgbClr val="AED9FF"/>
            </a:solidFill>
            <a:prstDash val="solid"/>
          </a:ln>
          <a:effectLst/>
        </p:spPr>
        <p:txBody>
          <a:bodyPr lIns="68448" tIns="34238" rIns="68448" bIns="34238" anchor="ctr"/>
          <a:lstStyle/>
          <a:p>
            <a:pPr algn="ctr" defTabSz="34277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solidFill>
                  <a:srgbClr val="FFFFFF"/>
                </a:solidFill>
                <a:latin typeface="Arial"/>
                <a:ea typeface="MS PGothic" charset="-128"/>
                <a:cs typeface="Arial" charset="0"/>
              </a:rPr>
              <a:t>Real World Data and Contemporary Management of Advanced </a:t>
            </a:r>
            <a:r>
              <a:rPr lang="en-US" sz="1350" b="1" kern="0" dirty="0" err="1">
                <a:solidFill>
                  <a:srgbClr val="FFFFFF"/>
                </a:solidFill>
                <a:latin typeface="Arial"/>
                <a:ea typeface="MS PGothic" charset="-128"/>
                <a:cs typeface="Arial" charset="0"/>
              </a:rPr>
              <a:t>RCC</a:t>
            </a:r>
            <a:endParaRPr lang="en-US" sz="1350" b="1" kern="0" dirty="0">
              <a:solidFill>
                <a:srgbClr val="FFFFFF"/>
              </a:solidFill>
              <a:latin typeface="Arial"/>
              <a:ea typeface="MS PGothic" charset="-128"/>
              <a:cs typeface="Arial" charset="0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A8D1256B-F8A4-41A6-9C30-CA3042B42474}"/>
              </a:ext>
            </a:extLst>
          </p:cNvPr>
          <p:cNvSpPr/>
          <p:nvPr/>
        </p:nvSpPr>
        <p:spPr bwMode="auto">
          <a:xfrm>
            <a:off x="413877" y="3092486"/>
            <a:ext cx="8319587" cy="619086"/>
          </a:xfrm>
          <a:prstGeom prst="flowChartAlternateProcess">
            <a:avLst/>
          </a:prstGeom>
          <a:solidFill>
            <a:schemeClr val="tx2"/>
          </a:solidFill>
          <a:ln w="76200" cap="flat" cmpd="sng" algn="ctr">
            <a:solidFill>
              <a:srgbClr val="AED9FF"/>
            </a:solidFill>
            <a:prstDash val="solid"/>
          </a:ln>
          <a:effectLst/>
        </p:spPr>
        <p:txBody>
          <a:bodyPr lIns="68448" tIns="34238" rIns="68448" bIns="34238" anchor="ctr"/>
          <a:lstStyle/>
          <a:p>
            <a:pPr algn="ctr" defTabSz="342776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solidFill>
                  <a:srgbClr val="FFFFFF"/>
                </a:solidFill>
                <a:latin typeface="Arial"/>
                <a:ea typeface="MS PGothic" charset="-128"/>
                <a:cs typeface="Arial" charset="0"/>
              </a:rPr>
              <a:t>Clinical trials exploring the role of Nephrectomy in Advanced </a:t>
            </a:r>
            <a:r>
              <a:rPr lang="en-US" sz="1350" b="1" kern="0" dirty="0" err="1">
                <a:solidFill>
                  <a:srgbClr val="FFFFFF"/>
                </a:solidFill>
                <a:latin typeface="Arial"/>
                <a:ea typeface="MS PGothic" charset="-128"/>
                <a:cs typeface="Arial" charset="0"/>
              </a:rPr>
              <a:t>RCC</a:t>
            </a:r>
            <a:endParaRPr lang="en-US" sz="1350" b="1" kern="0" dirty="0">
              <a:solidFill>
                <a:srgbClr val="FFFFFF"/>
              </a:solidFill>
              <a:latin typeface="Arial"/>
              <a:ea typeface="MS PGothic" charset="-128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801" y="116681"/>
            <a:ext cx="7161068" cy="742950"/>
          </a:xfrm>
        </p:spPr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Key Objectives</a:t>
            </a:r>
          </a:p>
        </p:txBody>
      </p:sp>
    </p:spTree>
    <p:extLst>
      <p:ext uri="{BB962C8B-B14F-4D97-AF65-F5344CB8AC3E}">
        <p14:creationId xmlns:p14="http://schemas.microsoft.com/office/powerpoint/2010/main" val="380993559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116681"/>
            <a:ext cx="6881612" cy="784001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RCC</a:t>
            </a:r>
            <a:r>
              <a:rPr lang="en-US" dirty="0">
                <a:solidFill>
                  <a:schemeClr val="tx1"/>
                </a:solidFill>
              </a:rPr>
              <a:t> cases and Survival by Stage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537" t="3935" r="5116" b="12081"/>
          <a:stretch/>
        </p:blipFill>
        <p:spPr>
          <a:xfrm>
            <a:off x="114223" y="1445302"/>
            <a:ext cx="4888841" cy="2652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840"/>
          <a:stretch/>
        </p:blipFill>
        <p:spPr>
          <a:xfrm>
            <a:off x="5003063" y="1465141"/>
            <a:ext cx="3921996" cy="263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9727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135731"/>
            <a:ext cx="6457950" cy="990600"/>
          </a:xfrm>
        </p:spPr>
        <p:txBody>
          <a:bodyPr/>
          <a:lstStyle/>
          <a:p>
            <a:pPr algn="ctr"/>
            <a:r>
              <a:rPr lang="en-US" sz="2100" dirty="0">
                <a:solidFill>
                  <a:schemeClr val="tx2"/>
                </a:solidFill>
              </a:rPr>
              <a:t>Phase III trials of CN in RCC in the interferon era</a:t>
            </a:r>
            <a:br>
              <a:rPr lang="en-US" sz="2100" dirty="0">
                <a:solidFill>
                  <a:schemeClr val="tx2"/>
                </a:solidFill>
              </a:rPr>
            </a:br>
            <a:r>
              <a:rPr lang="en-US" sz="2100" dirty="0">
                <a:solidFill>
                  <a:schemeClr val="tx2"/>
                </a:solidFill>
              </a:rPr>
              <a:t>SWOG 8949 and EORTC trial</a:t>
            </a:r>
            <a:br>
              <a:rPr lang="en-US" sz="1800" dirty="0"/>
            </a:br>
            <a:r>
              <a:rPr lang="en-US" sz="900" dirty="0"/>
              <a:t>Flanigan R et al. N </a:t>
            </a:r>
            <a:r>
              <a:rPr lang="en-US" sz="900" dirty="0" err="1"/>
              <a:t>Engl</a:t>
            </a:r>
            <a:r>
              <a:rPr lang="en-US" sz="900" dirty="0"/>
              <a:t> J Med 2001 and </a:t>
            </a:r>
            <a:r>
              <a:rPr lang="en-US" sz="900" dirty="0" err="1"/>
              <a:t>Mickisch</a:t>
            </a:r>
            <a:r>
              <a:rPr lang="en-US" sz="900" dirty="0"/>
              <a:t> et al. Lancet 2001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43" y="1169304"/>
            <a:ext cx="3400549" cy="332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106" y="1169304"/>
            <a:ext cx="3249633" cy="332601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9B4BF77-2108-4AB1-9207-BBE6D4919790}" type="slidenum">
              <a:rPr lang="en-US" altLang="en-US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defRPr/>
              </a:pPr>
              <a:t>105</a:t>
            </a:fld>
            <a:endParaRPr lang="en-US" altLang="en-US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7397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4711B-F69E-4607-8600-36CFC9F2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Nephrectomy is NO Longer standard in </a:t>
            </a:r>
            <a:r>
              <a:rPr lang="en-US" dirty="0" err="1"/>
              <a:t>mRCC</a:t>
            </a:r>
            <a:br>
              <a:rPr lang="en-US" dirty="0"/>
            </a:br>
            <a:r>
              <a:rPr lang="en-US" dirty="0"/>
              <a:t>CARMENA: Study Design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9935E5D0-1104-420C-A391-B43A7F30F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7447" y="4142187"/>
            <a:ext cx="310128" cy="10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FF0DEA5-F294-4AFB-9531-C9E5839DC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130" y="1496408"/>
            <a:ext cx="6295518" cy="609464"/>
          </a:xfrm>
        </p:spPr>
        <p:txBody>
          <a:bodyPr/>
          <a:lstStyle/>
          <a:p>
            <a:r>
              <a:rPr lang="en-US" sz="1275" dirty="0"/>
              <a:t>Final analysis of multicenter, randomized, open-label noninferiority phase III trial</a:t>
            </a:r>
          </a:p>
          <a:p>
            <a:pPr lvl="1"/>
            <a:r>
              <a:rPr lang="en-US" sz="1125" dirty="0"/>
              <a:t>Steering committee closed trial after second interim analysis (prespecified at 326 events) due to slow recruitment; second interim analysis deemed sufficient to meet trial objectives</a:t>
            </a:r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C484D7C4-FB18-40B7-8C46-4CAFAB72B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493" y="2707306"/>
            <a:ext cx="1086639" cy="32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514172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900" b="1" i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Follow-up for minimum of 2 yrs</a:t>
            </a:r>
          </a:p>
        </p:txBody>
      </p:sp>
      <p:sp>
        <p:nvSpPr>
          <p:cNvPr id="10" name="Rectangle 49">
            <a:extLst>
              <a:ext uri="{FF2B5EF4-FFF2-40B4-BE49-F238E27FC236}">
                <a16:creationId xmlns:a16="http://schemas.microsoft.com/office/drawing/2014/main" id="{53666FA3-7848-4A44-BA5F-10D70081F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100" y="2367892"/>
            <a:ext cx="1990680" cy="4680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51419" tIns="25717" rIns="51419" bIns="25717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514172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900" b="1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Nephrectomy </a:t>
            </a:r>
            <a:r>
              <a:rPr lang="en-US" altLang="en-US" sz="9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followed 3-6 wks later by</a:t>
            </a:r>
            <a:br>
              <a:rPr lang="en-US" altLang="en-US" sz="9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en-US" sz="900" b="1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Sunitinib</a:t>
            </a:r>
            <a:r>
              <a:rPr lang="en-US" altLang="en-US" sz="9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50 mg QD* 4 wks on/2 wks off</a:t>
            </a:r>
            <a:br>
              <a:rPr lang="en-US" altLang="en-US" sz="9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226) </a:t>
            </a:r>
          </a:p>
        </p:txBody>
      </p:sp>
      <p:sp>
        <p:nvSpPr>
          <p:cNvPr id="11" name="Rectangle 50">
            <a:extLst>
              <a:ext uri="{FF2B5EF4-FFF2-40B4-BE49-F238E27FC236}">
                <a16:creationId xmlns:a16="http://schemas.microsoft.com/office/drawing/2014/main" id="{D5A59BB5-053A-4DB6-A968-B99F53FDE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100" y="2899209"/>
            <a:ext cx="1990680" cy="4691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51419" tIns="25717" rIns="51419" bIns="25717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514172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900" b="1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Sunitinib</a:t>
            </a:r>
            <a:r>
              <a:rPr lang="en-US" altLang="en-US" sz="9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50 mg QD* 4 wks on/2 wks off</a:t>
            </a:r>
            <a:br>
              <a:rPr lang="en-US" altLang="en-US" sz="9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en-US" sz="900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224)</a:t>
            </a:r>
          </a:p>
        </p:txBody>
      </p:sp>
      <p:sp>
        <p:nvSpPr>
          <p:cNvPr id="12" name="Text Box 45">
            <a:extLst>
              <a:ext uri="{FF2B5EF4-FFF2-40B4-BE49-F238E27FC236}">
                <a16:creationId xmlns:a16="http://schemas.microsoft.com/office/drawing/2014/main" id="{D6BACA5C-9D4E-4364-8099-FA4420E75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366" y="2431867"/>
            <a:ext cx="2435415" cy="10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514172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GB" alt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Adult patients with biopsy-confirmed clear-cell </a:t>
            </a:r>
            <a:r>
              <a:rPr lang="en-GB" altLang="en-US" sz="9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mRCC</a:t>
            </a:r>
            <a:r>
              <a:rPr lang="en-GB" alt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ECOG PS 0-1, treated brain mets without recurrence 3 wks post treatment permitted, suitable candidate for nephrectomy, eligible for sunitinib, no prior systemic treatment </a:t>
            </a:r>
            <a:br>
              <a:rPr lang="en-GB" alt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lang="en-GB" alt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for kidney cancer</a:t>
            </a:r>
          </a:p>
          <a:p>
            <a:pPr algn="ctr" defTabSz="514172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GB" alt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 = 450)</a:t>
            </a:r>
            <a:endParaRPr lang="en-US" altLang="en-US" sz="9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ine 52">
            <a:extLst>
              <a:ext uri="{FF2B5EF4-FFF2-40B4-BE49-F238E27FC236}">
                <a16:creationId xmlns:a16="http://schemas.microsoft.com/office/drawing/2014/main" id="{C9BA0A52-4052-4B52-BD7C-142C36DF1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1690" y="2862514"/>
            <a:ext cx="26967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1419" tIns="25717" rIns="51419" bIns="25717"/>
          <a:lstStyle/>
          <a:p>
            <a:pPr defTabSz="514172" eaLnBrk="0" hangingPunct="0"/>
            <a:endParaRPr lang="en-US" sz="1050" b="1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ine 53">
            <a:extLst>
              <a:ext uri="{FF2B5EF4-FFF2-40B4-BE49-F238E27FC236}">
                <a16:creationId xmlns:a16="http://schemas.microsoft.com/office/drawing/2014/main" id="{5ED76FBB-D71C-4B5D-8704-C98A4BE21E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4347" y="2936887"/>
            <a:ext cx="350044" cy="197346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1419" tIns="25717" rIns="51419" bIns="25717"/>
          <a:lstStyle/>
          <a:p>
            <a:pPr defTabSz="514172" eaLnBrk="0" hangingPunct="0"/>
            <a:endParaRPr lang="en-US" sz="1050" b="1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Line 54">
            <a:extLst>
              <a:ext uri="{FF2B5EF4-FFF2-40B4-BE49-F238E27FC236}">
                <a16:creationId xmlns:a16="http://schemas.microsoft.com/office/drawing/2014/main" id="{A7D0FC00-4A56-4A65-B14C-166BD2C6F9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54347" y="2601939"/>
            <a:ext cx="350044" cy="19556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1419" tIns="25717" rIns="51419" bIns="25717"/>
          <a:lstStyle/>
          <a:p>
            <a:pPr defTabSz="514172" eaLnBrk="0" hangingPunct="0"/>
            <a:endParaRPr lang="en-US" sz="1050" b="1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46">
            <a:extLst>
              <a:ext uri="{FF2B5EF4-FFF2-40B4-BE49-F238E27FC236}">
                <a16:creationId xmlns:a16="http://schemas.microsoft.com/office/drawing/2014/main" id="{E34A3EEC-9AE7-47C0-A724-B48A16E90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3109" y="2125101"/>
            <a:ext cx="2839286" cy="30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 defTabSz="514172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825" i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Stratified by center, MSKCC risk group (intermediate vs high risk)</a:t>
            </a:r>
          </a:p>
        </p:txBody>
      </p:sp>
      <p:sp>
        <p:nvSpPr>
          <p:cNvPr id="19" name="Line 52">
            <a:extLst>
              <a:ext uri="{FF2B5EF4-FFF2-40B4-BE49-F238E27FC236}">
                <a16:creationId xmlns:a16="http://schemas.microsoft.com/office/drawing/2014/main" id="{8082A850-22F3-40AD-9FE2-69279D9BE3A6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794541" y="2502731"/>
            <a:ext cx="269677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1419" tIns="25717" rIns="51419" bIns="25717"/>
          <a:lstStyle/>
          <a:p>
            <a:pPr defTabSz="514172" eaLnBrk="0" hangingPunct="0"/>
            <a:endParaRPr lang="en-US" sz="1050" b="1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30">
            <a:extLst>
              <a:ext uri="{FF2B5EF4-FFF2-40B4-BE49-F238E27FC236}">
                <a16:creationId xmlns:a16="http://schemas.microsoft.com/office/drawing/2014/main" id="{8C56C6B2-4F12-4D6C-9D0A-C97D4082D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0801" y="3075509"/>
            <a:ext cx="1647872" cy="30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884" tIns="25004" rIns="50884" bIns="2500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514172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None/>
            </a:pPr>
            <a:r>
              <a:rPr lang="en-US" alt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*Dose reductions/interruptions allowed for managing AEs.</a:t>
            </a:r>
            <a:endParaRPr lang="en-US" altLang="en-US" sz="825" b="1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BD55646F-08D7-493F-BE81-48EE3B0A8482}"/>
              </a:ext>
            </a:extLst>
          </p:cNvPr>
          <p:cNvSpPr txBox="1">
            <a:spLocks/>
          </p:cNvSpPr>
          <p:nvPr/>
        </p:nvSpPr>
        <p:spPr bwMode="auto">
          <a:xfrm>
            <a:off x="1481526" y="3456849"/>
            <a:ext cx="2986469" cy="77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19" tIns="25717" rIns="51419" bIns="2571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57175" indent="-257175" defTabSz="514172">
              <a:spcBef>
                <a:spcPts val="750"/>
              </a:spcBef>
              <a:spcAft>
                <a:spcPts val="525"/>
              </a:spcAft>
              <a:buClr>
                <a:srgbClr val="000000"/>
              </a:buClr>
            </a:pPr>
            <a:r>
              <a:rPr lang="en-US" sz="1125" kern="0" dirty="0">
                <a:solidFill>
                  <a:srgbClr val="000000"/>
                </a:solidFill>
              </a:rPr>
              <a:t>Primary endpoint: OS</a:t>
            </a:r>
          </a:p>
          <a:p>
            <a:pPr marL="557213" lvl="1" indent="-214313" defTabSz="514172">
              <a:spcBef>
                <a:spcPts val="750"/>
              </a:spcBef>
              <a:spcAft>
                <a:spcPts val="525"/>
              </a:spcAft>
              <a:buClr>
                <a:srgbClr val="000000"/>
              </a:buClr>
            </a:pPr>
            <a:r>
              <a:rPr lang="en-US" sz="1050" kern="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Trial designed to have 80% power with 1-sided α = 0.05 to show noninferiority with 576 patients enrolled (observed deaths, n = 456) 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4DFF0019-11B2-4E4A-8A34-55D222317AAE}"/>
              </a:ext>
            </a:extLst>
          </p:cNvPr>
          <p:cNvSpPr txBox="1">
            <a:spLocks/>
          </p:cNvSpPr>
          <p:nvPr/>
        </p:nvSpPr>
        <p:spPr>
          <a:xfrm>
            <a:off x="4660107" y="3456849"/>
            <a:ext cx="3087423" cy="776596"/>
          </a:xfrm>
          <a:prstGeom prst="rect">
            <a:avLst/>
          </a:prstGeom>
        </p:spPr>
        <p:txBody>
          <a:bodyPr lIns="51419" tIns="25717" rIns="51419" bIns="25717"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57175" indent="-257175" defTabSz="514172">
              <a:spcBef>
                <a:spcPts val="750"/>
              </a:spcBef>
              <a:spcAft>
                <a:spcPts val="525"/>
              </a:spcAft>
              <a:buClr>
                <a:srgbClr val="000000"/>
              </a:buClr>
            </a:pPr>
            <a:r>
              <a:rPr lang="en-US" sz="1125" kern="0" dirty="0">
                <a:solidFill>
                  <a:srgbClr val="000000"/>
                </a:solidFill>
              </a:rPr>
              <a:t>Secondary endpoints: PFS, ORR (RECIST v1.1), clinical benefit, treatment adherence, nephrectomy in sunitinib-only arm, postoperative morbidity and mortality, safety</a:t>
            </a:r>
          </a:p>
          <a:p>
            <a:pPr marL="257175" indent="-257175" defTabSz="514172">
              <a:spcBef>
                <a:spcPts val="750"/>
              </a:spcBef>
              <a:spcAft>
                <a:spcPts val="525"/>
              </a:spcAft>
              <a:buClr>
                <a:srgbClr val="000000"/>
              </a:buClr>
            </a:pPr>
            <a:endParaRPr lang="en-US" sz="1125" kern="0" dirty="0">
              <a:solidFill>
                <a:srgbClr val="000000"/>
              </a:solidFill>
            </a:endParaRP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499DD9CD-419F-4029-910D-6BD2CD22E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174" y="4216018"/>
            <a:ext cx="4417517" cy="178894"/>
          </a:xfrm>
          <a:prstGeom prst="rect">
            <a:avLst/>
          </a:prstGeom>
          <a:noFill/>
          <a:ln>
            <a:noFill/>
          </a:ln>
        </p:spPr>
        <p:txBody>
          <a:bodyPr lIns="51419" tIns="25717" rIns="51419" bIns="25717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4172">
              <a:defRPr/>
            </a:pPr>
            <a:r>
              <a:rPr lang="en-US" altLang="en-US" sz="825" b="0" spc="-6" dirty="0">
                <a:solidFill>
                  <a:srgbClr val="45556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Méjean A, et al. ASCO 2018. Abstract LBA3. Méjean A, et al. N Engl J Med. 2018;[Epub ahead of print]. </a:t>
            </a:r>
            <a:endParaRPr lang="en-US" altLang="en-US" sz="825" b="0" dirty="0">
              <a:solidFill>
                <a:srgbClr val="45556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06869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0818C0D1-57CC-450B-8057-08054760E81C}"/>
              </a:ext>
            </a:extLst>
          </p:cNvPr>
          <p:cNvCxnSpPr/>
          <p:nvPr/>
        </p:nvCxnSpPr>
        <p:spPr bwMode="auto">
          <a:xfrm>
            <a:off x="4657922" y="2546370"/>
            <a:ext cx="2570343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9F46EA8B-6C47-4A56-94F0-3815579AA3D1}"/>
              </a:ext>
            </a:extLst>
          </p:cNvPr>
          <p:cNvCxnSpPr>
            <a:cxnSpLocks/>
          </p:cNvCxnSpPr>
          <p:nvPr/>
        </p:nvCxnSpPr>
        <p:spPr bwMode="auto">
          <a:xfrm>
            <a:off x="4975220" y="2541554"/>
            <a:ext cx="0" cy="740765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468DE8FB-AA88-463B-8BE9-0E9D658FC9BE}"/>
              </a:ext>
            </a:extLst>
          </p:cNvPr>
          <p:cNvCxnSpPr>
            <a:cxnSpLocks/>
          </p:cNvCxnSpPr>
          <p:nvPr/>
        </p:nvCxnSpPr>
        <p:spPr bwMode="auto">
          <a:xfrm>
            <a:off x="5613455" y="2555227"/>
            <a:ext cx="0" cy="740765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D4A398A1-C5E6-4AAA-AFBA-6586DBFC6D5A}"/>
              </a:ext>
            </a:extLst>
          </p:cNvPr>
          <p:cNvCxnSpPr>
            <a:cxnSpLocks/>
          </p:cNvCxnSpPr>
          <p:nvPr/>
        </p:nvCxnSpPr>
        <p:spPr bwMode="auto">
          <a:xfrm>
            <a:off x="5292253" y="2557569"/>
            <a:ext cx="0" cy="740765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740EDDB3-8A0A-4EB7-8D57-035141085692}"/>
              </a:ext>
            </a:extLst>
          </p:cNvPr>
          <p:cNvSpPr/>
          <p:nvPr/>
        </p:nvSpPr>
        <p:spPr bwMode="auto">
          <a:xfrm>
            <a:off x="4664050" y="1808279"/>
            <a:ext cx="2305120" cy="1374752"/>
          </a:xfrm>
          <a:custGeom>
            <a:avLst/>
            <a:gdLst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2000250 w 4097991"/>
              <a:gd name="connsiteY88" fmla="*/ 1996889 h 2444003"/>
              <a:gd name="connsiteX89" fmla="*/ 2013697 w 4097991"/>
              <a:gd name="connsiteY89" fmla="*/ 2010336 h 2444003"/>
              <a:gd name="connsiteX90" fmla="*/ 2023782 w 4097991"/>
              <a:gd name="connsiteY90" fmla="*/ 2020421 h 2444003"/>
              <a:gd name="connsiteX91" fmla="*/ 2077570 w 4097991"/>
              <a:gd name="connsiteY91" fmla="*/ 2020421 h 2444003"/>
              <a:gd name="connsiteX92" fmla="*/ 2077570 w 4097991"/>
              <a:gd name="connsiteY92" fmla="*/ 2043953 h 2444003"/>
              <a:gd name="connsiteX93" fmla="*/ 2101103 w 4097991"/>
              <a:gd name="connsiteY93" fmla="*/ 2043953 h 2444003"/>
              <a:gd name="connsiteX94" fmla="*/ 2101103 w 4097991"/>
              <a:gd name="connsiteY94" fmla="*/ 2070847 h 2444003"/>
              <a:gd name="connsiteX95" fmla="*/ 2141444 w 4097991"/>
              <a:gd name="connsiteY95" fmla="*/ 2070847 h 2444003"/>
              <a:gd name="connsiteX96" fmla="*/ 2141444 w 4097991"/>
              <a:gd name="connsiteY96" fmla="*/ 2094380 h 2444003"/>
              <a:gd name="connsiteX97" fmla="*/ 2141444 w 4097991"/>
              <a:gd name="connsiteY97" fmla="*/ 2094380 h 2444003"/>
              <a:gd name="connsiteX98" fmla="*/ 2164976 w 4097991"/>
              <a:gd name="connsiteY98" fmla="*/ 2117912 h 2444003"/>
              <a:gd name="connsiteX99" fmla="*/ 2205318 w 4097991"/>
              <a:gd name="connsiteY99" fmla="*/ 2117912 h 2444003"/>
              <a:gd name="connsiteX100" fmla="*/ 2205318 w 4097991"/>
              <a:gd name="connsiteY100" fmla="*/ 2158253 h 2444003"/>
              <a:gd name="connsiteX101" fmla="*/ 2245659 w 4097991"/>
              <a:gd name="connsiteY101" fmla="*/ 2158253 h 2444003"/>
              <a:gd name="connsiteX102" fmla="*/ 2245659 w 4097991"/>
              <a:gd name="connsiteY102" fmla="*/ 2195233 h 2444003"/>
              <a:gd name="connsiteX103" fmla="*/ 2480982 w 4097991"/>
              <a:gd name="connsiteY103" fmla="*/ 2195233 h 2444003"/>
              <a:gd name="connsiteX104" fmla="*/ 2480982 w 4097991"/>
              <a:gd name="connsiteY104" fmla="*/ 2222127 h 2444003"/>
              <a:gd name="connsiteX105" fmla="*/ 2524685 w 4097991"/>
              <a:gd name="connsiteY105" fmla="*/ 2222127 h 2444003"/>
              <a:gd name="connsiteX106" fmla="*/ 2524685 w 4097991"/>
              <a:gd name="connsiteY106" fmla="*/ 2255744 h 2444003"/>
              <a:gd name="connsiteX107" fmla="*/ 2743200 w 4097991"/>
              <a:gd name="connsiteY107" fmla="*/ 2255744 h 2444003"/>
              <a:gd name="connsiteX108" fmla="*/ 2753285 w 4097991"/>
              <a:gd name="connsiteY108" fmla="*/ 2265829 h 2444003"/>
              <a:gd name="connsiteX109" fmla="*/ 2897841 w 4097991"/>
              <a:gd name="connsiteY109" fmla="*/ 2265829 h 2444003"/>
              <a:gd name="connsiteX110" fmla="*/ 2897841 w 4097991"/>
              <a:gd name="connsiteY110" fmla="*/ 2339789 h 2444003"/>
              <a:gd name="connsiteX111" fmla="*/ 3052482 w 4097991"/>
              <a:gd name="connsiteY111" fmla="*/ 2339789 h 2444003"/>
              <a:gd name="connsiteX112" fmla="*/ 3052482 w 4097991"/>
              <a:gd name="connsiteY112" fmla="*/ 2376768 h 2444003"/>
              <a:gd name="connsiteX113" fmla="*/ 3405468 w 4097991"/>
              <a:gd name="connsiteY113" fmla="*/ 2376768 h 2444003"/>
              <a:gd name="connsiteX114" fmla="*/ 3405468 w 4097991"/>
              <a:gd name="connsiteY114" fmla="*/ 2444003 h 2444003"/>
              <a:gd name="connsiteX115" fmla="*/ 4097991 w 4097991"/>
              <a:gd name="connsiteY115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97384 w 4097991"/>
              <a:gd name="connsiteY88" fmla="*/ 2022687 h 2444003"/>
              <a:gd name="connsiteX89" fmla="*/ 2013697 w 4097991"/>
              <a:gd name="connsiteY89" fmla="*/ 2010336 h 2444003"/>
              <a:gd name="connsiteX90" fmla="*/ 2023782 w 4097991"/>
              <a:gd name="connsiteY90" fmla="*/ 2020421 h 2444003"/>
              <a:gd name="connsiteX91" fmla="*/ 2077570 w 4097991"/>
              <a:gd name="connsiteY91" fmla="*/ 2020421 h 2444003"/>
              <a:gd name="connsiteX92" fmla="*/ 2077570 w 4097991"/>
              <a:gd name="connsiteY92" fmla="*/ 2043953 h 2444003"/>
              <a:gd name="connsiteX93" fmla="*/ 2101103 w 4097991"/>
              <a:gd name="connsiteY93" fmla="*/ 2043953 h 2444003"/>
              <a:gd name="connsiteX94" fmla="*/ 2101103 w 4097991"/>
              <a:gd name="connsiteY94" fmla="*/ 2070847 h 2444003"/>
              <a:gd name="connsiteX95" fmla="*/ 2141444 w 4097991"/>
              <a:gd name="connsiteY95" fmla="*/ 2070847 h 2444003"/>
              <a:gd name="connsiteX96" fmla="*/ 2141444 w 4097991"/>
              <a:gd name="connsiteY96" fmla="*/ 2094380 h 2444003"/>
              <a:gd name="connsiteX97" fmla="*/ 2141444 w 4097991"/>
              <a:gd name="connsiteY97" fmla="*/ 2094380 h 2444003"/>
              <a:gd name="connsiteX98" fmla="*/ 2164976 w 4097991"/>
              <a:gd name="connsiteY98" fmla="*/ 2117912 h 2444003"/>
              <a:gd name="connsiteX99" fmla="*/ 2205318 w 4097991"/>
              <a:gd name="connsiteY99" fmla="*/ 2117912 h 2444003"/>
              <a:gd name="connsiteX100" fmla="*/ 2205318 w 4097991"/>
              <a:gd name="connsiteY100" fmla="*/ 2158253 h 2444003"/>
              <a:gd name="connsiteX101" fmla="*/ 2245659 w 4097991"/>
              <a:gd name="connsiteY101" fmla="*/ 2158253 h 2444003"/>
              <a:gd name="connsiteX102" fmla="*/ 2245659 w 4097991"/>
              <a:gd name="connsiteY102" fmla="*/ 2195233 h 2444003"/>
              <a:gd name="connsiteX103" fmla="*/ 2480982 w 4097991"/>
              <a:gd name="connsiteY103" fmla="*/ 2195233 h 2444003"/>
              <a:gd name="connsiteX104" fmla="*/ 2480982 w 4097991"/>
              <a:gd name="connsiteY104" fmla="*/ 2222127 h 2444003"/>
              <a:gd name="connsiteX105" fmla="*/ 2524685 w 4097991"/>
              <a:gd name="connsiteY105" fmla="*/ 2222127 h 2444003"/>
              <a:gd name="connsiteX106" fmla="*/ 2524685 w 4097991"/>
              <a:gd name="connsiteY106" fmla="*/ 2255744 h 2444003"/>
              <a:gd name="connsiteX107" fmla="*/ 2743200 w 4097991"/>
              <a:gd name="connsiteY107" fmla="*/ 2255744 h 2444003"/>
              <a:gd name="connsiteX108" fmla="*/ 2753285 w 4097991"/>
              <a:gd name="connsiteY108" fmla="*/ 2265829 h 2444003"/>
              <a:gd name="connsiteX109" fmla="*/ 2897841 w 4097991"/>
              <a:gd name="connsiteY109" fmla="*/ 2265829 h 2444003"/>
              <a:gd name="connsiteX110" fmla="*/ 2897841 w 4097991"/>
              <a:gd name="connsiteY110" fmla="*/ 2339789 h 2444003"/>
              <a:gd name="connsiteX111" fmla="*/ 3052482 w 4097991"/>
              <a:gd name="connsiteY111" fmla="*/ 2339789 h 2444003"/>
              <a:gd name="connsiteX112" fmla="*/ 3052482 w 4097991"/>
              <a:gd name="connsiteY112" fmla="*/ 2376768 h 2444003"/>
              <a:gd name="connsiteX113" fmla="*/ 3405468 w 4097991"/>
              <a:gd name="connsiteY113" fmla="*/ 2376768 h 2444003"/>
              <a:gd name="connsiteX114" fmla="*/ 3405468 w 4097991"/>
              <a:gd name="connsiteY114" fmla="*/ 2444003 h 2444003"/>
              <a:gd name="connsiteX115" fmla="*/ 4097991 w 4097991"/>
              <a:gd name="connsiteY115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22687 h 2444003"/>
              <a:gd name="connsiteX89" fmla="*/ 2013697 w 4097991"/>
              <a:gd name="connsiteY89" fmla="*/ 2010336 h 2444003"/>
              <a:gd name="connsiteX90" fmla="*/ 2023782 w 4097991"/>
              <a:gd name="connsiteY90" fmla="*/ 2020421 h 2444003"/>
              <a:gd name="connsiteX91" fmla="*/ 2077570 w 4097991"/>
              <a:gd name="connsiteY91" fmla="*/ 2020421 h 2444003"/>
              <a:gd name="connsiteX92" fmla="*/ 2077570 w 4097991"/>
              <a:gd name="connsiteY92" fmla="*/ 2043953 h 2444003"/>
              <a:gd name="connsiteX93" fmla="*/ 2101103 w 4097991"/>
              <a:gd name="connsiteY93" fmla="*/ 2043953 h 2444003"/>
              <a:gd name="connsiteX94" fmla="*/ 2101103 w 4097991"/>
              <a:gd name="connsiteY94" fmla="*/ 2070847 h 2444003"/>
              <a:gd name="connsiteX95" fmla="*/ 2141444 w 4097991"/>
              <a:gd name="connsiteY95" fmla="*/ 2070847 h 2444003"/>
              <a:gd name="connsiteX96" fmla="*/ 2141444 w 4097991"/>
              <a:gd name="connsiteY96" fmla="*/ 2094380 h 2444003"/>
              <a:gd name="connsiteX97" fmla="*/ 2141444 w 4097991"/>
              <a:gd name="connsiteY97" fmla="*/ 2094380 h 2444003"/>
              <a:gd name="connsiteX98" fmla="*/ 2164976 w 4097991"/>
              <a:gd name="connsiteY98" fmla="*/ 2117912 h 2444003"/>
              <a:gd name="connsiteX99" fmla="*/ 2205318 w 4097991"/>
              <a:gd name="connsiteY99" fmla="*/ 2117912 h 2444003"/>
              <a:gd name="connsiteX100" fmla="*/ 2205318 w 4097991"/>
              <a:gd name="connsiteY100" fmla="*/ 2158253 h 2444003"/>
              <a:gd name="connsiteX101" fmla="*/ 2245659 w 4097991"/>
              <a:gd name="connsiteY101" fmla="*/ 2158253 h 2444003"/>
              <a:gd name="connsiteX102" fmla="*/ 2245659 w 4097991"/>
              <a:gd name="connsiteY102" fmla="*/ 2195233 h 2444003"/>
              <a:gd name="connsiteX103" fmla="*/ 2480982 w 4097991"/>
              <a:gd name="connsiteY103" fmla="*/ 2195233 h 2444003"/>
              <a:gd name="connsiteX104" fmla="*/ 2480982 w 4097991"/>
              <a:gd name="connsiteY104" fmla="*/ 2222127 h 2444003"/>
              <a:gd name="connsiteX105" fmla="*/ 2524685 w 4097991"/>
              <a:gd name="connsiteY105" fmla="*/ 2222127 h 2444003"/>
              <a:gd name="connsiteX106" fmla="*/ 2524685 w 4097991"/>
              <a:gd name="connsiteY106" fmla="*/ 2255744 h 2444003"/>
              <a:gd name="connsiteX107" fmla="*/ 2743200 w 4097991"/>
              <a:gd name="connsiteY107" fmla="*/ 2255744 h 2444003"/>
              <a:gd name="connsiteX108" fmla="*/ 2753285 w 4097991"/>
              <a:gd name="connsiteY108" fmla="*/ 2265829 h 2444003"/>
              <a:gd name="connsiteX109" fmla="*/ 2897841 w 4097991"/>
              <a:gd name="connsiteY109" fmla="*/ 2265829 h 2444003"/>
              <a:gd name="connsiteX110" fmla="*/ 2897841 w 4097991"/>
              <a:gd name="connsiteY110" fmla="*/ 2339789 h 2444003"/>
              <a:gd name="connsiteX111" fmla="*/ 3052482 w 4097991"/>
              <a:gd name="connsiteY111" fmla="*/ 2339789 h 2444003"/>
              <a:gd name="connsiteX112" fmla="*/ 3052482 w 4097991"/>
              <a:gd name="connsiteY112" fmla="*/ 2376768 h 2444003"/>
              <a:gd name="connsiteX113" fmla="*/ 3405468 w 4097991"/>
              <a:gd name="connsiteY113" fmla="*/ 2376768 h 2444003"/>
              <a:gd name="connsiteX114" fmla="*/ 3405468 w 4097991"/>
              <a:gd name="connsiteY114" fmla="*/ 2444003 h 2444003"/>
              <a:gd name="connsiteX115" fmla="*/ 4097991 w 4097991"/>
              <a:gd name="connsiteY115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22687 h 2444003"/>
              <a:gd name="connsiteX89" fmla="*/ 2013697 w 4097991"/>
              <a:gd name="connsiteY89" fmla="*/ 2010336 h 2444003"/>
              <a:gd name="connsiteX90" fmla="*/ 2023782 w 4097991"/>
              <a:gd name="connsiteY90" fmla="*/ 2020421 h 2444003"/>
              <a:gd name="connsiteX91" fmla="*/ 2077570 w 4097991"/>
              <a:gd name="connsiteY91" fmla="*/ 2020421 h 2444003"/>
              <a:gd name="connsiteX92" fmla="*/ 2077570 w 4097991"/>
              <a:gd name="connsiteY92" fmla="*/ 2043953 h 2444003"/>
              <a:gd name="connsiteX93" fmla="*/ 2101103 w 4097991"/>
              <a:gd name="connsiteY93" fmla="*/ 2043953 h 2444003"/>
              <a:gd name="connsiteX94" fmla="*/ 2101103 w 4097991"/>
              <a:gd name="connsiteY94" fmla="*/ 2070847 h 2444003"/>
              <a:gd name="connsiteX95" fmla="*/ 2141444 w 4097991"/>
              <a:gd name="connsiteY95" fmla="*/ 2070847 h 2444003"/>
              <a:gd name="connsiteX96" fmla="*/ 2141444 w 4097991"/>
              <a:gd name="connsiteY96" fmla="*/ 2094380 h 2444003"/>
              <a:gd name="connsiteX97" fmla="*/ 2141444 w 4097991"/>
              <a:gd name="connsiteY97" fmla="*/ 2094380 h 2444003"/>
              <a:gd name="connsiteX98" fmla="*/ 2164976 w 4097991"/>
              <a:gd name="connsiteY98" fmla="*/ 2117912 h 2444003"/>
              <a:gd name="connsiteX99" fmla="*/ 2205318 w 4097991"/>
              <a:gd name="connsiteY99" fmla="*/ 2117912 h 2444003"/>
              <a:gd name="connsiteX100" fmla="*/ 2205318 w 4097991"/>
              <a:gd name="connsiteY100" fmla="*/ 2158253 h 2444003"/>
              <a:gd name="connsiteX101" fmla="*/ 2245659 w 4097991"/>
              <a:gd name="connsiteY101" fmla="*/ 2158253 h 2444003"/>
              <a:gd name="connsiteX102" fmla="*/ 2245659 w 4097991"/>
              <a:gd name="connsiteY102" fmla="*/ 2195233 h 2444003"/>
              <a:gd name="connsiteX103" fmla="*/ 2480982 w 4097991"/>
              <a:gd name="connsiteY103" fmla="*/ 2195233 h 2444003"/>
              <a:gd name="connsiteX104" fmla="*/ 2480982 w 4097991"/>
              <a:gd name="connsiteY104" fmla="*/ 2222127 h 2444003"/>
              <a:gd name="connsiteX105" fmla="*/ 2524685 w 4097991"/>
              <a:gd name="connsiteY105" fmla="*/ 2222127 h 2444003"/>
              <a:gd name="connsiteX106" fmla="*/ 2524685 w 4097991"/>
              <a:gd name="connsiteY106" fmla="*/ 2255744 h 2444003"/>
              <a:gd name="connsiteX107" fmla="*/ 2743200 w 4097991"/>
              <a:gd name="connsiteY107" fmla="*/ 2255744 h 2444003"/>
              <a:gd name="connsiteX108" fmla="*/ 2753285 w 4097991"/>
              <a:gd name="connsiteY108" fmla="*/ 2265829 h 2444003"/>
              <a:gd name="connsiteX109" fmla="*/ 2897841 w 4097991"/>
              <a:gd name="connsiteY109" fmla="*/ 2265829 h 2444003"/>
              <a:gd name="connsiteX110" fmla="*/ 2897841 w 4097991"/>
              <a:gd name="connsiteY110" fmla="*/ 2339789 h 2444003"/>
              <a:gd name="connsiteX111" fmla="*/ 3052482 w 4097991"/>
              <a:gd name="connsiteY111" fmla="*/ 2339789 h 2444003"/>
              <a:gd name="connsiteX112" fmla="*/ 3052482 w 4097991"/>
              <a:gd name="connsiteY112" fmla="*/ 2376768 h 2444003"/>
              <a:gd name="connsiteX113" fmla="*/ 3405468 w 4097991"/>
              <a:gd name="connsiteY113" fmla="*/ 2376768 h 2444003"/>
              <a:gd name="connsiteX114" fmla="*/ 3405468 w 4097991"/>
              <a:gd name="connsiteY114" fmla="*/ 2444003 h 2444003"/>
              <a:gd name="connsiteX115" fmla="*/ 4097991 w 4097991"/>
              <a:gd name="connsiteY115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22687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41444 w 4097991"/>
              <a:gd name="connsiteY96" fmla="*/ 2094380 h 2444003"/>
              <a:gd name="connsiteX97" fmla="*/ 2164976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22687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41444 w 4097991"/>
              <a:gd name="connsiteY96" fmla="*/ 2094380 h 2444003"/>
              <a:gd name="connsiteX97" fmla="*/ 2164976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41444 w 4097991"/>
              <a:gd name="connsiteY96" fmla="*/ 2094380 h 2444003"/>
              <a:gd name="connsiteX97" fmla="*/ 2164976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38578 w 4097991"/>
              <a:gd name="connsiteY96" fmla="*/ 2123045 h 2444003"/>
              <a:gd name="connsiteX97" fmla="*/ 2164976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38578 w 4097991"/>
              <a:gd name="connsiteY96" fmla="*/ 2117312 h 2444003"/>
              <a:gd name="connsiteX97" fmla="*/ 2164976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38578 w 4097991"/>
              <a:gd name="connsiteY96" fmla="*/ 2117312 h 2444003"/>
              <a:gd name="connsiteX97" fmla="*/ 2164976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38578 w 4097991"/>
              <a:gd name="connsiteY96" fmla="*/ 2117312 h 2444003"/>
              <a:gd name="connsiteX97" fmla="*/ 2164976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38578 w 4097991"/>
              <a:gd name="connsiteY96" fmla="*/ 2117312 h 2444003"/>
              <a:gd name="connsiteX97" fmla="*/ 2164976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38578 w 4097991"/>
              <a:gd name="connsiteY96" fmla="*/ 2117312 h 2444003"/>
              <a:gd name="connsiteX97" fmla="*/ 2164976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38578 w 4097991"/>
              <a:gd name="connsiteY96" fmla="*/ 2117312 h 2444003"/>
              <a:gd name="connsiteX97" fmla="*/ 2164976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38578 w 4097991"/>
              <a:gd name="connsiteY96" fmla="*/ 2117312 h 2444003"/>
              <a:gd name="connsiteX97" fmla="*/ 2170709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38578 w 4097991"/>
              <a:gd name="connsiteY96" fmla="*/ 2117312 h 2444003"/>
              <a:gd name="connsiteX97" fmla="*/ 2170709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47177 w 4097991"/>
              <a:gd name="connsiteY96" fmla="*/ 2117312 h 2444003"/>
              <a:gd name="connsiteX97" fmla="*/ 2170709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47177 w 4097991"/>
              <a:gd name="connsiteY96" fmla="*/ 2117312 h 2444003"/>
              <a:gd name="connsiteX97" fmla="*/ 2170709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47177 w 4097991"/>
              <a:gd name="connsiteY96" fmla="*/ 2117312 h 2444003"/>
              <a:gd name="connsiteX97" fmla="*/ 2170709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47177 w 4097991"/>
              <a:gd name="connsiteY96" fmla="*/ 2117312 h 2444003"/>
              <a:gd name="connsiteX97" fmla="*/ 2170709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47177 w 4097991"/>
              <a:gd name="connsiteY96" fmla="*/ 2117312 h 2444003"/>
              <a:gd name="connsiteX97" fmla="*/ 2170709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47177 w 4097991"/>
              <a:gd name="connsiteY96" fmla="*/ 2117312 h 2444003"/>
              <a:gd name="connsiteX97" fmla="*/ 2170709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42963 w 4097991"/>
              <a:gd name="connsiteY96" fmla="*/ 2115205 h 2444003"/>
              <a:gd name="connsiteX97" fmla="*/ 2170709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  <a:gd name="connsiteX0" fmla="*/ 0 w 4097991"/>
              <a:gd name="connsiteY0" fmla="*/ 0 h 2444003"/>
              <a:gd name="connsiteX1" fmla="*/ 57150 w 4097991"/>
              <a:gd name="connsiteY1" fmla="*/ 0 h 2444003"/>
              <a:gd name="connsiteX2" fmla="*/ 57150 w 4097991"/>
              <a:gd name="connsiteY2" fmla="*/ 94130 h 2444003"/>
              <a:gd name="connsiteX3" fmla="*/ 70597 w 4097991"/>
              <a:gd name="connsiteY3" fmla="*/ 94130 h 2444003"/>
              <a:gd name="connsiteX4" fmla="*/ 70597 w 4097991"/>
              <a:gd name="connsiteY4" fmla="*/ 121024 h 2444003"/>
              <a:gd name="connsiteX5" fmla="*/ 94129 w 4097991"/>
              <a:gd name="connsiteY5" fmla="*/ 121024 h 2444003"/>
              <a:gd name="connsiteX6" fmla="*/ 94129 w 4097991"/>
              <a:gd name="connsiteY6" fmla="*/ 181536 h 2444003"/>
              <a:gd name="connsiteX7" fmla="*/ 114300 w 4097991"/>
              <a:gd name="connsiteY7" fmla="*/ 181536 h 2444003"/>
              <a:gd name="connsiteX8" fmla="*/ 114300 w 4097991"/>
              <a:gd name="connsiteY8" fmla="*/ 211791 h 2444003"/>
              <a:gd name="connsiteX9" fmla="*/ 134470 w 4097991"/>
              <a:gd name="connsiteY9" fmla="*/ 211791 h 2444003"/>
              <a:gd name="connsiteX10" fmla="*/ 134470 w 4097991"/>
              <a:gd name="connsiteY10" fmla="*/ 255494 h 2444003"/>
              <a:gd name="connsiteX11" fmla="*/ 161365 w 4097991"/>
              <a:gd name="connsiteY11" fmla="*/ 255494 h 2444003"/>
              <a:gd name="connsiteX12" fmla="*/ 161365 w 4097991"/>
              <a:gd name="connsiteY12" fmla="*/ 332815 h 2444003"/>
              <a:gd name="connsiteX13" fmla="*/ 191620 w 4097991"/>
              <a:gd name="connsiteY13" fmla="*/ 332815 h 2444003"/>
              <a:gd name="connsiteX14" fmla="*/ 191620 w 4097991"/>
              <a:gd name="connsiteY14" fmla="*/ 403412 h 2444003"/>
              <a:gd name="connsiteX15" fmla="*/ 231962 w 4097991"/>
              <a:gd name="connsiteY15" fmla="*/ 403412 h 2444003"/>
              <a:gd name="connsiteX16" fmla="*/ 231962 w 4097991"/>
              <a:gd name="connsiteY16" fmla="*/ 453839 h 2444003"/>
              <a:gd name="connsiteX17" fmla="*/ 252132 w 4097991"/>
              <a:gd name="connsiteY17" fmla="*/ 453839 h 2444003"/>
              <a:gd name="connsiteX18" fmla="*/ 252132 w 4097991"/>
              <a:gd name="connsiteY18" fmla="*/ 554691 h 2444003"/>
              <a:gd name="connsiteX19" fmla="*/ 302559 w 4097991"/>
              <a:gd name="connsiteY19" fmla="*/ 554691 h 2444003"/>
              <a:gd name="connsiteX20" fmla="*/ 302559 w 4097991"/>
              <a:gd name="connsiteY20" fmla="*/ 608480 h 2444003"/>
              <a:gd name="connsiteX21" fmla="*/ 322729 w 4097991"/>
              <a:gd name="connsiteY21" fmla="*/ 608480 h 2444003"/>
              <a:gd name="connsiteX22" fmla="*/ 322729 w 4097991"/>
              <a:gd name="connsiteY22" fmla="*/ 679077 h 2444003"/>
              <a:gd name="connsiteX23" fmla="*/ 359709 w 4097991"/>
              <a:gd name="connsiteY23" fmla="*/ 679077 h 2444003"/>
              <a:gd name="connsiteX24" fmla="*/ 359709 w 4097991"/>
              <a:gd name="connsiteY24" fmla="*/ 722780 h 2444003"/>
              <a:gd name="connsiteX25" fmla="*/ 373156 w 4097991"/>
              <a:gd name="connsiteY25" fmla="*/ 722780 h 2444003"/>
              <a:gd name="connsiteX26" fmla="*/ 373156 w 4097991"/>
              <a:gd name="connsiteY26" fmla="*/ 786653 h 2444003"/>
              <a:gd name="connsiteX27" fmla="*/ 403412 w 4097991"/>
              <a:gd name="connsiteY27" fmla="*/ 786653 h 2444003"/>
              <a:gd name="connsiteX28" fmla="*/ 403412 w 4097991"/>
              <a:gd name="connsiteY28" fmla="*/ 843803 h 2444003"/>
              <a:gd name="connsiteX29" fmla="*/ 433668 w 4097991"/>
              <a:gd name="connsiteY29" fmla="*/ 843803 h 2444003"/>
              <a:gd name="connsiteX30" fmla="*/ 433668 w 4097991"/>
              <a:gd name="connsiteY30" fmla="*/ 934571 h 2444003"/>
              <a:gd name="connsiteX31" fmla="*/ 453838 w 4097991"/>
              <a:gd name="connsiteY31" fmla="*/ 934571 h 2444003"/>
              <a:gd name="connsiteX32" fmla="*/ 453838 w 4097991"/>
              <a:gd name="connsiteY32" fmla="*/ 974912 h 2444003"/>
              <a:gd name="connsiteX33" fmla="*/ 480732 w 4097991"/>
              <a:gd name="connsiteY33" fmla="*/ 974912 h 2444003"/>
              <a:gd name="connsiteX34" fmla="*/ 480732 w 4097991"/>
              <a:gd name="connsiteY34" fmla="*/ 1008530 h 2444003"/>
              <a:gd name="connsiteX35" fmla="*/ 494179 w 4097991"/>
              <a:gd name="connsiteY35" fmla="*/ 1008530 h 2444003"/>
              <a:gd name="connsiteX36" fmla="*/ 494179 w 4097991"/>
              <a:gd name="connsiteY36" fmla="*/ 1052233 h 2444003"/>
              <a:gd name="connsiteX37" fmla="*/ 494179 w 4097991"/>
              <a:gd name="connsiteY37" fmla="*/ 1052233 h 2444003"/>
              <a:gd name="connsiteX38" fmla="*/ 494179 w 4097991"/>
              <a:gd name="connsiteY38" fmla="*/ 1102659 h 2444003"/>
              <a:gd name="connsiteX39" fmla="*/ 547968 w 4097991"/>
              <a:gd name="connsiteY39" fmla="*/ 1102659 h 2444003"/>
              <a:gd name="connsiteX40" fmla="*/ 547968 w 4097991"/>
              <a:gd name="connsiteY40" fmla="*/ 1176618 h 2444003"/>
              <a:gd name="connsiteX41" fmla="*/ 574862 w 4097991"/>
              <a:gd name="connsiteY41" fmla="*/ 1176618 h 2444003"/>
              <a:gd name="connsiteX42" fmla="*/ 574862 w 4097991"/>
              <a:gd name="connsiteY42" fmla="*/ 1243853 h 2444003"/>
              <a:gd name="connsiteX43" fmla="*/ 618565 w 4097991"/>
              <a:gd name="connsiteY43" fmla="*/ 1243853 h 2444003"/>
              <a:gd name="connsiteX44" fmla="*/ 618565 w 4097991"/>
              <a:gd name="connsiteY44" fmla="*/ 1297641 h 2444003"/>
              <a:gd name="connsiteX45" fmla="*/ 642097 w 4097991"/>
              <a:gd name="connsiteY45" fmla="*/ 1297641 h 2444003"/>
              <a:gd name="connsiteX46" fmla="*/ 642097 w 4097991"/>
              <a:gd name="connsiteY46" fmla="*/ 1337983 h 2444003"/>
              <a:gd name="connsiteX47" fmla="*/ 679076 w 4097991"/>
              <a:gd name="connsiteY47" fmla="*/ 1337983 h 2444003"/>
              <a:gd name="connsiteX48" fmla="*/ 679076 w 4097991"/>
              <a:gd name="connsiteY48" fmla="*/ 1371600 h 2444003"/>
              <a:gd name="connsiteX49" fmla="*/ 716056 w 4097991"/>
              <a:gd name="connsiteY49" fmla="*/ 1371600 h 2444003"/>
              <a:gd name="connsiteX50" fmla="*/ 716056 w 4097991"/>
              <a:gd name="connsiteY50" fmla="*/ 1395133 h 2444003"/>
              <a:gd name="connsiteX51" fmla="*/ 749673 w 4097991"/>
              <a:gd name="connsiteY51" fmla="*/ 1395133 h 2444003"/>
              <a:gd name="connsiteX52" fmla="*/ 749673 w 4097991"/>
              <a:gd name="connsiteY52" fmla="*/ 1415303 h 2444003"/>
              <a:gd name="connsiteX53" fmla="*/ 773206 w 4097991"/>
              <a:gd name="connsiteY53" fmla="*/ 1415303 h 2444003"/>
              <a:gd name="connsiteX54" fmla="*/ 773206 w 4097991"/>
              <a:gd name="connsiteY54" fmla="*/ 1438836 h 2444003"/>
              <a:gd name="connsiteX55" fmla="*/ 830356 w 4097991"/>
              <a:gd name="connsiteY55" fmla="*/ 1438836 h 2444003"/>
              <a:gd name="connsiteX56" fmla="*/ 830356 w 4097991"/>
              <a:gd name="connsiteY56" fmla="*/ 1485900 h 2444003"/>
              <a:gd name="connsiteX57" fmla="*/ 867335 w 4097991"/>
              <a:gd name="connsiteY57" fmla="*/ 1485900 h 2444003"/>
              <a:gd name="connsiteX58" fmla="*/ 867335 w 4097991"/>
              <a:gd name="connsiteY58" fmla="*/ 1519518 h 2444003"/>
              <a:gd name="connsiteX59" fmla="*/ 880782 w 4097991"/>
              <a:gd name="connsiteY59" fmla="*/ 1519518 h 2444003"/>
              <a:gd name="connsiteX60" fmla="*/ 880782 w 4097991"/>
              <a:gd name="connsiteY60" fmla="*/ 1549774 h 2444003"/>
              <a:gd name="connsiteX61" fmla="*/ 961465 w 4097991"/>
              <a:gd name="connsiteY61" fmla="*/ 1549774 h 2444003"/>
              <a:gd name="connsiteX62" fmla="*/ 961465 w 4097991"/>
              <a:gd name="connsiteY62" fmla="*/ 1576668 h 2444003"/>
              <a:gd name="connsiteX63" fmla="*/ 991720 w 4097991"/>
              <a:gd name="connsiteY63" fmla="*/ 1576668 h 2444003"/>
              <a:gd name="connsiteX64" fmla="*/ 991720 w 4097991"/>
              <a:gd name="connsiteY64" fmla="*/ 1620371 h 2444003"/>
              <a:gd name="connsiteX65" fmla="*/ 1075765 w 4097991"/>
              <a:gd name="connsiteY65" fmla="*/ 1620371 h 2444003"/>
              <a:gd name="connsiteX66" fmla="*/ 1075765 w 4097991"/>
              <a:gd name="connsiteY66" fmla="*/ 1697691 h 2444003"/>
              <a:gd name="connsiteX67" fmla="*/ 1119468 w 4097991"/>
              <a:gd name="connsiteY67" fmla="*/ 1697691 h 2444003"/>
              <a:gd name="connsiteX68" fmla="*/ 1186703 w 4097991"/>
              <a:gd name="connsiteY68" fmla="*/ 1697691 h 2444003"/>
              <a:gd name="connsiteX69" fmla="*/ 1186703 w 4097991"/>
              <a:gd name="connsiteY69" fmla="*/ 1764927 h 2444003"/>
              <a:gd name="connsiteX70" fmla="*/ 1290918 w 4097991"/>
              <a:gd name="connsiteY70" fmla="*/ 1764927 h 2444003"/>
              <a:gd name="connsiteX71" fmla="*/ 1290918 w 4097991"/>
              <a:gd name="connsiteY71" fmla="*/ 1798544 h 2444003"/>
              <a:gd name="connsiteX72" fmla="*/ 1344706 w 4097991"/>
              <a:gd name="connsiteY72" fmla="*/ 1798544 h 2444003"/>
              <a:gd name="connsiteX73" fmla="*/ 1344706 w 4097991"/>
              <a:gd name="connsiteY73" fmla="*/ 1825439 h 2444003"/>
              <a:gd name="connsiteX74" fmla="*/ 1381685 w 4097991"/>
              <a:gd name="connsiteY74" fmla="*/ 1825439 h 2444003"/>
              <a:gd name="connsiteX75" fmla="*/ 1381685 w 4097991"/>
              <a:gd name="connsiteY75" fmla="*/ 1848971 h 2444003"/>
              <a:gd name="connsiteX76" fmla="*/ 1432112 w 4097991"/>
              <a:gd name="connsiteY76" fmla="*/ 1848971 h 2444003"/>
              <a:gd name="connsiteX77" fmla="*/ 1432112 w 4097991"/>
              <a:gd name="connsiteY77" fmla="*/ 1882589 h 2444003"/>
              <a:gd name="connsiteX78" fmla="*/ 1465729 w 4097991"/>
              <a:gd name="connsiteY78" fmla="*/ 1882589 h 2444003"/>
              <a:gd name="connsiteX79" fmla="*/ 1465729 w 4097991"/>
              <a:gd name="connsiteY79" fmla="*/ 1909483 h 2444003"/>
              <a:gd name="connsiteX80" fmla="*/ 1613647 w 4097991"/>
              <a:gd name="connsiteY80" fmla="*/ 1909483 h 2444003"/>
              <a:gd name="connsiteX81" fmla="*/ 1613647 w 4097991"/>
              <a:gd name="connsiteY81" fmla="*/ 1929653 h 2444003"/>
              <a:gd name="connsiteX82" fmla="*/ 1650626 w 4097991"/>
              <a:gd name="connsiteY82" fmla="*/ 1929653 h 2444003"/>
              <a:gd name="connsiteX83" fmla="*/ 1650626 w 4097991"/>
              <a:gd name="connsiteY83" fmla="*/ 1959909 h 2444003"/>
              <a:gd name="connsiteX84" fmla="*/ 1791820 w 4097991"/>
              <a:gd name="connsiteY84" fmla="*/ 1959909 h 2444003"/>
              <a:gd name="connsiteX85" fmla="*/ 1791820 w 4097991"/>
              <a:gd name="connsiteY85" fmla="*/ 1980080 h 2444003"/>
              <a:gd name="connsiteX86" fmla="*/ 1983441 w 4097991"/>
              <a:gd name="connsiteY86" fmla="*/ 1980080 h 2444003"/>
              <a:gd name="connsiteX87" fmla="*/ 1983441 w 4097991"/>
              <a:gd name="connsiteY87" fmla="*/ 1980080 h 2444003"/>
              <a:gd name="connsiteX88" fmla="*/ 1983051 w 4097991"/>
              <a:gd name="connsiteY88" fmla="*/ 2019821 h 2444003"/>
              <a:gd name="connsiteX89" fmla="*/ 2023782 w 4097991"/>
              <a:gd name="connsiteY89" fmla="*/ 2020421 h 2444003"/>
              <a:gd name="connsiteX90" fmla="*/ 2077570 w 4097991"/>
              <a:gd name="connsiteY90" fmla="*/ 2020421 h 2444003"/>
              <a:gd name="connsiteX91" fmla="*/ 2077570 w 4097991"/>
              <a:gd name="connsiteY91" fmla="*/ 2043953 h 2444003"/>
              <a:gd name="connsiteX92" fmla="*/ 2101103 w 4097991"/>
              <a:gd name="connsiteY92" fmla="*/ 2043953 h 2444003"/>
              <a:gd name="connsiteX93" fmla="*/ 2101103 w 4097991"/>
              <a:gd name="connsiteY93" fmla="*/ 2070847 h 2444003"/>
              <a:gd name="connsiteX94" fmla="*/ 2141444 w 4097991"/>
              <a:gd name="connsiteY94" fmla="*/ 2070847 h 2444003"/>
              <a:gd name="connsiteX95" fmla="*/ 2141444 w 4097991"/>
              <a:gd name="connsiteY95" fmla="*/ 2094380 h 2444003"/>
              <a:gd name="connsiteX96" fmla="*/ 2142963 w 4097991"/>
              <a:gd name="connsiteY96" fmla="*/ 2115205 h 2444003"/>
              <a:gd name="connsiteX97" fmla="*/ 2170709 w 4097991"/>
              <a:gd name="connsiteY97" fmla="*/ 2117912 h 2444003"/>
              <a:gd name="connsiteX98" fmla="*/ 2205318 w 4097991"/>
              <a:gd name="connsiteY98" fmla="*/ 2117912 h 2444003"/>
              <a:gd name="connsiteX99" fmla="*/ 2205318 w 4097991"/>
              <a:gd name="connsiteY99" fmla="*/ 2158253 h 2444003"/>
              <a:gd name="connsiteX100" fmla="*/ 2245659 w 4097991"/>
              <a:gd name="connsiteY100" fmla="*/ 2158253 h 2444003"/>
              <a:gd name="connsiteX101" fmla="*/ 2245659 w 4097991"/>
              <a:gd name="connsiteY101" fmla="*/ 2195233 h 2444003"/>
              <a:gd name="connsiteX102" fmla="*/ 2480982 w 4097991"/>
              <a:gd name="connsiteY102" fmla="*/ 2195233 h 2444003"/>
              <a:gd name="connsiteX103" fmla="*/ 2480982 w 4097991"/>
              <a:gd name="connsiteY103" fmla="*/ 2222127 h 2444003"/>
              <a:gd name="connsiteX104" fmla="*/ 2524685 w 4097991"/>
              <a:gd name="connsiteY104" fmla="*/ 2222127 h 2444003"/>
              <a:gd name="connsiteX105" fmla="*/ 2524685 w 4097991"/>
              <a:gd name="connsiteY105" fmla="*/ 2255744 h 2444003"/>
              <a:gd name="connsiteX106" fmla="*/ 2743200 w 4097991"/>
              <a:gd name="connsiteY106" fmla="*/ 2255744 h 2444003"/>
              <a:gd name="connsiteX107" fmla="*/ 2753285 w 4097991"/>
              <a:gd name="connsiteY107" fmla="*/ 2265829 h 2444003"/>
              <a:gd name="connsiteX108" fmla="*/ 2897841 w 4097991"/>
              <a:gd name="connsiteY108" fmla="*/ 2265829 h 2444003"/>
              <a:gd name="connsiteX109" fmla="*/ 2897841 w 4097991"/>
              <a:gd name="connsiteY109" fmla="*/ 2339789 h 2444003"/>
              <a:gd name="connsiteX110" fmla="*/ 3052482 w 4097991"/>
              <a:gd name="connsiteY110" fmla="*/ 2339789 h 2444003"/>
              <a:gd name="connsiteX111" fmla="*/ 3052482 w 4097991"/>
              <a:gd name="connsiteY111" fmla="*/ 2376768 h 2444003"/>
              <a:gd name="connsiteX112" fmla="*/ 3405468 w 4097991"/>
              <a:gd name="connsiteY112" fmla="*/ 2376768 h 2444003"/>
              <a:gd name="connsiteX113" fmla="*/ 3405468 w 4097991"/>
              <a:gd name="connsiteY113" fmla="*/ 2444003 h 2444003"/>
              <a:gd name="connsiteX114" fmla="*/ 4097991 w 4097991"/>
              <a:gd name="connsiteY114" fmla="*/ 2444003 h 2444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4097991" h="2444003">
                <a:moveTo>
                  <a:pt x="0" y="0"/>
                </a:moveTo>
                <a:lnTo>
                  <a:pt x="57150" y="0"/>
                </a:lnTo>
                <a:lnTo>
                  <a:pt x="57150" y="94130"/>
                </a:lnTo>
                <a:lnTo>
                  <a:pt x="70597" y="94130"/>
                </a:lnTo>
                <a:lnTo>
                  <a:pt x="70597" y="121024"/>
                </a:lnTo>
                <a:lnTo>
                  <a:pt x="94129" y="121024"/>
                </a:lnTo>
                <a:lnTo>
                  <a:pt x="94129" y="181536"/>
                </a:lnTo>
                <a:lnTo>
                  <a:pt x="114300" y="181536"/>
                </a:lnTo>
                <a:lnTo>
                  <a:pt x="114300" y="211791"/>
                </a:lnTo>
                <a:lnTo>
                  <a:pt x="134470" y="211791"/>
                </a:lnTo>
                <a:lnTo>
                  <a:pt x="134470" y="255494"/>
                </a:lnTo>
                <a:lnTo>
                  <a:pt x="161365" y="255494"/>
                </a:lnTo>
                <a:lnTo>
                  <a:pt x="161365" y="332815"/>
                </a:lnTo>
                <a:lnTo>
                  <a:pt x="191620" y="332815"/>
                </a:lnTo>
                <a:lnTo>
                  <a:pt x="191620" y="403412"/>
                </a:lnTo>
                <a:lnTo>
                  <a:pt x="231962" y="403412"/>
                </a:lnTo>
                <a:lnTo>
                  <a:pt x="231962" y="453839"/>
                </a:lnTo>
                <a:lnTo>
                  <a:pt x="252132" y="453839"/>
                </a:lnTo>
                <a:lnTo>
                  <a:pt x="252132" y="554691"/>
                </a:lnTo>
                <a:lnTo>
                  <a:pt x="302559" y="554691"/>
                </a:lnTo>
                <a:lnTo>
                  <a:pt x="302559" y="608480"/>
                </a:lnTo>
                <a:lnTo>
                  <a:pt x="322729" y="608480"/>
                </a:lnTo>
                <a:lnTo>
                  <a:pt x="322729" y="679077"/>
                </a:lnTo>
                <a:lnTo>
                  <a:pt x="359709" y="679077"/>
                </a:lnTo>
                <a:lnTo>
                  <a:pt x="359709" y="722780"/>
                </a:lnTo>
                <a:lnTo>
                  <a:pt x="373156" y="722780"/>
                </a:lnTo>
                <a:lnTo>
                  <a:pt x="373156" y="786653"/>
                </a:lnTo>
                <a:lnTo>
                  <a:pt x="403412" y="786653"/>
                </a:lnTo>
                <a:lnTo>
                  <a:pt x="403412" y="843803"/>
                </a:lnTo>
                <a:lnTo>
                  <a:pt x="433668" y="843803"/>
                </a:lnTo>
                <a:lnTo>
                  <a:pt x="433668" y="934571"/>
                </a:lnTo>
                <a:lnTo>
                  <a:pt x="453838" y="934571"/>
                </a:lnTo>
                <a:lnTo>
                  <a:pt x="453838" y="974912"/>
                </a:lnTo>
                <a:lnTo>
                  <a:pt x="480732" y="974912"/>
                </a:lnTo>
                <a:lnTo>
                  <a:pt x="480732" y="1008530"/>
                </a:lnTo>
                <a:lnTo>
                  <a:pt x="494179" y="1008530"/>
                </a:lnTo>
                <a:lnTo>
                  <a:pt x="494179" y="1052233"/>
                </a:lnTo>
                <a:lnTo>
                  <a:pt x="494179" y="1052233"/>
                </a:lnTo>
                <a:lnTo>
                  <a:pt x="494179" y="1102659"/>
                </a:lnTo>
                <a:lnTo>
                  <a:pt x="547968" y="1102659"/>
                </a:lnTo>
                <a:lnTo>
                  <a:pt x="547968" y="1176618"/>
                </a:lnTo>
                <a:lnTo>
                  <a:pt x="574862" y="1176618"/>
                </a:lnTo>
                <a:lnTo>
                  <a:pt x="574862" y="1243853"/>
                </a:lnTo>
                <a:lnTo>
                  <a:pt x="618565" y="1243853"/>
                </a:lnTo>
                <a:lnTo>
                  <a:pt x="618565" y="1297641"/>
                </a:lnTo>
                <a:lnTo>
                  <a:pt x="642097" y="1297641"/>
                </a:lnTo>
                <a:lnTo>
                  <a:pt x="642097" y="1337983"/>
                </a:lnTo>
                <a:lnTo>
                  <a:pt x="679076" y="1337983"/>
                </a:lnTo>
                <a:lnTo>
                  <a:pt x="679076" y="1371600"/>
                </a:lnTo>
                <a:lnTo>
                  <a:pt x="716056" y="1371600"/>
                </a:lnTo>
                <a:lnTo>
                  <a:pt x="716056" y="1395133"/>
                </a:lnTo>
                <a:lnTo>
                  <a:pt x="749673" y="1395133"/>
                </a:lnTo>
                <a:lnTo>
                  <a:pt x="749673" y="1415303"/>
                </a:lnTo>
                <a:lnTo>
                  <a:pt x="773206" y="1415303"/>
                </a:lnTo>
                <a:lnTo>
                  <a:pt x="773206" y="1438836"/>
                </a:lnTo>
                <a:lnTo>
                  <a:pt x="830356" y="1438836"/>
                </a:lnTo>
                <a:lnTo>
                  <a:pt x="830356" y="1485900"/>
                </a:lnTo>
                <a:lnTo>
                  <a:pt x="867335" y="1485900"/>
                </a:lnTo>
                <a:lnTo>
                  <a:pt x="867335" y="1519518"/>
                </a:lnTo>
                <a:lnTo>
                  <a:pt x="880782" y="1519518"/>
                </a:lnTo>
                <a:lnTo>
                  <a:pt x="880782" y="1549774"/>
                </a:lnTo>
                <a:lnTo>
                  <a:pt x="961465" y="1549774"/>
                </a:lnTo>
                <a:lnTo>
                  <a:pt x="961465" y="1576668"/>
                </a:lnTo>
                <a:lnTo>
                  <a:pt x="991720" y="1576668"/>
                </a:lnTo>
                <a:lnTo>
                  <a:pt x="991720" y="1620371"/>
                </a:lnTo>
                <a:lnTo>
                  <a:pt x="1075765" y="1620371"/>
                </a:lnTo>
                <a:lnTo>
                  <a:pt x="1075765" y="1697691"/>
                </a:lnTo>
                <a:lnTo>
                  <a:pt x="1119468" y="1697691"/>
                </a:lnTo>
                <a:lnTo>
                  <a:pt x="1186703" y="1697691"/>
                </a:lnTo>
                <a:lnTo>
                  <a:pt x="1186703" y="1764927"/>
                </a:lnTo>
                <a:lnTo>
                  <a:pt x="1290918" y="1764927"/>
                </a:lnTo>
                <a:lnTo>
                  <a:pt x="1290918" y="1798544"/>
                </a:lnTo>
                <a:lnTo>
                  <a:pt x="1344706" y="1798544"/>
                </a:lnTo>
                <a:lnTo>
                  <a:pt x="1344706" y="1825439"/>
                </a:lnTo>
                <a:lnTo>
                  <a:pt x="1381685" y="1825439"/>
                </a:lnTo>
                <a:lnTo>
                  <a:pt x="1381685" y="1848971"/>
                </a:lnTo>
                <a:lnTo>
                  <a:pt x="1432112" y="1848971"/>
                </a:lnTo>
                <a:lnTo>
                  <a:pt x="1432112" y="1882589"/>
                </a:lnTo>
                <a:lnTo>
                  <a:pt x="1465729" y="1882589"/>
                </a:lnTo>
                <a:lnTo>
                  <a:pt x="1465729" y="1909483"/>
                </a:lnTo>
                <a:lnTo>
                  <a:pt x="1613647" y="1909483"/>
                </a:lnTo>
                <a:lnTo>
                  <a:pt x="1613647" y="1929653"/>
                </a:lnTo>
                <a:lnTo>
                  <a:pt x="1650626" y="1929653"/>
                </a:lnTo>
                <a:lnTo>
                  <a:pt x="1650626" y="1959909"/>
                </a:lnTo>
                <a:lnTo>
                  <a:pt x="1791820" y="1959909"/>
                </a:lnTo>
                <a:lnTo>
                  <a:pt x="1791820" y="1980080"/>
                </a:lnTo>
                <a:lnTo>
                  <a:pt x="1983441" y="1980080"/>
                </a:lnTo>
                <a:lnTo>
                  <a:pt x="1983441" y="1980080"/>
                </a:lnTo>
                <a:lnTo>
                  <a:pt x="1983051" y="2019821"/>
                </a:lnTo>
                <a:cubicBezTo>
                  <a:pt x="2003416" y="2018688"/>
                  <a:pt x="2008029" y="2020799"/>
                  <a:pt x="2023782" y="2020421"/>
                </a:cubicBezTo>
                <a:lnTo>
                  <a:pt x="2077570" y="2020421"/>
                </a:lnTo>
                <a:lnTo>
                  <a:pt x="2077570" y="2043953"/>
                </a:lnTo>
                <a:lnTo>
                  <a:pt x="2101103" y="2043953"/>
                </a:lnTo>
                <a:lnTo>
                  <a:pt x="2101103" y="2070847"/>
                </a:lnTo>
                <a:lnTo>
                  <a:pt x="2141444" y="2070847"/>
                </a:lnTo>
                <a:lnTo>
                  <a:pt x="2141444" y="2094380"/>
                </a:lnTo>
                <a:cubicBezTo>
                  <a:pt x="2142400" y="2102124"/>
                  <a:pt x="2142203" y="2104792"/>
                  <a:pt x="2142963" y="2115205"/>
                </a:cubicBezTo>
                <a:cubicBezTo>
                  <a:pt x="2146885" y="2119127"/>
                  <a:pt x="2161910" y="2117712"/>
                  <a:pt x="2170709" y="2117912"/>
                </a:cubicBezTo>
                <a:cubicBezTo>
                  <a:pt x="2184156" y="2117912"/>
                  <a:pt x="2199550" y="2111189"/>
                  <a:pt x="2205318" y="2117912"/>
                </a:cubicBezTo>
                <a:cubicBezTo>
                  <a:pt x="2211086" y="2124635"/>
                  <a:pt x="2205318" y="2144806"/>
                  <a:pt x="2205318" y="2158253"/>
                </a:cubicBezTo>
                <a:lnTo>
                  <a:pt x="2245659" y="2158253"/>
                </a:lnTo>
                <a:lnTo>
                  <a:pt x="2245659" y="2195233"/>
                </a:lnTo>
                <a:lnTo>
                  <a:pt x="2480982" y="2195233"/>
                </a:lnTo>
                <a:lnTo>
                  <a:pt x="2480982" y="2222127"/>
                </a:lnTo>
                <a:lnTo>
                  <a:pt x="2524685" y="2222127"/>
                </a:lnTo>
                <a:lnTo>
                  <a:pt x="2524685" y="2255744"/>
                </a:lnTo>
                <a:lnTo>
                  <a:pt x="2743200" y="2255744"/>
                </a:lnTo>
                <a:lnTo>
                  <a:pt x="2753285" y="2265829"/>
                </a:lnTo>
                <a:lnTo>
                  <a:pt x="2897841" y="2265829"/>
                </a:lnTo>
                <a:lnTo>
                  <a:pt x="2897841" y="2339789"/>
                </a:lnTo>
                <a:lnTo>
                  <a:pt x="3052482" y="2339789"/>
                </a:lnTo>
                <a:lnTo>
                  <a:pt x="3052482" y="2376768"/>
                </a:lnTo>
                <a:lnTo>
                  <a:pt x="3405468" y="2376768"/>
                </a:lnTo>
                <a:lnTo>
                  <a:pt x="3405468" y="2444003"/>
                </a:lnTo>
                <a:lnTo>
                  <a:pt x="4097991" y="2444003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1419" tIns="25717" rIns="51419" bIns="25717" rtlCol="0" anchor="ctr"/>
          <a:lstStyle/>
          <a:p>
            <a:pPr algn="ctr" defTabSz="514172" eaLnBrk="0" hangingPunct="0"/>
            <a:endParaRPr lang="en-US" sz="1050" b="1" dirty="0">
              <a:solidFill>
                <a:srgbClr val="FFFFFF"/>
              </a:solidFill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A24FD92A-930E-4E29-812D-C6A338E4049C}"/>
              </a:ext>
            </a:extLst>
          </p:cNvPr>
          <p:cNvSpPr/>
          <p:nvPr/>
        </p:nvSpPr>
        <p:spPr bwMode="auto">
          <a:xfrm>
            <a:off x="4665941" y="1796934"/>
            <a:ext cx="2278646" cy="1442828"/>
          </a:xfrm>
          <a:custGeom>
            <a:avLst/>
            <a:gdLst>
              <a:gd name="connsiteX0" fmla="*/ 0 w 4050926"/>
              <a:gd name="connsiteY0" fmla="*/ 0 h 2565026"/>
              <a:gd name="connsiteX1" fmla="*/ 0 w 4050926"/>
              <a:gd name="connsiteY1" fmla="*/ 53788 h 2565026"/>
              <a:gd name="connsiteX2" fmla="*/ 57150 w 4050926"/>
              <a:gd name="connsiteY2" fmla="*/ 53788 h 2565026"/>
              <a:gd name="connsiteX3" fmla="*/ 57150 w 4050926"/>
              <a:gd name="connsiteY3" fmla="*/ 100853 h 2565026"/>
              <a:gd name="connsiteX4" fmla="*/ 90767 w 4050926"/>
              <a:gd name="connsiteY4" fmla="*/ 100853 h 2565026"/>
              <a:gd name="connsiteX5" fmla="*/ 90767 w 4050926"/>
              <a:gd name="connsiteY5" fmla="*/ 141194 h 2565026"/>
              <a:gd name="connsiteX6" fmla="*/ 127747 w 4050926"/>
              <a:gd name="connsiteY6" fmla="*/ 141194 h 2565026"/>
              <a:gd name="connsiteX7" fmla="*/ 127747 w 4050926"/>
              <a:gd name="connsiteY7" fmla="*/ 171450 h 2565026"/>
              <a:gd name="connsiteX8" fmla="*/ 151279 w 4050926"/>
              <a:gd name="connsiteY8" fmla="*/ 171450 h 2565026"/>
              <a:gd name="connsiteX9" fmla="*/ 151279 w 4050926"/>
              <a:gd name="connsiteY9" fmla="*/ 221876 h 2565026"/>
              <a:gd name="connsiteX10" fmla="*/ 171450 w 4050926"/>
              <a:gd name="connsiteY10" fmla="*/ 221876 h 2565026"/>
              <a:gd name="connsiteX11" fmla="*/ 171450 w 4050926"/>
              <a:gd name="connsiteY11" fmla="*/ 265579 h 2565026"/>
              <a:gd name="connsiteX12" fmla="*/ 208429 w 4050926"/>
              <a:gd name="connsiteY12" fmla="*/ 265579 h 2565026"/>
              <a:gd name="connsiteX13" fmla="*/ 208429 w 4050926"/>
              <a:gd name="connsiteY13" fmla="*/ 346261 h 2565026"/>
              <a:gd name="connsiteX14" fmla="*/ 231961 w 4050926"/>
              <a:gd name="connsiteY14" fmla="*/ 346261 h 2565026"/>
              <a:gd name="connsiteX15" fmla="*/ 231961 w 4050926"/>
              <a:gd name="connsiteY15" fmla="*/ 389964 h 2565026"/>
              <a:gd name="connsiteX16" fmla="*/ 231961 w 4050926"/>
              <a:gd name="connsiteY16" fmla="*/ 389964 h 2565026"/>
              <a:gd name="connsiteX17" fmla="*/ 231961 w 4050926"/>
              <a:gd name="connsiteY17" fmla="*/ 457200 h 2565026"/>
              <a:gd name="connsiteX18" fmla="*/ 285750 w 4050926"/>
              <a:gd name="connsiteY18" fmla="*/ 457200 h 2565026"/>
              <a:gd name="connsiteX19" fmla="*/ 285750 w 4050926"/>
              <a:gd name="connsiteY19" fmla="*/ 521073 h 2565026"/>
              <a:gd name="connsiteX20" fmla="*/ 316006 w 4050926"/>
              <a:gd name="connsiteY20" fmla="*/ 521073 h 2565026"/>
              <a:gd name="connsiteX21" fmla="*/ 316006 w 4050926"/>
              <a:gd name="connsiteY21" fmla="*/ 568138 h 2565026"/>
              <a:gd name="connsiteX22" fmla="*/ 336176 w 4050926"/>
              <a:gd name="connsiteY22" fmla="*/ 568138 h 2565026"/>
              <a:gd name="connsiteX23" fmla="*/ 336176 w 4050926"/>
              <a:gd name="connsiteY23" fmla="*/ 635373 h 2565026"/>
              <a:gd name="connsiteX24" fmla="*/ 352985 w 4050926"/>
              <a:gd name="connsiteY24" fmla="*/ 635373 h 2565026"/>
              <a:gd name="connsiteX25" fmla="*/ 352985 w 4050926"/>
              <a:gd name="connsiteY25" fmla="*/ 668991 h 2565026"/>
              <a:gd name="connsiteX26" fmla="*/ 369794 w 4050926"/>
              <a:gd name="connsiteY26" fmla="*/ 668991 h 2565026"/>
              <a:gd name="connsiteX27" fmla="*/ 369794 w 4050926"/>
              <a:gd name="connsiteY27" fmla="*/ 722779 h 2565026"/>
              <a:gd name="connsiteX28" fmla="*/ 386603 w 4050926"/>
              <a:gd name="connsiteY28" fmla="*/ 722779 h 2565026"/>
              <a:gd name="connsiteX29" fmla="*/ 386603 w 4050926"/>
              <a:gd name="connsiteY29" fmla="*/ 773206 h 2565026"/>
              <a:gd name="connsiteX30" fmla="*/ 430306 w 4050926"/>
              <a:gd name="connsiteY30" fmla="*/ 773206 h 2565026"/>
              <a:gd name="connsiteX31" fmla="*/ 430306 w 4050926"/>
              <a:gd name="connsiteY31" fmla="*/ 816909 h 2565026"/>
              <a:gd name="connsiteX32" fmla="*/ 453838 w 4050926"/>
              <a:gd name="connsiteY32" fmla="*/ 816909 h 2565026"/>
              <a:gd name="connsiteX33" fmla="*/ 453838 w 4050926"/>
              <a:gd name="connsiteY33" fmla="*/ 850526 h 2565026"/>
              <a:gd name="connsiteX34" fmla="*/ 487456 w 4050926"/>
              <a:gd name="connsiteY34" fmla="*/ 850526 h 2565026"/>
              <a:gd name="connsiteX35" fmla="*/ 487456 w 4050926"/>
              <a:gd name="connsiteY35" fmla="*/ 897591 h 2565026"/>
              <a:gd name="connsiteX36" fmla="*/ 527797 w 4050926"/>
              <a:gd name="connsiteY36" fmla="*/ 897591 h 2565026"/>
              <a:gd name="connsiteX37" fmla="*/ 527797 w 4050926"/>
              <a:gd name="connsiteY37" fmla="*/ 927847 h 2565026"/>
              <a:gd name="connsiteX38" fmla="*/ 574861 w 4050926"/>
              <a:gd name="connsiteY38" fmla="*/ 927847 h 2565026"/>
              <a:gd name="connsiteX39" fmla="*/ 574861 w 4050926"/>
              <a:gd name="connsiteY39" fmla="*/ 984997 h 2565026"/>
              <a:gd name="connsiteX40" fmla="*/ 608479 w 4050926"/>
              <a:gd name="connsiteY40" fmla="*/ 984997 h 2565026"/>
              <a:gd name="connsiteX41" fmla="*/ 608479 w 4050926"/>
              <a:gd name="connsiteY41" fmla="*/ 1065679 h 2565026"/>
              <a:gd name="connsiteX42" fmla="*/ 648820 w 4050926"/>
              <a:gd name="connsiteY42" fmla="*/ 1065679 h 2565026"/>
              <a:gd name="connsiteX43" fmla="*/ 648820 w 4050926"/>
              <a:gd name="connsiteY43" fmla="*/ 1112744 h 2565026"/>
              <a:gd name="connsiteX44" fmla="*/ 682438 w 4050926"/>
              <a:gd name="connsiteY44" fmla="*/ 1112744 h 2565026"/>
              <a:gd name="connsiteX45" fmla="*/ 682438 w 4050926"/>
              <a:gd name="connsiteY45" fmla="*/ 1169894 h 2565026"/>
              <a:gd name="connsiteX46" fmla="*/ 722779 w 4050926"/>
              <a:gd name="connsiteY46" fmla="*/ 1169894 h 2565026"/>
              <a:gd name="connsiteX47" fmla="*/ 722779 w 4050926"/>
              <a:gd name="connsiteY47" fmla="*/ 1233767 h 2565026"/>
              <a:gd name="connsiteX48" fmla="*/ 742950 w 4050926"/>
              <a:gd name="connsiteY48" fmla="*/ 1233767 h 2565026"/>
              <a:gd name="connsiteX49" fmla="*/ 742950 w 4050926"/>
              <a:gd name="connsiteY49" fmla="*/ 1270747 h 2565026"/>
              <a:gd name="connsiteX50" fmla="*/ 786653 w 4050926"/>
              <a:gd name="connsiteY50" fmla="*/ 1270747 h 2565026"/>
              <a:gd name="connsiteX51" fmla="*/ 786653 w 4050926"/>
              <a:gd name="connsiteY51" fmla="*/ 1311088 h 2565026"/>
              <a:gd name="connsiteX52" fmla="*/ 816908 w 4050926"/>
              <a:gd name="connsiteY52" fmla="*/ 1311088 h 2565026"/>
              <a:gd name="connsiteX53" fmla="*/ 816908 w 4050926"/>
              <a:gd name="connsiteY53" fmla="*/ 1337982 h 2565026"/>
              <a:gd name="connsiteX54" fmla="*/ 914400 w 4050926"/>
              <a:gd name="connsiteY54" fmla="*/ 1337982 h 2565026"/>
              <a:gd name="connsiteX55" fmla="*/ 914400 w 4050926"/>
              <a:gd name="connsiteY55" fmla="*/ 1337982 h 2565026"/>
              <a:gd name="connsiteX56" fmla="*/ 941294 w 4050926"/>
              <a:gd name="connsiteY56" fmla="*/ 1364876 h 2565026"/>
              <a:gd name="connsiteX57" fmla="*/ 941294 w 4050926"/>
              <a:gd name="connsiteY57" fmla="*/ 1415303 h 2565026"/>
              <a:gd name="connsiteX58" fmla="*/ 1001806 w 4050926"/>
              <a:gd name="connsiteY58" fmla="*/ 1415303 h 2565026"/>
              <a:gd name="connsiteX59" fmla="*/ 1001806 w 4050926"/>
              <a:gd name="connsiteY59" fmla="*/ 1452282 h 2565026"/>
              <a:gd name="connsiteX60" fmla="*/ 1042147 w 4050926"/>
              <a:gd name="connsiteY60" fmla="*/ 1452282 h 2565026"/>
              <a:gd name="connsiteX61" fmla="*/ 1042147 w 4050926"/>
              <a:gd name="connsiteY61" fmla="*/ 1489261 h 2565026"/>
              <a:gd name="connsiteX62" fmla="*/ 1102658 w 4050926"/>
              <a:gd name="connsiteY62" fmla="*/ 1489261 h 2565026"/>
              <a:gd name="connsiteX63" fmla="*/ 1102658 w 4050926"/>
              <a:gd name="connsiteY63" fmla="*/ 1529603 h 2565026"/>
              <a:gd name="connsiteX64" fmla="*/ 1163170 w 4050926"/>
              <a:gd name="connsiteY64" fmla="*/ 1529603 h 2565026"/>
              <a:gd name="connsiteX65" fmla="*/ 1163170 w 4050926"/>
              <a:gd name="connsiteY65" fmla="*/ 1563220 h 2565026"/>
              <a:gd name="connsiteX66" fmla="*/ 1163170 w 4050926"/>
              <a:gd name="connsiteY66" fmla="*/ 1563220 h 2565026"/>
              <a:gd name="connsiteX67" fmla="*/ 1190064 w 4050926"/>
              <a:gd name="connsiteY67" fmla="*/ 1563220 h 2565026"/>
              <a:gd name="connsiteX68" fmla="*/ 1190064 w 4050926"/>
              <a:gd name="connsiteY68" fmla="*/ 1610285 h 2565026"/>
              <a:gd name="connsiteX69" fmla="*/ 1233767 w 4050926"/>
              <a:gd name="connsiteY69" fmla="*/ 1610285 h 2565026"/>
              <a:gd name="connsiteX70" fmla="*/ 1233767 w 4050926"/>
              <a:gd name="connsiteY70" fmla="*/ 1647264 h 2565026"/>
              <a:gd name="connsiteX71" fmla="*/ 1257300 w 4050926"/>
              <a:gd name="connsiteY71" fmla="*/ 1647264 h 2565026"/>
              <a:gd name="connsiteX72" fmla="*/ 1274108 w 4050926"/>
              <a:gd name="connsiteY72" fmla="*/ 1647264 h 2565026"/>
              <a:gd name="connsiteX73" fmla="*/ 1274108 w 4050926"/>
              <a:gd name="connsiteY73" fmla="*/ 1667435 h 2565026"/>
              <a:gd name="connsiteX74" fmla="*/ 1321173 w 4050926"/>
              <a:gd name="connsiteY74" fmla="*/ 1667435 h 2565026"/>
              <a:gd name="connsiteX75" fmla="*/ 1321173 w 4050926"/>
              <a:gd name="connsiteY75" fmla="*/ 1717861 h 2565026"/>
              <a:gd name="connsiteX76" fmla="*/ 1422026 w 4050926"/>
              <a:gd name="connsiteY76" fmla="*/ 1717861 h 2565026"/>
              <a:gd name="connsiteX77" fmla="*/ 1422026 w 4050926"/>
              <a:gd name="connsiteY77" fmla="*/ 1771650 h 2565026"/>
              <a:gd name="connsiteX78" fmla="*/ 1472453 w 4050926"/>
              <a:gd name="connsiteY78" fmla="*/ 1771650 h 2565026"/>
              <a:gd name="connsiteX79" fmla="*/ 1472453 w 4050926"/>
              <a:gd name="connsiteY79" fmla="*/ 1801906 h 2565026"/>
              <a:gd name="connsiteX80" fmla="*/ 1536326 w 4050926"/>
              <a:gd name="connsiteY80" fmla="*/ 1801906 h 2565026"/>
              <a:gd name="connsiteX81" fmla="*/ 1536326 w 4050926"/>
              <a:gd name="connsiteY81" fmla="*/ 1852332 h 2565026"/>
              <a:gd name="connsiteX82" fmla="*/ 1606923 w 4050926"/>
              <a:gd name="connsiteY82" fmla="*/ 1852332 h 2565026"/>
              <a:gd name="connsiteX83" fmla="*/ 1606923 w 4050926"/>
              <a:gd name="connsiteY83" fmla="*/ 1879226 h 2565026"/>
              <a:gd name="connsiteX84" fmla="*/ 1714500 w 4050926"/>
              <a:gd name="connsiteY84" fmla="*/ 1879226 h 2565026"/>
              <a:gd name="connsiteX85" fmla="*/ 1714500 w 4050926"/>
              <a:gd name="connsiteY85" fmla="*/ 1899397 h 2565026"/>
              <a:gd name="connsiteX86" fmla="*/ 1764926 w 4050926"/>
              <a:gd name="connsiteY86" fmla="*/ 1899397 h 2565026"/>
              <a:gd name="connsiteX87" fmla="*/ 1764926 w 4050926"/>
              <a:gd name="connsiteY87" fmla="*/ 1933014 h 2565026"/>
              <a:gd name="connsiteX88" fmla="*/ 1906120 w 4050926"/>
              <a:gd name="connsiteY88" fmla="*/ 1933014 h 2565026"/>
              <a:gd name="connsiteX89" fmla="*/ 1906120 w 4050926"/>
              <a:gd name="connsiteY89" fmla="*/ 1983441 h 2565026"/>
              <a:gd name="connsiteX90" fmla="*/ 2074208 w 4050926"/>
              <a:gd name="connsiteY90" fmla="*/ 1983441 h 2565026"/>
              <a:gd name="connsiteX91" fmla="*/ 2074208 w 4050926"/>
              <a:gd name="connsiteY91" fmla="*/ 2020420 h 2565026"/>
              <a:gd name="connsiteX92" fmla="*/ 2127997 w 4050926"/>
              <a:gd name="connsiteY92" fmla="*/ 2020420 h 2565026"/>
              <a:gd name="connsiteX93" fmla="*/ 2127997 w 4050926"/>
              <a:gd name="connsiteY93" fmla="*/ 2050676 h 2565026"/>
              <a:gd name="connsiteX94" fmla="*/ 2188508 w 4050926"/>
              <a:gd name="connsiteY94" fmla="*/ 2050676 h 2565026"/>
              <a:gd name="connsiteX95" fmla="*/ 2188508 w 4050926"/>
              <a:gd name="connsiteY95" fmla="*/ 2064123 h 2565026"/>
              <a:gd name="connsiteX96" fmla="*/ 2242297 w 4050926"/>
              <a:gd name="connsiteY96" fmla="*/ 2064123 h 2565026"/>
              <a:gd name="connsiteX97" fmla="*/ 2242297 w 4050926"/>
              <a:gd name="connsiteY97" fmla="*/ 2101103 h 2565026"/>
              <a:gd name="connsiteX98" fmla="*/ 2279276 w 4050926"/>
              <a:gd name="connsiteY98" fmla="*/ 2101103 h 2565026"/>
              <a:gd name="connsiteX99" fmla="*/ 2279276 w 4050926"/>
              <a:gd name="connsiteY99" fmla="*/ 2117911 h 2565026"/>
              <a:gd name="connsiteX100" fmla="*/ 2366682 w 4050926"/>
              <a:gd name="connsiteY100" fmla="*/ 2117911 h 2565026"/>
              <a:gd name="connsiteX101" fmla="*/ 2366682 w 4050926"/>
              <a:gd name="connsiteY101" fmla="*/ 2158253 h 2565026"/>
              <a:gd name="connsiteX102" fmla="*/ 2407023 w 4050926"/>
              <a:gd name="connsiteY102" fmla="*/ 2158253 h 2565026"/>
              <a:gd name="connsiteX103" fmla="*/ 2407023 w 4050926"/>
              <a:gd name="connsiteY103" fmla="*/ 2185147 h 2565026"/>
              <a:gd name="connsiteX104" fmla="*/ 2618814 w 4050926"/>
              <a:gd name="connsiteY104" fmla="*/ 2185147 h 2565026"/>
              <a:gd name="connsiteX105" fmla="*/ 2618814 w 4050926"/>
              <a:gd name="connsiteY105" fmla="*/ 2185147 h 2565026"/>
              <a:gd name="connsiteX106" fmla="*/ 2645708 w 4050926"/>
              <a:gd name="connsiteY106" fmla="*/ 2212041 h 2565026"/>
              <a:gd name="connsiteX107" fmla="*/ 2645708 w 4050926"/>
              <a:gd name="connsiteY107" fmla="*/ 2242297 h 2565026"/>
              <a:gd name="connsiteX108" fmla="*/ 2709582 w 4050926"/>
              <a:gd name="connsiteY108" fmla="*/ 2242297 h 2565026"/>
              <a:gd name="connsiteX109" fmla="*/ 2709582 w 4050926"/>
              <a:gd name="connsiteY109" fmla="*/ 2272553 h 2565026"/>
              <a:gd name="connsiteX110" fmla="*/ 2756647 w 4050926"/>
              <a:gd name="connsiteY110" fmla="*/ 2272553 h 2565026"/>
              <a:gd name="connsiteX111" fmla="*/ 2756647 w 4050926"/>
              <a:gd name="connsiteY111" fmla="*/ 2316256 h 2565026"/>
              <a:gd name="connsiteX112" fmla="*/ 3035673 w 4050926"/>
              <a:gd name="connsiteY112" fmla="*/ 2316256 h 2565026"/>
              <a:gd name="connsiteX113" fmla="*/ 3035673 w 4050926"/>
              <a:gd name="connsiteY113" fmla="*/ 2353235 h 2565026"/>
              <a:gd name="connsiteX114" fmla="*/ 3321423 w 4050926"/>
              <a:gd name="connsiteY114" fmla="*/ 2353235 h 2565026"/>
              <a:gd name="connsiteX115" fmla="*/ 3321423 w 4050926"/>
              <a:gd name="connsiteY115" fmla="*/ 2417109 h 2565026"/>
              <a:gd name="connsiteX116" fmla="*/ 3422276 w 4050926"/>
              <a:gd name="connsiteY116" fmla="*/ 2417109 h 2565026"/>
              <a:gd name="connsiteX117" fmla="*/ 3422276 w 4050926"/>
              <a:gd name="connsiteY117" fmla="*/ 2504514 h 2565026"/>
              <a:gd name="connsiteX118" fmla="*/ 3435723 w 4050926"/>
              <a:gd name="connsiteY118" fmla="*/ 2504514 h 2565026"/>
              <a:gd name="connsiteX119" fmla="*/ 3435723 w 4050926"/>
              <a:gd name="connsiteY119" fmla="*/ 2565026 h 2565026"/>
              <a:gd name="connsiteX120" fmla="*/ 4050926 w 4050926"/>
              <a:gd name="connsiteY120" fmla="*/ 2565026 h 2565026"/>
              <a:gd name="connsiteX0" fmla="*/ 0 w 4050926"/>
              <a:gd name="connsiteY0" fmla="*/ 0 h 2565026"/>
              <a:gd name="connsiteX1" fmla="*/ 0 w 4050926"/>
              <a:gd name="connsiteY1" fmla="*/ 53788 h 2565026"/>
              <a:gd name="connsiteX2" fmla="*/ 57150 w 4050926"/>
              <a:gd name="connsiteY2" fmla="*/ 53788 h 2565026"/>
              <a:gd name="connsiteX3" fmla="*/ 57150 w 4050926"/>
              <a:gd name="connsiteY3" fmla="*/ 100853 h 2565026"/>
              <a:gd name="connsiteX4" fmla="*/ 90767 w 4050926"/>
              <a:gd name="connsiteY4" fmla="*/ 100853 h 2565026"/>
              <a:gd name="connsiteX5" fmla="*/ 90767 w 4050926"/>
              <a:gd name="connsiteY5" fmla="*/ 141194 h 2565026"/>
              <a:gd name="connsiteX6" fmla="*/ 127747 w 4050926"/>
              <a:gd name="connsiteY6" fmla="*/ 141194 h 2565026"/>
              <a:gd name="connsiteX7" fmla="*/ 127747 w 4050926"/>
              <a:gd name="connsiteY7" fmla="*/ 171450 h 2565026"/>
              <a:gd name="connsiteX8" fmla="*/ 151279 w 4050926"/>
              <a:gd name="connsiteY8" fmla="*/ 171450 h 2565026"/>
              <a:gd name="connsiteX9" fmla="*/ 151279 w 4050926"/>
              <a:gd name="connsiteY9" fmla="*/ 221876 h 2565026"/>
              <a:gd name="connsiteX10" fmla="*/ 171450 w 4050926"/>
              <a:gd name="connsiteY10" fmla="*/ 221876 h 2565026"/>
              <a:gd name="connsiteX11" fmla="*/ 171450 w 4050926"/>
              <a:gd name="connsiteY11" fmla="*/ 265579 h 2565026"/>
              <a:gd name="connsiteX12" fmla="*/ 208429 w 4050926"/>
              <a:gd name="connsiteY12" fmla="*/ 265579 h 2565026"/>
              <a:gd name="connsiteX13" fmla="*/ 208429 w 4050926"/>
              <a:gd name="connsiteY13" fmla="*/ 346261 h 2565026"/>
              <a:gd name="connsiteX14" fmla="*/ 231961 w 4050926"/>
              <a:gd name="connsiteY14" fmla="*/ 346261 h 2565026"/>
              <a:gd name="connsiteX15" fmla="*/ 231961 w 4050926"/>
              <a:gd name="connsiteY15" fmla="*/ 389964 h 2565026"/>
              <a:gd name="connsiteX16" fmla="*/ 231961 w 4050926"/>
              <a:gd name="connsiteY16" fmla="*/ 389964 h 2565026"/>
              <a:gd name="connsiteX17" fmla="*/ 231961 w 4050926"/>
              <a:gd name="connsiteY17" fmla="*/ 457200 h 2565026"/>
              <a:gd name="connsiteX18" fmla="*/ 285750 w 4050926"/>
              <a:gd name="connsiteY18" fmla="*/ 457200 h 2565026"/>
              <a:gd name="connsiteX19" fmla="*/ 285750 w 4050926"/>
              <a:gd name="connsiteY19" fmla="*/ 521073 h 2565026"/>
              <a:gd name="connsiteX20" fmla="*/ 316006 w 4050926"/>
              <a:gd name="connsiteY20" fmla="*/ 521073 h 2565026"/>
              <a:gd name="connsiteX21" fmla="*/ 316006 w 4050926"/>
              <a:gd name="connsiteY21" fmla="*/ 568138 h 2565026"/>
              <a:gd name="connsiteX22" fmla="*/ 336176 w 4050926"/>
              <a:gd name="connsiteY22" fmla="*/ 568138 h 2565026"/>
              <a:gd name="connsiteX23" fmla="*/ 336176 w 4050926"/>
              <a:gd name="connsiteY23" fmla="*/ 635373 h 2565026"/>
              <a:gd name="connsiteX24" fmla="*/ 352985 w 4050926"/>
              <a:gd name="connsiteY24" fmla="*/ 635373 h 2565026"/>
              <a:gd name="connsiteX25" fmla="*/ 352985 w 4050926"/>
              <a:gd name="connsiteY25" fmla="*/ 668991 h 2565026"/>
              <a:gd name="connsiteX26" fmla="*/ 369794 w 4050926"/>
              <a:gd name="connsiteY26" fmla="*/ 668991 h 2565026"/>
              <a:gd name="connsiteX27" fmla="*/ 369794 w 4050926"/>
              <a:gd name="connsiteY27" fmla="*/ 722779 h 2565026"/>
              <a:gd name="connsiteX28" fmla="*/ 386603 w 4050926"/>
              <a:gd name="connsiteY28" fmla="*/ 722779 h 2565026"/>
              <a:gd name="connsiteX29" fmla="*/ 386603 w 4050926"/>
              <a:gd name="connsiteY29" fmla="*/ 773206 h 2565026"/>
              <a:gd name="connsiteX30" fmla="*/ 430306 w 4050926"/>
              <a:gd name="connsiteY30" fmla="*/ 773206 h 2565026"/>
              <a:gd name="connsiteX31" fmla="*/ 430306 w 4050926"/>
              <a:gd name="connsiteY31" fmla="*/ 816909 h 2565026"/>
              <a:gd name="connsiteX32" fmla="*/ 453838 w 4050926"/>
              <a:gd name="connsiteY32" fmla="*/ 816909 h 2565026"/>
              <a:gd name="connsiteX33" fmla="*/ 453838 w 4050926"/>
              <a:gd name="connsiteY33" fmla="*/ 850526 h 2565026"/>
              <a:gd name="connsiteX34" fmla="*/ 487456 w 4050926"/>
              <a:gd name="connsiteY34" fmla="*/ 850526 h 2565026"/>
              <a:gd name="connsiteX35" fmla="*/ 487456 w 4050926"/>
              <a:gd name="connsiteY35" fmla="*/ 897591 h 2565026"/>
              <a:gd name="connsiteX36" fmla="*/ 527797 w 4050926"/>
              <a:gd name="connsiteY36" fmla="*/ 897591 h 2565026"/>
              <a:gd name="connsiteX37" fmla="*/ 527797 w 4050926"/>
              <a:gd name="connsiteY37" fmla="*/ 927847 h 2565026"/>
              <a:gd name="connsiteX38" fmla="*/ 574861 w 4050926"/>
              <a:gd name="connsiteY38" fmla="*/ 927847 h 2565026"/>
              <a:gd name="connsiteX39" fmla="*/ 574861 w 4050926"/>
              <a:gd name="connsiteY39" fmla="*/ 984997 h 2565026"/>
              <a:gd name="connsiteX40" fmla="*/ 608479 w 4050926"/>
              <a:gd name="connsiteY40" fmla="*/ 984997 h 2565026"/>
              <a:gd name="connsiteX41" fmla="*/ 608479 w 4050926"/>
              <a:gd name="connsiteY41" fmla="*/ 1065679 h 2565026"/>
              <a:gd name="connsiteX42" fmla="*/ 648820 w 4050926"/>
              <a:gd name="connsiteY42" fmla="*/ 1065679 h 2565026"/>
              <a:gd name="connsiteX43" fmla="*/ 648820 w 4050926"/>
              <a:gd name="connsiteY43" fmla="*/ 1112744 h 2565026"/>
              <a:gd name="connsiteX44" fmla="*/ 682438 w 4050926"/>
              <a:gd name="connsiteY44" fmla="*/ 1112744 h 2565026"/>
              <a:gd name="connsiteX45" fmla="*/ 682438 w 4050926"/>
              <a:gd name="connsiteY45" fmla="*/ 1169894 h 2565026"/>
              <a:gd name="connsiteX46" fmla="*/ 722779 w 4050926"/>
              <a:gd name="connsiteY46" fmla="*/ 1169894 h 2565026"/>
              <a:gd name="connsiteX47" fmla="*/ 722779 w 4050926"/>
              <a:gd name="connsiteY47" fmla="*/ 1233767 h 2565026"/>
              <a:gd name="connsiteX48" fmla="*/ 742950 w 4050926"/>
              <a:gd name="connsiteY48" fmla="*/ 1233767 h 2565026"/>
              <a:gd name="connsiteX49" fmla="*/ 742950 w 4050926"/>
              <a:gd name="connsiteY49" fmla="*/ 1270747 h 2565026"/>
              <a:gd name="connsiteX50" fmla="*/ 786653 w 4050926"/>
              <a:gd name="connsiteY50" fmla="*/ 1270747 h 2565026"/>
              <a:gd name="connsiteX51" fmla="*/ 786653 w 4050926"/>
              <a:gd name="connsiteY51" fmla="*/ 1311088 h 2565026"/>
              <a:gd name="connsiteX52" fmla="*/ 816908 w 4050926"/>
              <a:gd name="connsiteY52" fmla="*/ 1311088 h 2565026"/>
              <a:gd name="connsiteX53" fmla="*/ 816908 w 4050926"/>
              <a:gd name="connsiteY53" fmla="*/ 1337982 h 2565026"/>
              <a:gd name="connsiteX54" fmla="*/ 914400 w 4050926"/>
              <a:gd name="connsiteY54" fmla="*/ 1337982 h 2565026"/>
              <a:gd name="connsiteX55" fmla="*/ 914400 w 4050926"/>
              <a:gd name="connsiteY55" fmla="*/ 1354916 h 2565026"/>
              <a:gd name="connsiteX56" fmla="*/ 941294 w 4050926"/>
              <a:gd name="connsiteY56" fmla="*/ 1364876 h 2565026"/>
              <a:gd name="connsiteX57" fmla="*/ 941294 w 4050926"/>
              <a:gd name="connsiteY57" fmla="*/ 1415303 h 2565026"/>
              <a:gd name="connsiteX58" fmla="*/ 1001806 w 4050926"/>
              <a:gd name="connsiteY58" fmla="*/ 1415303 h 2565026"/>
              <a:gd name="connsiteX59" fmla="*/ 1001806 w 4050926"/>
              <a:gd name="connsiteY59" fmla="*/ 1452282 h 2565026"/>
              <a:gd name="connsiteX60" fmla="*/ 1042147 w 4050926"/>
              <a:gd name="connsiteY60" fmla="*/ 1452282 h 2565026"/>
              <a:gd name="connsiteX61" fmla="*/ 1042147 w 4050926"/>
              <a:gd name="connsiteY61" fmla="*/ 1489261 h 2565026"/>
              <a:gd name="connsiteX62" fmla="*/ 1102658 w 4050926"/>
              <a:gd name="connsiteY62" fmla="*/ 1489261 h 2565026"/>
              <a:gd name="connsiteX63" fmla="*/ 1102658 w 4050926"/>
              <a:gd name="connsiteY63" fmla="*/ 1529603 h 2565026"/>
              <a:gd name="connsiteX64" fmla="*/ 1163170 w 4050926"/>
              <a:gd name="connsiteY64" fmla="*/ 1529603 h 2565026"/>
              <a:gd name="connsiteX65" fmla="*/ 1163170 w 4050926"/>
              <a:gd name="connsiteY65" fmla="*/ 1563220 h 2565026"/>
              <a:gd name="connsiteX66" fmla="*/ 1163170 w 4050926"/>
              <a:gd name="connsiteY66" fmla="*/ 1563220 h 2565026"/>
              <a:gd name="connsiteX67" fmla="*/ 1190064 w 4050926"/>
              <a:gd name="connsiteY67" fmla="*/ 1563220 h 2565026"/>
              <a:gd name="connsiteX68" fmla="*/ 1190064 w 4050926"/>
              <a:gd name="connsiteY68" fmla="*/ 1610285 h 2565026"/>
              <a:gd name="connsiteX69" fmla="*/ 1233767 w 4050926"/>
              <a:gd name="connsiteY69" fmla="*/ 1610285 h 2565026"/>
              <a:gd name="connsiteX70" fmla="*/ 1233767 w 4050926"/>
              <a:gd name="connsiteY70" fmla="*/ 1647264 h 2565026"/>
              <a:gd name="connsiteX71" fmla="*/ 1257300 w 4050926"/>
              <a:gd name="connsiteY71" fmla="*/ 1647264 h 2565026"/>
              <a:gd name="connsiteX72" fmla="*/ 1274108 w 4050926"/>
              <a:gd name="connsiteY72" fmla="*/ 1647264 h 2565026"/>
              <a:gd name="connsiteX73" fmla="*/ 1274108 w 4050926"/>
              <a:gd name="connsiteY73" fmla="*/ 1667435 h 2565026"/>
              <a:gd name="connsiteX74" fmla="*/ 1321173 w 4050926"/>
              <a:gd name="connsiteY74" fmla="*/ 1667435 h 2565026"/>
              <a:gd name="connsiteX75" fmla="*/ 1321173 w 4050926"/>
              <a:gd name="connsiteY75" fmla="*/ 1717861 h 2565026"/>
              <a:gd name="connsiteX76" fmla="*/ 1422026 w 4050926"/>
              <a:gd name="connsiteY76" fmla="*/ 1717861 h 2565026"/>
              <a:gd name="connsiteX77" fmla="*/ 1422026 w 4050926"/>
              <a:gd name="connsiteY77" fmla="*/ 1771650 h 2565026"/>
              <a:gd name="connsiteX78" fmla="*/ 1472453 w 4050926"/>
              <a:gd name="connsiteY78" fmla="*/ 1771650 h 2565026"/>
              <a:gd name="connsiteX79" fmla="*/ 1472453 w 4050926"/>
              <a:gd name="connsiteY79" fmla="*/ 1801906 h 2565026"/>
              <a:gd name="connsiteX80" fmla="*/ 1536326 w 4050926"/>
              <a:gd name="connsiteY80" fmla="*/ 1801906 h 2565026"/>
              <a:gd name="connsiteX81" fmla="*/ 1536326 w 4050926"/>
              <a:gd name="connsiteY81" fmla="*/ 1852332 h 2565026"/>
              <a:gd name="connsiteX82" fmla="*/ 1606923 w 4050926"/>
              <a:gd name="connsiteY82" fmla="*/ 1852332 h 2565026"/>
              <a:gd name="connsiteX83" fmla="*/ 1606923 w 4050926"/>
              <a:gd name="connsiteY83" fmla="*/ 1879226 h 2565026"/>
              <a:gd name="connsiteX84" fmla="*/ 1714500 w 4050926"/>
              <a:gd name="connsiteY84" fmla="*/ 1879226 h 2565026"/>
              <a:gd name="connsiteX85" fmla="*/ 1714500 w 4050926"/>
              <a:gd name="connsiteY85" fmla="*/ 1899397 h 2565026"/>
              <a:gd name="connsiteX86" fmla="*/ 1764926 w 4050926"/>
              <a:gd name="connsiteY86" fmla="*/ 1899397 h 2565026"/>
              <a:gd name="connsiteX87" fmla="*/ 1764926 w 4050926"/>
              <a:gd name="connsiteY87" fmla="*/ 1933014 h 2565026"/>
              <a:gd name="connsiteX88" fmla="*/ 1906120 w 4050926"/>
              <a:gd name="connsiteY88" fmla="*/ 1933014 h 2565026"/>
              <a:gd name="connsiteX89" fmla="*/ 1906120 w 4050926"/>
              <a:gd name="connsiteY89" fmla="*/ 1983441 h 2565026"/>
              <a:gd name="connsiteX90" fmla="*/ 2074208 w 4050926"/>
              <a:gd name="connsiteY90" fmla="*/ 1983441 h 2565026"/>
              <a:gd name="connsiteX91" fmla="*/ 2074208 w 4050926"/>
              <a:gd name="connsiteY91" fmla="*/ 2020420 h 2565026"/>
              <a:gd name="connsiteX92" fmla="*/ 2127997 w 4050926"/>
              <a:gd name="connsiteY92" fmla="*/ 2020420 h 2565026"/>
              <a:gd name="connsiteX93" fmla="*/ 2127997 w 4050926"/>
              <a:gd name="connsiteY93" fmla="*/ 2050676 h 2565026"/>
              <a:gd name="connsiteX94" fmla="*/ 2188508 w 4050926"/>
              <a:gd name="connsiteY94" fmla="*/ 2050676 h 2565026"/>
              <a:gd name="connsiteX95" fmla="*/ 2188508 w 4050926"/>
              <a:gd name="connsiteY95" fmla="*/ 2064123 h 2565026"/>
              <a:gd name="connsiteX96" fmla="*/ 2242297 w 4050926"/>
              <a:gd name="connsiteY96" fmla="*/ 2064123 h 2565026"/>
              <a:gd name="connsiteX97" fmla="*/ 2242297 w 4050926"/>
              <a:gd name="connsiteY97" fmla="*/ 2101103 h 2565026"/>
              <a:gd name="connsiteX98" fmla="*/ 2279276 w 4050926"/>
              <a:gd name="connsiteY98" fmla="*/ 2101103 h 2565026"/>
              <a:gd name="connsiteX99" fmla="*/ 2279276 w 4050926"/>
              <a:gd name="connsiteY99" fmla="*/ 2117911 h 2565026"/>
              <a:gd name="connsiteX100" fmla="*/ 2366682 w 4050926"/>
              <a:gd name="connsiteY100" fmla="*/ 2117911 h 2565026"/>
              <a:gd name="connsiteX101" fmla="*/ 2366682 w 4050926"/>
              <a:gd name="connsiteY101" fmla="*/ 2158253 h 2565026"/>
              <a:gd name="connsiteX102" fmla="*/ 2407023 w 4050926"/>
              <a:gd name="connsiteY102" fmla="*/ 2158253 h 2565026"/>
              <a:gd name="connsiteX103" fmla="*/ 2407023 w 4050926"/>
              <a:gd name="connsiteY103" fmla="*/ 2185147 h 2565026"/>
              <a:gd name="connsiteX104" fmla="*/ 2618814 w 4050926"/>
              <a:gd name="connsiteY104" fmla="*/ 2185147 h 2565026"/>
              <a:gd name="connsiteX105" fmla="*/ 2618814 w 4050926"/>
              <a:gd name="connsiteY105" fmla="*/ 2185147 h 2565026"/>
              <a:gd name="connsiteX106" fmla="*/ 2645708 w 4050926"/>
              <a:gd name="connsiteY106" fmla="*/ 2212041 h 2565026"/>
              <a:gd name="connsiteX107" fmla="*/ 2645708 w 4050926"/>
              <a:gd name="connsiteY107" fmla="*/ 2242297 h 2565026"/>
              <a:gd name="connsiteX108" fmla="*/ 2709582 w 4050926"/>
              <a:gd name="connsiteY108" fmla="*/ 2242297 h 2565026"/>
              <a:gd name="connsiteX109" fmla="*/ 2709582 w 4050926"/>
              <a:gd name="connsiteY109" fmla="*/ 2272553 h 2565026"/>
              <a:gd name="connsiteX110" fmla="*/ 2756647 w 4050926"/>
              <a:gd name="connsiteY110" fmla="*/ 2272553 h 2565026"/>
              <a:gd name="connsiteX111" fmla="*/ 2756647 w 4050926"/>
              <a:gd name="connsiteY111" fmla="*/ 2316256 h 2565026"/>
              <a:gd name="connsiteX112" fmla="*/ 3035673 w 4050926"/>
              <a:gd name="connsiteY112" fmla="*/ 2316256 h 2565026"/>
              <a:gd name="connsiteX113" fmla="*/ 3035673 w 4050926"/>
              <a:gd name="connsiteY113" fmla="*/ 2353235 h 2565026"/>
              <a:gd name="connsiteX114" fmla="*/ 3321423 w 4050926"/>
              <a:gd name="connsiteY114" fmla="*/ 2353235 h 2565026"/>
              <a:gd name="connsiteX115" fmla="*/ 3321423 w 4050926"/>
              <a:gd name="connsiteY115" fmla="*/ 2417109 h 2565026"/>
              <a:gd name="connsiteX116" fmla="*/ 3422276 w 4050926"/>
              <a:gd name="connsiteY116" fmla="*/ 2417109 h 2565026"/>
              <a:gd name="connsiteX117" fmla="*/ 3422276 w 4050926"/>
              <a:gd name="connsiteY117" fmla="*/ 2504514 h 2565026"/>
              <a:gd name="connsiteX118" fmla="*/ 3435723 w 4050926"/>
              <a:gd name="connsiteY118" fmla="*/ 2504514 h 2565026"/>
              <a:gd name="connsiteX119" fmla="*/ 3435723 w 4050926"/>
              <a:gd name="connsiteY119" fmla="*/ 2565026 h 2565026"/>
              <a:gd name="connsiteX120" fmla="*/ 4050926 w 4050926"/>
              <a:gd name="connsiteY120" fmla="*/ 2565026 h 2565026"/>
              <a:gd name="connsiteX0" fmla="*/ 0 w 4050926"/>
              <a:gd name="connsiteY0" fmla="*/ 0 h 2565026"/>
              <a:gd name="connsiteX1" fmla="*/ 0 w 4050926"/>
              <a:gd name="connsiteY1" fmla="*/ 53788 h 2565026"/>
              <a:gd name="connsiteX2" fmla="*/ 57150 w 4050926"/>
              <a:gd name="connsiteY2" fmla="*/ 53788 h 2565026"/>
              <a:gd name="connsiteX3" fmla="*/ 57150 w 4050926"/>
              <a:gd name="connsiteY3" fmla="*/ 100853 h 2565026"/>
              <a:gd name="connsiteX4" fmla="*/ 90767 w 4050926"/>
              <a:gd name="connsiteY4" fmla="*/ 100853 h 2565026"/>
              <a:gd name="connsiteX5" fmla="*/ 90767 w 4050926"/>
              <a:gd name="connsiteY5" fmla="*/ 141194 h 2565026"/>
              <a:gd name="connsiteX6" fmla="*/ 127747 w 4050926"/>
              <a:gd name="connsiteY6" fmla="*/ 141194 h 2565026"/>
              <a:gd name="connsiteX7" fmla="*/ 127747 w 4050926"/>
              <a:gd name="connsiteY7" fmla="*/ 171450 h 2565026"/>
              <a:gd name="connsiteX8" fmla="*/ 151279 w 4050926"/>
              <a:gd name="connsiteY8" fmla="*/ 171450 h 2565026"/>
              <a:gd name="connsiteX9" fmla="*/ 151279 w 4050926"/>
              <a:gd name="connsiteY9" fmla="*/ 221876 h 2565026"/>
              <a:gd name="connsiteX10" fmla="*/ 171450 w 4050926"/>
              <a:gd name="connsiteY10" fmla="*/ 221876 h 2565026"/>
              <a:gd name="connsiteX11" fmla="*/ 171450 w 4050926"/>
              <a:gd name="connsiteY11" fmla="*/ 265579 h 2565026"/>
              <a:gd name="connsiteX12" fmla="*/ 208429 w 4050926"/>
              <a:gd name="connsiteY12" fmla="*/ 265579 h 2565026"/>
              <a:gd name="connsiteX13" fmla="*/ 208429 w 4050926"/>
              <a:gd name="connsiteY13" fmla="*/ 346261 h 2565026"/>
              <a:gd name="connsiteX14" fmla="*/ 231961 w 4050926"/>
              <a:gd name="connsiteY14" fmla="*/ 346261 h 2565026"/>
              <a:gd name="connsiteX15" fmla="*/ 231961 w 4050926"/>
              <a:gd name="connsiteY15" fmla="*/ 389964 h 2565026"/>
              <a:gd name="connsiteX16" fmla="*/ 231961 w 4050926"/>
              <a:gd name="connsiteY16" fmla="*/ 389964 h 2565026"/>
              <a:gd name="connsiteX17" fmla="*/ 231961 w 4050926"/>
              <a:gd name="connsiteY17" fmla="*/ 457200 h 2565026"/>
              <a:gd name="connsiteX18" fmla="*/ 285750 w 4050926"/>
              <a:gd name="connsiteY18" fmla="*/ 457200 h 2565026"/>
              <a:gd name="connsiteX19" fmla="*/ 285750 w 4050926"/>
              <a:gd name="connsiteY19" fmla="*/ 521073 h 2565026"/>
              <a:gd name="connsiteX20" fmla="*/ 316006 w 4050926"/>
              <a:gd name="connsiteY20" fmla="*/ 521073 h 2565026"/>
              <a:gd name="connsiteX21" fmla="*/ 316006 w 4050926"/>
              <a:gd name="connsiteY21" fmla="*/ 568138 h 2565026"/>
              <a:gd name="connsiteX22" fmla="*/ 336176 w 4050926"/>
              <a:gd name="connsiteY22" fmla="*/ 568138 h 2565026"/>
              <a:gd name="connsiteX23" fmla="*/ 336176 w 4050926"/>
              <a:gd name="connsiteY23" fmla="*/ 635373 h 2565026"/>
              <a:gd name="connsiteX24" fmla="*/ 352985 w 4050926"/>
              <a:gd name="connsiteY24" fmla="*/ 635373 h 2565026"/>
              <a:gd name="connsiteX25" fmla="*/ 352985 w 4050926"/>
              <a:gd name="connsiteY25" fmla="*/ 668991 h 2565026"/>
              <a:gd name="connsiteX26" fmla="*/ 369794 w 4050926"/>
              <a:gd name="connsiteY26" fmla="*/ 668991 h 2565026"/>
              <a:gd name="connsiteX27" fmla="*/ 369794 w 4050926"/>
              <a:gd name="connsiteY27" fmla="*/ 722779 h 2565026"/>
              <a:gd name="connsiteX28" fmla="*/ 386603 w 4050926"/>
              <a:gd name="connsiteY28" fmla="*/ 722779 h 2565026"/>
              <a:gd name="connsiteX29" fmla="*/ 386603 w 4050926"/>
              <a:gd name="connsiteY29" fmla="*/ 773206 h 2565026"/>
              <a:gd name="connsiteX30" fmla="*/ 430306 w 4050926"/>
              <a:gd name="connsiteY30" fmla="*/ 773206 h 2565026"/>
              <a:gd name="connsiteX31" fmla="*/ 430306 w 4050926"/>
              <a:gd name="connsiteY31" fmla="*/ 816909 h 2565026"/>
              <a:gd name="connsiteX32" fmla="*/ 453838 w 4050926"/>
              <a:gd name="connsiteY32" fmla="*/ 816909 h 2565026"/>
              <a:gd name="connsiteX33" fmla="*/ 453838 w 4050926"/>
              <a:gd name="connsiteY33" fmla="*/ 850526 h 2565026"/>
              <a:gd name="connsiteX34" fmla="*/ 487456 w 4050926"/>
              <a:gd name="connsiteY34" fmla="*/ 850526 h 2565026"/>
              <a:gd name="connsiteX35" fmla="*/ 487456 w 4050926"/>
              <a:gd name="connsiteY35" fmla="*/ 897591 h 2565026"/>
              <a:gd name="connsiteX36" fmla="*/ 527797 w 4050926"/>
              <a:gd name="connsiteY36" fmla="*/ 897591 h 2565026"/>
              <a:gd name="connsiteX37" fmla="*/ 527797 w 4050926"/>
              <a:gd name="connsiteY37" fmla="*/ 927847 h 2565026"/>
              <a:gd name="connsiteX38" fmla="*/ 574861 w 4050926"/>
              <a:gd name="connsiteY38" fmla="*/ 927847 h 2565026"/>
              <a:gd name="connsiteX39" fmla="*/ 574861 w 4050926"/>
              <a:gd name="connsiteY39" fmla="*/ 984997 h 2565026"/>
              <a:gd name="connsiteX40" fmla="*/ 608479 w 4050926"/>
              <a:gd name="connsiteY40" fmla="*/ 984997 h 2565026"/>
              <a:gd name="connsiteX41" fmla="*/ 608479 w 4050926"/>
              <a:gd name="connsiteY41" fmla="*/ 1065679 h 2565026"/>
              <a:gd name="connsiteX42" fmla="*/ 648820 w 4050926"/>
              <a:gd name="connsiteY42" fmla="*/ 1065679 h 2565026"/>
              <a:gd name="connsiteX43" fmla="*/ 648820 w 4050926"/>
              <a:gd name="connsiteY43" fmla="*/ 1112744 h 2565026"/>
              <a:gd name="connsiteX44" fmla="*/ 682438 w 4050926"/>
              <a:gd name="connsiteY44" fmla="*/ 1112744 h 2565026"/>
              <a:gd name="connsiteX45" fmla="*/ 682438 w 4050926"/>
              <a:gd name="connsiteY45" fmla="*/ 1169894 h 2565026"/>
              <a:gd name="connsiteX46" fmla="*/ 722779 w 4050926"/>
              <a:gd name="connsiteY46" fmla="*/ 1169894 h 2565026"/>
              <a:gd name="connsiteX47" fmla="*/ 722779 w 4050926"/>
              <a:gd name="connsiteY47" fmla="*/ 1233767 h 2565026"/>
              <a:gd name="connsiteX48" fmla="*/ 742950 w 4050926"/>
              <a:gd name="connsiteY48" fmla="*/ 1233767 h 2565026"/>
              <a:gd name="connsiteX49" fmla="*/ 742950 w 4050926"/>
              <a:gd name="connsiteY49" fmla="*/ 1270747 h 2565026"/>
              <a:gd name="connsiteX50" fmla="*/ 786653 w 4050926"/>
              <a:gd name="connsiteY50" fmla="*/ 1270747 h 2565026"/>
              <a:gd name="connsiteX51" fmla="*/ 786653 w 4050926"/>
              <a:gd name="connsiteY51" fmla="*/ 1311088 h 2565026"/>
              <a:gd name="connsiteX52" fmla="*/ 816908 w 4050926"/>
              <a:gd name="connsiteY52" fmla="*/ 1311088 h 2565026"/>
              <a:gd name="connsiteX53" fmla="*/ 816908 w 4050926"/>
              <a:gd name="connsiteY53" fmla="*/ 1337982 h 2565026"/>
              <a:gd name="connsiteX54" fmla="*/ 914400 w 4050926"/>
              <a:gd name="connsiteY54" fmla="*/ 1337982 h 2565026"/>
              <a:gd name="connsiteX55" fmla="*/ 914400 w 4050926"/>
              <a:gd name="connsiteY55" fmla="*/ 1357738 h 2565026"/>
              <a:gd name="connsiteX56" fmla="*/ 941294 w 4050926"/>
              <a:gd name="connsiteY56" fmla="*/ 1364876 h 2565026"/>
              <a:gd name="connsiteX57" fmla="*/ 941294 w 4050926"/>
              <a:gd name="connsiteY57" fmla="*/ 1415303 h 2565026"/>
              <a:gd name="connsiteX58" fmla="*/ 1001806 w 4050926"/>
              <a:gd name="connsiteY58" fmla="*/ 1415303 h 2565026"/>
              <a:gd name="connsiteX59" fmla="*/ 1001806 w 4050926"/>
              <a:gd name="connsiteY59" fmla="*/ 1452282 h 2565026"/>
              <a:gd name="connsiteX60" fmla="*/ 1042147 w 4050926"/>
              <a:gd name="connsiteY60" fmla="*/ 1452282 h 2565026"/>
              <a:gd name="connsiteX61" fmla="*/ 1042147 w 4050926"/>
              <a:gd name="connsiteY61" fmla="*/ 1489261 h 2565026"/>
              <a:gd name="connsiteX62" fmla="*/ 1102658 w 4050926"/>
              <a:gd name="connsiteY62" fmla="*/ 1489261 h 2565026"/>
              <a:gd name="connsiteX63" fmla="*/ 1102658 w 4050926"/>
              <a:gd name="connsiteY63" fmla="*/ 1529603 h 2565026"/>
              <a:gd name="connsiteX64" fmla="*/ 1163170 w 4050926"/>
              <a:gd name="connsiteY64" fmla="*/ 1529603 h 2565026"/>
              <a:gd name="connsiteX65" fmla="*/ 1163170 w 4050926"/>
              <a:gd name="connsiteY65" fmla="*/ 1563220 h 2565026"/>
              <a:gd name="connsiteX66" fmla="*/ 1163170 w 4050926"/>
              <a:gd name="connsiteY66" fmla="*/ 1563220 h 2565026"/>
              <a:gd name="connsiteX67" fmla="*/ 1190064 w 4050926"/>
              <a:gd name="connsiteY67" fmla="*/ 1563220 h 2565026"/>
              <a:gd name="connsiteX68" fmla="*/ 1190064 w 4050926"/>
              <a:gd name="connsiteY68" fmla="*/ 1610285 h 2565026"/>
              <a:gd name="connsiteX69" fmla="*/ 1233767 w 4050926"/>
              <a:gd name="connsiteY69" fmla="*/ 1610285 h 2565026"/>
              <a:gd name="connsiteX70" fmla="*/ 1233767 w 4050926"/>
              <a:gd name="connsiteY70" fmla="*/ 1647264 h 2565026"/>
              <a:gd name="connsiteX71" fmla="*/ 1257300 w 4050926"/>
              <a:gd name="connsiteY71" fmla="*/ 1647264 h 2565026"/>
              <a:gd name="connsiteX72" fmla="*/ 1274108 w 4050926"/>
              <a:gd name="connsiteY72" fmla="*/ 1647264 h 2565026"/>
              <a:gd name="connsiteX73" fmla="*/ 1274108 w 4050926"/>
              <a:gd name="connsiteY73" fmla="*/ 1667435 h 2565026"/>
              <a:gd name="connsiteX74" fmla="*/ 1321173 w 4050926"/>
              <a:gd name="connsiteY74" fmla="*/ 1667435 h 2565026"/>
              <a:gd name="connsiteX75" fmla="*/ 1321173 w 4050926"/>
              <a:gd name="connsiteY75" fmla="*/ 1717861 h 2565026"/>
              <a:gd name="connsiteX76" fmla="*/ 1422026 w 4050926"/>
              <a:gd name="connsiteY76" fmla="*/ 1717861 h 2565026"/>
              <a:gd name="connsiteX77" fmla="*/ 1422026 w 4050926"/>
              <a:gd name="connsiteY77" fmla="*/ 1771650 h 2565026"/>
              <a:gd name="connsiteX78" fmla="*/ 1472453 w 4050926"/>
              <a:gd name="connsiteY78" fmla="*/ 1771650 h 2565026"/>
              <a:gd name="connsiteX79" fmla="*/ 1472453 w 4050926"/>
              <a:gd name="connsiteY79" fmla="*/ 1801906 h 2565026"/>
              <a:gd name="connsiteX80" fmla="*/ 1536326 w 4050926"/>
              <a:gd name="connsiteY80" fmla="*/ 1801906 h 2565026"/>
              <a:gd name="connsiteX81" fmla="*/ 1536326 w 4050926"/>
              <a:gd name="connsiteY81" fmla="*/ 1852332 h 2565026"/>
              <a:gd name="connsiteX82" fmla="*/ 1606923 w 4050926"/>
              <a:gd name="connsiteY82" fmla="*/ 1852332 h 2565026"/>
              <a:gd name="connsiteX83" fmla="*/ 1606923 w 4050926"/>
              <a:gd name="connsiteY83" fmla="*/ 1879226 h 2565026"/>
              <a:gd name="connsiteX84" fmla="*/ 1714500 w 4050926"/>
              <a:gd name="connsiteY84" fmla="*/ 1879226 h 2565026"/>
              <a:gd name="connsiteX85" fmla="*/ 1714500 w 4050926"/>
              <a:gd name="connsiteY85" fmla="*/ 1899397 h 2565026"/>
              <a:gd name="connsiteX86" fmla="*/ 1764926 w 4050926"/>
              <a:gd name="connsiteY86" fmla="*/ 1899397 h 2565026"/>
              <a:gd name="connsiteX87" fmla="*/ 1764926 w 4050926"/>
              <a:gd name="connsiteY87" fmla="*/ 1933014 h 2565026"/>
              <a:gd name="connsiteX88" fmla="*/ 1906120 w 4050926"/>
              <a:gd name="connsiteY88" fmla="*/ 1933014 h 2565026"/>
              <a:gd name="connsiteX89" fmla="*/ 1906120 w 4050926"/>
              <a:gd name="connsiteY89" fmla="*/ 1983441 h 2565026"/>
              <a:gd name="connsiteX90" fmla="*/ 2074208 w 4050926"/>
              <a:gd name="connsiteY90" fmla="*/ 1983441 h 2565026"/>
              <a:gd name="connsiteX91" fmla="*/ 2074208 w 4050926"/>
              <a:gd name="connsiteY91" fmla="*/ 2020420 h 2565026"/>
              <a:gd name="connsiteX92" fmla="*/ 2127997 w 4050926"/>
              <a:gd name="connsiteY92" fmla="*/ 2020420 h 2565026"/>
              <a:gd name="connsiteX93" fmla="*/ 2127997 w 4050926"/>
              <a:gd name="connsiteY93" fmla="*/ 2050676 h 2565026"/>
              <a:gd name="connsiteX94" fmla="*/ 2188508 w 4050926"/>
              <a:gd name="connsiteY94" fmla="*/ 2050676 h 2565026"/>
              <a:gd name="connsiteX95" fmla="*/ 2188508 w 4050926"/>
              <a:gd name="connsiteY95" fmla="*/ 2064123 h 2565026"/>
              <a:gd name="connsiteX96" fmla="*/ 2242297 w 4050926"/>
              <a:gd name="connsiteY96" fmla="*/ 2064123 h 2565026"/>
              <a:gd name="connsiteX97" fmla="*/ 2242297 w 4050926"/>
              <a:gd name="connsiteY97" fmla="*/ 2101103 h 2565026"/>
              <a:gd name="connsiteX98" fmla="*/ 2279276 w 4050926"/>
              <a:gd name="connsiteY98" fmla="*/ 2101103 h 2565026"/>
              <a:gd name="connsiteX99" fmla="*/ 2279276 w 4050926"/>
              <a:gd name="connsiteY99" fmla="*/ 2117911 h 2565026"/>
              <a:gd name="connsiteX100" fmla="*/ 2366682 w 4050926"/>
              <a:gd name="connsiteY100" fmla="*/ 2117911 h 2565026"/>
              <a:gd name="connsiteX101" fmla="*/ 2366682 w 4050926"/>
              <a:gd name="connsiteY101" fmla="*/ 2158253 h 2565026"/>
              <a:gd name="connsiteX102" fmla="*/ 2407023 w 4050926"/>
              <a:gd name="connsiteY102" fmla="*/ 2158253 h 2565026"/>
              <a:gd name="connsiteX103" fmla="*/ 2407023 w 4050926"/>
              <a:gd name="connsiteY103" fmla="*/ 2185147 h 2565026"/>
              <a:gd name="connsiteX104" fmla="*/ 2618814 w 4050926"/>
              <a:gd name="connsiteY104" fmla="*/ 2185147 h 2565026"/>
              <a:gd name="connsiteX105" fmla="*/ 2618814 w 4050926"/>
              <a:gd name="connsiteY105" fmla="*/ 2185147 h 2565026"/>
              <a:gd name="connsiteX106" fmla="*/ 2645708 w 4050926"/>
              <a:gd name="connsiteY106" fmla="*/ 2212041 h 2565026"/>
              <a:gd name="connsiteX107" fmla="*/ 2645708 w 4050926"/>
              <a:gd name="connsiteY107" fmla="*/ 2242297 h 2565026"/>
              <a:gd name="connsiteX108" fmla="*/ 2709582 w 4050926"/>
              <a:gd name="connsiteY108" fmla="*/ 2242297 h 2565026"/>
              <a:gd name="connsiteX109" fmla="*/ 2709582 w 4050926"/>
              <a:gd name="connsiteY109" fmla="*/ 2272553 h 2565026"/>
              <a:gd name="connsiteX110" fmla="*/ 2756647 w 4050926"/>
              <a:gd name="connsiteY110" fmla="*/ 2272553 h 2565026"/>
              <a:gd name="connsiteX111" fmla="*/ 2756647 w 4050926"/>
              <a:gd name="connsiteY111" fmla="*/ 2316256 h 2565026"/>
              <a:gd name="connsiteX112" fmla="*/ 3035673 w 4050926"/>
              <a:gd name="connsiteY112" fmla="*/ 2316256 h 2565026"/>
              <a:gd name="connsiteX113" fmla="*/ 3035673 w 4050926"/>
              <a:gd name="connsiteY113" fmla="*/ 2353235 h 2565026"/>
              <a:gd name="connsiteX114" fmla="*/ 3321423 w 4050926"/>
              <a:gd name="connsiteY114" fmla="*/ 2353235 h 2565026"/>
              <a:gd name="connsiteX115" fmla="*/ 3321423 w 4050926"/>
              <a:gd name="connsiteY115" fmla="*/ 2417109 h 2565026"/>
              <a:gd name="connsiteX116" fmla="*/ 3422276 w 4050926"/>
              <a:gd name="connsiteY116" fmla="*/ 2417109 h 2565026"/>
              <a:gd name="connsiteX117" fmla="*/ 3422276 w 4050926"/>
              <a:gd name="connsiteY117" fmla="*/ 2504514 h 2565026"/>
              <a:gd name="connsiteX118" fmla="*/ 3435723 w 4050926"/>
              <a:gd name="connsiteY118" fmla="*/ 2504514 h 2565026"/>
              <a:gd name="connsiteX119" fmla="*/ 3435723 w 4050926"/>
              <a:gd name="connsiteY119" fmla="*/ 2565026 h 2565026"/>
              <a:gd name="connsiteX120" fmla="*/ 4050926 w 4050926"/>
              <a:gd name="connsiteY120" fmla="*/ 2565026 h 2565026"/>
              <a:gd name="connsiteX0" fmla="*/ 0 w 4050926"/>
              <a:gd name="connsiteY0" fmla="*/ 0 h 2565026"/>
              <a:gd name="connsiteX1" fmla="*/ 0 w 4050926"/>
              <a:gd name="connsiteY1" fmla="*/ 53788 h 2565026"/>
              <a:gd name="connsiteX2" fmla="*/ 57150 w 4050926"/>
              <a:gd name="connsiteY2" fmla="*/ 53788 h 2565026"/>
              <a:gd name="connsiteX3" fmla="*/ 57150 w 4050926"/>
              <a:gd name="connsiteY3" fmla="*/ 100853 h 2565026"/>
              <a:gd name="connsiteX4" fmla="*/ 90767 w 4050926"/>
              <a:gd name="connsiteY4" fmla="*/ 100853 h 2565026"/>
              <a:gd name="connsiteX5" fmla="*/ 90767 w 4050926"/>
              <a:gd name="connsiteY5" fmla="*/ 141194 h 2565026"/>
              <a:gd name="connsiteX6" fmla="*/ 127747 w 4050926"/>
              <a:gd name="connsiteY6" fmla="*/ 141194 h 2565026"/>
              <a:gd name="connsiteX7" fmla="*/ 127747 w 4050926"/>
              <a:gd name="connsiteY7" fmla="*/ 171450 h 2565026"/>
              <a:gd name="connsiteX8" fmla="*/ 151279 w 4050926"/>
              <a:gd name="connsiteY8" fmla="*/ 171450 h 2565026"/>
              <a:gd name="connsiteX9" fmla="*/ 151279 w 4050926"/>
              <a:gd name="connsiteY9" fmla="*/ 221876 h 2565026"/>
              <a:gd name="connsiteX10" fmla="*/ 171450 w 4050926"/>
              <a:gd name="connsiteY10" fmla="*/ 221876 h 2565026"/>
              <a:gd name="connsiteX11" fmla="*/ 171450 w 4050926"/>
              <a:gd name="connsiteY11" fmla="*/ 265579 h 2565026"/>
              <a:gd name="connsiteX12" fmla="*/ 208429 w 4050926"/>
              <a:gd name="connsiteY12" fmla="*/ 265579 h 2565026"/>
              <a:gd name="connsiteX13" fmla="*/ 208429 w 4050926"/>
              <a:gd name="connsiteY13" fmla="*/ 346261 h 2565026"/>
              <a:gd name="connsiteX14" fmla="*/ 231961 w 4050926"/>
              <a:gd name="connsiteY14" fmla="*/ 346261 h 2565026"/>
              <a:gd name="connsiteX15" fmla="*/ 231961 w 4050926"/>
              <a:gd name="connsiteY15" fmla="*/ 389964 h 2565026"/>
              <a:gd name="connsiteX16" fmla="*/ 231961 w 4050926"/>
              <a:gd name="connsiteY16" fmla="*/ 389964 h 2565026"/>
              <a:gd name="connsiteX17" fmla="*/ 231961 w 4050926"/>
              <a:gd name="connsiteY17" fmla="*/ 457200 h 2565026"/>
              <a:gd name="connsiteX18" fmla="*/ 285750 w 4050926"/>
              <a:gd name="connsiteY18" fmla="*/ 457200 h 2565026"/>
              <a:gd name="connsiteX19" fmla="*/ 285750 w 4050926"/>
              <a:gd name="connsiteY19" fmla="*/ 521073 h 2565026"/>
              <a:gd name="connsiteX20" fmla="*/ 316006 w 4050926"/>
              <a:gd name="connsiteY20" fmla="*/ 521073 h 2565026"/>
              <a:gd name="connsiteX21" fmla="*/ 316006 w 4050926"/>
              <a:gd name="connsiteY21" fmla="*/ 568138 h 2565026"/>
              <a:gd name="connsiteX22" fmla="*/ 336176 w 4050926"/>
              <a:gd name="connsiteY22" fmla="*/ 568138 h 2565026"/>
              <a:gd name="connsiteX23" fmla="*/ 336176 w 4050926"/>
              <a:gd name="connsiteY23" fmla="*/ 635373 h 2565026"/>
              <a:gd name="connsiteX24" fmla="*/ 352985 w 4050926"/>
              <a:gd name="connsiteY24" fmla="*/ 635373 h 2565026"/>
              <a:gd name="connsiteX25" fmla="*/ 352985 w 4050926"/>
              <a:gd name="connsiteY25" fmla="*/ 668991 h 2565026"/>
              <a:gd name="connsiteX26" fmla="*/ 369794 w 4050926"/>
              <a:gd name="connsiteY26" fmla="*/ 668991 h 2565026"/>
              <a:gd name="connsiteX27" fmla="*/ 369794 w 4050926"/>
              <a:gd name="connsiteY27" fmla="*/ 722779 h 2565026"/>
              <a:gd name="connsiteX28" fmla="*/ 386603 w 4050926"/>
              <a:gd name="connsiteY28" fmla="*/ 722779 h 2565026"/>
              <a:gd name="connsiteX29" fmla="*/ 386603 w 4050926"/>
              <a:gd name="connsiteY29" fmla="*/ 773206 h 2565026"/>
              <a:gd name="connsiteX30" fmla="*/ 430306 w 4050926"/>
              <a:gd name="connsiteY30" fmla="*/ 773206 h 2565026"/>
              <a:gd name="connsiteX31" fmla="*/ 430306 w 4050926"/>
              <a:gd name="connsiteY31" fmla="*/ 816909 h 2565026"/>
              <a:gd name="connsiteX32" fmla="*/ 453838 w 4050926"/>
              <a:gd name="connsiteY32" fmla="*/ 816909 h 2565026"/>
              <a:gd name="connsiteX33" fmla="*/ 453838 w 4050926"/>
              <a:gd name="connsiteY33" fmla="*/ 850526 h 2565026"/>
              <a:gd name="connsiteX34" fmla="*/ 487456 w 4050926"/>
              <a:gd name="connsiteY34" fmla="*/ 850526 h 2565026"/>
              <a:gd name="connsiteX35" fmla="*/ 487456 w 4050926"/>
              <a:gd name="connsiteY35" fmla="*/ 897591 h 2565026"/>
              <a:gd name="connsiteX36" fmla="*/ 527797 w 4050926"/>
              <a:gd name="connsiteY36" fmla="*/ 897591 h 2565026"/>
              <a:gd name="connsiteX37" fmla="*/ 527797 w 4050926"/>
              <a:gd name="connsiteY37" fmla="*/ 927847 h 2565026"/>
              <a:gd name="connsiteX38" fmla="*/ 574861 w 4050926"/>
              <a:gd name="connsiteY38" fmla="*/ 927847 h 2565026"/>
              <a:gd name="connsiteX39" fmla="*/ 574861 w 4050926"/>
              <a:gd name="connsiteY39" fmla="*/ 984997 h 2565026"/>
              <a:gd name="connsiteX40" fmla="*/ 608479 w 4050926"/>
              <a:gd name="connsiteY40" fmla="*/ 984997 h 2565026"/>
              <a:gd name="connsiteX41" fmla="*/ 608479 w 4050926"/>
              <a:gd name="connsiteY41" fmla="*/ 1065679 h 2565026"/>
              <a:gd name="connsiteX42" fmla="*/ 648820 w 4050926"/>
              <a:gd name="connsiteY42" fmla="*/ 1065679 h 2565026"/>
              <a:gd name="connsiteX43" fmla="*/ 648820 w 4050926"/>
              <a:gd name="connsiteY43" fmla="*/ 1112744 h 2565026"/>
              <a:gd name="connsiteX44" fmla="*/ 682438 w 4050926"/>
              <a:gd name="connsiteY44" fmla="*/ 1112744 h 2565026"/>
              <a:gd name="connsiteX45" fmla="*/ 682438 w 4050926"/>
              <a:gd name="connsiteY45" fmla="*/ 1169894 h 2565026"/>
              <a:gd name="connsiteX46" fmla="*/ 722779 w 4050926"/>
              <a:gd name="connsiteY46" fmla="*/ 1169894 h 2565026"/>
              <a:gd name="connsiteX47" fmla="*/ 722779 w 4050926"/>
              <a:gd name="connsiteY47" fmla="*/ 1233767 h 2565026"/>
              <a:gd name="connsiteX48" fmla="*/ 742950 w 4050926"/>
              <a:gd name="connsiteY48" fmla="*/ 1233767 h 2565026"/>
              <a:gd name="connsiteX49" fmla="*/ 742950 w 4050926"/>
              <a:gd name="connsiteY49" fmla="*/ 1270747 h 2565026"/>
              <a:gd name="connsiteX50" fmla="*/ 786653 w 4050926"/>
              <a:gd name="connsiteY50" fmla="*/ 1270747 h 2565026"/>
              <a:gd name="connsiteX51" fmla="*/ 786653 w 4050926"/>
              <a:gd name="connsiteY51" fmla="*/ 1311088 h 2565026"/>
              <a:gd name="connsiteX52" fmla="*/ 816908 w 4050926"/>
              <a:gd name="connsiteY52" fmla="*/ 1311088 h 2565026"/>
              <a:gd name="connsiteX53" fmla="*/ 816908 w 4050926"/>
              <a:gd name="connsiteY53" fmla="*/ 1337982 h 2565026"/>
              <a:gd name="connsiteX54" fmla="*/ 914400 w 4050926"/>
              <a:gd name="connsiteY54" fmla="*/ 1337982 h 2565026"/>
              <a:gd name="connsiteX55" fmla="*/ 914400 w 4050926"/>
              <a:gd name="connsiteY55" fmla="*/ 1366204 h 2565026"/>
              <a:gd name="connsiteX56" fmla="*/ 941294 w 4050926"/>
              <a:gd name="connsiteY56" fmla="*/ 1364876 h 2565026"/>
              <a:gd name="connsiteX57" fmla="*/ 941294 w 4050926"/>
              <a:gd name="connsiteY57" fmla="*/ 1415303 h 2565026"/>
              <a:gd name="connsiteX58" fmla="*/ 1001806 w 4050926"/>
              <a:gd name="connsiteY58" fmla="*/ 1415303 h 2565026"/>
              <a:gd name="connsiteX59" fmla="*/ 1001806 w 4050926"/>
              <a:gd name="connsiteY59" fmla="*/ 1452282 h 2565026"/>
              <a:gd name="connsiteX60" fmla="*/ 1042147 w 4050926"/>
              <a:gd name="connsiteY60" fmla="*/ 1452282 h 2565026"/>
              <a:gd name="connsiteX61" fmla="*/ 1042147 w 4050926"/>
              <a:gd name="connsiteY61" fmla="*/ 1489261 h 2565026"/>
              <a:gd name="connsiteX62" fmla="*/ 1102658 w 4050926"/>
              <a:gd name="connsiteY62" fmla="*/ 1489261 h 2565026"/>
              <a:gd name="connsiteX63" fmla="*/ 1102658 w 4050926"/>
              <a:gd name="connsiteY63" fmla="*/ 1529603 h 2565026"/>
              <a:gd name="connsiteX64" fmla="*/ 1163170 w 4050926"/>
              <a:gd name="connsiteY64" fmla="*/ 1529603 h 2565026"/>
              <a:gd name="connsiteX65" fmla="*/ 1163170 w 4050926"/>
              <a:gd name="connsiteY65" fmla="*/ 1563220 h 2565026"/>
              <a:gd name="connsiteX66" fmla="*/ 1163170 w 4050926"/>
              <a:gd name="connsiteY66" fmla="*/ 1563220 h 2565026"/>
              <a:gd name="connsiteX67" fmla="*/ 1190064 w 4050926"/>
              <a:gd name="connsiteY67" fmla="*/ 1563220 h 2565026"/>
              <a:gd name="connsiteX68" fmla="*/ 1190064 w 4050926"/>
              <a:gd name="connsiteY68" fmla="*/ 1610285 h 2565026"/>
              <a:gd name="connsiteX69" fmla="*/ 1233767 w 4050926"/>
              <a:gd name="connsiteY69" fmla="*/ 1610285 h 2565026"/>
              <a:gd name="connsiteX70" fmla="*/ 1233767 w 4050926"/>
              <a:gd name="connsiteY70" fmla="*/ 1647264 h 2565026"/>
              <a:gd name="connsiteX71" fmla="*/ 1257300 w 4050926"/>
              <a:gd name="connsiteY71" fmla="*/ 1647264 h 2565026"/>
              <a:gd name="connsiteX72" fmla="*/ 1274108 w 4050926"/>
              <a:gd name="connsiteY72" fmla="*/ 1647264 h 2565026"/>
              <a:gd name="connsiteX73" fmla="*/ 1274108 w 4050926"/>
              <a:gd name="connsiteY73" fmla="*/ 1667435 h 2565026"/>
              <a:gd name="connsiteX74" fmla="*/ 1321173 w 4050926"/>
              <a:gd name="connsiteY74" fmla="*/ 1667435 h 2565026"/>
              <a:gd name="connsiteX75" fmla="*/ 1321173 w 4050926"/>
              <a:gd name="connsiteY75" fmla="*/ 1717861 h 2565026"/>
              <a:gd name="connsiteX76" fmla="*/ 1422026 w 4050926"/>
              <a:gd name="connsiteY76" fmla="*/ 1717861 h 2565026"/>
              <a:gd name="connsiteX77" fmla="*/ 1422026 w 4050926"/>
              <a:gd name="connsiteY77" fmla="*/ 1771650 h 2565026"/>
              <a:gd name="connsiteX78" fmla="*/ 1472453 w 4050926"/>
              <a:gd name="connsiteY78" fmla="*/ 1771650 h 2565026"/>
              <a:gd name="connsiteX79" fmla="*/ 1472453 w 4050926"/>
              <a:gd name="connsiteY79" fmla="*/ 1801906 h 2565026"/>
              <a:gd name="connsiteX80" fmla="*/ 1536326 w 4050926"/>
              <a:gd name="connsiteY80" fmla="*/ 1801906 h 2565026"/>
              <a:gd name="connsiteX81" fmla="*/ 1536326 w 4050926"/>
              <a:gd name="connsiteY81" fmla="*/ 1852332 h 2565026"/>
              <a:gd name="connsiteX82" fmla="*/ 1606923 w 4050926"/>
              <a:gd name="connsiteY82" fmla="*/ 1852332 h 2565026"/>
              <a:gd name="connsiteX83" fmla="*/ 1606923 w 4050926"/>
              <a:gd name="connsiteY83" fmla="*/ 1879226 h 2565026"/>
              <a:gd name="connsiteX84" fmla="*/ 1714500 w 4050926"/>
              <a:gd name="connsiteY84" fmla="*/ 1879226 h 2565026"/>
              <a:gd name="connsiteX85" fmla="*/ 1714500 w 4050926"/>
              <a:gd name="connsiteY85" fmla="*/ 1899397 h 2565026"/>
              <a:gd name="connsiteX86" fmla="*/ 1764926 w 4050926"/>
              <a:gd name="connsiteY86" fmla="*/ 1899397 h 2565026"/>
              <a:gd name="connsiteX87" fmla="*/ 1764926 w 4050926"/>
              <a:gd name="connsiteY87" fmla="*/ 1933014 h 2565026"/>
              <a:gd name="connsiteX88" fmla="*/ 1906120 w 4050926"/>
              <a:gd name="connsiteY88" fmla="*/ 1933014 h 2565026"/>
              <a:gd name="connsiteX89" fmla="*/ 1906120 w 4050926"/>
              <a:gd name="connsiteY89" fmla="*/ 1983441 h 2565026"/>
              <a:gd name="connsiteX90" fmla="*/ 2074208 w 4050926"/>
              <a:gd name="connsiteY90" fmla="*/ 1983441 h 2565026"/>
              <a:gd name="connsiteX91" fmla="*/ 2074208 w 4050926"/>
              <a:gd name="connsiteY91" fmla="*/ 2020420 h 2565026"/>
              <a:gd name="connsiteX92" fmla="*/ 2127997 w 4050926"/>
              <a:gd name="connsiteY92" fmla="*/ 2020420 h 2565026"/>
              <a:gd name="connsiteX93" fmla="*/ 2127997 w 4050926"/>
              <a:gd name="connsiteY93" fmla="*/ 2050676 h 2565026"/>
              <a:gd name="connsiteX94" fmla="*/ 2188508 w 4050926"/>
              <a:gd name="connsiteY94" fmla="*/ 2050676 h 2565026"/>
              <a:gd name="connsiteX95" fmla="*/ 2188508 w 4050926"/>
              <a:gd name="connsiteY95" fmla="*/ 2064123 h 2565026"/>
              <a:gd name="connsiteX96" fmla="*/ 2242297 w 4050926"/>
              <a:gd name="connsiteY96" fmla="*/ 2064123 h 2565026"/>
              <a:gd name="connsiteX97" fmla="*/ 2242297 w 4050926"/>
              <a:gd name="connsiteY97" fmla="*/ 2101103 h 2565026"/>
              <a:gd name="connsiteX98" fmla="*/ 2279276 w 4050926"/>
              <a:gd name="connsiteY98" fmla="*/ 2101103 h 2565026"/>
              <a:gd name="connsiteX99" fmla="*/ 2279276 w 4050926"/>
              <a:gd name="connsiteY99" fmla="*/ 2117911 h 2565026"/>
              <a:gd name="connsiteX100" fmla="*/ 2366682 w 4050926"/>
              <a:gd name="connsiteY100" fmla="*/ 2117911 h 2565026"/>
              <a:gd name="connsiteX101" fmla="*/ 2366682 w 4050926"/>
              <a:gd name="connsiteY101" fmla="*/ 2158253 h 2565026"/>
              <a:gd name="connsiteX102" fmla="*/ 2407023 w 4050926"/>
              <a:gd name="connsiteY102" fmla="*/ 2158253 h 2565026"/>
              <a:gd name="connsiteX103" fmla="*/ 2407023 w 4050926"/>
              <a:gd name="connsiteY103" fmla="*/ 2185147 h 2565026"/>
              <a:gd name="connsiteX104" fmla="*/ 2618814 w 4050926"/>
              <a:gd name="connsiteY104" fmla="*/ 2185147 h 2565026"/>
              <a:gd name="connsiteX105" fmla="*/ 2618814 w 4050926"/>
              <a:gd name="connsiteY105" fmla="*/ 2185147 h 2565026"/>
              <a:gd name="connsiteX106" fmla="*/ 2645708 w 4050926"/>
              <a:gd name="connsiteY106" fmla="*/ 2212041 h 2565026"/>
              <a:gd name="connsiteX107" fmla="*/ 2645708 w 4050926"/>
              <a:gd name="connsiteY107" fmla="*/ 2242297 h 2565026"/>
              <a:gd name="connsiteX108" fmla="*/ 2709582 w 4050926"/>
              <a:gd name="connsiteY108" fmla="*/ 2242297 h 2565026"/>
              <a:gd name="connsiteX109" fmla="*/ 2709582 w 4050926"/>
              <a:gd name="connsiteY109" fmla="*/ 2272553 h 2565026"/>
              <a:gd name="connsiteX110" fmla="*/ 2756647 w 4050926"/>
              <a:gd name="connsiteY110" fmla="*/ 2272553 h 2565026"/>
              <a:gd name="connsiteX111" fmla="*/ 2756647 w 4050926"/>
              <a:gd name="connsiteY111" fmla="*/ 2316256 h 2565026"/>
              <a:gd name="connsiteX112" fmla="*/ 3035673 w 4050926"/>
              <a:gd name="connsiteY112" fmla="*/ 2316256 h 2565026"/>
              <a:gd name="connsiteX113" fmla="*/ 3035673 w 4050926"/>
              <a:gd name="connsiteY113" fmla="*/ 2353235 h 2565026"/>
              <a:gd name="connsiteX114" fmla="*/ 3321423 w 4050926"/>
              <a:gd name="connsiteY114" fmla="*/ 2353235 h 2565026"/>
              <a:gd name="connsiteX115" fmla="*/ 3321423 w 4050926"/>
              <a:gd name="connsiteY115" fmla="*/ 2417109 h 2565026"/>
              <a:gd name="connsiteX116" fmla="*/ 3422276 w 4050926"/>
              <a:gd name="connsiteY116" fmla="*/ 2417109 h 2565026"/>
              <a:gd name="connsiteX117" fmla="*/ 3422276 w 4050926"/>
              <a:gd name="connsiteY117" fmla="*/ 2504514 h 2565026"/>
              <a:gd name="connsiteX118" fmla="*/ 3435723 w 4050926"/>
              <a:gd name="connsiteY118" fmla="*/ 2504514 h 2565026"/>
              <a:gd name="connsiteX119" fmla="*/ 3435723 w 4050926"/>
              <a:gd name="connsiteY119" fmla="*/ 2565026 h 2565026"/>
              <a:gd name="connsiteX120" fmla="*/ 4050926 w 4050926"/>
              <a:gd name="connsiteY120" fmla="*/ 2565026 h 2565026"/>
              <a:gd name="connsiteX0" fmla="*/ 0 w 4050926"/>
              <a:gd name="connsiteY0" fmla="*/ 0 h 2565026"/>
              <a:gd name="connsiteX1" fmla="*/ 0 w 4050926"/>
              <a:gd name="connsiteY1" fmla="*/ 53788 h 2565026"/>
              <a:gd name="connsiteX2" fmla="*/ 57150 w 4050926"/>
              <a:gd name="connsiteY2" fmla="*/ 53788 h 2565026"/>
              <a:gd name="connsiteX3" fmla="*/ 57150 w 4050926"/>
              <a:gd name="connsiteY3" fmla="*/ 100853 h 2565026"/>
              <a:gd name="connsiteX4" fmla="*/ 90767 w 4050926"/>
              <a:gd name="connsiteY4" fmla="*/ 100853 h 2565026"/>
              <a:gd name="connsiteX5" fmla="*/ 90767 w 4050926"/>
              <a:gd name="connsiteY5" fmla="*/ 141194 h 2565026"/>
              <a:gd name="connsiteX6" fmla="*/ 127747 w 4050926"/>
              <a:gd name="connsiteY6" fmla="*/ 141194 h 2565026"/>
              <a:gd name="connsiteX7" fmla="*/ 127747 w 4050926"/>
              <a:gd name="connsiteY7" fmla="*/ 171450 h 2565026"/>
              <a:gd name="connsiteX8" fmla="*/ 151279 w 4050926"/>
              <a:gd name="connsiteY8" fmla="*/ 171450 h 2565026"/>
              <a:gd name="connsiteX9" fmla="*/ 151279 w 4050926"/>
              <a:gd name="connsiteY9" fmla="*/ 221876 h 2565026"/>
              <a:gd name="connsiteX10" fmla="*/ 171450 w 4050926"/>
              <a:gd name="connsiteY10" fmla="*/ 221876 h 2565026"/>
              <a:gd name="connsiteX11" fmla="*/ 171450 w 4050926"/>
              <a:gd name="connsiteY11" fmla="*/ 265579 h 2565026"/>
              <a:gd name="connsiteX12" fmla="*/ 208429 w 4050926"/>
              <a:gd name="connsiteY12" fmla="*/ 265579 h 2565026"/>
              <a:gd name="connsiteX13" fmla="*/ 208429 w 4050926"/>
              <a:gd name="connsiteY13" fmla="*/ 346261 h 2565026"/>
              <a:gd name="connsiteX14" fmla="*/ 231961 w 4050926"/>
              <a:gd name="connsiteY14" fmla="*/ 346261 h 2565026"/>
              <a:gd name="connsiteX15" fmla="*/ 231961 w 4050926"/>
              <a:gd name="connsiteY15" fmla="*/ 389964 h 2565026"/>
              <a:gd name="connsiteX16" fmla="*/ 231961 w 4050926"/>
              <a:gd name="connsiteY16" fmla="*/ 389964 h 2565026"/>
              <a:gd name="connsiteX17" fmla="*/ 231961 w 4050926"/>
              <a:gd name="connsiteY17" fmla="*/ 457200 h 2565026"/>
              <a:gd name="connsiteX18" fmla="*/ 285750 w 4050926"/>
              <a:gd name="connsiteY18" fmla="*/ 457200 h 2565026"/>
              <a:gd name="connsiteX19" fmla="*/ 285750 w 4050926"/>
              <a:gd name="connsiteY19" fmla="*/ 521073 h 2565026"/>
              <a:gd name="connsiteX20" fmla="*/ 316006 w 4050926"/>
              <a:gd name="connsiteY20" fmla="*/ 521073 h 2565026"/>
              <a:gd name="connsiteX21" fmla="*/ 316006 w 4050926"/>
              <a:gd name="connsiteY21" fmla="*/ 568138 h 2565026"/>
              <a:gd name="connsiteX22" fmla="*/ 336176 w 4050926"/>
              <a:gd name="connsiteY22" fmla="*/ 568138 h 2565026"/>
              <a:gd name="connsiteX23" fmla="*/ 336176 w 4050926"/>
              <a:gd name="connsiteY23" fmla="*/ 635373 h 2565026"/>
              <a:gd name="connsiteX24" fmla="*/ 352985 w 4050926"/>
              <a:gd name="connsiteY24" fmla="*/ 635373 h 2565026"/>
              <a:gd name="connsiteX25" fmla="*/ 352985 w 4050926"/>
              <a:gd name="connsiteY25" fmla="*/ 668991 h 2565026"/>
              <a:gd name="connsiteX26" fmla="*/ 369794 w 4050926"/>
              <a:gd name="connsiteY26" fmla="*/ 668991 h 2565026"/>
              <a:gd name="connsiteX27" fmla="*/ 369794 w 4050926"/>
              <a:gd name="connsiteY27" fmla="*/ 722779 h 2565026"/>
              <a:gd name="connsiteX28" fmla="*/ 386603 w 4050926"/>
              <a:gd name="connsiteY28" fmla="*/ 722779 h 2565026"/>
              <a:gd name="connsiteX29" fmla="*/ 386603 w 4050926"/>
              <a:gd name="connsiteY29" fmla="*/ 773206 h 2565026"/>
              <a:gd name="connsiteX30" fmla="*/ 430306 w 4050926"/>
              <a:gd name="connsiteY30" fmla="*/ 773206 h 2565026"/>
              <a:gd name="connsiteX31" fmla="*/ 430306 w 4050926"/>
              <a:gd name="connsiteY31" fmla="*/ 816909 h 2565026"/>
              <a:gd name="connsiteX32" fmla="*/ 453838 w 4050926"/>
              <a:gd name="connsiteY32" fmla="*/ 816909 h 2565026"/>
              <a:gd name="connsiteX33" fmla="*/ 453838 w 4050926"/>
              <a:gd name="connsiteY33" fmla="*/ 850526 h 2565026"/>
              <a:gd name="connsiteX34" fmla="*/ 487456 w 4050926"/>
              <a:gd name="connsiteY34" fmla="*/ 850526 h 2565026"/>
              <a:gd name="connsiteX35" fmla="*/ 487456 w 4050926"/>
              <a:gd name="connsiteY35" fmla="*/ 897591 h 2565026"/>
              <a:gd name="connsiteX36" fmla="*/ 527797 w 4050926"/>
              <a:gd name="connsiteY36" fmla="*/ 897591 h 2565026"/>
              <a:gd name="connsiteX37" fmla="*/ 527797 w 4050926"/>
              <a:gd name="connsiteY37" fmla="*/ 927847 h 2565026"/>
              <a:gd name="connsiteX38" fmla="*/ 574861 w 4050926"/>
              <a:gd name="connsiteY38" fmla="*/ 927847 h 2565026"/>
              <a:gd name="connsiteX39" fmla="*/ 574861 w 4050926"/>
              <a:gd name="connsiteY39" fmla="*/ 984997 h 2565026"/>
              <a:gd name="connsiteX40" fmla="*/ 608479 w 4050926"/>
              <a:gd name="connsiteY40" fmla="*/ 984997 h 2565026"/>
              <a:gd name="connsiteX41" fmla="*/ 608479 w 4050926"/>
              <a:gd name="connsiteY41" fmla="*/ 1065679 h 2565026"/>
              <a:gd name="connsiteX42" fmla="*/ 648820 w 4050926"/>
              <a:gd name="connsiteY42" fmla="*/ 1065679 h 2565026"/>
              <a:gd name="connsiteX43" fmla="*/ 648820 w 4050926"/>
              <a:gd name="connsiteY43" fmla="*/ 1112744 h 2565026"/>
              <a:gd name="connsiteX44" fmla="*/ 682438 w 4050926"/>
              <a:gd name="connsiteY44" fmla="*/ 1112744 h 2565026"/>
              <a:gd name="connsiteX45" fmla="*/ 682438 w 4050926"/>
              <a:gd name="connsiteY45" fmla="*/ 1169894 h 2565026"/>
              <a:gd name="connsiteX46" fmla="*/ 722779 w 4050926"/>
              <a:gd name="connsiteY46" fmla="*/ 1169894 h 2565026"/>
              <a:gd name="connsiteX47" fmla="*/ 722779 w 4050926"/>
              <a:gd name="connsiteY47" fmla="*/ 1233767 h 2565026"/>
              <a:gd name="connsiteX48" fmla="*/ 742950 w 4050926"/>
              <a:gd name="connsiteY48" fmla="*/ 1233767 h 2565026"/>
              <a:gd name="connsiteX49" fmla="*/ 742950 w 4050926"/>
              <a:gd name="connsiteY49" fmla="*/ 1270747 h 2565026"/>
              <a:gd name="connsiteX50" fmla="*/ 786653 w 4050926"/>
              <a:gd name="connsiteY50" fmla="*/ 1270747 h 2565026"/>
              <a:gd name="connsiteX51" fmla="*/ 786653 w 4050926"/>
              <a:gd name="connsiteY51" fmla="*/ 1311088 h 2565026"/>
              <a:gd name="connsiteX52" fmla="*/ 816908 w 4050926"/>
              <a:gd name="connsiteY52" fmla="*/ 1311088 h 2565026"/>
              <a:gd name="connsiteX53" fmla="*/ 816908 w 4050926"/>
              <a:gd name="connsiteY53" fmla="*/ 1337982 h 2565026"/>
              <a:gd name="connsiteX54" fmla="*/ 914400 w 4050926"/>
              <a:gd name="connsiteY54" fmla="*/ 1337982 h 2565026"/>
              <a:gd name="connsiteX55" fmla="*/ 911578 w 4050926"/>
              <a:gd name="connsiteY55" fmla="*/ 1366204 h 2565026"/>
              <a:gd name="connsiteX56" fmla="*/ 941294 w 4050926"/>
              <a:gd name="connsiteY56" fmla="*/ 1364876 h 2565026"/>
              <a:gd name="connsiteX57" fmla="*/ 941294 w 4050926"/>
              <a:gd name="connsiteY57" fmla="*/ 1415303 h 2565026"/>
              <a:gd name="connsiteX58" fmla="*/ 1001806 w 4050926"/>
              <a:gd name="connsiteY58" fmla="*/ 1415303 h 2565026"/>
              <a:gd name="connsiteX59" fmla="*/ 1001806 w 4050926"/>
              <a:gd name="connsiteY59" fmla="*/ 1452282 h 2565026"/>
              <a:gd name="connsiteX60" fmla="*/ 1042147 w 4050926"/>
              <a:gd name="connsiteY60" fmla="*/ 1452282 h 2565026"/>
              <a:gd name="connsiteX61" fmla="*/ 1042147 w 4050926"/>
              <a:gd name="connsiteY61" fmla="*/ 1489261 h 2565026"/>
              <a:gd name="connsiteX62" fmla="*/ 1102658 w 4050926"/>
              <a:gd name="connsiteY62" fmla="*/ 1489261 h 2565026"/>
              <a:gd name="connsiteX63" fmla="*/ 1102658 w 4050926"/>
              <a:gd name="connsiteY63" fmla="*/ 1529603 h 2565026"/>
              <a:gd name="connsiteX64" fmla="*/ 1163170 w 4050926"/>
              <a:gd name="connsiteY64" fmla="*/ 1529603 h 2565026"/>
              <a:gd name="connsiteX65" fmla="*/ 1163170 w 4050926"/>
              <a:gd name="connsiteY65" fmla="*/ 1563220 h 2565026"/>
              <a:gd name="connsiteX66" fmla="*/ 1163170 w 4050926"/>
              <a:gd name="connsiteY66" fmla="*/ 1563220 h 2565026"/>
              <a:gd name="connsiteX67" fmla="*/ 1190064 w 4050926"/>
              <a:gd name="connsiteY67" fmla="*/ 1563220 h 2565026"/>
              <a:gd name="connsiteX68" fmla="*/ 1190064 w 4050926"/>
              <a:gd name="connsiteY68" fmla="*/ 1610285 h 2565026"/>
              <a:gd name="connsiteX69" fmla="*/ 1233767 w 4050926"/>
              <a:gd name="connsiteY69" fmla="*/ 1610285 h 2565026"/>
              <a:gd name="connsiteX70" fmla="*/ 1233767 w 4050926"/>
              <a:gd name="connsiteY70" fmla="*/ 1647264 h 2565026"/>
              <a:gd name="connsiteX71" fmla="*/ 1257300 w 4050926"/>
              <a:gd name="connsiteY71" fmla="*/ 1647264 h 2565026"/>
              <a:gd name="connsiteX72" fmla="*/ 1274108 w 4050926"/>
              <a:gd name="connsiteY72" fmla="*/ 1647264 h 2565026"/>
              <a:gd name="connsiteX73" fmla="*/ 1274108 w 4050926"/>
              <a:gd name="connsiteY73" fmla="*/ 1667435 h 2565026"/>
              <a:gd name="connsiteX74" fmla="*/ 1321173 w 4050926"/>
              <a:gd name="connsiteY74" fmla="*/ 1667435 h 2565026"/>
              <a:gd name="connsiteX75" fmla="*/ 1321173 w 4050926"/>
              <a:gd name="connsiteY75" fmla="*/ 1717861 h 2565026"/>
              <a:gd name="connsiteX76" fmla="*/ 1422026 w 4050926"/>
              <a:gd name="connsiteY76" fmla="*/ 1717861 h 2565026"/>
              <a:gd name="connsiteX77" fmla="*/ 1422026 w 4050926"/>
              <a:gd name="connsiteY77" fmla="*/ 1771650 h 2565026"/>
              <a:gd name="connsiteX78" fmla="*/ 1472453 w 4050926"/>
              <a:gd name="connsiteY78" fmla="*/ 1771650 h 2565026"/>
              <a:gd name="connsiteX79" fmla="*/ 1472453 w 4050926"/>
              <a:gd name="connsiteY79" fmla="*/ 1801906 h 2565026"/>
              <a:gd name="connsiteX80" fmla="*/ 1536326 w 4050926"/>
              <a:gd name="connsiteY80" fmla="*/ 1801906 h 2565026"/>
              <a:gd name="connsiteX81" fmla="*/ 1536326 w 4050926"/>
              <a:gd name="connsiteY81" fmla="*/ 1852332 h 2565026"/>
              <a:gd name="connsiteX82" fmla="*/ 1606923 w 4050926"/>
              <a:gd name="connsiteY82" fmla="*/ 1852332 h 2565026"/>
              <a:gd name="connsiteX83" fmla="*/ 1606923 w 4050926"/>
              <a:gd name="connsiteY83" fmla="*/ 1879226 h 2565026"/>
              <a:gd name="connsiteX84" fmla="*/ 1714500 w 4050926"/>
              <a:gd name="connsiteY84" fmla="*/ 1879226 h 2565026"/>
              <a:gd name="connsiteX85" fmla="*/ 1714500 w 4050926"/>
              <a:gd name="connsiteY85" fmla="*/ 1899397 h 2565026"/>
              <a:gd name="connsiteX86" fmla="*/ 1764926 w 4050926"/>
              <a:gd name="connsiteY86" fmla="*/ 1899397 h 2565026"/>
              <a:gd name="connsiteX87" fmla="*/ 1764926 w 4050926"/>
              <a:gd name="connsiteY87" fmla="*/ 1933014 h 2565026"/>
              <a:gd name="connsiteX88" fmla="*/ 1906120 w 4050926"/>
              <a:gd name="connsiteY88" fmla="*/ 1933014 h 2565026"/>
              <a:gd name="connsiteX89" fmla="*/ 1906120 w 4050926"/>
              <a:gd name="connsiteY89" fmla="*/ 1983441 h 2565026"/>
              <a:gd name="connsiteX90" fmla="*/ 2074208 w 4050926"/>
              <a:gd name="connsiteY90" fmla="*/ 1983441 h 2565026"/>
              <a:gd name="connsiteX91" fmla="*/ 2074208 w 4050926"/>
              <a:gd name="connsiteY91" fmla="*/ 2020420 h 2565026"/>
              <a:gd name="connsiteX92" fmla="*/ 2127997 w 4050926"/>
              <a:gd name="connsiteY92" fmla="*/ 2020420 h 2565026"/>
              <a:gd name="connsiteX93" fmla="*/ 2127997 w 4050926"/>
              <a:gd name="connsiteY93" fmla="*/ 2050676 h 2565026"/>
              <a:gd name="connsiteX94" fmla="*/ 2188508 w 4050926"/>
              <a:gd name="connsiteY94" fmla="*/ 2050676 h 2565026"/>
              <a:gd name="connsiteX95" fmla="*/ 2188508 w 4050926"/>
              <a:gd name="connsiteY95" fmla="*/ 2064123 h 2565026"/>
              <a:gd name="connsiteX96" fmla="*/ 2242297 w 4050926"/>
              <a:gd name="connsiteY96" fmla="*/ 2064123 h 2565026"/>
              <a:gd name="connsiteX97" fmla="*/ 2242297 w 4050926"/>
              <a:gd name="connsiteY97" fmla="*/ 2101103 h 2565026"/>
              <a:gd name="connsiteX98" fmla="*/ 2279276 w 4050926"/>
              <a:gd name="connsiteY98" fmla="*/ 2101103 h 2565026"/>
              <a:gd name="connsiteX99" fmla="*/ 2279276 w 4050926"/>
              <a:gd name="connsiteY99" fmla="*/ 2117911 h 2565026"/>
              <a:gd name="connsiteX100" fmla="*/ 2366682 w 4050926"/>
              <a:gd name="connsiteY100" fmla="*/ 2117911 h 2565026"/>
              <a:gd name="connsiteX101" fmla="*/ 2366682 w 4050926"/>
              <a:gd name="connsiteY101" fmla="*/ 2158253 h 2565026"/>
              <a:gd name="connsiteX102" fmla="*/ 2407023 w 4050926"/>
              <a:gd name="connsiteY102" fmla="*/ 2158253 h 2565026"/>
              <a:gd name="connsiteX103" fmla="*/ 2407023 w 4050926"/>
              <a:gd name="connsiteY103" fmla="*/ 2185147 h 2565026"/>
              <a:gd name="connsiteX104" fmla="*/ 2618814 w 4050926"/>
              <a:gd name="connsiteY104" fmla="*/ 2185147 h 2565026"/>
              <a:gd name="connsiteX105" fmla="*/ 2618814 w 4050926"/>
              <a:gd name="connsiteY105" fmla="*/ 2185147 h 2565026"/>
              <a:gd name="connsiteX106" fmla="*/ 2645708 w 4050926"/>
              <a:gd name="connsiteY106" fmla="*/ 2212041 h 2565026"/>
              <a:gd name="connsiteX107" fmla="*/ 2645708 w 4050926"/>
              <a:gd name="connsiteY107" fmla="*/ 2242297 h 2565026"/>
              <a:gd name="connsiteX108" fmla="*/ 2709582 w 4050926"/>
              <a:gd name="connsiteY108" fmla="*/ 2242297 h 2565026"/>
              <a:gd name="connsiteX109" fmla="*/ 2709582 w 4050926"/>
              <a:gd name="connsiteY109" fmla="*/ 2272553 h 2565026"/>
              <a:gd name="connsiteX110" fmla="*/ 2756647 w 4050926"/>
              <a:gd name="connsiteY110" fmla="*/ 2272553 h 2565026"/>
              <a:gd name="connsiteX111" fmla="*/ 2756647 w 4050926"/>
              <a:gd name="connsiteY111" fmla="*/ 2316256 h 2565026"/>
              <a:gd name="connsiteX112" fmla="*/ 3035673 w 4050926"/>
              <a:gd name="connsiteY112" fmla="*/ 2316256 h 2565026"/>
              <a:gd name="connsiteX113" fmla="*/ 3035673 w 4050926"/>
              <a:gd name="connsiteY113" fmla="*/ 2353235 h 2565026"/>
              <a:gd name="connsiteX114" fmla="*/ 3321423 w 4050926"/>
              <a:gd name="connsiteY114" fmla="*/ 2353235 h 2565026"/>
              <a:gd name="connsiteX115" fmla="*/ 3321423 w 4050926"/>
              <a:gd name="connsiteY115" fmla="*/ 2417109 h 2565026"/>
              <a:gd name="connsiteX116" fmla="*/ 3422276 w 4050926"/>
              <a:gd name="connsiteY116" fmla="*/ 2417109 h 2565026"/>
              <a:gd name="connsiteX117" fmla="*/ 3422276 w 4050926"/>
              <a:gd name="connsiteY117" fmla="*/ 2504514 h 2565026"/>
              <a:gd name="connsiteX118" fmla="*/ 3435723 w 4050926"/>
              <a:gd name="connsiteY118" fmla="*/ 2504514 h 2565026"/>
              <a:gd name="connsiteX119" fmla="*/ 3435723 w 4050926"/>
              <a:gd name="connsiteY119" fmla="*/ 2565026 h 2565026"/>
              <a:gd name="connsiteX120" fmla="*/ 4050926 w 4050926"/>
              <a:gd name="connsiteY120" fmla="*/ 2565026 h 2565026"/>
              <a:gd name="connsiteX0" fmla="*/ 0 w 4050926"/>
              <a:gd name="connsiteY0" fmla="*/ 0 h 2565026"/>
              <a:gd name="connsiteX1" fmla="*/ 0 w 4050926"/>
              <a:gd name="connsiteY1" fmla="*/ 53788 h 2565026"/>
              <a:gd name="connsiteX2" fmla="*/ 57150 w 4050926"/>
              <a:gd name="connsiteY2" fmla="*/ 53788 h 2565026"/>
              <a:gd name="connsiteX3" fmla="*/ 57150 w 4050926"/>
              <a:gd name="connsiteY3" fmla="*/ 100853 h 2565026"/>
              <a:gd name="connsiteX4" fmla="*/ 90767 w 4050926"/>
              <a:gd name="connsiteY4" fmla="*/ 100853 h 2565026"/>
              <a:gd name="connsiteX5" fmla="*/ 90767 w 4050926"/>
              <a:gd name="connsiteY5" fmla="*/ 141194 h 2565026"/>
              <a:gd name="connsiteX6" fmla="*/ 127747 w 4050926"/>
              <a:gd name="connsiteY6" fmla="*/ 141194 h 2565026"/>
              <a:gd name="connsiteX7" fmla="*/ 127747 w 4050926"/>
              <a:gd name="connsiteY7" fmla="*/ 171450 h 2565026"/>
              <a:gd name="connsiteX8" fmla="*/ 151279 w 4050926"/>
              <a:gd name="connsiteY8" fmla="*/ 171450 h 2565026"/>
              <a:gd name="connsiteX9" fmla="*/ 151279 w 4050926"/>
              <a:gd name="connsiteY9" fmla="*/ 221876 h 2565026"/>
              <a:gd name="connsiteX10" fmla="*/ 171450 w 4050926"/>
              <a:gd name="connsiteY10" fmla="*/ 221876 h 2565026"/>
              <a:gd name="connsiteX11" fmla="*/ 171450 w 4050926"/>
              <a:gd name="connsiteY11" fmla="*/ 265579 h 2565026"/>
              <a:gd name="connsiteX12" fmla="*/ 208429 w 4050926"/>
              <a:gd name="connsiteY12" fmla="*/ 265579 h 2565026"/>
              <a:gd name="connsiteX13" fmla="*/ 208429 w 4050926"/>
              <a:gd name="connsiteY13" fmla="*/ 346261 h 2565026"/>
              <a:gd name="connsiteX14" fmla="*/ 231961 w 4050926"/>
              <a:gd name="connsiteY14" fmla="*/ 346261 h 2565026"/>
              <a:gd name="connsiteX15" fmla="*/ 231961 w 4050926"/>
              <a:gd name="connsiteY15" fmla="*/ 389964 h 2565026"/>
              <a:gd name="connsiteX16" fmla="*/ 231961 w 4050926"/>
              <a:gd name="connsiteY16" fmla="*/ 389964 h 2565026"/>
              <a:gd name="connsiteX17" fmla="*/ 231961 w 4050926"/>
              <a:gd name="connsiteY17" fmla="*/ 457200 h 2565026"/>
              <a:gd name="connsiteX18" fmla="*/ 285750 w 4050926"/>
              <a:gd name="connsiteY18" fmla="*/ 457200 h 2565026"/>
              <a:gd name="connsiteX19" fmla="*/ 285750 w 4050926"/>
              <a:gd name="connsiteY19" fmla="*/ 521073 h 2565026"/>
              <a:gd name="connsiteX20" fmla="*/ 316006 w 4050926"/>
              <a:gd name="connsiteY20" fmla="*/ 521073 h 2565026"/>
              <a:gd name="connsiteX21" fmla="*/ 316006 w 4050926"/>
              <a:gd name="connsiteY21" fmla="*/ 568138 h 2565026"/>
              <a:gd name="connsiteX22" fmla="*/ 336176 w 4050926"/>
              <a:gd name="connsiteY22" fmla="*/ 568138 h 2565026"/>
              <a:gd name="connsiteX23" fmla="*/ 336176 w 4050926"/>
              <a:gd name="connsiteY23" fmla="*/ 635373 h 2565026"/>
              <a:gd name="connsiteX24" fmla="*/ 352985 w 4050926"/>
              <a:gd name="connsiteY24" fmla="*/ 635373 h 2565026"/>
              <a:gd name="connsiteX25" fmla="*/ 352985 w 4050926"/>
              <a:gd name="connsiteY25" fmla="*/ 668991 h 2565026"/>
              <a:gd name="connsiteX26" fmla="*/ 369794 w 4050926"/>
              <a:gd name="connsiteY26" fmla="*/ 668991 h 2565026"/>
              <a:gd name="connsiteX27" fmla="*/ 369794 w 4050926"/>
              <a:gd name="connsiteY27" fmla="*/ 722779 h 2565026"/>
              <a:gd name="connsiteX28" fmla="*/ 386603 w 4050926"/>
              <a:gd name="connsiteY28" fmla="*/ 722779 h 2565026"/>
              <a:gd name="connsiteX29" fmla="*/ 386603 w 4050926"/>
              <a:gd name="connsiteY29" fmla="*/ 773206 h 2565026"/>
              <a:gd name="connsiteX30" fmla="*/ 430306 w 4050926"/>
              <a:gd name="connsiteY30" fmla="*/ 773206 h 2565026"/>
              <a:gd name="connsiteX31" fmla="*/ 430306 w 4050926"/>
              <a:gd name="connsiteY31" fmla="*/ 816909 h 2565026"/>
              <a:gd name="connsiteX32" fmla="*/ 453838 w 4050926"/>
              <a:gd name="connsiteY32" fmla="*/ 816909 h 2565026"/>
              <a:gd name="connsiteX33" fmla="*/ 453838 w 4050926"/>
              <a:gd name="connsiteY33" fmla="*/ 850526 h 2565026"/>
              <a:gd name="connsiteX34" fmla="*/ 487456 w 4050926"/>
              <a:gd name="connsiteY34" fmla="*/ 850526 h 2565026"/>
              <a:gd name="connsiteX35" fmla="*/ 487456 w 4050926"/>
              <a:gd name="connsiteY35" fmla="*/ 897591 h 2565026"/>
              <a:gd name="connsiteX36" fmla="*/ 527797 w 4050926"/>
              <a:gd name="connsiteY36" fmla="*/ 897591 h 2565026"/>
              <a:gd name="connsiteX37" fmla="*/ 527797 w 4050926"/>
              <a:gd name="connsiteY37" fmla="*/ 927847 h 2565026"/>
              <a:gd name="connsiteX38" fmla="*/ 574861 w 4050926"/>
              <a:gd name="connsiteY38" fmla="*/ 927847 h 2565026"/>
              <a:gd name="connsiteX39" fmla="*/ 574861 w 4050926"/>
              <a:gd name="connsiteY39" fmla="*/ 984997 h 2565026"/>
              <a:gd name="connsiteX40" fmla="*/ 608479 w 4050926"/>
              <a:gd name="connsiteY40" fmla="*/ 984997 h 2565026"/>
              <a:gd name="connsiteX41" fmla="*/ 608479 w 4050926"/>
              <a:gd name="connsiteY41" fmla="*/ 1065679 h 2565026"/>
              <a:gd name="connsiteX42" fmla="*/ 648820 w 4050926"/>
              <a:gd name="connsiteY42" fmla="*/ 1065679 h 2565026"/>
              <a:gd name="connsiteX43" fmla="*/ 648820 w 4050926"/>
              <a:gd name="connsiteY43" fmla="*/ 1112744 h 2565026"/>
              <a:gd name="connsiteX44" fmla="*/ 682438 w 4050926"/>
              <a:gd name="connsiteY44" fmla="*/ 1112744 h 2565026"/>
              <a:gd name="connsiteX45" fmla="*/ 682438 w 4050926"/>
              <a:gd name="connsiteY45" fmla="*/ 1169894 h 2565026"/>
              <a:gd name="connsiteX46" fmla="*/ 722779 w 4050926"/>
              <a:gd name="connsiteY46" fmla="*/ 1169894 h 2565026"/>
              <a:gd name="connsiteX47" fmla="*/ 722779 w 4050926"/>
              <a:gd name="connsiteY47" fmla="*/ 1233767 h 2565026"/>
              <a:gd name="connsiteX48" fmla="*/ 742950 w 4050926"/>
              <a:gd name="connsiteY48" fmla="*/ 1233767 h 2565026"/>
              <a:gd name="connsiteX49" fmla="*/ 742950 w 4050926"/>
              <a:gd name="connsiteY49" fmla="*/ 1270747 h 2565026"/>
              <a:gd name="connsiteX50" fmla="*/ 786653 w 4050926"/>
              <a:gd name="connsiteY50" fmla="*/ 1270747 h 2565026"/>
              <a:gd name="connsiteX51" fmla="*/ 786653 w 4050926"/>
              <a:gd name="connsiteY51" fmla="*/ 1311088 h 2565026"/>
              <a:gd name="connsiteX52" fmla="*/ 816908 w 4050926"/>
              <a:gd name="connsiteY52" fmla="*/ 1311088 h 2565026"/>
              <a:gd name="connsiteX53" fmla="*/ 816908 w 4050926"/>
              <a:gd name="connsiteY53" fmla="*/ 1337982 h 2565026"/>
              <a:gd name="connsiteX54" fmla="*/ 914400 w 4050926"/>
              <a:gd name="connsiteY54" fmla="*/ 1337982 h 2565026"/>
              <a:gd name="connsiteX55" fmla="*/ 911578 w 4050926"/>
              <a:gd name="connsiteY55" fmla="*/ 1366204 h 2565026"/>
              <a:gd name="connsiteX56" fmla="*/ 941294 w 4050926"/>
              <a:gd name="connsiteY56" fmla="*/ 1364876 h 2565026"/>
              <a:gd name="connsiteX57" fmla="*/ 941294 w 4050926"/>
              <a:gd name="connsiteY57" fmla="*/ 1415303 h 2565026"/>
              <a:gd name="connsiteX58" fmla="*/ 1001806 w 4050926"/>
              <a:gd name="connsiteY58" fmla="*/ 1415303 h 2565026"/>
              <a:gd name="connsiteX59" fmla="*/ 1001806 w 4050926"/>
              <a:gd name="connsiteY59" fmla="*/ 1452282 h 2565026"/>
              <a:gd name="connsiteX60" fmla="*/ 1042147 w 4050926"/>
              <a:gd name="connsiteY60" fmla="*/ 1452282 h 2565026"/>
              <a:gd name="connsiteX61" fmla="*/ 1042147 w 4050926"/>
              <a:gd name="connsiteY61" fmla="*/ 1489261 h 2565026"/>
              <a:gd name="connsiteX62" fmla="*/ 1102658 w 4050926"/>
              <a:gd name="connsiteY62" fmla="*/ 1489261 h 2565026"/>
              <a:gd name="connsiteX63" fmla="*/ 1102658 w 4050926"/>
              <a:gd name="connsiteY63" fmla="*/ 1529603 h 2565026"/>
              <a:gd name="connsiteX64" fmla="*/ 1163170 w 4050926"/>
              <a:gd name="connsiteY64" fmla="*/ 1529603 h 2565026"/>
              <a:gd name="connsiteX65" fmla="*/ 1163170 w 4050926"/>
              <a:gd name="connsiteY65" fmla="*/ 1563220 h 2565026"/>
              <a:gd name="connsiteX66" fmla="*/ 1163170 w 4050926"/>
              <a:gd name="connsiteY66" fmla="*/ 1563220 h 2565026"/>
              <a:gd name="connsiteX67" fmla="*/ 1190064 w 4050926"/>
              <a:gd name="connsiteY67" fmla="*/ 1563220 h 2565026"/>
              <a:gd name="connsiteX68" fmla="*/ 1190064 w 4050926"/>
              <a:gd name="connsiteY68" fmla="*/ 1610285 h 2565026"/>
              <a:gd name="connsiteX69" fmla="*/ 1233767 w 4050926"/>
              <a:gd name="connsiteY69" fmla="*/ 1610285 h 2565026"/>
              <a:gd name="connsiteX70" fmla="*/ 1233767 w 4050926"/>
              <a:gd name="connsiteY70" fmla="*/ 1647264 h 2565026"/>
              <a:gd name="connsiteX71" fmla="*/ 1257300 w 4050926"/>
              <a:gd name="connsiteY71" fmla="*/ 1647264 h 2565026"/>
              <a:gd name="connsiteX72" fmla="*/ 1274108 w 4050926"/>
              <a:gd name="connsiteY72" fmla="*/ 1647264 h 2565026"/>
              <a:gd name="connsiteX73" fmla="*/ 1274108 w 4050926"/>
              <a:gd name="connsiteY73" fmla="*/ 1667435 h 2565026"/>
              <a:gd name="connsiteX74" fmla="*/ 1321173 w 4050926"/>
              <a:gd name="connsiteY74" fmla="*/ 1667435 h 2565026"/>
              <a:gd name="connsiteX75" fmla="*/ 1321173 w 4050926"/>
              <a:gd name="connsiteY75" fmla="*/ 1717861 h 2565026"/>
              <a:gd name="connsiteX76" fmla="*/ 1422026 w 4050926"/>
              <a:gd name="connsiteY76" fmla="*/ 1717861 h 2565026"/>
              <a:gd name="connsiteX77" fmla="*/ 1422026 w 4050926"/>
              <a:gd name="connsiteY77" fmla="*/ 1771650 h 2565026"/>
              <a:gd name="connsiteX78" fmla="*/ 1472453 w 4050926"/>
              <a:gd name="connsiteY78" fmla="*/ 1771650 h 2565026"/>
              <a:gd name="connsiteX79" fmla="*/ 1472453 w 4050926"/>
              <a:gd name="connsiteY79" fmla="*/ 1801906 h 2565026"/>
              <a:gd name="connsiteX80" fmla="*/ 1536326 w 4050926"/>
              <a:gd name="connsiteY80" fmla="*/ 1801906 h 2565026"/>
              <a:gd name="connsiteX81" fmla="*/ 1536326 w 4050926"/>
              <a:gd name="connsiteY81" fmla="*/ 1852332 h 2565026"/>
              <a:gd name="connsiteX82" fmla="*/ 1606923 w 4050926"/>
              <a:gd name="connsiteY82" fmla="*/ 1852332 h 2565026"/>
              <a:gd name="connsiteX83" fmla="*/ 1606923 w 4050926"/>
              <a:gd name="connsiteY83" fmla="*/ 1879226 h 2565026"/>
              <a:gd name="connsiteX84" fmla="*/ 1714500 w 4050926"/>
              <a:gd name="connsiteY84" fmla="*/ 1879226 h 2565026"/>
              <a:gd name="connsiteX85" fmla="*/ 1714500 w 4050926"/>
              <a:gd name="connsiteY85" fmla="*/ 1899397 h 2565026"/>
              <a:gd name="connsiteX86" fmla="*/ 1764926 w 4050926"/>
              <a:gd name="connsiteY86" fmla="*/ 1899397 h 2565026"/>
              <a:gd name="connsiteX87" fmla="*/ 1764926 w 4050926"/>
              <a:gd name="connsiteY87" fmla="*/ 1933014 h 2565026"/>
              <a:gd name="connsiteX88" fmla="*/ 1906120 w 4050926"/>
              <a:gd name="connsiteY88" fmla="*/ 1933014 h 2565026"/>
              <a:gd name="connsiteX89" fmla="*/ 1906120 w 4050926"/>
              <a:gd name="connsiteY89" fmla="*/ 1983441 h 2565026"/>
              <a:gd name="connsiteX90" fmla="*/ 2074208 w 4050926"/>
              <a:gd name="connsiteY90" fmla="*/ 1983441 h 2565026"/>
              <a:gd name="connsiteX91" fmla="*/ 2074208 w 4050926"/>
              <a:gd name="connsiteY91" fmla="*/ 2020420 h 2565026"/>
              <a:gd name="connsiteX92" fmla="*/ 2127997 w 4050926"/>
              <a:gd name="connsiteY92" fmla="*/ 2020420 h 2565026"/>
              <a:gd name="connsiteX93" fmla="*/ 2127997 w 4050926"/>
              <a:gd name="connsiteY93" fmla="*/ 2050676 h 2565026"/>
              <a:gd name="connsiteX94" fmla="*/ 2188508 w 4050926"/>
              <a:gd name="connsiteY94" fmla="*/ 2050676 h 2565026"/>
              <a:gd name="connsiteX95" fmla="*/ 2188508 w 4050926"/>
              <a:gd name="connsiteY95" fmla="*/ 2064123 h 2565026"/>
              <a:gd name="connsiteX96" fmla="*/ 2242297 w 4050926"/>
              <a:gd name="connsiteY96" fmla="*/ 2064123 h 2565026"/>
              <a:gd name="connsiteX97" fmla="*/ 2242297 w 4050926"/>
              <a:gd name="connsiteY97" fmla="*/ 2101103 h 2565026"/>
              <a:gd name="connsiteX98" fmla="*/ 2279276 w 4050926"/>
              <a:gd name="connsiteY98" fmla="*/ 2101103 h 2565026"/>
              <a:gd name="connsiteX99" fmla="*/ 2279276 w 4050926"/>
              <a:gd name="connsiteY99" fmla="*/ 2117911 h 2565026"/>
              <a:gd name="connsiteX100" fmla="*/ 2366682 w 4050926"/>
              <a:gd name="connsiteY100" fmla="*/ 2117911 h 2565026"/>
              <a:gd name="connsiteX101" fmla="*/ 2366682 w 4050926"/>
              <a:gd name="connsiteY101" fmla="*/ 2158253 h 2565026"/>
              <a:gd name="connsiteX102" fmla="*/ 2407023 w 4050926"/>
              <a:gd name="connsiteY102" fmla="*/ 2158253 h 2565026"/>
              <a:gd name="connsiteX103" fmla="*/ 2407023 w 4050926"/>
              <a:gd name="connsiteY103" fmla="*/ 2185147 h 2565026"/>
              <a:gd name="connsiteX104" fmla="*/ 2618814 w 4050926"/>
              <a:gd name="connsiteY104" fmla="*/ 2185147 h 2565026"/>
              <a:gd name="connsiteX105" fmla="*/ 2618814 w 4050926"/>
              <a:gd name="connsiteY105" fmla="*/ 2185147 h 2565026"/>
              <a:gd name="connsiteX106" fmla="*/ 2645708 w 4050926"/>
              <a:gd name="connsiteY106" fmla="*/ 2212041 h 2565026"/>
              <a:gd name="connsiteX107" fmla="*/ 2645708 w 4050926"/>
              <a:gd name="connsiteY107" fmla="*/ 2242297 h 2565026"/>
              <a:gd name="connsiteX108" fmla="*/ 2709582 w 4050926"/>
              <a:gd name="connsiteY108" fmla="*/ 2242297 h 2565026"/>
              <a:gd name="connsiteX109" fmla="*/ 2709582 w 4050926"/>
              <a:gd name="connsiteY109" fmla="*/ 2272553 h 2565026"/>
              <a:gd name="connsiteX110" fmla="*/ 2756647 w 4050926"/>
              <a:gd name="connsiteY110" fmla="*/ 2272553 h 2565026"/>
              <a:gd name="connsiteX111" fmla="*/ 2756647 w 4050926"/>
              <a:gd name="connsiteY111" fmla="*/ 2316256 h 2565026"/>
              <a:gd name="connsiteX112" fmla="*/ 3035673 w 4050926"/>
              <a:gd name="connsiteY112" fmla="*/ 2316256 h 2565026"/>
              <a:gd name="connsiteX113" fmla="*/ 3035673 w 4050926"/>
              <a:gd name="connsiteY113" fmla="*/ 2353235 h 2565026"/>
              <a:gd name="connsiteX114" fmla="*/ 3321423 w 4050926"/>
              <a:gd name="connsiteY114" fmla="*/ 2353235 h 2565026"/>
              <a:gd name="connsiteX115" fmla="*/ 3321423 w 4050926"/>
              <a:gd name="connsiteY115" fmla="*/ 2417109 h 2565026"/>
              <a:gd name="connsiteX116" fmla="*/ 3422276 w 4050926"/>
              <a:gd name="connsiteY116" fmla="*/ 2417109 h 2565026"/>
              <a:gd name="connsiteX117" fmla="*/ 3422276 w 4050926"/>
              <a:gd name="connsiteY117" fmla="*/ 2504514 h 2565026"/>
              <a:gd name="connsiteX118" fmla="*/ 3435723 w 4050926"/>
              <a:gd name="connsiteY118" fmla="*/ 2504514 h 2565026"/>
              <a:gd name="connsiteX119" fmla="*/ 3435723 w 4050926"/>
              <a:gd name="connsiteY119" fmla="*/ 2565026 h 2565026"/>
              <a:gd name="connsiteX120" fmla="*/ 4050926 w 4050926"/>
              <a:gd name="connsiteY120" fmla="*/ 2565026 h 2565026"/>
              <a:gd name="connsiteX0" fmla="*/ 0 w 4050926"/>
              <a:gd name="connsiteY0" fmla="*/ 0 h 2565026"/>
              <a:gd name="connsiteX1" fmla="*/ 0 w 4050926"/>
              <a:gd name="connsiteY1" fmla="*/ 53788 h 2565026"/>
              <a:gd name="connsiteX2" fmla="*/ 57150 w 4050926"/>
              <a:gd name="connsiteY2" fmla="*/ 53788 h 2565026"/>
              <a:gd name="connsiteX3" fmla="*/ 57150 w 4050926"/>
              <a:gd name="connsiteY3" fmla="*/ 100853 h 2565026"/>
              <a:gd name="connsiteX4" fmla="*/ 90767 w 4050926"/>
              <a:gd name="connsiteY4" fmla="*/ 100853 h 2565026"/>
              <a:gd name="connsiteX5" fmla="*/ 90767 w 4050926"/>
              <a:gd name="connsiteY5" fmla="*/ 141194 h 2565026"/>
              <a:gd name="connsiteX6" fmla="*/ 127747 w 4050926"/>
              <a:gd name="connsiteY6" fmla="*/ 141194 h 2565026"/>
              <a:gd name="connsiteX7" fmla="*/ 127747 w 4050926"/>
              <a:gd name="connsiteY7" fmla="*/ 171450 h 2565026"/>
              <a:gd name="connsiteX8" fmla="*/ 151279 w 4050926"/>
              <a:gd name="connsiteY8" fmla="*/ 171450 h 2565026"/>
              <a:gd name="connsiteX9" fmla="*/ 151279 w 4050926"/>
              <a:gd name="connsiteY9" fmla="*/ 221876 h 2565026"/>
              <a:gd name="connsiteX10" fmla="*/ 171450 w 4050926"/>
              <a:gd name="connsiteY10" fmla="*/ 221876 h 2565026"/>
              <a:gd name="connsiteX11" fmla="*/ 171450 w 4050926"/>
              <a:gd name="connsiteY11" fmla="*/ 265579 h 2565026"/>
              <a:gd name="connsiteX12" fmla="*/ 208429 w 4050926"/>
              <a:gd name="connsiteY12" fmla="*/ 265579 h 2565026"/>
              <a:gd name="connsiteX13" fmla="*/ 208429 w 4050926"/>
              <a:gd name="connsiteY13" fmla="*/ 346261 h 2565026"/>
              <a:gd name="connsiteX14" fmla="*/ 231961 w 4050926"/>
              <a:gd name="connsiteY14" fmla="*/ 346261 h 2565026"/>
              <a:gd name="connsiteX15" fmla="*/ 231961 w 4050926"/>
              <a:gd name="connsiteY15" fmla="*/ 389964 h 2565026"/>
              <a:gd name="connsiteX16" fmla="*/ 231961 w 4050926"/>
              <a:gd name="connsiteY16" fmla="*/ 389964 h 2565026"/>
              <a:gd name="connsiteX17" fmla="*/ 231961 w 4050926"/>
              <a:gd name="connsiteY17" fmla="*/ 457200 h 2565026"/>
              <a:gd name="connsiteX18" fmla="*/ 285750 w 4050926"/>
              <a:gd name="connsiteY18" fmla="*/ 457200 h 2565026"/>
              <a:gd name="connsiteX19" fmla="*/ 285750 w 4050926"/>
              <a:gd name="connsiteY19" fmla="*/ 521073 h 2565026"/>
              <a:gd name="connsiteX20" fmla="*/ 316006 w 4050926"/>
              <a:gd name="connsiteY20" fmla="*/ 521073 h 2565026"/>
              <a:gd name="connsiteX21" fmla="*/ 316006 w 4050926"/>
              <a:gd name="connsiteY21" fmla="*/ 568138 h 2565026"/>
              <a:gd name="connsiteX22" fmla="*/ 336176 w 4050926"/>
              <a:gd name="connsiteY22" fmla="*/ 568138 h 2565026"/>
              <a:gd name="connsiteX23" fmla="*/ 336176 w 4050926"/>
              <a:gd name="connsiteY23" fmla="*/ 635373 h 2565026"/>
              <a:gd name="connsiteX24" fmla="*/ 352985 w 4050926"/>
              <a:gd name="connsiteY24" fmla="*/ 635373 h 2565026"/>
              <a:gd name="connsiteX25" fmla="*/ 352985 w 4050926"/>
              <a:gd name="connsiteY25" fmla="*/ 668991 h 2565026"/>
              <a:gd name="connsiteX26" fmla="*/ 369794 w 4050926"/>
              <a:gd name="connsiteY26" fmla="*/ 668991 h 2565026"/>
              <a:gd name="connsiteX27" fmla="*/ 369794 w 4050926"/>
              <a:gd name="connsiteY27" fmla="*/ 722779 h 2565026"/>
              <a:gd name="connsiteX28" fmla="*/ 386603 w 4050926"/>
              <a:gd name="connsiteY28" fmla="*/ 722779 h 2565026"/>
              <a:gd name="connsiteX29" fmla="*/ 386603 w 4050926"/>
              <a:gd name="connsiteY29" fmla="*/ 773206 h 2565026"/>
              <a:gd name="connsiteX30" fmla="*/ 430306 w 4050926"/>
              <a:gd name="connsiteY30" fmla="*/ 773206 h 2565026"/>
              <a:gd name="connsiteX31" fmla="*/ 430306 w 4050926"/>
              <a:gd name="connsiteY31" fmla="*/ 816909 h 2565026"/>
              <a:gd name="connsiteX32" fmla="*/ 453838 w 4050926"/>
              <a:gd name="connsiteY32" fmla="*/ 816909 h 2565026"/>
              <a:gd name="connsiteX33" fmla="*/ 453838 w 4050926"/>
              <a:gd name="connsiteY33" fmla="*/ 850526 h 2565026"/>
              <a:gd name="connsiteX34" fmla="*/ 487456 w 4050926"/>
              <a:gd name="connsiteY34" fmla="*/ 850526 h 2565026"/>
              <a:gd name="connsiteX35" fmla="*/ 487456 w 4050926"/>
              <a:gd name="connsiteY35" fmla="*/ 897591 h 2565026"/>
              <a:gd name="connsiteX36" fmla="*/ 527797 w 4050926"/>
              <a:gd name="connsiteY36" fmla="*/ 897591 h 2565026"/>
              <a:gd name="connsiteX37" fmla="*/ 527797 w 4050926"/>
              <a:gd name="connsiteY37" fmla="*/ 927847 h 2565026"/>
              <a:gd name="connsiteX38" fmla="*/ 574861 w 4050926"/>
              <a:gd name="connsiteY38" fmla="*/ 927847 h 2565026"/>
              <a:gd name="connsiteX39" fmla="*/ 574861 w 4050926"/>
              <a:gd name="connsiteY39" fmla="*/ 984997 h 2565026"/>
              <a:gd name="connsiteX40" fmla="*/ 608479 w 4050926"/>
              <a:gd name="connsiteY40" fmla="*/ 984997 h 2565026"/>
              <a:gd name="connsiteX41" fmla="*/ 608479 w 4050926"/>
              <a:gd name="connsiteY41" fmla="*/ 1065679 h 2565026"/>
              <a:gd name="connsiteX42" fmla="*/ 648820 w 4050926"/>
              <a:gd name="connsiteY42" fmla="*/ 1065679 h 2565026"/>
              <a:gd name="connsiteX43" fmla="*/ 648820 w 4050926"/>
              <a:gd name="connsiteY43" fmla="*/ 1112744 h 2565026"/>
              <a:gd name="connsiteX44" fmla="*/ 682438 w 4050926"/>
              <a:gd name="connsiteY44" fmla="*/ 1112744 h 2565026"/>
              <a:gd name="connsiteX45" fmla="*/ 682438 w 4050926"/>
              <a:gd name="connsiteY45" fmla="*/ 1169894 h 2565026"/>
              <a:gd name="connsiteX46" fmla="*/ 722779 w 4050926"/>
              <a:gd name="connsiteY46" fmla="*/ 1169894 h 2565026"/>
              <a:gd name="connsiteX47" fmla="*/ 722779 w 4050926"/>
              <a:gd name="connsiteY47" fmla="*/ 1233767 h 2565026"/>
              <a:gd name="connsiteX48" fmla="*/ 742950 w 4050926"/>
              <a:gd name="connsiteY48" fmla="*/ 1233767 h 2565026"/>
              <a:gd name="connsiteX49" fmla="*/ 742950 w 4050926"/>
              <a:gd name="connsiteY49" fmla="*/ 1270747 h 2565026"/>
              <a:gd name="connsiteX50" fmla="*/ 786653 w 4050926"/>
              <a:gd name="connsiteY50" fmla="*/ 1270747 h 2565026"/>
              <a:gd name="connsiteX51" fmla="*/ 786653 w 4050926"/>
              <a:gd name="connsiteY51" fmla="*/ 1311088 h 2565026"/>
              <a:gd name="connsiteX52" fmla="*/ 816908 w 4050926"/>
              <a:gd name="connsiteY52" fmla="*/ 1311088 h 2565026"/>
              <a:gd name="connsiteX53" fmla="*/ 816908 w 4050926"/>
              <a:gd name="connsiteY53" fmla="*/ 1337982 h 2565026"/>
              <a:gd name="connsiteX54" fmla="*/ 914400 w 4050926"/>
              <a:gd name="connsiteY54" fmla="*/ 1337982 h 2565026"/>
              <a:gd name="connsiteX55" fmla="*/ 911578 w 4050926"/>
              <a:gd name="connsiteY55" fmla="*/ 1366204 h 2565026"/>
              <a:gd name="connsiteX56" fmla="*/ 941294 w 4050926"/>
              <a:gd name="connsiteY56" fmla="*/ 1364876 h 2565026"/>
              <a:gd name="connsiteX57" fmla="*/ 941294 w 4050926"/>
              <a:gd name="connsiteY57" fmla="*/ 1415303 h 2565026"/>
              <a:gd name="connsiteX58" fmla="*/ 1001806 w 4050926"/>
              <a:gd name="connsiteY58" fmla="*/ 1415303 h 2565026"/>
              <a:gd name="connsiteX59" fmla="*/ 1001806 w 4050926"/>
              <a:gd name="connsiteY59" fmla="*/ 1452282 h 2565026"/>
              <a:gd name="connsiteX60" fmla="*/ 1042147 w 4050926"/>
              <a:gd name="connsiteY60" fmla="*/ 1452282 h 2565026"/>
              <a:gd name="connsiteX61" fmla="*/ 1042147 w 4050926"/>
              <a:gd name="connsiteY61" fmla="*/ 1489261 h 2565026"/>
              <a:gd name="connsiteX62" fmla="*/ 1102658 w 4050926"/>
              <a:gd name="connsiteY62" fmla="*/ 1489261 h 2565026"/>
              <a:gd name="connsiteX63" fmla="*/ 1102658 w 4050926"/>
              <a:gd name="connsiteY63" fmla="*/ 1529603 h 2565026"/>
              <a:gd name="connsiteX64" fmla="*/ 1163170 w 4050926"/>
              <a:gd name="connsiteY64" fmla="*/ 1529603 h 2565026"/>
              <a:gd name="connsiteX65" fmla="*/ 1163170 w 4050926"/>
              <a:gd name="connsiteY65" fmla="*/ 1563220 h 2565026"/>
              <a:gd name="connsiteX66" fmla="*/ 1163170 w 4050926"/>
              <a:gd name="connsiteY66" fmla="*/ 1563220 h 2565026"/>
              <a:gd name="connsiteX67" fmla="*/ 1190064 w 4050926"/>
              <a:gd name="connsiteY67" fmla="*/ 1563220 h 2565026"/>
              <a:gd name="connsiteX68" fmla="*/ 1190064 w 4050926"/>
              <a:gd name="connsiteY68" fmla="*/ 1610285 h 2565026"/>
              <a:gd name="connsiteX69" fmla="*/ 1233767 w 4050926"/>
              <a:gd name="connsiteY69" fmla="*/ 1610285 h 2565026"/>
              <a:gd name="connsiteX70" fmla="*/ 1233767 w 4050926"/>
              <a:gd name="connsiteY70" fmla="*/ 1647264 h 2565026"/>
              <a:gd name="connsiteX71" fmla="*/ 1257300 w 4050926"/>
              <a:gd name="connsiteY71" fmla="*/ 1647264 h 2565026"/>
              <a:gd name="connsiteX72" fmla="*/ 1274108 w 4050926"/>
              <a:gd name="connsiteY72" fmla="*/ 1647264 h 2565026"/>
              <a:gd name="connsiteX73" fmla="*/ 1274108 w 4050926"/>
              <a:gd name="connsiteY73" fmla="*/ 1667435 h 2565026"/>
              <a:gd name="connsiteX74" fmla="*/ 1321173 w 4050926"/>
              <a:gd name="connsiteY74" fmla="*/ 1667435 h 2565026"/>
              <a:gd name="connsiteX75" fmla="*/ 1321173 w 4050926"/>
              <a:gd name="connsiteY75" fmla="*/ 1717861 h 2565026"/>
              <a:gd name="connsiteX76" fmla="*/ 1422026 w 4050926"/>
              <a:gd name="connsiteY76" fmla="*/ 1717861 h 2565026"/>
              <a:gd name="connsiteX77" fmla="*/ 1422026 w 4050926"/>
              <a:gd name="connsiteY77" fmla="*/ 1771650 h 2565026"/>
              <a:gd name="connsiteX78" fmla="*/ 1472453 w 4050926"/>
              <a:gd name="connsiteY78" fmla="*/ 1771650 h 2565026"/>
              <a:gd name="connsiteX79" fmla="*/ 1472453 w 4050926"/>
              <a:gd name="connsiteY79" fmla="*/ 1801906 h 2565026"/>
              <a:gd name="connsiteX80" fmla="*/ 1536326 w 4050926"/>
              <a:gd name="connsiteY80" fmla="*/ 1801906 h 2565026"/>
              <a:gd name="connsiteX81" fmla="*/ 1536326 w 4050926"/>
              <a:gd name="connsiteY81" fmla="*/ 1852332 h 2565026"/>
              <a:gd name="connsiteX82" fmla="*/ 1606923 w 4050926"/>
              <a:gd name="connsiteY82" fmla="*/ 1852332 h 2565026"/>
              <a:gd name="connsiteX83" fmla="*/ 1606923 w 4050926"/>
              <a:gd name="connsiteY83" fmla="*/ 1879226 h 2565026"/>
              <a:gd name="connsiteX84" fmla="*/ 1714500 w 4050926"/>
              <a:gd name="connsiteY84" fmla="*/ 1879226 h 2565026"/>
              <a:gd name="connsiteX85" fmla="*/ 1714500 w 4050926"/>
              <a:gd name="connsiteY85" fmla="*/ 1899397 h 2565026"/>
              <a:gd name="connsiteX86" fmla="*/ 1764926 w 4050926"/>
              <a:gd name="connsiteY86" fmla="*/ 1899397 h 2565026"/>
              <a:gd name="connsiteX87" fmla="*/ 1764926 w 4050926"/>
              <a:gd name="connsiteY87" fmla="*/ 1933014 h 2565026"/>
              <a:gd name="connsiteX88" fmla="*/ 1906120 w 4050926"/>
              <a:gd name="connsiteY88" fmla="*/ 1933014 h 2565026"/>
              <a:gd name="connsiteX89" fmla="*/ 1906120 w 4050926"/>
              <a:gd name="connsiteY89" fmla="*/ 1983441 h 2565026"/>
              <a:gd name="connsiteX90" fmla="*/ 2074208 w 4050926"/>
              <a:gd name="connsiteY90" fmla="*/ 1983441 h 2565026"/>
              <a:gd name="connsiteX91" fmla="*/ 2074208 w 4050926"/>
              <a:gd name="connsiteY91" fmla="*/ 2020420 h 2565026"/>
              <a:gd name="connsiteX92" fmla="*/ 2127997 w 4050926"/>
              <a:gd name="connsiteY92" fmla="*/ 2020420 h 2565026"/>
              <a:gd name="connsiteX93" fmla="*/ 2127997 w 4050926"/>
              <a:gd name="connsiteY93" fmla="*/ 2050676 h 2565026"/>
              <a:gd name="connsiteX94" fmla="*/ 2188508 w 4050926"/>
              <a:gd name="connsiteY94" fmla="*/ 2050676 h 2565026"/>
              <a:gd name="connsiteX95" fmla="*/ 2188508 w 4050926"/>
              <a:gd name="connsiteY95" fmla="*/ 2064123 h 2565026"/>
              <a:gd name="connsiteX96" fmla="*/ 2242297 w 4050926"/>
              <a:gd name="connsiteY96" fmla="*/ 2064123 h 2565026"/>
              <a:gd name="connsiteX97" fmla="*/ 2242297 w 4050926"/>
              <a:gd name="connsiteY97" fmla="*/ 2101103 h 2565026"/>
              <a:gd name="connsiteX98" fmla="*/ 2279276 w 4050926"/>
              <a:gd name="connsiteY98" fmla="*/ 2101103 h 2565026"/>
              <a:gd name="connsiteX99" fmla="*/ 2279276 w 4050926"/>
              <a:gd name="connsiteY99" fmla="*/ 2117911 h 2565026"/>
              <a:gd name="connsiteX100" fmla="*/ 2366682 w 4050926"/>
              <a:gd name="connsiteY100" fmla="*/ 2117911 h 2565026"/>
              <a:gd name="connsiteX101" fmla="*/ 2366682 w 4050926"/>
              <a:gd name="connsiteY101" fmla="*/ 2158253 h 2565026"/>
              <a:gd name="connsiteX102" fmla="*/ 2407023 w 4050926"/>
              <a:gd name="connsiteY102" fmla="*/ 2158253 h 2565026"/>
              <a:gd name="connsiteX103" fmla="*/ 2407023 w 4050926"/>
              <a:gd name="connsiteY103" fmla="*/ 2185147 h 2565026"/>
              <a:gd name="connsiteX104" fmla="*/ 2618814 w 4050926"/>
              <a:gd name="connsiteY104" fmla="*/ 2185147 h 2565026"/>
              <a:gd name="connsiteX105" fmla="*/ 2618814 w 4050926"/>
              <a:gd name="connsiteY105" fmla="*/ 2185147 h 2565026"/>
              <a:gd name="connsiteX106" fmla="*/ 2645708 w 4050926"/>
              <a:gd name="connsiteY106" fmla="*/ 2212041 h 2565026"/>
              <a:gd name="connsiteX107" fmla="*/ 2645708 w 4050926"/>
              <a:gd name="connsiteY107" fmla="*/ 2242297 h 2565026"/>
              <a:gd name="connsiteX108" fmla="*/ 2709582 w 4050926"/>
              <a:gd name="connsiteY108" fmla="*/ 2242297 h 2565026"/>
              <a:gd name="connsiteX109" fmla="*/ 2709582 w 4050926"/>
              <a:gd name="connsiteY109" fmla="*/ 2272553 h 2565026"/>
              <a:gd name="connsiteX110" fmla="*/ 2756647 w 4050926"/>
              <a:gd name="connsiteY110" fmla="*/ 2272553 h 2565026"/>
              <a:gd name="connsiteX111" fmla="*/ 2756647 w 4050926"/>
              <a:gd name="connsiteY111" fmla="*/ 2316256 h 2565026"/>
              <a:gd name="connsiteX112" fmla="*/ 3035673 w 4050926"/>
              <a:gd name="connsiteY112" fmla="*/ 2316256 h 2565026"/>
              <a:gd name="connsiteX113" fmla="*/ 3035673 w 4050926"/>
              <a:gd name="connsiteY113" fmla="*/ 2353235 h 2565026"/>
              <a:gd name="connsiteX114" fmla="*/ 3321423 w 4050926"/>
              <a:gd name="connsiteY114" fmla="*/ 2353235 h 2565026"/>
              <a:gd name="connsiteX115" fmla="*/ 3321423 w 4050926"/>
              <a:gd name="connsiteY115" fmla="*/ 2417109 h 2565026"/>
              <a:gd name="connsiteX116" fmla="*/ 3422276 w 4050926"/>
              <a:gd name="connsiteY116" fmla="*/ 2417109 h 2565026"/>
              <a:gd name="connsiteX117" fmla="*/ 3422276 w 4050926"/>
              <a:gd name="connsiteY117" fmla="*/ 2504514 h 2565026"/>
              <a:gd name="connsiteX118" fmla="*/ 3435723 w 4050926"/>
              <a:gd name="connsiteY118" fmla="*/ 2504514 h 2565026"/>
              <a:gd name="connsiteX119" fmla="*/ 3435723 w 4050926"/>
              <a:gd name="connsiteY119" fmla="*/ 2565026 h 2565026"/>
              <a:gd name="connsiteX120" fmla="*/ 4050926 w 4050926"/>
              <a:gd name="connsiteY120" fmla="*/ 2565026 h 2565026"/>
              <a:gd name="connsiteX0" fmla="*/ 0 w 4050926"/>
              <a:gd name="connsiteY0" fmla="*/ 0 h 2565026"/>
              <a:gd name="connsiteX1" fmla="*/ 0 w 4050926"/>
              <a:gd name="connsiteY1" fmla="*/ 53788 h 2565026"/>
              <a:gd name="connsiteX2" fmla="*/ 57150 w 4050926"/>
              <a:gd name="connsiteY2" fmla="*/ 53788 h 2565026"/>
              <a:gd name="connsiteX3" fmla="*/ 57150 w 4050926"/>
              <a:gd name="connsiteY3" fmla="*/ 100853 h 2565026"/>
              <a:gd name="connsiteX4" fmla="*/ 90767 w 4050926"/>
              <a:gd name="connsiteY4" fmla="*/ 100853 h 2565026"/>
              <a:gd name="connsiteX5" fmla="*/ 90767 w 4050926"/>
              <a:gd name="connsiteY5" fmla="*/ 141194 h 2565026"/>
              <a:gd name="connsiteX6" fmla="*/ 127747 w 4050926"/>
              <a:gd name="connsiteY6" fmla="*/ 141194 h 2565026"/>
              <a:gd name="connsiteX7" fmla="*/ 127747 w 4050926"/>
              <a:gd name="connsiteY7" fmla="*/ 171450 h 2565026"/>
              <a:gd name="connsiteX8" fmla="*/ 151279 w 4050926"/>
              <a:gd name="connsiteY8" fmla="*/ 171450 h 2565026"/>
              <a:gd name="connsiteX9" fmla="*/ 151279 w 4050926"/>
              <a:gd name="connsiteY9" fmla="*/ 221876 h 2565026"/>
              <a:gd name="connsiteX10" fmla="*/ 171450 w 4050926"/>
              <a:gd name="connsiteY10" fmla="*/ 221876 h 2565026"/>
              <a:gd name="connsiteX11" fmla="*/ 171450 w 4050926"/>
              <a:gd name="connsiteY11" fmla="*/ 265579 h 2565026"/>
              <a:gd name="connsiteX12" fmla="*/ 208429 w 4050926"/>
              <a:gd name="connsiteY12" fmla="*/ 265579 h 2565026"/>
              <a:gd name="connsiteX13" fmla="*/ 208429 w 4050926"/>
              <a:gd name="connsiteY13" fmla="*/ 346261 h 2565026"/>
              <a:gd name="connsiteX14" fmla="*/ 231961 w 4050926"/>
              <a:gd name="connsiteY14" fmla="*/ 346261 h 2565026"/>
              <a:gd name="connsiteX15" fmla="*/ 231961 w 4050926"/>
              <a:gd name="connsiteY15" fmla="*/ 389964 h 2565026"/>
              <a:gd name="connsiteX16" fmla="*/ 231961 w 4050926"/>
              <a:gd name="connsiteY16" fmla="*/ 389964 h 2565026"/>
              <a:gd name="connsiteX17" fmla="*/ 231961 w 4050926"/>
              <a:gd name="connsiteY17" fmla="*/ 457200 h 2565026"/>
              <a:gd name="connsiteX18" fmla="*/ 285750 w 4050926"/>
              <a:gd name="connsiteY18" fmla="*/ 457200 h 2565026"/>
              <a:gd name="connsiteX19" fmla="*/ 285750 w 4050926"/>
              <a:gd name="connsiteY19" fmla="*/ 521073 h 2565026"/>
              <a:gd name="connsiteX20" fmla="*/ 316006 w 4050926"/>
              <a:gd name="connsiteY20" fmla="*/ 521073 h 2565026"/>
              <a:gd name="connsiteX21" fmla="*/ 316006 w 4050926"/>
              <a:gd name="connsiteY21" fmla="*/ 568138 h 2565026"/>
              <a:gd name="connsiteX22" fmla="*/ 336176 w 4050926"/>
              <a:gd name="connsiteY22" fmla="*/ 568138 h 2565026"/>
              <a:gd name="connsiteX23" fmla="*/ 336176 w 4050926"/>
              <a:gd name="connsiteY23" fmla="*/ 635373 h 2565026"/>
              <a:gd name="connsiteX24" fmla="*/ 352985 w 4050926"/>
              <a:gd name="connsiteY24" fmla="*/ 635373 h 2565026"/>
              <a:gd name="connsiteX25" fmla="*/ 352985 w 4050926"/>
              <a:gd name="connsiteY25" fmla="*/ 668991 h 2565026"/>
              <a:gd name="connsiteX26" fmla="*/ 369794 w 4050926"/>
              <a:gd name="connsiteY26" fmla="*/ 668991 h 2565026"/>
              <a:gd name="connsiteX27" fmla="*/ 369794 w 4050926"/>
              <a:gd name="connsiteY27" fmla="*/ 722779 h 2565026"/>
              <a:gd name="connsiteX28" fmla="*/ 386603 w 4050926"/>
              <a:gd name="connsiteY28" fmla="*/ 722779 h 2565026"/>
              <a:gd name="connsiteX29" fmla="*/ 386603 w 4050926"/>
              <a:gd name="connsiteY29" fmla="*/ 773206 h 2565026"/>
              <a:gd name="connsiteX30" fmla="*/ 430306 w 4050926"/>
              <a:gd name="connsiteY30" fmla="*/ 773206 h 2565026"/>
              <a:gd name="connsiteX31" fmla="*/ 430306 w 4050926"/>
              <a:gd name="connsiteY31" fmla="*/ 816909 h 2565026"/>
              <a:gd name="connsiteX32" fmla="*/ 453838 w 4050926"/>
              <a:gd name="connsiteY32" fmla="*/ 816909 h 2565026"/>
              <a:gd name="connsiteX33" fmla="*/ 453838 w 4050926"/>
              <a:gd name="connsiteY33" fmla="*/ 850526 h 2565026"/>
              <a:gd name="connsiteX34" fmla="*/ 487456 w 4050926"/>
              <a:gd name="connsiteY34" fmla="*/ 850526 h 2565026"/>
              <a:gd name="connsiteX35" fmla="*/ 487456 w 4050926"/>
              <a:gd name="connsiteY35" fmla="*/ 897591 h 2565026"/>
              <a:gd name="connsiteX36" fmla="*/ 527797 w 4050926"/>
              <a:gd name="connsiteY36" fmla="*/ 897591 h 2565026"/>
              <a:gd name="connsiteX37" fmla="*/ 527797 w 4050926"/>
              <a:gd name="connsiteY37" fmla="*/ 927847 h 2565026"/>
              <a:gd name="connsiteX38" fmla="*/ 574861 w 4050926"/>
              <a:gd name="connsiteY38" fmla="*/ 927847 h 2565026"/>
              <a:gd name="connsiteX39" fmla="*/ 574861 w 4050926"/>
              <a:gd name="connsiteY39" fmla="*/ 984997 h 2565026"/>
              <a:gd name="connsiteX40" fmla="*/ 608479 w 4050926"/>
              <a:gd name="connsiteY40" fmla="*/ 984997 h 2565026"/>
              <a:gd name="connsiteX41" fmla="*/ 608479 w 4050926"/>
              <a:gd name="connsiteY41" fmla="*/ 1065679 h 2565026"/>
              <a:gd name="connsiteX42" fmla="*/ 648820 w 4050926"/>
              <a:gd name="connsiteY42" fmla="*/ 1065679 h 2565026"/>
              <a:gd name="connsiteX43" fmla="*/ 648820 w 4050926"/>
              <a:gd name="connsiteY43" fmla="*/ 1112744 h 2565026"/>
              <a:gd name="connsiteX44" fmla="*/ 682438 w 4050926"/>
              <a:gd name="connsiteY44" fmla="*/ 1112744 h 2565026"/>
              <a:gd name="connsiteX45" fmla="*/ 682438 w 4050926"/>
              <a:gd name="connsiteY45" fmla="*/ 1169894 h 2565026"/>
              <a:gd name="connsiteX46" fmla="*/ 722779 w 4050926"/>
              <a:gd name="connsiteY46" fmla="*/ 1169894 h 2565026"/>
              <a:gd name="connsiteX47" fmla="*/ 722779 w 4050926"/>
              <a:gd name="connsiteY47" fmla="*/ 1233767 h 2565026"/>
              <a:gd name="connsiteX48" fmla="*/ 742950 w 4050926"/>
              <a:gd name="connsiteY48" fmla="*/ 1233767 h 2565026"/>
              <a:gd name="connsiteX49" fmla="*/ 742950 w 4050926"/>
              <a:gd name="connsiteY49" fmla="*/ 1270747 h 2565026"/>
              <a:gd name="connsiteX50" fmla="*/ 786653 w 4050926"/>
              <a:gd name="connsiteY50" fmla="*/ 1270747 h 2565026"/>
              <a:gd name="connsiteX51" fmla="*/ 786653 w 4050926"/>
              <a:gd name="connsiteY51" fmla="*/ 1311088 h 2565026"/>
              <a:gd name="connsiteX52" fmla="*/ 816908 w 4050926"/>
              <a:gd name="connsiteY52" fmla="*/ 1311088 h 2565026"/>
              <a:gd name="connsiteX53" fmla="*/ 816908 w 4050926"/>
              <a:gd name="connsiteY53" fmla="*/ 1337982 h 2565026"/>
              <a:gd name="connsiteX54" fmla="*/ 914400 w 4050926"/>
              <a:gd name="connsiteY54" fmla="*/ 1337982 h 2565026"/>
              <a:gd name="connsiteX55" fmla="*/ 911578 w 4050926"/>
              <a:gd name="connsiteY55" fmla="*/ 1366204 h 2565026"/>
              <a:gd name="connsiteX56" fmla="*/ 941294 w 4050926"/>
              <a:gd name="connsiteY56" fmla="*/ 1364876 h 2565026"/>
              <a:gd name="connsiteX57" fmla="*/ 941294 w 4050926"/>
              <a:gd name="connsiteY57" fmla="*/ 1415303 h 2565026"/>
              <a:gd name="connsiteX58" fmla="*/ 1001806 w 4050926"/>
              <a:gd name="connsiteY58" fmla="*/ 1415303 h 2565026"/>
              <a:gd name="connsiteX59" fmla="*/ 1001806 w 4050926"/>
              <a:gd name="connsiteY59" fmla="*/ 1452282 h 2565026"/>
              <a:gd name="connsiteX60" fmla="*/ 1042147 w 4050926"/>
              <a:gd name="connsiteY60" fmla="*/ 1452282 h 2565026"/>
              <a:gd name="connsiteX61" fmla="*/ 1042147 w 4050926"/>
              <a:gd name="connsiteY61" fmla="*/ 1489261 h 2565026"/>
              <a:gd name="connsiteX62" fmla="*/ 1102658 w 4050926"/>
              <a:gd name="connsiteY62" fmla="*/ 1489261 h 2565026"/>
              <a:gd name="connsiteX63" fmla="*/ 1102658 w 4050926"/>
              <a:gd name="connsiteY63" fmla="*/ 1529603 h 2565026"/>
              <a:gd name="connsiteX64" fmla="*/ 1163170 w 4050926"/>
              <a:gd name="connsiteY64" fmla="*/ 1529603 h 2565026"/>
              <a:gd name="connsiteX65" fmla="*/ 1163170 w 4050926"/>
              <a:gd name="connsiteY65" fmla="*/ 1563220 h 2565026"/>
              <a:gd name="connsiteX66" fmla="*/ 1163170 w 4050926"/>
              <a:gd name="connsiteY66" fmla="*/ 1563220 h 2565026"/>
              <a:gd name="connsiteX67" fmla="*/ 1190064 w 4050926"/>
              <a:gd name="connsiteY67" fmla="*/ 1563220 h 2565026"/>
              <a:gd name="connsiteX68" fmla="*/ 1190064 w 4050926"/>
              <a:gd name="connsiteY68" fmla="*/ 1610285 h 2565026"/>
              <a:gd name="connsiteX69" fmla="*/ 1233767 w 4050926"/>
              <a:gd name="connsiteY69" fmla="*/ 1610285 h 2565026"/>
              <a:gd name="connsiteX70" fmla="*/ 1233767 w 4050926"/>
              <a:gd name="connsiteY70" fmla="*/ 1647264 h 2565026"/>
              <a:gd name="connsiteX71" fmla="*/ 1257300 w 4050926"/>
              <a:gd name="connsiteY71" fmla="*/ 1647264 h 2565026"/>
              <a:gd name="connsiteX72" fmla="*/ 1274108 w 4050926"/>
              <a:gd name="connsiteY72" fmla="*/ 1647264 h 2565026"/>
              <a:gd name="connsiteX73" fmla="*/ 1274108 w 4050926"/>
              <a:gd name="connsiteY73" fmla="*/ 1667435 h 2565026"/>
              <a:gd name="connsiteX74" fmla="*/ 1321173 w 4050926"/>
              <a:gd name="connsiteY74" fmla="*/ 1667435 h 2565026"/>
              <a:gd name="connsiteX75" fmla="*/ 1321173 w 4050926"/>
              <a:gd name="connsiteY75" fmla="*/ 1717861 h 2565026"/>
              <a:gd name="connsiteX76" fmla="*/ 1422026 w 4050926"/>
              <a:gd name="connsiteY76" fmla="*/ 1717861 h 2565026"/>
              <a:gd name="connsiteX77" fmla="*/ 1422026 w 4050926"/>
              <a:gd name="connsiteY77" fmla="*/ 1771650 h 2565026"/>
              <a:gd name="connsiteX78" fmla="*/ 1472453 w 4050926"/>
              <a:gd name="connsiteY78" fmla="*/ 1771650 h 2565026"/>
              <a:gd name="connsiteX79" fmla="*/ 1472453 w 4050926"/>
              <a:gd name="connsiteY79" fmla="*/ 1801906 h 2565026"/>
              <a:gd name="connsiteX80" fmla="*/ 1536326 w 4050926"/>
              <a:gd name="connsiteY80" fmla="*/ 1801906 h 2565026"/>
              <a:gd name="connsiteX81" fmla="*/ 1536326 w 4050926"/>
              <a:gd name="connsiteY81" fmla="*/ 1852332 h 2565026"/>
              <a:gd name="connsiteX82" fmla="*/ 1606923 w 4050926"/>
              <a:gd name="connsiteY82" fmla="*/ 1852332 h 2565026"/>
              <a:gd name="connsiteX83" fmla="*/ 1606923 w 4050926"/>
              <a:gd name="connsiteY83" fmla="*/ 1879226 h 2565026"/>
              <a:gd name="connsiteX84" fmla="*/ 1714500 w 4050926"/>
              <a:gd name="connsiteY84" fmla="*/ 1879226 h 2565026"/>
              <a:gd name="connsiteX85" fmla="*/ 1714500 w 4050926"/>
              <a:gd name="connsiteY85" fmla="*/ 1899397 h 2565026"/>
              <a:gd name="connsiteX86" fmla="*/ 1764926 w 4050926"/>
              <a:gd name="connsiteY86" fmla="*/ 1899397 h 2565026"/>
              <a:gd name="connsiteX87" fmla="*/ 1764926 w 4050926"/>
              <a:gd name="connsiteY87" fmla="*/ 1933014 h 2565026"/>
              <a:gd name="connsiteX88" fmla="*/ 1906120 w 4050926"/>
              <a:gd name="connsiteY88" fmla="*/ 1933014 h 2565026"/>
              <a:gd name="connsiteX89" fmla="*/ 1906120 w 4050926"/>
              <a:gd name="connsiteY89" fmla="*/ 1983441 h 2565026"/>
              <a:gd name="connsiteX90" fmla="*/ 2074208 w 4050926"/>
              <a:gd name="connsiteY90" fmla="*/ 1983441 h 2565026"/>
              <a:gd name="connsiteX91" fmla="*/ 2074208 w 4050926"/>
              <a:gd name="connsiteY91" fmla="*/ 2020420 h 2565026"/>
              <a:gd name="connsiteX92" fmla="*/ 2127997 w 4050926"/>
              <a:gd name="connsiteY92" fmla="*/ 2020420 h 2565026"/>
              <a:gd name="connsiteX93" fmla="*/ 2127997 w 4050926"/>
              <a:gd name="connsiteY93" fmla="*/ 2050676 h 2565026"/>
              <a:gd name="connsiteX94" fmla="*/ 2188508 w 4050926"/>
              <a:gd name="connsiteY94" fmla="*/ 2050676 h 2565026"/>
              <a:gd name="connsiteX95" fmla="*/ 2188508 w 4050926"/>
              <a:gd name="connsiteY95" fmla="*/ 2064123 h 2565026"/>
              <a:gd name="connsiteX96" fmla="*/ 2242297 w 4050926"/>
              <a:gd name="connsiteY96" fmla="*/ 2064123 h 2565026"/>
              <a:gd name="connsiteX97" fmla="*/ 2242297 w 4050926"/>
              <a:gd name="connsiteY97" fmla="*/ 2101103 h 2565026"/>
              <a:gd name="connsiteX98" fmla="*/ 2279276 w 4050926"/>
              <a:gd name="connsiteY98" fmla="*/ 2101103 h 2565026"/>
              <a:gd name="connsiteX99" fmla="*/ 2279276 w 4050926"/>
              <a:gd name="connsiteY99" fmla="*/ 2117911 h 2565026"/>
              <a:gd name="connsiteX100" fmla="*/ 2366682 w 4050926"/>
              <a:gd name="connsiteY100" fmla="*/ 2117911 h 2565026"/>
              <a:gd name="connsiteX101" fmla="*/ 2366682 w 4050926"/>
              <a:gd name="connsiteY101" fmla="*/ 2158253 h 2565026"/>
              <a:gd name="connsiteX102" fmla="*/ 2407023 w 4050926"/>
              <a:gd name="connsiteY102" fmla="*/ 2158253 h 2565026"/>
              <a:gd name="connsiteX103" fmla="*/ 2407023 w 4050926"/>
              <a:gd name="connsiteY103" fmla="*/ 2185147 h 2565026"/>
              <a:gd name="connsiteX104" fmla="*/ 2618814 w 4050926"/>
              <a:gd name="connsiteY104" fmla="*/ 2185147 h 2565026"/>
              <a:gd name="connsiteX105" fmla="*/ 2618814 w 4050926"/>
              <a:gd name="connsiteY105" fmla="*/ 2185147 h 2565026"/>
              <a:gd name="connsiteX106" fmla="*/ 2645708 w 4050926"/>
              <a:gd name="connsiteY106" fmla="*/ 2212041 h 2565026"/>
              <a:gd name="connsiteX107" fmla="*/ 2645708 w 4050926"/>
              <a:gd name="connsiteY107" fmla="*/ 2242297 h 2565026"/>
              <a:gd name="connsiteX108" fmla="*/ 2709582 w 4050926"/>
              <a:gd name="connsiteY108" fmla="*/ 2242297 h 2565026"/>
              <a:gd name="connsiteX109" fmla="*/ 2709582 w 4050926"/>
              <a:gd name="connsiteY109" fmla="*/ 2272553 h 2565026"/>
              <a:gd name="connsiteX110" fmla="*/ 2756647 w 4050926"/>
              <a:gd name="connsiteY110" fmla="*/ 2272553 h 2565026"/>
              <a:gd name="connsiteX111" fmla="*/ 2756647 w 4050926"/>
              <a:gd name="connsiteY111" fmla="*/ 2316256 h 2565026"/>
              <a:gd name="connsiteX112" fmla="*/ 3035673 w 4050926"/>
              <a:gd name="connsiteY112" fmla="*/ 2316256 h 2565026"/>
              <a:gd name="connsiteX113" fmla="*/ 3035673 w 4050926"/>
              <a:gd name="connsiteY113" fmla="*/ 2353235 h 2565026"/>
              <a:gd name="connsiteX114" fmla="*/ 3321423 w 4050926"/>
              <a:gd name="connsiteY114" fmla="*/ 2353235 h 2565026"/>
              <a:gd name="connsiteX115" fmla="*/ 3321423 w 4050926"/>
              <a:gd name="connsiteY115" fmla="*/ 2417109 h 2565026"/>
              <a:gd name="connsiteX116" fmla="*/ 3422276 w 4050926"/>
              <a:gd name="connsiteY116" fmla="*/ 2417109 h 2565026"/>
              <a:gd name="connsiteX117" fmla="*/ 3422276 w 4050926"/>
              <a:gd name="connsiteY117" fmla="*/ 2504514 h 2565026"/>
              <a:gd name="connsiteX118" fmla="*/ 3435723 w 4050926"/>
              <a:gd name="connsiteY118" fmla="*/ 2504514 h 2565026"/>
              <a:gd name="connsiteX119" fmla="*/ 3435723 w 4050926"/>
              <a:gd name="connsiteY119" fmla="*/ 2565026 h 2565026"/>
              <a:gd name="connsiteX120" fmla="*/ 4050926 w 4050926"/>
              <a:gd name="connsiteY120" fmla="*/ 2565026 h 2565026"/>
              <a:gd name="connsiteX0" fmla="*/ 0 w 4050926"/>
              <a:gd name="connsiteY0" fmla="*/ 0 h 2565026"/>
              <a:gd name="connsiteX1" fmla="*/ 0 w 4050926"/>
              <a:gd name="connsiteY1" fmla="*/ 53788 h 2565026"/>
              <a:gd name="connsiteX2" fmla="*/ 57150 w 4050926"/>
              <a:gd name="connsiteY2" fmla="*/ 53788 h 2565026"/>
              <a:gd name="connsiteX3" fmla="*/ 57150 w 4050926"/>
              <a:gd name="connsiteY3" fmla="*/ 100853 h 2565026"/>
              <a:gd name="connsiteX4" fmla="*/ 90767 w 4050926"/>
              <a:gd name="connsiteY4" fmla="*/ 100853 h 2565026"/>
              <a:gd name="connsiteX5" fmla="*/ 90767 w 4050926"/>
              <a:gd name="connsiteY5" fmla="*/ 141194 h 2565026"/>
              <a:gd name="connsiteX6" fmla="*/ 127747 w 4050926"/>
              <a:gd name="connsiteY6" fmla="*/ 141194 h 2565026"/>
              <a:gd name="connsiteX7" fmla="*/ 127747 w 4050926"/>
              <a:gd name="connsiteY7" fmla="*/ 171450 h 2565026"/>
              <a:gd name="connsiteX8" fmla="*/ 151279 w 4050926"/>
              <a:gd name="connsiteY8" fmla="*/ 171450 h 2565026"/>
              <a:gd name="connsiteX9" fmla="*/ 151279 w 4050926"/>
              <a:gd name="connsiteY9" fmla="*/ 221876 h 2565026"/>
              <a:gd name="connsiteX10" fmla="*/ 171450 w 4050926"/>
              <a:gd name="connsiteY10" fmla="*/ 221876 h 2565026"/>
              <a:gd name="connsiteX11" fmla="*/ 171450 w 4050926"/>
              <a:gd name="connsiteY11" fmla="*/ 265579 h 2565026"/>
              <a:gd name="connsiteX12" fmla="*/ 208429 w 4050926"/>
              <a:gd name="connsiteY12" fmla="*/ 265579 h 2565026"/>
              <a:gd name="connsiteX13" fmla="*/ 208429 w 4050926"/>
              <a:gd name="connsiteY13" fmla="*/ 346261 h 2565026"/>
              <a:gd name="connsiteX14" fmla="*/ 231961 w 4050926"/>
              <a:gd name="connsiteY14" fmla="*/ 346261 h 2565026"/>
              <a:gd name="connsiteX15" fmla="*/ 231961 w 4050926"/>
              <a:gd name="connsiteY15" fmla="*/ 389964 h 2565026"/>
              <a:gd name="connsiteX16" fmla="*/ 231961 w 4050926"/>
              <a:gd name="connsiteY16" fmla="*/ 389964 h 2565026"/>
              <a:gd name="connsiteX17" fmla="*/ 231961 w 4050926"/>
              <a:gd name="connsiteY17" fmla="*/ 457200 h 2565026"/>
              <a:gd name="connsiteX18" fmla="*/ 285750 w 4050926"/>
              <a:gd name="connsiteY18" fmla="*/ 457200 h 2565026"/>
              <a:gd name="connsiteX19" fmla="*/ 285750 w 4050926"/>
              <a:gd name="connsiteY19" fmla="*/ 521073 h 2565026"/>
              <a:gd name="connsiteX20" fmla="*/ 316006 w 4050926"/>
              <a:gd name="connsiteY20" fmla="*/ 521073 h 2565026"/>
              <a:gd name="connsiteX21" fmla="*/ 316006 w 4050926"/>
              <a:gd name="connsiteY21" fmla="*/ 568138 h 2565026"/>
              <a:gd name="connsiteX22" fmla="*/ 336176 w 4050926"/>
              <a:gd name="connsiteY22" fmla="*/ 568138 h 2565026"/>
              <a:gd name="connsiteX23" fmla="*/ 336176 w 4050926"/>
              <a:gd name="connsiteY23" fmla="*/ 635373 h 2565026"/>
              <a:gd name="connsiteX24" fmla="*/ 352985 w 4050926"/>
              <a:gd name="connsiteY24" fmla="*/ 635373 h 2565026"/>
              <a:gd name="connsiteX25" fmla="*/ 352985 w 4050926"/>
              <a:gd name="connsiteY25" fmla="*/ 668991 h 2565026"/>
              <a:gd name="connsiteX26" fmla="*/ 369794 w 4050926"/>
              <a:gd name="connsiteY26" fmla="*/ 668991 h 2565026"/>
              <a:gd name="connsiteX27" fmla="*/ 369794 w 4050926"/>
              <a:gd name="connsiteY27" fmla="*/ 722779 h 2565026"/>
              <a:gd name="connsiteX28" fmla="*/ 386603 w 4050926"/>
              <a:gd name="connsiteY28" fmla="*/ 722779 h 2565026"/>
              <a:gd name="connsiteX29" fmla="*/ 386603 w 4050926"/>
              <a:gd name="connsiteY29" fmla="*/ 773206 h 2565026"/>
              <a:gd name="connsiteX30" fmla="*/ 430306 w 4050926"/>
              <a:gd name="connsiteY30" fmla="*/ 773206 h 2565026"/>
              <a:gd name="connsiteX31" fmla="*/ 430306 w 4050926"/>
              <a:gd name="connsiteY31" fmla="*/ 816909 h 2565026"/>
              <a:gd name="connsiteX32" fmla="*/ 453838 w 4050926"/>
              <a:gd name="connsiteY32" fmla="*/ 816909 h 2565026"/>
              <a:gd name="connsiteX33" fmla="*/ 453838 w 4050926"/>
              <a:gd name="connsiteY33" fmla="*/ 850526 h 2565026"/>
              <a:gd name="connsiteX34" fmla="*/ 487456 w 4050926"/>
              <a:gd name="connsiteY34" fmla="*/ 850526 h 2565026"/>
              <a:gd name="connsiteX35" fmla="*/ 487456 w 4050926"/>
              <a:gd name="connsiteY35" fmla="*/ 897591 h 2565026"/>
              <a:gd name="connsiteX36" fmla="*/ 527797 w 4050926"/>
              <a:gd name="connsiteY36" fmla="*/ 897591 h 2565026"/>
              <a:gd name="connsiteX37" fmla="*/ 527797 w 4050926"/>
              <a:gd name="connsiteY37" fmla="*/ 927847 h 2565026"/>
              <a:gd name="connsiteX38" fmla="*/ 574861 w 4050926"/>
              <a:gd name="connsiteY38" fmla="*/ 927847 h 2565026"/>
              <a:gd name="connsiteX39" fmla="*/ 574861 w 4050926"/>
              <a:gd name="connsiteY39" fmla="*/ 984997 h 2565026"/>
              <a:gd name="connsiteX40" fmla="*/ 608479 w 4050926"/>
              <a:gd name="connsiteY40" fmla="*/ 984997 h 2565026"/>
              <a:gd name="connsiteX41" fmla="*/ 608479 w 4050926"/>
              <a:gd name="connsiteY41" fmla="*/ 1065679 h 2565026"/>
              <a:gd name="connsiteX42" fmla="*/ 648820 w 4050926"/>
              <a:gd name="connsiteY42" fmla="*/ 1065679 h 2565026"/>
              <a:gd name="connsiteX43" fmla="*/ 648820 w 4050926"/>
              <a:gd name="connsiteY43" fmla="*/ 1112744 h 2565026"/>
              <a:gd name="connsiteX44" fmla="*/ 682438 w 4050926"/>
              <a:gd name="connsiteY44" fmla="*/ 1112744 h 2565026"/>
              <a:gd name="connsiteX45" fmla="*/ 682438 w 4050926"/>
              <a:gd name="connsiteY45" fmla="*/ 1169894 h 2565026"/>
              <a:gd name="connsiteX46" fmla="*/ 722779 w 4050926"/>
              <a:gd name="connsiteY46" fmla="*/ 1169894 h 2565026"/>
              <a:gd name="connsiteX47" fmla="*/ 722779 w 4050926"/>
              <a:gd name="connsiteY47" fmla="*/ 1233767 h 2565026"/>
              <a:gd name="connsiteX48" fmla="*/ 742950 w 4050926"/>
              <a:gd name="connsiteY48" fmla="*/ 1233767 h 2565026"/>
              <a:gd name="connsiteX49" fmla="*/ 742950 w 4050926"/>
              <a:gd name="connsiteY49" fmla="*/ 1270747 h 2565026"/>
              <a:gd name="connsiteX50" fmla="*/ 786653 w 4050926"/>
              <a:gd name="connsiteY50" fmla="*/ 1270747 h 2565026"/>
              <a:gd name="connsiteX51" fmla="*/ 786653 w 4050926"/>
              <a:gd name="connsiteY51" fmla="*/ 1311088 h 2565026"/>
              <a:gd name="connsiteX52" fmla="*/ 816908 w 4050926"/>
              <a:gd name="connsiteY52" fmla="*/ 1311088 h 2565026"/>
              <a:gd name="connsiteX53" fmla="*/ 816908 w 4050926"/>
              <a:gd name="connsiteY53" fmla="*/ 1337982 h 2565026"/>
              <a:gd name="connsiteX54" fmla="*/ 914400 w 4050926"/>
              <a:gd name="connsiteY54" fmla="*/ 1337982 h 2565026"/>
              <a:gd name="connsiteX55" fmla="*/ 911578 w 4050926"/>
              <a:gd name="connsiteY55" fmla="*/ 1366204 h 2565026"/>
              <a:gd name="connsiteX56" fmla="*/ 941294 w 4050926"/>
              <a:gd name="connsiteY56" fmla="*/ 1364876 h 2565026"/>
              <a:gd name="connsiteX57" fmla="*/ 941294 w 4050926"/>
              <a:gd name="connsiteY57" fmla="*/ 1415303 h 2565026"/>
              <a:gd name="connsiteX58" fmla="*/ 1001806 w 4050926"/>
              <a:gd name="connsiteY58" fmla="*/ 1415303 h 2565026"/>
              <a:gd name="connsiteX59" fmla="*/ 1001806 w 4050926"/>
              <a:gd name="connsiteY59" fmla="*/ 1452282 h 2565026"/>
              <a:gd name="connsiteX60" fmla="*/ 1042147 w 4050926"/>
              <a:gd name="connsiteY60" fmla="*/ 1452282 h 2565026"/>
              <a:gd name="connsiteX61" fmla="*/ 1042147 w 4050926"/>
              <a:gd name="connsiteY61" fmla="*/ 1489261 h 2565026"/>
              <a:gd name="connsiteX62" fmla="*/ 1102658 w 4050926"/>
              <a:gd name="connsiteY62" fmla="*/ 1489261 h 2565026"/>
              <a:gd name="connsiteX63" fmla="*/ 1102658 w 4050926"/>
              <a:gd name="connsiteY63" fmla="*/ 1529603 h 2565026"/>
              <a:gd name="connsiteX64" fmla="*/ 1163170 w 4050926"/>
              <a:gd name="connsiteY64" fmla="*/ 1529603 h 2565026"/>
              <a:gd name="connsiteX65" fmla="*/ 1163170 w 4050926"/>
              <a:gd name="connsiteY65" fmla="*/ 1563220 h 2565026"/>
              <a:gd name="connsiteX66" fmla="*/ 1163170 w 4050926"/>
              <a:gd name="connsiteY66" fmla="*/ 1563220 h 2565026"/>
              <a:gd name="connsiteX67" fmla="*/ 1190064 w 4050926"/>
              <a:gd name="connsiteY67" fmla="*/ 1563220 h 2565026"/>
              <a:gd name="connsiteX68" fmla="*/ 1190064 w 4050926"/>
              <a:gd name="connsiteY68" fmla="*/ 1610285 h 2565026"/>
              <a:gd name="connsiteX69" fmla="*/ 1233767 w 4050926"/>
              <a:gd name="connsiteY69" fmla="*/ 1610285 h 2565026"/>
              <a:gd name="connsiteX70" fmla="*/ 1233767 w 4050926"/>
              <a:gd name="connsiteY70" fmla="*/ 1647264 h 2565026"/>
              <a:gd name="connsiteX71" fmla="*/ 1257300 w 4050926"/>
              <a:gd name="connsiteY71" fmla="*/ 1647264 h 2565026"/>
              <a:gd name="connsiteX72" fmla="*/ 1274108 w 4050926"/>
              <a:gd name="connsiteY72" fmla="*/ 1647264 h 2565026"/>
              <a:gd name="connsiteX73" fmla="*/ 1274108 w 4050926"/>
              <a:gd name="connsiteY73" fmla="*/ 1667435 h 2565026"/>
              <a:gd name="connsiteX74" fmla="*/ 1321173 w 4050926"/>
              <a:gd name="connsiteY74" fmla="*/ 1667435 h 2565026"/>
              <a:gd name="connsiteX75" fmla="*/ 1321173 w 4050926"/>
              <a:gd name="connsiteY75" fmla="*/ 1717861 h 2565026"/>
              <a:gd name="connsiteX76" fmla="*/ 1422026 w 4050926"/>
              <a:gd name="connsiteY76" fmla="*/ 1717861 h 2565026"/>
              <a:gd name="connsiteX77" fmla="*/ 1422026 w 4050926"/>
              <a:gd name="connsiteY77" fmla="*/ 1771650 h 2565026"/>
              <a:gd name="connsiteX78" fmla="*/ 1472453 w 4050926"/>
              <a:gd name="connsiteY78" fmla="*/ 1771650 h 2565026"/>
              <a:gd name="connsiteX79" fmla="*/ 1472453 w 4050926"/>
              <a:gd name="connsiteY79" fmla="*/ 1801906 h 2565026"/>
              <a:gd name="connsiteX80" fmla="*/ 1536326 w 4050926"/>
              <a:gd name="connsiteY80" fmla="*/ 1801906 h 2565026"/>
              <a:gd name="connsiteX81" fmla="*/ 1536326 w 4050926"/>
              <a:gd name="connsiteY81" fmla="*/ 1852332 h 2565026"/>
              <a:gd name="connsiteX82" fmla="*/ 1606923 w 4050926"/>
              <a:gd name="connsiteY82" fmla="*/ 1852332 h 2565026"/>
              <a:gd name="connsiteX83" fmla="*/ 1606923 w 4050926"/>
              <a:gd name="connsiteY83" fmla="*/ 1879226 h 2565026"/>
              <a:gd name="connsiteX84" fmla="*/ 1714500 w 4050926"/>
              <a:gd name="connsiteY84" fmla="*/ 1879226 h 2565026"/>
              <a:gd name="connsiteX85" fmla="*/ 1714500 w 4050926"/>
              <a:gd name="connsiteY85" fmla="*/ 1899397 h 2565026"/>
              <a:gd name="connsiteX86" fmla="*/ 1764926 w 4050926"/>
              <a:gd name="connsiteY86" fmla="*/ 1899397 h 2565026"/>
              <a:gd name="connsiteX87" fmla="*/ 1764926 w 4050926"/>
              <a:gd name="connsiteY87" fmla="*/ 1933014 h 2565026"/>
              <a:gd name="connsiteX88" fmla="*/ 1906120 w 4050926"/>
              <a:gd name="connsiteY88" fmla="*/ 1933014 h 2565026"/>
              <a:gd name="connsiteX89" fmla="*/ 1906120 w 4050926"/>
              <a:gd name="connsiteY89" fmla="*/ 1983441 h 2565026"/>
              <a:gd name="connsiteX90" fmla="*/ 2074208 w 4050926"/>
              <a:gd name="connsiteY90" fmla="*/ 1983441 h 2565026"/>
              <a:gd name="connsiteX91" fmla="*/ 2074208 w 4050926"/>
              <a:gd name="connsiteY91" fmla="*/ 2020420 h 2565026"/>
              <a:gd name="connsiteX92" fmla="*/ 2127997 w 4050926"/>
              <a:gd name="connsiteY92" fmla="*/ 2020420 h 2565026"/>
              <a:gd name="connsiteX93" fmla="*/ 2127997 w 4050926"/>
              <a:gd name="connsiteY93" fmla="*/ 2050676 h 2565026"/>
              <a:gd name="connsiteX94" fmla="*/ 2188508 w 4050926"/>
              <a:gd name="connsiteY94" fmla="*/ 2050676 h 2565026"/>
              <a:gd name="connsiteX95" fmla="*/ 2188508 w 4050926"/>
              <a:gd name="connsiteY95" fmla="*/ 2064123 h 2565026"/>
              <a:gd name="connsiteX96" fmla="*/ 2242297 w 4050926"/>
              <a:gd name="connsiteY96" fmla="*/ 2064123 h 2565026"/>
              <a:gd name="connsiteX97" fmla="*/ 2242297 w 4050926"/>
              <a:gd name="connsiteY97" fmla="*/ 2101103 h 2565026"/>
              <a:gd name="connsiteX98" fmla="*/ 2279276 w 4050926"/>
              <a:gd name="connsiteY98" fmla="*/ 2101103 h 2565026"/>
              <a:gd name="connsiteX99" fmla="*/ 2279276 w 4050926"/>
              <a:gd name="connsiteY99" fmla="*/ 2117911 h 2565026"/>
              <a:gd name="connsiteX100" fmla="*/ 2366682 w 4050926"/>
              <a:gd name="connsiteY100" fmla="*/ 2117911 h 2565026"/>
              <a:gd name="connsiteX101" fmla="*/ 2366682 w 4050926"/>
              <a:gd name="connsiteY101" fmla="*/ 2158253 h 2565026"/>
              <a:gd name="connsiteX102" fmla="*/ 2407023 w 4050926"/>
              <a:gd name="connsiteY102" fmla="*/ 2158253 h 2565026"/>
              <a:gd name="connsiteX103" fmla="*/ 2407023 w 4050926"/>
              <a:gd name="connsiteY103" fmla="*/ 2185147 h 2565026"/>
              <a:gd name="connsiteX104" fmla="*/ 2618814 w 4050926"/>
              <a:gd name="connsiteY104" fmla="*/ 2185147 h 2565026"/>
              <a:gd name="connsiteX105" fmla="*/ 2618814 w 4050926"/>
              <a:gd name="connsiteY105" fmla="*/ 2185147 h 2565026"/>
              <a:gd name="connsiteX106" fmla="*/ 2645708 w 4050926"/>
              <a:gd name="connsiteY106" fmla="*/ 2212041 h 2565026"/>
              <a:gd name="connsiteX107" fmla="*/ 2645708 w 4050926"/>
              <a:gd name="connsiteY107" fmla="*/ 2242297 h 2565026"/>
              <a:gd name="connsiteX108" fmla="*/ 2709582 w 4050926"/>
              <a:gd name="connsiteY108" fmla="*/ 2242297 h 2565026"/>
              <a:gd name="connsiteX109" fmla="*/ 2709582 w 4050926"/>
              <a:gd name="connsiteY109" fmla="*/ 2272553 h 2565026"/>
              <a:gd name="connsiteX110" fmla="*/ 2756647 w 4050926"/>
              <a:gd name="connsiteY110" fmla="*/ 2272553 h 2565026"/>
              <a:gd name="connsiteX111" fmla="*/ 2756647 w 4050926"/>
              <a:gd name="connsiteY111" fmla="*/ 2316256 h 2565026"/>
              <a:gd name="connsiteX112" fmla="*/ 3035673 w 4050926"/>
              <a:gd name="connsiteY112" fmla="*/ 2316256 h 2565026"/>
              <a:gd name="connsiteX113" fmla="*/ 3035673 w 4050926"/>
              <a:gd name="connsiteY113" fmla="*/ 2353235 h 2565026"/>
              <a:gd name="connsiteX114" fmla="*/ 3321423 w 4050926"/>
              <a:gd name="connsiteY114" fmla="*/ 2353235 h 2565026"/>
              <a:gd name="connsiteX115" fmla="*/ 3321423 w 4050926"/>
              <a:gd name="connsiteY115" fmla="*/ 2417109 h 2565026"/>
              <a:gd name="connsiteX116" fmla="*/ 3422276 w 4050926"/>
              <a:gd name="connsiteY116" fmla="*/ 2417109 h 2565026"/>
              <a:gd name="connsiteX117" fmla="*/ 3422276 w 4050926"/>
              <a:gd name="connsiteY117" fmla="*/ 2504514 h 2565026"/>
              <a:gd name="connsiteX118" fmla="*/ 3435723 w 4050926"/>
              <a:gd name="connsiteY118" fmla="*/ 2504514 h 2565026"/>
              <a:gd name="connsiteX119" fmla="*/ 3435723 w 4050926"/>
              <a:gd name="connsiteY119" fmla="*/ 2565026 h 2565026"/>
              <a:gd name="connsiteX120" fmla="*/ 4050926 w 4050926"/>
              <a:gd name="connsiteY120" fmla="*/ 2565026 h 256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4050926" h="2565026">
                <a:moveTo>
                  <a:pt x="0" y="0"/>
                </a:moveTo>
                <a:lnTo>
                  <a:pt x="0" y="53788"/>
                </a:lnTo>
                <a:lnTo>
                  <a:pt x="57150" y="53788"/>
                </a:lnTo>
                <a:lnTo>
                  <a:pt x="57150" y="100853"/>
                </a:lnTo>
                <a:lnTo>
                  <a:pt x="90767" y="100853"/>
                </a:lnTo>
                <a:lnTo>
                  <a:pt x="90767" y="141194"/>
                </a:lnTo>
                <a:lnTo>
                  <a:pt x="127747" y="141194"/>
                </a:lnTo>
                <a:lnTo>
                  <a:pt x="127747" y="171450"/>
                </a:lnTo>
                <a:lnTo>
                  <a:pt x="151279" y="171450"/>
                </a:lnTo>
                <a:lnTo>
                  <a:pt x="151279" y="221876"/>
                </a:lnTo>
                <a:lnTo>
                  <a:pt x="171450" y="221876"/>
                </a:lnTo>
                <a:lnTo>
                  <a:pt x="171450" y="265579"/>
                </a:lnTo>
                <a:lnTo>
                  <a:pt x="208429" y="265579"/>
                </a:lnTo>
                <a:lnTo>
                  <a:pt x="208429" y="346261"/>
                </a:lnTo>
                <a:lnTo>
                  <a:pt x="231961" y="346261"/>
                </a:lnTo>
                <a:lnTo>
                  <a:pt x="231961" y="389964"/>
                </a:lnTo>
                <a:lnTo>
                  <a:pt x="231961" y="389964"/>
                </a:lnTo>
                <a:lnTo>
                  <a:pt x="231961" y="457200"/>
                </a:lnTo>
                <a:lnTo>
                  <a:pt x="285750" y="457200"/>
                </a:lnTo>
                <a:lnTo>
                  <a:pt x="285750" y="521073"/>
                </a:lnTo>
                <a:lnTo>
                  <a:pt x="316006" y="521073"/>
                </a:lnTo>
                <a:lnTo>
                  <a:pt x="316006" y="568138"/>
                </a:lnTo>
                <a:lnTo>
                  <a:pt x="336176" y="568138"/>
                </a:lnTo>
                <a:lnTo>
                  <a:pt x="336176" y="635373"/>
                </a:lnTo>
                <a:lnTo>
                  <a:pt x="352985" y="635373"/>
                </a:lnTo>
                <a:lnTo>
                  <a:pt x="352985" y="668991"/>
                </a:lnTo>
                <a:lnTo>
                  <a:pt x="369794" y="668991"/>
                </a:lnTo>
                <a:lnTo>
                  <a:pt x="369794" y="722779"/>
                </a:lnTo>
                <a:lnTo>
                  <a:pt x="386603" y="722779"/>
                </a:lnTo>
                <a:lnTo>
                  <a:pt x="386603" y="773206"/>
                </a:lnTo>
                <a:lnTo>
                  <a:pt x="430306" y="773206"/>
                </a:lnTo>
                <a:lnTo>
                  <a:pt x="430306" y="816909"/>
                </a:lnTo>
                <a:lnTo>
                  <a:pt x="453838" y="816909"/>
                </a:lnTo>
                <a:lnTo>
                  <a:pt x="453838" y="850526"/>
                </a:lnTo>
                <a:lnTo>
                  <a:pt x="487456" y="850526"/>
                </a:lnTo>
                <a:lnTo>
                  <a:pt x="487456" y="897591"/>
                </a:lnTo>
                <a:lnTo>
                  <a:pt x="527797" y="897591"/>
                </a:lnTo>
                <a:lnTo>
                  <a:pt x="527797" y="927847"/>
                </a:lnTo>
                <a:lnTo>
                  <a:pt x="574861" y="927847"/>
                </a:lnTo>
                <a:lnTo>
                  <a:pt x="574861" y="984997"/>
                </a:lnTo>
                <a:lnTo>
                  <a:pt x="608479" y="984997"/>
                </a:lnTo>
                <a:lnTo>
                  <a:pt x="608479" y="1065679"/>
                </a:lnTo>
                <a:lnTo>
                  <a:pt x="648820" y="1065679"/>
                </a:lnTo>
                <a:lnTo>
                  <a:pt x="648820" y="1112744"/>
                </a:lnTo>
                <a:lnTo>
                  <a:pt x="682438" y="1112744"/>
                </a:lnTo>
                <a:lnTo>
                  <a:pt x="682438" y="1169894"/>
                </a:lnTo>
                <a:lnTo>
                  <a:pt x="722779" y="1169894"/>
                </a:lnTo>
                <a:lnTo>
                  <a:pt x="722779" y="1233767"/>
                </a:lnTo>
                <a:lnTo>
                  <a:pt x="742950" y="1233767"/>
                </a:lnTo>
                <a:lnTo>
                  <a:pt x="742950" y="1270747"/>
                </a:lnTo>
                <a:lnTo>
                  <a:pt x="786653" y="1270747"/>
                </a:lnTo>
                <a:lnTo>
                  <a:pt x="786653" y="1311088"/>
                </a:lnTo>
                <a:lnTo>
                  <a:pt x="816908" y="1311088"/>
                </a:lnTo>
                <a:lnTo>
                  <a:pt x="816908" y="1337982"/>
                </a:lnTo>
                <a:lnTo>
                  <a:pt x="914400" y="1337982"/>
                </a:lnTo>
                <a:cubicBezTo>
                  <a:pt x="912989" y="1352093"/>
                  <a:pt x="911578" y="1360559"/>
                  <a:pt x="911578" y="1366204"/>
                </a:cubicBezTo>
                <a:lnTo>
                  <a:pt x="941294" y="1364876"/>
                </a:lnTo>
                <a:lnTo>
                  <a:pt x="941294" y="1415303"/>
                </a:lnTo>
                <a:lnTo>
                  <a:pt x="1001806" y="1415303"/>
                </a:lnTo>
                <a:lnTo>
                  <a:pt x="1001806" y="1452282"/>
                </a:lnTo>
                <a:lnTo>
                  <a:pt x="1042147" y="1452282"/>
                </a:lnTo>
                <a:lnTo>
                  <a:pt x="1042147" y="1489261"/>
                </a:lnTo>
                <a:lnTo>
                  <a:pt x="1102658" y="1489261"/>
                </a:lnTo>
                <a:lnTo>
                  <a:pt x="1102658" y="1529603"/>
                </a:lnTo>
                <a:lnTo>
                  <a:pt x="1163170" y="1529603"/>
                </a:lnTo>
                <a:lnTo>
                  <a:pt x="1163170" y="1563220"/>
                </a:lnTo>
                <a:lnTo>
                  <a:pt x="1163170" y="1563220"/>
                </a:lnTo>
                <a:lnTo>
                  <a:pt x="1190064" y="1563220"/>
                </a:lnTo>
                <a:lnTo>
                  <a:pt x="1190064" y="1610285"/>
                </a:lnTo>
                <a:lnTo>
                  <a:pt x="1233767" y="1610285"/>
                </a:lnTo>
                <a:lnTo>
                  <a:pt x="1233767" y="1647264"/>
                </a:lnTo>
                <a:lnTo>
                  <a:pt x="1257300" y="1647264"/>
                </a:lnTo>
                <a:lnTo>
                  <a:pt x="1274108" y="1647264"/>
                </a:lnTo>
                <a:lnTo>
                  <a:pt x="1274108" y="1667435"/>
                </a:lnTo>
                <a:lnTo>
                  <a:pt x="1321173" y="1667435"/>
                </a:lnTo>
                <a:lnTo>
                  <a:pt x="1321173" y="1717861"/>
                </a:lnTo>
                <a:lnTo>
                  <a:pt x="1422026" y="1717861"/>
                </a:lnTo>
                <a:lnTo>
                  <a:pt x="1422026" y="1771650"/>
                </a:lnTo>
                <a:lnTo>
                  <a:pt x="1472453" y="1771650"/>
                </a:lnTo>
                <a:lnTo>
                  <a:pt x="1472453" y="1801906"/>
                </a:lnTo>
                <a:lnTo>
                  <a:pt x="1536326" y="1801906"/>
                </a:lnTo>
                <a:lnTo>
                  <a:pt x="1536326" y="1852332"/>
                </a:lnTo>
                <a:lnTo>
                  <a:pt x="1606923" y="1852332"/>
                </a:lnTo>
                <a:lnTo>
                  <a:pt x="1606923" y="1879226"/>
                </a:lnTo>
                <a:lnTo>
                  <a:pt x="1714500" y="1879226"/>
                </a:lnTo>
                <a:lnTo>
                  <a:pt x="1714500" y="1899397"/>
                </a:lnTo>
                <a:lnTo>
                  <a:pt x="1764926" y="1899397"/>
                </a:lnTo>
                <a:lnTo>
                  <a:pt x="1764926" y="1933014"/>
                </a:lnTo>
                <a:lnTo>
                  <a:pt x="1906120" y="1933014"/>
                </a:lnTo>
                <a:lnTo>
                  <a:pt x="1906120" y="1983441"/>
                </a:lnTo>
                <a:lnTo>
                  <a:pt x="2074208" y="1983441"/>
                </a:lnTo>
                <a:lnTo>
                  <a:pt x="2074208" y="2020420"/>
                </a:lnTo>
                <a:lnTo>
                  <a:pt x="2127997" y="2020420"/>
                </a:lnTo>
                <a:lnTo>
                  <a:pt x="2127997" y="2050676"/>
                </a:lnTo>
                <a:lnTo>
                  <a:pt x="2188508" y="2050676"/>
                </a:lnTo>
                <a:lnTo>
                  <a:pt x="2188508" y="2064123"/>
                </a:lnTo>
                <a:lnTo>
                  <a:pt x="2242297" y="2064123"/>
                </a:lnTo>
                <a:lnTo>
                  <a:pt x="2242297" y="2101103"/>
                </a:lnTo>
                <a:lnTo>
                  <a:pt x="2279276" y="2101103"/>
                </a:lnTo>
                <a:lnTo>
                  <a:pt x="2279276" y="2117911"/>
                </a:lnTo>
                <a:lnTo>
                  <a:pt x="2366682" y="2117911"/>
                </a:lnTo>
                <a:lnTo>
                  <a:pt x="2366682" y="2158253"/>
                </a:lnTo>
                <a:lnTo>
                  <a:pt x="2407023" y="2158253"/>
                </a:lnTo>
                <a:lnTo>
                  <a:pt x="2407023" y="2185147"/>
                </a:lnTo>
                <a:lnTo>
                  <a:pt x="2618814" y="2185147"/>
                </a:lnTo>
                <a:lnTo>
                  <a:pt x="2618814" y="2185147"/>
                </a:lnTo>
                <a:lnTo>
                  <a:pt x="2645708" y="2212041"/>
                </a:lnTo>
                <a:lnTo>
                  <a:pt x="2645708" y="2242297"/>
                </a:lnTo>
                <a:lnTo>
                  <a:pt x="2709582" y="2242297"/>
                </a:lnTo>
                <a:lnTo>
                  <a:pt x="2709582" y="2272553"/>
                </a:lnTo>
                <a:lnTo>
                  <a:pt x="2756647" y="2272553"/>
                </a:lnTo>
                <a:lnTo>
                  <a:pt x="2756647" y="2316256"/>
                </a:lnTo>
                <a:lnTo>
                  <a:pt x="3035673" y="2316256"/>
                </a:lnTo>
                <a:lnTo>
                  <a:pt x="3035673" y="2353235"/>
                </a:lnTo>
                <a:lnTo>
                  <a:pt x="3321423" y="2353235"/>
                </a:lnTo>
                <a:lnTo>
                  <a:pt x="3321423" y="2417109"/>
                </a:lnTo>
                <a:lnTo>
                  <a:pt x="3422276" y="2417109"/>
                </a:lnTo>
                <a:lnTo>
                  <a:pt x="3422276" y="2504514"/>
                </a:lnTo>
                <a:lnTo>
                  <a:pt x="3435723" y="2504514"/>
                </a:lnTo>
                <a:lnTo>
                  <a:pt x="3435723" y="2565026"/>
                </a:lnTo>
                <a:lnTo>
                  <a:pt x="4050926" y="2565026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1419" tIns="25717" rIns="51419" bIns="25717" rtlCol="0" anchor="ctr"/>
          <a:lstStyle/>
          <a:p>
            <a:pPr algn="ctr" defTabSz="514172" eaLnBrk="0" hangingPunct="0"/>
            <a:endParaRPr lang="en-US" sz="1050" b="1">
              <a:solidFill>
                <a:srgbClr val="FFFFFF"/>
              </a:solidFill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4711B-F69E-4607-8600-36CFC9F2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CARMENA: Overall Survival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3D48FB7-2A8C-4E4B-B9ED-77E3352175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90" y="916782"/>
            <a:ext cx="2422671" cy="3299236"/>
          </a:xfrm>
        </p:spPr>
        <p:txBody>
          <a:bodyPr/>
          <a:lstStyle/>
          <a:p>
            <a:r>
              <a:rPr lang="en-US" sz="1500" dirty="0"/>
              <a:t>Sunitinib alone not inferior to nephrectomy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en-US" sz="1500" dirty="0">
                <a:sym typeface="Wingdings" panose="05000000000000000000" pitchFamily="2" charset="2"/>
              </a:rPr>
              <a:t> </a:t>
            </a:r>
            <a:r>
              <a:rPr lang="en-US" sz="1500" dirty="0"/>
              <a:t>sunitinib (upper boundary of 95% CI ≤ 1.20)</a:t>
            </a:r>
          </a:p>
          <a:p>
            <a:r>
              <a:rPr lang="en-US" sz="1500" dirty="0"/>
              <a:t>mOS longer with sunitinib alone vs nephrectomy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→</a:t>
            </a:r>
            <a:r>
              <a:rPr lang="en-US" sz="1500" dirty="0">
                <a:sym typeface="Wingdings" panose="05000000000000000000" pitchFamily="2" charset="2"/>
              </a:rPr>
              <a:t> </a:t>
            </a:r>
            <a:r>
              <a:rPr lang="en-US" sz="1500" dirty="0"/>
              <a:t>sunitinib:</a:t>
            </a:r>
          </a:p>
          <a:p>
            <a:pPr lvl="1"/>
            <a:r>
              <a:rPr lang="en-US" dirty="0"/>
              <a:t>MSKCC intermediate-risk: 23.4 vs 19.0 </a:t>
            </a:r>
            <a:r>
              <a:rPr lang="en-US" dirty="0" err="1"/>
              <a:t>mos</a:t>
            </a:r>
            <a:r>
              <a:rPr lang="en-US" dirty="0"/>
              <a:t> (HR: 0.92) </a:t>
            </a:r>
          </a:p>
          <a:p>
            <a:pPr lvl="1"/>
            <a:r>
              <a:rPr lang="en-US" dirty="0"/>
              <a:t>MSKCC poor-risk: 13.3 vs 10.2 </a:t>
            </a:r>
            <a:r>
              <a:rPr lang="en-US" dirty="0" err="1"/>
              <a:t>mos</a:t>
            </a:r>
            <a:r>
              <a:rPr lang="en-US" dirty="0"/>
              <a:t> (HR: 0.86)</a:t>
            </a: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813A5844-84DD-4193-B8DC-D0522D5F81E7}"/>
              </a:ext>
            </a:extLst>
          </p:cNvPr>
          <p:cNvGrpSpPr>
            <a:grpSpLocks/>
          </p:cNvGrpSpPr>
          <p:nvPr/>
        </p:nvGrpSpPr>
        <p:grpSpPr bwMode="auto">
          <a:xfrm>
            <a:off x="6424665" y="4142187"/>
            <a:ext cx="1548822" cy="298067"/>
            <a:chOff x="9527309" y="3551529"/>
            <a:chExt cx="2753445" cy="530489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9935E5D0-1104-420C-A391-B43A7F30F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327791" y="3551529"/>
              <a:ext cx="551335" cy="179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9763603A-8226-40E9-8357-0D1327603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27309" y="3691732"/>
              <a:ext cx="2753445" cy="390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defTabSz="514172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r>
                <a:rPr lang="en-US" altLang="en-US" sz="825" dirty="0">
                  <a:solidFill>
                    <a:srgbClr val="455560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lang="en-US" altLang="en-US" sz="825" dirty="0">
                  <a:solidFill>
                    <a:srgbClr val="455560"/>
                  </a:solidFill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4"/>
                </a:rPr>
                <a:t>clinicaloptions.com</a:t>
              </a:r>
              <a:endParaRPr lang="en-US" altLang="en-US" sz="825" dirty="0">
                <a:solidFill>
                  <a:srgbClr val="45556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0CC2E73-2C04-4282-8DF7-E9387B1683EC}"/>
              </a:ext>
            </a:extLst>
          </p:cNvPr>
          <p:cNvSpPr txBox="1"/>
          <p:nvPr/>
        </p:nvSpPr>
        <p:spPr bwMode="auto">
          <a:xfrm>
            <a:off x="5593236" y="1663788"/>
            <a:ext cx="2154316" cy="88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defTabSz="514172" eaLnBrk="0" hangingPunct="0">
              <a:spcBef>
                <a:spcPct val="5000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			</a:t>
            </a:r>
            <a:r>
              <a:rPr lang="en-US" sz="900" b="1" u="sng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mOS</a:t>
            </a:r>
            <a:r>
              <a:rPr lang="en-US" sz="900" b="1" u="sng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Mos</a:t>
            </a:r>
            <a:br>
              <a:rPr lang="en-US" sz="900" b="1" u="sng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015873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Nephrectomy → sunitinib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	13.9</a:t>
            </a:r>
            <a:br>
              <a:rPr lang="en-US" sz="900" dirty="0">
                <a:solidFill>
                  <a:srgbClr val="C14026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E1471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Sunitinib alone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		18.4</a:t>
            </a:r>
          </a:p>
          <a:p>
            <a:pPr algn="ctr" defTabSz="514172" eaLnBrk="0" hangingPunct="0">
              <a:spcBef>
                <a:spcPct val="5000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HR: 0.89 (95% CI: 0.71-1.10)</a:t>
            </a:r>
          </a:p>
          <a:p>
            <a:pPr algn="ctr" defTabSz="514172" eaLnBrk="0" hangingPunct="0">
              <a:spcBef>
                <a:spcPct val="5000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(non-inferiority ≤ 1.20)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A7094-4990-47F8-8865-6935C567AD56}"/>
              </a:ext>
            </a:extLst>
          </p:cNvPr>
          <p:cNvSpPr txBox="1"/>
          <p:nvPr/>
        </p:nvSpPr>
        <p:spPr bwMode="auto">
          <a:xfrm>
            <a:off x="5592599" y="1487109"/>
            <a:ext cx="98389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Overall Survival</a:t>
            </a: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id="{82280F6E-1CB5-4540-AFDB-7D7D85612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174" y="4216018"/>
            <a:ext cx="4417517" cy="178894"/>
          </a:xfrm>
          <a:prstGeom prst="rect">
            <a:avLst/>
          </a:prstGeom>
          <a:noFill/>
          <a:ln>
            <a:noFill/>
          </a:ln>
        </p:spPr>
        <p:txBody>
          <a:bodyPr lIns="51419" tIns="25717" rIns="51419" bIns="25717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4172">
              <a:defRPr/>
            </a:pPr>
            <a:r>
              <a:rPr lang="en-US" altLang="en-US" sz="825" b="0" spc="-6" dirty="0">
                <a:solidFill>
                  <a:srgbClr val="45556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Méjean A, et al. ASCO 2018. Abstract LBA3. Méjean A, et al. N Engl J Med. 2018;[Epub ahead of print]. </a:t>
            </a:r>
            <a:endParaRPr lang="en-US" altLang="en-US" sz="825" b="0" dirty="0">
              <a:solidFill>
                <a:srgbClr val="45556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D965CB-50D9-4544-9847-C2A245F5B379}"/>
              </a:ext>
            </a:extLst>
          </p:cNvPr>
          <p:cNvGrpSpPr/>
          <p:nvPr/>
        </p:nvGrpSpPr>
        <p:grpSpPr>
          <a:xfrm>
            <a:off x="4612923" y="1802623"/>
            <a:ext cx="39536" cy="1482184"/>
            <a:chOff x="6168730" y="2057400"/>
            <a:chExt cx="70286" cy="263499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A46D2BC-CFE1-42A2-BF6A-CDC7F337C6BB}"/>
                </a:ext>
              </a:extLst>
            </p:cNvPr>
            <p:cNvCxnSpPr/>
            <p:nvPr/>
          </p:nvCxnSpPr>
          <p:spPr bwMode="auto">
            <a:xfrm>
              <a:off x="6168730" y="2320899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21B13D6-D0C3-408F-9FF1-A3729F8758AF}"/>
                </a:ext>
              </a:extLst>
            </p:cNvPr>
            <p:cNvCxnSpPr/>
            <p:nvPr/>
          </p:nvCxnSpPr>
          <p:spPr bwMode="auto">
            <a:xfrm>
              <a:off x="6168730" y="2057400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1A22A0-869A-48E0-82B1-15C04862A20B}"/>
                </a:ext>
              </a:extLst>
            </p:cNvPr>
            <p:cNvCxnSpPr/>
            <p:nvPr/>
          </p:nvCxnSpPr>
          <p:spPr bwMode="auto">
            <a:xfrm>
              <a:off x="6168730" y="2584398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185546-EB59-4985-9F07-F8C90B1A8DC6}"/>
                </a:ext>
              </a:extLst>
            </p:cNvPr>
            <p:cNvCxnSpPr/>
            <p:nvPr/>
          </p:nvCxnSpPr>
          <p:spPr bwMode="auto">
            <a:xfrm>
              <a:off x="6168730" y="3111396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E8D8D25-93E1-4607-9100-2732AC8A91AB}"/>
                </a:ext>
              </a:extLst>
            </p:cNvPr>
            <p:cNvCxnSpPr/>
            <p:nvPr/>
          </p:nvCxnSpPr>
          <p:spPr bwMode="auto">
            <a:xfrm>
              <a:off x="6168730" y="2847897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7D5FEE-654A-445D-AD4B-4EFF978C6C9F}"/>
                </a:ext>
              </a:extLst>
            </p:cNvPr>
            <p:cNvCxnSpPr/>
            <p:nvPr/>
          </p:nvCxnSpPr>
          <p:spPr bwMode="auto">
            <a:xfrm>
              <a:off x="6168730" y="3374895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79DA0AB-6831-4951-8CB6-6154772C5575}"/>
                </a:ext>
              </a:extLst>
            </p:cNvPr>
            <p:cNvCxnSpPr/>
            <p:nvPr/>
          </p:nvCxnSpPr>
          <p:spPr bwMode="auto">
            <a:xfrm>
              <a:off x="6168730" y="3901893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1BC4B2E-4D93-4160-A9E5-7391316F9713}"/>
                </a:ext>
              </a:extLst>
            </p:cNvPr>
            <p:cNvCxnSpPr/>
            <p:nvPr/>
          </p:nvCxnSpPr>
          <p:spPr bwMode="auto">
            <a:xfrm>
              <a:off x="6168730" y="3638394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26352CE-2A96-45D2-8EAA-F891A3C7576E}"/>
                </a:ext>
              </a:extLst>
            </p:cNvPr>
            <p:cNvCxnSpPr/>
            <p:nvPr/>
          </p:nvCxnSpPr>
          <p:spPr bwMode="auto">
            <a:xfrm>
              <a:off x="6168730" y="4165392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E01866-64C7-4900-B370-D1897BC254DE}"/>
                </a:ext>
              </a:extLst>
            </p:cNvPr>
            <p:cNvCxnSpPr/>
            <p:nvPr/>
          </p:nvCxnSpPr>
          <p:spPr bwMode="auto">
            <a:xfrm>
              <a:off x="6168730" y="4428891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00E452-F3A1-4686-8BC4-DADCB21455B8}"/>
                </a:ext>
              </a:extLst>
            </p:cNvPr>
            <p:cNvCxnSpPr/>
            <p:nvPr/>
          </p:nvCxnSpPr>
          <p:spPr bwMode="auto">
            <a:xfrm>
              <a:off x="6168730" y="4692393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8A601A-1184-4602-8B5D-C5327A8942A7}"/>
              </a:ext>
            </a:extLst>
          </p:cNvPr>
          <p:cNvGrpSpPr/>
          <p:nvPr/>
        </p:nvGrpSpPr>
        <p:grpSpPr>
          <a:xfrm rot="5400000">
            <a:off x="5913426" y="2025813"/>
            <a:ext cx="48707" cy="2561718"/>
            <a:chOff x="6168730" y="2582361"/>
            <a:chExt cx="70286" cy="2110032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F4134C3-35A5-465D-8D42-053F0F6C24E6}"/>
                </a:ext>
              </a:extLst>
            </p:cNvPr>
            <p:cNvCxnSpPr/>
            <p:nvPr/>
          </p:nvCxnSpPr>
          <p:spPr bwMode="auto">
            <a:xfrm>
              <a:off x="6168730" y="2582361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3D1B8E3-7FF8-4089-9BF5-8D6611895F7B}"/>
                </a:ext>
              </a:extLst>
            </p:cNvPr>
            <p:cNvCxnSpPr/>
            <p:nvPr/>
          </p:nvCxnSpPr>
          <p:spPr bwMode="auto">
            <a:xfrm>
              <a:off x="6168730" y="3111396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0CA4E9B-4795-4509-B0AB-7502C9BA78E9}"/>
                </a:ext>
              </a:extLst>
            </p:cNvPr>
            <p:cNvCxnSpPr/>
            <p:nvPr/>
          </p:nvCxnSpPr>
          <p:spPr bwMode="auto">
            <a:xfrm>
              <a:off x="6168730" y="2847897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F2C0260-A877-478A-840A-B80773C1EA62}"/>
                </a:ext>
              </a:extLst>
            </p:cNvPr>
            <p:cNvCxnSpPr/>
            <p:nvPr/>
          </p:nvCxnSpPr>
          <p:spPr bwMode="auto">
            <a:xfrm>
              <a:off x="6168730" y="3374895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77554E-05AF-429E-9CF1-6D9169E2B84C}"/>
                </a:ext>
              </a:extLst>
            </p:cNvPr>
            <p:cNvCxnSpPr/>
            <p:nvPr/>
          </p:nvCxnSpPr>
          <p:spPr bwMode="auto">
            <a:xfrm>
              <a:off x="6168730" y="3901893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FFF7AB0-AFC3-43C8-93D8-FC3261426E8A}"/>
                </a:ext>
              </a:extLst>
            </p:cNvPr>
            <p:cNvCxnSpPr/>
            <p:nvPr/>
          </p:nvCxnSpPr>
          <p:spPr bwMode="auto">
            <a:xfrm>
              <a:off x="6168730" y="3638394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D4465BD-9619-4485-848F-D73EB9E54332}"/>
                </a:ext>
              </a:extLst>
            </p:cNvPr>
            <p:cNvCxnSpPr/>
            <p:nvPr/>
          </p:nvCxnSpPr>
          <p:spPr bwMode="auto">
            <a:xfrm>
              <a:off x="6168730" y="4165392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59CD4B3-F07C-456F-98DE-637B44C43A22}"/>
                </a:ext>
              </a:extLst>
            </p:cNvPr>
            <p:cNvCxnSpPr/>
            <p:nvPr/>
          </p:nvCxnSpPr>
          <p:spPr bwMode="auto">
            <a:xfrm>
              <a:off x="6168730" y="4428891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F12C30E-F011-4EC5-ACA5-A4EEAF88B2AC}"/>
                </a:ext>
              </a:extLst>
            </p:cNvPr>
            <p:cNvCxnSpPr/>
            <p:nvPr/>
          </p:nvCxnSpPr>
          <p:spPr bwMode="auto">
            <a:xfrm>
              <a:off x="6168730" y="4692393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AE9BF9B-3AFD-45DE-850C-623CD20E9345}"/>
              </a:ext>
            </a:extLst>
          </p:cNvPr>
          <p:cNvSpPr txBox="1"/>
          <p:nvPr/>
        </p:nvSpPr>
        <p:spPr bwMode="auto">
          <a:xfrm>
            <a:off x="4477099" y="3178459"/>
            <a:ext cx="17277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1CBDA5-2D8A-415D-A0B0-52AE0EE1AFB3}"/>
              </a:ext>
            </a:extLst>
          </p:cNvPr>
          <p:cNvSpPr txBox="1"/>
          <p:nvPr/>
        </p:nvSpPr>
        <p:spPr bwMode="auto">
          <a:xfrm>
            <a:off x="4408178" y="3029619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695DA5-EB10-43BB-89C5-305C2B00155E}"/>
              </a:ext>
            </a:extLst>
          </p:cNvPr>
          <p:cNvSpPr txBox="1"/>
          <p:nvPr/>
        </p:nvSpPr>
        <p:spPr bwMode="auto">
          <a:xfrm>
            <a:off x="4407159" y="2885115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1373D6-8E4C-4D88-9AD3-5C5561FE0EC7}"/>
              </a:ext>
            </a:extLst>
          </p:cNvPr>
          <p:cNvSpPr txBox="1"/>
          <p:nvPr/>
        </p:nvSpPr>
        <p:spPr bwMode="auto">
          <a:xfrm>
            <a:off x="4407159" y="2736275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D732F64-03BF-44ED-862C-5097A4906609}"/>
              </a:ext>
            </a:extLst>
          </p:cNvPr>
          <p:cNvSpPr txBox="1"/>
          <p:nvPr/>
        </p:nvSpPr>
        <p:spPr bwMode="auto">
          <a:xfrm>
            <a:off x="4411776" y="2586531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331FFE-4C57-43EF-A364-6E45F9C257BA}"/>
              </a:ext>
            </a:extLst>
          </p:cNvPr>
          <p:cNvSpPr txBox="1"/>
          <p:nvPr/>
        </p:nvSpPr>
        <p:spPr bwMode="auto">
          <a:xfrm>
            <a:off x="4411776" y="2437695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195ABE-5491-4751-94FD-1FED6DD72CEB}"/>
              </a:ext>
            </a:extLst>
          </p:cNvPr>
          <p:cNvSpPr txBox="1"/>
          <p:nvPr/>
        </p:nvSpPr>
        <p:spPr bwMode="auto">
          <a:xfrm>
            <a:off x="4410757" y="2293191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2B0EF2-823D-4D66-AB50-8A56ABFE7479}"/>
              </a:ext>
            </a:extLst>
          </p:cNvPr>
          <p:cNvSpPr txBox="1"/>
          <p:nvPr/>
        </p:nvSpPr>
        <p:spPr bwMode="auto">
          <a:xfrm>
            <a:off x="4410757" y="2144352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18E9FDF-90F7-4E9F-834D-A3BB3E4D1F36}"/>
              </a:ext>
            </a:extLst>
          </p:cNvPr>
          <p:cNvSpPr txBox="1"/>
          <p:nvPr/>
        </p:nvSpPr>
        <p:spPr bwMode="auto">
          <a:xfrm>
            <a:off x="4416080" y="1993572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AB39D89-2DA5-43F2-80C4-C24AFCF60511}"/>
              </a:ext>
            </a:extLst>
          </p:cNvPr>
          <p:cNvSpPr txBox="1"/>
          <p:nvPr/>
        </p:nvSpPr>
        <p:spPr bwMode="auto">
          <a:xfrm>
            <a:off x="4415061" y="1849069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7D1AD0-2664-40E5-B17C-21F0AB00567A}"/>
              </a:ext>
            </a:extLst>
          </p:cNvPr>
          <p:cNvSpPr txBox="1"/>
          <p:nvPr/>
        </p:nvSpPr>
        <p:spPr bwMode="auto">
          <a:xfrm>
            <a:off x="4346124" y="1700229"/>
            <a:ext cx="310630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2CDA8C-8797-4851-804F-BE63B627D6A7}"/>
              </a:ext>
            </a:extLst>
          </p:cNvPr>
          <p:cNvSpPr txBox="1"/>
          <p:nvPr/>
        </p:nvSpPr>
        <p:spPr bwMode="auto">
          <a:xfrm rot="16200000">
            <a:off x="3450802" y="2438950"/>
            <a:ext cx="1716463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Patients Who Were Alive (%)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DBC959-7C0F-4C08-BBDB-EAAF29214A97}"/>
              </a:ext>
            </a:extLst>
          </p:cNvPr>
          <p:cNvSpPr txBox="1"/>
          <p:nvPr/>
        </p:nvSpPr>
        <p:spPr bwMode="auto">
          <a:xfrm>
            <a:off x="5741630" y="3448944"/>
            <a:ext cx="347499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b="1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Mos</a:t>
            </a:r>
            <a:endParaRPr lang="en-US" sz="1050" b="1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D2FADF-71B4-43DD-AE2C-B7A13E9B06A1}"/>
              </a:ext>
            </a:extLst>
          </p:cNvPr>
          <p:cNvSpPr txBox="1"/>
          <p:nvPr/>
        </p:nvSpPr>
        <p:spPr bwMode="auto">
          <a:xfrm>
            <a:off x="4570908" y="3298093"/>
            <a:ext cx="17277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047971-31F6-412B-9CC1-48383D1C7EC3}"/>
              </a:ext>
            </a:extLst>
          </p:cNvPr>
          <p:cNvSpPr txBox="1"/>
          <p:nvPr/>
        </p:nvSpPr>
        <p:spPr bwMode="auto">
          <a:xfrm>
            <a:off x="4857653" y="3298093"/>
            <a:ext cx="24170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0B6A1B6-2E7E-4AF3-8A2D-9AE49BDECC7E}"/>
              </a:ext>
            </a:extLst>
          </p:cNvPr>
          <p:cNvSpPr txBox="1"/>
          <p:nvPr/>
        </p:nvSpPr>
        <p:spPr bwMode="auto">
          <a:xfrm>
            <a:off x="5171416" y="3298093"/>
            <a:ext cx="24170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FC9EB4-1E64-4F0C-A847-18298EF68827}"/>
              </a:ext>
            </a:extLst>
          </p:cNvPr>
          <p:cNvSpPr txBox="1"/>
          <p:nvPr/>
        </p:nvSpPr>
        <p:spPr bwMode="auto">
          <a:xfrm>
            <a:off x="5492617" y="3298093"/>
            <a:ext cx="24170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EAAC930-59FF-43A5-9C10-4B08733381C5}"/>
              </a:ext>
            </a:extLst>
          </p:cNvPr>
          <p:cNvSpPr txBox="1"/>
          <p:nvPr/>
        </p:nvSpPr>
        <p:spPr bwMode="auto">
          <a:xfrm>
            <a:off x="5818603" y="3298093"/>
            <a:ext cx="24170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7F263F6-4970-4CC9-A8C7-570425C31799}"/>
              </a:ext>
            </a:extLst>
          </p:cNvPr>
          <p:cNvSpPr txBox="1"/>
          <p:nvPr/>
        </p:nvSpPr>
        <p:spPr bwMode="auto">
          <a:xfrm>
            <a:off x="6139804" y="3298093"/>
            <a:ext cx="24170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024E59-C338-4E9F-86B2-CA856C143C91}"/>
              </a:ext>
            </a:extLst>
          </p:cNvPr>
          <p:cNvSpPr txBox="1"/>
          <p:nvPr/>
        </p:nvSpPr>
        <p:spPr bwMode="auto">
          <a:xfrm>
            <a:off x="6453567" y="3298093"/>
            <a:ext cx="24170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A77E54-2740-42C4-BDC7-C1774A64FEBC}"/>
              </a:ext>
            </a:extLst>
          </p:cNvPr>
          <p:cNvSpPr txBox="1"/>
          <p:nvPr/>
        </p:nvSpPr>
        <p:spPr bwMode="auto">
          <a:xfrm>
            <a:off x="6774768" y="3298093"/>
            <a:ext cx="24170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CC8D13-DF88-43C9-BA99-5EC29E4535A4}"/>
              </a:ext>
            </a:extLst>
          </p:cNvPr>
          <p:cNvSpPr txBox="1"/>
          <p:nvPr/>
        </p:nvSpPr>
        <p:spPr bwMode="auto">
          <a:xfrm>
            <a:off x="7099519" y="3298093"/>
            <a:ext cx="24170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84F6BDC-1AB7-455F-AA47-80DE6570C57B}"/>
              </a:ext>
            </a:extLst>
          </p:cNvPr>
          <p:cNvSpPr txBox="1"/>
          <p:nvPr/>
        </p:nvSpPr>
        <p:spPr bwMode="auto">
          <a:xfrm>
            <a:off x="3714751" y="3576376"/>
            <a:ext cx="852248" cy="67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Patients at Risk</a:t>
            </a:r>
          </a:p>
          <a:p>
            <a:pPr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Nephrectomy</a:t>
            </a:r>
            <a:r>
              <a:rPr lang="en-US" sz="900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→</a:t>
            </a:r>
            <a:b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sunitinib</a:t>
            </a:r>
          </a:p>
          <a:p>
            <a:pPr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Sunitinib alone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E9C0DF7-8AD5-4680-9BBF-4D1EE9BCE536}"/>
              </a:ext>
            </a:extLst>
          </p:cNvPr>
          <p:cNvSpPr txBox="1"/>
          <p:nvPr/>
        </p:nvSpPr>
        <p:spPr bwMode="auto">
          <a:xfrm>
            <a:off x="4511228" y="3704077"/>
            <a:ext cx="306607" cy="42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226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224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044A55A-2DC8-4816-97F4-F3371D0C2AD7}"/>
              </a:ext>
            </a:extLst>
          </p:cNvPr>
          <p:cNvSpPr txBox="1"/>
          <p:nvPr/>
        </p:nvSpPr>
        <p:spPr bwMode="auto">
          <a:xfrm>
            <a:off x="4831956" y="3704077"/>
            <a:ext cx="306607" cy="42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110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D77654E-14FF-49C0-96F2-72AF1B5DEE84}"/>
              </a:ext>
            </a:extLst>
          </p:cNvPr>
          <p:cNvSpPr txBox="1"/>
          <p:nvPr/>
        </p:nvSpPr>
        <p:spPr bwMode="auto">
          <a:xfrm>
            <a:off x="5152682" y="3704077"/>
            <a:ext cx="306607" cy="42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61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3373935-618D-418A-A089-E70DC00AFA78}"/>
              </a:ext>
            </a:extLst>
          </p:cNvPr>
          <p:cNvSpPr txBox="1"/>
          <p:nvPr/>
        </p:nvSpPr>
        <p:spPr bwMode="auto">
          <a:xfrm>
            <a:off x="5473401" y="3704077"/>
            <a:ext cx="306607" cy="42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A4EF30E-B6D4-4068-AD4D-F873327E5389}"/>
              </a:ext>
            </a:extLst>
          </p:cNvPr>
          <p:cNvSpPr txBox="1"/>
          <p:nvPr/>
        </p:nvSpPr>
        <p:spPr bwMode="auto">
          <a:xfrm>
            <a:off x="5794131" y="3704077"/>
            <a:ext cx="306607" cy="42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19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BD9D54C-7667-41F7-83AD-4D9962FDF1AF}"/>
              </a:ext>
            </a:extLst>
          </p:cNvPr>
          <p:cNvSpPr txBox="1"/>
          <p:nvPr/>
        </p:nvSpPr>
        <p:spPr bwMode="auto">
          <a:xfrm>
            <a:off x="6114858" y="3704077"/>
            <a:ext cx="306607" cy="42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11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A0E19EA-2DAF-458A-9498-7D69C979C410}"/>
              </a:ext>
            </a:extLst>
          </p:cNvPr>
          <p:cNvSpPr txBox="1"/>
          <p:nvPr/>
        </p:nvSpPr>
        <p:spPr bwMode="auto">
          <a:xfrm>
            <a:off x="6435585" y="3704077"/>
            <a:ext cx="306607" cy="42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3A20E1B-7457-4327-806B-0B82F07ED6C0}"/>
              </a:ext>
            </a:extLst>
          </p:cNvPr>
          <p:cNvSpPr txBox="1"/>
          <p:nvPr/>
        </p:nvSpPr>
        <p:spPr bwMode="auto">
          <a:xfrm>
            <a:off x="6756304" y="3704077"/>
            <a:ext cx="306607" cy="42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E2F4C23-6C0D-4212-AEBF-DE8ACD1B1F61}"/>
              </a:ext>
            </a:extLst>
          </p:cNvPr>
          <p:cNvSpPr txBox="1"/>
          <p:nvPr/>
        </p:nvSpPr>
        <p:spPr bwMode="auto">
          <a:xfrm>
            <a:off x="7077035" y="3704077"/>
            <a:ext cx="306607" cy="42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9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A1E1BA3-D4E3-4AA2-A223-F0847ABE66B4}"/>
              </a:ext>
            </a:extLst>
          </p:cNvPr>
          <p:cNvCxnSpPr/>
          <p:nvPr/>
        </p:nvCxnSpPr>
        <p:spPr bwMode="auto">
          <a:xfrm>
            <a:off x="4659926" y="1768565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5242F5F-BF06-4AEC-BB2E-DFF2521C3F3F}"/>
              </a:ext>
            </a:extLst>
          </p:cNvPr>
          <p:cNvCxnSpPr/>
          <p:nvPr/>
        </p:nvCxnSpPr>
        <p:spPr bwMode="auto">
          <a:xfrm>
            <a:off x="4669404" y="1774114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F428ADF-33E1-4720-9A56-7B080A3949B6}"/>
              </a:ext>
            </a:extLst>
          </p:cNvPr>
          <p:cNvCxnSpPr/>
          <p:nvPr/>
        </p:nvCxnSpPr>
        <p:spPr bwMode="auto">
          <a:xfrm>
            <a:off x="4680563" y="1774114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0DF60E1-6E7F-49CC-9DD8-B8554FE30CC5}"/>
              </a:ext>
            </a:extLst>
          </p:cNvPr>
          <p:cNvCxnSpPr/>
          <p:nvPr/>
        </p:nvCxnSpPr>
        <p:spPr bwMode="auto">
          <a:xfrm>
            <a:off x="4734203" y="1826249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CE95FA4-84C3-4A35-9B38-3F42CF335B04}"/>
              </a:ext>
            </a:extLst>
          </p:cNvPr>
          <p:cNvCxnSpPr/>
          <p:nvPr/>
        </p:nvCxnSpPr>
        <p:spPr bwMode="auto">
          <a:xfrm>
            <a:off x="4785338" y="1931195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58D6F84-1319-4B15-8EB3-9A620EFB5A78}"/>
              </a:ext>
            </a:extLst>
          </p:cNvPr>
          <p:cNvCxnSpPr/>
          <p:nvPr/>
        </p:nvCxnSpPr>
        <p:spPr bwMode="auto">
          <a:xfrm>
            <a:off x="4805976" y="1967577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5E07CBF-EB86-426C-A604-C5BA0A4C7D32}"/>
              </a:ext>
            </a:extLst>
          </p:cNvPr>
          <p:cNvCxnSpPr/>
          <p:nvPr/>
        </p:nvCxnSpPr>
        <p:spPr bwMode="auto">
          <a:xfrm>
            <a:off x="4693876" y="1803427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55C702D-C49B-4EA7-AB42-32F71343E9D3}"/>
              </a:ext>
            </a:extLst>
          </p:cNvPr>
          <p:cNvCxnSpPr/>
          <p:nvPr/>
        </p:nvCxnSpPr>
        <p:spPr bwMode="auto">
          <a:xfrm>
            <a:off x="4702427" y="1814213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B5A379A-FF3F-4BBC-836C-CAF4D6DDE538}"/>
              </a:ext>
            </a:extLst>
          </p:cNvPr>
          <p:cNvCxnSpPr/>
          <p:nvPr/>
        </p:nvCxnSpPr>
        <p:spPr bwMode="auto">
          <a:xfrm>
            <a:off x="4707802" y="1823523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CFD2ACC0-7A2D-4C31-942F-FA0296B5ACAB}"/>
              </a:ext>
            </a:extLst>
          </p:cNvPr>
          <p:cNvCxnSpPr/>
          <p:nvPr/>
        </p:nvCxnSpPr>
        <p:spPr bwMode="auto">
          <a:xfrm>
            <a:off x="4725293" y="1870754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76B324E-C0B6-4243-A2EA-2702014A3B44}"/>
              </a:ext>
            </a:extLst>
          </p:cNvPr>
          <p:cNvCxnSpPr/>
          <p:nvPr/>
        </p:nvCxnSpPr>
        <p:spPr bwMode="auto">
          <a:xfrm>
            <a:off x="4717076" y="1838621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CE074282-1796-4A70-AF51-15AAF042ACBF}"/>
              </a:ext>
            </a:extLst>
          </p:cNvPr>
          <p:cNvCxnSpPr/>
          <p:nvPr/>
        </p:nvCxnSpPr>
        <p:spPr bwMode="auto">
          <a:xfrm>
            <a:off x="4820017" y="2011176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1D90054-11EE-4D26-9CD4-2BE4421086A3}"/>
              </a:ext>
            </a:extLst>
          </p:cNvPr>
          <p:cNvCxnSpPr/>
          <p:nvPr/>
        </p:nvCxnSpPr>
        <p:spPr bwMode="auto">
          <a:xfrm>
            <a:off x="4844076" y="2144351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F471870-103F-472C-AEF6-EC3A12C54E3D}"/>
              </a:ext>
            </a:extLst>
          </p:cNvPr>
          <p:cNvCxnSpPr/>
          <p:nvPr/>
        </p:nvCxnSpPr>
        <p:spPr bwMode="auto">
          <a:xfrm>
            <a:off x="4859758" y="2150701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181223B-E8DE-4F7F-9F35-3729EAF29426}"/>
              </a:ext>
            </a:extLst>
          </p:cNvPr>
          <p:cNvCxnSpPr/>
          <p:nvPr/>
        </p:nvCxnSpPr>
        <p:spPr bwMode="auto">
          <a:xfrm>
            <a:off x="4883764" y="2209572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6837A0D-A88E-4F81-ABD5-EF70A04B8093}"/>
              </a:ext>
            </a:extLst>
          </p:cNvPr>
          <p:cNvCxnSpPr/>
          <p:nvPr/>
        </p:nvCxnSpPr>
        <p:spPr bwMode="auto">
          <a:xfrm>
            <a:off x="4929801" y="2237155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0F87C11-D814-4814-956F-7B18B2024DBD}"/>
              </a:ext>
            </a:extLst>
          </p:cNvPr>
          <p:cNvCxnSpPr/>
          <p:nvPr/>
        </p:nvCxnSpPr>
        <p:spPr bwMode="auto">
          <a:xfrm>
            <a:off x="4952027" y="2258389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F40C98F-36EE-4226-9079-A4814083DEAB}"/>
              </a:ext>
            </a:extLst>
          </p:cNvPr>
          <p:cNvCxnSpPr/>
          <p:nvPr/>
        </p:nvCxnSpPr>
        <p:spPr bwMode="auto">
          <a:xfrm>
            <a:off x="4975220" y="2291880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FE805FA-5067-4042-9358-6AD0198C9763}"/>
              </a:ext>
            </a:extLst>
          </p:cNvPr>
          <p:cNvCxnSpPr/>
          <p:nvPr/>
        </p:nvCxnSpPr>
        <p:spPr bwMode="auto">
          <a:xfrm>
            <a:off x="4985237" y="2299269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E784D1B-73E5-4802-8DDB-1EFB00073252}"/>
              </a:ext>
            </a:extLst>
          </p:cNvPr>
          <p:cNvCxnSpPr/>
          <p:nvPr/>
        </p:nvCxnSpPr>
        <p:spPr bwMode="auto">
          <a:xfrm>
            <a:off x="4958376" y="2371087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20FC0755-083B-4778-820F-8A636D4EEB44}"/>
              </a:ext>
            </a:extLst>
          </p:cNvPr>
          <p:cNvCxnSpPr/>
          <p:nvPr/>
        </p:nvCxnSpPr>
        <p:spPr bwMode="auto">
          <a:xfrm>
            <a:off x="4921863" y="2314701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E66669A-92DD-4538-A4DA-7F3D3F2C9946}"/>
              </a:ext>
            </a:extLst>
          </p:cNvPr>
          <p:cNvCxnSpPr/>
          <p:nvPr/>
        </p:nvCxnSpPr>
        <p:spPr bwMode="auto">
          <a:xfrm>
            <a:off x="4968871" y="2388878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5C7F249-AD8B-4439-A461-5E0AFBCE51FF}"/>
              </a:ext>
            </a:extLst>
          </p:cNvPr>
          <p:cNvCxnSpPr/>
          <p:nvPr/>
        </p:nvCxnSpPr>
        <p:spPr bwMode="auto">
          <a:xfrm>
            <a:off x="4976804" y="2432933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00124609-4592-433F-B057-53AEC8925F1C}"/>
              </a:ext>
            </a:extLst>
          </p:cNvPr>
          <p:cNvCxnSpPr/>
          <p:nvPr/>
        </p:nvCxnSpPr>
        <p:spPr bwMode="auto">
          <a:xfrm>
            <a:off x="5089898" y="2563715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ECAE83F-071E-4E91-AF65-465CF618A7D8}"/>
              </a:ext>
            </a:extLst>
          </p:cNvPr>
          <p:cNvCxnSpPr/>
          <p:nvPr/>
        </p:nvCxnSpPr>
        <p:spPr bwMode="auto">
          <a:xfrm>
            <a:off x="5072059" y="2551325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42C9F94-8D13-444D-AB54-799FD627FDC3}"/>
              </a:ext>
            </a:extLst>
          </p:cNvPr>
          <p:cNvCxnSpPr/>
          <p:nvPr/>
        </p:nvCxnSpPr>
        <p:spPr bwMode="auto">
          <a:xfrm>
            <a:off x="5019671" y="2483338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0AECCDD1-CEAC-474E-8A3E-ACA3D7E1AA6E}"/>
              </a:ext>
            </a:extLst>
          </p:cNvPr>
          <p:cNvCxnSpPr/>
          <p:nvPr/>
        </p:nvCxnSpPr>
        <p:spPr bwMode="auto">
          <a:xfrm>
            <a:off x="5118096" y="2573624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C72F652C-F80E-42AF-983F-CD9CD6AC0AB1}"/>
              </a:ext>
            </a:extLst>
          </p:cNvPr>
          <p:cNvCxnSpPr/>
          <p:nvPr/>
        </p:nvCxnSpPr>
        <p:spPr bwMode="auto">
          <a:xfrm>
            <a:off x="5151068" y="2614115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A0A87EB-681C-4AA6-B2C5-5A906E01CA50}"/>
              </a:ext>
            </a:extLst>
          </p:cNvPr>
          <p:cNvCxnSpPr/>
          <p:nvPr/>
        </p:nvCxnSpPr>
        <p:spPr bwMode="auto">
          <a:xfrm>
            <a:off x="5160202" y="2636404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5D7601CA-D282-4ACD-BEAA-473CF0FD652C}"/>
              </a:ext>
            </a:extLst>
          </p:cNvPr>
          <p:cNvCxnSpPr/>
          <p:nvPr/>
        </p:nvCxnSpPr>
        <p:spPr bwMode="auto">
          <a:xfrm>
            <a:off x="5192709" y="2644768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24B37D8-A4B7-491A-AE61-EB7AD32E24BE}"/>
              </a:ext>
            </a:extLst>
          </p:cNvPr>
          <p:cNvCxnSpPr/>
          <p:nvPr/>
        </p:nvCxnSpPr>
        <p:spPr bwMode="auto">
          <a:xfrm>
            <a:off x="5206997" y="2649530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8B1C6E3-F132-45FB-AAD7-1199844140B3}"/>
              </a:ext>
            </a:extLst>
          </p:cNvPr>
          <p:cNvCxnSpPr/>
          <p:nvPr/>
        </p:nvCxnSpPr>
        <p:spPr bwMode="auto">
          <a:xfrm>
            <a:off x="5224459" y="2669946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2AEEA3C8-7C8E-4B1A-A5CC-3DEC7492FE49}"/>
              </a:ext>
            </a:extLst>
          </p:cNvPr>
          <p:cNvCxnSpPr/>
          <p:nvPr/>
        </p:nvCxnSpPr>
        <p:spPr bwMode="auto">
          <a:xfrm>
            <a:off x="5270496" y="2682059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3DF0786-34AE-4ADF-ABE8-5DAF1A836795}"/>
              </a:ext>
            </a:extLst>
          </p:cNvPr>
          <p:cNvCxnSpPr/>
          <p:nvPr/>
        </p:nvCxnSpPr>
        <p:spPr bwMode="auto">
          <a:xfrm>
            <a:off x="5321297" y="2726114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B61438CA-D0A1-49AA-B06A-9C350558A3E1}"/>
              </a:ext>
            </a:extLst>
          </p:cNvPr>
          <p:cNvCxnSpPr/>
          <p:nvPr/>
        </p:nvCxnSpPr>
        <p:spPr bwMode="auto">
          <a:xfrm>
            <a:off x="5372096" y="2752110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41CBC9C-A5CF-448F-A5C5-2896E4AADC04}"/>
              </a:ext>
            </a:extLst>
          </p:cNvPr>
          <p:cNvCxnSpPr/>
          <p:nvPr/>
        </p:nvCxnSpPr>
        <p:spPr bwMode="auto">
          <a:xfrm>
            <a:off x="5440214" y="2800857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705709D-D318-4C85-BBEA-342EB9E4545E}"/>
              </a:ext>
            </a:extLst>
          </p:cNvPr>
          <p:cNvCxnSpPr/>
          <p:nvPr/>
        </p:nvCxnSpPr>
        <p:spPr bwMode="auto">
          <a:xfrm>
            <a:off x="5486165" y="2818916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511478BD-63DE-42B6-BDC4-6F84343B3EEC}"/>
              </a:ext>
            </a:extLst>
          </p:cNvPr>
          <p:cNvCxnSpPr/>
          <p:nvPr/>
        </p:nvCxnSpPr>
        <p:spPr bwMode="auto">
          <a:xfrm>
            <a:off x="5511797" y="2832982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03B7527C-A007-4C84-B53C-508B9B2A3348}"/>
              </a:ext>
            </a:extLst>
          </p:cNvPr>
          <p:cNvCxnSpPr/>
          <p:nvPr/>
        </p:nvCxnSpPr>
        <p:spPr bwMode="auto">
          <a:xfrm>
            <a:off x="5641971" y="2863868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69E3BF2D-21EF-4A2C-AB4C-A593B339E15C}"/>
              </a:ext>
            </a:extLst>
          </p:cNvPr>
          <p:cNvCxnSpPr/>
          <p:nvPr/>
        </p:nvCxnSpPr>
        <p:spPr bwMode="auto">
          <a:xfrm>
            <a:off x="5743040" y="2878623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572332ED-ECFA-4F03-A630-F0B7CC38C66E}"/>
              </a:ext>
            </a:extLst>
          </p:cNvPr>
          <p:cNvCxnSpPr/>
          <p:nvPr/>
        </p:nvCxnSpPr>
        <p:spPr bwMode="auto">
          <a:xfrm>
            <a:off x="5759447" y="2880018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06667B9-B9A5-4729-8A56-92D1A6C22EFE}"/>
              </a:ext>
            </a:extLst>
          </p:cNvPr>
          <p:cNvCxnSpPr/>
          <p:nvPr/>
        </p:nvCxnSpPr>
        <p:spPr bwMode="auto">
          <a:xfrm>
            <a:off x="5820094" y="2905146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432DF3B-35C6-4DC6-99DF-FBE535FBA856}"/>
              </a:ext>
            </a:extLst>
          </p:cNvPr>
          <p:cNvCxnSpPr/>
          <p:nvPr/>
        </p:nvCxnSpPr>
        <p:spPr bwMode="auto">
          <a:xfrm>
            <a:off x="5837234" y="2914667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CF5C163-41D4-4B96-AA77-27A177D8636A}"/>
              </a:ext>
            </a:extLst>
          </p:cNvPr>
          <p:cNvCxnSpPr/>
          <p:nvPr/>
        </p:nvCxnSpPr>
        <p:spPr bwMode="auto">
          <a:xfrm>
            <a:off x="5897558" y="2961896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FB17127-D533-45A6-836F-F76F969F082E}"/>
              </a:ext>
            </a:extLst>
          </p:cNvPr>
          <p:cNvCxnSpPr/>
          <p:nvPr/>
        </p:nvCxnSpPr>
        <p:spPr bwMode="auto">
          <a:xfrm>
            <a:off x="5918550" y="2968036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8E409EF-4664-4A28-A660-ED8F3517E567}"/>
              </a:ext>
            </a:extLst>
          </p:cNvPr>
          <p:cNvCxnSpPr/>
          <p:nvPr/>
        </p:nvCxnSpPr>
        <p:spPr bwMode="auto">
          <a:xfrm>
            <a:off x="6084533" y="3013691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B22A4513-4C7B-4F00-9D37-5E88E97B8B04}"/>
              </a:ext>
            </a:extLst>
          </p:cNvPr>
          <p:cNvCxnSpPr/>
          <p:nvPr/>
        </p:nvCxnSpPr>
        <p:spPr bwMode="auto">
          <a:xfrm>
            <a:off x="6075359" y="3013691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F645D7D-EC3E-43A6-8E38-DBD476F26CB2}"/>
              </a:ext>
            </a:extLst>
          </p:cNvPr>
          <p:cNvCxnSpPr/>
          <p:nvPr/>
        </p:nvCxnSpPr>
        <p:spPr bwMode="auto">
          <a:xfrm>
            <a:off x="6276971" y="3047222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9108A9A4-FF18-43C9-8A79-BD87AF9AACA3}"/>
              </a:ext>
            </a:extLst>
          </p:cNvPr>
          <p:cNvCxnSpPr/>
          <p:nvPr/>
        </p:nvCxnSpPr>
        <p:spPr bwMode="auto">
          <a:xfrm>
            <a:off x="6435563" y="3101550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C51453F-604F-4B25-8546-14FF71308E2C}"/>
              </a:ext>
            </a:extLst>
          </p:cNvPr>
          <p:cNvCxnSpPr/>
          <p:nvPr/>
        </p:nvCxnSpPr>
        <p:spPr bwMode="auto">
          <a:xfrm>
            <a:off x="6510334" y="3104136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5F9EF2B2-5D39-4DD5-BC65-BA640C37A8AC}"/>
              </a:ext>
            </a:extLst>
          </p:cNvPr>
          <p:cNvCxnSpPr/>
          <p:nvPr/>
        </p:nvCxnSpPr>
        <p:spPr bwMode="auto">
          <a:xfrm>
            <a:off x="6546083" y="3104725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109896F7-9F69-4B6F-A4BC-F604D99CFA08}"/>
              </a:ext>
            </a:extLst>
          </p:cNvPr>
          <p:cNvCxnSpPr/>
          <p:nvPr/>
        </p:nvCxnSpPr>
        <p:spPr bwMode="auto">
          <a:xfrm>
            <a:off x="6565700" y="3107498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19CD9806-01EA-4502-B9C5-F9CD691CBD80}"/>
              </a:ext>
            </a:extLst>
          </p:cNvPr>
          <p:cNvCxnSpPr/>
          <p:nvPr/>
        </p:nvCxnSpPr>
        <p:spPr bwMode="auto">
          <a:xfrm>
            <a:off x="6581749" y="3129468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15E15209-CC83-4E7E-8CFD-66ABBFC561A7}"/>
              </a:ext>
            </a:extLst>
          </p:cNvPr>
          <p:cNvCxnSpPr/>
          <p:nvPr/>
        </p:nvCxnSpPr>
        <p:spPr bwMode="auto">
          <a:xfrm>
            <a:off x="6800084" y="3137405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E2B5661-94A5-4E6A-84E5-AD20FB8C0D43}"/>
              </a:ext>
            </a:extLst>
          </p:cNvPr>
          <p:cNvCxnSpPr/>
          <p:nvPr/>
        </p:nvCxnSpPr>
        <p:spPr bwMode="auto">
          <a:xfrm>
            <a:off x="6969149" y="3137405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3C5FF0C6-F058-4F7F-BDF8-8FF4FC845F12}"/>
              </a:ext>
            </a:extLst>
          </p:cNvPr>
          <p:cNvCxnSpPr/>
          <p:nvPr/>
        </p:nvCxnSpPr>
        <p:spPr bwMode="auto">
          <a:xfrm>
            <a:off x="6940623" y="3200261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40DE1FE1-ED9C-4EA0-AAA8-C090CB1AD1FA}"/>
              </a:ext>
            </a:extLst>
          </p:cNvPr>
          <p:cNvCxnSpPr/>
          <p:nvPr/>
        </p:nvCxnSpPr>
        <p:spPr bwMode="auto">
          <a:xfrm>
            <a:off x="5101015" y="2459929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B1283C66-4A18-4306-816F-900F7ADA0D19}"/>
              </a:ext>
            </a:extLst>
          </p:cNvPr>
          <p:cNvCxnSpPr/>
          <p:nvPr/>
        </p:nvCxnSpPr>
        <p:spPr bwMode="auto">
          <a:xfrm>
            <a:off x="5138541" y="2500941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3F3DF5F8-E9AE-4946-969F-90304E28CD6D}"/>
              </a:ext>
            </a:extLst>
          </p:cNvPr>
          <p:cNvCxnSpPr/>
          <p:nvPr/>
        </p:nvCxnSpPr>
        <p:spPr bwMode="auto">
          <a:xfrm>
            <a:off x="5130432" y="2501397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BA93087D-F131-41CF-8DFA-9F923265B3B7}"/>
              </a:ext>
            </a:extLst>
          </p:cNvPr>
          <p:cNvCxnSpPr/>
          <p:nvPr/>
        </p:nvCxnSpPr>
        <p:spPr bwMode="auto">
          <a:xfrm>
            <a:off x="5169731" y="2510507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42A5F37-6152-4700-81CA-7C809641A09B}"/>
              </a:ext>
            </a:extLst>
          </p:cNvPr>
          <p:cNvCxnSpPr/>
          <p:nvPr/>
        </p:nvCxnSpPr>
        <p:spPr bwMode="auto">
          <a:xfrm>
            <a:off x="5234600" y="2572025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FE4C55F-D324-49CE-93B6-22F5514640A0}"/>
              </a:ext>
            </a:extLst>
          </p:cNvPr>
          <p:cNvCxnSpPr/>
          <p:nvPr/>
        </p:nvCxnSpPr>
        <p:spPr bwMode="auto">
          <a:xfrm>
            <a:off x="5253650" y="2585723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C3F0023C-F050-4527-A864-C5F150326F53}"/>
              </a:ext>
            </a:extLst>
          </p:cNvPr>
          <p:cNvCxnSpPr/>
          <p:nvPr/>
        </p:nvCxnSpPr>
        <p:spPr bwMode="auto">
          <a:xfrm>
            <a:off x="5275872" y="2608542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30A0BB46-91EE-47EF-9AE4-B319CF305BB4}"/>
              </a:ext>
            </a:extLst>
          </p:cNvPr>
          <p:cNvCxnSpPr/>
          <p:nvPr/>
        </p:nvCxnSpPr>
        <p:spPr bwMode="auto">
          <a:xfrm>
            <a:off x="5287597" y="2610131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E4697C6-1C00-47A1-A729-A6A6F31DDD68}"/>
              </a:ext>
            </a:extLst>
          </p:cNvPr>
          <p:cNvCxnSpPr/>
          <p:nvPr/>
        </p:nvCxnSpPr>
        <p:spPr bwMode="auto">
          <a:xfrm>
            <a:off x="5305963" y="2621947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29435C0E-3DF0-48D2-BBA4-37584C271D66}"/>
              </a:ext>
            </a:extLst>
          </p:cNvPr>
          <p:cNvCxnSpPr/>
          <p:nvPr/>
        </p:nvCxnSpPr>
        <p:spPr bwMode="auto">
          <a:xfrm>
            <a:off x="5326058" y="2638944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458349F-BAF8-47C6-8F6F-93A9792EFFD9}"/>
              </a:ext>
            </a:extLst>
          </p:cNvPr>
          <p:cNvCxnSpPr/>
          <p:nvPr/>
        </p:nvCxnSpPr>
        <p:spPr bwMode="auto">
          <a:xfrm>
            <a:off x="5355251" y="2666002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2A726E0B-52D4-400E-A741-C8B3358BA09A}"/>
              </a:ext>
            </a:extLst>
          </p:cNvPr>
          <p:cNvCxnSpPr/>
          <p:nvPr/>
        </p:nvCxnSpPr>
        <p:spPr bwMode="auto">
          <a:xfrm>
            <a:off x="5429863" y="2715588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446B9E51-ECF0-41A9-A7E0-119B1CCA5DCA}"/>
              </a:ext>
            </a:extLst>
          </p:cNvPr>
          <p:cNvCxnSpPr/>
          <p:nvPr/>
        </p:nvCxnSpPr>
        <p:spPr bwMode="auto">
          <a:xfrm>
            <a:off x="5511797" y="2765367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3CCF3E04-FF04-47D2-AE7E-5824A96E6124}"/>
              </a:ext>
            </a:extLst>
          </p:cNvPr>
          <p:cNvCxnSpPr/>
          <p:nvPr/>
        </p:nvCxnSpPr>
        <p:spPr bwMode="auto">
          <a:xfrm>
            <a:off x="5515588" y="2801304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8A1A15F-B507-41D7-9BFC-95198AF37022}"/>
              </a:ext>
            </a:extLst>
          </p:cNvPr>
          <p:cNvCxnSpPr/>
          <p:nvPr/>
        </p:nvCxnSpPr>
        <p:spPr bwMode="auto">
          <a:xfrm>
            <a:off x="5574326" y="2801606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6E5574C0-560C-4F8B-8A86-82C5787FDF0C}"/>
              </a:ext>
            </a:extLst>
          </p:cNvPr>
          <p:cNvCxnSpPr/>
          <p:nvPr/>
        </p:nvCxnSpPr>
        <p:spPr bwMode="auto">
          <a:xfrm>
            <a:off x="5598589" y="2818916"/>
            <a:ext cx="0" cy="45643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A8B7C7FF-6F88-49DA-BC92-26FC7D8A62AF}"/>
              </a:ext>
            </a:extLst>
          </p:cNvPr>
          <p:cNvCxnSpPr/>
          <p:nvPr/>
        </p:nvCxnSpPr>
        <p:spPr bwMode="auto">
          <a:xfrm>
            <a:off x="5662609" y="2839543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F540E524-B2A3-460B-8FE1-E329D28FEA6C}"/>
              </a:ext>
            </a:extLst>
          </p:cNvPr>
          <p:cNvCxnSpPr/>
          <p:nvPr/>
        </p:nvCxnSpPr>
        <p:spPr bwMode="auto">
          <a:xfrm>
            <a:off x="5673717" y="2839543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9EB11A63-E137-4205-A8ED-0BDAD2502944}"/>
              </a:ext>
            </a:extLst>
          </p:cNvPr>
          <p:cNvCxnSpPr/>
          <p:nvPr/>
        </p:nvCxnSpPr>
        <p:spPr bwMode="auto">
          <a:xfrm>
            <a:off x="5688010" y="2839543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ABF57E6-B47A-434F-9698-E0C3435C5907}"/>
              </a:ext>
            </a:extLst>
          </p:cNvPr>
          <p:cNvCxnSpPr/>
          <p:nvPr/>
        </p:nvCxnSpPr>
        <p:spPr bwMode="auto">
          <a:xfrm>
            <a:off x="5714206" y="2839543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59266834-C34F-488E-A2B4-BECE4C9FD7AB}"/>
              </a:ext>
            </a:extLst>
          </p:cNvPr>
          <p:cNvCxnSpPr/>
          <p:nvPr/>
        </p:nvCxnSpPr>
        <p:spPr bwMode="auto">
          <a:xfrm>
            <a:off x="6070596" y="3292507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42F51D40-5848-4E95-A871-2EE8ED79E330}"/>
              </a:ext>
            </a:extLst>
          </p:cNvPr>
          <p:cNvCxnSpPr/>
          <p:nvPr/>
        </p:nvCxnSpPr>
        <p:spPr bwMode="auto">
          <a:xfrm>
            <a:off x="5805242" y="2869025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9BDB6A1D-7C24-4E8D-8219-B6C79F65EBA5}"/>
              </a:ext>
            </a:extLst>
          </p:cNvPr>
          <p:cNvCxnSpPr/>
          <p:nvPr/>
        </p:nvCxnSpPr>
        <p:spPr bwMode="auto">
          <a:xfrm>
            <a:off x="5837234" y="2873984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1A685DD6-6AB3-4E7B-9760-03EBFCBCC880}"/>
              </a:ext>
            </a:extLst>
          </p:cNvPr>
          <p:cNvCxnSpPr/>
          <p:nvPr/>
        </p:nvCxnSpPr>
        <p:spPr bwMode="auto">
          <a:xfrm>
            <a:off x="5881442" y="2903756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92E1A946-2A68-4EB4-84AB-943CF329A798}"/>
              </a:ext>
            </a:extLst>
          </p:cNvPr>
          <p:cNvCxnSpPr/>
          <p:nvPr/>
        </p:nvCxnSpPr>
        <p:spPr bwMode="auto">
          <a:xfrm>
            <a:off x="5968755" y="2942726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F0F0CD89-261D-460B-8E0A-36BC2AA1B584}"/>
              </a:ext>
            </a:extLst>
          </p:cNvPr>
          <p:cNvCxnSpPr/>
          <p:nvPr/>
        </p:nvCxnSpPr>
        <p:spPr bwMode="auto">
          <a:xfrm>
            <a:off x="5995742" y="2942726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C392E3B6-1A5E-463D-8613-1A34CDC014CB}"/>
              </a:ext>
            </a:extLst>
          </p:cNvPr>
          <p:cNvCxnSpPr/>
          <p:nvPr/>
        </p:nvCxnSpPr>
        <p:spPr bwMode="auto">
          <a:xfrm>
            <a:off x="6017967" y="2973611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D8C3E9A-5E46-4990-835F-DBE0A78BBA54}"/>
              </a:ext>
            </a:extLst>
          </p:cNvPr>
          <p:cNvCxnSpPr/>
          <p:nvPr/>
        </p:nvCxnSpPr>
        <p:spPr bwMode="auto">
          <a:xfrm>
            <a:off x="6125703" y="2983977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DD6E4846-31F1-4822-8E9E-06DC69CF82BE}"/>
              </a:ext>
            </a:extLst>
          </p:cNvPr>
          <p:cNvCxnSpPr>
            <a:cxnSpLocks/>
          </p:cNvCxnSpPr>
          <p:nvPr/>
        </p:nvCxnSpPr>
        <p:spPr bwMode="auto">
          <a:xfrm>
            <a:off x="6152906" y="3019254"/>
            <a:ext cx="0" cy="5873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DA23FD8F-7ED7-4E3C-BAD1-3B64489494D3}"/>
              </a:ext>
            </a:extLst>
          </p:cNvPr>
          <p:cNvCxnSpPr>
            <a:cxnSpLocks/>
          </p:cNvCxnSpPr>
          <p:nvPr/>
        </p:nvCxnSpPr>
        <p:spPr bwMode="auto">
          <a:xfrm>
            <a:off x="6165605" y="3019254"/>
            <a:ext cx="0" cy="5873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D7C6D476-42D2-4EC6-BC11-DABBC8586853}"/>
              </a:ext>
            </a:extLst>
          </p:cNvPr>
          <p:cNvCxnSpPr>
            <a:cxnSpLocks/>
          </p:cNvCxnSpPr>
          <p:nvPr/>
        </p:nvCxnSpPr>
        <p:spPr bwMode="auto">
          <a:xfrm>
            <a:off x="6178305" y="3019444"/>
            <a:ext cx="0" cy="5873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A6213694-F6F1-412C-9D80-8D27A2FE4389}"/>
              </a:ext>
            </a:extLst>
          </p:cNvPr>
          <p:cNvCxnSpPr/>
          <p:nvPr/>
        </p:nvCxnSpPr>
        <p:spPr bwMode="auto">
          <a:xfrm>
            <a:off x="6194180" y="3036512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6FBA4013-AC4E-45F1-A949-490B69CB6FCD}"/>
              </a:ext>
            </a:extLst>
          </p:cNvPr>
          <p:cNvCxnSpPr/>
          <p:nvPr/>
        </p:nvCxnSpPr>
        <p:spPr bwMode="auto">
          <a:xfrm>
            <a:off x="6208467" y="3036512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FD16FC62-E409-4C7E-A7FD-A773E5A290D1}"/>
              </a:ext>
            </a:extLst>
          </p:cNvPr>
          <p:cNvCxnSpPr/>
          <p:nvPr/>
        </p:nvCxnSpPr>
        <p:spPr bwMode="auto">
          <a:xfrm>
            <a:off x="6217746" y="3047222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32E02811-EACC-40B4-ADA9-484B6F979C63}"/>
              </a:ext>
            </a:extLst>
          </p:cNvPr>
          <p:cNvCxnSpPr/>
          <p:nvPr/>
        </p:nvCxnSpPr>
        <p:spPr bwMode="auto">
          <a:xfrm>
            <a:off x="6347921" y="3055165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FA26F631-936E-4BBA-A39F-1A1415549018}"/>
              </a:ext>
            </a:extLst>
          </p:cNvPr>
          <p:cNvCxnSpPr/>
          <p:nvPr/>
        </p:nvCxnSpPr>
        <p:spPr bwMode="auto">
          <a:xfrm>
            <a:off x="6397133" y="3080912"/>
            <a:ext cx="0" cy="45643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D314191E-208C-4B3C-81D6-E1B20AC30953}"/>
              </a:ext>
            </a:extLst>
          </p:cNvPr>
          <p:cNvSpPr txBox="1"/>
          <p:nvPr/>
        </p:nvSpPr>
        <p:spPr bwMode="auto">
          <a:xfrm>
            <a:off x="4982069" y="2203159"/>
            <a:ext cx="344293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64.4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0E2B0D38-BDC1-4FD2-9CA3-C1E8B335B1B5}"/>
              </a:ext>
            </a:extLst>
          </p:cNvPr>
          <p:cNvSpPr txBox="1"/>
          <p:nvPr/>
        </p:nvSpPr>
        <p:spPr bwMode="auto">
          <a:xfrm>
            <a:off x="5308186" y="2510507"/>
            <a:ext cx="344293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42.6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427E6919-86EE-4D30-AC8C-C64461EB3E8F}"/>
              </a:ext>
            </a:extLst>
          </p:cNvPr>
          <p:cNvSpPr txBox="1"/>
          <p:nvPr/>
        </p:nvSpPr>
        <p:spPr bwMode="auto">
          <a:xfrm>
            <a:off x="5580356" y="2679110"/>
            <a:ext cx="344293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29.1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7AD0E80-E328-4E0E-A644-67B8B6320183}"/>
              </a:ext>
            </a:extLst>
          </p:cNvPr>
          <p:cNvSpPr/>
          <p:nvPr/>
        </p:nvSpPr>
        <p:spPr bwMode="auto">
          <a:xfrm>
            <a:off x="4656910" y="1802606"/>
            <a:ext cx="2564332" cy="1486175"/>
          </a:xfrm>
          <a:custGeom>
            <a:avLst/>
            <a:gdLst>
              <a:gd name="connsiteX0" fmla="*/ 0 w 4558812"/>
              <a:gd name="connsiteY0" fmla="*/ 0 h 2642088"/>
              <a:gd name="connsiteX1" fmla="*/ 0 w 4558812"/>
              <a:gd name="connsiteY1" fmla="*/ 2637692 h 2642088"/>
              <a:gd name="connsiteX2" fmla="*/ 4558812 w 4558812"/>
              <a:gd name="connsiteY2" fmla="*/ 2637692 h 2642088"/>
              <a:gd name="connsiteX3" fmla="*/ 4554415 w 4558812"/>
              <a:gd name="connsiteY3" fmla="*/ 2642088 h 264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8812" h="2642088">
                <a:moveTo>
                  <a:pt x="0" y="0"/>
                </a:moveTo>
                <a:lnTo>
                  <a:pt x="0" y="2637692"/>
                </a:lnTo>
                <a:lnTo>
                  <a:pt x="4558812" y="2637692"/>
                </a:lnTo>
                <a:lnTo>
                  <a:pt x="4554415" y="2642088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1419" tIns="25717" rIns="51419" bIns="25717" rtlCol="0" anchor="ctr"/>
          <a:lstStyle/>
          <a:p>
            <a:pPr algn="ctr" defTabSz="514172" eaLnBrk="0" hangingPunct="0"/>
            <a:endParaRPr lang="en-US" sz="1050" b="1">
              <a:solidFill>
                <a:srgbClr val="FFFFFF"/>
              </a:solidFill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8F44B55B-01E4-45BB-B3B9-1AD0375B5B36}"/>
              </a:ext>
            </a:extLst>
          </p:cNvPr>
          <p:cNvSpPr txBox="1"/>
          <p:nvPr/>
        </p:nvSpPr>
        <p:spPr bwMode="auto">
          <a:xfrm>
            <a:off x="4683318" y="2422231"/>
            <a:ext cx="344293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55.2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878217B1-617A-48D0-AA22-D1EB155C1B2D}"/>
              </a:ext>
            </a:extLst>
          </p:cNvPr>
          <p:cNvSpPr txBox="1"/>
          <p:nvPr/>
        </p:nvSpPr>
        <p:spPr bwMode="auto">
          <a:xfrm>
            <a:off x="5007475" y="2717565"/>
            <a:ext cx="344293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35.0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DFBFF6C-6C0A-49DD-AABE-568E6AFD5DAF}"/>
              </a:ext>
            </a:extLst>
          </p:cNvPr>
          <p:cNvSpPr txBox="1"/>
          <p:nvPr/>
        </p:nvSpPr>
        <p:spPr bwMode="auto">
          <a:xfrm>
            <a:off x="5333067" y="2867505"/>
            <a:ext cx="344293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25.9</a:t>
            </a:r>
          </a:p>
        </p:txBody>
      </p:sp>
    </p:spTree>
    <p:extLst>
      <p:ext uri="{BB962C8B-B14F-4D97-AF65-F5344CB8AC3E}">
        <p14:creationId xmlns:p14="http://schemas.microsoft.com/office/powerpoint/2010/main" val="1137194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BA984E-4157-4016-B33E-8687030624F7}"/>
              </a:ext>
            </a:extLst>
          </p:cNvPr>
          <p:cNvCxnSpPr>
            <a:cxnSpLocks/>
          </p:cNvCxnSpPr>
          <p:nvPr/>
        </p:nvCxnSpPr>
        <p:spPr bwMode="auto">
          <a:xfrm>
            <a:off x="2590449" y="2400817"/>
            <a:ext cx="0" cy="675281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B14C8C-0EEF-472C-8C0A-F92FB4C30E71}"/>
              </a:ext>
            </a:extLst>
          </p:cNvPr>
          <p:cNvCxnSpPr>
            <a:cxnSpLocks/>
          </p:cNvCxnSpPr>
          <p:nvPr/>
        </p:nvCxnSpPr>
        <p:spPr bwMode="auto">
          <a:xfrm>
            <a:off x="3372736" y="2413284"/>
            <a:ext cx="0" cy="675281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491C70-FC26-49CA-B3E1-6CD4849916E6}"/>
              </a:ext>
            </a:extLst>
          </p:cNvPr>
          <p:cNvCxnSpPr>
            <a:cxnSpLocks/>
          </p:cNvCxnSpPr>
          <p:nvPr/>
        </p:nvCxnSpPr>
        <p:spPr bwMode="auto">
          <a:xfrm>
            <a:off x="2982597" y="2415417"/>
            <a:ext cx="0" cy="675281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E0BF50-E86A-4B97-BA8E-B3B8E6637DA8}"/>
              </a:ext>
            </a:extLst>
          </p:cNvPr>
          <p:cNvCxnSpPr/>
          <p:nvPr/>
        </p:nvCxnSpPr>
        <p:spPr bwMode="auto">
          <a:xfrm>
            <a:off x="2209684" y="2403436"/>
            <a:ext cx="2343123" cy="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80" name="Freeform: Shape 179">
            <a:extLst>
              <a:ext uri="{FF2B5EF4-FFF2-40B4-BE49-F238E27FC236}">
                <a16:creationId xmlns:a16="http://schemas.microsoft.com/office/drawing/2014/main" id="{2C37133C-D1E3-4CF2-A060-D1F45BB6E704}"/>
              </a:ext>
            </a:extLst>
          </p:cNvPr>
          <p:cNvSpPr/>
          <p:nvPr/>
        </p:nvSpPr>
        <p:spPr bwMode="auto">
          <a:xfrm>
            <a:off x="2197292" y="1736675"/>
            <a:ext cx="2294034" cy="1337639"/>
          </a:xfrm>
          <a:custGeom>
            <a:avLst/>
            <a:gdLst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20035 h 2378024"/>
              <a:gd name="connsiteX59" fmla="*/ 820915 w 4078282"/>
              <a:gd name="connsiteY59" fmla="*/ 1843407 h 2378024"/>
              <a:gd name="connsiteX60" fmla="*/ 838443 w 4078282"/>
              <a:gd name="connsiteY60" fmla="*/ 1860935 h 2378024"/>
              <a:gd name="connsiteX61" fmla="*/ 838443 w 4078282"/>
              <a:gd name="connsiteY61" fmla="*/ 1890149 h 2378024"/>
              <a:gd name="connsiteX62" fmla="*/ 896871 w 4078282"/>
              <a:gd name="connsiteY62" fmla="*/ 1890149 h 2378024"/>
              <a:gd name="connsiteX63" fmla="*/ 896871 w 4078282"/>
              <a:gd name="connsiteY63" fmla="*/ 1922285 h 2378024"/>
              <a:gd name="connsiteX64" fmla="*/ 920243 w 4078282"/>
              <a:gd name="connsiteY64" fmla="*/ 1922285 h 2378024"/>
              <a:gd name="connsiteX65" fmla="*/ 920243 w 4078282"/>
              <a:gd name="connsiteY65" fmla="*/ 1945656 h 2378024"/>
              <a:gd name="connsiteX66" fmla="*/ 958221 w 4078282"/>
              <a:gd name="connsiteY66" fmla="*/ 1945656 h 2378024"/>
              <a:gd name="connsiteX67" fmla="*/ 958221 w 4078282"/>
              <a:gd name="connsiteY67" fmla="*/ 1966106 h 2378024"/>
              <a:gd name="connsiteX68" fmla="*/ 987435 w 4078282"/>
              <a:gd name="connsiteY68" fmla="*/ 1966106 h 2378024"/>
              <a:gd name="connsiteX69" fmla="*/ 987435 w 4078282"/>
              <a:gd name="connsiteY69" fmla="*/ 1986556 h 2378024"/>
              <a:gd name="connsiteX70" fmla="*/ 1048784 w 4078282"/>
              <a:gd name="connsiteY70" fmla="*/ 1986556 h 2378024"/>
              <a:gd name="connsiteX71" fmla="*/ 1048784 w 4078282"/>
              <a:gd name="connsiteY71" fmla="*/ 2047905 h 2378024"/>
              <a:gd name="connsiteX72" fmla="*/ 1089684 w 4078282"/>
              <a:gd name="connsiteY72" fmla="*/ 2047905 h 2378024"/>
              <a:gd name="connsiteX73" fmla="*/ 1089684 w 4078282"/>
              <a:gd name="connsiteY73" fmla="*/ 2085883 h 2378024"/>
              <a:gd name="connsiteX74" fmla="*/ 1177326 w 4078282"/>
              <a:gd name="connsiteY74" fmla="*/ 2085883 h 2378024"/>
              <a:gd name="connsiteX75" fmla="*/ 1177326 w 4078282"/>
              <a:gd name="connsiteY75" fmla="*/ 2118019 h 2378024"/>
              <a:gd name="connsiteX76" fmla="*/ 1215305 w 4078282"/>
              <a:gd name="connsiteY76" fmla="*/ 2118019 h 2378024"/>
              <a:gd name="connsiteX77" fmla="*/ 1215305 w 4078282"/>
              <a:gd name="connsiteY77" fmla="*/ 2164761 h 2378024"/>
              <a:gd name="connsiteX78" fmla="*/ 1302947 w 4078282"/>
              <a:gd name="connsiteY78" fmla="*/ 2164761 h 2378024"/>
              <a:gd name="connsiteX79" fmla="*/ 1302947 w 4078282"/>
              <a:gd name="connsiteY79" fmla="*/ 2202740 h 2378024"/>
              <a:gd name="connsiteX80" fmla="*/ 1364296 w 4078282"/>
              <a:gd name="connsiteY80" fmla="*/ 2202740 h 2378024"/>
              <a:gd name="connsiteX81" fmla="*/ 1364296 w 4078282"/>
              <a:gd name="connsiteY81" fmla="*/ 2246561 h 2378024"/>
              <a:gd name="connsiteX82" fmla="*/ 1466545 w 4078282"/>
              <a:gd name="connsiteY82" fmla="*/ 2246561 h 2378024"/>
              <a:gd name="connsiteX83" fmla="*/ 146654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67010 h 2378024"/>
              <a:gd name="connsiteX86" fmla="*/ 1568795 w 4078282"/>
              <a:gd name="connsiteY86" fmla="*/ 2290382 h 2378024"/>
              <a:gd name="connsiteX87" fmla="*/ 1881385 w 4078282"/>
              <a:gd name="connsiteY87" fmla="*/ 2290382 h 2378024"/>
              <a:gd name="connsiteX88" fmla="*/ 1881385 w 4078282"/>
              <a:gd name="connsiteY88" fmla="*/ 2310832 h 2378024"/>
              <a:gd name="connsiteX89" fmla="*/ 2144312 w 4078282"/>
              <a:gd name="connsiteY89" fmla="*/ 2310832 h 2378024"/>
              <a:gd name="connsiteX90" fmla="*/ 2395552 w 4078282"/>
              <a:gd name="connsiteY90" fmla="*/ 2310832 h 2378024"/>
              <a:gd name="connsiteX91" fmla="*/ 2395552 w 4078282"/>
              <a:gd name="connsiteY91" fmla="*/ 2325439 h 2378024"/>
              <a:gd name="connsiteX92" fmla="*/ 2658479 w 4078282"/>
              <a:gd name="connsiteY92" fmla="*/ 2325439 h 2378024"/>
              <a:gd name="connsiteX93" fmla="*/ 2658479 w 4078282"/>
              <a:gd name="connsiteY93" fmla="*/ 2345888 h 2378024"/>
              <a:gd name="connsiteX94" fmla="*/ 4078282 w 4078282"/>
              <a:gd name="connsiteY94" fmla="*/ 2345888 h 2378024"/>
              <a:gd name="connsiteX95" fmla="*/ 4078282 w 4078282"/>
              <a:gd name="connsiteY95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1700 w 4078282"/>
              <a:gd name="connsiteY58" fmla="*/ 1837563 h 2378024"/>
              <a:gd name="connsiteX59" fmla="*/ 820915 w 4078282"/>
              <a:gd name="connsiteY59" fmla="*/ 1843407 h 2378024"/>
              <a:gd name="connsiteX60" fmla="*/ 838443 w 4078282"/>
              <a:gd name="connsiteY60" fmla="*/ 1860935 h 2378024"/>
              <a:gd name="connsiteX61" fmla="*/ 838443 w 4078282"/>
              <a:gd name="connsiteY61" fmla="*/ 1890149 h 2378024"/>
              <a:gd name="connsiteX62" fmla="*/ 896871 w 4078282"/>
              <a:gd name="connsiteY62" fmla="*/ 1890149 h 2378024"/>
              <a:gd name="connsiteX63" fmla="*/ 896871 w 4078282"/>
              <a:gd name="connsiteY63" fmla="*/ 1922285 h 2378024"/>
              <a:gd name="connsiteX64" fmla="*/ 920243 w 4078282"/>
              <a:gd name="connsiteY64" fmla="*/ 1922285 h 2378024"/>
              <a:gd name="connsiteX65" fmla="*/ 920243 w 4078282"/>
              <a:gd name="connsiteY65" fmla="*/ 1945656 h 2378024"/>
              <a:gd name="connsiteX66" fmla="*/ 958221 w 4078282"/>
              <a:gd name="connsiteY66" fmla="*/ 1945656 h 2378024"/>
              <a:gd name="connsiteX67" fmla="*/ 958221 w 4078282"/>
              <a:gd name="connsiteY67" fmla="*/ 1966106 h 2378024"/>
              <a:gd name="connsiteX68" fmla="*/ 987435 w 4078282"/>
              <a:gd name="connsiteY68" fmla="*/ 1966106 h 2378024"/>
              <a:gd name="connsiteX69" fmla="*/ 987435 w 4078282"/>
              <a:gd name="connsiteY69" fmla="*/ 1986556 h 2378024"/>
              <a:gd name="connsiteX70" fmla="*/ 1048784 w 4078282"/>
              <a:gd name="connsiteY70" fmla="*/ 1986556 h 2378024"/>
              <a:gd name="connsiteX71" fmla="*/ 1048784 w 4078282"/>
              <a:gd name="connsiteY71" fmla="*/ 2047905 h 2378024"/>
              <a:gd name="connsiteX72" fmla="*/ 1089684 w 4078282"/>
              <a:gd name="connsiteY72" fmla="*/ 2047905 h 2378024"/>
              <a:gd name="connsiteX73" fmla="*/ 1089684 w 4078282"/>
              <a:gd name="connsiteY73" fmla="*/ 2085883 h 2378024"/>
              <a:gd name="connsiteX74" fmla="*/ 1177326 w 4078282"/>
              <a:gd name="connsiteY74" fmla="*/ 2085883 h 2378024"/>
              <a:gd name="connsiteX75" fmla="*/ 1177326 w 4078282"/>
              <a:gd name="connsiteY75" fmla="*/ 2118019 h 2378024"/>
              <a:gd name="connsiteX76" fmla="*/ 1215305 w 4078282"/>
              <a:gd name="connsiteY76" fmla="*/ 2118019 h 2378024"/>
              <a:gd name="connsiteX77" fmla="*/ 1215305 w 4078282"/>
              <a:gd name="connsiteY77" fmla="*/ 2164761 h 2378024"/>
              <a:gd name="connsiteX78" fmla="*/ 1302947 w 4078282"/>
              <a:gd name="connsiteY78" fmla="*/ 2164761 h 2378024"/>
              <a:gd name="connsiteX79" fmla="*/ 1302947 w 4078282"/>
              <a:gd name="connsiteY79" fmla="*/ 2202740 h 2378024"/>
              <a:gd name="connsiteX80" fmla="*/ 1364296 w 4078282"/>
              <a:gd name="connsiteY80" fmla="*/ 2202740 h 2378024"/>
              <a:gd name="connsiteX81" fmla="*/ 1364296 w 4078282"/>
              <a:gd name="connsiteY81" fmla="*/ 2246561 h 2378024"/>
              <a:gd name="connsiteX82" fmla="*/ 1466545 w 4078282"/>
              <a:gd name="connsiteY82" fmla="*/ 2246561 h 2378024"/>
              <a:gd name="connsiteX83" fmla="*/ 146654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67010 h 2378024"/>
              <a:gd name="connsiteX86" fmla="*/ 1568795 w 4078282"/>
              <a:gd name="connsiteY86" fmla="*/ 2290382 h 2378024"/>
              <a:gd name="connsiteX87" fmla="*/ 1881385 w 4078282"/>
              <a:gd name="connsiteY87" fmla="*/ 2290382 h 2378024"/>
              <a:gd name="connsiteX88" fmla="*/ 1881385 w 4078282"/>
              <a:gd name="connsiteY88" fmla="*/ 2310832 h 2378024"/>
              <a:gd name="connsiteX89" fmla="*/ 2144312 w 4078282"/>
              <a:gd name="connsiteY89" fmla="*/ 2310832 h 2378024"/>
              <a:gd name="connsiteX90" fmla="*/ 2395552 w 4078282"/>
              <a:gd name="connsiteY90" fmla="*/ 2310832 h 2378024"/>
              <a:gd name="connsiteX91" fmla="*/ 2395552 w 4078282"/>
              <a:gd name="connsiteY91" fmla="*/ 2325439 h 2378024"/>
              <a:gd name="connsiteX92" fmla="*/ 2658479 w 4078282"/>
              <a:gd name="connsiteY92" fmla="*/ 2325439 h 2378024"/>
              <a:gd name="connsiteX93" fmla="*/ 2658479 w 4078282"/>
              <a:gd name="connsiteY93" fmla="*/ 2345888 h 2378024"/>
              <a:gd name="connsiteX94" fmla="*/ 4078282 w 4078282"/>
              <a:gd name="connsiteY94" fmla="*/ 2345888 h 2378024"/>
              <a:gd name="connsiteX95" fmla="*/ 4078282 w 4078282"/>
              <a:gd name="connsiteY95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4622 w 4078282"/>
              <a:gd name="connsiteY58" fmla="*/ 1846327 h 2378024"/>
              <a:gd name="connsiteX59" fmla="*/ 820915 w 4078282"/>
              <a:gd name="connsiteY59" fmla="*/ 1843407 h 2378024"/>
              <a:gd name="connsiteX60" fmla="*/ 838443 w 4078282"/>
              <a:gd name="connsiteY60" fmla="*/ 1860935 h 2378024"/>
              <a:gd name="connsiteX61" fmla="*/ 838443 w 4078282"/>
              <a:gd name="connsiteY61" fmla="*/ 1890149 h 2378024"/>
              <a:gd name="connsiteX62" fmla="*/ 896871 w 4078282"/>
              <a:gd name="connsiteY62" fmla="*/ 1890149 h 2378024"/>
              <a:gd name="connsiteX63" fmla="*/ 896871 w 4078282"/>
              <a:gd name="connsiteY63" fmla="*/ 1922285 h 2378024"/>
              <a:gd name="connsiteX64" fmla="*/ 920243 w 4078282"/>
              <a:gd name="connsiteY64" fmla="*/ 1922285 h 2378024"/>
              <a:gd name="connsiteX65" fmla="*/ 920243 w 4078282"/>
              <a:gd name="connsiteY65" fmla="*/ 1945656 h 2378024"/>
              <a:gd name="connsiteX66" fmla="*/ 958221 w 4078282"/>
              <a:gd name="connsiteY66" fmla="*/ 1945656 h 2378024"/>
              <a:gd name="connsiteX67" fmla="*/ 958221 w 4078282"/>
              <a:gd name="connsiteY67" fmla="*/ 1966106 h 2378024"/>
              <a:gd name="connsiteX68" fmla="*/ 987435 w 4078282"/>
              <a:gd name="connsiteY68" fmla="*/ 1966106 h 2378024"/>
              <a:gd name="connsiteX69" fmla="*/ 987435 w 4078282"/>
              <a:gd name="connsiteY69" fmla="*/ 1986556 h 2378024"/>
              <a:gd name="connsiteX70" fmla="*/ 1048784 w 4078282"/>
              <a:gd name="connsiteY70" fmla="*/ 1986556 h 2378024"/>
              <a:gd name="connsiteX71" fmla="*/ 1048784 w 4078282"/>
              <a:gd name="connsiteY71" fmla="*/ 2047905 h 2378024"/>
              <a:gd name="connsiteX72" fmla="*/ 1089684 w 4078282"/>
              <a:gd name="connsiteY72" fmla="*/ 2047905 h 2378024"/>
              <a:gd name="connsiteX73" fmla="*/ 1089684 w 4078282"/>
              <a:gd name="connsiteY73" fmla="*/ 2085883 h 2378024"/>
              <a:gd name="connsiteX74" fmla="*/ 1177326 w 4078282"/>
              <a:gd name="connsiteY74" fmla="*/ 2085883 h 2378024"/>
              <a:gd name="connsiteX75" fmla="*/ 1177326 w 4078282"/>
              <a:gd name="connsiteY75" fmla="*/ 2118019 h 2378024"/>
              <a:gd name="connsiteX76" fmla="*/ 1215305 w 4078282"/>
              <a:gd name="connsiteY76" fmla="*/ 2118019 h 2378024"/>
              <a:gd name="connsiteX77" fmla="*/ 1215305 w 4078282"/>
              <a:gd name="connsiteY77" fmla="*/ 2164761 h 2378024"/>
              <a:gd name="connsiteX78" fmla="*/ 1302947 w 4078282"/>
              <a:gd name="connsiteY78" fmla="*/ 2164761 h 2378024"/>
              <a:gd name="connsiteX79" fmla="*/ 1302947 w 4078282"/>
              <a:gd name="connsiteY79" fmla="*/ 2202740 h 2378024"/>
              <a:gd name="connsiteX80" fmla="*/ 1364296 w 4078282"/>
              <a:gd name="connsiteY80" fmla="*/ 2202740 h 2378024"/>
              <a:gd name="connsiteX81" fmla="*/ 1364296 w 4078282"/>
              <a:gd name="connsiteY81" fmla="*/ 2246561 h 2378024"/>
              <a:gd name="connsiteX82" fmla="*/ 1466545 w 4078282"/>
              <a:gd name="connsiteY82" fmla="*/ 2246561 h 2378024"/>
              <a:gd name="connsiteX83" fmla="*/ 146654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67010 h 2378024"/>
              <a:gd name="connsiteX86" fmla="*/ 1568795 w 4078282"/>
              <a:gd name="connsiteY86" fmla="*/ 2290382 h 2378024"/>
              <a:gd name="connsiteX87" fmla="*/ 1881385 w 4078282"/>
              <a:gd name="connsiteY87" fmla="*/ 2290382 h 2378024"/>
              <a:gd name="connsiteX88" fmla="*/ 1881385 w 4078282"/>
              <a:gd name="connsiteY88" fmla="*/ 2310832 h 2378024"/>
              <a:gd name="connsiteX89" fmla="*/ 2144312 w 4078282"/>
              <a:gd name="connsiteY89" fmla="*/ 2310832 h 2378024"/>
              <a:gd name="connsiteX90" fmla="*/ 2395552 w 4078282"/>
              <a:gd name="connsiteY90" fmla="*/ 2310832 h 2378024"/>
              <a:gd name="connsiteX91" fmla="*/ 2395552 w 4078282"/>
              <a:gd name="connsiteY91" fmla="*/ 2325439 h 2378024"/>
              <a:gd name="connsiteX92" fmla="*/ 2658479 w 4078282"/>
              <a:gd name="connsiteY92" fmla="*/ 2325439 h 2378024"/>
              <a:gd name="connsiteX93" fmla="*/ 2658479 w 4078282"/>
              <a:gd name="connsiteY93" fmla="*/ 2345888 h 2378024"/>
              <a:gd name="connsiteX94" fmla="*/ 4078282 w 4078282"/>
              <a:gd name="connsiteY94" fmla="*/ 2345888 h 2378024"/>
              <a:gd name="connsiteX95" fmla="*/ 4078282 w 4078282"/>
              <a:gd name="connsiteY95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20915 w 4078282"/>
              <a:gd name="connsiteY59" fmla="*/ 1843407 h 2378024"/>
              <a:gd name="connsiteX60" fmla="*/ 838443 w 4078282"/>
              <a:gd name="connsiteY60" fmla="*/ 1860935 h 2378024"/>
              <a:gd name="connsiteX61" fmla="*/ 838443 w 4078282"/>
              <a:gd name="connsiteY61" fmla="*/ 1890149 h 2378024"/>
              <a:gd name="connsiteX62" fmla="*/ 896871 w 4078282"/>
              <a:gd name="connsiteY62" fmla="*/ 1890149 h 2378024"/>
              <a:gd name="connsiteX63" fmla="*/ 896871 w 4078282"/>
              <a:gd name="connsiteY63" fmla="*/ 1922285 h 2378024"/>
              <a:gd name="connsiteX64" fmla="*/ 920243 w 4078282"/>
              <a:gd name="connsiteY64" fmla="*/ 1922285 h 2378024"/>
              <a:gd name="connsiteX65" fmla="*/ 920243 w 4078282"/>
              <a:gd name="connsiteY65" fmla="*/ 1945656 h 2378024"/>
              <a:gd name="connsiteX66" fmla="*/ 958221 w 4078282"/>
              <a:gd name="connsiteY66" fmla="*/ 1945656 h 2378024"/>
              <a:gd name="connsiteX67" fmla="*/ 958221 w 4078282"/>
              <a:gd name="connsiteY67" fmla="*/ 1966106 h 2378024"/>
              <a:gd name="connsiteX68" fmla="*/ 987435 w 4078282"/>
              <a:gd name="connsiteY68" fmla="*/ 1966106 h 2378024"/>
              <a:gd name="connsiteX69" fmla="*/ 987435 w 4078282"/>
              <a:gd name="connsiteY69" fmla="*/ 1986556 h 2378024"/>
              <a:gd name="connsiteX70" fmla="*/ 1048784 w 4078282"/>
              <a:gd name="connsiteY70" fmla="*/ 1986556 h 2378024"/>
              <a:gd name="connsiteX71" fmla="*/ 1048784 w 4078282"/>
              <a:gd name="connsiteY71" fmla="*/ 2047905 h 2378024"/>
              <a:gd name="connsiteX72" fmla="*/ 1089684 w 4078282"/>
              <a:gd name="connsiteY72" fmla="*/ 2047905 h 2378024"/>
              <a:gd name="connsiteX73" fmla="*/ 1089684 w 4078282"/>
              <a:gd name="connsiteY73" fmla="*/ 2085883 h 2378024"/>
              <a:gd name="connsiteX74" fmla="*/ 1177326 w 4078282"/>
              <a:gd name="connsiteY74" fmla="*/ 2085883 h 2378024"/>
              <a:gd name="connsiteX75" fmla="*/ 1177326 w 4078282"/>
              <a:gd name="connsiteY75" fmla="*/ 2118019 h 2378024"/>
              <a:gd name="connsiteX76" fmla="*/ 1215305 w 4078282"/>
              <a:gd name="connsiteY76" fmla="*/ 2118019 h 2378024"/>
              <a:gd name="connsiteX77" fmla="*/ 1215305 w 4078282"/>
              <a:gd name="connsiteY77" fmla="*/ 2164761 h 2378024"/>
              <a:gd name="connsiteX78" fmla="*/ 1302947 w 4078282"/>
              <a:gd name="connsiteY78" fmla="*/ 2164761 h 2378024"/>
              <a:gd name="connsiteX79" fmla="*/ 1302947 w 4078282"/>
              <a:gd name="connsiteY79" fmla="*/ 2202740 h 2378024"/>
              <a:gd name="connsiteX80" fmla="*/ 1364296 w 4078282"/>
              <a:gd name="connsiteY80" fmla="*/ 2202740 h 2378024"/>
              <a:gd name="connsiteX81" fmla="*/ 1364296 w 4078282"/>
              <a:gd name="connsiteY81" fmla="*/ 2246561 h 2378024"/>
              <a:gd name="connsiteX82" fmla="*/ 1466545 w 4078282"/>
              <a:gd name="connsiteY82" fmla="*/ 2246561 h 2378024"/>
              <a:gd name="connsiteX83" fmla="*/ 146654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67010 h 2378024"/>
              <a:gd name="connsiteX86" fmla="*/ 1568795 w 4078282"/>
              <a:gd name="connsiteY86" fmla="*/ 2290382 h 2378024"/>
              <a:gd name="connsiteX87" fmla="*/ 1881385 w 4078282"/>
              <a:gd name="connsiteY87" fmla="*/ 2290382 h 2378024"/>
              <a:gd name="connsiteX88" fmla="*/ 1881385 w 4078282"/>
              <a:gd name="connsiteY88" fmla="*/ 2310832 h 2378024"/>
              <a:gd name="connsiteX89" fmla="*/ 2144312 w 4078282"/>
              <a:gd name="connsiteY89" fmla="*/ 2310832 h 2378024"/>
              <a:gd name="connsiteX90" fmla="*/ 2395552 w 4078282"/>
              <a:gd name="connsiteY90" fmla="*/ 2310832 h 2378024"/>
              <a:gd name="connsiteX91" fmla="*/ 2395552 w 4078282"/>
              <a:gd name="connsiteY91" fmla="*/ 2325439 h 2378024"/>
              <a:gd name="connsiteX92" fmla="*/ 2658479 w 4078282"/>
              <a:gd name="connsiteY92" fmla="*/ 2325439 h 2378024"/>
              <a:gd name="connsiteX93" fmla="*/ 2658479 w 4078282"/>
              <a:gd name="connsiteY93" fmla="*/ 2345888 h 2378024"/>
              <a:gd name="connsiteX94" fmla="*/ 4078282 w 4078282"/>
              <a:gd name="connsiteY94" fmla="*/ 2345888 h 2378024"/>
              <a:gd name="connsiteX95" fmla="*/ 4078282 w 4078282"/>
              <a:gd name="connsiteY95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20915 w 4078282"/>
              <a:gd name="connsiteY59" fmla="*/ 1843407 h 2378024"/>
              <a:gd name="connsiteX60" fmla="*/ 838443 w 4078282"/>
              <a:gd name="connsiteY60" fmla="*/ 1860935 h 2378024"/>
              <a:gd name="connsiteX61" fmla="*/ 838443 w 4078282"/>
              <a:gd name="connsiteY61" fmla="*/ 1890149 h 2378024"/>
              <a:gd name="connsiteX62" fmla="*/ 896871 w 4078282"/>
              <a:gd name="connsiteY62" fmla="*/ 1890149 h 2378024"/>
              <a:gd name="connsiteX63" fmla="*/ 896871 w 4078282"/>
              <a:gd name="connsiteY63" fmla="*/ 1922285 h 2378024"/>
              <a:gd name="connsiteX64" fmla="*/ 920243 w 4078282"/>
              <a:gd name="connsiteY64" fmla="*/ 1922285 h 2378024"/>
              <a:gd name="connsiteX65" fmla="*/ 920243 w 4078282"/>
              <a:gd name="connsiteY65" fmla="*/ 1945656 h 2378024"/>
              <a:gd name="connsiteX66" fmla="*/ 958221 w 4078282"/>
              <a:gd name="connsiteY66" fmla="*/ 1945656 h 2378024"/>
              <a:gd name="connsiteX67" fmla="*/ 958221 w 4078282"/>
              <a:gd name="connsiteY67" fmla="*/ 1966106 h 2378024"/>
              <a:gd name="connsiteX68" fmla="*/ 987435 w 4078282"/>
              <a:gd name="connsiteY68" fmla="*/ 1966106 h 2378024"/>
              <a:gd name="connsiteX69" fmla="*/ 987435 w 4078282"/>
              <a:gd name="connsiteY69" fmla="*/ 1986556 h 2378024"/>
              <a:gd name="connsiteX70" fmla="*/ 1048784 w 4078282"/>
              <a:gd name="connsiteY70" fmla="*/ 1986556 h 2378024"/>
              <a:gd name="connsiteX71" fmla="*/ 1048784 w 4078282"/>
              <a:gd name="connsiteY71" fmla="*/ 2047905 h 2378024"/>
              <a:gd name="connsiteX72" fmla="*/ 1089684 w 4078282"/>
              <a:gd name="connsiteY72" fmla="*/ 2047905 h 2378024"/>
              <a:gd name="connsiteX73" fmla="*/ 1089684 w 4078282"/>
              <a:gd name="connsiteY73" fmla="*/ 2085883 h 2378024"/>
              <a:gd name="connsiteX74" fmla="*/ 1177326 w 4078282"/>
              <a:gd name="connsiteY74" fmla="*/ 2085883 h 2378024"/>
              <a:gd name="connsiteX75" fmla="*/ 1177326 w 4078282"/>
              <a:gd name="connsiteY75" fmla="*/ 2118019 h 2378024"/>
              <a:gd name="connsiteX76" fmla="*/ 1215305 w 4078282"/>
              <a:gd name="connsiteY76" fmla="*/ 2118019 h 2378024"/>
              <a:gd name="connsiteX77" fmla="*/ 1215305 w 4078282"/>
              <a:gd name="connsiteY77" fmla="*/ 2164761 h 2378024"/>
              <a:gd name="connsiteX78" fmla="*/ 1302947 w 4078282"/>
              <a:gd name="connsiteY78" fmla="*/ 2164761 h 2378024"/>
              <a:gd name="connsiteX79" fmla="*/ 1302947 w 4078282"/>
              <a:gd name="connsiteY79" fmla="*/ 2202740 h 2378024"/>
              <a:gd name="connsiteX80" fmla="*/ 1364296 w 4078282"/>
              <a:gd name="connsiteY80" fmla="*/ 2202740 h 2378024"/>
              <a:gd name="connsiteX81" fmla="*/ 1364296 w 4078282"/>
              <a:gd name="connsiteY81" fmla="*/ 2246561 h 2378024"/>
              <a:gd name="connsiteX82" fmla="*/ 1466545 w 4078282"/>
              <a:gd name="connsiteY82" fmla="*/ 2246561 h 2378024"/>
              <a:gd name="connsiteX83" fmla="*/ 146654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67010 h 2378024"/>
              <a:gd name="connsiteX86" fmla="*/ 1568795 w 4078282"/>
              <a:gd name="connsiteY86" fmla="*/ 2290382 h 2378024"/>
              <a:gd name="connsiteX87" fmla="*/ 1881385 w 4078282"/>
              <a:gd name="connsiteY87" fmla="*/ 2290382 h 2378024"/>
              <a:gd name="connsiteX88" fmla="*/ 1881385 w 4078282"/>
              <a:gd name="connsiteY88" fmla="*/ 2310832 h 2378024"/>
              <a:gd name="connsiteX89" fmla="*/ 2144312 w 4078282"/>
              <a:gd name="connsiteY89" fmla="*/ 2310832 h 2378024"/>
              <a:gd name="connsiteX90" fmla="*/ 2395552 w 4078282"/>
              <a:gd name="connsiteY90" fmla="*/ 2310832 h 2378024"/>
              <a:gd name="connsiteX91" fmla="*/ 2395552 w 4078282"/>
              <a:gd name="connsiteY91" fmla="*/ 2325439 h 2378024"/>
              <a:gd name="connsiteX92" fmla="*/ 2658479 w 4078282"/>
              <a:gd name="connsiteY92" fmla="*/ 2325439 h 2378024"/>
              <a:gd name="connsiteX93" fmla="*/ 2658479 w 4078282"/>
              <a:gd name="connsiteY93" fmla="*/ 2345888 h 2378024"/>
              <a:gd name="connsiteX94" fmla="*/ 4078282 w 4078282"/>
              <a:gd name="connsiteY94" fmla="*/ 2345888 h 2378024"/>
              <a:gd name="connsiteX95" fmla="*/ 4078282 w 4078282"/>
              <a:gd name="connsiteY95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20915 w 4078282"/>
              <a:gd name="connsiteY59" fmla="*/ 1843407 h 2378024"/>
              <a:gd name="connsiteX60" fmla="*/ 838443 w 4078282"/>
              <a:gd name="connsiteY60" fmla="*/ 1860935 h 2378024"/>
              <a:gd name="connsiteX61" fmla="*/ 838443 w 4078282"/>
              <a:gd name="connsiteY61" fmla="*/ 1890149 h 2378024"/>
              <a:gd name="connsiteX62" fmla="*/ 896871 w 4078282"/>
              <a:gd name="connsiteY62" fmla="*/ 1890149 h 2378024"/>
              <a:gd name="connsiteX63" fmla="*/ 896871 w 4078282"/>
              <a:gd name="connsiteY63" fmla="*/ 1922285 h 2378024"/>
              <a:gd name="connsiteX64" fmla="*/ 920243 w 4078282"/>
              <a:gd name="connsiteY64" fmla="*/ 1922285 h 2378024"/>
              <a:gd name="connsiteX65" fmla="*/ 920243 w 4078282"/>
              <a:gd name="connsiteY65" fmla="*/ 1945656 h 2378024"/>
              <a:gd name="connsiteX66" fmla="*/ 958221 w 4078282"/>
              <a:gd name="connsiteY66" fmla="*/ 1945656 h 2378024"/>
              <a:gd name="connsiteX67" fmla="*/ 958221 w 4078282"/>
              <a:gd name="connsiteY67" fmla="*/ 1966106 h 2378024"/>
              <a:gd name="connsiteX68" fmla="*/ 987435 w 4078282"/>
              <a:gd name="connsiteY68" fmla="*/ 1966106 h 2378024"/>
              <a:gd name="connsiteX69" fmla="*/ 987435 w 4078282"/>
              <a:gd name="connsiteY69" fmla="*/ 1986556 h 2378024"/>
              <a:gd name="connsiteX70" fmla="*/ 1048784 w 4078282"/>
              <a:gd name="connsiteY70" fmla="*/ 1986556 h 2378024"/>
              <a:gd name="connsiteX71" fmla="*/ 1048784 w 4078282"/>
              <a:gd name="connsiteY71" fmla="*/ 2047905 h 2378024"/>
              <a:gd name="connsiteX72" fmla="*/ 1089684 w 4078282"/>
              <a:gd name="connsiteY72" fmla="*/ 2047905 h 2378024"/>
              <a:gd name="connsiteX73" fmla="*/ 1089684 w 4078282"/>
              <a:gd name="connsiteY73" fmla="*/ 2085883 h 2378024"/>
              <a:gd name="connsiteX74" fmla="*/ 1177326 w 4078282"/>
              <a:gd name="connsiteY74" fmla="*/ 2085883 h 2378024"/>
              <a:gd name="connsiteX75" fmla="*/ 1177326 w 4078282"/>
              <a:gd name="connsiteY75" fmla="*/ 2118019 h 2378024"/>
              <a:gd name="connsiteX76" fmla="*/ 1215305 w 4078282"/>
              <a:gd name="connsiteY76" fmla="*/ 2118019 h 2378024"/>
              <a:gd name="connsiteX77" fmla="*/ 1215305 w 4078282"/>
              <a:gd name="connsiteY77" fmla="*/ 2164761 h 2378024"/>
              <a:gd name="connsiteX78" fmla="*/ 1302947 w 4078282"/>
              <a:gd name="connsiteY78" fmla="*/ 2164761 h 2378024"/>
              <a:gd name="connsiteX79" fmla="*/ 1302947 w 4078282"/>
              <a:gd name="connsiteY79" fmla="*/ 2202740 h 2378024"/>
              <a:gd name="connsiteX80" fmla="*/ 1364296 w 4078282"/>
              <a:gd name="connsiteY80" fmla="*/ 2202740 h 2378024"/>
              <a:gd name="connsiteX81" fmla="*/ 1364296 w 4078282"/>
              <a:gd name="connsiteY81" fmla="*/ 2246561 h 2378024"/>
              <a:gd name="connsiteX82" fmla="*/ 1466545 w 4078282"/>
              <a:gd name="connsiteY82" fmla="*/ 2246561 h 2378024"/>
              <a:gd name="connsiteX83" fmla="*/ 146654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67010 h 2378024"/>
              <a:gd name="connsiteX86" fmla="*/ 1568795 w 4078282"/>
              <a:gd name="connsiteY86" fmla="*/ 2290382 h 2378024"/>
              <a:gd name="connsiteX87" fmla="*/ 1881385 w 4078282"/>
              <a:gd name="connsiteY87" fmla="*/ 2290382 h 2378024"/>
              <a:gd name="connsiteX88" fmla="*/ 1881385 w 4078282"/>
              <a:gd name="connsiteY88" fmla="*/ 2310832 h 2378024"/>
              <a:gd name="connsiteX89" fmla="*/ 2144312 w 4078282"/>
              <a:gd name="connsiteY89" fmla="*/ 2310832 h 2378024"/>
              <a:gd name="connsiteX90" fmla="*/ 2395552 w 4078282"/>
              <a:gd name="connsiteY90" fmla="*/ 2310832 h 2378024"/>
              <a:gd name="connsiteX91" fmla="*/ 2395552 w 4078282"/>
              <a:gd name="connsiteY91" fmla="*/ 2325439 h 2378024"/>
              <a:gd name="connsiteX92" fmla="*/ 2658479 w 4078282"/>
              <a:gd name="connsiteY92" fmla="*/ 2325439 h 2378024"/>
              <a:gd name="connsiteX93" fmla="*/ 2658479 w 4078282"/>
              <a:gd name="connsiteY93" fmla="*/ 2345888 h 2378024"/>
              <a:gd name="connsiteX94" fmla="*/ 4078282 w 4078282"/>
              <a:gd name="connsiteY94" fmla="*/ 2345888 h 2378024"/>
              <a:gd name="connsiteX95" fmla="*/ 4078282 w 4078282"/>
              <a:gd name="connsiteY95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20915 w 4078282"/>
              <a:gd name="connsiteY59" fmla="*/ 1843407 h 2378024"/>
              <a:gd name="connsiteX60" fmla="*/ 838443 w 4078282"/>
              <a:gd name="connsiteY60" fmla="*/ 1860935 h 2378024"/>
              <a:gd name="connsiteX61" fmla="*/ 838443 w 4078282"/>
              <a:gd name="connsiteY61" fmla="*/ 1890149 h 2378024"/>
              <a:gd name="connsiteX62" fmla="*/ 896871 w 4078282"/>
              <a:gd name="connsiteY62" fmla="*/ 1890149 h 2378024"/>
              <a:gd name="connsiteX63" fmla="*/ 896871 w 4078282"/>
              <a:gd name="connsiteY63" fmla="*/ 1922285 h 2378024"/>
              <a:gd name="connsiteX64" fmla="*/ 920243 w 4078282"/>
              <a:gd name="connsiteY64" fmla="*/ 1922285 h 2378024"/>
              <a:gd name="connsiteX65" fmla="*/ 920243 w 4078282"/>
              <a:gd name="connsiteY65" fmla="*/ 1945656 h 2378024"/>
              <a:gd name="connsiteX66" fmla="*/ 958221 w 4078282"/>
              <a:gd name="connsiteY66" fmla="*/ 1945656 h 2378024"/>
              <a:gd name="connsiteX67" fmla="*/ 958221 w 4078282"/>
              <a:gd name="connsiteY67" fmla="*/ 1966106 h 2378024"/>
              <a:gd name="connsiteX68" fmla="*/ 987435 w 4078282"/>
              <a:gd name="connsiteY68" fmla="*/ 1966106 h 2378024"/>
              <a:gd name="connsiteX69" fmla="*/ 987435 w 4078282"/>
              <a:gd name="connsiteY69" fmla="*/ 1986556 h 2378024"/>
              <a:gd name="connsiteX70" fmla="*/ 1048784 w 4078282"/>
              <a:gd name="connsiteY70" fmla="*/ 1986556 h 2378024"/>
              <a:gd name="connsiteX71" fmla="*/ 1048784 w 4078282"/>
              <a:gd name="connsiteY71" fmla="*/ 2047905 h 2378024"/>
              <a:gd name="connsiteX72" fmla="*/ 1089684 w 4078282"/>
              <a:gd name="connsiteY72" fmla="*/ 2047905 h 2378024"/>
              <a:gd name="connsiteX73" fmla="*/ 1089684 w 4078282"/>
              <a:gd name="connsiteY73" fmla="*/ 2085883 h 2378024"/>
              <a:gd name="connsiteX74" fmla="*/ 1177326 w 4078282"/>
              <a:gd name="connsiteY74" fmla="*/ 2085883 h 2378024"/>
              <a:gd name="connsiteX75" fmla="*/ 1177326 w 4078282"/>
              <a:gd name="connsiteY75" fmla="*/ 2118019 h 2378024"/>
              <a:gd name="connsiteX76" fmla="*/ 1215305 w 4078282"/>
              <a:gd name="connsiteY76" fmla="*/ 2118019 h 2378024"/>
              <a:gd name="connsiteX77" fmla="*/ 1215305 w 4078282"/>
              <a:gd name="connsiteY77" fmla="*/ 2164761 h 2378024"/>
              <a:gd name="connsiteX78" fmla="*/ 1302947 w 4078282"/>
              <a:gd name="connsiteY78" fmla="*/ 2164761 h 2378024"/>
              <a:gd name="connsiteX79" fmla="*/ 1302947 w 4078282"/>
              <a:gd name="connsiteY79" fmla="*/ 2202740 h 2378024"/>
              <a:gd name="connsiteX80" fmla="*/ 1364296 w 4078282"/>
              <a:gd name="connsiteY80" fmla="*/ 2202740 h 2378024"/>
              <a:gd name="connsiteX81" fmla="*/ 1364296 w 4078282"/>
              <a:gd name="connsiteY81" fmla="*/ 2246561 h 2378024"/>
              <a:gd name="connsiteX82" fmla="*/ 1466545 w 4078282"/>
              <a:gd name="connsiteY82" fmla="*/ 2246561 h 2378024"/>
              <a:gd name="connsiteX83" fmla="*/ 146654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67010 h 2378024"/>
              <a:gd name="connsiteX86" fmla="*/ 1568795 w 4078282"/>
              <a:gd name="connsiteY86" fmla="*/ 2290382 h 2378024"/>
              <a:gd name="connsiteX87" fmla="*/ 1881385 w 4078282"/>
              <a:gd name="connsiteY87" fmla="*/ 2290382 h 2378024"/>
              <a:gd name="connsiteX88" fmla="*/ 1881385 w 4078282"/>
              <a:gd name="connsiteY88" fmla="*/ 2310832 h 2378024"/>
              <a:gd name="connsiteX89" fmla="*/ 2144312 w 4078282"/>
              <a:gd name="connsiteY89" fmla="*/ 2310832 h 2378024"/>
              <a:gd name="connsiteX90" fmla="*/ 2395552 w 4078282"/>
              <a:gd name="connsiteY90" fmla="*/ 2310832 h 2378024"/>
              <a:gd name="connsiteX91" fmla="*/ 2395552 w 4078282"/>
              <a:gd name="connsiteY91" fmla="*/ 2325439 h 2378024"/>
              <a:gd name="connsiteX92" fmla="*/ 2658479 w 4078282"/>
              <a:gd name="connsiteY92" fmla="*/ 2325439 h 2378024"/>
              <a:gd name="connsiteX93" fmla="*/ 2658479 w 4078282"/>
              <a:gd name="connsiteY93" fmla="*/ 2345888 h 2378024"/>
              <a:gd name="connsiteX94" fmla="*/ 4078282 w 4078282"/>
              <a:gd name="connsiteY94" fmla="*/ 2345888 h 2378024"/>
              <a:gd name="connsiteX95" fmla="*/ 4078282 w 4078282"/>
              <a:gd name="connsiteY95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20915 w 4078282"/>
              <a:gd name="connsiteY59" fmla="*/ 1843407 h 2378024"/>
              <a:gd name="connsiteX60" fmla="*/ 838443 w 4078282"/>
              <a:gd name="connsiteY60" fmla="*/ 1860935 h 2378024"/>
              <a:gd name="connsiteX61" fmla="*/ 838443 w 4078282"/>
              <a:gd name="connsiteY61" fmla="*/ 1890149 h 2378024"/>
              <a:gd name="connsiteX62" fmla="*/ 896871 w 4078282"/>
              <a:gd name="connsiteY62" fmla="*/ 1890149 h 2378024"/>
              <a:gd name="connsiteX63" fmla="*/ 896871 w 4078282"/>
              <a:gd name="connsiteY63" fmla="*/ 1922285 h 2378024"/>
              <a:gd name="connsiteX64" fmla="*/ 920243 w 4078282"/>
              <a:gd name="connsiteY64" fmla="*/ 1922285 h 2378024"/>
              <a:gd name="connsiteX65" fmla="*/ 920243 w 4078282"/>
              <a:gd name="connsiteY65" fmla="*/ 1945656 h 2378024"/>
              <a:gd name="connsiteX66" fmla="*/ 958221 w 4078282"/>
              <a:gd name="connsiteY66" fmla="*/ 1945656 h 2378024"/>
              <a:gd name="connsiteX67" fmla="*/ 958221 w 4078282"/>
              <a:gd name="connsiteY67" fmla="*/ 1966106 h 2378024"/>
              <a:gd name="connsiteX68" fmla="*/ 987435 w 4078282"/>
              <a:gd name="connsiteY68" fmla="*/ 1966106 h 2378024"/>
              <a:gd name="connsiteX69" fmla="*/ 987435 w 4078282"/>
              <a:gd name="connsiteY69" fmla="*/ 1986556 h 2378024"/>
              <a:gd name="connsiteX70" fmla="*/ 1048784 w 4078282"/>
              <a:gd name="connsiteY70" fmla="*/ 1986556 h 2378024"/>
              <a:gd name="connsiteX71" fmla="*/ 1048784 w 4078282"/>
              <a:gd name="connsiteY71" fmla="*/ 2047905 h 2378024"/>
              <a:gd name="connsiteX72" fmla="*/ 1089684 w 4078282"/>
              <a:gd name="connsiteY72" fmla="*/ 2047905 h 2378024"/>
              <a:gd name="connsiteX73" fmla="*/ 1089684 w 4078282"/>
              <a:gd name="connsiteY73" fmla="*/ 2085883 h 2378024"/>
              <a:gd name="connsiteX74" fmla="*/ 1177326 w 4078282"/>
              <a:gd name="connsiteY74" fmla="*/ 2085883 h 2378024"/>
              <a:gd name="connsiteX75" fmla="*/ 1177326 w 4078282"/>
              <a:gd name="connsiteY75" fmla="*/ 2118019 h 2378024"/>
              <a:gd name="connsiteX76" fmla="*/ 1215305 w 4078282"/>
              <a:gd name="connsiteY76" fmla="*/ 2118019 h 2378024"/>
              <a:gd name="connsiteX77" fmla="*/ 1215305 w 4078282"/>
              <a:gd name="connsiteY77" fmla="*/ 2164761 h 2378024"/>
              <a:gd name="connsiteX78" fmla="*/ 1302947 w 4078282"/>
              <a:gd name="connsiteY78" fmla="*/ 2164761 h 2378024"/>
              <a:gd name="connsiteX79" fmla="*/ 1302947 w 4078282"/>
              <a:gd name="connsiteY79" fmla="*/ 2202740 h 2378024"/>
              <a:gd name="connsiteX80" fmla="*/ 1364296 w 4078282"/>
              <a:gd name="connsiteY80" fmla="*/ 2202740 h 2378024"/>
              <a:gd name="connsiteX81" fmla="*/ 1364296 w 4078282"/>
              <a:gd name="connsiteY81" fmla="*/ 2246561 h 2378024"/>
              <a:gd name="connsiteX82" fmla="*/ 1466545 w 4078282"/>
              <a:gd name="connsiteY82" fmla="*/ 2246561 h 2378024"/>
              <a:gd name="connsiteX83" fmla="*/ 146654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67010 h 2378024"/>
              <a:gd name="connsiteX86" fmla="*/ 1568795 w 4078282"/>
              <a:gd name="connsiteY86" fmla="*/ 2290382 h 2378024"/>
              <a:gd name="connsiteX87" fmla="*/ 1881385 w 4078282"/>
              <a:gd name="connsiteY87" fmla="*/ 2290382 h 2378024"/>
              <a:gd name="connsiteX88" fmla="*/ 1881385 w 4078282"/>
              <a:gd name="connsiteY88" fmla="*/ 2310832 h 2378024"/>
              <a:gd name="connsiteX89" fmla="*/ 2144312 w 4078282"/>
              <a:gd name="connsiteY89" fmla="*/ 2310832 h 2378024"/>
              <a:gd name="connsiteX90" fmla="*/ 2395552 w 4078282"/>
              <a:gd name="connsiteY90" fmla="*/ 2310832 h 2378024"/>
              <a:gd name="connsiteX91" fmla="*/ 2395552 w 4078282"/>
              <a:gd name="connsiteY91" fmla="*/ 2325439 h 2378024"/>
              <a:gd name="connsiteX92" fmla="*/ 2658479 w 4078282"/>
              <a:gd name="connsiteY92" fmla="*/ 2325439 h 2378024"/>
              <a:gd name="connsiteX93" fmla="*/ 2658479 w 4078282"/>
              <a:gd name="connsiteY93" fmla="*/ 2345888 h 2378024"/>
              <a:gd name="connsiteX94" fmla="*/ 4078282 w 4078282"/>
              <a:gd name="connsiteY94" fmla="*/ 2345888 h 2378024"/>
              <a:gd name="connsiteX95" fmla="*/ 4078282 w 4078282"/>
              <a:gd name="connsiteY95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20915 w 4078282"/>
              <a:gd name="connsiteY59" fmla="*/ 1843407 h 2378024"/>
              <a:gd name="connsiteX60" fmla="*/ 838443 w 4078282"/>
              <a:gd name="connsiteY60" fmla="*/ 1860935 h 2378024"/>
              <a:gd name="connsiteX61" fmla="*/ 838443 w 4078282"/>
              <a:gd name="connsiteY61" fmla="*/ 1890149 h 2378024"/>
              <a:gd name="connsiteX62" fmla="*/ 896871 w 4078282"/>
              <a:gd name="connsiteY62" fmla="*/ 1890149 h 2378024"/>
              <a:gd name="connsiteX63" fmla="*/ 896871 w 4078282"/>
              <a:gd name="connsiteY63" fmla="*/ 1922285 h 2378024"/>
              <a:gd name="connsiteX64" fmla="*/ 920243 w 4078282"/>
              <a:gd name="connsiteY64" fmla="*/ 1922285 h 2378024"/>
              <a:gd name="connsiteX65" fmla="*/ 920243 w 4078282"/>
              <a:gd name="connsiteY65" fmla="*/ 1945656 h 2378024"/>
              <a:gd name="connsiteX66" fmla="*/ 958221 w 4078282"/>
              <a:gd name="connsiteY66" fmla="*/ 1945656 h 2378024"/>
              <a:gd name="connsiteX67" fmla="*/ 958221 w 4078282"/>
              <a:gd name="connsiteY67" fmla="*/ 1966106 h 2378024"/>
              <a:gd name="connsiteX68" fmla="*/ 987435 w 4078282"/>
              <a:gd name="connsiteY68" fmla="*/ 1966106 h 2378024"/>
              <a:gd name="connsiteX69" fmla="*/ 987435 w 4078282"/>
              <a:gd name="connsiteY69" fmla="*/ 1986556 h 2378024"/>
              <a:gd name="connsiteX70" fmla="*/ 1048784 w 4078282"/>
              <a:gd name="connsiteY70" fmla="*/ 1986556 h 2378024"/>
              <a:gd name="connsiteX71" fmla="*/ 1048784 w 4078282"/>
              <a:gd name="connsiteY71" fmla="*/ 2047905 h 2378024"/>
              <a:gd name="connsiteX72" fmla="*/ 1089684 w 4078282"/>
              <a:gd name="connsiteY72" fmla="*/ 2047905 h 2378024"/>
              <a:gd name="connsiteX73" fmla="*/ 1089684 w 4078282"/>
              <a:gd name="connsiteY73" fmla="*/ 2085883 h 2378024"/>
              <a:gd name="connsiteX74" fmla="*/ 1177326 w 4078282"/>
              <a:gd name="connsiteY74" fmla="*/ 2085883 h 2378024"/>
              <a:gd name="connsiteX75" fmla="*/ 1177326 w 4078282"/>
              <a:gd name="connsiteY75" fmla="*/ 2118019 h 2378024"/>
              <a:gd name="connsiteX76" fmla="*/ 1215305 w 4078282"/>
              <a:gd name="connsiteY76" fmla="*/ 2118019 h 2378024"/>
              <a:gd name="connsiteX77" fmla="*/ 1215305 w 4078282"/>
              <a:gd name="connsiteY77" fmla="*/ 2164761 h 2378024"/>
              <a:gd name="connsiteX78" fmla="*/ 1302947 w 4078282"/>
              <a:gd name="connsiteY78" fmla="*/ 2164761 h 2378024"/>
              <a:gd name="connsiteX79" fmla="*/ 1302947 w 4078282"/>
              <a:gd name="connsiteY79" fmla="*/ 2202740 h 2378024"/>
              <a:gd name="connsiteX80" fmla="*/ 1364296 w 4078282"/>
              <a:gd name="connsiteY80" fmla="*/ 2202740 h 2378024"/>
              <a:gd name="connsiteX81" fmla="*/ 1364296 w 4078282"/>
              <a:gd name="connsiteY81" fmla="*/ 2246561 h 2378024"/>
              <a:gd name="connsiteX82" fmla="*/ 1466545 w 4078282"/>
              <a:gd name="connsiteY82" fmla="*/ 2246561 h 2378024"/>
              <a:gd name="connsiteX83" fmla="*/ 146654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67010 h 2378024"/>
              <a:gd name="connsiteX86" fmla="*/ 1568795 w 4078282"/>
              <a:gd name="connsiteY86" fmla="*/ 2290382 h 2378024"/>
              <a:gd name="connsiteX87" fmla="*/ 1881385 w 4078282"/>
              <a:gd name="connsiteY87" fmla="*/ 2290382 h 2378024"/>
              <a:gd name="connsiteX88" fmla="*/ 1881385 w 4078282"/>
              <a:gd name="connsiteY88" fmla="*/ 2310832 h 2378024"/>
              <a:gd name="connsiteX89" fmla="*/ 2144312 w 4078282"/>
              <a:gd name="connsiteY89" fmla="*/ 2310832 h 2378024"/>
              <a:gd name="connsiteX90" fmla="*/ 2395552 w 4078282"/>
              <a:gd name="connsiteY90" fmla="*/ 2310832 h 2378024"/>
              <a:gd name="connsiteX91" fmla="*/ 2395552 w 4078282"/>
              <a:gd name="connsiteY91" fmla="*/ 2325439 h 2378024"/>
              <a:gd name="connsiteX92" fmla="*/ 2658479 w 4078282"/>
              <a:gd name="connsiteY92" fmla="*/ 2325439 h 2378024"/>
              <a:gd name="connsiteX93" fmla="*/ 2658479 w 4078282"/>
              <a:gd name="connsiteY93" fmla="*/ 2345888 h 2378024"/>
              <a:gd name="connsiteX94" fmla="*/ 4078282 w 4078282"/>
              <a:gd name="connsiteY94" fmla="*/ 2345888 h 2378024"/>
              <a:gd name="connsiteX95" fmla="*/ 4078282 w 4078282"/>
              <a:gd name="connsiteY95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20915 w 4078282"/>
              <a:gd name="connsiteY59" fmla="*/ 1843407 h 2378024"/>
              <a:gd name="connsiteX60" fmla="*/ 838443 w 4078282"/>
              <a:gd name="connsiteY60" fmla="*/ 1860935 h 2378024"/>
              <a:gd name="connsiteX61" fmla="*/ 838443 w 4078282"/>
              <a:gd name="connsiteY61" fmla="*/ 1890149 h 2378024"/>
              <a:gd name="connsiteX62" fmla="*/ 896871 w 4078282"/>
              <a:gd name="connsiteY62" fmla="*/ 1890149 h 2378024"/>
              <a:gd name="connsiteX63" fmla="*/ 896871 w 4078282"/>
              <a:gd name="connsiteY63" fmla="*/ 1922285 h 2378024"/>
              <a:gd name="connsiteX64" fmla="*/ 920243 w 4078282"/>
              <a:gd name="connsiteY64" fmla="*/ 1922285 h 2378024"/>
              <a:gd name="connsiteX65" fmla="*/ 920243 w 4078282"/>
              <a:gd name="connsiteY65" fmla="*/ 1945656 h 2378024"/>
              <a:gd name="connsiteX66" fmla="*/ 958221 w 4078282"/>
              <a:gd name="connsiteY66" fmla="*/ 1945656 h 2378024"/>
              <a:gd name="connsiteX67" fmla="*/ 958221 w 4078282"/>
              <a:gd name="connsiteY67" fmla="*/ 1966106 h 2378024"/>
              <a:gd name="connsiteX68" fmla="*/ 987435 w 4078282"/>
              <a:gd name="connsiteY68" fmla="*/ 1966106 h 2378024"/>
              <a:gd name="connsiteX69" fmla="*/ 987435 w 4078282"/>
              <a:gd name="connsiteY69" fmla="*/ 1986556 h 2378024"/>
              <a:gd name="connsiteX70" fmla="*/ 1048784 w 4078282"/>
              <a:gd name="connsiteY70" fmla="*/ 1986556 h 2378024"/>
              <a:gd name="connsiteX71" fmla="*/ 1048784 w 4078282"/>
              <a:gd name="connsiteY71" fmla="*/ 2047905 h 2378024"/>
              <a:gd name="connsiteX72" fmla="*/ 1089684 w 4078282"/>
              <a:gd name="connsiteY72" fmla="*/ 2047905 h 2378024"/>
              <a:gd name="connsiteX73" fmla="*/ 1089684 w 4078282"/>
              <a:gd name="connsiteY73" fmla="*/ 2085883 h 2378024"/>
              <a:gd name="connsiteX74" fmla="*/ 1177326 w 4078282"/>
              <a:gd name="connsiteY74" fmla="*/ 2085883 h 2378024"/>
              <a:gd name="connsiteX75" fmla="*/ 1177326 w 4078282"/>
              <a:gd name="connsiteY75" fmla="*/ 2118019 h 2378024"/>
              <a:gd name="connsiteX76" fmla="*/ 1215305 w 4078282"/>
              <a:gd name="connsiteY76" fmla="*/ 2118019 h 2378024"/>
              <a:gd name="connsiteX77" fmla="*/ 1215305 w 4078282"/>
              <a:gd name="connsiteY77" fmla="*/ 2164761 h 2378024"/>
              <a:gd name="connsiteX78" fmla="*/ 1302947 w 4078282"/>
              <a:gd name="connsiteY78" fmla="*/ 2164761 h 2378024"/>
              <a:gd name="connsiteX79" fmla="*/ 1302947 w 4078282"/>
              <a:gd name="connsiteY79" fmla="*/ 2202740 h 2378024"/>
              <a:gd name="connsiteX80" fmla="*/ 1364296 w 4078282"/>
              <a:gd name="connsiteY80" fmla="*/ 2202740 h 2378024"/>
              <a:gd name="connsiteX81" fmla="*/ 1364296 w 4078282"/>
              <a:gd name="connsiteY81" fmla="*/ 2246561 h 2378024"/>
              <a:gd name="connsiteX82" fmla="*/ 1466545 w 4078282"/>
              <a:gd name="connsiteY82" fmla="*/ 2246561 h 2378024"/>
              <a:gd name="connsiteX83" fmla="*/ 146654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67010 h 2378024"/>
              <a:gd name="connsiteX86" fmla="*/ 1568795 w 4078282"/>
              <a:gd name="connsiteY86" fmla="*/ 2290382 h 2378024"/>
              <a:gd name="connsiteX87" fmla="*/ 1881385 w 4078282"/>
              <a:gd name="connsiteY87" fmla="*/ 2290382 h 2378024"/>
              <a:gd name="connsiteX88" fmla="*/ 1881385 w 4078282"/>
              <a:gd name="connsiteY88" fmla="*/ 2310832 h 2378024"/>
              <a:gd name="connsiteX89" fmla="*/ 2144312 w 4078282"/>
              <a:gd name="connsiteY89" fmla="*/ 2310832 h 2378024"/>
              <a:gd name="connsiteX90" fmla="*/ 2395552 w 4078282"/>
              <a:gd name="connsiteY90" fmla="*/ 2310832 h 2378024"/>
              <a:gd name="connsiteX91" fmla="*/ 2395552 w 4078282"/>
              <a:gd name="connsiteY91" fmla="*/ 2325439 h 2378024"/>
              <a:gd name="connsiteX92" fmla="*/ 2658479 w 4078282"/>
              <a:gd name="connsiteY92" fmla="*/ 2325439 h 2378024"/>
              <a:gd name="connsiteX93" fmla="*/ 2658479 w 4078282"/>
              <a:gd name="connsiteY93" fmla="*/ 2345888 h 2378024"/>
              <a:gd name="connsiteX94" fmla="*/ 4078282 w 4078282"/>
              <a:gd name="connsiteY94" fmla="*/ 2345888 h 2378024"/>
              <a:gd name="connsiteX95" fmla="*/ 4078282 w 4078282"/>
              <a:gd name="connsiteY95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20915 w 4078282"/>
              <a:gd name="connsiteY59" fmla="*/ 1843407 h 2378024"/>
              <a:gd name="connsiteX60" fmla="*/ 838443 w 4078282"/>
              <a:gd name="connsiteY60" fmla="*/ 1860935 h 2378024"/>
              <a:gd name="connsiteX61" fmla="*/ 838443 w 4078282"/>
              <a:gd name="connsiteY61" fmla="*/ 1890149 h 2378024"/>
              <a:gd name="connsiteX62" fmla="*/ 896871 w 4078282"/>
              <a:gd name="connsiteY62" fmla="*/ 1890149 h 2378024"/>
              <a:gd name="connsiteX63" fmla="*/ 896871 w 4078282"/>
              <a:gd name="connsiteY63" fmla="*/ 1922285 h 2378024"/>
              <a:gd name="connsiteX64" fmla="*/ 920243 w 4078282"/>
              <a:gd name="connsiteY64" fmla="*/ 1922285 h 2378024"/>
              <a:gd name="connsiteX65" fmla="*/ 920243 w 4078282"/>
              <a:gd name="connsiteY65" fmla="*/ 1945656 h 2378024"/>
              <a:gd name="connsiteX66" fmla="*/ 958221 w 4078282"/>
              <a:gd name="connsiteY66" fmla="*/ 1945656 h 2378024"/>
              <a:gd name="connsiteX67" fmla="*/ 958221 w 4078282"/>
              <a:gd name="connsiteY67" fmla="*/ 1966106 h 2378024"/>
              <a:gd name="connsiteX68" fmla="*/ 987435 w 4078282"/>
              <a:gd name="connsiteY68" fmla="*/ 1966106 h 2378024"/>
              <a:gd name="connsiteX69" fmla="*/ 987435 w 4078282"/>
              <a:gd name="connsiteY69" fmla="*/ 1986556 h 2378024"/>
              <a:gd name="connsiteX70" fmla="*/ 1048784 w 4078282"/>
              <a:gd name="connsiteY70" fmla="*/ 1986556 h 2378024"/>
              <a:gd name="connsiteX71" fmla="*/ 1048784 w 4078282"/>
              <a:gd name="connsiteY71" fmla="*/ 2047905 h 2378024"/>
              <a:gd name="connsiteX72" fmla="*/ 1089684 w 4078282"/>
              <a:gd name="connsiteY72" fmla="*/ 2047905 h 2378024"/>
              <a:gd name="connsiteX73" fmla="*/ 1089684 w 4078282"/>
              <a:gd name="connsiteY73" fmla="*/ 2085883 h 2378024"/>
              <a:gd name="connsiteX74" fmla="*/ 1177326 w 4078282"/>
              <a:gd name="connsiteY74" fmla="*/ 2085883 h 2378024"/>
              <a:gd name="connsiteX75" fmla="*/ 1177326 w 4078282"/>
              <a:gd name="connsiteY75" fmla="*/ 2118019 h 2378024"/>
              <a:gd name="connsiteX76" fmla="*/ 1215305 w 4078282"/>
              <a:gd name="connsiteY76" fmla="*/ 2118019 h 2378024"/>
              <a:gd name="connsiteX77" fmla="*/ 1215305 w 4078282"/>
              <a:gd name="connsiteY77" fmla="*/ 2164761 h 2378024"/>
              <a:gd name="connsiteX78" fmla="*/ 1302947 w 4078282"/>
              <a:gd name="connsiteY78" fmla="*/ 2164761 h 2378024"/>
              <a:gd name="connsiteX79" fmla="*/ 1302947 w 4078282"/>
              <a:gd name="connsiteY79" fmla="*/ 2202740 h 2378024"/>
              <a:gd name="connsiteX80" fmla="*/ 1364296 w 4078282"/>
              <a:gd name="connsiteY80" fmla="*/ 2202740 h 2378024"/>
              <a:gd name="connsiteX81" fmla="*/ 1364296 w 4078282"/>
              <a:gd name="connsiteY81" fmla="*/ 2246561 h 2378024"/>
              <a:gd name="connsiteX82" fmla="*/ 1466545 w 4078282"/>
              <a:gd name="connsiteY82" fmla="*/ 2246561 h 2378024"/>
              <a:gd name="connsiteX83" fmla="*/ 146654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67010 h 2378024"/>
              <a:gd name="connsiteX86" fmla="*/ 1568795 w 4078282"/>
              <a:gd name="connsiteY86" fmla="*/ 2290382 h 2378024"/>
              <a:gd name="connsiteX87" fmla="*/ 1881385 w 4078282"/>
              <a:gd name="connsiteY87" fmla="*/ 2290382 h 2378024"/>
              <a:gd name="connsiteX88" fmla="*/ 1881385 w 4078282"/>
              <a:gd name="connsiteY88" fmla="*/ 2310832 h 2378024"/>
              <a:gd name="connsiteX89" fmla="*/ 2144312 w 4078282"/>
              <a:gd name="connsiteY89" fmla="*/ 2310832 h 2378024"/>
              <a:gd name="connsiteX90" fmla="*/ 2395552 w 4078282"/>
              <a:gd name="connsiteY90" fmla="*/ 2310832 h 2378024"/>
              <a:gd name="connsiteX91" fmla="*/ 2395552 w 4078282"/>
              <a:gd name="connsiteY91" fmla="*/ 2325439 h 2378024"/>
              <a:gd name="connsiteX92" fmla="*/ 2658479 w 4078282"/>
              <a:gd name="connsiteY92" fmla="*/ 2325439 h 2378024"/>
              <a:gd name="connsiteX93" fmla="*/ 2658479 w 4078282"/>
              <a:gd name="connsiteY93" fmla="*/ 2345888 h 2378024"/>
              <a:gd name="connsiteX94" fmla="*/ 4078282 w 4078282"/>
              <a:gd name="connsiteY94" fmla="*/ 2345888 h 2378024"/>
              <a:gd name="connsiteX95" fmla="*/ 4078282 w 4078282"/>
              <a:gd name="connsiteY95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38443 w 4078282"/>
              <a:gd name="connsiteY59" fmla="*/ 1860935 h 2378024"/>
              <a:gd name="connsiteX60" fmla="*/ 838443 w 4078282"/>
              <a:gd name="connsiteY60" fmla="*/ 1890149 h 2378024"/>
              <a:gd name="connsiteX61" fmla="*/ 896871 w 4078282"/>
              <a:gd name="connsiteY61" fmla="*/ 1890149 h 2378024"/>
              <a:gd name="connsiteX62" fmla="*/ 896871 w 4078282"/>
              <a:gd name="connsiteY62" fmla="*/ 1922285 h 2378024"/>
              <a:gd name="connsiteX63" fmla="*/ 920243 w 4078282"/>
              <a:gd name="connsiteY63" fmla="*/ 1922285 h 2378024"/>
              <a:gd name="connsiteX64" fmla="*/ 920243 w 4078282"/>
              <a:gd name="connsiteY64" fmla="*/ 1945656 h 2378024"/>
              <a:gd name="connsiteX65" fmla="*/ 958221 w 4078282"/>
              <a:gd name="connsiteY65" fmla="*/ 1945656 h 2378024"/>
              <a:gd name="connsiteX66" fmla="*/ 958221 w 4078282"/>
              <a:gd name="connsiteY66" fmla="*/ 1966106 h 2378024"/>
              <a:gd name="connsiteX67" fmla="*/ 987435 w 4078282"/>
              <a:gd name="connsiteY67" fmla="*/ 1966106 h 2378024"/>
              <a:gd name="connsiteX68" fmla="*/ 987435 w 4078282"/>
              <a:gd name="connsiteY68" fmla="*/ 1986556 h 2378024"/>
              <a:gd name="connsiteX69" fmla="*/ 1048784 w 4078282"/>
              <a:gd name="connsiteY69" fmla="*/ 1986556 h 2378024"/>
              <a:gd name="connsiteX70" fmla="*/ 1048784 w 4078282"/>
              <a:gd name="connsiteY70" fmla="*/ 2047905 h 2378024"/>
              <a:gd name="connsiteX71" fmla="*/ 1089684 w 4078282"/>
              <a:gd name="connsiteY71" fmla="*/ 2047905 h 2378024"/>
              <a:gd name="connsiteX72" fmla="*/ 1089684 w 4078282"/>
              <a:gd name="connsiteY72" fmla="*/ 2085883 h 2378024"/>
              <a:gd name="connsiteX73" fmla="*/ 1177326 w 4078282"/>
              <a:gd name="connsiteY73" fmla="*/ 2085883 h 2378024"/>
              <a:gd name="connsiteX74" fmla="*/ 1177326 w 4078282"/>
              <a:gd name="connsiteY74" fmla="*/ 2118019 h 2378024"/>
              <a:gd name="connsiteX75" fmla="*/ 1215305 w 4078282"/>
              <a:gd name="connsiteY75" fmla="*/ 2118019 h 2378024"/>
              <a:gd name="connsiteX76" fmla="*/ 1215305 w 4078282"/>
              <a:gd name="connsiteY76" fmla="*/ 2164761 h 2378024"/>
              <a:gd name="connsiteX77" fmla="*/ 1302947 w 4078282"/>
              <a:gd name="connsiteY77" fmla="*/ 2164761 h 2378024"/>
              <a:gd name="connsiteX78" fmla="*/ 1302947 w 4078282"/>
              <a:gd name="connsiteY78" fmla="*/ 2202740 h 2378024"/>
              <a:gd name="connsiteX79" fmla="*/ 1364296 w 4078282"/>
              <a:gd name="connsiteY79" fmla="*/ 2202740 h 2378024"/>
              <a:gd name="connsiteX80" fmla="*/ 1364296 w 4078282"/>
              <a:gd name="connsiteY80" fmla="*/ 2246561 h 2378024"/>
              <a:gd name="connsiteX81" fmla="*/ 1466545 w 4078282"/>
              <a:gd name="connsiteY81" fmla="*/ 2246561 h 2378024"/>
              <a:gd name="connsiteX82" fmla="*/ 1466545 w 4078282"/>
              <a:gd name="connsiteY82" fmla="*/ 2267010 h 2378024"/>
              <a:gd name="connsiteX83" fmla="*/ 156879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90382 h 2378024"/>
              <a:gd name="connsiteX86" fmla="*/ 1881385 w 4078282"/>
              <a:gd name="connsiteY86" fmla="*/ 2290382 h 2378024"/>
              <a:gd name="connsiteX87" fmla="*/ 1881385 w 4078282"/>
              <a:gd name="connsiteY87" fmla="*/ 2310832 h 2378024"/>
              <a:gd name="connsiteX88" fmla="*/ 2144312 w 4078282"/>
              <a:gd name="connsiteY88" fmla="*/ 2310832 h 2378024"/>
              <a:gd name="connsiteX89" fmla="*/ 2395552 w 4078282"/>
              <a:gd name="connsiteY89" fmla="*/ 2310832 h 2378024"/>
              <a:gd name="connsiteX90" fmla="*/ 2395552 w 4078282"/>
              <a:gd name="connsiteY90" fmla="*/ 2325439 h 2378024"/>
              <a:gd name="connsiteX91" fmla="*/ 2658479 w 4078282"/>
              <a:gd name="connsiteY91" fmla="*/ 2325439 h 2378024"/>
              <a:gd name="connsiteX92" fmla="*/ 2658479 w 4078282"/>
              <a:gd name="connsiteY92" fmla="*/ 2345888 h 2378024"/>
              <a:gd name="connsiteX93" fmla="*/ 4078282 w 4078282"/>
              <a:gd name="connsiteY93" fmla="*/ 2345888 h 2378024"/>
              <a:gd name="connsiteX94" fmla="*/ 4078282 w 4078282"/>
              <a:gd name="connsiteY94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38443 w 4078282"/>
              <a:gd name="connsiteY59" fmla="*/ 1860935 h 2378024"/>
              <a:gd name="connsiteX60" fmla="*/ 838443 w 4078282"/>
              <a:gd name="connsiteY60" fmla="*/ 1890149 h 2378024"/>
              <a:gd name="connsiteX61" fmla="*/ 896871 w 4078282"/>
              <a:gd name="connsiteY61" fmla="*/ 1890149 h 2378024"/>
              <a:gd name="connsiteX62" fmla="*/ 896871 w 4078282"/>
              <a:gd name="connsiteY62" fmla="*/ 1922285 h 2378024"/>
              <a:gd name="connsiteX63" fmla="*/ 920243 w 4078282"/>
              <a:gd name="connsiteY63" fmla="*/ 1922285 h 2378024"/>
              <a:gd name="connsiteX64" fmla="*/ 920243 w 4078282"/>
              <a:gd name="connsiteY64" fmla="*/ 1945656 h 2378024"/>
              <a:gd name="connsiteX65" fmla="*/ 958221 w 4078282"/>
              <a:gd name="connsiteY65" fmla="*/ 1945656 h 2378024"/>
              <a:gd name="connsiteX66" fmla="*/ 958221 w 4078282"/>
              <a:gd name="connsiteY66" fmla="*/ 1966106 h 2378024"/>
              <a:gd name="connsiteX67" fmla="*/ 987435 w 4078282"/>
              <a:gd name="connsiteY67" fmla="*/ 1966106 h 2378024"/>
              <a:gd name="connsiteX68" fmla="*/ 987435 w 4078282"/>
              <a:gd name="connsiteY68" fmla="*/ 1986556 h 2378024"/>
              <a:gd name="connsiteX69" fmla="*/ 1048784 w 4078282"/>
              <a:gd name="connsiteY69" fmla="*/ 1986556 h 2378024"/>
              <a:gd name="connsiteX70" fmla="*/ 1048784 w 4078282"/>
              <a:gd name="connsiteY70" fmla="*/ 2047905 h 2378024"/>
              <a:gd name="connsiteX71" fmla="*/ 1089684 w 4078282"/>
              <a:gd name="connsiteY71" fmla="*/ 2047905 h 2378024"/>
              <a:gd name="connsiteX72" fmla="*/ 1089684 w 4078282"/>
              <a:gd name="connsiteY72" fmla="*/ 2085883 h 2378024"/>
              <a:gd name="connsiteX73" fmla="*/ 1177326 w 4078282"/>
              <a:gd name="connsiteY73" fmla="*/ 2085883 h 2378024"/>
              <a:gd name="connsiteX74" fmla="*/ 1177326 w 4078282"/>
              <a:gd name="connsiteY74" fmla="*/ 2118019 h 2378024"/>
              <a:gd name="connsiteX75" fmla="*/ 1215305 w 4078282"/>
              <a:gd name="connsiteY75" fmla="*/ 2118019 h 2378024"/>
              <a:gd name="connsiteX76" fmla="*/ 1215305 w 4078282"/>
              <a:gd name="connsiteY76" fmla="*/ 2164761 h 2378024"/>
              <a:gd name="connsiteX77" fmla="*/ 1302947 w 4078282"/>
              <a:gd name="connsiteY77" fmla="*/ 2164761 h 2378024"/>
              <a:gd name="connsiteX78" fmla="*/ 1302947 w 4078282"/>
              <a:gd name="connsiteY78" fmla="*/ 2202740 h 2378024"/>
              <a:gd name="connsiteX79" fmla="*/ 1364296 w 4078282"/>
              <a:gd name="connsiteY79" fmla="*/ 2202740 h 2378024"/>
              <a:gd name="connsiteX80" fmla="*/ 1364296 w 4078282"/>
              <a:gd name="connsiteY80" fmla="*/ 2246561 h 2378024"/>
              <a:gd name="connsiteX81" fmla="*/ 1466545 w 4078282"/>
              <a:gd name="connsiteY81" fmla="*/ 2246561 h 2378024"/>
              <a:gd name="connsiteX82" fmla="*/ 1466545 w 4078282"/>
              <a:gd name="connsiteY82" fmla="*/ 2267010 h 2378024"/>
              <a:gd name="connsiteX83" fmla="*/ 156879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90382 h 2378024"/>
              <a:gd name="connsiteX86" fmla="*/ 1881385 w 4078282"/>
              <a:gd name="connsiteY86" fmla="*/ 2290382 h 2378024"/>
              <a:gd name="connsiteX87" fmla="*/ 1881385 w 4078282"/>
              <a:gd name="connsiteY87" fmla="*/ 2310832 h 2378024"/>
              <a:gd name="connsiteX88" fmla="*/ 2144312 w 4078282"/>
              <a:gd name="connsiteY88" fmla="*/ 2310832 h 2378024"/>
              <a:gd name="connsiteX89" fmla="*/ 2395552 w 4078282"/>
              <a:gd name="connsiteY89" fmla="*/ 2310832 h 2378024"/>
              <a:gd name="connsiteX90" fmla="*/ 2395552 w 4078282"/>
              <a:gd name="connsiteY90" fmla="*/ 2325439 h 2378024"/>
              <a:gd name="connsiteX91" fmla="*/ 2658479 w 4078282"/>
              <a:gd name="connsiteY91" fmla="*/ 2325439 h 2378024"/>
              <a:gd name="connsiteX92" fmla="*/ 2658479 w 4078282"/>
              <a:gd name="connsiteY92" fmla="*/ 2345888 h 2378024"/>
              <a:gd name="connsiteX93" fmla="*/ 4078282 w 4078282"/>
              <a:gd name="connsiteY93" fmla="*/ 2345888 h 2378024"/>
              <a:gd name="connsiteX94" fmla="*/ 4078282 w 4078282"/>
              <a:gd name="connsiteY94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38443 w 4078282"/>
              <a:gd name="connsiteY59" fmla="*/ 1840863 h 2378024"/>
              <a:gd name="connsiteX60" fmla="*/ 838443 w 4078282"/>
              <a:gd name="connsiteY60" fmla="*/ 1890149 h 2378024"/>
              <a:gd name="connsiteX61" fmla="*/ 896871 w 4078282"/>
              <a:gd name="connsiteY61" fmla="*/ 1890149 h 2378024"/>
              <a:gd name="connsiteX62" fmla="*/ 896871 w 4078282"/>
              <a:gd name="connsiteY62" fmla="*/ 1922285 h 2378024"/>
              <a:gd name="connsiteX63" fmla="*/ 920243 w 4078282"/>
              <a:gd name="connsiteY63" fmla="*/ 1922285 h 2378024"/>
              <a:gd name="connsiteX64" fmla="*/ 920243 w 4078282"/>
              <a:gd name="connsiteY64" fmla="*/ 1945656 h 2378024"/>
              <a:gd name="connsiteX65" fmla="*/ 958221 w 4078282"/>
              <a:gd name="connsiteY65" fmla="*/ 1945656 h 2378024"/>
              <a:gd name="connsiteX66" fmla="*/ 958221 w 4078282"/>
              <a:gd name="connsiteY66" fmla="*/ 1966106 h 2378024"/>
              <a:gd name="connsiteX67" fmla="*/ 987435 w 4078282"/>
              <a:gd name="connsiteY67" fmla="*/ 1966106 h 2378024"/>
              <a:gd name="connsiteX68" fmla="*/ 987435 w 4078282"/>
              <a:gd name="connsiteY68" fmla="*/ 1986556 h 2378024"/>
              <a:gd name="connsiteX69" fmla="*/ 1048784 w 4078282"/>
              <a:gd name="connsiteY69" fmla="*/ 1986556 h 2378024"/>
              <a:gd name="connsiteX70" fmla="*/ 1048784 w 4078282"/>
              <a:gd name="connsiteY70" fmla="*/ 2047905 h 2378024"/>
              <a:gd name="connsiteX71" fmla="*/ 1089684 w 4078282"/>
              <a:gd name="connsiteY71" fmla="*/ 2047905 h 2378024"/>
              <a:gd name="connsiteX72" fmla="*/ 1089684 w 4078282"/>
              <a:gd name="connsiteY72" fmla="*/ 2085883 h 2378024"/>
              <a:gd name="connsiteX73" fmla="*/ 1177326 w 4078282"/>
              <a:gd name="connsiteY73" fmla="*/ 2085883 h 2378024"/>
              <a:gd name="connsiteX74" fmla="*/ 1177326 w 4078282"/>
              <a:gd name="connsiteY74" fmla="*/ 2118019 h 2378024"/>
              <a:gd name="connsiteX75" fmla="*/ 1215305 w 4078282"/>
              <a:gd name="connsiteY75" fmla="*/ 2118019 h 2378024"/>
              <a:gd name="connsiteX76" fmla="*/ 1215305 w 4078282"/>
              <a:gd name="connsiteY76" fmla="*/ 2164761 h 2378024"/>
              <a:gd name="connsiteX77" fmla="*/ 1302947 w 4078282"/>
              <a:gd name="connsiteY77" fmla="*/ 2164761 h 2378024"/>
              <a:gd name="connsiteX78" fmla="*/ 1302947 w 4078282"/>
              <a:gd name="connsiteY78" fmla="*/ 2202740 h 2378024"/>
              <a:gd name="connsiteX79" fmla="*/ 1364296 w 4078282"/>
              <a:gd name="connsiteY79" fmla="*/ 2202740 h 2378024"/>
              <a:gd name="connsiteX80" fmla="*/ 1364296 w 4078282"/>
              <a:gd name="connsiteY80" fmla="*/ 2246561 h 2378024"/>
              <a:gd name="connsiteX81" fmla="*/ 1466545 w 4078282"/>
              <a:gd name="connsiteY81" fmla="*/ 2246561 h 2378024"/>
              <a:gd name="connsiteX82" fmla="*/ 1466545 w 4078282"/>
              <a:gd name="connsiteY82" fmla="*/ 2267010 h 2378024"/>
              <a:gd name="connsiteX83" fmla="*/ 156879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90382 h 2378024"/>
              <a:gd name="connsiteX86" fmla="*/ 1881385 w 4078282"/>
              <a:gd name="connsiteY86" fmla="*/ 2290382 h 2378024"/>
              <a:gd name="connsiteX87" fmla="*/ 1881385 w 4078282"/>
              <a:gd name="connsiteY87" fmla="*/ 2310832 h 2378024"/>
              <a:gd name="connsiteX88" fmla="*/ 2144312 w 4078282"/>
              <a:gd name="connsiteY88" fmla="*/ 2310832 h 2378024"/>
              <a:gd name="connsiteX89" fmla="*/ 2395552 w 4078282"/>
              <a:gd name="connsiteY89" fmla="*/ 2310832 h 2378024"/>
              <a:gd name="connsiteX90" fmla="*/ 2395552 w 4078282"/>
              <a:gd name="connsiteY90" fmla="*/ 2325439 h 2378024"/>
              <a:gd name="connsiteX91" fmla="*/ 2658479 w 4078282"/>
              <a:gd name="connsiteY91" fmla="*/ 2325439 h 2378024"/>
              <a:gd name="connsiteX92" fmla="*/ 2658479 w 4078282"/>
              <a:gd name="connsiteY92" fmla="*/ 2345888 h 2378024"/>
              <a:gd name="connsiteX93" fmla="*/ 4078282 w 4078282"/>
              <a:gd name="connsiteY93" fmla="*/ 2345888 h 2378024"/>
              <a:gd name="connsiteX94" fmla="*/ 4078282 w 4078282"/>
              <a:gd name="connsiteY94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38443 w 4078282"/>
              <a:gd name="connsiteY59" fmla="*/ 1849784 h 2378024"/>
              <a:gd name="connsiteX60" fmla="*/ 838443 w 4078282"/>
              <a:gd name="connsiteY60" fmla="*/ 1890149 h 2378024"/>
              <a:gd name="connsiteX61" fmla="*/ 896871 w 4078282"/>
              <a:gd name="connsiteY61" fmla="*/ 1890149 h 2378024"/>
              <a:gd name="connsiteX62" fmla="*/ 896871 w 4078282"/>
              <a:gd name="connsiteY62" fmla="*/ 1922285 h 2378024"/>
              <a:gd name="connsiteX63" fmla="*/ 920243 w 4078282"/>
              <a:gd name="connsiteY63" fmla="*/ 1922285 h 2378024"/>
              <a:gd name="connsiteX64" fmla="*/ 920243 w 4078282"/>
              <a:gd name="connsiteY64" fmla="*/ 1945656 h 2378024"/>
              <a:gd name="connsiteX65" fmla="*/ 958221 w 4078282"/>
              <a:gd name="connsiteY65" fmla="*/ 1945656 h 2378024"/>
              <a:gd name="connsiteX66" fmla="*/ 958221 w 4078282"/>
              <a:gd name="connsiteY66" fmla="*/ 1966106 h 2378024"/>
              <a:gd name="connsiteX67" fmla="*/ 987435 w 4078282"/>
              <a:gd name="connsiteY67" fmla="*/ 1966106 h 2378024"/>
              <a:gd name="connsiteX68" fmla="*/ 987435 w 4078282"/>
              <a:gd name="connsiteY68" fmla="*/ 1986556 h 2378024"/>
              <a:gd name="connsiteX69" fmla="*/ 1048784 w 4078282"/>
              <a:gd name="connsiteY69" fmla="*/ 1986556 h 2378024"/>
              <a:gd name="connsiteX70" fmla="*/ 1048784 w 4078282"/>
              <a:gd name="connsiteY70" fmla="*/ 2047905 h 2378024"/>
              <a:gd name="connsiteX71" fmla="*/ 1089684 w 4078282"/>
              <a:gd name="connsiteY71" fmla="*/ 2047905 h 2378024"/>
              <a:gd name="connsiteX72" fmla="*/ 1089684 w 4078282"/>
              <a:gd name="connsiteY72" fmla="*/ 2085883 h 2378024"/>
              <a:gd name="connsiteX73" fmla="*/ 1177326 w 4078282"/>
              <a:gd name="connsiteY73" fmla="*/ 2085883 h 2378024"/>
              <a:gd name="connsiteX74" fmla="*/ 1177326 w 4078282"/>
              <a:gd name="connsiteY74" fmla="*/ 2118019 h 2378024"/>
              <a:gd name="connsiteX75" fmla="*/ 1215305 w 4078282"/>
              <a:gd name="connsiteY75" fmla="*/ 2118019 h 2378024"/>
              <a:gd name="connsiteX76" fmla="*/ 1215305 w 4078282"/>
              <a:gd name="connsiteY76" fmla="*/ 2164761 h 2378024"/>
              <a:gd name="connsiteX77" fmla="*/ 1302947 w 4078282"/>
              <a:gd name="connsiteY77" fmla="*/ 2164761 h 2378024"/>
              <a:gd name="connsiteX78" fmla="*/ 1302947 w 4078282"/>
              <a:gd name="connsiteY78" fmla="*/ 2202740 h 2378024"/>
              <a:gd name="connsiteX79" fmla="*/ 1364296 w 4078282"/>
              <a:gd name="connsiteY79" fmla="*/ 2202740 h 2378024"/>
              <a:gd name="connsiteX80" fmla="*/ 1364296 w 4078282"/>
              <a:gd name="connsiteY80" fmla="*/ 2246561 h 2378024"/>
              <a:gd name="connsiteX81" fmla="*/ 1466545 w 4078282"/>
              <a:gd name="connsiteY81" fmla="*/ 2246561 h 2378024"/>
              <a:gd name="connsiteX82" fmla="*/ 1466545 w 4078282"/>
              <a:gd name="connsiteY82" fmla="*/ 2267010 h 2378024"/>
              <a:gd name="connsiteX83" fmla="*/ 156879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90382 h 2378024"/>
              <a:gd name="connsiteX86" fmla="*/ 1881385 w 4078282"/>
              <a:gd name="connsiteY86" fmla="*/ 2290382 h 2378024"/>
              <a:gd name="connsiteX87" fmla="*/ 1881385 w 4078282"/>
              <a:gd name="connsiteY87" fmla="*/ 2310832 h 2378024"/>
              <a:gd name="connsiteX88" fmla="*/ 2144312 w 4078282"/>
              <a:gd name="connsiteY88" fmla="*/ 2310832 h 2378024"/>
              <a:gd name="connsiteX89" fmla="*/ 2395552 w 4078282"/>
              <a:gd name="connsiteY89" fmla="*/ 2310832 h 2378024"/>
              <a:gd name="connsiteX90" fmla="*/ 2395552 w 4078282"/>
              <a:gd name="connsiteY90" fmla="*/ 2325439 h 2378024"/>
              <a:gd name="connsiteX91" fmla="*/ 2658479 w 4078282"/>
              <a:gd name="connsiteY91" fmla="*/ 2325439 h 2378024"/>
              <a:gd name="connsiteX92" fmla="*/ 2658479 w 4078282"/>
              <a:gd name="connsiteY92" fmla="*/ 2345888 h 2378024"/>
              <a:gd name="connsiteX93" fmla="*/ 4078282 w 4078282"/>
              <a:gd name="connsiteY93" fmla="*/ 2345888 h 2378024"/>
              <a:gd name="connsiteX94" fmla="*/ 4078282 w 4078282"/>
              <a:gd name="connsiteY94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38443 w 4078282"/>
              <a:gd name="connsiteY59" fmla="*/ 1849784 h 2378024"/>
              <a:gd name="connsiteX60" fmla="*/ 838443 w 4078282"/>
              <a:gd name="connsiteY60" fmla="*/ 1890149 h 2378024"/>
              <a:gd name="connsiteX61" fmla="*/ 896871 w 4078282"/>
              <a:gd name="connsiteY61" fmla="*/ 1890149 h 2378024"/>
              <a:gd name="connsiteX62" fmla="*/ 896871 w 4078282"/>
              <a:gd name="connsiteY62" fmla="*/ 1922285 h 2378024"/>
              <a:gd name="connsiteX63" fmla="*/ 920243 w 4078282"/>
              <a:gd name="connsiteY63" fmla="*/ 1922285 h 2378024"/>
              <a:gd name="connsiteX64" fmla="*/ 920243 w 4078282"/>
              <a:gd name="connsiteY64" fmla="*/ 1945656 h 2378024"/>
              <a:gd name="connsiteX65" fmla="*/ 958221 w 4078282"/>
              <a:gd name="connsiteY65" fmla="*/ 1945656 h 2378024"/>
              <a:gd name="connsiteX66" fmla="*/ 958221 w 4078282"/>
              <a:gd name="connsiteY66" fmla="*/ 1966106 h 2378024"/>
              <a:gd name="connsiteX67" fmla="*/ 987435 w 4078282"/>
              <a:gd name="connsiteY67" fmla="*/ 1966106 h 2378024"/>
              <a:gd name="connsiteX68" fmla="*/ 987435 w 4078282"/>
              <a:gd name="connsiteY68" fmla="*/ 1986556 h 2378024"/>
              <a:gd name="connsiteX69" fmla="*/ 1048784 w 4078282"/>
              <a:gd name="connsiteY69" fmla="*/ 1986556 h 2378024"/>
              <a:gd name="connsiteX70" fmla="*/ 1048784 w 4078282"/>
              <a:gd name="connsiteY70" fmla="*/ 2047905 h 2378024"/>
              <a:gd name="connsiteX71" fmla="*/ 1089684 w 4078282"/>
              <a:gd name="connsiteY71" fmla="*/ 2047905 h 2378024"/>
              <a:gd name="connsiteX72" fmla="*/ 1089684 w 4078282"/>
              <a:gd name="connsiteY72" fmla="*/ 2085883 h 2378024"/>
              <a:gd name="connsiteX73" fmla="*/ 1177326 w 4078282"/>
              <a:gd name="connsiteY73" fmla="*/ 2085883 h 2378024"/>
              <a:gd name="connsiteX74" fmla="*/ 1177326 w 4078282"/>
              <a:gd name="connsiteY74" fmla="*/ 2118019 h 2378024"/>
              <a:gd name="connsiteX75" fmla="*/ 1215305 w 4078282"/>
              <a:gd name="connsiteY75" fmla="*/ 2118019 h 2378024"/>
              <a:gd name="connsiteX76" fmla="*/ 1215305 w 4078282"/>
              <a:gd name="connsiteY76" fmla="*/ 2164761 h 2378024"/>
              <a:gd name="connsiteX77" fmla="*/ 1302947 w 4078282"/>
              <a:gd name="connsiteY77" fmla="*/ 2164761 h 2378024"/>
              <a:gd name="connsiteX78" fmla="*/ 1302947 w 4078282"/>
              <a:gd name="connsiteY78" fmla="*/ 2202740 h 2378024"/>
              <a:gd name="connsiteX79" fmla="*/ 1364296 w 4078282"/>
              <a:gd name="connsiteY79" fmla="*/ 2202740 h 2378024"/>
              <a:gd name="connsiteX80" fmla="*/ 1364296 w 4078282"/>
              <a:gd name="connsiteY80" fmla="*/ 2246561 h 2378024"/>
              <a:gd name="connsiteX81" fmla="*/ 1466545 w 4078282"/>
              <a:gd name="connsiteY81" fmla="*/ 2246561 h 2378024"/>
              <a:gd name="connsiteX82" fmla="*/ 1466545 w 4078282"/>
              <a:gd name="connsiteY82" fmla="*/ 2267010 h 2378024"/>
              <a:gd name="connsiteX83" fmla="*/ 156879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90382 h 2378024"/>
              <a:gd name="connsiteX86" fmla="*/ 1881385 w 4078282"/>
              <a:gd name="connsiteY86" fmla="*/ 2290382 h 2378024"/>
              <a:gd name="connsiteX87" fmla="*/ 1881385 w 4078282"/>
              <a:gd name="connsiteY87" fmla="*/ 2310832 h 2378024"/>
              <a:gd name="connsiteX88" fmla="*/ 2144312 w 4078282"/>
              <a:gd name="connsiteY88" fmla="*/ 2310832 h 2378024"/>
              <a:gd name="connsiteX89" fmla="*/ 2395552 w 4078282"/>
              <a:gd name="connsiteY89" fmla="*/ 2310832 h 2378024"/>
              <a:gd name="connsiteX90" fmla="*/ 2395552 w 4078282"/>
              <a:gd name="connsiteY90" fmla="*/ 2325439 h 2378024"/>
              <a:gd name="connsiteX91" fmla="*/ 2658479 w 4078282"/>
              <a:gd name="connsiteY91" fmla="*/ 2325439 h 2378024"/>
              <a:gd name="connsiteX92" fmla="*/ 2658479 w 4078282"/>
              <a:gd name="connsiteY92" fmla="*/ 2345888 h 2378024"/>
              <a:gd name="connsiteX93" fmla="*/ 4078282 w 4078282"/>
              <a:gd name="connsiteY93" fmla="*/ 2345888 h 2378024"/>
              <a:gd name="connsiteX94" fmla="*/ 4078282 w 4078282"/>
              <a:gd name="connsiteY94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38443 w 4078282"/>
              <a:gd name="connsiteY59" fmla="*/ 1849784 h 2378024"/>
              <a:gd name="connsiteX60" fmla="*/ 838443 w 4078282"/>
              <a:gd name="connsiteY60" fmla="*/ 1890149 h 2378024"/>
              <a:gd name="connsiteX61" fmla="*/ 896871 w 4078282"/>
              <a:gd name="connsiteY61" fmla="*/ 1890149 h 2378024"/>
              <a:gd name="connsiteX62" fmla="*/ 896871 w 4078282"/>
              <a:gd name="connsiteY62" fmla="*/ 1922285 h 2378024"/>
              <a:gd name="connsiteX63" fmla="*/ 920243 w 4078282"/>
              <a:gd name="connsiteY63" fmla="*/ 1922285 h 2378024"/>
              <a:gd name="connsiteX64" fmla="*/ 920243 w 4078282"/>
              <a:gd name="connsiteY64" fmla="*/ 1945656 h 2378024"/>
              <a:gd name="connsiteX65" fmla="*/ 958221 w 4078282"/>
              <a:gd name="connsiteY65" fmla="*/ 1945656 h 2378024"/>
              <a:gd name="connsiteX66" fmla="*/ 958221 w 4078282"/>
              <a:gd name="connsiteY66" fmla="*/ 1966106 h 2378024"/>
              <a:gd name="connsiteX67" fmla="*/ 987435 w 4078282"/>
              <a:gd name="connsiteY67" fmla="*/ 1966106 h 2378024"/>
              <a:gd name="connsiteX68" fmla="*/ 987435 w 4078282"/>
              <a:gd name="connsiteY68" fmla="*/ 1986556 h 2378024"/>
              <a:gd name="connsiteX69" fmla="*/ 1048784 w 4078282"/>
              <a:gd name="connsiteY69" fmla="*/ 1986556 h 2378024"/>
              <a:gd name="connsiteX70" fmla="*/ 1048784 w 4078282"/>
              <a:gd name="connsiteY70" fmla="*/ 2047905 h 2378024"/>
              <a:gd name="connsiteX71" fmla="*/ 1089684 w 4078282"/>
              <a:gd name="connsiteY71" fmla="*/ 2047905 h 2378024"/>
              <a:gd name="connsiteX72" fmla="*/ 1089684 w 4078282"/>
              <a:gd name="connsiteY72" fmla="*/ 2085883 h 2378024"/>
              <a:gd name="connsiteX73" fmla="*/ 1177326 w 4078282"/>
              <a:gd name="connsiteY73" fmla="*/ 2085883 h 2378024"/>
              <a:gd name="connsiteX74" fmla="*/ 1177326 w 4078282"/>
              <a:gd name="connsiteY74" fmla="*/ 2118019 h 2378024"/>
              <a:gd name="connsiteX75" fmla="*/ 1215305 w 4078282"/>
              <a:gd name="connsiteY75" fmla="*/ 2118019 h 2378024"/>
              <a:gd name="connsiteX76" fmla="*/ 1215305 w 4078282"/>
              <a:gd name="connsiteY76" fmla="*/ 2164761 h 2378024"/>
              <a:gd name="connsiteX77" fmla="*/ 1302947 w 4078282"/>
              <a:gd name="connsiteY77" fmla="*/ 2164761 h 2378024"/>
              <a:gd name="connsiteX78" fmla="*/ 1302947 w 4078282"/>
              <a:gd name="connsiteY78" fmla="*/ 2202740 h 2378024"/>
              <a:gd name="connsiteX79" fmla="*/ 1364296 w 4078282"/>
              <a:gd name="connsiteY79" fmla="*/ 2202740 h 2378024"/>
              <a:gd name="connsiteX80" fmla="*/ 1364296 w 4078282"/>
              <a:gd name="connsiteY80" fmla="*/ 2246561 h 2378024"/>
              <a:gd name="connsiteX81" fmla="*/ 1466545 w 4078282"/>
              <a:gd name="connsiteY81" fmla="*/ 2246561 h 2378024"/>
              <a:gd name="connsiteX82" fmla="*/ 1466545 w 4078282"/>
              <a:gd name="connsiteY82" fmla="*/ 2267010 h 2378024"/>
              <a:gd name="connsiteX83" fmla="*/ 156879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90382 h 2378024"/>
              <a:gd name="connsiteX86" fmla="*/ 1881385 w 4078282"/>
              <a:gd name="connsiteY86" fmla="*/ 2290382 h 2378024"/>
              <a:gd name="connsiteX87" fmla="*/ 1881385 w 4078282"/>
              <a:gd name="connsiteY87" fmla="*/ 2310832 h 2378024"/>
              <a:gd name="connsiteX88" fmla="*/ 2144312 w 4078282"/>
              <a:gd name="connsiteY88" fmla="*/ 2310832 h 2378024"/>
              <a:gd name="connsiteX89" fmla="*/ 2395552 w 4078282"/>
              <a:gd name="connsiteY89" fmla="*/ 2310832 h 2378024"/>
              <a:gd name="connsiteX90" fmla="*/ 2395552 w 4078282"/>
              <a:gd name="connsiteY90" fmla="*/ 2325439 h 2378024"/>
              <a:gd name="connsiteX91" fmla="*/ 2658479 w 4078282"/>
              <a:gd name="connsiteY91" fmla="*/ 2325439 h 2378024"/>
              <a:gd name="connsiteX92" fmla="*/ 2658479 w 4078282"/>
              <a:gd name="connsiteY92" fmla="*/ 2345888 h 2378024"/>
              <a:gd name="connsiteX93" fmla="*/ 4078282 w 4078282"/>
              <a:gd name="connsiteY93" fmla="*/ 2345888 h 2378024"/>
              <a:gd name="connsiteX94" fmla="*/ 4078282 w 4078282"/>
              <a:gd name="connsiteY94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38443 w 4078282"/>
              <a:gd name="connsiteY59" fmla="*/ 1849784 h 2378024"/>
              <a:gd name="connsiteX60" fmla="*/ 838443 w 4078282"/>
              <a:gd name="connsiteY60" fmla="*/ 1890149 h 2378024"/>
              <a:gd name="connsiteX61" fmla="*/ 896871 w 4078282"/>
              <a:gd name="connsiteY61" fmla="*/ 1890149 h 2378024"/>
              <a:gd name="connsiteX62" fmla="*/ 896871 w 4078282"/>
              <a:gd name="connsiteY62" fmla="*/ 1922285 h 2378024"/>
              <a:gd name="connsiteX63" fmla="*/ 920243 w 4078282"/>
              <a:gd name="connsiteY63" fmla="*/ 1922285 h 2378024"/>
              <a:gd name="connsiteX64" fmla="*/ 920243 w 4078282"/>
              <a:gd name="connsiteY64" fmla="*/ 1945656 h 2378024"/>
              <a:gd name="connsiteX65" fmla="*/ 958221 w 4078282"/>
              <a:gd name="connsiteY65" fmla="*/ 1945656 h 2378024"/>
              <a:gd name="connsiteX66" fmla="*/ 958221 w 4078282"/>
              <a:gd name="connsiteY66" fmla="*/ 1966106 h 2378024"/>
              <a:gd name="connsiteX67" fmla="*/ 987435 w 4078282"/>
              <a:gd name="connsiteY67" fmla="*/ 1966106 h 2378024"/>
              <a:gd name="connsiteX68" fmla="*/ 987435 w 4078282"/>
              <a:gd name="connsiteY68" fmla="*/ 1986556 h 2378024"/>
              <a:gd name="connsiteX69" fmla="*/ 1048784 w 4078282"/>
              <a:gd name="connsiteY69" fmla="*/ 1986556 h 2378024"/>
              <a:gd name="connsiteX70" fmla="*/ 1048784 w 4078282"/>
              <a:gd name="connsiteY70" fmla="*/ 2047905 h 2378024"/>
              <a:gd name="connsiteX71" fmla="*/ 1089684 w 4078282"/>
              <a:gd name="connsiteY71" fmla="*/ 2047905 h 2378024"/>
              <a:gd name="connsiteX72" fmla="*/ 1089684 w 4078282"/>
              <a:gd name="connsiteY72" fmla="*/ 2085883 h 2378024"/>
              <a:gd name="connsiteX73" fmla="*/ 1177326 w 4078282"/>
              <a:gd name="connsiteY73" fmla="*/ 2085883 h 2378024"/>
              <a:gd name="connsiteX74" fmla="*/ 1177326 w 4078282"/>
              <a:gd name="connsiteY74" fmla="*/ 2118019 h 2378024"/>
              <a:gd name="connsiteX75" fmla="*/ 1215305 w 4078282"/>
              <a:gd name="connsiteY75" fmla="*/ 2118019 h 2378024"/>
              <a:gd name="connsiteX76" fmla="*/ 1215305 w 4078282"/>
              <a:gd name="connsiteY76" fmla="*/ 2164761 h 2378024"/>
              <a:gd name="connsiteX77" fmla="*/ 1302947 w 4078282"/>
              <a:gd name="connsiteY77" fmla="*/ 2164761 h 2378024"/>
              <a:gd name="connsiteX78" fmla="*/ 1302947 w 4078282"/>
              <a:gd name="connsiteY78" fmla="*/ 2202740 h 2378024"/>
              <a:gd name="connsiteX79" fmla="*/ 1364296 w 4078282"/>
              <a:gd name="connsiteY79" fmla="*/ 2202740 h 2378024"/>
              <a:gd name="connsiteX80" fmla="*/ 1364296 w 4078282"/>
              <a:gd name="connsiteY80" fmla="*/ 2246561 h 2378024"/>
              <a:gd name="connsiteX81" fmla="*/ 1466545 w 4078282"/>
              <a:gd name="connsiteY81" fmla="*/ 2246561 h 2378024"/>
              <a:gd name="connsiteX82" fmla="*/ 1466545 w 4078282"/>
              <a:gd name="connsiteY82" fmla="*/ 2267010 h 2378024"/>
              <a:gd name="connsiteX83" fmla="*/ 156879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90382 h 2378024"/>
              <a:gd name="connsiteX86" fmla="*/ 1881385 w 4078282"/>
              <a:gd name="connsiteY86" fmla="*/ 2290382 h 2378024"/>
              <a:gd name="connsiteX87" fmla="*/ 1881385 w 4078282"/>
              <a:gd name="connsiteY87" fmla="*/ 2310832 h 2378024"/>
              <a:gd name="connsiteX88" fmla="*/ 2144312 w 4078282"/>
              <a:gd name="connsiteY88" fmla="*/ 2310832 h 2378024"/>
              <a:gd name="connsiteX89" fmla="*/ 2395552 w 4078282"/>
              <a:gd name="connsiteY89" fmla="*/ 2310832 h 2378024"/>
              <a:gd name="connsiteX90" fmla="*/ 2395552 w 4078282"/>
              <a:gd name="connsiteY90" fmla="*/ 2325439 h 2378024"/>
              <a:gd name="connsiteX91" fmla="*/ 2658479 w 4078282"/>
              <a:gd name="connsiteY91" fmla="*/ 2325439 h 2378024"/>
              <a:gd name="connsiteX92" fmla="*/ 2658479 w 4078282"/>
              <a:gd name="connsiteY92" fmla="*/ 2345888 h 2378024"/>
              <a:gd name="connsiteX93" fmla="*/ 4078282 w 4078282"/>
              <a:gd name="connsiteY93" fmla="*/ 2345888 h 2378024"/>
              <a:gd name="connsiteX94" fmla="*/ 4078282 w 4078282"/>
              <a:gd name="connsiteY94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38443 w 4078282"/>
              <a:gd name="connsiteY59" fmla="*/ 1849784 h 2378024"/>
              <a:gd name="connsiteX60" fmla="*/ 838443 w 4078282"/>
              <a:gd name="connsiteY60" fmla="*/ 1890149 h 2378024"/>
              <a:gd name="connsiteX61" fmla="*/ 896871 w 4078282"/>
              <a:gd name="connsiteY61" fmla="*/ 1890149 h 2378024"/>
              <a:gd name="connsiteX62" fmla="*/ 896871 w 4078282"/>
              <a:gd name="connsiteY62" fmla="*/ 1922285 h 2378024"/>
              <a:gd name="connsiteX63" fmla="*/ 920243 w 4078282"/>
              <a:gd name="connsiteY63" fmla="*/ 1922285 h 2378024"/>
              <a:gd name="connsiteX64" fmla="*/ 920243 w 4078282"/>
              <a:gd name="connsiteY64" fmla="*/ 1945656 h 2378024"/>
              <a:gd name="connsiteX65" fmla="*/ 958221 w 4078282"/>
              <a:gd name="connsiteY65" fmla="*/ 1945656 h 2378024"/>
              <a:gd name="connsiteX66" fmla="*/ 958221 w 4078282"/>
              <a:gd name="connsiteY66" fmla="*/ 1966106 h 2378024"/>
              <a:gd name="connsiteX67" fmla="*/ 987435 w 4078282"/>
              <a:gd name="connsiteY67" fmla="*/ 1966106 h 2378024"/>
              <a:gd name="connsiteX68" fmla="*/ 987435 w 4078282"/>
              <a:gd name="connsiteY68" fmla="*/ 1986556 h 2378024"/>
              <a:gd name="connsiteX69" fmla="*/ 1048784 w 4078282"/>
              <a:gd name="connsiteY69" fmla="*/ 1986556 h 2378024"/>
              <a:gd name="connsiteX70" fmla="*/ 1048784 w 4078282"/>
              <a:gd name="connsiteY70" fmla="*/ 2047905 h 2378024"/>
              <a:gd name="connsiteX71" fmla="*/ 1089684 w 4078282"/>
              <a:gd name="connsiteY71" fmla="*/ 2047905 h 2378024"/>
              <a:gd name="connsiteX72" fmla="*/ 1089684 w 4078282"/>
              <a:gd name="connsiteY72" fmla="*/ 2085883 h 2378024"/>
              <a:gd name="connsiteX73" fmla="*/ 1177326 w 4078282"/>
              <a:gd name="connsiteY73" fmla="*/ 2085883 h 2378024"/>
              <a:gd name="connsiteX74" fmla="*/ 1177326 w 4078282"/>
              <a:gd name="connsiteY74" fmla="*/ 2118019 h 2378024"/>
              <a:gd name="connsiteX75" fmla="*/ 1215305 w 4078282"/>
              <a:gd name="connsiteY75" fmla="*/ 2118019 h 2378024"/>
              <a:gd name="connsiteX76" fmla="*/ 1215305 w 4078282"/>
              <a:gd name="connsiteY76" fmla="*/ 2164761 h 2378024"/>
              <a:gd name="connsiteX77" fmla="*/ 1302947 w 4078282"/>
              <a:gd name="connsiteY77" fmla="*/ 2164761 h 2378024"/>
              <a:gd name="connsiteX78" fmla="*/ 1302947 w 4078282"/>
              <a:gd name="connsiteY78" fmla="*/ 2202740 h 2378024"/>
              <a:gd name="connsiteX79" fmla="*/ 1364296 w 4078282"/>
              <a:gd name="connsiteY79" fmla="*/ 2202740 h 2378024"/>
              <a:gd name="connsiteX80" fmla="*/ 1364296 w 4078282"/>
              <a:gd name="connsiteY80" fmla="*/ 2246561 h 2378024"/>
              <a:gd name="connsiteX81" fmla="*/ 1466545 w 4078282"/>
              <a:gd name="connsiteY81" fmla="*/ 2246561 h 2378024"/>
              <a:gd name="connsiteX82" fmla="*/ 1466545 w 4078282"/>
              <a:gd name="connsiteY82" fmla="*/ 2267010 h 2378024"/>
              <a:gd name="connsiteX83" fmla="*/ 156879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90382 h 2378024"/>
              <a:gd name="connsiteX86" fmla="*/ 1881385 w 4078282"/>
              <a:gd name="connsiteY86" fmla="*/ 2290382 h 2378024"/>
              <a:gd name="connsiteX87" fmla="*/ 1881385 w 4078282"/>
              <a:gd name="connsiteY87" fmla="*/ 2310832 h 2378024"/>
              <a:gd name="connsiteX88" fmla="*/ 2144312 w 4078282"/>
              <a:gd name="connsiteY88" fmla="*/ 2310832 h 2378024"/>
              <a:gd name="connsiteX89" fmla="*/ 2395552 w 4078282"/>
              <a:gd name="connsiteY89" fmla="*/ 2310832 h 2378024"/>
              <a:gd name="connsiteX90" fmla="*/ 2395552 w 4078282"/>
              <a:gd name="connsiteY90" fmla="*/ 2325439 h 2378024"/>
              <a:gd name="connsiteX91" fmla="*/ 2658479 w 4078282"/>
              <a:gd name="connsiteY91" fmla="*/ 2325439 h 2378024"/>
              <a:gd name="connsiteX92" fmla="*/ 2658479 w 4078282"/>
              <a:gd name="connsiteY92" fmla="*/ 2345888 h 2378024"/>
              <a:gd name="connsiteX93" fmla="*/ 4078282 w 4078282"/>
              <a:gd name="connsiteY93" fmla="*/ 2345888 h 2378024"/>
              <a:gd name="connsiteX94" fmla="*/ 4078282 w 4078282"/>
              <a:gd name="connsiteY94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36213 w 4078282"/>
              <a:gd name="connsiteY59" fmla="*/ 1845324 h 2378024"/>
              <a:gd name="connsiteX60" fmla="*/ 838443 w 4078282"/>
              <a:gd name="connsiteY60" fmla="*/ 1890149 h 2378024"/>
              <a:gd name="connsiteX61" fmla="*/ 896871 w 4078282"/>
              <a:gd name="connsiteY61" fmla="*/ 1890149 h 2378024"/>
              <a:gd name="connsiteX62" fmla="*/ 896871 w 4078282"/>
              <a:gd name="connsiteY62" fmla="*/ 1922285 h 2378024"/>
              <a:gd name="connsiteX63" fmla="*/ 920243 w 4078282"/>
              <a:gd name="connsiteY63" fmla="*/ 1922285 h 2378024"/>
              <a:gd name="connsiteX64" fmla="*/ 920243 w 4078282"/>
              <a:gd name="connsiteY64" fmla="*/ 1945656 h 2378024"/>
              <a:gd name="connsiteX65" fmla="*/ 958221 w 4078282"/>
              <a:gd name="connsiteY65" fmla="*/ 1945656 h 2378024"/>
              <a:gd name="connsiteX66" fmla="*/ 958221 w 4078282"/>
              <a:gd name="connsiteY66" fmla="*/ 1966106 h 2378024"/>
              <a:gd name="connsiteX67" fmla="*/ 987435 w 4078282"/>
              <a:gd name="connsiteY67" fmla="*/ 1966106 h 2378024"/>
              <a:gd name="connsiteX68" fmla="*/ 987435 w 4078282"/>
              <a:gd name="connsiteY68" fmla="*/ 1986556 h 2378024"/>
              <a:gd name="connsiteX69" fmla="*/ 1048784 w 4078282"/>
              <a:gd name="connsiteY69" fmla="*/ 1986556 h 2378024"/>
              <a:gd name="connsiteX70" fmla="*/ 1048784 w 4078282"/>
              <a:gd name="connsiteY70" fmla="*/ 2047905 h 2378024"/>
              <a:gd name="connsiteX71" fmla="*/ 1089684 w 4078282"/>
              <a:gd name="connsiteY71" fmla="*/ 2047905 h 2378024"/>
              <a:gd name="connsiteX72" fmla="*/ 1089684 w 4078282"/>
              <a:gd name="connsiteY72" fmla="*/ 2085883 h 2378024"/>
              <a:gd name="connsiteX73" fmla="*/ 1177326 w 4078282"/>
              <a:gd name="connsiteY73" fmla="*/ 2085883 h 2378024"/>
              <a:gd name="connsiteX74" fmla="*/ 1177326 w 4078282"/>
              <a:gd name="connsiteY74" fmla="*/ 2118019 h 2378024"/>
              <a:gd name="connsiteX75" fmla="*/ 1215305 w 4078282"/>
              <a:gd name="connsiteY75" fmla="*/ 2118019 h 2378024"/>
              <a:gd name="connsiteX76" fmla="*/ 1215305 w 4078282"/>
              <a:gd name="connsiteY76" fmla="*/ 2164761 h 2378024"/>
              <a:gd name="connsiteX77" fmla="*/ 1302947 w 4078282"/>
              <a:gd name="connsiteY77" fmla="*/ 2164761 h 2378024"/>
              <a:gd name="connsiteX78" fmla="*/ 1302947 w 4078282"/>
              <a:gd name="connsiteY78" fmla="*/ 2202740 h 2378024"/>
              <a:gd name="connsiteX79" fmla="*/ 1364296 w 4078282"/>
              <a:gd name="connsiteY79" fmla="*/ 2202740 h 2378024"/>
              <a:gd name="connsiteX80" fmla="*/ 1364296 w 4078282"/>
              <a:gd name="connsiteY80" fmla="*/ 2246561 h 2378024"/>
              <a:gd name="connsiteX81" fmla="*/ 1466545 w 4078282"/>
              <a:gd name="connsiteY81" fmla="*/ 2246561 h 2378024"/>
              <a:gd name="connsiteX82" fmla="*/ 1466545 w 4078282"/>
              <a:gd name="connsiteY82" fmla="*/ 2267010 h 2378024"/>
              <a:gd name="connsiteX83" fmla="*/ 156879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90382 h 2378024"/>
              <a:gd name="connsiteX86" fmla="*/ 1881385 w 4078282"/>
              <a:gd name="connsiteY86" fmla="*/ 2290382 h 2378024"/>
              <a:gd name="connsiteX87" fmla="*/ 1881385 w 4078282"/>
              <a:gd name="connsiteY87" fmla="*/ 2310832 h 2378024"/>
              <a:gd name="connsiteX88" fmla="*/ 2144312 w 4078282"/>
              <a:gd name="connsiteY88" fmla="*/ 2310832 h 2378024"/>
              <a:gd name="connsiteX89" fmla="*/ 2395552 w 4078282"/>
              <a:gd name="connsiteY89" fmla="*/ 2310832 h 2378024"/>
              <a:gd name="connsiteX90" fmla="*/ 2395552 w 4078282"/>
              <a:gd name="connsiteY90" fmla="*/ 2325439 h 2378024"/>
              <a:gd name="connsiteX91" fmla="*/ 2658479 w 4078282"/>
              <a:gd name="connsiteY91" fmla="*/ 2325439 h 2378024"/>
              <a:gd name="connsiteX92" fmla="*/ 2658479 w 4078282"/>
              <a:gd name="connsiteY92" fmla="*/ 2345888 h 2378024"/>
              <a:gd name="connsiteX93" fmla="*/ 4078282 w 4078282"/>
              <a:gd name="connsiteY93" fmla="*/ 2345888 h 2378024"/>
              <a:gd name="connsiteX94" fmla="*/ 4078282 w 4078282"/>
              <a:gd name="connsiteY94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36213 w 4078282"/>
              <a:gd name="connsiteY59" fmla="*/ 1845324 h 2378024"/>
              <a:gd name="connsiteX60" fmla="*/ 833982 w 4078282"/>
              <a:gd name="connsiteY60" fmla="*/ 1890149 h 2378024"/>
              <a:gd name="connsiteX61" fmla="*/ 896871 w 4078282"/>
              <a:gd name="connsiteY61" fmla="*/ 1890149 h 2378024"/>
              <a:gd name="connsiteX62" fmla="*/ 896871 w 4078282"/>
              <a:gd name="connsiteY62" fmla="*/ 1922285 h 2378024"/>
              <a:gd name="connsiteX63" fmla="*/ 920243 w 4078282"/>
              <a:gd name="connsiteY63" fmla="*/ 1922285 h 2378024"/>
              <a:gd name="connsiteX64" fmla="*/ 920243 w 4078282"/>
              <a:gd name="connsiteY64" fmla="*/ 1945656 h 2378024"/>
              <a:gd name="connsiteX65" fmla="*/ 958221 w 4078282"/>
              <a:gd name="connsiteY65" fmla="*/ 1945656 h 2378024"/>
              <a:gd name="connsiteX66" fmla="*/ 958221 w 4078282"/>
              <a:gd name="connsiteY66" fmla="*/ 1966106 h 2378024"/>
              <a:gd name="connsiteX67" fmla="*/ 987435 w 4078282"/>
              <a:gd name="connsiteY67" fmla="*/ 1966106 h 2378024"/>
              <a:gd name="connsiteX68" fmla="*/ 987435 w 4078282"/>
              <a:gd name="connsiteY68" fmla="*/ 1986556 h 2378024"/>
              <a:gd name="connsiteX69" fmla="*/ 1048784 w 4078282"/>
              <a:gd name="connsiteY69" fmla="*/ 1986556 h 2378024"/>
              <a:gd name="connsiteX70" fmla="*/ 1048784 w 4078282"/>
              <a:gd name="connsiteY70" fmla="*/ 2047905 h 2378024"/>
              <a:gd name="connsiteX71" fmla="*/ 1089684 w 4078282"/>
              <a:gd name="connsiteY71" fmla="*/ 2047905 h 2378024"/>
              <a:gd name="connsiteX72" fmla="*/ 1089684 w 4078282"/>
              <a:gd name="connsiteY72" fmla="*/ 2085883 h 2378024"/>
              <a:gd name="connsiteX73" fmla="*/ 1177326 w 4078282"/>
              <a:gd name="connsiteY73" fmla="*/ 2085883 h 2378024"/>
              <a:gd name="connsiteX74" fmla="*/ 1177326 w 4078282"/>
              <a:gd name="connsiteY74" fmla="*/ 2118019 h 2378024"/>
              <a:gd name="connsiteX75" fmla="*/ 1215305 w 4078282"/>
              <a:gd name="connsiteY75" fmla="*/ 2118019 h 2378024"/>
              <a:gd name="connsiteX76" fmla="*/ 1215305 w 4078282"/>
              <a:gd name="connsiteY76" fmla="*/ 2164761 h 2378024"/>
              <a:gd name="connsiteX77" fmla="*/ 1302947 w 4078282"/>
              <a:gd name="connsiteY77" fmla="*/ 2164761 h 2378024"/>
              <a:gd name="connsiteX78" fmla="*/ 1302947 w 4078282"/>
              <a:gd name="connsiteY78" fmla="*/ 2202740 h 2378024"/>
              <a:gd name="connsiteX79" fmla="*/ 1364296 w 4078282"/>
              <a:gd name="connsiteY79" fmla="*/ 2202740 h 2378024"/>
              <a:gd name="connsiteX80" fmla="*/ 1364296 w 4078282"/>
              <a:gd name="connsiteY80" fmla="*/ 2246561 h 2378024"/>
              <a:gd name="connsiteX81" fmla="*/ 1466545 w 4078282"/>
              <a:gd name="connsiteY81" fmla="*/ 2246561 h 2378024"/>
              <a:gd name="connsiteX82" fmla="*/ 1466545 w 4078282"/>
              <a:gd name="connsiteY82" fmla="*/ 2267010 h 2378024"/>
              <a:gd name="connsiteX83" fmla="*/ 156879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90382 h 2378024"/>
              <a:gd name="connsiteX86" fmla="*/ 1881385 w 4078282"/>
              <a:gd name="connsiteY86" fmla="*/ 2290382 h 2378024"/>
              <a:gd name="connsiteX87" fmla="*/ 1881385 w 4078282"/>
              <a:gd name="connsiteY87" fmla="*/ 2310832 h 2378024"/>
              <a:gd name="connsiteX88" fmla="*/ 2144312 w 4078282"/>
              <a:gd name="connsiteY88" fmla="*/ 2310832 h 2378024"/>
              <a:gd name="connsiteX89" fmla="*/ 2395552 w 4078282"/>
              <a:gd name="connsiteY89" fmla="*/ 2310832 h 2378024"/>
              <a:gd name="connsiteX90" fmla="*/ 2395552 w 4078282"/>
              <a:gd name="connsiteY90" fmla="*/ 2325439 h 2378024"/>
              <a:gd name="connsiteX91" fmla="*/ 2658479 w 4078282"/>
              <a:gd name="connsiteY91" fmla="*/ 2325439 h 2378024"/>
              <a:gd name="connsiteX92" fmla="*/ 2658479 w 4078282"/>
              <a:gd name="connsiteY92" fmla="*/ 2345888 h 2378024"/>
              <a:gd name="connsiteX93" fmla="*/ 4078282 w 4078282"/>
              <a:gd name="connsiteY93" fmla="*/ 2345888 h 2378024"/>
              <a:gd name="connsiteX94" fmla="*/ 4078282 w 4078282"/>
              <a:gd name="connsiteY94" fmla="*/ 2378024 h 2378024"/>
              <a:gd name="connsiteX0" fmla="*/ 0 w 4078282"/>
              <a:gd name="connsiteY0" fmla="*/ 0 h 2378024"/>
              <a:gd name="connsiteX1" fmla="*/ 52585 w 4078282"/>
              <a:gd name="connsiteY1" fmla="*/ 0 h 2378024"/>
              <a:gd name="connsiteX2" fmla="*/ 52585 w 4078282"/>
              <a:gd name="connsiteY2" fmla="*/ 49664 h 2378024"/>
              <a:gd name="connsiteX3" fmla="*/ 93485 w 4078282"/>
              <a:gd name="connsiteY3" fmla="*/ 49664 h 2378024"/>
              <a:gd name="connsiteX4" fmla="*/ 93485 w 4078282"/>
              <a:gd name="connsiteY4" fmla="*/ 122699 h 2378024"/>
              <a:gd name="connsiteX5" fmla="*/ 113935 w 4078282"/>
              <a:gd name="connsiteY5" fmla="*/ 122699 h 2378024"/>
              <a:gd name="connsiteX6" fmla="*/ 113935 w 4078282"/>
              <a:gd name="connsiteY6" fmla="*/ 210341 h 2378024"/>
              <a:gd name="connsiteX7" fmla="*/ 163598 w 4078282"/>
              <a:gd name="connsiteY7" fmla="*/ 210341 h 2378024"/>
              <a:gd name="connsiteX8" fmla="*/ 163598 w 4078282"/>
              <a:gd name="connsiteY8" fmla="*/ 280455 h 2378024"/>
              <a:gd name="connsiteX9" fmla="*/ 201577 w 4078282"/>
              <a:gd name="connsiteY9" fmla="*/ 280455 h 2378024"/>
              <a:gd name="connsiteX10" fmla="*/ 201577 w 4078282"/>
              <a:gd name="connsiteY10" fmla="*/ 368097 h 2378024"/>
              <a:gd name="connsiteX11" fmla="*/ 222027 w 4078282"/>
              <a:gd name="connsiteY11" fmla="*/ 368097 h 2378024"/>
              <a:gd name="connsiteX12" fmla="*/ 222027 w 4078282"/>
              <a:gd name="connsiteY12" fmla="*/ 423603 h 2378024"/>
              <a:gd name="connsiteX13" fmla="*/ 245398 w 4078282"/>
              <a:gd name="connsiteY13" fmla="*/ 423603 h 2378024"/>
              <a:gd name="connsiteX14" fmla="*/ 245398 w 4078282"/>
              <a:gd name="connsiteY14" fmla="*/ 555067 h 2378024"/>
              <a:gd name="connsiteX15" fmla="*/ 260005 w 4078282"/>
              <a:gd name="connsiteY15" fmla="*/ 555067 h 2378024"/>
              <a:gd name="connsiteX16" fmla="*/ 260005 w 4078282"/>
              <a:gd name="connsiteY16" fmla="*/ 633945 h 2378024"/>
              <a:gd name="connsiteX17" fmla="*/ 271690 w 4078282"/>
              <a:gd name="connsiteY17" fmla="*/ 633945 h 2378024"/>
              <a:gd name="connsiteX18" fmla="*/ 271690 w 4078282"/>
              <a:gd name="connsiteY18" fmla="*/ 712823 h 2378024"/>
              <a:gd name="connsiteX19" fmla="*/ 286297 w 4078282"/>
              <a:gd name="connsiteY19" fmla="*/ 712823 h 2378024"/>
              <a:gd name="connsiteX20" fmla="*/ 286297 w 4078282"/>
              <a:gd name="connsiteY20" fmla="*/ 780015 h 2378024"/>
              <a:gd name="connsiteX21" fmla="*/ 297983 w 4078282"/>
              <a:gd name="connsiteY21" fmla="*/ 780015 h 2378024"/>
              <a:gd name="connsiteX22" fmla="*/ 297983 w 4078282"/>
              <a:gd name="connsiteY22" fmla="*/ 847207 h 2378024"/>
              <a:gd name="connsiteX23" fmla="*/ 330119 w 4078282"/>
              <a:gd name="connsiteY23" fmla="*/ 847207 h 2378024"/>
              <a:gd name="connsiteX24" fmla="*/ 330119 w 4078282"/>
              <a:gd name="connsiteY24" fmla="*/ 920242 h 2378024"/>
              <a:gd name="connsiteX25" fmla="*/ 356411 w 4078282"/>
              <a:gd name="connsiteY25" fmla="*/ 920242 h 2378024"/>
              <a:gd name="connsiteX26" fmla="*/ 356411 w 4078282"/>
              <a:gd name="connsiteY26" fmla="*/ 978671 h 2378024"/>
              <a:gd name="connsiteX27" fmla="*/ 382704 w 4078282"/>
              <a:gd name="connsiteY27" fmla="*/ 978671 h 2378024"/>
              <a:gd name="connsiteX28" fmla="*/ 382704 w 4078282"/>
              <a:gd name="connsiteY28" fmla="*/ 1130584 h 2378024"/>
              <a:gd name="connsiteX29" fmla="*/ 417761 w 4078282"/>
              <a:gd name="connsiteY29" fmla="*/ 1130584 h 2378024"/>
              <a:gd name="connsiteX30" fmla="*/ 417761 w 4078282"/>
              <a:gd name="connsiteY30" fmla="*/ 1209462 h 2378024"/>
              <a:gd name="connsiteX31" fmla="*/ 423604 w 4078282"/>
              <a:gd name="connsiteY31" fmla="*/ 1209462 h 2378024"/>
              <a:gd name="connsiteX32" fmla="*/ 423604 w 4078282"/>
              <a:gd name="connsiteY32" fmla="*/ 1250361 h 2378024"/>
              <a:gd name="connsiteX33" fmla="*/ 452818 w 4078282"/>
              <a:gd name="connsiteY33" fmla="*/ 1250361 h 2378024"/>
              <a:gd name="connsiteX34" fmla="*/ 452818 w 4078282"/>
              <a:gd name="connsiteY34" fmla="*/ 1308789 h 2378024"/>
              <a:gd name="connsiteX35" fmla="*/ 493717 w 4078282"/>
              <a:gd name="connsiteY35" fmla="*/ 1308789 h 2378024"/>
              <a:gd name="connsiteX36" fmla="*/ 493717 w 4078282"/>
              <a:gd name="connsiteY36" fmla="*/ 1364296 h 2378024"/>
              <a:gd name="connsiteX37" fmla="*/ 517089 w 4078282"/>
              <a:gd name="connsiteY37" fmla="*/ 1364296 h 2378024"/>
              <a:gd name="connsiteX38" fmla="*/ 517089 w 4078282"/>
              <a:gd name="connsiteY38" fmla="*/ 1422724 h 2378024"/>
              <a:gd name="connsiteX39" fmla="*/ 557988 w 4078282"/>
              <a:gd name="connsiteY39" fmla="*/ 1422724 h 2378024"/>
              <a:gd name="connsiteX40" fmla="*/ 557988 w 4078282"/>
              <a:gd name="connsiteY40" fmla="*/ 1481152 h 2378024"/>
              <a:gd name="connsiteX41" fmla="*/ 587202 w 4078282"/>
              <a:gd name="connsiteY41" fmla="*/ 1481152 h 2378024"/>
              <a:gd name="connsiteX42" fmla="*/ 587202 w 4078282"/>
              <a:gd name="connsiteY42" fmla="*/ 1545423 h 2378024"/>
              <a:gd name="connsiteX43" fmla="*/ 604731 w 4078282"/>
              <a:gd name="connsiteY43" fmla="*/ 1545423 h 2378024"/>
              <a:gd name="connsiteX44" fmla="*/ 604731 w 4078282"/>
              <a:gd name="connsiteY44" fmla="*/ 1583402 h 2378024"/>
              <a:gd name="connsiteX45" fmla="*/ 639788 w 4078282"/>
              <a:gd name="connsiteY45" fmla="*/ 1583402 h 2378024"/>
              <a:gd name="connsiteX46" fmla="*/ 639788 w 4078282"/>
              <a:gd name="connsiteY46" fmla="*/ 1624301 h 2378024"/>
              <a:gd name="connsiteX47" fmla="*/ 666080 w 4078282"/>
              <a:gd name="connsiteY47" fmla="*/ 1624301 h 2378024"/>
              <a:gd name="connsiteX48" fmla="*/ 666080 w 4078282"/>
              <a:gd name="connsiteY48" fmla="*/ 1665201 h 2378024"/>
              <a:gd name="connsiteX49" fmla="*/ 709901 w 4078282"/>
              <a:gd name="connsiteY49" fmla="*/ 1665201 h 2378024"/>
              <a:gd name="connsiteX50" fmla="*/ 709901 w 4078282"/>
              <a:gd name="connsiteY50" fmla="*/ 1697336 h 2378024"/>
              <a:gd name="connsiteX51" fmla="*/ 730351 w 4078282"/>
              <a:gd name="connsiteY51" fmla="*/ 1697336 h 2378024"/>
              <a:gd name="connsiteX52" fmla="*/ 730351 w 4078282"/>
              <a:gd name="connsiteY52" fmla="*/ 1744079 h 2378024"/>
              <a:gd name="connsiteX53" fmla="*/ 750801 w 4078282"/>
              <a:gd name="connsiteY53" fmla="*/ 1744079 h 2378024"/>
              <a:gd name="connsiteX54" fmla="*/ 750801 w 4078282"/>
              <a:gd name="connsiteY54" fmla="*/ 1787900 h 2378024"/>
              <a:gd name="connsiteX55" fmla="*/ 777094 w 4078282"/>
              <a:gd name="connsiteY55" fmla="*/ 1787900 h 2378024"/>
              <a:gd name="connsiteX56" fmla="*/ 777094 w 4078282"/>
              <a:gd name="connsiteY56" fmla="*/ 1820035 h 2378024"/>
              <a:gd name="connsiteX57" fmla="*/ 797543 w 4078282"/>
              <a:gd name="connsiteY57" fmla="*/ 1820035 h 2378024"/>
              <a:gd name="connsiteX58" fmla="*/ 797543 w 4078282"/>
              <a:gd name="connsiteY58" fmla="*/ 1843406 h 2378024"/>
              <a:gd name="connsiteX59" fmla="*/ 836213 w 4078282"/>
              <a:gd name="connsiteY59" fmla="*/ 1845324 h 2378024"/>
              <a:gd name="connsiteX60" fmla="*/ 838442 w 4078282"/>
              <a:gd name="connsiteY60" fmla="*/ 1890149 h 2378024"/>
              <a:gd name="connsiteX61" fmla="*/ 896871 w 4078282"/>
              <a:gd name="connsiteY61" fmla="*/ 1890149 h 2378024"/>
              <a:gd name="connsiteX62" fmla="*/ 896871 w 4078282"/>
              <a:gd name="connsiteY62" fmla="*/ 1922285 h 2378024"/>
              <a:gd name="connsiteX63" fmla="*/ 920243 w 4078282"/>
              <a:gd name="connsiteY63" fmla="*/ 1922285 h 2378024"/>
              <a:gd name="connsiteX64" fmla="*/ 920243 w 4078282"/>
              <a:gd name="connsiteY64" fmla="*/ 1945656 h 2378024"/>
              <a:gd name="connsiteX65" fmla="*/ 958221 w 4078282"/>
              <a:gd name="connsiteY65" fmla="*/ 1945656 h 2378024"/>
              <a:gd name="connsiteX66" fmla="*/ 958221 w 4078282"/>
              <a:gd name="connsiteY66" fmla="*/ 1966106 h 2378024"/>
              <a:gd name="connsiteX67" fmla="*/ 987435 w 4078282"/>
              <a:gd name="connsiteY67" fmla="*/ 1966106 h 2378024"/>
              <a:gd name="connsiteX68" fmla="*/ 987435 w 4078282"/>
              <a:gd name="connsiteY68" fmla="*/ 1986556 h 2378024"/>
              <a:gd name="connsiteX69" fmla="*/ 1048784 w 4078282"/>
              <a:gd name="connsiteY69" fmla="*/ 1986556 h 2378024"/>
              <a:gd name="connsiteX70" fmla="*/ 1048784 w 4078282"/>
              <a:gd name="connsiteY70" fmla="*/ 2047905 h 2378024"/>
              <a:gd name="connsiteX71" fmla="*/ 1089684 w 4078282"/>
              <a:gd name="connsiteY71" fmla="*/ 2047905 h 2378024"/>
              <a:gd name="connsiteX72" fmla="*/ 1089684 w 4078282"/>
              <a:gd name="connsiteY72" fmla="*/ 2085883 h 2378024"/>
              <a:gd name="connsiteX73" fmla="*/ 1177326 w 4078282"/>
              <a:gd name="connsiteY73" fmla="*/ 2085883 h 2378024"/>
              <a:gd name="connsiteX74" fmla="*/ 1177326 w 4078282"/>
              <a:gd name="connsiteY74" fmla="*/ 2118019 h 2378024"/>
              <a:gd name="connsiteX75" fmla="*/ 1215305 w 4078282"/>
              <a:gd name="connsiteY75" fmla="*/ 2118019 h 2378024"/>
              <a:gd name="connsiteX76" fmla="*/ 1215305 w 4078282"/>
              <a:gd name="connsiteY76" fmla="*/ 2164761 h 2378024"/>
              <a:gd name="connsiteX77" fmla="*/ 1302947 w 4078282"/>
              <a:gd name="connsiteY77" fmla="*/ 2164761 h 2378024"/>
              <a:gd name="connsiteX78" fmla="*/ 1302947 w 4078282"/>
              <a:gd name="connsiteY78" fmla="*/ 2202740 h 2378024"/>
              <a:gd name="connsiteX79" fmla="*/ 1364296 w 4078282"/>
              <a:gd name="connsiteY79" fmla="*/ 2202740 h 2378024"/>
              <a:gd name="connsiteX80" fmla="*/ 1364296 w 4078282"/>
              <a:gd name="connsiteY80" fmla="*/ 2246561 h 2378024"/>
              <a:gd name="connsiteX81" fmla="*/ 1466545 w 4078282"/>
              <a:gd name="connsiteY81" fmla="*/ 2246561 h 2378024"/>
              <a:gd name="connsiteX82" fmla="*/ 1466545 w 4078282"/>
              <a:gd name="connsiteY82" fmla="*/ 2267010 h 2378024"/>
              <a:gd name="connsiteX83" fmla="*/ 1568795 w 4078282"/>
              <a:gd name="connsiteY83" fmla="*/ 2267010 h 2378024"/>
              <a:gd name="connsiteX84" fmla="*/ 1568795 w 4078282"/>
              <a:gd name="connsiteY84" fmla="*/ 2267010 h 2378024"/>
              <a:gd name="connsiteX85" fmla="*/ 1568795 w 4078282"/>
              <a:gd name="connsiteY85" fmla="*/ 2290382 h 2378024"/>
              <a:gd name="connsiteX86" fmla="*/ 1881385 w 4078282"/>
              <a:gd name="connsiteY86" fmla="*/ 2290382 h 2378024"/>
              <a:gd name="connsiteX87" fmla="*/ 1881385 w 4078282"/>
              <a:gd name="connsiteY87" fmla="*/ 2310832 h 2378024"/>
              <a:gd name="connsiteX88" fmla="*/ 2144312 w 4078282"/>
              <a:gd name="connsiteY88" fmla="*/ 2310832 h 2378024"/>
              <a:gd name="connsiteX89" fmla="*/ 2395552 w 4078282"/>
              <a:gd name="connsiteY89" fmla="*/ 2310832 h 2378024"/>
              <a:gd name="connsiteX90" fmla="*/ 2395552 w 4078282"/>
              <a:gd name="connsiteY90" fmla="*/ 2325439 h 2378024"/>
              <a:gd name="connsiteX91" fmla="*/ 2658479 w 4078282"/>
              <a:gd name="connsiteY91" fmla="*/ 2325439 h 2378024"/>
              <a:gd name="connsiteX92" fmla="*/ 2658479 w 4078282"/>
              <a:gd name="connsiteY92" fmla="*/ 2345888 h 2378024"/>
              <a:gd name="connsiteX93" fmla="*/ 4078282 w 4078282"/>
              <a:gd name="connsiteY93" fmla="*/ 2345888 h 2378024"/>
              <a:gd name="connsiteX94" fmla="*/ 4078282 w 4078282"/>
              <a:gd name="connsiteY94" fmla="*/ 2378024 h 2378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4078282" h="2378024">
                <a:moveTo>
                  <a:pt x="0" y="0"/>
                </a:moveTo>
                <a:lnTo>
                  <a:pt x="52585" y="0"/>
                </a:lnTo>
                <a:lnTo>
                  <a:pt x="52585" y="49664"/>
                </a:lnTo>
                <a:lnTo>
                  <a:pt x="93485" y="49664"/>
                </a:lnTo>
                <a:lnTo>
                  <a:pt x="93485" y="122699"/>
                </a:lnTo>
                <a:lnTo>
                  <a:pt x="113935" y="122699"/>
                </a:lnTo>
                <a:lnTo>
                  <a:pt x="113935" y="210341"/>
                </a:lnTo>
                <a:lnTo>
                  <a:pt x="163598" y="210341"/>
                </a:lnTo>
                <a:lnTo>
                  <a:pt x="163598" y="280455"/>
                </a:lnTo>
                <a:lnTo>
                  <a:pt x="201577" y="280455"/>
                </a:lnTo>
                <a:lnTo>
                  <a:pt x="201577" y="368097"/>
                </a:lnTo>
                <a:lnTo>
                  <a:pt x="222027" y="368097"/>
                </a:lnTo>
                <a:lnTo>
                  <a:pt x="222027" y="423603"/>
                </a:lnTo>
                <a:lnTo>
                  <a:pt x="245398" y="423603"/>
                </a:lnTo>
                <a:lnTo>
                  <a:pt x="245398" y="555067"/>
                </a:lnTo>
                <a:lnTo>
                  <a:pt x="260005" y="555067"/>
                </a:lnTo>
                <a:lnTo>
                  <a:pt x="260005" y="633945"/>
                </a:lnTo>
                <a:lnTo>
                  <a:pt x="271690" y="633945"/>
                </a:lnTo>
                <a:lnTo>
                  <a:pt x="271690" y="712823"/>
                </a:lnTo>
                <a:lnTo>
                  <a:pt x="286297" y="712823"/>
                </a:lnTo>
                <a:lnTo>
                  <a:pt x="286297" y="780015"/>
                </a:lnTo>
                <a:lnTo>
                  <a:pt x="297983" y="780015"/>
                </a:lnTo>
                <a:lnTo>
                  <a:pt x="297983" y="847207"/>
                </a:lnTo>
                <a:lnTo>
                  <a:pt x="330119" y="847207"/>
                </a:lnTo>
                <a:lnTo>
                  <a:pt x="330119" y="920242"/>
                </a:lnTo>
                <a:lnTo>
                  <a:pt x="356411" y="920242"/>
                </a:lnTo>
                <a:lnTo>
                  <a:pt x="356411" y="978671"/>
                </a:lnTo>
                <a:lnTo>
                  <a:pt x="382704" y="978671"/>
                </a:lnTo>
                <a:lnTo>
                  <a:pt x="382704" y="1130584"/>
                </a:lnTo>
                <a:lnTo>
                  <a:pt x="417761" y="1130584"/>
                </a:lnTo>
                <a:lnTo>
                  <a:pt x="417761" y="1209462"/>
                </a:lnTo>
                <a:lnTo>
                  <a:pt x="423604" y="1209462"/>
                </a:lnTo>
                <a:lnTo>
                  <a:pt x="423604" y="1250361"/>
                </a:lnTo>
                <a:lnTo>
                  <a:pt x="452818" y="1250361"/>
                </a:lnTo>
                <a:lnTo>
                  <a:pt x="452818" y="1308789"/>
                </a:lnTo>
                <a:lnTo>
                  <a:pt x="493717" y="1308789"/>
                </a:lnTo>
                <a:lnTo>
                  <a:pt x="493717" y="1364296"/>
                </a:lnTo>
                <a:lnTo>
                  <a:pt x="517089" y="1364296"/>
                </a:lnTo>
                <a:lnTo>
                  <a:pt x="517089" y="1422724"/>
                </a:lnTo>
                <a:lnTo>
                  <a:pt x="557988" y="1422724"/>
                </a:lnTo>
                <a:lnTo>
                  <a:pt x="557988" y="1481152"/>
                </a:lnTo>
                <a:lnTo>
                  <a:pt x="587202" y="1481152"/>
                </a:lnTo>
                <a:lnTo>
                  <a:pt x="587202" y="1545423"/>
                </a:lnTo>
                <a:lnTo>
                  <a:pt x="604731" y="1545423"/>
                </a:lnTo>
                <a:lnTo>
                  <a:pt x="604731" y="1583402"/>
                </a:lnTo>
                <a:lnTo>
                  <a:pt x="639788" y="1583402"/>
                </a:lnTo>
                <a:lnTo>
                  <a:pt x="639788" y="1624301"/>
                </a:lnTo>
                <a:lnTo>
                  <a:pt x="666080" y="1624301"/>
                </a:lnTo>
                <a:lnTo>
                  <a:pt x="666080" y="1665201"/>
                </a:lnTo>
                <a:lnTo>
                  <a:pt x="709901" y="1665201"/>
                </a:lnTo>
                <a:lnTo>
                  <a:pt x="709901" y="1697336"/>
                </a:lnTo>
                <a:lnTo>
                  <a:pt x="730351" y="1697336"/>
                </a:lnTo>
                <a:lnTo>
                  <a:pt x="730351" y="1744079"/>
                </a:lnTo>
                <a:lnTo>
                  <a:pt x="750801" y="1744079"/>
                </a:lnTo>
                <a:lnTo>
                  <a:pt x="750801" y="1787900"/>
                </a:lnTo>
                <a:lnTo>
                  <a:pt x="777094" y="1787900"/>
                </a:lnTo>
                <a:lnTo>
                  <a:pt x="777094" y="1820035"/>
                </a:lnTo>
                <a:lnTo>
                  <a:pt x="797543" y="1820035"/>
                </a:lnTo>
                <a:lnTo>
                  <a:pt x="797543" y="1843406"/>
                </a:lnTo>
                <a:lnTo>
                  <a:pt x="836213" y="1845324"/>
                </a:lnTo>
                <a:lnTo>
                  <a:pt x="838442" y="1890149"/>
                </a:lnTo>
                <a:lnTo>
                  <a:pt x="896871" y="1890149"/>
                </a:lnTo>
                <a:lnTo>
                  <a:pt x="896871" y="1922285"/>
                </a:lnTo>
                <a:lnTo>
                  <a:pt x="920243" y="1922285"/>
                </a:lnTo>
                <a:lnTo>
                  <a:pt x="920243" y="1945656"/>
                </a:lnTo>
                <a:lnTo>
                  <a:pt x="958221" y="1945656"/>
                </a:lnTo>
                <a:lnTo>
                  <a:pt x="958221" y="1966106"/>
                </a:lnTo>
                <a:lnTo>
                  <a:pt x="987435" y="1966106"/>
                </a:lnTo>
                <a:lnTo>
                  <a:pt x="987435" y="1986556"/>
                </a:lnTo>
                <a:lnTo>
                  <a:pt x="1048784" y="1986556"/>
                </a:lnTo>
                <a:lnTo>
                  <a:pt x="1048784" y="2047905"/>
                </a:lnTo>
                <a:lnTo>
                  <a:pt x="1089684" y="2047905"/>
                </a:lnTo>
                <a:lnTo>
                  <a:pt x="1089684" y="2085883"/>
                </a:lnTo>
                <a:lnTo>
                  <a:pt x="1177326" y="2085883"/>
                </a:lnTo>
                <a:lnTo>
                  <a:pt x="1177326" y="2118019"/>
                </a:lnTo>
                <a:lnTo>
                  <a:pt x="1215305" y="2118019"/>
                </a:lnTo>
                <a:lnTo>
                  <a:pt x="1215305" y="2164761"/>
                </a:lnTo>
                <a:lnTo>
                  <a:pt x="1302947" y="2164761"/>
                </a:lnTo>
                <a:lnTo>
                  <a:pt x="1302947" y="2202740"/>
                </a:lnTo>
                <a:lnTo>
                  <a:pt x="1364296" y="2202740"/>
                </a:lnTo>
                <a:lnTo>
                  <a:pt x="1364296" y="2246561"/>
                </a:lnTo>
                <a:lnTo>
                  <a:pt x="1466545" y="2246561"/>
                </a:lnTo>
                <a:lnTo>
                  <a:pt x="1466545" y="2267010"/>
                </a:lnTo>
                <a:lnTo>
                  <a:pt x="1568795" y="2267010"/>
                </a:lnTo>
                <a:lnTo>
                  <a:pt x="1568795" y="2267010"/>
                </a:lnTo>
                <a:lnTo>
                  <a:pt x="1568795" y="2290382"/>
                </a:lnTo>
                <a:lnTo>
                  <a:pt x="1881385" y="2290382"/>
                </a:lnTo>
                <a:lnTo>
                  <a:pt x="1881385" y="2310832"/>
                </a:lnTo>
                <a:lnTo>
                  <a:pt x="2144312" y="2310832"/>
                </a:lnTo>
                <a:lnTo>
                  <a:pt x="2395552" y="2310832"/>
                </a:lnTo>
                <a:lnTo>
                  <a:pt x="2395552" y="2325439"/>
                </a:lnTo>
                <a:lnTo>
                  <a:pt x="2658479" y="2325439"/>
                </a:lnTo>
                <a:lnTo>
                  <a:pt x="2658479" y="2345888"/>
                </a:lnTo>
                <a:lnTo>
                  <a:pt x="4078282" y="2345888"/>
                </a:lnTo>
                <a:lnTo>
                  <a:pt x="4078282" y="2378024"/>
                </a:lnTo>
              </a:path>
            </a:pathLst>
          </a:cu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1419" tIns="25717" rIns="51419" bIns="25717" rtlCol="0" anchor="ctr"/>
          <a:lstStyle/>
          <a:p>
            <a:pPr algn="ctr" defTabSz="514172" eaLnBrk="0" hangingPunct="0"/>
            <a:endParaRPr lang="en-US" sz="1050" b="1" dirty="0">
              <a:solidFill>
                <a:srgbClr val="FFFFFF"/>
              </a:solidFill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81" name="Freeform: Shape 180">
            <a:extLst>
              <a:ext uri="{FF2B5EF4-FFF2-40B4-BE49-F238E27FC236}">
                <a16:creationId xmlns:a16="http://schemas.microsoft.com/office/drawing/2014/main" id="{257F421E-880E-4078-A3EA-401FB3852F3A}"/>
              </a:ext>
            </a:extLst>
          </p:cNvPr>
          <p:cNvSpPr/>
          <p:nvPr/>
        </p:nvSpPr>
        <p:spPr bwMode="auto">
          <a:xfrm>
            <a:off x="2192378" y="1726816"/>
            <a:ext cx="2132992" cy="1349142"/>
          </a:xfrm>
          <a:custGeom>
            <a:avLst/>
            <a:gdLst>
              <a:gd name="connsiteX0" fmla="*/ 0 w 3791985"/>
              <a:gd name="connsiteY0" fmla="*/ 0 h 2398474"/>
              <a:gd name="connsiteX1" fmla="*/ 58429 w 3791985"/>
              <a:gd name="connsiteY1" fmla="*/ 0 h 2398474"/>
              <a:gd name="connsiteX2" fmla="*/ 58429 w 3791985"/>
              <a:gd name="connsiteY2" fmla="*/ 43821 h 2398474"/>
              <a:gd name="connsiteX3" fmla="*/ 78878 w 3791985"/>
              <a:gd name="connsiteY3" fmla="*/ 43821 h 2398474"/>
              <a:gd name="connsiteX4" fmla="*/ 78878 w 3791985"/>
              <a:gd name="connsiteY4" fmla="*/ 102249 h 2398474"/>
              <a:gd name="connsiteX5" fmla="*/ 119778 w 3791985"/>
              <a:gd name="connsiteY5" fmla="*/ 102249 h 2398474"/>
              <a:gd name="connsiteX6" fmla="*/ 119778 w 3791985"/>
              <a:gd name="connsiteY6" fmla="*/ 172363 h 2398474"/>
              <a:gd name="connsiteX7" fmla="*/ 143149 w 3791985"/>
              <a:gd name="connsiteY7" fmla="*/ 172363 h 2398474"/>
              <a:gd name="connsiteX8" fmla="*/ 143149 w 3791985"/>
              <a:gd name="connsiteY8" fmla="*/ 230791 h 2398474"/>
              <a:gd name="connsiteX9" fmla="*/ 160678 w 3791985"/>
              <a:gd name="connsiteY9" fmla="*/ 230791 h 2398474"/>
              <a:gd name="connsiteX10" fmla="*/ 160678 w 3791985"/>
              <a:gd name="connsiteY10" fmla="*/ 315512 h 2398474"/>
              <a:gd name="connsiteX11" fmla="*/ 186970 w 3791985"/>
              <a:gd name="connsiteY11" fmla="*/ 315512 h 2398474"/>
              <a:gd name="connsiteX12" fmla="*/ 186970 w 3791985"/>
              <a:gd name="connsiteY12" fmla="*/ 344726 h 2398474"/>
              <a:gd name="connsiteX13" fmla="*/ 204499 w 3791985"/>
              <a:gd name="connsiteY13" fmla="*/ 344726 h 2398474"/>
              <a:gd name="connsiteX14" fmla="*/ 204499 w 3791985"/>
              <a:gd name="connsiteY14" fmla="*/ 403154 h 2398474"/>
              <a:gd name="connsiteX15" fmla="*/ 224949 w 3791985"/>
              <a:gd name="connsiteY15" fmla="*/ 403154 h 2398474"/>
              <a:gd name="connsiteX16" fmla="*/ 224949 w 3791985"/>
              <a:gd name="connsiteY16" fmla="*/ 432368 h 2398474"/>
              <a:gd name="connsiteX17" fmla="*/ 224949 w 3791985"/>
              <a:gd name="connsiteY17" fmla="*/ 432368 h 2398474"/>
              <a:gd name="connsiteX18" fmla="*/ 254163 w 3791985"/>
              <a:gd name="connsiteY18" fmla="*/ 432368 h 2398474"/>
              <a:gd name="connsiteX19" fmla="*/ 254163 w 3791985"/>
              <a:gd name="connsiteY19" fmla="*/ 514168 h 2398474"/>
              <a:gd name="connsiteX20" fmla="*/ 254163 w 3791985"/>
              <a:gd name="connsiteY20" fmla="*/ 514168 h 2398474"/>
              <a:gd name="connsiteX21" fmla="*/ 254163 w 3791985"/>
              <a:gd name="connsiteY21" fmla="*/ 557989 h 2398474"/>
              <a:gd name="connsiteX22" fmla="*/ 295062 w 3791985"/>
              <a:gd name="connsiteY22" fmla="*/ 557989 h 2398474"/>
              <a:gd name="connsiteX23" fmla="*/ 295062 w 3791985"/>
              <a:gd name="connsiteY23" fmla="*/ 633945 h 2398474"/>
              <a:gd name="connsiteX24" fmla="*/ 312591 w 3791985"/>
              <a:gd name="connsiteY24" fmla="*/ 633945 h 2398474"/>
              <a:gd name="connsiteX25" fmla="*/ 312591 w 3791985"/>
              <a:gd name="connsiteY25" fmla="*/ 774173 h 2398474"/>
              <a:gd name="connsiteX26" fmla="*/ 330119 w 3791985"/>
              <a:gd name="connsiteY26" fmla="*/ 774173 h 2398474"/>
              <a:gd name="connsiteX27" fmla="*/ 330119 w 3791985"/>
              <a:gd name="connsiteY27" fmla="*/ 937771 h 2398474"/>
              <a:gd name="connsiteX28" fmla="*/ 350569 w 3791985"/>
              <a:gd name="connsiteY28" fmla="*/ 937771 h 2398474"/>
              <a:gd name="connsiteX29" fmla="*/ 350569 w 3791985"/>
              <a:gd name="connsiteY29" fmla="*/ 1034178 h 2398474"/>
              <a:gd name="connsiteX30" fmla="*/ 362255 w 3791985"/>
              <a:gd name="connsiteY30" fmla="*/ 1034178 h 2398474"/>
              <a:gd name="connsiteX31" fmla="*/ 362255 w 3791985"/>
              <a:gd name="connsiteY31" fmla="*/ 1069235 h 2398474"/>
              <a:gd name="connsiteX32" fmla="*/ 411919 w 3791985"/>
              <a:gd name="connsiteY32" fmla="*/ 1069235 h 2398474"/>
              <a:gd name="connsiteX33" fmla="*/ 411919 w 3791985"/>
              <a:gd name="connsiteY33" fmla="*/ 1092606 h 2398474"/>
              <a:gd name="connsiteX34" fmla="*/ 441133 w 3791985"/>
              <a:gd name="connsiteY34" fmla="*/ 1092606 h 2398474"/>
              <a:gd name="connsiteX35" fmla="*/ 441133 w 3791985"/>
              <a:gd name="connsiteY35" fmla="*/ 1124741 h 2398474"/>
              <a:gd name="connsiteX36" fmla="*/ 441133 w 3791985"/>
              <a:gd name="connsiteY36" fmla="*/ 1124741 h 2398474"/>
              <a:gd name="connsiteX37" fmla="*/ 441133 w 3791985"/>
              <a:gd name="connsiteY37" fmla="*/ 1171484 h 2398474"/>
              <a:gd name="connsiteX38" fmla="*/ 473268 w 3791985"/>
              <a:gd name="connsiteY38" fmla="*/ 1171484 h 2398474"/>
              <a:gd name="connsiteX39" fmla="*/ 473268 w 3791985"/>
              <a:gd name="connsiteY39" fmla="*/ 1226991 h 2398474"/>
              <a:gd name="connsiteX40" fmla="*/ 490797 w 3791985"/>
              <a:gd name="connsiteY40" fmla="*/ 1226991 h 2398474"/>
              <a:gd name="connsiteX41" fmla="*/ 490797 w 3791985"/>
              <a:gd name="connsiteY41" fmla="*/ 1291262 h 2398474"/>
              <a:gd name="connsiteX42" fmla="*/ 520011 w 3791985"/>
              <a:gd name="connsiteY42" fmla="*/ 1291262 h 2398474"/>
              <a:gd name="connsiteX43" fmla="*/ 520011 w 3791985"/>
              <a:gd name="connsiteY43" fmla="*/ 1314633 h 2398474"/>
              <a:gd name="connsiteX44" fmla="*/ 560910 w 3791985"/>
              <a:gd name="connsiteY44" fmla="*/ 1314633 h 2398474"/>
              <a:gd name="connsiteX45" fmla="*/ 560910 w 3791985"/>
              <a:gd name="connsiteY45" fmla="*/ 1358454 h 2398474"/>
              <a:gd name="connsiteX46" fmla="*/ 581360 w 3791985"/>
              <a:gd name="connsiteY46" fmla="*/ 1358454 h 2398474"/>
              <a:gd name="connsiteX47" fmla="*/ 581360 w 3791985"/>
              <a:gd name="connsiteY47" fmla="*/ 1411039 h 2398474"/>
              <a:gd name="connsiteX48" fmla="*/ 601810 w 3791985"/>
              <a:gd name="connsiteY48" fmla="*/ 1411039 h 2398474"/>
              <a:gd name="connsiteX49" fmla="*/ 601810 w 3791985"/>
              <a:gd name="connsiteY49" fmla="*/ 1437332 h 2398474"/>
              <a:gd name="connsiteX50" fmla="*/ 657317 w 3791985"/>
              <a:gd name="connsiteY50" fmla="*/ 1437332 h 2398474"/>
              <a:gd name="connsiteX51" fmla="*/ 657317 w 3791985"/>
              <a:gd name="connsiteY51" fmla="*/ 1498681 h 2398474"/>
              <a:gd name="connsiteX52" fmla="*/ 718666 w 3791985"/>
              <a:gd name="connsiteY52" fmla="*/ 1498681 h 2398474"/>
              <a:gd name="connsiteX53" fmla="*/ 718666 w 3791985"/>
              <a:gd name="connsiteY53" fmla="*/ 1536660 h 2398474"/>
              <a:gd name="connsiteX54" fmla="*/ 753723 w 3791985"/>
              <a:gd name="connsiteY54" fmla="*/ 1536660 h 2398474"/>
              <a:gd name="connsiteX55" fmla="*/ 753723 w 3791985"/>
              <a:gd name="connsiteY55" fmla="*/ 1565874 h 2398474"/>
              <a:gd name="connsiteX56" fmla="*/ 774173 w 3791985"/>
              <a:gd name="connsiteY56" fmla="*/ 1565874 h 2398474"/>
              <a:gd name="connsiteX57" fmla="*/ 774173 w 3791985"/>
              <a:gd name="connsiteY57" fmla="*/ 1595088 h 2398474"/>
              <a:gd name="connsiteX58" fmla="*/ 817994 w 3791985"/>
              <a:gd name="connsiteY58" fmla="*/ 1595088 h 2398474"/>
              <a:gd name="connsiteX59" fmla="*/ 817994 w 3791985"/>
              <a:gd name="connsiteY59" fmla="*/ 1627223 h 2398474"/>
              <a:gd name="connsiteX60" fmla="*/ 847208 w 3791985"/>
              <a:gd name="connsiteY60" fmla="*/ 1627223 h 2398474"/>
              <a:gd name="connsiteX61" fmla="*/ 847208 w 3791985"/>
              <a:gd name="connsiteY61" fmla="*/ 1668123 h 2398474"/>
              <a:gd name="connsiteX62" fmla="*/ 879344 w 3791985"/>
              <a:gd name="connsiteY62" fmla="*/ 1668123 h 2398474"/>
              <a:gd name="connsiteX63" fmla="*/ 879344 w 3791985"/>
              <a:gd name="connsiteY63" fmla="*/ 1706101 h 2398474"/>
              <a:gd name="connsiteX64" fmla="*/ 879344 w 3791985"/>
              <a:gd name="connsiteY64" fmla="*/ 1706101 h 2398474"/>
              <a:gd name="connsiteX65" fmla="*/ 879344 w 3791985"/>
              <a:gd name="connsiteY65" fmla="*/ 1752844 h 2398474"/>
              <a:gd name="connsiteX66" fmla="*/ 926086 w 3791985"/>
              <a:gd name="connsiteY66" fmla="*/ 1752844 h 2398474"/>
              <a:gd name="connsiteX67" fmla="*/ 926086 w 3791985"/>
              <a:gd name="connsiteY67" fmla="*/ 1790822 h 2398474"/>
              <a:gd name="connsiteX68" fmla="*/ 955300 w 3791985"/>
              <a:gd name="connsiteY68" fmla="*/ 1790822 h 2398474"/>
              <a:gd name="connsiteX69" fmla="*/ 955300 w 3791985"/>
              <a:gd name="connsiteY69" fmla="*/ 1811272 h 2398474"/>
              <a:gd name="connsiteX70" fmla="*/ 1037100 w 3791985"/>
              <a:gd name="connsiteY70" fmla="*/ 1811272 h 2398474"/>
              <a:gd name="connsiteX71" fmla="*/ 1037100 w 3791985"/>
              <a:gd name="connsiteY71" fmla="*/ 1831722 h 2398474"/>
              <a:gd name="connsiteX72" fmla="*/ 1086763 w 3791985"/>
              <a:gd name="connsiteY72" fmla="*/ 1831722 h 2398474"/>
              <a:gd name="connsiteX73" fmla="*/ 1086763 w 3791985"/>
              <a:gd name="connsiteY73" fmla="*/ 1884307 h 2398474"/>
              <a:gd name="connsiteX74" fmla="*/ 1142270 w 3791985"/>
              <a:gd name="connsiteY74" fmla="*/ 1884307 h 2398474"/>
              <a:gd name="connsiteX75" fmla="*/ 1142270 w 3791985"/>
              <a:gd name="connsiteY75" fmla="*/ 1925207 h 2398474"/>
              <a:gd name="connsiteX76" fmla="*/ 1168563 w 3791985"/>
              <a:gd name="connsiteY76" fmla="*/ 1925207 h 2398474"/>
              <a:gd name="connsiteX77" fmla="*/ 1168563 w 3791985"/>
              <a:gd name="connsiteY77" fmla="*/ 1960263 h 2398474"/>
              <a:gd name="connsiteX78" fmla="*/ 1229912 w 3791985"/>
              <a:gd name="connsiteY78" fmla="*/ 1960263 h 2398474"/>
              <a:gd name="connsiteX79" fmla="*/ 1229912 w 3791985"/>
              <a:gd name="connsiteY79" fmla="*/ 1980713 h 2398474"/>
              <a:gd name="connsiteX80" fmla="*/ 1288340 w 3791985"/>
              <a:gd name="connsiteY80" fmla="*/ 1980713 h 2398474"/>
              <a:gd name="connsiteX81" fmla="*/ 1288340 w 3791985"/>
              <a:gd name="connsiteY81" fmla="*/ 2012849 h 2398474"/>
              <a:gd name="connsiteX82" fmla="*/ 1317554 w 3791985"/>
              <a:gd name="connsiteY82" fmla="*/ 2012849 h 2398474"/>
              <a:gd name="connsiteX83" fmla="*/ 1317554 w 3791985"/>
              <a:gd name="connsiteY83" fmla="*/ 2042063 h 2398474"/>
              <a:gd name="connsiteX84" fmla="*/ 1364297 w 3791985"/>
              <a:gd name="connsiteY84" fmla="*/ 2042063 h 2398474"/>
              <a:gd name="connsiteX85" fmla="*/ 1364297 w 3791985"/>
              <a:gd name="connsiteY85" fmla="*/ 2065434 h 2398474"/>
              <a:gd name="connsiteX86" fmla="*/ 1411039 w 3791985"/>
              <a:gd name="connsiteY86" fmla="*/ 2065434 h 2398474"/>
              <a:gd name="connsiteX87" fmla="*/ 1411039 w 3791985"/>
              <a:gd name="connsiteY87" fmla="*/ 2082963 h 2398474"/>
              <a:gd name="connsiteX88" fmla="*/ 1481153 w 3791985"/>
              <a:gd name="connsiteY88" fmla="*/ 2082963 h 2398474"/>
              <a:gd name="connsiteX89" fmla="*/ 1481153 w 3791985"/>
              <a:gd name="connsiteY89" fmla="*/ 2082963 h 2398474"/>
              <a:gd name="connsiteX90" fmla="*/ 1522053 w 3791985"/>
              <a:gd name="connsiteY90" fmla="*/ 2082963 h 2398474"/>
              <a:gd name="connsiteX91" fmla="*/ 1522053 w 3791985"/>
              <a:gd name="connsiteY91" fmla="*/ 2118019 h 2398474"/>
              <a:gd name="connsiteX92" fmla="*/ 1580481 w 3791985"/>
              <a:gd name="connsiteY92" fmla="*/ 2118019 h 2398474"/>
              <a:gd name="connsiteX93" fmla="*/ 1580481 w 3791985"/>
              <a:gd name="connsiteY93" fmla="*/ 2118019 h 2398474"/>
              <a:gd name="connsiteX94" fmla="*/ 1618459 w 3791985"/>
              <a:gd name="connsiteY94" fmla="*/ 2118019 h 2398474"/>
              <a:gd name="connsiteX95" fmla="*/ 1618459 w 3791985"/>
              <a:gd name="connsiteY95" fmla="*/ 2158919 h 2398474"/>
              <a:gd name="connsiteX96" fmla="*/ 1709023 w 3791985"/>
              <a:gd name="connsiteY96" fmla="*/ 2158919 h 2398474"/>
              <a:gd name="connsiteX97" fmla="*/ 1709023 w 3791985"/>
              <a:gd name="connsiteY97" fmla="*/ 2185212 h 2398474"/>
              <a:gd name="connsiteX98" fmla="*/ 1758687 w 3791985"/>
              <a:gd name="connsiteY98" fmla="*/ 2185212 h 2398474"/>
              <a:gd name="connsiteX99" fmla="*/ 1758687 w 3791985"/>
              <a:gd name="connsiteY99" fmla="*/ 2211504 h 2398474"/>
              <a:gd name="connsiteX100" fmla="*/ 1995321 w 3791985"/>
              <a:gd name="connsiteY100" fmla="*/ 2211504 h 2398474"/>
              <a:gd name="connsiteX101" fmla="*/ 1995321 w 3791985"/>
              <a:gd name="connsiteY101" fmla="*/ 2237797 h 2398474"/>
              <a:gd name="connsiteX102" fmla="*/ 2044985 w 3791985"/>
              <a:gd name="connsiteY102" fmla="*/ 2237797 h 2398474"/>
              <a:gd name="connsiteX103" fmla="*/ 2044985 w 3791985"/>
              <a:gd name="connsiteY103" fmla="*/ 2272854 h 2398474"/>
              <a:gd name="connsiteX104" fmla="*/ 2065434 w 3791985"/>
              <a:gd name="connsiteY104" fmla="*/ 2272854 h 2398474"/>
              <a:gd name="connsiteX105" fmla="*/ 2065434 w 3791985"/>
              <a:gd name="connsiteY105" fmla="*/ 2272854 h 2398474"/>
              <a:gd name="connsiteX106" fmla="*/ 2082963 w 3791985"/>
              <a:gd name="connsiteY106" fmla="*/ 2290383 h 2398474"/>
              <a:gd name="connsiteX107" fmla="*/ 2410160 w 3791985"/>
              <a:gd name="connsiteY107" fmla="*/ 2290383 h 2398474"/>
              <a:gd name="connsiteX108" fmla="*/ 2410160 w 3791985"/>
              <a:gd name="connsiteY108" fmla="*/ 2290383 h 2398474"/>
              <a:gd name="connsiteX109" fmla="*/ 2410160 w 3791985"/>
              <a:gd name="connsiteY109" fmla="*/ 2325439 h 2398474"/>
              <a:gd name="connsiteX110" fmla="*/ 2483195 w 3791985"/>
              <a:gd name="connsiteY110" fmla="*/ 2325439 h 2398474"/>
              <a:gd name="connsiteX111" fmla="*/ 2851293 w 3791985"/>
              <a:gd name="connsiteY111" fmla="*/ 2325439 h 2398474"/>
              <a:gd name="connsiteX112" fmla="*/ 2851293 w 3791985"/>
              <a:gd name="connsiteY112" fmla="*/ 2342968 h 2398474"/>
              <a:gd name="connsiteX113" fmla="*/ 2880507 w 3791985"/>
              <a:gd name="connsiteY113" fmla="*/ 2342968 h 2398474"/>
              <a:gd name="connsiteX114" fmla="*/ 2880507 w 3791985"/>
              <a:gd name="connsiteY114" fmla="*/ 2342968 h 2398474"/>
              <a:gd name="connsiteX115" fmla="*/ 2889271 w 3791985"/>
              <a:gd name="connsiteY115" fmla="*/ 2351732 h 2398474"/>
              <a:gd name="connsiteX116" fmla="*/ 3330403 w 3791985"/>
              <a:gd name="connsiteY116" fmla="*/ 2351732 h 2398474"/>
              <a:gd name="connsiteX117" fmla="*/ 3330403 w 3791985"/>
              <a:gd name="connsiteY117" fmla="*/ 2375103 h 2398474"/>
              <a:gd name="connsiteX118" fmla="*/ 3730636 w 3791985"/>
              <a:gd name="connsiteY118" fmla="*/ 2375103 h 2398474"/>
              <a:gd name="connsiteX119" fmla="*/ 3730636 w 3791985"/>
              <a:gd name="connsiteY119" fmla="*/ 2398474 h 2398474"/>
              <a:gd name="connsiteX120" fmla="*/ 3791985 w 3791985"/>
              <a:gd name="connsiteY120" fmla="*/ 2398474 h 2398474"/>
              <a:gd name="connsiteX0" fmla="*/ 0 w 3791985"/>
              <a:gd name="connsiteY0" fmla="*/ 0 h 2398474"/>
              <a:gd name="connsiteX1" fmla="*/ 58429 w 3791985"/>
              <a:gd name="connsiteY1" fmla="*/ 0 h 2398474"/>
              <a:gd name="connsiteX2" fmla="*/ 58429 w 3791985"/>
              <a:gd name="connsiteY2" fmla="*/ 43821 h 2398474"/>
              <a:gd name="connsiteX3" fmla="*/ 78878 w 3791985"/>
              <a:gd name="connsiteY3" fmla="*/ 43821 h 2398474"/>
              <a:gd name="connsiteX4" fmla="*/ 78878 w 3791985"/>
              <a:gd name="connsiteY4" fmla="*/ 102249 h 2398474"/>
              <a:gd name="connsiteX5" fmla="*/ 119778 w 3791985"/>
              <a:gd name="connsiteY5" fmla="*/ 102249 h 2398474"/>
              <a:gd name="connsiteX6" fmla="*/ 119778 w 3791985"/>
              <a:gd name="connsiteY6" fmla="*/ 172363 h 2398474"/>
              <a:gd name="connsiteX7" fmla="*/ 143149 w 3791985"/>
              <a:gd name="connsiteY7" fmla="*/ 172363 h 2398474"/>
              <a:gd name="connsiteX8" fmla="*/ 143149 w 3791985"/>
              <a:gd name="connsiteY8" fmla="*/ 230791 h 2398474"/>
              <a:gd name="connsiteX9" fmla="*/ 160678 w 3791985"/>
              <a:gd name="connsiteY9" fmla="*/ 230791 h 2398474"/>
              <a:gd name="connsiteX10" fmla="*/ 160678 w 3791985"/>
              <a:gd name="connsiteY10" fmla="*/ 315512 h 2398474"/>
              <a:gd name="connsiteX11" fmla="*/ 186970 w 3791985"/>
              <a:gd name="connsiteY11" fmla="*/ 315512 h 2398474"/>
              <a:gd name="connsiteX12" fmla="*/ 186970 w 3791985"/>
              <a:gd name="connsiteY12" fmla="*/ 344726 h 2398474"/>
              <a:gd name="connsiteX13" fmla="*/ 204499 w 3791985"/>
              <a:gd name="connsiteY13" fmla="*/ 344726 h 2398474"/>
              <a:gd name="connsiteX14" fmla="*/ 204499 w 3791985"/>
              <a:gd name="connsiteY14" fmla="*/ 403154 h 2398474"/>
              <a:gd name="connsiteX15" fmla="*/ 224949 w 3791985"/>
              <a:gd name="connsiteY15" fmla="*/ 403154 h 2398474"/>
              <a:gd name="connsiteX16" fmla="*/ 224949 w 3791985"/>
              <a:gd name="connsiteY16" fmla="*/ 432368 h 2398474"/>
              <a:gd name="connsiteX17" fmla="*/ 224949 w 3791985"/>
              <a:gd name="connsiteY17" fmla="*/ 432368 h 2398474"/>
              <a:gd name="connsiteX18" fmla="*/ 254163 w 3791985"/>
              <a:gd name="connsiteY18" fmla="*/ 432368 h 2398474"/>
              <a:gd name="connsiteX19" fmla="*/ 254163 w 3791985"/>
              <a:gd name="connsiteY19" fmla="*/ 514168 h 2398474"/>
              <a:gd name="connsiteX20" fmla="*/ 254163 w 3791985"/>
              <a:gd name="connsiteY20" fmla="*/ 514168 h 2398474"/>
              <a:gd name="connsiteX21" fmla="*/ 254163 w 3791985"/>
              <a:gd name="connsiteY21" fmla="*/ 557989 h 2398474"/>
              <a:gd name="connsiteX22" fmla="*/ 295062 w 3791985"/>
              <a:gd name="connsiteY22" fmla="*/ 557989 h 2398474"/>
              <a:gd name="connsiteX23" fmla="*/ 295062 w 3791985"/>
              <a:gd name="connsiteY23" fmla="*/ 633945 h 2398474"/>
              <a:gd name="connsiteX24" fmla="*/ 312591 w 3791985"/>
              <a:gd name="connsiteY24" fmla="*/ 633945 h 2398474"/>
              <a:gd name="connsiteX25" fmla="*/ 312591 w 3791985"/>
              <a:gd name="connsiteY25" fmla="*/ 774173 h 2398474"/>
              <a:gd name="connsiteX26" fmla="*/ 330119 w 3791985"/>
              <a:gd name="connsiteY26" fmla="*/ 774173 h 2398474"/>
              <a:gd name="connsiteX27" fmla="*/ 330119 w 3791985"/>
              <a:gd name="connsiteY27" fmla="*/ 937771 h 2398474"/>
              <a:gd name="connsiteX28" fmla="*/ 350569 w 3791985"/>
              <a:gd name="connsiteY28" fmla="*/ 937771 h 2398474"/>
              <a:gd name="connsiteX29" fmla="*/ 350569 w 3791985"/>
              <a:gd name="connsiteY29" fmla="*/ 1034178 h 2398474"/>
              <a:gd name="connsiteX30" fmla="*/ 362255 w 3791985"/>
              <a:gd name="connsiteY30" fmla="*/ 1034178 h 2398474"/>
              <a:gd name="connsiteX31" fmla="*/ 362255 w 3791985"/>
              <a:gd name="connsiteY31" fmla="*/ 1069235 h 2398474"/>
              <a:gd name="connsiteX32" fmla="*/ 411919 w 3791985"/>
              <a:gd name="connsiteY32" fmla="*/ 1069235 h 2398474"/>
              <a:gd name="connsiteX33" fmla="*/ 411919 w 3791985"/>
              <a:gd name="connsiteY33" fmla="*/ 1092606 h 2398474"/>
              <a:gd name="connsiteX34" fmla="*/ 441133 w 3791985"/>
              <a:gd name="connsiteY34" fmla="*/ 1092606 h 2398474"/>
              <a:gd name="connsiteX35" fmla="*/ 441133 w 3791985"/>
              <a:gd name="connsiteY35" fmla="*/ 1124741 h 2398474"/>
              <a:gd name="connsiteX36" fmla="*/ 441133 w 3791985"/>
              <a:gd name="connsiteY36" fmla="*/ 1124741 h 2398474"/>
              <a:gd name="connsiteX37" fmla="*/ 441133 w 3791985"/>
              <a:gd name="connsiteY37" fmla="*/ 1171484 h 2398474"/>
              <a:gd name="connsiteX38" fmla="*/ 473268 w 3791985"/>
              <a:gd name="connsiteY38" fmla="*/ 1171484 h 2398474"/>
              <a:gd name="connsiteX39" fmla="*/ 473268 w 3791985"/>
              <a:gd name="connsiteY39" fmla="*/ 1226991 h 2398474"/>
              <a:gd name="connsiteX40" fmla="*/ 490797 w 3791985"/>
              <a:gd name="connsiteY40" fmla="*/ 1226991 h 2398474"/>
              <a:gd name="connsiteX41" fmla="*/ 490797 w 3791985"/>
              <a:gd name="connsiteY41" fmla="*/ 1291262 h 2398474"/>
              <a:gd name="connsiteX42" fmla="*/ 520011 w 3791985"/>
              <a:gd name="connsiteY42" fmla="*/ 1291262 h 2398474"/>
              <a:gd name="connsiteX43" fmla="*/ 520011 w 3791985"/>
              <a:gd name="connsiteY43" fmla="*/ 1314633 h 2398474"/>
              <a:gd name="connsiteX44" fmla="*/ 560910 w 3791985"/>
              <a:gd name="connsiteY44" fmla="*/ 1314633 h 2398474"/>
              <a:gd name="connsiteX45" fmla="*/ 560910 w 3791985"/>
              <a:gd name="connsiteY45" fmla="*/ 1358454 h 2398474"/>
              <a:gd name="connsiteX46" fmla="*/ 581360 w 3791985"/>
              <a:gd name="connsiteY46" fmla="*/ 1358454 h 2398474"/>
              <a:gd name="connsiteX47" fmla="*/ 581360 w 3791985"/>
              <a:gd name="connsiteY47" fmla="*/ 1411039 h 2398474"/>
              <a:gd name="connsiteX48" fmla="*/ 601810 w 3791985"/>
              <a:gd name="connsiteY48" fmla="*/ 1411039 h 2398474"/>
              <a:gd name="connsiteX49" fmla="*/ 601810 w 3791985"/>
              <a:gd name="connsiteY49" fmla="*/ 1437332 h 2398474"/>
              <a:gd name="connsiteX50" fmla="*/ 657317 w 3791985"/>
              <a:gd name="connsiteY50" fmla="*/ 1437332 h 2398474"/>
              <a:gd name="connsiteX51" fmla="*/ 657317 w 3791985"/>
              <a:gd name="connsiteY51" fmla="*/ 1498681 h 2398474"/>
              <a:gd name="connsiteX52" fmla="*/ 718666 w 3791985"/>
              <a:gd name="connsiteY52" fmla="*/ 1498681 h 2398474"/>
              <a:gd name="connsiteX53" fmla="*/ 718666 w 3791985"/>
              <a:gd name="connsiteY53" fmla="*/ 1536660 h 2398474"/>
              <a:gd name="connsiteX54" fmla="*/ 753723 w 3791985"/>
              <a:gd name="connsiteY54" fmla="*/ 1536660 h 2398474"/>
              <a:gd name="connsiteX55" fmla="*/ 753723 w 3791985"/>
              <a:gd name="connsiteY55" fmla="*/ 1565874 h 2398474"/>
              <a:gd name="connsiteX56" fmla="*/ 774173 w 3791985"/>
              <a:gd name="connsiteY56" fmla="*/ 1565874 h 2398474"/>
              <a:gd name="connsiteX57" fmla="*/ 774173 w 3791985"/>
              <a:gd name="connsiteY57" fmla="*/ 1595088 h 2398474"/>
              <a:gd name="connsiteX58" fmla="*/ 817994 w 3791985"/>
              <a:gd name="connsiteY58" fmla="*/ 1595088 h 2398474"/>
              <a:gd name="connsiteX59" fmla="*/ 817994 w 3791985"/>
              <a:gd name="connsiteY59" fmla="*/ 1627223 h 2398474"/>
              <a:gd name="connsiteX60" fmla="*/ 847208 w 3791985"/>
              <a:gd name="connsiteY60" fmla="*/ 1627223 h 2398474"/>
              <a:gd name="connsiteX61" fmla="*/ 847208 w 3791985"/>
              <a:gd name="connsiteY61" fmla="*/ 1668123 h 2398474"/>
              <a:gd name="connsiteX62" fmla="*/ 879344 w 3791985"/>
              <a:gd name="connsiteY62" fmla="*/ 1668123 h 2398474"/>
              <a:gd name="connsiteX63" fmla="*/ 879344 w 3791985"/>
              <a:gd name="connsiteY63" fmla="*/ 1706101 h 2398474"/>
              <a:gd name="connsiteX64" fmla="*/ 879344 w 3791985"/>
              <a:gd name="connsiteY64" fmla="*/ 1706101 h 2398474"/>
              <a:gd name="connsiteX65" fmla="*/ 879344 w 3791985"/>
              <a:gd name="connsiteY65" fmla="*/ 1752844 h 2398474"/>
              <a:gd name="connsiteX66" fmla="*/ 926086 w 3791985"/>
              <a:gd name="connsiteY66" fmla="*/ 1752844 h 2398474"/>
              <a:gd name="connsiteX67" fmla="*/ 926086 w 3791985"/>
              <a:gd name="connsiteY67" fmla="*/ 1790822 h 2398474"/>
              <a:gd name="connsiteX68" fmla="*/ 955300 w 3791985"/>
              <a:gd name="connsiteY68" fmla="*/ 1790822 h 2398474"/>
              <a:gd name="connsiteX69" fmla="*/ 955300 w 3791985"/>
              <a:gd name="connsiteY69" fmla="*/ 1811272 h 2398474"/>
              <a:gd name="connsiteX70" fmla="*/ 1037100 w 3791985"/>
              <a:gd name="connsiteY70" fmla="*/ 1811272 h 2398474"/>
              <a:gd name="connsiteX71" fmla="*/ 1037100 w 3791985"/>
              <a:gd name="connsiteY71" fmla="*/ 1831722 h 2398474"/>
              <a:gd name="connsiteX72" fmla="*/ 1086763 w 3791985"/>
              <a:gd name="connsiteY72" fmla="*/ 1831722 h 2398474"/>
              <a:gd name="connsiteX73" fmla="*/ 1086763 w 3791985"/>
              <a:gd name="connsiteY73" fmla="*/ 1884307 h 2398474"/>
              <a:gd name="connsiteX74" fmla="*/ 1142270 w 3791985"/>
              <a:gd name="connsiteY74" fmla="*/ 1884307 h 2398474"/>
              <a:gd name="connsiteX75" fmla="*/ 1142270 w 3791985"/>
              <a:gd name="connsiteY75" fmla="*/ 1925207 h 2398474"/>
              <a:gd name="connsiteX76" fmla="*/ 1168563 w 3791985"/>
              <a:gd name="connsiteY76" fmla="*/ 1925207 h 2398474"/>
              <a:gd name="connsiteX77" fmla="*/ 1168563 w 3791985"/>
              <a:gd name="connsiteY77" fmla="*/ 1960263 h 2398474"/>
              <a:gd name="connsiteX78" fmla="*/ 1229912 w 3791985"/>
              <a:gd name="connsiteY78" fmla="*/ 1960263 h 2398474"/>
              <a:gd name="connsiteX79" fmla="*/ 1229912 w 3791985"/>
              <a:gd name="connsiteY79" fmla="*/ 1980713 h 2398474"/>
              <a:gd name="connsiteX80" fmla="*/ 1288340 w 3791985"/>
              <a:gd name="connsiteY80" fmla="*/ 1980713 h 2398474"/>
              <a:gd name="connsiteX81" fmla="*/ 1288340 w 3791985"/>
              <a:gd name="connsiteY81" fmla="*/ 2012849 h 2398474"/>
              <a:gd name="connsiteX82" fmla="*/ 1317554 w 3791985"/>
              <a:gd name="connsiteY82" fmla="*/ 2012849 h 2398474"/>
              <a:gd name="connsiteX83" fmla="*/ 1317554 w 3791985"/>
              <a:gd name="connsiteY83" fmla="*/ 2042063 h 2398474"/>
              <a:gd name="connsiteX84" fmla="*/ 1364297 w 3791985"/>
              <a:gd name="connsiteY84" fmla="*/ 2042063 h 2398474"/>
              <a:gd name="connsiteX85" fmla="*/ 1364297 w 3791985"/>
              <a:gd name="connsiteY85" fmla="*/ 2065434 h 2398474"/>
              <a:gd name="connsiteX86" fmla="*/ 1411039 w 3791985"/>
              <a:gd name="connsiteY86" fmla="*/ 2065434 h 2398474"/>
              <a:gd name="connsiteX87" fmla="*/ 1411039 w 3791985"/>
              <a:gd name="connsiteY87" fmla="*/ 2082963 h 2398474"/>
              <a:gd name="connsiteX88" fmla="*/ 1481153 w 3791985"/>
              <a:gd name="connsiteY88" fmla="*/ 2082963 h 2398474"/>
              <a:gd name="connsiteX89" fmla="*/ 1481153 w 3791985"/>
              <a:gd name="connsiteY89" fmla="*/ 2082963 h 2398474"/>
              <a:gd name="connsiteX90" fmla="*/ 1522053 w 3791985"/>
              <a:gd name="connsiteY90" fmla="*/ 2082963 h 2398474"/>
              <a:gd name="connsiteX91" fmla="*/ 1522053 w 3791985"/>
              <a:gd name="connsiteY91" fmla="*/ 2118019 h 2398474"/>
              <a:gd name="connsiteX92" fmla="*/ 1580481 w 3791985"/>
              <a:gd name="connsiteY92" fmla="*/ 2118019 h 2398474"/>
              <a:gd name="connsiteX93" fmla="*/ 1580481 w 3791985"/>
              <a:gd name="connsiteY93" fmla="*/ 2118019 h 2398474"/>
              <a:gd name="connsiteX94" fmla="*/ 1618459 w 3791985"/>
              <a:gd name="connsiteY94" fmla="*/ 2118019 h 2398474"/>
              <a:gd name="connsiteX95" fmla="*/ 1618459 w 3791985"/>
              <a:gd name="connsiteY95" fmla="*/ 2158919 h 2398474"/>
              <a:gd name="connsiteX96" fmla="*/ 1709023 w 3791985"/>
              <a:gd name="connsiteY96" fmla="*/ 2158919 h 2398474"/>
              <a:gd name="connsiteX97" fmla="*/ 1709023 w 3791985"/>
              <a:gd name="connsiteY97" fmla="*/ 2185212 h 2398474"/>
              <a:gd name="connsiteX98" fmla="*/ 1758687 w 3791985"/>
              <a:gd name="connsiteY98" fmla="*/ 2185212 h 2398474"/>
              <a:gd name="connsiteX99" fmla="*/ 1758687 w 3791985"/>
              <a:gd name="connsiteY99" fmla="*/ 2211504 h 2398474"/>
              <a:gd name="connsiteX100" fmla="*/ 1995321 w 3791985"/>
              <a:gd name="connsiteY100" fmla="*/ 2211504 h 2398474"/>
              <a:gd name="connsiteX101" fmla="*/ 1995321 w 3791985"/>
              <a:gd name="connsiteY101" fmla="*/ 2237797 h 2398474"/>
              <a:gd name="connsiteX102" fmla="*/ 2044985 w 3791985"/>
              <a:gd name="connsiteY102" fmla="*/ 2237797 h 2398474"/>
              <a:gd name="connsiteX103" fmla="*/ 2044985 w 3791985"/>
              <a:gd name="connsiteY103" fmla="*/ 2272854 h 2398474"/>
              <a:gd name="connsiteX104" fmla="*/ 2065434 w 3791985"/>
              <a:gd name="connsiteY104" fmla="*/ 2272854 h 2398474"/>
              <a:gd name="connsiteX105" fmla="*/ 2065434 w 3791985"/>
              <a:gd name="connsiteY105" fmla="*/ 2272854 h 2398474"/>
              <a:gd name="connsiteX106" fmla="*/ 2071278 w 3791985"/>
              <a:gd name="connsiteY106" fmla="*/ 2290383 h 2398474"/>
              <a:gd name="connsiteX107" fmla="*/ 2410160 w 3791985"/>
              <a:gd name="connsiteY107" fmla="*/ 2290383 h 2398474"/>
              <a:gd name="connsiteX108" fmla="*/ 2410160 w 3791985"/>
              <a:gd name="connsiteY108" fmla="*/ 2290383 h 2398474"/>
              <a:gd name="connsiteX109" fmla="*/ 2410160 w 3791985"/>
              <a:gd name="connsiteY109" fmla="*/ 2325439 h 2398474"/>
              <a:gd name="connsiteX110" fmla="*/ 2483195 w 3791985"/>
              <a:gd name="connsiteY110" fmla="*/ 2325439 h 2398474"/>
              <a:gd name="connsiteX111" fmla="*/ 2851293 w 3791985"/>
              <a:gd name="connsiteY111" fmla="*/ 2325439 h 2398474"/>
              <a:gd name="connsiteX112" fmla="*/ 2851293 w 3791985"/>
              <a:gd name="connsiteY112" fmla="*/ 2342968 h 2398474"/>
              <a:gd name="connsiteX113" fmla="*/ 2880507 w 3791985"/>
              <a:gd name="connsiteY113" fmla="*/ 2342968 h 2398474"/>
              <a:gd name="connsiteX114" fmla="*/ 2880507 w 3791985"/>
              <a:gd name="connsiteY114" fmla="*/ 2342968 h 2398474"/>
              <a:gd name="connsiteX115" fmla="*/ 2889271 w 3791985"/>
              <a:gd name="connsiteY115" fmla="*/ 2351732 h 2398474"/>
              <a:gd name="connsiteX116" fmla="*/ 3330403 w 3791985"/>
              <a:gd name="connsiteY116" fmla="*/ 2351732 h 2398474"/>
              <a:gd name="connsiteX117" fmla="*/ 3330403 w 3791985"/>
              <a:gd name="connsiteY117" fmla="*/ 2375103 h 2398474"/>
              <a:gd name="connsiteX118" fmla="*/ 3730636 w 3791985"/>
              <a:gd name="connsiteY118" fmla="*/ 2375103 h 2398474"/>
              <a:gd name="connsiteX119" fmla="*/ 3730636 w 3791985"/>
              <a:gd name="connsiteY119" fmla="*/ 2398474 h 2398474"/>
              <a:gd name="connsiteX120" fmla="*/ 3791985 w 3791985"/>
              <a:gd name="connsiteY120" fmla="*/ 2398474 h 2398474"/>
              <a:gd name="connsiteX0" fmla="*/ 0 w 3791985"/>
              <a:gd name="connsiteY0" fmla="*/ 0 h 2398474"/>
              <a:gd name="connsiteX1" fmla="*/ 58429 w 3791985"/>
              <a:gd name="connsiteY1" fmla="*/ 0 h 2398474"/>
              <a:gd name="connsiteX2" fmla="*/ 58429 w 3791985"/>
              <a:gd name="connsiteY2" fmla="*/ 43821 h 2398474"/>
              <a:gd name="connsiteX3" fmla="*/ 78878 w 3791985"/>
              <a:gd name="connsiteY3" fmla="*/ 43821 h 2398474"/>
              <a:gd name="connsiteX4" fmla="*/ 78878 w 3791985"/>
              <a:gd name="connsiteY4" fmla="*/ 102249 h 2398474"/>
              <a:gd name="connsiteX5" fmla="*/ 119778 w 3791985"/>
              <a:gd name="connsiteY5" fmla="*/ 102249 h 2398474"/>
              <a:gd name="connsiteX6" fmla="*/ 119778 w 3791985"/>
              <a:gd name="connsiteY6" fmla="*/ 172363 h 2398474"/>
              <a:gd name="connsiteX7" fmla="*/ 143149 w 3791985"/>
              <a:gd name="connsiteY7" fmla="*/ 172363 h 2398474"/>
              <a:gd name="connsiteX8" fmla="*/ 143149 w 3791985"/>
              <a:gd name="connsiteY8" fmla="*/ 230791 h 2398474"/>
              <a:gd name="connsiteX9" fmla="*/ 160678 w 3791985"/>
              <a:gd name="connsiteY9" fmla="*/ 230791 h 2398474"/>
              <a:gd name="connsiteX10" fmla="*/ 160678 w 3791985"/>
              <a:gd name="connsiteY10" fmla="*/ 315512 h 2398474"/>
              <a:gd name="connsiteX11" fmla="*/ 186970 w 3791985"/>
              <a:gd name="connsiteY11" fmla="*/ 315512 h 2398474"/>
              <a:gd name="connsiteX12" fmla="*/ 186970 w 3791985"/>
              <a:gd name="connsiteY12" fmla="*/ 344726 h 2398474"/>
              <a:gd name="connsiteX13" fmla="*/ 204499 w 3791985"/>
              <a:gd name="connsiteY13" fmla="*/ 344726 h 2398474"/>
              <a:gd name="connsiteX14" fmla="*/ 204499 w 3791985"/>
              <a:gd name="connsiteY14" fmla="*/ 403154 h 2398474"/>
              <a:gd name="connsiteX15" fmla="*/ 224949 w 3791985"/>
              <a:gd name="connsiteY15" fmla="*/ 403154 h 2398474"/>
              <a:gd name="connsiteX16" fmla="*/ 224949 w 3791985"/>
              <a:gd name="connsiteY16" fmla="*/ 432368 h 2398474"/>
              <a:gd name="connsiteX17" fmla="*/ 224949 w 3791985"/>
              <a:gd name="connsiteY17" fmla="*/ 432368 h 2398474"/>
              <a:gd name="connsiteX18" fmla="*/ 254163 w 3791985"/>
              <a:gd name="connsiteY18" fmla="*/ 432368 h 2398474"/>
              <a:gd name="connsiteX19" fmla="*/ 254163 w 3791985"/>
              <a:gd name="connsiteY19" fmla="*/ 514168 h 2398474"/>
              <a:gd name="connsiteX20" fmla="*/ 254163 w 3791985"/>
              <a:gd name="connsiteY20" fmla="*/ 514168 h 2398474"/>
              <a:gd name="connsiteX21" fmla="*/ 254163 w 3791985"/>
              <a:gd name="connsiteY21" fmla="*/ 557989 h 2398474"/>
              <a:gd name="connsiteX22" fmla="*/ 295062 w 3791985"/>
              <a:gd name="connsiteY22" fmla="*/ 557989 h 2398474"/>
              <a:gd name="connsiteX23" fmla="*/ 295062 w 3791985"/>
              <a:gd name="connsiteY23" fmla="*/ 633945 h 2398474"/>
              <a:gd name="connsiteX24" fmla="*/ 312591 w 3791985"/>
              <a:gd name="connsiteY24" fmla="*/ 633945 h 2398474"/>
              <a:gd name="connsiteX25" fmla="*/ 312591 w 3791985"/>
              <a:gd name="connsiteY25" fmla="*/ 774173 h 2398474"/>
              <a:gd name="connsiteX26" fmla="*/ 330119 w 3791985"/>
              <a:gd name="connsiteY26" fmla="*/ 774173 h 2398474"/>
              <a:gd name="connsiteX27" fmla="*/ 330119 w 3791985"/>
              <a:gd name="connsiteY27" fmla="*/ 937771 h 2398474"/>
              <a:gd name="connsiteX28" fmla="*/ 350569 w 3791985"/>
              <a:gd name="connsiteY28" fmla="*/ 937771 h 2398474"/>
              <a:gd name="connsiteX29" fmla="*/ 350569 w 3791985"/>
              <a:gd name="connsiteY29" fmla="*/ 1034178 h 2398474"/>
              <a:gd name="connsiteX30" fmla="*/ 362255 w 3791985"/>
              <a:gd name="connsiteY30" fmla="*/ 1034178 h 2398474"/>
              <a:gd name="connsiteX31" fmla="*/ 362255 w 3791985"/>
              <a:gd name="connsiteY31" fmla="*/ 1069235 h 2398474"/>
              <a:gd name="connsiteX32" fmla="*/ 411919 w 3791985"/>
              <a:gd name="connsiteY32" fmla="*/ 1069235 h 2398474"/>
              <a:gd name="connsiteX33" fmla="*/ 411919 w 3791985"/>
              <a:gd name="connsiteY33" fmla="*/ 1092606 h 2398474"/>
              <a:gd name="connsiteX34" fmla="*/ 441133 w 3791985"/>
              <a:gd name="connsiteY34" fmla="*/ 1092606 h 2398474"/>
              <a:gd name="connsiteX35" fmla="*/ 441133 w 3791985"/>
              <a:gd name="connsiteY35" fmla="*/ 1124741 h 2398474"/>
              <a:gd name="connsiteX36" fmla="*/ 441133 w 3791985"/>
              <a:gd name="connsiteY36" fmla="*/ 1124741 h 2398474"/>
              <a:gd name="connsiteX37" fmla="*/ 441133 w 3791985"/>
              <a:gd name="connsiteY37" fmla="*/ 1171484 h 2398474"/>
              <a:gd name="connsiteX38" fmla="*/ 473268 w 3791985"/>
              <a:gd name="connsiteY38" fmla="*/ 1171484 h 2398474"/>
              <a:gd name="connsiteX39" fmla="*/ 473268 w 3791985"/>
              <a:gd name="connsiteY39" fmla="*/ 1226991 h 2398474"/>
              <a:gd name="connsiteX40" fmla="*/ 490797 w 3791985"/>
              <a:gd name="connsiteY40" fmla="*/ 1226991 h 2398474"/>
              <a:gd name="connsiteX41" fmla="*/ 490797 w 3791985"/>
              <a:gd name="connsiteY41" fmla="*/ 1291262 h 2398474"/>
              <a:gd name="connsiteX42" fmla="*/ 520011 w 3791985"/>
              <a:gd name="connsiteY42" fmla="*/ 1291262 h 2398474"/>
              <a:gd name="connsiteX43" fmla="*/ 520011 w 3791985"/>
              <a:gd name="connsiteY43" fmla="*/ 1314633 h 2398474"/>
              <a:gd name="connsiteX44" fmla="*/ 560910 w 3791985"/>
              <a:gd name="connsiteY44" fmla="*/ 1314633 h 2398474"/>
              <a:gd name="connsiteX45" fmla="*/ 560910 w 3791985"/>
              <a:gd name="connsiteY45" fmla="*/ 1358454 h 2398474"/>
              <a:gd name="connsiteX46" fmla="*/ 581360 w 3791985"/>
              <a:gd name="connsiteY46" fmla="*/ 1358454 h 2398474"/>
              <a:gd name="connsiteX47" fmla="*/ 581360 w 3791985"/>
              <a:gd name="connsiteY47" fmla="*/ 1411039 h 2398474"/>
              <a:gd name="connsiteX48" fmla="*/ 601810 w 3791985"/>
              <a:gd name="connsiteY48" fmla="*/ 1411039 h 2398474"/>
              <a:gd name="connsiteX49" fmla="*/ 601810 w 3791985"/>
              <a:gd name="connsiteY49" fmla="*/ 1437332 h 2398474"/>
              <a:gd name="connsiteX50" fmla="*/ 657317 w 3791985"/>
              <a:gd name="connsiteY50" fmla="*/ 1437332 h 2398474"/>
              <a:gd name="connsiteX51" fmla="*/ 657317 w 3791985"/>
              <a:gd name="connsiteY51" fmla="*/ 1498681 h 2398474"/>
              <a:gd name="connsiteX52" fmla="*/ 718666 w 3791985"/>
              <a:gd name="connsiteY52" fmla="*/ 1498681 h 2398474"/>
              <a:gd name="connsiteX53" fmla="*/ 718666 w 3791985"/>
              <a:gd name="connsiteY53" fmla="*/ 1536660 h 2398474"/>
              <a:gd name="connsiteX54" fmla="*/ 753723 w 3791985"/>
              <a:gd name="connsiteY54" fmla="*/ 1536660 h 2398474"/>
              <a:gd name="connsiteX55" fmla="*/ 753723 w 3791985"/>
              <a:gd name="connsiteY55" fmla="*/ 1565874 h 2398474"/>
              <a:gd name="connsiteX56" fmla="*/ 774173 w 3791985"/>
              <a:gd name="connsiteY56" fmla="*/ 1565874 h 2398474"/>
              <a:gd name="connsiteX57" fmla="*/ 774173 w 3791985"/>
              <a:gd name="connsiteY57" fmla="*/ 1595088 h 2398474"/>
              <a:gd name="connsiteX58" fmla="*/ 817994 w 3791985"/>
              <a:gd name="connsiteY58" fmla="*/ 1595088 h 2398474"/>
              <a:gd name="connsiteX59" fmla="*/ 817994 w 3791985"/>
              <a:gd name="connsiteY59" fmla="*/ 1627223 h 2398474"/>
              <a:gd name="connsiteX60" fmla="*/ 847208 w 3791985"/>
              <a:gd name="connsiteY60" fmla="*/ 1627223 h 2398474"/>
              <a:gd name="connsiteX61" fmla="*/ 847208 w 3791985"/>
              <a:gd name="connsiteY61" fmla="*/ 1668123 h 2398474"/>
              <a:gd name="connsiteX62" fmla="*/ 879344 w 3791985"/>
              <a:gd name="connsiteY62" fmla="*/ 1668123 h 2398474"/>
              <a:gd name="connsiteX63" fmla="*/ 879344 w 3791985"/>
              <a:gd name="connsiteY63" fmla="*/ 1706101 h 2398474"/>
              <a:gd name="connsiteX64" fmla="*/ 879344 w 3791985"/>
              <a:gd name="connsiteY64" fmla="*/ 1706101 h 2398474"/>
              <a:gd name="connsiteX65" fmla="*/ 879344 w 3791985"/>
              <a:gd name="connsiteY65" fmla="*/ 1752844 h 2398474"/>
              <a:gd name="connsiteX66" fmla="*/ 926086 w 3791985"/>
              <a:gd name="connsiteY66" fmla="*/ 1752844 h 2398474"/>
              <a:gd name="connsiteX67" fmla="*/ 926086 w 3791985"/>
              <a:gd name="connsiteY67" fmla="*/ 1790822 h 2398474"/>
              <a:gd name="connsiteX68" fmla="*/ 955300 w 3791985"/>
              <a:gd name="connsiteY68" fmla="*/ 1790822 h 2398474"/>
              <a:gd name="connsiteX69" fmla="*/ 955300 w 3791985"/>
              <a:gd name="connsiteY69" fmla="*/ 1811272 h 2398474"/>
              <a:gd name="connsiteX70" fmla="*/ 1037100 w 3791985"/>
              <a:gd name="connsiteY70" fmla="*/ 1811272 h 2398474"/>
              <a:gd name="connsiteX71" fmla="*/ 1037100 w 3791985"/>
              <a:gd name="connsiteY71" fmla="*/ 1831722 h 2398474"/>
              <a:gd name="connsiteX72" fmla="*/ 1086763 w 3791985"/>
              <a:gd name="connsiteY72" fmla="*/ 1831722 h 2398474"/>
              <a:gd name="connsiteX73" fmla="*/ 1086763 w 3791985"/>
              <a:gd name="connsiteY73" fmla="*/ 1884307 h 2398474"/>
              <a:gd name="connsiteX74" fmla="*/ 1142270 w 3791985"/>
              <a:gd name="connsiteY74" fmla="*/ 1884307 h 2398474"/>
              <a:gd name="connsiteX75" fmla="*/ 1142270 w 3791985"/>
              <a:gd name="connsiteY75" fmla="*/ 1925207 h 2398474"/>
              <a:gd name="connsiteX76" fmla="*/ 1168563 w 3791985"/>
              <a:gd name="connsiteY76" fmla="*/ 1925207 h 2398474"/>
              <a:gd name="connsiteX77" fmla="*/ 1168563 w 3791985"/>
              <a:gd name="connsiteY77" fmla="*/ 1960263 h 2398474"/>
              <a:gd name="connsiteX78" fmla="*/ 1229912 w 3791985"/>
              <a:gd name="connsiteY78" fmla="*/ 1960263 h 2398474"/>
              <a:gd name="connsiteX79" fmla="*/ 1229912 w 3791985"/>
              <a:gd name="connsiteY79" fmla="*/ 1980713 h 2398474"/>
              <a:gd name="connsiteX80" fmla="*/ 1288340 w 3791985"/>
              <a:gd name="connsiteY80" fmla="*/ 1980713 h 2398474"/>
              <a:gd name="connsiteX81" fmla="*/ 1288340 w 3791985"/>
              <a:gd name="connsiteY81" fmla="*/ 2012849 h 2398474"/>
              <a:gd name="connsiteX82" fmla="*/ 1317554 w 3791985"/>
              <a:gd name="connsiteY82" fmla="*/ 2012849 h 2398474"/>
              <a:gd name="connsiteX83" fmla="*/ 1317554 w 3791985"/>
              <a:gd name="connsiteY83" fmla="*/ 2042063 h 2398474"/>
              <a:gd name="connsiteX84" fmla="*/ 1364297 w 3791985"/>
              <a:gd name="connsiteY84" fmla="*/ 2042063 h 2398474"/>
              <a:gd name="connsiteX85" fmla="*/ 1364297 w 3791985"/>
              <a:gd name="connsiteY85" fmla="*/ 2065434 h 2398474"/>
              <a:gd name="connsiteX86" fmla="*/ 1411039 w 3791985"/>
              <a:gd name="connsiteY86" fmla="*/ 2065434 h 2398474"/>
              <a:gd name="connsiteX87" fmla="*/ 1411039 w 3791985"/>
              <a:gd name="connsiteY87" fmla="*/ 2082963 h 2398474"/>
              <a:gd name="connsiteX88" fmla="*/ 1481153 w 3791985"/>
              <a:gd name="connsiteY88" fmla="*/ 2082963 h 2398474"/>
              <a:gd name="connsiteX89" fmla="*/ 1481153 w 3791985"/>
              <a:gd name="connsiteY89" fmla="*/ 2082963 h 2398474"/>
              <a:gd name="connsiteX90" fmla="*/ 1522053 w 3791985"/>
              <a:gd name="connsiteY90" fmla="*/ 2082963 h 2398474"/>
              <a:gd name="connsiteX91" fmla="*/ 1522053 w 3791985"/>
              <a:gd name="connsiteY91" fmla="*/ 2118019 h 2398474"/>
              <a:gd name="connsiteX92" fmla="*/ 1580481 w 3791985"/>
              <a:gd name="connsiteY92" fmla="*/ 2118019 h 2398474"/>
              <a:gd name="connsiteX93" fmla="*/ 1580481 w 3791985"/>
              <a:gd name="connsiteY93" fmla="*/ 2118019 h 2398474"/>
              <a:gd name="connsiteX94" fmla="*/ 1618459 w 3791985"/>
              <a:gd name="connsiteY94" fmla="*/ 2118019 h 2398474"/>
              <a:gd name="connsiteX95" fmla="*/ 1618459 w 3791985"/>
              <a:gd name="connsiteY95" fmla="*/ 2158919 h 2398474"/>
              <a:gd name="connsiteX96" fmla="*/ 1709023 w 3791985"/>
              <a:gd name="connsiteY96" fmla="*/ 2158919 h 2398474"/>
              <a:gd name="connsiteX97" fmla="*/ 1709023 w 3791985"/>
              <a:gd name="connsiteY97" fmla="*/ 2185212 h 2398474"/>
              <a:gd name="connsiteX98" fmla="*/ 1758687 w 3791985"/>
              <a:gd name="connsiteY98" fmla="*/ 2185212 h 2398474"/>
              <a:gd name="connsiteX99" fmla="*/ 1758687 w 3791985"/>
              <a:gd name="connsiteY99" fmla="*/ 2211504 h 2398474"/>
              <a:gd name="connsiteX100" fmla="*/ 1995321 w 3791985"/>
              <a:gd name="connsiteY100" fmla="*/ 2211504 h 2398474"/>
              <a:gd name="connsiteX101" fmla="*/ 1995321 w 3791985"/>
              <a:gd name="connsiteY101" fmla="*/ 2237797 h 2398474"/>
              <a:gd name="connsiteX102" fmla="*/ 2044985 w 3791985"/>
              <a:gd name="connsiteY102" fmla="*/ 2237797 h 2398474"/>
              <a:gd name="connsiteX103" fmla="*/ 2044985 w 3791985"/>
              <a:gd name="connsiteY103" fmla="*/ 2272854 h 2398474"/>
              <a:gd name="connsiteX104" fmla="*/ 2065434 w 3791985"/>
              <a:gd name="connsiteY104" fmla="*/ 2272854 h 2398474"/>
              <a:gd name="connsiteX105" fmla="*/ 2065434 w 3791985"/>
              <a:gd name="connsiteY105" fmla="*/ 2272854 h 2398474"/>
              <a:gd name="connsiteX106" fmla="*/ 2068357 w 3791985"/>
              <a:gd name="connsiteY106" fmla="*/ 2290383 h 2398474"/>
              <a:gd name="connsiteX107" fmla="*/ 2410160 w 3791985"/>
              <a:gd name="connsiteY107" fmla="*/ 2290383 h 2398474"/>
              <a:gd name="connsiteX108" fmla="*/ 2410160 w 3791985"/>
              <a:gd name="connsiteY108" fmla="*/ 2290383 h 2398474"/>
              <a:gd name="connsiteX109" fmla="*/ 2410160 w 3791985"/>
              <a:gd name="connsiteY109" fmla="*/ 2325439 h 2398474"/>
              <a:gd name="connsiteX110" fmla="*/ 2483195 w 3791985"/>
              <a:gd name="connsiteY110" fmla="*/ 2325439 h 2398474"/>
              <a:gd name="connsiteX111" fmla="*/ 2851293 w 3791985"/>
              <a:gd name="connsiteY111" fmla="*/ 2325439 h 2398474"/>
              <a:gd name="connsiteX112" fmla="*/ 2851293 w 3791985"/>
              <a:gd name="connsiteY112" fmla="*/ 2342968 h 2398474"/>
              <a:gd name="connsiteX113" fmla="*/ 2880507 w 3791985"/>
              <a:gd name="connsiteY113" fmla="*/ 2342968 h 2398474"/>
              <a:gd name="connsiteX114" fmla="*/ 2880507 w 3791985"/>
              <a:gd name="connsiteY114" fmla="*/ 2342968 h 2398474"/>
              <a:gd name="connsiteX115" fmla="*/ 2889271 w 3791985"/>
              <a:gd name="connsiteY115" fmla="*/ 2351732 h 2398474"/>
              <a:gd name="connsiteX116" fmla="*/ 3330403 w 3791985"/>
              <a:gd name="connsiteY116" fmla="*/ 2351732 h 2398474"/>
              <a:gd name="connsiteX117" fmla="*/ 3330403 w 3791985"/>
              <a:gd name="connsiteY117" fmla="*/ 2375103 h 2398474"/>
              <a:gd name="connsiteX118" fmla="*/ 3730636 w 3791985"/>
              <a:gd name="connsiteY118" fmla="*/ 2375103 h 2398474"/>
              <a:gd name="connsiteX119" fmla="*/ 3730636 w 3791985"/>
              <a:gd name="connsiteY119" fmla="*/ 2398474 h 2398474"/>
              <a:gd name="connsiteX120" fmla="*/ 3791985 w 3791985"/>
              <a:gd name="connsiteY120" fmla="*/ 2398474 h 2398474"/>
              <a:gd name="connsiteX0" fmla="*/ 0 w 3791985"/>
              <a:gd name="connsiteY0" fmla="*/ 0 h 2398474"/>
              <a:gd name="connsiteX1" fmla="*/ 58429 w 3791985"/>
              <a:gd name="connsiteY1" fmla="*/ 0 h 2398474"/>
              <a:gd name="connsiteX2" fmla="*/ 58429 w 3791985"/>
              <a:gd name="connsiteY2" fmla="*/ 43821 h 2398474"/>
              <a:gd name="connsiteX3" fmla="*/ 78878 w 3791985"/>
              <a:gd name="connsiteY3" fmla="*/ 43821 h 2398474"/>
              <a:gd name="connsiteX4" fmla="*/ 78878 w 3791985"/>
              <a:gd name="connsiteY4" fmla="*/ 102249 h 2398474"/>
              <a:gd name="connsiteX5" fmla="*/ 119778 w 3791985"/>
              <a:gd name="connsiteY5" fmla="*/ 102249 h 2398474"/>
              <a:gd name="connsiteX6" fmla="*/ 119778 w 3791985"/>
              <a:gd name="connsiteY6" fmla="*/ 172363 h 2398474"/>
              <a:gd name="connsiteX7" fmla="*/ 143149 w 3791985"/>
              <a:gd name="connsiteY7" fmla="*/ 172363 h 2398474"/>
              <a:gd name="connsiteX8" fmla="*/ 143149 w 3791985"/>
              <a:gd name="connsiteY8" fmla="*/ 230791 h 2398474"/>
              <a:gd name="connsiteX9" fmla="*/ 160678 w 3791985"/>
              <a:gd name="connsiteY9" fmla="*/ 230791 h 2398474"/>
              <a:gd name="connsiteX10" fmla="*/ 160678 w 3791985"/>
              <a:gd name="connsiteY10" fmla="*/ 315512 h 2398474"/>
              <a:gd name="connsiteX11" fmla="*/ 186970 w 3791985"/>
              <a:gd name="connsiteY11" fmla="*/ 315512 h 2398474"/>
              <a:gd name="connsiteX12" fmla="*/ 186970 w 3791985"/>
              <a:gd name="connsiteY12" fmla="*/ 344726 h 2398474"/>
              <a:gd name="connsiteX13" fmla="*/ 204499 w 3791985"/>
              <a:gd name="connsiteY13" fmla="*/ 344726 h 2398474"/>
              <a:gd name="connsiteX14" fmla="*/ 204499 w 3791985"/>
              <a:gd name="connsiteY14" fmla="*/ 403154 h 2398474"/>
              <a:gd name="connsiteX15" fmla="*/ 224949 w 3791985"/>
              <a:gd name="connsiteY15" fmla="*/ 403154 h 2398474"/>
              <a:gd name="connsiteX16" fmla="*/ 224949 w 3791985"/>
              <a:gd name="connsiteY16" fmla="*/ 432368 h 2398474"/>
              <a:gd name="connsiteX17" fmla="*/ 224949 w 3791985"/>
              <a:gd name="connsiteY17" fmla="*/ 432368 h 2398474"/>
              <a:gd name="connsiteX18" fmla="*/ 254163 w 3791985"/>
              <a:gd name="connsiteY18" fmla="*/ 432368 h 2398474"/>
              <a:gd name="connsiteX19" fmla="*/ 254163 w 3791985"/>
              <a:gd name="connsiteY19" fmla="*/ 514168 h 2398474"/>
              <a:gd name="connsiteX20" fmla="*/ 254163 w 3791985"/>
              <a:gd name="connsiteY20" fmla="*/ 514168 h 2398474"/>
              <a:gd name="connsiteX21" fmla="*/ 254163 w 3791985"/>
              <a:gd name="connsiteY21" fmla="*/ 557989 h 2398474"/>
              <a:gd name="connsiteX22" fmla="*/ 295062 w 3791985"/>
              <a:gd name="connsiteY22" fmla="*/ 557989 h 2398474"/>
              <a:gd name="connsiteX23" fmla="*/ 295062 w 3791985"/>
              <a:gd name="connsiteY23" fmla="*/ 633945 h 2398474"/>
              <a:gd name="connsiteX24" fmla="*/ 312591 w 3791985"/>
              <a:gd name="connsiteY24" fmla="*/ 633945 h 2398474"/>
              <a:gd name="connsiteX25" fmla="*/ 312591 w 3791985"/>
              <a:gd name="connsiteY25" fmla="*/ 774173 h 2398474"/>
              <a:gd name="connsiteX26" fmla="*/ 330119 w 3791985"/>
              <a:gd name="connsiteY26" fmla="*/ 774173 h 2398474"/>
              <a:gd name="connsiteX27" fmla="*/ 330119 w 3791985"/>
              <a:gd name="connsiteY27" fmla="*/ 937771 h 2398474"/>
              <a:gd name="connsiteX28" fmla="*/ 350569 w 3791985"/>
              <a:gd name="connsiteY28" fmla="*/ 937771 h 2398474"/>
              <a:gd name="connsiteX29" fmla="*/ 350569 w 3791985"/>
              <a:gd name="connsiteY29" fmla="*/ 1034178 h 2398474"/>
              <a:gd name="connsiteX30" fmla="*/ 362255 w 3791985"/>
              <a:gd name="connsiteY30" fmla="*/ 1034178 h 2398474"/>
              <a:gd name="connsiteX31" fmla="*/ 362255 w 3791985"/>
              <a:gd name="connsiteY31" fmla="*/ 1069235 h 2398474"/>
              <a:gd name="connsiteX32" fmla="*/ 411919 w 3791985"/>
              <a:gd name="connsiteY32" fmla="*/ 1069235 h 2398474"/>
              <a:gd name="connsiteX33" fmla="*/ 411919 w 3791985"/>
              <a:gd name="connsiteY33" fmla="*/ 1092606 h 2398474"/>
              <a:gd name="connsiteX34" fmla="*/ 441133 w 3791985"/>
              <a:gd name="connsiteY34" fmla="*/ 1092606 h 2398474"/>
              <a:gd name="connsiteX35" fmla="*/ 441133 w 3791985"/>
              <a:gd name="connsiteY35" fmla="*/ 1124741 h 2398474"/>
              <a:gd name="connsiteX36" fmla="*/ 441133 w 3791985"/>
              <a:gd name="connsiteY36" fmla="*/ 1124741 h 2398474"/>
              <a:gd name="connsiteX37" fmla="*/ 441133 w 3791985"/>
              <a:gd name="connsiteY37" fmla="*/ 1171484 h 2398474"/>
              <a:gd name="connsiteX38" fmla="*/ 473268 w 3791985"/>
              <a:gd name="connsiteY38" fmla="*/ 1171484 h 2398474"/>
              <a:gd name="connsiteX39" fmla="*/ 473268 w 3791985"/>
              <a:gd name="connsiteY39" fmla="*/ 1226991 h 2398474"/>
              <a:gd name="connsiteX40" fmla="*/ 490797 w 3791985"/>
              <a:gd name="connsiteY40" fmla="*/ 1226991 h 2398474"/>
              <a:gd name="connsiteX41" fmla="*/ 490797 w 3791985"/>
              <a:gd name="connsiteY41" fmla="*/ 1291262 h 2398474"/>
              <a:gd name="connsiteX42" fmla="*/ 520011 w 3791985"/>
              <a:gd name="connsiteY42" fmla="*/ 1291262 h 2398474"/>
              <a:gd name="connsiteX43" fmla="*/ 520011 w 3791985"/>
              <a:gd name="connsiteY43" fmla="*/ 1314633 h 2398474"/>
              <a:gd name="connsiteX44" fmla="*/ 560910 w 3791985"/>
              <a:gd name="connsiteY44" fmla="*/ 1314633 h 2398474"/>
              <a:gd name="connsiteX45" fmla="*/ 560910 w 3791985"/>
              <a:gd name="connsiteY45" fmla="*/ 1358454 h 2398474"/>
              <a:gd name="connsiteX46" fmla="*/ 581360 w 3791985"/>
              <a:gd name="connsiteY46" fmla="*/ 1358454 h 2398474"/>
              <a:gd name="connsiteX47" fmla="*/ 581360 w 3791985"/>
              <a:gd name="connsiteY47" fmla="*/ 1411039 h 2398474"/>
              <a:gd name="connsiteX48" fmla="*/ 601810 w 3791985"/>
              <a:gd name="connsiteY48" fmla="*/ 1411039 h 2398474"/>
              <a:gd name="connsiteX49" fmla="*/ 601810 w 3791985"/>
              <a:gd name="connsiteY49" fmla="*/ 1437332 h 2398474"/>
              <a:gd name="connsiteX50" fmla="*/ 657317 w 3791985"/>
              <a:gd name="connsiteY50" fmla="*/ 1437332 h 2398474"/>
              <a:gd name="connsiteX51" fmla="*/ 657317 w 3791985"/>
              <a:gd name="connsiteY51" fmla="*/ 1498681 h 2398474"/>
              <a:gd name="connsiteX52" fmla="*/ 718666 w 3791985"/>
              <a:gd name="connsiteY52" fmla="*/ 1498681 h 2398474"/>
              <a:gd name="connsiteX53" fmla="*/ 718666 w 3791985"/>
              <a:gd name="connsiteY53" fmla="*/ 1536660 h 2398474"/>
              <a:gd name="connsiteX54" fmla="*/ 753723 w 3791985"/>
              <a:gd name="connsiteY54" fmla="*/ 1536660 h 2398474"/>
              <a:gd name="connsiteX55" fmla="*/ 753723 w 3791985"/>
              <a:gd name="connsiteY55" fmla="*/ 1565874 h 2398474"/>
              <a:gd name="connsiteX56" fmla="*/ 774173 w 3791985"/>
              <a:gd name="connsiteY56" fmla="*/ 1565874 h 2398474"/>
              <a:gd name="connsiteX57" fmla="*/ 774173 w 3791985"/>
              <a:gd name="connsiteY57" fmla="*/ 1595088 h 2398474"/>
              <a:gd name="connsiteX58" fmla="*/ 817994 w 3791985"/>
              <a:gd name="connsiteY58" fmla="*/ 1595088 h 2398474"/>
              <a:gd name="connsiteX59" fmla="*/ 817994 w 3791985"/>
              <a:gd name="connsiteY59" fmla="*/ 1627223 h 2398474"/>
              <a:gd name="connsiteX60" fmla="*/ 847208 w 3791985"/>
              <a:gd name="connsiteY60" fmla="*/ 1627223 h 2398474"/>
              <a:gd name="connsiteX61" fmla="*/ 847208 w 3791985"/>
              <a:gd name="connsiteY61" fmla="*/ 1668123 h 2398474"/>
              <a:gd name="connsiteX62" fmla="*/ 879344 w 3791985"/>
              <a:gd name="connsiteY62" fmla="*/ 1668123 h 2398474"/>
              <a:gd name="connsiteX63" fmla="*/ 879344 w 3791985"/>
              <a:gd name="connsiteY63" fmla="*/ 1706101 h 2398474"/>
              <a:gd name="connsiteX64" fmla="*/ 879344 w 3791985"/>
              <a:gd name="connsiteY64" fmla="*/ 1706101 h 2398474"/>
              <a:gd name="connsiteX65" fmla="*/ 879344 w 3791985"/>
              <a:gd name="connsiteY65" fmla="*/ 1752844 h 2398474"/>
              <a:gd name="connsiteX66" fmla="*/ 926086 w 3791985"/>
              <a:gd name="connsiteY66" fmla="*/ 1752844 h 2398474"/>
              <a:gd name="connsiteX67" fmla="*/ 926086 w 3791985"/>
              <a:gd name="connsiteY67" fmla="*/ 1790822 h 2398474"/>
              <a:gd name="connsiteX68" fmla="*/ 955300 w 3791985"/>
              <a:gd name="connsiteY68" fmla="*/ 1790822 h 2398474"/>
              <a:gd name="connsiteX69" fmla="*/ 955300 w 3791985"/>
              <a:gd name="connsiteY69" fmla="*/ 1811272 h 2398474"/>
              <a:gd name="connsiteX70" fmla="*/ 1037100 w 3791985"/>
              <a:gd name="connsiteY70" fmla="*/ 1811272 h 2398474"/>
              <a:gd name="connsiteX71" fmla="*/ 1037100 w 3791985"/>
              <a:gd name="connsiteY71" fmla="*/ 1831722 h 2398474"/>
              <a:gd name="connsiteX72" fmla="*/ 1086763 w 3791985"/>
              <a:gd name="connsiteY72" fmla="*/ 1831722 h 2398474"/>
              <a:gd name="connsiteX73" fmla="*/ 1086763 w 3791985"/>
              <a:gd name="connsiteY73" fmla="*/ 1884307 h 2398474"/>
              <a:gd name="connsiteX74" fmla="*/ 1142270 w 3791985"/>
              <a:gd name="connsiteY74" fmla="*/ 1884307 h 2398474"/>
              <a:gd name="connsiteX75" fmla="*/ 1142270 w 3791985"/>
              <a:gd name="connsiteY75" fmla="*/ 1925207 h 2398474"/>
              <a:gd name="connsiteX76" fmla="*/ 1168563 w 3791985"/>
              <a:gd name="connsiteY76" fmla="*/ 1925207 h 2398474"/>
              <a:gd name="connsiteX77" fmla="*/ 1168563 w 3791985"/>
              <a:gd name="connsiteY77" fmla="*/ 1960263 h 2398474"/>
              <a:gd name="connsiteX78" fmla="*/ 1229912 w 3791985"/>
              <a:gd name="connsiteY78" fmla="*/ 1960263 h 2398474"/>
              <a:gd name="connsiteX79" fmla="*/ 1229912 w 3791985"/>
              <a:gd name="connsiteY79" fmla="*/ 1980713 h 2398474"/>
              <a:gd name="connsiteX80" fmla="*/ 1288340 w 3791985"/>
              <a:gd name="connsiteY80" fmla="*/ 1980713 h 2398474"/>
              <a:gd name="connsiteX81" fmla="*/ 1288340 w 3791985"/>
              <a:gd name="connsiteY81" fmla="*/ 2012849 h 2398474"/>
              <a:gd name="connsiteX82" fmla="*/ 1317554 w 3791985"/>
              <a:gd name="connsiteY82" fmla="*/ 2012849 h 2398474"/>
              <a:gd name="connsiteX83" fmla="*/ 1317554 w 3791985"/>
              <a:gd name="connsiteY83" fmla="*/ 2042063 h 2398474"/>
              <a:gd name="connsiteX84" fmla="*/ 1364297 w 3791985"/>
              <a:gd name="connsiteY84" fmla="*/ 2042063 h 2398474"/>
              <a:gd name="connsiteX85" fmla="*/ 1364297 w 3791985"/>
              <a:gd name="connsiteY85" fmla="*/ 2065434 h 2398474"/>
              <a:gd name="connsiteX86" fmla="*/ 1411039 w 3791985"/>
              <a:gd name="connsiteY86" fmla="*/ 2065434 h 2398474"/>
              <a:gd name="connsiteX87" fmla="*/ 1411039 w 3791985"/>
              <a:gd name="connsiteY87" fmla="*/ 2082963 h 2398474"/>
              <a:gd name="connsiteX88" fmla="*/ 1481153 w 3791985"/>
              <a:gd name="connsiteY88" fmla="*/ 2082963 h 2398474"/>
              <a:gd name="connsiteX89" fmla="*/ 1481153 w 3791985"/>
              <a:gd name="connsiteY89" fmla="*/ 2082963 h 2398474"/>
              <a:gd name="connsiteX90" fmla="*/ 1522053 w 3791985"/>
              <a:gd name="connsiteY90" fmla="*/ 2082963 h 2398474"/>
              <a:gd name="connsiteX91" fmla="*/ 1522053 w 3791985"/>
              <a:gd name="connsiteY91" fmla="*/ 2118019 h 2398474"/>
              <a:gd name="connsiteX92" fmla="*/ 1580481 w 3791985"/>
              <a:gd name="connsiteY92" fmla="*/ 2118019 h 2398474"/>
              <a:gd name="connsiteX93" fmla="*/ 1580481 w 3791985"/>
              <a:gd name="connsiteY93" fmla="*/ 2118019 h 2398474"/>
              <a:gd name="connsiteX94" fmla="*/ 1618459 w 3791985"/>
              <a:gd name="connsiteY94" fmla="*/ 2118019 h 2398474"/>
              <a:gd name="connsiteX95" fmla="*/ 1618459 w 3791985"/>
              <a:gd name="connsiteY95" fmla="*/ 2158919 h 2398474"/>
              <a:gd name="connsiteX96" fmla="*/ 1709023 w 3791985"/>
              <a:gd name="connsiteY96" fmla="*/ 2158919 h 2398474"/>
              <a:gd name="connsiteX97" fmla="*/ 1709023 w 3791985"/>
              <a:gd name="connsiteY97" fmla="*/ 2185212 h 2398474"/>
              <a:gd name="connsiteX98" fmla="*/ 1758687 w 3791985"/>
              <a:gd name="connsiteY98" fmla="*/ 2185212 h 2398474"/>
              <a:gd name="connsiteX99" fmla="*/ 1758687 w 3791985"/>
              <a:gd name="connsiteY99" fmla="*/ 2211504 h 2398474"/>
              <a:gd name="connsiteX100" fmla="*/ 1995321 w 3791985"/>
              <a:gd name="connsiteY100" fmla="*/ 2211504 h 2398474"/>
              <a:gd name="connsiteX101" fmla="*/ 1995321 w 3791985"/>
              <a:gd name="connsiteY101" fmla="*/ 2237797 h 2398474"/>
              <a:gd name="connsiteX102" fmla="*/ 2044985 w 3791985"/>
              <a:gd name="connsiteY102" fmla="*/ 2237797 h 2398474"/>
              <a:gd name="connsiteX103" fmla="*/ 2044985 w 3791985"/>
              <a:gd name="connsiteY103" fmla="*/ 2272854 h 2398474"/>
              <a:gd name="connsiteX104" fmla="*/ 2065434 w 3791985"/>
              <a:gd name="connsiteY104" fmla="*/ 2272854 h 2398474"/>
              <a:gd name="connsiteX105" fmla="*/ 2065434 w 3791985"/>
              <a:gd name="connsiteY105" fmla="*/ 2272854 h 2398474"/>
              <a:gd name="connsiteX106" fmla="*/ 2068357 w 3791985"/>
              <a:gd name="connsiteY106" fmla="*/ 2290383 h 2398474"/>
              <a:gd name="connsiteX107" fmla="*/ 2410160 w 3791985"/>
              <a:gd name="connsiteY107" fmla="*/ 2290383 h 2398474"/>
              <a:gd name="connsiteX108" fmla="*/ 2410160 w 3791985"/>
              <a:gd name="connsiteY108" fmla="*/ 2290383 h 2398474"/>
              <a:gd name="connsiteX109" fmla="*/ 2410160 w 3791985"/>
              <a:gd name="connsiteY109" fmla="*/ 2325439 h 2398474"/>
              <a:gd name="connsiteX110" fmla="*/ 2483195 w 3791985"/>
              <a:gd name="connsiteY110" fmla="*/ 2325439 h 2398474"/>
              <a:gd name="connsiteX111" fmla="*/ 2851293 w 3791985"/>
              <a:gd name="connsiteY111" fmla="*/ 2325439 h 2398474"/>
              <a:gd name="connsiteX112" fmla="*/ 2851293 w 3791985"/>
              <a:gd name="connsiteY112" fmla="*/ 2342968 h 2398474"/>
              <a:gd name="connsiteX113" fmla="*/ 2880507 w 3791985"/>
              <a:gd name="connsiteY113" fmla="*/ 2342968 h 2398474"/>
              <a:gd name="connsiteX114" fmla="*/ 2880507 w 3791985"/>
              <a:gd name="connsiteY114" fmla="*/ 2342968 h 2398474"/>
              <a:gd name="connsiteX115" fmla="*/ 2889271 w 3791985"/>
              <a:gd name="connsiteY115" fmla="*/ 2351732 h 2398474"/>
              <a:gd name="connsiteX116" fmla="*/ 3330403 w 3791985"/>
              <a:gd name="connsiteY116" fmla="*/ 2351732 h 2398474"/>
              <a:gd name="connsiteX117" fmla="*/ 3330403 w 3791985"/>
              <a:gd name="connsiteY117" fmla="*/ 2375103 h 2398474"/>
              <a:gd name="connsiteX118" fmla="*/ 3730636 w 3791985"/>
              <a:gd name="connsiteY118" fmla="*/ 2375103 h 2398474"/>
              <a:gd name="connsiteX119" fmla="*/ 3730636 w 3791985"/>
              <a:gd name="connsiteY119" fmla="*/ 2398474 h 2398474"/>
              <a:gd name="connsiteX120" fmla="*/ 3791985 w 3791985"/>
              <a:gd name="connsiteY120" fmla="*/ 2398474 h 2398474"/>
              <a:gd name="connsiteX0" fmla="*/ 0 w 3791985"/>
              <a:gd name="connsiteY0" fmla="*/ 0 h 2398474"/>
              <a:gd name="connsiteX1" fmla="*/ 58429 w 3791985"/>
              <a:gd name="connsiteY1" fmla="*/ 0 h 2398474"/>
              <a:gd name="connsiteX2" fmla="*/ 58429 w 3791985"/>
              <a:gd name="connsiteY2" fmla="*/ 43821 h 2398474"/>
              <a:gd name="connsiteX3" fmla="*/ 78878 w 3791985"/>
              <a:gd name="connsiteY3" fmla="*/ 43821 h 2398474"/>
              <a:gd name="connsiteX4" fmla="*/ 78878 w 3791985"/>
              <a:gd name="connsiteY4" fmla="*/ 102249 h 2398474"/>
              <a:gd name="connsiteX5" fmla="*/ 119778 w 3791985"/>
              <a:gd name="connsiteY5" fmla="*/ 102249 h 2398474"/>
              <a:gd name="connsiteX6" fmla="*/ 119778 w 3791985"/>
              <a:gd name="connsiteY6" fmla="*/ 172363 h 2398474"/>
              <a:gd name="connsiteX7" fmla="*/ 143149 w 3791985"/>
              <a:gd name="connsiteY7" fmla="*/ 172363 h 2398474"/>
              <a:gd name="connsiteX8" fmla="*/ 143149 w 3791985"/>
              <a:gd name="connsiteY8" fmla="*/ 230791 h 2398474"/>
              <a:gd name="connsiteX9" fmla="*/ 160678 w 3791985"/>
              <a:gd name="connsiteY9" fmla="*/ 230791 h 2398474"/>
              <a:gd name="connsiteX10" fmla="*/ 160678 w 3791985"/>
              <a:gd name="connsiteY10" fmla="*/ 315512 h 2398474"/>
              <a:gd name="connsiteX11" fmla="*/ 186970 w 3791985"/>
              <a:gd name="connsiteY11" fmla="*/ 315512 h 2398474"/>
              <a:gd name="connsiteX12" fmla="*/ 186970 w 3791985"/>
              <a:gd name="connsiteY12" fmla="*/ 344726 h 2398474"/>
              <a:gd name="connsiteX13" fmla="*/ 204499 w 3791985"/>
              <a:gd name="connsiteY13" fmla="*/ 344726 h 2398474"/>
              <a:gd name="connsiteX14" fmla="*/ 204499 w 3791985"/>
              <a:gd name="connsiteY14" fmla="*/ 403154 h 2398474"/>
              <a:gd name="connsiteX15" fmla="*/ 224949 w 3791985"/>
              <a:gd name="connsiteY15" fmla="*/ 403154 h 2398474"/>
              <a:gd name="connsiteX16" fmla="*/ 224949 w 3791985"/>
              <a:gd name="connsiteY16" fmla="*/ 432368 h 2398474"/>
              <a:gd name="connsiteX17" fmla="*/ 224949 w 3791985"/>
              <a:gd name="connsiteY17" fmla="*/ 432368 h 2398474"/>
              <a:gd name="connsiteX18" fmla="*/ 254163 w 3791985"/>
              <a:gd name="connsiteY18" fmla="*/ 432368 h 2398474"/>
              <a:gd name="connsiteX19" fmla="*/ 254163 w 3791985"/>
              <a:gd name="connsiteY19" fmla="*/ 514168 h 2398474"/>
              <a:gd name="connsiteX20" fmla="*/ 254163 w 3791985"/>
              <a:gd name="connsiteY20" fmla="*/ 514168 h 2398474"/>
              <a:gd name="connsiteX21" fmla="*/ 254163 w 3791985"/>
              <a:gd name="connsiteY21" fmla="*/ 557989 h 2398474"/>
              <a:gd name="connsiteX22" fmla="*/ 295062 w 3791985"/>
              <a:gd name="connsiteY22" fmla="*/ 557989 h 2398474"/>
              <a:gd name="connsiteX23" fmla="*/ 295062 w 3791985"/>
              <a:gd name="connsiteY23" fmla="*/ 633945 h 2398474"/>
              <a:gd name="connsiteX24" fmla="*/ 312591 w 3791985"/>
              <a:gd name="connsiteY24" fmla="*/ 633945 h 2398474"/>
              <a:gd name="connsiteX25" fmla="*/ 312591 w 3791985"/>
              <a:gd name="connsiteY25" fmla="*/ 774173 h 2398474"/>
              <a:gd name="connsiteX26" fmla="*/ 330119 w 3791985"/>
              <a:gd name="connsiteY26" fmla="*/ 774173 h 2398474"/>
              <a:gd name="connsiteX27" fmla="*/ 330119 w 3791985"/>
              <a:gd name="connsiteY27" fmla="*/ 937771 h 2398474"/>
              <a:gd name="connsiteX28" fmla="*/ 350569 w 3791985"/>
              <a:gd name="connsiteY28" fmla="*/ 937771 h 2398474"/>
              <a:gd name="connsiteX29" fmla="*/ 350569 w 3791985"/>
              <a:gd name="connsiteY29" fmla="*/ 1034178 h 2398474"/>
              <a:gd name="connsiteX30" fmla="*/ 362255 w 3791985"/>
              <a:gd name="connsiteY30" fmla="*/ 1034178 h 2398474"/>
              <a:gd name="connsiteX31" fmla="*/ 362255 w 3791985"/>
              <a:gd name="connsiteY31" fmla="*/ 1069235 h 2398474"/>
              <a:gd name="connsiteX32" fmla="*/ 411919 w 3791985"/>
              <a:gd name="connsiteY32" fmla="*/ 1069235 h 2398474"/>
              <a:gd name="connsiteX33" fmla="*/ 411919 w 3791985"/>
              <a:gd name="connsiteY33" fmla="*/ 1092606 h 2398474"/>
              <a:gd name="connsiteX34" fmla="*/ 441133 w 3791985"/>
              <a:gd name="connsiteY34" fmla="*/ 1092606 h 2398474"/>
              <a:gd name="connsiteX35" fmla="*/ 441133 w 3791985"/>
              <a:gd name="connsiteY35" fmla="*/ 1124741 h 2398474"/>
              <a:gd name="connsiteX36" fmla="*/ 441133 w 3791985"/>
              <a:gd name="connsiteY36" fmla="*/ 1124741 h 2398474"/>
              <a:gd name="connsiteX37" fmla="*/ 441133 w 3791985"/>
              <a:gd name="connsiteY37" fmla="*/ 1171484 h 2398474"/>
              <a:gd name="connsiteX38" fmla="*/ 473268 w 3791985"/>
              <a:gd name="connsiteY38" fmla="*/ 1171484 h 2398474"/>
              <a:gd name="connsiteX39" fmla="*/ 473268 w 3791985"/>
              <a:gd name="connsiteY39" fmla="*/ 1226991 h 2398474"/>
              <a:gd name="connsiteX40" fmla="*/ 490797 w 3791985"/>
              <a:gd name="connsiteY40" fmla="*/ 1226991 h 2398474"/>
              <a:gd name="connsiteX41" fmla="*/ 490797 w 3791985"/>
              <a:gd name="connsiteY41" fmla="*/ 1291262 h 2398474"/>
              <a:gd name="connsiteX42" fmla="*/ 520011 w 3791985"/>
              <a:gd name="connsiteY42" fmla="*/ 1291262 h 2398474"/>
              <a:gd name="connsiteX43" fmla="*/ 520011 w 3791985"/>
              <a:gd name="connsiteY43" fmla="*/ 1314633 h 2398474"/>
              <a:gd name="connsiteX44" fmla="*/ 560910 w 3791985"/>
              <a:gd name="connsiteY44" fmla="*/ 1314633 h 2398474"/>
              <a:gd name="connsiteX45" fmla="*/ 560910 w 3791985"/>
              <a:gd name="connsiteY45" fmla="*/ 1358454 h 2398474"/>
              <a:gd name="connsiteX46" fmla="*/ 581360 w 3791985"/>
              <a:gd name="connsiteY46" fmla="*/ 1358454 h 2398474"/>
              <a:gd name="connsiteX47" fmla="*/ 581360 w 3791985"/>
              <a:gd name="connsiteY47" fmla="*/ 1411039 h 2398474"/>
              <a:gd name="connsiteX48" fmla="*/ 601810 w 3791985"/>
              <a:gd name="connsiteY48" fmla="*/ 1411039 h 2398474"/>
              <a:gd name="connsiteX49" fmla="*/ 601810 w 3791985"/>
              <a:gd name="connsiteY49" fmla="*/ 1437332 h 2398474"/>
              <a:gd name="connsiteX50" fmla="*/ 657317 w 3791985"/>
              <a:gd name="connsiteY50" fmla="*/ 1437332 h 2398474"/>
              <a:gd name="connsiteX51" fmla="*/ 657317 w 3791985"/>
              <a:gd name="connsiteY51" fmla="*/ 1498681 h 2398474"/>
              <a:gd name="connsiteX52" fmla="*/ 718666 w 3791985"/>
              <a:gd name="connsiteY52" fmla="*/ 1498681 h 2398474"/>
              <a:gd name="connsiteX53" fmla="*/ 718666 w 3791985"/>
              <a:gd name="connsiteY53" fmla="*/ 1536660 h 2398474"/>
              <a:gd name="connsiteX54" fmla="*/ 753723 w 3791985"/>
              <a:gd name="connsiteY54" fmla="*/ 1536660 h 2398474"/>
              <a:gd name="connsiteX55" fmla="*/ 753723 w 3791985"/>
              <a:gd name="connsiteY55" fmla="*/ 1565874 h 2398474"/>
              <a:gd name="connsiteX56" fmla="*/ 774173 w 3791985"/>
              <a:gd name="connsiteY56" fmla="*/ 1565874 h 2398474"/>
              <a:gd name="connsiteX57" fmla="*/ 774173 w 3791985"/>
              <a:gd name="connsiteY57" fmla="*/ 1595088 h 2398474"/>
              <a:gd name="connsiteX58" fmla="*/ 817994 w 3791985"/>
              <a:gd name="connsiteY58" fmla="*/ 1595088 h 2398474"/>
              <a:gd name="connsiteX59" fmla="*/ 817994 w 3791985"/>
              <a:gd name="connsiteY59" fmla="*/ 1627223 h 2398474"/>
              <a:gd name="connsiteX60" fmla="*/ 847208 w 3791985"/>
              <a:gd name="connsiteY60" fmla="*/ 1627223 h 2398474"/>
              <a:gd name="connsiteX61" fmla="*/ 847208 w 3791985"/>
              <a:gd name="connsiteY61" fmla="*/ 1668123 h 2398474"/>
              <a:gd name="connsiteX62" fmla="*/ 879344 w 3791985"/>
              <a:gd name="connsiteY62" fmla="*/ 1668123 h 2398474"/>
              <a:gd name="connsiteX63" fmla="*/ 879344 w 3791985"/>
              <a:gd name="connsiteY63" fmla="*/ 1706101 h 2398474"/>
              <a:gd name="connsiteX64" fmla="*/ 879344 w 3791985"/>
              <a:gd name="connsiteY64" fmla="*/ 1706101 h 2398474"/>
              <a:gd name="connsiteX65" fmla="*/ 879344 w 3791985"/>
              <a:gd name="connsiteY65" fmla="*/ 1752844 h 2398474"/>
              <a:gd name="connsiteX66" fmla="*/ 926086 w 3791985"/>
              <a:gd name="connsiteY66" fmla="*/ 1752844 h 2398474"/>
              <a:gd name="connsiteX67" fmla="*/ 926086 w 3791985"/>
              <a:gd name="connsiteY67" fmla="*/ 1790822 h 2398474"/>
              <a:gd name="connsiteX68" fmla="*/ 955300 w 3791985"/>
              <a:gd name="connsiteY68" fmla="*/ 1790822 h 2398474"/>
              <a:gd name="connsiteX69" fmla="*/ 955300 w 3791985"/>
              <a:gd name="connsiteY69" fmla="*/ 1811272 h 2398474"/>
              <a:gd name="connsiteX70" fmla="*/ 1037100 w 3791985"/>
              <a:gd name="connsiteY70" fmla="*/ 1811272 h 2398474"/>
              <a:gd name="connsiteX71" fmla="*/ 1037100 w 3791985"/>
              <a:gd name="connsiteY71" fmla="*/ 1831722 h 2398474"/>
              <a:gd name="connsiteX72" fmla="*/ 1086763 w 3791985"/>
              <a:gd name="connsiteY72" fmla="*/ 1831722 h 2398474"/>
              <a:gd name="connsiteX73" fmla="*/ 1086763 w 3791985"/>
              <a:gd name="connsiteY73" fmla="*/ 1884307 h 2398474"/>
              <a:gd name="connsiteX74" fmla="*/ 1142270 w 3791985"/>
              <a:gd name="connsiteY74" fmla="*/ 1884307 h 2398474"/>
              <a:gd name="connsiteX75" fmla="*/ 1142270 w 3791985"/>
              <a:gd name="connsiteY75" fmla="*/ 1925207 h 2398474"/>
              <a:gd name="connsiteX76" fmla="*/ 1168563 w 3791985"/>
              <a:gd name="connsiteY76" fmla="*/ 1925207 h 2398474"/>
              <a:gd name="connsiteX77" fmla="*/ 1168563 w 3791985"/>
              <a:gd name="connsiteY77" fmla="*/ 1960263 h 2398474"/>
              <a:gd name="connsiteX78" fmla="*/ 1229912 w 3791985"/>
              <a:gd name="connsiteY78" fmla="*/ 1960263 h 2398474"/>
              <a:gd name="connsiteX79" fmla="*/ 1229912 w 3791985"/>
              <a:gd name="connsiteY79" fmla="*/ 1980713 h 2398474"/>
              <a:gd name="connsiteX80" fmla="*/ 1288340 w 3791985"/>
              <a:gd name="connsiteY80" fmla="*/ 1980713 h 2398474"/>
              <a:gd name="connsiteX81" fmla="*/ 1288340 w 3791985"/>
              <a:gd name="connsiteY81" fmla="*/ 2012849 h 2398474"/>
              <a:gd name="connsiteX82" fmla="*/ 1317554 w 3791985"/>
              <a:gd name="connsiteY82" fmla="*/ 2012849 h 2398474"/>
              <a:gd name="connsiteX83" fmla="*/ 1317554 w 3791985"/>
              <a:gd name="connsiteY83" fmla="*/ 2042063 h 2398474"/>
              <a:gd name="connsiteX84" fmla="*/ 1364297 w 3791985"/>
              <a:gd name="connsiteY84" fmla="*/ 2042063 h 2398474"/>
              <a:gd name="connsiteX85" fmla="*/ 1364297 w 3791985"/>
              <a:gd name="connsiteY85" fmla="*/ 2065434 h 2398474"/>
              <a:gd name="connsiteX86" fmla="*/ 1411039 w 3791985"/>
              <a:gd name="connsiteY86" fmla="*/ 2065434 h 2398474"/>
              <a:gd name="connsiteX87" fmla="*/ 1411039 w 3791985"/>
              <a:gd name="connsiteY87" fmla="*/ 2082963 h 2398474"/>
              <a:gd name="connsiteX88" fmla="*/ 1481153 w 3791985"/>
              <a:gd name="connsiteY88" fmla="*/ 2082963 h 2398474"/>
              <a:gd name="connsiteX89" fmla="*/ 1481153 w 3791985"/>
              <a:gd name="connsiteY89" fmla="*/ 2082963 h 2398474"/>
              <a:gd name="connsiteX90" fmla="*/ 1522053 w 3791985"/>
              <a:gd name="connsiteY90" fmla="*/ 2082963 h 2398474"/>
              <a:gd name="connsiteX91" fmla="*/ 1522053 w 3791985"/>
              <a:gd name="connsiteY91" fmla="*/ 2118019 h 2398474"/>
              <a:gd name="connsiteX92" fmla="*/ 1580481 w 3791985"/>
              <a:gd name="connsiteY92" fmla="*/ 2118019 h 2398474"/>
              <a:gd name="connsiteX93" fmla="*/ 1580481 w 3791985"/>
              <a:gd name="connsiteY93" fmla="*/ 2118019 h 2398474"/>
              <a:gd name="connsiteX94" fmla="*/ 1618459 w 3791985"/>
              <a:gd name="connsiteY94" fmla="*/ 2118019 h 2398474"/>
              <a:gd name="connsiteX95" fmla="*/ 1618459 w 3791985"/>
              <a:gd name="connsiteY95" fmla="*/ 2158919 h 2398474"/>
              <a:gd name="connsiteX96" fmla="*/ 1709023 w 3791985"/>
              <a:gd name="connsiteY96" fmla="*/ 2158919 h 2398474"/>
              <a:gd name="connsiteX97" fmla="*/ 1709023 w 3791985"/>
              <a:gd name="connsiteY97" fmla="*/ 2185212 h 2398474"/>
              <a:gd name="connsiteX98" fmla="*/ 1758687 w 3791985"/>
              <a:gd name="connsiteY98" fmla="*/ 2185212 h 2398474"/>
              <a:gd name="connsiteX99" fmla="*/ 1758687 w 3791985"/>
              <a:gd name="connsiteY99" fmla="*/ 2211504 h 2398474"/>
              <a:gd name="connsiteX100" fmla="*/ 1995321 w 3791985"/>
              <a:gd name="connsiteY100" fmla="*/ 2211504 h 2398474"/>
              <a:gd name="connsiteX101" fmla="*/ 1995321 w 3791985"/>
              <a:gd name="connsiteY101" fmla="*/ 2237797 h 2398474"/>
              <a:gd name="connsiteX102" fmla="*/ 2044985 w 3791985"/>
              <a:gd name="connsiteY102" fmla="*/ 2237797 h 2398474"/>
              <a:gd name="connsiteX103" fmla="*/ 2044985 w 3791985"/>
              <a:gd name="connsiteY103" fmla="*/ 2272854 h 2398474"/>
              <a:gd name="connsiteX104" fmla="*/ 2065434 w 3791985"/>
              <a:gd name="connsiteY104" fmla="*/ 2272854 h 2398474"/>
              <a:gd name="connsiteX105" fmla="*/ 2065434 w 3791985"/>
              <a:gd name="connsiteY105" fmla="*/ 2272854 h 2398474"/>
              <a:gd name="connsiteX106" fmla="*/ 2068357 w 3791985"/>
              <a:gd name="connsiteY106" fmla="*/ 2290383 h 2398474"/>
              <a:gd name="connsiteX107" fmla="*/ 2410160 w 3791985"/>
              <a:gd name="connsiteY107" fmla="*/ 2290383 h 2398474"/>
              <a:gd name="connsiteX108" fmla="*/ 2410160 w 3791985"/>
              <a:gd name="connsiteY108" fmla="*/ 2290383 h 2398474"/>
              <a:gd name="connsiteX109" fmla="*/ 2410160 w 3791985"/>
              <a:gd name="connsiteY109" fmla="*/ 2325439 h 2398474"/>
              <a:gd name="connsiteX110" fmla="*/ 2483195 w 3791985"/>
              <a:gd name="connsiteY110" fmla="*/ 2325439 h 2398474"/>
              <a:gd name="connsiteX111" fmla="*/ 2851293 w 3791985"/>
              <a:gd name="connsiteY111" fmla="*/ 2325439 h 2398474"/>
              <a:gd name="connsiteX112" fmla="*/ 2851293 w 3791985"/>
              <a:gd name="connsiteY112" fmla="*/ 2342968 h 2398474"/>
              <a:gd name="connsiteX113" fmla="*/ 2880507 w 3791985"/>
              <a:gd name="connsiteY113" fmla="*/ 2342968 h 2398474"/>
              <a:gd name="connsiteX114" fmla="*/ 2880507 w 3791985"/>
              <a:gd name="connsiteY114" fmla="*/ 2342968 h 2398474"/>
              <a:gd name="connsiteX115" fmla="*/ 2882581 w 3791985"/>
              <a:gd name="connsiteY115" fmla="*/ 2351732 h 2398474"/>
              <a:gd name="connsiteX116" fmla="*/ 3330403 w 3791985"/>
              <a:gd name="connsiteY116" fmla="*/ 2351732 h 2398474"/>
              <a:gd name="connsiteX117" fmla="*/ 3330403 w 3791985"/>
              <a:gd name="connsiteY117" fmla="*/ 2375103 h 2398474"/>
              <a:gd name="connsiteX118" fmla="*/ 3730636 w 3791985"/>
              <a:gd name="connsiteY118" fmla="*/ 2375103 h 2398474"/>
              <a:gd name="connsiteX119" fmla="*/ 3730636 w 3791985"/>
              <a:gd name="connsiteY119" fmla="*/ 2398474 h 2398474"/>
              <a:gd name="connsiteX120" fmla="*/ 3791985 w 3791985"/>
              <a:gd name="connsiteY120" fmla="*/ 2398474 h 2398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3791985" h="2398474">
                <a:moveTo>
                  <a:pt x="0" y="0"/>
                </a:moveTo>
                <a:lnTo>
                  <a:pt x="58429" y="0"/>
                </a:lnTo>
                <a:lnTo>
                  <a:pt x="58429" y="43821"/>
                </a:lnTo>
                <a:lnTo>
                  <a:pt x="78878" y="43821"/>
                </a:lnTo>
                <a:lnTo>
                  <a:pt x="78878" y="102249"/>
                </a:lnTo>
                <a:lnTo>
                  <a:pt x="119778" y="102249"/>
                </a:lnTo>
                <a:lnTo>
                  <a:pt x="119778" y="172363"/>
                </a:lnTo>
                <a:lnTo>
                  <a:pt x="143149" y="172363"/>
                </a:lnTo>
                <a:lnTo>
                  <a:pt x="143149" y="230791"/>
                </a:lnTo>
                <a:lnTo>
                  <a:pt x="160678" y="230791"/>
                </a:lnTo>
                <a:lnTo>
                  <a:pt x="160678" y="315512"/>
                </a:lnTo>
                <a:lnTo>
                  <a:pt x="186970" y="315512"/>
                </a:lnTo>
                <a:lnTo>
                  <a:pt x="186970" y="344726"/>
                </a:lnTo>
                <a:lnTo>
                  <a:pt x="204499" y="344726"/>
                </a:lnTo>
                <a:lnTo>
                  <a:pt x="204499" y="403154"/>
                </a:lnTo>
                <a:lnTo>
                  <a:pt x="224949" y="403154"/>
                </a:lnTo>
                <a:lnTo>
                  <a:pt x="224949" y="432368"/>
                </a:lnTo>
                <a:lnTo>
                  <a:pt x="224949" y="432368"/>
                </a:lnTo>
                <a:lnTo>
                  <a:pt x="254163" y="432368"/>
                </a:lnTo>
                <a:lnTo>
                  <a:pt x="254163" y="514168"/>
                </a:lnTo>
                <a:lnTo>
                  <a:pt x="254163" y="514168"/>
                </a:lnTo>
                <a:lnTo>
                  <a:pt x="254163" y="557989"/>
                </a:lnTo>
                <a:lnTo>
                  <a:pt x="295062" y="557989"/>
                </a:lnTo>
                <a:lnTo>
                  <a:pt x="295062" y="633945"/>
                </a:lnTo>
                <a:lnTo>
                  <a:pt x="312591" y="633945"/>
                </a:lnTo>
                <a:lnTo>
                  <a:pt x="312591" y="774173"/>
                </a:lnTo>
                <a:lnTo>
                  <a:pt x="330119" y="774173"/>
                </a:lnTo>
                <a:lnTo>
                  <a:pt x="330119" y="937771"/>
                </a:lnTo>
                <a:lnTo>
                  <a:pt x="350569" y="937771"/>
                </a:lnTo>
                <a:lnTo>
                  <a:pt x="350569" y="1034178"/>
                </a:lnTo>
                <a:lnTo>
                  <a:pt x="362255" y="1034178"/>
                </a:lnTo>
                <a:lnTo>
                  <a:pt x="362255" y="1069235"/>
                </a:lnTo>
                <a:lnTo>
                  <a:pt x="411919" y="1069235"/>
                </a:lnTo>
                <a:lnTo>
                  <a:pt x="411919" y="1092606"/>
                </a:lnTo>
                <a:lnTo>
                  <a:pt x="441133" y="1092606"/>
                </a:lnTo>
                <a:lnTo>
                  <a:pt x="441133" y="1124741"/>
                </a:lnTo>
                <a:lnTo>
                  <a:pt x="441133" y="1124741"/>
                </a:lnTo>
                <a:lnTo>
                  <a:pt x="441133" y="1171484"/>
                </a:lnTo>
                <a:lnTo>
                  <a:pt x="473268" y="1171484"/>
                </a:lnTo>
                <a:lnTo>
                  <a:pt x="473268" y="1226991"/>
                </a:lnTo>
                <a:lnTo>
                  <a:pt x="490797" y="1226991"/>
                </a:lnTo>
                <a:lnTo>
                  <a:pt x="490797" y="1291262"/>
                </a:lnTo>
                <a:lnTo>
                  <a:pt x="520011" y="1291262"/>
                </a:lnTo>
                <a:lnTo>
                  <a:pt x="520011" y="1314633"/>
                </a:lnTo>
                <a:lnTo>
                  <a:pt x="560910" y="1314633"/>
                </a:lnTo>
                <a:lnTo>
                  <a:pt x="560910" y="1358454"/>
                </a:lnTo>
                <a:lnTo>
                  <a:pt x="581360" y="1358454"/>
                </a:lnTo>
                <a:lnTo>
                  <a:pt x="581360" y="1411039"/>
                </a:lnTo>
                <a:lnTo>
                  <a:pt x="601810" y="1411039"/>
                </a:lnTo>
                <a:lnTo>
                  <a:pt x="601810" y="1437332"/>
                </a:lnTo>
                <a:lnTo>
                  <a:pt x="657317" y="1437332"/>
                </a:lnTo>
                <a:lnTo>
                  <a:pt x="657317" y="1498681"/>
                </a:lnTo>
                <a:lnTo>
                  <a:pt x="718666" y="1498681"/>
                </a:lnTo>
                <a:lnTo>
                  <a:pt x="718666" y="1536660"/>
                </a:lnTo>
                <a:lnTo>
                  <a:pt x="753723" y="1536660"/>
                </a:lnTo>
                <a:lnTo>
                  <a:pt x="753723" y="1565874"/>
                </a:lnTo>
                <a:lnTo>
                  <a:pt x="774173" y="1565874"/>
                </a:lnTo>
                <a:lnTo>
                  <a:pt x="774173" y="1595088"/>
                </a:lnTo>
                <a:lnTo>
                  <a:pt x="817994" y="1595088"/>
                </a:lnTo>
                <a:lnTo>
                  <a:pt x="817994" y="1627223"/>
                </a:lnTo>
                <a:lnTo>
                  <a:pt x="847208" y="1627223"/>
                </a:lnTo>
                <a:lnTo>
                  <a:pt x="847208" y="1668123"/>
                </a:lnTo>
                <a:lnTo>
                  <a:pt x="879344" y="1668123"/>
                </a:lnTo>
                <a:lnTo>
                  <a:pt x="879344" y="1706101"/>
                </a:lnTo>
                <a:lnTo>
                  <a:pt x="879344" y="1706101"/>
                </a:lnTo>
                <a:lnTo>
                  <a:pt x="879344" y="1752844"/>
                </a:lnTo>
                <a:lnTo>
                  <a:pt x="926086" y="1752844"/>
                </a:lnTo>
                <a:lnTo>
                  <a:pt x="926086" y="1790822"/>
                </a:lnTo>
                <a:lnTo>
                  <a:pt x="955300" y="1790822"/>
                </a:lnTo>
                <a:lnTo>
                  <a:pt x="955300" y="1811272"/>
                </a:lnTo>
                <a:lnTo>
                  <a:pt x="1037100" y="1811272"/>
                </a:lnTo>
                <a:lnTo>
                  <a:pt x="1037100" y="1831722"/>
                </a:lnTo>
                <a:lnTo>
                  <a:pt x="1086763" y="1831722"/>
                </a:lnTo>
                <a:lnTo>
                  <a:pt x="1086763" y="1884307"/>
                </a:lnTo>
                <a:lnTo>
                  <a:pt x="1142270" y="1884307"/>
                </a:lnTo>
                <a:lnTo>
                  <a:pt x="1142270" y="1925207"/>
                </a:lnTo>
                <a:lnTo>
                  <a:pt x="1168563" y="1925207"/>
                </a:lnTo>
                <a:lnTo>
                  <a:pt x="1168563" y="1960263"/>
                </a:lnTo>
                <a:lnTo>
                  <a:pt x="1229912" y="1960263"/>
                </a:lnTo>
                <a:lnTo>
                  <a:pt x="1229912" y="1980713"/>
                </a:lnTo>
                <a:lnTo>
                  <a:pt x="1288340" y="1980713"/>
                </a:lnTo>
                <a:lnTo>
                  <a:pt x="1288340" y="2012849"/>
                </a:lnTo>
                <a:lnTo>
                  <a:pt x="1317554" y="2012849"/>
                </a:lnTo>
                <a:lnTo>
                  <a:pt x="1317554" y="2042063"/>
                </a:lnTo>
                <a:lnTo>
                  <a:pt x="1364297" y="2042063"/>
                </a:lnTo>
                <a:lnTo>
                  <a:pt x="1364297" y="2065434"/>
                </a:lnTo>
                <a:lnTo>
                  <a:pt x="1411039" y="2065434"/>
                </a:lnTo>
                <a:lnTo>
                  <a:pt x="1411039" y="2082963"/>
                </a:lnTo>
                <a:lnTo>
                  <a:pt x="1481153" y="2082963"/>
                </a:lnTo>
                <a:lnTo>
                  <a:pt x="1481153" y="2082963"/>
                </a:lnTo>
                <a:lnTo>
                  <a:pt x="1522053" y="2082963"/>
                </a:lnTo>
                <a:lnTo>
                  <a:pt x="1522053" y="2118019"/>
                </a:lnTo>
                <a:lnTo>
                  <a:pt x="1580481" y="2118019"/>
                </a:lnTo>
                <a:lnTo>
                  <a:pt x="1580481" y="2118019"/>
                </a:lnTo>
                <a:lnTo>
                  <a:pt x="1618459" y="2118019"/>
                </a:lnTo>
                <a:lnTo>
                  <a:pt x="1618459" y="2158919"/>
                </a:lnTo>
                <a:lnTo>
                  <a:pt x="1709023" y="2158919"/>
                </a:lnTo>
                <a:lnTo>
                  <a:pt x="1709023" y="2185212"/>
                </a:lnTo>
                <a:lnTo>
                  <a:pt x="1758687" y="2185212"/>
                </a:lnTo>
                <a:lnTo>
                  <a:pt x="1758687" y="2211504"/>
                </a:lnTo>
                <a:lnTo>
                  <a:pt x="1995321" y="2211504"/>
                </a:lnTo>
                <a:lnTo>
                  <a:pt x="1995321" y="2237797"/>
                </a:lnTo>
                <a:lnTo>
                  <a:pt x="2044985" y="2237797"/>
                </a:lnTo>
                <a:lnTo>
                  <a:pt x="2044985" y="2272854"/>
                </a:lnTo>
                <a:lnTo>
                  <a:pt x="2065434" y="2272854"/>
                </a:lnTo>
                <a:lnTo>
                  <a:pt x="2065434" y="2272854"/>
                </a:lnTo>
                <a:lnTo>
                  <a:pt x="2068357" y="2290383"/>
                </a:lnTo>
                <a:lnTo>
                  <a:pt x="2410160" y="2290383"/>
                </a:lnTo>
                <a:lnTo>
                  <a:pt x="2410160" y="2290383"/>
                </a:lnTo>
                <a:lnTo>
                  <a:pt x="2410160" y="2325439"/>
                </a:lnTo>
                <a:lnTo>
                  <a:pt x="2483195" y="2325439"/>
                </a:lnTo>
                <a:lnTo>
                  <a:pt x="2851293" y="2325439"/>
                </a:lnTo>
                <a:lnTo>
                  <a:pt x="2851293" y="2342968"/>
                </a:lnTo>
                <a:lnTo>
                  <a:pt x="2880507" y="2342968"/>
                </a:lnTo>
                <a:lnTo>
                  <a:pt x="2880507" y="2342968"/>
                </a:lnTo>
                <a:lnTo>
                  <a:pt x="2882581" y="2351732"/>
                </a:lnTo>
                <a:lnTo>
                  <a:pt x="3330403" y="2351732"/>
                </a:lnTo>
                <a:lnTo>
                  <a:pt x="3330403" y="2375103"/>
                </a:lnTo>
                <a:lnTo>
                  <a:pt x="3730636" y="2375103"/>
                </a:lnTo>
                <a:lnTo>
                  <a:pt x="3730636" y="2398474"/>
                </a:lnTo>
                <a:lnTo>
                  <a:pt x="3791985" y="2398474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1419" tIns="25717" rIns="51419" bIns="25717" rtlCol="0" anchor="ctr"/>
          <a:lstStyle/>
          <a:p>
            <a:pPr algn="ctr" defTabSz="514172" eaLnBrk="0" hangingPunct="0"/>
            <a:endParaRPr lang="en-US" sz="1050" b="1">
              <a:solidFill>
                <a:srgbClr val="FFFFFF"/>
              </a:solidFill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4711B-F69E-4607-8600-36CFC9F2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CARMENA: PFS, Response, and </a:t>
            </a:r>
            <a:br>
              <a:rPr lang="en-US" dirty="0"/>
            </a:br>
            <a:r>
              <a:rPr lang="en-US" dirty="0"/>
              <a:t>Clinical Benefit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9935E5D0-1104-420C-A391-B43A7F30F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7447" y="4142187"/>
            <a:ext cx="310128" cy="10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F24462-6D83-4F54-9C95-589DF7693E56}"/>
              </a:ext>
            </a:extLst>
          </p:cNvPr>
          <p:cNvSpPr txBox="1"/>
          <p:nvPr/>
        </p:nvSpPr>
        <p:spPr bwMode="auto">
          <a:xfrm>
            <a:off x="3274346" y="1485312"/>
            <a:ext cx="302616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PFS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16B23F-D9BE-4057-8796-C9AD542A18A7}"/>
              </a:ext>
            </a:extLst>
          </p:cNvPr>
          <p:cNvSpPr txBox="1"/>
          <p:nvPr/>
        </p:nvSpPr>
        <p:spPr bwMode="auto">
          <a:xfrm>
            <a:off x="2790627" y="1721442"/>
            <a:ext cx="2126832" cy="67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defTabSz="514172" eaLnBrk="0" hangingPunct="0">
              <a:spcBef>
                <a:spcPct val="5000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		      </a:t>
            </a:r>
            <a:r>
              <a:rPr lang="en-US" sz="9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Median PFS, Mos</a:t>
            </a:r>
            <a:br>
              <a:rPr lang="en-US" sz="900" b="1" u="sng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015873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Nephrectomy → sunitinib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	7.2</a:t>
            </a:r>
            <a:br>
              <a:rPr lang="en-US" sz="900" dirty="0">
                <a:solidFill>
                  <a:srgbClr val="C14026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lang="en-US" sz="900" dirty="0">
                <a:solidFill>
                  <a:srgbClr val="E1471D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Sunitinib alone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		8.3</a:t>
            </a:r>
          </a:p>
          <a:p>
            <a:pPr algn="ctr" defTabSz="514172" eaLnBrk="0" hangingPunct="0">
              <a:spcBef>
                <a:spcPct val="50000"/>
              </a:spcBef>
            </a:pP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HR: 0.82 (95% CI: 0.67-1.00)</a:t>
            </a:r>
          </a:p>
        </p:txBody>
      </p:sp>
      <p:graphicFrame>
        <p:nvGraphicFramePr>
          <p:cNvPr id="13" name="Group 3">
            <a:extLst>
              <a:ext uri="{FF2B5EF4-FFF2-40B4-BE49-F238E27FC236}">
                <a16:creationId xmlns:a16="http://schemas.microsoft.com/office/drawing/2014/main" id="{8EC7B6DC-2656-4377-9F8B-D48881EA9585}"/>
              </a:ext>
            </a:extLst>
          </p:cNvPr>
          <p:cNvGraphicFramePr>
            <a:graphicFrameLocks/>
          </p:cNvGraphicFramePr>
          <p:nvPr/>
        </p:nvGraphicFramePr>
        <p:xfrm>
          <a:off x="5407026" y="788093"/>
          <a:ext cx="2593975" cy="3230868"/>
        </p:xfrm>
        <a:graphic>
          <a:graphicData uri="http://schemas.openxmlformats.org/drawingml/2006/table">
            <a:tbl>
              <a:tblPr/>
              <a:tblGrid>
                <a:gridCol w="956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1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65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15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Response</a:t>
                      </a: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Nephrectomy </a:t>
                      </a: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→ </a:t>
                      </a: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Sunitinib </a:t>
                      </a:r>
                      <a:b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186)</a:t>
                      </a: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Sunitinib </a:t>
                      </a:r>
                      <a:b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 = 213)</a:t>
                      </a: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51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Best overall response, n (%)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CR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PR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SD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PD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NE</a:t>
                      </a: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 = 178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(0.6)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50 (28.1)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64 (36.0)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49 (27.5)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 (7.9)</a:t>
                      </a: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 = 208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62 (29.8)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97 (46.6)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40 (19.2)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 (4.3)</a:t>
                      </a: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ORR, %</a:t>
                      </a: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27.4</a:t>
                      </a: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29.1</a:t>
                      </a: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DCR,* %</a:t>
                      </a: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61.8</a:t>
                      </a: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74.6</a:t>
                      </a: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Clinical benefit,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†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n (%)</a:t>
                      </a: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68 (36.6)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‡</a:t>
                      </a: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102 (47.9)</a:t>
                      </a:r>
                      <a:r>
                        <a:rPr kumimoji="0" 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‡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456" marR="68456" marT="25722" marB="2572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888019"/>
                  </a:ext>
                </a:extLst>
              </a:tr>
            </a:tbl>
          </a:graphicData>
        </a:graphic>
      </p:graphicFrame>
      <p:sp>
        <p:nvSpPr>
          <p:cNvPr id="14" name="Text Box 30">
            <a:extLst>
              <a:ext uri="{FF2B5EF4-FFF2-40B4-BE49-F238E27FC236}">
                <a16:creationId xmlns:a16="http://schemas.microsoft.com/office/drawing/2014/main" id="{F2A94CB7-E801-463D-A5A6-F07B5F12C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8604" y="3998580"/>
            <a:ext cx="2543136" cy="30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884" tIns="25004" rIns="50884" bIns="25004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defTabSz="514172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None/>
            </a:pPr>
            <a:r>
              <a:rPr lang="en-US" alt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*Disease control defined as CR, PR, or SD. </a:t>
            </a:r>
            <a:r>
              <a:rPr lang="en-US" altLang="en-US" sz="825" baseline="30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†</a:t>
            </a:r>
            <a:r>
              <a:rPr lang="en-US" alt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Defined as disease control beyond 12 wks. </a:t>
            </a:r>
            <a:r>
              <a:rPr lang="en-US" altLang="en-US" sz="825" baseline="300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‡</a:t>
            </a:r>
            <a:r>
              <a:rPr lang="en-US" altLang="en-US" sz="825" i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 </a:t>
            </a:r>
            <a:r>
              <a:rPr lang="en-US" alt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= .02</a:t>
            </a:r>
          </a:p>
        </p:txBody>
      </p:sp>
      <p:sp>
        <p:nvSpPr>
          <p:cNvPr id="15" name="Text Box 15">
            <a:extLst>
              <a:ext uri="{FF2B5EF4-FFF2-40B4-BE49-F238E27FC236}">
                <a16:creationId xmlns:a16="http://schemas.microsoft.com/office/drawing/2014/main" id="{E573C527-E729-4DB4-9916-73CDB3185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174" y="4216018"/>
            <a:ext cx="4417517" cy="178894"/>
          </a:xfrm>
          <a:prstGeom prst="rect">
            <a:avLst/>
          </a:prstGeom>
          <a:noFill/>
          <a:ln>
            <a:noFill/>
          </a:ln>
        </p:spPr>
        <p:txBody>
          <a:bodyPr lIns="51419" tIns="25717" rIns="51419" bIns="25717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514172">
              <a:defRPr/>
            </a:pPr>
            <a:r>
              <a:rPr lang="en-US" altLang="en-US" sz="825" b="0" spc="-6" dirty="0">
                <a:solidFill>
                  <a:srgbClr val="45556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Méjean A, et al. ASCO 2018. Abstract LBA3. Méjean A, et al. N Engl J Med. 2018;</a:t>
            </a:r>
            <a:endParaRPr lang="en-US" altLang="en-US" sz="825" b="0" dirty="0">
              <a:solidFill>
                <a:srgbClr val="45556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61B798-1DDC-4F7E-BF5F-EC86C2817B26}"/>
              </a:ext>
            </a:extLst>
          </p:cNvPr>
          <p:cNvGrpSpPr/>
          <p:nvPr/>
        </p:nvGrpSpPr>
        <p:grpSpPr>
          <a:xfrm>
            <a:off x="2163354" y="1727194"/>
            <a:ext cx="36041" cy="1351158"/>
            <a:chOff x="6168730" y="2057400"/>
            <a:chExt cx="70286" cy="2634993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9EE0F02-97A9-45E9-9EF5-0556938A20DE}"/>
                </a:ext>
              </a:extLst>
            </p:cNvPr>
            <p:cNvCxnSpPr/>
            <p:nvPr/>
          </p:nvCxnSpPr>
          <p:spPr bwMode="auto">
            <a:xfrm>
              <a:off x="6168730" y="2320899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C93C40B-D1AE-4B14-ADEE-0AFE9B6898EA}"/>
                </a:ext>
              </a:extLst>
            </p:cNvPr>
            <p:cNvCxnSpPr/>
            <p:nvPr/>
          </p:nvCxnSpPr>
          <p:spPr bwMode="auto">
            <a:xfrm>
              <a:off x="6168730" y="2057400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E73DA2A-B9D0-45DB-A6EB-A92C9D24347C}"/>
                </a:ext>
              </a:extLst>
            </p:cNvPr>
            <p:cNvCxnSpPr/>
            <p:nvPr/>
          </p:nvCxnSpPr>
          <p:spPr bwMode="auto">
            <a:xfrm>
              <a:off x="6168730" y="2584398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61D9222-6CB6-4059-AFCD-A0CC64B4EA99}"/>
                </a:ext>
              </a:extLst>
            </p:cNvPr>
            <p:cNvCxnSpPr/>
            <p:nvPr/>
          </p:nvCxnSpPr>
          <p:spPr bwMode="auto">
            <a:xfrm>
              <a:off x="6168730" y="3111396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E47DAFA-4D30-48B6-AE6E-A13A6DF710AD}"/>
                </a:ext>
              </a:extLst>
            </p:cNvPr>
            <p:cNvCxnSpPr/>
            <p:nvPr/>
          </p:nvCxnSpPr>
          <p:spPr bwMode="auto">
            <a:xfrm>
              <a:off x="6168730" y="2847897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6D3C46F-6A53-411F-88FD-879753F08736}"/>
                </a:ext>
              </a:extLst>
            </p:cNvPr>
            <p:cNvCxnSpPr/>
            <p:nvPr/>
          </p:nvCxnSpPr>
          <p:spPr bwMode="auto">
            <a:xfrm>
              <a:off x="6168730" y="3374895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B7AC12-BC21-4425-9C08-B3073DEF4EB2}"/>
                </a:ext>
              </a:extLst>
            </p:cNvPr>
            <p:cNvCxnSpPr/>
            <p:nvPr/>
          </p:nvCxnSpPr>
          <p:spPr bwMode="auto">
            <a:xfrm>
              <a:off x="6168730" y="3901893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ACB6799-4075-4A21-8FA7-02F45660EA35}"/>
                </a:ext>
              </a:extLst>
            </p:cNvPr>
            <p:cNvCxnSpPr/>
            <p:nvPr/>
          </p:nvCxnSpPr>
          <p:spPr bwMode="auto">
            <a:xfrm>
              <a:off x="6168730" y="3638394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3D82292-3731-4DAE-8026-052E96B5C508}"/>
                </a:ext>
              </a:extLst>
            </p:cNvPr>
            <p:cNvCxnSpPr/>
            <p:nvPr/>
          </p:nvCxnSpPr>
          <p:spPr bwMode="auto">
            <a:xfrm>
              <a:off x="6168730" y="4165392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F044CC9-A8F1-4EF0-AAD6-28630A3666F7}"/>
                </a:ext>
              </a:extLst>
            </p:cNvPr>
            <p:cNvCxnSpPr/>
            <p:nvPr/>
          </p:nvCxnSpPr>
          <p:spPr bwMode="auto">
            <a:xfrm>
              <a:off x="6168730" y="4428891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2451E33-73F6-4BD1-BF19-54145E40F07B}"/>
                </a:ext>
              </a:extLst>
            </p:cNvPr>
            <p:cNvCxnSpPr/>
            <p:nvPr/>
          </p:nvCxnSpPr>
          <p:spPr bwMode="auto">
            <a:xfrm>
              <a:off x="6168730" y="4692393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7B7E544-25A4-4ADA-8209-53DA11803BD4}"/>
              </a:ext>
            </a:extLst>
          </p:cNvPr>
          <p:cNvGrpSpPr/>
          <p:nvPr/>
        </p:nvGrpSpPr>
        <p:grpSpPr>
          <a:xfrm rot="5400000">
            <a:off x="3352800" y="1921700"/>
            <a:ext cx="39273" cy="2348084"/>
            <a:chOff x="6168730" y="3111396"/>
            <a:chExt cx="70286" cy="158099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916491F-B55D-4024-9E8A-1958D447FBB6}"/>
                </a:ext>
              </a:extLst>
            </p:cNvPr>
            <p:cNvCxnSpPr/>
            <p:nvPr/>
          </p:nvCxnSpPr>
          <p:spPr bwMode="auto">
            <a:xfrm>
              <a:off x="6168730" y="3111396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5E14C11-88AD-458A-AE5A-EB199F758580}"/>
                </a:ext>
              </a:extLst>
            </p:cNvPr>
            <p:cNvCxnSpPr/>
            <p:nvPr/>
          </p:nvCxnSpPr>
          <p:spPr bwMode="auto">
            <a:xfrm>
              <a:off x="6168730" y="3374895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98F3092-A55D-44DF-9183-420671E5B0CA}"/>
                </a:ext>
              </a:extLst>
            </p:cNvPr>
            <p:cNvCxnSpPr/>
            <p:nvPr/>
          </p:nvCxnSpPr>
          <p:spPr bwMode="auto">
            <a:xfrm>
              <a:off x="6168730" y="3901893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DFE91D8-9D79-4153-9EF1-0C018693A967}"/>
                </a:ext>
              </a:extLst>
            </p:cNvPr>
            <p:cNvCxnSpPr/>
            <p:nvPr/>
          </p:nvCxnSpPr>
          <p:spPr bwMode="auto">
            <a:xfrm>
              <a:off x="6168730" y="3638394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52E7E7E-D87D-4E91-A330-3F0B91F97670}"/>
                </a:ext>
              </a:extLst>
            </p:cNvPr>
            <p:cNvCxnSpPr/>
            <p:nvPr/>
          </p:nvCxnSpPr>
          <p:spPr bwMode="auto">
            <a:xfrm>
              <a:off x="6168730" y="4165392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2AE4A7A-DB3D-4138-8661-35E16444AB2E}"/>
                </a:ext>
              </a:extLst>
            </p:cNvPr>
            <p:cNvCxnSpPr/>
            <p:nvPr/>
          </p:nvCxnSpPr>
          <p:spPr bwMode="auto">
            <a:xfrm>
              <a:off x="6168730" y="4428891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11E4736-94F5-4CD4-BA44-2ECF3B65850B}"/>
                </a:ext>
              </a:extLst>
            </p:cNvPr>
            <p:cNvCxnSpPr/>
            <p:nvPr/>
          </p:nvCxnSpPr>
          <p:spPr bwMode="auto">
            <a:xfrm>
              <a:off x="6168730" y="4692393"/>
              <a:ext cx="70286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D1A34DF-F860-4F1F-A231-57932B59918E}"/>
              </a:ext>
            </a:extLst>
          </p:cNvPr>
          <p:cNvSpPr txBox="1"/>
          <p:nvPr/>
        </p:nvSpPr>
        <p:spPr bwMode="auto">
          <a:xfrm>
            <a:off x="2024254" y="2981423"/>
            <a:ext cx="17277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678AAE-7487-4120-AC77-7694C1BB7F19}"/>
              </a:ext>
            </a:extLst>
          </p:cNvPr>
          <p:cNvSpPr txBox="1"/>
          <p:nvPr/>
        </p:nvSpPr>
        <p:spPr bwMode="auto">
          <a:xfrm>
            <a:off x="1955330" y="2845731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70B1D5-83CA-4798-AA8F-755BE5306739}"/>
              </a:ext>
            </a:extLst>
          </p:cNvPr>
          <p:cNvSpPr txBox="1"/>
          <p:nvPr/>
        </p:nvSpPr>
        <p:spPr bwMode="auto">
          <a:xfrm>
            <a:off x="1954397" y="2714010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BBF5FD4-6ED3-4706-AC64-200C730FDC5C}"/>
              </a:ext>
            </a:extLst>
          </p:cNvPr>
          <p:cNvSpPr txBox="1"/>
          <p:nvPr/>
        </p:nvSpPr>
        <p:spPr bwMode="auto">
          <a:xfrm>
            <a:off x="1954397" y="2578323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F3AD9E-BDC6-4377-988D-13DD5FBCA7DA}"/>
              </a:ext>
            </a:extLst>
          </p:cNvPr>
          <p:cNvSpPr txBox="1"/>
          <p:nvPr/>
        </p:nvSpPr>
        <p:spPr bwMode="auto">
          <a:xfrm>
            <a:off x="1958609" y="2441826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9CCC94-DEF5-46CF-A131-FC3510E7134C}"/>
              </a:ext>
            </a:extLst>
          </p:cNvPr>
          <p:cNvSpPr txBox="1"/>
          <p:nvPr/>
        </p:nvSpPr>
        <p:spPr bwMode="auto">
          <a:xfrm>
            <a:off x="1958609" y="2306142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B514B29-DD0C-465B-9DA0-D6A6178BEAB0}"/>
              </a:ext>
            </a:extLst>
          </p:cNvPr>
          <p:cNvSpPr txBox="1"/>
          <p:nvPr/>
        </p:nvSpPr>
        <p:spPr bwMode="auto">
          <a:xfrm>
            <a:off x="1957676" y="2174413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89534E4-1E2A-4D0B-89E6-8BD588A468ED}"/>
              </a:ext>
            </a:extLst>
          </p:cNvPr>
          <p:cNvSpPr txBox="1"/>
          <p:nvPr/>
        </p:nvSpPr>
        <p:spPr bwMode="auto">
          <a:xfrm>
            <a:off x="1957676" y="2038731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46A53C-C464-455A-BCF4-B9C7561089A0}"/>
              </a:ext>
            </a:extLst>
          </p:cNvPr>
          <p:cNvSpPr txBox="1"/>
          <p:nvPr/>
        </p:nvSpPr>
        <p:spPr bwMode="auto">
          <a:xfrm>
            <a:off x="1962530" y="1901281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E9CFBD5-C483-42B8-9098-EA54B844838A}"/>
              </a:ext>
            </a:extLst>
          </p:cNvPr>
          <p:cNvSpPr txBox="1"/>
          <p:nvPr/>
        </p:nvSpPr>
        <p:spPr bwMode="auto">
          <a:xfrm>
            <a:off x="1961607" y="1769552"/>
            <a:ext cx="24170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16992B9-6BC3-44DA-BE9E-F5B47E17E6C0}"/>
              </a:ext>
            </a:extLst>
          </p:cNvPr>
          <p:cNvSpPr txBox="1"/>
          <p:nvPr/>
        </p:nvSpPr>
        <p:spPr bwMode="auto">
          <a:xfrm>
            <a:off x="1892670" y="1633866"/>
            <a:ext cx="310630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1232DF3-9F1C-4E79-8879-D636EE911F23}"/>
              </a:ext>
            </a:extLst>
          </p:cNvPr>
          <p:cNvSpPr txBox="1"/>
          <p:nvPr/>
        </p:nvSpPr>
        <p:spPr bwMode="auto">
          <a:xfrm rot="16200000">
            <a:off x="937722" y="2348019"/>
            <a:ext cx="1783789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r" defTabSz="514172" eaLnBrk="0" hangingPunct="0">
              <a:spcBef>
                <a:spcPct val="50000"/>
              </a:spcBef>
            </a:pPr>
            <a:r>
              <a:rPr lang="en-US" sz="105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Patients Without an Event (%)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4F3F5F0-FAE6-479F-BD88-39DB3AE9D622}"/>
              </a:ext>
            </a:extLst>
          </p:cNvPr>
          <p:cNvSpPr txBox="1"/>
          <p:nvPr/>
        </p:nvSpPr>
        <p:spPr bwMode="auto">
          <a:xfrm>
            <a:off x="3176911" y="3227996"/>
            <a:ext cx="347499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b="1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Mos</a:t>
            </a:r>
            <a:endParaRPr lang="en-US" sz="1050" b="1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1C5C7B9-38FE-48DD-8508-027AB72CF592}"/>
              </a:ext>
            </a:extLst>
          </p:cNvPr>
          <p:cNvSpPr txBox="1"/>
          <p:nvPr/>
        </p:nvSpPr>
        <p:spPr bwMode="auto">
          <a:xfrm>
            <a:off x="2117404" y="3090481"/>
            <a:ext cx="172772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72ED5F1-ADD5-4462-A320-52B3F15E75E6}"/>
              </a:ext>
            </a:extLst>
          </p:cNvPr>
          <p:cNvSpPr txBox="1"/>
          <p:nvPr/>
        </p:nvSpPr>
        <p:spPr bwMode="auto">
          <a:xfrm>
            <a:off x="2463988" y="3090481"/>
            <a:ext cx="24170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CCB532-5E1B-4642-82B7-7D900215C0FA}"/>
              </a:ext>
            </a:extLst>
          </p:cNvPr>
          <p:cNvSpPr txBox="1"/>
          <p:nvPr/>
        </p:nvSpPr>
        <p:spPr bwMode="auto">
          <a:xfrm>
            <a:off x="2862402" y="3090481"/>
            <a:ext cx="24170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4D953D-9F49-4D33-A654-A46C414C1C1E}"/>
              </a:ext>
            </a:extLst>
          </p:cNvPr>
          <p:cNvSpPr txBox="1"/>
          <p:nvPr/>
        </p:nvSpPr>
        <p:spPr bwMode="auto">
          <a:xfrm>
            <a:off x="3257343" y="3090481"/>
            <a:ext cx="24170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7A765E-81C2-4616-BC3D-1D8E18E0C082}"/>
              </a:ext>
            </a:extLst>
          </p:cNvPr>
          <p:cNvSpPr txBox="1"/>
          <p:nvPr/>
        </p:nvSpPr>
        <p:spPr bwMode="auto">
          <a:xfrm>
            <a:off x="3644444" y="3090481"/>
            <a:ext cx="24170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A1597BA-A7AA-41E3-8F9D-A89837F8DCC2}"/>
              </a:ext>
            </a:extLst>
          </p:cNvPr>
          <p:cNvSpPr txBox="1"/>
          <p:nvPr/>
        </p:nvSpPr>
        <p:spPr bwMode="auto">
          <a:xfrm>
            <a:off x="4033393" y="3090481"/>
            <a:ext cx="24170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3692B4E-217B-4D8E-8007-C9F73C9E4945}"/>
              </a:ext>
            </a:extLst>
          </p:cNvPr>
          <p:cNvSpPr txBox="1"/>
          <p:nvPr/>
        </p:nvSpPr>
        <p:spPr bwMode="auto">
          <a:xfrm>
            <a:off x="4420591" y="3090481"/>
            <a:ext cx="241701" cy="21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algn="ctr" defTabSz="514172" eaLnBrk="0" hangingPunct="0">
              <a:spcBef>
                <a:spcPct val="50000"/>
              </a:spcBef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B6B47E9-4438-4681-BC93-C26C83B1706B}"/>
              </a:ext>
            </a:extLst>
          </p:cNvPr>
          <p:cNvSpPr txBox="1"/>
          <p:nvPr/>
        </p:nvSpPr>
        <p:spPr bwMode="auto">
          <a:xfrm>
            <a:off x="1384880" y="3344163"/>
            <a:ext cx="794355" cy="62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Patients at Risk</a:t>
            </a:r>
          </a:p>
          <a:p>
            <a:pPr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Nephrectomy</a:t>
            </a:r>
            <a:r>
              <a:rPr lang="en-US" sz="825" dirty="0">
                <a:solidFill>
                  <a:srgbClr val="000000"/>
                </a:solidFill>
                <a:latin typeface="Arial"/>
                <a:ea typeface="+mn-ea"/>
                <a:cs typeface="Arial" panose="020B0604020202020204" pitchFamily="34" charset="0"/>
              </a:rPr>
              <a:t>→</a:t>
            </a:r>
            <a:b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sunitinib</a:t>
            </a:r>
          </a:p>
          <a:p>
            <a:pPr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Sunitinib alone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65BD416-C592-4D1A-A205-57949A231483}"/>
              </a:ext>
            </a:extLst>
          </p:cNvPr>
          <p:cNvSpPr txBox="1"/>
          <p:nvPr/>
        </p:nvSpPr>
        <p:spPr bwMode="auto">
          <a:xfrm>
            <a:off x="2070642" y="3460573"/>
            <a:ext cx="279503" cy="3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226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825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224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1C47C5B-EEB2-415F-B187-2BD7569E2DB9}"/>
              </a:ext>
            </a:extLst>
          </p:cNvPr>
          <p:cNvSpPr txBox="1"/>
          <p:nvPr/>
        </p:nvSpPr>
        <p:spPr bwMode="auto">
          <a:xfrm>
            <a:off x="2433940" y="3460573"/>
            <a:ext cx="279503" cy="3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59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825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0C6756B-7937-42EF-B85E-AC2F25069374}"/>
              </a:ext>
            </a:extLst>
          </p:cNvPr>
          <p:cNvSpPr txBox="1"/>
          <p:nvPr/>
        </p:nvSpPr>
        <p:spPr bwMode="auto">
          <a:xfrm>
            <a:off x="2837031" y="3460573"/>
            <a:ext cx="279503" cy="3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825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72DAD2D-0637-4921-8D71-F66E1813DF22}"/>
              </a:ext>
            </a:extLst>
          </p:cNvPr>
          <p:cNvSpPr txBox="1"/>
          <p:nvPr/>
        </p:nvSpPr>
        <p:spPr bwMode="auto">
          <a:xfrm>
            <a:off x="3240135" y="3460573"/>
            <a:ext cx="279503" cy="3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825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C2F8F6A-97B2-4F54-A997-5A0C520FFE98}"/>
              </a:ext>
            </a:extLst>
          </p:cNvPr>
          <p:cNvSpPr txBox="1"/>
          <p:nvPr/>
        </p:nvSpPr>
        <p:spPr bwMode="auto">
          <a:xfrm>
            <a:off x="3630526" y="3460573"/>
            <a:ext cx="279503" cy="3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825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F8CA507-504A-4160-80CB-51538D36C686}"/>
              </a:ext>
            </a:extLst>
          </p:cNvPr>
          <p:cNvSpPr txBox="1"/>
          <p:nvPr/>
        </p:nvSpPr>
        <p:spPr bwMode="auto">
          <a:xfrm>
            <a:off x="4006530" y="3460573"/>
            <a:ext cx="279503" cy="3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825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50A8753-B2BB-488B-91F6-43AA5DDC5803}"/>
              </a:ext>
            </a:extLst>
          </p:cNvPr>
          <p:cNvSpPr txBox="1"/>
          <p:nvPr/>
        </p:nvSpPr>
        <p:spPr bwMode="auto">
          <a:xfrm>
            <a:off x="4409628" y="3460573"/>
            <a:ext cx="279503" cy="39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9" tIns="25717" rIns="51419" bIns="25717" rtlCol="0">
            <a:spAutoFit/>
          </a:bodyPr>
          <a:lstStyle/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endParaRPr lang="en-US" sz="825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algn="ctr" defTabSz="514172" eaLnBrk="0" hangingPunct="0">
              <a:lnSpc>
                <a:spcPct val="90000"/>
              </a:lnSpc>
              <a:spcBef>
                <a:spcPts val="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14F626E-FC44-4218-9949-7EF6C5571C48}"/>
              </a:ext>
            </a:extLst>
          </p:cNvPr>
          <p:cNvCxnSpPr/>
          <p:nvPr/>
        </p:nvCxnSpPr>
        <p:spPr bwMode="auto">
          <a:xfrm>
            <a:off x="2226341" y="1705506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B3D1681-0089-40CE-BD62-82B3E111AD8A}"/>
              </a:ext>
            </a:extLst>
          </p:cNvPr>
          <p:cNvCxnSpPr/>
          <p:nvPr/>
        </p:nvCxnSpPr>
        <p:spPr bwMode="auto">
          <a:xfrm>
            <a:off x="2218569" y="1698405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63EEFE5-0AD9-4048-8CEA-604C17F85B77}"/>
              </a:ext>
            </a:extLst>
          </p:cNvPr>
          <p:cNvCxnSpPr/>
          <p:nvPr/>
        </p:nvCxnSpPr>
        <p:spPr bwMode="auto">
          <a:xfrm>
            <a:off x="2204226" y="1698405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5E9E789-0621-4969-BE54-77443A1B9C04}"/>
              </a:ext>
            </a:extLst>
          </p:cNvPr>
          <p:cNvCxnSpPr/>
          <p:nvPr/>
        </p:nvCxnSpPr>
        <p:spPr bwMode="auto">
          <a:xfrm>
            <a:off x="2325361" y="1950210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60E96F9-61EF-45C0-BD47-E8E10C38F49E}"/>
              </a:ext>
            </a:extLst>
          </p:cNvPr>
          <p:cNvCxnSpPr/>
          <p:nvPr/>
        </p:nvCxnSpPr>
        <p:spPr bwMode="auto">
          <a:xfrm>
            <a:off x="2348977" y="2000902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127362C-6484-4A15-B474-D2E85CCFC9E4}"/>
              </a:ext>
            </a:extLst>
          </p:cNvPr>
          <p:cNvCxnSpPr/>
          <p:nvPr/>
        </p:nvCxnSpPr>
        <p:spPr bwMode="auto">
          <a:xfrm>
            <a:off x="2366140" y="2166134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A44C150-B35B-4341-AD47-76890191835E}"/>
              </a:ext>
            </a:extLst>
          </p:cNvPr>
          <p:cNvCxnSpPr/>
          <p:nvPr/>
        </p:nvCxnSpPr>
        <p:spPr bwMode="auto">
          <a:xfrm>
            <a:off x="2240918" y="1735472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F25922A-3EAC-4DA1-BDA2-8D5BFE5AC2BA}"/>
              </a:ext>
            </a:extLst>
          </p:cNvPr>
          <p:cNvCxnSpPr/>
          <p:nvPr/>
        </p:nvCxnSpPr>
        <p:spPr bwMode="auto">
          <a:xfrm>
            <a:off x="2238349" y="1719215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96E7877-0F99-476D-A5D1-F6C628F54FE1}"/>
              </a:ext>
            </a:extLst>
          </p:cNvPr>
          <p:cNvCxnSpPr/>
          <p:nvPr/>
        </p:nvCxnSpPr>
        <p:spPr bwMode="auto">
          <a:xfrm>
            <a:off x="2265853" y="1777079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A618C53-D503-4D1D-9336-849414D0186F}"/>
              </a:ext>
            </a:extLst>
          </p:cNvPr>
          <p:cNvCxnSpPr/>
          <p:nvPr/>
        </p:nvCxnSpPr>
        <p:spPr bwMode="auto">
          <a:xfrm>
            <a:off x="2274056" y="1803066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2F98BBB-0EE0-443D-8EAC-1A6F9C455C12}"/>
              </a:ext>
            </a:extLst>
          </p:cNvPr>
          <p:cNvCxnSpPr/>
          <p:nvPr/>
        </p:nvCxnSpPr>
        <p:spPr bwMode="auto">
          <a:xfrm>
            <a:off x="2257163" y="1748748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101D9B3-96B4-4D30-83AF-743A38563DCD}"/>
              </a:ext>
            </a:extLst>
          </p:cNvPr>
          <p:cNvCxnSpPr/>
          <p:nvPr/>
        </p:nvCxnSpPr>
        <p:spPr bwMode="auto">
          <a:xfrm>
            <a:off x="2427347" y="2327476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9C9CBE3-537A-483D-ADD0-11E806255DF7}"/>
              </a:ext>
            </a:extLst>
          </p:cNvPr>
          <p:cNvCxnSpPr/>
          <p:nvPr/>
        </p:nvCxnSpPr>
        <p:spPr bwMode="auto">
          <a:xfrm>
            <a:off x="2453457" y="2334268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678D93B-0099-4D3F-9735-9AFC0F4F8888}"/>
              </a:ext>
            </a:extLst>
          </p:cNvPr>
          <p:cNvCxnSpPr/>
          <p:nvPr/>
        </p:nvCxnSpPr>
        <p:spPr bwMode="auto">
          <a:xfrm>
            <a:off x="2433919" y="2370688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20BA932-19CC-4D30-85D8-E6FBBEC6B925}"/>
              </a:ext>
            </a:extLst>
          </p:cNvPr>
          <p:cNvCxnSpPr/>
          <p:nvPr/>
        </p:nvCxnSpPr>
        <p:spPr bwMode="auto">
          <a:xfrm>
            <a:off x="2463155" y="2375840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1708DAB-31BE-4A86-BB8B-6CB01073BA46}"/>
              </a:ext>
            </a:extLst>
          </p:cNvPr>
          <p:cNvCxnSpPr/>
          <p:nvPr/>
        </p:nvCxnSpPr>
        <p:spPr bwMode="auto">
          <a:xfrm>
            <a:off x="2484402" y="2476662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C5721D3-E68D-422F-816B-CDCBF03609D4}"/>
              </a:ext>
            </a:extLst>
          </p:cNvPr>
          <p:cNvCxnSpPr/>
          <p:nvPr/>
        </p:nvCxnSpPr>
        <p:spPr bwMode="auto">
          <a:xfrm>
            <a:off x="2589740" y="2536721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A715B0C5-294E-4259-A1CA-2A56590CAEC6}"/>
              </a:ext>
            </a:extLst>
          </p:cNvPr>
          <p:cNvCxnSpPr/>
          <p:nvPr/>
        </p:nvCxnSpPr>
        <p:spPr bwMode="auto">
          <a:xfrm>
            <a:off x="2547373" y="2492168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A80DD54-82F9-4531-991D-87092EBA4863}"/>
              </a:ext>
            </a:extLst>
          </p:cNvPr>
          <p:cNvCxnSpPr/>
          <p:nvPr/>
        </p:nvCxnSpPr>
        <p:spPr bwMode="auto">
          <a:xfrm>
            <a:off x="2657101" y="2604831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40FD57C3-FC4A-4255-AECF-EBAD686D5CC7}"/>
              </a:ext>
            </a:extLst>
          </p:cNvPr>
          <p:cNvCxnSpPr/>
          <p:nvPr/>
        </p:nvCxnSpPr>
        <p:spPr bwMode="auto">
          <a:xfrm>
            <a:off x="2893093" y="2800820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8F90EC0F-AFB6-4417-8FC0-BCD5FC38A189}"/>
              </a:ext>
            </a:extLst>
          </p:cNvPr>
          <p:cNvCxnSpPr/>
          <p:nvPr/>
        </p:nvCxnSpPr>
        <p:spPr bwMode="auto">
          <a:xfrm>
            <a:off x="2808388" y="2851971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A9E008F-C63E-4829-AD78-FA13922B4498}"/>
              </a:ext>
            </a:extLst>
          </p:cNvPr>
          <p:cNvCxnSpPr/>
          <p:nvPr/>
        </p:nvCxnSpPr>
        <p:spPr bwMode="auto">
          <a:xfrm>
            <a:off x="2979444" y="2849264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C491FF22-DC76-4BAB-8476-D5162839562F}"/>
              </a:ext>
            </a:extLst>
          </p:cNvPr>
          <p:cNvCxnSpPr/>
          <p:nvPr/>
        </p:nvCxnSpPr>
        <p:spPr bwMode="auto">
          <a:xfrm>
            <a:off x="2940731" y="2936906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915DA774-715F-44EC-A9BF-8C841D181170}"/>
              </a:ext>
            </a:extLst>
          </p:cNvPr>
          <p:cNvCxnSpPr/>
          <p:nvPr/>
        </p:nvCxnSpPr>
        <p:spPr bwMode="auto">
          <a:xfrm>
            <a:off x="4046881" y="3013374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02440D4B-6876-409C-A4D2-488AE59B8747}"/>
              </a:ext>
            </a:extLst>
          </p:cNvPr>
          <p:cNvCxnSpPr/>
          <p:nvPr/>
        </p:nvCxnSpPr>
        <p:spPr bwMode="auto">
          <a:xfrm>
            <a:off x="4085174" y="3020746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04D332AA-E74E-42DF-A1C1-6F0196214611}"/>
              </a:ext>
            </a:extLst>
          </p:cNvPr>
          <p:cNvCxnSpPr/>
          <p:nvPr/>
        </p:nvCxnSpPr>
        <p:spPr bwMode="auto">
          <a:xfrm>
            <a:off x="2893093" y="2921260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10DCF041-72E3-4B4B-AFFD-1849B076A74E}"/>
              </a:ext>
            </a:extLst>
          </p:cNvPr>
          <p:cNvCxnSpPr/>
          <p:nvPr/>
        </p:nvCxnSpPr>
        <p:spPr bwMode="auto">
          <a:xfrm>
            <a:off x="3016138" y="2860301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8FDF488E-D9F0-4EA0-896F-821C7D249264}"/>
              </a:ext>
            </a:extLst>
          </p:cNvPr>
          <p:cNvCxnSpPr/>
          <p:nvPr/>
        </p:nvCxnSpPr>
        <p:spPr bwMode="auto">
          <a:xfrm>
            <a:off x="3696616" y="3013375"/>
            <a:ext cx="0" cy="41608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0" name="TextBox 169">
            <a:extLst>
              <a:ext uri="{FF2B5EF4-FFF2-40B4-BE49-F238E27FC236}">
                <a16:creationId xmlns:a16="http://schemas.microsoft.com/office/drawing/2014/main" id="{1CBA5D6A-017D-4637-B1B9-BB224EC89D9C}"/>
              </a:ext>
            </a:extLst>
          </p:cNvPr>
          <p:cNvSpPr txBox="1"/>
          <p:nvPr/>
        </p:nvSpPr>
        <p:spPr bwMode="auto">
          <a:xfrm>
            <a:off x="2716807" y="2933057"/>
            <a:ext cx="236892" cy="1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defTabSz="514172" eaLnBrk="0" hangingPunct="0">
              <a:spcBef>
                <a:spcPct val="5000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6.1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9298BCC-1C55-40C3-91BF-B225DEDC854E}"/>
              </a:ext>
            </a:extLst>
          </p:cNvPr>
          <p:cNvSpPr txBox="1"/>
          <p:nvPr/>
        </p:nvSpPr>
        <p:spPr bwMode="auto">
          <a:xfrm>
            <a:off x="3350252" y="2870057"/>
            <a:ext cx="236892" cy="1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defTabSz="514172" eaLnBrk="0" hangingPunct="0">
              <a:spcBef>
                <a:spcPct val="5000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5.2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E636B9CE-FCA0-4635-90DC-A1A8F19C652D}"/>
              </a:ext>
            </a:extLst>
          </p:cNvPr>
          <p:cNvSpPr txBox="1"/>
          <p:nvPr/>
        </p:nvSpPr>
        <p:spPr bwMode="auto">
          <a:xfrm>
            <a:off x="3137649" y="2773804"/>
            <a:ext cx="236892" cy="1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defTabSz="514172" eaLnBrk="0" hangingPunct="0">
              <a:spcBef>
                <a:spcPct val="5000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3.7</a:t>
            </a:r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AB156DB3-437A-4FF6-979D-EB123C037D03}"/>
              </a:ext>
            </a:extLst>
          </p:cNvPr>
          <p:cNvSpPr/>
          <p:nvPr/>
        </p:nvSpPr>
        <p:spPr bwMode="auto">
          <a:xfrm>
            <a:off x="2203442" y="1727195"/>
            <a:ext cx="2337643" cy="1354796"/>
          </a:xfrm>
          <a:custGeom>
            <a:avLst/>
            <a:gdLst>
              <a:gd name="connsiteX0" fmla="*/ 0 w 4558812"/>
              <a:gd name="connsiteY0" fmla="*/ 0 h 2642088"/>
              <a:gd name="connsiteX1" fmla="*/ 0 w 4558812"/>
              <a:gd name="connsiteY1" fmla="*/ 2637692 h 2642088"/>
              <a:gd name="connsiteX2" fmla="*/ 4558812 w 4558812"/>
              <a:gd name="connsiteY2" fmla="*/ 2637692 h 2642088"/>
              <a:gd name="connsiteX3" fmla="*/ 4554415 w 4558812"/>
              <a:gd name="connsiteY3" fmla="*/ 2642088 h 264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8812" h="2642088">
                <a:moveTo>
                  <a:pt x="0" y="0"/>
                </a:moveTo>
                <a:lnTo>
                  <a:pt x="0" y="2637692"/>
                </a:lnTo>
                <a:lnTo>
                  <a:pt x="4558812" y="2637692"/>
                </a:lnTo>
                <a:lnTo>
                  <a:pt x="4554415" y="2642088"/>
                </a:ln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1419" tIns="25717" rIns="51419" bIns="25717" rtlCol="0" anchor="ctr"/>
          <a:lstStyle/>
          <a:p>
            <a:pPr algn="ctr" defTabSz="514172" eaLnBrk="0" hangingPunct="0"/>
            <a:endParaRPr lang="en-US" sz="1050" b="1">
              <a:solidFill>
                <a:srgbClr val="FFFFFF"/>
              </a:solidFill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0803526C-DEA1-4425-B7D9-CD76140BE1F8}"/>
              </a:ext>
            </a:extLst>
          </p:cNvPr>
          <p:cNvSpPr txBox="1"/>
          <p:nvPr/>
        </p:nvSpPr>
        <p:spPr bwMode="auto">
          <a:xfrm>
            <a:off x="2341124" y="2629984"/>
            <a:ext cx="289791" cy="1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defTabSz="514172" eaLnBrk="0" hangingPunct="0">
              <a:spcBef>
                <a:spcPct val="5000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30.4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608DCD3A-1D3D-473B-856C-761D5D6CBE1F}"/>
              </a:ext>
            </a:extLst>
          </p:cNvPr>
          <p:cNvSpPr txBox="1"/>
          <p:nvPr/>
        </p:nvSpPr>
        <p:spPr bwMode="auto">
          <a:xfrm>
            <a:off x="2555988" y="2434824"/>
            <a:ext cx="289791" cy="1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defTabSz="514172" eaLnBrk="0" hangingPunct="0">
              <a:spcBef>
                <a:spcPct val="5000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37.3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44D95F5-CE53-4148-97D5-BDEC98B6F24C}"/>
              </a:ext>
            </a:extLst>
          </p:cNvPr>
          <p:cNvSpPr txBox="1"/>
          <p:nvPr/>
        </p:nvSpPr>
        <p:spPr bwMode="auto">
          <a:xfrm>
            <a:off x="2933073" y="2720393"/>
            <a:ext cx="289791" cy="17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19" tIns="25717" rIns="51419" bIns="25717" rtlCol="0">
            <a:spAutoFit/>
          </a:bodyPr>
          <a:lstStyle/>
          <a:p>
            <a:pPr defTabSz="514172" eaLnBrk="0" hangingPunct="0">
              <a:spcBef>
                <a:spcPct val="50000"/>
              </a:spcBef>
            </a:pPr>
            <a:r>
              <a:rPr lang="en-US" sz="825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14.5</a:t>
            </a:r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CAD2D3B3-6006-4407-887E-2B06367C7577}"/>
              </a:ext>
            </a:extLst>
          </p:cNvPr>
          <p:cNvCxnSpPr/>
          <p:nvPr/>
        </p:nvCxnSpPr>
        <p:spPr bwMode="auto">
          <a:xfrm flipH="1" flipV="1">
            <a:off x="3289408" y="2895117"/>
            <a:ext cx="71598" cy="111212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853868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4711B-F69E-4607-8600-36CFC9F2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53D81-73F9-4DF4-A4E4-61F39C2A8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521" y="821532"/>
            <a:ext cx="8352567" cy="3803664"/>
          </a:xfrm>
        </p:spPr>
        <p:txBody>
          <a:bodyPr/>
          <a:lstStyle/>
          <a:p>
            <a:r>
              <a:rPr lang="en-US" sz="1800" dirty="0"/>
              <a:t>In final analysis of CARMENA, sunitinib alone not inferior to cytoreductive nephrectomy followed by sunitinib in patients with mRCC</a:t>
            </a:r>
          </a:p>
          <a:p>
            <a:pPr lvl="1"/>
            <a:r>
              <a:rPr lang="en-US" sz="1800" dirty="0"/>
              <a:t>HR for death: 0.89 (95% CI: 0.71-1.10; noninferior if upper boundary ≤ 1.20)</a:t>
            </a:r>
          </a:p>
          <a:p>
            <a:pPr lvl="1"/>
            <a:r>
              <a:rPr lang="en-US" sz="1800" dirty="0"/>
              <a:t>Median OS longer in sunitinib-alone arm for all patients and in intermediate-risk and poor-risk subgroups</a:t>
            </a:r>
          </a:p>
          <a:p>
            <a:r>
              <a:rPr lang="en-US" sz="1800" dirty="0"/>
              <a:t>Clinical benefit rate significantly higher in sunitinib-alone arm (47.9% vs 36.6% with nephrectomy followed by sunitinib; </a:t>
            </a:r>
            <a:r>
              <a:rPr lang="en-US" sz="1800" i="1" dirty="0"/>
              <a:t>P </a:t>
            </a:r>
            <a:r>
              <a:rPr lang="en-US" sz="1800" dirty="0"/>
              <a:t>= .02)</a:t>
            </a:r>
          </a:p>
          <a:p>
            <a:r>
              <a:rPr lang="en-US" sz="1800" dirty="0"/>
              <a:t>Nephrectomy should no longer be part of standard of care for patients with </a:t>
            </a:r>
            <a:r>
              <a:rPr lang="en-US" sz="1800" dirty="0" err="1"/>
              <a:t>mRCC</a:t>
            </a:r>
            <a:r>
              <a:rPr lang="en-US" sz="1800" dirty="0"/>
              <a:t> requiring medical treatment</a:t>
            </a:r>
          </a:p>
          <a:p>
            <a:r>
              <a:rPr lang="en-US" sz="1800" dirty="0"/>
              <a:t>SWOG study addressing role of nephrectomy in met RCC treated with immune therapy</a:t>
            </a:r>
          </a:p>
          <a:p>
            <a:pPr lvl="1"/>
            <a:endParaRPr lang="en-US" dirty="0"/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6F3203D1-BAF2-43F5-9F32-A3307B80D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5" y="4763311"/>
            <a:ext cx="5890022" cy="238525"/>
          </a:xfrm>
          <a:prstGeom prst="rect">
            <a:avLst/>
          </a:prstGeom>
          <a:noFill/>
          <a:ln>
            <a:noFill/>
          </a:ln>
        </p:spPr>
        <p:txBody>
          <a:bodyPr lIns="68559" tIns="34289" rIns="68559" bIns="34289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528">
              <a:defRPr/>
            </a:pPr>
            <a:r>
              <a:rPr lang="en-US" altLang="en-US" sz="1100" b="0" spc="-8" dirty="0">
                <a:solidFill>
                  <a:srgbClr val="455560"/>
                </a:solidFill>
                <a:latin typeface="Calibri" panose="020F0502020204030204" pitchFamily="34" charset="0"/>
                <a:ea typeface="MS PGothic" charset="-128"/>
                <a:cs typeface="Arial" panose="020B0604020202020204" pitchFamily="34" charset="0"/>
              </a:rPr>
              <a:t>Méjean A, et al. ASCO 2018. Abstract LBA3. Méjean A, et al. N Engl J Med. 2018</a:t>
            </a:r>
            <a:endParaRPr lang="en-US" altLang="en-US" sz="1100" b="0" dirty="0">
              <a:solidFill>
                <a:srgbClr val="455560"/>
              </a:solidFill>
              <a:latin typeface="Calibri" panose="020F0502020204030204" pitchFamily="34" charset="0"/>
              <a:ea typeface="MS PGothic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767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274FD-FA57-D3D7-54CD-8CF10BC41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405639"/>
            <a:ext cx="7845552" cy="3147278"/>
          </a:xfrm>
        </p:spPr>
        <p:txBody>
          <a:bodyPr/>
          <a:lstStyle/>
          <a:p>
            <a:r>
              <a:rPr lang="en-US" dirty="0"/>
              <a:t>Risk factors for progression to metastatic disease</a:t>
            </a:r>
          </a:p>
          <a:p>
            <a:pPr lvl="1"/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PSA doubling time &lt;10 months after RP</a:t>
            </a:r>
          </a:p>
          <a:p>
            <a:pPr lvl="1"/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Gleason score 8 to 10 after RP</a:t>
            </a:r>
          </a:p>
          <a:p>
            <a:pPr lvl="1"/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interval to biochemical recurrence &lt;18 months</a:t>
            </a:r>
          </a:p>
          <a:p>
            <a:pPr lvl="1"/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Gleason score 8 to 10 after RT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ADT recommended for patients with high-risk features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Prolonged ADT can lead to resistance with rising PSA in the absence of metastatic disease</a:t>
            </a:r>
          </a:p>
          <a:p>
            <a:pPr marL="0" indent="0">
              <a:buNone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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sym typeface="Wingdings" pitchFamily="2" charset="2"/>
              </a:rPr>
              <a:t>non-metastatic castration prostate cancer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lvl="1">
              <a:buFont typeface="Wingdings" pitchFamily="2" charset="2"/>
              <a:buChar char="à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16585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SURTIME Trial: </a:t>
            </a:r>
            <a:r>
              <a:rPr lang="en-US" dirty="0" err="1"/>
              <a:t>Bex</a:t>
            </a:r>
            <a:r>
              <a:rPr lang="en-US" dirty="0"/>
              <a:t> A, et al. JAMA </a:t>
            </a:r>
            <a:r>
              <a:rPr lang="en-US" dirty="0" err="1"/>
              <a:t>Oncol</a:t>
            </a:r>
            <a:r>
              <a:rPr lang="en-US" dirty="0"/>
              <a:t> 2019</a:t>
            </a:r>
          </a:p>
        </p:txBody>
      </p:sp>
      <p:pic>
        <p:nvPicPr>
          <p:cNvPr id="3074" name="Picture 2" descr="Image result for SURTIME tria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87" y="916782"/>
            <a:ext cx="6745019" cy="348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71325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esmo.org/var/esmo/storage/images/esmo/esmo-staff/esmo-2017-preparation/esmo-17-news-images/esmo-17-news-saturday/progression-free-rate-unaffected-by-sequence-of-cytoreductive-nephrectomy-and-sunitinib-in-patients-with-synchronous-mrcc/2059170-1-eng-GB/Progression-Free-Rate-Unaffected-By-Sequence-Of-Cytoreductive-Nephrectomy-And-Sunitinib-In-Patients-With-Synchronous-mRCC_very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87" y="1778794"/>
            <a:ext cx="668341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7302" y="770829"/>
            <a:ext cx="6629401" cy="831752"/>
          </a:xfrm>
        </p:spPr>
        <p:txBody>
          <a:bodyPr/>
          <a:lstStyle/>
          <a:p>
            <a:pPr algn="ctr"/>
            <a:br>
              <a:rPr lang="en-US" sz="2100" dirty="0"/>
            </a:br>
            <a:r>
              <a:rPr lang="en-US" sz="2100" dirty="0"/>
              <a:t>SURTIME RESULTS</a:t>
            </a:r>
            <a:br>
              <a:rPr lang="en-US" sz="2100" dirty="0"/>
            </a:br>
            <a:r>
              <a:rPr lang="en-US" sz="1500" dirty="0"/>
              <a:t>28 week PFS rate 42% both arms</a:t>
            </a:r>
            <a:br>
              <a:rPr lang="en-US" sz="1500" dirty="0"/>
            </a:br>
            <a:r>
              <a:rPr lang="en-US" sz="1500" dirty="0"/>
              <a:t>OS was double in the deferred arm (HR=0.57) </a:t>
            </a:r>
            <a:br>
              <a:rPr lang="en-US" sz="1500" dirty="0"/>
            </a:br>
            <a:r>
              <a:rPr lang="en-US" sz="1500" dirty="0"/>
              <a:t>Median 15.1 months vs 32.4 months</a:t>
            </a:r>
          </a:p>
        </p:txBody>
      </p:sp>
    </p:spTree>
    <p:extLst>
      <p:ext uri="{BB962C8B-B14F-4D97-AF65-F5344CB8AC3E}">
        <p14:creationId xmlns:p14="http://schemas.microsoft.com/office/powerpoint/2010/main" val="24684835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1145382"/>
            <a:ext cx="5829300" cy="914400"/>
          </a:xfrm>
        </p:spPr>
        <p:txBody>
          <a:bodyPr/>
          <a:lstStyle/>
          <a:p>
            <a:r>
              <a:rPr lang="en-US" dirty="0"/>
              <a:t>ASCO Advance of the Year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543050" y="2116931"/>
            <a:ext cx="6057900" cy="170021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Refinement of  Surgical Treatment of </a:t>
            </a:r>
            <a:r>
              <a:rPr lang="en-US" b="1" dirty="0">
                <a:solidFill>
                  <a:schemeClr val="accent1"/>
                </a:solidFill>
              </a:rPr>
              <a:t>Cancer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000000"/>
                </a:solidFill>
                <a:latin typeface="Open Sans"/>
                <a:ea typeface="Calibri"/>
                <a:cs typeface="Times New Roman"/>
              </a:rPr>
              <a:t>Kidney Cancer: Surgical resection has traditionally been the primary treatment of many solid tumor cancers, including renal cell carcinoma. Results from two randomized controlled trials provided evidence for targeted therapy-based approaches that might eliminate the need for surgery in this type of cancer.</a:t>
            </a:r>
            <a:endParaRPr lang="en-US" sz="1350" dirty="0">
              <a:ea typeface="Calibri"/>
              <a:cs typeface="Times New Roman"/>
            </a:endParaRP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9646410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 the RESULTS of </a:t>
            </a:r>
            <a:r>
              <a:rPr lang="en-US" dirty="0" err="1"/>
              <a:t>CARMENA</a:t>
            </a:r>
            <a:r>
              <a:rPr lang="en-US" dirty="0"/>
              <a:t> and </a:t>
            </a:r>
            <a:r>
              <a:rPr lang="en-US" dirty="0" err="1"/>
              <a:t>SURTIME</a:t>
            </a:r>
            <a:r>
              <a:rPr lang="en-US" dirty="0"/>
              <a:t> change standard of care?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25003" y="2702720"/>
            <a:ext cx="8432443" cy="2013329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value of adding nephrectomy in the presence of metastatic disease is questionable in context of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sunitinib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therapy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However within the setting of  immune therapy 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will nephrectomy contribute to efficacy?</a:t>
            </a:r>
          </a:p>
        </p:txBody>
      </p:sp>
    </p:spTree>
    <p:extLst>
      <p:ext uri="{BB962C8B-B14F-4D97-AF65-F5344CB8AC3E}">
        <p14:creationId xmlns:p14="http://schemas.microsoft.com/office/powerpoint/2010/main" val="145876320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164" y="180181"/>
            <a:ext cx="7887236" cy="857250"/>
          </a:xfrm>
        </p:spPr>
        <p:txBody>
          <a:bodyPr>
            <a:noAutofit/>
          </a:bodyPr>
          <a:lstStyle/>
          <a:p>
            <a:r>
              <a:rPr lang="en-GB" sz="2400" dirty="0"/>
              <a:t>Value of </a:t>
            </a:r>
            <a:r>
              <a:rPr lang="en-GB" sz="2400" dirty="0" err="1"/>
              <a:t>Cytoreductive</a:t>
            </a:r>
            <a:r>
              <a:rPr lang="en-GB" sz="2400" dirty="0"/>
              <a:t> Nephrectomy: </a:t>
            </a:r>
            <a:r>
              <a:rPr lang="en-GB" sz="2400" dirty="0" err="1"/>
              <a:t>IMDC</a:t>
            </a:r>
            <a:r>
              <a:rPr lang="en-GB" sz="2400" dirty="0"/>
              <a:t> database</a:t>
            </a:r>
            <a:endParaRPr lang="en-GB" sz="2400" baseline="30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04F50B-A49C-B444-8B30-C1300066032A}" type="slidenum">
              <a:rPr lang="en-GB">
                <a:solidFill>
                  <a:prstClr val="white"/>
                </a:solidFill>
                <a:latin typeface="Arial" pitchFamily="34" charset="0"/>
                <a:ea typeface="+mn-ea"/>
                <a:cs typeface="+mn-cs"/>
              </a:rPr>
              <a:pPr defTabSz="685800"/>
              <a:t>114</a:t>
            </a:fld>
            <a:endParaRPr lang="en-GB" dirty="0">
              <a:solidFill>
                <a:prstClr val="white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1143001" y="4804472"/>
            <a:ext cx="3201629" cy="341410"/>
          </a:xfrm>
        </p:spPr>
        <p:txBody>
          <a:bodyPr>
            <a:normAutofit/>
          </a:bodyPr>
          <a:lstStyle/>
          <a:p>
            <a:r>
              <a:rPr lang="en-GB" sz="832" dirty="0">
                <a:solidFill>
                  <a:srgbClr val="FFFFF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Heng DY, et al.</a:t>
            </a:r>
            <a:r>
              <a:rPr lang="en-GB" sz="832" i="1" dirty="0">
                <a:solidFill>
                  <a:srgbClr val="FFFFF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Eur Urol. </a:t>
            </a:r>
            <a:r>
              <a:rPr lang="en-GB" sz="832" dirty="0">
                <a:solidFill>
                  <a:srgbClr val="FFFFFF"/>
                </a:solidFill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2014;66:704-710.</a:t>
            </a:r>
            <a:endParaRPr lang="en-GB" sz="832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71615" y="3875827"/>
            <a:ext cx="2091446" cy="774722"/>
          </a:xfrm>
          <a:prstGeom prst="round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676/1658 (41%)</a:t>
            </a:r>
            <a:br>
              <a:rPr lang="en-GB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</a:br>
            <a:r>
              <a:rPr lang="en-GB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No </a:t>
            </a:r>
            <a:r>
              <a:rPr lang="en-GB" sz="1200" b="1" dirty="0" err="1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cytoreductive</a:t>
            </a:r>
            <a:r>
              <a:rPr lang="en-GB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 nephrectomy</a:t>
            </a:r>
            <a:r>
              <a:rPr lang="en-GB" sz="1200" b="1" baseline="3000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†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516505" y="3875827"/>
            <a:ext cx="2037992" cy="774722"/>
          </a:xfrm>
          <a:prstGeom prst="roundRect">
            <a:avLst/>
          </a:prstGeom>
          <a:solidFill>
            <a:srgbClr val="DE872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982/1658 (59%)</a:t>
            </a:r>
            <a:br>
              <a:rPr lang="en-GB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</a:br>
            <a:r>
              <a:rPr lang="en-GB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Cytoreductive nephrectomy*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2945919" y="2057862"/>
            <a:ext cx="181155" cy="1798559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958032" y="3026247"/>
            <a:ext cx="2797701" cy="623267"/>
          </a:xfrm>
          <a:prstGeom prst="round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Excluded: 1587 (49%) patients with nephrectomy before metastases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3806404" y="2057862"/>
            <a:ext cx="181155" cy="1798559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598708" y="1602793"/>
            <a:ext cx="1830957" cy="455311"/>
          </a:xfrm>
          <a:prstGeom prst="roundRect">
            <a:avLst/>
          </a:prstGeom>
          <a:solidFill>
            <a:srgbClr val="12323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3245 mRCC patients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54498" y="1421405"/>
            <a:ext cx="2486561" cy="484710"/>
          </a:xfrm>
          <a:prstGeom prst="rect">
            <a:avLst/>
          </a:prstGeom>
          <a:noFill/>
        </p:spPr>
        <p:txBody>
          <a:bodyPr wrap="square" lIns="68540" tIns="34271" rIns="68540" bIns="34271" rtlCol="0">
            <a:spAutoFit/>
          </a:bodyPr>
          <a:lstStyle/>
          <a:p>
            <a:pPr defTabSz="342833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00000"/>
            </a:pP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*Sunitinib (67%); sorafenib (20%); bevacizumab (4%); temsirolimus (3.6%); pazopanib (2.8%); other (2.6%)</a:t>
            </a:r>
          </a:p>
        </p:txBody>
      </p:sp>
      <p:sp>
        <p:nvSpPr>
          <p:cNvPr id="29" name="Down Arrow 28"/>
          <p:cNvSpPr/>
          <p:nvPr/>
        </p:nvSpPr>
        <p:spPr>
          <a:xfrm>
            <a:off x="2969642" y="2067601"/>
            <a:ext cx="181155" cy="179855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3830126" y="2067601"/>
            <a:ext cx="181155" cy="1798559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Down Arrow 30"/>
          <p:cNvSpPr/>
          <p:nvPr/>
        </p:nvSpPr>
        <p:spPr>
          <a:xfrm rot="16200000">
            <a:off x="4337978" y="2794146"/>
            <a:ext cx="181155" cy="106105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endParaRPr lang="en-GB" sz="135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361961" y="2256259"/>
            <a:ext cx="2170967" cy="6081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2569 (79%) patients </a:t>
            </a:r>
            <a:br>
              <a:rPr lang="en-GB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</a:br>
            <a:r>
              <a:rPr lang="en-GB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with nephrectomy</a:t>
            </a:r>
          </a:p>
        </p:txBody>
      </p:sp>
      <p:sp>
        <p:nvSpPr>
          <p:cNvPr id="33" name="Content Placeholder 16"/>
          <p:cNvSpPr txBox="1">
            <a:spLocks/>
          </p:cNvSpPr>
          <p:nvPr/>
        </p:nvSpPr>
        <p:spPr>
          <a:xfrm>
            <a:off x="1379935" y="1005695"/>
            <a:ext cx="6380559" cy="60413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DE8722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DE8722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DE8722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DE8722"/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DE8722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 fontAlgn="auto">
              <a:spcAft>
                <a:spcPts val="0"/>
              </a:spcAft>
              <a:buNone/>
            </a:pPr>
            <a:r>
              <a:rPr lang="en-GB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OS benefit of nephrectomy compared with no nephrectomy in mRCC patients treated with targeted therapies*</a:t>
            </a:r>
            <a:r>
              <a:rPr lang="en-GB" sz="1200" b="1" baseline="300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,†</a:t>
            </a:r>
            <a:r>
              <a:rPr lang="en-GB" sz="1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– retrospective analysis</a:t>
            </a:r>
            <a:endParaRPr lang="en-GB" sz="1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14720" y="2119264"/>
            <a:ext cx="2486561" cy="484710"/>
          </a:xfrm>
          <a:prstGeom prst="rect">
            <a:avLst/>
          </a:prstGeom>
          <a:noFill/>
        </p:spPr>
        <p:txBody>
          <a:bodyPr wrap="square" lIns="68540" tIns="34271" rIns="68540" bIns="34271" rtlCol="0">
            <a:spAutoFit/>
          </a:bodyPr>
          <a:lstStyle/>
          <a:p>
            <a:pPr defTabSz="342833" fontAlgn="auto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200000"/>
            </a:pPr>
            <a:r>
              <a:rPr lang="en-GB" sz="900" baseline="300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†</a:t>
            </a:r>
            <a:r>
              <a:rPr lang="en-GB" sz="900" dirty="0" err="1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Sunitinib</a:t>
            </a: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 (79%); </a:t>
            </a:r>
            <a:r>
              <a:rPr lang="en-GB" sz="900" dirty="0" err="1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sorafenib</a:t>
            </a: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 (8.6%); bevacizumab (1.5%); </a:t>
            </a:r>
            <a:r>
              <a:rPr lang="en-GB" sz="900" dirty="0" err="1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temsirolimus</a:t>
            </a: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 (6.4%); pazopanib (2.8%); other (1.7%)</a:t>
            </a:r>
          </a:p>
        </p:txBody>
      </p:sp>
    </p:spTree>
    <p:extLst>
      <p:ext uri="{BB962C8B-B14F-4D97-AF65-F5344CB8AC3E}">
        <p14:creationId xmlns:p14="http://schemas.microsoft.com/office/powerpoint/2010/main" val="33689559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47"/>
          <p:cNvSpPr/>
          <p:nvPr/>
        </p:nvSpPr>
        <p:spPr>
          <a:xfrm>
            <a:off x="2270573" y="1312650"/>
            <a:ext cx="4611269" cy="2608564"/>
          </a:xfrm>
          <a:custGeom>
            <a:avLst/>
            <a:gdLst>
              <a:gd name="connsiteX0" fmla="*/ 0 w 6148358"/>
              <a:gd name="connsiteY0" fmla="*/ 0 h 2608564"/>
              <a:gd name="connsiteX1" fmla="*/ 67317 w 6148358"/>
              <a:gd name="connsiteY1" fmla="*/ 5610 h 2608564"/>
              <a:gd name="connsiteX2" fmla="*/ 123416 w 6148358"/>
              <a:gd name="connsiteY2" fmla="*/ 95367 h 2608564"/>
              <a:gd name="connsiteX3" fmla="*/ 151465 w 6148358"/>
              <a:gd name="connsiteY3" fmla="*/ 201953 h 2608564"/>
              <a:gd name="connsiteX4" fmla="*/ 230002 w 6148358"/>
              <a:gd name="connsiteY4" fmla="*/ 420736 h 2608564"/>
              <a:gd name="connsiteX5" fmla="*/ 302930 w 6148358"/>
              <a:gd name="connsiteY5" fmla="*/ 622690 h 2608564"/>
              <a:gd name="connsiteX6" fmla="*/ 381467 w 6148358"/>
              <a:gd name="connsiteY6" fmla="*/ 807814 h 2608564"/>
              <a:gd name="connsiteX7" fmla="*/ 460005 w 6148358"/>
              <a:gd name="connsiteY7" fmla="*/ 948059 h 2608564"/>
              <a:gd name="connsiteX8" fmla="*/ 499273 w 6148358"/>
              <a:gd name="connsiteY8" fmla="*/ 1065865 h 2608564"/>
              <a:gd name="connsiteX9" fmla="*/ 532932 w 6148358"/>
              <a:gd name="connsiteY9" fmla="*/ 1133183 h 2608564"/>
              <a:gd name="connsiteX10" fmla="*/ 594640 w 6148358"/>
              <a:gd name="connsiteY10" fmla="*/ 1194891 h 2608564"/>
              <a:gd name="connsiteX11" fmla="*/ 684397 w 6148358"/>
              <a:gd name="connsiteY11" fmla="*/ 1312697 h 2608564"/>
              <a:gd name="connsiteX12" fmla="*/ 734886 w 6148358"/>
              <a:gd name="connsiteY12" fmla="*/ 1380015 h 2608564"/>
              <a:gd name="connsiteX13" fmla="*/ 785374 w 6148358"/>
              <a:gd name="connsiteY13" fmla="*/ 1458552 h 2608564"/>
              <a:gd name="connsiteX14" fmla="*/ 880741 w 6148358"/>
              <a:gd name="connsiteY14" fmla="*/ 1604407 h 2608564"/>
              <a:gd name="connsiteX15" fmla="*/ 1099524 w 6148358"/>
              <a:gd name="connsiteY15" fmla="*/ 1828800 h 2608564"/>
              <a:gd name="connsiteX16" fmla="*/ 1267818 w 6148358"/>
              <a:gd name="connsiteY16" fmla="*/ 1935387 h 2608564"/>
              <a:gd name="connsiteX17" fmla="*/ 1424893 w 6148358"/>
              <a:gd name="connsiteY17" fmla="*/ 2008314 h 2608564"/>
              <a:gd name="connsiteX18" fmla="*/ 1666115 w 6148358"/>
              <a:gd name="connsiteY18" fmla="*/ 2070022 h 2608564"/>
              <a:gd name="connsiteX19" fmla="*/ 1800751 w 6148358"/>
              <a:gd name="connsiteY19" fmla="*/ 2142950 h 2608564"/>
              <a:gd name="connsiteX20" fmla="*/ 1856849 w 6148358"/>
              <a:gd name="connsiteY20" fmla="*/ 2176609 h 2608564"/>
              <a:gd name="connsiteX21" fmla="*/ 1912947 w 6148358"/>
              <a:gd name="connsiteY21" fmla="*/ 2165389 h 2608564"/>
              <a:gd name="connsiteX22" fmla="*/ 2041973 w 6148358"/>
              <a:gd name="connsiteY22" fmla="*/ 2232707 h 2608564"/>
              <a:gd name="connsiteX23" fmla="*/ 2165389 w 6148358"/>
              <a:gd name="connsiteY23" fmla="*/ 2266366 h 2608564"/>
              <a:gd name="connsiteX24" fmla="*/ 2271975 w 6148358"/>
              <a:gd name="connsiteY24" fmla="*/ 2260756 h 2608564"/>
              <a:gd name="connsiteX25" fmla="*/ 2305634 w 6148358"/>
              <a:gd name="connsiteY25" fmla="*/ 2294415 h 2608564"/>
              <a:gd name="connsiteX26" fmla="*/ 2339293 w 6148358"/>
              <a:gd name="connsiteY26" fmla="*/ 2316854 h 2608564"/>
              <a:gd name="connsiteX27" fmla="*/ 2434660 w 6148358"/>
              <a:gd name="connsiteY27" fmla="*/ 2294415 h 2608564"/>
              <a:gd name="connsiteX28" fmla="*/ 2866616 w 6148358"/>
              <a:gd name="connsiteY28" fmla="*/ 2412221 h 2608564"/>
              <a:gd name="connsiteX29" fmla="*/ 3006861 w 6148358"/>
              <a:gd name="connsiteY29" fmla="*/ 2412221 h 2608564"/>
              <a:gd name="connsiteX30" fmla="*/ 3085398 w 6148358"/>
              <a:gd name="connsiteY30" fmla="*/ 2434660 h 2608564"/>
              <a:gd name="connsiteX31" fmla="*/ 3629551 w 6148358"/>
              <a:gd name="connsiteY31" fmla="*/ 2445880 h 2608564"/>
              <a:gd name="connsiteX32" fmla="*/ 3635160 w 6148358"/>
              <a:gd name="connsiteY32" fmla="*/ 2473929 h 2608564"/>
              <a:gd name="connsiteX33" fmla="*/ 3775406 w 6148358"/>
              <a:gd name="connsiteY33" fmla="*/ 2468319 h 2608564"/>
              <a:gd name="connsiteX34" fmla="*/ 3797845 w 6148358"/>
              <a:gd name="connsiteY34" fmla="*/ 2513198 h 2608564"/>
              <a:gd name="connsiteX35" fmla="*/ 4123214 w 6148358"/>
              <a:gd name="connsiteY35" fmla="*/ 2496368 h 2608564"/>
              <a:gd name="connsiteX36" fmla="*/ 4151263 w 6148358"/>
              <a:gd name="connsiteY36" fmla="*/ 2530027 h 2608564"/>
              <a:gd name="connsiteX37" fmla="*/ 4184922 w 6148358"/>
              <a:gd name="connsiteY37" fmla="*/ 2518807 h 2608564"/>
              <a:gd name="connsiteX38" fmla="*/ 4201752 w 6148358"/>
              <a:gd name="connsiteY38" fmla="*/ 2535637 h 2608564"/>
              <a:gd name="connsiteX39" fmla="*/ 4269070 w 6148358"/>
              <a:gd name="connsiteY39" fmla="*/ 2530027 h 2608564"/>
              <a:gd name="connsiteX40" fmla="*/ 4285899 w 6148358"/>
              <a:gd name="connsiteY40" fmla="*/ 2569296 h 2608564"/>
              <a:gd name="connsiteX41" fmla="*/ 4869320 w 6148358"/>
              <a:gd name="connsiteY41" fmla="*/ 2558076 h 2608564"/>
              <a:gd name="connsiteX42" fmla="*/ 4886149 w 6148358"/>
              <a:gd name="connsiteY42" fmla="*/ 2608564 h 2608564"/>
              <a:gd name="connsiteX43" fmla="*/ 6148358 w 6148358"/>
              <a:gd name="connsiteY43" fmla="*/ 2602955 h 260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148358" h="2608564">
                <a:moveTo>
                  <a:pt x="0" y="0"/>
                </a:moveTo>
                <a:lnTo>
                  <a:pt x="67317" y="5610"/>
                </a:lnTo>
                <a:lnTo>
                  <a:pt x="123416" y="95367"/>
                </a:lnTo>
                <a:lnTo>
                  <a:pt x="151465" y="201953"/>
                </a:lnTo>
                <a:lnTo>
                  <a:pt x="230002" y="420736"/>
                </a:lnTo>
                <a:lnTo>
                  <a:pt x="302930" y="622690"/>
                </a:lnTo>
                <a:lnTo>
                  <a:pt x="381467" y="807814"/>
                </a:lnTo>
                <a:lnTo>
                  <a:pt x="460005" y="948059"/>
                </a:lnTo>
                <a:lnTo>
                  <a:pt x="499273" y="1065865"/>
                </a:lnTo>
                <a:lnTo>
                  <a:pt x="532932" y="1133183"/>
                </a:lnTo>
                <a:lnTo>
                  <a:pt x="594640" y="1194891"/>
                </a:lnTo>
                <a:lnTo>
                  <a:pt x="684397" y="1312697"/>
                </a:lnTo>
                <a:lnTo>
                  <a:pt x="734886" y="1380015"/>
                </a:lnTo>
                <a:lnTo>
                  <a:pt x="785374" y="1458552"/>
                </a:lnTo>
                <a:lnTo>
                  <a:pt x="880741" y="1604407"/>
                </a:lnTo>
                <a:lnTo>
                  <a:pt x="1099524" y="1828800"/>
                </a:lnTo>
                <a:lnTo>
                  <a:pt x="1267818" y="1935387"/>
                </a:lnTo>
                <a:lnTo>
                  <a:pt x="1424893" y="2008314"/>
                </a:lnTo>
                <a:lnTo>
                  <a:pt x="1666115" y="2070022"/>
                </a:lnTo>
                <a:lnTo>
                  <a:pt x="1800751" y="2142950"/>
                </a:lnTo>
                <a:lnTo>
                  <a:pt x="1856849" y="2176609"/>
                </a:lnTo>
                <a:lnTo>
                  <a:pt x="1912947" y="2165389"/>
                </a:lnTo>
                <a:lnTo>
                  <a:pt x="2041973" y="2232707"/>
                </a:lnTo>
                <a:lnTo>
                  <a:pt x="2165389" y="2266366"/>
                </a:lnTo>
                <a:lnTo>
                  <a:pt x="2271975" y="2260756"/>
                </a:lnTo>
                <a:lnTo>
                  <a:pt x="2305634" y="2294415"/>
                </a:lnTo>
                <a:lnTo>
                  <a:pt x="2339293" y="2316854"/>
                </a:lnTo>
                <a:lnTo>
                  <a:pt x="2434660" y="2294415"/>
                </a:lnTo>
                <a:lnTo>
                  <a:pt x="2866616" y="2412221"/>
                </a:lnTo>
                <a:lnTo>
                  <a:pt x="3006861" y="2412221"/>
                </a:lnTo>
                <a:lnTo>
                  <a:pt x="3085398" y="2434660"/>
                </a:lnTo>
                <a:lnTo>
                  <a:pt x="3629551" y="2445880"/>
                </a:lnTo>
                <a:lnTo>
                  <a:pt x="3635160" y="2473929"/>
                </a:lnTo>
                <a:lnTo>
                  <a:pt x="3775406" y="2468319"/>
                </a:lnTo>
                <a:lnTo>
                  <a:pt x="3797845" y="2513198"/>
                </a:lnTo>
                <a:lnTo>
                  <a:pt x="4123214" y="2496368"/>
                </a:lnTo>
                <a:lnTo>
                  <a:pt x="4151263" y="2530027"/>
                </a:lnTo>
                <a:lnTo>
                  <a:pt x="4184922" y="2518807"/>
                </a:lnTo>
                <a:lnTo>
                  <a:pt x="4201752" y="2535637"/>
                </a:lnTo>
                <a:lnTo>
                  <a:pt x="4269070" y="2530027"/>
                </a:lnTo>
                <a:lnTo>
                  <a:pt x="4285899" y="2569296"/>
                </a:lnTo>
                <a:lnTo>
                  <a:pt x="4869320" y="2558076"/>
                </a:lnTo>
                <a:lnTo>
                  <a:pt x="4886149" y="2608564"/>
                </a:lnTo>
                <a:lnTo>
                  <a:pt x="6148358" y="2602955"/>
                </a:lnTo>
              </a:path>
            </a:pathLst>
          </a:custGeom>
          <a:noFill/>
          <a:ln w="38100"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endParaRPr lang="en-GB" sz="1050" dirty="0">
              <a:solidFill>
                <a:srgbClr val="FFFFFF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501" y="8731"/>
            <a:ext cx="8702899" cy="1151357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FFFF00"/>
                </a:solidFill>
              </a:rPr>
              <a:t>Retrospective </a:t>
            </a:r>
            <a:r>
              <a:rPr lang="en-GB" sz="2400" dirty="0" err="1">
                <a:solidFill>
                  <a:srgbClr val="FFFF00"/>
                </a:solidFill>
              </a:rPr>
              <a:t>IMDC</a:t>
            </a:r>
            <a:r>
              <a:rPr lang="en-GB" sz="2400" dirty="0">
                <a:solidFill>
                  <a:srgbClr val="FFFF00"/>
                </a:solidFill>
              </a:rPr>
              <a:t> database: </a:t>
            </a:r>
            <a:br>
              <a:rPr lang="en-GB" sz="2400" dirty="0">
                <a:solidFill>
                  <a:srgbClr val="FFFF00"/>
                </a:solidFill>
              </a:rPr>
            </a:br>
            <a:r>
              <a:rPr lang="en-GB" sz="2400" dirty="0" err="1">
                <a:solidFill>
                  <a:srgbClr val="FFFF00"/>
                </a:solidFill>
              </a:rPr>
              <a:t>Cytoreductive</a:t>
            </a:r>
            <a:r>
              <a:rPr lang="en-GB" sz="2400" dirty="0">
                <a:solidFill>
                  <a:srgbClr val="FFFF00"/>
                </a:solidFill>
              </a:rPr>
              <a:t> Nephrectomy Has a Favorable Effect on OS</a:t>
            </a:r>
            <a:endParaRPr lang="en-GB" sz="2400" baseline="30000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04F50B-A49C-B444-8B30-C1300066032A}" type="slidenum">
              <a:rPr lang="en-GB">
                <a:solidFill>
                  <a:prstClr val="white"/>
                </a:solidFill>
                <a:latin typeface="Arial" pitchFamily="34" charset="0"/>
                <a:ea typeface="+mn-ea"/>
                <a:cs typeface="+mn-cs"/>
              </a:rPr>
              <a:pPr defTabSz="685800"/>
              <a:t>115</a:t>
            </a:fld>
            <a:endParaRPr lang="en-GB" dirty="0">
              <a:solidFill>
                <a:prstClr val="white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143001" y="4804472"/>
            <a:ext cx="3177064" cy="34141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GB" sz="832" dirty="0">
                <a:solidFill>
                  <a:srgbClr val="FFFFFF"/>
                </a:solidFill>
                <a:ea typeface="SimSun" pitchFamily="2" charset="-122"/>
              </a:rPr>
              <a:t>CI, confidence interval; HR, hazard ratio.</a:t>
            </a:r>
          </a:p>
          <a:p>
            <a:pPr algn="l">
              <a:spcBef>
                <a:spcPts val="0"/>
              </a:spcBef>
            </a:pPr>
            <a:r>
              <a:rPr lang="en-GB" sz="832" baseline="30000" dirty="0">
                <a:solidFill>
                  <a:srgbClr val="FFFFFF"/>
                </a:solidFill>
                <a:ea typeface="SimSun" pitchFamily="2" charset="-122"/>
              </a:rPr>
              <a:t>a</a:t>
            </a:r>
            <a:r>
              <a:rPr lang="en-GB" sz="832" dirty="0">
                <a:solidFill>
                  <a:srgbClr val="FFFFFF"/>
                </a:solidFill>
                <a:ea typeface="SimSun" pitchFamily="2" charset="-122"/>
              </a:rPr>
              <a:t>Adjusted for IMDC criteria</a:t>
            </a:r>
          </a:p>
          <a:p>
            <a:pPr algn="l">
              <a:spcBef>
                <a:spcPts val="0"/>
              </a:spcBef>
            </a:pPr>
            <a:r>
              <a:rPr lang="en-GB" sz="832" dirty="0">
                <a:solidFill>
                  <a:srgbClr val="FFFFFF"/>
                </a:solidFill>
                <a:ea typeface="SimSun" pitchFamily="2" charset="-122"/>
              </a:rPr>
              <a:t>Heng DY, et al.</a:t>
            </a:r>
            <a:r>
              <a:rPr lang="en-GB" sz="832" i="1" dirty="0">
                <a:solidFill>
                  <a:srgbClr val="FFFFFF"/>
                </a:solidFill>
                <a:ea typeface="SimSun" pitchFamily="2" charset="-122"/>
              </a:rPr>
              <a:t> Eur Urol. </a:t>
            </a:r>
            <a:r>
              <a:rPr lang="en-GB" sz="832" dirty="0">
                <a:solidFill>
                  <a:srgbClr val="FFFFFF"/>
                </a:solidFill>
                <a:ea typeface="SimSun" pitchFamily="2" charset="-122"/>
              </a:rPr>
              <a:t>2014;66:704-710.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6415" y="1042654"/>
            <a:ext cx="388834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			</a:t>
            </a:r>
            <a:r>
              <a:rPr lang="en-GB" sz="1050" b="1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Median OS</a:t>
            </a:r>
            <a:r>
              <a:rPr lang="en-GB" sz="105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	</a:t>
            </a:r>
          </a:p>
          <a:p>
            <a:pPr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+CN (N = 982) 	20.6 months	</a:t>
            </a:r>
          </a:p>
          <a:p>
            <a:pPr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−CN (N = 676)	9.5 months</a:t>
            </a:r>
          </a:p>
          <a:p>
            <a:pPr defTabSz="342833" fontAlgn="auto">
              <a:spcBef>
                <a:spcPts val="0"/>
              </a:spcBef>
              <a:spcAft>
                <a:spcPts val="0"/>
              </a:spcAft>
            </a:pPr>
            <a:endParaRPr lang="en-GB" sz="1050" dirty="0">
              <a:solidFill>
                <a:srgbClr val="FFFFFF"/>
              </a:solidFill>
              <a:latin typeface="Arial"/>
              <a:cs typeface="Arial" panose="020B0604020202020204" pitchFamily="34" charset="0"/>
            </a:endParaRPr>
          </a:p>
          <a:p>
            <a:pPr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			HR</a:t>
            </a:r>
            <a:r>
              <a:rPr lang="en-GB" sz="1050" baseline="300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a</a:t>
            </a:r>
            <a:r>
              <a:rPr lang="en-GB" sz="105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 = 0.60 (95% CI, 0.52-0.69)</a:t>
            </a:r>
          </a:p>
          <a:p>
            <a:pPr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105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			</a:t>
            </a:r>
            <a:r>
              <a:rPr lang="en-GB" sz="1050" i="1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P</a:t>
            </a:r>
            <a:r>
              <a:rPr lang="en-GB" sz="105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&lt;.0001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1346089" y="2556468"/>
            <a:ext cx="924933" cy="16158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  <a:buClr>
                <a:srgbClr val="33ED52"/>
              </a:buClr>
              <a:buSzPct val="200000"/>
            </a:pPr>
            <a:r>
              <a:rPr lang="en-GB" sz="1050" b="1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OS Probability</a:t>
            </a:r>
          </a:p>
        </p:txBody>
      </p:sp>
      <p:sp>
        <p:nvSpPr>
          <p:cNvPr id="23" name="TextBox 22"/>
          <p:cNvSpPr txBox="1"/>
          <p:nvPr/>
        </p:nvSpPr>
        <p:spPr bwMode="auto">
          <a:xfrm>
            <a:off x="2033012" y="2863432"/>
            <a:ext cx="16030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algn="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0.4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2212760" y="2932681"/>
            <a:ext cx="51881" cy="0"/>
          </a:xfrm>
          <a:prstGeom prst="line">
            <a:avLst/>
          </a:prstGeom>
          <a:ln w="12700">
            <a:solidFill>
              <a:srgbClr val="123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 bwMode="auto">
          <a:xfrm>
            <a:off x="2033012" y="3406546"/>
            <a:ext cx="16030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algn="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0.2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212760" y="3475795"/>
            <a:ext cx="51881" cy="0"/>
          </a:xfrm>
          <a:prstGeom prst="line">
            <a:avLst/>
          </a:prstGeom>
          <a:ln w="12700">
            <a:solidFill>
              <a:srgbClr val="123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auto">
          <a:xfrm>
            <a:off x="2129191" y="3949659"/>
            <a:ext cx="64120" cy="1384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algn="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212760" y="4008308"/>
            <a:ext cx="5188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 bwMode="auto">
          <a:xfrm>
            <a:off x="1968903" y="1234090"/>
            <a:ext cx="22442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algn="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1.00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212760" y="1303339"/>
            <a:ext cx="51881" cy="0"/>
          </a:xfrm>
          <a:prstGeom prst="line">
            <a:avLst/>
          </a:prstGeom>
          <a:ln w="12700">
            <a:solidFill>
              <a:srgbClr val="123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2033012" y="1777204"/>
            <a:ext cx="16030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algn="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0.8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212760" y="1846453"/>
            <a:ext cx="51881" cy="0"/>
          </a:xfrm>
          <a:prstGeom prst="line">
            <a:avLst/>
          </a:prstGeom>
          <a:ln w="12700">
            <a:solidFill>
              <a:srgbClr val="123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 bwMode="auto">
          <a:xfrm>
            <a:off x="2033012" y="2320318"/>
            <a:ext cx="16030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algn="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0.6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212760" y="2389567"/>
            <a:ext cx="51881" cy="0"/>
          </a:xfrm>
          <a:prstGeom prst="line">
            <a:avLst/>
          </a:prstGeom>
          <a:ln w="12700">
            <a:solidFill>
              <a:srgbClr val="123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 bwMode="auto">
          <a:xfrm>
            <a:off x="2226016" y="4124662"/>
            <a:ext cx="6412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43" name="Straight Connector 42"/>
          <p:cNvCxnSpPr/>
          <p:nvPr/>
        </p:nvCxnSpPr>
        <p:spPr>
          <a:xfrm rot="5400000">
            <a:off x="2223497" y="4055754"/>
            <a:ext cx="691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 bwMode="auto">
          <a:xfrm>
            <a:off x="3237987" y="4124662"/>
            <a:ext cx="12824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20</a:t>
            </a:r>
          </a:p>
        </p:txBody>
      </p:sp>
      <p:cxnSp>
        <p:nvCxnSpPr>
          <p:cNvPr id="41" name="Straight Connector 40"/>
          <p:cNvCxnSpPr/>
          <p:nvPr/>
        </p:nvCxnSpPr>
        <p:spPr>
          <a:xfrm rot="5400000">
            <a:off x="3267795" y="4055754"/>
            <a:ext cx="691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 bwMode="auto">
          <a:xfrm>
            <a:off x="4240699" y="4124662"/>
            <a:ext cx="12824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4270562" y="4055754"/>
            <a:ext cx="691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 bwMode="auto">
          <a:xfrm>
            <a:off x="5202158" y="4124662"/>
            <a:ext cx="12824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60</a:t>
            </a:r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5231968" y="4055754"/>
            <a:ext cx="691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 bwMode="auto">
          <a:xfrm>
            <a:off x="6232903" y="4124662"/>
            <a:ext cx="128240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80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6262712" y="4055754"/>
            <a:ext cx="691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 bwMode="auto">
          <a:xfrm>
            <a:off x="7218479" y="4124662"/>
            <a:ext cx="192361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900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33" name="Straight Connector 32"/>
          <p:cNvCxnSpPr/>
          <p:nvPr/>
        </p:nvCxnSpPr>
        <p:spPr>
          <a:xfrm rot="5400000">
            <a:off x="7274643" y="4055754"/>
            <a:ext cx="691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 bwMode="auto">
          <a:xfrm>
            <a:off x="4369005" y="4397888"/>
            <a:ext cx="873637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rtlCol="0" anchor="ctr">
            <a:spAutoFit/>
          </a:bodyPr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r>
              <a:rPr lang="en-GB" sz="1050" b="1" dirty="0">
                <a:solidFill>
                  <a:srgbClr val="FFFFFF"/>
                </a:solidFill>
                <a:latin typeface="Arial"/>
                <a:cs typeface="Arial" panose="020B0604020202020204" pitchFamily="34" charset="0"/>
              </a:rPr>
              <a:t>Time, months</a:t>
            </a:r>
          </a:p>
        </p:txBody>
      </p:sp>
      <p:sp>
        <p:nvSpPr>
          <p:cNvPr id="47" name="Freeform 46"/>
          <p:cNvSpPr/>
          <p:nvPr/>
        </p:nvSpPr>
        <p:spPr>
          <a:xfrm>
            <a:off x="2283646" y="1307968"/>
            <a:ext cx="4999589" cy="2359437"/>
          </a:xfrm>
          <a:custGeom>
            <a:avLst/>
            <a:gdLst>
              <a:gd name="connsiteX0" fmla="*/ 0 w 5150015"/>
              <a:gd name="connsiteY0" fmla="*/ 0 h 2307321"/>
              <a:gd name="connsiteX1" fmla="*/ 75806 w 5150015"/>
              <a:gd name="connsiteY1" fmla="*/ 18952 h 2307321"/>
              <a:gd name="connsiteX2" fmla="*/ 80543 w 5150015"/>
              <a:gd name="connsiteY2" fmla="*/ 52116 h 2307321"/>
              <a:gd name="connsiteX3" fmla="*/ 137397 w 5150015"/>
              <a:gd name="connsiteY3" fmla="*/ 94757 h 2307321"/>
              <a:gd name="connsiteX4" fmla="*/ 203727 w 5150015"/>
              <a:gd name="connsiteY4" fmla="*/ 170562 h 2307321"/>
              <a:gd name="connsiteX5" fmla="*/ 255843 w 5150015"/>
              <a:gd name="connsiteY5" fmla="*/ 246367 h 2307321"/>
              <a:gd name="connsiteX6" fmla="*/ 317435 w 5150015"/>
              <a:gd name="connsiteY6" fmla="*/ 284270 h 2307321"/>
              <a:gd name="connsiteX7" fmla="*/ 364813 w 5150015"/>
              <a:gd name="connsiteY7" fmla="*/ 379026 h 2307321"/>
              <a:gd name="connsiteX8" fmla="*/ 473783 w 5150015"/>
              <a:gd name="connsiteY8" fmla="*/ 483258 h 2307321"/>
              <a:gd name="connsiteX9" fmla="*/ 554326 w 5150015"/>
              <a:gd name="connsiteY9" fmla="*/ 563801 h 2307321"/>
              <a:gd name="connsiteX10" fmla="*/ 601704 w 5150015"/>
              <a:gd name="connsiteY10" fmla="*/ 634869 h 2307321"/>
              <a:gd name="connsiteX11" fmla="*/ 668034 w 5150015"/>
              <a:gd name="connsiteY11" fmla="*/ 701198 h 2307321"/>
              <a:gd name="connsiteX12" fmla="*/ 734363 w 5150015"/>
              <a:gd name="connsiteY12" fmla="*/ 786479 h 2307321"/>
              <a:gd name="connsiteX13" fmla="*/ 767528 w 5150015"/>
              <a:gd name="connsiteY13" fmla="*/ 814906 h 2307321"/>
              <a:gd name="connsiteX14" fmla="*/ 814906 w 5150015"/>
              <a:gd name="connsiteY14" fmla="*/ 829119 h 2307321"/>
              <a:gd name="connsiteX15" fmla="*/ 862284 w 5150015"/>
              <a:gd name="connsiteY15" fmla="*/ 909662 h 2307321"/>
              <a:gd name="connsiteX16" fmla="*/ 938090 w 5150015"/>
              <a:gd name="connsiteY16" fmla="*/ 957041 h 2307321"/>
              <a:gd name="connsiteX17" fmla="*/ 1070749 w 5150015"/>
              <a:gd name="connsiteY17" fmla="*/ 1056535 h 2307321"/>
              <a:gd name="connsiteX18" fmla="*/ 1203408 w 5150015"/>
              <a:gd name="connsiteY18" fmla="*/ 1160767 h 2307321"/>
              <a:gd name="connsiteX19" fmla="*/ 1364494 w 5150015"/>
              <a:gd name="connsiteY19" fmla="*/ 1293426 h 2307321"/>
              <a:gd name="connsiteX20" fmla="*/ 1402396 w 5150015"/>
              <a:gd name="connsiteY20" fmla="*/ 1364494 h 2307321"/>
              <a:gd name="connsiteX21" fmla="*/ 1539793 w 5150015"/>
              <a:gd name="connsiteY21" fmla="*/ 1445037 h 2307321"/>
              <a:gd name="connsiteX22" fmla="*/ 1786160 w 5150015"/>
              <a:gd name="connsiteY22" fmla="*/ 1587171 h 2307321"/>
              <a:gd name="connsiteX23" fmla="*/ 1838276 w 5150015"/>
              <a:gd name="connsiteY23" fmla="*/ 1615598 h 2307321"/>
              <a:gd name="connsiteX24" fmla="*/ 1999362 w 5150015"/>
              <a:gd name="connsiteY24" fmla="*/ 1681928 h 2307321"/>
              <a:gd name="connsiteX25" fmla="*/ 2231515 w 5150015"/>
              <a:gd name="connsiteY25" fmla="*/ 1781422 h 2307321"/>
              <a:gd name="connsiteX26" fmla="*/ 2326272 w 5150015"/>
              <a:gd name="connsiteY26" fmla="*/ 1843014 h 2307321"/>
              <a:gd name="connsiteX27" fmla="*/ 2482620 w 5150015"/>
              <a:gd name="connsiteY27" fmla="*/ 1871441 h 2307321"/>
              <a:gd name="connsiteX28" fmla="*/ 2804792 w 5150015"/>
              <a:gd name="connsiteY28" fmla="*/ 1994624 h 2307321"/>
              <a:gd name="connsiteX29" fmla="*/ 2909024 w 5150015"/>
              <a:gd name="connsiteY29" fmla="*/ 2013575 h 2307321"/>
              <a:gd name="connsiteX30" fmla="*/ 2909024 w 5150015"/>
              <a:gd name="connsiteY30" fmla="*/ 2013575 h 2307321"/>
              <a:gd name="connsiteX31" fmla="*/ 2994305 w 5150015"/>
              <a:gd name="connsiteY31" fmla="*/ 2042002 h 2307321"/>
              <a:gd name="connsiteX32" fmla="*/ 3041683 w 5150015"/>
              <a:gd name="connsiteY32" fmla="*/ 2070429 h 2307321"/>
              <a:gd name="connsiteX33" fmla="*/ 3226458 w 5150015"/>
              <a:gd name="connsiteY33" fmla="*/ 2084643 h 2307321"/>
              <a:gd name="connsiteX34" fmla="*/ 3297526 w 5150015"/>
              <a:gd name="connsiteY34" fmla="*/ 2113070 h 2307321"/>
              <a:gd name="connsiteX35" fmla="*/ 3354380 w 5150015"/>
              <a:gd name="connsiteY35" fmla="*/ 2113070 h 2307321"/>
              <a:gd name="connsiteX36" fmla="*/ 3425447 w 5150015"/>
              <a:gd name="connsiteY36" fmla="*/ 2155710 h 2307321"/>
              <a:gd name="connsiteX37" fmla="*/ 3501252 w 5150015"/>
              <a:gd name="connsiteY37" fmla="*/ 2146235 h 2307321"/>
              <a:gd name="connsiteX38" fmla="*/ 3695503 w 5150015"/>
              <a:gd name="connsiteY38" fmla="*/ 2155710 h 2307321"/>
              <a:gd name="connsiteX39" fmla="*/ 3885016 w 5150015"/>
              <a:gd name="connsiteY39" fmla="*/ 2169924 h 2307321"/>
              <a:gd name="connsiteX40" fmla="*/ 4050840 w 5150015"/>
              <a:gd name="connsiteY40" fmla="*/ 2250467 h 2307321"/>
              <a:gd name="connsiteX41" fmla="*/ 4183499 w 5150015"/>
              <a:gd name="connsiteY41" fmla="*/ 2240991 h 2307321"/>
              <a:gd name="connsiteX42" fmla="*/ 4301944 w 5150015"/>
              <a:gd name="connsiteY42" fmla="*/ 2240991 h 2307321"/>
              <a:gd name="connsiteX43" fmla="*/ 4496195 w 5150015"/>
              <a:gd name="connsiteY43" fmla="*/ 2245729 h 2307321"/>
              <a:gd name="connsiteX44" fmla="*/ 4562525 w 5150015"/>
              <a:gd name="connsiteY44" fmla="*/ 2307321 h 2307321"/>
              <a:gd name="connsiteX45" fmla="*/ 5150015 w 5150015"/>
              <a:gd name="connsiteY45" fmla="*/ 2293107 h 2307321"/>
              <a:gd name="connsiteX0" fmla="*/ 0 w 6666119"/>
              <a:gd name="connsiteY0" fmla="*/ 0 h 2349961"/>
              <a:gd name="connsiteX1" fmla="*/ 75806 w 6666119"/>
              <a:gd name="connsiteY1" fmla="*/ 18952 h 2349961"/>
              <a:gd name="connsiteX2" fmla="*/ 80543 w 6666119"/>
              <a:gd name="connsiteY2" fmla="*/ 52116 h 2349961"/>
              <a:gd name="connsiteX3" fmla="*/ 137397 w 6666119"/>
              <a:gd name="connsiteY3" fmla="*/ 94757 h 2349961"/>
              <a:gd name="connsiteX4" fmla="*/ 203727 w 6666119"/>
              <a:gd name="connsiteY4" fmla="*/ 170562 h 2349961"/>
              <a:gd name="connsiteX5" fmla="*/ 255843 w 6666119"/>
              <a:gd name="connsiteY5" fmla="*/ 246367 h 2349961"/>
              <a:gd name="connsiteX6" fmla="*/ 317435 w 6666119"/>
              <a:gd name="connsiteY6" fmla="*/ 284270 h 2349961"/>
              <a:gd name="connsiteX7" fmla="*/ 364813 w 6666119"/>
              <a:gd name="connsiteY7" fmla="*/ 379026 h 2349961"/>
              <a:gd name="connsiteX8" fmla="*/ 473783 w 6666119"/>
              <a:gd name="connsiteY8" fmla="*/ 483258 h 2349961"/>
              <a:gd name="connsiteX9" fmla="*/ 554326 w 6666119"/>
              <a:gd name="connsiteY9" fmla="*/ 563801 h 2349961"/>
              <a:gd name="connsiteX10" fmla="*/ 601704 w 6666119"/>
              <a:gd name="connsiteY10" fmla="*/ 634869 h 2349961"/>
              <a:gd name="connsiteX11" fmla="*/ 668034 w 6666119"/>
              <a:gd name="connsiteY11" fmla="*/ 701198 h 2349961"/>
              <a:gd name="connsiteX12" fmla="*/ 734363 w 6666119"/>
              <a:gd name="connsiteY12" fmla="*/ 786479 h 2349961"/>
              <a:gd name="connsiteX13" fmla="*/ 767528 w 6666119"/>
              <a:gd name="connsiteY13" fmla="*/ 814906 h 2349961"/>
              <a:gd name="connsiteX14" fmla="*/ 814906 w 6666119"/>
              <a:gd name="connsiteY14" fmla="*/ 829119 h 2349961"/>
              <a:gd name="connsiteX15" fmla="*/ 862284 w 6666119"/>
              <a:gd name="connsiteY15" fmla="*/ 909662 h 2349961"/>
              <a:gd name="connsiteX16" fmla="*/ 938090 w 6666119"/>
              <a:gd name="connsiteY16" fmla="*/ 957041 h 2349961"/>
              <a:gd name="connsiteX17" fmla="*/ 1070749 w 6666119"/>
              <a:gd name="connsiteY17" fmla="*/ 1056535 h 2349961"/>
              <a:gd name="connsiteX18" fmla="*/ 1203408 w 6666119"/>
              <a:gd name="connsiteY18" fmla="*/ 1160767 h 2349961"/>
              <a:gd name="connsiteX19" fmla="*/ 1364494 w 6666119"/>
              <a:gd name="connsiteY19" fmla="*/ 1293426 h 2349961"/>
              <a:gd name="connsiteX20" fmla="*/ 1402396 w 6666119"/>
              <a:gd name="connsiteY20" fmla="*/ 1364494 h 2349961"/>
              <a:gd name="connsiteX21" fmla="*/ 1539793 w 6666119"/>
              <a:gd name="connsiteY21" fmla="*/ 1445037 h 2349961"/>
              <a:gd name="connsiteX22" fmla="*/ 1786160 w 6666119"/>
              <a:gd name="connsiteY22" fmla="*/ 1587171 h 2349961"/>
              <a:gd name="connsiteX23" fmla="*/ 1838276 w 6666119"/>
              <a:gd name="connsiteY23" fmla="*/ 1615598 h 2349961"/>
              <a:gd name="connsiteX24" fmla="*/ 1999362 w 6666119"/>
              <a:gd name="connsiteY24" fmla="*/ 1681928 h 2349961"/>
              <a:gd name="connsiteX25" fmla="*/ 2231515 w 6666119"/>
              <a:gd name="connsiteY25" fmla="*/ 1781422 h 2349961"/>
              <a:gd name="connsiteX26" fmla="*/ 2326272 w 6666119"/>
              <a:gd name="connsiteY26" fmla="*/ 1843014 h 2349961"/>
              <a:gd name="connsiteX27" fmla="*/ 2482620 w 6666119"/>
              <a:gd name="connsiteY27" fmla="*/ 1871441 h 2349961"/>
              <a:gd name="connsiteX28" fmla="*/ 2804792 w 6666119"/>
              <a:gd name="connsiteY28" fmla="*/ 1994624 h 2349961"/>
              <a:gd name="connsiteX29" fmla="*/ 2909024 w 6666119"/>
              <a:gd name="connsiteY29" fmla="*/ 2013575 h 2349961"/>
              <a:gd name="connsiteX30" fmla="*/ 2909024 w 6666119"/>
              <a:gd name="connsiteY30" fmla="*/ 2013575 h 2349961"/>
              <a:gd name="connsiteX31" fmla="*/ 2994305 w 6666119"/>
              <a:gd name="connsiteY31" fmla="*/ 2042002 h 2349961"/>
              <a:gd name="connsiteX32" fmla="*/ 3041683 w 6666119"/>
              <a:gd name="connsiteY32" fmla="*/ 2070429 h 2349961"/>
              <a:gd name="connsiteX33" fmla="*/ 3226458 w 6666119"/>
              <a:gd name="connsiteY33" fmla="*/ 2084643 h 2349961"/>
              <a:gd name="connsiteX34" fmla="*/ 3297526 w 6666119"/>
              <a:gd name="connsiteY34" fmla="*/ 2113070 h 2349961"/>
              <a:gd name="connsiteX35" fmla="*/ 3354380 w 6666119"/>
              <a:gd name="connsiteY35" fmla="*/ 2113070 h 2349961"/>
              <a:gd name="connsiteX36" fmla="*/ 3425447 w 6666119"/>
              <a:gd name="connsiteY36" fmla="*/ 2155710 h 2349961"/>
              <a:gd name="connsiteX37" fmla="*/ 3501252 w 6666119"/>
              <a:gd name="connsiteY37" fmla="*/ 2146235 h 2349961"/>
              <a:gd name="connsiteX38" fmla="*/ 3695503 w 6666119"/>
              <a:gd name="connsiteY38" fmla="*/ 2155710 h 2349961"/>
              <a:gd name="connsiteX39" fmla="*/ 3885016 w 6666119"/>
              <a:gd name="connsiteY39" fmla="*/ 2169924 h 2349961"/>
              <a:gd name="connsiteX40" fmla="*/ 4050840 w 6666119"/>
              <a:gd name="connsiteY40" fmla="*/ 2250467 h 2349961"/>
              <a:gd name="connsiteX41" fmla="*/ 4183499 w 6666119"/>
              <a:gd name="connsiteY41" fmla="*/ 2240991 h 2349961"/>
              <a:gd name="connsiteX42" fmla="*/ 4301944 w 6666119"/>
              <a:gd name="connsiteY42" fmla="*/ 2240991 h 2349961"/>
              <a:gd name="connsiteX43" fmla="*/ 4496195 w 6666119"/>
              <a:gd name="connsiteY43" fmla="*/ 2245729 h 2349961"/>
              <a:gd name="connsiteX44" fmla="*/ 4562525 w 6666119"/>
              <a:gd name="connsiteY44" fmla="*/ 2307321 h 2349961"/>
              <a:gd name="connsiteX45" fmla="*/ 6666119 w 6666119"/>
              <a:gd name="connsiteY45" fmla="*/ 2349961 h 2349961"/>
              <a:gd name="connsiteX0" fmla="*/ 0 w 6666119"/>
              <a:gd name="connsiteY0" fmla="*/ 0 h 2349961"/>
              <a:gd name="connsiteX1" fmla="*/ 75806 w 6666119"/>
              <a:gd name="connsiteY1" fmla="*/ 18952 h 2349961"/>
              <a:gd name="connsiteX2" fmla="*/ 80543 w 6666119"/>
              <a:gd name="connsiteY2" fmla="*/ 52116 h 2349961"/>
              <a:gd name="connsiteX3" fmla="*/ 137397 w 6666119"/>
              <a:gd name="connsiteY3" fmla="*/ 94757 h 2349961"/>
              <a:gd name="connsiteX4" fmla="*/ 203727 w 6666119"/>
              <a:gd name="connsiteY4" fmla="*/ 170562 h 2349961"/>
              <a:gd name="connsiteX5" fmla="*/ 255843 w 6666119"/>
              <a:gd name="connsiteY5" fmla="*/ 246367 h 2349961"/>
              <a:gd name="connsiteX6" fmla="*/ 317435 w 6666119"/>
              <a:gd name="connsiteY6" fmla="*/ 284270 h 2349961"/>
              <a:gd name="connsiteX7" fmla="*/ 364813 w 6666119"/>
              <a:gd name="connsiteY7" fmla="*/ 379026 h 2349961"/>
              <a:gd name="connsiteX8" fmla="*/ 473783 w 6666119"/>
              <a:gd name="connsiteY8" fmla="*/ 483258 h 2349961"/>
              <a:gd name="connsiteX9" fmla="*/ 554326 w 6666119"/>
              <a:gd name="connsiteY9" fmla="*/ 563801 h 2349961"/>
              <a:gd name="connsiteX10" fmla="*/ 601704 w 6666119"/>
              <a:gd name="connsiteY10" fmla="*/ 634869 h 2349961"/>
              <a:gd name="connsiteX11" fmla="*/ 668034 w 6666119"/>
              <a:gd name="connsiteY11" fmla="*/ 701198 h 2349961"/>
              <a:gd name="connsiteX12" fmla="*/ 734363 w 6666119"/>
              <a:gd name="connsiteY12" fmla="*/ 786479 h 2349961"/>
              <a:gd name="connsiteX13" fmla="*/ 767528 w 6666119"/>
              <a:gd name="connsiteY13" fmla="*/ 814906 h 2349961"/>
              <a:gd name="connsiteX14" fmla="*/ 814906 w 6666119"/>
              <a:gd name="connsiteY14" fmla="*/ 829119 h 2349961"/>
              <a:gd name="connsiteX15" fmla="*/ 862284 w 6666119"/>
              <a:gd name="connsiteY15" fmla="*/ 909662 h 2349961"/>
              <a:gd name="connsiteX16" fmla="*/ 938090 w 6666119"/>
              <a:gd name="connsiteY16" fmla="*/ 957041 h 2349961"/>
              <a:gd name="connsiteX17" fmla="*/ 1070749 w 6666119"/>
              <a:gd name="connsiteY17" fmla="*/ 1056535 h 2349961"/>
              <a:gd name="connsiteX18" fmla="*/ 1203408 w 6666119"/>
              <a:gd name="connsiteY18" fmla="*/ 1160767 h 2349961"/>
              <a:gd name="connsiteX19" fmla="*/ 1364494 w 6666119"/>
              <a:gd name="connsiteY19" fmla="*/ 1293426 h 2349961"/>
              <a:gd name="connsiteX20" fmla="*/ 1402396 w 6666119"/>
              <a:gd name="connsiteY20" fmla="*/ 1364494 h 2349961"/>
              <a:gd name="connsiteX21" fmla="*/ 1539793 w 6666119"/>
              <a:gd name="connsiteY21" fmla="*/ 1445037 h 2349961"/>
              <a:gd name="connsiteX22" fmla="*/ 1786160 w 6666119"/>
              <a:gd name="connsiteY22" fmla="*/ 1587171 h 2349961"/>
              <a:gd name="connsiteX23" fmla="*/ 1838276 w 6666119"/>
              <a:gd name="connsiteY23" fmla="*/ 1615598 h 2349961"/>
              <a:gd name="connsiteX24" fmla="*/ 1999362 w 6666119"/>
              <a:gd name="connsiteY24" fmla="*/ 1681928 h 2349961"/>
              <a:gd name="connsiteX25" fmla="*/ 2231515 w 6666119"/>
              <a:gd name="connsiteY25" fmla="*/ 1781422 h 2349961"/>
              <a:gd name="connsiteX26" fmla="*/ 2326272 w 6666119"/>
              <a:gd name="connsiteY26" fmla="*/ 1843014 h 2349961"/>
              <a:gd name="connsiteX27" fmla="*/ 2482620 w 6666119"/>
              <a:gd name="connsiteY27" fmla="*/ 1871441 h 2349961"/>
              <a:gd name="connsiteX28" fmla="*/ 2804792 w 6666119"/>
              <a:gd name="connsiteY28" fmla="*/ 1994624 h 2349961"/>
              <a:gd name="connsiteX29" fmla="*/ 2909024 w 6666119"/>
              <a:gd name="connsiteY29" fmla="*/ 2013575 h 2349961"/>
              <a:gd name="connsiteX30" fmla="*/ 2909024 w 6666119"/>
              <a:gd name="connsiteY30" fmla="*/ 2013575 h 2349961"/>
              <a:gd name="connsiteX31" fmla="*/ 2994305 w 6666119"/>
              <a:gd name="connsiteY31" fmla="*/ 2042002 h 2349961"/>
              <a:gd name="connsiteX32" fmla="*/ 3041683 w 6666119"/>
              <a:gd name="connsiteY32" fmla="*/ 2070429 h 2349961"/>
              <a:gd name="connsiteX33" fmla="*/ 3226458 w 6666119"/>
              <a:gd name="connsiteY33" fmla="*/ 2084643 h 2349961"/>
              <a:gd name="connsiteX34" fmla="*/ 3297526 w 6666119"/>
              <a:gd name="connsiteY34" fmla="*/ 2113070 h 2349961"/>
              <a:gd name="connsiteX35" fmla="*/ 3354380 w 6666119"/>
              <a:gd name="connsiteY35" fmla="*/ 2113070 h 2349961"/>
              <a:gd name="connsiteX36" fmla="*/ 3425447 w 6666119"/>
              <a:gd name="connsiteY36" fmla="*/ 2155710 h 2349961"/>
              <a:gd name="connsiteX37" fmla="*/ 3501252 w 6666119"/>
              <a:gd name="connsiteY37" fmla="*/ 2146235 h 2349961"/>
              <a:gd name="connsiteX38" fmla="*/ 3695503 w 6666119"/>
              <a:gd name="connsiteY38" fmla="*/ 2155710 h 2349961"/>
              <a:gd name="connsiteX39" fmla="*/ 3885016 w 6666119"/>
              <a:gd name="connsiteY39" fmla="*/ 2169924 h 2349961"/>
              <a:gd name="connsiteX40" fmla="*/ 4050840 w 6666119"/>
              <a:gd name="connsiteY40" fmla="*/ 2250467 h 2349961"/>
              <a:gd name="connsiteX41" fmla="*/ 4183499 w 6666119"/>
              <a:gd name="connsiteY41" fmla="*/ 2240991 h 2349961"/>
              <a:gd name="connsiteX42" fmla="*/ 4301944 w 6666119"/>
              <a:gd name="connsiteY42" fmla="*/ 2240991 h 2349961"/>
              <a:gd name="connsiteX43" fmla="*/ 4496195 w 6666119"/>
              <a:gd name="connsiteY43" fmla="*/ 2245729 h 2349961"/>
              <a:gd name="connsiteX44" fmla="*/ 4562525 w 6666119"/>
              <a:gd name="connsiteY44" fmla="*/ 2307321 h 2349961"/>
              <a:gd name="connsiteX45" fmla="*/ 5287412 w 6666119"/>
              <a:gd name="connsiteY45" fmla="*/ 2293107 h 2349961"/>
              <a:gd name="connsiteX46" fmla="*/ 6666119 w 6666119"/>
              <a:gd name="connsiteY46" fmla="*/ 2349961 h 2349961"/>
              <a:gd name="connsiteX0" fmla="*/ 0 w 6666119"/>
              <a:gd name="connsiteY0" fmla="*/ 0 h 2349961"/>
              <a:gd name="connsiteX1" fmla="*/ 75806 w 6666119"/>
              <a:gd name="connsiteY1" fmla="*/ 18952 h 2349961"/>
              <a:gd name="connsiteX2" fmla="*/ 80543 w 6666119"/>
              <a:gd name="connsiteY2" fmla="*/ 52116 h 2349961"/>
              <a:gd name="connsiteX3" fmla="*/ 137397 w 6666119"/>
              <a:gd name="connsiteY3" fmla="*/ 94757 h 2349961"/>
              <a:gd name="connsiteX4" fmla="*/ 203727 w 6666119"/>
              <a:gd name="connsiteY4" fmla="*/ 170562 h 2349961"/>
              <a:gd name="connsiteX5" fmla="*/ 255843 w 6666119"/>
              <a:gd name="connsiteY5" fmla="*/ 246367 h 2349961"/>
              <a:gd name="connsiteX6" fmla="*/ 317435 w 6666119"/>
              <a:gd name="connsiteY6" fmla="*/ 284270 h 2349961"/>
              <a:gd name="connsiteX7" fmla="*/ 364813 w 6666119"/>
              <a:gd name="connsiteY7" fmla="*/ 379026 h 2349961"/>
              <a:gd name="connsiteX8" fmla="*/ 473783 w 6666119"/>
              <a:gd name="connsiteY8" fmla="*/ 483258 h 2349961"/>
              <a:gd name="connsiteX9" fmla="*/ 554326 w 6666119"/>
              <a:gd name="connsiteY9" fmla="*/ 563801 h 2349961"/>
              <a:gd name="connsiteX10" fmla="*/ 601704 w 6666119"/>
              <a:gd name="connsiteY10" fmla="*/ 634869 h 2349961"/>
              <a:gd name="connsiteX11" fmla="*/ 668034 w 6666119"/>
              <a:gd name="connsiteY11" fmla="*/ 701198 h 2349961"/>
              <a:gd name="connsiteX12" fmla="*/ 734363 w 6666119"/>
              <a:gd name="connsiteY12" fmla="*/ 786479 h 2349961"/>
              <a:gd name="connsiteX13" fmla="*/ 767528 w 6666119"/>
              <a:gd name="connsiteY13" fmla="*/ 814906 h 2349961"/>
              <a:gd name="connsiteX14" fmla="*/ 814906 w 6666119"/>
              <a:gd name="connsiteY14" fmla="*/ 829119 h 2349961"/>
              <a:gd name="connsiteX15" fmla="*/ 862284 w 6666119"/>
              <a:gd name="connsiteY15" fmla="*/ 909662 h 2349961"/>
              <a:gd name="connsiteX16" fmla="*/ 938090 w 6666119"/>
              <a:gd name="connsiteY16" fmla="*/ 957041 h 2349961"/>
              <a:gd name="connsiteX17" fmla="*/ 1070749 w 6666119"/>
              <a:gd name="connsiteY17" fmla="*/ 1056535 h 2349961"/>
              <a:gd name="connsiteX18" fmla="*/ 1203408 w 6666119"/>
              <a:gd name="connsiteY18" fmla="*/ 1160767 h 2349961"/>
              <a:gd name="connsiteX19" fmla="*/ 1364494 w 6666119"/>
              <a:gd name="connsiteY19" fmla="*/ 1293426 h 2349961"/>
              <a:gd name="connsiteX20" fmla="*/ 1402396 w 6666119"/>
              <a:gd name="connsiteY20" fmla="*/ 1364494 h 2349961"/>
              <a:gd name="connsiteX21" fmla="*/ 1539793 w 6666119"/>
              <a:gd name="connsiteY21" fmla="*/ 1445037 h 2349961"/>
              <a:gd name="connsiteX22" fmla="*/ 1786160 w 6666119"/>
              <a:gd name="connsiteY22" fmla="*/ 1587171 h 2349961"/>
              <a:gd name="connsiteX23" fmla="*/ 1838276 w 6666119"/>
              <a:gd name="connsiteY23" fmla="*/ 1615598 h 2349961"/>
              <a:gd name="connsiteX24" fmla="*/ 1999362 w 6666119"/>
              <a:gd name="connsiteY24" fmla="*/ 1681928 h 2349961"/>
              <a:gd name="connsiteX25" fmla="*/ 2231515 w 6666119"/>
              <a:gd name="connsiteY25" fmla="*/ 1781422 h 2349961"/>
              <a:gd name="connsiteX26" fmla="*/ 2326272 w 6666119"/>
              <a:gd name="connsiteY26" fmla="*/ 1843014 h 2349961"/>
              <a:gd name="connsiteX27" fmla="*/ 2482620 w 6666119"/>
              <a:gd name="connsiteY27" fmla="*/ 1871441 h 2349961"/>
              <a:gd name="connsiteX28" fmla="*/ 2804792 w 6666119"/>
              <a:gd name="connsiteY28" fmla="*/ 1994624 h 2349961"/>
              <a:gd name="connsiteX29" fmla="*/ 2909024 w 6666119"/>
              <a:gd name="connsiteY29" fmla="*/ 2013575 h 2349961"/>
              <a:gd name="connsiteX30" fmla="*/ 2909024 w 6666119"/>
              <a:gd name="connsiteY30" fmla="*/ 2013575 h 2349961"/>
              <a:gd name="connsiteX31" fmla="*/ 2994305 w 6666119"/>
              <a:gd name="connsiteY31" fmla="*/ 2042002 h 2349961"/>
              <a:gd name="connsiteX32" fmla="*/ 3041683 w 6666119"/>
              <a:gd name="connsiteY32" fmla="*/ 2070429 h 2349961"/>
              <a:gd name="connsiteX33" fmla="*/ 3226458 w 6666119"/>
              <a:gd name="connsiteY33" fmla="*/ 2084643 h 2349961"/>
              <a:gd name="connsiteX34" fmla="*/ 3297526 w 6666119"/>
              <a:gd name="connsiteY34" fmla="*/ 2113070 h 2349961"/>
              <a:gd name="connsiteX35" fmla="*/ 3354380 w 6666119"/>
              <a:gd name="connsiteY35" fmla="*/ 2113070 h 2349961"/>
              <a:gd name="connsiteX36" fmla="*/ 3425447 w 6666119"/>
              <a:gd name="connsiteY36" fmla="*/ 2155710 h 2349961"/>
              <a:gd name="connsiteX37" fmla="*/ 3501252 w 6666119"/>
              <a:gd name="connsiteY37" fmla="*/ 2146235 h 2349961"/>
              <a:gd name="connsiteX38" fmla="*/ 3695503 w 6666119"/>
              <a:gd name="connsiteY38" fmla="*/ 2155710 h 2349961"/>
              <a:gd name="connsiteX39" fmla="*/ 3885016 w 6666119"/>
              <a:gd name="connsiteY39" fmla="*/ 2169924 h 2349961"/>
              <a:gd name="connsiteX40" fmla="*/ 4050840 w 6666119"/>
              <a:gd name="connsiteY40" fmla="*/ 2250467 h 2349961"/>
              <a:gd name="connsiteX41" fmla="*/ 4183499 w 6666119"/>
              <a:gd name="connsiteY41" fmla="*/ 2240991 h 2349961"/>
              <a:gd name="connsiteX42" fmla="*/ 4301944 w 6666119"/>
              <a:gd name="connsiteY42" fmla="*/ 2240991 h 2349961"/>
              <a:gd name="connsiteX43" fmla="*/ 4496195 w 6666119"/>
              <a:gd name="connsiteY43" fmla="*/ 2245729 h 2349961"/>
              <a:gd name="connsiteX44" fmla="*/ 4562525 w 6666119"/>
              <a:gd name="connsiteY44" fmla="*/ 2307321 h 2349961"/>
              <a:gd name="connsiteX45" fmla="*/ 5287412 w 6666119"/>
              <a:gd name="connsiteY45" fmla="*/ 2293107 h 2349961"/>
              <a:gd name="connsiteX46" fmla="*/ 5320577 w 6666119"/>
              <a:gd name="connsiteY46" fmla="*/ 2321534 h 2349961"/>
              <a:gd name="connsiteX47" fmla="*/ 6666119 w 6666119"/>
              <a:gd name="connsiteY47" fmla="*/ 2349961 h 2349961"/>
              <a:gd name="connsiteX0" fmla="*/ 0 w 6666119"/>
              <a:gd name="connsiteY0" fmla="*/ 0 h 2349961"/>
              <a:gd name="connsiteX1" fmla="*/ 75806 w 6666119"/>
              <a:gd name="connsiteY1" fmla="*/ 18952 h 2349961"/>
              <a:gd name="connsiteX2" fmla="*/ 80543 w 6666119"/>
              <a:gd name="connsiteY2" fmla="*/ 52116 h 2349961"/>
              <a:gd name="connsiteX3" fmla="*/ 137397 w 6666119"/>
              <a:gd name="connsiteY3" fmla="*/ 94757 h 2349961"/>
              <a:gd name="connsiteX4" fmla="*/ 203727 w 6666119"/>
              <a:gd name="connsiteY4" fmla="*/ 170562 h 2349961"/>
              <a:gd name="connsiteX5" fmla="*/ 255843 w 6666119"/>
              <a:gd name="connsiteY5" fmla="*/ 246367 h 2349961"/>
              <a:gd name="connsiteX6" fmla="*/ 317435 w 6666119"/>
              <a:gd name="connsiteY6" fmla="*/ 284270 h 2349961"/>
              <a:gd name="connsiteX7" fmla="*/ 364813 w 6666119"/>
              <a:gd name="connsiteY7" fmla="*/ 379026 h 2349961"/>
              <a:gd name="connsiteX8" fmla="*/ 473783 w 6666119"/>
              <a:gd name="connsiteY8" fmla="*/ 483258 h 2349961"/>
              <a:gd name="connsiteX9" fmla="*/ 554326 w 6666119"/>
              <a:gd name="connsiteY9" fmla="*/ 563801 h 2349961"/>
              <a:gd name="connsiteX10" fmla="*/ 601704 w 6666119"/>
              <a:gd name="connsiteY10" fmla="*/ 634869 h 2349961"/>
              <a:gd name="connsiteX11" fmla="*/ 668034 w 6666119"/>
              <a:gd name="connsiteY11" fmla="*/ 701198 h 2349961"/>
              <a:gd name="connsiteX12" fmla="*/ 734363 w 6666119"/>
              <a:gd name="connsiteY12" fmla="*/ 786479 h 2349961"/>
              <a:gd name="connsiteX13" fmla="*/ 767528 w 6666119"/>
              <a:gd name="connsiteY13" fmla="*/ 814906 h 2349961"/>
              <a:gd name="connsiteX14" fmla="*/ 814906 w 6666119"/>
              <a:gd name="connsiteY14" fmla="*/ 829119 h 2349961"/>
              <a:gd name="connsiteX15" fmla="*/ 862284 w 6666119"/>
              <a:gd name="connsiteY15" fmla="*/ 909662 h 2349961"/>
              <a:gd name="connsiteX16" fmla="*/ 938090 w 6666119"/>
              <a:gd name="connsiteY16" fmla="*/ 957041 h 2349961"/>
              <a:gd name="connsiteX17" fmla="*/ 1070749 w 6666119"/>
              <a:gd name="connsiteY17" fmla="*/ 1056535 h 2349961"/>
              <a:gd name="connsiteX18" fmla="*/ 1203408 w 6666119"/>
              <a:gd name="connsiteY18" fmla="*/ 1160767 h 2349961"/>
              <a:gd name="connsiteX19" fmla="*/ 1364494 w 6666119"/>
              <a:gd name="connsiteY19" fmla="*/ 1293426 h 2349961"/>
              <a:gd name="connsiteX20" fmla="*/ 1402396 w 6666119"/>
              <a:gd name="connsiteY20" fmla="*/ 1364494 h 2349961"/>
              <a:gd name="connsiteX21" fmla="*/ 1539793 w 6666119"/>
              <a:gd name="connsiteY21" fmla="*/ 1445037 h 2349961"/>
              <a:gd name="connsiteX22" fmla="*/ 1786160 w 6666119"/>
              <a:gd name="connsiteY22" fmla="*/ 1587171 h 2349961"/>
              <a:gd name="connsiteX23" fmla="*/ 1838276 w 6666119"/>
              <a:gd name="connsiteY23" fmla="*/ 1615598 h 2349961"/>
              <a:gd name="connsiteX24" fmla="*/ 1999362 w 6666119"/>
              <a:gd name="connsiteY24" fmla="*/ 1681928 h 2349961"/>
              <a:gd name="connsiteX25" fmla="*/ 2231515 w 6666119"/>
              <a:gd name="connsiteY25" fmla="*/ 1781422 h 2349961"/>
              <a:gd name="connsiteX26" fmla="*/ 2326272 w 6666119"/>
              <a:gd name="connsiteY26" fmla="*/ 1843014 h 2349961"/>
              <a:gd name="connsiteX27" fmla="*/ 2482620 w 6666119"/>
              <a:gd name="connsiteY27" fmla="*/ 1871441 h 2349961"/>
              <a:gd name="connsiteX28" fmla="*/ 2804792 w 6666119"/>
              <a:gd name="connsiteY28" fmla="*/ 1994624 h 2349961"/>
              <a:gd name="connsiteX29" fmla="*/ 2909024 w 6666119"/>
              <a:gd name="connsiteY29" fmla="*/ 2013575 h 2349961"/>
              <a:gd name="connsiteX30" fmla="*/ 2909024 w 6666119"/>
              <a:gd name="connsiteY30" fmla="*/ 2013575 h 2349961"/>
              <a:gd name="connsiteX31" fmla="*/ 2994305 w 6666119"/>
              <a:gd name="connsiteY31" fmla="*/ 2042002 h 2349961"/>
              <a:gd name="connsiteX32" fmla="*/ 3041683 w 6666119"/>
              <a:gd name="connsiteY32" fmla="*/ 2070429 h 2349961"/>
              <a:gd name="connsiteX33" fmla="*/ 3226458 w 6666119"/>
              <a:gd name="connsiteY33" fmla="*/ 2084643 h 2349961"/>
              <a:gd name="connsiteX34" fmla="*/ 3297526 w 6666119"/>
              <a:gd name="connsiteY34" fmla="*/ 2113070 h 2349961"/>
              <a:gd name="connsiteX35" fmla="*/ 3354380 w 6666119"/>
              <a:gd name="connsiteY35" fmla="*/ 2113070 h 2349961"/>
              <a:gd name="connsiteX36" fmla="*/ 3425447 w 6666119"/>
              <a:gd name="connsiteY36" fmla="*/ 2155710 h 2349961"/>
              <a:gd name="connsiteX37" fmla="*/ 3501252 w 6666119"/>
              <a:gd name="connsiteY37" fmla="*/ 2146235 h 2349961"/>
              <a:gd name="connsiteX38" fmla="*/ 3695503 w 6666119"/>
              <a:gd name="connsiteY38" fmla="*/ 2155710 h 2349961"/>
              <a:gd name="connsiteX39" fmla="*/ 3885016 w 6666119"/>
              <a:gd name="connsiteY39" fmla="*/ 2169924 h 2349961"/>
              <a:gd name="connsiteX40" fmla="*/ 4050840 w 6666119"/>
              <a:gd name="connsiteY40" fmla="*/ 2250467 h 2349961"/>
              <a:gd name="connsiteX41" fmla="*/ 4183499 w 6666119"/>
              <a:gd name="connsiteY41" fmla="*/ 2240991 h 2349961"/>
              <a:gd name="connsiteX42" fmla="*/ 4301944 w 6666119"/>
              <a:gd name="connsiteY42" fmla="*/ 2240991 h 2349961"/>
              <a:gd name="connsiteX43" fmla="*/ 4496195 w 6666119"/>
              <a:gd name="connsiteY43" fmla="*/ 2245729 h 2349961"/>
              <a:gd name="connsiteX44" fmla="*/ 4562525 w 6666119"/>
              <a:gd name="connsiteY44" fmla="*/ 2307321 h 2349961"/>
              <a:gd name="connsiteX45" fmla="*/ 5287412 w 6666119"/>
              <a:gd name="connsiteY45" fmla="*/ 2293107 h 2349961"/>
              <a:gd name="connsiteX46" fmla="*/ 5320577 w 6666119"/>
              <a:gd name="connsiteY46" fmla="*/ 2321534 h 2349961"/>
              <a:gd name="connsiteX47" fmla="*/ 5429547 w 6666119"/>
              <a:gd name="connsiteY47" fmla="*/ 2321534 h 2349961"/>
              <a:gd name="connsiteX48" fmla="*/ 6666119 w 6666119"/>
              <a:gd name="connsiteY48" fmla="*/ 2349961 h 2349961"/>
              <a:gd name="connsiteX0" fmla="*/ 0 w 6666119"/>
              <a:gd name="connsiteY0" fmla="*/ 0 h 2359437"/>
              <a:gd name="connsiteX1" fmla="*/ 75806 w 6666119"/>
              <a:gd name="connsiteY1" fmla="*/ 18952 h 2359437"/>
              <a:gd name="connsiteX2" fmla="*/ 80543 w 6666119"/>
              <a:gd name="connsiteY2" fmla="*/ 52116 h 2359437"/>
              <a:gd name="connsiteX3" fmla="*/ 137397 w 6666119"/>
              <a:gd name="connsiteY3" fmla="*/ 94757 h 2359437"/>
              <a:gd name="connsiteX4" fmla="*/ 203727 w 6666119"/>
              <a:gd name="connsiteY4" fmla="*/ 170562 h 2359437"/>
              <a:gd name="connsiteX5" fmla="*/ 255843 w 6666119"/>
              <a:gd name="connsiteY5" fmla="*/ 246367 h 2359437"/>
              <a:gd name="connsiteX6" fmla="*/ 317435 w 6666119"/>
              <a:gd name="connsiteY6" fmla="*/ 284270 h 2359437"/>
              <a:gd name="connsiteX7" fmla="*/ 364813 w 6666119"/>
              <a:gd name="connsiteY7" fmla="*/ 379026 h 2359437"/>
              <a:gd name="connsiteX8" fmla="*/ 473783 w 6666119"/>
              <a:gd name="connsiteY8" fmla="*/ 483258 h 2359437"/>
              <a:gd name="connsiteX9" fmla="*/ 554326 w 6666119"/>
              <a:gd name="connsiteY9" fmla="*/ 563801 h 2359437"/>
              <a:gd name="connsiteX10" fmla="*/ 601704 w 6666119"/>
              <a:gd name="connsiteY10" fmla="*/ 634869 h 2359437"/>
              <a:gd name="connsiteX11" fmla="*/ 668034 w 6666119"/>
              <a:gd name="connsiteY11" fmla="*/ 701198 h 2359437"/>
              <a:gd name="connsiteX12" fmla="*/ 734363 w 6666119"/>
              <a:gd name="connsiteY12" fmla="*/ 786479 h 2359437"/>
              <a:gd name="connsiteX13" fmla="*/ 767528 w 6666119"/>
              <a:gd name="connsiteY13" fmla="*/ 814906 h 2359437"/>
              <a:gd name="connsiteX14" fmla="*/ 814906 w 6666119"/>
              <a:gd name="connsiteY14" fmla="*/ 829119 h 2359437"/>
              <a:gd name="connsiteX15" fmla="*/ 862284 w 6666119"/>
              <a:gd name="connsiteY15" fmla="*/ 909662 h 2359437"/>
              <a:gd name="connsiteX16" fmla="*/ 938090 w 6666119"/>
              <a:gd name="connsiteY16" fmla="*/ 957041 h 2359437"/>
              <a:gd name="connsiteX17" fmla="*/ 1070749 w 6666119"/>
              <a:gd name="connsiteY17" fmla="*/ 1056535 h 2359437"/>
              <a:gd name="connsiteX18" fmla="*/ 1203408 w 6666119"/>
              <a:gd name="connsiteY18" fmla="*/ 1160767 h 2359437"/>
              <a:gd name="connsiteX19" fmla="*/ 1364494 w 6666119"/>
              <a:gd name="connsiteY19" fmla="*/ 1293426 h 2359437"/>
              <a:gd name="connsiteX20" fmla="*/ 1402396 w 6666119"/>
              <a:gd name="connsiteY20" fmla="*/ 1364494 h 2359437"/>
              <a:gd name="connsiteX21" fmla="*/ 1539793 w 6666119"/>
              <a:gd name="connsiteY21" fmla="*/ 1445037 h 2359437"/>
              <a:gd name="connsiteX22" fmla="*/ 1786160 w 6666119"/>
              <a:gd name="connsiteY22" fmla="*/ 1587171 h 2359437"/>
              <a:gd name="connsiteX23" fmla="*/ 1838276 w 6666119"/>
              <a:gd name="connsiteY23" fmla="*/ 1615598 h 2359437"/>
              <a:gd name="connsiteX24" fmla="*/ 1999362 w 6666119"/>
              <a:gd name="connsiteY24" fmla="*/ 1681928 h 2359437"/>
              <a:gd name="connsiteX25" fmla="*/ 2231515 w 6666119"/>
              <a:gd name="connsiteY25" fmla="*/ 1781422 h 2359437"/>
              <a:gd name="connsiteX26" fmla="*/ 2326272 w 6666119"/>
              <a:gd name="connsiteY26" fmla="*/ 1843014 h 2359437"/>
              <a:gd name="connsiteX27" fmla="*/ 2482620 w 6666119"/>
              <a:gd name="connsiteY27" fmla="*/ 1871441 h 2359437"/>
              <a:gd name="connsiteX28" fmla="*/ 2804792 w 6666119"/>
              <a:gd name="connsiteY28" fmla="*/ 1994624 h 2359437"/>
              <a:gd name="connsiteX29" fmla="*/ 2909024 w 6666119"/>
              <a:gd name="connsiteY29" fmla="*/ 2013575 h 2359437"/>
              <a:gd name="connsiteX30" fmla="*/ 2909024 w 6666119"/>
              <a:gd name="connsiteY30" fmla="*/ 2013575 h 2359437"/>
              <a:gd name="connsiteX31" fmla="*/ 2994305 w 6666119"/>
              <a:gd name="connsiteY31" fmla="*/ 2042002 h 2359437"/>
              <a:gd name="connsiteX32" fmla="*/ 3041683 w 6666119"/>
              <a:gd name="connsiteY32" fmla="*/ 2070429 h 2359437"/>
              <a:gd name="connsiteX33" fmla="*/ 3226458 w 6666119"/>
              <a:gd name="connsiteY33" fmla="*/ 2084643 h 2359437"/>
              <a:gd name="connsiteX34" fmla="*/ 3297526 w 6666119"/>
              <a:gd name="connsiteY34" fmla="*/ 2113070 h 2359437"/>
              <a:gd name="connsiteX35" fmla="*/ 3354380 w 6666119"/>
              <a:gd name="connsiteY35" fmla="*/ 2113070 h 2359437"/>
              <a:gd name="connsiteX36" fmla="*/ 3425447 w 6666119"/>
              <a:gd name="connsiteY36" fmla="*/ 2155710 h 2359437"/>
              <a:gd name="connsiteX37" fmla="*/ 3501252 w 6666119"/>
              <a:gd name="connsiteY37" fmla="*/ 2146235 h 2359437"/>
              <a:gd name="connsiteX38" fmla="*/ 3695503 w 6666119"/>
              <a:gd name="connsiteY38" fmla="*/ 2155710 h 2359437"/>
              <a:gd name="connsiteX39" fmla="*/ 3885016 w 6666119"/>
              <a:gd name="connsiteY39" fmla="*/ 2169924 h 2359437"/>
              <a:gd name="connsiteX40" fmla="*/ 4050840 w 6666119"/>
              <a:gd name="connsiteY40" fmla="*/ 2250467 h 2359437"/>
              <a:gd name="connsiteX41" fmla="*/ 4183499 w 6666119"/>
              <a:gd name="connsiteY41" fmla="*/ 2240991 h 2359437"/>
              <a:gd name="connsiteX42" fmla="*/ 4301944 w 6666119"/>
              <a:gd name="connsiteY42" fmla="*/ 2240991 h 2359437"/>
              <a:gd name="connsiteX43" fmla="*/ 4496195 w 6666119"/>
              <a:gd name="connsiteY43" fmla="*/ 2245729 h 2359437"/>
              <a:gd name="connsiteX44" fmla="*/ 4562525 w 6666119"/>
              <a:gd name="connsiteY44" fmla="*/ 2307321 h 2359437"/>
              <a:gd name="connsiteX45" fmla="*/ 5287412 w 6666119"/>
              <a:gd name="connsiteY45" fmla="*/ 2293107 h 2359437"/>
              <a:gd name="connsiteX46" fmla="*/ 5320577 w 6666119"/>
              <a:gd name="connsiteY46" fmla="*/ 2321534 h 2359437"/>
              <a:gd name="connsiteX47" fmla="*/ 5429547 w 6666119"/>
              <a:gd name="connsiteY47" fmla="*/ 2321534 h 2359437"/>
              <a:gd name="connsiteX48" fmla="*/ 5510090 w 6666119"/>
              <a:gd name="connsiteY48" fmla="*/ 2359437 h 2359437"/>
              <a:gd name="connsiteX49" fmla="*/ 6666119 w 6666119"/>
              <a:gd name="connsiteY49" fmla="*/ 2349961 h 235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666119" h="2359437">
                <a:moveTo>
                  <a:pt x="0" y="0"/>
                </a:moveTo>
                <a:lnTo>
                  <a:pt x="75806" y="18952"/>
                </a:lnTo>
                <a:lnTo>
                  <a:pt x="80543" y="52116"/>
                </a:lnTo>
                <a:lnTo>
                  <a:pt x="137397" y="94757"/>
                </a:lnTo>
                <a:lnTo>
                  <a:pt x="203727" y="170562"/>
                </a:lnTo>
                <a:lnTo>
                  <a:pt x="255843" y="246367"/>
                </a:lnTo>
                <a:lnTo>
                  <a:pt x="317435" y="284270"/>
                </a:lnTo>
                <a:lnTo>
                  <a:pt x="364813" y="379026"/>
                </a:lnTo>
                <a:lnTo>
                  <a:pt x="473783" y="483258"/>
                </a:lnTo>
                <a:lnTo>
                  <a:pt x="554326" y="563801"/>
                </a:lnTo>
                <a:lnTo>
                  <a:pt x="601704" y="634869"/>
                </a:lnTo>
                <a:lnTo>
                  <a:pt x="668034" y="701198"/>
                </a:lnTo>
                <a:lnTo>
                  <a:pt x="734363" y="786479"/>
                </a:lnTo>
                <a:lnTo>
                  <a:pt x="767528" y="814906"/>
                </a:lnTo>
                <a:lnTo>
                  <a:pt x="814906" y="829119"/>
                </a:lnTo>
                <a:lnTo>
                  <a:pt x="862284" y="909662"/>
                </a:lnTo>
                <a:lnTo>
                  <a:pt x="938090" y="957041"/>
                </a:lnTo>
                <a:lnTo>
                  <a:pt x="1070749" y="1056535"/>
                </a:lnTo>
                <a:lnTo>
                  <a:pt x="1203408" y="1160767"/>
                </a:lnTo>
                <a:lnTo>
                  <a:pt x="1364494" y="1293426"/>
                </a:lnTo>
                <a:lnTo>
                  <a:pt x="1402396" y="1364494"/>
                </a:lnTo>
                <a:lnTo>
                  <a:pt x="1539793" y="1445037"/>
                </a:lnTo>
                <a:lnTo>
                  <a:pt x="1786160" y="1587171"/>
                </a:lnTo>
                <a:lnTo>
                  <a:pt x="1838276" y="1615598"/>
                </a:lnTo>
                <a:lnTo>
                  <a:pt x="1999362" y="1681928"/>
                </a:lnTo>
                <a:lnTo>
                  <a:pt x="2231515" y="1781422"/>
                </a:lnTo>
                <a:lnTo>
                  <a:pt x="2326272" y="1843014"/>
                </a:lnTo>
                <a:lnTo>
                  <a:pt x="2482620" y="1871441"/>
                </a:lnTo>
                <a:lnTo>
                  <a:pt x="2804792" y="1994624"/>
                </a:lnTo>
                <a:lnTo>
                  <a:pt x="2909024" y="2013575"/>
                </a:lnTo>
                <a:lnTo>
                  <a:pt x="2909024" y="2013575"/>
                </a:lnTo>
                <a:lnTo>
                  <a:pt x="2994305" y="2042002"/>
                </a:lnTo>
                <a:lnTo>
                  <a:pt x="3041683" y="2070429"/>
                </a:lnTo>
                <a:lnTo>
                  <a:pt x="3226458" y="2084643"/>
                </a:lnTo>
                <a:lnTo>
                  <a:pt x="3297526" y="2113070"/>
                </a:lnTo>
                <a:lnTo>
                  <a:pt x="3354380" y="2113070"/>
                </a:lnTo>
                <a:lnTo>
                  <a:pt x="3425447" y="2155710"/>
                </a:lnTo>
                <a:lnTo>
                  <a:pt x="3501252" y="2146235"/>
                </a:lnTo>
                <a:lnTo>
                  <a:pt x="3695503" y="2155710"/>
                </a:lnTo>
                <a:lnTo>
                  <a:pt x="3885016" y="2169924"/>
                </a:lnTo>
                <a:lnTo>
                  <a:pt x="4050840" y="2250467"/>
                </a:lnTo>
                <a:lnTo>
                  <a:pt x="4183499" y="2240991"/>
                </a:lnTo>
                <a:lnTo>
                  <a:pt x="4301944" y="2240991"/>
                </a:lnTo>
                <a:lnTo>
                  <a:pt x="4496195" y="2245729"/>
                </a:lnTo>
                <a:lnTo>
                  <a:pt x="4562525" y="2307321"/>
                </a:lnTo>
                <a:cubicBezTo>
                  <a:pt x="4793099" y="2312059"/>
                  <a:pt x="5056838" y="2288369"/>
                  <a:pt x="5287412" y="2293107"/>
                </a:cubicBezTo>
                <a:cubicBezTo>
                  <a:pt x="5296888" y="2293107"/>
                  <a:pt x="5311101" y="2321534"/>
                  <a:pt x="5320577" y="2321534"/>
                </a:cubicBezTo>
                <a:lnTo>
                  <a:pt x="5429547" y="2321534"/>
                </a:lnTo>
                <a:cubicBezTo>
                  <a:pt x="5453236" y="2324693"/>
                  <a:pt x="5486401" y="2356278"/>
                  <a:pt x="5510090" y="2359437"/>
                </a:cubicBezTo>
                <a:lnTo>
                  <a:pt x="6666119" y="2349961"/>
                </a:lnTo>
              </a:path>
            </a:pathLst>
          </a:custGeom>
          <a:noFill/>
          <a:ln w="38100">
            <a:solidFill>
              <a:srgbClr val="123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endParaRPr lang="en-GB" sz="1050" dirty="0">
              <a:solidFill>
                <a:srgbClr val="FFFFFF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2257757" y="1294816"/>
            <a:ext cx="5056904" cy="2719317"/>
          </a:xfrm>
          <a:custGeom>
            <a:avLst/>
            <a:gdLst>
              <a:gd name="connsiteX0" fmla="*/ 0 w 2649682"/>
              <a:gd name="connsiteY0" fmla="*/ 0 h 1501486"/>
              <a:gd name="connsiteX1" fmla="*/ 0 w 2649682"/>
              <a:gd name="connsiteY1" fmla="*/ 1501486 h 1501486"/>
              <a:gd name="connsiteX2" fmla="*/ 2649682 w 2649682"/>
              <a:gd name="connsiteY2" fmla="*/ 1501486 h 150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9682" h="1501486">
                <a:moveTo>
                  <a:pt x="0" y="0"/>
                </a:moveTo>
                <a:lnTo>
                  <a:pt x="0" y="1501486"/>
                </a:lnTo>
                <a:lnTo>
                  <a:pt x="2649682" y="1501486"/>
                </a:lnTo>
              </a:path>
            </a:pathLst>
          </a:custGeom>
          <a:noFill/>
          <a:ln w="12700">
            <a:solidFill>
              <a:srgbClr val="1232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33" fontAlgn="auto">
              <a:spcBef>
                <a:spcPts val="0"/>
              </a:spcBef>
              <a:spcAft>
                <a:spcPts val="0"/>
              </a:spcAft>
            </a:pPr>
            <a:endParaRPr lang="en-GB" sz="1050" dirty="0">
              <a:solidFill>
                <a:srgbClr val="FFFFFF"/>
              </a:solidFill>
              <a:latin typeface="Arial"/>
              <a:cs typeface="Arial" panose="020B0604020202020204" pitchFamily="34" charset="0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3759433" y="1313264"/>
            <a:ext cx="316961" cy="0"/>
          </a:xfrm>
          <a:prstGeom prst="line">
            <a:avLst/>
          </a:prstGeom>
          <a:ln w="25400">
            <a:solidFill>
              <a:srgbClr val="123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759433" y="1475407"/>
            <a:ext cx="316961" cy="0"/>
          </a:xfrm>
          <a:prstGeom prst="line">
            <a:avLst/>
          </a:prstGeom>
          <a:ln w="25400">
            <a:solidFill>
              <a:srgbClr val="4BAC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9050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151" y="8731"/>
            <a:ext cx="6457950" cy="857250"/>
          </a:xfrm>
        </p:spPr>
        <p:txBody>
          <a:bodyPr>
            <a:noAutofit/>
          </a:bodyPr>
          <a:lstStyle/>
          <a:p>
            <a:r>
              <a:rPr lang="en-GB" sz="2400" dirty="0"/>
              <a:t>IMDC Prognostic Factors Predict Benefit from Cytoreductive Nephrectomy</a:t>
            </a:r>
            <a:endParaRPr lang="en-GB" sz="2400" baseline="30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D04F50B-A49C-B444-8B30-C1300066032A}" type="slidenum">
              <a:rPr lang="en-GB">
                <a:solidFill>
                  <a:prstClr val="white"/>
                </a:solidFill>
                <a:latin typeface="Arial" pitchFamily="34" charset="0"/>
                <a:ea typeface="+mn-ea"/>
                <a:cs typeface="+mn-cs"/>
              </a:rPr>
              <a:pPr defTabSz="685800"/>
              <a:t>116</a:t>
            </a:fld>
            <a:endParaRPr lang="en-GB" dirty="0">
              <a:solidFill>
                <a:prstClr val="white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143001" y="4804472"/>
            <a:ext cx="3201629" cy="341410"/>
          </a:xfrm>
        </p:spPr>
        <p:txBody>
          <a:bodyPr>
            <a:normAutofit/>
          </a:bodyPr>
          <a:lstStyle/>
          <a:p>
            <a:r>
              <a:rPr lang="en-GB" sz="832" dirty="0">
                <a:solidFill>
                  <a:srgbClr val="FFFFFF"/>
                </a:solidFill>
                <a:ea typeface="SimSun" pitchFamily="2" charset="-122"/>
              </a:rPr>
              <a:t>Heng DY, et al.</a:t>
            </a:r>
            <a:r>
              <a:rPr lang="en-GB" sz="832" i="1" dirty="0">
                <a:solidFill>
                  <a:srgbClr val="FFFFFF"/>
                </a:solidFill>
                <a:ea typeface="SimSun" pitchFamily="2" charset="-122"/>
              </a:rPr>
              <a:t> Eur Urol. </a:t>
            </a:r>
            <a:r>
              <a:rPr lang="en-GB" sz="832" dirty="0">
                <a:solidFill>
                  <a:srgbClr val="FFFFFF"/>
                </a:solidFill>
                <a:ea typeface="SimSun" pitchFamily="2" charset="-122"/>
              </a:rPr>
              <a:t>2014;66:704-710.</a:t>
            </a:r>
          </a:p>
        </p:txBody>
      </p:sp>
      <p:graphicFrame>
        <p:nvGraphicFramePr>
          <p:cNvPr id="4" name="Content Placeholder 5"/>
          <p:cNvGraphicFramePr>
            <a:graphicFrameLocks/>
          </p:cNvGraphicFramePr>
          <p:nvPr/>
        </p:nvGraphicFramePr>
        <p:xfrm>
          <a:off x="1379934" y="1005684"/>
          <a:ext cx="6380559" cy="350936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34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4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3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8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748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effectLst/>
                        </a:rPr>
                        <a:t>Number of IMDC</a:t>
                      </a:r>
                      <a:r>
                        <a:rPr lang="en-GB" sz="1400" baseline="0" noProof="0" dirty="0">
                          <a:effectLst/>
                        </a:rPr>
                        <a:t> Factors</a:t>
                      </a:r>
                      <a:endParaRPr lang="en-GB" sz="1400" b="1" noProof="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effectLst/>
                        </a:rPr>
                        <a:t>No Nephrectomy </a:t>
                      </a:r>
                    </a:p>
                    <a:p>
                      <a:pPr algn="ctr"/>
                      <a:r>
                        <a:rPr lang="en-GB" sz="1400" noProof="0" dirty="0">
                          <a:effectLst/>
                        </a:rPr>
                        <a:t>OS, months (n)</a:t>
                      </a:r>
                      <a:endParaRPr lang="en-GB" sz="1400" b="1" noProof="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>
                          <a:effectLst/>
                        </a:rPr>
                        <a:t>Nephrectomy </a:t>
                      </a:r>
                    </a:p>
                    <a:p>
                      <a:pPr algn="ctr"/>
                      <a:r>
                        <a:rPr lang="en-GB" sz="1400" noProof="0" dirty="0">
                          <a:effectLst/>
                        </a:rPr>
                        <a:t>OS,</a:t>
                      </a:r>
                      <a:r>
                        <a:rPr lang="en-GB" sz="1400" baseline="0" noProof="0" dirty="0">
                          <a:effectLst/>
                        </a:rPr>
                        <a:t> months (N)</a:t>
                      </a:r>
                      <a:endParaRPr lang="en-GB" sz="1400" b="1" noProof="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i="1" noProof="0" dirty="0">
                          <a:effectLst/>
                        </a:rPr>
                        <a:t>P</a:t>
                      </a:r>
                      <a:r>
                        <a:rPr lang="en-GB" sz="1400" noProof="0" dirty="0">
                          <a:effectLst/>
                        </a:rPr>
                        <a:t> Value</a:t>
                      </a:r>
                      <a:endParaRPr lang="en-GB" sz="1400" b="1" noProof="0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484"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u="none" strike="noStrike" noProof="0" dirty="0">
                          <a:effectLst/>
                        </a:rPr>
                        <a:t>0</a:t>
                      </a:r>
                      <a:endParaRPr lang="en-GB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u="none" strike="noStrike" noProof="0" dirty="0">
                          <a:effectLst/>
                        </a:rPr>
                        <a:t>92% of patients</a:t>
                      </a:r>
                      <a:r>
                        <a:rPr lang="en-GB" sz="1200" u="none" strike="noStrike" baseline="0" noProof="0" dirty="0">
                          <a:effectLst/>
                        </a:rPr>
                        <a:t> with nephrectomy; insufficient number to compare</a:t>
                      </a:r>
                      <a:endParaRPr lang="en-GB" sz="1200" b="0" i="1" u="none" strike="noStrike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329"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u="none" strike="noStrike" noProof="0" dirty="0">
                          <a:effectLst/>
                        </a:rPr>
                        <a:t>1</a:t>
                      </a:r>
                      <a:endParaRPr lang="en-GB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/>
                        <a:t>22.5 (72)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/>
                        <a:t>30.4 (178)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/>
                        <a:t>.002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329"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u="none" strike="noStrike" noProof="0" dirty="0">
                          <a:effectLst/>
                        </a:rPr>
                        <a:t>2</a:t>
                      </a:r>
                      <a:endParaRPr lang="en-GB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/>
                        <a:t>10.2 (143)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/>
                        <a:t>20.2 (253)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/>
                        <a:t>&lt;.001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329"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u="none" strike="noStrike" noProof="0" dirty="0">
                          <a:effectLst/>
                        </a:rPr>
                        <a:t>3</a:t>
                      </a:r>
                      <a:endParaRPr lang="en-GB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/>
                        <a:t>10.0 (113)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/>
                        <a:t>15.9 (106)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/>
                        <a:t>&lt;.001</a:t>
                      </a:r>
                      <a:endParaRPr lang="en-GB" sz="120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329"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b="1" u="none" strike="noStrike" noProof="0" dirty="0">
                          <a:effectLst/>
                        </a:rPr>
                        <a:t>4</a:t>
                      </a:r>
                      <a:endParaRPr lang="en-GB" sz="1200" b="1" i="0" u="none" strike="noStrike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/>
                        <a:t>5.4 (103)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/>
                        <a:t>6.0 (67)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/>
                        <a:t>.166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329"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b="1" u="none" strike="noStrike" noProof="0" dirty="0">
                          <a:effectLst/>
                        </a:rPr>
                        <a:t>5</a:t>
                      </a:r>
                      <a:endParaRPr lang="en-GB" sz="1200" b="1" i="0" u="none" strike="noStrike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/>
                        <a:t>3.6 (36)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/>
                        <a:t>2.8 (14)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noProof="0" dirty="0"/>
                        <a:t>.504</a:t>
                      </a:r>
                      <a:endParaRPr lang="en-GB" sz="1200" b="1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484">
                <a:tc>
                  <a:txBody>
                    <a:bodyPr/>
                    <a:lstStyle/>
                    <a:p>
                      <a:pPr algn="ctr" fontAlgn="t"/>
                      <a:r>
                        <a:rPr lang="en-GB" sz="1200" u="none" strike="noStrike" noProof="0" dirty="0">
                          <a:effectLst/>
                        </a:rPr>
                        <a:t>6</a:t>
                      </a:r>
                      <a:endParaRPr lang="en-GB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1200" u="none" strike="noStrike" noProof="0" dirty="0">
                          <a:effectLst/>
                        </a:rPr>
                        <a:t>75% of patients without nephrectomy; insufficient number</a:t>
                      </a:r>
                      <a:r>
                        <a:rPr lang="en-GB" sz="1200" u="none" strike="noStrike" baseline="0" noProof="0" dirty="0">
                          <a:effectLst/>
                        </a:rPr>
                        <a:t> to compare</a:t>
                      </a:r>
                      <a:endParaRPr lang="en-GB" sz="1200" b="0" i="1" u="none" strike="noStrike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 bwMode="auto">
          <a:xfrm>
            <a:off x="1378318" y="3249948"/>
            <a:ext cx="6381383" cy="1255160"/>
          </a:xfrm>
          <a:prstGeom prst="round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68546" tIns="34274" rIns="68546" bIns="34274" rtlCol="0" anchor="ctr"/>
          <a:lstStyle/>
          <a:p>
            <a:pPr algn="ctr" defTabSz="342900" eaLnBrk="0" fontAlgn="auto" hangingPunct="0">
              <a:spcBef>
                <a:spcPts val="0"/>
              </a:spcBef>
              <a:spcAft>
                <a:spcPts val="0"/>
              </a:spcAft>
            </a:pPr>
            <a:endParaRPr lang="en-GB" sz="1500" dirty="0">
              <a:solidFill>
                <a:prstClr val="black"/>
              </a:solidFill>
              <a:latin typeface="Calibri"/>
              <a:ea typeface="Geneva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219713641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52085" y="133223"/>
            <a:ext cx="6436004" cy="8572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Rationale for Pre-</a:t>
            </a:r>
            <a:r>
              <a:rPr lang="en-US" sz="2400" b="1" dirty="0" err="1">
                <a:solidFill>
                  <a:srgbClr val="0000FF"/>
                </a:solidFill>
              </a:rPr>
              <a:t>Nephrectomy</a:t>
            </a:r>
            <a:r>
              <a:rPr lang="en-US" sz="2400" b="1" dirty="0">
                <a:solidFill>
                  <a:srgbClr val="0000FF"/>
                </a:solidFill>
              </a:rPr>
              <a:t> Anti-PD-1 Priming	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40347" y="3100031"/>
            <a:ext cx="7379594" cy="2045884"/>
          </a:xfrm>
        </p:spPr>
        <p:txBody>
          <a:bodyPr>
            <a:noAutofit/>
          </a:bodyPr>
          <a:lstStyle/>
          <a:p>
            <a:r>
              <a:rPr lang="en-US" sz="1200" dirty="0"/>
              <a:t>Ongoing but unsuccessful anti-tumor T cell response in the primary tumor, tumor microenvironment, and draining lymph nodes</a:t>
            </a:r>
          </a:p>
          <a:p>
            <a:r>
              <a:rPr lang="en-US" sz="1200" dirty="0"/>
              <a:t>Post-PD-1 blockade anti-tumor CD8 T cells may preferentially expand in these </a:t>
            </a:r>
            <a:r>
              <a:rPr lang="en-US" sz="1200" dirty="0" err="1"/>
              <a:t>areas</a:t>
            </a:r>
            <a:r>
              <a:rPr lang="en-US" sz="1200" dirty="0" err="1">
                <a:sym typeface="Wingdings"/>
              </a:rPr>
              <a:t>traffic</a:t>
            </a:r>
            <a:r>
              <a:rPr lang="en-US" sz="1200" dirty="0">
                <a:sym typeface="Wingdings"/>
              </a:rPr>
              <a:t> to distant sites as memory </a:t>
            </a:r>
            <a:r>
              <a:rPr lang="en-US" sz="1200" dirty="0" err="1">
                <a:sym typeface="Wingdings"/>
              </a:rPr>
              <a:t>cellseradicate</a:t>
            </a:r>
            <a:r>
              <a:rPr lang="en-US" sz="1200" dirty="0">
                <a:sym typeface="Wingdings"/>
              </a:rPr>
              <a:t> </a:t>
            </a:r>
            <a:r>
              <a:rPr lang="en-US" sz="1200" dirty="0" err="1">
                <a:sym typeface="Wingdings"/>
              </a:rPr>
              <a:t>micrometastases</a:t>
            </a:r>
            <a:endParaRPr lang="en-US" sz="1200" dirty="0"/>
          </a:p>
          <a:p>
            <a:r>
              <a:rPr lang="en-US" sz="1200" dirty="0"/>
              <a:t>Nephrectomy will remove the majority of these effector cells and cytokines potentially resulting in a less potent response</a:t>
            </a:r>
          </a:p>
          <a:p>
            <a:r>
              <a:rPr lang="en-US" sz="1200" dirty="0"/>
              <a:t>Campbell lab has shown significant decrease in circulating PD-1+  T cells after nephrectomy  </a:t>
            </a:r>
          </a:p>
          <a:p>
            <a:r>
              <a:rPr lang="en-US" sz="1200" dirty="0" err="1"/>
              <a:t>Neoadjuvant</a:t>
            </a:r>
            <a:r>
              <a:rPr lang="en-US" sz="1200" dirty="0"/>
              <a:t> immunotherapy in mouse models demonstrated significantly better survival and eradication rate of metastases as compared to surgery for primary and adjuvant immunotherapy [Liu J, et al Cancer </a:t>
            </a:r>
            <a:r>
              <a:rPr lang="en-US" sz="1200" dirty="0" err="1"/>
              <a:t>Discov</a:t>
            </a:r>
            <a:r>
              <a:rPr lang="en-US" sz="1200" dirty="0"/>
              <a:t> 2021]</a:t>
            </a:r>
          </a:p>
          <a:p>
            <a:endParaRPr lang="en-US" sz="1200" dirty="0"/>
          </a:p>
          <a:p>
            <a:pPr marL="342900" lvl="1" indent="0">
              <a:buNone/>
            </a:pPr>
            <a:endParaRPr lang="en-US" sz="1200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397" y="561849"/>
            <a:ext cx="3527141" cy="226702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249621" y="2915366"/>
            <a:ext cx="1392747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Harshman Cancer J 2014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BF2983D-C69E-934B-825D-C8F5B23E8F0A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defRPr/>
              </a:pPr>
              <a:t>117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10299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b="1" dirty="0">
                <a:solidFill>
                  <a:schemeClr val="tx2"/>
                </a:solidFill>
              </a:rPr>
              <a:t>Role of CN in the Checkpoint Inhibition Era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85900" y="1065609"/>
            <a:ext cx="6172200" cy="390882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Deferring CN has increasing rationale to improve response to checkpoint inhibition due to:</a:t>
            </a:r>
          </a:p>
          <a:p>
            <a:pPr marL="0" indent="0">
              <a:buNone/>
            </a:pPr>
            <a:r>
              <a:rPr lang="en-US" sz="1800" dirty="0"/>
              <a:t>-Development of immune responses against patient specific antigens/private mutations</a:t>
            </a:r>
          </a:p>
          <a:p>
            <a:pPr marL="0" indent="0">
              <a:buNone/>
            </a:pPr>
            <a:r>
              <a:rPr lang="en-US" sz="1800" dirty="0"/>
              <a:t>- Higher mutation load </a:t>
            </a:r>
          </a:p>
          <a:p>
            <a:pPr marL="0" indent="0">
              <a:buNone/>
            </a:pPr>
            <a:r>
              <a:rPr lang="en-US" sz="1800" dirty="0"/>
              <a:t>- Increased exposure to variety of mutations; antigen spread</a:t>
            </a:r>
          </a:p>
          <a:p>
            <a:pPr marL="0" indent="0">
              <a:buNone/>
            </a:pPr>
            <a:r>
              <a:rPr lang="en-US" sz="1800" dirty="0"/>
              <a:t>- Higher possibility of immune response against multiple clones</a:t>
            </a:r>
          </a:p>
          <a:p>
            <a:pPr marL="0" indent="0">
              <a:buNone/>
            </a:pPr>
            <a:r>
              <a:rPr lang="en-US" sz="1800" dirty="0"/>
              <a:t>- Due to Heterogeneity of renal primary tumors, the antigen cascade induced with the presence of the primary tumor is likely to be more comprehensive than the one induced post </a:t>
            </a:r>
            <a:r>
              <a:rPr lang="en-US" sz="1800" dirty="0" err="1"/>
              <a:t>debulking</a:t>
            </a:r>
            <a:r>
              <a:rPr lang="en-US" sz="1800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A2B5043-897D-4668-B72B-F363F4D34E81}" type="slidenum">
              <a:rPr lang="en-US" altLang="en-US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defRPr/>
              </a:pPr>
              <a:t>118</a:t>
            </a:fld>
            <a:endParaRPr lang="en-US" altLang="en-US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81526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5" y="135731"/>
            <a:ext cx="6857998" cy="722982"/>
          </a:xfrm>
          <a:noFill/>
        </p:spPr>
        <p:txBody>
          <a:bodyPr>
            <a:noAutofit/>
          </a:bodyPr>
          <a:lstStyle/>
          <a:p>
            <a:br>
              <a:rPr lang="en-US" sz="2400" b="1" dirty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2400" b="1" dirty="0">
                <a:solidFill>
                  <a:srgbClr val="0000FF"/>
                </a:solidFill>
                <a:latin typeface="Calibri"/>
                <a:cs typeface="Calibri"/>
              </a:rPr>
              <a:t>EA8143: Phase III Perioperative PD-1 Blockade</a:t>
            </a:r>
            <a:br>
              <a:rPr lang="en-US" sz="2400" b="1" dirty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sz="1200" b="1" dirty="0">
                <a:solidFill>
                  <a:srgbClr val="0000FF"/>
                </a:solidFill>
                <a:latin typeface="Calibri"/>
                <a:cs typeface="Calibri"/>
              </a:rPr>
              <a:t>Slide courtesy of Harshman L. et al. </a:t>
            </a:r>
            <a:br>
              <a:rPr lang="en-US" sz="2400" b="1" dirty="0">
                <a:solidFill>
                  <a:srgbClr val="0000FF"/>
                </a:solidFill>
                <a:latin typeface="Calibri"/>
                <a:cs typeface="Calibri"/>
              </a:rPr>
            </a:br>
            <a:endParaRPr lang="en-US" sz="24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9406" y="3883135"/>
            <a:ext cx="626745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Primary endpoint: 13% absolute benefit in RFS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Lucida Grande"/>
              <a:buChar char="-"/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84.9% power to increase from 55.8% </a:t>
            </a: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Calibri"/>
                <a:sym typeface="Wingdings"/>
              </a:rPr>
              <a:t></a:t>
            </a:r>
            <a:r>
              <a:rPr lang="en-US" sz="135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68.8% at 5 yrs  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Secondary endpoint OS: 5 yr OS: 78.7% to 87.3%; HR 0.77   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Mandatory </a:t>
            </a:r>
            <a:r>
              <a:rPr lang="en-US" sz="1500" dirty="0" err="1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presurgical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  <a:cs typeface="Calibri"/>
              </a:rPr>
              <a:t> biopsy: diagnosis, correlative science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88516" y="4808599"/>
            <a:ext cx="11226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PI: Harshman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569" y="1111155"/>
            <a:ext cx="6317876" cy="24521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Oval 26"/>
          <p:cNvSpPr/>
          <p:nvPr/>
        </p:nvSpPr>
        <p:spPr>
          <a:xfrm>
            <a:off x="6067551" y="2862076"/>
            <a:ext cx="1819149" cy="16780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Overall Survival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Clear cell RFS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Safety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Tolerability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Quality of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A2B5043-897D-4668-B72B-F363F4D34E81}" type="slidenum">
              <a:rPr lang="en-US" altLang="en-US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defRPr/>
              </a:pPr>
              <a:t>119</a:t>
            </a:fld>
            <a:endParaRPr lang="en-US" altLang="en-US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92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29A978-1BA8-2265-9216-F8F0CDA14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241046"/>
            <a:ext cx="8942832" cy="314727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Apalutamide, </a:t>
            </a:r>
            <a:r>
              <a:rPr lang="en-US" b="1" dirty="0" err="1"/>
              <a:t>darolutamide</a:t>
            </a:r>
            <a:r>
              <a:rPr lang="en-US" b="1" dirty="0"/>
              <a:t>, enzalutamide all improve metastasis-free survival in </a:t>
            </a:r>
            <a:r>
              <a:rPr lang="en-US" b="1" dirty="0" err="1"/>
              <a:t>nmCRPC</a:t>
            </a:r>
            <a:endParaRPr lang="en-US" b="1" dirty="0"/>
          </a:p>
          <a:p>
            <a:pPr marL="400050" lvl="1" indent="0">
              <a:buNone/>
            </a:pPr>
            <a:endParaRPr lang="en-US" sz="1400" dirty="0"/>
          </a:p>
          <a:p>
            <a:pPr marL="400050" lvl="1" indent="0">
              <a:buNone/>
            </a:pPr>
            <a:r>
              <a:rPr lang="en-US" sz="1400" dirty="0"/>
              <a:t>SPARTAN (apalutamide) – NEJM April 12, 2018, approval February 2018</a:t>
            </a:r>
          </a:p>
          <a:p>
            <a:pPr marL="400050" lvl="1" indent="0">
              <a:buNone/>
            </a:pPr>
            <a:r>
              <a:rPr lang="en-US" sz="1400" dirty="0"/>
              <a:t>PROSPER (enzalutamide) – NEJM June 28, 2018, approval July 2018</a:t>
            </a:r>
          </a:p>
          <a:p>
            <a:pPr marL="400050" lvl="1" indent="0">
              <a:buNone/>
            </a:pPr>
            <a:r>
              <a:rPr lang="en-US" sz="1400" dirty="0"/>
              <a:t>ARAMIS (</a:t>
            </a:r>
            <a:r>
              <a:rPr lang="en-US" sz="1400" dirty="0" err="1"/>
              <a:t>darolutamide</a:t>
            </a:r>
            <a:r>
              <a:rPr lang="en-US" sz="1400" dirty="0"/>
              <a:t>) – NEJM March 28, 2019, approval July 2019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050465-BFE0-7F6C-60B9-7C1F513C6549}"/>
              </a:ext>
            </a:extLst>
          </p:cNvPr>
          <p:cNvGrpSpPr/>
          <p:nvPr/>
        </p:nvGrpSpPr>
        <p:grpSpPr>
          <a:xfrm>
            <a:off x="201168" y="2343982"/>
            <a:ext cx="8589189" cy="1776457"/>
            <a:chOff x="353643" y="2965774"/>
            <a:chExt cx="8589189" cy="1776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185B1B3-5FC1-5B00-FC13-94E5CE41E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65183" y="2965774"/>
              <a:ext cx="2377649" cy="177645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98FE37-732A-FA22-F6D8-5ED3E8FF9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5311" y="2992241"/>
              <a:ext cx="2668866" cy="151138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8865227-5131-4548-2B25-FCC15EE72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643" y="2966141"/>
              <a:ext cx="2911165" cy="1558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47698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50" b="1" dirty="0"/>
              <a:t>Patients with synchronous primary and met </a:t>
            </a:r>
            <a:r>
              <a:rPr lang="en-US" sz="2250" b="1" dirty="0" err="1"/>
              <a:t>RCC</a:t>
            </a:r>
            <a:r>
              <a:rPr lang="en-US" sz="2250" b="1" dirty="0"/>
              <a:t> have worse clinical outcomes with either immune therapy or </a:t>
            </a:r>
            <a:r>
              <a:rPr lang="en-US" sz="2250" b="1" dirty="0" err="1"/>
              <a:t>sunitinib</a:t>
            </a:r>
            <a:r>
              <a:rPr lang="en-US" sz="2250" b="1" dirty="0"/>
              <a:t> therapy!</a:t>
            </a:r>
            <a:br>
              <a:rPr lang="en-US" sz="2250" b="1" dirty="0"/>
            </a:br>
            <a:r>
              <a:rPr lang="en-US" sz="731" b="1" dirty="0"/>
              <a:t>McDermott D, et al. </a:t>
            </a:r>
            <a:r>
              <a:rPr lang="en-US" sz="731" b="1" dirty="0" err="1"/>
              <a:t>IKCS</a:t>
            </a:r>
            <a:r>
              <a:rPr lang="en-US" sz="731" b="1" dirty="0"/>
              <a:t> 2018, </a:t>
            </a:r>
            <a:r>
              <a:rPr lang="en-US" sz="731" b="1" dirty="0" err="1"/>
              <a:t>Albiges</a:t>
            </a:r>
            <a:r>
              <a:rPr lang="en-US" sz="731" b="1" dirty="0"/>
              <a:t> L et al </a:t>
            </a:r>
            <a:r>
              <a:rPr lang="en-US" sz="731" b="1" dirty="0" err="1"/>
              <a:t>ESMO</a:t>
            </a:r>
            <a:r>
              <a:rPr lang="en-US" sz="731" b="1" dirty="0"/>
              <a:t> 2020 </a:t>
            </a:r>
            <a:r>
              <a:rPr lang="en-US" sz="731" b="1" dirty="0" err="1"/>
              <a:t>abstr</a:t>
            </a:r>
            <a:r>
              <a:rPr lang="en-US" sz="731" b="1" dirty="0"/>
              <a:t> </a:t>
            </a:r>
            <a:r>
              <a:rPr lang="en-US" sz="731" b="1" dirty="0" err="1"/>
              <a:t>711P</a:t>
            </a:r>
            <a:endParaRPr lang="en-US" sz="731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50006" y="1345004"/>
          <a:ext cx="7785278" cy="3486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930">
                  <a:extLst>
                    <a:ext uri="{9D8B030D-6E8A-4147-A177-3AD203B41FA5}">
                      <a16:colId xmlns:a16="http://schemas.microsoft.com/office/drawing/2014/main" val="2144099954"/>
                    </a:ext>
                  </a:extLst>
                </a:gridCol>
                <a:gridCol w="2555645">
                  <a:extLst>
                    <a:ext uri="{9D8B030D-6E8A-4147-A177-3AD203B41FA5}">
                      <a16:colId xmlns:a16="http://schemas.microsoft.com/office/drawing/2014/main" val="986632736"/>
                    </a:ext>
                  </a:extLst>
                </a:gridCol>
                <a:gridCol w="2914703">
                  <a:extLst>
                    <a:ext uri="{9D8B030D-6E8A-4147-A177-3AD203B41FA5}">
                      <a16:colId xmlns:a16="http://schemas.microsoft.com/office/drawing/2014/main" val="400813336"/>
                    </a:ext>
                  </a:extLst>
                </a:gridCol>
              </a:tblGrid>
              <a:tr h="64578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FF00"/>
                          </a:solidFill>
                        </a:rPr>
                        <a:t>Patient</a:t>
                      </a:r>
                      <a:r>
                        <a:rPr lang="en-US" sz="1800" baseline="0" dirty="0">
                          <a:solidFill>
                            <a:srgbClr val="FFFF00"/>
                          </a:solidFill>
                        </a:rPr>
                        <a:t> population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FFFF00"/>
                          </a:solidFill>
                        </a:rPr>
                        <a:t>Ipi</a:t>
                      </a:r>
                      <a:r>
                        <a:rPr lang="en-US" sz="1800" baseline="0" dirty="0">
                          <a:solidFill>
                            <a:srgbClr val="FFFF00"/>
                          </a:solidFill>
                        </a:rPr>
                        <a:t> + </a:t>
                      </a:r>
                      <a:r>
                        <a:rPr lang="en-US" sz="1800" baseline="0" dirty="0" err="1">
                          <a:solidFill>
                            <a:srgbClr val="FFFF00"/>
                          </a:solidFill>
                        </a:rPr>
                        <a:t>Nivo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FFFF00"/>
                          </a:solidFill>
                        </a:rPr>
                        <a:t>Sunitinib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614928975"/>
                  </a:ext>
                </a:extLst>
              </a:tr>
              <a:tr h="645784">
                <a:tc>
                  <a:txBody>
                    <a:bodyPr/>
                    <a:lstStyle/>
                    <a:p>
                      <a:r>
                        <a:rPr lang="en-US" sz="1200" dirty="0"/>
                        <a:t>Intermediate/Poor Risk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ORR 41.9%/ CR 10.2%</a:t>
                      </a:r>
                    </a:p>
                    <a:p>
                      <a:r>
                        <a:rPr lang="en-US" sz="1200" dirty="0"/>
                        <a:t>Median OS 48</a:t>
                      </a:r>
                      <a:r>
                        <a:rPr lang="en-US" sz="1200" baseline="0" dirty="0"/>
                        <a:t> months</a:t>
                      </a:r>
                      <a:endParaRPr lang="en-US" sz="12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ORR 29.4%/ CR 1.3%</a:t>
                      </a:r>
                    </a:p>
                    <a:p>
                      <a:r>
                        <a:rPr lang="en-US" sz="1200" dirty="0"/>
                        <a:t>Median</a:t>
                      </a:r>
                      <a:r>
                        <a:rPr lang="en-US" sz="1200" baseline="0" dirty="0"/>
                        <a:t> OS 26 months</a:t>
                      </a:r>
                      <a:endParaRPr lang="en-US" sz="12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160894508"/>
                  </a:ext>
                </a:extLst>
              </a:tr>
              <a:tr h="774802">
                <a:tc>
                  <a:txBody>
                    <a:bodyPr/>
                    <a:lstStyle/>
                    <a:p>
                      <a:r>
                        <a:rPr lang="en-US" sz="1200" dirty="0" err="1"/>
                        <a:t>Sarcomatoid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RCC</a:t>
                      </a:r>
                      <a:endParaRPr lang="en-US" sz="12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ORR 56.7%/ CR 18.3 %</a:t>
                      </a:r>
                    </a:p>
                    <a:p>
                      <a:r>
                        <a:rPr lang="en-US" sz="1200" dirty="0"/>
                        <a:t>Median OS 31.2 months</a:t>
                      </a:r>
                    </a:p>
                    <a:p>
                      <a:r>
                        <a:rPr lang="en-US" sz="1200" dirty="0"/>
                        <a:t>30 month OS 53%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ORR 19.2%/ CR 0%</a:t>
                      </a:r>
                    </a:p>
                    <a:p>
                      <a:r>
                        <a:rPr lang="en-US" sz="1200" dirty="0"/>
                        <a:t>Median OS</a:t>
                      </a:r>
                      <a:r>
                        <a:rPr lang="en-US" sz="1200" baseline="0" dirty="0"/>
                        <a:t> 13.6 months</a:t>
                      </a:r>
                    </a:p>
                    <a:p>
                      <a:r>
                        <a:rPr lang="en-US" sz="1200" baseline="0" dirty="0"/>
                        <a:t>30 month OS 29%</a:t>
                      </a:r>
                      <a:endParaRPr lang="en-US" sz="12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784356822"/>
                  </a:ext>
                </a:extLst>
              </a:tr>
              <a:tr h="77480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Synchronous</a:t>
                      </a:r>
                      <a:r>
                        <a:rPr lang="en-US" sz="12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200" b="1" baseline="0" dirty="0" err="1">
                          <a:solidFill>
                            <a:srgbClr val="FF0000"/>
                          </a:solidFill>
                        </a:rPr>
                        <a:t>mRCC</a:t>
                      </a:r>
                      <a:r>
                        <a:rPr lang="en-US" sz="1200" b="1" baseline="0" dirty="0">
                          <a:solidFill>
                            <a:srgbClr val="FF0000"/>
                          </a:solidFill>
                        </a:rPr>
                        <a:t> with primary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Primary ORR 34%</a:t>
                      </a:r>
                    </a:p>
                    <a:p>
                      <a:r>
                        <a:rPr lang="en-US" sz="1200" b="1" dirty="0" err="1">
                          <a:solidFill>
                            <a:srgbClr val="FF0000"/>
                          </a:solidFill>
                        </a:rPr>
                        <a:t>DOR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 20.5 months</a:t>
                      </a:r>
                    </a:p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Med OS 26 months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Primary</a:t>
                      </a:r>
                      <a:r>
                        <a:rPr lang="en-US" sz="1200" b="1" baseline="0" dirty="0">
                          <a:solidFill>
                            <a:srgbClr val="FF0000"/>
                          </a:solidFill>
                        </a:rPr>
                        <a:t> ORR 14.5%</a:t>
                      </a:r>
                      <a:endParaRPr lang="en-US" sz="1200" b="1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sz="1200" b="1" dirty="0" err="1">
                          <a:solidFill>
                            <a:srgbClr val="FF0000"/>
                          </a:solidFill>
                        </a:rPr>
                        <a:t>DOR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 14.5 months</a:t>
                      </a:r>
                    </a:p>
                    <a:p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Med OS 14 months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209458955"/>
                  </a:ext>
                </a:extLst>
              </a:tr>
              <a:tr h="645784">
                <a:tc>
                  <a:txBody>
                    <a:bodyPr/>
                    <a:lstStyle/>
                    <a:p>
                      <a:r>
                        <a:rPr lang="en-US" sz="1200" dirty="0"/>
                        <a:t>Treatment</a:t>
                      </a:r>
                      <a:r>
                        <a:rPr lang="en-US" sz="1200" baseline="0" dirty="0"/>
                        <a:t> Free Survival</a:t>
                      </a:r>
                      <a:endParaRPr lang="en-US" sz="12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31% free of therapy</a:t>
                      </a:r>
                    </a:p>
                    <a:p>
                      <a:r>
                        <a:rPr lang="en-US" sz="1200" dirty="0"/>
                        <a:t>Median </a:t>
                      </a:r>
                      <a:r>
                        <a:rPr lang="en-US" sz="1200" dirty="0" err="1"/>
                        <a:t>TFS</a:t>
                      </a:r>
                      <a:r>
                        <a:rPr lang="en-US" sz="1200" dirty="0"/>
                        <a:t> 7.8 months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12% free</a:t>
                      </a:r>
                      <a:r>
                        <a:rPr lang="en-US" sz="1200" baseline="0" dirty="0"/>
                        <a:t> of therapy</a:t>
                      </a:r>
                      <a:endParaRPr lang="en-US" sz="1200" dirty="0"/>
                    </a:p>
                    <a:p>
                      <a:r>
                        <a:rPr lang="en-US" sz="1200" dirty="0"/>
                        <a:t>Median </a:t>
                      </a:r>
                      <a:r>
                        <a:rPr lang="en-US" sz="1200" dirty="0" err="1"/>
                        <a:t>TFS</a:t>
                      </a:r>
                      <a:r>
                        <a:rPr lang="en-US" sz="1200" dirty="0"/>
                        <a:t> 3.3 months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580364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08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9774" y="108632"/>
            <a:ext cx="8854226" cy="956978"/>
          </a:xfrm>
        </p:spPr>
        <p:txBody>
          <a:bodyPr/>
          <a:lstStyle/>
          <a:p>
            <a:r>
              <a:rPr lang="en-US" sz="2100" dirty="0"/>
              <a:t>CN essential in setting of Immune therapy?</a:t>
            </a:r>
            <a:br>
              <a:rPr lang="en-US" sz="2100" dirty="0"/>
            </a:br>
            <a:r>
              <a:rPr lang="en-US" sz="2100" dirty="0"/>
              <a:t>Immunotherapy Resistance Pathways: </a:t>
            </a:r>
            <a:br>
              <a:rPr lang="en-US" sz="2100" dirty="0"/>
            </a:br>
            <a:r>
              <a:rPr lang="en-US" sz="2100" dirty="0"/>
              <a:t>Can they be eradicated with nephrectomy?</a:t>
            </a:r>
            <a:br>
              <a:rPr lang="en-US" sz="2400" dirty="0"/>
            </a:br>
            <a:r>
              <a:rPr lang="en-US" sz="1050" dirty="0"/>
              <a:t>Lancet 2017 review</a:t>
            </a:r>
            <a:br>
              <a:rPr lang="en-US" sz="1050" dirty="0"/>
            </a:br>
            <a:r>
              <a:rPr lang="en-US" sz="1500" dirty="0" err="1"/>
              <a:t>Syn</a:t>
            </a:r>
            <a:r>
              <a:rPr lang="en-US" sz="1500" dirty="0"/>
              <a:t> NL, et al. Lancet Oncology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A2B5043-897D-4668-B72B-F363F4D34E81}" type="slidenum">
              <a:rPr lang="en-US" altLang="en-US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defRPr/>
              </a:pPr>
              <a:t>121</a:t>
            </a:fld>
            <a:endParaRPr lang="en-US" altLang="en-US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pic>
        <p:nvPicPr>
          <p:cNvPr id="2050" name="Picture 2" descr="P:\Presentations\2018 presentations\ASCO\Lancet_Onc_Figur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2" y="1276898"/>
            <a:ext cx="3302624" cy="363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30267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57350" y="459582"/>
            <a:ext cx="5600700" cy="2243153"/>
          </a:xfrm>
        </p:spPr>
        <p:txBody>
          <a:bodyPr/>
          <a:lstStyle/>
          <a:p>
            <a:pPr algn="ctr"/>
            <a:r>
              <a:rPr lang="en-US" altLang="en-US" sz="21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Phase III Trial of Immunotherapy-based Combination Therapy with or without </a:t>
            </a:r>
            <a:r>
              <a:rPr lang="en-US" altLang="en-US" sz="2100" b="1" kern="1200" dirty="0" err="1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Cytoreductive</a:t>
            </a:r>
            <a:r>
              <a:rPr lang="en-US" altLang="en-US" sz="21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Nephrectomy for Metastatic Renal Cell Carcinoma </a:t>
            </a:r>
            <a:br>
              <a:rPr lang="en-US" altLang="en-US" sz="21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altLang="en-US" sz="21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(</a:t>
            </a:r>
            <a:r>
              <a:rPr lang="en-US" altLang="en-US" sz="2100" b="1" kern="1200" dirty="0" err="1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SWOG</a:t>
            </a:r>
            <a:r>
              <a:rPr lang="en-US" altLang="en-US" sz="2100" b="1" kern="1200" dirty="0">
                <a:solidFill>
                  <a:prstClr val="black"/>
                </a:solidFill>
                <a:latin typeface="Arial" charset="0"/>
                <a:ea typeface="+mn-ea"/>
                <a:cs typeface="Arial" charset="0"/>
              </a:rPr>
              <a:t> 1931/PROBE Trial)</a:t>
            </a:r>
            <a:endParaRPr lang="en-US" sz="21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71650" y="2702734"/>
            <a:ext cx="5657850" cy="1985946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Lead investigators</a:t>
            </a:r>
            <a:r>
              <a:rPr lang="en-US" dirty="0">
                <a:solidFill>
                  <a:schemeClr val="bg2"/>
                </a:solidFill>
              </a:rPr>
              <a:t>:</a:t>
            </a:r>
          </a:p>
          <a:p>
            <a:r>
              <a:rPr lang="en-US" dirty="0"/>
              <a:t>Hyung Kim MD</a:t>
            </a:r>
          </a:p>
          <a:p>
            <a:r>
              <a:rPr lang="en-US" dirty="0"/>
              <a:t>Ulka Vaishampayan MD</a:t>
            </a:r>
          </a:p>
          <a:p>
            <a:r>
              <a:rPr lang="en-US" dirty="0">
                <a:solidFill>
                  <a:srgbClr val="0070C0"/>
                </a:solidFill>
              </a:rPr>
              <a:t>Biostatisticians: </a:t>
            </a:r>
            <a:r>
              <a:rPr lang="en-US" dirty="0"/>
              <a:t>Cathy Tangen and Eddie Mayerson</a:t>
            </a:r>
          </a:p>
          <a:p>
            <a:r>
              <a:rPr lang="en-US" dirty="0">
                <a:solidFill>
                  <a:schemeClr val="bg2"/>
                </a:solidFill>
              </a:rPr>
              <a:t>Patient Advocate: </a:t>
            </a:r>
            <a:r>
              <a:rPr lang="en-US" dirty="0"/>
              <a:t>Peggy Zuckerman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94383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75" dirty="0"/>
              <a:t>SWOG 1931/PROBE Trial</a:t>
            </a:r>
            <a:br>
              <a:rPr lang="en-US" sz="2475" dirty="0"/>
            </a:br>
            <a:r>
              <a:rPr lang="en-US" sz="2475" dirty="0"/>
              <a:t>Primary Endpoint: Overall Survival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16963393"/>
              </p:ext>
            </p:extLst>
          </p:nvPr>
        </p:nvGraphicFramePr>
        <p:xfrm>
          <a:off x="1714500" y="1065611"/>
          <a:ext cx="5715000" cy="3680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043318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FDB2D7-CB96-6D4F-9294-BB24C4CA35FB}"/>
              </a:ext>
            </a:extLst>
          </p:cNvPr>
          <p:cNvSpPr/>
          <p:nvPr/>
        </p:nvSpPr>
        <p:spPr>
          <a:xfrm>
            <a:off x="954157" y="1085262"/>
            <a:ext cx="723568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0000"/>
                </a:solidFill>
                <a:latin typeface="Arial"/>
                <a:ea typeface="ＭＳ Ｐゴシック"/>
              </a:rPr>
              <a:t>Primary Objective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"/>
                <a:ea typeface="ＭＳ Ｐゴシック"/>
              </a:rPr>
              <a:t> 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"/>
                <a:ea typeface="ＭＳ Ｐゴシック"/>
              </a:rPr>
              <a:t>To compare overall survival in participants with newly diagnosed metastatic renal cell carcinoma who are randomized to receive immune checkpoint inhibitor-based combination treatment plus cytoreductive nephrectomy versus immune checkpoint inhibitor-based combination treatment alone.   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Arial"/>
                <a:ea typeface="ＭＳ Ｐゴシック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6069472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F619F5-36B6-C247-A80C-ACB8C74A4C8B}"/>
              </a:ext>
            </a:extLst>
          </p:cNvPr>
          <p:cNvSpPr/>
          <p:nvPr/>
        </p:nvSpPr>
        <p:spPr>
          <a:xfrm>
            <a:off x="733926" y="923679"/>
            <a:ext cx="748364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/>
              </a:rPr>
              <a:t>Secondary Objectives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ea typeface="ＭＳ Ｐゴシック"/>
              </a:rPr>
              <a:t> </a:t>
            </a: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ea typeface="ＭＳ Ｐゴシック"/>
              </a:rPr>
              <a:t>To compare overall survival between arms in the subset who received their assigned protocol treatment.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ea typeface="ＭＳ Ｐゴシック"/>
              </a:rPr>
              <a:t>To compare investigator assessed progression-free survival between arms.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ea typeface="ＭＳ Ｐゴシック"/>
              </a:rPr>
              <a:t> </a:t>
            </a: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ea typeface="ＭＳ Ｐゴシック"/>
              </a:rPr>
              <a:t>To assess complications of nephrectomy and post-randomization drug toxicities.</a:t>
            </a: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5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ea typeface="ＭＳ Ｐゴシック"/>
              </a:rPr>
              <a:t>To compare objective response rate in metastatic sites between the arms in participants with measurable metastatic disease.</a:t>
            </a: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5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214313" indent="-214313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rgbClr val="000000"/>
                </a:solidFill>
                <a:latin typeface="Arial"/>
                <a:ea typeface="ＭＳ Ｐゴシック"/>
              </a:rPr>
              <a:t>To assess change in diameter of primary tumor at Week 12 disease assessment in participants who have received pre-randomization treatment.</a:t>
            </a:r>
          </a:p>
        </p:txBody>
      </p:sp>
    </p:spTree>
    <p:extLst>
      <p:ext uri="{BB962C8B-B14F-4D97-AF65-F5344CB8AC3E}">
        <p14:creationId xmlns:p14="http://schemas.microsoft.com/office/powerpoint/2010/main" val="36385158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Multidisciplinary Input is Critical!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Systemic Therapy First!</a:t>
            </a:r>
          </a:p>
          <a:p>
            <a:r>
              <a:rPr lang="en-US" dirty="0"/>
              <a:t>Risk profiling</a:t>
            </a:r>
          </a:p>
          <a:p>
            <a:r>
              <a:rPr lang="en-US" dirty="0"/>
              <a:t>Treatment sequence</a:t>
            </a:r>
          </a:p>
          <a:p>
            <a:r>
              <a:rPr lang="en-US" dirty="0"/>
              <a:t>Individualizing the therapeutic plan</a:t>
            </a:r>
          </a:p>
          <a:p>
            <a:r>
              <a:rPr lang="en-US" dirty="0"/>
              <a:t>Changing treatment course based on toxicities, responses, residual disease</a:t>
            </a:r>
          </a:p>
          <a:p>
            <a:r>
              <a:rPr lang="en-US" dirty="0"/>
              <a:t>Optimizing the therapy for every case!</a:t>
            </a:r>
          </a:p>
        </p:txBody>
      </p:sp>
    </p:spTree>
    <p:extLst>
      <p:ext uri="{BB962C8B-B14F-4D97-AF65-F5344CB8AC3E}">
        <p14:creationId xmlns:p14="http://schemas.microsoft.com/office/powerpoint/2010/main" val="66639063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Takes a Village to Treat Kidney Cancer!</a:t>
            </a:r>
          </a:p>
        </p:txBody>
      </p:sp>
      <p:sp>
        <p:nvSpPr>
          <p:cNvPr id="7" name="AutoShape 6" descr="Our Model: Vision of a Healthy Village - Lifewater International"/>
          <p:cNvSpPr>
            <a:spLocks noChangeAspect="1" noChangeArrowheads="1"/>
          </p:cNvSpPr>
          <p:nvPr/>
        </p:nvSpPr>
        <p:spPr bwMode="auto">
          <a:xfrm>
            <a:off x="47625" y="-100013"/>
            <a:ext cx="2093119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hangingPunct="0">
              <a:defRPr/>
            </a:pPr>
            <a:endParaRPr lang="en-US" sz="1350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8" name="AutoShape 8" descr="Our Model: Vision of a Healthy Village - Lifewater International"/>
          <p:cNvSpPr>
            <a:spLocks noChangeAspect="1" noChangeArrowheads="1"/>
          </p:cNvSpPr>
          <p:nvPr/>
        </p:nvSpPr>
        <p:spPr bwMode="auto">
          <a:xfrm>
            <a:off x="161925" y="14287"/>
            <a:ext cx="2093119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 eaLnBrk="0" hangingPunct="0">
              <a:defRPr/>
            </a:pPr>
            <a:endParaRPr lang="en-US" sz="1350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53" y="1128712"/>
            <a:ext cx="7448106" cy="377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5499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idney stickers | Busy Beating Kidney Cancer Round Stic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859631"/>
            <a:ext cx="54102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All Clinical Trials Have a Common Goal!</a:t>
            </a:r>
          </a:p>
        </p:txBody>
      </p:sp>
    </p:spTree>
    <p:extLst>
      <p:ext uri="{BB962C8B-B14F-4D97-AF65-F5344CB8AC3E}">
        <p14:creationId xmlns:p14="http://schemas.microsoft.com/office/powerpoint/2010/main" val="238171366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0F24A-0CF6-9B7C-212C-8D60EF5B59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1 :Prostate cancer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9B7AD-72C5-2E67-2881-2B657576FB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Ulka Vaishampayan MD</a:t>
            </a:r>
          </a:p>
          <a:p>
            <a:r>
              <a:rPr lang="en-US" dirty="0"/>
              <a:t>University of Michigan </a:t>
            </a:r>
          </a:p>
          <a:p>
            <a:r>
              <a:rPr lang="en-US" dirty="0"/>
              <a:t>Ann Arbor MI</a:t>
            </a:r>
          </a:p>
        </p:txBody>
      </p:sp>
    </p:spTree>
    <p:extLst>
      <p:ext uri="{BB962C8B-B14F-4D97-AF65-F5344CB8AC3E}">
        <p14:creationId xmlns:p14="http://schemas.microsoft.com/office/powerpoint/2010/main" val="1360803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FA279E-FF95-1007-04C6-D447AFC30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PSA doubling time &lt; 10 months despite castrate levels of testosterone </a:t>
            </a:r>
          </a:p>
          <a:p>
            <a:r>
              <a:rPr lang="en-US" dirty="0"/>
              <a:t>No evidence of metastasis with CT/bone scan</a:t>
            </a:r>
          </a:p>
          <a:p>
            <a:pPr lvl="1"/>
            <a:r>
              <a:rPr lang="en-US" dirty="0"/>
              <a:t>Apalutamide and </a:t>
            </a:r>
            <a:r>
              <a:rPr lang="en-US" dirty="0" err="1"/>
              <a:t>darolutamide</a:t>
            </a:r>
            <a:r>
              <a:rPr lang="en-US" dirty="0"/>
              <a:t> studies allowed N1 patients 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Novel PET imaging not utilized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7EFE41-9894-1B3F-DCAE-FC81F1B5A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criteria</a:t>
            </a:r>
          </a:p>
        </p:txBody>
      </p:sp>
    </p:spTree>
    <p:extLst>
      <p:ext uri="{BB962C8B-B14F-4D97-AF65-F5344CB8AC3E}">
        <p14:creationId xmlns:p14="http://schemas.microsoft.com/office/powerpoint/2010/main" val="189797415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B50EB-26A3-7DEB-DFCF-08B3AC451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BA6B-A611-4AE0-0559-40D76BD8E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988701"/>
            <a:ext cx="7724240" cy="3646403"/>
          </a:xfrm>
        </p:spPr>
        <p:txBody>
          <a:bodyPr>
            <a:normAutofit/>
          </a:bodyPr>
          <a:lstStyle/>
          <a:p>
            <a:r>
              <a:rPr lang="en-US" dirty="0"/>
              <a:t>70 year old man was diagnosed with locally advanced prostate cancer Gleason score of 4+5=9 and PSA -18. CT showed pelvic lymph nodes about 1.5 cm , otherwise normal. Bone scan revealed no e/o </a:t>
            </a:r>
            <a:r>
              <a:rPr lang="en-US" dirty="0" err="1"/>
              <a:t>mets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616148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D389A-EC56-3E13-75F7-8385A91DC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2F5E28-197B-CF0D-38BC-877888193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1950" dirty="0">
                <a:solidFill>
                  <a:prstClr val="black"/>
                </a:solidFill>
                <a:latin typeface="Calibri" panose="020F0502020204030204"/>
              </a:rPr>
              <a:t>He was treated with RT and ADT. PSA nadir of 0.1 was achieved. </a:t>
            </a:r>
          </a:p>
          <a:p>
            <a:pPr>
              <a:defRPr/>
            </a:pPr>
            <a:r>
              <a:rPr lang="en-US" sz="1950" dirty="0">
                <a:solidFill>
                  <a:prstClr val="black"/>
                </a:solidFill>
                <a:latin typeface="Calibri" panose="020F0502020204030204"/>
              </a:rPr>
              <a:t>At 18 months patient had rising PSA of 30ng/ml  and staging studies were done. </a:t>
            </a:r>
          </a:p>
          <a:p>
            <a:pPr>
              <a:defRPr/>
            </a:pPr>
            <a:r>
              <a:rPr lang="en-US" sz="1950" dirty="0">
                <a:solidFill>
                  <a:prstClr val="black"/>
                </a:solidFill>
                <a:latin typeface="Calibri" panose="020F0502020204030204"/>
              </a:rPr>
              <a:t>Bone scan reveals </a:t>
            </a:r>
            <a:r>
              <a:rPr lang="en-US" sz="1950" dirty="0" err="1">
                <a:solidFill>
                  <a:prstClr val="black"/>
                </a:solidFill>
                <a:latin typeface="Calibri" panose="020F0502020204030204"/>
              </a:rPr>
              <a:t>mets</a:t>
            </a:r>
            <a:r>
              <a:rPr lang="en-US" sz="1950" dirty="0">
                <a:solidFill>
                  <a:prstClr val="black"/>
                </a:solidFill>
                <a:latin typeface="Calibri" panose="020F0502020204030204"/>
              </a:rPr>
              <a:t> in spine and bilateral ribs. </a:t>
            </a:r>
          </a:p>
          <a:p>
            <a:pPr>
              <a:defRPr/>
            </a:pPr>
            <a:r>
              <a:rPr lang="en-US" sz="1950" dirty="0">
                <a:solidFill>
                  <a:prstClr val="black"/>
                </a:solidFill>
                <a:latin typeface="Calibri" panose="020F0502020204030204"/>
              </a:rPr>
              <a:t>Tissue genomic testing reveals BRCA 2 mutation, MSI stable and TMB of 4. No other genomic alterations /mutations noted.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1121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059B-5A3D-73E7-EEDC-9A1B039B0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1 : Prostate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6E90B-605C-E07F-D409-80FAB18A6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Comorbidities include well controlled congestive heart failure and diabetes mellitus. Ideal next step in therapy is:</a:t>
            </a:r>
          </a:p>
          <a:p>
            <a:pPr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A)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/>
              </a:rPr>
              <a:t>Cabazitaxel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B) PSMA-Lu 177</a:t>
            </a:r>
          </a:p>
          <a:p>
            <a:pPr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C) Olaparib + abiraterone</a:t>
            </a:r>
          </a:p>
          <a:p>
            <a:pPr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D) Enzalutamide +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/>
              </a:rPr>
              <a:t>talazoparib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4934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AB1C-2612-9924-DC17-EF5CEF212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E21AB-0AAC-EDDC-8235-941D0A103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Correct answer is D (Enzalutamide + </a:t>
            </a:r>
            <a:r>
              <a:rPr lang="en-US" dirty="0" err="1"/>
              <a:t>Talazoparib</a:t>
            </a:r>
            <a:r>
              <a:rPr lang="en-US" dirty="0"/>
              <a:t>)</a:t>
            </a:r>
          </a:p>
          <a:p>
            <a:r>
              <a:rPr lang="en-US" dirty="0"/>
              <a:t>Patient has BRCA2 mutation and PARP inhibitor based combinations  such as </a:t>
            </a:r>
            <a:r>
              <a:rPr lang="en-US" b="1" dirty="0"/>
              <a:t>abiraterone + Olaparib </a:t>
            </a:r>
            <a:r>
              <a:rPr lang="en-US" dirty="0"/>
              <a:t>or </a:t>
            </a:r>
            <a:r>
              <a:rPr lang="en-US" b="1" dirty="0"/>
              <a:t>enzalutamide + </a:t>
            </a:r>
            <a:r>
              <a:rPr lang="en-US" b="1" dirty="0" err="1"/>
              <a:t>talazoparib</a:t>
            </a:r>
            <a:r>
              <a:rPr lang="en-US" b="1" dirty="0"/>
              <a:t>  </a:t>
            </a:r>
            <a:r>
              <a:rPr lang="en-US" dirty="0"/>
              <a:t>have demonstrated benefit and are FDA approved currently. </a:t>
            </a:r>
          </a:p>
          <a:p>
            <a:r>
              <a:rPr lang="en-US" dirty="0"/>
              <a:t>Patients CHF presents a toxicity concern for use of abiraterone as fluid retention and exacerbation of hypertension are possible toxicities.</a:t>
            </a:r>
          </a:p>
          <a:p>
            <a:r>
              <a:rPr lang="en-US" dirty="0" err="1"/>
              <a:t>Cabazitaxel</a:t>
            </a:r>
            <a:r>
              <a:rPr lang="en-US" dirty="0"/>
              <a:t> and PSMA-Lu 177 are FDA approved after </a:t>
            </a:r>
            <a:r>
              <a:rPr lang="en-US" dirty="0" err="1"/>
              <a:t>taxane</a:t>
            </a:r>
            <a:r>
              <a:rPr lang="en-US" dirty="0"/>
              <a:t> based chemo such as docetaxel.</a:t>
            </a:r>
          </a:p>
        </p:txBody>
      </p:sp>
    </p:spTree>
    <p:extLst>
      <p:ext uri="{BB962C8B-B14F-4D97-AF65-F5344CB8AC3E}">
        <p14:creationId xmlns:p14="http://schemas.microsoft.com/office/powerpoint/2010/main" val="105136296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ECA4D-68A6-BB4C-B743-78F629F869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Renal Cell Carcinoma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93F1D-3C5A-7342-B0F0-7FC875316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850" y="2940674"/>
            <a:ext cx="6858000" cy="1241822"/>
          </a:xfrm>
        </p:spPr>
        <p:txBody>
          <a:bodyPr>
            <a:normAutofit/>
          </a:bodyPr>
          <a:lstStyle/>
          <a:p>
            <a:r>
              <a:rPr lang="en-US" sz="3600" dirty="0"/>
              <a:t>Case 1</a:t>
            </a:r>
          </a:p>
        </p:txBody>
      </p:sp>
    </p:spTree>
    <p:extLst>
      <p:ext uri="{BB962C8B-B14F-4D97-AF65-F5344CB8AC3E}">
        <p14:creationId xmlns:p14="http://schemas.microsoft.com/office/powerpoint/2010/main" val="383234762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0B68E-1A29-EA4A-8E49-FE025CBC3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and Physical Exam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AF1F-4097-6A4C-B1CD-DD5553C06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057" y="1371600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60 year old female who presented with abdominal pain and unexplained weight loss. </a:t>
            </a:r>
          </a:p>
          <a:p>
            <a:pPr marL="0" indent="0">
              <a:buNone/>
            </a:pPr>
            <a:r>
              <a:rPr lang="en-US" dirty="0"/>
              <a:t>Performance status of 1.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PMHx:  Diabetes, hypertension , history of 2 stents 5 years ago for coronary artery disease. </a:t>
            </a:r>
          </a:p>
          <a:p>
            <a:pPr marL="0" indent="0">
              <a:buNone/>
            </a:pPr>
            <a:r>
              <a:rPr lang="en-US" dirty="0" err="1"/>
              <a:t>FHx</a:t>
            </a:r>
            <a:r>
              <a:rPr lang="en-US" dirty="0"/>
              <a:t>:  unremarkable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PE:  Vitals normal, abdomen benign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0087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247097" y="-2806442"/>
            <a:ext cx="1016234" cy="8062627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535268-E61D-4F44-B83D-ADD6DC8AC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98" y="2309812"/>
            <a:ext cx="2727722" cy="1943100"/>
          </a:xfrm>
          <a:prstGeom prst="rect">
            <a:avLst/>
          </a:prstGeom>
        </p:spPr>
      </p:pic>
      <p:pic>
        <p:nvPicPr>
          <p:cNvPr id="9" name="Picture 8" descr="A close-up of a flower&#10;&#10;Description automatically generated with medium confidence">
            <a:extLst>
              <a:ext uri="{FF2B5EF4-FFF2-40B4-BE49-F238E27FC236}">
                <a16:creationId xmlns:a16="http://schemas.microsoft.com/office/drawing/2014/main" id="{3F3CAE95-07A3-174A-BA7B-219738F4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517" y="2309812"/>
            <a:ext cx="2164556" cy="1943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C20BC-EC16-374E-BADD-0A1D73038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269" y="2309812"/>
            <a:ext cx="2552700" cy="1943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30B68E-1A29-EA4A-8E49-FE025CBC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905463"/>
            <a:ext cx="7517549" cy="643421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Imaging : CT scan	</a:t>
            </a:r>
          </a:p>
        </p:txBody>
      </p:sp>
    </p:spTree>
    <p:extLst>
      <p:ext uri="{BB962C8B-B14F-4D97-AF65-F5344CB8AC3E}">
        <p14:creationId xmlns:p14="http://schemas.microsoft.com/office/powerpoint/2010/main" val="100981849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81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2CC70C-F8E8-A344-A2D2-85F98D6BF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15" y="482998"/>
            <a:ext cx="2563994" cy="4187361"/>
          </a:xfrm>
        </p:spPr>
        <p:txBody>
          <a:bodyPr anchor="ctr">
            <a:normAutofit/>
          </a:bodyPr>
          <a:lstStyle/>
          <a:p>
            <a:r>
              <a:rPr lang="en-US" sz="4050"/>
              <a:t>Imaging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20588" y="2599420"/>
            <a:ext cx="4057650" cy="13716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57650"/>
                      <a:gd name="connsiteY0" fmla="*/ 0 h 13716"/>
                      <a:gd name="connsiteX1" fmla="*/ 757428 w 4057650"/>
                      <a:gd name="connsiteY1" fmla="*/ 0 h 13716"/>
                      <a:gd name="connsiteX2" fmla="*/ 1474279 w 4057650"/>
                      <a:gd name="connsiteY2" fmla="*/ 0 h 13716"/>
                      <a:gd name="connsiteX3" fmla="*/ 2191131 w 4057650"/>
                      <a:gd name="connsiteY3" fmla="*/ 0 h 13716"/>
                      <a:gd name="connsiteX4" fmla="*/ 2745676 w 4057650"/>
                      <a:gd name="connsiteY4" fmla="*/ 0 h 13716"/>
                      <a:gd name="connsiteX5" fmla="*/ 3340798 w 4057650"/>
                      <a:gd name="connsiteY5" fmla="*/ 0 h 13716"/>
                      <a:gd name="connsiteX6" fmla="*/ 4057650 w 4057650"/>
                      <a:gd name="connsiteY6" fmla="*/ 0 h 13716"/>
                      <a:gd name="connsiteX7" fmla="*/ 4057650 w 4057650"/>
                      <a:gd name="connsiteY7" fmla="*/ 13716 h 13716"/>
                      <a:gd name="connsiteX8" fmla="*/ 3381375 w 4057650"/>
                      <a:gd name="connsiteY8" fmla="*/ 13716 h 13716"/>
                      <a:gd name="connsiteX9" fmla="*/ 2826830 w 4057650"/>
                      <a:gd name="connsiteY9" fmla="*/ 13716 h 13716"/>
                      <a:gd name="connsiteX10" fmla="*/ 2272284 w 4057650"/>
                      <a:gd name="connsiteY10" fmla="*/ 13716 h 13716"/>
                      <a:gd name="connsiteX11" fmla="*/ 1555432 w 4057650"/>
                      <a:gd name="connsiteY11" fmla="*/ 13716 h 13716"/>
                      <a:gd name="connsiteX12" fmla="*/ 960310 w 4057650"/>
                      <a:gd name="connsiteY12" fmla="*/ 13716 h 13716"/>
                      <a:gd name="connsiteX13" fmla="*/ 0 w 4057650"/>
                      <a:gd name="connsiteY13" fmla="*/ 13716 h 13716"/>
                      <a:gd name="connsiteX14" fmla="*/ 0 w 4057650"/>
                      <a:gd name="connsiteY14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57650" h="13716" fill="none" extrusionOk="0">
                        <a:moveTo>
                          <a:pt x="0" y="0"/>
                        </a:moveTo>
                        <a:cubicBezTo>
                          <a:pt x="371182" y="3227"/>
                          <a:pt x="494372" y="9222"/>
                          <a:pt x="757428" y="0"/>
                        </a:cubicBezTo>
                        <a:cubicBezTo>
                          <a:pt x="1020484" y="-9222"/>
                          <a:pt x="1116719" y="-4357"/>
                          <a:pt x="1474279" y="0"/>
                        </a:cubicBezTo>
                        <a:cubicBezTo>
                          <a:pt x="1831839" y="4357"/>
                          <a:pt x="1920973" y="-11809"/>
                          <a:pt x="2191131" y="0"/>
                        </a:cubicBezTo>
                        <a:cubicBezTo>
                          <a:pt x="2461289" y="11809"/>
                          <a:pt x="2589480" y="-22604"/>
                          <a:pt x="2745676" y="0"/>
                        </a:cubicBezTo>
                        <a:cubicBezTo>
                          <a:pt x="2901872" y="22604"/>
                          <a:pt x="3136452" y="-12306"/>
                          <a:pt x="3340798" y="0"/>
                        </a:cubicBezTo>
                        <a:cubicBezTo>
                          <a:pt x="3545144" y="12306"/>
                          <a:pt x="3766934" y="-21556"/>
                          <a:pt x="4057650" y="0"/>
                        </a:cubicBezTo>
                        <a:cubicBezTo>
                          <a:pt x="4057378" y="4708"/>
                          <a:pt x="4057987" y="7132"/>
                          <a:pt x="4057650" y="13716"/>
                        </a:cubicBezTo>
                        <a:cubicBezTo>
                          <a:pt x="3743404" y="35553"/>
                          <a:pt x="3625516" y="-19495"/>
                          <a:pt x="3381375" y="13716"/>
                        </a:cubicBezTo>
                        <a:cubicBezTo>
                          <a:pt x="3137235" y="46927"/>
                          <a:pt x="2946571" y="-4571"/>
                          <a:pt x="2826830" y="13716"/>
                        </a:cubicBezTo>
                        <a:cubicBezTo>
                          <a:pt x="2707090" y="32003"/>
                          <a:pt x="2402756" y="-3140"/>
                          <a:pt x="2272284" y="13716"/>
                        </a:cubicBezTo>
                        <a:cubicBezTo>
                          <a:pt x="2141812" y="30572"/>
                          <a:pt x="1895935" y="13627"/>
                          <a:pt x="1555432" y="13716"/>
                        </a:cubicBezTo>
                        <a:cubicBezTo>
                          <a:pt x="1214929" y="13805"/>
                          <a:pt x="1103072" y="9931"/>
                          <a:pt x="960310" y="13716"/>
                        </a:cubicBezTo>
                        <a:cubicBezTo>
                          <a:pt x="817548" y="17501"/>
                          <a:pt x="402272" y="-33931"/>
                          <a:pt x="0" y="13716"/>
                        </a:cubicBezTo>
                        <a:cubicBezTo>
                          <a:pt x="-460" y="10837"/>
                          <a:pt x="38" y="6680"/>
                          <a:pt x="0" y="0"/>
                        </a:cubicBezTo>
                        <a:close/>
                      </a:path>
                      <a:path w="4057650" h="13716" stroke="0" extrusionOk="0">
                        <a:moveTo>
                          <a:pt x="0" y="0"/>
                        </a:moveTo>
                        <a:cubicBezTo>
                          <a:pt x="248348" y="13145"/>
                          <a:pt x="486117" y="25042"/>
                          <a:pt x="635698" y="0"/>
                        </a:cubicBezTo>
                        <a:cubicBezTo>
                          <a:pt x="785279" y="-25042"/>
                          <a:pt x="917762" y="-5537"/>
                          <a:pt x="1190244" y="0"/>
                        </a:cubicBezTo>
                        <a:cubicBezTo>
                          <a:pt x="1462726" y="5537"/>
                          <a:pt x="1667120" y="-21232"/>
                          <a:pt x="1947672" y="0"/>
                        </a:cubicBezTo>
                        <a:cubicBezTo>
                          <a:pt x="2228224" y="21232"/>
                          <a:pt x="2280631" y="-21698"/>
                          <a:pt x="2583370" y="0"/>
                        </a:cubicBezTo>
                        <a:cubicBezTo>
                          <a:pt x="2886109" y="21698"/>
                          <a:pt x="3022941" y="19647"/>
                          <a:pt x="3219069" y="0"/>
                        </a:cubicBezTo>
                        <a:cubicBezTo>
                          <a:pt x="3415197" y="-19647"/>
                          <a:pt x="3747500" y="26991"/>
                          <a:pt x="4057650" y="0"/>
                        </a:cubicBezTo>
                        <a:cubicBezTo>
                          <a:pt x="4056980" y="3019"/>
                          <a:pt x="4057134" y="10425"/>
                          <a:pt x="4057650" y="13716"/>
                        </a:cubicBezTo>
                        <a:cubicBezTo>
                          <a:pt x="3865148" y="-7885"/>
                          <a:pt x="3702543" y="44896"/>
                          <a:pt x="3381375" y="13716"/>
                        </a:cubicBezTo>
                        <a:cubicBezTo>
                          <a:pt x="3060208" y="-17464"/>
                          <a:pt x="2956571" y="-13250"/>
                          <a:pt x="2826830" y="13716"/>
                        </a:cubicBezTo>
                        <a:cubicBezTo>
                          <a:pt x="2697089" y="40682"/>
                          <a:pt x="2411031" y="38582"/>
                          <a:pt x="2150555" y="13716"/>
                        </a:cubicBezTo>
                        <a:cubicBezTo>
                          <a:pt x="1890080" y="-11150"/>
                          <a:pt x="1741827" y="-5187"/>
                          <a:pt x="1474280" y="13716"/>
                        </a:cubicBezTo>
                        <a:cubicBezTo>
                          <a:pt x="1206734" y="32619"/>
                          <a:pt x="998203" y="28763"/>
                          <a:pt x="838581" y="13716"/>
                        </a:cubicBezTo>
                        <a:cubicBezTo>
                          <a:pt x="678959" y="-1331"/>
                          <a:pt x="187101" y="-17784"/>
                          <a:pt x="0" y="13716"/>
                        </a:cubicBezTo>
                        <a:cubicBezTo>
                          <a:pt x="-114" y="7033"/>
                          <a:pt x="103" y="34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F01D92-5D94-4607-B6F7-DC39AB7A38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82952" y="654448"/>
          <a:ext cx="5861048" cy="4152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995230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2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81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Freeform: Shape 24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414" y="2381"/>
            <a:ext cx="5653586" cy="51435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2CC70C-F8E8-A344-A2D2-85F98D6BF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550" y="459582"/>
            <a:ext cx="3982587" cy="992165"/>
          </a:xfrm>
        </p:spPr>
        <p:txBody>
          <a:bodyPr>
            <a:normAutofit/>
          </a:bodyPr>
          <a:lstStyle/>
          <a:p>
            <a:r>
              <a:rPr lang="en-US" dirty="0"/>
              <a:t>Biopsy of renal mass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A0F608F-6021-5E49-816E-B166E2BE9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20" y="2019894"/>
            <a:ext cx="2790114" cy="1116045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F01D92-5D94-4607-B6F7-DC39AB7A38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00550" y="1647958"/>
          <a:ext cx="3982587" cy="2931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568477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81"/>
            <a:ext cx="9141712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81"/>
            <a:ext cx="9141712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381"/>
            <a:ext cx="3530290" cy="51435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2381"/>
            <a:ext cx="9141714" cy="51435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1A07C1-A2CB-5441-A521-EB5956F0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89" y="633317"/>
            <a:ext cx="2636433" cy="4005073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Question: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Initial therapy for this patient?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AFA12D5-D03B-47B0-A9E2-D35569DB9D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39415" y="175636"/>
          <a:ext cx="4775935" cy="4804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2035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8F7AFE4-A60E-D0A0-0CFB-87FE45FA46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1985955"/>
              </p:ext>
            </p:extLst>
          </p:nvPr>
        </p:nvGraphicFramePr>
        <p:xfrm>
          <a:off x="97535" y="858405"/>
          <a:ext cx="9032609" cy="272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603">
                  <a:extLst>
                    <a:ext uri="{9D8B030D-6E8A-4147-A177-3AD203B41FA5}">
                      <a16:colId xmlns:a16="http://schemas.microsoft.com/office/drawing/2014/main" val="4010129167"/>
                    </a:ext>
                  </a:extLst>
                </a:gridCol>
                <a:gridCol w="2301884">
                  <a:extLst>
                    <a:ext uri="{9D8B030D-6E8A-4147-A177-3AD203B41FA5}">
                      <a16:colId xmlns:a16="http://schemas.microsoft.com/office/drawing/2014/main" val="2930094680"/>
                    </a:ext>
                  </a:extLst>
                </a:gridCol>
                <a:gridCol w="2301884">
                  <a:extLst>
                    <a:ext uri="{9D8B030D-6E8A-4147-A177-3AD203B41FA5}">
                      <a16:colId xmlns:a16="http://schemas.microsoft.com/office/drawing/2014/main" val="3119349817"/>
                    </a:ext>
                  </a:extLst>
                </a:gridCol>
                <a:gridCol w="2312238">
                  <a:extLst>
                    <a:ext uri="{9D8B030D-6E8A-4147-A177-3AD203B41FA5}">
                      <a16:colId xmlns:a16="http://schemas.microsoft.com/office/drawing/2014/main" val="256671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SPARTAN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PROSPER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ARAMIS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809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1401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1509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39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mOS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73.9 vs 59.9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mo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(HR 0.78; P=0.016)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67.0 v 56.3 mo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HR 0.73; p=0.001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NR v NR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HR 0.69, p=0.003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yr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OS 83% v 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215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40.5 v 16.2 mo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HR 0.28, p&lt;0.001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36.6 v 14.7 mo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HR 0.29; p&lt;0.001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40.4 v 18.4mo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HR, 0.41; P &lt; 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444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Time to PSA progression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40.5 v 3.7 mo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HR 0.07, p &lt;0.0001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37.2 v 3.9 mo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HR 0.07, p &lt;0.001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33.2 v 7.3 mo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HR 0.13, p&lt;0.001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83937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5D2B015-6C78-1BB9-5B2D-9B67CCD4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Efficacy of AR antagonists in </a:t>
            </a:r>
            <a:r>
              <a:rPr lang="en-US" dirty="0" err="1"/>
              <a:t>nmCRPC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386BD0-FDCE-1585-92DD-834F1790EF23}"/>
              </a:ext>
            </a:extLst>
          </p:cNvPr>
          <p:cNvSpPr txBox="1"/>
          <p:nvPr/>
        </p:nvSpPr>
        <p:spPr>
          <a:xfrm>
            <a:off x="4537362" y="3726458"/>
            <a:ext cx="19188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8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 Med 2018; 378:2465-2474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8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 Med 2020; 382:2197-2206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0EE31-02B9-2573-58E4-2CDB364D36A8}"/>
              </a:ext>
            </a:extLst>
          </p:cNvPr>
          <p:cNvSpPr txBox="1"/>
          <p:nvPr/>
        </p:nvSpPr>
        <p:spPr>
          <a:xfrm>
            <a:off x="6819905" y="3726458"/>
            <a:ext cx="19188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8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 Med 2019; 380:1235-1246t</a:t>
            </a:r>
          </a:p>
          <a:p>
            <a:r>
              <a:rPr lang="en-US" sz="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8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 Med 2020; 383:1040-1049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40635-2DAA-51CB-5577-321A0FC5A40B}"/>
              </a:ext>
            </a:extLst>
          </p:cNvPr>
          <p:cNvSpPr txBox="1"/>
          <p:nvPr/>
        </p:nvSpPr>
        <p:spPr>
          <a:xfrm>
            <a:off x="2254820" y="3726458"/>
            <a:ext cx="19188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800" b="0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8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 Med 2018; 378:1408-1418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European Urology 2021; 79: 150-158</a:t>
            </a:r>
          </a:p>
        </p:txBody>
      </p:sp>
    </p:spTree>
    <p:extLst>
      <p:ext uri="{BB962C8B-B14F-4D97-AF65-F5344CB8AC3E}">
        <p14:creationId xmlns:p14="http://schemas.microsoft.com/office/powerpoint/2010/main" val="324009840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ECA4D-68A6-BB4C-B743-78F629F869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Renal Cell Carcinoma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93F1D-3C5A-7342-B0F0-7FC875316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5850" y="2940674"/>
            <a:ext cx="6858000" cy="1241822"/>
          </a:xfrm>
        </p:spPr>
        <p:txBody>
          <a:bodyPr>
            <a:normAutofit/>
          </a:bodyPr>
          <a:lstStyle/>
          <a:p>
            <a:r>
              <a:rPr lang="en-US" sz="3600" dirty="0"/>
              <a:t>Case 2</a:t>
            </a:r>
          </a:p>
        </p:txBody>
      </p:sp>
    </p:spTree>
    <p:extLst>
      <p:ext uri="{BB962C8B-B14F-4D97-AF65-F5344CB8AC3E}">
        <p14:creationId xmlns:p14="http://schemas.microsoft.com/office/powerpoint/2010/main" val="219558903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0B68E-1A29-EA4A-8E49-FE025CBC3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and Physical Exam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AF1F-4097-6A4C-B1CD-DD5553C06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057" y="1371600"/>
            <a:ext cx="7886700" cy="32635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72 year old female who presented with abdominal pain that resolved without intervention. </a:t>
            </a:r>
            <a:r>
              <a:rPr lang="en-US" dirty="0" err="1"/>
              <a:t>Zubrod</a:t>
            </a:r>
            <a:r>
              <a:rPr lang="en-US" dirty="0"/>
              <a:t> PS 0.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PMHx:  </a:t>
            </a:r>
            <a:r>
              <a:rPr lang="en-US" dirty="0" err="1"/>
              <a:t>htn</a:t>
            </a:r>
            <a:r>
              <a:rPr lang="en-US" dirty="0"/>
              <a:t>, hyperlipidemia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FHx</a:t>
            </a:r>
            <a:r>
              <a:rPr lang="en-US" dirty="0"/>
              <a:t>:  unremarkable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PE:  AF, VSS, abdomen benign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09878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81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30B68E-1A29-EA4A-8E49-FE025CBC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63" y="130190"/>
            <a:ext cx="7634201" cy="996548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3900"/>
              <a:t>Imaging (MRI/CT)	</a:t>
            </a:r>
          </a:p>
        </p:txBody>
      </p:sp>
      <p:pic>
        <p:nvPicPr>
          <p:cNvPr id="4" name="Picture 3" descr="A picture containing indoor, clock&#10;&#10;Description automatically generated">
            <a:extLst>
              <a:ext uri="{FF2B5EF4-FFF2-40B4-BE49-F238E27FC236}">
                <a16:creationId xmlns:a16="http://schemas.microsoft.com/office/drawing/2014/main" id="{4FC98669-4332-204A-A6A4-A908F3B39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5246"/>
          <a:stretch/>
        </p:blipFill>
        <p:spPr>
          <a:xfrm>
            <a:off x="149056" y="1810217"/>
            <a:ext cx="4352492" cy="2917768"/>
          </a:xfrm>
          <a:prstGeom prst="rect">
            <a:avLst/>
          </a:prstGeom>
        </p:spPr>
      </p:pic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1687CAE-10BC-AA4D-B708-0D352C7AD1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59" r="-3" b="-3"/>
          <a:stretch/>
        </p:blipFill>
        <p:spPr>
          <a:xfrm>
            <a:off x="4642451" y="1810217"/>
            <a:ext cx="4352492" cy="291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81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2CC70C-F8E8-A344-A2D2-85F98D6BF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15" y="482998"/>
            <a:ext cx="2563994" cy="4187361"/>
          </a:xfrm>
        </p:spPr>
        <p:txBody>
          <a:bodyPr anchor="ctr">
            <a:normAutofit/>
          </a:bodyPr>
          <a:lstStyle/>
          <a:p>
            <a:r>
              <a:rPr lang="en-US" sz="4050"/>
              <a:t>Imaging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20588" y="2599420"/>
            <a:ext cx="4057650" cy="13716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057650"/>
                      <a:gd name="connsiteY0" fmla="*/ 0 h 13716"/>
                      <a:gd name="connsiteX1" fmla="*/ 757428 w 4057650"/>
                      <a:gd name="connsiteY1" fmla="*/ 0 h 13716"/>
                      <a:gd name="connsiteX2" fmla="*/ 1474279 w 4057650"/>
                      <a:gd name="connsiteY2" fmla="*/ 0 h 13716"/>
                      <a:gd name="connsiteX3" fmla="*/ 2191131 w 4057650"/>
                      <a:gd name="connsiteY3" fmla="*/ 0 h 13716"/>
                      <a:gd name="connsiteX4" fmla="*/ 2745676 w 4057650"/>
                      <a:gd name="connsiteY4" fmla="*/ 0 h 13716"/>
                      <a:gd name="connsiteX5" fmla="*/ 3340798 w 4057650"/>
                      <a:gd name="connsiteY5" fmla="*/ 0 h 13716"/>
                      <a:gd name="connsiteX6" fmla="*/ 4057650 w 4057650"/>
                      <a:gd name="connsiteY6" fmla="*/ 0 h 13716"/>
                      <a:gd name="connsiteX7" fmla="*/ 4057650 w 4057650"/>
                      <a:gd name="connsiteY7" fmla="*/ 13716 h 13716"/>
                      <a:gd name="connsiteX8" fmla="*/ 3381375 w 4057650"/>
                      <a:gd name="connsiteY8" fmla="*/ 13716 h 13716"/>
                      <a:gd name="connsiteX9" fmla="*/ 2826830 w 4057650"/>
                      <a:gd name="connsiteY9" fmla="*/ 13716 h 13716"/>
                      <a:gd name="connsiteX10" fmla="*/ 2272284 w 4057650"/>
                      <a:gd name="connsiteY10" fmla="*/ 13716 h 13716"/>
                      <a:gd name="connsiteX11" fmla="*/ 1555432 w 4057650"/>
                      <a:gd name="connsiteY11" fmla="*/ 13716 h 13716"/>
                      <a:gd name="connsiteX12" fmla="*/ 960310 w 4057650"/>
                      <a:gd name="connsiteY12" fmla="*/ 13716 h 13716"/>
                      <a:gd name="connsiteX13" fmla="*/ 0 w 4057650"/>
                      <a:gd name="connsiteY13" fmla="*/ 13716 h 13716"/>
                      <a:gd name="connsiteX14" fmla="*/ 0 w 4057650"/>
                      <a:gd name="connsiteY14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057650" h="13716" fill="none" extrusionOk="0">
                        <a:moveTo>
                          <a:pt x="0" y="0"/>
                        </a:moveTo>
                        <a:cubicBezTo>
                          <a:pt x="371182" y="3227"/>
                          <a:pt x="494372" y="9222"/>
                          <a:pt x="757428" y="0"/>
                        </a:cubicBezTo>
                        <a:cubicBezTo>
                          <a:pt x="1020484" y="-9222"/>
                          <a:pt x="1116719" y="-4357"/>
                          <a:pt x="1474279" y="0"/>
                        </a:cubicBezTo>
                        <a:cubicBezTo>
                          <a:pt x="1831839" y="4357"/>
                          <a:pt x="1920973" y="-11809"/>
                          <a:pt x="2191131" y="0"/>
                        </a:cubicBezTo>
                        <a:cubicBezTo>
                          <a:pt x="2461289" y="11809"/>
                          <a:pt x="2589480" y="-22604"/>
                          <a:pt x="2745676" y="0"/>
                        </a:cubicBezTo>
                        <a:cubicBezTo>
                          <a:pt x="2901872" y="22604"/>
                          <a:pt x="3136452" y="-12306"/>
                          <a:pt x="3340798" y="0"/>
                        </a:cubicBezTo>
                        <a:cubicBezTo>
                          <a:pt x="3545144" y="12306"/>
                          <a:pt x="3766934" y="-21556"/>
                          <a:pt x="4057650" y="0"/>
                        </a:cubicBezTo>
                        <a:cubicBezTo>
                          <a:pt x="4057378" y="4708"/>
                          <a:pt x="4057987" y="7132"/>
                          <a:pt x="4057650" y="13716"/>
                        </a:cubicBezTo>
                        <a:cubicBezTo>
                          <a:pt x="3743404" y="35553"/>
                          <a:pt x="3625516" y="-19495"/>
                          <a:pt x="3381375" y="13716"/>
                        </a:cubicBezTo>
                        <a:cubicBezTo>
                          <a:pt x="3137235" y="46927"/>
                          <a:pt x="2946571" y="-4571"/>
                          <a:pt x="2826830" y="13716"/>
                        </a:cubicBezTo>
                        <a:cubicBezTo>
                          <a:pt x="2707090" y="32003"/>
                          <a:pt x="2402756" y="-3140"/>
                          <a:pt x="2272284" y="13716"/>
                        </a:cubicBezTo>
                        <a:cubicBezTo>
                          <a:pt x="2141812" y="30572"/>
                          <a:pt x="1895935" y="13627"/>
                          <a:pt x="1555432" y="13716"/>
                        </a:cubicBezTo>
                        <a:cubicBezTo>
                          <a:pt x="1214929" y="13805"/>
                          <a:pt x="1103072" y="9931"/>
                          <a:pt x="960310" y="13716"/>
                        </a:cubicBezTo>
                        <a:cubicBezTo>
                          <a:pt x="817548" y="17501"/>
                          <a:pt x="402272" y="-33931"/>
                          <a:pt x="0" y="13716"/>
                        </a:cubicBezTo>
                        <a:cubicBezTo>
                          <a:pt x="-460" y="10837"/>
                          <a:pt x="38" y="6680"/>
                          <a:pt x="0" y="0"/>
                        </a:cubicBezTo>
                        <a:close/>
                      </a:path>
                      <a:path w="4057650" h="13716" stroke="0" extrusionOk="0">
                        <a:moveTo>
                          <a:pt x="0" y="0"/>
                        </a:moveTo>
                        <a:cubicBezTo>
                          <a:pt x="248348" y="13145"/>
                          <a:pt x="486117" y="25042"/>
                          <a:pt x="635698" y="0"/>
                        </a:cubicBezTo>
                        <a:cubicBezTo>
                          <a:pt x="785279" y="-25042"/>
                          <a:pt x="917762" y="-5537"/>
                          <a:pt x="1190244" y="0"/>
                        </a:cubicBezTo>
                        <a:cubicBezTo>
                          <a:pt x="1462726" y="5537"/>
                          <a:pt x="1667120" y="-21232"/>
                          <a:pt x="1947672" y="0"/>
                        </a:cubicBezTo>
                        <a:cubicBezTo>
                          <a:pt x="2228224" y="21232"/>
                          <a:pt x="2280631" y="-21698"/>
                          <a:pt x="2583370" y="0"/>
                        </a:cubicBezTo>
                        <a:cubicBezTo>
                          <a:pt x="2886109" y="21698"/>
                          <a:pt x="3022941" y="19647"/>
                          <a:pt x="3219069" y="0"/>
                        </a:cubicBezTo>
                        <a:cubicBezTo>
                          <a:pt x="3415197" y="-19647"/>
                          <a:pt x="3747500" y="26991"/>
                          <a:pt x="4057650" y="0"/>
                        </a:cubicBezTo>
                        <a:cubicBezTo>
                          <a:pt x="4056980" y="3019"/>
                          <a:pt x="4057134" y="10425"/>
                          <a:pt x="4057650" y="13716"/>
                        </a:cubicBezTo>
                        <a:cubicBezTo>
                          <a:pt x="3865148" y="-7885"/>
                          <a:pt x="3702543" y="44896"/>
                          <a:pt x="3381375" y="13716"/>
                        </a:cubicBezTo>
                        <a:cubicBezTo>
                          <a:pt x="3060208" y="-17464"/>
                          <a:pt x="2956571" y="-13250"/>
                          <a:pt x="2826830" y="13716"/>
                        </a:cubicBezTo>
                        <a:cubicBezTo>
                          <a:pt x="2697089" y="40682"/>
                          <a:pt x="2411031" y="38582"/>
                          <a:pt x="2150555" y="13716"/>
                        </a:cubicBezTo>
                        <a:cubicBezTo>
                          <a:pt x="1890080" y="-11150"/>
                          <a:pt x="1741827" y="-5187"/>
                          <a:pt x="1474280" y="13716"/>
                        </a:cubicBezTo>
                        <a:cubicBezTo>
                          <a:pt x="1206734" y="32619"/>
                          <a:pt x="998203" y="28763"/>
                          <a:pt x="838581" y="13716"/>
                        </a:cubicBezTo>
                        <a:cubicBezTo>
                          <a:pt x="678959" y="-1331"/>
                          <a:pt x="187101" y="-17784"/>
                          <a:pt x="0" y="13716"/>
                        </a:cubicBezTo>
                        <a:cubicBezTo>
                          <a:pt x="-114" y="7033"/>
                          <a:pt x="103" y="342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F01D92-5D94-4607-B6F7-DC39AB7A38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82952" y="654448"/>
          <a:ext cx="5861048" cy="4152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907456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2">
            <a:extLst>
              <a:ext uri="{FF2B5EF4-FFF2-40B4-BE49-F238E27FC236}">
                <a16:creationId xmlns:a16="http://schemas.microsoft.com/office/drawing/2014/main" id="{6897DEB4-4A88-4293-A935-9B25506C1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81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Freeform: Shape 24">
            <a:extLst>
              <a:ext uri="{FF2B5EF4-FFF2-40B4-BE49-F238E27FC236}">
                <a16:creationId xmlns:a16="http://schemas.microsoft.com/office/drawing/2014/main" id="{FBE42BC3-6707-4CBF-9386-048B994A4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414" y="2381"/>
            <a:ext cx="5653586" cy="5143500"/>
          </a:xfrm>
          <a:custGeom>
            <a:avLst/>
            <a:gdLst>
              <a:gd name="connsiteX0" fmla="*/ 366246 w 7538114"/>
              <a:gd name="connsiteY0" fmla="*/ 0 h 6858000"/>
              <a:gd name="connsiteX1" fmla="*/ 2830292 w 7538114"/>
              <a:gd name="connsiteY1" fmla="*/ 0 h 6858000"/>
              <a:gd name="connsiteX2" fmla="*/ 3903260 w 7538114"/>
              <a:gd name="connsiteY2" fmla="*/ 0 h 6858000"/>
              <a:gd name="connsiteX3" fmla="*/ 4597266 w 7538114"/>
              <a:gd name="connsiteY3" fmla="*/ 0 h 6858000"/>
              <a:gd name="connsiteX4" fmla="*/ 7192370 w 7538114"/>
              <a:gd name="connsiteY4" fmla="*/ 0 h 6858000"/>
              <a:gd name="connsiteX5" fmla="*/ 7538114 w 7538114"/>
              <a:gd name="connsiteY5" fmla="*/ 0 h 6858000"/>
              <a:gd name="connsiteX6" fmla="*/ 7538114 w 7538114"/>
              <a:gd name="connsiteY6" fmla="*/ 6858000 h 6858000"/>
              <a:gd name="connsiteX7" fmla="*/ 7192370 w 7538114"/>
              <a:gd name="connsiteY7" fmla="*/ 6858000 h 6858000"/>
              <a:gd name="connsiteX8" fmla="*/ 4597266 w 7538114"/>
              <a:gd name="connsiteY8" fmla="*/ 6858000 h 6858000"/>
              <a:gd name="connsiteX9" fmla="*/ 3903260 w 7538114"/>
              <a:gd name="connsiteY9" fmla="*/ 6858000 h 6858000"/>
              <a:gd name="connsiteX10" fmla="*/ 2830292 w 7538114"/>
              <a:gd name="connsiteY10" fmla="*/ 6858000 h 6858000"/>
              <a:gd name="connsiteX11" fmla="*/ 170314 w 7538114"/>
              <a:gd name="connsiteY11" fmla="*/ 6858000 h 6858000"/>
              <a:gd name="connsiteX12" fmla="*/ 170341 w 7538114"/>
              <a:gd name="connsiteY12" fmla="*/ 6857759 h 6858000"/>
              <a:gd name="connsiteX13" fmla="*/ 173485 w 7538114"/>
              <a:gd name="connsiteY13" fmla="*/ 6852129 h 6858000"/>
              <a:gd name="connsiteX14" fmla="*/ 167544 w 7538114"/>
              <a:gd name="connsiteY14" fmla="*/ 6830335 h 6858000"/>
              <a:gd name="connsiteX15" fmla="*/ 163472 w 7538114"/>
              <a:gd name="connsiteY15" fmla="*/ 6796707 h 6858000"/>
              <a:gd name="connsiteX16" fmla="*/ 160535 w 7538114"/>
              <a:gd name="connsiteY16" fmla="*/ 6780725 h 6858000"/>
              <a:gd name="connsiteX17" fmla="*/ 162318 w 7538114"/>
              <a:gd name="connsiteY17" fmla="*/ 6767829 h 6858000"/>
              <a:gd name="connsiteX18" fmla="*/ 162771 w 7538114"/>
              <a:gd name="connsiteY18" fmla="*/ 6694444 h 6858000"/>
              <a:gd name="connsiteX19" fmla="*/ 165604 w 7538114"/>
              <a:gd name="connsiteY19" fmla="*/ 6677569 h 6858000"/>
              <a:gd name="connsiteX20" fmla="*/ 171255 w 7538114"/>
              <a:gd name="connsiteY20" fmla="*/ 6669571 h 6858000"/>
              <a:gd name="connsiteX21" fmla="*/ 169240 w 7538114"/>
              <a:gd name="connsiteY21" fmla="*/ 6663304 h 6858000"/>
              <a:gd name="connsiteX22" fmla="*/ 169039 w 7538114"/>
              <a:gd name="connsiteY22" fmla="*/ 6618916 h 6858000"/>
              <a:gd name="connsiteX23" fmla="*/ 168392 w 7538114"/>
              <a:gd name="connsiteY23" fmla="*/ 6589960 h 6858000"/>
              <a:gd name="connsiteX24" fmla="*/ 160636 w 7538114"/>
              <a:gd name="connsiteY24" fmla="*/ 6588200 h 6858000"/>
              <a:gd name="connsiteX25" fmla="*/ 157872 w 7538114"/>
              <a:gd name="connsiteY25" fmla="*/ 6562416 h 6858000"/>
              <a:gd name="connsiteX26" fmla="*/ 162851 w 7538114"/>
              <a:gd name="connsiteY26" fmla="*/ 6534939 h 6858000"/>
              <a:gd name="connsiteX27" fmla="*/ 162153 w 7538114"/>
              <a:gd name="connsiteY27" fmla="*/ 6502552 h 6858000"/>
              <a:gd name="connsiteX28" fmla="*/ 161821 w 7538114"/>
              <a:gd name="connsiteY28" fmla="*/ 6483172 h 6858000"/>
              <a:gd name="connsiteX29" fmla="*/ 154586 w 7538114"/>
              <a:gd name="connsiteY29" fmla="*/ 6432309 h 6858000"/>
              <a:gd name="connsiteX30" fmla="*/ 127078 w 7538114"/>
              <a:gd name="connsiteY30" fmla="*/ 6349783 h 6858000"/>
              <a:gd name="connsiteX31" fmla="*/ 123181 w 7538114"/>
              <a:gd name="connsiteY31" fmla="*/ 6323872 h 6858000"/>
              <a:gd name="connsiteX32" fmla="*/ 124767 w 7538114"/>
              <a:gd name="connsiteY32" fmla="*/ 6319343 h 6858000"/>
              <a:gd name="connsiteX33" fmla="*/ 108246 w 7538114"/>
              <a:gd name="connsiteY33" fmla="*/ 6190348 h 6858000"/>
              <a:gd name="connsiteX34" fmla="*/ 107279 w 7538114"/>
              <a:gd name="connsiteY34" fmla="*/ 6167269 h 6858000"/>
              <a:gd name="connsiteX35" fmla="*/ 107883 w 7538114"/>
              <a:gd name="connsiteY35" fmla="*/ 6149986 h 6858000"/>
              <a:gd name="connsiteX36" fmla="*/ 102380 w 7538114"/>
              <a:gd name="connsiteY36" fmla="*/ 6108622 h 6858000"/>
              <a:gd name="connsiteX37" fmla="*/ 90314 w 7538114"/>
              <a:gd name="connsiteY37" fmla="*/ 6041155 h 6858000"/>
              <a:gd name="connsiteX38" fmla="*/ 88409 w 7538114"/>
              <a:gd name="connsiteY38" fmla="*/ 6026587 h 6858000"/>
              <a:gd name="connsiteX39" fmla="*/ 89403 w 7538114"/>
              <a:gd name="connsiteY39" fmla="*/ 6013265 h 6858000"/>
              <a:gd name="connsiteX40" fmla="*/ 91927 w 7538114"/>
              <a:gd name="connsiteY40" fmla="*/ 6009478 h 6858000"/>
              <a:gd name="connsiteX41" fmla="*/ 91302 w 7538114"/>
              <a:gd name="connsiteY41" fmla="*/ 6001336 h 6858000"/>
              <a:gd name="connsiteX42" fmla="*/ 91687 w 7538114"/>
              <a:gd name="connsiteY42" fmla="*/ 5999003 h 6858000"/>
              <a:gd name="connsiteX43" fmla="*/ 93336 w 7538114"/>
              <a:gd name="connsiteY43" fmla="*/ 5985795 h 6858000"/>
              <a:gd name="connsiteX44" fmla="*/ 83190 w 7538114"/>
              <a:gd name="connsiteY44" fmla="*/ 5961758 h 6858000"/>
              <a:gd name="connsiteX45" fmla="*/ 81952 w 7538114"/>
              <a:gd name="connsiteY45" fmla="*/ 5928761 h 6858000"/>
              <a:gd name="connsiteX46" fmla="*/ 67420 w 7538114"/>
              <a:gd name="connsiteY46" fmla="*/ 5787247 h 6858000"/>
              <a:gd name="connsiteX47" fmla="*/ 50760 w 7538114"/>
              <a:gd name="connsiteY47" fmla="*/ 5710700 h 6858000"/>
              <a:gd name="connsiteX48" fmla="*/ 42956 w 7538114"/>
              <a:gd name="connsiteY48" fmla="*/ 5641754 h 6858000"/>
              <a:gd name="connsiteX49" fmla="*/ 29695 w 7538114"/>
              <a:gd name="connsiteY49" fmla="*/ 5602326 h 6858000"/>
              <a:gd name="connsiteX50" fmla="*/ 18841 w 7538114"/>
              <a:gd name="connsiteY50" fmla="*/ 5570885 h 6858000"/>
              <a:gd name="connsiteX51" fmla="*/ 9977 w 7538114"/>
              <a:gd name="connsiteY51" fmla="*/ 5543492 h 6858000"/>
              <a:gd name="connsiteX52" fmla="*/ 5255 w 7538114"/>
              <a:gd name="connsiteY52" fmla="*/ 5531024 h 6858000"/>
              <a:gd name="connsiteX53" fmla="*/ 5447 w 7538114"/>
              <a:gd name="connsiteY53" fmla="*/ 5527845 h 6858000"/>
              <a:gd name="connsiteX54" fmla="*/ 0 w 7538114"/>
              <a:gd name="connsiteY54" fmla="*/ 5507724 h 6858000"/>
              <a:gd name="connsiteX55" fmla="*/ 435 w 7538114"/>
              <a:gd name="connsiteY55" fmla="*/ 5507045 h 6858000"/>
              <a:gd name="connsiteX56" fmla="*/ 1128 w 7538114"/>
              <a:gd name="connsiteY56" fmla="*/ 5499619 h 6858000"/>
              <a:gd name="connsiteX57" fmla="*/ 1291 w 7538114"/>
              <a:gd name="connsiteY57" fmla="*/ 5486342 h 6858000"/>
              <a:gd name="connsiteX58" fmla="*/ 7976 w 7538114"/>
              <a:gd name="connsiteY58" fmla="*/ 5450755 h 6858000"/>
              <a:gd name="connsiteX59" fmla="*/ 2355 w 7538114"/>
              <a:gd name="connsiteY59" fmla="*/ 5429732 h 6858000"/>
              <a:gd name="connsiteX60" fmla="*/ 1499 w 7538114"/>
              <a:gd name="connsiteY60" fmla="*/ 5370432 h 6858000"/>
              <a:gd name="connsiteX61" fmla="*/ 11483 w 7538114"/>
              <a:gd name="connsiteY61" fmla="*/ 5308330 h 6858000"/>
              <a:gd name="connsiteX62" fmla="*/ 12793 w 7538114"/>
              <a:gd name="connsiteY62" fmla="*/ 5246026 h 6858000"/>
              <a:gd name="connsiteX63" fmla="*/ 12525 w 7538114"/>
              <a:gd name="connsiteY63" fmla="*/ 5223468 h 6858000"/>
              <a:gd name="connsiteX64" fmla="*/ 15322 w 7538114"/>
              <a:gd name="connsiteY64" fmla="*/ 5183258 h 6858000"/>
              <a:gd name="connsiteX65" fmla="*/ 18633 w 7538114"/>
              <a:gd name="connsiteY65" fmla="*/ 5164842 h 6858000"/>
              <a:gd name="connsiteX66" fmla="*/ 18428 w 7538114"/>
              <a:gd name="connsiteY66" fmla="*/ 5164034 h 6858000"/>
              <a:gd name="connsiteX67" fmla="*/ 19854 w 7538114"/>
              <a:gd name="connsiteY67" fmla="*/ 5162388 h 6858000"/>
              <a:gd name="connsiteX68" fmla="*/ 20514 w 7538114"/>
              <a:gd name="connsiteY68" fmla="*/ 5158981 h 6858000"/>
              <a:gd name="connsiteX69" fmla="*/ 20089 w 7538114"/>
              <a:gd name="connsiteY69" fmla="*/ 5149681 h 6858000"/>
              <a:gd name="connsiteX70" fmla="*/ 19561 w 7538114"/>
              <a:gd name="connsiteY70" fmla="*/ 5146183 h 6858000"/>
              <a:gd name="connsiteX71" fmla="*/ 19571 w 7538114"/>
              <a:gd name="connsiteY71" fmla="*/ 5141065 h 6858000"/>
              <a:gd name="connsiteX72" fmla="*/ 19690 w 7538114"/>
              <a:gd name="connsiteY72" fmla="*/ 5140937 h 6858000"/>
              <a:gd name="connsiteX73" fmla="*/ 19471 w 7538114"/>
              <a:gd name="connsiteY73" fmla="*/ 5136144 h 6858000"/>
              <a:gd name="connsiteX74" fmla="*/ 16918 w 7538114"/>
              <a:gd name="connsiteY74" fmla="*/ 5112689 h 6858000"/>
              <a:gd name="connsiteX75" fmla="*/ 28071 w 7538114"/>
              <a:gd name="connsiteY75" fmla="*/ 5081696 h 6858000"/>
              <a:gd name="connsiteX76" fmla="*/ 30005 w 7538114"/>
              <a:gd name="connsiteY76" fmla="*/ 5068879 h 6858000"/>
              <a:gd name="connsiteX77" fmla="*/ 31661 w 7538114"/>
              <a:gd name="connsiteY77" fmla="*/ 5062033 h 6858000"/>
              <a:gd name="connsiteX78" fmla="*/ 32169 w 7538114"/>
              <a:gd name="connsiteY78" fmla="*/ 5061608 h 6858000"/>
              <a:gd name="connsiteX79" fmla="*/ 27436 w 7538114"/>
              <a:gd name="connsiteY79" fmla="*/ 5021480 h 6858000"/>
              <a:gd name="connsiteX80" fmla="*/ 26614 w 7538114"/>
              <a:gd name="connsiteY80" fmla="*/ 5013906 h 6858000"/>
              <a:gd name="connsiteX81" fmla="*/ 25056 w 7538114"/>
              <a:gd name="connsiteY81" fmla="*/ 5011767 h 6858000"/>
              <a:gd name="connsiteX82" fmla="*/ 24513 w 7538114"/>
              <a:gd name="connsiteY82" fmla="*/ 5000592 h 6858000"/>
              <a:gd name="connsiteX83" fmla="*/ 24951 w 7538114"/>
              <a:gd name="connsiteY83" fmla="*/ 4999307 h 6858000"/>
              <a:gd name="connsiteX84" fmla="*/ 22644 w 7538114"/>
              <a:gd name="connsiteY84" fmla="*/ 4990090 h 6858000"/>
              <a:gd name="connsiteX85" fmla="*/ 18465 w 7538114"/>
              <a:gd name="connsiteY85" fmla="*/ 4982366 h 6858000"/>
              <a:gd name="connsiteX86" fmla="*/ 20888 w 7538114"/>
              <a:gd name="connsiteY86" fmla="*/ 4887310 h 6858000"/>
              <a:gd name="connsiteX87" fmla="*/ 15781 w 7538114"/>
              <a:gd name="connsiteY87" fmla="*/ 4807298 h 6858000"/>
              <a:gd name="connsiteX88" fmla="*/ 19649 w 7538114"/>
              <a:gd name="connsiteY88" fmla="*/ 4779990 h 6858000"/>
              <a:gd name="connsiteX89" fmla="*/ 21858 w 7538114"/>
              <a:gd name="connsiteY89" fmla="*/ 4664237 h 6858000"/>
              <a:gd name="connsiteX90" fmla="*/ 13583 w 7538114"/>
              <a:gd name="connsiteY90" fmla="*/ 4598607 h 6858000"/>
              <a:gd name="connsiteX91" fmla="*/ 7118 w 7538114"/>
              <a:gd name="connsiteY91" fmla="*/ 4546768 h 6858000"/>
              <a:gd name="connsiteX92" fmla="*/ 14555 w 7538114"/>
              <a:gd name="connsiteY92" fmla="*/ 4522182 h 6858000"/>
              <a:gd name="connsiteX93" fmla="*/ 17290 w 7538114"/>
              <a:gd name="connsiteY93" fmla="*/ 4509768 h 6858000"/>
              <a:gd name="connsiteX94" fmla="*/ 17421 w 7538114"/>
              <a:gd name="connsiteY94" fmla="*/ 4494586 h 6858000"/>
              <a:gd name="connsiteX95" fmla="*/ 18193 w 7538114"/>
              <a:gd name="connsiteY95" fmla="*/ 4440649 h 6858000"/>
              <a:gd name="connsiteX96" fmla="*/ 16616 w 7538114"/>
              <a:gd name="connsiteY96" fmla="*/ 4431853 h 6858000"/>
              <a:gd name="connsiteX97" fmla="*/ 19246 w 7538114"/>
              <a:gd name="connsiteY97" fmla="*/ 4403141 h 6858000"/>
              <a:gd name="connsiteX98" fmla="*/ 19623 w 7538114"/>
              <a:gd name="connsiteY98" fmla="*/ 4356631 h 6858000"/>
              <a:gd name="connsiteX99" fmla="*/ 20293 w 7538114"/>
              <a:gd name="connsiteY99" fmla="*/ 4339937 h 6858000"/>
              <a:gd name="connsiteX100" fmla="*/ 18752 w 7538114"/>
              <a:gd name="connsiteY100" fmla="*/ 4331435 h 6858000"/>
              <a:gd name="connsiteX101" fmla="*/ 24901 w 7538114"/>
              <a:gd name="connsiteY101" fmla="*/ 4320990 h 6858000"/>
              <a:gd name="connsiteX102" fmla="*/ 23734 w 7538114"/>
              <a:gd name="connsiteY102" fmla="*/ 4309111 h 6858000"/>
              <a:gd name="connsiteX103" fmla="*/ 29040 w 7538114"/>
              <a:gd name="connsiteY103" fmla="*/ 4263489 h 6858000"/>
              <a:gd name="connsiteX104" fmla="*/ 29429 w 7538114"/>
              <a:gd name="connsiteY104" fmla="*/ 4258775 h 6858000"/>
              <a:gd name="connsiteX105" fmla="*/ 33702 w 7538114"/>
              <a:gd name="connsiteY105" fmla="*/ 4248512 h 6858000"/>
              <a:gd name="connsiteX106" fmla="*/ 37356 w 7538114"/>
              <a:gd name="connsiteY106" fmla="*/ 4228644 h 6858000"/>
              <a:gd name="connsiteX107" fmla="*/ 50107 w 7538114"/>
              <a:gd name="connsiteY107" fmla="*/ 4193665 h 6858000"/>
              <a:gd name="connsiteX108" fmla="*/ 56192 w 7538114"/>
              <a:gd name="connsiteY108" fmla="*/ 4173105 h 6858000"/>
              <a:gd name="connsiteX109" fmla="*/ 61800 w 7538114"/>
              <a:gd name="connsiteY109" fmla="*/ 4159194 h 6858000"/>
              <a:gd name="connsiteX110" fmla="*/ 69720 w 7538114"/>
              <a:gd name="connsiteY110" fmla="*/ 4118135 h 6858000"/>
              <a:gd name="connsiteX111" fmla="*/ 80190 w 7538114"/>
              <a:gd name="connsiteY111" fmla="*/ 4047713 h 6858000"/>
              <a:gd name="connsiteX112" fmla="*/ 96666 w 7538114"/>
              <a:gd name="connsiteY112" fmla="*/ 3980780 h 6858000"/>
              <a:gd name="connsiteX113" fmla="*/ 107651 w 7538114"/>
              <a:gd name="connsiteY113" fmla="*/ 3941872 h 6858000"/>
              <a:gd name="connsiteX114" fmla="*/ 118444 w 7538114"/>
              <a:gd name="connsiteY114" fmla="*/ 3897465 h 6858000"/>
              <a:gd name="connsiteX115" fmla="*/ 134545 w 7538114"/>
              <a:gd name="connsiteY115" fmla="*/ 3811132 h 6858000"/>
              <a:gd name="connsiteX116" fmla="*/ 145381 w 7538114"/>
              <a:gd name="connsiteY116" fmla="*/ 3746540 h 6858000"/>
              <a:gd name="connsiteX117" fmla="*/ 146587 w 7538114"/>
              <a:gd name="connsiteY117" fmla="*/ 3670275 h 6858000"/>
              <a:gd name="connsiteX118" fmla="*/ 165690 w 7538114"/>
              <a:gd name="connsiteY118" fmla="*/ 3580981 h 6858000"/>
              <a:gd name="connsiteX119" fmla="*/ 163175 w 7538114"/>
              <a:gd name="connsiteY119" fmla="*/ 3570960 h 6858000"/>
              <a:gd name="connsiteX120" fmla="*/ 162665 w 7538114"/>
              <a:gd name="connsiteY120" fmla="*/ 3560693 h 6858000"/>
              <a:gd name="connsiteX121" fmla="*/ 163299 w 7538114"/>
              <a:gd name="connsiteY121" fmla="*/ 3559743 h 6858000"/>
              <a:gd name="connsiteX122" fmla="*/ 164777 w 7538114"/>
              <a:gd name="connsiteY122" fmla="*/ 3548721 h 6858000"/>
              <a:gd name="connsiteX123" fmla="*/ 163708 w 7538114"/>
              <a:gd name="connsiteY123" fmla="*/ 3545693 h 6858000"/>
              <a:gd name="connsiteX124" fmla="*/ 164286 w 7538114"/>
              <a:gd name="connsiteY124" fmla="*/ 3537938 h 6858000"/>
              <a:gd name="connsiteX125" fmla="*/ 164247 w 7538114"/>
              <a:gd name="connsiteY125" fmla="*/ 3522141 h 6858000"/>
              <a:gd name="connsiteX126" fmla="*/ 165343 w 7538114"/>
              <a:gd name="connsiteY126" fmla="*/ 3519672 h 6858000"/>
              <a:gd name="connsiteX127" fmla="*/ 167001 w 7538114"/>
              <a:gd name="connsiteY127" fmla="*/ 3496604 h 6858000"/>
              <a:gd name="connsiteX128" fmla="*/ 167547 w 7538114"/>
              <a:gd name="connsiteY128" fmla="*/ 3496517 h 6858000"/>
              <a:gd name="connsiteX129" fmla="*/ 170301 w 7538114"/>
              <a:gd name="connsiteY129" fmla="*/ 3491023 h 6858000"/>
              <a:gd name="connsiteX130" fmla="*/ 174371 w 7538114"/>
              <a:gd name="connsiteY130" fmla="*/ 3479998 h 6858000"/>
              <a:gd name="connsiteX131" fmla="*/ 190228 w 7538114"/>
              <a:gd name="connsiteY131" fmla="*/ 3457434 h 6858000"/>
              <a:gd name="connsiteX132" fmla="*/ 192016 w 7538114"/>
              <a:gd name="connsiteY132" fmla="*/ 3433411 h 6858000"/>
              <a:gd name="connsiteX133" fmla="*/ 192663 w 7538114"/>
              <a:gd name="connsiteY133" fmla="*/ 3428691 h 6858000"/>
              <a:gd name="connsiteX134" fmla="*/ 192793 w 7538114"/>
              <a:gd name="connsiteY134" fmla="*/ 3428643 h 6858000"/>
              <a:gd name="connsiteX135" fmla="*/ 193710 w 7538114"/>
              <a:gd name="connsiteY135" fmla="*/ 3423760 h 6858000"/>
              <a:gd name="connsiteX136" fmla="*/ 193839 w 7538114"/>
              <a:gd name="connsiteY136" fmla="*/ 3420085 h 6858000"/>
              <a:gd name="connsiteX137" fmla="*/ 195094 w 7538114"/>
              <a:gd name="connsiteY137" fmla="*/ 3410930 h 6858000"/>
              <a:gd name="connsiteX138" fmla="*/ 196311 w 7538114"/>
              <a:gd name="connsiteY138" fmla="*/ 3408092 h 6858000"/>
              <a:gd name="connsiteX139" fmla="*/ 197928 w 7538114"/>
              <a:gd name="connsiteY139" fmla="*/ 3407419 h 6858000"/>
              <a:gd name="connsiteX140" fmla="*/ 197881 w 7538114"/>
              <a:gd name="connsiteY140" fmla="*/ 3406520 h 6858000"/>
              <a:gd name="connsiteX141" fmla="*/ 204222 w 7538114"/>
              <a:gd name="connsiteY141" fmla="*/ 3391015 h 6858000"/>
              <a:gd name="connsiteX142" fmla="*/ 213950 w 7538114"/>
              <a:gd name="connsiteY142" fmla="*/ 3354361 h 6858000"/>
              <a:gd name="connsiteX143" fmla="*/ 217699 w 7538114"/>
              <a:gd name="connsiteY143" fmla="*/ 3332639 h 6858000"/>
              <a:gd name="connsiteX144" fmla="*/ 229963 w 7538114"/>
              <a:gd name="connsiteY144" fmla="*/ 3273935 h 6858000"/>
              <a:gd name="connsiteX145" fmla="*/ 243785 w 7538114"/>
              <a:gd name="connsiteY145" fmla="*/ 3215621 h 6858000"/>
              <a:gd name="connsiteX146" fmla="*/ 259175 w 7538114"/>
              <a:gd name="connsiteY146" fmla="*/ 3189909 h 6858000"/>
              <a:gd name="connsiteX147" fmla="*/ 259988 w 7538114"/>
              <a:gd name="connsiteY147" fmla="*/ 3186579 h 6858000"/>
              <a:gd name="connsiteX148" fmla="*/ 259980 w 7538114"/>
              <a:gd name="connsiteY148" fmla="*/ 3177264 h 6858000"/>
              <a:gd name="connsiteX149" fmla="*/ 259609 w 7538114"/>
              <a:gd name="connsiteY149" fmla="*/ 3173723 h 6858000"/>
              <a:gd name="connsiteX150" fmla="*/ 259848 w 7538114"/>
              <a:gd name="connsiteY150" fmla="*/ 3168622 h 6858000"/>
              <a:gd name="connsiteX151" fmla="*/ 259971 w 7538114"/>
              <a:gd name="connsiteY151" fmla="*/ 3168508 h 6858000"/>
              <a:gd name="connsiteX152" fmla="*/ 259966 w 7538114"/>
              <a:gd name="connsiteY152" fmla="*/ 3163706 h 6858000"/>
              <a:gd name="connsiteX153" fmla="*/ 258467 w 7538114"/>
              <a:gd name="connsiteY153" fmla="*/ 3140064 h 6858000"/>
              <a:gd name="connsiteX154" fmla="*/ 270990 w 7538114"/>
              <a:gd name="connsiteY154" fmla="*/ 3110288 h 6858000"/>
              <a:gd name="connsiteX155" fmla="*/ 273494 w 7538114"/>
              <a:gd name="connsiteY155" fmla="*/ 3097704 h 6858000"/>
              <a:gd name="connsiteX156" fmla="*/ 275456 w 7538114"/>
              <a:gd name="connsiteY156" fmla="*/ 3091047 h 6858000"/>
              <a:gd name="connsiteX157" fmla="*/ 275980 w 7538114"/>
              <a:gd name="connsiteY157" fmla="*/ 3090672 h 6858000"/>
              <a:gd name="connsiteX158" fmla="*/ 274486 w 7538114"/>
              <a:gd name="connsiteY158" fmla="*/ 3068004 h 6858000"/>
              <a:gd name="connsiteX159" fmla="*/ 275226 w 7538114"/>
              <a:gd name="connsiteY159" fmla="*/ 3065087 h 6858000"/>
              <a:gd name="connsiteX160" fmla="*/ 273050 w 7538114"/>
              <a:gd name="connsiteY160" fmla="*/ 3050191 h 6858000"/>
              <a:gd name="connsiteX161" fmla="*/ 272566 w 7538114"/>
              <a:gd name="connsiteY161" fmla="*/ 3042559 h 6858000"/>
              <a:gd name="connsiteX162" fmla="*/ 271107 w 7538114"/>
              <a:gd name="connsiteY162" fmla="*/ 3040271 h 6858000"/>
              <a:gd name="connsiteX163" fmla="*/ 271065 w 7538114"/>
              <a:gd name="connsiteY163" fmla="*/ 3029072 h 6858000"/>
              <a:gd name="connsiteX164" fmla="*/ 271558 w 7538114"/>
              <a:gd name="connsiteY164" fmla="*/ 3027835 h 6858000"/>
              <a:gd name="connsiteX165" fmla="*/ 268717 w 7538114"/>
              <a:gd name="connsiteY165" fmla="*/ 2964245 h 6858000"/>
              <a:gd name="connsiteX166" fmla="*/ 272511 w 7538114"/>
              <a:gd name="connsiteY166" fmla="*/ 2915772 h 6858000"/>
              <a:gd name="connsiteX167" fmla="*/ 270356 w 7538114"/>
              <a:gd name="connsiteY167" fmla="*/ 2825842 h 6858000"/>
              <a:gd name="connsiteX168" fmla="*/ 273897 w 7538114"/>
              <a:gd name="connsiteY168" fmla="*/ 2734957 h 6858000"/>
              <a:gd name="connsiteX169" fmla="*/ 274458 w 7538114"/>
              <a:gd name="connsiteY169" fmla="*/ 2636572 h 6858000"/>
              <a:gd name="connsiteX170" fmla="*/ 279157 w 7538114"/>
              <a:gd name="connsiteY170" fmla="*/ 2604260 h 6858000"/>
              <a:gd name="connsiteX171" fmla="*/ 288131 w 7538114"/>
              <a:gd name="connsiteY171" fmla="*/ 2582747 h 6858000"/>
              <a:gd name="connsiteX172" fmla="*/ 282516 w 7538114"/>
              <a:gd name="connsiteY172" fmla="*/ 2478755 h 6858000"/>
              <a:gd name="connsiteX173" fmla="*/ 287359 w 7538114"/>
              <a:gd name="connsiteY173" fmla="*/ 2451804 h 6858000"/>
              <a:gd name="connsiteX174" fmla="*/ 289577 w 7538114"/>
              <a:gd name="connsiteY174" fmla="*/ 2408801 h 6858000"/>
              <a:gd name="connsiteX175" fmla="*/ 293203 w 7538114"/>
              <a:gd name="connsiteY175" fmla="*/ 2392670 h 6858000"/>
              <a:gd name="connsiteX176" fmla="*/ 304183 w 7538114"/>
              <a:gd name="connsiteY176" fmla="*/ 2330165 h 6858000"/>
              <a:gd name="connsiteX177" fmla="*/ 310900 w 7538114"/>
              <a:gd name="connsiteY177" fmla="*/ 2276363 h 6858000"/>
              <a:gd name="connsiteX178" fmla="*/ 303909 w 7538114"/>
              <a:gd name="connsiteY178" fmla="*/ 2236310 h 6858000"/>
              <a:gd name="connsiteX179" fmla="*/ 306187 w 7538114"/>
              <a:gd name="connsiteY179" fmla="*/ 2232984 h 6858000"/>
              <a:gd name="connsiteX180" fmla="*/ 307158 w 7538114"/>
              <a:gd name="connsiteY180" fmla="*/ 2205763 h 6858000"/>
              <a:gd name="connsiteX181" fmla="*/ 304860 w 7538114"/>
              <a:gd name="connsiteY181" fmla="*/ 2145703 h 6858000"/>
              <a:gd name="connsiteX182" fmla="*/ 304273 w 7538114"/>
              <a:gd name="connsiteY182" fmla="*/ 2092533 h 6858000"/>
              <a:gd name="connsiteX183" fmla="*/ 301642 w 7538114"/>
              <a:gd name="connsiteY183" fmla="*/ 2057359 h 6858000"/>
              <a:gd name="connsiteX184" fmla="*/ 306736 w 7538114"/>
              <a:gd name="connsiteY184" fmla="*/ 2016105 h 6858000"/>
              <a:gd name="connsiteX185" fmla="*/ 316234 w 7538114"/>
              <a:gd name="connsiteY185" fmla="*/ 1983129 h 6858000"/>
              <a:gd name="connsiteX186" fmla="*/ 318238 w 7538114"/>
              <a:gd name="connsiteY186" fmla="*/ 1956745 h 6858000"/>
              <a:gd name="connsiteX187" fmla="*/ 311341 w 7538114"/>
              <a:gd name="connsiteY187" fmla="*/ 1950160 h 6858000"/>
              <a:gd name="connsiteX188" fmla="*/ 323556 w 7538114"/>
              <a:gd name="connsiteY188" fmla="*/ 1879546 h 6858000"/>
              <a:gd name="connsiteX189" fmla="*/ 326085 w 7538114"/>
              <a:gd name="connsiteY189" fmla="*/ 1854893 h 6858000"/>
              <a:gd name="connsiteX190" fmla="*/ 335058 w 7538114"/>
              <a:gd name="connsiteY190" fmla="*/ 1787684 h 6858000"/>
              <a:gd name="connsiteX191" fmla="*/ 345620 w 7538114"/>
              <a:gd name="connsiteY191" fmla="*/ 1720464 h 6858000"/>
              <a:gd name="connsiteX192" fmla="*/ 360760 w 7538114"/>
              <a:gd name="connsiteY192" fmla="*/ 1681196 h 6858000"/>
              <a:gd name="connsiteX193" fmla="*/ 368483 w 7538114"/>
              <a:gd name="connsiteY193" fmla="*/ 1625881 h 6858000"/>
              <a:gd name="connsiteX194" fmla="*/ 371077 w 7538114"/>
              <a:gd name="connsiteY194" fmla="*/ 1616704 h 6858000"/>
              <a:gd name="connsiteX195" fmla="*/ 383008 w 7538114"/>
              <a:gd name="connsiteY195" fmla="*/ 1551493 h 6858000"/>
              <a:gd name="connsiteX196" fmla="*/ 384834 w 7538114"/>
              <a:gd name="connsiteY196" fmla="*/ 1475233 h 6858000"/>
              <a:gd name="connsiteX197" fmla="*/ 418371 w 7538114"/>
              <a:gd name="connsiteY197" fmla="*/ 1380155 h 6858000"/>
              <a:gd name="connsiteX198" fmla="*/ 469641 w 7538114"/>
              <a:gd name="connsiteY198" fmla="*/ 1210871 h 6858000"/>
              <a:gd name="connsiteX199" fmla="*/ 489701 w 7538114"/>
              <a:gd name="connsiteY199" fmla="*/ 1028427 h 6858000"/>
              <a:gd name="connsiteX200" fmla="*/ 486354 w 7538114"/>
              <a:gd name="connsiteY200" fmla="*/ 980383 h 6858000"/>
              <a:gd name="connsiteX201" fmla="*/ 479762 w 7538114"/>
              <a:gd name="connsiteY201" fmla="*/ 839699 h 6858000"/>
              <a:gd name="connsiteX202" fmla="*/ 445664 w 7538114"/>
              <a:gd name="connsiteY202" fmla="*/ 696545 h 6858000"/>
              <a:gd name="connsiteX203" fmla="*/ 440047 w 7538114"/>
              <a:gd name="connsiteY203" fmla="*/ 606615 h 6858000"/>
              <a:gd name="connsiteX204" fmla="*/ 431225 w 7538114"/>
              <a:gd name="connsiteY204" fmla="*/ 563889 h 6858000"/>
              <a:gd name="connsiteX205" fmla="*/ 430803 w 7538114"/>
              <a:gd name="connsiteY205" fmla="*/ 534294 h 6858000"/>
              <a:gd name="connsiteX206" fmla="*/ 429777 w 7538114"/>
              <a:gd name="connsiteY206" fmla="*/ 516548 h 6858000"/>
              <a:gd name="connsiteX207" fmla="*/ 415090 w 7538114"/>
              <a:gd name="connsiteY207" fmla="*/ 485808 h 6858000"/>
              <a:gd name="connsiteX208" fmla="*/ 410499 w 7538114"/>
              <a:gd name="connsiteY208" fmla="*/ 369873 h 6858000"/>
              <a:gd name="connsiteX209" fmla="*/ 425314 w 7538114"/>
              <a:gd name="connsiteY209" fmla="*/ 259180 h 6858000"/>
              <a:gd name="connsiteX210" fmla="*/ 383240 w 7538114"/>
              <a:gd name="connsiteY210" fmla="*/ 94173 h 6858000"/>
              <a:gd name="connsiteX211" fmla="*/ 379938 w 7538114"/>
              <a:gd name="connsiteY211" fmla="*/ 77267 h 6858000"/>
              <a:gd name="connsiteX212" fmla="*/ 373430 w 7538114"/>
              <a:gd name="connsiteY212" fmla="*/ 388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7538114" h="6858000">
                <a:moveTo>
                  <a:pt x="366246" y="0"/>
                </a:moveTo>
                <a:lnTo>
                  <a:pt x="2830292" y="0"/>
                </a:lnTo>
                <a:lnTo>
                  <a:pt x="3903260" y="0"/>
                </a:lnTo>
                <a:lnTo>
                  <a:pt x="4597266" y="0"/>
                </a:lnTo>
                <a:lnTo>
                  <a:pt x="7192370" y="0"/>
                </a:lnTo>
                <a:lnTo>
                  <a:pt x="7538114" y="0"/>
                </a:lnTo>
                <a:lnTo>
                  <a:pt x="7538114" y="6858000"/>
                </a:lnTo>
                <a:lnTo>
                  <a:pt x="7192370" y="6858000"/>
                </a:lnTo>
                <a:lnTo>
                  <a:pt x="4597266" y="6858000"/>
                </a:lnTo>
                <a:lnTo>
                  <a:pt x="3903260" y="6858000"/>
                </a:lnTo>
                <a:lnTo>
                  <a:pt x="2830292" y="6858000"/>
                </a:lnTo>
                <a:lnTo>
                  <a:pt x="170314" y="6858000"/>
                </a:lnTo>
                <a:cubicBezTo>
                  <a:pt x="170323" y="6857920"/>
                  <a:pt x="170332" y="6857839"/>
                  <a:pt x="170341" y="6857759"/>
                </a:cubicBezTo>
                <a:lnTo>
                  <a:pt x="173485" y="6852129"/>
                </a:lnTo>
                <a:lnTo>
                  <a:pt x="167544" y="6830335"/>
                </a:lnTo>
                <a:cubicBezTo>
                  <a:pt x="165474" y="6819600"/>
                  <a:pt x="164100" y="6808301"/>
                  <a:pt x="163472" y="6796707"/>
                </a:cubicBezTo>
                <a:cubicBezTo>
                  <a:pt x="167658" y="6794106"/>
                  <a:pt x="161711" y="6785006"/>
                  <a:pt x="160535" y="6780725"/>
                </a:cubicBezTo>
                <a:cubicBezTo>
                  <a:pt x="163268" y="6780680"/>
                  <a:pt x="164578" y="6771195"/>
                  <a:pt x="162318" y="6767829"/>
                </a:cubicBezTo>
                <a:cubicBezTo>
                  <a:pt x="152545" y="6697090"/>
                  <a:pt x="178083" y="6736894"/>
                  <a:pt x="162771" y="6694444"/>
                </a:cubicBezTo>
                <a:cubicBezTo>
                  <a:pt x="161971" y="6687342"/>
                  <a:pt x="163342" y="6682014"/>
                  <a:pt x="165604" y="6677569"/>
                </a:cubicBezTo>
                <a:lnTo>
                  <a:pt x="171255" y="6669571"/>
                </a:lnTo>
                <a:lnTo>
                  <a:pt x="169240" y="6663304"/>
                </a:lnTo>
                <a:cubicBezTo>
                  <a:pt x="169082" y="6639651"/>
                  <a:pt x="174873" y="6632678"/>
                  <a:pt x="169039" y="6618916"/>
                </a:cubicBezTo>
                <a:cubicBezTo>
                  <a:pt x="181164" y="6598580"/>
                  <a:pt x="170248" y="6605428"/>
                  <a:pt x="168392" y="6589960"/>
                </a:cubicBezTo>
                <a:cubicBezTo>
                  <a:pt x="165975" y="6577758"/>
                  <a:pt x="161323" y="6600160"/>
                  <a:pt x="160636" y="6588200"/>
                </a:cubicBezTo>
                <a:cubicBezTo>
                  <a:pt x="163766" y="6575263"/>
                  <a:pt x="154044" y="6575871"/>
                  <a:pt x="157872" y="6562416"/>
                </a:cubicBezTo>
                <a:cubicBezTo>
                  <a:pt x="165196" y="6565685"/>
                  <a:pt x="156453" y="6535866"/>
                  <a:pt x="162851" y="6534939"/>
                </a:cubicBezTo>
                <a:cubicBezTo>
                  <a:pt x="153702" y="6523511"/>
                  <a:pt x="164973" y="6517769"/>
                  <a:pt x="162153" y="6502552"/>
                </a:cubicBezTo>
                <a:cubicBezTo>
                  <a:pt x="158692" y="6495386"/>
                  <a:pt x="158098" y="6490216"/>
                  <a:pt x="161821" y="6483172"/>
                </a:cubicBezTo>
                <a:cubicBezTo>
                  <a:pt x="144969" y="6450162"/>
                  <a:pt x="161066" y="6463202"/>
                  <a:pt x="154586" y="6432309"/>
                </a:cubicBezTo>
                <a:cubicBezTo>
                  <a:pt x="147771" y="6405695"/>
                  <a:pt x="143349" y="6375524"/>
                  <a:pt x="127078" y="6349783"/>
                </a:cubicBezTo>
                <a:cubicBezTo>
                  <a:pt x="122468" y="6345058"/>
                  <a:pt x="120723" y="6333456"/>
                  <a:pt x="123181" y="6323872"/>
                </a:cubicBezTo>
                <a:cubicBezTo>
                  <a:pt x="123604" y="6322225"/>
                  <a:pt x="124138" y="6320698"/>
                  <a:pt x="124767" y="6319343"/>
                </a:cubicBezTo>
                <a:cubicBezTo>
                  <a:pt x="122278" y="6297089"/>
                  <a:pt x="111161" y="6215694"/>
                  <a:pt x="108246" y="6190348"/>
                </a:cubicBezTo>
                <a:cubicBezTo>
                  <a:pt x="114169" y="6188296"/>
                  <a:pt x="103482" y="6175479"/>
                  <a:pt x="107279" y="6167269"/>
                </a:cubicBezTo>
                <a:cubicBezTo>
                  <a:pt x="110610" y="6161389"/>
                  <a:pt x="108145" y="6156128"/>
                  <a:pt x="107883" y="6149986"/>
                </a:cubicBezTo>
                <a:cubicBezTo>
                  <a:pt x="110502" y="6141894"/>
                  <a:pt x="105773" y="6115502"/>
                  <a:pt x="102380" y="6108622"/>
                </a:cubicBezTo>
                <a:cubicBezTo>
                  <a:pt x="90593" y="6092179"/>
                  <a:pt x="99346" y="6054816"/>
                  <a:pt x="90314" y="6041155"/>
                </a:cubicBezTo>
                <a:cubicBezTo>
                  <a:pt x="88990" y="6036198"/>
                  <a:pt x="88454" y="6031348"/>
                  <a:pt x="88409" y="6026587"/>
                </a:cubicBezTo>
                <a:lnTo>
                  <a:pt x="89403" y="6013265"/>
                </a:lnTo>
                <a:lnTo>
                  <a:pt x="91927" y="6009478"/>
                </a:lnTo>
                <a:lnTo>
                  <a:pt x="91302" y="6001336"/>
                </a:lnTo>
                <a:cubicBezTo>
                  <a:pt x="91431" y="6000558"/>
                  <a:pt x="91559" y="5999781"/>
                  <a:pt x="91687" y="5999003"/>
                </a:cubicBezTo>
                <a:cubicBezTo>
                  <a:pt x="92431" y="5994547"/>
                  <a:pt x="93080" y="5990148"/>
                  <a:pt x="93336" y="5985795"/>
                </a:cubicBezTo>
                <a:cubicBezTo>
                  <a:pt x="80676" y="5991520"/>
                  <a:pt x="93430" y="5949705"/>
                  <a:pt x="83190" y="5961758"/>
                </a:cubicBezTo>
                <a:cubicBezTo>
                  <a:pt x="82399" y="5938832"/>
                  <a:pt x="72862" y="5956319"/>
                  <a:pt x="81952" y="5928761"/>
                </a:cubicBezTo>
                <a:cubicBezTo>
                  <a:pt x="79324" y="5899676"/>
                  <a:pt x="72619" y="5823590"/>
                  <a:pt x="67420" y="5787247"/>
                </a:cubicBezTo>
                <a:cubicBezTo>
                  <a:pt x="53530" y="5750058"/>
                  <a:pt x="57730" y="5736292"/>
                  <a:pt x="50760" y="5710700"/>
                </a:cubicBezTo>
                <a:cubicBezTo>
                  <a:pt x="47368" y="5660911"/>
                  <a:pt x="30723" y="5663675"/>
                  <a:pt x="42956" y="5641754"/>
                </a:cubicBezTo>
                <a:cubicBezTo>
                  <a:pt x="39970" y="5608358"/>
                  <a:pt x="24769" y="5637338"/>
                  <a:pt x="29695" y="5602326"/>
                </a:cubicBezTo>
                <a:cubicBezTo>
                  <a:pt x="27700" y="5601239"/>
                  <a:pt x="20274" y="5573144"/>
                  <a:pt x="18841" y="5570885"/>
                </a:cubicBezTo>
                <a:lnTo>
                  <a:pt x="9977" y="5543492"/>
                </a:lnTo>
                <a:lnTo>
                  <a:pt x="5255" y="5531024"/>
                </a:lnTo>
                <a:lnTo>
                  <a:pt x="5447" y="5527845"/>
                </a:lnTo>
                <a:lnTo>
                  <a:pt x="0" y="5507724"/>
                </a:lnTo>
                <a:lnTo>
                  <a:pt x="435" y="5507045"/>
                </a:lnTo>
                <a:cubicBezTo>
                  <a:pt x="1286" y="5505065"/>
                  <a:pt x="1681" y="5502734"/>
                  <a:pt x="1128" y="5499619"/>
                </a:cubicBezTo>
                <a:cubicBezTo>
                  <a:pt x="9450" y="5498516"/>
                  <a:pt x="3652" y="5495435"/>
                  <a:pt x="1291" y="5486342"/>
                </a:cubicBezTo>
                <a:cubicBezTo>
                  <a:pt x="13688" y="5482600"/>
                  <a:pt x="2464" y="5460320"/>
                  <a:pt x="7976" y="5450755"/>
                </a:cubicBezTo>
                <a:cubicBezTo>
                  <a:pt x="5962" y="5444157"/>
                  <a:pt x="4058" y="5437113"/>
                  <a:pt x="2355" y="5429732"/>
                </a:cubicBezTo>
                <a:lnTo>
                  <a:pt x="1499" y="5370432"/>
                </a:lnTo>
                <a:lnTo>
                  <a:pt x="11483" y="5308330"/>
                </a:lnTo>
                <a:cubicBezTo>
                  <a:pt x="11701" y="5285359"/>
                  <a:pt x="15408" y="5265468"/>
                  <a:pt x="12793" y="5246026"/>
                </a:cubicBezTo>
                <a:cubicBezTo>
                  <a:pt x="15678" y="5238129"/>
                  <a:pt x="16842" y="5230685"/>
                  <a:pt x="12525" y="5223468"/>
                </a:cubicBezTo>
                <a:cubicBezTo>
                  <a:pt x="13966" y="5202031"/>
                  <a:pt x="20131" y="5196842"/>
                  <a:pt x="15322" y="5183258"/>
                </a:cubicBezTo>
                <a:cubicBezTo>
                  <a:pt x="25294" y="5171214"/>
                  <a:pt x="21488" y="5170502"/>
                  <a:pt x="18633" y="5164842"/>
                </a:cubicBezTo>
                <a:cubicBezTo>
                  <a:pt x="18565" y="5164573"/>
                  <a:pt x="18496" y="5164303"/>
                  <a:pt x="18428" y="5164034"/>
                </a:cubicBezTo>
                <a:lnTo>
                  <a:pt x="19854" y="5162388"/>
                </a:lnTo>
                <a:lnTo>
                  <a:pt x="20514" y="5158981"/>
                </a:lnTo>
                <a:lnTo>
                  <a:pt x="20089" y="5149681"/>
                </a:lnTo>
                <a:lnTo>
                  <a:pt x="19561" y="5146183"/>
                </a:lnTo>
                <a:cubicBezTo>
                  <a:pt x="19336" y="5143774"/>
                  <a:pt x="19361" y="5142173"/>
                  <a:pt x="19571" y="5141065"/>
                </a:cubicBezTo>
                <a:lnTo>
                  <a:pt x="19690" y="5140937"/>
                </a:lnTo>
                <a:cubicBezTo>
                  <a:pt x="19617" y="5139339"/>
                  <a:pt x="19544" y="5137742"/>
                  <a:pt x="19471" y="5136144"/>
                </a:cubicBezTo>
                <a:cubicBezTo>
                  <a:pt x="18832" y="5128055"/>
                  <a:pt x="17958" y="5120182"/>
                  <a:pt x="16918" y="5112689"/>
                </a:cubicBezTo>
                <a:cubicBezTo>
                  <a:pt x="23464" y="5106353"/>
                  <a:pt x="15733" y="5078666"/>
                  <a:pt x="28071" y="5081696"/>
                </a:cubicBezTo>
                <a:cubicBezTo>
                  <a:pt x="27036" y="5071588"/>
                  <a:pt x="21912" y="5065475"/>
                  <a:pt x="30005" y="5068879"/>
                </a:cubicBezTo>
                <a:cubicBezTo>
                  <a:pt x="29897" y="5065551"/>
                  <a:pt x="30585" y="5063501"/>
                  <a:pt x="31661" y="5062033"/>
                </a:cubicBezTo>
                <a:lnTo>
                  <a:pt x="32169" y="5061608"/>
                </a:lnTo>
                <a:lnTo>
                  <a:pt x="27436" y="5021480"/>
                </a:lnTo>
                <a:lnTo>
                  <a:pt x="26614" y="5013906"/>
                </a:lnTo>
                <a:lnTo>
                  <a:pt x="25056" y="5011767"/>
                </a:lnTo>
                <a:cubicBezTo>
                  <a:pt x="24110" y="5009457"/>
                  <a:pt x="23701" y="5006147"/>
                  <a:pt x="24513" y="5000592"/>
                </a:cubicBezTo>
                <a:lnTo>
                  <a:pt x="24951" y="4999307"/>
                </a:lnTo>
                <a:lnTo>
                  <a:pt x="22644" y="4990090"/>
                </a:lnTo>
                <a:cubicBezTo>
                  <a:pt x="21579" y="4987122"/>
                  <a:pt x="20222" y="4984494"/>
                  <a:pt x="18465" y="4982366"/>
                </a:cubicBezTo>
                <a:cubicBezTo>
                  <a:pt x="27858" y="4950984"/>
                  <a:pt x="19264" y="4921373"/>
                  <a:pt x="20888" y="4887310"/>
                </a:cubicBezTo>
                <a:cubicBezTo>
                  <a:pt x="17563" y="4848813"/>
                  <a:pt x="18386" y="4829570"/>
                  <a:pt x="15781" y="4807298"/>
                </a:cubicBezTo>
                <a:cubicBezTo>
                  <a:pt x="15634" y="4803627"/>
                  <a:pt x="14440" y="4773874"/>
                  <a:pt x="19649" y="4779990"/>
                </a:cubicBezTo>
                <a:cubicBezTo>
                  <a:pt x="18744" y="4746827"/>
                  <a:pt x="22869" y="4698305"/>
                  <a:pt x="21858" y="4664237"/>
                </a:cubicBezTo>
                <a:cubicBezTo>
                  <a:pt x="34232" y="4642340"/>
                  <a:pt x="11268" y="4621318"/>
                  <a:pt x="13583" y="4598607"/>
                </a:cubicBezTo>
                <a:cubicBezTo>
                  <a:pt x="2193" y="4604819"/>
                  <a:pt x="19974" y="4548010"/>
                  <a:pt x="7118" y="4546768"/>
                </a:cubicBezTo>
                <a:lnTo>
                  <a:pt x="14555" y="4522182"/>
                </a:lnTo>
                <a:lnTo>
                  <a:pt x="17290" y="4509768"/>
                </a:lnTo>
                <a:cubicBezTo>
                  <a:pt x="17884" y="4505118"/>
                  <a:pt x="18021" y="4500115"/>
                  <a:pt x="17421" y="4494586"/>
                </a:cubicBezTo>
                <a:cubicBezTo>
                  <a:pt x="12327" y="4480984"/>
                  <a:pt x="18571" y="4459805"/>
                  <a:pt x="18193" y="4440649"/>
                </a:cubicBezTo>
                <a:lnTo>
                  <a:pt x="16616" y="4431853"/>
                </a:lnTo>
                <a:lnTo>
                  <a:pt x="19246" y="4403141"/>
                </a:lnTo>
                <a:cubicBezTo>
                  <a:pt x="19372" y="4387638"/>
                  <a:pt x="19497" y="4372134"/>
                  <a:pt x="19623" y="4356631"/>
                </a:cubicBezTo>
                <a:cubicBezTo>
                  <a:pt x="19508" y="4349062"/>
                  <a:pt x="15847" y="4339045"/>
                  <a:pt x="20293" y="4339937"/>
                </a:cubicBezTo>
                <a:lnTo>
                  <a:pt x="18752" y="4331435"/>
                </a:lnTo>
                <a:cubicBezTo>
                  <a:pt x="19520" y="4328277"/>
                  <a:pt x="24070" y="4324711"/>
                  <a:pt x="24901" y="4320990"/>
                </a:cubicBezTo>
                <a:lnTo>
                  <a:pt x="23734" y="4309111"/>
                </a:lnTo>
                <a:cubicBezTo>
                  <a:pt x="24423" y="4299527"/>
                  <a:pt x="28090" y="4271878"/>
                  <a:pt x="29040" y="4263489"/>
                </a:cubicBezTo>
                <a:cubicBezTo>
                  <a:pt x="29169" y="4261918"/>
                  <a:pt x="29300" y="4260346"/>
                  <a:pt x="29429" y="4258775"/>
                </a:cubicBezTo>
                <a:lnTo>
                  <a:pt x="33702" y="4248512"/>
                </a:lnTo>
                <a:cubicBezTo>
                  <a:pt x="36933" y="4241044"/>
                  <a:pt x="39109" y="4235167"/>
                  <a:pt x="37356" y="4228644"/>
                </a:cubicBezTo>
                <a:cubicBezTo>
                  <a:pt x="41530" y="4217526"/>
                  <a:pt x="53227" y="4209759"/>
                  <a:pt x="50107" y="4193665"/>
                </a:cubicBezTo>
                <a:cubicBezTo>
                  <a:pt x="55406" y="4198550"/>
                  <a:pt x="50749" y="4175793"/>
                  <a:pt x="56192" y="4173105"/>
                </a:cubicBezTo>
                <a:cubicBezTo>
                  <a:pt x="60575" y="4171863"/>
                  <a:pt x="60184" y="4164671"/>
                  <a:pt x="61800" y="4159194"/>
                </a:cubicBezTo>
                <a:cubicBezTo>
                  <a:pt x="66276" y="4155290"/>
                  <a:pt x="70363" y="4127730"/>
                  <a:pt x="69720" y="4118135"/>
                </a:cubicBezTo>
                <a:cubicBezTo>
                  <a:pt x="65265" y="4091091"/>
                  <a:pt x="83289" y="4069336"/>
                  <a:pt x="80190" y="4047713"/>
                </a:cubicBezTo>
                <a:cubicBezTo>
                  <a:pt x="84682" y="4020435"/>
                  <a:pt x="92089" y="3998420"/>
                  <a:pt x="96666" y="3980780"/>
                </a:cubicBezTo>
                <a:cubicBezTo>
                  <a:pt x="98580" y="3977851"/>
                  <a:pt x="106155" y="3945259"/>
                  <a:pt x="107651" y="3941872"/>
                </a:cubicBezTo>
                <a:cubicBezTo>
                  <a:pt x="111761" y="3922504"/>
                  <a:pt x="112043" y="3930219"/>
                  <a:pt x="118444" y="3897465"/>
                </a:cubicBezTo>
                <a:cubicBezTo>
                  <a:pt x="124996" y="3869981"/>
                  <a:pt x="127657" y="3841768"/>
                  <a:pt x="134545" y="3811132"/>
                </a:cubicBezTo>
                <a:cubicBezTo>
                  <a:pt x="143817" y="3778601"/>
                  <a:pt x="141464" y="3759343"/>
                  <a:pt x="145381" y="3746540"/>
                </a:cubicBezTo>
                <a:cubicBezTo>
                  <a:pt x="156739" y="3719637"/>
                  <a:pt x="147664" y="3711291"/>
                  <a:pt x="146587" y="3670275"/>
                </a:cubicBezTo>
                <a:cubicBezTo>
                  <a:pt x="154134" y="3638754"/>
                  <a:pt x="151397" y="3605028"/>
                  <a:pt x="165690" y="3580981"/>
                </a:cubicBezTo>
                <a:cubicBezTo>
                  <a:pt x="164433" y="3577837"/>
                  <a:pt x="163639" y="3574469"/>
                  <a:pt x="163175" y="3570960"/>
                </a:cubicBezTo>
                <a:lnTo>
                  <a:pt x="162665" y="3560693"/>
                </a:lnTo>
                <a:lnTo>
                  <a:pt x="163299" y="3559743"/>
                </a:lnTo>
                <a:cubicBezTo>
                  <a:pt x="165039" y="3554949"/>
                  <a:pt x="165246" y="3551528"/>
                  <a:pt x="164777" y="3548721"/>
                </a:cubicBezTo>
                <a:lnTo>
                  <a:pt x="163708" y="3545693"/>
                </a:lnTo>
                <a:lnTo>
                  <a:pt x="164286" y="3537938"/>
                </a:lnTo>
                <a:cubicBezTo>
                  <a:pt x="164273" y="3532672"/>
                  <a:pt x="164261" y="3527407"/>
                  <a:pt x="164247" y="3522141"/>
                </a:cubicBezTo>
                <a:lnTo>
                  <a:pt x="165343" y="3519672"/>
                </a:lnTo>
                <a:lnTo>
                  <a:pt x="167001" y="3496604"/>
                </a:lnTo>
                <a:lnTo>
                  <a:pt x="167547" y="3496517"/>
                </a:lnTo>
                <a:cubicBezTo>
                  <a:pt x="168811" y="3495796"/>
                  <a:pt x="169814" y="3494272"/>
                  <a:pt x="170301" y="3491023"/>
                </a:cubicBezTo>
                <a:cubicBezTo>
                  <a:pt x="177219" y="3499391"/>
                  <a:pt x="173541" y="3490314"/>
                  <a:pt x="174371" y="3479998"/>
                </a:cubicBezTo>
                <a:cubicBezTo>
                  <a:pt x="185299" y="3490692"/>
                  <a:pt x="183023" y="3459350"/>
                  <a:pt x="190228" y="3457434"/>
                </a:cubicBezTo>
                <a:cubicBezTo>
                  <a:pt x="190591" y="3449617"/>
                  <a:pt x="191174" y="3441542"/>
                  <a:pt x="192016" y="3433411"/>
                </a:cubicBezTo>
                <a:lnTo>
                  <a:pt x="192663" y="3428691"/>
                </a:lnTo>
                <a:cubicBezTo>
                  <a:pt x="192706" y="3428676"/>
                  <a:pt x="192750" y="3428659"/>
                  <a:pt x="192793" y="3428643"/>
                </a:cubicBezTo>
                <a:cubicBezTo>
                  <a:pt x="193186" y="3427720"/>
                  <a:pt x="193494" y="3426206"/>
                  <a:pt x="193710" y="3423760"/>
                </a:cubicBezTo>
                <a:cubicBezTo>
                  <a:pt x="193753" y="3422535"/>
                  <a:pt x="193797" y="3421310"/>
                  <a:pt x="193839" y="3420085"/>
                </a:cubicBezTo>
                <a:lnTo>
                  <a:pt x="195094" y="3410930"/>
                </a:lnTo>
                <a:lnTo>
                  <a:pt x="196311" y="3408092"/>
                </a:lnTo>
                <a:lnTo>
                  <a:pt x="197928" y="3407419"/>
                </a:lnTo>
                <a:cubicBezTo>
                  <a:pt x="197912" y="3407119"/>
                  <a:pt x="197897" y="3406820"/>
                  <a:pt x="197881" y="3406520"/>
                </a:cubicBezTo>
                <a:cubicBezTo>
                  <a:pt x="196231" y="3399306"/>
                  <a:pt x="192821" y="3396220"/>
                  <a:pt x="204222" y="3391015"/>
                </a:cubicBezTo>
                <a:cubicBezTo>
                  <a:pt x="202162" y="3374996"/>
                  <a:pt x="208811" y="3373934"/>
                  <a:pt x="213950" y="3354361"/>
                </a:cubicBezTo>
                <a:cubicBezTo>
                  <a:pt x="211218" y="3344737"/>
                  <a:pt x="213619" y="3338360"/>
                  <a:pt x="217699" y="3332639"/>
                </a:cubicBezTo>
                <a:cubicBezTo>
                  <a:pt x="218717" y="3312409"/>
                  <a:pt x="225688" y="3295747"/>
                  <a:pt x="229963" y="3273935"/>
                </a:cubicBezTo>
                <a:cubicBezTo>
                  <a:pt x="228293" y="3248488"/>
                  <a:pt x="239257" y="3238943"/>
                  <a:pt x="243785" y="3215621"/>
                </a:cubicBezTo>
                <a:cubicBezTo>
                  <a:pt x="237893" y="3192522"/>
                  <a:pt x="253940" y="3201000"/>
                  <a:pt x="259175" y="3189909"/>
                </a:cubicBezTo>
                <a:lnTo>
                  <a:pt x="259988" y="3186579"/>
                </a:lnTo>
                <a:lnTo>
                  <a:pt x="259980" y="3177264"/>
                </a:lnTo>
                <a:lnTo>
                  <a:pt x="259609" y="3173723"/>
                </a:lnTo>
                <a:cubicBezTo>
                  <a:pt x="259490" y="3171299"/>
                  <a:pt x="259588" y="3169704"/>
                  <a:pt x="259848" y="3168622"/>
                </a:cubicBezTo>
                <a:lnTo>
                  <a:pt x="259971" y="3168508"/>
                </a:lnTo>
                <a:cubicBezTo>
                  <a:pt x="259969" y="3166907"/>
                  <a:pt x="259968" y="3165307"/>
                  <a:pt x="259966" y="3163706"/>
                </a:cubicBezTo>
                <a:cubicBezTo>
                  <a:pt x="259691" y="3155577"/>
                  <a:pt x="259171" y="3147642"/>
                  <a:pt x="258467" y="3140064"/>
                </a:cubicBezTo>
                <a:cubicBezTo>
                  <a:pt x="265286" y="3134408"/>
                  <a:pt x="258805" y="3106027"/>
                  <a:pt x="270990" y="3110288"/>
                </a:cubicBezTo>
                <a:cubicBezTo>
                  <a:pt x="270407" y="3100106"/>
                  <a:pt x="265565" y="3093497"/>
                  <a:pt x="273494" y="3097704"/>
                </a:cubicBezTo>
                <a:cubicBezTo>
                  <a:pt x="273534" y="3094376"/>
                  <a:pt x="274313" y="3092401"/>
                  <a:pt x="275456" y="3091047"/>
                </a:cubicBezTo>
                <a:lnTo>
                  <a:pt x="275980" y="3090672"/>
                </a:lnTo>
                <a:lnTo>
                  <a:pt x="274486" y="3068004"/>
                </a:lnTo>
                <a:lnTo>
                  <a:pt x="275226" y="3065087"/>
                </a:lnTo>
                <a:lnTo>
                  <a:pt x="273050" y="3050191"/>
                </a:lnTo>
                <a:cubicBezTo>
                  <a:pt x="272889" y="3047647"/>
                  <a:pt x="272728" y="3045103"/>
                  <a:pt x="272566" y="3042559"/>
                </a:cubicBezTo>
                <a:lnTo>
                  <a:pt x="271107" y="3040271"/>
                </a:lnTo>
                <a:cubicBezTo>
                  <a:pt x="270265" y="3037872"/>
                  <a:pt x="270006" y="3034528"/>
                  <a:pt x="271065" y="3029072"/>
                </a:cubicBezTo>
                <a:lnTo>
                  <a:pt x="271558" y="3027835"/>
                </a:lnTo>
                <a:cubicBezTo>
                  <a:pt x="270688" y="3024705"/>
                  <a:pt x="268559" y="2982922"/>
                  <a:pt x="268717" y="2964245"/>
                </a:cubicBezTo>
                <a:cubicBezTo>
                  <a:pt x="279502" y="2933904"/>
                  <a:pt x="269365" y="2949568"/>
                  <a:pt x="272511" y="2915772"/>
                </a:cubicBezTo>
                <a:cubicBezTo>
                  <a:pt x="272017" y="2877552"/>
                  <a:pt x="270125" y="2850992"/>
                  <a:pt x="270356" y="2825842"/>
                </a:cubicBezTo>
                <a:cubicBezTo>
                  <a:pt x="269433" y="2814032"/>
                  <a:pt x="268938" y="2727859"/>
                  <a:pt x="273897" y="2734957"/>
                </a:cubicBezTo>
                <a:cubicBezTo>
                  <a:pt x="264242" y="2698391"/>
                  <a:pt x="277769" y="2677127"/>
                  <a:pt x="274458" y="2636572"/>
                </a:cubicBezTo>
                <a:cubicBezTo>
                  <a:pt x="287792" y="2615986"/>
                  <a:pt x="275829" y="2626668"/>
                  <a:pt x="279157" y="2604260"/>
                </a:cubicBezTo>
                <a:cubicBezTo>
                  <a:pt x="279270" y="2587221"/>
                  <a:pt x="288019" y="2599786"/>
                  <a:pt x="288131" y="2582747"/>
                </a:cubicBezTo>
                <a:cubicBezTo>
                  <a:pt x="260352" y="2545890"/>
                  <a:pt x="290145" y="2525479"/>
                  <a:pt x="282516" y="2478755"/>
                </a:cubicBezTo>
                <a:lnTo>
                  <a:pt x="287359" y="2451804"/>
                </a:lnTo>
                <a:cubicBezTo>
                  <a:pt x="285426" y="2443087"/>
                  <a:pt x="285710" y="2414879"/>
                  <a:pt x="289577" y="2408801"/>
                </a:cubicBezTo>
                <a:cubicBezTo>
                  <a:pt x="290424" y="2402768"/>
                  <a:pt x="289064" y="2396183"/>
                  <a:pt x="293203" y="2392670"/>
                </a:cubicBezTo>
                <a:cubicBezTo>
                  <a:pt x="295637" y="2379564"/>
                  <a:pt x="301233" y="2349549"/>
                  <a:pt x="304183" y="2330165"/>
                </a:cubicBezTo>
                <a:cubicBezTo>
                  <a:pt x="298973" y="2319718"/>
                  <a:pt x="309550" y="2303314"/>
                  <a:pt x="310900" y="2276363"/>
                </a:cubicBezTo>
                <a:cubicBezTo>
                  <a:pt x="304874" y="2264930"/>
                  <a:pt x="311891" y="2258198"/>
                  <a:pt x="303909" y="2236310"/>
                </a:cubicBezTo>
                <a:cubicBezTo>
                  <a:pt x="304734" y="2235412"/>
                  <a:pt x="305502" y="2234293"/>
                  <a:pt x="306187" y="2232984"/>
                </a:cubicBezTo>
                <a:cubicBezTo>
                  <a:pt x="310170" y="2225381"/>
                  <a:pt x="310605" y="2213194"/>
                  <a:pt x="307158" y="2205763"/>
                </a:cubicBezTo>
                <a:cubicBezTo>
                  <a:pt x="296601" y="2170883"/>
                  <a:pt x="306474" y="2175442"/>
                  <a:pt x="304860" y="2145703"/>
                </a:cubicBezTo>
                <a:cubicBezTo>
                  <a:pt x="304314" y="2112090"/>
                  <a:pt x="314083" y="2134724"/>
                  <a:pt x="304273" y="2092533"/>
                </a:cubicBezTo>
                <a:cubicBezTo>
                  <a:pt x="308983" y="2088154"/>
                  <a:pt x="303590" y="2066396"/>
                  <a:pt x="301642" y="2057359"/>
                </a:cubicBezTo>
                <a:cubicBezTo>
                  <a:pt x="301720" y="2041038"/>
                  <a:pt x="313213" y="2032807"/>
                  <a:pt x="306736" y="2016105"/>
                </a:cubicBezTo>
                <a:cubicBezTo>
                  <a:pt x="312847" y="2019262"/>
                  <a:pt x="310007" y="1975377"/>
                  <a:pt x="316234" y="1983129"/>
                </a:cubicBezTo>
                <a:cubicBezTo>
                  <a:pt x="322177" y="1972692"/>
                  <a:pt x="313034" y="1967129"/>
                  <a:pt x="318238" y="1956745"/>
                </a:cubicBezTo>
                <a:cubicBezTo>
                  <a:pt x="319718" y="1944884"/>
                  <a:pt x="311423" y="1963350"/>
                  <a:pt x="311341" y="1950160"/>
                </a:cubicBezTo>
                <a:lnTo>
                  <a:pt x="323556" y="1879546"/>
                </a:lnTo>
                <a:cubicBezTo>
                  <a:pt x="320263" y="1869846"/>
                  <a:pt x="322312" y="1862247"/>
                  <a:pt x="326085" y="1854893"/>
                </a:cubicBezTo>
                <a:cubicBezTo>
                  <a:pt x="325955" y="1832625"/>
                  <a:pt x="332007" y="1812578"/>
                  <a:pt x="335058" y="1787684"/>
                </a:cubicBezTo>
                <a:cubicBezTo>
                  <a:pt x="331933" y="1760490"/>
                  <a:pt x="342400" y="1747069"/>
                  <a:pt x="345620" y="1720464"/>
                </a:cubicBezTo>
                <a:cubicBezTo>
                  <a:pt x="337355" y="1693643"/>
                  <a:pt x="360215" y="1703686"/>
                  <a:pt x="360760" y="1681196"/>
                </a:cubicBezTo>
                <a:cubicBezTo>
                  <a:pt x="353923" y="1644243"/>
                  <a:pt x="368449" y="1682451"/>
                  <a:pt x="368483" y="1625881"/>
                </a:cubicBezTo>
                <a:cubicBezTo>
                  <a:pt x="367181" y="1622619"/>
                  <a:pt x="369088" y="1615868"/>
                  <a:pt x="371077" y="1616704"/>
                </a:cubicBezTo>
                <a:cubicBezTo>
                  <a:pt x="371005" y="1604306"/>
                  <a:pt x="384453" y="1569256"/>
                  <a:pt x="383008" y="1551493"/>
                </a:cubicBezTo>
                <a:cubicBezTo>
                  <a:pt x="390598" y="1517303"/>
                  <a:pt x="381821" y="1500132"/>
                  <a:pt x="384834" y="1475233"/>
                </a:cubicBezTo>
                <a:cubicBezTo>
                  <a:pt x="393221" y="1446677"/>
                  <a:pt x="400498" y="1430031"/>
                  <a:pt x="418371" y="1380155"/>
                </a:cubicBezTo>
                <a:lnTo>
                  <a:pt x="469641" y="1210871"/>
                </a:lnTo>
                <a:cubicBezTo>
                  <a:pt x="507460" y="1148093"/>
                  <a:pt x="486915" y="1066841"/>
                  <a:pt x="489701" y="1028427"/>
                </a:cubicBezTo>
                <a:cubicBezTo>
                  <a:pt x="478454" y="1012506"/>
                  <a:pt x="490925" y="999600"/>
                  <a:pt x="486354" y="980383"/>
                </a:cubicBezTo>
                <a:cubicBezTo>
                  <a:pt x="483880" y="937629"/>
                  <a:pt x="471099" y="895192"/>
                  <a:pt x="479762" y="839699"/>
                </a:cubicBezTo>
                <a:cubicBezTo>
                  <a:pt x="444550" y="814685"/>
                  <a:pt x="465776" y="749644"/>
                  <a:pt x="445664" y="696545"/>
                </a:cubicBezTo>
                <a:cubicBezTo>
                  <a:pt x="441558" y="665722"/>
                  <a:pt x="459046" y="617297"/>
                  <a:pt x="440047" y="606615"/>
                </a:cubicBezTo>
                <a:cubicBezTo>
                  <a:pt x="451675" y="592509"/>
                  <a:pt x="432892" y="579307"/>
                  <a:pt x="431225" y="563889"/>
                </a:cubicBezTo>
                <a:cubicBezTo>
                  <a:pt x="438618" y="551582"/>
                  <a:pt x="432225" y="545475"/>
                  <a:pt x="430803" y="534294"/>
                </a:cubicBezTo>
                <a:cubicBezTo>
                  <a:pt x="435364" y="529230"/>
                  <a:pt x="435126" y="519767"/>
                  <a:pt x="429777" y="516548"/>
                </a:cubicBezTo>
                <a:cubicBezTo>
                  <a:pt x="417444" y="521116"/>
                  <a:pt x="423596" y="488251"/>
                  <a:pt x="415090" y="485808"/>
                </a:cubicBezTo>
                <a:cubicBezTo>
                  <a:pt x="413316" y="466733"/>
                  <a:pt x="424116" y="383903"/>
                  <a:pt x="410499" y="369873"/>
                </a:cubicBezTo>
                <a:cubicBezTo>
                  <a:pt x="404034" y="331308"/>
                  <a:pt x="425696" y="275570"/>
                  <a:pt x="425314" y="259180"/>
                </a:cubicBezTo>
                <a:cubicBezTo>
                  <a:pt x="450188" y="242918"/>
                  <a:pt x="384634" y="163766"/>
                  <a:pt x="383240" y="94173"/>
                </a:cubicBezTo>
                <a:cubicBezTo>
                  <a:pt x="385641" y="84795"/>
                  <a:pt x="385609" y="79782"/>
                  <a:pt x="379938" y="77267"/>
                </a:cubicBezTo>
                <a:cubicBezTo>
                  <a:pt x="378301" y="68220"/>
                  <a:pt x="376144" y="54774"/>
                  <a:pt x="373430" y="3885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2CC70C-F8E8-A344-A2D2-85F98D6BF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550" y="459582"/>
            <a:ext cx="3982587" cy="992165"/>
          </a:xfrm>
        </p:spPr>
        <p:txBody>
          <a:bodyPr>
            <a:normAutofit/>
          </a:bodyPr>
          <a:lstStyle/>
          <a:p>
            <a:r>
              <a:rPr lang="en-US"/>
              <a:t>Biopsy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FF01D92-5D94-4607-B6F7-DC39AB7A38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00550" y="1647958"/>
          <a:ext cx="3982587" cy="2931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492CEB8E-A3C3-8B47-A215-C8C2E97F2B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257" y="1726406"/>
            <a:ext cx="2247900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0774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81"/>
            <a:ext cx="9141712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381"/>
            <a:ext cx="9141712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381"/>
            <a:ext cx="3530290" cy="51435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2381"/>
            <a:ext cx="9141714" cy="51435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3429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1A07C1-A2CB-5441-A521-EB5956F00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89" y="633317"/>
            <a:ext cx="2636433" cy="4005073"/>
          </a:xfrm>
        </p:spPr>
        <p:txBody>
          <a:bodyPr anchor="ctr">
            <a:normAutofit/>
          </a:bodyPr>
          <a:lstStyle/>
          <a:p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Management Strategy for this Patient?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AFA12D5-D03B-47B0-A9E2-D35569DB9D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39415" y="175636"/>
          <a:ext cx="4775935" cy="4804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65897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60504" y="1320806"/>
            <a:ext cx="7184572" cy="2915920"/>
          </a:xfrm>
        </p:spPr>
        <p:txBody>
          <a:bodyPr/>
          <a:lstStyle/>
          <a:p>
            <a:r>
              <a:rPr lang="en-US" sz="4800" b="1" dirty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Question-and-Answer</a:t>
            </a:r>
            <a:endParaRPr lang="en-US" sz="48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8499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>
                <a:solidFill>
                  <a:srgbClr val="003767"/>
                </a:solidFill>
              </a:rPr>
              <a:t>Thank You to Our Supporters:</a:t>
            </a:r>
            <a:endParaRPr lang="en-US" b="1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4342718-6CFA-4C5A-8DCA-E3300A844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112" y="2914115"/>
            <a:ext cx="2583776" cy="1337306"/>
          </a:xfrm>
          <a:prstGeom prst="rect">
            <a:avLst/>
          </a:prstGeom>
        </p:spPr>
      </p:pic>
      <p:pic>
        <p:nvPicPr>
          <p:cNvPr id="2" name="Picture 4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B411CEB4-8573-8887-0361-F79829F8C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582" y="855991"/>
            <a:ext cx="1242412" cy="1248039"/>
          </a:xfrm>
          <a:prstGeom prst="rect">
            <a:avLst/>
          </a:prstGeom>
        </p:spPr>
      </p:pic>
      <p:pic>
        <p:nvPicPr>
          <p:cNvPr id="5" name="Picture 5" descr="A black and orange logo&#10;&#10;Description automatically generated">
            <a:extLst>
              <a:ext uri="{FF2B5EF4-FFF2-40B4-BE49-F238E27FC236}">
                <a16:creationId xmlns:a16="http://schemas.microsoft.com/office/drawing/2014/main" id="{A0F7F1DF-DF1F-734F-194D-66B13A212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989" y="2210277"/>
            <a:ext cx="2468050" cy="6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69135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695242"/>
            <a:ext cx="6400800" cy="567266"/>
          </a:xfrm>
        </p:spPr>
        <p:txBody>
          <a:bodyPr/>
          <a:lstStyle/>
          <a:p>
            <a:r>
              <a:rPr lang="en-US" sz="2800" dirty="0">
                <a:solidFill>
                  <a:srgbClr val="002E51"/>
                </a:solidFill>
              </a:rPr>
              <a:t>Thank you for coming!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91686"/>
            <a:ext cx="9144000" cy="807256"/>
          </a:xfrm>
        </p:spPr>
        <p:txBody>
          <a:bodyPr/>
          <a:lstStyle/>
          <a:p>
            <a:r>
              <a:rPr lang="en-US" sz="4000" b="1" i="1" dirty="0"/>
              <a:t>Concluding Remarks</a:t>
            </a:r>
          </a:p>
        </p:txBody>
      </p:sp>
      <p:pic>
        <p:nvPicPr>
          <p:cNvPr id="5" name="Picture 4" descr="A qr code with black squares&#10;&#10;Description automatically generated with low confidence">
            <a:extLst>
              <a:ext uri="{FF2B5EF4-FFF2-40B4-BE49-F238E27FC236}">
                <a16:creationId xmlns:a16="http://schemas.microsoft.com/office/drawing/2014/main" id="{7A354AB6-E479-1B15-5D28-25D670249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596" y="2709331"/>
            <a:ext cx="1232439" cy="1232439"/>
          </a:xfrm>
          <a:prstGeom prst="rect">
            <a:avLst/>
          </a:prstGeom>
        </p:spPr>
      </p:pic>
      <p:sp>
        <p:nvSpPr>
          <p:cNvPr id="6" name="Subtitle 1">
            <a:extLst>
              <a:ext uri="{FF2B5EF4-FFF2-40B4-BE49-F238E27FC236}">
                <a16:creationId xmlns:a16="http://schemas.microsoft.com/office/drawing/2014/main" id="{3F62123A-5C1F-D58F-6ECF-3363DE8965B5}"/>
              </a:ext>
            </a:extLst>
          </p:cNvPr>
          <p:cNvSpPr txBox="1">
            <a:spLocks/>
          </p:cNvSpPr>
          <p:nvPr/>
        </p:nvSpPr>
        <p:spPr bwMode="auto">
          <a:xfrm>
            <a:off x="3913027" y="3149597"/>
            <a:ext cx="2894170" cy="73565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US" sz="1600" kern="0" dirty="0">
                <a:solidFill>
                  <a:srgbClr val="002E51"/>
                </a:solidFill>
              </a:rPr>
              <a:t>Please scan the QR code here to complete a brief survey about tonight's event. </a:t>
            </a:r>
          </a:p>
        </p:txBody>
      </p:sp>
    </p:spTree>
    <p:extLst>
      <p:ext uri="{BB962C8B-B14F-4D97-AF65-F5344CB8AC3E}">
        <p14:creationId xmlns:p14="http://schemas.microsoft.com/office/powerpoint/2010/main" val="3504371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8F7AFE4-A60E-D0A0-0CFB-87FE45FA46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251607"/>
              </p:ext>
            </p:extLst>
          </p:nvPr>
        </p:nvGraphicFramePr>
        <p:xfrm>
          <a:off x="-44851" y="672429"/>
          <a:ext cx="9188851" cy="500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215">
                  <a:extLst>
                    <a:ext uri="{9D8B030D-6E8A-4147-A177-3AD203B41FA5}">
                      <a16:colId xmlns:a16="http://schemas.microsoft.com/office/drawing/2014/main" val="4010129167"/>
                    </a:ext>
                  </a:extLst>
                </a:gridCol>
                <a:gridCol w="2341701">
                  <a:extLst>
                    <a:ext uri="{9D8B030D-6E8A-4147-A177-3AD203B41FA5}">
                      <a16:colId xmlns:a16="http://schemas.microsoft.com/office/drawing/2014/main" val="2930094680"/>
                    </a:ext>
                  </a:extLst>
                </a:gridCol>
                <a:gridCol w="2341701">
                  <a:extLst>
                    <a:ext uri="{9D8B030D-6E8A-4147-A177-3AD203B41FA5}">
                      <a16:colId xmlns:a16="http://schemas.microsoft.com/office/drawing/2014/main" val="3119349817"/>
                    </a:ext>
                  </a:extLst>
                </a:gridCol>
                <a:gridCol w="2352234">
                  <a:extLst>
                    <a:ext uri="{9D8B030D-6E8A-4147-A177-3AD203B41FA5}">
                      <a16:colId xmlns:a16="http://schemas.microsoft.com/office/drawing/2014/main" val="256671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All (gr 3-4)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SPARTAN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PROSPER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ARAMIS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809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30.4 v 21.1%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(0.9 v 0.3%)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37 v 16%</a:t>
                      </a:r>
                    </a:p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(4 v 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u="sng" dirty="0">
                          <a:solidFill>
                            <a:schemeClr val="tx1"/>
                          </a:solidFill>
                        </a:rPr>
                        <a:t>12.1 v 8.7%</a:t>
                      </a:r>
                    </a:p>
                    <a:p>
                      <a:r>
                        <a:rPr lang="en-US" sz="1600" b="0" u="sng" dirty="0">
                          <a:solidFill>
                            <a:schemeClr val="tx1"/>
                          </a:solidFill>
                        </a:rPr>
                        <a:t>(0.4 v 0.9%)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39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Hypertension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24.8 v 19.8%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(14.3 v11.8%)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17 v 6%</a:t>
                      </a:r>
                    </a:p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(6 v 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6.6 v 5.2%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(3.1 v 2.2%)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215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Rash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u="sng" dirty="0">
                          <a:solidFill>
                            <a:schemeClr val="tx1"/>
                          </a:solidFill>
                        </a:rPr>
                        <a:t>23.8 v 19.8%</a:t>
                      </a:r>
                    </a:p>
                    <a:p>
                      <a:r>
                        <a:rPr lang="en-US" sz="1600" b="0" u="sng" dirty="0">
                          <a:solidFill>
                            <a:schemeClr val="tx1"/>
                          </a:solidFill>
                        </a:rPr>
                        <a:t>(5.2 v 0.3%)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4% v 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2.9 v 0.9%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0.1 v 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444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Arthralgia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15.9 v 7.5%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(0 v 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13 v 8%</a:t>
                      </a:r>
                    </a:p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(&lt;1 v &lt;1%)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8.1 v 9.2%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(0.3 v 0.4%)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207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15.6 v 9.0%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(1.7 v 0.8%)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18 v 5%</a:t>
                      </a:r>
                    </a:p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(2 v 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u="sng" dirty="0">
                          <a:solidFill>
                            <a:schemeClr val="tx1"/>
                          </a:solidFill>
                        </a:rPr>
                        <a:t>4.2 v 4.7%</a:t>
                      </a:r>
                    </a:p>
                    <a:p>
                      <a:r>
                        <a:rPr lang="en-US" sz="1600" b="0" u="sng" dirty="0">
                          <a:solidFill>
                            <a:schemeClr val="tx1"/>
                          </a:solidFill>
                        </a:rPr>
                        <a:t>0.8 0.7%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442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Fracture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11.7 v 6.5 %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(2.7 v 0.8%)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 v 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4.2 v 3.6%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(0.9 v 0.9%)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6664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Cognitive disorder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5.1 v 3.0%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(0 v 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8 v 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</a:rPr>
                        <a:t>0.4 v 0.2%</a:t>
                      </a:r>
                    </a:p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</a:rPr>
                        <a:t>(0 v 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943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Seizure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0.2 v 0%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(0 v 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 v 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0.2 v 0.2 %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(0 v 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847707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5D2B015-6C78-1BB9-5B2D-9B67CCD4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 profiles of AR antagonists in </a:t>
            </a:r>
            <a:r>
              <a:rPr lang="en-US" dirty="0" err="1"/>
              <a:t>nmCRPC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1013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Real-world Use of Darolutamide, Enzalutamide, and Apalutamide for Nonmetastatic Castration-Resistant Prostate Cancer (DEAR)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2" y="32171"/>
            <a:ext cx="7611982" cy="428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69018" y="4853310"/>
            <a:ext cx="8593760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84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227585137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Introduction &amp; Objective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2" y="36576"/>
            <a:ext cx="7510272" cy="422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69018" y="4853310"/>
            <a:ext cx="8593760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84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139976197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Baseline Characteristics and Study Patients (N=828)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02" y="36576"/>
            <a:ext cx="7526638" cy="423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69018" y="4853310"/>
            <a:ext cx="8593760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84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282073817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36576"/>
            <a:ext cx="7559040" cy="425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69018" y="4853310"/>
            <a:ext cx="8593760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84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34688163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1798064"/>
            <a:ext cx="9144000" cy="2204975"/>
          </a:xfrm>
        </p:spPr>
        <p:txBody>
          <a:bodyPr/>
          <a:lstStyle/>
          <a:p>
            <a:pPr>
              <a:spcBef>
                <a:spcPts val="20"/>
              </a:spcBef>
            </a:pPr>
            <a:r>
              <a:rPr lang="en-US" b="1" kern="1200">
                <a:solidFill>
                  <a:srgbClr val="002060"/>
                </a:solidFill>
                <a:cs typeface="Arial"/>
              </a:rPr>
              <a:t>Darryl Forest</a:t>
            </a:r>
            <a:endParaRPr lang="en-US"/>
          </a:p>
          <a:p>
            <a:pPr>
              <a:spcBef>
                <a:spcPts val="20"/>
              </a:spcBef>
            </a:pPr>
            <a:r>
              <a:rPr lang="en-US" kern="1200" dirty="0">
                <a:solidFill>
                  <a:srgbClr val="002060"/>
                </a:solidFill>
                <a:latin typeface="Arial"/>
                <a:cs typeface="Arial"/>
              </a:rPr>
              <a:t>Executive Director, Global Ambassador Strategies, Oncology</a:t>
            </a:r>
            <a:endParaRPr lang="en-US"/>
          </a:p>
          <a:p>
            <a:pPr marL="0" indent="0" algn="ctr" defTabSz="1619594">
              <a:spcBef>
                <a:spcPts val="0"/>
              </a:spcBef>
              <a:buNone/>
            </a:pPr>
            <a:r>
              <a:rPr lang="en-US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MJH Life Sciences™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794030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4" y="36576"/>
            <a:ext cx="7559040" cy="425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69018" y="4853310"/>
            <a:ext cx="8593760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84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259224389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4" y="48768"/>
            <a:ext cx="7559040" cy="4251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69018" y="4853310"/>
            <a:ext cx="8593760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84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191489273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Real-world Use of Darolutamide, Enzalutamide, and Apalutamide for Nonmetastatic Castration-Resistant Prostate Cancer (DEAR)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4" y="0"/>
            <a:ext cx="8568249" cy="481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69018" y="4853310"/>
            <a:ext cx="8593760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84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392105035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Introduction &amp; Objective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4" y="0"/>
            <a:ext cx="8568249" cy="481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69018" y="4853310"/>
            <a:ext cx="8593760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84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339886518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Baseline Characteristics and Study Patients (N=828)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4" y="0"/>
            <a:ext cx="8568249" cy="481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69018" y="4853310"/>
            <a:ext cx="8593760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84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331717927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4" y="0"/>
            <a:ext cx="8568249" cy="481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69018" y="4853310"/>
            <a:ext cx="8593760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84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338576961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4" y="0"/>
            <a:ext cx="8568249" cy="481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69018" y="4853310"/>
            <a:ext cx="8593760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84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409167752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34" y="0"/>
            <a:ext cx="8568249" cy="481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269018" y="4853310"/>
            <a:ext cx="8593760" cy="26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84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293386125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FF9E1B-177B-8A3F-4001-FDCEA2D27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Older age, </a:t>
            </a:r>
          </a:p>
          <a:p>
            <a:r>
              <a:rPr lang="en-US" dirty="0"/>
              <a:t>ECOG PS</a:t>
            </a:r>
          </a:p>
          <a:p>
            <a:r>
              <a:rPr lang="en-US" dirty="0"/>
              <a:t>Neuropathy</a:t>
            </a:r>
          </a:p>
          <a:p>
            <a:r>
              <a:rPr lang="el-GR" dirty="0"/>
              <a:t>α-</a:t>
            </a:r>
            <a:r>
              <a:rPr lang="en-US" dirty="0"/>
              <a:t>blocker use </a:t>
            </a:r>
          </a:p>
          <a:p>
            <a:r>
              <a:rPr lang="en-US" dirty="0"/>
              <a:t>development of arthralgia, or weight loss while on therapy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27BE88-4FB3-FB4B-1A59-4CF17C1F3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for falls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8BE55F-1C09-48DE-49D8-32CE03473575}"/>
              </a:ext>
            </a:extLst>
          </p:cNvPr>
          <p:cNvSpPr txBox="1"/>
          <p:nvPr/>
        </p:nvSpPr>
        <p:spPr>
          <a:xfrm>
            <a:off x="2267712" y="3837939"/>
            <a:ext cx="46085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hlinkClick r:id="rId3"/>
              </a:rPr>
              <a:t>https://www.nature.com/articles/s41391-022-00592-9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10947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11AA73-6894-9C98-05D7-48A7172BB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Fatigue</a:t>
            </a:r>
          </a:p>
          <a:p>
            <a:r>
              <a:rPr lang="en-US" dirty="0"/>
              <a:t>Bone loss/fractures</a:t>
            </a:r>
          </a:p>
          <a:p>
            <a:r>
              <a:rPr lang="en-US" dirty="0"/>
              <a:t>Hypertension</a:t>
            </a:r>
          </a:p>
          <a:p>
            <a:r>
              <a:rPr lang="en-US" dirty="0"/>
              <a:t>Rash</a:t>
            </a:r>
          </a:p>
          <a:p>
            <a:r>
              <a:rPr lang="en-US" dirty="0"/>
              <a:t>Hot flashes</a:t>
            </a:r>
          </a:p>
          <a:p>
            <a:r>
              <a:rPr lang="en-US" dirty="0"/>
              <a:t>Falls</a:t>
            </a:r>
          </a:p>
          <a:p>
            <a:r>
              <a:rPr lang="en-US" dirty="0"/>
              <a:t>Cognitive changes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0AC6B3-8CCD-477B-7E4A-983662EBD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 profiles</a:t>
            </a:r>
          </a:p>
        </p:txBody>
      </p:sp>
    </p:spTree>
    <p:extLst>
      <p:ext uri="{BB962C8B-B14F-4D97-AF65-F5344CB8AC3E}">
        <p14:creationId xmlns:p14="http://schemas.microsoft.com/office/powerpoint/2010/main" val="63398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>
                <a:solidFill>
                  <a:srgbClr val="003767"/>
                </a:solidFill>
              </a:rPr>
              <a:t>Thank You to Our Supporters:</a:t>
            </a:r>
            <a:endParaRPr lang="en-US" b="1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4342718-6CFA-4C5A-8DCA-E3300A844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112" y="2914115"/>
            <a:ext cx="2583776" cy="1337306"/>
          </a:xfrm>
          <a:prstGeom prst="rect">
            <a:avLst/>
          </a:prstGeom>
        </p:spPr>
      </p:pic>
      <p:pic>
        <p:nvPicPr>
          <p:cNvPr id="2" name="Picture 4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B411CEB4-8573-8887-0361-F79829F8C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582" y="855991"/>
            <a:ext cx="1242412" cy="1248039"/>
          </a:xfrm>
          <a:prstGeom prst="rect">
            <a:avLst/>
          </a:prstGeom>
        </p:spPr>
      </p:pic>
      <p:pic>
        <p:nvPicPr>
          <p:cNvPr id="5" name="Picture 5" descr="A black and orange logo&#10;&#10;Description automatically generated">
            <a:extLst>
              <a:ext uri="{FF2B5EF4-FFF2-40B4-BE49-F238E27FC236}">
                <a16:creationId xmlns:a16="http://schemas.microsoft.com/office/drawing/2014/main" id="{A0F7F1DF-DF1F-734F-194D-66B13A212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989" y="2210277"/>
            <a:ext cx="2468050" cy="64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00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8F27063-EEE7-E0CE-FC5C-9CFA19623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047875"/>
            <a:ext cx="8362950" cy="1853565"/>
          </a:xfrm>
        </p:spPr>
        <p:txBody>
          <a:bodyPr/>
          <a:lstStyle/>
          <a:p>
            <a:r>
              <a:rPr lang="en-US" sz="1100" dirty="0"/>
              <a:t>Neal D. Shore,</a:t>
            </a:r>
            <a:r>
              <a:rPr lang="en-US" sz="1100" baseline="30000" dirty="0"/>
              <a:t>1</a:t>
            </a:r>
            <a:r>
              <a:rPr lang="en-US" sz="1100" dirty="0"/>
              <a:t> </a:t>
            </a:r>
            <a:r>
              <a:rPr lang="en-US" sz="1100" dirty="0" err="1"/>
              <a:t>Murilo</a:t>
            </a:r>
            <a:r>
              <a:rPr lang="en-US" sz="1100" dirty="0"/>
              <a:t> de Almeida Luz,</a:t>
            </a:r>
            <a:r>
              <a:rPr lang="en-US" sz="1100" baseline="30000" dirty="0"/>
              <a:t>2</a:t>
            </a:r>
            <a:r>
              <a:rPr lang="en-US" sz="1100" dirty="0"/>
              <a:t> </a:t>
            </a:r>
            <a:r>
              <a:rPr lang="en-US" sz="1100" dirty="0" err="1"/>
              <a:t>Albertas</a:t>
            </a:r>
            <a:r>
              <a:rPr lang="en-US" sz="1100" dirty="0"/>
              <a:t> Ulys,</a:t>
            </a:r>
            <a:r>
              <a:rPr lang="en-US" sz="1100" baseline="30000" dirty="0"/>
              <a:t>3</a:t>
            </a:r>
            <a:r>
              <a:rPr lang="en-US" sz="1100" dirty="0"/>
              <a:t> Jorge A. Ortiz,</a:t>
            </a:r>
            <a:r>
              <a:rPr lang="en-US" sz="1100" baseline="30000" dirty="0"/>
              <a:t>4</a:t>
            </a:r>
            <a:r>
              <a:rPr lang="en-US" sz="1100" dirty="0"/>
              <a:t> Shankar Srinivasan,</a:t>
            </a:r>
            <a:r>
              <a:rPr lang="en-US" sz="1100" baseline="30000" dirty="0"/>
              <a:t>4</a:t>
            </a:r>
            <a:r>
              <a:rPr lang="en-US" sz="1100" dirty="0"/>
              <a:t> </a:t>
            </a:r>
            <a:r>
              <a:rPr lang="en-US" sz="1100" dirty="0" err="1"/>
              <a:t>Etah</a:t>
            </a:r>
            <a:r>
              <a:rPr lang="en-US" sz="1100" dirty="0"/>
              <a:t> Kurland,</a:t>
            </a:r>
            <a:r>
              <a:rPr lang="en-US" sz="1100" baseline="30000" dirty="0"/>
              <a:t>4</a:t>
            </a:r>
            <a:r>
              <a:rPr lang="en-US" sz="1100" dirty="0"/>
              <a:t> Karim Fizazi</a:t>
            </a:r>
            <a:r>
              <a:rPr lang="en-US" sz="1100" baseline="30000" dirty="0"/>
              <a:t>5</a:t>
            </a:r>
          </a:p>
          <a:p>
            <a:endParaRPr lang="en-US" sz="1100" baseline="30000" dirty="0"/>
          </a:p>
          <a:p>
            <a:r>
              <a:rPr lang="en-US" sz="900" baseline="30000" dirty="0"/>
              <a:t>1</a:t>
            </a:r>
            <a:r>
              <a:rPr lang="en-US" sz="900" dirty="0"/>
              <a:t>Carolina Urologic Research Center/Genesis Care, Myrtle Beach, SC; </a:t>
            </a:r>
            <a:r>
              <a:rPr lang="en-US" sz="900" baseline="30000" dirty="0"/>
              <a:t>2</a:t>
            </a:r>
            <a:r>
              <a:rPr lang="en-US" sz="900" dirty="0"/>
              <a:t>Hospital </a:t>
            </a:r>
            <a:r>
              <a:rPr lang="en-US" sz="900" dirty="0" err="1"/>
              <a:t>Erasto</a:t>
            </a:r>
            <a:r>
              <a:rPr lang="en-US" sz="900" dirty="0"/>
              <a:t> Gaertner, Curitiba, PR, Brazil; </a:t>
            </a:r>
            <a:r>
              <a:rPr lang="en-US" sz="900" baseline="30000" dirty="0"/>
              <a:t>3</a:t>
            </a:r>
            <a:r>
              <a:rPr lang="en-US" sz="900" dirty="0"/>
              <a:t>Institute of Oncology, Vilnius University, Vilnius, Lithuania; </a:t>
            </a:r>
            <a:r>
              <a:rPr lang="en-US" sz="900" baseline="30000" dirty="0"/>
              <a:t>4</a:t>
            </a:r>
            <a:r>
              <a:rPr lang="en-US" sz="900" dirty="0"/>
              <a:t>Bayer HealthCare, Whippany, NJ; </a:t>
            </a:r>
            <a:r>
              <a:rPr lang="en-US" sz="900" baseline="30000" dirty="0"/>
              <a:t>5</a:t>
            </a:r>
            <a:r>
              <a:rPr lang="en-US" sz="900" dirty="0"/>
              <a:t>Institut Gustave </a:t>
            </a:r>
            <a:r>
              <a:rPr lang="en-US" sz="900" dirty="0" err="1"/>
              <a:t>Roussy</a:t>
            </a:r>
            <a:r>
              <a:rPr lang="en-US" sz="900" dirty="0"/>
              <a:t>, University of Paris-</a:t>
            </a:r>
            <a:r>
              <a:rPr lang="en-US" sz="900" dirty="0" err="1"/>
              <a:t>Saclay</a:t>
            </a:r>
            <a:r>
              <a:rPr lang="en-US" sz="900" dirty="0"/>
              <a:t>, Villejuif, France</a:t>
            </a:r>
          </a:p>
          <a:p>
            <a:endParaRPr lang="en-US" sz="900" dirty="0"/>
          </a:p>
          <a:p>
            <a:endParaRPr lang="en-US" sz="900" dirty="0"/>
          </a:p>
          <a:p>
            <a:endParaRPr lang="en-US" sz="900" dirty="0"/>
          </a:p>
          <a:p>
            <a:endParaRPr lang="en-US" sz="900" dirty="0"/>
          </a:p>
          <a:p>
            <a:endParaRPr lang="en-US" sz="900" dirty="0"/>
          </a:p>
          <a:p>
            <a:r>
              <a:rPr lang="en-US" sz="1400" dirty="0"/>
              <a:t>Disclosures</a:t>
            </a:r>
          </a:p>
          <a:p>
            <a:r>
              <a:rPr lang="en-US" sz="1400" dirty="0"/>
              <a:t>The ARAMIS study was supported by Orion Corporation, Orion Pharma, and Bayer AG.</a:t>
            </a:r>
          </a:p>
          <a:p>
            <a:endParaRPr lang="en-US" sz="1100" baseline="30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002087-BC94-D004-F8A8-1EBEE2F4E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Long-term safety and tolerability of </a:t>
            </a:r>
            <a:r>
              <a:rPr lang="en-US" sz="2400" b="1" dirty="0" err="1"/>
              <a:t>darolutamide</a:t>
            </a:r>
            <a:r>
              <a:rPr lang="en-US" sz="2400" b="1" dirty="0"/>
              <a:t> and duration of treatment in patients with nonmetastatic castration-resistant prostate cancer (</a:t>
            </a:r>
            <a:r>
              <a:rPr lang="en-US" sz="2400" b="1" dirty="0" err="1"/>
              <a:t>nmCRPC</a:t>
            </a:r>
            <a:r>
              <a:rPr lang="en-US" sz="2400" b="1" dirty="0"/>
              <a:t>) from the ARAMIS Rollover Study</a:t>
            </a:r>
          </a:p>
        </p:txBody>
      </p:sp>
    </p:spTree>
    <p:extLst>
      <p:ext uri="{BB962C8B-B14F-4D97-AF65-F5344CB8AC3E}">
        <p14:creationId xmlns:p14="http://schemas.microsoft.com/office/powerpoint/2010/main" val="3242845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treatment period&#10;&#10;Description automatically generated">
            <a:extLst>
              <a:ext uri="{FF2B5EF4-FFF2-40B4-BE49-F238E27FC236}">
                <a16:creationId xmlns:a16="http://schemas.microsoft.com/office/drawing/2014/main" id="{6042A7EF-DFAD-6D81-166F-9B95DD5E4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319" y="1006507"/>
            <a:ext cx="7405360" cy="3147278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5C68DB0-4125-3BD0-7D65-6B419B18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82" y="0"/>
            <a:ext cx="7847635" cy="1006507"/>
          </a:xfrm>
        </p:spPr>
        <p:txBody>
          <a:bodyPr/>
          <a:lstStyle/>
          <a:p>
            <a:r>
              <a:rPr lang="en-US" sz="2800" b="1" dirty="0"/>
              <a:t>Open-label rollover study (NCT04464226) from the phase 3 ARAMIS trial</a:t>
            </a:r>
          </a:p>
        </p:txBody>
      </p:sp>
    </p:spTree>
    <p:extLst>
      <p:ext uri="{BB962C8B-B14F-4D97-AF65-F5344CB8AC3E}">
        <p14:creationId xmlns:p14="http://schemas.microsoft.com/office/powerpoint/2010/main" val="1251202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A1DEE33-B8B3-FA6A-53AB-8835F8D41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4" t="23138" r="31266" b="52405"/>
          <a:stretch/>
        </p:blipFill>
        <p:spPr bwMode="auto">
          <a:xfrm>
            <a:off x="0" y="1049149"/>
            <a:ext cx="5345725" cy="298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AEFD07-E381-1C4D-04BA-7862403DA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3775"/>
          </a:xfrm>
        </p:spPr>
        <p:txBody>
          <a:bodyPr/>
          <a:lstStyle/>
          <a:p>
            <a:r>
              <a:rPr lang="en-US" sz="2400" b="1" dirty="0" err="1">
                <a:solidFill>
                  <a:schemeClr val="tx1"/>
                </a:solidFill>
              </a:rPr>
              <a:t>Darolutamide</a:t>
            </a:r>
            <a:r>
              <a:rPr lang="en-US" sz="2400" b="1" dirty="0">
                <a:solidFill>
                  <a:schemeClr val="tx1"/>
                </a:solidFill>
              </a:rPr>
              <a:t> treatment duration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(ARAMIS DB+OL+ROS periods)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030EC8-A270-AD70-AF91-C47787C3C126}"/>
              </a:ext>
            </a:extLst>
          </p:cNvPr>
          <p:cNvSpPr txBox="1"/>
          <p:nvPr/>
        </p:nvSpPr>
        <p:spPr>
          <a:xfrm>
            <a:off x="5207707" y="3295020"/>
            <a:ext cx="4086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24% of patients were still receiving </a:t>
            </a:r>
            <a:r>
              <a:rPr lang="en-US" sz="1600" b="1" dirty="0" err="1"/>
              <a:t>darolutamide</a:t>
            </a:r>
            <a:r>
              <a:rPr lang="en-US" sz="1600" b="1" dirty="0"/>
              <a:t> at the data cut-off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61E7AA5-445C-788C-8EFB-A9827F5127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553593"/>
              </p:ext>
            </p:extLst>
          </p:nvPr>
        </p:nvGraphicFramePr>
        <p:xfrm>
          <a:off x="5468112" y="1049149"/>
          <a:ext cx="3566160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912">
                  <a:extLst>
                    <a:ext uri="{9D8B030D-6E8A-4147-A177-3AD203B41FA5}">
                      <a16:colId xmlns:a16="http://schemas.microsoft.com/office/drawing/2014/main" val="1121354576"/>
                    </a:ext>
                  </a:extLst>
                </a:gridCol>
                <a:gridCol w="1984248">
                  <a:extLst>
                    <a:ext uri="{9D8B030D-6E8A-4147-A177-3AD203B41FA5}">
                      <a16:colId xmlns:a16="http://schemas.microsoft.com/office/drawing/2014/main" val="5141435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Treatment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Median (range) duration of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darolutamide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treatment,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432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1.5 (0.0-4.0)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051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DB+OL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2.1 (0.0-4.9)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06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DB+OL+ROS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2.8 (0.0-6.8)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0640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292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3EA55-D5A3-6423-A4BD-D3D22116F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Treatment-emergent adverse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F940F-3A9E-36F0-16CE-8A10EDA76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4" t="50852" r="30740" b="29938"/>
          <a:stretch/>
        </p:blipFill>
        <p:spPr bwMode="auto">
          <a:xfrm>
            <a:off x="-73152" y="1297323"/>
            <a:ext cx="9217152" cy="226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0910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DD6B5-4EDF-BF0F-8416-32C00E78E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TEAEs associated with AR inhibitor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79568-CB58-7A72-4499-DEC07222DA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2" t="36520" b="29348"/>
          <a:stretch/>
        </p:blipFill>
        <p:spPr bwMode="auto">
          <a:xfrm>
            <a:off x="0" y="758733"/>
            <a:ext cx="6089904" cy="3476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CFF0C9-C365-7648-C565-04EE6898579C}"/>
              </a:ext>
            </a:extLst>
          </p:cNvPr>
          <p:cNvSpPr txBox="1"/>
          <p:nvPr/>
        </p:nvSpPr>
        <p:spPr>
          <a:xfrm>
            <a:off x="6089904" y="1465744"/>
            <a:ext cx="21579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Exposure-adjusted incidence rates per 100 patient-years of treatment were similar or decreased over time across the DB, DB+OL, and DB+OL+ROS periods</a:t>
            </a:r>
          </a:p>
        </p:txBody>
      </p:sp>
    </p:spTree>
    <p:extLst>
      <p:ext uri="{BB962C8B-B14F-4D97-AF65-F5344CB8AC3E}">
        <p14:creationId xmlns:p14="http://schemas.microsoft.com/office/powerpoint/2010/main" val="2304397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CEEF80-6FBD-FCCF-7333-ABEE0969C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~30% of patients who were randomized to receive </a:t>
            </a:r>
            <a:r>
              <a:rPr lang="en-US" dirty="0" err="1"/>
              <a:t>darolutamide</a:t>
            </a:r>
            <a:r>
              <a:rPr lang="en-US" dirty="0"/>
              <a:t> in ARAMIS remained on treatment for ≥4 years, suggesting long-term clinical benefit</a:t>
            </a:r>
          </a:p>
          <a:p>
            <a:r>
              <a:rPr lang="en-US" dirty="0"/>
              <a:t>The favorable safety profile of </a:t>
            </a:r>
            <a:r>
              <a:rPr lang="en-US" dirty="0" err="1"/>
              <a:t>darolutamide</a:t>
            </a:r>
            <a:r>
              <a:rPr lang="en-US" dirty="0"/>
              <a:t> was maintained with prolonged treatment, with minimal increase in TEAEs</a:t>
            </a:r>
          </a:p>
          <a:p>
            <a:pPr lvl="1"/>
            <a:r>
              <a:rPr lang="en-US" dirty="0"/>
              <a:t>No new safety concerns were identified in patients who entered ARAMIS ROS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D26E4-D1D5-1691-5AAB-DDADC4ECA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501772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854831-2532-6662-7E53-797ABC3F8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Thank you!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Clara Hwang, MD</a:t>
            </a:r>
          </a:p>
          <a:p>
            <a:pPr marL="0" indent="0" algn="ctr">
              <a:buNone/>
            </a:pPr>
            <a:r>
              <a:rPr lang="en-US" b="1" dirty="0">
                <a:hlinkClick r:id="rId2"/>
              </a:rPr>
              <a:t>chwang2@hfhs.org</a:t>
            </a:r>
            <a:endParaRPr lang="en-US" b="1" dirty="0"/>
          </a:p>
          <a:p>
            <a:pPr marL="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20635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Joshi Alumkal, MD</a:t>
            </a:r>
          </a:p>
          <a:p>
            <a:r>
              <a:rPr lang="en-US" dirty="0">
                <a:solidFill>
                  <a:srgbClr val="002E51"/>
                </a:solidFill>
              </a:rPr>
              <a:t>Professor of Internal Medicine</a:t>
            </a:r>
          </a:p>
          <a:p>
            <a:r>
              <a:rPr lang="en-US" dirty="0">
                <a:solidFill>
                  <a:srgbClr val="002E51"/>
                </a:solidFill>
              </a:rPr>
              <a:t>GU Medical Oncology Section Head</a:t>
            </a:r>
          </a:p>
          <a:p>
            <a:r>
              <a:rPr lang="en-US" dirty="0">
                <a:solidFill>
                  <a:srgbClr val="002E51"/>
                </a:solidFill>
              </a:rPr>
              <a:t>University of Michigan Rogel Cancer Center</a:t>
            </a:r>
          </a:p>
          <a:p>
            <a:r>
              <a:rPr lang="en-US" dirty="0">
                <a:solidFill>
                  <a:srgbClr val="002E51"/>
                </a:solidFill>
              </a:rPr>
              <a:t>Ann Arbor, MI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Treating Metastatic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12720037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297187"/>
            <a:ext cx="6400800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Androgen deprivation therapy (ADT) alone was the standard of care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Recent phase III trials demonstrate improved OS with adding AR signaling inhibitors (ARSIs) (abiraterone, apalutamide, or enzalutamide) or docetaxel to ADT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Treating Metastatic Hormone-Naïve Prostate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D67D27-928A-0A21-6526-B48F3CB5FC3D}"/>
              </a:ext>
            </a:extLst>
          </p:cNvPr>
          <p:cNvSpPr txBox="1"/>
          <p:nvPr/>
        </p:nvSpPr>
        <p:spPr>
          <a:xfrm>
            <a:off x="109470" y="3979572"/>
            <a:ext cx="8599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Fizazi, et al NEJM 2017; Chi, et al NEJM 2019; Davis, et al NEJM 2019, Sweeney, et al 2015</a:t>
            </a:r>
          </a:p>
        </p:txBody>
      </p:sp>
    </p:spTree>
    <p:extLst>
      <p:ext uri="{BB962C8B-B14F-4D97-AF65-F5344CB8AC3E}">
        <p14:creationId xmlns:p14="http://schemas.microsoft.com/office/powerpoint/2010/main" val="709697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297187"/>
            <a:ext cx="6400800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Several of these trials helped to define patient subgroups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CHAARTED docetaxel trial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High volume= visceral metastases and/or 4 or more bone mets, including one beyond the vertebral column and pelvis)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LATITUDE abiraterone trial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High risk= 2 or more of the following: Gleason </a:t>
            </a:r>
            <a:r>
              <a:rPr lang="en-US" sz="1600" u="sng" dirty="0">
                <a:solidFill>
                  <a:srgbClr val="002E51"/>
                </a:solidFill>
              </a:rPr>
              <a:t>&gt;</a:t>
            </a:r>
            <a:r>
              <a:rPr lang="en-US" sz="1600" dirty="0">
                <a:solidFill>
                  <a:srgbClr val="002E51"/>
                </a:solidFill>
              </a:rPr>
              <a:t>8, visceral mets, 3 or more bone mets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The impact of adding the ARSI darolutamide to ADT was unknown as was the benefit of an ARSI + docetaxel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Treating Metastatic Hormone-Naïve Prostate Cancer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D67D27-928A-0A21-6526-B48F3CB5FC3D}"/>
              </a:ext>
            </a:extLst>
          </p:cNvPr>
          <p:cNvSpPr txBox="1"/>
          <p:nvPr/>
        </p:nvSpPr>
        <p:spPr>
          <a:xfrm>
            <a:off x="109470" y="3979572"/>
            <a:ext cx="4423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Sweeney, et al 2015; Fizazi, et al NEJM 2017</a:t>
            </a:r>
          </a:p>
        </p:txBody>
      </p:sp>
    </p:spTree>
    <p:extLst>
      <p:ext uri="{BB962C8B-B14F-4D97-AF65-F5344CB8AC3E}">
        <p14:creationId xmlns:p14="http://schemas.microsoft.com/office/powerpoint/2010/main" val="2205295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C114EF-FD1D-1FD2-8880-5BD7AE8F1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60" y="191079"/>
            <a:ext cx="8404080" cy="40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61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9470" y="1063652"/>
            <a:ext cx="4063285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1:1 randomization to darolutamide vs. placebo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Primary analysis included 1306 patients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All patients received ADT+ docetaxel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Well-tolerated with similar proportion of Grade 3 events (66.1 vs. 63.5%)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2400" b="1" dirty="0"/>
              <a:t>ARASENS Trial Demonstrates Improved Survival with the Addition of Darolutamide to ADT + Docetaxel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E72B91-0D46-0956-6829-2ED5437EB9F8}"/>
              </a:ext>
            </a:extLst>
          </p:cNvPr>
          <p:cNvSpPr txBox="1"/>
          <p:nvPr/>
        </p:nvSpPr>
        <p:spPr>
          <a:xfrm>
            <a:off x="109470" y="3979572"/>
            <a:ext cx="5092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Smith, et al NEJM 2022; GU ASCO ‘23, Abstract 148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99565-9519-3D47-DB2F-C43CBA903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461" y="1292849"/>
            <a:ext cx="4462530" cy="184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72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E72B91-0D46-0956-6829-2ED5437EB9F8}"/>
              </a:ext>
            </a:extLst>
          </p:cNvPr>
          <p:cNvSpPr txBox="1"/>
          <p:nvPr/>
        </p:nvSpPr>
        <p:spPr>
          <a:xfrm>
            <a:off x="109470" y="3979572"/>
            <a:ext cx="3946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Hussain, et al Genitourinary Cancer 2023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5D4F47F0-17D9-A72B-3650-8039634E4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0153" y="1194866"/>
            <a:ext cx="4372378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Post-hoc analysis by volume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Volume definition from CHAARTED does not show an improvement with adding darolutamide in “low-volume”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Disease status definition from LATITUDE does show a benefit in “low risk”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CEE7EC-7604-CE77-286F-CAB48F9B4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60" y="25207"/>
            <a:ext cx="6426558" cy="1008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9B8B92-DBFA-4C76-3F4E-E0270F87B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558" y="855716"/>
            <a:ext cx="4810260" cy="1524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D802B0-84F1-2556-CCF6-5DE42C68C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417" y="2406197"/>
            <a:ext cx="4966963" cy="15989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27AF34-FB84-30D2-8802-EEDE3AD64EF4}"/>
              </a:ext>
            </a:extLst>
          </p:cNvPr>
          <p:cNvSpPr txBox="1"/>
          <p:nvPr/>
        </p:nvSpPr>
        <p:spPr>
          <a:xfrm>
            <a:off x="5547432" y="1847001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High volume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43171A-E8AF-8856-487D-5B7089ED3949}"/>
              </a:ext>
            </a:extLst>
          </p:cNvPr>
          <p:cNvSpPr txBox="1"/>
          <p:nvPr/>
        </p:nvSpPr>
        <p:spPr>
          <a:xfrm>
            <a:off x="8033043" y="1847000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Low volume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614F22-1A06-C851-B9A3-90A9BD492ED2}"/>
              </a:ext>
            </a:extLst>
          </p:cNvPr>
          <p:cNvSpPr txBox="1"/>
          <p:nvPr/>
        </p:nvSpPr>
        <p:spPr>
          <a:xfrm>
            <a:off x="5551730" y="3461143"/>
            <a:ext cx="683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High risk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036500-DA52-E0A1-5452-650621F20DC4}"/>
              </a:ext>
            </a:extLst>
          </p:cNvPr>
          <p:cNvSpPr txBox="1"/>
          <p:nvPr/>
        </p:nvSpPr>
        <p:spPr>
          <a:xfrm>
            <a:off x="8033043" y="3479705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Low risk</a:t>
            </a:r>
          </a:p>
        </p:txBody>
      </p:sp>
    </p:spTree>
    <p:extLst>
      <p:ext uri="{BB962C8B-B14F-4D97-AF65-F5344CB8AC3E}">
        <p14:creationId xmlns:p14="http://schemas.microsoft.com/office/powerpoint/2010/main" val="3625980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E72B91-0D46-0956-6829-2ED5437EB9F8}"/>
              </a:ext>
            </a:extLst>
          </p:cNvPr>
          <p:cNvSpPr txBox="1"/>
          <p:nvPr/>
        </p:nvSpPr>
        <p:spPr>
          <a:xfrm>
            <a:off x="109470" y="3979572"/>
            <a:ext cx="2408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Fizazi, et al Lancet 2022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5D4F47F0-17D9-A72B-3650-8039634E4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0153" y="1402206"/>
            <a:ext cx="4372378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PEACE-1 trial of ADT + docetaxel +/- abiraterone did not show a benefit of triple therapy in low-volume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1C10B-3BCE-477B-A8EE-61ED9648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224" y="1085044"/>
            <a:ext cx="3439835" cy="2978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930395-CB39-A2AB-D0A8-1A2C35D3F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209" y="27903"/>
            <a:ext cx="4745864" cy="96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80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5D4F47F0-17D9-A72B-3650-8039634E4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0153" y="924607"/>
            <a:ext cx="8583770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If you are using ADT+ docetaxel, we have 2 trials showing a benefit with adding an ARSI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Worth considering ADT/docetaxel + darolutamide or  + abiraterone in fit men with high-volume/high-risk disease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Key question: Is docetaxel necessary, or is an ARSI + ADT sufficient for most patients?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E51"/>
              </a:solidFill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7AB481E-D7ED-48D6-3A75-9D240057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074"/>
            <a:ext cx="9144000" cy="807256"/>
          </a:xfrm>
        </p:spPr>
        <p:txBody>
          <a:bodyPr/>
          <a:lstStyle/>
          <a:p>
            <a:r>
              <a:rPr lang="en-US" sz="2400" b="1" dirty="0"/>
              <a:t>Key Takeaways from Hormone-Naive Data</a:t>
            </a:r>
          </a:p>
        </p:txBody>
      </p:sp>
    </p:spTree>
    <p:extLst>
      <p:ext uri="{BB962C8B-B14F-4D97-AF65-F5344CB8AC3E}">
        <p14:creationId xmlns:p14="http://schemas.microsoft.com/office/powerpoint/2010/main" val="38419927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E72B91-0D46-0956-6829-2ED5437EB9F8}"/>
              </a:ext>
            </a:extLst>
          </p:cNvPr>
          <p:cNvSpPr txBox="1"/>
          <p:nvPr/>
        </p:nvSpPr>
        <p:spPr>
          <a:xfrm>
            <a:off x="-83713" y="3979572"/>
            <a:ext cx="726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 Bono, et al NEJM 2022; Hussain, et al NEJM 2022; Abida, et al JCO 2022 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5D4F47F0-17D9-A72B-3650-8039634E4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4549" y="813586"/>
            <a:ext cx="6201179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PROFOUND trial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Men with CRPC who had received at least 1 ARSI; prior docetaxel was allowed but not required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E51"/>
                </a:solidFill>
              </a:rPr>
              <a:t>Cohort A: </a:t>
            </a:r>
            <a:r>
              <a:rPr lang="en-US" sz="1200" i="1" dirty="0">
                <a:solidFill>
                  <a:srgbClr val="002E51"/>
                </a:solidFill>
              </a:rPr>
              <a:t>BRCA1, BRCA2, ATM </a:t>
            </a:r>
            <a:r>
              <a:rPr lang="en-US" sz="1200" dirty="0">
                <a:solidFill>
                  <a:srgbClr val="002E51"/>
                </a:solidFill>
              </a:rPr>
              <a:t>(n=245)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E51"/>
                </a:solidFill>
              </a:rPr>
              <a:t>Cohort B: 12 other pre-specified genes (n=142)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1:1 with ARSI vs. olaparib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Primary EP= rPFS (Cohort A); rPFS (Both cohorts); OS (Cohort A)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Improved rPFS and OS in Cohort A and improved rPFS in Cohort A and B combined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Olaparib approved for CRPC patients with prior ARSI with any Cohort A or B alteration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Rucaparib also approved for CRPC patients with prior ARSI and docetaxel therapy with </a:t>
            </a:r>
            <a:r>
              <a:rPr lang="en-US" sz="1400" i="1" dirty="0">
                <a:solidFill>
                  <a:srgbClr val="002E51"/>
                </a:solidFill>
              </a:rPr>
              <a:t>BRCA1/2</a:t>
            </a:r>
            <a:r>
              <a:rPr lang="en-US" sz="1400" dirty="0">
                <a:solidFill>
                  <a:srgbClr val="002E51"/>
                </a:solidFill>
              </a:rPr>
              <a:t> alterations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7AB481E-D7ED-48D6-3A75-9D240057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235"/>
            <a:ext cx="9144000" cy="807256"/>
          </a:xfrm>
        </p:spPr>
        <p:txBody>
          <a:bodyPr/>
          <a:lstStyle/>
          <a:p>
            <a:r>
              <a:rPr lang="en-US" sz="2000" b="1" dirty="0"/>
              <a:t>Targeting Homologous Recombination DNA Repair (HRD) is a Promising New Treatment Approach in CRPC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DA05B8-3EA1-8270-0F20-574CDF348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72" y="676311"/>
            <a:ext cx="2531612" cy="15952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626F1A-2978-19EE-6956-5441DD0C3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005" y="2322993"/>
            <a:ext cx="2455346" cy="15336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34A9FB-177D-0F92-B1C1-245AF28435DE}"/>
              </a:ext>
            </a:extLst>
          </p:cNvPr>
          <p:cNvSpPr txBox="1"/>
          <p:nvPr/>
        </p:nvSpPr>
        <p:spPr>
          <a:xfrm>
            <a:off x="6571302" y="1808727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Cohort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BFA06-37CD-F627-5B4F-57B2B836CCBD}"/>
              </a:ext>
            </a:extLst>
          </p:cNvPr>
          <p:cNvSpPr txBox="1"/>
          <p:nvPr/>
        </p:nvSpPr>
        <p:spPr>
          <a:xfrm>
            <a:off x="6563301" y="3450773"/>
            <a:ext cx="912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Cohorts A+B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E14D41-7473-8172-6D94-147677DA034F}"/>
              </a:ext>
            </a:extLst>
          </p:cNvPr>
          <p:cNvSpPr txBox="1"/>
          <p:nvPr/>
        </p:nvSpPr>
        <p:spPr>
          <a:xfrm>
            <a:off x="7475730" y="4085546"/>
            <a:ext cx="1582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FoundationOne CDx</a:t>
            </a:r>
          </a:p>
        </p:txBody>
      </p:sp>
    </p:spTree>
    <p:extLst>
      <p:ext uri="{BB962C8B-B14F-4D97-AF65-F5344CB8AC3E}">
        <p14:creationId xmlns:p14="http://schemas.microsoft.com/office/powerpoint/2010/main" val="2720507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E72B91-0D46-0956-6829-2ED5437EB9F8}"/>
              </a:ext>
            </a:extLst>
          </p:cNvPr>
          <p:cNvSpPr txBox="1"/>
          <p:nvPr/>
        </p:nvSpPr>
        <p:spPr>
          <a:xfrm>
            <a:off x="-90155" y="4014654"/>
            <a:ext cx="7586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GU ASCO ’23, Abstract 170; Chi, et al JCO 2023; Chi, et al Annals Oncology 2023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5D4F47F0-17D9-A72B-3650-8039634E4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0155" y="727185"/>
            <a:ext cx="5035641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MAGNITUDE trial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Men with CRPC who were abi-naïve randomized  to niraparib + abi/pred vs. placebo + abi/pred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E51"/>
                </a:solidFill>
              </a:rPr>
              <a:t>Stratified by HRD status +: </a:t>
            </a:r>
            <a:r>
              <a:rPr lang="en-US" sz="1200" i="1" dirty="0">
                <a:solidFill>
                  <a:srgbClr val="002E51"/>
                </a:solidFill>
              </a:rPr>
              <a:t>ATM, BRCA1, BRCA2 BRIP1, CDK12, CHEK2, FANCA, HDAC2, PALB2</a:t>
            </a:r>
            <a:r>
              <a:rPr lang="en-US" sz="1200" dirty="0">
                <a:solidFill>
                  <a:srgbClr val="002E51"/>
                </a:solidFill>
              </a:rPr>
              <a:t> (n=423) and - (n=247) patient cohorts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Primary EP= rPFS in </a:t>
            </a:r>
            <a:r>
              <a:rPr lang="en-US" sz="1400" i="1" dirty="0">
                <a:solidFill>
                  <a:srgbClr val="002E51"/>
                </a:solidFill>
              </a:rPr>
              <a:t>BRCA1/2</a:t>
            </a:r>
            <a:r>
              <a:rPr lang="en-US" sz="1400" dirty="0">
                <a:solidFill>
                  <a:srgbClr val="002E51"/>
                </a:solidFill>
              </a:rPr>
              <a:t> subgroup and the full HRD+ subgroup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Improved rPFS in </a:t>
            </a:r>
            <a:r>
              <a:rPr lang="en-US" sz="1400" i="1" dirty="0">
                <a:solidFill>
                  <a:srgbClr val="002E51"/>
                </a:solidFill>
              </a:rPr>
              <a:t>BRCA1/2 </a:t>
            </a:r>
            <a:r>
              <a:rPr lang="en-US" sz="1400" dirty="0">
                <a:solidFill>
                  <a:srgbClr val="002E51"/>
                </a:solidFill>
              </a:rPr>
              <a:t>and full HRD groups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HRD- cohort met futility endpoint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OS not significant in </a:t>
            </a:r>
            <a:r>
              <a:rPr lang="en-US" sz="1400" i="1" dirty="0">
                <a:solidFill>
                  <a:srgbClr val="002E51"/>
                </a:solidFill>
              </a:rPr>
              <a:t>BRCA1/2</a:t>
            </a:r>
            <a:r>
              <a:rPr lang="en-US" sz="1400" dirty="0">
                <a:solidFill>
                  <a:srgbClr val="002E51"/>
                </a:solidFill>
              </a:rPr>
              <a:t> subgroup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FDA considering niraparib + abi/pred for HRD+ CRPC patients with gene alterations included in the study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7AB481E-D7ED-48D6-3A75-9D240057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16"/>
            <a:ext cx="9144000" cy="807256"/>
          </a:xfrm>
        </p:spPr>
        <p:txBody>
          <a:bodyPr/>
          <a:lstStyle/>
          <a:p>
            <a:r>
              <a:rPr lang="en-US" sz="2400" b="1" dirty="0"/>
              <a:t>Niraparib + Abiraterone Demonstrates an rPFS Benefit in Patients with HRD Alterations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06857A-0876-36D7-25FB-E86E52050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349" y="717848"/>
            <a:ext cx="4449651" cy="1455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1A12F8-F93B-0F25-F23C-A4339E21A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195" y="2141130"/>
            <a:ext cx="2996119" cy="16877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0A90B84-E960-25CC-FD9C-168DEBB133F8}"/>
              </a:ext>
            </a:extLst>
          </p:cNvPr>
          <p:cNvSpPr txBox="1"/>
          <p:nvPr/>
        </p:nvSpPr>
        <p:spPr>
          <a:xfrm>
            <a:off x="6823872" y="2247196"/>
            <a:ext cx="16097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rPFS </a:t>
            </a:r>
            <a:r>
              <a:rPr lang="en-US" sz="1000" i="1" dirty="0"/>
              <a:t>BRCA1/2</a:t>
            </a:r>
            <a:r>
              <a:rPr lang="en-US" sz="1000" dirty="0"/>
              <a:t> subgroup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C61AAF-1556-4538-E75A-A009C72C6262}"/>
              </a:ext>
            </a:extLst>
          </p:cNvPr>
          <p:cNvSpPr txBox="1"/>
          <p:nvPr/>
        </p:nvSpPr>
        <p:spPr>
          <a:xfrm>
            <a:off x="7395885" y="3768432"/>
            <a:ext cx="18197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FoundationOne CDx</a:t>
            </a:r>
          </a:p>
          <a:p>
            <a:r>
              <a:rPr lang="en-US" sz="1200" dirty="0"/>
              <a:t>AmoyDx blood/tissue</a:t>
            </a:r>
          </a:p>
          <a:p>
            <a:r>
              <a:rPr lang="en-US" sz="1200" dirty="0"/>
              <a:t>Resolution plasma HRD</a:t>
            </a:r>
          </a:p>
          <a:p>
            <a:r>
              <a:rPr lang="en-US" sz="1200" dirty="0"/>
              <a:t>Local tumor testing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861952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E72B91-0D46-0956-6829-2ED5437EB9F8}"/>
              </a:ext>
            </a:extLst>
          </p:cNvPr>
          <p:cNvSpPr txBox="1"/>
          <p:nvPr/>
        </p:nvSpPr>
        <p:spPr>
          <a:xfrm>
            <a:off x="109470" y="4101921"/>
            <a:ext cx="3307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Clarke, et al NEJM Evidence 2022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5D4F47F0-17D9-A72B-3650-8039634E4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0154" y="559760"/>
            <a:ext cx="5434885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PROPEL trial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Men with CRPC who were abi-naïve randomized to olaparib + abi/pred (n=399) vs. placebo + abi/pred (n=397)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E51"/>
                </a:solidFill>
              </a:rPr>
              <a:t>No stratification by HRD status (+ and - patient patients included)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E51"/>
                </a:solidFill>
              </a:rPr>
              <a:t>~28% HRD+, ~70% HRD-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Primary EP= rPFS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Improved rPFS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E51"/>
                </a:solidFill>
              </a:rPr>
              <a:t>Subgroup analysis showed greatest benefit in patients with </a:t>
            </a:r>
            <a:r>
              <a:rPr lang="en-US" sz="1200" i="1" dirty="0">
                <a:solidFill>
                  <a:srgbClr val="002E51"/>
                </a:solidFill>
              </a:rPr>
              <a:t>BRCA1/2</a:t>
            </a:r>
            <a:r>
              <a:rPr lang="en-US" sz="1200" dirty="0">
                <a:solidFill>
                  <a:srgbClr val="002E51"/>
                </a:solidFill>
              </a:rPr>
              <a:t> mutated tumors</a:t>
            </a:r>
          </a:p>
          <a:p>
            <a:pPr marL="1714500" lvl="3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E51"/>
                </a:solidFill>
              </a:rPr>
              <a:t>OS also improved in these patients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E51"/>
                </a:solidFill>
              </a:rPr>
              <a:t>Subgroup without </a:t>
            </a:r>
            <a:r>
              <a:rPr lang="en-US" sz="1200" i="1" dirty="0">
                <a:solidFill>
                  <a:srgbClr val="002E51"/>
                </a:solidFill>
              </a:rPr>
              <a:t>BRCA1/2</a:t>
            </a:r>
            <a:r>
              <a:rPr lang="en-US" sz="1200" dirty="0">
                <a:solidFill>
                  <a:srgbClr val="002E51"/>
                </a:solidFill>
              </a:rPr>
              <a:t> mutations with significantly lower improvement in rPFS and no OS benefit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FDA approved olaparib + abi/pred for </a:t>
            </a:r>
            <a:r>
              <a:rPr lang="en-US" sz="1400" i="1" dirty="0">
                <a:solidFill>
                  <a:srgbClr val="002E51"/>
                </a:solidFill>
              </a:rPr>
              <a:t>BRCA1/2</a:t>
            </a:r>
            <a:r>
              <a:rPr lang="en-US" sz="1400" dirty="0">
                <a:solidFill>
                  <a:srgbClr val="002E51"/>
                </a:solidFill>
              </a:rPr>
              <a:t>+ CRPC patients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7AB481E-D7ED-48D6-3A75-9D240057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16"/>
            <a:ext cx="9144000" cy="807256"/>
          </a:xfrm>
        </p:spPr>
        <p:txBody>
          <a:bodyPr/>
          <a:lstStyle/>
          <a:p>
            <a:r>
              <a:rPr lang="en-US" sz="2400" b="1" dirty="0"/>
              <a:t>Olaparib + Abiraterone Demonstrates an rPFS Benefit in Patients with BRCA1/2 Alterations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A9948-426F-6D14-7F60-975EC9E49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018" y="2614301"/>
            <a:ext cx="3065172" cy="1703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4DF313-D493-28FB-AF95-D9D6FB00A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018" y="812372"/>
            <a:ext cx="3065172" cy="17130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E198E6-1C70-B9B9-881C-96993B4140E2}"/>
              </a:ext>
            </a:extLst>
          </p:cNvPr>
          <p:cNvSpPr txBox="1"/>
          <p:nvPr/>
        </p:nvSpPr>
        <p:spPr>
          <a:xfrm>
            <a:off x="6925471" y="887290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HRD+ group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043740-CC3E-75EB-F421-843B0C15671F}"/>
              </a:ext>
            </a:extLst>
          </p:cNvPr>
          <p:cNvSpPr txBox="1"/>
          <p:nvPr/>
        </p:nvSpPr>
        <p:spPr>
          <a:xfrm>
            <a:off x="6957531" y="2800926"/>
            <a:ext cx="867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HRD- group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754571-4D7D-2152-78FD-B6D7B729CE8D}"/>
              </a:ext>
            </a:extLst>
          </p:cNvPr>
          <p:cNvSpPr txBox="1"/>
          <p:nvPr/>
        </p:nvSpPr>
        <p:spPr>
          <a:xfrm>
            <a:off x="7115122" y="4407040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FoundationOne CDx</a:t>
            </a:r>
          </a:p>
          <a:p>
            <a:r>
              <a:rPr lang="en-US" sz="1200" dirty="0"/>
              <a:t>FoundationOne Liquid CDx</a:t>
            </a:r>
          </a:p>
        </p:txBody>
      </p:sp>
    </p:spTree>
    <p:extLst>
      <p:ext uri="{BB962C8B-B14F-4D97-AF65-F5344CB8AC3E}">
        <p14:creationId xmlns:p14="http://schemas.microsoft.com/office/powerpoint/2010/main" val="6511145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E72B91-0D46-0956-6829-2ED5437EB9F8}"/>
              </a:ext>
            </a:extLst>
          </p:cNvPr>
          <p:cNvSpPr txBox="1"/>
          <p:nvPr/>
        </p:nvSpPr>
        <p:spPr>
          <a:xfrm>
            <a:off x="109470" y="4039499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Agarwal, et al Lancet 2023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5D4F47F0-17D9-A72B-3650-8039634E4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0153" y="727185"/>
            <a:ext cx="4829578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TALAPRO-2 trial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Men with CRPC who were enza-naïve randomized to talozaparib + enza (n=402) vs. placebo + enza (n=403)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E51"/>
                </a:solidFill>
              </a:rPr>
              <a:t>Stratified by HRD + (</a:t>
            </a:r>
            <a:r>
              <a:rPr lang="en-US" sz="1200" b="0" i="1" dirty="0">
                <a:solidFill>
                  <a:srgbClr val="002E51"/>
                </a:solidFill>
                <a:effectLst/>
              </a:rPr>
              <a:t>ATM, ATR, BRCA1, BRCA2, CDK12, CHEK2, FANCA, MLH1, MRE11A, NBN, PALB2, or RAD51C</a:t>
            </a:r>
            <a:r>
              <a:rPr lang="en-US" sz="1200" b="0" i="0" dirty="0">
                <a:solidFill>
                  <a:srgbClr val="002E51"/>
                </a:solidFill>
                <a:effectLst/>
              </a:rPr>
              <a:t>)</a:t>
            </a:r>
            <a:r>
              <a:rPr lang="en-US" sz="1200" dirty="0">
                <a:solidFill>
                  <a:srgbClr val="002E51"/>
                </a:solidFill>
              </a:rPr>
              <a:t> and -/unknown patient cohorts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E51"/>
                </a:solidFill>
              </a:rPr>
              <a:t>~21% were HRD+, ~51% HRD-, ~27% unknown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Primary EP= rPFS in all comers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Improved rPFS in all comers and HRD+ cohort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E51"/>
                </a:solidFill>
              </a:rPr>
              <a:t>Lesser benefit in HRD-/unknown cohort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FDA approved talozaparib + enza for HRD+ CRPC patients with gene alterations included in the study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7AB481E-D7ED-48D6-3A75-9D240057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16"/>
            <a:ext cx="9144000" cy="807256"/>
          </a:xfrm>
        </p:spPr>
        <p:txBody>
          <a:bodyPr/>
          <a:lstStyle/>
          <a:p>
            <a:r>
              <a:rPr lang="en-US" sz="2400" b="1" dirty="0"/>
              <a:t>Talozaparib + Enzalutamide Demonstrates an rPFS Benefit in Patients with HRD Alterations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4B8FC8-5B26-614E-EC4B-B7147BED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995" y="951459"/>
            <a:ext cx="3474073" cy="27978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D20E5D-0B63-0666-CFE4-A52B8AEC5CB9}"/>
              </a:ext>
            </a:extLst>
          </p:cNvPr>
          <p:cNvSpPr txBox="1"/>
          <p:nvPr/>
        </p:nvSpPr>
        <p:spPr>
          <a:xfrm>
            <a:off x="5824327" y="3141093"/>
            <a:ext cx="8996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HRD+ group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069DF0-2C47-09B7-0C31-241FC827E6C3}"/>
              </a:ext>
            </a:extLst>
          </p:cNvPr>
          <p:cNvSpPr txBox="1"/>
          <p:nvPr/>
        </p:nvSpPr>
        <p:spPr>
          <a:xfrm>
            <a:off x="5882835" y="1439100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All comers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157BD0-A5E2-1AC6-1D44-3F4DC63212DA}"/>
              </a:ext>
            </a:extLst>
          </p:cNvPr>
          <p:cNvSpPr txBox="1"/>
          <p:nvPr/>
        </p:nvSpPr>
        <p:spPr>
          <a:xfrm>
            <a:off x="7001601" y="3808666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FoundationOne CDx</a:t>
            </a:r>
          </a:p>
          <a:p>
            <a:r>
              <a:rPr lang="en-US" sz="1200" dirty="0"/>
              <a:t>FoundationOne Liquid CDx</a:t>
            </a:r>
          </a:p>
        </p:txBody>
      </p:sp>
    </p:spTree>
    <p:extLst>
      <p:ext uri="{BB962C8B-B14F-4D97-AF65-F5344CB8AC3E}">
        <p14:creationId xmlns:p14="http://schemas.microsoft.com/office/powerpoint/2010/main" val="13491552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5D4F47F0-17D9-A72B-3650-8039634E4D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0153" y="757182"/>
            <a:ext cx="8583770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All men with metastatic disease should undergo germline HRD testing per NCCN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Now that several PARP inhibitors are approved, all CRPC patients should undergo somatic tumor testing for HRD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Olaparib is approved for post-ARSI CRPC patients with HRD+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Rucaparib is approved for post-ARSI, docetaxel CRPC patients with </a:t>
            </a:r>
            <a:r>
              <a:rPr lang="en-US" sz="1600" i="1" dirty="0">
                <a:solidFill>
                  <a:srgbClr val="002E51"/>
                </a:solidFill>
              </a:rPr>
              <a:t>BRCA1/2</a:t>
            </a:r>
            <a:r>
              <a:rPr lang="en-US" sz="1600" dirty="0">
                <a:solidFill>
                  <a:srgbClr val="002E51"/>
                </a:solidFill>
              </a:rPr>
              <a:t> alterations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Olaparib+ abi/pred is approved for CRPC patients with </a:t>
            </a:r>
            <a:r>
              <a:rPr lang="en-US" sz="1600" i="1" dirty="0">
                <a:solidFill>
                  <a:srgbClr val="002E51"/>
                </a:solidFill>
              </a:rPr>
              <a:t>BRCA1/2</a:t>
            </a:r>
            <a:r>
              <a:rPr lang="en-US" sz="1600" dirty="0">
                <a:solidFill>
                  <a:srgbClr val="002E51"/>
                </a:solidFill>
              </a:rPr>
              <a:t> alterations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Talazoparib+ enza is approved for CRPC patients with HRD+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Await FDA verdict on niraparib + abi/pred in those with CRPC with HRD+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ARSIs are now given frontline + ADT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E51"/>
                </a:solidFill>
              </a:rPr>
              <a:t>The value of adding PARP inhibitors to an ARSI at time of castration/ARSI-resistance vs. switching to single agent PARP inhibitor in these patients is unclear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7AB481E-D7ED-48D6-3A75-9D240057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0074"/>
            <a:ext cx="9144000" cy="807256"/>
          </a:xfrm>
        </p:spPr>
        <p:txBody>
          <a:bodyPr/>
          <a:lstStyle/>
          <a:p>
            <a:r>
              <a:rPr lang="en-US" sz="2400" b="1" dirty="0"/>
              <a:t>Key Takeaways from PARP Inhibitor Data</a:t>
            </a:r>
          </a:p>
        </p:txBody>
      </p:sp>
    </p:spTree>
    <p:extLst>
      <p:ext uri="{BB962C8B-B14F-4D97-AF65-F5344CB8AC3E}">
        <p14:creationId xmlns:p14="http://schemas.microsoft.com/office/powerpoint/2010/main" val="506257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Zachery R. Reichert, MD, PhD</a:t>
            </a:r>
          </a:p>
          <a:p>
            <a:r>
              <a:rPr lang="en-US" dirty="0">
                <a:solidFill>
                  <a:srgbClr val="002E51"/>
                </a:solidFill>
              </a:rPr>
              <a:t>Clinical Associate Professor</a:t>
            </a:r>
          </a:p>
          <a:p>
            <a:r>
              <a:rPr lang="en-US" dirty="0">
                <a:solidFill>
                  <a:srgbClr val="002E51"/>
                </a:solidFill>
              </a:rPr>
              <a:t>University of Michigan</a:t>
            </a:r>
          </a:p>
          <a:p>
            <a:r>
              <a:rPr lang="en-US" dirty="0">
                <a:solidFill>
                  <a:srgbClr val="002E51"/>
                </a:solidFill>
              </a:rPr>
              <a:t>Ann Arbor, MI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Advanced Prostate Cancer: </a:t>
            </a:r>
            <a:br>
              <a:rPr lang="en-US" b="1" dirty="0">
                <a:solidFill>
                  <a:srgbClr val="002E51"/>
                </a:solidFill>
              </a:rPr>
            </a:br>
            <a:r>
              <a:rPr lang="en-US" b="1" dirty="0">
                <a:solidFill>
                  <a:srgbClr val="002E51"/>
                </a:solidFill>
              </a:rPr>
              <a:t>Novel Agents and Pathways</a:t>
            </a:r>
          </a:p>
        </p:txBody>
      </p:sp>
    </p:spTree>
    <p:extLst>
      <p:ext uri="{BB962C8B-B14F-4D97-AF65-F5344CB8AC3E}">
        <p14:creationId xmlns:p14="http://schemas.microsoft.com/office/powerpoint/2010/main" val="945942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web page&#10;&#10;Description automatically generated with low confidence">
            <a:extLst>
              <a:ext uri="{FF2B5EF4-FFF2-40B4-BE49-F238E27FC236}">
                <a16:creationId xmlns:a16="http://schemas.microsoft.com/office/drawing/2014/main" id="{7F8FA186-0545-F7A8-36CD-4C6571303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919"/>
            <a:ext cx="9144000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55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 err="1"/>
              <a:t>Scher</a:t>
            </a:r>
            <a:r>
              <a:rPr lang="en-US" b="1" dirty="0"/>
              <a:t> Model (PCWG3)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BC02C3-90BA-07AC-C666-8F4EA0D28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" y="695781"/>
            <a:ext cx="8976360" cy="35953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5C7237-CC6D-3D63-E473-95C6FCAF6B6A}"/>
              </a:ext>
            </a:extLst>
          </p:cNvPr>
          <p:cNvSpPr txBox="1"/>
          <p:nvPr/>
        </p:nvSpPr>
        <p:spPr>
          <a:xfrm>
            <a:off x="7842121" y="4439644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Scher</a:t>
            </a:r>
            <a:r>
              <a:rPr lang="en-US" sz="1000" dirty="0"/>
              <a:t> et al JCO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0C5405-2682-7082-7279-247A38E9D44C}"/>
              </a:ext>
            </a:extLst>
          </p:cNvPr>
          <p:cNvSpPr txBox="1"/>
          <p:nvPr/>
        </p:nvSpPr>
        <p:spPr>
          <a:xfrm>
            <a:off x="7033260" y="3171498"/>
            <a:ext cx="1112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Abiraterone</a:t>
            </a:r>
          </a:p>
          <a:p>
            <a:r>
              <a:rPr lang="en-US" sz="1200" dirty="0" err="1"/>
              <a:t>Cabazitaxel</a:t>
            </a:r>
            <a:endParaRPr lang="en-US" sz="1200" dirty="0"/>
          </a:p>
          <a:p>
            <a:r>
              <a:rPr lang="en-US" sz="1200" dirty="0"/>
              <a:t>Docetaxel</a:t>
            </a:r>
          </a:p>
          <a:p>
            <a:r>
              <a:rPr lang="en-US" sz="1200" dirty="0"/>
              <a:t>Enzalutamide</a:t>
            </a:r>
          </a:p>
          <a:p>
            <a:r>
              <a:rPr lang="en-US" sz="1200" dirty="0"/>
              <a:t>Radium</a:t>
            </a:r>
          </a:p>
          <a:p>
            <a:r>
              <a:rPr lang="en-US" sz="1200" dirty="0" err="1"/>
              <a:t>Sipuleucel</a:t>
            </a:r>
            <a:r>
              <a:rPr lang="en-US" sz="1200" dirty="0"/>
              <a:t>-T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DB6E4-7087-311C-B159-51B7187FC1E2}"/>
              </a:ext>
            </a:extLst>
          </p:cNvPr>
          <p:cNvSpPr txBox="1"/>
          <p:nvPr/>
        </p:nvSpPr>
        <p:spPr>
          <a:xfrm>
            <a:off x="3139440" y="2022951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Docetaxel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7268975-25E4-5021-9772-12E9A46D585D}"/>
              </a:ext>
            </a:extLst>
          </p:cNvPr>
          <p:cNvCxnSpPr/>
          <p:nvPr/>
        </p:nvCxnSpPr>
        <p:spPr bwMode="auto">
          <a:xfrm flipV="1">
            <a:off x="7246620" y="1363980"/>
            <a:ext cx="441960" cy="4343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B64D15-055D-7E1E-E2F4-686A0968BCF6}"/>
              </a:ext>
            </a:extLst>
          </p:cNvPr>
          <p:cNvSpPr/>
          <p:nvPr/>
        </p:nvSpPr>
        <p:spPr>
          <a:xfrm>
            <a:off x="7604760" y="761931"/>
            <a:ext cx="1257727" cy="506889"/>
          </a:xfrm>
          <a:prstGeom prst="roundRect">
            <a:avLst/>
          </a:prstGeom>
          <a:solidFill>
            <a:srgbClr val="F79646">
              <a:lumMod val="7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Aggressive Variant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441BB0-D21F-D779-2CB8-4CE037AF0B8B}"/>
              </a:ext>
            </a:extLst>
          </p:cNvPr>
          <p:cNvSpPr txBox="1"/>
          <p:nvPr/>
        </p:nvSpPr>
        <p:spPr>
          <a:xfrm>
            <a:off x="7604760" y="1279515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Cabazi</a:t>
            </a:r>
            <a:r>
              <a:rPr lang="en-US" sz="1200" dirty="0"/>
              <a:t>/Carbo</a:t>
            </a:r>
          </a:p>
          <a:p>
            <a:r>
              <a:rPr lang="en-US" sz="1200" dirty="0"/>
              <a:t>(</a:t>
            </a:r>
            <a:r>
              <a:rPr lang="en-US" sz="1200" dirty="0" err="1"/>
              <a:t>Doce</a:t>
            </a:r>
            <a:r>
              <a:rPr lang="en-US" sz="1200" dirty="0"/>
              <a:t>/Carbo)</a:t>
            </a:r>
          </a:p>
        </p:txBody>
      </p:sp>
    </p:spTree>
    <p:extLst>
      <p:ext uri="{BB962C8B-B14F-4D97-AF65-F5344CB8AC3E}">
        <p14:creationId xmlns:p14="http://schemas.microsoft.com/office/powerpoint/2010/main" val="19082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 animBg="1"/>
      <p:bldP spid="1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6609"/>
            <a:ext cx="9144000" cy="807256"/>
          </a:xfrm>
        </p:spPr>
        <p:txBody>
          <a:bodyPr/>
          <a:lstStyle/>
          <a:p>
            <a:r>
              <a:rPr lang="en-US" b="1" dirty="0"/>
              <a:t>New World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BC02C3-90BA-07AC-C666-8F4EA0D28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37"/>
            <a:ext cx="8983980" cy="36748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5C7237-CC6D-3D63-E473-95C6FCAF6B6A}"/>
              </a:ext>
            </a:extLst>
          </p:cNvPr>
          <p:cNvSpPr txBox="1"/>
          <p:nvPr/>
        </p:nvSpPr>
        <p:spPr>
          <a:xfrm>
            <a:off x="7777128" y="4106506"/>
            <a:ext cx="14029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Scher</a:t>
            </a:r>
            <a:r>
              <a:rPr lang="en-US" sz="1000" dirty="0"/>
              <a:t> et al JCO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7FBF1C-7980-2A7A-F17A-754168EBE0EC}"/>
              </a:ext>
            </a:extLst>
          </p:cNvPr>
          <p:cNvSpPr txBox="1"/>
          <p:nvPr/>
        </p:nvSpPr>
        <p:spPr>
          <a:xfrm>
            <a:off x="4983099" y="3025049"/>
            <a:ext cx="241386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Abiraterone</a:t>
            </a:r>
          </a:p>
          <a:p>
            <a:r>
              <a:rPr lang="en-US" sz="1200" dirty="0" err="1"/>
              <a:t>Cabazitaxel</a:t>
            </a:r>
            <a:endParaRPr lang="en-US" sz="1200" dirty="0"/>
          </a:p>
          <a:p>
            <a:r>
              <a:rPr lang="en-US" sz="1200" dirty="0"/>
              <a:t>Docetaxel</a:t>
            </a:r>
          </a:p>
          <a:p>
            <a:r>
              <a:rPr lang="en-US" sz="1200" dirty="0"/>
              <a:t>Enzalutamide</a:t>
            </a:r>
          </a:p>
          <a:p>
            <a:r>
              <a:rPr lang="en-US" sz="1200" dirty="0"/>
              <a:t>Lu-PSMA</a:t>
            </a:r>
          </a:p>
          <a:p>
            <a:r>
              <a:rPr lang="en-US" sz="1200" dirty="0"/>
              <a:t>Olaparib, </a:t>
            </a:r>
            <a:r>
              <a:rPr lang="en-US" sz="1200" dirty="0" err="1"/>
              <a:t>Talazoparib</a:t>
            </a:r>
            <a:r>
              <a:rPr lang="en-US" sz="1200" dirty="0"/>
              <a:t>, Rucaparib</a:t>
            </a:r>
          </a:p>
          <a:p>
            <a:r>
              <a:rPr lang="en-US" sz="1200" dirty="0"/>
              <a:t>Radium</a:t>
            </a:r>
          </a:p>
          <a:p>
            <a:r>
              <a:rPr lang="en-US" sz="1200" dirty="0" err="1"/>
              <a:t>Sipuleucel</a:t>
            </a:r>
            <a:r>
              <a:rPr lang="en-US" sz="1200" dirty="0"/>
              <a:t>-T</a:t>
            </a:r>
          </a:p>
          <a:p>
            <a:r>
              <a:rPr lang="en-US" sz="1200" dirty="0"/>
              <a:t>Pembrolizumab</a:t>
            </a:r>
          </a:p>
          <a:p>
            <a:r>
              <a:rPr lang="en-US" sz="1200" dirty="0"/>
              <a:t>Bipolar Testosterone</a:t>
            </a:r>
          </a:p>
          <a:p>
            <a:r>
              <a:rPr lang="en-US" sz="1200" dirty="0"/>
              <a:t>Combinations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0306F-5025-FB9C-9B4A-53D4A22C185C}"/>
              </a:ext>
            </a:extLst>
          </p:cNvPr>
          <p:cNvSpPr txBox="1"/>
          <p:nvPr/>
        </p:nvSpPr>
        <p:spPr>
          <a:xfrm>
            <a:off x="3078480" y="1883399"/>
            <a:ext cx="1610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Docetaxel</a:t>
            </a:r>
          </a:p>
          <a:p>
            <a:r>
              <a:rPr lang="en-US" sz="1200" dirty="0"/>
              <a:t>Abi, </a:t>
            </a:r>
            <a:r>
              <a:rPr lang="en-US" sz="1200" dirty="0" err="1"/>
              <a:t>Apa</a:t>
            </a:r>
            <a:r>
              <a:rPr lang="en-US" sz="1200" dirty="0"/>
              <a:t>, </a:t>
            </a:r>
            <a:r>
              <a:rPr lang="en-US" sz="1200" dirty="0" err="1"/>
              <a:t>Daro</a:t>
            </a:r>
            <a:r>
              <a:rPr lang="en-US" sz="1200" dirty="0"/>
              <a:t>, </a:t>
            </a:r>
            <a:r>
              <a:rPr lang="en-US" sz="1200" dirty="0" err="1"/>
              <a:t>Enza</a:t>
            </a:r>
            <a:endParaRPr lang="en-US" sz="1200" dirty="0"/>
          </a:p>
          <a:p>
            <a:r>
              <a:rPr lang="en-US" sz="1200" dirty="0"/>
              <a:t>XRT (primary, </a:t>
            </a:r>
            <a:r>
              <a:rPr lang="en-US" sz="1200" dirty="0" err="1"/>
              <a:t>mets</a:t>
            </a:r>
            <a:r>
              <a:rPr lang="en-US" sz="1200" dirty="0"/>
              <a:t>)</a:t>
            </a:r>
          </a:p>
          <a:p>
            <a:r>
              <a:rPr lang="en-US" sz="1200" dirty="0"/>
              <a:t>Combinations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6B88E2-8C1F-7DC4-9F6B-001A7465A1CD}"/>
              </a:ext>
            </a:extLst>
          </p:cNvPr>
          <p:cNvSpPr txBox="1"/>
          <p:nvPr/>
        </p:nvSpPr>
        <p:spPr>
          <a:xfrm>
            <a:off x="3017520" y="3430903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Apa</a:t>
            </a:r>
            <a:r>
              <a:rPr lang="en-US" sz="1200" dirty="0"/>
              <a:t>, </a:t>
            </a:r>
            <a:r>
              <a:rPr lang="en-US" sz="1200" dirty="0" err="1"/>
              <a:t>Enza</a:t>
            </a:r>
            <a:r>
              <a:rPr lang="en-US" sz="1200" dirty="0"/>
              <a:t>, </a:t>
            </a:r>
            <a:r>
              <a:rPr lang="en-US" sz="1200" dirty="0" err="1"/>
              <a:t>Daro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2BDC20-09E3-E080-8CCC-CB36840041D5}"/>
              </a:ext>
            </a:extLst>
          </p:cNvPr>
          <p:cNvSpPr txBox="1"/>
          <p:nvPr/>
        </p:nvSpPr>
        <p:spPr>
          <a:xfrm>
            <a:off x="1491465" y="2574131"/>
            <a:ext cx="1528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XRT (Oriole/Stomp)</a:t>
            </a:r>
          </a:p>
          <a:p>
            <a:r>
              <a:rPr lang="en-US" sz="1200" dirty="0" err="1"/>
              <a:t>Enza</a:t>
            </a:r>
            <a:r>
              <a:rPr lang="en-US" sz="1200" dirty="0"/>
              <a:t> (ADT)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5117F3-2B19-7332-85C1-AB438FE8E782}"/>
              </a:ext>
            </a:extLst>
          </p:cNvPr>
          <p:cNvCxnSpPr/>
          <p:nvPr/>
        </p:nvCxnSpPr>
        <p:spPr bwMode="auto">
          <a:xfrm flipV="1">
            <a:off x="7528133" y="1234967"/>
            <a:ext cx="441960" cy="4343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42CA6EB-446E-4507-EAD3-9936C33B2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053" y="6839"/>
            <a:ext cx="3254119" cy="11047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EDFFF7-924B-A319-9C59-2DC3554295A4}"/>
              </a:ext>
            </a:extLst>
          </p:cNvPr>
          <p:cNvSpPr txBox="1"/>
          <p:nvPr/>
        </p:nvSpPr>
        <p:spPr>
          <a:xfrm>
            <a:off x="6490549" y="1093679"/>
            <a:ext cx="151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Platinum Doublets?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E0B573F-04D1-5D70-D27C-7539468E3E65}"/>
              </a:ext>
            </a:extLst>
          </p:cNvPr>
          <p:cNvSpPr/>
          <p:nvPr/>
        </p:nvSpPr>
        <p:spPr bwMode="auto">
          <a:xfrm>
            <a:off x="5694218" y="127465"/>
            <a:ext cx="3449782" cy="132726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EF3795F-59E3-B7C0-9A85-F8FEAE3D2FD3}"/>
              </a:ext>
            </a:extLst>
          </p:cNvPr>
          <p:cNvSpPr/>
          <p:nvPr/>
        </p:nvSpPr>
        <p:spPr bwMode="auto">
          <a:xfrm>
            <a:off x="4900803" y="3707901"/>
            <a:ext cx="1138954" cy="39860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00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5" grpId="0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73856A3D-BBDB-349C-5CAF-B2CB6B6395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77190" y="165650"/>
            <a:ext cx="5996772" cy="45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27"/>
              <a:t>AR Pathway Loss Tumors are a Continuum and These Subsets are Increasing in Frequency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A0078E-1FEF-9EF3-52D6-63FD75299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6766" y="4115258"/>
            <a:ext cx="3477234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4D4D4D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4D4D4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4D4D4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4D4D4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4D4D4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4D4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4D4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4D4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D4D4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000" dirty="0">
                <a:solidFill>
                  <a:schemeClr val="tx1"/>
                </a:solidFill>
                <a:latin typeface="+mn-lt"/>
              </a:rPr>
              <a:t>Labrecque, et al JCI 2019; </a:t>
            </a:r>
            <a:r>
              <a:rPr lang="en-US" sz="1000" dirty="0" err="1">
                <a:solidFill>
                  <a:schemeClr val="tx1"/>
                </a:solidFill>
                <a:latin typeface="+mn-lt"/>
              </a:rPr>
              <a:t>Bluemn</a:t>
            </a:r>
            <a:r>
              <a:rPr lang="en-US" sz="1000" dirty="0">
                <a:solidFill>
                  <a:schemeClr val="tx1"/>
                </a:solidFill>
                <a:latin typeface="+mn-lt"/>
              </a:rPr>
              <a:t>, et al Cancer Cell 2017</a:t>
            </a:r>
            <a:endParaRPr lang="en-US" altLang="en-US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317" name="Content Placeholder 2">
            <a:extLst>
              <a:ext uri="{FF2B5EF4-FFF2-40B4-BE49-F238E27FC236}">
                <a16:creationId xmlns:a16="http://schemas.microsoft.com/office/drawing/2014/main" id="{753CA6C1-C443-ABD6-24AB-5C13F81830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en-US" altLang="en-US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3546FE-0F1D-2ABB-4244-874BEE95F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554" y="165650"/>
            <a:ext cx="8765877" cy="3784558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2296EC1-CCC3-7B52-D8AB-B44090EB7F5A}"/>
              </a:ext>
            </a:extLst>
          </p:cNvPr>
          <p:cNvSpPr txBox="1">
            <a:spLocks/>
          </p:cNvSpPr>
          <p:nvPr/>
        </p:nvSpPr>
        <p:spPr>
          <a:xfrm>
            <a:off x="0" y="136609"/>
            <a:ext cx="9144000" cy="807256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>
                <a:solidFill>
                  <a:srgbClr val="002E51"/>
                </a:solidFill>
              </a:rPr>
              <a:t>Rising Problem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6F6B76-BC05-17ED-AC55-86AAA72D635D}"/>
              </a:ext>
            </a:extLst>
          </p:cNvPr>
          <p:cNvSpPr/>
          <p:nvPr/>
        </p:nvSpPr>
        <p:spPr bwMode="auto">
          <a:xfrm>
            <a:off x="-154772" y="786784"/>
            <a:ext cx="5996772" cy="33284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905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DC4F0BA5-4938-33BD-A87A-AADADCC8C619}"/>
              </a:ext>
            </a:extLst>
          </p:cNvPr>
          <p:cNvSpPr/>
          <p:nvPr/>
        </p:nvSpPr>
        <p:spPr>
          <a:xfrm>
            <a:off x="1649229" y="1722438"/>
            <a:ext cx="3167062" cy="677862"/>
          </a:xfrm>
          <a:prstGeom prst="rt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 activity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D65CC7FB-BC83-56DB-D7AE-2B07C961A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16" y="963613"/>
            <a:ext cx="22748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AR-High</a:t>
            </a:r>
          </a:p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Luminal Program-High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17483E15-9E23-A869-29AF-0A13638D1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716" y="1835150"/>
            <a:ext cx="852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AR-low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0BD48C-05F5-CBF0-34D8-43B674571F4D}"/>
              </a:ext>
            </a:extLst>
          </p:cNvPr>
          <p:cNvCxnSpPr>
            <a:cxnSpLocks/>
          </p:cNvCxnSpPr>
          <p:nvPr/>
        </p:nvCxnSpPr>
        <p:spPr>
          <a:xfrm flipV="1">
            <a:off x="4816291" y="2071688"/>
            <a:ext cx="441325" cy="17145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3" name="TextBox 18">
            <a:extLst>
              <a:ext uri="{FF2B5EF4-FFF2-40B4-BE49-F238E27FC236}">
                <a16:creationId xmlns:a16="http://schemas.microsoft.com/office/drawing/2014/main" id="{E89BCC7E-D01B-2B54-0F75-B8D521FC8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616" y="1295996"/>
            <a:ext cx="34972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Neuroendocrine Prostate Cancer</a:t>
            </a:r>
          </a:p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Double Negative Prostate Cancer</a:t>
            </a:r>
          </a:p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AVPC</a:t>
            </a:r>
          </a:p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Transdifferentiated Prostate Cancer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E645121-5F7F-EB9E-FF0B-144BE81B94E3}"/>
              </a:ext>
            </a:extLst>
          </p:cNvPr>
          <p:cNvCxnSpPr/>
          <p:nvPr/>
        </p:nvCxnSpPr>
        <p:spPr>
          <a:xfrm>
            <a:off x="1723841" y="3228975"/>
            <a:ext cx="3198813" cy="0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6" name="TextBox 3">
            <a:extLst>
              <a:ext uri="{FF2B5EF4-FFF2-40B4-BE49-F238E27FC236}">
                <a16:creationId xmlns:a16="http://schemas.microsoft.com/office/drawing/2014/main" id="{E4AB8AA5-A4A4-D34A-13D1-0736701BE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416" y="2813050"/>
            <a:ext cx="22558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4572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AR signaling inhibitors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DE256F-EDC5-4E8B-EAC5-D6D7A8762C3D}"/>
              </a:ext>
            </a:extLst>
          </p:cNvPr>
          <p:cNvSpPr txBox="1"/>
          <p:nvPr/>
        </p:nvSpPr>
        <p:spPr>
          <a:xfrm>
            <a:off x="1545336" y="3412988"/>
            <a:ext cx="6215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RB1/p53/PTEN loss, JAK/STAT signaling,</a:t>
            </a:r>
          </a:p>
          <a:p>
            <a:r>
              <a:rPr lang="en-US" dirty="0"/>
              <a:t>Epigenetic Reprogramming, DLL3 signaling </a:t>
            </a:r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22C54603-8D09-56DE-D8D1-F2BF58BE1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892" y="4902042"/>
            <a:ext cx="13516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000"/>
              <a:t>Ku, et al. Science 2017</a:t>
            </a: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E9618D94-2158-0051-1E1E-9936C372E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8661" y="5003922"/>
            <a:ext cx="139333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000" dirty="0"/>
              <a:t>Mu, et al. Science 2017</a:t>
            </a:r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9C398B19-B04F-490E-33C2-8EBCB343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892" y="4468150"/>
            <a:ext cx="16738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000" dirty="0"/>
              <a:t>Nyquist, et al. Cell Rep. 2020</a:t>
            </a:r>
          </a:p>
        </p:txBody>
      </p:sp>
      <p:sp>
        <p:nvSpPr>
          <p:cNvPr id="12288" name="TextBox 12287">
            <a:extLst>
              <a:ext uri="{FF2B5EF4-FFF2-40B4-BE49-F238E27FC236}">
                <a16:creationId xmlns:a16="http://schemas.microsoft.com/office/drawing/2014/main" id="{9549232F-74A5-6974-7915-CBC89A953275}"/>
              </a:ext>
            </a:extLst>
          </p:cNvPr>
          <p:cNvSpPr txBox="1"/>
          <p:nvPr/>
        </p:nvSpPr>
        <p:spPr>
          <a:xfrm>
            <a:off x="6753892" y="4591261"/>
            <a:ext cx="46053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000" dirty="0" err="1">
                <a:latin typeface="+mn-lt"/>
              </a:rPr>
              <a:t>Labrecque</a:t>
            </a:r>
            <a:r>
              <a:rPr lang="en-US" altLang="en-US" sz="1000" dirty="0">
                <a:latin typeface="+mn-lt"/>
              </a:rPr>
              <a:t>, et al JCI 2019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sz="1000" dirty="0" err="1">
                <a:latin typeface="+mn-lt"/>
              </a:rPr>
              <a:t>Bluemn</a:t>
            </a:r>
            <a:r>
              <a:rPr lang="en-US" sz="1000" dirty="0">
                <a:latin typeface="+mn-lt"/>
              </a:rPr>
              <a:t>, et al Cancer Cell 2017</a:t>
            </a:r>
            <a:endParaRPr lang="en-US" altLang="en-US" sz="1000" dirty="0">
              <a:latin typeface="+mn-lt"/>
            </a:endParaRPr>
          </a:p>
        </p:txBody>
      </p:sp>
      <p:sp>
        <p:nvSpPr>
          <p:cNvPr id="12289" name="Title 3">
            <a:extLst>
              <a:ext uri="{FF2B5EF4-FFF2-40B4-BE49-F238E27FC236}">
                <a16:creationId xmlns:a16="http://schemas.microsoft.com/office/drawing/2014/main" id="{3E440BA7-319C-C5D9-8D43-2E732B90DD20}"/>
              </a:ext>
            </a:extLst>
          </p:cNvPr>
          <p:cNvSpPr txBox="1">
            <a:spLocks/>
          </p:cNvSpPr>
          <p:nvPr/>
        </p:nvSpPr>
        <p:spPr>
          <a:xfrm>
            <a:off x="25534" y="-19448"/>
            <a:ext cx="9144000" cy="807256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>
                <a:solidFill>
                  <a:srgbClr val="002E51"/>
                </a:solidFill>
              </a:rPr>
              <a:t>Model of Therapy-Induced Lineage </a:t>
            </a:r>
            <a:r>
              <a:rPr lang="en-US" b="1" kern="0" dirty="0" err="1">
                <a:solidFill>
                  <a:srgbClr val="002E51"/>
                </a:solidFill>
              </a:rPr>
              <a:t>Plasticitiy</a:t>
            </a:r>
            <a:endParaRPr lang="en-US" b="1" kern="0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958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570FA2-9039-496B-BE3F-6962CD88F6C1}"/>
              </a:ext>
            </a:extLst>
          </p:cNvPr>
          <p:cNvSpPr txBox="1">
            <a:spLocks/>
          </p:cNvSpPr>
          <p:nvPr/>
        </p:nvSpPr>
        <p:spPr>
          <a:xfrm>
            <a:off x="228600" y="1401064"/>
            <a:ext cx="8449056" cy="293624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>
                <a:solidFill>
                  <a:srgbClr val="002E51"/>
                </a:solidFill>
              </a:rPr>
              <a:t>Epigenetic inhibitors (bromodomain)</a:t>
            </a:r>
          </a:p>
          <a:p>
            <a:r>
              <a:rPr lang="en-US" kern="0" dirty="0">
                <a:solidFill>
                  <a:srgbClr val="002E51"/>
                </a:solidFill>
              </a:rPr>
              <a:t>JAK/STAT inhibition</a:t>
            </a:r>
          </a:p>
          <a:p>
            <a:r>
              <a:rPr lang="en-US" kern="0" dirty="0">
                <a:solidFill>
                  <a:srgbClr val="002E51"/>
                </a:solidFill>
              </a:rPr>
              <a:t>Combination of immunotherapy agent</a:t>
            </a:r>
          </a:p>
          <a:p>
            <a:r>
              <a:rPr lang="en-US" kern="0" dirty="0">
                <a:solidFill>
                  <a:srgbClr val="002E51"/>
                </a:solidFill>
              </a:rPr>
              <a:t>Bispecific antibodies (DLL3)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69AD95E-316E-7536-CB6E-77754E034038}"/>
              </a:ext>
            </a:extLst>
          </p:cNvPr>
          <p:cNvSpPr txBox="1">
            <a:spLocks/>
          </p:cNvSpPr>
          <p:nvPr/>
        </p:nvSpPr>
        <p:spPr>
          <a:xfrm>
            <a:off x="-18288" y="-7269"/>
            <a:ext cx="9144000" cy="807256"/>
          </a:xfr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>
                <a:solidFill>
                  <a:srgbClr val="002E51"/>
                </a:solidFill>
              </a:rPr>
              <a:t>Selection of Studies Targeting Lineage Plastic Prostate Cancer</a:t>
            </a:r>
          </a:p>
        </p:txBody>
      </p:sp>
    </p:spTree>
    <p:extLst>
      <p:ext uri="{BB962C8B-B14F-4D97-AF65-F5344CB8AC3E}">
        <p14:creationId xmlns:p14="http://schemas.microsoft.com/office/powerpoint/2010/main" val="34483716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168401"/>
            <a:ext cx="6400800" cy="1026159"/>
          </a:xfrm>
        </p:spPr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Radium</a:t>
            </a:r>
          </a:p>
          <a:p>
            <a:r>
              <a:rPr lang="en-US" dirty="0">
                <a:solidFill>
                  <a:srgbClr val="002E51"/>
                </a:solidFill>
              </a:rPr>
              <a:t> </a:t>
            </a:r>
          </a:p>
          <a:p>
            <a:r>
              <a:rPr lang="en-US" dirty="0">
                <a:solidFill>
                  <a:srgbClr val="002E51"/>
                </a:solidFill>
              </a:rPr>
              <a:t>Lu-PSMA </a:t>
            </a:r>
          </a:p>
          <a:p>
            <a:endParaRPr lang="en-US" dirty="0">
              <a:solidFill>
                <a:srgbClr val="002E51"/>
              </a:solidFill>
            </a:endParaRPr>
          </a:p>
          <a:p>
            <a:r>
              <a:rPr lang="en-US" dirty="0">
                <a:solidFill>
                  <a:srgbClr val="002E51"/>
                </a:solidFill>
              </a:rPr>
              <a:t>What Next?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Evolution of Radiopharmaceuticals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31435B0-87D7-A9D5-584F-46F8F1D5C7F5}"/>
              </a:ext>
            </a:extLst>
          </p:cNvPr>
          <p:cNvSpPr/>
          <p:nvPr/>
        </p:nvSpPr>
        <p:spPr bwMode="auto">
          <a:xfrm rot="5400000">
            <a:off x="4338320" y="1563116"/>
            <a:ext cx="485648" cy="53949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7B67757-FA05-6592-E379-4E387C751D9D}"/>
              </a:ext>
            </a:extLst>
          </p:cNvPr>
          <p:cNvSpPr/>
          <p:nvPr/>
        </p:nvSpPr>
        <p:spPr bwMode="auto">
          <a:xfrm rot="5400000">
            <a:off x="4338320" y="2470403"/>
            <a:ext cx="485648" cy="53949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74022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Title 1">
            <a:extLst>
              <a:ext uri="{FF2B5EF4-FFF2-40B4-BE49-F238E27FC236}">
                <a16:creationId xmlns:a16="http://schemas.microsoft.com/office/drawing/2014/main" id="{56ABC456-1ECD-ECA6-E937-0E7FEBC72855}"/>
              </a:ext>
            </a:extLst>
          </p:cNvPr>
          <p:cNvSpPr txBox="1">
            <a:spLocks/>
          </p:cNvSpPr>
          <p:nvPr/>
        </p:nvSpPr>
        <p:spPr bwMode="auto">
          <a:xfrm>
            <a:off x="185738" y="69056"/>
            <a:ext cx="8785622" cy="67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300" dirty="0"/>
              <a:t>Radionuclides</a:t>
            </a:r>
          </a:p>
        </p:txBody>
      </p:sp>
      <p:sp>
        <p:nvSpPr>
          <p:cNvPr id="79877" name="TextBox 1">
            <a:extLst>
              <a:ext uri="{FF2B5EF4-FFF2-40B4-BE49-F238E27FC236}">
                <a16:creationId xmlns:a16="http://schemas.microsoft.com/office/drawing/2014/main" id="{2DBCEAA7-06AF-6F8F-E9EA-2544EEB6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" y="4801791"/>
            <a:ext cx="23821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chemeClr val="bg1"/>
                </a:solidFill>
              </a:rPr>
              <a:t>Sartor et al, NEJM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78EFBD-D3CE-A94C-DB2C-B23707B4F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95" y="965636"/>
            <a:ext cx="3726023" cy="333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AE896-991B-082F-A9E1-30D6DAD6775B}"/>
              </a:ext>
            </a:extLst>
          </p:cNvPr>
          <p:cNvSpPr txBox="1"/>
          <p:nvPr/>
        </p:nvSpPr>
        <p:spPr>
          <a:xfrm>
            <a:off x="7536180" y="4401680"/>
            <a:ext cx="17399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000" dirty="0"/>
              <a:t>Goldberg, </a:t>
            </a:r>
            <a:r>
              <a:rPr lang="en-US" altLang="en-US" sz="1000" dirty="0" err="1"/>
              <a:t>UroToday</a:t>
            </a:r>
            <a:r>
              <a:rPr lang="en-US" altLang="en-US" sz="1000" dirty="0"/>
              <a:t>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CCF2E-DA2E-F527-F2DD-A9DFF0C0A12A}"/>
              </a:ext>
            </a:extLst>
          </p:cNvPr>
          <p:cNvSpPr txBox="1"/>
          <p:nvPr/>
        </p:nvSpPr>
        <p:spPr>
          <a:xfrm>
            <a:off x="181295" y="1567110"/>
            <a:ext cx="286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223</a:t>
            </a:r>
            <a:r>
              <a:rPr lang="en-US" dirty="0"/>
              <a:t>Ra Replacing Ca </a:t>
            </a:r>
          </a:p>
          <a:p>
            <a:r>
              <a:rPr lang="en-US" dirty="0"/>
              <a:t>in Bone Matrix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DEF5C1D-344B-D9EC-4485-C0FA2D97EB2C}"/>
              </a:ext>
            </a:extLst>
          </p:cNvPr>
          <p:cNvSpPr/>
          <p:nvPr/>
        </p:nvSpPr>
        <p:spPr bwMode="auto">
          <a:xfrm>
            <a:off x="3799840" y="1876296"/>
            <a:ext cx="1067752" cy="52181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A81B63-99A3-7466-76BD-54AB3FBF6F7A}"/>
              </a:ext>
            </a:extLst>
          </p:cNvPr>
          <p:cNvSpPr txBox="1"/>
          <p:nvPr/>
        </p:nvSpPr>
        <p:spPr>
          <a:xfrm>
            <a:off x="6317458" y="582114"/>
            <a:ext cx="2866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Lu-PSMA</a:t>
            </a:r>
          </a:p>
        </p:txBody>
      </p:sp>
    </p:spTree>
    <p:extLst>
      <p:ext uri="{BB962C8B-B14F-4D97-AF65-F5344CB8AC3E}">
        <p14:creationId xmlns:p14="http://schemas.microsoft.com/office/powerpoint/2010/main" val="25142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4AF4668B-150E-75FF-EB6D-E7AA06652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246" y="4434365"/>
            <a:ext cx="24481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000" dirty="0"/>
              <a:t>Garcia-</a:t>
            </a:r>
            <a:r>
              <a:rPr lang="en-US" altLang="en-US" sz="1000" dirty="0" err="1"/>
              <a:t>Figueiras</a:t>
            </a:r>
            <a:r>
              <a:rPr lang="en-US" altLang="en-US" sz="1000" dirty="0"/>
              <a:t>, Insights into Imaging 2019</a:t>
            </a:r>
          </a:p>
          <a:p>
            <a:endParaRPr lang="en-US" altLang="en-US" sz="1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0CC908-B27D-74C2-710F-8F1C0EE9B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5" r="50000"/>
          <a:stretch/>
        </p:blipFill>
        <p:spPr bwMode="auto">
          <a:xfrm>
            <a:off x="1137920" y="0"/>
            <a:ext cx="1899920" cy="42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0B61C10-2B08-5FD1-7AD9-C802C3061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5" r="10319"/>
          <a:stretch/>
        </p:blipFill>
        <p:spPr bwMode="auto">
          <a:xfrm>
            <a:off x="5283200" y="146055"/>
            <a:ext cx="2032000" cy="424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74EF6976-DC6A-8159-D17F-2392139D9C01}"/>
              </a:ext>
            </a:extLst>
          </p:cNvPr>
          <p:cNvSpPr/>
          <p:nvPr/>
        </p:nvSpPr>
        <p:spPr bwMode="auto">
          <a:xfrm>
            <a:off x="3799840" y="1876296"/>
            <a:ext cx="1067752" cy="52181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846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Areas of Improvement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5742D1F-4F05-DF79-F482-A17C8E3B8639}"/>
              </a:ext>
            </a:extLst>
          </p:cNvPr>
          <p:cNvSpPr txBox="1">
            <a:spLocks/>
          </p:cNvSpPr>
          <p:nvPr/>
        </p:nvSpPr>
        <p:spPr>
          <a:xfrm>
            <a:off x="228600" y="1401064"/>
            <a:ext cx="8449056" cy="293624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>
                <a:solidFill>
                  <a:srgbClr val="002E51"/>
                </a:solidFill>
              </a:rPr>
              <a:t>Different penetration, half-lives (Iodine, Actinium)</a:t>
            </a:r>
          </a:p>
          <a:p>
            <a:r>
              <a:rPr lang="en-US" kern="0" dirty="0">
                <a:solidFill>
                  <a:srgbClr val="002E51"/>
                </a:solidFill>
              </a:rPr>
              <a:t>Combinations</a:t>
            </a:r>
          </a:p>
          <a:p>
            <a:r>
              <a:rPr lang="en-US" kern="0" dirty="0">
                <a:solidFill>
                  <a:srgbClr val="002E51"/>
                </a:solidFill>
              </a:rPr>
              <a:t>Different ways to deliver it (antibody vs small molecule)</a:t>
            </a:r>
          </a:p>
          <a:p>
            <a:r>
              <a:rPr lang="en-US" kern="0" dirty="0">
                <a:solidFill>
                  <a:srgbClr val="002E51"/>
                </a:solidFill>
              </a:rPr>
              <a:t>Targets beyond PSMA</a:t>
            </a:r>
          </a:p>
        </p:txBody>
      </p:sp>
    </p:spTree>
    <p:extLst>
      <p:ext uri="{BB962C8B-B14F-4D97-AF65-F5344CB8AC3E}">
        <p14:creationId xmlns:p14="http://schemas.microsoft.com/office/powerpoint/2010/main" val="42602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Future of Prostate Cancer </a:t>
            </a:r>
            <a:br>
              <a:rPr lang="en-US" b="1" dirty="0">
                <a:solidFill>
                  <a:srgbClr val="002E51"/>
                </a:solidFill>
              </a:rPr>
            </a:br>
            <a:r>
              <a:rPr lang="en-US" b="1" dirty="0">
                <a:solidFill>
                  <a:srgbClr val="002E51"/>
                </a:solidFill>
              </a:rPr>
              <a:t>Therapy is Exciting</a:t>
            </a:r>
            <a:br>
              <a:rPr lang="en-US" b="1" dirty="0">
                <a:solidFill>
                  <a:srgbClr val="002E51"/>
                </a:solidFill>
              </a:rPr>
            </a:br>
            <a:br>
              <a:rPr lang="en-US" b="1" dirty="0">
                <a:solidFill>
                  <a:srgbClr val="002E51"/>
                </a:solidFill>
              </a:rPr>
            </a:br>
            <a:endParaRPr lang="en-US" sz="3000" b="1" dirty="0">
              <a:solidFill>
                <a:srgbClr val="002E5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43070-DBC1-0640-7FA9-A1ABBE20BE79}"/>
              </a:ext>
            </a:extLst>
          </p:cNvPr>
          <p:cNvSpPr txBox="1"/>
          <p:nvPr/>
        </p:nvSpPr>
        <p:spPr>
          <a:xfrm>
            <a:off x="2777490" y="1789301"/>
            <a:ext cx="55740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sz="2400" b="1" dirty="0">
                <a:solidFill>
                  <a:srgbClr val="002E51"/>
                </a:solidFill>
              </a:rPr>
              <a:t>Right Patient</a:t>
            </a:r>
          </a:p>
          <a:p>
            <a:pPr marL="457200" indent="-457200">
              <a:buAutoNum type="arabicParenR"/>
            </a:pPr>
            <a:r>
              <a:rPr lang="en-US" sz="2400" b="1" dirty="0">
                <a:solidFill>
                  <a:srgbClr val="002E51"/>
                </a:solidFill>
              </a:rPr>
              <a:t>Right Therapy</a:t>
            </a:r>
          </a:p>
          <a:p>
            <a:pPr marL="457200" indent="-457200">
              <a:buAutoNum type="arabicParenR"/>
            </a:pPr>
            <a:r>
              <a:rPr lang="en-US" sz="2400" b="1" dirty="0">
                <a:solidFill>
                  <a:srgbClr val="002E51"/>
                </a:solidFill>
              </a:rPr>
              <a:t>Right Time</a:t>
            </a:r>
          </a:p>
          <a:p>
            <a:pPr marL="457200" indent="-457200">
              <a:buAutoNum type="arabicParenR"/>
            </a:pPr>
            <a:r>
              <a:rPr lang="en-US" sz="2400" b="1" dirty="0">
                <a:solidFill>
                  <a:srgbClr val="002E51"/>
                </a:solidFill>
              </a:rPr>
              <a:t>Minimal Risk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6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9D7D5-AB92-4A40-B4B8-01770603E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82"/>
            <a:ext cx="9144000" cy="51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58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60504" y="1283661"/>
            <a:ext cx="7184572" cy="2915920"/>
          </a:xfrm>
        </p:spPr>
        <p:txBody>
          <a:bodyPr/>
          <a:lstStyle/>
          <a:p>
            <a:r>
              <a:rPr lang="en-US" sz="4800" b="1" dirty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Question-and-Answer</a:t>
            </a:r>
            <a:endParaRPr lang="en-US" sz="48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955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91348" y="1260181"/>
            <a:ext cx="7392040" cy="2204975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37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Networking Reception</a:t>
            </a:r>
          </a:p>
          <a:p>
            <a:pPr marL="0" indent="0" algn="ctr">
              <a:buNone/>
            </a:pPr>
            <a:r>
              <a:rPr lang="en-US" sz="4000" i="1" dirty="0">
                <a:solidFill>
                  <a:srgbClr val="003767"/>
                </a:solidFill>
                <a:latin typeface="Arial"/>
                <a:cs typeface="Arial"/>
              </a:rPr>
              <a:t>We will resume at 7:50pm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17535659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Sarah Yentz, MD</a:t>
            </a:r>
          </a:p>
          <a:p>
            <a:r>
              <a:rPr lang="en-US" dirty="0">
                <a:solidFill>
                  <a:srgbClr val="002E51"/>
                </a:solidFill>
              </a:rPr>
              <a:t>Clinical Assistant Professor</a:t>
            </a:r>
          </a:p>
          <a:p>
            <a:r>
              <a:rPr lang="en-US" dirty="0">
                <a:solidFill>
                  <a:srgbClr val="002E51"/>
                </a:solidFill>
              </a:rPr>
              <a:t>University of Michigan</a:t>
            </a:r>
          </a:p>
          <a:p>
            <a:r>
              <a:rPr lang="en-US" dirty="0">
                <a:solidFill>
                  <a:srgbClr val="002E51"/>
                </a:solidFill>
              </a:rPr>
              <a:t>Ann Arbor, MI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Front Line Management RCC</a:t>
            </a:r>
          </a:p>
        </p:txBody>
      </p:sp>
    </p:spTree>
    <p:extLst>
      <p:ext uri="{BB962C8B-B14F-4D97-AF65-F5344CB8AC3E}">
        <p14:creationId xmlns:p14="http://schemas.microsoft.com/office/powerpoint/2010/main" val="32796386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7985AA-63F8-5D11-F3D7-0A310A01A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923"/>
            <a:ext cx="9144000" cy="2515317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8D21A5AB-C559-162A-6BBE-BA8F6026E80E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78693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kern="0" dirty="0">
                <a:solidFill>
                  <a:schemeClr val="accent2"/>
                </a:solidFill>
              </a:rPr>
              <a:t>Front Line Metastatic RCC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0906A-5BE1-12E5-5029-FFF42A0952F8}"/>
              </a:ext>
            </a:extLst>
          </p:cNvPr>
          <p:cNvSpPr txBox="1"/>
          <p:nvPr/>
        </p:nvSpPr>
        <p:spPr>
          <a:xfrm>
            <a:off x="1957251" y="2300882"/>
            <a:ext cx="590659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60 </a:t>
            </a:r>
            <a:r>
              <a:rPr lang="en-US" sz="240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yo</a:t>
            </a:r>
            <a:r>
              <a:rPr lang="en-US" sz="24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p/w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weight loss and anemia . CT AP showed a 10cm L sided kidney mass and lung nodules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3A4CE4-639C-0891-3C6A-14147A338449}"/>
              </a:ext>
            </a:extLst>
          </p:cNvPr>
          <p:cNvSpPr/>
          <p:nvPr/>
        </p:nvSpPr>
        <p:spPr bwMode="auto">
          <a:xfrm>
            <a:off x="1957251" y="1576251"/>
            <a:ext cx="1193074" cy="20900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11026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FB124-E98D-76EC-3EF8-027D0F6628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524"/>
          <a:stretch/>
        </p:blipFill>
        <p:spPr>
          <a:xfrm>
            <a:off x="95459" y="807349"/>
            <a:ext cx="5608655" cy="2693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0B552-B90D-C95C-BBCC-B2CF71FF0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813" y="939659"/>
            <a:ext cx="21717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339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pPr algn="l"/>
            <a:r>
              <a:rPr lang="en-US" dirty="0"/>
              <a:t>IMDC Prognostic Model- TKI era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833211-830A-459C-86F3-8410D779FD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4" r="3050"/>
          <a:stretch/>
        </p:blipFill>
        <p:spPr>
          <a:xfrm>
            <a:off x="85286" y="752046"/>
            <a:ext cx="4697130" cy="3046274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F2FB88B-4088-4F63-80C0-C0CD680815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84066"/>
              </p:ext>
            </p:extLst>
          </p:nvPr>
        </p:nvGraphicFramePr>
        <p:xfrm>
          <a:off x="5316319" y="740182"/>
          <a:ext cx="323088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0881">
                  <a:extLst>
                    <a:ext uri="{9D8B030D-6E8A-4147-A177-3AD203B41FA5}">
                      <a16:colId xmlns:a16="http://schemas.microsoft.com/office/drawing/2014/main" val="3767887533"/>
                    </a:ext>
                  </a:extLst>
                </a:gridCol>
              </a:tblGrid>
              <a:tr h="18387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E51"/>
                          </a:solidFill>
                        </a:rPr>
                        <a:t>IMDC Risk Criteria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933461"/>
                  </a:ext>
                </a:extLst>
              </a:tr>
              <a:tr h="183870">
                <a:tc>
                  <a:txBody>
                    <a:bodyPr/>
                    <a:lstStyle/>
                    <a:p>
                      <a:r>
                        <a:rPr lang="en-US" sz="1400" dirty="0"/>
                        <a:t>&lt;1 year from time of diagnosis to systemic 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589386"/>
                  </a:ext>
                </a:extLst>
              </a:tr>
              <a:tr h="183870">
                <a:tc>
                  <a:txBody>
                    <a:bodyPr/>
                    <a:lstStyle/>
                    <a:p>
                      <a:r>
                        <a:rPr lang="en-US" sz="1400" dirty="0" err="1"/>
                        <a:t>Karnofsky</a:t>
                      </a:r>
                      <a:r>
                        <a:rPr lang="en-US" sz="1400" dirty="0"/>
                        <a:t> Performance Status &lt;80%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676042"/>
                  </a:ext>
                </a:extLst>
              </a:tr>
              <a:tr h="183870">
                <a:tc>
                  <a:txBody>
                    <a:bodyPr/>
                    <a:lstStyle/>
                    <a:p>
                      <a:r>
                        <a:rPr lang="en-US" sz="1400" dirty="0"/>
                        <a:t>Hemoglobin &lt;lower limit of 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556039"/>
                  </a:ext>
                </a:extLst>
              </a:tr>
              <a:tr h="183870">
                <a:tc>
                  <a:txBody>
                    <a:bodyPr/>
                    <a:lstStyle/>
                    <a:p>
                      <a:r>
                        <a:rPr lang="en-US" sz="1400" dirty="0"/>
                        <a:t>Corrected Calcium &gt; upper limit of 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799777"/>
                  </a:ext>
                </a:extLst>
              </a:tr>
              <a:tr h="183870">
                <a:tc>
                  <a:txBody>
                    <a:bodyPr/>
                    <a:lstStyle/>
                    <a:p>
                      <a:r>
                        <a:rPr lang="en-US" sz="1400" dirty="0"/>
                        <a:t>Neutrophils &gt;upper limit of 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626280"/>
                  </a:ext>
                </a:extLst>
              </a:tr>
              <a:tr h="183870">
                <a:tc>
                  <a:txBody>
                    <a:bodyPr/>
                    <a:lstStyle/>
                    <a:p>
                      <a:r>
                        <a:rPr lang="en-US" sz="1400" dirty="0"/>
                        <a:t>Platelets &gt; upper limit of normal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45813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826B740-33AE-48FB-AA86-7603E2DF1BEA}"/>
              </a:ext>
            </a:extLst>
          </p:cNvPr>
          <p:cNvSpPr txBox="1"/>
          <p:nvPr/>
        </p:nvSpPr>
        <p:spPr>
          <a:xfrm>
            <a:off x="5958840" y="3382822"/>
            <a:ext cx="200873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Favorable= 0 </a:t>
            </a:r>
          </a:p>
          <a:p>
            <a:r>
              <a:rPr lang="en-US" sz="1600" dirty="0"/>
              <a:t>Intermediate= 1-2</a:t>
            </a:r>
          </a:p>
          <a:p>
            <a:r>
              <a:rPr lang="en-US" sz="1600" dirty="0"/>
              <a:t>Poor= 3 or more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0AED26-D973-A81B-06BB-ACEC6EC5D480}"/>
              </a:ext>
            </a:extLst>
          </p:cNvPr>
          <p:cNvSpPr txBox="1"/>
          <p:nvPr/>
        </p:nvSpPr>
        <p:spPr>
          <a:xfrm>
            <a:off x="3739892" y="1611086"/>
            <a:ext cx="97962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20%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F2DFC-C5AA-6E01-9421-6B75D76B1876}"/>
              </a:ext>
            </a:extLst>
          </p:cNvPr>
          <p:cNvSpPr txBox="1"/>
          <p:nvPr/>
        </p:nvSpPr>
        <p:spPr>
          <a:xfrm>
            <a:off x="1454224" y="1680754"/>
            <a:ext cx="1045135" cy="36933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23131521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F57AC0-AE31-4D44-97CE-D016C8AD7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128"/>
            <a:ext cx="1857375" cy="3133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E5188E-DA1F-4ED5-9C6B-1B468553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2502"/>
            <a:ext cx="1600200" cy="3228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9CD6BF-BB90-43F0-8CF5-7507DDA68483}"/>
              </a:ext>
            </a:extLst>
          </p:cNvPr>
          <p:cNvSpPr txBox="1"/>
          <p:nvPr/>
        </p:nvSpPr>
        <p:spPr>
          <a:xfrm>
            <a:off x="1857375" y="1340659"/>
            <a:ext cx="2550695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Checkmate 214</a:t>
            </a:r>
          </a:p>
          <a:p>
            <a:r>
              <a:rPr lang="en-US" sz="1800" dirty="0" err="1"/>
              <a:t>Ipi</a:t>
            </a:r>
            <a:r>
              <a:rPr lang="en-US" sz="1800" dirty="0"/>
              <a:t> 1mg/kg + </a:t>
            </a:r>
            <a:r>
              <a:rPr lang="en-US" sz="1800" dirty="0" err="1"/>
              <a:t>nivo</a:t>
            </a:r>
            <a:r>
              <a:rPr lang="en-US" sz="1800" dirty="0"/>
              <a:t> 3mg/kg followed by </a:t>
            </a:r>
            <a:r>
              <a:rPr lang="en-US" sz="1800" dirty="0" err="1"/>
              <a:t>nivo</a:t>
            </a:r>
            <a:r>
              <a:rPr lang="en-US" sz="1800" dirty="0"/>
              <a:t> maintenance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1D866C-7612-491C-98CC-15C4CB6CCC7F}"/>
              </a:ext>
            </a:extLst>
          </p:cNvPr>
          <p:cNvSpPr txBox="1"/>
          <p:nvPr/>
        </p:nvSpPr>
        <p:spPr>
          <a:xfrm>
            <a:off x="6336130" y="562577"/>
            <a:ext cx="2696678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Checkmate 9ER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Cabo 40 + </a:t>
            </a:r>
            <a:r>
              <a:rPr lang="en-US" sz="1800" dirty="0" err="1"/>
              <a:t>nivo</a:t>
            </a:r>
            <a:endParaRPr lang="en-US" sz="1800" dirty="0"/>
          </a:p>
          <a:p>
            <a:r>
              <a:rPr lang="en-US" b="1" dirty="0"/>
              <a:t>Keynote 426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Axitinib</a:t>
            </a:r>
            <a:r>
              <a:rPr lang="en-US" sz="1800" dirty="0"/>
              <a:t> 5 BID + </a:t>
            </a:r>
            <a:r>
              <a:rPr lang="en-US" sz="1800" dirty="0" err="1"/>
              <a:t>pembro</a:t>
            </a:r>
            <a:endParaRPr lang="en-US" sz="1800" dirty="0"/>
          </a:p>
          <a:p>
            <a:r>
              <a:rPr lang="en-US" b="1" dirty="0"/>
              <a:t>CLEAR Trial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Lenvatinib 20 + </a:t>
            </a:r>
            <a:r>
              <a:rPr lang="en-US" sz="1800" dirty="0" err="1"/>
              <a:t>pembro</a:t>
            </a: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0D8554-AD6C-41F5-B358-4F42E856CAB8}"/>
              </a:ext>
            </a:extLst>
          </p:cNvPr>
          <p:cNvSpPr txBox="1"/>
          <p:nvPr/>
        </p:nvSpPr>
        <p:spPr>
          <a:xfrm>
            <a:off x="311091" y="3748599"/>
            <a:ext cx="564326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All compared to Sunitinib- All Beat Sunitinib</a:t>
            </a:r>
          </a:p>
        </p:txBody>
      </p:sp>
    </p:spTree>
    <p:extLst>
      <p:ext uri="{BB962C8B-B14F-4D97-AF65-F5344CB8AC3E}">
        <p14:creationId xmlns:p14="http://schemas.microsoft.com/office/powerpoint/2010/main" val="1257059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431255-B46F-C472-29F1-9EB12DF9C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806" y="1552686"/>
            <a:ext cx="4195737" cy="2042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D5BC78-6537-1833-A910-A07E607C4B6A}"/>
              </a:ext>
            </a:extLst>
          </p:cNvPr>
          <p:cNvSpPr txBox="1"/>
          <p:nvPr/>
        </p:nvSpPr>
        <p:spPr>
          <a:xfrm>
            <a:off x="2068285" y="2124451"/>
            <a:ext cx="222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Toxicity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6BD371-1E5D-B69A-6598-70ACFCA8A12E}"/>
              </a:ext>
            </a:extLst>
          </p:cNvPr>
          <p:cNvSpPr txBox="1"/>
          <p:nvPr/>
        </p:nvSpPr>
        <p:spPr>
          <a:xfrm>
            <a:off x="4676503" y="1461287"/>
            <a:ext cx="1262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Efficacy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2B2684-4F65-5B22-0084-5EE368C04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543" y="742731"/>
            <a:ext cx="2488066" cy="11987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DF7401-D95F-11C7-01DD-77580D682573}"/>
              </a:ext>
            </a:extLst>
          </p:cNvPr>
          <p:cNvSpPr txBox="1"/>
          <p:nvPr/>
        </p:nvSpPr>
        <p:spPr>
          <a:xfrm>
            <a:off x="5634446" y="993820"/>
            <a:ext cx="1408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Response Rate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A3A493-31AB-AC87-365F-85BBDEF240B3}"/>
              </a:ext>
            </a:extLst>
          </p:cNvPr>
          <p:cNvSpPr txBox="1"/>
          <p:nvPr/>
        </p:nvSpPr>
        <p:spPr>
          <a:xfrm>
            <a:off x="6825343" y="667417"/>
            <a:ext cx="2727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Durable Control Off Therapy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063797-1385-0F5B-AEF0-E7D7B93EC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9" y="2996194"/>
            <a:ext cx="2488066" cy="11987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9FEE95-1AF3-3BFE-73EC-8E72CBF629CC}"/>
              </a:ext>
            </a:extLst>
          </p:cNvPr>
          <p:cNvSpPr txBox="1"/>
          <p:nvPr/>
        </p:nvSpPr>
        <p:spPr>
          <a:xfrm>
            <a:off x="1344182" y="2921569"/>
            <a:ext cx="1356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Short Term</a:t>
            </a:r>
            <a:endParaRPr 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6883F2-0774-09A7-38A2-C5F72C713987}"/>
              </a:ext>
            </a:extLst>
          </p:cNvPr>
          <p:cNvSpPr txBox="1"/>
          <p:nvPr/>
        </p:nvSpPr>
        <p:spPr>
          <a:xfrm>
            <a:off x="43986" y="3257021"/>
            <a:ext cx="13563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Long Term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6D519EEC-D1A2-13AA-4447-BECC8D9340DA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78693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kern="0" dirty="0">
                <a:solidFill>
                  <a:schemeClr val="accent2"/>
                </a:solidFill>
              </a:rPr>
              <a:t>How to Choose?</a:t>
            </a:r>
          </a:p>
        </p:txBody>
      </p:sp>
    </p:spTree>
    <p:extLst>
      <p:ext uri="{BB962C8B-B14F-4D97-AF65-F5344CB8AC3E}">
        <p14:creationId xmlns:p14="http://schemas.microsoft.com/office/powerpoint/2010/main" val="12165056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BF62FD9-346E-8D94-1764-6444010DC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65" y="195609"/>
            <a:ext cx="3072100" cy="23550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F47CDF-488E-ABD8-9935-D08760B5D2ED}"/>
              </a:ext>
            </a:extLst>
          </p:cNvPr>
          <p:cNvSpPr txBox="1"/>
          <p:nvPr/>
        </p:nvSpPr>
        <p:spPr>
          <a:xfrm>
            <a:off x="1331221" y="1606207"/>
            <a:ext cx="211983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Median OS= 55mo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0EC69-3533-A1D5-EF94-F94FA6FCD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78696"/>
            <a:ext cx="4578238" cy="1619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5632A-9742-1D5B-5D8E-45468E2DB140}"/>
              </a:ext>
            </a:extLst>
          </p:cNvPr>
          <p:cNvSpPr txBox="1"/>
          <p:nvPr/>
        </p:nvSpPr>
        <p:spPr>
          <a:xfrm>
            <a:off x="1331221" y="3495929"/>
            <a:ext cx="23559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Median OS= 49.5mo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D310B-1424-DD6D-6711-BBC1463D3A2B}"/>
              </a:ext>
            </a:extLst>
          </p:cNvPr>
          <p:cNvSpPr txBox="1"/>
          <p:nvPr/>
        </p:nvSpPr>
        <p:spPr>
          <a:xfrm>
            <a:off x="129674" y="12003"/>
            <a:ext cx="103727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/>
              <a:t>Ipi</a:t>
            </a:r>
            <a:r>
              <a:rPr lang="en-US" sz="1800" dirty="0"/>
              <a:t>/</a:t>
            </a:r>
            <a:r>
              <a:rPr lang="en-US" sz="1800" dirty="0" err="1"/>
              <a:t>Nivo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655D2-C4A2-A486-FA00-BF60FAFA4627}"/>
              </a:ext>
            </a:extLst>
          </p:cNvPr>
          <p:cNvSpPr txBox="1"/>
          <p:nvPr/>
        </p:nvSpPr>
        <p:spPr>
          <a:xfrm>
            <a:off x="129673" y="2594030"/>
            <a:ext cx="1472703" cy="369332"/>
          </a:xfrm>
          <a:prstGeom prst="rect">
            <a:avLst/>
          </a:prstGeom>
          <a:solidFill>
            <a:srgbClr val="FFC82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Cabo/</a:t>
            </a:r>
            <a:r>
              <a:rPr lang="en-US" sz="1800" dirty="0" err="1"/>
              <a:t>Nivo</a:t>
            </a: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4ADE8-8E6B-CB19-D353-AC938F358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0522" y="196669"/>
            <a:ext cx="4683350" cy="2131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F1A7E-D4B4-C9A9-72BD-ABB2D8E6DA80}"/>
              </a:ext>
            </a:extLst>
          </p:cNvPr>
          <p:cNvSpPr txBox="1"/>
          <p:nvPr/>
        </p:nvSpPr>
        <p:spPr>
          <a:xfrm>
            <a:off x="6959339" y="1407624"/>
            <a:ext cx="21423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Median OS= 47mo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715889-98F0-A1B4-EDF1-4BFB45F7E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977" y="2566780"/>
            <a:ext cx="4683350" cy="21433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AE09F9-98D2-27F9-606F-58C50D7AC842}"/>
              </a:ext>
            </a:extLst>
          </p:cNvPr>
          <p:cNvSpPr txBox="1"/>
          <p:nvPr/>
        </p:nvSpPr>
        <p:spPr>
          <a:xfrm>
            <a:off x="6322423" y="3495929"/>
            <a:ext cx="28215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Median OS= not reached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24C1A1-4375-DF30-A4D9-3C1BA110F18F}"/>
              </a:ext>
            </a:extLst>
          </p:cNvPr>
          <p:cNvSpPr txBox="1"/>
          <p:nvPr/>
        </p:nvSpPr>
        <p:spPr>
          <a:xfrm>
            <a:off x="3687124" y="10943"/>
            <a:ext cx="1472703" cy="369332"/>
          </a:xfrm>
          <a:prstGeom prst="rect">
            <a:avLst/>
          </a:prstGeom>
          <a:solidFill>
            <a:srgbClr val="FFC82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/>
              <a:t>Axi</a:t>
            </a:r>
            <a:r>
              <a:rPr lang="en-US" sz="1800" dirty="0"/>
              <a:t>/</a:t>
            </a:r>
            <a:r>
              <a:rPr lang="en-US" sz="1800" dirty="0" err="1"/>
              <a:t>Pembro</a:t>
            </a:r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AD1651-88DD-4905-C1DD-6307C02B637D}"/>
              </a:ext>
            </a:extLst>
          </p:cNvPr>
          <p:cNvSpPr txBox="1"/>
          <p:nvPr/>
        </p:nvSpPr>
        <p:spPr>
          <a:xfrm>
            <a:off x="3762463" y="2422811"/>
            <a:ext cx="1472703" cy="369332"/>
          </a:xfrm>
          <a:prstGeom prst="rect">
            <a:avLst/>
          </a:prstGeom>
          <a:solidFill>
            <a:srgbClr val="FFC82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Len/</a:t>
            </a:r>
            <a:r>
              <a:rPr lang="en-US" sz="1800" dirty="0" err="1"/>
              <a:t>Pembro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547056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597499-EEDE-F987-43D8-F916B2C78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13"/>
          <a:stretch/>
        </p:blipFill>
        <p:spPr>
          <a:xfrm>
            <a:off x="-77312" y="1127427"/>
            <a:ext cx="3647826" cy="24045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15358D-1083-2D87-3E37-62075D95B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Durable Response off Therapy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B30B6-CEE5-85CB-ABBC-0A518164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891" y="2353244"/>
            <a:ext cx="4131999" cy="1880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3F6CBB-48AF-DE05-E868-6528DC48BC90}"/>
              </a:ext>
            </a:extLst>
          </p:cNvPr>
          <p:cNvSpPr txBox="1"/>
          <p:nvPr/>
        </p:nvSpPr>
        <p:spPr>
          <a:xfrm>
            <a:off x="2270463" y="1568703"/>
            <a:ext cx="539931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At 42 </a:t>
            </a:r>
            <a:r>
              <a:rPr lang="en-US" sz="1800" dirty="0" err="1"/>
              <a:t>mo</a:t>
            </a:r>
            <a:r>
              <a:rPr lang="en-US" sz="1800" dirty="0"/>
              <a:t>, 18% of </a:t>
            </a:r>
            <a:r>
              <a:rPr lang="en-US" sz="1800" dirty="0" err="1"/>
              <a:t>ipi</a:t>
            </a:r>
            <a:r>
              <a:rPr lang="en-US" sz="1800" dirty="0"/>
              <a:t>/</a:t>
            </a:r>
            <a:r>
              <a:rPr lang="en-US" sz="1800" dirty="0" err="1"/>
              <a:t>nivo</a:t>
            </a:r>
            <a:r>
              <a:rPr lang="en-US" sz="1800" dirty="0"/>
              <a:t> pts are alive and treatment free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7BD6D-C5A8-74CD-0234-2362B9BD525B}"/>
              </a:ext>
            </a:extLst>
          </p:cNvPr>
          <p:cNvSpPr txBox="1"/>
          <p:nvPr/>
        </p:nvSpPr>
        <p:spPr>
          <a:xfrm>
            <a:off x="4423475" y="3162680"/>
            <a:ext cx="1472703" cy="369332"/>
          </a:xfrm>
          <a:prstGeom prst="rect">
            <a:avLst/>
          </a:prstGeom>
          <a:solidFill>
            <a:srgbClr val="FFC82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/>
              <a:t>Axi</a:t>
            </a:r>
            <a:r>
              <a:rPr lang="en-US" sz="1800" dirty="0"/>
              <a:t>/</a:t>
            </a:r>
            <a:r>
              <a:rPr lang="en-US" sz="1800" dirty="0" err="1"/>
              <a:t>Pembro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97DA8-1EDF-994F-A1E4-8260EAAD1C7A}"/>
              </a:ext>
            </a:extLst>
          </p:cNvPr>
          <p:cNvSpPr txBox="1"/>
          <p:nvPr/>
        </p:nvSpPr>
        <p:spPr>
          <a:xfrm>
            <a:off x="404472" y="2370661"/>
            <a:ext cx="103727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/>
              <a:t>Ipi</a:t>
            </a:r>
            <a:r>
              <a:rPr lang="en-US" sz="1800" dirty="0"/>
              <a:t>/</a:t>
            </a:r>
            <a:r>
              <a:rPr lang="en-US" sz="1800" dirty="0" err="1"/>
              <a:t>Nivo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93832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E43BC3-672D-24DC-CC75-0B51AD1C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233" y="-53788"/>
            <a:ext cx="9582898" cy="434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357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257E6-08F4-8B2B-7B2C-CD20FA21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347" y="440101"/>
            <a:ext cx="7886700" cy="993775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Response Rate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1B4B47E-AAF8-62A2-4184-613F6EAE44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17964"/>
              </p:ext>
            </p:extLst>
          </p:nvPr>
        </p:nvGraphicFramePr>
        <p:xfrm>
          <a:off x="1036320" y="1542188"/>
          <a:ext cx="728907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7815">
                  <a:extLst>
                    <a:ext uri="{9D8B030D-6E8A-4147-A177-3AD203B41FA5}">
                      <a16:colId xmlns:a16="http://schemas.microsoft.com/office/drawing/2014/main" val="4042839130"/>
                    </a:ext>
                  </a:extLst>
                </a:gridCol>
                <a:gridCol w="1457815">
                  <a:extLst>
                    <a:ext uri="{9D8B030D-6E8A-4147-A177-3AD203B41FA5}">
                      <a16:colId xmlns:a16="http://schemas.microsoft.com/office/drawing/2014/main" val="3243412280"/>
                    </a:ext>
                  </a:extLst>
                </a:gridCol>
                <a:gridCol w="1457815">
                  <a:extLst>
                    <a:ext uri="{9D8B030D-6E8A-4147-A177-3AD203B41FA5}">
                      <a16:colId xmlns:a16="http://schemas.microsoft.com/office/drawing/2014/main" val="3898494192"/>
                    </a:ext>
                  </a:extLst>
                </a:gridCol>
                <a:gridCol w="1457815">
                  <a:extLst>
                    <a:ext uri="{9D8B030D-6E8A-4147-A177-3AD203B41FA5}">
                      <a16:colId xmlns:a16="http://schemas.microsoft.com/office/drawing/2014/main" val="1267053079"/>
                    </a:ext>
                  </a:extLst>
                </a:gridCol>
                <a:gridCol w="1457815">
                  <a:extLst>
                    <a:ext uri="{9D8B030D-6E8A-4147-A177-3AD203B41FA5}">
                      <a16:colId xmlns:a16="http://schemas.microsoft.com/office/drawing/2014/main" val="9391679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Ipi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Nivo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Axi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Pembro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Cabo/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Nivo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Len/Pem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237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42%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71%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993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687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507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7325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0F5B2-9ACF-22E0-051B-C87922320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Toxicity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FB2255-4819-5F31-B964-5BA00DE73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2765"/>
            <a:ext cx="6170023" cy="32445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C4E11B-F61B-FC39-B7F6-43FCE8031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95" y="3823005"/>
            <a:ext cx="4897933" cy="13252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A96606-4B26-4416-4A88-D3C2CFBE20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423"/>
          <a:stretch/>
        </p:blipFill>
        <p:spPr>
          <a:xfrm>
            <a:off x="6806661" y="723198"/>
            <a:ext cx="1131036" cy="19584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5DD867-432E-28E8-BF82-2486B3432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3313" y="443722"/>
            <a:ext cx="1242599" cy="11140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5485A8-3D86-BCB2-1BD7-1BA899D6F733}"/>
              </a:ext>
            </a:extLst>
          </p:cNvPr>
          <p:cNvSpPr txBox="1"/>
          <p:nvPr/>
        </p:nvSpPr>
        <p:spPr>
          <a:xfrm>
            <a:off x="5646240" y="2116572"/>
            <a:ext cx="103727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TKI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EEEEE7-F3ED-FA4C-ECCF-44DE577D1F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100" y="1756470"/>
            <a:ext cx="1152245" cy="11863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995B66-1A37-F2BD-0A76-44ECAC4D62D2}"/>
              </a:ext>
            </a:extLst>
          </p:cNvPr>
          <p:cNvSpPr txBox="1"/>
          <p:nvPr/>
        </p:nvSpPr>
        <p:spPr>
          <a:xfrm>
            <a:off x="5620" y="1005514"/>
            <a:ext cx="564062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Higher chance of IRAEs w </a:t>
            </a:r>
            <a:r>
              <a:rPr lang="en-US" sz="1800" dirty="0" err="1"/>
              <a:t>ipi</a:t>
            </a:r>
            <a:r>
              <a:rPr lang="en-US" sz="1800" dirty="0"/>
              <a:t>/</a:t>
            </a:r>
            <a:r>
              <a:rPr lang="en-US" sz="1800" dirty="0" err="1"/>
              <a:t>nivo</a:t>
            </a:r>
            <a:r>
              <a:rPr lang="en-US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35% require prednisone vs ~20% w </a:t>
            </a:r>
            <a:r>
              <a:rPr lang="en-US" sz="1800" dirty="0" err="1"/>
              <a:t>cabo</a:t>
            </a:r>
            <a:r>
              <a:rPr lang="en-US" sz="1800" dirty="0"/>
              <a:t>/</a:t>
            </a:r>
            <a:r>
              <a:rPr lang="en-US" sz="1800" dirty="0" err="1"/>
              <a:t>nivo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408446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485955-61E0-D483-279D-4D96F14175C4}"/>
              </a:ext>
            </a:extLst>
          </p:cNvPr>
          <p:cNvSpPr/>
          <p:nvPr/>
        </p:nvSpPr>
        <p:spPr>
          <a:xfrm rot="1648829">
            <a:off x="540902" y="2216082"/>
            <a:ext cx="7992532" cy="371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E9C7A1-BA6F-88B9-6DEC-45585B3E9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Ipi</a:t>
            </a:r>
            <a:r>
              <a:rPr lang="en-US" dirty="0">
                <a:solidFill>
                  <a:schemeClr val="accent2"/>
                </a:solidFill>
              </a:rPr>
              <a:t>/</a:t>
            </a:r>
            <a:r>
              <a:rPr lang="en-US" dirty="0" err="1">
                <a:solidFill>
                  <a:schemeClr val="accent2"/>
                </a:solidFill>
              </a:rPr>
              <a:t>Nivo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810E6C-FE31-4021-B6CD-34A1A17BCBC7}"/>
              </a:ext>
            </a:extLst>
          </p:cNvPr>
          <p:cNvSpPr txBox="1"/>
          <p:nvPr/>
        </p:nvSpPr>
        <p:spPr>
          <a:xfrm>
            <a:off x="200298" y="274638"/>
            <a:ext cx="3492136" cy="29854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Pro: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Potential for off treatment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Preserves other options for progression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Avoids continued TKI toxicity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Less confusion re: which treatment is causing benefit/toxicity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28AF8-FCEE-C2E7-4E12-D62029CB9CB5}"/>
              </a:ext>
            </a:extLst>
          </p:cNvPr>
          <p:cNvSpPr txBox="1"/>
          <p:nvPr/>
        </p:nvSpPr>
        <p:spPr>
          <a:xfrm>
            <a:off x="6879779" y="3537070"/>
            <a:ext cx="199425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Con: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 Lower RR </a:t>
            </a:r>
          </a:p>
        </p:txBody>
      </p:sp>
    </p:spTree>
    <p:extLst>
      <p:ext uri="{BB962C8B-B14F-4D97-AF65-F5344CB8AC3E}">
        <p14:creationId xmlns:p14="http://schemas.microsoft.com/office/powerpoint/2010/main" val="18775537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47573" y="850767"/>
            <a:ext cx="8426919" cy="2915920"/>
          </a:xfrm>
        </p:spPr>
        <p:txBody>
          <a:bodyPr/>
          <a:lstStyle/>
          <a:p>
            <a:pPr algn="l" rtl="0"/>
            <a:r>
              <a:rPr lang="en-US" sz="1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44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y.o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 with metastatic RCC. 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Presented with weight loss and anemia . CT AP showed a 10cm L sided kidney mass and sub-cm lung nodules. Underwent nephrectomy showing an 11cm clear cell RCC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CT 2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after diagnosis showed growth in lung nodules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Karnofsky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PS &gt;80%,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hgb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platelet, neutrophil and calcium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wnl</a:t>
            </a: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 rtl="0"/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l" rtl="0"/>
            <a:endParaRPr lang="en-US" sz="18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 rtl="0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rtl="0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pPr algn="l"/>
            <a:r>
              <a:rPr lang="en-US" dirty="0"/>
              <a:t>Case Presentation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4C59B-A487-4EFC-B231-164AA0832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918" y="2574131"/>
            <a:ext cx="3295650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129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8442" y="857436"/>
            <a:ext cx="8475044" cy="1625882"/>
          </a:xfrm>
        </p:spPr>
        <p:txBody>
          <a:bodyPr/>
          <a:lstStyle/>
          <a:p>
            <a:pPr algn="l" rtl="0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61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yo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had a nephrectomy for a pT3b clear cell RCC in 2020. </a:t>
            </a:r>
          </a:p>
          <a:p>
            <a:pPr algn="l" rtl="0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2021 develop back pain and R leg weakness.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CT CAP showed widespread lung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mets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destructive lesions in T7, T8, T9 and L3 with the T8 lesion causing cortical breakthrough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Karnofsky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PS &lt;80%,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hgb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10.4,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plt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, neutrophils and calcium normal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 rtl="0"/>
            <a:endParaRPr lang="en-US" sz="1800" b="0" i="0" u="none" strike="noStrike" baseline="0" dirty="0">
              <a:solidFill>
                <a:srgbClr val="000000"/>
              </a:solidFill>
              <a:latin typeface="inheri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pPr algn="l"/>
            <a:r>
              <a:rPr lang="en-US" dirty="0"/>
              <a:t>Case Presentation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223420-4D94-4F07-BEEC-1861C4DC4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927" y="2574131"/>
            <a:ext cx="3093217" cy="2184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0F7F24-23AC-49CC-87A9-BD1DD5A7B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139" y="2525700"/>
            <a:ext cx="2455746" cy="228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066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5C56F6-3F3E-4D0F-96B8-438FF9DA4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822961"/>
            <a:ext cx="7986562" cy="509069"/>
          </a:xfrm>
        </p:spPr>
        <p:txBody>
          <a:bodyPr/>
          <a:lstStyle/>
          <a:p>
            <a:r>
              <a:rPr lang="en-US" sz="2000" dirty="0"/>
              <a:t>44 </a:t>
            </a:r>
            <a:r>
              <a:rPr lang="en-US" sz="2000" dirty="0" err="1"/>
              <a:t>yo</a:t>
            </a:r>
            <a:r>
              <a:rPr lang="en-US" sz="2000" dirty="0"/>
              <a:t> s/p nephrectomy now w/ small growing lung nodules</a:t>
            </a:r>
          </a:p>
          <a:p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E25A8-E344-40C4-A01A-319868058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91063" y="1547864"/>
            <a:ext cx="4457300" cy="2350260"/>
          </a:xfrm>
        </p:spPr>
        <p:txBody>
          <a:bodyPr/>
          <a:lstStyle/>
          <a:p>
            <a:r>
              <a:rPr lang="en-US" sz="2000" dirty="0"/>
              <a:t>Low volume disease and Young</a:t>
            </a:r>
            <a:r>
              <a:rPr lang="en-US" sz="2000" dirty="0">
                <a:sym typeface="Wingdings" panose="05000000000000000000" pitchFamily="2" charset="2"/>
              </a:rPr>
              <a:t>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Willing to  “roll the dice”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Trading off chance of progressive disease w/ chance of long term durable control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If he gets a CR he could come off therapy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35FF62-E364-4A2E-94C8-7C6F0C6C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Translating Data to Clinical Practice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4C20E-490C-4F66-BA58-1D7E609E0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46" y="1281230"/>
            <a:ext cx="1502509" cy="2535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DA7976-2383-499A-BE75-711B23497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771" y="1774685"/>
            <a:ext cx="2716229" cy="16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849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E25A8-E344-40C4-A01A-319868058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5030" y="829729"/>
            <a:ext cx="8053939" cy="2936240"/>
          </a:xfrm>
        </p:spPr>
        <p:txBody>
          <a:bodyPr/>
          <a:lstStyle/>
          <a:p>
            <a:r>
              <a:rPr lang="en-US" sz="2000" dirty="0"/>
              <a:t>61 </a:t>
            </a:r>
            <a:r>
              <a:rPr lang="en-US" sz="2000" dirty="0" err="1"/>
              <a:t>yo</a:t>
            </a:r>
            <a:r>
              <a:rPr lang="en-US" sz="2000" dirty="0"/>
              <a:t> s/p nephrectomy with widespread lung </a:t>
            </a:r>
            <a:r>
              <a:rPr lang="en-US" sz="2000" dirty="0" err="1"/>
              <a:t>mets</a:t>
            </a:r>
            <a:r>
              <a:rPr lang="en-US" sz="2000" dirty="0"/>
              <a:t> and bone </a:t>
            </a:r>
            <a:r>
              <a:rPr lang="en-US" sz="2000" dirty="0" err="1"/>
              <a:t>mets</a:t>
            </a:r>
            <a:r>
              <a:rPr lang="en-US" sz="2000" dirty="0"/>
              <a:t> w/ bone pain from </a:t>
            </a:r>
            <a:r>
              <a:rPr lang="en-US" sz="2000" dirty="0" err="1"/>
              <a:t>mets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335FF62-E364-4A2E-94C8-7C6F0C6C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Translating Data to Clinical Practice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225CF1-84E8-419B-BA45-425BB82D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30" y="1617020"/>
            <a:ext cx="1260098" cy="254269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654FBB-8FF0-4BF5-9934-FBA36865487B}"/>
              </a:ext>
            </a:extLst>
          </p:cNvPr>
          <p:cNvSpPr txBox="1">
            <a:spLocks/>
          </p:cNvSpPr>
          <p:nvPr/>
        </p:nvSpPr>
        <p:spPr bwMode="auto">
          <a:xfrm>
            <a:off x="2081365" y="1787154"/>
            <a:ext cx="4457300" cy="235026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kern="0" dirty="0"/>
              <a:t>Symptomatic</a:t>
            </a:r>
            <a:endParaRPr lang="en-US" sz="2000" kern="0" dirty="0">
              <a:sym typeface="Wingdings" panose="05000000000000000000" pitchFamily="2" charset="2"/>
            </a:endParaRPr>
          </a:p>
          <a:p>
            <a:pPr lvl="1"/>
            <a:r>
              <a:rPr lang="en-US" sz="1600" kern="0" dirty="0">
                <a:sym typeface="Wingdings" panose="05000000000000000000" pitchFamily="2" charset="2"/>
              </a:rPr>
              <a:t>Not willing to  “roll the dice”</a:t>
            </a:r>
          </a:p>
          <a:p>
            <a:pPr lvl="1"/>
            <a:r>
              <a:rPr lang="en-US" sz="1600" kern="0" dirty="0">
                <a:sym typeface="Wingdings" panose="05000000000000000000" pitchFamily="2" charset="2"/>
              </a:rPr>
              <a:t>Need a response and can’t take chance he might be in the 20% primary progressor group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2A5BF2-6D4A-4844-B5EC-9127E82E4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860" y="2082180"/>
            <a:ext cx="2492140" cy="176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15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0CCCF6-C030-D076-6B43-FA6A88DF5F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5422" y="2574132"/>
            <a:ext cx="5331823" cy="1196680"/>
          </a:xfrm>
          <a:ln>
            <a:solidFill>
              <a:srgbClr val="FF0000"/>
            </a:solidFill>
          </a:ln>
        </p:spPr>
        <p:txBody>
          <a:bodyPr/>
          <a:lstStyle/>
          <a:p>
            <a:pPr marL="514350" indent="-514350">
              <a:buAutoNum type="arabicParenR"/>
            </a:pPr>
            <a:r>
              <a:rPr lang="en-US" sz="2000" dirty="0"/>
              <a:t>Do we need to treat at all?</a:t>
            </a:r>
          </a:p>
          <a:p>
            <a:pPr marL="514350" indent="-514350">
              <a:buAutoNum type="arabicParenR"/>
            </a:pPr>
            <a:r>
              <a:rPr lang="en-US" sz="2000" dirty="0"/>
              <a:t>Can we do </a:t>
            </a:r>
            <a:r>
              <a:rPr lang="en-US" sz="2000" dirty="0" err="1"/>
              <a:t>oligomet</a:t>
            </a:r>
            <a:r>
              <a:rPr lang="en-US" sz="2000" dirty="0"/>
              <a:t> treatment?</a:t>
            </a:r>
          </a:p>
          <a:p>
            <a:pPr marL="514350" indent="-514350">
              <a:buAutoNum type="arabicParenR"/>
            </a:pPr>
            <a:r>
              <a:rPr lang="en-US" sz="2000" dirty="0"/>
              <a:t>Is </a:t>
            </a:r>
            <a:r>
              <a:rPr lang="en-US" sz="2000" dirty="0" err="1"/>
              <a:t>Ipi</a:t>
            </a:r>
            <a:r>
              <a:rPr lang="en-US" sz="2000" dirty="0"/>
              <a:t>/</a:t>
            </a:r>
            <a:r>
              <a:rPr lang="en-US" sz="2000" dirty="0" err="1"/>
              <a:t>nivo</a:t>
            </a:r>
            <a:r>
              <a:rPr lang="en-US" sz="2000" dirty="0"/>
              <a:t> contraindicated?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87EA45-C68A-9D40-2357-65D6C2B82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Favorable Risk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20D62F5-D2D6-BC2D-E43A-F905D4F41EC2}"/>
              </a:ext>
            </a:extLst>
          </p:cNvPr>
          <p:cNvSpPr txBox="1">
            <a:spLocks/>
          </p:cNvSpPr>
          <p:nvPr/>
        </p:nvSpPr>
        <p:spPr bwMode="auto">
          <a:xfrm>
            <a:off x="394061" y="701790"/>
            <a:ext cx="6058990" cy="142310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b="1" kern="0" dirty="0"/>
              <a:t>Different Type of Disease</a:t>
            </a:r>
          </a:p>
          <a:p>
            <a:pPr marL="457200" indent="-457200">
              <a:buAutoNum type="alphaLcParenR"/>
            </a:pPr>
            <a:r>
              <a:rPr lang="en-US" sz="2000" kern="0" dirty="0"/>
              <a:t>May do well no matter what we do</a:t>
            </a:r>
          </a:p>
          <a:p>
            <a:pPr marL="457200" indent="-457200">
              <a:buAutoNum type="alphaLcParenR"/>
            </a:pPr>
            <a:r>
              <a:rPr lang="en-US" sz="2000" kern="0" dirty="0"/>
              <a:t>Some may be less immunotherapy responsive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1C3CFEF-0A5D-20FE-6F34-3D97623D58E5}"/>
              </a:ext>
            </a:extLst>
          </p:cNvPr>
          <p:cNvSpPr/>
          <p:nvPr/>
        </p:nvSpPr>
        <p:spPr bwMode="auto">
          <a:xfrm>
            <a:off x="4310743" y="1896054"/>
            <a:ext cx="1236618" cy="69549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18256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C659BA-16B9-0A4A-18B5-852AEF9A3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Favorable Risk: Watch and Wait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E1D03F-47B2-5C3B-1E07-F8AC6D64A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29" y="822961"/>
            <a:ext cx="8458200" cy="2095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402312-D70E-3DF6-E653-9DE772C16ADA}"/>
              </a:ext>
            </a:extLst>
          </p:cNvPr>
          <p:cNvSpPr txBox="1"/>
          <p:nvPr/>
        </p:nvSpPr>
        <p:spPr>
          <a:xfrm>
            <a:off x="1541417" y="3195460"/>
            <a:ext cx="594795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ElsevierGulliver"/>
              </a:rPr>
              <a:t> median time on surveillance = 14·9 months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869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E4BE5E-EA39-DF89-5E6D-1F20A42D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Oligometastatic Treatment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EB170F-F9A8-63B8-EB64-A5BA08427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" y="1026780"/>
            <a:ext cx="3939812" cy="23339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F43E53-429F-4A49-3A97-2BCDBCA3BBEA}"/>
              </a:ext>
            </a:extLst>
          </p:cNvPr>
          <p:cNvSpPr txBox="1"/>
          <p:nvPr/>
        </p:nvSpPr>
        <p:spPr>
          <a:xfrm>
            <a:off x="4293327" y="2642515"/>
            <a:ext cx="460683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1-year systemic therapy-free survival probability of 82%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6B1912-D31F-D452-4780-5D816CDC6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149" y="1090046"/>
            <a:ext cx="5064851" cy="120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92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567E0-9FB4-E2D0-F57B-56251EA6F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612" y="1253778"/>
            <a:ext cx="9045387" cy="2647662"/>
          </a:xfrm>
        </p:spPr>
        <p:txBody>
          <a:bodyPr/>
          <a:lstStyle/>
          <a:p>
            <a:pPr marL="0" indent="0" algn="ctr">
              <a:buNone/>
            </a:pPr>
            <a:r>
              <a:rPr lang="en-US" b="1">
                <a:solidFill>
                  <a:srgbClr val="002E51"/>
                </a:solidFill>
                <a:cs typeface="Arial"/>
              </a:rPr>
              <a:t>Ulka Vaishampayan</a:t>
            </a:r>
            <a:r>
              <a:rPr lang="en-US" sz="2800" b="1">
                <a:solidFill>
                  <a:srgbClr val="002E51"/>
                </a:solidFill>
                <a:cs typeface="Arial"/>
              </a:rPr>
              <a:t>, MD</a:t>
            </a:r>
            <a:endParaRPr lang="en-US">
              <a:cs typeface="Arial"/>
            </a:endParaRPr>
          </a:p>
          <a:p>
            <a:pPr marL="0" indent="0" algn="ctr">
              <a:buNone/>
            </a:pPr>
            <a:r>
              <a:rPr lang="en-US" sz="2100" dirty="0">
                <a:solidFill>
                  <a:srgbClr val="002E51"/>
                </a:solidFill>
                <a:cs typeface="Arial"/>
              </a:rPr>
              <a:t>Professor of Internal Medicine 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0" indent="0" algn="ctr">
              <a:buNone/>
            </a:pPr>
            <a:r>
              <a:rPr lang="en-US" sz="2100">
                <a:solidFill>
                  <a:srgbClr val="002E51"/>
                </a:solidFill>
                <a:cs typeface="Arial"/>
              </a:rPr>
              <a:t> Director of the Phase 1 Program</a:t>
            </a:r>
            <a:endParaRPr lang="en-US"/>
          </a:p>
          <a:p>
            <a:pPr marL="0" indent="0" algn="ctr">
              <a:buNone/>
            </a:pPr>
            <a:r>
              <a:rPr lang="en-US" sz="2100">
                <a:solidFill>
                  <a:srgbClr val="002E51"/>
                </a:solidFill>
                <a:cs typeface="Arial"/>
              </a:rPr>
              <a:t>University of Michigan Health Rogel Cancer Center</a:t>
            </a:r>
            <a:endParaRPr lang="en-US">
              <a:cs typeface="Arial"/>
            </a:endParaRPr>
          </a:p>
          <a:p>
            <a:pPr marL="0" indent="0" algn="ctr">
              <a:buNone/>
            </a:pPr>
            <a:r>
              <a:rPr lang="en-US" sz="2100">
                <a:solidFill>
                  <a:srgbClr val="002E51"/>
                </a:solidFill>
              </a:rPr>
              <a:t>Ann Arbor, MI</a:t>
            </a:r>
            <a:endParaRPr lang="en-US" sz="21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5A5EB2-7AC2-92C2-D216-90AAF7FA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Chair</a:t>
            </a:r>
          </a:p>
        </p:txBody>
      </p:sp>
    </p:spTree>
    <p:extLst>
      <p:ext uri="{BB962C8B-B14F-4D97-AF65-F5344CB8AC3E}">
        <p14:creationId xmlns:p14="http://schemas.microsoft.com/office/powerpoint/2010/main" val="32103023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D95A18-FFED-641F-3D06-EEAD7000D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Ipi</a:t>
            </a:r>
            <a:r>
              <a:rPr lang="en-US" dirty="0"/>
              <a:t>/</a:t>
            </a:r>
            <a:r>
              <a:rPr lang="en-US" dirty="0" err="1"/>
              <a:t>Nivo</a:t>
            </a:r>
            <a:r>
              <a:rPr lang="en-US" dirty="0"/>
              <a:t> in Favorable Risk?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8F623A-9DF7-5999-25E1-A5F9CAF0FD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55524"/>
          <a:stretch/>
        </p:blipFill>
        <p:spPr>
          <a:xfrm>
            <a:off x="2235925" y="1122536"/>
            <a:ext cx="3810000" cy="182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020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68126D-E566-39D0-ABCD-941F4820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Ipi</a:t>
            </a:r>
            <a:r>
              <a:rPr lang="en-US" dirty="0"/>
              <a:t>/</a:t>
            </a:r>
            <a:r>
              <a:rPr lang="en-US" dirty="0" err="1"/>
              <a:t>Nivo</a:t>
            </a:r>
            <a:r>
              <a:rPr lang="en-US" dirty="0"/>
              <a:t>: Favorable Risk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312C5-AC51-9428-9DBE-20333A706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" y="1502842"/>
            <a:ext cx="3581400" cy="2543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FFBC60-30CB-E19A-57CA-5F5DF980A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420" y="1102246"/>
            <a:ext cx="3219450" cy="3057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93D2E6-D151-7046-1EC0-CF98C0E7C753}"/>
              </a:ext>
            </a:extLst>
          </p:cNvPr>
          <p:cNvSpPr/>
          <p:nvPr/>
        </p:nvSpPr>
        <p:spPr bwMode="auto">
          <a:xfrm>
            <a:off x="304800" y="2943497"/>
            <a:ext cx="6244046" cy="322217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84829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1123C2-24F1-866C-F184-DA8974EB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Survival- Favorable Risk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5107CCD-16C9-0DC1-C742-14F337C886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55641"/>
          <a:stretch/>
        </p:blipFill>
        <p:spPr>
          <a:xfrm>
            <a:off x="5117310" y="827349"/>
            <a:ext cx="2706624" cy="258708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C83FC-3841-E4D9-C7EB-9CB4F9E7A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04" y="777431"/>
            <a:ext cx="2311911" cy="1818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7AB6D-1B45-68E3-5415-B0FB41360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771" y="2652596"/>
            <a:ext cx="3157519" cy="2191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5F11D2-204F-B1C0-D1E8-DB1708131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79" y="2596077"/>
            <a:ext cx="3282618" cy="18186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D37F03-CF82-13A1-D8E0-FCA7082212BB}"/>
              </a:ext>
            </a:extLst>
          </p:cNvPr>
          <p:cNvSpPr txBox="1"/>
          <p:nvPr/>
        </p:nvSpPr>
        <p:spPr>
          <a:xfrm>
            <a:off x="-5690" y="569576"/>
            <a:ext cx="103727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/>
              <a:t>Ipi</a:t>
            </a:r>
            <a:r>
              <a:rPr lang="en-US" sz="1800" dirty="0"/>
              <a:t>/</a:t>
            </a:r>
            <a:r>
              <a:rPr lang="en-US" sz="1800" dirty="0" err="1"/>
              <a:t>Nivo</a:t>
            </a: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291054-A49D-FE32-4425-E324D6186957}"/>
              </a:ext>
            </a:extLst>
          </p:cNvPr>
          <p:cNvSpPr txBox="1"/>
          <p:nvPr/>
        </p:nvSpPr>
        <p:spPr>
          <a:xfrm>
            <a:off x="-102191" y="2649093"/>
            <a:ext cx="1472703" cy="369332"/>
          </a:xfrm>
          <a:prstGeom prst="rect">
            <a:avLst/>
          </a:prstGeom>
          <a:solidFill>
            <a:srgbClr val="FFC82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Cabo/</a:t>
            </a:r>
            <a:r>
              <a:rPr lang="en-US" sz="1800" dirty="0" err="1"/>
              <a:t>Nivo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5E1EBE-D2AF-5EAE-87BD-4DB692861986}"/>
              </a:ext>
            </a:extLst>
          </p:cNvPr>
          <p:cNvSpPr txBox="1"/>
          <p:nvPr/>
        </p:nvSpPr>
        <p:spPr>
          <a:xfrm>
            <a:off x="4026691" y="685522"/>
            <a:ext cx="1472703" cy="369332"/>
          </a:xfrm>
          <a:prstGeom prst="rect">
            <a:avLst/>
          </a:prstGeom>
          <a:solidFill>
            <a:srgbClr val="FFC82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/>
              <a:t>Axi</a:t>
            </a:r>
            <a:r>
              <a:rPr lang="en-US" sz="1800" dirty="0"/>
              <a:t>/</a:t>
            </a:r>
            <a:r>
              <a:rPr lang="en-US" sz="1800" dirty="0" err="1"/>
              <a:t>Pembro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584FA-6D5F-01E3-1E21-AE31228F5624}"/>
              </a:ext>
            </a:extLst>
          </p:cNvPr>
          <p:cNvSpPr txBox="1"/>
          <p:nvPr/>
        </p:nvSpPr>
        <p:spPr>
          <a:xfrm>
            <a:off x="3908217" y="2792143"/>
            <a:ext cx="1472703" cy="369332"/>
          </a:xfrm>
          <a:prstGeom prst="rect">
            <a:avLst/>
          </a:prstGeom>
          <a:solidFill>
            <a:srgbClr val="FFC82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Len/</a:t>
            </a:r>
            <a:r>
              <a:rPr lang="en-US" sz="1800" dirty="0" err="1"/>
              <a:t>Pembro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191051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5F3D1A-9579-12A8-E7E8-07228BEC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Survival- Favorable Risk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9E57E-0AF7-AF87-7EBA-13F8AF72A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892" y="1258649"/>
            <a:ext cx="3131414" cy="2463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F77648-9495-10E3-F734-DB3308807BE2}"/>
              </a:ext>
            </a:extLst>
          </p:cNvPr>
          <p:cNvSpPr txBox="1"/>
          <p:nvPr/>
        </p:nvSpPr>
        <p:spPr>
          <a:xfrm>
            <a:off x="4618465" y="1443315"/>
            <a:ext cx="327356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19.5% were treatment-free at 42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mo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AA6EA-7EDD-6B38-E25B-735D864D1EC7}"/>
              </a:ext>
            </a:extLst>
          </p:cNvPr>
          <p:cNvSpPr txBox="1"/>
          <p:nvPr/>
        </p:nvSpPr>
        <p:spPr>
          <a:xfrm>
            <a:off x="1541761" y="1258649"/>
            <a:ext cx="134699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/>
              <a:t>Ipi</a:t>
            </a:r>
            <a:r>
              <a:rPr lang="en-US" sz="1800" dirty="0"/>
              <a:t>/</a:t>
            </a:r>
            <a:r>
              <a:rPr lang="en-US" sz="1800" dirty="0" err="1"/>
              <a:t>Nivo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237273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DDCCC0-F944-B9FA-520A-13A873E3C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treat?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D26CAFC-3AFA-617F-A440-8F137F7F95FF}"/>
              </a:ext>
            </a:extLst>
          </p:cNvPr>
          <p:cNvSpPr/>
          <p:nvPr/>
        </p:nvSpPr>
        <p:spPr bwMode="auto">
          <a:xfrm>
            <a:off x="344448" y="2794858"/>
            <a:ext cx="8003177" cy="92310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DD0A9-9778-8285-DC59-6FE245E4FC57}"/>
              </a:ext>
            </a:extLst>
          </p:cNvPr>
          <p:cNvSpPr txBox="1"/>
          <p:nvPr/>
        </p:nvSpPr>
        <p:spPr>
          <a:xfrm>
            <a:off x="-140027" y="2425526"/>
            <a:ext cx="18269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Favorable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4BB396-71C0-82D7-01B1-EB896D22743F}"/>
              </a:ext>
            </a:extLst>
          </p:cNvPr>
          <p:cNvSpPr txBox="1"/>
          <p:nvPr/>
        </p:nvSpPr>
        <p:spPr>
          <a:xfrm>
            <a:off x="3432552" y="2398087"/>
            <a:ext cx="18269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Int/Poor 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47300B-E63D-41C3-2415-84F42ACF9F1F}"/>
              </a:ext>
            </a:extLst>
          </p:cNvPr>
          <p:cNvSpPr txBox="1"/>
          <p:nvPr/>
        </p:nvSpPr>
        <p:spPr>
          <a:xfrm>
            <a:off x="3988981" y="3071746"/>
            <a:ext cx="1000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/>
              <a:t>Ipi</a:t>
            </a:r>
            <a:r>
              <a:rPr lang="en-US" sz="1800" dirty="0"/>
              <a:t>/</a:t>
            </a:r>
            <a:r>
              <a:rPr lang="en-US" sz="1800" dirty="0" err="1"/>
              <a:t>Nivo</a:t>
            </a: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339942-A90F-F087-C0C2-5442E1074760}"/>
              </a:ext>
            </a:extLst>
          </p:cNvPr>
          <p:cNvSpPr txBox="1"/>
          <p:nvPr/>
        </p:nvSpPr>
        <p:spPr>
          <a:xfrm>
            <a:off x="6979118" y="3039401"/>
            <a:ext cx="231854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TKI/immunotherapy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41C75D-EF24-024B-8C0F-D890A0D6D569}"/>
              </a:ext>
            </a:extLst>
          </p:cNvPr>
          <p:cNvSpPr txBox="1"/>
          <p:nvPr/>
        </p:nvSpPr>
        <p:spPr>
          <a:xfrm>
            <a:off x="365300" y="3071746"/>
            <a:ext cx="12806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Depends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41A361-FDD7-A88B-8AD8-772409EFB619}"/>
              </a:ext>
            </a:extLst>
          </p:cNvPr>
          <p:cNvCxnSpPr>
            <a:cxnSpLocks/>
          </p:cNvCxnSpPr>
          <p:nvPr/>
        </p:nvCxnSpPr>
        <p:spPr bwMode="auto">
          <a:xfrm>
            <a:off x="1760046" y="2168434"/>
            <a:ext cx="0" cy="1884965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8A40DE-4ACA-64EB-1633-0897492C672D}"/>
              </a:ext>
            </a:extLst>
          </p:cNvPr>
          <p:cNvCxnSpPr>
            <a:cxnSpLocks/>
          </p:cNvCxnSpPr>
          <p:nvPr/>
        </p:nvCxnSpPr>
        <p:spPr bwMode="auto">
          <a:xfrm>
            <a:off x="6887450" y="2151865"/>
            <a:ext cx="9166" cy="1918101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8826025-8979-08DD-1C70-94BBFF9C5DF2}"/>
              </a:ext>
            </a:extLst>
          </p:cNvPr>
          <p:cNvSpPr txBox="1"/>
          <p:nvPr/>
        </p:nvSpPr>
        <p:spPr>
          <a:xfrm>
            <a:off x="7094276" y="2244199"/>
            <a:ext cx="196263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Int/Poor Risk with Significant Symptoms</a:t>
            </a:r>
          </a:p>
        </p:txBody>
      </p:sp>
    </p:spTree>
    <p:extLst>
      <p:ext uri="{BB962C8B-B14F-4D97-AF65-F5344CB8AC3E}">
        <p14:creationId xmlns:p14="http://schemas.microsoft.com/office/powerpoint/2010/main" val="12927421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10D919-94F7-7FC3-D1AB-F575F5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313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AA3BF1-95FA-82B3-329B-1D37988C4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" y="822961"/>
            <a:ext cx="4397257" cy="3359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2C786B-AD5C-98B0-9B4B-D42812B91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264" y="1476368"/>
            <a:ext cx="4624686" cy="1993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AAEF8D-1E00-A99E-ED19-2E7D3141091A}"/>
              </a:ext>
            </a:extLst>
          </p:cNvPr>
          <p:cNvSpPr txBox="1"/>
          <p:nvPr/>
        </p:nvSpPr>
        <p:spPr>
          <a:xfrm>
            <a:off x="400022" y="290547"/>
            <a:ext cx="18269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Int/Poor 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D6F34-DE64-2330-C162-07AC1EE0E715}"/>
              </a:ext>
            </a:extLst>
          </p:cNvPr>
          <p:cNvSpPr txBox="1"/>
          <p:nvPr/>
        </p:nvSpPr>
        <p:spPr>
          <a:xfrm>
            <a:off x="5887450" y="1291702"/>
            <a:ext cx="74791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PFS</a:t>
            </a:r>
          </a:p>
        </p:txBody>
      </p:sp>
    </p:spTree>
    <p:extLst>
      <p:ext uri="{BB962C8B-B14F-4D97-AF65-F5344CB8AC3E}">
        <p14:creationId xmlns:p14="http://schemas.microsoft.com/office/powerpoint/2010/main" val="156790651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32FB1D-FA8B-6044-F0E5-05D35AB88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313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AA8F0-773E-4E37-FD4F-8EAEA3EAD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3" y="822961"/>
            <a:ext cx="4674230" cy="3106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F9CE53-6A0A-75F3-CE3A-9BA23350426F}"/>
              </a:ext>
            </a:extLst>
          </p:cNvPr>
          <p:cNvSpPr txBox="1"/>
          <p:nvPr/>
        </p:nvSpPr>
        <p:spPr>
          <a:xfrm>
            <a:off x="5224006" y="1529102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 Dose Prednisone</a:t>
            </a:r>
          </a:p>
          <a:p>
            <a:r>
              <a:rPr lang="en-US" dirty="0" err="1"/>
              <a:t>Ipi</a:t>
            </a:r>
            <a:r>
              <a:rPr lang="en-US" dirty="0"/>
              <a:t>/</a:t>
            </a:r>
            <a:r>
              <a:rPr lang="en-US" dirty="0" err="1"/>
              <a:t>Nivo</a:t>
            </a:r>
            <a:r>
              <a:rPr lang="en-US" dirty="0"/>
              <a:t>/Cabo: 58%</a:t>
            </a:r>
          </a:p>
          <a:p>
            <a:r>
              <a:rPr lang="en-US" dirty="0" err="1"/>
              <a:t>Ipi</a:t>
            </a:r>
            <a:r>
              <a:rPr lang="en-US" dirty="0"/>
              <a:t>/</a:t>
            </a:r>
            <a:r>
              <a:rPr lang="en-US" dirty="0" err="1"/>
              <a:t>Nivo</a:t>
            </a:r>
            <a:r>
              <a:rPr lang="en-US" dirty="0"/>
              <a:t>: 35%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FDE93E-66CF-8C47-1AE6-1D99E56AA69A}"/>
              </a:ext>
            </a:extLst>
          </p:cNvPr>
          <p:cNvSpPr txBox="1"/>
          <p:nvPr/>
        </p:nvSpPr>
        <p:spPr>
          <a:xfrm>
            <a:off x="5492836" y="3179377"/>
            <a:ext cx="3388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Too early to know OS benefit</a:t>
            </a:r>
          </a:p>
          <a:p>
            <a:r>
              <a:rPr lang="en-US" sz="1800" dirty="0"/>
              <a:t>Given high toxicity, not ready for prime time yet</a:t>
            </a:r>
          </a:p>
        </p:txBody>
      </p:sp>
    </p:spTree>
    <p:extLst>
      <p:ext uri="{BB962C8B-B14F-4D97-AF65-F5344CB8AC3E}">
        <p14:creationId xmlns:p14="http://schemas.microsoft.com/office/powerpoint/2010/main" val="1740681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dirty="0"/>
              <a:t>Contact-03</a:t>
            </a:r>
            <a:endParaRPr lang="en-US" b="1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48CE49C-4728-D880-ECF7-5BC6D6B3C342}"/>
              </a:ext>
            </a:extLst>
          </p:cNvPr>
          <p:cNvSpPr/>
          <p:nvPr/>
        </p:nvSpPr>
        <p:spPr>
          <a:xfrm>
            <a:off x="673244" y="1823081"/>
            <a:ext cx="1899920" cy="375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625A917-C02C-F799-2F8D-940C2F90F1FC}"/>
              </a:ext>
            </a:extLst>
          </p:cNvPr>
          <p:cNvSpPr/>
          <p:nvPr/>
        </p:nvSpPr>
        <p:spPr>
          <a:xfrm>
            <a:off x="790317" y="2837158"/>
            <a:ext cx="1899920" cy="375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469AD-8137-6D4E-876E-EFC9FBE68415}"/>
              </a:ext>
            </a:extLst>
          </p:cNvPr>
          <p:cNvSpPr txBox="1"/>
          <p:nvPr/>
        </p:nvSpPr>
        <p:spPr>
          <a:xfrm>
            <a:off x="2607866" y="1764166"/>
            <a:ext cx="1328030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Cabozantinib</a:t>
            </a:r>
            <a:r>
              <a:rPr lang="en-US" sz="1200" dirty="0"/>
              <a:t> 60mg</a:t>
            </a:r>
          </a:p>
          <a:p>
            <a:r>
              <a:rPr lang="en-US" sz="900" dirty="0"/>
              <a:t>~250 pts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BD120D-39AB-2408-B717-C82412B42153}"/>
              </a:ext>
            </a:extLst>
          </p:cNvPr>
          <p:cNvSpPr txBox="1"/>
          <p:nvPr/>
        </p:nvSpPr>
        <p:spPr>
          <a:xfrm>
            <a:off x="2540000" y="2812037"/>
            <a:ext cx="1328030" cy="784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Cabozantinib</a:t>
            </a:r>
            <a:r>
              <a:rPr lang="en-US" sz="1200" dirty="0"/>
              <a:t> 60mg</a:t>
            </a:r>
          </a:p>
          <a:p>
            <a:r>
              <a:rPr lang="en-US" sz="1200" dirty="0"/>
              <a:t>+ Atezolizumab</a:t>
            </a:r>
          </a:p>
          <a:p>
            <a:r>
              <a:rPr lang="en-US" sz="900" dirty="0"/>
              <a:t>~80 pts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176AE-E9D6-AFEF-4268-BA5CB87A0231}"/>
              </a:ext>
            </a:extLst>
          </p:cNvPr>
          <p:cNvSpPr txBox="1"/>
          <p:nvPr/>
        </p:nvSpPr>
        <p:spPr>
          <a:xfrm>
            <a:off x="0" y="1582341"/>
            <a:ext cx="1812897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Progression either during or after immune checkpoint inhibitor therapy in the first-line (55%) or second-line (45%)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DF55D5-2180-699F-E496-9BA28F198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599" y="1390770"/>
            <a:ext cx="5233052" cy="2315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1AFB4A-A941-F829-FEE6-9FA6B70D7FE8}"/>
              </a:ext>
            </a:extLst>
          </p:cNvPr>
          <p:cNvSpPr txBox="1"/>
          <p:nvPr/>
        </p:nvSpPr>
        <p:spPr>
          <a:xfrm>
            <a:off x="5170619" y="3928315"/>
            <a:ext cx="338877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If progress on TKI/</a:t>
            </a:r>
            <a:r>
              <a:rPr lang="en-US" sz="1800" dirty="0" err="1"/>
              <a:t>immuno</a:t>
            </a:r>
            <a:r>
              <a:rPr lang="en-US" sz="1800" dirty="0"/>
              <a:t>, just switch to different TKI, don’t continue the immunotherapy</a:t>
            </a:r>
          </a:p>
        </p:txBody>
      </p:sp>
    </p:spTree>
    <p:extLst>
      <p:ext uri="{BB962C8B-B14F-4D97-AF65-F5344CB8AC3E}">
        <p14:creationId xmlns:p14="http://schemas.microsoft.com/office/powerpoint/2010/main" val="4319865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11">
            <a:extLst>
              <a:ext uri="{FF2B5EF4-FFF2-40B4-BE49-F238E27FC236}">
                <a16:creationId xmlns:a16="http://schemas.microsoft.com/office/drawing/2014/main" id="{D3FC194F-1824-60B5-2E12-4C4D45D30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223" y="844731"/>
            <a:ext cx="8203474" cy="305670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4 good front line options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Differ in short term (RR) and long term (durable control off therapy) endpoints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Favorable risk requires asking additional questions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Watch/wait, </a:t>
            </a:r>
            <a:r>
              <a:rPr lang="en-US" dirty="0" err="1"/>
              <a:t>oligomet</a:t>
            </a:r>
            <a:r>
              <a:rPr lang="en-US" dirty="0"/>
              <a:t> treatment, understand risk/benefit of </a:t>
            </a:r>
            <a:r>
              <a:rPr lang="en-US" dirty="0" err="1"/>
              <a:t>ipi</a:t>
            </a:r>
            <a:r>
              <a:rPr lang="en-US" dirty="0"/>
              <a:t>/</a:t>
            </a:r>
            <a:r>
              <a:rPr lang="en-US" dirty="0" err="1"/>
              <a:t>nivo</a:t>
            </a:r>
            <a:r>
              <a:rPr lang="en-US" dirty="0"/>
              <a:t> in these pts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Contact-03 indicates little benefit to continuing pd-1 drug after progression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Summary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091181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543540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Shawna Kraft, PharmD, BCOP</a:t>
            </a:r>
          </a:p>
          <a:p>
            <a:r>
              <a:rPr lang="en-US" dirty="0">
                <a:solidFill>
                  <a:srgbClr val="002E51"/>
                </a:solidFill>
              </a:rPr>
              <a:t>Clinical Pharmacist Specialist</a:t>
            </a:r>
          </a:p>
          <a:p>
            <a:r>
              <a:rPr lang="en-US" dirty="0" err="1">
                <a:solidFill>
                  <a:srgbClr val="002E51"/>
                </a:solidFill>
              </a:rPr>
              <a:t>Rogel</a:t>
            </a:r>
            <a:r>
              <a:rPr lang="en-US" dirty="0">
                <a:solidFill>
                  <a:srgbClr val="002E51"/>
                </a:solidFill>
              </a:rPr>
              <a:t> Cancer Center</a:t>
            </a:r>
          </a:p>
          <a:p>
            <a:r>
              <a:rPr lang="en-US" dirty="0">
                <a:solidFill>
                  <a:srgbClr val="002E51"/>
                </a:solidFill>
              </a:rPr>
              <a:t>Clinical Associate Professor</a:t>
            </a:r>
          </a:p>
          <a:p>
            <a:r>
              <a:rPr lang="en-US" dirty="0">
                <a:solidFill>
                  <a:srgbClr val="002E51"/>
                </a:solidFill>
              </a:rPr>
              <a:t>University of Michigan College of pharmacy</a:t>
            </a:r>
          </a:p>
          <a:p>
            <a:r>
              <a:rPr lang="en-US" dirty="0">
                <a:solidFill>
                  <a:srgbClr val="002E51"/>
                </a:solidFill>
              </a:rPr>
              <a:t>Ann Arbor, MI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>
                <a:solidFill>
                  <a:srgbClr val="002E51"/>
                </a:solidFill>
              </a:rPr>
              <a:t>Mitigating TKI-Based Toxicities in Patients with RCC</a:t>
            </a:r>
            <a:endParaRPr lang="en-US" b="1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47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Clara Hwang, MD</a:t>
            </a:r>
          </a:p>
          <a:p>
            <a:r>
              <a:rPr lang="en-US" sz="2000" dirty="0">
                <a:solidFill>
                  <a:srgbClr val="002E51"/>
                </a:solidFill>
              </a:rPr>
              <a:t>Senior Staff Physician, Clinical Asst. Professor</a:t>
            </a:r>
          </a:p>
          <a:p>
            <a:r>
              <a:rPr lang="en-US" sz="2000" dirty="0">
                <a:solidFill>
                  <a:srgbClr val="002E51"/>
                </a:solidFill>
              </a:rPr>
              <a:t>Henry Ford Health, Wayne State University</a:t>
            </a:r>
          </a:p>
          <a:p>
            <a:r>
              <a:rPr lang="en-US" sz="2000" dirty="0">
                <a:solidFill>
                  <a:srgbClr val="002E51"/>
                </a:solidFill>
              </a:rPr>
              <a:t>Detroit, MI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79865"/>
            <a:ext cx="8686800" cy="786936"/>
          </a:xfrm>
        </p:spPr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</a:rPr>
              <a:t>Management of Non-Metastatic CRPC (</a:t>
            </a:r>
            <a:r>
              <a:rPr lang="en-US" sz="2800" b="1" dirty="0" err="1">
                <a:solidFill>
                  <a:srgbClr val="002E51"/>
                </a:solidFill>
              </a:rPr>
              <a:t>nmCRPC</a:t>
            </a:r>
            <a:r>
              <a:rPr lang="en-US" sz="2800" b="1" dirty="0">
                <a:solidFill>
                  <a:srgbClr val="002E5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12816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71475" y="934721"/>
            <a:ext cx="7400925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Discuss management of vascular endothelial growth factor (VEGF) inhibitor induced hypertension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Present alternative options for mucositis/stomatitis treatment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Review management of hand foot syndrome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Objectives</a:t>
            </a:r>
          </a:p>
        </p:txBody>
      </p:sp>
    </p:spTree>
    <p:extLst>
      <p:ext uri="{BB962C8B-B14F-4D97-AF65-F5344CB8AC3E}">
        <p14:creationId xmlns:p14="http://schemas.microsoft.com/office/powerpoint/2010/main" val="27568762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A39C3A-E29E-1887-BB76-75A61BA79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7" y="1526288"/>
            <a:ext cx="5131412" cy="1924278"/>
          </a:xfrm>
          <a:prstGeom prst="rect">
            <a:avLst/>
          </a:prstGeom>
          <a:noFill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514D4D-472F-D81D-D958-B8A25B0DB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9366" y="1117600"/>
            <a:ext cx="3178834" cy="293624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Incidence</a:t>
            </a:r>
          </a:p>
          <a:p>
            <a:r>
              <a:rPr lang="en-US" sz="2000" dirty="0" err="1"/>
              <a:t>Axitinib</a:t>
            </a:r>
            <a:r>
              <a:rPr lang="en-US" sz="2000" dirty="0"/>
              <a:t> 40.1%</a:t>
            </a:r>
          </a:p>
          <a:p>
            <a:r>
              <a:rPr lang="en-US" sz="2000" dirty="0"/>
              <a:t>Pazopanib 35.9%</a:t>
            </a:r>
          </a:p>
          <a:p>
            <a:r>
              <a:rPr lang="en-US" sz="2000" dirty="0" err="1"/>
              <a:t>Cabozantinib</a:t>
            </a:r>
            <a:r>
              <a:rPr lang="en-US" sz="2000" dirty="0"/>
              <a:t> 32.9%</a:t>
            </a:r>
          </a:p>
          <a:p>
            <a:r>
              <a:rPr lang="en-US" sz="2000" dirty="0"/>
              <a:t>Sunitinib 21.6 %</a:t>
            </a:r>
          </a:p>
          <a:p>
            <a:r>
              <a:rPr lang="en-US" sz="2000" dirty="0"/>
              <a:t>Lenvatinib 45%</a:t>
            </a:r>
          </a:p>
          <a:p>
            <a:r>
              <a:rPr lang="en-US" sz="2000" dirty="0"/>
              <a:t>Tivozanib 45%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80E23C6-EFD8-0551-68B1-B8F993F92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</p:spPr>
        <p:txBody>
          <a:bodyPr/>
          <a:lstStyle/>
          <a:p>
            <a:r>
              <a:rPr lang="en-US" dirty="0"/>
              <a:t>Affect on Blood Pressure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E1E34-3CBB-985C-8F95-4743FDAB8E07}"/>
              </a:ext>
            </a:extLst>
          </p:cNvPr>
          <p:cNvSpPr txBox="1"/>
          <p:nvPr/>
        </p:nvSpPr>
        <p:spPr>
          <a:xfrm>
            <a:off x="4062202" y="4559133"/>
            <a:ext cx="4499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 Am Coll </a:t>
            </a:r>
            <a:r>
              <a:rPr lang="en-US" sz="1200" dirty="0" err="1"/>
              <a:t>Cardiol</a:t>
            </a:r>
            <a:r>
              <a:rPr lang="en-US" sz="1200" dirty="0"/>
              <a:t> </a:t>
            </a:r>
            <a:r>
              <a:rPr lang="en-US" sz="1200" dirty="0" err="1"/>
              <a:t>CardioOnc</a:t>
            </a:r>
            <a:r>
              <a:rPr lang="en-US" sz="1200" dirty="0"/>
              <a:t>. 2019;1(1):24-36; </a:t>
            </a:r>
            <a:r>
              <a:rPr lang="en-US" sz="1200" dirty="0" err="1"/>
              <a:t>Fotivda</a:t>
            </a:r>
            <a:r>
              <a:rPr lang="en-US" sz="1200" dirty="0"/>
              <a:t> [package insert].</a:t>
            </a:r>
            <a:r>
              <a:rPr lang="fr-FR" sz="1200" dirty="0"/>
              <a:t> AVEO Pharmaceuticals, Inc. Boston, MA 2021; </a:t>
            </a:r>
            <a:r>
              <a:rPr lang="fr-FR" sz="1200" dirty="0" err="1"/>
              <a:t>Lenvima</a:t>
            </a:r>
            <a:r>
              <a:rPr lang="fr-FR" sz="1200" dirty="0"/>
              <a:t> [package insert]. </a:t>
            </a:r>
            <a:r>
              <a:rPr lang="fr-FR" sz="1200" dirty="0" err="1"/>
              <a:t>Eisai</a:t>
            </a:r>
            <a:r>
              <a:rPr lang="fr-FR" sz="1200" dirty="0"/>
              <a:t> Inc. </a:t>
            </a:r>
            <a:r>
              <a:rPr lang="fr-FR" sz="1200" dirty="0" err="1"/>
              <a:t>Nutley</a:t>
            </a:r>
            <a:r>
              <a:rPr lang="fr-FR" sz="1200" dirty="0"/>
              <a:t>, NJ 2022</a:t>
            </a:r>
            <a:endParaRPr lang="en-US" sz="1200" dirty="0"/>
          </a:p>
        </p:txBody>
      </p:sp>
      <p:sp>
        <p:nvSpPr>
          <p:cNvPr id="8" name="Star: 7 Points 7">
            <a:extLst>
              <a:ext uri="{FF2B5EF4-FFF2-40B4-BE49-F238E27FC236}">
                <a16:creationId xmlns:a16="http://schemas.microsoft.com/office/drawing/2014/main" id="{52549E88-698B-51FD-3FF3-F4157FE6E682}"/>
              </a:ext>
            </a:extLst>
          </p:cNvPr>
          <p:cNvSpPr/>
          <p:nvPr/>
        </p:nvSpPr>
        <p:spPr bwMode="auto">
          <a:xfrm>
            <a:off x="500331" y="151416"/>
            <a:ext cx="1268083" cy="1300867"/>
          </a:xfrm>
          <a:prstGeom prst="star7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Onset within 6 weeks</a:t>
            </a:r>
          </a:p>
        </p:txBody>
      </p:sp>
    </p:spTree>
    <p:extLst>
      <p:ext uri="{BB962C8B-B14F-4D97-AF65-F5344CB8AC3E}">
        <p14:creationId xmlns:p14="http://schemas.microsoft.com/office/powerpoint/2010/main" val="64090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DD6F-32BC-AF59-45C9-119DA6A4D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06238"/>
            <a:ext cx="7772400" cy="3147278"/>
          </a:xfrm>
        </p:spPr>
        <p:txBody>
          <a:bodyPr/>
          <a:lstStyle/>
          <a:p>
            <a:r>
              <a:rPr lang="en-US" dirty="0"/>
              <a:t>Hypertension definition</a:t>
            </a:r>
          </a:p>
          <a:p>
            <a:pPr lvl="1"/>
            <a:r>
              <a:rPr lang="en-US" dirty="0"/>
              <a:t>ACC/AHA guidelines: ≥ 140/90 mm Hg</a:t>
            </a:r>
          </a:p>
          <a:p>
            <a:pPr lvl="2"/>
            <a:r>
              <a:rPr lang="en-US" dirty="0"/>
              <a:t>Goal &lt;130/80</a:t>
            </a:r>
          </a:p>
          <a:p>
            <a:pPr lvl="1"/>
            <a:r>
              <a:rPr lang="en-US" dirty="0"/>
              <a:t>CTCAE v5.0</a:t>
            </a:r>
          </a:p>
          <a:p>
            <a:pPr lvl="2"/>
            <a:r>
              <a:rPr lang="en-US" dirty="0"/>
              <a:t>Grade 1 SBP 120-139/ DBP 80-89</a:t>
            </a:r>
          </a:p>
          <a:p>
            <a:pPr lvl="2"/>
            <a:r>
              <a:rPr lang="en-US" dirty="0"/>
              <a:t>Grade 2 SBP 140-159/ DBP 90-99</a:t>
            </a:r>
          </a:p>
          <a:p>
            <a:pPr lvl="2"/>
            <a:r>
              <a:rPr lang="en-US" dirty="0"/>
              <a:t>Grade 3 SBP ≥160/ DBP ≥ 100</a:t>
            </a:r>
          </a:p>
          <a:p>
            <a:pPr lvl="1"/>
            <a:r>
              <a:rPr lang="en-US" dirty="0"/>
              <a:t>VEGF Package Inserts</a:t>
            </a:r>
          </a:p>
          <a:p>
            <a:pPr lvl="2"/>
            <a:r>
              <a:rPr lang="en-US" dirty="0"/>
              <a:t>Grade 3 or &gt;150/100</a:t>
            </a:r>
          </a:p>
          <a:p>
            <a:pPr lvl="1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63E4CB-A202-625D-E1B1-A02EB42BA06D}"/>
              </a:ext>
            </a:extLst>
          </p:cNvPr>
          <p:cNvSpPr txBox="1"/>
          <p:nvPr/>
        </p:nvSpPr>
        <p:spPr>
          <a:xfrm>
            <a:off x="3422929" y="4649141"/>
            <a:ext cx="5405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Hypertension. 2020;75((6)):1334–57; Trends Cardio Med 2020. 30(3):160-164; CTCAE v5.0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6637BC-74C9-1B6C-CFBE-E67F2A4FC978}"/>
              </a:ext>
            </a:extLst>
          </p:cNvPr>
          <p:cNvSpPr txBox="1"/>
          <p:nvPr/>
        </p:nvSpPr>
        <p:spPr>
          <a:xfrm>
            <a:off x="6813495" y="2574131"/>
            <a:ext cx="18759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ACC: America College of Cardiology</a:t>
            </a:r>
          </a:p>
          <a:p>
            <a:r>
              <a:rPr lang="en-US" sz="1200" dirty="0"/>
              <a:t>AHA: American Heart </a:t>
            </a:r>
            <a:r>
              <a:rPr lang="en-US" sz="1200" dirty="0" err="1"/>
              <a:t>Assocation</a:t>
            </a:r>
            <a:endParaRPr lang="en-US" sz="1200" dirty="0"/>
          </a:p>
          <a:p>
            <a:r>
              <a:rPr lang="en-US" sz="1200" dirty="0"/>
              <a:t>CTCAE: common toxicity criteria for adverse effects</a:t>
            </a:r>
          </a:p>
        </p:txBody>
      </p:sp>
    </p:spTree>
    <p:extLst>
      <p:ext uri="{BB962C8B-B14F-4D97-AF65-F5344CB8AC3E}">
        <p14:creationId xmlns:p14="http://schemas.microsoft.com/office/powerpoint/2010/main" val="712150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36970" y="687978"/>
            <a:ext cx="6464573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Thiazide/thiazide like diuretics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ACE inhibitors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ARBs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Calcium channel blockers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Dihydropyridines (e.g. amlodipine)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2E51"/>
                </a:solidFill>
              </a:rPr>
              <a:t>Nondihydropyridines</a:t>
            </a:r>
            <a:r>
              <a:rPr lang="en-US" dirty="0">
                <a:solidFill>
                  <a:srgbClr val="002E51"/>
                </a:solidFill>
              </a:rPr>
              <a:t> (e.g. diltiazem)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Betablockers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Central alpha-2 agonist (e.g. clonidine)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Direct  vasodilators (e.g. hydralazine)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2800" dirty="0"/>
              <a:t>Management of VEGF inhibitor induced hypertension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11CB89-848F-69A1-4FDA-2667713F75B2}"/>
              </a:ext>
            </a:extLst>
          </p:cNvPr>
          <p:cNvSpPr txBox="1"/>
          <p:nvPr/>
        </p:nvSpPr>
        <p:spPr>
          <a:xfrm>
            <a:off x="7032942" y="3381829"/>
            <a:ext cx="1979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ACE: angiotensin converting enzyme </a:t>
            </a:r>
          </a:p>
          <a:p>
            <a:r>
              <a:rPr lang="en-US" sz="1200" dirty="0" err="1"/>
              <a:t>ARB:angiotensin</a:t>
            </a:r>
            <a:r>
              <a:rPr lang="en-US" sz="1200" dirty="0"/>
              <a:t> receptor blocker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24C70-D020-83A7-1A28-C943F3BD2414}"/>
              </a:ext>
            </a:extLst>
          </p:cNvPr>
          <p:cNvSpPr txBox="1"/>
          <p:nvPr/>
        </p:nvSpPr>
        <p:spPr>
          <a:xfrm>
            <a:off x="3534228" y="4501932"/>
            <a:ext cx="544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HypertensionVolume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71, Issue 6, June 2018; Pages e13-e115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 Am Coll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Cardiol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CardioOnc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2019;1(1):24-36; J Am Heart Assoc. 2023;12:e028050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1464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sz="half" idx="1"/>
          </p:nvPr>
        </p:nvSpPr>
        <p:spPr>
          <a:xfrm>
            <a:off x="261257" y="822961"/>
            <a:ext cx="4234543" cy="2936240"/>
          </a:xfrm>
        </p:spPr>
        <p:txBody>
          <a:bodyPr/>
          <a:lstStyle/>
          <a:p>
            <a:pPr marL="0" indent="0" algn="l">
              <a:buNone/>
            </a:pPr>
            <a:r>
              <a:rPr lang="en-US" sz="2000" dirty="0">
                <a:solidFill>
                  <a:srgbClr val="002E51"/>
                </a:solidFill>
              </a:rPr>
              <a:t>Front Line: ACC/AHA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E51"/>
                </a:solidFill>
              </a:rPr>
              <a:t>Thiazide/thiazide like diuretics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E51"/>
                </a:solidFill>
              </a:rPr>
              <a:t>Potassium sparing diuretics (e.g. triamterene)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E51"/>
                </a:solidFill>
              </a:rPr>
              <a:t>ACE inhibitors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E51"/>
                </a:solidFill>
              </a:rPr>
              <a:t>ARBs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E51"/>
                </a:solidFill>
              </a:rPr>
              <a:t>Calcium channel blockers (CCBs)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E51"/>
                </a:solidFill>
              </a:rPr>
              <a:t>Dihydropyridines (e.g. amlodipine)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2FECC2-C97B-6CDC-8562-F1ABE622F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199" y="830218"/>
            <a:ext cx="4326467" cy="293624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2E51"/>
                </a:solidFill>
              </a:rPr>
              <a:t>VEGF inhibitor induced</a:t>
            </a:r>
          </a:p>
          <a:p>
            <a:r>
              <a:rPr lang="en-US" sz="2000" dirty="0" err="1">
                <a:solidFill>
                  <a:srgbClr val="002E51"/>
                </a:solidFill>
              </a:rPr>
              <a:t>Waliany</a:t>
            </a:r>
            <a:r>
              <a:rPr lang="en-US" sz="2000" dirty="0">
                <a:solidFill>
                  <a:srgbClr val="002E51"/>
                </a:solidFill>
              </a:rPr>
              <a:t> 2019</a:t>
            </a:r>
          </a:p>
          <a:p>
            <a:pPr lvl="1"/>
            <a:r>
              <a:rPr lang="en-US" sz="1600" dirty="0">
                <a:solidFill>
                  <a:srgbClr val="002E51"/>
                </a:solidFill>
              </a:rPr>
              <a:t>CCBs</a:t>
            </a:r>
          </a:p>
          <a:p>
            <a:pPr lvl="1"/>
            <a:r>
              <a:rPr lang="en-US" sz="1600" dirty="0">
                <a:solidFill>
                  <a:srgbClr val="002E51"/>
                </a:solidFill>
              </a:rPr>
              <a:t>Potassium sparing diuretics</a:t>
            </a:r>
          </a:p>
          <a:p>
            <a:r>
              <a:rPr lang="en-US" sz="2000" dirty="0">
                <a:solidFill>
                  <a:srgbClr val="002E51"/>
                </a:solidFill>
              </a:rPr>
              <a:t>van </a:t>
            </a:r>
            <a:r>
              <a:rPr lang="en-US" sz="2000" dirty="0" err="1">
                <a:solidFill>
                  <a:srgbClr val="002E51"/>
                </a:solidFill>
              </a:rPr>
              <a:t>Dorst</a:t>
            </a:r>
            <a:r>
              <a:rPr lang="en-US" sz="2000" dirty="0">
                <a:solidFill>
                  <a:srgbClr val="002E51"/>
                </a:solidFill>
              </a:rPr>
              <a:t> 2023</a:t>
            </a:r>
          </a:p>
          <a:p>
            <a:pPr lvl="1"/>
            <a:r>
              <a:rPr lang="en-US" sz="1600" dirty="0">
                <a:solidFill>
                  <a:srgbClr val="002E51"/>
                </a:solidFill>
              </a:rPr>
              <a:t>ACE inhibitors</a:t>
            </a:r>
          </a:p>
          <a:p>
            <a:pPr lvl="1"/>
            <a:r>
              <a:rPr lang="en-US" sz="1600" dirty="0">
                <a:solidFill>
                  <a:srgbClr val="002E51"/>
                </a:solidFill>
              </a:rPr>
              <a:t>ARBs</a:t>
            </a:r>
          </a:p>
          <a:p>
            <a:pPr lvl="1"/>
            <a:r>
              <a:rPr lang="en-US" sz="1600" dirty="0">
                <a:solidFill>
                  <a:srgbClr val="002E51"/>
                </a:solidFill>
              </a:rPr>
              <a:t>CCBs</a:t>
            </a:r>
          </a:p>
          <a:p>
            <a:pPr lvl="1"/>
            <a:r>
              <a:rPr lang="en-US" sz="1600" dirty="0">
                <a:solidFill>
                  <a:srgbClr val="002E51"/>
                </a:solidFill>
              </a:rPr>
              <a:t>Improved survival benefit if VEGF  inhibitor hypertension</a:t>
            </a:r>
          </a:p>
          <a:p>
            <a:pPr lvl="2"/>
            <a:r>
              <a:rPr lang="en-US" sz="1600" dirty="0">
                <a:solidFill>
                  <a:srgbClr val="002E51"/>
                </a:solidFill>
              </a:rPr>
              <a:t>Median OS 45.4 versus 20.3 months, P=0.003</a:t>
            </a:r>
          </a:p>
          <a:p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Management of VEGF inhibitor induced hypertension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44716B-41BC-065F-4C90-B80E1F1E1B3F}"/>
              </a:ext>
            </a:extLst>
          </p:cNvPr>
          <p:cNvSpPr txBox="1"/>
          <p:nvPr/>
        </p:nvSpPr>
        <p:spPr>
          <a:xfrm>
            <a:off x="3534228" y="4501932"/>
            <a:ext cx="5440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HypertensionVolume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71, Issue 6, June 2018; Pages e13-e115</a:t>
            </a:r>
          </a:p>
          <a:p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 Am Coll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Cardiol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CardioOnc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2019;1(1):24-36; J Am Heart Assoc. 2023;12:e028050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3614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C7156F-6136-AC09-47E0-533F380C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822961"/>
            <a:ext cx="7772400" cy="2936240"/>
          </a:xfrm>
        </p:spPr>
        <p:txBody>
          <a:bodyPr/>
          <a:lstStyle/>
          <a:p>
            <a:r>
              <a:rPr lang="en-US" dirty="0"/>
              <a:t>Blood pressure controlled prior to starting </a:t>
            </a:r>
            <a:r>
              <a:rPr lang="en-US"/>
              <a:t>a VEGF </a:t>
            </a:r>
            <a:r>
              <a:rPr lang="en-US" dirty="0"/>
              <a:t>inhibitor</a:t>
            </a:r>
          </a:p>
          <a:p>
            <a:r>
              <a:rPr lang="en-US" dirty="0"/>
              <a:t>Monitor daily for at least first 6 weeks</a:t>
            </a:r>
          </a:p>
          <a:p>
            <a:r>
              <a:rPr lang="en-US" dirty="0"/>
              <a:t>Treat if &gt;150/100</a:t>
            </a:r>
          </a:p>
          <a:p>
            <a:r>
              <a:rPr lang="en-US" dirty="0"/>
              <a:t>Optimize current antihypertensive therapy first</a:t>
            </a:r>
          </a:p>
          <a:p>
            <a:r>
              <a:rPr lang="en-US" dirty="0"/>
              <a:t>Utilize CCBs, </a:t>
            </a:r>
            <a:r>
              <a:rPr lang="en-US" dirty="0" err="1"/>
              <a:t>ACEi</a:t>
            </a:r>
            <a:r>
              <a:rPr lang="en-US" dirty="0"/>
              <a:t>/ARBs first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8F5D72-F694-6323-3429-0466E6B8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of Hypertension 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89EC05-3B7C-F925-2E33-CF7BD65AC9B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579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>
            <a:extLst>
              <a:ext uri="{FF2B5EF4-FFF2-40B4-BE49-F238E27FC236}">
                <a16:creationId xmlns:a16="http://schemas.microsoft.com/office/drawing/2014/main" id="{99A4F3FC-70E4-13C2-E49C-DCCD5698E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1" y="1249681"/>
            <a:ext cx="8636000" cy="265175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Etiology?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VEGF receptors assist in maintaining buccal mucosa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Incidence ~30%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E7D7378-72A0-40FE-44AE-91928F83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</p:spPr>
        <p:txBody>
          <a:bodyPr/>
          <a:lstStyle/>
          <a:p>
            <a:r>
              <a:rPr lang="en-US" dirty="0"/>
              <a:t>Mucositis/Stomatitis 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44F0A-DFC6-8DAC-F492-D15BAFFDD2C5}"/>
              </a:ext>
            </a:extLst>
          </p:cNvPr>
          <p:cNvSpPr txBox="1"/>
          <p:nvPr/>
        </p:nvSpPr>
        <p:spPr>
          <a:xfrm>
            <a:off x="3419475" y="4556913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Cancer. 2020 Oct 1;126(19):4423-4431; 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Oncologist 2013, 18, e16–e17;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Int. J. Mol. Sci. 2023, 24(9), 8188 </a:t>
            </a:r>
          </a:p>
        </p:txBody>
      </p:sp>
    </p:spTree>
    <p:extLst>
      <p:ext uri="{BB962C8B-B14F-4D97-AF65-F5344CB8AC3E}">
        <p14:creationId xmlns:p14="http://schemas.microsoft.com/office/powerpoint/2010/main" val="13973039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>
            <a:extLst>
              <a:ext uri="{FF2B5EF4-FFF2-40B4-BE49-F238E27FC236}">
                <a16:creationId xmlns:a16="http://schemas.microsoft.com/office/drawing/2014/main" id="{99A4F3FC-70E4-13C2-E49C-DCCD5698E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1" y="1249681"/>
            <a:ext cx="8636000" cy="265175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Salt &amp; soda mouth rinses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Prevention mouth rinse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Active ingredient: glycerin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Gelclair</a:t>
            </a:r>
            <a:endParaRPr lang="en-US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Polyvinylpyrrolidone-sodium hyaluronate gel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Honey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E7D7378-72A0-40FE-44AE-91928F83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</p:spPr>
        <p:txBody>
          <a:bodyPr/>
          <a:lstStyle/>
          <a:p>
            <a:r>
              <a:rPr lang="en-US" dirty="0"/>
              <a:t>Mucositis/Stomatitis Treatment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20AAA-CA82-6421-DD99-4FC8D57C6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866" y="1417602"/>
            <a:ext cx="1405466" cy="28839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F44F0A-DFC6-8DAC-F492-D15BAFFDD2C5}"/>
              </a:ext>
            </a:extLst>
          </p:cNvPr>
          <p:cNvSpPr txBox="1"/>
          <p:nvPr/>
        </p:nvSpPr>
        <p:spPr>
          <a:xfrm>
            <a:off x="3877733" y="4596851"/>
            <a:ext cx="3564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Cancer. 2020 Oct 1;126(19):4423-4431</a:t>
            </a:r>
          </a:p>
        </p:txBody>
      </p:sp>
    </p:spTree>
    <p:extLst>
      <p:ext uri="{BB962C8B-B14F-4D97-AF65-F5344CB8AC3E}">
        <p14:creationId xmlns:p14="http://schemas.microsoft.com/office/powerpoint/2010/main" val="142989948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>
            <a:extLst>
              <a:ext uri="{FF2B5EF4-FFF2-40B4-BE49-F238E27FC236}">
                <a16:creationId xmlns:a16="http://schemas.microsoft.com/office/drawing/2014/main" id="{99A4F3FC-70E4-13C2-E49C-DCCD5698E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839894"/>
            <a:ext cx="3810000" cy="293624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Hurricaine</a:t>
            </a:r>
            <a:r>
              <a:rPr lang="en-US" dirty="0"/>
              <a:t> spray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Benzocaine 20%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Orajel</a:t>
            </a:r>
            <a:endParaRPr lang="en-US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Benzocaine 20%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109387-9807-7A2C-7F39-921B268D2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22961"/>
            <a:ext cx="3810000" cy="2936240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MuGard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Rx only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Mucoadhesive hydrogel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Oralone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Rx only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Triamcinolone0.1% dental paste 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endParaRPr lang="en-US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E7D7378-72A0-40FE-44AE-91928F839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Mucositis/Stomatitis Treatment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44F0A-DFC6-8DAC-F492-D15BAFFDD2C5}"/>
              </a:ext>
            </a:extLst>
          </p:cNvPr>
          <p:cNvSpPr txBox="1"/>
          <p:nvPr/>
        </p:nvSpPr>
        <p:spPr>
          <a:xfrm>
            <a:off x="3877733" y="4596851"/>
            <a:ext cx="3564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Cancer. 2020 Oct 1;126(19):4423-4431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C9F09-3869-6617-2804-A9D1002F6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918" y="785246"/>
            <a:ext cx="1371610" cy="14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484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>
            <a:extLst>
              <a:ext uri="{FF2B5EF4-FFF2-40B4-BE49-F238E27FC236}">
                <a16:creationId xmlns:a16="http://schemas.microsoft.com/office/drawing/2014/main" id="{99A4F3FC-70E4-13C2-E49C-DCCD5698E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1" y="1249681"/>
            <a:ext cx="8636000" cy="2651759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Etiology?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/>
              <a:t>Direct toxic effect/inhibition of target receptors in the skin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Incidence 30-40%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E7D7378-72A0-40FE-44AE-91928F839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</p:spPr>
        <p:txBody>
          <a:bodyPr/>
          <a:lstStyle/>
          <a:p>
            <a:r>
              <a:rPr lang="en-US" dirty="0"/>
              <a:t>Hand Foot Syndrome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F44F0A-DFC6-8DAC-F492-D15BAFFDD2C5}"/>
              </a:ext>
            </a:extLst>
          </p:cNvPr>
          <p:cNvSpPr txBox="1"/>
          <p:nvPr/>
        </p:nvSpPr>
        <p:spPr>
          <a:xfrm>
            <a:off x="3419475" y="4556913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Invest New Drugs (2013) 31:787–797; image:  https://ascopost.com/issues/december-15-2012/prevention-and-treatment-of-multikinase-inhibitor-induced-hand-foot-syndrome/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ADBF72-F852-8923-CDC0-2D29BB66E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87" y="2555209"/>
            <a:ext cx="31337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43710"/>
      </p:ext>
    </p:extLst>
  </p:cSld>
  <p:clrMapOvr>
    <a:masterClrMapping/>
  </p:clrMapOvr>
</p:sld>
</file>

<file path=ppt/theme/theme1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Solstice">
  <a:themeElements>
    <a:clrScheme name="1_Solstice 1">
      <a:dk1>
        <a:srgbClr val="000000"/>
      </a:dk1>
      <a:lt1>
        <a:srgbClr val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FFFFFF"/>
      </a:accent3>
      <a:accent4>
        <a:srgbClr val="000000"/>
      </a:accent4>
      <a:accent5>
        <a:srgbClr val="AAB5C3"/>
      </a:accent5>
      <a:accent6>
        <a:srgbClr val="C8DE36"/>
      </a:accent6>
      <a:hlink>
        <a:srgbClr val="ABF24D"/>
      </a:hlink>
      <a:folHlink>
        <a:srgbClr val="A0E7FB"/>
      </a:folHlink>
    </a:clrScheme>
    <a:fontScheme name="1_Solstic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1_Solstice 1">
        <a:dk1>
          <a:srgbClr val="000000"/>
        </a:dk1>
        <a:lt1>
          <a:srgbClr val="FFFFFF"/>
        </a:lt1>
        <a:dk2>
          <a:srgbClr val="1B3861"/>
        </a:dk2>
        <a:lt2>
          <a:srgbClr val="38ABED"/>
        </a:lt2>
        <a:accent1>
          <a:srgbClr val="0C5986"/>
        </a:accent1>
        <a:accent2>
          <a:srgbClr val="DDF53D"/>
        </a:accent2>
        <a:accent3>
          <a:srgbClr val="FFFFFF"/>
        </a:accent3>
        <a:accent4>
          <a:srgbClr val="000000"/>
        </a:accent4>
        <a:accent5>
          <a:srgbClr val="AAB5C3"/>
        </a:accent5>
        <a:accent6>
          <a:srgbClr val="C8DE36"/>
        </a:accent6>
        <a:hlink>
          <a:srgbClr val="ABF24D"/>
        </a:hlink>
        <a:folHlink>
          <a:srgbClr val="A0E7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TEP presentation- V2- presentation 10-2019" id="{3E53DFCE-0D56-F246-A077-16B2BC045E3A}" vid="{7D20BD08-8ACF-254B-BEC3-93DF8DC9CBF6}"/>
    </a:ext>
  </a:extLst>
</a:theme>
</file>

<file path=ppt/theme/theme11.xml><?xml version="1.0" encoding="utf-8"?>
<a:theme xmlns:a="http://schemas.openxmlformats.org/drawingml/2006/main" name="1_Solstice">
  <a:themeElements>
    <a:clrScheme name="1_Solstice 1">
      <a:dk1>
        <a:srgbClr val="000000"/>
      </a:dk1>
      <a:lt1>
        <a:srgbClr val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FFFFFF"/>
      </a:accent3>
      <a:accent4>
        <a:srgbClr val="000000"/>
      </a:accent4>
      <a:accent5>
        <a:srgbClr val="AAB5C3"/>
      </a:accent5>
      <a:accent6>
        <a:srgbClr val="C8DE36"/>
      </a:accent6>
      <a:hlink>
        <a:srgbClr val="ABF24D"/>
      </a:hlink>
      <a:folHlink>
        <a:srgbClr val="A0E7FB"/>
      </a:folHlink>
    </a:clrScheme>
    <a:fontScheme name="1_Solstic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1_Solstice 1">
        <a:dk1>
          <a:srgbClr val="000000"/>
        </a:dk1>
        <a:lt1>
          <a:srgbClr val="FFFFFF"/>
        </a:lt1>
        <a:dk2>
          <a:srgbClr val="1B3861"/>
        </a:dk2>
        <a:lt2>
          <a:srgbClr val="38ABED"/>
        </a:lt2>
        <a:accent1>
          <a:srgbClr val="0C5986"/>
        </a:accent1>
        <a:accent2>
          <a:srgbClr val="DDF53D"/>
        </a:accent2>
        <a:accent3>
          <a:srgbClr val="FFFFFF"/>
        </a:accent3>
        <a:accent4>
          <a:srgbClr val="000000"/>
        </a:accent4>
        <a:accent5>
          <a:srgbClr val="AAB5C3"/>
        </a:accent5>
        <a:accent6>
          <a:srgbClr val="C8DE36"/>
        </a:accent6>
        <a:hlink>
          <a:srgbClr val="ABF24D"/>
        </a:hlink>
        <a:folHlink>
          <a:srgbClr val="A0E7F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Office Theme">
  <a:themeElements>
    <a:clrScheme name="Custom 19">
      <a:dk1>
        <a:srgbClr val="000000"/>
      </a:dk1>
      <a:lt1>
        <a:sysClr val="window" lastClr="FFFFFF"/>
      </a:lt1>
      <a:dk2>
        <a:srgbClr val="002F65"/>
      </a:dk2>
      <a:lt2>
        <a:srgbClr val="A1CCEE"/>
      </a:lt2>
      <a:accent1>
        <a:srgbClr val="139BFF"/>
      </a:accent1>
      <a:accent2>
        <a:srgbClr val="C00000"/>
      </a:accent2>
      <a:accent3>
        <a:srgbClr val="81C85A"/>
      </a:accent3>
      <a:accent4>
        <a:srgbClr val="FFC000"/>
      </a:accent4>
      <a:accent5>
        <a:srgbClr val="8B008C"/>
      </a:accent5>
      <a:accent6>
        <a:srgbClr val="F79646"/>
      </a:accent6>
      <a:hlink>
        <a:srgbClr val="0084B4"/>
      </a:hlink>
      <a:folHlink>
        <a:srgbClr val="B000B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bg1"/>
          </a:solidFill>
          <a:round/>
          <a:headEnd/>
          <a:tailEnd/>
        </a:ln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>
        <a:defPPr algn="l">
          <a:defRPr>
            <a:solidFill>
              <a:schemeClr val="bg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6.xml><?xml version="1.0" encoding="utf-8"?>
<a:theme xmlns:a="http://schemas.openxmlformats.org/drawingml/2006/main" name="2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bg1"/>
          </a:solidFill>
          <a:round/>
          <a:headEnd/>
          <a:tailEnd/>
        </a:ln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>
        <a:defPPr algn="l">
          <a:defRPr>
            <a:solidFill>
              <a:schemeClr val="bg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459BA09A55A48A26552F8CF890A5E" ma:contentTypeVersion="14" ma:contentTypeDescription="Create a new document." ma:contentTypeScope="" ma:versionID="23f5c8f08b1a1d65690ec793b377a057">
  <xsd:schema xmlns:xsd="http://www.w3.org/2001/XMLSchema" xmlns:xs="http://www.w3.org/2001/XMLSchema" xmlns:p="http://schemas.microsoft.com/office/2006/metadata/properties" xmlns:ns3="5d185315-3185-4f85-882e-9624ef9185a2" xmlns:ns4="bd2a530d-6ddd-4962-a7b9-5fc3be46eaed" targetNamespace="http://schemas.microsoft.com/office/2006/metadata/properties" ma:root="true" ma:fieldsID="eead1677efee3c2be5ce849ca58fdede" ns3:_="" ns4:_="">
    <xsd:import namespace="5d185315-3185-4f85-882e-9624ef9185a2"/>
    <xsd:import namespace="bd2a530d-6ddd-4962-a7b9-5fc3be46ea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85315-3185-4f85-882e-9624ef918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a530d-6ddd-4962-a7b9-5fc3be46eae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5DAC3F-13AB-46E7-8F34-0AA229403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185315-3185-4f85-882e-9624ef9185a2"/>
    <ds:schemaRef ds:uri="bd2a530d-6ddd-4962-a7b9-5fc3be46e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EC0C9A-B742-4687-A9CB-8B149E7DD7A8}">
  <ds:schemaRefs>
    <ds:schemaRef ds:uri="http://purl.org/dc/terms/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bd2a530d-6ddd-4962-a7b9-5fc3be46eaed"/>
    <ds:schemaRef ds:uri="5d185315-3185-4f85-882e-9624ef9185a2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7D2C464-C771-4E2C-A4E0-A9031062A0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5738</TotalTime>
  <Words>60</Words>
  <Application>Microsoft Office PowerPoint</Application>
  <PresentationFormat>Custom</PresentationFormat>
  <Paragraphs>15</Paragraphs>
  <Slides>148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148</vt:i4>
      </vt:variant>
    </vt:vector>
  </HeadingPairs>
  <TitlesOfParts>
    <vt:vector size="166" baseType="lpstr">
      <vt:lpstr>MLC2015_PPT_Slides</vt:lpstr>
      <vt:lpstr>Custom Design</vt:lpstr>
      <vt:lpstr>1_Custom Design</vt:lpstr>
      <vt:lpstr>MLC2015_PPT_Slides</vt:lpstr>
      <vt:lpstr>Office Theme</vt:lpstr>
      <vt:lpstr>Custom Design</vt:lpstr>
      <vt:lpstr>3_Office Theme</vt:lpstr>
      <vt:lpstr>7_Office Theme</vt:lpstr>
      <vt:lpstr>18_Office Theme</vt:lpstr>
      <vt:lpstr>3_Solstice</vt:lpstr>
      <vt:lpstr>1_Solstice</vt:lpstr>
      <vt:lpstr>14_Office Theme</vt:lpstr>
      <vt:lpstr>9_Office Theme</vt:lpstr>
      <vt:lpstr>6_Office Theme</vt:lpstr>
      <vt:lpstr>1_2017_HTAA_Diabetes</vt:lpstr>
      <vt:lpstr>2_2017_HTAA_Diabetes</vt:lpstr>
      <vt:lpstr>2_Custom Design</vt:lpstr>
      <vt:lpstr>Office Theme</vt:lpstr>
      <vt:lpstr>PowerPoint Presentation</vt:lpstr>
      <vt:lpstr>Welcome</vt:lpstr>
      <vt:lpstr>Thank You to Our Supporters:</vt:lpstr>
      <vt:lpstr>PowerPoint Presentation</vt:lpstr>
      <vt:lpstr>PowerPoint Presentation</vt:lpstr>
      <vt:lpstr>PowerPoint Presentation</vt:lpstr>
      <vt:lpstr>PowerPoint Presentation</vt:lpstr>
      <vt:lpstr>Program Chair</vt:lpstr>
      <vt:lpstr>Management of Non-Metastatic CRPC (nmCRPC)</vt:lpstr>
      <vt:lpstr>Background</vt:lpstr>
      <vt:lpstr>PowerPoint Presentation</vt:lpstr>
      <vt:lpstr>PowerPoint Presentation</vt:lpstr>
      <vt:lpstr>Inclusion criteria</vt:lpstr>
      <vt:lpstr>Efficacy of AR antagonists in nmCRPC </vt:lpstr>
      <vt:lpstr>AE profiles of AR antagonists in nmCRPC </vt:lpstr>
      <vt:lpstr>Real-world Use of Darolutamide, Enzalutamide, and Apalutamide for Nonmetastatic Castration-Resistant Prostate Cancer (DEAR)</vt:lpstr>
      <vt:lpstr>Introduction &amp; Objective</vt:lpstr>
      <vt:lpstr>Baseline Characteristics and Study Patients (N=828)</vt:lpstr>
      <vt:lpstr>Slide 4</vt:lpstr>
      <vt:lpstr>Slide 5</vt:lpstr>
      <vt:lpstr>Slide 6</vt:lpstr>
      <vt:lpstr>Real-world Use of Darolutamide, Enzalutamide, and Apalutamide for Nonmetastatic Castration-Resistant Prostate Cancer (DEAR)</vt:lpstr>
      <vt:lpstr>Introduction &amp; Objective</vt:lpstr>
      <vt:lpstr>Baseline Characteristics and Study Patients (N=828)</vt:lpstr>
      <vt:lpstr>Slide 4</vt:lpstr>
      <vt:lpstr>Slide 5</vt:lpstr>
      <vt:lpstr>Slide 6</vt:lpstr>
      <vt:lpstr>Risk factors for falls</vt:lpstr>
      <vt:lpstr>AE profiles</vt:lpstr>
      <vt:lpstr>Long-term safety and tolerability of darolutamide and duration of treatment in patients with nonmetastatic castration-resistant prostate cancer (nmCRPC) from the ARAMIS Rollover Study</vt:lpstr>
      <vt:lpstr>Open-label rollover study (NCT04464226) from the phase 3 ARAMIS trial</vt:lpstr>
      <vt:lpstr>Darolutamide treatment duration (ARAMIS DB+OL+ROS periods)</vt:lpstr>
      <vt:lpstr>Treatment-emergent adverse events</vt:lpstr>
      <vt:lpstr>TEAEs associated with AR inhibitor therapy</vt:lpstr>
      <vt:lpstr>Conclusions</vt:lpstr>
      <vt:lpstr>PowerPoint Presentation</vt:lpstr>
      <vt:lpstr>Treating Metastatic Prostate Cancer</vt:lpstr>
      <vt:lpstr>Treating Metastatic Hormone-Naïve Prostate Cancer</vt:lpstr>
      <vt:lpstr>Treating Metastatic Hormone-Naïve Prostate Cancer</vt:lpstr>
      <vt:lpstr>ARASENS Trial Demonstrates Improved Survival with the Addition of Darolutamide to ADT + Docetaxel</vt:lpstr>
      <vt:lpstr>PowerPoint Presentation</vt:lpstr>
      <vt:lpstr>PowerPoint Presentation</vt:lpstr>
      <vt:lpstr>Key Takeaways from Hormone-Naive Data</vt:lpstr>
      <vt:lpstr>Targeting Homologous Recombination DNA Repair (HRD) is a Promising New Treatment Approach in CRPC</vt:lpstr>
      <vt:lpstr>Niraparib + Abiraterone Demonstrates an rPFS Benefit in Patients with HRD Alterations</vt:lpstr>
      <vt:lpstr>Olaparib + Abiraterone Demonstrates an rPFS Benefit in Patients with BRCA1/2 Alterations</vt:lpstr>
      <vt:lpstr>Talozaparib + Enzalutamide Demonstrates an rPFS Benefit in Patients with HRD Alterations</vt:lpstr>
      <vt:lpstr>Key Takeaways from PARP Inhibitor Data</vt:lpstr>
      <vt:lpstr>Advanced Prostate Cancer:  Novel Agents and Pathways</vt:lpstr>
      <vt:lpstr>Scher Model (PCWG3)</vt:lpstr>
      <vt:lpstr>New World</vt:lpstr>
      <vt:lpstr>AR Pathway Loss Tumors are a Continuum and These Subsets are Increasing in Frequency</vt:lpstr>
      <vt:lpstr>PowerPoint Presentation</vt:lpstr>
      <vt:lpstr>PowerPoint Presentation</vt:lpstr>
      <vt:lpstr>Evolution of Radiopharmaceuticals</vt:lpstr>
      <vt:lpstr>PowerPoint Presentation</vt:lpstr>
      <vt:lpstr>PowerPoint Presentation</vt:lpstr>
      <vt:lpstr>Areas of Improvement</vt:lpstr>
      <vt:lpstr>Future of Prostate Cancer  Therapy is Exciting  </vt:lpstr>
      <vt:lpstr>PowerPoint Presentation</vt:lpstr>
      <vt:lpstr>PowerPoint Presentation</vt:lpstr>
      <vt:lpstr>Front Line Management RCC</vt:lpstr>
      <vt:lpstr>PowerPoint Presentation</vt:lpstr>
      <vt:lpstr>PowerPoint Presentation</vt:lpstr>
      <vt:lpstr>IMDC Prognostic Model- TKI era</vt:lpstr>
      <vt:lpstr>PowerPoint Presentation</vt:lpstr>
      <vt:lpstr>PowerPoint Presentation</vt:lpstr>
      <vt:lpstr>PowerPoint Presentation</vt:lpstr>
      <vt:lpstr>Durable Response off Therapy</vt:lpstr>
      <vt:lpstr>Response Rate</vt:lpstr>
      <vt:lpstr>Toxicity</vt:lpstr>
      <vt:lpstr>Ipi/Nivo</vt:lpstr>
      <vt:lpstr>Case Presentation 1</vt:lpstr>
      <vt:lpstr>Case Presentation 2</vt:lpstr>
      <vt:lpstr>Translating Data to Clinical Practice</vt:lpstr>
      <vt:lpstr>Translating Data to Clinical Practice</vt:lpstr>
      <vt:lpstr>Favorable Risk</vt:lpstr>
      <vt:lpstr>Favorable Risk: Watch and Wait</vt:lpstr>
      <vt:lpstr>Oligometastatic Treatment</vt:lpstr>
      <vt:lpstr> Ipi/Nivo in Favorable Risk?</vt:lpstr>
      <vt:lpstr>Ipi/Nivo: Favorable Risk</vt:lpstr>
      <vt:lpstr>Overall Survival- Favorable Risk</vt:lpstr>
      <vt:lpstr>Overall Survival- Favorable Risk</vt:lpstr>
      <vt:lpstr>How do I treat?</vt:lpstr>
      <vt:lpstr>Cosmic 313</vt:lpstr>
      <vt:lpstr>Cosmic 313</vt:lpstr>
      <vt:lpstr>Contact-03</vt:lpstr>
      <vt:lpstr>Summary</vt:lpstr>
      <vt:lpstr>Mitigating TKI-Based Toxicities in Patients with RCC</vt:lpstr>
      <vt:lpstr>Objectives</vt:lpstr>
      <vt:lpstr>Affect on Blood Pressure</vt:lpstr>
      <vt:lpstr>PowerPoint Presentation</vt:lpstr>
      <vt:lpstr>Management of VEGF inhibitor induced hypertension</vt:lpstr>
      <vt:lpstr>Management of VEGF inhibitor induced hypertension</vt:lpstr>
      <vt:lpstr>Management of Hypertension Summary</vt:lpstr>
      <vt:lpstr>Mucositis/Stomatitis Treatment</vt:lpstr>
      <vt:lpstr>Mucositis/Stomatitis Treatment</vt:lpstr>
      <vt:lpstr>Mucositis/Stomatitis Treatment</vt:lpstr>
      <vt:lpstr>Hand Foot Syndrome</vt:lpstr>
      <vt:lpstr>Hand Foot Syndrome Prevention/Management</vt:lpstr>
      <vt:lpstr>Summary</vt:lpstr>
      <vt:lpstr>Role of Nephrectomy in Advanced RCC </vt:lpstr>
      <vt:lpstr>PowerPoint Presentation</vt:lpstr>
      <vt:lpstr>PowerPoint Presentation</vt:lpstr>
      <vt:lpstr>Phase III trials of CN in RCC in the interferon era SWOG 8949 and EORTC trial Flanigan R et al. N Engl J Med 2001 and Mickisch et al. Lancet 2001</vt:lpstr>
      <vt:lpstr>Nephrectomy is NO Longer standard in mRCC CARMENA: Study Design</vt:lpstr>
      <vt:lpstr>CARMENA: Overall Survival</vt:lpstr>
      <vt:lpstr>CARMENA: PFS, Response, and  Clinical Benefit</vt:lpstr>
      <vt:lpstr>Conclusions</vt:lpstr>
      <vt:lpstr>SURTIME Trial: Bex A, et al. JAMA Oncol 2019</vt:lpstr>
      <vt:lpstr> SURTIME RESULTS 28 week PFS rate 42% both arms OS was double in the deferred arm (HR=0.57)  Median 15.1 months vs 32.4 months</vt:lpstr>
      <vt:lpstr>ASCO Advance of the Year 2020</vt:lpstr>
      <vt:lpstr>How do the RESULTS of CARMENA and SURTIME change standard of care?</vt:lpstr>
      <vt:lpstr>Value of Cytoreductive Nephrectomy: IMDC database</vt:lpstr>
      <vt:lpstr>Retrospective IMDC database:  Cytoreductive Nephrectomy Has a Favorable Effect on OS</vt:lpstr>
      <vt:lpstr>IMDC Prognostic Factors Predict Benefit from Cytoreductive Nephrectomy</vt:lpstr>
      <vt:lpstr>Rationale for Pre-Nephrectomy Anti-PD-1 Priming </vt:lpstr>
      <vt:lpstr>Role of CN in the Checkpoint Inhibition Era</vt:lpstr>
      <vt:lpstr> EA8143: Phase III Perioperative PD-1 Blockade Slide courtesy of Harshman L. et al.  </vt:lpstr>
      <vt:lpstr>Patients with synchronous primary and met RCC have worse clinical outcomes with either immune therapy or sunitinib therapy! McDermott D, et al. IKCS 2018, Albiges L et al ESMO 2020 abstr 711P</vt:lpstr>
      <vt:lpstr>CN essential in setting of Immune therapy? Immunotherapy Resistance Pathways:  Can they be eradicated with nephrectomy? Lancet 2017 review Syn NL, et al. Lancet Oncology 2017</vt:lpstr>
      <vt:lpstr>Phase III Trial of Immunotherapy-based Combination Therapy with or without Cytoreductive Nephrectomy for Metastatic Renal Cell Carcinoma  (SWOG 1931/PROBE Trial)</vt:lpstr>
      <vt:lpstr>SWOG 1931/PROBE Trial Primary Endpoint: Overall Survival</vt:lpstr>
      <vt:lpstr>PowerPoint Presentation</vt:lpstr>
      <vt:lpstr>PowerPoint Presentation</vt:lpstr>
      <vt:lpstr>Multidisciplinary Input is Critical!</vt:lpstr>
      <vt:lpstr>Takes a Village to Treat Kidney Cancer!</vt:lpstr>
      <vt:lpstr>All Clinical Trials Have a Common Goal!</vt:lpstr>
      <vt:lpstr>Case 1 :Prostate cancer</vt:lpstr>
      <vt:lpstr>Question</vt:lpstr>
      <vt:lpstr>Case 1 continued</vt:lpstr>
      <vt:lpstr>Case 1 : Prostate Cancer</vt:lpstr>
      <vt:lpstr>Answer</vt:lpstr>
      <vt:lpstr>Renal Cell Carcinoma</vt:lpstr>
      <vt:lpstr>History and Physical Exam </vt:lpstr>
      <vt:lpstr>Imaging : CT scan </vt:lpstr>
      <vt:lpstr>Imaging</vt:lpstr>
      <vt:lpstr>Biopsy of renal mass</vt:lpstr>
      <vt:lpstr>Question: Initial therapy for this patient?</vt:lpstr>
      <vt:lpstr>Renal Cell Carcinoma</vt:lpstr>
      <vt:lpstr>History and Physical Exam </vt:lpstr>
      <vt:lpstr>Imaging (MRI/CT) </vt:lpstr>
      <vt:lpstr>Imaging</vt:lpstr>
      <vt:lpstr>Biopsy</vt:lpstr>
      <vt:lpstr> Management Strategy for this Patient?</vt:lpstr>
      <vt:lpstr>PowerPoint Presentation</vt:lpstr>
      <vt:lpstr>Thank You to Our Supporters:</vt:lpstr>
      <vt:lpstr>Concluding Remarks</vt:lpstr>
    </vt:vector>
  </TitlesOfParts>
  <Company>Intellisphere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Donald</dc:creator>
  <cp:lastModifiedBy>nationwide</cp:lastModifiedBy>
  <cp:revision>181</cp:revision>
  <dcterms:modified xsi:type="dcterms:W3CDTF">2023-08-04T19:55:29Z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0x0101004A6459BA09A55A48A26552F8CF890A5E</vt:lpwstr>
  </property>
</Properties>
</file>