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68" r:id="rId5"/>
    <p:sldMasterId id="2147483684" r:id="rId6"/>
    <p:sldMasterId id="2147483700" r:id="rId7"/>
  </p:sldMasterIdLst>
  <p:notesMasterIdLst>
    <p:notesMasterId r:id="rId160"/>
  </p:notesMasterIdLst>
  <p:handoutMasterIdLst>
    <p:handoutMasterId r:id="rId161"/>
  </p:handoutMasterIdLst>
  <p:sldIdLst>
    <p:sldId id="295" r:id="rId8"/>
    <p:sldId id="265" r:id="rId9"/>
    <p:sldId id="285" r:id="rId10"/>
    <p:sldId id="286" r:id="rId11"/>
    <p:sldId id="266" r:id="rId12"/>
    <p:sldId id="270" r:id="rId13"/>
    <p:sldId id="282" r:id="rId14"/>
    <p:sldId id="284" r:id="rId15"/>
    <p:sldId id="287" r:id="rId16"/>
    <p:sldId id="288" r:id="rId17"/>
    <p:sldId id="289" r:id="rId18"/>
    <p:sldId id="290" r:id="rId19"/>
    <p:sldId id="291" r:id="rId20"/>
    <p:sldId id="292" r:id="rId21"/>
    <p:sldId id="294" r:id="rId22"/>
    <p:sldId id="293" r:id="rId23"/>
    <p:sldId id="283" r:id="rId24"/>
    <p:sldId id="296" r:id="rId25"/>
    <p:sldId id="297" r:id="rId26"/>
    <p:sldId id="258" r:id="rId27"/>
    <p:sldId id="262" r:id="rId28"/>
    <p:sldId id="2147481204" r:id="rId29"/>
    <p:sldId id="260" r:id="rId30"/>
    <p:sldId id="263" r:id="rId31"/>
    <p:sldId id="264" r:id="rId32"/>
    <p:sldId id="277" r:id="rId33"/>
    <p:sldId id="2147481205" r:id="rId34"/>
    <p:sldId id="2147481206" r:id="rId35"/>
    <p:sldId id="267" r:id="rId36"/>
    <p:sldId id="269" r:id="rId37"/>
    <p:sldId id="268" r:id="rId38"/>
    <p:sldId id="271" r:id="rId39"/>
    <p:sldId id="272" r:id="rId40"/>
    <p:sldId id="273" r:id="rId41"/>
    <p:sldId id="274" r:id="rId42"/>
    <p:sldId id="275" r:id="rId43"/>
    <p:sldId id="276" r:id="rId44"/>
    <p:sldId id="2147481207" r:id="rId45"/>
    <p:sldId id="2147481208" r:id="rId46"/>
    <p:sldId id="2147481209" r:id="rId47"/>
    <p:sldId id="2147481210" r:id="rId48"/>
    <p:sldId id="2147481211" r:id="rId49"/>
    <p:sldId id="696" r:id="rId50"/>
    <p:sldId id="697" r:id="rId51"/>
    <p:sldId id="698" r:id="rId52"/>
    <p:sldId id="685" r:id="rId53"/>
    <p:sldId id="314" r:id="rId54"/>
    <p:sldId id="699" r:id="rId55"/>
    <p:sldId id="700" r:id="rId56"/>
    <p:sldId id="701" r:id="rId57"/>
    <p:sldId id="702" r:id="rId58"/>
    <p:sldId id="703" r:id="rId59"/>
    <p:sldId id="686" r:id="rId60"/>
    <p:sldId id="704" r:id="rId61"/>
    <p:sldId id="705" r:id="rId62"/>
    <p:sldId id="337" r:id="rId63"/>
    <p:sldId id="338" r:id="rId64"/>
    <p:sldId id="339" r:id="rId65"/>
    <p:sldId id="706" r:id="rId66"/>
    <p:sldId id="707" r:id="rId67"/>
    <p:sldId id="708" r:id="rId68"/>
    <p:sldId id="709" r:id="rId69"/>
    <p:sldId id="710" r:id="rId70"/>
    <p:sldId id="278" r:id="rId71"/>
    <p:sldId id="321" r:id="rId72"/>
    <p:sldId id="336" r:id="rId73"/>
    <p:sldId id="687" r:id="rId74"/>
    <p:sldId id="279" r:id="rId75"/>
    <p:sldId id="341" r:id="rId76"/>
    <p:sldId id="280" r:id="rId77"/>
    <p:sldId id="711" r:id="rId78"/>
    <p:sldId id="712" r:id="rId79"/>
    <p:sldId id="713" r:id="rId80"/>
    <p:sldId id="324" r:id="rId81"/>
    <p:sldId id="325" r:id="rId82"/>
    <p:sldId id="326" r:id="rId83"/>
    <p:sldId id="327" r:id="rId84"/>
    <p:sldId id="688" r:id="rId85"/>
    <p:sldId id="689" r:id="rId86"/>
    <p:sldId id="690" r:id="rId87"/>
    <p:sldId id="691" r:id="rId88"/>
    <p:sldId id="714" r:id="rId89"/>
    <p:sldId id="692" r:id="rId90"/>
    <p:sldId id="693" r:id="rId91"/>
    <p:sldId id="694" r:id="rId92"/>
    <p:sldId id="695" r:id="rId93"/>
    <p:sldId id="715" r:id="rId94"/>
    <p:sldId id="716" r:id="rId95"/>
    <p:sldId id="717" r:id="rId96"/>
    <p:sldId id="718" r:id="rId97"/>
    <p:sldId id="311" r:id="rId98"/>
    <p:sldId id="719" r:id="rId99"/>
    <p:sldId id="312" r:id="rId100"/>
    <p:sldId id="720" r:id="rId101"/>
    <p:sldId id="315" r:id="rId102"/>
    <p:sldId id="317" r:id="rId103"/>
    <p:sldId id="318" r:id="rId104"/>
    <p:sldId id="319" r:id="rId105"/>
    <p:sldId id="313" r:id="rId106"/>
    <p:sldId id="316" r:id="rId107"/>
    <p:sldId id="322" r:id="rId108"/>
    <p:sldId id="721" r:id="rId109"/>
    <p:sldId id="320" r:id="rId110"/>
    <p:sldId id="722" r:id="rId111"/>
    <p:sldId id="723" r:id="rId112"/>
    <p:sldId id="724" r:id="rId113"/>
    <p:sldId id="725" r:id="rId114"/>
    <p:sldId id="726" r:id="rId115"/>
    <p:sldId id="727" r:id="rId116"/>
    <p:sldId id="728" r:id="rId117"/>
    <p:sldId id="729" r:id="rId118"/>
    <p:sldId id="730" r:id="rId119"/>
    <p:sldId id="731" r:id="rId120"/>
    <p:sldId id="732" r:id="rId121"/>
    <p:sldId id="733" r:id="rId122"/>
    <p:sldId id="734" r:id="rId123"/>
    <p:sldId id="735" r:id="rId124"/>
    <p:sldId id="736" r:id="rId125"/>
    <p:sldId id="737" r:id="rId126"/>
    <p:sldId id="738" r:id="rId127"/>
    <p:sldId id="739" r:id="rId128"/>
    <p:sldId id="740" r:id="rId129"/>
    <p:sldId id="741" r:id="rId130"/>
    <p:sldId id="742" r:id="rId131"/>
    <p:sldId id="743" r:id="rId132"/>
    <p:sldId id="744" r:id="rId133"/>
    <p:sldId id="12063" r:id="rId134"/>
    <p:sldId id="12088" r:id="rId135"/>
    <p:sldId id="12090" r:id="rId136"/>
    <p:sldId id="2147481199" r:id="rId137"/>
    <p:sldId id="12082" r:id="rId138"/>
    <p:sldId id="12083" r:id="rId139"/>
    <p:sldId id="12098" r:id="rId140"/>
    <p:sldId id="12097" r:id="rId141"/>
    <p:sldId id="12099" r:id="rId142"/>
    <p:sldId id="12100" r:id="rId143"/>
    <p:sldId id="12101" r:id="rId144"/>
    <p:sldId id="2147481202" r:id="rId145"/>
    <p:sldId id="2147481191" r:id="rId146"/>
    <p:sldId id="2147481186" r:id="rId147"/>
    <p:sldId id="2147481187" r:id="rId148"/>
    <p:sldId id="2147481189" r:id="rId149"/>
    <p:sldId id="2147481196" r:id="rId150"/>
    <p:sldId id="2147481190" r:id="rId151"/>
    <p:sldId id="2147481194" r:id="rId152"/>
    <p:sldId id="2147481192" r:id="rId153"/>
    <p:sldId id="2147481193" r:id="rId154"/>
    <p:sldId id="2147481197" r:id="rId155"/>
    <p:sldId id="2147481195" r:id="rId156"/>
    <p:sldId id="2147481200" r:id="rId157"/>
    <p:sldId id="2147481203" r:id="rId158"/>
    <p:sldId id="2147481198" r:id="rId159"/>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51"/>
    <a:srgbClr val="003767"/>
    <a:srgbClr val="FFC92A"/>
    <a:srgbClr val="FFC8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C783E0-09D1-46E9-A8E9-756EB023C907}" v="1" dt="2024-04-23T20:20:47.615"/>
    <p1510:client id="{758FCC91-1A1A-4843-A126-6414640AE316}" v="13" dt="2024-04-24T18:34:52.0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58"/>
    <p:restoredTop sz="94684"/>
  </p:normalViewPr>
  <p:slideViewPr>
    <p:cSldViewPr snapToGrid="0" snapToObjects="1">
      <p:cViewPr>
        <p:scale>
          <a:sx n="75" d="100"/>
          <a:sy n="75" d="100"/>
        </p:scale>
        <p:origin x="536" y="36"/>
      </p:cViewPr>
      <p:guideLst>
        <p:guide orient="horz" pos="1622"/>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notesMaster" Target="notesMasters/notesMaster1.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handoutMaster" Target="handoutMasters/handoutMaster1.xml"/><Relationship Id="rId16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slide" Target="slides/slide149.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tableStyles" Target="tableStyles.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Greer" userId="2ddd3eaa-d59d-4e6f-8745-bb565a51d7c2" providerId="ADAL" clId="{758FCC91-1A1A-4843-A126-6414640AE316}"/>
    <pc:docChg chg="undo custSel addSld delSld modSld">
      <pc:chgData name="Ashley Greer" userId="2ddd3eaa-d59d-4e6f-8745-bb565a51d7c2" providerId="ADAL" clId="{758FCC91-1A1A-4843-A126-6414640AE316}" dt="2024-04-24T18:34:41.829" v="146" actId="47"/>
      <pc:docMkLst>
        <pc:docMk/>
      </pc:docMkLst>
      <pc:sldChg chg="modSp add del mod">
        <pc:chgData name="Ashley Greer" userId="2ddd3eaa-d59d-4e6f-8745-bb565a51d7c2" providerId="ADAL" clId="{758FCC91-1A1A-4843-A126-6414640AE316}" dt="2024-04-24T18:34:41.829" v="146" actId="47"/>
        <pc:sldMkLst>
          <pc:docMk/>
          <pc:sldMk cId="0" sldId="258"/>
        </pc:sldMkLst>
        <pc:spChg chg="mod">
          <ac:chgData name="Ashley Greer" userId="2ddd3eaa-d59d-4e6f-8745-bb565a51d7c2" providerId="ADAL" clId="{758FCC91-1A1A-4843-A126-6414640AE316}" dt="2024-04-24T18:28:13.567" v="19" actId="1076"/>
          <ac:spMkLst>
            <pc:docMk/>
            <pc:sldMk cId="0" sldId="258"/>
            <ac:spMk id="18433"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8445"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8446"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8447"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8448"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8449"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8450"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8451"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8452"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8453"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8454"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78179" creationId="{00000000-0000-0000-0000-000000000000}"/>
          </ac:spMkLst>
        </pc:spChg>
        <pc:spChg chg="mod">
          <ac:chgData name="Ashley Greer" userId="2ddd3eaa-d59d-4e6f-8745-bb565a51d7c2" providerId="ADAL" clId="{758FCC91-1A1A-4843-A126-6414640AE316}" dt="2024-04-24T18:28:13.567" v="19" actId="1076"/>
          <ac:spMkLst>
            <pc:docMk/>
            <pc:sldMk cId="0" sldId="258"/>
            <ac:spMk id="178180"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78181"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78182"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78183"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78184"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78185"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78186"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78187"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78188"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78189" creationId="{00000000-0000-0000-0000-000000000000}"/>
          </ac:spMkLst>
        </pc:spChg>
        <pc:spChg chg="mod">
          <ac:chgData name="Ashley Greer" userId="2ddd3eaa-d59d-4e6f-8745-bb565a51d7c2" providerId="ADAL" clId="{758FCC91-1A1A-4843-A126-6414640AE316}" dt="2024-04-24T18:28:24.836" v="52" actId="1035"/>
          <ac:spMkLst>
            <pc:docMk/>
            <pc:sldMk cId="0" sldId="258"/>
            <ac:spMk id="178200" creationId="{00000000-0000-0000-0000-000000000000}"/>
          </ac:spMkLst>
        </pc:spChg>
      </pc:sldChg>
      <pc:sldChg chg="modSp add del mod">
        <pc:chgData name="Ashley Greer" userId="2ddd3eaa-d59d-4e6f-8745-bb565a51d7c2" providerId="ADAL" clId="{758FCC91-1A1A-4843-A126-6414640AE316}" dt="2024-04-24T18:34:41.829" v="146" actId="47"/>
        <pc:sldMkLst>
          <pc:docMk/>
          <pc:sldMk cId="0" sldId="260"/>
        </pc:sldMkLst>
        <pc:spChg chg="mod">
          <ac:chgData name="Ashley Greer" userId="2ddd3eaa-d59d-4e6f-8745-bb565a51d7c2" providerId="ADAL" clId="{758FCC91-1A1A-4843-A126-6414640AE316}" dt="2024-04-24T18:30:24.392" v="99" actId="1076"/>
          <ac:spMkLst>
            <pc:docMk/>
            <pc:sldMk cId="0" sldId="260"/>
            <ac:spMk id="2" creationId="{F8D4138C-98A5-C941-8394-675E90971E61}"/>
          </ac:spMkLst>
        </pc:spChg>
        <pc:spChg chg="mod">
          <ac:chgData name="Ashley Greer" userId="2ddd3eaa-d59d-4e6f-8745-bb565a51d7c2" providerId="ADAL" clId="{758FCC91-1A1A-4843-A126-6414640AE316}" dt="2024-04-24T18:30:20.664" v="98" actId="1076"/>
          <ac:spMkLst>
            <pc:docMk/>
            <pc:sldMk cId="0" sldId="260"/>
            <ac:spMk id="3" creationId="{00000000-0000-0000-0000-000000000000}"/>
          </ac:spMkLst>
        </pc:spChg>
        <pc:spChg chg="mod">
          <ac:chgData name="Ashley Greer" userId="2ddd3eaa-d59d-4e6f-8745-bb565a51d7c2" providerId="ADAL" clId="{758FCC91-1A1A-4843-A126-6414640AE316}" dt="2024-04-24T18:30:20.664" v="98" actId="1076"/>
          <ac:spMkLst>
            <pc:docMk/>
            <pc:sldMk cId="0" sldId="260"/>
            <ac:spMk id="23553" creationId="{00000000-0000-0000-0000-000000000000}"/>
          </ac:spMkLst>
        </pc:spChg>
        <pc:picChg chg="mod">
          <ac:chgData name="Ashley Greer" userId="2ddd3eaa-d59d-4e6f-8745-bb565a51d7c2" providerId="ADAL" clId="{758FCC91-1A1A-4843-A126-6414640AE316}" dt="2024-04-24T18:30:20.664" v="98" actId="1076"/>
          <ac:picMkLst>
            <pc:docMk/>
            <pc:sldMk cId="0" sldId="260"/>
            <ac:picMk id="4" creationId="{343C6F91-886E-92DF-CC74-775B2E3C40F0}"/>
          </ac:picMkLst>
        </pc:picChg>
      </pc:sldChg>
      <pc:sldChg chg="modSp add del mod">
        <pc:chgData name="Ashley Greer" userId="2ddd3eaa-d59d-4e6f-8745-bb565a51d7c2" providerId="ADAL" clId="{758FCC91-1A1A-4843-A126-6414640AE316}" dt="2024-04-24T18:34:41.829" v="146" actId="47"/>
        <pc:sldMkLst>
          <pc:docMk/>
          <pc:sldMk cId="0" sldId="262"/>
        </pc:sldMkLst>
        <pc:spChg chg="mod">
          <ac:chgData name="Ashley Greer" userId="2ddd3eaa-d59d-4e6f-8745-bb565a51d7c2" providerId="ADAL" clId="{758FCC91-1A1A-4843-A126-6414640AE316}" dt="2024-04-24T18:28:37.889" v="53" actId="207"/>
          <ac:spMkLst>
            <pc:docMk/>
            <pc:sldMk cId="0" sldId="262"/>
            <ac:spMk id="2" creationId="{00000000-0000-0000-0000-000000000000}"/>
          </ac:spMkLst>
        </pc:spChg>
        <pc:spChg chg="mod">
          <ac:chgData name="Ashley Greer" userId="2ddd3eaa-d59d-4e6f-8745-bb565a51d7c2" providerId="ADAL" clId="{758FCC91-1A1A-4843-A126-6414640AE316}" dt="2024-04-24T18:29:42.184" v="93" actId="14100"/>
          <ac:spMkLst>
            <pc:docMk/>
            <pc:sldMk cId="0" sldId="262"/>
            <ac:spMk id="19464" creationId="{00000000-0000-0000-0000-000000000000}"/>
          </ac:spMkLst>
        </pc:spChg>
        <pc:spChg chg="mod">
          <ac:chgData name="Ashley Greer" userId="2ddd3eaa-d59d-4e6f-8745-bb565a51d7c2" providerId="ADAL" clId="{758FCC91-1A1A-4843-A126-6414640AE316}" dt="2024-04-24T18:28:37.889" v="53" actId="207"/>
          <ac:spMkLst>
            <pc:docMk/>
            <pc:sldMk cId="0" sldId="262"/>
            <ac:spMk id="20481" creationId="{00000000-0000-0000-0000-000000000000}"/>
          </ac:spMkLst>
        </pc:spChg>
        <pc:spChg chg="mod">
          <ac:chgData name="Ashley Greer" userId="2ddd3eaa-d59d-4e6f-8745-bb565a51d7c2" providerId="ADAL" clId="{758FCC91-1A1A-4843-A126-6414640AE316}" dt="2024-04-24T18:28:51.641" v="86" actId="1035"/>
          <ac:spMkLst>
            <pc:docMk/>
            <pc:sldMk cId="0" sldId="262"/>
            <ac:spMk id="20485" creationId="{00000000-0000-0000-0000-000000000000}"/>
          </ac:spMkLst>
        </pc:spChg>
        <pc:spChg chg="mod">
          <ac:chgData name="Ashley Greer" userId="2ddd3eaa-d59d-4e6f-8745-bb565a51d7c2" providerId="ADAL" clId="{758FCC91-1A1A-4843-A126-6414640AE316}" dt="2024-04-24T18:28:51.641" v="86" actId="1035"/>
          <ac:spMkLst>
            <pc:docMk/>
            <pc:sldMk cId="0" sldId="262"/>
            <ac:spMk id="178179" creationId="{00000000-0000-0000-0000-000000000000}"/>
          </ac:spMkLst>
        </pc:spChg>
        <pc:spChg chg="mod">
          <ac:chgData name="Ashley Greer" userId="2ddd3eaa-d59d-4e6f-8745-bb565a51d7c2" providerId="ADAL" clId="{758FCC91-1A1A-4843-A126-6414640AE316}" dt="2024-04-24T18:28:51.641" v="86" actId="1035"/>
          <ac:spMkLst>
            <pc:docMk/>
            <pc:sldMk cId="0" sldId="262"/>
            <ac:spMk id="178181" creationId="{00000000-0000-0000-0000-000000000000}"/>
          </ac:spMkLst>
        </pc:spChg>
      </pc:sldChg>
      <pc:sldChg chg="modSp add del mod">
        <pc:chgData name="Ashley Greer" userId="2ddd3eaa-d59d-4e6f-8745-bb565a51d7c2" providerId="ADAL" clId="{758FCC91-1A1A-4843-A126-6414640AE316}" dt="2024-04-24T18:34:41.829" v="146" actId="47"/>
        <pc:sldMkLst>
          <pc:docMk/>
          <pc:sldMk cId="1369608349" sldId="263"/>
        </pc:sldMkLst>
        <pc:spChg chg="mod">
          <ac:chgData name="Ashley Greer" userId="2ddd3eaa-d59d-4e6f-8745-bb565a51d7c2" providerId="ADAL" clId="{758FCC91-1A1A-4843-A126-6414640AE316}" dt="2024-04-24T18:30:44.687" v="101" actId="255"/>
          <ac:spMkLst>
            <pc:docMk/>
            <pc:sldMk cId="1369608349" sldId="263"/>
            <ac:spMk id="2" creationId="{27B83A34-F176-29F9-45F0-D75F4754AD39}"/>
          </ac:spMkLst>
        </pc:spChg>
        <pc:spChg chg="mod">
          <ac:chgData name="Ashley Greer" userId="2ddd3eaa-d59d-4e6f-8745-bb565a51d7c2" providerId="ADAL" clId="{758FCC91-1A1A-4843-A126-6414640AE316}" dt="2024-04-24T18:30:48.571" v="102" actId="1076"/>
          <ac:spMkLst>
            <pc:docMk/>
            <pc:sldMk cId="1369608349" sldId="263"/>
            <ac:spMk id="3" creationId="{CCDAE22F-6F15-85DC-973C-856460B059F6}"/>
          </ac:spMkLst>
        </pc:spChg>
        <pc:spChg chg="mod">
          <ac:chgData name="Ashley Greer" userId="2ddd3eaa-d59d-4e6f-8745-bb565a51d7c2" providerId="ADAL" clId="{758FCC91-1A1A-4843-A126-6414640AE316}" dt="2024-04-24T18:31:35.376" v="114" actId="1076"/>
          <ac:spMkLst>
            <pc:docMk/>
            <pc:sldMk cId="1369608349" sldId="263"/>
            <ac:spMk id="11" creationId="{8E9F2CD7-966E-D7AF-4468-44146E40B6BA}"/>
          </ac:spMkLst>
        </pc:spChg>
        <pc:picChg chg="mod">
          <ac:chgData name="Ashley Greer" userId="2ddd3eaa-d59d-4e6f-8745-bb565a51d7c2" providerId="ADAL" clId="{758FCC91-1A1A-4843-A126-6414640AE316}" dt="2024-04-24T18:30:55.460" v="104" actId="1076"/>
          <ac:picMkLst>
            <pc:docMk/>
            <pc:sldMk cId="1369608349" sldId="263"/>
            <ac:picMk id="13" creationId="{4CC9510C-17AB-CC9E-58AF-BD4857058FCA}"/>
          </ac:picMkLst>
        </pc:picChg>
        <pc:picChg chg="mod">
          <ac:chgData name="Ashley Greer" userId="2ddd3eaa-d59d-4e6f-8745-bb565a51d7c2" providerId="ADAL" clId="{758FCC91-1A1A-4843-A126-6414640AE316}" dt="2024-04-24T18:30:52.246" v="103" actId="1076"/>
          <ac:picMkLst>
            <pc:docMk/>
            <pc:sldMk cId="1369608349" sldId="263"/>
            <ac:picMk id="15" creationId="{6A1AEA7A-249F-20A0-E8C8-E23EE974F374}"/>
          </ac:picMkLst>
        </pc:picChg>
        <pc:picChg chg="mod">
          <ac:chgData name="Ashley Greer" userId="2ddd3eaa-d59d-4e6f-8745-bb565a51d7c2" providerId="ADAL" clId="{758FCC91-1A1A-4843-A126-6414640AE316}" dt="2024-04-24T18:31:03.732" v="105" actId="1076"/>
          <ac:picMkLst>
            <pc:docMk/>
            <pc:sldMk cId="1369608349" sldId="263"/>
            <ac:picMk id="17" creationId="{365BE31C-8E02-E5AE-7683-4FAAF2D40F0B}"/>
          </ac:picMkLst>
        </pc:picChg>
      </pc:sldChg>
      <pc:sldChg chg="modSp add del mod">
        <pc:chgData name="Ashley Greer" userId="2ddd3eaa-d59d-4e6f-8745-bb565a51d7c2" providerId="ADAL" clId="{758FCC91-1A1A-4843-A126-6414640AE316}" dt="2024-04-24T18:34:41.829" v="146" actId="47"/>
        <pc:sldMkLst>
          <pc:docMk/>
          <pc:sldMk cId="3685480880" sldId="264"/>
        </pc:sldMkLst>
        <pc:spChg chg="mod">
          <ac:chgData name="Ashley Greer" userId="2ddd3eaa-d59d-4e6f-8745-bb565a51d7c2" providerId="ADAL" clId="{758FCC91-1A1A-4843-A126-6414640AE316}" dt="2024-04-24T18:31:48.589" v="115" actId="207"/>
          <ac:spMkLst>
            <pc:docMk/>
            <pc:sldMk cId="3685480880" sldId="264"/>
            <ac:spMk id="2" creationId="{0BEE2C8E-CA73-D3B4-53D4-7E6A7789A86A}"/>
          </ac:spMkLst>
        </pc:spChg>
        <pc:spChg chg="mod">
          <ac:chgData name="Ashley Greer" userId="2ddd3eaa-d59d-4e6f-8745-bb565a51d7c2" providerId="ADAL" clId="{758FCC91-1A1A-4843-A126-6414640AE316}" dt="2024-04-24T18:31:48.589" v="115" actId="207"/>
          <ac:spMkLst>
            <pc:docMk/>
            <pc:sldMk cId="3685480880" sldId="264"/>
            <ac:spMk id="3" creationId="{5ACE8C93-CAE9-2B20-3382-7DCC7D48ED8D}"/>
          </ac:spMkLst>
        </pc:spChg>
        <pc:spChg chg="mod">
          <ac:chgData name="Ashley Greer" userId="2ddd3eaa-d59d-4e6f-8745-bb565a51d7c2" providerId="ADAL" clId="{758FCC91-1A1A-4843-A126-6414640AE316}" dt="2024-04-24T18:32:35.144" v="127" actId="1076"/>
          <ac:spMkLst>
            <pc:docMk/>
            <pc:sldMk cId="3685480880" sldId="264"/>
            <ac:spMk id="10" creationId="{F97A2457-A33B-EC1E-CFAA-E4342FEEE6F2}"/>
          </ac:spMkLst>
        </pc:spChg>
        <pc:spChg chg="mod">
          <ac:chgData name="Ashley Greer" userId="2ddd3eaa-d59d-4e6f-8745-bb565a51d7c2" providerId="ADAL" clId="{758FCC91-1A1A-4843-A126-6414640AE316}" dt="2024-04-24T18:33:09.238" v="137" actId="1076"/>
          <ac:spMkLst>
            <pc:docMk/>
            <pc:sldMk cId="3685480880" sldId="264"/>
            <ac:spMk id="13" creationId="{94F3B21B-6741-03D0-ACF1-E7BC94BDFEB1}"/>
          </ac:spMkLst>
        </pc:spChg>
        <pc:spChg chg="mod">
          <ac:chgData name="Ashley Greer" userId="2ddd3eaa-d59d-4e6f-8745-bb565a51d7c2" providerId="ADAL" clId="{758FCC91-1A1A-4843-A126-6414640AE316}" dt="2024-04-24T18:33:03.405" v="136" actId="14100"/>
          <ac:spMkLst>
            <pc:docMk/>
            <pc:sldMk cId="3685480880" sldId="264"/>
            <ac:spMk id="14" creationId="{94F48598-49CC-2DA1-0E88-A570A8DC555B}"/>
          </ac:spMkLst>
        </pc:spChg>
        <pc:spChg chg="mod">
          <ac:chgData name="Ashley Greer" userId="2ddd3eaa-d59d-4e6f-8745-bb565a51d7c2" providerId="ADAL" clId="{758FCC91-1A1A-4843-A126-6414640AE316}" dt="2024-04-24T18:31:48.589" v="115" actId="207"/>
          <ac:spMkLst>
            <pc:docMk/>
            <pc:sldMk cId="3685480880" sldId="264"/>
            <ac:spMk id="16" creationId="{3EFF977E-13B6-80E1-A8B5-BCC82E63A672}"/>
          </ac:spMkLst>
        </pc:spChg>
        <pc:spChg chg="mod">
          <ac:chgData name="Ashley Greer" userId="2ddd3eaa-d59d-4e6f-8745-bb565a51d7c2" providerId="ADAL" clId="{758FCC91-1A1A-4843-A126-6414640AE316}" dt="2024-04-24T18:32:13.479" v="122" actId="1076"/>
          <ac:spMkLst>
            <pc:docMk/>
            <pc:sldMk cId="3685480880" sldId="264"/>
            <ac:spMk id="17" creationId="{F0F73459-900F-8EF5-EAA4-84993F3092AD}"/>
          </ac:spMkLst>
        </pc:spChg>
        <pc:spChg chg="mod">
          <ac:chgData name="Ashley Greer" userId="2ddd3eaa-d59d-4e6f-8745-bb565a51d7c2" providerId="ADAL" clId="{758FCC91-1A1A-4843-A126-6414640AE316}" dt="2024-04-24T18:31:48.589" v="115" actId="207"/>
          <ac:spMkLst>
            <pc:docMk/>
            <pc:sldMk cId="3685480880" sldId="264"/>
            <ac:spMk id="18" creationId="{9C0BE5E7-D004-5212-3BF0-A67A3520E58C}"/>
          </ac:spMkLst>
        </pc:spChg>
        <pc:picChg chg="mod">
          <ac:chgData name="Ashley Greer" userId="2ddd3eaa-d59d-4e6f-8745-bb565a51d7c2" providerId="ADAL" clId="{758FCC91-1A1A-4843-A126-6414640AE316}" dt="2024-04-24T18:32:08.867" v="120" actId="1076"/>
          <ac:picMkLst>
            <pc:docMk/>
            <pc:sldMk cId="3685480880" sldId="264"/>
            <ac:picMk id="5" creationId="{2D2EFC8E-AB34-A5AD-05BD-975B5C27615B}"/>
          </ac:picMkLst>
        </pc:picChg>
        <pc:picChg chg="mod">
          <ac:chgData name="Ashley Greer" userId="2ddd3eaa-d59d-4e6f-8745-bb565a51d7c2" providerId="ADAL" clId="{758FCC91-1A1A-4843-A126-6414640AE316}" dt="2024-04-24T18:32:28.330" v="126" actId="1076"/>
          <ac:picMkLst>
            <pc:docMk/>
            <pc:sldMk cId="3685480880" sldId="264"/>
            <ac:picMk id="7" creationId="{4F0449BF-1E22-BB09-BDC6-BF7E42C3DC08}"/>
          </ac:picMkLst>
        </pc:picChg>
      </pc:sldChg>
      <pc:sldChg chg="modSp add del mod">
        <pc:chgData name="Ashley Greer" userId="2ddd3eaa-d59d-4e6f-8745-bb565a51d7c2" providerId="ADAL" clId="{758FCC91-1A1A-4843-A126-6414640AE316}" dt="2024-04-24T18:34:41.829" v="146" actId="47"/>
        <pc:sldMkLst>
          <pc:docMk/>
          <pc:sldMk cId="2635608695" sldId="267"/>
        </pc:sldMkLst>
        <pc:spChg chg="mod">
          <ac:chgData name="Ashley Greer" userId="2ddd3eaa-d59d-4e6f-8745-bb565a51d7c2" providerId="ADAL" clId="{758FCC91-1A1A-4843-A126-6414640AE316}" dt="2024-04-24T18:25:46.519" v="4" actId="27636"/>
          <ac:spMkLst>
            <pc:docMk/>
            <pc:sldMk cId="2635608695" sldId="267"/>
            <ac:spMk id="3" creationId="{6BA7DDF2-EED9-7A0F-3AE4-319DA2D1C9D6}"/>
          </ac:spMkLst>
        </pc:spChg>
      </pc:sldChg>
      <pc:sldChg chg="modSp add del mod">
        <pc:chgData name="Ashley Greer" userId="2ddd3eaa-d59d-4e6f-8745-bb565a51d7c2" providerId="ADAL" clId="{758FCC91-1A1A-4843-A126-6414640AE316}" dt="2024-04-24T18:34:41.829" v="146" actId="47"/>
        <pc:sldMkLst>
          <pc:docMk/>
          <pc:sldMk cId="3307296308" sldId="268"/>
        </pc:sldMkLst>
        <pc:spChg chg="mod">
          <ac:chgData name="Ashley Greer" userId="2ddd3eaa-d59d-4e6f-8745-bb565a51d7c2" providerId="ADAL" clId="{758FCC91-1A1A-4843-A126-6414640AE316}" dt="2024-04-24T18:25:46.519" v="5" actId="27636"/>
          <ac:spMkLst>
            <pc:docMk/>
            <pc:sldMk cId="3307296308" sldId="268"/>
            <ac:spMk id="3" creationId="{C0A17625-FEE3-2FA4-12BB-E8631AE248D8}"/>
          </ac:spMkLst>
        </pc:spChg>
      </pc:sldChg>
      <pc:sldChg chg="add del">
        <pc:chgData name="Ashley Greer" userId="2ddd3eaa-d59d-4e6f-8745-bb565a51d7c2" providerId="ADAL" clId="{758FCC91-1A1A-4843-A126-6414640AE316}" dt="2024-04-24T18:34:41.829" v="146" actId="47"/>
        <pc:sldMkLst>
          <pc:docMk/>
          <pc:sldMk cId="3753278326" sldId="269"/>
        </pc:sldMkLst>
      </pc:sldChg>
      <pc:sldChg chg="add del">
        <pc:chgData name="Ashley Greer" userId="2ddd3eaa-d59d-4e6f-8745-bb565a51d7c2" providerId="ADAL" clId="{758FCC91-1A1A-4843-A126-6414640AE316}" dt="2024-04-24T18:34:41.829" v="146" actId="47"/>
        <pc:sldMkLst>
          <pc:docMk/>
          <pc:sldMk cId="1184273294" sldId="271"/>
        </pc:sldMkLst>
      </pc:sldChg>
      <pc:sldChg chg="add del">
        <pc:chgData name="Ashley Greer" userId="2ddd3eaa-d59d-4e6f-8745-bb565a51d7c2" providerId="ADAL" clId="{758FCC91-1A1A-4843-A126-6414640AE316}" dt="2024-04-24T18:34:41.829" v="146" actId="47"/>
        <pc:sldMkLst>
          <pc:docMk/>
          <pc:sldMk cId="3365709186" sldId="272"/>
        </pc:sldMkLst>
      </pc:sldChg>
      <pc:sldChg chg="add del">
        <pc:chgData name="Ashley Greer" userId="2ddd3eaa-d59d-4e6f-8745-bb565a51d7c2" providerId="ADAL" clId="{758FCC91-1A1A-4843-A126-6414640AE316}" dt="2024-04-24T18:34:41.829" v="146" actId="47"/>
        <pc:sldMkLst>
          <pc:docMk/>
          <pc:sldMk cId="1846102836" sldId="273"/>
        </pc:sldMkLst>
      </pc:sldChg>
      <pc:sldChg chg="add del">
        <pc:chgData name="Ashley Greer" userId="2ddd3eaa-d59d-4e6f-8745-bb565a51d7c2" providerId="ADAL" clId="{758FCC91-1A1A-4843-A126-6414640AE316}" dt="2024-04-24T18:34:41.829" v="146" actId="47"/>
        <pc:sldMkLst>
          <pc:docMk/>
          <pc:sldMk cId="1624356836" sldId="274"/>
        </pc:sldMkLst>
      </pc:sldChg>
      <pc:sldChg chg="add del">
        <pc:chgData name="Ashley Greer" userId="2ddd3eaa-d59d-4e6f-8745-bb565a51d7c2" providerId="ADAL" clId="{758FCC91-1A1A-4843-A126-6414640AE316}" dt="2024-04-24T18:34:41.829" v="146" actId="47"/>
        <pc:sldMkLst>
          <pc:docMk/>
          <pc:sldMk cId="3647633746" sldId="275"/>
        </pc:sldMkLst>
      </pc:sldChg>
      <pc:sldChg chg="add del">
        <pc:chgData name="Ashley Greer" userId="2ddd3eaa-d59d-4e6f-8745-bb565a51d7c2" providerId="ADAL" clId="{758FCC91-1A1A-4843-A126-6414640AE316}" dt="2024-04-24T18:34:41.829" v="146" actId="47"/>
        <pc:sldMkLst>
          <pc:docMk/>
          <pc:sldMk cId="1581678544" sldId="276"/>
        </pc:sldMkLst>
      </pc:sldChg>
      <pc:sldChg chg="modSp add del mod">
        <pc:chgData name="Ashley Greer" userId="2ddd3eaa-d59d-4e6f-8745-bb565a51d7c2" providerId="ADAL" clId="{758FCC91-1A1A-4843-A126-6414640AE316}" dt="2024-04-24T18:34:41.829" v="146" actId="47"/>
        <pc:sldMkLst>
          <pc:docMk/>
          <pc:sldMk cId="4100621344" sldId="277"/>
        </pc:sldMkLst>
        <pc:spChg chg="mod">
          <ac:chgData name="Ashley Greer" userId="2ddd3eaa-d59d-4e6f-8745-bb565a51d7c2" providerId="ADAL" clId="{758FCC91-1A1A-4843-A126-6414640AE316}" dt="2024-04-24T18:34:00.488" v="141" actId="14100"/>
          <ac:spMkLst>
            <pc:docMk/>
            <pc:sldMk cId="4100621344" sldId="277"/>
            <ac:spMk id="2" creationId="{C44802C7-A61F-8D05-FB09-0449299B1D3E}"/>
          </ac:spMkLst>
        </pc:spChg>
        <pc:spChg chg="mod">
          <ac:chgData name="Ashley Greer" userId="2ddd3eaa-d59d-4e6f-8745-bb565a51d7c2" providerId="ADAL" clId="{758FCC91-1A1A-4843-A126-6414640AE316}" dt="2024-04-24T18:34:00.488" v="141" actId="14100"/>
          <ac:spMkLst>
            <pc:docMk/>
            <pc:sldMk cId="4100621344" sldId="277"/>
            <ac:spMk id="3" creationId="{14D0DACC-38A2-62FD-8694-4C93E9E4ADFC}"/>
          </ac:spMkLst>
        </pc:spChg>
        <pc:spChg chg="mod">
          <ac:chgData name="Ashley Greer" userId="2ddd3eaa-d59d-4e6f-8745-bb565a51d7c2" providerId="ADAL" clId="{758FCC91-1A1A-4843-A126-6414640AE316}" dt="2024-04-24T18:34:00.488" v="141" actId="14100"/>
          <ac:spMkLst>
            <pc:docMk/>
            <pc:sldMk cId="4100621344" sldId="277"/>
            <ac:spMk id="4" creationId="{13A00722-D8FB-EA58-006B-ED5FD6D0A837}"/>
          </ac:spMkLst>
        </pc:spChg>
        <pc:spChg chg="mod">
          <ac:chgData name="Ashley Greer" userId="2ddd3eaa-d59d-4e6f-8745-bb565a51d7c2" providerId="ADAL" clId="{758FCC91-1A1A-4843-A126-6414640AE316}" dt="2024-04-24T18:34:00.488" v="141" actId="14100"/>
          <ac:spMkLst>
            <pc:docMk/>
            <pc:sldMk cId="4100621344" sldId="277"/>
            <ac:spMk id="5" creationId="{B1235569-5674-6812-A856-5A19D4FBBF5E}"/>
          </ac:spMkLst>
        </pc:spChg>
      </pc:sldChg>
      <pc:sldChg chg="add">
        <pc:chgData name="Ashley Greer" userId="2ddd3eaa-d59d-4e6f-8745-bb565a51d7c2" providerId="ADAL" clId="{758FCC91-1A1A-4843-A126-6414640AE316}" dt="2024-04-24T18:26:16.228" v="6"/>
        <pc:sldMkLst>
          <pc:docMk/>
          <pc:sldMk cId="1164849253" sldId="278"/>
        </pc:sldMkLst>
      </pc:sldChg>
      <pc:sldChg chg="add">
        <pc:chgData name="Ashley Greer" userId="2ddd3eaa-d59d-4e6f-8745-bb565a51d7c2" providerId="ADAL" clId="{758FCC91-1A1A-4843-A126-6414640AE316}" dt="2024-04-24T18:26:16.228" v="6"/>
        <pc:sldMkLst>
          <pc:docMk/>
          <pc:sldMk cId="2608236568" sldId="279"/>
        </pc:sldMkLst>
      </pc:sldChg>
      <pc:sldChg chg="add">
        <pc:chgData name="Ashley Greer" userId="2ddd3eaa-d59d-4e6f-8745-bb565a51d7c2" providerId="ADAL" clId="{758FCC91-1A1A-4843-A126-6414640AE316}" dt="2024-04-24T18:26:16.228" v="6"/>
        <pc:sldMkLst>
          <pc:docMk/>
          <pc:sldMk cId="177937128" sldId="280"/>
        </pc:sldMkLst>
      </pc:sldChg>
      <pc:sldChg chg="add">
        <pc:chgData name="Ashley Greer" userId="2ddd3eaa-d59d-4e6f-8745-bb565a51d7c2" providerId="ADAL" clId="{758FCC91-1A1A-4843-A126-6414640AE316}" dt="2024-04-24T18:25:46.302" v="0"/>
        <pc:sldMkLst>
          <pc:docMk/>
          <pc:sldMk cId="3575600298" sldId="296"/>
        </pc:sldMkLst>
      </pc:sldChg>
      <pc:sldChg chg="modSp add mod">
        <pc:chgData name="Ashley Greer" userId="2ddd3eaa-d59d-4e6f-8745-bb565a51d7c2" providerId="ADAL" clId="{758FCC91-1A1A-4843-A126-6414640AE316}" dt="2024-04-24T18:25:46.483" v="1" actId="27636"/>
        <pc:sldMkLst>
          <pc:docMk/>
          <pc:sldMk cId="2715243734" sldId="297"/>
        </pc:sldMkLst>
        <pc:spChg chg="mod">
          <ac:chgData name="Ashley Greer" userId="2ddd3eaa-d59d-4e6f-8745-bb565a51d7c2" providerId="ADAL" clId="{758FCC91-1A1A-4843-A126-6414640AE316}" dt="2024-04-24T18:25:46.483" v="1" actId="27636"/>
          <ac:spMkLst>
            <pc:docMk/>
            <pc:sldMk cId="2715243734" sldId="297"/>
            <ac:spMk id="2" creationId="{00000000-0000-0000-0000-000000000000}"/>
          </ac:spMkLst>
        </pc:spChg>
      </pc:sldChg>
      <pc:sldChg chg="modSp add del mod">
        <pc:chgData name="Ashley Greer" userId="2ddd3eaa-d59d-4e6f-8745-bb565a51d7c2" providerId="ADAL" clId="{758FCC91-1A1A-4843-A126-6414640AE316}" dt="2024-04-24T18:34:41.829" v="146" actId="47"/>
        <pc:sldMkLst>
          <pc:docMk/>
          <pc:sldMk cId="15817891" sldId="298"/>
        </pc:sldMkLst>
        <pc:spChg chg="mod">
          <ac:chgData name="Ashley Greer" userId="2ddd3eaa-d59d-4e6f-8745-bb565a51d7c2" providerId="ADAL" clId="{758FCC91-1A1A-4843-A126-6414640AE316}" dt="2024-04-24T18:29:35.289" v="92" actId="207"/>
          <ac:spMkLst>
            <pc:docMk/>
            <pc:sldMk cId="15817891" sldId="298"/>
            <ac:spMk id="4" creationId="{7D9E8A2B-E101-6241-EA2E-799A9246DBC6}"/>
          </ac:spMkLst>
        </pc:spChg>
        <pc:spChg chg="mod">
          <ac:chgData name="Ashley Greer" userId="2ddd3eaa-d59d-4e6f-8745-bb565a51d7c2" providerId="ADAL" clId="{758FCC91-1A1A-4843-A126-6414640AE316}" dt="2024-04-24T18:29:12.793" v="90" actId="14100"/>
          <ac:spMkLst>
            <pc:docMk/>
            <pc:sldMk cId="15817891" sldId="298"/>
            <ac:spMk id="10" creationId="{53B98893-209E-4E4D-2A4A-3E8B87382DC0}"/>
          </ac:spMkLst>
        </pc:spChg>
        <pc:spChg chg="mod">
          <ac:chgData name="Ashley Greer" userId="2ddd3eaa-d59d-4e6f-8745-bb565a51d7c2" providerId="ADAL" clId="{758FCC91-1A1A-4843-A126-6414640AE316}" dt="2024-04-24T18:29:12.793" v="90" actId="14100"/>
          <ac:spMkLst>
            <pc:docMk/>
            <pc:sldMk cId="15817891" sldId="298"/>
            <ac:spMk id="11" creationId="{D4DA1A52-6E3D-1979-3E8F-B29CDFBFEF14}"/>
          </ac:spMkLst>
        </pc:spChg>
        <pc:spChg chg="mod">
          <ac:chgData name="Ashley Greer" userId="2ddd3eaa-d59d-4e6f-8745-bb565a51d7c2" providerId="ADAL" clId="{758FCC91-1A1A-4843-A126-6414640AE316}" dt="2024-04-24T18:29:12.793" v="90" actId="14100"/>
          <ac:spMkLst>
            <pc:docMk/>
            <pc:sldMk cId="15817891" sldId="298"/>
            <ac:spMk id="12" creationId="{4404A86C-4A29-202F-4C1A-03E042D8BE45}"/>
          </ac:spMkLst>
        </pc:spChg>
        <pc:spChg chg="mod">
          <ac:chgData name="Ashley Greer" userId="2ddd3eaa-d59d-4e6f-8745-bb565a51d7c2" providerId="ADAL" clId="{758FCC91-1A1A-4843-A126-6414640AE316}" dt="2024-04-24T18:29:12.793" v="90" actId="14100"/>
          <ac:spMkLst>
            <pc:docMk/>
            <pc:sldMk cId="15817891" sldId="298"/>
            <ac:spMk id="13" creationId="{A5032003-36D3-50B5-F038-3D27126219FE}"/>
          </ac:spMkLst>
        </pc:spChg>
        <pc:spChg chg="mod">
          <ac:chgData name="Ashley Greer" userId="2ddd3eaa-d59d-4e6f-8745-bb565a51d7c2" providerId="ADAL" clId="{758FCC91-1A1A-4843-A126-6414640AE316}" dt="2024-04-24T18:29:12.793" v="90" actId="14100"/>
          <ac:spMkLst>
            <pc:docMk/>
            <pc:sldMk cId="15817891" sldId="298"/>
            <ac:spMk id="14" creationId="{CCBE3893-8D35-70F9-6164-FDCDA01E8613}"/>
          </ac:spMkLst>
        </pc:spChg>
        <pc:picChg chg="mod">
          <ac:chgData name="Ashley Greer" userId="2ddd3eaa-d59d-4e6f-8745-bb565a51d7c2" providerId="ADAL" clId="{758FCC91-1A1A-4843-A126-6414640AE316}" dt="2024-04-24T18:29:18.160" v="91" actId="1076"/>
          <ac:picMkLst>
            <pc:docMk/>
            <pc:sldMk cId="15817891" sldId="298"/>
            <ac:picMk id="3" creationId="{2DEEBBD4-05A4-0623-D3D9-F63D2B7777E5}"/>
          </ac:picMkLst>
        </pc:picChg>
        <pc:picChg chg="mod">
          <ac:chgData name="Ashley Greer" userId="2ddd3eaa-d59d-4e6f-8745-bb565a51d7c2" providerId="ADAL" clId="{758FCC91-1A1A-4843-A126-6414640AE316}" dt="2024-04-24T18:29:12.793" v="90" actId="14100"/>
          <ac:picMkLst>
            <pc:docMk/>
            <pc:sldMk cId="15817891" sldId="298"/>
            <ac:picMk id="7" creationId="{7B94482A-B9E5-09E6-5461-584770642ABA}"/>
          </ac:picMkLst>
        </pc:picChg>
        <pc:picChg chg="mod">
          <ac:chgData name="Ashley Greer" userId="2ddd3eaa-d59d-4e6f-8745-bb565a51d7c2" providerId="ADAL" clId="{758FCC91-1A1A-4843-A126-6414640AE316}" dt="2024-04-24T18:29:12.793" v="90" actId="14100"/>
          <ac:picMkLst>
            <pc:docMk/>
            <pc:sldMk cId="15817891" sldId="298"/>
            <ac:picMk id="9" creationId="{D2FF88AE-4471-7BE0-25F0-AB3A2084A86E}"/>
          </ac:picMkLst>
        </pc:picChg>
      </pc:sldChg>
      <pc:sldChg chg="modSp add del mod">
        <pc:chgData name="Ashley Greer" userId="2ddd3eaa-d59d-4e6f-8745-bb565a51d7c2" providerId="ADAL" clId="{758FCC91-1A1A-4843-A126-6414640AE316}" dt="2024-04-24T18:34:41.829" v="146" actId="47"/>
        <pc:sldMkLst>
          <pc:docMk/>
          <pc:sldMk cId="3031927690" sldId="299"/>
        </pc:sldMkLst>
        <pc:spChg chg="mod">
          <ac:chgData name="Ashley Greer" userId="2ddd3eaa-d59d-4e6f-8745-bb565a51d7c2" providerId="ADAL" clId="{758FCC91-1A1A-4843-A126-6414640AE316}" dt="2024-04-24T18:25:46.513" v="3" actId="27636"/>
          <ac:spMkLst>
            <pc:docMk/>
            <pc:sldMk cId="3031927690" sldId="299"/>
            <ac:spMk id="3" creationId="{25A7A43D-87CB-454E-2D13-44CFB0B71215}"/>
          </ac:spMkLst>
        </pc:spChg>
      </pc:sldChg>
      <pc:sldChg chg="add del">
        <pc:chgData name="Ashley Greer" userId="2ddd3eaa-d59d-4e6f-8745-bb565a51d7c2" providerId="ADAL" clId="{758FCC91-1A1A-4843-A126-6414640AE316}" dt="2024-04-24T18:34:41.829" v="146" actId="47"/>
        <pc:sldMkLst>
          <pc:docMk/>
          <pc:sldMk cId="3510806099" sldId="300"/>
        </pc:sldMkLst>
      </pc:sldChg>
      <pc:sldChg chg="add del">
        <pc:chgData name="Ashley Greer" userId="2ddd3eaa-d59d-4e6f-8745-bb565a51d7c2" providerId="ADAL" clId="{758FCC91-1A1A-4843-A126-6414640AE316}" dt="2024-04-24T18:34:41.829" v="146" actId="47"/>
        <pc:sldMkLst>
          <pc:docMk/>
          <pc:sldMk cId="848406223" sldId="301"/>
        </pc:sldMkLst>
      </pc:sldChg>
      <pc:sldChg chg="add del">
        <pc:chgData name="Ashley Greer" userId="2ddd3eaa-d59d-4e6f-8745-bb565a51d7c2" providerId="ADAL" clId="{758FCC91-1A1A-4843-A126-6414640AE316}" dt="2024-04-24T18:34:41.829" v="146" actId="47"/>
        <pc:sldMkLst>
          <pc:docMk/>
          <pc:sldMk cId="3341370888" sldId="302"/>
        </pc:sldMkLst>
      </pc:sldChg>
      <pc:sldChg chg="add del">
        <pc:chgData name="Ashley Greer" userId="2ddd3eaa-d59d-4e6f-8745-bb565a51d7c2" providerId="ADAL" clId="{758FCC91-1A1A-4843-A126-6414640AE316}" dt="2024-04-24T18:34:41.829" v="146" actId="47"/>
        <pc:sldMkLst>
          <pc:docMk/>
          <pc:sldMk cId="40537298" sldId="303"/>
        </pc:sldMkLst>
      </pc:sldChg>
      <pc:sldChg chg="add del">
        <pc:chgData name="Ashley Greer" userId="2ddd3eaa-d59d-4e6f-8745-bb565a51d7c2" providerId="ADAL" clId="{758FCC91-1A1A-4843-A126-6414640AE316}" dt="2024-04-24T18:34:41.829" v="146" actId="47"/>
        <pc:sldMkLst>
          <pc:docMk/>
          <pc:sldMk cId="2532418276" sldId="304"/>
        </pc:sldMkLst>
      </pc:sldChg>
      <pc:sldChg chg="add del">
        <pc:chgData name="Ashley Greer" userId="2ddd3eaa-d59d-4e6f-8745-bb565a51d7c2" providerId="ADAL" clId="{758FCC91-1A1A-4843-A126-6414640AE316}" dt="2024-04-24T18:34:41.829" v="146" actId="47"/>
        <pc:sldMkLst>
          <pc:docMk/>
          <pc:sldMk cId="3820744759" sldId="305"/>
        </pc:sldMkLst>
      </pc:sldChg>
      <pc:sldChg chg="add">
        <pc:chgData name="Ashley Greer" userId="2ddd3eaa-d59d-4e6f-8745-bb565a51d7c2" providerId="ADAL" clId="{758FCC91-1A1A-4843-A126-6414640AE316}" dt="2024-04-24T18:26:35.470" v="7"/>
        <pc:sldMkLst>
          <pc:docMk/>
          <pc:sldMk cId="1291066364" sldId="311"/>
        </pc:sldMkLst>
      </pc:sldChg>
      <pc:sldChg chg="add">
        <pc:chgData name="Ashley Greer" userId="2ddd3eaa-d59d-4e6f-8745-bb565a51d7c2" providerId="ADAL" clId="{758FCC91-1A1A-4843-A126-6414640AE316}" dt="2024-04-24T18:26:35.470" v="7"/>
        <pc:sldMkLst>
          <pc:docMk/>
          <pc:sldMk cId="1268714034" sldId="312"/>
        </pc:sldMkLst>
      </pc:sldChg>
      <pc:sldChg chg="add">
        <pc:chgData name="Ashley Greer" userId="2ddd3eaa-d59d-4e6f-8745-bb565a51d7c2" providerId="ADAL" clId="{758FCC91-1A1A-4843-A126-6414640AE316}" dt="2024-04-24T18:26:35.470" v="7"/>
        <pc:sldMkLst>
          <pc:docMk/>
          <pc:sldMk cId="2379115736" sldId="313"/>
        </pc:sldMkLst>
      </pc:sldChg>
      <pc:sldChg chg="add">
        <pc:chgData name="Ashley Greer" userId="2ddd3eaa-d59d-4e6f-8745-bb565a51d7c2" providerId="ADAL" clId="{758FCC91-1A1A-4843-A126-6414640AE316}" dt="2024-04-24T18:26:16.228" v="6"/>
        <pc:sldMkLst>
          <pc:docMk/>
          <pc:sldMk cId="3490138490" sldId="314"/>
        </pc:sldMkLst>
      </pc:sldChg>
      <pc:sldChg chg="add">
        <pc:chgData name="Ashley Greer" userId="2ddd3eaa-d59d-4e6f-8745-bb565a51d7c2" providerId="ADAL" clId="{758FCC91-1A1A-4843-A126-6414640AE316}" dt="2024-04-24T18:26:35.470" v="7"/>
        <pc:sldMkLst>
          <pc:docMk/>
          <pc:sldMk cId="273995349" sldId="315"/>
        </pc:sldMkLst>
      </pc:sldChg>
      <pc:sldChg chg="add">
        <pc:chgData name="Ashley Greer" userId="2ddd3eaa-d59d-4e6f-8745-bb565a51d7c2" providerId="ADAL" clId="{758FCC91-1A1A-4843-A126-6414640AE316}" dt="2024-04-24T18:26:35.470" v="7"/>
        <pc:sldMkLst>
          <pc:docMk/>
          <pc:sldMk cId="3965779505" sldId="316"/>
        </pc:sldMkLst>
      </pc:sldChg>
      <pc:sldChg chg="add">
        <pc:chgData name="Ashley Greer" userId="2ddd3eaa-d59d-4e6f-8745-bb565a51d7c2" providerId="ADAL" clId="{758FCC91-1A1A-4843-A126-6414640AE316}" dt="2024-04-24T18:26:35.470" v="7"/>
        <pc:sldMkLst>
          <pc:docMk/>
          <pc:sldMk cId="825399263" sldId="317"/>
        </pc:sldMkLst>
      </pc:sldChg>
      <pc:sldChg chg="add">
        <pc:chgData name="Ashley Greer" userId="2ddd3eaa-d59d-4e6f-8745-bb565a51d7c2" providerId="ADAL" clId="{758FCC91-1A1A-4843-A126-6414640AE316}" dt="2024-04-24T18:26:35.470" v="7"/>
        <pc:sldMkLst>
          <pc:docMk/>
          <pc:sldMk cId="553005037" sldId="318"/>
        </pc:sldMkLst>
      </pc:sldChg>
      <pc:sldChg chg="add">
        <pc:chgData name="Ashley Greer" userId="2ddd3eaa-d59d-4e6f-8745-bb565a51d7c2" providerId="ADAL" clId="{758FCC91-1A1A-4843-A126-6414640AE316}" dt="2024-04-24T18:26:35.470" v="7"/>
        <pc:sldMkLst>
          <pc:docMk/>
          <pc:sldMk cId="1489902370" sldId="319"/>
        </pc:sldMkLst>
      </pc:sldChg>
      <pc:sldChg chg="add">
        <pc:chgData name="Ashley Greer" userId="2ddd3eaa-d59d-4e6f-8745-bb565a51d7c2" providerId="ADAL" clId="{758FCC91-1A1A-4843-A126-6414640AE316}" dt="2024-04-24T18:26:35.470" v="7"/>
        <pc:sldMkLst>
          <pc:docMk/>
          <pc:sldMk cId="1042765463" sldId="320"/>
        </pc:sldMkLst>
      </pc:sldChg>
      <pc:sldChg chg="add">
        <pc:chgData name="Ashley Greer" userId="2ddd3eaa-d59d-4e6f-8745-bb565a51d7c2" providerId="ADAL" clId="{758FCC91-1A1A-4843-A126-6414640AE316}" dt="2024-04-24T18:26:16.228" v="6"/>
        <pc:sldMkLst>
          <pc:docMk/>
          <pc:sldMk cId="25336237" sldId="321"/>
        </pc:sldMkLst>
      </pc:sldChg>
      <pc:sldChg chg="add">
        <pc:chgData name="Ashley Greer" userId="2ddd3eaa-d59d-4e6f-8745-bb565a51d7c2" providerId="ADAL" clId="{758FCC91-1A1A-4843-A126-6414640AE316}" dt="2024-04-24T18:26:35.470" v="7"/>
        <pc:sldMkLst>
          <pc:docMk/>
          <pc:sldMk cId="3258912253" sldId="322"/>
        </pc:sldMkLst>
      </pc:sldChg>
      <pc:sldChg chg="add">
        <pc:chgData name="Ashley Greer" userId="2ddd3eaa-d59d-4e6f-8745-bb565a51d7c2" providerId="ADAL" clId="{758FCC91-1A1A-4843-A126-6414640AE316}" dt="2024-04-24T18:26:16.228" v="6"/>
        <pc:sldMkLst>
          <pc:docMk/>
          <pc:sldMk cId="3471965167" sldId="324"/>
        </pc:sldMkLst>
      </pc:sldChg>
      <pc:sldChg chg="add">
        <pc:chgData name="Ashley Greer" userId="2ddd3eaa-d59d-4e6f-8745-bb565a51d7c2" providerId="ADAL" clId="{758FCC91-1A1A-4843-A126-6414640AE316}" dt="2024-04-24T18:26:16.228" v="6"/>
        <pc:sldMkLst>
          <pc:docMk/>
          <pc:sldMk cId="2630913828" sldId="325"/>
        </pc:sldMkLst>
      </pc:sldChg>
      <pc:sldChg chg="add">
        <pc:chgData name="Ashley Greer" userId="2ddd3eaa-d59d-4e6f-8745-bb565a51d7c2" providerId="ADAL" clId="{758FCC91-1A1A-4843-A126-6414640AE316}" dt="2024-04-24T18:26:16.228" v="6"/>
        <pc:sldMkLst>
          <pc:docMk/>
          <pc:sldMk cId="3349268440" sldId="326"/>
        </pc:sldMkLst>
      </pc:sldChg>
      <pc:sldChg chg="add">
        <pc:chgData name="Ashley Greer" userId="2ddd3eaa-d59d-4e6f-8745-bb565a51d7c2" providerId="ADAL" clId="{758FCC91-1A1A-4843-A126-6414640AE316}" dt="2024-04-24T18:26:16.228" v="6"/>
        <pc:sldMkLst>
          <pc:docMk/>
          <pc:sldMk cId="995164986" sldId="327"/>
        </pc:sldMkLst>
      </pc:sldChg>
      <pc:sldChg chg="add">
        <pc:chgData name="Ashley Greer" userId="2ddd3eaa-d59d-4e6f-8745-bb565a51d7c2" providerId="ADAL" clId="{758FCC91-1A1A-4843-A126-6414640AE316}" dt="2024-04-24T18:26:16.228" v="6"/>
        <pc:sldMkLst>
          <pc:docMk/>
          <pc:sldMk cId="771967522" sldId="336"/>
        </pc:sldMkLst>
      </pc:sldChg>
      <pc:sldChg chg="add">
        <pc:chgData name="Ashley Greer" userId="2ddd3eaa-d59d-4e6f-8745-bb565a51d7c2" providerId="ADAL" clId="{758FCC91-1A1A-4843-A126-6414640AE316}" dt="2024-04-24T18:26:16.228" v="6"/>
        <pc:sldMkLst>
          <pc:docMk/>
          <pc:sldMk cId="184876136" sldId="337"/>
        </pc:sldMkLst>
      </pc:sldChg>
      <pc:sldChg chg="add">
        <pc:chgData name="Ashley Greer" userId="2ddd3eaa-d59d-4e6f-8745-bb565a51d7c2" providerId="ADAL" clId="{758FCC91-1A1A-4843-A126-6414640AE316}" dt="2024-04-24T18:26:16.228" v="6"/>
        <pc:sldMkLst>
          <pc:docMk/>
          <pc:sldMk cId="3683166874" sldId="338"/>
        </pc:sldMkLst>
      </pc:sldChg>
      <pc:sldChg chg="add">
        <pc:chgData name="Ashley Greer" userId="2ddd3eaa-d59d-4e6f-8745-bb565a51d7c2" providerId="ADAL" clId="{758FCC91-1A1A-4843-A126-6414640AE316}" dt="2024-04-24T18:26:16.228" v="6"/>
        <pc:sldMkLst>
          <pc:docMk/>
          <pc:sldMk cId="421608349" sldId="339"/>
        </pc:sldMkLst>
      </pc:sldChg>
      <pc:sldChg chg="add">
        <pc:chgData name="Ashley Greer" userId="2ddd3eaa-d59d-4e6f-8745-bb565a51d7c2" providerId="ADAL" clId="{758FCC91-1A1A-4843-A126-6414640AE316}" dt="2024-04-24T18:26:16.228" v="6"/>
        <pc:sldMkLst>
          <pc:docMk/>
          <pc:sldMk cId="3333353685" sldId="341"/>
        </pc:sldMkLst>
      </pc:sldChg>
      <pc:sldChg chg="add">
        <pc:chgData name="Ashley Greer" userId="2ddd3eaa-d59d-4e6f-8745-bb565a51d7c2" providerId="ADAL" clId="{758FCC91-1A1A-4843-A126-6414640AE316}" dt="2024-04-24T18:26:16.228" v="6"/>
        <pc:sldMkLst>
          <pc:docMk/>
          <pc:sldMk cId="223901047" sldId="685"/>
        </pc:sldMkLst>
      </pc:sldChg>
      <pc:sldChg chg="add">
        <pc:chgData name="Ashley Greer" userId="2ddd3eaa-d59d-4e6f-8745-bb565a51d7c2" providerId="ADAL" clId="{758FCC91-1A1A-4843-A126-6414640AE316}" dt="2024-04-24T18:26:16.228" v="6"/>
        <pc:sldMkLst>
          <pc:docMk/>
          <pc:sldMk cId="991172480" sldId="686"/>
        </pc:sldMkLst>
      </pc:sldChg>
      <pc:sldChg chg="add">
        <pc:chgData name="Ashley Greer" userId="2ddd3eaa-d59d-4e6f-8745-bb565a51d7c2" providerId="ADAL" clId="{758FCC91-1A1A-4843-A126-6414640AE316}" dt="2024-04-24T18:26:16.228" v="6"/>
        <pc:sldMkLst>
          <pc:docMk/>
          <pc:sldMk cId="2785220249" sldId="687"/>
        </pc:sldMkLst>
      </pc:sldChg>
      <pc:sldChg chg="add">
        <pc:chgData name="Ashley Greer" userId="2ddd3eaa-d59d-4e6f-8745-bb565a51d7c2" providerId="ADAL" clId="{758FCC91-1A1A-4843-A126-6414640AE316}" dt="2024-04-24T18:26:16.228" v="6"/>
        <pc:sldMkLst>
          <pc:docMk/>
          <pc:sldMk cId="142737972" sldId="688"/>
        </pc:sldMkLst>
      </pc:sldChg>
      <pc:sldChg chg="add">
        <pc:chgData name="Ashley Greer" userId="2ddd3eaa-d59d-4e6f-8745-bb565a51d7c2" providerId="ADAL" clId="{758FCC91-1A1A-4843-A126-6414640AE316}" dt="2024-04-24T18:26:16.228" v="6"/>
        <pc:sldMkLst>
          <pc:docMk/>
          <pc:sldMk cId="3679009548" sldId="689"/>
        </pc:sldMkLst>
      </pc:sldChg>
      <pc:sldChg chg="add">
        <pc:chgData name="Ashley Greer" userId="2ddd3eaa-d59d-4e6f-8745-bb565a51d7c2" providerId="ADAL" clId="{758FCC91-1A1A-4843-A126-6414640AE316}" dt="2024-04-24T18:26:16.228" v="6"/>
        <pc:sldMkLst>
          <pc:docMk/>
          <pc:sldMk cId="3104441848" sldId="690"/>
        </pc:sldMkLst>
      </pc:sldChg>
      <pc:sldChg chg="add">
        <pc:chgData name="Ashley Greer" userId="2ddd3eaa-d59d-4e6f-8745-bb565a51d7c2" providerId="ADAL" clId="{758FCC91-1A1A-4843-A126-6414640AE316}" dt="2024-04-24T18:26:16.228" v="6"/>
        <pc:sldMkLst>
          <pc:docMk/>
          <pc:sldMk cId="822599964" sldId="691"/>
        </pc:sldMkLst>
      </pc:sldChg>
      <pc:sldChg chg="add">
        <pc:chgData name="Ashley Greer" userId="2ddd3eaa-d59d-4e6f-8745-bb565a51d7c2" providerId="ADAL" clId="{758FCC91-1A1A-4843-A126-6414640AE316}" dt="2024-04-24T18:26:16.228" v="6"/>
        <pc:sldMkLst>
          <pc:docMk/>
          <pc:sldMk cId="1867644967" sldId="692"/>
        </pc:sldMkLst>
      </pc:sldChg>
      <pc:sldChg chg="add">
        <pc:chgData name="Ashley Greer" userId="2ddd3eaa-d59d-4e6f-8745-bb565a51d7c2" providerId="ADAL" clId="{758FCC91-1A1A-4843-A126-6414640AE316}" dt="2024-04-24T18:26:16.228" v="6"/>
        <pc:sldMkLst>
          <pc:docMk/>
          <pc:sldMk cId="2798842821" sldId="693"/>
        </pc:sldMkLst>
      </pc:sldChg>
      <pc:sldChg chg="add">
        <pc:chgData name="Ashley Greer" userId="2ddd3eaa-d59d-4e6f-8745-bb565a51d7c2" providerId="ADAL" clId="{758FCC91-1A1A-4843-A126-6414640AE316}" dt="2024-04-24T18:26:16.228" v="6"/>
        <pc:sldMkLst>
          <pc:docMk/>
          <pc:sldMk cId="1138270108" sldId="694"/>
        </pc:sldMkLst>
      </pc:sldChg>
      <pc:sldChg chg="add">
        <pc:chgData name="Ashley Greer" userId="2ddd3eaa-d59d-4e6f-8745-bb565a51d7c2" providerId="ADAL" clId="{758FCC91-1A1A-4843-A126-6414640AE316}" dt="2024-04-24T18:26:16.228" v="6"/>
        <pc:sldMkLst>
          <pc:docMk/>
          <pc:sldMk cId="3150303698" sldId="695"/>
        </pc:sldMkLst>
      </pc:sldChg>
      <pc:sldChg chg="add">
        <pc:chgData name="Ashley Greer" userId="2ddd3eaa-d59d-4e6f-8745-bb565a51d7c2" providerId="ADAL" clId="{758FCC91-1A1A-4843-A126-6414640AE316}" dt="2024-04-24T18:26:16.228" v="6"/>
        <pc:sldMkLst>
          <pc:docMk/>
          <pc:sldMk cId="73339785" sldId="696"/>
        </pc:sldMkLst>
      </pc:sldChg>
      <pc:sldChg chg="add">
        <pc:chgData name="Ashley Greer" userId="2ddd3eaa-d59d-4e6f-8745-bb565a51d7c2" providerId="ADAL" clId="{758FCC91-1A1A-4843-A126-6414640AE316}" dt="2024-04-24T18:26:16.228" v="6"/>
        <pc:sldMkLst>
          <pc:docMk/>
          <pc:sldMk cId="586080557" sldId="697"/>
        </pc:sldMkLst>
      </pc:sldChg>
      <pc:sldChg chg="add">
        <pc:chgData name="Ashley Greer" userId="2ddd3eaa-d59d-4e6f-8745-bb565a51d7c2" providerId="ADAL" clId="{758FCC91-1A1A-4843-A126-6414640AE316}" dt="2024-04-24T18:26:16.228" v="6"/>
        <pc:sldMkLst>
          <pc:docMk/>
          <pc:sldMk cId="694308795" sldId="698"/>
        </pc:sldMkLst>
      </pc:sldChg>
      <pc:sldChg chg="add">
        <pc:chgData name="Ashley Greer" userId="2ddd3eaa-d59d-4e6f-8745-bb565a51d7c2" providerId="ADAL" clId="{758FCC91-1A1A-4843-A126-6414640AE316}" dt="2024-04-24T18:26:16.228" v="6"/>
        <pc:sldMkLst>
          <pc:docMk/>
          <pc:sldMk cId="0" sldId="699"/>
        </pc:sldMkLst>
      </pc:sldChg>
      <pc:sldChg chg="add">
        <pc:chgData name="Ashley Greer" userId="2ddd3eaa-d59d-4e6f-8745-bb565a51d7c2" providerId="ADAL" clId="{758FCC91-1A1A-4843-A126-6414640AE316}" dt="2024-04-24T18:26:16.228" v="6"/>
        <pc:sldMkLst>
          <pc:docMk/>
          <pc:sldMk cId="2642463585" sldId="700"/>
        </pc:sldMkLst>
      </pc:sldChg>
      <pc:sldChg chg="add">
        <pc:chgData name="Ashley Greer" userId="2ddd3eaa-d59d-4e6f-8745-bb565a51d7c2" providerId="ADAL" clId="{758FCC91-1A1A-4843-A126-6414640AE316}" dt="2024-04-24T18:26:16.228" v="6"/>
        <pc:sldMkLst>
          <pc:docMk/>
          <pc:sldMk cId="92782827" sldId="701"/>
        </pc:sldMkLst>
      </pc:sldChg>
      <pc:sldChg chg="add">
        <pc:chgData name="Ashley Greer" userId="2ddd3eaa-d59d-4e6f-8745-bb565a51d7c2" providerId="ADAL" clId="{758FCC91-1A1A-4843-A126-6414640AE316}" dt="2024-04-24T18:26:16.228" v="6"/>
        <pc:sldMkLst>
          <pc:docMk/>
          <pc:sldMk cId="1580434836" sldId="702"/>
        </pc:sldMkLst>
      </pc:sldChg>
      <pc:sldChg chg="add">
        <pc:chgData name="Ashley Greer" userId="2ddd3eaa-d59d-4e6f-8745-bb565a51d7c2" providerId="ADAL" clId="{758FCC91-1A1A-4843-A126-6414640AE316}" dt="2024-04-24T18:26:16.228" v="6"/>
        <pc:sldMkLst>
          <pc:docMk/>
          <pc:sldMk cId="1499610768" sldId="703"/>
        </pc:sldMkLst>
      </pc:sldChg>
      <pc:sldChg chg="add">
        <pc:chgData name="Ashley Greer" userId="2ddd3eaa-d59d-4e6f-8745-bb565a51d7c2" providerId="ADAL" clId="{758FCC91-1A1A-4843-A126-6414640AE316}" dt="2024-04-24T18:26:16.228" v="6"/>
        <pc:sldMkLst>
          <pc:docMk/>
          <pc:sldMk cId="6817719" sldId="704"/>
        </pc:sldMkLst>
      </pc:sldChg>
      <pc:sldChg chg="add">
        <pc:chgData name="Ashley Greer" userId="2ddd3eaa-d59d-4e6f-8745-bb565a51d7c2" providerId="ADAL" clId="{758FCC91-1A1A-4843-A126-6414640AE316}" dt="2024-04-24T18:26:16.228" v="6"/>
        <pc:sldMkLst>
          <pc:docMk/>
          <pc:sldMk cId="1989435261" sldId="705"/>
        </pc:sldMkLst>
      </pc:sldChg>
      <pc:sldChg chg="add">
        <pc:chgData name="Ashley Greer" userId="2ddd3eaa-d59d-4e6f-8745-bb565a51d7c2" providerId="ADAL" clId="{758FCC91-1A1A-4843-A126-6414640AE316}" dt="2024-04-24T18:26:16.228" v="6"/>
        <pc:sldMkLst>
          <pc:docMk/>
          <pc:sldMk cId="1458599008" sldId="706"/>
        </pc:sldMkLst>
      </pc:sldChg>
      <pc:sldChg chg="add">
        <pc:chgData name="Ashley Greer" userId="2ddd3eaa-d59d-4e6f-8745-bb565a51d7c2" providerId="ADAL" clId="{758FCC91-1A1A-4843-A126-6414640AE316}" dt="2024-04-24T18:26:16.228" v="6"/>
        <pc:sldMkLst>
          <pc:docMk/>
          <pc:sldMk cId="3661027391" sldId="707"/>
        </pc:sldMkLst>
      </pc:sldChg>
      <pc:sldChg chg="add">
        <pc:chgData name="Ashley Greer" userId="2ddd3eaa-d59d-4e6f-8745-bb565a51d7c2" providerId="ADAL" clId="{758FCC91-1A1A-4843-A126-6414640AE316}" dt="2024-04-24T18:26:16.228" v="6"/>
        <pc:sldMkLst>
          <pc:docMk/>
          <pc:sldMk cId="581048949" sldId="708"/>
        </pc:sldMkLst>
      </pc:sldChg>
      <pc:sldChg chg="add">
        <pc:chgData name="Ashley Greer" userId="2ddd3eaa-d59d-4e6f-8745-bb565a51d7c2" providerId="ADAL" clId="{758FCC91-1A1A-4843-A126-6414640AE316}" dt="2024-04-24T18:26:16.228" v="6"/>
        <pc:sldMkLst>
          <pc:docMk/>
          <pc:sldMk cId="3577509311" sldId="709"/>
        </pc:sldMkLst>
      </pc:sldChg>
      <pc:sldChg chg="add">
        <pc:chgData name="Ashley Greer" userId="2ddd3eaa-d59d-4e6f-8745-bb565a51d7c2" providerId="ADAL" clId="{758FCC91-1A1A-4843-A126-6414640AE316}" dt="2024-04-24T18:26:16.228" v="6"/>
        <pc:sldMkLst>
          <pc:docMk/>
          <pc:sldMk cId="2108911769" sldId="710"/>
        </pc:sldMkLst>
      </pc:sldChg>
      <pc:sldChg chg="add">
        <pc:chgData name="Ashley Greer" userId="2ddd3eaa-d59d-4e6f-8745-bb565a51d7c2" providerId="ADAL" clId="{758FCC91-1A1A-4843-A126-6414640AE316}" dt="2024-04-24T18:26:16.228" v="6"/>
        <pc:sldMkLst>
          <pc:docMk/>
          <pc:sldMk cId="3922855013" sldId="711"/>
        </pc:sldMkLst>
      </pc:sldChg>
      <pc:sldChg chg="add">
        <pc:chgData name="Ashley Greer" userId="2ddd3eaa-d59d-4e6f-8745-bb565a51d7c2" providerId="ADAL" clId="{758FCC91-1A1A-4843-A126-6414640AE316}" dt="2024-04-24T18:26:16.228" v="6"/>
        <pc:sldMkLst>
          <pc:docMk/>
          <pc:sldMk cId="2286302995" sldId="712"/>
        </pc:sldMkLst>
      </pc:sldChg>
      <pc:sldChg chg="add">
        <pc:chgData name="Ashley Greer" userId="2ddd3eaa-d59d-4e6f-8745-bb565a51d7c2" providerId="ADAL" clId="{758FCC91-1A1A-4843-A126-6414640AE316}" dt="2024-04-24T18:26:16.228" v="6"/>
        <pc:sldMkLst>
          <pc:docMk/>
          <pc:sldMk cId="1106211203" sldId="713"/>
        </pc:sldMkLst>
      </pc:sldChg>
      <pc:sldChg chg="add">
        <pc:chgData name="Ashley Greer" userId="2ddd3eaa-d59d-4e6f-8745-bb565a51d7c2" providerId="ADAL" clId="{758FCC91-1A1A-4843-A126-6414640AE316}" dt="2024-04-24T18:26:16.228" v="6"/>
        <pc:sldMkLst>
          <pc:docMk/>
          <pc:sldMk cId="1463330925" sldId="714"/>
        </pc:sldMkLst>
      </pc:sldChg>
      <pc:sldChg chg="add">
        <pc:chgData name="Ashley Greer" userId="2ddd3eaa-d59d-4e6f-8745-bb565a51d7c2" providerId="ADAL" clId="{758FCC91-1A1A-4843-A126-6414640AE316}" dt="2024-04-24T18:26:16.228" v="6"/>
        <pc:sldMkLst>
          <pc:docMk/>
          <pc:sldMk cId="3835986684" sldId="715"/>
        </pc:sldMkLst>
      </pc:sldChg>
      <pc:sldChg chg="add">
        <pc:chgData name="Ashley Greer" userId="2ddd3eaa-d59d-4e6f-8745-bb565a51d7c2" providerId="ADAL" clId="{758FCC91-1A1A-4843-A126-6414640AE316}" dt="2024-04-24T18:26:35.470" v="7"/>
        <pc:sldMkLst>
          <pc:docMk/>
          <pc:sldMk cId="1083284860" sldId="716"/>
        </pc:sldMkLst>
      </pc:sldChg>
      <pc:sldChg chg="add">
        <pc:chgData name="Ashley Greer" userId="2ddd3eaa-d59d-4e6f-8745-bb565a51d7c2" providerId="ADAL" clId="{758FCC91-1A1A-4843-A126-6414640AE316}" dt="2024-04-24T18:26:35.470" v="7"/>
        <pc:sldMkLst>
          <pc:docMk/>
          <pc:sldMk cId="3986339667" sldId="717"/>
        </pc:sldMkLst>
      </pc:sldChg>
      <pc:sldChg chg="add">
        <pc:chgData name="Ashley Greer" userId="2ddd3eaa-d59d-4e6f-8745-bb565a51d7c2" providerId="ADAL" clId="{758FCC91-1A1A-4843-A126-6414640AE316}" dt="2024-04-24T18:26:35.470" v="7"/>
        <pc:sldMkLst>
          <pc:docMk/>
          <pc:sldMk cId="4260206367" sldId="718"/>
        </pc:sldMkLst>
      </pc:sldChg>
      <pc:sldChg chg="add">
        <pc:chgData name="Ashley Greer" userId="2ddd3eaa-d59d-4e6f-8745-bb565a51d7c2" providerId="ADAL" clId="{758FCC91-1A1A-4843-A126-6414640AE316}" dt="2024-04-24T18:26:35.470" v="7"/>
        <pc:sldMkLst>
          <pc:docMk/>
          <pc:sldMk cId="868605890" sldId="719"/>
        </pc:sldMkLst>
      </pc:sldChg>
      <pc:sldChg chg="add">
        <pc:chgData name="Ashley Greer" userId="2ddd3eaa-d59d-4e6f-8745-bb565a51d7c2" providerId="ADAL" clId="{758FCC91-1A1A-4843-A126-6414640AE316}" dt="2024-04-24T18:26:35.470" v="7"/>
        <pc:sldMkLst>
          <pc:docMk/>
          <pc:sldMk cId="1175679426" sldId="720"/>
        </pc:sldMkLst>
      </pc:sldChg>
      <pc:sldChg chg="add">
        <pc:chgData name="Ashley Greer" userId="2ddd3eaa-d59d-4e6f-8745-bb565a51d7c2" providerId="ADAL" clId="{758FCC91-1A1A-4843-A126-6414640AE316}" dt="2024-04-24T18:26:35.470" v="7"/>
        <pc:sldMkLst>
          <pc:docMk/>
          <pc:sldMk cId="1378423457" sldId="721"/>
        </pc:sldMkLst>
      </pc:sldChg>
      <pc:sldChg chg="add">
        <pc:chgData name="Ashley Greer" userId="2ddd3eaa-d59d-4e6f-8745-bb565a51d7c2" providerId="ADAL" clId="{758FCC91-1A1A-4843-A126-6414640AE316}" dt="2024-04-24T18:26:35.470" v="7"/>
        <pc:sldMkLst>
          <pc:docMk/>
          <pc:sldMk cId="1069864214" sldId="722"/>
        </pc:sldMkLst>
      </pc:sldChg>
      <pc:sldChg chg="add">
        <pc:chgData name="Ashley Greer" userId="2ddd3eaa-d59d-4e6f-8745-bb565a51d7c2" providerId="ADAL" clId="{758FCC91-1A1A-4843-A126-6414640AE316}" dt="2024-04-24T18:26:35.470" v="7"/>
        <pc:sldMkLst>
          <pc:docMk/>
          <pc:sldMk cId="1757652702" sldId="723"/>
        </pc:sldMkLst>
      </pc:sldChg>
      <pc:sldChg chg="add">
        <pc:chgData name="Ashley Greer" userId="2ddd3eaa-d59d-4e6f-8745-bb565a51d7c2" providerId="ADAL" clId="{758FCC91-1A1A-4843-A126-6414640AE316}" dt="2024-04-24T18:26:35.470" v="7"/>
        <pc:sldMkLst>
          <pc:docMk/>
          <pc:sldMk cId="1409974678" sldId="724"/>
        </pc:sldMkLst>
      </pc:sldChg>
      <pc:sldChg chg="add">
        <pc:chgData name="Ashley Greer" userId="2ddd3eaa-d59d-4e6f-8745-bb565a51d7c2" providerId="ADAL" clId="{758FCC91-1A1A-4843-A126-6414640AE316}" dt="2024-04-24T18:26:46.553" v="8"/>
        <pc:sldMkLst>
          <pc:docMk/>
          <pc:sldMk cId="2459053358" sldId="725"/>
        </pc:sldMkLst>
      </pc:sldChg>
      <pc:sldChg chg="add">
        <pc:chgData name="Ashley Greer" userId="2ddd3eaa-d59d-4e6f-8745-bb565a51d7c2" providerId="ADAL" clId="{758FCC91-1A1A-4843-A126-6414640AE316}" dt="2024-04-24T18:26:46.553" v="8"/>
        <pc:sldMkLst>
          <pc:docMk/>
          <pc:sldMk cId="366433572" sldId="726"/>
        </pc:sldMkLst>
      </pc:sldChg>
      <pc:sldChg chg="add">
        <pc:chgData name="Ashley Greer" userId="2ddd3eaa-d59d-4e6f-8745-bb565a51d7c2" providerId="ADAL" clId="{758FCC91-1A1A-4843-A126-6414640AE316}" dt="2024-04-24T18:26:46.553" v="8"/>
        <pc:sldMkLst>
          <pc:docMk/>
          <pc:sldMk cId="2160709910" sldId="727"/>
        </pc:sldMkLst>
      </pc:sldChg>
      <pc:sldChg chg="add">
        <pc:chgData name="Ashley Greer" userId="2ddd3eaa-d59d-4e6f-8745-bb565a51d7c2" providerId="ADAL" clId="{758FCC91-1A1A-4843-A126-6414640AE316}" dt="2024-04-24T18:26:46.553" v="8"/>
        <pc:sldMkLst>
          <pc:docMk/>
          <pc:sldMk cId="1025672424" sldId="728"/>
        </pc:sldMkLst>
      </pc:sldChg>
      <pc:sldChg chg="add">
        <pc:chgData name="Ashley Greer" userId="2ddd3eaa-d59d-4e6f-8745-bb565a51d7c2" providerId="ADAL" clId="{758FCC91-1A1A-4843-A126-6414640AE316}" dt="2024-04-24T18:26:46.553" v="8"/>
        <pc:sldMkLst>
          <pc:docMk/>
          <pc:sldMk cId="2463828834" sldId="729"/>
        </pc:sldMkLst>
      </pc:sldChg>
      <pc:sldChg chg="add">
        <pc:chgData name="Ashley Greer" userId="2ddd3eaa-d59d-4e6f-8745-bb565a51d7c2" providerId="ADAL" clId="{758FCC91-1A1A-4843-A126-6414640AE316}" dt="2024-04-24T18:26:46.553" v="8"/>
        <pc:sldMkLst>
          <pc:docMk/>
          <pc:sldMk cId="2989467736" sldId="730"/>
        </pc:sldMkLst>
      </pc:sldChg>
      <pc:sldChg chg="add">
        <pc:chgData name="Ashley Greer" userId="2ddd3eaa-d59d-4e6f-8745-bb565a51d7c2" providerId="ADAL" clId="{758FCC91-1A1A-4843-A126-6414640AE316}" dt="2024-04-24T18:26:46.553" v="8"/>
        <pc:sldMkLst>
          <pc:docMk/>
          <pc:sldMk cId="2212642897" sldId="731"/>
        </pc:sldMkLst>
      </pc:sldChg>
      <pc:sldChg chg="add">
        <pc:chgData name="Ashley Greer" userId="2ddd3eaa-d59d-4e6f-8745-bb565a51d7c2" providerId="ADAL" clId="{758FCC91-1A1A-4843-A126-6414640AE316}" dt="2024-04-24T18:26:46.553" v="8"/>
        <pc:sldMkLst>
          <pc:docMk/>
          <pc:sldMk cId="3777403269" sldId="732"/>
        </pc:sldMkLst>
      </pc:sldChg>
      <pc:sldChg chg="add">
        <pc:chgData name="Ashley Greer" userId="2ddd3eaa-d59d-4e6f-8745-bb565a51d7c2" providerId="ADAL" clId="{758FCC91-1A1A-4843-A126-6414640AE316}" dt="2024-04-24T18:26:46.553" v="8"/>
        <pc:sldMkLst>
          <pc:docMk/>
          <pc:sldMk cId="3333063091" sldId="733"/>
        </pc:sldMkLst>
      </pc:sldChg>
      <pc:sldChg chg="add">
        <pc:chgData name="Ashley Greer" userId="2ddd3eaa-d59d-4e6f-8745-bb565a51d7c2" providerId="ADAL" clId="{758FCC91-1A1A-4843-A126-6414640AE316}" dt="2024-04-24T18:26:46.553" v="8"/>
        <pc:sldMkLst>
          <pc:docMk/>
          <pc:sldMk cId="3911246656" sldId="734"/>
        </pc:sldMkLst>
      </pc:sldChg>
      <pc:sldChg chg="add">
        <pc:chgData name="Ashley Greer" userId="2ddd3eaa-d59d-4e6f-8745-bb565a51d7c2" providerId="ADAL" clId="{758FCC91-1A1A-4843-A126-6414640AE316}" dt="2024-04-24T18:26:46.553" v="8"/>
        <pc:sldMkLst>
          <pc:docMk/>
          <pc:sldMk cId="1689713617" sldId="735"/>
        </pc:sldMkLst>
      </pc:sldChg>
      <pc:sldChg chg="add">
        <pc:chgData name="Ashley Greer" userId="2ddd3eaa-d59d-4e6f-8745-bb565a51d7c2" providerId="ADAL" clId="{758FCC91-1A1A-4843-A126-6414640AE316}" dt="2024-04-24T18:26:46.553" v="8"/>
        <pc:sldMkLst>
          <pc:docMk/>
          <pc:sldMk cId="76786246" sldId="736"/>
        </pc:sldMkLst>
      </pc:sldChg>
      <pc:sldChg chg="add">
        <pc:chgData name="Ashley Greer" userId="2ddd3eaa-d59d-4e6f-8745-bb565a51d7c2" providerId="ADAL" clId="{758FCC91-1A1A-4843-A126-6414640AE316}" dt="2024-04-24T18:26:46.553" v="8"/>
        <pc:sldMkLst>
          <pc:docMk/>
          <pc:sldMk cId="3827809740" sldId="737"/>
        </pc:sldMkLst>
      </pc:sldChg>
      <pc:sldChg chg="add">
        <pc:chgData name="Ashley Greer" userId="2ddd3eaa-d59d-4e6f-8745-bb565a51d7c2" providerId="ADAL" clId="{758FCC91-1A1A-4843-A126-6414640AE316}" dt="2024-04-24T18:26:46.553" v="8"/>
        <pc:sldMkLst>
          <pc:docMk/>
          <pc:sldMk cId="1009652750" sldId="738"/>
        </pc:sldMkLst>
      </pc:sldChg>
      <pc:sldChg chg="add">
        <pc:chgData name="Ashley Greer" userId="2ddd3eaa-d59d-4e6f-8745-bb565a51d7c2" providerId="ADAL" clId="{758FCC91-1A1A-4843-A126-6414640AE316}" dt="2024-04-24T18:26:46.553" v="8"/>
        <pc:sldMkLst>
          <pc:docMk/>
          <pc:sldMk cId="4237829998" sldId="739"/>
        </pc:sldMkLst>
      </pc:sldChg>
      <pc:sldChg chg="add">
        <pc:chgData name="Ashley Greer" userId="2ddd3eaa-d59d-4e6f-8745-bb565a51d7c2" providerId="ADAL" clId="{758FCC91-1A1A-4843-A126-6414640AE316}" dt="2024-04-24T18:27:04.334" v="9"/>
        <pc:sldMkLst>
          <pc:docMk/>
          <pc:sldMk cId="847454082" sldId="740"/>
        </pc:sldMkLst>
      </pc:sldChg>
      <pc:sldChg chg="add">
        <pc:chgData name="Ashley Greer" userId="2ddd3eaa-d59d-4e6f-8745-bb565a51d7c2" providerId="ADAL" clId="{758FCC91-1A1A-4843-A126-6414640AE316}" dt="2024-04-24T18:27:04.334" v="9"/>
        <pc:sldMkLst>
          <pc:docMk/>
          <pc:sldMk cId="437955842" sldId="741"/>
        </pc:sldMkLst>
      </pc:sldChg>
      <pc:sldChg chg="add">
        <pc:chgData name="Ashley Greer" userId="2ddd3eaa-d59d-4e6f-8745-bb565a51d7c2" providerId="ADAL" clId="{758FCC91-1A1A-4843-A126-6414640AE316}" dt="2024-04-24T18:27:04.334" v="9"/>
        <pc:sldMkLst>
          <pc:docMk/>
          <pc:sldMk cId="2092847259" sldId="742"/>
        </pc:sldMkLst>
      </pc:sldChg>
      <pc:sldChg chg="add">
        <pc:chgData name="Ashley Greer" userId="2ddd3eaa-d59d-4e6f-8745-bb565a51d7c2" providerId="ADAL" clId="{758FCC91-1A1A-4843-A126-6414640AE316}" dt="2024-04-24T18:27:04.334" v="9"/>
        <pc:sldMkLst>
          <pc:docMk/>
          <pc:sldMk cId="690211684" sldId="743"/>
        </pc:sldMkLst>
      </pc:sldChg>
      <pc:sldChg chg="add">
        <pc:chgData name="Ashley Greer" userId="2ddd3eaa-d59d-4e6f-8745-bb565a51d7c2" providerId="ADAL" clId="{758FCC91-1A1A-4843-A126-6414640AE316}" dt="2024-04-24T18:27:04.334" v="9"/>
        <pc:sldMkLst>
          <pc:docMk/>
          <pc:sldMk cId="578379600" sldId="744"/>
        </pc:sldMkLst>
      </pc:sldChg>
      <pc:sldChg chg="add">
        <pc:chgData name="Ashley Greer" userId="2ddd3eaa-d59d-4e6f-8745-bb565a51d7c2" providerId="ADAL" clId="{758FCC91-1A1A-4843-A126-6414640AE316}" dt="2024-04-24T18:27:04.334" v="9"/>
        <pc:sldMkLst>
          <pc:docMk/>
          <pc:sldMk cId="1517867675" sldId="12063"/>
        </pc:sldMkLst>
      </pc:sldChg>
      <pc:sldChg chg="add">
        <pc:chgData name="Ashley Greer" userId="2ddd3eaa-d59d-4e6f-8745-bb565a51d7c2" providerId="ADAL" clId="{758FCC91-1A1A-4843-A126-6414640AE316}" dt="2024-04-24T18:27:04.334" v="9"/>
        <pc:sldMkLst>
          <pc:docMk/>
          <pc:sldMk cId="612551742" sldId="12082"/>
        </pc:sldMkLst>
      </pc:sldChg>
      <pc:sldChg chg="modSp add mod">
        <pc:chgData name="Ashley Greer" userId="2ddd3eaa-d59d-4e6f-8745-bb565a51d7c2" providerId="ADAL" clId="{758FCC91-1A1A-4843-A126-6414640AE316}" dt="2024-04-24T18:27:04.428" v="12" actId="27636"/>
        <pc:sldMkLst>
          <pc:docMk/>
          <pc:sldMk cId="2631789784" sldId="12083"/>
        </pc:sldMkLst>
        <pc:spChg chg="mod">
          <ac:chgData name="Ashley Greer" userId="2ddd3eaa-d59d-4e6f-8745-bb565a51d7c2" providerId="ADAL" clId="{758FCC91-1A1A-4843-A126-6414640AE316}" dt="2024-04-24T18:27:04.428" v="12" actId="27636"/>
          <ac:spMkLst>
            <pc:docMk/>
            <pc:sldMk cId="2631789784" sldId="12083"/>
            <ac:spMk id="2" creationId="{802C783B-9B33-8D58-998E-8525A2EDC149}"/>
          </ac:spMkLst>
        </pc:spChg>
      </pc:sldChg>
      <pc:sldChg chg="modSp add mod">
        <pc:chgData name="Ashley Greer" userId="2ddd3eaa-d59d-4e6f-8745-bb565a51d7c2" providerId="ADAL" clId="{758FCC91-1A1A-4843-A126-6414640AE316}" dt="2024-04-24T18:27:04.428" v="10" actId="27636"/>
        <pc:sldMkLst>
          <pc:docMk/>
          <pc:sldMk cId="465496289" sldId="12088"/>
        </pc:sldMkLst>
        <pc:spChg chg="mod">
          <ac:chgData name="Ashley Greer" userId="2ddd3eaa-d59d-4e6f-8745-bb565a51d7c2" providerId="ADAL" clId="{758FCC91-1A1A-4843-A126-6414640AE316}" dt="2024-04-24T18:27:04.428" v="10" actId="27636"/>
          <ac:spMkLst>
            <pc:docMk/>
            <pc:sldMk cId="465496289" sldId="12088"/>
            <ac:spMk id="2" creationId="{EB058C42-2214-A650-1A8B-85FA5A1EFB2F}"/>
          </ac:spMkLst>
        </pc:spChg>
      </pc:sldChg>
      <pc:sldChg chg="modSp add mod">
        <pc:chgData name="Ashley Greer" userId="2ddd3eaa-d59d-4e6f-8745-bb565a51d7c2" providerId="ADAL" clId="{758FCC91-1A1A-4843-A126-6414640AE316}" dt="2024-04-24T18:27:04.428" v="11" actId="27636"/>
        <pc:sldMkLst>
          <pc:docMk/>
          <pc:sldMk cId="3592040684" sldId="12090"/>
        </pc:sldMkLst>
        <pc:spChg chg="mod">
          <ac:chgData name="Ashley Greer" userId="2ddd3eaa-d59d-4e6f-8745-bb565a51d7c2" providerId="ADAL" clId="{758FCC91-1A1A-4843-A126-6414640AE316}" dt="2024-04-24T18:27:04.428" v="11" actId="27636"/>
          <ac:spMkLst>
            <pc:docMk/>
            <pc:sldMk cId="3592040684" sldId="12090"/>
            <ac:spMk id="2" creationId="{D0222FAB-E78C-150D-9799-25E34B7A9704}"/>
          </ac:spMkLst>
        </pc:spChg>
      </pc:sldChg>
      <pc:sldChg chg="add">
        <pc:chgData name="Ashley Greer" userId="2ddd3eaa-d59d-4e6f-8745-bb565a51d7c2" providerId="ADAL" clId="{758FCC91-1A1A-4843-A126-6414640AE316}" dt="2024-04-24T18:27:04.334" v="9"/>
        <pc:sldMkLst>
          <pc:docMk/>
          <pc:sldMk cId="1246841459" sldId="12097"/>
        </pc:sldMkLst>
      </pc:sldChg>
      <pc:sldChg chg="add">
        <pc:chgData name="Ashley Greer" userId="2ddd3eaa-d59d-4e6f-8745-bb565a51d7c2" providerId="ADAL" clId="{758FCC91-1A1A-4843-A126-6414640AE316}" dt="2024-04-24T18:27:04.334" v="9"/>
        <pc:sldMkLst>
          <pc:docMk/>
          <pc:sldMk cId="1380749998" sldId="12098"/>
        </pc:sldMkLst>
      </pc:sldChg>
      <pc:sldChg chg="modSp add mod">
        <pc:chgData name="Ashley Greer" userId="2ddd3eaa-d59d-4e6f-8745-bb565a51d7c2" providerId="ADAL" clId="{758FCC91-1A1A-4843-A126-6414640AE316}" dt="2024-04-24T18:27:04.444" v="13" actId="27636"/>
        <pc:sldMkLst>
          <pc:docMk/>
          <pc:sldMk cId="2800309926" sldId="12099"/>
        </pc:sldMkLst>
        <pc:spChg chg="mod">
          <ac:chgData name="Ashley Greer" userId="2ddd3eaa-d59d-4e6f-8745-bb565a51d7c2" providerId="ADAL" clId="{758FCC91-1A1A-4843-A126-6414640AE316}" dt="2024-04-24T18:27:04.444" v="13" actId="27636"/>
          <ac:spMkLst>
            <pc:docMk/>
            <pc:sldMk cId="2800309926" sldId="12099"/>
            <ac:spMk id="2" creationId="{07C1BEA4-FD6E-506D-9CB0-1A5B07149A3F}"/>
          </ac:spMkLst>
        </pc:spChg>
      </pc:sldChg>
      <pc:sldChg chg="add">
        <pc:chgData name="Ashley Greer" userId="2ddd3eaa-d59d-4e6f-8745-bb565a51d7c2" providerId="ADAL" clId="{758FCC91-1A1A-4843-A126-6414640AE316}" dt="2024-04-24T18:27:04.334" v="9"/>
        <pc:sldMkLst>
          <pc:docMk/>
          <pc:sldMk cId="2759401744" sldId="12100"/>
        </pc:sldMkLst>
      </pc:sldChg>
      <pc:sldChg chg="add">
        <pc:chgData name="Ashley Greer" userId="2ddd3eaa-d59d-4e6f-8745-bb565a51d7c2" providerId="ADAL" clId="{758FCC91-1A1A-4843-A126-6414640AE316}" dt="2024-04-24T18:27:04.334" v="9"/>
        <pc:sldMkLst>
          <pc:docMk/>
          <pc:sldMk cId="1321471212" sldId="12101"/>
        </pc:sldMkLst>
      </pc:sldChg>
      <pc:sldChg chg="add">
        <pc:chgData name="Ashley Greer" userId="2ddd3eaa-d59d-4e6f-8745-bb565a51d7c2" providerId="ADAL" clId="{758FCC91-1A1A-4843-A126-6414640AE316}" dt="2024-04-24T18:27:04.334" v="9"/>
        <pc:sldMkLst>
          <pc:docMk/>
          <pc:sldMk cId="4204547061" sldId="2147481186"/>
        </pc:sldMkLst>
      </pc:sldChg>
      <pc:sldChg chg="add">
        <pc:chgData name="Ashley Greer" userId="2ddd3eaa-d59d-4e6f-8745-bb565a51d7c2" providerId="ADAL" clId="{758FCC91-1A1A-4843-A126-6414640AE316}" dt="2024-04-24T18:27:04.334" v="9"/>
        <pc:sldMkLst>
          <pc:docMk/>
          <pc:sldMk cId="3355603290" sldId="2147481187"/>
        </pc:sldMkLst>
      </pc:sldChg>
      <pc:sldChg chg="add">
        <pc:chgData name="Ashley Greer" userId="2ddd3eaa-d59d-4e6f-8745-bb565a51d7c2" providerId="ADAL" clId="{758FCC91-1A1A-4843-A126-6414640AE316}" dt="2024-04-24T18:27:04.334" v="9"/>
        <pc:sldMkLst>
          <pc:docMk/>
          <pc:sldMk cId="4026904129" sldId="2147481189"/>
        </pc:sldMkLst>
      </pc:sldChg>
      <pc:sldChg chg="add">
        <pc:chgData name="Ashley Greer" userId="2ddd3eaa-d59d-4e6f-8745-bb565a51d7c2" providerId="ADAL" clId="{758FCC91-1A1A-4843-A126-6414640AE316}" dt="2024-04-24T18:27:04.334" v="9"/>
        <pc:sldMkLst>
          <pc:docMk/>
          <pc:sldMk cId="2438528961" sldId="2147481190"/>
        </pc:sldMkLst>
      </pc:sldChg>
      <pc:sldChg chg="add">
        <pc:chgData name="Ashley Greer" userId="2ddd3eaa-d59d-4e6f-8745-bb565a51d7c2" providerId="ADAL" clId="{758FCC91-1A1A-4843-A126-6414640AE316}" dt="2024-04-24T18:27:04.334" v="9"/>
        <pc:sldMkLst>
          <pc:docMk/>
          <pc:sldMk cId="1460865054" sldId="2147481191"/>
        </pc:sldMkLst>
      </pc:sldChg>
      <pc:sldChg chg="add">
        <pc:chgData name="Ashley Greer" userId="2ddd3eaa-d59d-4e6f-8745-bb565a51d7c2" providerId="ADAL" clId="{758FCC91-1A1A-4843-A126-6414640AE316}" dt="2024-04-24T18:27:04.334" v="9"/>
        <pc:sldMkLst>
          <pc:docMk/>
          <pc:sldMk cId="3779193021" sldId="2147481192"/>
        </pc:sldMkLst>
      </pc:sldChg>
      <pc:sldChg chg="add">
        <pc:chgData name="Ashley Greer" userId="2ddd3eaa-d59d-4e6f-8745-bb565a51d7c2" providerId="ADAL" clId="{758FCC91-1A1A-4843-A126-6414640AE316}" dt="2024-04-24T18:27:04.334" v="9"/>
        <pc:sldMkLst>
          <pc:docMk/>
          <pc:sldMk cId="1228383787" sldId="2147481193"/>
        </pc:sldMkLst>
      </pc:sldChg>
      <pc:sldChg chg="add">
        <pc:chgData name="Ashley Greer" userId="2ddd3eaa-d59d-4e6f-8745-bb565a51d7c2" providerId="ADAL" clId="{758FCC91-1A1A-4843-A126-6414640AE316}" dt="2024-04-24T18:27:04.334" v="9"/>
        <pc:sldMkLst>
          <pc:docMk/>
          <pc:sldMk cId="78495317" sldId="2147481194"/>
        </pc:sldMkLst>
      </pc:sldChg>
      <pc:sldChg chg="add">
        <pc:chgData name="Ashley Greer" userId="2ddd3eaa-d59d-4e6f-8745-bb565a51d7c2" providerId="ADAL" clId="{758FCC91-1A1A-4843-A126-6414640AE316}" dt="2024-04-24T18:27:04.334" v="9"/>
        <pc:sldMkLst>
          <pc:docMk/>
          <pc:sldMk cId="2477026661" sldId="2147481195"/>
        </pc:sldMkLst>
      </pc:sldChg>
      <pc:sldChg chg="add">
        <pc:chgData name="Ashley Greer" userId="2ddd3eaa-d59d-4e6f-8745-bb565a51d7c2" providerId="ADAL" clId="{758FCC91-1A1A-4843-A126-6414640AE316}" dt="2024-04-24T18:27:04.334" v="9"/>
        <pc:sldMkLst>
          <pc:docMk/>
          <pc:sldMk cId="3366583723" sldId="2147481196"/>
        </pc:sldMkLst>
      </pc:sldChg>
      <pc:sldChg chg="add">
        <pc:chgData name="Ashley Greer" userId="2ddd3eaa-d59d-4e6f-8745-bb565a51d7c2" providerId="ADAL" clId="{758FCC91-1A1A-4843-A126-6414640AE316}" dt="2024-04-24T18:27:04.334" v="9"/>
        <pc:sldMkLst>
          <pc:docMk/>
          <pc:sldMk cId="2736402198" sldId="2147481197"/>
        </pc:sldMkLst>
      </pc:sldChg>
      <pc:sldChg chg="add setBg">
        <pc:chgData name="Ashley Greer" userId="2ddd3eaa-d59d-4e6f-8745-bb565a51d7c2" providerId="ADAL" clId="{758FCC91-1A1A-4843-A126-6414640AE316}" dt="2024-04-24T18:27:04.334" v="9"/>
        <pc:sldMkLst>
          <pc:docMk/>
          <pc:sldMk cId="3764955922" sldId="2147481198"/>
        </pc:sldMkLst>
      </pc:sldChg>
      <pc:sldChg chg="add">
        <pc:chgData name="Ashley Greer" userId="2ddd3eaa-d59d-4e6f-8745-bb565a51d7c2" providerId="ADAL" clId="{758FCC91-1A1A-4843-A126-6414640AE316}" dt="2024-04-24T18:27:04.334" v="9"/>
        <pc:sldMkLst>
          <pc:docMk/>
          <pc:sldMk cId="2890502343" sldId="2147481199"/>
        </pc:sldMkLst>
      </pc:sldChg>
      <pc:sldChg chg="add">
        <pc:chgData name="Ashley Greer" userId="2ddd3eaa-d59d-4e6f-8745-bb565a51d7c2" providerId="ADAL" clId="{758FCC91-1A1A-4843-A126-6414640AE316}" dt="2024-04-24T18:27:04.334" v="9"/>
        <pc:sldMkLst>
          <pc:docMk/>
          <pc:sldMk cId="3168813805" sldId="2147481200"/>
        </pc:sldMkLst>
      </pc:sldChg>
      <pc:sldChg chg="add">
        <pc:chgData name="Ashley Greer" userId="2ddd3eaa-d59d-4e6f-8745-bb565a51d7c2" providerId="ADAL" clId="{758FCC91-1A1A-4843-A126-6414640AE316}" dt="2024-04-24T18:27:04.334" v="9"/>
        <pc:sldMkLst>
          <pc:docMk/>
          <pc:sldMk cId="2214199331" sldId="2147481202"/>
        </pc:sldMkLst>
      </pc:sldChg>
      <pc:sldChg chg="add">
        <pc:chgData name="Ashley Greer" userId="2ddd3eaa-d59d-4e6f-8745-bb565a51d7c2" providerId="ADAL" clId="{758FCC91-1A1A-4843-A126-6414640AE316}" dt="2024-04-24T18:27:04.334" v="9"/>
        <pc:sldMkLst>
          <pc:docMk/>
          <pc:sldMk cId="2196902353" sldId="2147481203"/>
        </pc:sldMkLst>
      </pc:sldChg>
      <pc:sldChg chg="add del">
        <pc:chgData name="Ashley Greer" userId="2ddd3eaa-d59d-4e6f-8745-bb565a51d7c2" providerId="ADAL" clId="{758FCC91-1A1A-4843-A126-6414640AE316}" dt="2024-04-24T18:34:36.239" v="145"/>
        <pc:sldMkLst>
          <pc:docMk/>
          <pc:sldMk cId="0" sldId="2147481204"/>
        </pc:sldMkLst>
      </pc:sldChg>
      <pc:sldMasterChg chg="delSldLayout">
        <pc:chgData name="Ashley Greer" userId="2ddd3eaa-d59d-4e6f-8745-bb565a51d7c2" providerId="ADAL" clId="{758FCC91-1A1A-4843-A126-6414640AE316}" dt="2024-04-24T18:34:41.829" v="146" actId="47"/>
        <pc:sldMasterMkLst>
          <pc:docMk/>
          <pc:sldMasterMk cId="1070809925" sldId="2147483659"/>
        </pc:sldMasterMkLst>
        <pc:sldLayoutChg chg="del">
          <pc:chgData name="Ashley Greer" userId="2ddd3eaa-d59d-4e6f-8745-bb565a51d7c2" providerId="ADAL" clId="{758FCC91-1A1A-4843-A126-6414640AE316}" dt="2024-04-24T18:34:41.829" v="146" actId="47"/>
          <pc:sldLayoutMkLst>
            <pc:docMk/>
            <pc:sldMasterMk cId="1070809925" sldId="2147483659"/>
            <pc:sldLayoutMk cId="1046049225" sldId="2147483681"/>
          </pc:sldLayoutMkLst>
        </pc:sldLayoutChg>
      </pc:sldMasterChg>
    </pc:docChg>
  </pc:docChgLst>
  <pc:docChgLst>
    <pc:chgData name="Ashley Greer" userId="2ddd3eaa-d59d-4e6f-8745-bb565a51d7c2" providerId="ADAL" clId="{1EC783E0-09D1-46E9-A8E9-756EB023C907}"/>
    <pc:docChg chg="addSld delSld modSld">
      <pc:chgData name="Ashley Greer" userId="2ddd3eaa-d59d-4e6f-8745-bb565a51d7c2" providerId="ADAL" clId="{1EC783E0-09D1-46E9-A8E9-756EB023C907}" dt="2024-04-23T20:20:52.440" v="1" actId="47"/>
      <pc:docMkLst>
        <pc:docMk/>
      </pc:docMkLst>
      <pc:sldChg chg="del">
        <pc:chgData name="Ashley Greer" userId="2ddd3eaa-d59d-4e6f-8745-bb565a51d7c2" providerId="ADAL" clId="{1EC783E0-09D1-46E9-A8E9-756EB023C907}" dt="2024-04-23T20:20:52.440" v="1" actId="47"/>
        <pc:sldMkLst>
          <pc:docMk/>
          <pc:sldMk cId="3465688576" sldId="281"/>
        </pc:sldMkLst>
      </pc:sldChg>
      <pc:sldChg chg="add">
        <pc:chgData name="Ashley Greer" userId="2ddd3eaa-d59d-4e6f-8745-bb565a51d7c2" providerId="ADAL" clId="{1EC783E0-09D1-46E9-A8E9-756EB023C907}" dt="2024-04-23T20:20:47.599" v="0"/>
        <pc:sldMkLst>
          <pc:docMk/>
          <pc:sldMk cId="959539992" sldId="29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NGS, 10</a:t>
            </a:r>
            <a:r>
              <a:rPr lang="en-US" sz="1800" b="1" baseline="30000" dirty="0"/>
              <a:t>-6</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Sheet1!$A$8</c:f>
              <c:strCache>
                <c:ptCount val="1"/>
                <c:pt idx="0">
                  <c:v>NGS, 10-5</c:v>
                </c:pt>
              </c:strCache>
            </c:strRef>
          </c:tx>
          <c:spPr>
            <a:solidFill>
              <a:schemeClr val="accent1"/>
            </a:solidFill>
            <a:ln>
              <a:noFill/>
            </a:ln>
            <a:effectLst/>
          </c:spPr>
          <c:invertIfNegative val="0"/>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1-072D-431D-9888-3B832430D459}"/>
              </c:ext>
            </c:extLst>
          </c:dPt>
          <c:dLbls>
            <c:delete val="1"/>
          </c:dLbls>
          <c:cat>
            <c:multiLvlStrRef>
              <c:f>Sheet1!$B$6:$C$7</c:f>
              <c:multiLvlStrCache>
                <c:ptCount val="2"/>
                <c:lvl>
                  <c:pt idx="0">
                    <c:v>(N=151)</c:v>
                  </c:pt>
                  <c:pt idx="1">
                    <c:v>(N=151)</c:v>
                  </c:pt>
                </c:lvl>
                <c:lvl>
                  <c:pt idx="0">
                    <c:v>Isa-KRd</c:v>
                  </c:pt>
                  <c:pt idx="1">
                    <c:v>KRd</c:v>
                  </c:pt>
                </c:lvl>
              </c:multiLvlStrCache>
            </c:multiLvlStrRef>
          </c:cat>
          <c:val>
            <c:numRef>
              <c:f>Sheet1!$B$8:$C$8</c:f>
              <c:numCache>
                <c:formatCode>General</c:formatCode>
                <c:ptCount val="2"/>
                <c:pt idx="0">
                  <c:v>67</c:v>
                </c:pt>
                <c:pt idx="1">
                  <c:v>48</c:v>
                </c:pt>
              </c:numCache>
            </c:numRef>
          </c:val>
          <c:extLst>
            <c:ext xmlns:c16="http://schemas.microsoft.com/office/drawing/2014/chart" uri="{C3380CC4-5D6E-409C-BE32-E72D297353CC}">
              <c16:uniqueId val="{00000002-072D-431D-9888-3B832430D459}"/>
            </c:ext>
          </c:extLst>
        </c:ser>
        <c:dLbls>
          <c:dLblPos val="outEnd"/>
          <c:showLegendKey val="0"/>
          <c:showVal val="1"/>
          <c:showCatName val="0"/>
          <c:showSerName val="0"/>
          <c:showPercent val="0"/>
          <c:showBubbleSize val="0"/>
        </c:dLbls>
        <c:gapWidth val="219"/>
        <c:overlap val="-27"/>
        <c:axId val="793253920"/>
        <c:axId val="1882546944"/>
      </c:barChart>
      <c:catAx>
        <c:axId val="793253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2546944"/>
        <c:crosses val="autoZero"/>
        <c:auto val="1"/>
        <c:lblAlgn val="ctr"/>
        <c:lblOffset val="100"/>
        <c:noMultiLvlLbl val="0"/>
      </c:catAx>
      <c:valAx>
        <c:axId val="1882546944"/>
        <c:scaling>
          <c:orientation val="minMax"/>
          <c:max val="100"/>
          <c:min val="0"/>
        </c:scaling>
        <c:delete val="0"/>
        <c:axPos val="l"/>
        <c:numFmt formatCode="0%" sourceLinked="0"/>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3253920"/>
        <c:crosses val="autoZero"/>
        <c:crossBetween val="between"/>
        <c:majorUnit val="10"/>
        <c:dispUnits>
          <c:builtInUnit val="hundre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F768DB-DD10-5C44-AFB3-2D2FCEC12C70}" type="doc">
      <dgm:prSet loTypeId="urn:microsoft.com/office/officeart/2005/8/layout/hierarchy3" loCatId="hierarchy" qsTypeId="urn:microsoft.com/office/officeart/2005/8/quickstyle/simple2" qsCatId="simple" csTypeId="urn:microsoft.com/office/officeart/2005/8/colors/accent2_2" csCatId="accent2"/>
      <dgm:spPr/>
      <dgm:t>
        <a:bodyPr/>
        <a:lstStyle/>
        <a:p>
          <a:endParaRPr lang="en-US"/>
        </a:p>
      </dgm:t>
    </dgm:pt>
    <dgm:pt modelId="{F8997E7B-C318-8D4A-B213-3C4AC8E8C3F0}">
      <dgm:prSet/>
      <dgm:spPr/>
      <dgm:t>
        <a:bodyPr/>
        <a:lstStyle/>
        <a:p>
          <a:r>
            <a:rPr lang="en-US" b="1" dirty="0"/>
            <a:t>Ibrutinib</a:t>
          </a:r>
          <a:endParaRPr lang="en-US" dirty="0"/>
        </a:p>
      </dgm:t>
    </dgm:pt>
    <dgm:pt modelId="{72271AAB-3C8D-A24C-A92B-07839651E26C}" type="parTrans" cxnId="{D0655DBB-D23C-4D46-B913-C23DD7300E17}">
      <dgm:prSet/>
      <dgm:spPr/>
      <dgm:t>
        <a:bodyPr/>
        <a:lstStyle/>
        <a:p>
          <a:endParaRPr lang="en-US"/>
        </a:p>
      </dgm:t>
    </dgm:pt>
    <dgm:pt modelId="{95D1A4DD-08F9-DD4B-B046-95B1558CDB88}" type="sibTrans" cxnId="{D0655DBB-D23C-4D46-B913-C23DD7300E17}">
      <dgm:prSet/>
      <dgm:spPr/>
      <dgm:t>
        <a:bodyPr/>
        <a:lstStyle/>
        <a:p>
          <a:endParaRPr lang="en-US"/>
        </a:p>
      </dgm:t>
    </dgm:pt>
    <dgm:pt modelId="{96D53B27-ECA1-EC41-806F-9F838FE91E9E}">
      <dgm:prSet/>
      <dgm:spPr/>
      <dgm:t>
        <a:bodyPr/>
        <a:lstStyle/>
        <a:p>
          <a:r>
            <a:rPr lang="en-US"/>
            <a:t>Approved as frontline therapy (A041202, E1912 trials).</a:t>
          </a:r>
        </a:p>
      </dgm:t>
    </dgm:pt>
    <dgm:pt modelId="{73997DD9-6DAD-C94E-9B5A-B654D09CC295}" type="parTrans" cxnId="{D2FBD1CD-7134-E343-856E-4FA0F5CF0AFC}">
      <dgm:prSet/>
      <dgm:spPr/>
      <dgm:t>
        <a:bodyPr/>
        <a:lstStyle/>
        <a:p>
          <a:endParaRPr lang="en-US"/>
        </a:p>
      </dgm:t>
    </dgm:pt>
    <dgm:pt modelId="{D20CBFCA-CFAD-9146-AAE9-3AF46CB05F57}" type="sibTrans" cxnId="{D2FBD1CD-7134-E343-856E-4FA0F5CF0AFC}">
      <dgm:prSet/>
      <dgm:spPr/>
      <dgm:t>
        <a:bodyPr/>
        <a:lstStyle/>
        <a:p>
          <a:endParaRPr lang="en-US"/>
        </a:p>
      </dgm:t>
    </dgm:pt>
    <dgm:pt modelId="{ADB0827A-55F1-4E4C-9710-783F37DCFAB0}">
      <dgm:prSet/>
      <dgm:spPr/>
      <dgm:t>
        <a:bodyPr/>
        <a:lstStyle/>
        <a:p>
          <a:r>
            <a:rPr lang="en-US"/>
            <a:t>Also approved in relapsed/refractory setting (RESONATE)</a:t>
          </a:r>
        </a:p>
      </dgm:t>
    </dgm:pt>
    <dgm:pt modelId="{37E5C5EA-CF0E-4741-A9F9-B98F7AC1291F}" type="parTrans" cxnId="{1378DE8B-1A3E-0845-83DB-E87E75A4586C}">
      <dgm:prSet/>
      <dgm:spPr/>
      <dgm:t>
        <a:bodyPr/>
        <a:lstStyle/>
        <a:p>
          <a:endParaRPr lang="en-US"/>
        </a:p>
      </dgm:t>
    </dgm:pt>
    <dgm:pt modelId="{EC229B05-310A-1940-A547-A4E2C7A92291}" type="sibTrans" cxnId="{1378DE8B-1A3E-0845-83DB-E87E75A4586C}">
      <dgm:prSet/>
      <dgm:spPr/>
      <dgm:t>
        <a:bodyPr/>
        <a:lstStyle/>
        <a:p>
          <a:endParaRPr lang="en-US"/>
        </a:p>
      </dgm:t>
    </dgm:pt>
    <dgm:pt modelId="{A32BC806-5F9A-9941-9BD9-61B5B70E0138}" type="pres">
      <dgm:prSet presAssocID="{30F768DB-DD10-5C44-AFB3-2D2FCEC12C70}" presName="diagram" presStyleCnt="0">
        <dgm:presLayoutVars>
          <dgm:chPref val="1"/>
          <dgm:dir/>
          <dgm:animOne val="branch"/>
          <dgm:animLvl val="lvl"/>
          <dgm:resizeHandles/>
        </dgm:presLayoutVars>
      </dgm:prSet>
      <dgm:spPr/>
    </dgm:pt>
    <dgm:pt modelId="{DAA29D30-D7D9-C941-8DBF-3D3059C95F9E}" type="pres">
      <dgm:prSet presAssocID="{F8997E7B-C318-8D4A-B213-3C4AC8E8C3F0}" presName="root" presStyleCnt="0"/>
      <dgm:spPr/>
    </dgm:pt>
    <dgm:pt modelId="{DDE88D98-7D69-6D4A-A768-1ECC9AD3F6A4}" type="pres">
      <dgm:prSet presAssocID="{F8997E7B-C318-8D4A-B213-3C4AC8E8C3F0}" presName="rootComposite" presStyleCnt="0"/>
      <dgm:spPr/>
    </dgm:pt>
    <dgm:pt modelId="{EAD63FEA-0859-3946-B6B1-2767E7D7C7A3}" type="pres">
      <dgm:prSet presAssocID="{F8997E7B-C318-8D4A-B213-3C4AC8E8C3F0}" presName="rootText" presStyleLbl="node1" presStyleIdx="0" presStyleCnt="1"/>
      <dgm:spPr/>
    </dgm:pt>
    <dgm:pt modelId="{6C6386D3-4F5B-D04C-8D9D-48345153033B}" type="pres">
      <dgm:prSet presAssocID="{F8997E7B-C318-8D4A-B213-3C4AC8E8C3F0}" presName="rootConnector" presStyleLbl="node1" presStyleIdx="0" presStyleCnt="1"/>
      <dgm:spPr/>
    </dgm:pt>
    <dgm:pt modelId="{53FF932E-18ED-584A-9DBE-C01B4BEE82B7}" type="pres">
      <dgm:prSet presAssocID="{F8997E7B-C318-8D4A-B213-3C4AC8E8C3F0}" presName="childShape" presStyleCnt="0"/>
      <dgm:spPr/>
    </dgm:pt>
    <dgm:pt modelId="{FA9157CD-C004-5E4E-B09D-69D9676D9448}" type="pres">
      <dgm:prSet presAssocID="{73997DD9-6DAD-C94E-9B5A-B654D09CC295}" presName="Name13" presStyleLbl="parChTrans1D2" presStyleIdx="0" presStyleCnt="2"/>
      <dgm:spPr/>
    </dgm:pt>
    <dgm:pt modelId="{6DF64657-256D-594F-85F5-6FA75CAB3B5F}" type="pres">
      <dgm:prSet presAssocID="{96D53B27-ECA1-EC41-806F-9F838FE91E9E}" presName="childText" presStyleLbl="bgAcc1" presStyleIdx="0" presStyleCnt="2">
        <dgm:presLayoutVars>
          <dgm:bulletEnabled val="1"/>
        </dgm:presLayoutVars>
      </dgm:prSet>
      <dgm:spPr/>
    </dgm:pt>
    <dgm:pt modelId="{F3C6EB84-AB05-CB45-BAEE-5F7E9AFF7ACA}" type="pres">
      <dgm:prSet presAssocID="{37E5C5EA-CF0E-4741-A9F9-B98F7AC1291F}" presName="Name13" presStyleLbl="parChTrans1D2" presStyleIdx="1" presStyleCnt="2"/>
      <dgm:spPr/>
    </dgm:pt>
    <dgm:pt modelId="{6D76330F-B0CB-5448-8564-32D80DE3C826}" type="pres">
      <dgm:prSet presAssocID="{ADB0827A-55F1-4E4C-9710-783F37DCFAB0}" presName="childText" presStyleLbl="bgAcc1" presStyleIdx="1" presStyleCnt="2">
        <dgm:presLayoutVars>
          <dgm:bulletEnabled val="1"/>
        </dgm:presLayoutVars>
      </dgm:prSet>
      <dgm:spPr/>
    </dgm:pt>
  </dgm:ptLst>
  <dgm:cxnLst>
    <dgm:cxn modelId="{0EC23603-8017-6943-BDED-D09585874D0D}" type="presOf" srcId="{96D53B27-ECA1-EC41-806F-9F838FE91E9E}" destId="{6DF64657-256D-594F-85F5-6FA75CAB3B5F}" srcOrd="0" destOrd="0" presId="urn:microsoft.com/office/officeart/2005/8/layout/hierarchy3"/>
    <dgm:cxn modelId="{E32ADA07-2C32-8346-B442-4120D6BF5C63}" type="presOf" srcId="{37E5C5EA-CF0E-4741-A9F9-B98F7AC1291F}" destId="{F3C6EB84-AB05-CB45-BAEE-5F7E9AFF7ACA}" srcOrd="0" destOrd="0" presId="urn:microsoft.com/office/officeart/2005/8/layout/hierarchy3"/>
    <dgm:cxn modelId="{5B7F5629-0E6D-6540-8328-7FEB268847DD}" type="presOf" srcId="{30F768DB-DD10-5C44-AFB3-2D2FCEC12C70}" destId="{A32BC806-5F9A-9941-9BD9-61B5B70E0138}" srcOrd="0" destOrd="0" presId="urn:microsoft.com/office/officeart/2005/8/layout/hierarchy3"/>
    <dgm:cxn modelId="{3A96A948-0739-5246-BD70-7216E6F8660A}" type="presOf" srcId="{F8997E7B-C318-8D4A-B213-3C4AC8E8C3F0}" destId="{6C6386D3-4F5B-D04C-8D9D-48345153033B}" srcOrd="1" destOrd="0" presId="urn:microsoft.com/office/officeart/2005/8/layout/hierarchy3"/>
    <dgm:cxn modelId="{C47EE76F-2D80-7A4E-A915-EB72012C4D36}" type="presOf" srcId="{F8997E7B-C318-8D4A-B213-3C4AC8E8C3F0}" destId="{EAD63FEA-0859-3946-B6B1-2767E7D7C7A3}" srcOrd="0" destOrd="0" presId="urn:microsoft.com/office/officeart/2005/8/layout/hierarchy3"/>
    <dgm:cxn modelId="{D10AC376-6EAD-C84E-B3DE-17BE7C6CC5F2}" type="presOf" srcId="{ADB0827A-55F1-4E4C-9710-783F37DCFAB0}" destId="{6D76330F-B0CB-5448-8564-32D80DE3C826}" srcOrd="0" destOrd="0" presId="urn:microsoft.com/office/officeart/2005/8/layout/hierarchy3"/>
    <dgm:cxn modelId="{E0BDB080-568B-7845-A6B5-49B7D407670F}" type="presOf" srcId="{73997DD9-6DAD-C94E-9B5A-B654D09CC295}" destId="{FA9157CD-C004-5E4E-B09D-69D9676D9448}" srcOrd="0" destOrd="0" presId="urn:microsoft.com/office/officeart/2005/8/layout/hierarchy3"/>
    <dgm:cxn modelId="{1378DE8B-1A3E-0845-83DB-E87E75A4586C}" srcId="{F8997E7B-C318-8D4A-B213-3C4AC8E8C3F0}" destId="{ADB0827A-55F1-4E4C-9710-783F37DCFAB0}" srcOrd="1" destOrd="0" parTransId="{37E5C5EA-CF0E-4741-A9F9-B98F7AC1291F}" sibTransId="{EC229B05-310A-1940-A547-A4E2C7A92291}"/>
    <dgm:cxn modelId="{D0655DBB-D23C-4D46-B913-C23DD7300E17}" srcId="{30F768DB-DD10-5C44-AFB3-2D2FCEC12C70}" destId="{F8997E7B-C318-8D4A-B213-3C4AC8E8C3F0}" srcOrd="0" destOrd="0" parTransId="{72271AAB-3C8D-A24C-A92B-07839651E26C}" sibTransId="{95D1A4DD-08F9-DD4B-B046-95B1558CDB88}"/>
    <dgm:cxn modelId="{D2FBD1CD-7134-E343-856E-4FA0F5CF0AFC}" srcId="{F8997E7B-C318-8D4A-B213-3C4AC8E8C3F0}" destId="{96D53B27-ECA1-EC41-806F-9F838FE91E9E}" srcOrd="0" destOrd="0" parTransId="{73997DD9-6DAD-C94E-9B5A-B654D09CC295}" sibTransId="{D20CBFCA-CFAD-9146-AAE9-3AF46CB05F57}"/>
    <dgm:cxn modelId="{815D8A2E-0F32-B949-A77E-AC7A7127A61C}" type="presParOf" srcId="{A32BC806-5F9A-9941-9BD9-61B5B70E0138}" destId="{DAA29D30-D7D9-C941-8DBF-3D3059C95F9E}" srcOrd="0" destOrd="0" presId="urn:microsoft.com/office/officeart/2005/8/layout/hierarchy3"/>
    <dgm:cxn modelId="{20FB9D77-CA40-844E-8944-D3B944AE2CE1}" type="presParOf" srcId="{DAA29D30-D7D9-C941-8DBF-3D3059C95F9E}" destId="{DDE88D98-7D69-6D4A-A768-1ECC9AD3F6A4}" srcOrd="0" destOrd="0" presId="urn:microsoft.com/office/officeart/2005/8/layout/hierarchy3"/>
    <dgm:cxn modelId="{CC7A4593-1F9C-0B45-BFD5-156334790F50}" type="presParOf" srcId="{DDE88D98-7D69-6D4A-A768-1ECC9AD3F6A4}" destId="{EAD63FEA-0859-3946-B6B1-2767E7D7C7A3}" srcOrd="0" destOrd="0" presId="urn:microsoft.com/office/officeart/2005/8/layout/hierarchy3"/>
    <dgm:cxn modelId="{6ED35AB8-12F6-5E4D-8D8C-46157B917F21}" type="presParOf" srcId="{DDE88D98-7D69-6D4A-A768-1ECC9AD3F6A4}" destId="{6C6386D3-4F5B-D04C-8D9D-48345153033B}" srcOrd="1" destOrd="0" presId="urn:microsoft.com/office/officeart/2005/8/layout/hierarchy3"/>
    <dgm:cxn modelId="{305D890A-1506-CE46-A4D6-C9BDC608EB27}" type="presParOf" srcId="{DAA29D30-D7D9-C941-8DBF-3D3059C95F9E}" destId="{53FF932E-18ED-584A-9DBE-C01B4BEE82B7}" srcOrd="1" destOrd="0" presId="urn:microsoft.com/office/officeart/2005/8/layout/hierarchy3"/>
    <dgm:cxn modelId="{26E8D0A7-CAE5-FA44-A62E-4A455D42EFEE}" type="presParOf" srcId="{53FF932E-18ED-584A-9DBE-C01B4BEE82B7}" destId="{FA9157CD-C004-5E4E-B09D-69D9676D9448}" srcOrd="0" destOrd="0" presId="urn:microsoft.com/office/officeart/2005/8/layout/hierarchy3"/>
    <dgm:cxn modelId="{E80D3B36-8774-CE40-9DE0-18C4F42AF2D2}" type="presParOf" srcId="{53FF932E-18ED-584A-9DBE-C01B4BEE82B7}" destId="{6DF64657-256D-594F-85F5-6FA75CAB3B5F}" srcOrd="1" destOrd="0" presId="urn:microsoft.com/office/officeart/2005/8/layout/hierarchy3"/>
    <dgm:cxn modelId="{FB5AA2D5-05C5-7E40-B35D-44AC1C011BBD}" type="presParOf" srcId="{53FF932E-18ED-584A-9DBE-C01B4BEE82B7}" destId="{F3C6EB84-AB05-CB45-BAEE-5F7E9AFF7ACA}" srcOrd="2" destOrd="0" presId="urn:microsoft.com/office/officeart/2005/8/layout/hierarchy3"/>
    <dgm:cxn modelId="{FEE13559-DBBA-D447-AA5E-C6B75F45C11C}" type="presParOf" srcId="{53FF932E-18ED-584A-9DBE-C01B4BEE82B7}" destId="{6D76330F-B0CB-5448-8564-32D80DE3C826}"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EBD946-337D-F346-934E-00AE8674C972}" type="doc">
      <dgm:prSet loTypeId="urn:microsoft.com/office/officeart/2005/8/layout/hierarchy3" loCatId="hierarchy" qsTypeId="urn:microsoft.com/office/officeart/2005/8/quickstyle/simple2" qsCatId="simple" csTypeId="urn:microsoft.com/office/officeart/2005/8/colors/accent2_2" csCatId="accent2"/>
      <dgm:spPr/>
      <dgm:t>
        <a:bodyPr/>
        <a:lstStyle/>
        <a:p>
          <a:endParaRPr lang="en-US"/>
        </a:p>
      </dgm:t>
    </dgm:pt>
    <dgm:pt modelId="{E28B5EF4-658F-C64F-90DD-E21558E5FEAC}">
      <dgm:prSet/>
      <dgm:spPr/>
      <dgm:t>
        <a:bodyPr/>
        <a:lstStyle/>
        <a:p>
          <a:r>
            <a:rPr lang="en-US" b="1"/>
            <a:t>Acalabrutinib</a:t>
          </a:r>
          <a:endParaRPr lang="en-US"/>
        </a:p>
      </dgm:t>
    </dgm:pt>
    <dgm:pt modelId="{3EB93D12-8296-6C4A-AD5A-1052835E3B07}" type="parTrans" cxnId="{368BA931-0A4A-2E4D-9E6C-408DB50F2518}">
      <dgm:prSet/>
      <dgm:spPr/>
      <dgm:t>
        <a:bodyPr/>
        <a:lstStyle/>
        <a:p>
          <a:endParaRPr lang="en-US"/>
        </a:p>
      </dgm:t>
    </dgm:pt>
    <dgm:pt modelId="{DE21EE09-7800-2A44-8DD4-C545F2B99BCE}" type="sibTrans" cxnId="{368BA931-0A4A-2E4D-9E6C-408DB50F2518}">
      <dgm:prSet/>
      <dgm:spPr/>
      <dgm:t>
        <a:bodyPr/>
        <a:lstStyle/>
        <a:p>
          <a:endParaRPr lang="en-US"/>
        </a:p>
      </dgm:t>
    </dgm:pt>
    <dgm:pt modelId="{2FE6F2CA-D8F2-6440-B84C-28C254B2F7AB}">
      <dgm:prSet/>
      <dgm:spPr/>
      <dgm:t>
        <a:bodyPr/>
        <a:lstStyle/>
        <a:p>
          <a:r>
            <a:rPr lang="en-US"/>
            <a:t>Approved as frontline therapy +/- Obinutuzumab (ELEVATE-TN)</a:t>
          </a:r>
        </a:p>
      </dgm:t>
    </dgm:pt>
    <dgm:pt modelId="{E517BCB0-90EE-6E49-99C9-1B9B4280E4A8}" type="parTrans" cxnId="{7747D541-24CD-F94A-B17F-CC498D016A2D}">
      <dgm:prSet/>
      <dgm:spPr/>
      <dgm:t>
        <a:bodyPr/>
        <a:lstStyle/>
        <a:p>
          <a:endParaRPr lang="en-US"/>
        </a:p>
      </dgm:t>
    </dgm:pt>
    <dgm:pt modelId="{56B66824-92FE-734C-B000-C156E8EC83D5}" type="sibTrans" cxnId="{7747D541-24CD-F94A-B17F-CC498D016A2D}">
      <dgm:prSet/>
      <dgm:spPr/>
      <dgm:t>
        <a:bodyPr/>
        <a:lstStyle/>
        <a:p>
          <a:endParaRPr lang="en-US"/>
        </a:p>
      </dgm:t>
    </dgm:pt>
    <dgm:pt modelId="{AF629379-1EC3-0D43-B964-658480FE03F4}">
      <dgm:prSet/>
      <dgm:spPr/>
      <dgm:t>
        <a:bodyPr/>
        <a:lstStyle/>
        <a:p>
          <a:r>
            <a:rPr lang="en-US"/>
            <a:t>Also approved in relapsed/refractory setting (ELEVATE-RR)</a:t>
          </a:r>
        </a:p>
      </dgm:t>
    </dgm:pt>
    <dgm:pt modelId="{5DC4A0C8-BD59-6A45-97E3-909F1F43A70F}" type="parTrans" cxnId="{6E2692B7-9F63-AC4E-A187-EB4BAB6E9BD1}">
      <dgm:prSet/>
      <dgm:spPr/>
      <dgm:t>
        <a:bodyPr/>
        <a:lstStyle/>
        <a:p>
          <a:endParaRPr lang="en-US"/>
        </a:p>
      </dgm:t>
    </dgm:pt>
    <dgm:pt modelId="{17A3E13B-F0DF-C14B-A0C9-44A1AD7DC1A8}" type="sibTrans" cxnId="{6E2692B7-9F63-AC4E-A187-EB4BAB6E9BD1}">
      <dgm:prSet/>
      <dgm:spPr/>
      <dgm:t>
        <a:bodyPr/>
        <a:lstStyle/>
        <a:p>
          <a:endParaRPr lang="en-US"/>
        </a:p>
      </dgm:t>
    </dgm:pt>
    <dgm:pt modelId="{BEB6C791-3930-2948-8E47-EFDB7FFB5FD2}">
      <dgm:prSet/>
      <dgm:spPr/>
      <dgm:t>
        <a:bodyPr/>
        <a:lstStyle/>
        <a:p>
          <a:r>
            <a:rPr lang="en-US"/>
            <a:t>Non-inferior to ibrutinib but with fewer AEs</a:t>
          </a:r>
        </a:p>
      </dgm:t>
    </dgm:pt>
    <dgm:pt modelId="{02EAEEC4-2C77-FE49-927E-0DFCCFC30363}" type="parTrans" cxnId="{9FE62BA9-E976-3347-9E12-9FDB828BAC50}">
      <dgm:prSet/>
      <dgm:spPr/>
      <dgm:t>
        <a:bodyPr/>
        <a:lstStyle/>
        <a:p>
          <a:endParaRPr lang="en-US"/>
        </a:p>
      </dgm:t>
    </dgm:pt>
    <dgm:pt modelId="{C8FB06C6-18EC-DA4F-A137-3A4FD569B1C7}" type="sibTrans" cxnId="{9FE62BA9-E976-3347-9E12-9FDB828BAC50}">
      <dgm:prSet/>
      <dgm:spPr/>
      <dgm:t>
        <a:bodyPr/>
        <a:lstStyle/>
        <a:p>
          <a:endParaRPr lang="en-US"/>
        </a:p>
      </dgm:t>
    </dgm:pt>
    <dgm:pt modelId="{F47E5AF0-ABE4-684D-8283-5BBD5330D65B}" type="pres">
      <dgm:prSet presAssocID="{AFEBD946-337D-F346-934E-00AE8674C972}" presName="diagram" presStyleCnt="0">
        <dgm:presLayoutVars>
          <dgm:chPref val="1"/>
          <dgm:dir/>
          <dgm:animOne val="branch"/>
          <dgm:animLvl val="lvl"/>
          <dgm:resizeHandles/>
        </dgm:presLayoutVars>
      </dgm:prSet>
      <dgm:spPr/>
    </dgm:pt>
    <dgm:pt modelId="{D67A48C8-3EE4-7F42-B0B4-695B2FA7D4B3}" type="pres">
      <dgm:prSet presAssocID="{E28B5EF4-658F-C64F-90DD-E21558E5FEAC}" presName="root" presStyleCnt="0"/>
      <dgm:spPr/>
    </dgm:pt>
    <dgm:pt modelId="{9C36BDEB-B773-F543-A89B-5BFDE0A5A0F4}" type="pres">
      <dgm:prSet presAssocID="{E28B5EF4-658F-C64F-90DD-E21558E5FEAC}" presName="rootComposite" presStyleCnt="0"/>
      <dgm:spPr/>
    </dgm:pt>
    <dgm:pt modelId="{799A3319-42F1-E240-BF9D-8135D72373A4}" type="pres">
      <dgm:prSet presAssocID="{E28B5EF4-658F-C64F-90DD-E21558E5FEAC}" presName="rootText" presStyleLbl="node1" presStyleIdx="0" presStyleCnt="1"/>
      <dgm:spPr/>
    </dgm:pt>
    <dgm:pt modelId="{31B5B050-1BC2-5B49-A52F-1401E4B06D28}" type="pres">
      <dgm:prSet presAssocID="{E28B5EF4-658F-C64F-90DD-E21558E5FEAC}" presName="rootConnector" presStyleLbl="node1" presStyleIdx="0" presStyleCnt="1"/>
      <dgm:spPr/>
    </dgm:pt>
    <dgm:pt modelId="{70511EA6-CFF7-C449-8D00-7847D422DA61}" type="pres">
      <dgm:prSet presAssocID="{E28B5EF4-658F-C64F-90DD-E21558E5FEAC}" presName="childShape" presStyleCnt="0"/>
      <dgm:spPr/>
    </dgm:pt>
    <dgm:pt modelId="{2C327949-24D6-454E-AEF7-A540E46F693D}" type="pres">
      <dgm:prSet presAssocID="{E517BCB0-90EE-6E49-99C9-1B9B4280E4A8}" presName="Name13" presStyleLbl="parChTrans1D2" presStyleIdx="0" presStyleCnt="2"/>
      <dgm:spPr/>
    </dgm:pt>
    <dgm:pt modelId="{5A82751C-71C3-1E4D-8607-203F2EC7FA49}" type="pres">
      <dgm:prSet presAssocID="{2FE6F2CA-D8F2-6440-B84C-28C254B2F7AB}" presName="childText" presStyleLbl="bgAcc1" presStyleIdx="0" presStyleCnt="2">
        <dgm:presLayoutVars>
          <dgm:bulletEnabled val="1"/>
        </dgm:presLayoutVars>
      </dgm:prSet>
      <dgm:spPr/>
    </dgm:pt>
    <dgm:pt modelId="{281620A0-B962-B34D-9ED0-BD954C26A989}" type="pres">
      <dgm:prSet presAssocID="{5DC4A0C8-BD59-6A45-97E3-909F1F43A70F}" presName="Name13" presStyleLbl="parChTrans1D2" presStyleIdx="1" presStyleCnt="2"/>
      <dgm:spPr/>
    </dgm:pt>
    <dgm:pt modelId="{F3BB1973-CEE5-AF4F-B632-3965DA8CAAD0}" type="pres">
      <dgm:prSet presAssocID="{AF629379-1EC3-0D43-B964-658480FE03F4}" presName="childText" presStyleLbl="bgAcc1" presStyleIdx="1" presStyleCnt="2">
        <dgm:presLayoutVars>
          <dgm:bulletEnabled val="1"/>
        </dgm:presLayoutVars>
      </dgm:prSet>
      <dgm:spPr/>
    </dgm:pt>
  </dgm:ptLst>
  <dgm:cxnLst>
    <dgm:cxn modelId="{711C071D-2AC4-5E45-B053-D79C0289FD33}" type="presOf" srcId="{E28B5EF4-658F-C64F-90DD-E21558E5FEAC}" destId="{31B5B050-1BC2-5B49-A52F-1401E4B06D28}" srcOrd="1" destOrd="0" presId="urn:microsoft.com/office/officeart/2005/8/layout/hierarchy3"/>
    <dgm:cxn modelId="{368BA931-0A4A-2E4D-9E6C-408DB50F2518}" srcId="{AFEBD946-337D-F346-934E-00AE8674C972}" destId="{E28B5EF4-658F-C64F-90DD-E21558E5FEAC}" srcOrd="0" destOrd="0" parTransId="{3EB93D12-8296-6C4A-AD5A-1052835E3B07}" sibTransId="{DE21EE09-7800-2A44-8DD4-C545F2B99BCE}"/>
    <dgm:cxn modelId="{7747D541-24CD-F94A-B17F-CC498D016A2D}" srcId="{E28B5EF4-658F-C64F-90DD-E21558E5FEAC}" destId="{2FE6F2CA-D8F2-6440-B84C-28C254B2F7AB}" srcOrd="0" destOrd="0" parTransId="{E517BCB0-90EE-6E49-99C9-1B9B4280E4A8}" sibTransId="{56B66824-92FE-734C-B000-C156E8EC83D5}"/>
    <dgm:cxn modelId="{166E8066-FBCF-3543-B0B4-B9696C4BDFC8}" type="presOf" srcId="{5DC4A0C8-BD59-6A45-97E3-909F1F43A70F}" destId="{281620A0-B962-B34D-9ED0-BD954C26A989}" srcOrd="0" destOrd="0" presId="urn:microsoft.com/office/officeart/2005/8/layout/hierarchy3"/>
    <dgm:cxn modelId="{147E4B7A-C51B-C749-A25C-945511F10CFF}" type="presOf" srcId="{AFEBD946-337D-F346-934E-00AE8674C972}" destId="{F47E5AF0-ABE4-684D-8283-5BBD5330D65B}" srcOrd="0" destOrd="0" presId="urn:microsoft.com/office/officeart/2005/8/layout/hierarchy3"/>
    <dgm:cxn modelId="{9FE62BA9-E976-3347-9E12-9FDB828BAC50}" srcId="{AF629379-1EC3-0D43-B964-658480FE03F4}" destId="{BEB6C791-3930-2948-8E47-EFDB7FFB5FD2}" srcOrd="0" destOrd="0" parTransId="{02EAEEC4-2C77-FE49-927E-0DFCCFC30363}" sibTransId="{C8FB06C6-18EC-DA4F-A137-3A4FD569B1C7}"/>
    <dgm:cxn modelId="{833D49B0-8994-E84F-BACD-E8DEED79B763}" type="presOf" srcId="{E28B5EF4-658F-C64F-90DD-E21558E5FEAC}" destId="{799A3319-42F1-E240-BF9D-8135D72373A4}" srcOrd="0" destOrd="0" presId="urn:microsoft.com/office/officeart/2005/8/layout/hierarchy3"/>
    <dgm:cxn modelId="{6E2692B7-9F63-AC4E-A187-EB4BAB6E9BD1}" srcId="{E28B5EF4-658F-C64F-90DD-E21558E5FEAC}" destId="{AF629379-1EC3-0D43-B964-658480FE03F4}" srcOrd="1" destOrd="0" parTransId="{5DC4A0C8-BD59-6A45-97E3-909F1F43A70F}" sibTransId="{17A3E13B-F0DF-C14B-A0C9-44A1AD7DC1A8}"/>
    <dgm:cxn modelId="{45C953CB-9BFD-9549-8FCA-65BE50534775}" type="presOf" srcId="{E517BCB0-90EE-6E49-99C9-1B9B4280E4A8}" destId="{2C327949-24D6-454E-AEF7-A540E46F693D}" srcOrd="0" destOrd="0" presId="urn:microsoft.com/office/officeart/2005/8/layout/hierarchy3"/>
    <dgm:cxn modelId="{3F7142EA-0EA5-FC40-9DE1-6158FAD0857F}" type="presOf" srcId="{AF629379-1EC3-0D43-B964-658480FE03F4}" destId="{F3BB1973-CEE5-AF4F-B632-3965DA8CAAD0}" srcOrd="0" destOrd="0" presId="urn:microsoft.com/office/officeart/2005/8/layout/hierarchy3"/>
    <dgm:cxn modelId="{C6D975EC-E52D-2445-A297-529ED7CB09BA}" type="presOf" srcId="{BEB6C791-3930-2948-8E47-EFDB7FFB5FD2}" destId="{F3BB1973-CEE5-AF4F-B632-3965DA8CAAD0}" srcOrd="0" destOrd="1" presId="urn:microsoft.com/office/officeart/2005/8/layout/hierarchy3"/>
    <dgm:cxn modelId="{9337B6FA-3CD6-B842-80B2-5EB64E7386B9}" type="presOf" srcId="{2FE6F2CA-D8F2-6440-B84C-28C254B2F7AB}" destId="{5A82751C-71C3-1E4D-8607-203F2EC7FA49}" srcOrd="0" destOrd="0" presId="urn:microsoft.com/office/officeart/2005/8/layout/hierarchy3"/>
    <dgm:cxn modelId="{B84F3924-BF47-5A43-AA55-24B0AD80314E}" type="presParOf" srcId="{F47E5AF0-ABE4-684D-8283-5BBD5330D65B}" destId="{D67A48C8-3EE4-7F42-B0B4-695B2FA7D4B3}" srcOrd="0" destOrd="0" presId="urn:microsoft.com/office/officeart/2005/8/layout/hierarchy3"/>
    <dgm:cxn modelId="{FC08D026-AF9D-9240-B176-DF5BA15C85C1}" type="presParOf" srcId="{D67A48C8-3EE4-7F42-B0B4-695B2FA7D4B3}" destId="{9C36BDEB-B773-F543-A89B-5BFDE0A5A0F4}" srcOrd="0" destOrd="0" presId="urn:microsoft.com/office/officeart/2005/8/layout/hierarchy3"/>
    <dgm:cxn modelId="{A81F9F60-F81C-2744-B242-41C7260F1E20}" type="presParOf" srcId="{9C36BDEB-B773-F543-A89B-5BFDE0A5A0F4}" destId="{799A3319-42F1-E240-BF9D-8135D72373A4}" srcOrd="0" destOrd="0" presId="urn:microsoft.com/office/officeart/2005/8/layout/hierarchy3"/>
    <dgm:cxn modelId="{5DDCDCF8-56B4-4049-A2A8-4908C1169665}" type="presParOf" srcId="{9C36BDEB-B773-F543-A89B-5BFDE0A5A0F4}" destId="{31B5B050-1BC2-5B49-A52F-1401E4B06D28}" srcOrd="1" destOrd="0" presId="urn:microsoft.com/office/officeart/2005/8/layout/hierarchy3"/>
    <dgm:cxn modelId="{7766F8CA-E849-854E-BA12-A6C50BC335ED}" type="presParOf" srcId="{D67A48C8-3EE4-7F42-B0B4-695B2FA7D4B3}" destId="{70511EA6-CFF7-C449-8D00-7847D422DA61}" srcOrd="1" destOrd="0" presId="urn:microsoft.com/office/officeart/2005/8/layout/hierarchy3"/>
    <dgm:cxn modelId="{9CE09F3A-D5BE-214B-A243-A99CC891971D}" type="presParOf" srcId="{70511EA6-CFF7-C449-8D00-7847D422DA61}" destId="{2C327949-24D6-454E-AEF7-A540E46F693D}" srcOrd="0" destOrd="0" presId="urn:microsoft.com/office/officeart/2005/8/layout/hierarchy3"/>
    <dgm:cxn modelId="{F4126570-25A5-794B-A96F-2EB694172BFE}" type="presParOf" srcId="{70511EA6-CFF7-C449-8D00-7847D422DA61}" destId="{5A82751C-71C3-1E4D-8607-203F2EC7FA49}" srcOrd="1" destOrd="0" presId="urn:microsoft.com/office/officeart/2005/8/layout/hierarchy3"/>
    <dgm:cxn modelId="{E3674352-C8CB-364B-B92C-6135F0436AB3}" type="presParOf" srcId="{70511EA6-CFF7-C449-8D00-7847D422DA61}" destId="{281620A0-B962-B34D-9ED0-BD954C26A989}" srcOrd="2" destOrd="0" presId="urn:microsoft.com/office/officeart/2005/8/layout/hierarchy3"/>
    <dgm:cxn modelId="{6F42F48D-849F-264E-84D1-21E309F4DCB9}" type="presParOf" srcId="{70511EA6-CFF7-C449-8D00-7847D422DA61}" destId="{F3BB1973-CEE5-AF4F-B632-3965DA8CAAD0}" srcOrd="3"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F6361F-BF28-D545-B9F5-01C02169B22A}" type="doc">
      <dgm:prSet loTypeId="urn:microsoft.com/office/officeart/2005/8/layout/hierarchy3" loCatId="hierarchy" qsTypeId="urn:microsoft.com/office/officeart/2005/8/quickstyle/simple2" qsCatId="simple" csTypeId="urn:microsoft.com/office/officeart/2005/8/colors/accent2_2" csCatId="accent2"/>
      <dgm:spPr/>
      <dgm:t>
        <a:bodyPr/>
        <a:lstStyle/>
        <a:p>
          <a:endParaRPr lang="en-US"/>
        </a:p>
      </dgm:t>
    </dgm:pt>
    <dgm:pt modelId="{702A3778-B414-F441-A8F7-83920E37C745}">
      <dgm:prSet/>
      <dgm:spPr/>
      <dgm:t>
        <a:bodyPr/>
        <a:lstStyle/>
        <a:p>
          <a:r>
            <a:rPr lang="en-US" b="1"/>
            <a:t>Zanubrutinib</a:t>
          </a:r>
          <a:endParaRPr lang="en-US"/>
        </a:p>
      </dgm:t>
    </dgm:pt>
    <dgm:pt modelId="{3C60F74A-366C-2845-90EB-2A8BB6DE8012}" type="parTrans" cxnId="{8587BAE9-DF2B-6D4B-9BE1-8FB88BB483F1}">
      <dgm:prSet/>
      <dgm:spPr/>
      <dgm:t>
        <a:bodyPr/>
        <a:lstStyle/>
        <a:p>
          <a:endParaRPr lang="en-US"/>
        </a:p>
      </dgm:t>
    </dgm:pt>
    <dgm:pt modelId="{094EB406-B8A5-5A46-ABBD-3187D27E2F31}" type="sibTrans" cxnId="{8587BAE9-DF2B-6D4B-9BE1-8FB88BB483F1}">
      <dgm:prSet/>
      <dgm:spPr/>
      <dgm:t>
        <a:bodyPr/>
        <a:lstStyle/>
        <a:p>
          <a:endParaRPr lang="en-US"/>
        </a:p>
      </dgm:t>
    </dgm:pt>
    <dgm:pt modelId="{50FE3654-6016-8146-8A58-CA5F48617A3C}">
      <dgm:prSet/>
      <dgm:spPr/>
      <dgm:t>
        <a:bodyPr/>
        <a:lstStyle/>
        <a:p>
          <a:r>
            <a:rPr lang="en-US"/>
            <a:t>Approved as frontline therapy (SEQUOIA)</a:t>
          </a:r>
        </a:p>
      </dgm:t>
    </dgm:pt>
    <dgm:pt modelId="{A44824D1-338F-C544-A0C8-81E3EBDEB8D1}" type="parTrans" cxnId="{984DAE8C-62B1-FA43-A530-D04EAF428762}">
      <dgm:prSet/>
      <dgm:spPr/>
      <dgm:t>
        <a:bodyPr/>
        <a:lstStyle/>
        <a:p>
          <a:endParaRPr lang="en-US"/>
        </a:p>
      </dgm:t>
    </dgm:pt>
    <dgm:pt modelId="{590A68E9-2897-5F4C-9056-5F8F0DAD7FBF}" type="sibTrans" cxnId="{984DAE8C-62B1-FA43-A530-D04EAF428762}">
      <dgm:prSet/>
      <dgm:spPr/>
      <dgm:t>
        <a:bodyPr/>
        <a:lstStyle/>
        <a:p>
          <a:endParaRPr lang="en-US"/>
        </a:p>
      </dgm:t>
    </dgm:pt>
    <dgm:pt modelId="{96506D86-0212-CC43-8C3C-EB9CF4BD924D}">
      <dgm:prSet/>
      <dgm:spPr/>
      <dgm:t>
        <a:bodyPr/>
        <a:lstStyle/>
        <a:p>
          <a:r>
            <a:rPr lang="en-US"/>
            <a:t>Also approved in relapsed/refractory setting (ALPINE)</a:t>
          </a:r>
        </a:p>
      </dgm:t>
    </dgm:pt>
    <dgm:pt modelId="{889BF05D-0165-4B4B-AA8E-4F4D25E3245A}" type="parTrans" cxnId="{E9FF7336-EDCB-3B4E-8A85-2F4AEE671532}">
      <dgm:prSet/>
      <dgm:spPr/>
      <dgm:t>
        <a:bodyPr/>
        <a:lstStyle/>
        <a:p>
          <a:endParaRPr lang="en-US"/>
        </a:p>
      </dgm:t>
    </dgm:pt>
    <dgm:pt modelId="{ADE75DDE-94F4-EE45-88AB-D32AC8EF1C49}" type="sibTrans" cxnId="{E9FF7336-EDCB-3B4E-8A85-2F4AEE671532}">
      <dgm:prSet/>
      <dgm:spPr/>
      <dgm:t>
        <a:bodyPr/>
        <a:lstStyle/>
        <a:p>
          <a:endParaRPr lang="en-US"/>
        </a:p>
      </dgm:t>
    </dgm:pt>
    <dgm:pt modelId="{0DC0B197-D522-684F-B0CA-589C47B916B3}">
      <dgm:prSet/>
      <dgm:spPr/>
      <dgm:t>
        <a:bodyPr/>
        <a:lstStyle/>
        <a:p>
          <a:r>
            <a:rPr lang="en-US"/>
            <a:t>Superior to ibrutinib and with fewer AEs</a:t>
          </a:r>
        </a:p>
      </dgm:t>
    </dgm:pt>
    <dgm:pt modelId="{4A106706-356D-2644-BBEE-1CFBEF14FD7C}" type="parTrans" cxnId="{928B64BD-43F8-0042-B5B6-2D194D358736}">
      <dgm:prSet/>
      <dgm:spPr/>
      <dgm:t>
        <a:bodyPr/>
        <a:lstStyle/>
        <a:p>
          <a:endParaRPr lang="en-US"/>
        </a:p>
      </dgm:t>
    </dgm:pt>
    <dgm:pt modelId="{B2272C90-8193-614B-A961-A49DD85AD4F4}" type="sibTrans" cxnId="{928B64BD-43F8-0042-B5B6-2D194D358736}">
      <dgm:prSet/>
      <dgm:spPr/>
      <dgm:t>
        <a:bodyPr/>
        <a:lstStyle/>
        <a:p>
          <a:endParaRPr lang="en-US"/>
        </a:p>
      </dgm:t>
    </dgm:pt>
    <dgm:pt modelId="{B07C89A0-C485-144A-BC39-ADDA229D86D1}" type="pres">
      <dgm:prSet presAssocID="{69F6361F-BF28-D545-B9F5-01C02169B22A}" presName="diagram" presStyleCnt="0">
        <dgm:presLayoutVars>
          <dgm:chPref val="1"/>
          <dgm:dir/>
          <dgm:animOne val="branch"/>
          <dgm:animLvl val="lvl"/>
          <dgm:resizeHandles/>
        </dgm:presLayoutVars>
      </dgm:prSet>
      <dgm:spPr/>
    </dgm:pt>
    <dgm:pt modelId="{B1C70241-FD3D-3746-A128-57041BE8D12D}" type="pres">
      <dgm:prSet presAssocID="{702A3778-B414-F441-A8F7-83920E37C745}" presName="root" presStyleCnt="0"/>
      <dgm:spPr/>
    </dgm:pt>
    <dgm:pt modelId="{2A36477A-B6DE-0447-B23A-4E9516C1CC24}" type="pres">
      <dgm:prSet presAssocID="{702A3778-B414-F441-A8F7-83920E37C745}" presName="rootComposite" presStyleCnt="0"/>
      <dgm:spPr/>
    </dgm:pt>
    <dgm:pt modelId="{F5263D2E-D2BB-454A-8A0B-E142ED4CB83D}" type="pres">
      <dgm:prSet presAssocID="{702A3778-B414-F441-A8F7-83920E37C745}" presName="rootText" presStyleLbl="node1" presStyleIdx="0" presStyleCnt="1"/>
      <dgm:spPr/>
    </dgm:pt>
    <dgm:pt modelId="{666E5C25-8DA0-F040-86C5-2F44154B117B}" type="pres">
      <dgm:prSet presAssocID="{702A3778-B414-F441-A8F7-83920E37C745}" presName="rootConnector" presStyleLbl="node1" presStyleIdx="0" presStyleCnt="1"/>
      <dgm:spPr/>
    </dgm:pt>
    <dgm:pt modelId="{EFCA7010-24AB-2F44-9FA1-02136FDB1823}" type="pres">
      <dgm:prSet presAssocID="{702A3778-B414-F441-A8F7-83920E37C745}" presName="childShape" presStyleCnt="0"/>
      <dgm:spPr/>
    </dgm:pt>
    <dgm:pt modelId="{186AC495-F096-DE46-A2FA-85634BC2D2BD}" type="pres">
      <dgm:prSet presAssocID="{A44824D1-338F-C544-A0C8-81E3EBDEB8D1}" presName="Name13" presStyleLbl="parChTrans1D2" presStyleIdx="0" presStyleCnt="2"/>
      <dgm:spPr/>
    </dgm:pt>
    <dgm:pt modelId="{A6B14180-4F1D-F34E-A36C-0BEF3FC8DC71}" type="pres">
      <dgm:prSet presAssocID="{50FE3654-6016-8146-8A58-CA5F48617A3C}" presName="childText" presStyleLbl="bgAcc1" presStyleIdx="0" presStyleCnt="2">
        <dgm:presLayoutVars>
          <dgm:bulletEnabled val="1"/>
        </dgm:presLayoutVars>
      </dgm:prSet>
      <dgm:spPr/>
    </dgm:pt>
    <dgm:pt modelId="{8880E142-2811-FB48-8FEA-3C5EC0BB90D1}" type="pres">
      <dgm:prSet presAssocID="{889BF05D-0165-4B4B-AA8E-4F4D25E3245A}" presName="Name13" presStyleLbl="parChTrans1D2" presStyleIdx="1" presStyleCnt="2"/>
      <dgm:spPr/>
    </dgm:pt>
    <dgm:pt modelId="{5761B606-9E34-664F-91AC-2769309788B1}" type="pres">
      <dgm:prSet presAssocID="{96506D86-0212-CC43-8C3C-EB9CF4BD924D}" presName="childText" presStyleLbl="bgAcc1" presStyleIdx="1" presStyleCnt="2">
        <dgm:presLayoutVars>
          <dgm:bulletEnabled val="1"/>
        </dgm:presLayoutVars>
      </dgm:prSet>
      <dgm:spPr/>
    </dgm:pt>
  </dgm:ptLst>
  <dgm:cxnLst>
    <dgm:cxn modelId="{A5861C21-7B74-BE40-9F3C-EBA14B276002}" type="presOf" srcId="{0DC0B197-D522-684F-B0CA-589C47B916B3}" destId="{5761B606-9E34-664F-91AC-2769309788B1}" srcOrd="0" destOrd="1" presId="urn:microsoft.com/office/officeart/2005/8/layout/hierarchy3"/>
    <dgm:cxn modelId="{E9FF7336-EDCB-3B4E-8A85-2F4AEE671532}" srcId="{702A3778-B414-F441-A8F7-83920E37C745}" destId="{96506D86-0212-CC43-8C3C-EB9CF4BD924D}" srcOrd="1" destOrd="0" parTransId="{889BF05D-0165-4B4B-AA8E-4F4D25E3245A}" sibTransId="{ADE75DDE-94F4-EE45-88AB-D32AC8EF1C49}"/>
    <dgm:cxn modelId="{F4620C4C-9798-664A-9DFA-B56A845AF055}" type="presOf" srcId="{50FE3654-6016-8146-8A58-CA5F48617A3C}" destId="{A6B14180-4F1D-F34E-A36C-0BEF3FC8DC71}" srcOrd="0" destOrd="0" presId="urn:microsoft.com/office/officeart/2005/8/layout/hierarchy3"/>
    <dgm:cxn modelId="{0B88288A-96FC-534C-A45A-D77D76A280C8}" type="presOf" srcId="{889BF05D-0165-4B4B-AA8E-4F4D25E3245A}" destId="{8880E142-2811-FB48-8FEA-3C5EC0BB90D1}" srcOrd="0" destOrd="0" presId="urn:microsoft.com/office/officeart/2005/8/layout/hierarchy3"/>
    <dgm:cxn modelId="{984DAE8C-62B1-FA43-A530-D04EAF428762}" srcId="{702A3778-B414-F441-A8F7-83920E37C745}" destId="{50FE3654-6016-8146-8A58-CA5F48617A3C}" srcOrd="0" destOrd="0" parTransId="{A44824D1-338F-C544-A0C8-81E3EBDEB8D1}" sibTransId="{590A68E9-2897-5F4C-9056-5F8F0DAD7FBF}"/>
    <dgm:cxn modelId="{E471308D-2E82-F341-A8FE-5A0B876D883A}" type="presOf" srcId="{702A3778-B414-F441-A8F7-83920E37C745}" destId="{F5263D2E-D2BB-454A-8A0B-E142ED4CB83D}" srcOrd="0" destOrd="0" presId="urn:microsoft.com/office/officeart/2005/8/layout/hierarchy3"/>
    <dgm:cxn modelId="{6325F4B2-399D-894D-957E-89280833B7FF}" type="presOf" srcId="{A44824D1-338F-C544-A0C8-81E3EBDEB8D1}" destId="{186AC495-F096-DE46-A2FA-85634BC2D2BD}" srcOrd="0" destOrd="0" presId="urn:microsoft.com/office/officeart/2005/8/layout/hierarchy3"/>
    <dgm:cxn modelId="{928B64BD-43F8-0042-B5B6-2D194D358736}" srcId="{96506D86-0212-CC43-8C3C-EB9CF4BD924D}" destId="{0DC0B197-D522-684F-B0CA-589C47B916B3}" srcOrd="0" destOrd="0" parTransId="{4A106706-356D-2644-BBEE-1CFBEF14FD7C}" sibTransId="{B2272C90-8193-614B-A961-A49DD85AD4F4}"/>
    <dgm:cxn modelId="{E22D77BE-1589-664F-B2AF-00A94677C9FF}" type="presOf" srcId="{96506D86-0212-CC43-8C3C-EB9CF4BD924D}" destId="{5761B606-9E34-664F-91AC-2769309788B1}" srcOrd="0" destOrd="0" presId="urn:microsoft.com/office/officeart/2005/8/layout/hierarchy3"/>
    <dgm:cxn modelId="{D9A20CD7-65E0-2847-AAB4-56E47B8E99CA}" type="presOf" srcId="{702A3778-B414-F441-A8F7-83920E37C745}" destId="{666E5C25-8DA0-F040-86C5-2F44154B117B}" srcOrd="1" destOrd="0" presId="urn:microsoft.com/office/officeart/2005/8/layout/hierarchy3"/>
    <dgm:cxn modelId="{FD4EB6D8-EB85-7A46-9FA6-4471FC6FFD7F}" type="presOf" srcId="{69F6361F-BF28-D545-B9F5-01C02169B22A}" destId="{B07C89A0-C485-144A-BC39-ADDA229D86D1}" srcOrd="0" destOrd="0" presId="urn:microsoft.com/office/officeart/2005/8/layout/hierarchy3"/>
    <dgm:cxn modelId="{8587BAE9-DF2B-6D4B-9BE1-8FB88BB483F1}" srcId="{69F6361F-BF28-D545-B9F5-01C02169B22A}" destId="{702A3778-B414-F441-A8F7-83920E37C745}" srcOrd="0" destOrd="0" parTransId="{3C60F74A-366C-2845-90EB-2A8BB6DE8012}" sibTransId="{094EB406-B8A5-5A46-ABBD-3187D27E2F31}"/>
    <dgm:cxn modelId="{80C7E437-7B02-3F48-9771-B6AA49E6AEBB}" type="presParOf" srcId="{B07C89A0-C485-144A-BC39-ADDA229D86D1}" destId="{B1C70241-FD3D-3746-A128-57041BE8D12D}" srcOrd="0" destOrd="0" presId="urn:microsoft.com/office/officeart/2005/8/layout/hierarchy3"/>
    <dgm:cxn modelId="{E4FF2D1D-D474-C245-AA9D-F658FEF80EBA}" type="presParOf" srcId="{B1C70241-FD3D-3746-A128-57041BE8D12D}" destId="{2A36477A-B6DE-0447-B23A-4E9516C1CC24}" srcOrd="0" destOrd="0" presId="urn:microsoft.com/office/officeart/2005/8/layout/hierarchy3"/>
    <dgm:cxn modelId="{A32704AA-2216-3242-A397-E95919A7574E}" type="presParOf" srcId="{2A36477A-B6DE-0447-B23A-4E9516C1CC24}" destId="{F5263D2E-D2BB-454A-8A0B-E142ED4CB83D}" srcOrd="0" destOrd="0" presId="urn:microsoft.com/office/officeart/2005/8/layout/hierarchy3"/>
    <dgm:cxn modelId="{3FCF13D2-0321-4C43-A984-A8EB814AB379}" type="presParOf" srcId="{2A36477A-B6DE-0447-B23A-4E9516C1CC24}" destId="{666E5C25-8DA0-F040-86C5-2F44154B117B}" srcOrd="1" destOrd="0" presId="urn:microsoft.com/office/officeart/2005/8/layout/hierarchy3"/>
    <dgm:cxn modelId="{7F55F9CF-6922-C043-875F-4374FBB1048B}" type="presParOf" srcId="{B1C70241-FD3D-3746-A128-57041BE8D12D}" destId="{EFCA7010-24AB-2F44-9FA1-02136FDB1823}" srcOrd="1" destOrd="0" presId="urn:microsoft.com/office/officeart/2005/8/layout/hierarchy3"/>
    <dgm:cxn modelId="{40FE14DA-60C3-5145-A294-47F85D541622}" type="presParOf" srcId="{EFCA7010-24AB-2F44-9FA1-02136FDB1823}" destId="{186AC495-F096-DE46-A2FA-85634BC2D2BD}" srcOrd="0" destOrd="0" presId="urn:microsoft.com/office/officeart/2005/8/layout/hierarchy3"/>
    <dgm:cxn modelId="{FFB2138A-CC2E-4247-9B21-D278A1F5B88D}" type="presParOf" srcId="{EFCA7010-24AB-2F44-9FA1-02136FDB1823}" destId="{A6B14180-4F1D-F34E-A36C-0BEF3FC8DC71}" srcOrd="1" destOrd="0" presId="urn:microsoft.com/office/officeart/2005/8/layout/hierarchy3"/>
    <dgm:cxn modelId="{4B8762E6-6AC5-6A4C-819D-41EBBB96D7C9}" type="presParOf" srcId="{EFCA7010-24AB-2F44-9FA1-02136FDB1823}" destId="{8880E142-2811-FB48-8FEA-3C5EC0BB90D1}" srcOrd="2" destOrd="0" presId="urn:microsoft.com/office/officeart/2005/8/layout/hierarchy3"/>
    <dgm:cxn modelId="{EA1DDC29-0BFD-ED49-AFA3-C101BE57BC7D}" type="presParOf" srcId="{EFCA7010-24AB-2F44-9FA1-02136FDB1823}" destId="{5761B606-9E34-664F-91AC-2769309788B1}" srcOrd="3" destOrd="0" presId="urn:microsoft.com/office/officeart/2005/8/layout/hierarchy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5ADAB8-A65A-7245-9F2C-91F295E91C34}" type="doc">
      <dgm:prSet loTypeId="urn:microsoft.com/office/officeart/2005/8/layout/default" loCatId="hierarchy" qsTypeId="urn:microsoft.com/office/officeart/2005/8/quickstyle/simple2" qsCatId="simple" csTypeId="urn:microsoft.com/office/officeart/2005/8/colors/accent2_2" csCatId="accent2"/>
      <dgm:spPr/>
      <dgm:t>
        <a:bodyPr/>
        <a:lstStyle/>
        <a:p>
          <a:endParaRPr lang="en-US"/>
        </a:p>
      </dgm:t>
    </dgm:pt>
    <dgm:pt modelId="{5195234F-ED16-D54D-A73F-19C19D715E76}">
      <dgm:prSet/>
      <dgm:spPr/>
      <dgm:t>
        <a:bodyPr/>
        <a:lstStyle/>
        <a:p>
          <a:r>
            <a:rPr lang="en-US"/>
            <a:t>Median age 69</a:t>
          </a:r>
        </a:p>
      </dgm:t>
    </dgm:pt>
    <dgm:pt modelId="{C13FFE3A-4812-2042-B2A9-EC7004C77238}" type="parTrans" cxnId="{2AC9D69B-574C-8749-A420-D83D11DF368A}">
      <dgm:prSet/>
      <dgm:spPr/>
      <dgm:t>
        <a:bodyPr/>
        <a:lstStyle/>
        <a:p>
          <a:endParaRPr lang="en-US"/>
        </a:p>
      </dgm:t>
    </dgm:pt>
    <dgm:pt modelId="{6ED3DF1B-9D34-A945-904C-18CDFF5DA2B7}" type="sibTrans" cxnId="{2AC9D69B-574C-8749-A420-D83D11DF368A}">
      <dgm:prSet/>
      <dgm:spPr/>
      <dgm:t>
        <a:bodyPr/>
        <a:lstStyle/>
        <a:p>
          <a:endParaRPr lang="en-US"/>
        </a:p>
      </dgm:t>
    </dgm:pt>
    <dgm:pt modelId="{483F1AA4-7332-1B49-BB87-C0909233FCD8}">
      <dgm:prSet/>
      <dgm:spPr/>
      <dgm:t>
        <a:bodyPr/>
        <a:lstStyle/>
        <a:p>
          <a:r>
            <a:rPr lang="en-US"/>
            <a:t>Majority had ECOG 0-1 (93%)</a:t>
          </a:r>
        </a:p>
      </dgm:t>
    </dgm:pt>
    <dgm:pt modelId="{57C75780-378A-564F-A246-98FBC4D16CA8}" type="parTrans" cxnId="{8FEF21A4-BE7B-F84B-87E6-2662D0E4C169}">
      <dgm:prSet/>
      <dgm:spPr/>
      <dgm:t>
        <a:bodyPr/>
        <a:lstStyle/>
        <a:p>
          <a:endParaRPr lang="en-US"/>
        </a:p>
      </dgm:t>
    </dgm:pt>
    <dgm:pt modelId="{5DCDF701-8227-594F-96D7-186EDA887B03}" type="sibTrans" cxnId="{8FEF21A4-BE7B-F84B-87E6-2662D0E4C169}">
      <dgm:prSet/>
      <dgm:spPr/>
      <dgm:t>
        <a:bodyPr/>
        <a:lstStyle/>
        <a:p>
          <a:endParaRPr lang="en-US"/>
        </a:p>
      </dgm:t>
    </dgm:pt>
    <dgm:pt modelId="{10869682-D0B1-1B47-B491-DFDE1B9161D9}">
      <dgm:prSet/>
      <dgm:spPr/>
      <dgm:t>
        <a:bodyPr/>
        <a:lstStyle/>
        <a:p>
          <a:r>
            <a:rPr lang="en-US"/>
            <a:t>Average prior lines of therapy: 4</a:t>
          </a:r>
        </a:p>
      </dgm:t>
    </dgm:pt>
    <dgm:pt modelId="{E3870E99-83EB-E64C-B4CA-91C6613B8292}" type="parTrans" cxnId="{72D5DC5F-9515-E54C-90EF-C813B3917F6C}">
      <dgm:prSet/>
      <dgm:spPr/>
      <dgm:t>
        <a:bodyPr/>
        <a:lstStyle/>
        <a:p>
          <a:endParaRPr lang="en-US"/>
        </a:p>
      </dgm:t>
    </dgm:pt>
    <dgm:pt modelId="{2E95DAF9-C743-D846-848F-74F440EB6DE6}" type="sibTrans" cxnId="{72D5DC5F-9515-E54C-90EF-C813B3917F6C}">
      <dgm:prSet/>
      <dgm:spPr/>
      <dgm:t>
        <a:bodyPr/>
        <a:lstStyle/>
        <a:p>
          <a:endParaRPr lang="en-US"/>
        </a:p>
      </dgm:t>
    </dgm:pt>
    <dgm:pt modelId="{0301BC31-0B3E-8341-8CF5-83560420D0DC}">
      <dgm:prSet/>
      <dgm:spPr/>
      <dgm:t>
        <a:bodyPr/>
        <a:lstStyle/>
        <a:p>
          <a:r>
            <a:rPr lang="en-US"/>
            <a:t>&gt;75% progressed on previous BTKi (23% discontinued due to toxicity.</a:t>
          </a:r>
        </a:p>
      </dgm:t>
    </dgm:pt>
    <dgm:pt modelId="{48678F2F-0830-A34A-8CDE-3A5BA9457DAE}" type="parTrans" cxnId="{876B3D11-CD62-3749-94B0-0A3910D8DF72}">
      <dgm:prSet/>
      <dgm:spPr/>
      <dgm:t>
        <a:bodyPr/>
        <a:lstStyle/>
        <a:p>
          <a:endParaRPr lang="en-US"/>
        </a:p>
      </dgm:t>
    </dgm:pt>
    <dgm:pt modelId="{450C28CF-F4B9-C144-83B5-73BC027AA618}" type="sibTrans" cxnId="{876B3D11-CD62-3749-94B0-0A3910D8DF72}">
      <dgm:prSet/>
      <dgm:spPr/>
      <dgm:t>
        <a:bodyPr/>
        <a:lstStyle/>
        <a:p>
          <a:endParaRPr lang="en-US"/>
        </a:p>
      </dgm:t>
    </dgm:pt>
    <dgm:pt modelId="{C7BF5AC2-C54E-844B-88E5-351B30D18E84}">
      <dgm:prSet/>
      <dgm:spPr/>
      <dgm:t>
        <a:bodyPr/>
        <a:lstStyle/>
        <a:p>
          <a:r>
            <a:rPr lang="en-US" dirty="0"/>
            <a:t>&gt;80% had at least 1 high risk feature: nearly half (48%) were TP53 mutated.</a:t>
          </a:r>
        </a:p>
      </dgm:t>
    </dgm:pt>
    <dgm:pt modelId="{5626CB57-C264-5549-BEE1-BCFE35191966}" type="parTrans" cxnId="{26372CD9-068D-5549-AFAD-C39A830D87BE}">
      <dgm:prSet/>
      <dgm:spPr/>
      <dgm:t>
        <a:bodyPr/>
        <a:lstStyle/>
        <a:p>
          <a:endParaRPr lang="en-US"/>
        </a:p>
      </dgm:t>
    </dgm:pt>
    <dgm:pt modelId="{CAAA9976-E809-8041-9D89-CC601F6078C9}" type="sibTrans" cxnId="{26372CD9-068D-5549-AFAD-C39A830D87BE}">
      <dgm:prSet/>
      <dgm:spPr/>
      <dgm:t>
        <a:bodyPr/>
        <a:lstStyle/>
        <a:p>
          <a:endParaRPr lang="en-US"/>
        </a:p>
      </dgm:t>
    </dgm:pt>
    <dgm:pt modelId="{EE7AC32A-09E6-5640-B534-60805BE0C766}" type="pres">
      <dgm:prSet presAssocID="{305ADAB8-A65A-7245-9F2C-91F295E91C34}" presName="diagram" presStyleCnt="0">
        <dgm:presLayoutVars>
          <dgm:dir/>
          <dgm:resizeHandles val="exact"/>
        </dgm:presLayoutVars>
      </dgm:prSet>
      <dgm:spPr/>
    </dgm:pt>
    <dgm:pt modelId="{68BFE397-BF4D-2140-AA5E-431BBA0DED7E}" type="pres">
      <dgm:prSet presAssocID="{5195234F-ED16-D54D-A73F-19C19D715E76}" presName="node" presStyleLbl="node1" presStyleIdx="0" presStyleCnt="5">
        <dgm:presLayoutVars>
          <dgm:bulletEnabled val="1"/>
        </dgm:presLayoutVars>
      </dgm:prSet>
      <dgm:spPr/>
    </dgm:pt>
    <dgm:pt modelId="{53D645A0-6AE2-E548-9EAF-480F9F796D0E}" type="pres">
      <dgm:prSet presAssocID="{6ED3DF1B-9D34-A945-904C-18CDFF5DA2B7}" presName="sibTrans" presStyleCnt="0"/>
      <dgm:spPr/>
    </dgm:pt>
    <dgm:pt modelId="{D83780E6-4335-5041-809F-7C88A5550745}" type="pres">
      <dgm:prSet presAssocID="{483F1AA4-7332-1B49-BB87-C0909233FCD8}" presName="node" presStyleLbl="node1" presStyleIdx="1" presStyleCnt="5">
        <dgm:presLayoutVars>
          <dgm:bulletEnabled val="1"/>
        </dgm:presLayoutVars>
      </dgm:prSet>
      <dgm:spPr/>
    </dgm:pt>
    <dgm:pt modelId="{B80A1ECB-0781-B24A-B711-72B731BD6B5F}" type="pres">
      <dgm:prSet presAssocID="{5DCDF701-8227-594F-96D7-186EDA887B03}" presName="sibTrans" presStyleCnt="0"/>
      <dgm:spPr/>
    </dgm:pt>
    <dgm:pt modelId="{A98F5B9E-92A6-294D-9659-684D04D925F6}" type="pres">
      <dgm:prSet presAssocID="{10869682-D0B1-1B47-B491-DFDE1B9161D9}" presName="node" presStyleLbl="node1" presStyleIdx="2" presStyleCnt="5">
        <dgm:presLayoutVars>
          <dgm:bulletEnabled val="1"/>
        </dgm:presLayoutVars>
      </dgm:prSet>
      <dgm:spPr/>
    </dgm:pt>
    <dgm:pt modelId="{063F56B7-C432-C843-9253-9ADBEBB05A77}" type="pres">
      <dgm:prSet presAssocID="{2E95DAF9-C743-D846-848F-74F440EB6DE6}" presName="sibTrans" presStyleCnt="0"/>
      <dgm:spPr/>
    </dgm:pt>
    <dgm:pt modelId="{B0C4CEE7-7F98-5C4C-B0E3-67BBC45C9C0B}" type="pres">
      <dgm:prSet presAssocID="{0301BC31-0B3E-8341-8CF5-83560420D0DC}" presName="node" presStyleLbl="node1" presStyleIdx="3" presStyleCnt="5">
        <dgm:presLayoutVars>
          <dgm:bulletEnabled val="1"/>
        </dgm:presLayoutVars>
      </dgm:prSet>
      <dgm:spPr/>
    </dgm:pt>
    <dgm:pt modelId="{8A0359E3-217F-A742-B227-F7FDA16D4988}" type="pres">
      <dgm:prSet presAssocID="{450C28CF-F4B9-C144-83B5-73BC027AA618}" presName="sibTrans" presStyleCnt="0"/>
      <dgm:spPr/>
    </dgm:pt>
    <dgm:pt modelId="{8B63E138-D2F2-5049-AAED-7B135FA3151B}" type="pres">
      <dgm:prSet presAssocID="{C7BF5AC2-C54E-844B-88E5-351B30D18E84}" presName="node" presStyleLbl="node1" presStyleIdx="4" presStyleCnt="5">
        <dgm:presLayoutVars>
          <dgm:bulletEnabled val="1"/>
        </dgm:presLayoutVars>
      </dgm:prSet>
      <dgm:spPr/>
    </dgm:pt>
  </dgm:ptLst>
  <dgm:cxnLst>
    <dgm:cxn modelId="{876B3D11-CD62-3749-94B0-0A3910D8DF72}" srcId="{305ADAB8-A65A-7245-9F2C-91F295E91C34}" destId="{0301BC31-0B3E-8341-8CF5-83560420D0DC}" srcOrd="3" destOrd="0" parTransId="{48678F2F-0830-A34A-8CDE-3A5BA9457DAE}" sibTransId="{450C28CF-F4B9-C144-83B5-73BC027AA618}"/>
    <dgm:cxn modelId="{58012E18-A40B-B448-879B-2057526C7797}" type="presOf" srcId="{483F1AA4-7332-1B49-BB87-C0909233FCD8}" destId="{D83780E6-4335-5041-809F-7C88A5550745}" srcOrd="0" destOrd="0" presId="urn:microsoft.com/office/officeart/2005/8/layout/default"/>
    <dgm:cxn modelId="{C9D0C018-5085-5A48-8CBC-A5C51D5FF241}" type="presOf" srcId="{C7BF5AC2-C54E-844B-88E5-351B30D18E84}" destId="{8B63E138-D2F2-5049-AAED-7B135FA3151B}" srcOrd="0" destOrd="0" presId="urn:microsoft.com/office/officeart/2005/8/layout/default"/>
    <dgm:cxn modelId="{72D5DC5F-9515-E54C-90EF-C813B3917F6C}" srcId="{305ADAB8-A65A-7245-9F2C-91F295E91C34}" destId="{10869682-D0B1-1B47-B491-DFDE1B9161D9}" srcOrd="2" destOrd="0" parTransId="{E3870E99-83EB-E64C-B4CA-91C6613B8292}" sibTransId="{2E95DAF9-C743-D846-848F-74F440EB6DE6}"/>
    <dgm:cxn modelId="{4FCA7A62-C42D-C64C-8FEF-56A352A5E9C7}" type="presOf" srcId="{0301BC31-0B3E-8341-8CF5-83560420D0DC}" destId="{B0C4CEE7-7F98-5C4C-B0E3-67BBC45C9C0B}" srcOrd="0" destOrd="0" presId="urn:microsoft.com/office/officeart/2005/8/layout/default"/>
    <dgm:cxn modelId="{2AC9D69B-574C-8749-A420-D83D11DF368A}" srcId="{305ADAB8-A65A-7245-9F2C-91F295E91C34}" destId="{5195234F-ED16-D54D-A73F-19C19D715E76}" srcOrd="0" destOrd="0" parTransId="{C13FFE3A-4812-2042-B2A9-EC7004C77238}" sibTransId="{6ED3DF1B-9D34-A945-904C-18CDFF5DA2B7}"/>
    <dgm:cxn modelId="{8FEF21A4-BE7B-F84B-87E6-2662D0E4C169}" srcId="{305ADAB8-A65A-7245-9F2C-91F295E91C34}" destId="{483F1AA4-7332-1B49-BB87-C0909233FCD8}" srcOrd="1" destOrd="0" parTransId="{57C75780-378A-564F-A246-98FBC4D16CA8}" sibTransId="{5DCDF701-8227-594F-96D7-186EDA887B03}"/>
    <dgm:cxn modelId="{5A5377B4-A8C0-6D49-AB6D-D07F49E192B5}" type="presOf" srcId="{10869682-D0B1-1B47-B491-DFDE1B9161D9}" destId="{A98F5B9E-92A6-294D-9659-684D04D925F6}" srcOrd="0" destOrd="0" presId="urn:microsoft.com/office/officeart/2005/8/layout/default"/>
    <dgm:cxn modelId="{350639BD-09FA-9949-BD17-C9B7DCEB36D4}" type="presOf" srcId="{305ADAB8-A65A-7245-9F2C-91F295E91C34}" destId="{EE7AC32A-09E6-5640-B534-60805BE0C766}" srcOrd="0" destOrd="0" presId="urn:microsoft.com/office/officeart/2005/8/layout/default"/>
    <dgm:cxn modelId="{26372CD9-068D-5549-AFAD-C39A830D87BE}" srcId="{305ADAB8-A65A-7245-9F2C-91F295E91C34}" destId="{C7BF5AC2-C54E-844B-88E5-351B30D18E84}" srcOrd="4" destOrd="0" parTransId="{5626CB57-C264-5549-BEE1-BCFE35191966}" sibTransId="{CAAA9976-E809-8041-9D89-CC601F6078C9}"/>
    <dgm:cxn modelId="{2D9166DB-B765-CA40-B92A-B0EE174CADBC}" type="presOf" srcId="{5195234F-ED16-D54D-A73F-19C19D715E76}" destId="{68BFE397-BF4D-2140-AA5E-431BBA0DED7E}" srcOrd="0" destOrd="0" presId="urn:microsoft.com/office/officeart/2005/8/layout/default"/>
    <dgm:cxn modelId="{A14C0414-412E-CD4E-BBC3-C5746E2808F3}" type="presParOf" srcId="{EE7AC32A-09E6-5640-B534-60805BE0C766}" destId="{68BFE397-BF4D-2140-AA5E-431BBA0DED7E}" srcOrd="0" destOrd="0" presId="urn:microsoft.com/office/officeart/2005/8/layout/default"/>
    <dgm:cxn modelId="{C8A3F815-27B2-1149-8114-C65C892D458C}" type="presParOf" srcId="{EE7AC32A-09E6-5640-B534-60805BE0C766}" destId="{53D645A0-6AE2-E548-9EAF-480F9F796D0E}" srcOrd="1" destOrd="0" presId="urn:microsoft.com/office/officeart/2005/8/layout/default"/>
    <dgm:cxn modelId="{FCC8110F-66C2-FB40-8126-EBBEAF730C9B}" type="presParOf" srcId="{EE7AC32A-09E6-5640-B534-60805BE0C766}" destId="{D83780E6-4335-5041-809F-7C88A5550745}" srcOrd="2" destOrd="0" presId="urn:microsoft.com/office/officeart/2005/8/layout/default"/>
    <dgm:cxn modelId="{D1915D5C-20E5-0043-A0A5-098661E2892D}" type="presParOf" srcId="{EE7AC32A-09E6-5640-B534-60805BE0C766}" destId="{B80A1ECB-0781-B24A-B711-72B731BD6B5F}" srcOrd="3" destOrd="0" presId="urn:microsoft.com/office/officeart/2005/8/layout/default"/>
    <dgm:cxn modelId="{41402D69-AB2F-6E42-B944-F0EE8A0D3460}" type="presParOf" srcId="{EE7AC32A-09E6-5640-B534-60805BE0C766}" destId="{A98F5B9E-92A6-294D-9659-684D04D925F6}" srcOrd="4" destOrd="0" presId="urn:microsoft.com/office/officeart/2005/8/layout/default"/>
    <dgm:cxn modelId="{CCF0C738-3F3C-CF4E-A666-51CFF2DF819D}" type="presParOf" srcId="{EE7AC32A-09E6-5640-B534-60805BE0C766}" destId="{063F56B7-C432-C843-9253-9ADBEBB05A77}" srcOrd="5" destOrd="0" presId="urn:microsoft.com/office/officeart/2005/8/layout/default"/>
    <dgm:cxn modelId="{DF65CD10-15A8-B04E-A8BB-BE387992B941}" type="presParOf" srcId="{EE7AC32A-09E6-5640-B534-60805BE0C766}" destId="{B0C4CEE7-7F98-5C4C-B0E3-67BBC45C9C0B}" srcOrd="6" destOrd="0" presId="urn:microsoft.com/office/officeart/2005/8/layout/default"/>
    <dgm:cxn modelId="{A0164792-0383-D847-AF84-E35D26997F15}" type="presParOf" srcId="{EE7AC32A-09E6-5640-B534-60805BE0C766}" destId="{8A0359E3-217F-A742-B227-F7FDA16D4988}" srcOrd="7" destOrd="0" presId="urn:microsoft.com/office/officeart/2005/8/layout/default"/>
    <dgm:cxn modelId="{BFAA4B43-2280-E344-BBB9-2669C121A290}" type="presParOf" srcId="{EE7AC32A-09E6-5640-B534-60805BE0C766}" destId="{8B63E138-D2F2-5049-AAED-7B135FA3151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714CD5B0-6C0C-4B48-9D3B-864DCE0A2FDA}"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25215AC3-4989-8D4C-A8CE-793985635F29}">
      <dgm:prSet/>
      <dgm:spPr/>
      <dgm:t>
        <a:bodyPr/>
        <a:lstStyle/>
        <a:p>
          <a:r>
            <a:rPr lang="en-US"/>
            <a:t>Neutropenia most common: 19% overall, 4.3% grade 3</a:t>
          </a:r>
        </a:p>
      </dgm:t>
    </dgm:pt>
    <dgm:pt modelId="{F7331039-4B51-7A4C-9F0A-3A3EAA541649}" type="parTrans" cxnId="{64A3D608-F4F7-8A4A-AA25-62201A1BB2E5}">
      <dgm:prSet/>
      <dgm:spPr/>
      <dgm:t>
        <a:bodyPr/>
        <a:lstStyle/>
        <a:p>
          <a:endParaRPr lang="en-US"/>
        </a:p>
      </dgm:t>
    </dgm:pt>
    <dgm:pt modelId="{66E5DD64-0B98-8D4D-A80A-3C015BE742B3}" type="sibTrans" cxnId="{64A3D608-F4F7-8A4A-AA25-62201A1BB2E5}">
      <dgm:prSet/>
      <dgm:spPr/>
      <dgm:t>
        <a:bodyPr/>
        <a:lstStyle/>
        <a:p>
          <a:endParaRPr lang="en-US"/>
        </a:p>
      </dgm:t>
    </dgm:pt>
    <dgm:pt modelId="{58F14225-CF7A-7444-A980-C67430E206A3}">
      <dgm:prSet/>
      <dgm:spPr/>
      <dgm:t>
        <a:bodyPr/>
        <a:lstStyle/>
        <a:p>
          <a:r>
            <a:rPr lang="en-US"/>
            <a:t>Rate of infection: 13% overall, 4% grade 3</a:t>
          </a:r>
        </a:p>
      </dgm:t>
    </dgm:pt>
    <dgm:pt modelId="{6E1B5F4A-3EA0-1F44-8038-B0A8E6DDD84A}" type="parTrans" cxnId="{D5E2D4DC-8300-AC4A-8DAC-B6220B46425E}">
      <dgm:prSet/>
      <dgm:spPr/>
      <dgm:t>
        <a:bodyPr/>
        <a:lstStyle/>
        <a:p>
          <a:endParaRPr lang="en-US"/>
        </a:p>
      </dgm:t>
    </dgm:pt>
    <dgm:pt modelId="{7785B5C1-310D-324E-B939-769BFAFAD4F8}" type="sibTrans" cxnId="{D5E2D4DC-8300-AC4A-8DAC-B6220B46425E}">
      <dgm:prSet/>
      <dgm:spPr/>
      <dgm:t>
        <a:bodyPr/>
        <a:lstStyle/>
        <a:p>
          <a:endParaRPr lang="en-US"/>
        </a:p>
      </dgm:t>
    </dgm:pt>
    <dgm:pt modelId="{2A72CAC7-B7D3-BD4B-A68E-75E931672BD5}">
      <dgm:prSet/>
      <dgm:spPr/>
      <dgm:t>
        <a:bodyPr/>
        <a:lstStyle/>
        <a:p>
          <a:r>
            <a:rPr lang="en-US"/>
            <a:t>Bruising(19%)</a:t>
          </a:r>
        </a:p>
      </dgm:t>
    </dgm:pt>
    <dgm:pt modelId="{A7B833B0-E1C5-6A49-8EA6-C2B55D834B38}" type="parTrans" cxnId="{E77AACD2-EEA4-A74B-ACBB-B6B805499443}">
      <dgm:prSet/>
      <dgm:spPr/>
      <dgm:t>
        <a:bodyPr/>
        <a:lstStyle/>
        <a:p>
          <a:endParaRPr lang="en-US"/>
        </a:p>
      </dgm:t>
    </dgm:pt>
    <dgm:pt modelId="{048FEB3A-455E-284B-866D-CF10E75986D4}" type="sibTrans" cxnId="{E77AACD2-EEA4-A74B-ACBB-B6B805499443}">
      <dgm:prSet/>
      <dgm:spPr/>
      <dgm:t>
        <a:bodyPr/>
        <a:lstStyle/>
        <a:p>
          <a:endParaRPr lang="en-US"/>
        </a:p>
      </dgm:t>
    </dgm:pt>
    <dgm:pt modelId="{D458CA81-A3D1-B048-A0E4-36D593810847}">
      <dgm:prSet/>
      <dgm:spPr/>
      <dgm:t>
        <a:bodyPr/>
        <a:lstStyle/>
        <a:p>
          <a:r>
            <a:rPr lang="en-US"/>
            <a:t>Diarrhea (8%)</a:t>
          </a:r>
        </a:p>
      </dgm:t>
    </dgm:pt>
    <dgm:pt modelId="{B94DB92A-F01E-B942-8514-F0CE706FA94B}" type="parTrans" cxnId="{4667E51E-400F-6D43-B6C2-73AAD19E447C}">
      <dgm:prSet/>
      <dgm:spPr/>
      <dgm:t>
        <a:bodyPr/>
        <a:lstStyle/>
        <a:p>
          <a:endParaRPr lang="en-US"/>
        </a:p>
      </dgm:t>
    </dgm:pt>
    <dgm:pt modelId="{8A8BC1E8-FCAF-2D46-BAD0-8277E61C64F8}" type="sibTrans" cxnId="{4667E51E-400F-6D43-B6C2-73AAD19E447C}">
      <dgm:prSet/>
      <dgm:spPr/>
      <dgm:t>
        <a:bodyPr/>
        <a:lstStyle/>
        <a:p>
          <a:endParaRPr lang="en-US"/>
        </a:p>
      </dgm:t>
    </dgm:pt>
    <dgm:pt modelId="{601263FC-A362-4A44-AE90-DC64AF4F9632}">
      <dgm:prSet/>
      <dgm:spPr/>
      <dgm:t>
        <a:bodyPr/>
        <a:lstStyle/>
        <a:p>
          <a:r>
            <a:rPr lang="en-US"/>
            <a:t>Rash (5%)</a:t>
          </a:r>
        </a:p>
      </dgm:t>
    </dgm:pt>
    <dgm:pt modelId="{22E131E7-2BB1-4049-A0AC-DB421FFB2F4E}" type="parTrans" cxnId="{C2E1EC7E-04D3-9241-A5F4-37B607DDE9F9}">
      <dgm:prSet/>
      <dgm:spPr/>
      <dgm:t>
        <a:bodyPr/>
        <a:lstStyle/>
        <a:p>
          <a:endParaRPr lang="en-US"/>
        </a:p>
      </dgm:t>
    </dgm:pt>
    <dgm:pt modelId="{6ABA4DCC-1D00-134B-B538-1CA9BD7691C6}" type="sibTrans" cxnId="{C2E1EC7E-04D3-9241-A5F4-37B607DDE9F9}">
      <dgm:prSet/>
      <dgm:spPr/>
      <dgm:t>
        <a:bodyPr/>
        <a:lstStyle/>
        <a:p>
          <a:endParaRPr lang="en-US"/>
        </a:p>
      </dgm:t>
    </dgm:pt>
    <dgm:pt modelId="{6564236C-2E5C-6A47-9418-2F757894A574}">
      <dgm:prSet/>
      <dgm:spPr/>
      <dgm:t>
        <a:bodyPr/>
        <a:lstStyle/>
        <a:p>
          <a:r>
            <a:rPr lang="en-US"/>
            <a:t>Fatigue (4%)</a:t>
          </a:r>
        </a:p>
      </dgm:t>
    </dgm:pt>
    <dgm:pt modelId="{FC6CF28E-0728-7D48-8269-120FF8F33B6C}" type="parTrans" cxnId="{0EA592D8-1FE3-CB48-B147-2C8079461125}">
      <dgm:prSet/>
      <dgm:spPr/>
      <dgm:t>
        <a:bodyPr/>
        <a:lstStyle/>
        <a:p>
          <a:endParaRPr lang="en-US"/>
        </a:p>
      </dgm:t>
    </dgm:pt>
    <dgm:pt modelId="{40E52E3B-278B-044B-984D-DF803CC76954}" type="sibTrans" cxnId="{0EA592D8-1FE3-CB48-B147-2C8079461125}">
      <dgm:prSet/>
      <dgm:spPr/>
      <dgm:t>
        <a:bodyPr/>
        <a:lstStyle/>
        <a:p>
          <a:endParaRPr lang="en-US"/>
        </a:p>
      </dgm:t>
    </dgm:pt>
    <dgm:pt modelId="{D98810ED-986B-7843-A616-4FCB03B25A2F}" type="pres">
      <dgm:prSet presAssocID="{714CD5B0-6C0C-4B48-9D3B-864DCE0A2FDA}" presName="linear" presStyleCnt="0">
        <dgm:presLayoutVars>
          <dgm:animLvl val="lvl"/>
          <dgm:resizeHandles val="exact"/>
        </dgm:presLayoutVars>
      </dgm:prSet>
      <dgm:spPr/>
    </dgm:pt>
    <dgm:pt modelId="{C2AE59F9-26B4-9449-8776-567248D67E9F}" type="pres">
      <dgm:prSet presAssocID="{25215AC3-4989-8D4C-A8CE-793985635F29}" presName="parentText" presStyleLbl="node1" presStyleIdx="0" presStyleCnt="6">
        <dgm:presLayoutVars>
          <dgm:chMax val="0"/>
          <dgm:bulletEnabled val="1"/>
        </dgm:presLayoutVars>
      </dgm:prSet>
      <dgm:spPr/>
    </dgm:pt>
    <dgm:pt modelId="{CBB52624-C69F-8941-BF48-7671E68E55BA}" type="pres">
      <dgm:prSet presAssocID="{66E5DD64-0B98-8D4D-A80A-3C015BE742B3}" presName="spacer" presStyleCnt="0"/>
      <dgm:spPr/>
    </dgm:pt>
    <dgm:pt modelId="{7A36D939-99AC-264F-BCC6-97F5B62AC98F}" type="pres">
      <dgm:prSet presAssocID="{58F14225-CF7A-7444-A980-C67430E206A3}" presName="parentText" presStyleLbl="node1" presStyleIdx="1" presStyleCnt="6">
        <dgm:presLayoutVars>
          <dgm:chMax val="0"/>
          <dgm:bulletEnabled val="1"/>
        </dgm:presLayoutVars>
      </dgm:prSet>
      <dgm:spPr/>
    </dgm:pt>
    <dgm:pt modelId="{23EB3718-95A4-8541-B2D4-472918F91B75}" type="pres">
      <dgm:prSet presAssocID="{7785B5C1-310D-324E-B939-769BFAFAD4F8}" presName="spacer" presStyleCnt="0"/>
      <dgm:spPr/>
    </dgm:pt>
    <dgm:pt modelId="{EB68C869-4FB2-5C4E-BAEF-C78D0B704C97}" type="pres">
      <dgm:prSet presAssocID="{2A72CAC7-B7D3-BD4B-A68E-75E931672BD5}" presName="parentText" presStyleLbl="node1" presStyleIdx="2" presStyleCnt="6">
        <dgm:presLayoutVars>
          <dgm:chMax val="0"/>
          <dgm:bulletEnabled val="1"/>
        </dgm:presLayoutVars>
      </dgm:prSet>
      <dgm:spPr/>
    </dgm:pt>
    <dgm:pt modelId="{932004EC-AE1F-5548-97CD-8037BF4B5D94}" type="pres">
      <dgm:prSet presAssocID="{048FEB3A-455E-284B-866D-CF10E75986D4}" presName="spacer" presStyleCnt="0"/>
      <dgm:spPr/>
    </dgm:pt>
    <dgm:pt modelId="{976D27B6-4445-5D45-9146-30594E17070B}" type="pres">
      <dgm:prSet presAssocID="{D458CA81-A3D1-B048-A0E4-36D593810847}" presName="parentText" presStyleLbl="node1" presStyleIdx="3" presStyleCnt="6">
        <dgm:presLayoutVars>
          <dgm:chMax val="0"/>
          <dgm:bulletEnabled val="1"/>
        </dgm:presLayoutVars>
      </dgm:prSet>
      <dgm:spPr/>
    </dgm:pt>
    <dgm:pt modelId="{A427D6C9-97C3-654E-9232-66BA0506A66E}" type="pres">
      <dgm:prSet presAssocID="{8A8BC1E8-FCAF-2D46-BAD0-8277E61C64F8}" presName="spacer" presStyleCnt="0"/>
      <dgm:spPr/>
    </dgm:pt>
    <dgm:pt modelId="{573397AD-F910-7843-95D7-8CE5B2F24CEB}" type="pres">
      <dgm:prSet presAssocID="{601263FC-A362-4A44-AE90-DC64AF4F9632}" presName="parentText" presStyleLbl="node1" presStyleIdx="4" presStyleCnt="6">
        <dgm:presLayoutVars>
          <dgm:chMax val="0"/>
          <dgm:bulletEnabled val="1"/>
        </dgm:presLayoutVars>
      </dgm:prSet>
      <dgm:spPr/>
    </dgm:pt>
    <dgm:pt modelId="{3C577389-BCED-464F-956F-714785AE3F2E}" type="pres">
      <dgm:prSet presAssocID="{6ABA4DCC-1D00-134B-B538-1CA9BD7691C6}" presName="spacer" presStyleCnt="0"/>
      <dgm:spPr/>
    </dgm:pt>
    <dgm:pt modelId="{8BEDFBC7-07FD-684E-9402-8969CA2B2383}" type="pres">
      <dgm:prSet presAssocID="{6564236C-2E5C-6A47-9418-2F757894A574}" presName="parentText" presStyleLbl="node1" presStyleIdx="5" presStyleCnt="6">
        <dgm:presLayoutVars>
          <dgm:chMax val="0"/>
          <dgm:bulletEnabled val="1"/>
        </dgm:presLayoutVars>
      </dgm:prSet>
      <dgm:spPr/>
    </dgm:pt>
  </dgm:ptLst>
  <dgm:cxnLst>
    <dgm:cxn modelId="{64A3D608-F4F7-8A4A-AA25-62201A1BB2E5}" srcId="{714CD5B0-6C0C-4B48-9D3B-864DCE0A2FDA}" destId="{25215AC3-4989-8D4C-A8CE-793985635F29}" srcOrd="0" destOrd="0" parTransId="{F7331039-4B51-7A4C-9F0A-3A3EAA541649}" sibTransId="{66E5DD64-0B98-8D4D-A80A-3C015BE742B3}"/>
    <dgm:cxn modelId="{4667E51E-400F-6D43-B6C2-73AAD19E447C}" srcId="{714CD5B0-6C0C-4B48-9D3B-864DCE0A2FDA}" destId="{D458CA81-A3D1-B048-A0E4-36D593810847}" srcOrd="3" destOrd="0" parTransId="{B94DB92A-F01E-B942-8514-F0CE706FA94B}" sibTransId="{8A8BC1E8-FCAF-2D46-BAD0-8277E61C64F8}"/>
    <dgm:cxn modelId="{55B76458-338F-EA47-B1A2-442A5D72AD14}" type="presOf" srcId="{2A72CAC7-B7D3-BD4B-A68E-75E931672BD5}" destId="{EB68C869-4FB2-5C4E-BAEF-C78D0B704C97}" srcOrd="0" destOrd="0" presId="urn:microsoft.com/office/officeart/2005/8/layout/vList2"/>
    <dgm:cxn modelId="{C2E1EC7E-04D3-9241-A5F4-37B607DDE9F9}" srcId="{714CD5B0-6C0C-4B48-9D3B-864DCE0A2FDA}" destId="{601263FC-A362-4A44-AE90-DC64AF4F9632}" srcOrd="4" destOrd="0" parTransId="{22E131E7-2BB1-4049-A0AC-DB421FFB2F4E}" sibTransId="{6ABA4DCC-1D00-134B-B538-1CA9BD7691C6}"/>
    <dgm:cxn modelId="{AD8890B8-6C1B-2A47-9B8F-0B8F5F51B6AE}" type="presOf" srcId="{58F14225-CF7A-7444-A980-C67430E206A3}" destId="{7A36D939-99AC-264F-BCC6-97F5B62AC98F}" srcOrd="0" destOrd="0" presId="urn:microsoft.com/office/officeart/2005/8/layout/vList2"/>
    <dgm:cxn modelId="{12E1E9C4-7D89-0849-ADA1-40B49664F033}" type="presOf" srcId="{6564236C-2E5C-6A47-9418-2F757894A574}" destId="{8BEDFBC7-07FD-684E-9402-8969CA2B2383}" srcOrd="0" destOrd="0" presId="urn:microsoft.com/office/officeart/2005/8/layout/vList2"/>
    <dgm:cxn modelId="{7908D0CB-6247-DF46-A8D5-FE3BEF46E3B2}" type="presOf" srcId="{25215AC3-4989-8D4C-A8CE-793985635F29}" destId="{C2AE59F9-26B4-9449-8776-567248D67E9F}" srcOrd="0" destOrd="0" presId="urn:microsoft.com/office/officeart/2005/8/layout/vList2"/>
    <dgm:cxn modelId="{ABED45D2-7E85-564A-9AEF-DA3D8868440D}" type="presOf" srcId="{601263FC-A362-4A44-AE90-DC64AF4F9632}" destId="{573397AD-F910-7843-95D7-8CE5B2F24CEB}" srcOrd="0" destOrd="0" presId="urn:microsoft.com/office/officeart/2005/8/layout/vList2"/>
    <dgm:cxn modelId="{E77AACD2-EEA4-A74B-ACBB-B6B805499443}" srcId="{714CD5B0-6C0C-4B48-9D3B-864DCE0A2FDA}" destId="{2A72CAC7-B7D3-BD4B-A68E-75E931672BD5}" srcOrd="2" destOrd="0" parTransId="{A7B833B0-E1C5-6A49-8EA6-C2B55D834B38}" sibTransId="{048FEB3A-455E-284B-866D-CF10E75986D4}"/>
    <dgm:cxn modelId="{0EA592D8-1FE3-CB48-B147-2C8079461125}" srcId="{714CD5B0-6C0C-4B48-9D3B-864DCE0A2FDA}" destId="{6564236C-2E5C-6A47-9418-2F757894A574}" srcOrd="5" destOrd="0" parTransId="{FC6CF28E-0728-7D48-8269-120FF8F33B6C}" sibTransId="{40E52E3B-278B-044B-984D-DF803CC76954}"/>
    <dgm:cxn modelId="{D5E2D4DC-8300-AC4A-8DAC-B6220B46425E}" srcId="{714CD5B0-6C0C-4B48-9D3B-864DCE0A2FDA}" destId="{58F14225-CF7A-7444-A980-C67430E206A3}" srcOrd="1" destOrd="0" parTransId="{6E1B5F4A-3EA0-1F44-8038-B0A8E6DDD84A}" sibTransId="{7785B5C1-310D-324E-B939-769BFAFAD4F8}"/>
    <dgm:cxn modelId="{204682ED-C032-5D4B-B4E4-83F7082BF0BB}" type="presOf" srcId="{D458CA81-A3D1-B048-A0E4-36D593810847}" destId="{976D27B6-4445-5D45-9146-30594E17070B}" srcOrd="0" destOrd="0" presId="urn:microsoft.com/office/officeart/2005/8/layout/vList2"/>
    <dgm:cxn modelId="{A46573F5-0DB6-EB41-A20D-128DB685314A}" type="presOf" srcId="{714CD5B0-6C0C-4B48-9D3B-864DCE0A2FDA}" destId="{D98810ED-986B-7843-A616-4FCB03B25A2F}" srcOrd="0" destOrd="0" presId="urn:microsoft.com/office/officeart/2005/8/layout/vList2"/>
    <dgm:cxn modelId="{9952F4B2-1740-A34B-A565-C8B927FE6720}" type="presParOf" srcId="{D98810ED-986B-7843-A616-4FCB03B25A2F}" destId="{C2AE59F9-26B4-9449-8776-567248D67E9F}" srcOrd="0" destOrd="0" presId="urn:microsoft.com/office/officeart/2005/8/layout/vList2"/>
    <dgm:cxn modelId="{53C6D87D-3F5B-DB4D-911B-DBDDE403CC44}" type="presParOf" srcId="{D98810ED-986B-7843-A616-4FCB03B25A2F}" destId="{CBB52624-C69F-8941-BF48-7671E68E55BA}" srcOrd="1" destOrd="0" presId="urn:microsoft.com/office/officeart/2005/8/layout/vList2"/>
    <dgm:cxn modelId="{9BD0860C-4D0A-244F-845D-A110246E19AB}" type="presParOf" srcId="{D98810ED-986B-7843-A616-4FCB03B25A2F}" destId="{7A36D939-99AC-264F-BCC6-97F5B62AC98F}" srcOrd="2" destOrd="0" presId="urn:microsoft.com/office/officeart/2005/8/layout/vList2"/>
    <dgm:cxn modelId="{37EC72B2-7687-F84C-909D-E4BAB0E3CEF2}" type="presParOf" srcId="{D98810ED-986B-7843-A616-4FCB03B25A2F}" destId="{23EB3718-95A4-8541-B2D4-472918F91B75}" srcOrd="3" destOrd="0" presId="urn:microsoft.com/office/officeart/2005/8/layout/vList2"/>
    <dgm:cxn modelId="{98770F69-8AD2-A64B-9996-F95618718CD7}" type="presParOf" srcId="{D98810ED-986B-7843-A616-4FCB03B25A2F}" destId="{EB68C869-4FB2-5C4E-BAEF-C78D0B704C97}" srcOrd="4" destOrd="0" presId="urn:microsoft.com/office/officeart/2005/8/layout/vList2"/>
    <dgm:cxn modelId="{DFB824CA-D149-A64D-93C4-914406D240A9}" type="presParOf" srcId="{D98810ED-986B-7843-A616-4FCB03B25A2F}" destId="{932004EC-AE1F-5548-97CD-8037BF4B5D94}" srcOrd="5" destOrd="0" presId="urn:microsoft.com/office/officeart/2005/8/layout/vList2"/>
    <dgm:cxn modelId="{96AE8C73-6856-9D4C-A27E-A5CCB146D1EB}" type="presParOf" srcId="{D98810ED-986B-7843-A616-4FCB03B25A2F}" destId="{976D27B6-4445-5D45-9146-30594E17070B}" srcOrd="6" destOrd="0" presId="urn:microsoft.com/office/officeart/2005/8/layout/vList2"/>
    <dgm:cxn modelId="{71F9CEDE-129D-8C42-A933-6032A76AB9A3}" type="presParOf" srcId="{D98810ED-986B-7843-A616-4FCB03B25A2F}" destId="{A427D6C9-97C3-654E-9232-66BA0506A66E}" srcOrd="7" destOrd="0" presId="urn:microsoft.com/office/officeart/2005/8/layout/vList2"/>
    <dgm:cxn modelId="{6CE0D445-A9C5-774C-85FA-DC87C3269926}" type="presParOf" srcId="{D98810ED-986B-7843-A616-4FCB03B25A2F}" destId="{573397AD-F910-7843-95D7-8CE5B2F24CEB}" srcOrd="8" destOrd="0" presId="urn:microsoft.com/office/officeart/2005/8/layout/vList2"/>
    <dgm:cxn modelId="{EB041DFA-2223-E34C-BB01-65A67A2D4BC0}" type="presParOf" srcId="{D98810ED-986B-7843-A616-4FCB03B25A2F}" destId="{3C577389-BCED-464F-956F-714785AE3F2E}" srcOrd="9" destOrd="0" presId="urn:microsoft.com/office/officeart/2005/8/layout/vList2"/>
    <dgm:cxn modelId="{D396620D-F75E-C141-B2C9-0D37D0F0D8A4}" type="presParOf" srcId="{D98810ED-986B-7843-A616-4FCB03B25A2F}" destId="{8BEDFBC7-07FD-684E-9402-8969CA2B2383}"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29966F-5773-7C4B-AB09-0B1AD1461815}"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0DA0D14D-5A17-9F47-91B4-F89685AF9449}">
      <dgm:prSet/>
      <dgm:spPr/>
      <dgm:t>
        <a:bodyPr/>
        <a:lstStyle/>
        <a:p>
          <a:r>
            <a:rPr lang="en-US"/>
            <a:t>Overall response rates ~80% regardless of prior BTKi exposure.</a:t>
          </a:r>
        </a:p>
      </dgm:t>
    </dgm:pt>
    <dgm:pt modelId="{ADC61EB9-029F-D24F-92E5-5DB79D18D73A}" type="parTrans" cxnId="{6D086F28-D3E3-D542-BBB6-7975C6C772B7}">
      <dgm:prSet/>
      <dgm:spPr/>
      <dgm:t>
        <a:bodyPr/>
        <a:lstStyle/>
        <a:p>
          <a:endParaRPr lang="en-US"/>
        </a:p>
      </dgm:t>
    </dgm:pt>
    <dgm:pt modelId="{E17A63AB-9747-984D-8214-0EBCD3534E13}" type="sibTrans" cxnId="{6D086F28-D3E3-D542-BBB6-7975C6C772B7}">
      <dgm:prSet/>
      <dgm:spPr/>
      <dgm:t>
        <a:bodyPr/>
        <a:lstStyle/>
        <a:p>
          <a:endParaRPr lang="en-US"/>
        </a:p>
      </dgm:t>
    </dgm:pt>
    <dgm:pt modelId="{DD71087F-08D4-0842-904E-F0CFCD6EA031}">
      <dgm:prSet/>
      <dgm:spPr/>
      <dgm:t>
        <a:bodyPr/>
        <a:lstStyle/>
        <a:p>
          <a:r>
            <a:rPr lang="en-US" dirty="0"/>
            <a:t>Median PFS 23 months in BCL2i naïve patients and 15 months in BCL2i exposed patients.</a:t>
          </a:r>
        </a:p>
      </dgm:t>
    </dgm:pt>
    <dgm:pt modelId="{B560E6B7-ABF5-DA46-A7C7-CDA7DE3E3EEF}" type="parTrans" cxnId="{1B661DE1-7BE9-EE42-8B21-6108613A2CD5}">
      <dgm:prSet/>
      <dgm:spPr/>
      <dgm:t>
        <a:bodyPr/>
        <a:lstStyle/>
        <a:p>
          <a:endParaRPr lang="en-US"/>
        </a:p>
      </dgm:t>
    </dgm:pt>
    <dgm:pt modelId="{10C0972C-1CB1-D347-803C-913D0B765934}" type="sibTrans" cxnId="{1B661DE1-7BE9-EE42-8B21-6108613A2CD5}">
      <dgm:prSet/>
      <dgm:spPr/>
      <dgm:t>
        <a:bodyPr/>
        <a:lstStyle/>
        <a:p>
          <a:endParaRPr lang="en-US"/>
        </a:p>
      </dgm:t>
    </dgm:pt>
    <dgm:pt modelId="{FA3BA181-CF59-B84E-ABF7-A904AC8B6B6D}">
      <dgm:prSet/>
      <dgm:spPr/>
      <dgm:t>
        <a:bodyPr/>
        <a:lstStyle/>
        <a:p>
          <a:r>
            <a:rPr lang="en-US" dirty="0"/>
            <a:t>Most had 3+ lines of therapy – no significant change in efficacy.</a:t>
          </a:r>
        </a:p>
      </dgm:t>
    </dgm:pt>
    <dgm:pt modelId="{D4286E62-7FF2-934E-8673-07D5C0EE7FA6}" type="parTrans" cxnId="{1E80DA84-7C6F-764F-8B1A-D7B2B8136A6E}">
      <dgm:prSet/>
      <dgm:spPr/>
      <dgm:t>
        <a:bodyPr/>
        <a:lstStyle/>
        <a:p>
          <a:endParaRPr lang="en-US"/>
        </a:p>
      </dgm:t>
    </dgm:pt>
    <dgm:pt modelId="{3FC4853F-BCC3-7E4F-B1BB-C6BAF73A58EC}" type="sibTrans" cxnId="{1E80DA84-7C6F-764F-8B1A-D7B2B8136A6E}">
      <dgm:prSet/>
      <dgm:spPr/>
      <dgm:t>
        <a:bodyPr/>
        <a:lstStyle/>
        <a:p>
          <a:endParaRPr lang="en-US"/>
        </a:p>
      </dgm:t>
    </dgm:pt>
    <dgm:pt modelId="{D50BE042-31C9-FF48-A681-0C03135473EC}">
      <dgm:prSet/>
      <dgm:spPr/>
      <dgm:t>
        <a:bodyPr/>
        <a:lstStyle/>
        <a:p>
          <a:r>
            <a:rPr lang="en-US"/>
            <a:t>Patients with high risk features (ie: TP53 mutation, del(11q), IGVH unmutated) responded well (ORR &gt;80%).</a:t>
          </a:r>
        </a:p>
      </dgm:t>
    </dgm:pt>
    <dgm:pt modelId="{14664FC0-0E6C-DD4C-BDB5-777E6F880D3C}" type="parTrans" cxnId="{C469A5C2-2D78-3F4F-8137-A977A8BC780B}">
      <dgm:prSet/>
      <dgm:spPr/>
      <dgm:t>
        <a:bodyPr/>
        <a:lstStyle/>
        <a:p>
          <a:endParaRPr lang="en-US"/>
        </a:p>
      </dgm:t>
    </dgm:pt>
    <dgm:pt modelId="{1076A946-0947-454E-8F9C-D31A74BE9645}" type="sibTrans" cxnId="{C469A5C2-2D78-3F4F-8137-A977A8BC780B}">
      <dgm:prSet/>
      <dgm:spPr/>
      <dgm:t>
        <a:bodyPr/>
        <a:lstStyle/>
        <a:p>
          <a:endParaRPr lang="en-US"/>
        </a:p>
      </dgm:t>
    </dgm:pt>
    <dgm:pt modelId="{2E6537AA-6FCA-E244-965B-9B5672AAF8D9}">
      <dgm:prSet/>
      <dgm:spPr/>
      <dgm:t>
        <a:bodyPr/>
        <a:lstStyle/>
        <a:p>
          <a:r>
            <a:rPr lang="en-US"/>
            <a:t>Now FDA approved for CLL/SLL patients progressed on 2+ lines of therapy (including BTKi and BCL2i).</a:t>
          </a:r>
        </a:p>
      </dgm:t>
    </dgm:pt>
    <dgm:pt modelId="{9848CD03-BA77-DD47-81F9-E714C825FD16}" type="parTrans" cxnId="{94DACA45-CE87-EE44-B344-F7DDA35C2FAD}">
      <dgm:prSet/>
      <dgm:spPr/>
      <dgm:t>
        <a:bodyPr/>
        <a:lstStyle/>
        <a:p>
          <a:endParaRPr lang="en-US"/>
        </a:p>
      </dgm:t>
    </dgm:pt>
    <dgm:pt modelId="{1CE1308C-760C-D748-BFAE-56DA5F47F66B}" type="sibTrans" cxnId="{94DACA45-CE87-EE44-B344-F7DDA35C2FAD}">
      <dgm:prSet/>
      <dgm:spPr/>
      <dgm:t>
        <a:bodyPr/>
        <a:lstStyle/>
        <a:p>
          <a:endParaRPr lang="en-US"/>
        </a:p>
      </dgm:t>
    </dgm:pt>
    <dgm:pt modelId="{2722734A-13B4-8449-8781-F18C663465C8}" type="pres">
      <dgm:prSet presAssocID="{0329966F-5773-7C4B-AB09-0B1AD1461815}" presName="linear" presStyleCnt="0">
        <dgm:presLayoutVars>
          <dgm:animLvl val="lvl"/>
          <dgm:resizeHandles val="exact"/>
        </dgm:presLayoutVars>
      </dgm:prSet>
      <dgm:spPr/>
    </dgm:pt>
    <dgm:pt modelId="{464A1FF3-03F8-B940-AD8F-633CC3424192}" type="pres">
      <dgm:prSet presAssocID="{0DA0D14D-5A17-9F47-91B4-F89685AF9449}" presName="parentText" presStyleLbl="node1" presStyleIdx="0" presStyleCnt="5">
        <dgm:presLayoutVars>
          <dgm:chMax val="0"/>
          <dgm:bulletEnabled val="1"/>
        </dgm:presLayoutVars>
      </dgm:prSet>
      <dgm:spPr/>
    </dgm:pt>
    <dgm:pt modelId="{179BB4E8-6487-9A41-BF24-290595835B94}" type="pres">
      <dgm:prSet presAssocID="{E17A63AB-9747-984D-8214-0EBCD3534E13}" presName="spacer" presStyleCnt="0"/>
      <dgm:spPr/>
    </dgm:pt>
    <dgm:pt modelId="{AEBBFADC-C71C-6B40-AB06-79E476B4E7CE}" type="pres">
      <dgm:prSet presAssocID="{DD71087F-08D4-0842-904E-F0CFCD6EA031}" presName="parentText" presStyleLbl="node1" presStyleIdx="1" presStyleCnt="5">
        <dgm:presLayoutVars>
          <dgm:chMax val="0"/>
          <dgm:bulletEnabled val="1"/>
        </dgm:presLayoutVars>
      </dgm:prSet>
      <dgm:spPr/>
    </dgm:pt>
    <dgm:pt modelId="{A2D3904B-6FAB-D440-8DFF-E85DE8275D93}" type="pres">
      <dgm:prSet presAssocID="{10C0972C-1CB1-D347-803C-913D0B765934}" presName="spacer" presStyleCnt="0"/>
      <dgm:spPr/>
    </dgm:pt>
    <dgm:pt modelId="{E11E2907-3231-5741-9927-3DDCA961C938}" type="pres">
      <dgm:prSet presAssocID="{FA3BA181-CF59-B84E-ABF7-A904AC8B6B6D}" presName="parentText" presStyleLbl="node1" presStyleIdx="2" presStyleCnt="5">
        <dgm:presLayoutVars>
          <dgm:chMax val="0"/>
          <dgm:bulletEnabled val="1"/>
        </dgm:presLayoutVars>
      </dgm:prSet>
      <dgm:spPr/>
    </dgm:pt>
    <dgm:pt modelId="{7F1DC7FE-0938-214B-A4DF-7629E6F39151}" type="pres">
      <dgm:prSet presAssocID="{3FC4853F-BCC3-7E4F-B1BB-C6BAF73A58EC}" presName="spacer" presStyleCnt="0"/>
      <dgm:spPr/>
    </dgm:pt>
    <dgm:pt modelId="{3EF5BD8B-6AFF-2645-B078-E02375F279DA}" type="pres">
      <dgm:prSet presAssocID="{D50BE042-31C9-FF48-A681-0C03135473EC}" presName="parentText" presStyleLbl="node1" presStyleIdx="3" presStyleCnt="5">
        <dgm:presLayoutVars>
          <dgm:chMax val="0"/>
          <dgm:bulletEnabled val="1"/>
        </dgm:presLayoutVars>
      </dgm:prSet>
      <dgm:spPr/>
    </dgm:pt>
    <dgm:pt modelId="{CAC00BAC-D7F1-024E-9985-6325264CA970}" type="pres">
      <dgm:prSet presAssocID="{1076A946-0947-454E-8F9C-D31A74BE9645}" presName="spacer" presStyleCnt="0"/>
      <dgm:spPr/>
    </dgm:pt>
    <dgm:pt modelId="{E81B9A26-1D83-5849-BF22-8898BA15CFAB}" type="pres">
      <dgm:prSet presAssocID="{2E6537AA-6FCA-E244-965B-9B5672AAF8D9}" presName="parentText" presStyleLbl="node1" presStyleIdx="4" presStyleCnt="5">
        <dgm:presLayoutVars>
          <dgm:chMax val="0"/>
          <dgm:bulletEnabled val="1"/>
        </dgm:presLayoutVars>
      </dgm:prSet>
      <dgm:spPr/>
    </dgm:pt>
  </dgm:ptLst>
  <dgm:cxnLst>
    <dgm:cxn modelId="{C5195514-2148-D748-812D-14995472F57F}" type="presOf" srcId="{0DA0D14D-5A17-9F47-91B4-F89685AF9449}" destId="{464A1FF3-03F8-B940-AD8F-633CC3424192}" srcOrd="0" destOrd="0" presId="urn:microsoft.com/office/officeart/2005/8/layout/vList2"/>
    <dgm:cxn modelId="{6D086F28-D3E3-D542-BBB6-7975C6C772B7}" srcId="{0329966F-5773-7C4B-AB09-0B1AD1461815}" destId="{0DA0D14D-5A17-9F47-91B4-F89685AF9449}" srcOrd="0" destOrd="0" parTransId="{ADC61EB9-029F-D24F-92E5-5DB79D18D73A}" sibTransId="{E17A63AB-9747-984D-8214-0EBCD3534E13}"/>
    <dgm:cxn modelId="{9E91F73C-865B-7B48-A8B3-1B8FD1E4D1B0}" type="presOf" srcId="{FA3BA181-CF59-B84E-ABF7-A904AC8B6B6D}" destId="{E11E2907-3231-5741-9927-3DDCA961C938}" srcOrd="0" destOrd="0" presId="urn:microsoft.com/office/officeart/2005/8/layout/vList2"/>
    <dgm:cxn modelId="{F07CDE40-74DA-124B-9D15-FD8EACB75029}" type="presOf" srcId="{2E6537AA-6FCA-E244-965B-9B5672AAF8D9}" destId="{E81B9A26-1D83-5849-BF22-8898BA15CFAB}" srcOrd="0" destOrd="0" presId="urn:microsoft.com/office/officeart/2005/8/layout/vList2"/>
    <dgm:cxn modelId="{B58A5C45-6D98-304A-BCE3-46F1053A272A}" type="presOf" srcId="{D50BE042-31C9-FF48-A681-0C03135473EC}" destId="{3EF5BD8B-6AFF-2645-B078-E02375F279DA}" srcOrd="0" destOrd="0" presId="urn:microsoft.com/office/officeart/2005/8/layout/vList2"/>
    <dgm:cxn modelId="{94DACA45-CE87-EE44-B344-F7DDA35C2FAD}" srcId="{0329966F-5773-7C4B-AB09-0B1AD1461815}" destId="{2E6537AA-6FCA-E244-965B-9B5672AAF8D9}" srcOrd="4" destOrd="0" parTransId="{9848CD03-BA77-DD47-81F9-E714C825FD16}" sibTransId="{1CE1308C-760C-D748-BFAE-56DA5F47F66B}"/>
    <dgm:cxn modelId="{449B407D-73B5-814C-90B0-07A84ED0568F}" type="presOf" srcId="{0329966F-5773-7C4B-AB09-0B1AD1461815}" destId="{2722734A-13B4-8449-8781-F18C663465C8}" srcOrd="0" destOrd="0" presId="urn:microsoft.com/office/officeart/2005/8/layout/vList2"/>
    <dgm:cxn modelId="{1E80DA84-7C6F-764F-8B1A-D7B2B8136A6E}" srcId="{0329966F-5773-7C4B-AB09-0B1AD1461815}" destId="{FA3BA181-CF59-B84E-ABF7-A904AC8B6B6D}" srcOrd="2" destOrd="0" parTransId="{D4286E62-7FF2-934E-8673-07D5C0EE7FA6}" sibTransId="{3FC4853F-BCC3-7E4F-B1BB-C6BAF73A58EC}"/>
    <dgm:cxn modelId="{C469A5C2-2D78-3F4F-8137-A977A8BC780B}" srcId="{0329966F-5773-7C4B-AB09-0B1AD1461815}" destId="{D50BE042-31C9-FF48-A681-0C03135473EC}" srcOrd="3" destOrd="0" parTransId="{14664FC0-0E6C-DD4C-BDB5-777E6F880D3C}" sibTransId="{1076A946-0947-454E-8F9C-D31A74BE9645}"/>
    <dgm:cxn modelId="{1B661DE1-7BE9-EE42-8B21-6108613A2CD5}" srcId="{0329966F-5773-7C4B-AB09-0B1AD1461815}" destId="{DD71087F-08D4-0842-904E-F0CFCD6EA031}" srcOrd="1" destOrd="0" parTransId="{B560E6B7-ABF5-DA46-A7C7-CDA7DE3E3EEF}" sibTransId="{10C0972C-1CB1-D347-803C-913D0B765934}"/>
    <dgm:cxn modelId="{246E78E5-D1FC-064A-8168-5D55E88CF834}" type="presOf" srcId="{DD71087F-08D4-0842-904E-F0CFCD6EA031}" destId="{AEBBFADC-C71C-6B40-AB06-79E476B4E7CE}" srcOrd="0" destOrd="0" presId="urn:microsoft.com/office/officeart/2005/8/layout/vList2"/>
    <dgm:cxn modelId="{F26C7945-38A0-6046-A916-E0110790687D}" type="presParOf" srcId="{2722734A-13B4-8449-8781-F18C663465C8}" destId="{464A1FF3-03F8-B940-AD8F-633CC3424192}" srcOrd="0" destOrd="0" presId="urn:microsoft.com/office/officeart/2005/8/layout/vList2"/>
    <dgm:cxn modelId="{BD5A4D51-DF38-2B42-8CA1-F60199C8B41A}" type="presParOf" srcId="{2722734A-13B4-8449-8781-F18C663465C8}" destId="{179BB4E8-6487-9A41-BF24-290595835B94}" srcOrd="1" destOrd="0" presId="urn:microsoft.com/office/officeart/2005/8/layout/vList2"/>
    <dgm:cxn modelId="{39C9919D-C124-504B-8D01-6F60A379917D}" type="presParOf" srcId="{2722734A-13B4-8449-8781-F18C663465C8}" destId="{AEBBFADC-C71C-6B40-AB06-79E476B4E7CE}" srcOrd="2" destOrd="0" presId="urn:microsoft.com/office/officeart/2005/8/layout/vList2"/>
    <dgm:cxn modelId="{CEF69B56-6839-9D4B-94F9-B4D9AFB90919}" type="presParOf" srcId="{2722734A-13B4-8449-8781-F18C663465C8}" destId="{A2D3904B-6FAB-D440-8DFF-E85DE8275D93}" srcOrd="3" destOrd="0" presId="urn:microsoft.com/office/officeart/2005/8/layout/vList2"/>
    <dgm:cxn modelId="{CED116AA-9F9A-7D48-B81A-C40BC276805D}" type="presParOf" srcId="{2722734A-13B4-8449-8781-F18C663465C8}" destId="{E11E2907-3231-5741-9927-3DDCA961C938}" srcOrd="4" destOrd="0" presId="urn:microsoft.com/office/officeart/2005/8/layout/vList2"/>
    <dgm:cxn modelId="{CAD18921-4D6B-DC4F-B835-3438FCB4A3E6}" type="presParOf" srcId="{2722734A-13B4-8449-8781-F18C663465C8}" destId="{7F1DC7FE-0938-214B-A4DF-7629E6F39151}" srcOrd="5" destOrd="0" presId="urn:microsoft.com/office/officeart/2005/8/layout/vList2"/>
    <dgm:cxn modelId="{EE686AE9-4D37-9F44-85E3-3947BE8B6BA9}" type="presParOf" srcId="{2722734A-13B4-8449-8781-F18C663465C8}" destId="{3EF5BD8B-6AFF-2645-B078-E02375F279DA}" srcOrd="6" destOrd="0" presId="urn:microsoft.com/office/officeart/2005/8/layout/vList2"/>
    <dgm:cxn modelId="{A3E45B69-66A2-0746-B079-907C93B60EAE}" type="presParOf" srcId="{2722734A-13B4-8449-8781-F18C663465C8}" destId="{CAC00BAC-D7F1-024E-9985-6325264CA970}" srcOrd="7" destOrd="0" presId="urn:microsoft.com/office/officeart/2005/8/layout/vList2"/>
    <dgm:cxn modelId="{61F30789-F24A-584C-9098-CBD7B14A80D3}" type="presParOf" srcId="{2722734A-13B4-8449-8781-F18C663465C8}" destId="{E81B9A26-1D83-5849-BF22-8898BA15CFA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866F363-7CBC-1848-8DE3-D737701BC24E}"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US"/>
        </a:p>
      </dgm:t>
    </dgm:pt>
    <dgm:pt modelId="{C9E80488-2A4D-574B-B441-6A78D390FF09}">
      <dgm:prSet phldrT="[Text]" custT="1"/>
      <dgm:spPr/>
      <dgm:t>
        <a:bodyPr/>
        <a:lstStyle/>
        <a:p>
          <a:r>
            <a:rPr lang="en-US" sz="2800" dirty="0">
              <a:solidFill>
                <a:schemeClr val="tx1"/>
              </a:solidFill>
            </a:rPr>
            <a:t>ND MM</a:t>
          </a:r>
          <a:endParaRPr lang="en-US" sz="4000" dirty="0">
            <a:solidFill>
              <a:schemeClr val="tx1"/>
            </a:solidFill>
          </a:endParaRPr>
        </a:p>
      </dgm:t>
    </dgm:pt>
    <dgm:pt modelId="{CB185925-1AC3-8046-BF9A-D4700A0A5B99}" type="parTrans" cxnId="{F083DEE0-F7A6-AA4C-89B0-3A985B19E5CC}">
      <dgm:prSet/>
      <dgm:spPr/>
      <dgm:t>
        <a:bodyPr/>
        <a:lstStyle/>
        <a:p>
          <a:endParaRPr lang="en-US"/>
        </a:p>
      </dgm:t>
    </dgm:pt>
    <dgm:pt modelId="{0752628C-E23C-7D4B-946A-B278FBE8DE1B}" type="sibTrans" cxnId="{F083DEE0-F7A6-AA4C-89B0-3A985B19E5CC}">
      <dgm:prSet/>
      <dgm:spPr/>
      <dgm:t>
        <a:bodyPr/>
        <a:lstStyle/>
        <a:p>
          <a:endParaRPr lang="en-US"/>
        </a:p>
      </dgm:t>
    </dgm:pt>
    <dgm:pt modelId="{714FBDAA-491F-644F-AF36-8182B3F9FFDF}">
      <dgm:prSet phldrT="[Text]" custT="1"/>
      <dgm:spPr/>
      <dgm:t>
        <a:bodyPr/>
        <a:lstStyle/>
        <a:p>
          <a:r>
            <a:rPr lang="en-US" sz="1400" dirty="0">
              <a:solidFill>
                <a:schemeClr val="tx1"/>
              </a:solidFill>
            </a:rPr>
            <a:t>Transplant eligible</a:t>
          </a:r>
        </a:p>
      </dgm:t>
    </dgm:pt>
    <dgm:pt modelId="{13505DF0-701C-4B42-8766-22064A4A533A}" type="parTrans" cxnId="{BFC0D58E-97CD-8A4C-8229-AB8D922724E5}">
      <dgm:prSet/>
      <dgm:spPr/>
      <dgm:t>
        <a:bodyPr/>
        <a:lstStyle/>
        <a:p>
          <a:endParaRPr lang="en-US"/>
        </a:p>
      </dgm:t>
    </dgm:pt>
    <dgm:pt modelId="{20230C7C-8ADD-1F4F-A57E-E80F5A8E2485}" type="sibTrans" cxnId="{BFC0D58E-97CD-8A4C-8229-AB8D922724E5}">
      <dgm:prSet/>
      <dgm:spPr/>
      <dgm:t>
        <a:bodyPr/>
        <a:lstStyle/>
        <a:p>
          <a:endParaRPr lang="en-US"/>
        </a:p>
      </dgm:t>
    </dgm:pt>
    <dgm:pt modelId="{43156405-0FC2-4346-9750-48C0944D70D0}">
      <dgm:prSet phldrT="[Text]" custT="1"/>
      <dgm:spPr/>
      <dgm:t>
        <a:bodyPr/>
        <a:lstStyle/>
        <a:p>
          <a:r>
            <a:rPr lang="en-US" sz="1400" dirty="0">
              <a:solidFill>
                <a:schemeClr val="tx1"/>
              </a:solidFill>
            </a:rPr>
            <a:t>Transplant ineligible</a:t>
          </a:r>
        </a:p>
      </dgm:t>
    </dgm:pt>
    <dgm:pt modelId="{5021F828-9475-0745-9E86-5067589A450C}" type="parTrans" cxnId="{3669A7A0-3C1F-7E49-9918-E59C3FAFDB25}">
      <dgm:prSet/>
      <dgm:spPr/>
      <dgm:t>
        <a:bodyPr/>
        <a:lstStyle/>
        <a:p>
          <a:endParaRPr lang="en-US"/>
        </a:p>
      </dgm:t>
    </dgm:pt>
    <dgm:pt modelId="{EDAD7688-9CC7-0A42-99D7-FF730F04A1FF}" type="sibTrans" cxnId="{3669A7A0-3C1F-7E49-9918-E59C3FAFDB25}">
      <dgm:prSet/>
      <dgm:spPr/>
      <dgm:t>
        <a:bodyPr/>
        <a:lstStyle/>
        <a:p>
          <a:endParaRPr lang="en-US"/>
        </a:p>
      </dgm:t>
    </dgm:pt>
    <dgm:pt modelId="{E68EC530-6A0C-5345-BB08-BCBA784B5EF8}">
      <dgm:prSet custT="1"/>
      <dgm:spPr/>
      <dgm:t>
        <a:bodyPr/>
        <a:lstStyle/>
        <a:p>
          <a:r>
            <a:rPr lang="en-US" sz="1400" kern="1200" dirty="0">
              <a:solidFill>
                <a:srgbClr val="000000"/>
              </a:solidFill>
              <a:latin typeface="Arial"/>
              <a:ea typeface="ＭＳ Ｐゴシック"/>
              <a:cs typeface="ＭＳ Ｐゴシック"/>
            </a:rPr>
            <a:t>Triplet induction </a:t>
          </a:r>
        </a:p>
        <a:p>
          <a:r>
            <a:rPr lang="en-US" sz="1400" kern="1200" dirty="0">
              <a:solidFill>
                <a:srgbClr val="000000"/>
              </a:solidFill>
              <a:latin typeface="Arial"/>
              <a:ea typeface="ＭＳ Ｐゴシック"/>
              <a:cs typeface="ＭＳ Ｐゴシック"/>
            </a:rPr>
            <a:t>(Quad for HR)</a:t>
          </a:r>
        </a:p>
      </dgm:t>
    </dgm:pt>
    <dgm:pt modelId="{12294C8A-F5D5-874C-87C2-45D53B54680A}" type="parTrans" cxnId="{9F824AE0-4371-0B42-904D-4D944060B375}">
      <dgm:prSet/>
      <dgm:spPr/>
      <dgm:t>
        <a:bodyPr/>
        <a:lstStyle/>
        <a:p>
          <a:endParaRPr lang="en-US"/>
        </a:p>
      </dgm:t>
    </dgm:pt>
    <dgm:pt modelId="{51BB3195-5C83-5549-99C8-02C0EB22D6C4}" type="sibTrans" cxnId="{9F824AE0-4371-0B42-904D-4D944060B375}">
      <dgm:prSet/>
      <dgm:spPr/>
      <dgm:t>
        <a:bodyPr/>
        <a:lstStyle/>
        <a:p>
          <a:endParaRPr lang="en-US"/>
        </a:p>
      </dgm:t>
    </dgm:pt>
    <dgm:pt modelId="{37505D0F-D1B8-714E-8AC9-798BFC2CA1D4}">
      <dgm:prSet custT="1"/>
      <dgm:spPr/>
      <dgm:t>
        <a:bodyPr/>
        <a:lstStyle/>
        <a:p>
          <a:r>
            <a:rPr lang="en-US" sz="1400" dirty="0">
              <a:solidFill>
                <a:schemeClr val="tx1"/>
              </a:solidFill>
            </a:rPr>
            <a:t>Dara/Len/</a:t>
          </a:r>
          <a:r>
            <a:rPr lang="en-US" sz="1400" dirty="0" err="1">
              <a:solidFill>
                <a:schemeClr val="tx1"/>
              </a:solidFill>
            </a:rPr>
            <a:t>Dex</a:t>
          </a:r>
          <a:endParaRPr lang="en-US" sz="1400" dirty="0">
            <a:solidFill>
              <a:schemeClr val="tx1"/>
            </a:solidFill>
          </a:endParaRPr>
        </a:p>
        <a:p>
          <a:r>
            <a:rPr lang="en-US" sz="1400" dirty="0">
              <a:solidFill>
                <a:schemeClr val="tx1"/>
              </a:solidFill>
            </a:rPr>
            <a:t>[MAIA]</a:t>
          </a:r>
        </a:p>
      </dgm:t>
    </dgm:pt>
    <dgm:pt modelId="{2ABF15AA-57D8-C04B-886D-49A15FBDA1B5}" type="parTrans" cxnId="{5C0A43BC-AB11-6543-A742-D30721F60D43}">
      <dgm:prSet/>
      <dgm:spPr/>
      <dgm:t>
        <a:bodyPr/>
        <a:lstStyle/>
        <a:p>
          <a:endParaRPr lang="en-US"/>
        </a:p>
      </dgm:t>
    </dgm:pt>
    <dgm:pt modelId="{AFBE8FF6-ECCF-E64E-AF5F-BB7C373F88ED}" type="sibTrans" cxnId="{5C0A43BC-AB11-6543-A742-D30721F60D43}">
      <dgm:prSet/>
      <dgm:spPr/>
      <dgm:t>
        <a:bodyPr/>
        <a:lstStyle/>
        <a:p>
          <a:endParaRPr lang="en-US"/>
        </a:p>
      </dgm:t>
    </dgm:pt>
    <dgm:pt modelId="{1A90A4FC-120C-E244-90AB-4A9F31A9BF19}">
      <dgm:prSet custT="1"/>
      <dgm:spPr/>
      <dgm:t>
        <a:bodyPr/>
        <a:lstStyle/>
        <a:p>
          <a:r>
            <a:rPr lang="en-US" sz="1400" dirty="0">
              <a:solidFill>
                <a:schemeClr val="tx1"/>
              </a:solidFill>
            </a:rPr>
            <a:t>Auto HCT</a:t>
          </a:r>
        </a:p>
      </dgm:t>
    </dgm:pt>
    <dgm:pt modelId="{BF482EB9-87F5-8944-9CBB-4670D3C5252B}" type="parTrans" cxnId="{B836E3D8-C69C-A74F-A278-C9F52DA506E6}">
      <dgm:prSet/>
      <dgm:spPr/>
      <dgm:t>
        <a:bodyPr/>
        <a:lstStyle/>
        <a:p>
          <a:endParaRPr lang="en-US"/>
        </a:p>
      </dgm:t>
    </dgm:pt>
    <dgm:pt modelId="{7706D7D7-D114-9548-AF8B-47DC72FA70AE}" type="sibTrans" cxnId="{B836E3D8-C69C-A74F-A278-C9F52DA506E6}">
      <dgm:prSet/>
      <dgm:spPr/>
      <dgm:t>
        <a:bodyPr/>
        <a:lstStyle/>
        <a:p>
          <a:endParaRPr lang="en-US"/>
        </a:p>
      </dgm:t>
    </dgm:pt>
    <dgm:pt modelId="{4ECFA106-2C41-4940-97E5-EC60D24E8E72}">
      <dgm:prSet custT="1"/>
      <dgm:spPr/>
      <dgm:t>
        <a:bodyPr/>
        <a:lstStyle/>
        <a:p>
          <a:r>
            <a:rPr lang="en-US" sz="1400" dirty="0" err="1">
              <a:solidFill>
                <a:schemeClr val="tx1"/>
              </a:solidFill>
            </a:rPr>
            <a:t>Maint</a:t>
          </a:r>
          <a:endParaRPr lang="en-US" sz="1400" dirty="0">
            <a:solidFill>
              <a:schemeClr val="tx1"/>
            </a:solidFill>
          </a:endParaRPr>
        </a:p>
      </dgm:t>
    </dgm:pt>
    <dgm:pt modelId="{34AB3EB8-948F-2B4D-B054-27BD83217A4E}" type="parTrans" cxnId="{5D1BBCA9-1FC6-C242-94BB-C038FE1D060A}">
      <dgm:prSet/>
      <dgm:spPr/>
      <dgm:t>
        <a:bodyPr/>
        <a:lstStyle/>
        <a:p>
          <a:endParaRPr lang="en-US"/>
        </a:p>
      </dgm:t>
    </dgm:pt>
    <dgm:pt modelId="{E70DF5AF-6CF3-2D44-A5A6-6003F470DA9F}" type="sibTrans" cxnId="{5D1BBCA9-1FC6-C242-94BB-C038FE1D060A}">
      <dgm:prSet/>
      <dgm:spPr/>
      <dgm:t>
        <a:bodyPr/>
        <a:lstStyle/>
        <a:p>
          <a:endParaRPr lang="en-US"/>
        </a:p>
      </dgm:t>
    </dgm:pt>
    <dgm:pt modelId="{F4174042-4192-C840-B39E-12B1BB7C191F}" type="pres">
      <dgm:prSet presAssocID="{F866F363-7CBC-1848-8DE3-D737701BC24E}" presName="Name0" presStyleCnt="0">
        <dgm:presLayoutVars>
          <dgm:chPref val="1"/>
          <dgm:dir/>
          <dgm:animOne val="branch"/>
          <dgm:animLvl val="lvl"/>
          <dgm:resizeHandles val="exact"/>
        </dgm:presLayoutVars>
      </dgm:prSet>
      <dgm:spPr/>
    </dgm:pt>
    <dgm:pt modelId="{ED278E20-FC05-5241-AE65-A01C6D6F6BD5}" type="pres">
      <dgm:prSet presAssocID="{C9E80488-2A4D-574B-B441-6A78D390FF09}" presName="root1" presStyleCnt="0"/>
      <dgm:spPr/>
    </dgm:pt>
    <dgm:pt modelId="{DF3F9FB3-F403-554A-A016-6BF6172369D3}" type="pres">
      <dgm:prSet presAssocID="{C9E80488-2A4D-574B-B441-6A78D390FF09}" presName="LevelOneTextNode" presStyleLbl="node0" presStyleIdx="0" presStyleCnt="1" custLinFactX="-100000" custLinFactNeighborX="-180146" custLinFactNeighborY="-261">
        <dgm:presLayoutVars>
          <dgm:chPref val="3"/>
        </dgm:presLayoutVars>
      </dgm:prSet>
      <dgm:spPr/>
    </dgm:pt>
    <dgm:pt modelId="{4EAB209F-13CC-4644-B58E-69341D77E81C}" type="pres">
      <dgm:prSet presAssocID="{C9E80488-2A4D-574B-B441-6A78D390FF09}" presName="level2hierChild" presStyleCnt="0"/>
      <dgm:spPr/>
    </dgm:pt>
    <dgm:pt modelId="{87FD6CE2-0165-E945-B77B-4E10F77D3F9A}" type="pres">
      <dgm:prSet presAssocID="{13505DF0-701C-4B42-8766-22064A4A533A}" presName="conn2-1" presStyleLbl="parChTrans1D2" presStyleIdx="0" presStyleCnt="2"/>
      <dgm:spPr/>
    </dgm:pt>
    <dgm:pt modelId="{4781E8A9-AA98-8E46-87B1-F206664F7771}" type="pres">
      <dgm:prSet presAssocID="{13505DF0-701C-4B42-8766-22064A4A533A}" presName="connTx" presStyleLbl="parChTrans1D2" presStyleIdx="0" presStyleCnt="2"/>
      <dgm:spPr/>
    </dgm:pt>
    <dgm:pt modelId="{2B6130BD-6795-7F43-A969-FB5671D0927C}" type="pres">
      <dgm:prSet presAssocID="{714FBDAA-491F-644F-AF36-8182B3F9FFDF}" presName="root2" presStyleCnt="0"/>
      <dgm:spPr/>
    </dgm:pt>
    <dgm:pt modelId="{F67B3C56-FB35-2248-BA4A-3500CF3266F4}" type="pres">
      <dgm:prSet presAssocID="{714FBDAA-491F-644F-AF36-8182B3F9FFDF}" presName="LevelTwoTextNode" presStyleLbl="node2" presStyleIdx="0" presStyleCnt="2" custScaleX="57842" custLinFactY="-17200" custLinFactNeighborX="-82303" custLinFactNeighborY="-100000">
        <dgm:presLayoutVars>
          <dgm:chPref val="3"/>
        </dgm:presLayoutVars>
      </dgm:prSet>
      <dgm:spPr/>
    </dgm:pt>
    <dgm:pt modelId="{91837E3A-C5EB-9F4C-AA0D-E14A20DA305C}" type="pres">
      <dgm:prSet presAssocID="{714FBDAA-491F-644F-AF36-8182B3F9FFDF}" presName="level3hierChild" presStyleCnt="0"/>
      <dgm:spPr/>
    </dgm:pt>
    <dgm:pt modelId="{B6E1AFF9-2A32-CD47-8CB5-B4C4ECD426E8}" type="pres">
      <dgm:prSet presAssocID="{12294C8A-F5D5-874C-87C2-45D53B54680A}" presName="conn2-1" presStyleLbl="parChTrans1D3" presStyleIdx="0" presStyleCnt="2"/>
      <dgm:spPr/>
    </dgm:pt>
    <dgm:pt modelId="{80DAD856-0F7C-CE41-87E1-9C3061CA0F54}" type="pres">
      <dgm:prSet presAssocID="{12294C8A-F5D5-874C-87C2-45D53B54680A}" presName="connTx" presStyleLbl="parChTrans1D3" presStyleIdx="0" presStyleCnt="2"/>
      <dgm:spPr/>
    </dgm:pt>
    <dgm:pt modelId="{F2C470CB-24C5-B84E-993C-EE2D21183A85}" type="pres">
      <dgm:prSet presAssocID="{E68EC530-6A0C-5345-BB08-BCBA784B5EF8}" presName="root2" presStyleCnt="0"/>
      <dgm:spPr/>
    </dgm:pt>
    <dgm:pt modelId="{6D027A1A-AF29-1544-B68D-0F391C8DAA31}" type="pres">
      <dgm:prSet presAssocID="{E68EC530-6A0C-5345-BB08-BCBA784B5EF8}" presName="LevelTwoTextNode" presStyleLbl="node3" presStyleIdx="0" presStyleCnt="2" custScaleX="81636" custLinFactY="-16817" custLinFactNeighborX="-80933" custLinFactNeighborY="-100000">
        <dgm:presLayoutVars>
          <dgm:chPref val="3"/>
        </dgm:presLayoutVars>
      </dgm:prSet>
      <dgm:spPr/>
    </dgm:pt>
    <dgm:pt modelId="{C0848095-00D2-2F45-B505-4709C8E38D8D}" type="pres">
      <dgm:prSet presAssocID="{E68EC530-6A0C-5345-BB08-BCBA784B5EF8}" presName="level3hierChild" presStyleCnt="0"/>
      <dgm:spPr/>
    </dgm:pt>
    <dgm:pt modelId="{7E5D832B-115B-8842-B17F-D893CF5BB7D3}" type="pres">
      <dgm:prSet presAssocID="{BF482EB9-87F5-8944-9CBB-4670D3C5252B}" presName="conn2-1" presStyleLbl="parChTrans1D4" presStyleIdx="0" presStyleCnt="2"/>
      <dgm:spPr/>
    </dgm:pt>
    <dgm:pt modelId="{97C9C8D1-3CF0-3049-8B00-EB94686D2FAF}" type="pres">
      <dgm:prSet presAssocID="{BF482EB9-87F5-8944-9CBB-4670D3C5252B}" presName="connTx" presStyleLbl="parChTrans1D4" presStyleIdx="0" presStyleCnt="2"/>
      <dgm:spPr/>
    </dgm:pt>
    <dgm:pt modelId="{81A4038C-69C1-2A4C-858A-DB75C565E67D}" type="pres">
      <dgm:prSet presAssocID="{1A90A4FC-120C-E244-90AB-4A9F31A9BF19}" presName="root2" presStyleCnt="0"/>
      <dgm:spPr/>
    </dgm:pt>
    <dgm:pt modelId="{52634E45-0496-BB42-9321-A21271CAE9EA}" type="pres">
      <dgm:prSet presAssocID="{1A90A4FC-120C-E244-90AB-4A9F31A9BF19}" presName="LevelTwoTextNode" presStyleLbl="node4" presStyleIdx="0" presStyleCnt="2" custScaleX="29077" custLinFactY="-16988" custLinFactNeighborX="-80101" custLinFactNeighborY="-100000">
        <dgm:presLayoutVars>
          <dgm:chPref val="3"/>
        </dgm:presLayoutVars>
      </dgm:prSet>
      <dgm:spPr/>
    </dgm:pt>
    <dgm:pt modelId="{B21AB767-CB82-994E-BBE8-61426057797D}" type="pres">
      <dgm:prSet presAssocID="{1A90A4FC-120C-E244-90AB-4A9F31A9BF19}" presName="level3hierChild" presStyleCnt="0"/>
      <dgm:spPr/>
    </dgm:pt>
    <dgm:pt modelId="{1B0CDF5A-500D-6C4A-9F83-D7F7E08CB8BE}" type="pres">
      <dgm:prSet presAssocID="{34AB3EB8-948F-2B4D-B054-27BD83217A4E}" presName="conn2-1" presStyleLbl="parChTrans1D4" presStyleIdx="1" presStyleCnt="2"/>
      <dgm:spPr/>
    </dgm:pt>
    <dgm:pt modelId="{3B94F497-8259-FB4C-A972-EA9C039620E7}" type="pres">
      <dgm:prSet presAssocID="{34AB3EB8-948F-2B4D-B054-27BD83217A4E}" presName="connTx" presStyleLbl="parChTrans1D4" presStyleIdx="1" presStyleCnt="2"/>
      <dgm:spPr/>
    </dgm:pt>
    <dgm:pt modelId="{67B9DB43-0356-2A48-AE9D-FC47C56F0852}" type="pres">
      <dgm:prSet presAssocID="{4ECFA106-2C41-4940-97E5-EC60D24E8E72}" presName="root2" presStyleCnt="0"/>
      <dgm:spPr/>
    </dgm:pt>
    <dgm:pt modelId="{B19E2F6A-9474-4041-8854-1D0632FAFC27}" type="pres">
      <dgm:prSet presAssocID="{4ECFA106-2C41-4940-97E5-EC60D24E8E72}" presName="LevelTwoTextNode" presStyleLbl="node4" presStyleIdx="1" presStyleCnt="2" custScaleX="32384" custLinFactY="-16986" custLinFactNeighborX="-82610" custLinFactNeighborY="-100000">
        <dgm:presLayoutVars>
          <dgm:chPref val="3"/>
        </dgm:presLayoutVars>
      </dgm:prSet>
      <dgm:spPr/>
    </dgm:pt>
    <dgm:pt modelId="{3D1C2DA4-64C6-534A-8C44-BDFBB06F653F}" type="pres">
      <dgm:prSet presAssocID="{4ECFA106-2C41-4940-97E5-EC60D24E8E72}" presName="level3hierChild" presStyleCnt="0"/>
      <dgm:spPr/>
    </dgm:pt>
    <dgm:pt modelId="{32108109-3A94-4C41-BD59-90E712BE17F9}" type="pres">
      <dgm:prSet presAssocID="{5021F828-9475-0745-9E86-5067589A450C}" presName="conn2-1" presStyleLbl="parChTrans1D2" presStyleIdx="1" presStyleCnt="2"/>
      <dgm:spPr/>
    </dgm:pt>
    <dgm:pt modelId="{0EC3AD3F-0271-8944-B224-8E63E2577E6C}" type="pres">
      <dgm:prSet presAssocID="{5021F828-9475-0745-9E86-5067589A450C}" presName="connTx" presStyleLbl="parChTrans1D2" presStyleIdx="1" presStyleCnt="2"/>
      <dgm:spPr/>
    </dgm:pt>
    <dgm:pt modelId="{7DA686EA-9C72-0248-A20C-34FE47FEF66A}" type="pres">
      <dgm:prSet presAssocID="{43156405-0FC2-4346-9750-48C0944D70D0}" presName="root2" presStyleCnt="0"/>
      <dgm:spPr/>
    </dgm:pt>
    <dgm:pt modelId="{881DAC50-B556-F84E-A078-C9FE245BDEA6}" type="pres">
      <dgm:prSet presAssocID="{43156405-0FC2-4346-9750-48C0944D70D0}" presName="LevelTwoTextNode" presStyleLbl="node2" presStyleIdx="1" presStyleCnt="2" custScaleX="60295" custLinFactNeighborX="-82676" custLinFactNeighborY="98888">
        <dgm:presLayoutVars>
          <dgm:chPref val="3"/>
        </dgm:presLayoutVars>
      </dgm:prSet>
      <dgm:spPr/>
    </dgm:pt>
    <dgm:pt modelId="{EAFEAC30-EF8D-1C4D-BFC3-04D28006C49A}" type="pres">
      <dgm:prSet presAssocID="{43156405-0FC2-4346-9750-48C0944D70D0}" presName="level3hierChild" presStyleCnt="0"/>
      <dgm:spPr/>
    </dgm:pt>
    <dgm:pt modelId="{5378CD69-907A-9F4D-89AF-60E82A4CB56E}" type="pres">
      <dgm:prSet presAssocID="{2ABF15AA-57D8-C04B-886D-49A15FBDA1B5}" presName="conn2-1" presStyleLbl="parChTrans1D3" presStyleIdx="1" presStyleCnt="2"/>
      <dgm:spPr/>
    </dgm:pt>
    <dgm:pt modelId="{295A7774-88EF-144B-86C8-82CE10ACAF09}" type="pres">
      <dgm:prSet presAssocID="{2ABF15AA-57D8-C04B-886D-49A15FBDA1B5}" presName="connTx" presStyleLbl="parChTrans1D3" presStyleIdx="1" presStyleCnt="2"/>
      <dgm:spPr/>
    </dgm:pt>
    <dgm:pt modelId="{6AD8EB42-BC9E-B64B-ADBB-092261C71A0C}" type="pres">
      <dgm:prSet presAssocID="{37505D0F-D1B8-714E-8AC9-798BFC2CA1D4}" presName="root2" presStyleCnt="0"/>
      <dgm:spPr/>
    </dgm:pt>
    <dgm:pt modelId="{05CEA6E9-BF4D-5148-B0F3-D0CC48D633FE}" type="pres">
      <dgm:prSet presAssocID="{37505D0F-D1B8-714E-8AC9-798BFC2CA1D4}" presName="LevelTwoTextNode" presStyleLbl="node3" presStyleIdx="1" presStyleCnt="2" custScaleX="162235" custScaleY="96267" custLinFactNeighborX="-79915" custLinFactNeighborY="98253">
        <dgm:presLayoutVars>
          <dgm:chPref val="3"/>
        </dgm:presLayoutVars>
      </dgm:prSet>
      <dgm:spPr/>
    </dgm:pt>
    <dgm:pt modelId="{D817693A-24A0-D84A-B874-36DC20E7F0D9}" type="pres">
      <dgm:prSet presAssocID="{37505D0F-D1B8-714E-8AC9-798BFC2CA1D4}" presName="level3hierChild" presStyleCnt="0"/>
      <dgm:spPr/>
    </dgm:pt>
  </dgm:ptLst>
  <dgm:cxnLst>
    <dgm:cxn modelId="{18D0E405-5CA1-874C-8112-349C124B3499}" type="presOf" srcId="{2ABF15AA-57D8-C04B-886D-49A15FBDA1B5}" destId="{295A7774-88EF-144B-86C8-82CE10ACAF09}" srcOrd="1" destOrd="0" presId="urn:microsoft.com/office/officeart/2008/layout/HorizontalMultiLevelHierarchy"/>
    <dgm:cxn modelId="{69AF5F0F-9C0E-4F41-B459-9F76CC4D9B57}" type="presOf" srcId="{34AB3EB8-948F-2B4D-B054-27BD83217A4E}" destId="{3B94F497-8259-FB4C-A972-EA9C039620E7}" srcOrd="1" destOrd="0" presId="urn:microsoft.com/office/officeart/2008/layout/HorizontalMultiLevelHierarchy"/>
    <dgm:cxn modelId="{C607B92A-794E-D64B-BD97-3AC5D5718738}" type="presOf" srcId="{BF482EB9-87F5-8944-9CBB-4670D3C5252B}" destId="{97C9C8D1-3CF0-3049-8B00-EB94686D2FAF}" srcOrd="1" destOrd="0" presId="urn:microsoft.com/office/officeart/2008/layout/HorizontalMultiLevelHierarchy"/>
    <dgm:cxn modelId="{767AF32C-85D5-BB44-AF0F-82D2D4DE33BA}" type="presOf" srcId="{13505DF0-701C-4B42-8766-22064A4A533A}" destId="{87FD6CE2-0165-E945-B77B-4E10F77D3F9A}" srcOrd="0" destOrd="0" presId="urn:microsoft.com/office/officeart/2008/layout/HorizontalMultiLevelHierarchy"/>
    <dgm:cxn modelId="{CC9AA62E-8A6D-624A-9E50-66DBF7C29ACF}" type="presOf" srcId="{2ABF15AA-57D8-C04B-886D-49A15FBDA1B5}" destId="{5378CD69-907A-9F4D-89AF-60E82A4CB56E}" srcOrd="0" destOrd="0" presId="urn:microsoft.com/office/officeart/2008/layout/HorizontalMultiLevelHierarchy"/>
    <dgm:cxn modelId="{3CEBFB35-09AC-0142-800D-CFEB4F95138B}" type="presOf" srcId="{34AB3EB8-948F-2B4D-B054-27BD83217A4E}" destId="{1B0CDF5A-500D-6C4A-9F83-D7F7E08CB8BE}" srcOrd="0" destOrd="0" presId="urn:microsoft.com/office/officeart/2008/layout/HorizontalMultiLevelHierarchy"/>
    <dgm:cxn modelId="{1574545D-D77D-544C-A23D-7A0D5B8B4562}" type="presOf" srcId="{43156405-0FC2-4346-9750-48C0944D70D0}" destId="{881DAC50-B556-F84E-A078-C9FE245BDEA6}" srcOrd="0" destOrd="0" presId="urn:microsoft.com/office/officeart/2008/layout/HorizontalMultiLevelHierarchy"/>
    <dgm:cxn modelId="{5F35E966-BCB2-6344-8F23-C0B461FE3293}" type="presOf" srcId="{12294C8A-F5D5-874C-87C2-45D53B54680A}" destId="{80DAD856-0F7C-CE41-87E1-9C3061CA0F54}" srcOrd="1" destOrd="0" presId="urn:microsoft.com/office/officeart/2008/layout/HorizontalMultiLevelHierarchy"/>
    <dgm:cxn modelId="{083E5851-83C0-EA46-88DA-E02D35F67D94}" type="presOf" srcId="{5021F828-9475-0745-9E86-5067589A450C}" destId="{0EC3AD3F-0271-8944-B224-8E63E2577E6C}" srcOrd="1" destOrd="0" presId="urn:microsoft.com/office/officeart/2008/layout/HorizontalMultiLevelHierarchy"/>
    <dgm:cxn modelId="{C93AE677-3DEC-D546-8E73-B5AC93115C0A}" type="presOf" srcId="{C9E80488-2A4D-574B-B441-6A78D390FF09}" destId="{DF3F9FB3-F403-554A-A016-6BF6172369D3}" srcOrd="0" destOrd="0" presId="urn:microsoft.com/office/officeart/2008/layout/HorizontalMultiLevelHierarchy"/>
    <dgm:cxn modelId="{770DAD78-ACAE-4348-B5C4-F5BAD26DCD64}" type="presOf" srcId="{E68EC530-6A0C-5345-BB08-BCBA784B5EF8}" destId="{6D027A1A-AF29-1544-B68D-0F391C8DAA31}" srcOrd="0" destOrd="0" presId="urn:microsoft.com/office/officeart/2008/layout/HorizontalMultiLevelHierarchy"/>
    <dgm:cxn modelId="{794FEA58-C53B-9845-906C-2701EF5466B6}" type="presOf" srcId="{BF482EB9-87F5-8944-9CBB-4670D3C5252B}" destId="{7E5D832B-115B-8842-B17F-D893CF5BB7D3}" srcOrd="0" destOrd="0" presId="urn:microsoft.com/office/officeart/2008/layout/HorizontalMultiLevelHierarchy"/>
    <dgm:cxn modelId="{E9C7BB59-0EE5-6747-8D93-4127F1D933B2}" type="presOf" srcId="{1A90A4FC-120C-E244-90AB-4A9F31A9BF19}" destId="{52634E45-0496-BB42-9321-A21271CAE9EA}" srcOrd="0" destOrd="0" presId="urn:microsoft.com/office/officeart/2008/layout/HorizontalMultiLevelHierarchy"/>
    <dgm:cxn modelId="{BFC0D58E-97CD-8A4C-8229-AB8D922724E5}" srcId="{C9E80488-2A4D-574B-B441-6A78D390FF09}" destId="{714FBDAA-491F-644F-AF36-8182B3F9FFDF}" srcOrd="0" destOrd="0" parTransId="{13505DF0-701C-4B42-8766-22064A4A533A}" sibTransId="{20230C7C-8ADD-1F4F-A57E-E80F5A8E2485}"/>
    <dgm:cxn modelId="{BD019A91-D25A-1A4B-9A24-D121145A269D}" type="presOf" srcId="{714FBDAA-491F-644F-AF36-8182B3F9FFDF}" destId="{F67B3C56-FB35-2248-BA4A-3500CF3266F4}" srcOrd="0" destOrd="0" presId="urn:microsoft.com/office/officeart/2008/layout/HorizontalMultiLevelHierarchy"/>
    <dgm:cxn modelId="{DF1B3E9F-7EEE-744F-926E-325660A93E72}" type="presOf" srcId="{12294C8A-F5D5-874C-87C2-45D53B54680A}" destId="{B6E1AFF9-2A32-CD47-8CB5-B4C4ECD426E8}" srcOrd="0" destOrd="0" presId="urn:microsoft.com/office/officeart/2008/layout/HorizontalMultiLevelHierarchy"/>
    <dgm:cxn modelId="{3669A7A0-3C1F-7E49-9918-E59C3FAFDB25}" srcId="{C9E80488-2A4D-574B-B441-6A78D390FF09}" destId="{43156405-0FC2-4346-9750-48C0944D70D0}" srcOrd="1" destOrd="0" parTransId="{5021F828-9475-0745-9E86-5067589A450C}" sibTransId="{EDAD7688-9CC7-0A42-99D7-FF730F04A1FF}"/>
    <dgm:cxn modelId="{5D1BBCA9-1FC6-C242-94BB-C038FE1D060A}" srcId="{1A90A4FC-120C-E244-90AB-4A9F31A9BF19}" destId="{4ECFA106-2C41-4940-97E5-EC60D24E8E72}" srcOrd="0" destOrd="0" parTransId="{34AB3EB8-948F-2B4D-B054-27BD83217A4E}" sibTransId="{E70DF5AF-6CF3-2D44-A5A6-6003F470DA9F}"/>
    <dgm:cxn modelId="{49366AAB-A89A-5643-83AB-C299D50D2643}" type="presOf" srcId="{13505DF0-701C-4B42-8766-22064A4A533A}" destId="{4781E8A9-AA98-8E46-87B1-F206664F7771}" srcOrd="1" destOrd="0" presId="urn:microsoft.com/office/officeart/2008/layout/HorizontalMultiLevelHierarchy"/>
    <dgm:cxn modelId="{5C0A43BC-AB11-6543-A742-D30721F60D43}" srcId="{43156405-0FC2-4346-9750-48C0944D70D0}" destId="{37505D0F-D1B8-714E-8AC9-798BFC2CA1D4}" srcOrd="0" destOrd="0" parTransId="{2ABF15AA-57D8-C04B-886D-49A15FBDA1B5}" sibTransId="{AFBE8FF6-ECCF-E64E-AF5F-BB7C373F88ED}"/>
    <dgm:cxn modelId="{DB44ABBF-5799-3442-ACED-21C9C1A47B36}" type="presOf" srcId="{4ECFA106-2C41-4940-97E5-EC60D24E8E72}" destId="{B19E2F6A-9474-4041-8854-1D0632FAFC27}" srcOrd="0" destOrd="0" presId="urn:microsoft.com/office/officeart/2008/layout/HorizontalMultiLevelHierarchy"/>
    <dgm:cxn modelId="{71174FCF-0301-9D42-A038-3214404F8413}" type="presOf" srcId="{F866F363-7CBC-1848-8DE3-D737701BC24E}" destId="{F4174042-4192-C840-B39E-12B1BB7C191F}" srcOrd="0" destOrd="0" presId="urn:microsoft.com/office/officeart/2008/layout/HorizontalMultiLevelHierarchy"/>
    <dgm:cxn modelId="{B836E3D8-C69C-A74F-A278-C9F52DA506E6}" srcId="{E68EC530-6A0C-5345-BB08-BCBA784B5EF8}" destId="{1A90A4FC-120C-E244-90AB-4A9F31A9BF19}" srcOrd="0" destOrd="0" parTransId="{BF482EB9-87F5-8944-9CBB-4670D3C5252B}" sibTransId="{7706D7D7-D114-9548-AF8B-47DC72FA70AE}"/>
    <dgm:cxn modelId="{82542FD9-8FBB-3B45-B680-95FDE30E2C8F}" type="presOf" srcId="{37505D0F-D1B8-714E-8AC9-798BFC2CA1D4}" destId="{05CEA6E9-BF4D-5148-B0F3-D0CC48D633FE}" srcOrd="0" destOrd="0" presId="urn:microsoft.com/office/officeart/2008/layout/HorizontalMultiLevelHierarchy"/>
    <dgm:cxn modelId="{9F824AE0-4371-0B42-904D-4D944060B375}" srcId="{714FBDAA-491F-644F-AF36-8182B3F9FFDF}" destId="{E68EC530-6A0C-5345-BB08-BCBA784B5EF8}" srcOrd="0" destOrd="0" parTransId="{12294C8A-F5D5-874C-87C2-45D53B54680A}" sibTransId="{51BB3195-5C83-5549-99C8-02C0EB22D6C4}"/>
    <dgm:cxn modelId="{F083DEE0-F7A6-AA4C-89B0-3A985B19E5CC}" srcId="{F866F363-7CBC-1848-8DE3-D737701BC24E}" destId="{C9E80488-2A4D-574B-B441-6A78D390FF09}" srcOrd="0" destOrd="0" parTransId="{CB185925-1AC3-8046-BF9A-D4700A0A5B99}" sibTransId="{0752628C-E23C-7D4B-946A-B278FBE8DE1B}"/>
    <dgm:cxn modelId="{F08F42F2-287F-884C-83B8-591D41F3F12E}" type="presOf" srcId="{5021F828-9475-0745-9E86-5067589A450C}" destId="{32108109-3A94-4C41-BD59-90E712BE17F9}" srcOrd="0" destOrd="0" presId="urn:microsoft.com/office/officeart/2008/layout/HorizontalMultiLevelHierarchy"/>
    <dgm:cxn modelId="{6265BEBB-D867-AE45-9097-88E933A813B5}" type="presParOf" srcId="{F4174042-4192-C840-B39E-12B1BB7C191F}" destId="{ED278E20-FC05-5241-AE65-A01C6D6F6BD5}" srcOrd="0" destOrd="0" presId="urn:microsoft.com/office/officeart/2008/layout/HorizontalMultiLevelHierarchy"/>
    <dgm:cxn modelId="{FF94A1EC-A619-8C4D-A169-E39DF0C4F61C}" type="presParOf" srcId="{ED278E20-FC05-5241-AE65-A01C6D6F6BD5}" destId="{DF3F9FB3-F403-554A-A016-6BF6172369D3}" srcOrd="0" destOrd="0" presId="urn:microsoft.com/office/officeart/2008/layout/HorizontalMultiLevelHierarchy"/>
    <dgm:cxn modelId="{B57987C4-70F0-8A48-8A85-B376D7F09953}" type="presParOf" srcId="{ED278E20-FC05-5241-AE65-A01C6D6F6BD5}" destId="{4EAB209F-13CC-4644-B58E-69341D77E81C}" srcOrd="1" destOrd="0" presId="urn:microsoft.com/office/officeart/2008/layout/HorizontalMultiLevelHierarchy"/>
    <dgm:cxn modelId="{805F46C9-D1B4-A24C-93EB-54F9D2B549E7}" type="presParOf" srcId="{4EAB209F-13CC-4644-B58E-69341D77E81C}" destId="{87FD6CE2-0165-E945-B77B-4E10F77D3F9A}" srcOrd="0" destOrd="0" presId="urn:microsoft.com/office/officeart/2008/layout/HorizontalMultiLevelHierarchy"/>
    <dgm:cxn modelId="{AD9C6DB7-9205-AA41-8D15-3538C321833C}" type="presParOf" srcId="{87FD6CE2-0165-E945-B77B-4E10F77D3F9A}" destId="{4781E8A9-AA98-8E46-87B1-F206664F7771}" srcOrd="0" destOrd="0" presId="urn:microsoft.com/office/officeart/2008/layout/HorizontalMultiLevelHierarchy"/>
    <dgm:cxn modelId="{FE4A588C-6B02-F149-8BD2-BF763B31D3F4}" type="presParOf" srcId="{4EAB209F-13CC-4644-B58E-69341D77E81C}" destId="{2B6130BD-6795-7F43-A969-FB5671D0927C}" srcOrd="1" destOrd="0" presId="urn:microsoft.com/office/officeart/2008/layout/HorizontalMultiLevelHierarchy"/>
    <dgm:cxn modelId="{1E6BC359-7118-1243-BB9F-77FD63566B0C}" type="presParOf" srcId="{2B6130BD-6795-7F43-A969-FB5671D0927C}" destId="{F67B3C56-FB35-2248-BA4A-3500CF3266F4}" srcOrd="0" destOrd="0" presId="urn:microsoft.com/office/officeart/2008/layout/HorizontalMultiLevelHierarchy"/>
    <dgm:cxn modelId="{93FDDD2E-F97C-874E-8673-EC33C05D5F09}" type="presParOf" srcId="{2B6130BD-6795-7F43-A969-FB5671D0927C}" destId="{91837E3A-C5EB-9F4C-AA0D-E14A20DA305C}" srcOrd="1" destOrd="0" presId="urn:microsoft.com/office/officeart/2008/layout/HorizontalMultiLevelHierarchy"/>
    <dgm:cxn modelId="{B36CDF11-AD95-B548-90D1-D1406ACEA875}" type="presParOf" srcId="{91837E3A-C5EB-9F4C-AA0D-E14A20DA305C}" destId="{B6E1AFF9-2A32-CD47-8CB5-B4C4ECD426E8}" srcOrd="0" destOrd="0" presId="urn:microsoft.com/office/officeart/2008/layout/HorizontalMultiLevelHierarchy"/>
    <dgm:cxn modelId="{602FE543-09F8-5B45-888E-AEC2095D0B36}" type="presParOf" srcId="{B6E1AFF9-2A32-CD47-8CB5-B4C4ECD426E8}" destId="{80DAD856-0F7C-CE41-87E1-9C3061CA0F54}" srcOrd="0" destOrd="0" presId="urn:microsoft.com/office/officeart/2008/layout/HorizontalMultiLevelHierarchy"/>
    <dgm:cxn modelId="{A5643EE8-7274-9F44-A48C-B3465F34D23E}" type="presParOf" srcId="{91837E3A-C5EB-9F4C-AA0D-E14A20DA305C}" destId="{F2C470CB-24C5-B84E-993C-EE2D21183A85}" srcOrd="1" destOrd="0" presId="urn:microsoft.com/office/officeart/2008/layout/HorizontalMultiLevelHierarchy"/>
    <dgm:cxn modelId="{7CC99F42-F691-1B42-985E-DB46113550EA}" type="presParOf" srcId="{F2C470CB-24C5-B84E-993C-EE2D21183A85}" destId="{6D027A1A-AF29-1544-B68D-0F391C8DAA31}" srcOrd="0" destOrd="0" presId="urn:microsoft.com/office/officeart/2008/layout/HorizontalMultiLevelHierarchy"/>
    <dgm:cxn modelId="{1D4860E9-A9CC-AF4F-B24F-57A1357AB996}" type="presParOf" srcId="{F2C470CB-24C5-B84E-993C-EE2D21183A85}" destId="{C0848095-00D2-2F45-B505-4709C8E38D8D}" srcOrd="1" destOrd="0" presId="urn:microsoft.com/office/officeart/2008/layout/HorizontalMultiLevelHierarchy"/>
    <dgm:cxn modelId="{0AE91ACB-7E5A-2B46-86E4-690EB25BC8B2}" type="presParOf" srcId="{C0848095-00D2-2F45-B505-4709C8E38D8D}" destId="{7E5D832B-115B-8842-B17F-D893CF5BB7D3}" srcOrd="0" destOrd="0" presId="urn:microsoft.com/office/officeart/2008/layout/HorizontalMultiLevelHierarchy"/>
    <dgm:cxn modelId="{4F464116-6D99-D84F-95A9-32B16AC99AFB}" type="presParOf" srcId="{7E5D832B-115B-8842-B17F-D893CF5BB7D3}" destId="{97C9C8D1-3CF0-3049-8B00-EB94686D2FAF}" srcOrd="0" destOrd="0" presId="urn:microsoft.com/office/officeart/2008/layout/HorizontalMultiLevelHierarchy"/>
    <dgm:cxn modelId="{FD1E3474-D9C3-4349-9FB0-DE2C0A70B038}" type="presParOf" srcId="{C0848095-00D2-2F45-B505-4709C8E38D8D}" destId="{81A4038C-69C1-2A4C-858A-DB75C565E67D}" srcOrd="1" destOrd="0" presId="urn:microsoft.com/office/officeart/2008/layout/HorizontalMultiLevelHierarchy"/>
    <dgm:cxn modelId="{59B53C04-225B-474B-8855-494A328FD70B}" type="presParOf" srcId="{81A4038C-69C1-2A4C-858A-DB75C565E67D}" destId="{52634E45-0496-BB42-9321-A21271CAE9EA}" srcOrd="0" destOrd="0" presId="urn:microsoft.com/office/officeart/2008/layout/HorizontalMultiLevelHierarchy"/>
    <dgm:cxn modelId="{327319D2-ABFF-0046-ACCB-E0C218C2192B}" type="presParOf" srcId="{81A4038C-69C1-2A4C-858A-DB75C565E67D}" destId="{B21AB767-CB82-994E-BBE8-61426057797D}" srcOrd="1" destOrd="0" presId="urn:microsoft.com/office/officeart/2008/layout/HorizontalMultiLevelHierarchy"/>
    <dgm:cxn modelId="{DAD26ADB-0293-354E-A91B-7163F6323527}" type="presParOf" srcId="{B21AB767-CB82-994E-BBE8-61426057797D}" destId="{1B0CDF5A-500D-6C4A-9F83-D7F7E08CB8BE}" srcOrd="0" destOrd="0" presId="urn:microsoft.com/office/officeart/2008/layout/HorizontalMultiLevelHierarchy"/>
    <dgm:cxn modelId="{CEC5E580-6F89-7844-BF88-523336E62716}" type="presParOf" srcId="{1B0CDF5A-500D-6C4A-9F83-D7F7E08CB8BE}" destId="{3B94F497-8259-FB4C-A972-EA9C039620E7}" srcOrd="0" destOrd="0" presId="urn:microsoft.com/office/officeart/2008/layout/HorizontalMultiLevelHierarchy"/>
    <dgm:cxn modelId="{7354ADFE-64C0-E74A-89C6-E592287320BF}" type="presParOf" srcId="{B21AB767-CB82-994E-BBE8-61426057797D}" destId="{67B9DB43-0356-2A48-AE9D-FC47C56F0852}" srcOrd="1" destOrd="0" presId="urn:microsoft.com/office/officeart/2008/layout/HorizontalMultiLevelHierarchy"/>
    <dgm:cxn modelId="{1AA5686A-CFCD-6246-8FE7-7FE0265889EF}" type="presParOf" srcId="{67B9DB43-0356-2A48-AE9D-FC47C56F0852}" destId="{B19E2F6A-9474-4041-8854-1D0632FAFC27}" srcOrd="0" destOrd="0" presId="urn:microsoft.com/office/officeart/2008/layout/HorizontalMultiLevelHierarchy"/>
    <dgm:cxn modelId="{7F634715-1457-EF4D-98A2-818395D490F0}" type="presParOf" srcId="{67B9DB43-0356-2A48-AE9D-FC47C56F0852}" destId="{3D1C2DA4-64C6-534A-8C44-BDFBB06F653F}" srcOrd="1" destOrd="0" presId="urn:microsoft.com/office/officeart/2008/layout/HorizontalMultiLevelHierarchy"/>
    <dgm:cxn modelId="{B784AA59-0622-4F4F-8A66-9F9637DD8F29}" type="presParOf" srcId="{4EAB209F-13CC-4644-B58E-69341D77E81C}" destId="{32108109-3A94-4C41-BD59-90E712BE17F9}" srcOrd="2" destOrd="0" presId="urn:microsoft.com/office/officeart/2008/layout/HorizontalMultiLevelHierarchy"/>
    <dgm:cxn modelId="{781816EB-263A-624B-A117-7E9E59417F88}" type="presParOf" srcId="{32108109-3A94-4C41-BD59-90E712BE17F9}" destId="{0EC3AD3F-0271-8944-B224-8E63E2577E6C}" srcOrd="0" destOrd="0" presId="urn:microsoft.com/office/officeart/2008/layout/HorizontalMultiLevelHierarchy"/>
    <dgm:cxn modelId="{07EF8406-2572-524A-BBA2-DA0061C90E09}" type="presParOf" srcId="{4EAB209F-13CC-4644-B58E-69341D77E81C}" destId="{7DA686EA-9C72-0248-A20C-34FE47FEF66A}" srcOrd="3" destOrd="0" presId="urn:microsoft.com/office/officeart/2008/layout/HorizontalMultiLevelHierarchy"/>
    <dgm:cxn modelId="{8008E1AC-E5E6-9442-871A-8AB9EC248325}" type="presParOf" srcId="{7DA686EA-9C72-0248-A20C-34FE47FEF66A}" destId="{881DAC50-B556-F84E-A078-C9FE245BDEA6}" srcOrd="0" destOrd="0" presId="urn:microsoft.com/office/officeart/2008/layout/HorizontalMultiLevelHierarchy"/>
    <dgm:cxn modelId="{47AA55FC-4670-0F41-B4D1-15D37DEC7759}" type="presParOf" srcId="{7DA686EA-9C72-0248-A20C-34FE47FEF66A}" destId="{EAFEAC30-EF8D-1C4D-BFC3-04D28006C49A}" srcOrd="1" destOrd="0" presId="urn:microsoft.com/office/officeart/2008/layout/HorizontalMultiLevelHierarchy"/>
    <dgm:cxn modelId="{3BC6889A-7EBF-494C-8D7F-42A38042C71F}" type="presParOf" srcId="{EAFEAC30-EF8D-1C4D-BFC3-04D28006C49A}" destId="{5378CD69-907A-9F4D-89AF-60E82A4CB56E}" srcOrd="0" destOrd="0" presId="urn:microsoft.com/office/officeart/2008/layout/HorizontalMultiLevelHierarchy"/>
    <dgm:cxn modelId="{81F32BB7-4B0A-FA43-BAC1-C53BBA9A0439}" type="presParOf" srcId="{5378CD69-907A-9F4D-89AF-60E82A4CB56E}" destId="{295A7774-88EF-144B-86C8-82CE10ACAF09}" srcOrd="0" destOrd="0" presId="urn:microsoft.com/office/officeart/2008/layout/HorizontalMultiLevelHierarchy"/>
    <dgm:cxn modelId="{E4D679D3-ECEE-F846-843E-62FE4941D9BA}" type="presParOf" srcId="{EAFEAC30-EF8D-1C4D-BFC3-04D28006C49A}" destId="{6AD8EB42-BC9E-B64B-ADBB-092261C71A0C}" srcOrd="1" destOrd="0" presId="urn:microsoft.com/office/officeart/2008/layout/HorizontalMultiLevelHierarchy"/>
    <dgm:cxn modelId="{033E2EF9-0058-BE46-A829-AFD1F000CA3B}" type="presParOf" srcId="{6AD8EB42-BC9E-B64B-ADBB-092261C71A0C}" destId="{05CEA6E9-BF4D-5148-B0F3-D0CC48D633FE}" srcOrd="0" destOrd="0" presId="urn:microsoft.com/office/officeart/2008/layout/HorizontalMultiLevelHierarchy"/>
    <dgm:cxn modelId="{C6365E99-88BB-8841-9FB7-DC78EA88EDFA}" type="presParOf" srcId="{6AD8EB42-BC9E-B64B-ADBB-092261C71A0C}" destId="{D817693A-24A0-D84A-B874-36DC20E7F0D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866F363-7CBC-1848-8DE3-D737701BC24E}"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US"/>
        </a:p>
      </dgm:t>
    </dgm:pt>
    <dgm:pt modelId="{C9E80488-2A4D-574B-B441-6A78D390FF09}">
      <dgm:prSet phldrT="[Text]" custT="1"/>
      <dgm:spPr/>
      <dgm:t>
        <a:bodyPr/>
        <a:lstStyle/>
        <a:p>
          <a:r>
            <a:rPr lang="en-US" sz="2800" dirty="0">
              <a:solidFill>
                <a:schemeClr val="tx1"/>
              </a:solidFill>
            </a:rPr>
            <a:t>ND MM</a:t>
          </a:r>
          <a:endParaRPr lang="en-US" sz="4000" dirty="0">
            <a:solidFill>
              <a:schemeClr val="tx1"/>
            </a:solidFill>
          </a:endParaRPr>
        </a:p>
      </dgm:t>
    </dgm:pt>
    <dgm:pt modelId="{CB185925-1AC3-8046-BF9A-D4700A0A5B99}" type="parTrans" cxnId="{F083DEE0-F7A6-AA4C-89B0-3A985B19E5CC}">
      <dgm:prSet/>
      <dgm:spPr/>
      <dgm:t>
        <a:bodyPr/>
        <a:lstStyle/>
        <a:p>
          <a:endParaRPr lang="en-US"/>
        </a:p>
      </dgm:t>
    </dgm:pt>
    <dgm:pt modelId="{0752628C-E23C-7D4B-946A-B278FBE8DE1B}" type="sibTrans" cxnId="{F083DEE0-F7A6-AA4C-89B0-3A985B19E5CC}">
      <dgm:prSet/>
      <dgm:spPr/>
      <dgm:t>
        <a:bodyPr/>
        <a:lstStyle/>
        <a:p>
          <a:endParaRPr lang="en-US"/>
        </a:p>
      </dgm:t>
    </dgm:pt>
    <dgm:pt modelId="{714FBDAA-491F-644F-AF36-8182B3F9FFDF}">
      <dgm:prSet phldrT="[Text]" custT="1"/>
      <dgm:spPr/>
      <dgm:t>
        <a:bodyPr/>
        <a:lstStyle/>
        <a:p>
          <a:r>
            <a:rPr lang="en-US" sz="1400" dirty="0">
              <a:solidFill>
                <a:schemeClr val="tx1"/>
              </a:solidFill>
            </a:rPr>
            <a:t>Transplant eligible</a:t>
          </a:r>
        </a:p>
      </dgm:t>
    </dgm:pt>
    <dgm:pt modelId="{13505DF0-701C-4B42-8766-22064A4A533A}" type="parTrans" cxnId="{BFC0D58E-97CD-8A4C-8229-AB8D922724E5}">
      <dgm:prSet/>
      <dgm:spPr/>
      <dgm:t>
        <a:bodyPr/>
        <a:lstStyle/>
        <a:p>
          <a:endParaRPr lang="en-US"/>
        </a:p>
      </dgm:t>
    </dgm:pt>
    <dgm:pt modelId="{20230C7C-8ADD-1F4F-A57E-E80F5A8E2485}" type="sibTrans" cxnId="{BFC0D58E-97CD-8A4C-8229-AB8D922724E5}">
      <dgm:prSet/>
      <dgm:spPr/>
      <dgm:t>
        <a:bodyPr/>
        <a:lstStyle/>
        <a:p>
          <a:endParaRPr lang="en-US"/>
        </a:p>
      </dgm:t>
    </dgm:pt>
    <dgm:pt modelId="{43156405-0FC2-4346-9750-48C0944D70D0}">
      <dgm:prSet phldrT="[Text]" custT="1"/>
      <dgm:spPr/>
      <dgm:t>
        <a:bodyPr/>
        <a:lstStyle/>
        <a:p>
          <a:r>
            <a:rPr lang="en-US" sz="1400" dirty="0">
              <a:solidFill>
                <a:schemeClr val="tx1"/>
              </a:solidFill>
            </a:rPr>
            <a:t>Transplant ineligible</a:t>
          </a:r>
        </a:p>
      </dgm:t>
    </dgm:pt>
    <dgm:pt modelId="{5021F828-9475-0745-9E86-5067589A450C}" type="parTrans" cxnId="{3669A7A0-3C1F-7E49-9918-E59C3FAFDB25}">
      <dgm:prSet/>
      <dgm:spPr/>
      <dgm:t>
        <a:bodyPr/>
        <a:lstStyle/>
        <a:p>
          <a:endParaRPr lang="en-US"/>
        </a:p>
      </dgm:t>
    </dgm:pt>
    <dgm:pt modelId="{EDAD7688-9CC7-0A42-99D7-FF730F04A1FF}" type="sibTrans" cxnId="{3669A7A0-3C1F-7E49-9918-E59C3FAFDB25}">
      <dgm:prSet/>
      <dgm:spPr/>
      <dgm:t>
        <a:bodyPr/>
        <a:lstStyle/>
        <a:p>
          <a:endParaRPr lang="en-US"/>
        </a:p>
      </dgm:t>
    </dgm:pt>
    <dgm:pt modelId="{E68EC530-6A0C-5345-BB08-BCBA784B5EF8}">
      <dgm:prSet custT="1"/>
      <dgm:spPr/>
      <dgm:t>
        <a:bodyPr/>
        <a:lstStyle/>
        <a:p>
          <a:r>
            <a:rPr lang="en-US" sz="1400" kern="1200" dirty="0">
              <a:solidFill>
                <a:srgbClr val="FF0000"/>
              </a:solidFill>
              <a:latin typeface="Arial"/>
              <a:ea typeface="ＭＳ Ｐゴシック"/>
              <a:cs typeface="ＭＳ Ｐゴシック"/>
            </a:rPr>
            <a:t>Quad induction </a:t>
          </a:r>
        </a:p>
        <a:p>
          <a:r>
            <a:rPr lang="en-US" sz="1400" kern="1200" dirty="0">
              <a:solidFill>
                <a:srgbClr val="FF0000"/>
              </a:solidFill>
              <a:latin typeface="Arial"/>
              <a:ea typeface="ＭＳ Ｐゴシック"/>
              <a:cs typeface="ＭＳ Ｐゴシック"/>
            </a:rPr>
            <a:t>(for all)</a:t>
          </a:r>
        </a:p>
      </dgm:t>
    </dgm:pt>
    <dgm:pt modelId="{12294C8A-F5D5-874C-87C2-45D53B54680A}" type="parTrans" cxnId="{9F824AE0-4371-0B42-904D-4D944060B375}">
      <dgm:prSet/>
      <dgm:spPr/>
      <dgm:t>
        <a:bodyPr/>
        <a:lstStyle/>
        <a:p>
          <a:endParaRPr lang="en-US"/>
        </a:p>
      </dgm:t>
    </dgm:pt>
    <dgm:pt modelId="{51BB3195-5C83-5549-99C8-02C0EB22D6C4}" type="sibTrans" cxnId="{9F824AE0-4371-0B42-904D-4D944060B375}">
      <dgm:prSet/>
      <dgm:spPr/>
      <dgm:t>
        <a:bodyPr/>
        <a:lstStyle/>
        <a:p>
          <a:endParaRPr lang="en-US"/>
        </a:p>
      </dgm:t>
    </dgm:pt>
    <dgm:pt modelId="{37505D0F-D1B8-714E-8AC9-798BFC2CA1D4}">
      <dgm:prSet custT="1"/>
      <dgm:spPr/>
      <dgm:t>
        <a:bodyPr/>
        <a:lstStyle/>
        <a:p>
          <a:r>
            <a:rPr lang="en-US" sz="1400" dirty="0">
              <a:solidFill>
                <a:schemeClr val="tx1"/>
              </a:solidFill>
            </a:rPr>
            <a:t>Dara/Len/</a:t>
          </a:r>
          <a:r>
            <a:rPr lang="en-US" sz="1400" dirty="0" err="1">
              <a:solidFill>
                <a:schemeClr val="tx1"/>
              </a:solidFill>
            </a:rPr>
            <a:t>Dex</a:t>
          </a:r>
          <a:endParaRPr lang="en-US" sz="1400" dirty="0">
            <a:solidFill>
              <a:schemeClr val="tx1"/>
            </a:solidFill>
          </a:endParaRPr>
        </a:p>
        <a:p>
          <a:r>
            <a:rPr lang="en-US" sz="1400" dirty="0">
              <a:solidFill>
                <a:schemeClr val="tx1"/>
              </a:solidFill>
            </a:rPr>
            <a:t>[MAIA]</a:t>
          </a:r>
        </a:p>
      </dgm:t>
    </dgm:pt>
    <dgm:pt modelId="{2ABF15AA-57D8-C04B-886D-49A15FBDA1B5}" type="parTrans" cxnId="{5C0A43BC-AB11-6543-A742-D30721F60D43}">
      <dgm:prSet/>
      <dgm:spPr/>
      <dgm:t>
        <a:bodyPr/>
        <a:lstStyle/>
        <a:p>
          <a:endParaRPr lang="en-US"/>
        </a:p>
      </dgm:t>
    </dgm:pt>
    <dgm:pt modelId="{AFBE8FF6-ECCF-E64E-AF5F-BB7C373F88ED}" type="sibTrans" cxnId="{5C0A43BC-AB11-6543-A742-D30721F60D43}">
      <dgm:prSet/>
      <dgm:spPr/>
      <dgm:t>
        <a:bodyPr/>
        <a:lstStyle/>
        <a:p>
          <a:endParaRPr lang="en-US"/>
        </a:p>
      </dgm:t>
    </dgm:pt>
    <dgm:pt modelId="{1A90A4FC-120C-E244-90AB-4A9F31A9BF19}">
      <dgm:prSet custT="1"/>
      <dgm:spPr/>
      <dgm:t>
        <a:bodyPr/>
        <a:lstStyle/>
        <a:p>
          <a:r>
            <a:rPr lang="en-US" sz="1400" dirty="0">
              <a:solidFill>
                <a:schemeClr val="tx1"/>
              </a:solidFill>
            </a:rPr>
            <a:t>Auto HCT</a:t>
          </a:r>
        </a:p>
      </dgm:t>
    </dgm:pt>
    <dgm:pt modelId="{BF482EB9-87F5-8944-9CBB-4670D3C5252B}" type="parTrans" cxnId="{B836E3D8-C69C-A74F-A278-C9F52DA506E6}">
      <dgm:prSet/>
      <dgm:spPr/>
      <dgm:t>
        <a:bodyPr/>
        <a:lstStyle/>
        <a:p>
          <a:endParaRPr lang="en-US"/>
        </a:p>
      </dgm:t>
    </dgm:pt>
    <dgm:pt modelId="{7706D7D7-D114-9548-AF8B-47DC72FA70AE}" type="sibTrans" cxnId="{B836E3D8-C69C-A74F-A278-C9F52DA506E6}">
      <dgm:prSet/>
      <dgm:spPr/>
      <dgm:t>
        <a:bodyPr/>
        <a:lstStyle/>
        <a:p>
          <a:endParaRPr lang="en-US"/>
        </a:p>
      </dgm:t>
    </dgm:pt>
    <dgm:pt modelId="{E082D94E-7B4B-C941-BFA3-85BA497E7E98}">
      <dgm:prSet custT="1"/>
      <dgm:spPr/>
      <dgm:t>
        <a:bodyPr/>
        <a:lstStyle/>
        <a:p>
          <a:r>
            <a:rPr lang="en-US" sz="1400" dirty="0">
              <a:solidFill>
                <a:srgbClr val="FF0000"/>
              </a:solidFill>
            </a:rPr>
            <a:t>Consolidation</a:t>
          </a:r>
        </a:p>
      </dgm:t>
    </dgm:pt>
    <dgm:pt modelId="{75933E10-FC5F-2E4C-9198-ECDA64E97A9C}" type="parTrans" cxnId="{0FDE0A4B-5BB8-B741-A46E-F90D2B105142}">
      <dgm:prSet/>
      <dgm:spPr/>
      <dgm:t>
        <a:bodyPr/>
        <a:lstStyle/>
        <a:p>
          <a:endParaRPr lang="en-US"/>
        </a:p>
      </dgm:t>
    </dgm:pt>
    <dgm:pt modelId="{35750092-B9E9-094B-8BEF-FF7C7F403377}" type="sibTrans" cxnId="{0FDE0A4B-5BB8-B741-A46E-F90D2B105142}">
      <dgm:prSet/>
      <dgm:spPr/>
      <dgm:t>
        <a:bodyPr/>
        <a:lstStyle/>
        <a:p>
          <a:endParaRPr lang="en-US"/>
        </a:p>
      </dgm:t>
    </dgm:pt>
    <dgm:pt modelId="{8C58A902-0F27-CC4F-83BB-54C6E47407A6}">
      <dgm:prSet custT="1"/>
      <dgm:spPr/>
      <dgm:t>
        <a:bodyPr/>
        <a:lstStyle/>
        <a:p>
          <a:r>
            <a:rPr lang="en-US" sz="1400" dirty="0" err="1">
              <a:solidFill>
                <a:schemeClr val="tx1"/>
              </a:solidFill>
            </a:rPr>
            <a:t>Maint</a:t>
          </a:r>
          <a:endParaRPr lang="en-US" sz="1400" dirty="0">
            <a:solidFill>
              <a:schemeClr val="tx1"/>
            </a:solidFill>
          </a:endParaRPr>
        </a:p>
      </dgm:t>
    </dgm:pt>
    <dgm:pt modelId="{446DF307-F57B-E14A-9DA4-8A1CC3E4060D}" type="parTrans" cxnId="{7A83E503-1FA1-4B48-8985-E195D4D86804}">
      <dgm:prSet/>
      <dgm:spPr/>
      <dgm:t>
        <a:bodyPr/>
        <a:lstStyle/>
        <a:p>
          <a:endParaRPr lang="en-US"/>
        </a:p>
      </dgm:t>
    </dgm:pt>
    <dgm:pt modelId="{79E0F65D-F7AF-1C44-9A63-5FCA1575695E}" type="sibTrans" cxnId="{7A83E503-1FA1-4B48-8985-E195D4D86804}">
      <dgm:prSet/>
      <dgm:spPr/>
      <dgm:t>
        <a:bodyPr/>
        <a:lstStyle/>
        <a:p>
          <a:endParaRPr lang="en-US"/>
        </a:p>
      </dgm:t>
    </dgm:pt>
    <dgm:pt modelId="{F4174042-4192-C840-B39E-12B1BB7C191F}" type="pres">
      <dgm:prSet presAssocID="{F866F363-7CBC-1848-8DE3-D737701BC24E}" presName="Name0" presStyleCnt="0">
        <dgm:presLayoutVars>
          <dgm:chPref val="1"/>
          <dgm:dir/>
          <dgm:animOne val="branch"/>
          <dgm:animLvl val="lvl"/>
          <dgm:resizeHandles val="exact"/>
        </dgm:presLayoutVars>
      </dgm:prSet>
      <dgm:spPr/>
    </dgm:pt>
    <dgm:pt modelId="{ED278E20-FC05-5241-AE65-A01C6D6F6BD5}" type="pres">
      <dgm:prSet presAssocID="{C9E80488-2A4D-574B-B441-6A78D390FF09}" presName="root1" presStyleCnt="0"/>
      <dgm:spPr/>
    </dgm:pt>
    <dgm:pt modelId="{DF3F9FB3-F403-554A-A016-6BF6172369D3}" type="pres">
      <dgm:prSet presAssocID="{C9E80488-2A4D-574B-B441-6A78D390FF09}" presName="LevelOneTextNode" presStyleLbl="node0" presStyleIdx="0" presStyleCnt="1" custLinFactX="-100000" custLinFactNeighborX="-180146" custLinFactNeighborY="-261">
        <dgm:presLayoutVars>
          <dgm:chPref val="3"/>
        </dgm:presLayoutVars>
      </dgm:prSet>
      <dgm:spPr/>
    </dgm:pt>
    <dgm:pt modelId="{4EAB209F-13CC-4644-B58E-69341D77E81C}" type="pres">
      <dgm:prSet presAssocID="{C9E80488-2A4D-574B-B441-6A78D390FF09}" presName="level2hierChild" presStyleCnt="0"/>
      <dgm:spPr/>
    </dgm:pt>
    <dgm:pt modelId="{87FD6CE2-0165-E945-B77B-4E10F77D3F9A}" type="pres">
      <dgm:prSet presAssocID="{13505DF0-701C-4B42-8766-22064A4A533A}" presName="conn2-1" presStyleLbl="parChTrans1D2" presStyleIdx="0" presStyleCnt="2"/>
      <dgm:spPr/>
    </dgm:pt>
    <dgm:pt modelId="{4781E8A9-AA98-8E46-87B1-F206664F7771}" type="pres">
      <dgm:prSet presAssocID="{13505DF0-701C-4B42-8766-22064A4A533A}" presName="connTx" presStyleLbl="parChTrans1D2" presStyleIdx="0" presStyleCnt="2"/>
      <dgm:spPr/>
    </dgm:pt>
    <dgm:pt modelId="{2B6130BD-6795-7F43-A969-FB5671D0927C}" type="pres">
      <dgm:prSet presAssocID="{714FBDAA-491F-644F-AF36-8182B3F9FFDF}" presName="root2" presStyleCnt="0"/>
      <dgm:spPr/>
    </dgm:pt>
    <dgm:pt modelId="{F67B3C56-FB35-2248-BA4A-3500CF3266F4}" type="pres">
      <dgm:prSet presAssocID="{714FBDAA-491F-644F-AF36-8182B3F9FFDF}" presName="LevelTwoTextNode" presStyleLbl="node2" presStyleIdx="0" presStyleCnt="2" custScaleX="57842" custLinFactY="-17200" custLinFactNeighborX="-70044" custLinFactNeighborY="-100000">
        <dgm:presLayoutVars>
          <dgm:chPref val="3"/>
        </dgm:presLayoutVars>
      </dgm:prSet>
      <dgm:spPr/>
    </dgm:pt>
    <dgm:pt modelId="{91837E3A-C5EB-9F4C-AA0D-E14A20DA305C}" type="pres">
      <dgm:prSet presAssocID="{714FBDAA-491F-644F-AF36-8182B3F9FFDF}" presName="level3hierChild" presStyleCnt="0"/>
      <dgm:spPr/>
    </dgm:pt>
    <dgm:pt modelId="{B6E1AFF9-2A32-CD47-8CB5-B4C4ECD426E8}" type="pres">
      <dgm:prSet presAssocID="{12294C8A-F5D5-874C-87C2-45D53B54680A}" presName="conn2-1" presStyleLbl="parChTrans1D3" presStyleIdx="0" presStyleCnt="2"/>
      <dgm:spPr/>
    </dgm:pt>
    <dgm:pt modelId="{80DAD856-0F7C-CE41-87E1-9C3061CA0F54}" type="pres">
      <dgm:prSet presAssocID="{12294C8A-F5D5-874C-87C2-45D53B54680A}" presName="connTx" presStyleLbl="parChTrans1D3" presStyleIdx="0" presStyleCnt="2"/>
      <dgm:spPr/>
    </dgm:pt>
    <dgm:pt modelId="{F2C470CB-24C5-B84E-993C-EE2D21183A85}" type="pres">
      <dgm:prSet presAssocID="{E68EC530-6A0C-5345-BB08-BCBA784B5EF8}" presName="root2" presStyleCnt="0"/>
      <dgm:spPr/>
    </dgm:pt>
    <dgm:pt modelId="{6D027A1A-AF29-1544-B68D-0F391C8DAA31}" type="pres">
      <dgm:prSet presAssocID="{E68EC530-6A0C-5345-BB08-BCBA784B5EF8}" presName="LevelTwoTextNode" presStyleLbl="node3" presStyleIdx="0" presStyleCnt="2" custScaleX="72647" custLinFactY="-16817" custLinFactNeighborX="-83040" custLinFactNeighborY="-100000">
        <dgm:presLayoutVars>
          <dgm:chPref val="3"/>
        </dgm:presLayoutVars>
      </dgm:prSet>
      <dgm:spPr/>
    </dgm:pt>
    <dgm:pt modelId="{C0848095-00D2-2F45-B505-4709C8E38D8D}" type="pres">
      <dgm:prSet presAssocID="{E68EC530-6A0C-5345-BB08-BCBA784B5EF8}" presName="level3hierChild" presStyleCnt="0"/>
      <dgm:spPr/>
    </dgm:pt>
    <dgm:pt modelId="{7E5D832B-115B-8842-B17F-D893CF5BB7D3}" type="pres">
      <dgm:prSet presAssocID="{BF482EB9-87F5-8944-9CBB-4670D3C5252B}" presName="conn2-1" presStyleLbl="parChTrans1D4" presStyleIdx="0" presStyleCnt="3"/>
      <dgm:spPr/>
    </dgm:pt>
    <dgm:pt modelId="{97C9C8D1-3CF0-3049-8B00-EB94686D2FAF}" type="pres">
      <dgm:prSet presAssocID="{BF482EB9-87F5-8944-9CBB-4670D3C5252B}" presName="connTx" presStyleLbl="parChTrans1D4" presStyleIdx="0" presStyleCnt="3"/>
      <dgm:spPr/>
    </dgm:pt>
    <dgm:pt modelId="{81A4038C-69C1-2A4C-858A-DB75C565E67D}" type="pres">
      <dgm:prSet presAssocID="{1A90A4FC-120C-E244-90AB-4A9F31A9BF19}" presName="root2" presStyleCnt="0"/>
      <dgm:spPr/>
    </dgm:pt>
    <dgm:pt modelId="{52634E45-0496-BB42-9321-A21271CAE9EA}" type="pres">
      <dgm:prSet presAssocID="{1A90A4FC-120C-E244-90AB-4A9F31A9BF19}" presName="LevelTwoTextNode" presStyleLbl="node4" presStyleIdx="0" presStyleCnt="3" custScaleX="29077" custLinFactY="-16988" custLinFactNeighborX="-95509" custLinFactNeighborY="-100000">
        <dgm:presLayoutVars>
          <dgm:chPref val="3"/>
        </dgm:presLayoutVars>
      </dgm:prSet>
      <dgm:spPr/>
    </dgm:pt>
    <dgm:pt modelId="{B21AB767-CB82-994E-BBE8-61426057797D}" type="pres">
      <dgm:prSet presAssocID="{1A90A4FC-120C-E244-90AB-4A9F31A9BF19}" presName="level3hierChild" presStyleCnt="0"/>
      <dgm:spPr/>
    </dgm:pt>
    <dgm:pt modelId="{649DFC49-5F52-6C4D-ABE9-E4861A2401B9}" type="pres">
      <dgm:prSet presAssocID="{75933E10-FC5F-2E4C-9198-ECDA64E97A9C}" presName="conn2-1" presStyleLbl="parChTrans1D4" presStyleIdx="1" presStyleCnt="3"/>
      <dgm:spPr/>
    </dgm:pt>
    <dgm:pt modelId="{4B9894F4-27AA-4F4B-994B-6E33E3EA40BB}" type="pres">
      <dgm:prSet presAssocID="{75933E10-FC5F-2E4C-9198-ECDA64E97A9C}" presName="connTx" presStyleLbl="parChTrans1D4" presStyleIdx="1" presStyleCnt="3"/>
      <dgm:spPr/>
    </dgm:pt>
    <dgm:pt modelId="{F2ECE340-6320-0C4C-B315-8724A684DA3B}" type="pres">
      <dgm:prSet presAssocID="{E082D94E-7B4B-C941-BFA3-85BA497E7E98}" presName="root2" presStyleCnt="0"/>
      <dgm:spPr/>
    </dgm:pt>
    <dgm:pt modelId="{C6A7E869-41BF-864D-80F6-A3E525F395C5}" type="pres">
      <dgm:prSet presAssocID="{E082D94E-7B4B-C941-BFA3-85BA497E7E98}" presName="LevelTwoTextNode" presStyleLbl="node4" presStyleIdx="1" presStyleCnt="3" custScaleX="38304" custLinFactX="-6820" custLinFactY="-16335" custLinFactNeighborX="-100000" custLinFactNeighborY="-100000">
        <dgm:presLayoutVars>
          <dgm:chPref val="3"/>
        </dgm:presLayoutVars>
      </dgm:prSet>
      <dgm:spPr/>
    </dgm:pt>
    <dgm:pt modelId="{D0C3AA59-9514-5D44-825A-7B65ABD49656}" type="pres">
      <dgm:prSet presAssocID="{E082D94E-7B4B-C941-BFA3-85BA497E7E98}" presName="level3hierChild" presStyleCnt="0"/>
      <dgm:spPr/>
    </dgm:pt>
    <dgm:pt modelId="{861A82FE-9DA1-DB40-A630-01207073CF69}" type="pres">
      <dgm:prSet presAssocID="{446DF307-F57B-E14A-9DA4-8A1CC3E4060D}" presName="conn2-1" presStyleLbl="parChTrans1D4" presStyleIdx="2" presStyleCnt="3"/>
      <dgm:spPr/>
    </dgm:pt>
    <dgm:pt modelId="{E5649D7D-7EC7-A64B-A890-1EC2EEA91DC3}" type="pres">
      <dgm:prSet presAssocID="{446DF307-F57B-E14A-9DA4-8A1CC3E4060D}" presName="connTx" presStyleLbl="parChTrans1D4" presStyleIdx="2" presStyleCnt="3"/>
      <dgm:spPr/>
    </dgm:pt>
    <dgm:pt modelId="{14C8BF10-6E28-384C-A9F7-0F878A1A3C18}" type="pres">
      <dgm:prSet presAssocID="{8C58A902-0F27-CC4F-83BB-54C6E47407A6}" presName="root2" presStyleCnt="0"/>
      <dgm:spPr/>
    </dgm:pt>
    <dgm:pt modelId="{3E08C9BC-C6AB-774B-A85C-569750BB071D}" type="pres">
      <dgm:prSet presAssocID="{8C58A902-0F27-CC4F-83BB-54C6E47407A6}" presName="LevelTwoTextNode" presStyleLbl="node4" presStyleIdx="2" presStyleCnt="3" custFlipHor="0" custScaleX="32146" custLinFactX="-17262" custLinFactY="-16934" custLinFactNeighborX="-100000" custLinFactNeighborY="-100000">
        <dgm:presLayoutVars>
          <dgm:chPref val="3"/>
        </dgm:presLayoutVars>
      </dgm:prSet>
      <dgm:spPr/>
    </dgm:pt>
    <dgm:pt modelId="{4BCBDB4A-702B-3B44-AF17-6A57F595DB34}" type="pres">
      <dgm:prSet presAssocID="{8C58A902-0F27-CC4F-83BB-54C6E47407A6}" presName="level3hierChild" presStyleCnt="0"/>
      <dgm:spPr/>
    </dgm:pt>
    <dgm:pt modelId="{32108109-3A94-4C41-BD59-90E712BE17F9}" type="pres">
      <dgm:prSet presAssocID="{5021F828-9475-0745-9E86-5067589A450C}" presName="conn2-1" presStyleLbl="parChTrans1D2" presStyleIdx="1" presStyleCnt="2"/>
      <dgm:spPr/>
    </dgm:pt>
    <dgm:pt modelId="{0EC3AD3F-0271-8944-B224-8E63E2577E6C}" type="pres">
      <dgm:prSet presAssocID="{5021F828-9475-0745-9E86-5067589A450C}" presName="connTx" presStyleLbl="parChTrans1D2" presStyleIdx="1" presStyleCnt="2"/>
      <dgm:spPr/>
    </dgm:pt>
    <dgm:pt modelId="{7DA686EA-9C72-0248-A20C-34FE47FEF66A}" type="pres">
      <dgm:prSet presAssocID="{43156405-0FC2-4346-9750-48C0944D70D0}" presName="root2" presStyleCnt="0"/>
      <dgm:spPr/>
    </dgm:pt>
    <dgm:pt modelId="{881DAC50-B556-F84E-A078-C9FE245BDEA6}" type="pres">
      <dgm:prSet presAssocID="{43156405-0FC2-4346-9750-48C0944D70D0}" presName="LevelTwoTextNode" presStyleLbl="node2" presStyleIdx="1" presStyleCnt="2" custScaleX="60295" custLinFactNeighborX="-70417" custLinFactNeighborY="98888">
        <dgm:presLayoutVars>
          <dgm:chPref val="3"/>
        </dgm:presLayoutVars>
      </dgm:prSet>
      <dgm:spPr/>
    </dgm:pt>
    <dgm:pt modelId="{EAFEAC30-EF8D-1C4D-BFC3-04D28006C49A}" type="pres">
      <dgm:prSet presAssocID="{43156405-0FC2-4346-9750-48C0944D70D0}" presName="level3hierChild" presStyleCnt="0"/>
      <dgm:spPr/>
    </dgm:pt>
    <dgm:pt modelId="{5378CD69-907A-9F4D-89AF-60E82A4CB56E}" type="pres">
      <dgm:prSet presAssocID="{2ABF15AA-57D8-C04B-886D-49A15FBDA1B5}" presName="conn2-1" presStyleLbl="parChTrans1D3" presStyleIdx="1" presStyleCnt="2"/>
      <dgm:spPr/>
    </dgm:pt>
    <dgm:pt modelId="{295A7774-88EF-144B-86C8-82CE10ACAF09}" type="pres">
      <dgm:prSet presAssocID="{2ABF15AA-57D8-C04B-886D-49A15FBDA1B5}" presName="connTx" presStyleLbl="parChTrans1D3" presStyleIdx="1" presStyleCnt="2"/>
      <dgm:spPr/>
    </dgm:pt>
    <dgm:pt modelId="{6AD8EB42-BC9E-B64B-ADBB-092261C71A0C}" type="pres">
      <dgm:prSet presAssocID="{37505D0F-D1B8-714E-8AC9-798BFC2CA1D4}" presName="root2" presStyleCnt="0"/>
      <dgm:spPr/>
    </dgm:pt>
    <dgm:pt modelId="{05CEA6E9-BF4D-5148-B0F3-D0CC48D633FE}" type="pres">
      <dgm:prSet presAssocID="{37505D0F-D1B8-714E-8AC9-798BFC2CA1D4}" presName="LevelTwoTextNode" presStyleLbl="node3" presStyleIdx="1" presStyleCnt="2" custScaleX="162235" custScaleY="96267" custLinFactNeighborX="-79915" custLinFactNeighborY="98253">
        <dgm:presLayoutVars>
          <dgm:chPref val="3"/>
        </dgm:presLayoutVars>
      </dgm:prSet>
      <dgm:spPr/>
    </dgm:pt>
    <dgm:pt modelId="{D817693A-24A0-D84A-B874-36DC20E7F0D9}" type="pres">
      <dgm:prSet presAssocID="{37505D0F-D1B8-714E-8AC9-798BFC2CA1D4}" presName="level3hierChild" presStyleCnt="0"/>
      <dgm:spPr/>
    </dgm:pt>
  </dgm:ptLst>
  <dgm:cxnLst>
    <dgm:cxn modelId="{7A83E503-1FA1-4B48-8985-E195D4D86804}" srcId="{E082D94E-7B4B-C941-BFA3-85BA497E7E98}" destId="{8C58A902-0F27-CC4F-83BB-54C6E47407A6}" srcOrd="0" destOrd="0" parTransId="{446DF307-F57B-E14A-9DA4-8A1CC3E4060D}" sibTransId="{79E0F65D-F7AF-1C44-9A63-5FCA1575695E}"/>
    <dgm:cxn modelId="{18D0E405-5CA1-874C-8112-349C124B3499}" type="presOf" srcId="{2ABF15AA-57D8-C04B-886D-49A15FBDA1B5}" destId="{295A7774-88EF-144B-86C8-82CE10ACAF09}" srcOrd="1" destOrd="0" presId="urn:microsoft.com/office/officeart/2008/layout/HorizontalMultiLevelHierarchy"/>
    <dgm:cxn modelId="{F501040F-D83D-C348-BA58-B19BE1527E14}" type="presOf" srcId="{446DF307-F57B-E14A-9DA4-8A1CC3E4060D}" destId="{E5649D7D-7EC7-A64B-A890-1EC2EEA91DC3}" srcOrd="1" destOrd="0" presId="urn:microsoft.com/office/officeart/2008/layout/HorizontalMultiLevelHierarchy"/>
    <dgm:cxn modelId="{425EFF28-8238-8847-A909-EA33E7B4E1BD}" type="presOf" srcId="{75933E10-FC5F-2E4C-9198-ECDA64E97A9C}" destId="{4B9894F4-27AA-4F4B-994B-6E33E3EA40BB}" srcOrd="1" destOrd="0" presId="urn:microsoft.com/office/officeart/2008/layout/HorizontalMultiLevelHierarchy"/>
    <dgm:cxn modelId="{C607B92A-794E-D64B-BD97-3AC5D5718738}" type="presOf" srcId="{BF482EB9-87F5-8944-9CBB-4670D3C5252B}" destId="{97C9C8D1-3CF0-3049-8B00-EB94686D2FAF}" srcOrd="1" destOrd="0" presId="urn:microsoft.com/office/officeart/2008/layout/HorizontalMultiLevelHierarchy"/>
    <dgm:cxn modelId="{767AF32C-85D5-BB44-AF0F-82D2D4DE33BA}" type="presOf" srcId="{13505DF0-701C-4B42-8766-22064A4A533A}" destId="{87FD6CE2-0165-E945-B77B-4E10F77D3F9A}" srcOrd="0" destOrd="0" presId="urn:microsoft.com/office/officeart/2008/layout/HorizontalMultiLevelHierarchy"/>
    <dgm:cxn modelId="{CC9AA62E-8A6D-624A-9E50-66DBF7C29ACF}" type="presOf" srcId="{2ABF15AA-57D8-C04B-886D-49A15FBDA1B5}" destId="{5378CD69-907A-9F4D-89AF-60E82A4CB56E}" srcOrd="0" destOrd="0" presId="urn:microsoft.com/office/officeart/2008/layout/HorizontalMultiLevelHierarchy"/>
    <dgm:cxn modelId="{1574545D-D77D-544C-A23D-7A0D5B8B4562}" type="presOf" srcId="{43156405-0FC2-4346-9750-48C0944D70D0}" destId="{881DAC50-B556-F84E-A078-C9FE245BDEA6}" srcOrd="0" destOrd="0" presId="urn:microsoft.com/office/officeart/2008/layout/HorizontalMultiLevelHierarchy"/>
    <dgm:cxn modelId="{5F35E966-BCB2-6344-8F23-C0B461FE3293}" type="presOf" srcId="{12294C8A-F5D5-874C-87C2-45D53B54680A}" destId="{80DAD856-0F7C-CE41-87E1-9C3061CA0F54}" srcOrd="1" destOrd="0" presId="urn:microsoft.com/office/officeart/2008/layout/HorizontalMultiLevelHierarchy"/>
    <dgm:cxn modelId="{0FDE0A4B-5BB8-B741-A46E-F90D2B105142}" srcId="{1A90A4FC-120C-E244-90AB-4A9F31A9BF19}" destId="{E082D94E-7B4B-C941-BFA3-85BA497E7E98}" srcOrd="0" destOrd="0" parTransId="{75933E10-FC5F-2E4C-9198-ECDA64E97A9C}" sibTransId="{35750092-B9E9-094B-8BEF-FF7C7F403377}"/>
    <dgm:cxn modelId="{083E5851-83C0-EA46-88DA-E02D35F67D94}" type="presOf" srcId="{5021F828-9475-0745-9E86-5067589A450C}" destId="{0EC3AD3F-0271-8944-B224-8E63E2577E6C}" srcOrd="1" destOrd="0" presId="urn:microsoft.com/office/officeart/2008/layout/HorizontalMultiLevelHierarchy"/>
    <dgm:cxn modelId="{C93AE677-3DEC-D546-8E73-B5AC93115C0A}" type="presOf" srcId="{C9E80488-2A4D-574B-B441-6A78D390FF09}" destId="{DF3F9FB3-F403-554A-A016-6BF6172369D3}" srcOrd="0" destOrd="0" presId="urn:microsoft.com/office/officeart/2008/layout/HorizontalMultiLevelHierarchy"/>
    <dgm:cxn modelId="{770DAD78-ACAE-4348-B5C4-F5BAD26DCD64}" type="presOf" srcId="{E68EC530-6A0C-5345-BB08-BCBA784B5EF8}" destId="{6D027A1A-AF29-1544-B68D-0F391C8DAA31}" srcOrd="0" destOrd="0" presId="urn:microsoft.com/office/officeart/2008/layout/HorizontalMultiLevelHierarchy"/>
    <dgm:cxn modelId="{794FEA58-C53B-9845-906C-2701EF5466B6}" type="presOf" srcId="{BF482EB9-87F5-8944-9CBB-4670D3C5252B}" destId="{7E5D832B-115B-8842-B17F-D893CF5BB7D3}" srcOrd="0" destOrd="0" presId="urn:microsoft.com/office/officeart/2008/layout/HorizontalMultiLevelHierarchy"/>
    <dgm:cxn modelId="{E9C7BB59-0EE5-6747-8D93-4127F1D933B2}" type="presOf" srcId="{1A90A4FC-120C-E244-90AB-4A9F31A9BF19}" destId="{52634E45-0496-BB42-9321-A21271CAE9EA}" srcOrd="0" destOrd="0" presId="urn:microsoft.com/office/officeart/2008/layout/HorizontalMultiLevelHierarchy"/>
    <dgm:cxn modelId="{A0DED68A-E009-BF49-817D-BFCC01A9EB91}" type="presOf" srcId="{446DF307-F57B-E14A-9DA4-8A1CC3E4060D}" destId="{861A82FE-9DA1-DB40-A630-01207073CF69}" srcOrd="0" destOrd="0" presId="urn:microsoft.com/office/officeart/2008/layout/HorizontalMultiLevelHierarchy"/>
    <dgm:cxn modelId="{BFC0D58E-97CD-8A4C-8229-AB8D922724E5}" srcId="{C9E80488-2A4D-574B-B441-6A78D390FF09}" destId="{714FBDAA-491F-644F-AF36-8182B3F9FFDF}" srcOrd="0" destOrd="0" parTransId="{13505DF0-701C-4B42-8766-22064A4A533A}" sibTransId="{20230C7C-8ADD-1F4F-A57E-E80F5A8E2485}"/>
    <dgm:cxn modelId="{BD019A91-D25A-1A4B-9A24-D121145A269D}" type="presOf" srcId="{714FBDAA-491F-644F-AF36-8182B3F9FFDF}" destId="{F67B3C56-FB35-2248-BA4A-3500CF3266F4}" srcOrd="0" destOrd="0" presId="urn:microsoft.com/office/officeart/2008/layout/HorizontalMultiLevelHierarchy"/>
    <dgm:cxn modelId="{D98DE79B-61C1-C042-8B76-AC6AE3CD3220}" type="presOf" srcId="{75933E10-FC5F-2E4C-9198-ECDA64E97A9C}" destId="{649DFC49-5F52-6C4D-ABE9-E4861A2401B9}" srcOrd="0" destOrd="0" presId="urn:microsoft.com/office/officeart/2008/layout/HorizontalMultiLevelHierarchy"/>
    <dgm:cxn modelId="{DF1B3E9F-7EEE-744F-926E-325660A93E72}" type="presOf" srcId="{12294C8A-F5D5-874C-87C2-45D53B54680A}" destId="{B6E1AFF9-2A32-CD47-8CB5-B4C4ECD426E8}" srcOrd="0" destOrd="0" presId="urn:microsoft.com/office/officeart/2008/layout/HorizontalMultiLevelHierarchy"/>
    <dgm:cxn modelId="{3669A7A0-3C1F-7E49-9918-E59C3FAFDB25}" srcId="{C9E80488-2A4D-574B-B441-6A78D390FF09}" destId="{43156405-0FC2-4346-9750-48C0944D70D0}" srcOrd="1" destOrd="0" parTransId="{5021F828-9475-0745-9E86-5067589A450C}" sibTransId="{EDAD7688-9CC7-0A42-99D7-FF730F04A1FF}"/>
    <dgm:cxn modelId="{49366AAB-A89A-5643-83AB-C299D50D2643}" type="presOf" srcId="{13505DF0-701C-4B42-8766-22064A4A533A}" destId="{4781E8A9-AA98-8E46-87B1-F206664F7771}" srcOrd="1" destOrd="0" presId="urn:microsoft.com/office/officeart/2008/layout/HorizontalMultiLevelHierarchy"/>
    <dgm:cxn modelId="{5C0A43BC-AB11-6543-A742-D30721F60D43}" srcId="{43156405-0FC2-4346-9750-48C0944D70D0}" destId="{37505D0F-D1B8-714E-8AC9-798BFC2CA1D4}" srcOrd="0" destOrd="0" parTransId="{2ABF15AA-57D8-C04B-886D-49A15FBDA1B5}" sibTransId="{AFBE8FF6-ECCF-E64E-AF5F-BB7C373F88ED}"/>
    <dgm:cxn modelId="{71174FCF-0301-9D42-A038-3214404F8413}" type="presOf" srcId="{F866F363-7CBC-1848-8DE3-D737701BC24E}" destId="{F4174042-4192-C840-B39E-12B1BB7C191F}" srcOrd="0" destOrd="0" presId="urn:microsoft.com/office/officeart/2008/layout/HorizontalMultiLevelHierarchy"/>
    <dgm:cxn modelId="{B836E3D8-C69C-A74F-A278-C9F52DA506E6}" srcId="{E68EC530-6A0C-5345-BB08-BCBA784B5EF8}" destId="{1A90A4FC-120C-E244-90AB-4A9F31A9BF19}" srcOrd="0" destOrd="0" parTransId="{BF482EB9-87F5-8944-9CBB-4670D3C5252B}" sibTransId="{7706D7D7-D114-9548-AF8B-47DC72FA70AE}"/>
    <dgm:cxn modelId="{82542FD9-8FBB-3B45-B680-95FDE30E2C8F}" type="presOf" srcId="{37505D0F-D1B8-714E-8AC9-798BFC2CA1D4}" destId="{05CEA6E9-BF4D-5148-B0F3-D0CC48D633FE}" srcOrd="0" destOrd="0" presId="urn:microsoft.com/office/officeart/2008/layout/HorizontalMultiLevelHierarchy"/>
    <dgm:cxn modelId="{8F3ABBDA-E97F-3349-8EB5-8CB9C541A954}" type="presOf" srcId="{8C58A902-0F27-CC4F-83BB-54C6E47407A6}" destId="{3E08C9BC-C6AB-774B-A85C-569750BB071D}" srcOrd="0" destOrd="0" presId="urn:microsoft.com/office/officeart/2008/layout/HorizontalMultiLevelHierarchy"/>
    <dgm:cxn modelId="{9F824AE0-4371-0B42-904D-4D944060B375}" srcId="{714FBDAA-491F-644F-AF36-8182B3F9FFDF}" destId="{E68EC530-6A0C-5345-BB08-BCBA784B5EF8}" srcOrd="0" destOrd="0" parTransId="{12294C8A-F5D5-874C-87C2-45D53B54680A}" sibTransId="{51BB3195-5C83-5549-99C8-02C0EB22D6C4}"/>
    <dgm:cxn modelId="{F083DEE0-F7A6-AA4C-89B0-3A985B19E5CC}" srcId="{F866F363-7CBC-1848-8DE3-D737701BC24E}" destId="{C9E80488-2A4D-574B-B441-6A78D390FF09}" srcOrd="0" destOrd="0" parTransId="{CB185925-1AC3-8046-BF9A-D4700A0A5B99}" sibTransId="{0752628C-E23C-7D4B-946A-B278FBE8DE1B}"/>
    <dgm:cxn modelId="{80E585E3-BAAE-F843-A135-698731BE7DC7}" type="presOf" srcId="{E082D94E-7B4B-C941-BFA3-85BA497E7E98}" destId="{C6A7E869-41BF-864D-80F6-A3E525F395C5}" srcOrd="0" destOrd="0" presId="urn:microsoft.com/office/officeart/2008/layout/HorizontalMultiLevelHierarchy"/>
    <dgm:cxn modelId="{F08F42F2-287F-884C-83B8-591D41F3F12E}" type="presOf" srcId="{5021F828-9475-0745-9E86-5067589A450C}" destId="{32108109-3A94-4C41-BD59-90E712BE17F9}" srcOrd="0" destOrd="0" presId="urn:microsoft.com/office/officeart/2008/layout/HorizontalMultiLevelHierarchy"/>
    <dgm:cxn modelId="{6265BEBB-D867-AE45-9097-88E933A813B5}" type="presParOf" srcId="{F4174042-4192-C840-B39E-12B1BB7C191F}" destId="{ED278E20-FC05-5241-AE65-A01C6D6F6BD5}" srcOrd="0" destOrd="0" presId="urn:microsoft.com/office/officeart/2008/layout/HorizontalMultiLevelHierarchy"/>
    <dgm:cxn modelId="{FF94A1EC-A619-8C4D-A169-E39DF0C4F61C}" type="presParOf" srcId="{ED278E20-FC05-5241-AE65-A01C6D6F6BD5}" destId="{DF3F9FB3-F403-554A-A016-6BF6172369D3}" srcOrd="0" destOrd="0" presId="urn:microsoft.com/office/officeart/2008/layout/HorizontalMultiLevelHierarchy"/>
    <dgm:cxn modelId="{B57987C4-70F0-8A48-8A85-B376D7F09953}" type="presParOf" srcId="{ED278E20-FC05-5241-AE65-A01C6D6F6BD5}" destId="{4EAB209F-13CC-4644-B58E-69341D77E81C}" srcOrd="1" destOrd="0" presId="urn:microsoft.com/office/officeart/2008/layout/HorizontalMultiLevelHierarchy"/>
    <dgm:cxn modelId="{805F46C9-D1B4-A24C-93EB-54F9D2B549E7}" type="presParOf" srcId="{4EAB209F-13CC-4644-B58E-69341D77E81C}" destId="{87FD6CE2-0165-E945-B77B-4E10F77D3F9A}" srcOrd="0" destOrd="0" presId="urn:microsoft.com/office/officeart/2008/layout/HorizontalMultiLevelHierarchy"/>
    <dgm:cxn modelId="{AD9C6DB7-9205-AA41-8D15-3538C321833C}" type="presParOf" srcId="{87FD6CE2-0165-E945-B77B-4E10F77D3F9A}" destId="{4781E8A9-AA98-8E46-87B1-F206664F7771}" srcOrd="0" destOrd="0" presId="urn:microsoft.com/office/officeart/2008/layout/HorizontalMultiLevelHierarchy"/>
    <dgm:cxn modelId="{FE4A588C-6B02-F149-8BD2-BF763B31D3F4}" type="presParOf" srcId="{4EAB209F-13CC-4644-B58E-69341D77E81C}" destId="{2B6130BD-6795-7F43-A969-FB5671D0927C}" srcOrd="1" destOrd="0" presId="urn:microsoft.com/office/officeart/2008/layout/HorizontalMultiLevelHierarchy"/>
    <dgm:cxn modelId="{1E6BC359-7118-1243-BB9F-77FD63566B0C}" type="presParOf" srcId="{2B6130BD-6795-7F43-A969-FB5671D0927C}" destId="{F67B3C56-FB35-2248-BA4A-3500CF3266F4}" srcOrd="0" destOrd="0" presId="urn:microsoft.com/office/officeart/2008/layout/HorizontalMultiLevelHierarchy"/>
    <dgm:cxn modelId="{93FDDD2E-F97C-874E-8673-EC33C05D5F09}" type="presParOf" srcId="{2B6130BD-6795-7F43-A969-FB5671D0927C}" destId="{91837E3A-C5EB-9F4C-AA0D-E14A20DA305C}" srcOrd="1" destOrd="0" presId="urn:microsoft.com/office/officeart/2008/layout/HorizontalMultiLevelHierarchy"/>
    <dgm:cxn modelId="{B36CDF11-AD95-B548-90D1-D1406ACEA875}" type="presParOf" srcId="{91837E3A-C5EB-9F4C-AA0D-E14A20DA305C}" destId="{B6E1AFF9-2A32-CD47-8CB5-B4C4ECD426E8}" srcOrd="0" destOrd="0" presId="urn:microsoft.com/office/officeart/2008/layout/HorizontalMultiLevelHierarchy"/>
    <dgm:cxn modelId="{602FE543-09F8-5B45-888E-AEC2095D0B36}" type="presParOf" srcId="{B6E1AFF9-2A32-CD47-8CB5-B4C4ECD426E8}" destId="{80DAD856-0F7C-CE41-87E1-9C3061CA0F54}" srcOrd="0" destOrd="0" presId="urn:microsoft.com/office/officeart/2008/layout/HorizontalMultiLevelHierarchy"/>
    <dgm:cxn modelId="{A5643EE8-7274-9F44-A48C-B3465F34D23E}" type="presParOf" srcId="{91837E3A-C5EB-9F4C-AA0D-E14A20DA305C}" destId="{F2C470CB-24C5-B84E-993C-EE2D21183A85}" srcOrd="1" destOrd="0" presId="urn:microsoft.com/office/officeart/2008/layout/HorizontalMultiLevelHierarchy"/>
    <dgm:cxn modelId="{7CC99F42-F691-1B42-985E-DB46113550EA}" type="presParOf" srcId="{F2C470CB-24C5-B84E-993C-EE2D21183A85}" destId="{6D027A1A-AF29-1544-B68D-0F391C8DAA31}" srcOrd="0" destOrd="0" presId="urn:microsoft.com/office/officeart/2008/layout/HorizontalMultiLevelHierarchy"/>
    <dgm:cxn modelId="{1D4860E9-A9CC-AF4F-B24F-57A1357AB996}" type="presParOf" srcId="{F2C470CB-24C5-B84E-993C-EE2D21183A85}" destId="{C0848095-00D2-2F45-B505-4709C8E38D8D}" srcOrd="1" destOrd="0" presId="urn:microsoft.com/office/officeart/2008/layout/HorizontalMultiLevelHierarchy"/>
    <dgm:cxn modelId="{0AE91ACB-7E5A-2B46-86E4-690EB25BC8B2}" type="presParOf" srcId="{C0848095-00D2-2F45-B505-4709C8E38D8D}" destId="{7E5D832B-115B-8842-B17F-D893CF5BB7D3}" srcOrd="0" destOrd="0" presId="urn:microsoft.com/office/officeart/2008/layout/HorizontalMultiLevelHierarchy"/>
    <dgm:cxn modelId="{4F464116-6D99-D84F-95A9-32B16AC99AFB}" type="presParOf" srcId="{7E5D832B-115B-8842-B17F-D893CF5BB7D3}" destId="{97C9C8D1-3CF0-3049-8B00-EB94686D2FAF}" srcOrd="0" destOrd="0" presId="urn:microsoft.com/office/officeart/2008/layout/HorizontalMultiLevelHierarchy"/>
    <dgm:cxn modelId="{FD1E3474-D9C3-4349-9FB0-DE2C0A70B038}" type="presParOf" srcId="{C0848095-00D2-2F45-B505-4709C8E38D8D}" destId="{81A4038C-69C1-2A4C-858A-DB75C565E67D}" srcOrd="1" destOrd="0" presId="urn:microsoft.com/office/officeart/2008/layout/HorizontalMultiLevelHierarchy"/>
    <dgm:cxn modelId="{59B53C04-225B-474B-8855-494A328FD70B}" type="presParOf" srcId="{81A4038C-69C1-2A4C-858A-DB75C565E67D}" destId="{52634E45-0496-BB42-9321-A21271CAE9EA}" srcOrd="0" destOrd="0" presId="urn:microsoft.com/office/officeart/2008/layout/HorizontalMultiLevelHierarchy"/>
    <dgm:cxn modelId="{327319D2-ABFF-0046-ACCB-E0C218C2192B}" type="presParOf" srcId="{81A4038C-69C1-2A4C-858A-DB75C565E67D}" destId="{B21AB767-CB82-994E-BBE8-61426057797D}" srcOrd="1" destOrd="0" presId="urn:microsoft.com/office/officeart/2008/layout/HorizontalMultiLevelHierarchy"/>
    <dgm:cxn modelId="{F0D69A9E-6F0D-364B-B837-D0EE6A48EE57}" type="presParOf" srcId="{B21AB767-CB82-994E-BBE8-61426057797D}" destId="{649DFC49-5F52-6C4D-ABE9-E4861A2401B9}" srcOrd="0" destOrd="0" presId="urn:microsoft.com/office/officeart/2008/layout/HorizontalMultiLevelHierarchy"/>
    <dgm:cxn modelId="{3ADF24AA-884B-4348-92FC-0A6FA8ACA97C}" type="presParOf" srcId="{649DFC49-5F52-6C4D-ABE9-E4861A2401B9}" destId="{4B9894F4-27AA-4F4B-994B-6E33E3EA40BB}" srcOrd="0" destOrd="0" presId="urn:microsoft.com/office/officeart/2008/layout/HorizontalMultiLevelHierarchy"/>
    <dgm:cxn modelId="{339B1D42-3532-AF4F-AD19-A1E5B1935140}" type="presParOf" srcId="{B21AB767-CB82-994E-BBE8-61426057797D}" destId="{F2ECE340-6320-0C4C-B315-8724A684DA3B}" srcOrd="1" destOrd="0" presId="urn:microsoft.com/office/officeart/2008/layout/HorizontalMultiLevelHierarchy"/>
    <dgm:cxn modelId="{9B610CE2-6D96-9447-9804-7914B33A097D}" type="presParOf" srcId="{F2ECE340-6320-0C4C-B315-8724A684DA3B}" destId="{C6A7E869-41BF-864D-80F6-A3E525F395C5}" srcOrd="0" destOrd="0" presId="urn:microsoft.com/office/officeart/2008/layout/HorizontalMultiLevelHierarchy"/>
    <dgm:cxn modelId="{0D34A094-F9E1-144A-8EAC-E576431BE2D4}" type="presParOf" srcId="{F2ECE340-6320-0C4C-B315-8724A684DA3B}" destId="{D0C3AA59-9514-5D44-825A-7B65ABD49656}" srcOrd="1" destOrd="0" presId="urn:microsoft.com/office/officeart/2008/layout/HorizontalMultiLevelHierarchy"/>
    <dgm:cxn modelId="{C25A113A-D621-8F46-BDC0-B8E3D0D8F780}" type="presParOf" srcId="{D0C3AA59-9514-5D44-825A-7B65ABD49656}" destId="{861A82FE-9DA1-DB40-A630-01207073CF69}" srcOrd="0" destOrd="0" presId="urn:microsoft.com/office/officeart/2008/layout/HorizontalMultiLevelHierarchy"/>
    <dgm:cxn modelId="{7336220B-FEA3-8848-8884-98C849A1F0BD}" type="presParOf" srcId="{861A82FE-9DA1-DB40-A630-01207073CF69}" destId="{E5649D7D-7EC7-A64B-A890-1EC2EEA91DC3}" srcOrd="0" destOrd="0" presId="urn:microsoft.com/office/officeart/2008/layout/HorizontalMultiLevelHierarchy"/>
    <dgm:cxn modelId="{91E4585F-5005-A14D-942A-95742F20550F}" type="presParOf" srcId="{D0C3AA59-9514-5D44-825A-7B65ABD49656}" destId="{14C8BF10-6E28-384C-A9F7-0F878A1A3C18}" srcOrd="1" destOrd="0" presId="urn:microsoft.com/office/officeart/2008/layout/HorizontalMultiLevelHierarchy"/>
    <dgm:cxn modelId="{68B24069-E60D-9845-A33B-055169FC8D3A}" type="presParOf" srcId="{14C8BF10-6E28-384C-A9F7-0F878A1A3C18}" destId="{3E08C9BC-C6AB-774B-A85C-569750BB071D}" srcOrd="0" destOrd="0" presId="urn:microsoft.com/office/officeart/2008/layout/HorizontalMultiLevelHierarchy"/>
    <dgm:cxn modelId="{ADF9CE95-8414-A44B-A69C-934FB5044C65}" type="presParOf" srcId="{14C8BF10-6E28-384C-A9F7-0F878A1A3C18}" destId="{4BCBDB4A-702B-3B44-AF17-6A57F595DB34}" srcOrd="1" destOrd="0" presId="urn:microsoft.com/office/officeart/2008/layout/HorizontalMultiLevelHierarchy"/>
    <dgm:cxn modelId="{B784AA59-0622-4F4F-8A66-9F9637DD8F29}" type="presParOf" srcId="{4EAB209F-13CC-4644-B58E-69341D77E81C}" destId="{32108109-3A94-4C41-BD59-90E712BE17F9}" srcOrd="2" destOrd="0" presId="urn:microsoft.com/office/officeart/2008/layout/HorizontalMultiLevelHierarchy"/>
    <dgm:cxn modelId="{781816EB-263A-624B-A117-7E9E59417F88}" type="presParOf" srcId="{32108109-3A94-4C41-BD59-90E712BE17F9}" destId="{0EC3AD3F-0271-8944-B224-8E63E2577E6C}" srcOrd="0" destOrd="0" presId="urn:microsoft.com/office/officeart/2008/layout/HorizontalMultiLevelHierarchy"/>
    <dgm:cxn modelId="{07EF8406-2572-524A-BBA2-DA0061C90E09}" type="presParOf" srcId="{4EAB209F-13CC-4644-B58E-69341D77E81C}" destId="{7DA686EA-9C72-0248-A20C-34FE47FEF66A}" srcOrd="3" destOrd="0" presId="urn:microsoft.com/office/officeart/2008/layout/HorizontalMultiLevelHierarchy"/>
    <dgm:cxn modelId="{8008E1AC-E5E6-9442-871A-8AB9EC248325}" type="presParOf" srcId="{7DA686EA-9C72-0248-A20C-34FE47FEF66A}" destId="{881DAC50-B556-F84E-A078-C9FE245BDEA6}" srcOrd="0" destOrd="0" presId="urn:microsoft.com/office/officeart/2008/layout/HorizontalMultiLevelHierarchy"/>
    <dgm:cxn modelId="{47AA55FC-4670-0F41-B4D1-15D37DEC7759}" type="presParOf" srcId="{7DA686EA-9C72-0248-A20C-34FE47FEF66A}" destId="{EAFEAC30-EF8D-1C4D-BFC3-04D28006C49A}" srcOrd="1" destOrd="0" presId="urn:microsoft.com/office/officeart/2008/layout/HorizontalMultiLevelHierarchy"/>
    <dgm:cxn modelId="{3BC6889A-7EBF-494C-8D7F-42A38042C71F}" type="presParOf" srcId="{EAFEAC30-EF8D-1C4D-BFC3-04D28006C49A}" destId="{5378CD69-907A-9F4D-89AF-60E82A4CB56E}" srcOrd="0" destOrd="0" presId="urn:microsoft.com/office/officeart/2008/layout/HorizontalMultiLevelHierarchy"/>
    <dgm:cxn modelId="{81F32BB7-4B0A-FA43-BAC1-C53BBA9A0439}" type="presParOf" srcId="{5378CD69-907A-9F4D-89AF-60E82A4CB56E}" destId="{295A7774-88EF-144B-86C8-82CE10ACAF09}" srcOrd="0" destOrd="0" presId="urn:microsoft.com/office/officeart/2008/layout/HorizontalMultiLevelHierarchy"/>
    <dgm:cxn modelId="{E4D679D3-ECEE-F846-843E-62FE4941D9BA}" type="presParOf" srcId="{EAFEAC30-EF8D-1C4D-BFC3-04D28006C49A}" destId="{6AD8EB42-BC9E-B64B-ADBB-092261C71A0C}" srcOrd="1" destOrd="0" presId="urn:microsoft.com/office/officeart/2008/layout/HorizontalMultiLevelHierarchy"/>
    <dgm:cxn modelId="{033E2EF9-0058-BE46-A829-AFD1F000CA3B}" type="presParOf" srcId="{6AD8EB42-BC9E-B64B-ADBB-092261C71A0C}" destId="{05CEA6E9-BF4D-5148-B0F3-D0CC48D633FE}" srcOrd="0" destOrd="0" presId="urn:microsoft.com/office/officeart/2008/layout/HorizontalMultiLevelHierarchy"/>
    <dgm:cxn modelId="{C6365E99-88BB-8841-9FB7-DC78EA88EDFA}" type="presParOf" srcId="{6AD8EB42-BC9E-B64B-ADBB-092261C71A0C}" destId="{D817693A-24A0-D84A-B874-36DC20E7F0D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63FEA-0859-3946-B6B1-2767E7D7C7A3}">
      <dsp:nvSpPr>
        <dsp:cNvPr id="0" name=""/>
        <dsp:cNvSpPr/>
      </dsp:nvSpPr>
      <dsp:spPr>
        <a:xfrm>
          <a:off x="427982" y="486"/>
          <a:ext cx="1677295" cy="838647"/>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b="1" kern="1200" dirty="0"/>
            <a:t>Ibrutinib</a:t>
          </a:r>
          <a:endParaRPr lang="en-US" sz="2900" kern="1200" dirty="0"/>
        </a:p>
      </dsp:txBody>
      <dsp:txXfrm>
        <a:off x="452545" y="25049"/>
        <a:ext cx="1628169" cy="789521"/>
      </dsp:txXfrm>
    </dsp:sp>
    <dsp:sp modelId="{FA9157CD-C004-5E4E-B09D-69D9676D9448}">
      <dsp:nvSpPr>
        <dsp:cNvPr id="0" name=""/>
        <dsp:cNvSpPr/>
      </dsp:nvSpPr>
      <dsp:spPr>
        <a:xfrm>
          <a:off x="595712" y="839134"/>
          <a:ext cx="167729" cy="628985"/>
        </a:xfrm>
        <a:custGeom>
          <a:avLst/>
          <a:gdLst/>
          <a:ahLst/>
          <a:cxnLst/>
          <a:rect l="0" t="0" r="0" b="0"/>
          <a:pathLst>
            <a:path>
              <a:moveTo>
                <a:pt x="0" y="0"/>
              </a:moveTo>
              <a:lnTo>
                <a:pt x="0" y="628985"/>
              </a:lnTo>
              <a:lnTo>
                <a:pt x="167729" y="62898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F64657-256D-594F-85F5-6FA75CAB3B5F}">
      <dsp:nvSpPr>
        <dsp:cNvPr id="0" name=""/>
        <dsp:cNvSpPr/>
      </dsp:nvSpPr>
      <dsp:spPr>
        <a:xfrm>
          <a:off x="763441" y="1048796"/>
          <a:ext cx="1341836" cy="83864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Approved as frontline therapy (A041202, E1912 trials).</a:t>
          </a:r>
        </a:p>
      </dsp:txBody>
      <dsp:txXfrm>
        <a:off x="788004" y="1073359"/>
        <a:ext cx="1292710" cy="789521"/>
      </dsp:txXfrm>
    </dsp:sp>
    <dsp:sp modelId="{F3C6EB84-AB05-CB45-BAEE-5F7E9AFF7ACA}">
      <dsp:nvSpPr>
        <dsp:cNvPr id="0" name=""/>
        <dsp:cNvSpPr/>
      </dsp:nvSpPr>
      <dsp:spPr>
        <a:xfrm>
          <a:off x="595712" y="839134"/>
          <a:ext cx="167729" cy="1677295"/>
        </a:xfrm>
        <a:custGeom>
          <a:avLst/>
          <a:gdLst/>
          <a:ahLst/>
          <a:cxnLst/>
          <a:rect l="0" t="0" r="0" b="0"/>
          <a:pathLst>
            <a:path>
              <a:moveTo>
                <a:pt x="0" y="0"/>
              </a:moveTo>
              <a:lnTo>
                <a:pt x="0" y="1677295"/>
              </a:lnTo>
              <a:lnTo>
                <a:pt x="167729" y="167729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76330F-B0CB-5448-8564-32D80DE3C826}">
      <dsp:nvSpPr>
        <dsp:cNvPr id="0" name=""/>
        <dsp:cNvSpPr/>
      </dsp:nvSpPr>
      <dsp:spPr>
        <a:xfrm>
          <a:off x="763441" y="2097105"/>
          <a:ext cx="1341836" cy="83864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Also approved in relapsed/refractory setting (RESONATE)</a:t>
          </a:r>
        </a:p>
      </dsp:txBody>
      <dsp:txXfrm>
        <a:off x="788004" y="2121668"/>
        <a:ext cx="1292710" cy="789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A3319-42F1-E240-BF9D-8135D72373A4}">
      <dsp:nvSpPr>
        <dsp:cNvPr id="0" name=""/>
        <dsp:cNvSpPr/>
      </dsp:nvSpPr>
      <dsp:spPr>
        <a:xfrm>
          <a:off x="427982" y="486"/>
          <a:ext cx="1677295" cy="838647"/>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a:t>Acalabrutinib</a:t>
          </a:r>
          <a:endParaRPr lang="en-US" sz="1900" kern="1200"/>
        </a:p>
      </dsp:txBody>
      <dsp:txXfrm>
        <a:off x="452545" y="25049"/>
        <a:ext cx="1628169" cy="789521"/>
      </dsp:txXfrm>
    </dsp:sp>
    <dsp:sp modelId="{2C327949-24D6-454E-AEF7-A540E46F693D}">
      <dsp:nvSpPr>
        <dsp:cNvPr id="0" name=""/>
        <dsp:cNvSpPr/>
      </dsp:nvSpPr>
      <dsp:spPr>
        <a:xfrm>
          <a:off x="595712" y="839134"/>
          <a:ext cx="167729" cy="628985"/>
        </a:xfrm>
        <a:custGeom>
          <a:avLst/>
          <a:gdLst/>
          <a:ahLst/>
          <a:cxnLst/>
          <a:rect l="0" t="0" r="0" b="0"/>
          <a:pathLst>
            <a:path>
              <a:moveTo>
                <a:pt x="0" y="0"/>
              </a:moveTo>
              <a:lnTo>
                <a:pt x="0" y="628985"/>
              </a:lnTo>
              <a:lnTo>
                <a:pt x="167729" y="62898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82751C-71C3-1E4D-8607-203F2EC7FA49}">
      <dsp:nvSpPr>
        <dsp:cNvPr id="0" name=""/>
        <dsp:cNvSpPr/>
      </dsp:nvSpPr>
      <dsp:spPr>
        <a:xfrm>
          <a:off x="763441" y="1048796"/>
          <a:ext cx="1341836" cy="83864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Approved as frontline therapy +/- Obinutuzumab (ELEVATE-TN)</a:t>
          </a:r>
        </a:p>
      </dsp:txBody>
      <dsp:txXfrm>
        <a:off x="788004" y="1073359"/>
        <a:ext cx="1292710" cy="789521"/>
      </dsp:txXfrm>
    </dsp:sp>
    <dsp:sp modelId="{281620A0-B962-B34D-9ED0-BD954C26A989}">
      <dsp:nvSpPr>
        <dsp:cNvPr id="0" name=""/>
        <dsp:cNvSpPr/>
      </dsp:nvSpPr>
      <dsp:spPr>
        <a:xfrm>
          <a:off x="595712" y="839134"/>
          <a:ext cx="167729" cy="1677295"/>
        </a:xfrm>
        <a:custGeom>
          <a:avLst/>
          <a:gdLst/>
          <a:ahLst/>
          <a:cxnLst/>
          <a:rect l="0" t="0" r="0" b="0"/>
          <a:pathLst>
            <a:path>
              <a:moveTo>
                <a:pt x="0" y="0"/>
              </a:moveTo>
              <a:lnTo>
                <a:pt x="0" y="1677295"/>
              </a:lnTo>
              <a:lnTo>
                <a:pt x="167729" y="167729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BB1973-CEE5-AF4F-B632-3965DA8CAAD0}">
      <dsp:nvSpPr>
        <dsp:cNvPr id="0" name=""/>
        <dsp:cNvSpPr/>
      </dsp:nvSpPr>
      <dsp:spPr>
        <a:xfrm>
          <a:off x="763441" y="2097105"/>
          <a:ext cx="1341836" cy="83864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t" anchorCtr="0">
          <a:noAutofit/>
        </a:bodyPr>
        <a:lstStyle/>
        <a:p>
          <a:pPr marL="0" lvl="0" indent="0" algn="l" defTabSz="400050">
            <a:lnSpc>
              <a:spcPct val="90000"/>
            </a:lnSpc>
            <a:spcBef>
              <a:spcPct val="0"/>
            </a:spcBef>
            <a:spcAft>
              <a:spcPct val="35000"/>
            </a:spcAft>
            <a:buNone/>
          </a:pPr>
          <a:r>
            <a:rPr lang="en-US" sz="900" kern="1200"/>
            <a:t>Also approved in relapsed/refractory setting (ELEVATE-RR)</a:t>
          </a:r>
        </a:p>
        <a:p>
          <a:pPr marL="57150" lvl="1" indent="-57150" algn="l" defTabSz="311150">
            <a:lnSpc>
              <a:spcPct val="90000"/>
            </a:lnSpc>
            <a:spcBef>
              <a:spcPct val="0"/>
            </a:spcBef>
            <a:spcAft>
              <a:spcPct val="15000"/>
            </a:spcAft>
            <a:buChar char="•"/>
          </a:pPr>
          <a:r>
            <a:rPr lang="en-US" sz="700" kern="1200"/>
            <a:t>Non-inferior to ibrutinib but with fewer AEs</a:t>
          </a:r>
        </a:p>
      </dsp:txBody>
      <dsp:txXfrm>
        <a:off x="788004" y="2121668"/>
        <a:ext cx="1292710" cy="7895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63D2E-D2BB-454A-8A0B-E142ED4CB83D}">
      <dsp:nvSpPr>
        <dsp:cNvPr id="0" name=""/>
        <dsp:cNvSpPr/>
      </dsp:nvSpPr>
      <dsp:spPr>
        <a:xfrm>
          <a:off x="427982" y="486"/>
          <a:ext cx="1677295" cy="838647"/>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t>Zanubrutinib</a:t>
          </a:r>
          <a:endParaRPr lang="en-US" sz="2000" kern="1200"/>
        </a:p>
      </dsp:txBody>
      <dsp:txXfrm>
        <a:off x="452545" y="25049"/>
        <a:ext cx="1628169" cy="789521"/>
      </dsp:txXfrm>
    </dsp:sp>
    <dsp:sp modelId="{186AC495-F096-DE46-A2FA-85634BC2D2BD}">
      <dsp:nvSpPr>
        <dsp:cNvPr id="0" name=""/>
        <dsp:cNvSpPr/>
      </dsp:nvSpPr>
      <dsp:spPr>
        <a:xfrm>
          <a:off x="595712" y="839134"/>
          <a:ext cx="167729" cy="628985"/>
        </a:xfrm>
        <a:custGeom>
          <a:avLst/>
          <a:gdLst/>
          <a:ahLst/>
          <a:cxnLst/>
          <a:rect l="0" t="0" r="0" b="0"/>
          <a:pathLst>
            <a:path>
              <a:moveTo>
                <a:pt x="0" y="0"/>
              </a:moveTo>
              <a:lnTo>
                <a:pt x="0" y="628985"/>
              </a:lnTo>
              <a:lnTo>
                <a:pt x="167729" y="62898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B14180-4F1D-F34E-A36C-0BEF3FC8DC71}">
      <dsp:nvSpPr>
        <dsp:cNvPr id="0" name=""/>
        <dsp:cNvSpPr/>
      </dsp:nvSpPr>
      <dsp:spPr>
        <a:xfrm>
          <a:off x="763441" y="1048796"/>
          <a:ext cx="1341836" cy="83864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Approved as frontline therapy (SEQUOIA)</a:t>
          </a:r>
        </a:p>
      </dsp:txBody>
      <dsp:txXfrm>
        <a:off x="788004" y="1073359"/>
        <a:ext cx="1292710" cy="789521"/>
      </dsp:txXfrm>
    </dsp:sp>
    <dsp:sp modelId="{8880E142-2811-FB48-8FEA-3C5EC0BB90D1}">
      <dsp:nvSpPr>
        <dsp:cNvPr id="0" name=""/>
        <dsp:cNvSpPr/>
      </dsp:nvSpPr>
      <dsp:spPr>
        <a:xfrm>
          <a:off x="595712" y="839134"/>
          <a:ext cx="167729" cy="1677295"/>
        </a:xfrm>
        <a:custGeom>
          <a:avLst/>
          <a:gdLst/>
          <a:ahLst/>
          <a:cxnLst/>
          <a:rect l="0" t="0" r="0" b="0"/>
          <a:pathLst>
            <a:path>
              <a:moveTo>
                <a:pt x="0" y="0"/>
              </a:moveTo>
              <a:lnTo>
                <a:pt x="0" y="1677295"/>
              </a:lnTo>
              <a:lnTo>
                <a:pt x="167729" y="167729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61B606-9E34-664F-91AC-2769309788B1}">
      <dsp:nvSpPr>
        <dsp:cNvPr id="0" name=""/>
        <dsp:cNvSpPr/>
      </dsp:nvSpPr>
      <dsp:spPr>
        <a:xfrm>
          <a:off x="763441" y="2097105"/>
          <a:ext cx="1341836" cy="83864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t" anchorCtr="0">
          <a:noAutofit/>
        </a:bodyPr>
        <a:lstStyle/>
        <a:p>
          <a:pPr marL="0" lvl="0" indent="0" algn="l" defTabSz="488950">
            <a:lnSpc>
              <a:spcPct val="90000"/>
            </a:lnSpc>
            <a:spcBef>
              <a:spcPct val="0"/>
            </a:spcBef>
            <a:spcAft>
              <a:spcPct val="35000"/>
            </a:spcAft>
            <a:buNone/>
          </a:pPr>
          <a:r>
            <a:rPr lang="en-US" sz="1100" kern="1200"/>
            <a:t>Also approved in relapsed/refractory setting (ALPINE)</a:t>
          </a:r>
        </a:p>
        <a:p>
          <a:pPr marL="57150" lvl="1" indent="-57150" algn="l" defTabSz="400050">
            <a:lnSpc>
              <a:spcPct val="90000"/>
            </a:lnSpc>
            <a:spcBef>
              <a:spcPct val="0"/>
            </a:spcBef>
            <a:spcAft>
              <a:spcPct val="15000"/>
            </a:spcAft>
            <a:buChar char="•"/>
          </a:pPr>
          <a:r>
            <a:rPr lang="en-US" sz="900" kern="1200"/>
            <a:t>Superior to ibrutinib and with fewer AEs</a:t>
          </a:r>
        </a:p>
      </dsp:txBody>
      <dsp:txXfrm>
        <a:off x="788004" y="2121668"/>
        <a:ext cx="1292710" cy="7895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FE397-BF4D-2140-AA5E-431BBA0DED7E}">
      <dsp:nvSpPr>
        <dsp:cNvPr id="0" name=""/>
        <dsp:cNvSpPr/>
      </dsp:nvSpPr>
      <dsp:spPr>
        <a:xfrm>
          <a:off x="18216" y="2270"/>
          <a:ext cx="2417489" cy="145049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Median age 69</a:t>
          </a:r>
        </a:p>
      </dsp:txBody>
      <dsp:txXfrm>
        <a:off x="18216" y="2270"/>
        <a:ext cx="2417489" cy="1450493"/>
      </dsp:txXfrm>
    </dsp:sp>
    <dsp:sp modelId="{D83780E6-4335-5041-809F-7C88A5550745}">
      <dsp:nvSpPr>
        <dsp:cNvPr id="0" name=""/>
        <dsp:cNvSpPr/>
      </dsp:nvSpPr>
      <dsp:spPr>
        <a:xfrm>
          <a:off x="2677455" y="2270"/>
          <a:ext cx="2417489" cy="145049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Majority had ECOG 0-1 (93%)</a:t>
          </a:r>
        </a:p>
      </dsp:txBody>
      <dsp:txXfrm>
        <a:off x="2677455" y="2270"/>
        <a:ext cx="2417489" cy="1450493"/>
      </dsp:txXfrm>
    </dsp:sp>
    <dsp:sp modelId="{A98F5B9E-92A6-294D-9659-684D04D925F6}">
      <dsp:nvSpPr>
        <dsp:cNvPr id="0" name=""/>
        <dsp:cNvSpPr/>
      </dsp:nvSpPr>
      <dsp:spPr>
        <a:xfrm>
          <a:off x="5336693" y="2270"/>
          <a:ext cx="2417489" cy="145049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Average prior lines of therapy: 4</a:t>
          </a:r>
        </a:p>
      </dsp:txBody>
      <dsp:txXfrm>
        <a:off x="5336693" y="2270"/>
        <a:ext cx="2417489" cy="1450493"/>
      </dsp:txXfrm>
    </dsp:sp>
    <dsp:sp modelId="{B0C4CEE7-7F98-5C4C-B0E3-67BBC45C9C0B}">
      <dsp:nvSpPr>
        <dsp:cNvPr id="0" name=""/>
        <dsp:cNvSpPr/>
      </dsp:nvSpPr>
      <dsp:spPr>
        <a:xfrm>
          <a:off x="1347835" y="1694513"/>
          <a:ext cx="2417489" cy="145049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&gt;75% progressed on previous BTKi (23% discontinued due to toxicity.</a:t>
          </a:r>
        </a:p>
      </dsp:txBody>
      <dsp:txXfrm>
        <a:off x="1347835" y="1694513"/>
        <a:ext cx="2417489" cy="1450493"/>
      </dsp:txXfrm>
    </dsp:sp>
    <dsp:sp modelId="{8B63E138-D2F2-5049-AAED-7B135FA3151B}">
      <dsp:nvSpPr>
        <dsp:cNvPr id="0" name=""/>
        <dsp:cNvSpPr/>
      </dsp:nvSpPr>
      <dsp:spPr>
        <a:xfrm>
          <a:off x="4007074" y="1694513"/>
          <a:ext cx="2417489" cy="145049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&gt;80% had at least 1 high risk feature: nearly half (48%) were TP53 mutated.</a:t>
          </a:r>
        </a:p>
      </dsp:txBody>
      <dsp:txXfrm>
        <a:off x="4007074" y="1694513"/>
        <a:ext cx="2417489" cy="14504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E59F9-26B4-9449-8776-567248D67E9F}">
      <dsp:nvSpPr>
        <dsp:cNvPr id="0" name=""/>
        <dsp:cNvSpPr/>
      </dsp:nvSpPr>
      <dsp:spPr>
        <a:xfrm>
          <a:off x="0" y="67932"/>
          <a:ext cx="7162800" cy="49139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Neutropenia most common: 19% overall, 4.3% grade 3</a:t>
          </a:r>
        </a:p>
      </dsp:txBody>
      <dsp:txXfrm>
        <a:off x="23988" y="91920"/>
        <a:ext cx="7114824" cy="443423"/>
      </dsp:txXfrm>
    </dsp:sp>
    <dsp:sp modelId="{7A36D939-99AC-264F-BCC6-97F5B62AC98F}">
      <dsp:nvSpPr>
        <dsp:cNvPr id="0" name=""/>
        <dsp:cNvSpPr/>
      </dsp:nvSpPr>
      <dsp:spPr>
        <a:xfrm>
          <a:off x="0" y="619812"/>
          <a:ext cx="7162800" cy="49139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Rate of infection: 13% overall, 4% grade 3</a:t>
          </a:r>
        </a:p>
      </dsp:txBody>
      <dsp:txXfrm>
        <a:off x="23988" y="643800"/>
        <a:ext cx="7114824" cy="443423"/>
      </dsp:txXfrm>
    </dsp:sp>
    <dsp:sp modelId="{EB68C869-4FB2-5C4E-BAEF-C78D0B704C97}">
      <dsp:nvSpPr>
        <dsp:cNvPr id="0" name=""/>
        <dsp:cNvSpPr/>
      </dsp:nvSpPr>
      <dsp:spPr>
        <a:xfrm>
          <a:off x="0" y="1171692"/>
          <a:ext cx="7162800" cy="49139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Bruising(19%)</a:t>
          </a:r>
        </a:p>
      </dsp:txBody>
      <dsp:txXfrm>
        <a:off x="23988" y="1195680"/>
        <a:ext cx="7114824" cy="443423"/>
      </dsp:txXfrm>
    </dsp:sp>
    <dsp:sp modelId="{976D27B6-4445-5D45-9146-30594E17070B}">
      <dsp:nvSpPr>
        <dsp:cNvPr id="0" name=""/>
        <dsp:cNvSpPr/>
      </dsp:nvSpPr>
      <dsp:spPr>
        <a:xfrm>
          <a:off x="0" y="1723572"/>
          <a:ext cx="7162800" cy="49139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Diarrhea (8%)</a:t>
          </a:r>
        </a:p>
      </dsp:txBody>
      <dsp:txXfrm>
        <a:off x="23988" y="1747560"/>
        <a:ext cx="7114824" cy="443423"/>
      </dsp:txXfrm>
    </dsp:sp>
    <dsp:sp modelId="{573397AD-F910-7843-95D7-8CE5B2F24CEB}">
      <dsp:nvSpPr>
        <dsp:cNvPr id="0" name=""/>
        <dsp:cNvSpPr/>
      </dsp:nvSpPr>
      <dsp:spPr>
        <a:xfrm>
          <a:off x="0" y="2275452"/>
          <a:ext cx="7162800" cy="49139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Rash (5%)</a:t>
          </a:r>
        </a:p>
      </dsp:txBody>
      <dsp:txXfrm>
        <a:off x="23988" y="2299440"/>
        <a:ext cx="7114824" cy="443423"/>
      </dsp:txXfrm>
    </dsp:sp>
    <dsp:sp modelId="{8BEDFBC7-07FD-684E-9402-8969CA2B2383}">
      <dsp:nvSpPr>
        <dsp:cNvPr id="0" name=""/>
        <dsp:cNvSpPr/>
      </dsp:nvSpPr>
      <dsp:spPr>
        <a:xfrm>
          <a:off x="0" y="2827333"/>
          <a:ext cx="7162800" cy="49139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Fatigue (4%)</a:t>
          </a:r>
        </a:p>
      </dsp:txBody>
      <dsp:txXfrm>
        <a:off x="23988" y="2851321"/>
        <a:ext cx="7114824" cy="4434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A1FF3-03F8-B940-AD8F-633CC3424192}">
      <dsp:nvSpPr>
        <dsp:cNvPr id="0" name=""/>
        <dsp:cNvSpPr/>
      </dsp:nvSpPr>
      <dsp:spPr>
        <a:xfrm>
          <a:off x="0" y="1927"/>
          <a:ext cx="7868356" cy="64642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Overall response rates ~80% regardless of prior BTKi exposure.</a:t>
          </a:r>
        </a:p>
      </dsp:txBody>
      <dsp:txXfrm>
        <a:off x="31556" y="33483"/>
        <a:ext cx="7805244" cy="583313"/>
      </dsp:txXfrm>
    </dsp:sp>
    <dsp:sp modelId="{AEBBFADC-C71C-6B40-AB06-79E476B4E7CE}">
      <dsp:nvSpPr>
        <dsp:cNvPr id="0" name=""/>
        <dsp:cNvSpPr/>
      </dsp:nvSpPr>
      <dsp:spPr>
        <a:xfrm>
          <a:off x="0" y="697313"/>
          <a:ext cx="7868356" cy="64642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Median PFS 23 months in BCL2i naïve patients and 15 months in BCL2i exposed patients.</a:t>
          </a:r>
        </a:p>
      </dsp:txBody>
      <dsp:txXfrm>
        <a:off x="31556" y="728869"/>
        <a:ext cx="7805244" cy="583313"/>
      </dsp:txXfrm>
    </dsp:sp>
    <dsp:sp modelId="{E11E2907-3231-5741-9927-3DDCA961C938}">
      <dsp:nvSpPr>
        <dsp:cNvPr id="0" name=""/>
        <dsp:cNvSpPr/>
      </dsp:nvSpPr>
      <dsp:spPr>
        <a:xfrm>
          <a:off x="0" y="1392698"/>
          <a:ext cx="7868356" cy="64642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Most had 3+ lines of therapy – no significant change in efficacy.</a:t>
          </a:r>
        </a:p>
      </dsp:txBody>
      <dsp:txXfrm>
        <a:off x="31556" y="1424254"/>
        <a:ext cx="7805244" cy="583313"/>
      </dsp:txXfrm>
    </dsp:sp>
    <dsp:sp modelId="{3EF5BD8B-6AFF-2645-B078-E02375F279DA}">
      <dsp:nvSpPr>
        <dsp:cNvPr id="0" name=""/>
        <dsp:cNvSpPr/>
      </dsp:nvSpPr>
      <dsp:spPr>
        <a:xfrm>
          <a:off x="0" y="2088083"/>
          <a:ext cx="7868356" cy="64642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Patients with high risk features (ie: TP53 mutation, del(11q), IGVH unmutated) responded well (ORR &gt;80%).</a:t>
          </a:r>
        </a:p>
      </dsp:txBody>
      <dsp:txXfrm>
        <a:off x="31556" y="2119639"/>
        <a:ext cx="7805244" cy="583313"/>
      </dsp:txXfrm>
    </dsp:sp>
    <dsp:sp modelId="{E81B9A26-1D83-5849-BF22-8898BA15CFAB}">
      <dsp:nvSpPr>
        <dsp:cNvPr id="0" name=""/>
        <dsp:cNvSpPr/>
      </dsp:nvSpPr>
      <dsp:spPr>
        <a:xfrm>
          <a:off x="0" y="2783467"/>
          <a:ext cx="7868356" cy="64642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Now FDA approved for CLL/SLL patients progressed on 2+ lines of therapy (including BTKi and BCL2i).</a:t>
          </a:r>
        </a:p>
      </dsp:txBody>
      <dsp:txXfrm>
        <a:off x="31556" y="2815023"/>
        <a:ext cx="7805244" cy="5833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8CD69-907A-9F4D-89AF-60E82A4CB56E}">
      <dsp:nvSpPr>
        <dsp:cNvPr id="0" name=""/>
        <dsp:cNvSpPr/>
      </dsp:nvSpPr>
      <dsp:spPr>
        <a:xfrm>
          <a:off x="1996882" y="2242539"/>
          <a:ext cx="402991" cy="91440"/>
        </a:xfrm>
        <a:custGeom>
          <a:avLst/>
          <a:gdLst/>
          <a:ahLst/>
          <a:cxnLst/>
          <a:rect l="0" t="0" r="0" b="0"/>
          <a:pathLst>
            <a:path>
              <a:moveTo>
                <a:pt x="0" y="49147"/>
              </a:moveTo>
              <a:lnTo>
                <a:pt x="201495" y="49147"/>
              </a:lnTo>
              <a:lnTo>
                <a:pt x="201495" y="45720"/>
              </a:lnTo>
              <a:lnTo>
                <a:pt x="402991"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88303" y="2278184"/>
        <a:ext cx="20150" cy="20150"/>
      </dsp:txXfrm>
    </dsp:sp>
    <dsp:sp modelId="{32108109-3A94-4C41-BD59-90E712BE17F9}">
      <dsp:nvSpPr>
        <dsp:cNvPr id="0" name=""/>
        <dsp:cNvSpPr/>
      </dsp:nvSpPr>
      <dsp:spPr>
        <a:xfrm>
          <a:off x="539797" y="1420519"/>
          <a:ext cx="389541" cy="871167"/>
        </a:xfrm>
        <a:custGeom>
          <a:avLst/>
          <a:gdLst/>
          <a:ahLst/>
          <a:cxnLst/>
          <a:rect l="0" t="0" r="0" b="0"/>
          <a:pathLst>
            <a:path>
              <a:moveTo>
                <a:pt x="0" y="0"/>
              </a:moveTo>
              <a:lnTo>
                <a:pt x="194770" y="0"/>
              </a:lnTo>
              <a:lnTo>
                <a:pt x="194770" y="871167"/>
              </a:lnTo>
              <a:lnTo>
                <a:pt x="389541" y="8711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10710" y="1832245"/>
        <a:ext cx="47714" cy="47714"/>
      </dsp:txXfrm>
    </dsp:sp>
    <dsp:sp modelId="{1B0CDF5A-500D-6C4A-9F83-D7F7E08CB8BE}">
      <dsp:nvSpPr>
        <dsp:cNvPr id="0" name=""/>
        <dsp:cNvSpPr/>
      </dsp:nvSpPr>
      <dsp:spPr>
        <a:xfrm>
          <a:off x="4667468" y="405927"/>
          <a:ext cx="309684" cy="91440"/>
        </a:xfrm>
        <a:custGeom>
          <a:avLst/>
          <a:gdLst/>
          <a:ahLst/>
          <a:cxnLst/>
          <a:rect l="0" t="0" r="0" b="0"/>
          <a:pathLst>
            <a:path>
              <a:moveTo>
                <a:pt x="0" y="45720"/>
              </a:moveTo>
              <a:lnTo>
                <a:pt x="154842" y="45720"/>
              </a:lnTo>
              <a:lnTo>
                <a:pt x="154842" y="45730"/>
              </a:lnTo>
              <a:lnTo>
                <a:pt x="309684" y="4573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14568" y="443905"/>
        <a:ext cx="15484" cy="15484"/>
      </dsp:txXfrm>
    </dsp:sp>
    <dsp:sp modelId="{7E5D832B-115B-8842-B17F-D893CF5BB7D3}">
      <dsp:nvSpPr>
        <dsp:cNvPr id="0" name=""/>
        <dsp:cNvSpPr/>
      </dsp:nvSpPr>
      <dsp:spPr>
        <a:xfrm>
          <a:off x="3783812" y="405927"/>
          <a:ext cx="368837" cy="91440"/>
        </a:xfrm>
        <a:custGeom>
          <a:avLst/>
          <a:gdLst/>
          <a:ahLst/>
          <a:cxnLst/>
          <a:rect l="0" t="0" r="0" b="0"/>
          <a:pathLst>
            <a:path>
              <a:moveTo>
                <a:pt x="0" y="46643"/>
              </a:moveTo>
              <a:lnTo>
                <a:pt x="184418" y="46643"/>
              </a:lnTo>
              <a:lnTo>
                <a:pt x="184418" y="45720"/>
              </a:lnTo>
              <a:lnTo>
                <a:pt x="368837"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59010" y="442426"/>
        <a:ext cx="18441" cy="18441"/>
      </dsp:txXfrm>
    </dsp:sp>
    <dsp:sp modelId="{B6E1AFF9-2A32-CD47-8CB5-B4C4ECD426E8}">
      <dsp:nvSpPr>
        <dsp:cNvPr id="0" name=""/>
        <dsp:cNvSpPr/>
      </dsp:nvSpPr>
      <dsp:spPr>
        <a:xfrm>
          <a:off x="1960055" y="404783"/>
          <a:ext cx="378363" cy="91440"/>
        </a:xfrm>
        <a:custGeom>
          <a:avLst/>
          <a:gdLst/>
          <a:ahLst/>
          <a:cxnLst/>
          <a:rect l="0" t="0" r="0" b="0"/>
          <a:pathLst>
            <a:path>
              <a:moveTo>
                <a:pt x="0" y="45720"/>
              </a:moveTo>
              <a:lnTo>
                <a:pt x="189181" y="45720"/>
              </a:lnTo>
              <a:lnTo>
                <a:pt x="189181" y="47787"/>
              </a:lnTo>
              <a:lnTo>
                <a:pt x="378363" y="47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39777" y="441044"/>
        <a:ext cx="18918" cy="18918"/>
      </dsp:txXfrm>
    </dsp:sp>
    <dsp:sp modelId="{87FD6CE2-0165-E945-B77B-4E10F77D3F9A}">
      <dsp:nvSpPr>
        <dsp:cNvPr id="0" name=""/>
        <dsp:cNvSpPr/>
      </dsp:nvSpPr>
      <dsp:spPr>
        <a:xfrm>
          <a:off x="539797" y="450503"/>
          <a:ext cx="396145" cy="970015"/>
        </a:xfrm>
        <a:custGeom>
          <a:avLst/>
          <a:gdLst/>
          <a:ahLst/>
          <a:cxnLst/>
          <a:rect l="0" t="0" r="0" b="0"/>
          <a:pathLst>
            <a:path>
              <a:moveTo>
                <a:pt x="0" y="970015"/>
              </a:moveTo>
              <a:lnTo>
                <a:pt x="198072" y="970015"/>
              </a:lnTo>
              <a:lnTo>
                <a:pt x="198072" y="0"/>
              </a:lnTo>
              <a:lnTo>
                <a:pt x="39614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11675" y="909316"/>
        <a:ext cx="52389" cy="52389"/>
      </dsp:txXfrm>
    </dsp:sp>
    <dsp:sp modelId="{DF3F9FB3-F403-554A-A016-6BF6172369D3}">
      <dsp:nvSpPr>
        <dsp:cNvPr id="0" name=""/>
        <dsp:cNvSpPr/>
      </dsp:nvSpPr>
      <dsp:spPr>
        <a:xfrm rot="16200000">
          <a:off x="-1150620" y="1150620"/>
          <a:ext cx="2841038" cy="5397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ND MM</a:t>
          </a:r>
          <a:endParaRPr lang="en-US" sz="4000" kern="1200" dirty="0">
            <a:solidFill>
              <a:schemeClr val="tx1"/>
            </a:solidFill>
          </a:endParaRPr>
        </a:p>
      </dsp:txBody>
      <dsp:txXfrm>
        <a:off x="-1150620" y="1150620"/>
        <a:ext cx="2841038" cy="539797"/>
      </dsp:txXfrm>
    </dsp:sp>
    <dsp:sp modelId="{F67B3C56-FB35-2248-BA4A-3500CF3266F4}">
      <dsp:nvSpPr>
        <dsp:cNvPr id="0" name=""/>
        <dsp:cNvSpPr/>
      </dsp:nvSpPr>
      <dsp:spPr>
        <a:xfrm>
          <a:off x="935942" y="180604"/>
          <a:ext cx="1024112" cy="5397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Transplant eligible</a:t>
          </a:r>
        </a:p>
      </dsp:txBody>
      <dsp:txXfrm>
        <a:off x="935942" y="180604"/>
        <a:ext cx="1024112" cy="539797"/>
      </dsp:txXfrm>
    </dsp:sp>
    <dsp:sp modelId="{6D027A1A-AF29-1544-B68D-0F391C8DAA31}">
      <dsp:nvSpPr>
        <dsp:cNvPr id="0" name=""/>
        <dsp:cNvSpPr/>
      </dsp:nvSpPr>
      <dsp:spPr>
        <a:xfrm>
          <a:off x="2338418" y="182672"/>
          <a:ext cx="1445393" cy="5397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0000"/>
              </a:solidFill>
              <a:latin typeface="Arial"/>
              <a:ea typeface="ＭＳ Ｐゴシック"/>
              <a:cs typeface="ＭＳ Ｐゴシック"/>
            </a:rPr>
            <a:t>Triplet induction </a:t>
          </a:r>
        </a:p>
        <a:p>
          <a:pPr marL="0" lvl="0" indent="0" algn="ctr" defTabSz="622300">
            <a:lnSpc>
              <a:spcPct val="90000"/>
            </a:lnSpc>
            <a:spcBef>
              <a:spcPct val="0"/>
            </a:spcBef>
            <a:spcAft>
              <a:spcPct val="35000"/>
            </a:spcAft>
            <a:buNone/>
          </a:pPr>
          <a:r>
            <a:rPr lang="en-US" sz="1400" kern="1200" dirty="0">
              <a:solidFill>
                <a:srgbClr val="000000"/>
              </a:solidFill>
              <a:latin typeface="Arial"/>
              <a:ea typeface="ＭＳ Ｐゴシック"/>
              <a:cs typeface="ＭＳ Ｐゴシック"/>
            </a:rPr>
            <a:t>(Quad for HR)</a:t>
          </a:r>
        </a:p>
      </dsp:txBody>
      <dsp:txXfrm>
        <a:off x="2338418" y="182672"/>
        <a:ext cx="1445393" cy="539797"/>
      </dsp:txXfrm>
    </dsp:sp>
    <dsp:sp modelId="{52634E45-0496-BB42-9321-A21271CAE9EA}">
      <dsp:nvSpPr>
        <dsp:cNvPr id="0" name=""/>
        <dsp:cNvSpPr/>
      </dsp:nvSpPr>
      <dsp:spPr>
        <a:xfrm>
          <a:off x="4152650" y="181749"/>
          <a:ext cx="514818" cy="5397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Auto HCT</a:t>
          </a:r>
        </a:p>
      </dsp:txBody>
      <dsp:txXfrm>
        <a:off x="4152650" y="181749"/>
        <a:ext cx="514818" cy="539797"/>
      </dsp:txXfrm>
    </dsp:sp>
    <dsp:sp modelId="{B19E2F6A-9474-4041-8854-1D0632FAFC27}">
      <dsp:nvSpPr>
        <dsp:cNvPr id="0" name=""/>
        <dsp:cNvSpPr/>
      </dsp:nvSpPr>
      <dsp:spPr>
        <a:xfrm>
          <a:off x="4977153" y="181759"/>
          <a:ext cx="573370" cy="5397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err="1">
              <a:solidFill>
                <a:schemeClr val="tx1"/>
              </a:solidFill>
            </a:rPr>
            <a:t>Maint</a:t>
          </a:r>
          <a:endParaRPr lang="en-US" sz="1400" kern="1200" dirty="0">
            <a:solidFill>
              <a:schemeClr val="tx1"/>
            </a:solidFill>
          </a:endParaRPr>
        </a:p>
      </dsp:txBody>
      <dsp:txXfrm>
        <a:off x="4977153" y="181759"/>
        <a:ext cx="573370" cy="539797"/>
      </dsp:txXfrm>
    </dsp:sp>
    <dsp:sp modelId="{881DAC50-B556-F84E-A078-C9FE245BDEA6}">
      <dsp:nvSpPr>
        <dsp:cNvPr id="0" name=""/>
        <dsp:cNvSpPr/>
      </dsp:nvSpPr>
      <dsp:spPr>
        <a:xfrm>
          <a:off x="929338" y="2021788"/>
          <a:ext cx="1067544" cy="5397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Transplant ineligible</a:t>
          </a:r>
        </a:p>
      </dsp:txBody>
      <dsp:txXfrm>
        <a:off x="929338" y="2021788"/>
        <a:ext cx="1067544" cy="539797"/>
      </dsp:txXfrm>
    </dsp:sp>
    <dsp:sp modelId="{05CEA6E9-BF4D-5148-B0F3-D0CC48D633FE}">
      <dsp:nvSpPr>
        <dsp:cNvPr id="0" name=""/>
        <dsp:cNvSpPr/>
      </dsp:nvSpPr>
      <dsp:spPr>
        <a:xfrm>
          <a:off x="2399874" y="2028435"/>
          <a:ext cx="2872427" cy="5196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Dara/Len/</a:t>
          </a:r>
          <a:r>
            <a:rPr lang="en-US" sz="1400" kern="1200" dirty="0" err="1">
              <a:solidFill>
                <a:schemeClr val="tx1"/>
              </a:solidFill>
            </a:rPr>
            <a:t>Dex</a:t>
          </a:r>
          <a:endParaRPr lang="en-US" sz="1400" kern="1200" dirty="0">
            <a:solidFill>
              <a:schemeClr val="tx1"/>
            </a:solidFill>
          </a:endParaRPr>
        </a:p>
        <a:p>
          <a:pPr marL="0" lvl="0" indent="0" algn="ctr" defTabSz="622300">
            <a:lnSpc>
              <a:spcPct val="90000"/>
            </a:lnSpc>
            <a:spcBef>
              <a:spcPct val="0"/>
            </a:spcBef>
            <a:spcAft>
              <a:spcPct val="35000"/>
            </a:spcAft>
            <a:buNone/>
          </a:pPr>
          <a:r>
            <a:rPr lang="en-US" sz="1400" kern="1200" dirty="0">
              <a:solidFill>
                <a:schemeClr val="tx1"/>
              </a:solidFill>
            </a:rPr>
            <a:t>[MAIA]</a:t>
          </a:r>
        </a:p>
      </dsp:txBody>
      <dsp:txXfrm>
        <a:off x="2399874" y="2028435"/>
        <a:ext cx="2872427" cy="5196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8CD69-907A-9F4D-89AF-60E82A4CB56E}">
      <dsp:nvSpPr>
        <dsp:cNvPr id="0" name=""/>
        <dsp:cNvSpPr/>
      </dsp:nvSpPr>
      <dsp:spPr>
        <a:xfrm>
          <a:off x="1784304" y="2240845"/>
          <a:ext cx="185578" cy="91440"/>
        </a:xfrm>
        <a:custGeom>
          <a:avLst/>
          <a:gdLst/>
          <a:ahLst/>
          <a:cxnLst/>
          <a:rect l="0" t="0" r="0" b="0"/>
          <a:pathLst>
            <a:path>
              <a:moveTo>
                <a:pt x="0" y="49141"/>
              </a:moveTo>
              <a:lnTo>
                <a:pt x="92789" y="49141"/>
              </a:lnTo>
              <a:lnTo>
                <a:pt x="92789" y="45720"/>
              </a:lnTo>
              <a:lnTo>
                <a:pt x="185578"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72453" y="2281924"/>
        <a:ext cx="9280" cy="9280"/>
      </dsp:txXfrm>
    </dsp:sp>
    <dsp:sp modelId="{32108109-3A94-4C41-BD59-90E712BE17F9}">
      <dsp:nvSpPr>
        <dsp:cNvPr id="0" name=""/>
        <dsp:cNvSpPr/>
      </dsp:nvSpPr>
      <dsp:spPr>
        <a:xfrm>
          <a:off x="538743" y="1417745"/>
          <a:ext cx="180101" cy="872240"/>
        </a:xfrm>
        <a:custGeom>
          <a:avLst/>
          <a:gdLst/>
          <a:ahLst/>
          <a:cxnLst/>
          <a:rect l="0" t="0" r="0" b="0"/>
          <a:pathLst>
            <a:path>
              <a:moveTo>
                <a:pt x="0" y="0"/>
              </a:moveTo>
              <a:lnTo>
                <a:pt x="90050" y="0"/>
              </a:lnTo>
              <a:lnTo>
                <a:pt x="90050" y="872240"/>
              </a:lnTo>
              <a:lnTo>
                <a:pt x="180101" y="8722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6528" y="1831600"/>
        <a:ext cx="44532" cy="44532"/>
      </dsp:txXfrm>
    </dsp:sp>
    <dsp:sp modelId="{861A82FE-9DA1-DB40-A630-01207073CF69}">
      <dsp:nvSpPr>
        <dsp:cNvPr id="0" name=""/>
        <dsp:cNvSpPr/>
      </dsp:nvSpPr>
      <dsp:spPr>
        <a:xfrm>
          <a:off x="4632340" y="408110"/>
          <a:ext cx="168897" cy="91440"/>
        </a:xfrm>
        <a:custGeom>
          <a:avLst/>
          <a:gdLst/>
          <a:ahLst/>
          <a:cxnLst/>
          <a:rect l="0" t="0" r="0" b="0"/>
          <a:pathLst>
            <a:path>
              <a:moveTo>
                <a:pt x="0" y="48947"/>
              </a:moveTo>
              <a:lnTo>
                <a:pt x="84448" y="48947"/>
              </a:lnTo>
              <a:lnTo>
                <a:pt x="84448" y="45720"/>
              </a:lnTo>
              <a:lnTo>
                <a:pt x="168897"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12566" y="449606"/>
        <a:ext cx="8446" cy="8446"/>
      </dsp:txXfrm>
    </dsp:sp>
    <dsp:sp modelId="{649DFC49-5F52-6C4D-ABE9-E4861A2401B9}">
      <dsp:nvSpPr>
        <dsp:cNvPr id="0" name=""/>
        <dsp:cNvSpPr/>
      </dsp:nvSpPr>
      <dsp:spPr>
        <a:xfrm>
          <a:off x="3801937" y="407819"/>
          <a:ext cx="153541" cy="91440"/>
        </a:xfrm>
        <a:custGeom>
          <a:avLst/>
          <a:gdLst/>
          <a:ahLst/>
          <a:cxnLst/>
          <a:rect l="0" t="0" r="0" b="0"/>
          <a:pathLst>
            <a:path>
              <a:moveTo>
                <a:pt x="0" y="45720"/>
              </a:moveTo>
              <a:lnTo>
                <a:pt x="76770" y="45720"/>
              </a:lnTo>
              <a:lnTo>
                <a:pt x="76770" y="49237"/>
              </a:lnTo>
              <a:lnTo>
                <a:pt x="153541" y="492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74868" y="449699"/>
        <a:ext cx="7679" cy="7679"/>
      </dsp:txXfrm>
    </dsp:sp>
    <dsp:sp modelId="{7E5D832B-115B-8842-B17F-D893CF5BB7D3}">
      <dsp:nvSpPr>
        <dsp:cNvPr id="0" name=""/>
        <dsp:cNvSpPr/>
      </dsp:nvSpPr>
      <dsp:spPr>
        <a:xfrm>
          <a:off x="3155045" y="407819"/>
          <a:ext cx="133078" cy="91440"/>
        </a:xfrm>
        <a:custGeom>
          <a:avLst/>
          <a:gdLst/>
          <a:ahLst/>
          <a:cxnLst/>
          <a:rect l="0" t="0" r="0" b="0"/>
          <a:pathLst>
            <a:path>
              <a:moveTo>
                <a:pt x="0" y="46641"/>
              </a:moveTo>
              <a:lnTo>
                <a:pt x="66539" y="46641"/>
              </a:lnTo>
              <a:lnTo>
                <a:pt x="66539" y="45720"/>
              </a:lnTo>
              <a:lnTo>
                <a:pt x="133078"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18257" y="450212"/>
        <a:ext cx="6654" cy="6654"/>
      </dsp:txXfrm>
    </dsp:sp>
    <dsp:sp modelId="{B6E1AFF9-2A32-CD47-8CB5-B4C4ECD426E8}">
      <dsp:nvSpPr>
        <dsp:cNvPr id="0" name=""/>
        <dsp:cNvSpPr/>
      </dsp:nvSpPr>
      <dsp:spPr>
        <a:xfrm>
          <a:off x="1747549" y="406677"/>
          <a:ext cx="123766" cy="91440"/>
        </a:xfrm>
        <a:custGeom>
          <a:avLst/>
          <a:gdLst/>
          <a:ahLst/>
          <a:cxnLst/>
          <a:rect l="0" t="0" r="0" b="0"/>
          <a:pathLst>
            <a:path>
              <a:moveTo>
                <a:pt x="0" y="45720"/>
              </a:moveTo>
              <a:lnTo>
                <a:pt x="61883" y="45720"/>
              </a:lnTo>
              <a:lnTo>
                <a:pt x="61883" y="47783"/>
              </a:lnTo>
              <a:lnTo>
                <a:pt x="123766" y="4778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06338" y="449302"/>
        <a:ext cx="6189" cy="6189"/>
      </dsp:txXfrm>
    </dsp:sp>
    <dsp:sp modelId="{87FD6CE2-0165-E945-B77B-4E10F77D3F9A}">
      <dsp:nvSpPr>
        <dsp:cNvPr id="0" name=""/>
        <dsp:cNvSpPr/>
      </dsp:nvSpPr>
      <dsp:spPr>
        <a:xfrm>
          <a:off x="538743" y="452397"/>
          <a:ext cx="186692" cy="965348"/>
        </a:xfrm>
        <a:custGeom>
          <a:avLst/>
          <a:gdLst/>
          <a:ahLst/>
          <a:cxnLst/>
          <a:rect l="0" t="0" r="0" b="0"/>
          <a:pathLst>
            <a:path>
              <a:moveTo>
                <a:pt x="0" y="965348"/>
              </a:moveTo>
              <a:lnTo>
                <a:pt x="93346" y="965348"/>
              </a:lnTo>
              <a:lnTo>
                <a:pt x="93346" y="0"/>
              </a:lnTo>
              <a:lnTo>
                <a:pt x="18669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7508" y="910490"/>
        <a:ext cx="49161" cy="49161"/>
      </dsp:txXfrm>
    </dsp:sp>
    <dsp:sp modelId="{DF3F9FB3-F403-554A-A016-6BF6172369D3}">
      <dsp:nvSpPr>
        <dsp:cNvPr id="0" name=""/>
        <dsp:cNvSpPr/>
      </dsp:nvSpPr>
      <dsp:spPr>
        <a:xfrm rot="16200000">
          <a:off x="-1148374" y="1148374"/>
          <a:ext cx="2835491" cy="5387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ND MM</a:t>
          </a:r>
          <a:endParaRPr lang="en-US" sz="4000" kern="1200" dirty="0">
            <a:solidFill>
              <a:schemeClr val="tx1"/>
            </a:solidFill>
          </a:endParaRPr>
        </a:p>
      </dsp:txBody>
      <dsp:txXfrm>
        <a:off x="-1148374" y="1148374"/>
        <a:ext cx="2835491" cy="538743"/>
      </dsp:txXfrm>
    </dsp:sp>
    <dsp:sp modelId="{F67B3C56-FB35-2248-BA4A-3500CF3266F4}">
      <dsp:nvSpPr>
        <dsp:cNvPr id="0" name=""/>
        <dsp:cNvSpPr/>
      </dsp:nvSpPr>
      <dsp:spPr>
        <a:xfrm>
          <a:off x="725436" y="183025"/>
          <a:ext cx="1022113" cy="5387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Transplant eligible</a:t>
          </a:r>
        </a:p>
      </dsp:txBody>
      <dsp:txXfrm>
        <a:off x="725436" y="183025"/>
        <a:ext cx="1022113" cy="538743"/>
      </dsp:txXfrm>
    </dsp:sp>
    <dsp:sp modelId="{6D027A1A-AF29-1544-B68D-0F391C8DAA31}">
      <dsp:nvSpPr>
        <dsp:cNvPr id="0" name=""/>
        <dsp:cNvSpPr/>
      </dsp:nvSpPr>
      <dsp:spPr>
        <a:xfrm>
          <a:off x="1871315" y="185088"/>
          <a:ext cx="1283729" cy="5387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0000"/>
              </a:solidFill>
              <a:latin typeface="Arial"/>
              <a:ea typeface="ＭＳ Ｐゴシック"/>
              <a:cs typeface="ＭＳ Ｐゴシック"/>
            </a:rPr>
            <a:t>Quad induction </a:t>
          </a:r>
        </a:p>
        <a:p>
          <a:pPr marL="0" lvl="0" indent="0" algn="ctr" defTabSz="622300">
            <a:lnSpc>
              <a:spcPct val="90000"/>
            </a:lnSpc>
            <a:spcBef>
              <a:spcPct val="0"/>
            </a:spcBef>
            <a:spcAft>
              <a:spcPct val="35000"/>
            </a:spcAft>
            <a:buNone/>
          </a:pPr>
          <a:r>
            <a:rPr lang="en-US" sz="1400" kern="1200" dirty="0">
              <a:solidFill>
                <a:srgbClr val="FF0000"/>
              </a:solidFill>
              <a:latin typeface="Arial"/>
              <a:ea typeface="ＭＳ Ｐゴシック"/>
              <a:cs typeface="ＭＳ Ｐゴシック"/>
            </a:rPr>
            <a:t>(for all)</a:t>
          </a:r>
        </a:p>
      </dsp:txBody>
      <dsp:txXfrm>
        <a:off x="1871315" y="185088"/>
        <a:ext cx="1283729" cy="538743"/>
      </dsp:txXfrm>
    </dsp:sp>
    <dsp:sp modelId="{52634E45-0496-BB42-9321-A21271CAE9EA}">
      <dsp:nvSpPr>
        <dsp:cNvPr id="0" name=""/>
        <dsp:cNvSpPr/>
      </dsp:nvSpPr>
      <dsp:spPr>
        <a:xfrm>
          <a:off x="3288123" y="184167"/>
          <a:ext cx="513813" cy="5387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Auto HCT</a:t>
          </a:r>
        </a:p>
      </dsp:txBody>
      <dsp:txXfrm>
        <a:off x="3288123" y="184167"/>
        <a:ext cx="513813" cy="538743"/>
      </dsp:txXfrm>
    </dsp:sp>
    <dsp:sp modelId="{C6A7E869-41BF-864D-80F6-A3E525F395C5}">
      <dsp:nvSpPr>
        <dsp:cNvPr id="0" name=""/>
        <dsp:cNvSpPr/>
      </dsp:nvSpPr>
      <dsp:spPr>
        <a:xfrm>
          <a:off x="3955478" y="187685"/>
          <a:ext cx="676861" cy="5387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0000"/>
              </a:solidFill>
            </a:rPr>
            <a:t>Consolidation</a:t>
          </a:r>
        </a:p>
      </dsp:txBody>
      <dsp:txXfrm>
        <a:off x="3955478" y="187685"/>
        <a:ext cx="676861" cy="538743"/>
      </dsp:txXfrm>
    </dsp:sp>
    <dsp:sp modelId="{3E08C9BC-C6AB-774B-A85C-569750BB071D}">
      <dsp:nvSpPr>
        <dsp:cNvPr id="0" name=""/>
        <dsp:cNvSpPr/>
      </dsp:nvSpPr>
      <dsp:spPr>
        <a:xfrm>
          <a:off x="4801237" y="184458"/>
          <a:ext cx="568045" cy="5387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err="1">
              <a:solidFill>
                <a:schemeClr val="tx1"/>
              </a:solidFill>
            </a:rPr>
            <a:t>Maint</a:t>
          </a:r>
          <a:endParaRPr lang="en-US" sz="1400" kern="1200" dirty="0">
            <a:solidFill>
              <a:schemeClr val="tx1"/>
            </a:solidFill>
          </a:endParaRPr>
        </a:p>
      </dsp:txBody>
      <dsp:txXfrm>
        <a:off x="4801237" y="184458"/>
        <a:ext cx="568045" cy="538743"/>
      </dsp:txXfrm>
    </dsp:sp>
    <dsp:sp modelId="{881DAC50-B556-F84E-A078-C9FE245BDEA6}">
      <dsp:nvSpPr>
        <dsp:cNvPr id="0" name=""/>
        <dsp:cNvSpPr/>
      </dsp:nvSpPr>
      <dsp:spPr>
        <a:xfrm>
          <a:off x="718844" y="2020614"/>
          <a:ext cx="1065459" cy="5387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Transplant ineligible</a:t>
          </a:r>
        </a:p>
      </dsp:txBody>
      <dsp:txXfrm>
        <a:off x="718844" y="2020614"/>
        <a:ext cx="1065459" cy="538743"/>
      </dsp:txXfrm>
    </dsp:sp>
    <dsp:sp modelId="{05CEA6E9-BF4D-5148-B0F3-D0CC48D633FE}">
      <dsp:nvSpPr>
        <dsp:cNvPr id="0" name=""/>
        <dsp:cNvSpPr/>
      </dsp:nvSpPr>
      <dsp:spPr>
        <a:xfrm>
          <a:off x="1969883" y="2027249"/>
          <a:ext cx="2866819" cy="5186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Dara/Len/</a:t>
          </a:r>
          <a:r>
            <a:rPr lang="en-US" sz="1400" kern="1200" dirty="0" err="1">
              <a:solidFill>
                <a:schemeClr val="tx1"/>
              </a:solidFill>
            </a:rPr>
            <a:t>Dex</a:t>
          </a:r>
          <a:endParaRPr lang="en-US" sz="1400" kern="1200" dirty="0">
            <a:solidFill>
              <a:schemeClr val="tx1"/>
            </a:solidFill>
          </a:endParaRPr>
        </a:p>
        <a:p>
          <a:pPr marL="0" lvl="0" indent="0" algn="ctr" defTabSz="622300">
            <a:lnSpc>
              <a:spcPct val="90000"/>
            </a:lnSpc>
            <a:spcBef>
              <a:spcPct val="0"/>
            </a:spcBef>
            <a:spcAft>
              <a:spcPct val="35000"/>
            </a:spcAft>
            <a:buNone/>
          </a:pPr>
          <a:r>
            <a:rPr lang="en-US" sz="1400" kern="1200" dirty="0">
              <a:solidFill>
                <a:schemeClr val="tx1"/>
              </a:solidFill>
            </a:rPr>
            <a:t>[MAIA]</a:t>
          </a:r>
        </a:p>
      </dsp:txBody>
      <dsp:txXfrm>
        <a:off x="1969883" y="2027249"/>
        <a:ext cx="2866819" cy="51863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4/24/2024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4/24/2024</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G-CSF was not allowed prophylactically in</a:t>
            </a:r>
          </a:p>
          <a:p>
            <a:r>
              <a:rPr lang="en-US" dirty="0"/>
              <a:t>phase 1b, but 14 patients received G-CSF</a:t>
            </a:r>
          </a:p>
          <a:p>
            <a:r>
              <a:rPr lang="en-US" dirty="0"/>
              <a:t>as a secondary intervention after one occurrence</a:t>
            </a:r>
          </a:p>
          <a:p>
            <a:r>
              <a:rPr lang="en-US" dirty="0"/>
              <a:t>of neutropenia</a:t>
            </a:r>
          </a:p>
          <a:p>
            <a:endParaRPr lang="en-US" dirty="0"/>
          </a:p>
          <a:p>
            <a:r>
              <a:rPr lang="en-US" dirty="0"/>
              <a:t>The most common serious TEAE was</a:t>
            </a:r>
          </a:p>
          <a:p>
            <a:r>
              <a:rPr lang="en-US" dirty="0"/>
              <a:t>COVID-19 (9.1%)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F6724-B3F4-4F51-A915-4759DA09F2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168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III part of symphony 1 –randomized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F6724-B3F4-4F51-A915-4759DA09F2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967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 to find a better partner than Bendamustine </a:t>
            </a:r>
          </a:p>
          <a:p>
            <a:endParaRPr lang="en-US" dirty="0"/>
          </a:p>
          <a:p>
            <a:r>
              <a:rPr lang="en-US" dirty="0"/>
              <a:t>Zanubrutinib was given orally at 160 mg twice a day until disease progression confirmed by ICR; </a:t>
            </a:r>
          </a:p>
          <a:p>
            <a:r>
              <a:rPr lang="en-US" dirty="0"/>
              <a:t>Obinutuzumab (1000 mg) was given in both arms on days 1, 8, and 15 of cycle 1, day 1 of cycles 2-6, and then every 8 weeks up to 20 doses maximum. Patients receiving Obinutuzumab remained on study treatment until disease progression confirmed by ICR or 30 months of treatment maximum, whichever occurs first.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F6724-B3F4-4F51-A915-4759DA09F2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594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APPROVED March 2024 after 2 prior lines of therapy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F6724-B3F4-4F51-A915-4759DA09F2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338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 47 Magrolimab et al.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F6724-B3F4-4F51-A915-4759DA09F2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694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44</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7E68B09-7013-4CBC-8349-8CBBA967800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167076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3913" y="1006475"/>
            <a:ext cx="612298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2 Overall Survival. The distributions were estimated for each treatment group with the use of the Kaplan–Meier method and were compared with the log-rank test stratified according to age (18 to &lt;75 years or ≥75 years) and cytogenetic risk (intermediate risk or poor risk). The hazard ratio for death was estimated with the use of the Cox proportional-hazards model with the same stratification factors used in the log-rank test. The data included are subject to a cutoff date of January 4, 2020. The dashed line indicates 50% overall survival probability, and the tick marks indicate censored data.</a:t>
            </a:r>
            <a:endParaRPr lang="en-GB" dirty="0">
              <a:latin typeface="Arial" charset="0"/>
              <a:ea typeface="Gothic" charset="0"/>
              <a:cs typeface="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3913" y="1006475"/>
            <a:ext cx="612298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2 Overall Survival. The distributions were estimated for each treatment group with the use of the Kaplan–Meier method and were compared with the log-rank test stratified according to age (18 to &lt;75 years or ≥75 years) and cytogenetic risk (intermediate risk or poor risk). The hazard ratio for death was estimated with the use of the Cox proportional-hazards model with the same stratification factors used in the log-rank test. The data included are subject to a cutoff date of January 4, 2020. The dashed line indicates 50% overall survival probability, and the tick marks indicate censored data.</a:t>
            </a:r>
            <a:endParaRPr lang="en-GB" dirty="0">
              <a:latin typeface="Arial" charset="0"/>
              <a:ea typeface="Gothic" charset="0"/>
              <a:cs typeface="Gothic" charset="0"/>
            </a:endParaRPr>
          </a:p>
        </p:txBody>
      </p:sp>
    </p:spTree>
    <p:extLst>
      <p:ext uri="{BB962C8B-B14F-4D97-AF65-F5344CB8AC3E}">
        <p14:creationId xmlns:p14="http://schemas.microsoft.com/office/powerpoint/2010/main" val="2552330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23EB8-65F0-4EEA-A030-C44E805A1916}" type="slidenum">
              <a:rPr lang="en-US" smtClean="0"/>
              <a:t>55</a:t>
            </a:fld>
            <a:endParaRPr lang="en-US"/>
          </a:p>
        </p:txBody>
      </p:sp>
    </p:spTree>
    <p:extLst>
      <p:ext uri="{BB962C8B-B14F-4D97-AF65-F5344CB8AC3E}">
        <p14:creationId xmlns:p14="http://schemas.microsoft.com/office/powerpoint/2010/main" val="3706227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19</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23EB8-65F0-4EEA-A030-C44E805A1916}" type="slidenum">
              <a:rPr lang="en-US" smtClean="0"/>
              <a:t>56</a:t>
            </a:fld>
            <a:endParaRPr lang="en-US"/>
          </a:p>
        </p:txBody>
      </p:sp>
    </p:spTree>
    <p:extLst>
      <p:ext uri="{BB962C8B-B14F-4D97-AF65-F5344CB8AC3E}">
        <p14:creationId xmlns:p14="http://schemas.microsoft.com/office/powerpoint/2010/main" val="2660020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23EB8-65F0-4EEA-A030-C44E805A1916}" type="slidenum">
              <a:rPr lang="en-US" smtClean="0"/>
              <a:t>57</a:t>
            </a:fld>
            <a:endParaRPr lang="en-US"/>
          </a:p>
        </p:txBody>
      </p:sp>
    </p:spTree>
    <p:extLst>
      <p:ext uri="{BB962C8B-B14F-4D97-AF65-F5344CB8AC3E}">
        <p14:creationId xmlns:p14="http://schemas.microsoft.com/office/powerpoint/2010/main" val="248157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23EB8-65F0-4EEA-A030-C44E805A1916}" type="slidenum">
              <a:rPr lang="en-US" smtClean="0"/>
              <a:t>58</a:t>
            </a:fld>
            <a:endParaRPr lang="en-US"/>
          </a:p>
        </p:txBody>
      </p:sp>
    </p:spTree>
    <p:extLst>
      <p:ext uri="{BB962C8B-B14F-4D97-AF65-F5344CB8AC3E}">
        <p14:creationId xmlns:p14="http://schemas.microsoft.com/office/powerpoint/2010/main" val="1778292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340D5-8057-485F-A5D6-4C6956BF15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524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89</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108</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123</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442504-6008-4BF3-82C6-6AEABE3C0EAA}" type="slidenum">
              <a:rPr lang="en-US" smtClean="0"/>
              <a:t>127</a:t>
            </a:fld>
            <a:endParaRPr lang="en-US" dirty="0"/>
          </a:p>
        </p:txBody>
      </p:sp>
    </p:spTree>
    <p:extLst>
      <p:ext uri="{BB962C8B-B14F-4D97-AF65-F5344CB8AC3E}">
        <p14:creationId xmlns:p14="http://schemas.microsoft.com/office/powerpoint/2010/main" val="816477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134</a:t>
            </a:fld>
            <a:endParaRPr lang="en-US" dirty="0"/>
          </a:p>
        </p:txBody>
      </p:sp>
    </p:spTree>
    <p:extLst>
      <p:ext uri="{BB962C8B-B14F-4D97-AF65-F5344CB8AC3E}">
        <p14:creationId xmlns:p14="http://schemas.microsoft.com/office/powerpoint/2010/main" val="3198354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14161A"/>
                </a:solidFill>
                <a:effectLst/>
                <a:latin typeface="Inter"/>
              </a:rPr>
              <a:t>FDA officials raised concerns that 14% of patients who were randomly assigned to receive </a:t>
            </a:r>
            <a:r>
              <a:rPr lang="en-US" b="0" i="0" u="none" strike="noStrike" dirty="0" err="1">
                <a:solidFill>
                  <a:srgbClr val="14161A"/>
                </a:solidFill>
                <a:effectLst/>
                <a:latin typeface="Inter"/>
              </a:rPr>
              <a:t>cilta-cel</a:t>
            </a:r>
            <a:r>
              <a:rPr lang="en-US" b="0" i="0" u="none" strike="noStrike" dirty="0">
                <a:solidFill>
                  <a:srgbClr val="14161A"/>
                </a:solidFill>
                <a:effectLst/>
                <a:latin typeface="Inter"/>
              </a:rPr>
              <a:t> died in the first 10 months compared with 12% of patients who were treated with the investigator’s choice of standard-of-care (SOC) therapy. In data presented at the meeting, the overall survival (OS) Kaplan-Meier curves showed a hazard pattern crossing at around 11 months, with lower OS in the </a:t>
            </a:r>
            <a:r>
              <a:rPr lang="en-US" b="0" i="0" u="none" strike="noStrike" dirty="0" err="1">
                <a:solidFill>
                  <a:srgbClr val="14161A"/>
                </a:solidFill>
                <a:effectLst/>
                <a:latin typeface="Inter"/>
              </a:rPr>
              <a:t>cilta-cel</a:t>
            </a:r>
            <a:r>
              <a:rPr lang="en-US" b="0" i="0" u="none" strike="noStrike" dirty="0">
                <a:solidFill>
                  <a:srgbClr val="14161A"/>
                </a:solidFill>
                <a:effectLst/>
                <a:latin typeface="Inter"/>
              </a:rPr>
              <a:t> group compared with the SOC group before 11 months. Because of this, the FDA raised concerns about whether the hazard ratio data can be interpreted. </a:t>
            </a:r>
          </a:p>
          <a:p>
            <a:pPr algn="l"/>
            <a:r>
              <a:rPr lang="en-US" b="0" i="0" u="none" strike="noStrike" dirty="0">
                <a:solidFill>
                  <a:srgbClr val="14161A"/>
                </a:solidFill>
                <a:effectLst/>
                <a:latin typeface="Inter"/>
              </a:rPr>
              <a:t>May never fully understand the reasons for the higher rates of early deaths observed in CARTITUDE-4- more delays during clinical trials  or  COVID-19 pandemic  </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141</a:t>
            </a:fld>
            <a:endParaRPr lang="en-US" dirty="0"/>
          </a:p>
        </p:txBody>
      </p:sp>
    </p:spTree>
    <p:extLst>
      <p:ext uri="{BB962C8B-B14F-4D97-AF65-F5344CB8AC3E}">
        <p14:creationId xmlns:p14="http://schemas.microsoft.com/office/powerpoint/2010/main" val="2724520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47574C-5C47-4876-B1B1-3D51C1AC145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a:cs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a:cs typeface="ＭＳ Ｐゴシック"/>
            </a:endParaRPr>
          </a:p>
        </p:txBody>
      </p:sp>
      <p:sp>
        <p:nvSpPr>
          <p:cNvPr id="19458" name="Rectangle 2"/>
          <p:cNvSpPr>
            <a:spLocks noGrp="1" noRot="1" noChangeAspect="1" noChangeArrowheads="1" noTextEdit="1"/>
          </p:cNvSpPr>
          <p:nvPr>
            <p:ph type="sldImg"/>
          </p:nvPr>
        </p:nvSpPr>
        <p:spPr bwMode="auto">
          <a:xfrm>
            <a:off x="765175" y="668338"/>
            <a:ext cx="5340350" cy="3005137"/>
          </a:xfrm>
          <a:noFill/>
          <a:ln>
            <a:solidFill>
              <a:srgbClr val="000000"/>
            </a:solidFill>
            <a:miter lim="800000"/>
            <a:headEnd/>
            <a:tailEnd/>
          </a:ln>
        </p:spPr>
      </p:sp>
      <p:sp>
        <p:nvSpPr>
          <p:cNvPr id="19459" name="Rectangle 3"/>
          <p:cNvSpPr>
            <a:spLocks noGrp="1" noChangeArrowheads="1"/>
          </p:cNvSpPr>
          <p:nvPr>
            <p:ph type="body" idx="1"/>
          </p:nvPr>
        </p:nvSpPr>
        <p:spPr bwMode="auto">
          <a:xfrm>
            <a:off x="523875" y="3824288"/>
            <a:ext cx="5786438" cy="4870450"/>
          </a:xfrm>
          <a:noFill/>
        </p:spPr>
        <p:txBody>
          <a:bodyPr wrap="square" numCol="1" anchor="t" anchorCtr="0" compatLnSpc="1">
            <a:prstTxWarp prst="textNoShape">
              <a:avLst/>
            </a:prstTxWarp>
          </a:bodyPr>
          <a:lstStyle/>
          <a:p>
            <a:pPr marL="228600" indent="-228600" eaLnBrk="1" hangingPunct="1">
              <a:spcBef>
                <a:spcPct val="0"/>
              </a:spcBef>
              <a:tabLst>
                <a:tab pos="4057650" algn="r"/>
              </a:tabLst>
            </a:pPr>
            <a:r>
              <a:rPr lang="en-US" sz="1100" dirty="0"/>
              <a:t>.Accounts for 22 % of all NHL which is about 15000 new cases annually in the united states</a:t>
            </a:r>
          </a:p>
          <a:p>
            <a:pPr marL="228600" indent="-228600" eaLnBrk="1" hangingPunct="1">
              <a:spcBef>
                <a:spcPct val="0"/>
              </a:spcBef>
              <a:tabLst>
                <a:tab pos="4057650" algn="r"/>
              </a:tabLst>
            </a:pPr>
            <a:r>
              <a:rPr lang="en-US" sz="1100" dirty="0"/>
              <a:t>Median age at diagnosis is 59 and </a:t>
            </a:r>
          </a:p>
          <a:p>
            <a:pPr marL="228600" indent="-228600" eaLnBrk="1" hangingPunct="1">
              <a:spcBef>
                <a:spcPct val="0"/>
              </a:spcBef>
              <a:tabLst>
                <a:tab pos="4057650" algn="r"/>
              </a:tabLst>
            </a:pPr>
            <a:endParaRPr lang="en-US" sz="11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14161A"/>
                </a:solidFill>
                <a:effectLst/>
                <a:latin typeface="Inter"/>
              </a:rPr>
              <a:t>FDA officials raised concerns that 14% of patients who were randomly assigned to receive </a:t>
            </a:r>
            <a:r>
              <a:rPr lang="en-US" b="0" i="0" u="none" strike="noStrike" dirty="0" err="1">
                <a:solidFill>
                  <a:srgbClr val="14161A"/>
                </a:solidFill>
                <a:effectLst/>
                <a:latin typeface="Inter"/>
              </a:rPr>
              <a:t>cilta-cel</a:t>
            </a:r>
            <a:r>
              <a:rPr lang="en-US" b="0" i="0" u="none" strike="noStrike" dirty="0">
                <a:solidFill>
                  <a:srgbClr val="14161A"/>
                </a:solidFill>
                <a:effectLst/>
                <a:latin typeface="Inter"/>
              </a:rPr>
              <a:t> died in the first 10 months compared with 12% of patients who were treated with the investigator’s choice of standard-of-care (SOC) therapy. In data presented at the meeting, the overall survival (OS) Kaplan-Meier curves showed a hazard pattern crossing at around 11 months, with lower OS in the </a:t>
            </a:r>
            <a:r>
              <a:rPr lang="en-US" b="0" i="0" u="none" strike="noStrike" dirty="0" err="1">
                <a:solidFill>
                  <a:srgbClr val="14161A"/>
                </a:solidFill>
                <a:effectLst/>
                <a:latin typeface="Inter"/>
              </a:rPr>
              <a:t>cilta-cel</a:t>
            </a:r>
            <a:r>
              <a:rPr lang="en-US" b="0" i="0" u="none" strike="noStrike" dirty="0">
                <a:solidFill>
                  <a:srgbClr val="14161A"/>
                </a:solidFill>
                <a:effectLst/>
                <a:latin typeface="Inter"/>
              </a:rPr>
              <a:t> group compared with the SOC group before 11 months. Because of this, the FDA raised concerns about whether the hazard ratio data can be interpreted. </a:t>
            </a:r>
          </a:p>
          <a:p>
            <a:pPr algn="l"/>
            <a:r>
              <a:rPr lang="en-US" b="0" i="0" u="none" strike="noStrike" dirty="0">
                <a:solidFill>
                  <a:srgbClr val="14161A"/>
                </a:solidFill>
                <a:effectLst/>
                <a:latin typeface="Inter"/>
              </a:rPr>
              <a:t>May never fully understand the reasons for the higher rates of early deaths observed in CARTITUDE-4- more delays during clinical trials  or  COVID-19 pandemic  </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143</a:t>
            </a:fld>
            <a:endParaRPr lang="en-US" dirty="0"/>
          </a:p>
        </p:txBody>
      </p:sp>
    </p:spTree>
    <p:extLst>
      <p:ext uri="{BB962C8B-B14F-4D97-AF65-F5344CB8AC3E}">
        <p14:creationId xmlns:p14="http://schemas.microsoft.com/office/powerpoint/2010/main" val="464535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ui-sans-serif"/>
              </a:rPr>
              <a:t>In the open-label, multicenter </a:t>
            </a:r>
            <a:r>
              <a:rPr lang="en-US" b="0" i="0" u="none" strike="noStrike" dirty="0" err="1">
                <a:solidFill>
                  <a:srgbClr val="000000"/>
                </a:solidFill>
                <a:effectLst/>
                <a:latin typeface="ui-sans-serif"/>
              </a:rPr>
              <a:t>KarMMa</a:t>
            </a:r>
            <a:r>
              <a:rPr lang="en-US" b="0" i="0" u="none" strike="noStrike" dirty="0">
                <a:solidFill>
                  <a:srgbClr val="000000"/>
                </a:solidFill>
                <a:effectLst/>
                <a:latin typeface="ui-sans-serif"/>
              </a:rPr>
              <a:t> trial (NCT03361748), investigators compared ide-</a:t>
            </a:r>
            <a:r>
              <a:rPr lang="en-US" b="0" i="0" u="none" strike="noStrike" dirty="0" err="1">
                <a:solidFill>
                  <a:srgbClr val="000000"/>
                </a:solidFill>
                <a:effectLst/>
                <a:latin typeface="ui-sans-serif"/>
              </a:rPr>
              <a:t>cel</a:t>
            </a:r>
            <a:r>
              <a:rPr lang="en-US" b="0" i="0" u="none" strike="noStrike" dirty="0">
                <a:solidFill>
                  <a:srgbClr val="000000"/>
                </a:solidFill>
                <a:effectLst/>
                <a:latin typeface="ui-sans-serif"/>
              </a:rPr>
              <a:t> with standard of care regimens for the treatment of adults with relapsed/refractory multiple myeloma after 2 to 4 prior lines of therapy including a PI, an IMID, and daratumumab (</a:t>
            </a:r>
            <a:r>
              <a:rPr lang="en-US" b="0" i="0" u="none" strike="noStrike" dirty="0" err="1">
                <a:solidFill>
                  <a:srgbClr val="000000"/>
                </a:solidFill>
                <a:effectLst/>
                <a:latin typeface="ui-sans-serif"/>
              </a:rPr>
              <a:t>Darzalex</a:t>
            </a:r>
            <a:r>
              <a:rPr lang="en-US" b="0" i="0" u="none" strike="noStrike" dirty="0">
                <a:solidFill>
                  <a:srgbClr val="000000"/>
                </a:solidFill>
                <a:effectLst/>
                <a:latin typeface="ui-sans-serif"/>
              </a:rPr>
              <a:t>).</a:t>
            </a:r>
            <a:r>
              <a:rPr lang="en-US" b="0" i="0" u="none" strike="noStrike" baseline="30000" dirty="0">
                <a:solidFill>
                  <a:srgbClr val="000000"/>
                </a:solidFill>
                <a:effectLst/>
                <a:latin typeface="ui-sans-serif"/>
              </a:rPr>
              <a:t>2</a:t>
            </a:r>
            <a:r>
              <a:rPr lang="en-US" b="0" i="0" u="none" strike="noStrike" dirty="0">
                <a:solidFill>
                  <a:srgbClr val="000000"/>
                </a:solidFill>
                <a:effectLst/>
                <a:latin typeface="ui-sans-serif"/>
              </a:rPr>
              <a:t> All patients included in the trial were refractory to the last line of therapy and were randomized to receive a single infusion of ide-</a:t>
            </a:r>
            <a:r>
              <a:rPr lang="en-US" b="0" i="0" u="none" strike="noStrike" dirty="0" err="1">
                <a:solidFill>
                  <a:srgbClr val="000000"/>
                </a:solidFill>
                <a:effectLst/>
                <a:latin typeface="ui-sans-serif"/>
              </a:rPr>
              <a:t>cel</a:t>
            </a:r>
            <a:r>
              <a:rPr lang="en-US" b="0" i="0" u="none" strike="noStrike" dirty="0">
                <a:solidFill>
                  <a:srgbClr val="000000"/>
                </a:solidFill>
                <a:effectLst/>
                <a:latin typeface="ui-sans-serif"/>
              </a:rPr>
              <a:t> or investigator choice of 5 standard therapies.</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145</a:t>
            </a:fld>
            <a:endParaRPr lang="en-US" dirty="0"/>
          </a:p>
        </p:txBody>
      </p:sp>
    </p:spTree>
    <p:extLst>
      <p:ext uri="{BB962C8B-B14F-4D97-AF65-F5344CB8AC3E}">
        <p14:creationId xmlns:p14="http://schemas.microsoft.com/office/powerpoint/2010/main" val="3026819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ui-sans-serif"/>
              </a:rPr>
              <a:t>numerically higher proportion of early deaths in the ide-</a:t>
            </a:r>
            <a:r>
              <a:rPr lang="en-US" b="0" i="0" u="none" strike="noStrike" dirty="0" err="1">
                <a:solidFill>
                  <a:srgbClr val="000000"/>
                </a:solidFill>
                <a:effectLst/>
                <a:latin typeface="ui-sans-serif"/>
              </a:rPr>
              <a:t>cel</a:t>
            </a:r>
            <a:r>
              <a:rPr lang="en-US" b="0" i="0" u="none" strike="noStrike" dirty="0">
                <a:solidFill>
                  <a:srgbClr val="000000"/>
                </a:solidFill>
                <a:effectLst/>
                <a:latin typeface="ui-sans-serif"/>
              </a:rPr>
              <a:t> arm was driven by patients who never received ide-</a:t>
            </a:r>
            <a:r>
              <a:rPr lang="en-US" b="0" i="0" u="none" strike="noStrike" dirty="0" err="1">
                <a:solidFill>
                  <a:srgbClr val="000000"/>
                </a:solidFill>
                <a:effectLst/>
                <a:latin typeface="ui-sans-serif"/>
              </a:rPr>
              <a:t>cel</a:t>
            </a:r>
            <a:r>
              <a:rPr lang="en-US" b="0" i="0" u="none" strike="noStrike" dirty="0">
                <a:solidFill>
                  <a:srgbClr val="000000"/>
                </a:solidFill>
                <a:effectLst/>
                <a:latin typeface="ui-sans-serif"/>
              </a:rPr>
              <a:t>, and most of the early deaths that occurred were due to disease progression.</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147</a:t>
            </a:fld>
            <a:endParaRPr lang="en-US" dirty="0"/>
          </a:p>
        </p:txBody>
      </p:sp>
    </p:spTree>
    <p:extLst>
      <p:ext uri="{BB962C8B-B14F-4D97-AF65-F5344CB8AC3E}">
        <p14:creationId xmlns:p14="http://schemas.microsoft.com/office/powerpoint/2010/main" val="4207190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151</a:t>
            </a:fld>
            <a:endParaRPr lang="en-US" dirty="0"/>
          </a:p>
        </p:txBody>
      </p:sp>
    </p:spTree>
    <p:extLst>
      <p:ext uri="{BB962C8B-B14F-4D97-AF65-F5344CB8AC3E}">
        <p14:creationId xmlns:p14="http://schemas.microsoft.com/office/powerpoint/2010/main" val="15059874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152</a:t>
            </a:fld>
            <a:endParaRPr lang="en-US" dirty="0"/>
          </a:p>
        </p:txBody>
      </p:sp>
    </p:spTree>
    <p:extLst>
      <p:ext uri="{BB962C8B-B14F-4D97-AF65-F5344CB8AC3E}">
        <p14:creationId xmlns:p14="http://schemas.microsoft.com/office/powerpoint/2010/main" val="3261081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9730F4-32F4-452D-BAFE-D51350A311DC}"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a:cs typeface="ＭＳ Ｐゴシック"/>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a:cs typeface="ＭＳ Ｐゴシック"/>
            </a:endParaRPr>
          </a:p>
        </p:txBody>
      </p:sp>
      <p:sp>
        <p:nvSpPr>
          <p:cNvPr id="21506" name="Rectangle 2"/>
          <p:cNvSpPr>
            <a:spLocks noGrp="1" noRot="1" noChangeAspect="1" noChangeArrowheads="1" noTextEdit="1"/>
          </p:cNvSpPr>
          <p:nvPr>
            <p:ph type="sldImg"/>
          </p:nvPr>
        </p:nvSpPr>
        <p:spPr bwMode="auto">
          <a:xfrm>
            <a:off x="765175" y="668338"/>
            <a:ext cx="5340350" cy="3005137"/>
          </a:xfrm>
          <a:noFill/>
          <a:ln>
            <a:solidFill>
              <a:srgbClr val="000000"/>
            </a:solidFill>
            <a:miter lim="800000"/>
            <a:headEnd/>
            <a:tailEnd/>
          </a:ln>
        </p:spPr>
      </p:sp>
      <p:sp>
        <p:nvSpPr>
          <p:cNvPr id="21507" name="Rectangle 3"/>
          <p:cNvSpPr>
            <a:spLocks noGrp="1" noChangeArrowheads="1"/>
          </p:cNvSpPr>
          <p:nvPr>
            <p:ph type="body" idx="1"/>
          </p:nvPr>
        </p:nvSpPr>
        <p:spPr bwMode="auto">
          <a:xfrm>
            <a:off x="523875" y="3824288"/>
            <a:ext cx="5786438" cy="4870450"/>
          </a:xfrm>
          <a:noFill/>
        </p:spPr>
        <p:txBody>
          <a:bodyPr wrap="square" numCol="1" anchor="t" anchorCtr="0" compatLnSpc="1">
            <a:prstTxWarp prst="textNoShape">
              <a:avLst/>
            </a:prstTxWarp>
          </a:bodyPr>
          <a:lstStyle/>
          <a:p>
            <a:pPr marL="228600" indent="-228600" eaLnBrk="1" hangingPunct="1">
              <a:spcBef>
                <a:spcPct val="0"/>
              </a:spcBef>
              <a:tabLst>
                <a:tab pos="4057650" algn="r"/>
              </a:tabLst>
            </a:pPr>
            <a:r>
              <a:rPr lang="en-US" sz="1100" dirty="0"/>
              <a:t>.Accounts for 22 % of all NHL which is about 15000 new cases annually in the united states</a:t>
            </a:r>
          </a:p>
          <a:p>
            <a:pPr marL="228600" indent="-228600" eaLnBrk="1" hangingPunct="1">
              <a:spcBef>
                <a:spcPct val="0"/>
              </a:spcBef>
              <a:tabLst>
                <a:tab pos="4057650" algn="r"/>
              </a:tabLst>
            </a:pPr>
            <a:r>
              <a:rPr lang="en-US" sz="1100" dirty="0"/>
              <a:t>Median age at diagnosis is 59 and </a:t>
            </a:r>
          </a:p>
          <a:p>
            <a:pPr marL="228600" indent="-228600" eaLnBrk="1" hangingPunct="1">
              <a:spcBef>
                <a:spcPct val="0"/>
              </a:spcBef>
              <a:tabLst>
                <a:tab pos="4057650" algn="r"/>
              </a:tabLst>
            </a:pPr>
            <a:endParaRPr lang="en-US" sz="11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1334 patients  median age at dx was 50!</a:t>
            </a:r>
          </a:p>
          <a:p>
            <a:r>
              <a:rPr lang="en-US" dirty="0"/>
              <a:t>The magnitudes of improvements in OS exceeded the gains in life expectancy and OS of the gen pop over the same periods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F6724-B3F4-4F51-A915-4759DA09F2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318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rates of PFS at 36 months (75 versus 58 percent); longer median PFS (10.5 versus 4 years)</a:t>
            </a:r>
          </a:p>
          <a:p>
            <a:endParaRPr lang="en-US" dirty="0"/>
          </a:p>
          <a:p>
            <a:r>
              <a:rPr lang="en-US" dirty="0"/>
              <a:t>●Higher percentage of patients in complete response or unconfirmed complete response at 24 months (72 versus 52 percent)</a:t>
            </a:r>
          </a:p>
          <a:p>
            <a:endParaRPr lang="en-US" dirty="0"/>
          </a:p>
          <a:p>
            <a:r>
              <a:rPr lang="en-US" dirty="0"/>
              <a:t>●Higher overall rate of severe (grade 3/4) adverse events (24 versus 17 percent)</a:t>
            </a:r>
          </a:p>
          <a:p>
            <a:endParaRPr lang="en-US" dirty="0"/>
          </a:p>
          <a:p>
            <a:r>
              <a:rPr lang="en-US" dirty="0"/>
              <a:t>●Higher rate of infections (39 versus 24 percent), the majority of which could be treated in the ambulatory setting</a:t>
            </a:r>
          </a:p>
          <a:p>
            <a:endParaRPr lang="en-US" dirty="0"/>
          </a:p>
          <a:p>
            <a:r>
              <a:rPr lang="en-US" dirty="0"/>
              <a:t>●Similar survival and quality of life ratings; 10-year OS 80 percent (HR 1.04; 95% CI 0.77-1.40)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F6724-B3F4-4F51-A915-4759DA09F2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913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78Vs 53%</a:t>
            </a:r>
          </a:p>
          <a:p>
            <a:r>
              <a:rPr lang="en-US" dirty="0"/>
              <a:t>Cr rate 34 vs 18 </a:t>
            </a:r>
          </a:p>
          <a:p>
            <a:endParaRPr lang="en-US" dirty="0"/>
          </a:p>
          <a:p>
            <a:r>
              <a:rPr lang="en-US" dirty="0"/>
              <a:t>36% of Rsq had Growth factors </a:t>
            </a:r>
          </a:p>
          <a:p>
            <a:r>
              <a:rPr lang="en-US" dirty="0"/>
              <a:t>70% used antiplt or AC in both arms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F6724-B3F4-4F51-A915-4759DA09F2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323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Axi cel -- - only 51% met GELF</a:t>
            </a:r>
          </a:p>
          <a:p>
            <a:r>
              <a:rPr lang="en-US" dirty="0"/>
              <a:t>56% POD 24</a:t>
            </a:r>
          </a:p>
          <a:p>
            <a:r>
              <a:rPr lang="en-US" dirty="0"/>
              <a:t>Median DOR with PR 5 mos.</a:t>
            </a:r>
          </a:p>
          <a:p>
            <a:r>
              <a:rPr lang="en-US" dirty="0"/>
              <a:t>13 pts retreated  with axi-cel – all 13 still w response</a:t>
            </a:r>
          </a:p>
          <a:p>
            <a:endParaRPr lang="en-US" dirty="0"/>
          </a:p>
          <a:p>
            <a:endParaRPr lang="en-US" dirty="0"/>
          </a:p>
          <a:p>
            <a:r>
              <a:rPr lang="en-US" dirty="0"/>
              <a:t>Tisa cel</a:t>
            </a:r>
          </a:p>
          <a:p>
            <a:r>
              <a:rPr lang="en-US" dirty="0"/>
              <a:t>45% had bridging therapy </a:t>
            </a:r>
          </a:p>
          <a:p>
            <a:endParaRPr lang="en-US" dirty="0"/>
          </a:p>
          <a:p>
            <a:endParaRPr lang="en-US" dirty="0"/>
          </a:p>
          <a:p>
            <a:r>
              <a:rPr lang="en-US" dirty="0"/>
              <a:t>Tazemetostat is approved by the US Food and Drug Administration (FDA) as a single agent for the treatment of patients with relapsed or refractory EZH2 mutation-positive FL who have received at least two prior systemic therapies [54]. To qualify for tazemetostat, FL tumor specimens should demonstrate one of the following EZH2 mutations: Y646, A682, or A692. Tazemetostat is also approved for patients with relapsed or refractory FL who have no satisfactory alternative treatment options.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F6724-B3F4-4F51-A915-4759DA09F2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539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Follicular lymphoma arises from germinal centre B cells. EZH2, a histone methyltransferase, is essential to the formation of the germinal centre, as the enzyme represses the transcription of genes that would otherwise limit B-cell proliferation and promote exit from the germinal centre.6 Gain-of-function mutations in the enzymatic domain of EZH2 are present in approximately 20% of patients with follicular lymphoma or diffuse large B-cell lymphoma derived from the germinal centre.7–9 Such activating mutations lead to the aberrant trimethylation of lysine 27 in histone 3 (H3K27me3),6,10,11 and the spread of H3K27me3 at target loci results in epigenetic silencing and maintenance of the germinal centre. This epigenetic silencing, in turn, allows B cells to proliferate and malignant clones to accumulate.10,12 EZH2 is also involved in tumour immune escape mechanisms, such as suppressing antigen presentation and preventing the trafficking of immune effector cells to the tumour microenvironment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F6724-B3F4-4F51-A915-4759DA09F2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25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559F7D-013C-47E9-89F3-A6E5D11A49BB}" type="datetimeFigureOut">
              <a:rPr lang="en-US"/>
              <a:pPr>
                <a:defRPr/>
              </a:pPr>
              <a:t>4/24/2024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E3253A9-E154-4415-A9F2-4A935C8F3DA4}" type="slidenum">
              <a:rPr lang="en-US"/>
              <a:pPr>
                <a:defRPr/>
              </a:pPr>
              <a:t>‹#›</a:t>
            </a:fld>
            <a:endParaRPr lang="en-US" dirty="0"/>
          </a:p>
        </p:txBody>
      </p:sp>
    </p:spTree>
    <p:extLst>
      <p:ext uri="{BB962C8B-B14F-4D97-AF65-F5344CB8AC3E}">
        <p14:creationId xmlns:p14="http://schemas.microsoft.com/office/powerpoint/2010/main" val="176054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457200" y="1244874"/>
            <a:ext cx="7886700" cy="32455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482600" y="4817757"/>
            <a:ext cx="0" cy="0"/>
          </a:xfrm>
          <a:prstGeom prst="rect">
            <a:avLst/>
          </a:prstGeom>
        </p:spPr>
        <p:txBody>
          <a:bodyPr vert="horz" wrap="none" lIns="91440" tIns="45720" rIns="91440" bIns="45720" rtlCol="0">
            <a:noAutofit/>
          </a:bodyPr>
          <a:lstStyle/>
          <a:p>
            <a:pPr marL="0" indent="0" algn="l">
              <a:spcBef>
                <a:spcPts val="0"/>
              </a:spcBef>
              <a:buFont typeface="Arial"/>
              <a:buNone/>
            </a:pPr>
            <a:endParaRPr lang="en-US" sz="24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p:nvPr>
        </p:nvSpPr>
        <p:spPr>
          <a:xfrm>
            <a:off x="457200" y="248597"/>
            <a:ext cx="8229600" cy="812581"/>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739881" y="4725995"/>
            <a:ext cx="3390418" cy="183049"/>
          </a:xfrm>
          <a:prstGeom prst="rect">
            <a:avLst/>
          </a:prstGeom>
        </p:spPr>
        <p:txBody>
          <a:bodyPr wrap="none" lIns="0" anchor="ctr"/>
          <a:lstStyle>
            <a:lvl1pPr>
              <a:defRPr sz="9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421188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528697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1320841557"/>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85186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1698765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2420102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765090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034115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3132304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2556698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pic>
        <p:nvPicPr>
          <p:cNvPr id="2" name="Picture 1">
            <a:extLst>
              <a:ext uri="{FF2B5EF4-FFF2-40B4-BE49-F238E27FC236}">
                <a16:creationId xmlns:a16="http://schemas.microsoft.com/office/drawing/2014/main" id="{29AF8658-3F1E-EB37-418A-CE654FA39D67}"/>
              </a:ext>
            </a:extLst>
          </p:cNvPr>
          <p:cNvPicPr>
            <a:picLocks noChangeAspect="1"/>
          </p:cNvPicPr>
          <p:nvPr userDrawn="1"/>
        </p:nvPicPr>
        <p:blipFill>
          <a:blip r:embed="rId3"/>
          <a:stretch>
            <a:fillRect/>
          </a:stretch>
        </p:blipFill>
        <p:spPr>
          <a:xfrm>
            <a:off x="6031706" y="4226719"/>
            <a:ext cx="3112294" cy="827389"/>
          </a:xfrm>
          <a:prstGeom prst="rect">
            <a:avLst/>
          </a:prstGeom>
        </p:spPr>
      </p:pic>
    </p:spTree>
    <p:extLst>
      <p:ext uri="{BB962C8B-B14F-4D97-AF65-F5344CB8AC3E}">
        <p14:creationId xmlns:p14="http://schemas.microsoft.com/office/powerpoint/2010/main" val="1191662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299"/>
            <a:ext cx="7772400" cy="1103540"/>
          </a:xfrm>
        </p:spPr>
        <p:txBody>
          <a:bodyPr/>
          <a:lstStyle/>
          <a:p>
            <a:r>
              <a:rPr lang="en-US"/>
              <a:t>Click to edit Master title style</a:t>
            </a:r>
          </a:p>
        </p:txBody>
      </p:sp>
      <p:sp>
        <p:nvSpPr>
          <p:cNvPr id="3" name="Subtitle 2"/>
          <p:cNvSpPr>
            <a:spLocks noGrp="1"/>
          </p:cNvSpPr>
          <p:nvPr>
            <p:ph type="subTitle" idx="1"/>
          </p:nvPr>
        </p:nvSpPr>
        <p:spPr>
          <a:xfrm>
            <a:off x="1371600" y="2917349"/>
            <a:ext cx="64008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67E0ADF-0888-4B8A-A2CE-EBA6E7CD0386}" type="datetimeFigureOut">
              <a:rPr lang="en-US"/>
              <a:pPr>
                <a:defRPr/>
              </a:pPr>
              <a:t>4/24/2024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6C0E409-2BD3-4393-AEB4-58741F618C5D}" type="slidenum">
              <a:rPr lang="en-US"/>
              <a:pPr>
                <a:defRPr/>
              </a:pPr>
              <a:t>‹#›</a:t>
            </a:fld>
            <a:endParaRPr lang="en-US" dirty="0"/>
          </a:p>
        </p:txBody>
      </p:sp>
    </p:spTree>
    <p:extLst>
      <p:ext uri="{BB962C8B-B14F-4D97-AF65-F5344CB8AC3E}">
        <p14:creationId xmlns:p14="http://schemas.microsoft.com/office/powerpoint/2010/main" val="4235913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559F7D-013C-47E9-89F3-A6E5D11A49BB}" type="datetimeFigureOut">
              <a:rPr lang="en-US"/>
              <a:pPr>
                <a:defRPr/>
              </a:pPr>
              <a:t>4/24/2024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E3253A9-E154-4415-A9F2-4A935C8F3DA4}" type="slidenum">
              <a:rPr lang="en-US"/>
              <a:pPr>
                <a:defRPr/>
              </a:pPr>
              <a:t>‹#›</a:t>
            </a:fld>
            <a:endParaRPr lang="en-US" dirty="0"/>
          </a:p>
        </p:txBody>
      </p:sp>
    </p:spTree>
    <p:extLst>
      <p:ext uri="{BB962C8B-B14F-4D97-AF65-F5344CB8AC3E}">
        <p14:creationId xmlns:p14="http://schemas.microsoft.com/office/powerpoint/2010/main" val="1737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7"/>
            <a:ext cx="77724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57F2476-EA7C-4C07-AB7C-D8D293F5690D}" type="datetimeFigureOut">
              <a:rPr lang="en-US"/>
              <a:pPr>
                <a:defRPr/>
              </a:pPr>
              <a:t>4/24/2024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AE3D69C-6F0C-4D99-BA49-4290322A236A}" type="slidenum">
              <a:rPr lang="en-US"/>
              <a:pPr>
                <a:defRPr/>
              </a:pPr>
              <a:t>‹#›</a:t>
            </a:fld>
            <a:endParaRPr lang="en-US" dirty="0"/>
          </a:p>
        </p:txBody>
      </p:sp>
    </p:spTree>
    <p:extLst>
      <p:ext uri="{BB962C8B-B14F-4D97-AF65-F5344CB8AC3E}">
        <p14:creationId xmlns:p14="http://schemas.microsoft.com/office/powerpoint/2010/main" val="1232563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1262"/>
            <a:ext cx="4038600" cy="3397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1262"/>
            <a:ext cx="4038600" cy="3397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1978580-1D91-435C-98EF-D40CD24299B5}" type="datetimeFigureOut">
              <a:rPr lang="en-US"/>
              <a:pPr>
                <a:defRPr/>
              </a:pPr>
              <a:t>4/24/2024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690AF84-8B57-4DD5-BE62-74BFD9A9AABA}" type="slidenum">
              <a:rPr lang="en-US"/>
              <a:pPr>
                <a:defRPr/>
              </a:pPr>
              <a:t>‹#›</a:t>
            </a:fld>
            <a:endParaRPr lang="en-US" dirty="0"/>
          </a:p>
        </p:txBody>
      </p:sp>
    </p:spTree>
    <p:extLst>
      <p:ext uri="{BB962C8B-B14F-4D97-AF65-F5344CB8AC3E}">
        <p14:creationId xmlns:p14="http://schemas.microsoft.com/office/powerpoint/2010/main" val="1107870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401"/>
            <a:ext cx="4040188"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2401"/>
            <a:ext cx="4041775"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2667"/>
            <a:ext cx="4041775"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101C3CF-7A42-4E36-8661-C967F9EEF7DB}" type="datetimeFigureOut">
              <a:rPr lang="en-US"/>
              <a:pPr>
                <a:defRPr/>
              </a:pPr>
              <a:t>4/24/2024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C57A0BDE-6F8D-4159-81C6-06983DF025D0}" type="slidenum">
              <a:rPr lang="en-US"/>
              <a:pPr>
                <a:defRPr/>
              </a:pPr>
              <a:t>‹#›</a:t>
            </a:fld>
            <a:endParaRPr lang="en-US" dirty="0"/>
          </a:p>
        </p:txBody>
      </p:sp>
    </p:spTree>
    <p:extLst>
      <p:ext uri="{BB962C8B-B14F-4D97-AF65-F5344CB8AC3E}">
        <p14:creationId xmlns:p14="http://schemas.microsoft.com/office/powerpoint/2010/main" val="35034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B54901A-DC7D-4E5D-BEFF-D864C02F9AC5}" type="datetimeFigureOut">
              <a:rPr lang="en-US"/>
              <a:pPr>
                <a:defRPr/>
              </a:pPr>
              <a:t>4/24/2024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B3DF7AB-7E45-49F3-812C-5BEFEE2ADBD4}" type="slidenum">
              <a:rPr lang="en-US"/>
              <a:pPr>
                <a:defRPr/>
              </a:pPr>
              <a:t>‹#›</a:t>
            </a:fld>
            <a:endParaRPr lang="en-US" dirty="0"/>
          </a:p>
        </p:txBody>
      </p:sp>
    </p:spTree>
    <p:extLst>
      <p:ext uri="{BB962C8B-B14F-4D97-AF65-F5344CB8AC3E}">
        <p14:creationId xmlns:p14="http://schemas.microsoft.com/office/powerpoint/2010/main" val="2880638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406BF5C-472C-4F21-B8A2-C75F416618ED}" type="datetimeFigureOut">
              <a:rPr lang="en-US"/>
              <a:pPr>
                <a:defRPr/>
              </a:pPr>
              <a:t>4/24/2024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FF137E0D-DF58-4BFC-865A-7EC441F4C511}" type="slidenum">
              <a:rPr lang="en-US"/>
              <a:pPr>
                <a:defRPr/>
              </a:pPr>
              <a:t>‹#›</a:t>
            </a:fld>
            <a:endParaRPr lang="en-US" dirty="0"/>
          </a:p>
        </p:txBody>
      </p:sp>
    </p:spTree>
    <p:extLst>
      <p:ext uri="{BB962C8B-B14F-4D97-AF65-F5344CB8AC3E}">
        <p14:creationId xmlns:p14="http://schemas.microsoft.com/office/powerpoint/2010/main" val="2422271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977"/>
            <a:ext cx="3008313"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978"/>
            <a:ext cx="5111750"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7323"/>
            <a:ext cx="3008313"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CD2309D-1E75-431B-AF7D-925F1A4A9FBA}" type="datetimeFigureOut">
              <a:rPr lang="en-US"/>
              <a:pPr>
                <a:defRPr/>
              </a:pPr>
              <a:t>4/24/2024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96723A5-1AFE-409D-BE5E-0F3742813B6C}" type="slidenum">
              <a:rPr lang="en-US"/>
              <a:pPr>
                <a:defRPr/>
              </a:pPr>
              <a:t>‹#›</a:t>
            </a:fld>
            <a:endParaRPr lang="en-US" dirty="0"/>
          </a:p>
        </p:txBody>
      </p:sp>
    </p:spTree>
    <p:extLst>
      <p:ext uri="{BB962C8B-B14F-4D97-AF65-F5344CB8AC3E}">
        <p14:creationId xmlns:p14="http://schemas.microsoft.com/office/powerpoint/2010/main" val="348458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9351A5-AEA2-48A6-90AA-B957145F03F9}" type="datetimeFigureOut">
              <a:rPr lang="en-US"/>
              <a:pPr>
                <a:defRPr/>
              </a:pPr>
              <a:t>4/24/2024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4F2DF82-FF40-4DD6-8114-1BBE70D4271E}" type="slidenum">
              <a:rPr lang="en-US"/>
              <a:pPr>
                <a:defRPr/>
              </a:pPr>
              <a:t>‹#›</a:t>
            </a:fld>
            <a:endParaRPr lang="en-US" dirty="0"/>
          </a:p>
        </p:txBody>
      </p:sp>
    </p:spTree>
    <p:extLst>
      <p:ext uri="{BB962C8B-B14F-4D97-AF65-F5344CB8AC3E}">
        <p14:creationId xmlns:p14="http://schemas.microsoft.com/office/powerpoint/2010/main" val="4090481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F91460-171F-48A0-916C-074298DDC06D}" type="datetimeFigureOut">
              <a:rPr lang="en-US"/>
              <a:pPr>
                <a:defRPr/>
              </a:pPr>
              <a:t>4/24/2024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939BAE6-EEE9-42F9-AA05-C4800CB43F5E}" type="slidenum">
              <a:rPr lang="en-US"/>
              <a:pPr>
                <a:defRPr/>
              </a:pPr>
              <a:t>‹#›</a:t>
            </a:fld>
            <a:endParaRPr lang="en-US" dirty="0"/>
          </a:p>
        </p:txBody>
      </p:sp>
    </p:spTree>
    <p:extLst>
      <p:ext uri="{BB962C8B-B14F-4D97-AF65-F5344CB8AC3E}">
        <p14:creationId xmlns:p14="http://schemas.microsoft.com/office/powerpoint/2010/main" val="727644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170"/>
            <a:ext cx="205740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170"/>
            <a:ext cx="601980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AE76CB7-040D-440F-9FC8-B5501DB9A0ED}" type="datetimeFigureOut">
              <a:rPr lang="en-US"/>
              <a:pPr>
                <a:defRPr/>
              </a:pPr>
              <a:t>4/24/2024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A2C69DB-549E-472F-9919-6554014649BC}" type="slidenum">
              <a:rPr lang="en-US"/>
              <a:pPr>
                <a:defRPr/>
              </a:pPr>
              <a:t>‹#›</a:t>
            </a:fld>
            <a:endParaRPr lang="en-US" dirty="0"/>
          </a:p>
        </p:txBody>
      </p:sp>
    </p:spTree>
    <p:extLst>
      <p:ext uri="{BB962C8B-B14F-4D97-AF65-F5344CB8AC3E}">
        <p14:creationId xmlns:p14="http://schemas.microsoft.com/office/powerpoint/2010/main" val="3675775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p>
            <a:r>
              <a:rPr lang="en-US"/>
              <a:t>Click to edit Master title style</a:t>
            </a:r>
            <a:endParaRPr lang="en-GB"/>
          </a:p>
        </p:txBody>
      </p:sp>
      <p:sp>
        <p:nvSpPr>
          <p:cNvPr id="3" name="Chart Placeholder 2"/>
          <p:cNvSpPr>
            <a:spLocks noGrp="1"/>
          </p:cNvSpPr>
          <p:nvPr>
            <p:ph type="chart" idx="1"/>
          </p:nvPr>
        </p:nvSpPr>
        <p:spPr>
          <a:xfrm>
            <a:off x="457200" y="1201262"/>
            <a:ext cx="8229600" cy="3397616"/>
          </a:xfrm>
        </p:spPr>
        <p:txBody>
          <a:bodyPr rtlCol="0">
            <a:normAutofit/>
          </a:bodyPr>
          <a:lstStyle/>
          <a:p>
            <a:pPr lvl="0"/>
            <a:endParaRPr lang="en-GB"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09C949FB-E33F-47C0-9CC8-D5859EC073B5}" type="slidenum">
              <a:rPr lang="en-US"/>
              <a:pPr>
                <a:defRPr/>
              </a:pPr>
              <a:t>‹#›</a:t>
            </a:fld>
            <a:endParaRPr lang="en-US" dirty="0"/>
          </a:p>
        </p:txBody>
      </p:sp>
    </p:spTree>
    <p:extLst>
      <p:ext uri="{BB962C8B-B14F-4D97-AF65-F5344CB8AC3E}">
        <p14:creationId xmlns:p14="http://schemas.microsoft.com/office/powerpoint/2010/main" val="4278083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p>
            <a:r>
              <a:rPr lang="en-US"/>
              <a:t>Click to edit Master title style</a:t>
            </a:r>
          </a:p>
        </p:txBody>
      </p:sp>
      <p:sp>
        <p:nvSpPr>
          <p:cNvPr id="3" name="Text Placeholder 2"/>
          <p:cNvSpPr>
            <a:spLocks noGrp="1"/>
          </p:cNvSpPr>
          <p:nvPr>
            <p:ph type="body" sz="half" idx="1"/>
          </p:nvPr>
        </p:nvSpPr>
        <p:spPr>
          <a:xfrm>
            <a:off x="457200" y="1201262"/>
            <a:ext cx="4038600" cy="33976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1261"/>
            <a:ext cx="4038600" cy="1641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6677"/>
            <a:ext cx="4038600" cy="1642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9D51273B-1732-44B6-AE04-21A30F96219B}" type="datetimeFigureOut">
              <a:rPr lang="en-US"/>
              <a:pPr>
                <a:defRPr/>
              </a:pPr>
              <a:t>4/24/2024</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1D439C90-445F-4132-B098-8F7B76C7E7B5}" type="slidenum">
              <a:rPr lang="en-US"/>
              <a:pPr>
                <a:defRPr/>
              </a:pPr>
              <a:t>‹#›</a:t>
            </a:fld>
            <a:endParaRPr lang="en-US" dirty="0"/>
          </a:p>
        </p:txBody>
      </p:sp>
    </p:spTree>
    <p:extLst>
      <p:ext uri="{BB962C8B-B14F-4D97-AF65-F5344CB8AC3E}">
        <p14:creationId xmlns:p14="http://schemas.microsoft.com/office/powerpoint/2010/main" val="1677587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
        <p:nvSpPr>
          <p:cNvPr id="4" name="Text Placeholder 7"/>
          <p:cNvSpPr>
            <a:spLocks noGrp="1"/>
          </p:cNvSpPr>
          <p:nvPr>
            <p:ph type="body" sz="quarter" idx="11"/>
          </p:nvPr>
        </p:nvSpPr>
        <p:spPr>
          <a:xfrm>
            <a:off x="6574554" y="4839506"/>
            <a:ext cx="2303837" cy="237757"/>
          </a:xfrm>
        </p:spPr>
        <p:txBody>
          <a:bodyPr wrap="none" anchor="b">
            <a:spAutoFit/>
          </a:bodyPr>
          <a:lstStyle>
            <a:lvl1pPr marL="0" indent="0" algn="r">
              <a:lnSpc>
                <a:spcPct val="90000"/>
              </a:lnSpc>
              <a:spcBef>
                <a:spcPts val="0"/>
              </a:spcBef>
              <a:spcAft>
                <a:spcPts val="0"/>
              </a:spcAft>
              <a:buFontTx/>
              <a:buNone/>
              <a:defRPr sz="1050"/>
            </a:lvl1pPr>
          </a:lstStyle>
          <a:p>
            <a:pPr lvl="0"/>
            <a:r>
              <a:rPr lang="fr-FR"/>
              <a:t>Modifiez les styles du texte du masque</a:t>
            </a:r>
          </a:p>
        </p:txBody>
      </p:sp>
    </p:spTree>
    <p:extLst>
      <p:ext uri="{BB962C8B-B14F-4D97-AF65-F5344CB8AC3E}">
        <p14:creationId xmlns:p14="http://schemas.microsoft.com/office/powerpoint/2010/main" val="268582761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
        <p:nvSpPr>
          <p:cNvPr id="4" name="Text Placeholder 7"/>
          <p:cNvSpPr>
            <a:spLocks noGrp="1"/>
          </p:cNvSpPr>
          <p:nvPr>
            <p:ph type="body" sz="quarter" idx="11"/>
          </p:nvPr>
        </p:nvSpPr>
        <p:spPr>
          <a:xfrm>
            <a:off x="6574554" y="4839506"/>
            <a:ext cx="2303837" cy="237757"/>
          </a:xfrm>
        </p:spPr>
        <p:txBody>
          <a:bodyPr wrap="none" anchor="b">
            <a:spAutoFit/>
          </a:bodyPr>
          <a:lstStyle>
            <a:lvl1pPr marL="0" indent="0" algn="r">
              <a:lnSpc>
                <a:spcPct val="90000"/>
              </a:lnSpc>
              <a:spcBef>
                <a:spcPts val="0"/>
              </a:spcBef>
              <a:spcAft>
                <a:spcPts val="0"/>
              </a:spcAft>
              <a:buFontTx/>
              <a:buNone/>
              <a:defRPr sz="1050"/>
            </a:lvl1pPr>
          </a:lstStyle>
          <a:p>
            <a:pPr lvl="0"/>
            <a:r>
              <a:rPr lang="fr-FR"/>
              <a:t>Modifiez les styles du texte du masque</a:t>
            </a:r>
          </a:p>
        </p:txBody>
      </p:sp>
    </p:spTree>
    <p:extLst>
      <p:ext uri="{BB962C8B-B14F-4D97-AF65-F5344CB8AC3E}">
        <p14:creationId xmlns:p14="http://schemas.microsoft.com/office/powerpoint/2010/main" val="38539857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B7648-CC9A-24B3-453F-71D21E5C49EA}"/>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09A3259-E455-7A97-C877-FDF6C8D68CC0}"/>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FA30533-D508-90E1-ADEC-79732CED8DE1}"/>
              </a:ext>
            </a:extLst>
          </p:cNvPr>
          <p:cNvSpPr>
            <a:spLocks noGrp="1"/>
          </p:cNvSpPr>
          <p:nvPr>
            <p:ph type="dt" sz="half" idx="10"/>
          </p:nvPr>
        </p:nvSpPr>
        <p:spPr/>
        <p:txBody>
          <a:bodyPr/>
          <a:lstStyle/>
          <a:p>
            <a:fld id="{038FDDC9-FE01-4758-88AD-E938802665E0}" type="datetimeFigureOut">
              <a:rPr lang="en-US" smtClean="0"/>
              <a:t>4/24/2024</a:t>
            </a:fld>
            <a:endParaRPr lang="en-US" dirty="0"/>
          </a:p>
        </p:txBody>
      </p:sp>
      <p:sp>
        <p:nvSpPr>
          <p:cNvPr id="5" name="Footer Placeholder 4">
            <a:extLst>
              <a:ext uri="{FF2B5EF4-FFF2-40B4-BE49-F238E27FC236}">
                <a16:creationId xmlns:a16="http://schemas.microsoft.com/office/drawing/2014/main" id="{69D7F611-378F-AAF2-1ED7-07FDAC64A7B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C4AE86-1324-DDBF-E72B-D10FA9A92B75}"/>
              </a:ext>
            </a:extLst>
          </p:cNvPr>
          <p:cNvSpPr>
            <a:spLocks noGrp="1"/>
          </p:cNvSpPr>
          <p:nvPr>
            <p:ph type="sldNum" sz="quarter" idx="12"/>
          </p:nvPr>
        </p:nvSpPr>
        <p:spPr/>
        <p:txBody>
          <a:bodyPr/>
          <a:lstStyle/>
          <a:p>
            <a:fld id="{A9E45AF4-8047-4E6F-BD21-DB277C6B471A}" type="slidenum">
              <a:rPr lang="en-US" smtClean="0"/>
              <a:t>‹#›</a:t>
            </a:fld>
            <a:endParaRPr lang="en-US" dirty="0"/>
          </a:p>
        </p:txBody>
      </p:sp>
    </p:spTree>
    <p:extLst>
      <p:ext uri="{BB962C8B-B14F-4D97-AF65-F5344CB8AC3E}">
        <p14:creationId xmlns:p14="http://schemas.microsoft.com/office/powerpoint/2010/main" val="937386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57F7-3555-CA9D-2733-D29802C94A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EEBFD0-C006-2073-9704-89E1608502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462CD-5A7E-9F05-0A89-B456E69E5B66}"/>
              </a:ext>
            </a:extLst>
          </p:cNvPr>
          <p:cNvSpPr>
            <a:spLocks noGrp="1"/>
          </p:cNvSpPr>
          <p:nvPr>
            <p:ph type="dt" sz="half" idx="10"/>
          </p:nvPr>
        </p:nvSpPr>
        <p:spPr/>
        <p:txBody>
          <a:bodyPr/>
          <a:lstStyle/>
          <a:p>
            <a:fld id="{038FDDC9-FE01-4758-88AD-E938802665E0}" type="datetimeFigureOut">
              <a:rPr lang="en-US" smtClean="0"/>
              <a:t>4/24/2024</a:t>
            </a:fld>
            <a:endParaRPr lang="en-US" dirty="0"/>
          </a:p>
        </p:txBody>
      </p:sp>
      <p:sp>
        <p:nvSpPr>
          <p:cNvPr id="5" name="Footer Placeholder 4">
            <a:extLst>
              <a:ext uri="{FF2B5EF4-FFF2-40B4-BE49-F238E27FC236}">
                <a16:creationId xmlns:a16="http://schemas.microsoft.com/office/drawing/2014/main" id="{0ED33A59-8CEB-46A2-2427-6D1DAF7516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737579-1A14-1533-1E3C-743FF9BB598F}"/>
              </a:ext>
            </a:extLst>
          </p:cNvPr>
          <p:cNvSpPr>
            <a:spLocks noGrp="1"/>
          </p:cNvSpPr>
          <p:nvPr>
            <p:ph type="sldNum" sz="quarter" idx="12"/>
          </p:nvPr>
        </p:nvSpPr>
        <p:spPr/>
        <p:txBody>
          <a:bodyPr/>
          <a:lstStyle/>
          <a:p>
            <a:fld id="{A9E45AF4-8047-4E6F-BD21-DB277C6B471A}" type="slidenum">
              <a:rPr lang="en-US" smtClean="0"/>
              <a:t>‹#›</a:t>
            </a:fld>
            <a:endParaRPr lang="en-US" dirty="0"/>
          </a:p>
        </p:txBody>
      </p:sp>
    </p:spTree>
    <p:extLst>
      <p:ext uri="{BB962C8B-B14F-4D97-AF65-F5344CB8AC3E}">
        <p14:creationId xmlns:p14="http://schemas.microsoft.com/office/powerpoint/2010/main" val="2860598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2D4D9-E257-A05E-B3A0-22639F63BE63}"/>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F825589-42C1-F37A-0CEB-F745CD42C6DF}"/>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1095B-56CA-A3E7-843F-E50D52303D8D}"/>
              </a:ext>
            </a:extLst>
          </p:cNvPr>
          <p:cNvSpPr>
            <a:spLocks noGrp="1"/>
          </p:cNvSpPr>
          <p:nvPr>
            <p:ph type="dt" sz="half" idx="10"/>
          </p:nvPr>
        </p:nvSpPr>
        <p:spPr/>
        <p:txBody>
          <a:bodyPr/>
          <a:lstStyle/>
          <a:p>
            <a:fld id="{038FDDC9-FE01-4758-88AD-E938802665E0}" type="datetimeFigureOut">
              <a:rPr lang="en-US" smtClean="0"/>
              <a:t>4/24/2024</a:t>
            </a:fld>
            <a:endParaRPr lang="en-US" dirty="0"/>
          </a:p>
        </p:txBody>
      </p:sp>
      <p:sp>
        <p:nvSpPr>
          <p:cNvPr id="5" name="Footer Placeholder 4">
            <a:extLst>
              <a:ext uri="{FF2B5EF4-FFF2-40B4-BE49-F238E27FC236}">
                <a16:creationId xmlns:a16="http://schemas.microsoft.com/office/drawing/2014/main" id="{B30C37C0-AA41-F21F-7882-14AB86421B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C8B43B-EBD7-8D39-7941-861BBD2C8273}"/>
              </a:ext>
            </a:extLst>
          </p:cNvPr>
          <p:cNvSpPr>
            <a:spLocks noGrp="1"/>
          </p:cNvSpPr>
          <p:nvPr>
            <p:ph type="sldNum" sz="quarter" idx="12"/>
          </p:nvPr>
        </p:nvSpPr>
        <p:spPr/>
        <p:txBody>
          <a:bodyPr/>
          <a:lstStyle/>
          <a:p>
            <a:fld id="{A9E45AF4-8047-4E6F-BD21-DB277C6B471A}" type="slidenum">
              <a:rPr lang="en-US" smtClean="0"/>
              <a:t>‹#›</a:t>
            </a:fld>
            <a:endParaRPr lang="en-US" dirty="0"/>
          </a:p>
        </p:txBody>
      </p:sp>
    </p:spTree>
    <p:extLst>
      <p:ext uri="{BB962C8B-B14F-4D97-AF65-F5344CB8AC3E}">
        <p14:creationId xmlns:p14="http://schemas.microsoft.com/office/powerpoint/2010/main" val="313849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DCE9C-DE60-E97C-D5E9-69BCD1D653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2247DC-331A-BB4C-33FF-32320EED4976}"/>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BC3D26-2FCB-FC27-54AB-E01800F16669}"/>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F7CBE3-A181-352B-FE5F-B354109CF8F0}"/>
              </a:ext>
            </a:extLst>
          </p:cNvPr>
          <p:cNvSpPr>
            <a:spLocks noGrp="1"/>
          </p:cNvSpPr>
          <p:nvPr>
            <p:ph type="dt" sz="half" idx="10"/>
          </p:nvPr>
        </p:nvSpPr>
        <p:spPr/>
        <p:txBody>
          <a:bodyPr/>
          <a:lstStyle/>
          <a:p>
            <a:fld id="{038FDDC9-FE01-4758-88AD-E938802665E0}" type="datetimeFigureOut">
              <a:rPr lang="en-US" smtClean="0"/>
              <a:t>4/24/2024</a:t>
            </a:fld>
            <a:endParaRPr lang="en-US" dirty="0"/>
          </a:p>
        </p:txBody>
      </p:sp>
      <p:sp>
        <p:nvSpPr>
          <p:cNvPr id="6" name="Footer Placeholder 5">
            <a:extLst>
              <a:ext uri="{FF2B5EF4-FFF2-40B4-BE49-F238E27FC236}">
                <a16:creationId xmlns:a16="http://schemas.microsoft.com/office/drawing/2014/main" id="{6838809E-4BB5-44B1-5FB4-78E86C30C5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A68E95A-C79D-050C-8739-09E53080205D}"/>
              </a:ext>
            </a:extLst>
          </p:cNvPr>
          <p:cNvSpPr>
            <a:spLocks noGrp="1"/>
          </p:cNvSpPr>
          <p:nvPr>
            <p:ph type="sldNum" sz="quarter" idx="12"/>
          </p:nvPr>
        </p:nvSpPr>
        <p:spPr/>
        <p:txBody>
          <a:bodyPr/>
          <a:lstStyle/>
          <a:p>
            <a:fld id="{A9E45AF4-8047-4E6F-BD21-DB277C6B471A}" type="slidenum">
              <a:rPr lang="en-US" smtClean="0"/>
              <a:t>‹#›</a:t>
            </a:fld>
            <a:endParaRPr lang="en-US" dirty="0"/>
          </a:p>
        </p:txBody>
      </p:sp>
    </p:spTree>
    <p:extLst>
      <p:ext uri="{BB962C8B-B14F-4D97-AF65-F5344CB8AC3E}">
        <p14:creationId xmlns:p14="http://schemas.microsoft.com/office/powerpoint/2010/main" val="4013925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D00BA-5C25-FD39-B747-F4A7D15CAF8C}"/>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A74971-5958-C2A6-885D-5A7FF12D1DC2}"/>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8692C6C-7285-BFB1-5898-F6D47BDFC40E}"/>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EF8BBF-F0D0-2308-F047-2AD208EE7F59}"/>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566FA-6AA3-698D-C971-998BA2DE5331}"/>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4DF421-ED56-71CA-569F-18B0B9C6371E}"/>
              </a:ext>
            </a:extLst>
          </p:cNvPr>
          <p:cNvSpPr>
            <a:spLocks noGrp="1"/>
          </p:cNvSpPr>
          <p:nvPr>
            <p:ph type="dt" sz="half" idx="10"/>
          </p:nvPr>
        </p:nvSpPr>
        <p:spPr/>
        <p:txBody>
          <a:bodyPr/>
          <a:lstStyle/>
          <a:p>
            <a:fld id="{038FDDC9-FE01-4758-88AD-E938802665E0}" type="datetimeFigureOut">
              <a:rPr lang="en-US" smtClean="0"/>
              <a:t>4/24/2024</a:t>
            </a:fld>
            <a:endParaRPr lang="en-US" dirty="0"/>
          </a:p>
        </p:txBody>
      </p:sp>
      <p:sp>
        <p:nvSpPr>
          <p:cNvPr id="8" name="Footer Placeholder 7">
            <a:extLst>
              <a:ext uri="{FF2B5EF4-FFF2-40B4-BE49-F238E27FC236}">
                <a16:creationId xmlns:a16="http://schemas.microsoft.com/office/drawing/2014/main" id="{76C15308-8462-DA14-4725-D1A63403D99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2EB643D-B367-23FD-FA62-84BE5DB7EEF7}"/>
              </a:ext>
            </a:extLst>
          </p:cNvPr>
          <p:cNvSpPr>
            <a:spLocks noGrp="1"/>
          </p:cNvSpPr>
          <p:nvPr>
            <p:ph type="sldNum" sz="quarter" idx="12"/>
          </p:nvPr>
        </p:nvSpPr>
        <p:spPr/>
        <p:txBody>
          <a:bodyPr/>
          <a:lstStyle/>
          <a:p>
            <a:fld id="{A9E45AF4-8047-4E6F-BD21-DB277C6B471A}" type="slidenum">
              <a:rPr lang="en-US" smtClean="0"/>
              <a:t>‹#›</a:t>
            </a:fld>
            <a:endParaRPr lang="en-US" dirty="0"/>
          </a:p>
        </p:txBody>
      </p:sp>
    </p:spTree>
    <p:extLst>
      <p:ext uri="{BB962C8B-B14F-4D97-AF65-F5344CB8AC3E}">
        <p14:creationId xmlns:p14="http://schemas.microsoft.com/office/powerpoint/2010/main" val="870297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1D8BB-E44A-2F7F-4973-1F81449335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F3E93F-4DD4-9025-59B9-7EBA09787A80}"/>
              </a:ext>
            </a:extLst>
          </p:cNvPr>
          <p:cNvSpPr>
            <a:spLocks noGrp="1"/>
          </p:cNvSpPr>
          <p:nvPr>
            <p:ph type="dt" sz="half" idx="10"/>
          </p:nvPr>
        </p:nvSpPr>
        <p:spPr/>
        <p:txBody>
          <a:bodyPr/>
          <a:lstStyle/>
          <a:p>
            <a:fld id="{038FDDC9-FE01-4758-88AD-E938802665E0}" type="datetimeFigureOut">
              <a:rPr lang="en-US" smtClean="0"/>
              <a:t>4/24/2024</a:t>
            </a:fld>
            <a:endParaRPr lang="en-US" dirty="0"/>
          </a:p>
        </p:txBody>
      </p:sp>
      <p:sp>
        <p:nvSpPr>
          <p:cNvPr id="4" name="Footer Placeholder 3">
            <a:extLst>
              <a:ext uri="{FF2B5EF4-FFF2-40B4-BE49-F238E27FC236}">
                <a16:creationId xmlns:a16="http://schemas.microsoft.com/office/drawing/2014/main" id="{8BE07FE6-3766-1ADA-C3C4-D24694E3EFB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EC69BBF-1FD3-66AC-F155-8A763AACF32F}"/>
              </a:ext>
            </a:extLst>
          </p:cNvPr>
          <p:cNvSpPr>
            <a:spLocks noGrp="1"/>
          </p:cNvSpPr>
          <p:nvPr>
            <p:ph type="sldNum" sz="quarter" idx="12"/>
          </p:nvPr>
        </p:nvSpPr>
        <p:spPr/>
        <p:txBody>
          <a:bodyPr/>
          <a:lstStyle/>
          <a:p>
            <a:fld id="{A9E45AF4-8047-4E6F-BD21-DB277C6B471A}" type="slidenum">
              <a:rPr lang="en-US" smtClean="0"/>
              <a:t>‹#›</a:t>
            </a:fld>
            <a:endParaRPr lang="en-US" dirty="0"/>
          </a:p>
        </p:txBody>
      </p:sp>
    </p:spTree>
    <p:extLst>
      <p:ext uri="{BB962C8B-B14F-4D97-AF65-F5344CB8AC3E}">
        <p14:creationId xmlns:p14="http://schemas.microsoft.com/office/powerpoint/2010/main" val="1676129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F7B4F-239C-E899-AB6E-B6DA0738E6FE}"/>
              </a:ext>
            </a:extLst>
          </p:cNvPr>
          <p:cNvSpPr>
            <a:spLocks noGrp="1"/>
          </p:cNvSpPr>
          <p:nvPr>
            <p:ph type="dt" sz="half" idx="10"/>
          </p:nvPr>
        </p:nvSpPr>
        <p:spPr/>
        <p:txBody>
          <a:bodyPr/>
          <a:lstStyle/>
          <a:p>
            <a:fld id="{038FDDC9-FE01-4758-88AD-E938802665E0}" type="datetimeFigureOut">
              <a:rPr lang="en-US" smtClean="0"/>
              <a:t>4/24/2024</a:t>
            </a:fld>
            <a:endParaRPr lang="en-US" dirty="0"/>
          </a:p>
        </p:txBody>
      </p:sp>
      <p:sp>
        <p:nvSpPr>
          <p:cNvPr id="3" name="Footer Placeholder 2">
            <a:extLst>
              <a:ext uri="{FF2B5EF4-FFF2-40B4-BE49-F238E27FC236}">
                <a16:creationId xmlns:a16="http://schemas.microsoft.com/office/drawing/2014/main" id="{14DE87D9-472B-8800-F93A-D610DE694AE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D29AD49-89EA-D132-740B-57FCC0014735}"/>
              </a:ext>
            </a:extLst>
          </p:cNvPr>
          <p:cNvSpPr>
            <a:spLocks noGrp="1"/>
          </p:cNvSpPr>
          <p:nvPr>
            <p:ph type="sldNum" sz="quarter" idx="12"/>
          </p:nvPr>
        </p:nvSpPr>
        <p:spPr/>
        <p:txBody>
          <a:bodyPr/>
          <a:lstStyle/>
          <a:p>
            <a:fld id="{A9E45AF4-8047-4E6F-BD21-DB277C6B471A}" type="slidenum">
              <a:rPr lang="en-US" smtClean="0"/>
              <a:t>‹#›</a:t>
            </a:fld>
            <a:endParaRPr lang="en-US" dirty="0"/>
          </a:p>
        </p:txBody>
      </p:sp>
    </p:spTree>
    <p:extLst>
      <p:ext uri="{BB962C8B-B14F-4D97-AF65-F5344CB8AC3E}">
        <p14:creationId xmlns:p14="http://schemas.microsoft.com/office/powerpoint/2010/main" val="16033791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99B1C-011E-E45B-3AEF-DF7B9D9BB019}"/>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80EC43-AC64-C5E4-09E2-B2EC9782B67D}"/>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1A4027-8770-D0E5-BB32-EE6F5ED73D9E}"/>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A9A7ECC-8C49-D711-5EAF-497D00167DC7}"/>
              </a:ext>
            </a:extLst>
          </p:cNvPr>
          <p:cNvSpPr>
            <a:spLocks noGrp="1"/>
          </p:cNvSpPr>
          <p:nvPr>
            <p:ph type="dt" sz="half" idx="10"/>
          </p:nvPr>
        </p:nvSpPr>
        <p:spPr/>
        <p:txBody>
          <a:bodyPr/>
          <a:lstStyle/>
          <a:p>
            <a:fld id="{038FDDC9-FE01-4758-88AD-E938802665E0}" type="datetimeFigureOut">
              <a:rPr lang="en-US" smtClean="0"/>
              <a:t>4/24/2024</a:t>
            </a:fld>
            <a:endParaRPr lang="en-US" dirty="0"/>
          </a:p>
        </p:txBody>
      </p:sp>
      <p:sp>
        <p:nvSpPr>
          <p:cNvPr id="6" name="Footer Placeholder 5">
            <a:extLst>
              <a:ext uri="{FF2B5EF4-FFF2-40B4-BE49-F238E27FC236}">
                <a16:creationId xmlns:a16="http://schemas.microsoft.com/office/drawing/2014/main" id="{6FFE264C-AFA4-86C8-7878-A79324084D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BD0D99-B582-43C6-AC87-99DE13ACA99A}"/>
              </a:ext>
            </a:extLst>
          </p:cNvPr>
          <p:cNvSpPr>
            <a:spLocks noGrp="1"/>
          </p:cNvSpPr>
          <p:nvPr>
            <p:ph type="sldNum" sz="quarter" idx="12"/>
          </p:nvPr>
        </p:nvSpPr>
        <p:spPr/>
        <p:txBody>
          <a:bodyPr/>
          <a:lstStyle/>
          <a:p>
            <a:fld id="{A9E45AF4-8047-4E6F-BD21-DB277C6B471A}" type="slidenum">
              <a:rPr lang="en-US" smtClean="0"/>
              <a:t>‹#›</a:t>
            </a:fld>
            <a:endParaRPr lang="en-US" dirty="0"/>
          </a:p>
        </p:txBody>
      </p:sp>
    </p:spTree>
    <p:extLst>
      <p:ext uri="{BB962C8B-B14F-4D97-AF65-F5344CB8AC3E}">
        <p14:creationId xmlns:p14="http://schemas.microsoft.com/office/powerpoint/2010/main" val="294637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A90C7-7A41-9E78-982D-7A3C9D3A984A}"/>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C5668A-129E-F433-E9E3-15755A969326}"/>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D412D5BA-5FE1-FDDC-D13F-A36E488531A9}"/>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D44B630-E170-79C3-2705-E289147BBC4F}"/>
              </a:ext>
            </a:extLst>
          </p:cNvPr>
          <p:cNvSpPr>
            <a:spLocks noGrp="1"/>
          </p:cNvSpPr>
          <p:nvPr>
            <p:ph type="dt" sz="half" idx="10"/>
          </p:nvPr>
        </p:nvSpPr>
        <p:spPr/>
        <p:txBody>
          <a:bodyPr/>
          <a:lstStyle/>
          <a:p>
            <a:fld id="{038FDDC9-FE01-4758-88AD-E938802665E0}" type="datetimeFigureOut">
              <a:rPr lang="en-US" smtClean="0"/>
              <a:t>4/24/2024</a:t>
            </a:fld>
            <a:endParaRPr lang="en-US" dirty="0"/>
          </a:p>
        </p:txBody>
      </p:sp>
      <p:sp>
        <p:nvSpPr>
          <p:cNvPr id="6" name="Footer Placeholder 5">
            <a:extLst>
              <a:ext uri="{FF2B5EF4-FFF2-40B4-BE49-F238E27FC236}">
                <a16:creationId xmlns:a16="http://schemas.microsoft.com/office/drawing/2014/main" id="{5C6B16EC-87E5-EE38-52CE-DC467EF670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5843EC-AA14-789B-099D-B56BE6163025}"/>
              </a:ext>
            </a:extLst>
          </p:cNvPr>
          <p:cNvSpPr>
            <a:spLocks noGrp="1"/>
          </p:cNvSpPr>
          <p:nvPr>
            <p:ph type="sldNum" sz="quarter" idx="12"/>
          </p:nvPr>
        </p:nvSpPr>
        <p:spPr/>
        <p:txBody>
          <a:bodyPr/>
          <a:lstStyle/>
          <a:p>
            <a:fld id="{A9E45AF4-8047-4E6F-BD21-DB277C6B471A}" type="slidenum">
              <a:rPr lang="en-US" smtClean="0"/>
              <a:t>‹#›</a:t>
            </a:fld>
            <a:endParaRPr lang="en-US" dirty="0"/>
          </a:p>
        </p:txBody>
      </p:sp>
    </p:spTree>
    <p:extLst>
      <p:ext uri="{BB962C8B-B14F-4D97-AF65-F5344CB8AC3E}">
        <p14:creationId xmlns:p14="http://schemas.microsoft.com/office/powerpoint/2010/main" val="3751614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00A99-E927-9B97-4600-B726308999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B172A3-EDBF-9DB0-5CE5-698AEF6DCA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1043F-330F-47AD-9820-CDE0753B41B8}"/>
              </a:ext>
            </a:extLst>
          </p:cNvPr>
          <p:cNvSpPr>
            <a:spLocks noGrp="1"/>
          </p:cNvSpPr>
          <p:nvPr>
            <p:ph type="dt" sz="half" idx="10"/>
          </p:nvPr>
        </p:nvSpPr>
        <p:spPr/>
        <p:txBody>
          <a:bodyPr/>
          <a:lstStyle/>
          <a:p>
            <a:fld id="{038FDDC9-FE01-4758-88AD-E938802665E0}" type="datetimeFigureOut">
              <a:rPr lang="en-US" smtClean="0"/>
              <a:t>4/24/2024</a:t>
            </a:fld>
            <a:endParaRPr lang="en-US" dirty="0"/>
          </a:p>
        </p:txBody>
      </p:sp>
      <p:sp>
        <p:nvSpPr>
          <p:cNvPr id="5" name="Footer Placeholder 4">
            <a:extLst>
              <a:ext uri="{FF2B5EF4-FFF2-40B4-BE49-F238E27FC236}">
                <a16:creationId xmlns:a16="http://schemas.microsoft.com/office/drawing/2014/main" id="{3F9EEF09-45E5-33C3-E423-F1AA203F66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966178-F5DB-59CB-8800-45FFFF287692}"/>
              </a:ext>
            </a:extLst>
          </p:cNvPr>
          <p:cNvSpPr>
            <a:spLocks noGrp="1"/>
          </p:cNvSpPr>
          <p:nvPr>
            <p:ph type="sldNum" sz="quarter" idx="12"/>
          </p:nvPr>
        </p:nvSpPr>
        <p:spPr/>
        <p:txBody>
          <a:bodyPr/>
          <a:lstStyle/>
          <a:p>
            <a:fld id="{A9E45AF4-8047-4E6F-BD21-DB277C6B471A}" type="slidenum">
              <a:rPr lang="en-US" smtClean="0"/>
              <a:t>‹#›</a:t>
            </a:fld>
            <a:endParaRPr lang="en-US" dirty="0"/>
          </a:p>
        </p:txBody>
      </p:sp>
    </p:spTree>
    <p:extLst>
      <p:ext uri="{BB962C8B-B14F-4D97-AF65-F5344CB8AC3E}">
        <p14:creationId xmlns:p14="http://schemas.microsoft.com/office/powerpoint/2010/main" val="913976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5040D-F043-B937-C017-5BB44A42AB2D}"/>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468EAD-FECF-23EF-2913-B9CB4F6D19C5}"/>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6036E-C738-6589-08E0-E71DD3C93499}"/>
              </a:ext>
            </a:extLst>
          </p:cNvPr>
          <p:cNvSpPr>
            <a:spLocks noGrp="1"/>
          </p:cNvSpPr>
          <p:nvPr>
            <p:ph type="dt" sz="half" idx="10"/>
          </p:nvPr>
        </p:nvSpPr>
        <p:spPr/>
        <p:txBody>
          <a:bodyPr/>
          <a:lstStyle/>
          <a:p>
            <a:fld id="{038FDDC9-FE01-4758-88AD-E938802665E0}" type="datetimeFigureOut">
              <a:rPr lang="en-US" smtClean="0"/>
              <a:t>4/24/2024</a:t>
            </a:fld>
            <a:endParaRPr lang="en-US" dirty="0"/>
          </a:p>
        </p:txBody>
      </p:sp>
      <p:sp>
        <p:nvSpPr>
          <p:cNvPr id="5" name="Footer Placeholder 4">
            <a:extLst>
              <a:ext uri="{FF2B5EF4-FFF2-40B4-BE49-F238E27FC236}">
                <a16:creationId xmlns:a16="http://schemas.microsoft.com/office/drawing/2014/main" id="{71CBA718-A80E-AC3D-29F4-D7451D1874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399CD3-6194-9E9A-1DFA-C48A099656A5}"/>
              </a:ext>
            </a:extLst>
          </p:cNvPr>
          <p:cNvSpPr>
            <a:spLocks noGrp="1"/>
          </p:cNvSpPr>
          <p:nvPr>
            <p:ph type="sldNum" sz="quarter" idx="12"/>
          </p:nvPr>
        </p:nvSpPr>
        <p:spPr/>
        <p:txBody>
          <a:bodyPr/>
          <a:lstStyle/>
          <a:p>
            <a:fld id="{A9E45AF4-8047-4E6F-BD21-DB277C6B471A}" type="slidenum">
              <a:rPr lang="en-US" smtClean="0"/>
              <a:t>‹#›</a:t>
            </a:fld>
            <a:endParaRPr lang="en-US" dirty="0"/>
          </a:p>
        </p:txBody>
      </p:sp>
    </p:spTree>
    <p:extLst>
      <p:ext uri="{BB962C8B-B14F-4D97-AF65-F5344CB8AC3E}">
        <p14:creationId xmlns:p14="http://schemas.microsoft.com/office/powerpoint/2010/main" val="27994837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pic>
        <p:nvPicPr>
          <p:cNvPr id="2" name="Picture 1">
            <a:extLst>
              <a:ext uri="{FF2B5EF4-FFF2-40B4-BE49-F238E27FC236}">
                <a16:creationId xmlns:a16="http://schemas.microsoft.com/office/drawing/2014/main" id="{29AF8658-3F1E-EB37-418A-CE654FA39D67}"/>
              </a:ext>
            </a:extLst>
          </p:cNvPr>
          <p:cNvPicPr>
            <a:picLocks noChangeAspect="1"/>
          </p:cNvPicPr>
          <p:nvPr userDrawn="1"/>
        </p:nvPicPr>
        <p:blipFill>
          <a:blip r:embed="rId3"/>
          <a:stretch>
            <a:fillRect/>
          </a:stretch>
        </p:blipFill>
        <p:spPr>
          <a:xfrm>
            <a:off x="6031707" y="4226720"/>
            <a:ext cx="3112294" cy="827389"/>
          </a:xfrm>
          <a:prstGeom prst="rect">
            <a:avLst/>
          </a:prstGeom>
        </p:spPr>
      </p:pic>
    </p:spTree>
    <p:extLst>
      <p:ext uri="{BB962C8B-B14F-4D97-AF65-F5344CB8AC3E}">
        <p14:creationId xmlns:p14="http://schemas.microsoft.com/office/powerpoint/2010/main" val="55861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pic>
        <p:nvPicPr>
          <p:cNvPr id="2" name="Picture 1">
            <a:extLst>
              <a:ext uri="{FF2B5EF4-FFF2-40B4-BE49-F238E27FC236}">
                <a16:creationId xmlns:a16="http://schemas.microsoft.com/office/drawing/2014/main" id="{29AF8658-3F1E-EB37-418A-CE654FA39D67}"/>
              </a:ext>
            </a:extLst>
          </p:cNvPr>
          <p:cNvPicPr>
            <a:picLocks noChangeAspect="1"/>
          </p:cNvPicPr>
          <p:nvPr userDrawn="1"/>
        </p:nvPicPr>
        <p:blipFill>
          <a:blip r:embed="rId3"/>
          <a:stretch>
            <a:fillRect/>
          </a:stretch>
        </p:blipFill>
        <p:spPr>
          <a:xfrm>
            <a:off x="6031707" y="4226720"/>
            <a:ext cx="3112294" cy="827389"/>
          </a:xfrm>
          <a:prstGeom prst="rect">
            <a:avLst/>
          </a:prstGeom>
        </p:spPr>
      </p:pic>
    </p:spTree>
    <p:extLst>
      <p:ext uri="{BB962C8B-B14F-4D97-AF65-F5344CB8AC3E}">
        <p14:creationId xmlns:p14="http://schemas.microsoft.com/office/powerpoint/2010/main" val="4001338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3"/>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27495A1B-48FE-E9A3-2A67-BAB21B69251B}"/>
              </a:ext>
            </a:extLst>
          </p:cNvPr>
          <p:cNvPicPr>
            <a:picLocks noChangeAspect="1"/>
          </p:cNvPicPr>
          <p:nvPr userDrawn="1"/>
        </p:nvPicPr>
        <p:blipFill>
          <a:blip r:embed="rId14"/>
          <a:stretch>
            <a:fillRect/>
          </a:stretch>
        </p:blipFill>
        <p:spPr>
          <a:xfrm>
            <a:off x="6372225" y="4459762"/>
            <a:ext cx="2771775" cy="736864"/>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80" r:id="rId9"/>
    <p:sldLayoutId id="2147483682" r:id="rId10"/>
    <p:sldLayoutId id="2147483683" r:id="rId11"/>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185763"/>
      </p:ext>
    </p:extLst>
  </p:cSld>
  <p:clrMap bg1="lt1" tx1="dk1" bg2="lt2" tx2="dk2" accent1="accent1" accent2="accent2" accent3="accent3" accent4="accent4" accent5="accent5" accent6="accent6" hlink="hlink" folHlink="folHlink"/>
  <p:sldLayoutIdLst>
    <p:sldLayoutId id="2147483669" r:id="rId1"/>
    <p:sldLayoutId id="2147483678" r:id="rId2"/>
    <p:sldLayoutId id="2147483677" r:id="rId3"/>
    <p:sldLayoutId id="2147483670" r:id="rId4"/>
    <p:sldLayoutId id="2147483671" r:id="rId5"/>
    <p:sldLayoutId id="2147483672" r:id="rId6"/>
    <p:sldLayoutId id="2147483673" r:id="rId7"/>
    <p:sldLayoutId id="2147483674" r:id="rId8"/>
    <p:sldLayoutId id="2147483675" r:id="rId9"/>
    <p:sldLayoutId id="214748367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FF"/>
            </a:gs>
            <a:gs pos="100000">
              <a:srgbClr val="000090"/>
            </a:gs>
          </a:gsLst>
          <a:lin ang="16200000"/>
        </a:gradFill>
        <a:effectLst/>
      </p:bgPr>
    </p:bg>
    <p:spTree>
      <p:nvGrpSpPr>
        <p:cNvPr id="1" name=""/>
        <p:cNvGrpSpPr/>
        <p:nvPr/>
      </p:nvGrpSpPr>
      <p:grpSpPr>
        <a:xfrm>
          <a:off x="0" y="0"/>
          <a:ext cx="0" cy="0"/>
          <a:chOff x="0" y="0"/>
          <a:chExt cx="0" cy="0"/>
        </a:xfrm>
      </p:grpSpPr>
      <p:sp>
        <p:nvSpPr>
          <p:cNvPr id="71682" name="Title Placeholder 1"/>
          <p:cNvSpPr>
            <a:spLocks noGrp="1"/>
          </p:cNvSpPr>
          <p:nvPr>
            <p:ph type="title"/>
          </p:nvPr>
        </p:nvSpPr>
        <p:spPr bwMode="auto">
          <a:xfrm>
            <a:off x="457200" y="206169"/>
            <a:ext cx="8229600" cy="8580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683" name="Text Placeholder 2"/>
          <p:cNvSpPr>
            <a:spLocks noGrp="1"/>
          </p:cNvSpPr>
          <p:nvPr>
            <p:ph type="body" idx="1"/>
          </p:nvPr>
        </p:nvSpPr>
        <p:spPr bwMode="auto">
          <a:xfrm>
            <a:off x="457200" y="1201262"/>
            <a:ext cx="8229600" cy="33976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71678"/>
            <a:ext cx="2133600" cy="274097"/>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defRPr>
            </a:lvl1pPr>
          </a:lstStyle>
          <a:p>
            <a:pPr>
              <a:defRPr/>
            </a:pPr>
            <a:fld id="{C9FFB100-3FCD-4F66-BAB9-A807C49EF01D}" type="datetimeFigureOut">
              <a:rPr lang="en-US"/>
              <a:pPr>
                <a:defRPr/>
              </a:pPr>
              <a:t>4/24/2024</a:t>
            </a:fld>
            <a:endParaRPr lang="en-US" dirty="0"/>
          </a:p>
        </p:txBody>
      </p:sp>
      <p:sp>
        <p:nvSpPr>
          <p:cNvPr id="5" name="Footer Placeholder 4"/>
          <p:cNvSpPr>
            <a:spLocks noGrp="1"/>
          </p:cNvSpPr>
          <p:nvPr>
            <p:ph type="ftr" sz="quarter" idx="3"/>
          </p:nvPr>
        </p:nvSpPr>
        <p:spPr>
          <a:xfrm>
            <a:off x="3124200" y="4771678"/>
            <a:ext cx="2895600" cy="274097"/>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4771678"/>
            <a:ext cx="2133600" cy="274097"/>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defRPr>
            </a:lvl1pPr>
          </a:lstStyle>
          <a:p>
            <a:pPr>
              <a:defRPr/>
            </a:pPr>
            <a:fld id="{09468718-CE29-47F3-887C-0A03AA41ED59}" type="slidenum">
              <a:rPr lang="en-US"/>
              <a:pPr>
                <a:defRPr/>
              </a:pPr>
              <a:t>‹#›</a:t>
            </a:fld>
            <a:endParaRPr lang="en-US" dirty="0"/>
          </a:p>
        </p:txBody>
      </p:sp>
    </p:spTree>
    <p:extLst>
      <p:ext uri="{BB962C8B-B14F-4D97-AF65-F5344CB8AC3E}">
        <p14:creationId xmlns:p14="http://schemas.microsoft.com/office/powerpoint/2010/main" val="12953990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xStyles>
    <p:titleStyle>
      <a:lvl1pPr algn="ctr" defTabSz="342900" rtl="0" eaLnBrk="0" fontAlgn="base" hangingPunct="0">
        <a:spcBef>
          <a:spcPct val="0"/>
        </a:spcBef>
        <a:spcAft>
          <a:spcPct val="0"/>
        </a:spcAft>
        <a:defRPr sz="3300" kern="1200">
          <a:solidFill>
            <a:schemeClr val="tx1"/>
          </a:solidFill>
          <a:latin typeface="+mj-lt"/>
          <a:ea typeface="+mj-ea"/>
          <a:cs typeface="+mj-cs"/>
        </a:defRPr>
      </a:lvl1pPr>
      <a:lvl2pPr algn="ctr" defTabSz="342900" rtl="0" eaLnBrk="0" fontAlgn="base" hangingPunct="0">
        <a:spcBef>
          <a:spcPct val="0"/>
        </a:spcBef>
        <a:spcAft>
          <a:spcPct val="0"/>
        </a:spcAft>
        <a:defRPr sz="3300">
          <a:solidFill>
            <a:schemeClr val="tx1"/>
          </a:solidFill>
          <a:latin typeface="Calibri" pitchFamily="34" charset="0"/>
        </a:defRPr>
      </a:lvl2pPr>
      <a:lvl3pPr algn="ctr" defTabSz="342900" rtl="0" eaLnBrk="0" fontAlgn="base" hangingPunct="0">
        <a:spcBef>
          <a:spcPct val="0"/>
        </a:spcBef>
        <a:spcAft>
          <a:spcPct val="0"/>
        </a:spcAft>
        <a:defRPr sz="3300">
          <a:solidFill>
            <a:schemeClr val="tx1"/>
          </a:solidFill>
          <a:latin typeface="Calibri" pitchFamily="34" charset="0"/>
        </a:defRPr>
      </a:lvl3pPr>
      <a:lvl4pPr algn="ctr" defTabSz="342900" rtl="0" eaLnBrk="0" fontAlgn="base" hangingPunct="0">
        <a:spcBef>
          <a:spcPct val="0"/>
        </a:spcBef>
        <a:spcAft>
          <a:spcPct val="0"/>
        </a:spcAft>
        <a:defRPr sz="3300">
          <a:solidFill>
            <a:schemeClr val="tx1"/>
          </a:solidFill>
          <a:latin typeface="Calibri" pitchFamily="34" charset="0"/>
        </a:defRPr>
      </a:lvl4pPr>
      <a:lvl5pPr algn="ctr" defTabSz="342900" rtl="0" eaLnBrk="0" fontAlgn="base" hangingPunct="0">
        <a:spcBef>
          <a:spcPct val="0"/>
        </a:spcBef>
        <a:spcAft>
          <a:spcPct val="0"/>
        </a:spcAft>
        <a:defRPr sz="3300">
          <a:solidFill>
            <a:schemeClr val="tx1"/>
          </a:solidFill>
          <a:latin typeface="Calibri" pitchFamily="34"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75B7E-983E-3E65-92DD-6DE2F8336EBE}"/>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07E518-1CA7-2EDB-F4E6-1C4C55C383C9}"/>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BBBB1-DD4A-224D-C6AC-93CC63C3BF88}"/>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038FDDC9-FE01-4758-88AD-E938802665E0}" type="datetimeFigureOut">
              <a:rPr lang="en-US" smtClean="0"/>
              <a:t>4/24/2024</a:t>
            </a:fld>
            <a:endParaRPr lang="en-US" dirty="0"/>
          </a:p>
        </p:txBody>
      </p:sp>
      <p:sp>
        <p:nvSpPr>
          <p:cNvPr id="5" name="Footer Placeholder 4">
            <a:extLst>
              <a:ext uri="{FF2B5EF4-FFF2-40B4-BE49-F238E27FC236}">
                <a16:creationId xmlns:a16="http://schemas.microsoft.com/office/drawing/2014/main" id="{E6ABA7B8-54C6-0E69-DE67-84FCD247293A}"/>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830BAB0-70A5-8F6A-C3E9-08E28B3D1FC2}"/>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A9E45AF4-8047-4E6F-BD21-DB277C6B471A}" type="slidenum">
              <a:rPr lang="en-US" smtClean="0"/>
              <a:t>‹#›</a:t>
            </a:fld>
            <a:endParaRPr lang="en-US" dirty="0"/>
          </a:p>
        </p:txBody>
      </p:sp>
    </p:spTree>
    <p:extLst>
      <p:ext uri="{BB962C8B-B14F-4D97-AF65-F5344CB8AC3E}">
        <p14:creationId xmlns:p14="http://schemas.microsoft.com/office/powerpoint/2010/main" val="31525540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0.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0.xml"/><Relationship Id="rId4" Type="http://schemas.openxmlformats.org/officeDocument/2006/relationships/image" Target="../media/image113.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0.xml"/><Relationship Id="rId4" Type="http://schemas.microsoft.com/office/2007/relationships/hdphoto" Target="../media/hdphoto3.wdp"/></Relationships>
</file>

<file path=ppt/slides/_rels/slide1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8.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120.png"/><Relationship Id="rId4" Type="http://schemas.microsoft.com/office/2007/relationships/hdphoto" Target="../media/hdphoto5.wdp"/></Relationships>
</file>

<file path=ppt/slides/_rels/slide1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1.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0.xml"/><Relationship Id="rId4" Type="http://schemas.openxmlformats.org/officeDocument/2006/relationships/image" Target="../media/image127.png"/></Relationships>
</file>

<file path=ppt/slides/_rels/slide14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puniaogoodies.blogspot.com/2016/04/product-reviews-versus-sponsored-reviews.html"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25.png"/><Relationship Id="rId4" Type="http://schemas.openxmlformats.org/officeDocument/2006/relationships/image" Target="../media/image24.emf"/></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3.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7.tiff"/></Relationships>
</file>

<file path=ppt/slides/_rels/slide49.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52.tmp"/><Relationship Id="rId4" Type="http://schemas.openxmlformats.org/officeDocument/2006/relationships/image" Target="../media/image47.tiff"/></Relationships>
</file>

<file path=ppt/slides/_rels/slide54.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58.tmp"/></Relationships>
</file>

<file path=ppt/slides/_rels/slide59.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66.tmp"/></Relationships>
</file>

<file path=ppt/slides/_rels/slide66.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image" Target="../media/image67.tmp"/><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73.tmp"/><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75.tmp"/><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76.tmp"/><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77.tmp"/><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78.tmp"/><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79.tmp"/><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80.tmp"/><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81.tmp"/><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tmp"/><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image" Target="../media/image83.tmp"/><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85.tmp"/><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86.tmp"/><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87.tmp"/><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9.tmp"/><Relationship Id="rId2" Type="http://schemas.openxmlformats.org/officeDocument/2006/relationships/image" Target="../media/image88.tmp"/><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90.tmp"/><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dirty="0">
                <a:ln>
                  <a:noFill/>
                </a:ln>
                <a:solidFill>
                  <a:srgbClr val="FFC82C"/>
                </a:solidFill>
                <a:effectLst/>
                <a:uLnTx/>
                <a:uFillTx/>
                <a:latin typeface="Corporate A Medium" panose="02000503080000020004" pitchFamily="2" charset="0"/>
                <a:ea typeface="ＭＳ Ｐゴシック"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April 23</a:t>
            </a:r>
            <a:r>
              <a:rPr kumimoji="0" lang="en-US" sz="1600" b="0" i="0" u="none" strike="noStrike" kern="1200" cap="none" spc="0" normalizeH="0" baseline="30000" noProof="0" dirty="0">
                <a:ln>
                  <a:noFill/>
                </a:ln>
                <a:solidFill>
                  <a:prstClr val="white"/>
                </a:solidFill>
                <a:effectLst/>
                <a:uLnTx/>
                <a:uFillTx/>
                <a:latin typeface="Corporate S Demi" panose="02020500000000000000" pitchFamily="18" charset="0"/>
                <a:ea typeface="ＭＳ Ｐゴシック" charset="0"/>
              </a:rPr>
              <a:t>rd</a:t>
            </a: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 2024</a:t>
            </a:r>
          </a:p>
        </p:txBody>
      </p:sp>
      <p:sp>
        <p:nvSpPr>
          <p:cNvPr id="4" name="Rectangle 3">
            <a:extLst>
              <a:ext uri="{FF2B5EF4-FFF2-40B4-BE49-F238E27FC236}">
                <a16:creationId xmlns:a16="http://schemas.microsoft.com/office/drawing/2014/main" id="{61F3D1CD-7358-2CF7-76D3-1223E3897969}"/>
              </a:ext>
            </a:extLst>
          </p:cNvPr>
          <p:cNvSpPr/>
          <p:nvPr/>
        </p:nvSpPr>
        <p:spPr>
          <a:xfrm>
            <a:off x="7922239" y="450690"/>
            <a:ext cx="453358" cy="176733"/>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DE511CA-09E9-619F-CE33-ACDF732FCF60}"/>
              </a:ext>
            </a:extLst>
          </p:cNvPr>
          <p:cNvPicPr>
            <a:picLocks noChangeAspect="1"/>
          </p:cNvPicPr>
          <p:nvPr/>
        </p:nvPicPr>
        <p:blipFill>
          <a:blip r:embed="rId2"/>
          <a:stretch>
            <a:fillRect/>
          </a:stretch>
        </p:blipFill>
        <p:spPr>
          <a:xfrm>
            <a:off x="6186605" y="4225436"/>
            <a:ext cx="2943320" cy="782468"/>
          </a:xfrm>
          <a:prstGeom prst="rect">
            <a:avLst/>
          </a:prstGeom>
        </p:spPr>
      </p:pic>
    </p:spTree>
    <p:extLst>
      <p:ext uri="{BB962C8B-B14F-4D97-AF65-F5344CB8AC3E}">
        <p14:creationId xmlns:p14="http://schemas.microsoft.com/office/powerpoint/2010/main" val="959539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omparison of a graph&#10;&#10;Description automatically generated with medium confidence">
            <a:extLst>
              <a:ext uri="{FF2B5EF4-FFF2-40B4-BE49-F238E27FC236}">
                <a16:creationId xmlns:a16="http://schemas.microsoft.com/office/drawing/2014/main" id="{60840B21-746E-8243-6041-8CBFD9A10B09}"/>
              </a:ext>
            </a:extLst>
          </p:cNvPr>
          <p:cNvPicPr>
            <a:picLocks noGrp="1" noChangeAspect="1"/>
          </p:cNvPicPr>
          <p:nvPr>
            <p:ph sz="half" idx="1"/>
          </p:nvPr>
        </p:nvPicPr>
        <p:blipFill>
          <a:blip r:embed="rId2"/>
          <a:stretch>
            <a:fillRect/>
          </a:stretch>
        </p:blipFill>
        <p:spPr>
          <a:xfrm>
            <a:off x="449179" y="877284"/>
            <a:ext cx="7908758" cy="3213453"/>
          </a:xfrm>
        </p:spPr>
      </p:pic>
      <p:sp>
        <p:nvSpPr>
          <p:cNvPr id="4" name="Title 3">
            <a:extLst>
              <a:ext uri="{FF2B5EF4-FFF2-40B4-BE49-F238E27FC236}">
                <a16:creationId xmlns:a16="http://schemas.microsoft.com/office/drawing/2014/main" id="{E11A1171-EBFF-5173-46EA-0340155CB6A1}"/>
              </a:ext>
            </a:extLst>
          </p:cNvPr>
          <p:cNvSpPr>
            <a:spLocks noGrp="1"/>
          </p:cNvSpPr>
          <p:nvPr>
            <p:ph type="title"/>
          </p:nvPr>
        </p:nvSpPr>
        <p:spPr/>
        <p:txBody>
          <a:bodyPr/>
          <a:lstStyle/>
          <a:p>
            <a:r>
              <a:rPr lang="en-US" b="1" dirty="0"/>
              <a:t>Efficacy of </a:t>
            </a:r>
            <a:r>
              <a:rPr lang="en-US" b="1" dirty="0" err="1"/>
              <a:t>pirtobrutinib</a:t>
            </a:r>
            <a:endParaRPr lang="en-US" b="1" dirty="0"/>
          </a:p>
        </p:txBody>
      </p:sp>
      <p:sp>
        <p:nvSpPr>
          <p:cNvPr id="7" name="TextBox 6">
            <a:extLst>
              <a:ext uri="{FF2B5EF4-FFF2-40B4-BE49-F238E27FC236}">
                <a16:creationId xmlns:a16="http://schemas.microsoft.com/office/drawing/2014/main" id="{B0796E60-19C0-99DA-2DA9-B18B8CC57062}"/>
              </a:ext>
            </a:extLst>
          </p:cNvPr>
          <p:cNvSpPr txBox="1"/>
          <p:nvPr/>
        </p:nvSpPr>
        <p:spPr>
          <a:xfrm>
            <a:off x="0" y="4088269"/>
            <a:ext cx="4612104" cy="215444"/>
          </a:xfrm>
          <a:prstGeom prst="rect">
            <a:avLst/>
          </a:prstGeom>
          <a:noFill/>
        </p:spPr>
        <p:txBody>
          <a:bodyPr wrap="square">
            <a:spAutoFit/>
          </a:bodyPr>
          <a:lstStyle/>
          <a:p>
            <a:r>
              <a:rPr lang="en-US" sz="800" dirty="0" err="1"/>
              <a:t>Woyach</a:t>
            </a:r>
            <a:r>
              <a:rPr lang="en-US" sz="800" dirty="0"/>
              <a:t>, J. et al. ASH 2023. Abstract 325</a:t>
            </a:r>
          </a:p>
        </p:txBody>
      </p:sp>
    </p:spTree>
    <p:extLst>
      <p:ext uri="{BB962C8B-B14F-4D97-AF65-F5344CB8AC3E}">
        <p14:creationId xmlns:p14="http://schemas.microsoft.com/office/powerpoint/2010/main" val="15862700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A0C8-4310-616D-3500-91D119450F69}"/>
              </a:ext>
            </a:extLst>
          </p:cNvPr>
          <p:cNvSpPr txBox="1">
            <a:spLocks/>
          </p:cNvSpPr>
          <p:nvPr/>
        </p:nvSpPr>
        <p:spPr>
          <a:xfrm>
            <a:off x="2" y="104531"/>
            <a:ext cx="9057371" cy="838200"/>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err="1">
                <a:solidFill>
                  <a:schemeClr val="tx1"/>
                </a:solidFill>
              </a:rPr>
              <a:t>Odronextamab</a:t>
            </a:r>
            <a:r>
              <a:rPr lang="en-US" sz="2400" b="1" kern="0" dirty="0">
                <a:solidFill>
                  <a:schemeClr val="tx1"/>
                </a:solidFill>
              </a:rPr>
              <a:t> Efficacy and Safety in R/R </a:t>
            </a:r>
            <a:r>
              <a:rPr lang="en-US" sz="2400" b="1" kern="0" dirty="0" err="1">
                <a:solidFill>
                  <a:schemeClr val="tx1"/>
                </a:solidFill>
              </a:rPr>
              <a:t>DLBCL</a:t>
            </a:r>
            <a:r>
              <a:rPr lang="en-US" sz="2400" b="1" kern="0" dirty="0">
                <a:solidFill>
                  <a:schemeClr val="tx1"/>
                </a:solidFill>
              </a:rPr>
              <a:t>: </a:t>
            </a:r>
            <a:br>
              <a:rPr lang="en-US" sz="2400" b="1" kern="0" dirty="0">
                <a:solidFill>
                  <a:schemeClr val="tx1"/>
                </a:solidFill>
              </a:rPr>
            </a:br>
            <a:r>
              <a:rPr lang="en-US" sz="2400" b="1" kern="0" dirty="0">
                <a:solidFill>
                  <a:schemeClr val="tx1"/>
                </a:solidFill>
              </a:rPr>
              <a:t>ELM-2 Phase 2 Results</a:t>
            </a:r>
          </a:p>
        </p:txBody>
      </p:sp>
      <p:sp>
        <p:nvSpPr>
          <p:cNvPr id="3" name="Content Placeholder 228"/>
          <p:cNvSpPr txBox="1">
            <a:spLocks/>
          </p:cNvSpPr>
          <p:nvPr/>
        </p:nvSpPr>
        <p:spPr>
          <a:xfrm>
            <a:off x="-154922" y="922060"/>
            <a:ext cx="5111933" cy="2514160"/>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spcBef>
                <a:spcPts val="0"/>
              </a:spcBef>
              <a:spcAft>
                <a:spcPts val="0"/>
              </a:spcAft>
            </a:pPr>
            <a:r>
              <a:rPr lang="en-US" sz="1200" kern="0" dirty="0"/>
              <a:t>Pivotal phase 2 results presented at ASH 2023*</a:t>
            </a:r>
          </a:p>
          <a:p>
            <a:pPr marL="640080" lvl="2" indent="-285750">
              <a:spcBef>
                <a:spcPts val="0"/>
              </a:spcBef>
              <a:spcAft>
                <a:spcPts val="0"/>
              </a:spcAft>
            </a:pPr>
            <a:r>
              <a:rPr lang="en-US" sz="1200" kern="0" dirty="0"/>
              <a:t>R/R </a:t>
            </a:r>
            <a:r>
              <a:rPr lang="en-US" sz="1200" kern="0" dirty="0" err="1"/>
              <a:t>DLBCL</a:t>
            </a:r>
            <a:r>
              <a:rPr lang="en-US" sz="1200" kern="0" dirty="0"/>
              <a:t> after ≥2 prior LOT</a:t>
            </a:r>
          </a:p>
          <a:p>
            <a:pPr marL="640080" lvl="2" indent="-285750">
              <a:spcBef>
                <a:spcPts val="0"/>
              </a:spcBef>
              <a:spcAft>
                <a:spcPts val="0"/>
              </a:spcAft>
            </a:pPr>
            <a:r>
              <a:rPr lang="en-US" sz="1200" kern="0" dirty="0">
                <a:latin typeface="+mj-lt"/>
              </a:rPr>
              <a:t>Median follow-up was 26.2 months</a:t>
            </a:r>
          </a:p>
          <a:p>
            <a:pPr marL="640080" lvl="2" indent="-285750">
              <a:spcBef>
                <a:spcPts val="0"/>
              </a:spcBef>
              <a:spcAft>
                <a:spcPts val="0"/>
              </a:spcAft>
            </a:pPr>
            <a:r>
              <a:rPr lang="en-GB" sz="1200" kern="0" dirty="0">
                <a:latin typeface="+mj-lt"/>
              </a:rPr>
              <a:t>Probability of </a:t>
            </a:r>
            <a:r>
              <a:rPr lang="en-GB" sz="1200" kern="0" dirty="0" err="1">
                <a:latin typeface="+mj-lt"/>
              </a:rPr>
              <a:t>CRs</a:t>
            </a:r>
            <a:r>
              <a:rPr lang="en-GB" sz="1200" kern="0" dirty="0">
                <a:latin typeface="+mj-lt"/>
              </a:rPr>
              <a:t> ongoing at 24 months was 48%</a:t>
            </a:r>
          </a:p>
          <a:p>
            <a:pPr marL="640080" lvl="2" indent="-285750">
              <a:spcBef>
                <a:spcPts val="0"/>
              </a:spcBef>
              <a:spcAft>
                <a:spcPts val="0"/>
              </a:spcAft>
            </a:pPr>
            <a:r>
              <a:rPr lang="en-US" sz="1200" kern="0" dirty="0"/>
              <a:t>Initial 1/20 step-up regimen revised to 0.7/4/20 to mitigate risk of CRS</a:t>
            </a:r>
          </a:p>
          <a:p>
            <a:pPr>
              <a:spcBef>
                <a:spcPts val="0"/>
              </a:spcBef>
              <a:spcAft>
                <a:spcPts val="0"/>
              </a:spcAft>
            </a:pPr>
            <a:r>
              <a:rPr lang="en-US" sz="1200" kern="0" dirty="0"/>
              <a:t>Safety</a:t>
            </a:r>
          </a:p>
          <a:p>
            <a:pPr lvl="1">
              <a:spcBef>
                <a:spcPts val="0"/>
              </a:spcBef>
              <a:spcAft>
                <a:spcPts val="0"/>
              </a:spcAft>
            </a:pPr>
            <a:r>
              <a:rPr lang="en-US" sz="1200" kern="0" dirty="0"/>
              <a:t>Most common AEs were CRS, anemia, pyrexia, neutropenia, and hypokalemia</a:t>
            </a:r>
          </a:p>
          <a:p>
            <a:pPr lvl="1">
              <a:spcBef>
                <a:spcPts val="0"/>
              </a:spcBef>
              <a:spcAft>
                <a:spcPts val="0"/>
              </a:spcAft>
            </a:pPr>
            <a:r>
              <a:rPr lang="en-US" sz="1200" kern="0" dirty="0"/>
              <a:t>CRS was mostly low grade and further mitigated by revised step-up regimen</a:t>
            </a:r>
          </a:p>
        </p:txBody>
      </p:sp>
      <p:sp>
        <p:nvSpPr>
          <p:cNvPr id="4" name="TextBox 3">
            <a:extLst>
              <a:ext uri="{FF2B5EF4-FFF2-40B4-BE49-F238E27FC236}">
                <a16:creationId xmlns:a16="http://schemas.microsoft.com/office/drawing/2014/main" id="{37589F6D-9361-0AC2-DFCB-65263CCBED7F}"/>
              </a:ext>
            </a:extLst>
          </p:cNvPr>
          <p:cNvSpPr txBox="1"/>
          <p:nvPr/>
        </p:nvSpPr>
        <p:spPr>
          <a:xfrm>
            <a:off x="32771" y="3159919"/>
            <a:ext cx="4880926" cy="954107"/>
          </a:xfrm>
          <a:prstGeom prst="rect">
            <a:avLst/>
          </a:prstGeom>
          <a:noFill/>
        </p:spPr>
        <p:txBody>
          <a:bodyPr wrap="square">
            <a:spAutoFit/>
          </a:bodyPr>
          <a:lstStyle/>
          <a:p>
            <a:pPr algn="ctr" defTabSz="424481"/>
            <a:r>
              <a:rPr lang="en-US" sz="1400" i="1" dirty="0" err="1">
                <a:latin typeface="Calibri"/>
              </a:rPr>
              <a:t>Odronextamab</a:t>
            </a:r>
            <a:r>
              <a:rPr lang="en-US" sz="1400" i="1" dirty="0">
                <a:latin typeface="Calibri"/>
              </a:rPr>
              <a:t> step-up regimen demonstrated clinical efficacy, durable CRs, and manageable safety profile; it also confirms the efficacy of </a:t>
            </a:r>
            <a:r>
              <a:rPr lang="en-US" sz="1400" i="1" dirty="0" err="1">
                <a:latin typeface="Calibri"/>
              </a:rPr>
              <a:t>odronextamab</a:t>
            </a:r>
            <a:r>
              <a:rPr lang="en-US" sz="1400" i="1" dirty="0">
                <a:latin typeface="Calibri"/>
              </a:rPr>
              <a:t> in hard-to-treat, highly aggressive R/R DLBCL.</a:t>
            </a:r>
          </a:p>
        </p:txBody>
      </p:sp>
      <p:sp>
        <p:nvSpPr>
          <p:cNvPr id="5" name="Text Placeholder 6">
            <a:extLst>
              <a:ext uri="{FF2B5EF4-FFF2-40B4-BE49-F238E27FC236}">
                <a16:creationId xmlns:a16="http://schemas.microsoft.com/office/drawing/2014/main" id="{1C9BFEE5-4E0E-E646-E1A1-72F73494F59D}"/>
              </a:ext>
            </a:extLst>
          </p:cNvPr>
          <p:cNvSpPr txBox="1">
            <a:spLocks/>
          </p:cNvSpPr>
          <p:nvPr/>
        </p:nvSpPr>
        <p:spPr>
          <a:xfrm>
            <a:off x="-97170" y="4124563"/>
            <a:ext cx="9241170" cy="471362"/>
          </a:xfrm>
          <a:prstGeom prst="rect">
            <a:avLst/>
          </a:prstGeom>
        </p:spPr>
        <p:txBody>
          <a:bodyPr lIns="76200" tIns="38100" rIns="76200" bIns="38100" anchor="b"/>
          <a:lstStyle>
            <a:lvl1pPr marL="0" indent="0" algn="l" defTabSz="571433" rtl="0" eaLnBrk="1" latinLnBrk="0" hangingPunct="1">
              <a:spcBef>
                <a:spcPct val="20000"/>
              </a:spcBef>
              <a:buFont typeface="Arial"/>
              <a:buNone/>
              <a:defRPr sz="1400" b="1" kern="1200">
                <a:solidFill>
                  <a:schemeClr val="bg1"/>
                </a:solidFill>
                <a:latin typeface="+mn-lt"/>
                <a:ea typeface="+mn-ea"/>
                <a:cs typeface="+mn-cs"/>
              </a:defRPr>
            </a:lvl1pPr>
            <a:lvl2pPr marL="571433" indent="0" algn="l" defTabSz="571433" rtl="0" eaLnBrk="1" latinLnBrk="0" hangingPunct="1">
              <a:spcBef>
                <a:spcPct val="20000"/>
              </a:spcBef>
              <a:buFont typeface="Arial"/>
              <a:buNone/>
              <a:defRPr sz="1500" kern="1200">
                <a:solidFill>
                  <a:schemeClr val="bg1"/>
                </a:solidFill>
                <a:latin typeface="+mn-lt"/>
                <a:ea typeface="+mn-ea"/>
                <a:cs typeface="+mn-cs"/>
              </a:defRPr>
            </a:lvl2pPr>
            <a:lvl3pPr marL="1142865" indent="0" algn="l" defTabSz="571433" rtl="0" eaLnBrk="1" latinLnBrk="0" hangingPunct="1">
              <a:spcBef>
                <a:spcPct val="20000"/>
              </a:spcBef>
              <a:buFont typeface="Arial"/>
              <a:buNone/>
              <a:defRPr sz="1500" kern="1200">
                <a:solidFill>
                  <a:schemeClr val="bg1"/>
                </a:solidFill>
                <a:latin typeface="+mn-lt"/>
                <a:ea typeface="+mn-ea"/>
                <a:cs typeface="+mn-cs"/>
              </a:defRPr>
            </a:lvl3pPr>
            <a:lvl4pPr marL="1714298" indent="0" algn="l" defTabSz="571433" rtl="0" eaLnBrk="1" latinLnBrk="0" hangingPunct="1">
              <a:spcBef>
                <a:spcPct val="20000"/>
              </a:spcBef>
              <a:buFont typeface="Arial"/>
              <a:buNone/>
              <a:defRPr sz="1500" kern="1200">
                <a:solidFill>
                  <a:schemeClr val="bg1"/>
                </a:solidFill>
                <a:latin typeface="+mn-lt"/>
                <a:ea typeface="+mn-ea"/>
                <a:cs typeface="+mn-cs"/>
              </a:defRPr>
            </a:lvl4pPr>
            <a:lvl5pPr marL="2285733" indent="0" algn="l" defTabSz="571433" rtl="0" eaLnBrk="1" latinLnBrk="0" hangingPunct="1">
              <a:spcBef>
                <a:spcPct val="20000"/>
              </a:spcBef>
              <a:buFont typeface="Arial"/>
              <a:buNone/>
              <a:defRPr sz="1500" kern="1200">
                <a:solidFill>
                  <a:schemeClr val="bg1"/>
                </a:solidFill>
                <a:latin typeface="+mn-lt"/>
                <a:ea typeface="+mn-ea"/>
                <a:cs typeface="+mn-cs"/>
              </a:defRPr>
            </a:lvl5pPr>
            <a:lvl6pPr marL="3142883" indent="-285718" algn="l" defTabSz="571433" rtl="0" eaLnBrk="1" latinLnBrk="0" hangingPunct="1">
              <a:spcBef>
                <a:spcPct val="20000"/>
              </a:spcBef>
              <a:buFont typeface="Arial"/>
              <a:buChar char="•"/>
              <a:defRPr sz="2500" kern="1200">
                <a:solidFill>
                  <a:schemeClr val="tx1"/>
                </a:solidFill>
                <a:latin typeface="+mn-lt"/>
                <a:ea typeface="+mn-ea"/>
                <a:cs typeface="+mn-cs"/>
              </a:defRPr>
            </a:lvl6pPr>
            <a:lvl7pPr marL="3714315" indent="-285718" algn="l" defTabSz="571433" rtl="0" eaLnBrk="1" latinLnBrk="0" hangingPunct="1">
              <a:spcBef>
                <a:spcPct val="20000"/>
              </a:spcBef>
              <a:buFont typeface="Arial"/>
              <a:buChar char="•"/>
              <a:defRPr sz="2500" kern="1200">
                <a:solidFill>
                  <a:schemeClr val="tx1"/>
                </a:solidFill>
                <a:latin typeface="+mn-lt"/>
                <a:ea typeface="+mn-ea"/>
                <a:cs typeface="+mn-cs"/>
              </a:defRPr>
            </a:lvl7pPr>
            <a:lvl8pPr marL="4285750" indent="-285718" algn="l" defTabSz="571433" rtl="0" eaLnBrk="1" latinLnBrk="0" hangingPunct="1">
              <a:spcBef>
                <a:spcPct val="20000"/>
              </a:spcBef>
              <a:buFont typeface="Arial"/>
              <a:buChar char="•"/>
              <a:defRPr sz="2500" kern="1200">
                <a:solidFill>
                  <a:schemeClr val="tx1"/>
                </a:solidFill>
                <a:latin typeface="+mn-lt"/>
                <a:ea typeface="+mn-ea"/>
                <a:cs typeface="+mn-cs"/>
              </a:defRPr>
            </a:lvl8pPr>
            <a:lvl9pPr marL="4857183" indent="-285718" algn="l" defTabSz="571433" rtl="0" eaLnBrk="1" latinLnBrk="0" hangingPunct="1">
              <a:spcBef>
                <a:spcPct val="20000"/>
              </a:spcBef>
              <a:buFont typeface="Arial"/>
              <a:buChar char="•"/>
              <a:defRPr sz="2500" kern="1200">
                <a:solidFill>
                  <a:schemeClr val="tx1"/>
                </a:solidFill>
                <a:latin typeface="+mn-lt"/>
                <a:ea typeface="+mn-ea"/>
                <a:cs typeface="+mn-cs"/>
              </a:defRPr>
            </a:lvl9pPr>
          </a:lstStyle>
          <a:p>
            <a:pPr defTabSz="380974"/>
            <a:r>
              <a:rPr lang="en-US" sz="933" b="0" dirty="0" err="1">
                <a:solidFill>
                  <a:schemeClr val="tx1"/>
                </a:solidFill>
                <a:latin typeface="Calibri"/>
              </a:rPr>
              <a:t>Walewski</a:t>
            </a:r>
            <a:r>
              <a:rPr lang="en-US" sz="933" b="0" dirty="0">
                <a:solidFill>
                  <a:schemeClr val="tx1"/>
                </a:solidFill>
                <a:latin typeface="Calibri"/>
              </a:rPr>
              <a:t> J, et al. EHA 2023; Abstract P1115 (https://library.ehaweb.org/eha/2023/eha2023congress/385565/jan.walewski.odronextamab.in.patients.with.relapsed.refractory.diffuse.large.html?f=menu%3D16%2Abrowseby% 3D8%2Asortby%3D2%2Ace_id%3D2489% 2Aot_id%3D27893% 2Atrend%3D4016%2Amarker%3D4178). Accessed 1/5/2024. Ayyapan S, et al. </a:t>
            </a:r>
            <a:r>
              <a:rPr lang="en-US" sz="933" b="0" i="1" dirty="0">
                <a:solidFill>
                  <a:schemeClr val="tx1"/>
                </a:solidFill>
                <a:latin typeface="Calibri"/>
              </a:rPr>
              <a:t>Blood</a:t>
            </a:r>
            <a:r>
              <a:rPr lang="en-US" sz="933" b="0" dirty="0">
                <a:solidFill>
                  <a:schemeClr val="tx1"/>
                </a:solidFill>
                <a:latin typeface="Calibri"/>
              </a:rPr>
              <a:t>. 2023;142(suppl 1):436.</a:t>
            </a:r>
          </a:p>
        </p:txBody>
      </p:sp>
      <p:pic>
        <p:nvPicPr>
          <p:cNvPr id="6" name="Picture 5"/>
          <p:cNvPicPr>
            <a:picLocks noChangeAspect="1"/>
          </p:cNvPicPr>
          <p:nvPr/>
        </p:nvPicPr>
        <p:blipFill>
          <a:blip r:embed="rId2"/>
          <a:stretch>
            <a:fillRect/>
          </a:stretch>
        </p:blipFill>
        <p:spPr>
          <a:xfrm>
            <a:off x="4978668" y="894877"/>
            <a:ext cx="4100362" cy="3277541"/>
          </a:xfrm>
          <a:prstGeom prst="rect">
            <a:avLst/>
          </a:prstGeom>
          <a:solidFill>
            <a:schemeClr val="tx1"/>
          </a:solidFill>
        </p:spPr>
      </p:pic>
    </p:spTree>
    <p:extLst>
      <p:ext uri="{BB962C8B-B14F-4D97-AF65-F5344CB8AC3E}">
        <p14:creationId xmlns:p14="http://schemas.microsoft.com/office/powerpoint/2010/main" val="39657795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37481-3293-8E46-9CEE-547465A35812}"/>
              </a:ext>
            </a:extLst>
          </p:cNvPr>
          <p:cNvSpPr txBox="1">
            <a:spLocks/>
          </p:cNvSpPr>
          <p:nvPr/>
        </p:nvSpPr>
        <p:spPr>
          <a:xfrm>
            <a:off x="3" y="0"/>
            <a:ext cx="9143998" cy="588022"/>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3200" b="1" kern="0" dirty="0" err="1">
                <a:solidFill>
                  <a:schemeClr val="tx1"/>
                </a:solidFill>
              </a:rPr>
              <a:t>Mosunetuzumab</a:t>
            </a:r>
            <a:r>
              <a:rPr lang="en-US" sz="3200" b="1" kern="0" dirty="0">
                <a:solidFill>
                  <a:schemeClr val="tx1"/>
                </a:solidFill>
              </a:rPr>
              <a:t>, Pivotal Phase 2 in R/R FL</a:t>
            </a:r>
          </a:p>
        </p:txBody>
      </p:sp>
      <p:sp>
        <p:nvSpPr>
          <p:cNvPr id="3" name="Content Placeholder 2"/>
          <p:cNvSpPr txBox="1">
            <a:spLocks/>
          </p:cNvSpPr>
          <p:nvPr/>
        </p:nvSpPr>
        <p:spPr>
          <a:xfrm>
            <a:off x="-49142" y="812138"/>
            <a:ext cx="4326380" cy="3095719"/>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400" kern="0" dirty="0"/>
              <a:t>FL (N = 90) with &gt;2 lines of therapy (including anti-</a:t>
            </a:r>
            <a:r>
              <a:rPr lang="en-US" sz="1400" kern="0" dirty="0" err="1"/>
              <a:t>CD20</a:t>
            </a:r>
            <a:r>
              <a:rPr lang="en-US" sz="1400" kern="0" dirty="0"/>
              <a:t> and </a:t>
            </a:r>
            <a:r>
              <a:rPr lang="en-US" sz="1400" kern="0" dirty="0" err="1"/>
              <a:t>anthracycline</a:t>
            </a:r>
            <a:r>
              <a:rPr lang="en-US" sz="1400" kern="0" dirty="0"/>
              <a:t> based therapy)</a:t>
            </a:r>
          </a:p>
          <a:p>
            <a:r>
              <a:rPr lang="en-US" sz="1400" kern="0" dirty="0"/>
              <a:t>ORR: 80% (95% CI: 70, 88), CR: 60%</a:t>
            </a:r>
          </a:p>
          <a:p>
            <a:r>
              <a:rPr lang="en-US" sz="1400" kern="0" dirty="0"/>
              <a:t>Median follow-up of 14.9 months, estimated </a:t>
            </a:r>
            <a:r>
              <a:rPr lang="en-US" sz="1400" kern="0" dirty="0" err="1"/>
              <a:t>DOR</a:t>
            </a:r>
            <a:r>
              <a:rPr lang="en-US" sz="1400" kern="0" dirty="0"/>
              <a:t> = 22.8 months (95% CI: 10, NR)</a:t>
            </a:r>
          </a:p>
          <a:p>
            <a:r>
              <a:rPr lang="en-US" sz="1400" kern="0" dirty="0" err="1"/>
              <a:t>DOR</a:t>
            </a:r>
            <a:r>
              <a:rPr lang="en-US" sz="1400" kern="0" dirty="0"/>
              <a:t> rate at 12 and 18 months was 62% and 57%, respectively</a:t>
            </a:r>
          </a:p>
          <a:p>
            <a:r>
              <a:rPr lang="en-US" sz="1400" kern="0" dirty="0"/>
              <a:t>Side effects: CRS: 44%; </a:t>
            </a:r>
            <a:r>
              <a:rPr lang="en-US" sz="1400" kern="0" dirty="0" err="1"/>
              <a:t>ICANS</a:t>
            </a:r>
            <a:r>
              <a:rPr lang="en-US" sz="1400" kern="0" dirty="0"/>
              <a:t> 5% (any grade)</a:t>
            </a:r>
          </a:p>
          <a:p>
            <a:r>
              <a:rPr lang="en-US" sz="1400" b="1" kern="0" dirty="0"/>
              <a:t>Phase 3 </a:t>
            </a:r>
            <a:r>
              <a:rPr lang="en-US" sz="1400" b="1" kern="0" dirty="0" err="1"/>
              <a:t>CELESTIMO</a:t>
            </a:r>
            <a:r>
              <a:rPr lang="en-US" sz="1400" b="1" kern="0" dirty="0"/>
              <a:t> trial</a:t>
            </a:r>
            <a:r>
              <a:rPr lang="en-US" sz="1400" kern="0" dirty="0"/>
              <a:t> (</a:t>
            </a:r>
            <a:r>
              <a:rPr lang="en-US" sz="1400" kern="0" dirty="0" err="1"/>
              <a:t>NCT04712097</a:t>
            </a:r>
            <a:r>
              <a:rPr lang="en-US" sz="1400" kern="0" dirty="0"/>
              <a:t>) is evaluating efficacy and safety of </a:t>
            </a:r>
            <a:r>
              <a:rPr lang="en-US" sz="1400" kern="0" dirty="0" err="1"/>
              <a:t>mosunetuzumab</a:t>
            </a:r>
            <a:r>
              <a:rPr lang="en-US" sz="1400" kern="0" dirty="0"/>
              <a:t> plus lenalidomide compared with rituximab plus lenalidomide in patients with follicular lymphoma</a:t>
            </a:r>
          </a:p>
        </p:txBody>
      </p:sp>
      <p:sp>
        <p:nvSpPr>
          <p:cNvPr id="4" name="Text Placeholder 6"/>
          <p:cNvSpPr txBox="1">
            <a:spLocks/>
          </p:cNvSpPr>
          <p:nvPr/>
        </p:nvSpPr>
        <p:spPr>
          <a:xfrm>
            <a:off x="3" y="4080624"/>
            <a:ext cx="8573309" cy="458495"/>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800" kern="0" dirty="0" err="1"/>
              <a:t>Budde</a:t>
            </a:r>
            <a:r>
              <a:rPr lang="en-US" sz="800" kern="0" dirty="0"/>
              <a:t> LE, et al. </a:t>
            </a:r>
            <a:r>
              <a:rPr lang="en-US" sz="800" i="1" kern="0" dirty="0"/>
              <a:t>Lancet </a:t>
            </a:r>
            <a:r>
              <a:rPr lang="en-US" sz="800" i="1" kern="0" dirty="0" err="1"/>
              <a:t>Oncol</a:t>
            </a:r>
            <a:r>
              <a:rPr lang="en-US" sz="800" kern="0" dirty="0"/>
              <a:t>. 2022;23(8):1055-1065. Bartlett LE, et al. </a:t>
            </a:r>
            <a:r>
              <a:rPr lang="en-US" sz="800" i="1" kern="0" dirty="0"/>
              <a:t>Blood </a:t>
            </a:r>
            <a:r>
              <a:rPr lang="en-US" sz="800" kern="0" dirty="0"/>
              <a:t>2022;140 (</a:t>
            </a:r>
            <a:r>
              <a:rPr lang="en-US" sz="800" kern="0" dirty="0" err="1"/>
              <a:t>suppl</a:t>
            </a:r>
            <a:r>
              <a:rPr lang="en-US" sz="800" kern="0" dirty="0"/>
              <a:t> 1); Abstract 3573. </a:t>
            </a:r>
            <a:r>
              <a:rPr lang="en-US" sz="800" kern="0" dirty="0" err="1"/>
              <a:t>NCT04712097</a:t>
            </a:r>
            <a:r>
              <a:rPr lang="en-US" sz="800" kern="0" dirty="0"/>
              <a:t> (https://clinicaltrials.gov/ct2/show/NCT04712097?term=NCT04712097). Accessed 9/1/23.</a:t>
            </a:r>
          </a:p>
        </p:txBody>
      </p:sp>
      <p:pic>
        <p:nvPicPr>
          <p:cNvPr id="5" name="Picture 4"/>
          <p:cNvPicPr>
            <a:picLocks noChangeAspect="1"/>
          </p:cNvPicPr>
          <p:nvPr/>
        </p:nvPicPr>
        <p:blipFill>
          <a:blip r:embed="rId2"/>
          <a:stretch>
            <a:fillRect/>
          </a:stretch>
        </p:blipFill>
        <p:spPr>
          <a:xfrm>
            <a:off x="4170340" y="808522"/>
            <a:ext cx="4848532" cy="3272102"/>
          </a:xfrm>
          <a:prstGeom prst="rect">
            <a:avLst/>
          </a:prstGeom>
          <a:solidFill>
            <a:schemeClr val="tx1"/>
          </a:solidFill>
        </p:spPr>
      </p:pic>
    </p:spTree>
    <p:extLst>
      <p:ext uri="{BB962C8B-B14F-4D97-AF65-F5344CB8AC3E}">
        <p14:creationId xmlns:p14="http://schemas.microsoft.com/office/powerpoint/2010/main" val="32589122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37481-3293-8E46-9CEE-547465A35812}"/>
              </a:ext>
            </a:extLst>
          </p:cNvPr>
          <p:cNvSpPr txBox="1">
            <a:spLocks/>
          </p:cNvSpPr>
          <p:nvPr/>
        </p:nvSpPr>
        <p:spPr>
          <a:xfrm>
            <a:off x="1" y="0"/>
            <a:ext cx="9066998" cy="549521"/>
          </a:xfrm>
          <a:prstGeom prst="rect">
            <a:avLst/>
          </a:prstGeom>
        </p:spPr>
        <p:txBody>
          <a:bodyPr>
            <a:no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100" b="1" kern="0" dirty="0">
                <a:solidFill>
                  <a:schemeClr val="tx1"/>
                </a:solidFill>
              </a:rPr>
              <a:t>Efficacy Update in R/R FL After ≥2 Prior Therapies: 3-Year Follow-Up</a:t>
            </a:r>
          </a:p>
        </p:txBody>
      </p:sp>
      <p:sp>
        <p:nvSpPr>
          <p:cNvPr id="3" name="Text Placeholder 5">
            <a:extLst>
              <a:ext uri="{FF2B5EF4-FFF2-40B4-BE49-F238E27FC236}">
                <a16:creationId xmlns:a16="http://schemas.microsoft.com/office/drawing/2014/main" id="{BA11FB7C-0403-425A-EA74-986E23C29411}"/>
              </a:ext>
            </a:extLst>
          </p:cNvPr>
          <p:cNvSpPr txBox="1">
            <a:spLocks/>
          </p:cNvSpPr>
          <p:nvPr/>
        </p:nvSpPr>
        <p:spPr>
          <a:xfrm>
            <a:off x="-6504" y="4394623"/>
            <a:ext cx="9150504" cy="256085"/>
          </a:xfrm>
          <a:prstGeom prst="rect">
            <a:avLst/>
          </a:prstGeom>
        </p:spPr>
        <p:txBody>
          <a:bodyPr anchor="b">
            <a:noAutofit/>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fr-FR" sz="800" kern="0" dirty="0"/>
              <a:t>Schuster </a:t>
            </a:r>
            <a:r>
              <a:rPr lang="fr-FR" sz="800" kern="0" dirty="0" err="1"/>
              <a:t>SJ</a:t>
            </a:r>
            <a:r>
              <a:rPr lang="fr-FR" sz="800" kern="0" dirty="0"/>
              <a:t>, et al. ASH 2023; Abstract 603 (https://ash.confex.com/ash/2023/webprogram/Paper173692.html). </a:t>
            </a:r>
            <a:r>
              <a:rPr lang="fr-FR" sz="800" kern="0" dirty="0" err="1"/>
              <a:t>Accessed</a:t>
            </a:r>
            <a:r>
              <a:rPr lang="fr-FR" sz="800" kern="0" dirty="0"/>
              <a:t> 1/5/2024.</a:t>
            </a:r>
            <a:endParaRPr lang="en-US" sz="800" kern="0" dirty="0"/>
          </a:p>
        </p:txBody>
      </p:sp>
      <p:sp>
        <p:nvSpPr>
          <p:cNvPr id="4" name="Text Placeholder 2"/>
          <p:cNvSpPr txBox="1">
            <a:spLocks/>
          </p:cNvSpPr>
          <p:nvPr/>
        </p:nvSpPr>
        <p:spPr>
          <a:xfrm>
            <a:off x="1" y="3864338"/>
            <a:ext cx="9150505" cy="540118"/>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800" kern="0"/>
              <a:t>*36-month DOR/DOCR data are not available as this analysis was conducted from the first response assessment; therefore, the landmark analysis is shorter for the duration outputs. </a:t>
            </a:r>
          </a:p>
          <a:p>
            <a:pPr marL="0" indent="0">
              <a:buNone/>
            </a:pPr>
            <a:r>
              <a:rPr lang="en-US" sz="800" kern="0"/>
              <a:t>CI = confidence interval; DOCR = duration of complete response; DOR = duration of response; FL = follicular lymphoma; NR = not reached; OS = overall survival; PFS = progression-free survival;                 R/R = relapsed/refractory.</a:t>
            </a:r>
            <a:endParaRPr lang="en-US" sz="800" kern="0" dirty="0"/>
          </a:p>
        </p:txBody>
      </p:sp>
      <p:pic>
        <p:nvPicPr>
          <p:cNvPr id="5" name="Picture 4"/>
          <p:cNvPicPr>
            <a:picLocks noChangeAspect="1"/>
          </p:cNvPicPr>
          <p:nvPr/>
        </p:nvPicPr>
        <p:blipFill>
          <a:blip r:embed="rId2"/>
          <a:stretch>
            <a:fillRect/>
          </a:stretch>
        </p:blipFill>
        <p:spPr>
          <a:xfrm>
            <a:off x="1" y="549521"/>
            <a:ext cx="9066998" cy="3314817"/>
          </a:xfrm>
          <a:prstGeom prst="rect">
            <a:avLst/>
          </a:prstGeom>
          <a:solidFill>
            <a:schemeClr val="tx1"/>
          </a:solidFill>
        </p:spPr>
      </p:pic>
    </p:spTree>
    <p:extLst>
      <p:ext uri="{BB962C8B-B14F-4D97-AF65-F5344CB8AC3E}">
        <p14:creationId xmlns:p14="http://schemas.microsoft.com/office/powerpoint/2010/main" val="13784234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A0C8-4310-616D-3500-91D119450F69}"/>
              </a:ext>
            </a:extLst>
          </p:cNvPr>
          <p:cNvSpPr txBox="1">
            <a:spLocks/>
          </p:cNvSpPr>
          <p:nvPr/>
        </p:nvSpPr>
        <p:spPr>
          <a:xfrm>
            <a:off x="3" y="-80458"/>
            <a:ext cx="8941867" cy="838200"/>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b="1" kern="0" dirty="0" err="1">
                <a:solidFill>
                  <a:schemeClr val="tx1"/>
                </a:solidFill>
              </a:rPr>
              <a:t>Odronextamab</a:t>
            </a:r>
            <a:r>
              <a:rPr lang="en-US" sz="2800" b="1" kern="0" dirty="0">
                <a:solidFill>
                  <a:schemeClr val="tx1"/>
                </a:solidFill>
              </a:rPr>
              <a:t> Efficacy and Safety in R/R FL: </a:t>
            </a:r>
            <a:br>
              <a:rPr lang="en-US" sz="2800" b="1" kern="0" dirty="0">
                <a:solidFill>
                  <a:schemeClr val="tx1"/>
                </a:solidFill>
              </a:rPr>
            </a:br>
            <a:r>
              <a:rPr lang="en-US" sz="2800" b="1" kern="0" dirty="0">
                <a:solidFill>
                  <a:schemeClr val="tx1"/>
                </a:solidFill>
              </a:rPr>
              <a:t>ELM-2 Phase 2 Results</a:t>
            </a:r>
          </a:p>
        </p:txBody>
      </p:sp>
      <p:sp>
        <p:nvSpPr>
          <p:cNvPr id="3" name="Text Placeholder 229"/>
          <p:cNvSpPr txBox="1">
            <a:spLocks/>
          </p:cNvSpPr>
          <p:nvPr/>
        </p:nvSpPr>
        <p:spPr>
          <a:xfrm>
            <a:off x="102937" y="3939007"/>
            <a:ext cx="8906310" cy="588017"/>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800" kern="0"/>
              <a:t>*As of September 15, 2022 </a:t>
            </a:r>
          </a:p>
          <a:p>
            <a:pPr marL="0" indent="0">
              <a:buNone/>
            </a:pPr>
            <a:r>
              <a:rPr lang="en-US" sz="800" kern="0"/>
              <a:t>R/R = relapsed/refractory; FL = follicular lymphoma; LOT = lines of therapy; ORR = objective response rate; </a:t>
            </a:r>
          </a:p>
          <a:p>
            <a:pPr marL="0" indent="0">
              <a:buNone/>
            </a:pPr>
            <a:r>
              <a:rPr lang="en-US" sz="800" kern="0"/>
              <a:t>CR = complete response; CRS = cytokine release syndrome. mDOCR = median duration of complete response</a:t>
            </a:r>
          </a:p>
          <a:p>
            <a:pPr marL="0" indent="0">
              <a:buNone/>
            </a:pPr>
            <a:r>
              <a:rPr lang="en-US" sz="800" kern="0"/>
              <a:t>Taszner M, et al. </a:t>
            </a:r>
            <a:r>
              <a:rPr lang="en-US" sz="800" i="1" kern="0"/>
              <a:t>Hemasphere</a:t>
            </a:r>
            <a:r>
              <a:rPr lang="en-US" sz="800" kern="0"/>
              <a:t>. 2023;7(Suppl ):e214536e.</a:t>
            </a:r>
            <a:endParaRPr lang="en-US" sz="800" kern="0" dirty="0"/>
          </a:p>
        </p:txBody>
      </p:sp>
      <p:sp>
        <p:nvSpPr>
          <p:cNvPr id="6" name="Content Placeholder 228"/>
          <p:cNvSpPr txBox="1">
            <a:spLocks/>
          </p:cNvSpPr>
          <p:nvPr/>
        </p:nvSpPr>
        <p:spPr>
          <a:xfrm>
            <a:off x="3" y="991402"/>
            <a:ext cx="4071484" cy="3022333"/>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spcAft>
                <a:spcPts val="400"/>
              </a:spcAft>
            </a:pPr>
            <a:r>
              <a:rPr lang="en-US" sz="1200" kern="0" dirty="0"/>
              <a:t>Pivotal phase 2 results presented at </a:t>
            </a:r>
            <a:br>
              <a:rPr lang="en-US" sz="1200" kern="0" dirty="0"/>
            </a:br>
            <a:r>
              <a:rPr lang="en-US" sz="1200" kern="0" dirty="0"/>
              <a:t>ASH ’22 and EHA ‘23</a:t>
            </a:r>
          </a:p>
          <a:p>
            <a:pPr lvl="1">
              <a:spcAft>
                <a:spcPts val="400"/>
              </a:spcAft>
            </a:pPr>
            <a:r>
              <a:rPr lang="en-US" sz="1100" kern="0" dirty="0"/>
              <a:t>Grade 1-</a:t>
            </a:r>
            <a:r>
              <a:rPr lang="en-US" sz="1100" kern="0" dirty="0" err="1"/>
              <a:t>3a</a:t>
            </a:r>
            <a:r>
              <a:rPr lang="en-US" sz="1100" kern="0" dirty="0"/>
              <a:t> R/R FL after ≥ 2 prior LOT</a:t>
            </a:r>
          </a:p>
          <a:p>
            <a:pPr lvl="1">
              <a:spcAft>
                <a:spcPts val="400"/>
              </a:spcAft>
            </a:pPr>
            <a:r>
              <a:rPr lang="en-US" sz="1100" kern="0" dirty="0">
                <a:latin typeface="+mj-lt"/>
              </a:rPr>
              <a:t>Median follow-up was 22.4 months </a:t>
            </a:r>
          </a:p>
          <a:p>
            <a:pPr lvl="1">
              <a:spcAft>
                <a:spcPts val="400"/>
              </a:spcAft>
            </a:pPr>
            <a:r>
              <a:rPr lang="en-US" sz="1100" i="1" kern="0" dirty="0"/>
              <a:t>Initial 1/20 step-up regimen revised to 0.7/4/20 to mitigate risk of CRS</a:t>
            </a:r>
          </a:p>
          <a:p>
            <a:pPr marL="339742" lvl="1" indent="0">
              <a:spcAft>
                <a:spcPts val="400"/>
              </a:spcAft>
              <a:buFontTx/>
              <a:buNone/>
            </a:pPr>
            <a:endParaRPr lang="en-US" sz="1100" i="1" kern="0" dirty="0"/>
          </a:p>
          <a:p>
            <a:pPr>
              <a:spcAft>
                <a:spcPts val="400"/>
              </a:spcAft>
            </a:pPr>
            <a:r>
              <a:rPr lang="en-US" sz="1200" kern="0" dirty="0"/>
              <a:t> Safety</a:t>
            </a:r>
          </a:p>
          <a:p>
            <a:pPr lvl="1">
              <a:spcAft>
                <a:spcPts val="400"/>
              </a:spcAft>
            </a:pPr>
            <a:r>
              <a:rPr lang="en-US" sz="1100" kern="0" dirty="0"/>
              <a:t>Most common AEs were CRS, neutropenia and pyrexia, and hypokalemia</a:t>
            </a:r>
          </a:p>
          <a:p>
            <a:pPr lvl="1">
              <a:spcAft>
                <a:spcPts val="400"/>
              </a:spcAft>
            </a:pPr>
            <a:r>
              <a:rPr lang="en-US" sz="1100" kern="0" dirty="0"/>
              <a:t>CRS was mostly low grade and further mitigated by revised step-up regimen (Gr 3 CRS observed in 1 patient)</a:t>
            </a:r>
          </a:p>
        </p:txBody>
      </p:sp>
      <p:pic>
        <p:nvPicPr>
          <p:cNvPr id="9" name="Picture 8"/>
          <p:cNvPicPr>
            <a:picLocks noChangeAspect="1"/>
          </p:cNvPicPr>
          <p:nvPr/>
        </p:nvPicPr>
        <p:blipFill>
          <a:blip r:embed="rId2"/>
          <a:stretch>
            <a:fillRect/>
          </a:stretch>
        </p:blipFill>
        <p:spPr>
          <a:xfrm>
            <a:off x="4071486" y="920623"/>
            <a:ext cx="5072514" cy="2082459"/>
          </a:xfrm>
          <a:prstGeom prst="rect">
            <a:avLst/>
          </a:prstGeom>
          <a:solidFill>
            <a:schemeClr val="tx1"/>
          </a:solidFill>
        </p:spPr>
      </p:pic>
      <p:sp>
        <p:nvSpPr>
          <p:cNvPr id="11" name="TextBox 10">
            <a:extLst>
              <a:ext uri="{FF2B5EF4-FFF2-40B4-BE49-F238E27FC236}">
                <a16:creationId xmlns:a16="http://schemas.microsoft.com/office/drawing/2014/main" id="{37589F6D-9361-0AC2-DFCB-65263CCBED7F}"/>
              </a:ext>
            </a:extLst>
          </p:cNvPr>
          <p:cNvSpPr txBox="1"/>
          <p:nvPr/>
        </p:nvSpPr>
        <p:spPr>
          <a:xfrm>
            <a:off x="4071486" y="3108326"/>
            <a:ext cx="5040696" cy="1118511"/>
          </a:xfrm>
          <a:prstGeom prst="rect">
            <a:avLst/>
          </a:prstGeom>
          <a:solidFill>
            <a:schemeClr val="bg1"/>
          </a:solidFill>
        </p:spPr>
        <p:txBody>
          <a:bodyPr wrap="square">
            <a:spAutoFit/>
          </a:bodyPr>
          <a:lstStyle/>
          <a:p>
            <a:pPr algn="ctr" defTabSz="424481"/>
            <a:r>
              <a:rPr lang="en-US" sz="1667" i="1" dirty="0" err="1">
                <a:latin typeface="Calibri"/>
              </a:rPr>
              <a:t>Odronextamab</a:t>
            </a:r>
            <a:r>
              <a:rPr lang="en-US" sz="1667" i="1" dirty="0">
                <a:latin typeface="Calibri"/>
              </a:rPr>
              <a:t> step-up regimen showed clinical efficacy, durable CRs, and manageable safety profile; it also confirms the efficacy of </a:t>
            </a:r>
            <a:r>
              <a:rPr lang="en-US" sz="1667" i="1" dirty="0" err="1">
                <a:latin typeface="Calibri"/>
              </a:rPr>
              <a:t>odronextamab</a:t>
            </a:r>
            <a:r>
              <a:rPr lang="en-US" sz="1667" i="1" dirty="0">
                <a:latin typeface="Calibri"/>
              </a:rPr>
              <a:t> in hard-to-treat, highly aggressive  R/R FL</a:t>
            </a:r>
          </a:p>
        </p:txBody>
      </p:sp>
    </p:spTree>
    <p:extLst>
      <p:ext uri="{BB962C8B-B14F-4D97-AF65-F5344CB8AC3E}">
        <p14:creationId xmlns:p14="http://schemas.microsoft.com/office/powerpoint/2010/main" val="10427654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37481-3293-8E46-9CEE-547465A35812}"/>
              </a:ext>
            </a:extLst>
          </p:cNvPr>
          <p:cNvSpPr txBox="1">
            <a:spLocks/>
          </p:cNvSpPr>
          <p:nvPr/>
        </p:nvSpPr>
        <p:spPr>
          <a:xfrm>
            <a:off x="2" y="165528"/>
            <a:ext cx="9156989" cy="629232"/>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b="1" kern="0" dirty="0" err="1">
                <a:solidFill>
                  <a:schemeClr val="tx1"/>
                </a:solidFill>
              </a:rPr>
              <a:t>Odronextamab</a:t>
            </a:r>
            <a:r>
              <a:rPr lang="en-US" sz="2800" b="1" kern="0" dirty="0">
                <a:solidFill>
                  <a:schemeClr val="tx1"/>
                </a:solidFill>
              </a:rPr>
              <a:t>: ELM-2 Update in FL From ASH 2023</a:t>
            </a:r>
          </a:p>
        </p:txBody>
      </p:sp>
      <p:sp>
        <p:nvSpPr>
          <p:cNvPr id="3" name="Text Placeholder 6"/>
          <p:cNvSpPr txBox="1">
            <a:spLocks/>
          </p:cNvSpPr>
          <p:nvPr/>
        </p:nvSpPr>
        <p:spPr>
          <a:xfrm>
            <a:off x="0" y="4170141"/>
            <a:ext cx="8584046" cy="192242"/>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800" kern="0" dirty="0" err="1"/>
              <a:t>Novelli</a:t>
            </a:r>
            <a:r>
              <a:rPr lang="en-US" sz="800" kern="0" dirty="0"/>
              <a:t> S, et al. </a:t>
            </a:r>
            <a:r>
              <a:rPr lang="en-US" sz="800" i="1" kern="0" dirty="0" err="1"/>
              <a:t>Hematol</a:t>
            </a:r>
            <a:r>
              <a:rPr lang="en-US" sz="800" i="1" kern="0" dirty="0"/>
              <a:t> </a:t>
            </a:r>
            <a:r>
              <a:rPr lang="en-US" sz="800" i="1" kern="0" dirty="0" err="1"/>
              <a:t>Oncol</a:t>
            </a:r>
            <a:r>
              <a:rPr lang="en-US" sz="800" kern="0" dirty="0"/>
              <a:t>. 2023;41:121-122. Villasboas </a:t>
            </a:r>
            <a:r>
              <a:rPr lang="en-US" sz="800" kern="0" dirty="0" err="1"/>
              <a:t>JC</a:t>
            </a:r>
            <a:r>
              <a:rPr lang="en-US" sz="800" kern="0" dirty="0"/>
              <a:t>, et al. </a:t>
            </a:r>
            <a:r>
              <a:rPr lang="en-US" sz="800" i="1" kern="0" dirty="0"/>
              <a:t>Blood</a:t>
            </a:r>
            <a:r>
              <a:rPr lang="en-US" sz="800" kern="0" dirty="0"/>
              <a:t>. 2023;142(</a:t>
            </a:r>
            <a:r>
              <a:rPr lang="en-US" sz="800" kern="0" dirty="0" err="1"/>
              <a:t>suppl</a:t>
            </a:r>
            <a:r>
              <a:rPr lang="en-US" sz="800" kern="0" dirty="0"/>
              <a:t> 1):3041.</a:t>
            </a:r>
          </a:p>
        </p:txBody>
      </p:sp>
      <p:sp>
        <p:nvSpPr>
          <p:cNvPr id="4" name="Text Placeholder 3"/>
          <p:cNvSpPr txBox="1">
            <a:spLocks/>
          </p:cNvSpPr>
          <p:nvPr/>
        </p:nvSpPr>
        <p:spPr>
          <a:xfrm>
            <a:off x="0" y="3877753"/>
            <a:ext cx="8586216" cy="292388"/>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800" kern="0" dirty="0" err="1"/>
              <a:t>Odronextamab</a:t>
            </a:r>
            <a:r>
              <a:rPr lang="en-US" sz="800" kern="0" dirty="0"/>
              <a:t> is an investigational therapy for the management of NHL.</a:t>
            </a:r>
          </a:p>
          <a:p>
            <a:pPr marL="0" indent="0">
              <a:buNone/>
            </a:pPr>
            <a:r>
              <a:rPr lang="en-US" sz="800" kern="0" dirty="0"/>
              <a:t>CR = complete response; ORR = overall response rate.</a:t>
            </a:r>
          </a:p>
        </p:txBody>
      </p:sp>
      <p:pic>
        <p:nvPicPr>
          <p:cNvPr id="5" name="Picture 4"/>
          <p:cNvPicPr>
            <a:picLocks noChangeAspect="1"/>
          </p:cNvPicPr>
          <p:nvPr/>
        </p:nvPicPr>
        <p:blipFill>
          <a:blip r:embed="rId2"/>
          <a:stretch>
            <a:fillRect/>
          </a:stretch>
        </p:blipFill>
        <p:spPr>
          <a:xfrm>
            <a:off x="5332237" y="794760"/>
            <a:ext cx="3657917" cy="2859272"/>
          </a:xfrm>
          <a:prstGeom prst="rect">
            <a:avLst/>
          </a:prstGeom>
          <a:solidFill>
            <a:schemeClr val="tx1"/>
          </a:solidFill>
        </p:spPr>
      </p:pic>
      <p:sp>
        <p:nvSpPr>
          <p:cNvPr id="6" name="Content Placeholder 2"/>
          <p:cNvSpPr txBox="1">
            <a:spLocks/>
          </p:cNvSpPr>
          <p:nvPr/>
        </p:nvSpPr>
        <p:spPr>
          <a:xfrm>
            <a:off x="97936" y="682899"/>
            <a:ext cx="4817263" cy="2580065"/>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800" kern="0" dirty="0"/>
              <a:t>In a cohort of patients with R/R grade 1 to </a:t>
            </a:r>
            <a:r>
              <a:rPr lang="en-US" sz="1800" kern="0" dirty="0" err="1"/>
              <a:t>3a</a:t>
            </a:r>
            <a:r>
              <a:rPr lang="en-US" sz="1800" kern="0" dirty="0"/>
              <a:t> FL from the phase 2 ELM-2 trial </a:t>
            </a:r>
          </a:p>
          <a:p>
            <a:r>
              <a:rPr lang="en-US" sz="1800" kern="0" dirty="0"/>
              <a:t>140 patients treated with an initial step-up regimen of </a:t>
            </a:r>
            <a:r>
              <a:rPr lang="en-US" sz="1800" kern="0" dirty="0" err="1"/>
              <a:t>odronextamab</a:t>
            </a:r>
            <a:r>
              <a:rPr lang="en-US" sz="1800" kern="0" dirty="0"/>
              <a:t> followed by 80 mg weekly or 160 mg every 2 weeks, after a median follow-up of 26.6 months</a:t>
            </a:r>
          </a:p>
          <a:p>
            <a:pPr lvl="1"/>
            <a:r>
              <a:rPr lang="en-US" sz="1600" kern="0" dirty="0"/>
              <a:t>Median duration of CR of 21.7 months</a:t>
            </a:r>
          </a:p>
          <a:p>
            <a:pPr lvl="1"/>
            <a:r>
              <a:rPr lang="en-US" sz="1600" kern="0" dirty="0"/>
              <a:t>Median PFS: 20.7 months; median: OS not reached</a:t>
            </a:r>
          </a:p>
        </p:txBody>
      </p:sp>
      <p:sp>
        <p:nvSpPr>
          <p:cNvPr id="7" name="Content Placeholder 2">
            <a:extLst>
              <a:ext uri="{FF2B5EF4-FFF2-40B4-BE49-F238E27FC236}">
                <a16:creationId xmlns:a16="http://schemas.microsoft.com/office/drawing/2014/main" id="{86419D37-5669-8767-0A04-D88774DAE807}"/>
              </a:ext>
            </a:extLst>
          </p:cNvPr>
          <p:cNvSpPr txBox="1">
            <a:spLocks/>
          </p:cNvSpPr>
          <p:nvPr/>
        </p:nvSpPr>
        <p:spPr>
          <a:xfrm>
            <a:off x="182879" y="3236441"/>
            <a:ext cx="4982521" cy="628650"/>
          </a:xfrm>
          <a:prstGeom prst="rect">
            <a:avLst/>
          </a:prstGeom>
        </p:spPr>
        <p:txBody>
          <a:bodyPr lIns="57143" tIns="28572" rIns="57143" bIns="28572"/>
          <a:lstStyle>
            <a:lvl1pPr marL="349250" indent="-349250" algn="l" defTabSz="571433" rtl="0" eaLnBrk="1" latinLnBrk="0" hangingPunct="1">
              <a:spcBef>
                <a:spcPts val="0"/>
              </a:spcBef>
              <a:spcAft>
                <a:spcPts val="1500"/>
              </a:spcAft>
              <a:buFont typeface="Arial"/>
              <a:buChar char="•"/>
              <a:defRPr sz="3600" kern="1200">
                <a:solidFill>
                  <a:schemeClr val="bg1"/>
                </a:solidFill>
                <a:latin typeface="+mn-lt"/>
                <a:ea typeface="+mn-ea"/>
                <a:cs typeface="+mn-cs"/>
              </a:defRPr>
            </a:lvl1pPr>
            <a:lvl2pPr marL="865188" indent="-355600" algn="l" defTabSz="571433" rtl="0" eaLnBrk="1" latinLnBrk="0" hangingPunct="1">
              <a:spcBef>
                <a:spcPts val="0"/>
              </a:spcBef>
              <a:spcAft>
                <a:spcPts val="1500"/>
              </a:spcAft>
              <a:buFont typeface="Arial"/>
              <a:buChar char="–"/>
              <a:defRPr sz="3200" kern="1200">
                <a:solidFill>
                  <a:schemeClr val="bg1"/>
                </a:solidFill>
                <a:latin typeface="+mn-lt"/>
                <a:ea typeface="+mn-ea"/>
                <a:cs typeface="+mn-cs"/>
              </a:defRPr>
            </a:lvl2pPr>
            <a:lvl3pPr marL="1263650" indent="-284163" algn="l" defTabSz="571433" rtl="0" eaLnBrk="1" latinLnBrk="0" hangingPunct="1">
              <a:spcBef>
                <a:spcPts val="0"/>
              </a:spcBef>
              <a:spcAft>
                <a:spcPts val="1500"/>
              </a:spcAft>
              <a:buFont typeface="Arial"/>
              <a:buChar char="•"/>
              <a:defRPr sz="2800" kern="1200">
                <a:solidFill>
                  <a:schemeClr val="bg1"/>
                </a:solidFill>
                <a:latin typeface="+mn-lt"/>
                <a:ea typeface="+mn-ea"/>
                <a:cs typeface="+mn-cs"/>
              </a:defRPr>
            </a:lvl3pPr>
            <a:lvl4pPr marL="1712913" indent="-284163" algn="l" defTabSz="571433" rtl="0" eaLnBrk="1" latinLnBrk="0" hangingPunct="1">
              <a:spcBef>
                <a:spcPts val="0"/>
              </a:spcBef>
              <a:spcAft>
                <a:spcPts val="1500"/>
              </a:spcAft>
              <a:buFont typeface="Arial"/>
              <a:buChar char="–"/>
              <a:defRPr sz="2400" kern="1200">
                <a:solidFill>
                  <a:schemeClr val="bg1"/>
                </a:solidFill>
                <a:latin typeface="+mn-lt"/>
                <a:ea typeface="+mn-ea"/>
                <a:cs typeface="+mn-cs"/>
              </a:defRPr>
            </a:lvl4pPr>
            <a:lvl5pPr marL="2178050" indent="-284163" algn="l" defTabSz="571433" rtl="0" eaLnBrk="1" latinLnBrk="0" hangingPunct="1">
              <a:spcBef>
                <a:spcPts val="0"/>
              </a:spcBef>
              <a:spcAft>
                <a:spcPts val="1500"/>
              </a:spcAft>
              <a:buFont typeface="Arial"/>
              <a:buChar char="»"/>
              <a:defRPr sz="2200" kern="1200">
                <a:solidFill>
                  <a:schemeClr val="bg1"/>
                </a:solidFill>
                <a:latin typeface="+mn-lt"/>
                <a:ea typeface="+mn-ea"/>
                <a:cs typeface="+mn-cs"/>
              </a:defRPr>
            </a:lvl5pPr>
            <a:lvl6pPr marL="3142883" indent="-285718" algn="l" defTabSz="571433" rtl="0" eaLnBrk="1" latinLnBrk="0" hangingPunct="1">
              <a:spcBef>
                <a:spcPct val="20000"/>
              </a:spcBef>
              <a:buFont typeface="Arial"/>
              <a:buChar char="•"/>
              <a:defRPr sz="2500" kern="1200">
                <a:solidFill>
                  <a:schemeClr val="tx1"/>
                </a:solidFill>
                <a:latin typeface="+mn-lt"/>
                <a:ea typeface="+mn-ea"/>
                <a:cs typeface="+mn-cs"/>
              </a:defRPr>
            </a:lvl6pPr>
            <a:lvl7pPr marL="3714315" indent="-285718" algn="l" defTabSz="571433" rtl="0" eaLnBrk="1" latinLnBrk="0" hangingPunct="1">
              <a:spcBef>
                <a:spcPct val="20000"/>
              </a:spcBef>
              <a:buFont typeface="Arial"/>
              <a:buChar char="•"/>
              <a:defRPr sz="2500" kern="1200">
                <a:solidFill>
                  <a:schemeClr val="tx1"/>
                </a:solidFill>
                <a:latin typeface="+mn-lt"/>
                <a:ea typeface="+mn-ea"/>
                <a:cs typeface="+mn-cs"/>
              </a:defRPr>
            </a:lvl7pPr>
            <a:lvl8pPr marL="4285750" indent="-285718" algn="l" defTabSz="571433" rtl="0" eaLnBrk="1" latinLnBrk="0" hangingPunct="1">
              <a:spcBef>
                <a:spcPct val="20000"/>
              </a:spcBef>
              <a:buFont typeface="Arial"/>
              <a:buChar char="•"/>
              <a:defRPr sz="2500" kern="1200">
                <a:solidFill>
                  <a:schemeClr val="tx1"/>
                </a:solidFill>
                <a:latin typeface="+mn-lt"/>
                <a:ea typeface="+mn-ea"/>
                <a:cs typeface="+mn-cs"/>
              </a:defRPr>
            </a:lvl8pPr>
            <a:lvl9pPr marL="4857183" indent="-285718" algn="l" defTabSz="571433" rtl="0" eaLnBrk="1" latinLnBrk="0" hangingPunct="1">
              <a:spcBef>
                <a:spcPct val="20000"/>
              </a:spcBef>
              <a:buFont typeface="Arial"/>
              <a:buChar char="•"/>
              <a:defRPr sz="2500" kern="1200">
                <a:solidFill>
                  <a:schemeClr val="tx1"/>
                </a:solidFill>
                <a:latin typeface="+mn-lt"/>
                <a:ea typeface="+mn-ea"/>
                <a:cs typeface="+mn-cs"/>
              </a:defRPr>
            </a:lvl9pPr>
          </a:lstStyle>
          <a:p>
            <a:pPr marL="174634" indent="-174634" defTabSz="285731" fontAlgn="auto">
              <a:spcAft>
                <a:spcPts val="750"/>
              </a:spcAft>
            </a:pPr>
            <a:r>
              <a:rPr lang="en-US" sz="1400" dirty="0">
                <a:solidFill>
                  <a:schemeClr val="tx1"/>
                </a:solidFill>
              </a:rPr>
              <a:t>Grade 3 CRS observed in a single patient (&lt;1%; 1/140), while no grade 4 or grade 5 cases of CRS were reported; 1 case of low-grade ICANS was reported (&lt;1%; 1/140)</a:t>
            </a:r>
          </a:p>
        </p:txBody>
      </p:sp>
    </p:spTree>
    <p:extLst>
      <p:ext uri="{BB962C8B-B14F-4D97-AF65-F5344CB8AC3E}">
        <p14:creationId xmlns:p14="http://schemas.microsoft.com/office/powerpoint/2010/main" val="10698642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3ED1CB7-86A9-F64F-A252-DE34077C9F76}"/>
              </a:ext>
            </a:extLst>
          </p:cNvPr>
          <p:cNvSpPr txBox="1">
            <a:spLocks/>
          </p:cNvSpPr>
          <p:nvPr/>
        </p:nvSpPr>
        <p:spPr>
          <a:xfrm>
            <a:off x="1" y="165528"/>
            <a:ext cx="9156991" cy="629232"/>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a:solidFill>
                  <a:schemeClr val="tx1"/>
                </a:solidFill>
              </a:rPr>
              <a:t>CRS and </a:t>
            </a:r>
            <a:r>
              <a:rPr lang="en-US" b="1" kern="0" dirty="0" err="1">
                <a:solidFill>
                  <a:schemeClr val="tx1"/>
                </a:solidFill>
              </a:rPr>
              <a:t>ICANS</a:t>
            </a:r>
            <a:r>
              <a:rPr lang="en-US" b="1" kern="0" dirty="0">
                <a:solidFill>
                  <a:schemeClr val="tx1"/>
                </a:solidFill>
              </a:rPr>
              <a:t>: </a:t>
            </a:r>
            <a:r>
              <a:rPr lang="en-US" b="1" kern="0" dirty="0" err="1">
                <a:solidFill>
                  <a:schemeClr val="tx1"/>
                </a:solidFill>
              </a:rPr>
              <a:t>Bispecifics</a:t>
            </a:r>
            <a:r>
              <a:rPr lang="en-US" b="1" kern="0" dirty="0">
                <a:solidFill>
                  <a:schemeClr val="tx1"/>
                </a:solidFill>
              </a:rPr>
              <a:t> </a:t>
            </a:r>
          </a:p>
        </p:txBody>
      </p:sp>
      <p:sp>
        <p:nvSpPr>
          <p:cNvPr id="3" name="Text Placeholder 6"/>
          <p:cNvSpPr txBox="1">
            <a:spLocks/>
          </p:cNvSpPr>
          <p:nvPr/>
        </p:nvSpPr>
        <p:spPr>
          <a:xfrm>
            <a:off x="1" y="4078249"/>
            <a:ext cx="8584046" cy="192242"/>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800" kern="0" dirty="0"/>
              <a:t>Dickinson M, et al. </a:t>
            </a:r>
            <a:r>
              <a:rPr lang="en-US" sz="800" i="1" kern="0" dirty="0"/>
              <a:t>N </a:t>
            </a:r>
            <a:r>
              <a:rPr lang="en-US" sz="800" i="1" kern="0" dirty="0" err="1"/>
              <a:t>Engl</a:t>
            </a:r>
            <a:r>
              <a:rPr lang="en-US" sz="800" i="1" kern="0" dirty="0"/>
              <a:t> J Med</a:t>
            </a:r>
            <a:r>
              <a:rPr lang="en-US" sz="800" kern="0" dirty="0"/>
              <a:t>. 2022;387(24):2220-2231. </a:t>
            </a:r>
            <a:r>
              <a:rPr lang="en-US" sz="800" kern="0" dirty="0" err="1"/>
              <a:t>Budde</a:t>
            </a:r>
            <a:r>
              <a:rPr lang="en-US" sz="800" kern="0" dirty="0"/>
              <a:t> LE, et al. </a:t>
            </a:r>
            <a:r>
              <a:rPr lang="en-US" sz="800" i="1" kern="0" dirty="0"/>
              <a:t>Lancet </a:t>
            </a:r>
            <a:r>
              <a:rPr lang="en-US" sz="800" i="1" kern="0" dirty="0" err="1"/>
              <a:t>Oncol</a:t>
            </a:r>
            <a:r>
              <a:rPr lang="en-US" sz="800" kern="0" dirty="0"/>
              <a:t>. 2022;23(8):1055-1065. </a:t>
            </a:r>
            <a:r>
              <a:rPr lang="en-US" sz="800" kern="0" dirty="0" err="1"/>
              <a:t>Bannerji</a:t>
            </a:r>
            <a:r>
              <a:rPr lang="en-US" sz="800" kern="0" dirty="0"/>
              <a:t> R, et al. </a:t>
            </a:r>
            <a:r>
              <a:rPr lang="en-US" sz="800" i="1" kern="0" dirty="0"/>
              <a:t>Lancet </a:t>
            </a:r>
            <a:r>
              <a:rPr lang="en-US" sz="800" i="1" kern="0" dirty="0" err="1"/>
              <a:t>Haematol</a:t>
            </a:r>
            <a:r>
              <a:rPr lang="en-US" sz="800" kern="0" dirty="0"/>
              <a:t>. 2022;9(5):</a:t>
            </a:r>
            <a:r>
              <a:rPr lang="en-US" sz="800" kern="0" dirty="0" err="1"/>
              <a:t>e327-e339</a:t>
            </a:r>
            <a:r>
              <a:rPr lang="en-US" sz="800" kern="0" dirty="0"/>
              <a:t>. Thieblemont C, et al. </a:t>
            </a:r>
            <a:r>
              <a:rPr lang="en-US" sz="800" i="1" kern="0" dirty="0"/>
              <a:t>J </a:t>
            </a:r>
            <a:r>
              <a:rPr lang="en-US" sz="800" i="1" kern="0" dirty="0" err="1"/>
              <a:t>Clin</a:t>
            </a:r>
            <a:r>
              <a:rPr lang="en-US" sz="800" i="1" kern="0" dirty="0"/>
              <a:t> </a:t>
            </a:r>
            <a:r>
              <a:rPr lang="en-US" sz="800" i="1" kern="0" dirty="0" err="1"/>
              <a:t>Oncol</a:t>
            </a:r>
            <a:r>
              <a:rPr lang="en-US" sz="800" kern="0" dirty="0"/>
              <a:t>. 2023;41(12):2238-2247. </a:t>
            </a:r>
          </a:p>
        </p:txBody>
      </p:sp>
      <p:sp>
        <p:nvSpPr>
          <p:cNvPr id="4" name="TextBox 3">
            <a:extLst>
              <a:ext uri="{FF2B5EF4-FFF2-40B4-BE49-F238E27FC236}">
                <a16:creationId xmlns:a16="http://schemas.microsoft.com/office/drawing/2014/main" id="{174DA68C-10D2-595E-A0C3-8CDBADA20F18}"/>
              </a:ext>
            </a:extLst>
          </p:cNvPr>
          <p:cNvSpPr txBox="1"/>
          <p:nvPr/>
        </p:nvSpPr>
        <p:spPr>
          <a:xfrm>
            <a:off x="3311092" y="4424904"/>
            <a:ext cx="3233899" cy="192360"/>
          </a:xfrm>
          <a:prstGeom prst="rect">
            <a:avLst/>
          </a:prstGeom>
          <a:noFill/>
        </p:spPr>
        <p:txBody>
          <a:bodyPr wrap="none" lIns="68580" tIns="34290" rIns="68580" bIns="34290" rtlCol="0">
            <a:spAutoFit/>
          </a:bodyPr>
          <a:lstStyle/>
          <a:p>
            <a:pPr defTabSz="318361" fontAlgn="auto">
              <a:spcBef>
                <a:spcPts val="0"/>
              </a:spcBef>
              <a:spcAft>
                <a:spcPts val="0"/>
              </a:spcAft>
            </a:pPr>
            <a:r>
              <a:rPr lang="en-US" sz="800" b="1" dirty="0" err="1">
                <a:latin typeface="Calibri"/>
                <a:ea typeface="+mn-ea"/>
                <a:cs typeface="+mn-cs"/>
              </a:rPr>
              <a:t>Odronextamab</a:t>
            </a:r>
            <a:r>
              <a:rPr lang="en-US" sz="800" b="1" dirty="0">
                <a:latin typeface="Calibri"/>
                <a:ea typeface="+mn-ea"/>
                <a:cs typeface="+mn-cs"/>
              </a:rPr>
              <a:t> is an investigational therapy for the management of NHL.</a:t>
            </a:r>
          </a:p>
        </p:txBody>
      </p:sp>
      <p:pic>
        <p:nvPicPr>
          <p:cNvPr id="5" name="Picture 4"/>
          <p:cNvPicPr>
            <a:picLocks noChangeAspect="1"/>
          </p:cNvPicPr>
          <p:nvPr/>
        </p:nvPicPr>
        <p:blipFill>
          <a:blip r:embed="rId2"/>
          <a:stretch>
            <a:fillRect/>
          </a:stretch>
        </p:blipFill>
        <p:spPr>
          <a:xfrm>
            <a:off x="325768" y="1067834"/>
            <a:ext cx="8492464" cy="2737341"/>
          </a:xfrm>
          <a:prstGeom prst="rect">
            <a:avLst/>
          </a:prstGeom>
          <a:solidFill>
            <a:schemeClr val="tx1"/>
          </a:solidFill>
        </p:spPr>
      </p:pic>
    </p:spTree>
    <p:extLst>
      <p:ext uri="{BB962C8B-B14F-4D97-AF65-F5344CB8AC3E}">
        <p14:creationId xmlns:p14="http://schemas.microsoft.com/office/powerpoint/2010/main" val="17576527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37481-3293-8E46-9CEE-547465A35812}"/>
              </a:ext>
            </a:extLst>
          </p:cNvPr>
          <p:cNvSpPr txBox="1">
            <a:spLocks/>
          </p:cNvSpPr>
          <p:nvPr/>
        </p:nvSpPr>
        <p:spPr>
          <a:xfrm>
            <a:off x="0" y="0"/>
            <a:ext cx="9048600" cy="838200"/>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a:solidFill>
                  <a:schemeClr val="tx1"/>
                </a:solidFill>
              </a:rPr>
              <a:t>SUMMARY </a:t>
            </a:r>
            <a:endParaRPr lang="en-US" b="1" kern="0" dirty="0">
              <a:solidFill>
                <a:schemeClr val="tx1"/>
              </a:solidFill>
            </a:endParaRPr>
          </a:p>
        </p:txBody>
      </p:sp>
      <p:sp>
        <p:nvSpPr>
          <p:cNvPr id="3" name="Content Placeholder 2"/>
          <p:cNvSpPr txBox="1">
            <a:spLocks/>
          </p:cNvSpPr>
          <p:nvPr/>
        </p:nvSpPr>
        <p:spPr>
          <a:xfrm>
            <a:off x="3" y="670560"/>
            <a:ext cx="9048600" cy="3708935"/>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spcAft>
                <a:spcPts val="2000"/>
              </a:spcAft>
            </a:pPr>
            <a:r>
              <a:rPr lang="en-US" sz="1600" kern="0" dirty="0"/>
              <a:t>Multiple clinical trials have been initiated with bispecific antibodies in NHL; Phase 3 clinical trials currently enrolling participants</a:t>
            </a:r>
          </a:p>
          <a:p>
            <a:pPr>
              <a:spcAft>
                <a:spcPts val="2000"/>
              </a:spcAft>
            </a:pPr>
            <a:r>
              <a:rPr lang="en-US" sz="1600" kern="0" dirty="0" err="1"/>
              <a:t>Mosunetuzumab</a:t>
            </a:r>
            <a:r>
              <a:rPr lang="en-US" sz="1600" kern="0" dirty="0"/>
              <a:t> is now approved for patients with FL who have failed 2 or more lines of prior therapy (FDA approval 12/22/2022)</a:t>
            </a:r>
          </a:p>
          <a:p>
            <a:pPr>
              <a:spcAft>
                <a:spcPts val="2000"/>
              </a:spcAft>
            </a:pPr>
            <a:r>
              <a:rPr lang="en-US" sz="1600" kern="0" dirty="0" err="1"/>
              <a:t>Epcoritamab</a:t>
            </a:r>
            <a:r>
              <a:rPr lang="en-US" sz="1600" kern="0" dirty="0"/>
              <a:t> and </a:t>
            </a:r>
            <a:r>
              <a:rPr lang="en-US" sz="1600" kern="0" dirty="0" err="1"/>
              <a:t>glofitamab</a:t>
            </a:r>
            <a:r>
              <a:rPr lang="en-US" sz="1600" kern="0" dirty="0"/>
              <a:t> are approved for patients with </a:t>
            </a:r>
            <a:r>
              <a:rPr lang="en-US" sz="1600" kern="0" dirty="0" err="1"/>
              <a:t>LBCL</a:t>
            </a:r>
            <a:r>
              <a:rPr lang="en-US" sz="1600" kern="0" dirty="0"/>
              <a:t> who have failed 2 or more lines of prior therapy (FDA approval 2023)</a:t>
            </a:r>
          </a:p>
          <a:p>
            <a:pPr>
              <a:spcAft>
                <a:spcPts val="2000"/>
              </a:spcAft>
            </a:pPr>
            <a:r>
              <a:rPr lang="en-US" sz="1600" kern="0" dirty="0" err="1"/>
              <a:t>Odronextamab</a:t>
            </a:r>
            <a:r>
              <a:rPr lang="en-US" sz="1600" kern="0" dirty="0"/>
              <a:t> received FDA priority review acceptance (9/29/2023) for R/R </a:t>
            </a:r>
            <a:r>
              <a:rPr lang="en-US" sz="1600" kern="0" dirty="0" err="1"/>
              <a:t>DLBCL</a:t>
            </a:r>
            <a:r>
              <a:rPr lang="en-US" sz="1600" kern="0" dirty="0"/>
              <a:t> or R/R FL after 2 prior therapy lines</a:t>
            </a:r>
          </a:p>
          <a:p>
            <a:pPr>
              <a:spcAft>
                <a:spcPts val="2000"/>
              </a:spcAft>
            </a:pPr>
            <a:r>
              <a:rPr lang="en-US" sz="1600" kern="0" dirty="0"/>
              <a:t>These off-the-shelf therapies have novel mechanistic features and unique safety and efficacy profiles</a:t>
            </a:r>
          </a:p>
          <a:p>
            <a:endParaRPr lang="en-US" sz="1600" kern="0" dirty="0"/>
          </a:p>
        </p:txBody>
      </p:sp>
    </p:spTree>
    <p:extLst>
      <p:ext uri="{BB962C8B-B14F-4D97-AF65-F5344CB8AC3E}">
        <p14:creationId xmlns:p14="http://schemas.microsoft.com/office/powerpoint/2010/main" val="14099746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dirty="0">
                <a:ln>
                  <a:noFill/>
                </a:ln>
                <a:solidFill>
                  <a:srgbClr val="FFC82C"/>
                </a:solidFill>
                <a:effectLst/>
                <a:uLnTx/>
                <a:uFillTx/>
                <a:latin typeface="Corporate A Medium" panose="02000503080000020004" pitchFamily="2" charset="0"/>
                <a:ea typeface="ＭＳ Ｐゴシック"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April 23</a:t>
            </a:r>
            <a:r>
              <a:rPr kumimoji="0" lang="en-US" sz="1600" b="0" i="0" u="none" strike="noStrike" kern="1200" cap="none" spc="0" normalizeH="0" baseline="30000" noProof="0" dirty="0">
                <a:ln>
                  <a:noFill/>
                </a:ln>
                <a:solidFill>
                  <a:prstClr val="white"/>
                </a:solidFill>
                <a:effectLst/>
                <a:uLnTx/>
                <a:uFillTx/>
                <a:latin typeface="Corporate S Demi" panose="02020500000000000000" pitchFamily="18" charset="0"/>
                <a:ea typeface="ＭＳ Ｐゴシック" charset="0"/>
              </a:rPr>
              <a:t>rd</a:t>
            </a: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 2024</a:t>
            </a:r>
          </a:p>
        </p:txBody>
      </p:sp>
      <p:sp>
        <p:nvSpPr>
          <p:cNvPr id="4" name="Rectangle 3">
            <a:extLst>
              <a:ext uri="{FF2B5EF4-FFF2-40B4-BE49-F238E27FC236}">
                <a16:creationId xmlns:a16="http://schemas.microsoft.com/office/drawing/2014/main" id="{61F3D1CD-7358-2CF7-76D3-1223E3897969}"/>
              </a:ext>
            </a:extLst>
          </p:cNvPr>
          <p:cNvSpPr/>
          <p:nvPr/>
        </p:nvSpPr>
        <p:spPr>
          <a:xfrm>
            <a:off x="7922239" y="450690"/>
            <a:ext cx="453358" cy="176733"/>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DE511CA-09E9-619F-CE33-ACDF732FCF60}"/>
              </a:ext>
            </a:extLst>
          </p:cNvPr>
          <p:cNvPicPr>
            <a:picLocks noChangeAspect="1"/>
          </p:cNvPicPr>
          <p:nvPr/>
        </p:nvPicPr>
        <p:blipFill>
          <a:blip r:embed="rId2"/>
          <a:stretch>
            <a:fillRect/>
          </a:stretch>
        </p:blipFill>
        <p:spPr>
          <a:xfrm>
            <a:off x="6186605" y="4225436"/>
            <a:ext cx="2943320" cy="782468"/>
          </a:xfrm>
          <a:prstGeom prst="rect">
            <a:avLst/>
          </a:prstGeom>
        </p:spPr>
      </p:pic>
    </p:spTree>
    <p:extLst>
      <p:ext uri="{BB962C8B-B14F-4D97-AF65-F5344CB8AC3E}">
        <p14:creationId xmlns:p14="http://schemas.microsoft.com/office/powerpoint/2010/main" val="24590533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Jeremy Pantin, MD</a:t>
            </a:r>
          </a:p>
          <a:p>
            <a:r>
              <a:rPr lang="en-US" dirty="0">
                <a:solidFill>
                  <a:srgbClr val="002E51"/>
                </a:solidFill>
              </a:rPr>
              <a:t>Clinical Director, Adult Transplant and Cellular Therapy Program</a:t>
            </a:r>
          </a:p>
          <a:p>
            <a:r>
              <a:rPr lang="en-US" dirty="0">
                <a:solidFill>
                  <a:srgbClr val="002E51"/>
                </a:solidFill>
              </a:rPr>
              <a:t>Tristar BMT</a:t>
            </a:r>
          </a:p>
          <a:p>
            <a:r>
              <a:rPr lang="en-US" dirty="0">
                <a:solidFill>
                  <a:srgbClr val="002E51"/>
                </a:solidFill>
              </a:rPr>
              <a:t>Nashville, TN</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Controversies in CAR-T Therapy</a:t>
            </a:r>
          </a:p>
        </p:txBody>
      </p:sp>
    </p:spTree>
    <p:extLst>
      <p:ext uri="{BB962C8B-B14F-4D97-AF65-F5344CB8AC3E}">
        <p14:creationId xmlns:p14="http://schemas.microsoft.com/office/powerpoint/2010/main" val="3664335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Commercial CAR-T Indications and Cost</a:t>
            </a:r>
          </a:p>
        </p:txBody>
      </p:sp>
      <p:graphicFrame>
        <p:nvGraphicFramePr>
          <p:cNvPr id="3" name="Table 2">
            <a:extLst>
              <a:ext uri="{FF2B5EF4-FFF2-40B4-BE49-F238E27FC236}">
                <a16:creationId xmlns:a16="http://schemas.microsoft.com/office/drawing/2014/main" id="{14D3A4C3-AA9F-4EFF-9656-EA37F581932A}"/>
              </a:ext>
            </a:extLst>
          </p:cNvPr>
          <p:cNvGraphicFramePr>
            <a:graphicFrameLocks noGrp="1"/>
          </p:cNvGraphicFramePr>
          <p:nvPr/>
        </p:nvGraphicFramePr>
        <p:xfrm>
          <a:off x="616689" y="715926"/>
          <a:ext cx="7889359" cy="3616139"/>
        </p:xfrm>
        <a:graphic>
          <a:graphicData uri="http://schemas.openxmlformats.org/drawingml/2006/table">
            <a:tbl>
              <a:tblPr firstRow="1" firstCol="1" bandRow="1"/>
              <a:tblGrid>
                <a:gridCol w="1998517">
                  <a:extLst>
                    <a:ext uri="{9D8B030D-6E8A-4147-A177-3AD203B41FA5}">
                      <a16:colId xmlns:a16="http://schemas.microsoft.com/office/drawing/2014/main" val="263821770"/>
                    </a:ext>
                  </a:extLst>
                </a:gridCol>
                <a:gridCol w="1968661">
                  <a:extLst>
                    <a:ext uri="{9D8B030D-6E8A-4147-A177-3AD203B41FA5}">
                      <a16:colId xmlns:a16="http://schemas.microsoft.com/office/drawing/2014/main" val="1905034778"/>
                    </a:ext>
                  </a:extLst>
                </a:gridCol>
                <a:gridCol w="588105">
                  <a:extLst>
                    <a:ext uri="{9D8B030D-6E8A-4147-A177-3AD203B41FA5}">
                      <a16:colId xmlns:a16="http://schemas.microsoft.com/office/drawing/2014/main" val="2614162547"/>
                    </a:ext>
                  </a:extLst>
                </a:gridCol>
                <a:gridCol w="1082451">
                  <a:extLst>
                    <a:ext uri="{9D8B030D-6E8A-4147-A177-3AD203B41FA5}">
                      <a16:colId xmlns:a16="http://schemas.microsoft.com/office/drawing/2014/main" val="189626448"/>
                    </a:ext>
                  </a:extLst>
                </a:gridCol>
                <a:gridCol w="1082451">
                  <a:extLst>
                    <a:ext uri="{9D8B030D-6E8A-4147-A177-3AD203B41FA5}">
                      <a16:colId xmlns:a16="http://schemas.microsoft.com/office/drawing/2014/main" val="2028594374"/>
                    </a:ext>
                  </a:extLst>
                </a:gridCol>
                <a:gridCol w="584587">
                  <a:extLst>
                    <a:ext uri="{9D8B030D-6E8A-4147-A177-3AD203B41FA5}">
                      <a16:colId xmlns:a16="http://schemas.microsoft.com/office/drawing/2014/main" val="972581421"/>
                    </a:ext>
                  </a:extLst>
                </a:gridCol>
                <a:gridCol w="584587">
                  <a:extLst>
                    <a:ext uri="{9D8B030D-6E8A-4147-A177-3AD203B41FA5}">
                      <a16:colId xmlns:a16="http://schemas.microsoft.com/office/drawing/2014/main" val="1369085249"/>
                    </a:ext>
                  </a:extLst>
                </a:gridCol>
              </a:tblGrid>
              <a:tr h="141229">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CAR-T</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Adult Indication</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ORR</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CRR</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2023 Cost</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Trial</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Phase</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282008663"/>
                  </a:ext>
                </a:extLst>
              </a:tr>
              <a:tr h="584598">
                <a:tc rowSpan="2">
                  <a:txBody>
                    <a:bodyPr/>
                    <a:lstStyle/>
                    <a:p>
                      <a:pPr marL="0" marR="0">
                        <a:lnSpc>
                          <a:spcPct val="107000"/>
                        </a:lnSpc>
                        <a:spcBef>
                          <a:spcPts val="0"/>
                        </a:spcBef>
                        <a:spcAft>
                          <a:spcPts val="0"/>
                        </a:spcAft>
                      </a:pPr>
                      <a:r>
                        <a:rPr lang="en-US" sz="1600" dirty="0" err="1">
                          <a:effectLst/>
                          <a:latin typeface="Calibri" panose="020F0502020204030204" pitchFamily="34" charset="0"/>
                          <a:ea typeface="Calibri" panose="020F0502020204030204" pitchFamily="34" charset="0"/>
                          <a:cs typeface="Times New Roman" panose="02020603050405020304" pitchFamily="18" charset="0"/>
                        </a:rPr>
                        <a:t>tisagenlecleucel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103" marR="46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Adult patients with relapsed or refractory (r/r) large B-cell lymphoma after two or more lines of systemic therapy</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53%</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39%</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$427,048</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JULIET</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2 (n=93)</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5017331"/>
                  </a:ext>
                </a:extLst>
              </a:tr>
              <a:tr h="584598">
                <a:tc vMerge="1">
                  <a:txBody>
                    <a:bodyPr/>
                    <a:lstStyle/>
                    <a:p>
                      <a:endParaRPr lang="en-US"/>
                    </a:p>
                  </a:txBody>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Adult patients with relapsed or refractory (r/r) follicular lymphoma (FL) after two or more lines of systemic therapy</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86.2%</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69.1%</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$427,048</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ELARA</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2 (n=94)</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8884914"/>
                  </a:ext>
                </a:extLst>
              </a:tr>
              <a:tr h="584598">
                <a:tc rowSpan="3">
                  <a:txBody>
                    <a:bodyPr/>
                    <a:lstStyle/>
                    <a:p>
                      <a:pPr marL="0" marR="0">
                        <a:lnSpc>
                          <a:spcPct val="107000"/>
                        </a:lnSpc>
                        <a:spcBef>
                          <a:spcPts val="0"/>
                        </a:spcBef>
                        <a:spcAft>
                          <a:spcPts val="0"/>
                        </a:spcAft>
                      </a:pPr>
                      <a:r>
                        <a:rPr lang="en-US" sz="1600" dirty="0" err="1">
                          <a:effectLst/>
                          <a:latin typeface="Calibri" panose="020F0502020204030204" pitchFamily="34" charset="0"/>
                          <a:ea typeface="Calibri" panose="020F0502020204030204" pitchFamily="34" charset="0"/>
                          <a:cs typeface="Times New Roman" panose="02020603050405020304" pitchFamily="18" charset="0"/>
                        </a:rPr>
                        <a:t>axicabtagene</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ciloleucel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103" marR="46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Adult patients with relapsed or refractory large B-cell lymphoma after two or more lines of systemic therapy</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82%</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54%</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$424,000</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ZUMA-1</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2 (n=92)</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5474322"/>
                  </a:ext>
                </a:extLst>
              </a:tr>
              <a:tr h="584598">
                <a:tc vMerge="1">
                  <a:txBody>
                    <a:bodyPr/>
                    <a:lstStyle/>
                    <a:p>
                      <a:endParaRPr lang="en-US"/>
                    </a:p>
                  </a:txBody>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Adult patients with relapsed or refractory follicular lymphoma after two or more lines of systemic therapy</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89%</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78%</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$424,000</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ZUMA-5</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2 (n=40)</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9715466"/>
                  </a:ext>
                </a:extLst>
              </a:tr>
              <a:tr h="880178">
                <a:tc vMerge="1">
                  <a:txBody>
                    <a:bodyPr/>
                    <a:lstStyle/>
                    <a:p>
                      <a:endParaRPr lang="en-US"/>
                    </a:p>
                  </a:txBody>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Adult patients with large B-cell lymphoma that is refractory to first-line chemoimmunotherapy or that relapses within 12 months of first-line chemoimmunotherapy</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83% vs. 50% SOC</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65% vs. 32% SOC</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$424,000</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ZUMA-7</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3 (n=359)</a:t>
                      </a:r>
                    </a:p>
                  </a:txBody>
                  <a:tcPr marL="46103" marR="46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6839802"/>
                  </a:ext>
                </a:extLst>
              </a:tr>
            </a:tbl>
          </a:graphicData>
        </a:graphic>
      </p:graphicFrame>
      <p:sp>
        <p:nvSpPr>
          <p:cNvPr id="5" name="Rectangle 4">
            <a:extLst>
              <a:ext uri="{FF2B5EF4-FFF2-40B4-BE49-F238E27FC236}">
                <a16:creationId xmlns:a16="http://schemas.microsoft.com/office/drawing/2014/main" id="{A40B45AE-13E6-4860-90A0-DD76F6D3F100}"/>
              </a:ext>
            </a:extLst>
          </p:cNvPr>
          <p:cNvSpPr/>
          <p:nvPr/>
        </p:nvSpPr>
        <p:spPr>
          <a:xfrm>
            <a:off x="3561907" y="4543500"/>
            <a:ext cx="4572000" cy="230832"/>
          </a:xfrm>
          <a:prstGeom prst="rect">
            <a:avLst/>
          </a:prstGeom>
        </p:spPr>
        <p:txBody>
          <a:bodyPr>
            <a:spAutoFit/>
          </a:bodyPr>
          <a:lstStyle/>
          <a:p>
            <a:r>
              <a:rPr lang="en-US" sz="900" i="1" dirty="0">
                <a:solidFill>
                  <a:schemeClr val="bg1">
                    <a:lumMod val="75000"/>
                  </a:schemeClr>
                </a:solidFill>
              </a:rPr>
              <a:t>Am Soc Clin Oncol Educ Book 43, e397912(2023).</a:t>
            </a:r>
          </a:p>
        </p:txBody>
      </p:sp>
    </p:spTree>
    <p:extLst>
      <p:ext uri="{BB962C8B-B14F-4D97-AF65-F5344CB8AC3E}">
        <p14:creationId xmlns:p14="http://schemas.microsoft.com/office/powerpoint/2010/main" val="2160709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number of patients&#10;&#10;Description automatically generated with medium confidence">
            <a:extLst>
              <a:ext uri="{FF2B5EF4-FFF2-40B4-BE49-F238E27FC236}">
                <a16:creationId xmlns:a16="http://schemas.microsoft.com/office/drawing/2014/main" id="{66605ED2-CBDF-051A-250D-AA52950193E0}"/>
              </a:ext>
            </a:extLst>
          </p:cNvPr>
          <p:cNvPicPr>
            <a:picLocks noGrp="1" noChangeAspect="1"/>
          </p:cNvPicPr>
          <p:nvPr>
            <p:ph sz="half" idx="1"/>
          </p:nvPr>
        </p:nvPicPr>
        <p:blipFill>
          <a:blip r:embed="rId2"/>
          <a:stretch>
            <a:fillRect/>
          </a:stretch>
        </p:blipFill>
        <p:spPr>
          <a:xfrm>
            <a:off x="685800" y="1383488"/>
            <a:ext cx="3810000" cy="2405098"/>
          </a:xfrm>
        </p:spPr>
      </p:pic>
      <p:pic>
        <p:nvPicPr>
          <p:cNvPr id="8" name="Content Placeholder 7" descr="A graph of a number of patients&#10;&#10;Description automatically generated with medium confidence">
            <a:extLst>
              <a:ext uri="{FF2B5EF4-FFF2-40B4-BE49-F238E27FC236}">
                <a16:creationId xmlns:a16="http://schemas.microsoft.com/office/drawing/2014/main" id="{2F825D15-2E32-B9A6-2531-29BFCB7BAD62}"/>
              </a:ext>
            </a:extLst>
          </p:cNvPr>
          <p:cNvPicPr>
            <a:picLocks noGrp="1" noChangeAspect="1"/>
          </p:cNvPicPr>
          <p:nvPr>
            <p:ph sz="half" idx="2"/>
          </p:nvPr>
        </p:nvPicPr>
        <p:blipFill>
          <a:blip r:embed="rId3"/>
          <a:stretch>
            <a:fillRect/>
          </a:stretch>
        </p:blipFill>
        <p:spPr>
          <a:xfrm>
            <a:off x="4648200" y="1403624"/>
            <a:ext cx="3810000" cy="2364827"/>
          </a:xfrm>
        </p:spPr>
      </p:pic>
      <p:sp>
        <p:nvSpPr>
          <p:cNvPr id="4" name="Title 3">
            <a:extLst>
              <a:ext uri="{FF2B5EF4-FFF2-40B4-BE49-F238E27FC236}">
                <a16:creationId xmlns:a16="http://schemas.microsoft.com/office/drawing/2014/main" id="{EC048B26-07F7-62C7-D659-69EF433209F3}"/>
              </a:ext>
            </a:extLst>
          </p:cNvPr>
          <p:cNvSpPr>
            <a:spLocks noGrp="1"/>
          </p:cNvSpPr>
          <p:nvPr>
            <p:ph type="title"/>
          </p:nvPr>
        </p:nvSpPr>
        <p:spPr/>
        <p:txBody>
          <a:bodyPr/>
          <a:lstStyle/>
          <a:p>
            <a:r>
              <a:rPr lang="en-US" b="1" dirty="0"/>
              <a:t>Progression free and overall survival: patients with prior BTKi</a:t>
            </a:r>
          </a:p>
        </p:txBody>
      </p:sp>
      <p:sp>
        <p:nvSpPr>
          <p:cNvPr id="9" name="TextBox 8">
            <a:extLst>
              <a:ext uri="{FF2B5EF4-FFF2-40B4-BE49-F238E27FC236}">
                <a16:creationId xmlns:a16="http://schemas.microsoft.com/office/drawing/2014/main" id="{2B7C39D8-FD58-7052-681B-511B64E6F95F}"/>
              </a:ext>
            </a:extLst>
          </p:cNvPr>
          <p:cNvSpPr txBox="1"/>
          <p:nvPr/>
        </p:nvSpPr>
        <p:spPr>
          <a:xfrm>
            <a:off x="0" y="4088269"/>
            <a:ext cx="4612104" cy="215444"/>
          </a:xfrm>
          <a:prstGeom prst="rect">
            <a:avLst/>
          </a:prstGeom>
          <a:noFill/>
        </p:spPr>
        <p:txBody>
          <a:bodyPr wrap="square">
            <a:spAutoFit/>
          </a:bodyPr>
          <a:lstStyle/>
          <a:p>
            <a:r>
              <a:rPr lang="en-US" sz="800" dirty="0" err="1"/>
              <a:t>Woyach</a:t>
            </a:r>
            <a:r>
              <a:rPr lang="en-US" sz="800" dirty="0"/>
              <a:t>, J. et al. ASH 2023. Abstract 325</a:t>
            </a:r>
          </a:p>
        </p:txBody>
      </p:sp>
    </p:spTree>
    <p:extLst>
      <p:ext uri="{BB962C8B-B14F-4D97-AF65-F5344CB8AC3E}">
        <p14:creationId xmlns:p14="http://schemas.microsoft.com/office/powerpoint/2010/main" val="10418360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Commercial CAR-T Indications and Cost</a:t>
            </a:r>
          </a:p>
        </p:txBody>
      </p:sp>
      <p:graphicFrame>
        <p:nvGraphicFramePr>
          <p:cNvPr id="2" name="Table 1">
            <a:extLst>
              <a:ext uri="{FF2B5EF4-FFF2-40B4-BE49-F238E27FC236}">
                <a16:creationId xmlns:a16="http://schemas.microsoft.com/office/drawing/2014/main" id="{802CA189-DE5E-446F-A883-863FA3850659}"/>
              </a:ext>
            </a:extLst>
          </p:cNvPr>
          <p:cNvGraphicFramePr>
            <a:graphicFrameLocks noGrp="1"/>
          </p:cNvGraphicFramePr>
          <p:nvPr/>
        </p:nvGraphicFramePr>
        <p:xfrm>
          <a:off x="489098" y="822251"/>
          <a:ext cx="7974419" cy="3493340"/>
        </p:xfrm>
        <a:graphic>
          <a:graphicData uri="http://schemas.openxmlformats.org/drawingml/2006/table">
            <a:tbl>
              <a:tblPr firstRow="1" firstCol="1" bandRow="1"/>
              <a:tblGrid>
                <a:gridCol w="1947439">
                  <a:extLst>
                    <a:ext uri="{9D8B030D-6E8A-4147-A177-3AD203B41FA5}">
                      <a16:colId xmlns:a16="http://schemas.microsoft.com/office/drawing/2014/main" val="3356016042"/>
                    </a:ext>
                  </a:extLst>
                </a:gridCol>
                <a:gridCol w="1947439">
                  <a:extLst>
                    <a:ext uri="{9D8B030D-6E8A-4147-A177-3AD203B41FA5}">
                      <a16:colId xmlns:a16="http://schemas.microsoft.com/office/drawing/2014/main" val="42698009"/>
                    </a:ext>
                  </a:extLst>
                </a:gridCol>
                <a:gridCol w="543980">
                  <a:extLst>
                    <a:ext uri="{9D8B030D-6E8A-4147-A177-3AD203B41FA5}">
                      <a16:colId xmlns:a16="http://schemas.microsoft.com/office/drawing/2014/main" val="2542839660"/>
                    </a:ext>
                  </a:extLst>
                </a:gridCol>
                <a:gridCol w="1054784">
                  <a:extLst>
                    <a:ext uri="{9D8B030D-6E8A-4147-A177-3AD203B41FA5}">
                      <a16:colId xmlns:a16="http://schemas.microsoft.com/office/drawing/2014/main" val="4222840852"/>
                    </a:ext>
                  </a:extLst>
                </a:gridCol>
                <a:gridCol w="1054784">
                  <a:extLst>
                    <a:ext uri="{9D8B030D-6E8A-4147-A177-3AD203B41FA5}">
                      <a16:colId xmlns:a16="http://schemas.microsoft.com/office/drawing/2014/main" val="3295637470"/>
                    </a:ext>
                  </a:extLst>
                </a:gridCol>
                <a:gridCol w="856348">
                  <a:extLst>
                    <a:ext uri="{9D8B030D-6E8A-4147-A177-3AD203B41FA5}">
                      <a16:colId xmlns:a16="http://schemas.microsoft.com/office/drawing/2014/main" val="720614255"/>
                    </a:ext>
                  </a:extLst>
                </a:gridCol>
                <a:gridCol w="569645">
                  <a:extLst>
                    <a:ext uri="{9D8B030D-6E8A-4147-A177-3AD203B41FA5}">
                      <a16:colId xmlns:a16="http://schemas.microsoft.com/office/drawing/2014/main" val="3471483142"/>
                    </a:ext>
                  </a:extLst>
                </a:gridCol>
              </a:tblGrid>
              <a:tr h="121382">
                <a:tc>
                  <a:txBody>
                    <a:bodyPr/>
                    <a:lstStyle/>
                    <a:p>
                      <a:pPr marL="0" marR="0">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CAR-T</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Adult Indication</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ORR</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CRR</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2023 Cost</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Trial</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Phase</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516313627"/>
                  </a:ext>
                </a:extLst>
              </a:tr>
              <a:tr h="375385">
                <a:tc rowSpan="2">
                  <a:txBody>
                    <a:bodyPr/>
                    <a:lstStyle/>
                    <a:p>
                      <a:pPr marL="0" marR="0">
                        <a:lnSpc>
                          <a:spcPct val="107000"/>
                        </a:lnSpc>
                        <a:spcBef>
                          <a:spcPts val="0"/>
                        </a:spcBef>
                        <a:spcAft>
                          <a:spcPts val="0"/>
                        </a:spcAft>
                      </a:pPr>
                      <a:r>
                        <a:rPr lang="en-US" sz="1400" dirty="0" err="1">
                          <a:effectLst/>
                          <a:latin typeface="Calibri" panose="020F0502020204030204" pitchFamily="34" charset="0"/>
                          <a:ea typeface="Calibri" panose="020F0502020204030204" pitchFamily="34" charset="0"/>
                          <a:cs typeface="Times New Roman" panose="02020603050405020304" pitchFamily="18" charset="0"/>
                        </a:rPr>
                        <a:t>brexucabtagene</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autoleucel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5" marR="39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Adult patients with relapsed/refractory mantle cell lymphoma</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93%</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67%</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$424,000</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ZUMA-2</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 (n=60)</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9663577"/>
                  </a:ext>
                </a:extLst>
              </a:tr>
              <a:tr h="375385">
                <a:tc vMerge="1">
                  <a:txBody>
                    <a:bodyPr/>
                    <a:lstStyle/>
                    <a:p>
                      <a:endParaRPr lang="en-US"/>
                    </a:p>
                  </a:txBody>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Adult patients with relapsed or refractory (r/r) B-cell precursor acute lymphoblastic leukemia</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56%</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$424,000</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ZUMA-3</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 (n=55)</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5177070"/>
                  </a:ext>
                </a:extLst>
              </a:tr>
              <a:tr h="502388">
                <a:tc rowSpan="3">
                  <a:txBody>
                    <a:bodyPr/>
                    <a:lstStyle/>
                    <a:p>
                      <a:pPr marL="0" marR="0">
                        <a:lnSpc>
                          <a:spcPct val="107000"/>
                        </a:lnSpc>
                        <a:spcBef>
                          <a:spcPts val="0"/>
                        </a:spcBef>
                        <a:spcAft>
                          <a:spcPts val="0"/>
                        </a:spcAft>
                      </a:pPr>
                      <a:r>
                        <a:rPr lang="en-US" sz="1400" dirty="0" err="1">
                          <a:effectLst/>
                          <a:latin typeface="Calibri" panose="020F0502020204030204" pitchFamily="34" charset="0"/>
                          <a:ea typeface="Calibri" panose="020F0502020204030204" pitchFamily="34" charset="0"/>
                          <a:cs typeface="Times New Roman" panose="02020603050405020304" pitchFamily="18" charset="0"/>
                        </a:rPr>
                        <a:t>lisocabtagene</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maraleucel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5" marR="39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Adult patients with relapsed or refractory large B-cell lymphoma after two or more lines of systemic therapy</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73%</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53%</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$447,227</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TRANSCEND NHL 001</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 (n=269)</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1639743"/>
                  </a:ext>
                </a:extLst>
              </a:tr>
              <a:tr h="1010394">
                <a:tc vMerge="1">
                  <a:txBody>
                    <a:bodyPr/>
                    <a:lstStyle/>
                    <a:p>
                      <a:endParaRPr lang="en-US"/>
                    </a:p>
                  </a:txBody>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Adult patients with diffuse large B-cell lymphoma (DLBCL) not otherwise specified (including DLBCL arising from indolent lymphoma), high-grade B-cell lymphoma, primary mediastinal large B-cell lymphoma, and follicular lymphoma grade 3B</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66% vs. 39% SOC</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$447,227</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TRANSFORM</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 (n=184)</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4443830"/>
                  </a:ext>
                </a:extLst>
              </a:tr>
              <a:tr h="1010394">
                <a:tc vMerge="1">
                  <a:txBody>
                    <a:bodyPr/>
                    <a:lstStyle/>
                    <a:p>
                      <a:endParaRPr lang="en-US"/>
                    </a:p>
                  </a:txBody>
                  <a:tcPr/>
                </a:tc>
                <a:tc>
                  <a:txBody>
                    <a:bodyPr/>
                    <a:lstStyle/>
                    <a:p>
                      <a:pPr marL="0" marR="0">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Adult patients with relapsed or refractory chronic lymphocytic leukemia (CLL) or small lymphocytic lymphoma (SLL) who have previously received at least 2 prior lines of therapy, including a BTK inhibitor and a BCL-2 inhibitor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45%</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20%</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TRANSCEND CLL 004</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1/2 (n=65)</a:t>
                      </a:r>
                    </a:p>
                  </a:txBody>
                  <a:tcPr marL="39205" marR="39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0433715"/>
                  </a:ext>
                </a:extLst>
              </a:tr>
            </a:tbl>
          </a:graphicData>
        </a:graphic>
      </p:graphicFrame>
      <p:sp>
        <p:nvSpPr>
          <p:cNvPr id="5" name="Rectangle 4">
            <a:extLst>
              <a:ext uri="{FF2B5EF4-FFF2-40B4-BE49-F238E27FC236}">
                <a16:creationId xmlns:a16="http://schemas.microsoft.com/office/drawing/2014/main" id="{0DA05742-5331-4C0F-A70B-5E1561CE9D55}"/>
              </a:ext>
            </a:extLst>
          </p:cNvPr>
          <p:cNvSpPr/>
          <p:nvPr/>
        </p:nvSpPr>
        <p:spPr>
          <a:xfrm>
            <a:off x="3561907" y="4543500"/>
            <a:ext cx="4572000" cy="230832"/>
          </a:xfrm>
          <a:prstGeom prst="rect">
            <a:avLst/>
          </a:prstGeom>
        </p:spPr>
        <p:txBody>
          <a:bodyPr>
            <a:spAutoFit/>
          </a:bodyPr>
          <a:lstStyle/>
          <a:p>
            <a:r>
              <a:rPr lang="en-US" sz="900" i="1" dirty="0">
                <a:solidFill>
                  <a:schemeClr val="bg1">
                    <a:lumMod val="75000"/>
                  </a:schemeClr>
                </a:solidFill>
              </a:rPr>
              <a:t>Am Soc Clin Oncol Educ Book 43, e397912(2023).</a:t>
            </a:r>
          </a:p>
        </p:txBody>
      </p:sp>
    </p:spTree>
    <p:extLst>
      <p:ext uri="{BB962C8B-B14F-4D97-AF65-F5344CB8AC3E}">
        <p14:creationId xmlns:p14="http://schemas.microsoft.com/office/powerpoint/2010/main" val="10256724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Commercial CAR-T Indications and Cost</a:t>
            </a:r>
          </a:p>
        </p:txBody>
      </p:sp>
      <p:sp>
        <p:nvSpPr>
          <p:cNvPr id="5" name="Rectangle 4">
            <a:extLst>
              <a:ext uri="{FF2B5EF4-FFF2-40B4-BE49-F238E27FC236}">
                <a16:creationId xmlns:a16="http://schemas.microsoft.com/office/drawing/2014/main" id="{2328EEE9-8B9A-4090-99AE-E8525D611270}"/>
              </a:ext>
            </a:extLst>
          </p:cNvPr>
          <p:cNvSpPr/>
          <p:nvPr/>
        </p:nvSpPr>
        <p:spPr>
          <a:xfrm>
            <a:off x="3561907" y="4543500"/>
            <a:ext cx="4572000" cy="230832"/>
          </a:xfrm>
          <a:prstGeom prst="rect">
            <a:avLst/>
          </a:prstGeom>
        </p:spPr>
        <p:txBody>
          <a:bodyPr>
            <a:spAutoFit/>
          </a:bodyPr>
          <a:lstStyle/>
          <a:p>
            <a:r>
              <a:rPr lang="en-US" sz="900" i="1" dirty="0">
                <a:solidFill>
                  <a:schemeClr val="bg1">
                    <a:lumMod val="75000"/>
                  </a:schemeClr>
                </a:solidFill>
              </a:rPr>
              <a:t>Am Soc Clin Oncol Educ Book 43, e397912(2023).</a:t>
            </a:r>
          </a:p>
        </p:txBody>
      </p:sp>
      <p:graphicFrame>
        <p:nvGraphicFramePr>
          <p:cNvPr id="3" name="Table 2">
            <a:extLst>
              <a:ext uri="{FF2B5EF4-FFF2-40B4-BE49-F238E27FC236}">
                <a16:creationId xmlns:a16="http://schemas.microsoft.com/office/drawing/2014/main" id="{4B0C1180-40B6-4599-9464-62C4F5F23ED1}"/>
              </a:ext>
            </a:extLst>
          </p:cNvPr>
          <p:cNvGraphicFramePr>
            <a:graphicFrameLocks noGrp="1"/>
          </p:cNvGraphicFramePr>
          <p:nvPr/>
        </p:nvGraphicFramePr>
        <p:xfrm>
          <a:off x="361508" y="723015"/>
          <a:ext cx="8328835" cy="3581255"/>
        </p:xfrm>
        <a:graphic>
          <a:graphicData uri="http://schemas.openxmlformats.org/drawingml/2006/table">
            <a:tbl>
              <a:tblPr firstRow="1" firstCol="1" bandRow="1"/>
              <a:tblGrid>
                <a:gridCol w="2033990">
                  <a:extLst>
                    <a:ext uri="{9D8B030D-6E8A-4147-A177-3AD203B41FA5}">
                      <a16:colId xmlns:a16="http://schemas.microsoft.com/office/drawing/2014/main" val="154708430"/>
                    </a:ext>
                  </a:extLst>
                </a:gridCol>
                <a:gridCol w="2033990">
                  <a:extLst>
                    <a:ext uri="{9D8B030D-6E8A-4147-A177-3AD203B41FA5}">
                      <a16:colId xmlns:a16="http://schemas.microsoft.com/office/drawing/2014/main" val="3499352300"/>
                    </a:ext>
                  </a:extLst>
                </a:gridCol>
                <a:gridCol w="568157">
                  <a:extLst>
                    <a:ext uri="{9D8B030D-6E8A-4147-A177-3AD203B41FA5}">
                      <a16:colId xmlns:a16="http://schemas.microsoft.com/office/drawing/2014/main" val="922928313"/>
                    </a:ext>
                  </a:extLst>
                </a:gridCol>
                <a:gridCol w="1101664">
                  <a:extLst>
                    <a:ext uri="{9D8B030D-6E8A-4147-A177-3AD203B41FA5}">
                      <a16:colId xmlns:a16="http://schemas.microsoft.com/office/drawing/2014/main" val="113925645"/>
                    </a:ext>
                  </a:extLst>
                </a:gridCol>
                <a:gridCol w="1101664">
                  <a:extLst>
                    <a:ext uri="{9D8B030D-6E8A-4147-A177-3AD203B41FA5}">
                      <a16:colId xmlns:a16="http://schemas.microsoft.com/office/drawing/2014/main" val="3793527443"/>
                    </a:ext>
                  </a:extLst>
                </a:gridCol>
                <a:gridCol w="894407">
                  <a:extLst>
                    <a:ext uri="{9D8B030D-6E8A-4147-A177-3AD203B41FA5}">
                      <a16:colId xmlns:a16="http://schemas.microsoft.com/office/drawing/2014/main" val="2848066931"/>
                    </a:ext>
                  </a:extLst>
                </a:gridCol>
                <a:gridCol w="594963">
                  <a:extLst>
                    <a:ext uri="{9D8B030D-6E8A-4147-A177-3AD203B41FA5}">
                      <a16:colId xmlns:a16="http://schemas.microsoft.com/office/drawing/2014/main" val="2983814733"/>
                    </a:ext>
                  </a:extLst>
                </a:gridCol>
              </a:tblGrid>
              <a:tr h="123937">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CAR-T</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Adult Indication</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ORR</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CRR</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2023 Cost</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Trial</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Phase</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633209431"/>
                  </a:ext>
                </a:extLst>
              </a:tr>
              <a:tr h="496942">
                <a:tc rowSpan="2">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idecabtagene vicleucel</a:t>
                      </a:r>
                    </a:p>
                  </a:txBody>
                  <a:tcPr marL="42299" marR="42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Adult patients with relapsed or refractory multiple myeloma after four or more prior lines of therapy</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73%</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33%</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$457,255</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KarMMa</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2 (n=128)</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9360600"/>
                  </a:ext>
                </a:extLst>
              </a:tr>
              <a:tr h="999442">
                <a:tc vMerge="1">
                  <a:txBody>
                    <a:bodyPr/>
                    <a:lstStyle/>
                    <a:p>
                      <a:endParaRPr lang="en-US"/>
                    </a:p>
                  </a:txBody>
                  <a:tcPr/>
                </a:tc>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Adult patients with relapsed or refractory multiple myeloma after two or more prior lines of therapy, including an immunomodulatory agent (</a:t>
                      </a:r>
                      <a:r>
                        <a:rPr lang="en-US" sz="1000" b="1" dirty="0" err="1">
                          <a:effectLst/>
                          <a:latin typeface="Calibri" panose="020F0502020204030204" pitchFamily="34" charset="0"/>
                          <a:ea typeface="Calibri" panose="020F0502020204030204" pitchFamily="34" charset="0"/>
                          <a:cs typeface="Times New Roman" panose="02020603050405020304" pitchFamily="18" charset="0"/>
                        </a:rPr>
                        <a:t>IMiD</a:t>
                      </a:r>
                      <a:r>
                        <a:rPr lang="en-US" sz="1000" b="1" dirty="0">
                          <a:effectLst/>
                          <a:latin typeface="Calibri" panose="020F0502020204030204" pitchFamily="34" charset="0"/>
                          <a:ea typeface="Calibri" panose="020F0502020204030204" pitchFamily="34" charset="0"/>
                          <a:cs typeface="Times New Roman" panose="02020603050405020304" pitchFamily="18" charset="0"/>
                        </a:rPr>
                        <a:t>), a proteasome inhibitor (PI), and an anti-CD38 monoclonal antibody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71% vs. 42% SOC</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39% vs. 5% SOC</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KarMMa-3</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3 (n=254)</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139490"/>
                  </a:ext>
                </a:extLst>
              </a:tr>
              <a:tr h="496942">
                <a:tc rowSpan="2">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ciltacabtagene autoleucel</a:t>
                      </a:r>
                    </a:p>
                  </a:txBody>
                  <a:tcPr marL="42299" marR="42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Adult patients with relapsed or refractory multiple myeloma after four or more prior lines of therapy</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97%</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67%</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$465,000</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CARTITUDE-1</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1b/2 (n=97)</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493739"/>
                  </a:ext>
                </a:extLst>
              </a:tr>
              <a:tr h="999442">
                <a:tc vMerge="1">
                  <a:txBody>
                    <a:bodyPr/>
                    <a:lstStyle/>
                    <a:p>
                      <a:endParaRPr lang="en-US"/>
                    </a:p>
                  </a:txBody>
                  <a:tcPr/>
                </a:tc>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Adult patients with relapsed or refractory multiple myeloma who have received at least one prior line of therapy, including a proteasome inhibitor (PI) and an immunomodulatory agent (</a:t>
                      </a:r>
                      <a:r>
                        <a:rPr lang="en-US" sz="1000" b="1" dirty="0" err="1">
                          <a:effectLst/>
                          <a:latin typeface="Calibri" panose="020F0502020204030204" pitchFamily="34" charset="0"/>
                          <a:ea typeface="Calibri" panose="020F0502020204030204" pitchFamily="34" charset="0"/>
                          <a:cs typeface="Times New Roman" panose="02020603050405020304" pitchFamily="18" charset="0"/>
                        </a:rPr>
                        <a:t>IMiD</a:t>
                      </a:r>
                      <a:r>
                        <a:rPr lang="en-US" sz="1000" b="1" dirty="0">
                          <a:effectLst/>
                          <a:latin typeface="Calibri" panose="020F0502020204030204" pitchFamily="34" charset="0"/>
                          <a:ea typeface="Calibri" panose="020F0502020204030204" pitchFamily="34" charset="0"/>
                          <a:cs typeface="Times New Roman" panose="02020603050405020304" pitchFamily="18" charset="0"/>
                        </a:rPr>
                        <a:t>), and who are refractory to lenalidomide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84.6% vs. 67.3% SOC</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73.1% vs. 21.8% SOC</a:t>
                      </a: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60.6% vs. 15.6% MRD</a:t>
                      </a:r>
                      <a:r>
                        <a:rPr lang="en-US" sz="1000" baseline="30000">
                          <a:effectLst/>
                          <a:latin typeface="Calibri" panose="020F0502020204030204" pitchFamily="34" charset="0"/>
                          <a:ea typeface="Calibri" panose="020F0502020204030204" pitchFamily="34" charset="0"/>
                          <a:cs typeface="Times New Roman" panose="02020603050405020304" pitchFamily="18" charset="0"/>
                        </a:rPr>
                        <a:t>neg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CARTITUDE-4</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3 (n=211)</a:t>
                      </a:r>
                    </a:p>
                  </a:txBody>
                  <a:tcPr marL="42299" marR="422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0701852"/>
                  </a:ext>
                </a:extLst>
              </a:tr>
            </a:tbl>
          </a:graphicData>
        </a:graphic>
      </p:graphicFrame>
    </p:spTree>
    <p:extLst>
      <p:ext uri="{BB962C8B-B14F-4D97-AF65-F5344CB8AC3E}">
        <p14:creationId xmlns:p14="http://schemas.microsoft.com/office/powerpoint/2010/main" val="24638288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11AE7-075B-42B6-9B3D-DC1AA1F81A16}"/>
              </a:ext>
            </a:extLst>
          </p:cNvPr>
          <p:cNvSpPr>
            <a:spLocks noGrp="1"/>
          </p:cNvSpPr>
          <p:nvPr>
            <p:ph sz="half" idx="1"/>
          </p:nvPr>
        </p:nvSpPr>
        <p:spPr/>
        <p:txBody>
          <a:bodyPr/>
          <a:lstStyle/>
          <a:p>
            <a:r>
              <a:rPr lang="en-US" sz="1600" dirty="0"/>
              <a:t>Despite the remarkable outcomes in clinical trials, there are barriers to access CAR T-cell therapies. </a:t>
            </a:r>
          </a:p>
          <a:p>
            <a:r>
              <a:rPr lang="en-US" sz="1600" dirty="0"/>
              <a:t>The acquisition cost of CAR T-cell is between $373,000 to $475,000 per infusion, excluding extra procedures and facility costs. </a:t>
            </a:r>
          </a:p>
          <a:p>
            <a:r>
              <a:rPr lang="en-US" sz="1600" dirty="0"/>
              <a:t>Access to CAR-T remains a challenge. </a:t>
            </a:r>
          </a:p>
        </p:txBody>
      </p:sp>
      <p:sp>
        <p:nvSpPr>
          <p:cNvPr id="5" name="Content Placeholder 4">
            <a:extLst>
              <a:ext uri="{FF2B5EF4-FFF2-40B4-BE49-F238E27FC236}">
                <a16:creationId xmlns:a16="http://schemas.microsoft.com/office/drawing/2014/main" id="{F779842A-7D5C-4225-88CB-B46E4E02E834}"/>
              </a:ext>
            </a:extLst>
          </p:cNvPr>
          <p:cNvSpPr>
            <a:spLocks noGrp="1"/>
          </p:cNvSpPr>
          <p:nvPr>
            <p:ph sz="half" idx="2"/>
          </p:nvPr>
        </p:nvSpPr>
        <p:spPr/>
        <p:txBody>
          <a:bodyPr/>
          <a:lstStyle/>
          <a:p>
            <a:r>
              <a:rPr lang="en-US" sz="1600" dirty="0"/>
              <a:t>Insurance </a:t>
            </a:r>
          </a:p>
          <a:p>
            <a:r>
              <a:rPr lang="en-US" sz="1600" dirty="0"/>
              <a:t>Distance to center</a:t>
            </a:r>
          </a:p>
          <a:p>
            <a:r>
              <a:rPr lang="en-US" sz="1600" dirty="0"/>
              <a:t>Bridging therapy</a:t>
            </a:r>
          </a:p>
          <a:p>
            <a:r>
              <a:rPr lang="en-US" sz="1600" dirty="0"/>
              <a:t>30+ Day relocation proximal to center </a:t>
            </a:r>
          </a:p>
          <a:p>
            <a:r>
              <a:rPr lang="en-US" sz="1600" dirty="0"/>
              <a:t>Caregiver</a:t>
            </a:r>
          </a:p>
          <a:p>
            <a:r>
              <a:rPr lang="en-US" sz="1600" dirty="0"/>
              <a:t>No driving for 8 weeks</a:t>
            </a:r>
          </a:p>
          <a:p>
            <a:endParaRPr lang="en-US" sz="1600" dirty="0"/>
          </a:p>
        </p:txBody>
      </p:sp>
      <p:sp>
        <p:nvSpPr>
          <p:cNvPr id="4" name="Title 3"/>
          <p:cNvSpPr>
            <a:spLocks noGrp="1"/>
          </p:cNvSpPr>
          <p:nvPr>
            <p:ph type="title"/>
          </p:nvPr>
        </p:nvSpPr>
        <p:spPr/>
        <p:txBody>
          <a:bodyPr/>
          <a:lstStyle/>
          <a:p>
            <a:r>
              <a:rPr lang="en-US" b="1" dirty="0"/>
              <a:t>Accessibility</a:t>
            </a:r>
          </a:p>
        </p:txBody>
      </p:sp>
    </p:spTree>
    <p:extLst>
      <p:ext uri="{BB962C8B-B14F-4D97-AF65-F5344CB8AC3E}">
        <p14:creationId xmlns:p14="http://schemas.microsoft.com/office/powerpoint/2010/main" val="298946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478AC8-6ECD-4700-9035-DD4B8F370210}"/>
              </a:ext>
            </a:extLst>
          </p:cNvPr>
          <p:cNvSpPr>
            <a:spLocks noGrp="1"/>
          </p:cNvSpPr>
          <p:nvPr>
            <p:ph type="title"/>
          </p:nvPr>
        </p:nvSpPr>
        <p:spPr/>
        <p:txBody>
          <a:bodyPr/>
          <a:lstStyle/>
          <a:p>
            <a:r>
              <a:rPr lang="en-US" sz="2800" b="1" dirty="0"/>
              <a:t>Hospital Reimbursement for CAR-T Under IPPS: Final FY 2024</a:t>
            </a:r>
          </a:p>
        </p:txBody>
      </p:sp>
      <p:pic>
        <p:nvPicPr>
          <p:cNvPr id="5" name="Picture 4">
            <a:extLst>
              <a:ext uri="{FF2B5EF4-FFF2-40B4-BE49-F238E27FC236}">
                <a16:creationId xmlns:a16="http://schemas.microsoft.com/office/drawing/2014/main" id="{13675B17-B137-4920-A51E-76D9AC935E95}"/>
              </a:ext>
            </a:extLst>
          </p:cNvPr>
          <p:cNvPicPr>
            <a:picLocks noChangeAspect="1"/>
          </p:cNvPicPr>
          <p:nvPr/>
        </p:nvPicPr>
        <p:blipFill>
          <a:blip r:embed="rId2"/>
          <a:stretch>
            <a:fillRect/>
          </a:stretch>
        </p:blipFill>
        <p:spPr>
          <a:xfrm>
            <a:off x="148856" y="1045988"/>
            <a:ext cx="6035748" cy="3243828"/>
          </a:xfrm>
          <a:prstGeom prst="rect">
            <a:avLst/>
          </a:prstGeom>
        </p:spPr>
      </p:pic>
      <p:sp>
        <p:nvSpPr>
          <p:cNvPr id="6" name="Rectangle 5">
            <a:extLst>
              <a:ext uri="{FF2B5EF4-FFF2-40B4-BE49-F238E27FC236}">
                <a16:creationId xmlns:a16="http://schemas.microsoft.com/office/drawing/2014/main" id="{4B473870-DE1C-42E3-8711-C044FC72312C}"/>
              </a:ext>
            </a:extLst>
          </p:cNvPr>
          <p:cNvSpPr/>
          <p:nvPr/>
        </p:nvSpPr>
        <p:spPr>
          <a:xfrm>
            <a:off x="6375990" y="1064162"/>
            <a:ext cx="2342708" cy="2862322"/>
          </a:xfrm>
          <a:prstGeom prst="rect">
            <a:avLst/>
          </a:prstGeom>
        </p:spPr>
        <p:txBody>
          <a:bodyPr wrap="square">
            <a:spAutoFit/>
          </a:bodyPr>
          <a:lstStyle/>
          <a:p>
            <a:r>
              <a:rPr lang="en-US" sz="1200" dirty="0"/>
              <a:t>Inpatient stays with CAR-T treatment are currently assigned to MS-DRG 018, which has a base reimbursement rate of $247,939. </a:t>
            </a:r>
          </a:p>
          <a:p>
            <a:r>
              <a:rPr lang="en-US" sz="1200" dirty="0"/>
              <a:t>Hospitals currently receive additional payments for three products with NTAP status: </a:t>
            </a:r>
            <a:r>
              <a:rPr lang="en-US" sz="1200" dirty="0" err="1"/>
              <a:t>Tecartus</a:t>
            </a:r>
            <a:r>
              <a:rPr lang="en-US" sz="1200" dirty="0"/>
              <a:t>, </a:t>
            </a:r>
            <a:r>
              <a:rPr lang="en-US" sz="1200" dirty="0" err="1"/>
              <a:t>Abecma</a:t>
            </a:r>
            <a:r>
              <a:rPr lang="en-US" sz="1200" dirty="0"/>
              <a:t>, and </a:t>
            </a:r>
            <a:r>
              <a:rPr lang="en-US" sz="1200" dirty="0" err="1"/>
              <a:t>Carvykti</a:t>
            </a:r>
            <a:r>
              <a:rPr lang="en-US" sz="1200" dirty="0"/>
              <a:t>; however, the NTAP is limited to a maximum of 65% of the product cost. NTAP payments will expire in FY 2024.</a:t>
            </a:r>
          </a:p>
        </p:txBody>
      </p:sp>
    </p:spTree>
    <p:extLst>
      <p:ext uri="{BB962C8B-B14F-4D97-AF65-F5344CB8AC3E}">
        <p14:creationId xmlns:p14="http://schemas.microsoft.com/office/powerpoint/2010/main" val="22126428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11AE7-075B-42B6-9B3D-DC1AA1F81A16}"/>
              </a:ext>
            </a:extLst>
          </p:cNvPr>
          <p:cNvSpPr>
            <a:spLocks noGrp="1"/>
          </p:cNvSpPr>
          <p:nvPr>
            <p:ph sz="half" idx="1"/>
          </p:nvPr>
        </p:nvSpPr>
        <p:spPr>
          <a:xfrm>
            <a:off x="402264" y="926214"/>
            <a:ext cx="4524153" cy="2936240"/>
          </a:xfrm>
        </p:spPr>
        <p:txBody>
          <a:bodyPr/>
          <a:lstStyle/>
          <a:p>
            <a:r>
              <a:rPr lang="en-US" sz="1600" dirty="0"/>
              <a:t>One survey of 15 institutions found that the average wait time for anti-BCMA CART was six months, and only 25% of patients ended up getting to CAR-T. </a:t>
            </a:r>
          </a:p>
          <a:p>
            <a:pPr lvl="1"/>
            <a:r>
              <a:rPr lang="en-US" sz="1200" i="1" dirty="0">
                <a:solidFill>
                  <a:schemeClr val="tx1">
                    <a:lumMod val="50000"/>
                    <a:lumOff val="50000"/>
                  </a:schemeClr>
                </a:solidFill>
              </a:rPr>
              <a:t>J Clin Oncol. 2022;40(16_suppl):e20021.</a:t>
            </a:r>
          </a:p>
          <a:p>
            <a:endParaRPr lang="en-US" sz="1600" dirty="0"/>
          </a:p>
          <a:p>
            <a:r>
              <a:rPr lang="en-US" sz="1600" dirty="0"/>
              <a:t>Most patients who receive anti-BCMA CAR-T are white (79%). Only 6% of recipients are Black – despite the higher incidence of myeloma in the Black community – and they receive the treatment later in therapy than their white counterparts. </a:t>
            </a:r>
          </a:p>
          <a:p>
            <a:pPr lvl="1"/>
            <a:r>
              <a:rPr lang="en-US" sz="1200" i="1" dirty="0">
                <a:solidFill>
                  <a:schemeClr val="tx1">
                    <a:lumMod val="50000"/>
                    <a:lumOff val="50000"/>
                  </a:schemeClr>
                </a:solidFill>
              </a:rPr>
              <a:t>JCO Oncol </a:t>
            </a:r>
            <a:r>
              <a:rPr lang="en-US" sz="1200" i="1" dirty="0" err="1">
                <a:solidFill>
                  <a:schemeClr val="tx1">
                    <a:lumMod val="50000"/>
                    <a:lumOff val="50000"/>
                  </a:schemeClr>
                </a:solidFill>
              </a:rPr>
              <a:t>Pract</a:t>
            </a:r>
            <a:r>
              <a:rPr lang="en-US" sz="1200" i="1" dirty="0">
                <a:solidFill>
                  <a:schemeClr val="tx1">
                    <a:lumMod val="50000"/>
                    <a:lumOff val="50000"/>
                  </a:schemeClr>
                </a:solidFill>
              </a:rPr>
              <a:t>. 2022;18(12):800-807.</a:t>
            </a:r>
          </a:p>
        </p:txBody>
      </p:sp>
      <p:pic>
        <p:nvPicPr>
          <p:cNvPr id="2" name="Content Placeholder 1">
            <a:extLst>
              <a:ext uri="{FF2B5EF4-FFF2-40B4-BE49-F238E27FC236}">
                <a16:creationId xmlns:a16="http://schemas.microsoft.com/office/drawing/2014/main" id="{CA1A8608-2AFA-4EC8-8E0F-F0F054FC4C80}"/>
              </a:ext>
            </a:extLst>
          </p:cNvPr>
          <p:cNvPicPr>
            <a:picLocks noGrp="1" noChangeAspect="1"/>
          </p:cNvPicPr>
          <p:nvPr>
            <p:ph sz="half" idx="2"/>
          </p:nvPr>
        </p:nvPicPr>
        <p:blipFill>
          <a:blip r:embed="rId2"/>
          <a:stretch>
            <a:fillRect/>
          </a:stretch>
        </p:blipFill>
        <p:spPr>
          <a:xfrm>
            <a:off x="4926417" y="997097"/>
            <a:ext cx="3736495" cy="1762221"/>
          </a:xfrm>
          <a:prstGeom prst="rect">
            <a:avLst/>
          </a:prstGeom>
        </p:spPr>
      </p:pic>
      <p:sp>
        <p:nvSpPr>
          <p:cNvPr id="4" name="Title 3"/>
          <p:cNvSpPr>
            <a:spLocks noGrp="1"/>
          </p:cNvSpPr>
          <p:nvPr>
            <p:ph type="title"/>
          </p:nvPr>
        </p:nvSpPr>
        <p:spPr/>
        <p:txBody>
          <a:bodyPr/>
          <a:lstStyle/>
          <a:p>
            <a:r>
              <a:rPr lang="en-US" b="1" dirty="0"/>
              <a:t>Equity</a:t>
            </a:r>
          </a:p>
        </p:txBody>
      </p:sp>
    </p:spTree>
    <p:extLst>
      <p:ext uri="{BB962C8B-B14F-4D97-AF65-F5344CB8AC3E}">
        <p14:creationId xmlns:p14="http://schemas.microsoft.com/office/powerpoint/2010/main" val="37774032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11AE7-075B-42B6-9B3D-DC1AA1F81A16}"/>
              </a:ext>
            </a:extLst>
          </p:cNvPr>
          <p:cNvSpPr>
            <a:spLocks noGrp="1"/>
          </p:cNvSpPr>
          <p:nvPr>
            <p:ph type="subTitle" idx="1"/>
          </p:nvPr>
        </p:nvSpPr>
        <p:spPr>
          <a:xfrm>
            <a:off x="1371600" y="900223"/>
            <a:ext cx="6400800" cy="3317358"/>
          </a:xfrm>
        </p:spPr>
        <p:txBody>
          <a:bodyPr/>
          <a:lstStyle/>
          <a:p>
            <a:pPr marL="285750" indent="-285750" algn="l">
              <a:buFont typeface="Arial" panose="020B0604020202020204" pitchFamily="34" charset="0"/>
              <a:buChar char="•"/>
            </a:pPr>
            <a:r>
              <a:rPr lang="en-US" sz="1800" dirty="0"/>
              <a:t>Early: CRS, ICANS. </a:t>
            </a:r>
          </a:p>
          <a:p>
            <a:pPr marL="285750" indent="-285750" algn="l">
              <a:buFont typeface="Arial" panose="020B0604020202020204" pitchFamily="34" charset="0"/>
              <a:buChar char="•"/>
            </a:pPr>
            <a:r>
              <a:rPr lang="en-US" sz="1800" dirty="0"/>
              <a:t>Movement and neurocognitive treatment-emergent adverse events with anti-BCMA CAR-T.</a:t>
            </a:r>
          </a:p>
          <a:p>
            <a:pPr marL="285750" indent="-285750" algn="l">
              <a:buFont typeface="Arial" panose="020B0604020202020204" pitchFamily="34" charset="0"/>
              <a:buChar char="•"/>
            </a:pPr>
            <a:r>
              <a:rPr lang="en-US" sz="1800" dirty="0"/>
              <a:t>Late: Prolonged </a:t>
            </a:r>
            <a:r>
              <a:rPr lang="en-US" sz="1800" dirty="0" err="1"/>
              <a:t>cytopenias</a:t>
            </a:r>
            <a:r>
              <a:rPr lang="en-US" sz="1800" dirty="0"/>
              <a:t>, B-cell aplasia, hypogammaglobulinemia.</a:t>
            </a:r>
          </a:p>
          <a:p>
            <a:pPr marL="285750" indent="-285750" algn="l">
              <a:buFont typeface="Arial" panose="020B0604020202020204" pitchFamily="34" charset="0"/>
              <a:buChar char="•"/>
            </a:pPr>
            <a:r>
              <a:rPr lang="en-US" sz="1800" dirty="0"/>
              <a:t>Secondary malignancies:</a:t>
            </a:r>
          </a:p>
          <a:p>
            <a:pPr marL="742950" lvl="1" indent="-285750" algn="l">
              <a:buFont typeface="Arial" panose="020B0604020202020204" pitchFamily="34" charset="0"/>
              <a:buChar char="•"/>
            </a:pPr>
            <a:r>
              <a:rPr lang="en-US" sz="1400" dirty="0"/>
              <a:t>Second primary malignancies (SPMs) were reported in 536 out of 12,394 (4.3%) adverse event reports following CAR T cell therapies in the FDA Adverse Event Reporting System. </a:t>
            </a:r>
            <a:r>
              <a:rPr lang="en-US" sz="1400" i="1" dirty="0">
                <a:solidFill>
                  <a:schemeClr val="tx1">
                    <a:lumMod val="50000"/>
                    <a:lumOff val="50000"/>
                  </a:schemeClr>
                </a:solidFill>
              </a:rPr>
              <a:t>Blood</a:t>
            </a:r>
            <a:r>
              <a:rPr lang="en-US" sz="1400" dirty="0">
                <a:solidFill>
                  <a:schemeClr val="tx1">
                    <a:lumMod val="50000"/>
                    <a:lumOff val="50000"/>
                  </a:schemeClr>
                </a:solidFill>
              </a:rPr>
              <a:t> blood.2024024166.</a:t>
            </a:r>
          </a:p>
          <a:p>
            <a:pPr marL="742950" lvl="1" indent="-285750" algn="l">
              <a:buFont typeface="Arial" panose="020B0604020202020204" pitchFamily="34" charset="0"/>
              <a:buChar char="•"/>
            </a:pPr>
            <a:r>
              <a:rPr lang="en-US" sz="1400" dirty="0"/>
              <a:t>Myeloid and T-cell neoplasms were disproportionately more frequently reported, warranting further follow-up.</a:t>
            </a:r>
          </a:p>
        </p:txBody>
      </p:sp>
      <p:sp>
        <p:nvSpPr>
          <p:cNvPr id="4" name="Title 3"/>
          <p:cNvSpPr>
            <a:spLocks noGrp="1"/>
          </p:cNvSpPr>
          <p:nvPr>
            <p:ph type="title"/>
          </p:nvPr>
        </p:nvSpPr>
        <p:spPr/>
        <p:txBody>
          <a:bodyPr/>
          <a:lstStyle/>
          <a:p>
            <a:r>
              <a:rPr lang="en-US" b="1" dirty="0"/>
              <a:t>Toxicity</a:t>
            </a:r>
          </a:p>
        </p:txBody>
      </p:sp>
    </p:spTree>
    <p:extLst>
      <p:ext uri="{BB962C8B-B14F-4D97-AF65-F5344CB8AC3E}">
        <p14:creationId xmlns:p14="http://schemas.microsoft.com/office/powerpoint/2010/main" val="33330630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11AE7-075B-42B6-9B3D-DC1AA1F81A16}"/>
              </a:ext>
            </a:extLst>
          </p:cNvPr>
          <p:cNvSpPr>
            <a:spLocks noGrp="1"/>
          </p:cNvSpPr>
          <p:nvPr>
            <p:ph sz="half" idx="1"/>
          </p:nvPr>
        </p:nvSpPr>
        <p:spPr/>
        <p:txBody>
          <a:bodyPr/>
          <a:lstStyle/>
          <a:p>
            <a:r>
              <a:rPr lang="en-US" sz="1200" dirty="0"/>
              <a:t>Pts aged 18-75 years with LBCL who received CAR-T (between 2018-2021) or auto-HCT (between 2015-2021) while in a CR by PET or CT were compared using the data from the CIBMTR registry.</a:t>
            </a:r>
          </a:p>
          <a:p>
            <a:r>
              <a:rPr lang="en-US" sz="1200" dirty="0"/>
              <a:t>They identified 360 pts with LBCL who were in a CR before receiving CAR-T (n=79, </a:t>
            </a:r>
            <a:r>
              <a:rPr lang="en-US" sz="1200" dirty="0" err="1"/>
              <a:t>tisa-cel</a:t>
            </a:r>
            <a:r>
              <a:rPr lang="en-US" sz="1200" dirty="0"/>
              <a:t> 53%, </a:t>
            </a:r>
            <a:r>
              <a:rPr lang="en-US" sz="1200" dirty="0" err="1"/>
              <a:t>axi-cel</a:t>
            </a:r>
            <a:r>
              <a:rPr lang="en-US" sz="1200" dirty="0"/>
              <a:t> 46%, and </a:t>
            </a:r>
            <a:r>
              <a:rPr lang="en-US" sz="1200" dirty="0" err="1"/>
              <a:t>liso-cel</a:t>
            </a:r>
            <a:r>
              <a:rPr lang="en-US" sz="1200" dirty="0"/>
              <a:t> 1%) or auto-HCT (n=281).</a:t>
            </a:r>
          </a:p>
          <a:p>
            <a:r>
              <a:rPr lang="en-US" sz="1200" dirty="0"/>
              <a:t>In univariate analysis, treatment with CAR-T was associated with a higher rate of relapse at 2 years (48% vs. 27.8%; p &lt; 0.001), a lower rate of 2-year PFS (47.8% vs. 66.2%; p &lt; 0.001) and lower 2-year OS (65.6% vs. 78.9%; p=0.037). </a:t>
            </a:r>
          </a:p>
          <a:p>
            <a:r>
              <a:rPr lang="en-US" sz="1200" dirty="0"/>
              <a:t>There was no difference in rates of 2-year TRM (4.1% vs. 5.9%; p=0.673). </a:t>
            </a:r>
          </a:p>
          <a:p>
            <a:endParaRPr lang="en-US" sz="1200" dirty="0"/>
          </a:p>
        </p:txBody>
      </p:sp>
      <p:sp>
        <p:nvSpPr>
          <p:cNvPr id="7" name="Content Placeholder 6">
            <a:extLst>
              <a:ext uri="{FF2B5EF4-FFF2-40B4-BE49-F238E27FC236}">
                <a16:creationId xmlns:a16="http://schemas.microsoft.com/office/drawing/2014/main" id="{EA57E20B-93B5-4C25-9DF4-9F413E93CE6A}"/>
              </a:ext>
            </a:extLst>
          </p:cNvPr>
          <p:cNvSpPr>
            <a:spLocks noGrp="1"/>
          </p:cNvSpPr>
          <p:nvPr>
            <p:ph sz="half" idx="2"/>
          </p:nvPr>
        </p:nvSpPr>
        <p:spPr/>
        <p:txBody>
          <a:bodyPr/>
          <a:lstStyle/>
          <a:p>
            <a:r>
              <a:rPr lang="en-US" sz="1200" dirty="0"/>
              <a:t>Similarly, patients with early (12 months) treatment failure (CAR-T =57 and auto-HCT=163), treatment with CAR-T was associated with a higher 2-year relapse rate (45.9% vs. 22.8%; p &lt;0.001) and an inferior 2-year PFS (48.3% vs.70.9%.; p &lt;0.001) compared to auto-HCT while there was no difference in 2-year OS or TRM.</a:t>
            </a:r>
          </a:p>
          <a:p>
            <a:r>
              <a:rPr lang="en-US" sz="1200" dirty="0"/>
              <a:t>In the multivariable analysis, treatment with CAR-T was associated with higher risk of relapse (HR 2.18; p &lt; 0.0001) and an inferior PFS (HR 1.83; p=0.0011) compared to auto-HCT. There was no difference in the risk of TRM (HR 0.59; p=0.36) or OS (HR 1.44; p=0.12).</a:t>
            </a:r>
          </a:p>
          <a:p>
            <a:endParaRPr lang="en-US" sz="1200" dirty="0"/>
          </a:p>
        </p:txBody>
      </p:sp>
      <p:sp>
        <p:nvSpPr>
          <p:cNvPr id="4" name="Title 3"/>
          <p:cNvSpPr>
            <a:spLocks noGrp="1"/>
          </p:cNvSpPr>
          <p:nvPr>
            <p:ph type="title"/>
          </p:nvPr>
        </p:nvSpPr>
        <p:spPr/>
        <p:txBody>
          <a:bodyPr/>
          <a:lstStyle/>
          <a:p>
            <a:r>
              <a:rPr lang="en-US" b="1" dirty="0"/>
              <a:t>Efficacy</a:t>
            </a:r>
          </a:p>
        </p:txBody>
      </p:sp>
    </p:spTree>
    <p:extLst>
      <p:ext uri="{BB962C8B-B14F-4D97-AF65-F5344CB8AC3E}">
        <p14:creationId xmlns:p14="http://schemas.microsoft.com/office/powerpoint/2010/main" val="39112466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6050B9-AA50-438C-A982-0AB5523D57BC}"/>
              </a:ext>
            </a:extLst>
          </p:cNvPr>
          <p:cNvPicPr>
            <a:picLocks noChangeAspect="1"/>
          </p:cNvPicPr>
          <p:nvPr/>
        </p:nvPicPr>
        <p:blipFill>
          <a:blip r:embed="rId2"/>
          <a:stretch>
            <a:fillRect/>
          </a:stretch>
        </p:blipFill>
        <p:spPr>
          <a:xfrm>
            <a:off x="-63795" y="660859"/>
            <a:ext cx="9144000" cy="3032645"/>
          </a:xfrm>
          <a:prstGeom prst="rect">
            <a:avLst/>
          </a:prstGeom>
        </p:spPr>
      </p:pic>
      <p:sp>
        <p:nvSpPr>
          <p:cNvPr id="6" name="Rectangle 5">
            <a:extLst>
              <a:ext uri="{FF2B5EF4-FFF2-40B4-BE49-F238E27FC236}">
                <a16:creationId xmlns:a16="http://schemas.microsoft.com/office/drawing/2014/main" id="{876DC0C2-90D3-49B8-B817-221DDCEBD813}"/>
              </a:ext>
            </a:extLst>
          </p:cNvPr>
          <p:cNvSpPr/>
          <p:nvPr/>
        </p:nvSpPr>
        <p:spPr>
          <a:xfrm>
            <a:off x="2222205" y="3862781"/>
            <a:ext cx="4572000" cy="338554"/>
          </a:xfrm>
          <a:prstGeom prst="rect">
            <a:avLst/>
          </a:prstGeom>
        </p:spPr>
        <p:txBody>
          <a:bodyPr>
            <a:spAutoFit/>
          </a:bodyPr>
          <a:lstStyle/>
          <a:p>
            <a:pPr algn="ctr"/>
            <a:r>
              <a:rPr lang="en-US" sz="1600" i="1" dirty="0" err="1">
                <a:solidFill>
                  <a:schemeClr val="tx1">
                    <a:lumMod val="50000"/>
                    <a:lumOff val="50000"/>
                  </a:schemeClr>
                </a:solidFill>
              </a:rPr>
              <a:t>Shadman</a:t>
            </a:r>
            <a:r>
              <a:rPr lang="en-US" sz="1600" i="1" dirty="0">
                <a:solidFill>
                  <a:schemeClr val="tx1">
                    <a:lumMod val="50000"/>
                    <a:lumOff val="50000"/>
                  </a:schemeClr>
                </a:solidFill>
              </a:rPr>
              <a:t> et al. ASH 2023 Abstract 781</a:t>
            </a:r>
          </a:p>
        </p:txBody>
      </p:sp>
    </p:spTree>
    <p:extLst>
      <p:ext uri="{BB962C8B-B14F-4D97-AF65-F5344CB8AC3E}">
        <p14:creationId xmlns:p14="http://schemas.microsoft.com/office/powerpoint/2010/main" val="16897136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Cost Effectiveness</a:t>
            </a:r>
          </a:p>
        </p:txBody>
      </p:sp>
      <p:sp>
        <p:nvSpPr>
          <p:cNvPr id="11" name="Rectangle 10">
            <a:extLst>
              <a:ext uri="{FF2B5EF4-FFF2-40B4-BE49-F238E27FC236}">
                <a16:creationId xmlns:a16="http://schemas.microsoft.com/office/drawing/2014/main" id="{9573C259-98F0-4BF9-9F1E-407451DB7C72}"/>
              </a:ext>
            </a:extLst>
          </p:cNvPr>
          <p:cNvSpPr/>
          <p:nvPr/>
        </p:nvSpPr>
        <p:spPr>
          <a:xfrm>
            <a:off x="262269" y="793190"/>
            <a:ext cx="3239387" cy="3539430"/>
          </a:xfrm>
          <a:prstGeom prst="rect">
            <a:avLst/>
          </a:prstGeom>
        </p:spPr>
        <p:txBody>
          <a:bodyPr wrap="square">
            <a:spAutoFit/>
          </a:bodyPr>
          <a:lstStyle/>
          <a:p>
            <a:r>
              <a:rPr lang="en-US" sz="1400" dirty="0"/>
              <a:t>Anti-CD19 CAR-T is approved in patients with relapsed or refractory (R/R) FL after ≥2 lines of therapy.</a:t>
            </a:r>
          </a:p>
          <a:p>
            <a:endParaRPr lang="en-US" sz="1400" dirty="0"/>
          </a:p>
          <a:p>
            <a:r>
              <a:rPr lang="en-US" sz="1400" dirty="0"/>
              <a:t>Calculated costs, discounted life years, quality-adjusted life years (QALYs), and the incremental cost-effectiveness ratio (ICER) of CAR T-cell vs SOC therapies with a willingness-to-pay threshold of $150 000 per QALY.</a:t>
            </a:r>
          </a:p>
          <a:p>
            <a:endParaRPr lang="en-US" sz="1400" dirty="0"/>
          </a:p>
          <a:p>
            <a:r>
              <a:rPr lang="en-US" sz="1400" dirty="0"/>
              <a:t>CAR T-cell therapy was associated with incremental clinical benefit of 1.50 QALYs, resulting in an ICER of $182 127 per QALY. </a:t>
            </a:r>
          </a:p>
        </p:txBody>
      </p:sp>
      <p:sp>
        <p:nvSpPr>
          <p:cNvPr id="13" name="Rectangle 12">
            <a:extLst>
              <a:ext uri="{FF2B5EF4-FFF2-40B4-BE49-F238E27FC236}">
                <a16:creationId xmlns:a16="http://schemas.microsoft.com/office/drawing/2014/main" id="{E1B870F4-EF82-47F9-9872-6E7AB4038E30}"/>
              </a:ext>
            </a:extLst>
          </p:cNvPr>
          <p:cNvSpPr/>
          <p:nvPr/>
        </p:nvSpPr>
        <p:spPr>
          <a:xfrm>
            <a:off x="3962213" y="3776319"/>
            <a:ext cx="4572000" cy="307777"/>
          </a:xfrm>
          <a:prstGeom prst="rect">
            <a:avLst/>
          </a:prstGeom>
        </p:spPr>
        <p:txBody>
          <a:bodyPr>
            <a:spAutoFit/>
          </a:bodyPr>
          <a:lstStyle/>
          <a:p>
            <a:r>
              <a:rPr lang="da-DK" sz="1400" i="1" dirty="0">
                <a:solidFill>
                  <a:schemeClr val="tx1">
                    <a:lumMod val="50000"/>
                    <a:lumOff val="50000"/>
                  </a:schemeClr>
                </a:solidFill>
              </a:rPr>
              <a:t>Potnis et al. Blood Adv. 2023 Mar 14; 7(5): 801–810.</a:t>
            </a:r>
            <a:endParaRPr lang="en-US" sz="1400" i="1" dirty="0">
              <a:solidFill>
                <a:schemeClr val="tx1">
                  <a:lumMod val="50000"/>
                  <a:lumOff val="50000"/>
                </a:schemeClr>
              </a:solidFill>
            </a:endParaRPr>
          </a:p>
        </p:txBody>
      </p:sp>
      <p:pic>
        <p:nvPicPr>
          <p:cNvPr id="14" name="Picture 13">
            <a:extLst>
              <a:ext uri="{FF2B5EF4-FFF2-40B4-BE49-F238E27FC236}">
                <a16:creationId xmlns:a16="http://schemas.microsoft.com/office/drawing/2014/main" id="{E93C8BBF-4890-45B2-89DD-7BF854D8A507}"/>
              </a:ext>
            </a:extLst>
          </p:cNvPr>
          <p:cNvPicPr>
            <a:picLocks noChangeAspect="1"/>
          </p:cNvPicPr>
          <p:nvPr/>
        </p:nvPicPr>
        <p:blipFill>
          <a:blip r:embed="rId2"/>
          <a:stretch>
            <a:fillRect/>
          </a:stretch>
        </p:blipFill>
        <p:spPr>
          <a:xfrm>
            <a:off x="3367472" y="1133971"/>
            <a:ext cx="5300207" cy="2393824"/>
          </a:xfrm>
          <a:prstGeom prst="rect">
            <a:avLst/>
          </a:prstGeom>
        </p:spPr>
      </p:pic>
    </p:spTree>
    <p:extLst>
      <p:ext uri="{BB962C8B-B14F-4D97-AF65-F5344CB8AC3E}">
        <p14:creationId xmlns:p14="http://schemas.microsoft.com/office/powerpoint/2010/main" val="767862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683B40-2017-4C48-815A-B0204A4C024F}"/>
              </a:ext>
            </a:extLst>
          </p:cNvPr>
          <p:cNvSpPr>
            <a:spLocks noGrp="1"/>
          </p:cNvSpPr>
          <p:nvPr>
            <p:ph type="title"/>
          </p:nvPr>
        </p:nvSpPr>
        <p:spPr/>
        <p:txBody>
          <a:bodyPr/>
          <a:lstStyle/>
          <a:p>
            <a:r>
              <a:rPr lang="en-US" b="1" dirty="0"/>
              <a:t>Competing Therapies</a:t>
            </a:r>
          </a:p>
        </p:txBody>
      </p:sp>
      <p:graphicFrame>
        <p:nvGraphicFramePr>
          <p:cNvPr id="5" name="Table 4">
            <a:extLst>
              <a:ext uri="{FF2B5EF4-FFF2-40B4-BE49-F238E27FC236}">
                <a16:creationId xmlns:a16="http://schemas.microsoft.com/office/drawing/2014/main" id="{12F1301F-7459-410C-A214-3A3B063E232C}"/>
              </a:ext>
            </a:extLst>
          </p:cNvPr>
          <p:cNvGraphicFramePr>
            <a:graphicFrameLocks noGrp="1"/>
          </p:cNvGraphicFramePr>
          <p:nvPr/>
        </p:nvGraphicFramePr>
        <p:xfrm>
          <a:off x="608714" y="1157192"/>
          <a:ext cx="7926572" cy="2833878"/>
        </p:xfrm>
        <a:graphic>
          <a:graphicData uri="http://schemas.openxmlformats.org/drawingml/2006/table">
            <a:tbl>
              <a:tblPr firstRow="1" firstCol="1" bandRow="1"/>
              <a:tblGrid>
                <a:gridCol w="3963286">
                  <a:extLst>
                    <a:ext uri="{9D8B030D-6E8A-4147-A177-3AD203B41FA5}">
                      <a16:colId xmlns:a16="http://schemas.microsoft.com/office/drawing/2014/main" val="141850098"/>
                    </a:ext>
                  </a:extLst>
                </a:gridCol>
                <a:gridCol w="3963286">
                  <a:extLst>
                    <a:ext uri="{9D8B030D-6E8A-4147-A177-3AD203B41FA5}">
                      <a16:colId xmlns:a16="http://schemas.microsoft.com/office/drawing/2014/main" val="1729102246"/>
                    </a:ext>
                  </a:extLst>
                </a:gridCol>
              </a:tblGrid>
              <a:tr h="162050">
                <a:tc>
                  <a:txBody>
                    <a:bodyPr/>
                    <a:lstStyle/>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Pirtobrutinib</a:t>
                      </a:r>
                    </a:p>
                  </a:txBody>
                  <a:tcPr marL="64820" marR="648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marL="0" marR="0" algn="ctr">
                        <a:lnSpc>
                          <a:spcPct val="107000"/>
                        </a:lnSpc>
                        <a:spcBef>
                          <a:spcPts val="0"/>
                        </a:spcBef>
                        <a:spcAft>
                          <a:spcPts val="0"/>
                        </a:spcAft>
                      </a:pP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Liso-cel</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4820" marR="648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2379311435"/>
                  </a:ext>
                </a:extLst>
              </a:tr>
              <a:tr h="162050">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BRUIN open label single arm n=108</a:t>
                      </a:r>
                    </a:p>
                  </a:txBody>
                  <a:tcPr marL="64820" marR="648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TRANSCEND CLL 004 Phase 1/2 n=65</a:t>
                      </a:r>
                    </a:p>
                  </a:txBody>
                  <a:tcPr marL="64820" marR="648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0562216"/>
                  </a:ext>
                </a:extLst>
              </a:tr>
              <a:tr h="162050">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2 prior lines of therapy, including a BTK inhibitor and a BCL-2 inhibitor</a:t>
                      </a:r>
                    </a:p>
                  </a:txBody>
                  <a:tcPr marL="64820" marR="648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2 prior lines of therapy, including a BTK inhibitor and a BCL-2 inhibitor</a:t>
                      </a:r>
                    </a:p>
                  </a:txBody>
                  <a:tcPr marL="64820" marR="648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4692170"/>
                  </a:ext>
                </a:extLst>
              </a:tr>
              <a:tr h="162050">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ORR 72%</a:t>
                      </a:r>
                    </a:p>
                  </a:txBody>
                  <a:tcPr marL="64820" marR="648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ORR 47%</a:t>
                      </a:r>
                    </a:p>
                  </a:txBody>
                  <a:tcPr marL="64820" marR="648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5928463"/>
                  </a:ext>
                </a:extLst>
              </a:tr>
              <a:tr h="162050">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CR 0% (all PR)</a:t>
                      </a:r>
                    </a:p>
                  </a:txBody>
                  <a:tcPr marL="64820" marR="648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CR 18.4%</a:t>
                      </a:r>
                    </a:p>
                  </a:txBody>
                  <a:tcPr marL="64820" marR="648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0765489"/>
                  </a:ext>
                </a:extLst>
              </a:tr>
              <a:tr h="162050">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Median DOR 12.2 months</a:t>
                      </a:r>
                    </a:p>
                  </a:txBody>
                  <a:tcPr marL="64820" marR="648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Median f/u 21.1 months, no CR progressed</a:t>
                      </a:r>
                    </a:p>
                  </a:txBody>
                  <a:tcPr marL="64820" marR="648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902296"/>
                  </a:ext>
                </a:extLst>
              </a:tr>
              <a:tr h="162050">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$25,000 for 30 days ($300,000 p.a.)</a:t>
                      </a:r>
                    </a:p>
                  </a:txBody>
                  <a:tcPr marL="64820" marR="648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$447,227</a:t>
                      </a:r>
                    </a:p>
                  </a:txBody>
                  <a:tcPr marL="64820" marR="648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8461654"/>
                  </a:ext>
                </a:extLst>
              </a:tr>
            </a:tbl>
          </a:graphicData>
        </a:graphic>
      </p:graphicFrame>
    </p:spTree>
    <p:extLst>
      <p:ext uri="{BB962C8B-B14F-4D97-AF65-F5344CB8AC3E}">
        <p14:creationId xmlns:p14="http://schemas.microsoft.com/office/powerpoint/2010/main" val="3827809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D76521A0-9AC2-21A2-79F9-C44736B5022B}"/>
              </a:ext>
            </a:extLst>
          </p:cNvPr>
          <p:cNvGraphicFramePr/>
          <p:nvPr>
            <p:extLst>
              <p:ext uri="{D42A27DB-BD31-4B8C-83A1-F6EECF244321}">
                <p14:modId xmlns:p14="http://schemas.microsoft.com/office/powerpoint/2010/main" val="4098759267"/>
              </p:ext>
            </p:extLst>
          </p:nvPr>
        </p:nvGraphicFramePr>
        <p:xfrm>
          <a:off x="609600" y="733779"/>
          <a:ext cx="7162800" cy="3386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BCE7E29E-F08F-8E23-D0CF-E07E5A039B51}"/>
              </a:ext>
            </a:extLst>
          </p:cNvPr>
          <p:cNvSpPr>
            <a:spLocks noGrp="1"/>
          </p:cNvSpPr>
          <p:nvPr>
            <p:ph type="title"/>
          </p:nvPr>
        </p:nvSpPr>
        <p:spPr/>
        <p:txBody>
          <a:bodyPr/>
          <a:lstStyle/>
          <a:p>
            <a:r>
              <a:rPr lang="en-US" b="1" dirty="0"/>
              <a:t>Treatment related adverse events</a:t>
            </a:r>
          </a:p>
        </p:txBody>
      </p:sp>
      <p:sp>
        <p:nvSpPr>
          <p:cNvPr id="14" name="TextBox 13">
            <a:extLst>
              <a:ext uri="{FF2B5EF4-FFF2-40B4-BE49-F238E27FC236}">
                <a16:creationId xmlns:a16="http://schemas.microsoft.com/office/drawing/2014/main" id="{F03DD534-75FE-D09A-914D-41C6A43AB7E7}"/>
              </a:ext>
            </a:extLst>
          </p:cNvPr>
          <p:cNvSpPr txBox="1"/>
          <p:nvPr/>
        </p:nvSpPr>
        <p:spPr>
          <a:xfrm>
            <a:off x="0" y="4088269"/>
            <a:ext cx="4612104" cy="215444"/>
          </a:xfrm>
          <a:prstGeom prst="rect">
            <a:avLst/>
          </a:prstGeom>
          <a:noFill/>
        </p:spPr>
        <p:txBody>
          <a:bodyPr wrap="square">
            <a:spAutoFit/>
          </a:bodyPr>
          <a:lstStyle/>
          <a:p>
            <a:r>
              <a:rPr lang="en-US" sz="800" dirty="0" err="1"/>
              <a:t>Woyach</a:t>
            </a:r>
            <a:r>
              <a:rPr lang="en-US" sz="800" dirty="0"/>
              <a:t>, J. et al. ASH 2023. Abstract 325</a:t>
            </a:r>
          </a:p>
        </p:txBody>
      </p:sp>
    </p:spTree>
    <p:extLst>
      <p:ext uri="{BB962C8B-B14F-4D97-AF65-F5344CB8AC3E}">
        <p14:creationId xmlns:p14="http://schemas.microsoft.com/office/powerpoint/2010/main" val="42550854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9014A7-ED15-4791-8057-17655613BAEA}"/>
              </a:ext>
            </a:extLst>
          </p:cNvPr>
          <p:cNvSpPr>
            <a:spLocks noGrp="1"/>
          </p:cNvSpPr>
          <p:nvPr>
            <p:ph sz="half" idx="1"/>
          </p:nvPr>
        </p:nvSpPr>
        <p:spPr/>
        <p:txBody>
          <a:bodyPr/>
          <a:lstStyle/>
          <a:p>
            <a:r>
              <a:rPr lang="en-US" sz="1200" dirty="0"/>
              <a:t>PERSEUS Trial </a:t>
            </a:r>
            <a:r>
              <a:rPr lang="en-US" sz="1200" i="1" dirty="0">
                <a:solidFill>
                  <a:schemeClr val="tx1">
                    <a:lumMod val="50000"/>
                    <a:lumOff val="50000"/>
                  </a:schemeClr>
                </a:solidFill>
              </a:rPr>
              <a:t>N </a:t>
            </a:r>
            <a:r>
              <a:rPr lang="en-US" sz="1200" i="1" dirty="0" err="1">
                <a:solidFill>
                  <a:schemeClr val="tx1">
                    <a:lumMod val="50000"/>
                    <a:lumOff val="50000"/>
                  </a:schemeClr>
                </a:solidFill>
              </a:rPr>
              <a:t>Engl</a:t>
            </a:r>
            <a:r>
              <a:rPr lang="en-US" sz="1200" i="1" dirty="0">
                <a:solidFill>
                  <a:schemeClr val="tx1">
                    <a:lumMod val="50000"/>
                    <a:lumOff val="50000"/>
                  </a:schemeClr>
                </a:solidFill>
              </a:rPr>
              <a:t> J Med 2024;390:301-313</a:t>
            </a:r>
          </a:p>
          <a:p>
            <a:r>
              <a:rPr lang="en-US" sz="1200" dirty="0"/>
              <a:t>Phase 3 trial where 709 transplantation-eligible patients with newly diagnosed multiple myeloma were randomly assigned to receive either </a:t>
            </a:r>
            <a:r>
              <a:rPr lang="en-US" sz="1200" dirty="0" err="1"/>
              <a:t>sc</a:t>
            </a:r>
            <a:r>
              <a:rPr lang="en-US" sz="1200" dirty="0"/>
              <a:t> daratumumab with </a:t>
            </a:r>
            <a:r>
              <a:rPr lang="en-US" sz="1200" dirty="0" err="1"/>
              <a:t>VRd</a:t>
            </a:r>
            <a:r>
              <a:rPr lang="en-US" sz="1200" dirty="0"/>
              <a:t> induction and consolidation therapy and with lenalidomide maintenance therapy or </a:t>
            </a:r>
            <a:r>
              <a:rPr lang="en-US" sz="1200" dirty="0" err="1"/>
              <a:t>VRd</a:t>
            </a:r>
            <a:r>
              <a:rPr lang="en-US" sz="1200" dirty="0"/>
              <a:t> induction and consolidation therapy and lenalidomide maintenance therapy alone.</a:t>
            </a:r>
          </a:p>
          <a:p>
            <a:r>
              <a:rPr lang="en-US" sz="1200" dirty="0"/>
              <a:t>Progression-free survival at 48 months was 84.3% in the D-</a:t>
            </a:r>
            <a:r>
              <a:rPr lang="en-US" sz="1200" dirty="0" err="1"/>
              <a:t>VRd</a:t>
            </a:r>
            <a:r>
              <a:rPr lang="en-US" sz="1200" dirty="0"/>
              <a:t> group and 67.7% in the </a:t>
            </a:r>
            <a:r>
              <a:rPr lang="en-US" sz="1200" dirty="0" err="1"/>
              <a:t>VRd</a:t>
            </a:r>
            <a:r>
              <a:rPr lang="en-US" sz="1200" dirty="0"/>
              <a:t> group</a:t>
            </a:r>
          </a:p>
          <a:p>
            <a:r>
              <a:rPr lang="en-US" sz="1200" dirty="0"/>
              <a:t>Complete response or better was higher in the D-</a:t>
            </a:r>
            <a:r>
              <a:rPr lang="en-US" sz="1200" dirty="0" err="1"/>
              <a:t>VRd</a:t>
            </a:r>
            <a:r>
              <a:rPr lang="en-US" sz="1200" dirty="0"/>
              <a:t> group than in the </a:t>
            </a:r>
            <a:r>
              <a:rPr lang="en-US" sz="1200" dirty="0" err="1"/>
              <a:t>VRd</a:t>
            </a:r>
            <a:r>
              <a:rPr lang="en-US" sz="1200" dirty="0"/>
              <a:t> group (87.9% vs. 70.1%, P&lt;0.001)</a:t>
            </a:r>
          </a:p>
        </p:txBody>
      </p:sp>
      <p:sp>
        <p:nvSpPr>
          <p:cNvPr id="3" name="Content Placeholder 2">
            <a:extLst>
              <a:ext uri="{FF2B5EF4-FFF2-40B4-BE49-F238E27FC236}">
                <a16:creationId xmlns:a16="http://schemas.microsoft.com/office/drawing/2014/main" id="{CA340600-5DB8-49D6-9FC6-C4F275F63C3F}"/>
              </a:ext>
            </a:extLst>
          </p:cNvPr>
          <p:cNvSpPr>
            <a:spLocks noGrp="1"/>
          </p:cNvSpPr>
          <p:nvPr>
            <p:ph sz="half" idx="2"/>
          </p:nvPr>
        </p:nvSpPr>
        <p:spPr/>
        <p:txBody>
          <a:bodyPr/>
          <a:lstStyle/>
          <a:p>
            <a:r>
              <a:rPr lang="en-US" sz="1200" dirty="0" err="1"/>
              <a:t>Cilta-cel</a:t>
            </a:r>
            <a:r>
              <a:rPr lang="en-US" sz="1200" dirty="0"/>
              <a:t> approved for adult patients with relapsed or refractory multiple myeloma who have received at least one prior line of therapy, including a proteasome inhibitor (PI) and an immunomodulatory agent (</a:t>
            </a:r>
            <a:r>
              <a:rPr lang="en-US" sz="1200" dirty="0" err="1"/>
              <a:t>IMiD</a:t>
            </a:r>
            <a:r>
              <a:rPr lang="en-US" sz="1200" dirty="0"/>
              <a:t>), and who are refractory to lenalidomide</a:t>
            </a:r>
          </a:p>
          <a:p>
            <a:endParaRPr lang="en-US" sz="1200" dirty="0"/>
          </a:p>
          <a:p>
            <a:r>
              <a:rPr lang="en-US" sz="1200" dirty="0"/>
              <a:t>A Study of Daratumumab, Bortezomib, Lenalidomide and Dexamethasone (</a:t>
            </a:r>
            <a:r>
              <a:rPr lang="en-US" sz="1200" dirty="0" err="1"/>
              <a:t>DVRd</a:t>
            </a:r>
            <a:r>
              <a:rPr lang="en-US" sz="1200" dirty="0"/>
              <a:t>) Followed by </a:t>
            </a:r>
            <a:r>
              <a:rPr lang="en-US" sz="1200" dirty="0" err="1"/>
              <a:t>Ciltacabtagene</a:t>
            </a:r>
            <a:r>
              <a:rPr lang="en-US" sz="1200" dirty="0"/>
              <a:t> </a:t>
            </a:r>
            <a:r>
              <a:rPr lang="en-US" sz="1200" dirty="0" err="1"/>
              <a:t>Autoleucel</a:t>
            </a:r>
            <a:r>
              <a:rPr lang="en-US" sz="1200" dirty="0"/>
              <a:t> Versus Daratumumab, Bortezomib, Lenalidomide and Dexamethasone (</a:t>
            </a:r>
            <a:r>
              <a:rPr lang="en-US" sz="1200" dirty="0" err="1"/>
              <a:t>DVRd</a:t>
            </a:r>
            <a:r>
              <a:rPr lang="en-US" sz="1200" dirty="0"/>
              <a:t>) Followed by Autologous Stem Cell Transplant (ASCT) in Participants With Newly Diagnosed Multiple Myeloma (CARTITUDE-6)</a:t>
            </a:r>
          </a:p>
        </p:txBody>
      </p:sp>
      <p:sp>
        <p:nvSpPr>
          <p:cNvPr id="4" name="Title 3">
            <a:extLst>
              <a:ext uri="{FF2B5EF4-FFF2-40B4-BE49-F238E27FC236}">
                <a16:creationId xmlns:a16="http://schemas.microsoft.com/office/drawing/2014/main" id="{F0F7FBC3-2ADA-4528-A27B-36F4ED6CEA57}"/>
              </a:ext>
            </a:extLst>
          </p:cNvPr>
          <p:cNvSpPr>
            <a:spLocks noGrp="1"/>
          </p:cNvSpPr>
          <p:nvPr>
            <p:ph type="title"/>
          </p:nvPr>
        </p:nvSpPr>
        <p:spPr/>
        <p:txBody>
          <a:bodyPr/>
          <a:lstStyle/>
          <a:p>
            <a:r>
              <a:rPr lang="en-US" b="1" dirty="0"/>
              <a:t>Future Directions</a:t>
            </a:r>
          </a:p>
        </p:txBody>
      </p:sp>
    </p:spTree>
    <p:extLst>
      <p:ext uri="{BB962C8B-B14F-4D97-AF65-F5344CB8AC3E}">
        <p14:creationId xmlns:p14="http://schemas.microsoft.com/office/powerpoint/2010/main" val="10096527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2A0F5264-D1E2-401A-A7E3-31D683D3D11C}"/>
              </a:ext>
            </a:extLst>
          </p:cNvPr>
          <p:cNvSpPr>
            <a:spLocks noGrp="1"/>
          </p:cNvSpPr>
          <p:nvPr>
            <p:ph type="subTitle" idx="1"/>
          </p:nvPr>
        </p:nvSpPr>
        <p:spPr/>
        <p:txBody>
          <a:bodyPr/>
          <a:lstStyle/>
          <a:p>
            <a:pPr marL="342900" indent="-342900" algn="l">
              <a:buFont typeface="Arial" panose="020B0604020202020204" pitchFamily="34" charset="0"/>
              <a:buChar char="•"/>
            </a:pPr>
            <a:r>
              <a:rPr lang="en-US" sz="1800" dirty="0"/>
              <a:t>CAR-T therapy has shown high response rates.</a:t>
            </a:r>
          </a:p>
          <a:p>
            <a:pPr marL="342900" indent="-342900" algn="l">
              <a:buFont typeface="Arial" panose="020B0604020202020204" pitchFamily="34" charset="0"/>
              <a:buChar char="•"/>
            </a:pPr>
            <a:r>
              <a:rPr lang="en-US" sz="1800" dirty="0"/>
              <a:t>Widespread availability and accessibility remain a challenge.</a:t>
            </a:r>
          </a:p>
          <a:p>
            <a:pPr marL="342900" indent="-342900" algn="l">
              <a:buFont typeface="Arial" panose="020B0604020202020204" pitchFamily="34" charset="0"/>
              <a:buChar char="•"/>
            </a:pPr>
            <a:r>
              <a:rPr lang="en-US" sz="1800" dirty="0"/>
              <a:t>Improved safety with newer constructs are needed.</a:t>
            </a:r>
          </a:p>
          <a:p>
            <a:pPr marL="342900" indent="-342900" algn="l">
              <a:buFont typeface="Arial" panose="020B0604020202020204" pitchFamily="34" charset="0"/>
              <a:buChar char="•"/>
            </a:pPr>
            <a:r>
              <a:rPr lang="en-US" sz="1800" dirty="0"/>
              <a:t>Cost effectiveness is controversial due to uncertain clinical evidence.</a:t>
            </a:r>
          </a:p>
          <a:p>
            <a:pPr marL="342900" indent="-342900" algn="l">
              <a:buFont typeface="Arial" panose="020B0604020202020204" pitchFamily="34" charset="0"/>
              <a:buChar char="•"/>
            </a:pPr>
            <a:r>
              <a:rPr lang="en-US" sz="1800" dirty="0"/>
              <a:t>Head-to-head comparisons with newer agents are unavailable.</a:t>
            </a:r>
          </a:p>
        </p:txBody>
      </p:sp>
      <p:sp>
        <p:nvSpPr>
          <p:cNvPr id="5" name="Title 4">
            <a:extLst>
              <a:ext uri="{FF2B5EF4-FFF2-40B4-BE49-F238E27FC236}">
                <a16:creationId xmlns:a16="http://schemas.microsoft.com/office/drawing/2014/main" id="{FB9FAE2D-A1BE-4849-8373-CBF94EC607AE}"/>
              </a:ext>
            </a:extLst>
          </p:cNvPr>
          <p:cNvSpPr>
            <a:spLocks noGrp="1"/>
          </p:cNvSpPr>
          <p:nvPr>
            <p:ph type="title"/>
          </p:nvPr>
        </p:nvSpPr>
        <p:spPr/>
        <p:txBody>
          <a:bodyPr/>
          <a:lstStyle/>
          <a:p>
            <a:r>
              <a:rPr lang="en-US" b="1" dirty="0"/>
              <a:t>Summary</a:t>
            </a:r>
          </a:p>
        </p:txBody>
      </p:sp>
    </p:spTree>
    <p:extLst>
      <p:ext uri="{BB962C8B-B14F-4D97-AF65-F5344CB8AC3E}">
        <p14:creationId xmlns:p14="http://schemas.microsoft.com/office/powerpoint/2010/main" val="42378299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dirty="0">
                <a:ln>
                  <a:noFill/>
                </a:ln>
                <a:solidFill>
                  <a:srgbClr val="FFC82C"/>
                </a:solidFill>
                <a:effectLst/>
                <a:uLnTx/>
                <a:uFillTx/>
                <a:latin typeface="Corporate A Medium" panose="02000503080000020004" pitchFamily="2" charset="0"/>
                <a:ea typeface="ＭＳ Ｐゴシック"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April 23</a:t>
            </a:r>
            <a:r>
              <a:rPr kumimoji="0" lang="en-US" sz="1600" b="0" i="0" u="none" strike="noStrike" kern="1200" cap="none" spc="0" normalizeH="0" baseline="30000" noProof="0" dirty="0">
                <a:ln>
                  <a:noFill/>
                </a:ln>
                <a:solidFill>
                  <a:prstClr val="white"/>
                </a:solidFill>
                <a:effectLst/>
                <a:uLnTx/>
                <a:uFillTx/>
                <a:latin typeface="Corporate S Demi" panose="02020500000000000000" pitchFamily="18" charset="0"/>
                <a:ea typeface="ＭＳ Ｐゴシック" charset="0"/>
              </a:rPr>
              <a:t>rd</a:t>
            </a: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 2024</a:t>
            </a:r>
          </a:p>
        </p:txBody>
      </p:sp>
      <p:sp>
        <p:nvSpPr>
          <p:cNvPr id="4" name="Rectangle 3">
            <a:extLst>
              <a:ext uri="{FF2B5EF4-FFF2-40B4-BE49-F238E27FC236}">
                <a16:creationId xmlns:a16="http://schemas.microsoft.com/office/drawing/2014/main" id="{61F3D1CD-7358-2CF7-76D3-1223E3897969}"/>
              </a:ext>
            </a:extLst>
          </p:cNvPr>
          <p:cNvSpPr/>
          <p:nvPr/>
        </p:nvSpPr>
        <p:spPr>
          <a:xfrm>
            <a:off x="7922239" y="450690"/>
            <a:ext cx="453358" cy="176733"/>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DE511CA-09E9-619F-CE33-ACDF732FCF60}"/>
              </a:ext>
            </a:extLst>
          </p:cNvPr>
          <p:cNvPicPr>
            <a:picLocks noChangeAspect="1"/>
          </p:cNvPicPr>
          <p:nvPr/>
        </p:nvPicPr>
        <p:blipFill>
          <a:blip r:embed="rId2"/>
          <a:stretch>
            <a:fillRect/>
          </a:stretch>
        </p:blipFill>
        <p:spPr>
          <a:xfrm>
            <a:off x="6186605" y="4225436"/>
            <a:ext cx="2943320" cy="782468"/>
          </a:xfrm>
          <a:prstGeom prst="rect">
            <a:avLst/>
          </a:prstGeom>
        </p:spPr>
      </p:pic>
    </p:spTree>
    <p:extLst>
      <p:ext uri="{BB962C8B-B14F-4D97-AF65-F5344CB8AC3E}">
        <p14:creationId xmlns:p14="http://schemas.microsoft.com/office/powerpoint/2010/main" val="8474540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err="1">
                <a:solidFill>
                  <a:srgbClr val="002E51"/>
                </a:solidFill>
              </a:rPr>
              <a:t>Minoo</a:t>
            </a:r>
            <a:r>
              <a:rPr lang="en-US" b="1" dirty="0">
                <a:solidFill>
                  <a:srgbClr val="002E51"/>
                </a:solidFill>
              </a:rPr>
              <a:t> </a:t>
            </a:r>
            <a:r>
              <a:rPr lang="en-US" b="1" dirty="0" err="1">
                <a:solidFill>
                  <a:srgbClr val="002E51"/>
                </a:solidFill>
              </a:rPr>
              <a:t>Battiwalla</a:t>
            </a:r>
            <a:r>
              <a:rPr lang="en-US" b="1" dirty="0">
                <a:solidFill>
                  <a:srgbClr val="002E51"/>
                </a:solidFill>
              </a:rPr>
              <a:t>, MD, MS</a:t>
            </a:r>
          </a:p>
          <a:p>
            <a:r>
              <a:rPr lang="en-US" dirty="0">
                <a:solidFill>
                  <a:srgbClr val="002E51"/>
                </a:solidFill>
              </a:rPr>
              <a:t>Director, Outcomes Research</a:t>
            </a:r>
          </a:p>
          <a:p>
            <a:r>
              <a:rPr lang="en-US" dirty="0">
                <a:solidFill>
                  <a:srgbClr val="002E51"/>
                </a:solidFill>
              </a:rPr>
              <a:t>Sarah Cannon Transplant and Cell Therapy</a:t>
            </a:r>
          </a:p>
          <a:p>
            <a:r>
              <a:rPr lang="en-US" dirty="0">
                <a:solidFill>
                  <a:srgbClr val="002E51"/>
                </a:solidFill>
              </a:rPr>
              <a:t>Nashville, TN</a:t>
            </a:r>
          </a:p>
          <a:p>
            <a:endParaRPr lang="en-US" dirty="0">
              <a:solidFill>
                <a:srgbClr val="002E51"/>
              </a:solidFill>
            </a:endParaRPr>
          </a:p>
          <a:p>
            <a:r>
              <a:rPr lang="en-US" dirty="0">
                <a:solidFill>
                  <a:srgbClr val="002E51"/>
                </a:solidFill>
              </a:rPr>
              <a:t>No relevant conflicts of interest</a:t>
            </a:r>
          </a:p>
        </p:txBody>
      </p:sp>
      <p:sp>
        <p:nvSpPr>
          <p:cNvPr id="4" name="Title 3"/>
          <p:cNvSpPr>
            <a:spLocks noGrp="1"/>
          </p:cNvSpPr>
          <p:nvPr>
            <p:ph type="title"/>
          </p:nvPr>
        </p:nvSpPr>
        <p:spPr>
          <a:xfrm>
            <a:off x="0" y="127465"/>
            <a:ext cx="9144000" cy="786936"/>
          </a:xfrm>
        </p:spPr>
        <p:txBody>
          <a:bodyPr/>
          <a:lstStyle/>
          <a:p>
            <a:r>
              <a:rPr lang="en-US" b="1" dirty="0"/>
              <a:t>Practice Changing Updates in Myeloma</a:t>
            </a:r>
            <a:endParaRPr lang="en-US" b="1" dirty="0">
              <a:solidFill>
                <a:srgbClr val="002E51"/>
              </a:solidFill>
            </a:endParaRPr>
          </a:p>
        </p:txBody>
      </p:sp>
    </p:spTree>
    <p:extLst>
      <p:ext uri="{BB962C8B-B14F-4D97-AF65-F5344CB8AC3E}">
        <p14:creationId xmlns:p14="http://schemas.microsoft.com/office/powerpoint/2010/main" val="4379558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305325"/>
            <a:ext cx="6400800" cy="964049"/>
          </a:xfrm>
        </p:spPr>
        <p:txBody>
          <a:bodyPr/>
          <a:lstStyle/>
          <a:p>
            <a:r>
              <a:rPr lang="en-US" dirty="0">
                <a:solidFill>
                  <a:srgbClr val="002E51"/>
                </a:solidFill>
              </a:rPr>
              <a:t>Quads to the front line in TE NDMM</a:t>
            </a:r>
          </a:p>
          <a:p>
            <a:r>
              <a:rPr lang="en-US" dirty="0">
                <a:solidFill>
                  <a:srgbClr val="002E51"/>
                </a:solidFill>
              </a:rPr>
              <a:t>CAR-T in earlier line setting</a:t>
            </a:r>
          </a:p>
          <a:p>
            <a:endParaRPr lang="en-US" dirty="0">
              <a:solidFill>
                <a:srgbClr val="002E51"/>
              </a:solidFill>
            </a:endParaRPr>
          </a:p>
        </p:txBody>
      </p:sp>
      <p:sp>
        <p:nvSpPr>
          <p:cNvPr id="6" name="Title 3">
            <a:extLst>
              <a:ext uri="{FF2B5EF4-FFF2-40B4-BE49-F238E27FC236}">
                <a16:creationId xmlns:a16="http://schemas.microsoft.com/office/drawing/2014/main" id="{4C7500C8-2A48-CC90-F241-B6B1223EE714}"/>
              </a:ext>
            </a:extLst>
          </p:cNvPr>
          <p:cNvSpPr txBox="1">
            <a:spLocks/>
          </p:cNvSpPr>
          <p:nvPr/>
        </p:nvSpPr>
        <p:spPr>
          <a:xfrm>
            <a:off x="0" y="127465"/>
            <a:ext cx="9144000" cy="786936"/>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a:t>Practice Changing Updates in Myeloma</a:t>
            </a:r>
            <a:endParaRPr lang="en-US" b="1" kern="0" dirty="0">
              <a:solidFill>
                <a:srgbClr val="002E51"/>
              </a:solidFill>
            </a:endParaRPr>
          </a:p>
        </p:txBody>
      </p:sp>
    </p:spTree>
    <p:extLst>
      <p:ext uri="{BB962C8B-B14F-4D97-AF65-F5344CB8AC3E}">
        <p14:creationId xmlns:p14="http://schemas.microsoft.com/office/powerpoint/2010/main" val="20928472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494704"/>
          </a:xfrm>
        </p:spPr>
        <p:txBody>
          <a:bodyPr/>
          <a:lstStyle/>
          <a:p>
            <a:r>
              <a:rPr lang="en-US" b="1" dirty="0"/>
              <a:t>Therapeutic landscape in 2023</a:t>
            </a:r>
          </a:p>
        </p:txBody>
      </p:sp>
      <p:graphicFrame>
        <p:nvGraphicFramePr>
          <p:cNvPr id="7" name="Diagram 6">
            <a:extLst>
              <a:ext uri="{FF2B5EF4-FFF2-40B4-BE49-F238E27FC236}">
                <a16:creationId xmlns:a16="http://schemas.microsoft.com/office/drawing/2014/main" id="{B0F56A0A-F2B1-C935-4503-853870CB3F7C}"/>
              </a:ext>
            </a:extLst>
          </p:cNvPr>
          <p:cNvGraphicFramePr/>
          <p:nvPr/>
        </p:nvGraphicFramePr>
        <p:xfrm>
          <a:off x="437632" y="1371600"/>
          <a:ext cx="8512404" cy="2841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Straight Connector 8">
            <a:extLst>
              <a:ext uri="{FF2B5EF4-FFF2-40B4-BE49-F238E27FC236}">
                <a16:creationId xmlns:a16="http://schemas.microsoft.com/office/drawing/2014/main" id="{6B8EED72-6CED-6A89-1E79-C3BB55E7F126}"/>
              </a:ext>
            </a:extLst>
          </p:cNvPr>
          <p:cNvCxnSpPr>
            <a:cxnSpLocks/>
          </p:cNvCxnSpPr>
          <p:nvPr/>
        </p:nvCxnSpPr>
        <p:spPr bwMode="auto">
          <a:xfrm>
            <a:off x="6021580" y="762000"/>
            <a:ext cx="0" cy="3450638"/>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0" name="Straight Connector 9">
            <a:extLst>
              <a:ext uri="{FF2B5EF4-FFF2-40B4-BE49-F238E27FC236}">
                <a16:creationId xmlns:a16="http://schemas.microsoft.com/office/drawing/2014/main" id="{2AAE3A52-4E42-76CC-1F46-C507F7E49CB4}"/>
              </a:ext>
            </a:extLst>
          </p:cNvPr>
          <p:cNvCxnSpPr>
            <a:cxnSpLocks/>
          </p:cNvCxnSpPr>
          <p:nvPr/>
        </p:nvCxnSpPr>
        <p:spPr bwMode="auto">
          <a:xfrm>
            <a:off x="6392892" y="762000"/>
            <a:ext cx="0" cy="3450638"/>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1" name="Straight Connector 10">
            <a:extLst>
              <a:ext uri="{FF2B5EF4-FFF2-40B4-BE49-F238E27FC236}">
                <a16:creationId xmlns:a16="http://schemas.microsoft.com/office/drawing/2014/main" id="{79CEB142-F297-4CB6-2816-6C26BF368217}"/>
              </a:ext>
            </a:extLst>
          </p:cNvPr>
          <p:cNvCxnSpPr>
            <a:cxnSpLocks/>
          </p:cNvCxnSpPr>
          <p:nvPr/>
        </p:nvCxnSpPr>
        <p:spPr bwMode="auto">
          <a:xfrm>
            <a:off x="6760041" y="762000"/>
            <a:ext cx="0" cy="3450638"/>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2" name="TextBox 11">
            <a:extLst>
              <a:ext uri="{FF2B5EF4-FFF2-40B4-BE49-F238E27FC236}">
                <a16:creationId xmlns:a16="http://schemas.microsoft.com/office/drawing/2014/main" id="{C1A309EB-FF61-6095-5E90-9037B6FD7970}"/>
              </a:ext>
            </a:extLst>
          </p:cNvPr>
          <p:cNvSpPr txBox="1"/>
          <p:nvPr/>
        </p:nvSpPr>
        <p:spPr>
          <a:xfrm>
            <a:off x="5461878" y="868534"/>
            <a:ext cx="2547492" cy="338554"/>
          </a:xfrm>
          <a:prstGeom prst="rect">
            <a:avLst/>
          </a:prstGeom>
          <a:noFill/>
        </p:spPr>
        <p:txBody>
          <a:bodyPr wrap="none" rtlCol="0">
            <a:spAutoFit/>
          </a:bodyPr>
          <a:lstStyle/>
          <a:p>
            <a:r>
              <a:rPr lang="en-US" sz="1600" b="1" i="1" dirty="0">
                <a:sym typeface="Wingdings" pitchFamily="2" charset="2"/>
              </a:rPr>
              <a:t>1L  2L  3L   4L   	     5L</a:t>
            </a:r>
            <a:endParaRPr lang="en-US" sz="1600" b="1" i="1" dirty="0"/>
          </a:p>
        </p:txBody>
      </p:sp>
      <p:cxnSp>
        <p:nvCxnSpPr>
          <p:cNvPr id="13" name="Straight Connector 12">
            <a:extLst>
              <a:ext uri="{FF2B5EF4-FFF2-40B4-BE49-F238E27FC236}">
                <a16:creationId xmlns:a16="http://schemas.microsoft.com/office/drawing/2014/main" id="{1BA28F7C-0A11-9AD2-EBA7-1AA5F5CCA0C9}"/>
              </a:ext>
            </a:extLst>
          </p:cNvPr>
          <p:cNvCxnSpPr>
            <a:cxnSpLocks/>
          </p:cNvCxnSpPr>
          <p:nvPr/>
        </p:nvCxnSpPr>
        <p:spPr bwMode="auto">
          <a:xfrm>
            <a:off x="7144714" y="762000"/>
            <a:ext cx="0" cy="3465782"/>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9" name="Rectangle 38">
            <a:extLst>
              <a:ext uri="{FF2B5EF4-FFF2-40B4-BE49-F238E27FC236}">
                <a16:creationId xmlns:a16="http://schemas.microsoft.com/office/drawing/2014/main" id="{B1616D6B-18BF-69F7-EFA6-C8BC58687F7E}"/>
              </a:ext>
            </a:extLst>
          </p:cNvPr>
          <p:cNvSpPr/>
          <p:nvPr/>
        </p:nvSpPr>
        <p:spPr>
          <a:xfrm>
            <a:off x="7243080" y="1511432"/>
            <a:ext cx="1786467" cy="239126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defTabSz="622300">
              <a:lnSpc>
                <a:spcPct val="90000"/>
              </a:lnSpc>
              <a:spcBef>
                <a:spcPct val="0"/>
              </a:spcBef>
              <a:spcAft>
                <a:spcPct val="35000"/>
              </a:spcAft>
            </a:pPr>
            <a:r>
              <a:rPr lang="en-US" sz="1400" kern="1200" dirty="0">
                <a:solidFill>
                  <a:schemeClr val="tx1"/>
                </a:solidFill>
              </a:rPr>
              <a:t>Anti BCMA CAR-T [</a:t>
            </a:r>
            <a:r>
              <a:rPr lang="en-US" sz="1400" kern="1200" dirty="0" err="1">
                <a:solidFill>
                  <a:schemeClr val="tx1"/>
                </a:solidFill>
              </a:rPr>
              <a:t>Cilta-cel</a:t>
            </a:r>
            <a:r>
              <a:rPr lang="en-US" sz="1400" kern="1200" dirty="0">
                <a:solidFill>
                  <a:schemeClr val="tx1"/>
                </a:solidFill>
              </a:rPr>
              <a:t>/Ide-</a:t>
            </a:r>
            <a:r>
              <a:rPr lang="en-US" sz="1400" kern="1200" dirty="0" err="1">
                <a:solidFill>
                  <a:schemeClr val="tx1"/>
                </a:solidFill>
              </a:rPr>
              <a:t>cel</a:t>
            </a:r>
            <a:r>
              <a:rPr lang="en-US" sz="1400" kern="1200" dirty="0">
                <a:solidFill>
                  <a:schemeClr val="tx1"/>
                </a:solidFill>
              </a:rPr>
              <a:t>]</a:t>
            </a:r>
          </a:p>
          <a:p>
            <a:pPr lvl="0" defTabSz="622300">
              <a:lnSpc>
                <a:spcPct val="90000"/>
              </a:lnSpc>
              <a:spcBef>
                <a:spcPct val="0"/>
              </a:spcBef>
              <a:spcAft>
                <a:spcPct val="35000"/>
              </a:spcAft>
            </a:pPr>
            <a:endParaRPr lang="en-US" sz="1400" kern="1200" dirty="0">
              <a:solidFill>
                <a:schemeClr val="tx1"/>
              </a:solidFill>
            </a:endParaRPr>
          </a:p>
          <a:p>
            <a:pPr lvl="0" defTabSz="622300">
              <a:lnSpc>
                <a:spcPct val="90000"/>
              </a:lnSpc>
              <a:spcBef>
                <a:spcPct val="0"/>
              </a:spcBef>
              <a:spcAft>
                <a:spcPct val="35000"/>
              </a:spcAft>
            </a:pPr>
            <a:r>
              <a:rPr lang="en-US" sz="1400" dirty="0">
                <a:solidFill>
                  <a:schemeClr val="tx1"/>
                </a:solidFill>
              </a:rPr>
              <a:t>Anti BCMA </a:t>
            </a:r>
            <a:r>
              <a:rPr lang="en-US" sz="1400" dirty="0" err="1">
                <a:solidFill>
                  <a:schemeClr val="tx1"/>
                </a:solidFill>
              </a:rPr>
              <a:t>BiTE</a:t>
            </a:r>
            <a:r>
              <a:rPr lang="en-US" sz="1400" dirty="0">
                <a:solidFill>
                  <a:schemeClr val="tx1"/>
                </a:solidFill>
              </a:rPr>
              <a:t>  [</a:t>
            </a:r>
            <a:r>
              <a:rPr lang="en-US" sz="1400" dirty="0" err="1">
                <a:solidFill>
                  <a:schemeClr val="tx1"/>
                </a:solidFill>
              </a:rPr>
              <a:t>Teclistamab</a:t>
            </a:r>
            <a:r>
              <a:rPr lang="en-US" sz="1400" dirty="0">
                <a:solidFill>
                  <a:schemeClr val="tx1"/>
                </a:solidFill>
              </a:rPr>
              <a:t>,</a:t>
            </a:r>
          </a:p>
          <a:p>
            <a:pPr lvl="0" defTabSz="622300">
              <a:lnSpc>
                <a:spcPct val="90000"/>
              </a:lnSpc>
              <a:spcBef>
                <a:spcPct val="0"/>
              </a:spcBef>
              <a:spcAft>
                <a:spcPct val="35000"/>
              </a:spcAft>
            </a:pPr>
            <a:r>
              <a:rPr lang="en-US" sz="1400" dirty="0" err="1">
                <a:solidFill>
                  <a:schemeClr val="tx1"/>
                </a:solidFill>
              </a:rPr>
              <a:t>Elranatamab</a:t>
            </a:r>
            <a:r>
              <a:rPr lang="en-US" sz="1400" dirty="0">
                <a:solidFill>
                  <a:schemeClr val="tx1"/>
                </a:solidFill>
              </a:rPr>
              <a:t>]</a:t>
            </a:r>
          </a:p>
          <a:p>
            <a:pPr lvl="0" defTabSz="622300">
              <a:lnSpc>
                <a:spcPct val="90000"/>
              </a:lnSpc>
              <a:spcBef>
                <a:spcPct val="0"/>
              </a:spcBef>
              <a:spcAft>
                <a:spcPct val="35000"/>
              </a:spcAft>
            </a:pPr>
            <a:endParaRPr lang="en-US" sz="1400" dirty="0">
              <a:solidFill>
                <a:schemeClr val="tx1"/>
              </a:solidFill>
            </a:endParaRPr>
          </a:p>
          <a:p>
            <a:pPr lvl="0" defTabSz="622300">
              <a:lnSpc>
                <a:spcPct val="90000"/>
              </a:lnSpc>
              <a:spcBef>
                <a:spcPct val="0"/>
              </a:spcBef>
              <a:spcAft>
                <a:spcPct val="35000"/>
              </a:spcAft>
            </a:pPr>
            <a:r>
              <a:rPr lang="en-US" sz="1400" kern="1200" dirty="0">
                <a:solidFill>
                  <a:schemeClr val="tx1"/>
                </a:solidFill>
              </a:rPr>
              <a:t>Anti GPRC5d </a:t>
            </a:r>
            <a:r>
              <a:rPr lang="en-US" sz="1400" kern="1200" dirty="0" err="1">
                <a:solidFill>
                  <a:schemeClr val="tx1"/>
                </a:solidFill>
              </a:rPr>
              <a:t>BiTE</a:t>
            </a:r>
            <a:r>
              <a:rPr lang="en-US" sz="1400" kern="1200" dirty="0">
                <a:solidFill>
                  <a:schemeClr val="tx1"/>
                </a:solidFill>
              </a:rPr>
              <a:t>  [</a:t>
            </a:r>
            <a:r>
              <a:rPr lang="en-US" sz="1400" kern="1200" dirty="0" err="1">
                <a:solidFill>
                  <a:schemeClr val="tx1"/>
                </a:solidFill>
              </a:rPr>
              <a:t>Talquetamab</a:t>
            </a:r>
            <a:r>
              <a:rPr lang="en-US" sz="1400" kern="1200" dirty="0">
                <a:solidFill>
                  <a:schemeClr val="tx1"/>
                </a:solidFill>
              </a:rPr>
              <a:t>]</a:t>
            </a:r>
          </a:p>
          <a:p>
            <a:pPr marL="285750" indent="-285750">
              <a:buFont typeface="Arial" panose="020B0604020202020204" pitchFamily="34" charset="0"/>
              <a:buChar char="•"/>
            </a:pPr>
            <a:endParaRPr lang="en-US" sz="1400" dirty="0">
              <a:solidFill>
                <a:schemeClr val="tx1"/>
              </a:solidFill>
            </a:endParaRPr>
          </a:p>
        </p:txBody>
      </p:sp>
    </p:spTree>
    <p:extLst>
      <p:ext uri="{BB962C8B-B14F-4D97-AF65-F5344CB8AC3E}">
        <p14:creationId xmlns:p14="http://schemas.microsoft.com/office/powerpoint/2010/main" val="69021168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r>
              <a:rPr lang="en-US" dirty="0">
                <a:solidFill>
                  <a:srgbClr val="002E51"/>
                </a:solidFill>
              </a:rPr>
              <a:t> </a:t>
            </a:r>
          </a:p>
        </p:txBody>
      </p:sp>
      <p:sp>
        <p:nvSpPr>
          <p:cNvPr id="4" name="Title 3"/>
          <p:cNvSpPr>
            <a:spLocks noGrp="1"/>
          </p:cNvSpPr>
          <p:nvPr>
            <p:ph type="title"/>
          </p:nvPr>
        </p:nvSpPr>
        <p:spPr>
          <a:xfrm>
            <a:off x="0" y="1063942"/>
            <a:ext cx="9144000" cy="1979441"/>
          </a:xfrm>
        </p:spPr>
        <p:txBody>
          <a:bodyPr/>
          <a:lstStyle/>
          <a:p>
            <a:r>
              <a:rPr lang="en-US" dirty="0">
                <a:solidFill>
                  <a:srgbClr val="002E51"/>
                </a:solidFill>
              </a:rPr>
              <a:t>Quads to the front line for all patients with transplant eligible MM</a:t>
            </a:r>
          </a:p>
        </p:txBody>
      </p:sp>
    </p:spTree>
    <p:extLst>
      <p:ext uri="{BB962C8B-B14F-4D97-AF65-F5344CB8AC3E}">
        <p14:creationId xmlns:p14="http://schemas.microsoft.com/office/powerpoint/2010/main" val="5783796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DE94FA-C580-D2D6-E77C-AD5279A10D95}"/>
              </a:ext>
            </a:extLst>
          </p:cNvPr>
          <p:cNvSpPr>
            <a:spLocks noGrp="1"/>
          </p:cNvSpPr>
          <p:nvPr>
            <p:ph type="title"/>
          </p:nvPr>
        </p:nvSpPr>
        <p:spPr>
          <a:xfrm>
            <a:off x="0" y="239756"/>
            <a:ext cx="9144000" cy="498169"/>
          </a:xfrm>
        </p:spPr>
        <p:txBody>
          <a:bodyPr>
            <a:noAutofit/>
          </a:bodyPr>
          <a:lstStyle/>
          <a:p>
            <a:r>
              <a:rPr lang="en-US" sz="2400" dirty="0"/>
              <a:t>Phase 2 GRIFFIN Trial</a:t>
            </a:r>
          </a:p>
        </p:txBody>
      </p:sp>
      <p:grpSp>
        <p:nvGrpSpPr>
          <p:cNvPr id="4" name="Group 3">
            <a:extLst>
              <a:ext uri="{FF2B5EF4-FFF2-40B4-BE49-F238E27FC236}">
                <a16:creationId xmlns:a16="http://schemas.microsoft.com/office/drawing/2014/main" id="{ABF5DE78-F440-DB6D-C8AB-B4FDD001D521}"/>
              </a:ext>
            </a:extLst>
          </p:cNvPr>
          <p:cNvGrpSpPr/>
          <p:nvPr/>
        </p:nvGrpSpPr>
        <p:grpSpPr>
          <a:xfrm>
            <a:off x="586884" y="927554"/>
            <a:ext cx="8437986" cy="2412295"/>
            <a:chOff x="15139" y="3394124"/>
            <a:chExt cx="12023269" cy="2919480"/>
          </a:xfrm>
        </p:grpSpPr>
        <p:sp>
          <p:nvSpPr>
            <p:cNvPr id="5" name="Rectangle 4">
              <a:extLst>
                <a:ext uri="{FF2B5EF4-FFF2-40B4-BE49-F238E27FC236}">
                  <a16:creationId xmlns:a16="http://schemas.microsoft.com/office/drawing/2014/main" id="{281BC29A-953F-17DA-F13C-FB74596D971E}"/>
                </a:ext>
              </a:extLst>
            </p:cNvPr>
            <p:cNvSpPr/>
            <p:nvPr/>
          </p:nvSpPr>
          <p:spPr>
            <a:xfrm>
              <a:off x="182377" y="3394124"/>
              <a:ext cx="11828648" cy="2919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6" name="Group 5">
              <a:extLst>
                <a:ext uri="{FF2B5EF4-FFF2-40B4-BE49-F238E27FC236}">
                  <a16:creationId xmlns:a16="http://schemas.microsoft.com/office/drawing/2014/main" id="{938F1EBB-80D2-E151-7127-5DBA9E4D950A}"/>
                </a:ext>
              </a:extLst>
            </p:cNvPr>
            <p:cNvGrpSpPr/>
            <p:nvPr/>
          </p:nvGrpSpPr>
          <p:grpSpPr>
            <a:xfrm>
              <a:off x="15139" y="3442342"/>
              <a:ext cx="12023269" cy="2593786"/>
              <a:chOff x="-14527" y="84385"/>
              <a:chExt cx="12298486" cy="4421648"/>
            </a:xfrm>
          </p:grpSpPr>
          <p:cxnSp>
            <p:nvCxnSpPr>
              <p:cNvPr id="7" name="Straight Arrow Connector 6">
                <a:extLst>
                  <a:ext uri="{FF2B5EF4-FFF2-40B4-BE49-F238E27FC236}">
                    <a16:creationId xmlns:a16="http://schemas.microsoft.com/office/drawing/2014/main" id="{12163B87-899E-7469-EDC3-BC10418DF849}"/>
                  </a:ext>
                </a:extLst>
              </p:cNvPr>
              <p:cNvCxnSpPr>
                <a:cxnSpLocks/>
              </p:cNvCxnSpPr>
              <p:nvPr/>
            </p:nvCxnSpPr>
            <p:spPr>
              <a:xfrm>
                <a:off x="4537794" y="1538692"/>
                <a:ext cx="342136" cy="0"/>
              </a:xfrm>
              <a:prstGeom prst="straightConnector1">
                <a:avLst/>
              </a:prstGeom>
              <a:noFill/>
              <a:ln w="38100" cap="flat" cmpd="sng" algn="ctr">
                <a:solidFill>
                  <a:srgbClr val="7F7F7F"/>
                </a:solidFill>
                <a:prstDash val="solid"/>
                <a:tailEnd type="triangle"/>
              </a:ln>
              <a:effectLst/>
            </p:spPr>
          </p:cxnSp>
          <p:cxnSp>
            <p:nvCxnSpPr>
              <p:cNvPr id="8" name="Straight Arrow Connector 7">
                <a:extLst>
                  <a:ext uri="{FF2B5EF4-FFF2-40B4-BE49-F238E27FC236}">
                    <a16:creationId xmlns:a16="http://schemas.microsoft.com/office/drawing/2014/main" id="{F7323FE4-1C48-9946-BD92-3641EE85EB98}"/>
                  </a:ext>
                </a:extLst>
              </p:cNvPr>
              <p:cNvCxnSpPr>
                <a:cxnSpLocks/>
              </p:cNvCxnSpPr>
              <p:nvPr/>
            </p:nvCxnSpPr>
            <p:spPr>
              <a:xfrm>
                <a:off x="4527397" y="2916957"/>
                <a:ext cx="347229" cy="0"/>
              </a:xfrm>
              <a:prstGeom prst="straightConnector1">
                <a:avLst/>
              </a:prstGeom>
              <a:noFill/>
              <a:ln w="38100" cap="flat" cmpd="sng" algn="ctr">
                <a:solidFill>
                  <a:srgbClr val="7F7F7F"/>
                </a:solidFill>
                <a:prstDash val="solid"/>
                <a:tailEnd type="triangle"/>
              </a:ln>
              <a:effectLst/>
            </p:spPr>
          </p:cxnSp>
          <p:sp>
            <p:nvSpPr>
              <p:cNvPr id="9" name="Rectangle 8">
                <a:extLst>
                  <a:ext uri="{FF2B5EF4-FFF2-40B4-BE49-F238E27FC236}">
                    <a16:creationId xmlns:a16="http://schemas.microsoft.com/office/drawing/2014/main" id="{FEF24402-2AE7-34F4-CD4B-139FCD1B8479}"/>
                  </a:ext>
                </a:extLst>
              </p:cNvPr>
              <p:cNvSpPr/>
              <p:nvPr/>
            </p:nvSpPr>
            <p:spPr>
              <a:xfrm>
                <a:off x="5758941" y="3435452"/>
                <a:ext cx="1374204" cy="468269"/>
              </a:xfrm>
              <a:prstGeom prst="rect">
                <a:avLst/>
              </a:prstGeom>
              <a:noFill/>
              <a:effectLst/>
            </p:spPr>
            <p:txBody>
              <a:bodyPr wrap="square" lIns="0" tIns="60953" rIns="0" bIns="60953">
                <a:spAutoFit/>
              </a:bodyPr>
              <a:lstStyle/>
              <a:p>
                <a:pPr algn="ctr">
                  <a:defRPr/>
                </a:pPr>
                <a:r>
                  <a:rPr lang="en-US" sz="675" b="1" kern="0" dirty="0">
                    <a:solidFill>
                      <a:srgbClr val="333333"/>
                    </a:solidFill>
                    <a:latin typeface="Arial" panose="020B0604020202020204" pitchFamily="34" charset="0"/>
                    <a:ea typeface="Open Sans" panose="020B0606030504020204" pitchFamily="34" charset="0"/>
                    <a:cs typeface="Arial" panose="020B0604020202020204" pitchFamily="34" charset="0"/>
                  </a:rPr>
                  <a:t>21-day cycles</a:t>
                </a:r>
              </a:p>
            </p:txBody>
          </p:sp>
          <p:sp>
            <p:nvSpPr>
              <p:cNvPr id="10" name="Rectangle 9">
                <a:extLst>
                  <a:ext uri="{FF2B5EF4-FFF2-40B4-BE49-F238E27FC236}">
                    <a16:creationId xmlns:a16="http://schemas.microsoft.com/office/drawing/2014/main" id="{F331B8E3-DD87-039A-B959-025A3F9C0D99}"/>
                  </a:ext>
                </a:extLst>
              </p:cNvPr>
              <p:cNvSpPr/>
              <p:nvPr/>
            </p:nvSpPr>
            <p:spPr>
              <a:xfrm>
                <a:off x="2369435" y="3435452"/>
                <a:ext cx="2251677" cy="468269"/>
              </a:xfrm>
              <a:prstGeom prst="rect">
                <a:avLst/>
              </a:prstGeom>
              <a:noFill/>
            </p:spPr>
            <p:txBody>
              <a:bodyPr wrap="square" lIns="121905" tIns="60953" rIns="121905" bIns="60953">
                <a:spAutoFit/>
              </a:bodyPr>
              <a:lstStyle/>
              <a:p>
                <a:pPr algn="ctr">
                  <a:defRPr/>
                </a:pPr>
                <a:r>
                  <a:rPr lang="en-US" sz="675" b="1" kern="0" dirty="0">
                    <a:solidFill>
                      <a:srgbClr val="333333"/>
                    </a:solidFill>
                    <a:latin typeface="Arial" panose="020B0604020202020204" pitchFamily="34" charset="0"/>
                    <a:ea typeface="Open Sans" panose="020B0606030504020204" pitchFamily="34" charset="0"/>
                    <a:cs typeface="Arial" panose="020B0604020202020204" pitchFamily="34" charset="0"/>
                  </a:rPr>
                  <a:t>21-day cycles</a:t>
                </a:r>
              </a:p>
            </p:txBody>
          </p:sp>
          <p:sp>
            <p:nvSpPr>
              <p:cNvPr id="11" name="Rectangle 10">
                <a:extLst>
                  <a:ext uri="{FF2B5EF4-FFF2-40B4-BE49-F238E27FC236}">
                    <a16:creationId xmlns:a16="http://schemas.microsoft.com/office/drawing/2014/main" id="{76CF6066-F616-BEAD-D715-1513CA1668A9}"/>
                  </a:ext>
                </a:extLst>
              </p:cNvPr>
              <p:cNvSpPr/>
              <p:nvPr/>
            </p:nvSpPr>
            <p:spPr>
              <a:xfrm>
                <a:off x="2347509" y="902910"/>
                <a:ext cx="2361253" cy="1381326"/>
              </a:xfrm>
              <a:prstGeom prst="rect">
                <a:avLst/>
              </a:prstGeom>
              <a:solidFill>
                <a:srgbClr val="003479"/>
              </a:solidFill>
              <a:ln w="9525" cap="flat" cmpd="sng" algn="ctr">
                <a:noFill/>
                <a:prstDash val="solid"/>
              </a:ln>
              <a:effectLst/>
            </p:spPr>
            <p:txBody>
              <a:bodyPr lIns="45720" rIns="45720" rtlCol="0" anchor="ctr"/>
              <a:lstStyle/>
              <a:p>
                <a:pPr algn="ctr">
                  <a:defRPr/>
                </a:pPr>
                <a:r>
                  <a:rPr lang="en-US" sz="900" b="1" kern="0" dirty="0">
                    <a:solidFill>
                      <a:schemeClr val="bg1"/>
                    </a:solidFill>
                    <a:latin typeface="Arial" panose="020B0604020202020204" pitchFamily="34" charset="0"/>
                    <a:ea typeface="Open Sans" panose="020B0606030504020204" pitchFamily="34" charset="0"/>
                    <a:cs typeface="Arial" panose="020B0604020202020204" pitchFamily="34" charset="0"/>
                  </a:rPr>
                  <a:t>D-RVd</a:t>
                </a:r>
                <a:endParaRPr lang="en-US" sz="750" b="1" kern="0" dirty="0">
                  <a:solidFill>
                    <a:schemeClr val="bg1"/>
                  </a:solidFill>
                  <a:latin typeface="Arial" panose="020B0604020202020204" pitchFamily="34" charset="0"/>
                  <a:ea typeface="Open Sans" panose="020B0606030504020204" pitchFamily="34" charset="0"/>
                  <a:cs typeface="Arial" panose="020B0604020202020204" pitchFamily="34" charset="0"/>
                </a:endParaRPr>
              </a:p>
              <a:p>
                <a:pPr>
                  <a:defRPr/>
                </a:pP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D: 16 mg/kg IV Days 1, 8, 15</a:t>
                </a:r>
              </a:p>
              <a:p>
                <a:pPr>
                  <a:defRPr/>
                </a:pP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R: 25 mg PO Days 1-14</a:t>
                </a:r>
              </a:p>
              <a:p>
                <a:pPr marL="154509" indent="-154509">
                  <a:defRPr/>
                </a:pP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V: 1.3 mg/m</a:t>
                </a:r>
                <a:r>
                  <a:rPr lang="en-US" sz="675" kern="0" baseline="30000" dirty="0">
                    <a:solidFill>
                      <a:schemeClr val="bg1"/>
                    </a:solidFill>
                    <a:latin typeface="Arial" panose="020B0604020202020204" pitchFamily="34" charset="0"/>
                    <a:ea typeface="Open Sans" panose="020B0606030504020204" pitchFamily="34" charset="0"/>
                    <a:cs typeface="Arial" panose="020B0604020202020204" pitchFamily="34" charset="0"/>
                  </a:rPr>
                  <a:t>2</a:t>
                </a: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 SC Days 1, 4, 8, 11</a:t>
                </a:r>
              </a:p>
              <a:p>
                <a:pPr marL="154509" indent="-154509">
                  <a:defRPr/>
                </a:pP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d: 20 mg PO Days 1, 2, 8, 9, 15, 16</a:t>
                </a:r>
              </a:p>
            </p:txBody>
          </p:sp>
          <p:cxnSp>
            <p:nvCxnSpPr>
              <p:cNvPr id="12" name="Straight Arrow Connector 11">
                <a:extLst>
                  <a:ext uri="{FF2B5EF4-FFF2-40B4-BE49-F238E27FC236}">
                    <a16:creationId xmlns:a16="http://schemas.microsoft.com/office/drawing/2014/main" id="{565017FC-2D2F-1E22-B9F1-0CA6E4A5684B}"/>
                  </a:ext>
                </a:extLst>
              </p:cNvPr>
              <p:cNvCxnSpPr>
                <a:cxnSpLocks/>
                <a:endCxn id="11" idx="1"/>
              </p:cNvCxnSpPr>
              <p:nvPr/>
            </p:nvCxnSpPr>
            <p:spPr>
              <a:xfrm>
                <a:off x="2113083" y="1557971"/>
                <a:ext cx="234426" cy="0"/>
              </a:xfrm>
              <a:prstGeom prst="straightConnector1">
                <a:avLst/>
              </a:prstGeom>
              <a:noFill/>
              <a:ln w="38100" cap="flat" cmpd="sng" algn="ctr">
                <a:solidFill>
                  <a:srgbClr val="7F7F7F"/>
                </a:solidFill>
                <a:prstDash val="solid"/>
                <a:tailEnd type="triangle"/>
              </a:ln>
              <a:effectLst/>
            </p:spPr>
          </p:cxnSp>
          <p:cxnSp>
            <p:nvCxnSpPr>
              <p:cNvPr id="13" name="Straight Arrow Connector 12">
                <a:extLst>
                  <a:ext uri="{FF2B5EF4-FFF2-40B4-BE49-F238E27FC236}">
                    <a16:creationId xmlns:a16="http://schemas.microsoft.com/office/drawing/2014/main" id="{908C7BD0-0121-B629-6225-6C2734D95E90}"/>
                  </a:ext>
                </a:extLst>
              </p:cNvPr>
              <p:cNvCxnSpPr>
                <a:cxnSpLocks/>
              </p:cNvCxnSpPr>
              <p:nvPr/>
            </p:nvCxnSpPr>
            <p:spPr>
              <a:xfrm>
                <a:off x="2113082" y="2916957"/>
                <a:ext cx="228342" cy="0"/>
              </a:xfrm>
              <a:prstGeom prst="straightConnector1">
                <a:avLst/>
              </a:prstGeom>
              <a:noFill/>
              <a:ln w="38100" cap="flat" cmpd="sng" algn="ctr">
                <a:solidFill>
                  <a:srgbClr val="7F7F7F"/>
                </a:solidFill>
                <a:prstDash val="solid"/>
                <a:tailEnd type="triangle"/>
              </a:ln>
              <a:effectLst/>
            </p:spPr>
          </p:cxnSp>
          <p:sp>
            <p:nvSpPr>
              <p:cNvPr id="14" name="Rectangle 13">
                <a:extLst>
                  <a:ext uri="{FF2B5EF4-FFF2-40B4-BE49-F238E27FC236}">
                    <a16:creationId xmlns:a16="http://schemas.microsoft.com/office/drawing/2014/main" id="{2E1537E8-AADF-F787-86DA-614B55721998}"/>
                  </a:ext>
                </a:extLst>
              </p:cNvPr>
              <p:cNvSpPr/>
              <p:nvPr/>
            </p:nvSpPr>
            <p:spPr>
              <a:xfrm>
                <a:off x="7879976" y="903590"/>
                <a:ext cx="2094130" cy="1382567"/>
              </a:xfrm>
              <a:prstGeom prst="rect">
                <a:avLst/>
              </a:prstGeom>
              <a:solidFill>
                <a:srgbClr val="003479"/>
              </a:solidFill>
              <a:ln w="9525" cap="flat" cmpd="sng" algn="ctr">
                <a:noFill/>
                <a:prstDash val="solid"/>
              </a:ln>
              <a:effectLst/>
            </p:spPr>
            <p:txBody>
              <a:bodyPr lIns="45720" rIns="45720" rtlCol="0" anchor="ctr"/>
              <a:lstStyle/>
              <a:p>
                <a:pPr algn="ctr">
                  <a:defRPr/>
                </a:pPr>
                <a:r>
                  <a:rPr lang="fr-FR" sz="900" b="1" kern="0" dirty="0">
                    <a:solidFill>
                      <a:schemeClr val="bg1"/>
                    </a:solidFill>
                    <a:latin typeface="Arial" panose="020B0604020202020204" pitchFamily="34" charset="0"/>
                    <a:ea typeface="Open Sans" panose="020B0606030504020204" pitchFamily="34" charset="0"/>
                    <a:cs typeface="Arial" panose="020B0604020202020204" pitchFamily="34" charset="0"/>
                  </a:rPr>
                  <a:t>D-R</a:t>
                </a:r>
                <a:endParaRPr lang="fr-FR" sz="750" b="1" kern="0" dirty="0">
                  <a:solidFill>
                    <a:schemeClr val="bg1"/>
                  </a:solidFill>
                  <a:latin typeface="Arial" panose="020B0604020202020204" pitchFamily="34" charset="0"/>
                  <a:ea typeface="Open Sans" panose="020B0606030504020204" pitchFamily="34" charset="0"/>
                  <a:cs typeface="Arial" panose="020B0604020202020204" pitchFamily="34" charset="0"/>
                </a:endParaRPr>
              </a:p>
              <a:p>
                <a:pPr marL="132160" indent="-132160">
                  <a:defRPr/>
                </a:pPr>
                <a:r>
                  <a:rPr lang="fr-FR" sz="675" kern="0" dirty="0">
                    <a:solidFill>
                      <a:schemeClr val="bg1"/>
                    </a:solidFill>
                    <a:latin typeface="Arial" panose="020B0604020202020204" pitchFamily="34" charset="0"/>
                    <a:ea typeface="Open Sans" panose="020B0606030504020204" pitchFamily="34" charset="0"/>
                    <a:cs typeface="Arial" panose="020B0604020202020204" pitchFamily="34" charset="0"/>
                  </a:rPr>
                  <a:t>D: 16 mg/kg IV Day 1 Q4W or Q8W</a:t>
                </a:r>
                <a:r>
                  <a:rPr lang="fr-FR" sz="675" kern="0" baseline="30000" dirty="0">
                    <a:solidFill>
                      <a:schemeClr val="bg1"/>
                    </a:solidFill>
                    <a:latin typeface="Arial" panose="020B0604020202020204" pitchFamily="34" charset="0"/>
                    <a:ea typeface="Open Sans" panose="020B0606030504020204" pitchFamily="34" charset="0"/>
                    <a:cs typeface="Arial" panose="020B0604020202020204" pitchFamily="34" charset="0"/>
                  </a:rPr>
                  <a:t>d</a:t>
                </a:r>
                <a:endParaRPr lang="fr-FR" sz="675" kern="0" dirty="0">
                  <a:solidFill>
                    <a:schemeClr val="bg1"/>
                  </a:solidFill>
                  <a:latin typeface="Arial" panose="020B0604020202020204" pitchFamily="34" charset="0"/>
                  <a:ea typeface="Open Sans" panose="020B0606030504020204" pitchFamily="34" charset="0"/>
                  <a:cs typeface="Arial" panose="020B0604020202020204" pitchFamily="34" charset="0"/>
                </a:endParaRPr>
              </a:p>
              <a:p>
                <a:pPr marL="154509" indent="-154509">
                  <a:defRPr/>
                </a:pPr>
                <a:r>
                  <a:rPr lang="fr-FR" sz="675" kern="0" dirty="0">
                    <a:solidFill>
                      <a:schemeClr val="bg1"/>
                    </a:solidFill>
                    <a:latin typeface="Arial" panose="020B0604020202020204" pitchFamily="34" charset="0"/>
                    <a:ea typeface="Open Sans" panose="020B0606030504020204" pitchFamily="34" charset="0"/>
                    <a:cs typeface="Arial" panose="020B0604020202020204" pitchFamily="34" charset="0"/>
                  </a:rPr>
                  <a:t>R: 10 mg PO Days 1-21 Cycles 7-9; </a:t>
                </a:r>
              </a:p>
              <a:p>
                <a:pPr marL="153591" indent="-25004">
                  <a:defRPr/>
                </a:pPr>
                <a:r>
                  <a:rPr lang="fr-FR" sz="675" kern="0" dirty="0">
                    <a:solidFill>
                      <a:schemeClr val="bg1"/>
                    </a:solidFill>
                    <a:latin typeface="Arial" panose="020B0604020202020204" pitchFamily="34" charset="0"/>
                    <a:ea typeface="Open Sans" panose="020B0606030504020204" pitchFamily="34" charset="0"/>
                    <a:cs typeface="Arial" panose="020B0604020202020204" pitchFamily="34" charset="0"/>
                  </a:rPr>
                  <a:t>15 mg PO Days 1-21 Cycles 10+</a:t>
                </a:r>
              </a:p>
            </p:txBody>
          </p:sp>
          <p:sp>
            <p:nvSpPr>
              <p:cNvPr id="15" name="Rectangle 14">
                <a:extLst>
                  <a:ext uri="{FF2B5EF4-FFF2-40B4-BE49-F238E27FC236}">
                    <a16:creationId xmlns:a16="http://schemas.microsoft.com/office/drawing/2014/main" id="{2BFBB25C-0F26-42A3-CFA1-F7A45A175A8D}"/>
                  </a:ext>
                </a:extLst>
              </p:cNvPr>
              <p:cNvSpPr/>
              <p:nvPr/>
            </p:nvSpPr>
            <p:spPr>
              <a:xfrm>
                <a:off x="2341424" y="2319804"/>
                <a:ext cx="2367336" cy="1194306"/>
              </a:xfrm>
              <a:prstGeom prst="rect">
                <a:avLst/>
              </a:prstGeom>
              <a:solidFill>
                <a:srgbClr val="4E9942"/>
              </a:solidFill>
              <a:ln w="9525" cap="flat" cmpd="sng" algn="ctr">
                <a:noFill/>
                <a:prstDash val="solid"/>
              </a:ln>
              <a:effectLst/>
            </p:spPr>
            <p:txBody>
              <a:bodyPr lIns="45720" rIns="45720" rtlCol="0" anchor="ctr"/>
              <a:lstStyle/>
              <a:p>
                <a:pPr algn="ctr" defTabSz="1219139">
                  <a:defRPr/>
                </a:pPr>
                <a:r>
                  <a:rPr lang="en-US" sz="900" b="1" kern="0" dirty="0">
                    <a:solidFill>
                      <a:schemeClr val="bg1"/>
                    </a:solidFill>
                    <a:latin typeface="Arial" panose="020B0604020202020204" pitchFamily="34" charset="0"/>
                    <a:ea typeface="Open Sans" panose="020B0606030504020204" pitchFamily="34" charset="0"/>
                    <a:cs typeface="Arial" panose="020B0604020202020204" pitchFamily="34" charset="0"/>
                  </a:rPr>
                  <a:t>RVd</a:t>
                </a:r>
                <a:endParaRPr lang="en-US" sz="750" b="1" kern="0" dirty="0">
                  <a:solidFill>
                    <a:schemeClr val="bg1"/>
                  </a:solidFill>
                  <a:latin typeface="Arial" panose="020B0604020202020204" pitchFamily="34" charset="0"/>
                  <a:ea typeface="Open Sans" panose="020B0606030504020204" pitchFamily="34" charset="0"/>
                  <a:cs typeface="Arial" panose="020B0604020202020204" pitchFamily="34" charset="0"/>
                </a:endParaRPr>
              </a:p>
              <a:p>
                <a:pPr defTabSz="1219139">
                  <a:defRPr/>
                </a:pP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R: 25 mg PO Days 1-14</a:t>
                </a:r>
              </a:p>
              <a:p>
                <a:pPr marL="154509" indent="-154509">
                  <a:defRPr/>
                </a:pP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V: 1.3 mg/m</a:t>
                </a:r>
                <a:r>
                  <a:rPr lang="en-US" sz="675" kern="0" baseline="30000" dirty="0">
                    <a:solidFill>
                      <a:schemeClr val="bg1"/>
                    </a:solidFill>
                    <a:latin typeface="Arial" panose="020B0604020202020204" pitchFamily="34" charset="0"/>
                    <a:ea typeface="Open Sans" panose="020B0606030504020204" pitchFamily="34" charset="0"/>
                    <a:cs typeface="Arial" panose="020B0604020202020204" pitchFamily="34" charset="0"/>
                  </a:rPr>
                  <a:t>2</a:t>
                </a: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 SC Days 1, 4, 8, 11</a:t>
                </a:r>
              </a:p>
              <a:p>
                <a:pPr marL="154509" indent="-154509" defTabSz="1219139">
                  <a:defRPr/>
                </a:pP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d: 20 mg PO Days 1, 2, 8, 9, 15, 16</a:t>
                </a:r>
              </a:p>
            </p:txBody>
          </p:sp>
          <p:cxnSp>
            <p:nvCxnSpPr>
              <p:cNvPr id="16" name="Straight Arrow Connector 15">
                <a:extLst>
                  <a:ext uri="{FF2B5EF4-FFF2-40B4-BE49-F238E27FC236}">
                    <a16:creationId xmlns:a16="http://schemas.microsoft.com/office/drawing/2014/main" id="{E70E6608-ADEE-5963-3286-CBFF559E3FEE}"/>
                  </a:ext>
                </a:extLst>
              </p:cNvPr>
              <p:cNvCxnSpPr>
                <a:cxnSpLocks/>
              </p:cNvCxnSpPr>
              <p:nvPr/>
            </p:nvCxnSpPr>
            <p:spPr>
              <a:xfrm>
                <a:off x="4982765" y="1537410"/>
                <a:ext cx="335337" cy="0"/>
              </a:xfrm>
              <a:prstGeom prst="straightConnector1">
                <a:avLst/>
              </a:prstGeom>
              <a:noFill/>
              <a:ln w="38100" cap="flat" cmpd="sng" algn="ctr">
                <a:solidFill>
                  <a:srgbClr val="7F7F7F"/>
                </a:solidFill>
                <a:prstDash val="solid"/>
                <a:tailEnd type="triangle"/>
              </a:ln>
              <a:effectLst/>
            </p:spPr>
          </p:cxnSp>
          <p:cxnSp>
            <p:nvCxnSpPr>
              <p:cNvPr id="17" name="Straight Arrow Connector 16">
                <a:extLst>
                  <a:ext uri="{FF2B5EF4-FFF2-40B4-BE49-F238E27FC236}">
                    <a16:creationId xmlns:a16="http://schemas.microsoft.com/office/drawing/2014/main" id="{95D68583-4A1F-6EA6-8576-5DA024625F18}"/>
                  </a:ext>
                </a:extLst>
              </p:cNvPr>
              <p:cNvCxnSpPr>
                <a:cxnSpLocks/>
              </p:cNvCxnSpPr>
              <p:nvPr/>
            </p:nvCxnSpPr>
            <p:spPr>
              <a:xfrm>
                <a:off x="7408584" y="1547550"/>
                <a:ext cx="475038" cy="0"/>
              </a:xfrm>
              <a:prstGeom prst="straightConnector1">
                <a:avLst/>
              </a:prstGeom>
              <a:noFill/>
              <a:ln w="38100" cap="flat" cmpd="sng" algn="ctr">
                <a:solidFill>
                  <a:srgbClr val="7F7F7F"/>
                </a:solidFill>
                <a:prstDash val="solid"/>
                <a:tailEnd type="triangle"/>
              </a:ln>
              <a:effectLst/>
            </p:spPr>
          </p:cxnSp>
          <p:cxnSp>
            <p:nvCxnSpPr>
              <p:cNvPr id="18" name="Straight Arrow Connector 17">
                <a:extLst>
                  <a:ext uri="{FF2B5EF4-FFF2-40B4-BE49-F238E27FC236}">
                    <a16:creationId xmlns:a16="http://schemas.microsoft.com/office/drawing/2014/main" id="{1DA648F5-C9C1-A394-D3B2-D94E6C9B6D55}"/>
                  </a:ext>
                </a:extLst>
              </p:cNvPr>
              <p:cNvCxnSpPr>
                <a:cxnSpLocks/>
              </p:cNvCxnSpPr>
              <p:nvPr/>
            </p:nvCxnSpPr>
            <p:spPr>
              <a:xfrm>
                <a:off x="4982765" y="2916957"/>
                <a:ext cx="335337" cy="0"/>
              </a:xfrm>
              <a:prstGeom prst="straightConnector1">
                <a:avLst/>
              </a:prstGeom>
              <a:noFill/>
              <a:ln w="38100" cap="flat" cmpd="sng" algn="ctr">
                <a:solidFill>
                  <a:srgbClr val="7F7F7F"/>
                </a:solidFill>
                <a:prstDash val="solid"/>
                <a:tailEnd type="triangle"/>
              </a:ln>
              <a:effectLst/>
            </p:spPr>
          </p:cxnSp>
          <p:cxnSp>
            <p:nvCxnSpPr>
              <p:cNvPr id="19" name="Straight Arrow Connector 18">
                <a:extLst>
                  <a:ext uri="{FF2B5EF4-FFF2-40B4-BE49-F238E27FC236}">
                    <a16:creationId xmlns:a16="http://schemas.microsoft.com/office/drawing/2014/main" id="{B9CB81FF-227E-ACD1-E23C-CF379AF312F9}"/>
                  </a:ext>
                </a:extLst>
              </p:cNvPr>
              <p:cNvCxnSpPr>
                <a:cxnSpLocks/>
              </p:cNvCxnSpPr>
              <p:nvPr/>
            </p:nvCxnSpPr>
            <p:spPr>
              <a:xfrm>
                <a:off x="7408585" y="2916957"/>
                <a:ext cx="460128" cy="0"/>
              </a:xfrm>
              <a:prstGeom prst="straightConnector1">
                <a:avLst/>
              </a:prstGeom>
              <a:noFill/>
              <a:ln w="38100" cap="flat" cmpd="sng" algn="ctr">
                <a:solidFill>
                  <a:srgbClr val="7F7F7F"/>
                </a:solidFill>
                <a:prstDash val="solid"/>
                <a:tailEnd type="triangle"/>
              </a:ln>
              <a:effectLst/>
            </p:spPr>
          </p:cxnSp>
          <p:sp>
            <p:nvSpPr>
              <p:cNvPr id="20" name="Rectangle 19">
                <a:extLst>
                  <a:ext uri="{FF2B5EF4-FFF2-40B4-BE49-F238E27FC236}">
                    <a16:creationId xmlns:a16="http://schemas.microsoft.com/office/drawing/2014/main" id="{B62EC608-7949-5ECB-3047-95A3D45A3727}"/>
                  </a:ext>
                </a:extLst>
              </p:cNvPr>
              <p:cNvSpPr/>
              <p:nvPr/>
            </p:nvSpPr>
            <p:spPr>
              <a:xfrm>
                <a:off x="7871830" y="2320639"/>
                <a:ext cx="2094130" cy="1192639"/>
              </a:xfrm>
              <a:prstGeom prst="rect">
                <a:avLst/>
              </a:prstGeom>
              <a:solidFill>
                <a:srgbClr val="4E9942"/>
              </a:solidFill>
              <a:ln w="9525" cap="flat" cmpd="sng" algn="ctr">
                <a:noFill/>
                <a:prstDash val="solid"/>
              </a:ln>
              <a:effectLst/>
            </p:spPr>
            <p:txBody>
              <a:bodyPr lIns="45720" rIns="45720" rtlCol="0" anchor="ctr" anchorCtr="0"/>
              <a:lstStyle/>
              <a:p>
                <a:pPr algn="ctr" defTabSz="1219139">
                  <a:defRPr/>
                </a:pPr>
                <a:r>
                  <a:rPr lang="fr-FR" sz="900" b="1" kern="0" dirty="0">
                    <a:solidFill>
                      <a:schemeClr val="bg1"/>
                    </a:solidFill>
                    <a:latin typeface="Arial" panose="020B0604020202020204" pitchFamily="34" charset="0"/>
                    <a:ea typeface="Open Sans" panose="020B0606030504020204" pitchFamily="34" charset="0"/>
                    <a:cs typeface="Arial" panose="020B0604020202020204" pitchFamily="34" charset="0"/>
                  </a:rPr>
                  <a:t>R</a:t>
                </a:r>
                <a:endParaRPr lang="fr-FR" sz="750" b="1" kern="0" dirty="0">
                  <a:solidFill>
                    <a:schemeClr val="bg1"/>
                  </a:solidFill>
                  <a:latin typeface="Arial" panose="020B0604020202020204" pitchFamily="34" charset="0"/>
                  <a:ea typeface="Open Sans" panose="020B0606030504020204" pitchFamily="34" charset="0"/>
                  <a:cs typeface="Arial" panose="020B0604020202020204" pitchFamily="34" charset="0"/>
                </a:endParaRPr>
              </a:p>
              <a:p>
                <a:pPr marL="132160" indent="-132160" defTabSz="1219139">
                  <a:defRPr/>
                </a:pPr>
                <a:r>
                  <a:rPr lang="fr-FR" sz="675" kern="0" dirty="0">
                    <a:solidFill>
                      <a:schemeClr val="bg1"/>
                    </a:solidFill>
                    <a:latin typeface="Arial" panose="020B0604020202020204" pitchFamily="34" charset="0"/>
                    <a:ea typeface="Open Sans" panose="020B0606030504020204" pitchFamily="34" charset="0"/>
                    <a:cs typeface="Arial" panose="020B0604020202020204" pitchFamily="34" charset="0"/>
                  </a:rPr>
                  <a:t>R: 10 mg PO Days 1-21 Cycles 7-9; </a:t>
                </a:r>
              </a:p>
              <a:p>
                <a:pPr marL="132160" indent="-46435" defTabSz="1219139">
                  <a:defRPr/>
                </a:pPr>
                <a:r>
                  <a:rPr lang="fr-FR" sz="675" kern="0" dirty="0">
                    <a:solidFill>
                      <a:schemeClr val="bg1"/>
                    </a:solidFill>
                    <a:latin typeface="Arial" panose="020B0604020202020204" pitchFamily="34" charset="0"/>
                    <a:ea typeface="Open Sans" panose="020B0606030504020204" pitchFamily="34" charset="0"/>
                    <a:cs typeface="Arial" panose="020B0604020202020204" pitchFamily="34" charset="0"/>
                  </a:rPr>
                  <a:t>15 mg PO Days 1-21 Cycles 10+</a:t>
                </a:r>
              </a:p>
            </p:txBody>
          </p:sp>
          <p:sp>
            <p:nvSpPr>
              <p:cNvPr id="21" name="Rectangle 20">
                <a:extLst>
                  <a:ext uri="{FF2B5EF4-FFF2-40B4-BE49-F238E27FC236}">
                    <a16:creationId xmlns:a16="http://schemas.microsoft.com/office/drawing/2014/main" id="{52D51C2B-C1F2-7751-CB14-0A21B8F4875C}"/>
                  </a:ext>
                </a:extLst>
              </p:cNvPr>
              <p:cNvSpPr/>
              <p:nvPr/>
            </p:nvSpPr>
            <p:spPr>
              <a:xfrm>
                <a:off x="7877420" y="3435452"/>
                <a:ext cx="2088538" cy="468269"/>
              </a:xfrm>
              <a:prstGeom prst="rect">
                <a:avLst/>
              </a:prstGeom>
              <a:noFill/>
            </p:spPr>
            <p:txBody>
              <a:bodyPr wrap="square" lIns="0" tIns="60953" rIns="0" bIns="60953">
                <a:spAutoFit/>
              </a:bodyPr>
              <a:lstStyle/>
              <a:p>
                <a:pPr algn="ctr">
                  <a:defRPr/>
                </a:pPr>
                <a:r>
                  <a:rPr lang="en-US" sz="675" b="1" kern="0" dirty="0">
                    <a:solidFill>
                      <a:srgbClr val="333333"/>
                    </a:solidFill>
                    <a:latin typeface="Arial" panose="020B0604020202020204" pitchFamily="34" charset="0"/>
                    <a:ea typeface="Open Sans" panose="020B0606030504020204" pitchFamily="34" charset="0"/>
                    <a:cs typeface="Arial" panose="020B0604020202020204" pitchFamily="34" charset="0"/>
                  </a:rPr>
                  <a:t>28-day cycles</a:t>
                </a:r>
              </a:p>
            </p:txBody>
          </p:sp>
          <p:sp>
            <p:nvSpPr>
              <p:cNvPr id="22" name="Rectangle 21">
                <a:extLst>
                  <a:ext uri="{FF2B5EF4-FFF2-40B4-BE49-F238E27FC236}">
                    <a16:creationId xmlns:a16="http://schemas.microsoft.com/office/drawing/2014/main" id="{E12AF1D2-ACC9-F6F9-FB3B-FF4CF8D2FAB9}"/>
                  </a:ext>
                </a:extLst>
              </p:cNvPr>
              <p:cNvSpPr/>
              <p:nvPr/>
            </p:nvSpPr>
            <p:spPr>
              <a:xfrm>
                <a:off x="4870405" y="902911"/>
                <a:ext cx="267000" cy="2579478"/>
              </a:xfrm>
              <a:prstGeom prst="rect">
                <a:avLst/>
              </a:prstGeom>
              <a:solidFill>
                <a:srgbClr val="F2F2F2"/>
              </a:solidFill>
              <a:ln w="9525" cap="flat" cmpd="sng" algn="ctr">
                <a:solidFill>
                  <a:srgbClr val="7F7F7F"/>
                </a:solidFill>
                <a:prstDash val="solid"/>
              </a:ln>
              <a:effectLst/>
            </p:spPr>
            <p:txBody>
              <a:bodyPr vert="vert270" lIns="0" tIns="0" rIns="0" bIns="0" rtlCol="0" anchor="ctr"/>
              <a:lstStyle/>
              <a:p>
                <a:pPr algn="ctr">
                  <a:defRPr/>
                </a:pPr>
                <a:r>
                  <a:rPr lang="en-US" sz="675" b="1" kern="0" cap="all" dirty="0">
                    <a:solidFill>
                      <a:srgbClr val="333333"/>
                    </a:solidFill>
                    <a:latin typeface="Arial" panose="020B0604020202020204" pitchFamily="34" charset="0"/>
                    <a:ea typeface="Open Sans" panose="020B0606030504020204" pitchFamily="34" charset="0"/>
                    <a:cs typeface="Arial" panose="020B0604020202020204" pitchFamily="34" charset="0"/>
                  </a:rPr>
                  <a:t>Transplant</a:t>
                </a:r>
              </a:p>
            </p:txBody>
          </p:sp>
          <p:sp>
            <p:nvSpPr>
              <p:cNvPr id="23" name="Rectangle 22">
                <a:extLst>
                  <a:ext uri="{FF2B5EF4-FFF2-40B4-BE49-F238E27FC236}">
                    <a16:creationId xmlns:a16="http://schemas.microsoft.com/office/drawing/2014/main" id="{2A514033-A6BB-E504-4B35-BA0DD0E4EC1C}"/>
                  </a:ext>
                </a:extLst>
              </p:cNvPr>
              <p:cNvSpPr/>
              <p:nvPr/>
            </p:nvSpPr>
            <p:spPr>
              <a:xfrm>
                <a:off x="5318100" y="899187"/>
                <a:ext cx="2341504" cy="1386969"/>
              </a:xfrm>
              <a:prstGeom prst="rect">
                <a:avLst/>
              </a:prstGeom>
              <a:solidFill>
                <a:srgbClr val="003479"/>
              </a:solidFill>
              <a:ln w="9525" cap="flat" cmpd="sng" algn="ctr">
                <a:noFill/>
                <a:prstDash val="solid"/>
              </a:ln>
              <a:effectLst/>
            </p:spPr>
            <p:txBody>
              <a:bodyPr lIns="45720" rIns="45720" rtlCol="0" anchor="ctr"/>
              <a:lstStyle/>
              <a:p>
                <a:pPr algn="ctr">
                  <a:defRPr/>
                </a:pPr>
                <a:r>
                  <a:rPr lang="en-US" sz="900" b="1" kern="0" dirty="0">
                    <a:solidFill>
                      <a:schemeClr val="bg1"/>
                    </a:solidFill>
                    <a:latin typeface="Arial" panose="020B0604020202020204" pitchFamily="34" charset="0"/>
                    <a:ea typeface="Open Sans" panose="020B0606030504020204" pitchFamily="34" charset="0"/>
                    <a:cs typeface="Arial" panose="020B0604020202020204" pitchFamily="34" charset="0"/>
                  </a:rPr>
                  <a:t>D-RVd</a:t>
                </a:r>
                <a:endParaRPr lang="en-US" sz="750" b="1" kern="0" dirty="0">
                  <a:solidFill>
                    <a:schemeClr val="bg1"/>
                  </a:solidFill>
                  <a:latin typeface="Arial" panose="020B0604020202020204" pitchFamily="34" charset="0"/>
                  <a:ea typeface="Open Sans" panose="020B0606030504020204" pitchFamily="34" charset="0"/>
                  <a:cs typeface="Arial" panose="020B0604020202020204" pitchFamily="34" charset="0"/>
                </a:endParaRPr>
              </a:p>
              <a:p>
                <a:pPr>
                  <a:defRPr/>
                </a:pP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D: 16 mg/kg IV Day 1</a:t>
                </a:r>
              </a:p>
              <a:p>
                <a:pPr marL="148160" indent="-148160">
                  <a:defRPr/>
                </a:pP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R: 25 mg PO Days 1-14</a:t>
                </a:r>
              </a:p>
              <a:p>
                <a:pPr marL="148160" indent="-148160">
                  <a:defRPr/>
                </a:pP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V: 1.3 mg/m</a:t>
                </a:r>
                <a:r>
                  <a:rPr lang="en-US" sz="675" kern="0" baseline="30000" dirty="0">
                    <a:solidFill>
                      <a:schemeClr val="bg1"/>
                    </a:solidFill>
                    <a:latin typeface="Arial" panose="020B0604020202020204" pitchFamily="34" charset="0"/>
                    <a:ea typeface="Open Sans" panose="020B0606030504020204" pitchFamily="34" charset="0"/>
                    <a:cs typeface="Arial" panose="020B0604020202020204" pitchFamily="34" charset="0"/>
                  </a:rPr>
                  <a:t>2</a:t>
                </a: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 SC Days 1, 4, 8, 11</a:t>
                </a:r>
              </a:p>
              <a:p>
                <a:pPr marL="154509" indent="-154509">
                  <a:defRPr/>
                </a:pP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d: 20 mg PO Days 1, 2, 8, 9, 15, 16</a:t>
                </a:r>
              </a:p>
            </p:txBody>
          </p:sp>
          <p:sp>
            <p:nvSpPr>
              <p:cNvPr id="24" name="Rectangle 23">
                <a:extLst>
                  <a:ext uri="{FF2B5EF4-FFF2-40B4-BE49-F238E27FC236}">
                    <a16:creationId xmlns:a16="http://schemas.microsoft.com/office/drawing/2014/main" id="{48DB388B-01C6-3341-89A8-5E0D9203BC3F}"/>
                  </a:ext>
                </a:extLst>
              </p:cNvPr>
              <p:cNvSpPr/>
              <p:nvPr/>
            </p:nvSpPr>
            <p:spPr>
              <a:xfrm>
                <a:off x="5318101" y="2319803"/>
                <a:ext cx="2341502" cy="1194309"/>
              </a:xfrm>
              <a:prstGeom prst="rect">
                <a:avLst/>
              </a:prstGeom>
              <a:solidFill>
                <a:srgbClr val="4E9942"/>
              </a:solidFill>
              <a:ln w="9525" cap="flat" cmpd="sng" algn="ctr">
                <a:noFill/>
                <a:prstDash val="solid"/>
              </a:ln>
              <a:effectLst/>
            </p:spPr>
            <p:txBody>
              <a:bodyPr lIns="45720" rIns="45720" rtlCol="0" anchor="ctr"/>
              <a:lstStyle/>
              <a:p>
                <a:pPr algn="ctr" defTabSz="1219139">
                  <a:defRPr/>
                </a:pPr>
                <a:r>
                  <a:rPr lang="en-US" sz="900" b="1" kern="0" dirty="0">
                    <a:solidFill>
                      <a:schemeClr val="bg1"/>
                    </a:solidFill>
                    <a:latin typeface="Arial" panose="020B0604020202020204" pitchFamily="34" charset="0"/>
                    <a:ea typeface="Open Sans" panose="020B0606030504020204" pitchFamily="34" charset="0"/>
                    <a:cs typeface="Arial" panose="020B0604020202020204" pitchFamily="34" charset="0"/>
                  </a:rPr>
                  <a:t>RVd</a:t>
                </a:r>
                <a:endParaRPr lang="en-US" sz="750" b="1" kern="0" dirty="0">
                  <a:solidFill>
                    <a:schemeClr val="bg1"/>
                  </a:solidFill>
                  <a:latin typeface="Arial" panose="020B0604020202020204" pitchFamily="34" charset="0"/>
                  <a:ea typeface="Open Sans" panose="020B0606030504020204" pitchFamily="34" charset="0"/>
                  <a:cs typeface="Arial" panose="020B0604020202020204" pitchFamily="34" charset="0"/>
                </a:endParaRPr>
              </a:p>
              <a:p>
                <a:pPr defTabSz="1219139">
                  <a:defRPr/>
                </a:pP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R: 25 mg PO Days 1-14</a:t>
                </a:r>
              </a:p>
              <a:p>
                <a:pPr marL="174621" indent="-174621">
                  <a:defRPr/>
                </a:pP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V: 1.3 mg/m</a:t>
                </a:r>
                <a:r>
                  <a:rPr lang="en-US" sz="675" kern="0" baseline="30000" dirty="0">
                    <a:solidFill>
                      <a:schemeClr val="bg1"/>
                    </a:solidFill>
                    <a:latin typeface="Arial" panose="020B0604020202020204" pitchFamily="34" charset="0"/>
                    <a:ea typeface="Open Sans" panose="020B0606030504020204" pitchFamily="34" charset="0"/>
                    <a:cs typeface="Arial" panose="020B0604020202020204" pitchFamily="34" charset="0"/>
                  </a:rPr>
                  <a:t>2</a:t>
                </a: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 SC Days 1, 4, 8, 11</a:t>
                </a:r>
              </a:p>
              <a:p>
                <a:pPr marL="154509" indent="-154509" defTabSz="1219139">
                  <a:defRPr/>
                </a:pPr>
                <a:r>
                  <a:rPr lang="en-US" sz="675" kern="0" dirty="0">
                    <a:solidFill>
                      <a:schemeClr val="bg1"/>
                    </a:solidFill>
                    <a:latin typeface="Arial" panose="020B0604020202020204" pitchFamily="34" charset="0"/>
                    <a:ea typeface="Open Sans" panose="020B0606030504020204" pitchFamily="34" charset="0"/>
                    <a:cs typeface="Arial" panose="020B0604020202020204" pitchFamily="34" charset="0"/>
                  </a:rPr>
                  <a:t>d: 20 mg PO Days 1, 2, 8, 9, 15, 16</a:t>
                </a:r>
              </a:p>
            </p:txBody>
          </p:sp>
          <p:sp>
            <p:nvSpPr>
              <p:cNvPr id="25" name="Rectangle 24">
                <a:extLst>
                  <a:ext uri="{FF2B5EF4-FFF2-40B4-BE49-F238E27FC236}">
                    <a16:creationId xmlns:a16="http://schemas.microsoft.com/office/drawing/2014/main" id="{B8B53127-B8D9-4E4F-3637-3E80D93D222B}"/>
                  </a:ext>
                </a:extLst>
              </p:cNvPr>
              <p:cNvSpPr/>
              <p:nvPr/>
            </p:nvSpPr>
            <p:spPr bwMode="auto">
              <a:xfrm>
                <a:off x="-14527" y="393352"/>
                <a:ext cx="1742954" cy="4112681"/>
              </a:xfrm>
              <a:prstGeom prst="rect">
                <a:avLst/>
              </a:prstGeom>
              <a:solidFill>
                <a:srgbClr val="F2F2F2"/>
              </a:solidFill>
              <a:ln w="9525" cap="flat" cmpd="sng" algn="ctr">
                <a:solidFill>
                  <a:srgbClr val="7F7F7F"/>
                </a:solidFill>
                <a:prstDash val="solid"/>
                <a:round/>
                <a:headEnd type="none" w="med" len="med"/>
                <a:tailEnd type="none" w="med" len="med"/>
              </a:ln>
              <a:effectLst/>
            </p:spPr>
            <p:txBody>
              <a:bodyPr vert="horz" wrap="square" lIns="45720" tIns="60960" rIns="45720" bIns="60960" numCol="1" rtlCol="0" anchor="ctr" anchorCtr="0" compatLnSpc="1">
                <a:prstTxWarp prst="textNoShape">
                  <a:avLst/>
                </a:prstTxWarp>
              </a:bodyPr>
              <a:lstStyle/>
              <a:p>
                <a:pPr algn="ctr">
                  <a:defRPr/>
                </a:pPr>
                <a:endParaRPr lang="en-GB" sz="750" kern="0" dirty="0">
                  <a:solidFill>
                    <a:srgbClr val="333333"/>
                  </a:solidFill>
                  <a:latin typeface="Arial" panose="020B0604020202020204" pitchFamily="34" charset="0"/>
                  <a:ea typeface="Open Sans" panose="020B0606030504020204" pitchFamily="34" charset="0"/>
                  <a:cs typeface="Arial" panose="020B0604020202020204" pitchFamily="34" charset="0"/>
                </a:endParaRPr>
              </a:p>
              <a:p>
                <a:pPr algn="ctr">
                  <a:defRPr/>
                </a:pPr>
                <a:endParaRPr lang="en-GB" sz="750" kern="0" dirty="0">
                  <a:solidFill>
                    <a:srgbClr val="333333"/>
                  </a:solidFill>
                  <a:latin typeface="Arial" panose="020B0604020202020204" pitchFamily="34" charset="0"/>
                  <a:ea typeface="Open Sans" panose="020B0606030504020204" pitchFamily="34" charset="0"/>
                  <a:cs typeface="Arial" panose="020B0604020202020204" pitchFamily="34" charset="0"/>
                </a:endParaRPr>
              </a:p>
              <a:p>
                <a:pPr algn="ctr">
                  <a:defRPr/>
                </a:pPr>
                <a:r>
                  <a:rPr lang="en-US" sz="825" b="1" kern="0" dirty="0">
                    <a:solidFill>
                      <a:srgbClr val="333333"/>
                    </a:solidFill>
                    <a:latin typeface="Arial" panose="020B0604020202020204" pitchFamily="34" charset="0"/>
                    <a:ea typeface="Open Sans" panose="020B0606030504020204" pitchFamily="34" charset="0"/>
                    <a:cs typeface="Arial" panose="020B0604020202020204" pitchFamily="34" charset="0"/>
                  </a:rPr>
                  <a:t>Key eligibility criteria</a:t>
                </a:r>
              </a:p>
              <a:p>
                <a:pPr marL="57149" indent="-57149">
                  <a:buFont typeface="Arial" panose="020B0604020202020204" pitchFamily="34" charset="0"/>
                  <a:buChar char="•"/>
                  <a:defRPr/>
                </a:pPr>
                <a:r>
                  <a:rPr lang="en-US" sz="825" kern="0" dirty="0">
                    <a:solidFill>
                      <a:srgbClr val="333333"/>
                    </a:solidFill>
                    <a:latin typeface="Arial" panose="020B0604020202020204" pitchFamily="34" charset="0"/>
                    <a:ea typeface="Open Sans" panose="020B0606030504020204" pitchFamily="34" charset="0"/>
                    <a:cs typeface="Arial" panose="020B0604020202020204" pitchFamily="34" charset="0"/>
                  </a:rPr>
                  <a:t>Transplant-preferred NDMM</a:t>
                </a:r>
              </a:p>
              <a:p>
                <a:pPr marL="57149" indent="-57149">
                  <a:buFont typeface="Arial" panose="020B0604020202020204" pitchFamily="34" charset="0"/>
                  <a:buChar char="•"/>
                  <a:defRPr/>
                </a:pPr>
                <a:r>
                  <a:rPr lang="en-US" sz="825" kern="0" dirty="0">
                    <a:solidFill>
                      <a:srgbClr val="333333"/>
                    </a:solidFill>
                    <a:latin typeface="Arial" panose="020B0604020202020204" pitchFamily="34" charset="0"/>
                    <a:ea typeface="Open Sans" panose="020B0606030504020204" pitchFamily="34" charset="0"/>
                    <a:cs typeface="Arial" panose="020B0604020202020204" pitchFamily="34" charset="0"/>
                  </a:rPr>
                  <a:t>18-70 years of age</a:t>
                </a:r>
              </a:p>
              <a:p>
                <a:pPr marL="57149" indent="-57149">
                  <a:buFont typeface="Arial" panose="020B0604020202020204" pitchFamily="34" charset="0"/>
                  <a:buChar char="•"/>
                  <a:defRPr/>
                </a:pPr>
                <a:r>
                  <a:rPr lang="en-US" sz="825" kern="0" dirty="0">
                    <a:solidFill>
                      <a:srgbClr val="333333"/>
                    </a:solidFill>
                    <a:latin typeface="Arial" panose="020B0604020202020204" pitchFamily="34" charset="0"/>
                    <a:ea typeface="Open Sans" panose="020B0606030504020204" pitchFamily="34" charset="0"/>
                    <a:cs typeface="Arial" panose="020B0604020202020204" pitchFamily="34" charset="0"/>
                  </a:rPr>
                  <a:t>ECOG PS score 0-2</a:t>
                </a:r>
              </a:p>
              <a:p>
                <a:pPr marL="57149" indent="-57149">
                  <a:buFont typeface="Arial" panose="020B0604020202020204" pitchFamily="34" charset="0"/>
                  <a:buChar char="•"/>
                  <a:defRPr/>
                </a:pPr>
                <a:r>
                  <a:rPr lang="en-US" sz="825" kern="0" dirty="0">
                    <a:solidFill>
                      <a:srgbClr val="333333"/>
                    </a:solidFill>
                    <a:latin typeface="Arial" panose="020B0604020202020204" pitchFamily="34" charset="0"/>
                    <a:ea typeface="Open Sans" panose="020B0606030504020204" pitchFamily="34" charset="0"/>
                    <a:cs typeface="Arial" panose="020B0604020202020204" pitchFamily="34" charset="0"/>
                  </a:rPr>
                  <a:t>CrCl ≥30 mL/min</a:t>
                </a:r>
                <a:r>
                  <a:rPr lang="en-US" sz="825" kern="0" baseline="30000" dirty="0">
                    <a:solidFill>
                      <a:srgbClr val="333333"/>
                    </a:solidFill>
                    <a:latin typeface="Arial" panose="020B0604020202020204" pitchFamily="34" charset="0"/>
                    <a:ea typeface="Open Sans" panose="020B0606030504020204" pitchFamily="34" charset="0"/>
                    <a:cs typeface="Arial" panose="020B0604020202020204" pitchFamily="34" charset="0"/>
                  </a:rPr>
                  <a:t>a</a:t>
                </a:r>
              </a:p>
              <a:p>
                <a:pPr marL="57149" indent="-57149">
                  <a:buFont typeface="Arial" panose="020B0604020202020204" pitchFamily="34" charset="0"/>
                  <a:buChar char="•"/>
                  <a:defRPr/>
                </a:pPr>
                <a:endParaRPr lang="en-US" sz="825" kern="0" baseline="30000" dirty="0">
                  <a:solidFill>
                    <a:srgbClr val="333333"/>
                  </a:solidFill>
                  <a:latin typeface="Arial" panose="020B0604020202020204" pitchFamily="34" charset="0"/>
                  <a:ea typeface="Open Sans" panose="020B0606030504020204" pitchFamily="34" charset="0"/>
                  <a:cs typeface="Arial" panose="020B0604020202020204" pitchFamily="34" charset="0"/>
                </a:endParaRPr>
              </a:p>
              <a:p>
                <a:pPr algn="ctr">
                  <a:defRPr/>
                </a:pPr>
                <a:r>
                  <a:rPr lang="en-US" sz="825" b="1" kern="0" dirty="0">
                    <a:solidFill>
                      <a:srgbClr val="333333"/>
                    </a:solidFill>
                    <a:latin typeface="Arial" panose="020B0604020202020204" pitchFamily="34" charset="0"/>
                    <a:ea typeface="Open Sans" panose="020B0606030504020204" pitchFamily="34" charset="0"/>
                    <a:cs typeface="Arial" panose="020B0604020202020204" pitchFamily="34" charset="0"/>
                  </a:rPr>
                  <a:t>Stratification factors</a:t>
                </a:r>
              </a:p>
              <a:p>
                <a:pPr marL="42863" indent="-42863">
                  <a:buFont typeface="Arial" panose="020B0604020202020204" pitchFamily="34" charset="0"/>
                  <a:buChar char="•"/>
                  <a:defRPr/>
                </a:pPr>
                <a:r>
                  <a:rPr lang="en-US" sz="825" kern="0" dirty="0">
                    <a:solidFill>
                      <a:srgbClr val="333333"/>
                    </a:solidFill>
                    <a:latin typeface="Arial" panose="020B0604020202020204" pitchFamily="34" charset="0"/>
                    <a:ea typeface="Open Sans" panose="020B0606030504020204" pitchFamily="34" charset="0"/>
                    <a:cs typeface="Arial" panose="020B0604020202020204" pitchFamily="34" charset="0"/>
                  </a:rPr>
                  <a:t>ISS disease stage (I, II, or III)</a:t>
                </a:r>
              </a:p>
              <a:p>
                <a:pPr marL="42863" indent="-42863">
                  <a:buFont typeface="Arial" panose="020B0604020202020204" pitchFamily="34" charset="0"/>
                  <a:buChar char="•"/>
                  <a:defRPr/>
                </a:pPr>
                <a:r>
                  <a:rPr lang="en-US" sz="825" kern="0" dirty="0" err="1">
                    <a:solidFill>
                      <a:srgbClr val="333333"/>
                    </a:solidFill>
                    <a:latin typeface="Arial" panose="020B0604020202020204" pitchFamily="34" charset="0"/>
                    <a:ea typeface="Open Sans" panose="020B0606030504020204" pitchFamily="34" charset="0"/>
                    <a:cs typeface="Arial" panose="020B0604020202020204" pitchFamily="34" charset="0"/>
                  </a:rPr>
                  <a:t>CrCl</a:t>
                </a:r>
                <a:r>
                  <a:rPr lang="en-US" sz="825" kern="0" dirty="0">
                    <a:solidFill>
                      <a:srgbClr val="333333"/>
                    </a:solidFill>
                    <a:latin typeface="Arial" panose="020B0604020202020204" pitchFamily="34" charset="0"/>
                    <a:ea typeface="Open Sans" panose="020B0606030504020204" pitchFamily="34" charset="0"/>
                    <a:cs typeface="Arial" panose="020B0604020202020204" pitchFamily="34" charset="0"/>
                  </a:rPr>
                  <a:t> (30-50 or </a:t>
                </a:r>
                <a:br>
                  <a:rPr lang="en-US" sz="825" kern="0" dirty="0">
                    <a:solidFill>
                      <a:srgbClr val="333333"/>
                    </a:solidFill>
                    <a:latin typeface="Arial" panose="020B0604020202020204" pitchFamily="34" charset="0"/>
                    <a:ea typeface="Open Sans" panose="020B0606030504020204" pitchFamily="34" charset="0"/>
                    <a:cs typeface="Arial" panose="020B0604020202020204" pitchFamily="34" charset="0"/>
                  </a:rPr>
                </a:br>
                <a:r>
                  <a:rPr lang="en-US" sz="825" kern="0" dirty="0">
                    <a:solidFill>
                      <a:srgbClr val="333333"/>
                    </a:solidFill>
                    <a:latin typeface="Arial" panose="020B0604020202020204" pitchFamily="34" charset="0"/>
                    <a:ea typeface="Open Sans" panose="020B0606030504020204" pitchFamily="34" charset="0"/>
                    <a:cs typeface="Arial" panose="020B0604020202020204" pitchFamily="34" charset="0"/>
                  </a:rPr>
                  <a:t>&gt;50 mL/min)</a:t>
                </a:r>
              </a:p>
              <a:p>
                <a:pPr algn="ctr">
                  <a:defRPr/>
                </a:pPr>
                <a:endParaRPr lang="en-GB" sz="825" kern="0" dirty="0">
                  <a:solidFill>
                    <a:srgbClr val="333333"/>
                  </a:solidFill>
                  <a:latin typeface="Arial" panose="020B0604020202020204" pitchFamily="34" charset="0"/>
                  <a:ea typeface="Open Sans" panose="020B0606030504020204" pitchFamily="34" charset="0"/>
                  <a:cs typeface="Arial" panose="020B0604020202020204" pitchFamily="34" charset="0"/>
                </a:endParaRPr>
              </a:p>
              <a:p>
                <a:pPr algn="ctr">
                  <a:defRPr/>
                </a:pPr>
                <a:endParaRPr lang="en-GB" sz="750" kern="0" dirty="0">
                  <a:solidFill>
                    <a:srgbClr val="333333"/>
                  </a:solidFill>
                  <a:latin typeface="Arial" panose="020B0604020202020204" pitchFamily="34" charset="0"/>
                  <a:ea typeface="Open Sans" panose="020B0606030504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22A62818-8B78-4E7B-5FFC-4EDBB2C19BE7}"/>
                  </a:ext>
                </a:extLst>
              </p:cNvPr>
              <p:cNvSpPr txBox="1"/>
              <p:nvPr/>
            </p:nvSpPr>
            <p:spPr>
              <a:xfrm rot="16200000">
                <a:off x="700466" y="2038260"/>
                <a:ext cx="2582848" cy="302797"/>
              </a:xfrm>
              <a:prstGeom prst="rect">
                <a:avLst/>
              </a:prstGeom>
              <a:solidFill>
                <a:srgbClr val="F2F2F2"/>
              </a:solidFill>
              <a:ln>
                <a:solidFill>
                  <a:srgbClr val="7F7F7F"/>
                </a:solidFill>
              </a:ln>
              <a:effectLst/>
            </p:spPr>
            <p:txBody>
              <a:bodyPr wrap="square" rtlCol="0" anchor="ctr">
                <a:spAutoFit/>
              </a:bodyPr>
              <a:lstStyle/>
              <a:p>
                <a:pPr algn="ctr">
                  <a:defRPr/>
                </a:pPr>
                <a:r>
                  <a:rPr lang="en-US" sz="750" b="1" kern="0" dirty="0">
                    <a:solidFill>
                      <a:srgbClr val="333333"/>
                    </a:solidFill>
                    <a:latin typeface="Arial" panose="020B0604020202020204" pitchFamily="34" charset="0"/>
                    <a:ea typeface="Open Sans" panose="020B0606030504020204" pitchFamily="34" charset="0"/>
                    <a:cs typeface="Arial" panose="020B0604020202020204" pitchFamily="34" charset="0"/>
                  </a:rPr>
                  <a:t>1:1 </a:t>
                </a:r>
                <a:r>
                  <a:rPr lang="en-US" sz="750" b="1" kern="0" cap="all" dirty="0">
                    <a:solidFill>
                      <a:srgbClr val="333333"/>
                    </a:solidFill>
                    <a:latin typeface="Arial" panose="020B0604020202020204" pitchFamily="34" charset="0"/>
                    <a:ea typeface="Open Sans" panose="020B0606030504020204" pitchFamily="34" charset="0"/>
                    <a:cs typeface="Arial" panose="020B0604020202020204" pitchFamily="34" charset="0"/>
                  </a:rPr>
                  <a:t>randomization</a:t>
                </a:r>
              </a:p>
            </p:txBody>
          </p:sp>
          <p:sp>
            <p:nvSpPr>
              <p:cNvPr id="27" name="TextBox 26">
                <a:extLst>
                  <a:ext uri="{FF2B5EF4-FFF2-40B4-BE49-F238E27FC236}">
                    <a16:creationId xmlns:a16="http://schemas.microsoft.com/office/drawing/2014/main" id="{BCC6B6D5-DCC3-D8A4-1172-5B884401FBFF}"/>
                  </a:ext>
                </a:extLst>
              </p:cNvPr>
              <p:cNvSpPr txBox="1"/>
              <p:nvPr/>
            </p:nvSpPr>
            <p:spPr>
              <a:xfrm>
                <a:off x="2089620" y="278288"/>
                <a:ext cx="2820945" cy="452424"/>
              </a:xfrm>
              <a:prstGeom prst="rect">
                <a:avLst/>
              </a:prstGeom>
              <a:noFill/>
            </p:spPr>
            <p:txBody>
              <a:bodyPr wrap="square" rtlCol="0">
                <a:spAutoFit/>
              </a:bodyPr>
              <a:lstStyle/>
              <a:p>
                <a:pPr algn="ctr"/>
                <a:r>
                  <a:rPr lang="en-US" sz="825" b="1" dirty="0">
                    <a:solidFill>
                      <a:srgbClr val="333333"/>
                    </a:solidFill>
                    <a:latin typeface="Arial" panose="020B0604020202020204" pitchFamily="34" charset="0"/>
                    <a:ea typeface="Open Sans" panose="020B0606030504020204" pitchFamily="34" charset="0"/>
                    <a:cs typeface="Arial" panose="020B0604020202020204" pitchFamily="34" charset="0"/>
                  </a:rPr>
                  <a:t>Induction</a:t>
                </a:r>
                <a:r>
                  <a:rPr lang="en-US" sz="825" dirty="0">
                    <a:solidFill>
                      <a:srgbClr val="333333"/>
                    </a:solidFill>
                    <a:latin typeface="Arial" panose="020B0604020202020204" pitchFamily="34" charset="0"/>
                    <a:ea typeface="Open Sans" panose="020B0606030504020204" pitchFamily="34" charset="0"/>
                    <a:cs typeface="Arial" panose="020B0604020202020204" pitchFamily="34" charset="0"/>
                  </a:rPr>
                  <a:t>: Cycles 1-4</a:t>
                </a:r>
              </a:p>
            </p:txBody>
          </p:sp>
          <p:sp>
            <p:nvSpPr>
              <p:cNvPr id="28" name="TextBox 27">
                <a:extLst>
                  <a:ext uri="{FF2B5EF4-FFF2-40B4-BE49-F238E27FC236}">
                    <a16:creationId xmlns:a16="http://schemas.microsoft.com/office/drawing/2014/main" id="{1D2AF654-5874-57FB-046B-ACAD914C7F4B}"/>
                  </a:ext>
                </a:extLst>
              </p:cNvPr>
              <p:cNvSpPr txBox="1"/>
              <p:nvPr/>
            </p:nvSpPr>
            <p:spPr>
              <a:xfrm>
                <a:off x="5025215" y="278288"/>
                <a:ext cx="2852205" cy="452424"/>
              </a:xfrm>
              <a:prstGeom prst="rect">
                <a:avLst/>
              </a:prstGeom>
              <a:noFill/>
            </p:spPr>
            <p:txBody>
              <a:bodyPr wrap="square" rtlCol="0">
                <a:spAutoFit/>
              </a:bodyPr>
              <a:lstStyle/>
              <a:p>
                <a:pPr algn="ctr"/>
                <a:r>
                  <a:rPr lang="en-US" sz="825" b="1" dirty="0">
                    <a:solidFill>
                      <a:srgbClr val="333333"/>
                    </a:solidFill>
                    <a:latin typeface="Arial" panose="020B0604020202020204" pitchFamily="34" charset="0"/>
                    <a:ea typeface="Open Sans" panose="020B0606030504020204" pitchFamily="34" charset="0"/>
                    <a:cs typeface="Arial" panose="020B0604020202020204" pitchFamily="34" charset="0"/>
                  </a:rPr>
                  <a:t>Consolidation</a:t>
                </a:r>
                <a:r>
                  <a:rPr lang="en-US" sz="825" dirty="0">
                    <a:solidFill>
                      <a:srgbClr val="333333"/>
                    </a:solidFill>
                    <a:latin typeface="Arial" panose="020B0604020202020204" pitchFamily="34" charset="0"/>
                    <a:ea typeface="Open Sans" panose="020B0606030504020204" pitchFamily="34" charset="0"/>
                    <a:cs typeface="Arial" panose="020B0604020202020204" pitchFamily="34" charset="0"/>
                  </a:rPr>
                  <a:t>: Cycles 5-6</a:t>
                </a:r>
                <a:r>
                  <a:rPr lang="en-US" sz="825" baseline="30000" dirty="0">
                    <a:solidFill>
                      <a:srgbClr val="333333"/>
                    </a:solidFill>
                    <a:latin typeface="Arial" panose="020B0604020202020204" pitchFamily="34" charset="0"/>
                    <a:ea typeface="Open Sans" panose="020B0606030504020204" pitchFamily="34" charset="0"/>
                    <a:cs typeface="Arial" panose="020B0604020202020204" pitchFamily="34" charset="0"/>
                  </a:rPr>
                  <a:t>c</a:t>
                </a:r>
              </a:p>
            </p:txBody>
          </p:sp>
          <p:sp>
            <p:nvSpPr>
              <p:cNvPr id="29" name="TextBox 28">
                <a:extLst>
                  <a:ext uri="{FF2B5EF4-FFF2-40B4-BE49-F238E27FC236}">
                    <a16:creationId xmlns:a16="http://schemas.microsoft.com/office/drawing/2014/main" id="{9B69AC0A-0BC3-121D-9E48-7A7FBECD62CF}"/>
                  </a:ext>
                </a:extLst>
              </p:cNvPr>
              <p:cNvSpPr txBox="1"/>
              <p:nvPr/>
            </p:nvSpPr>
            <p:spPr>
              <a:xfrm>
                <a:off x="7868714" y="278288"/>
                <a:ext cx="2102275" cy="452424"/>
              </a:xfrm>
              <a:prstGeom prst="rect">
                <a:avLst/>
              </a:prstGeom>
              <a:noFill/>
            </p:spPr>
            <p:txBody>
              <a:bodyPr wrap="square" rtlCol="0">
                <a:spAutoFit/>
              </a:bodyPr>
              <a:lstStyle/>
              <a:p>
                <a:pPr algn="ctr"/>
                <a:r>
                  <a:rPr lang="en-US" sz="825" b="1" dirty="0">
                    <a:solidFill>
                      <a:srgbClr val="333333"/>
                    </a:solidFill>
                    <a:latin typeface="Arial" panose="020B0604020202020204" pitchFamily="34" charset="0"/>
                    <a:ea typeface="Open Sans" panose="020B0606030504020204" pitchFamily="34" charset="0"/>
                    <a:cs typeface="Arial" panose="020B0604020202020204" pitchFamily="34" charset="0"/>
                  </a:rPr>
                  <a:t>Maintenance</a:t>
                </a:r>
                <a:r>
                  <a:rPr lang="en-US" sz="825" dirty="0">
                    <a:solidFill>
                      <a:srgbClr val="333333"/>
                    </a:solidFill>
                    <a:latin typeface="Arial" panose="020B0604020202020204" pitchFamily="34" charset="0"/>
                    <a:ea typeface="Open Sans" panose="020B0606030504020204" pitchFamily="34" charset="0"/>
                    <a:cs typeface="Arial" panose="020B0604020202020204" pitchFamily="34" charset="0"/>
                  </a:rPr>
                  <a:t>: Cycles 7-32</a:t>
                </a:r>
              </a:p>
            </p:txBody>
          </p:sp>
          <p:sp>
            <p:nvSpPr>
              <p:cNvPr id="30" name="Rectangle 29">
                <a:extLst>
                  <a:ext uri="{FF2B5EF4-FFF2-40B4-BE49-F238E27FC236}">
                    <a16:creationId xmlns:a16="http://schemas.microsoft.com/office/drawing/2014/main" id="{C8BD4EDB-7EA2-AFFE-19F2-46636523B9FB}"/>
                  </a:ext>
                </a:extLst>
              </p:cNvPr>
              <p:cNvSpPr/>
              <p:nvPr/>
            </p:nvSpPr>
            <p:spPr bwMode="auto">
              <a:xfrm>
                <a:off x="10503102" y="84385"/>
                <a:ext cx="1780857" cy="3766677"/>
              </a:xfrm>
              <a:prstGeom prst="rect">
                <a:avLst/>
              </a:prstGeom>
              <a:solidFill>
                <a:srgbClr val="F2F2F2"/>
              </a:solidFill>
              <a:ln w="9525" cap="flat" cmpd="sng" algn="ctr">
                <a:solidFill>
                  <a:srgbClr val="7F7F7F"/>
                </a:solidFill>
                <a:prstDash val="solid"/>
                <a:round/>
                <a:headEnd type="none" w="med" len="med"/>
                <a:tailEnd type="none" w="med" len="med"/>
              </a:ln>
              <a:effectLst/>
            </p:spPr>
            <p:txBody>
              <a:bodyPr vert="horz" wrap="square" lIns="91440" tIns="60960" rIns="91440" bIns="60960" numCol="1" rtlCol="0" anchor="ctr" anchorCtr="0" compatLnSpc="1">
                <a:prstTxWarp prst="textNoShape">
                  <a:avLst/>
                </a:prstTxWarp>
              </a:bodyPr>
              <a:lstStyle/>
              <a:p>
                <a:pPr>
                  <a:lnSpc>
                    <a:spcPct val="113000"/>
                  </a:lnSpc>
                  <a:defRPr/>
                </a:pPr>
                <a:endParaRPr lang="en-US" sz="1050" b="1" kern="0" dirty="0">
                  <a:solidFill>
                    <a:srgbClr val="333333"/>
                  </a:solidFill>
                  <a:latin typeface="Arial" panose="020B0604020202020204" pitchFamily="34" charset="0"/>
                  <a:ea typeface="Open Sans" panose="020B0606030504020204" pitchFamily="34" charset="0"/>
                  <a:cs typeface="Arial" panose="020B0604020202020204" pitchFamily="34" charset="0"/>
                </a:endParaRPr>
              </a:p>
              <a:p>
                <a:pPr>
                  <a:lnSpc>
                    <a:spcPct val="113000"/>
                  </a:lnSpc>
                  <a:defRPr/>
                </a:pPr>
                <a:r>
                  <a:rPr lang="en-US" sz="1400" b="1" kern="0" dirty="0">
                    <a:solidFill>
                      <a:srgbClr val="333333"/>
                    </a:solidFill>
                    <a:latin typeface="Arial" panose="020B0604020202020204" pitchFamily="34" charset="0"/>
                    <a:ea typeface="Open Sans" panose="020B0606030504020204" pitchFamily="34" charset="0"/>
                    <a:cs typeface="Arial" panose="020B0604020202020204" pitchFamily="34" charset="0"/>
                  </a:rPr>
                  <a:t>Primary endpoint: </a:t>
                </a:r>
              </a:p>
              <a:p>
                <a:pPr algn="ctr">
                  <a:lnSpc>
                    <a:spcPct val="113000"/>
                  </a:lnSpc>
                  <a:defRPr/>
                </a:pPr>
                <a:r>
                  <a:rPr lang="en-US" sz="1200" kern="0" dirty="0" err="1">
                    <a:solidFill>
                      <a:srgbClr val="333333"/>
                    </a:solidFill>
                    <a:latin typeface="Arial" panose="020B0604020202020204" pitchFamily="34" charset="0"/>
                    <a:ea typeface="Open Sans" panose="020B0606030504020204" pitchFamily="34" charset="0"/>
                    <a:cs typeface="Arial" panose="020B0604020202020204" pitchFamily="34" charset="0"/>
                  </a:rPr>
                  <a:t>sCR</a:t>
                </a:r>
                <a:r>
                  <a:rPr lang="en-US" sz="1200" kern="0" dirty="0">
                    <a:solidFill>
                      <a:srgbClr val="333333"/>
                    </a:solidFill>
                    <a:latin typeface="Arial" panose="020B0604020202020204" pitchFamily="34" charset="0"/>
                    <a:ea typeface="Open Sans" panose="020B0606030504020204" pitchFamily="34" charset="0"/>
                    <a:cs typeface="Arial" panose="020B0604020202020204" pitchFamily="34" charset="0"/>
                  </a:rPr>
                  <a:t> rate </a:t>
                </a:r>
              </a:p>
              <a:p>
                <a:pPr algn="ctr">
                  <a:lnSpc>
                    <a:spcPct val="113000"/>
                  </a:lnSpc>
                  <a:defRPr/>
                </a:pPr>
                <a:r>
                  <a:rPr lang="en-US" sz="1200" kern="0" dirty="0">
                    <a:solidFill>
                      <a:srgbClr val="333333"/>
                    </a:solidFill>
                    <a:latin typeface="Arial" panose="020B0604020202020204" pitchFamily="34" charset="0"/>
                    <a:ea typeface="Open Sans" panose="020B0606030504020204" pitchFamily="34" charset="0"/>
                    <a:cs typeface="Arial" panose="020B0604020202020204" pitchFamily="34" charset="0"/>
                  </a:rPr>
                  <a:t>(after consolidation)</a:t>
                </a:r>
              </a:p>
            </p:txBody>
          </p:sp>
          <p:sp>
            <p:nvSpPr>
              <p:cNvPr id="33" name="Isosceles Triangle 32">
                <a:extLst>
                  <a:ext uri="{FF2B5EF4-FFF2-40B4-BE49-F238E27FC236}">
                    <a16:creationId xmlns:a16="http://schemas.microsoft.com/office/drawing/2014/main" id="{4AC649C2-FD77-71AD-B328-E99EB1EB070E}"/>
                  </a:ext>
                </a:extLst>
              </p:cNvPr>
              <p:cNvSpPr/>
              <p:nvPr/>
            </p:nvSpPr>
            <p:spPr>
              <a:xfrm>
                <a:off x="4654435" y="3649115"/>
                <a:ext cx="271578" cy="181285"/>
              </a:xfrm>
              <a:prstGeom prst="triangle">
                <a:avLst/>
              </a:prstGeom>
              <a:solidFill>
                <a:srgbClr val="F2F2F2"/>
              </a:solidFill>
              <a:ln w="9525" cap="flat" cmpd="sng" algn="ctr">
                <a:solidFill>
                  <a:srgbClr val="7F7F7F"/>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a:endParaRPr lang="en-US" sz="525" b="1" kern="0" dirty="0">
                  <a:solidFill>
                    <a:srgbClr val="333333"/>
                  </a:solidFill>
                  <a:latin typeface="Arial" panose="020B0604020202020204" pitchFamily="34" charset="0"/>
                  <a:ea typeface="Open Sans" panose="020B0606030504020204" pitchFamily="34" charset="0"/>
                  <a:cs typeface="Arial" panose="020B0604020202020204" pitchFamily="34" charset="0"/>
                </a:endParaRPr>
              </a:p>
            </p:txBody>
          </p:sp>
          <p:sp>
            <p:nvSpPr>
              <p:cNvPr id="32" name="Isosceles Triangle 31">
                <a:extLst>
                  <a:ext uri="{FF2B5EF4-FFF2-40B4-BE49-F238E27FC236}">
                    <a16:creationId xmlns:a16="http://schemas.microsoft.com/office/drawing/2014/main" id="{4D84DF1E-65E4-AD15-03A3-ACE4A05DC86D}"/>
                  </a:ext>
                </a:extLst>
              </p:cNvPr>
              <p:cNvSpPr/>
              <p:nvPr/>
            </p:nvSpPr>
            <p:spPr>
              <a:xfrm>
                <a:off x="4654435" y="3669778"/>
                <a:ext cx="271577" cy="181285"/>
              </a:xfrm>
              <a:prstGeom prst="triangle">
                <a:avLst/>
              </a:prstGeom>
              <a:solidFill>
                <a:srgbClr val="F2F2F2"/>
              </a:solidFill>
              <a:ln w="9525" cap="flat" cmpd="sng" algn="ctr">
                <a:solidFill>
                  <a:srgbClr val="F2F2F2"/>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a:endParaRPr lang="en-US" sz="525" b="1" kern="0" dirty="0">
                  <a:solidFill>
                    <a:srgbClr val="333333"/>
                  </a:solidFill>
                  <a:latin typeface="Arial" panose="020B0604020202020204" pitchFamily="34" charset="0"/>
                  <a:ea typeface="Open Sans" panose="020B0606030504020204" pitchFamily="34" charset="0"/>
                  <a:cs typeface="Arial" panose="020B0604020202020204" pitchFamily="34" charset="0"/>
                </a:endParaRPr>
              </a:p>
            </p:txBody>
          </p:sp>
        </p:grpSp>
      </p:grpSp>
      <p:sp>
        <p:nvSpPr>
          <p:cNvPr id="35" name="Content Placeholder 2">
            <a:extLst>
              <a:ext uri="{FF2B5EF4-FFF2-40B4-BE49-F238E27FC236}">
                <a16:creationId xmlns:a16="http://schemas.microsoft.com/office/drawing/2014/main" id="{86DEF2F7-CAD8-DCF5-664C-19543390F3A2}"/>
              </a:ext>
            </a:extLst>
          </p:cNvPr>
          <p:cNvSpPr txBox="1">
            <a:spLocks/>
          </p:cNvSpPr>
          <p:nvPr/>
        </p:nvSpPr>
        <p:spPr>
          <a:xfrm>
            <a:off x="271793" y="758530"/>
            <a:ext cx="8613000" cy="3447306"/>
          </a:xfrm>
          <a:prstGeom prst="rect">
            <a:avLst/>
          </a:prstGeom>
        </p:spPr>
        <p:txBody>
          <a:bodyPr>
            <a:normAutofit/>
          </a:bodyPr>
          <a:lstStyle>
            <a:lvl1pPr marL="228568" indent="-228568" algn="l" defTabSz="914264" rtl="0" eaLnBrk="1" latinLnBrk="0" hangingPunct="1">
              <a:lnSpc>
                <a:spcPct val="90000"/>
              </a:lnSpc>
              <a:spcBef>
                <a:spcPts val="1000"/>
              </a:spcBef>
              <a:buFont typeface="Arial"/>
              <a:buChar char="•"/>
              <a:defRPr sz="2400" kern="1200">
                <a:solidFill>
                  <a:schemeClr val="tx1"/>
                </a:solidFill>
                <a:latin typeface="+mn-lt"/>
                <a:ea typeface="+mn-ea"/>
                <a:cs typeface="+mn-cs"/>
              </a:defRPr>
            </a:lvl1pPr>
            <a:lvl2pPr marL="685702" indent="-228568" algn="l" defTabSz="91426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830" indent="-228568" algn="l" defTabSz="91426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960" indent="-228568" algn="l" defTabSz="914264"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091" indent="-228568" algn="l" defTabSz="914264"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47625" lvl="1" indent="0">
              <a:buNone/>
            </a:pPr>
            <a:endParaRPr lang="en-US" sz="1200" dirty="0">
              <a:sym typeface="OpenSans"/>
            </a:endParaRPr>
          </a:p>
        </p:txBody>
      </p:sp>
      <p:sp>
        <p:nvSpPr>
          <p:cNvPr id="38" name="TextBox 37">
            <a:extLst>
              <a:ext uri="{FF2B5EF4-FFF2-40B4-BE49-F238E27FC236}">
                <a16:creationId xmlns:a16="http://schemas.microsoft.com/office/drawing/2014/main" id="{B962E540-DABA-B931-EEA9-D3066909F370}"/>
              </a:ext>
            </a:extLst>
          </p:cNvPr>
          <p:cNvSpPr txBox="1"/>
          <p:nvPr/>
        </p:nvSpPr>
        <p:spPr>
          <a:xfrm>
            <a:off x="4300207" y="3967034"/>
            <a:ext cx="4572000" cy="253916"/>
          </a:xfrm>
          <a:prstGeom prst="rect">
            <a:avLst/>
          </a:prstGeom>
          <a:noFill/>
        </p:spPr>
        <p:txBody>
          <a:bodyPr wrap="square">
            <a:spAutoFit/>
          </a:bodyPr>
          <a:lstStyle/>
          <a:p>
            <a:pPr algn="r" defTabSz="514350" fontAlgn="auto">
              <a:defRPr/>
            </a:pPr>
            <a:r>
              <a:rPr lang="en-US" altLang="en-US" sz="1050" dirty="0" err="1">
                <a:latin typeface="+mn-lt"/>
                <a:cs typeface="Arial" pitchFamily="34" charset="0"/>
              </a:rPr>
              <a:t>Sborov</a:t>
            </a:r>
            <a:r>
              <a:rPr lang="en-US" altLang="en-US" sz="1050" dirty="0">
                <a:latin typeface="+mn-lt"/>
                <a:cs typeface="Arial" pitchFamily="34" charset="0"/>
              </a:rPr>
              <a:t> D, et al. IMS Annual Meeting 2022.</a:t>
            </a:r>
          </a:p>
        </p:txBody>
      </p:sp>
      <p:sp>
        <p:nvSpPr>
          <p:cNvPr id="40" name="Rectangle 39">
            <a:extLst>
              <a:ext uri="{FF2B5EF4-FFF2-40B4-BE49-F238E27FC236}">
                <a16:creationId xmlns:a16="http://schemas.microsoft.com/office/drawing/2014/main" id="{760EEF5D-9A08-9EBF-D291-5C6019722987}"/>
              </a:ext>
            </a:extLst>
          </p:cNvPr>
          <p:cNvSpPr/>
          <p:nvPr/>
        </p:nvSpPr>
        <p:spPr>
          <a:xfrm>
            <a:off x="641681" y="3392618"/>
            <a:ext cx="4706549" cy="341632"/>
          </a:xfrm>
          <a:prstGeom prst="rect">
            <a:avLst/>
          </a:prstGeom>
          <a:solidFill>
            <a:schemeClr val="accent3">
              <a:lumMod val="90000"/>
            </a:schemeClr>
          </a:solidFill>
        </p:spPr>
        <p:txBody>
          <a:bodyPr wrap="square">
            <a:spAutoFit/>
          </a:bodyPr>
          <a:lstStyle/>
          <a:p>
            <a:pPr marL="128588" indent="-128588" defTabSz="342900">
              <a:lnSpc>
                <a:spcPct val="90000"/>
              </a:lnSpc>
              <a:spcAft>
                <a:spcPts val="450"/>
              </a:spcAft>
              <a:buFont typeface="Arial"/>
              <a:buChar char="•"/>
              <a:defRPr/>
            </a:pPr>
            <a:r>
              <a:rPr lang="en-US" sz="1800" dirty="0">
                <a:solidFill>
                  <a:srgbClr val="000000"/>
                </a:solidFill>
                <a:latin typeface="Arial"/>
                <a:cs typeface="Arial" panose="020B0604020202020204" pitchFamily="34" charset="0"/>
              </a:rPr>
              <a:t>Median age ~60; </a:t>
            </a:r>
            <a:r>
              <a:rPr lang="en-US" sz="1800" dirty="0">
                <a:solidFill>
                  <a:srgbClr val="000000"/>
                </a:solidFill>
                <a:latin typeface="Arial"/>
              </a:rPr>
              <a:t>ISS3 14%, High risk 15% </a:t>
            </a:r>
          </a:p>
        </p:txBody>
      </p:sp>
    </p:spTree>
    <p:extLst>
      <p:ext uri="{BB962C8B-B14F-4D97-AF65-F5344CB8AC3E}">
        <p14:creationId xmlns:p14="http://schemas.microsoft.com/office/powerpoint/2010/main" val="15178676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58C42-2214-A650-1A8B-85FA5A1EFB2F}"/>
              </a:ext>
            </a:extLst>
          </p:cNvPr>
          <p:cNvSpPr>
            <a:spLocks noGrp="1"/>
          </p:cNvSpPr>
          <p:nvPr>
            <p:ph type="title"/>
          </p:nvPr>
        </p:nvSpPr>
        <p:spPr/>
        <p:txBody>
          <a:bodyPr>
            <a:normAutofit fontScale="90000"/>
          </a:bodyPr>
          <a:lstStyle/>
          <a:p>
            <a:r>
              <a:rPr lang="en-US" sz="2400" dirty="0"/>
              <a:t>GRIFFIN Final Analysis: Response Rates</a:t>
            </a:r>
          </a:p>
        </p:txBody>
      </p:sp>
      <p:pic>
        <p:nvPicPr>
          <p:cNvPr id="5" name="Content Placeholder 4">
            <a:extLst>
              <a:ext uri="{FF2B5EF4-FFF2-40B4-BE49-F238E27FC236}">
                <a16:creationId xmlns:a16="http://schemas.microsoft.com/office/drawing/2014/main" id="{1F5481F5-11FB-996A-FBBA-32189CEF7C9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709020" y="240252"/>
            <a:ext cx="7257425" cy="3577604"/>
          </a:xfrm>
        </p:spPr>
      </p:pic>
      <p:sp>
        <p:nvSpPr>
          <p:cNvPr id="6" name="TextBox 5">
            <a:extLst>
              <a:ext uri="{FF2B5EF4-FFF2-40B4-BE49-F238E27FC236}">
                <a16:creationId xmlns:a16="http://schemas.microsoft.com/office/drawing/2014/main" id="{2B636B2F-BEAD-9212-0B1B-5D9A04427EED}"/>
              </a:ext>
            </a:extLst>
          </p:cNvPr>
          <p:cNvSpPr txBox="1"/>
          <p:nvPr/>
        </p:nvSpPr>
        <p:spPr>
          <a:xfrm>
            <a:off x="5998380" y="3943170"/>
            <a:ext cx="2599661" cy="346249"/>
          </a:xfrm>
          <a:prstGeom prst="rect">
            <a:avLst/>
          </a:prstGeom>
          <a:noFill/>
        </p:spPr>
        <p:txBody>
          <a:bodyPr wrap="square" rtlCol="0">
            <a:spAutoFit/>
          </a:bodyPr>
          <a:lstStyle/>
          <a:p>
            <a:r>
              <a:rPr lang="en-US" sz="825" dirty="0"/>
              <a:t>Voorhees PM, et al. </a:t>
            </a:r>
            <a:r>
              <a:rPr lang="en-US" sz="825" i="1" dirty="0"/>
              <a:t>Lancet </a:t>
            </a:r>
            <a:r>
              <a:rPr lang="en-US" sz="825" i="1" dirty="0" err="1"/>
              <a:t>Haematol</a:t>
            </a:r>
            <a:r>
              <a:rPr lang="en-US" sz="825" i="1" dirty="0"/>
              <a:t>.</a:t>
            </a:r>
            <a:r>
              <a:rPr lang="en-US" sz="825" dirty="0"/>
              <a:t> 2023;10:e825-837.</a:t>
            </a:r>
          </a:p>
        </p:txBody>
      </p:sp>
    </p:spTree>
    <p:extLst>
      <p:ext uri="{BB962C8B-B14F-4D97-AF65-F5344CB8AC3E}">
        <p14:creationId xmlns:p14="http://schemas.microsoft.com/office/powerpoint/2010/main" val="46549628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2FAB-E78C-150D-9799-25E34B7A9704}"/>
              </a:ext>
            </a:extLst>
          </p:cNvPr>
          <p:cNvSpPr>
            <a:spLocks noGrp="1"/>
          </p:cNvSpPr>
          <p:nvPr>
            <p:ph type="title"/>
          </p:nvPr>
        </p:nvSpPr>
        <p:spPr/>
        <p:txBody>
          <a:bodyPr>
            <a:normAutofit fontScale="90000"/>
          </a:bodyPr>
          <a:lstStyle/>
          <a:p>
            <a:r>
              <a:rPr lang="en-US" sz="2400" dirty="0"/>
              <a:t>GRIFFIN Final Analysis: PFS and OS</a:t>
            </a:r>
          </a:p>
        </p:txBody>
      </p:sp>
      <p:pic>
        <p:nvPicPr>
          <p:cNvPr id="5" name="Content Placeholder 4">
            <a:extLst>
              <a:ext uri="{FF2B5EF4-FFF2-40B4-BE49-F238E27FC236}">
                <a16:creationId xmlns:a16="http://schemas.microsoft.com/office/drawing/2014/main" id="{E5E4B733-6AD5-0587-584E-391678C9CCA9}"/>
              </a:ext>
            </a:extLst>
          </p:cNvPr>
          <p:cNvPicPr>
            <a:picLocks noGrp="1" noChangeAspect="1"/>
          </p:cNvPicPr>
          <p:nvPr>
            <p:ph idx="1"/>
          </p:nvPr>
        </p:nvPicPr>
        <p:blipFill>
          <a:blip r:embed="rId2"/>
          <a:stretch>
            <a:fillRect/>
          </a:stretch>
        </p:blipFill>
        <p:spPr>
          <a:xfrm>
            <a:off x="322454" y="793094"/>
            <a:ext cx="4067093" cy="2793916"/>
          </a:xfrm>
        </p:spPr>
      </p:pic>
      <p:pic>
        <p:nvPicPr>
          <p:cNvPr id="7" name="Picture 6">
            <a:extLst>
              <a:ext uri="{FF2B5EF4-FFF2-40B4-BE49-F238E27FC236}">
                <a16:creationId xmlns:a16="http://schemas.microsoft.com/office/drawing/2014/main" id="{9838E0F1-0B98-353C-7FD6-9E31F491C525}"/>
              </a:ext>
            </a:extLst>
          </p:cNvPr>
          <p:cNvPicPr>
            <a:picLocks noChangeAspect="1"/>
          </p:cNvPicPr>
          <p:nvPr/>
        </p:nvPicPr>
        <p:blipFill>
          <a:blip r:embed="rId3"/>
          <a:stretch>
            <a:fillRect/>
          </a:stretch>
        </p:blipFill>
        <p:spPr>
          <a:xfrm>
            <a:off x="4458017" y="749877"/>
            <a:ext cx="4000784" cy="2837132"/>
          </a:xfrm>
          <a:prstGeom prst="rect">
            <a:avLst/>
          </a:prstGeom>
        </p:spPr>
      </p:pic>
      <p:sp>
        <p:nvSpPr>
          <p:cNvPr id="8" name="TextBox 7">
            <a:extLst>
              <a:ext uri="{FF2B5EF4-FFF2-40B4-BE49-F238E27FC236}">
                <a16:creationId xmlns:a16="http://schemas.microsoft.com/office/drawing/2014/main" id="{9E3A61A4-9D2A-446F-74A6-CE103D601EEB}"/>
              </a:ext>
            </a:extLst>
          </p:cNvPr>
          <p:cNvSpPr txBox="1"/>
          <p:nvPr/>
        </p:nvSpPr>
        <p:spPr>
          <a:xfrm>
            <a:off x="701749" y="1509546"/>
            <a:ext cx="271130" cy="369332"/>
          </a:xfrm>
          <a:prstGeom prst="rect">
            <a:avLst/>
          </a:prstGeom>
          <a:solidFill>
            <a:schemeClr val="bg1"/>
          </a:solidFill>
        </p:spPr>
        <p:txBody>
          <a:bodyPr wrap="square" rtlCol="0">
            <a:spAutoFit/>
          </a:bodyPr>
          <a:lstStyle/>
          <a:p>
            <a:endParaRPr lang="en-US" sz="1800" dirty="0"/>
          </a:p>
        </p:txBody>
      </p:sp>
      <p:pic>
        <p:nvPicPr>
          <p:cNvPr id="9" name="Picture 8">
            <a:extLst>
              <a:ext uri="{FF2B5EF4-FFF2-40B4-BE49-F238E27FC236}">
                <a16:creationId xmlns:a16="http://schemas.microsoft.com/office/drawing/2014/main" id="{2EA260BB-9CE3-DA68-E7A5-C3BCA8394EA1}"/>
              </a:ext>
            </a:extLst>
          </p:cNvPr>
          <p:cNvPicPr>
            <a:picLocks noChangeAspect="1"/>
          </p:cNvPicPr>
          <p:nvPr/>
        </p:nvPicPr>
        <p:blipFill>
          <a:blip r:embed="rId4"/>
          <a:stretch>
            <a:fillRect/>
          </a:stretch>
        </p:blipFill>
        <p:spPr>
          <a:xfrm>
            <a:off x="4768841" y="1466329"/>
            <a:ext cx="274344" cy="274344"/>
          </a:xfrm>
          <a:prstGeom prst="rect">
            <a:avLst/>
          </a:prstGeom>
        </p:spPr>
      </p:pic>
      <p:sp>
        <p:nvSpPr>
          <p:cNvPr id="10" name="TextBox 9">
            <a:extLst>
              <a:ext uri="{FF2B5EF4-FFF2-40B4-BE49-F238E27FC236}">
                <a16:creationId xmlns:a16="http://schemas.microsoft.com/office/drawing/2014/main" id="{3EC6248B-7E04-510D-0DE8-E05BE859C40E}"/>
              </a:ext>
            </a:extLst>
          </p:cNvPr>
          <p:cNvSpPr txBox="1"/>
          <p:nvPr/>
        </p:nvSpPr>
        <p:spPr>
          <a:xfrm>
            <a:off x="1680497" y="354501"/>
            <a:ext cx="1850066" cy="253916"/>
          </a:xfrm>
          <a:prstGeom prst="rect">
            <a:avLst/>
          </a:prstGeom>
          <a:noFill/>
        </p:spPr>
        <p:txBody>
          <a:bodyPr wrap="square" rtlCol="0">
            <a:spAutoFit/>
          </a:bodyPr>
          <a:lstStyle/>
          <a:p>
            <a:pPr algn="ctr"/>
            <a:r>
              <a:rPr lang="en-US" sz="1050" b="1" dirty="0">
                <a:solidFill>
                  <a:srgbClr val="0070C0"/>
                </a:solidFill>
              </a:rPr>
              <a:t>Progression-Free Survival</a:t>
            </a:r>
          </a:p>
        </p:txBody>
      </p:sp>
      <p:sp>
        <p:nvSpPr>
          <p:cNvPr id="11" name="TextBox 10">
            <a:extLst>
              <a:ext uri="{FF2B5EF4-FFF2-40B4-BE49-F238E27FC236}">
                <a16:creationId xmlns:a16="http://schemas.microsoft.com/office/drawing/2014/main" id="{518DF949-DD6E-B978-7D5E-96EB6971DD19}"/>
              </a:ext>
            </a:extLst>
          </p:cNvPr>
          <p:cNvSpPr txBox="1"/>
          <p:nvPr/>
        </p:nvSpPr>
        <p:spPr>
          <a:xfrm>
            <a:off x="5813904" y="354501"/>
            <a:ext cx="1850066" cy="253916"/>
          </a:xfrm>
          <a:prstGeom prst="rect">
            <a:avLst/>
          </a:prstGeom>
          <a:noFill/>
        </p:spPr>
        <p:txBody>
          <a:bodyPr wrap="square" rtlCol="0">
            <a:spAutoFit/>
          </a:bodyPr>
          <a:lstStyle/>
          <a:p>
            <a:pPr algn="ctr"/>
            <a:r>
              <a:rPr lang="en-US" sz="1050" b="1" dirty="0">
                <a:solidFill>
                  <a:srgbClr val="0070C0"/>
                </a:solidFill>
              </a:rPr>
              <a:t>Overall Survival</a:t>
            </a:r>
          </a:p>
        </p:txBody>
      </p:sp>
      <p:sp>
        <p:nvSpPr>
          <p:cNvPr id="12" name="TextBox 11">
            <a:extLst>
              <a:ext uri="{FF2B5EF4-FFF2-40B4-BE49-F238E27FC236}">
                <a16:creationId xmlns:a16="http://schemas.microsoft.com/office/drawing/2014/main" id="{0BE00EED-D7BD-3E45-792E-BB82589070FC}"/>
              </a:ext>
            </a:extLst>
          </p:cNvPr>
          <p:cNvSpPr txBox="1"/>
          <p:nvPr/>
        </p:nvSpPr>
        <p:spPr>
          <a:xfrm>
            <a:off x="5649724" y="3893348"/>
            <a:ext cx="2599661" cy="346249"/>
          </a:xfrm>
          <a:prstGeom prst="rect">
            <a:avLst/>
          </a:prstGeom>
          <a:noFill/>
        </p:spPr>
        <p:txBody>
          <a:bodyPr wrap="square" rtlCol="0">
            <a:spAutoFit/>
          </a:bodyPr>
          <a:lstStyle/>
          <a:p>
            <a:r>
              <a:rPr lang="en-US" sz="825" dirty="0"/>
              <a:t>Voorhees PM, et al. </a:t>
            </a:r>
            <a:r>
              <a:rPr lang="en-US" sz="825" i="1" dirty="0"/>
              <a:t>Lancet </a:t>
            </a:r>
            <a:r>
              <a:rPr lang="en-US" sz="825" i="1" dirty="0" err="1"/>
              <a:t>Haematol</a:t>
            </a:r>
            <a:r>
              <a:rPr lang="en-US" sz="825" i="1" dirty="0"/>
              <a:t>.</a:t>
            </a:r>
            <a:r>
              <a:rPr lang="en-US" sz="825" dirty="0"/>
              <a:t> 2023;10:e825-837.</a:t>
            </a:r>
          </a:p>
        </p:txBody>
      </p:sp>
    </p:spTree>
    <p:extLst>
      <p:ext uri="{BB962C8B-B14F-4D97-AF65-F5344CB8AC3E}">
        <p14:creationId xmlns:p14="http://schemas.microsoft.com/office/powerpoint/2010/main" val="3592040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patient with a number of patients&#10;&#10;Description automatically generated with medium confidence">
            <a:extLst>
              <a:ext uri="{FF2B5EF4-FFF2-40B4-BE49-F238E27FC236}">
                <a16:creationId xmlns:a16="http://schemas.microsoft.com/office/drawing/2014/main" id="{195DA57E-F855-11DD-9097-FB6D73890B99}"/>
              </a:ext>
            </a:extLst>
          </p:cNvPr>
          <p:cNvPicPr>
            <a:picLocks noGrp="1" noChangeAspect="1"/>
          </p:cNvPicPr>
          <p:nvPr>
            <p:ph sz="half" idx="1"/>
          </p:nvPr>
        </p:nvPicPr>
        <p:blipFill>
          <a:blip r:embed="rId2"/>
          <a:stretch>
            <a:fillRect/>
          </a:stretch>
        </p:blipFill>
        <p:spPr>
          <a:xfrm>
            <a:off x="1095021" y="1296494"/>
            <a:ext cx="6942667" cy="3049765"/>
          </a:xfrm>
        </p:spPr>
      </p:pic>
      <p:sp>
        <p:nvSpPr>
          <p:cNvPr id="4" name="Title 3">
            <a:extLst>
              <a:ext uri="{FF2B5EF4-FFF2-40B4-BE49-F238E27FC236}">
                <a16:creationId xmlns:a16="http://schemas.microsoft.com/office/drawing/2014/main" id="{7AF51D3B-0977-33E7-AD8D-AD13609D4E38}"/>
              </a:ext>
            </a:extLst>
          </p:cNvPr>
          <p:cNvSpPr>
            <a:spLocks noGrp="1"/>
          </p:cNvSpPr>
          <p:nvPr>
            <p:ph type="title"/>
          </p:nvPr>
        </p:nvSpPr>
        <p:spPr/>
        <p:txBody>
          <a:bodyPr/>
          <a:lstStyle/>
          <a:p>
            <a:r>
              <a:rPr lang="en-US" b="1" dirty="0"/>
              <a:t>Progression free survival for BCL2i naïve and experienced patients</a:t>
            </a:r>
          </a:p>
        </p:txBody>
      </p:sp>
      <p:sp>
        <p:nvSpPr>
          <p:cNvPr id="7" name="TextBox 6">
            <a:extLst>
              <a:ext uri="{FF2B5EF4-FFF2-40B4-BE49-F238E27FC236}">
                <a16:creationId xmlns:a16="http://schemas.microsoft.com/office/drawing/2014/main" id="{841A5E1A-02E6-5EFD-DACE-18B97A748DC9}"/>
              </a:ext>
            </a:extLst>
          </p:cNvPr>
          <p:cNvSpPr txBox="1"/>
          <p:nvPr/>
        </p:nvSpPr>
        <p:spPr>
          <a:xfrm>
            <a:off x="0" y="4130815"/>
            <a:ext cx="4612104" cy="215444"/>
          </a:xfrm>
          <a:prstGeom prst="rect">
            <a:avLst/>
          </a:prstGeom>
          <a:noFill/>
        </p:spPr>
        <p:txBody>
          <a:bodyPr wrap="square">
            <a:spAutoFit/>
          </a:bodyPr>
          <a:lstStyle/>
          <a:p>
            <a:r>
              <a:rPr lang="en-US" sz="800" dirty="0" err="1"/>
              <a:t>Woyach</a:t>
            </a:r>
            <a:r>
              <a:rPr lang="en-US" sz="800" dirty="0"/>
              <a:t>, J. et al. ASH 2023. Abstract 325</a:t>
            </a:r>
          </a:p>
        </p:txBody>
      </p:sp>
    </p:spTree>
    <p:extLst>
      <p:ext uri="{BB962C8B-B14F-4D97-AF65-F5344CB8AC3E}">
        <p14:creationId xmlns:p14="http://schemas.microsoft.com/office/powerpoint/2010/main" val="5692321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5D61C-4653-46C3-8CA6-07EE56338732}"/>
              </a:ext>
            </a:extLst>
          </p:cNvPr>
          <p:cNvSpPr>
            <a:spLocks noGrp="1"/>
          </p:cNvSpPr>
          <p:nvPr>
            <p:ph type="title"/>
          </p:nvPr>
        </p:nvSpPr>
        <p:spPr/>
        <p:txBody>
          <a:bodyPr>
            <a:normAutofit fontScale="90000"/>
          </a:bodyPr>
          <a:lstStyle/>
          <a:p>
            <a:endParaRPr lang="en-US"/>
          </a:p>
        </p:txBody>
      </p:sp>
      <p:pic>
        <p:nvPicPr>
          <p:cNvPr id="1026" name="Picture 2" descr="https://media.springernature.com/lw685/springer-static/image/art%3A10.1038%2Fs41408-024-01030-w/MediaObjects/41408_2024_1030_Figa_HTML.png">
            <a:extLst>
              <a:ext uri="{FF2B5EF4-FFF2-40B4-BE49-F238E27FC236}">
                <a16:creationId xmlns:a16="http://schemas.microsoft.com/office/drawing/2014/main" id="{33981FB6-4409-40B1-8362-112893A29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929" y="240252"/>
            <a:ext cx="7251663" cy="4022820"/>
          </a:xfrm>
          <a:prstGeom prst="rect">
            <a:avLst/>
          </a:prstGeom>
          <a:noFill/>
          <a:extLst>
            <a:ext uri="{909E8E84-426E-40DD-AFC4-6F175D3DCCD1}">
              <a14:hiddenFill xmlns:a14="http://schemas.microsoft.com/office/drawing/2010/main">
                <a:solidFill>
                  <a:srgbClr val="FFFFFF"/>
                </a:solidFill>
              </a14:hiddenFill>
            </a:ext>
          </a:extLst>
        </p:spPr>
      </p:pic>
      <p:sp>
        <p:nvSpPr>
          <p:cNvPr id="6" name="Frame 5">
            <a:extLst>
              <a:ext uri="{FF2B5EF4-FFF2-40B4-BE49-F238E27FC236}">
                <a16:creationId xmlns:a16="http://schemas.microsoft.com/office/drawing/2014/main" id="{4EB393D0-780D-464C-A76F-B8CAC0938278}"/>
              </a:ext>
            </a:extLst>
          </p:cNvPr>
          <p:cNvSpPr/>
          <p:nvPr/>
        </p:nvSpPr>
        <p:spPr bwMode="auto">
          <a:xfrm>
            <a:off x="3857193" y="1745699"/>
            <a:ext cx="585598" cy="192432"/>
          </a:xfrm>
          <a:prstGeom prst="frame">
            <a:avLst>
              <a:gd name="adj1" fmla="val 1876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Frame 6">
            <a:extLst>
              <a:ext uri="{FF2B5EF4-FFF2-40B4-BE49-F238E27FC236}">
                <a16:creationId xmlns:a16="http://schemas.microsoft.com/office/drawing/2014/main" id="{D11A81BB-A076-4BE6-B7D9-5C004ADAED3D}"/>
              </a:ext>
            </a:extLst>
          </p:cNvPr>
          <p:cNvSpPr/>
          <p:nvPr/>
        </p:nvSpPr>
        <p:spPr bwMode="auto">
          <a:xfrm>
            <a:off x="7307912" y="1553267"/>
            <a:ext cx="585598" cy="192432"/>
          </a:xfrm>
          <a:prstGeom prst="frame">
            <a:avLst>
              <a:gd name="adj1" fmla="val 1876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8905023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9E6DE7E-78A4-E8EA-0638-27E744F6FD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6413" y="734485"/>
            <a:ext cx="7082690" cy="3561565"/>
          </a:xfrm>
        </p:spPr>
      </p:pic>
      <p:sp>
        <p:nvSpPr>
          <p:cNvPr id="6" name="Title 5">
            <a:extLst>
              <a:ext uri="{FF2B5EF4-FFF2-40B4-BE49-F238E27FC236}">
                <a16:creationId xmlns:a16="http://schemas.microsoft.com/office/drawing/2014/main" id="{A0CF2A7E-0D33-6EC2-8643-86E797183674}"/>
              </a:ext>
            </a:extLst>
          </p:cNvPr>
          <p:cNvSpPr>
            <a:spLocks noGrp="1"/>
          </p:cNvSpPr>
          <p:nvPr>
            <p:ph type="title"/>
          </p:nvPr>
        </p:nvSpPr>
        <p:spPr/>
        <p:txBody>
          <a:bodyPr>
            <a:normAutofit fontScale="90000"/>
          </a:bodyPr>
          <a:lstStyle/>
          <a:p>
            <a:endParaRPr lang="en-US"/>
          </a:p>
        </p:txBody>
      </p:sp>
      <p:sp>
        <p:nvSpPr>
          <p:cNvPr id="8" name="Title 1">
            <a:extLst>
              <a:ext uri="{FF2B5EF4-FFF2-40B4-BE49-F238E27FC236}">
                <a16:creationId xmlns:a16="http://schemas.microsoft.com/office/drawing/2014/main" id="{49307029-8309-F3E8-2B62-8928F31CEA1B}"/>
              </a:ext>
            </a:extLst>
          </p:cNvPr>
          <p:cNvSpPr txBox="1">
            <a:spLocks/>
          </p:cNvSpPr>
          <p:nvPr/>
        </p:nvSpPr>
        <p:spPr>
          <a:xfrm>
            <a:off x="-89452" y="130668"/>
            <a:ext cx="9240526" cy="658368"/>
          </a:xfrm>
        </p:spPr>
        <p:txBody>
          <a:bodyPr lIns="91440">
            <a:normAutofit/>
          </a:bodyPr>
          <a:lstStyle>
            <a:lvl1pPr algn="ctr" rtl="0" eaLnBrk="1" fontAlgn="base" hangingPunct="1">
              <a:spcBef>
                <a:spcPct val="0"/>
              </a:spcBef>
              <a:spcAft>
                <a:spcPct val="0"/>
              </a:spcAft>
              <a:defRPr sz="30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3200" kern="0" dirty="0">
                <a:solidFill>
                  <a:schemeClr val="tx1"/>
                </a:solidFill>
              </a:rPr>
              <a:t>Phase 3 PERSEUS Trial</a:t>
            </a:r>
          </a:p>
        </p:txBody>
      </p:sp>
      <p:sp>
        <p:nvSpPr>
          <p:cNvPr id="9" name="TextBox 8">
            <a:extLst>
              <a:ext uri="{FF2B5EF4-FFF2-40B4-BE49-F238E27FC236}">
                <a16:creationId xmlns:a16="http://schemas.microsoft.com/office/drawing/2014/main" id="{4BBF1948-B376-B58C-6F90-39969021F436}"/>
              </a:ext>
            </a:extLst>
          </p:cNvPr>
          <p:cNvSpPr txBox="1"/>
          <p:nvPr/>
        </p:nvSpPr>
        <p:spPr>
          <a:xfrm>
            <a:off x="6607132" y="4076759"/>
            <a:ext cx="2543941" cy="219291"/>
          </a:xfrm>
          <a:prstGeom prst="rect">
            <a:avLst/>
          </a:prstGeom>
          <a:noFill/>
        </p:spPr>
        <p:txBody>
          <a:bodyPr wrap="square" rtlCol="0">
            <a:spAutoFit/>
          </a:bodyPr>
          <a:lstStyle/>
          <a:p>
            <a:r>
              <a:rPr lang="en-US" sz="825" dirty="0" err="1"/>
              <a:t>Sonneveld</a:t>
            </a:r>
            <a:r>
              <a:rPr lang="en-US" sz="825" dirty="0"/>
              <a:t> P, et al. </a:t>
            </a:r>
            <a:r>
              <a:rPr lang="en-US" sz="825" i="1" dirty="0"/>
              <a:t>N Eng J Med.</a:t>
            </a:r>
            <a:r>
              <a:rPr lang="en-US" sz="825" dirty="0"/>
              <a:t> 2023; </a:t>
            </a:r>
          </a:p>
        </p:txBody>
      </p:sp>
    </p:spTree>
    <p:extLst>
      <p:ext uri="{BB962C8B-B14F-4D97-AF65-F5344CB8AC3E}">
        <p14:creationId xmlns:p14="http://schemas.microsoft.com/office/powerpoint/2010/main" val="61255174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C783B-9B33-8D58-998E-8525A2EDC149}"/>
              </a:ext>
            </a:extLst>
          </p:cNvPr>
          <p:cNvSpPr>
            <a:spLocks noGrp="1"/>
          </p:cNvSpPr>
          <p:nvPr>
            <p:ph type="title"/>
          </p:nvPr>
        </p:nvSpPr>
        <p:spPr/>
        <p:txBody>
          <a:bodyPr>
            <a:normAutofit fontScale="90000"/>
          </a:bodyPr>
          <a:lstStyle/>
          <a:p>
            <a:r>
              <a:rPr lang="en-US" sz="2400" dirty="0"/>
              <a:t>PERSEUS: PFS in Transplant-Eligible NDMM</a:t>
            </a:r>
          </a:p>
        </p:txBody>
      </p:sp>
      <p:pic>
        <p:nvPicPr>
          <p:cNvPr id="5" name="Content Placeholder 4">
            <a:extLst>
              <a:ext uri="{FF2B5EF4-FFF2-40B4-BE49-F238E27FC236}">
                <a16:creationId xmlns:a16="http://schemas.microsoft.com/office/drawing/2014/main" id="{F8959122-C71D-168B-52A0-B4EE592962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0260" y="887216"/>
            <a:ext cx="4628945" cy="3058628"/>
          </a:xfrm>
          <a:prstGeom prst="rect">
            <a:avLst/>
          </a:prstGeom>
          <a:ln w="38100" cap="sq">
            <a:solidFill>
              <a:srgbClr val="0070C0"/>
            </a:solidFill>
            <a:prstDash val="solid"/>
            <a:miter lim="800000"/>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18DFE936-A2DC-702B-A399-1999FB0F355B}"/>
              </a:ext>
            </a:extLst>
          </p:cNvPr>
          <p:cNvSpPr txBox="1"/>
          <p:nvPr/>
        </p:nvSpPr>
        <p:spPr>
          <a:xfrm>
            <a:off x="6607132" y="4076759"/>
            <a:ext cx="2543941" cy="219291"/>
          </a:xfrm>
          <a:prstGeom prst="rect">
            <a:avLst/>
          </a:prstGeom>
          <a:noFill/>
        </p:spPr>
        <p:txBody>
          <a:bodyPr wrap="square" rtlCol="0">
            <a:spAutoFit/>
          </a:bodyPr>
          <a:lstStyle/>
          <a:p>
            <a:r>
              <a:rPr lang="en-US" sz="825" dirty="0" err="1"/>
              <a:t>Sonneveld</a:t>
            </a:r>
            <a:r>
              <a:rPr lang="en-US" sz="825" dirty="0"/>
              <a:t> P, et al. </a:t>
            </a:r>
            <a:r>
              <a:rPr lang="en-US" sz="825" i="1" dirty="0"/>
              <a:t>N Eng J Med.</a:t>
            </a:r>
            <a:r>
              <a:rPr lang="en-US" sz="825" dirty="0"/>
              <a:t> 2023; </a:t>
            </a:r>
          </a:p>
        </p:txBody>
      </p:sp>
      <p:pic>
        <p:nvPicPr>
          <p:cNvPr id="6" name="Content Placeholder 4">
            <a:extLst>
              <a:ext uri="{FF2B5EF4-FFF2-40B4-BE49-F238E27FC236}">
                <a16:creationId xmlns:a16="http://schemas.microsoft.com/office/drawing/2014/main" id="{0D2D7A3E-E8A1-AB3E-9CCF-79E91FC2C05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Lst>
          </a:blip>
          <a:srcRect l="-2927" t="6704" r="52150" b="-6704"/>
          <a:stretch/>
        </p:blipFill>
        <p:spPr bwMode="auto">
          <a:xfrm>
            <a:off x="5209321" y="887216"/>
            <a:ext cx="3524419" cy="3058628"/>
          </a:xfrm>
          <a:prstGeom prst="rect">
            <a:avLst/>
          </a:prstGeom>
          <a:noFill/>
          <a:ln w="38100">
            <a:solidFill>
              <a:srgbClr val="0070C0"/>
            </a:solidFill>
          </a:ln>
          <a:effectLst>
            <a:outerShdw blurRad="50800" dist="38100" dir="2700000" algn="tl" rotWithShape="0">
              <a:prstClr val="black">
                <a:alpha val="40000"/>
              </a:prst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546A181A-BA30-4820-0A44-1DFBA8EA6F9A}"/>
              </a:ext>
            </a:extLst>
          </p:cNvPr>
          <p:cNvSpPr txBox="1">
            <a:spLocks/>
          </p:cNvSpPr>
          <p:nvPr/>
        </p:nvSpPr>
        <p:spPr>
          <a:xfrm>
            <a:off x="-352091" y="130668"/>
            <a:ext cx="10033687" cy="658368"/>
          </a:xfrm>
        </p:spPr>
        <p:txBody>
          <a:bodyPr lIns="91440">
            <a:normAutofit/>
          </a:bodyPr>
          <a:lstStyle>
            <a:lvl1pPr algn="ctr" rtl="0" eaLnBrk="1" fontAlgn="base" hangingPunct="1">
              <a:spcBef>
                <a:spcPct val="0"/>
              </a:spcBef>
              <a:spcAft>
                <a:spcPct val="0"/>
              </a:spcAft>
              <a:defRPr sz="30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3200" kern="0" dirty="0">
                <a:solidFill>
                  <a:schemeClr val="tx1"/>
                </a:solidFill>
              </a:rPr>
              <a:t>Phase 3 PERSEUS Trial: Efficacy</a:t>
            </a:r>
          </a:p>
        </p:txBody>
      </p:sp>
    </p:spTree>
    <p:extLst>
      <p:ext uri="{BB962C8B-B14F-4D97-AF65-F5344CB8AC3E}">
        <p14:creationId xmlns:p14="http://schemas.microsoft.com/office/powerpoint/2010/main" val="26317897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90A4-CF79-B7C0-4B11-59FEDE22EFFE}"/>
              </a:ext>
            </a:extLst>
          </p:cNvPr>
          <p:cNvSpPr>
            <a:spLocks noGrp="1"/>
          </p:cNvSpPr>
          <p:nvPr>
            <p:ph type="title"/>
          </p:nvPr>
        </p:nvSpPr>
        <p:spPr>
          <a:xfrm>
            <a:off x="308610" y="311896"/>
            <a:ext cx="7865169" cy="493776"/>
          </a:xfrm>
        </p:spPr>
        <p:txBody>
          <a:bodyPr>
            <a:normAutofit fontScale="90000"/>
          </a:bodyPr>
          <a:lstStyle/>
          <a:p>
            <a:r>
              <a:rPr lang="en-US" sz="2400" dirty="0">
                <a:solidFill>
                  <a:schemeClr val="tx1"/>
                </a:solidFill>
              </a:rPr>
              <a:t>PERSEUS: Overall and Sustained MRD-Negativity Rates</a:t>
            </a:r>
          </a:p>
        </p:txBody>
      </p:sp>
      <p:pic>
        <p:nvPicPr>
          <p:cNvPr id="5" name="Content Placeholder 4">
            <a:extLst>
              <a:ext uri="{FF2B5EF4-FFF2-40B4-BE49-F238E27FC236}">
                <a16:creationId xmlns:a16="http://schemas.microsoft.com/office/drawing/2014/main" id="{3C10A244-9429-4958-2C3A-B1190D38EB6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10994" y="911624"/>
            <a:ext cx="8267988" cy="3092339"/>
          </a:xfrm>
        </p:spPr>
      </p:pic>
      <p:sp>
        <p:nvSpPr>
          <p:cNvPr id="4" name="TextBox 3">
            <a:extLst>
              <a:ext uri="{FF2B5EF4-FFF2-40B4-BE49-F238E27FC236}">
                <a16:creationId xmlns:a16="http://schemas.microsoft.com/office/drawing/2014/main" id="{0D9D61AE-CDF1-7249-5A50-F4BE27545D0E}"/>
              </a:ext>
            </a:extLst>
          </p:cNvPr>
          <p:cNvSpPr txBox="1"/>
          <p:nvPr/>
        </p:nvSpPr>
        <p:spPr>
          <a:xfrm>
            <a:off x="5154562" y="4709644"/>
            <a:ext cx="3163529" cy="346249"/>
          </a:xfrm>
          <a:prstGeom prst="rect">
            <a:avLst/>
          </a:prstGeom>
          <a:noFill/>
        </p:spPr>
        <p:txBody>
          <a:bodyPr wrap="square" rtlCol="0">
            <a:spAutoFit/>
          </a:bodyPr>
          <a:lstStyle/>
          <a:p>
            <a:r>
              <a:rPr lang="en-US" sz="825" dirty="0" err="1"/>
              <a:t>Sonneveld</a:t>
            </a:r>
            <a:r>
              <a:rPr lang="en-US" sz="825" dirty="0"/>
              <a:t> P, et al. </a:t>
            </a:r>
            <a:r>
              <a:rPr lang="en-US" sz="825" i="1" dirty="0"/>
              <a:t>N Eng J Med.</a:t>
            </a:r>
            <a:r>
              <a:rPr lang="en-US" sz="825" dirty="0"/>
              <a:t> 2023; DOI: 10.1056/NEJMoa2312054 </a:t>
            </a:r>
          </a:p>
        </p:txBody>
      </p:sp>
    </p:spTree>
    <p:extLst>
      <p:ext uri="{BB962C8B-B14F-4D97-AF65-F5344CB8AC3E}">
        <p14:creationId xmlns:p14="http://schemas.microsoft.com/office/powerpoint/2010/main" val="13807499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C645-DA92-052C-DA48-3B4E379F37E5}"/>
              </a:ext>
            </a:extLst>
          </p:cNvPr>
          <p:cNvSpPr>
            <a:spLocks noGrp="1"/>
          </p:cNvSpPr>
          <p:nvPr>
            <p:ph type="title"/>
          </p:nvPr>
        </p:nvSpPr>
        <p:spPr>
          <a:xfrm>
            <a:off x="276712" y="481644"/>
            <a:ext cx="7525265" cy="493776"/>
          </a:xfrm>
        </p:spPr>
        <p:txBody>
          <a:bodyPr>
            <a:normAutofit/>
          </a:bodyPr>
          <a:lstStyle/>
          <a:p>
            <a:r>
              <a:rPr lang="en-US" sz="2400" dirty="0"/>
              <a:t>PERSEUS: Outcomes and Subgroup Analysis</a:t>
            </a:r>
          </a:p>
        </p:txBody>
      </p:sp>
      <p:pic>
        <p:nvPicPr>
          <p:cNvPr id="4" name="Picture 3">
            <a:extLst>
              <a:ext uri="{FF2B5EF4-FFF2-40B4-BE49-F238E27FC236}">
                <a16:creationId xmlns:a16="http://schemas.microsoft.com/office/drawing/2014/main" id="{19F971F5-916F-7324-2325-F64FA8824345}"/>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91689" y="728531"/>
            <a:ext cx="4976295" cy="3460305"/>
          </a:xfrm>
          <a:prstGeom prst="rect">
            <a:avLst/>
          </a:prstGeom>
          <a:ln w="34925">
            <a:solidFill>
              <a:srgbClr val="0070C0"/>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0DFA240B-EC2D-B722-EA59-7ACBC12D73CC}"/>
              </a:ext>
            </a:extLst>
          </p:cNvPr>
          <p:cNvSpPr txBox="1"/>
          <p:nvPr/>
        </p:nvSpPr>
        <p:spPr>
          <a:xfrm>
            <a:off x="3698409" y="4556973"/>
            <a:ext cx="2543941" cy="219291"/>
          </a:xfrm>
          <a:prstGeom prst="rect">
            <a:avLst/>
          </a:prstGeom>
          <a:noFill/>
        </p:spPr>
        <p:txBody>
          <a:bodyPr wrap="square" rtlCol="0">
            <a:spAutoFit/>
          </a:bodyPr>
          <a:lstStyle/>
          <a:p>
            <a:r>
              <a:rPr lang="en-US" sz="825" dirty="0" err="1"/>
              <a:t>Sonneveld</a:t>
            </a:r>
            <a:r>
              <a:rPr lang="en-US" sz="825" dirty="0"/>
              <a:t> P, et al. </a:t>
            </a:r>
            <a:r>
              <a:rPr lang="en-US" sz="825" i="1" dirty="0"/>
              <a:t>N Eng J Med.</a:t>
            </a:r>
            <a:r>
              <a:rPr lang="en-US" sz="825" dirty="0"/>
              <a:t> 2023; </a:t>
            </a:r>
          </a:p>
        </p:txBody>
      </p:sp>
      <p:sp>
        <p:nvSpPr>
          <p:cNvPr id="9" name="Title 1">
            <a:extLst>
              <a:ext uri="{FF2B5EF4-FFF2-40B4-BE49-F238E27FC236}">
                <a16:creationId xmlns:a16="http://schemas.microsoft.com/office/drawing/2014/main" id="{50F6F321-1C61-6F3A-C27B-9E8F89834FFC}"/>
              </a:ext>
            </a:extLst>
          </p:cNvPr>
          <p:cNvSpPr txBox="1">
            <a:spLocks/>
          </p:cNvSpPr>
          <p:nvPr/>
        </p:nvSpPr>
        <p:spPr>
          <a:xfrm>
            <a:off x="106759" y="172773"/>
            <a:ext cx="9044313" cy="493776"/>
          </a:xfrm>
        </p:spPr>
        <p:txBody>
          <a:bodyPr lIns="91440">
            <a:normAutofit fontScale="97500"/>
          </a:bodyPr>
          <a:lstStyle>
            <a:lvl1pPr algn="ctr" rtl="0" eaLnBrk="1" fontAlgn="base" hangingPunct="1">
              <a:spcBef>
                <a:spcPct val="0"/>
              </a:spcBef>
              <a:spcAft>
                <a:spcPct val="0"/>
              </a:spcAft>
              <a:defRPr sz="30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sz="2400" kern="0" dirty="0">
                <a:solidFill>
                  <a:schemeClr val="tx1"/>
                </a:solidFill>
              </a:rPr>
              <a:t>PERSEUS:  Who benefits?  	 	Safety Considerations </a:t>
            </a:r>
          </a:p>
        </p:txBody>
      </p:sp>
      <p:pic>
        <p:nvPicPr>
          <p:cNvPr id="10" name="Content Placeholder 4">
            <a:extLst>
              <a:ext uri="{FF2B5EF4-FFF2-40B4-BE49-F238E27FC236}">
                <a16:creationId xmlns:a16="http://schemas.microsoft.com/office/drawing/2014/main" id="{A3B9A31D-2A08-24F1-D1A5-435380CBB451}"/>
              </a:ext>
            </a:extLst>
          </p:cNvPr>
          <p:cNvPicPr>
            <a:picLocks noGrp="1" noChangeAspect="1"/>
          </p:cNvPicPr>
          <p:nvPr>
            <p:ph idx="1"/>
          </p:nvPr>
        </p:nvPicPr>
        <p:blipFill>
          <a:blip r:embed="rId5"/>
          <a:stretch>
            <a:fillRect/>
          </a:stretch>
        </p:blipFill>
        <p:spPr>
          <a:xfrm>
            <a:off x="5337938" y="718669"/>
            <a:ext cx="3614374" cy="3470167"/>
          </a:xfrm>
          <a:ln w="34925">
            <a:solidFill>
              <a:srgbClr val="0070C0"/>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22D64A54-1F29-4496-A866-BA50AA27596C}"/>
              </a:ext>
            </a:extLst>
          </p:cNvPr>
          <p:cNvSpPr/>
          <p:nvPr/>
        </p:nvSpPr>
        <p:spPr>
          <a:xfrm>
            <a:off x="6172097" y="1272530"/>
            <a:ext cx="304892" cy="461665"/>
          </a:xfrm>
          <a:prstGeom prst="rect">
            <a:avLst/>
          </a:prstGeom>
        </p:spPr>
        <p:txBody>
          <a:bodyPr wrap="none">
            <a:spAutoFit/>
          </a:bodyPr>
          <a:lstStyle/>
          <a:p>
            <a:r>
              <a:rPr lang="en-US" kern="0" dirty="0">
                <a:solidFill>
                  <a:srgbClr val="FF0000"/>
                </a:solidFill>
              </a:rPr>
              <a:t>*</a:t>
            </a:r>
            <a:endParaRPr lang="en-US" dirty="0"/>
          </a:p>
        </p:txBody>
      </p:sp>
      <p:sp>
        <p:nvSpPr>
          <p:cNvPr id="13" name="Rectangle 12">
            <a:extLst>
              <a:ext uri="{FF2B5EF4-FFF2-40B4-BE49-F238E27FC236}">
                <a16:creationId xmlns:a16="http://schemas.microsoft.com/office/drawing/2014/main" id="{205BCE53-6D5A-47A3-B071-70C7E87BCFE5}"/>
              </a:ext>
            </a:extLst>
          </p:cNvPr>
          <p:cNvSpPr/>
          <p:nvPr/>
        </p:nvSpPr>
        <p:spPr>
          <a:xfrm>
            <a:off x="5779967" y="3346197"/>
            <a:ext cx="304892" cy="461665"/>
          </a:xfrm>
          <a:prstGeom prst="rect">
            <a:avLst/>
          </a:prstGeom>
        </p:spPr>
        <p:txBody>
          <a:bodyPr wrap="none">
            <a:spAutoFit/>
          </a:bodyPr>
          <a:lstStyle/>
          <a:p>
            <a:r>
              <a:rPr lang="en-US" kern="0" dirty="0">
                <a:solidFill>
                  <a:srgbClr val="FF0000"/>
                </a:solidFill>
              </a:rPr>
              <a:t>*</a:t>
            </a:r>
            <a:endParaRPr lang="en-US" dirty="0"/>
          </a:p>
        </p:txBody>
      </p:sp>
    </p:spTree>
    <p:extLst>
      <p:ext uri="{BB962C8B-B14F-4D97-AF65-F5344CB8AC3E}">
        <p14:creationId xmlns:p14="http://schemas.microsoft.com/office/powerpoint/2010/main" val="12468414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BEA4-FD6E-506D-9CB0-1A5B07149A3F}"/>
              </a:ext>
            </a:extLst>
          </p:cNvPr>
          <p:cNvSpPr>
            <a:spLocks noGrp="1"/>
          </p:cNvSpPr>
          <p:nvPr>
            <p:ph type="title"/>
          </p:nvPr>
        </p:nvSpPr>
        <p:spPr/>
        <p:txBody>
          <a:bodyPr>
            <a:normAutofit fontScale="90000"/>
          </a:bodyPr>
          <a:lstStyle/>
          <a:p>
            <a:r>
              <a:rPr lang="en-US" sz="2400" dirty="0">
                <a:solidFill>
                  <a:schemeClr val="tx1"/>
                </a:solidFill>
              </a:rPr>
              <a:t>Phase 3 </a:t>
            </a:r>
            <a:r>
              <a:rPr lang="en-US" sz="2400" dirty="0" err="1">
                <a:solidFill>
                  <a:schemeClr val="tx1"/>
                </a:solidFill>
              </a:rPr>
              <a:t>IsKia</a:t>
            </a:r>
            <a:r>
              <a:rPr lang="en-US" sz="2400" dirty="0">
                <a:solidFill>
                  <a:schemeClr val="tx1"/>
                </a:solidFill>
              </a:rPr>
              <a:t> Trial: Study Design</a:t>
            </a:r>
          </a:p>
        </p:txBody>
      </p:sp>
      <p:pic>
        <p:nvPicPr>
          <p:cNvPr id="5" name="Content Placeholder 4">
            <a:extLst>
              <a:ext uri="{FF2B5EF4-FFF2-40B4-BE49-F238E27FC236}">
                <a16:creationId xmlns:a16="http://schemas.microsoft.com/office/drawing/2014/main" id="{CF8C9F04-29F0-DFFE-6103-6CFC8E27B73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51132" y="919439"/>
            <a:ext cx="8040420" cy="3270093"/>
          </a:xfrm>
        </p:spPr>
      </p:pic>
      <p:sp>
        <p:nvSpPr>
          <p:cNvPr id="6" name="TextBox 5">
            <a:extLst>
              <a:ext uri="{FF2B5EF4-FFF2-40B4-BE49-F238E27FC236}">
                <a16:creationId xmlns:a16="http://schemas.microsoft.com/office/drawing/2014/main" id="{406D5E68-DB9C-B058-76BB-A0809B3ABB87}"/>
              </a:ext>
            </a:extLst>
          </p:cNvPr>
          <p:cNvSpPr txBox="1"/>
          <p:nvPr/>
        </p:nvSpPr>
        <p:spPr>
          <a:xfrm>
            <a:off x="6105746" y="4119178"/>
            <a:ext cx="3038254" cy="219291"/>
          </a:xfrm>
          <a:prstGeom prst="rect">
            <a:avLst/>
          </a:prstGeom>
          <a:noFill/>
        </p:spPr>
        <p:txBody>
          <a:bodyPr wrap="square" rtlCol="0">
            <a:spAutoFit/>
          </a:bodyPr>
          <a:lstStyle/>
          <a:p>
            <a:r>
              <a:rPr lang="en-US" sz="825" dirty="0"/>
              <a:t>Gay F, et al. </a:t>
            </a:r>
            <a:r>
              <a:rPr lang="en-US" sz="825" i="1" dirty="0"/>
              <a:t>Blood.</a:t>
            </a:r>
            <a:r>
              <a:rPr lang="en-US" sz="825" dirty="0"/>
              <a:t> 2023; 142(Supple 1):LBA4.</a:t>
            </a:r>
          </a:p>
        </p:txBody>
      </p:sp>
    </p:spTree>
    <p:extLst>
      <p:ext uri="{BB962C8B-B14F-4D97-AF65-F5344CB8AC3E}">
        <p14:creationId xmlns:p14="http://schemas.microsoft.com/office/powerpoint/2010/main" val="28003099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AB74E-9015-F5A3-A0E4-F6214A2C0A3B}"/>
              </a:ext>
            </a:extLst>
          </p:cNvPr>
          <p:cNvSpPr>
            <a:spLocks noGrp="1"/>
          </p:cNvSpPr>
          <p:nvPr>
            <p:ph type="title"/>
          </p:nvPr>
        </p:nvSpPr>
        <p:spPr>
          <a:xfrm>
            <a:off x="308610" y="457720"/>
            <a:ext cx="7525265" cy="493776"/>
          </a:xfrm>
        </p:spPr>
        <p:txBody>
          <a:bodyPr>
            <a:normAutofit/>
          </a:bodyPr>
          <a:lstStyle/>
          <a:p>
            <a:r>
              <a:rPr lang="en-US" sz="2400" dirty="0" err="1">
                <a:solidFill>
                  <a:schemeClr val="tx1"/>
                </a:solidFill>
              </a:rPr>
              <a:t>IsKia</a:t>
            </a:r>
            <a:r>
              <a:rPr lang="en-US" sz="2400" dirty="0">
                <a:solidFill>
                  <a:schemeClr val="tx1"/>
                </a:solidFill>
              </a:rPr>
              <a:t> Trial: Post-Consolidation MRD Negativity</a:t>
            </a:r>
          </a:p>
        </p:txBody>
      </p:sp>
      <p:grpSp>
        <p:nvGrpSpPr>
          <p:cNvPr id="8" name="Group 7">
            <a:extLst>
              <a:ext uri="{FF2B5EF4-FFF2-40B4-BE49-F238E27FC236}">
                <a16:creationId xmlns:a16="http://schemas.microsoft.com/office/drawing/2014/main" id="{CCB29AB5-9CAB-4056-BFEF-B81C4EFC5A56}"/>
              </a:ext>
            </a:extLst>
          </p:cNvPr>
          <p:cNvGrpSpPr/>
          <p:nvPr/>
        </p:nvGrpSpPr>
        <p:grpSpPr>
          <a:xfrm>
            <a:off x="4369383" y="1000294"/>
            <a:ext cx="3277487" cy="3186802"/>
            <a:chOff x="635632" y="1151667"/>
            <a:chExt cx="3277487" cy="3186802"/>
          </a:xfrm>
        </p:grpSpPr>
        <p:graphicFrame>
          <p:nvGraphicFramePr>
            <p:cNvPr id="5" name="Chart 4">
              <a:extLst>
                <a:ext uri="{FF2B5EF4-FFF2-40B4-BE49-F238E27FC236}">
                  <a16:creationId xmlns:a16="http://schemas.microsoft.com/office/drawing/2014/main" id="{C583F0AA-297B-581F-9E10-7CD260FFC1E9}"/>
                </a:ext>
              </a:extLst>
            </p:cNvPr>
            <p:cNvGraphicFramePr>
              <a:graphicFrameLocks/>
            </p:cNvGraphicFramePr>
            <p:nvPr/>
          </p:nvGraphicFramePr>
          <p:xfrm>
            <a:off x="635632" y="1151667"/>
            <a:ext cx="3277487" cy="318680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D66F89D-EF15-6E45-F2DA-8C8EB6CFB343}"/>
                </a:ext>
              </a:extLst>
            </p:cNvPr>
            <p:cNvSpPr txBox="1"/>
            <p:nvPr/>
          </p:nvSpPr>
          <p:spPr>
            <a:xfrm>
              <a:off x="1915663" y="1685386"/>
              <a:ext cx="1459319" cy="253916"/>
            </a:xfrm>
            <a:prstGeom prst="rect">
              <a:avLst/>
            </a:prstGeom>
            <a:noFill/>
            <a:ln w="19050">
              <a:solidFill>
                <a:schemeClr val="accent1"/>
              </a:solidFill>
            </a:ln>
          </p:spPr>
          <p:txBody>
            <a:bodyPr wrap="square" rtlCol="0">
              <a:spAutoFit/>
            </a:bodyPr>
            <a:lstStyle/>
            <a:p>
              <a:pPr algn="ctr"/>
              <a:r>
                <a:rPr lang="en-US" sz="1050" dirty="0"/>
                <a:t>OR 2.29, p&lt;0.001</a:t>
              </a:r>
            </a:p>
          </p:txBody>
        </p:sp>
      </p:grpSp>
      <p:sp>
        <p:nvSpPr>
          <p:cNvPr id="10" name="TextBox 9">
            <a:extLst>
              <a:ext uri="{FF2B5EF4-FFF2-40B4-BE49-F238E27FC236}">
                <a16:creationId xmlns:a16="http://schemas.microsoft.com/office/drawing/2014/main" id="{60E34290-7043-3DE2-4DA4-5971B1283874}"/>
              </a:ext>
            </a:extLst>
          </p:cNvPr>
          <p:cNvSpPr txBox="1"/>
          <p:nvPr/>
        </p:nvSpPr>
        <p:spPr>
          <a:xfrm>
            <a:off x="585627" y="1293969"/>
            <a:ext cx="3441843" cy="2031325"/>
          </a:xfrm>
          <a:prstGeom prst="rect">
            <a:avLst/>
          </a:prstGeom>
          <a:noFill/>
        </p:spPr>
        <p:txBody>
          <a:bodyPr wrap="square" rtlCol="0">
            <a:spAutoFit/>
          </a:bodyPr>
          <a:lstStyle/>
          <a:p>
            <a:r>
              <a:rPr lang="en-US" sz="1400" b="1" dirty="0"/>
              <a:t>Response rates after consolidation:</a:t>
            </a:r>
          </a:p>
          <a:p>
            <a:endParaRPr lang="en-US" sz="1400" dirty="0"/>
          </a:p>
          <a:p>
            <a:endParaRPr lang="en-US" sz="1400" dirty="0"/>
          </a:p>
          <a:p>
            <a:r>
              <a:rPr lang="en-US" sz="1400" dirty="0"/>
              <a:t>&gt;VGPR was 94% in both arms</a:t>
            </a:r>
          </a:p>
          <a:p>
            <a:endParaRPr lang="en-US" sz="1400" dirty="0"/>
          </a:p>
          <a:p>
            <a:r>
              <a:rPr lang="en-US" sz="1400" dirty="0"/>
              <a:t>≥CR 74% vs 72% for </a:t>
            </a:r>
            <a:r>
              <a:rPr lang="en-US" sz="1400" dirty="0" err="1"/>
              <a:t>IsaKRd</a:t>
            </a:r>
            <a:r>
              <a:rPr lang="en-US" sz="1400" dirty="0"/>
              <a:t> vs </a:t>
            </a:r>
            <a:r>
              <a:rPr lang="en-US" sz="1400" dirty="0" err="1"/>
              <a:t>KRd</a:t>
            </a:r>
            <a:endParaRPr lang="en-US" sz="1400" dirty="0"/>
          </a:p>
          <a:p>
            <a:endParaRPr lang="en-US" sz="1400" dirty="0"/>
          </a:p>
          <a:p>
            <a:r>
              <a:rPr lang="en-US" sz="1400" dirty="0" err="1"/>
              <a:t>sCR</a:t>
            </a:r>
            <a:r>
              <a:rPr lang="en-US" sz="1400" dirty="0"/>
              <a:t> 64% vs 67% for </a:t>
            </a:r>
            <a:r>
              <a:rPr lang="en-US" sz="1400" dirty="0" err="1"/>
              <a:t>IsaKRd</a:t>
            </a:r>
            <a:r>
              <a:rPr lang="en-US" sz="1400" dirty="0"/>
              <a:t> vs </a:t>
            </a:r>
            <a:r>
              <a:rPr lang="en-US" sz="1400" dirty="0" err="1"/>
              <a:t>KRd</a:t>
            </a:r>
            <a:endParaRPr lang="en-US" sz="1400" dirty="0"/>
          </a:p>
          <a:p>
            <a:endParaRPr lang="en-US" sz="1400" dirty="0"/>
          </a:p>
        </p:txBody>
      </p:sp>
      <p:sp>
        <p:nvSpPr>
          <p:cNvPr id="11" name="TextBox 10">
            <a:extLst>
              <a:ext uri="{FF2B5EF4-FFF2-40B4-BE49-F238E27FC236}">
                <a16:creationId xmlns:a16="http://schemas.microsoft.com/office/drawing/2014/main" id="{27EC4608-F333-8A27-488C-9BCD2AEF339E}"/>
              </a:ext>
            </a:extLst>
          </p:cNvPr>
          <p:cNvSpPr txBox="1"/>
          <p:nvPr/>
        </p:nvSpPr>
        <p:spPr>
          <a:xfrm>
            <a:off x="5988789" y="4839701"/>
            <a:ext cx="3038254" cy="219291"/>
          </a:xfrm>
          <a:prstGeom prst="rect">
            <a:avLst/>
          </a:prstGeom>
          <a:noFill/>
        </p:spPr>
        <p:txBody>
          <a:bodyPr wrap="square" rtlCol="0">
            <a:spAutoFit/>
          </a:bodyPr>
          <a:lstStyle/>
          <a:p>
            <a:r>
              <a:rPr lang="en-US" sz="825" dirty="0"/>
              <a:t>Gay F, et al. </a:t>
            </a:r>
            <a:r>
              <a:rPr lang="en-US" sz="825" i="1" dirty="0"/>
              <a:t>Blood.</a:t>
            </a:r>
            <a:r>
              <a:rPr lang="en-US" sz="825" dirty="0"/>
              <a:t> 2023; 142(Supple 1):LBA-4.</a:t>
            </a:r>
          </a:p>
        </p:txBody>
      </p:sp>
      <p:sp>
        <p:nvSpPr>
          <p:cNvPr id="9" name="TextBox 8">
            <a:extLst>
              <a:ext uri="{FF2B5EF4-FFF2-40B4-BE49-F238E27FC236}">
                <a16:creationId xmlns:a16="http://schemas.microsoft.com/office/drawing/2014/main" id="{DBF35D93-4C08-6928-849D-921799B11CF7}"/>
              </a:ext>
            </a:extLst>
          </p:cNvPr>
          <p:cNvSpPr txBox="1"/>
          <p:nvPr/>
        </p:nvSpPr>
        <p:spPr>
          <a:xfrm>
            <a:off x="3855706" y="4501524"/>
            <a:ext cx="3038254" cy="219291"/>
          </a:xfrm>
          <a:prstGeom prst="rect">
            <a:avLst/>
          </a:prstGeom>
          <a:noFill/>
        </p:spPr>
        <p:txBody>
          <a:bodyPr wrap="square" rtlCol="0">
            <a:spAutoFit/>
          </a:bodyPr>
          <a:lstStyle/>
          <a:p>
            <a:r>
              <a:rPr lang="en-US" sz="825" dirty="0"/>
              <a:t>Gay F, et al. </a:t>
            </a:r>
            <a:r>
              <a:rPr lang="en-US" sz="825" i="1" dirty="0"/>
              <a:t>Blood.</a:t>
            </a:r>
            <a:r>
              <a:rPr lang="en-US" sz="825" dirty="0"/>
              <a:t> 2023; 142(Supple 1):LBA4.</a:t>
            </a:r>
          </a:p>
        </p:txBody>
      </p:sp>
    </p:spTree>
    <p:extLst>
      <p:ext uri="{BB962C8B-B14F-4D97-AF65-F5344CB8AC3E}">
        <p14:creationId xmlns:p14="http://schemas.microsoft.com/office/powerpoint/2010/main" val="27594017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DC7288-8976-438A-A36C-7A8FC4D0E5D4}"/>
              </a:ext>
            </a:extLst>
          </p:cNvPr>
          <p:cNvSpPr>
            <a:spLocks noGrp="1"/>
          </p:cNvSpPr>
          <p:nvPr>
            <p:ph type="title"/>
          </p:nvPr>
        </p:nvSpPr>
        <p:spPr>
          <a:xfrm>
            <a:off x="308611" y="240252"/>
            <a:ext cx="8045680" cy="494233"/>
          </a:xfrm>
        </p:spPr>
        <p:txBody>
          <a:bodyPr>
            <a:normAutofit/>
          </a:bodyPr>
          <a:lstStyle/>
          <a:p>
            <a:r>
              <a:rPr lang="en-US" sz="2400" dirty="0" err="1">
                <a:solidFill>
                  <a:schemeClr val="tx1"/>
                </a:solidFill>
              </a:rPr>
              <a:t>IsKia</a:t>
            </a:r>
            <a:r>
              <a:rPr lang="en-US" sz="2400" dirty="0">
                <a:solidFill>
                  <a:schemeClr val="tx1"/>
                </a:solidFill>
              </a:rPr>
              <a:t> Trial: MRD Negativity Post-Consolidation</a:t>
            </a:r>
          </a:p>
        </p:txBody>
      </p:sp>
      <p:pic>
        <p:nvPicPr>
          <p:cNvPr id="6" name="Content Placeholder 5">
            <a:extLst>
              <a:ext uri="{FF2B5EF4-FFF2-40B4-BE49-F238E27FC236}">
                <a16:creationId xmlns:a16="http://schemas.microsoft.com/office/drawing/2014/main" id="{A3556515-BD7D-131E-ED34-713224D11DE5}"/>
              </a:ext>
            </a:extLst>
          </p:cNvPr>
          <p:cNvPicPr>
            <a:picLocks noGrp="1" noChangeAspect="1"/>
          </p:cNvPicPr>
          <p:nvPr>
            <p:ph idx="1"/>
          </p:nvPr>
        </p:nvPicPr>
        <p:blipFill>
          <a:blip r:embed="rId2"/>
          <a:stretch>
            <a:fillRect/>
          </a:stretch>
        </p:blipFill>
        <p:spPr>
          <a:xfrm>
            <a:off x="134082" y="839352"/>
            <a:ext cx="3762569" cy="2638561"/>
          </a:xfrm>
        </p:spPr>
      </p:pic>
      <p:pic>
        <p:nvPicPr>
          <p:cNvPr id="8" name="Picture 7">
            <a:extLst>
              <a:ext uri="{FF2B5EF4-FFF2-40B4-BE49-F238E27FC236}">
                <a16:creationId xmlns:a16="http://schemas.microsoft.com/office/drawing/2014/main" id="{66D866F2-CAF6-53D2-573F-13DF38D41720}"/>
              </a:ext>
            </a:extLst>
          </p:cNvPr>
          <p:cNvPicPr>
            <a:picLocks noChangeAspect="1"/>
          </p:cNvPicPr>
          <p:nvPr/>
        </p:nvPicPr>
        <p:blipFill>
          <a:blip r:embed="rId3"/>
          <a:stretch>
            <a:fillRect/>
          </a:stretch>
        </p:blipFill>
        <p:spPr>
          <a:xfrm>
            <a:off x="4145748" y="791638"/>
            <a:ext cx="3743518" cy="2581408"/>
          </a:xfrm>
          <a:prstGeom prst="rect">
            <a:avLst/>
          </a:prstGeom>
        </p:spPr>
      </p:pic>
      <p:sp>
        <p:nvSpPr>
          <p:cNvPr id="10" name="TextBox 9">
            <a:extLst>
              <a:ext uri="{FF2B5EF4-FFF2-40B4-BE49-F238E27FC236}">
                <a16:creationId xmlns:a16="http://schemas.microsoft.com/office/drawing/2014/main" id="{AC1C89A7-17D2-DC6D-B5F2-160794CAEA2A}"/>
              </a:ext>
            </a:extLst>
          </p:cNvPr>
          <p:cNvSpPr txBox="1"/>
          <p:nvPr/>
        </p:nvSpPr>
        <p:spPr>
          <a:xfrm>
            <a:off x="6158909" y="4137334"/>
            <a:ext cx="3038254" cy="219291"/>
          </a:xfrm>
          <a:prstGeom prst="rect">
            <a:avLst/>
          </a:prstGeom>
          <a:noFill/>
        </p:spPr>
        <p:txBody>
          <a:bodyPr wrap="square" rtlCol="0">
            <a:spAutoFit/>
          </a:bodyPr>
          <a:lstStyle/>
          <a:p>
            <a:r>
              <a:rPr lang="en-US" sz="825" dirty="0"/>
              <a:t>Gay F, et al. </a:t>
            </a:r>
            <a:r>
              <a:rPr lang="en-US" sz="825" i="1" dirty="0"/>
              <a:t>Blood.</a:t>
            </a:r>
            <a:r>
              <a:rPr lang="en-US" sz="825" dirty="0"/>
              <a:t> 2023; 142(Supple 1):LBA-4.</a:t>
            </a:r>
          </a:p>
        </p:txBody>
      </p:sp>
      <p:sp>
        <p:nvSpPr>
          <p:cNvPr id="4" name="TextBox 3">
            <a:extLst>
              <a:ext uri="{FF2B5EF4-FFF2-40B4-BE49-F238E27FC236}">
                <a16:creationId xmlns:a16="http://schemas.microsoft.com/office/drawing/2014/main" id="{B6AFC194-1790-26B2-871C-16B3CFEE06B0}"/>
              </a:ext>
            </a:extLst>
          </p:cNvPr>
          <p:cNvSpPr txBox="1"/>
          <p:nvPr/>
        </p:nvSpPr>
        <p:spPr>
          <a:xfrm>
            <a:off x="308611" y="3582202"/>
            <a:ext cx="7364808" cy="830997"/>
          </a:xfrm>
          <a:prstGeom prst="rect">
            <a:avLst/>
          </a:prstGeom>
          <a:noFill/>
        </p:spPr>
        <p:txBody>
          <a:bodyPr wrap="square">
            <a:spAutoFit/>
          </a:bodyPr>
          <a:lstStyle/>
          <a:p>
            <a:r>
              <a:rPr lang="en-US" sz="1200" b="1" i="1" u="none" strike="noStrike" dirty="0">
                <a:solidFill>
                  <a:srgbClr val="1A1A1A"/>
                </a:solidFill>
                <a:effectLst/>
                <a:latin typeface="acumin-pro"/>
              </a:rPr>
              <a:t>The addition of </a:t>
            </a:r>
            <a:r>
              <a:rPr lang="en-US" sz="1200" b="1" i="1" u="none" strike="noStrike" dirty="0" err="1">
                <a:solidFill>
                  <a:srgbClr val="1A1A1A"/>
                </a:solidFill>
                <a:effectLst/>
                <a:latin typeface="acumin-pro"/>
              </a:rPr>
              <a:t>isatuximab</a:t>
            </a:r>
            <a:r>
              <a:rPr lang="en-US" sz="1200" b="1" i="1" u="none" strike="noStrike" dirty="0">
                <a:solidFill>
                  <a:srgbClr val="1A1A1A"/>
                </a:solidFill>
                <a:effectLst/>
                <a:latin typeface="acumin-pro"/>
              </a:rPr>
              <a:t> to </a:t>
            </a:r>
            <a:r>
              <a:rPr lang="en-US" sz="1200" b="1" i="1" u="none" strike="noStrike" dirty="0" err="1">
                <a:solidFill>
                  <a:srgbClr val="1A1A1A"/>
                </a:solidFill>
                <a:effectLst/>
                <a:latin typeface="acumin-pro"/>
              </a:rPr>
              <a:t>KRd</a:t>
            </a:r>
            <a:r>
              <a:rPr lang="en-US" sz="1200" b="1" i="1" u="none" strike="noStrike" dirty="0">
                <a:solidFill>
                  <a:srgbClr val="1A1A1A"/>
                </a:solidFill>
                <a:effectLst/>
                <a:latin typeface="acumin-pro"/>
              </a:rPr>
              <a:t> induction and consolidation </a:t>
            </a:r>
          </a:p>
          <a:p>
            <a:r>
              <a:rPr lang="en-US" sz="1200" b="1" i="1" dirty="0">
                <a:solidFill>
                  <a:srgbClr val="1A1A1A"/>
                </a:solidFill>
                <a:latin typeface="acumin-pro"/>
              </a:rPr>
              <a:t>- </a:t>
            </a:r>
            <a:r>
              <a:rPr lang="en-US" sz="1200" b="1" i="1" u="none" strike="noStrike" dirty="0">
                <a:solidFill>
                  <a:srgbClr val="1A1A1A"/>
                </a:solidFill>
                <a:effectLst/>
                <a:latin typeface="acumin-pro"/>
              </a:rPr>
              <a:t>significantly increased MRD negativity rates in every treatment phase as compared to </a:t>
            </a:r>
            <a:r>
              <a:rPr lang="en-US" sz="1200" b="1" i="1" u="none" strike="noStrike" dirty="0" err="1">
                <a:solidFill>
                  <a:srgbClr val="1A1A1A"/>
                </a:solidFill>
                <a:effectLst/>
                <a:latin typeface="acumin-pro"/>
              </a:rPr>
              <a:t>KRd</a:t>
            </a:r>
            <a:endParaRPr lang="en-US" sz="1200" b="1" i="1" u="none" strike="noStrike" dirty="0">
              <a:solidFill>
                <a:srgbClr val="1A1A1A"/>
              </a:solidFill>
              <a:effectLst/>
              <a:latin typeface="acumin-pro"/>
            </a:endParaRPr>
          </a:p>
          <a:p>
            <a:r>
              <a:rPr lang="en-US" sz="1200" b="1" i="1" u="none" strike="noStrike" dirty="0">
                <a:solidFill>
                  <a:srgbClr val="1A1A1A"/>
                </a:solidFill>
                <a:effectLst/>
                <a:latin typeface="acumin-pro"/>
              </a:rPr>
              <a:t>- no new safety concerns</a:t>
            </a:r>
          </a:p>
          <a:p>
            <a:r>
              <a:rPr lang="en-US" sz="1200" b="1" i="1" u="none" strike="noStrike" dirty="0">
                <a:solidFill>
                  <a:srgbClr val="1A1A1A"/>
                </a:solidFill>
                <a:effectLst/>
                <a:latin typeface="acumin-pro"/>
              </a:rPr>
              <a:t>- benefit was retained in </a:t>
            </a:r>
            <a:r>
              <a:rPr lang="en-US" sz="1200" b="1" i="1" u="none" strike="noStrike" dirty="0" err="1">
                <a:solidFill>
                  <a:srgbClr val="1A1A1A"/>
                </a:solidFill>
                <a:effectLst/>
                <a:latin typeface="acumin-pro"/>
              </a:rPr>
              <a:t>HiR</a:t>
            </a:r>
            <a:r>
              <a:rPr lang="en-US" sz="1200" b="1" i="1" u="none" strike="noStrike" dirty="0">
                <a:solidFill>
                  <a:srgbClr val="1A1A1A"/>
                </a:solidFill>
                <a:effectLst/>
                <a:latin typeface="acumin-pro"/>
              </a:rPr>
              <a:t> pts.</a:t>
            </a:r>
            <a:endParaRPr lang="en-US" sz="1200" b="1" i="1" dirty="0"/>
          </a:p>
        </p:txBody>
      </p:sp>
    </p:spTree>
    <p:extLst>
      <p:ext uri="{BB962C8B-B14F-4D97-AF65-F5344CB8AC3E}">
        <p14:creationId xmlns:p14="http://schemas.microsoft.com/office/powerpoint/2010/main" val="132147121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785CFE-9AE5-4F8A-8987-D3E72538F110}"/>
              </a:ext>
            </a:extLst>
          </p:cNvPr>
          <p:cNvSpPr>
            <a:spLocks noGrp="1"/>
          </p:cNvSpPr>
          <p:nvPr>
            <p:ph type="title"/>
          </p:nvPr>
        </p:nvSpPr>
        <p:spPr>
          <a:xfrm>
            <a:off x="89452" y="1463923"/>
            <a:ext cx="9144000" cy="1006507"/>
          </a:xfrm>
        </p:spPr>
        <p:txBody>
          <a:bodyPr/>
          <a:lstStyle/>
          <a:p>
            <a:r>
              <a:rPr lang="en-US" dirty="0">
                <a:solidFill>
                  <a:srgbClr val="002E51"/>
                </a:solidFill>
              </a:rPr>
              <a:t>CAR-T cells in an earlier line setting</a:t>
            </a:r>
            <a:br>
              <a:rPr lang="en-US" dirty="0">
                <a:solidFill>
                  <a:srgbClr val="002E51"/>
                </a:solidFill>
              </a:rPr>
            </a:br>
            <a:endParaRPr lang="en-US" dirty="0"/>
          </a:p>
        </p:txBody>
      </p:sp>
    </p:spTree>
    <p:extLst>
      <p:ext uri="{BB962C8B-B14F-4D97-AF65-F5344CB8AC3E}">
        <p14:creationId xmlns:p14="http://schemas.microsoft.com/office/powerpoint/2010/main" val="22141993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D54-D377-42F6-A41E-02CC6427A5E0}"/>
              </a:ext>
            </a:extLst>
          </p:cNvPr>
          <p:cNvSpPr>
            <a:spLocks noGrp="1"/>
          </p:cNvSpPr>
          <p:nvPr>
            <p:ph type="title"/>
          </p:nvPr>
        </p:nvSpPr>
        <p:spPr/>
        <p:txBody>
          <a:bodyPr>
            <a:normAutofit fontScale="90000"/>
          </a:bodyPr>
          <a:lstStyle/>
          <a:p>
            <a:r>
              <a:rPr lang="en-US" dirty="0">
                <a:solidFill>
                  <a:schemeClr val="tx1"/>
                </a:solidFill>
              </a:rPr>
              <a:t>Earlier use of CAR-T cells</a:t>
            </a:r>
          </a:p>
        </p:txBody>
      </p:sp>
      <p:sp>
        <p:nvSpPr>
          <p:cNvPr id="3" name="Content Placeholder 2">
            <a:extLst>
              <a:ext uri="{FF2B5EF4-FFF2-40B4-BE49-F238E27FC236}">
                <a16:creationId xmlns:a16="http://schemas.microsoft.com/office/drawing/2014/main" id="{7F09EB42-A597-B4DE-0323-895A3F7DCB31}"/>
              </a:ext>
            </a:extLst>
          </p:cNvPr>
          <p:cNvSpPr>
            <a:spLocks noGrp="1"/>
          </p:cNvSpPr>
          <p:nvPr>
            <p:ph idx="1"/>
          </p:nvPr>
        </p:nvSpPr>
        <p:spPr>
          <a:xfrm>
            <a:off x="308612" y="782536"/>
            <a:ext cx="3806188" cy="3655900"/>
          </a:xfrm>
        </p:spPr>
        <p:txBody>
          <a:bodyPr/>
          <a:lstStyle/>
          <a:p>
            <a:r>
              <a:rPr lang="en-US" sz="1800" dirty="0">
                <a:latin typeface="Arial" panose="020B0604020202020204" pitchFamily="34" charset="0"/>
              </a:rPr>
              <a:t>Effective in Len refractory [PFS ~ 12 months] and triple class ref [ PFS ~3-5 months]</a:t>
            </a:r>
          </a:p>
          <a:p>
            <a:pPr marL="0" indent="0">
              <a:buNone/>
            </a:pPr>
            <a:endParaRPr lang="en-US" sz="1800" dirty="0">
              <a:latin typeface="Arial" panose="020B0604020202020204" pitchFamily="34" charset="0"/>
            </a:endParaRPr>
          </a:p>
          <a:p>
            <a:r>
              <a:rPr lang="en-US" sz="1800" dirty="0">
                <a:effectLst/>
                <a:latin typeface="Arial" panose="020B0604020202020204" pitchFamily="34" charset="0"/>
              </a:rPr>
              <a:t>Patients are lost to attrition with each line of therapy</a:t>
            </a:r>
          </a:p>
          <a:p>
            <a:pPr marL="0" indent="0">
              <a:buNone/>
            </a:pPr>
            <a:endParaRPr lang="en-US" sz="1800" dirty="0">
              <a:effectLst/>
              <a:latin typeface="Arial" panose="020B0604020202020204" pitchFamily="34" charset="0"/>
            </a:endParaRPr>
          </a:p>
          <a:p>
            <a:r>
              <a:rPr lang="en-US" sz="1800" dirty="0">
                <a:effectLst/>
                <a:latin typeface="Arial" panose="020B0604020202020204" pitchFamily="34" charset="0"/>
              </a:rPr>
              <a:t>Use of T cells in earlier setting, when less exhausted </a:t>
            </a:r>
          </a:p>
          <a:p>
            <a:pPr marL="0" indent="0">
              <a:buNone/>
            </a:pPr>
            <a:endParaRPr lang="en-US" sz="1800" dirty="0">
              <a:effectLst/>
              <a:latin typeface="Arial" panose="020B0604020202020204" pitchFamily="34" charset="0"/>
            </a:endParaRPr>
          </a:p>
          <a:p>
            <a:r>
              <a:rPr lang="en-US" sz="1800" dirty="0">
                <a:effectLst/>
                <a:latin typeface="Arial" panose="020B0604020202020204" pitchFamily="34" charset="0"/>
              </a:rPr>
              <a:t>One time infusion- no maint</a:t>
            </a:r>
          </a:p>
          <a:p>
            <a:endParaRPr lang="en-US" sz="1800" dirty="0"/>
          </a:p>
        </p:txBody>
      </p:sp>
      <p:pic>
        <p:nvPicPr>
          <p:cNvPr id="5" name="Picture 4">
            <a:extLst>
              <a:ext uri="{FF2B5EF4-FFF2-40B4-BE49-F238E27FC236}">
                <a16:creationId xmlns:a16="http://schemas.microsoft.com/office/drawing/2014/main" id="{4E49803D-E407-4E59-9048-D69C92783BD7}"/>
              </a:ext>
            </a:extLst>
          </p:cNvPr>
          <p:cNvPicPr>
            <a:picLocks noChangeAspect="1"/>
          </p:cNvPicPr>
          <p:nvPr/>
        </p:nvPicPr>
        <p:blipFill>
          <a:blip r:embed="rId2"/>
          <a:stretch>
            <a:fillRect/>
          </a:stretch>
        </p:blipFill>
        <p:spPr>
          <a:xfrm>
            <a:off x="4322618" y="891510"/>
            <a:ext cx="4383454" cy="2798618"/>
          </a:xfrm>
          <a:prstGeom prst="rect">
            <a:avLst/>
          </a:prstGeom>
        </p:spPr>
      </p:pic>
      <p:sp>
        <p:nvSpPr>
          <p:cNvPr id="6" name="TextBox 5">
            <a:extLst>
              <a:ext uri="{FF2B5EF4-FFF2-40B4-BE49-F238E27FC236}">
                <a16:creationId xmlns:a16="http://schemas.microsoft.com/office/drawing/2014/main" id="{4AE19F0A-5A20-AA6D-B7F9-7EBA237FB9A6}"/>
              </a:ext>
            </a:extLst>
          </p:cNvPr>
          <p:cNvSpPr txBox="1"/>
          <p:nvPr/>
        </p:nvSpPr>
        <p:spPr>
          <a:xfrm>
            <a:off x="5286056" y="3918199"/>
            <a:ext cx="1717521" cy="338554"/>
          </a:xfrm>
          <a:prstGeom prst="rect">
            <a:avLst/>
          </a:prstGeom>
          <a:noFill/>
        </p:spPr>
        <p:txBody>
          <a:bodyPr wrap="none" rtlCol="0">
            <a:spAutoFit/>
          </a:bodyPr>
          <a:lstStyle/>
          <a:p>
            <a:r>
              <a:rPr lang="en-US" sz="1600" i="1" dirty="0"/>
              <a:t>Yong, et al. 2016</a:t>
            </a:r>
          </a:p>
        </p:txBody>
      </p:sp>
    </p:spTree>
    <p:extLst>
      <p:ext uri="{BB962C8B-B14F-4D97-AF65-F5344CB8AC3E}">
        <p14:creationId xmlns:p14="http://schemas.microsoft.com/office/powerpoint/2010/main" val="1460865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7821BFC-762F-7555-2724-C79B089191FE}"/>
              </a:ext>
            </a:extLst>
          </p:cNvPr>
          <p:cNvGraphicFramePr/>
          <p:nvPr>
            <p:extLst>
              <p:ext uri="{D42A27DB-BD31-4B8C-83A1-F6EECF244321}">
                <p14:modId xmlns:p14="http://schemas.microsoft.com/office/powerpoint/2010/main" val="754848816"/>
              </p:ext>
            </p:extLst>
          </p:nvPr>
        </p:nvGraphicFramePr>
        <p:xfrm>
          <a:off x="508000" y="858220"/>
          <a:ext cx="7868356" cy="34318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4467C14A-7BBC-A173-BC4A-F533B68A78FF}"/>
              </a:ext>
            </a:extLst>
          </p:cNvPr>
          <p:cNvSpPr>
            <a:spLocks noGrp="1"/>
          </p:cNvSpPr>
          <p:nvPr>
            <p:ph type="title"/>
          </p:nvPr>
        </p:nvSpPr>
        <p:spPr/>
        <p:txBody>
          <a:bodyPr/>
          <a:lstStyle/>
          <a:p>
            <a:r>
              <a:rPr lang="en-US" b="1" dirty="0"/>
              <a:t>Takeaways from BRUIN study</a:t>
            </a:r>
          </a:p>
        </p:txBody>
      </p:sp>
    </p:spTree>
    <p:extLst>
      <p:ext uri="{BB962C8B-B14F-4D97-AF65-F5344CB8AC3E}">
        <p14:creationId xmlns:p14="http://schemas.microsoft.com/office/powerpoint/2010/main" val="31006778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57AD0-E8E3-BC3C-B677-294E2E66A95C}"/>
              </a:ext>
            </a:extLst>
          </p:cNvPr>
          <p:cNvSpPr>
            <a:spLocks noGrp="1"/>
          </p:cNvSpPr>
          <p:nvPr>
            <p:ph type="title"/>
          </p:nvPr>
        </p:nvSpPr>
        <p:spPr/>
        <p:txBody>
          <a:bodyPr>
            <a:normAutofit fontScale="90000"/>
          </a:bodyPr>
          <a:lstStyle/>
          <a:p>
            <a:endParaRPr lang="en-US"/>
          </a:p>
        </p:txBody>
      </p:sp>
      <p:sp>
        <p:nvSpPr>
          <p:cNvPr id="7" name="TextBox 6">
            <a:extLst>
              <a:ext uri="{FF2B5EF4-FFF2-40B4-BE49-F238E27FC236}">
                <a16:creationId xmlns:a16="http://schemas.microsoft.com/office/drawing/2014/main" id="{8A9BFD69-36BE-ECB5-079E-BE2447C0C0CE}"/>
              </a:ext>
            </a:extLst>
          </p:cNvPr>
          <p:cNvSpPr txBox="1"/>
          <p:nvPr/>
        </p:nvSpPr>
        <p:spPr>
          <a:xfrm>
            <a:off x="8290" y="0"/>
            <a:ext cx="8900040" cy="707886"/>
          </a:xfrm>
          <a:prstGeom prst="rect">
            <a:avLst/>
          </a:prstGeom>
          <a:noFill/>
        </p:spPr>
        <p:txBody>
          <a:bodyPr wrap="square">
            <a:spAutoFit/>
          </a:bodyPr>
          <a:lstStyle/>
          <a:p>
            <a:r>
              <a:rPr lang="en-US" sz="2000" b="1" dirty="0">
                <a:effectLst/>
                <a:latin typeface="Arial" panose="020B0604020202020204" pitchFamily="34" charset="0"/>
              </a:rPr>
              <a:t>Phase 3 CARTITUDE-4: </a:t>
            </a:r>
            <a:r>
              <a:rPr lang="en-US" sz="2000" b="1" dirty="0" err="1">
                <a:effectLst/>
                <a:latin typeface="Arial" panose="020B0604020202020204" pitchFamily="34" charset="0"/>
              </a:rPr>
              <a:t>Cilta-cel</a:t>
            </a:r>
            <a:r>
              <a:rPr lang="en-US" sz="2000" b="1" dirty="0">
                <a:effectLst/>
                <a:latin typeface="Arial" panose="020B0604020202020204" pitchFamily="34" charset="0"/>
              </a:rPr>
              <a:t> Versus Standard of Care (</a:t>
            </a:r>
            <a:r>
              <a:rPr lang="en-US" sz="2000" b="1" dirty="0" err="1">
                <a:effectLst/>
                <a:latin typeface="Arial" panose="020B0604020202020204" pitchFamily="34" charset="0"/>
              </a:rPr>
              <a:t>PVd</a:t>
            </a:r>
            <a:r>
              <a:rPr lang="en-US" sz="2000" b="1" dirty="0">
                <a:effectLst/>
                <a:latin typeface="Arial" panose="020B0604020202020204" pitchFamily="34" charset="0"/>
              </a:rPr>
              <a:t> or </a:t>
            </a:r>
            <a:r>
              <a:rPr lang="en-US" sz="2000" b="1" dirty="0" err="1">
                <a:effectLst/>
                <a:latin typeface="Arial" panose="020B0604020202020204" pitchFamily="34" charset="0"/>
              </a:rPr>
              <a:t>DPd</a:t>
            </a:r>
            <a:r>
              <a:rPr lang="en-US" sz="2000" b="1" dirty="0">
                <a:effectLst/>
                <a:latin typeface="Arial" panose="020B0604020202020204" pitchFamily="34" charset="0"/>
              </a:rPr>
              <a:t>) in Lenalidomide-Refractory Multiple Myeloma w 1-3 prior LOT </a:t>
            </a:r>
            <a:endParaRPr lang="en-US" sz="2000" dirty="0">
              <a:effectLst/>
              <a:latin typeface="Arial" panose="020B0604020202020204" pitchFamily="34" charset="0"/>
            </a:endParaRPr>
          </a:p>
        </p:txBody>
      </p:sp>
      <p:pic>
        <p:nvPicPr>
          <p:cNvPr id="10" name="Picture 9">
            <a:extLst>
              <a:ext uri="{FF2B5EF4-FFF2-40B4-BE49-F238E27FC236}">
                <a16:creationId xmlns:a16="http://schemas.microsoft.com/office/drawing/2014/main" id="{4CFB2895-CE43-F3BD-CF97-5CE3BB4E85C1}"/>
              </a:ext>
            </a:extLst>
          </p:cNvPr>
          <p:cNvPicPr>
            <a:picLocks noChangeAspect="1"/>
          </p:cNvPicPr>
          <p:nvPr/>
        </p:nvPicPr>
        <p:blipFill rotWithShape="1">
          <a:blip r:embed="rId2"/>
          <a:srcRect l="14828" r="17522" b="8075"/>
          <a:stretch/>
        </p:blipFill>
        <p:spPr>
          <a:xfrm>
            <a:off x="155092" y="948138"/>
            <a:ext cx="752380" cy="1525548"/>
          </a:xfrm>
          <a:prstGeom prst="rect">
            <a:avLst/>
          </a:prstGeom>
        </p:spPr>
      </p:pic>
      <p:pic>
        <p:nvPicPr>
          <p:cNvPr id="13" name="Picture 12">
            <a:extLst>
              <a:ext uri="{FF2B5EF4-FFF2-40B4-BE49-F238E27FC236}">
                <a16:creationId xmlns:a16="http://schemas.microsoft.com/office/drawing/2014/main" id="{EE22BD43-B58A-39B8-88D0-F221759431E7}"/>
              </a:ext>
            </a:extLst>
          </p:cNvPr>
          <p:cNvPicPr>
            <a:picLocks noChangeAspect="1"/>
          </p:cNvPicPr>
          <p:nvPr/>
        </p:nvPicPr>
        <p:blipFill rotWithShape="1">
          <a:blip r:embed="rId3"/>
          <a:srcRect t="12789"/>
          <a:stretch/>
        </p:blipFill>
        <p:spPr>
          <a:xfrm>
            <a:off x="1935020" y="734485"/>
            <a:ext cx="7208980" cy="3607119"/>
          </a:xfrm>
          <a:prstGeom prst="rect">
            <a:avLst/>
          </a:prstGeom>
        </p:spPr>
      </p:pic>
      <p:pic>
        <p:nvPicPr>
          <p:cNvPr id="17" name="Content Placeholder 16">
            <a:extLst>
              <a:ext uri="{FF2B5EF4-FFF2-40B4-BE49-F238E27FC236}">
                <a16:creationId xmlns:a16="http://schemas.microsoft.com/office/drawing/2014/main" id="{DCD38690-5961-39B8-F3E5-99B750BD5C68}"/>
              </a:ext>
            </a:extLst>
          </p:cNvPr>
          <p:cNvPicPr>
            <a:picLocks noGrp="1" noChangeAspect="1"/>
          </p:cNvPicPr>
          <p:nvPr>
            <p:ph idx="1"/>
          </p:nvPr>
        </p:nvPicPr>
        <p:blipFill>
          <a:blip r:embed="rId4"/>
          <a:stretch>
            <a:fillRect/>
          </a:stretch>
        </p:blipFill>
        <p:spPr>
          <a:xfrm>
            <a:off x="-43634" y="2857655"/>
            <a:ext cx="1902212" cy="1344547"/>
          </a:xfrm>
        </p:spPr>
      </p:pic>
      <p:sp>
        <p:nvSpPr>
          <p:cNvPr id="19" name="TextBox 18">
            <a:extLst>
              <a:ext uri="{FF2B5EF4-FFF2-40B4-BE49-F238E27FC236}">
                <a16:creationId xmlns:a16="http://schemas.microsoft.com/office/drawing/2014/main" id="{44E11003-133E-445E-B546-697B6923916E}"/>
              </a:ext>
            </a:extLst>
          </p:cNvPr>
          <p:cNvSpPr txBox="1"/>
          <p:nvPr/>
        </p:nvSpPr>
        <p:spPr>
          <a:xfrm>
            <a:off x="155092" y="2700251"/>
            <a:ext cx="1306063" cy="261610"/>
          </a:xfrm>
          <a:prstGeom prst="rect">
            <a:avLst/>
          </a:prstGeom>
          <a:noFill/>
        </p:spPr>
        <p:txBody>
          <a:bodyPr wrap="square">
            <a:spAutoFit/>
          </a:bodyPr>
          <a:lstStyle/>
          <a:p>
            <a:r>
              <a:rPr lang="en-US" sz="1050" b="1" dirty="0">
                <a:effectLst/>
                <a:latin typeface="Arial" panose="020B0604020202020204" pitchFamily="34" charset="0"/>
              </a:rPr>
              <a:t>CARTITUDE-1</a:t>
            </a:r>
            <a:endParaRPr lang="en-US" sz="1050" dirty="0"/>
          </a:p>
        </p:txBody>
      </p:sp>
    </p:spTree>
    <p:extLst>
      <p:ext uri="{BB962C8B-B14F-4D97-AF65-F5344CB8AC3E}">
        <p14:creationId xmlns:p14="http://schemas.microsoft.com/office/powerpoint/2010/main" val="42045470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EB69-28D5-CA67-862A-7E79E74BE7D4}"/>
              </a:ext>
            </a:extLst>
          </p:cNvPr>
          <p:cNvSpPr>
            <a:spLocks noGrp="1"/>
          </p:cNvSpPr>
          <p:nvPr>
            <p:ph type="title"/>
          </p:nvPr>
        </p:nvSpPr>
        <p:spPr/>
        <p:txBody>
          <a:bodyPr>
            <a:normAutofit fontScale="90000"/>
          </a:bodyPr>
          <a:lstStyle/>
          <a:p>
            <a:endParaRPr lang="en-US"/>
          </a:p>
        </p:txBody>
      </p:sp>
      <p:pic>
        <p:nvPicPr>
          <p:cNvPr id="5" name="Content Placeholder 4">
            <a:extLst>
              <a:ext uri="{FF2B5EF4-FFF2-40B4-BE49-F238E27FC236}">
                <a16:creationId xmlns:a16="http://schemas.microsoft.com/office/drawing/2014/main" id="{AE1C95C9-70D5-1C3E-345E-8DE18C32E018}"/>
              </a:ext>
            </a:extLst>
          </p:cNvPr>
          <p:cNvPicPr>
            <a:picLocks noGrp="1" noChangeAspect="1"/>
          </p:cNvPicPr>
          <p:nvPr>
            <p:ph idx="1"/>
          </p:nvPr>
        </p:nvPicPr>
        <p:blipFill>
          <a:blip r:embed="rId3"/>
          <a:stretch>
            <a:fillRect/>
          </a:stretch>
        </p:blipFill>
        <p:spPr>
          <a:xfrm>
            <a:off x="308611" y="94269"/>
            <a:ext cx="8034005" cy="4263974"/>
          </a:xfrm>
        </p:spPr>
      </p:pic>
    </p:spTree>
    <p:extLst>
      <p:ext uri="{BB962C8B-B14F-4D97-AF65-F5344CB8AC3E}">
        <p14:creationId xmlns:p14="http://schemas.microsoft.com/office/powerpoint/2010/main" val="33556032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26706-73EC-8743-03D7-AAFB23EB7985}"/>
              </a:ext>
            </a:extLst>
          </p:cNvPr>
          <p:cNvSpPr>
            <a:spLocks noGrp="1"/>
          </p:cNvSpPr>
          <p:nvPr>
            <p:ph type="title"/>
          </p:nvPr>
        </p:nvSpPr>
        <p:spPr/>
        <p:txBody>
          <a:bodyPr>
            <a:normAutofit fontScale="90000"/>
          </a:bodyPr>
          <a:lstStyle/>
          <a:p>
            <a:endParaRPr lang="en-US"/>
          </a:p>
        </p:txBody>
      </p:sp>
      <p:pic>
        <p:nvPicPr>
          <p:cNvPr id="5" name="Content Placeholder 4">
            <a:extLst>
              <a:ext uri="{FF2B5EF4-FFF2-40B4-BE49-F238E27FC236}">
                <a16:creationId xmlns:a16="http://schemas.microsoft.com/office/drawing/2014/main" id="{5905AFCA-5C18-E7DD-53CF-89AB57DF5C19}"/>
              </a:ext>
            </a:extLst>
          </p:cNvPr>
          <p:cNvPicPr>
            <a:picLocks noGrp="1" noChangeAspect="1"/>
          </p:cNvPicPr>
          <p:nvPr>
            <p:ph idx="1"/>
          </p:nvPr>
        </p:nvPicPr>
        <p:blipFill>
          <a:blip r:embed="rId2"/>
          <a:stretch>
            <a:fillRect/>
          </a:stretch>
        </p:blipFill>
        <p:spPr>
          <a:xfrm>
            <a:off x="0" y="0"/>
            <a:ext cx="9030984" cy="4383782"/>
          </a:xfrm>
        </p:spPr>
      </p:pic>
    </p:spTree>
    <p:extLst>
      <p:ext uri="{BB962C8B-B14F-4D97-AF65-F5344CB8AC3E}">
        <p14:creationId xmlns:p14="http://schemas.microsoft.com/office/powerpoint/2010/main" val="40269041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EB69-28D5-CA67-862A-7E79E74BE7D4}"/>
              </a:ext>
            </a:extLst>
          </p:cNvPr>
          <p:cNvSpPr>
            <a:spLocks noGrp="1"/>
          </p:cNvSpPr>
          <p:nvPr>
            <p:ph type="title"/>
          </p:nvPr>
        </p:nvSpPr>
        <p:spPr/>
        <p:txBody>
          <a:bodyPr>
            <a:normAutofit fontScale="90000"/>
          </a:bodyPr>
          <a:lstStyle/>
          <a:p>
            <a:endParaRPr lang="en-US"/>
          </a:p>
        </p:txBody>
      </p:sp>
      <p:pic>
        <p:nvPicPr>
          <p:cNvPr id="8" name="Picture 7">
            <a:extLst>
              <a:ext uri="{FF2B5EF4-FFF2-40B4-BE49-F238E27FC236}">
                <a16:creationId xmlns:a16="http://schemas.microsoft.com/office/drawing/2014/main" id="{D8F49E63-DE0B-EAE4-3C23-A72DAF7E37D4}"/>
              </a:ext>
            </a:extLst>
          </p:cNvPr>
          <p:cNvPicPr>
            <a:picLocks noChangeAspect="1"/>
          </p:cNvPicPr>
          <p:nvPr/>
        </p:nvPicPr>
        <p:blipFill>
          <a:blip r:embed="rId3"/>
          <a:stretch>
            <a:fillRect/>
          </a:stretch>
        </p:blipFill>
        <p:spPr>
          <a:xfrm>
            <a:off x="482994" y="0"/>
            <a:ext cx="8009778" cy="4270342"/>
          </a:xfrm>
          <a:prstGeom prst="rect">
            <a:avLst/>
          </a:prstGeom>
        </p:spPr>
      </p:pic>
      <p:sp>
        <p:nvSpPr>
          <p:cNvPr id="9" name="TextBox 8">
            <a:extLst>
              <a:ext uri="{FF2B5EF4-FFF2-40B4-BE49-F238E27FC236}">
                <a16:creationId xmlns:a16="http://schemas.microsoft.com/office/drawing/2014/main" id="{5EABD8D2-4401-8B49-2F8D-57C068FAC461}"/>
              </a:ext>
            </a:extLst>
          </p:cNvPr>
          <p:cNvSpPr txBox="1"/>
          <p:nvPr/>
        </p:nvSpPr>
        <p:spPr>
          <a:xfrm>
            <a:off x="4051300" y="898698"/>
            <a:ext cx="4609706" cy="769441"/>
          </a:xfrm>
          <a:prstGeom prst="rect">
            <a:avLst/>
          </a:prstGeom>
          <a:noFill/>
        </p:spPr>
        <p:txBody>
          <a:bodyPr wrap="square">
            <a:spAutoFit/>
          </a:bodyPr>
          <a:lstStyle/>
          <a:p>
            <a:r>
              <a:rPr lang="en-US" sz="1100" b="1" dirty="0">
                <a:effectLst/>
                <a:latin typeface="Arial" panose="020B0604020202020204" pitchFamily="34" charset="0"/>
              </a:rPr>
              <a:t>Early deaths: in first 10 months</a:t>
            </a:r>
          </a:p>
          <a:p>
            <a:r>
              <a:rPr lang="en-US" sz="1100" b="1" dirty="0">
                <a:effectLst/>
                <a:latin typeface="Arial" panose="020B0604020202020204" pitchFamily="34" charset="0"/>
              </a:rPr>
              <a:t>14% in ITT arm vs 12% in SOC</a:t>
            </a:r>
          </a:p>
          <a:p>
            <a:r>
              <a:rPr lang="en-US" sz="1100" b="1" dirty="0">
                <a:effectLst/>
                <a:latin typeface="Arial" panose="020B0604020202020204" pitchFamily="34" charset="0"/>
              </a:rPr>
              <a:t>Due to Progression/Death Prior to </a:t>
            </a:r>
            <a:r>
              <a:rPr lang="en-US" sz="1100" b="1" dirty="0" err="1">
                <a:effectLst/>
                <a:latin typeface="Arial" panose="020B0604020202020204" pitchFamily="34" charset="0"/>
              </a:rPr>
              <a:t>Cilta-cel</a:t>
            </a:r>
            <a:r>
              <a:rPr lang="en-US" sz="1100" b="1" dirty="0">
                <a:effectLst/>
                <a:latin typeface="Arial" panose="020B0604020202020204" pitchFamily="34" charset="0"/>
              </a:rPr>
              <a:t> Infusion in </a:t>
            </a:r>
            <a:r>
              <a:rPr lang="en-US" sz="1100" b="1" dirty="0" err="1">
                <a:effectLst/>
                <a:latin typeface="Arial" panose="020B0604020202020204" pitchFamily="34" charset="0"/>
              </a:rPr>
              <a:t>Cilta-cel</a:t>
            </a:r>
            <a:r>
              <a:rPr lang="en-US" sz="1100" b="1" dirty="0">
                <a:effectLst/>
                <a:latin typeface="Arial" panose="020B0604020202020204" pitchFamily="34" charset="0"/>
              </a:rPr>
              <a:t> Arm</a:t>
            </a:r>
            <a:endParaRPr lang="en-US" sz="1100" dirty="0">
              <a:effectLst/>
              <a:latin typeface="Arial" panose="020B0604020202020204" pitchFamily="34" charset="0"/>
            </a:endParaRPr>
          </a:p>
        </p:txBody>
      </p:sp>
      <p:sp>
        <p:nvSpPr>
          <p:cNvPr id="10" name="Frame 9">
            <a:extLst>
              <a:ext uri="{FF2B5EF4-FFF2-40B4-BE49-F238E27FC236}">
                <a16:creationId xmlns:a16="http://schemas.microsoft.com/office/drawing/2014/main" id="{6C495874-4E5D-8DFC-4E31-897E1FAD1DA5}"/>
              </a:ext>
            </a:extLst>
          </p:cNvPr>
          <p:cNvSpPr/>
          <p:nvPr/>
        </p:nvSpPr>
        <p:spPr bwMode="auto">
          <a:xfrm>
            <a:off x="2300140" y="1102936"/>
            <a:ext cx="1527142" cy="791852"/>
          </a:xfrm>
          <a:prstGeom prst="frame">
            <a:avLst>
              <a:gd name="adj1" fmla="val 3752"/>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3665837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358E-486C-94AE-D5AB-7C3C3ACCD6EC}"/>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AB74D50D-39C0-B8EE-1AAD-2EB57B09C687}"/>
              </a:ext>
            </a:extLst>
          </p:cNvPr>
          <p:cNvSpPr>
            <a:spLocks noGrp="1"/>
          </p:cNvSpPr>
          <p:nvPr>
            <p:ph idx="1"/>
          </p:nvPr>
        </p:nvSpPr>
        <p:spPr>
          <a:xfrm>
            <a:off x="502576" y="487368"/>
            <a:ext cx="5870516" cy="3156377"/>
          </a:xfrm>
        </p:spPr>
        <p:txBody>
          <a:bodyPr/>
          <a:lstStyle/>
          <a:p>
            <a:pPr marL="0" indent="0">
              <a:buNone/>
            </a:pPr>
            <a:r>
              <a:rPr lang="en-US" sz="1400" b="1" dirty="0" err="1">
                <a:solidFill>
                  <a:srgbClr val="323232"/>
                </a:solidFill>
                <a:effectLst/>
                <a:latin typeface="Arial" panose="020B0604020202020204" pitchFamily="34" charset="0"/>
              </a:rPr>
              <a:t>Cilta-cel</a:t>
            </a:r>
            <a:r>
              <a:rPr lang="en-US" sz="1400" b="1" dirty="0">
                <a:solidFill>
                  <a:srgbClr val="323232"/>
                </a:solidFill>
                <a:effectLst/>
                <a:latin typeface="Arial" panose="020B0604020202020204" pitchFamily="34" charset="0"/>
              </a:rPr>
              <a:t> significantly prolonged PFS vs SOC </a:t>
            </a:r>
            <a:r>
              <a:rPr lang="en-US" sz="1400" dirty="0">
                <a:solidFill>
                  <a:srgbClr val="323232"/>
                </a:solidFill>
                <a:effectLst/>
                <a:latin typeface="Arial" panose="020B0604020202020204" pitchFamily="34" charset="0"/>
              </a:rPr>
              <a:t>(HR, 0.26; </a:t>
            </a:r>
            <a:r>
              <a:rPr lang="en-US" sz="1400" i="1" dirty="0">
                <a:solidFill>
                  <a:srgbClr val="323232"/>
                </a:solidFill>
                <a:effectLst/>
                <a:latin typeface="Arial" panose="020B0604020202020204" pitchFamily="34" charset="0"/>
              </a:rPr>
              <a:t>P</a:t>
            </a:r>
            <a:r>
              <a:rPr lang="en-US" sz="1400" dirty="0">
                <a:solidFill>
                  <a:srgbClr val="323232"/>
                </a:solidFill>
                <a:effectLst/>
                <a:latin typeface="Arial" panose="020B0604020202020204" pitchFamily="34" charset="0"/>
              </a:rPr>
              <a:t>&lt;0.0001) </a:t>
            </a:r>
          </a:p>
          <a:p>
            <a:pPr marL="0" indent="0">
              <a:buNone/>
            </a:pPr>
            <a:r>
              <a:rPr lang="en-US" sz="1400" dirty="0">
                <a:latin typeface="Arial" panose="020B0604020202020204" pitchFamily="34" charset="0"/>
              </a:rPr>
              <a:t>12-month PFS rate 76% in </a:t>
            </a:r>
            <a:r>
              <a:rPr lang="en-US" sz="1400" dirty="0" err="1">
                <a:latin typeface="Arial" panose="020B0604020202020204" pitchFamily="34" charset="0"/>
              </a:rPr>
              <a:t>cilta-cel</a:t>
            </a:r>
            <a:r>
              <a:rPr lang="en-US" sz="1400" dirty="0">
                <a:latin typeface="Arial" panose="020B0604020202020204" pitchFamily="34" charset="0"/>
              </a:rPr>
              <a:t> vs 49% in SoC</a:t>
            </a:r>
            <a:endParaRPr lang="en-US" sz="1400" dirty="0">
              <a:solidFill>
                <a:srgbClr val="323232"/>
              </a:solidFill>
              <a:effectLst/>
              <a:latin typeface="Arial" panose="020B0604020202020204" pitchFamily="34" charset="0"/>
            </a:endParaRPr>
          </a:p>
          <a:p>
            <a:pPr marL="0" indent="0">
              <a:buNone/>
            </a:pPr>
            <a:r>
              <a:rPr lang="en-US" sz="1400" b="1" dirty="0">
                <a:solidFill>
                  <a:srgbClr val="323232"/>
                </a:solidFill>
                <a:effectLst/>
                <a:latin typeface="Arial" panose="020B0604020202020204" pitchFamily="34" charset="0"/>
              </a:rPr>
              <a:t>PFS benefit was seen across all subgroups</a:t>
            </a:r>
            <a:endParaRPr lang="en-US" sz="1400" dirty="0">
              <a:solidFill>
                <a:srgbClr val="323232"/>
              </a:solidFill>
              <a:effectLst/>
              <a:latin typeface="Arial" panose="020B0604020202020204" pitchFamily="34" charset="0"/>
            </a:endParaRPr>
          </a:p>
          <a:p>
            <a:pPr marL="0" indent="0">
              <a:buNone/>
            </a:pPr>
            <a:r>
              <a:rPr lang="en-US" sz="1100" dirty="0">
                <a:effectLst/>
                <a:latin typeface="Arial" panose="020B0604020202020204" pitchFamily="34" charset="0"/>
              </a:rPr>
              <a:t>ORR: 85% vs 67%CR / </a:t>
            </a:r>
            <a:r>
              <a:rPr lang="en-US" sz="1100" dirty="0" err="1">
                <a:effectLst/>
                <a:latin typeface="Arial" panose="020B0604020202020204" pitchFamily="34" charset="0"/>
              </a:rPr>
              <a:t>sCR</a:t>
            </a:r>
            <a:r>
              <a:rPr lang="en-US" sz="1100" dirty="0">
                <a:effectLst/>
                <a:latin typeface="Arial" panose="020B0604020202020204" pitchFamily="34" charset="0"/>
              </a:rPr>
              <a:t> = 73% vs 22%</a:t>
            </a:r>
          </a:p>
          <a:p>
            <a:pPr marL="0" indent="0">
              <a:buNone/>
            </a:pPr>
            <a:r>
              <a:rPr lang="en-US" sz="1100" dirty="0">
                <a:effectLst/>
                <a:latin typeface="Arial" panose="020B0604020202020204" pitchFamily="34" charset="0"/>
              </a:rPr>
              <a:t>MRD negativity = 61% vs 16%</a:t>
            </a:r>
          </a:p>
          <a:p>
            <a:pPr marL="0" indent="0">
              <a:buNone/>
            </a:pPr>
            <a:r>
              <a:rPr lang="en-US" sz="1400" dirty="0">
                <a:solidFill>
                  <a:srgbClr val="323232"/>
                </a:solidFill>
                <a:effectLst/>
                <a:latin typeface="Arial" panose="020B0604020202020204" pitchFamily="34" charset="0"/>
              </a:rPr>
              <a:t>ORR in the </a:t>
            </a:r>
            <a:r>
              <a:rPr lang="en-US" sz="1400" dirty="0" err="1">
                <a:solidFill>
                  <a:srgbClr val="323232"/>
                </a:solidFill>
                <a:effectLst/>
                <a:latin typeface="Arial" panose="020B0604020202020204" pitchFamily="34" charset="0"/>
              </a:rPr>
              <a:t>cilta-cel</a:t>
            </a:r>
            <a:r>
              <a:rPr lang="en-US" sz="1400" dirty="0">
                <a:solidFill>
                  <a:srgbClr val="323232"/>
                </a:solidFill>
                <a:effectLst/>
                <a:latin typeface="Arial" panose="020B0604020202020204" pitchFamily="34" charset="0"/>
              </a:rPr>
              <a:t> as-treated group was 99%, with 86% ≥CR and 72% MRD negative (10-5) </a:t>
            </a:r>
            <a:endParaRPr lang="en-US" sz="1400" dirty="0">
              <a:solidFill>
                <a:srgbClr val="009FDF"/>
              </a:solidFill>
              <a:latin typeface="Arial" panose="020B0604020202020204" pitchFamily="34" charset="0"/>
            </a:endParaRPr>
          </a:p>
          <a:p>
            <a:pPr marL="0" indent="0">
              <a:buNone/>
            </a:pPr>
            <a:r>
              <a:rPr lang="en-US" sz="1400" b="1" dirty="0">
                <a:solidFill>
                  <a:srgbClr val="323232"/>
                </a:solidFill>
                <a:effectLst/>
                <a:latin typeface="Arial" panose="020B0604020202020204" pitchFamily="34" charset="0"/>
              </a:rPr>
              <a:t>CAR-T–specific AEs were manageable</a:t>
            </a:r>
            <a:r>
              <a:rPr lang="en-US" sz="1400" b="1" dirty="0">
                <a:solidFill>
                  <a:srgbClr val="323232"/>
                </a:solidFill>
                <a:latin typeface="Arial" panose="020B0604020202020204" pitchFamily="34" charset="0"/>
              </a:rPr>
              <a:t> </a:t>
            </a:r>
            <a:r>
              <a:rPr lang="en-US" sz="1400" dirty="0">
                <a:solidFill>
                  <a:srgbClr val="323232"/>
                </a:solidFill>
                <a:effectLst/>
                <a:latin typeface="Arial" panose="020B0604020202020204" pitchFamily="34" charset="0"/>
              </a:rPr>
              <a:t>Lower incidence and severity of CRS, ICANS, MNT, and some </a:t>
            </a:r>
            <a:r>
              <a:rPr lang="en-US" sz="1400" dirty="0" err="1">
                <a:solidFill>
                  <a:srgbClr val="323232"/>
                </a:solidFill>
                <a:effectLst/>
                <a:latin typeface="Arial" panose="020B0604020202020204" pitchFamily="34" charset="0"/>
              </a:rPr>
              <a:t>cytopenias</a:t>
            </a:r>
            <a:r>
              <a:rPr lang="en-US" sz="1400" dirty="0">
                <a:solidFill>
                  <a:srgbClr val="323232"/>
                </a:solidFill>
                <a:effectLst/>
                <a:latin typeface="Arial" panose="020B0604020202020204" pitchFamily="34" charset="0"/>
              </a:rPr>
              <a:t> were observed in CARTITUDE-4 vs CARTITUDE-1, suggesting </a:t>
            </a:r>
            <a:r>
              <a:rPr lang="en-US" sz="1400" b="1" dirty="0">
                <a:solidFill>
                  <a:srgbClr val="323232"/>
                </a:solidFill>
                <a:effectLst/>
                <a:latin typeface="Arial" panose="020B0604020202020204" pitchFamily="34" charset="0"/>
              </a:rPr>
              <a:t>improved tolerability of </a:t>
            </a:r>
            <a:r>
              <a:rPr lang="en-US" sz="1400" b="1" dirty="0" err="1">
                <a:solidFill>
                  <a:srgbClr val="323232"/>
                </a:solidFill>
                <a:effectLst/>
                <a:latin typeface="Arial" panose="020B0604020202020204" pitchFamily="34" charset="0"/>
              </a:rPr>
              <a:t>cilta-cel</a:t>
            </a:r>
            <a:r>
              <a:rPr lang="en-US" sz="1400" b="1" dirty="0">
                <a:solidFill>
                  <a:srgbClr val="323232"/>
                </a:solidFill>
                <a:effectLst/>
                <a:latin typeface="Arial" panose="020B0604020202020204" pitchFamily="34" charset="0"/>
              </a:rPr>
              <a:t> when used earlier in treatment</a:t>
            </a:r>
            <a:endParaRPr lang="en-US" sz="1400" dirty="0">
              <a:solidFill>
                <a:srgbClr val="323232"/>
              </a:solidFill>
              <a:effectLst/>
              <a:latin typeface="Arial" panose="020B0604020202020204" pitchFamily="34" charset="0"/>
            </a:endParaRPr>
          </a:p>
          <a:p>
            <a:pPr marL="0" indent="0">
              <a:buNone/>
            </a:pPr>
            <a:endParaRPr lang="en-US" sz="1400" dirty="0"/>
          </a:p>
        </p:txBody>
      </p:sp>
      <p:sp>
        <p:nvSpPr>
          <p:cNvPr id="4" name="TextBox 3">
            <a:extLst>
              <a:ext uri="{FF2B5EF4-FFF2-40B4-BE49-F238E27FC236}">
                <a16:creationId xmlns:a16="http://schemas.microsoft.com/office/drawing/2014/main" id="{5755B048-8DFE-EDA7-E076-EFCDA48E64B8}"/>
              </a:ext>
            </a:extLst>
          </p:cNvPr>
          <p:cNvSpPr txBox="1"/>
          <p:nvPr/>
        </p:nvSpPr>
        <p:spPr>
          <a:xfrm>
            <a:off x="6567057" y="487368"/>
            <a:ext cx="2387770" cy="3785652"/>
          </a:xfrm>
          <a:prstGeom prst="rect">
            <a:avLst/>
          </a:prstGeom>
          <a:solidFill>
            <a:schemeClr val="tx2">
              <a:lumMod val="20000"/>
              <a:lumOff val="80000"/>
            </a:schemeClr>
          </a:solidFill>
        </p:spPr>
        <p:txBody>
          <a:bodyPr wrap="square" rtlCol="0">
            <a:spAutoFit/>
          </a:bodyPr>
          <a:lstStyle/>
          <a:p>
            <a:pPr algn="ctr"/>
            <a:r>
              <a:rPr lang="en-US" sz="1600" b="1" dirty="0"/>
              <a:t>US FDA Approval</a:t>
            </a:r>
            <a:br>
              <a:rPr lang="en-US" sz="1600" dirty="0"/>
            </a:br>
            <a:r>
              <a:rPr lang="en-US" sz="1600" dirty="0"/>
              <a:t>April 5, 2024</a:t>
            </a:r>
          </a:p>
          <a:p>
            <a:endParaRPr lang="en-US" sz="1600" dirty="0"/>
          </a:p>
          <a:p>
            <a:pPr algn="ctr"/>
            <a:r>
              <a:rPr lang="en-US" sz="1600" dirty="0"/>
              <a:t>The treatment of adult patients with relapsed or refractory multiple myeloma who have received </a:t>
            </a:r>
            <a:r>
              <a:rPr lang="en-US" sz="1600" dirty="0">
                <a:solidFill>
                  <a:srgbClr val="FF0000"/>
                </a:solidFill>
              </a:rPr>
              <a:t>at least 1 prior line of therapy, including a proteasome inhibitor and an immunomodulatory agent, and are refractory to lenalidomide</a:t>
            </a:r>
          </a:p>
        </p:txBody>
      </p:sp>
    </p:spTree>
    <p:extLst>
      <p:ext uri="{BB962C8B-B14F-4D97-AF65-F5344CB8AC3E}">
        <p14:creationId xmlns:p14="http://schemas.microsoft.com/office/powerpoint/2010/main" val="24385289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D0C66-9BAC-310D-8B07-EF785411D1F8}"/>
              </a:ext>
            </a:extLst>
          </p:cNvPr>
          <p:cNvSpPr>
            <a:spLocks noGrp="1"/>
          </p:cNvSpPr>
          <p:nvPr>
            <p:ph type="title"/>
          </p:nvPr>
        </p:nvSpPr>
        <p:spPr/>
        <p:txBody>
          <a:bodyPr>
            <a:normAutofit fontScale="90000"/>
          </a:bodyPr>
          <a:lstStyle/>
          <a:p>
            <a:endParaRPr lang="en-US"/>
          </a:p>
        </p:txBody>
      </p:sp>
      <p:pic>
        <p:nvPicPr>
          <p:cNvPr id="9" name="Content Placeholder 8">
            <a:extLst>
              <a:ext uri="{FF2B5EF4-FFF2-40B4-BE49-F238E27FC236}">
                <a16:creationId xmlns:a16="http://schemas.microsoft.com/office/drawing/2014/main" id="{F06024FE-AC8C-2A26-92B9-794792691F68}"/>
              </a:ext>
            </a:extLst>
          </p:cNvPr>
          <p:cNvPicPr>
            <a:picLocks noGrp="1" noChangeAspect="1"/>
          </p:cNvPicPr>
          <p:nvPr>
            <p:ph idx="1"/>
          </p:nvPr>
        </p:nvPicPr>
        <p:blipFill>
          <a:blip r:embed="rId3"/>
          <a:stretch>
            <a:fillRect/>
          </a:stretch>
        </p:blipFill>
        <p:spPr>
          <a:xfrm>
            <a:off x="308611" y="0"/>
            <a:ext cx="8059790" cy="4317267"/>
          </a:xfrm>
        </p:spPr>
      </p:pic>
      <p:sp>
        <p:nvSpPr>
          <p:cNvPr id="11" name="TextBox 10">
            <a:extLst>
              <a:ext uri="{FF2B5EF4-FFF2-40B4-BE49-F238E27FC236}">
                <a16:creationId xmlns:a16="http://schemas.microsoft.com/office/drawing/2014/main" id="{29093264-2D6A-A341-948E-B399699B2C1E}"/>
              </a:ext>
            </a:extLst>
          </p:cNvPr>
          <p:cNvSpPr txBox="1"/>
          <p:nvPr/>
        </p:nvSpPr>
        <p:spPr>
          <a:xfrm>
            <a:off x="6825006" y="998173"/>
            <a:ext cx="2224726" cy="877163"/>
          </a:xfrm>
          <a:prstGeom prst="rect">
            <a:avLst/>
          </a:prstGeom>
          <a:noFill/>
        </p:spPr>
        <p:txBody>
          <a:bodyPr wrap="square">
            <a:spAutoFit/>
          </a:bodyPr>
          <a:lstStyle/>
          <a:p>
            <a:r>
              <a:rPr lang="en-US" sz="900" b="1" dirty="0">
                <a:solidFill>
                  <a:srgbClr val="BC28BA"/>
                </a:solidFill>
                <a:effectLst/>
                <a:latin typeface="TrebuchetMS" panose="020B0703020202090204" pitchFamily="34" charset="0"/>
              </a:rPr>
              <a:t>Primary endpoint </a:t>
            </a:r>
            <a:endParaRPr lang="en-US" sz="900" dirty="0">
              <a:effectLst/>
            </a:endParaRPr>
          </a:p>
          <a:p>
            <a:r>
              <a:rPr lang="en-US" sz="800" dirty="0">
                <a:solidFill>
                  <a:srgbClr val="565151"/>
                </a:solidFill>
                <a:effectLst/>
                <a:latin typeface="Arial" panose="020B0604020202020204" pitchFamily="34" charset="0"/>
              </a:rPr>
              <a:t>• </a:t>
            </a:r>
            <a:r>
              <a:rPr lang="en-US" sz="800" dirty="0" err="1">
                <a:solidFill>
                  <a:srgbClr val="565151"/>
                </a:solidFill>
                <a:effectLst/>
                <a:latin typeface="TrebuchetMS" panose="020B0703020202090204" pitchFamily="34" charset="0"/>
              </a:rPr>
              <a:t>PFSbyIRC</a:t>
            </a:r>
            <a:r>
              <a:rPr lang="en-US" sz="800" dirty="0">
                <a:solidFill>
                  <a:srgbClr val="565151"/>
                </a:solidFill>
                <a:effectLst/>
                <a:latin typeface="TrebuchetMS" panose="020B0703020202090204" pitchFamily="34" charset="0"/>
              </a:rPr>
              <a:t> </a:t>
            </a:r>
            <a:endParaRPr lang="en-US" sz="900" dirty="0">
              <a:effectLst/>
            </a:endParaRPr>
          </a:p>
          <a:p>
            <a:r>
              <a:rPr lang="en-US" sz="900" b="1" dirty="0">
                <a:solidFill>
                  <a:srgbClr val="BC28BA"/>
                </a:solidFill>
                <a:effectLst/>
                <a:latin typeface="TrebuchetMS" panose="020B0703020202090204" pitchFamily="34" charset="0"/>
              </a:rPr>
              <a:t>Key secondary endpoints </a:t>
            </a:r>
            <a:endParaRPr lang="en-US" sz="900" dirty="0">
              <a:effectLst/>
            </a:endParaRPr>
          </a:p>
          <a:p>
            <a:r>
              <a:rPr lang="en-US" sz="800" dirty="0">
                <a:solidFill>
                  <a:srgbClr val="565151"/>
                </a:solidFill>
                <a:effectLst/>
                <a:latin typeface="Arial" panose="020B0604020202020204" pitchFamily="34" charset="0"/>
              </a:rPr>
              <a:t>• </a:t>
            </a:r>
            <a:r>
              <a:rPr lang="en-US" sz="800" dirty="0" err="1">
                <a:solidFill>
                  <a:srgbClr val="565151"/>
                </a:solidFill>
                <a:effectLst/>
                <a:latin typeface="TrebuchetMS" panose="020B0703020202090204" pitchFamily="34" charset="0"/>
              </a:rPr>
              <a:t>ORRbyIRC</a:t>
            </a:r>
            <a:r>
              <a:rPr lang="en-US" sz="800" dirty="0">
                <a:solidFill>
                  <a:srgbClr val="565151"/>
                </a:solidFill>
                <a:effectLst/>
                <a:latin typeface="TrebuchetMS" panose="020B0703020202090204" pitchFamily="34" charset="0"/>
              </a:rPr>
              <a:t> </a:t>
            </a:r>
            <a:r>
              <a:rPr lang="en-US" sz="800" dirty="0">
                <a:solidFill>
                  <a:srgbClr val="565151"/>
                </a:solidFill>
                <a:effectLst/>
                <a:latin typeface="Arial" panose="020B0604020202020204" pitchFamily="34" charset="0"/>
              </a:rPr>
              <a:t>• </a:t>
            </a:r>
            <a:r>
              <a:rPr lang="en-US" sz="800" dirty="0">
                <a:solidFill>
                  <a:srgbClr val="565151"/>
                </a:solidFill>
                <a:effectLst/>
                <a:latin typeface="TrebuchetMS" panose="020B0703020202090204" pitchFamily="34" charset="0"/>
              </a:rPr>
              <a:t>OS </a:t>
            </a:r>
            <a:endParaRPr lang="en-US" sz="900" dirty="0">
              <a:effectLst/>
            </a:endParaRPr>
          </a:p>
          <a:p>
            <a:r>
              <a:rPr lang="en-US" sz="900" b="1" dirty="0">
                <a:solidFill>
                  <a:srgbClr val="BC28BA"/>
                </a:solidFill>
                <a:effectLst/>
                <a:latin typeface="TrebuchetMS" panose="020B0703020202090204" pitchFamily="34" charset="0"/>
              </a:rPr>
              <a:t>Other secondary endpoints </a:t>
            </a:r>
            <a:endParaRPr lang="en-US" sz="900" dirty="0">
              <a:effectLst/>
            </a:endParaRPr>
          </a:p>
          <a:p>
            <a:r>
              <a:rPr lang="en-US" sz="800" dirty="0">
                <a:solidFill>
                  <a:srgbClr val="565151"/>
                </a:solidFill>
                <a:effectLst/>
                <a:latin typeface="Arial" panose="020B0604020202020204" pitchFamily="34" charset="0"/>
              </a:rPr>
              <a:t>• </a:t>
            </a:r>
            <a:r>
              <a:rPr lang="en-US" sz="800" dirty="0">
                <a:solidFill>
                  <a:srgbClr val="565151"/>
                </a:solidFill>
                <a:effectLst/>
                <a:latin typeface="TrebuchetMS" panose="020B0703020202090204" pitchFamily="34" charset="0"/>
              </a:rPr>
              <a:t>CRR by IRC, MRD, PROs </a:t>
            </a:r>
            <a:r>
              <a:rPr lang="en-US" sz="800" dirty="0">
                <a:solidFill>
                  <a:srgbClr val="565151"/>
                </a:solidFill>
                <a:effectLst/>
                <a:latin typeface="Arial" panose="020B0604020202020204" pitchFamily="34" charset="0"/>
              </a:rPr>
              <a:t>• </a:t>
            </a:r>
            <a:r>
              <a:rPr lang="en-US" sz="800" dirty="0">
                <a:solidFill>
                  <a:srgbClr val="565151"/>
                </a:solidFill>
                <a:effectLst/>
                <a:latin typeface="TrebuchetMS" panose="020B0703020202090204" pitchFamily="34" charset="0"/>
              </a:rPr>
              <a:t>Safety </a:t>
            </a:r>
            <a:endParaRPr lang="en-US" sz="900" dirty="0">
              <a:effectLst/>
            </a:endParaRPr>
          </a:p>
        </p:txBody>
      </p:sp>
    </p:spTree>
    <p:extLst>
      <p:ext uri="{BB962C8B-B14F-4D97-AF65-F5344CB8AC3E}">
        <p14:creationId xmlns:p14="http://schemas.microsoft.com/office/powerpoint/2010/main" val="7849531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1755E-8963-F734-003D-69184E12D919}"/>
              </a:ext>
            </a:extLst>
          </p:cNvPr>
          <p:cNvSpPr>
            <a:spLocks noGrp="1"/>
          </p:cNvSpPr>
          <p:nvPr>
            <p:ph type="title"/>
          </p:nvPr>
        </p:nvSpPr>
        <p:spPr/>
        <p:txBody>
          <a:bodyPr>
            <a:normAutofit fontScale="90000"/>
          </a:bodyPr>
          <a:lstStyle/>
          <a:p>
            <a:endParaRPr lang="en-US"/>
          </a:p>
        </p:txBody>
      </p:sp>
      <p:pic>
        <p:nvPicPr>
          <p:cNvPr id="12" name="Content Placeholder 11">
            <a:extLst>
              <a:ext uri="{FF2B5EF4-FFF2-40B4-BE49-F238E27FC236}">
                <a16:creationId xmlns:a16="http://schemas.microsoft.com/office/drawing/2014/main" id="{1BF376CC-C379-AFD4-990F-72F0C5F50668}"/>
              </a:ext>
            </a:extLst>
          </p:cNvPr>
          <p:cNvPicPr>
            <a:picLocks noGrp="1" noChangeAspect="1"/>
          </p:cNvPicPr>
          <p:nvPr>
            <p:ph idx="1"/>
          </p:nvPr>
        </p:nvPicPr>
        <p:blipFill>
          <a:blip r:embed="rId2"/>
          <a:stretch>
            <a:fillRect/>
          </a:stretch>
        </p:blipFill>
        <p:spPr>
          <a:xfrm>
            <a:off x="414778" y="85054"/>
            <a:ext cx="8492915" cy="4134913"/>
          </a:xfrm>
        </p:spPr>
      </p:pic>
    </p:spTree>
    <p:extLst>
      <p:ext uri="{BB962C8B-B14F-4D97-AF65-F5344CB8AC3E}">
        <p14:creationId xmlns:p14="http://schemas.microsoft.com/office/powerpoint/2010/main" val="377919302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D405F-6AB7-0066-8C6A-84E3967C23B5}"/>
              </a:ext>
            </a:extLst>
          </p:cNvPr>
          <p:cNvSpPr>
            <a:spLocks noGrp="1"/>
          </p:cNvSpPr>
          <p:nvPr>
            <p:ph type="title"/>
          </p:nvPr>
        </p:nvSpPr>
        <p:spPr/>
        <p:txBody>
          <a:bodyPr>
            <a:normAutofit fontScale="90000"/>
          </a:bodyPr>
          <a:lstStyle/>
          <a:p>
            <a:endParaRPr lang="en-US"/>
          </a:p>
        </p:txBody>
      </p:sp>
      <p:pic>
        <p:nvPicPr>
          <p:cNvPr id="5" name="Content Placeholder 4">
            <a:extLst>
              <a:ext uri="{FF2B5EF4-FFF2-40B4-BE49-F238E27FC236}">
                <a16:creationId xmlns:a16="http://schemas.microsoft.com/office/drawing/2014/main" id="{7A87A33B-401E-970E-BFD9-AB3945341C7C}"/>
              </a:ext>
            </a:extLst>
          </p:cNvPr>
          <p:cNvPicPr>
            <a:picLocks noGrp="1" noChangeAspect="1"/>
          </p:cNvPicPr>
          <p:nvPr>
            <p:ph idx="1"/>
          </p:nvPr>
        </p:nvPicPr>
        <p:blipFill>
          <a:blip r:embed="rId3"/>
          <a:stretch>
            <a:fillRect/>
          </a:stretch>
        </p:blipFill>
        <p:spPr>
          <a:xfrm>
            <a:off x="652910" y="-1"/>
            <a:ext cx="7701381" cy="4343301"/>
          </a:xfrm>
        </p:spPr>
      </p:pic>
      <p:sp>
        <p:nvSpPr>
          <p:cNvPr id="6" name="Frame 5">
            <a:extLst>
              <a:ext uri="{FF2B5EF4-FFF2-40B4-BE49-F238E27FC236}">
                <a16:creationId xmlns:a16="http://schemas.microsoft.com/office/drawing/2014/main" id="{CC4BE75D-129D-6C7D-6EEC-027284CB07F8}"/>
              </a:ext>
            </a:extLst>
          </p:cNvPr>
          <p:cNvSpPr/>
          <p:nvPr/>
        </p:nvSpPr>
        <p:spPr bwMode="auto">
          <a:xfrm>
            <a:off x="900831" y="734485"/>
            <a:ext cx="1343605" cy="551599"/>
          </a:xfrm>
          <a:prstGeom prst="frame">
            <a:avLst>
              <a:gd name="adj1" fmla="val 3752"/>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22838378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B6D07-F382-78B7-190F-5E5899158D48}"/>
              </a:ext>
            </a:extLst>
          </p:cNvPr>
          <p:cNvSpPr>
            <a:spLocks noGrp="1"/>
          </p:cNvSpPr>
          <p:nvPr>
            <p:ph type="title"/>
          </p:nvPr>
        </p:nvSpPr>
        <p:spPr/>
        <p:txBody>
          <a:bodyPr>
            <a:normAutofit fontScale="90000"/>
          </a:bodyPr>
          <a:lstStyle/>
          <a:p>
            <a:endParaRPr lang="en-US"/>
          </a:p>
        </p:txBody>
      </p:sp>
      <p:pic>
        <p:nvPicPr>
          <p:cNvPr id="5" name="Content Placeholder 4">
            <a:extLst>
              <a:ext uri="{FF2B5EF4-FFF2-40B4-BE49-F238E27FC236}">
                <a16:creationId xmlns:a16="http://schemas.microsoft.com/office/drawing/2014/main" id="{AE880DD3-D9A6-7303-C7F4-E71C106F851F}"/>
              </a:ext>
            </a:extLst>
          </p:cNvPr>
          <p:cNvPicPr>
            <a:picLocks noGrp="1" noChangeAspect="1"/>
          </p:cNvPicPr>
          <p:nvPr>
            <p:ph idx="1"/>
          </p:nvPr>
        </p:nvPicPr>
        <p:blipFill>
          <a:blip r:embed="rId2"/>
          <a:stretch>
            <a:fillRect/>
          </a:stretch>
        </p:blipFill>
        <p:spPr>
          <a:xfrm>
            <a:off x="71648" y="411417"/>
            <a:ext cx="5715460" cy="2972806"/>
          </a:xfrm>
        </p:spPr>
      </p:pic>
      <p:grpSp>
        <p:nvGrpSpPr>
          <p:cNvPr id="9" name="Group 8">
            <a:extLst>
              <a:ext uri="{FF2B5EF4-FFF2-40B4-BE49-F238E27FC236}">
                <a16:creationId xmlns:a16="http://schemas.microsoft.com/office/drawing/2014/main" id="{F23EFA71-F681-0998-6FDA-F4D2EE94B243}"/>
              </a:ext>
            </a:extLst>
          </p:cNvPr>
          <p:cNvGrpSpPr/>
          <p:nvPr/>
        </p:nvGrpSpPr>
        <p:grpSpPr>
          <a:xfrm>
            <a:off x="6024071" y="538835"/>
            <a:ext cx="2988298" cy="3583974"/>
            <a:chOff x="6024071" y="538835"/>
            <a:chExt cx="2988298" cy="3583974"/>
          </a:xfrm>
        </p:grpSpPr>
        <p:pic>
          <p:nvPicPr>
            <p:cNvPr id="7" name="Picture 6">
              <a:extLst>
                <a:ext uri="{FF2B5EF4-FFF2-40B4-BE49-F238E27FC236}">
                  <a16:creationId xmlns:a16="http://schemas.microsoft.com/office/drawing/2014/main" id="{69A5798C-6F7F-9E46-ED71-5EB66CFD592F}"/>
                </a:ext>
              </a:extLst>
            </p:cNvPr>
            <p:cNvPicPr>
              <a:picLocks noChangeAspect="1"/>
            </p:cNvPicPr>
            <p:nvPr/>
          </p:nvPicPr>
          <p:blipFill rotWithShape="1">
            <a:blip r:embed="rId3"/>
            <a:srcRect l="58942" t="27445" b="26974"/>
            <a:stretch/>
          </p:blipFill>
          <p:spPr>
            <a:xfrm>
              <a:off x="6797747" y="2835156"/>
              <a:ext cx="2214622" cy="1287653"/>
            </a:xfrm>
            <a:prstGeom prst="rect">
              <a:avLst/>
            </a:prstGeom>
          </p:spPr>
        </p:pic>
        <p:pic>
          <p:nvPicPr>
            <p:cNvPr id="8" name="Picture 7">
              <a:extLst>
                <a:ext uri="{FF2B5EF4-FFF2-40B4-BE49-F238E27FC236}">
                  <a16:creationId xmlns:a16="http://schemas.microsoft.com/office/drawing/2014/main" id="{85025419-6D57-877E-FC54-8C83E91C8693}"/>
                </a:ext>
              </a:extLst>
            </p:cNvPr>
            <p:cNvPicPr>
              <a:picLocks noChangeAspect="1"/>
            </p:cNvPicPr>
            <p:nvPr/>
          </p:nvPicPr>
          <p:blipFill rotWithShape="1">
            <a:blip r:embed="rId3"/>
            <a:srcRect l="2493" t="15713" r="42106" b="3000"/>
            <a:stretch/>
          </p:blipFill>
          <p:spPr>
            <a:xfrm>
              <a:off x="6024071" y="538835"/>
              <a:ext cx="2988298" cy="2296321"/>
            </a:xfrm>
            <a:prstGeom prst="rect">
              <a:avLst/>
            </a:prstGeom>
          </p:spPr>
        </p:pic>
      </p:grpSp>
    </p:spTree>
    <p:extLst>
      <p:ext uri="{BB962C8B-B14F-4D97-AF65-F5344CB8AC3E}">
        <p14:creationId xmlns:p14="http://schemas.microsoft.com/office/powerpoint/2010/main" val="27364021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5A76-85A2-8162-EC29-B089FE57DCE1}"/>
              </a:ext>
            </a:extLst>
          </p:cNvPr>
          <p:cNvSpPr>
            <a:spLocks noGrp="1"/>
          </p:cNvSpPr>
          <p:nvPr>
            <p:ph type="title"/>
          </p:nvPr>
        </p:nvSpPr>
        <p:spPr/>
        <p:txBody>
          <a:bodyPr>
            <a:normAutofit fontScale="90000"/>
          </a:bodyPr>
          <a:lstStyle/>
          <a:p>
            <a:endParaRPr lang="en-US" dirty="0"/>
          </a:p>
        </p:txBody>
      </p:sp>
      <p:sp>
        <p:nvSpPr>
          <p:cNvPr id="6" name="TextBox 5">
            <a:extLst>
              <a:ext uri="{FF2B5EF4-FFF2-40B4-BE49-F238E27FC236}">
                <a16:creationId xmlns:a16="http://schemas.microsoft.com/office/drawing/2014/main" id="{0985ED01-BD2D-12E4-E37A-E6002D79B46F}"/>
              </a:ext>
            </a:extLst>
          </p:cNvPr>
          <p:cNvSpPr txBox="1"/>
          <p:nvPr/>
        </p:nvSpPr>
        <p:spPr>
          <a:xfrm>
            <a:off x="7048331" y="487368"/>
            <a:ext cx="1906496" cy="1569660"/>
          </a:xfrm>
          <a:prstGeom prst="rect">
            <a:avLst/>
          </a:prstGeom>
          <a:solidFill>
            <a:schemeClr val="tx2">
              <a:lumMod val="20000"/>
              <a:lumOff val="80000"/>
            </a:schemeClr>
          </a:solidFill>
        </p:spPr>
        <p:txBody>
          <a:bodyPr wrap="square" rtlCol="0">
            <a:spAutoFit/>
          </a:bodyPr>
          <a:lstStyle/>
          <a:p>
            <a:pPr algn="ctr"/>
            <a:r>
              <a:rPr lang="en-US" sz="1600" b="1" dirty="0"/>
              <a:t>US FDA Approval</a:t>
            </a:r>
            <a:br>
              <a:rPr lang="en-US" sz="1600" dirty="0"/>
            </a:br>
            <a:r>
              <a:rPr lang="en-US" sz="1600" dirty="0"/>
              <a:t>April 5, 2024</a:t>
            </a:r>
          </a:p>
          <a:p>
            <a:endParaRPr lang="en-US" sz="1600" dirty="0"/>
          </a:p>
          <a:p>
            <a:pPr algn="ctr"/>
            <a:r>
              <a:rPr lang="en-US" sz="1600" dirty="0">
                <a:solidFill>
                  <a:srgbClr val="FF0000"/>
                </a:solidFill>
              </a:rPr>
              <a:t>Triple class exposed after at least 2 prior LOT</a:t>
            </a:r>
          </a:p>
        </p:txBody>
      </p:sp>
      <p:pic>
        <p:nvPicPr>
          <p:cNvPr id="12" name="Content Placeholder 11">
            <a:extLst>
              <a:ext uri="{FF2B5EF4-FFF2-40B4-BE49-F238E27FC236}">
                <a16:creationId xmlns:a16="http://schemas.microsoft.com/office/drawing/2014/main" id="{ECEFF116-C7A4-8233-3379-D12C832C8B40}"/>
              </a:ext>
            </a:extLst>
          </p:cNvPr>
          <p:cNvPicPr>
            <a:picLocks noGrp="1" noChangeAspect="1"/>
          </p:cNvPicPr>
          <p:nvPr>
            <p:ph idx="1"/>
          </p:nvPr>
        </p:nvPicPr>
        <p:blipFill>
          <a:blip r:embed="rId2"/>
          <a:stretch>
            <a:fillRect/>
          </a:stretch>
        </p:blipFill>
        <p:spPr>
          <a:xfrm>
            <a:off x="189173" y="358432"/>
            <a:ext cx="6859158" cy="3543300"/>
          </a:xfrm>
        </p:spPr>
      </p:pic>
    </p:spTree>
    <p:extLst>
      <p:ext uri="{BB962C8B-B14F-4D97-AF65-F5344CB8AC3E}">
        <p14:creationId xmlns:p14="http://schemas.microsoft.com/office/powerpoint/2010/main" val="2477026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EE6904A1-804F-39B6-6BD5-2BC803992DDD}"/>
              </a:ext>
            </a:extLst>
          </p:cNvPr>
          <p:cNvSpPr>
            <a:spLocks noGrp="1"/>
          </p:cNvSpPr>
          <p:nvPr>
            <p:ph type="subTitle" idx="1"/>
          </p:nvPr>
        </p:nvSpPr>
        <p:spPr>
          <a:xfrm>
            <a:off x="746449" y="765111"/>
            <a:ext cx="7165910" cy="2464526"/>
          </a:xfrm>
        </p:spPr>
        <p:txBody>
          <a:bodyPr/>
          <a:lstStyle/>
          <a:p>
            <a:pPr algn="l"/>
            <a:r>
              <a:rPr lang="en-US" sz="1800" dirty="0"/>
              <a:t>Mr. </a:t>
            </a:r>
            <a:r>
              <a:rPr lang="en-US" sz="1800" dirty="0" err="1"/>
              <a:t>Topp</a:t>
            </a:r>
            <a:r>
              <a:rPr lang="en-US" sz="1800" dirty="0"/>
              <a:t> is a 70 y/o M w/ HTN, T2DM and h/o </a:t>
            </a:r>
            <a:r>
              <a:rPr lang="en-US" sz="1800" dirty="0">
                <a:solidFill>
                  <a:srgbClr val="FF0000"/>
                </a:solidFill>
              </a:rPr>
              <a:t>TP53 mutated CLL</a:t>
            </a:r>
            <a:r>
              <a:rPr lang="en-US" sz="1800" dirty="0"/>
              <a:t>. Diagnosed w/ WBC 60k in 2016. Observed for 3 years and then developed worsening anemia, thrombocytopenia. </a:t>
            </a:r>
            <a:r>
              <a:rPr lang="en-US" sz="1800" dirty="0">
                <a:solidFill>
                  <a:srgbClr val="FF0000"/>
                </a:solidFill>
              </a:rPr>
              <a:t>Treated with </a:t>
            </a:r>
            <a:r>
              <a:rPr lang="en-US" sz="1800" dirty="0" err="1">
                <a:solidFill>
                  <a:srgbClr val="FF0000"/>
                </a:solidFill>
              </a:rPr>
              <a:t>venetoclax</a:t>
            </a:r>
            <a:r>
              <a:rPr lang="en-US" sz="1800" dirty="0">
                <a:solidFill>
                  <a:srgbClr val="FF0000"/>
                </a:solidFill>
              </a:rPr>
              <a:t>/</a:t>
            </a:r>
            <a:r>
              <a:rPr lang="en-US" sz="1800" dirty="0" err="1">
                <a:solidFill>
                  <a:srgbClr val="FF0000"/>
                </a:solidFill>
              </a:rPr>
              <a:t>obinutuzumab</a:t>
            </a:r>
            <a:r>
              <a:rPr lang="en-US" sz="1800" dirty="0"/>
              <a:t> and had remission that lasted 2.5 years. Upon relapse</a:t>
            </a:r>
            <a:r>
              <a:rPr lang="en-US" sz="1800" dirty="0">
                <a:solidFill>
                  <a:srgbClr val="FF0000"/>
                </a:solidFill>
              </a:rPr>
              <a:t>, treated with </a:t>
            </a:r>
            <a:r>
              <a:rPr lang="en-US" sz="1800" dirty="0" err="1">
                <a:solidFill>
                  <a:srgbClr val="FF0000"/>
                </a:solidFill>
              </a:rPr>
              <a:t>acalabruitinb</a:t>
            </a:r>
            <a:r>
              <a:rPr lang="en-US" sz="1800" dirty="0"/>
              <a:t>. Counts improved and patient did well for ~18 months but now with worsening B symptoms, </a:t>
            </a:r>
            <a:r>
              <a:rPr lang="en-US" sz="1800" dirty="0" err="1"/>
              <a:t>cytopenias</a:t>
            </a:r>
            <a:r>
              <a:rPr lang="en-US" sz="1800" dirty="0"/>
              <a:t> and hepatosplenomegaly. No evidence of Richter’s transformation. What would you offer him for treatment?</a:t>
            </a:r>
          </a:p>
          <a:p>
            <a:pPr marL="342900" indent="-342900" algn="l">
              <a:buFont typeface="+mj-lt"/>
              <a:buAutoNum type="alphaLcParenR"/>
            </a:pPr>
            <a:r>
              <a:rPr lang="en-US" sz="1800" dirty="0"/>
              <a:t>FCR</a:t>
            </a:r>
          </a:p>
          <a:p>
            <a:pPr marL="342900" indent="-342900" algn="l">
              <a:buFont typeface="+mj-lt"/>
              <a:buAutoNum type="alphaLcParenR"/>
            </a:pPr>
            <a:r>
              <a:rPr lang="en-US" sz="1800" dirty="0"/>
              <a:t>Zanubrutinib</a:t>
            </a:r>
          </a:p>
          <a:p>
            <a:pPr marL="342900" indent="-342900" algn="l">
              <a:buFont typeface="+mj-lt"/>
              <a:buAutoNum type="alphaLcParenR"/>
            </a:pPr>
            <a:r>
              <a:rPr lang="en-US" sz="1800" dirty="0" err="1"/>
              <a:t>Pirtobrutinib</a:t>
            </a:r>
            <a:endParaRPr lang="en-US" sz="1800" dirty="0"/>
          </a:p>
          <a:p>
            <a:pPr marL="342900" indent="-342900" algn="l">
              <a:buFont typeface="+mj-lt"/>
              <a:buAutoNum type="alphaLcParenR"/>
            </a:pPr>
            <a:r>
              <a:rPr lang="en-US" sz="1800" dirty="0"/>
              <a:t>Single agent Rituximab</a:t>
            </a:r>
          </a:p>
        </p:txBody>
      </p:sp>
      <p:sp>
        <p:nvSpPr>
          <p:cNvPr id="5" name="Title 4">
            <a:extLst>
              <a:ext uri="{FF2B5EF4-FFF2-40B4-BE49-F238E27FC236}">
                <a16:creationId xmlns:a16="http://schemas.microsoft.com/office/drawing/2014/main" id="{B46ECEE4-99F4-038D-4B75-D4BF7BB80938}"/>
              </a:ext>
            </a:extLst>
          </p:cNvPr>
          <p:cNvSpPr>
            <a:spLocks noGrp="1"/>
          </p:cNvSpPr>
          <p:nvPr>
            <p:ph type="title"/>
          </p:nvPr>
        </p:nvSpPr>
        <p:spPr>
          <a:xfrm>
            <a:off x="0" y="132081"/>
            <a:ext cx="9144000" cy="633030"/>
          </a:xfrm>
        </p:spPr>
        <p:txBody>
          <a:bodyPr/>
          <a:lstStyle/>
          <a:p>
            <a:r>
              <a:rPr lang="en-US" b="1" dirty="0"/>
              <a:t>Back to our case: Mr. Rock E. </a:t>
            </a:r>
            <a:r>
              <a:rPr lang="en-US" b="1" dirty="0" err="1"/>
              <a:t>Topp</a:t>
            </a:r>
            <a:br>
              <a:rPr lang="en-US" b="1" dirty="0"/>
            </a:br>
            <a:endParaRPr lang="en-US" b="1" dirty="0"/>
          </a:p>
        </p:txBody>
      </p:sp>
      <p:sp>
        <p:nvSpPr>
          <p:cNvPr id="2" name="Oval 1">
            <a:extLst>
              <a:ext uri="{FF2B5EF4-FFF2-40B4-BE49-F238E27FC236}">
                <a16:creationId xmlns:a16="http://schemas.microsoft.com/office/drawing/2014/main" id="{0BA07E63-ADB0-9A7C-82B2-CA6B393A8D82}"/>
              </a:ext>
            </a:extLst>
          </p:cNvPr>
          <p:cNvSpPr/>
          <p:nvPr/>
        </p:nvSpPr>
        <p:spPr bwMode="auto">
          <a:xfrm>
            <a:off x="597159" y="3685592"/>
            <a:ext cx="2239347" cy="391886"/>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74561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494704"/>
          </a:xfrm>
        </p:spPr>
        <p:txBody>
          <a:bodyPr/>
          <a:lstStyle/>
          <a:p>
            <a:r>
              <a:rPr lang="en-US" b="1" dirty="0"/>
              <a:t>Therapeutic landscape in 2024</a:t>
            </a:r>
          </a:p>
        </p:txBody>
      </p:sp>
      <p:graphicFrame>
        <p:nvGraphicFramePr>
          <p:cNvPr id="7" name="Diagram 6">
            <a:extLst>
              <a:ext uri="{FF2B5EF4-FFF2-40B4-BE49-F238E27FC236}">
                <a16:creationId xmlns:a16="http://schemas.microsoft.com/office/drawing/2014/main" id="{B0F56A0A-F2B1-C935-4503-853870CB3F7C}"/>
              </a:ext>
            </a:extLst>
          </p:cNvPr>
          <p:cNvGraphicFramePr/>
          <p:nvPr/>
        </p:nvGraphicFramePr>
        <p:xfrm>
          <a:off x="437632" y="1371600"/>
          <a:ext cx="8512404" cy="2841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Straight Connector 8">
            <a:extLst>
              <a:ext uri="{FF2B5EF4-FFF2-40B4-BE49-F238E27FC236}">
                <a16:creationId xmlns:a16="http://schemas.microsoft.com/office/drawing/2014/main" id="{6B8EED72-6CED-6A89-1E79-C3BB55E7F126}"/>
              </a:ext>
            </a:extLst>
          </p:cNvPr>
          <p:cNvCxnSpPr>
            <a:cxnSpLocks/>
          </p:cNvCxnSpPr>
          <p:nvPr/>
        </p:nvCxnSpPr>
        <p:spPr bwMode="auto">
          <a:xfrm>
            <a:off x="5851894" y="762000"/>
            <a:ext cx="0" cy="3450638"/>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0" name="Straight Connector 9">
            <a:extLst>
              <a:ext uri="{FF2B5EF4-FFF2-40B4-BE49-F238E27FC236}">
                <a16:creationId xmlns:a16="http://schemas.microsoft.com/office/drawing/2014/main" id="{2AAE3A52-4E42-76CC-1F46-C507F7E49CB4}"/>
              </a:ext>
            </a:extLst>
          </p:cNvPr>
          <p:cNvCxnSpPr>
            <a:cxnSpLocks/>
          </p:cNvCxnSpPr>
          <p:nvPr/>
        </p:nvCxnSpPr>
        <p:spPr bwMode="auto">
          <a:xfrm>
            <a:off x="6468308" y="762000"/>
            <a:ext cx="0" cy="3450638"/>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1" name="Straight Connector 10">
            <a:extLst>
              <a:ext uri="{FF2B5EF4-FFF2-40B4-BE49-F238E27FC236}">
                <a16:creationId xmlns:a16="http://schemas.microsoft.com/office/drawing/2014/main" id="{79CEB142-F297-4CB6-2816-6C26BF368217}"/>
              </a:ext>
            </a:extLst>
          </p:cNvPr>
          <p:cNvCxnSpPr>
            <a:cxnSpLocks/>
          </p:cNvCxnSpPr>
          <p:nvPr/>
        </p:nvCxnSpPr>
        <p:spPr bwMode="auto">
          <a:xfrm>
            <a:off x="7047223" y="762000"/>
            <a:ext cx="0" cy="3450638"/>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2" name="TextBox 11">
            <a:extLst>
              <a:ext uri="{FF2B5EF4-FFF2-40B4-BE49-F238E27FC236}">
                <a16:creationId xmlns:a16="http://schemas.microsoft.com/office/drawing/2014/main" id="{C1A309EB-FF61-6095-5E90-9037B6FD7970}"/>
              </a:ext>
            </a:extLst>
          </p:cNvPr>
          <p:cNvSpPr txBox="1"/>
          <p:nvPr/>
        </p:nvSpPr>
        <p:spPr>
          <a:xfrm>
            <a:off x="5291463" y="892382"/>
            <a:ext cx="2589107" cy="338554"/>
          </a:xfrm>
          <a:prstGeom prst="rect">
            <a:avLst/>
          </a:prstGeom>
          <a:noFill/>
        </p:spPr>
        <p:txBody>
          <a:bodyPr wrap="none" rtlCol="0">
            <a:spAutoFit/>
          </a:bodyPr>
          <a:lstStyle/>
          <a:p>
            <a:r>
              <a:rPr lang="en-US" sz="1600" dirty="0">
                <a:sym typeface="Wingdings" pitchFamily="2" charset="2"/>
              </a:rPr>
              <a:t>1L    2L       3L    4L   5L</a:t>
            </a:r>
            <a:endParaRPr lang="en-US" sz="1600" dirty="0"/>
          </a:p>
        </p:txBody>
      </p:sp>
      <p:cxnSp>
        <p:nvCxnSpPr>
          <p:cNvPr id="13" name="Straight Connector 12">
            <a:extLst>
              <a:ext uri="{FF2B5EF4-FFF2-40B4-BE49-F238E27FC236}">
                <a16:creationId xmlns:a16="http://schemas.microsoft.com/office/drawing/2014/main" id="{1BA28F7C-0A11-9AD2-EBA7-1AA5F5CCA0C9}"/>
              </a:ext>
            </a:extLst>
          </p:cNvPr>
          <p:cNvCxnSpPr>
            <a:cxnSpLocks/>
          </p:cNvCxnSpPr>
          <p:nvPr/>
        </p:nvCxnSpPr>
        <p:spPr bwMode="auto">
          <a:xfrm>
            <a:off x="7389811" y="762000"/>
            <a:ext cx="0" cy="3465782"/>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9" name="Rectangle 38">
            <a:extLst>
              <a:ext uri="{FF2B5EF4-FFF2-40B4-BE49-F238E27FC236}">
                <a16:creationId xmlns:a16="http://schemas.microsoft.com/office/drawing/2014/main" id="{B1616D6B-18BF-69F7-EFA6-C8BC58687F7E}"/>
              </a:ext>
            </a:extLst>
          </p:cNvPr>
          <p:cNvSpPr/>
          <p:nvPr/>
        </p:nvSpPr>
        <p:spPr>
          <a:xfrm>
            <a:off x="7520439" y="1356456"/>
            <a:ext cx="1298970" cy="284103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defTabSz="622300">
              <a:lnSpc>
                <a:spcPct val="90000"/>
              </a:lnSpc>
              <a:spcBef>
                <a:spcPct val="0"/>
              </a:spcBef>
              <a:spcAft>
                <a:spcPct val="35000"/>
              </a:spcAft>
            </a:pPr>
            <a:endParaRPr lang="en-US" sz="1400" kern="1200" dirty="0">
              <a:solidFill>
                <a:schemeClr val="tx1"/>
              </a:solidFill>
            </a:endParaRPr>
          </a:p>
          <a:p>
            <a:pPr lvl="0" defTabSz="622300">
              <a:lnSpc>
                <a:spcPct val="90000"/>
              </a:lnSpc>
              <a:spcBef>
                <a:spcPct val="0"/>
              </a:spcBef>
              <a:spcAft>
                <a:spcPct val="35000"/>
              </a:spcAft>
            </a:pPr>
            <a:r>
              <a:rPr lang="en-US" sz="1400" dirty="0">
                <a:solidFill>
                  <a:schemeClr val="tx1"/>
                </a:solidFill>
              </a:rPr>
              <a:t>Anti BCMA </a:t>
            </a:r>
            <a:r>
              <a:rPr lang="en-US" sz="1400" dirty="0" err="1">
                <a:solidFill>
                  <a:schemeClr val="tx1"/>
                </a:solidFill>
              </a:rPr>
              <a:t>BiTE</a:t>
            </a:r>
            <a:r>
              <a:rPr lang="en-US" sz="1400" dirty="0">
                <a:solidFill>
                  <a:schemeClr val="tx1"/>
                </a:solidFill>
              </a:rPr>
              <a:t> [</a:t>
            </a:r>
            <a:r>
              <a:rPr lang="en-US" sz="1400" dirty="0" err="1">
                <a:solidFill>
                  <a:schemeClr val="tx1"/>
                </a:solidFill>
              </a:rPr>
              <a:t>Teclistamab,Elranatamab</a:t>
            </a:r>
            <a:r>
              <a:rPr lang="en-US" sz="1400" dirty="0">
                <a:solidFill>
                  <a:schemeClr val="tx1"/>
                </a:solidFill>
              </a:rPr>
              <a:t>]</a:t>
            </a:r>
          </a:p>
          <a:p>
            <a:pPr lvl="0" defTabSz="622300">
              <a:lnSpc>
                <a:spcPct val="90000"/>
              </a:lnSpc>
              <a:spcBef>
                <a:spcPct val="0"/>
              </a:spcBef>
              <a:spcAft>
                <a:spcPct val="35000"/>
              </a:spcAft>
            </a:pPr>
            <a:endParaRPr lang="en-US" sz="1400" dirty="0">
              <a:solidFill>
                <a:schemeClr val="tx1"/>
              </a:solidFill>
            </a:endParaRPr>
          </a:p>
          <a:p>
            <a:pPr lvl="0" defTabSz="622300">
              <a:lnSpc>
                <a:spcPct val="90000"/>
              </a:lnSpc>
              <a:spcBef>
                <a:spcPct val="0"/>
              </a:spcBef>
              <a:spcAft>
                <a:spcPct val="35000"/>
              </a:spcAft>
            </a:pPr>
            <a:r>
              <a:rPr lang="en-US" sz="1400" kern="1200" dirty="0">
                <a:solidFill>
                  <a:schemeClr val="tx1"/>
                </a:solidFill>
              </a:rPr>
              <a:t>Anti GPRC5d </a:t>
            </a:r>
            <a:r>
              <a:rPr lang="en-US" sz="1400" kern="1200" dirty="0" err="1">
                <a:solidFill>
                  <a:schemeClr val="tx1"/>
                </a:solidFill>
              </a:rPr>
              <a:t>BiTE</a:t>
            </a:r>
            <a:r>
              <a:rPr lang="en-US" sz="1400" kern="1200" dirty="0">
                <a:solidFill>
                  <a:schemeClr val="tx1"/>
                </a:solidFill>
              </a:rPr>
              <a:t>  [</a:t>
            </a:r>
            <a:r>
              <a:rPr lang="en-US" sz="1400" kern="1200" dirty="0" err="1">
                <a:solidFill>
                  <a:schemeClr val="tx1"/>
                </a:solidFill>
              </a:rPr>
              <a:t>Talquetamab</a:t>
            </a:r>
            <a:r>
              <a:rPr lang="en-US" sz="1400" kern="1200" dirty="0">
                <a:solidFill>
                  <a:schemeClr val="tx1"/>
                </a:solidFill>
              </a:rPr>
              <a:t>]</a:t>
            </a:r>
          </a:p>
          <a:p>
            <a:pPr lvl="0" defTabSz="622300">
              <a:lnSpc>
                <a:spcPct val="90000"/>
              </a:lnSpc>
              <a:spcBef>
                <a:spcPct val="0"/>
              </a:spcBef>
              <a:spcAft>
                <a:spcPct val="35000"/>
              </a:spcAft>
            </a:pPr>
            <a:endParaRPr lang="en-US" sz="1400" dirty="0">
              <a:solidFill>
                <a:schemeClr val="tx1"/>
              </a:solidFill>
            </a:endParaRPr>
          </a:p>
          <a:p>
            <a:pPr lvl="0" defTabSz="622300">
              <a:lnSpc>
                <a:spcPct val="90000"/>
              </a:lnSpc>
              <a:spcBef>
                <a:spcPct val="0"/>
              </a:spcBef>
              <a:spcAft>
                <a:spcPct val="35000"/>
              </a:spcAft>
            </a:pPr>
            <a:r>
              <a:rPr lang="en-US" sz="1400" kern="1200" dirty="0" err="1">
                <a:solidFill>
                  <a:srgbClr val="FF0000"/>
                </a:solidFill>
              </a:rPr>
              <a:t>Megizdomide</a:t>
            </a:r>
            <a:endParaRPr lang="en-US" sz="1400" kern="1200" dirty="0">
              <a:solidFill>
                <a:srgbClr val="FF0000"/>
              </a:solidFill>
            </a:endParaRPr>
          </a:p>
          <a:p>
            <a:pPr defTabSz="622300">
              <a:lnSpc>
                <a:spcPct val="90000"/>
              </a:lnSpc>
              <a:spcAft>
                <a:spcPct val="35000"/>
              </a:spcAft>
            </a:pPr>
            <a:r>
              <a:rPr lang="en-US" sz="900" dirty="0">
                <a:solidFill>
                  <a:srgbClr val="FF0000"/>
                </a:solidFill>
              </a:rPr>
              <a:t>[ELREXFIO]</a:t>
            </a:r>
          </a:p>
          <a:p>
            <a:pPr lvl="0" defTabSz="622300">
              <a:lnSpc>
                <a:spcPct val="90000"/>
              </a:lnSpc>
              <a:spcBef>
                <a:spcPct val="0"/>
              </a:spcBef>
              <a:spcAft>
                <a:spcPct val="35000"/>
              </a:spcAft>
            </a:pPr>
            <a:endParaRPr lang="en-US" sz="1400" kern="1200" dirty="0">
              <a:solidFill>
                <a:schemeClr val="tx1"/>
              </a:solidFill>
            </a:endParaRPr>
          </a:p>
          <a:p>
            <a:pPr marL="285750" indent="-285750">
              <a:buFont typeface="Arial" panose="020B0604020202020204" pitchFamily="34" charset="0"/>
              <a:buChar char="•"/>
            </a:pPr>
            <a:endParaRPr lang="en-US" sz="1400" dirty="0">
              <a:solidFill>
                <a:schemeClr val="tx1"/>
              </a:solidFill>
            </a:endParaRPr>
          </a:p>
        </p:txBody>
      </p:sp>
      <p:sp>
        <p:nvSpPr>
          <p:cNvPr id="2" name="Rectangle 1">
            <a:extLst>
              <a:ext uri="{FF2B5EF4-FFF2-40B4-BE49-F238E27FC236}">
                <a16:creationId xmlns:a16="http://schemas.microsoft.com/office/drawing/2014/main" id="{8B7B466A-52B1-D064-9B08-98B2D77F9189}"/>
              </a:ext>
            </a:extLst>
          </p:cNvPr>
          <p:cNvSpPr/>
          <p:nvPr/>
        </p:nvSpPr>
        <p:spPr>
          <a:xfrm>
            <a:off x="5890416" y="2257596"/>
            <a:ext cx="541509" cy="83439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defTabSz="622300">
              <a:lnSpc>
                <a:spcPct val="90000"/>
              </a:lnSpc>
              <a:spcBef>
                <a:spcPct val="0"/>
              </a:spcBef>
              <a:spcAft>
                <a:spcPct val="35000"/>
              </a:spcAft>
            </a:pPr>
            <a:r>
              <a:rPr lang="en-US" sz="1400" kern="1200" dirty="0" err="1">
                <a:solidFill>
                  <a:srgbClr val="FF0000"/>
                </a:solidFill>
              </a:rPr>
              <a:t>Cilta-cel</a:t>
            </a:r>
            <a:endParaRPr lang="en-US" sz="1400" kern="1200" dirty="0">
              <a:solidFill>
                <a:srgbClr val="FF0000"/>
              </a:solidFill>
            </a:endParaRPr>
          </a:p>
          <a:p>
            <a:pPr lvl="0" defTabSz="622300">
              <a:lnSpc>
                <a:spcPct val="90000"/>
              </a:lnSpc>
              <a:spcBef>
                <a:spcPct val="0"/>
              </a:spcBef>
              <a:spcAft>
                <a:spcPct val="35000"/>
              </a:spcAft>
            </a:pPr>
            <a:r>
              <a:rPr lang="en-US" sz="900" dirty="0">
                <a:solidFill>
                  <a:srgbClr val="FF0000"/>
                </a:solidFill>
              </a:rPr>
              <a:t>[CARVYKTI]</a:t>
            </a:r>
          </a:p>
        </p:txBody>
      </p:sp>
      <p:sp>
        <p:nvSpPr>
          <p:cNvPr id="5" name="Rectangle 4">
            <a:extLst>
              <a:ext uri="{FF2B5EF4-FFF2-40B4-BE49-F238E27FC236}">
                <a16:creationId xmlns:a16="http://schemas.microsoft.com/office/drawing/2014/main" id="{5126EE15-4789-1084-C93E-6BB9C3B04C4C}"/>
              </a:ext>
            </a:extLst>
          </p:cNvPr>
          <p:cNvSpPr/>
          <p:nvPr/>
        </p:nvSpPr>
        <p:spPr>
          <a:xfrm>
            <a:off x="6504693" y="2257596"/>
            <a:ext cx="506146" cy="83439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defTabSz="622300">
              <a:lnSpc>
                <a:spcPct val="90000"/>
              </a:lnSpc>
              <a:spcBef>
                <a:spcPct val="0"/>
              </a:spcBef>
              <a:spcAft>
                <a:spcPct val="35000"/>
              </a:spcAft>
            </a:pPr>
            <a:r>
              <a:rPr lang="en-US" sz="1400" kern="1200" dirty="0">
                <a:solidFill>
                  <a:srgbClr val="FF0000"/>
                </a:solidFill>
              </a:rPr>
              <a:t>Ide-</a:t>
            </a:r>
            <a:r>
              <a:rPr lang="en-US" sz="1400" kern="1200" dirty="0" err="1">
                <a:solidFill>
                  <a:srgbClr val="FF0000"/>
                </a:solidFill>
              </a:rPr>
              <a:t>cel</a:t>
            </a:r>
            <a:endParaRPr lang="en-US" sz="1400" kern="1200" dirty="0">
              <a:solidFill>
                <a:srgbClr val="FF0000"/>
              </a:solidFill>
            </a:endParaRPr>
          </a:p>
          <a:p>
            <a:pPr defTabSz="622300">
              <a:lnSpc>
                <a:spcPct val="90000"/>
              </a:lnSpc>
              <a:spcAft>
                <a:spcPct val="35000"/>
              </a:spcAft>
            </a:pPr>
            <a:r>
              <a:rPr lang="en-US" sz="900" dirty="0">
                <a:solidFill>
                  <a:srgbClr val="FF0000"/>
                </a:solidFill>
              </a:rPr>
              <a:t>[ABECMA]</a:t>
            </a:r>
          </a:p>
          <a:p>
            <a:pPr lvl="0" defTabSz="622300">
              <a:lnSpc>
                <a:spcPct val="90000"/>
              </a:lnSpc>
              <a:spcBef>
                <a:spcPct val="0"/>
              </a:spcBef>
              <a:spcAft>
                <a:spcPct val="35000"/>
              </a:spcAft>
            </a:pPr>
            <a:endParaRPr lang="en-US" sz="1400" dirty="0">
              <a:solidFill>
                <a:srgbClr val="FF0000"/>
              </a:solidFill>
            </a:endParaRPr>
          </a:p>
        </p:txBody>
      </p:sp>
    </p:spTree>
    <p:extLst>
      <p:ext uri="{BB962C8B-B14F-4D97-AF65-F5344CB8AC3E}">
        <p14:creationId xmlns:p14="http://schemas.microsoft.com/office/powerpoint/2010/main" val="31688138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52450" y="822961"/>
            <a:ext cx="3810000" cy="3230879"/>
          </a:xfrm>
        </p:spPr>
        <p:txBody>
          <a:bodyPr/>
          <a:lstStyle/>
          <a:p>
            <a:pPr marL="0" indent="0">
              <a:buNone/>
            </a:pPr>
            <a:r>
              <a:rPr lang="en-US" b="1" i="1" u="sng" dirty="0">
                <a:solidFill>
                  <a:srgbClr val="002E51"/>
                </a:solidFill>
              </a:rPr>
              <a:t>One year ago…[TE]</a:t>
            </a:r>
            <a:endParaRPr lang="en-US" sz="1400" dirty="0">
              <a:solidFill>
                <a:srgbClr val="002E51"/>
              </a:solidFill>
            </a:endParaRPr>
          </a:p>
          <a:p>
            <a:pPr marL="0" indent="0">
              <a:buNone/>
            </a:pPr>
            <a:r>
              <a:rPr lang="en-US" sz="1400" dirty="0">
                <a:solidFill>
                  <a:srgbClr val="002E51"/>
                </a:solidFill>
              </a:rPr>
              <a:t>INDUCTION: Triplet for SR, quad for HR</a:t>
            </a:r>
          </a:p>
          <a:p>
            <a:pPr marL="0" indent="0">
              <a:buNone/>
            </a:pPr>
            <a:endParaRPr lang="en-US" sz="1400" dirty="0">
              <a:solidFill>
                <a:srgbClr val="002E51"/>
              </a:solidFill>
            </a:endParaRPr>
          </a:p>
          <a:p>
            <a:pPr marL="0" indent="0">
              <a:buNone/>
            </a:pPr>
            <a:r>
              <a:rPr lang="en-US" sz="1400" dirty="0">
                <a:solidFill>
                  <a:srgbClr val="002E51"/>
                </a:solidFill>
              </a:rPr>
              <a:t>Auto HCT: after ~ 4 cycles in VGPR for TE</a:t>
            </a:r>
          </a:p>
          <a:p>
            <a:pPr marL="0" indent="0">
              <a:buNone/>
            </a:pPr>
            <a:endParaRPr lang="en-US" sz="1400" dirty="0">
              <a:solidFill>
                <a:srgbClr val="002E51"/>
              </a:solidFill>
            </a:endParaRPr>
          </a:p>
          <a:p>
            <a:pPr marL="0" indent="0">
              <a:buNone/>
            </a:pPr>
            <a:r>
              <a:rPr lang="en-US" sz="1400" dirty="0">
                <a:solidFill>
                  <a:srgbClr val="002E51"/>
                </a:solidFill>
              </a:rPr>
              <a:t>CONSOLIDATION: Uncommon</a:t>
            </a:r>
          </a:p>
          <a:p>
            <a:pPr marL="0" indent="0">
              <a:buNone/>
            </a:pPr>
            <a:endParaRPr lang="en-US" sz="1400" dirty="0">
              <a:solidFill>
                <a:srgbClr val="002E51"/>
              </a:solidFill>
            </a:endParaRPr>
          </a:p>
          <a:p>
            <a:pPr marL="0" indent="0">
              <a:buNone/>
            </a:pPr>
            <a:r>
              <a:rPr lang="en-US" sz="1400" dirty="0">
                <a:solidFill>
                  <a:srgbClr val="002E51"/>
                </a:solidFill>
              </a:rPr>
              <a:t>MAINT: Len based, + PI for HR</a:t>
            </a:r>
          </a:p>
          <a:p>
            <a:pPr marL="0" indent="0">
              <a:buNone/>
            </a:pPr>
            <a:endParaRPr lang="en-US" sz="1400" dirty="0">
              <a:solidFill>
                <a:srgbClr val="002E51"/>
              </a:solidFill>
            </a:endParaRPr>
          </a:p>
          <a:p>
            <a:pPr marL="0" indent="0">
              <a:buNone/>
            </a:pPr>
            <a:endParaRPr lang="en-US" sz="1400" dirty="0">
              <a:solidFill>
                <a:srgbClr val="002E51"/>
              </a:solidFill>
            </a:endParaRPr>
          </a:p>
          <a:p>
            <a:pPr marL="0" indent="0">
              <a:buNone/>
            </a:pPr>
            <a:r>
              <a:rPr lang="en-US" sz="1400" dirty="0">
                <a:solidFill>
                  <a:srgbClr val="002E51"/>
                </a:solidFill>
              </a:rPr>
              <a:t>5L: CAR-T or </a:t>
            </a:r>
            <a:r>
              <a:rPr lang="en-US" sz="1400" dirty="0" err="1">
                <a:solidFill>
                  <a:srgbClr val="002E51"/>
                </a:solidFill>
              </a:rPr>
              <a:t>BiTE</a:t>
            </a:r>
            <a:endParaRPr lang="en-US" sz="1400" dirty="0">
              <a:solidFill>
                <a:srgbClr val="002E51"/>
              </a:solidFill>
            </a:endParaRPr>
          </a:p>
          <a:p>
            <a:pPr marL="0" indent="0">
              <a:buNone/>
            </a:pPr>
            <a:endParaRPr lang="en-US" sz="1400" dirty="0">
              <a:solidFill>
                <a:srgbClr val="002E51"/>
              </a:solidFill>
            </a:endParaRPr>
          </a:p>
        </p:txBody>
      </p:sp>
      <p:sp>
        <p:nvSpPr>
          <p:cNvPr id="3" name="Content Placeholder 2"/>
          <p:cNvSpPr>
            <a:spLocks noGrp="1"/>
          </p:cNvSpPr>
          <p:nvPr>
            <p:ph sz="half" idx="2"/>
          </p:nvPr>
        </p:nvSpPr>
        <p:spPr>
          <a:xfrm>
            <a:off x="4914900" y="738120"/>
            <a:ext cx="3810000" cy="3230879"/>
          </a:xfrm>
        </p:spPr>
        <p:txBody>
          <a:bodyPr/>
          <a:lstStyle/>
          <a:p>
            <a:pPr marL="0" indent="0">
              <a:buNone/>
            </a:pPr>
            <a:r>
              <a:rPr lang="en-US" b="1" i="1" u="sng" dirty="0">
                <a:solidFill>
                  <a:srgbClr val="002E51"/>
                </a:solidFill>
              </a:rPr>
              <a:t>2024 [TE]</a:t>
            </a:r>
            <a:endParaRPr lang="en-US" sz="1400" dirty="0">
              <a:solidFill>
                <a:srgbClr val="002E51"/>
              </a:solidFill>
            </a:endParaRPr>
          </a:p>
          <a:p>
            <a:pPr marL="0" indent="0">
              <a:buNone/>
            </a:pPr>
            <a:r>
              <a:rPr lang="en-US" sz="1400" dirty="0">
                <a:solidFill>
                  <a:srgbClr val="002E51"/>
                </a:solidFill>
              </a:rPr>
              <a:t>INDUCTION: Quad for SR and  HR</a:t>
            </a:r>
          </a:p>
          <a:p>
            <a:pPr marL="0" indent="0">
              <a:buNone/>
            </a:pPr>
            <a:endParaRPr lang="en-US" sz="1400" dirty="0">
              <a:solidFill>
                <a:srgbClr val="002E51"/>
              </a:solidFill>
            </a:endParaRPr>
          </a:p>
          <a:p>
            <a:pPr marL="0" indent="0">
              <a:buNone/>
            </a:pPr>
            <a:r>
              <a:rPr lang="en-US" sz="1400" dirty="0">
                <a:solidFill>
                  <a:srgbClr val="002E51"/>
                </a:solidFill>
              </a:rPr>
              <a:t>Auto HCT: after ~ 4 cycles in VGPR for TE</a:t>
            </a:r>
          </a:p>
          <a:p>
            <a:pPr marL="0" indent="0">
              <a:buNone/>
            </a:pPr>
            <a:endParaRPr lang="en-US" sz="1400" dirty="0">
              <a:solidFill>
                <a:srgbClr val="002E51"/>
              </a:solidFill>
            </a:endParaRPr>
          </a:p>
          <a:p>
            <a:pPr marL="0" indent="0">
              <a:buNone/>
            </a:pPr>
            <a:r>
              <a:rPr lang="en-US" sz="1400" dirty="0">
                <a:solidFill>
                  <a:srgbClr val="002E51"/>
                </a:solidFill>
              </a:rPr>
              <a:t>CONSOLIDATION: Emphasized if not in CR</a:t>
            </a:r>
          </a:p>
          <a:p>
            <a:pPr marL="0" indent="0">
              <a:buNone/>
            </a:pPr>
            <a:endParaRPr lang="en-US" sz="1400" dirty="0">
              <a:solidFill>
                <a:srgbClr val="002E51"/>
              </a:solidFill>
            </a:endParaRPr>
          </a:p>
          <a:p>
            <a:pPr marL="0" indent="0">
              <a:buNone/>
            </a:pPr>
            <a:r>
              <a:rPr lang="en-US" sz="1400" dirty="0">
                <a:solidFill>
                  <a:srgbClr val="002E51"/>
                </a:solidFill>
              </a:rPr>
              <a:t>MAINT: Len based, + PI for HR</a:t>
            </a:r>
          </a:p>
          <a:p>
            <a:pPr marL="0" indent="0">
              <a:buNone/>
            </a:pPr>
            <a:endParaRPr lang="en-US" sz="1400" dirty="0">
              <a:solidFill>
                <a:srgbClr val="002E51"/>
              </a:solidFill>
            </a:endParaRPr>
          </a:p>
          <a:p>
            <a:pPr marL="0" indent="0">
              <a:buNone/>
            </a:pPr>
            <a:r>
              <a:rPr lang="en-US" sz="1400" dirty="0">
                <a:solidFill>
                  <a:srgbClr val="002E51"/>
                </a:solidFill>
              </a:rPr>
              <a:t>2L: </a:t>
            </a:r>
            <a:r>
              <a:rPr lang="en-US" sz="1400" dirty="0" err="1">
                <a:solidFill>
                  <a:srgbClr val="002E51"/>
                </a:solidFill>
              </a:rPr>
              <a:t>Cilta-cel</a:t>
            </a:r>
            <a:r>
              <a:rPr lang="en-US" sz="1400" dirty="0">
                <a:solidFill>
                  <a:srgbClr val="002E51"/>
                </a:solidFill>
              </a:rPr>
              <a:t> [CARVYKTI]</a:t>
            </a:r>
          </a:p>
          <a:p>
            <a:pPr marL="0" indent="0">
              <a:buNone/>
            </a:pPr>
            <a:r>
              <a:rPr lang="en-US" sz="1400" dirty="0">
                <a:solidFill>
                  <a:srgbClr val="002E51"/>
                </a:solidFill>
              </a:rPr>
              <a:t>3L: Ide-</a:t>
            </a:r>
            <a:r>
              <a:rPr lang="en-US" sz="1400" dirty="0" err="1">
                <a:solidFill>
                  <a:srgbClr val="002E51"/>
                </a:solidFill>
              </a:rPr>
              <a:t>cel</a:t>
            </a:r>
            <a:r>
              <a:rPr lang="en-US" sz="1400" dirty="0">
                <a:solidFill>
                  <a:srgbClr val="002E51"/>
                </a:solidFill>
              </a:rPr>
              <a:t> [ABECMA]  </a:t>
            </a:r>
          </a:p>
          <a:p>
            <a:pPr marL="0" indent="0">
              <a:buNone/>
            </a:pPr>
            <a:r>
              <a:rPr lang="en-US" sz="1400" dirty="0">
                <a:solidFill>
                  <a:srgbClr val="002E51"/>
                </a:solidFill>
              </a:rPr>
              <a:t>5L:  </a:t>
            </a:r>
            <a:r>
              <a:rPr lang="en-US" sz="1400" dirty="0" err="1">
                <a:solidFill>
                  <a:srgbClr val="002E51"/>
                </a:solidFill>
              </a:rPr>
              <a:t>BiTE</a:t>
            </a:r>
            <a:endParaRPr lang="en-US" sz="1400" dirty="0">
              <a:solidFill>
                <a:srgbClr val="002E51"/>
              </a:solidFill>
            </a:endParaRPr>
          </a:p>
          <a:p>
            <a:pPr marL="0" indent="0">
              <a:buNone/>
            </a:pPr>
            <a:endParaRPr lang="en-US" sz="1400" dirty="0">
              <a:solidFill>
                <a:srgbClr val="002E51"/>
              </a:solidFill>
            </a:endParaRPr>
          </a:p>
        </p:txBody>
      </p:sp>
      <p:sp>
        <p:nvSpPr>
          <p:cNvPr id="4" name="Title 3"/>
          <p:cNvSpPr>
            <a:spLocks noGrp="1"/>
          </p:cNvSpPr>
          <p:nvPr>
            <p:ph type="title"/>
          </p:nvPr>
        </p:nvSpPr>
        <p:spPr/>
        <p:txBody>
          <a:bodyPr/>
          <a:lstStyle/>
          <a:p>
            <a:r>
              <a:rPr lang="en-US" b="1" dirty="0">
                <a:solidFill>
                  <a:srgbClr val="002E51"/>
                </a:solidFill>
              </a:rPr>
              <a:t>Change in landscape</a:t>
            </a:r>
          </a:p>
        </p:txBody>
      </p:sp>
    </p:spTree>
    <p:extLst>
      <p:ext uri="{BB962C8B-B14F-4D97-AF65-F5344CB8AC3E}">
        <p14:creationId xmlns:p14="http://schemas.microsoft.com/office/powerpoint/2010/main" val="21969023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9B334F-D953-9622-ECEC-8D6EFC41370F}"/>
              </a:ext>
            </a:extLst>
          </p:cNvPr>
          <p:cNvSpPr>
            <a:spLocks noGrp="1"/>
          </p:cNvSpPr>
          <p:nvPr>
            <p:ph sz="half" idx="1"/>
          </p:nvPr>
        </p:nvSpPr>
        <p:spPr>
          <a:xfrm>
            <a:off x="638665" y="1106011"/>
            <a:ext cx="4866589" cy="2936240"/>
          </a:xfrm>
        </p:spPr>
        <p:txBody>
          <a:bodyPr/>
          <a:lstStyle/>
          <a:p>
            <a:pPr marL="0" marR="0" indent="0" algn="l">
              <a:spcBef>
                <a:spcPts val="0"/>
              </a:spcBef>
              <a:spcAft>
                <a:spcPts val="0"/>
              </a:spcAft>
              <a:buNone/>
            </a:pPr>
            <a:r>
              <a:rPr lang="en-US" b="1" i="0" u="none" strike="noStrike" dirty="0" err="1">
                <a:solidFill>
                  <a:srgbClr val="767171"/>
                </a:solidFill>
                <a:effectLst/>
                <a:latin typeface="Arial" panose="020B0604020202020204" pitchFamily="34" charset="0"/>
              </a:rPr>
              <a:t>Minoo</a:t>
            </a:r>
            <a:r>
              <a:rPr lang="en-US" b="1" i="0" u="none" strike="noStrike" dirty="0">
                <a:solidFill>
                  <a:srgbClr val="767171"/>
                </a:solidFill>
                <a:effectLst/>
                <a:latin typeface="Arial" panose="020B0604020202020204" pitchFamily="34" charset="0"/>
              </a:rPr>
              <a:t> </a:t>
            </a:r>
            <a:r>
              <a:rPr lang="en-US" b="1" i="0" u="none" strike="noStrike" dirty="0" err="1">
                <a:solidFill>
                  <a:srgbClr val="767171"/>
                </a:solidFill>
                <a:effectLst/>
                <a:latin typeface="Arial" panose="020B0604020202020204" pitchFamily="34" charset="0"/>
              </a:rPr>
              <a:t>Battiwalla</a:t>
            </a:r>
            <a:r>
              <a:rPr lang="en-US" b="1" i="0" u="none" strike="noStrike" dirty="0">
                <a:solidFill>
                  <a:srgbClr val="767171"/>
                </a:solidFill>
                <a:effectLst/>
                <a:latin typeface="Arial" panose="020B0604020202020204" pitchFamily="34" charset="0"/>
              </a:rPr>
              <a:t> MD, MS</a:t>
            </a:r>
            <a:endParaRPr lang="en-US" b="0" i="0" u="none" strike="noStrike" dirty="0">
              <a:solidFill>
                <a:srgbClr val="212121"/>
              </a:solidFill>
              <a:effectLst/>
              <a:latin typeface="Arial" panose="020B0604020202020204" pitchFamily="34" charset="0"/>
            </a:endParaRPr>
          </a:p>
          <a:p>
            <a:pPr marL="0" marR="0" indent="0" algn="l">
              <a:spcBef>
                <a:spcPts val="0"/>
              </a:spcBef>
              <a:spcAft>
                <a:spcPts val="0"/>
              </a:spcAft>
              <a:buNone/>
            </a:pPr>
            <a:r>
              <a:rPr lang="en-US" sz="1800" b="1" i="0" u="none" strike="noStrike" dirty="0">
                <a:solidFill>
                  <a:srgbClr val="0085DE"/>
                </a:solidFill>
                <a:effectLst/>
                <a:latin typeface="Arial" panose="020B0604020202020204" pitchFamily="34" charset="0"/>
              </a:rPr>
              <a:t>Director, Outcomes Research</a:t>
            </a:r>
            <a:r>
              <a:rPr lang="en-US" sz="1800" b="1" i="0" u="none" strike="noStrike" dirty="0">
                <a:solidFill>
                  <a:srgbClr val="9CC2E5"/>
                </a:solidFill>
                <a:effectLst/>
                <a:latin typeface="Arial" panose="020B0604020202020204" pitchFamily="34" charset="0"/>
              </a:rPr>
              <a:t> </a:t>
            </a:r>
            <a:r>
              <a:rPr lang="en-US" sz="1800" b="0" i="0" u="none" strike="noStrike" dirty="0">
                <a:solidFill>
                  <a:srgbClr val="5B9BD5"/>
                </a:solidFill>
                <a:effectLst/>
                <a:latin typeface="Arial" panose="020B0604020202020204" pitchFamily="34" charset="0"/>
              </a:rPr>
              <a:t>|</a:t>
            </a:r>
            <a:r>
              <a:rPr lang="en-US" sz="1800" b="0" i="0" u="none" strike="noStrike" dirty="0">
                <a:solidFill>
                  <a:srgbClr val="2F5496"/>
                </a:solidFill>
                <a:effectLst/>
                <a:latin typeface="Arial" panose="020B0604020202020204" pitchFamily="34" charset="0"/>
              </a:rPr>
              <a:t>  </a:t>
            </a:r>
          </a:p>
          <a:p>
            <a:pPr marL="0" marR="0" indent="0" algn="l">
              <a:spcBef>
                <a:spcPts val="0"/>
              </a:spcBef>
              <a:spcAft>
                <a:spcPts val="0"/>
              </a:spcAft>
              <a:buNone/>
            </a:pPr>
            <a:r>
              <a:rPr lang="en-US" sz="1800" b="1" i="0" u="none" strike="noStrike" dirty="0">
                <a:solidFill>
                  <a:srgbClr val="0085CA"/>
                </a:solidFill>
                <a:effectLst/>
                <a:latin typeface="Arial" panose="020B0604020202020204" pitchFamily="34" charset="0"/>
              </a:rPr>
              <a:t>Sarah Cannon Transplant and Cell Therapy Network</a:t>
            </a:r>
            <a:endParaRPr lang="en-US" b="0" i="0" u="none" strike="noStrike" dirty="0">
              <a:solidFill>
                <a:srgbClr val="212121"/>
              </a:solidFill>
              <a:effectLst/>
              <a:latin typeface="Arial" panose="020B0604020202020204" pitchFamily="34" charset="0"/>
            </a:endParaRPr>
          </a:p>
          <a:p>
            <a:pPr marL="0" marR="0" indent="0" algn="l">
              <a:spcBef>
                <a:spcPts val="0"/>
              </a:spcBef>
              <a:spcAft>
                <a:spcPts val="0"/>
              </a:spcAft>
              <a:buNone/>
            </a:pPr>
            <a:r>
              <a:rPr lang="en-US" sz="1800" b="1" i="0" u="none" strike="noStrike" dirty="0">
                <a:solidFill>
                  <a:srgbClr val="0085CA"/>
                </a:solidFill>
                <a:effectLst/>
                <a:latin typeface="Arial" panose="020B0604020202020204" pitchFamily="34" charset="0"/>
              </a:rPr>
              <a:t> </a:t>
            </a:r>
            <a:endParaRPr lang="en-US" b="0" i="0" u="none" strike="noStrike" dirty="0">
              <a:solidFill>
                <a:srgbClr val="212121"/>
              </a:solidFill>
              <a:effectLst/>
              <a:latin typeface="Arial" panose="020B0604020202020204" pitchFamily="34" charset="0"/>
            </a:endParaRPr>
          </a:p>
          <a:p>
            <a:pPr marL="0" marR="0" indent="0" algn="l">
              <a:spcBef>
                <a:spcPts val="0"/>
              </a:spcBef>
              <a:spcAft>
                <a:spcPts val="0"/>
              </a:spcAft>
              <a:buNone/>
            </a:pP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DrBattiwalla</a:t>
            </a:r>
            <a:endParaRPr lang="en-US" b="0" i="0" u="none" strike="noStrike" dirty="0">
              <a:solidFill>
                <a:srgbClr val="212121"/>
              </a:solidFill>
              <a:effectLst/>
              <a:latin typeface="Arial" panose="020B0604020202020204" pitchFamily="34" charset="0"/>
            </a:endParaRPr>
          </a:p>
          <a:p>
            <a:pPr marL="0" marR="0" indent="0" algn="l">
              <a:spcBef>
                <a:spcPts val="0"/>
              </a:spcBef>
              <a:spcAft>
                <a:spcPts val="0"/>
              </a:spcAft>
              <a:buNone/>
            </a:pPr>
            <a:r>
              <a:rPr lang="en-US" sz="1800" b="0" i="0" u="none" strike="noStrike" dirty="0">
                <a:solidFill>
                  <a:srgbClr val="000000"/>
                </a:solidFill>
                <a:effectLst/>
                <a:latin typeface="Arial" panose="020B0604020202020204" pitchFamily="34" charset="0"/>
              </a:rPr>
              <a:t>M: 301-742-7782</a:t>
            </a:r>
            <a:r>
              <a:rPr lang="en-US" b="0" i="0" u="none" strike="noStrike" dirty="0">
                <a:solidFill>
                  <a:srgbClr val="212121"/>
                </a:solidFill>
                <a:effectLst/>
                <a:latin typeface="Arial" panose="020B0604020202020204" pitchFamily="34" charset="0"/>
              </a:rPr>
              <a:t> </a:t>
            </a:r>
          </a:p>
          <a:p>
            <a:pPr marL="0" indent="0">
              <a:buNone/>
            </a:pPr>
            <a:endParaRPr lang="en-US" dirty="0"/>
          </a:p>
        </p:txBody>
      </p:sp>
      <p:sp>
        <p:nvSpPr>
          <p:cNvPr id="4" name="Title 3">
            <a:extLst>
              <a:ext uri="{FF2B5EF4-FFF2-40B4-BE49-F238E27FC236}">
                <a16:creationId xmlns:a16="http://schemas.microsoft.com/office/drawing/2014/main" id="{CBB72B94-D164-66F2-6475-4346FBEEF676}"/>
              </a:ext>
            </a:extLst>
          </p:cNvPr>
          <p:cNvSpPr>
            <a:spLocks noGrp="1"/>
          </p:cNvSpPr>
          <p:nvPr>
            <p:ph type="title"/>
          </p:nvPr>
        </p:nvSpPr>
        <p:spPr/>
        <p:txBody>
          <a:bodyPr/>
          <a:lstStyle/>
          <a:p>
            <a:r>
              <a:rPr lang="en-US" dirty="0"/>
              <a:t>Thank you!</a:t>
            </a:r>
          </a:p>
        </p:txBody>
      </p:sp>
      <p:pic>
        <p:nvPicPr>
          <p:cNvPr id="8" name="Picture 7">
            <a:extLst>
              <a:ext uri="{FF2B5EF4-FFF2-40B4-BE49-F238E27FC236}">
                <a16:creationId xmlns:a16="http://schemas.microsoft.com/office/drawing/2014/main" id="{11DE4C7E-A90D-D981-1FDF-C20818E923FF}"/>
              </a:ext>
            </a:extLst>
          </p:cNvPr>
          <p:cNvPicPr>
            <a:picLocks noChangeAspect="1"/>
          </p:cNvPicPr>
          <p:nvPr/>
        </p:nvPicPr>
        <p:blipFill>
          <a:blip r:embed="rId3"/>
          <a:stretch>
            <a:fillRect/>
          </a:stretch>
        </p:blipFill>
        <p:spPr>
          <a:xfrm>
            <a:off x="3470773" y="2544597"/>
            <a:ext cx="4330700" cy="1612900"/>
          </a:xfrm>
          <a:prstGeom prst="rect">
            <a:avLst/>
          </a:prstGeom>
        </p:spPr>
      </p:pic>
      <p:pic>
        <p:nvPicPr>
          <p:cNvPr id="2050" name="Picture 2" descr="File:Logo of Twitter.svg - Wikimedia Commons">
            <a:extLst>
              <a:ext uri="{FF2B5EF4-FFF2-40B4-BE49-F238E27FC236}">
                <a16:creationId xmlns:a16="http://schemas.microsoft.com/office/drawing/2014/main" id="{F030EDBC-4A34-499E-B604-DFDD61016B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534" y="2703392"/>
            <a:ext cx="274680" cy="258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955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9E4501-7989-8870-94EE-6CE692324C52}"/>
              </a:ext>
            </a:extLst>
          </p:cNvPr>
          <p:cNvSpPr>
            <a:spLocks noGrp="1"/>
          </p:cNvSpPr>
          <p:nvPr>
            <p:ph sz="half" idx="1"/>
          </p:nvPr>
        </p:nvSpPr>
        <p:spPr>
          <a:xfrm>
            <a:off x="573833" y="921657"/>
            <a:ext cx="7622822" cy="2936240"/>
          </a:xfrm>
        </p:spPr>
        <p:txBody>
          <a:bodyPr/>
          <a:lstStyle/>
          <a:p>
            <a:r>
              <a:rPr lang="en-US" sz="1400" b="1" i="0" dirty="0">
                <a:solidFill>
                  <a:srgbClr val="B62B30"/>
                </a:solidFill>
                <a:effectLst/>
              </a:rPr>
              <a:t>3269 Fixed-Duration </a:t>
            </a:r>
            <a:r>
              <a:rPr lang="en-US" sz="1400" b="1" i="0" dirty="0" err="1">
                <a:solidFill>
                  <a:srgbClr val="B62B30"/>
                </a:solidFill>
                <a:effectLst/>
              </a:rPr>
              <a:t>Pirtobrutinib</a:t>
            </a:r>
            <a:r>
              <a:rPr lang="en-US" sz="1400" b="1" i="0" dirty="0">
                <a:solidFill>
                  <a:srgbClr val="B62B30"/>
                </a:solidFill>
                <a:effectLst/>
              </a:rPr>
              <a:t> Combined with </a:t>
            </a:r>
            <a:r>
              <a:rPr lang="en-US" sz="1400" b="1" i="0" dirty="0" err="1">
                <a:solidFill>
                  <a:srgbClr val="B62B30"/>
                </a:solidFill>
                <a:effectLst/>
              </a:rPr>
              <a:t>Venetoclax</a:t>
            </a:r>
            <a:r>
              <a:rPr lang="en-US" sz="1400" b="1" i="0" dirty="0">
                <a:solidFill>
                  <a:srgbClr val="B62B30"/>
                </a:solidFill>
                <a:effectLst/>
              </a:rPr>
              <a:t> ± Rituximab in Relapsed/Refractory Chronic Lymphocytic Leukemia: Updated Results, Including MRD Data, from the BRUIN Phase 1b Study</a:t>
            </a:r>
          </a:p>
          <a:p>
            <a:r>
              <a:rPr lang="en-US" sz="1400" b="1" i="0" dirty="0">
                <a:solidFill>
                  <a:srgbClr val="B62B30"/>
                </a:solidFill>
                <a:effectLst/>
              </a:rPr>
              <a:t>326 Genomic Evolution and Resistance during </a:t>
            </a:r>
            <a:r>
              <a:rPr lang="en-US" sz="1400" b="1" i="0" dirty="0" err="1">
                <a:solidFill>
                  <a:srgbClr val="B62B30"/>
                </a:solidFill>
                <a:effectLst/>
              </a:rPr>
              <a:t>Pirtobrutinib</a:t>
            </a:r>
            <a:r>
              <a:rPr lang="en-US" sz="1400" b="1" i="0" dirty="0">
                <a:solidFill>
                  <a:srgbClr val="B62B30"/>
                </a:solidFill>
                <a:effectLst/>
              </a:rPr>
              <a:t> Therapy in Covalent BTK-Inhibitor (</a:t>
            </a:r>
            <a:r>
              <a:rPr lang="en-US" sz="1400" b="1" i="0" dirty="0" err="1">
                <a:solidFill>
                  <a:srgbClr val="B62B30"/>
                </a:solidFill>
                <a:effectLst/>
              </a:rPr>
              <a:t>cBTKi</a:t>
            </a:r>
            <a:r>
              <a:rPr lang="en-US" sz="1400" b="1" i="0" dirty="0">
                <a:solidFill>
                  <a:srgbClr val="B62B30"/>
                </a:solidFill>
                <a:effectLst/>
              </a:rPr>
              <a:t>) Pre-Treated Chronic Lymphocytic Leukemia Patients: Updated Analysis from the BRUIN Study</a:t>
            </a:r>
          </a:p>
          <a:p>
            <a:r>
              <a:rPr lang="en-US" sz="1400" b="1" i="0" dirty="0">
                <a:solidFill>
                  <a:srgbClr val="B62B30"/>
                </a:solidFill>
                <a:effectLst/>
              </a:rPr>
              <a:t>4635 Combined Ibrutinib and </a:t>
            </a:r>
            <a:r>
              <a:rPr lang="en-US" sz="1400" b="1" i="0" dirty="0" err="1">
                <a:solidFill>
                  <a:srgbClr val="B62B30"/>
                </a:solidFill>
                <a:effectLst/>
              </a:rPr>
              <a:t>Venetoclax</a:t>
            </a:r>
            <a:r>
              <a:rPr lang="en-US" sz="1400" b="1" i="0" dirty="0">
                <a:solidFill>
                  <a:srgbClr val="B62B30"/>
                </a:solidFill>
                <a:effectLst/>
              </a:rPr>
              <a:t> for First-Line Treatment of Patients with Chronic Lymphocytic Leukemia (CLL): 5-Year Follow-up Data</a:t>
            </a:r>
          </a:p>
          <a:p>
            <a:r>
              <a:rPr lang="en-US" sz="1400" b="1" i="0" dirty="0">
                <a:solidFill>
                  <a:srgbClr val="B62B30"/>
                </a:solidFill>
                <a:effectLst/>
              </a:rPr>
              <a:t>631 Ibrutinib Plus </a:t>
            </a:r>
            <a:r>
              <a:rPr lang="en-US" sz="1400" b="1" i="0" dirty="0" err="1">
                <a:solidFill>
                  <a:srgbClr val="B62B30"/>
                </a:solidFill>
                <a:effectLst/>
              </a:rPr>
              <a:t>Venetoclax</a:t>
            </a:r>
            <a:r>
              <a:rPr lang="en-US" sz="1400" b="1" i="0" dirty="0">
                <a:solidFill>
                  <a:srgbClr val="B62B30"/>
                </a:solidFill>
                <a:effectLst/>
              </a:rPr>
              <a:t> with MRD-Directed Duration of Treatment Is Superior to FCR and Is a New Standard of Care for Previously Untreated CLL: Report of the Phase III UK NCRI FLAIR Study</a:t>
            </a:r>
          </a:p>
          <a:p>
            <a:r>
              <a:rPr lang="en-US" sz="1400" b="1" i="0" dirty="0">
                <a:solidFill>
                  <a:srgbClr val="B62B30"/>
                </a:solidFill>
                <a:effectLst/>
              </a:rPr>
              <a:t>1916 Association of Measurable Residual Disease with Progression-Free Survival in Patients with Chronic Lymphocytic Leukemia: A Systematic Review and Meta-Analysis in the Era of Novel Agents</a:t>
            </a:r>
          </a:p>
          <a:p>
            <a:endParaRPr lang="en-US" dirty="0"/>
          </a:p>
        </p:txBody>
      </p:sp>
      <p:sp>
        <p:nvSpPr>
          <p:cNvPr id="4" name="Title 3">
            <a:extLst>
              <a:ext uri="{FF2B5EF4-FFF2-40B4-BE49-F238E27FC236}">
                <a16:creationId xmlns:a16="http://schemas.microsoft.com/office/drawing/2014/main" id="{7998C3E0-983B-F0AB-32C8-83266EA4DD56}"/>
              </a:ext>
            </a:extLst>
          </p:cNvPr>
          <p:cNvSpPr>
            <a:spLocks noGrp="1"/>
          </p:cNvSpPr>
          <p:nvPr>
            <p:ph type="title"/>
          </p:nvPr>
        </p:nvSpPr>
        <p:spPr/>
        <p:txBody>
          <a:bodyPr/>
          <a:lstStyle/>
          <a:p>
            <a:r>
              <a:rPr lang="en-US" b="1" dirty="0"/>
              <a:t>Other updates from ASH23 </a:t>
            </a:r>
            <a:r>
              <a:rPr lang="en-US" b="1"/>
              <a:t>on CLL/BTKi</a:t>
            </a:r>
            <a:endParaRPr lang="en-US" b="1" dirty="0"/>
          </a:p>
        </p:txBody>
      </p:sp>
    </p:spTree>
    <p:extLst>
      <p:ext uri="{BB962C8B-B14F-4D97-AF65-F5344CB8AC3E}">
        <p14:creationId xmlns:p14="http://schemas.microsoft.com/office/powerpoint/2010/main" val="591332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ignpost with many directions&#10;&#10;Description automatically generated">
            <a:extLst>
              <a:ext uri="{FF2B5EF4-FFF2-40B4-BE49-F238E27FC236}">
                <a16:creationId xmlns:a16="http://schemas.microsoft.com/office/drawing/2014/main" id="{2CAD0BDE-4831-D5EF-559B-4E779EEFC9A8}"/>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566583" y="707978"/>
            <a:ext cx="6010834" cy="3603811"/>
          </a:xfrm>
        </p:spPr>
      </p:pic>
      <p:sp>
        <p:nvSpPr>
          <p:cNvPr id="4" name="Title 3">
            <a:extLst>
              <a:ext uri="{FF2B5EF4-FFF2-40B4-BE49-F238E27FC236}">
                <a16:creationId xmlns:a16="http://schemas.microsoft.com/office/drawing/2014/main" id="{E72AE9D7-6FBC-0174-0EE6-AF234788586B}"/>
              </a:ext>
            </a:extLst>
          </p:cNvPr>
          <p:cNvSpPr>
            <a:spLocks noGrp="1"/>
          </p:cNvSpPr>
          <p:nvPr>
            <p:ph type="title" idx="4294967295"/>
          </p:nvPr>
        </p:nvSpPr>
        <p:spPr>
          <a:xfrm>
            <a:off x="0" y="131763"/>
            <a:ext cx="9144000" cy="1006475"/>
          </a:xfrm>
          <a:prstGeom prst="rect">
            <a:avLst/>
          </a:prstGeom>
        </p:spPr>
        <p:txBody>
          <a:bodyPr/>
          <a:lstStyle/>
          <a:p>
            <a:r>
              <a:rPr lang="en-US" dirty="0">
                <a:solidFill>
                  <a:srgbClr val="002E51"/>
                </a:solidFill>
              </a:rPr>
              <a:t>Questions?</a:t>
            </a:r>
          </a:p>
        </p:txBody>
      </p:sp>
    </p:spTree>
    <p:extLst>
      <p:ext uri="{BB962C8B-B14F-4D97-AF65-F5344CB8AC3E}">
        <p14:creationId xmlns:p14="http://schemas.microsoft.com/office/powerpoint/2010/main" val="3669533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4230" y="2586820"/>
            <a:ext cx="9121479" cy="461345"/>
          </a:xfrm>
          <a:prstGeom prst="rect">
            <a:avLst/>
          </a:prstGeom>
        </p:spPr>
        <p:txBody>
          <a:bodyPr wrap="square">
            <a:spAutoFit/>
          </a:bodyPr>
          <a:lstStyle/>
          <a:p>
            <a:pPr algn="ctr" defTabSz="913554">
              <a:defRPr/>
            </a:pPr>
            <a:r>
              <a:rPr lang="en-US" sz="2398" spc="599"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8292" y="3073434"/>
            <a:ext cx="9121479" cy="338234"/>
          </a:xfrm>
          <a:prstGeom prst="rect">
            <a:avLst/>
          </a:prstGeom>
        </p:spPr>
        <p:txBody>
          <a:bodyPr wrap="square">
            <a:spAutoFit/>
          </a:bodyPr>
          <a:lstStyle/>
          <a:p>
            <a:pPr algn="ctr" defTabSz="913554">
              <a:defRPr/>
            </a:pPr>
            <a:r>
              <a:rPr lang="en-US" sz="1598" dirty="0">
                <a:solidFill>
                  <a:prstClr val="white"/>
                </a:solidFill>
                <a:latin typeface="Corporate S Demi" panose="02020500000000000000" pitchFamily="18" charset="0"/>
              </a:rPr>
              <a:t>April 23</a:t>
            </a:r>
            <a:r>
              <a:rPr lang="en-US" sz="1598" baseline="30000" dirty="0">
                <a:solidFill>
                  <a:prstClr val="white"/>
                </a:solidFill>
                <a:latin typeface="Corporate S Demi" panose="02020500000000000000" pitchFamily="18" charset="0"/>
              </a:rPr>
              <a:t>rd</a:t>
            </a:r>
            <a:r>
              <a:rPr lang="en-US" sz="1598" dirty="0">
                <a:solidFill>
                  <a:prstClr val="white"/>
                </a:solidFill>
                <a:latin typeface="Corporate S Demi" panose="02020500000000000000" pitchFamily="18" charset="0"/>
              </a:rPr>
              <a:t>, 2024</a:t>
            </a:r>
          </a:p>
        </p:txBody>
      </p:sp>
      <p:sp>
        <p:nvSpPr>
          <p:cNvPr id="4" name="Rectangle 3">
            <a:extLst>
              <a:ext uri="{FF2B5EF4-FFF2-40B4-BE49-F238E27FC236}">
                <a16:creationId xmlns:a16="http://schemas.microsoft.com/office/drawing/2014/main" id="{61F3D1CD-7358-2CF7-76D3-1223E3897969}"/>
              </a:ext>
            </a:extLst>
          </p:cNvPr>
          <p:cNvSpPr/>
          <p:nvPr/>
        </p:nvSpPr>
        <p:spPr>
          <a:xfrm>
            <a:off x="7919140" y="452655"/>
            <a:ext cx="452939" cy="176570"/>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6" name="Picture 5">
            <a:extLst>
              <a:ext uri="{FF2B5EF4-FFF2-40B4-BE49-F238E27FC236}">
                <a16:creationId xmlns:a16="http://schemas.microsoft.com/office/drawing/2014/main" id="{9DE511CA-09E9-619F-CE33-ACDF732FCF60}"/>
              </a:ext>
            </a:extLst>
          </p:cNvPr>
          <p:cNvPicPr>
            <a:picLocks noChangeAspect="1"/>
          </p:cNvPicPr>
          <p:nvPr/>
        </p:nvPicPr>
        <p:blipFill>
          <a:blip r:embed="rId2"/>
          <a:stretch>
            <a:fillRect/>
          </a:stretch>
        </p:blipFill>
        <p:spPr>
          <a:xfrm>
            <a:off x="6185111" y="4223908"/>
            <a:ext cx="2940597" cy="781745"/>
          </a:xfrm>
          <a:prstGeom prst="rect">
            <a:avLst/>
          </a:prstGeom>
        </p:spPr>
      </p:pic>
    </p:spTree>
    <p:extLst>
      <p:ext uri="{BB962C8B-B14F-4D97-AF65-F5344CB8AC3E}">
        <p14:creationId xmlns:p14="http://schemas.microsoft.com/office/powerpoint/2010/main" val="3575600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0331" y="1798783"/>
            <a:ext cx="6394879" cy="2202935"/>
          </a:xfrm>
        </p:spPr>
        <p:txBody>
          <a:bodyPr>
            <a:normAutofit fontScale="85000" lnSpcReduction="20000"/>
          </a:bodyPr>
          <a:lstStyle/>
          <a:p>
            <a:r>
              <a:rPr lang="en-US" b="1" dirty="0">
                <a:solidFill>
                  <a:srgbClr val="002E51"/>
                </a:solidFill>
              </a:rPr>
              <a:t>Radhakrishnan Ramchandren M.D.</a:t>
            </a:r>
          </a:p>
          <a:p>
            <a:r>
              <a:rPr lang="en-US" dirty="0">
                <a:solidFill>
                  <a:srgbClr val="002E51"/>
                </a:solidFill>
              </a:rPr>
              <a:t>Professor Hematology Oncology</a:t>
            </a:r>
          </a:p>
          <a:p>
            <a:r>
              <a:rPr lang="en-US" dirty="0">
                <a:solidFill>
                  <a:srgbClr val="002E51"/>
                </a:solidFill>
              </a:rPr>
              <a:t>Department of Medicine </a:t>
            </a:r>
          </a:p>
          <a:p>
            <a:r>
              <a:rPr lang="en-US" dirty="0">
                <a:solidFill>
                  <a:srgbClr val="002E51"/>
                </a:solidFill>
              </a:rPr>
              <a:t>University of Tennessee Knoxville</a:t>
            </a:r>
          </a:p>
          <a:p>
            <a:endParaRPr lang="en-US" dirty="0">
              <a:solidFill>
                <a:srgbClr val="002E51"/>
              </a:solidFill>
            </a:endParaRPr>
          </a:p>
          <a:p>
            <a:r>
              <a:rPr lang="en-US" dirty="0">
                <a:solidFill>
                  <a:srgbClr val="002E51"/>
                </a:solidFill>
              </a:rPr>
              <a:t>Phone # 865-279-1777</a:t>
            </a:r>
          </a:p>
          <a:p>
            <a:r>
              <a:rPr lang="en-US" dirty="0">
                <a:solidFill>
                  <a:srgbClr val="002E51"/>
                </a:solidFill>
              </a:rPr>
              <a:t>rramchandren@utmck.edu</a:t>
            </a:r>
          </a:p>
        </p:txBody>
      </p:sp>
      <p:sp>
        <p:nvSpPr>
          <p:cNvPr id="4" name="Title 3"/>
          <p:cNvSpPr>
            <a:spLocks noGrp="1"/>
          </p:cNvSpPr>
          <p:nvPr>
            <p:ph type="title"/>
          </p:nvPr>
        </p:nvSpPr>
        <p:spPr>
          <a:xfrm>
            <a:off x="0" y="658133"/>
            <a:ext cx="9135542" cy="786208"/>
          </a:xfrm>
        </p:spPr>
        <p:txBody>
          <a:bodyPr>
            <a:normAutofit fontScale="90000"/>
          </a:bodyPr>
          <a:lstStyle/>
          <a:p>
            <a:r>
              <a:rPr lang="en-US" b="1" dirty="0">
                <a:solidFill>
                  <a:srgbClr val="002E51"/>
                </a:solidFill>
              </a:rPr>
              <a:t>Follicular Lymphoma</a:t>
            </a:r>
            <a:br>
              <a:rPr lang="en-US" b="1" dirty="0">
                <a:solidFill>
                  <a:srgbClr val="002E51"/>
                </a:solidFill>
              </a:rPr>
            </a:br>
            <a:r>
              <a:rPr lang="en-US" b="1" dirty="0">
                <a:solidFill>
                  <a:srgbClr val="002E51"/>
                </a:solidFill>
              </a:rPr>
              <a:t>Current Practice and Future Opportunity</a:t>
            </a:r>
          </a:p>
        </p:txBody>
      </p:sp>
    </p:spTree>
    <p:extLst>
      <p:ext uri="{BB962C8B-B14F-4D97-AF65-F5344CB8AC3E}">
        <p14:creationId xmlns:p14="http://schemas.microsoft.com/office/powerpoint/2010/main" val="2715243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Clark </a:t>
            </a:r>
            <a:r>
              <a:rPr lang="en-US" b="1" dirty="0" err="1">
                <a:solidFill>
                  <a:srgbClr val="002E51"/>
                </a:solidFill>
              </a:rPr>
              <a:t>Cutrer</a:t>
            </a:r>
            <a:r>
              <a:rPr lang="en-US" b="1" dirty="0">
                <a:solidFill>
                  <a:srgbClr val="002E51"/>
                </a:solidFill>
              </a:rPr>
              <a:t>, MD</a:t>
            </a:r>
          </a:p>
          <a:p>
            <a:r>
              <a:rPr lang="en-US" dirty="0">
                <a:solidFill>
                  <a:srgbClr val="002E51"/>
                </a:solidFill>
              </a:rPr>
              <a:t>Assistant Professor of Medicine, Division of Hematology/Oncology</a:t>
            </a:r>
          </a:p>
          <a:p>
            <a:r>
              <a:rPr lang="en-US" dirty="0">
                <a:solidFill>
                  <a:srgbClr val="002E51"/>
                </a:solidFill>
              </a:rPr>
              <a:t>University of Tennessee Medical Center</a:t>
            </a:r>
          </a:p>
          <a:p>
            <a:r>
              <a:rPr lang="en-US" dirty="0">
                <a:solidFill>
                  <a:srgbClr val="002E51"/>
                </a:solidFill>
              </a:rPr>
              <a:t>Knoxville, TN</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Navigating BTK inhibitors in CLL: Updates from ASH 2023</a:t>
            </a:r>
          </a:p>
        </p:txBody>
      </p:sp>
    </p:spTree>
    <p:extLst>
      <p:ext uri="{BB962C8B-B14F-4D97-AF65-F5344CB8AC3E}">
        <p14:creationId xmlns:p14="http://schemas.microsoft.com/office/powerpoint/2010/main" val="164316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ChangeArrowheads="1"/>
          </p:cNvSpPr>
          <p:nvPr/>
        </p:nvSpPr>
        <p:spPr bwMode="auto">
          <a:xfrm>
            <a:off x="1143000" y="91680"/>
            <a:ext cx="6858000" cy="839390"/>
          </a:xfrm>
          <a:prstGeom prst="rect">
            <a:avLst/>
          </a:prstGeom>
          <a:noFill/>
          <a:ln w="9525">
            <a:noFill/>
            <a:miter lim="800000"/>
            <a:headEnd/>
            <a:tailEnd/>
          </a:ln>
        </p:spPr>
        <p:txBody>
          <a:bodyPr anchor="b"/>
          <a:lstStyle/>
          <a:p>
            <a:pPr algn="ctr" defTabSz="685800" eaLnBrk="0" fontAlgn="auto" hangingPunct="0">
              <a:lnSpc>
                <a:spcPct val="90000"/>
              </a:lnSpc>
              <a:spcBef>
                <a:spcPts val="0"/>
              </a:spcBef>
              <a:spcAft>
                <a:spcPts val="0"/>
              </a:spcAft>
            </a:pPr>
            <a:endParaRPr lang="en-GB" sz="2250" b="1" dirty="0">
              <a:solidFill>
                <a:srgbClr val="FFFF00"/>
              </a:solidFill>
              <a:latin typeface="Calibri" pitchFamily="34" charset="0"/>
              <a:ea typeface="+mn-ea"/>
              <a:cs typeface="+mn-cs"/>
            </a:endParaRPr>
          </a:p>
        </p:txBody>
      </p:sp>
      <p:sp>
        <p:nvSpPr>
          <p:cNvPr id="178179" name="Text Box 3"/>
          <p:cNvSpPr txBox="1">
            <a:spLocks noChangeArrowheads="1"/>
          </p:cNvSpPr>
          <p:nvPr/>
        </p:nvSpPr>
        <p:spPr bwMode="auto">
          <a:xfrm>
            <a:off x="1433514" y="4774407"/>
            <a:ext cx="4255294" cy="276999"/>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685800" fontAlgn="auto">
              <a:spcBef>
                <a:spcPct val="50000"/>
              </a:spcBef>
              <a:spcAft>
                <a:spcPts val="0"/>
              </a:spcAft>
              <a:defRPr/>
            </a:pPr>
            <a:r>
              <a:rPr lang="en-US" sz="1200" dirty="0">
                <a:solidFill>
                  <a:prstClr val="white"/>
                </a:solidFill>
                <a:effectLst>
                  <a:outerShdw blurRad="38100" dist="38100" dir="2700000" algn="tl">
                    <a:srgbClr val="000000"/>
                  </a:outerShdw>
                </a:effectLst>
                <a:cs typeface="+mn-cs"/>
              </a:rPr>
              <a:t>Armitage et al. </a:t>
            </a:r>
            <a:r>
              <a:rPr lang="en-US" sz="1200" i="1" dirty="0">
                <a:solidFill>
                  <a:prstClr val="white"/>
                </a:solidFill>
                <a:effectLst>
                  <a:outerShdw blurRad="38100" dist="38100" dir="2700000" algn="tl">
                    <a:srgbClr val="000000"/>
                  </a:outerShdw>
                </a:effectLst>
                <a:cs typeface="+mn-cs"/>
              </a:rPr>
              <a:t>J Clin Oncol</a:t>
            </a:r>
            <a:r>
              <a:rPr lang="en-US" sz="1200" dirty="0">
                <a:solidFill>
                  <a:prstClr val="white"/>
                </a:solidFill>
                <a:effectLst>
                  <a:outerShdw blurRad="38100" dist="38100" dir="2700000" algn="tl">
                    <a:srgbClr val="000000"/>
                  </a:outerShdw>
                </a:effectLst>
                <a:cs typeface="+mn-cs"/>
              </a:rPr>
              <a:t>. 1998;16:2780</a:t>
            </a:r>
            <a:r>
              <a:rPr lang="en-US" sz="1200" dirty="0">
                <a:solidFill>
                  <a:prstClr val="white"/>
                </a:solidFill>
                <a:effectLst>
                  <a:outerShdw blurRad="38100" dist="38100" dir="2700000" algn="tl">
                    <a:srgbClr val="000000"/>
                  </a:outerShdw>
                </a:effectLst>
                <a:cs typeface="Arial" charset="0"/>
              </a:rPr>
              <a:t>–</a:t>
            </a:r>
            <a:r>
              <a:rPr lang="en-US" sz="1200" dirty="0">
                <a:solidFill>
                  <a:prstClr val="white"/>
                </a:solidFill>
                <a:effectLst>
                  <a:outerShdw blurRad="38100" dist="38100" dir="2700000" algn="tl">
                    <a:srgbClr val="000000"/>
                  </a:outerShdw>
                </a:effectLst>
                <a:cs typeface="+mn-cs"/>
              </a:rPr>
              <a:t>2795.</a:t>
            </a:r>
          </a:p>
        </p:txBody>
      </p:sp>
      <p:sp>
        <p:nvSpPr>
          <p:cNvPr id="178180" name="Rectangle 4"/>
          <p:cNvSpPr>
            <a:spLocks noGrp="1" noChangeArrowheads="1"/>
          </p:cNvSpPr>
          <p:nvPr>
            <p:ph type="title"/>
          </p:nvPr>
        </p:nvSpPr>
        <p:spPr>
          <a:xfrm>
            <a:off x="1418035" y="35718"/>
            <a:ext cx="6367463" cy="766763"/>
          </a:xfrm>
          <a:effectLst>
            <a:outerShdw blurRad="63500" dist="45791" dir="3378596" algn="ctr" rotWithShape="0">
              <a:schemeClr val="bg2"/>
            </a:outerShdw>
          </a:effectLst>
        </p:spPr>
        <p:txBody>
          <a:bodyPr rtlCol="0">
            <a:normAutofit/>
          </a:bodyPr>
          <a:lstStyle/>
          <a:p>
            <a:pPr eaLnBrk="1" fontAlgn="auto" hangingPunct="1">
              <a:spcAft>
                <a:spcPts val="0"/>
              </a:spcAft>
              <a:defRPr/>
            </a:pPr>
            <a:r>
              <a:rPr lang="en-US" sz="2700" dirty="0">
                <a:solidFill>
                  <a:srgbClr val="FFFF00"/>
                </a:solidFill>
              </a:rPr>
              <a:t>Follicular Lymphoma</a:t>
            </a:r>
          </a:p>
        </p:txBody>
      </p:sp>
      <p:sp>
        <p:nvSpPr>
          <p:cNvPr id="178181" name="Text Box 5"/>
          <p:cNvSpPr txBox="1">
            <a:spLocks noChangeArrowheads="1"/>
          </p:cNvSpPr>
          <p:nvPr/>
        </p:nvSpPr>
        <p:spPr bwMode="auto">
          <a:xfrm>
            <a:off x="1930004" y="1593057"/>
            <a:ext cx="1168653" cy="276999"/>
          </a:xfrm>
          <a:prstGeom prst="rect">
            <a:avLst/>
          </a:prstGeom>
          <a:noFill/>
          <a:ln w="12700">
            <a:noFill/>
            <a:miter lim="800000"/>
            <a:headEnd type="none" w="sm" len="sm"/>
            <a:tailEnd type="none" w="sm" len="sm"/>
          </a:ln>
          <a:effectLst/>
        </p:spPr>
        <p:txBody>
          <a:bodyPr wrap="none">
            <a:spAutoFit/>
          </a:bodyPr>
          <a:lstStyle/>
          <a:p>
            <a:pPr defTabSz="685800" eaLnBrk="0" fontAlgn="auto" hangingPunct="0">
              <a:spcBef>
                <a:spcPts val="0"/>
              </a:spcBef>
              <a:spcAft>
                <a:spcPts val="0"/>
              </a:spcAft>
              <a:defRPr/>
            </a:pPr>
            <a:r>
              <a:rPr lang="en-US" altLang="en-US" sz="1200" b="1" dirty="0">
                <a:solidFill>
                  <a:prstClr val="white"/>
                </a:solidFill>
                <a:effectLst>
                  <a:outerShdw blurRad="38100" dist="38100" dir="2700000" algn="tl">
                    <a:srgbClr val="000000"/>
                  </a:outerShdw>
                </a:effectLst>
                <a:latin typeface="Calibri"/>
                <a:ea typeface="+mn-ea"/>
                <a:cs typeface="+mn-cs"/>
              </a:rPr>
              <a:t>Follicular (22%)</a:t>
            </a:r>
            <a:endParaRPr lang="en-US" altLang="en-US" sz="1200" dirty="0">
              <a:solidFill>
                <a:prstClr val="white"/>
              </a:solidFill>
              <a:latin typeface="Calibri"/>
              <a:ea typeface="+mn-ea"/>
              <a:cs typeface="+mn-cs"/>
            </a:endParaRPr>
          </a:p>
        </p:txBody>
      </p:sp>
      <p:sp>
        <p:nvSpPr>
          <p:cNvPr id="178182" name="Text Box 6"/>
          <p:cNvSpPr txBox="1">
            <a:spLocks noChangeArrowheads="1"/>
          </p:cNvSpPr>
          <p:nvPr/>
        </p:nvSpPr>
        <p:spPr bwMode="auto">
          <a:xfrm>
            <a:off x="1337294" y="3793331"/>
            <a:ext cx="1776192" cy="250710"/>
          </a:xfrm>
          <a:prstGeom prst="rect">
            <a:avLst/>
          </a:prstGeom>
          <a:noFill/>
          <a:ln w="12700">
            <a:noFill/>
            <a:miter lim="800000"/>
            <a:headEnd type="none" w="sm" len="sm"/>
            <a:tailEnd type="none" w="sm" len="sm"/>
          </a:ln>
          <a:effectLst/>
        </p:spPr>
        <p:txBody>
          <a:bodyPr wrap="none">
            <a:spAutoFit/>
          </a:bodyPr>
          <a:lstStyle/>
          <a:p>
            <a:pPr algn="r" defTabSz="685800" eaLnBrk="0" fontAlgn="auto" hangingPunct="0">
              <a:lnSpc>
                <a:spcPct val="85000"/>
              </a:lnSpc>
              <a:spcBef>
                <a:spcPts val="0"/>
              </a:spcBef>
              <a:spcAft>
                <a:spcPts val="0"/>
              </a:spcAft>
              <a:defRPr/>
            </a:pPr>
            <a:r>
              <a:rPr lang="en-US" altLang="en-US" sz="1200" b="1" dirty="0">
                <a:solidFill>
                  <a:prstClr val="white"/>
                </a:solidFill>
                <a:effectLst>
                  <a:outerShdw blurRad="38100" dist="38100" dir="2700000" algn="tl">
                    <a:srgbClr val="000000"/>
                  </a:outerShdw>
                </a:effectLst>
                <a:latin typeface="Calibri"/>
                <a:ea typeface="+mn-ea"/>
                <a:cs typeface="+mn-cs"/>
              </a:rPr>
              <a:t>Diffuse large B-cell (31%)</a:t>
            </a:r>
            <a:endParaRPr lang="en-US" altLang="en-US" sz="1200" dirty="0">
              <a:solidFill>
                <a:prstClr val="white"/>
              </a:solidFill>
              <a:latin typeface="Calibri"/>
              <a:ea typeface="+mn-ea"/>
              <a:cs typeface="+mn-cs"/>
            </a:endParaRPr>
          </a:p>
        </p:txBody>
      </p:sp>
      <p:sp>
        <p:nvSpPr>
          <p:cNvPr id="178183" name="Text Box 7"/>
          <p:cNvSpPr txBox="1">
            <a:spLocks noChangeArrowheads="1"/>
          </p:cNvSpPr>
          <p:nvPr/>
        </p:nvSpPr>
        <p:spPr bwMode="auto">
          <a:xfrm>
            <a:off x="5556648" y="1423988"/>
            <a:ext cx="1669816" cy="276999"/>
          </a:xfrm>
          <a:prstGeom prst="rect">
            <a:avLst/>
          </a:prstGeom>
          <a:noFill/>
          <a:ln w="12700">
            <a:noFill/>
            <a:miter lim="800000"/>
            <a:headEnd type="none" w="sm" len="sm"/>
            <a:tailEnd type="none" w="sm" len="sm"/>
          </a:ln>
          <a:effectLst/>
        </p:spPr>
        <p:txBody>
          <a:bodyPr wrap="none">
            <a:spAutoFit/>
          </a:bodyPr>
          <a:lstStyle/>
          <a:p>
            <a:pPr defTabSz="685800" eaLnBrk="0" fontAlgn="auto" hangingPunct="0">
              <a:spcBef>
                <a:spcPts val="0"/>
              </a:spcBef>
              <a:spcAft>
                <a:spcPts val="0"/>
              </a:spcAft>
              <a:defRPr/>
            </a:pPr>
            <a:r>
              <a:rPr lang="en-US" altLang="en-US" sz="1200" b="1" dirty="0">
                <a:solidFill>
                  <a:prstClr val="white"/>
                </a:solidFill>
                <a:effectLst>
                  <a:outerShdw blurRad="38100" dist="38100" dir="2700000" algn="tl">
                    <a:srgbClr val="000000"/>
                  </a:outerShdw>
                </a:effectLst>
                <a:latin typeface="Calibri"/>
                <a:ea typeface="+mn-ea"/>
                <a:cs typeface="+mn-cs"/>
              </a:rPr>
              <a:t>Small lymphocytic (6%)</a:t>
            </a:r>
            <a:endParaRPr lang="en-US" altLang="en-US" sz="1200" dirty="0">
              <a:solidFill>
                <a:prstClr val="white"/>
              </a:solidFill>
              <a:latin typeface="Calibri"/>
              <a:ea typeface="+mn-ea"/>
              <a:cs typeface="+mn-cs"/>
            </a:endParaRPr>
          </a:p>
        </p:txBody>
      </p:sp>
      <p:sp>
        <p:nvSpPr>
          <p:cNvPr id="178184" name="Text Box 8"/>
          <p:cNvSpPr txBox="1">
            <a:spLocks noChangeArrowheads="1"/>
          </p:cNvSpPr>
          <p:nvPr/>
        </p:nvSpPr>
        <p:spPr bwMode="auto">
          <a:xfrm>
            <a:off x="6063854" y="1895475"/>
            <a:ext cx="1220399" cy="276999"/>
          </a:xfrm>
          <a:prstGeom prst="rect">
            <a:avLst/>
          </a:prstGeom>
          <a:noFill/>
          <a:ln w="12700">
            <a:noFill/>
            <a:miter lim="800000"/>
            <a:headEnd type="none" w="sm" len="sm"/>
            <a:tailEnd type="none" w="sm" len="sm"/>
          </a:ln>
          <a:effectLst/>
        </p:spPr>
        <p:txBody>
          <a:bodyPr wrap="none">
            <a:spAutoFit/>
          </a:bodyPr>
          <a:lstStyle/>
          <a:p>
            <a:pPr defTabSz="685800" eaLnBrk="0" fontAlgn="auto" hangingPunct="0">
              <a:spcBef>
                <a:spcPts val="0"/>
              </a:spcBef>
              <a:spcAft>
                <a:spcPts val="0"/>
              </a:spcAft>
              <a:defRPr/>
            </a:pPr>
            <a:r>
              <a:rPr lang="en-US" altLang="en-US" sz="1200" b="1" dirty="0">
                <a:solidFill>
                  <a:prstClr val="white"/>
                </a:solidFill>
                <a:effectLst>
                  <a:outerShdw blurRad="38100" dist="38100" dir="2700000" algn="tl">
                    <a:srgbClr val="000000"/>
                  </a:outerShdw>
                </a:effectLst>
                <a:latin typeface="Calibri"/>
                <a:ea typeface="+mn-ea"/>
                <a:cs typeface="+mn-cs"/>
              </a:rPr>
              <a:t>Mantle cell (6%)</a:t>
            </a:r>
            <a:endParaRPr lang="en-US" altLang="en-US" sz="1200" dirty="0">
              <a:solidFill>
                <a:prstClr val="white"/>
              </a:solidFill>
              <a:latin typeface="Calibri"/>
              <a:ea typeface="+mn-ea"/>
              <a:cs typeface="+mn-cs"/>
            </a:endParaRPr>
          </a:p>
        </p:txBody>
      </p:sp>
      <p:sp>
        <p:nvSpPr>
          <p:cNvPr id="178185" name="Text Box 9"/>
          <p:cNvSpPr txBox="1">
            <a:spLocks noChangeArrowheads="1"/>
          </p:cNvSpPr>
          <p:nvPr/>
        </p:nvSpPr>
        <p:spPr bwMode="auto">
          <a:xfrm>
            <a:off x="6285310" y="2428875"/>
            <a:ext cx="1541319" cy="276999"/>
          </a:xfrm>
          <a:prstGeom prst="rect">
            <a:avLst/>
          </a:prstGeom>
          <a:noFill/>
          <a:ln w="12700">
            <a:noFill/>
            <a:miter lim="800000"/>
            <a:headEnd type="none" w="sm" len="sm"/>
            <a:tailEnd type="none" w="sm" len="sm"/>
          </a:ln>
          <a:effectLst/>
        </p:spPr>
        <p:txBody>
          <a:bodyPr wrap="none">
            <a:spAutoFit/>
          </a:bodyPr>
          <a:lstStyle/>
          <a:p>
            <a:pPr defTabSz="685800" eaLnBrk="0" fontAlgn="auto" hangingPunct="0">
              <a:spcBef>
                <a:spcPts val="0"/>
              </a:spcBef>
              <a:spcAft>
                <a:spcPts val="0"/>
              </a:spcAft>
              <a:defRPr/>
            </a:pPr>
            <a:r>
              <a:rPr lang="en-US" altLang="en-US" sz="1200" b="1" dirty="0">
                <a:solidFill>
                  <a:prstClr val="white"/>
                </a:solidFill>
                <a:effectLst>
                  <a:outerShdw blurRad="38100" dist="38100" dir="2700000" algn="tl">
                    <a:srgbClr val="000000"/>
                  </a:outerShdw>
                </a:effectLst>
                <a:latin typeface="Calibri"/>
                <a:ea typeface="+mn-ea"/>
                <a:cs typeface="+mn-cs"/>
              </a:rPr>
              <a:t>Peripheral T-cell (6%)</a:t>
            </a:r>
            <a:endParaRPr lang="en-US" altLang="en-US" sz="1200" dirty="0">
              <a:solidFill>
                <a:prstClr val="white"/>
              </a:solidFill>
              <a:latin typeface="Calibri"/>
              <a:ea typeface="+mn-ea"/>
              <a:cs typeface="+mn-cs"/>
            </a:endParaRPr>
          </a:p>
        </p:txBody>
      </p:sp>
      <p:sp>
        <p:nvSpPr>
          <p:cNvPr id="178186" name="Text Box 10"/>
          <p:cNvSpPr txBox="1">
            <a:spLocks noChangeArrowheads="1"/>
          </p:cNvSpPr>
          <p:nvPr/>
        </p:nvSpPr>
        <p:spPr bwMode="auto">
          <a:xfrm>
            <a:off x="6172200" y="3006330"/>
            <a:ext cx="1714500" cy="461665"/>
          </a:xfrm>
          <a:prstGeom prst="rect">
            <a:avLst/>
          </a:prstGeom>
          <a:noFill/>
          <a:ln w="12700">
            <a:noFill/>
            <a:miter lim="800000"/>
            <a:headEnd type="none" w="sm" len="sm"/>
            <a:tailEnd type="none" w="sm" len="sm"/>
          </a:ln>
          <a:effectLst/>
        </p:spPr>
        <p:txBody>
          <a:bodyPr>
            <a:spAutoFit/>
          </a:bodyPr>
          <a:lstStyle/>
          <a:p>
            <a:pPr defTabSz="685800" eaLnBrk="0" fontAlgn="auto" hangingPunct="0">
              <a:spcBef>
                <a:spcPts val="0"/>
              </a:spcBef>
              <a:spcAft>
                <a:spcPts val="0"/>
              </a:spcAft>
              <a:defRPr/>
            </a:pPr>
            <a:r>
              <a:rPr lang="en-US" altLang="en-US" sz="1200" b="1" dirty="0">
                <a:solidFill>
                  <a:prstClr val="white"/>
                </a:solidFill>
                <a:effectLst>
                  <a:outerShdw blurRad="38100" dist="38100" dir="2700000" algn="tl">
                    <a:srgbClr val="000000"/>
                  </a:outerShdw>
                </a:effectLst>
                <a:latin typeface="Calibri"/>
                <a:ea typeface="+mn-ea"/>
                <a:cs typeface="+mn-cs"/>
              </a:rPr>
              <a:t>Marginal zone B-cell, MALT (5%)</a:t>
            </a:r>
            <a:endParaRPr lang="en-US" altLang="en-US" sz="1200" dirty="0">
              <a:solidFill>
                <a:prstClr val="white"/>
              </a:solidFill>
              <a:latin typeface="Calibri"/>
              <a:ea typeface="+mn-ea"/>
              <a:cs typeface="+mn-cs"/>
            </a:endParaRPr>
          </a:p>
        </p:txBody>
      </p:sp>
      <p:sp>
        <p:nvSpPr>
          <p:cNvPr id="178187" name="Text Box 11"/>
          <p:cNvSpPr txBox="1">
            <a:spLocks noChangeArrowheads="1"/>
          </p:cNvSpPr>
          <p:nvPr/>
        </p:nvSpPr>
        <p:spPr bwMode="auto">
          <a:xfrm>
            <a:off x="6066235" y="3707607"/>
            <a:ext cx="1636410" cy="461665"/>
          </a:xfrm>
          <a:prstGeom prst="rect">
            <a:avLst/>
          </a:prstGeom>
          <a:noFill/>
          <a:ln w="12700">
            <a:noFill/>
            <a:miter lim="800000"/>
            <a:headEnd type="none" w="sm" len="sm"/>
            <a:tailEnd type="none" w="sm" len="sm"/>
          </a:ln>
          <a:effectLst/>
        </p:spPr>
        <p:txBody>
          <a:bodyPr wrap="none">
            <a:spAutoFit/>
          </a:bodyPr>
          <a:lstStyle/>
          <a:p>
            <a:pPr defTabSz="685800" eaLnBrk="0" fontAlgn="auto" hangingPunct="0">
              <a:spcBef>
                <a:spcPts val="0"/>
              </a:spcBef>
              <a:spcAft>
                <a:spcPts val="0"/>
              </a:spcAft>
              <a:defRPr/>
            </a:pPr>
            <a:r>
              <a:rPr lang="en-US" altLang="en-US" sz="1200" b="1" dirty="0">
                <a:solidFill>
                  <a:prstClr val="white"/>
                </a:solidFill>
                <a:effectLst>
                  <a:outerShdw blurRad="38100" dist="38100" dir="2700000" algn="tl">
                    <a:srgbClr val="000000"/>
                  </a:outerShdw>
                </a:effectLst>
                <a:latin typeface="Calibri"/>
                <a:ea typeface="+mn-ea"/>
                <a:cs typeface="+mn-cs"/>
              </a:rPr>
              <a:t>Other subtypes with a </a:t>
            </a:r>
            <a:br>
              <a:rPr lang="en-US" altLang="en-US" sz="1200" b="1" dirty="0">
                <a:solidFill>
                  <a:prstClr val="white"/>
                </a:solidFill>
                <a:effectLst>
                  <a:outerShdw blurRad="38100" dist="38100" dir="2700000" algn="tl">
                    <a:srgbClr val="000000"/>
                  </a:outerShdw>
                </a:effectLst>
                <a:latin typeface="Calibri"/>
                <a:ea typeface="+mn-ea"/>
                <a:cs typeface="+mn-cs"/>
              </a:rPr>
            </a:br>
            <a:r>
              <a:rPr lang="en-US" altLang="en-US" sz="1200" b="1" dirty="0">
                <a:solidFill>
                  <a:prstClr val="white"/>
                </a:solidFill>
                <a:effectLst>
                  <a:outerShdw blurRad="38100" dist="38100" dir="2700000" algn="tl">
                    <a:srgbClr val="000000"/>
                  </a:outerShdw>
                </a:effectLst>
                <a:latin typeface="Calibri"/>
                <a:ea typeface="+mn-ea"/>
                <a:cs typeface="+mn-cs"/>
              </a:rPr>
              <a:t>frequency &lt;2% (9%)</a:t>
            </a:r>
            <a:endParaRPr lang="en-US" altLang="en-US" sz="1200" dirty="0">
              <a:solidFill>
                <a:prstClr val="white"/>
              </a:solidFill>
              <a:latin typeface="Calibri"/>
              <a:ea typeface="+mn-ea"/>
              <a:cs typeface="+mn-cs"/>
            </a:endParaRPr>
          </a:p>
        </p:txBody>
      </p:sp>
      <p:sp>
        <p:nvSpPr>
          <p:cNvPr id="178188" name="Text Box 12"/>
          <p:cNvSpPr txBox="1">
            <a:spLocks noChangeArrowheads="1"/>
          </p:cNvSpPr>
          <p:nvPr/>
        </p:nvSpPr>
        <p:spPr bwMode="auto">
          <a:xfrm>
            <a:off x="5504260" y="4214813"/>
            <a:ext cx="2241704" cy="276999"/>
          </a:xfrm>
          <a:prstGeom prst="rect">
            <a:avLst/>
          </a:prstGeom>
          <a:noFill/>
          <a:ln w="12700">
            <a:noFill/>
            <a:miter lim="800000"/>
            <a:headEnd type="none" w="sm" len="sm"/>
            <a:tailEnd type="none" w="sm" len="sm"/>
          </a:ln>
          <a:effectLst/>
        </p:spPr>
        <p:txBody>
          <a:bodyPr wrap="none">
            <a:spAutoFit/>
          </a:bodyPr>
          <a:lstStyle/>
          <a:p>
            <a:pPr defTabSz="685800" eaLnBrk="0" fontAlgn="auto" hangingPunct="0">
              <a:spcBef>
                <a:spcPts val="0"/>
              </a:spcBef>
              <a:spcAft>
                <a:spcPts val="0"/>
              </a:spcAft>
              <a:defRPr/>
            </a:pPr>
            <a:r>
              <a:rPr lang="en-US" altLang="en-US" sz="1200" b="1" dirty="0">
                <a:solidFill>
                  <a:prstClr val="white"/>
                </a:solidFill>
                <a:effectLst>
                  <a:outerShdw blurRad="38100" dist="38100" dir="2700000" algn="tl">
                    <a:srgbClr val="000000"/>
                  </a:outerShdw>
                </a:effectLst>
                <a:latin typeface="Calibri"/>
                <a:ea typeface="+mn-ea"/>
                <a:cs typeface="+mn-cs"/>
              </a:rPr>
              <a:t>Marginal zone B-cell, nodal (1%)</a:t>
            </a:r>
            <a:endParaRPr lang="en-US" altLang="en-US" sz="1200" dirty="0">
              <a:solidFill>
                <a:prstClr val="white"/>
              </a:solidFill>
              <a:latin typeface="Calibri"/>
              <a:ea typeface="+mn-ea"/>
              <a:cs typeface="+mn-cs"/>
            </a:endParaRPr>
          </a:p>
        </p:txBody>
      </p:sp>
      <p:sp>
        <p:nvSpPr>
          <p:cNvPr id="178189" name="Text Box 13"/>
          <p:cNvSpPr txBox="1">
            <a:spLocks noChangeArrowheads="1"/>
          </p:cNvSpPr>
          <p:nvPr/>
        </p:nvSpPr>
        <p:spPr bwMode="auto">
          <a:xfrm>
            <a:off x="5330428" y="4401741"/>
            <a:ext cx="1764586" cy="276999"/>
          </a:xfrm>
          <a:prstGeom prst="rect">
            <a:avLst/>
          </a:prstGeom>
          <a:noFill/>
          <a:ln w="12700">
            <a:noFill/>
            <a:miter lim="800000"/>
            <a:headEnd type="none" w="sm" len="sm"/>
            <a:tailEnd type="none" w="sm" len="sm"/>
          </a:ln>
          <a:effectLst/>
        </p:spPr>
        <p:txBody>
          <a:bodyPr wrap="none">
            <a:spAutoFit/>
          </a:bodyPr>
          <a:lstStyle/>
          <a:p>
            <a:pPr defTabSz="685800" eaLnBrk="0" fontAlgn="auto" hangingPunct="0">
              <a:spcBef>
                <a:spcPts val="0"/>
              </a:spcBef>
              <a:spcAft>
                <a:spcPts val="0"/>
              </a:spcAft>
              <a:defRPr/>
            </a:pPr>
            <a:r>
              <a:rPr lang="en-US" altLang="en-US" sz="1200" b="1" dirty="0">
                <a:solidFill>
                  <a:prstClr val="white"/>
                </a:solidFill>
                <a:effectLst>
                  <a:outerShdw blurRad="38100" dist="38100" dir="2700000" algn="tl">
                    <a:srgbClr val="000000"/>
                  </a:outerShdw>
                </a:effectLst>
                <a:latin typeface="Calibri"/>
                <a:ea typeface="+mn-ea"/>
                <a:cs typeface="+mn-cs"/>
              </a:rPr>
              <a:t>Lymphoplasmacytic (1%)</a:t>
            </a:r>
            <a:endParaRPr lang="en-US" altLang="en-US" sz="1200" dirty="0">
              <a:solidFill>
                <a:prstClr val="white"/>
              </a:solidFill>
              <a:latin typeface="Calibri"/>
              <a:ea typeface="+mn-ea"/>
              <a:cs typeface="+mn-cs"/>
            </a:endParaRPr>
          </a:p>
        </p:txBody>
      </p:sp>
      <p:sp>
        <p:nvSpPr>
          <p:cNvPr id="18445" name="Arc 14"/>
          <p:cNvSpPr>
            <a:spLocks/>
          </p:cNvSpPr>
          <p:nvPr/>
        </p:nvSpPr>
        <p:spPr bwMode="auto">
          <a:xfrm>
            <a:off x="2856310" y="2956322"/>
            <a:ext cx="2471738" cy="1657350"/>
          </a:xfrm>
          <a:custGeom>
            <a:avLst/>
            <a:gdLst>
              <a:gd name="T0" fmla="*/ 2147483647 w 32207"/>
              <a:gd name="T1" fmla="*/ 2147483647 h 21600"/>
              <a:gd name="T2" fmla="*/ 0 w 32207"/>
              <a:gd name="T3" fmla="*/ 2147483647 h 21600"/>
              <a:gd name="T4" fmla="*/ 2147483647 w 32207"/>
              <a:gd name="T5" fmla="*/ 0 h 21600"/>
              <a:gd name="T6" fmla="*/ 0 60000 65536"/>
              <a:gd name="T7" fmla="*/ 0 60000 65536"/>
              <a:gd name="T8" fmla="*/ 0 60000 65536"/>
              <a:gd name="T9" fmla="*/ 0 w 32207"/>
              <a:gd name="T10" fmla="*/ 0 h 21600"/>
              <a:gd name="T11" fmla="*/ 32207 w 32207"/>
              <a:gd name="T12" fmla="*/ 21600 h 21600"/>
            </a:gdLst>
            <a:ahLst/>
            <a:cxnLst>
              <a:cxn ang="T6">
                <a:pos x="T0" y="T1"/>
              </a:cxn>
              <a:cxn ang="T7">
                <a:pos x="T2" y="T3"/>
              </a:cxn>
              <a:cxn ang="T8">
                <a:pos x="T4" y="T5"/>
              </a:cxn>
            </a:cxnLst>
            <a:rect l="T9" t="T10" r="T11" b="T12"/>
            <a:pathLst>
              <a:path w="32207" h="21600" fill="none" extrusionOk="0">
                <a:moveTo>
                  <a:pt x="32207" y="18706"/>
                </a:moveTo>
                <a:cubicBezTo>
                  <a:pt x="28923" y="20601"/>
                  <a:pt x="25198" y="21599"/>
                  <a:pt x="21407" y="21600"/>
                </a:cubicBezTo>
                <a:cubicBezTo>
                  <a:pt x="10590" y="21600"/>
                  <a:pt x="1441" y="13599"/>
                  <a:pt x="-1" y="2879"/>
                </a:cubicBezTo>
              </a:path>
              <a:path w="32207" h="21600" stroke="0" extrusionOk="0">
                <a:moveTo>
                  <a:pt x="32207" y="18706"/>
                </a:moveTo>
                <a:cubicBezTo>
                  <a:pt x="28923" y="20601"/>
                  <a:pt x="25198" y="21599"/>
                  <a:pt x="21407" y="21600"/>
                </a:cubicBezTo>
                <a:cubicBezTo>
                  <a:pt x="10590" y="21600"/>
                  <a:pt x="1441" y="13599"/>
                  <a:pt x="-1" y="2879"/>
                </a:cubicBezTo>
                <a:lnTo>
                  <a:pt x="21407" y="0"/>
                </a:lnTo>
                <a:lnTo>
                  <a:pt x="32207" y="18706"/>
                </a:lnTo>
                <a:close/>
              </a:path>
            </a:pathLst>
          </a:custGeom>
          <a:solidFill>
            <a:srgbClr val="00FF00"/>
          </a:solidFill>
          <a:ln w="9525">
            <a:noFill/>
            <a:miter lim="800000"/>
            <a:headEnd/>
            <a:tailEnd/>
          </a:ln>
        </p:spPr>
        <p:txBody>
          <a:bodyPr/>
          <a:lstStyle/>
          <a:p>
            <a:pPr defTabSz="685800" fontAlgn="auto">
              <a:spcBef>
                <a:spcPts val="0"/>
              </a:spcBef>
              <a:spcAft>
                <a:spcPts val="0"/>
              </a:spcAft>
            </a:pPr>
            <a:endParaRPr lang="en-US" sz="1350" dirty="0">
              <a:solidFill>
                <a:prstClr val="black"/>
              </a:solidFill>
              <a:latin typeface="Calibri" pitchFamily="34" charset="0"/>
              <a:ea typeface="+mn-ea"/>
              <a:cs typeface="+mn-cs"/>
            </a:endParaRPr>
          </a:p>
        </p:txBody>
      </p:sp>
      <p:sp>
        <p:nvSpPr>
          <p:cNvPr id="18446" name="Arc 15"/>
          <p:cNvSpPr>
            <a:spLocks/>
          </p:cNvSpPr>
          <p:nvPr/>
        </p:nvSpPr>
        <p:spPr bwMode="auto">
          <a:xfrm>
            <a:off x="2842022" y="1390650"/>
            <a:ext cx="1657350" cy="1787129"/>
          </a:xfrm>
          <a:custGeom>
            <a:avLst/>
            <a:gdLst>
              <a:gd name="T0" fmla="*/ 2147483647 w 21600"/>
              <a:gd name="T1" fmla="*/ 2147483647 h 23286"/>
              <a:gd name="T2" fmla="*/ 2147483647 w 21600"/>
              <a:gd name="T3" fmla="*/ 0 h 23286"/>
              <a:gd name="T4" fmla="*/ 2147483647 w 21600"/>
              <a:gd name="T5" fmla="*/ 2147483647 h 23286"/>
              <a:gd name="T6" fmla="*/ 0 60000 65536"/>
              <a:gd name="T7" fmla="*/ 0 60000 65536"/>
              <a:gd name="T8" fmla="*/ 0 60000 65536"/>
              <a:gd name="T9" fmla="*/ 0 w 21600"/>
              <a:gd name="T10" fmla="*/ 0 h 23286"/>
              <a:gd name="T11" fmla="*/ 21600 w 21600"/>
              <a:gd name="T12" fmla="*/ 23286 h 23286"/>
            </a:gdLst>
            <a:ahLst/>
            <a:cxnLst>
              <a:cxn ang="T6">
                <a:pos x="T0" y="T1"/>
              </a:cxn>
              <a:cxn ang="T7">
                <a:pos x="T2" y="T3"/>
              </a:cxn>
              <a:cxn ang="T8">
                <a:pos x="T4" y="T5"/>
              </a:cxn>
            </a:cxnLst>
            <a:rect l="T9" t="T10" r="T11" b="T12"/>
            <a:pathLst>
              <a:path w="21600" h="23286" fill="none" extrusionOk="0">
                <a:moveTo>
                  <a:pt x="192" y="23286"/>
                </a:moveTo>
                <a:cubicBezTo>
                  <a:pt x="64" y="22331"/>
                  <a:pt x="0" y="21369"/>
                  <a:pt x="0" y="20407"/>
                </a:cubicBezTo>
                <a:cubicBezTo>
                  <a:pt x="-1" y="11206"/>
                  <a:pt x="5827" y="3015"/>
                  <a:pt x="14520" y="0"/>
                </a:cubicBezTo>
              </a:path>
              <a:path w="21600" h="23286" stroke="0" extrusionOk="0">
                <a:moveTo>
                  <a:pt x="192" y="23286"/>
                </a:moveTo>
                <a:cubicBezTo>
                  <a:pt x="64" y="22331"/>
                  <a:pt x="0" y="21369"/>
                  <a:pt x="0" y="20407"/>
                </a:cubicBezTo>
                <a:cubicBezTo>
                  <a:pt x="-1" y="11206"/>
                  <a:pt x="5827" y="3015"/>
                  <a:pt x="14520" y="0"/>
                </a:cubicBezTo>
                <a:lnTo>
                  <a:pt x="21600" y="20407"/>
                </a:lnTo>
                <a:lnTo>
                  <a:pt x="192" y="23286"/>
                </a:lnTo>
                <a:close/>
              </a:path>
            </a:pathLst>
          </a:custGeom>
          <a:solidFill>
            <a:srgbClr val="FF4B00"/>
          </a:solidFill>
          <a:ln w="9525">
            <a:noFill/>
            <a:miter lim="800000"/>
            <a:headEnd/>
            <a:tailEnd/>
          </a:ln>
        </p:spPr>
        <p:txBody>
          <a:bodyPr/>
          <a:lstStyle/>
          <a:p>
            <a:pPr defTabSz="685800" fontAlgn="auto">
              <a:spcBef>
                <a:spcPts val="0"/>
              </a:spcBef>
              <a:spcAft>
                <a:spcPts val="0"/>
              </a:spcAft>
            </a:pPr>
            <a:endParaRPr lang="en-US" sz="1350" dirty="0">
              <a:solidFill>
                <a:prstClr val="black"/>
              </a:solidFill>
              <a:latin typeface="Calibri" pitchFamily="34" charset="0"/>
              <a:ea typeface="+mn-ea"/>
              <a:cs typeface="+mn-cs"/>
            </a:endParaRPr>
          </a:p>
        </p:txBody>
      </p:sp>
      <p:sp>
        <p:nvSpPr>
          <p:cNvPr id="18447" name="Arc 16"/>
          <p:cNvSpPr>
            <a:spLocks/>
          </p:cNvSpPr>
          <p:nvPr/>
        </p:nvSpPr>
        <p:spPr bwMode="auto">
          <a:xfrm>
            <a:off x="3956449" y="1298972"/>
            <a:ext cx="1315640" cy="1657350"/>
          </a:xfrm>
          <a:custGeom>
            <a:avLst/>
            <a:gdLst>
              <a:gd name="T0" fmla="*/ 0 w 17154"/>
              <a:gd name="T1" fmla="*/ 2147483647 h 21600"/>
              <a:gd name="T2" fmla="*/ 2147483647 w 17154"/>
              <a:gd name="T3" fmla="*/ 2147483647 h 21600"/>
              <a:gd name="T4" fmla="*/ 2147483647 w 17154"/>
              <a:gd name="T5" fmla="*/ 2147483647 h 21600"/>
              <a:gd name="T6" fmla="*/ 0 60000 65536"/>
              <a:gd name="T7" fmla="*/ 0 60000 65536"/>
              <a:gd name="T8" fmla="*/ 0 60000 65536"/>
              <a:gd name="T9" fmla="*/ 0 w 17154"/>
              <a:gd name="T10" fmla="*/ 0 h 21600"/>
              <a:gd name="T11" fmla="*/ 17154 w 17154"/>
              <a:gd name="T12" fmla="*/ 21600 h 21600"/>
            </a:gdLst>
            <a:ahLst/>
            <a:cxnLst>
              <a:cxn ang="T6">
                <a:pos x="T0" y="T1"/>
              </a:cxn>
              <a:cxn ang="T7">
                <a:pos x="T2" y="T3"/>
              </a:cxn>
              <a:cxn ang="T8">
                <a:pos x="T4" y="T5"/>
              </a:cxn>
            </a:cxnLst>
            <a:rect l="T9" t="T10" r="T11" b="T12"/>
            <a:pathLst>
              <a:path w="17154" h="21600" fill="none" extrusionOk="0">
                <a:moveTo>
                  <a:pt x="0" y="1193"/>
                </a:moveTo>
                <a:cubicBezTo>
                  <a:pt x="2276" y="403"/>
                  <a:pt x="4669" y="-1"/>
                  <a:pt x="7080" y="0"/>
                </a:cubicBezTo>
                <a:cubicBezTo>
                  <a:pt x="10590" y="0"/>
                  <a:pt x="14048" y="855"/>
                  <a:pt x="17153" y="2493"/>
                </a:cubicBezTo>
              </a:path>
              <a:path w="17154" h="21600" stroke="0" extrusionOk="0">
                <a:moveTo>
                  <a:pt x="0" y="1193"/>
                </a:moveTo>
                <a:cubicBezTo>
                  <a:pt x="2276" y="403"/>
                  <a:pt x="4669" y="-1"/>
                  <a:pt x="7080" y="0"/>
                </a:cubicBezTo>
                <a:cubicBezTo>
                  <a:pt x="10590" y="0"/>
                  <a:pt x="14048" y="855"/>
                  <a:pt x="17153" y="2493"/>
                </a:cubicBezTo>
                <a:lnTo>
                  <a:pt x="7080" y="21600"/>
                </a:lnTo>
                <a:lnTo>
                  <a:pt x="0" y="1193"/>
                </a:lnTo>
                <a:close/>
              </a:path>
            </a:pathLst>
          </a:custGeom>
          <a:solidFill>
            <a:srgbClr val="3366FF"/>
          </a:solidFill>
          <a:ln w="9525">
            <a:noFill/>
            <a:miter lim="800000"/>
            <a:headEnd/>
            <a:tailEnd/>
          </a:ln>
        </p:spPr>
        <p:txBody>
          <a:bodyPr/>
          <a:lstStyle/>
          <a:p>
            <a:pPr defTabSz="685800" fontAlgn="auto">
              <a:spcBef>
                <a:spcPts val="0"/>
              </a:spcBef>
              <a:spcAft>
                <a:spcPts val="0"/>
              </a:spcAft>
            </a:pPr>
            <a:endParaRPr lang="en-US" sz="1350" dirty="0">
              <a:solidFill>
                <a:prstClr val="black"/>
              </a:solidFill>
              <a:latin typeface="Calibri" pitchFamily="34" charset="0"/>
              <a:ea typeface="+mn-ea"/>
              <a:cs typeface="+mn-cs"/>
            </a:endParaRPr>
          </a:p>
        </p:txBody>
      </p:sp>
      <p:sp>
        <p:nvSpPr>
          <p:cNvPr id="18448" name="Arc 17"/>
          <p:cNvSpPr>
            <a:spLocks/>
          </p:cNvSpPr>
          <p:nvPr/>
        </p:nvSpPr>
        <p:spPr bwMode="auto">
          <a:xfrm>
            <a:off x="4499373" y="1490663"/>
            <a:ext cx="1245394" cy="1465660"/>
          </a:xfrm>
          <a:custGeom>
            <a:avLst/>
            <a:gdLst>
              <a:gd name="T0" fmla="*/ 2147483647 w 16227"/>
              <a:gd name="T1" fmla="*/ 0 h 19107"/>
              <a:gd name="T2" fmla="*/ 2147483647 w 16227"/>
              <a:gd name="T3" fmla="*/ 2147483647 h 19107"/>
              <a:gd name="T4" fmla="*/ 0 w 16227"/>
              <a:gd name="T5" fmla="*/ 2147483647 h 19107"/>
              <a:gd name="T6" fmla="*/ 0 60000 65536"/>
              <a:gd name="T7" fmla="*/ 0 60000 65536"/>
              <a:gd name="T8" fmla="*/ 0 60000 65536"/>
              <a:gd name="T9" fmla="*/ 0 w 16227"/>
              <a:gd name="T10" fmla="*/ 0 h 19107"/>
              <a:gd name="T11" fmla="*/ 16227 w 16227"/>
              <a:gd name="T12" fmla="*/ 19107 h 19107"/>
            </a:gdLst>
            <a:ahLst/>
            <a:cxnLst>
              <a:cxn ang="T6">
                <a:pos x="T0" y="T1"/>
              </a:cxn>
              <a:cxn ang="T7">
                <a:pos x="T2" y="T3"/>
              </a:cxn>
              <a:cxn ang="T8">
                <a:pos x="T4" y="T5"/>
              </a:cxn>
            </a:cxnLst>
            <a:rect l="T9" t="T10" r="T11" b="T12"/>
            <a:pathLst>
              <a:path w="16227" h="19107" fill="none" extrusionOk="0">
                <a:moveTo>
                  <a:pt x="10073" y="0"/>
                </a:moveTo>
                <a:cubicBezTo>
                  <a:pt x="12403" y="1228"/>
                  <a:pt x="14488" y="2871"/>
                  <a:pt x="16226" y="4850"/>
                </a:cubicBezTo>
              </a:path>
              <a:path w="16227" h="19107" stroke="0" extrusionOk="0">
                <a:moveTo>
                  <a:pt x="10073" y="0"/>
                </a:moveTo>
                <a:cubicBezTo>
                  <a:pt x="12403" y="1228"/>
                  <a:pt x="14488" y="2871"/>
                  <a:pt x="16226" y="4850"/>
                </a:cubicBezTo>
                <a:lnTo>
                  <a:pt x="0" y="19107"/>
                </a:lnTo>
                <a:lnTo>
                  <a:pt x="10073" y="0"/>
                </a:lnTo>
                <a:close/>
              </a:path>
            </a:pathLst>
          </a:custGeom>
          <a:solidFill>
            <a:srgbClr val="00FFFF"/>
          </a:solidFill>
          <a:ln w="9525">
            <a:noFill/>
            <a:miter lim="800000"/>
            <a:headEnd/>
            <a:tailEnd/>
          </a:ln>
        </p:spPr>
        <p:txBody>
          <a:bodyPr/>
          <a:lstStyle/>
          <a:p>
            <a:pPr defTabSz="685800" fontAlgn="auto">
              <a:spcBef>
                <a:spcPts val="0"/>
              </a:spcBef>
              <a:spcAft>
                <a:spcPts val="0"/>
              </a:spcAft>
            </a:pPr>
            <a:endParaRPr lang="en-US" sz="1350" dirty="0">
              <a:solidFill>
                <a:prstClr val="black"/>
              </a:solidFill>
              <a:latin typeface="Calibri" pitchFamily="34" charset="0"/>
              <a:ea typeface="+mn-ea"/>
              <a:cs typeface="+mn-cs"/>
            </a:endParaRPr>
          </a:p>
        </p:txBody>
      </p:sp>
      <p:sp>
        <p:nvSpPr>
          <p:cNvPr id="18449" name="Arc 18"/>
          <p:cNvSpPr>
            <a:spLocks/>
          </p:cNvSpPr>
          <p:nvPr/>
        </p:nvSpPr>
        <p:spPr bwMode="auto">
          <a:xfrm>
            <a:off x="4499374" y="1862138"/>
            <a:ext cx="1564481" cy="1094185"/>
          </a:xfrm>
          <a:custGeom>
            <a:avLst/>
            <a:gdLst>
              <a:gd name="T0" fmla="*/ 2147483647 w 20390"/>
              <a:gd name="T1" fmla="*/ 0 h 14257"/>
              <a:gd name="T2" fmla="*/ 2147483647 w 20390"/>
              <a:gd name="T3" fmla="*/ 2147483647 h 14257"/>
              <a:gd name="T4" fmla="*/ 0 w 20390"/>
              <a:gd name="T5" fmla="*/ 2147483647 h 14257"/>
              <a:gd name="T6" fmla="*/ 0 60000 65536"/>
              <a:gd name="T7" fmla="*/ 0 60000 65536"/>
              <a:gd name="T8" fmla="*/ 0 60000 65536"/>
              <a:gd name="T9" fmla="*/ 0 w 20390"/>
              <a:gd name="T10" fmla="*/ 0 h 14257"/>
              <a:gd name="T11" fmla="*/ 20390 w 20390"/>
              <a:gd name="T12" fmla="*/ 14257 h 14257"/>
            </a:gdLst>
            <a:ahLst/>
            <a:cxnLst>
              <a:cxn ang="T6">
                <a:pos x="T0" y="T1"/>
              </a:cxn>
              <a:cxn ang="T7">
                <a:pos x="T2" y="T3"/>
              </a:cxn>
              <a:cxn ang="T8">
                <a:pos x="T4" y="T5"/>
              </a:cxn>
            </a:cxnLst>
            <a:rect l="T9" t="T10" r="T11" b="T12"/>
            <a:pathLst>
              <a:path w="20390" h="14257" fill="none" extrusionOk="0">
                <a:moveTo>
                  <a:pt x="16226" y="0"/>
                </a:moveTo>
                <a:cubicBezTo>
                  <a:pt x="18059" y="2086"/>
                  <a:pt x="19473" y="4506"/>
                  <a:pt x="20389" y="7128"/>
                </a:cubicBezTo>
              </a:path>
              <a:path w="20390" h="14257" stroke="0" extrusionOk="0">
                <a:moveTo>
                  <a:pt x="16226" y="0"/>
                </a:moveTo>
                <a:cubicBezTo>
                  <a:pt x="18059" y="2086"/>
                  <a:pt x="19473" y="4506"/>
                  <a:pt x="20389" y="7128"/>
                </a:cubicBezTo>
                <a:lnTo>
                  <a:pt x="0" y="14257"/>
                </a:lnTo>
                <a:lnTo>
                  <a:pt x="16226" y="0"/>
                </a:lnTo>
                <a:close/>
              </a:path>
            </a:pathLst>
          </a:custGeom>
          <a:solidFill>
            <a:srgbClr val="993366"/>
          </a:solidFill>
          <a:ln w="9525">
            <a:noFill/>
            <a:miter lim="800000"/>
            <a:headEnd/>
            <a:tailEnd/>
          </a:ln>
        </p:spPr>
        <p:txBody>
          <a:bodyPr/>
          <a:lstStyle/>
          <a:p>
            <a:pPr defTabSz="685800" fontAlgn="auto">
              <a:spcBef>
                <a:spcPts val="0"/>
              </a:spcBef>
              <a:spcAft>
                <a:spcPts val="0"/>
              </a:spcAft>
            </a:pPr>
            <a:endParaRPr lang="en-US" sz="1350" dirty="0">
              <a:solidFill>
                <a:prstClr val="black"/>
              </a:solidFill>
              <a:latin typeface="Calibri" pitchFamily="34" charset="0"/>
              <a:ea typeface="+mn-ea"/>
              <a:cs typeface="+mn-cs"/>
            </a:endParaRPr>
          </a:p>
        </p:txBody>
      </p:sp>
      <p:sp>
        <p:nvSpPr>
          <p:cNvPr id="18450" name="Arc 19"/>
          <p:cNvSpPr>
            <a:spLocks/>
          </p:cNvSpPr>
          <p:nvPr/>
        </p:nvSpPr>
        <p:spPr bwMode="auto">
          <a:xfrm>
            <a:off x="4499372" y="2409825"/>
            <a:ext cx="1657350" cy="596504"/>
          </a:xfrm>
          <a:custGeom>
            <a:avLst/>
            <a:gdLst>
              <a:gd name="T0" fmla="*/ 2147483647 w 21600"/>
              <a:gd name="T1" fmla="*/ 0 h 7769"/>
              <a:gd name="T2" fmla="*/ 2147483647 w 21600"/>
              <a:gd name="T3" fmla="*/ 2147483647 h 7769"/>
              <a:gd name="T4" fmla="*/ 0 w 21600"/>
              <a:gd name="T5" fmla="*/ 2147483647 h 7769"/>
              <a:gd name="T6" fmla="*/ 0 60000 65536"/>
              <a:gd name="T7" fmla="*/ 0 60000 65536"/>
              <a:gd name="T8" fmla="*/ 0 60000 65536"/>
              <a:gd name="T9" fmla="*/ 0 w 21600"/>
              <a:gd name="T10" fmla="*/ 0 h 7769"/>
              <a:gd name="T11" fmla="*/ 21600 w 21600"/>
              <a:gd name="T12" fmla="*/ 7769 h 7769"/>
            </a:gdLst>
            <a:ahLst/>
            <a:cxnLst>
              <a:cxn ang="T6">
                <a:pos x="T0" y="T1"/>
              </a:cxn>
              <a:cxn ang="T7">
                <a:pos x="T2" y="T3"/>
              </a:cxn>
              <a:cxn ang="T8">
                <a:pos x="T4" y="T5"/>
              </a:cxn>
            </a:cxnLst>
            <a:rect l="T9" t="T10" r="T11" b="T12"/>
            <a:pathLst>
              <a:path w="21600" h="7769" fill="none" extrusionOk="0">
                <a:moveTo>
                  <a:pt x="20389" y="0"/>
                </a:moveTo>
                <a:cubicBezTo>
                  <a:pt x="21190" y="2291"/>
                  <a:pt x="21600" y="4701"/>
                  <a:pt x="21600" y="7129"/>
                </a:cubicBezTo>
                <a:cubicBezTo>
                  <a:pt x="21600" y="7342"/>
                  <a:pt x="21596" y="7555"/>
                  <a:pt x="21590" y="7768"/>
                </a:cubicBezTo>
              </a:path>
              <a:path w="21600" h="7769" stroke="0" extrusionOk="0">
                <a:moveTo>
                  <a:pt x="20389" y="0"/>
                </a:moveTo>
                <a:cubicBezTo>
                  <a:pt x="21190" y="2291"/>
                  <a:pt x="21600" y="4701"/>
                  <a:pt x="21600" y="7129"/>
                </a:cubicBezTo>
                <a:cubicBezTo>
                  <a:pt x="21600" y="7342"/>
                  <a:pt x="21596" y="7555"/>
                  <a:pt x="21590" y="7768"/>
                </a:cubicBezTo>
                <a:lnTo>
                  <a:pt x="0" y="7129"/>
                </a:lnTo>
                <a:lnTo>
                  <a:pt x="20389" y="0"/>
                </a:lnTo>
                <a:close/>
              </a:path>
            </a:pathLst>
          </a:custGeom>
          <a:solidFill>
            <a:srgbClr val="FFFF00"/>
          </a:solidFill>
          <a:ln w="9525">
            <a:noFill/>
            <a:miter lim="800000"/>
            <a:headEnd/>
            <a:tailEnd/>
          </a:ln>
        </p:spPr>
        <p:txBody>
          <a:bodyPr/>
          <a:lstStyle/>
          <a:p>
            <a:pPr defTabSz="685800" fontAlgn="auto">
              <a:spcBef>
                <a:spcPts val="0"/>
              </a:spcBef>
              <a:spcAft>
                <a:spcPts val="0"/>
              </a:spcAft>
            </a:pPr>
            <a:endParaRPr lang="en-US" sz="1350" dirty="0">
              <a:solidFill>
                <a:prstClr val="black"/>
              </a:solidFill>
              <a:latin typeface="Calibri" pitchFamily="34" charset="0"/>
              <a:ea typeface="+mn-ea"/>
              <a:cs typeface="+mn-cs"/>
            </a:endParaRPr>
          </a:p>
        </p:txBody>
      </p:sp>
      <p:sp>
        <p:nvSpPr>
          <p:cNvPr id="18451" name="Arc 20"/>
          <p:cNvSpPr>
            <a:spLocks/>
          </p:cNvSpPr>
          <p:nvPr/>
        </p:nvSpPr>
        <p:spPr bwMode="auto">
          <a:xfrm>
            <a:off x="4499372" y="2956323"/>
            <a:ext cx="1656159" cy="559594"/>
          </a:xfrm>
          <a:custGeom>
            <a:avLst/>
            <a:gdLst>
              <a:gd name="T0" fmla="*/ 2147483647 w 21591"/>
              <a:gd name="T1" fmla="*/ 2147483647 h 7298"/>
              <a:gd name="T2" fmla="*/ 2147483647 w 21591"/>
              <a:gd name="T3" fmla="*/ 2147483647 h 7298"/>
              <a:gd name="T4" fmla="*/ 0 w 21591"/>
              <a:gd name="T5" fmla="*/ 0 h 7298"/>
              <a:gd name="T6" fmla="*/ 0 60000 65536"/>
              <a:gd name="T7" fmla="*/ 0 60000 65536"/>
              <a:gd name="T8" fmla="*/ 0 60000 65536"/>
              <a:gd name="T9" fmla="*/ 0 w 21591"/>
              <a:gd name="T10" fmla="*/ 0 h 7298"/>
              <a:gd name="T11" fmla="*/ 21591 w 21591"/>
              <a:gd name="T12" fmla="*/ 7298 h 7298"/>
            </a:gdLst>
            <a:ahLst/>
            <a:cxnLst>
              <a:cxn ang="T6">
                <a:pos x="T0" y="T1"/>
              </a:cxn>
              <a:cxn ang="T7">
                <a:pos x="T2" y="T3"/>
              </a:cxn>
              <a:cxn ang="T8">
                <a:pos x="T4" y="T5"/>
              </a:cxn>
            </a:cxnLst>
            <a:rect l="T9" t="T10" r="T11" b="T12"/>
            <a:pathLst>
              <a:path w="21591" h="7298" fill="none" extrusionOk="0">
                <a:moveTo>
                  <a:pt x="21590" y="639"/>
                </a:moveTo>
                <a:cubicBezTo>
                  <a:pt x="21523" y="2911"/>
                  <a:pt x="21097" y="5158"/>
                  <a:pt x="20329" y="7297"/>
                </a:cubicBezTo>
              </a:path>
              <a:path w="21591" h="7298" stroke="0" extrusionOk="0">
                <a:moveTo>
                  <a:pt x="21590" y="639"/>
                </a:moveTo>
                <a:cubicBezTo>
                  <a:pt x="21523" y="2911"/>
                  <a:pt x="21097" y="5158"/>
                  <a:pt x="20329" y="7297"/>
                </a:cubicBezTo>
                <a:lnTo>
                  <a:pt x="0" y="0"/>
                </a:lnTo>
                <a:lnTo>
                  <a:pt x="21590" y="639"/>
                </a:lnTo>
                <a:close/>
              </a:path>
            </a:pathLst>
          </a:custGeom>
          <a:solidFill>
            <a:srgbClr val="0066CC"/>
          </a:solidFill>
          <a:ln w="9525">
            <a:noFill/>
            <a:miter lim="800000"/>
            <a:headEnd/>
            <a:tailEnd/>
          </a:ln>
        </p:spPr>
        <p:txBody>
          <a:bodyPr/>
          <a:lstStyle/>
          <a:p>
            <a:pPr defTabSz="685800" fontAlgn="auto">
              <a:spcBef>
                <a:spcPts val="0"/>
              </a:spcBef>
              <a:spcAft>
                <a:spcPts val="0"/>
              </a:spcAft>
            </a:pPr>
            <a:endParaRPr lang="en-US" sz="1350" dirty="0">
              <a:solidFill>
                <a:prstClr val="black"/>
              </a:solidFill>
              <a:latin typeface="Calibri" pitchFamily="34" charset="0"/>
              <a:ea typeface="+mn-ea"/>
              <a:cs typeface="+mn-cs"/>
            </a:endParaRPr>
          </a:p>
        </p:txBody>
      </p:sp>
      <p:sp>
        <p:nvSpPr>
          <p:cNvPr id="18452" name="Arc 21"/>
          <p:cNvSpPr>
            <a:spLocks/>
          </p:cNvSpPr>
          <p:nvPr/>
        </p:nvSpPr>
        <p:spPr bwMode="auto">
          <a:xfrm>
            <a:off x="4499373" y="2956323"/>
            <a:ext cx="1559719" cy="1334690"/>
          </a:xfrm>
          <a:custGeom>
            <a:avLst/>
            <a:gdLst>
              <a:gd name="T0" fmla="*/ 2147483647 w 20330"/>
              <a:gd name="T1" fmla="*/ 2147483647 h 17378"/>
              <a:gd name="T2" fmla="*/ 2147483647 w 20330"/>
              <a:gd name="T3" fmla="*/ 2147483647 h 17378"/>
              <a:gd name="T4" fmla="*/ 0 w 20330"/>
              <a:gd name="T5" fmla="*/ 0 h 17378"/>
              <a:gd name="T6" fmla="*/ 0 60000 65536"/>
              <a:gd name="T7" fmla="*/ 0 60000 65536"/>
              <a:gd name="T8" fmla="*/ 0 60000 65536"/>
              <a:gd name="T9" fmla="*/ 0 w 20330"/>
              <a:gd name="T10" fmla="*/ 0 h 17378"/>
              <a:gd name="T11" fmla="*/ 20330 w 20330"/>
              <a:gd name="T12" fmla="*/ 17378 h 17378"/>
            </a:gdLst>
            <a:ahLst/>
            <a:cxnLst>
              <a:cxn ang="T6">
                <a:pos x="T0" y="T1"/>
              </a:cxn>
              <a:cxn ang="T7">
                <a:pos x="T2" y="T3"/>
              </a:cxn>
              <a:cxn ang="T8">
                <a:pos x="T4" y="T5"/>
              </a:cxn>
            </a:cxnLst>
            <a:rect l="T9" t="T10" r="T11" b="T12"/>
            <a:pathLst>
              <a:path w="20330" h="17378" fill="none" extrusionOk="0">
                <a:moveTo>
                  <a:pt x="20329" y="7297"/>
                </a:moveTo>
                <a:cubicBezTo>
                  <a:pt x="18883" y="11327"/>
                  <a:pt x="16272" y="14835"/>
                  <a:pt x="12828" y="17378"/>
                </a:cubicBezTo>
              </a:path>
              <a:path w="20330" h="17378" stroke="0" extrusionOk="0">
                <a:moveTo>
                  <a:pt x="20329" y="7297"/>
                </a:moveTo>
                <a:cubicBezTo>
                  <a:pt x="18883" y="11327"/>
                  <a:pt x="16272" y="14835"/>
                  <a:pt x="12828" y="17378"/>
                </a:cubicBezTo>
                <a:lnTo>
                  <a:pt x="0" y="0"/>
                </a:lnTo>
                <a:lnTo>
                  <a:pt x="20329" y="7297"/>
                </a:lnTo>
                <a:close/>
              </a:path>
            </a:pathLst>
          </a:custGeom>
          <a:solidFill>
            <a:srgbClr val="CCCCFF"/>
          </a:solidFill>
          <a:ln w="9525">
            <a:noFill/>
            <a:miter lim="800000"/>
            <a:headEnd/>
            <a:tailEnd/>
          </a:ln>
        </p:spPr>
        <p:txBody>
          <a:bodyPr/>
          <a:lstStyle/>
          <a:p>
            <a:pPr defTabSz="685800" fontAlgn="auto">
              <a:spcBef>
                <a:spcPts val="0"/>
              </a:spcBef>
              <a:spcAft>
                <a:spcPts val="0"/>
              </a:spcAft>
            </a:pPr>
            <a:endParaRPr lang="en-US" sz="1350" dirty="0">
              <a:solidFill>
                <a:prstClr val="black"/>
              </a:solidFill>
              <a:latin typeface="Calibri" pitchFamily="34" charset="0"/>
              <a:ea typeface="+mn-ea"/>
              <a:cs typeface="+mn-cs"/>
            </a:endParaRPr>
          </a:p>
        </p:txBody>
      </p:sp>
      <p:sp>
        <p:nvSpPr>
          <p:cNvPr id="18453" name="Arc 22"/>
          <p:cNvSpPr>
            <a:spLocks/>
          </p:cNvSpPr>
          <p:nvPr/>
        </p:nvSpPr>
        <p:spPr bwMode="auto">
          <a:xfrm>
            <a:off x="4499373" y="2956323"/>
            <a:ext cx="996553" cy="1372790"/>
          </a:xfrm>
          <a:custGeom>
            <a:avLst/>
            <a:gdLst>
              <a:gd name="T0" fmla="*/ 2147483647 w 12995"/>
              <a:gd name="T1" fmla="*/ 2147483647 h 17898"/>
              <a:gd name="T2" fmla="*/ 2147483647 w 12995"/>
              <a:gd name="T3" fmla="*/ 2147483647 h 17898"/>
              <a:gd name="T4" fmla="*/ 0 w 12995"/>
              <a:gd name="T5" fmla="*/ 0 h 17898"/>
              <a:gd name="T6" fmla="*/ 0 60000 65536"/>
              <a:gd name="T7" fmla="*/ 0 60000 65536"/>
              <a:gd name="T8" fmla="*/ 0 60000 65536"/>
              <a:gd name="T9" fmla="*/ 0 w 12995"/>
              <a:gd name="T10" fmla="*/ 0 h 17898"/>
              <a:gd name="T11" fmla="*/ 12995 w 12995"/>
              <a:gd name="T12" fmla="*/ 17898 h 17898"/>
            </a:gdLst>
            <a:ahLst/>
            <a:cxnLst>
              <a:cxn ang="T6">
                <a:pos x="T0" y="T1"/>
              </a:cxn>
              <a:cxn ang="T7">
                <a:pos x="T2" y="T3"/>
              </a:cxn>
              <a:cxn ang="T8">
                <a:pos x="T4" y="T5"/>
              </a:cxn>
            </a:cxnLst>
            <a:rect l="T9" t="T10" r="T11" b="T12"/>
            <a:pathLst>
              <a:path w="12995" h="17898" fill="none" extrusionOk="0">
                <a:moveTo>
                  <a:pt x="12994" y="17253"/>
                </a:moveTo>
                <a:cubicBezTo>
                  <a:pt x="12699" y="17476"/>
                  <a:pt x="12398" y="17690"/>
                  <a:pt x="12092" y="17897"/>
                </a:cubicBezTo>
              </a:path>
              <a:path w="12995" h="17898" stroke="0" extrusionOk="0">
                <a:moveTo>
                  <a:pt x="12994" y="17253"/>
                </a:moveTo>
                <a:cubicBezTo>
                  <a:pt x="12699" y="17476"/>
                  <a:pt x="12398" y="17690"/>
                  <a:pt x="12092" y="17897"/>
                </a:cubicBezTo>
                <a:lnTo>
                  <a:pt x="0" y="0"/>
                </a:lnTo>
                <a:lnTo>
                  <a:pt x="12994" y="17253"/>
                </a:lnTo>
                <a:close/>
              </a:path>
            </a:pathLst>
          </a:custGeom>
          <a:solidFill>
            <a:srgbClr val="0000FF"/>
          </a:solidFill>
          <a:ln w="9525">
            <a:noFill/>
            <a:miter lim="800000"/>
            <a:headEnd/>
            <a:tailEnd/>
          </a:ln>
        </p:spPr>
        <p:txBody>
          <a:bodyPr/>
          <a:lstStyle/>
          <a:p>
            <a:pPr defTabSz="685800" fontAlgn="auto">
              <a:spcBef>
                <a:spcPts val="0"/>
              </a:spcBef>
              <a:spcAft>
                <a:spcPts val="0"/>
              </a:spcAft>
            </a:pPr>
            <a:endParaRPr lang="en-US" sz="1350" dirty="0">
              <a:solidFill>
                <a:prstClr val="black"/>
              </a:solidFill>
              <a:latin typeface="Calibri" pitchFamily="34" charset="0"/>
              <a:ea typeface="+mn-ea"/>
              <a:cs typeface="+mn-cs"/>
            </a:endParaRPr>
          </a:p>
        </p:txBody>
      </p:sp>
      <p:sp>
        <p:nvSpPr>
          <p:cNvPr id="18454" name="Arc 23"/>
          <p:cNvSpPr>
            <a:spLocks/>
          </p:cNvSpPr>
          <p:nvPr/>
        </p:nvSpPr>
        <p:spPr bwMode="auto">
          <a:xfrm>
            <a:off x="4499372" y="2956323"/>
            <a:ext cx="927497" cy="1434703"/>
          </a:xfrm>
          <a:custGeom>
            <a:avLst/>
            <a:gdLst>
              <a:gd name="T0" fmla="*/ 2147483647 w 12093"/>
              <a:gd name="T1" fmla="*/ 2147483647 h 18706"/>
              <a:gd name="T2" fmla="*/ 2147483647 w 12093"/>
              <a:gd name="T3" fmla="*/ 2147483647 h 18706"/>
              <a:gd name="T4" fmla="*/ 0 w 12093"/>
              <a:gd name="T5" fmla="*/ 0 h 18706"/>
              <a:gd name="T6" fmla="*/ 0 60000 65536"/>
              <a:gd name="T7" fmla="*/ 0 60000 65536"/>
              <a:gd name="T8" fmla="*/ 0 60000 65536"/>
              <a:gd name="T9" fmla="*/ 0 w 12093"/>
              <a:gd name="T10" fmla="*/ 0 h 18706"/>
              <a:gd name="T11" fmla="*/ 12093 w 12093"/>
              <a:gd name="T12" fmla="*/ 18706 h 18706"/>
            </a:gdLst>
            <a:ahLst/>
            <a:cxnLst>
              <a:cxn ang="T6">
                <a:pos x="T0" y="T1"/>
              </a:cxn>
              <a:cxn ang="T7">
                <a:pos x="T2" y="T3"/>
              </a:cxn>
              <a:cxn ang="T8">
                <a:pos x="T4" y="T5"/>
              </a:cxn>
            </a:cxnLst>
            <a:rect l="T9" t="T10" r="T11" b="T12"/>
            <a:pathLst>
              <a:path w="12093" h="18706" fill="none" extrusionOk="0">
                <a:moveTo>
                  <a:pt x="12092" y="17897"/>
                </a:moveTo>
                <a:cubicBezTo>
                  <a:pt x="11671" y="18182"/>
                  <a:pt x="11240" y="18451"/>
                  <a:pt x="10800" y="18706"/>
                </a:cubicBezTo>
              </a:path>
              <a:path w="12093" h="18706" stroke="0" extrusionOk="0">
                <a:moveTo>
                  <a:pt x="12092" y="17897"/>
                </a:moveTo>
                <a:cubicBezTo>
                  <a:pt x="11671" y="18182"/>
                  <a:pt x="11240" y="18451"/>
                  <a:pt x="10800" y="18706"/>
                </a:cubicBezTo>
                <a:lnTo>
                  <a:pt x="0" y="0"/>
                </a:lnTo>
                <a:lnTo>
                  <a:pt x="12092" y="17897"/>
                </a:lnTo>
                <a:close/>
              </a:path>
            </a:pathLst>
          </a:custGeom>
          <a:solidFill>
            <a:srgbClr val="FF00FF"/>
          </a:solidFill>
          <a:ln w="9525">
            <a:noFill/>
            <a:miter lim="800000"/>
            <a:headEnd/>
            <a:tailEnd/>
          </a:ln>
        </p:spPr>
        <p:txBody>
          <a:bodyPr/>
          <a:lstStyle/>
          <a:p>
            <a:pPr defTabSz="685800" fontAlgn="auto">
              <a:spcBef>
                <a:spcPts val="0"/>
              </a:spcBef>
              <a:spcAft>
                <a:spcPts val="0"/>
              </a:spcAft>
            </a:pPr>
            <a:endParaRPr lang="en-US" sz="1350" dirty="0">
              <a:solidFill>
                <a:prstClr val="black"/>
              </a:solidFill>
              <a:latin typeface="Calibri" pitchFamily="34" charset="0"/>
              <a:ea typeface="+mn-ea"/>
              <a:cs typeface="+mn-cs"/>
            </a:endParaRPr>
          </a:p>
        </p:txBody>
      </p:sp>
      <p:sp>
        <p:nvSpPr>
          <p:cNvPr id="178200" name="Text Box 24"/>
          <p:cNvSpPr txBox="1">
            <a:spLocks noChangeArrowheads="1"/>
          </p:cNvSpPr>
          <p:nvPr/>
        </p:nvSpPr>
        <p:spPr bwMode="auto">
          <a:xfrm>
            <a:off x="4727973" y="1038225"/>
            <a:ext cx="2051908" cy="276999"/>
          </a:xfrm>
          <a:prstGeom prst="rect">
            <a:avLst/>
          </a:prstGeom>
          <a:noFill/>
          <a:ln w="12700">
            <a:noFill/>
            <a:miter lim="800000"/>
            <a:headEnd type="none" w="sm" len="sm"/>
            <a:tailEnd type="none" w="sm" len="sm"/>
          </a:ln>
          <a:effectLst/>
        </p:spPr>
        <p:txBody>
          <a:bodyPr wrap="none">
            <a:spAutoFit/>
          </a:bodyPr>
          <a:lstStyle/>
          <a:p>
            <a:pPr defTabSz="685800" eaLnBrk="0" fontAlgn="auto" hangingPunct="0">
              <a:spcBef>
                <a:spcPts val="0"/>
              </a:spcBef>
              <a:spcAft>
                <a:spcPts val="0"/>
              </a:spcAft>
              <a:defRPr/>
            </a:pPr>
            <a:r>
              <a:rPr lang="en-US" altLang="en-US" sz="1200" b="1" dirty="0">
                <a:solidFill>
                  <a:prstClr val="white"/>
                </a:solidFill>
                <a:effectLst>
                  <a:outerShdw blurRad="38100" dist="38100" dir="2700000" algn="tl">
                    <a:srgbClr val="000000"/>
                  </a:outerShdw>
                </a:effectLst>
                <a:latin typeface="Calibri"/>
                <a:ea typeface="+mn-ea"/>
                <a:cs typeface="+mn-cs"/>
              </a:rPr>
              <a:t>Composite lymphomas (12%)</a:t>
            </a:r>
            <a:endParaRPr lang="en-US" altLang="en-US" sz="1200" dirty="0">
              <a:solidFill>
                <a:prstClr val="white"/>
              </a:solidFill>
              <a:latin typeface="Calibri"/>
              <a:ea typeface="+mn-ea"/>
              <a:cs typeface="+mn-cs"/>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ChangeArrowheads="1"/>
          </p:cNvSpPr>
          <p:nvPr/>
        </p:nvSpPr>
        <p:spPr bwMode="auto">
          <a:xfrm>
            <a:off x="1143000" y="91680"/>
            <a:ext cx="6858000" cy="839390"/>
          </a:xfrm>
          <a:prstGeom prst="rect">
            <a:avLst/>
          </a:prstGeom>
          <a:noFill/>
          <a:ln w="9525">
            <a:noFill/>
            <a:miter lim="800000"/>
            <a:headEnd/>
            <a:tailEnd/>
          </a:ln>
        </p:spPr>
        <p:txBody>
          <a:bodyPr anchor="b"/>
          <a:lstStyle/>
          <a:p>
            <a:pPr algn="ctr" defTabSz="342900" eaLnBrk="0" hangingPunct="0">
              <a:lnSpc>
                <a:spcPct val="90000"/>
              </a:lnSpc>
            </a:pPr>
            <a:endParaRPr lang="en-GB" sz="2250" b="1" dirty="0">
              <a:solidFill>
                <a:srgbClr val="FFFF00"/>
              </a:solidFill>
              <a:latin typeface="Calibri" pitchFamily="34" charset="0"/>
              <a:ea typeface="+mn-ea"/>
              <a:cs typeface="+mn-cs"/>
            </a:endParaRPr>
          </a:p>
        </p:txBody>
      </p:sp>
      <p:sp>
        <p:nvSpPr>
          <p:cNvPr id="178179" name="Text Box 3"/>
          <p:cNvSpPr txBox="1">
            <a:spLocks noChangeArrowheads="1"/>
          </p:cNvSpPr>
          <p:nvPr/>
        </p:nvSpPr>
        <p:spPr bwMode="auto">
          <a:xfrm>
            <a:off x="4195764" y="4874419"/>
            <a:ext cx="4255294" cy="276999"/>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342900" fontAlgn="auto">
              <a:spcBef>
                <a:spcPct val="50000"/>
              </a:spcBef>
              <a:spcAft>
                <a:spcPts val="0"/>
              </a:spcAft>
              <a:defRPr/>
            </a:pPr>
            <a:r>
              <a:rPr lang="en-US" sz="1200" dirty="0">
                <a:solidFill>
                  <a:prstClr val="white"/>
                </a:solidFill>
                <a:effectLst>
                  <a:outerShdw blurRad="38100" dist="38100" dir="2700000" algn="tl">
                    <a:srgbClr val="000000"/>
                  </a:outerShdw>
                </a:effectLst>
                <a:cs typeface="+mn-cs"/>
              </a:rPr>
              <a:t>Armitage et al. </a:t>
            </a:r>
            <a:r>
              <a:rPr lang="en-US" sz="1200" i="1" dirty="0">
                <a:solidFill>
                  <a:prstClr val="white"/>
                </a:solidFill>
                <a:effectLst>
                  <a:outerShdw blurRad="38100" dist="38100" dir="2700000" algn="tl">
                    <a:srgbClr val="000000"/>
                  </a:outerShdw>
                </a:effectLst>
                <a:cs typeface="+mn-cs"/>
              </a:rPr>
              <a:t>J Clin Oncol</a:t>
            </a:r>
            <a:r>
              <a:rPr lang="en-US" sz="1200" dirty="0">
                <a:solidFill>
                  <a:prstClr val="white"/>
                </a:solidFill>
                <a:effectLst>
                  <a:outerShdw blurRad="38100" dist="38100" dir="2700000" algn="tl">
                    <a:srgbClr val="000000"/>
                  </a:outerShdw>
                </a:effectLst>
                <a:cs typeface="+mn-cs"/>
              </a:rPr>
              <a:t>. 1998;16:2780</a:t>
            </a:r>
            <a:r>
              <a:rPr lang="en-US" sz="1200" dirty="0">
                <a:solidFill>
                  <a:prstClr val="white"/>
                </a:solidFill>
                <a:effectLst>
                  <a:outerShdw blurRad="38100" dist="38100" dir="2700000" algn="tl">
                    <a:srgbClr val="000000"/>
                  </a:outerShdw>
                </a:effectLst>
                <a:cs typeface="Arial" charset="0"/>
              </a:rPr>
              <a:t>–</a:t>
            </a:r>
            <a:r>
              <a:rPr lang="en-US" sz="1200" dirty="0">
                <a:solidFill>
                  <a:prstClr val="white"/>
                </a:solidFill>
                <a:effectLst>
                  <a:outerShdw blurRad="38100" dist="38100" dir="2700000" algn="tl">
                    <a:srgbClr val="000000"/>
                  </a:outerShdw>
                </a:effectLst>
                <a:cs typeface="+mn-cs"/>
              </a:rPr>
              <a:t>2795.</a:t>
            </a:r>
          </a:p>
        </p:txBody>
      </p:sp>
      <p:sp>
        <p:nvSpPr>
          <p:cNvPr id="178181" name="Text Box 5"/>
          <p:cNvSpPr txBox="1">
            <a:spLocks noChangeArrowheads="1"/>
          </p:cNvSpPr>
          <p:nvPr/>
        </p:nvSpPr>
        <p:spPr bwMode="auto">
          <a:xfrm>
            <a:off x="1418035" y="1390651"/>
            <a:ext cx="1168653" cy="461665"/>
          </a:xfrm>
          <a:prstGeom prst="rect">
            <a:avLst/>
          </a:prstGeom>
          <a:noFill/>
          <a:ln w="12700">
            <a:noFill/>
            <a:miter lim="800000"/>
            <a:headEnd type="none" w="sm" len="sm"/>
            <a:tailEnd type="none" w="sm" len="sm"/>
          </a:ln>
          <a:effectLst/>
        </p:spPr>
        <p:txBody>
          <a:bodyPr wrap="none">
            <a:spAutoFit/>
          </a:bodyPr>
          <a:lstStyle/>
          <a:p>
            <a:pPr defTabSz="342900" eaLnBrk="0" hangingPunct="0">
              <a:defRPr/>
            </a:pPr>
            <a:r>
              <a:rPr lang="en-US" altLang="en-US" sz="1200" b="1" dirty="0">
                <a:solidFill>
                  <a:prstClr val="white"/>
                </a:solidFill>
                <a:effectLst>
                  <a:outerShdw blurRad="38100" dist="38100" dir="2700000" algn="tl">
                    <a:srgbClr val="000000"/>
                  </a:outerShdw>
                </a:effectLst>
                <a:latin typeface="Calibri" pitchFamily="34" charset="0"/>
                <a:ea typeface="+mn-ea"/>
                <a:cs typeface="+mn-cs"/>
              </a:rPr>
              <a:t>Follicular (22%)</a:t>
            </a:r>
          </a:p>
          <a:p>
            <a:pPr defTabSz="342900" eaLnBrk="0" hangingPunct="0">
              <a:defRPr/>
            </a:pPr>
            <a:r>
              <a:rPr lang="en-US" altLang="en-US" sz="1200" b="1" dirty="0">
                <a:solidFill>
                  <a:prstClr val="white"/>
                </a:solidFill>
                <a:effectLst>
                  <a:outerShdw blurRad="38100" dist="38100" dir="2700000" algn="tl">
                    <a:srgbClr val="000000"/>
                  </a:outerShdw>
                </a:effectLst>
                <a:latin typeface="Calibri" pitchFamily="34" charset="0"/>
                <a:ea typeface="+mn-ea"/>
                <a:cs typeface="+mn-cs"/>
              </a:rPr>
              <a:t>Lymphoma</a:t>
            </a:r>
            <a:endParaRPr lang="en-US" altLang="en-US" sz="1200" dirty="0">
              <a:solidFill>
                <a:prstClr val="white"/>
              </a:solidFill>
              <a:latin typeface="Calibri" pitchFamily="34" charset="0"/>
              <a:ea typeface="+mn-ea"/>
              <a:cs typeface="+mn-cs"/>
            </a:endParaRPr>
          </a:p>
        </p:txBody>
      </p:sp>
      <p:sp>
        <p:nvSpPr>
          <p:cNvPr id="20485" name="Arc 15"/>
          <p:cNvSpPr>
            <a:spLocks/>
          </p:cNvSpPr>
          <p:nvPr/>
        </p:nvSpPr>
        <p:spPr bwMode="auto">
          <a:xfrm>
            <a:off x="1632347" y="1657350"/>
            <a:ext cx="1657350" cy="1787129"/>
          </a:xfrm>
          <a:custGeom>
            <a:avLst/>
            <a:gdLst>
              <a:gd name="T0" fmla="*/ 2147483647 w 21600"/>
              <a:gd name="T1" fmla="*/ 2147483647 h 23286"/>
              <a:gd name="T2" fmla="*/ 2147483647 w 21600"/>
              <a:gd name="T3" fmla="*/ 0 h 23286"/>
              <a:gd name="T4" fmla="*/ 2147483647 w 21600"/>
              <a:gd name="T5" fmla="*/ 2147483647 h 23286"/>
              <a:gd name="T6" fmla="*/ 0 60000 65536"/>
              <a:gd name="T7" fmla="*/ 0 60000 65536"/>
              <a:gd name="T8" fmla="*/ 0 60000 65536"/>
              <a:gd name="T9" fmla="*/ 0 w 21600"/>
              <a:gd name="T10" fmla="*/ 0 h 23286"/>
              <a:gd name="T11" fmla="*/ 21600 w 21600"/>
              <a:gd name="T12" fmla="*/ 23286 h 23286"/>
            </a:gdLst>
            <a:ahLst/>
            <a:cxnLst>
              <a:cxn ang="T6">
                <a:pos x="T0" y="T1"/>
              </a:cxn>
              <a:cxn ang="T7">
                <a:pos x="T2" y="T3"/>
              </a:cxn>
              <a:cxn ang="T8">
                <a:pos x="T4" y="T5"/>
              </a:cxn>
            </a:cxnLst>
            <a:rect l="T9" t="T10" r="T11" b="T12"/>
            <a:pathLst>
              <a:path w="21600" h="23286" fill="none" extrusionOk="0">
                <a:moveTo>
                  <a:pt x="192" y="23286"/>
                </a:moveTo>
                <a:cubicBezTo>
                  <a:pt x="64" y="22331"/>
                  <a:pt x="0" y="21369"/>
                  <a:pt x="0" y="20407"/>
                </a:cubicBezTo>
                <a:cubicBezTo>
                  <a:pt x="-1" y="11206"/>
                  <a:pt x="5827" y="3015"/>
                  <a:pt x="14520" y="0"/>
                </a:cubicBezTo>
              </a:path>
              <a:path w="21600" h="23286" stroke="0" extrusionOk="0">
                <a:moveTo>
                  <a:pt x="192" y="23286"/>
                </a:moveTo>
                <a:cubicBezTo>
                  <a:pt x="64" y="22331"/>
                  <a:pt x="0" y="21369"/>
                  <a:pt x="0" y="20407"/>
                </a:cubicBezTo>
                <a:cubicBezTo>
                  <a:pt x="-1" y="11206"/>
                  <a:pt x="5827" y="3015"/>
                  <a:pt x="14520" y="0"/>
                </a:cubicBezTo>
                <a:lnTo>
                  <a:pt x="21600" y="20407"/>
                </a:lnTo>
                <a:lnTo>
                  <a:pt x="192" y="23286"/>
                </a:lnTo>
                <a:close/>
              </a:path>
            </a:pathLst>
          </a:custGeom>
          <a:solidFill>
            <a:srgbClr val="FF4B00"/>
          </a:solidFill>
          <a:ln w="9525">
            <a:noFill/>
            <a:miter lim="800000"/>
            <a:headEnd/>
            <a:tailEnd/>
          </a:ln>
        </p:spPr>
        <p:txBody>
          <a:bodyPr/>
          <a:lstStyle/>
          <a:p>
            <a:pPr defTabSz="342900"/>
            <a:endParaRPr lang="en-US" sz="1350" dirty="0">
              <a:solidFill>
                <a:prstClr val="black"/>
              </a:solidFill>
              <a:latin typeface="Calibri" pitchFamily="34" charset="0"/>
              <a:ea typeface="+mn-ea"/>
              <a:cs typeface="+mn-cs"/>
            </a:endParaRPr>
          </a:p>
        </p:txBody>
      </p:sp>
      <p:sp>
        <p:nvSpPr>
          <p:cNvPr id="19464" name="Text Box 8"/>
          <p:cNvSpPr txBox="1">
            <a:spLocks noChangeArrowheads="1"/>
          </p:cNvSpPr>
          <p:nvPr/>
        </p:nvSpPr>
        <p:spPr bwMode="auto">
          <a:xfrm>
            <a:off x="3299222" y="1073945"/>
            <a:ext cx="4610100" cy="4154984"/>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marL="214313" indent="-214313" defTabSz="685800">
              <a:spcBef>
                <a:spcPct val="50000"/>
              </a:spcBef>
              <a:buFont typeface="Arial"/>
              <a:buChar char="•"/>
              <a:defRPr/>
            </a:pPr>
            <a:r>
              <a:rPr lang="en-US" sz="1650" b="1" dirty="0">
                <a:solidFill>
                  <a:srgbClr val="FFFFFF"/>
                </a:solidFill>
                <a:ea typeface="+mn-ea"/>
                <a:cs typeface="+mn-cs"/>
              </a:rPr>
              <a:t>Estimated 15000 new cases annually in USA</a:t>
            </a:r>
          </a:p>
          <a:p>
            <a:pPr marL="214313" indent="-214313" defTabSz="685800">
              <a:spcBef>
                <a:spcPct val="50000"/>
              </a:spcBef>
              <a:buFont typeface="Arial"/>
              <a:buChar char="•"/>
              <a:defRPr/>
            </a:pPr>
            <a:r>
              <a:rPr lang="en-US" sz="1650" b="1" dirty="0">
                <a:solidFill>
                  <a:srgbClr val="FFFFFF"/>
                </a:solidFill>
                <a:ea typeface="+mn-ea"/>
                <a:cs typeface="+mn-cs"/>
              </a:rPr>
              <a:t>Median age at diagnosis 60</a:t>
            </a:r>
          </a:p>
          <a:p>
            <a:pPr marL="214313" indent="-214313" defTabSz="685800">
              <a:spcBef>
                <a:spcPct val="50000"/>
              </a:spcBef>
              <a:buFont typeface="Arial"/>
              <a:buChar char="•"/>
              <a:defRPr/>
            </a:pPr>
            <a:r>
              <a:rPr lang="en-US" sz="1650" b="1" dirty="0">
                <a:solidFill>
                  <a:srgbClr val="FFFFFF"/>
                </a:solidFill>
                <a:ea typeface="+mn-ea"/>
                <a:cs typeface="+mn-cs"/>
              </a:rPr>
              <a:t>Incidence rising in western countries</a:t>
            </a:r>
          </a:p>
          <a:p>
            <a:pPr marL="214313" indent="-214313" defTabSz="685800">
              <a:spcBef>
                <a:spcPct val="50000"/>
              </a:spcBef>
              <a:buFont typeface="Arial"/>
              <a:buChar char="•"/>
              <a:defRPr/>
            </a:pPr>
            <a:r>
              <a:rPr lang="en-US" sz="1650" b="1" dirty="0">
                <a:solidFill>
                  <a:srgbClr val="FFFFFF"/>
                </a:solidFill>
                <a:ea typeface="+mn-ea"/>
                <a:cs typeface="+mn-cs"/>
              </a:rPr>
              <a:t>Pathologically graded on a 1-3a,b scale </a:t>
            </a:r>
          </a:p>
          <a:p>
            <a:pPr marL="214313" indent="-214313" defTabSz="685800">
              <a:spcBef>
                <a:spcPct val="50000"/>
              </a:spcBef>
              <a:buFont typeface="Arial"/>
              <a:buChar char="•"/>
              <a:defRPr/>
            </a:pPr>
            <a:r>
              <a:rPr lang="en-US" sz="1650" b="1" dirty="0">
                <a:solidFill>
                  <a:srgbClr val="FFFFFF"/>
                </a:solidFill>
                <a:ea typeface="+mn-ea"/>
                <a:cs typeface="+mn-cs"/>
              </a:rPr>
              <a:t>3% per year risk of transformation to more aggressive subtype with poor prognosis</a:t>
            </a:r>
          </a:p>
          <a:p>
            <a:pPr marL="214313" indent="-214313" defTabSz="685800">
              <a:spcBef>
                <a:spcPct val="50000"/>
              </a:spcBef>
              <a:buFont typeface="Arial"/>
              <a:buChar char="•"/>
              <a:defRPr/>
            </a:pPr>
            <a:r>
              <a:rPr lang="en-US" sz="1650" b="1" dirty="0">
                <a:solidFill>
                  <a:srgbClr val="FFFFFF"/>
                </a:solidFill>
                <a:ea typeface="+mn-ea"/>
                <a:cs typeface="+mn-cs"/>
              </a:rPr>
              <a:t>Commonly presents with advanced stage disease</a:t>
            </a:r>
          </a:p>
          <a:p>
            <a:pPr marL="214313" indent="-214313" defTabSz="685800">
              <a:spcBef>
                <a:spcPct val="50000"/>
              </a:spcBef>
              <a:buFont typeface="Arial"/>
              <a:buChar char="•"/>
              <a:defRPr/>
            </a:pPr>
            <a:r>
              <a:rPr lang="en-US" sz="1650" b="1" dirty="0">
                <a:solidFill>
                  <a:srgbClr val="FFFFFF"/>
                </a:solidFill>
                <a:ea typeface="+mn-ea"/>
                <a:cs typeface="+mn-cs"/>
              </a:rPr>
              <a:t>Treatment outcomes have improved with median survival ranging between 8-12 years</a:t>
            </a:r>
          </a:p>
        </p:txBody>
      </p:sp>
      <p:sp>
        <p:nvSpPr>
          <p:cNvPr id="2" name="TextBox 1"/>
          <p:cNvSpPr txBox="1"/>
          <p:nvPr/>
        </p:nvSpPr>
        <p:spPr>
          <a:xfrm>
            <a:off x="1285875" y="91680"/>
            <a:ext cx="6572250" cy="646331"/>
          </a:xfrm>
          <a:prstGeom prst="rect">
            <a:avLst/>
          </a:prstGeom>
          <a:noFill/>
        </p:spPr>
        <p:txBody>
          <a:bodyPr wrap="square" rtlCol="0">
            <a:spAutoFit/>
          </a:bodyPr>
          <a:lstStyle/>
          <a:p>
            <a:pPr algn="ctr" defTabSz="342900"/>
            <a:r>
              <a:rPr lang="en-US" sz="3600" b="1" dirty="0">
                <a:solidFill>
                  <a:srgbClr val="FFFF00"/>
                </a:solidFill>
                <a:latin typeface="Calibri"/>
                <a:ea typeface="+mn-ea"/>
                <a:cs typeface="+mn-cs"/>
              </a:rPr>
              <a:t>Follicular Lymphoma</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9E8A2B-E101-6241-EA2E-799A9246DBC6}"/>
              </a:ext>
            </a:extLst>
          </p:cNvPr>
          <p:cNvSpPr>
            <a:spLocks noGrp="1"/>
          </p:cNvSpPr>
          <p:nvPr>
            <p:ph type="title"/>
          </p:nvPr>
        </p:nvSpPr>
        <p:spPr/>
        <p:txBody>
          <a:bodyPr/>
          <a:lstStyle/>
          <a:p>
            <a:r>
              <a:rPr lang="en-US" b="1" dirty="0">
                <a:solidFill>
                  <a:srgbClr val="FFFF00"/>
                </a:solidFill>
              </a:rPr>
              <a:t>Outcomes for Patients With FL</a:t>
            </a:r>
          </a:p>
        </p:txBody>
      </p:sp>
      <p:pic>
        <p:nvPicPr>
          <p:cNvPr id="7" name="Content Placeholder 6">
            <a:extLst>
              <a:ext uri="{FF2B5EF4-FFF2-40B4-BE49-F238E27FC236}">
                <a16:creationId xmlns:a16="http://schemas.microsoft.com/office/drawing/2014/main" id="{7B94482A-B9E5-09E6-5461-584770642ABA}"/>
              </a:ext>
            </a:extLst>
          </p:cNvPr>
          <p:cNvPicPr>
            <a:picLocks noGrp="1" noChangeAspect="1"/>
          </p:cNvPicPr>
          <p:nvPr>
            <p:ph sz="half" idx="1"/>
          </p:nvPr>
        </p:nvPicPr>
        <p:blipFill>
          <a:blip r:embed="rId3"/>
          <a:stretch>
            <a:fillRect/>
          </a:stretch>
        </p:blipFill>
        <p:spPr>
          <a:xfrm>
            <a:off x="670891" y="1379989"/>
            <a:ext cx="2849307" cy="2722671"/>
          </a:xfrm>
          <a:prstGeom prst="rect">
            <a:avLst/>
          </a:prstGeom>
        </p:spPr>
      </p:pic>
      <p:pic>
        <p:nvPicPr>
          <p:cNvPr id="9" name="Content Placeholder 8">
            <a:extLst>
              <a:ext uri="{FF2B5EF4-FFF2-40B4-BE49-F238E27FC236}">
                <a16:creationId xmlns:a16="http://schemas.microsoft.com/office/drawing/2014/main" id="{D2FF88AE-4471-7BE0-25F0-AB3A2084A86E}"/>
              </a:ext>
            </a:extLst>
          </p:cNvPr>
          <p:cNvPicPr>
            <a:picLocks noGrp="1" noChangeAspect="1"/>
          </p:cNvPicPr>
          <p:nvPr>
            <p:ph sz="half" idx="2"/>
          </p:nvPr>
        </p:nvPicPr>
        <p:blipFill>
          <a:blip r:embed="rId4"/>
          <a:stretch>
            <a:fillRect/>
          </a:stretch>
        </p:blipFill>
        <p:spPr>
          <a:xfrm>
            <a:off x="4909102" y="1379990"/>
            <a:ext cx="4038600" cy="2889250"/>
          </a:xfrm>
        </p:spPr>
      </p:pic>
      <p:sp>
        <p:nvSpPr>
          <p:cNvPr id="10" name="TextBox 9">
            <a:extLst>
              <a:ext uri="{FF2B5EF4-FFF2-40B4-BE49-F238E27FC236}">
                <a16:creationId xmlns:a16="http://schemas.microsoft.com/office/drawing/2014/main" id="{53B98893-209E-4E4D-2A4A-3E8B87382DC0}"/>
              </a:ext>
            </a:extLst>
          </p:cNvPr>
          <p:cNvSpPr txBox="1"/>
          <p:nvPr/>
        </p:nvSpPr>
        <p:spPr>
          <a:xfrm>
            <a:off x="7141266" y="3825661"/>
            <a:ext cx="1013792"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a:ea typeface="+mn-ea"/>
                <a:cs typeface="+mn-cs"/>
              </a:rPr>
              <a:t>1960-1975</a:t>
            </a:r>
          </a:p>
        </p:txBody>
      </p:sp>
      <p:sp>
        <p:nvSpPr>
          <p:cNvPr id="11" name="TextBox 10">
            <a:extLst>
              <a:ext uri="{FF2B5EF4-FFF2-40B4-BE49-F238E27FC236}">
                <a16:creationId xmlns:a16="http://schemas.microsoft.com/office/drawing/2014/main" id="{D4DA1A52-6E3D-1979-3E8F-B29CDFBFEF14}"/>
              </a:ext>
            </a:extLst>
          </p:cNvPr>
          <p:cNvSpPr txBox="1"/>
          <p:nvPr/>
        </p:nvSpPr>
        <p:spPr>
          <a:xfrm>
            <a:off x="7648162" y="3297629"/>
            <a:ext cx="1013792"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a:ea typeface="+mn-ea"/>
                <a:cs typeface="+mn-cs"/>
              </a:rPr>
              <a:t>1976-1986</a:t>
            </a:r>
          </a:p>
        </p:txBody>
      </p:sp>
      <p:sp>
        <p:nvSpPr>
          <p:cNvPr id="12" name="TextBox 11">
            <a:extLst>
              <a:ext uri="{FF2B5EF4-FFF2-40B4-BE49-F238E27FC236}">
                <a16:creationId xmlns:a16="http://schemas.microsoft.com/office/drawing/2014/main" id="{4404A86C-4A29-202F-4C1A-03E042D8BE45}"/>
              </a:ext>
            </a:extLst>
          </p:cNvPr>
          <p:cNvSpPr txBox="1"/>
          <p:nvPr/>
        </p:nvSpPr>
        <p:spPr>
          <a:xfrm>
            <a:off x="7141266" y="2856303"/>
            <a:ext cx="1013792"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a:ea typeface="+mn-ea"/>
                <a:cs typeface="+mn-cs"/>
              </a:rPr>
              <a:t>1987-1996</a:t>
            </a:r>
          </a:p>
        </p:txBody>
      </p:sp>
      <p:sp>
        <p:nvSpPr>
          <p:cNvPr id="13" name="TextBox 12">
            <a:extLst>
              <a:ext uri="{FF2B5EF4-FFF2-40B4-BE49-F238E27FC236}">
                <a16:creationId xmlns:a16="http://schemas.microsoft.com/office/drawing/2014/main" id="{A5032003-36D3-50B5-F038-3D27126219FE}"/>
              </a:ext>
            </a:extLst>
          </p:cNvPr>
          <p:cNvSpPr txBox="1"/>
          <p:nvPr/>
        </p:nvSpPr>
        <p:spPr>
          <a:xfrm>
            <a:off x="6301409" y="2163945"/>
            <a:ext cx="1013792"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a:ea typeface="+mn-ea"/>
                <a:cs typeface="+mn-cs"/>
              </a:rPr>
              <a:t>1997-2007</a:t>
            </a:r>
          </a:p>
        </p:txBody>
      </p:sp>
      <p:sp>
        <p:nvSpPr>
          <p:cNvPr id="14" name="TextBox 13">
            <a:extLst>
              <a:ext uri="{FF2B5EF4-FFF2-40B4-BE49-F238E27FC236}">
                <a16:creationId xmlns:a16="http://schemas.microsoft.com/office/drawing/2014/main" id="{CCBE3893-8D35-70F9-6164-FDCDA01E8613}"/>
              </a:ext>
            </a:extLst>
          </p:cNvPr>
          <p:cNvSpPr txBox="1"/>
          <p:nvPr/>
        </p:nvSpPr>
        <p:spPr>
          <a:xfrm>
            <a:off x="6477828" y="4773163"/>
            <a:ext cx="2208972"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white"/>
                </a:solidFill>
                <a:latin typeface="Calibri"/>
                <a:ea typeface="+mn-ea"/>
                <a:cs typeface="+mn-cs"/>
              </a:rPr>
              <a:t>Tan et al Blood Aug. 2013</a:t>
            </a:r>
          </a:p>
        </p:txBody>
      </p:sp>
      <p:pic>
        <p:nvPicPr>
          <p:cNvPr id="3" name="Picture 2">
            <a:extLst>
              <a:ext uri="{FF2B5EF4-FFF2-40B4-BE49-F238E27FC236}">
                <a16:creationId xmlns:a16="http://schemas.microsoft.com/office/drawing/2014/main" id="{2DEEBBD4-05A4-0623-D3D9-F63D2B7777E5}"/>
              </a:ext>
            </a:extLst>
          </p:cNvPr>
          <p:cNvPicPr>
            <a:picLocks noChangeAspect="1"/>
          </p:cNvPicPr>
          <p:nvPr/>
        </p:nvPicPr>
        <p:blipFill>
          <a:blip r:embed="rId5"/>
          <a:stretch>
            <a:fillRect/>
          </a:stretch>
        </p:blipFill>
        <p:spPr>
          <a:xfrm>
            <a:off x="87797" y="1213059"/>
            <a:ext cx="4581111" cy="3563489"/>
          </a:xfrm>
          <a:prstGeom prst="rect">
            <a:avLst/>
          </a:prstGeom>
        </p:spPr>
      </p:pic>
    </p:spTree>
    <p:extLst>
      <p:ext uri="{BB962C8B-B14F-4D97-AF65-F5344CB8AC3E}">
        <p14:creationId xmlns:p14="http://schemas.microsoft.com/office/powerpoint/2010/main" val="15817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eaLnBrk="1" hangingPunct="1"/>
            <a:r>
              <a:rPr lang="en-US" b="1" dirty="0">
                <a:solidFill>
                  <a:srgbClr val="FFFF00"/>
                </a:solidFill>
              </a:rPr>
              <a:t>Current Management of FL</a:t>
            </a:r>
          </a:p>
        </p:txBody>
      </p:sp>
      <p:sp>
        <p:nvSpPr>
          <p:cNvPr id="3" name="Content Placeholder 2"/>
          <p:cNvSpPr>
            <a:spLocks noGrp="1"/>
          </p:cNvSpPr>
          <p:nvPr>
            <p:ph sz="half" idx="1"/>
          </p:nvPr>
        </p:nvSpPr>
        <p:spPr/>
        <p:txBody>
          <a:bodyPr rtlCol="0">
            <a:normAutofit lnSpcReduction="10000"/>
          </a:bodyPr>
          <a:lstStyle/>
          <a:p>
            <a:pPr eaLnBrk="1" fontAlgn="auto" hangingPunct="1">
              <a:spcAft>
                <a:spcPts val="0"/>
              </a:spcAft>
              <a:buFont typeface="Arial"/>
              <a:buChar char="•"/>
              <a:defRPr/>
            </a:pPr>
            <a:r>
              <a:rPr lang="en-US" dirty="0">
                <a:solidFill>
                  <a:srgbClr val="FFFFFF"/>
                </a:solidFill>
              </a:rPr>
              <a:t>Treatment recommendations are based on 3 basic principles</a:t>
            </a:r>
          </a:p>
          <a:p>
            <a:pPr lvl="1" eaLnBrk="1" fontAlgn="auto" hangingPunct="1">
              <a:spcAft>
                <a:spcPts val="0"/>
              </a:spcAft>
              <a:buFont typeface="Arial"/>
              <a:buChar char="–"/>
              <a:defRPr/>
            </a:pPr>
            <a:r>
              <a:rPr lang="en-US" dirty="0">
                <a:solidFill>
                  <a:srgbClr val="FFFFFF"/>
                </a:solidFill>
              </a:rPr>
              <a:t>Patients with advanced stage disease are incurable </a:t>
            </a:r>
          </a:p>
          <a:p>
            <a:pPr lvl="1" eaLnBrk="1" fontAlgn="auto" hangingPunct="1">
              <a:spcAft>
                <a:spcPts val="0"/>
              </a:spcAft>
              <a:buFont typeface="Arial"/>
              <a:buChar char="–"/>
              <a:defRPr/>
            </a:pPr>
            <a:r>
              <a:rPr lang="en-US" dirty="0">
                <a:solidFill>
                  <a:srgbClr val="FFFFFF"/>
                </a:solidFill>
              </a:rPr>
              <a:t>Consequently, asymptomatic patients may not require early intervention </a:t>
            </a:r>
            <a:r>
              <a:rPr lang="en-US" b="1" dirty="0">
                <a:solidFill>
                  <a:srgbClr val="FFFFFF"/>
                </a:solidFill>
              </a:rPr>
              <a:t>(watch and wait</a:t>
            </a:r>
            <a:r>
              <a:rPr lang="en-US" dirty="0">
                <a:solidFill>
                  <a:srgbClr val="FFFFFF"/>
                </a:solidFill>
              </a:rPr>
              <a:t>) as the goals of therapy are to control the disease for as long as possible with minimal toxicity</a:t>
            </a:r>
          </a:p>
          <a:p>
            <a:pPr lvl="1" eaLnBrk="1" fontAlgn="auto" hangingPunct="1">
              <a:spcAft>
                <a:spcPts val="0"/>
              </a:spcAft>
              <a:buFont typeface="Arial"/>
              <a:buChar char="–"/>
              <a:defRPr/>
            </a:pPr>
            <a:r>
              <a:rPr lang="en-US" dirty="0">
                <a:solidFill>
                  <a:srgbClr val="FFFFFF"/>
                </a:solidFill>
              </a:rPr>
              <a:t>A proportion of early stage patients may be cured with RT alone</a:t>
            </a:r>
          </a:p>
        </p:txBody>
      </p:sp>
      <p:pic>
        <p:nvPicPr>
          <p:cNvPr id="4" name="Content Placeholder 3">
            <a:extLst>
              <a:ext uri="{FF2B5EF4-FFF2-40B4-BE49-F238E27FC236}">
                <a16:creationId xmlns:a16="http://schemas.microsoft.com/office/drawing/2014/main" id="{343C6F91-886E-92DF-CC74-775B2E3C40F0}"/>
              </a:ext>
            </a:extLst>
          </p:cNvPr>
          <p:cNvPicPr>
            <a:picLocks noGrp="1" noChangeAspect="1"/>
          </p:cNvPicPr>
          <p:nvPr>
            <p:ph sz="half" idx="2"/>
          </p:nvPr>
        </p:nvPicPr>
        <p:blipFill>
          <a:blip r:embed="rId2"/>
          <a:stretch>
            <a:fillRect/>
          </a:stretch>
        </p:blipFill>
        <p:spPr>
          <a:xfrm>
            <a:off x="4648200" y="1385292"/>
            <a:ext cx="4038600" cy="3028950"/>
          </a:xfrm>
          <a:prstGeom prst="rect">
            <a:avLst/>
          </a:prstGeom>
        </p:spPr>
      </p:pic>
      <p:sp>
        <p:nvSpPr>
          <p:cNvPr id="2" name="TextBox 1">
            <a:extLst>
              <a:ext uri="{FF2B5EF4-FFF2-40B4-BE49-F238E27FC236}">
                <a16:creationId xmlns:a16="http://schemas.microsoft.com/office/drawing/2014/main" id="{F8D4138C-98A5-C941-8394-675E90971E61}"/>
              </a:ext>
            </a:extLst>
          </p:cNvPr>
          <p:cNvSpPr txBox="1"/>
          <p:nvPr/>
        </p:nvSpPr>
        <p:spPr>
          <a:xfrm>
            <a:off x="7551255" y="4732153"/>
            <a:ext cx="1229967" cy="230832"/>
          </a:xfrm>
          <a:prstGeom prst="rect">
            <a:avLst/>
          </a:prstGeom>
          <a:noFill/>
        </p:spPr>
        <p:txBody>
          <a:bodyPr wrap="square" rtlCol="0">
            <a:spAutoFit/>
          </a:bodyPr>
          <a:lstStyle/>
          <a:p>
            <a:pPr defTabSz="685800" fontAlgn="auto">
              <a:spcBef>
                <a:spcPts val="0"/>
              </a:spcBef>
              <a:spcAft>
                <a:spcPts val="0"/>
              </a:spcAft>
            </a:pPr>
            <a:r>
              <a:rPr lang="en-US" sz="900" dirty="0">
                <a:solidFill>
                  <a:prstClr val="white"/>
                </a:solidFill>
                <a:latin typeface="Calibri"/>
                <a:ea typeface="+mn-ea"/>
                <a:cs typeface="+mn-cs"/>
              </a:rPr>
              <a:t>Brice et al JCO 1997</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83A34-F176-29F9-45F0-D75F4754AD39}"/>
              </a:ext>
            </a:extLst>
          </p:cNvPr>
          <p:cNvSpPr>
            <a:spLocks noGrp="1"/>
          </p:cNvSpPr>
          <p:nvPr>
            <p:ph type="title"/>
          </p:nvPr>
        </p:nvSpPr>
        <p:spPr/>
        <p:txBody>
          <a:bodyPr/>
          <a:lstStyle/>
          <a:p>
            <a:r>
              <a:rPr lang="en-US" b="1" dirty="0">
                <a:solidFill>
                  <a:srgbClr val="FFFF00"/>
                </a:solidFill>
              </a:rPr>
              <a:t>Frontline Therapy- Advanced Stage Disease</a:t>
            </a:r>
          </a:p>
        </p:txBody>
      </p:sp>
      <p:sp>
        <p:nvSpPr>
          <p:cNvPr id="3" name="Chart Placeholder 2">
            <a:extLst>
              <a:ext uri="{FF2B5EF4-FFF2-40B4-BE49-F238E27FC236}">
                <a16:creationId xmlns:a16="http://schemas.microsoft.com/office/drawing/2014/main" id="{CCDAE22F-6F15-85DC-973C-856460B059F6}"/>
              </a:ext>
            </a:extLst>
          </p:cNvPr>
          <p:cNvSpPr>
            <a:spLocks noGrp="1"/>
          </p:cNvSpPr>
          <p:nvPr>
            <p:ph type="chart" idx="1"/>
          </p:nvPr>
        </p:nvSpPr>
        <p:spPr>
          <a:xfrm>
            <a:off x="338833" y="1023354"/>
            <a:ext cx="8229600" cy="3394472"/>
          </a:xfrm>
        </p:spPr>
        <p:txBody>
          <a:bodyPr/>
          <a:lstStyle/>
          <a:p>
            <a:r>
              <a:rPr lang="en-US" dirty="0">
                <a:solidFill>
                  <a:schemeClr val="bg1"/>
                </a:solidFill>
              </a:rPr>
              <a:t>Several Choices are available and some have been compared in a randomized prospective fashion. </a:t>
            </a:r>
          </a:p>
        </p:txBody>
      </p:sp>
      <p:pic>
        <p:nvPicPr>
          <p:cNvPr id="10" name="Picture 9">
            <a:extLst>
              <a:ext uri="{FF2B5EF4-FFF2-40B4-BE49-F238E27FC236}">
                <a16:creationId xmlns:a16="http://schemas.microsoft.com/office/drawing/2014/main" id="{04DCFD2C-B395-6E0B-ACB0-AE48FED4BA7A}"/>
              </a:ext>
            </a:extLst>
          </p:cNvPr>
          <p:cNvPicPr>
            <a:picLocks noChangeAspect="1"/>
          </p:cNvPicPr>
          <p:nvPr/>
        </p:nvPicPr>
        <p:blipFill>
          <a:blip r:embed="rId2"/>
          <a:stretch>
            <a:fillRect/>
          </a:stretch>
        </p:blipFill>
        <p:spPr>
          <a:xfrm>
            <a:off x="4995106" y="1608964"/>
            <a:ext cx="3904916" cy="2515945"/>
          </a:xfrm>
          <a:prstGeom prst="rect">
            <a:avLst/>
          </a:prstGeom>
        </p:spPr>
      </p:pic>
      <p:sp>
        <p:nvSpPr>
          <p:cNvPr id="11" name="TextBox 10">
            <a:extLst>
              <a:ext uri="{FF2B5EF4-FFF2-40B4-BE49-F238E27FC236}">
                <a16:creationId xmlns:a16="http://schemas.microsoft.com/office/drawing/2014/main" id="{8E9F2CD7-966E-D7AF-4468-44146E40B6BA}"/>
              </a:ext>
            </a:extLst>
          </p:cNvPr>
          <p:cNvSpPr txBox="1"/>
          <p:nvPr/>
        </p:nvSpPr>
        <p:spPr>
          <a:xfrm>
            <a:off x="4453633" y="4474577"/>
            <a:ext cx="5288027" cy="507831"/>
          </a:xfrm>
          <a:prstGeom prst="rect">
            <a:avLst/>
          </a:prstGeom>
          <a:noFill/>
        </p:spPr>
        <p:txBody>
          <a:bodyPr wrap="square" rtlCol="0">
            <a:spAutoFit/>
          </a:bodyPr>
          <a:lstStyle/>
          <a:p>
            <a:pPr defTabSz="685800" fontAlgn="auto">
              <a:spcBef>
                <a:spcPts val="0"/>
              </a:spcBef>
              <a:spcAft>
                <a:spcPts val="0"/>
              </a:spcAft>
            </a:pPr>
            <a:r>
              <a:rPr lang="en-US" sz="1350" b="1" dirty="0">
                <a:solidFill>
                  <a:srgbClr val="FFFF00"/>
                </a:solidFill>
                <a:latin typeface="Calibri"/>
                <a:ea typeface="+mn-ea"/>
                <a:cs typeface="+mn-cs"/>
              </a:rPr>
              <a:t>Rummel et al. Lancet 2013; 381: 1203–10</a:t>
            </a:r>
          </a:p>
          <a:p>
            <a:pPr defTabSz="685800" fontAlgn="auto">
              <a:spcBef>
                <a:spcPts val="0"/>
              </a:spcBef>
              <a:spcAft>
                <a:spcPts val="0"/>
              </a:spcAft>
            </a:pPr>
            <a:r>
              <a:rPr lang="en-US" sz="1350" b="1" dirty="0">
                <a:solidFill>
                  <a:srgbClr val="FFFF00"/>
                </a:solidFill>
                <a:latin typeface="Calibri"/>
                <a:ea typeface="+mn-ea"/>
                <a:cs typeface="+mn-cs"/>
              </a:rPr>
              <a:t>Morschhauser et al. NEJM 379;10 nejm.org September 6, 2018</a:t>
            </a:r>
          </a:p>
        </p:txBody>
      </p:sp>
      <p:pic>
        <p:nvPicPr>
          <p:cNvPr id="13" name="Picture 12">
            <a:extLst>
              <a:ext uri="{FF2B5EF4-FFF2-40B4-BE49-F238E27FC236}">
                <a16:creationId xmlns:a16="http://schemas.microsoft.com/office/drawing/2014/main" id="{4CC9510C-17AB-CC9E-58AF-BD4857058FCA}"/>
              </a:ext>
            </a:extLst>
          </p:cNvPr>
          <p:cNvPicPr>
            <a:picLocks noChangeAspect="1"/>
          </p:cNvPicPr>
          <p:nvPr/>
        </p:nvPicPr>
        <p:blipFill>
          <a:blip r:embed="rId3"/>
          <a:stretch>
            <a:fillRect/>
          </a:stretch>
        </p:blipFill>
        <p:spPr>
          <a:xfrm>
            <a:off x="220465" y="3346080"/>
            <a:ext cx="4388108" cy="1166042"/>
          </a:xfrm>
          <a:prstGeom prst="rect">
            <a:avLst/>
          </a:prstGeom>
        </p:spPr>
      </p:pic>
      <p:pic>
        <p:nvPicPr>
          <p:cNvPr id="15" name="Picture 14">
            <a:extLst>
              <a:ext uri="{FF2B5EF4-FFF2-40B4-BE49-F238E27FC236}">
                <a16:creationId xmlns:a16="http://schemas.microsoft.com/office/drawing/2014/main" id="{6A1AEA7A-249F-20A0-E8C8-E23EE974F374}"/>
              </a:ext>
            </a:extLst>
          </p:cNvPr>
          <p:cNvPicPr>
            <a:picLocks noChangeAspect="1"/>
          </p:cNvPicPr>
          <p:nvPr/>
        </p:nvPicPr>
        <p:blipFill>
          <a:blip r:embed="rId4"/>
          <a:stretch>
            <a:fillRect/>
          </a:stretch>
        </p:blipFill>
        <p:spPr>
          <a:xfrm>
            <a:off x="220465" y="1875886"/>
            <a:ext cx="4328924" cy="1302182"/>
          </a:xfrm>
          <a:prstGeom prst="rect">
            <a:avLst/>
          </a:prstGeom>
        </p:spPr>
      </p:pic>
      <p:pic>
        <p:nvPicPr>
          <p:cNvPr id="17" name="Picture 16">
            <a:extLst>
              <a:ext uri="{FF2B5EF4-FFF2-40B4-BE49-F238E27FC236}">
                <a16:creationId xmlns:a16="http://schemas.microsoft.com/office/drawing/2014/main" id="{365BE31C-8E02-E5AE-7683-4FAAF2D40F0B}"/>
              </a:ext>
            </a:extLst>
          </p:cNvPr>
          <p:cNvPicPr>
            <a:picLocks noChangeAspect="1"/>
          </p:cNvPicPr>
          <p:nvPr/>
        </p:nvPicPr>
        <p:blipFill>
          <a:blip r:embed="rId5"/>
          <a:stretch>
            <a:fillRect/>
          </a:stretch>
        </p:blipFill>
        <p:spPr>
          <a:xfrm>
            <a:off x="4995105" y="1608964"/>
            <a:ext cx="3845732" cy="2633817"/>
          </a:xfrm>
          <a:prstGeom prst="rect">
            <a:avLst/>
          </a:prstGeom>
        </p:spPr>
      </p:pic>
    </p:spTree>
    <p:extLst>
      <p:ext uri="{BB962C8B-B14F-4D97-AF65-F5344CB8AC3E}">
        <p14:creationId xmlns:p14="http://schemas.microsoft.com/office/powerpoint/2010/main" val="136960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2C8E-CA73-D3B4-53D4-7E6A7789A86A}"/>
              </a:ext>
            </a:extLst>
          </p:cNvPr>
          <p:cNvSpPr>
            <a:spLocks noGrp="1"/>
          </p:cNvSpPr>
          <p:nvPr>
            <p:ph type="title"/>
          </p:nvPr>
        </p:nvSpPr>
        <p:spPr/>
        <p:txBody>
          <a:bodyPr/>
          <a:lstStyle/>
          <a:p>
            <a:r>
              <a:rPr lang="en-US" b="1" dirty="0">
                <a:solidFill>
                  <a:srgbClr val="FFFF00"/>
                </a:solidFill>
              </a:rPr>
              <a:t>Some Practical Aspects of FL Management</a:t>
            </a:r>
          </a:p>
        </p:txBody>
      </p:sp>
      <p:sp>
        <p:nvSpPr>
          <p:cNvPr id="3" name="Chart Placeholder 2">
            <a:extLst>
              <a:ext uri="{FF2B5EF4-FFF2-40B4-BE49-F238E27FC236}">
                <a16:creationId xmlns:a16="http://schemas.microsoft.com/office/drawing/2014/main" id="{5ACE8C93-CAE9-2B20-3382-7DCC7D48ED8D}"/>
              </a:ext>
            </a:extLst>
          </p:cNvPr>
          <p:cNvSpPr>
            <a:spLocks noGrp="1"/>
          </p:cNvSpPr>
          <p:nvPr>
            <p:ph type="chart" idx="1"/>
          </p:nvPr>
        </p:nvSpPr>
        <p:spPr/>
        <p:txBody>
          <a:bodyPr/>
          <a:lstStyle/>
          <a:p>
            <a:r>
              <a:rPr lang="en-US" b="1" dirty="0">
                <a:solidFill>
                  <a:schemeClr val="bg1"/>
                </a:solidFill>
              </a:rPr>
              <a:t>Maintenance Therapy</a:t>
            </a:r>
          </a:p>
          <a:p>
            <a:pPr marL="0" indent="0">
              <a:buNone/>
            </a:pPr>
            <a:endParaRPr lang="en-US" dirty="0">
              <a:solidFill>
                <a:schemeClr val="bg1"/>
              </a:solidFill>
            </a:endParaRPr>
          </a:p>
        </p:txBody>
      </p:sp>
      <p:pic>
        <p:nvPicPr>
          <p:cNvPr id="5" name="Picture 4">
            <a:extLst>
              <a:ext uri="{FF2B5EF4-FFF2-40B4-BE49-F238E27FC236}">
                <a16:creationId xmlns:a16="http://schemas.microsoft.com/office/drawing/2014/main" id="{2D2EFC8E-AB34-A5AD-05BD-975B5C27615B}"/>
              </a:ext>
            </a:extLst>
          </p:cNvPr>
          <p:cNvPicPr>
            <a:picLocks noChangeAspect="1"/>
          </p:cNvPicPr>
          <p:nvPr/>
        </p:nvPicPr>
        <p:blipFill>
          <a:blip r:embed="rId3"/>
          <a:stretch>
            <a:fillRect/>
          </a:stretch>
        </p:blipFill>
        <p:spPr>
          <a:xfrm>
            <a:off x="332962" y="1739245"/>
            <a:ext cx="3863837" cy="2801747"/>
          </a:xfrm>
          <a:prstGeom prst="rect">
            <a:avLst/>
          </a:prstGeom>
        </p:spPr>
      </p:pic>
      <p:pic>
        <p:nvPicPr>
          <p:cNvPr id="7" name="Picture 6">
            <a:extLst>
              <a:ext uri="{FF2B5EF4-FFF2-40B4-BE49-F238E27FC236}">
                <a16:creationId xmlns:a16="http://schemas.microsoft.com/office/drawing/2014/main" id="{4F0449BF-1E22-BB09-BDC6-BF7E42C3DC08}"/>
              </a:ext>
            </a:extLst>
          </p:cNvPr>
          <p:cNvPicPr>
            <a:picLocks noChangeAspect="1"/>
          </p:cNvPicPr>
          <p:nvPr/>
        </p:nvPicPr>
        <p:blipFill>
          <a:blip r:embed="rId4"/>
          <a:stretch>
            <a:fillRect/>
          </a:stretch>
        </p:blipFill>
        <p:spPr>
          <a:xfrm>
            <a:off x="4839416" y="1202532"/>
            <a:ext cx="4114800" cy="2796689"/>
          </a:xfrm>
          <a:prstGeom prst="rect">
            <a:avLst/>
          </a:prstGeom>
        </p:spPr>
      </p:pic>
      <p:cxnSp>
        <p:nvCxnSpPr>
          <p:cNvPr id="9" name="Straight Connector 8">
            <a:extLst>
              <a:ext uri="{FF2B5EF4-FFF2-40B4-BE49-F238E27FC236}">
                <a16:creationId xmlns:a16="http://schemas.microsoft.com/office/drawing/2014/main" id="{B3731CC1-E7F8-1523-FE67-FEBC74D5545A}"/>
              </a:ext>
            </a:extLst>
          </p:cNvPr>
          <p:cNvCxnSpPr>
            <a:cxnSpLocks/>
          </p:cNvCxnSpPr>
          <p:nvPr/>
        </p:nvCxnSpPr>
        <p:spPr>
          <a:xfrm>
            <a:off x="5404403" y="2238687"/>
            <a:ext cx="276556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F97A2457-A33B-EC1E-CFAA-E4342FEEE6F2}"/>
              </a:ext>
            </a:extLst>
          </p:cNvPr>
          <p:cNvSpPr txBox="1"/>
          <p:nvPr/>
        </p:nvSpPr>
        <p:spPr>
          <a:xfrm>
            <a:off x="4839416" y="1038261"/>
            <a:ext cx="4114800" cy="507831"/>
          </a:xfrm>
          <a:prstGeom prst="rect">
            <a:avLst/>
          </a:prstGeom>
          <a:solidFill>
            <a:srgbClr val="00B0F0"/>
          </a:solidFill>
        </p:spPr>
        <p:txBody>
          <a:bodyPr wrap="square" rtlCol="0">
            <a:spAutoFit/>
          </a:bodyPr>
          <a:lstStyle/>
          <a:p>
            <a:pPr defTabSz="685800" fontAlgn="auto">
              <a:spcBef>
                <a:spcPts val="0"/>
              </a:spcBef>
              <a:spcAft>
                <a:spcPts val="0"/>
              </a:spcAft>
            </a:pPr>
            <a:r>
              <a:rPr lang="en-US" sz="2700" b="1" dirty="0">
                <a:solidFill>
                  <a:prstClr val="black"/>
                </a:solidFill>
                <a:latin typeface="Calibri"/>
                <a:ea typeface="+mn-ea"/>
                <a:cs typeface="+mn-cs"/>
              </a:rPr>
              <a:t>Median PFS 4.1 vs 10.5 Yrs.</a:t>
            </a:r>
          </a:p>
        </p:txBody>
      </p:sp>
      <p:sp>
        <p:nvSpPr>
          <p:cNvPr id="13" name="TextBox 12">
            <a:extLst>
              <a:ext uri="{FF2B5EF4-FFF2-40B4-BE49-F238E27FC236}">
                <a16:creationId xmlns:a16="http://schemas.microsoft.com/office/drawing/2014/main" id="{94F3B21B-6741-03D0-ACF1-E7BC94BDFEB1}"/>
              </a:ext>
            </a:extLst>
          </p:cNvPr>
          <p:cNvSpPr txBox="1"/>
          <p:nvPr/>
        </p:nvSpPr>
        <p:spPr>
          <a:xfrm>
            <a:off x="2492237" y="4522634"/>
            <a:ext cx="4044312" cy="646331"/>
          </a:xfrm>
          <a:prstGeom prst="rect">
            <a:avLst/>
          </a:prstGeom>
          <a:noFill/>
        </p:spPr>
        <p:txBody>
          <a:bodyPr wrap="none" rtlCol="0">
            <a:spAutoFit/>
          </a:bodyPr>
          <a:lstStyle/>
          <a:p>
            <a:pPr defTabSz="685800" fontAlgn="auto">
              <a:spcBef>
                <a:spcPts val="0"/>
              </a:spcBef>
              <a:spcAft>
                <a:spcPts val="0"/>
              </a:spcAft>
            </a:pPr>
            <a:r>
              <a:rPr lang="en-US" sz="1800" b="1" dirty="0">
                <a:solidFill>
                  <a:srgbClr val="FFFF00"/>
                </a:solidFill>
                <a:latin typeface="Calibri"/>
                <a:ea typeface="+mn-ea"/>
                <a:cs typeface="+mn-cs"/>
              </a:rPr>
              <a:t>“There are lies, Damn lies and Statistics”</a:t>
            </a:r>
          </a:p>
          <a:p>
            <a:pPr marL="685800" lvl="2" defTabSz="685800" fontAlgn="auto">
              <a:spcBef>
                <a:spcPts val="0"/>
              </a:spcBef>
              <a:spcAft>
                <a:spcPts val="0"/>
              </a:spcAft>
            </a:pPr>
            <a:r>
              <a:rPr lang="en-US" sz="1800" b="1" dirty="0">
                <a:solidFill>
                  <a:srgbClr val="FFFF00"/>
                </a:solidFill>
                <a:latin typeface="Calibri"/>
                <a:ea typeface="+mn-ea"/>
                <a:cs typeface="+mn-cs"/>
              </a:rPr>
              <a:t> 	</a:t>
            </a:r>
            <a:r>
              <a:rPr lang="en-US" sz="1200" b="1" dirty="0">
                <a:solidFill>
                  <a:srgbClr val="FFFF00"/>
                </a:solidFill>
                <a:latin typeface="Calibri"/>
                <a:ea typeface="+mn-ea"/>
                <a:cs typeface="+mn-cs"/>
              </a:rPr>
              <a:t>--Mark Twain</a:t>
            </a:r>
          </a:p>
        </p:txBody>
      </p:sp>
      <p:sp>
        <p:nvSpPr>
          <p:cNvPr id="14" name="TextBox 13">
            <a:extLst>
              <a:ext uri="{FF2B5EF4-FFF2-40B4-BE49-F238E27FC236}">
                <a16:creationId xmlns:a16="http://schemas.microsoft.com/office/drawing/2014/main" id="{94F48598-49CC-2DA1-0E88-A570A8DC555B}"/>
              </a:ext>
            </a:extLst>
          </p:cNvPr>
          <p:cNvSpPr txBox="1"/>
          <p:nvPr/>
        </p:nvSpPr>
        <p:spPr>
          <a:xfrm>
            <a:off x="5483669" y="3979704"/>
            <a:ext cx="2966068" cy="553998"/>
          </a:xfrm>
          <a:prstGeom prst="rect">
            <a:avLst/>
          </a:prstGeom>
          <a:noFill/>
        </p:spPr>
        <p:txBody>
          <a:bodyPr wrap="none" rtlCol="0">
            <a:spAutoFit/>
          </a:bodyPr>
          <a:lstStyle/>
          <a:p>
            <a:pPr defTabSz="685800" fontAlgn="auto">
              <a:spcBef>
                <a:spcPts val="0"/>
              </a:spcBef>
              <a:spcAft>
                <a:spcPts val="0"/>
              </a:spcAft>
            </a:pPr>
            <a:r>
              <a:rPr lang="en-US" sz="3000" b="1" dirty="0">
                <a:solidFill>
                  <a:prstClr val="white"/>
                </a:solidFill>
                <a:latin typeface="Calibri"/>
                <a:ea typeface="+mn-ea"/>
                <a:cs typeface="+mn-cs"/>
              </a:rPr>
              <a:t>NO OS Difference</a:t>
            </a:r>
          </a:p>
        </p:txBody>
      </p:sp>
      <p:sp>
        <p:nvSpPr>
          <p:cNvPr id="16" name="TextBox 15">
            <a:extLst>
              <a:ext uri="{FF2B5EF4-FFF2-40B4-BE49-F238E27FC236}">
                <a16:creationId xmlns:a16="http://schemas.microsoft.com/office/drawing/2014/main" id="{3EFF977E-13B6-80E1-A8B5-BCC82E63A672}"/>
              </a:ext>
            </a:extLst>
          </p:cNvPr>
          <p:cNvSpPr txBox="1"/>
          <p:nvPr/>
        </p:nvSpPr>
        <p:spPr>
          <a:xfrm>
            <a:off x="7855941" y="2201187"/>
            <a:ext cx="488993" cy="507831"/>
          </a:xfrm>
          <a:prstGeom prst="rect">
            <a:avLst/>
          </a:prstGeom>
          <a:noFill/>
        </p:spPr>
        <p:txBody>
          <a:bodyPr wrap="square" rtlCol="0">
            <a:spAutoFit/>
          </a:bodyPr>
          <a:lstStyle/>
          <a:p>
            <a:pPr defTabSz="685800" fontAlgn="auto">
              <a:spcBef>
                <a:spcPts val="0"/>
              </a:spcBef>
              <a:spcAft>
                <a:spcPts val="0"/>
              </a:spcAft>
            </a:pPr>
            <a:r>
              <a:rPr lang="en-US" sz="1350" b="1" dirty="0">
                <a:solidFill>
                  <a:prstClr val="black"/>
                </a:solidFill>
                <a:latin typeface="Calibri"/>
                <a:ea typeface="+mn-ea"/>
                <a:cs typeface="+mn-cs"/>
              </a:rPr>
              <a:t>51%</a:t>
            </a:r>
          </a:p>
          <a:p>
            <a:pPr defTabSz="685800" fontAlgn="auto">
              <a:spcBef>
                <a:spcPts val="0"/>
              </a:spcBef>
              <a:spcAft>
                <a:spcPts val="0"/>
              </a:spcAft>
            </a:pPr>
            <a:r>
              <a:rPr lang="en-US" sz="1350" b="1" dirty="0">
                <a:solidFill>
                  <a:prstClr val="black"/>
                </a:solidFill>
                <a:latin typeface="Calibri"/>
                <a:ea typeface="+mn-ea"/>
                <a:cs typeface="+mn-cs"/>
              </a:rPr>
              <a:t>35%</a:t>
            </a:r>
          </a:p>
        </p:txBody>
      </p:sp>
      <p:sp>
        <p:nvSpPr>
          <p:cNvPr id="17" name="TextBox 16">
            <a:extLst>
              <a:ext uri="{FF2B5EF4-FFF2-40B4-BE49-F238E27FC236}">
                <a16:creationId xmlns:a16="http://schemas.microsoft.com/office/drawing/2014/main" id="{F0F73459-900F-8EF5-EAA4-84993F3092AD}"/>
              </a:ext>
            </a:extLst>
          </p:cNvPr>
          <p:cNvSpPr txBox="1"/>
          <p:nvPr/>
        </p:nvSpPr>
        <p:spPr>
          <a:xfrm>
            <a:off x="1074199" y="3945730"/>
            <a:ext cx="894522" cy="369332"/>
          </a:xfrm>
          <a:prstGeom prst="rect">
            <a:avLst/>
          </a:prstGeom>
          <a:solidFill>
            <a:srgbClr val="FFFF00"/>
          </a:solidFill>
        </p:spPr>
        <p:txBody>
          <a:bodyPr wrap="square" rtlCol="0">
            <a:spAutoFit/>
          </a:bodyPr>
          <a:lstStyle/>
          <a:p>
            <a:pPr defTabSz="685800" fontAlgn="auto">
              <a:spcBef>
                <a:spcPts val="0"/>
              </a:spcBef>
              <a:spcAft>
                <a:spcPts val="0"/>
              </a:spcAft>
            </a:pPr>
            <a:r>
              <a:rPr lang="en-US" sz="1800" b="1" dirty="0">
                <a:solidFill>
                  <a:prstClr val="black"/>
                </a:solidFill>
                <a:latin typeface="Calibri"/>
                <a:ea typeface="+mn-ea"/>
                <a:cs typeface="+mn-cs"/>
              </a:rPr>
              <a:t>NO BR!</a:t>
            </a:r>
          </a:p>
        </p:txBody>
      </p:sp>
      <p:sp>
        <p:nvSpPr>
          <p:cNvPr id="18" name="TextBox 17">
            <a:extLst>
              <a:ext uri="{FF2B5EF4-FFF2-40B4-BE49-F238E27FC236}">
                <a16:creationId xmlns:a16="http://schemas.microsoft.com/office/drawing/2014/main" id="{9C0BE5E7-D004-5212-3BF0-A67A3520E58C}"/>
              </a:ext>
            </a:extLst>
          </p:cNvPr>
          <p:cNvSpPr txBox="1"/>
          <p:nvPr/>
        </p:nvSpPr>
        <p:spPr>
          <a:xfrm>
            <a:off x="7499074" y="4810435"/>
            <a:ext cx="1644926" cy="253916"/>
          </a:xfrm>
          <a:prstGeom prst="rect">
            <a:avLst/>
          </a:prstGeom>
          <a:noFill/>
        </p:spPr>
        <p:txBody>
          <a:bodyPr wrap="square" rtlCol="0">
            <a:spAutoFit/>
          </a:bodyPr>
          <a:lstStyle/>
          <a:p>
            <a:pPr defTabSz="685800" fontAlgn="auto">
              <a:spcBef>
                <a:spcPts val="0"/>
              </a:spcBef>
              <a:spcAft>
                <a:spcPts val="0"/>
              </a:spcAft>
            </a:pPr>
            <a:r>
              <a:rPr lang="en-US" sz="1050" dirty="0">
                <a:solidFill>
                  <a:prstClr val="white"/>
                </a:solidFill>
                <a:latin typeface="Calibri"/>
                <a:ea typeface="+mn-ea"/>
                <a:cs typeface="+mn-cs"/>
              </a:rPr>
              <a:t>Bachy et al JCO 2019</a:t>
            </a:r>
          </a:p>
        </p:txBody>
      </p:sp>
    </p:spTree>
    <p:extLst>
      <p:ext uri="{BB962C8B-B14F-4D97-AF65-F5344CB8AC3E}">
        <p14:creationId xmlns:p14="http://schemas.microsoft.com/office/powerpoint/2010/main" val="3685480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FF1C5-0D8D-E0ED-2F67-EAD977B8B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802C7-A61F-8D05-FB09-0449299B1D3E}"/>
              </a:ext>
            </a:extLst>
          </p:cNvPr>
          <p:cNvSpPr>
            <a:spLocks noGrp="1"/>
          </p:cNvSpPr>
          <p:nvPr>
            <p:ph type="title"/>
          </p:nvPr>
        </p:nvSpPr>
        <p:spPr/>
        <p:txBody>
          <a:bodyPr/>
          <a:lstStyle/>
          <a:p>
            <a:r>
              <a:rPr lang="en-US" b="1" dirty="0">
                <a:solidFill>
                  <a:srgbClr val="FFFF00"/>
                </a:solidFill>
              </a:rPr>
              <a:t>Some Practical Aspects of FL Management</a:t>
            </a:r>
          </a:p>
        </p:txBody>
      </p:sp>
      <p:sp>
        <p:nvSpPr>
          <p:cNvPr id="3" name="Chart Placeholder 2">
            <a:extLst>
              <a:ext uri="{FF2B5EF4-FFF2-40B4-BE49-F238E27FC236}">
                <a16:creationId xmlns:a16="http://schemas.microsoft.com/office/drawing/2014/main" id="{14D0DACC-38A2-62FD-8694-4C93E9E4ADFC}"/>
              </a:ext>
            </a:extLst>
          </p:cNvPr>
          <p:cNvSpPr>
            <a:spLocks noGrp="1"/>
          </p:cNvSpPr>
          <p:nvPr>
            <p:ph type="chart" idx="1"/>
          </p:nvPr>
        </p:nvSpPr>
        <p:spPr/>
        <p:txBody>
          <a:bodyPr>
            <a:normAutofit fontScale="92500" lnSpcReduction="10000"/>
          </a:bodyPr>
          <a:lstStyle/>
          <a:p>
            <a:pPr marL="0" indent="0">
              <a:buNone/>
            </a:pPr>
            <a:r>
              <a:rPr lang="en-US" dirty="0">
                <a:solidFill>
                  <a:schemeClr val="bg1"/>
                </a:solidFill>
              </a:rPr>
              <a:t>Post Treatment Surveillance</a:t>
            </a:r>
          </a:p>
          <a:p>
            <a:pPr lvl="1"/>
            <a:r>
              <a:rPr lang="en-US" dirty="0">
                <a:solidFill>
                  <a:schemeClr val="bg1"/>
                </a:solidFill>
              </a:rPr>
              <a:t>Upon completion of therapy clinical and laboratory exams are  recommended </a:t>
            </a:r>
          </a:p>
          <a:p>
            <a:pPr lvl="1"/>
            <a:r>
              <a:rPr lang="en-US" dirty="0">
                <a:solidFill>
                  <a:schemeClr val="bg1"/>
                </a:solidFill>
              </a:rPr>
              <a:t>Studies demonstrating  a survival benefit to CT imaging in follow up are listed below:</a:t>
            </a:r>
          </a:p>
          <a:p>
            <a:pPr lvl="1"/>
            <a:endParaRPr lang="en-US" dirty="0">
              <a:solidFill>
                <a:schemeClr val="bg1"/>
              </a:solidFill>
            </a:endParaRPr>
          </a:p>
          <a:p>
            <a:pPr lvl="1"/>
            <a:r>
              <a:rPr lang="en-US" dirty="0">
                <a:solidFill>
                  <a:schemeClr val="bg1"/>
                </a:solidFill>
              </a:rPr>
              <a:t>Studies demonstrating NO survival benefit to follow up imaging are listed below </a:t>
            </a:r>
          </a:p>
          <a:p>
            <a:pPr lvl="2"/>
            <a:r>
              <a:rPr lang="en-US" sz="975" dirty="0">
                <a:solidFill>
                  <a:schemeClr val="bg1"/>
                </a:solidFill>
              </a:rPr>
              <a:t>Recommendations for initial evaluation, staging, and response assessment of Hodgkin and non-Hodgkin lymphoma: the Lugano classification Cheson et al JCO 2014.</a:t>
            </a:r>
          </a:p>
          <a:p>
            <a:pPr lvl="2"/>
            <a:r>
              <a:rPr lang="en-US" sz="975" dirty="0">
                <a:solidFill>
                  <a:schemeClr val="bg1"/>
                </a:solidFill>
              </a:rPr>
              <a:t>Surveillance imaging during first remission in follicular lymphoma does not impact overall survival. Goldman et al. Cancer 2021</a:t>
            </a:r>
          </a:p>
          <a:p>
            <a:pPr lvl="2"/>
            <a:r>
              <a:rPr lang="en-US" sz="975" dirty="0">
                <a:solidFill>
                  <a:schemeClr val="bg1"/>
                </a:solidFill>
              </a:rPr>
              <a:t>The impact of surveillance imaging after curative-intent radiotherapy for limited-stage follicular lymphoma. Urban et al Br J Haem.  2021</a:t>
            </a:r>
          </a:p>
          <a:p>
            <a:pPr lvl="2"/>
            <a:r>
              <a:rPr lang="en-US" sz="975" dirty="0">
                <a:solidFill>
                  <a:schemeClr val="bg1"/>
                </a:solidFill>
              </a:rPr>
              <a:t>Impact of imaging frequency on progression-free survival in Alliance trials enrolling patients with follicular lymphoma. Rutherford et al. Blood Adv 2024</a:t>
            </a:r>
          </a:p>
        </p:txBody>
      </p:sp>
      <p:sp>
        <p:nvSpPr>
          <p:cNvPr id="4" name="TextBox 3">
            <a:extLst>
              <a:ext uri="{FF2B5EF4-FFF2-40B4-BE49-F238E27FC236}">
                <a16:creationId xmlns:a16="http://schemas.microsoft.com/office/drawing/2014/main" id="{13A00722-D8FB-EA58-006B-ED5FD6D0A837}"/>
              </a:ext>
            </a:extLst>
          </p:cNvPr>
          <p:cNvSpPr txBox="1"/>
          <p:nvPr/>
        </p:nvSpPr>
        <p:spPr>
          <a:xfrm>
            <a:off x="2537052" y="4453384"/>
            <a:ext cx="4421403" cy="715581"/>
          </a:xfrm>
          <a:prstGeom prst="rect">
            <a:avLst/>
          </a:prstGeom>
          <a:solidFill>
            <a:srgbClr val="FF0000"/>
          </a:solidFill>
          <a:ln w="38100">
            <a:solidFill>
              <a:schemeClr val="tx1"/>
            </a:solidFill>
          </a:ln>
        </p:spPr>
        <p:txBody>
          <a:bodyPr wrap="none" rtlCol="0">
            <a:spAutoFit/>
          </a:bodyPr>
          <a:lstStyle/>
          <a:p>
            <a:pPr defTabSz="685800" fontAlgn="auto">
              <a:spcBef>
                <a:spcPts val="0"/>
              </a:spcBef>
              <a:spcAft>
                <a:spcPts val="0"/>
              </a:spcAft>
            </a:pPr>
            <a:r>
              <a:rPr lang="en-US" sz="4050" dirty="0">
                <a:solidFill>
                  <a:srgbClr val="FFFF00"/>
                </a:solidFill>
                <a:latin typeface="Calibri"/>
                <a:ea typeface="+mn-ea"/>
                <a:cs typeface="+mn-cs"/>
              </a:rPr>
              <a:t>AND DOZENS MORE</a:t>
            </a:r>
          </a:p>
        </p:txBody>
      </p:sp>
      <p:sp>
        <p:nvSpPr>
          <p:cNvPr id="5" name="TextBox 4">
            <a:extLst>
              <a:ext uri="{FF2B5EF4-FFF2-40B4-BE49-F238E27FC236}">
                <a16:creationId xmlns:a16="http://schemas.microsoft.com/office/drawing/2014/main" id="{B1235569-5674-6812-A856-5A19D4FBBF5E}"/>
              </a:ext>
            </a:extLst>
          </p:cNvPr>
          <p:cNvSpPr txBox="1"/>
          <p:nvPr/>
        </p:nvSpPr>
        <p:spPr>
          <a:xfrm>
            <a:off x="1995369" y="1988479"/>
            <a:ext cx="6004272" cy="1338828"/>
          </a:xfrm>
          <a:prstGeom prst="rect">
            <a:avLst/>
          </a:prstGeom>
          <a:solidFill>
            <a:srgbClr val="FF0000"/>
          </a:solidFill>
          <a:ln w="38100">
            <a:solidFill>
              <a:schemeClr val="tx1"/>
            </a:solidFill>
          </a:ln>
        </p:spPr>
        <p:txBody>
          <a:bodyPr wrap="none" rtlCol="0">
            <a:spAutoFit/>
          </a:bodyPr>
          <a:lstStyle/>
          <a:p>
            <a:pPr defTabSz="685800" fontAlgn="auto">
              <a:spcBef>
                <a:spcPts val="0"/>
              </a:spcBef>
              <a:spcAft>
                <a:spcPts val="0"/>
              </a:spcAft>
            </a:pPr>
            <a:r>
              <a:rPr lang="en-US" sz="4050" dirty="0">
                <a:solidFill>
                  <a:srgbClr val="FFFF00"/>
                </a:solidFill>
                <a:latin typeface="Calibri"/>
                <a:ea typeface="+mn-ea"/>
                <a:cs typeface="+mn-cs"/>
              </a:rPr>
              <a:t>There is No role for routine </a:t>
            </a:r>
          </a:p>
          <a:p>
            <a:pPr defTabSz="685800" fontAlgn="auto">
              <a:spcBef>
                <a:spcPts val="0"/>
              </a:spcBef>
              <a:spcAft>
                <a:spcPts val="0"/>
              </a:spcAft>
            </a:pPr>
            <a:r>
              <a:rPr lang="en-US" sz="4050" dirty="0">
                <a:solidFill>
                  <a:srgbClr val="FFFF00"/>
                </a:solidFill>
                <a:latin typeface="Calibri"/>
                <a:ea typeface="+mn-ea"/>
                <a:cs typeface="+mn-cs"/>
              </a:rPr>
              <a:t>PET imaging in Lymphoma</a:t>
            </a:r>
          </a:p>
        </p:txBody>
      </p:sp>
    </p:spTree>
    <p:extLst>
      <p:ext uri="{BB962C8B-B14F-4D97-AF65-F5344CB8AC3E}">
        <p14:creationId xmlns:p14="http://schemas.microsoft.com/office/powerpoint/2010/main" val="410062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DDE0-A794-1724-99F7-FB9AD6DB5570}"/>
              </a:ext>
            </a:extLst>
          </p:cNvPr>
          <p:cNvSpPr>
            <a:spLocks noGrp="1"/>
          </p:cNvSpPr>
          <p:nvPr>
            <p:ph type="title"/>
          </p:nvPr>
        </p:nvSpPr>
        <p:spPr/>
        <p:txBody>
          <a:bodyPr/>
          <a:lstStyle/>
          <a:p>
            <a:r>
              <a:rPr lang="en-US" b="1" dirty="0">
                <a:solidFill>
                  <a:srgbClr val="FFFF00"/>
                </a:solidFill>
              </a:rPr>
              <a:t>Therapy For Relapsed Disease</a:t>
            </a:r>
          </a:p>
        </p:txBody>
      </p:sp>
      <p:sp>
        <p:nvSpPr>
          <p:cNvPr id="3" name="Chart Placeholder 2">
            <a:extLst>
              <a:ext uri="{FF2B5EF4-FFF2-40B4-BE49-F238E27FC236}">
                <a16:creationId xmlns:a16="http://schemas.microsoft.com/office/drawing/2014/main" id="{25A7A43D-87CB-454E-2D13-44CFB0B71215}"/>
              </a:ext>
            </a:extLst>
          </p:cNvPr>
          <p:cNvSpPr>
            <a:spLocks noGrp="1"/>
          </p:cNvSpPr>
          <p:nvPr>
            <p:ph type="chart" idx="1"/>
          </p:nvPr>
        </p:nvSpPr>
        <p:spPr>
          <a:xfrm>
            <a:off x="320538" y="1202532"/>
            <a:ext cx="8617226" cy="3737371"/>
          </a:xfrm>
        </p:spPr>
        <p:txBody>
          <a:bodyPr>
            <a:normAutofit fontScale="92500" lnSpcReduction="10000"/>
          </a:bodyPr>
          <a:lstStyle/>
          <a:p>
            <a:r>
              <a:rPr lang="en-US" b="1" dirty="0">
                <a:solidFill>
                  <a:schemeClr val="bg1"/>
                </a:solidFill>
              </a:rPr>
              <a:t>The Presence of does not equal the need to treat </a:t>
            </a:r>
            <a:r>
              <a:rPr lang="en-US" b="1" i="1" u="sng" dirty="0">
                <a:solidFill>
                  <a:schemeClr val="bg1"/>
                </a:solidFill>
              </a:rPr>
              <a:t>even</a:t>
            </a:r>
            <a:r>
              <a:rPr lang="en-US" b="1" dirty="0">
                <a:solidFill>
                  <a:schemeClr val="bg1"/>
                </a:solidFill>
              </a:rPr>
              <a:t> in relapsed FL.</a:t>
            </a:r>
          </a:p>
          <a:p>
            <a:r>
              <a:rPr lang="en-US" b="1" dirty="0">
                <a:solidFill>
                  <a:schemeClr val="bg1"/>
                </a:solidFill>
              </a:rPr>
              <a:t>Active Surveillance remains a valuable component of the treatment armamentarium.</a:t>
            </a:r>
          </a:p>
          <a:p>
            <a:r>
              <a:rPr lang="en-US" b="1" dirty="0">
                <a:solidFill>
                  <a:schemeClr val="bg1"/>
                </a:solidFill>
              </a:rPr>
              <a:t>However, responses to frontline therapy are variable and most patients will require therapy at some time for recurrence. </a:t>
            </a:r>
          </a:p>
          <a:p>
            <a:r>
              <a:rPr lang="en-US" b="1" dirty="0">
                <a:solidFill>
                  <a:schemeClr val="bg1"/>
                </a:solidFill>
              </a:rPr>
              <a:t>R squared can be used in the relapsed setting – particularly  if not utilized frontline.</a:t>
            </a:r>
          </a:p>
          <a:p>
            <a:pPr lvl="1"/>
            <a:r>
              <a:rPr lang="en-US" b="1" dirty="0">
                <a:solidFill>
                  <a:schemeClr val="bg1"/>
                </a:solidFill>
              </a:rPr>
              <a:t>295 FL patients R vs RR – Augment study</a:t>
            </a:r>
          </a:p>
          <a:p>
            <a:pPr lvl="2"/>
            <a:r>
              <a:rPr lang="en-US" b="1" dirty="0">
                <a:solidFill>
                  <a:schemeClr val="bg1"/>
                </a:solidFill>
              </a:rPr>
              <a:t>ORR 78% with 34% CR with RR.  </a:t>
            </a:r>
          </a:p>
          <a:p>
            <a:pPr lvl="2"/>
            <a:r>
              <a:rPr lang="en-US" b="1" dirty="0">
                <a:solidFill>
                  <a:schemeClr val="bg1"/>
                </a:solidFill>
              </a:rPr>
              <a:t>Median PFS 39 vs 14 mos. with combination </a:t>
            </a:r>
          </a:p>
          <a:p>
            <a:pPr lvl="2"/>
            <a:r>
              <a:rPr lang="en-US" b="1" dirty="0">
                <a:solidFill>
                  <a:schemeClr val="bg1"/>
                </a:solidFill>
              </a:rPr>
              <a:t>FN in 3% of patients  no difference in thromboses.</a:t>
            </a:r>
          </a:p>
        </p:txBody>
      </p:sp>
      <p:sp>
        <p:nvSpPr>
          <p:cNvPr id="4" name="TextBox 3">
            <a:extLst>
              <a:ext uri="{FF2B5EF4-FFF2-40B4-BE49-F238E27FC236}">
                <a16:creationId xmlns:a16="http://schemas.microsoft.com/office/drawing/2014/main" id="{F47B689C-C8E1-FD56-A151-C42623AB4181}"/>
              </a:ext>
            </a:extLst>
          </p:cNvPr>
          <p:cNvSpPr txBox="1"/>
          <p:nvPr/>
        </p:nvSpPr>
        <p:spPr>
          <a:xfrm>
            <a:off x="6462919" y="4698620"/>
            <a:ext cx="2223881" cy="507831"/>
          </a:xfrm>
          <a:prstGeom prst="rect">
            <a:avLst/>
          </a:prstGeom>
          <a:noFill/>
        </p:spPr>
        <p:txBody>
          <a:bodyPr wrap="square" rtlCol="0">
            <a:spAutoFit/>
          </a:bodyPr>
          <a:lstStyle/>
          <a:p>
            <a:pPr defTabSz="685800" fontAlgn="auto">
              <a:spcBef>
                <a:spcPts val="0"/>
              </a:spcBef>
              <a:spcAft>
                <a:spcPts val="0"/>
              </a:spcAft>
            </a:pPr>
            <a:r>
              <a:rPr lang="en-US" sz="1350" dirty="0">
                <a:solidFill>
                  <a:prstClr val="white"/>
                </a:solidFill>
                <a:latin typeface="Calibri"/>
                <a:ea typeface="+mn-ea"/>
                <a:cs typeface="+mn-cs"/>
              </a:rPr>
              <a:t>Leonard et al JCO March 2019</a:t>
            </a:r>
          </a:p>
        </p:txBody>
      </p:sp>
    </p:spTree>
    <p:extLst>
      <p:ext uri="{BB962C8B-B14F-4D97-AF65-F5344CB8AC3E}">
        <p14:creationId xmlns:p14="http://schemas.microsoft.com/office/powerpoint/2010/main" val="3031927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3CFDD-CF2E-F1AE-58CD-4DF336E8363A}"/>
              </a:ext>
            </a:extLst>
          </p:cNvPr>
          <p:cNvSpPr>
            <a:spLocks noGrp="1"/>
          </p:cNvSpPr>
          <p:nvPr>
            <p:ph type="title"/>
          </p:nvPr>
        </p:nvSpPr>
        <p:spPr/>
        <p:txBody>
          <a:bodyPr/>
          <a:lstStyle/>
          <a:p>
            <a:r>
              <a:rPr lang="en-US" b="1" dirty="0">
                <a:solidFill>
                  <a:srgbClr val="FFFF00"/>
                </a:solidFill>
              </a:rPr>
              <a:t>Therapy for Relapsed Disease</a:t>
            </a:r>
          </a:p>
        </p:txBody>
      </p:sp>
      <p:sp>
        <p:nvSpPr>
          <p:cNvPr id="3" name="Chart Placeholder 2">
            <a:extLst>
              <a:ext uri="{FF2B5EF4-FFF2-40B4-BE49-F238E27FC236}">
                <a16:creationId xmlns:a16="http://schemas.microsoft.com/office/drawing/2014/main" id="{A5627FD7-31F5-637E-C97F-72D206FD27BB}"/>
              </a:ext>
            </a:extLst>
          </p:cNvPr>
          <p:cNvSpPr>
            <a:spLocks noGrp="1"/>
          </p:cNvSpPr>
          <p:nvPr>
            <p:ph type="chart" idx="1"/>
          </p:nvPr>
        </p:nvSpPr>
        <p:spPr>
          <a:xfrm>
            <a:off x="457200" y="1065610"/>
            <a:ext cx="8229600" cy="3394472"/>
          </a:xfrm>
        </p:spPr>
        <p:txBody>
          <a:bodyPr>
            <a:normAutofit/>
          </a:bodyPr>
          <a:lstStyle/>
          <a:p>
            <a:r>
              <a:rPr lang="en-US" sz="1800" b="1" dirty="0">
                <a:solidFill>
                  <a:schemeClr val="bg1"/>
                </a:solidFill>
              </a:rPr>
              <a:t>In addition to selecting alternative frontline therapy, there are several agents which have demonstrated meaningful activity in the relapsed setting.</a:t>
            </a:r>
          </a:p>
        </p:txBody>
      </p:sp>
      <p:graphicFrame>
        <p:nvGraphicFramePr>
          <p:cNvPr id="4" name="Table 3">
            <a:extLst>
              <a:ext uri="{FF2B5EF4-FFF2-40B4-BE49-F238E27FC236}">
                <a16:creationId xmlns:a16="http://schemas.microsoft.com/office/drawing/2014/main" id="{C0229564-E24E-8648-5511-A11B4642424B}"/>
              </a:ext>
            </a:extLst>
          </p:cNvPr>
          <p:cNvGraphicFramePr>
            <a:graphicFrameLocks noGrp="1"/>
          </p:cNvGraphicFramePr>
          <p:nvPr/>
        </p:nvGraphicFramePr>
        <p:xfrm>
          <a:off x="244751" y="1732219"/>
          <a:ext cx="8654498" cy="3334323"/>
        </p:xfrm>
        <a:graphic>
          <a:graphicData uri="http://schemas.openxmlformats.org/drawingml/2006/table">
            <a:tbl>
              <a:tblPr firstRow="1" bandRow="1">
                <a:tableStyleId>{5C22544A-7EE6-4342-B048-85BDC9FD1C3A}</a:tableStyleId>
              </a:tblPr>
              <a:tblGrid>
                <a:gridCol w="2162168">
                  <a:extLst>
                    <a:ext uri="{9D8B030D-6E8A-4147-A177-3AD203B41FA5}">
                      <a16:colId xmlns:a16="http://schemas.microsoft.com/office/drawing/2014/main" val="1758912683"/>
                    </a:ext>
                  </a:extLst>
                </a:gridCol>
                <a:gridCol w="710251">
                  <a:extLst>
                    <a:ext uri="{9D8B030D-6E8A-4147-A177-3AD203B41FA5}">
                      <a16:colId xmlns:a16="http://schemas.microsoft.com/office/drawing/2014/main" val="471771363"/>
                    </a:ext>
                  </a:extLst>
                </a:gridCol>
                <a:gridCol w="1035281">
                  <a:extLst>
                    <a:ext uri="{9D8B030D-6E8A-4147-A177-3AD203B41FA5}">
                      <a16:colId xmlns:a16="http://schemas.microsoft.com/office/drawing/2014/main" val="1824929907"/>
                    </a:ext>
                  </a:extLst>
                </a:gridCol>
                <a:gridCol w="1636363">
                  <a:extLst>
                    <a:ext uri="{9D8B030D-6E8A-4147-A177-3AD203B41FA5}">
                      <a16:colId xmlns:a16="http://schemas.microsoft.com/office/drawing/2014/main" val="348661426"/>
                    </a:ext>
                  </a:extLst>
                </a:gridCol>
                <a:gridCol w="1469480">
                  <a:extLst>
                    <a:ext uri="{9D8B030D-6E8A-4147-A177-3AD203B41FA5}">
                      <a16:colId xmlns:a16="http://schemas.microsoft.com/office/drawing/2014/main" val="2462579489"/>
                    </a:ext>
                  </a:extLst>
                </a:gridCol>
                <a:gridCol w="1640954">
                  <a:extLst>
                    <a:ext uri="{9D8B030D-6E8A-4147-A177-3AD203B41FA5}">
                      <a16:colId xmlns:a16="http://schemas.microsoft.com/office/drawing/2014/main" val="518119262"/>
                    </a:ext>
                  </a:extLst>
                </a:gridCol>
              </a:tblGrid>
              <a:tr h="517271">
                <a:tc>
                  <a:txBody>
                    <a:bodyPr/>
                    <a:lstStyle/>
                    <a:p>
                      <a:pPr algn="ctr"/>
                      <a:r>
                        <a:rPr lang="en-US" sz="1000" b="1" dirty="0"/>
                        <a:t>Study/ Agent</a:t>
                      </a:r>
                    </a:p>
                  </a:txBody>
                  <a:tcPr marL="68580" marR="68580" marT="34290" marB="34290"/>
                </a:tc>
                <a:tc>
                  <a:txBody>
                    <a:bodyPr/>
                    <a:lstStyle/>
                    <a:p>
                      <a:pPr algn="ctr"/>
                      <a:r>
                        <a:rPr lang="en-US" sz="1000" b="1" dirty="0"/>
                        <a:t>N</a:t>
                      </a:r>
                    </a:p>
                  </a:txBody>
                  <a:tcPr marL="68580" marR="68580" marT="34290" marB="34290"/>
                </a:tc>
                <a:tc>
                  <a:txBody>
                    <a:bodyPr/>
                    <a:lstStyle/>
                    <a:p>
                      <a:pPr algn="ctr"/>
                      <a:r>
                        <a:rPr lang="en-US" sz="1000" b="1" dirty="0"/>
                        <a:t>CR/ORR %</a:t>
                      </a:r>
                    </a:p>
                    <a:p>
                      <a:pPr algn="ctr"/>
                      <a:endParaRPr lang="en-US" sz="1000" b="1" dirty="0"/>
                    </a:p>
                  </a:txBody>
                  <a:tcPr marL="68580" marR="68580" marT="34290" marB="34290"/>
                </a:tc>
                <a:tc>
                  <a:txBody>
                    <a:bodyPr/>
                    <a:lstStyle/>
                    <a:p>
                      <a:pPr algn="ctr"/>
                      <a:r>
                        <a:rPr lang="en-US" sz="1000" b="1" dirty="0"/>
                        <a:t>Med FU/ PFS mos. </a:t>
                      </a:r>
                    </a:p>
                    <a:p>
                      <a:pPr algn="ctr"/>
                      <a:endParaRPr lang="en-US" sz="1000" b="1" dirty="0"/>
                    </a:p>
                  </a:txBody>
                  <a:tcPr marL="68580" marR="68580" marT="34290" marB="34290"/>
                </a:tc>
                <a:tc>
                  <a:txBody>
                    <a:bodyPr/>
                    <a:lstStyle/>
                    <a:p>
                      <a:pPr algn="ctr"/>
                      <a:r>
                        <a:rPr lang="en-US" sz="1000" b="1" dirty="0"/>
                        <a:t>AE/Tox</a:t>
                      </a:r>
                    </a:p>
                  </a:txBody>
                  <a:tcPr marL="68580" marR="68580" marT="34290" marB="34290"/>
                </a:tc>
                <a:tc>
                  <a:txBody>
                    <a:bodyPr/>
                    <a:lstStyle/>
                    <a:p>
                      <a:pPr algn="ctr"/>
                      <a:r>
                        <a:rPr lang="en-US" sz="1000" b="1" dirty="0"/>
                        <a:t>Ref</a:t>
                      </a:r>
                    </a:p>
                  </a:txBody>
                  <a:tcPr marL="68580" marR="68580" marT="34290" marB="34290"/>
                </a:tc>
                <a:extLst>
                  <a:ext uri="{0D108BD9-81ED-4DB2-BD59-A6C34878D82A}">
                    <a16:rowId xmlns:a16="http://schemas.microsoft.com/office/drawing/2014/main" val="903208677"/>
                  </a:ext>
                </a:extLst>
              </a:tr>
              <a:tr h="665062">
                <a:tc>
                  <a:txBody>
                    <a:bodyPr/>
                    <a:lstStyle/>
                    <a:p>
                      <a:pPr algn="ctr"/>
                      <a:r>
                        <a:rPr lang="en-US" sz="1400" b="1" dirty="0"/>
                        <a:t>Zuma-5</a:t>
                      </a:r>
                    </a:p>
                    <a:p>
                      <a:pPr algn="ctr"/>
                      <a:r>
                        <a:rPr lang="en-US" sz="1400" b="1" dirty="0"/>
                        <a:t>Axi-cel</a:t>
                      </a:r>
                    </a:p>
                  </a:txBody>
                  <a:tcPr marL="68580" marR="68580" marT="34290" marB="34290"/>
                </a:tc>
                <a:tc>
                  <a:txBody>
                    <a:bodyPr/>
                    <a:lstStyle/>
                    <a:p>
                      <a:pPr algn="ctr"/>
                      <a:r>
                        <a:rPr lang="en-US" sz="1000" b="1" dirty="0"/>
                        <a:t>127</a:t>
                      </a:r>
                    </a:p>
                  </a:txBody>
                  <a:tcPr marL="68580" marR="68580" marT="34290" marB="34290"/>
                </a:tc>
                <a:tc>
                  <a:txBody>
                    <a:bodyPr/>
                    <a:lstStyle/>
                    <a:p>
                      <a:pPr algn="ctr"/>
                      <a:r>
                        <a:rPr lang="en-US" sz="1000" b="1" dirty="0"/>
                        <a:t>79/94</a:t>
                      </a:r>
                    </a:p>
                  </a:txBody>
                  <a:tcPr marL="68580" marR="68580" marT="34290" marB="34290"/>
                </a:tc>
                <a:tc>
                  <a:txBody>
                    <a:bodyPr/>
                    <a:lstStyle/>
                    <a:p>
                      <a:pPr algn="ctr"/>
                      <a:r>
                        <a:rPr lang="en-US" sz="1000" b="1" dirty="0"/>
                        <a:t>42/40</a:t>
                      </a:r>
                    </a:p>
                  </a:txBody>
                  <a:tcPr marL="68580" marR="68580" marT="34290" marB="34290"/>
                </a:tc>
                <a:tc>
                  <a:txBody>
                    <a:bodyPr/>
                    <a:lstStyle/>
                    <a:p>
                      <a:pPr algn="ctr"/>
                      <a:r>
                        <a:rPr lang="en-US" sz="1100" b="1" dirty="0"/>
                        <a:t>Gr 3 CRS 7%</a:t>
                      </a:r>
                    </a:p>
                    <a:p>
                      <a:pPr algn="ctr"/>
                      <a:r>
                        <a:rPr lang="en-US" sz="1100" b="1" dirty="0"/>
                        <a:t>Gr 3/4 ICANS 19%</a:t>
                      </a:r>
                    </a:p>
                  </a:txBody>
                  <a:tcPr marL="68580" marR="68580" marT="34290" marB="34290"/>
                </a:tc>
                <a:tc>
                  <a:txBody>
                    <a:bodyPr/>
                    <a:lstStyle/>
                    <a:p>
                      <a:pPr algn="ctr"/>
                      <a:r>
                        <a:rPr lang="en-US" sz="900" b="1" dirty="0"/>
                        <a:t>Neelapu et al. Blood.2024</a:t>
                      </a:r>
                    </a:p>
                    <a:p>
                      <a:pPr algn="ctr"/>
                      <a:endParaRPr lang="en-US" sz="900" b="1" dirty="0"/>
                    </a:p>
                    <a:p>
                      <a:pPr algn="ctr"/>
                      <a:r>
                        <a:rPr lang="en-US" sz="900" b="1" dirty="0"/>
                        <a:t>Jacobson et al. Lancet Oncol. 2022</a:t>
                      </a:r>
                    </a:p>
                  </a:txBody>
                  <a:tcPr marL="68580" marR="68580" marT="34290" marB="34290"/>
                </a:tc>
                <a:extLst>
                  <a:ext uri="{0D108BD9-81ED-4DB2-BD59-A6C34878D82A}">
                    <a16:rowId xmlns:a16="http://schemas.microsoft.com/office/drawing/2014/main" val="593910342"/>
                  </a:ext>
                </a:extLst>
              </a:tr>
              <a:tr h="517271">
                <a:tc>
                  <a:txBody>
                    <a:bodyPr/>
                    <a:lstStyle/>
                    <a:p>
                      <a:pPr algn="ctr"/>
                      <a:r>
                        <a:rPr lang="en-US" sz="1400" b="1" dirty="0"/>
                        <a:t>ELARA</a:t>
                      </a:r>
                    </a:p>
                    <a:p>
                      <a:pPr algn="ctr"/>
                      <a:r>
                        <a:rPr lang="en-US" sz="1400" b="1" dirty="0"/>
                        <a:t>Tisa-cel</a:t>
                      </a:r>
                    </a:p>
                  </a:txBody>
                  <a:tcPr marL="68580" marR="68580" marT="34290" marB="34290"/>
                </a:tc>
                <a:tc>
                  <a:txBody>
                    <a:bodyPr/>
                    <a:lstStyle/>
                    <a:p>
                      <a:pPr algn="ctr"/>
                      <a:r>
                        <a:rPr lang="en-US" sz="1000" b="1" dirty="0"/>
                        <a:t>97</a:t>
                      </a:r>
                    </a:p>
                  </a:txBody>
                  <a:tcPr marL="68580" marR="68580" marT="34290" marB="34290"/>
                </a:tc>
                <a:tc>
                  <a:txBody>
                    <a:bodyPr/>
                    <a:lstStyle/>
                    <a:p>
                      <a:pPr algn="ctr"/>
                      <a:r>
                        <a:rPr lang="en-US" sz="1000" b="1" dirty="0"/>
                        <a:t>69/86</a:t>
                      </a:r>
                    </a:p>
                  </a:txBody>
                  <a:tcPr marL="68580" marR="68580" marT="34290" marB="34290"/>
                </a:tc>
                <a:tc>
                  <a:txBody>
                    <a:bodyPr/>
                    <a:lstStyle/>
                    <a:p>
                      <a:pPr algn="ctr"/>
                      <a:r>
                        <a:rPr lang="en-US" sz="1000" b="1" dirty="0"/>
                        <a:t>10/NR</a:t>
                      </a:r>
                    </a:p>
                  </a:txBody>
                  <a:tcPr marL="68580" marR="68580" marT="34290" marB="34290"/>
                </a:tc>
                <a:tc>
                  <a:txBody>
                    <a:bodyPr/>
                    <a:lstStyle/>
                    <a:p>
                      <a:pPr algn="ctr"/>
                      <a:r>
                        <a:rPr lang="en-US" sz="1100" b="1" dirty="0"/>
                        <a:t>Gr 3 CRS 0%</a:t>
                      </a:r>
                    </a:p>
                    <a:p>
                      <a:pPr algn="ctr"/>
                      <a:r>
                        <a:rPr lang="en-US" sz="1100" b="1" dirty="0"/>
                        <a:t>Gr 3 ICANS 4%</a:t>
                      </a:r>
                    </a:p>
                  </a:txBody>
                  <a:tcPr marL="68580" marR="68580" marT="34290" marB="34290"/>
                </a:tc>
                <a:tc>
                  <a:txBody>
                    <a:bodyPr/>
                    <a:lstStyle/>
                    <a:p>
                      <a:pPr algn="ctr"/>
                      <a:r>
                        <a:rPr lang="en-US" sz="900" b="1" dirty="0"/>
                        <a:t>Fowler et al. Nature Medicine Feb. 2022</a:t>
                      </a:r>
                    </a:p>
                  </a:txBody>
                  <a:tcPr marL="68580" marR="68580" marT="34290" marB="34290"/>
                </a:tc>
                <a:extLst>
                  <a:ext uri="{0D108BD9-81ED-4DB2-BD59-A6C34878D82A}">
                    <a16:rowId xmlns:a16="http://schemas.microsoft.com/office/drawing/2014/main" val="3547541162"/>
                  </a:ext>
                </a:extLst>
              </a:tr>
              <a:tr h="468007">
                <a:tc>
                  <a:txBody>
                    <a:bodyPr/>
                    <a:lstStyle/>
                    <a:p>
                      <a:pPr algn="ctr"/>
                      <a:r>
                        <a:rPr lang="en-US" sz="1400" b="1" dirty="0"/>
                        <a:t>Mosunetuzumab</a:t>
                      </a:r>
                    </a:p>
                  </a:txBody>
                  <a:tcPr marL="68580" marR="68580" marT="34290" marB="34290"/>
                </a:tc>
                <a:tc>
                  <a:txBody>
                    <a:bodyPr/>
                    <a:lstStyle/>
                    <a:p>
                      <a:pPr algn="ctr"/>
                      <a:r>
                        <a:rPr lang="en-US" sz="1000" b="1" dirty="0"/>
                        <a:t>90</a:t>
                      </a:r>
                    </a:p>
                  </a:txBody>
                  <a:tcPr marL="68580" marR="68580" marT="34290" marB="34290"/>
                </a:tc>
                <a:tc>
                  <a:txBody>
                    <a:bodyPr/>
                    <a:lstStyle/>
                    <a:p>
                      <a:pPr algn="ctr"/>
                      <a:r>
                        <a:rPr lang="en-US" sz="1000" b="1" dirty="0"/>
                        <a:t>60/78</a:t>
                      </a:r>
                    </a:p>
                  </a:txBody>
                  <a:tcPr marL="68580" marR="68580" marT="34290" marB="34290"/>
                </a:tc>
                <a:tc>
                  <a:txBody>
                    <a:bodyPr/>
                    <a:lstStyle/>
                    <a:p>
                      <a:pPr algn="ctr"/>
                      <a:r>
                        <a:rPr lang="en-US" sz="1000" b="1" dirty="0"/>
                        <a:t>36/24</a:t>
                      </a:r>
                    </a:p>
                  </a:txBody>
                  <a:tcPr marL="68580" marR="68580" marT="34290" marB="34290"/>
                </a:tc>
                <a:tc>
                  <a:txBody>
                    <a:bodyPr/>
                    <a:lstStyle/>
                    <a:p>
                      <a:pPr algn="ctr"/>
                      <a:r>
                        <a:rPr lang="en-US" sz="1100" b="1" dirty="0"/>
                        <a:t>Gr3 CRS 2.2%</a:t>
                      </a:r>
                    </a:p>
                    <a:p>
                      <a:pPr algn="ctr"/>
                      <a:endParaRPr lang="en-US" sz="1000" b="1" dirty="0"/>
                    </a:p>
                  </a:txBody>
                  <a:tcPr marL="68580" marR="68580" marT="34290" marB="34290"/>
                </a:tc>
                <a:tc>
                  <a:txBody>
                    <a:bodyPr/>
                    <a:lstStyle/>
                    <a:p>
                      <a:pPr algn="ctr"/>
                      <a:r>
                        <a:rPr lang="en-US" sz="900" b="1" dirty="0"/>
                        <a:t>ASH 2023 abst. 603. Schuster et al.</a:t>
                      </a:r>
                    </a:p>
                  </a:txBody>
                  <a:tcPr marL="68580" marR="68580" marT="34290" marB="34290"/>
                </a:tc>
                <a:extLst>
                  <a:ext uri="{0D108BD9-81ED-4DB2-BD59-A6C34878D82A}">
                    <a16:rowId xmlns:a16="http://schemas.microsoft.com/office/drawing/2014/main" val="3555596512"/>
                  </a:ext>
                </a:extLst>
              </a:tr>
              <a:tr h="618074">
                <a:tc>
                  <a:txBody>
                    <a:bodyPr/>
                    <a:lstStyle/>
                    <a:p>
                      <a:pPr algn="ctr"/>
                      <a:r>
                        <a:rPr lang="en-US" sz="1400" b="1" dirty="0"/>
                        <a:t>Tazemetostat</a:t>
                      </a:r>
                    </a:p>
                  </a:txBody>
                  <a:tcPr marL="68580" marR="68580" marT="34290" marB="34290"/>
                </a:tc>
                <a:tc>
                  <a:txBody>
                    <a:bodyPr/>
                    <a:lstStyle/>
                    <a:p>
                      <a:pPr algn="ctr"/>
                      <a:r>
                        <a:rPr lang="en-US" sz="1400" b="1" dirty="0"/>
                        <a:t>99</a:t>
                      </a:r>
                      <a:endParaRPr lang="en-US" sz="800" b="1" dirty="0"/>
                    </a:p>
                    <a:p>
                      <a:pPr algn="ctr"/>
                      <a:r>
                        <a:rPr lang="en-US" sz="800" b="1" dirty="0"/>
                        <a:t>45mut</a:t>
                      </a:r>
                    </a:p>
                    <a:p>
                      <a:pPr algn="ctr"/>
                      <a:r>
                        <a:rPr lang="en-US" sz="800" b="1" dirty="0"/>
                        <a:t>54 WT</a:t>
                      </a:r>
                    </a:p>
                  </a:txBody>
                  <a:tcPr marL="68580" marR="68580" marT="34290" marB="34290"/>
                </a:tc>
                <a:tc>
                  <a:txBody>
                    <a:bodyPr/>
                    <a:lstStyle/>
                    <a:p>
                      <a:pPr algn="ctr"/>
                      <a:r>
                        <a:rPr lang="en-US" sz="1100" b="1" dirty="0"/>
                        <a:t>EZH2</a:t>
                      </a:r>
                    </a:p>
                    <a:p>
                      <a:pPr algn="ctr"/>
                      <a:r>
                        <a:rPr lang="en-US" sz="1100" b="1" dirty="0"/>
                        <a:t>Mutated 13/69</a:t>
                      </a:r>
                    </a:p>
                    <a:p>
                      <a:pPr algn="ctr"/>
                      <a:r>
                        <a:rPr lang="en-US" sz="1100" b="1" dirty="0"/>
                        <a:t>WT 9/35</a:t>
                      </a:r>
                    </a:p>
                  </a:txBody>
                  <a:tcPr marL="68580" marR="68580" marT="34290" marB="34290"/>
                </a:tc>
                <a:tc>
                  <a:txBody>
                    <a:bodyPr/>
                    <a:lstStyle/>
                    <a:p>
                      <a:pPr algn="ctr"/>
                      <a:r>
                        <a:rPr lang="en-US" sz="1000" b="1" dirty="0"/>
                        <a:t>36</a:t>
                      </a:r>
                    </a:p>
                    <a:p>
                      <a:pPr algn="ctr"/>
                      <a:r>
                        <a:rPr lang="en-US" sz="1000" b="1" dirty="0"/>
                        <a:t>13.8/11.1</a:t>
                      </a:r>
                    </a:p>
                  </a:txBody>
                  <a:tcPr marL="68580" marR="68580" marT="34290" marB="34290"/>
                </a:tc>
                <a:tc>
                  <a:txBody>
                    <a:bodyPr/>
                    <a:lstStyle/>
                    <a:p>
                      <a:pPr algn="ctr"/>
                      <a:r>
                        <a:rPr lang="en-US" sz="1100" b="1" dirty="0"/>
                        <a:t>Gr 3 cytopenia 3%</a:t>
                      </a:r>
                    </a:p>
                  </a:txBody>
                  <a:tcPr marL="68580" marR="68580" marT="34290" marB="34290"/>
                </a:tc>
                <a:tc>
                  <a:txBody>
                    <a:bodyPr/>
                    <a:lstStyle/>
                    <a:p>
                      <a:pPr algn="ctr"/>
                      <a:r>
                        <a:rPr lang="en-US" sz="900" b="1" dirty="0"/>
                        <a:t>Morschhauser et al. Lancet Oncol. 2020 November</a:t>
                      </a:r>
                    </a:p>
                  </a:txBody>
                  <a:tcPr marL="68580" marR="68580" marT="34290" marB="34290"/>
                </a:tc>
                <a:extLst>
                  <a:ext uri="{0D108BD9-81ED-4DB2-BD59-A6C34878D82A}">
                    <a16:rowId xmlns:a16="http://schemas.microsoft.com/office/drawing/2014/main" val="2275049797"/>
                  </a:ext>
                </a:extLst>
              </a:tr>
              <a:tr h="548640">
                <a:tc>
                  <a:txBody>
                    <a:bodyPr/>
                    <a:lstStyle/>
                    <a:p>
                      <a:pPr algn="ctr"/>
                      <a:r>
                        <a:rPr lang="en-US" sz="1400" b="1" dirty="0"/>
                        <a:t>Zanibrutinib</a:t>
                      </a:r>
                    </a:p>
                  </a:txBody>
                  <a:tcPr marL="68580" marR="68580" marT="34290" marB="34290"/>
                </a:tc>
                <a:tc>
                  <a:txBody>
                    <a:bodyPr/>
                    <a:lstStyle/>
                    <a:p>
                      <a:pPr algn="ctr"/>
                      <a:r>
                        <a:rPr lang="en-US" sz="1000" b="1" dirty="0"/>
                        <a:t>33</a:t>
                      </a:r>
                    </a:p>
                  </a:txBody>
                  <a:tcPr marL="68580" marR="68580" marT="34290" marB="34290"/>
                </a:tc>
                <a:tc>
                  <a:txBody>
                    <a:bodyPr/>
                    <a:lstStyle/>
                    <a:p>
                      <a:pPr algn="ctr"/>
                      <a:r>
                        <a:rPr lang="en-US" sz="1000" b="1" dirty="0"/>
                        <a:t>18.2/36.4</a:t>
                      </a:r>
                    </a:p>
                  </a:txBody>
                  <a:tcPr marL="68580" marR="68580" marT="34290" marB="34290"/>
                </a:tc>
                <a:tc>
                  <a:txBody>
                    <a:bodyPr/>
                    <a:lstStyle/>
                    <a:p>
                      <a:pPr algn="ctr"/>
                      <a:r>
                        <a:rPr lang="en-US" sz="1000" b="1" dirty="0"/>
                        <a:t>34/10.4</a:t>
                      </a:r>
                    </a:p>
                  </a:txBody>
                  <a:tcPr marL="68580" marR="68580" marT="34290" marB="34290"/>
                </a:tc>
                <a:tc>
                  <a:txBody>
                    <a:bodyPr/>
                    <a:lstStyle/>
                    <a:p>
                      <a:pPr algn="ctr"/>
                      <a:r>
                        <a:rPr lang="en-US" sz="1100" b="1" dirty="0"/>
                        <a:t>Gr 3 neutropenia 18.2%</a:t>
                      </a:r>
                    </a:p>
                    <a:p>
                      <a:pPr algn="ctr"/>
                      <a:r>
                        <a:rPr lang="en-US" sz="1100" b="1" dirty="0"/>
                        <a:t>1 pt w/ serious bleeding</a:t>
                      </a:r>
                    </a:p>
                  </a:txBody>
                  <a:tcPr marL="68580" marR="68580" marT="34290" marB="34290"/>
                </a:tc>
                <a:tc>
                  <a:txBody>
                    <a:bodyPr/>
                    <a:lstStyle/>
                    <a:p>
                      <a:pPr algn="ctr"/>
                      <a:r>
                        <a:rPr lang="en-US" sz="900" b="1" dirty="0"/>
                        <a:t>Phillips et al. Blood advances June 2022</a:t>
                      </a:r>
                    </a:p>
                  </a:txBody>
                  <a:tcPr marL="68580" marR="68580" marT="34290" marB="34290"/>
                </a:tc>
                <a:extLst>
                  <a:ext uri="{0D108BD9-81ED-4DB2-BD59-A6C34878D82A}">
                    <a16:rowId xmlns:a16="http://schemas.microsoft.com/office/drawing/2014/main" val="748363439"/>
                  </a:ext>
                </a:extLst>
              </a:tr>
            </a:tbl>
          </a:graphicData>
        </a:graphic>
      </p:graphicFrame>
    </p:spTree>
    <p:extLst>
      <p:ext uri="{BB962C8B-B14F-4D97-AF65-F5344CB8AC3E}">
        <p14:creationId xmlns:p14="http://schemas.microsoft.com/office/powerpoint/2010/main" val="3510806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260E3-FD8E-84D5-AD98-A7FC8A538A76}"/>
              </a:ext>
            </a:extLst>
          </p:cNvPr>
          <p:cNvSpPr>
            <a:spLocks noGrp="1"/>
          </p:cNvSpPr>
          <p:nvPr>
            <p:ph type="title"/>
          </p:nvPr>
        </p:nvSpPr>
        <p:spPr/>
        <p:txBody>
          <a:bodyPr/>
          <a:lstStyle/>
          <a:p>
            <a:r>
              <a:rPr lang="en-US" b="1" dirty="0">
                <a:solidFill>
                  <a:srgbClr val="FFFF00"/>
                </a:solidFill>
              </a:rPr>
              <a:t>Treatment of Relapsed FL</a:t>
            </a:r>
          </a:p>
        </p:txBody>
      </p:sp>
      <p:sp>
        <p:nvSpPr>
          <p:cNvPr id="3" name="Chart Placeholder 2">
            <a:extLst>
              <a:ext uri="{FF2B5EF4-FFF2-40B4-BE49-F238E27FC236}">
                <a16:creationId xmlns:a16="http://schemas.microsoft.com/office/drawing/2014/main" id="{6BA7DDF2-EED9-7A0F-3AE4-319DA2D1C9D6}"/>
              </a:ext>
            </a:extLst>
          </p:cNvPr>
          <p:cNvSpPr>
            <a:spLocks noGrp="1"/>
          </p:cNvSpPr>
          <p:nvPr>
            <p:ph type="chart" idx="1"/>
          </p:nvPr>
        </p:nvSpPr>
        <p:spPr/>
        <p:txBody>
          <a:bodyPr>
            <a:normAutofit fontScale="92500"/>
          </a:bodyPr>
          <a:lstStyle/>
          <a:p>
            <a:r>
              <a:rPr lang="en-US" b="1" dirty="0">
                <a:solidFill>
                  <a:schemeClr val="bg1"/>
                </a:solidFill>
              </a:rPr>
              <a:t>While response rates of CAR-T and Bispecific therapies are higher, not all patients are candidates for this therapy.</a:t>
            </a:r>
          </a:p>
          <a:p>
            <a:pPr lvl="3"/>
            <a:r>
              <a:rPr lang="en-US" b="1" dirty="0">
                <a:solidFill>
                  <a:schemeClr val="bg1"/>
                </a:solidFill>
              </a:rPr>
              <a:t>Due to higher toxicity rates or for logistical reasons.</a:t>
            </a:r>
          </a:p>
          <a:p>
            <a:pPr marL="1028700" lvl="3" indent="0">
              <a:buNone/>
            </a:pPr>
            <a:endParaRPr lang="en-US" b="1" dirty="0">
              <a:solidFill>
                <a:schemeClr val="bg1"/>
              </a:solidFill>
            </a:endParaRPr>
          </a:p>
          <a:p>
            <a:r>
              <a:rPr lang="en-US" b="1" dirty="0">
                <a:solidFill>
                  <a:schemeClr val="bg1"/>
                </a:solidFill>
              </a:rPr>
              <a:t>For these patients Tazemetostat and Zanibrutinib may provide therapeutic opportunities.</a:t>
            </a:r>
          </a:p>
          <a:p>
            <a:endParaRPr lang="en-US" b="1" dirty="0">
              <a:solidFill>
                <a:schemeClr val="bg1"/>
              </a:solidFill>
            </a:endParaRPr>
          </a:p>
          <a:p>
            <a:r>
              <a:rPr lang="en-US" b="1" dirty="0">
                <a:solidFill>
                  <a:schemeClr val="bg1"/>
                </a:solidFill>
              </a:rPr>
              <a:t>Efforts to increase response rates and minimize toxicities has led investigators to evaluate novel combinations with these agents. </a:t>
            </a:r>
          </a:p>
          <a:p>
            <a:pPr marL="342900" lvl="1" indent="0">
              <a:buNone/>
            </a:pPr>
            <a:endParaRPr lang="en-US" dirty="0">
              <a:solidFill>
                <a:schemeClr val="bg1"/>
              </a:solidFill>
            </a:endParaRPr>
          </a:p>
        </p:txBody>
      </p:sp>
    </p:spTree>
    <p:extLst>
      <p:ext uri="{BB962C8B-B14F-4D97-AF65-F5344CB8AC3E}">
        <p14:creationId xmlns:p14="http://schemas.microsoft.com/office/powerpoint/2010/main" val="2635608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EE6904A1-804F-39B6-6BD5-2BC803992DDD}"/>
              </a:ext>
            </a:extLst>
          </p:cNvPr>
          <p:cNvSpPr>
            <a:spLocks noGrp="1"/>
          </p:cNvSpPr>
          <p:nvPr>
            <p:ph type="subTitle" idx="1"/>
          </p:nvPr>
        </p:nvSpPr>
        <p:spPr>
          <a:xfrm>
            <a:off x="597160" y="765110"/>
            <a:ext cx="7165910" cy="2968379"/>
          </a:xfrm>
        </p:spPr>
        <p:txBody>
          <a:bodyPr/>
          <a:lstStyle/>
          <a:p>
            <a:pPr algn="l"/>
            <a:r>
              <a:rPr lang="en-US" sz="1800" dirty="0"/>
              <a:t>Mr. </a:t>
            </a:r>
            <a:r>
              <a:rPr lang="en-US" sz="1800" dirty="0" err="1"/>
              <a:t>Topp</a:t>
            </a:r>
            <a:r>
              <a:rPr lang="en-US" sz="1800" dirty="0"/>
              <a:t> is a 70 y/o M w/ HTN, T2DM and h/o TP53 mutated CLL. Diagnosed w/ WBC 60k in 2016. Observed for 3 years and then developed worsening anemia, thrombocytopenia. Treated with </a:t>
            </a:r>
            <a:r>
              <a:rPr lang="en-US" sz="1800" dirty="0" err="1"/>
              <a:t>venetoclax</a:t>
            </a:r>
            <a:r>
              <a:rPr lang="en-US" sz="1800" dirty="0"/>
              <a:t>/</a:t>
            </a:r>
            <a:r>
              <a:rPr lang="en-US" sz="1800" dirty="0" err="1"/>
              <a:t>obinutuzumab</a:t>
            </a:r>
            <a:r>
              <a:rPr lang="en-US" sz="1800" dirty="0"/>
              <a:t> and had remission that lasted 2.5 years. Upon relapse, treated with </a:t>
            </a:r>
            <a:r>
              <a:rPr lang="en-US" sz="1800" dirty="0" err="1"/>
              <a:t>acalabruitinb</a:t>
            </a:r>
            <a:r>
              <a:rPr lang="en-US" sz="1800" dirty="0"/>
              <a:t>. Counts improved and patient did well for ~18 months but now with worsening B symptoms, </a:t>
            </a:r>
            <a:r>
              <a:rPr lang="en-US" sz="1800" dirty="0" err="1"/>
              <a:t>cytopenias</a:t>
            </a:r>
            <a:r>
              <a:rPr lang="en-US" sz="1800" dirty="0"/>
              <a:t> and hepatosplenomegaly. No evidence of Richter’s transformation. What would you offer him for treatment?</a:t>
            </a:r>
          </a:p>
          <a:p>
            <a:pPr marL="342900" indent="-342900" algn="l">
              <a:buFont typeface="+mj-lt"/>
              <a:buAutoNum type="alphaLcParenR"/>
            </a:pPr>
            <a:r>
              <a:rPr lang="en-US" sz="1800" dirty="0"/>
              <a:t>FCR</a:t>
            </a:r>
          </a:p>
          <a:p>
            <a:pPr marL="342900" indent="-342900" algn="l">
              <a:buFont typeface="+mj-lt"/>
              <a:buAutoNum type="alphaLcParenR"/>
            </a:pPr>
            <a:r>
              <a:rPr lang="en-US" sz="1800" dirty="0"/>
              <a:t>Zanubrutinib</a:t>
            </a:r>
          </a:p>
          <a:p>
            <a:pPr marL="342900" indent="-342900" algn="l">
              <a:buFont typeface="+mj-lt"/>
              <a:buAutoNum type="alphaLcParenR"/>
            </a:pPr>
            <a:r>
              <a:rPr lang="en-US" sz="1800" dirty="0" err="1"/>
              <a:t>Pirtobrutinib</a:t>
            </a:r>
            <a:endParaRPr lang="en-US" sz="1800" dirty="0"/>
          </a:p>
          <a:p>
            <a:pPr marL="342900" indent="-342900" algn="l">
              <a:buFont typeface="+mj-lt"/>
              <a:buAutoNum type="alphaLcParenR"/>
            </a:pPr>
            <a:r>
              <a:rPr lang="en-US" sz="1800" dirty="0"/>
              <a:t>Single agent Rituximab</a:t>
            </a:r>
          </a:p>
        </p:txBody>
      </p:sp>
      <p:sp>
        <p:nvSpPr>
          <p:cNvPr id="5" name="Title 4">
            <a:extLst>
              <a:ext uri="{FF2B5EF4-FFF2-40B4-BE49-F238E27FC236}">
                <a16:creationId xmlns:a16="http://schemas.microsoft.com/office/drawing/2014/main" id="{B46ECEE4-99F4-038D-4B75-D4BF7BB80938}"/>
              </a:ext>
            </a:extLst>
          </p:cNvPr>
          <p:cNvSpPr>
            <a:spLocks noGrp="1"/>
          </p:cNvSpPr>
          <p:nvPr>
            <p:ph type="title"/>
          </p:nvPr>
        </p:nvSpPr>
        <p:spPr/>
        <p:txBody>
          <a:bodyPr/>
          <a:lstStyle/>
          <a:p>
            <a:r>
              <a:rPr lang="en-US" b="1" dirty="0"/>
              <a:t>Our case: Mr. Rock E. </a:t>
            </a:r>
            <a:r>
              <a:rPr lang="en-US" b="1" dirty="0" err="1"/>
              <a:t>Topp</a:t>
            </a:r>
            <a:br>
              <a:rPr lang="en-US" b="1" dirty="0"/>
            </a:br>
            <a:endParaRPr lang="en-US" b="1" dirty="0"/>
          </a:p>
        </p:txBody>
      </p:sp>
    </p:spTree>
    <p:extLst>
      <p:ext uri="{BB962C8B-B14F-4D97-AF65-F5344CB8AC3E}">
        <p14:creationId xmlns:p14="http://schemas.microsoft.com/office/powerpoint/2010/main" val="3979888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EC706-EB4C-FF3E-A7B5-3A82A7BD9799}"/>
              </a:ext>
            </a:extLst>
          </p:cNvPr>
          <p:cNvSpPr>
            <a:spLocks noGrp="1"/>
          </p:cNvSpPr>
          <p:nvPr>
            <p:ph type="title"/>
          </p:nvPr>
        </p:nvSpPr>
        <p:spPr/>
        <p:txBody>
          <a:bodyPr/>
          <a:lstStyle/>
          <a:p>
            <a:r>
              <a:rPr lang="en-US" b="1" dirty="0">
                <a:solidFill>
                  <a:srgbClr val="FFFF00"/>
                </a:solidFill>
              </a:rPr>
              <a:t>EZH2 AND Tazemetostat MOA</a:t>
            </a:r>
          </a:p>
        </p:txBody>
      </p:sp>
      <p:sp>
        <p:nvSpPr>
          <p:cNvPr id="4" name="Content Placeholder 3">
            <a:extLst>
              <a:ext uri="{FF2B5EF4-FFF2-40B4-BE49-F238E27FC236}">
                <a16:creationId xmlns:a16="http://schemas.microsoft.com/office/drawing/2014/main" id="{174869C7-531F-03AD-EE63-21A02E8E7814}"/>
              </a:ext>
            </a:extLst>
          </p:cNvPr>
          <p:cNvSpPr>
            <a:spLocks noGrp="1"/>
          </p:cNvSpPr>
          <p:nvPr>
            <p:ph sz="half" idx="1"/>
          </p:nvPr>
        </p:nvSpPr>
        <p:spPr/>
        <p:txBody>
          <a:bodyPr/>
          <a:lstStyle/>
          <a:p>
            <a:r>
              <a:rPr lang="en-US" b="1" dirty="0">
                <a:solidFill>
                  <a:schemeClr val="bg1"/>
                </a:solidFill>
              </a:rPr>
              <a:t>EZH2 is required for FL growth and survival, regardless of mutation status.</a:t>
            </a:r>
          </a:p>
          <a:p>
            <a:r>
              <a:rPr lang="en-US" b="1" dirty="0">
                <a:solidFill>
                  <a:schemeClr val="bg1"/>
                </a:solidFill>
              </a:rPr>
              <a:t> EZH2 helps to lock developing B cells in a state of uncontrolled growth</a:t>
            </a:r>
          </a:p>
          <a:p>
            <a:r>
              <a:rPr lang="en-US" b="1" dirty="0">
                <a:solidFill>
                  <a:schemeClr val="bg1"/>
                </a:solidFill>
              </a:rPr>
              <a:t>– Inhibition of EZH2 restores expression of genes  involved in differentiation and cell cycle regulation, allowing malignant B cells to undergo apoptosis.</a:t>
            </a:r>
          </a:p>
        </p:txBody>
      </p:sp>
      <p:pic>
        <p:nvPicPr>
          <p:cNvPr id="7" name="Content Placeholder 6">
            <a:extLst>
              <a:ext uri="{FF2B5EF4-FFF2-40B4-BE49-F238E27FC236}">
                <a16:creationId xmlns:a16="http://schemas.microsoft.com/office/drawing/2014/main" id="{2C1766B2-68B4-972E-A86B-C8A34B187EC4}"/>
              </a:ext>
            </a:extLst>
          </p:cNvPr>
          <p:cNvPicPr>
            <a:picLocks noGrp="1" noChangeAspect="1"/>
          </p:cNvPicPr>
          <p:nvPr>
            <p:ph sz="half" idx="2"/>
          </p:nvPr>
        </p:nvPicPr>
        <p:blipFill>
          <a:blip r:embed="rId3"/>
          <a:stretch>
            <a:fillRect/>
          </a:stretch>
        </p:blipFill>
        <p:spPr>
          <a:xfrm>
            <a:off x="4760895" y="1065610"/>
            <a:ext cx="3336131" cy="1771650"/>
          </a:xfrm>
        </p:spPr>
      </p:pic>
      <p:sp>
        <p:nvSpPr>
          <p:cNvPr id="11" name="TextBox 10">
            <a:extLst>
              <a:ext uri="{FF2B5EF4-FFF2-40B4-BE49-F238E27FC236}">
                <a16:creationId xmlns:a16="http://schemas.microsoft.com/office/drawing/2014/main" id="{3065900A-545A-0CC5-8D1A-2EA050E7A51A}"/>
              </a:ext>
            </a:extLst>
          </p:cNvPr>
          <p:cNvSpPr txBox="1"/>
          <p:nvPr/>
        </p:nvSpPr>
        <p:spPr>
          <a:xfrm>
            <a:off x="4648202" y="2997625"/>
            <a:ext cx="4573242" cy="1962076"/>
          </a:xfrm>
          <a:prstGeom prst="rect">
            <a:avLst/>
          </a:prstGeom>
          <a:noFill/>
        </p:spPr>
        <p:txBody>
          <a:bodyPr wrap="square">
            <a:spAutoFit/>
          </a:bodyPr>
          <a:lstStyle/>
          <a:p>
            <a:pPr defTabSz="685800" fontAlgn="auto">
              <a:spcBef>
                <a:spcPts val="0"/>
              </a:spcBef>
              <a:spcAft>
                <a:spcPts val="0"/>
              </a:spcAft>
            </a:pPr>
            <a:r>
              <a:rPr lang="en-US" sz="1800" b="1" dirty="0">
                <a:solidFill>
                  <a:prstClr val="white"/>
                </a:solidFill>
                <a:latin typeface="Calibri"/>
                <a:ea typeface="+mn-ea"/>
                <a:cs typeface="+mn-cs"/>
              </a:rPr>
              <a:t>Tazemetostat is an oral, selective methyltransferase inhibitor of EZH2</a:t>
            </a:r>
          </a:p>
          <a:p>
            <a:pPr defTabSz="685800" fontAlgn="auto">
              <a:spcBef>
                <a:spcPts val="0"/>
              </a:spcBef>
              <a:spcAft>
                <a:spcPts val="0"/>
              </a:spcAft>
            </a:pPr>
            <a:endParaRPr lang="en-US" sz="1800" b="1" dirty="0">
              <a:solidFill>
                <a:prstClr val="white"/>
              </a:solidFill>
              <a:latin typeface="Calibri"/>
              <a:ea typeface="+mn-ea"/>
              <a:cs typeface="+mn-cs"/>
            </a:endParaRPr>
          </a:p>
          <a:p>
            <a:pPr defTabSz="685800" fontAlgn="auto">
              <a:spcBef>
                <a:spcPts val="0"/>
              </a:spcBef>
              <a:spcAft>
                <a:spcPts val="0"/>
              </a:spcAft>
            </a:pPr>
            <a:r>
              <a:rPr lang="en-US" sz="1350" dirty="0">
                <a:solidFill>
                  <a:prstClr val="white"/>
                </a:solidFill>
                <a:latin typeface="Calibri"/>
                <a:ea typeface="+mn-ea"/>
                <a:cs typeface="+mn-cs"/>
              </a:rPr>
              <a:t>– Based on pre-clinical data, it is believed that through the</a:t>
            </a:r>
          </a:p>
          <a:p>
            <a:pPr defTabSz="685800" fontAlgn="auto">
              <a:spcBef>
                <a:spcPts val="0"/>
              </a:spcBef>
              <a:spcAft>
                <a:spcPts val="0"/>
              </a:spcAft>
            </a:pPr>
            <a:r>
              <a:rPr lang="en-US" sz="1350" dirty="0">
                <a:solidFill>
                  <a:prstClr val="white"/>
                </a:solidFill>
                <a:latin typeface="Calibri"/>
                <a:ea typeface="+mn-ea"/>
                <a:cs typeface="+mn-cs"/>
              </a:rPr>
              <a:t>inhibition of EZH2, tazemetostat reprograms cell</a:t>
            </a:r>
          </a:p>
          <a:p>
            <a:pPr defTabSz="685800" fontAlgn="auto">
              <a:spcBef>
                <a:spcPts val="0"/>
              </a:spcBef>
              <a:spcAft>
                <a:spcPts val="0"/>
              </a:spcAft>
            </a:pPr>
            <a:r>
              <a:rPr lang="en-US" sz="1350" dirty="0">
                <a:solidFill>
                  <a:prstClr val="white"/>
                </a:solidFill>
                <a:latin typeface="Calibri"/>
                <a:ea typeface="+mn-ea"/>
                <a:cs typeface="+mn-cs"/>
              </a:rPr>
              <a:t>differentiation, reduces B-cell proliferation, promotes</a:t>
            </a:r>
          </a:p>
          <a:p>
            <a:pPr defTabSz="685800" fontAlgn="auto">
              <a:spcBef>
                <a:spcPts val="0"/>
              </a:spcBef>
              <a:spcAft>
                <a:spcPts val="0"/>
              </a:spcAft>
            </a:pPr>
            <a:r>
              <a:rPr lang="en-US" sz="1350" dirty="0">
                <a:solidFill>
                  <a:prstClr val="white"/>
                </a:solidFill>
                <a:latin typeface="Calibri"/>
                <a:ea typeface="+mn-ea"/>
                <a:cs typeface="+mn-cs"/>
              </a:rPr>
              <a:t>antitumor immunity, and permits the expression of</a:t>
            </a:r>
          </a:p>
          <a:p>
            <a:pPr defTabSz="685800" fontAlgn="auto">
              <a:spcBef>
                <a:spcPts val="0"/>
              </a:spcBef>
              <a:spcAft>
                <a:spcPts val="0"/>
              </a:spcAft>
            </a:pPr>
            <a:r>
              <a:rPr lang="en-US" sz="1350" dirty="0">
                <a:solidFill>
                  <a:prstClr val="white"/>
                </a:solidFill>
                <a:latin typeface="Calibri"/>
                <a:ea typeface="+mn-ea"/>
                <a:cs typeface="+mn-cs"/>
              </a:rPr>
              <a:t>tumor suppressor genes.</a:t>
            </a:r>
          </a:p>
        </p:txBody>
      </p:sp>
      <p:sp>
        <p:nvSpPr>
          <p:cNvPr id="5" name="TextBox 4">
            <a:extLst>
              <a:ext uri="{FF2B5EF4-FFF2-40B4-BE49-F238E27FC236}">
                <a16:creationId xmlns:a16="http://schemas.microsoft.com/office/drawing/2014/main" id="{C4C9367A-1307-EF1D-96D1-280AC0A1E6BF}"/>
              </a:ext>
            </a:extLst>
          </p:cNvPr>
          <p:cNvSpPr txBox="1"/>
          <p:nvPr/>
        </p:nvSpPr>
        <p:spPr>
          <a:xfrm>
            <a:off x="38727" y="4868882"/>
            <a:ext cx="4609475" cy="300082"/>
          </a:xfrm>
          <a:prstGeom prst="rect">
            <a:avLst/>
          </a:prstGeom>
          <a:noFill/>
        </p:spPr>
        <p:txBody>
          <a:bodyPr wrap="square">
            <a:spAutoFit/>
          </a:bodyPr>
          <a:lstStyle/>
          <a:p>
            <a:pPr defTabSz="685800" fontAlgn="auto">
              <a:spcBef>
                <a:spcPts val="0"/>
              </a:spcBef>
              <a:spcAft>
                <a:spcPts val="0"/>
              </a:spcAft>
            </a:pPr>
            <a:r>
              <a:rPr lang="en-US" sz="1350" dirty="0">
                <a:solidFill>
                  <a:prstClr val="white"/>
                </a:solidFill>
                <a:latin typeface="Calibri"/>
                <a:ea typeface="+mn-ea"/>
                <a:cs typeface="+mn-cs"/>
              </a:rPr>
              <a:t>Gulati et al.Leuk Lymphoma. 2019 July 26</a:t>
            </a:r>
          </a:p>
        </p:txBody>
      </p:sp>
    </p:spTree>
    <p:extLst>
      <p:ext uri="{BB962C8B-B14F-4D97-AF65-F5344CB8AC3E}">
        <p14:creationId xmlns:p14="http://schemas.microsoft.com/office/powerpoint/2010/main" val="3753278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148A-E955-E765-B612-87853A9D4CAB}"/>
              </a:ext>
            </a:extLst>
          </p:cNvPr>
          <p:cNvSpPr>
            <a:spLocks noGrp="1"/>
          </p:cNvSpPr>
          <p:nvPr>
            <p:ph type="title"/>
          </p:nvPr>
        </p:nvSpPr>
        <p:spPr/>
        <p:txBody>
          <a:bodyPr/>
          <a:lstStyle/>
          <a:p>
            <a:r>
              <a:rPr lang="en-US" b="1" dirty="0">
                <a:solidFill>
                  <a:srgbClr val="FFFF00"/>
                </a:solidFill>
              </a:rPr>
              <a:t>Tazemetostat Lenalidomide and Rituximab</a:t>
            </a:r>
            <a:br>
              <a:rPr lang="en-US" b="1" dirty="0">
                <a:solidFill>
                  <a:srgbClr val="FFFF00"/>
                </a:solidFill>
              </a:rPr>
            </a:br>
            <a:r>
              <a:rPr lang="en-US" b="1" dirty="0">
                <a:solidFill>
                  <a:srgbClr val="FFFF00"/>
                </a:solidFill>
              </a:rPr>
              <a:t>SIMPLIFY-I</a:t>
            </a:r>
          </a:p>
        </p:txBody>
      </p:sp>
      <p:sp>
        <p:nvSpPr>
          <p:cNvPr id="3" name="Chart Placeholder 2">
            <a:extLst>
              <a:ext uri="{FF2B5EF4-FFF2-40B4-BE49-F238E27FC236}">
                <a16:creationId xmlns:a16="http://schemas.microsoft.com/office/drawing/2014/main" id="{C0A17625-FEE3-2FA4-12BB-E8631AE248D8}"/>
              </a:ext>
            </a:extLst>
          </p:cNvPr>
          <p:cNvSpPr>
            <a:spLocks noGrp="1"/>
          </p:cNvSpPr>
          <p:nvPr>
            <p:ph type="chart" idx="1"/>
          </p:nvPr>
        </p:nvSpPr>
        <p:spPr>
          <a:xfrm>
            <a:off x="457200" y="1475598"/>
            <a:ext cx="8229600" cy="3394472"/>
          </a:xfrm>
        </p:spPr>
        <p:txBody>
          <a:bodyPr>
            <a:normAutofit lnSpcReduction="10000"/>
          </a:bodyPr>
          <a:lstStyle/>
          <a:p>
            <a:r>
              <a:rPr lang="en-US" dirty="0"/>
              <a:t>G</a:t>
            </a:r>
          </a:p>
          <a:p>
            <a:endParaRPr lang="en-US" dirty="0"/>
          </a:p>
          <a:p>
            <a:endParaRPr lang="en-US" dirty="0"/>
          </a:p>
          <a:p>
            <a:endParaRPr lang="en-US" dirty="0"/>
          </a:p>
          <a:p>
            <a:endParaRPr lang="en-US" b="1" dirty="0"/>
          </a:p>
          <a:p>
            <a:r>
              <a:rPr lang="en-US" b="1" dirty="0">
                <a:solidFill>
                  <a:schemeClr val="bg1"/>
                </a:solidFill>
              </a:rPr>
              <a:t>Phase Ib dose escalation study </a:t>
            </a:r>
          </a:p>
          <a:p>
            <a:r>
              <a:rPr lang="en-US" b="1" dirty="0">
                <a:solidFill>
                  <a:schemeClr val="bg1"/>
                </a:solidFill>
              </a:rPr>
              <a:t>Oral regimen after cycle 5 (R weeklyx4 then monthly)</a:t>
            </a:r>
          </a:p>
          <a:p>
            <a:r>
              <a:rPr lang="en-US" b="1" dirty="0">
                <a:solidFill>
                  <a:schemeClr val="bg1"/>
                </a:solidFill>
              </a:rPr>
              <a:t>Excluded prior Lenalidomide or EZH2 inhibitor therapy.</a:t>
            </a:r>
          </a:p>
        </p:txBody>
      </p:sp>
      <p:pic>
        <p:nvPicPr>
          <p:cNvPr id="5" name="Picture 4">
            <a:extLst>
              <a:ext uri="{FF2B5EF4-FFF2-40B4-BE49-F238E27FC236}">
                <a16:creationId xmlns:a16="http://schemas.microsoft.com/office/drawing/2014/main" id="{326044D8-1FE4-70A0-ECE2-29BA7E4F7FB7}"/>
              </a:ext>
            </a:extLst>
          </p:cNvPr>
          <p:cNvPicPr>
            <a:picLocks noChangeAspect="1"/>
          </p:cNvPicPr>
          <p:nvPr/>
        </p:nvPicPr>
        <p:blipFill>
          <a:blip r:embed="rId2"/>
          <a:stretch>
            <a:fillRect/>
          </a:stretch>
        </p:blipFill>
        <p:spPr>
          <a:xfrm>
            <a:off x="104266" y="1198599"/>
            <a:ext cx="8935469" cy="2311340"/>
          </a:xfrm>
          <a:prstGeom prst="rect">
            <a:avLst/>
          </a:prstGeom>
        </p:spPr>
      </p:pic>
      <p:sp>
        <p:nvSpPr>
          <p:cNvPr id="6" name="TextBox 5">
            <a:extLst>
              <a:ext uri="{FF2B5EF4-FFF2-40B4-BE49-F238E27FC236}">
                <a16:creationId xmlns:a16="http://schemas.microsoft.com/office/drawing/2014/main" id="{57D5FCFE-0F85-6681-DF64-1B5C71F1B153}"/>
              </a:ext>
            </a:extLst>
          </p:cNvPr>
          <p:cNvSpPr txBox="1"/>
          <p:nvPr/>
        </p:nvSpPr>
        <p:spPr>
          <a:xfrm>
            <a:off x="6202018" y="4870070"/>
            <a:ext cx="2653748"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white"/>
                </a:solidFill>
                <a:latin typeface="Calibri"/>
                <a:ea typeface="+mn-ea"/>
                <a:cs typeface="+mn-cs"/>
              </a:rPr>
              <a:t>Salles et al ASH 2023 abst  3035 </a:t>
            </a:r>
          </a:p>
        </p:txBody>
      </p:sp>
    </p:spTree>
    <p:extLst>
      <p:ext uri="{BB962C8B-B14F-4D97-AF65-F5344CB8AC3E}">
        <p14:creationId xmlns:p14="http://schemas.microsoft.com/office/powerpoint/2010/main" val="3307296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36FCBC-0ED2-7059-DFE1-CA5165679E1B}"/>
              </a:ext>
            </a:extLst>
          </p:cNvPr>
          <p:cNvSpPr>
            <a:spLocks noGrp="1"/>
          </p:cNvSpPr>
          <p:nvPr>
            <p:ph type="title"/>
          </p:nvPr>
        </p:nvSpPr>
        <p:spPr/>
        <p:txBody>
          <a:bodyPr/>
          <a:lstStyle/>
          <a:p>
            <a:r>
              <a:rPr lang="en-US" b="1" dirty="0">
                <a:solidFill>
                  <a:srgbClr val="FFFF00"/>
                </a:solidFill>
              </a:rPr>
              <a:t>Tazemetostat Lenalidomide and Rituximab</a:t>
            </a:r>
          </a:p>
        </p:txBody>
      </p:sp>
      <p:pic>
        <p:nvPicPr>
          <p:cNvPr id="8" name="Content Placeholder 7">
            <a:extLst>
              <a:ext uri="{FF2B5EF4-FFF2-40B4-BE49-F238E27FC236}">
                <a16:creationId xmlns:a16="http://schemas.microsoft.com/office/drawing/2014/main" id="{D19F506D-63ED-2964-F042-DED3CE6DB92F}"/>
              </a:ext>
            </a:extLst>
          </p:cNvPr>
          <p:cNvPicPr>
            <a:picLocks noGrp="1" noChangeAspect="1"/>
          </p:cNvPicPr>
          <p:nvPr>
            <p:ph sz="half" idx="1"/>
          </p:nvPr>
        </p:nvPicPr>
        <p:blipFill>
          <a:blip r:embed="rId3"/>
          <a:stretch>
            <a:fillRect/>
          </a:stretch>
        </p:blipFill>
        <p:spPr>
          <a:xfrm>
            <a:off x="457200" y="1401234"/>
            <a:ext cx="4038600" cy="2997066"/>
          </a:xfrm>
        </p:spPr>
      </p:pic>
      <p:sp>
        <p:nvSpPr>
          <p:cNvPr id="6" name="Content Placeholder 5">
            <a:extLst>
              <a:ext uri="{FF2B5EF4-FFF2-40B4-BE49-F238E27FC236}">
                <a16:creationId xmlns:a16="http://schemas.microsoft.com/office/drawing/2014/main" id="{46C7BA44-CC64-C4DA-8F2F-E5AE6C0F956B}"/>
              </a:ext>
            </a:extLst>
          </p:cNvPr>
          <p:cNvSpPr>
            <a:spLocks noGrp="1"/>
          </p:cNvSpPr>
          <p:nvPr>
            <p:ph sz="half" idx="2"/>
          </p:nvPr>
        </p:nvSpPr>
        <p:spPr>
          <a:xfrm>
            <a:off x="4572000" y="1401234"/>
            <a:ext cx="4432853" cy="3394472"/>
          </a:xfrm>
        </p:spPr>
        <p:txBody>
          <a:bodyPr/>
          <a:lstStyle/>
          <a:p>
            <a:r>
              <a:rPr lang="en-US" b="1" dirty="0">
                <a:solidFill>
                  <a:srgbClr val="FFFF00"/>
                </a:solidFill>
              </a:rPr>
              <a:t>Treatment was well tolerated </a:t>
            </a:r>
          </a:p>
          <a:p>
            <a:pPr marL="0" indent="0">
              <a:buNone/>
            </a:pPr>
            <a:endParaRPr lang="en-US" b="1" dirty="0">
              <a:solidFill>
                <a:schemeClr val="bg1"/>
              </a:solidFill>
            </a:endParaRPr>
          </a:p>
          <a:p>
            <a:r>
              <a:rPr lang="en-US" b="1" dirty="0">
                <a:solidFill>
                  <a:schemeClr val="bg1"/>
                </a:solidFill>
              </a:rPr>
              <a:t>Grade 3 neutropenia in 41% and thrombocytopenia in 11%</a:t>
            </a:r>
          </a:p>
          <a:p>
            <a:endParaRPr lang="en-US" b="1" dirty="0">
              <a:solidFill>
                <a:schemeClr val="bg1"/>
              </a:solidFill>
            </a:endParaRPr>
          </a:p>
          <a:p>
            <a:r>
              <a:rPr lang="en-US" b="1" dirty="0">
                <a:solidFill>
                  <a:schemeClr val="bg1"/>
                </a:solidFill>
              </a:rPr>
              <a:t>No DLT’s and no new safety signals</a:t>
            </a:r>
          </a:p>
          <a:p>
            <a:endParaRPr lang="en-US" b="1" dirty="0">
              <a:solidFill>
                <a:schemeClr val="bg1"/>
              </a:solidFill>
            </a:endParaRPr>
          </a:p>
          <a:p>
            <a:r>
              <a:rPr lang="en-US" b="1" dirty="0">
                <a:solidFill>
                  <a:schemeClr val="bg1"/>
                </a:solidFill>
              </a:rPr>
              <a:t>RP3D was 800 mg BID for Tazemetostat</a:t>
            </a:r>
          </a:p>
        </p:txBody>
      </p:sp>
      <p:sp>
        <p:nvSpPr>
          <p:cNvPr id="2" name="TextBox 1">
            <a:extLst>
              <a:ext uri="{FF2B5EF4-FFF2-40B4-BE49-F238E27FC236}">
                <a16:creationId xmlns:a16="http://schemas.microsoft.com/office/drawing/2014/main" id="{94F84D44-AC34-18CA-74E9-B71758076912}"/>
              </a:ext>
            </a:extLst>
          </p:cNvPr>
          <p:cNvSpPr txBox="1"/>
          <p:nvPr/>
        </p:nvSpPr>
        <p:spPr>
          <a:xfrm>
            <a:off x="6202018" y="4870070"/>
            <a:ext cx="2653748"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white"/>
                </a:solidFill>
                <a:latin typeface="Calibri"/>
                <a:ea typeface="+mn-ea"/>
                <a:cs typeface="+mn-cs"/>
              </a:rPr>
              <a:t>Salles et al ASH 2023 abst  3035 </a:t>
            </a:r>
          </a:p>
        </p:txBody>
      </p:sp>
    </p:spTree>
    <p:extLst>
      <p:ext uri="{BB962C8B-B14F-4D97-AF65-F5344CB8AC3E}">
        <p14:creationId xmlns:p14="http://schemas.microsoft.com/office/powerpoint/2010/main" val="1184273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3BC262-C5CE-8A0A-BD72-F1DCA1D7DBE9}"/>
              </a:ext>
            </a:extLst>
          </p:cNvPr>
          <p:cNvSpPr>
            <a:spLocks noGrp="1"/>
          </p:cNvSpPr>
          <p:nvPr>
            <p:ph type="title"/>
          </p:nvPr>
        </p:nvSpPr>
        <p:spPr/>
        <p:txBody>
          <a:bodyPr/>
          <a:lstStyle/>
          <a:p>
            <a:r>
              <a:rPr lang="en-US" b="1" dirty="0">
                <a:solidFill>
                  <a:srgbClr val="FFFF00"/>
                </a:solidFill>
              </a:rPr>
              <a:t>Efficacy</a:t>
            </a:r>
          </a:p>
        </p:txBody>
      </p:sp>
      <p:sp>
        <p:nvSpPr>
          <p:cNvPr id="10" name="Content Placeholder 9">
            <a:extLst>
              <a:ext uri="{FF2B5EF4-FFF2-40B4-BE49-F238E27FC236}">
                <a16:creationId xmlns:a16="http://schemas.microsoft.com/office/drawing/2014/main" id="{3C41E721-DDBA-51F4-6DCF-53F0B690F8EB}"/>
              </a:ext>
            </a:extLst>
          </p:cNvPr>
          <p:cNvSpPr>
            <a:spLocks noGrp="1"/>
          </p:cNvSpPr>
          <p:nvPr>
            <p:ph idx="1"/>
          </p:nvPr>
        </p:nvSpPr>
        <p:spPr/>
        <p:txBody>
          <a:bodyPr/>
          <a:lstStyle/>
          <a:p>
            <a:endParaRPr lang="en-US" dirty="0"/>
          </a:p>
          <a:p>
            <a:endParaRPr lang="en-US" dirty="0"/>
          </a:p>
          <a:p>
            <a:endParaRPr lang="en-US" dirty="0"/>
          </a:p>
          <a:p>
            <a:pPr marL="0" indent="0">
              <a:buNone/>
            </a:pPr>
            <a:endParaRPr lang="en-US" dirty="0"/>
          </a:p>
          <a:p>
            <a:r>
              <a:rPr lang="en-US" sz="2700" b="1" dirty="0">
                <a:solidFill>
                  <a:srgbClr val="FFFF00"/>
                </a:solidFill>
              </a:rPr>
              <a:t>91% ORR with 55% CR.  </a:t>
            </a:r>
          </a:p>
          <a:p>
            <a:r>
              <a:rPr lang="en-US" sz="2700" b="1" u="sng" dirty="0">
                <a:solidFill>
                  <a:schemeClr val="bg1"/>
                </a:solidFill>
              </a:rPr>
              <a:t>No</a:t>
            </a:r>
            <a:r>
              <a:rPr lang="en-US" sz="2700" b="1" dirty="0">
                <a:solidFill>
                  <a:schemeClr val="bg1"/>
                </a:solidFill>
              </a:rPr>
              <a:t> difference in MUT or WT EZH2</a:t>
            </a:r>
          </a:p>
          <a:p>
            <a:r>
              <a:rPr lang="en-US" sz="2700" b="1" dirty="0">
                <a:solidFill>
                  <a:schemeClr val="bg1"/>
                </a:solidFill>
              </a:rPr>
              <a:t>Dose dependent PFS with median PFS not reached at 22.5 mos.</a:t>
            </a:r>
          </a:p>
        </p:txBody>
      </p:sp>
      <p:pic>
        <p:nvPicPr>
          <p:cNvPr id="11" name="Content Placeholder 7">
            <a:extLst>
              <a:ext uri="{FF2B5EF4-FFF2-40B4-BE49-F238E27FC236}">
                <a16:creationId xmlns:a16="http://schemas.microsoft.com/office/drawing/2014/main" id="{0521D6AD-1F07-D4B0-C6DE-F20D0CFB4434}"/>
              </a:ext>
            </a:extLst>
          </p:cNvPr>
          <p:cNvPicPr>
            <a:picLocks noChangeAspect="1"/>
          </p:cNvPicPr>
          <p:nvPr/>
        </p:nvPicPr>
        <p:blipFill>
          <a:blip r:embed="rId3"/>
          <a:stretch>
            <a:fillRect/>
          </a:stretch>
        </p:blipFill>
        <p:spPr bwMode="auto">
          <a:xfrm>
            <a:off x="64753" y="1023272"/>
            <a:ext cx="8974316" cy="2003375"/>
          </a:xfrm>
          <a:prstGeom prst="rect">
            <a:avLst/>
          </a:prstGeom>
          <a:noFill/>
          <a:ln w="9525">
            <a:noFill/>
            <a:miter lim="800000"/>
            <a:headEnd/>
            <a:tailEnd/>
          </a:ln>
        </p:spPr>
      </p:pic>
      <p:sp>
        <p:nvSpPr>
          <p:cNvPr id="2" name="TextBox 1">
            <a:extLst>
              <a:ext uri="{FF2B5EF4-FFF2-40B4-BE49-F238E27FC236}">
                <a16:creationId xmlns:a16="http://schemas.microsoft.com/office/drawing/2014/main" id="{B82B6E35-0824-E9A1-1360-F8A3DCCBA755}"/>
              </a:ext>
            </a:extLst>
          </p:cNvPr>
          <p:cNvSpPr txBox="1"/>
          <p:nvPr/>
        </p:nvSpPr>
        <p:spPr>
          <a:xfrm>
            <a:off x="6202018" y="4870070"/>
            <a:ext cx="2653748"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white"/>
                </a:solidFill>
                <a:latin typeface="Calibri"/>
                <a:ea typeface="+mn-ea"/>
                <a:cs typeface="+mn-cs"/>
              </a:rPr>
              <a:t>Salles et al ASH 2023 abst  3035 </a:t>
            </a:r>
          </a:p>
        </p:txBody>
      </p:sp>
    </p:spTree>
    <p:extLst>
      <p:ext uri="{BB962C8B-B14F-4D97-AF65-F5344CB8AC3E}">
        <p14:creationId xmlns:p14="http://schemas.microsoft.com/office/powerpoint/2010/main" val="3365709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05FD7E-56B6-17C8-C686-6C17BDA6E26C}"/>
              </a:ext>
            </a:extLst>
          </p:cNvPr>
          <p:cNvSpPr>
            <a:spLocks noGrp="1"/>
          </p:cNvSpPr>
          <p:nvPr>
            <p:ph type="title"/>
          </p:nvPr>
        </p:nvSpPr>
        <p:spPr/>
        <p:txBody>
          <a:bodyPr/>
          <a:lstStyle/>
          <a:p>
            <a:r>
              <a:rPr lang="en-US" b="1" dirty="0">
                <a:solidFill>
                  <a:srgbClr val="FFFF00"/>
                </a:solidFill>
              </a:rPr>
              <a:t>Zanibrutinib and Obinutuzumab</a:t>
            </a:r>
          </a:p>
        </p:txBody>
      </p:sp>
      <p:sp>
        <p:nvSpPr>
          <p:cNvPr id="7" name="Content Placeholder 6">
            <a:extLst>
              <a:ext uri="{FF2B5EF4-FFF2-40B4-BE49-F238E27FC236}">
                <a16:creationId xmlns:a16="http://schemas.microsoft.com/office/drawing/2014/main" id="{999B73C0-5E6F-2053-F506-B667CF8E783D}"/>
              </a:ext>
            </a:extLst>
          </p:cNvPr>
          <p:cNvSpPr>
            <a:spLocks noGrp="1"/>
          </p:cNvSpPr>
          <p:nvPr>
            <p:ph sz="half" idx="1"/>
          </p:nvPr>
        </p:nvSpPr>
        <p:spPr>
          <a:xfrm>
            <a:off x="129209" y="1065609"/>
            <a:ext cx="4038600" cy="3394472"/>
          </a:xfrm>
        </p:spPr>
        <p:txBody>
          <a:bodyPr/>
          <a:lstStyle/>
          <a:p>
            <a:r>
              <a:rPr lang="en-US" b="1" dirty="0">
                <a:solidFill>
                  <a:schemeClr val="bg1"/>
                </a:solidFill>
              </a:rPr>
              <a:t>Zanibrutinib is a potent BTK inhibitor  designed for improved BTK selectivity.</a:t>
            </a:r>
          </a:p>
          <a:p>
            <a:pPr lvl="1"/>
            <a:r>
              <a:rPr lang="en-US" b="1" dirty="0">
                <a:solidFill>
                  <a:schemeClr val="bg1"/>
                </a:solidFill>
              </a:rPr>
              <a:t>Increased efficacy</a:t>
            </a:r>
          </a:p>
          <a:p>
            <a:pPr lvl="1"/>
            <a:r>
              <a:rPr lang="en-US" b="1" dirty="0">
                <a:solidFill>
                  <a:schemeClr val="bg1"/>
                </a:solidFill>
              </a:rPr>
              <a:t>Reduced off target toxicity</a:t>
            </a:r>
          </a:p>
          <a:p>
            <a:r>
              <a:rPr lang="en-US" b="1" dirty="0">
                <a:solidFill>
                  <a:schemeClr val="bg1"/>
                </a:solidFill>
              </a:rPr>
              <a:t>Phase IB/2 trial evaluating ZO in 36 FL patients with ORR 72%.</a:t>
            </a:r>
          </a:p>
          <a:p>
            <a:r>
              <a:rPr lang="en-US" b="1" dirty="0">
                <a:solidFill>
                  <a:schemeClr val="bg1"/>
                </a:solidFill>
              </a:rPr>
              <a:t>Combining therapy with Obinutuzmab may improve efficacy with non overlapping toxicity in FL.</a:t>
            </a:r>
          </a:p>
        </p:txBody>
      </p:sp>
      <p:pic>
        <p:nvPicPr>
          <p:cNvPr id="14" name="Content Placeholder 13">
            <a:extLst>
              <a:ext uri="{FF2B5EF4-FFF2-40B4-BE49-F238E27FC236}">
                <a16:creationId xmlns:a16="http://schemas.microsoft.com/office/drawing/2014/main" id="{416BDEFB-12DB-44FF-AF8B-65FE5CDA5CD5}"/>
              </a:ext>
            </a:extLst>
          </p:cNvPr>
          <p:cNvPicPr>
            <a:picLocks noGrp="1" noChangeAspect="1"/>
          </p:cNvPicPr>
          <p:nvPr>
            <p:ph sz="half" idx="2"/>
          </p:nvPr>
        </p:nvPicPr>
        <p:blipFill>
          <a:blip r:embed="rId3"/>
          <a:stretch>
            <a:fillRect/>
          </a:stretch>
        </p:blipFill>
        <p:spPr>
          <a:xfrm>
            <a:off x="4036102" y="1308516"/>
            <a:ext cx="4230770" cy="2644669"/>
          </a:xfrm>
        </p:spPr>
      </p:pic>
      <p:pic>
        <p:nvPicPr>
          <p:cNvPr id="16" name="Picture 15">
            <a:extLst>
              <a:ext uri="{FF2B5EF4-FFF2-40B4-BE49-F238E27FC236}">
                <a16:creationId xmlns:a16="http://schemas.microsoft.com/office/drawing/2014/main" id="{12D9E7AC-F83C-88CB-6CFD-B4742FE578B7}"/>
              </a:ext>
            </a:extLst>
          </p:cNvPr>
          <p:cNvPicPr>
            <a:picLocks noChangeAspect="1"/>
          </p:cNvPicPr>
          <p:nvPr/>
        </p:nvPicPr>
        <p:blipFill>
          <a:blip r:embed="rId4"/>
          <a:stretch>
            <a:fillRect/>
          </a:stretch>
        </p:blipFill>
        <p:spPr>
          <a:xfrm>
            <a:off x="8206409" y="1308517"/>
            <a:ext cx="914400" cy="2644668"/>
          </a:xfrm>
          <a:prstGeom prst="rect">
            <a:avLst/>
          </a:prstGeom>
        </p:spPr>
      </p:pic>
      <p:sp>
        <p:nvSpPr>
          <p:cNvPr id="17" name="TextBox 16">
            <a:extLst>
              <a:ext uri="{FF2B5EF4-FFF2-40B4-BE49-F238E27FC236}">
                <a16:creationId xmlns:a16="http://schemas.microsoft.com/office/drawing/2014/main" id="{2D0BE6BD-E760-2232-E0F6-C35950A52F3E}"/>
              </a:ext>
            </a:extLst>
          </p:cNvPr>
          <p:cNvSpPr txBox="1"/>
          <p:nvPr/>
        </p:nvSpPr>
        <p:spPr>
          <a:xfrm>
            <a:off x="4666422" y="4065379"/>
            <a:ext cx="4020378" cy="715581"/>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US" sz="1350" b="1" dirty="0">
                <a:solidFill>
                  <a:prstClr val="white"/>
                </a:solidFill>
                <a:latin typeface="Calibri"/>
                <a:ea typeface="+mn-ea"/>
                <a:cs typeface="+mn-cs"/>
              </a:rPr>
              <a:t>Phase II randomized study  2:1 </a:t>
            </a:r>
          </a:p>
          <a:p>
            <a:pPr marL="214313" indent="-214313" defTabSz="685800" fontAlgn="auto">
              <a:spcBef>
                <a:spcPts val="0"/>
              </a:spcBef>
              <a:spcAft>
                <a:spcPts val="0"/>
              </a:spcAft>
              <a:buFont typeface="Arial" panose="020B0604020202020204" pitchFamily="34" charset="0"/>
              <a:buChar char="•"/>
            </a:pPr>
            <a:r>
              <a:rPr lang="en-US" sz="1350" b="1" dirty="0">
                <a:solidFill>
                  <a:prstClr val="white"/>
                </a:solidFill>
                <a:latin typeface="Calibri"/>
                <a:ea typeface="+mn-ea"/>
                <a:cs typeface="+mn-cs"/>
              </a:rPr>
              <a:t>Median 3 lines prior therapy</a:t>
            </a:r>
          </a:p>
          <a:p>
            <a:pPr marL="214313" indent="-214313" defTabSz="685800" fontAlgn="auto">
              <a:spcBef>
                <a:spcPts val="0"/>
              </a:spcBef>
              <a:spcAft>
                <a:spcPts val="0"/>
              </a:spcAft>
              <a:buFont typeface="Arial" panose="020B0604020202020204" pitchFamily="34" charset="0"/>
              <a:buChar char="•"/>
            </a:pPr>
            <a:r>
              <a:rPr lang="en-US" sz="1350" b="1" dirty="0">
                <a:solidFill>
                  <a:prstClr val="white"/>
                </a:solidFill>
                <a:latin typeface="Calibri"/>
                <a:ea typeface="+mn-ea"/>
                <a:cs typeface="+mn-cs"/>
              </a:rPr>
              <a:t>Median F/u was 20.2 months</a:t>
            </a:r>
          </a:p>
        </p:txBody>
      </p:sp>
      <p:sp>
        <p:nvSpPr>
          <p:cNvPr id="18" name="TextBox 17">
            <a:extLst>
              <a:ext uri="{FF2B5EF4-FFF2-40B4-BE49-F238E27FC236}">
                <a16:creationId xmlns:a16="http://schemas.microsoft.com/office/drawing/2014/main" id="{2EA0CD33-A012-4325-BE60-76F687E10F5A}"/>
              </a:ext>
            </a:extLst>
          </p:cNvPr>
          <p:cNvSpPr txBox="1"/>
          <p:nvPr/>
        </p:nvSpPr>
        <p:spPr>
          <a:xfrm>
            <a:off x="6433103" y="4870070"/>
            <a:ext cx="2773017" cy="253916"/>
          </a:xfrm>
          <a:prstGeom prst="rect">
            <a:avLst/>
          </a:prstGeom>
          <a:noFill/>
        </p:spPr>
        <p:txBody>
          <a:bodyPr wrap="square" rtlCol="0">
            <a:spAutoFit/>
          </a:bodyPr>
          <a:lstStyle/>
          <a:p>
            <a:pPr defTabSz="685800" fontAlgn="auto">
              <a:spcBef>
                <a:spcPts val="0"/>
              </a:spcBef>
              <a:spcAft>
                <a:spcPts val="0"/>
              </a:spcAft>
            </a:pPr>
            <a:r>
              <a:rPr lang="en-US" sz="1050" dirty="0">
                <a:solidFill>
                  <a:prstClr val="white"/>
                </a:solidFill>
                <a:latin typeface="Calibri"/>
                <a:ea typeface="+mn-ea"/>
                <a:cs typeface="+mn-cs"/>
              </a:rPr>
              <a:t>Zinzani et al. JCO July 2023</a:t>
            </a:r>
          </a:p>
        </p:txBody>
      </p:sp>
    </p:spTree>
    <p:extLst>
      <p:ext uri="{BB962C8B-B14F-4D97-AF65-F5344CB8AC3E}">
        <p14:creationId xmlns:p14="http://schemas.microsoft.com/office/powerpoint/2010/main" val="1846102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91017-AFF4-6E26-43F7-E85B3B7B7B28}"/>
              </a:ext>
            </a:extLst>
          </p:cNvPr>
          <p:cNvSpPr>
            <a:spLocks noGrp="1"/>
          </p:cNvSpPr>
          <p:nvPr>
            <p:ph type="title"/>
          </p:nvPr>
        </p:nvSpPr>
        <p:spPr/>
        <p:txBody>
          <a:bodyPr/>
          <a:lstStyle/>
          <a:p>
            <a:r>
              <a:rPr lang="en-US" b="1" dirty="0">
                <a:solidFill>
                  <a:srgbClr val="FFFF00"/>
                </a:solidFill>
              </a:rPr>
              <a:t>Zanibrutinib and Obinutuzumab</a:t>
            </a:r>
          </a:p>
        </p:txBody>
      </p:sp>
      <p:pic>
        <p:nvPicPr>
          <p:cNvPr id="8" name="Content Placeholder 7">
            <a:extLst>
              <a:ext uri="{FF2B5EF4-FFF2-40B4-BE49-F238E27FC236}">
                <a16:creationId xmlns:a16="http://schemas.microsoft.com/office/drawing/2014/main" id="{47FA3535-BCCE-8BCD-1684-711B2E8648FD}"/>
              </a:ext>
            </a:extLst>
          </p:cNvPr>
          <p:cNvPicPr>
            <a:picLocks noGrp="1" noChangeAspect="1"/>
          </p:cNvPicPr>
          <p:nvPr>
            <p:ph idx="1"/>
          </p:nvPr>
        </p:nvPicPr>
        <p:blipFill>
          <a:blip r:embed="rId2"/>
          <a:stretch>
            <a:fillRect/>
          </a:stretch>
        </p:blipFill>
        <p:spPr>
          <a:xfrm>
            <a:off x="248479" y="1065609"/>
            <a:ext cx="8647043" cy="2349029"/>
          </a:xfrm>
        </p:spPr>
      </p:pic>
      <p:sp>
        <p:nvSpPr>
          <p:cNvPr id="9" name="TextBox 8">
            <a:extLst>
              <a:ext uri="{FF2B5EF4-FFF2-40B4-BE49-F238E27FC236}">
                <a16:creationId xmlns:a16="http://schemas.microsoft.com/office/drawing/2014/main" id="{315CE4C9-769C-979A-6CDB-B489A3D1D969}"/>
              </a:ext>
            </a:extLst>
          </p:cNvPr>
          <p:cNvSpPr txBox="1"/>
          <p:nvPr/>
        </p:nvSpPr>
        <p:spPr>
          <a:xfrm>
            <a:off x="248478" y="3414638"/>
            <a:ext cx="8793646" cy="1754326"/>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US" sz="2700" b="1" dirty="0">
                <a:solidFill>
                  <a:srgbClr val="FFFF00"/>
                </a:solidFill>
                <a:latin typeface="Calibri"/>
                <a:ea typeface="+mn-ea"/>
                <a:cs typeface="+mn-cs"/>
              </a:rPr>
              <a:t>ORR 68% vs 46% with CR rate 37.2 vs 19.4%</a:t>
            </a:r>
          </a:p>
          <a:p>
            <a:pPr marL="557213" lvl="1" indent="-214313" defTabSz="685800" fontAlgn="auto">
              <a:spcBef>
                <a:spcPts val="0"/>
              </a:spcBef>
              <a:spcAft>
                <a:spcPts val="0"/>
              </a:spcAft>
              <a:buFont typeface="Arial" panose="020B0604020202020204" pitchFamily="34" charset="0"/>
              <a:buChar char="•"/>
            </a:pPr>
            <a:r>
              <a:rPr lang="en-US" sz="2700" b="1" dirty="0">
                <a:solidFill>
                  <a:srgbClr val="FFFF00"/>
                </a:solidFill>
                <a:latin typeface="Calibri"/>
                <a:ea typeface="+mn-ea"/>
                <a:cs typeface="+mn-cs"/>
              </a:rPr>
              <a:t>P val 0.0017                            P val 0.0083   </a:t>
            </a:r>
          </a:p>
          <a:p>
            <a:pPr marL="214313" indent="-214313" defTabSz="685800" fontAlgn="auto">
              <a:spcBef>
                <a:spcPts val="0"/>
              </a:spcBef>
              <a:spcAft>
                <a:spcPts val="0"/>
              </a:spcAft>
              <a:buFont typeface="Arial" panose="020B0604020202020204" pitchFamily="34" charset="0"/>
              <a:buChar char="•"/>
            </a:pPr>
            <a:r>
              <a:rPr lang="en-US" sz="2700" b="1" dirty="0">
                <a:solidFill>
                  <a:srgbClr val="FFFF00"/>
                </a:solidFill>
                <a:latin typeface="Calibri"/>
                <a:ea typeface="+mn-ea"/>
                <a:cs typeface="+mn-cs"/>
              </a:rPr>
              <a:t>Subgroup analysis identifies no discrepant subtypes or populations.</a:t>
            </a:r>
          </a:p>
        </p:txBody>
      </p:sp>
    </p:spTree>
    <p:extLst>
      <p:ext uri="{BB962C8B-B14F-4D97-AF65-F5344CB8AC3E}">
        <p14:creationId xmlns:p14="http://schemas.microsoft.com/office/powerpoint/2010/main" val="1624356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BA308-7E3F-9CD9-CF11-4713BCE0C942}"/>
              </a:ext>
            </a:extLst>
          </p:cNvPr>
          <p:cNvSpPr>
            <a:spLocks noGrp="1"/>
          </p:cNvSpPr>
          <p:nvPr>
            <p:ph type="title"/>
          </p:nvPr>
        </p:nvSpPr>
        <p:spPr/>
        <p:txBody>
          <a:bodyPr/>
          <a:lstStyle/>
          <a:p>
            <a:r>
              <a:rPr lang="en-US" b="1" dirty="0">
                <a:solidFill>
                  <a:srgbClr val="FFFF00"/>
                </a:solidFill>
              </a:rPr>
              <a:t>Zanibrutinib and Obinutuzumab</a:t>
            </a:r>
            <a:endParaRPr lang="en-US" dirty="0"/>
          </a:p>
        </p:txBody>
      </p:sp>
      <p:sp>
        <p:nvSpPr>
          <p:cNvPr id="5" name="Content Placeholder 4">
            <a:extLst>
              <a:ext uri="{FF2B5EF4-FFF2-40B4-BE49-F238E27FC236}">
                <a16:creationId xmlns:a16="http://schemas.microsoft.com/office/drawing/2014/main" id="{A21FF295-8408-854B-30BC-026F81D2B3BB}"/>
              </a:ext>
            </a:extLst>
          </p:cNvPr>
          <p:cNvSpPr>
            <a:spLocks noGrp="1"/>
          </p:cNvSpPr>
          <p:nvPr>
            <p:ph sz="half" idx="1"/>
          </p:nvPr>
        </p:nvSpPr>
        <p:spPr/>
        <p:txBody>
          <a:bodyPr/>
          <a:lstStyle/>
          <a:p>
            <a:r>
              <a:rPr lang="en-US" sz="2400" b="1" dirty="0">
                <a:solidFill>
                  <a:schemeClr val="bg1"/>
                </a:solidFill>
              </a:rPr>
              <a:t>Median PFS ZO 28mos vs 10.4 mos. Obinutuzumab.</a:t>
            </a:r>
          </a:p>
          <a:p>
            <a:endParaRPr lang="en-US" sz="2400" b="1" dirty="0">
              <a:solidFill>
                <a:schemeClr val="bg1"/>
              </a:solidFill>
            </a:endParaRPr>
          </a:p>
          <a:p>
            <a:r>
              <a:rPr lang="en-US" sz="2400" b="1" dirty="0">
                <a:solidFill>
                  <a:schemeClr val="bg1"/>
                </a:solidFill>
              </a:rPr>
              <a:t>Patients who crossed over had median PFS of 7.6 mos.</a:t>
            </a:r>
          </a:p>
          <a:p>
            <a:endParaRPr lang="en-US" sz="2400" b="1" dirty="0">
              <a:solidFill>
                <a:schemeClr val="bg1"/>
              </a:solidFill>
            </a:endParaRPr>
          </a:p>
          <a:p>
            <a:r>
              <a:rPr lang="en-US" sz="2400" b="1" dirty="0">
                <a:solidFill>
                  <a:schemeClr val="bg1"/>
                </a:solidFill>
              </a:rPr>
              <a:t>OS at 24 mos. 77% vs 71% NSS</a:t>
            </a:r>
          </a:p>
        </p:txBody>
      </p:sp>
      <p:pic>
        <p:nvPicPr>
          <p:cNvPr id="7" name="Content Placeholder 6" descr="A picture containing text, diagram, line, parallel">
            <a:extLst>
              <a:ext uri="{FF2B5EF4-FFF2-40B4-BE49-F238E27FC236}">
                <a16:creationId xmlns:a16="http://schemas.microsoft.com/office/drawing/2014/main" id="{55278ECF-5C4D-561D-BEB6-710D71A79B15}"/>
              </a:ext>
            </a:extLst>
          </p:cNvPr>
          <p:cNvPicPr>
            <a:picLocks noGrp="1" noChangeAspect="1"/>
          </p:cNvPicPr>
          <p:nvPr>
            <p:ph sz="half" idx="2"/>
          </p:nvPr>
        </p:nvPicPr>
        <p:blipFill rotWithShape="1">
          <a:blip r:embed="rId2"/>
          <a:srcRect l="52660" t="4544" r="696" b="53199"/>
          <a:stretch/>
        </p:blipFill>
        <p:spPr>
          <a:xfrm>
            <a:off x="4495800" y="1202533"/>
            <a:ext cx="4554512" cy="3271602"/>
          </a:xfrm>
          <a:prstGeom prst="rect">
            <a:avLst/>
          </a:prstGeom>
        </p:spPr>
      </p:pic>
    </p:spTree>
    <p:extLst>
      <p:ext uri="{BB962C8B-B14F-4D97-AF65-F5344CB8AC3E}">
        <p14:creationId xmlns:p14="http://schemas.microsoft.com/office/powerpoint/2010/main" val="3647633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6045-4DE1-DF6B-1D38-90FBD335E457}"/>
              </a:ext>
            </a:extLst>
          </p:cNvPr>
          <p:cNvSpPr>
            <a:spLocks noGrp="1"/>
          </p:cNvSpPr>
          <p:nvPr>
            <p:ph type="title"/>
          </p:nvPr>
        </p:nvSpPr>
        <p:spPr/>
        <p:txBody>
          <a:bodyPr/>
          <a:lstStyle/>
          <a:p>
            <a:r>
              <a:rPr lang="en-US" b="1" dirty="0">
                <a:solidFill>
                  <a:srgbClr val="FFFF00"/>
                </a:solidFill>
              </a:rPr>
              <a:t>Zanibrutinib and Obinutuzumab</a:t>
            </a:r>
            <a:endParaRPr lang="en-US" dirty="0"/>
          </a:p>
        </p:txBody>
      </p:sp>
      <p:sp>
        <p:nvSpPr>
          <p:cNvPr id="3" name="Content Placeholder 2">
            <a:extLst>
              <a:ext uri="{FF2B5EF4-FFF2-40B4-BE49-F238E27FC236}">
                <a16:creationId xmlns:a16="http://schemas.microsoft.com/office/drawing/2014/main" id="{815095D0-882E-E3F4-8269-DDF60AE0F5E5}"/>
              </a:ext>
            </a:extLst>
          </p:cNvPr>
          <p:cNvSpPr>
            <a:spLocks noGrp="1"/>
          </p:cNvSpPr>
          <p:nvPr>
            <p:ph sz="half" idx="1"/>
          </p:nvPr>
        </p:nvSpPr>
        <p:spPr/>
        <p:txBody>
          <a:bodyPr/>
          <a:lstStyle/>
          <a:p>
            <a:r>
              <a:rPr lang="en-US" sz="2700" b="1" dirty="0">
                <a:solidFill>
                  <a:srgbClr val="FFFF00"/>
                </a:solidFill>
              </a:rPr>
              <a:t>Overall treatment was well tolerated.</a:t>
            </a:r>
          </a:p>
          <a:p>
            <a:pPr lvl="1"/>
            <a:r>
              <a:rPr lang="en-US" sz="2100" b="1" dirty="0">
                <a:solidFill>
                  <a:schemeClr val="bg1"/>
                </a:solidFill>
              </a:rPr>
              <a:t>Grade 3/4 neutropenia similar 24 vs 23 %</a:t>
            </a:r>
          </a:p>
          <a:p>
            <a:pPr marL="342900" lvl="1" indent="0">
              <a:buNone/>
            </a:pPr>
            <a:endParaRPr lang="en-US" sz="2100" b="1" dirty="0">
              <a:solidFill>
                <a:schemeClr val="bg1"/>
              </a:solidFill>
            </a:endParaRPr>
          </a:p>
          <a:p>
            <a:pPr lvl="1"/>
            <a:r>
              <a:rPr lang="en-US" sz="2100" b="1" dirty="0">
                <a:solidFill>
                  <a:schemeClr val="bg1"/>
                </a:solidFill>
              </a:rPr>
              <a:t>20 vs 21% of patients received GCSF.</a:t>
            </a:r>
          </a:p>
          <a:p>
            <a:pPr marL="342900" lvl="1" indent="0">
              <a:buNone/>
            </a:pPr>
            <a:endParaRPr lang="en-US" sz="2100" b="1" dirty="0">
              <a:solidFill>
                <a:schemeClr val="bg1"/>
              </a:solidFill>
            </a:endParaRPr>
          </a:p>
          <a:p>
            <a:pPr lvl="1"/>
            <a:r>
              <a:rPr lang="en-US" sz="2100" b="1" dirty="0">
                <a:solidFill>
                  <a:schemeClr val="bg1"/>
                </a:solidFill>
              </a:rPr>
              <a:t>IRR higher in Obin arm 10 vs 3%</a:t>
            </a:r>
          </a:p>
        </p:txBody>
      </p:sp>
      <p:pic>
        <p:nvPicPr>
          <p:cNvPr id="6" name="Content Placeholder 5">
            <a:extLst>
              <a:ext uri="{FF2B5EF4-FFF2-40B4-BE49-F238E27FC236}">
                <a16:creationId xmlns:a16="http://schemas.microsoft.com/office/drawing/2014/main" id="{1DB81D46-2CCB-EE64-5D8B-C70B6A33B332}"/>
              </a:ext>
            </a:extLst>
          </p:cNvPr>
          <p:cNvPicPr>
            <a:picLocks noGrp="1" noChangeAspect="1"/>
          </p:cNvPicPr>
          <p:nvPr>
            <p:ph sz="half" idx="2"/>
          </p:nvPr>
        </p:nvPicPr>
        <p:blipFill>
          <a:blip r:embed="rId3"/>
          <a:stretch>
            <a:fillRect/>
          </a:stretch>
        </p:blipFill>
        <p:spPr>
          <a:xfrm>
            <a:off x="4730198" y="1307165"/>
            <a:ext cx="4304471" cy="2944195"/>
          </a:xfrm>
        </p:spPr>
      </p:pic>
    </p:spTree>
    <p:extLst>
      <p:ext uri="{BB962C8B-B14F-4D97-AF65-F5344CB8AC3E}">
        <p14:creationId xmlns:p14="http://schemas.microsoft.com/office/powerpoint/2010/main" val="1581678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3EC264-86B5-3822-36BD-7801C142BDA6}"/>
              </a:ext>
            </a:extLst>
          </p:cNvPr>
          <p:cNvSpPr>
            <a:spLocks noGrp="1"/>
          </p:cNvSpPr>
          <p:nvPr>
            <p:ph type="title"/>
          </p:nvPr>
        </p:nvSpPr>
        <p:spPr/>
        <p:txBody>
          <a:bodyPr/>
          <a:lstStyle/>
          <a:p>
            <a:r>
              <a:rPr lang="en-US" b="1" dirty="0">
                <a:solidFill>
                  <a:srgbClr val="FFFF00"/>
                </a:solidFill>
              </a:rPr>
              <a:t>Conclusions </a:t>
            </a:r>
          </a:p>
        </p:txBody>
      </p:sp>
      <p:sp>
        <p:nvSpPr>
          <p:cNvPr id="6" name="Content Placeholder 5">
            <a:extLst>
              <a:ext uri="{FF2B5EF4-FFF2-40B4-BE49-F238E27FC236}">
                <a16:creationId xmlns:a16="http://schemas.microsoft.com/office/drawing/2014/main" id="{0355A36E-7F13-B32A-BED7-193BF7EEA2AF}"/>
              </a:ext>
            </a:extLst>
          </p:cNvPr>
          <p:cNvSpPr>
            <a:spLocks noGrp="1"/>
          </p:cNvSpPr>
          <p:nvPr>
            <p:ph idx="1"/>
          </p:nvPr>
        </p:nvSpPr>
        <p:spPr/>
        <p:txBody>
          <a:bodyPr/>
          <a:lstStyle/>
          <a:p>
            <a:r>
              <a:rPr lang="en-US" b="1" dirty="0">
                <a:solidFill>
                  <a:schemeClr val="bg1"/>
                </a:solidFill>
              </a:rPr>
              <a:t>Our understanding of the biology and natural history of FL have resulted in significant improvements in outcomes for patients.</a:t>
            </a:r>
          </a:p>
          <a:p>
            <a:pPr marL="0" indent="0">
              <a:buNone/>
            </a:pPr>
            <a:endParaRPr lang="en-US" b="1" dirty="0">
              <a:solidFill>
                <a:schemeClr val="bg1"/>
              </a:solidFill>
            </a:endParaRPr>
          </a:p>
          <a:p>
            <a:r>
              <a:rPr lang="en-US" b="1" dirty="0">
                <a:solidFill>
                  <a:schemeClr val="bg1"/>
                </a:solidFill>
              </a:rPr>
              <a:t>Moreover, advances in drug development have improved PFS and OS in this disease.  This is</a:t>
            </a:r>
            <a:r>
              <a:rPr lang="en-US" b="1" i="1" u="sng" dirty="0">
                <a:solidFill>
                  <a:schemeClr val="bg1"/>
                </a:solidFill>
              </a:rPr>
              <a:t> particularly </a:t>
            </a:r>
            <a:r>
              <a:rPr lang="en-US" b="1" dirty="0">
                <a:solidFill>
                  <a:schemeClr val="bg1"/>
                </a:solidFill>
              </a:rPr>
              <a:t>true within the last </a:t>
            </a:r>
            <a:r>
              <a:rPr lang="en-US" b="1">
                <a:solidFill>
                  <a:schemeClr val="bg1"/>
                </a:solidFill>
              </a:rPr>
              <a:t>decade due </a:t>
            </a:r>
            <a:r>
              <a:rPr lang="en-US" b="1" dirty="0">
                <a:solidFill>
                  <a:schemeClr val="bg1"/>
                </a:solidFill>
              </a:rPr>
              <a:t>to the development of several novel agents with unique MOA.</a:t>
            </a:r>
          </a:p>
        </p:txBody>
      </p:sp>
    </p:spTree>
    <p:extLst>
      <p:ext uri="{BB962C8B-B14F-4D97-AF65-F5344CB8AC3E}">
        <p14:creationId xmlns:p14="http://schemas.microsoft.com/office/powerpoint/2010/main" val="848406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FF4B-D34B-2F48-1143-AE055B0C9144}"/>
              </a:ext>
            </a:extLst>
          </p:cNvPr>
          <p:cNvSpPr>
            <a:spLocks noGrp="1"/>
          </p:cNvSpPr>
          <p:nvPr>
            <p:ph type="title"/>
          </p:nvPr>
        </p:nvSpPr>
        <p:spPr/>
        <p:txBody>
          <a:bodyPr/>
          <a:lstStyle/>
          <a:p>
            <a:r>
              <a:rPr lang="en-US" b="1" dirty="0">
                <a:solidFill>
                  <a:srgbClr val="FFFF00"/>
                </a:solidFill>
              </a:rPr>
              <a:t>Conclusions</a:t>
            </a:r>
            <a:r>
              <a:rPr lang="en-US" dirty="0">
                <a:solidFill>
                  <a:srgbClr val="FFFF00"/>
                </a:solidFill>
              </a:rPr>
              <a:t> </a:t>
            </a:r>
          </a:p>
        </p:txBody>
      </p:sp>
      <p:sp>
        <p:nvSpPr>
          <p:cNvPr id="3" name="Content Placeholder 2">
            <a:extLst>
              <a:ext uri="{FF2B5EF4-FFF2-40B4-BE49-F238E27FC236}">
                <a16:creationId xmlns:a16="http://schemas.microsoft.com/office/drawing/2014/main" id="{05EE06AE-82C0-79A1-50B6-49C4DB72DBAC}"/>
              </a:ext>
            </a:extLst>
          </p:cNvPr>
          <p:cNvSpPr>
            <a:spLocks noGrp="1"/>
          </p:cNvSpPr>
          <p:nvPr>
            <p:ph idx="1"/>
          </p:nvPr>
        </p:nvSpPr>
        <p:spPr/>
        <p:txBody>
          <a:bodyPr/>
          <a:lstStyle/>
          <a:p>
            <a:r>
              <a:rPr lang="en-US" b="1" dirty="0">
                <a:solidFill>
                  <a:schemeClr val="bg1"/>
                </a:solidFill>
              </a:rPr>
              <a:t>Despite this watchful waiting remains the optimal and least toxic strategy for asymptomatic patients.  </a:t>
            </a:r>
          </a:p>
          <a:p>
            <a:r>
              <a:rPr lang="en-US" b="1" dirty="0">
                <a:solidFill>
                  <a:schemeClr val="bg1"/>
                </a:solidFill>
              </a:rPr>
              <a:t>The development of several novel agents could and perhaps should provide clinicians the opportunity to strategically sequence therapies to improve outcomes further.</a:t>
            </a:r>
          </a:p>
          <a:p>
            <a:pPr lvl="1"/>
            <a:r>
              <a:rPr lang="en-US" b="1" u="sng" dirty="0">
                <a:solidFill>
                  <a:srgbClr val="FFFF00"/>
                </a:solidFill>
              </a:rPr>
              <a:t>The optimal sequence and duration is however remains unclear!?</a:t>
            </a:r>
          </a:p>
          <a:p>
            <a:r>
              <a:rPr lang="en-US" b="1" dirty="0">
                <a:solidFill>
                  <a:schemeClr val="bg1"/>
                </a:solidFill>
              </a:rPr>
              <a:t>Considerations of patient goals for treatment, comorbidities/therapeutic toxicities and cost may all play a role in decision making. </a:t>
            </a:r>
          </a:p>
        </p:txBody>
      </p:sp>
    </p:spTree>
    <p:extLst>
      <p:ext uri="{BB962C8B-B14F-4D97-AF65-F5344CB8AC3E}">
        <p14:creationId xmlns:p14="http://schemas.microsoft.com/office/powerpoint/2010/main" val="3341370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patient's flowchart&#10;&#10;Description automatically generated">
            <a:extLst>
              <a:ext uri="{FF2B5EF4-FFF2-40B4-BE49-F238E27FC236}">
                <a16:creationId xmlns:a16="http://schemas.microsoft.com/office/drawing/2014/main" id="{12053523-9254-6BC5-775E-83EC76882C8C}"/>
              </a:ext>
            </a:extLst>
          </p:cNvPr>
          <p:cNvPicPr>
            <a:picLocks noGrp="1" noChangeAspect="1"/>
          </p:cNvPicPr>
          <p:nvPr>
            <p:ph sz="half" idx="1"/>
          </p:nvPr>
        </p:nvPicPr>
        <p:blipFill>
          <a:blip r:embed="rId2"/>
          <a:stretch>
            <a:fillRect/>
          </a:stretch>
        </p:blipFill>
        <p:spPr>
          <a:xfrm>
            <a:off x="420414" y="822961"/>
            <a:ext cx="7998372" cy="3486280"/>
          </a:xfrm>
        </p:spPr>
      </p:pic>
      <p:sp>
        <p:nvSpPr>
          <p:cNvPr id="4" name="Title 3">
            <a:extLst>
              <a:ext uri="{FF2B5EF4-FFF2-40B4-BE49-F238E27FC236}">
                <a16:creationId xmlns:a16="http://schemas.microsoft.com/office/drawing/2014/main" id="{BD91F4B9-66F3-8FB4-3E44-6470771DFEAF}"/>
              </a:ext>
            </a:extLst>
          </p:cNvPr>
          <p:cNvSpPr>
            <a:spLocks noGrp="1"/>
          </p:cNvSpPr>
          <p:nvPr>
            <p:ph type="title"/>
          </p:nvPr>
        </p:nvSpPr>
        <p:spPr/>
        <p:txBody>
          <a:bodyPr/>
          <a:lstStyle/>
          <a:p>
            <a:r>
              <a:rPr lang="en-US" b="1" dirty="0"/>
              <a:t>Overview of CLL/SLL treatment</a:t>
            </a:r>
          </a:p>
        </p:txBody>
      </p:sp>
    </p:spTree>
    <p:extLst>
      <p:ext uri="{BB962C8B-B14F-4D97-AF65-F5344CB8AC3E}">
        <p14:creationId xmlns:p14="http://schemas.microsoft.com/office/powerpoint/2010/main" val="2391046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8D58C-C39A-ABFA-0859-76F42B4B81AC}"/>
              </a:ext>
            </a:extLst>
          </p:cNvPr>
          <p:cNvSpPr>
            <a:spLocks noGrp="1"/>
          </p:cNvSpPr>
          <p:nvPr>
            <p:ph type="title"/>
          </p:nvPr>
        </p:nvSpPr>
        <p:spPr/>
        <p:txBody>
          <a:bodyPr/>
          <a:lstStyle/>
          <a:p>
            <a:r>
              <a:rPr lang="en-US" b="1" dirty="0">
                <a:solidFill>
                  <a:srgbClr val="FFFF00"/>
                </a:solidFill>
              </a:rPr>
              <a:t>Conclusions </a:t>
            </a:r>
          </a:p>
        </p:txBody>
      </p:sp>
      <p:sp>
        <p:nvSpPr>
          <p:cNvPr id="3" name="Content Placeholder 2">
            <a:extLst>
              <a:ext uri="{FF2B5EF4-FFF2-40B4-BE49-F238E27FC236}">
                <a16:creationId xmlns:a16="http://schemas.microsoft.com/office/drawing/2014/main" id="{529CCF49-C25C-7373-6689-D8707E30F63B}"/>
              </a:ext>
            </a:extLst>
          </p:cNvPr>
          <p:cNvSpPr>
            <a:spLocks noGrp="1"/>
          </p:cNvSpPr>
          <p:nvPr>
            <p:ph idx="1"/>
          </p:nvPr>
        </p:nvSpPr>
        <p:spPr>
          <a:xfrm>
            <a:off x="457200" y="1065610"/>
            <a:ext cx="8229600" cy="3737371"/>
          </a:xfrm>
        </p:spPr>
        <p:txBody>
          <a:bodyPr/>
          <a:lstStyle/>
          <a:p>
            <a:r>
              <a:rPr lang="en-US" b="1" dirty="0">
                <a:solidFill>
                  <a:schemeClr val="bg1"/>
                </a:solidFill>
              </a:rPr>
              <a:t>The agents discussed today are an incomplete window into potential combinations or additional novel therapies currently available or in development.  </a:t>
            </a:r>
          </a:p>
          <a:p>
            <a:pPr marL="0" indent="0">
              <a:buNone/>
            </a:pPr>
            <a:endParaRPr lang="en-US" b="1" dirty="0">
              <a:solidFill>
                <a:schemeClr val="bg1"/>
              </a:solidFill>
            </a:endParaRPr>
          </a:p>
          <a:p>
            <a:r>
              <a:rPr lang="en-US" b="1" dirty="0">
                <a:solidFill>
                  <a:schemeClr val="bg1"/>
                </a:solidFill>
              </a:rPr>
              <a:t>Future studies will be required to best understand these opportunities.</a:t>
            </a:r>
          </a:p>
          <a:p>
            <a:pPr marL="0" indent="0">
              <a:buNone/>
            </a:pPr>
            <a:endParaRPr lang="en-US" b="1" dirty="0">
              <a:solidFill>
                <a:schemeClr val="bg1"/>
              </a:solidFill>
            </a:endParaRPr>
          </a:p>
          <a:p>
            <a:r>
              <a:rPr lang="en-US" b="1" dirty="0">
                <a:solidFill>
                  <a:schemeClr val="bg1"/>
                </a:solidFill>
              </a:rPr>
              <a:t>Lastly, given the expanding therapeutic landscape the time to develop and advance non chemotherapy based frontline regimens has never been closer to actuality.</a:t>
            </a:r>
          </a:p>
        </p:txBody>
      </p:sp>
    </p:spTree>
    <p:extLst>
      <p:ext uri="{BB962C8B-B14F-4D97-AF65-F5344CB8AC3E}">
        <p14:creationId xmlns:p14="http://schemas.microsoft.com/office/powerpoint/2010/main" val="40537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3C8F2-881B-AEC7-30E2-FC13C5FB8DF1}"/>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F44D0DA9-28EC-E163-3815-C7000F0AE1EB}"/>
              </a:ext>
            </a:extLst>
          </p:cNvPr>
          <p:cNvPicPr>
            <a:picLocks noGrp="1" noChangeAspect="1"/>
          </p:cNvPicPr>
          <p:nvPr>
            <p:ph idx="1"/>
          </p:nvPr>
        </p:nvPicPr>
        <p:blipFill>
          <a:blip r:embed="rId3"/>
          <a:stretch>
            <a:fillRect/>
          </a:stretch>
        </p:blipFill>
        <p:spPr>
          <a:xfrm>
            <a:off x="1" y="25865"/>
            <a:ext cx="9144000" cy="5096533"/>
          </a:xfrm>
        </p:spPr>
      </p:pic>
      <p:cxnSp>
        <p:nvCxnSpPr>
          <p:cNvPr id="4" name="Straight Connector 3">
            <a:extLst>
              <a:ext uri="{FF2B5EF4-FFF2-40B4-BE49-F238E27FC236}">
                <a16:creationId xmlns:a16="http://schemas.microsoft.com/office/drawing/2014/main" id="{7202388F-B29F-881C-F840-FC742128BD55}"/>
              </a:ext>
            </a:extLst>
          </p:cNvPr>
          <p:cNvCxnSpPr>
            <a:cxnSpLocks/>
          </p:cNvCxnSpPr>
          <p:nvPr/>
        </p:nvCxnSpPr>
        <p:spPr>
          <a:xfrm flipH="1">
            <a:off x="7264263" y="4117182"/>
            <a:ext cx="89452" cy="767798"/>
          </a:xfrm>
          <a:prstGeom prst="line">
            <a:avLst/>
          </a:prstGeom>
          <a:ln w="57150"/>
        </p:spPr>
        <p:style>
          <a:lnRef idx="2">
            <a:schemeClr val="accent2"/>
          </a:lnRef>
          <a:fillRef idx="0">
            <a:schemeClr val="accent2"/>
          </a:fillRef>
          <a:effectRef idx="1">
            <a:schemeClr val="accent2"/>
          </a:effectRef>
          <a:fontRef idx="minor">
            <a:schemeClr val="tx1"/>
          </a:fontRef>
        </p:style>
      </p:cxnSp>
      <p:cxnSp>
        <p:nvCxnSpPr>
          <p:cNvPr id="9" name="Straight Connector 8">
            <a:extLst>
              <a:ext uri="{FF2B5EF4-FFF2-40B4-BE49-F238E27FC236}">
                <a16:creationId xmlns:a16="http://schemas.microsoft.com/office/drawing/2014/main" id="{A82DDCB8-7607-AC5C-A83D-994F23E789B1}"/>
              </a:ext>
            </a:extLst>
          </p:cNvPr>
          <p:cNvCxnSpPr>
            <a:cxnSpLocks/>
          </p:cNvCxnSpPr>
          <p:nvPr/>
        </p:nvCxnSpPr>
        <p:spPr>
          <a:xfrm>
            <a:off x="7066722" y="4169362"/>
            <a:ext cx="573985" cy="678346"/>
          </a:xfrm>
          <a:prstGeom prst="line">
            <a:avLst/>
          </a:prstGeom>
          <a:ln w="57150"/>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32418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6F6AEC-01AE-FCE2-0906-2BC37ECA2EDE}"/>
              </a:ext>
            </a:extLst>
          </p:cNvPr>
          <p:cNvSpPr>
            <a:spLocks noGrp="1"/>
          </p:cNvSpPr>
          <p:nvPr>
            <p:ph type="ctrTitle"/>
          </p:nvPr>
        </p:nvSpPr>
        <p:spPr>
          <a:xfrm>
            <a:off x="1143000" y="-177093"/>
            <a:ext cx="6858000" cy="2035606"/>
          </a:xfrm>
        </p:spPr>
        <p:txBody>
          <a:bodyPr>
            <a:normAutofit/>
          </a:bodyPr>
          <a:lstStyle/>
          <a:p>
            <a:r>
              <a:rPr lang="en-US" sz="6000" b="1" dirty="0"/>
              <a:t>Thank You!</a:t>
            </a:r>
            <a:br>
              <a:rPr lang="en-US" sz="6000" b="1" dirty="0"/>
            </a:br>
            <a:r>
              <a:rPr lang="en-US" sz="6000" b="1" dirty="0"/>
              <a:t>Questions?</a:t>
            </a:r>
          </a:p>
        </p:txBody>
      </p:sp>
      <p:pic>
        <p:nvPicPr>
          <p:cNvPr id="9" name="Picture 8">
            <a:extLst>
              <a:ext uri="{FF2B5EF4-FFF2-40B4-BE49-F238E27FC236}">
                <a16:creationId xmlns:a16="http://schemas.microsoft.com/office/drawing/2014/main" id="{45A486BD-9754-3B1A-826E-EEFA687C2D98}"/>
              </a:ext>
            </a:extLst>
          </p:cNvPr>
          <p:cNvPicPr>
            <a:picLocks noChangeAspect="1"/>
          </p:cNvPicPr>
          <p:nvPr/>
        </p:nvPicPr>
        <p:blipFill>
          <a:blip r:embed="rId2"/>
          <a:stretch>
            <a:fillRect/>
          </a:stretch>
        </p:blipFill>
        <p:spPr>
          <a:xfrm>
            <a:off x="2018886" y="1914852"/>
            <a:ext cx="5270224" cy="3239606"/>
          </a:xfrm>
          <a:prstGeom prst="rect">
            <a:avLst/>
          </a:prstGeom>
        </p:spPr>
      </p:pic>
    </p:spTree>
    <p:extLst>
      <p:ext uri="{BB962C8B-B14F-4D97-AF65-F5344CB8AC3E}">
        <p14:creationId xmlns:p14="http://schemas.microsoft.com/office/powerpoint/2010/main" val="3820744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dirty="0">
                <a:ln>
                  <a:noFill/>
                </a:ln>
                <a:solidFill>
                  <a:srgbClr val="FFC82C"/>
                </a:solidFill>
                <a:effectLst/>
                <a:uLnTx/>
                <a:uFillTx/>
                <a:latin typeface="Corporate A Medium" panose="02000503080000020004" pitchFamily="2" charset="0"/>
                <a:ea typeface="ＭＳ Ｐゴシック"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April 23</a:t>
            </a:r>
            <a:r>
              <a:rPr kumimoji="0" lang="en-US" sz="1600" b="0" i="0" u="none" strike="noStrike" kern="1200" cap="none" spc="0" normalizeH="0" baseline="30000" noProof="0" dirty="0">
                <a:ln>
                  <a:noFill/>
                </a:ln>
                <a:solidFill>
                  <a:prstClr val="white"/>
                </a:solidFill>
                <a:effectLst/>
                <a:uLnTx/>
                <a:uFillTx/>
                <a:latin typeface="Corporate S Demi" panose="02020500000000000000" pitchFamily="18" charset="0"/>
                <a:ea typeface="ＭＳ Ｐゴシック" charset="0"/>
              </a:rPr>
              <a:t>rd</a:t>
            </a: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 2024</a:t>
            </a:r>
          </a:p>
        </p:txBody>
      </p:sp>
      <p:sp>
        <p:nvSpPr>
          <p:cNvPr id="4" name="Rectangle 3">
            <a:extLst>
              <a:ext uri="{FF2B5EF4-FFF2-40B4-BE49-F238E27FC236}">
                <a16:creationId xmlns:a16="http://schemas.microsoft.com/office/drawing/2014/main" id="{61F3D1CD-7358-2CF7-76D3-1223E3897969}"/>
              </a:ext>
            </a:extLst>
          </p:cNvPr>
          <p:cNvSpPr/>
          <p:nvPr/>
        </p:nvSpPr>
        <p:spPr>
          <a:xfrm>
            <a:off x="7922239" y="450690"/>
            <a:ext cx="453358" cy="176733"/>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DE511CA-09E9-619F-CE33-ACDF732FCF60}"/>
              </a:ext>
            </a:extLst>
          </p:cNvPr>
          <p:cNvPicPr>
            <a:picLocks noChangeAspect="1"/>
          </p:cNvPicPr>
          <p:nvPr/>
        </p:nvPicPr>
        <p:blipFill>
          <a:blip r:embed="rId2"/>
          <a:stretch>
            <a:fillRect/>
          </a:stretch>
        </p:blipFill>
        <p:spPr>
          <a:xfrm>
            <a:off x="6186605" y="4225436"/>
            <a:ext cx="2943320" cy="782468"/>
          </a:xfrm>
          <a:prstGeom prst="rect">
            <a:avLst/>
          </a:prstGeom>
        </p:spPr>
      </p:pic>
    </p:spTree>
    <p:extLst>
      <p:ext uri="{BB962C8B-B14F-4D97-AF65-F5344CB8AC3E}">
        <p14:creationId xmlns:p14="http://schemas.microsoft.com/office/powerpoint/2010/main" val="73339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8857" y="2168179"/>
            <a:ext cx="8846457" cy="2204975"/>
          </a:xfrm>
        </p:spPr>
        <p:txBody>
          <a:bodyPr/>
          <a:lstStyle/>
          <a:p>
            <a:r>
              <a:rPr lang="en-US" sz="2800" b="1" dirty="0">
                <a:solidFill>
                  <a:srgbClr val="002E51"/>
                </a:solidFill>
              </a:rPr>
              <a:t>Stephen A Strickland, MD, MSCI</a:t>
            </a:r>
          </a:p>
          <a:p>
            <a:r>
              <a:rPr lang="en-US" dirty="0">
                <a:solidFill>
                  <a:srgbClr val="002E51"/>
                </a:solidFill>
              </a:rPr>
              <a:t>Director of Acute Leukemia / Myeloid Malignancy Program </a:t>
            </a:r>
          </a:p>
          <a:p>
            <a:r>
              <a:rPr lang="en-US" dirty="0">
                <a:solidFill>
                  <a:srgbClr val="002E51"/>
                </a:solidFill>
              </a:rPr>
              <a:t>SCRI @ TriStar Centennial</a:t>
            </a:r>
          </a:p>
          <a:p>
            <a:r>
              <a:rPr lang="en-US" dirty="0">
                <a:solidFill>
                  <a:srgbClr val="002E51"/>
                </a:solidFill>
              </a:rPr>
              <a:t>Nashville, TN</a:t>
            </a:r>
          </a:p>
        </p:txBody>
      </p:sp>
      <p:sp>
        <p:nvSpPr>
          <p:cNvPr id="4" name="Title 3"/>
          <p:cNvSpPr>
            <a:spLocks noGrp="1"/>
          </p:cNvSpPr>
          <p:nvPr>
            <p:ph type="title"/>
          </p:nvPr>
        </p:nvSpPr>
        <p:spPr>
          <a:xfrm>
            <a:off x="0" y="461294"/>
            <a:ext cx="9144000" cy="1215106"/>
          </a:xfrm>
        </p:spPr>
        <p:txBody>
          <a:bodyPr/>
          <a:lstStyle/>
          <a:p>
            <a:r>
              <a:rPr lang="en-US" b="1" dirty="0">
                <a:solidFill>
                  <a:srgbClr val="002E51"/>
                </a:solidFill>
              </a:rPr>
              <a:t>Updates in Myeloid Malignancy: </a:t>
            </a:r>
            <a:br>
              <a:rPr lang="en-US" b="1" dirty="0">
                <a:solidFill>
                  <a:srgbClr val="002E51"/>
                </a:solidFill>
              </a:rPr>
            </a:br>
            <a:r>
              <a:rPr lang="en-US" b="1" dirty="0">
                <a:solidFill>
                  <a:srgbClr val="002E51"/>
                </a:solidFill>
              </a:rPr>
              <a:t>Acute Myeloid Leukemia</a:t>
            </a:r>
          </a:p>
        </p:txBody>
      </p:sp>
    </p:spTree>
    <p:extLst>
      <p:ext uri="{BB962C8B-B14F-4D97-AF65-F5344CB8AC3E}">
        <p14:creationId xmlns:p14="http://schemas.microsoft.com/office/powerpoint/2010/main" val="586080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934721"/>
            <a:ext cx="6400800" cy="3149600"/>
          </a:xfrm>
        </p:spPr>
        <p:txBody>
          <a:bodyPr/>
          <a:lstStyle/>
          <a:p>
            <a:pPr marL="342900" indent="-342900" algn="l">
              <a:buFont typeface="Arial" panose="020B0604020202020204" pitchFamily="34" charset="0"/>
              <a:buChar char="•"/>
            </a:pPr>
            <a:r>
              <a:rPr lang="en-US" b="1" dirty="0">
                <a:solidFill>
                  <a:srgbClr val="002E51"/>
                </a:solidFill>
              </a:rPr>
              <a:t>Frontline FLT3 inhibitors</a:t>
            </a:r>
          </a:p>
          <a:p>
            <a:pPr marL="342900" indent="-342900" algn="l">
              <a:buFont typeface="Arial" panose="020B0604020202020204" pitchFamily="34" charset="0"/>
              <a:buChar char="•"/>
            </a:pPr>
            <a:r>
              <a:rPr lang="en-US" b="1" dirty="0">
                <a:solidFill>
                  <a:srgbClr val="002E51"/>
                </a:solidFill>
              </a:rPr>
              <a:t>7+3 vs </a:t>
            </a:r>
            <a:r>
              <a:rPr lang="en-US" b="1" dirty="0" err="1">
                <a:solidFill>
                  <a:srgbClr val="002E51"/>
                </a:solidFill>
              </a:rPr>
              <a:t>Azacitidine</a:t>
            </a:r>
            <a:r>
              <a:rPr lang="en-US" b="1" dirty="0">
                <a:solidFill>
                  <a:srgbClr val="002E51"/>
                </a:solidFill>
              </a:rPr>
              <a:t> / </a:t>
            </a:r>
            <a:r>
              <a:rPr lang="en-US" b="1" dirty="0" err="1">
                <a:solidFill>
                  <a:srgbClr val="002E51"/>
                </a:solidFill>
              </a:rPr>
              <a:t>Venetoclax</a:t>
            </a:r>
            <a:endParaRPr lang="en-US" b="1" dirty="0">
              <a:solidFill>
                <a:srgbClr val="002E51"/>
              </a:solidFill>
            </a:endParaRPr>
          </a:p>
          <a:p>
            <a:pPr marL="342900" indent="-342900" algn="l">
              <a:buFont typeface="Arial" panose="020B0604020202020204" pitchFamily="34" charset="0"/>
              <a:buChar char="•"/>
            </a:pPr>
            <a:r>
              <a:rPr lang="en-US" b="1" dirty="0">
                <a:solidFill>
                  <a:srgbClr val="002E51"/>
                </a:solidFill>
              </a:rPr>
              <a:t>Aza / </a:t>
            </a:r>
            <a:r>
              <a:rPr lang="en-US" b="1" dirty="0" err="1">
                <a:solidFill>
                  <a:srgbClr val="002E51"/>
                </a:solidFill>
              </a:rPr>
              <a:t>Venentoclax</a:t>
            </a:r>
            <a:r>
              <a:rPr lang="en-US" b="1" dirty="0">
                <a:solidFill>
                  <a:srgbClr val="002E51"/>
                </a:solidFill>
              </a:rPr>
              <a:t> vs Aza / </a:t>
            </a:r>
            <a:r>
              <a:rPr lang="en-US" b="1" dirty="0" err="1">
                <a:solidFill>
                  <a:srgbClr val="002E51"/>
                </a:solidFill>
              </a:rPr>
              <a:t>Ivosidenib</a:t>
            </a:r>
            <a:endParaRPr lang="en-US" b="1" dirty="0">
              <a:solidFill>
                <a:srgbClr val="002E51"/>
              </a:solidFill>
            </a:endParaRPr>
          </a:p>
          <a:p>
            <a:pPr marL="342900" indent="-342900" algn="l">
              <a:buFont typeface="Arial" panose="020B0604020202020204" pitchFamily="34" charset="0"/>
              <a:buChar char="•"/>
            </a:pPr>
            <a:r>
              <a:rPr lang="en-US" b="1" dirty="0">
                <a:solidFill>
                  <a:srgbClr val="002E51"/>
                </a:solidFill>
              </a:rPr>
              <a:t>On the Horizon</a:t>
            </a:r>
          </a:p>
          <a:p>
            <a:pPr marL="800100" lvl="1" indent="-342900" algn="l">
              <a:buFont typeface="Arial" panose="020B0604020202020204" pitchFamily="34" charset="0"/>
              <a:buChar char="•"/>
            </a:pPr>
            <a:r>
              <a:rPr lang="en-US" b="1" dirty="0" err="1">
                <a:solidFill>
                  <a:srgbClr val="002E51"/>
                </a:solidFill>
              </a:rPr>
              <a:t>Menin</a:t>
            </a:r>
            <a:r>
              <a:rPr lang="en-US" b="1" dirty="0">
                <a:solidFill>
                  <a:srgbClr val="002E51"/>
                </a:solidFill>
              </a:rPr>
              <a:t> Inhibitors</a:t>
            </a:r>
          </a:p>
          <a:p>
            <a:pPr marL="800100" lvl="1" indent="-342900" algn="l">
              <a:buFont typeface="Arial" panose="020B0604020202020204" pitchFamily="34" charset="0"/>
              <a:buChar char="•"/>
            </a:pPr>
            <a:r>
              <a:rPr lang="en-US" b="1" dirty="0">
                <a:solidFill>
                  <a:srgbClr val="002E51"/>
                </a:solidFill>
              </a:rPr>
              <a:t>Antibody / Antibody Drug Conjugates </a:t>
            </a:r>
          </a:p>
          <a:p>
            <a:pPr marL="800100" lvl="1" indent="-342900" algn="l">
              <a:buFont typeface="Arial" panose="020B0604020202020204" pitchFamily="34" charset="0"/>
              <a:buChar char="•"/>
            </a:pPr>
            <a:r>
              <a:rPr lang="en-US" b="1" dirty="0">
                <a:solidFill>
                  <a:srgbClr val="002E51"/>
                </a:solidFill>
              </a:rPr>
              <a:t>Cell Therapies </a:t>
            </a:r>
          </a:p>
        </p:txBody>
      </p:sp>
      <p:sp>
        <p:nvSpPr>
          <p:cNvPr id="4" name="Title 3"/>
          <p:cNvSpPr>
            <a:spLocks noGrp="1"/>
          </p:cNvSpPr>
          <p:nvPr>
            <p:ph type="title"/>
          </p:nvPr>
        </p:nvSpPr>
        <p:spPr>
          <a:xfrm>
            <a:off x="0" y="127465"/>
            <a:ext cx="9144000" cy="807256"/>
          </a:xfrm>
        </p:spPr>
        <p:txBody>
          <a:bodyPr/>
          <a:lstStyle/>
          <a:p>
            <a:r>
              <a:rPr lang="en-US" b="1" dirty="0"/>
              <a:t>Acute Myeloid Leukemia </a:t>
            </a:r>
          </a:p>
        </p:txBody>
      </p:sp>
    </p:spTree>
    <p:extLst>
      <p:ext uri="{BB962C8B-B14F-4D97-AF65-F5344CB8AC3E}">
        <p14:creationId xmlns:p14="http://schemas.microsoft.com/office/powerpoint/2010/main" val="694308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25000"/>
                    </a14:imgEffect>
                  </a14:imgLayer>
                </a14:imgProps>
              </a:ext>
              <a:ext uri="{28A0092B-C50C-407E-A947-70E740481C1C}">
                <a14:useLocalDpi xmlns:a14="http://schemas.microsoft.com/office/drawing/2010/main" val="0"/>
              </a:ext>
            </a:extLst>
          </a:blip>
          <a:srcRect/>
          <a:stretch>
            <a:fillRect/>
          </a:stretch>
        </p:blipFill>
        <p:spPr bwMode="auto">
          <a:xfrm>
            <a:off x="2792392" y="498766"/>
            <a:ext cx="5838371" cy="3565336"/>
          </a:xfrm>
          <a:prstGeom prst="rect">
            <a:avLst/>
          </a:prstGeom>
          <a:ln w="38100" cap="sq">
            <a:solidFill>
              <a:srgbClr val="000000"/>
            </a:solidFill>
            <a:prstDash val="solid"/>
            <a:miter lim="800000"/>
          </a:ln>
          <a:effectLst>
            <a:outerShdw dist="35921" sx="1000" sy="1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2792392" y="31621"/>
            <a:ext cx="5894408" cy="445378"/>
          </a:xfrm>
        </p:spPr>
        <p:txBody>
          <a:bodyPr anchor="ctr">
            <a:normAutofit fontScale="90000"/>
          </a:bodyPr>
          <a:lstStyle/>
          <a:p>
            <a:pPr algn="ctr"/>
            <a:r>
              <a:rPr lang="en-US" sz="2700" b="1" dirty="0">
                <a:solidFill>
                  <a:schemeClr val="tx1"/>
                </a:solidFill>
              </a:rPr>
              <a:t>RATIFY</a:t>
            </a:r>
            <a:endParaRPr lang="en-US" sz="1800" b="1" dirty="0">
              <a:solidFill>
                <a:schemeClr val="tx1"/>
              </a:solidFill>
            </a:endParaRPr>
          </a:p>
        </p:txBody>
      </p:sp>
      <p:sp>
        <p:nvSpPr>
          <p:cNvPr id="5" name="Rectangle 4"/>
          <p:cNvSpPr/>
          <p:nvPr/>
        </p:nvSpPr>
        <p:spPr>
          <a:xfrm>
            <a:off x="3115637" y="4105485"/>
            <a:ext cx="5191879" cy="253895"/>
          </a:xfrm>
          <a:prstGeom prst="rect">
            <a:avLst/>
          </a:prstGeom>
        </p:spPr>
        <p:txBody>
          <a:bodyPr wrap="square" lIns="68558" tIns="34280" rIns="68558" bIns="34280">
            <a:spAutoFit/>
          </a:bodyPr>
          <a:lstStyle/>
          <a:p>
            <a:pPr fontAlgn="base">
              <a:spcBef>
                <a:spcPct val="0"/>
              </a:spcBef>
              <a:spcAft>
                <a:spcPct val="0"/>
              </a:spcAft>
              <a:defRPr/>
            </a:pPr>
            <a:r>
              <a:rPr lang="en-US" sz="1200" b="1" dirty="0">
                <a:solidFill>
                  <a:srgbClr val="001B3A"/>
                </a:solidFill>
                <a:latin typeface="Arial" pitchFamily="34" charset="0"/>
                <a:ea typeface="ＭＳ Ｐゴシック" pitchFamily="34" charset="-128"/>
              </a:rPr>
              <a:t>Median OS: 	</a:t>
            </a:r>
            <a:r>
              <a:rPr lang="en-US" sz="1200" b="1" dirty="0" err="1">
                <a:solidFill>
                  <a:srgbClr val="001B3A"/>
                </a:solidFill>
                <a:latin typeface="Arial" pitchFamily="34" charset="0"/>
                <a:ea typeface="ＭＳ Ｐゴシック" pitchFamily="34" charset="-128"/>
              </a:rPr>
              <a:t>Mido</a:t>
            </a:r>
            <a:r>
              <a:rPr lang="en-US" sz="1200" b="1" dirty="0">
                <a:solidFill>
                  <a:srgbClr val="001B3A"/>
                </a:solidFill>
                <a:latin typeface="Arial" pitchFamily="34" charset="0"/>
                <a:ea typeface="ＭＳ Ｐゴシック" pitchFamily="34" charset="-128"/>
              </a:rPr>
              <a:t> 74.7 (31.7-NE)	Placebo 25.6 (18.6-42.9) </a:t>
            </a:r>
            <a:r>
              <a:rPr lang="en-US" sz="1200" b="1" dirty="0" err="1">
                <a:solidFill>
                  <a:srgbClr val="001B3A"/>
                </a:solidFill>
                <a:latin typeface="Arial" pitchFamily="34" charset="0"/>
                <a:ea typeface="ＭＳ Ｐゴシック" pitchFamily="34" charset="-128"/>
              </a:rPr>
              <a:t>mths</a:t>
            </a:r>
            <a:endParaRPr lang="en-US" sz="1200" b="1" dirty="0">
              <a:solidFill>
                <a:srgbClr val="001B3A"/>
              </a:solidFill>
              <a:latin typeface="Arial" pitchFamily="34" charset="0"/>
              <a:ea typeface="ＭＳ Ｐゴシック" pitchFamily="34" charset="-128"/>
            </a:endParaRPr>
          </a:p>
        </p:txBody>
      </p:sp>
      <p:graphicFrame>
        <p:nvGraphicFramePr>
          <p:cNvPr id="7" name="Table 6"/>
          <p:cNvGraphicFramePr>
            <a:graphicFrameLocks noGrp="1"/>
          </p:cNvGraphicFramePr>
          <p:nvPr/>
        </p:nvGraphicFramePr>
        <p:xfrm>
          <a:off x="5989370" y="593595"/>
          <a:ext cx="2772022" cy="845820"/>
        </p:xfrm>
        <a:graphic>
          <a:graphicData uri="http://schemas.openxmlformats.org/drawingml/2006/table">
            <a:tbl>
              <a:tblPr firstRow="1" bandRow="1">
                <a:tableStyleId>{2D5ABB26-0587-4C30-8999-92F81FD0307C}</a:tableStyleId>
              </a:tblPr>
              <a:tblGrid>
                <a:gridCol w="692986">
                  <a:extLst>
                    <a:ext uri="{9D8B030D-6E8A-4147-A177-3AD203B41FA5}">
                      <a16:colId xmlns:a16="http://schemas.microsoft.com/office/drawing/2014/main" val="20000"/>
                    </a:ext>
                  </a:extLst>
                </a:gridCol>
                <a:gridCol w="2079036">
                  <a:extLst>
                    <a:ext uri="{9D8B030D-6E8A-4147-A177-3AD203B41FA5}">
                      <a16:colId xmlns:a16="http://schemas.microsoft.com/office/drawing/2014/main" val="20001"/>
                    </a:ext>
                  </a:extLst>
                </a:gridCol>
              </a:tblGrid>
              <a:tr h="278130">
                <a:tc>
                  <a:txBody>
                    <a:bodyPr/>
                    <a:lstStyle/>
                    <a:p>
                      <a:r>
                        <a:rPr lang="en-US" sz="1400" b="1" dirty="0">
                          <a:solidFill>
                            <a:schemeClr val="tx2"/>
                          </a:solidFill>
                        </a:rPr>
                        <a:t>Arm</a:t>
                      </a:r>
                    </a:p>
                  </a:txBody>
                  <a:tcPr marL="68580" marR="68580" marT="34290" marB="34290"/>
                </a:tc>
                <a:tc>
                  <a:txBody>
                    <a:bodyPr/>
                    <a:lstStyle/>
                    <a:p>
                      <a:r>
                        <a:rPr lang="en-US" sz="1400" b="1" dirty="0">
                          <a:solidFill>
                            <a:schemeClr val="tx2"/>
                          </a:solidFill>
                        </a:rPr>
                        <a:t>4-year</a:t>
                      </a:r>
                      <a:r>
                        <a:rPr lang="en-US" sz="1400" b="1" baseline="0" dirty="0">
                          <a:solidFill>
                            <a:schemeClr val="tx2"/>
                          </a:solidFill>
                        </a:rPr>
                        <a:t> Survival</a:t>
                      </a:r>
                      <a:endParaRPr lang="en-US" sz="1400" b="1" dirty="0">
                        <a:solidFill>
                          <a:schemeClr val="tx2"/>
                        </a:solidFill>
                      </a:endParaRPr>
                    </a:p>
                  </a:txBody>
                  <a:tcPr marL="68580" marR="68580" marT="34290" marB="34290"/>
                </a:tc>
                <a:extLst>
                  <a:ext uri="{0D108BD9-81ED-4DB2-BD59-A6C34878D82A}">
                    <a16:rowId xmlns:a16="http://schemas.microsoft.com/office/drawing/2014/main" val="10000"/>
                  </a:ext>
                </a:extLst>
              </a:tr>
              <a:tr h="275962">
                <a:tc>
                  <a:txBody>
                    <a:bodyPr/>
                    <a:lstStyle/>
                    <a:p>
                      <a:r>
                        <a:rPr lang="en-US" sz="1400" b="1" dirty="0">
                          <a:solidFill>
                            <a:srgbClr val="0000FF"/>
                          </a:solidFill>
                        </a:rPr>
                        <a:t>MIDO</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000FF"/>
                          </a:solidFill>
                        </a:rPr>
                        <a:t>51.4% (95%CI: 46, 57)</a:t>
                      </a:r>
                    </a:p>
                  </a:txBody>
                  <a:tcPr marL="68580" marR="68580" marT="34290" marB="34290"/>
                </a:tc>
                <a:extLst>
                  <a:ext uri="{0D108BD9-81ED-4DB2-BD59-A6C34878D82A}">
                    <a16:rowId xmlns:a16="http://schemas.microsoft.com/office/drawing/2014/main" val="10001"/>
                  </a:ext>
                </a:extLst>
              </a:tr>
              <a:tr h="278130">
                <a:tc>
                  <a:txBody>
                    <a:bodyPr/>
                    <a:lstStyle/>
                    <a:p>
                      <a:r>
                        <a:rPr lang="en-US" sz="1400" b="1" dirty="0">
                          <a:solidFill>
                            <a:srgbClr val="FF2134"/>
                          </a:solidFill>
                        </a:rPr>
                        <a:t>PBO</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FF2134"/>
                          </a:solidFill>
                        </a:rPr>
                        <a:t>44.2% (95%CI:</a:t>
                      </a:r>
                      <a:r>
                        <a:rPr lang="en-US" sz="1400" b="1" baseline="0" dirty="0">
                          <a:solidFill>
                            <a:srgbClr val="FF2134"/>
                          </a:solidFill>
                        </a:rPr>
                        <a:t> 39, 50)</a:t>
                      </a:r>
                      <a:endParaRPr lang="en-US" sz="1400" b="1" dirty="0">
                        <a:solidFill>
                          <a:srgbClr val="FF2134"/>
                        </a:solidFill>
                      </a:endParaRPr>
                    </a:p>
                  </a:txBody>
                  <a:tcPr marL="68580" marR="68580" marT="34290" marB="34290"/>
                </a:tc>
                <a:extLst>
                  <a:ext uri="{0D108BD9-81ED-4DB2-BD59-A6C34878D82A}">
                    <a16:rowId xmlns:a16="http://schemas.microsoft.com/office/drawing/2014/main" val="10002"/>
                  </a:ext>
                </a:extLst>
              </a:tr>
            </a:tbl>
          </a:graphicData>
        </a:graphic>
      </p:graphicFrame>
      <p:sp>
        <p:nvSpPr>
          <p:cNvPr id="11" name="TextBox 10"/>
          <p:cNvSpPr txBox="1"/>
          <p:nvPr/>
        </p:nvSpPr>
        <p:spPr>
          <a:xfrm>
            <a:off x="7052043" y="2676651"/>
            <a:ext cx="909500" cy="284673"/>
          </a:xfrm>
          <a:prstGeom prst="rect">
            <a:avLst/>
          </a:prstGeom>
          <a:noFill/>
        </p:spPr>
        <p:txBody>
          <a:bodyPr wrap="none" lIns="68558" tIns="34280" rIns="68558" bIns="34280" rtlCol="0">
            <a:spAutoFit/>
          </a:bodyPr>
          <a:lstStyle/>
          <a:p>
            <a:pPr fontAlgn="base">
              <a:spcBef>
                <a:spcPct val="0"/>
              </a:spcBef>
              <a:spcAft>
                <a:spcPct val="0"/>
              </a:spcAft>
            </a:pPr>
            <a:r>
              <a:rPr lang="en-US" sz="1400" dirty="0">
                <a:solidFill>
                  <a:srgbClr val="001B3A"/>
                </a:solidFill>
                <a:latin typeface="Arial" pitchFamily="34" charset="0"/>
                <a:ea typeface="ＭＳ Ｐゴシック" pitchFamily="34" charset="-128"/>
              </a:rPr>
              <a:t>+ </a:t>
            </a:r>
            <a:r>
              <a:rPr lang="en-US" sz="1400" b="1" dirty="0">
                <a:solidFill>
                  <a:srgbClr val="001B3A"/>
                </a:solidFill>
                <a:latin typeface="Arial" pitchFamily="34" charset="0"/>
                <a:ea typeface="ＭＳ Ｐゴシック" pitchFamily="34" charset="-128"/>
              </a:rPr>
              <a:t>Censor</a:t>
            </a:r>
          </a:p>
        </p:txBody>
      </p:sp>
      <p:sp>
        <p:nvSpPr>
          <p:cNvPr id="16" name="TextBox 15"/>
          <p:cNvSpPr txBox="1"/>
          <p:nvPr/>
        </p:nvSpPr>
        <p:spPr>
          <a:xfrm>
            <a:off x="3763942" y="2535090"/>
            <a:ext cx="3009900" cy="500117"/>
          </a:xfrm>
          <a:prstGeom prst="rect">
            <a:avLst/>
          </a:prstGeom>
          <a:noFill/>
        </p:spPr>
        <p:txBody>
          <a:bodyPr wrap="square" lIns="68558" tIns="34280" rIns="68558" bIns="34280" rtlCol="0">
            <a:spAutoFit/>
          </a:bodyPr>
          <a:lstStyle/>
          <a:p>
            <a:pPr fontAlgn="base">
              <a:spcBef>
                <a:spcPct val="0"/>
              </a:spcBef>
              <a:spcAft>
                <a:spcPct val="0"/>
              </a:spcAft>
            </a:pPr>
            <a:r>
              <a:rPr lang="en-US" sz="1400" b="1" dirty="0">
                <a:solidFill>
                  <a:srgbClr val="000000"/>
                </a:solidFill>
                <a:latin typeface="Arial" pitchFamily="34" charset="0"/>
                <a:ea typeface="ＭＳ Ｐゴシック" pitchFamily="34" charset="-128"/>
              </a:rPr>
              <a:t>Hazard Ratio*: 0.77</a:t>
            </a:r>
          </a:p>
          <a:p>
            <a:pPr fontAlgn="base">
              <a:spcBef>
                <a:spcPct val="0"/>
              </a:spcBef>
              <a:spcAft>
                <a:spcPct val="0"/>
              </a:spcAft>
            </a:pPr>
            <a:r>
              <a:rPr lang="en-US" sz="1400" b="1" dirty="0">
                <a:solidFill>
                  <a:srgbClr val="001B3A"/>
                </a:solidFill>
                <a:latin typeface="Arial" pitchFamily="34" charset="0"/>
                <a:ea typeface="ＭＳ Ｐゴシック" pitchFamily="34" charset="-128"/>
              </a:rPr>
              <a:t>1-sided log-rank p-value*: 0.0074</a:t>
            </a:r>
          </a:p>
        </p:txBody>
      </p:sp>
      <p:sp>
        <p:nvSpPr>
          <p:cNvPr id="17" name="Line 2348"/>
          <p:cNvSpPr>
            <a:spLocks noChangeShapeType="1"/>
          </p:cNvSpPr>
          <p:nvPr/>
        </p:nvSpPr>
        <p:spPr bwMode="auto">
          <a:xfrm>
            <a:off x="5470788" y="1032288"/>
            <a:ext cx="339222" cy="0"/>
          </a:xfrm>
          <a:prstGeom prst="line">
            <a:avLst/>
          </a:prstGeom>
          <a:noFill/>
          <a:ln w="52388">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58" tIns="34280" rIns="68558" bIns="34280" numCol="1" anchor="t" anchorCtr="0" compatLnSpc="1">
            <a:prstTxWarp prst="textNoShape">
              <a:avLst/>
            </a:prstTxWarp>
          </a:bodyPr>
          <a:lstStyle/>
          <a:p>
            <a:pPr fontAlgn="base">
              <a:spcBef>
                <a:spcPct val="0"/>
              </a:spcBef>
              <a:spcAft>
                <a:spcPct val="0"/>
              </a:spcAft>
            </a:pPr>
            <a:endParaRPr lang="en-US" sz="1800">
              <a:solidFill>
                <a:srgbClr val="808080"/>
              </a:solidFill>
              <a:latin typeface="Arial" pitchFamily="34" charset="0"/>
              <a:ea typeface="ＭＳ Ｐゴシック" pitchFamily="34" charset="-128"/>
            </a:endParaRPr>
          </a:p>
        </p:txBody>
      </p:sp>
      <p:sp>
        <p:nvSpPr>
          <p:cNvPr id="18" name="Line 2345"/>
          <p:cNvSpPr>
            <a:spLocks noChangeShapeType="1"/>
          </p:cNvSpPr>
          <p:nvPr/>
        </p:nvSpPr>
        <p:spPr bwMode="auto">
          <a:xfrm>
            <a:off x="5470788" y="1260888"/>
            <a:ext cx="339222" cy="0"/>
          </a:xfrm>
          <a:prstGeom prst="line">
            <a:avLst/>
          </a:prstGeom>
          <a:noFill/>
          <a:ln w="52388">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68558" tIns="34280" rIns="68558" bIns="34280" numCol="1" anchor="t" anchorCtr="0" compatLnSpc="1">
            <a:prstTxWarp prst="textNoShape">
              <a:avLst/>
            </a:prstTxWarp>
          </a:bodyPr>
          <a:lstStyle/>
          <a:p>
            <a:pPr fontAlgn="base">
              <a:spcBef>
                <a:spcPct val="0"/>
              </a:spcBef>
              <a:spcAft>
                <a:spcPct val="0"/>
              </a:spcAft>
            </a:pPr>
            <a:endParaRPr lang="en-US" sz="1800">
              <a:solidFill>
                <a:srgbClr val="808080"/>
              </a:solidFill>
              <a:latin typeface="Arial" pitchFamily="34" charset="0"/>
              <a:ea typeface="ＭＳ Ｐゴシック" pitchFamily="34" charset="-128"/>
            </a:endParaRPr>
          </a:p>
        </p:txBody>
      </p:sp>
      <p:sp>
        <p:nvSpPr>
          <p:cNvPr id="12" name="Slide Number Placeholder 26"/>
          <p:cNvSpPr txBox="1">
            <a:spLocks/>
          </p:cNvSpPr>
          <p:nvPr/>
        </p:nvSpPr>
        <p:spPr>
          <a:xfrm>
            <a:off x="7700979" y="4908553"/>
            <a:ext cx="300026" cy="185273"/>
          </a:xfrm>
          <a:prstGeom prst="rect">
            <a:avLst/>
          </a:prstGeom>
        </p:spPr>
        <p:txBody>
          <a:bodyPr lIns="68558" tIns="34280" rIns="68558" bIns="34280"/>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sz="1050" b="1" dirty="0">
              <a:solidFill>
                <a:srgbClr val="808080"/>
              </a:solidFill>
            </a:endParaRPr>
          </a:p>
        </p:txBody>
      </p:sp>
      <p:sp>
        <p:nvSpPr>
          <p:cNvPr id="13" name="Text Box 4"/>
          <p:cNvSpPr txBox="1">
            <a:spLocks noChangeArrowheads="1"/>
          </p:cNvSpPr>
          <p:nvPr/>
        </p:nvSpPr>
        <p:spPr bwMode="auto">
          <a:xfrm>
            <a:off x="4171168" y="4510708"/>
            <a:ext cx="1469231" cy="173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spcBef>
                <a:spcPct val="20000"/>
              </a:spcBef>
              <a:buFont typeface="Arial" pitchFamily="34" charset="0"/>
              <a:buChar char="•"/>
              <a:tabLst>
                <a:tab pos="723900" algn="l"/>
                <a:tab pos="1447800" algn="l"/>
                <a:tab pos="2171700" algn="l"/>
                <a:tab pos="2895600" algn="l"/>
                <a:tab pos="3619500" algn="l"/>
              </a:tabLst>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tabLst>
                <a:tab pos="723900" algn="l"/>
                <a:tab pos="1447800" algn="l"/>
                <a:tab pos="2171700" algn="l"/>
                <a:tab pos="2895600" algn="l"/>
                <a:tab pos="3619500" algn="l"/>
              </a:tabLst>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tabLst>
                <a:tab pos="723900" algn="l"/>
                <a:tab pos="1447800" algn="l"/>
                <a:tab pos="2171700" algn="l"/>
                <a:tab pos="2895600" algn="l"/>
                <a:tab pos="3619500" algn="l"/>
              </a:tabLst>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tabLst>
                <a:tab pos="723900" algn="l"/>
                <a:tab pos="1447800" algn="l"/>
                <a:tab pos="2171700" algn="l"/>
                <a:tab pos="2895600" algn="l"/>
                <a:tab pos="3619500" algn="l"/>
              </a:tabLst>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tabLst>
                <a:tab pos="723900" algn="l"/>
                <a:tab pos="1447800" algn="l"/>
                <a:tab pos="2171700" algn="l"/>
                <a:tab pos="2895600" algn="l"/>
                <a:tab pos="3619500" algn="l"/>
              </a:tabLst>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tabLst>
                <a:tab pos="723900" algn="l"/>
                <a:tab pos="1447800" algn="l"/>
                <a:tab pos="2171700" algn="l"/>
                <a:tab pos="2895600" algn="l"/>
                <a:tab pos="3619500" algn="l"/>
              </a:tabLst>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tabLst>
                <a:tab pos="723900" algn="l"/>
                <a:tab pos="1447800" algn="l"/>
                <a:tab pos="2171700" algn="l"/>
                <a:tab pos="2895600" algn="l"/>
                <a:tab pos="3619500" algn="l"/>
              </a:tabLst>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tabLst>
                <a:tab pos="723900" algn="l"/>
                <a:tab pos="1447800" algn="l"/>
                <a:tab pos="2171700" algn="l"/>
                <a:tab pos="2895600" algn="l"/>
                <a:tab pos="3619500" algn="l"/>
              </a:tabLst>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tabLst>
                <a:tab pos="723900" algn="l"/>
                <a:tab pos="1447800" algn="l"/>
                <a:tab pos="2171700" algn="l"/>
                <a:tab pos="2895600" algn="l"/>
                <a:tab pos="3619500" algn="l"/>
              </a:tabLst>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None/>
            </a:pPr>
            <a:r>
              <a:rPr lang="en-GB" altLang="en-US" sz="825" b="1" dirty="0">
                <a:solidFill>
                  <a:srgbClr val="000000"/>
                </a:solidFill>
                <a:latin typeface="Arial" pitchFamily="34" charset="0"/>
                <a:ea typeface="msgothic"/>
                <a:cs typeface="msgothic"/>
              </a:rPr>
              <a:t>Stone, et al; ASH 2015</a:t>
            </a:r>
          </a:p>
        </p:txBody>
      </p:sp>
      <p:sp>
        <p:nvSpPr>
          <p:cNvPr id="4" name="TextBox 3"/>
          <p:cNvSpPr txBox="1"/>
          <p:nvPr/>
        </p:nvSpPr>
        <p:spPr>
          <a:xfrm>
            <a:off x="192521" y="498766"/>
            <a:ext cx="2469242" cy="3323987"/>
          </a:xfrm>
          <a:prstGeom prst="rect">
            <a:avLst/>
          </a:prstGeom>
          <a:noFill/>
        </p:spPr>
        <p:txBody>
          <a:bodyPr wrap="square" rtlCol="0">
            <a:spAutoFit/>
          </a:bodyPr>
          <a:lstStyle/>
          <a:p>
            <a:pPr fontAlgn="base">
              <a:spcBef>
                <a:spcPct val="0"/>
              </a:spcBef>
              <a:spcAft>
                <a:spcPct val="0"/>
              </a:spcAft>
            </a:pPr>
            <a:r>
              <a:rPr lang="en-US" sz="1500" b="1" dirty="0">
                <a:solidFill>
                  <a:prstClr val="black"/>
                </a:solidFill>
                <a:latin typeface="Arial" pitchFamily="34" charset="0"/>
                <a:ea typeface="ＭＳ Ｐゴシック" pitchFamily="34" charset="-128"/>
              </a:rPr>
              <a:t>N= 717 pts</a:t>
            </a:r>
          </a:p>
          <a:p>
            <a:pPr fontAlgn="base">
              <a:spcBef>
                <a:spcPct val="0"/>
              </a:spcBef>
              <a:spcAft>
                <a:spcPct val="0"/>
              </a:spcAft>
            </a:pPr>
            <a:endParaRPr lang="en-US" sz="1500" b="1" dirty="0">
              <a:solidFill>
                <a:prstClr val="black"/>
              </a:solidFill>
              <a:latin typeface="Arial" pitchFamily="34" charset="0"/>
              <a:ea typeface="ＭＳ Ｐゴシック" pitchFamily="34" charset="-128"/>
            </a:endParaRPr>
          </a:p>
          <a:p>
            <a:pPr fontAlgn="base">
              <a:spcBef>
                <a:spcPct val="0"/>
              </a:spcBef>
              <a:spcAft>
                <a:spcPct val="0"/>
              </a:spcAft>
            </a:pPr>
            <a:r>
              <a:rPr lang="en-US" sz="1500" b="1" dirty="0">
                <a:solidFill>
                  <a:prstClr val="black"/>
                </a:solidFill>
                <a:latin typeface="Arial" pitchFamily="34" charset="0"/>
                <a:ea typeface="ＭＳ Ｐゴシック" pitchFamily="34" charset="-128"/>
              </a:rPr>
              <a:t>Similar </a:t>
            </a:r>
          </a:p>
          <a:p>
            <a:pPr marL="214313" indent="-214313">
              <a:buFont typeface="Arial" panose="020B0604020202020204" pitchFamily="34" charset="0"/>
              <a:buChar char="•"/>
            </a:pPr>
            <a:r>
              <a:rPr lang="en-US" sz="1500" b="1" dirty="0" err="1">
                <a:solidFill>
                  <a:prstClr val="black"/>
                </a:solidFill>
                <a:latin typeface="Arial" pitchFamily="34" charset="0"/>
                <a:ea typeface="ＭＳ Ｐゴシック" pitchFamily="34" charset="-128"/>
              </a:rPr>
              <a:t>Tox</a:t>
            </a:r>
            <a:r>
              <a:rPr lang="en-US" sz="1500" b="1" dirty="0">
                <a:solidFill>
                  <a:prstClr val="black"/>
                </a:solidFill>
                <a:latin typeface="Arial" pitchFamily="34" charset="0"/>
                <a:ea typeface="ＭＳ Ｐゴシック" pitchFamily="34" charset="-128"/>
              </a:rPr>
              <a:t> Profile</a:t>
            </a:r>
          </a:p>
          <a:p>
            <a:pPr marL="214313" indent="-214313">
              <a:buFont typeface="Arial" panose="020B0604020202020204" pitchFamily="34" charset="0"/>
              <a:buChar char="•"/>
            </a:pPr>
            <a:endParaRPr lang="en-US" sz="1500" b="1" dirty="0">
              <a:solidFill>
                <a:prstClr val="black"/>
              </a:solidFill>
              <a:latin typeface="Arial" pitchFamily="34" charset="0"/>
              <a:ea typeface="ＭＳ Ｐゴシック" pitchFamily="34" charset="-128"/>
            </a:endParaRPr>
          </a:p>
          <a:p>
            <a:pPr marL="214313" indent="-214313">
              <a:buFont typeface="Arial" panose="020B0604020202020204" pitchFamily="34" charset="0"/>
              <a:buChar char="•"/>
            </a:pPr>
            <a:endParaRPr lang="en-US" sz="1500" b="1" dirty="0">
              <a:solidFill>
                <a:prstClr val="black"/>
              </a:solidFill>
              <a:latin typeface="Arial" pitchFamily="34" charset="0"/>
              <a:ea typeface="ＭＳ Ｐゴシック" pitchFamily="34" charset="-128"/>
            </a:endParaRPr>
          </a:p>
          <a:p>
            <a:pPr marL="214313" indent="-214313">
              <a:buFont typeface="Arial" panose="020B0604020202020204" pitchFamily="34" charset="0"/>
              <a:buChar char="•"/>
            </a:pPr>
            <a:r>
              <a:rPr lang="en-US" sz="1500" b="1" dirty="0">
                <a:solidFill>
                  <a:prstClr val="black"/>
                </a:solidFill>
                <a:latin typeface="Arial" pitchFamily="34" charset="0"/>
                <a:ea typeface="ＭＳ Ｐゴシック" pitchFamily="34" charset="-128"/>
              </a:rPr>
              <a:t>CR Rate*</a:t>
            </a:r>
          </a:p>
          <a:p>
            <a:pPr lvl="1" fontAlgn="base">
              <a:spcBef>
                <a:spcPct val="0"/>
              </a:spcBef>
              <a:spcAft>
                <a:spcPct val="0"/>
              </a:spcAft>
            </a:pPr>
            <a:r>
              <a:rPr lang="en-US" sz="1500" b="1" dirty="0" err="1">
                <a:solidFill>
                  <a:prstClr val="black"/>
                </a:solidFill>
                <a:latin typeface="Arial" pitchFamily="34" charset="0"/>
                <a:ea typeface="ＭＳ Ｐゴシック" pitchFamily="34" charset="-128"/>
              </a:rPr>
              <a:t>Mido</a:t>
            </a:r>
            <a:r>
              <a:rPr lang="en-US" sz="1500" b="1" dirty="0">
                <a:solidFill>
                  <a:prstClr val="black"/>
                </a:solidFill>
                <a:latin typeface="Arial" pitchFamily="34" charset="0"/>
                <a:ea typeface="ＭＳ Ｐゴシック" pitchFamily="34" charset="-128"/>
              </a:rPr>
              <a:t> 59% </a:t>
            </a:r>
            <a:r>
              <a:rPr lang="en-US" sz="1500" b="1" dirty="0" err="1">
                <a:solidFill>
                  <a:prstClr val="black"/>
                </a:solidFill>
                <a:latin typeface="Arial" pitchFamily="34" charset="0"/>
                <a:ea typeface="ＭＳ Ｐゴシック" pitchFamily="34" charset="-128"/>
              </a:rPr>
              <a:t>Plac</a:t>
            </a:r>
            <a:r>
              <a:rPr lang="en-US" sz="1500" b="1" dirty="0">
                <a:solidFill>
                  <a:prstClr val="black"/>
                </a:solidFill>
                <a:latin typeface="Arial" pitchFamily="34" charset="0"/>
                <a:ea typeface="ＭＳ Ｐゴシック" pitchFamily="34" charset="-128"/>
              </a:rPr>
              <a:t> 54%</a:t>
            </a:r>
          </a:p>
          <a:p>
            <a:pPr marL="257175" indent="-257175">
              <a:buFont typeface="Arial" panose="020B0604020202020204" pitchFamily="34" charset="0"/>
              <a:buChar char="•"/>
            </a:pPr>
            <a:endParaRPr lang="en-US" sz="1500" b="1" dirty="0">
              <a:solidFill>
                <a:prstClr val="black"/>
              </a:solidFill>
              <a:latin typeface="Arial" pitchFamily="34" charset="0"/>
              <a:ea typeface="ＭＳ Ｐゴシック" pitchFamily="34" charset="-128"/>
            </a:endParaRPr>
          </a:p>
          <a:p>
            <a:pPr marL="257175" indent="-257175">
              <a:buFont typeface="Arial" panose="020B0604020202020204" pitchFamily="34" charset="0"/>
              <a:buChar char="•"/>
            </a:pPr>
            <a:endParaRPr lang="en-US" sz="1500" b="1" dirty="0">
              <a:solidFill>
                <a:prstClr val="black"/>
              </a:solidFill>
              <a:latin typeface="Arial" pitchFamily="34" charset="0"/>
              <a:ea typeface="ＭＳ Ｐゴシック" pitchFamily="34" charset="-128"/>
            </a:endParaRPr>
          </a:p>
          <a:p>
            <a:pPr marL="257175" indent="-257175">
              <a:buFont typeface="Arial" panose="020B0604020202020204" pitchFamily="34" charset="0"/>
              <a:buChar char="•"/>
            </a:pPr>
            <a:r>
              <a:rPr lang="en-US" sz="1500" b="1" dirty="0" err="1">
                <a:solidFill>
                  <a:prstClr val="black"/>
                </a:solidFill>
                <a:latin typeface="Arial" pitchFamily="34" charset="0"/>
                <a:ea typeface="ＭＳ Ｐゴシック" pitchFamily="34" charset="-128"/>
              </a:rPr>
              <a:t>Allo</a:t>
            </a:r>
            <a:r>
              <a:rPr lang="en-US" sz="1500" b="1" dirty="0">
                <a:solidFill>
                  <a:prstClr val="black"/>
                </a:solidFill>
                <a:latin typeface="Arial" pitchFamily="34" charset="0"/>
                <a:ea typeface="ＭＳ Ｐゴシック" pitchFamily="34" charset="-128"/>
              </a:rPr>
              <a:t> SCT</a:t>
            </a:r>
          </a:p>
          <a:p>
            <a:pPr lvl="1" fontAlgn="base">
              <a:spcBef>
                <a:spcPct val="0"/>
              </a:spcBef>
              <a:spcAft>
                <a:spcPct val="0"/>
              </a:spcAft>
            </a:pPr>
            <a:r>
              <a:rPr lang="en-US" sz="1500" b="1" dirty="0" err="1">
                <a:solidFill>
                  <a:prstClr val="black"/>
                </a:solidFill>
                <a:latin typeface="Arial" pitchFamily="34" charset="0"/>
                <a:ea typeface="ＭＳ Ｐゴシック" pitchFamily="34" charset="-128"/>
              </a:rPr>
              <a:t>Mido</a:t>
            </a:r>
            <a:r>
              <a:rPr lang="en-US" sz="1500" b="1" dirty="0">
                <a:solidFill>
                  <a:prstClr val="black"/>
                </a:solidFill>
                <a:latin typeface="Arial" pitchFamily="34" charset="0"/>
                <a:ea typeface="ＭＳ Ｐゴシック" pitchFamily="34" charset="-128"/>
              </a:rPr>
              <a:t> 58% </a:t>
            </a:r>
            <a:r>
              <a:rPr lang="en-US" sz="1500" b="1" dirty="0" err="1">
                <a:solidFill>
                  <a:prstClr val="black"/>
                </a:solidFill>
                <a:latin typeface="Arial" pitchFamily="34" charset="0"/>
                <a:ea typeface="ＭＳ Ｐゴシック" pitchFamily="34" charset="-128"/>
              </a:rPr>
              <a:t>Plac</a:t>
            </a:r>
            <a:r>
              <a:rPr lang="en-US" sz="1500" b="1" dirty="0">
                <a:solidFill>
                  <a:prstClr val="black"/>
                </a:solidFill>
                <a:latin typeface="Arial" pitchFamily="34" charset="0"/>
                <a:ea typeface="ＭＳ Ｐゴシック" pitchFamily="34" charset="-128"/>
              </a:rPr>
              <a:t> 54%</a:t>
            </a:r>
          </a:p>
          <a:p>
            <a:pPr marL="214313" indent="-214313">
              <a:buFont typeface="Arial" panose="020B0604020202020204" pitchFamily="34" charset="0"/>
              <a:buChar char="•"/>
            </a:pPr>
            <a:endParaRPr lang="en-US" sz="1500" b="1" dirty="0">
              <a:solidFill>
                <a:prstClr val="black"/>
              </a:solidFill>
              <a:latin typeface="Arial" pitchFamily="34" charset="0"/>
              <a:ea typeface="ＭＳ Ｐゴシック" pitchFamily="34" charset="-128"/>
            </a:endParaRPr>
          </a:p>
          <a:p>
            <a:pPr fontAlgn="base">
              <a:spcBef>
                <a:spcPct val="0"/>
              </a:spcBef>
              <a:spcAft>
                <a:spcPct val="0"/>
              </a:spcAft>
            </a:pPr>
            <a:endParaRPr lang="en-US" sz="1500" b="1" dirty="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223901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Intensive Therapy</a:t>
            </a:r>
          </a:p>
        </p:txBody>
      </p:sp>
      <p:sp>
        <p:nvSpPr>
          <p:cNvPr id="6" name="TextBox 5">
            <a:extLst>
              <a:ext uri="{FF2B5EF4-FFF2-40B4-BE49-F238E27FC236}">
                <a16:creationId xmlns:a16="http://schemas.microsoft.com/office/drawing/2014/main" id="{DA970BA9-0A8D-46D7-BAE6-D943DCAB66D3}"/>
              </a:ext>
            </a:extLst>
          </p:cNvPr>
          <p:cNvSpPr txBox="1"/>
          <p:nvPr/>
        </p:nvSpPr>
        <p:spPr>
          <a:xfrm>
            <a:off x="3345623" y="4421460"/>
            <a:ext cx="3048147" cy="323165"/>
          </a:xfrm>
          <a:prstGeom prst="rect">
            <a:avLst/>
          </a:prstGeom>
          <a:noFill/>
        </p:spPr>
        <p:txBody>
          <a:bodyPr wrap="square" rtlCol="0">
            <a:spAutoFit/>
          </a:bodyPr>
          <a:lstStyle/>
          <a:p>
            <a:r>
              <a:rPr lang="en-US" sz="1500" b="1" dirty="0"/>
              <a:t>Perl et al. ASH 2023. </a:t>
            </a:r>
            <a:r>
              <a:rPr lang="en-US" sz="1500" b="1" dirty="0" err="1"/>
              <a:t>Abstr</a:t>
            </a:r>
            <a:r>
              <a:rPr lang="en-US" sz="1500" b="1" dirty="0"/>
              <a:t> 832 </a:t>
            </a:r>
          </a:p>
        </p:txBody>
      </p:sp>
      <p:pic>
        <p:nvPicPr>
          <p:cNvPr id="8" name="Content Placeholder 7">
            <a:extLst>
              <a:ext uri="{FF2B5EF4-FFF2-40B4-BE49-F238E27FC236}">
                <a16:creationId xmlns:a16="http://schemas.microsoft.com/office/drawing/2014/main" id="{221F1423-B3B4-462A-9D39-F005AA6E0D5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418"/>
          <a:stretch/>
        </p:blipFill>
        <p:spPr>
          <a:xfrm>
            <a:off x="378295" y="89435"/>
            <a:ext cx="8387410" cy="4195672"/>
          </a:xfrm>
          <a:noFill/>
          <a:ln w="25400">
            <a:solidFill>
              <a:schemeClr val="tx1"/>
            </a:solidFill>
          </a:ln>
        </p:spPr>
      </p:pic>
    </p:spTree>
    <p:extLst>
      <p:ext uri="{BB962C8B-B14F-4D97-AF65-F5344CB8AC3E}">
        <p14:creationId xmlns:p14="http://schemas.microsoft.com/office/powerpoint/2010/main" val="3490138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2287096" y="99984"/>
            <a:ext cx="4468210" cy="298543"/>
          </a:xfrm>
          <a:prstGeom prst="rect">
            <a:avLst/>
          </a:prstGeom>
          <a:noFill/>
          <a:ln w="9525">
            <a:noFill/>
            <a:miter lim="800000"/>
            <a:headEnd/>
            <a:tailEnd/>
          </a:ln>
        </p:spPr>
        <p:txBody>
          <a:bodyPr wrap="square" lIns="0" tIns="0" rIns="0" bIns="0">
            <a:spAutoFit/>
          </a:bodyPr>
          <a:lstStyle/>
          <a:p>
            <a:pPr algn="ctr" defTabSz="622158" hangingPunct="0">
              <a:lnSpc>
                <a:spcPct val="97000"/>
              </a:lnSpc>
              <a:buClr>
                <a:srgbClr val="FFFFFF"/>
              </a:buClr>
              <a:buSzPct val="45000"/>
              <a:tabLst>
                <a:tab pos="492542" algn="l"/>
                <a:tab pos="985083" algn="l"/>
                <a:tab pos="1477625" algn="l"/>
                <a:tab pos="1970166" algn="l"/>
                <a:tab pos="2462708" algn="l"/>
                <a:tab pos="2955249" algn="l"/>
                <a:tab pos="3447791" algn="l"/>
                <a:tab pos="3940333" algn="l"/>
                <a:tab pos="4432874" algn="l"/>
                <a:tab pos="4925416" algn="l"/>
                <a:tab pos="5417957" algn="l"/>
                <a:tab pos="5910499" algn="l"/>
              </a:tabLst>
            </a:pPr>
            <a:r>
              <a:rPr lang="en-GB" sz="2000" b="1" dirty="0"/>
              <a:t>VIALE-A</a:t>
            </a:r>
          </a:p>
        </p:txBody>
      </p:sp>
      <p:pic>
        <p:nvPicPr>
          <p:cNvPr id="5122" name="Picture 2"/>
          <p:cNvPicPr>
            <a:picLocks noChangeAspect="1" noChangeArrowheads="1"/>
          </p:cNvPicPr>
          <p:nvPr/>
        </p:nvPicPr>
        <p:blipFill>
          <a:blip r:embed="rId3" cstate="print"/>
          <a:srcRect/>
          <a:stretch>
            <a:fillRect/>
          </a:stretch>
        </p:blipFill>
        <p:spPr bwMode="auto">
          <a:xfrm>
            <a:off x="5004828" y="3969163"/>
            <a:ext cx="1750478" cy="294693"/>
          </a:xfrm>
          <a:prstGeom prst="rect">
            <a:avLst/>
          </a:prstGeom>
          <a:noFill/>
        </p:spPr>
      </p:pic>
      <p:sp>
        <p:nvSpPr>
          <p:cNvPr id="5124" name="Text Box 4"/>
          <p:cNvSpPr txBox="1">
            <a:spLocks noChangeArrowheads="1"/>
          </p:cNvSpPr>
          <p:nvPr/>
        </p:nvSpPr>
        <p:spPr bwMode="auto">
          <a:xfrm>
            <a:off x="2287096" y="4036397"/>
            <a:ext cx="2438400" cy="121956"/>
          </a:xfrm>
          <a:prstGeom prst="rect">
            <a:avLst/>
          </a:prstGeom>
          <a:noFill/>
          <a:ln w="9525">
            <a:noFill/>
            <a:miter lim="800000"/>
            <a:headEnd/>
            <a:tailEnd/>
          </a:ln>
        </p:spPr>
        <p:txBody>
          <a:bodyPr wrap="square" lIns="0" tIns="0" rIns="0" bIns="0">
            <a:spAutoFit/>
          </a:bodyPr>
          <a:lstStyle/>
          <a:p>
            <a:pPr defTabSz="622158" hangingPunct="0">
              <a:lnSpc>
                <a:spcPct val="97000"/>
              </a:lnSpc>
              <a:buClr>
                <a:srgbClr val="FFFFFF"/>
              </a:buClr>
              <a:buSzPct val="45000"/>
              <a:tabLst>
                <a:tab pos="492542" algn="l"/>
                <a:tab pos="985083" algn="l"/>
                <a:tab pos="1477625" algn="l"/>
                <a:tab pos="1970166" algn="l"/>
                <a:tab pos="2462708" algn="l"/>
              </a:tabLst>
            </a:pPr>
            <a:r>
              <a:rPr lang="en-GB" sz="817" b="1" dirty="0"/>
              <a:t>DiNardo CD et al. N </a:t>
            </a:r>
            <a:r>
              <a:rPr lang="en-GB" sz="817" b="1" dirty="0" err="1"/>
              <a:t>Engl</a:t>
            </a:r>
            <a:r>
              <a:rPr lang="en-GB" sz="817" b="1" dirty="0"/>
              <a:t> J Med 2020;383:617-629</a:t>
            </a:r>
          </a:p>
        </p:txBody>
      </p:sp>
      <p:pic>
        <p:nvPicPr>
          <p:cNvPr id="6" name="Picture 5" descr="Image"/>
          <p:cNvPicPr>
            <a:picLocks noChangeAspect="1"/>
          </p:cNvPicPr>
          <p:nvPr/>
        </p:nvPicPr>
        <p:blipFill>
          <a:blip r:embed="rId4" cstate="print"/>
          <a:stretch>
            <a:fillRect/>
          </a:stretch>
        </p:blipFill>
        <p:spPr>
          <a:xfrm>
            <a:off x="2287096" y="450436"/>
            <a:ext cx="4468210" cy="3466818"/>
          </a:xfrm>
          <a:prstGeom prst="rect">
            <a:avLst/>
          </a:prstGeom>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752B518C-6BED-4E3B-AB38-E307C09CEC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1037" y="161551"/>
            <a:ext cx="7638908" cy="4149191"/>
          </a:xfrm>
          <a:ln w="25400">
            <a:solidFill>
              <a:schemeClr val="accent1"/>
            </a:solidFill>
          </a:ln>
        </p:spPr>
      </p:pic>
      <p:sp>
        <p:nvSpPr>
          <p:cNvPr id="6" name="Footer Placeholder 5">
            <a:extLst>
              <a:ext uri="{FF2B5EF4-FFF2-40B4-BE49-F238E27FC236}">
                <a16:creationId xmlns:a16="http://schemas.microsoft.com/office/drawing/2014/main" id="{41D5BE21-260B-4F3B-8AA8-B3D9F003E53A}"/>
              </a:ext>
            </a:extLst>
          </p:cNvPr>
          <p:cNvSpPr>
            <a:spLocks noGrp="1"/>
          </p:cNvSpPr>
          <p:nvPr>
            <p:ph type="ftr" sz="quarter" idx="3"/>
          </p:nvPr>
        </p:nvSpPr>
        <p:spPr>
          <a:xfrm>
            <a:off x="4016654" y="4470401"/>
            <a:ext cx="1179459" cy="270109"/>
          </a:xfrm>
        </p:spPr>
        <p:txBody>
          <a:bodyPr/>
          <a:lstStyle/>
          <a:p>
            <a:r>
              <a:rPr lang="en-US" dirty="0">
                <a:solidFill>
                  <a:schemeClr val="tx1"/>
                </a:solidFill>
              </a:rPr>
              <a:t>ASH 2022; </a:t>
            </a:r>
            <a:r>
              <a:rPr lang="en-US" dirty="0" err="1">
                <a:solidFill>
                  <a:schemeClr val="tx1"/>
                </a:solidFill>
              </a:rPr>
              <a:t>Abstr</a:t>
            </a:r>
            <a:r>
              <a:rPr lang="en-US" dirty="0">
                <a:solidFill>
                  <a:schemeClr val="tx1"/>
                </a:solidFill>
              </a:rPr>
              <a:t> #426</a:t>
            </a:r>
          </a:p>
        </p:txBody>
      </p:sp>
    </p:spTree>
    <p:extLst>
      <p:ext uri="{BB962C8B-B14F-4D97-AF65-F5344CB8AC3E}">
        <p14:creationId xmlns:p14="http://schemas.microsoft.com/office/powerpoint/2010/main" val="2642463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14605" y="934720"/>
            <a:ext cx="2603240" cy="3230645"/>
          </a:xfrm>
        </p:spPr>
        <p:txBody>
          <a:body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B cell receptor (BCR) pathway plays a role in normal and malignant B cells in growth, survival and proliferation</a:t>
            </a: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Bruton tyrosine kinase (BTK) is an integral enzyme in this pathway and its inhibition leads to downstream effects on the survival and overall proliferation of malignant B cells</a:t>
            </a: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Overview of BTK Inhibition </a:t>
            </a:r>
          </a:p>
        </p:txBody>
      </p:sp>
      <p:pic>
        <p:nvPicPr>
          <p:cNvPr id="5" name="Picture 4">
            <a:extLst>
              <a:ext uri="{FF2B5EF4-FFF2-40B4-BE49-F238E27FC236}">
                <a16:creationId xmlns:a16="http://schemas.microsoft.com/office/drawing/2014/main" id="{4381A51A-5D80-1443-5ED7-F991EF654238}"/>
              </a:ext>
            </a:extLst>
          </p:cNvPr>
          <p:cNvPicPr>
            <a:picLocks noChangeAspect="1"/>
          </p:cNvPicPr>
          <p:nvPr/>
        </p:nvPicPr>
        <p:blipFill>
          <a:blip r:embed="rId2"/>
          <a:stretch>
            <a:fillRect/>
          </a:stretch>
        </p:blipFill>
        <p:spPr>
          <a:xfrm>
            <a:off x="2975688" y="775526"/>
            <a:ext cx="5860402" cy="3389840"/>
          </a:xfrm>
          <a:prstGeom prst="rect">
            <a:avLst/>
          </a:prstGeom>
        </p:spPr>
      </p:pic>
      <p:sp>
        <p:nvSpPr>
          <p:cNvPr id="6" name="Text Box 11">
            <a:extLst>
              <a:ext uri="{FF2B5EF4-FFF2-40B4-BE49-F238E27FC236}">
                <a16:creationId xmlns:a16="http://schemas.microsoft.com/office/drawing/2014/main" id="{74F712C8-59ED-45C6-3F6C-07CD85F589B8}"/>
              </a:ext>
            </a:extLst>
          </p:cNvPr>
          <p:cNvSpPr txBox="1">
            <a:spLocks noChangeArrowheads="1"/>
          </p:cNvSpPr>
          <p:nvPr/>
        </p:nvSpPr>
        <p:spPr bwMode="auto">
          <a:xfrm>
            <a:off x="214605" y="4170802"/>
            <a:ext cx="80105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Young. Nat Rev Drug Discov. 2013;12:229.</a:t>
            </a:r>
          </a:p>
        </p:txBody>
      </p:sp>
      <p:pic>
        <p:nvPicPr>
          <p:cNvPr id="8" name="Picture 7" descr="A blue and white logo&#10;&#10;Description automatically generated">
            <a:extLst>
              <a:ext uri="{FF2B5EF4-FFF2-40B4-BE49-F238E27FC236}">
                <a16:creationId xmlns:a16="http://schemas.microsoft.com/office/drawing/2014/main" id="{D0C6DEA2-2C71-CE9B-CE0C-B05D353893A6}"/>
              </a:ext>
            </a:extLst>
          </p:cNvPr>
          <p:cNvPicPr>
            <a:picLocks noChangeAspect="1"/>
          </p:cNvPicPr>
          <p:nvPr/>
        </p:nvPicPr>
        <p:blipFill>
          <a:blip r:embed="rId3"/>
          <a:stretch>
            <a:fillRect/>
          </a:stretch>
        </p:blipFill>
        <p:spPr>
          <a:xfrm>
            <a:off x="7819053" y="4149149"/>
            <a:ext cx="1324947" cy="288424"/>
          </a:xfrm>
          <a:prstGeom prst="rect">
            <a:avLst/>
          </a:prstGeom>
        </p:spPr>
      </p:pic>
    </p:spTree>
    <p:extLst>
      <p:ext uri="{BB962C8B-B14F-4D97-AF65-F5344CB8AC3E}">
        <p14:creationId xmlns:p14="http://schemas.microsoft.com/office/powerpoint/2010/main" val="12497126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41D5BE21-260B-4F3B-8AA8-B3D9F003E53A}"/>
              </a:ext>
            </a:extLst>
          </p:cNvPr>
          <p:cNvSpPr>
            <a:spLocks noGrp="1"/>
          </p:cNvSpPr>
          <p:nvPr>
            <p:ph type="ftr" sz="quarter" idx="3"/>
          </p:nvPr>
        </p:nvSpPr>
        <p:spPr>
          <a:xfrm>
            <a:off x="746714" y="4152680"/>
            <a:ext cx="3390418" cy="183049"/>
          </a:xfrm>
        </p:spPr>
        <p:txBody>
          <a:bodyPr/>
          <a:lstStyle/>
          <a:p>
            <a:r>
              <a:rPr lang="en-US" dirty="0">
                <a:solidFill>
                  <a:schemeClr val="tx1"/>
                </a:solidFill>
              </a:rPr>
              <a:t>ASH 2022; </a:t>
            </a:r>
            <a:r>
              <a:rPr lang="en-US" dirty="0" err="1">
                <a:solidFill>
                  <a:schemeClr val="tx1"/>
                </a:solidFill>
              </a:rPr>
              <a:t>Abstr</a:t>
            </a:r>
            <a:r>
              <a:rPr lang="en-US" dirty="0">
                <a:solidFill>
                  <a:schemeClr val="tx1"/>
                </a:solidFill>
              </a:rPr>
              <a:t> #426</a:t>
            </a:r>
          </a:p>
        </p:txBody>
      </p:sp>
      <p:pic>
        <p:nvPicPr>
          <p:cNvPr id="5" name="Content Placeholder 4">
            <a:extLst>
              <a:ext uri="{FF2B5EF4-FFF2-40B4-BE49-F238E27FC236}">
                <a16:creationId xmlns:a16="http://schemas.microsoft.com/office/drawing/2014/main" id="{B88D4D5E-6E6A-409F-A3F6-726B4EBEE3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714" y="233855"/>
            <a:ext cx="7650571" cy="3841680"/>
          </a:xfrm>
          <a:ln w="25400">
            <a:solidFill>
              <a:schemeClr val="accent1"/>
            </a:solidFill>
          </a:ln>
        </p:spPr>
      </p:pic>
    </p:spTree>
    <p:extLst>
      <p:ext uri="{BB962C8B-B14F-4D97-AF65-F5344CB8AC3E}">
        <p14:creationId xmlns:p14="http://schemas.microsoft.com/office/powerpoint/2010/main" val="92782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41D5BE21-260B-4F3B-8AA8-B3D9F003E53A}"/>
              </a:ext>
            </a:extLst>
          </p:cNvPr>
          <p:cNvSpPr>
            <a:spLocks noGrp="1"/>
          </p:cNvSpPr>
          <p:nvPr>
            <p:ph type="ftr" sz="quarter" idx="3"/>
          </p:nvPr>
        </p:nvSpPr>
        <p:spPr>
          <a:xfrm>
            <a:off x="1468659" y="4088999"/>
            <a:ext cx="3390418" cy="183049"/>
          </a:xfrm>
        </p:spPr>
        <p:txBody>
          <a:bodyPr/>
          <a:lstStyle/>
          <a:p>
            <a:r>
              <a:rPr lang="en-US" dirty="0">
                <a:solidFill>
                  <a:schemeClr val="tx1"/>
                </a:solidFill>
              </a:rPr>
              <a:t>ASH 2022; </a:t>
            </a:r>
            <a:r>
              <a:rPr lang="en-US" dirty="0" err="1">
                <a:solidFill>
                  <a:schemeClr val="tx1"/>
                </a:solidFill>
              </a:rPr>
              <a:t>Abstr</a:t>
            </a:r>
            <a:r>
              <a:rPr lang="en-US" dirty="0">
                <a:solidFill>
                  <a:schemeClr val="tx1"/>
                </a:solidFill>
              </a:rPr>
              <a:t> #426</a:t>
            </a:r>
          </a:p>
        </p:txBody>
      </p:sp>
      <p:pic>
        <p:nvPicPr>
          <p:cNvPr id="3" name="Picture 2">
            <a:extLst>
              <a:ext uri="{FF2B5EF4-FFF2-40B4-BE49-F238E27FC236}">
                <a16:creationId xmlns:a16="http://schemas.microsoft.com/office/drawing/2014/main" id="{234F290E-08D5-4DAD-998C-A05EF894C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659" y="96307"/>
            <a:ext cx="6206681" cy="3960454"/>
          </a:xfrm>
          <a:prstGeom prst="rect">
            <a:avLst/>
          </a:prstGeom>
          <a:ln w="25400">
            <a:solidFill>
              <a:schemeClr val="accent1"/>
            </a:solidFill>
          </a:ln>
        </p:spPr>
      </p:pic>
    </p:spTree>
    <p:extLst>
      <p:ext uri="{BB962C8B-B14F-4D97-AF65-F5344CB8AC3E}">
        <p14:creationId xmlns:p14="http://schemas.microsoft.com/office/powerpoint/2010/main" val="15804348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41D5BE21-260B-4F3B-8AA8-B3D9F003E53A}"/>
              </a:ext>
            </a:extLst>
          </p:cNvPr>
          <p:cNvSpPr>
            <a:spLocks noGrp="1"/>
          </p:cNvSpPr>
          <p:nvPr>
            <p:ph type="ftr" sz="quarter" idx="3"/>
          </p:nvPr>
        </p:nvSpPr>
        <p:spPr>
          <a:xfrm>
            <a:off x="734983" y="4087366"/>
            <a:ext cx="3390418" cy="183049"/>
          </a:xfrm>
        </p:spPr>
        <p:txBody>
          <a:bodyPr/>
          <a:lstStyle/>
          <a:p>
            <a:r>
              <a:rPr lang="en-US" dirty="0">
                <a:solidFill>
                  <a:schemeClr val="tx1"/>
                </a:solidFill>
              </a:rPr>
              <a:t>ASH 2022; </a:t>
            </a:r>
            <a:r>
              <a:rPr lang="en-US" dirty="0" err="1">
                <a:solidFill>
                  <a:schemeClr val="tx1"/>
                </a:solidFill>
              </a:rPr>
              <a:t>Abstr</a:t>
            </a:r>
            <a:r>
              <a:rPr lang="en-US" dirty="0">
                <a:solidFill>
                  <a:schemeClr val="tx1"/>
                </a:solidFill>
              </a:rPr>
              <a:t> #426</a:t>
            </a:r>
          </a:p>
        </p:txBody>
      </p:sp>
      <p:pic>
        <p:nvPicPr>
          <p:cNvPr id="4" name="Content Placeholder 3">
            <a:extLst>
              <a:ext uri="{FF2B5EF4-FFF2-40B4-BE49-F238E27FC236}">
                <a16:creationId xmlns:a16="http://schemas.microsoft.com/office/drawing/2014/main" id="{2EDB203B-8E90-44C7-820C-8F2B0D876E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983" y="149133"/>
            <a:ext cx="7674034" cy="3883710"/>
          </a:xfrm>
          <a:ln w="25400">
            <a:solidFill>
              <a:schemeClr val="accent1"/>
            </a:solidFill>
          </a:ln>
        </p:spPr>
      </p:pic>
    </p:spTree>
    <p:extLst>
      <p:ext uri="{BB962C8B-B14F-4D97-AF65-F5344CB8AC3E}">
        <p14:creationId xmlns:p14="http://schemas.microsoft.com/office/powerpoint/2010/main" val="14996107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03790" y="-3560"/>
            <a:ext cx="4468210" cy="298543"/>
          </a:xfrm>
          <a:prstGeom prst="rect">
            <a:avLst/>
          </a:prstGeom>
          <a:noFill/>
          <a:ln w="9525">
            <a:noFill/>
            <a:miter lim="800000"/>
            <a:headEnd/>
            <a:tailEnd/>
          </a:ln>
        </p:spPr>
        <p:txBody>
          <a:bodyPr wrap="square" lIns="0" tIns="0" rIns="0" bIns="0">
            <a:spAutoFit/>
          </a:bodyPr>
          <a:lstStyle/>
          <a:p>
            <a:pPr algn="ctr" defTabSz="622158" hangingPunct="0">
              <a:lnSpc>
                <a:spcPct val="97000"/>
              </a:lnSpc>
              <a:buClr>
                <a:srgbClr val="FFFFFF"/>
              </a:buClr>
              <a:buSzPct val="45000"/>
              <a:tabLst>
                <a:tab pos="492542" algn="l"/>
                <a:tab pos="985083" algn="l"/>
                <a:tab pos="1477625" algn="l"/>
                <a:tab pos="1970166" algn="l"/>
                <a:tab pos="2462708" algn="l"/>
                <a:tab pos="2955249" algn="l"/>
                <a:tab pos="3447791" algn="l"/>
                <a:tab pos="3940333" algn="l"/>
                <a:tab pos="4432874" algn="l"/>
                <a:tab pos="4925416" algn="l"/>
                <a:tab pos="5417957" algn="l"/>
                <a:tab pos="5910499" algn="l"/>
              </a:tabLst>
            </a:pPr>
            <a:r>
              <a:rPr lang="en-GB" sz="2000" b="1" dirty="0"/>
              <a:t>VIALE-A</a:t>
            </a:r>
          </a:p>
        </p:txBody>
      </p:sp>
      <p:pic>
        <p:nvPicPr>
          <p:cNvPr id="5122" name="Picture 2"/>
          <p:cNvPicPr>
            <a:picLocks noChangeAspect="1" noChangeArrowheads="1"/>
          </p:cNvPicPr>
          <p:nvPr/>
        </p:nvPicPr>
        <p:blipFill>
          <a:blip r:embed="rId3" cstate="print"/>
          <a:srcRect/>
          <a:stretch>
            <a:fillRect/>
          </a:stretch>
        </p:blipFill>
        <p:spPr bwMode="auto">
          <a:xfrm>
            <a:off x="3628830" y="4112118"/>
            <a:ext cx="1750478" cy="294693"/>
          </a:xfrm>
          <a:prstGeom prst="rect">
            <a:avLst/>
          </a:prstGeom>
          <a:noFill/>
        </p:spPr>
      </p:pic>
      <p:sp>
        <p:nvSpPr>
          <p:cNvPr id="5124" name="Text Box 4"/>
          <p:cNvSpPr txBox="1">
            <a:spLocks noChangeArrowheads="1"/>
          </p:cNvSpPr>
          <p:nvPr/>
        </p:nvSpPr>
        <p:spPr bwMode="auto">
          <a:xfrm>
            <a:off x="103790" y="3887125"/>
            <a:ext cx="2438400" cy="121956"/>
          </a:xfrm>
          <a:prstGeom prst="rect">
            <a:avLst/>
          </a:prstGeom>
          <a:noFill/>
          <a:ln w="9525">
            <a:noFill/>
            <a:miter lim="800000"/>
            <a:headEnd/>
            <a:tailEnd/>
          </a:ln>
        </p:spPr>
        <p:txBody>
          <a:bodyPr wrap="square" lIns="0" tIns="0" rIns="0" bIns="0">
            <a:spAutoFit/>
          </a:bodyPr>
          <a:lstStyle/>
          <a:p>
            <a:pPr defTabSz="622158" hangingPunct="0">
              <a:lnSpc>
                <a:spcPct val="97000"/>
              </a:lnSpc>
              <a:buClr>
                <a:srgbClr val="FFFFFF"/>
              </a:buClr>
              <a:buSzPct val="45000"/>
              <a:tabLst>
                <a:tab pos="492542" algn="l"/>
                <a:tab pos="985083" algn="l"/>
                <a:tab pos="1477625" algn="l"/>
                <a:tab pos="1970166" algn="l"/>
                <a:tab pos="2462708" algn="l"/>
              </a:tabLst>
            </a:pPr>
            <a:r>
              <a:rPr lang="en-GB" sz="817" b="1" dirty="0"/>
              <a:t>DiNardo CD et al. N </a:t>
            </a:r>
            <a:r>
              <a:rPr lang="en-GB" sz="817" b="1" dirty="0" err="1"/>
              <a:t>Engl</a:t>
            </a:r>
            <a:r>
              <a:rPr lang="en-GB" sz="817" b="1" dirty="0"/>
              <a:t> J Med 2020;383:617-629</a:t>
            </a:r>
          </a:p>
        </p:txBody>
      </p:sp>
      <p:pic>
        <p:nvPicPr>
          <p:cNvPr id="6" name="Picture 5" descr="Image"/>
          <p:cNvPicPr>
            <a:picLocks noChangeAspect="1"/>
          </p:cNvPicPr>
          <p:nvPr/>
        </p:nvPicPr>
        <p:blipFill>
          <a:blip r:embed="rId4" cstate="print"/>
          <a:stretch>
            <a:fillRect/>
          </a:stretch>
        </p:blipFill>
        <p:spPr>
          <a:xfrm>
            <a:off x="103790" y="301164"/>
            <a:ext cx="4468210" cy="3466818"/>
          </a:xfrm>
          <a:prstGeom prst="rect">
            <a:avLst/>
          </a:prstGeom>
          <a:ln w="25400">
            <a:solidFill>
              <a:schemeClr val="tx2"/>
            </a:solidFill>
          </a:ln>
        </p:spPr>
      </p:pic>
      <p:pic>
        <p:nvPicPr>
          <p:cNvPr id="3" name="Picture 2">
            <a:extLst>
              <a:ext uri="{FF2B5EF4-FFF2-40B4-BE49-F238E27FC236}">
                <a16:creationId xmlns:a16="http://schemas.microsoft.com/office/drawing/2014/main" id="{4AB3A802-76B0-43DB-BC43-314564AC9B9F}"/>
              </a:ext>
            </a:extLst>
          </p:cNvPr>
          <p:cNvPicPr>
            <a:picLocks noChangeAspect="1"/>
          </p:cNvPicPr>
          <p:nvPr/>
        </p:nvPicPr>
        <p:blipFill>
          <a:blip r:embed="rId5"/>
          <a:stretch>
            <a:fillRect/>
          </a:stretch>
        </p:blipFill>
        <p:spPr>
          <a:xfrm>
            <a:off x="4572000" y="382165"/>
            <a:ext cx="4468210" cy="3344428"/>
          </a:xfrm>
          <a:prstGeom prst="rect">
            <a:avLst/>
          </a:prstGeom>
          <a:ln w="25400">
            <a:solidFill>
              <a:schemeClr val="tx2"/>
            </a:solidFill>
          </a:ln>
        </p:spPr>
      </p:pic>
      <p:sp>
        <p:nvSpPr>
          <p:cNvPr id="8" name="Text Box 4">
            <a:extLst>
              <a:ext uri="{FF2B5EF4-FFF2-40B4-BE49-F238E27FC236}">
                <a16:creationId xmlns:a16="http://schemas.microsoft.com/office/drawing/2014/main" id="{CEDF5875-F764-4797-B7F7-A754D423EA07}"/>
              </a:ext>
            </a:extLst>
          </p:cNvPr>
          <p:cNvSpPr txBox="1">
            <a:spLocks noChangeArrowheads="1"/>
          </p:cNvSpPr>
          <p:nvPr/>
        </p:nvSpPr>
        <p:spPr bwMode="auto">
          <a:xfrm>
            <a:off x="6367849" y="3898347"/>
            <a:ext cx="2669059" cy="121956"/>
          </a:xfrm>
          <a:prstGeom prst="rect">
            <a:avLst/>
          </a:prstGeom>
          <a:noFill/>
          <a:ln w="9525">
            <a:noFill/>
            <a:miter lim="800000"/>
            <a:headEnd/>
            <a:tailEnd/>
          </a:ln>
        </p:spPr>
        <p:txBody>
          <a:bodyPr wrap="square" lIns="0" tIns="0" rIns="0" bIns="0">
            <a:spAutoFit/>
          </a:bodyPr>
          <a:lstStyle/>
          <a:p>
            <a:pPr defTabSz="622158" hangingPunct="0">
              <a:lnSpc>
                <a:spcPct val="97000"/>
              </a:lnSpc>
              <a:buClr>
                <a:srgbClr val="FFFFFF"/>
              </a:buClr>
              <a:buSzPct val="45000"/>
              <a:tabLst>
                <a:tab pos="492542" algn="l"/>
                <a:tab pos="985083" algn="l"/>
                <a:tab pos="1477625" algn="l"/>
                <a:tab pos="1970166" algn="l"/>
                <a:tab pos="2462708" algn="l"/>
              </a:tabLst>
            </a:pPr>
            <a:r>
              <a:rPr lang="en-GB" sz="817" b="1" dirty="0"/>
              <a:t>Montesinos P et al. N </a:t>
            </a:r>
            <a:r>
              <a:rPr lang="en-GB" sz="817" b="1" dirty="0" err="1"/>
              <a:t>Engl</a:t>
            </a:r>
            <a:r>
              <a:rPr lang="en-GB" sz="817" b="1" dirty="0"/>
              <a:t> J Med 2022;386:1519-1531</a:t>
            </a:r>
          </a:p>
        </p:txBody>
      </p:sp>
      <p:sp>
        <p:nvSpPr>
          <p:cNvPr id="9" name="Text Box 1">
            <a:extLst>
              <a:ext uri="{FF2B5EF4-FFF2-40B4-BE49-F238E27FC236}">
                <a16:creationId xmlns:a16="http://schemas.microsoft.com/office/drawing/2014/main" id="{20B13A40-4934-462E-BE9B-FB10094976D1}"/>
              </a:ext>
            </a:extLst>
          </p:cNvPr>
          <p:cNvSpPr txBox="1">
            <a:spLocks noChangeArrowheads="1"/>
          </p:cNvSpPr>
          <p:nvPr/>
        </p:nvSpPr>
        <p:spPr bwMode="auto">
          <a:xfrm>
            <a:off x="4568698" y="17134"/>
            <a:ext cx="4468210" cy="298543"/>
          </a:xfrm>
          <a:prstGeom prst="rect">
            <a:avLst/>
          </a:prstGeom>
          <a:noFill/>
          <a:ln w="9525">
            <a:noFill/>
            <a:miter lim="800000"/>
            <a:headEnd/>
            <a:tailEnd/>
          </a:ln>
        </p:spPr>
        <p:txBody>
          <a:bodyPr wrap="square" lIns="0" tIns="0" rIns="0" bIns="0">
            <a:spAutoFit/>
          </a:bodyPr>
          <a:lstStyle/>
          <a:p>
            <a:pPr algn="ctr" defTabSz="622158" hangingPunct="0">
              <a:lnSpc>
                <a:spcPct val="97000"/>
              </a:lnSpc>
              <a:buClr>
                <a:srgbClr val="FFFFFF"/>
              </a:buClr>
              <a:buSzPct val="45000"/>
              <a:tabLst>
                <a:tab pos="492542" algn="l"/>
                <a:tab pos="985083" algn="l"/>
                <a:tab pos="1477625" algn="l"/>
                <a:tab pos="1970166" algn="l"/>
                <a:tab pos="2462708" algn="l"/>
                <a:tab pos="2955249" algn="l"/>
                <a:tab pos="3447791" algn="l"/>
                <a:tab pos="3940333" algn="l"/>
                <a:tab pos="4432874" algn="l"/>
                <a:tab pos="4925416" algn="l"/>
                <a:tab pos="5417957" algn="l"/>
                <a:tab pos="5910499" algn="l"/>
              </a:tabLst>
            </a:pPr>
            <a:r>
              <a:rPr lang="en-GB" sz="2000" b="1" dirty="0"/>
              <a:t>AGILE</a:t>
            </a:r>
          </a:p>
        </p:txBody>
      </p:sp>
    </p:spTree>
    <p:extLst>
      <p:ext uri="{BB962C8B-B14F-4D97-AF65-F5344CB8AC3E}">
        <p14:creationId xmlns:p14="http://schemas.microsoft.com/office/powerpoint/2010/main" val="99117248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Lower Intensity Therapy  </a:t>
            </a:r>
          </a:p>
        </p:txBody>
      </p:sp>
      <p:sp>
        <p:nvSpPr>
          <p:cNvPr id="6" name="TextBox 5">
            <a:extLst>
              <a:ext uri="{FF2B5EF4-FFF2-40B4-BE49-F238E27FC236}">
                <a16:creationId xmlns:a16="http://schemas.microsoft.com/office/drawing/2014/main" id="{DA970BA9-0A8D-46D7-BAE6-D943DCAB66D3}"/>
              </a:ext>
            </a:extLst>
          </p:cNvPr>
          <p:cNvSpPr txBox="1"/>
          <p:nvPr/>
        </p:nvSpPr>
        <p:spPr>
          <a:xfrm>
            <a:off x="5217965" y="4053614"/>
            <a:ext cx="3194033" cy="323165"/>
          </a:xfrm>
          <a:prstGeom prst="rect">
            <a:avLst/>
          </a:prstGeom>
          <a:noFill/>
        </p:spPr>
        <p:txBody>
          <a:bodyPr wrap="square" rtlCol="0">
            <a:spAutoFit/>
          </a:bodyPr>
          <a:lstStyle/>
          <a:p>
            <a:r>
              <a:rPr lang="en-US" sz="1500" b="1" dirty="0"/>
              <a:t>Smith et al. ASH 2023. </a:t>
            </a:r>
            <a:r>
              <a:rPr lang="en-US" sz="1500" b="1" dirty="0" err="1"/>
              <a:t>Abstr</a:t>
            </a:r>
            <a:r>
              <a:rPr lang="en-US" sz="1500" b="1" dirty="0"/>
              <a:t> 971</a:t>
            </a:r>
          </a:p>
        </p:txBody>
      </p:sp>
      <p:pic>
        <p:nvPicPr>
          <p:cNvPr id="7" name="Content Placeholder 6">
            <a:extLst>
              <a:ext uri="{FF2B5EF4-FFF2-40B4-BE49-F238E27FC236}">
                <a16:creationId xmlns:a16="http://schemas.microsoft.com/office/drawing/2014/main" id="{FDC2719A-C34E-4C52-845B-6EE1BCDDF9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3750" y="124686"/>
            <a:ext cx="7439428" cy="3925707"/>
          </a:xfrm>
          <a:ln w="25400">
            <a:solidFill>
              <a:schemeClr val="tx1"/>
            </a:solidFill>
          </a:ln>
        </p:spPr>
      </p:pic>
    </p:spTree>
    <p:extLst>
      <p:ext uri="{BB962C8B-B14F-4D97-AF65-F5344CB8AC3E}">
        <p14:creationId xmlns:p14="http://schemas.microsoft.com/office/powerpoint/2010/main" val="6817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Lower Intensity Therapy  </a:t>
            </a:r>
          </a:p>
        </p:txBody>
      </p:sp>
      <p:sp>
        <p:nvSpPr>
          <p:cNvPr id="6" name="TextBox 5">
            <a:extLst>
              <a:ext uri="{FF2B5EF4-FFF2-40B4-BE49-F238E27FC236}">
                <a16:creationId xmlns:a16="http://schemas.microsoft.com/office/drawing/2014/main" id="{DA970BA9-0A8D-46D7-BAE6-D943DCAB66D3}"/>
              </a:ext>
            </a:extLst>
          </p:cNvPr>
          <p:cNvSpPr txBox="1"/>
          <p:nvPr/>
        </p:nvSpPr>
        <p:spPr>
          <a:xfrm>
            <a:off x="5450114" y="3980839"/>
            <a:ext cx="3194033" cy="323165"/>
          </a:xfrm>
          <a:prstGeom prst="rect">
            <a:avLst/>
          </a:prstGeom>
          <a:noFill/>
        </p:spPr>
        <p:txBody>
          <a:bodyPr wrap="square" rtlCol="0">
            <a:spAutoFit/>
          </a:bodyPr>
          <a:lstStyle/>
          <a:p>
            <a:r>
              <a:rPr lang="en-US" sz="1500" b="1" dirty="0"/>
              <a:t>Smith et al. ASH 2023. </a:t>
            </a:r>
            <a:r>
              <a:rPr lang="en-US" sz="1500" b="1" dirty="0" err="1"/>
              <a:t>Abstr</a:t>
            </a:r>
            <a:r>
              <a:rPr lang="en-US" sz="1500" b="1" dirty="0"/>
              <a:t> 971</a:t>
            </a:r>
          </a:p>
        </p:txBody>
      </p:sp>
      <p:pic>
        <p:nvPicPr>
          <p:cNvPr id="8" name="Content Placeholder 7">
            <a:extLst>
              <a:ext uri="{FF2B5EF4-FFF2-40B4-BE49-F238E27FC236}">
                <a16:creationId xmlns:a16="http://schemas.microsoft.com/office/drawing/2014/main" id="{32661443-4DB5-44ED-A0C6-D4D1B532F9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6191" y="178254"/>
            <a:ext cx="8176790" cy="3814763"/>
          </a:xfrm>
          <a:ln w="25400">
            <a:solidFill>
              <a:schemeClr val="tx1"/>
            </a:solidFill>
          </a:ln>
        </p:spPr>
      </p:pic>
      <p:sp>
        <p:nvSpPr>
          <p:cNvPr id="5" name="Rectangle 4">
            <a:extLst>
              <a:ext uri="{FF2B5EF4-FFF2-40B4-BE49-F238E27FC236}">
                <a16:creationId xmlns:a16="http://schemas.microsoft.com/office/drawing/2014/main" id="{E3CF8A95-343B-4B83-98D4-F8F6365E93CB}"/>
              </a:ext>
            </a:extLst>
          </p:cNvPr>
          <p:cNvSpPr/>
          <p:nvPr/>
        </p:nvSpPr>
        <p:spPr>
          <a:xfrm>
            <a:off x="5450114" y="1030355"/>
            <a:ext cx="3065236" cy="2895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89435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Lower Intensity Therapy  </a:t>
            </a:r>
          </a:p>
        </p:txBody>
      </p:sp>
      <p:sp>
        <p:nvSpPr>
          <p:cNvPr id="6" name="TextBox 5">
            <a:extLst>
              <a:ext uri="{FF2B5EF4-FFF2-40B4-BE49-F238E27FC236}">
                <a16:creationId xmlns:a16="http://schemas.microsoft.com/office/drawing/2014/main" id="{DA970BA9-0A8D-46D7-BAE6-D943DCAB66D3}"/>
              </a:ext>
            </a:extLst>
          </p:cNvPr>
          <p:cNvSpPr txBox="1"/>
          <p:nvPr/>
        </p:nvSpPr>
        <p:spPr>
          <a:xfrm>
            <a:off x="5060008" y="4061173"/>
            <a:ext cx="3194033" cy="323165"/>
          </a:xfrm>
          <a:prstGeom prst="rect">
            <a:avLst/>
          </a:prstGeom>
          <a:noFill/>
        </p:spPr>
        <p:txBody>
          <a:bodyPr wrap="square" rtlCol="0">
            <a:spAutoFit/>
          </a:bodyPr>
          <a:lstStyle/>
          <a:p>
            <a:r>
              <a:rPr lang="en-US" sz="1500" b="1" dirty="0"/>
              <a:t>Smith et al. ASH 2023. </a:t>
            </a:r>
            <a:r>
              <a:rPr lang="en-US" sz="1500" b="1" dirty="0" err="1"/>
              <a:t>Abstr</a:t>
            </a:r>
            <a:r>
              <a:rPr lang="en-US" sz="1500" b="1" dirty="0"/>
              <a:t> 971</a:t>
            </a:r>
          </a:p>
        </p:txBody>
      </p:sp>
      <p:pic>
        <p:nvPicPr>
          <p:cNvPr id="7" name="Content Placeholder 6">
            <a:extLst>
              <a:ext uri="{FF2B5EF4-FFF2-40B4-BE49-F238E27FC236}">
                <a16:creationId xmlns:a16="http://schemas.microsoft.com/office/drawing/2014/main" id="{BB957E79-9766-4CB6-BCBA-60C699C111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89036"/>
            <a:ext cx="7685334" cy="3972137"/>
          </a:xfrm>
          <a:ln w="25400">
            <a:solidFill>
              <a:schemeClr val="tx1"/>
            </a:solidFill>
          </a:ln>
        </p:spPr>
      </p:pic>
      <p:sp>
        <p:nvSpPr>
          <p:cNvPr id="5" name="Rectangle 4">
            <a:extLst>
              <a:ext uri="{FF2B5EF4-FFF2-40B4-BE49-F238E27FC236}">
                <a16:creationId xmlns:a16="http://schemas.microsoft.com/office/drawing/2014/main" id="{327CEDBA-2ACB-4C55-B35A-8A9451DB5ACD}"/>
              </a:ext>
            </a:extLst>
          </p:cNvPr>
          <p:cNvSpPr/>
          <p:nvPr/>
        </p:nvSpPr>
        <p:spPr>
          <a:xfrm>
            <a:off x="4979738" y="946694"/>
            <a:ext cx="3169920" cy="1889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48761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Lower Intensity Therapy  </a:t>
            </a:r>
          </a:p>
        </p:txBody>
      </p:sp>
      <p:sp>
        <p:nvSpPr>
          <p:cNvPr id="6" name="TextBox 5">
            <a:extLst>
              <a:ext uri="{FF2B5EF4-FFF2-40B4-BE49-F238E27FC236}">
                <a16:creationId xmlns:a16="http://schemas.microsoft.com/office/drawing/2014/main" id="{DA970BA9-0A8D-46D7-BAE6-D943DCAB66D3}"/>
              </a:ext>
            </a:extLst>
          </p:cNvPr>
          <p:cNvSpPr txBox="1"/>
          <p:nvPr/>
        </p:nvSpPr>
        <p:spPr>
          <a:xfrm>
            <a:off x="5321317" y="4016894"/>
            <a:ext cx="3194033" cy="323165"/>
          </a:xfrm>
          <a:prstGeom prst="rect">
            <a:avLst/>
          </a:prstGeom>
          <a:noFill/>
        </p:spPr>
        <p:txBody>
          <a:bodyPr wrap="square" rtlCol="0">
            <a:spAutoFit/>
          </a:bodyPr>
          <a:lstStyle/>
          <a:p>
            <a:r>
              <a:rPr lang="en-US" sz="1500" b="1" dirty="0"/>
              <a:t>Smith et al. ASH 2023. </a:t>
            </a:r>
            <a:r>
              <a:rPr lang="en-US" sz="1500" b="1" dirty="0" err="1"/>
              <a:t>Abstr</a:t>
            </a:r>
            <a:r>
              <a:rPr lang="en-US" sz="1500" b="1" dirty="0"/>
              <a:t> 971</a:t>
            </a:r>
          </a:p>
        </p:txBody>
      </p:sp>
      <p:pic>
        <p:nvPicPr>
          <p:cNvPr id="8" name="Content Placeholder 7">
            <a:extLst>
              <a:ext uri="{FF2B5EF4-FFF2-40B4-BE49-F238E27FC236}">
                <a16:creationId xmlns:a16="http://schemas.microsoft.com/office/drawing/2014/main" id="{81911110-11EE-4A77-AB52-F03C99AE53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67652"/>
            <a:ext cx="7882451" cy="3949241"/>
          </a:xfrm>
          <a:ln w="25400">
            <a:solidFill>
              <a:schemeClr val="tx1"/>
            </a:solidFill>
          </a:ln>
        </p:spPr>
      </p:pic>
      <p:sp>
        <p:nvSpPr>
          <p:cNvPr id="5" name="Rectangle 4">
            <a:extLst>
              <a:ext uri="{FF2B5EF4-FFF2-40B4-BE49-F238E27FC236}">
                <a16:creationId xmlns:a16="http://schemas.microsoft.com/office/drawing/2014/main" id="{AE3B5B12-094B-4233-997E-73A23214008B}"/>
              </a:ext>
            </a:extLst>
          </p:cNvPr>
          <p:cNvSpPr/>
          <p:nvPr/>
        </p:nvSpPr>
        <p:spPr>
          <a:xfrm>
            <a:off x="866911" y="2670628"/>
            <a:ext cx="3755889" cy="9269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83166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Lower Intensity Therapy  </a:t>
            </a:r>
          </a:p>
        </p:txBody>
      </p:sp>
      <p:sp>
        <p:nvSpPr>
          <p:cNvPr id="6" name="TextBox 5">
            <a:extLst>
              <a:ext uri="{FF2B5EF4-FFF2-40B4-BE49-F238E27FC236}">
                <a16:creationId xmlns:a16="http://schemas.microsoft.com/office/drawing/2014/main" id="{DA970BA9-0A8D-46D7-BAE6-D943DCAB66D3}"/>
              </a:ext>
            </a:extLst>
          </p:cNvPr>
          <p:cNvSpPr txBox="1"/>
          <p:nvPr/>
        </p:nvSpPr>
        <p:spPr>
          <a:xfrm>
            <a:off x="4556136" y="4118021"/>
            <a:ext cx="3194033" cy="323165"/>
          </a:xfrm>
          <a:prstGeom prst="rect">
            <a:avLst/>
          </a:prstGeom>
          <a:noFill/>
        </p:spPr>
        <p:txBody>
          <a:bodyPr wrap="square" rtlCol="0">
            <a:spAutoFit/>
          </a:bodyPr>
          <a:lstStyle/>
          <a:p>
            <a:r>
              <a:rPr lang="en-US" sz="1500" b="1" dirty="0"/>
              <a:t>Smith et al. ASH 2023. </a:t>
            </a:r>
            <a:r>
              <a:rPr lang="en-US" sz="1500" b="1" dirty="0" err="1"/>
              <a:t>Abstr</a:t>
            </a:r>
            <a:r>
              <a:rPr lang="en-US" sz="1500" b="1" dirty="0"/>
              <a:t> 971</a:t>
            </a:r>
          </a:p>
        </p:txBody>
      </p:sp>
      <p:pic>
        <p:nvPicPr>
          <p:cNvPr id="7" name="Content Placeholder 6">
            <a:extLst>
              <a:ext uri="{FF2B5EF4-FFF2-40B4-BE49-F238E27FC236}">
                <a16:creationId xmlns:a16="http://schemas.microsoft.com/office/drawing/2014/main" id="{92525B9A-C961-4E8A-ACED-8D5CB8C9597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496" y="192768"/>
            <a:ext cx="6407944" cy="2454398"/>
          </a:xfrm>
          <a:ln w="25400">
            <a:solidFill>
              <a:schemeClr val="tx1"/>
            </a:solidFill>
          </a:ln>
        </p:spPr>
      </p:pic>
      <p:pic>
        <p:nvPicPr>
          <p:cNvPr id="12" name="Picture 11">
            <a:extLst>
              <a:ext uri="{FF2B5EF4-FFF2-40B4-BE49-F238E27FC236}">
                <a16:creationId xmlns:a16="http://schemas.microsoft.com/office/drawing/2014/main" id="{7A2DEE10-5A92-4B1E-8320-8F6DC4B84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4138" y="1740354"/>
            <a:ext cx="6308386" cy="2180104"/>
          </a:xfrm>
          <a:prstGeom prst="rect">
            <a:avLst/>
          </a:prstGeom>
          <a:ln w="25400">
            <a:solidFill>
              <a:schemeClr val="tx1"/>
            </a:solidFill>
          </a:ln>
        </p:spPr>
      </p:pic>
      <p:sp>
        <p:nvSpPr>
          <p:cNvPr id="8" name="Rectangle 7">
            <a:extLst>
              <a:ext uri="{FF2B5EF4-FFF2-40B4-BE49-F238E27FC236}">
                <a16:creationId xmlns:a16="http://schemas.microsoft.com/office/drawing/2014/main" id="{9C3F231B-1A98-44CE-8B0B-1DD504092D17}"/>
              </a:ext>
            </a:extLst>
          </p:cNvPr>
          <p:cNvSpPr/>
          <p:nvPr/>
        </p:nvSpPr>
        <p:spPr>
          <a:xfrm>
            <a:off x="160496" y="1444171"/>
            <a:ext cx="6195060" cy="536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160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Lower Intensity Therapy (Triplet) </a:t>
            </a:r>
          </a:p>
        </p:txBody>
      </p:sp>
      <p:pic>
        <p:nvPicPr>
          <p:cNvPr id="4" name="Content Placeholder 3">
            <a:extLst>
              <a:ext uri="{FF2B5EF4-FFF2-40B4-BE49-F238E27FC236}">
                <a16:creationId xmlns:a16="http://schemas.microsoft.com/office/drawing/2014/main" id="{8DC872C5-3521-4AB3-A435-A6D7021B48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3523" y="76653"/>
            <a:ext cx="7141133" cy="4010978"/>
          </a:xfrm>
          <a:ln w="25400">
            <a:solidFill>
              <a:schemeClr val="tx1"/>
            </a:solidFill>
          </a:ln>
        </p:spPr>
      </p:pic>
      <p:sp>
        <p:nvSpPr>
          <p:cNvPr id="6" name="TextBox 5">
            <a:extLst>
              <a:ext uri="{FF2B5EF4-FFF2-40B4-BE49-F238E27FC236}">
                <a16:creationId xmlns:a16="http://schemas.microsoft.com/office/drawing/2014/main" id="{DA970BA9-0A8D-46D7-BAE6-D943DCAB66D3}"/>
              </a:ext>
            </a:extLst>
          </p:cNvPr>
          <p:cNvSpPr txBox="1"/>
          <p:nvPr/>
        </p:nvSpPr>
        <p:spPr>
          <a:xfrm>
            <a:off x="5154403" y="4096748"/>
            <a:ext cx="3194033" cy="323165"/>
          </a:xfrm>
          <a:prstGeom prst="rect">
            <a:avLst/>
          </a:prstGeom>
          <a:noFill/>
        </p:spPr>
        <p:txBody>
          <a:bodyPr wrap="square" rtlCol="0">
            <a:spAutoFit/>
          </a:bodyPr>
          <a:lstStyle/>
          <a:p>
            <a:r>
              <a:rPr lang="en-US" sz="1500" b="1" dirty="0" err="1"/>
              <a:t>Arluri</a:t>
            </a:r>
            <a:r>
              <a:rPr lang="en-US" sz="1500" b="1" dirty="0"/>
              <a:t> et al. ASH 2023. </a:t>
            </a:r>
            <a:r>
              <a:rPr lang="en-US" sz="1500" b="1" dirty="0" err="1"/>
              <a:t>Abstr</a:t>
            </a:r>
            <a:r>
              <a:rPr lang="en-US" sz="1500" b="1" dirty="0"/>
              <a:t> 968</a:t>
            </a:r>
          </a:p>
        </p:txBody>
      </p:sp>
    </p:spTree>
    <p:extLst>
      <p:ext uri="{BB962C8B-B14F-4D97-AF65-F5344CB8AC3E}">
        <p14:creationId xmlns:p14="http://schemas.microsoft.com/office/powerpoint/2010/main" val="1458599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0584651A-4F8D-3859-DFF5-012AFC913738}"/>
              </a:ext>
            </a:extLst>
          </p:cNvPr>
          <p:cNvGraphicFramePr>
            <a:graphicFrameLocks noGrp="1"/>
          </p:cNvGraphicFramePr>
          <p:nvPr>
            <p:ph sz="half" idx="1"/>
            <p:extLst>
              <p:ext uri="{D42A27DB-BD31-4B8C-83A1-F6EECF244321}">
                <p14:modId xmlns:p14="http://schemas.microsoft.com/office/powerpoint/2010/main" val="1557547129"/>
              </p:ext>
            </p:extLst>
          </p:nvPr>
        </p:nvGraphicFramePr>
        <p:xfrm>
          <a:off x="144625" y="1117600"/>
          <a:ext cx="2533261" cy="2936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a:extLst>
              <a:ext uri="{FF2B5EF4-FFF2-40B4-BE49-F238E27FC236}">
                <a16:creationId xmlns:a16="http://schemas.microsoft.com/office/drawing/2014/main" id="{99EDCF80-CB2C-2A66-CB89-A88D77B3B4E4}"/>
              </a:ext>
            </a:extLst>
          </p:cNvPr>
          <p:cNvGraphicFramePr>
            <a:graphicFrameLocks noGrp="1"/>
          </p:cNvGraphicFramePr>
          <p:nvPr>
            <p:ph sz="half" idx="2"/>
            <p:extLst>
              <p:ext uri="{D42A27DB-BD31-4B8C-83A1-F6EECF244321}">
                <p14:modId xmlns:p14="http://schemas.microsoft.com/office/powerpoint/2010/main" val="3641890656"/>
              </p:ext>
            </p:extLst>
          </p:nvPr>
        </p:nvGraphicFramePr>
        <p:xfrm>
          <a:off x="3024674" y="1106011"/>
          <a:ext cx="2533261" cy="29362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itle 3"/>
          <p:cNvSpPr>
            <a:spLocks noGrp="1"/>
          </p:cNvSpPr>
          <p:nvPr>
            <p:ph type="title"/>
          </p:nvPr>
        </p:nvSpPr>
        <p:spPr/>
        <p:txBody>
          <a:bodyPr/>
          <a:lstStyle/>
          <a:p>
            <a:r>
              <a:rPr lang="en-US" b="1" dirty="0">
                <a:solidFill>
                  <a:srgbClr val="002E51"/>
                </a:solidFill>
              </a:rPr>
              <a:t>BTK Inhibitors in CLL</a:t>
            </a:r>
          </a:p>
        </p:txBody>
      </p:sp>
      <p:graphicFrame>
        <p:nvGraphicFramePr>
          <p:cNvPr id="9" name="Diagram 8">
            <a:extLst>
              <a:ext uri="{FF2B5EF4-FFF2-40B4-BE49-F238E27FC236}">
                <a16:creationId xmlns:a16="http://schemas.microsoft.com/office/drawing/2014/main" id="{EBF09CF7-02EE-58D5-0F72-9266CAD9A77E}"/>
              </a:ext>
            </a:extLst>
          </p:cNvPr>
          <p:cNvGraphicFramePr/>
          <p:nvPr>
            <p:extLst>
              <p:ext uri="{D42A27DB-BD31-4B8C-83A1-F6EECF244321}">
                <p14:modId xmlns:p14="http://schemas.microsoft.com/office/powerpoint/2010/main" val="1896654185"/>
              </p:ext>
            </p:extLst>
          </p:nvPr>
        </p:nvGraphicFramePr>
        <p:xfrm>
          <a:off x="5904723" y="1117600"/>
          <a:ext cx="2533261" cy="293624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7" name="TextBox 6">
            <a:extLst>
              <a:ext uri="{FF2B5EF4-FFF2-40B4-BE49-F238E27FC236}">
                <a16:creationId xmlns:a16="http://schemas.microsoft.com/office/drawing/2014/main" id="{A93E6366-CC4D-D548-3C67-0BC43AAB459F}"/>
              </a:ext>
            </a:extLst>
          </p:cNvPr>
          <p:cNvSpPr txBox="1"/>
          <p:nvPr/>
        </p:nvSpPr>
        <p:spPr>
          <a:xfrm>
            <a:off x="0" y="4030663"/>
            <a:ext cx="7623110" cy="461665"/>
          </a:xfrm>
          <a:prstGeom prst="rect">
            <a:avLst/>
          </a:prstGeom>
          <a:noFill/>
        </p:spPr>
        <p:txBody>
          <a:bodyPr wrap="square">
            <a:spAutoFit/>
          </a:bodyPr>
          <a:lstStyle/>
          <a:p>
            <a:pPr eaLnBrk="0" hangingPunct="0">
              <a:defRPr/>
            </a:pPr>
            <a:r>
              <a:rPr kumimoji="0" lang="en-US" altLang="en-US" sz="8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1.Woyach. ASH 2021. </a:t>
            </a:r>
            <a:r>
              <a:rPr kumimoji="0" lang="en-US" altLang="en-US" sz="8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8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639. 2. </a:t>
            </a:r>
            <a:r>
              <a:rPr kumimoji="0" lang="en-US" altLang="en-US" sz="8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Shanafelt</a:t>
            </a:r>
            <a:r>
              <a:rPr kumimoji="0" lang="en-US" altLang="en-US" sz="8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Blood. 2022;140:112. 3. Sharman. ASH 2023. </a:t>
            </a:r>
            <a:r>
              <a:rPr kumimoji="0" lang="en-US" altLang="en-US" sz="8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8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636. Sharman. Leukemia. 2022;36:1171. Sharman. Lancet. 2020;395:1278. </a:t>
            </a:r>
          </a:p>
          <a:p>
            <a:pPr eaLnBrk="0" hangingPunct="0">
              <a:defRPr/>
            </a:pPr>
            <a:r>
              <a:rPr kumimoji="0" lang="en-US" altLang="en-US" sz="8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4. </a:t>
            </a:r>
            <a:r>
              <a:rPr kumimoji="0" lang="en-US" altLang="en-US" sz="8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Ramakrishnan. ASH 2023. </a:t>
            </a:r>
            <a:r>
              <a:rPr kumimoji="0" lang="en-US" altLang="en-US" sz="8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8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1902. Tam. Lancet Oncol. 2022;23:1031. Kahl. SOHO 2022. </a:t>
            </a:r>
            <a:r>
              <a:rPr kumimoji="0" lang="en-US" altLang="en-US" sz="8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8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CLL-137. 5. </a:t>
            </a:r>
            <a:r>
              <a:rPr kumimoji="0" lang="en-US" altLang="en-US" sz="8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Byrd. JCO. 2021;39:3441. 6. Brown. ASH 2023. </a:t>
            </a:r>
            <a:r>
              <a:rPr kumimoji="0" lang="en-US" altLang="en-US" sz="8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8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202. </a:t>
            </a:r>
            <a:r>
              <a:rPr lang="en-US" altLang="en-US" sz="800" dirty="0">
                <a:solidFill>
                  <a:srgbClr val="455560"/>
                </a:solidFill>
                <a:latin typeface="Calibri" panose="020F0502020204030204" pitchFamily="34" charset="0"/>
                <a:ea typeface="+mn-ea"/>
                <a:cs typeface="Arial" panose="020B0604020202020204" pitchFamily="34" charset="0"/>
              </a:rPr>
              <a:t>7. Byrd et al. NEJM 2015.</a:t>
            </a:r>
            <a:endParaRPr kumimoji="0" lang="en-US" altLang="en-US" sz="8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37678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EA2F061-AD04-4134-A67E-B16FC2B114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8810"/>
          <a:stretch/>
        </p:blipFill>
        <p:spPr>
          <a:xfrm>
            <a:off x="0" y="236126"/>
            <a:ext cx="7409888" cy="3815308"/>
          </a:xfrm>
          <a:ln w="25400">
            <a:solidFill>
              <a:schemeClr val="tx1"/>
            </a:solidFill>
          </a:ln>
        </p:spPr>
      </p:pic>
      <p:sp>
        <p:nvSpPr>
          <p:cNvPr id="8" name="TextBox 7">
            <a:extLst>
              <a:ext uri="{FF2B5EF4-FFF2-40B4-BE49-F238E27FC236}">
                <a16:creationId xmlns:a16="http://schemas.microsoft.com/office/drawing/2014/main" id="{0C6CD566-A8E8-4CBE-AC07-56B4D4DC18DD}"/>
              </a:ext>
            </a:extLst>
          </p:cNvPr>
          <p:cNvSpPr txBox="1"/>
          <p:nvPr/>
        </p:nvSpPr>
        <p:spPr>
          <a:xfrm>
            <a:off x="7395029" y="1889864"/>
            <a:ext cx="1748971" cy="507831"/>
          </a:xfrm>
          <a:prstGeom prst="rect">
            <a:avLst/>
          </a:prstGeom>
          <a:noFill/>
        </p:spPr>
        <p:txBody>
          <a:bodyPr wrap="square" rtlCol="0">
            <a:spAutoFit/>
          </a:bodyPr>
          <a:lstStyle/>
          <a:p>
            <a:pPr algn="r"/>
            <a:r>
              <a:rPr lang="en-US" sz="900" b="1" dirty="0"/>
              <a:t>Pratz et al. Blood Dec 2022</a:t>
            </a:r>
          </a:p>
          <a:p>
            <a:pPr algn="r"/>
            <a:r>
              <a:rPr lang="en-US" sz="900" b="1" dirty="0"/>
              <a:t>Montesinos et al. NEJM 2022</a:t>
            </a:r>
          </a:p>
          <a:p>
            <a:pPr algn="r"/>
            <a:r>
              <a:rPr lang="en-US" sz="900" b="1" dirty="0"/>
              <a:t>DiNardo et al. NEJM 2020</a:t>
            </a:r>
          </a:p>
        </p:txBody>
      </p:sp>
      <p:sp>
        <p:nvSpPr>
          <p:cNvPr id="9" name="TextBox 8">
            <a:extLst>
              <a:ext uri="{FF2B5EF4-FFF2-40B4-BE49-F238E27FC236}">
                <a16:creationId xmlns:a16="http://schemas.microsoft.com/office/drawing/2014/main" id="{F2DCACBA-4DD2-4C27-8980-4D07B5348A81}"/>
              </a:ext>
            </a:extLst>
          </p:cNvPr>
          <p:cNvSpPr txBox="1"/>
          <p:nvPr/>
        </p:nvSpPr>
        <p:spPr>
          <a:xfrm>
            <a:off x="2107927" y="4094582"/>
            <a:ext cx="3194033" cy="323165"/>
          </a:xfrm>
          <a:prstGeom prst="rect">
            <a:avLst/>
          </a:prstGeom>
          <a:noFill/>
        </p:spPr>
        <p:txBody>
          <a:bodyPr wrap="square" rtlCol="0">
            <a:spAutoFit/>
          </a:bodyPr>
          <a:lstStyle/>
          <a:p>
            <a:r>
              <a:rPr lang="en-US" sz="1500" b="1" dirty="0" err="1"/>
              <a:t>Arluri</a:t>
            </a:r>
            <a:r>
              <a:rPr lang="en-US" sz="1500" b="1" dirty="0"/>
              <a:t> et al. ASH 2023. </a:t>
            </a:r>
            <a:r>
              <a:rPr lang="en-US" sz="1500" b="1" dirty="0" err="1"/>
              <a:t>Abstr</a:t>
            </a:r>
            <a:r>
              <a:rPr lang="en-US" sz="1500" b="1" dirty="0"/>
              <a:t> 968</a:t>
            </a:r>
          </a:p>
        </p:txBody>
      </p:sp>
    </p:spTree>
    <p:extLst>
      <p:ext uri="{BB962C8B-B14F-4D97-AF65-F5344CB8AC3E}">
        <p14:creationId xmlns:p14="http://schemas.microsoft.com/office/powerpoint/2010/main" val="36610273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Lower Intensity Therapy  </a:t>
            </a:r>
          </a:p>
        </p:txBody>
      </p:sp>
      <p:pic>
        <p:nvPicPr>
          <p:cNvPr id="6" name="Content Placeholder 5">
            <a:extLst>
              <a:ext uri="{FF2B5EF4-FFF2-40B4-BE49-F238E27FC236}">
                <a16:creationId xmlns:a16="http://schemas.microsoft.com/office/drawing/2014/main" id="{B24698DF-1752-4FF4-847A-0C3DB7FE738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24" b="7984"/>
          <a:stretch/>
        </p:blipFill>
        <p:spPr>
          <a:xfrm>
            <a:off x="810623" y="163739"/>
            <a:ext cx="7522754" cy="3879887"/>
          </a:xfrm>
          <a:ln w="25400">
            <a:solidFill>
              <a:schemeClr val="tx1"/>
            </a:solidFill>
          </a:ln>
        </p:spPr>
      </p:pic>
      <p:sp>
        <p:nvSpPr>
          <p:cNvPr id="8" name="TextBox 7">
            <a:extLst>
              <a:ext uri="{FF2B5EF4-FFF2-40B4-BE49-F238E27FC236}">
                <a16:creationId xmlns:a16="http://schemas.microsoft.com/office/drawing/2014/main" id="{BB1097B7-00D0-46D2-A82B-8628EA747C43}"/>
              </a:ext>
            </a:extLst>
          </p:cNvPr>
          <p:cNvSpPr txBox="1"/>
          <p:nvPr/>
        </p:nvSpPr>
        <p:spPr>
          <a:xfrm>
            <a:off x="5632487" y="4053427"/>
            <a:ext cx="3194033" cy="323165"/>
          </a:xfrm>
          <a:prstGeom prst="rect">
            <a:avLst/>
          </a:prstGeom>
          <a:noFill/>
        </p:spPr>
        <p:txBody>
          <a:bodyPr wrap="square" rtlCol="0">
            <a:spAutoFit/>
          </a:bodyPr>
          <a:lstStyle/>
          <a:p>
            <a:r>
              <a:rPr lang="en-US" sz="1500" b="1" dirty="0" err="1"/>
              <a:t>Arluri</a:t>
            </a:r>
            <a:r>
              <a:rPr lang="en-US" sz="1500" b="1" dirty="0"/>
              <a:t> et al. ASH 2023. </a:t>
            </a:r>
            <a:r>
              <a:rPr lang="en-US" sz="1500" b="1" dirty="0" err="1"/>
              <a:t>Abstr</a:t>
            </a:r>
            <a:r>
              <a:rPr lang="en-US" sz="1500" b="1" dirty="0"/>
              <a:t> 968</a:t>
            </a:r>
          </a:p>
        </p:txBody>
      </p:sp>
    </p:spTree>
    <p:extLst>
      <p:ext uri="{BB962C8B-B14F-4D97-AF65-F5344CB8AC3E}">
        <p14:creationId xmlns:p14="http://schemas.microsoft.com/office/powerpoint/2010/main" val="581048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Lower Intensity Therapy  </a:t>
            </a:r>
          </a:p>
        </p:txBody>
      </p:sp>
      <p:pic>
        <p:nvPicPr>
          <p:cNvPr id="7" name="Content Placeholder 6">
            <a:extLst>
              <a:ext uri="{FF2B5EF4-FFF2-40B4-BE49-F238E27FC236}">
                <a16:creationId xmlns:a16="http://schemas.microsoft.com/office/drawing/2014/main" id="{2384643B-BF7D-4F6D-92B4-10DE7894F75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08" b="8049"/>
          <a:stretch/>
        </p:blipFill>
        <p:spPr>
          <a:xfrm>
            <a:off x="779962" y="166076"/>
            <a:ext cx="7497017" cy="3905638"/>
          </a:xfrm>
          <a:ln w="25400">
            <a:solidFill>
              <a:schemeClr val="tx1"/>
            </a:solidFill>
          </a:ln>
        </p:spPr>
      </p:pic>
      <p:sp>
        <p:nvSpPr>
          <p:cNvPr id="8" name="TextBox 7">
            <a:extLst>
              <a:ext uri="{FF2B5EF4-FFF2-40B4-BE49-F238E27FC236}">
                <a16:creationId xmlns:a16="http://schemas.microsoft.com/office/drawing/2014/main" id="{AA486547-EE65-4E31-900E-1C4788C55733}"/>
              </a:ext>
            </a:extLst>
          </p:cNvPr>
          <p:cNvSpPr txBox="1"/>
          <p:nvPr/>
        </p:nvSpPr>
        <p:spPr>
          <a:xfrm>
            <a:off x="5321317" y="4113853"/>
            <a:ext cx="3194033" cy="323165"/>
          </a:xfrm>
          <a:prstGeom prst="rect">
            <a:avLst/>
          </a:prstGeom>
          <a:noFill/>
        </p:spPr>
        <p:txBody>
          <a:bodyPr wrap="square" rtlCol="0">
            <a:spAutoFit/>
          </a:bodyPr>
          <a:lstStyle/>
          <a:p>
            <a:r>
              <a:rPr lang="en-US" sz="1500" b="1" dirty="0" err="1"/>
              <a:t>Arluri</a:t>
            </a:r>
            <a:r>
              <a:rPr lang="en-US" sz="1500" b="1" dirty="0"/>
              <a:t> et al. ASH 2023. </a:t>
            </a:r>
            <a:r>
              <a:rPr lang="en-US" sz="1500" b="1" dirty="0" err="1"/>
              <a:t>Abstr</a:t>
            </a:r>
            <a:r>
              <a:rPr lang="en-US" sz="1500" b="1" dirty="0"/>
              <a:t> 968</a:t>
            </a:r>
          </a:p>
        </p:txBody>
      </p:sp>
      <p:sp>
        <p:nvSpPr>
          <p:cNvPr id="3" name="TextBox 2">
            <a:extLst>
              <a:ext uri="{FF2B5EF4-FFF2-40B4-BE49-F238E27FC236}">
                <a16:creationId xmlns:a16="http://schemas.microsoft.com/office/drawing/2014/main" id="{7510A9D1-1ADD-4B1F-90FC-F5053753914B}"/>
              </a:ext>
            </a:extLst>
          </p:cNvPr>
          <p:cNvSpPr txBox="1"/>
          <p:nvPr/>
        </p:nvSpPr>
        <p:spPr>
          <a:xfrm>
            <a:off x="7269806" y="891883"/>
            <a:ext cx="750906" cy="369332"/>
          </a:xfrm>
          <a:prstGeom prst="rect">
            <a:avLst/>
          </a:prstGeom>
          <a:noFill/>
        </p:spPr>
        <p:txBody>
          <a:bodyPr wrap="square" rtlCol="0">
            <a:spAutoFit/>
          </a:bodyPr>
          <a:lstStyle/>
          <a:p>
            <a:r>
              <a:rPr lang="en-US" sz="1800" b="1" dirty="0">
                <a:solidFill>
                  <a:srgbClr val="002060"/>
                </a:solidFill>
              </a:rPr>
              <a:t>IDH1</a:t>
            </a:r>
          </a:p>
        </p:txBody>
      </p:sp>
      <p:sp>
        <p:nvSpPr>
          <p:cNvPr id="6" name="TextBox 5">
            <a:extLst>
              <a:ext uri="{FF2B5EF4-FFF2-40B4-BE49-F238E27FC236}">
                <a16:creationId xmlns:a16="http://schemas.microsoft.com/office/drawing/2014/main" id="{096F24E0-CE8A-464C-AF91-DFFFA1F719E7}"/>
              </a:ext>
            </a:extLst>
          </p:cNvPr>
          <p:cNvSpPr txBox="1"/>
          <p:nvPr/>
        </p:nvSpPr>
        <p:spPr>
          <a:xfrm>
            <a:off x="7269806" y="2502824"/>
            <a:ext cx="750906" cy="369332"/>
          </a:xfrm>
          <a:prstGeom prst="rect">
            <a:avLst/>
          </a:prstGeom>
          <a:noFill/>
        </p:spPr>
        <p:txBody>
          <a:bodyPr wrap="square" rtlCol="0">
            <a:spAutoFit/>
          </a:bodyPr>
          <a:lstStyle/>
          <a:p>
            <a:r>
              <a:rPr lang="en-US" sz="1800" b="1" dirty="0">
                <a:solidFill>
                  <a:schemeClr val="accent1">
                    <a:lumMod val="50000"/>
                  </a:schemeClr>
                </a:solidFill>
              </a:rPr>
              <a:t>IDH2</a:t>
            </a:r>
          </a:p>
        </p:txBody>
      </p:sp>
    </p:spTree>
    <p:extLst>
      <p:ext uri="{BB962C8B-B14F-4D97-AF65-F5344CB8AC3E}">
        <p14:creationId xmlns:p14="http://schemas.microsoft.com/office/powerpoint/2010/main" val="35775093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Lower Intensity Therapy  </a:t>
            </a:r>
          </a:p>
        </p:txBody>
      </p:sp>
      <p:pic>
        <p:nvPicPr>
          <p:cNvPr id="6" name="Content Placeholder 5">
            <a:extLst>
              <a:ext uri="{FF2B5EF4-FFF2-40B4-BE49-F238E27FC236}">
                <a16:creationId xmlns:a16="http://schemas.microsoft.com/office/drawing/2014/main" id="{7C69EF99-BA2E-4010-AEEA-513916754F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8142" y="141021"/>
            <a:ext cx="7507715" cy="3900044"/>
          </a:xfrm>
          <a:ln w="25400">
            <a:solidFill>
              <a:schemeClr val="tx1"/>
            </a:solidFill>
          </a:ln>
        </p:spPr>
      </p:pic>
      <p:sp>
        <p:nvSpPr>
          <p:cNvPr id="8" name="TextBox 7">
            <a:extLst>
              <a:ext uri="{FF2B5EF4-FFF2-40B4-BE49-F238E27FC236}">
                <a16:creationId xmlns:a16="http://schemas.microsoft.com/office/drawing/2014/main" id="{A7F6DDB3-93E5-49E0-B73E-C1FE239E3BCB}"/>
              </a:ext>
            </a:extLst>
          </p:cNvPr>
          <p:cNvSpPr txBox="1"/>
          <p:nvPr/>
        </p:nvSpPr>
        <p:spPr>
          <a:xfrm>
            <a:off x="5321317" y="4038954"/>
            <a:ext cx="3194033" cy="323165"/>
          </a:xfrm>
          <a:prstGeom prst="rect">
            <a:avLst/>
          </a:prstGeom>
          <a:noFill/>
        </p:spPr>
        <p:txBody>
          <a:bodyPr wrap="square" rtlCol="0">
            <a:spAutoFit/>
          </a:bodyPr>
          <a:lstStyle/>
          <a:p>
            <a:r>
              <a:rPr lang="en-US" sz="1500" b="1" dirty="0" err="1"/>
              <a:t>Arluri</a:t>
            </a:r>
            <a:r>
              <a:rPr lang="en-US" sz="1500" b="1" dirty="0"/>
              <a:t> et al. ASH 2023. </a:t>
            </a:r>
            <a:r>
              <a:rPr lang="en-US" sz="1500" b="1" dirty="0" err="1"/>
              <a:t>Abstr</a:t>
            </a:r>
            <a:r>
              <a:rPr lang="en-US" sz="1500" b="1" dirty="0"/>
              <a:t> 968</a:t>
            </a:r>
          </a:p>
        </p:txBody>
      </p:sp>
    </p:spTree>
    <p:extLst>
      <p:ext uri="{BB962C8B-B14F-4D97-AF65-F5344CB8AC3E}">
        <p14:creationId xmlns:p14="http://schemas.microsoft.com/office/powerpoint/2010/main" val="21089117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Lower Intensity Therapy  </a:t>
            </a:r>
          </a:p>
        </p:txBody>
      </p:sp>
      <p:pic>
        <p:nvPicPr>
          <p:cNvPr id="7" name="Content Placeholder 6">
            <a:extLst>
              <a:ext uri="{FF2B5EF4-FFF2-40B4-BE49-F238E27FC236}">
                <a16:creationId xmlns:a16="http://schemas.microsoft.com/office/drawing/2014/main" id="{56F76872-6D6E-4947-B3D9-2873A78D59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716" y="201496"/>
            <a:ext cx="7318776" cy="3797190"/>
          </a:xfrm>
          <a:ln w="25400">
            <a:solidFill>
              <a:schemeClr val="tx1"/>
            </a:solidFill>
          </a:ln>
        </p:spPr>
      </p:pic>
      <p:sp>
        <p:nvSpPr>
          <p:cNvPr id="8" name="TextBox 7">
            <a:extLst>
              <a:ext uri="{FF2B5EF4-FFF2-40B4-BE49-F238E27FC236}">
                <a16:creationId xmlns:a16="http://schemas.microsoft.com/office/drawing/2014/main" id="{006ABC81-F66E-4639-AFE4-4DEFAD627FE9}"/>
              </a:ext>
            </a:extLst>
          </p:cNvPr>
          <p:cNvSpPr txBox="1"/>
          <p:nvPr/>
        </p:nvSpPr>
        <p:spPr>
          <a:xfrm>
            <a:off x="7416492" y="1434545"/>
            <a:ext cx="1727508" cy="738664"/>
          </a:xfrm>
          <a:prstGeom prst="rect">
            <a:avLst/>
          </a:prstGeom>
          <a:noFill/>
        </p:spPr>
        <p:txBody>
          <a:bodyPr wrap="square" rtlCol="0">
            <a:spAutoFit/>
          </a:bodyPr>
          <a:lstStyle/>
          <a:p>
            <a:r>
              <a:rPr lang="en-US" sz="1400" b="1" dirty="0" err="1"/>
              <a:t>CRc</a:t>
            </a:r>
            <a:r>
              <a:rPr lang="en-US" sz="1400" b="1" dirty="0"/>
              <a:t> Rates:</a:t>
            </a:r>
          </a:p>
          <a:p>
            <a:pPr marL="214313" indent="-214313">
              <a:buFontTx/>
              <a:buChar char="-"/>
            </a:pPr>
            <a:r>
              <a:rPr lang="en-US" sz="1400" b="1" dirty="0"/>
              <a:t>96.2% (New Dx)</a:t>
            </a:r>
          </a:p>
          <a:p>
            <a:pPr marL="214313" indent="-214313">
              <a:buFontTx/>
              <a:buChar char="-"/>
            </a:pPr>
            <a:r>
              <a:rPr lang="en-US" sz="1400" b="1" dirty="0"/>
              <a:t>56.6% (R/R) </a:t>
            </a:r>
          </a:p>
        </p:txBody>
      </p:sp>
      <p:sp>
        <p:nvSpPr>
          <p:cNvPr id="9" name="TextBox 8">
            <a:extLst>
              <a:ext uri="{FF2B5EF4-FFF2-40B4-BE49-F238E27FC236}">
                <a16:creationId xmlns:a16="http://schemas.microsoft.com/office/drawing/2014/main" id="{0D23BE03-A41B-418A-8312-FD9388F4CBD8}"/>
              </a:ext>
            </a:extLst>
          </p:cNvPr>
          <p:cNvSpPr txBox="1"/>
          <p:nvPr/>
        </p:nvSpPr>
        <p:spPr>
          <a:xfrm>
            <a:off x="4371458" y="4089990"/>
            <a:ext cx="3194033" cy="323165"/>
          </a:xfrm>
          <a:prstGeom prst="rect">
            <a:avLst/>
          </a:prstGeom>
          <a:noFill/>
        </p:spPr>
        <p:txBody>
          <a:bodyPr wrap="square" rtlCol="0">
            <a:spAutoFit/>
          </a:bodyPr>
          <a:lstStyle/>
          <a:p>
            <a:r>
              <a:rPr lang="en-US" sz="1500" b="1" dirty="0" err="1"/>
              <a:t>Arluri</a:t>
            </a:r>
            <a:r>
              <a:rPr lang="en-US" sz="1500" b="1" dirty="0"/>
              <a:t> et al. ASH 2023. </a:t>
            </a:r>
            <a:r>
              <a:rPr lang="en-US" sz="1500" b="1" dirty="0" err="1"/>
              <a:t>Abstr</a:t>
            </a:r>
            <a:r>
              <a:rPr lang="en-US" sz="1500" b="1" dirty="0"/>
              <a:t> 968</a:t>
            </a:r>
          </a:p>
        </p:txBody>
      </p:sp>
    </p:spTree>
    <p:extLst>
      <p:ext uri="{BB962C8B-B14F-4D97-AF65-F5344CB8AC3E}">
        <p14:creationId xmlns:p14="http://schemas.microsoft.com/office/powerpoint/2010/main" val="11648492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0ABC8CB-53D6-4FA5-9B8A-2E000E123AD0}"/>
              </a:ext>
            </a:extLst>
          </p:cNvPr>
          <p:cNvSpPr>
            <a:spLocks noGrp="1"/>
          </p:cNvSpPr>
          <p:nvPr>
            <p:ph type="title"/>
          </p:nvPr>
        </p:nvSpPr>
        <p:spPr>
          <a:xfrm>
            <a:off x="355600" y="199749"/>
            <a:ext cx="8331200" cy="430859"/>
          </a:xfrm>
        </p:spPr>
        <p:txBody>
          <a:bodyPr anchor="ctr">
            <a:normAutofit fontScale="90000"/>
          </a:bodyPr>
          <a:lstStyle/>
          <a:p>
            <a:pPr algn="ctr"/>
            <a:r>
              <a:rPr lang="en-US" b="1" dirty="0" err="1">
                <a:solidFill>
                  <a:schemeClr val="tx1"/>
                </a:solidFill>
              </a:rPr>
              <a:t>Menin</a:t>
            </a:r>
            <a:r>
              <a:rPr lang="en-US" b="1" dirty="0">
                <a:solidFill>
                  <a:schemeClr val="tx1"/>
                </a:solidFill>
              </a:rPr>
              <a:t> Inhibitors</a:t>
            </a:r>
          </a:p>
        </p:txBody>
      </p:sp>
      <p:sp>
        <p:nvSpPr>
          <p:cNvPr id="6" name="Footer Placeholder 5">
            <a:extLst>
              <a:ext uri="{FF2B5EF4-FFF2-40B4-BE49-F238E27FC236}">
                <a16:creationId xmlns:a16="http://schemas.microsoft.com/office/drawing/2014/main" id="{C13284F1-5F94-45F9-AAD9-EEC7BC9D5AC9}"/>
              </a:ext>
            </a:extLst>
          </p:cNvPr>
          <p:cNvSpPr>
            <a:spLocks noGrp="1"/>
          </p:cNvSpPr>
          <p:nvPr>
            <p:ph type="ftr" sz="quarter" idx="3"/>
          </p:nvPr>
        </p:nvSpPr>
        <p:spPr>
          <a:xfrm>
            <a:off x="3675569" y="4502712"/>
            <a:ext cx="1792862" cy="183049"/>
          </a:xfrm>
        </p:spPr>
        <p:txBody>
          <a:bodyPr/>
          <a:lstStyle/>
          <a:p>
            <a:pPr defTabSz="685800" fontAlgn="auto">
              <a:spcBef>
                <a:spcPts val="0"/>
              </a:spcBef>
              <a:spcAft>
                <a:spcPts val="0"/>
              </a:spcAft>
              <a:defRPr/>
            </a:pPr>
            <a:r>
              <a:rPr lang="en-US" dirty="0">
                <a:solidFill>
                  <a:srgbClr val="58595B"/>
                </a:solidFill>
                <a:ea typeface="+mn-ea"/>
              </a:rPr>
              <a:t>ASH 2022; </a:t>
            </a:r>
            <a:r>
              <a:rPr lang="en-US" dirty="0" err="1">
                <a:solidFill>
                  <a:srgbClr val="58595B"/>
                </a:solidFill>
                <a:ea typeface="+mn-ea"/>
              </a:rPr>
              <a:t>Abstr</a:t>
            </a:r>
            <a:r>
              <a:rPr lang="en-US" dirty="0">
                <a:solidFill>
                  <a:srgbClr val="58595B"/>
                </a:solidFill>
                <a:ea typeface="+mn-ea"/>
              </a:rPr>
              <a:t> #63 &amp; </a:t>
            </a:r>
            <a:r>
              <a:rPr lang="en-US" dirty="0" err="1">
                <a:solidFill>
                  <a:srgbClr val="58595B"/>
                </a:solidFill>
                <a:ea typeface="+mn-ea"/>
              </a:rPr>
              <a:t>Abstr</a:t>
            </a:r>
            <a:r>
              <a:rPr lang="en-US" dirty="0">
                <a:solidFill>
                  <a:srgbClr val="58595B"/>
                </a:solidFill>
                <a:ea typeface="+mn-ea"/>
              </a:rPr>
              <a:t> #64</a:t>
            </a:r>
          </a:p>
        </p:txBody>
      </p:sp>
      <p:pic>
        <p:nvPicPr>
          <p:cNvPr id="3" name="Picture 2">
            <a:extLst>
              <a:ext uri="{FF2B5EF4-FFF2-40B4-BE49-F238E27FC236}">
                <a16:creationId xmlns:a16="http://schemas.microsoft.com/office/drawing/2014/main" id="{CEA1BCB2-EA22-4B15-B958-94A5903AE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88" y="874983"/>
            <a:ext cx="4452713" cy="2358273"/>
          </a:xfrm>
          <a:prstGeom prst="rect">
            <a:avLst/>
          </a:prstGeom>
          <a:ln w="25400">
            <a:solidFill>
              <a:schemeClr val="accent1"/>
            </a:solidFill>
          </a:ln>
        </p:spPr>
      </p:pic>
      <p:pic>
        <p:nvPicPr>
          <p:cNvPr id="5" name="Picture 4">
            <a:extLst>
              <a:ext uri="{FF2B5EF4-FFF2-40B4-BE49-F238E27FC236}">
                <a16:creationId xmlns:a16="http://schemas.microsoft.com/office/drawing/2014/main" id="{53173465-3025-4BFA-ADB5-E4A0F8115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2" y="881680"/>
            <a:ext cx="4452713" cy="2351576"/>
          </a:xfrm>
          <a:prstGeom prst="rect">
            <a:avLst/>
          </a:prstGeom>
          <a:ln w="25400">
            <a:solidFill>
              <a:schemeClr val="accent1"/>
            </a:solidFill>
          </a:ln>
        </p:spPr>
      </p:pic>
      <p:sp>
        <p:nvSpPr>
          <p:cNvPr id="2" name="TextBox 1">
            <a:extLst>
              <a:ext uri="{FF2B5EF4-FFF2-40B4-BE49-F238E27FC236}">
                <a16:creationId xmlns:a16="http://schemas.microsoft.com/office/drawing/2014/main" id="{BECA18EB-5DA7-43C5-8E61-E77D9DD465E3}"/>
              </a:ext>
            </a:extLst>
          </p:cNvPr>
          <p:cNvSpPr txBox="1"/>
          <p:nvPr/>
        </p:nvSpPr>
        <p:spPr>
          <a:xfrm>
            <a:off x="4229100" y="2242661"/>
            <a:ext cx="685800" cy="685800"/>
          </a:xfrm>
          <a:prstGeom prst="rect">
            <a:avLst/>
          </a:prstGeom>
        </p:spPr>
        <p:txBody>
          <a:bodyPr vert="horz" wrap="square" lIns="68580" tIns="34290" rIns="68580" bIns="34290" rtlCol="0">
            <a:noAutofit/>
          </a:bodyPr>
          <a:lstStyle/>
          <a:p>
            <a:pPr defTabSz="685800" fontAlgn="auto">
              <a:spcBef>
                <a:spcPts val="0"/>
              </a:spcBef>
              <a:spcAft>
                <a:spcPts val="0"/>
              </a:spcAft>
              <a:defRPr/>
            </a:pPr>
            <a:endParaRPr lang="en-US" sz="1350" dirty="0">
              <a:solidFill>
                <a:srgbClr val="58595B"/>
              </a:solidFill>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E3C99D23-37A6-42A4-9487-60C1A1B4F15D}"/>
              </a:ext>
            </a:extLst>
          </p:cNvPr>
          <p:cNvSpPr txBox="1"/>
          <p:nvPr/>
        </p:nvSpPr>
        <p:spPr>
          <a:xfrm>
            <a:off x="1042037" y="3474196"/>
            <a:ext cx="7059930" cy="685800"/>
          </a:xfrm>
          <a:prstGeom prst="rect">
            <a:avLst/>
          </a:prstGeom>
        </p:spPr>
        <p:txBody>
          <a:bodyPr vert="horz" wrap="square" lIns="68580" tIns="34290" rIns="68580" bIns="34290" rtlCol="0">
            <a:noAutofit/>
          </a:bodyPr>
          <a:lstStyle/>
          <a:p>
            <a:pPr algn="ctr" defTabSz="685800" fontAlgn="auto">
              <a:spcBef>
                <a:spcPts val="0"/>
              </a:spcBef>
              <a:spcAft>
                <a:spcPts val="0"/>
              </a:spcAft>
              <a:defRPr/>
            </a:pPr>
            <a:r>
              <a:rPr lang="en-US" sz="1350" b="1" dirty="0">
                <a:latin typeface="Arial" panose="020B0604020202020204" pitchFamily="34" charset="0"/>
                <a:ea typeface="+mn-ea"/>
                <a:cs typeface="Arial" panose="020B0604020202020204" pitchFamily="34" charset="0"/>
              </a:rPr>
              <a:t>Disassembly of abnormal transcription complexes </a:t>
            </a:r>
            <a:r>
              <a:rPr lang="en-US" sz="1350" b="1" dirty="0">
                <a:latin typeface="Arial" panose="020B0604020202020204" pitchFamily="34" charset="0"/>
                <a:ea typeface="+mn-ea"/>
                <a:cs typeface="Arial" panose="020B0604020202020204" pitchFamily="34" charset="0"/>
                <a:sym typeface="Wingdings" panose="05000000000000000000" pitchFamily="2" charset="2"/>
              </a:rPr>
              <a:t> Differentiation  Apoptosis</a:t>
            </a:r>
          </a:p>
          <a:p>
            <a:pPr algn="ctr" defTabSz="685800" fontAlgn="auto">
              <a:spcBef>
                <a:spcPts val="0"/>
              </a:spcBef>
              <a:spcAft>
                <a:spcPts val="0"/>
              </a:spcAft>
              <a:defRPr/>
            </a:pPr>
            <a:endParaRPr lang="en-US" sz="1350" b="1" dirty="0">
              <a:latin typeface="Arial" panose="020B0604020202020204" pitchFamily="34" charset="0"/>
              <a:ea typeface="+mn-ea"/>
              <a:cs typeface="Arial" panose="020B0604020202020204" pitchFamily="34" charset="0"/>
              <a:sym typeface="Wingdings" panose="05000000000000000000" pitchFamily="2" charset="2"/>
            </a:endParaRPr>
          </a:p>
          <a:p>
            <a:pPr algn="ctr" defTabSz="685800" fontAlgn="auto">
              <a:spcBef>
                <a:spcPts val="0"/>
              </a:spcBef>
              <a:spcAft>
                <a:spcPts val="0"/>
              </a:spcAft>
              <a:defRPr/>
            </a:pPr>
            <a:r>
              <a:rPr lang="en-US" sz="1350" b="1" dirty="0">
                <a:latin typeface="Arial" panose="020B0604020202020204" pitchFamily="34" charset="0"/>
                <a:ea typeface="+mn-ea"/>
                <a:cs typeface="Arial" panose="020B0604020202020204" pitchFamily="34" charset="0"/>
                <a:sym typeface="Wingdings" panose="05000000000000000000" pitchFamily="2" charset="2"/>
              </a:rPr>
              <a:t>KMT2Ar + NPM1m  ~40% of AML</a:t>
            </a:r>
            <a:endParaRPr lang="en-US" sz="1350" b="1"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336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C13284F1-5F94-45F9-AAD9-EEC7BC9D5AC9}"/>
              </a:ext>
            </a:extLst>
          </p:cNvPr>
          <p:cNvSpPr>
            <a:spLocks noGrp="1"/>
          </p:cNvSpPr>
          <p:nvPr>
            <p:ph type="ftr" sz="quarter" idx="3"/>
          </p:nvPr>
        </p:nvSpPr>
        <p:spPr>
          <a:xfrm>
            <a:off x="357558" y="4055868"/>
            <a:ext cx="3390418" cy="183049"/>
          </a:xfrm>
        </p:spPr>
        <p:txBody>
          <a:bodyPr/>
          <a:lstStyle/>
          <a:p>
            <a:pPr defTabSz="685800" fontAlgn="auto">
              <a:spcBef>
                <a:spcPts val="0"/>
              </a:spcBef>
              <a:spcAft>
                <a:spcPts val="0"/>
              </a:spcAft>
              <a:defRPr/>
            </a:pPr>
            <a:r>
              <a:rPr lang="en-US" dirty="0">
                <a:solidFill>
                  <a:srgbClr val="58595B"/>
                </a:solidFill>
                <a:ea typeface="+mn-ea"/>
              </a:rPr>
              <a:t>ASH2022; </a:t>
            </a:r>
            <a:r>
              <a:rPr lang="en-US" dirty="0" err="1">
                <a:solidFill>
                  <a:srgbClr val="58595B"/>
                </a:solidFill>
                <a:ea typeface="+mn-ea"/>
              </a:rPr>
              <a:t>Abstr</a:t>
            </a:r>
            <a:r>
              <a:rPr lang="en-US" dirty="0">
                <a:solidFill>
                  <a:srgbClr val="58595B"/>
                </a:solidFill>
                <a:ea typeface="+mn-ea"/>
              </a:rPr>
              <a:t> #63 &amp; </a:t>
            </a:r>
            <a:r>
              <a:rPr lang="en-US" dirty="0" err="1">
                <a:solidFill>
                  <a:srgbClr val="58595B"/>
                </a:solidFill>
                <a:ea typeface="+mn-ea"/>
              </a:rPr>
              <a:t>Abstr</a:t>
            </a:r>
            <a:r>
              <a:rPr lang="en-US" dirty="0">
                <a:solidFill>
                  <a:srgbClr val="58595B"/>
                </a:solidFill>
                <a:ea typeface="+mn-ea"/>
              </a:rPr>
              <a:t> #64</a:t>
            </a:r>
          </a:p>
        </p:txBody>
      </p:sp>
      <p:sp>
        <p:nvSpPr>
          <p:cNvPr id="7" name="TextBox 6">
            <a:extLst>
              <a:ext uri="{FF2B5EF4-FFF2-40B4-BE49-F238E27FC236}">
                <a16:creationId xmlns:a16="http://schemas.microsoft.com/office/drawing/2014/main" id="{F180F488-A5ED-4C98-A3D8-3F2BE91F88F8}"/>
              </a:ext>
            </a:extLst>
          </p:cNvPr>
          <p:cNvSpPr txBox="1"/>
          <p:nvPr/>
        </p:nvSpPr>
        <p:spPr>
          <a:xfrm>
            <a:off x="4769823" y="3385650"/>
            <a:ext cx="2158783" cy="853267"/>
          </a:xfrm>
          <a:prstGeom prst="rect">
            <a:avLst/>
          </a:prstGeom>
          <a:solidFill>
            <a:srgbClr val="FF9933"/>
          </a:solidFill>
        </p:spPr>
        <p:txBody>
          <a:bodyPr vert="horz" wrap="square" lIns="68580" tIns="34290" rIns="68580" bIns="34290" rtlCol="0">
            <a:noAutofit/>
          </a:bodyPr>
          <a:lstStyle/>
          <a:p>
            <a:pPr defTabSz="685800" fontAlgn="auto">
              <a:spcBef>
                <a:spcPts val="0"/>
              </a:spcBef>
              <a:spcAft>
                <a:spcPts val="0"/>
              </a:spcAft>
              <a:defRPr/>
            </a:pPr>
            <a:r>
              <a:rPr lang="en-US" sz="1350" b="1" i="1" dirty="0">
                <a:solidFill>
                  <a:srgbClr val="03173E"/>
                </a:solidFill>
                <a:latin typeface="Arial" panose="020B0604020202020204" pitchFamily="34" charset="0"/>
                <a:ea typeface="+mn-ea"/>
                <a:cs typeface="Arial" panose="020B0604020202020204" pitchFamily="34" charset="0"/>
              </a:rPr>
              <a:t>KMT2A</a:t>
            </a:r>
            <a:r>
              <a:rPr lang="en-US" sz="1350" b="1" dirty="0">
                <a:solidFill>
                  <a:srgbClr val="03173E"/>
                </a:solidFill>
                <a:latin typeface="Arial" panose="020B0604020202020204" pitchFamily="34" charset="0"/>
                <a:ea typeface="+mn-ea"/>
                <a:cs typeface="Arial" panose="020B0604020202020204" pitchFamily="34" charset="0"/>
              </a:rPr>
              <a:t>-r</a:t>
            </a:r>
          </a:p>
          <a:p>
            <a:pPr marL="214313" indent="-214313" defTabSz="685800" fontAlgn="auto">
              <a:spcBef>
                <a:spcPts val="0"/>
              </a:spcBef>
              <a:spcAft>
                <a:spcPts val="0"/>
              </a:spcAft>
              <a:buFont typeface="Arial" panose="020B0604020202020204" pitchFamily="34" charset="0"/>
              <a:buChar char="•"/>
              <a:defRPr/>
            </a:pPr>
            <a:r>
              <a:rPr lang="en-US" sz="1350" b="1" dirty="0" err="1">
                <a:solidFill>
                  <a:srgbClr val="03173E"/>
                </a:solidFill>
                <a:latin typeface="Arial" panose="020B0604020202020204" pitchFamily="34" charset="0"/>
                <a:ea typeface="+mn-ea"/>
                <a:cs typeface="Arial" panose="020B0604020202020204" pitchFamily="34" charset="0"/>
              </a:rPr>
              <a:t>CRc</a:t>
            </a:r>
            <a:r>
              <a:rPr lang="en-US" sz="1350" b="1" dirty="0">
                <a:solidFill>
                  <a:srgbClr val="03173E"/>
                </a:solidFill>
                <a:latin typeface="Arial" panose="020B0604020202020204" pitchFamily="34" charset="0"/>
                <a:ea typeface="+mn-ea"/>
                <a:cs typeface="Arial" panose="020B0604020202020204" pitchFamily="34" charset="0"/>
              </a:rPr>
              <a:t> = 2</a:t>
            </a:r>
          </a:p>
          <a:p>
            <a:pPr marL="214313" indent="-214313" defTabSz="685800" fontAlgn="auto">
              <a:spcBef>
                <a:spcPts val="0"/>
              </a:spcBef>
              <a:spcAft>
                <a:spcPts val="0"/>
              </a:spcAft>
              <a:buFont typeface="Arial" panose="020B0604020202020204" pitchFamily="34" charset="0"/>
              <a:buChar char="•"/>
              <a:defRPr/>
            </a:pPr>
            <a:r>
              <a:rPr lang="en-US" sz="1350" b="1" dirty="0">
                <a:solidFill>
                  <a:srgbClr val="03173E"/>
                </a:solidFill>
                <a:latin typeface="Arial" panose="020B0604020202020204" pitchFamily="34" charset="0"/>
                <a:ea typeface="+mn-ea"/>
                <a:cs typeface="Arial" panose="020B0604020202020204" pitchFamily="34" charset="0"/>
              </a:rPr>
              <a:t>MRD Negative 2/0 (100%)</a:t>
            </a:r>
          </a:p>
        </p:txBody>
      </p:sp>
      <p:sp>
        <p:nvSpPr>
          <p:cNvPr id="9" name="TextBox 8">
            <a:extLst>
              <a:ext uri="{FF2B5EF4-FFF2-40B4-BE49-F238E27FC236}">
                <a16:creationId xmlns:a16="http://schemas.microsoft.com/office/drawing/2014/main" id="{8F44B10A-962E-4BEA-9051-DE18DABCCEDC}"/>
              </a:ext>
            </a:extLst>
          </p:cNvPr>
          <p:cNvSpPr txBox="1"/>
          <p:nvPr/>
        </p:nvSpPr>
        <p:spPr>
          <a:xfrm>
            <a:off x="6928606" y="3385650"/>
            <a:ext cx="2032070" cy="853267"/>
          </a:xfrm>
          <a:prstGeom prst="rect">
            <a:avLst/>
          </a:prstGeom>
          <a:solidFill>
            <a:srgbClr val="66CCFF"/>
          </a:solidFill>
        </p:spPr>
        <p:txBody>
          <a:bodyPr vert="horz" wrap="square" lIns="68580" tIns="34290" rIns="68580" bIns="34290" rtlCol="0">
            <a:noAutofit/>
          </a:bodyPr>
          <a:lstStyle/>
          <a:p>
            <a:pPr defTabSz="685800" fontAlgn="auto">
              <a:spcBef>
                <a:spcPts val="0"/>
              </a:spcBef>
              <a:spcAft>
                <a:spcPts val="0"/>
              </a:spcAft>
              <a:defRPr/>
            </a:pPr>
            <a:r>
              <a:rPr lang="en-US" sz="1350" b="1" i="1" dirty="0">
                <a:solidFill>
                  <a:srgbClr val="03173E"/>
                </a:solidFill>
                <a:latin typeface="Arial" panose="020B0604020202020204" pitchFamily="34" charset="0"/>
                <a:ea typeface="+mn-ea"/>
                <a:cs typeface="Arial" panose="020B0604020202020204" pitchFamily="34" charset="0"/>
              </a:rPr>
              <a:t>NPM1-m</a:t>
            </a:r>
            <a:endParaRPr lang="en-US" sz="1350" b="1" dirty="0">
              <a:solidFill>
                <a:srgbClr val="03173E"/>
              </a:solidFill>
              <a:latin typeface="Arial" panose="020B0604020202020204" pitchFamily="34" charset="0"/>
              <a:ea typeface="+mn-ea"/>
              <a:cs typeface="Arial" panose="020B0604020202020204" pitchFamily="34" charset="0"/>
            </a:endParaRPr>
          </a:p>
          <a:p>
            <a:pPr marL="214313" indent="-214313" defTabSz="685800" fontAlgn="auto">
              <a:spcBef>
                <a:spcPts val="0"/>
              </a:spcBef>
              <a:spcAft>
                <a:spcPts val="0"/>
              </a:spcAft>
              <a:buFont typeface="Arial" panose="020B0604020202020204" pitchFamily="34" charset="0"/>
              <a:buChar char="•"/>
              <a:defRPr/>
            </a:pPr>
            <a:r>
              <a:rPr lang="en-US" sz="1350" b="1" dirty="0" err="1">
                <a:solidFill>
                  <a:srgbClr val="03173E"/>
                </a:solidFill>
                <a:latin typeface="Arial" panose="020B0604020202020204" pitchFamily="34" charset="0"/>
                <a:ea typeface="+mn-ea"/>
                <a:cs typeface="Arial" panose="020B0604020202020204" pitchFamily="34" charset="0"/>
              </a:rPr>
              <a:t>CRc</a:t>
            </a:r>
            <a:r>
              <a:rPr lang="en-US" sz="1350" b="1" dirty="0">
                <a:solidFill>
                  <a:srgbClr val="03173E"/>
                </a:solidFill>
                <a:latin typeface="Arial" panose="020B0604020202020204" pitchFamily="34" charset="0"/>
                <a:ea typeface="+mn-ea"/>
                <a:cs typeface="Arial" panose="020B0604020202020204" pitchFamily="34" charset="0"/>
              </a:rPr>
              <a:t> = 7</a:t>
            </a:r>
          </a:p>
          <a:p>
            <a:pPr marL="214313" indent="-214313" defTabSz="685800" fontAlgn="auto">
              <a:spcBef>
                <a:spcPts val="0"/>
              </a:spcBef>
              <a:spcAft>
                <a:spcPts val="0"/>
              </a:spcAft>
              <a:buFont typeface="Arial" panose="020B0604020202020204" pitchFamily="34" charset="0"/>
              <a:buChar char="•"/>
              <a:defRPr/>
            </a:pPr>
            <a:r>
              <a:rPr lang="en-US" sz="1350" b="1" dirty="0">
                <a:solidFill>
                  <a:srgbClr val="03173E"/>
                </a:solidFill>
                <a:latin typeface="Arial" panose="020B0604020202020204" pitchFamily="34" charset="0"/>
                <a:ea typeface="+mn-ea"/>
                <a:cs typeface="Arial" panose="020B0604020202020204" pitchFamily="34" charset="0"/>
              </a:rPr>
              <a:t>MRD Negative 3/7 (42.9%)</a:t>
            </a:r>
          </a:p>
        </p:txBody>
      </p:sp>
      <p:pic>
        <p:nvPicPr>
          <p:cNvPr id="10" name="Picture 9">
            <a:extLst>
              <a:ext uri="{FF2B5EF4-FFF2-40B4-BE49-F238E27FC236}">
                <a16:creationId xmlns:a16="http://schemas.microsoft.com/office/drawing/2014/main" id="{18C443DD-CC9C-467F-85D6-2388D5DB94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343"/>
            <a:ext cx="4700567" cy="2341307"/>
          </a:xfrm>
          <a:prstGeom prst="rect">
            <a:avLst/>
          </a:prstGeom>
          <a:ln w="25400">
            <a:solidFill>
              <a:schemeClr val="accent1"/>
            </a:solidFill>
          </a:ln>
        </p:spPr>
      </p:pic>
      <p:pic>
        <p:nvPicPr>
          <p:cNvPr id="11" name="Picture 10">
            <a:extLst>
              <a:ext uri="{FF2B5EF4-FFF2-40B4-BE49-F238E27FC236}">
                <a16:creationId xmlns:a16="http://schemas.microsoft.com/office/drawing/2014/main" id="{1574A524-3015-4115-B806-26ECB1C51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067" y="1018197"/>
            <a:ext cx="4365078" cy="2341307"/>
          </a:xfrm>
          <a:prstGeom prst="rect">
            <a:avLst/>
          </a:prstGeom>
          <a:ln w="25400">
            <a:solidFill>
              <a:schemeClr val="accent1"/>
            </a:solidFill>
          </a:ln>
        </p:spPr>
      </p:pic>
      <p:sp>
        <p:nvSpPr>
          <p:cNvPr id="14" name="TextBox 13">
            <a:extLst>
              <a:ext uri="{FF2B5EF4-FFF2-40B4-BE49-F238E27FC236}">
                <a16:creationId xmlns:a16="http://schemas.microsoft.com/office/drawing/2014/main" id="{D25AFA60-29C1-40B9-B5D3-B47F6C8A3C70}"/>
              </a:ext>
            </a:extLst>
          </p:cNvPr>
          <p:cNvSpPr txBox="1"/>
          <p:nvPr/>
        </p:nvSpPr>
        <p:spPr>
          <a:xfrm>
            <a:off x="332503" y="2506237"/>
            <a:ext cx="2158783" cy="853267"/>
          </a:xfrm>
          <a:prstGeom prst="rect">
            <a:avLst/>
          </a:prstGeom>
          <a:solidFill>
            <a:srgbClr val="00FFFF"/>
          </a:solidFill>
        </p:spPr>
        <p:txBody>
          <a:bodyPr vert="horz" wrap="square" lIns="68580" tIns="34290" rIns="68580" bIns="34290" rtlCol="0">
            <a:noAutofit/>
          </a:bodyPr>
          <a:lstStyle/>
          <a:p>
            <a:pPr defTabSz="685800" fontAlgn="auto">
              <a:spcBef>
                <a:spcPts val="0"/>
              </a:spcBef>
              <a:spcAft>
                <a:spcPts val="0"/>
              </a:spcAft>
              <a:defRPr/>
            </a:pPr>
            <a:r>
              <a:rPr lang="en-US" sz="1350" b="1" i="1" dirty="0">
                <a:solidFill>
                  <a:srgbClr val="03173E"/>
                </a:solidFill>
                <a:latin typeface="Arial" panose="020B0604020202020204" pitchFamily="34" charset="0"/>
                <a:ea typeface="+mn-ea"/>
                <a:cs typeface="Arial" panose="020B0604020202020204" pitchFamily="34" charset="0"/>
              </a:rPr>
              <a:t>KMT2A</a:t>
            </a:r>
            <a:r>
              <a:rPr lang="en-US" sz="1350" b="1" dirty="0">
                <a:solidFill>
                  <a:srgbClr val="03173E"/>
                </a:solidFill>
                <a:latin typeface="Arial" panose="020B0604020202020204" pitchFamily="34" charset="0"/>
                <a:ea typeface="+mn-ea"/>
                <a:cs typeface="Arial" panose="020B0604020202020204" pitchFamily="34" charset="0"/>
              </a:rPr>
              <a:t>-r</a:t>
            </a:r>
          </a:p>
          <a:p>
            <a:pPr marL="214313" indent="-214313" defTabSz="685800" fontAlgn="auto">
              <a:spcBef>
                <a:spcPts val="0"/>
              </a:spcBef>
              <a:spcAft>
                <a:spcPts val="0"/>
              </a:spcAft>
              <a:buFont typeface="Arial" panose="020B0604020202020204" pitchFamily="34" charset="0"/>
              <a:buChar char="•"/>
              <a:defRPr/>
            </a:pPr>
            <a:r>
              <a:rPr lang="en-US" sz="1350" b="1" dirty="0">
                <a:solidFill>
                  <a:srgbClr val="03173E"/>
                </a:solidFill>
                <a:latin typeface="Arial" panose="020B0604020202020204" pitchFamily="34" charset="0"/>
                <a:ea typeface="+mn-ea"/>
                <a:cs typeface="Arial" panose="020B0604020202020204" pitchFamily="34" charset="0"/>
              </a:rPr>
              <a:t>CR/</a:t>
            </a:r>
            <a:r>
              <a:rPr lang="en-US" sz="1350" b="1" dirty="0" err="1">
                <a:solidFill>
                  <a:srgbClr val="03173E"/>
                </a:solidFill>
                <a:latin typeface="Arial" panose="020B0604020202020204" pitchFamily="34" charset="0"/>
                <a:ea typeface="+mn-ea"/>
                <a:cs typeface="Arial" panose="020B0604020202020204" pitchFamily="34" charset="0"/>
              </a:rPr>
              <a:t>CRh</a:t>
            </a:r>
            <a:r>
              <a:rPr lang="en-US" sz="1350" b="1" dirty="0">
                <a:solidFill>
                  <a:srgbClr val="03173E"/>
                </a:solidFill>
                <a:latin typeface="Arial" panose="020B0604020202020204" pitchFamily="34" charset="0"/>
                <a:ea typeface="+mn-ea"/>
                <a:cs typeface="Arial" panose="020B0604020202020204" pitchFamily="34" charset="0"/>
              </a:rPr>
              <a:t> = 10 (27%)</a:t>
            </a:r>
          </a:p>
          <a:p>
            <a:pPr marL="214313" indent="-214313" defTabSz="685800" fontAlgn="auto">
              <a:spcBef>
                <a:spcPts val="0"/>
              </a:spcBef>
              <a:spcAft>
                <a:spcPts val="0"/>
              </a:spcAft>
              <a:buFont typeface="Arial" panose="020B0604020202020204" pitchFamily="34" charset="0"/>
              <a:buChar char="•"/>
              <a:defRPr/>
            </a:pPr>
            <a:r>
              <a:rPr lang="en-US" sz="1350" b="1" dirty="0">
                <a:solidFill>
                  <a:srgbClr val="03173E"/>
                </a:solidFill>
                <a:latin typeface="Arial" panose="020B0604020202020204" pitchFamily="34" charset="0"/>
                <a:ea typeface="+mn-ea"/>
                <a:cs typeface="Arial" panose="020B0604020202020204" pitchFamily="34" charset="0"/>
              </a:rPr>
              <a:t>MRD Negative 7/10 (70%)</a:t>
            </a:r>
          </a:p>
        </p:txBody>
      </p:sp>
      <p:sp>
        <p:nvSpPr>
          <p:cNvPr id="15" name="TextBox 14">
            <a:extLst>
              <a:ext uri="{FF2B5EF4-FFF2-40B4-BE49-F238E27FC236}">
                <a16:creationId xmlns:a16="http://schemas.microsoft.com/office/drawing/2014/main" id="{087E5582-896F-4AA5-BFF6-1E7D00515F99}"/>
              </a:ext>
            </a:extLst>
          </p:cNvPr>
          <p:cNvSpPr txBox="1"/>
          <p:nvPr/>
        </p:nvSpPr>
        <p:spPr>
          <a:xfrm>
            <a:off x="2491286" y="2506237"/>
            <a:ext cx="2032070" cy="853267"/>
          </a:xfrm>
          <a:prstGeom prst="rect">
            <a:avLst/>
          </a:prstGeom>
          <a:solidFill>
            <a:srgbClr val="7030A0"/>
          </a:solidFill>
        </p:spPr>
        <p:txBody>
          <a:bodyPr vert="horz" wrap="square" lIns="68580" tIns="34290" rIns="68580" bIns="34290" rtlCol="0">
            <a:noAutofit/>
          </a:bodyPr>
          <a:lstStyle/>
          <a:p>
            <a:pPr defTabSz="685800" fontAlgn="auto">
              <a:spcBef>
                <a:spcPts val="0"/>
              </a:spcBef>
              <a:spcAft>
                <a:spcPts val="0"/>
              </a:spcAft>
              <a:defRPr/>
            </a:pPr>
            <a:r>
              <a:rPr lang="en-US" sz="1350" b="1" i="1" dirty="0">
                <a:solidFill>
                  <a:prstClr val="white"/>
                </a:solidFill>
                <a:latin typeface="Arial" panose="020B0604020202020204" pitchFamily="34" charset="0"/>
                <a:ea typeface="+mn-ea"/>
                <a:cs typeface="Arial" panose="020B0604020202020204" pitchFamily="34" charset="0"/>
              </a:rPr>
              <a:t>NPM1-m</a:t>
            </a:r>
            <a:endParaRPr lang="en-US" sz="1350" b="1" dirty="0">
              <a:solidFill>
                <a:prstClr val="white"/>
              </a:solidFill>
              <a:latin typeface="Arial" panose="020B0604020202020204" pitchFamily="34" charset="0"/>
              <a:ea typeface="+mn-ea"/>
              <a:cs typeface="Arial" panose="020B0604020202020204" pitchFamily="34" charset="0"/>
            </a:endParaRPr>
          </a:p>
          <a:p>
            <a:pPr marL="214313" indent="-214313" defTabSz="685800" fontAlgn="auto">
              <a:spcBef>
                <a:spcPts val="0"/>
              </a:spcBef>
              <a:spcAft>
                <a:spcPts val="0"/>
              </a:spcAft>
              <a:buFont typeface="Arial" panose="020B0604020202020204" pitchFamily="34" charset="0"/>
              <a:buChar char="•"/>
              <a:defRPr/>
            </a:pPr>
            <a:r>
              <a:rPr lang="en-US" sz="1350" b="1" dirty="0">
                <a:solidFill>
                  <a:prstClr val="white"/>
                </a:solidFill>
                <a:latin typeface="Arial" panose="020B0604020202020204" pitchFamily="34" charset="0"/>
                <a:ea typeface="+mn-ea"/>
                <a:cs typeface="Arial" panose="020B0604020202020204" pitchFamily="34" charset="0"/>
              </a:rPr>
              <a:t>CR/</a:t>
            </a:r>
            <a:r>
              <a:rPr lang="en-US" sz="1350" b="1" dirty="0" err="1">
                <a:solidFill>
                  <a:prstClr val="white"/>
                </a:solidFill>
                <a:latin typeface="Arial" panose="020B0604020202020204" pitchFamily="34" charset="0"/>
                <a:ea typeface="+mn-ea"/>
                <a:cs typeface="Arial" panose="020B0604020202020204" pitchFamily="34" charset="0"/>
              </a:rPr>
              <a:t>CRh</a:t>
            </a:r>
            <a:r>
              <a:rPr lang="en-US" sz="1350" b="1" dirty="0">
                <a:solidFill>
                  <a:prstClr val="white"/>
                </a:solidFill>
                <a:latin typeface="Arial" panose="020B0604020202020204" pitchFamily="34" charset="0"/>
                <a:ea typeface="+mn-ea"/>
                <a:cs typeface="Arial" panose="020B0604020202020204" pitchFamily="34" charset="0"/>
              </a:rPr>
              <a:t> = 3 (27%)</a:t>
            </a:r>
          </a:p>
          <a:p>
            <a:pPr marL="214313" indent="-214313" defTabSz="685800" fontAlgn="auto">
              <a:spcBef>
                <a:spcPts val="0"/>
              </a:spcBef>
              <a:spcAft>
                <a:spcPts val="0"/>
              </a:spcAft>
              <a:buFont typeface="Arial" panose="020B0604020202020204" pitchFamily="34" charset="0"/>
              <a:buChar char="•"/>
              <a:defRPr/>
            </a:pPr>
            <a:r>
              <a:rPr lang="en-US" sz="1350" b="1" dirty="0">
                <a:solidFill>
                  <a:prstClr val="white"/>
                </a:solidFill>
                <a:latin typeface="Arial" panose="020B0604020202020204" pitchFamily="34" charset="0"/>
                <a:ea typeface="+mn-ea"/>
                <a:cs typeface="Arial" panose="020B0604020202020204" pitchFamily="34" charset="0"/>
              </a:rPr>
              <a:t>MRD Negative 3/3 (100%)</a:t>
            </a:r>
          </a:p>
        </p:txBody>
      </p:sp>
    </p:spTree>
    <p:extLst>
      <p:ext uri="{BB962C8B-B14F-4D97-AF65-F5344CB8AC3E}">
        <p14:creationId xmlns:p14="http://schemas.microsoft.com/office/powerpoint/2010/main" val="771967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055AF-99BD-4CD3-A767-78E1203863F8}"/>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DF82BD3E-76D4-4687-BE0C-D8F01CDED3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3783" y="96644"/>
            <a:ext cx="5656434" cy="3884224"/>
          </a:xfrm>
          <a:ln w="25400">
            <a:solidFill>
              <a:schemeClr val="tx1"/>
            </a:solidFill>
          </a:ln>
        </p:spPr>
      </p:pic>
      <p:sp>
        <p:nvSpPr>
          <p:cNvPr id="5" name="TextBox 4">
            <a:extLst>
              <a:ext uri="{FF2B5EF4-FFF2-40B4-BE49-F238E27FC236}">
                <a16:creationId xmlns:a16="http://schemas.microsoft.com/office/drawing/2014/main" id="{8B0C573F-12B5-4B4E-A2B7-D7C45CCD484D}"/>
              </a:ext>
            </a:extLst>
          </p:cNvPr>
          <p:cNvSpPr txBox="1"/>
          <p:nvPr/>
        </p:nvSpPr>
        <p:spPr>
          <a:xfrm>
            <a:off x="2943922" y="4040069"/>
            <a:ext cx="3315629" cy="323165"/>
          </a:xfrm>
          <a:prstGeom prst="rect">
            <a:avLst/>
          </a:prstGeom>
          <a:noFill/>
        </p:spPr>
        <p:txBody>
          <a:bodyPr wrap="square" rtlCol="0">
            <a:spAutoFit/>
          </a:bodyPr>
          <a:lstStyle/>
          <a:p>
            <a:r>
              <a:rPr lang="en-US" sz="1500" b="1" dirty="0" err="1"/>
              <a:t>Jabbour</a:t>
            </a:r>
            <a:r>
              <a:rPr lang="en-US" sz="1500" b="1" dirty="0"/>
              <a:t> et al. ASH 2023. </a:t>
            </a:r>
            <a:r>
              <a:rPr lang="en-US" sz="1500" b="1" dirty="0" err="1"/>
              <a:t>Abstr</a:t>
            </a:r>
            <a:r>
              <a:rPr lang="en-US" sz="1500" b="1" dirty="0"/>
              <a:t> 57</a:t>
            </a:r>
          </a:p>
        </p:txBody>
      </p:sp>
    </p:spTree>
    <p:extLst>
      <p:ext uri="{BB962C8B-B14F-4D97-AF65-F5344CB8AC3E}">
        <p14:creationId xmlns:p14="http://schemas.microsoft.com/office/powerpoint/2010/main" val="27852202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Small Molecule Therapy  </a:t>
            </a:r>
          </a:p>
        </p:txBody>
      </p:sp>
      <p:pic>
        <p:nvPicPr>
          <p:cNvPr id="7" name="Content Placeholder 6">
            <a:extLst>
              <a:ext uri="{FF2B5EF4-FFF2-40B4-BE49-F238E27FC236}">
                <a16:creationId xmlns:a16="http://schemas.microsoft.com/office/drawing/2014/main" id="{6DDB7A16-5505-451B-A140-28368FD961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447" y="163738"/>
            <a:ext cx="7879328" cy="3849817"/>
          </a:xfrm>
          <a:ln w="25400">
            <a:solidFill>
              <a:schemeClr val="tx1"/>
            </a:solidFill>
          </a:ln>
        </p:spPr>
      </p:pic>
      <p:sp>
        <p:nvSpPr>
          <p:cNvPr id="8" name="TextBox 7">
            <a:extLst>
              <a:ext uri="{FF2B5EF4-FFF2-40B4-BE49-F238E27FC236}">
                <a16:creationId xmlns:a16="http://schemas.microsoft.com/office/drawing/2014/main" id="{D659AD23-80B6-4E9F-87D6-5FF3CD4FEAF3}"/>
              </a:ext>
            </a:extLst>
          </p:cNvPr>
          <p:cNvSpPr txBox="1"/>
          <p:nvPr/>
        </p:nvSpPr>
        <p:spPr>
          <a:xfrm>
            <a:off x="2924339" y="4015893"/>
            <a:ext cx="3295321" cy="323165"/>
          </a:xfrm>
          <a:prstGeom prst="rect">
            <a:avLst/>
          </a:prstGeom>
          <a:noFill/>
        </p:spPr>
        <p:txBody>
          <a:bodyPr wrap="square" rtlCol="0">
            <a:spAutoFit/>
          </a:bodyPr>
          <a:lstStyle/>
          <a:p>
            <a:r>
              <a:rPr lang="en-US" sz="1500" b="1" dirty="0" err="1"/>
              <a:t>Jabbour</a:t>
            </a:r>
            <a:r>
              <a:rPr lang="en-US" sz="1500" b="1" dirty="0"/>
              <a:t> et al. ASH 2023. </a:t>
            </a:r>
            <a:r>
              <a:rPr lang="en-US" sz="1500" b="1" dirty="0" err="1"/>
              <a:t>Abstr</a:t>
            </a:r>
            <a:r>
              <a:rPr lang="en-US" sz="1500" b="1" dirty="0"/>
              <a:t> 57</a:t>
            </a:r>
          </a:p>
        </p:txBody>
      </p:sp>
    </p:spTree>
    <p:extLst>
      <p:ext uri="{BB962C8B-B14F-4D97-AF65-F5344CB8AC3E}">
        <p14:creationId xmlns:p14="http://schemas.microsoft.com/office/powerpoint/2010/main" val="26082365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0D1F070-5E4A-4C36-9FF8-8ABACF7E53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7844" y="185156"/>
            <a:ext cx="7368309" cy="3666406"/>
          </a:xfrm>
          <a:ln w="25400">
            <a:solidFill>
              <a:schemeClr val="tx1"/>
            </a:solidFill>
          </a:ln>
        </p:spPr>
      </p:pic>
      <p:sp>
        <p:nvSpPr>
          <p:cNvPr id="12" name="TextBox 11">
            <a:extLst>
              <a:ext uri="{FF2B5EF4-FFF2-40B4-BE49-F238E27FC236}">
                <a16:creationId xmlns:a16="http://schemas.microsoft.com/office/drawing/2014/main" id="{2C9DCDFC-C2EE-46DF-A317-A65DF9901A14}"/>
              </a:ext>
            </a:extLst>
          </p:cNvPr>
          <p:cNvSpPr txBox="1"/>
          <p:nvPr/>
        </p:nvSpPr>
        <p:spPr>
          <a:xfrm>
            <a:off x="2895659" y="4014292"/>
            <a:ext cx="3352681" cy="323165"/>
          </a:xfrm>
          <a:prstGeom prst="rect">
            <a:avLst/>
          </a:prstGeom>
          <a:noFill/>
        </p:spPr>
        <p:txBody>
          <a:bodyPr wrap="square" rtlCol="0">
            <a:spAutoFit/>
          </a:bodyPr>
          <a:lstStyle/>
          <a:p>
            <a:r>
              <a:rPr lang="en-US" sz="1500" b="1" dirty="0" err="1"/>
              <a:t>Jabbour</a:t>
            </a:r>
            <a:r>
              <a:rPr lang="en-US" sz="1500" b="1" dirty="0"/>
              <a:t> et al. ASH 2023. </a:t>
            </a:r>
            <a:r>
              <a:rPr lang="en-US" sz="1500" b="1" dirty="0" err="1"/>
              <a:t>Abstr</a:t>
            </a:r>
            <a:r>
              <a:rPr lang="en-US" sz="1500" b="1" dirty="0"/>
              <a:t> 57</a:t>
            </a:r>
          </a:p>
        </p:txBody>
      </p:sp>
      <p:sp>
        <p:nvSpPr>
          <p:cNvPr id="4" name="Title 3">
            <a:extLst>
              <a:ext uri="{FF2B5EF4-FFF2-40B4-BE49-F238E27FC236}">
                <a16:creationId xmlns:a16="http://schemas.microsoft.com/office/drawing/2014/main" id="{EC8D06A3-4A07-4DD0-B292-B3CB9D58A90A}"/>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333353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325E85C-01F5-65F8-3432-711E168795AA}"/>
              </a:ext>
            </a:extLst>
          </p:cNvPr>
          <p:cNvSpPr>
            <a:spLocks noGrp="1"/>
          </p:cNvSpPr>
          <p:nvPr>
            <p:ph sz="half" idx="2"/>
          </p:nvPr>
        </p:nvSpPr>
        <p:spPr>
          <a:xfrm>
            <a:off x="237564" y="969682"/>
            <a:ext cx="3018820" cy="2936240"/>
          </a:xfrm>
        </p:spPr>
        <p:txBody>
          <a:bodyPr/>
          <a:lstStyle/>
          <a:p>
            <a:r>
              <a:rPr lang="en-US" sz="2000" dirty="0" err="1"/>
              <a:t>Pirtobrutinib</a:t>
            </a:r>
            <a:r>
              <a:rPr lang="en-US" sz="2000" dirty="0"/>
              <a:t> binds to BTK reversibly and independent of C481 residue unlike previously mentioned BTKs.</a:t>
            </a:r>
          </a:p>
          <a:p>
            <a:r>
              <a:rPr lang="en-US" sz="2000" dirty="0"/>
              <a:t>Allows for overcoming previous BTK resistance. </a:t>
            </a:r>
          </a:p>
        </p:txBody>
      </p:sp>
      <p:sp>
        <p:nvSpPr>
          <p:cNvPr id="3" name="Title 2">
            <a:extLst>
              <a:ext uri="{FF2B5EF4-FFF2-40B4-BE49-F238E27FC236}">
                <a16:creationId xmlns:a16="http://schemas.microsoft.com/office/drawing/2014/main" id="{F1935A15-8F35-BE6F-E7FC-3622DCE8890A}"/>
              </a:ext>
            </a:extLst>
          </p:cNvPr>
          <p:cNvSpPr>
            <a:spLocks noGrp="1"/>
          </p:cNvSpPr>
          <p:nvPr>
            <p:ph type="title"/>
          </p:nvPr>
        </p:nvSpPr>
        <p:spPr/>
        <p:txBody>
          <a:bodyPr/>
          <a:lstStyle/>
          <a:p>
            <a:r>
              <a:rPr lang="en-US" b="1" dirty="0"/>
              <a:t>Non-covalent BTK inhibitors</a:t>
            </a:r>
          </a:p>
        </p:txBody>
      </p:sp>
      <p:pic>
        <p:nvPicPr>
          <p:cNvPr id="11" name="Content Placeholder 10" descr="A diagram of a protein-activated activating process&#10;&#10;Description automatically generated with medium confidence">
            <a:extLst>
              <a:ext uri="{FF2B5EF4-FFF2-40B4-BE49-F238E27FC236}">
                <a16:creationId xmlns:a16="http://schemas.microsoft.com/office/drawing/2014/main" id="{E84A058B-91EB-74A6-639A-E9B5191010A1}"/>
              </a:ext>
            </a:extLst>
          </p:cNvPr>
          <p:cNvPicPr>
            <a:picLocks noGrp="1" noChangeAspect="1"/>
          </p:cNvPicPr>
          <p:nvPr>
            <p:ph sz="half" idx="1"/>
          </p:nvPr>
        </p:nvPicPr>
        <p:blipFill>
          <a:blip r:embed="rId2"/>
          <a:stretch>
            <a:fillRect/>
          </a:stretch>
        </p:blipFill>
        <p:spPr>
          <a:xfrm>
            <a:off x="3928188" y="822961"/>
            <a:ext cx="4691095" cy="3203848"/>
          </a:xfrm>
        </p:spPr>
      </p:pic>
      <p:sp>
        <p:nvSpPr>
          <p:cNvPr id="13" name="TextBox 12">
            <a:extLst>
              <a:ext uri="{FF2B5EF4-FFF2-40B4-BE49-F238E27FC236}">
                <a16:creationId xmlns:a16="http://schemas.microsoft.com/office/drawing/2014/main" id="{0334D19D-14A4-C6C4-9757-95AA9860CF19}"/>
              </a:ext>
            </a:extLst>
          </p:cNvPr>
          <p:cNvSpPr txBox="1"/>
          <p:nvPr/>
        </p:nvSpPr>
        <p:spPr>
          <a:xfrm>
            <a:off x="237564" y="4051196"/>
            <a:ext cx="5635691"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800" b="0" i="0" u="none" strike="noStrike" kern="1200" cap="none" spc="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Lewis. J Pers Med. 2021;11:764.</a:t>
            </a:r>
            <a:endParaRPr kumimoji="0" lang="en-US" altLang="en-US" sz="800" b="0" i="0" u="none" strike="noStrike" kern="1200" cap="none" spc="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endParaRPr>
          </a:p>
        </p:txBody>
      </p:sp>
      <p:pic>
        <p:nvPicPr>
          <p:cNvPr id="14" name="Picture 13" descr="A blue and white logo&#10;&#10;Description automatically generated">
            <a:extLst>
              <a:ext uri="{FF2B5EF4-FFF2-40B4-BE49-F238E27FC236}">
                <a16:creationId xmlns:a16="http://schemas.microsoft.com/office/drawing/2014/main" id="{06BB6C2C-2245-C071-090D-B374C5AC903B}"/>
              </a:ext>
            </a:extLst>
          </p:cNvPr>
          <p:cNvPicPr>
            <a:picLocks noChangeAspect="1"/>
          </p:cNvPicPr>
          <p:nvPr/>
        </p:nvPicPr>
        <p:blipFill>
          <a:blip r:embed="rId3"/>
          <a:stretch>
            <a:fillRect/>
          </a:stretch>
        </p:blipFill>
        <p:spPr>
          <a:xfrm>
            <a:off x="7819053" y="4149149"/>
            <a:ext cx="1324947" cy="288424"/>
          </a:xfrm>
          <a:prstGeom prst="rect">
            <a:avLst/>
          </a:prstGeom>
        </p:spPr>
      </p:pic>
    </p:spTree>
    <p:extLst>
      <p:ext uri="{BB962C8B-B14F-4D97-AF65-F5344CB8AC3E}">
        <p14:creationId xmlns:p14="http://schemas.microsoft.com/office/powerpoint/2010/main" val="38706418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Small Molecule Therapy  </a:t>
            </a:r>
          </a:p>
        </p:txBody>
      </p:sp>
      <p:pic>
        <p:nvPicPr>
          <p:cNvPr id="6" name="Content Placeholder 5">
            <a:extLst>
              <a:ext uri="{FF2B5EF4-FFF2-40B4-BE49-F238E27FC236}">
                <a16:creationId xmlns:a16="http://schemas.microsoft.com/office/drawing/2014/main" id="{CF1F3459-8BE1-4AA7-8605-2E80686861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56482"/>
            <a:ext cx="7477241" cy="3953484"/>
          </a:xfrm>
          <a:ln w="25400">
            <a:solidFill>
              <a:schemeClr val="tx1"/>
            </a:solidFill>
          </a:ln>
        </p:spPr>
      </p:pic>
      <p:sp>
        <p:nvSpPr>
          <p:cNvPr id="8" name="TextBox 7">
            <a:extLst>
              <a:ext uri="{FF2B5EF4-FFF2-40B4-BE49-F238E27FC236}">
                <a16:creationId xmlns:a16="http://schemas.microsoft.com/office/drawing/2014/main" id="{51538295-F2AA-470D-AF19-70D39746D1BC}"/>
              </a:ext>
            </a:extLst>
          </p:cNvPr>
          <p:cNvSpPr txBox="1"/>
          <p:nvPr/>
        </p:nvSpPr>
        <p:spPr>
          <a:xfrm>
            <a:off x="3098553" y="4105132"/>
            <a:ext cx="2946894" cy="323165"/>
          </a:xfrm>
          <a:prstGeom prst="rect">
            <a:avLst/>
          </a:prstGeom>
          <a:noFill/>
        </p:spPr>
        <p:txBody>
          <a:bodyPr wrap="square" rtlCol="0">
            <a:spAutoFit/>
          </a:bodyPr>
          <a:lstStyle/>
          <a:p>
            <a:r>
              <a:rPr lang="en-US" sz="1500" b="1" dirty="0" err="1"/>
              <a:t>Aldoss</a:t>
            </a:r>
            <a:r>
              <a:rPr lang="en-US" sz="1500" b="1" dirty="0"/>
              <a:t> et al. ASH 2023. LBA-5 </a:t>
            </a:r>
          </a:p>
        </p:txBody>
      </p:sp>
    </p:spTree>
    <p:extLst>
      <p:ext uri="{BB962C8B-B14F-4D97-AF65-F5344CB8AC3E}">
        <p14:creationId xmlns:p14="http://schemas.microsoft.com/office/powerpoint/2010/main" val="1779371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Small Molecule Therapy  </a:t>
            </a:r>
          </a:p>
        </p:txBody>
      </p:sp>
      <p:sp>
        <p:nvSpPr>
          <p:cNvPr id="8" name="TextBox 7">
            <a:extLst>
              <a:ext uri="{FF2B5EF4-FFF2-40B4-BE49-F238E27FC236}">
                <a16:creationId xmlns:a16="http://schemas.microsoft.com/office/drawing/2014/main" id="{51538295-F2AA-470D-AF19-70D39746D1BC}"/>
              </a:ext>
            </a:extLst>
          </p:cNvPr>
          <p:cNvSpPr txBox="1"/>
          <p:nvPr/>
        </p:nvSpPr>
        <p:spPr>
          <a:xfrm>
            <a:off x="5428113" y="4044652"/>
            <a:ext cx="3069687" cy="323165"/>
          </a:xfrm>
          <a:prstGeom prst="rect">
            <a:avLst/>
          </a:prstGeom>
          <a:noFill/>
        </p:spPr>
        <p:txBody>
          <a:bodyPr wrap="square" rtlCol="0">
            <a:spAutoFit/>
          </a:bodyPr>
          <a:lstStyle/>
          <a:p>
            <a:r>
              <a:rPr lang="en-US" sz="1500" b="1" dirty="0" err="1"/>
              <a:t>Aldoss</a:t>
            </a:r>
            <a:r>
              <a:rPr lang="en-US" sz="1500" b="1" dirty="0"/>
              <a:t> et al. ASH 2023. LBA-5 </a:t>
            </a:r>
          </a:p>
        </p:txBody>
      </p:sp>
      <p:pic>
        <p:nvPicPr>
          <p:cNvPr id="7" name="Content Placeholder 6">
            <a:extLst>
              <a:ext uri="{FF2B5EF4-FFF2-40B4-BE49-F238E27FC236}">
                <a16:creationId xmlns:a16="http://schemas.microsoft.com/office/drawing/2014/main" id="{61693828-3396-4710-895E-3988F3B3C5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78886"/>
            <a:ext cx="7708927" cy="3778047"/>
          </a:xfrm>
          <a:ln w="25400">
            <a:solidFill>
              <a:schemeClr val="tx1"/>
            </a:solidFill>
          </a:ln>
        </p:spPr>
      </p:pic>
      <p:sp>
        <p:nvSpPr>
          <p:cNvPr id="5" name="Rectangle 4">
            <a:extLst>
              <a:ext uri="{FF2B5EF4-FFF2-40B4-BE49-F238E27FC236}">
                <a16:creationId xmlns:a16="http://schemas.microsoft.com/office/drawing/2014/main" id="{4795779E-2691-4025-B97A-611AF687F4CC}"/>
              </a:ext>
            </a:extLst>
          </p:cNvPr>
          <p:cNvSpPr/>
          <p:nvPr/>
        </p:nvSpPr>
        <p:spPr>
          <a:xfrm>
            <a:off x="754743" y="2837543"/>
            <a:ext cx="3483428" cy="6814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228550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Small Molecule Therapy  </a:t>
            </a:r>
          </a:p>
        </p:txBody>
      </p:sp>
      <p:sp>
        <p:nvSpPr>
          <p:cNvPr id="8" name="TextBox 7">
            <a:extLst>
              <a:ext uri="{FF2B5EF4-FFF2-40B4-BE49-F238E27FC236}">
                <a16:creationId xmlns:a16="http://schemas.microsoft.com/office/drawing/2014/main" id="{51538295-F2AA-470D-AF19-70D39746D1BC}"/>
              </a:ext>
            </a:extLst>
          </p:cNvPr>
          <p:cNvSpPr txBox="1"/>
          <p:nvPr/>
        </p:nvSpPr>
        <p:spPr>
          <a:xfrm>
            <a:off x="4356333" y="4079514"/>
            <a:ext cx="3026229" cy="323165"/>
          </a:xfrm>
          <a:prstGeom prst="rect">
            <a:avLst/>
          </a:prstGeom>
          <a:noFill/>
        </p:spPr>
        <p:txBody>
          <a:bodyPr wrap="square" rtlCol="0">
            <a:spAutoFit/>
          </a:bodyPr>
          <a:lstStyle/>
          <a:p>
            <a:r>
              <a:rPr lang="en-US" sz="1500" b="1" dirty="0" err="1"/>
              <a:t>Aldoss</a:t>
            </a:r>
            <a:r>
              <a:rPr lang="en-US" sz="1500" b="1" dirty="0"/>
              <a:t> et al. ASH 2023. LBA-5 </a:t>
            </a:r>
          </a:p>
        </p:txBody>
      </p:sp>
      <p:pic>
        <p:nvPicPr>
          <p:cNvPr id="7" name="Content Placeholder 6">
            <a:extLst>
              <a:ext uri="{FF2B5EF4-FFF2-40B4-BE49-F238E27FC236}">
                <a16:creationId xmlns:a16="http://schemas.microsoft.com/office/drawing/2014/main" id="{8DB47D85-5B5F-4770-B4D7-07EB9C431B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82516"/>
            <a:ext cx="7114970" cy="3706278"/>
          </a:xfrm>
          <a:ln w="25400">
            <a:solidFill>
              <a:schemeClr val="tx1"/>
            </a:solidFill>
          </a:ln>
        </p:spPr>
      </p:pic>
      <p:sp>
        <p:nvSpPr>
          <p:cNvPr id="9" name="TextBox 8">
            <a:extLst>
              <a:ext uri="{FF2B5EF4-FFF2-40B4-BE49-F238E27FC236}">
                <a16:creationId xmlns:a16="http://schemas.microsoft.com/office/drawing/2014/main" id="{A1C3A883-D02E-48A4-9B1F-B2FAC0938DB6}"/>
              </a:ext>
            </a:extLst>
          </p:cNvPr>
          <p:cNvSpPr txBox="1"/>
          <p:nvPr/>
        </p:nvSpPr>
        <p:spPr>
          <a:xfrm>
            <a:off x="7114970" y="2135655"/>
            <a:ext cx="2181429" cy="461665"/>
          </a:xfrm>
          <a:prstGeom prst="rect">
            <a:avLst/>
          </a:prstGeom>
          <a:noFill/>
        </p:spPr>
        <p:txBody>
          <a:bodyPr wrap="square" rtlCol="0">
            <a:spAutoFit/>
          </a:bodyPr>
          <a:lstStyle/>
          <a:p>
            <a:r>
              <a:rPr lang="en-US" sz="1200" b="1" dirty="0"/>
              <a:t>Median </a:t>
            </a:r>
            <a:r>
              <a:rPr lang="en-US" sz="1200" b="1" dirty="0" err="1"/>
              <a:t>DoR</a:t>
            </a:r>
            <a:r>
              <a:rPr lang="en-US" sz="1200" b="1" dirty="0"/>
              <a:t>: 6.4 </a:t>
            </a:r>
            <a:r>
              <a:rPr lang="en-US" sz="1200" b="1" dirty="0" err="1"/>
              <a:t>mths</a:t>
            </a:r>
            <a:endParaRPr lang="en-US" sz="1200" b="1" dirty="0"/>
          </a:p>
          <a:p>
            <a:r>
              <a:rPr lang="en-US" sz="1200" b="1" dirty="0"/>
              <a:t>Proceeded to HSCT: 39%</a:t>
            </a:r>
          </a:p>
        </p:txBody>
      </p:sp>
    </p:spTree>
    <p:extLst>
      <p:ext uri="{BB962C8B-B14F-4D97-AF65-F5344CB8AC3E}">
        <p14:creationId xmlns:p14="http://schemas.microsoft.com/office/powerpoint/2010/main" val="22863029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Small Molecule Therapy  </a:t>
            </a:r>
          </a:p>
        </p:txBody>
      </p:sp>
      <p:sp>
        <p:nvSpPr>
          <p:cNvPr id="8" name="TextBox 7">
            <a:extLst>
              <a:ext uri="{FF2B5EF4-FFF2-40B4-BE49-F238E27FC236}">
                <a16:creationId xmlns:a16="http://schemas.microsoft.com/office/drawing/2014/main" id="{51538295-F2AA-470D-AF19-70D39746D1BC}"/>
              </a:ext>
            </a:extLst>
          </p:cNvPr>
          <p:cNvSpPr txBox="1"/>
          <p:nvPr/>
        </p:nvSpPr>
        <p:spPr>
          <a:xfrm>
            <a:off x="3095578" y="4025489"/>
            <a:ext cx="2952843" cy="323165"/>
          </a:xfrm>
          <a:prstGeom prst="rect">
            <a:avLst/>
          </a:prstGeom>
          <a:noFill/>
        </p:spPr>
        <p:txBody>
          <a:bodyPr wrap="square" rtlCol="0">
            <a:spAutoFit/>
          </a:bodyPr>
          <a:lstStyle/>
          <a:p>
            <a:r>
              <a:rPr lang="en-US" sz="1500" b="1" dirty="0" err="1"/>
              <a:t>Aldoss</a:t>
            </a:r>
            <a:r>
              <a:rPr lang="en-US" sz="1500" b="1" dirty="0"/>
              <a:t> et al. ASH 2023. LBA-5 </a:t>
            </a:r>
          </a:p>
        </p:txBody>
      </p:sp>
      <p:pic>
        <p:nvPicPr>
          <p:cNvPr id="7" name="Content Placeholder 6">
            <a:extLst>
              <a:ext uri="{FF2B5EF4-FFF2-40B4-BE49-F238E27FC236}">
                <a16:creationId xmlns:a16="http://schemas.microsoft.com/office/drawing/2014/main" id="{F17CD620-6810-44B3-A35F-B4FC999F9C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1329" y="111153"/>
            <a:ext cx="7465309" cy="3873142"/>
          </a:xfrm>
          <a:ln w="25400">
            <a:solidFill>
              <a:schemeClr val="tx1"/>
            </a:solidFill>
          </a:ln>
        </p:spPr>
      </p:pic>
      <p:sp>
        <p:nvSpPr>
          <p:cNvPr id="5" name="Rectangle 4">
            <a:extLst>
              <a:ext uri="{FF2B5EF4-FFF2-40B4-BE49-F238E27FC236}">
                <a16:creationId xmlns:a16="http://schemas.microsoft.com/office/drawing/2014/main" id="{BB55600F-FFB9-4717-81F8-64A0A3D8D0DB}"/>
              </a:ext>
            </a:extLst>
          </p:cNvPr>
          <p:cNvSpPr/>
          <p:nvPr/>
        </p:nvSpPr>
        <p:spPr>
          <a:xfrm>
            <a:off x="759163" y="1246981"/>
            <a:ext cx="6881157" cy="7696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062112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Small Molecule Therapy  (Triplet)</a:t>
            </a:r>
          </a:p>
        </p:txBody>
      </p:sp>
      <p:sp>
        <p:nvSpPr>
          <p:cNvPr id="8" name="TextBox 7">
            <a:extLst>
              <a:ext uri="{FF2B5EF4-FFF2-40B4-BE49-F238E27FC236}">
                <a16:creationId xmlns:a16="http://schemas.microsoft.com/office/drawing/2014/main" id="{51538295-F2AA-470D-AF19-70D39746D1BC}"/>
              </a:ext>
            </a:extLst>
          </p:cNvPr>
          <p:cNvSpPr txBox="1"/>
          <p:nvPr/>
        </p:nvSpPr>
        <p:spPr>
          <a:xfrm>
            <a:off x="5404978" y="4031933"/>
            <a:ext cx="2874238" cy="323165"/>
          </a:xfrm>
          <a:prstGeom prst="rect">
            <a:avLst/>
          </a:prstGeom>
          <a:noFill/>
        </p:spPr>
        <p:txBody>
          <a:bodyPr wrap="square" rtlCol="0">
            <a:spAutoFit/>
          </a:bodyPr>
          <a:lstStyle/>
          <a:p>
            <a:r>
              <a:rPr lang="en-US" sz="1500" b="1" dirty="0"/>
              <a:t>Issa et al. ASH 2023. </a:t>
            </a:r>
            <a:r>
              <a:rPr lang="en-US" sz="1500" b="1" dirty="0" err="1"/>
              <a:t>Abstr</a:t>
            </a:r>
            <a:r>
              <a:rPr lang="en-US" sz="1500" b="1" dirty="0"/>
              <a:t> 58 </a:t>
            </a:r>
          </a:p>
        </p:txBody>
      </p:sp>
      <p:pic>
        <p:nvPicPr>
          <p:cNvPr id="6" name="Content Placeholder 5">
            <a:extLst>
              <a:ext uri="{FF2B5EF4-FFF2-40B4-BE49-F238E27FC236}">
                <a16:creationId xmlns:a16="http://schemas.microsoft.com/office/drawing/2014/main" id="{193D7972-BEAF-408B-B418-2F8D220DFC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387" y="117193"/>
            <a:ext cx="7211342" cy="3945731"/>
          </a:xfrm>
          <a:ln w="25400">
            <a:solidFill>
              <a:schemeClr val="tx1"/>
            </a:solidFill>
          </a:ln>
        </p:spPr>
      </p:pic>
    </p:spTree>
    <p:extLst>
      <p:ext uri="{BB962C8B-B14F-4D97-AF65-F5344CB8AC3E}">
        <p14:creationId xmlns:p14="http://schemas.microsoft.com/office/powerpoint/2010/main" val="34719651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Small Molecule Therapy  </a:t>
            </a:r>
          </a:p>
        </p:txBody>
      </p:sp>
      <p:sp>
        <p:nvSpPr>
          <p:cNvPr id="8" name="TextBox 7">
            <a:extLst>
              <a:ext uri="{FF2B5EF4-FFF2-40B4-BE49-F238E27FC236}">
                <a16:creationId xmlns:a16="http://schemas.microsoft.com/office/drawing/2014/main" id="{51538295-F2AA-470D-AF19-70D39746D1BC}"/>
              </a:ext>
            </a:extLst>
          </p:cNvPr>
          <p:cNvSpPr txBox="1"/>
          <p:nvPr/>
        </p:nvSpPr>
        <p:spPr>
          <a:xfrm>
            <a:off x="5546868" y="4068219"/>
            <a:ext cx="2874238" cy="323165"/>
          </a:xfrm>
          <a:prstGeom prst="rect">
            <a:avLst/>
          </a:prstGeom>
          <a:noFill/>
        </p:spPr>
        <p:txBody>
          <a:bodyPr wrap="square" rtlCol="0">
            <a:spAutoFit/>
          </a:bodyPr>
          <a:lstStyle/>
          <a:p>
            <a:r>
              <a:rPr lang="en-US" sz="1500" b="1" dirty="0"/>
              <a:t>Issa et al. ASH 2023. </a:t>
            </a:r>
            <a:r>
              <a:rPr lang="en-US" sz="1500" b="1" dirty="0" err="1"/>
              <a:t>Abstr</a:t>
            </a:r>
            <a:r>
              <a:rPr lang="en-US" sz="1500" b="1" dirty="0"/>
              <a:t> 58 </a:t>
            </a:r>
          </a:p>
        </p:txBody>
      </p:sp>
      <p:pic>
        <p:nvPicPr>
          <p:cNvPr id="7" name="Content Placeholder 6">
            <a:extLst>
              <a:ext uri="{FF2B5EF4-FFF2-40B4-BE49-F238E27FC236}">
                <a16:creationId xmlns:a16="http://schemas.microsoft.com/office/drawing/2014/main" id="{D6308445-F125-474F-8069-435BD2ED2A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75946"/>
            <a:ext cx="7658309" cy="3892273"/>
          </a:xfrm>
          <a:ln w="25400">
            <a:solidFill>
              <a:schemeClr val="tx1"/>
            </a:solidFill>
          </a:ln>
        </p:spPr>
      </p:pic>
    </p:spTree>
    <p:extLst>
      <p:ext uri="{BB962C8B-B14F-4D97-AF65-F5344CB8AC3E}">
        <p14:creationId xmlns:p14="http://schemas.microsoft.com/office/powerpoint/2010/main" val="26309138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Small Molecule Therapy  </a:t>
            </a:r>
          </a:p>
        </p:txBody>
      </p:sp>
      <p:sp>
        <p:nvSpPr>
          <p:cNvPr id="8" name="TextBox 7">
            <a:extLst>
              <a:ext uri="{FF2B5EF4-FFF2-40B4-BE49-F238E27FC236}">
                <a16:creationId xmlns:a16="http://schemas.microsoft.com/office/drawing/2014/main" id="{51538295-F2AA-470D-AF19-70D39746D1BC}"/>
              </a:ext>
            </a:extLst>
          </p:cNvPr>
          <p:cNvSpPr txBox="1"/>
          <p:nvPr/>
        </p:nvSpPr>
        <p:spPr>
          <a:xfrm>
            <a:off x="5449685" y="4089990"/>
            <a:ext cx="2874238" cy="323165"/>
          </a:xfrm>
          <a:prstGeom prst="rect">
            <a:avLst/>
          </a:prstGeom>
          <a:noFill/>
        </p:spPr>
        <p:txBody>
          <a:bodyPr wrap="square" rtlCol="0">
            <a:spAutoFit/>
          </a:bodyPr>
          <a:lstStyle/>
          <a:p>
            <a:r>
              <a:rPr lang="en-US" sz="1500" b="1" dirty="0"/>
              <a:t>Issa et al. ASH 2023. </a:t>
            </a:r>
            <a:r>
              <a:rPr lang="en-US" sz="1500" b="1" dirty="0" err="1"/>
              <a:t>Abstr</a:t>
            </a:r>
            <a:r>
              <a:rPr lang="en-US" sz="1500" b="1" dirty="0"/>
              <a:t> 58 </a:t>
            </a:r>
          </a:p>
        </p:txBody>
      </p:sp>
      <p:pic>
        <p:nvPicPr>
          <p:cNvPr id="6" name="Content Placeholder 5">
            <a:extLst>
              <a:ext uri="{FF2B5EF4-FFF2-40B4-BE49-F238E27FC236}">
                <a16:creationId xmlns:a16="http://schemas.microsoft.com/office/drawing/2014/main" id="{4D7C4132-8CCB-4A70-B519-A9C7520A56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81681"/>
            <a:ext cx="7587024" cy="3908309"/>
          </a:xfrm>
          <a:ln w="25400">
            <a:solidFill>
              <a:schemeClr val="tx1"/>
            </a:solidFill>
          </a:ln>
        </p:spPr>
      </p:pic>
    </p:spTree>
    <p:extLst>
      <p:ext uri="{BB962C8B-B14F-4D97-AF65-F5344CB8AC3E}">
        <p14:creationId xmlns:p14="http://schemas.microsoft.com/office/powerpoint/2010/main" val="33492684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0515-E637-472C-ACF7-17C690FB89BF}"/>
              </a:ext>
            </a:extLst>
          </p:cNvPr>
          <p:cNvSpPr>
            <a:spLocks noGrp="1"/>
          </p:cNvSpPr>
          <p:nvPr>
            <p:ph type="title"/>
          </p:nvPr>
        </p:nvSpPr>
        <p:spPr>
          <a:xfrm>
            <a:off x="628650" y="327659"/>
            <a:ext cx="7886700" cy="481966"/>
          </a:xfrm>
        </p:spPr>
        <p:txBody>
          <a:bodyPr>
            <a:normAutofit fontScale="90000"/>
          </a:bodyPr>
          <a:lstStyle/>
          <a:p>
            <a:r>
              <a:rPr lang="en-US" dirty="0"/>
              <a:t>AML – Small Molecule Therapy  </a:t>
            </a:r>
          </a:p>
        </p:txBody>
      </p:sp>
      <p:sp>
        <p:nvSpPr>
          <p:cNvPr id="8" name="TextBox 7">
            <a:extLst>
              <a:ext uri="{FF2B5EF4-FFF2-40B4-BE49-F238E27FC236}">
                <a16:creationId xmlns:a16="http://schemas.microsoft.com/office/drawing/2014/main" id="{51538295-F2AA-470D-AF19-70D39746D1BC}"/>
              </a:ext>
            </a:extLst>
          </p:cNvPr>
          <p:cNvSpPr txBox="1"/>
          <p:nvPr/>
        </p:nvSpPr>
        <p:spPr>
          <a:xfrm>
            <a:off x="5406822" y="4017419"/>
            <a:ext cx="2874238" cy="323165"/>
          </a:xfrm>
          <a:prstGeom prst="rect">
            <a:avLst/>
          </a:prstGeom>
          <a:noFill/>
        </p:spPr>
        <p:txBody>
          <a:bodyPr wrap="square" rtlCol="0">
            <a:spAutoFit/>
          </a:bodyPr>
          <a:lstStyle/>
          <a:p>
            <a:r>
              <a:rPr lang="en-US" sz="1500" b="1" dirty="0"/>
              <a:t>Issa et al. ASH 2023. </a:t>
            </a:r>
            <a:r>
              <a:rPr lang="en-US" sz="1500" b="1" dirty="0" err="1"/>
              <a:t>Abstr</a:t>
            </a:r>
            <a:r>
              <a:rPr lang="en-US" sz="1500" b="1" dirty="0"/>
              <a:t> 58 </a:t>
            </a:r>
          </a:p>
        </p:txBody>
      </p:sp>
      <p:pic>
        <p:nvPicPr>
          <p:cNvPr id="7" name="Content Placeholder 6">
            <a:extLst>
              <a:ext uri="{FF2B5EF4-FFF2-40B4-BE49-F238E27FC236}">
                <a16:creationId xmlns:a16="http://schemas.microsoft.com/office/drawing/2014/main" id="{FC84E4CB-980E-4845-9D9E-7423A43279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36422"/>
            <a:ext cx="7625633" cy="3880997"/>
          </a:xfrm>
          <a:ln w="25400">
            <a:solidFill>
              <a:schemeClr val="tx1"/>
            </a:solidFill>
          </a:ln>
        </p:spPr>
      </p:pic>
    </p:spTree>
    <p:extLst>
      <p:ext uri="{BB962C8B-B14F-4D97-AF65-F5344CB8AC3E}">
        <p14:creationId xmlns:p14="http://schemas.microsoft.com/office/powerpoint/2010/main" val="9951649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E2D269-8EE4-4929-97D7-A3F75C402D0F}"/>
              </a:ext>
            </a:extLst>
          </p:cNvPr>
          <p:cNvPicPr>
            <a:picLocks noChangeAspect="1"/>
          </p:cNvPicPr>
          <p:nvPr/>
        </p:nvPicPr>
        <p:blipFill>
          <a:blip r:embed="rId2"/>
          <a:stretch>
            <a:fillRect/>
          </a:stretch>
        </p:blipFill>
        <p:spPr>
          <a:xfrm>
            <a:off x="804061" y="128128"/>
            <a:ext cx="7535878" cy="3921358"/>
          </a:xfrm>
          <a:prstGeom prst="rect">
            <a:avLst/>
          </a:prstGeom>
        </p:spPr>
      </p:pic>
      <p:sp>
        <p:nvSpPr>
          <p:cNvPr id="6" name="TextBox 5">
            <a:extLst>
              <a:ext uri="{FF2B5EF4-FFF2-40B4-BE49-F238E27FC236}">
                <a16:creationId xmlns:a16="http://schemas.microsoft.com/office/drawing/2014/main" id="{47DC3A74-F30C-4D62-B23D-AC46D7EE2D46}"/>
              </a:ext>
            </a:extLst>
          </p:cNvPr>
          <p:cNvSpPr txBox="1"/>
          <p:nvPr/>
        </p:nvSpPr>
        <p:spPr>
          <a:xfrm>
            <a:off x="5943600" y="4049486"/>
            <a:ext cx="2467429" cy="338554"/>
          </a:xfrm>
          <a:prstGeom prst="rect">
            <a:avLst/>
          </a:prstGeom>
          <a:noFill/>
        </p:spPr>
        <p:txBody>
          <a:bodyPr wrap="square" rtlCol="0">
            <a:spAutoFit/>
          </a:bodyPr>
          <a:lstStyle/>
          <a:p>
            <a:r>
              <a:rPr lang="en-US" sz="1600" dirty="0"/>
              <a:t>Kura Oncology, Jan 2024</a:t>
            </a:r>
          </a:p>
        </p:txBody>
      </p:sp>
    </p:spTree>
    <p:extLst>
      <p:ext uri="{BB962C8B-B14F-4D97-AF65-F5344CB8AC3E}">
        <p14:creationId xmlns:p14="http://schemas.microsoft.com/office/powerpoint/2010/main" val="1427379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E143A2-809A-4EA2-A5B5-3C725CE3E26E}"/>
              </a:ext>
            </a:extLst>
          </p:cNvPr>
          <p:cNvPicPr>
            <a:picLocks noChangeAspect="1"/>
          </p:cNvPicPr>
          <p:nvPr/>
        </p:nvPicPr>
        <p:blipFill>
          <a:blip r:embed="rId2"/>
          <a:stretch>
            <a:fillRect/>
          </a:stretch>
        </p:blipFill>
        <p:spPr>
          <a:xfrm>
            <a:off x="491358" y="403177"/>
            <a:ext cx="8161284" cy="3622434"/>
          </a:xfrm>
          <a:prstGeom prst="rect">
            <a:avLst/>
          </a:prstGeom>
          <a:ln w="25400">
            <a:solidFill>
              <a:schemeClr val="tx2"/>
            </a:solidFill>
          </a:ln>
        </p:spPr>
      </p:pic>
      <p:sp>
        <p:nvSpPr>
          <p:cNvPr id="9" name="TextBox 8">
            <a:extLst>
              <a:ext uri="{FF2B5EF4-FFF2-40B4-BE49-F238E27FC236}">
                <a16:creationId xmlns:a16="http://schemas.microsoft.com/office/drawing/2014/main" id="{9B97060D-CCA7-4DEF-BA6E-8EDE0026CCB8}"/>
              </a:ext>
            </a:extLst>
          </p:cNvPr>
          <p:cNvSpPr txBox="1"/>
          <p:nvPr/>
        </p:nvSpPr>
        <p:spPr>
          <a:xfrm>
            <a:off x="7119257" y="4049486"/>
            <a:ext cx="1661886" cy="338554"/>
          </a:xfrm>
          <a:prstGeom prst="rect">
            <a:avLst/>
          </a:prstGeom>
          <a:noFill/>
        </p:spPr>
        <p:txBody>
          <a:bodyPr wrap="square" rtlCol="0">
            <a:spAutoFit/>
          </a:bodyPr>
          <a:lstStyle/>
          <a:p>
            <a:r>
              <a:rPr lang="en-US" sz="1600" dirty="0"/>
              <a:t>Kura Oncology</a:t>
            </a:r>
          </a:p>
        </p:txBody>
      </p:sp>
    </p:spTree>
    <p:extLst>
      <p:ext uri="{BB962C8B-B14F-4D97-AF65-F5344CB8AC3E}">
        <p14:creationId xmlns:p14="http://schemas.microsoft.com/office/powerpoint/2010/main" val="3679009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diagram of a flowchart&#10;&#10;Description automatically generated">
            <a:extLst>
              <a:ext uri="{FF2B5EF4-FFF2-40B4-BE49-F238E27FC236}">
                <a16:creationId xmlns:a16="http://schemas.microsoft.com/office/drawing/2014/main" id="{13DA60C9-B932-03FF-1518-C2926E70CB4E}"/>
              </a:ext>
            </a:extLst>
          </p:cNvPr>
          <p:cNvPicPr>
            <a:picLocks noGrp="1" noChangeAspect="1"/>
          </p:cNvPicPr>
          <p:nvPr>
            <p:ph idx="1"/>
          </p:nvPr>
        </p:nvPicPr>
        <p:blipFill>
          <a:blip r:embed="rId2"/>
          <a:stretch>
            <a:fillRect/>
          </a:stretch>
        </p:blipFill>
        <p:spPr>
          <a:xfrm>
            <a:off x="567559" y="693683"/>
            <a:ext cx="7924799" cy="3510455"/>
          </a:xfrm>
        </p:spPr>
      </p:pic>
      <p:sp>
        <p:nvSpPr>
          <p:cNvPr id="4" name="Title 3">
            <a:extLst>
              <a:ext uri="{FF2B5EF4-FFF2-40B4-BE49-F238E27FC236}">
                <a16:creationId xmlns:a16="http://schemas.microsoft.com/office/drawing/2014/main" id="{3306470C-5301-6E20-6ECB-8F4711B43922}"/>
              </a:ext>
            </a:extLst>
          </p:cNvPr>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BRUIN study</a:t>
            </a:r>
          </a:p>
        </p:txBody>
      </p:sp>
      <p:sp>
        <p:nvSpPr>
          <p:cNvPr id="5" name="TextBox 4">
            <a:extLst>
              <a:ext uri="{FF2B5EF4-FFF2-40B4-BE49-F238E27FC236}">
                <a16:creationId xmlns:a16="http://schemas.microsoft.com/office/drawing/2014/main" id="{03057F89-04A6-1ED9-4688-ECE4A97B6754}"/>
              </a:ext>
            </a:extLst>
          </p:cNvPr>
          <p:cNvSpPr txBox="1"/>
          <p:nvPr/>
        </p:nvSpPr>
        <p:spPr>
          <a:xfrm>
            <a:off x="0" y="4204138"/>
            <a:ext cx="1600118" cy="184666"/>
          </a:xfrm>
          <a:prstGeom prst="rect">
            <a:avLst/>
          </a:prstGeom>
          <a:noFill/>
        </p:spPr>
        <p:txBody>
          <a:bodyPr wrap="none" rtlCol="0">
            <a:spAutoFit/>
          </a:bodyPr>
          <a:lstStyle/>
          <a:p>
            <a:r>
              <a:rPr lang="en-US" sz="600" dirty="0" err="1"/>
              <a:t>Woyach</a:t>
            </a:r>
            <a:r>
              <a:rPr lang="en-US" sz="600" dirty="0"/>
              <a:t>, J. et al. ASH 2023. Abstract 325</a:t>
            </a:r>
          </a:p>
        </p:txBody>
      </p:sp>
    </p:spTree>
    <p:extLst>
      <p:ext uri="{BB962C8B-B14F-4D97-AF65-F5344CB8AC3E}">
        <p14:creationId xmlns:p14="http://schemas.microsoft.com/office/powerpoint/2010/main" val="25334268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42573F-EE32-4B7C-9E3F-FB348A379C54}"/>
              </a:ext>
            </a:extLst>
          </p:cNvPr>
          <p:cNvPicPr>
            <a:picLocks noChangeAspect="1"/>
          </p:cNvPicPr>
          <p:nvPr/>
        </p:nvPicPr>
        <p:blipFill>
          <a:blip r:embed="rId2"/>
          <a:stretch>
            <a:fillRect/>
          </a:stretch>
        </p:blipFill>
        <p:spPr>
          <a:xfrm>
            <a:off x="0" y="370703"/>
            <a:ext cx="8942263" cy="3542270"/>
          </a:xfrm>
          <a:prstGeom prst="rect">
            <a:avLst/>
          </a:prstGeom>
        </p:spPr>
      </p:pic>
      <p:sp>
        <p:nvSpPr>
          <p:cNvPr id="5" name="TextBox 4">
            <a:extLst>
              <a:ext uri="{FF2B5EF4-FFF2-40B4-BE49-F238E27FC236}">
                <a16:creationId xmlns:a16="http://schemas.microsoft.com/office/drawing/2014/main" id="{05B9A735-AB3E-4F31-A762-F7E4804C4B13}"/>
              </a:ext>
            </a:extLst>
          </p:cNvPr>
          <p:cNvSpPr txBox="1"/>
          <p:nvPr/>
        </p:nvSpPr>
        <p:spPr>
          <a:xfrm>
            <a:off x="6474834" y="3912973"/>
            <a:ext cx="2467429" cy="338554"/>
          </a:xfrm>
          <a:prstGeom prst="rect">
            <a:avLst/>
          </a:prstGeom>
          <a:noFill/>
        </p:spPr>
        <p:txBody>
          <a:bodyPr wrap="square" rtlCol="0">
            <a:spAutoFit/>
          </a:bodyPr>
          <a:lstStyle/>
          <a:p>
            <a:r>
              <a:rPr lang="en-US" sz="1600" dirty="0"/>
              <a:t>Kura Oncology, Jan 2024</a:t>
            </a:r>
          </a:p>
        </p:txBody>
      </p:sp>
    </p:spTree>
    <p:extLst>
      <p:ext uri="{BB962C8B-B14F-4D97-AF65-F5344CB8AC3E}">
        <p14:creationId xmlns:p14="http://schemas.microsoft.com/office/powerpoint/2010/main" val="31044418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B9A735-AB3E-4F31-A762-F7E4804C4B13}"/>
              </a:ext>
            </a:extLst>
          </p:cNvPr>
          <p:cNvSpPr txBox="1"/>
          <p:nvPr/>
        </p:nvSpPr>
        <p:spPr>
          <a:xfrm>
            <a:off x="3443310" y="4485904"/>
            <a:ext cx="2467429" cy="338554"/>
          </a:xfrm>
          <a:prstGeom prst="rect">
            <a:avLst/>
          </a:prstGeom>
          <a:noFill/>
        </p:spPr>
        <p:txBody>
          <a:bodyPr wrap="square" rtlCol="0">
            <a:spAutoFit/>
          </a:bodyPr>
          <a:lstStyle/>
          <a:p>
            <a:r>
              <a:rPr lang="en-US" sz="1600" dirty="0"/>
              <a:t>Kura Oncology, Jan 2024</a:t>
            </a:r>
          </a:p>
        </p:txBody>
      </p:sp>
      <p:pic>
        <p:nvPicPr>
          <p:cNvPr id="4" name="Picture 3">
            <a:extLst>
              <a:ext uri="{FF2B5EF4-FFF2-40B4-BE49-F238E27FC236}">
                <a16:creationId xmlns:a16="http://schemas.microsoft.com/office/drawing/2014/main" id="{01B2D0B0-790C-46A3-8E90-3355D33B1BF9}"/>
              </a:ext>
            </a:extLst>
          </p:cNvPr>
          <p:cNvPicPr>
            <a:picLocks noChangeAspect="1"/>
          </p:cNvPicPr>
          <p:nvPr/>
        </p:nvPicPr>
        <p:blipFill>
          <a:blip r:embed="rId2"/>
          <a:stretch>
            <a:fillRect/>
          </a:stretch>
        </p:blipFill>
        <p:spPr>
          <a:xfrm>
            <a:off x="3306588" y="76384"/>
            <a:ext cx="4030110" cy="1975284"/>
          </a:xfrm>
          <a:prstGeom prst="rect">
            <a:avLst/>
          </a:prstGeom>
        </p:spPr>
      </p:pic>
      <p:pic>
        <p:nvPicPr>
          <p:cNvPr id="7" name="Picture 6">
            <a:extLst>
              <a:ext uri="{FF2B5EF4-FFF2-40B4-BE49-F238E27FC236}">
                <a16:creationId xmlns:a16="http://schemas.microsoft.com/office/drawing/2014/main" id="{AEF11AD3-678C-4347-B5D5-02DB8A0F146D}"/>
              </a:ext>
            </a:extLst>
          </p:cNvPr>
          <p:cNvPicPr>
            <a:picLocks noChangeAspect="1"/>
          </p:cNvPicPr>
          <p:nvPr/>
        </p:nvPicPr>
        <p:blipFill>
          <a:blip r:embed="rId3"/>
          <a:stretch>
            <a:fillRect/>
          </a:stretch>
        </p:blipFill>
        <p:spPr>
          <a:xfrm>
            <a:off x="1556951" y="2158725"/>
            <a:ext cx="7529384" cy="2189396"/>
          </a:xfrm>
          <a:prstGeom prst="rect">
            <a:avLst/>
          </a:prstGeom>
        </p:spPr>
      </p:pic>
      <p:sp>
        <p:nvSpPr>
          <p:cNvPr id="8" name="TextBox 7">
            <a:extLst>
              <a:ext uri="{FF2B5EF4-FFF2-40B4-BE49-F238E27FC236}">
                <a16:creationId xmlns:a16="http://schemas.microsoft.com/office/drawing/2014/main" id="{0B9EE06E-90C7-48EC-801A-6D7FCCBEFF9E}"/>
              </a:ext>
            </a:extLst>
          </p:cNvPr>
          <p:cNvSpPr txBox="1"/>
          <p:nvPr/>
        </p:nvSpPr>
        <p:spPr>
          <a:xfrm>
            <a:off x="-82378" y="2930257"/>
            <a:ext cx="1832618" cy="646331"/>
          </a:xfrm>
          <a:prstGeom prst="rect">
            <a:avLst/>
          </a:prstGeom>
          <a:noFill/>
        </p:spPr>
        <p:txBody>
          <a:bodyPr wrap="none" rtlCol="0">
            <a:spAutoFit/>
          </a:bodyPr>
          <a:lstStyle/>
          <a:p>
            <a:r>
              <a:rPr lang="en-US" sz="1800" b="1" dirty="0"/>
              <a:t>R/R AML </a:t>
            </a:r>
          </a:p>
          <a:p>
            <a:r>
              <a:rPr lang="en-US" sz="1800" b="1" dirty="0"/>
              <a:t>Aza/Ven +</a:t>
            </a:r>
            <a:r>
              <a:rPr lang="en-US" sz="1800" b="1" dirty="0" err="1"/>
              <a:t>Zifto</a:t>
            </a:r>
            <a:endParaRPr lang="en-US" sz="1800" b="1" dirty="0"/>
          </a:p>
        </p:txBody>
      </p:sp>
      <p:sp>
        <p:nvSpPr>
          <p:cNvPr id="9" name="TextBox 8">
            <a:extLst>
              <a:ext uri="{FF2B5EF4-FFF2-40B4-BE49-F238E27FC236}">
                <a16:creationId xmlns:a16="http://schemas.microsoft.com/office/drawing/2014/main" id="{B182FA49-F848-4F67-84F7-398FD76260B7}"/>
              </a:ext>
            </a:extLst>
          </p:cNvPr>
          <p:cNvSpPr txBox="1"/>
          <p:nvPr/>
        </p:nvSpPr>
        <p:spPr>
          <a:xfrm>
            <a:off x="1250774" y="740861"/>
            <a:ext cx="1608197" cy="646331"/>
          </a:xfrm>
          <a:prstGeom prst="rect">
            <a:avLst/>
          </a:prstGeom>
          <a:noFill/>
        </p:spPr>
        <p:txBody>
          <a:bodyPr wrap="none" rtlCol="0">
            <a:spAutoFit/>
          </a:bodyPr>
          <a:lstStyle/>
          <a:p>
            <a:r>
              <a:rPr lang="en-US" sz="1800" b="1" dirty="0"/>
              <a:t>New dx AML </a:t>
            </a:r>
          </a:p>
          <a:p>
            <a:r>
              <a:rPr lang="en-US" sz="1800" b="1" dirty="0"/>
              <a:t>7+3 + </a:t>
            </a:r>
            <a:r>
              <a:rPr lang="en-US" sz="1800" b="1" dirty="0" err="1"/>
              <a:t>Zifto</a:t>
            </a:r>
            <a:endParaRPr lang="en-US" sz="1800" b="1" dirty="0"/>
          </a:p>
        </p:txBody>
      </p:sp>
    </p:spTree>
    <p:extLst>
      <p:ext uri="{BB962C8B-B14F-4D97-AF65-F5344CB8AC3E}">
        <p14:creationId xmlns:p14="http://schemas.microsoft.com/office/powerpoint/2010/main" val="8225999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564513"/>
          </a:xfrm>
        </p:spPr>
        <p:txBody>
          <a:bodyPr/>
          <a:lstStyle/>
          <a:p>
            <a:r>
              <a:rPr lang="en-US" b="1" dirty="0">
                <a:solidFill>
                  <a:srgbClr val="002E51"/>
                </a:solidFill>
              </a:rPr>
              <a:t>CD123</a:t>
            </a:r>
          </a:p>
        </p:txBody>
      </p:sp>
      <p:pic>
        <p:nvPicPr>
          <p:cNvPr id="6" name="Picture 5">
            <a:extLst>
              <a:ext uri="{FF2B5EF4-FFF2-40B4-BE49-F238E27FC236}">
                <a16:creationId xmlns:a16="http://schemas.microsoft.com/office/drawing/2014/main" id="{78AD07ED-7E01-4D05-A1C5-AC8B2A4DD2C8}"/>
              </a:ext>
            </a:extLst>
          </p:cNvPr>
          <p:cNvPicPr>
            <a:picLocks noChangeAspect="1"/>
          </p:cNvPicPr>
          <p:nvPr/>
        </p:nvPicPr>
        <p:blipFill>
          <a:blip r:embed="rId2"/>
          <a:stretch>
            <a:fillRect/>
          </a:stretch>
        </p:blipFill>
        <p:spPr>
          <a:xfrm>
            <a:off x="1009135" y="803853"/>
            <a:ext cx="7125730" cy="3169705"/>
          </a:xfrm>
          <a:prstGeom prst="rect">
            <a:avLst/>
          </a:prstGeom>
          <a:ln w="25400">
            <a:solidFill>
              <a:schemeClr val="tx2"/>
            </a:solidFill>
          </a:ln>
        </p:spPr>
      </p:pic>
      <p:sp>
        <p:nvSpPr>
          <p:cNvPr id="7" name="TextBox 6">
            <a:extLst>
              <a:ext uri="{FF2B5EF4-FFF2-40B4-BE49-F238E27FC236}">
                <a16:creationId xmlns:a16="http://schemas.microsoft.com/office/drawing/2014/main" id="{3CDBD9C5-837E-46AF-B5E6-3698D2E718EF}"/>
              </a:ext>
            </a:extLst>
          </p:cNvPr>
          <p:cNvSpPr txBox="1"/>
          <p:nvPr/>
        </p:nvSpPr>
        <p:spPr>
          <a:xfrm>
            <a:off x="3031530" y="3968882"/>
            <a:ext cx="3080939" cy="307777"/>
          </a:xfrm>
          <a:prstGeom prst="rect">
            <a:avLst/>
          </a:prstGeom>
          <a:noFill/>
        </p:spPr>
        <p:txBody>
          <a:bodyPr wrap="square" rtlCol="0">
            <a:spAutoFit/>
          </a:bodyPr>
          <a:lstStyle/>
          <a:p>
            <a:r>
              <a:rPr lang="en-US" sz="1400" b="1" dirty="0" err="1"/>
              <a:t>Alkharabsheh</a:t>
            </a:r>
            <a:r>
              <a:rPr lang="en-US" sz="1400" b="1" dirty="0"/>
              <a:t>. Biomedicines 2019</a:t>
            </a:r>
          </a:p>
        </p:txBody>
      </p:sp>
    </p:spTree>
    <p:extLst>
      <p:ext uri="{BB962C8B-B14F-4D97-AF65-F5344CB8AC3E}">
        <p14:creationId xmlns:p14="http://schemas.microsoft.com/office/powerpoint/2010/main" val="14633309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9722"/>
            <a:ext cx="9144000" cy="407994"/>
          </a:xfrm>
        </p:spPr>
        <p:txBody>
          <a:bodyPr/>
          <a:lstStyle/>
          <a:p>
            <a:r>
              <a:rPr lang="en-US" sz="2400" b="1" dirty="0">
                <a:solidFill>
                  <a:srgbClr val="002E51"/>
                </a:solidFill>
              </a:rPr>
              <a:t>Aza/Ven + </a:t>
            </a:r>
            <a:r>
              <a:rPr lang="en-US" sz="2400" b="1" dirty="0" err="1">
                <a:solidFill>
                  <a:srgbClr val="002E51"/>
                </a:solidFill>
              </a:rPr>
              <a:t>Tagraxofusp</a:t>
            </a:r>
            <a:endParaRPr lang="en-US" sz="2400" b="1" dirty="0">
              <a:solidFill>
                <a:srgbClr val="002E51"/>
              </a:solidFill>
            </a:endParaRPr>
          </a:p>
        </p:txBody>
      </p:sp>
      <p:sp>
        <p:nvSpPr>
          <p:cNvPr id="7" name="TextBox 6">
            <a:extLst>
              <a:ext uri="{FF2B5EF4-FFF2-40B4-BE49-F238E27FC236}">
                <a16:creationId xmlns:a16="http://schemas.microsoft.com/office/drawing/2014/main" id="{3CDBD9C5-837E-46AF-B5E6-3698D2E718EF}"/>
              </a:ext>
            </a:extLst>
          </p:cNvPr>
          <p:cNvSpPr txBox="1"/>
          <p:nvPr/>
        </p:nvSpPr>
        <p:spPr>
          <a:xfrm>
            <a:off x="3307494" y="3988239"/>
            <a:ext cx="2529011" cy="307777"/>
          </a:xfrm>
          <a:prstGeom prst="rect">
            <a:avLst/>
          </a:prstGeom>
          <a:noFill/>
          <a:ln w="25400">
            <a:noFill/>
          </a:ln>
        </p:spPr>
        <p:txBody>
          <a:bodyPr wrap="square" rtlCol="0">
            <a:spAutoFit/>
          </a:bodyPr>
          <a:lstStyle/>
          <a:p>
            <a:r>
              <a:rPr lang="en-US" sz="1400" b="1" dirty="0"/>
              <a:t>Lane et al. Blood Adv 2024</a:t>
            </a:r>
          </a:p>
        </p:txBody>
      </p:sp>
      <p:pic>
        <p:nvPicPr>
          <p:cNvPr id="3" name="Picture 2">
            <a:extLst>
              <a:ext uri="{FF2B5EF4-FFF2-40B4-BE49-F238E27FC236}">
                <a16:creationId xmlns:a16="http://schemas.microsoft.com/office/drawing/2014/main" id="{526E2D23-E702-4074-8EE6-AFCF0AFD1EE4}"/>
              </a:ext>
            </a:extLst>
          </p:cNvPr>
          <p:cNvPicPr>
            <a:picLocks noChangeAspect="1"/>
          </p:cNvPicPr>
          <p:nvPr/>
        </p:nvPicPr>
        <p:blipFill>
          <a:blip r:embed="rId2"/>
          <a:stretch>
            <a:fillRect/>
          </a:stretch>
        </p:blipFill>
        <p:spPr>
          <a:xfrm>
            <a:off x="602418" y="535461"/>
            <a:ext cx="7973560" cy="3357288"/>
          </a:xfrm>
          <a:prstGeom prst="rect">
            <a:avLst/>
          </a:prstGeom>
          <a:ln w="25400">
            <a:solidFill>
              <a:schemeClr val="tx2"/>
            </a:solidFill>
          </a:ln>
        </p:spPr>
      </p:pic>
    </p:spTree>
    <p:extLst>
      <p:ext uri="{BB962C8B-B14F-4D97-AF65-F5344CB8AC3E}">
        <p14:creationId xmlns:p14="http://schemas.microsoft.com/office/powerpoint/2010/main" val="18676449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BF4E14-85F8-4ED4-9F01-EF7FEB7A1C6D}"/>
              </a:ext>
            </a:extLst>
          </p:cNvPr>
          <p:cNvPicPr>
            <a:picLocks noChangeAspect="1"/>
          </p:cNvPicPr>
          <p:nvPr/>
        </p:nvPicPr>
        <p:blipFill>
          <a:blip r:embed="rId2"/>
          <a:stretch>
            <a:fillRect/>
          </a:stretch>
        </p:blipFill>
        <p:spPr>
          <a:xfrm>
            <a:off x="705988" y="64297"/>
            <a:ext cx="7458117" cy="4252329"/>
          </a:xfrm>
          <a:prstGeom prst="rect">
            <a:avLst/>
          </a:prstGeom>
        </p:spPr>
      </p:pic>
    </p:spTree>
    <p:extLst>
      <p:ext uri="{BB962C8B-B14F-4D97-AF65-F5344CB8AC3E}">
        <p14:creationId xmlns:p14="http://schemas.microsoft.com/office/powerpoint/2010/main" val="27988428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C20B3A-94D0-4AEF-BCEE-97BC1D965317}"/>
              </a:ext>
            </a:extLst>
          </p:cNvPr>
          <p:cNvSpPr txBox="1"/>
          <p:nvPr/>
        </p:nvSpPr>
        <p:spPr>
          <a:xfrm>
            <a:off x="195744" y="71727"/>
            <a:ext cx="3591426" cy="369332"/>
          </a:xfrm>
          <a:prstGeom prst="rect">
            <a:avLst/>
          </a:prstGeom>
          <a:noFill/>
        </p:spPr>
        <p:txBody>
          <a:bodyPr wrap="square" rtlCol="0">
            <a:spAutoFit/>
          </a:bodyPr>
          <a:lstStyle/>
          <a:p>
            <a:pPr algn="ctr"/>
            <a:r>
              <a:rPr lang="en-US" sz="1800" b="1" dirty="0"/>
              <a:t>CB-012 - Anti-CLL1 </a:t>
            </a:r>
            <a:r>
              <a:rPr lang="en-US" sz="1800" b="1" dirty="0" err="1"/>
              <a:t>Allo</a:t>
            </a:r>
            <a:r>
              <a:rPr lang="en-US" sz="1800" b="1" dirty="0"/>
              <a:t> CAR-T</a:t>
            </a:r>
          </a:p>
        </p:txBody>
      </p:sp>
      <p:pic>
        <p:nvPicPr>
          <p:cNvPr id="6" name="Picture 5">
            <a:extLst>
              <a:ext uri="{FF2B5EF4-FFF2-40B4-BE49-F238E27FC236}">
                <a16:creationId xmlns:a16="http://schemas.microsoft.com/office/drawing/2014/main" id="{BE7AB41F-69FA-4FBA-A08F-5B0287A3D97F}"/>
              </a:ext>
            </a:extLst>
          </p:cNvPr>
          <p:cNvPicPr>
            <a:picLocks noChangeAspect="1"/>
          </p:cNvPicPr>
          <p:nvPr/>
        </p:nvPicPr>
        <p:blipFill>
          <a:blip r:embed="rId2"/>
          <a:stretch>
            <a:fillRect/>
          </a:stretch>
        </p:blipFill>
        <p:spPr>
          <a:xfrm>
            <a:off x="195744" y="441059"/>
            <a:ext cx="3591426" cy="3115110"/>
          </a:xfrm>
          <a:prstGeom prst="rect">
            <a:avLst/>
          </a:prstGeom>
        </p:spPr>
      </p:pic>
      <p:sp>
        <p:nvSpPr>
          <p:cNvPr id="7" name="TextBox 6">
            <a:extLst>
              <a:ext uri="{FF2B5EF4-FFF2-40B4-BE49-F238E27FC236}">
                <a16:creationId xmlns:a16="http://schemas.microsoft.com/office/drawing/2014/main" id="{5240CF84-EDA2-4BD9-9C51-8067398D9C05}"/>
              </a:ext>
            </a:extLst>
          </p:cNvPr>
          <p:cNvSpPr txBox="1"/>
          <p:nvPr/>
        </p:nvSpPr>
        <p:spPr>
          <a:xfrm>
            <a:off x="195744" y="3553756"/>
            <a:ext cx="3591426" cy="523220"/>
          </a:xfrm>
          <a:prstGeom prst="rect">
            <a:avLst/>
          </a:prstGeom>
          <a:noFill/>
        </p:spPr>
        <p:txBody>
          <a:bodyPr wrap="square" rtlCol="0">
            <a:spAutoFit/>
          </a:bodyPr>
          <a:lstStyle/>
          <a:p>
            <a:r>
              <a:rPr lang="en-US" sz="1400" b="1" dirty="0"/>
              <a:t>Engineered to mitigate risk of GvHD and reduce T-cell exhaustion</a:t>
            </a:r>
          </a:p>
        </p:txBody>
      </p:sp>
      <p:sp>
        <p:nvSpPr>
          <p:cNvPr id="8" name="TextBox 7">
            <a:extLst>
              <a:ext uri="{FF2B5EF4-FFF2-40B4-BE49-F238E27FC236}">
                <a16:creationId xmlns:a16="http://schemas.microsoft.com/office/drawing/2014/main" id="{F0A038BD-1DB1-453F-BA86-53CC458D4064}"/>
              </a:ext>
            </a:extLst>
          </p:cNvPr>
          <p:cNvSpPr txBox="1"/>
          <p:nvPr/>
        </p:nvSpPr>
        <p:spPr>
          <a:xfrm>
            <a:off x="4217263" y="65665"/>
            <a:ext cx="4664499" cy="369332"/>
          </a:xfrm>
          <a:prstGeom prst="rect">
            <a:avLst/>
          </a:prstGeom>
          <a:noFill/>
        </p:spPr>
        <p:txBody>
          <a:bodyPr wrap="square" rtlCol="0">
            <a:spAutoFit/>
          </a:bodyPr>
          <a:lstStyle/>
          <a:p>
            <a:pPr algn="ctr"/>
            <a:r>
              <a:rPr lang="en-US" sz="1800" b="1" dirty="0"/>
              <a:t>Senti-202 - Anti-CD33/FLT3 </a:t>
            </a:r>
            <a:r>
              <a:rPr lang="en-US" sz="1800" b="1" dirty="0" err="1"/>
              <a:t>Allo</a:t>
            </a:r>
            <a:r>
              <a:rPr lang="en-US" sz="1800" b="1" dirty="0"/>
              <a:t> CAR-NK</a:t>
            </a:r>
          </a:p>
        </p:txBody>
      </p:sp>
      <p:sp>
        <p:nvSpPr>
          <p:cNvPr id="9" name="TextBox 8">
            <a:extLst>
              <a:ext uri="{FF2B5EF4-FFF2-40B4-BE49-F238E27FC236}">
                <a16:creationId xmlns:a16="http://schemas.microsoft.com/office/drawing/2014/main" id="{9E8FE406-2FA5-4724-917B-2F8865150EC4}"/>
              </a:ext>
            </a:extLst>
          </p:cNvPr>
          <p:cNvSpPr txBox="1"/>
          <p:nvPr/>
        </p:nvSpPr>
        <p:spPr>
          <a:xfrm>
            <a:off x="1843176" y="4076976"/>
            <a:ext cx="2016116" cy="307777"/>
          </a:xfrm>
          <a:prstGeom prst="rect">
            <a:avLst/>
          </a:prstGeom>
          <a:noFill/>
        </p:spPr>
        <p:txBody>
          <a:bodyPr wrap="square" rtlCol="0">
            <a:spAutoFit/>
          </a:bodyPr>
          <a:lstStyle/>
          <a:p>
            <a:r>
              <a:rPr lang="en-US" sz="1400" b="1" dirty="0"/>
              <a:t>-Caribou Biosciences</a:t>
            </a:r>
          </a:p>
        </p:txBody>
      </p:sp>
      <p:pic>
        <p:nvPicPr>
          <p:cNvPr id="11" name="Picture 10">
            <a:extLst>
              <a:ext uri="{FF2B5EF4-FFF2-40B4-BE49-F238E27FC236}">
                <a16:creationId xmlns:a16="http://schemas.microsoft.com/office/drawing/2014/main" id="{B91CE070-6E50-4BF3-8F9E-A42A23F334FF}"/>
              </a:ext>
            </a:extLst>
          </p:cNvPr>
          <p:cNvPicPr>
            <a:picLocks noChangeAspect="1"/>
          </p:cNvPicPr>
          <p:nvPr/>
        </p:nvPicPr>
        <p:blipFill>
          <a:blip r:embed="rId3"/>
          <a:stretch>
            <a:fillRect/>
          </a:stretch>
        </p:blipFill>
        <p:spPr>
          <a:xfrm>
            <a:off x="4419954" y="441059"/>
            <a:ext cx="2768979" cy="3821971"/>
          </a:xfrm>
          <a:prstGeom prst="rect">
            <a:avLst/>
          </a:prstGeom>
          <a:ln w="25400">
            <a:solidFill>
              <a:schemeClr val="tx2"/>
            </a:solidFill>
          </a:ln>
        </p:spPr>
      </p:pic>
      <p:sp>
        <p:nvSpPr>
          <p:cNvPr id="12" name="TextBox 11">
            <a:extLst>
              <a:ext uri="{FF2B5EF4-FFF2-40B4-BE49-F238E27FC236}">
                <a16:creationId xmlns:a16="http://schemas.microsoft.com/office/drawing/2014/main" id="{9C74585C-9E12-4F15-AB19-FCCB21ED1F14}"/>
              </a:ext>
            </a:extLst>
          </p:cNvPr>
          <p:cNvSpPr txBox="1"/>
          <p:nvPr/>
        </p:nvSpPr>
        <p:spPr>
          <a:xfrm>
            <a:off x="7290024" y="3815366"/>
            <a:ext cx="1991457" cy="523220"/>
          </a:xfrm>
          <a:prstGeom prst="rect">
            <a:avLst/>
          </a:prstGeom>
          <a:noFill/>
        </p:spPr>
        <p:txBody>
          <a:bodyPr wrap="square" rtlCol="0">
            <a:spAutoFit/>
          </a:bodyPr>
          <a:lstStyle/>
          <a:p>
            <a:r>
              <a:rPr lang="en-US" sz="1400" b="1" dirty="0"/>
              <a:t>Kaveri et al. AACR 2024; </a:t>
            </a:r>
            <a:r>
              <a:rPr lang="en-US" sz="1400" b="1" dirty="0" err="1"/>
              <a:t>Abstr</a:t>
            </a:r>
            <a:r>
              <a:rPr lang="en-US" sz="1400" b="1" dirty="0"/>
              <a:t># 1333</a:t>
            </a:r>
          </a:p>
        </p:txBody>
      </p:sp>
    </p:spTree>
    <p:extLst>
      <p:ext uri="{BB962C8B-B14F-4D97-AF65-F5344CB8AC3E}">
        <p14:creationId xmlns:p14="http://schemas.microsoft.com/office/powerpoint/2010/main" val="11382701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5D1E93-A0EA-440C-8CA0-4EB74E5E3A20}"/>
              </a:ext>
            </a:extLst>
          </p:cNvPr>
          <p:cNvSpPr>
            <a:spLocks noGrp="1"/>
          </p:cNvSpPr>
          <p:nvPr>
            <p:ph sz="half" idx="1"/>
          </p:nvPr>
        </p:nvSpPr>
        <p:spPr>
          <a:xfrm>
            <a:off x="406400" y="718457"/>
            <a:ext cx="4089400" cy="3320869"/>
          </a:xfrm>
        </p:spPr>
        <p:txBody>
          <a:bodyPr/>
          <a:lstStyle/>
          <a:p>
            <a:r>
              <a:rPr lang="en-US" sz="1600" b="1" dirty="0"/>
              <a:t>Frontline FLT3i w/ Induction</a:t>
            </a:r>
          </a:p>
          <a:p>
            <a:pPr lvl="1"/>
            <a:r>
              <a:rPr lang="en-US" sz="1600" b="1" dirty="0" err="1"/>
              <a:t>Quizartinib</a:t>
            </a:r>
            <a:r>
              <a:rPr lang="en-US" sz="1600" b="1" dirty="0"/>
              <a:t> 	(FLT3-ITD)</a:t>
            </a:r>
          </a:p>
          <a:p>
            <a:pPr lvl="1"/>
            <a:r>
              <a:rPr lang="en-US" sz="1600" b="1" dirty="0" err="1"/>
              <a:t>Midostaurin</a:t>
            </a:r>
            <a:r>
              <a:rPr lang="en-US" sz="1600" b="1" dirty="0"/>
              <a:t> 	(FLT3-TKD)</a:t>
            </a:r>
          </a:p>
          <a:p>
            <a:endParaRPr lang="en-US" sz="1600" b="1" dirty="0"/>
          </a:p>
          <a:p>
            <a:r>
              <a:rPr lang="en-US" sz="1600" b="1" dirty="0"/>
              <a:t>7+3 remains SOC for Fit Patients</a:t>
            </a:r>
          </a:p>
          <a:p>
            <a:endParaRPr lang="en-US" sz="1600" b="1" dirty="0"/>
          </a:p>
          <a:p>
            <a:r>
              <a:rPr lang="en-US" sz="1600" b="1" dirty="0"/>
              <a:t>Aza/Ven vs Aza/Ivo ? </a:t>
            </a:r>
          </a:p>
          <a:p>
            <a:endParaRPr lang="en-US" sz="1600" b="1" dirty="0"/>
          </a:p>
          <a:p>
            <a:r>
              <a:rPr lang="en-US" sz="1600" b="1" dirty="0"/>
              <a:t>Aza/Ven Triplets in development</a:t>
            </a:r>
          </a:p>
          <a:p>
            <a:endParaRPr lang="en-US" sz="1600" b="1" dirty="0"/>
          </a:p>
        </p:txBody>
      </p:sp>
      <p:sp>
        <p:nvSpPr>
          <p:cNvPr id="3" name="Content Placeholder 2">
            <a:extLst>
              <a:ext uri="{FF2B5EF4-FFF2-40B4-BE49-F238E27FC236}">
                <a16:creationId xmlns:a16="http://schemas.microsoft.com/office/drawing/2014/main" id="{B4078C57-A421-40CA-846E-06B69AD7E9EA}"/>
              </a:ext>
            </a:extLst>
          </p:cNvPr>
          <p:cNvSpPr>
            <a:spLocks noGrp="1"/>
          </p:cNvSpPr>
          <p:nvPr>
            <p:ph sz="half" idx="2"/>
          </p:nvPr>
        </p:nvSpPr>
        <p:spPr>
          <a:xfrm>
            <a:off x="4648199" y="718457"/>
            <a:ext cx="4089399" cy="3320869"/>
          </a:xfrm>
        </p:spPr>
        <p:txBody>
          <a:bodyPr/>
          <a:lstStyle/>
          <a:p>
            <a:r>
              <a:rPr lang="en-US" sz="1600" b="1" dirty="0" err="1"/>
              <a:t>Menin</a:t>
            </a:r>
            <a:r>
              <a:rPr lang="en-US" sz="1600" b="1" dirty="0"/>
              <a:t> Inhibitors</a:t>
            </a:r>
          </a:p>
          <a:p>
            <a:pPr lvl="1"/>
            <a:r>
              <a:rPr lang="en-US" sz="1600" b="1" dirty="0"/>
              <a:t>Single Agent MRD- remissions</a:t>
            </a:r>
          </a:p>
          <a:p>
            <a:pPr lvl="1"/>
            <a:r>
              <a:rPr lang="en-US" sz="1600" b="1" dirty="0" err="1"/>
              <a:t>Menin</a:t>
            </a:r>
            <a:r>
              <a:rPr lang="en-US" sz="1600" b="1" dirty="0"/>
              <a:t> + SOC Triplet</a:t>
            </a:r>
          </a:p>
          <a:p>
            <a:pPr lvl="2"/>
            <a:r>
              <a:rPr lang="en-US" sz="1600" b="1" dirty="0"/>
              <a:t>Aza/Ven</a:t>
            </a:r>
          </a:p>
          <a:p>
            <a:pPr lvl="2"/>
            <a:r>
              <a:rPr lang="en-US" sz="1600" b="1" dirty="0"/>
              <a:t>7+3 </a:t>
            </a:r>
          </a:p>
          <a:p>
            <a:endParaRPr lang="en-US" sz="1600" b="1" dirty="0"/>
          </a:p>
          <a:p>
            <a:r>
              <a:rPr lang="en-US" sz="1600" b="1" dirty="0"/>
              <a:t>Immune Targets</a:t>
            </a:r>
          </a:p>
          <a:p>
            <a:pPr lvl="1"/>
            <a:r>
              <a:rPr lang="en-US" sz="1600" b="1" dirty="0"/>
              <a:t>Anti-CD123</a:t>
            </a:r>
          </a:p>
          <a:p>
            <a:pPr lvl="1"/>
            <a:r>
              <a:rPr lang="en-US" sz="1600" b="1" dirty="0"/>
              <a:t>Anti-CLL1</a:t>
            </a:r>
          </a:p>
          <a:p>
            <a:pPr lvl="1"/>
            <a:r>
              <a:rPr lang="en-US" sz="1600" b="1" dirty="0"/>
              <a:t>Anti-CD33</a:t>
            </a:r>
          </a:p>
          <a:p>
            <a:endParaRPr lang="en-US" sz="1600" b="1" dirty="0"/>
          </a:p>
        </p:txBody>
      </p:sp>
      <p:sp>
        <p:nvSpPr>
          <p:cNvPr id="4" name="Title 3">
            <a:extLst>
              <a:ext uri="{FF2B5EF4-FFF2-40B4-BE49-F238E27FC236}">
                <a16:creationId xmlns:a16="http://schemas.microsoft.com/office/drawing/2014/main" id="{D8B0234B-C0B4-407B-A97A-3E9972898C84}"/>
              </a:ext>
            </a:extLst>
          </p:cNvPr>
          <p:cNvSpPr>
            <a:spLocks noGrp="1"/>
          </p:cNvSpPr>
          <p:nvPr>
            <p:ph type="title"/>
          </p:nvPr>
        </p:nvSpPr>
        <p:spPr>
          <a:xfrm>
            <a:off x="0" y="-3164"/>
            <a:ext cx="9144000" cy="554707"/>
          </a:xfrm>
        </p:spPr>
        <p:txBody>
          <a:bodyPr/>
          <a:lstStyle/>
          <a:p>
            <a:r>
              <a:rPr lang="en-US" dirty="0"/>
              <a:t>Summary</a:t>
            </a:r>
          </a:p>
        </p:txBody>
      </p:sp>
    </p:spTree>
    <p:extLst>
      <p:ext uri="{BB962C8B-B14F-4D97-AF65-F5344CB8AC3E}">
        <p14:creationId xmlns:p14="http://schemas.microsoft.com/office/powerpoint/2010/main" val="31503036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A52BDC-BD48-49E8-A29A-5CC92E943615}"/>
              </a:ext>
            </a:extLst>
          </p:cNvPr>
          <p:cNvSpPr>
            <a:spLocks noGrp="1"/>
          </p:cNvSpPr>
          <p:nvPr>
            <p:ph type="title"/>
          </p:nvPr>
        </p:nvSpPr>
        <p:spPr>
          <a:xfrm>
            <a:off x="4640361" y="1125945"/>
            <a:ext cx="3943350" cy="726282"/>
          </a:xfrm>
        </p:spPr>
        <p:txBody>
          <a:bodyPr>
            <a:normAutofit/>
          </a:bodyPr>
          <a:lstStyle/>
          <a:p>
            <a:r>
              <a:rPr lang="en-US" sz="4050" dirty="0"/>
              <a:t>Thank You</a:t>
            </a:r>
          </a:p>
        </p:txBody>
      </p:sp>
      <p:pic>
        <p:nvPicPr>
          <p:cNvPr id="7" name="Picture 6">
            <a:extLst>
              <a:ext uri="{FF2B5EF4-FFF2-40B4-BE49-F238E27FC236}">
                <a16:creationId xmlns:a16="http://schemas.microsoft.com/office/drawing/2014/main" id="{585F4439-9F40-4D30-9700-C928EF8BA1E4}"/>
              </a:ext>
            </a:extLst>
          </p:cNvPr>
          <p:cNvPicPr>
            <a:picLocks noChangeAspect="1"/>
          </p:cNvPicPr>
          <p:nvPr/>
        </p:nvPicPr>
        <p:blipFill>
          <a:blip r:embed="rId2"/>
          <a:stretch>
            <a:fillRect/>
          </a:stretch>
        </p:blipFill>
        <p:spPr>
          <a:xfrm>
            <a:off x="1088026" y="139461"/>
            <a:ext cx="3415615" cy="4164025"/>
          </a:xfrm>
          <a:prstGeom prst="rect">
            <a:avLst/>
          </a:prstGeom>
        </p:spPr>
      </p:pic>
      <p:sp>
        <p:nvSpPr>
          <p:cNvPr id="8" name="Title 1">
            <a:extLst>
              <a:ext uri="{FF2B5EF4-FFF2-40B4-BE49-F238E27FC236}">
                <a16:creationId xmlns:a16="http://schemas.microsoft.com/office/drawing/2014/main" id="{57839C7E-463E-421E-8B1D-9C3AB4846DE9}"/>
              </a:ext>
            </a:extLst>
          </p:cNvPr>
          <p:cNvSpPr txBox="1">
            <a:spLocks/>
          </p:cNvSpPr>
          <p:nvPr/>
        </p:nvSpPr>
        <p:spPr>
          <a:xfrm>
            <a:off x="4640361" y="2296178"/>
            <a:ext cx="3943350" cy="650072"/>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4500" b="1" kern="0" dirty="0"/>
              <a:t>“</a:t>
            </a:r>
            <a:r>
              <a:rPr lang="en-US" sz="4500" b="1" kern="0" dirty="0" err="1"/>
              <a:t>HowDee</a:t>
            </a:r>
            <a:r>
              <a:rPr lang="en-US" sz="4500" b="1" kern="0" dirty="0"/>
              <a:t>!”</a:t>
            </a:r>
          </a:p>
        </p:txBody>
      </p:sp>
    </p:spTree>
    <p:extLst>
      <p:ext uri="{BB962C8B-B14F-4D97-AF65-F5344CB8AC3E}">
        <p14:creationId xmlns:p14="http://schemas.microsoft.com/office/powerpoint/2010/main" val="38359866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dirty="0">
                <a:ln>
                  <a:noFill/>
                </a:ln>
                <a:solidFill>
                  <a:srgbClr val="FFC82C"/>
                </a:solidFill>
                <a:effectLst/>
                <a:uLnTx/>
                <a:uFillTx/>
                <a:latin typeface="Corporate A Medium" panose="02000503080000020004" pitchFamily="2" charset="0"/>
                <a:ea typeface="ＭＳ Ｐゴシック"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April 23</a:t>
            </a:r>
            <a:r>
              <a:rPr kumimoji="0" lang="en-US" sz="1600" b="0" i="0" u="none" strike="noStrike" kern="1200" cap="none" spc="0" normalizeH="0" baseline="30000" noProof="0" dirty="0">
                <a:ln>
                  <a:noFill/>
                </a:ln>
                <a:solidFill>
                  <a:prstClr val="white"/>
                </a:solidFill>
                <a:effectLst/>
                <a:uLnTx/>
                <a:uFillTx/>
                <a:latin typeface="Corporate S Demi" panose="02020500000000000000" pitchFamily="18" charset="0"/>
                <a:ea typeface="ＭＳ Ｐゴシック" charset="0"/>
              </a:rPr>
              <a:t>rd</a:t>
            </a: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 2024</a:t>
            </a:r>
          </a:p>
        </p:txBody>
      </p:sp>
      <p:sp>
        <p:nvSpPr>
          <p:cNvPr id="4" name="Rectangle 3">
            <a:extLst>
              <a:ext uri="{FF2B5EF4-FFF2-40B4-BE49-F238E27FC236}">
                <a16:creationId xmlns:a16="http://schemas.microsoft.com/office/drawing/2014/main" id="{61F3D1CD-7358-2CF7-76D3-1223E3897969}"/>
              </a:ext>
            </a:extLst>
          </p:cNvPr>
          <p:cNvSpPr/>
          <p:nvPr/>
        </p:nvSpPr>
        <p:spPr>
          <a:xfrm>
            <a:off x="7922239" y="450690"/>
            <a:ext cx="453358" cy="176733"/>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DE511CA-09E9-619F-CE33-ACDF732FCF60}"/>
              </a:ext>
            </a:extLst>
          </p:cNvPr>
          <p:cNvPicPr>
            <a:picLocks noChangeAspect="1"/>
          </p:cNvPicPr>
          <p:nvPr/>
        </p:nvPicPr>
        <p:blipFill>
          <a:blip r:embed="rId2"/>
          <a:stretch>
            <a:fillRect/>
          </a:stretch>
        </p:blipFill>
        <p:spPr>
          <a:xfrm>
            <a:off x="6186605" y="4225436"/>
            <a:ext cx="2943320" cy="782468"/>
          </a:xfrm>
          <a:prstGeom prst="rect">
            <a:avLst/>
          </a:prstGeom>
        </p:spPr>
      </p:pic>
    </p:spTree>
    <p:extLst>
      <p:ext uri="{BB962C8B-B14F-4D97-AF65-F5344CB8AC3E}">
        <p14:creationId xmlns:p14="http://schemas.microsoft.com/office/powerpoint/2010/main" val="10832848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47575" y="1798064"/>
            <a:ext cx="8335477" cy="2586243"/>
          </a:xfrm>
        </p:spPr>
        <p:txBody>
          <a:bodyPr/>
          <a:lstStyle/>
          <a:p>
            <a:pPr>
              <a:spcBef>
                <a:spcPts val="100"/>
              </a:spcBef>
            </a:pPr>
            <a:r>
              <a:rPr lang="en-US" b="1" dirty="0">
                <a:solidFill>
                  <a:schemeClr val="tx2"/>
                </a:solidFill>
                <a:effectLst>
                  <a:outerShdw blurRad="38100" dist="38100" dir="2700000" algn="tl">
                    <a:srgbClr val="000000">
                      <a:alpha val="43137"/>
                    </a:srgbClr>
                  </a:outerShdw>
                </a:effectLst>
              </a:rPr>
              <a:t>Farrukh T. Awan, MD</a:t>
            </a:r>
            <a:br>
              <a:rPr lang="en-US" b="1" dirty="0">
                <a:solidFill>
                  <a:schemeClr val="tx2"/>
                </a:solidFill>
                <a:effectLst>
                  <a:outerShdw blurRad="38100" dist="38100" dir="2700000" algn="tl">
                    <a:srgbClr val="000000">
                      <a:alpha val="43137"/>
                    </a:srgbClr>
                  </a:outerShdw>
                </a:effectLst>
              </a:rPr>
            </a:br>
            <a:r>
              <a:rPr lang="en-US" dirty="0">
                <a:solidFill>
                  <a:schemeClr val="tx2"/>
                </a:solidFill>
              </a:rPr>
              <a:t>Professor of Internal Medicine</a:t>
            </a:r>
          </a:p>
          <a:p>
            <a:pPr>
              <a:spcBef>
                <a:spcPts val="100"/>
              </a:spcBef>
            </a:pPr>
            <a:r>
              <a:rPr lang="en-US" dirty="0">
                <a:solidFill>
                  <a:schemeClr val="tx2"/>
                </a:solidFill>
              </a:rPr>
              <a:t>Director of Lymphoid Malignancies Program</a:t>
            </a:r>
          </a:p>
          <a:p>
            <a:pPr>
              <a:spcBef>
                <a:spcPts val="100"/>
              </a:spcBef>
            </a:pPr>
            <a:r>
              <a:rPr lang="en-US" dirty="0">
                <a:solidFill>
                  <a:schemeClr val="tx2"/>
                </a:solidFill>
              </a:rPr>
              <a:t>Harold C. Simmons Comprehensive Cancer Center</a:t>
            </a:r>
          </a:p>
          <a:p>
            <a:pPr>
              <a:spcBef>
                <a:spcPts val="100"/>
              </a:spcBef>
            </a:pPr>
            <a:r>
              <a:rPr lang="en-US" dirty="0">
                <a:solidFill>
                  <a:schemeClr val="tx2"/>
                </a:solidFill>
              </a:rPr>
              <a:t>University of Texas Southwestern Medical Center</a:t>
            </a:r>
          </a:p>
          <a:p>
            <a:pPr>
              <a:spcBef>
                <a:spcPts val="100"/>
              </a:spcBef>
            </a:pPr>
            <a:r>
              <a:rPr lang="en-US" dirty="0">
                <a:solidFill>
                  <a:schemeClr val="tx2"/>
                </a:solidFill>
              </a:rPr>
              <a:t>Dallas, Texas</a:t>
            </a:r>
          </a:p>
        </p:txBody>
      </p:sp>
      <p:sp>
        <p:nvSpPr>
          <p:cNvPr id="4" name="Title 3"/>
          <p:cNvSpPr>
            <a:spLocks noGrp="1"/>
          </p:cNvSpPr>
          <p:nvPr>
            <p:ph type="title"/>
          </p:nvPr>
        </p:nvSpPr>
        <p:spPr>
          <a:xfrm>
            <a:off x="0" y="127465"/>
            <a:ext cx="9144000" cy="786936"/>
          </a:xfrm>
        </p:spPr>
        <p:txBody>
          <a:bodyPr/>
          <a:lstStyle/>
          <a:p>
            <a:r>
              <a:rPr lang="en-US" b="1" dirty="0" err="1">
                <a:solidFill>
                  <a:srgbClr val="002E51"/>
                </a:solidFill>
              </a:rPr>
              <a:t>Bispecifics</a:t>
            </a:r>
            <a:r>
              <a:rPr lang="en-US" b="1" dirty="0">
                <a:solidFill>
                  <a:srgbClr val="002E51"/>
                </a:solidFill>
              </a:rPr>
              <a:t> in </a:t>
            </a:r>
            <a:r>
              <a:rPr lang="en-US" b="1" dirty="0" err="1">
                <a:solidFill>
                  <a:srgbClr val="002E51"/>
                </a:solidFill>
              </a:rPr>
              <a:t>DLBCL</a:t>
            </a:r>
            <a:r>
              <a:rPr lang="en-US" b="1" dirty="0">
                <a:solidFill>
                  <a:srgbClr val="002E51"/>
                </a:solidFill>
              </a:rPr>
              <a:t> </a:t>
            </a:r>
          </a:p>
        </p:txBody>
      </p:sp>
    </p:spTree>
    <p:extLst>
      <p:ext uri="{BB962C8B-B14F-4D97-AF65-F5344CB8AC3E}">
        <p14:creationId xmlns:p14="http://schemas.microsoft.com/office/powerpoint/2010/main" val="3986339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F21DD9D-C392-811F-C2EE-3D6C5E8E156B}"/>
              </a:ext>
            </a:extLst>
          </p:cNvPr>
          <p:cNvGraphicFramePr>
            <a:graphicFrameLocks noGrp="1"/>
          </p:cNvGraphicFramePr>
          <p:nvPr>
            <p:ph idx="1"/>
            <p:extLst>
              <p:ext uri="{D42A27DB-BD31-4B8C-83A1-F6EECF244321}">
                <p14:modId xmlns:p14="http://schemas.microsoft.com/office/powerpoint/2010/main" val="888769310"/>
              </p:ext>
            </p:extLst>
          </p:nvPr>
        </p:nvGraphicFramePr>
        <p:xfrm>
          <a:off x="685800" y="844550"/>
          <a:ext cx="7772400" cy="3147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54B09FE2-A3D3-1FA9-39FF-E2505A659EB6}"/>
              </a:ext>
            </a:extLst>
          </p:cNvPr>
          <p:cNvSpPr>
            <a:spLocks noGrp="1"/>
          </p:cNvSpPr>
          <p:nvPr>
            <p:ph type="title" idx="4294967295"/>
          </p:nvPr>
        </p:nvSpPr>
        <p:spPr>
          <a:xfrm>
            <a:off x="0" y="127000"/>
            <a:ext cx="9144000" cy="695325"/>
          </a:xfrm>
          <a:prstGeom prst="rect">
            <a:avLst/>
          </a:prstGeom>
        </p:spPr>
        <p:txBody>
          <a:bodyPr/>
          <a:lstStyle/>
          <a:p>
            <a:r>
              <a:rPr lang="en-US" b="1" dirty="0">
                <a:solidFill>
                  <a:srgbClr val="003767"/>
                </a:solidFill>
              </a:rPr>
              <a:t>Patients who had received prior BTKi</a:t>
            </a:r>
          </a:p>
        </p:txBody>
      </p:sp>
      <p:sp>
        <p:nvSpPr>
          <p:cNvPr id="8" name="TextBox 7">
            <a:extLst>
              <a:ext uri="{FF2B5EF4-FFF2-40B4-BE49-F238E27FC236}">
                <a16:creationId xmlns:a16="http://schemas.microsoft.com/office/drawing/2014/main" id="{828E06FB-3CE1-B6B5-A618-25848ED8CBE7}"/>
              </a:ext>
            </a:extLst>
          </p:cNvPr>
          <p:cNvSpPr txBox="1"/>
          <p:nvPr/>
        </p:nvSpPr>
        <p:spPr>
          <a:xfrm>
            <a:off x="0" y="4088269"/>
            <a:ext cx="4612104" cy="215444"/>
          </a:xfrm>
          <a:prstGeom prst="rect">
            <a:avLst/>
          </a:prstGeom>
          <a:noFill/>
        </p:spPr>
        <p:txBody>
          <a:bodyPr wrap="square">
            <a:spAutoFit/>
          </a:bodyPr>
          <a:lstStyle/>
          <a:p>
            <a:r>
              <a:rPr lang="en-US" sz="800" dirty="0" err="1"/>
              <a:t>Woyach</a:t>
            </a:r>
            <a:r>
              <a:rPr lang="en-US" sz="800" dirty="0"/>
              <a:t>, J. et al. ASH 2023. Abstract 325</a:t>
            </a:r>
          </a:p>
        </p:txBody>
      </p:sp>
    </p:spTree>
    <p:extLst>
      <p:ext uri="{BB962C8B-B14F-4D97-AF65-F5344CB8AC3E}">
        <p14:creationId xmlns:p14="http://schemas.microsoft.com/office/powerpoint/2010/main" val="18250871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0359" y="230188"/>
            <a:ext cx="7766050" cy="549458"/>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chemeClr val="tx1"/>
                </a:solidFill>
                <a:latin typeface="Arial" panose="020B0604020202020204" pitchFamily="34" charset="0"/>
                <a:cs typeface="Arial" panose="020B0604020202020204" pitchFamily="34" charset="0"/>
              </a:rPr>
              <a:t>DISCLOSURES</a:t>
            </a:r>
          </a:p>
        </p:txBody>
      </p:sp>
      <p:sp>
        <p:nvSpPr>
          <p:cNvPr id="6" name="Content Placeholder 2"/>
          <p:cNvSpPr txBox="1">
            <a:spLocks/>
          </p:cNvSpPr>
          <p:nvPr/>
        </p:nvSpPr>
        <p:spPr bwMode="auto">
          <a:xfrm>
            <a:off x="422136" y="708969"/>
            <a:ext cx="7962057" cy="338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44450" indent="136525" algn="l" defTabSz="457200" rtl="0" eaLnBrk="1" fontAlgn="base" hangingPunct="1">
              <a:lnSpc>
                <a:spcPct val="140000"/>
              </a:lnSpc>
              <a:spcBef>
                <a:spcPts val="1000"/>
              </a:spcBef>
              <a:spcAft>
                <a:spcPct val="0"/>
              </a:spcAft>
              <a:buFont typeface="Wingdings" panose="05000000000000000000" pitchFamily="2" charset="2"/>
              <a:buChar char="§"/>
              <a:defRPr sz="1400" kern="1200">
                <a:solidFill>
                  <a:schemeClr val="tx1"/>
                </a:solidFill>
                <a:latin typeface="Helvetica Light"/>
                <a:ea typeface="Geneva" pitchFamily="123" charset="-128"/>
                <a:cs typeface="Helvetica Light"/>
              </a:defRPr>
            </a:lvl1pPr>
            <a:lvl2pPr marL="228600" indent="136525" algn="l" defTabSz="457200" rtl="0" eaLnBrk="1" fontAlgn="base" hangingPunct="1">
              <a:lnSpc>
                <a:spcPct val="140000"/>
              </a:lnSpc>
              <a:spcBef>
                <a:spcPts val="1000"/>
              </a:spcBef>
              <a:spcAft>
                <a:spcPct val="0"/>
              </a:spcAft>
              <a:buFont typeface="Lucida Grande" pitchFamily="123" charset="0"/>
              <a:buChar char="–"/>
              <a:defRPr sz="1400" kern="1200">
                <a:solidFill>
                  <a:schemeClr val="tx1"/>
                </a:solidFill>
                <a:latin typeface="Helvetica Light"/>
                <a:ea typeface="Geneva" pitchFamily="123" charset="-128"/>
                <a:cs typeface="Helvetica Light"/>
              </a:defRPr>
            </a:lvl2pPr>
            <a:lvl3pPr marL="457200" indent="136525" algn="l" defTabSz="457200" rtl="0" eaLnBrk="1" fontAlgn="base" hangingPunct="1">
              <a:lnSpc>
                <a:spcPct val="140000"/>
              </a:lnSpc>
              <a:spcBef>
                <a:spcPts val="1000"/>
              </a:spcBef>
              <a:spcAft>
                <a:spcPct val="0"/>
              </a:spcAft>
              <a:buFont typeface="Lucida Grande" pitchFamily="123" charset="0"/>
              <a:buChar char="–"/>
              <a:defRPr sz="1400" kern="1200">
                <a:solidFill>
                  <a:schemeClr val="tx1"/>
                </a:solidFill>
                <a:latin typeface="Helvetica Light"/>
                <a:ea typeface="Geneva" pitchFamily="123" charset="-128"/>
                <a:cs typeface="Helvetica Light"/>
              </a:defRPr>
            </a:lvl3pPr>
            <a:lvl4pPr marL="685800" indent="136525" algn="l" defTabSz="457200" rtl="0" eaLnBrk="1" fontAlgn="base" hangingPunct="1">
              <a:lnSpc>
                <a:spcPct val="140000"/>
              </a:lnSpc>
              <a:spcBef>
                <a:spcPts val="1000"/>
              </a:spcBef>
              <a:spcAft>
                <a:spcPct val="0"/>
              </a:spcAft>
              <a:buFont typeface="Lucida Grande" pitchFamily="123" charset="0"/>
              <a:buChar char="–"/>
              <a:defRPr sz="1400" kern="1200">
                <a:solidFill>
                  <a:schemeClr val="tx1"/>
                </a:solidFill>
                <a:latin typeface="Helvetica Light"/>
                <a:ea typeface="Geneva" pitchFamily="123" charset="-128"/>
                <a:cs typeface="Helvetica Light"/>
              </a:defRPr>
            </a:lvl4pPr>
            <a:lvl5pPr marL="914400" indent="136525" algn="l" defTabSz="457200" rtl="0" eaLnBrk="1" fontAlgn="base" hangingPunct="1">
              <a:lnSpc>
                <a:spcPct val="140000"/>
              </a:lnSpc>
              <a:spcBef>
                <a:spcPts val="1000"/>
              </a:spcBef>
              <a:spcAft>
                <a:spcPct val="0"/>
              </a:spcAft>
              <a:buFont typeface="Lucida Grande" pitchFamily="123" charset="0"/>
              <a:buChar char="–"/>
              <a:defRPr sz="1400" kern="1200">
                <a:solidFill>
                  <a:schemeClr val="tx1"/>
                </a:solidFill>
                <a:latin typeface="Helvetica Light"/>
                <a:ea typeface="Geneva" pitchFamily="123" charset="-128"/>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latin typeface="Arial" panose="020B0604020202020204" pitchFamily="34" charset="0"/>
              <a:cs typeface="Arial" panose="020B0604020202020204" pitchFamily="34" charset="0"/>
            </a:endParaRPr>
          </a:p>
          <a:p>
            <a:r>
              <a:rPr lang="en-US" sz="1800" dirty="0"/>
              <a:t>Consultancy: Genentech, </a:t>
            </a:r>
            <a:r>
              <a:rPr lang="en-US" sz="1800" dirty="0" err="1"/>
              <a:t>Astrazeneca</a:t>
            </a:r>
            <a:r>
              <a:rPr lang="en-US" sz="1800" dirty="0"/>
              <a:t>, </a:t>
            </a:r>
            <a:r>
              <a:rPr lang="en-US" sz="1800" dirty="0" err="1"/>
              <a:t>Abbvie</a:t>
            </a:r>
            <a:r>
              <a:rPr lang="en-US" sz="1800" dirty="0"/>
              <a:t>, Janssen, Pharmacyclics, Gilead sciences, Kite pharma, Celgene, Karyopharm, MEI Pharma, </a:t>
            </a:r>
            <a:r>
              <a:rPr lang="en-US" sz="1800" dirty="0" err="1"/>
              <a:t>Verastem</a:t>
            </a:r>
            <a:r>
              <a:rPr lang="en-US" sz="1800" dirty="0"/>
              <a:t>, </a:t>
            </a:r>
            <a:r>
              <a:rPr lang="en-US" sz="1800" dirty="0" err="1"/>
              <a:t>Incyte</a:t>
            </a:r>
            <a:r>
              <a:rPr lang="en-US" sz="1800" dirty="0"/>
              <a:t>, </a:t>
            </a:r>
            <a:r>
              <a:rPr lang="en-US" sz="1800" dirty="0" err="1"/>
              <a:t>Beigene</a:t>
            </a:r>
            <a:r>
              <a:rPr lang="en-US" sz="1800" dirty="0"/>
              <a:t>, Johnson and Johnson, </a:t>
            </a:r>
            <a:r>
              <a:rPr lang="en-US" sz="1800" dirty="0" err="1"/>
              <a:t>Dava</a:t>
            </a:r>
            <a:r>
              <a:rPr lang="en-US" sz="1800" dirty="0"/>
              <a:t> Oncology, BMS, Merck, Cardinal Health, </a:t>
            </a:r>
            <a:r>
              <a:rPr lang="en-US" sz="1800" dirty="0" err="1"/>
              <a:t>ADCT</a:t>
            </a:r>
            <a:r>
              <a:rPr lang="en-US" sz="1800" dirty="0"/>
              <a:t> therapeutics, </a:t>
            </a:r>
            <a:r>
              <a:rPr lang="en-US" sz="1800" dirty="0" err="1"/>
              <a:t>Epizyme</a:t>
            </a:r>
            <a:r>
              <a:rPr lang="en-US" sz="1800" dirty="0"/>
              <a:t>, Caribou Biosciences, </a:t>
            </a:r>
            <a:r>
              <a:rPr lang="en-US" sz="1800" dirty="0" err="1"/>
              <a:t>Cellecter</a:t>
            </a:r>
            <a:r>
              <a:rPr lang="en-US" sz="1800" dirty="0"/>
              <a:t> </a:t>
            </a:r>
            <a:r>
              <a:rPr lang="en-US" sz="1800" dirty="0" err="1"/>
              <a:t>Bisosciences</a:t>
            </a:r>
            <a:r>
              <a:rPr lang="en-US" sz="1800" dirty="0"/>
              <a:t>, </a:t>
            </a:r>
            <a:r>
              <a:rPr lang="en-US" sz="1800" dirty="0" err="1"/>
              <a:t>Loxo</a:t>
            </a:r>
            <a:r>
              <a:rPr lang="en-US" sz="1800" dirty="0"/>
              <a:t> Oncology, Adaptive Biotechnologies, Genmab</a:t>
            </a:r>
          </a:p>
          <a:p>
            <a:r>
              <a:rPr lang="en-US" sz="1800" dirty="0"/>
              <a:t>Research funding from Pharmacyclics/</a:t>
            </a:r>
            <a:r>
              <a:rPr lang="en-US" sz="1800" dirty="0" err="1"/>
              <a:t>Abbvie</a:t>
            </a:r>
            <a:endParaRPr lang="en-US" sz="1800" dirty="0"/>
          </a:p>
          <a:p>
            <a:pPr indent="0">
              <a:buNone/>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2063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268" y="185107"/>
            <a:ext cx="8779932" cy="461665"/>
          </a:xfrm>
          <a:prstGeom prst="rect">
            <a:avLst/>
          </a:prstGeom>
        </p:spPr>
        <p:txBody>
          <a:bodyPr wrap="square">
            <a:spAutoFit/>
          </a:bodyPr>
          <a:lstStyle/>
          <a:p>
            <a:r>
              <a:rPr lang="en-US" b="1" dirty="0"/>
              <a:t>Most Common Subtypes of Non-Hodgkin Lymphoma (NHL)</a:t>
            </a:r>
          </a:p>
        </p:txBody>
      </p:sp>
      <p:sp>
        <p:nvSpPr>
          <p:cNvPr id="52" name="Content Placeholder 13"/>
          <p:cNvSpPr txBox="1">
            <a:spLocks/>
          </p:cNvSpPr>
          <p:nvPr/>
        </p:nvSpPr>
        <p:spPr>
          <a:xfrm>
            <a:off x="100231" y="646772"/>
            <a:ext cx="4409206" cy="3742144"/>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285778" indent="-285778">
              <a:spcBef>
                <a:spcPts val="400"/>
              </a:spcBef>
              <a:buFont typeface="Arial" panose="020B0604020202020204" pitchFamily="34" charset="0"/>
              <a:buChar char="•"/>
            </a:pPr>
            <a:r>
              <a:rPr lang="en-US" sz="1400" kern="0" dirty="0"/>
              <a:t>NHL accounts for 4% of all cancers in the US</a:t>
            </a:r>
            <a:endParaRPr lang="en-US" sz="900" kern="0" dirty="0"/>
          </a:p>
          <a:p>
            <a:pPr marL="285778" indent="-285778">
              <a:spcBef>
                <a:spcPts val="400"/>
              </a:spcBef>
              <a:buFont typeface="Arial" panose="020B0604020202020204" pitchFamily="34" charset="0"/>
              <a:buChar char="•"/>
            </a:pPr>
            <a:r>
              <a:rPr lang="en-US" sz="1400" kern="0" dirty="0"/>
              <a:t>Expected ~81,000 new diagnoses of NHL in 2023; more than 20,000 deaths</a:t>
            </a:r>
            <a:endParaRPr lang="en-US" sz="900" kern="0" dirty="0"/>
          </a:p>
          <a:p>
            <a:pPr marL="285778" indent="-285778">
              <a:spcBef>
                <a:spcPts val="400"/>
              </a:spcBef>
              <a:buFont typeface="Arial" panose="020B0604020202020204" pitchFamily="34" charset="0"/>
              <a:buChar char="•"/>
            </a:pPr>
            <a:r>
              <a:rPr lang="en-US" sz="1400" kern="0" dirty="0"/>
              <a:t>Highly </a:t>
            </a:r>
            <a:r>
              <a:rPr lang="en-US" sz="1400" kern="0" dirty="0" err="1"/>
              <a:t>heterogenous</a:t>
            </a:r>
            <a:r>
              <a:rPr lang="en-US" sz="1400" kern="0" dirty="0"/>
              <a:t> group of tumors affecting B lymphocytes</a:t>
            </a:r>
            <a:endParaRPr lang="en-US" sz="900" kern="0" dirty="0"/>
          </a:p>
          <a:p>
            <a:pPr marL="285778" indent="-285778">
              <a:spcBef>
                <a:spcPts val="400"/>
              </a:spcBef>
              <a:buFont typeface="Arial" panose="020B0604020202020204" pitchFamily="34" charset="0"/>
              <a:buChar char="•"/>
            </a:pPr>
            <a:r>
              <a:rPr lang="en-US" sz="1400" kern="0" dirty="0"/>
              <a:t>Subtypes and approximate percentages of all cases</a:t>
            </a:r>
          </a:p>
          <a:p>
            <a:pPr marL="638201" lvl="1" indent="-304831">
              <a:spcBef>
                <a:spcPts val="400"/>
              </a:spcBef>
              <a:buFont typeface="Calibri" panose="020F0502020204030204" pitchFamily="34" charset="0"/>
              <a:buChar char="–"/>
            </a:pPr>
            <a:r>
              <a:rPr lang="en-US" sz="1200" b="1" i="1" kern="0" dirty="0">
                <a:solidFill>
                  <a:srgbClr val="F79646"/>
                </a:solidFill>
              </a:rPr>
              <a:t>Diffuse large B-cell lymphoma </a:t>
            </a:r>
            <a:r>
              <a:rPr lang="en-US" sz="1200" b="1" kern="0" dirty="0">
                <a:solidFill>
                  <a:srgbClr val="F79646"/>
                </a:solidFill>
              </a:rPr>
              <a:t>(</a:t>
            </a:r>
            <a:r>
              <a:rPr lang="en-US" sz="1200" b="1" kern="0" dirty="0" err="1">
                <a:solidFill>
                  <a:srgbClr val="F79646"/>
                </a:solidFill>
              </a:rPr>
              <a:t>DLBCL</a:t>
            </a:r>
            <a:r>
              <a:rPr lang="en-US" sz="1200" b="1" kern="0" dirty="0">
                <a:solidFill>
                  <a:srgbClr val="F79646"/>
                </a:solidFill>
              </a:rPr>
              <a:t>) is most common, accounting for a third</a:t>
            </a:r>
          </a:p>
          <a:p>
            <a:pPr marL="638201" lvl="1" indent="-304831">
              <a:spcBef>
                <a:spcPts val="400"/>
              </a:spcBef>
              <a:buFont typeface="Calibri" panose="020F0502020204030204" pitchFamily="34" charset="0"/>
              <a:buChar char="–"/>
            </a:pPr>
            <a:r>
              <a:rPr lang="en-US" sz="1200" b="1" i="1" kern="0" dirty="0">
                <a:solidFill>
                  <a:srgbClr val="F79646"/>
                </a:solidFill>
              </a:rPr>
              <a:t>Follicular lymphoma </a:t>
            </a:r>
            <a:r>
              <a:rPr lang="en-US" sz="1200" b="1" kern="0" dirty="0">
                <a:solidFill>
                  <a:srgbClr val="F79646"/>
                </a:solidFill>
              </a:rPr>
              <a:t>(FL) = 20% to 22% </a:t>
            </a:r>
          </a:p>
          <a:p>
            <a:pPr marL="638201" lvl="1" indent="-304831">
              <a:spcBef>
                <a:spcPts val="400"/>
              </a:spcBef>
              <a:buFont typeface="Calibri" panose="020F0502020204030204" pitchFamily="34" charset="0"/>
              <a:buChar char="–"/>
            </a:pPr>
            <a:r>
              <a:rPr lang="en-US" sz="1200" kern="0" dirty="0"/>
              <a:t>Chronic lymphocytic leukemia/small  lymphocytic leukemia (CLL/SLL) = 7%</a:t>
            </a:r>
          </a:p>
          <a:p>
            <a:pPr marL="638201" lvl="1" indent="-304831">
              <a:spcBef>
                <a:spcPts val="400"/>
              </a:spcBef>
              <a:buFont typeface="Calibri" panose="020F0502020204030204" pitchFamily="34" charset="0"/>
              <a:buChar char="–"/>
            </a:pPr>
            <a:r>
              <a:rPr lang="en-US" sz="1200" kern="0" dirty="0"/>
              <a:t>Marginal zone lymphoma (</a:t>
            </a:r>
            <a:r>
              <a:rPr lang="en-US" sz="1200" kern="0" dirty="0" err="1"/>
              <a:t>MZL</a:t>
            </a:r>
            <a:r>
              <a:rPr lang="en-US" sz="1200" kern="0" dirty="0"/>
              <a:t>) = 8%</a:t>
            </a:r>
          </a:p>
          <a:p>
            <a:pPr marL="638201" lvl="1" indent="-304831">
              <a:spcBef>
                <a:spcPts val="400"/>
              </a:spcBef>
              <a:buFont typeface="Calibri" panose="020F0502020204030204" pitchFamily="34" charset="0"/>
              <a:buChar char="–"/>
            </a:pPr>
            <a:r>
              <a:rPr lang="en-US" sz="1200" kern="0" dirty="0"/>
              <a:t>Mantle cell lymphoma (MCL) = 6%</a:t>
            </a:r>
          </a:p>
        </p:txBody>
      </p:sp>
      <p:sp>
        <p:nvSpPr>
          <p:cNvPr id="53" name="Text Placeholder 9"/>
          <p:cNvSpPr txBox="1">
            <a:spLocks/>
          </p:cNvSpPr>
          <p:nvPr/>
        </p:nvSpPr>
        <p:spPr>
          <a:xfrm>
            <a:off x="1" y="4071596"/>
            <a:ext cx="9018872" cy="542738"/>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de-DE" sz="800" kern="0" dirty="0"/>
              <a:t>American Cancer Society (ACS). Key statistics for non-Hodgkin lymphoma, 2023 (https://www.cancer.org/cancer/types/non-hodgkin-lymphoma/about/key-statistics.html</a:t>
            </a:r>
            <a:r>
              <a:rPr lang="en-US" sz="800" kern="0" dirty="0">
                <a:ea typeface="Calibri" panose="020F0502020204030204" pitchFamily="34" charset="0"/>
                <a:cs typeface="Times New Roman" panose="02020603050405020304" pitchFamily="18" charset="0"/>
              </a:rPr>
              <a:t>). Accessed 9/1/23. </a:t>
            </a:r>
            <a:r>
              <a:rPr lang="de-DE" sz="800" kern="0" dirty="0"/>
              <a:t>Modified from Armitage JO, Weisenburger DD. </a:t>
            </a:r>
            <a:r>
              <a:rPr lang="de-DE" sz="800" i="1" kern="0" dirty="0"/>
              <a:t>J Clin Oncol</a:t>
            </a:r>
            <a:r>
              <a:rPr lang="de-DE" sz="800" kern="0" dirty="0"/>
              <a:t>. 1998;16:2780-2795. </a:t>
            </a:r>
            <a:endParaRPr lang="en-US" sz="800" kern="0" dirty="0"/>
          </a:p>
        </p:txBody>
      </p:sp>
      <p:pic>
        <p:nvPicPr>
          <p:cNvPr id="54" name="Picture 53"/>
          <p:cNvPicPr>
            <a:picLocks noChangeAspect="1"/>
          </p:cNvPicPr>
          <p:nvPr/>
        </p:nvPicPr>
        <p:blipFill>
          <a:blip r:embed="rId2"/>
          <a:stretch>
            <a:fillRect/>
          </a:stretch>
        </p:blipFill>
        <p:spPr>
          <a:xfrm>
            <a:off x="4509437" y="646773"/>
            <a:ext cx="4509436" cy="3299586"/>
          </a:xfrm>
          <a:prstGeom prst="rect">
            <a:avLst/>
          </a:prstGeom>
          <a:solidFill>
            <a:schemeClr val="tx2"/>
          </a:solidFill>
        </p:spPr>
      </p:pic>
    </p:spTree>
    <p:extLst>
      <p:ext uri="{BB962C8B-B14F-4D97-AF65-F5344CB8AC3E}">
        <p14:creationId xmlns:p14="http://schemas.microsoft.com/office/powerpoint/2010/main" val="12910663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7B2D0AF5-13B4-AAEA-56DA-816859D9C324}"/>
              </a:ext>
            </a:extLst>
          </p:cNvPr>
          <p:cNvSpPr>
            <a:spLocks noGrp="1"/>
          </p:cNvSpPr>
          <p:nvPr>
            <p:ph type="title"/>
          </p:nvPr>
        </p:nvSpPr>
        <p:spPr>
          <a:xfrm>
            <a:off x="0" y="127000"/>
            <a:ext cx="9144000" cy="970280"/>
          </a:xfrm>
        </p:spPr>
        <p:txBody>
          <a:bodyPr/>
          <a:lstStyle/>
          <a:p>
            <a:r>
              <a:rPr lang="en-US" altLang="en-US" sz="2800" b="1" dirty="0"/>
              <a:t>Anti-CD20 Therapies: Fundamental Part of NHL Management</a:t>
            </a:r>
            <a:br>
              <a:rPr lang="en-US" altLang="en-US" sz="2800" b="1" dirty="0"/>
            </a:br>
            <a:br>
              <a:rPr lang="en-US" altLang="en-US" sz="2800" b="1" dirty="0"/>
            </a:br>
            <a:endParaRPr lang="en-US" altLang="en-US" sz="2800" b="1" dirty="0">
              <a:solidFill>
                <a:schemeClr val="accent6">
                  <a:lumMod val="75000"/>
                </a:schemeClr>
              </a:solidFill>
            </a:endParaRPr>
          </a:p>
        </p:txBody>
      </p:sp>
      <p:pic>
        <p:nvPicPr>
          <p:cNvPr id="3" name="Picture 2"/>
          <p:cNvPicPr>
            <a:picLocks noChangeAspect="1"/>
          </p:cNvPicPr>
          <p:nvPr/>
        </p:nvPicPr>
        <p:blipFill>
          <a:blip r:embed="rId2"/>
          <a:stretch>
            <a:fillRect/>
          </a:stretch>
        </p:blipFill>
        <p:spPr>
          <a:xfrm>
            <a:off x="392457" y="1054566"/>
            <a:ext cx="8241489" cy="2927404"/>
          </a:xfrm>
          <a:prstGeom prst="rect">
            <a:avLst/>
          </a:prstGeom>
          <a:solidFill>
            <a:schemeClr val="tx2"/>
          </a:solidFill>
        </p:spPr>
      </p:pic>
      <p:sp>
        <p:nvSpPr>
          <p:cNvPr id="6" name="Text Placeholder 1"/>
          <p:cNvSpPr txBox="1">
            <a:spLocks/>
          </p:cNvSpPr>
          <p:nvPr/>
        </p:nvSpPr>
        <p:spPr>
          <a:xfrm>
            <a:off x="190" y="4175746"/>
            <a:ext cx="9026025" cy="256085"/>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800" kern="0"/>
              <a:t>Coiffier B, et al. </a:t>
            </a:r>
            <a:r>
              <a:rPr lang="en-US" sz="800" i="1" kern="0"/>
              <a:t>N Engl J Med.</a:t>
            </a:r>
            <a:r>
              <a:rPr lang="en-US" sz="800" kern="0"/>
              <a:t> 2002;346:235-242. Coiffier B, et al. </a:t>
            </a:r>
            <a:r>
              <a:rPr lang="en-US" sz="800" i="1" kern="0"/>
              <a:t>Blood</a:t>
            </a:r>
            <a:r>
              <a:rPr lang="en-US" sz="800" kern="0"/>
              <a:t>. 2010;116:2040-2045. Pescovitz MD</a:t>
            </a:r>
            <a:r>
              <a:rPr lang="en-US" sz="800" i="1" kern="0"/>
              <a:t>. Am J Transplantation</a:t>
            </a:r>
            <a:r>
              <a:rPr lang="en-US" sz="800" kern="0"/>
              <a:t>. 2006,6:859-866.</a:t>
            </a:r>
            <a:endParaRPr lang="en-US" sz="800" kern="0" dirty="0"/>
          </a:p>
        </p:txBody>
      </p:sp>
      <p:sp>
        <p:nvSpPr>
          <p:cNvPr id="7" name="Text Placeholder 7"/>
          <p:cNvSpPr txBox="1">
            <a:spLocks/>
          </p:cNvSpPr>
          <p:nvPr/>
        </p:nvSpPr>
        <p:spPr>
          <a:xfrm>
            <a:off x="380" y="3981970"/>
            <a:ext cx="9028307" cy="256032"/>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800" kern="0"/>
              <a:t>mOS = median overall survival; mPFS = median progression-free survival; OS = overall survival; PFS = progression-free survival.</a:t>
            </a:r>
            <a:endParaRPr lang="en-US" sz="800" kern="0" dirty="0"/>
          </a:p>
        </p:txBody>
      </p:sp>
    </p:spTree>
    <p:extLst>
      <p:ext uri="{BB962C8B-B14F-4D97-AF65-F5344CB8AC3E}">
        <p14:creationId xmlns:p14="http://schemas.microsoft.com/office/powerpoint/2010/main" val="8686058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B446C-A965-4744-8AC6-388CF1902099}"/>
              </a:ext>
            </a:extLst>
          </p:cNvPr>
          <p:cNvSpPr txBox="1">
            <a:spLocks/>
          </p:cNvSpPr>
          <p:nvPr/>
        </p:nvSpPr>
        <p:spPr>
          <a:xfrm>
            <a:off x="2" y="220500"/>
            <a:ext cx="8864866" cy="838200"/>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chemeClr val="tx1"/>
                </a:solidFill>
              </a:rPr>
              <a:t>New and Emerging Bispecific Antibodies in Non-Hodgkin Lymphomas</a:t>
            </a:r>
          </a:p>
        </p:txBody>
      </p:sp>
      <p:sp>
        <p:nvSpPr>
          <p:cNvPr id="3" name="Text Placeholder 2"/>
          <p:cNvSpPr txBox="1">
            <a:spLocks/>
          </p:cNvSpPr>
          <p:nvPr/>
        </p:nvSpPr>
        <p:spPr>
          <a:xfrm>
            <a:off x="-69270" y="4013735"/>
            <a:ext cx="9145893" cy="336883"/>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800" kern="0" dirty="0" err="1"/>
              <a:t>Odronextamab</a:t>
            </a:r>
            <a:r>
              <a:rPr lang="en-US" sz="800" kern="0" dirty="0"/>
              <a:t> is an investigational therapy for the management of NHL.</a:t>
            </a:r>
          </a:p>
          <a:p>
            <a:pPr marL="0" indent="0">
              <a:buNone/>
            </a:pPr>
            <a:r>
              <a:rPr lang="en-US" sz="800" kern="0" dirty="0"/>
              <a:t>Ab = antibody; </a:t>
            </a:r>
            <a:r>
              <a:rPr lang="en-US" sz="800" kern="0" dirty="0" err="1"/>
              <a:t>BsAb</a:t>
            </a:r>
            <a:r>
              <a:rPr lang="en-US" sz="800" kern="0" dirty="0"/>
              <a:t> = bispecific Ab; Fc = </a:t>
            </a:r>
            <a:r>
              <a:rPr lang="en-US" sz="800" kern="0" dirty="0" err="1"/>
              <a:t>crystallizable</a:t>
            </a:r>
            <a:r>
              <a:rPr lang="en-US" sz="800" kern="0" dirty="0"/>
              <a:t> fragment; FL = follicular lymphoma; Fab = fragment antigen binding; IV = intravenous; LC = liquid chromatography; SC = subcutaneous.  </a:t>
            </a:r>
          </a:p>
        </p:txBody>
      </p:sp>
      <p:pic>
        <p:nvPicPr>
          <p:cNvPr id="4" name="Picture 3"/>
          <p:cNvPicPr>
            <a:picLocks noChangeAspect="1"/>
          </p:cNvPicPr>
          <p:nvPr/>
        </p:nvPicPr>
        <p:blipFill>
          <a:blip r:embed="rId2"/>
          <a:stretch>
            <a:fillRect/>
          </a:stretch>
        </p:blipFill>
        <p:spPr>
          <a:xfrm>
            <a:off x="2" y="1126155"/>
            <a:ext cx="9009244" cy="2974207"/>
          </a:xfrm>
          <a:prstGeom prst="rect">
            <a:avLst/>
          </a:prstGeom>
        </p:spPr>
      </p:pic>
    </p:spTree>
    <p:extLst>
      <p:ext uri="{BB962C8B-B14F-4D97-AF65-F5344CB8AC3E}">
        <p14:creationId xmlns:p14="http://schemas.microsoft.com/office/powerpoint/2010/main" val="12687140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a:spLocks/>
          </p:cNvSpPr>
          <p:nvPr/>
        </p:nvSpPr>
        <p:spPr>
          <a:xfrm>
            <a:off x="1" y="220500"/>
            <a:ext cx="9018871" cy="838200"/>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b="1" kern="0" dirty="0">
                <a:solidFill>
                  <a:schemeClr val="tx1"/>
                </a:solidFill>
              </a:rPr>
              <a:t>Approved or Late-Stage Development </a:t>
            </a:r>
            <a:r>
              <a:rPr lang="en-US" sz="2800" b="1" kern="0" dirty="0" err="1">
                <a:solidFill>
                  <a:schemeClr val="tx1"/>
                </a:solidFill>
              </a:rPr>
              <a:t>Bispecifics</a:t>
            </a:r>
            <a:r>
              <a:rPr lang="en-US" sz="2800" b="1" kern="0" dirty="0">
                <a:solidFill>
                  <a:schemeClr val="tx1"/>
                </a:solidFill>
              </a:rPr>
              <a:t>: Administration Schedules</a:t>
            </a:r>
          </a:p>
        </p:txBody>
      </p:sp>
      <p:sp>
        <p:nvSpPr>
          <p:cNvPr id="3" name="Text Placeholder 5"/>
          <p:cNvSpPr txBox="1">
            <a:spLocks/>
          </p:cNvSpPr>
          <p:nvPr/>
        </p:nvSpPr>
        <p:spPr>
          <a:xfrm>
            <a:off x="1" y="4081008"/>
            <a:ext cx="8454568" cy="385218"/>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800" kern="0" dirty="0" err="1"/>
              <a:t>Odronextamab</a:t>
            </a:r>
            <a:r>
              <a:rPr lang="en-US" sz="800" kern="0" dirty="0"/>
              <a:t> is an investigational therapy for the management of NHL.</a:t>
            </a:r>
          </a:p>
          <a:p>
            <a:pPr marL="0" indent="0">
              <a:buNone/>
            </a:pPr>
            <a:r>
              <a:rPr lang="en-US" sz="800" kern="0" dirty="0"/>
              <a:t>González </a:t>
            </a:r>
            <a:r>
              <a:rPr lang="en-US" sz="800" kern="0" dirty="0" err="1"/>
              <a:t>Barca</a:t>
            </a:r>
            <a:r>
              <a:rPr lang="en-US" sz="800" kern="0" dirty="0"/>
              <a:t> E. </a:t>
            </a:r>
            <a:r>
              <a:rPr lang="en-US" sz="800" i="1" kern="0" dirty="0"/>
              <a:t>Front </a:t>
            </a:r>
            <a:r>
              <a:rPr lang="en-US" sz="800" i="1" kern="0" dirty="0" err="1"/>
              <a:t>Immunol</a:t>
            </a:r>
            <a:r>
              <a:rPr lang="en-US" sz="800" kern="0" dirty="0"/>
              <a:t>. 2022;13:909008. </a:t>
            </a:r>
          </a:p>
        </p:txBody>
      </p:sp>
      <p:pic>
        <p:nvPicPr>
          <p:cNvPr id="4" name="Picture 3"/>
          <p:cNvPicPr>
            <a:picLocks noChangeAspect="1"/>
          </p:cNvPicPr>
          <p:nvPr/>
        </p:nvPicPr>
        <p:blipFill rotWithShape="1">
          <a:blip r:embed="rId2"/>
          <a:srcRect b="3818"/>
          <a:stretch/>
        </p:blipFill>
        <p:spPr>
          <a:xfrm>
            <a:off x="11553" y="1058700"/>
            <a:ext cx="9132447" cy="2906908"/>
          </a:xfrm>
          <a:prstGeom prst="rect">
            <a:avLst/>
          </a:prstGeom>
          <a:solidFill>
            <a:schemeClr val="tx2"/>
          </a:solidFill>
        </p:spPr>
      </p:pic>
    </p:spTree>
    <p:extLst>
      <p:ext uri="{BB962C8B-B14F-4D97-AF65-F5344CB8AC3E}">
        <p14:creationId xmlns:p14="http://schemas.microsoft.com/office/powerpoint/2010/main" val="11756794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 y="0"/>
            <a:ext cx="9076622" cy="39463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000" b="1" kern="0" dirty="0">
                <a:solidFill>
                  <a:schemeClr val="tx1"/>
                </a:solidFill>
              </a:rPr>
              <a:t>Treatment Landscape: </a:t>
            </a:r>
            <a:r>
              <a:rPr lang="en-US" sz="2000" b="1" kern="0" dirty="0" err="1">
                <a:solidFill>
                  <a:schemeClr val="tx1"/>
                </a:solidFill>
              </a:rPr>
              <a:t>DLBCL</a:t>
            </a:r>
            <a:r>
              <a:rPr lang="en-US" sz="2000" b="1" kern="0" dirty="0">
                <a:solidFill>
                  <a:schemeClr val="tx1"/>
                </a:solidFill>
              </a:rPr>
              <a:t>—The Relapsed/Refractory Setting</a:t>
            </a:r>
          </a:p>
        </p:txBody>
      </p:sp>
      <p:sp>
        <p:nvSpPr>
          <p:cNvPr id="3" name="Text Placeholder 3"/>
          <p:cNvSpPr txBox="1">
            <a:spLocks/>
          </p:cNvSpPr>
          <p:nvPr/>
        </p:nvSpPr>
        <p:spPr>
          <a:xfrm>
            <a:off x="-98336" y="3928753"/>
            <a:ext cx="9174960" cy="428919"/>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800" kern="0" dirty="0"/>
              <a:t>R-CHP-</a:t>
            </a:r>
            <a:r>
              <a:rPr lang="en-US" sz="800" kern="0" dirty="0" err="1"/>
              <a:t>Pola</a:t>
            </a:r>
            <a:r>
              <a:rPr lang="en-US" sz="800" kern="0" dirty="0"/>
              <a:t> is FDA-approved for </a:t>
            </a:r>
            <a:r>
              <a:rPr lang="en-US" sz="800" kern="0" dirty="0" err="1"/>
              <a:t>DLBCL</a:t>
            </a:r>
            <a:r>
              <a:rPr lang="en-US" sz="800" kern="0" dirty="0"/>
              <a:t> (not otherwise specified [NOS]) or high-grade B-cell lymphoma (</a:t>
            </a:r>
            <a:r>
              <a:rPr lang="en-US" sz="800" kern="0" dirty="0" err="1"/>
              <a:t>HGBL</a:t>
            </a:r>
            <a:r>
              <a:rPr lang="en-US" sz="800" kern="0" dirty="0"/>
              <a:t>). </a:t>
            </a:r>
          </a:p>
          <a:p>
            <a:pPr marL="0" indent="0">
              <a:buNone/>
            </a:pPr>
            <a:r>
              <a:rPr lang="en-US" sz="800" kern="0" dirty="0" err="1"/>
              <a:t>allo</a:t>
            </a:r>
            <a:r>
              <a:rPr lang="en-US" sz="800" kern="0" dirty="0"/>
              <a:t> = allogeneic; </a:t>
            </a:r>
            <a:r>
              <a:rPr lang="en-US" sz="800" kern="0" dirty="0" err="1"/>
              <a:t>ASCT</a:t>
            </a:r>
            <a:r>
              <a:rPr lang="en-US" sz="800" kern="0" dirty="0"/>
              <a:t> = autologous stem cell transplant; auto = autologous; R-CHP-</a:t>
            </a:r>
            <a:r>
              <a:rPr lang="en-US" sz="800" kern="0" dirty="0" err="1"/>
              <a:t>Pola</a:t>
            </a:r>
            <a:r>
              <a:rPr lang="en-US" sz="800" kern="0" dirty="0"/>
              <a:t> = rituximab, cyclophosphamide, doxorubicin, and prednisone plus </a:t>
            </a:r>
            <a:r>
              <a:rPr lang="en-US" sz="800" kern="0" dirty="0" err="1"/>
              <a:t>polatuzumab</a:t>
            </a:r>
            <a:r>
              <a:rPr lang="en-US" sz="800" kern="0" dirty="0"/>
              <a:t> </a:t>
            </a:r>
            <a:r>
              <a:rPr lang="en-US" sz="800" kern="0" dirty="0" err="1"/>
              <a:t>vedotin</a:t>
            </a:r>
            <a:r>
              <a:rPr lang="en-US" sz="800" kern="0" dirty="0"/>
              <a:t>. Ref = refractory; </a:t>
            </a:r>
            <a:r>
              <a:rPr lang="en-US" sz="800" kern="0" dirty="0" err="1"/>
              <a:t>Rel</a:t>
            </a:r>
            <a:r>
              <a:rPr lang="en-US" sz="800" kern="0" dirty="0"/>
              <a:t> = Relapsed; </a:t>
            </a:r>
            <a:r>
              <a:rPr lang="en-US" sz="800" kern="0" dirty="0" err="1"/>
              <a:t>Tafa</a:t>
            </a:r>
            <a:r>
              <a:rPr lang="en-US" sz="800" kern="0" dirty="0"/>
              <a:t>-Len = </a:t>
            </a:r>
            <a:r>
              <a:rPr lang="en-US" sz="800" kern="0" dirty="0" err="1"/>
              <a:t>Tafasitamab</a:t>
            </a:r>
            <a:r>
              <a:rPr lang="en-US" sz="800" kern="0" dirty="0"/>
              <a:t> plus lenalidomide; BR-</a:t>
            </a:r>
            <a:r>
              <a:rPr lang="en-US" sz="800" kern="0" dirty="0" err="1"/>
              <a:t>Pola</a:t>
            </a:r>
            <a:r>
              <a:rPr lang="en-US" sz="800" kern="0" dirty="0"/>
              <a:t> = </a:t>
            </a:r>
            <a:r>
              <a:rPr lang="en-US" sz="800" kern="0" dirty="0" err="1"/>
              <a:t>Polatuzumab</a:t>
            </a:r>
            <a:r>
              <a:rPr lang="en-US" sz="800" kern="0" dirty="0"/>
              <a:t> </a:t>
            </a:r>
            <a:r>
              <a:rPr lang="en-US" sz="800" kern="0" dirty="0" err="1"/>
              <a:t>vedotin</a:t>
            </a:r>
            <a:r>
              <a:rPr lang="en-US" sz="800" kern="0" dirty="0"/>
              <a:t>, </a:t>
            </a:r>
            <a:r>
              <a:rPr lang="en-US" sz="800" kern="0" dirty="0" err="1"/>
              <a:t>bendamustine</a:t>
            </a:r>
            <a:r>
              <a:rPr lang="en-US" sz="800" kern="0" dirty="0"/>
              <a:t> and rituximab; </a:t>
            </a:r>
            <a:r>
              <a:rPr lang="en-US" sz="800" kern="0" dirty="0" err="1"/>
              <a:t>Lonca</a:t>
            </a:r>
            <a:r>
              <a:rPr lang="en-US" sz="800" kern="0" dirty="0"/>
              <a:t> = </a:t>
            </a:r>
            <a:r>
              <a:rPr lang="en-US" sz="800" kern="0" dirty="0" err="1"/>
              <a:t>Loncastuximab</a:t>
            </a:r>
            <a:r>
              <a:rPr lang="en-US" sz="800" kern="0" dirty="0"/>
              <a:t> </a:t>
            </a:r>
            <a:r>
              <a:rPr lang="en-US" sz="800" kern="0" dirty="0" err="1"/>
              <a:t>tesirine</a:t>
            </a:r>
            <a:r>
              <a:rPr lang="en-US" sz="800" kern="0" dirty="0"/>
              <a:t>; </a:t>
            </a:r>
          </a:p>
        </p:txBody>
      </p:sp>
      <p:pic>
        <p:nvPicPr>
          <p:cNvPr id="4" name="Picture 3"/>
          <p:cNvPicPr>
            <a:picLocks noChangeAspect="1"/>
          </p:cNvPicPr>
          <p:nvPr/>
        </p:nvPicPr>
        <p:blipFill>
          <a:blip r:embed="rId2"/>
          <a:stretch>
            <a:fillRect/>
          </a:stretch>
        </p:blipFill>
        <p:spPr>
          <a:xfrm>
            <a:off x="-98336" y="394636"/>
            <a:ext cx="9242335" cy="3534117"/>
          </a:xfrm>
          <a:prstGeom prst="rect">
            <a:avLst/>
          </a:prstGeom>
          <a:solidFill>
            <a:schemeClr val="tx1"/>
          </a:solidFill>
        </p:spPr>
      </p:pic>
    </p:spTree>
    <p:extLst>
      <p:ext uri="{BB962C8B-B14F-4D97-AF65-F5344CB8AC3E}">
        <p14:creationId xmlns:p14="http://schemas.microsoft.com/office/powerpoint/2010/main" val="2739953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3A5B-32E8-1640-DD8F-7A4546739D0C}"/>
              </a:ext>
            </a:extLst>
          </p:cNvPr>
          <p:cNvSpPr txBox="1">
            <a:spLocks/>
          </p:cNvSpPr>
          <p:nvPr/>
        </p:nvSpPr>
        <p:spPr>
          <a:xfrm>
            <a:off x="2" y="220500"/>
            <a:ext cx="9076622" cy="665024"/>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000" b="1" kern="0" dirty="0" err="1">
                <a:solidFill>
                  <a:schemeClr val="tx1"/>
                </a:solidFill>
              </a:rPr>
              <a:t>Epcoritamab</a:t>
            </a:r>
            <a:r>
              <a:rPr lang="en-US" sz="2000" b="1" kern="0" dirty="0">
                <a:solidFill>
                  <a:schemeClr val="tx1"/>
                </a:solidFill>
              </a:rPr>
              <a:t> in R/R </a:t>
            </a:r>
            <a:r>
              <a:rPr lang="en-US" sz="2000" b="1" kern="0" dirty="0" err="1">
                <a:solidFill>
                  <a:schemeClr val="tx1"/>
                </a:solidFill>
              </a:rPr>
              <a:t>LBCL</a:t>
            </a:r>
            <a:r>
              <a:rPr lang="en-US" sz="2000" b="1" kern="0" dirty="0">
                <a:solidFill>
                  <a:schemeClr val="tx1"/>
                </a:solidFill>
              </a:rPr>
              <a:t>: </a:t>
            </a:r>
            <a:r>
              <a:rPr lang="en-US" sz="2000" b="1" kern="0" dirty="0" err="1">
                <a:solidFill>
                  <a:schemeClr val="tx1"/>
                </a:solidFill>
              </a:rPr>
              <a:t>EPCORE</a:t>
            </a:r>
            <a:r>
              <a:rPr lang="en-US" sz="2000" b="1" kern="0" dirty="0">
                <a:solidFill>
                  <a:schemeClr val="tx1"/>
                </a:solidFill>
              </a:rPr>
              <a:t> NHL-1 </a:t>
            </a:r>
            <a:r>
              <a:rPr lang="en-US" sz="2000" b="1" kern="0" dirty="0" err="1">
                <a:solidFill>
                  <a:schemeClr val="tx1"/>
                </a:solidFill>
              </a:rPr>
              <a:t>LBCL</a:t>
            </a:r>
            <a:r>
              <a:rPr lang="en-US" sz="2000" b="1" kern="0" dirty="0">
                <a:solidFill>
                  <a:schemeClr val="tx1"/>
                </a:solidFill>
              </a:rPr>
              <a:t> Expansion Cohort</a:t>
            </a:r>
            <a:br>
              <a:rPr lang="en-US" sz="2000" b="1" kern="0" dirty="0">
                <a:solidFill>
                  <a:schemeClr val="tx1"/>
                </a:solidFill>
              </a:rPr>
            </a:br>
            <a:r>
              <a:rPr lang="en-US" sz="1400" b="1" kern="0" dirty="0">
                <a:solidFill>
                  <a:schemeClr val="tx1"/>
                </a:solidFill>
              </a:rPr>
              <a:t>Step-up dosing protocol</a:t>
            </a:r>
            <a:endParaRPr lang="en-US" sz="2000" b="1" kern="0" dirty="0">
              <a:solidFill>
                <a:schemeClr val="tx1"/>
              </a:solidFill>
            </a:endParaRPr>
          </a:p>
        </p:txBody>
      </p:sp>
      <p:sp>
        <p:nvSpPr>
          <p:cNvPr id="3" name="Text Placeholder 5"/>
          <p:cNvSpPr txBox="1">
            <a:spLocks/>
          </p:cNvSpPr>
          <p:nvPr/>
        </p:nvSpPr>
        <p:spPr>
          <a:xfrm>
            <a:off x="-70328" y="4070337"/>
            <a:ext cx="8509351" cy="382155"/>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800" kern="0" dirty="0" err="1"/>
              <a:t>ICANS</a:t>
            </a:r>
            <a:r>
              <a:rPr lang="en-US" sz="800" kern="0" dirty="0"/>
              <a:t> = Immune effector cell-associated neurotoxicity syndrome.</a:t>
            </a:r>
          </a:p>
          <a:p>
            <a:pPr marL="0" indent="0">
              <a:buNone/>
            </a:pPr>
            <a:r>
              <a:rPr lang="en-US" sz="800" kern="0" dirty="0">
                <a:ea typeface="ＭＳ Ｐゴシック" pitchFamily="34" charset="-128"/>
                <a:cs typeface="Calibri" panose="020F0502020204030204" pitchFamily="34" charset="0"/>
              </a:rPr>
              <a:t>Thieblemont C, et al. </a:t>
            </a:r>
            <a:r>
              <a:rPr lang="en-US" sz="800" i="1" kern="0" dirty="0">
                <a:ea typeface="ＭＳ Ｐゴシック" pitchFamily="34" charset="-128"/>
                <a:cs typeface="Calibri" panose="020F0502020204030204" pitchFamily="34" charset="0"/>
              </a:rPr>
              <a:t>J </a:t>
            </a:r>
            <a:r>
              <a:rPr lang="en-US" sz="800" i="1" kern="0" dirty="0" err="1">
                <a:ea typeface="ＭＳ Ｐゴシック" pitchFamily="34" charset="-128"/>
                <a:cs typeface="Calibri" panose="020F0502020204030204" pitchFamily="34" charset="0"/>
              </a:rPr>
              <a:t>Clin</a:t>
            </a:r>
            <a:r>
              <a:rPr lang="en-US" sz="800" i="1" kern="0" dirty="0">
                <a:ea typeface="ＭＳ Ｐゴシック" pitchFamily="34" charset="-128"/>
                <a:cs typeface="Calibri" panose="020F0502020204030204" pitchFamily="34" charset="0"/>
              </a:rPr>
              <a:t> </a:t>
            </a:r>
            <a:r>
              <a:rPr lang="en-US" sz="800" i="1" kern="0" dirty="0" err="1">
                <a:ea typeface="ＭＳ Ｐゴシック" pitchFamily="34" charset="-128"/>
                <a:cs typeface="Calibri" panose="020F0502020204030204" pitchFamily="34" charset="0"/>
              </a:rPr>
              <a:t>Oncol</a:t>
            </a:r>
            <a:r>
              <a:rPr lang="en-US" sz="800" i="1" kern="0" dirty="0">
                <a:ea typeface="ＭＳ Ｐゴシック" pitchFamily="34" charset="-128"/>
                <a:cs typeface="Calibri" panose="020F0502020204030204" pitchFamily="34" charset="0"/>
              </a:rPr>
              <a:t>. </a:t>
            </a:r>
            <a:r>
              <a:rPr lang="en-US" sz="800" kern="0" dirty="0">
                <a:ea typeface="ＭＳ Ｐゴシック" pitchFamily="34" charset="-128"/>
                <a:cs typeface="Calibri" panose="020F0502020204030204" pitchFamily="34" charset="0"/>
              </a:rPr>
              <a:t>2022;41:2238-2247.</a:t>
            </a:r>
            <a:endParaRPr lang="en-US" sz="800" kern="0" dirty="0"/>
          </a:p>
        </p:txBody>
      </p:sp>
      <p:pic>
        <p:nvPicPr>
          <p:cNvPr id="4" name="Picture 3"/>
          <p:cNvPicPr>
            <a:picLocks noChangeAspect="1"/>
          </p:cNvPicPr>
          <p:nvPr/>
        </p:nvPicPr>
        <p:blipFill>
          <a:blip r:embed="rId2"/>
          <a:stretch>
            <a:fillRect/>
          </a:stretch>
        </p:blipFill>
        <p:spPr>
          <a:xfrm>
            <a:off x="-70328" y="817170"/>
            <a:ext cx="9214328" cy="3253167"/>
          </a:xfrm>
          <a:prstGeom prst="rect">
            <a:avLst/>
          </a:prstGeom>
          <a:solidFill>
            <a:schemeClr val="tx1"/>
          </a:solidFill>
        </p:spPr>
      </p:pic>
      <p:sp>
        <p:nvSpPr>
          <p:cNvPr id="5" name="TextBox 4">
            <a:extLst>
              <a:ext uri="{FF2B5EF4-FFF2-40B4-BE49-F238E27FC236}">
                <a16:creationId xmlns:a16="http://schemas.microsoft.com/office/drawing/2014/main" id="{6B855749-82E9-C824-7A46-913BAAA99FB3}"/>
              </a:ext>
            </a:extLst>
          </p:cNvPr>
          <p:cNvSpPr txBox="1"/>
          <p:nvPr/>
        </p:nvSpPr>
        <p:spPr>
          <a:xfrm>
            <a:off x="-197127" y="3553916"/>
            <a:ext cx="4569913" cy="584775"/>
          </a:xfrm>
          <a:prstGeom prst="rect">
            <a:avLst/>
          </a:prstGeom>
          <a:noFill/>
        </p:spPr>
        <p:txBody>
          <a:bodyPr wrap="square" lIns="91440" tIns="45720" rIns="91440" bIns="45720" rtlCol="0" anchor="b">
            <a:spAutoFit/>
          </a:bodyPr>
          <a:lstStyle/>
          <a:p>
            <a:pPr algn="ctr" defTabSz="914446">
              <a:defRPr/>
            </a:pPr>
            <a:r>
              <a:rPr lang="en-US" sz="1600" b="1" i="1" dirty="0">
                <a:solidFill>
                  <a:srgbClr val="F79646"/>
                </a:solidFill>
                <a:latin typeface="Calibri"/>
                <a:ea typeface="ＭＳ Ｐゴシック" pitchFamily="34" charset="-128"/>
                <a:cs typeface="Arial" panose="020B0604020202020204" pitchFamily="34" charset="0"/>
              </a:rPr>
              <a:t>Received FDA approval on May 19, 2023, for R/R DLBCL after 2 prior therapy lines</a:t>
            </a:r>
          </a:p>
        </p:txBody>
      </p:sp>
    </p:spTree>
    <p:extLst>
      <p:ext uri="{BB962C8B-B14F-4D97-AF65-F5344CB8AC3E}">
        <p14:creationId xmlns:p14="http://schemas.microsoft.com/office/powerpoint/2010/main" val="8253992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A0C8-4310-616D-3500-91D119450F69}"/>
              </a:ext>
            </a:extLst>
          </p:cNvPr>
          <p:cNvSpPr txBox="1">
            <a:spLocks/>
          </p:cNvSpPr>
          <p:nvPr/>
        </p:nvSpPr>
        <p:spPr>
          <a:xfrm>
            <a:off x="0" y="0"/>
            <a:ext cx="9143998" cy="838200"/>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err="1">
                <a:solidFill>
                  <a:schemeClr val="tx1"/>
                </a:solidFill>
              </a:rPr>
              <a:t>Glofitamab</a:t>
            </a:r>
            <a:r>
              <a:rPr lang="en-US" sz="2400" b="1" kern="0" dirty="0">
                <a:solidFill>
                  <a:schemeClr val="tx1"/>
                </a:solidFill>
              </a:rPr>
              <a:t> Monotherapy at </a:t>
            </a:r>
            <a:r>
              <a:rPr lang="en-US" sz="2400" b="1" kern="0" dirty="0" err="1">
                <a:solidFill>
                  <a:schemeClr val="tx1"/>
                </a:solidFill>
              </a:rPr>
              <a:t>RP2D</a:t>
            </a:r>
            <a:r>
              <a:rPr lang="en-US" sz="2400" b="1" kern="0" dirty="0">
                <a:solidFill>
                  <a:schemeClr val="tx1"/>
                </a:solidFill>
              </a:rPr>
              <a:t> </a:t>
            </a:r>
            <a:br>
              <a:rPr lang="en-US" sz="2400" b="1" kern="0" dirty="0">
                <a:solidFill>
                  <a:schemeClr val="tx1"/>
                </a:solidFill>
              </a:rPr>
            </a:br>
            <a:r>
              <a:rPr lang="en-US" sz="2400" b="1" kern="0" dirty="0">
                <a:solidFill>
                  <a:schemeClr val="tx1"/>
                </a:solidFill>
              </a:rPr>
              <a:t>Induces Durable Complete Responses</a:t>
            </a:r>
          </a:p>
        </p:txBody>
      </p:sp>
      <p:sp>
        <p:nvSpPr>
          <p:cNvPr id="3" name="Text Placeholder 229"/>
          <p:cNvSpPr txBox="1">
            <a:spLocks/>
          </p:cNvSpPr>
          <p:nvPr/>
        </p:nvSpPr>
        <p:spPr>
          <a:xfrm>
            <a:off x="82619" y="3960729"/>
            <a:ext cx="9061379" cy="588017"/>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800" kern="0" dirty="0"/>
              <a:t>Clinical cutoff date: March 14, 2022. *Time from the initial occurrence of a CR until </a:t>
            </a:r>
            <a:r>
              <a:rPr lang="en-US" sz="800" kern="0" dirty="0" err="1"/>
              <a:t>PD</a:t>
            </a:r>
            <a:r>
              <a:rPr lang="en-US" sz="800" kern="0" dirty="0"/>
              <a:t> or death due to any cause, whichever occurs first. </a:t>
            </a:r>
          </a:p>
          <a:p>
            <a:pPr marL="0" indent="0">
              <a:buNone/>
            </a:pPr>
            <a:r>
              <a:rPr lang="en-US" sz="800" kern="0" dirty="0" err="1"/>
              <a:t>RP2D</a:t>
            </a:r>
            <a:r>
              <a:rPr lang="en-US" sz="800" kern="0" dirty="0"/>
              <a:t> = recommended phase II </a:t>
            </a:r>
            <a:r>
              <a:rPr lang="en-US" sz="800" kern="0" dirty="0" err="1"/>
              <a:t>doseCCOD</a:t>
            </a:r>
            <a:r>
              <a:rPr lang="en-US" sz="800" kern="0" dirty="0"/>
              <a:t> = clinical cutoff date; CI = confidence interval; CRS = cytokine release syndrome; </a:t>
            </a:r>
            <a:r>
              <a:rPr lang="en-US" sz="800" kern="0" dirty="0" err="1"/>
              <a:t>DoCR</a:t>
            </a:r>
            <a:r>
              <a:rPr lang="en-US" sz="800" kern="0" dirty="0"/>
              <a:t> = duration of complete response; IRC = independent review committee; </a:t>
            </a:r>
            <a:r>
              <a:rPr lang="en-US" sz="800" kern="0" dirty="0" err="1"/>
              <a:t>PD</a:t>
            </a:r>
            <a:r>
              <a:rPr lang="en-US" sz="800" kern="0" dirty="0"/>
              <a:t> = progressive disease.</a:t>
            </a:r>
          </a:p>
          <a:p>
            <a:pPr marL="0" indent="0">
              <a:buNone/>
            </a:pPr>
            <a:r>
              <a:rPr lang="en-US" sz="800" kern="0" dirty="0"/>
              <a:t>Dickinson M, et al. American Society of Clinical Oncology (</a:t>
            </a:r>
            <a:r>
              <a:rPr lang="en-US" sz="800" kern="0" dirty="0" err="1"/>
              <a:t>ASCO</a:t>
            </a:r>
            <a:r>
              <a:rPr lang="en-US" sz="800" kern="0" dirty="0"/>
              <a:t>) 2022; Abstract 7500. </a:t>
            </a:r>
            <a:r>
              <a:rPr lang="da-DK" sz="800" kern="0" dirty="0"/>
              <a:t>Dickinson M, et al. </a:t>
            </a:r>
            <a:r>
              <a:rPr lang="da-DK" sz="800" i="1" kern="0" dirty="0"/>
              <a:t>N Engl J Med</a:t>
            </a:r>
            <a:r>
              <a:rPr lang="da-DK" sz="800" kern="0" dirty="0"/>
              <a:t>. 2022;387:2220-2231.</a:t>
            </a:r>
            <a:endParaRPr lang="en-US" sz="800" kern="0" dirty="0"/>
          </a:p>
        </p:txBody>
      </p:sp>
      <p:pic>
        <p:nvPicPr>
          <p:cNvPr id="4" name="Picture 3"/>
          <p:cNvPicPr>
            <a:picLocks noChangeAspect="1"/>
          </p:cNvPicPr>
          <p:nvPr/>
        </p:nvPicPr>
        <p:blipFill>
          <a:blip r:embed="rId2"/>
          <a:stretch>
            <a:fillRect/>
          </a:stretch>
        </p:blipFill>
        <p:spPr>
          <a:xfrm>
            <a:off x="-38500" y="838200"/>
            <a:ext cx="9144000" cy="3122529"/>
          </a:xfrm>
          <a:prstGeom prst="rect">
            <a:avLst/>
          </a:prstGeom>
          <a:solidFill>
            <a:schemeClr val="tx1"/>
          </a:solidFill>
        </p:spPr>
      </p:pic>
      <p:sp>
        <p:nvSpPr>
          <p:cNvPr id="5" name="TextBox 4">
            <a:extLst>
              <a:ext uri="{FF2B5EF4-FFF2-40B4-BE49-F238E27FC236}">
                <a16:creationId xmlns:a16="http://schemas.microsoft.com/office/drawing/2014/main" id="{5D80B7EC-B063-13B5-31AE-5C860B7AD304}"/>
              </a:ext>
            </a:extLst>
          </p:cNvPr>
          <p:cNvSpPr txBox="1"/>
          <p:nvPr/>
        </p:nvSpPr>
        <p:spPr>
          <a:xfrm>
            <a:off x="144911" y="3375954"/>
            <a:ext cx="4518529" cy="584775"/>
          </a:xfrm>
          <a:prstGeom prst="rect">
            <a:avLst/>
          </a:prstGeom>
          <a:noFill/>
        </p:spPr>
        <p:txBody>
          <a:bodyPr wrap="square" lIns="91440" tIns="45720" rIns="91440" bIns="45720" rtlCol="0" anchor="b">
            <a:spAutoFit/>
          </a:bodyPr>
          <a:lstStyle/>
          <a:p>
            <a:pPr algn="ctr" defTabSz="914446">
              <a:defRPr/>
            </a:pPr>
            <a:r>
              <a:rPr lang="en-US" sz="1600" b="1" i="1" dirty="0">
                <a:solidFill>
                  <a:srgbClr val="F79646"/>
                </a:solidFill>
                <a:latin typeface="Calibri"/>
                <a:ea typeface="ＭＳ Ｐゴシック" pitchFamily="34" charset="-128"/>
                <a:cs typeface="Arial" panose="020B0604020202020204" pitchFamily="34" charset="0"/>
              </a:rPr>
              <a:t>Received FDA approval on June 15, 2023, for R/R DLBCL after 2 prior therapy lines</a:t>
            </a:r>
          </a:p>
        </p:txBody>
      </p:sp>
    </p:spTree>
    <p:extLst>
      <p:ext uri="{BB962C8B-B14F-4D97-AF65-F5344CB8AC3E}">
        <p14:creationId xmlns:p14="http://schemas.microsoft.com/office/powerpoint/2010/main" val="5530050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53D7-6C2D-D2C2-4F3B-7F07D965145C}"/>
              </a:ext>
            </a:extLst>
          </p:cNvPr>
          <p:cNvSpPr txBox="1">
            <a:spLocks/>
          </p:cNvSpPr>
          <p:nvPr/>
        </p:nvSpPr>
        <p:spPr>
          <a:xfrm>
            <a:off x="1" y="220500"/>
            <a:ext cx="9143999" cy="424393"/>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000" b="1" kern="0" dirty="0" err="1">
                <a:solidFill>
                  <a:schemeClr val="tx1"/>
                </a:solidFill>
              </a:rPr>
              <a:t>Gloflitamab</a:t>
            </a:r>
            <a:r>
              <a:rPr lang="en-US" sz="2000" b="1" kern="0" dirty="0">
                <a:solidFill>
                  <a:schemeClr val="tx1"/>
                </a:solidFill>
              </a:rPr>
              <a:t>: Remission at 12-Month Post-</a:t>
            </a:r>
            <a:r>
              <a:rPr lang="en-US" sz="2000" b="1" kern="0" dirty="0" err="1">
                <a:solidFill>
                  <a:schemeClr val="tx1"/>
                </a:solidFill>
              </a:rPr>
              <a:t>EOT</a:t>
            </a:r>
            <a:r>
              <a:rPr lang="en-US" sz="2000" b="1" kern="0" dirty="0">
                <a:solidFill>
                  <a:schemeClr val="tx1"/>
                </a:solidFill>
              </a:rPr>
              <a:t> in Patients With CR at </a:t>
            </a:r>
            <a:r>
              <a:rPr lang="en-US" sz="2000" b="1" kern="0" dirty="0" err="1">
                <a:solidFill>
                  <a:schemeClr val="tx1"/>
                </a:solidFill>
              </a:rPr>
              <a:t>EOT</a:t>
            </a:r>
            <a:endParaRPr lang="en-US" sz="2000" b="1" kern="0" dirty="0">
              <a:solidFill>
                <a:schemeClr val="tx1"/>
              </a:solidFill>
            </a:endParaRPr>
          </a:p>
        </p:txBody>
      </p:sp>
      <p:sp>
        <p:nvSpPr>
          <p:cNvPr id="3" name="Text Placeholder 2"/>
          <p:cNvSpPr txBox="1">
            <a:spLocks/>
          </p:cNvSpPr>
          <p:nvPr/>
        </p:nvSpPr>
        <p:spPr>
          <a:xfrm>
            <a:off x="0" y="4202027"/>
            <a:ext cx="8571867" cy="256085"/>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800" kern="0" dirty="0"/>
              <a:t>Hutchings M, et al. Presented at ASH 2022. Abstract 441</a:t>
            </a:r>
          </a:p>
        </p:txBody>
      </p:sp>
      <p:pic>
        <p:nvPicPr>
          <p:cNvPr id="4" name="Picture 3"/>
          <p:cNvPicPr>
            <a:picLocks noChangeAspect="1"/>
          </p:cNvPicPr>
          <p:nvPr/>
        </p:nvPicPr>
        <p:blipFill>
          <a:blip r:embed="rId2"/>
          <a:stretch>
            <a:fillRect/>
          </a:stretch>
        </p:blipFill>
        <p:spPr>
          <a:xfrm>
            <a:off x="-38502" y="644894"/>
            <a:ext cx="9153626" cy="3557134"/>
          </a:xfrm>
          <a:prstGeom prst="rect">
            <a:avLst/>
          </a:prstGeom>
          <a:solidFill>
            <a:schemeClr val="tx1"/>
          </a:solidFill>
        </p:spPr>
      </p:pic>
    </p:spTree>
    <p:extLst>
      <p:ext uri="{BB962C8B-B14F-4D97-AF65-F5344CB8AC3E}">
        <p14:creationId xmlns:p14="http://schemas.microsoft.com/office/powerpoint/2010/main" val="14899023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37481-3293-8E46-9CEE-547465A35812}"/>
              </a:ext>
            </a:extLst>
          </p:cNvPr>
          <p:cNvSpPr txBox="1">
            <a:spLocks/>
          </p:cNvSpPr>
          <p:nvPr/>
        </p:nvSpPr>
        <p:spPr>
          <a:xfrm>
            <a:off x="-17319" y="93500"/>
            <a:ext cx="9161319" cy="445515"/>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err="1">
                <a:solidFill>
                  <a:schemeClr val="tx1"/>
                </a:solidFill>
              </a:rPr>
              <a:t>Glofitamab</a:t>
            </a:r>
            <a:r>
              <a:rPr lang="en-US" sz="2400" b="1" kern="0" dirty="0">
                <a:solidFill>
                  <a:schemeClr val="tx1"/>
                </a:solidFill>
              </a:rPr>
              <a:t> Update (Predictors of response)</a:t>
            </a:r>
          </a:p>
        </p:txBody>
      </p:sp>
      <p:sp>
        <p:nvSpPr>
          <p:cNvPr id="3" name="Text Placeholder 6"/>
          <p:cNvSpPr txBox="1">
            <a:spLocks/>
          </p:cNvSpPr>
          <p:nvPr/>
        </p:nvSpPr>
        <p:spPr>
          <a:xfrm>
            <a:off x="-17319" y="4029205"/>
            <a:ext cx="8588104" cy="354039"/>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800" kern="0" dirty="0"/>
              <a:t>CAR = chimeric antigen receptor; </a:t>
            </a:r>
            <a:r>
              <a:rPr lang="en-US" sz="800" kern="0" dirty="0" err="1"/>
              <a:t>TMTV</a:t>
            </a:r>
            <a:r>
              <a:rPr lang="en-US" sz="800" kern="0" dirty="0"/>
              <a:t> = total metabolic tumor volume.</a:t>
            </a:r>
          </a:p>
          <a:p>
            <a:pPr marL="0" indent="0">
              <a:buNone/>
            </a:pPr>
            <a:r>
              <a:rPr lang="en-US" sz="800" kern="0" dirty="0"/>
              <a:t>Hutchings M, et al. American Society of Hematology  (ASH) 2023; Abstract 433 (https://ash.confex.com/ash/2023/webprogram/Paper173951.html). Accessed 1/5/2024.</a:t>
            </a:r>
          </a:p>
        </p:txBody>
      </p:sp>
      <p:sp>
        <p:nvSpPr>
          <p:cNvPr id="4" name="Content Placeholder 2"/>
          <p:cNvSpPr txBox="1">
            <a:spLocks/>
          </p:cNvSpPr>
          <p:nvPr/>
        </p:nvSpPr>
        <p:spPr>
          <a:xfrm>
            <a:off x="1" y="539015"/>
            <a:ext cx="5009569" cy="3490190"/>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600" kern="0" dirty="0"/>
              <a:t>Updated data from this pivotal phase 2 study of fixed-duration </a:t>
            </a:r>
            <a:r>
              <a:rPr lang="en-US" sz="1600" kern="0" dirty="0" err="1"/>
              <a:t>glofitamab</a:t>
            </a:r>
            <a:r>
              <a:rPr lang="en-US" sz="1600" kern="0" dirty="0"/>
              <a:t> monotherapy (</a:t>
            </a:r>
            <a:r>
              <a:rPr lang="en-US" sz="1600" kern="0" dirty="0" err="1"/>
              <a:t>NCT03075696</a:t>
            </a:r>
            <a:r>
              <a:rPr lang="en-US" sz="1600" kern="0" dirty="0"/>
              <a:t>)</a:t>
            </a:r>
          </a:p>
          <a:p>
            <a:r>
              <a:rPr lang="en-US" sz="1600" kern="0" dirty="0"/>
              <a:t>In patients who had received prior CAR T-cell therapy (n = 52), complete response rates were 37%, which were similar to the complete response rate in the overall population (40%)</a:t>
            </a:r>
          </a:p>
          <a:p>
            <a:r>
              <a:rPr lang="en-US" sz="1600" kern="0" dirty="0"/>
              <a:t>Median duration of complete response: 22.0 months in patients who had received prior CAR    T-cell therapy and 26.9 months in the overall population</a:t>
            </a:r>
          </a:p>
          <a:p>
            <a:r>
              <a:rPr lang="en-US" sz="1600" kern="0" dirty="0"/>
              <a:t>Baseline </a:t>
            </a:r>
            <a:r>
              <a:rPr lang="en-US" sz="1600" kern="0" dirty="0" err="1"/>
              <a:t>TMTV</a:t>
            </a:r>
            <a:r>
              <a:rPr lang="en-US" sz="1600" kern="0" dirty="0"/>
              <a:t> was predictive of progression-free survival</a:t>
            </a:r>
          </a:p>
          <a:p>
            <a:endParaRPr lang="en-US" sz="1600" kern="0" dirty="0"/>
          </a:p>
        </p:txBody>
      </p:sp>
      <p:pic>
        <p:nvPicPr>
          <p:cNvPr id="5" name="Picture 4"/>
          <p:cNvPicPr>
            <a:picLocks noChangeAspect="1"/>
          </p:cNvPicPr>
          <p:nvPr/>
        </p:nvPicPr>
        <p:blipFill>
          <a:blip r:embed="rId2"/>
          <a:stretch>
            <a:fillRect/>
          </a:stretch>
        </p:blipFill>
        <p:spPr>
          <a:xfrm>
            <a:off x="5009570" y="625643"/>
            <a:ext cx="4134430" cy="3490190"/>
          </a:xfrm>
          <a:prstGeom prst="rect">
            <a:avLst/>
          </a:prstGeom>
          <a:solidFill>
            <a:schemeClr val="tx1"/>
          </a:solidFill>
        </p:spPr>
      </p:pic>
    </p:spTree>
    <p:extLst>
      <p:ext uri="{BB962C8B-B14F-4D97-AF65-F5344CB8AC3E}">
        <p14:creationId xmlns:p14="http://schemas.microsoft.com/office/powerpoint/2010/main" val="2379115736"/>
      </p:ext>
    </p:extLst>
  </p:cSld>
  <p:clrMapOvr>
    <a:masterClrMapping/>
  </p:clrMapOvr>
</p:sld>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2.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EC0C9A-B742-4687-A9CB-8B149E7DD7A8}">
  <ds:schemaRefs>
    <ds:schemaRef ds:uri="http://purl.org/dc/dcmitype/"/>
    <ds:schemaRef ds:uri="http://purl.org/dc/elements/1.1/"/>
    <ds:schemaRef ds:uri="bd2a530d-6ddd-4962-a7b9-5fc3be46eaed"/>
    <ds:schemaRef ds:uri="5d185315-3185-4f85-882e-9624ef9185a2"/>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6101</TotalTime>
  <Words>9334</Words>
  <Application>Microsoft Office PowerPoint</Application>
  <PresentationFormat>Custom</PresentationFormat>
  <Paragraphs>1058</Paragraphs>
  <Slides>152</Slides>
  <Notes>34</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152</vt:i4>
      </vt:variant>
    </vt:vector>
  </HeadingPairs>
  <TitlesOfParts>
    <vt:vector size="170" baseType="lpstr">
      <vt:lpstr>ＭＳ Ｐゴシック</vt:lpstr>
      <vt:lpstr>acumin-pro</vt:lpstr>
      <vt:lpstr>Arial</vt:lpstr>
      <vt:lpstr>Calibri</vt:lpstr>
      <vt:lpstr>Calibri Light</vt:lpstr>
      <vt:lpstr>Corporate A Medium</vt:lpstr>
      <vt:lpstr>Corporate S Demi</vt:lpstr>
      <vt:lpstr>Georgia</vt:lpstr>
      <vt:lpstr>Inter</vt:lpstr>
      <vt:lpstr>OpenSans</vt:lpstr>
      <vt:lpstr>StarSymbol</vt:lpstr>
      <vt:lpstr>TrebuchetMS</vt:lpstr>
      <vt:lpstr>ui-sans-serif</vt:lpstr>
      <vt:lpstr>Wingdings</vt:lpstr>
      <vt:lpstr>MLC2015_PPT_Slides</vt:lpstr>
      <vt:lpstr>Custom Design</vt:lpstr>
      <vt:lpstr>1_Office Theme</vt:lpstr>
      <vt:lpstr>Office Theme</vt:lpstr>
      <vt:lpstr>PowerPoint Presentation</vt:lpstr>
      <vt:lpstr>Navigating BTK inhibitors in CLL: Updates from ASH 2023</vt:lpstr>
      <vt:lpstr>Our case: Mr. Rock E. Topp </vt:lpstr>
      <vt:lpstr>Overview of CLL/SLL treatment</vt:lpstr>
      <vt:lpstr>Overview of BTK Inhibition </vt:lpstr>
      <vt:lpstr>BTK Inhibitors in CLL</vt:lpstr>
      <vt:lpstr>Non-covalent BTK inhibitors</vt:lpstr>
      <vt:lpstr>BRUIN study</vt:lpstr>
      <vt:lpstr>Patients who had received prior BTKi</vt:lpstr>
      <vt:lpstr>Efficacy of pirtobrutinib</vt:lpstr>
      <vt:lpstr>Progression free and overall survival: patients with prior BTKi</vt:lpstr>
      <vt:lpstr>Treatment related adverse events</vt:lpstr>
      <vt:lpstr>Progression free survival for BCL2i naïve and experienced patients</vt:lpstr>
      <vt:lpstr>Takeaways from BRUIN study</vt:lpstr>
      <vt:lpstr>Back to our case: Mr. Rock E. Topp </vt:lpstr>
      <vt:lpstr>Other updates from ASH23 on CLL/BTKi</vt:lpstr>
      <vt:lpstr>Questions?</vt:lpstr>
      <vt:lpstr>PowerPoint Presentation</vt:lpstr>
      <vt:lpstr>Follicular Lymphoma Current Practice and Future Opportunity</vt:lpstr>
      <vt:lpstr>Follicular Lymphoma</vt:lpstr>
      <vt:lpstr>PowerPoint Presentation</vt:lpstr>
      <vt:lpstr>Outcomes for Patients With FL</vt:lpstr>
      <vt:lpstr>Current Management of FL</vt:lpstr>
      <vt:lpstr>Frontline Therapy- Advanced Stage Disease</vt:lpstr>
      <vt:lpstr>Some Practical Aspects of FL Management</vt:lpstr>
      <vt:lpstr>Some Practical Aspects of FL Management</vt:lpstr>
      <vt:lpstr>Therapy For Relapsed Disease</vt:lpstr>
      <vt:lpstr>Therapy for Relapsed Disease</vt:lpstr>
      <vt:lpstr>Treatment of Relapsed FL</vt:lpstr>
      <vt:lpstr>EZH2 AND Tazemetostat MOA</vt:lpstr>
      <vt:lpstr>Tazemetostat Lenalidomide and Rituximab SIMPLIFY-I</vt:lpstr>
      <vt:lpstr>Tazemetostat Lenalidomide and Rituximab</vt:lpstr>
      <vt:lpstr>Efficacy</vt:lpstr>
      <vt:lpstr>Zanibrutinib and Obinutuzumab</vt:lpstr>
      <vt:lpstr>Zanibrutinib and Obinutuzumab</vt:lpstr>
      <vt:lpstr>Zanibrutinib and Obinutuzumab</vt:lpstr>
      <vt:lpstr>Zanibrutinib and Obinutuzumab</vt:lpstr>
      <vt:lpstr>Conclusions </vt:lpstr>
      <vt:lpstr>Conclusions </vt:lpstr>
      <vt:lpstr>Conclusions </vt:lpstr>
      <vt:lpstr>PowerPoint Presentation</vt:lpstr>
      <vt:lpstr>Thank You! Questions?</vt:lpstr>
      <vt:lpstr>PowerPoint Presentation</vt:lpstr>
      <vt:lpstr>Updates in Myeloid Malignancy:  Acute Myeloid Leukemia</vt:lpstr>
      <vt:lpstr>Acute Myeloid Leukemia </vt:lpstr>
      <vt:lpstr>RATIFY</vt:lpstr>
      <vt:lpstr>AML – Intensive Therapy</vt:lpstr>
      <vt:lpstr>PowerPoint Presentation</vt:lpstr>
      <vt:lpstr>PowerPoint Presentation</vt:lpstr>
      <vt:lpstr>PowerPoint Presentation</vt:lpstr>
      <vt:lpstr>PowerPoint Presentation</vt:lpstr>
      <vt:lpstr>PowerPoint Presentation</vt:lpstr>
      <vt:lpstr>PowerPoint Presentation</vt:lpstr>
      <vt:lpstr>AML – Lower Intensity Therapy  </vt:lpstr>
      <vt:lpstr>AML – Lower Intensity Therapy  </vt:lpstr>
      <vt:lpstr>AML – Lower Intensity Therapy  </vt:lpstr>
      <vt:lpstr>AML – Lower Intensity Therapy  </vt:lpstr>
      <vt:lpstr>AML – Lower Intensity Therapy  </vt:lpstr>
      <vt:lpstr>AML – Lower Intensity Therapy (Triplet) </vt:lpstr>
      <vt:lpstr>PowerPoint Presentation</vt:lpstr>
      <vt:lpstr>AML – Lower Intensity Therapy  </vt:lpstr>
      <vt:lpstr>AML – Lower Intensity Therapy  </vt:lpstr>
      <vt:lpstr>AML – Lower Intensity Therapy  </vt:lpstr>
      <vt:lpstr>AML – Lower Intensity Therapy  </vt:lpstr>
      <vt:lpstr>Menin Inhibitors</vt:lpstr>
      <vt:lpstr>PowerPoint Presentation</vt:lpstr>
      <vt:lpstr>PowerPoint Presentation</vt:lpstr>
      <vt:lpstr>AML – Small Molecule Therapy  </vt:lpstr>
      <vt:lpstr>PowerPoint Presentation</vt:lpstr>
      <vt:lpstr>AML – Small Molecule Therapy  </vt:lpstr>
      <vt:lpstr>AML – Small Molecule Therapy  </vt:lpstr>
      <vt:lpstr>AML – Small Molecule Therapy  </vt:lpstr>
      <vt:lpstr>AML – Small Molecule Therapy  </vt:lpstr>
      <vt:lpstr>AML – Small Molecule Therapy  (Triplet)</vt:lpstr>
      <vt:lpstr>AML – Small Molecule Therapy  </vt:lpstr>
      <vt:lpstr>AML – Small Molecule Therapy  </vt:lpstr>
      <vt:lpstr>AML – Small Molecule Therapy  </vt:lpstr>
      <vt:lpstr>PowerPoint Presentation</vt:lpstr>
      <vt:lpstr>PowerPoint Presentation</vt:lpstr>
      <vt:lpstr>PowerPoint Presentation</vt:lpstr>
      <vt:lpstr>PowerPoint Presentation</vt:lpstr>
      <vt:lpstr>CD123</vt:lpstr>
      <vt:lpstr>Aza/Ven + Tagraxofusp</vt:lpstr>
      <vt:lpstr>PowerPoint Presentation</vt:lpstr>
      <vt:lpstr>PowerPoint Presentation</vt:lpstr>
      <vt:lpstr>Summary</vt:lpstr>
      <vt:lpstr>Thank You</vt:lpstr>
      <vt:lpstr>PowerPoint Presentation</vt:lpstr>
      <vt:lpstr>Bispecifics in DLBCL </vt:lpstr>
      <vt:lpstr>PowerPoint Presentation</vt:lpstr>
      <vt:lpstr>PowerPoint Presentation</vt:lpstr>
      <vt:lpstr>Anti-CD20 Therapies: Fundamental Part of NHL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Controversies in CAR-T Therapy</vt:lpstr>
      <vt:lpstr>Commercial CAR-T Indications and Cost</vt:lpstr>
      <vt:lpstr>Commercial CAR-T Indications and Cost</vt:lpstr>
      <vt:lpstr>Commercial CAR-T Indications and Cost</vt:lpstr>
      <vt:lpstr>Accessibility</vt:lpstr>
      <vt:lpstr>Hospital Reimbursement for CAR-T Under IPPS: Final FY 2024</vt:lpstr>
      <vt:lpstr>Equity</vt:lpstr>
      <vt:lpstr>Toxicity</vt:lpstr>
      <vt:lpstr>Efficacy</vt:lpstr>
      <vt:lpstr>PowerPoint Presentation</vt:lpstr>
      <vt:lpstr>Cost Effectiveness</vt:lpstr>
      <vt:lpstr>Competing Therapies</vt:lpstr>
      <vt:lpstr>Future Directions</vt:lpstr>
      <vt:lpstr>Summary</vt:lpstr>
      <vt:lpstr>PowerPoint Presentation</vt:lpstr>
      <vt:lpstr>Practice Changing Updates in Myeloma</vt:lpstr>
      <vt:lpstr>PowerPoint Presentation</vt:lpstr>
      <vt:lpstr>Therapeutic landscape in 2023</vt:lpstr>
      <vt:lpstr>Quads to the front line for all patients with transplant eligible MM</vt:lpstr>
      <vt:lpstr>Phase 2 GRIFFIN Trial</vt:lpstr>
      <vt:lpstr>GRIFFIN Final Analysis: Response Rates</vt:lpstr>
      <vt:lpstr>GRIFFIN Final Analysis: PFS and OS</vt:lpstr>
      <vt:lpstr>PowerPoint Presentation</vt:lpstr>
      <vt:lpstr>PowerPoint Presentation</vt:lpstr>
      <vt:lpstr>PERSEUS: PFS in Transplant-Eligible NDMM</vt:lpstr>
      <vt:lpstr>PERSEUS: Overall and Sustained MRD-Negativity Rates</vt:lpstr>
      <vt:lpstr>PERSEUS: Outcomes and Subgroup Analysis</vt:lpstr>
      <vt:lpstr>Phase 3 IsKia Trial: Study Design</vt:lpstr>
      <vt:lpstr>IsKia Trial: Post-Consolidation MRD Negativity</vt:lpstr>
      <vt:lpstr>IsKia Trial: MRD Negativity Post-Consolidation</vt:lpstr>
      <vt:lpstr>CAR-T cells in an earlier line setting </vt:lpstr>
      <vt:lpstr>Earlier use of CAR-T 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Therapeutic landscape in 2024</vt:lpstr>
      <vt:lpstr>Change in landscape</vt:lpstr>
      <vt:lpstr>Thank you!</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Ashley Greer</cp:lastModifiedBy>
  <cp:revision>173</cp:revision>
  <dcterms:modified xsi:type="dcterms:W3CDTF">2024-04-24T18:35:02Z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