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0" r:id="rId6"/>
    <p:sldMasterId id="2147483692" r:id="rId7"/>
    <p:sldMasterId id="2147483746" r:id="rId8"/>
    <p:sldMasterId id="2147483766" r:id="rId9"/>
    <p:sldMasterId id="2147483767" r:id="rId10"/>
    <p:sldMasterId id="2147483776" r:id="rId11"/>
    <p:sldMasterId id="2147483787" r:id="rId12"/>
    <p:sldMasterId id="2147483798" r:id="rId13"/>
    <p:sldMasterId id="2147483807" r:id="rId14"/>
    <p:sldMasterId id="2147483818" r:id="rId15"/>
    <p:sldMasterId id="2147483831" r:id="rId16"/>
  </p:sldMasterIdLst>
  <p:notesMasterIdLst>
    <p:notesMasterId r:id="rId165"/>
  </p:notesMasterIdLst>
  <p:handoutMasterIdLst>
    <p:handoutMasterId r:id="rId166"/>
  </p:handoutMasterIdLst>
  <p:sldIdLst>
    <p:sldId id="281" r:id="rId17"/>
    <p:sldId id="2134958656" r:id="rId18"/>
    <p:sldId id="2134958655" r:id="rId19"/>
    <p:sldId id="2134958654" r:id="rId20"/>
    <p:sldId id="2134958652" r:id="rId21"/>
    <p:sldId id="2134958646" r:id="rId22"/>
    <p:sldId id="2134958650" r:id="rId23"/>
    <p:sldId id="2134958649" r:id="rId24"/>
    <p:sldId id="2134958657" r:id="rId25"/>
    <p:sldId id="265" r:id="rId26"/>
    <p:sldId id="266" r:id="rId27"/>
    <p:sldId id="276" r:id="rId28"/>
    <p:sldId id="462" r:id="rId29"/>
    <p:sldId id="277" r:id="rId30"/>
    <p:sldId id="463" r:id="rId31"/>
    <p:sldId id="464" r:id="rId32"/>
    <p:sldId id="478" r:id="rId33"/>
    <p:sldId id="465" r:id="rId34"/>
    <p:sldId id="467" r:id="rId35"/>
    <p:sldId id="468" r:id="rId36"/>
    <p:sldId id="469" r:id="rId37"/>
    <p:sldId id="470" r:id="rId38"/>
    <p:sldId id="471" r:id="rId39"/>
    <p:sldId id="472" r:id="rId40"/>
    <p:sldId id="473" r:id="rId41"/>
    <p:sldId id="474" r:id="rId42"/>
    <p:sldId id="475" r:id="rId43"/>
    <p:sldId id="476" r:id="rId44"/>
    <p:sldId id="477" r:id="rId45"/>
    <p:sldId id="466" r:id="rId46"/>
    <p:sldId id="2134958658" r:id="rId47"/>
    <p:sldId id="2134958659" r:id="rId48"/>
    <p:sldId id="282" r:id="rId49"/>
    <p:sldId id="283" r:id="rId50"/>
    <p:sldId id="284" r:id="rId51"/>
    <p:sldId id="291" r:id="rId52"/>
    <p:sldId id="292" r:id="rId53"/>
    <p:sldId id="285" r:id="rId54"/>
    <p:sldId id="298" r:id="rId55"/>
    <p:sldId id="287" r:id="rId56"/>
    <p:sldId id="288" r:id="rId57"/>
    <p:sldId id="289" r:id="rId58"/>
    <p:sldId id="290" r:id="rId59"/>
    <p:sldId id="293" r:id="rId60"/>
    <p:sldId id="295" r:id="rId61"/>
    <p:sldId id="296" r:id="rId62"/>
    <p:sldId id="297" r:id="rId63"/>
    <p:sldId id="2134958660" r:id="rId64"/>
    <p:sldId id="2134958661" r:id="rId65"/>
    <p:sldId id="307" r:id="rId66"/>
    <p:sldId id="2134958662" r:id="rId67"/>
    <p:sldId id="2134958663" r:id="rId68"/>
    <p:sldId id="2134958664" r:id="rId69"/>
    <p:sldId id="270" r:id="rId70"/>
    <p:sldId id="286" r:id="rId71"/>
    <p:sldId id="2134958665" r:id="rId72"/>
    <p:sldId id="2134958666" r:id="rId73"/>
    <p:sldId id="301" r:id="rId74"/>
    <p:sldId id="300" r:id="rId75"/>
    <p:sldId id="303" r:id="rId76"/>
    <p:sldId id="304" r:id="rId77"/>
    <p:sldId id="302" r:id="rId78"/>
    <p:sldId id="305" r:id="rId79"/>
    <p:sldId id="306" r:id="rId80"/>
    <p:sldId id="308" r:id="rId81"/>
    <p:sldId id="2134958667" r:id="rId82"/>
    <p:sldId id="2134958668" r:id="rId83"/>
    <p:sldId id="2134958669" r:id="rId84"/>
    <p:sldId id="2134958670" r:id="rId85"/>
    <p:sldId id="2134958671" r:id="rId86"/>
    <p:sldId id="2134958672" r:id="rId87"/>
    <p:sldId id="311" r:id="rId88"/>
    <p:sldId id="310" r:id="rId89"/>
    <p:sldId id="2134958673" r:id="rId90"/>
    <p:sldId id="2134958674" r:id="rId91"/>
    <p:sldId id="2134958675" r:id="rId92"/>
    <p:sldId id="2134958676" r:id="rId93"/>
    <p:sldId id="2134958677" r:id="rId94"/>
    <p:sldId id="2134958678" r:id="rId95"/>
    <p:sldId id="2134958679" r:id="rId96"/>
    <p:sldId id="2134958680" r:id="rId97"/>
    <p:sldId id="2134958681" r:id="rId98"/>
    <p:sldId id="294" r:id="rId99"/>
    <p:sldId id="2134958682" r:id="rId100"/>
    <p:sldId id="2134958683" r:id="rId101"/>
    <p:sldId id="2134958684" r:id="rId102"/>
    <p:sldId id="2134958685" r:id="rId103"/>
    <p:sldId id="299" r:id="rId104"/>
    <p:sldId id="2134958686" r:id="rId105"/>
    <p:sldId id="312" r:id="rId106"/>
    <p:sldId id="2134958687" r:id="rId107"/>
    <p:sldId id="2134958688" r:id="rId108"/>
    <p:sldId id="309" r:id="rId109"/>
    <p:sldId id="313" r:id="rId110"/>
    <p:sldId id="314" r:id="rId111"/>
    <p:sldId id="2134958689" r:id="rId112"/>
    <p:sldId id="2134958690" r:id="rId113"/>
    <p:sldId id="2134958691" r:id="rId114"/>
    <p:sldId id="2134958692" r:id="rId115"/>
    <p:sldId id="2134958693" r:id="rId116"/>
    <p:sldId id="2134958694" r:id="rId117"/>
    <p:sldId id="2134958695" r:id="rId118"/>
    <p:sldId id="2134958696" r:id="rId119"/>
    <p:sldId id="2134958697" r:id="rId120"/>
    <p:sldId id="2134958698" r:id="rId121"/>
    <p:sldId id="2134958699" r:id="rId122"/>
    <p:sldId id="2134958700" r:id="rId123"/>
    <p:sldId id="2134958701" r:id="rId124"/>
    <p:sldId id="2134958702" r:id="rId125"/>
    <p:sldId id="2134958703" r:id="rId126"/>
    <p:sldId id="2134958704" r:id="rId127"/>
    <p:sldId id="2134958705" r:id="rId128"/>
    <p:sldId id="2134958706" r:id="rId129"/>
    <p:sldId id="2134958707" r:id="rId130"/>
    <p:sldId id="2134958708" r:id="rId131"/>
    <p:sldId id="2134958709" r:id="rId132"/>
    <p:sldId id="2134958710" r:id="rId133"/>
    <p:sldId id="2134958711" r:id="rId134"/>
    <p:sldId id="2134958712" r:id="rId135"/>
    <p:sldId id="2134958713" r:id="rId136"/>
    <p:sldId id="2134958714" r:id="rId137"/>
    <p:sldId id="2134958715" r:id="rId138"/>
    <p:sldId id="2134958716" r:id="rId139"/>
    <p:sldId id="2134958717" r:id="rId140"/>
    <p:sldId id="2134958718" r:id="rId141"/>
    <p:sldId id="2134958719" r:id="rId142"/>
    <p:sldId id="2134958720" r:id="rId143"/>
    <p:sldId id="2134958721" r:id="rId144"/>
    <p:sldId id="997" r:id="rId145"/>
    <p:sldId id="357" r:id="rId146"/>
    <p:sldId id="2146846463" r:id="rId147"/>
    <p:sldId id="2146846464" r:id="rId148"/>
    <p:sldId id="2147475219" r:id="rId149"/>
    <p:sldId id="2146846468" r:id="rId150"/>
    <p:sldId id="325" r:id="rId151"/>
    <p:sldId id="1076" r:id="rId152"/>
    <p:sldId id="329" r:id="rId153"/>
    <p:sldId id="1063" r:id="rId154"/>
    <p:sldId id="1067" r:id="rId155"/>
    <p:sldId id="1072" r:id="rId156"/>
    <p:sldId id="1041" r:id="rId157"/>
    <p:sldId id="2147475231" r:id="rId158"/>
    <p:sldId id="2147475225" r:id="rId159"/>
    <p:sldId id="2147475226" r:id="rId160"/>
    <p:sldId id="2147475227" r:id="rId161"/>
    <p:sldId id="2147475228" r:id="rId162"/>
    <p:sldId id="2147475234" r:id="rId163"/>
    <p:sldId id="2147475235" r:id="rId164"/>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2A"/>
    <a:srgbClr val="FFC82C"/>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0D83A1-365B-49D4-8C01-4087CD68D640}" v="7" dt="2024-04-25T18:30:22.8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4694"/>
  </p:normalViewPr>
  <p:slideViewPr>
    <p:cSldViewPr snapToGrid="0" snapToObjects="1">
      <p:cViewPr varScale="1">
        <p:scale>
          <a:sx n="138" d="100"/>
          <a:sy n="138" d="100"/>
        </p:scale>
        <p:origin x="828" y="102"/>
      </p:cViewPr>
      <p:guideLst>
        <p:guide orient="horz" pos="1622"/>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tableStyles" Target="tableStyles.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2.xml"/><Relationship Id="rId95" Type="http://schemas.openxmlformats.org/officeDocument/2006/relationships/slide" Target="slides/slide79.xml"/><Relationship Id="rId160" Type="http://schemas.openxmlformats.org/officeDocument/2006/relationships/slide" Target="slides/slide144.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microsoft.com/office/2016/11/relationships/changesInfo" Target="changesInfos/changesInfo1.xml"/><Relationship Id="rId12" Type="http://schemas.openxmlformats.org/officeDocument/2006/relationships/slideMaster" Target="slideMasters/slideMaster9.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slide" Target="slides/slide145.xml"/><Relationship Id="rId16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2" Type="http://schemas.microsoft.com/office/2015/10/relationships/revisionInfo" Target="revisionInfo.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7.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6" Type="http://schemas.openxmlformats.org/officeDocument/2006/relationships/slideMaster" Target="slideMasters/slideMaster13.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notesMaster" Target="notesMasters/notesMaster1.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Gallagher" userId="577446c3-45ae-4097-b8f0-9d862fa3a0df" providerId="ADAL" clId="{C99755CA-5427-4252-9ACC-8FD159CF9ECB}"/>
    <pc:docChg chg="undo custSel addSld delSld modSld sldOrd modMainMaster">
      <pc:chgData name="Sean Gallagher" userId="577446c3-45ae-4097-b8f0-9d862fa3a0df" providerId="ADAL" clId="{C99755CA-5427-4252-9ACC-8FD159CF9ECB}" dt="2024-04-22T13:51:29.929" v="287" actId="478"/>
      <pc:docMkLst>
        <pc:docMk/>
      </pc:docMkLst>
      <pc:sldChg chg="del">
        <pc:chgData name="Sean Gallagher" userId="577446c3-45ae-4097-b8f0-9d862fa3a0df" providerId="ADAL" clId="{C99755CA-5427-4252-9ACC-8FD159CF9ECB}" dt="2024-04-22T13:22:27.446" v="75" actId="47"/>
        <pc:sldMkLst>
          <pc:docMk/>
          <pc:sldMk cId="1643160523" sldId="265"/>
        </pc:sldMkLst>
      </pc:sldChg>
      <pc:sldChg chg="del">
        <pc:chgData name="Sean Gallagher" userId="577446c3-45ae-4097-b8f0-9d862fa3a0df" providerId="ADAL" clId="{C99755CA-5427-4252-9ACC-8FD159CF9ECB}" dt="2024-04-22T13:22:48.886" v="143" actId="47"/>
        <pc:sldMkLst>
          <pc:docMk/>
          <pc:sldMk cId="1249712676" sldId="266"/>
        </pc:sldMkLst>
      </pc:sldChg>
      <pc:sldChg chg="add del ord">
        <pc:chgData name="Sean Gallagher" userId="577446c3-45ae-4097-b8f0-9d862fa3a0df" providerId="ADAL" clId="{C99755CA-5427-4252-9ACC-8FD159CF9ECB}" dt="2024-04-22T13:45:00.937" v="243" actId="47"/>
        <pc:sldMkLst>
          <pc:docMk/>
          <pc:sldMk cId="1770905082" sldId="269"/>
        </pc:sldMkLst>
      </pc:sldChg>
      <pc:sldChg chg="del">
        <pc:chgData name="Sean Gallagher" userId="577446c3-45ae-4097-b8f0-9d862fa3a0df" providerId="ADAL" clId="{C99755CA-5427-4252-9ACC-8FD159CF9ECB}" dt="2024-04-22T13:22:28.849" v="76" actId="47"/>
        <pc:sldMkLst>
          <pc:docMk/>
          <pc:sldMk cId="1037678653" sldId="270"/>
        </pc:sldMkLst>
      </pc:sldChg>
      <pc:sldChg chg="add del">
        <pc:chgData name="Sean Gallagher" userId="577446c3-45ae-4097-b8f0-9d862fa3a0df" providerId="ADAL" clId="{C99755CA-5427-4252-9ACC-8FD159CF9ECB}" dt="2024-04-22T13:44:59.292" v="242"/>
        <pc:sldMkLst>
          <pc:docMk/>
          <pc:sldMk cId="3465688576" sldId="281"/>
        </pc:sldMkLst>
      </pc:sldChg>
      <pc:sldChg chg="del">
        <pc:chgData name="Sean Gallagher" userId="577446c3-45ae-4097-b8f0-9d862fa3a0df" providerId="ADAL" clId="{C99755CA-5427-4252-9ACC-8FD159CF9ECB}" dt="2024-04-22T13:22:34.137" v="96" actId="47"/>
        <pc:sldMkLst>
          <pc:docMk/>
          <pc:sldMk cId="319080500" sldId="282"/>
        </pc:sldMkLst>
      </pc:sldChg>
      <pc:sldChg chg="del">
        <pc:chgData name="Sean Gallagher" userId="577446c3-45ae-4097-b8f0-9d862fa3a0df" providerId="ADAL" clId="{C99755CA-5427-4252-9ACC-8FD159CF9ECB}" dt="2024-04-22T13:22:27.446" v="75" actId="47"/>
        <pc:sldMkLst>
          <pc:docMk/>
          <pc:sldMk cId="2528204050" sldId="283"/>
        </pc:sldMkLst>
      </pc:sldChg>
      <pc:sldChg chg="del">
        <pc:chgData name="Sean Gallagher" userId="577446c3-45ae-4097-b8f0-9d862fa3a0df" providerId="ADAL" clId="{C99755CA-5427-4252-9ACC-8FD159CF9ECB}" dt="2024-04-22T13:22:27.446" v="75" actId="47"/>
        <pc:sldMkLst>
          <pc:docMk/>
          <pc:sldMk cId="2209606354" sldId="284"/>
        </pc:sldMkLst>
      </pc:sldChg>
      <pc:sldChg chg="del">
        <pc:chgData name="Sean Gallagher" userId="577446c3-45ae-4097-b8f0-9d862fa3a0df" providerId="ADAL" clId="{C99755CA-5427-4252-9ACC-8FD159CF9ECB}" dt="2024-04-22T13:22:29.417" v="77" actId="47"/>
        <pc:sldMkLst>
          <pc:docMk/>
          <pc:sldMk cId="2742838789" sldId="285"/>
        </pc:sldMkLst>
      </pc:sldChg>
      <pc:sldChg chg="del">
        <pc:chgData name="Sean Gallagher" userId="577446c3-45ae-4097-b8f0-9d862fa3a0df" providerId="ADAL" clId="{C99755CA-5427-4252-9ACC-8FD159CF9ECB}" dt="2024-04-22T13:22:30.423" v="79" actId="47"/>
        <pc:sldMkLst>
          <pc:docMk/>
          <pc:sldMk cId="1156553215" sldId="286"/>
        </pc:sldMkLst>
      </pc:sldChg>
      <pc:sldChg chg="del">
        <pc:chgData name="Sean Gallagher" userId="577446c3-45ae-4097-b8f0-9d862fa3a0df" providerId="ADAL" clId="{C99755CA-5427-4252-9ACC-8FD159CF9ECB}" dt="2024-04-22T13:22:32.170" v="86" actId="47"/>
        <pc:sldMkLst>
          <pc:docMk/>
          <pc:sldMk cId="3715296893" sldId="287"/>
        </pc:sldMkLst>
      </pc:sldChg>
      <pc:sldChg chg="del">
        <pc:chgData name="Sean Gallagher" userId="577446c3-45ae-4097-b8f0-9d862fa3a0df" providerId="ADAL" clId="{C99755CA-5427-4252-9ACC-8FD159CF9ECB}" dt="2024-04-22T13:22:29.967" v="78" actId="47"/>
        <pc:sldMkLst>
          <pc:docMk/>
          <pc:sldMk cId="2499671922" sldId="288"/>
        </pc:sldMkLst>
      </pc:sldChg>
      <pc:sldChg chg="del">
        <pc:chgData name="Sean Gallagher" userId="577446c3-45ae-4097-b8f0-9d862fa3a0df" providerId="ADAL" clId="{C99755CA-5427-4252-9ACC-8FD159CF9ECB}" dt="2024-04-22T13:22:31.005" v="80" actId="47"/>
        <pc:sldMkLst>
          <pc:docMk/>
          <pc:sldMk cId="3598646366" sldId="289"/>
        </pc:sldMkLst>
      </pc:sldChg>
      <pc:sldChg chg="del">
        <pc:chgData name="Sean Gallagher" userId="577446c3-45ae-4097-b8f0-9d862fa3a0df" providerId="ADAL" clId="{C99755CA-5427-4252-9ACC-8FD159CF9ECB}" dt="2024-04-22T13:22:31.584" v="83" actId="47"/>
        <pc:sldMkLst>
          <pc:docMk/>
          <pc:sldMk cId="2751670577" sldId="290"/>
        </pc:sldMkLst>
      </pc:sldChg>
      <pc:sldChg chg="del">
        <pc:chgData name="Sean Gallagher" userId="577446c3-45ae-4097-b8f0-9d862fa3a0df" providerId="ADAL" clId="{C99755CA-5427-4252-9ACC-8FD159CF9ECB}" dt="2024-04-22T13:22:31.383" v="82" actId="47"/>
        <pc:sldMkLst>
          <pc:docMk/>
          <pc:sldMk cId="1132936376" sldId="291"/>
        </pc:sldMkLst>
      </pc:sldChg>
      <pc:sldChg chg="del">
        <pc:chgData name="Sean Gallagher" userId="577446c3-45ae-4097-b8f0-9d862fa3a0df" providerId="ADAL" clId="{C99755CA-5427-4252-9ACC-8FD159CF9ECB}" dt="2024-04-22T13:22:31.775" v="84" actId="47"/>
        <pc:sldMkLst>
          <pc:docMk/>
          <pc:sldMk cId="62084393" sldId="292"/>
        </pc:sldMkLst>
      </pc:sldChg>
      <pc:sldChg chg="del">
        <pc:chgData name="Sean Gallagher" userId="577446c3-45ae-4097-b8f0-9d862fa3a0df" providerId="ADAL" clId="{C99755CA-5427-4252-9ACC-8FD159CF9ECB}" dt="2024-04-22T13:22:31.183" v="81" actId="47"/>
        <pc:sldMkLst>
          <pc:docMk/>
          <pc:sldMk cId="1505226657" sldId="293"/>
        </pc:sldMkLst>
      </pc:sldChg>
      <pc:sldChg chg="del">
        <pc:chgData name="Sean Gallagher" userId="577446c3-45ae-4097-b8f0-9d862fa3a0df" providerId="ADAL" clId="{C99755CA-5427-4252-9ACC-8FD159CF9ECB}" dt="2024-04-22T13:22:31.965" v="85" actId="47"/>
        <pc:sldMkLst>
          <pc:docMk/>
          <pc:sldMk cId="489349667" sldId="294"/>
        </pc:sldMkLst>
      </pc:sldChg>
      <pc:sldChg chg="del">
        <pc:chgData name="Sean Gallagher" userId="577446c3-45ae-4097-b8f0-9d862fa3a0df" providerId="ADAL" clId="{C99755CA-5427-4252-9ACC-8FD159CF9ECB}" dt="2024-04-22T13:22:32.563" v="88" actId="47"/>
        <pc:sldMkLst>
          <pc:docMk/>
          <pc:sldMk cId="2319410100" sldId="295"/>
        </pc:sldMkLst>
      </pc:sldChg>
      <pc:sldChg chg="del">
        <pc:chgData name="Sean Gallagher" userId="577446c3-45ae-4097-b8f0-9d862fa3a0df" providerId="ADAL" clId="{C99755CA-5427-4252-9ACC-8FD159CF9ECB}" dt="2024-04-22T13:22:32.767" v="89" actId="47"/>
        <pc:sldMkLst>
          <pc:docMk/>
          <pc:sldMk cId="4231112029" sldId="296"/>
        </pc:sldMkLst>
      </pc:sldChg>
      <pc:sldChg chg="del">
        <pc:chgData name="Sean Gallagher" userId="577446c3-45ae-4097-b8f0-9d862fa3a0df" providerId="ADAL" clId="{C99755CA-5427-4252-9ACC-8FD159CF9ECB}" dt="2024-04-22T13:22:32.988" v="90" actId="47"/>
        <pc:sldMkLst>
          <pc:docMk/>
          <pc:sldMk cId="1707753677" sldId="297"/>
        </pc:sldMkLst>
      </pc:sldChg>
      <pc:sldChg chg="del">
        <pc:chgData name="Sean Gallagher" userId="577446c3-45ae-4097-b8f0-9d862fa3a0df" providerId="ADAL" clId="{C99755CA-5427-4252-9ACC-8FD159CF9ECB}" dt="2024-04-22T13:22:33.192" v="91" actId="47"/>
        <pc:sldMkLst>
          <pc:docMk/>
          <pc:sldMk cId="1881698661" sldId="298"/>
        </pc:sldMkLst>
      </pc:sldChg>
      <pc:sldChg chg="del">
        <pc:chgData name="Sean Gallagher" userId="577446c3-45ae-4097-b8f0-9d862fa3a0df" providerId="ADAL" clId="{C99755CA-5427-4252-9ACC-8FD159CF9ECB}" dt="2024-04-22T13:22:33.387" v="92" actId="47"/>
        <pc:sldMkLst>
          <pc:docMk/>
          <pc:sldMk cId="3052623802" sldId="299"/>
        </pc:sldMkLst>
      </pc:sldChg>
      <pc:sldChg chg="del">
        <pc:chgData name="Sean Gallagher" userId="577446c3-45ae-4097-b8f0-9d862fa3a0df" providerId="ADAL" clId="{C99755CA-5427-4252-9ACC-8FD159CF9ECB}" dt="2024-04-22T13:22:32.358" v="87" actId="47"/>
        <pc:sldMkLst>
          <pc:docMk/>
          <pc:sldMk cId="1736362211" sldId="300"/>
        </pc:sldMkLst>
      </pc:sldChg>
      <pc:sldChg chg="del">
        <pc:chgData name="Sean Gallagher" userId="577446c3-45ae-4097-b8f0-9d862fa3a0df" providerId="ADAL" clId="{C99755CA-5427-4252-9ACC-8FD159CF9ECB}" dt="2024-04-22T13:22:33.569" v="93" actId="47"/>
        <pc:sldMkLst>
          <pc:docMk/>
          <pc:sldMk cId="519628653" sldId="301"/>
        </pc:sldMkLst>
      </pc:sldChg>
      <pc:sldChg chg="del">
        <pc:chgData name="Sean Gallagher" userId="577446c3-45ae-4097-b8f0-9d862fa3a0df" providerId="ADAL" clId="{C99755CA-5427-4252-9ACC-8FD159CF9ECB}" dt="2024-04-22T13:22:37.351" v="112" actId="47"/>
        <pc:sldMkLst>
          <pc:docMk/>
          <pc:sldMk cId="3562944155" sldId="302"/>
        </pc:sldMkLst>
      </pc:sldChg>
      <pc:sldChg chg="del">
        <pc:chgData name="Sean Gallagher" userId="577446c3-45ae-4097-b8f0-9d862fa3a0df" providerId="ADAL" clId="{C99755CA-5427-4252-9ACC-8FD159CF9ECB}" dt="2024-04-22T13:22:37.571" v="113" actId="47"/>
        <pc:sldMkLst>
          <pc:docMk/>
          <pc:sldMk cId="239522416" sldId="303"/>
        </pc:sldMkLst>
      </pc:sldChg>
      <pc:sldChg chg="del">
        <pc:chgData name="Sean Gallagher" userId="577446c3-45ae-4097-b8f0-9d862fa3a0df" providerId="ADAL" clId="{C99755CA-5427-4252-9ACC-8FD159CF9ECB}" dt="2024-04-22T13:22:37.760" v="114" actId="47"/>
        <pc:sldMkLst>
          <pc:docMk/>
          <pc:sldMk cId="2569280574" sldId="304"/>
        </pc:sldMkLst>
      </pc:sldChg>
      <pc:sldChg chg="del">
        <pc:chgData name="Sean Gallagher" userId="577446c3-45ae-4097-b8f0-9d862fa3a0df" providerId="ADAL" clId="{C99755CA-5427-4252-9ACC-8FD159CF9ECB}" dt="2024-04-22T13:22:37.981" v="115" actId="47"/>
        <pc:sldMkLst>
          <pc:docMk/>
          <pc:sldMk cId="1960173871" sldId="305"/>
        </pc:sldMkLst>
      </pc:sldChg>
      <pc:sldChg chg="del">
        <pc:chgData name="Sean Gallagher" userId="577446c3-45ae-4097-b8f0-9d862fa3a0df" providerId="ADAL" clId="{C99755CA-5427-4252-9ACC-8FD159CF9ECB}" dt="2024-04-22T13:22:38.375" v="117" actId="47"/>
        <pc:sldMkLst>
          <pc:docMk/>
          <pc:sldMk cId="208475004" sldId="306"/>
        </pc:sldMkLst>
      </pc:sldChg>
      <pc:sldChg chg="del">
        <pc:chgData name="Sean Gallagher" userId="577446c3-45ae-4097-b8f0-9d862fa3a0df" providerId="ADAL" clId="{C99755CA-5427-4252-9ACC-8FD159CF9ECB}" dt="2024-04-22T13:22:38.580" v="118" actId="47"/>
        <pc:sldMkLst>
          <pc:docMk/>
          <pc:sldMk cId="2107980662" sldId="307"/>
        </pc:sldMkLst>
      </pc:sldChg>
      <pc:sldChg chg="del">
        <pc:chgData name="Sean Gallagher" userId="577446c3-45ae-4097-b8f0-9d862fa3a0df" providerId="ADAL" clId="{C99755CA-5427-4252-9ACC-8FD159CF9ECB}" dt="2024-04-22T13:22:38.802" v="119" actId="47"/>
        <pc:sldMkLst>
          <pc:docMk/>
          <pc:sldMk cId="1396073612" sldId="308"/>
        </pc:sldMkLst>
      </pc:sldChg>
      <pc:sldChg chg="del">
        <pc:chgData name="Sean Gallagher" userId="577446c3-45ae-4097-b8f0-9d862fa3a0df" providerId="ADAL" clId="{C99755CA-5427-4252-9ACC-8FD159CF9ECB}" dt="2024-04-22T13:22:38.996" v="120" actId="47"/>
        <pc:sldMkLst>
          <pc:docMk/>
          <pc:sldMk cId="2941055308" sldId="309"/>
        </pc:sldMkLst>
      </pc:sldChg>
      <pc:sldChg chg="del">
        <pc:chgData name="Sean Gallagher" userId="577446c3-45ae-4097-b8f0-9d862fa3a0df" providerId="ADAL" clId="{C99755CA-5427-4252-9ACC-8FD159CF9ECB}" dt="2024-04-22T13:22:39.163" v="121" actId="47"/>
        <pc:sldMkLst>
          <pc:docMk/>
          <pc:sldMk cId="1786903329" sldId="310"/>
        </pc:sldMkLst>
      </pc:sldChg>
      <pc:sldChg chg="del">
        <pc:chgData name="Sean Gallagher" userId="577446c3-45ae-4097-b8f0-9d862fa3a0df" providerId="ADAL" clId="{C99755CA-5427-4252-9ACC-8FD159CF9ECB}" dt="2024-04-22T13:22:39.383" v="122" actId="47"/>
        <pc:sldMkLst>
          <pc:docMk/>
          <pc:sldMk cId="3072184504" sldId="311"/>
        </pc:sldMkLst>
      </pc:sldChg>
      <pc:sldChg chg="del">
        <pc:chgData name="Sean Gallagher" userId="577446c3-45ae-4097-b8f0-9d862fa3a0df" providerId="ADAL" clId="{C99755CA-5427-4252-9ACC-8FD159CF9ECB}" dt="2024-04-22T13:22:39.571" v="123" actId="47"/>
        <pc:sldMkLst>
          <pc:docMk/>
          <pc:sldMk cId="1936699814" sldId="312"/>
        </pc:sldMkLst>
      </pc:sldChg>
      <pc:sldChg chg="del">
        <pc:chgData name="Sean Gallagher" userId="577446c3-45ae-4097-b8f0-9d862fa3a0df" providerId="ADAL" clId="{C99755CA-5427-4252-9ACC-8FD159CF9ECB}" dt="2024-04-22T13:22:39.760" v="124" actId="47"/>
        <pc:sldMkLst>
          <pc:docMk/>
          <pc:sldMk cId="1503690397" sldId="313"/>
        </pc:sldMkLst>
      </pc:sldChg>
      <pc:sldChg chg="del">
        <pc:chgData name="Sean Gallagher" userId="577446c3-45ae-4097-b8f0-9d862fa3a0df" providerId="ADAL" clId="{C99755CA-5427-4252-9ACC-8FD159CF9ECB}" dt="2024-04-22T13:22:39.964" v="125" actId="47"/>
        <pc:sldMkLst>
          <pc:docMk/>
          <pc:sldMk cId="174976843" sldId="314"/>
        </pc:sldMkLst>
      </pc:sldChg>
      <pc:sldChg chg="del">
        <pc:chgData name="Sean Gallagher" userId="577446c3-45ae-4097-b8f0-9d862fa3a0df" providerId="ADAL" clId="{C99755CA-5427-4252-9ACC-8FD159CF9ECB}" dt="2024-04-22T13:22:40.199" v="126" actId="47"/>
        <pc:sldMkLst>
          <pc:docMk/>
          <pc:sldMk cId="4097195724" sldId="315"/>
        </pc:sldMkLst>
      </pc:sldChg>
      <pc:sldChg chg="del">
        <pc:chgData name="Sean Gallagher" userId="577446c3-45ae-4097-b8f0-9d862fa3a0df" providerId="ADAL" clId="{C99755CA-5427-4252-9ACC-8FD159CF9ECB}" dt="2024-04-22T13:22:40.388" v="127" actId="47"/>
        <pc:sldMkLst>
          <pc:docMk/>
          <pc:sldMk cId="2514473469" sldId="316"/>
        </pc:sldMkLst>
      </pc:sldChg>
      <pc:sldChg chg="del">
        <pc:chgData name="Sean Gallagher" userId="577446c3-45ae-4097-b8f0-9d862fa3a0df" providerId="ADAL" clId="{C99755CA-5427-4252-9ACC-8FD159CF9ECB}" dt="2024-04-22T13:22:34.357" v="97" actId="47"/>
        <pc:sldMkLst>
          <pc:docMk/>
          <pc:sldMk cId="3005206451" sldId="317"/>
        </pc:sldMkLst>
      </pc:sldChg>
      <pc:sldChg chg="del">
        <pc:chgData name="Sean Gallagher" userId="577446c3-45ae-4097-b8f0-9d862fa3a0df" providerId="ADAL" clId="{C99755CA-5427-4252-9ACC-8FD159CF9ECB}" dt="2024-04-22T13:22:40.561" v="128" actId="47"/>
        <pc:sldMkLst>
          <pc:docMk/>
          <pc:sldMk cId="2394473977" sldId="318"/>
        </pc:sldMkLst>
      </pc:sldChg>
      <pc:sldChg chg="modSp mod">
        <pc:chgData name="Sean Gallagher" userId="577446c3-45ae-4097-b8f0-9d862fa3a0df" providerId="ADAL" clId="{C99755CA-5427-4252-9ACC-8FD159CF9ECB}" dt="2024-04-22T13:22:08.213" v="74" actId="113"/>
        <pc:sldMkLst>
          <pc:docMk/>
          <pc:sldMk cId="838486706" sldId="2134958646"/>
        </pc:sldMkLst>
        <pc:spChg chg="mod">
          <ac:chgData name="Sean Gallagher" userId="577446c3-45ae-4097-b8f0-9d862fa3a0df" providerId="ADAL" clId="{C99755CA-5427-4252-9ACC-8FD159CF9ECB}" dt="2024-04-22T13:22:08.213" v="74" actId="113"/>
          <ac:spMkLst>
            <pc:docMk/>
            <pc:sldMk cId="838486706" sldId="2134958646"/>
            <ac:spMk id="4" creationId="{6848280A-52CF-14A2-72C8-A76D653B1539}"/>
          </ac:spMkLst>
        </pc:spChg>
      </pc:sldChg>
      <pc:sldChg chg="modSp mod">
        <pc:chgData name="Sean Gallagher" userId="577446c3-45ae-4097-b8f0-9d862fa3a0df" providerId="ADAL" clId="{C99755CA-5427-4252-9ACC-8FD159CF9ECB}" dt="2024-04-22T13:50:46.193" v="286" actId="1076"/>
        <pc:sldMkLst>
          <pc:docMk/>
          <pc:sldMk cId="3111996064" sldId="2134958649"/>
        </pc:sldMkLst>
        <pc:spChg chg="mod">
          <ac:chgData name="Sean Gallagher" userId="577446c3-45ae-4097-b8f0-9d862fa3a0df" providerId="ADAL" clId="{C99755CA-5427-4252-9ACC-8FD159CF9ECB}" dt="2024-04-22T13:50:46.193" v="286" actId="1076"/>
          <ac:spMkLst>
            <pc:docMk/>
            <pc:sldMk cId="3111996064" sldId="2134958649"/>
            <ac:spMk id="3" creationId="{AE7567E0-9FB4-E2D0-F57B-56251EA6FA1C}"/>
          </ac:spMkLst>
        </pc:spChg>
      </pc:sldChg>
      <pc:sldChg chg="addSp delSp modSp">
        <pc:chgData name="Sean Gallagher" userId="577446c3-45ae-4097-b8f0-9d862fa3a0df" providerId="ADAL" clId="{C99755CA-5427-4252-9ACC-8FD159CF9ECB}" dt="2024-04-22T13:49:34.105" v="279" actId="1076"/>
        <pc:sldMkLst>
          <pc:docMk/>
          <pc:sldMk cId="548871033" sldId="2134958650"/>
        </pc:sldMkLst>
        <pc:spChg chg="add">
          <ac:chgData name="Sean Gallagher" userId="577446c3-45ae-4097-b8f0-9d862fa3a0df" providerId="ADAL" clId="{C99755CA-5427-4252-9ACC-8FD159CF9ECB}" dt="2024-04-22T13:48:35.436" v="267"/>
          <ac:spMkLst>
            <pc:docMk/>
            <pc:sldMk cId="548871033" sldId="2134958650"/>
            <ac:spMk id="2" creationId="{ACD354C2-A205-BB5D-23C0-F30D5EF3928B}"/>
          </ac:spMkLst>
        </pc:spChg>
        <pc:spChg chg="add del mod">
          <ac:chgData name="Sean Gallagher" userId="577446c3-45ae-4097-b8f0-9d862fa3a0df" providerId="ADAL" clId="{C99755CA-5427-4252-9ACC-8FD159CF9ECB}" dt="2024-04-22T13:48:51.534" v="272" actId="478"/>
          <ac:spMkLst>
            <pc:docMk/>
            <pc:sldMk cId="548871033" sldId="2134958650"/>
            <ac:spMk id="3" creationId="{146A640D-507B-FEF7-051A-ED60FAF390D8}"/>
          </ac:spMkLst>
        </pc:spChg>
        <pc:picChg chg="add del mod">
          <ac:chgData name="Sean Gallagher" userId="577446c3-45ae-4097-b8f0-9d862fa3a0df" providerId="ADAL" clId="{C99755CA-5427-4252-9ACC-8FD159CF9ECB}" dt="2024-04-22T13:48:51.534" v="272" actId="478"/>
          <ac:picMkLst>
            <pc:docMk/>
            <pc:sldMk cId="548871033" sldId="2134958650"/>
            <ac:picMk id="5" creationId="{B7E43BC3-672D-24DC-CC75-0B51AD1CD7C1}"/>
          </ac:picMkLst>
        </pc:picChg>
        <pc:picChg chg="add mod">
          <ac:chgData name="Sean Gallagher" userId="577446c3-45ae-4097-b8f0-9d862fa3a0df" providerId="ADAL" clId="{C99755CA-5427-4252-9ACC-8FD159CF9ECB}" dt="2024-04-22T13:49:34.105" v="279" actId="1076"/>
          <ac:picMkLst>
            <pc:docMk/>
            <pc:sldMk cId="548871033" sldId="2134958650"/>
            <ac:picMk id="1030" creationId="{CE0B58BC-3964-105A-55FD-532A376738E0}"/>
          </ac:picMkLst>
        </pc:picChg>
        <pc:picChg chg="add del mod">
          <ac:chgData name="Sean Gallagher" userId="577446c3-45ae-4097-b8f0-9d862fa3a0df" providerId="ADAL" clId="{C99755CA-5427-4252-9ACC-8FD159CF9ECB}" dt="2024-04-22T13:48:32.990" v="266" actId="478"/>
          <ac:picMkLst>
            <pc:docMk/>
            <pc:sldMk cId="548871033" sldId="2134958650"/>
            <ac:picMk id="2050" creationId="{B4B5852B-8DBC-3162-7616-2953108DE713}"/>
          </ac:picMkLst>
        </pc:picChg>
      </pc:sldChg>
      <pc:sldChg chg="addSp delSp modSp mod">
        <pc:chgData name="Sean Gallagher" userId="577446c3-45ae-4097-b8f0-9d862fa3a0df" providerId="ADAL" clId="{C99755CA-5427-4252-9ACC-8FD159CF9ECB}" dt="2024-04-22T13:47:50.864" v="265" actId="1076"/>
        <pc:sldMkLst>
          <pc:docMk/>
          <pc:sldMk cId="4281471524" sldId="2134958655"/>
        </pc:sldMkLst>
        <pc:spChg chg="add del">
          <ac:chgData name="Sean Gallagher" userId="577446c3-45ae-4097-b8f0-9d862fa3a0df" providerId="ADAL" clId="{C99755CA-5427-4252-9ACC-8FD159CF9ECB}" dt="2024-04-22T13:20:33.440" v="26" actId="478"/>
          <ac:spMkLst>
            <pc:docMk/>
            <pc:sldMk cId="4281471524" sldId="2134958655"/>
            <ac:spMk id="2" creationId="{63061F10-2450-2A67-7FFA-C57B3153CCD0}"/>
          </ac:spMkLst>
        </pc:spChg>
        <pc:picChg chg="del mod">
          <ac:chgData name="Sean Gallagher" userId="577446c3-45ae-4097-b8f0-9d862fa3a0df" providerId="ADAL" clId="{C99755CA-5427-4252-9ACC-8FD159CF9ECB}" dt="2024-04-22T13:47:18.685" v="250" actId="478"/>
          <ac:picMkLst>
            <pc:docMk/>
            <pc:sldMk cId="4281471524" sldId="2134958655"/>
            <ac:picMk id="3" creationId="{1BA441CF-99FA-7699-7CE0-AA67F3F87641}"/>
          </ac:picMkLst>
        </pc:picChg>
        <pc:picChg chg="add mod">
          <ac:chgData name="Sean Gallagher" userId="577446c3-45ae-4097-b8f0-9d862fa3a0df" providerId="ADAL" clId="{C99755CA-5427-4252-9ACC-8FD159CF9ECB}" dt="2024-04-22T13:47:31.058" v="256" actId="1076"/>
          <ac:picMkLst>
            <pc:docMk/>
            <pc:sldMk cId="4281471524" sldId="2134958655"/>
            <ac:picMk id="5" creationId="{FB595AA7-1B5E-C3BE-C95B-82B408E89F5D}"/>
          </ac:picMkLst>
        </pc:picChg>
        <pc:picChg chg="add del mod">
          <ac:chgData name="Sean Gallagher" userId="577446c3-45ae-4097-b8f0-9d862fa3a0df" providerId="ADAL" clId="{C99755CA-5427-4252-9ACC-8FD159CF9ECB}" dt="2024-04-22T13:47:17.853" v="249" actId="478"/>
          <ac:picMkLst>
            <pc:docMk/>
            <pc:sldMk cId="4281471524" sldId="2134958655"/>
            <ac:picMk id="6" creationId="{0F4470DD-D14F-B389-2A15-32592D79C3ED}"/>
          </ac:picMkLst>
        </pc:picChg>
        <pc:picChg chg="del">
          <ac:chgData name="Sean Gallagher" userId="577446c3-45ae-4097-b8f0-9d862fa3a0df" providerId="ADAL" clId="{C99755CA-5427-4252-9ACC-8FD159CF9ECB}" dt="2024-04-22T13:20:16.817" v="21" actId="478"/>
          <ac:picMkLst>
            <pc:docMk/>
            <pc:sldMk cId="4281471524" sldId="2134958655"/>
            <ac:picMk id="8" creationId="{2A7B5F43-046B-98A2-C57F-97B570E2A648}"/>
          </ac:picMkLst>
        </pc:picChg>
        <pc:picChg chg="add mod">
          <ac:chgData name="Sean Gallagher" userId="577446c3-45ae-4097-b8f0-9d862fa3a0df" providerId="ADAL" clId="{C99755CA-5427-4252-9ACC-8FD159CF9ECB}" dt="2024-04-22T13:47:50.864" v="265" actId="1076"/>
          <ac:picMkLst>
            <pc:docMk/>
            <pc:sldMk cId="4281471524" sldId="2134958655"/>
            <ac:picMk id="8" creationId="{7D2B56A4-0F02-B458-ED4E-A0CB9D9CBF13}"/>
          </ac:picMkLst>
        </pc:picChg>
        <pc:picChg chg="add del mod">
          <ac:chgData name="Sean Gallagher" userId="577446c3-45ae-4097-b8f0-9d862fa3a0df" providerId="ADAL" clId="{C99755CA-5427-4252-9ACC-8FD159CF9ECB}" dt="2024-04-22T13:47:19.384" v="251" actId="478"/>
          <ac:picMkLst>
            <pc:docMk/>
            <pc:sldMk cId="4281471524" sldId="2134958655"/>
            <ac:picMk id="9" creationId="{B930217A-CC54-80F3-B9CD-A3C6EAB2F54E}"/>
          </ac:picMkLst>
        </pc:picChg>
      </pc:sldChg>
      <pc:sldChg chg="modSp mod">
        <pc:chgData name="Sean Gallagher" userId="577446c3-45ae-4097-b8f0-9d862fa3a0df" providerId="ADAL" clId="{C99755CA-5427-4252-9ACC-8FD159CF9ECB}" dt="2024-04-22T13:45:32.541" v="248" actId="113"/>
        <pc:sldMkLst>
          <pc:docMk/>
          <pc:sldMk cId="1250068653" sldId="2134958656"/>
        </pc:sldMkLst>
        <pc:spChg chg="mod">
          <ac:chgData name="Sean Gallagher" userId="577446c3-45ae-4097-b8f0-9d862fa3a0df" providerId="ADAL" clId="{C99755CA-5427-4252-9ACC-8FD159CF9ECB}" dt="2024-04-22T13:45:32.541" v="248" actId="113"/>
          <ac:spMkLst>
            <pc:docMk/>
            <pc:sldMk cId="1250068653" sldId="2134958656"/>
            <ac:spMk id="2" creationId="{00000000-0000-0000-0000-000000000000}"/>
          </ac:spMkLst>
        </pc:spChg>
      </pc:sldChg>
      <pc:sldChg chg="del">
        <pc:chgData name="Sean Gallagher" userId="577446c3-45ae-4097-b8f0-9d862fa3a0df" providerId="ADAL" clId="{C99755CA-5427-4252-9ACC-8FD159CF9ECB}" dt="2024-04-22T13:18:56.469" v="17" actId="47"/>
        <pc:sldMkLst>
          <pc:docMk/>
          <pc:sldMk cId="2985246975" sldId="2134958657"/>
        </pc:sldMkLst>
      </pc:sldChg>
      <pc:sldChg chg="del">
        <pc:chgData name="Sean Gallagher" userId="577446c3-45ae-4097-b8f0-9d862fa3a0df" providerId="ADAL" clId="{C99755CA-5427-4252-9ACC-8FD159CF9ECB}" dt="2024-04-22T13:22:33.774" v="94" actId="47"/>
        <pc:sldMkLst>
          <pc:docMk/>
          <pc:sldMk cId="3936613020" sldId="2134958658"/>
        </pc:sldMkLst>
      </pc:sldChg>
      <pc:sldChg chg="del">
        <pc:chgData name="Sean Gallagher" userId="577446c3-45ae-4097-b8f0-9d862fa3a0df" providerId="ADAL" clId="{C99755CA-5427-4252-9ACC-8FD159CF9ECB}" dt="2024-04-22T13:22:33.978" v="95" actId="47"/>
        <pc:sldMkLst>
          <pc:docMk/>
          <pc:sldMk cId="1647460850" sldId="2134958659"/>
        </pc:sldMkLst>
      </pc:sldChg>
      <pc:sldChg chg="del">
        <pc:chgData name="Sean Gallagher" userId="577446c3-45ae-4097-b8f0-9d862fa3a0df" providerId="ADAL" clId="{C99755CA-5427-4252-9ACC-8FD159CF9ECB}" dt="2024-04-22T13:22:34.515" v="98" actId="47"/>
        <pc:sldMkLst>
          <pc:docMk/>
          <pc:sldMk cId="2233815714" sldId="2134958660"/>
        </pc:sldMkLst>
      </pc:sldChg>
      <pc:sldChg chg="del">
        <pc:chgData name="Sean Gallagher" userId="577446c3-45ae-4097-b8f0-9d862fa3a0df" providerId="ADAL" clId="{C99755CA-5427-4252-9ACC-8FD159CF9ECB}" dt="2024-04-22T13:22:34.673" v="99" actId="47"/>
        <pc:sldMkLst>
          <pc:docMk/>
          <pc:sldMk cId="18930601" sldId="2134958661"/>
        </pc:sldMkLst>
      </pc:sldChg>
      <pc:sldChg chg="del">
        <pc:chgData name="Sean Gallagher" userId="577446c3-45ae-4097-b8f0-9d862fa3a0df" providerId="ADAL" clId="{C99755CA-5427-4252-9ACC-8FD159CF9ECB}" dt="2024-04-22T13:22:34.862" v="100" actId="47"/>
        <pc:sldMkLst>
          <pc:docMk/>
          <pc:sldMk cId="2527759629" sldId="2134958662"/>
        </pc:sldMkLst>
      </pc:sldChg>
      <pc:sldChg chg="del">
        <pc:chgData name="Sean Gallagher" userId="577446c3-45ae-4097-b8f0-9d862fa3a0df" providerId="ADAL" clId="{C99755CA-5427-4252-9ACC-8FD159CF9ECB}" dt="2024-04-22T13:22:35.036" v="101" actId="47"/>
        <pc:sldMkLst>
          <pc:docMk/>
          <pc:sldMk cId="1926179678" sldId="2134958663"/>
        </pc:sldMkLst>
      </pc:sldChg>
      <pc:sldChg chg="del">
        <pc:chgData name="Sean Gallagher" userId="577446c3-45ae-4097-b8f0-9d862fa3a0df" providerId="ADAL" clId="{C99755CA-5427-4252-9ACC-8FD159CF9ECB}" dt="2024-04-22T13:22:35.209" v="102" actId="47"/>
        <pc:sldMkLst>
          <pc:docMk/>
          <pc:sldMk cId="282327709" sldId="2134958664"/>
        </pc:sldMkLst>
      </pc:sldChg>
      <pc:sldChg chg="del">
        <pc:chgData name="Sean Gallagher" userId="577446c3-45ae-4097-b8f0-9d862fa3a0df" providerId="ADAL" clId="{C99755CA-5427-4252-9ACC-8FD159CF9ECB}" dt="2024-04-22T13:22:35.398" v="103" actId="47"/>
        <pc:sldMkLst>
          <pc:docMk/>
          <pc:sldMk cId="3642327374" sldId="2134958665"/>
        </pc:sldMkLst>
      </pc:sldChg>
      <pc:sldChg chg="del">
        <pc:chgData name="Sean Gallagher" userId="577446c3-45ae-4097-b8f0-9d862fa3a0df" providerId="ADAL" clId="{C99755CA-5427-4252-9ACC-8FD159CF9ECB}" dt="2024-04-22T13:22:35.590" v="104" actId="47"/>
        <pc:sldMkLst>
          <pc:docMk/>
          <pc:sldMk cId="4056466917" sldId="2134958666"/>
        </pc:sldMkLst>
      </pc:sldChg>
      <pc:sldChg chg="del">
        <pc:chgData name="Sean Gallagher" userId="577446c3-45ae-4097-b8f0-9d862fa3a0df" providerId="ADAL" clId="{C99755CA-5427-4252-9ACC-8FD159CF9ECB}" dt="2024-04-22T13:22:35.758" v="105" actId="47"/>
        <pc:sldMkLst>
          <pc:docMk/>
          <pc:sldMk cId="194302494" sldId="2134958667"/>
        </pc:sldMkLst>
      </pc:sldChg>
      <pc:sldChg chg="del">
        <pc:chgData name="Sean Gallagher" userId="577446c3-45ae-4097-b8f0-9d862fa3a0df" providerId="ADAL" clId="{C99755CA-5427-4252-9ACC-8FD159CF9ECB}" dt="2024-04-22T13:22:35.947" v="106" actId="47"/>
        <pc:sldMkLst>
          <pc:docMk/>
          <pc:sldMk cId="194381568" sldId="2134958668"/>
        </pc:sldMkLst>
      </pc:sldChg>
      <pc:sldChg chg="del">
        <pc:chgData name="Sean Gallagher" userId="577446c3-45ae-4097-b8f0-9d862fa3a0df" providerId="ADAL" clId="{C99755CA-5427-4252-9ACC-8FD159CF9ECB}" dt="2024-04-22T13:22:36.136" v="107" actId="47"/>
        <pc:sldMkLst>
          <pc:docMk/>
          <pc:sldMk cId="2835828696" sldId="2134958669"/>
        </pc:sldMkLst>
      </pc:sldChg>
      <pc:sldChg chg="del">
        <pc:chgData name="Sean Gallagher" userId="577446c3-45ae-4097-b8f0-9d862fa3a0df" providerId="ADAL" clId="{C99755CA-5427-4252-9ACC-8FD159CF9ECB}" dt="2024-04-22T13:22:36.654" v="108" actId="47"/>
        <pc:sldMkLst>
          <pc:docMk/>
          <pc:sldMk cId="473020751" sldId="2134958670"/>
        </pc:sldMkLst>
      </pc:sldChg>
      <pc:sldChg chg="del">
        <pc:chgData name="Sean Gallagher" userId="577446c3-45ae-4097-b8f0-9d862fa3a0df" providerId="ADAL" clId="{C99755CA-5427-4252-9ACC-8FD159CF9ECB}" dt="2024-04-22T13:22:36.670" v="109" actId="47"/>
        <pc:sldMkLst>
          <pc:docMk/>
          <pc:sldMk cId="1971571131" sldId="2134958671"/>
        </pc:sldMkLst>
      </pc:sldChg>
      <pc:sldChg chg="del">
        <pc:chgData name="Sean Gallagher" userId="577446c3-45ae-4097-b8f0-9d862fa3a0df" providerId="ADAL" clId="{C99755CA-5427-4252-9ACC-8FD159CF9ECB}" dt="2024-04-22T13:22:36.764" v="110" actId="47"/>
        <pc:sldMkLst>
          <pc:docMk/>
          <pc:sldMk cId="2663170655" sldId="2134958672"/>
        </pc:sldMkLst>
      </pc:sldChg>
      <pc:sldChg chg="del">
        <pc:chgData name="Sean Gallagher" userId="577446c3-45ae-4097-b8f0-9d862fa3a0df" providerId="ADAL" clId="{C99755CA-5427-4252-9ACC-8FD159CF9ECB}" dt="2024-04-22T13:22:37.193" v="111" actId="47"/>
        <pc:sldMkLst>
          <pc:docMk/>
          <pc:sldMk cId="3799063078" sldId="2134958673"/>
        </pc:sldMkLst>
      </pc:sldChg>
      <pc:sldChg chg="del">
        <pc:chgData name="Sean Gallagher" userId="577446c3-45ae-4097-b8f0-9d862fa3a0df" providerId="ADAL" clId="{C99755CA-5427-4252-9ACC-8FD159CF9ECB}" dt="2024-04-22T13:22:38.218" v="116" actId="47"/>
        <pc:sldMkLst>
          <pc:docMk/>
          <pc:sldMk cId="3741187828" sldId="2134958674"/>
        </pc:sldMkLst>
      </pc:sldChg>
      <pc:sldChg chg="del">
        <pc:chgData name="Sean Gallagher" userId="577446c3-45ae-4097-b8f0-9d862fa3a0df" providerId="ADAL" clId="{C99755CA-5427-4252-9ACC-8FD159CF9ECB}" dt="2024-04-22T13:22:40.765" v="129" actId="47"/>
        <pc:sldMkLst>
          <pc:docMk/>
          <pc:sldMk cId="3351734909" sldId="2134958675"/>
        </pc:sldMkLst>
      </pc:sldChg>
      <pc:sldChg chg="del">
        <pc:chgData name="Sean Gallagher" userId="577446c3-45ae-4097-b8f0-9d862fa3a0df" providerId="ADAL" clId="{C99755CA-5427-4252-9ACC-8FD159CF9ECB}" dt="2024-04-22T13:22:40.985" v="130" actId="47"/>
        <pc:sldMkLst>
          <pc:docMk/>
          <pc:sldMk cId="1914570399" sldId="2134958676"/>
        </pc:sldMkLst>
      </pc:sldChg>
      <pc:sldChg chg="del">
        <pc:chgData name="Sean Gallagher" userId="577446c3-45ae-4097-b8f0-9d862fa3a0df" providerId="ADAL" clId="{C99755CA-5427-4252-9ACC-8FD159CF9ECB}" dt="2024-04-22T13:22:41.159" v="131" actId="47"/>
        <pc:sldMkLst>
          <pc:docMk/>
          <pc:sldMk cId="877437887" sldId="2134958677"/>
        </pc:sldMkLst>
      </pc:sldChg>
      <pc:sldChg chg="del">
        <pc:chgData name="Sean Gallagher" userId="577446c3-45ae-4097-b8f0-9d862fa3a0df" providerId="ADAL" clId="{C99755CA-5427-4252-9ACC-8FD159CF9ECB}" dt="2024-04-22T13:22:41.347" v="132" actId="47"/>
        <pc:sldMkLst>
          <pc:docMk/>
          <pc:sldMk cId="3682590907" sldId="2134958678"/>
        </pc:sldMkLst>
      </pc:sldChg>
      <pc:sldChg chg="del">
        <pc:chgData name="Sean Gallagher" userId="577446c3-45ae-4097-b8f0-9d862fa3a0df" providerId="ADAL" clId="{C99755CA-5427-4252-9ACC-8FD159CF9ECB}" dt="2024-04-22T13:22:41.536" v="133" actId="47"/>
        <pc:sldMkLst>
          <pc:docMk/>
          <pc:sldMk cId="3998847503" sldId="2134958679"/>
        </pc:sldMkLst>
      </pc:sldChg>
      <pc:sldChg chg="del">
        <pc:chgData name="Sean Gallagher" userId="577446c3-45ae-4097-b8f0-9d862fa3a0df" providerId="ADAL" clId="{C99755CA-5427-4252-9ACC-8FD159CF9ECB}" dt="2024-04-22T13:22:41.725" v="134" actId="47"/>
        <pc:sldMkLst>
          <pc:docMk/>
          <pc:sldMk cId="4209110072" sldId="2134958680"/>
        </pc:sldMkLst>
      </pc:sldChg>
      <pc:sldChg chg="del">
        <pc:chgData name="Sean Gallagher" userId="577446c3-45ae-4097-b8f0-9d862fa3a0df" providerId="ADAL" clId="{C99755CA-5427-4252-9ACC-8FD159CF9ECB}" dt="2024-04-22T13:22:41.929" v="135" actId="47"/>
        <pc:sldMkLst>
          <pc:docMk/>
          <pc:sldMk cId="3900555286" sldId="2134958681"/>
        </pc:sldMkLst>
      </pc:sldChg>
      <pc:sldChg chg="del">
        <pc:chgData name="Sean Gallagher" userId="577446c3-45ae-4097-b8f0-9d862fa3a0df" providerId="ADAL" clId="{C99755CA-5427-4252-9ACC-8FD159CF9ECB}" dt="2024-04-22T13:22:42.102" v="136" actId="47"/>
        <pc:sldMkLst>
          <pc:docMk/>
          <pc:sldMk cId="3007726763" sldId="2134958682"/>
        </pc:sldMkLst>
      </pc:sldChg>
      <pc:sldChg chg="del">
        <pc:chgData name="Sean Gallagher" userId="577446c3-45ae-4097-b8f0-9d862fa3a0df" providerId="ADAL" clId="{C99755CA-5427-4252-9ACC-8FD159CF9ECB}" dt="2024-04-22T13:22:42.290" v="137" actId="47"/>
        <pc:sldMkLst>
          <pc:docMk/>
          <pc:sldMk cId="2143871071" sldId="2134958683"/>
        </pc:sldMkLst>
      </pc:sldChg>
      <pc:sldChg chg="del">
        <pc:chgData name="Sean Gallagher" userId="577446c3-45ae-4097-b8f0-9d862fa3a0df" providerId="ADAL" clId="{C99755CA-5427-4252-9ACC-8FD159CF9ECB}" dt="2024-04-22T13:22:42.479" v="138" actId="47"/>
        <pc:sldMkLst>
          <pc:docMk/>
          <pc:sldMk cId="3480542192" sldId="2134958684"/>
        </pc:sldMkLst>
      </pc:sldChg>
      <pc:sldChg chg="del">
        <pc:chgData name="Sean Gallagher" userId="577446c3-45ae-4097-b8f0-9d862fa3a0df" providerId="ADAL" clId="{C99755CA-5427-4252-9ACC-8FD159CF9ECB}" dt="2024-04-22T13:22:42.636" v="139" actId="47"/>
        <pc:sldMkLst>
          <pc:docMk/>
          <pc:sldMk cId="506169339" sldId="2134958685"/>
        </pc:sldMkLst>
      </pc:sldChg>
      <pc:sldChg chg="del">
        <pc:chgData name="Sean Gallagher" userId="577446c3-45ae-4097-b8f0-9d862fa3a0df" providerId="ADAL" clId="{C99755CA-5427-4252-9ACC-8FD159CF9ECB}" dt="2024-04-22T13:22:42.809" v="140" actId="47"/>
        <pc:sldMkLst>
          <pc:docMk/>
          <pc:sldMk cId="3091382889" sldId="2134958686"/>
        </pc:sldMkLst>
      </pc:sldChg>
      <pc:sldChg chg="del">
        <pc:chgData name="Sean Gallagher" userId="577446c3-45ae-4097-b8f0-9d862fa3a0df" providerId="ADAL" clId="{C99755CA-5427-4252-9ACC-8FD159CF9ECB}" dt="2024-04-22T13:22:42.966" v="141" actId="47"/>
        <pc:sldMkLst>
          <pc:docMk/>
          <pc:sldMk cId="451611063" sldId="2134958687"/>
        </pc:sldMkLst>
      </pc:sldChg>
      <pc:sldChg chg="del">
        <pc:chgData name="Sean Gallagher" userId="577446c3-45ae-4097-b8f0-9d862fa3a0df" providerId="ADAL" clId="{C99755CA-5427-4252-9ACC-8FD159CF9ECB}" dt="2024-04-22T13:22:48.681" v="142" actId="47"/>
        <pc:sldMkLst>
          <pc:docMk/>
          <pc:sldMk cId="2116788699" sldId="2134958688"/>
        </pc:sldMkLst>
      </pc:sldChg>
      <pc:sldChg chg="del">
        <pc:chgData name="Sean Gallagher" userId="577446c3-45ae-4097-b8f0-9d862fa3a0df" providerId="ADAL" clId="{C99755CA-5427-4252-9ACC-8FD159CF9ECB}" dt="2024-04-22T13:22:49.107" v="144" actId="47"/>
        <pc:sldMkLst>
          <pc:docMk/>
          <pc:sldMk cId="1310200696" sldId="2134958689"/>
        </pc:sldMkLst>
      </pc:sldChg>
      <pc:sldChg chg="del">
        <pc:chgData name="Sean Gallagher" userId="577446c3-45ae-4097-b8f0-9d862fa3a0df" providerId="ADAL" clId="{C99755CA-5427-4252-9ACC-8FD159CF9ECB}" dt="2024-04-22T13:22:49.344" v="145" actId="47"/>
        <pc:sldMkLst>
          <pc:docMk/>
          <pc:sldMk cId="1535543338" sldId="2134958690"/>
        </pc:sldMkLst>
      </pc:sldChg>
      <pc:sldChg chg="del">
        <pc:chgData name="Sean Gallagher" userId="577446c3-45ae-4097-b8f0-9d862fa3a0df" providerId="ADAL" clId="{C99755CA-5427-4252-9ACC-8FD159CF9ECB}" dt="2024-04-22T13:22:49.501" v="146" actId="47"/>
        <pc:sldMkLst>
          <pc:docMk/>
          <pc:sldMk cId="3385054240" sldId="2134958691"/>
        </pc:sldMkLst>
      </pc:sldChg>
      <pc:sldChg chg="del">
        <pc:chgData name="Sean Gallagher" userId="577446c3-45ae-4097-b8f0-9d862fa3a0df" providerId="ADAL" clId="{C99755CA-5427-4252-9ACC-8FD159CF9ECB}" dt="2024-04-22T13:22:49.721" v="147" actId="47"/>
        <pc:sldMkLst>
          <pc:docMk/>
          <pc:sldMk cId="4048394037" sldId="2134958692"/>
        </pc:sldMkLst>
      </pc:sldChg>
      <pc:sldChg chg="del">
        <pc:chgData name="Sean Gallagher" userId="577446c3-45ae-4097-b8f0-9d862fa3a0df" providerId="ADAL" clId="{C99755CA-5427-4252-9ACC-8FD159CF9ECB}" dt="2024-04-22T13:22:49.926" v="148" actId="47"/>
        <pc:sldMkLst>
          <pc:docMk/>
          <pc:sldMk cId="1612886724" sldId="2134958693"/>
        </pc:sldMkLst>
      </pc:sldChg>
      <pc:sldChg chg="del">
        <pc:chgData name="Sean Gallagher" userId="577446c3-45ae-4097-b8f0-9d862fa3a0df" providerId="ADAL" clId="{C99755CA-5427-4252-9ACC-8FD159CF9ECB}" dt="2024-04-22T13:22:50.129" v="149" actId="47"/>
        <pc:sldMkLst>
          <pc:docMk/>
          <pc:sldMk cId="2900894542" sldId="2134958694"/>
        </pc:sldMkLst>
      </pc:sldChg>
      <pc:sldChg chg="del">
        <pc:chgData name="Sean Gallagher" userId="577446c3-45ae-4097-b8f0-9d862fa3a0df" providerId="ADAL" clId="{C99755CA-5427-4252-9ACC-8FD159CF9ECB}" dt="2024-04-22T13:22:50.322" v="150" actId="47"/>
        <pc:sldMkLst>
          <pc:docMk/>
          <pc:sldMk cId="1661855399" sldId="2134958695"/>
        </pc:sldMkLst>
      </pc:sldChg>
      <pc:sldChg chg="del">
        <pc:chgData name="Sean Gallagher" userId="577446c3-45ae-4097-b8f0-9d862fa3a0df" providerId="ADAL" clId="{C99755CA-5427-4252-9ACC-8FD159CF9ECB}" dt="2024-04-22T13:22:50.522" v="151" actId="47"/>
        <pc:sldMkLst>
          <pc:docMk/>
          <pc:sldMk cId="3842512903" sldId="2134958696"/>
        </pc:sldMkLst>
      </pc:sldChg>
      <pc:sldChg chg="del">
        <pc:chgData name="Sean Gallagher" userId="577446c3-45ae-4097-b8f0-9d862fa3a0df" providerId="ADAL" clId="{C99755CA-5427-4252-9ACC-8FD159CF9ECB}" dt="2024-04-22T13:22:50.726" v="152" actId="47"/>
        <pc:sldMkLst>
          <pc:docMk/>
          <pc:sldMk cId="4085301705" sldId="2134958697"/>
        </pc:sldMkLst>
      </pc:sldChg>
      <pc:sldChg chg="del">
        <pc:chgData name="Sean Gallagher" userId="577446c3-45ae-4097-b8f0-9d862fa3a0df" providerId="ADAL" clId="{C99755CA-5427-4252-9ACC-8FD159CF9ECB}" dt="2024-04-22T13:22:50.923" v="153" actId="47"/>
        <pc:sldMkLst>
          <pc:docMk/>
          <pc:sldMk cId="4163696687" sldId="2134958698"/>
        </pc:sldMkLst>
      </pc:sldChg>
      <pc:sldChg chg="del">
        <pc:chgData name="Sean Gallagher" userId="577446c3-45ae-4097-b8f0-9d862fa3a0df" providerId="ADAL" clId="{C99755CA-5427-4252-9ACC-8FD159CF9ECB}" dt="2024-04-22T13:22:51.135" v="154" actId="47"/>
        <pc:sldMkLst>
          <pc:docMk/>
          <pc:sldMk cId="1383832966" sldId="2134958699"/>
        </pc:sldMkLst>
      </pc:sldChg>
      <pc:sldChg chg="del">
        <pc:chgData name="Sean Gallagher" userId="577446c3-45ae-4097-b8f0-9d862fa3a0df" providerId="ADAL" clId="{C99755CA-5427-4252-9ACC-8FD159CF9ECB}" dt="2024-04-22T13:22:51.339" v="155" actId="47"/>
        <pc:sldMkLst>
          <pc:docMk/>
          <pc:sldMk cId="1807485323" sldId="2134958700"/>
        </pc:sldMkLst>
      </pc:sldChg>
      <pc:sldChg chg="del">
        <pc:chgData name="Sean Gallagher" userId="577446c3-45ae-4097-b8f0-9d862fa3a0df" providerId="ADAL" clId="{C99755CA-5427-4252-9ACC-8FD159CF9ECB}" dt="2024-04-22T13:22:51.544" v="156" actId="47"/>
        <pc:sldMkLst>
          <pc:docMk/>
          <pc:sldMk cId="3086579243" sldId="2134958701"/>
        </pc:sldMkLst>
      </pc:sldChg>
      <pc:sldChg chg="del">
        <pc:chgData name="Sean Gallagher" userId="577446c3-45ae-4097-b8f0-9d862fa3a0df" providerId="ADAL" clId="{C99755CA-5427-4252-9ACC-8FD159CF9ECB}" dt="2024-04-22T13:22:51.764" v="157" actId="47"/>
        <pc:sldMkLst>
          <pc:docMk/>
          <pc:sldMk cId="2285821829" sldId="2134958702"/>
        </pc:sldMkLst>
      </pc:sldChg>
      <pc:sldChg chg="del">
        <pc:chgData name="Sean Gallagher" userId="577446c3-45ae-4097-b8f0-9d862fa3a0df" providerId="ADAL" clId="{C99755CA-5427-4252-9ACC-8FD159CF9ECB}" dt="2024-04-22T13:22:51.952" v="158" actId="47"/>
        <pc:sldMkLst>
          <pc:docMk/>
          <pc:sldMk cId="897852737" sldId="2134958703"/>
        </pc:sldMkLst>
      </pc:sldChg>
      <pc:sldChg chg="del">
        <pc:chgData name="Sean Gallagher" userId="577446c3-45ae-4097-b8f0-9d862fa3a0df" providerId="ADAL" clId="{C99755CA-5427-4252-9ACC-8FD159CF9ECB}" dt="2024-04-22T13:22:52.188" v="159" actId="47"/>
        <pc:sldMkLst>
          <pc:docMk/>
          <pc:sldMk cId="3323212631" sldId="2134958704"/>
        </pc:sldMkLst>
      </pc:sldChg>
      <pc:sldChg chg="del">
        <pc:chgData name="Sean Gallagher" userId="577446c3-45ae-4097-b8f0-9d862fa3a0df" providerId="ADAL" clId="{C99755CA-5427-4252-9ACC-8FD159CF9ECB}" dt="2024-04-22T13:22:52.424" v="160" actId="47"/>
        <pc:sldMkLst>
          <pc:docMk/>
          <pc:sldMk cId="649909483" sldId="2134958705"/>
        </pc:sldMkLst>
      </pc:sldChg>
      <pc:sldChg chg="del">
        <pc:chgData name="Sean Gallagher" userId="577446c3-45ae-4097-b8f0-9d862fa3a0df" providerId="ADAL" clId="{C99755CA-5427-4252-9ACC-8FD159CF9ECB}" dt="2024-04-22T13:22:52.628" v="161" actId="47"/>
        <pc:sldMkLst>
          <pc:docMk/>
          <pc:sldMk cId="22513437" sldId="2134958706"/>
        </pc:sldMkLst>
      </pc:sldChg>
      <pc:sldChg chg="del">
        <pc:chgData name="Sean Gallagher" userId="577446c3-45ae-4097-b8f0-9d862fa3a0df" providerId="ADAL" clId="{C99755CA-5427-4252-9ACC-8FD159CF9ECB}" dt="2024-04-22T13:22:52.847" v="162" actId="47"/>
        <pc:sldMkLst>
          <pc:docMk/>
          <pc:sldMk cId="3115826438" sldId="2134958707"/>
        </pc:sldMkLst>
      </pc:sldChg>
      <pc:sldChg chg="del">
        <pc:chgData name="Sean Gallagher" userId="577446c3-45ae-4097-b8f0-9d862fa3a0df" providerId="ADAL" clId="{C99755CA-5427-4252-9ACC-8FD159CF9ECB}" dt="2024-04-22T13:22:53.067" v="163" actId="47"/>
        <pc:sldMkLst>
          <pc:docMk/>
          <pc:sldMk cId="3060276835" sldId="2134958708"/>
        </pc:sldMkLst>
      </pc:sldChg>
      <pc:sldChg chg="del">
        <pc:chgData name="Sean Gallagher" userId="577446c3-45ae-4097-b8f0-9d862fa3a0df" providerId="ADAL" clId="{C99755CA-5427-4252-9ACC-8FD159CF9ECB}" dt="2024-04-22T13:22:53.318" v="164" actId="47"/>
        <pc:sldMkLst>
          <pc:docMk/>
          <pc:sldMk cId="2579517199" sldId="2134958709"/>
        </pc:sldMkLst>
      </pc:sldChg>
      <pc:sldChg chg="del">
        <pc:chgData name="Sean Gallagher" userId="577446c3-45ae-4097-b8f0-9d862fa3a0df" providerId="ADAL" clId="{C99755CA-5427-4252-9ACC-8FD159CF9ECB}" dt="2024-04-22T13:22:53.530" v="165" actId="47"/>
        <pc:sldMkLst>
          <pc:docMk/>
          <pc:sldMk cId="1039082411" sldId="2134958710"/>
        </pc:sldMkLst>
      </pc:sldChg>
      <pc:sldChg chg="del">
        <pc:chgData name="Sean Gallagher" userId="577446c3-45ae-4097-b8f0-9d862fa3a0df" providerId="ADAL" clId="{C99755CA-5427-4252-9ACC-8FD159CF9ECB}" dt="2024-04-22T13:22:53.710" v="166" actId="47"/>
        <pc:sldMkLst>
          <pc:docMk/>
          <pc:sldMk cId="1605305374" sldId="2134958711"/>
        </pc:sldMkLst>
      </pc:sldChg>
      <pc:sldChg chg="del">
        <pc:chgData name="Sean Gallagher" userId="577446c3-45ae-4097-b8f0-9d862fa3a0df" providerId="ADAL" clId="{C99755CA-5427-4252-9ACC-8FD159CF9ECB}" dt="2024-04-22T13:22:53.931" v="167" actId="47"/>
        <pc:sldMkLst>
          <pc:docMk/>
          <pc:sldMk cId="3326400325" sldId="2134958712"/>
        </pc:sldMkLst>
      </pc:sldChg>
      <pc:sldChg chg="del">
        <pc:chgData name="Sean Gallagher" userId="577446c3-45ae-4097-b8f0-9d862fa3a0df" providerId="ADAL" clId="{C99755CA-5427-4252-9ACC-8FD159CF9ECB}" dt="2024-04-22T13:22:54.166" v="168" actId="47"/>
        <pc:sldMkLst>
          <pc:docMk/>
          <pc:sldMk cId="1316534488" sldId="2134958713"/>
        </pc:sldMkLst>
      </pc:sldChg>
      <pc:sldChg chg="del">
        <pc:chgData name="Sean Gallagher" userId="577446c3-45ae-4097-b8f0-9d862fa3a0df" providerId="ADAL" clId="{C99755CA-5427-4252-9ACC-8FD159CF9ECB}" dt="2024-04-22T13:22:54.747" v="169" actId="47"/>
        <pc:sldMkLst>
          <pc:docMk/>
          <pc:sldMk cId="508818661" sldId="2134958714"/>
        </pc:sldMkLst>
      </pc:sldChg>
      <pc:sldChg chg="del">
        <pc:chgData name="Sean Gallagher" userId="577446c3-45ae-4097-b8f0-9d862fa3a0df" providerId="ADAL" clId="{C99755CA-5427-4252-9ACC-8FD159CF9ECB}" dt="2024-04-22T13:22:54.936" v="170" actId="47"/>
        <pc:sldMkLst>
          <pc:docMk/>
          <pc:sldMk cId="4036670024" sldId="2134958715"/>
        </pc:sldMkLst>
      </pc:sldChg>
      <pc:sldChg chg="del">
        <pc:chgData name="Sean Gallagher" userId="577446c3-45ae-4097-b8f0-9d862fa3a0df" providerId="ADAL" clId="{C99755CA-5427-4252-9ACC-8FD159CF9ECB}" dt="2024-04-22T13:22:55.140" v="171" actId="47"/>
        <pc:sldMkLst>
          <pc:docMk/>
          <pc:sldMk cId="1398837635" sldId="2134958716"/>
        </pc:sldMkLst>
      </pc:sldChg>
      <pc:sldChg chg="del">
        <pc:chgData name="Sean Gallagher" userId="577446c3-45ae-4097-b8f0-9d862fa3a0df" providerId="ADAL" clId="{C99755CA-5427-4252-9ACC-8FD159CF9ECB}" dt="2024-04-22T13:22:55.376" v="172" actId="47"/>
        <pc:sldMkLst>
          <pc:docMk/>
          <pc:sldMk cId="2343540016" sldId="2134958717"/>
        </pc:sldMkLst>
      </pc:sldChg>
      <pc:sldChg chg="del">
        <pc:chgData name="Sean Gallagher" userId="577446c3-45ae-4097-b8f0-9d862fa3a0df" providerId="ADAL" clId="{C99755CA-5427-4252-9ACC-8FD159CF9ECB}" dt="2024-04-22T13:22:55.658" v="173" actId="47"/>
        <pc:sldMkLst>
          <pc:docMk/>
          <pc:sldMk cId="2671895690" sldId="2134958718"/>
        </pc:sldMkLst>
      </pc:sldChg>
      <pc:sldChg chg="del">
        <pc:chgData name="Sean Gallagher" userId="577446c3-45ae-4097-b8f0-9d862fa3a0df" providerId="ADAL" clId="{C99755CA-5427-4252-9ACC-8FD159CF9ECB}" dt="2024-04-22T13:22:55.909" v="174" actId="47"/>
        <pc:sldMkLst>
          <pc:docMk/>
          <pc:sldMk cId="3505607514" sldId="2134958719"/>
        </pc:sldMkLst>
      </pc:sldChg>
      <pc:sldChg chg="del">
        <pc:chgData name="Sean Gallagher" userId="577446c3-45ae-4097-b8f0-9d862fa3a0df" providerId="ADAL" clId="{C99755CA-5427-4252-9ACC-8FD159CF9ECB}" dt="2024-04-22T13:22:56.535" v="175" actId="47"/>
        <pc:sldMkLst>
          <pc:docMk/>
          <pc:sldMk cId="2175704978" sldId="2134958720"/>
        </pc:sldMkLst>
      </pc:sldChg>
      <pc:sldChg chg="del">
        <pc:chgData name="Sean Gallagher" userId="577446c3-45ae-4097-b8f0-9d862fa3a0df" providerId="ADAL" clId="{C99755CA-5427-4252-9ACC-8FD159CF9ECB}" dt="2024-04-22T13:22:56.740" v="176" actId="47"/>
        <pc:sldMkLst>
          <pc:docMk/>
          <pc:sldMk cId="3043448542" sldId="2134958721"/>
        </pc:sldMkLst>
      </pc:sldChg>
      <pc:sldChg chg="del">
        <pc:chgData name="Sean Gallagher" userId="577446c3-45ae-4097-b8f0-9d862fa3a0df" providerId="ADAL" clId="{C99755CA-5427-4252-9ACC-8FD159CF9ECB}" dt="2024-04-22T13:22:57.321" v="177" actId="47"/>
        <pc:sldMkLst>
          <pc:docMk/>
          <pc:sldMk cId="272534965" sldId="2134958722"/>
        </pc:sldMkLst>
      </pc:sldChg>
      <pc:sldChg chg="del">
        <pc:chgData name="Sean Gallagher" userId="577446c3-45ae-4097-b8f0-9d862fa3a0df" providerId="ADAL" clId="{C99755CA-5427-4252-9ACC-8FD159CF9ECB}" dt="2024-04-22T13:22:57.734" v="178" actId="47"/>
        <pc:sldMkLst>
          <pc:docMk/>
          <pc:sldMk cId="1948331355" sldId="2134958723"/>
        </pc:sldMkLst>
      </pc:sldChg>
      <pc:sldChg chg="del">
        <pc:chgData name="Sean Gallagher" userId="577446c3-45ae-4097-b8f0-9d862fa3a0df" providerId="ADAL" clId="{C99755CA-5427-4252-9ACC-8FD159CF9ECB}" dt="2024-04-22T13:22:58.421" v="179" actId="47"/>
        <pc:sldMkLst>
          <pc:docMk/>
          <pc:sldMk cId="789599039" sldId="2134958724"/>
        </pc:sldMkLst>
      </pc:sldChg>
      <pc:sldChg chg="del">
        <pc:chgData name="Sean Gallagher" userId="577446c3-45ae-4097-b8f0-9d862fa3a0df" providerId="ADAL" clId="{C99755CA-5427-4252-9ACC-8FD159CF9ECB}" dt="2024-04-22T13:22:58.437" v="180" actId="47"/>
        <pc:sldMkLst>
          <pc:docMk/>
          <pc:sldMk cId="1814502696" sldId="2134958725"/>
        </pc:sldMkLst>
      </pc:sldChg>
      <pc:sldChg chg="del">
        <pc:chgData name="Sean Gallagher" userId="577446c3-45ae-4097-b8f0-9d862fa3a0df" providerId="ADAL" clId="{C99755CA-5427-4252-9ACC-8FD159CF9ECB}" dt="2024-04-22T13:22:58.861" v="181" actId="47"/>
        <pc:sldMkLst>
          <pc:docMk/>
          <pc:sldMk cId="2819349799" sldId="2134958726"/>
        </pc:sldMkLst>
      </pc:sldChg>
      <pc:sldChg chg="del">
        <pc:chgData name="Sean Gallagher" userId="577446c3-45ae-4097-b8f0-9d862fa3a0df" providerId="ADAL" clId="{C99755CA-5427-4252-9ACC-8FD159CF9ECB}" dt="2024-04-22T13:22:59.049" v="182" actId="47"/>
        <pc:sldMkLst>
          <pc:docMk/>
          <pc:sldMk cId="679393884" sldId="2134958727"/>
        </pc:sldMkLst>
      </pc:sldChg>
      <pc:sldChg chg="del">
        <pc:chgData name="Sean Gallagher" userId="577446c3-45ae-4097-b8f0-9d862fa3a0df" providerId="ADAL" clId="{C99755CA-5427-4252-9ACC-8FD159CF9ECB}" dt="2024-04-22T13:22:59.255" v="183" actId="47"/>
        <pc:sldMkLst>
          <pc:docMk/>
          <pc:sldMk cId="3239195169" sldId="2134958728"/>
        </pc:sldMkLst>
      </pc:sldChg>
      <pc:sldChg chg="del">
        <pc:chgData name="Sean Gallagher" userId="577446c3-45ae-4097-b8f0-9d862fa3a0df" providerId="ADAL" clId="{C99755CA-5427-4252-9ACC-8FD159CF9ECB}" dt="2024-04-22T13:22:59.837" v="184" actId="47"/>
        <pc:sldMkLst>
          <pc:docMk/>
          <pc:sldMk cId="3209697986" sldId="2134958729"/>
        </pc:sldMkLst>
      </pc:sldChg>
      <pc:sldChg chg="del">
        <pc:chgData name="Sean Gallagher" userId="577446c3-45ae-4097-b8f0-9d862fa3a0df" providerId="ADAL" clId="{C99755CA-5427-4252-9ACC-8FD159CF9ECB}" dt="2024-04-22T13:23:00.071" v="185" actId="47"/>
        <pc:sldMkLst>
          <pc:docMk/>
          <pc:sldMk cId="4077304380" sldId="2134958730"/>
        </pc:sldMkLst>
      </pc:sldChg>
      <pc:sldChg chg="del">
        <pc:chgData name="Sean Gallagher" userId="577446c3-45ae-4097-b8f0-9d862fa3a0df" providerId="ADAL" clId="{C99755CA-5427-4252-9ACC-8FD159CF9ECB}" dt="2024-04-22T13:23:00.292" v="186" actId="47"/>
        <pc:sldMkLst>
          <pc:docMk/>
          <pc:sldMk cId="2857518688" sldId="2134958731"/>
        </pc:sldMkLst>
      </pc:sldChg>
      <pc:sldChg chg="del">
        <pc:chgData name="Sean Gallagher" userId="577446c3-45ae-4097-b8f0-9d862fa3a0df" providerId="ADAL" clId="{C99755CA-5427-4252-9ACC-8FD159CF9ECB}" dt="2024-04-22T13:23:00.574" v="187" actId="47"/>
        <pc:sldMkLst>
          <pc:docMk/>
          <pc:sldMk cId="2067933875" sldId="2134958732"/>
        </pc:sldMkLst>
      </pc:sldChg>
      <pc:sldChg chg="del">
        <pc:chgData name="Sean Gallagher" userId="577446c3-45ae-4097-b8f0-9d862fa3a0df" providerId="ADAL" clId="{C99755CA-5427-4252-9ACC-8FD159CF9ECB}" dt="2024-04-22T13:23:01.799" v="188" actId="47"/>
        <pc:sldMkLst>
          <pc:docMk/>
          <pc:sldMk cId="1799991716" sldId="2134958733"/>
        </pc:sldMkLst>
      </pc:sldChg>
      <pc:sldChg chg="add del">
        <pc:chgData name="Sean Gallagher" userId="577446c3-45ae-4097-b8f0-9d862fa3a0df" providerId="ADAL" clId="{C99755CA-5427-4252-9ACC-8FD159CF9ECB}" dt="2024-04-22T13:20:19.596" v="23"/>
        <pc:sldMkLst>
          <pc:docMk/>
          <pc:sldMk cId="2662449132" sldId="2134958734"/>
        </pc:sldMkLst>
      </pc:sldChg>
      <pc:sldMasterChg chg="addSp delSp modSp mod delSldLayout">
        <pc:chgData name="Sean Gallagher" userId="577446c3-45ae-4097-b8f0-9d862fa3a0df" providerId="ADAL" clId="{C99755CA-5427-4252-9ACC-8FD159CF9ECB}" dt="2024-04-22T13:51:29.929" v="287" actId="478"/>
        <pc:sldMasterMkLst>
          <pc:docMk/>
          <pc:sldMasterMk cId="1070809925" sldId="2147483692"/>
        </pc:sldMasterMkLst>
        <pc:picChg chg="del">
          <ac:chgData name="Sean Gallagher" userId="577446c3-45ae-4097-b8f0-9d862fa3a0df" providerId="ADAL" clId="{C99755CA-5427-4252-9ACC-8FD159CF9ECB}" dt="2024-04-22T13:29:50.764" v="238" actId="478"/>
          <ac:picMkLst>
            <pc:docMk/>
            <pc:sldMasterMk cId="1070809925" sldId="2147483692"/>
            <ac:picMk id="2" creationId="{6A841786-8702-2303-BAA8-F90E99CC7294}"/>
          </ac:picMkLst>
        </pc:picChg>
        <pc:picChg chg="add del mod">
          <ac:chgData name="Sean Gallagher" userId="577446c3-45ae-4097-b8f0-9d862fa3a0df" providerId="ADAL" clId="{C99755CA-5427-4252-9ACC-8FD159CF9ECB}" dt="2024-04-22T13:51:29.929" v="287" actId="478"/>
          <ac:picMkLst>
            <pc:docMk/>
            <pc:sldMasterMk cId="1070809925" sldId="2147483692"/>
            <ac:picMk id="3" creationId="{09AB377A-43EE-76EC-FD8B-629A49E09D4A}"/>
          </ac:picMkLst>
        </pc:picChg>
        <pc:sldLayoutChg chg="del">
          <pc:chgData name="Sean Gallagher" userId="577446c3-45ae-4097-b8f0-9d862fa3a0df" providerId="ADAL" clId="{C99755CA-5427-4252-9ACC-8FD159CF9ECB}" dt="2024-04-22T13:22:55.909" v="174" actId="47"/>
          <pc:sldLayoutMkLst>
            <pc:docMk/>
            <pc:sldMasterMk cId="1070809925" sldId="2147483692"/>
            <pc:sldLayoutMk cId="346028848" sldId="2147483829"/>
          </pc:sldLayoutMkLst>
        </pc:sldLayoutChg>
        <pc:sldLayoutChg chg="del">
          <pc:chgData name="Sean Gallagher" userId="577446c3-45ae-4097-b8f0-9d862fa3a0df" providerId="ADAL" clId="{C99755CA-5427-4252-9ACC-8FD159CF9ECB}" dt="2024-04-22T13:22:27.446" v="75" actId="47"/>
          <pc:sldLayoutMkLst>
            <pc:docMk/>
            <pc:sldMasterMk cId="1070809925" sldId="2147483692"/>
            <pc:sldLayoutMk cId="2409152693" sldId="2147483830"/>
          </pc:sldLayoutMkLst>
        </pc:sldLayoutChg>
      </pc:sldMasterChg>
      <pc:sldMasterChg chg="delSldLayout modSldLayout">
        <pc:chgData name="Sean Gallagher" userId="577446c3-45ae-4097-b8f0-9d862fa3a0df" providerId="ADAL" clId="{C99755CA-5427-4252-9ACC-8FD159CF9ECB}" dt="2024-04-22T13:29:32.486" v="236" actId="478"/>
        <pc:sldMasterMkLst>
          <pc:docMk/>
          <pc:sldMasterMk cId="3560819068" sldId="2147483818"/>
        </pc:sldMasterMkLst>
        <pc:sldLayoutChg chg="addSp delSp modSp mod">
          <pc:chgData name="Sean Gallagher" userId="577446c3-45ae-4097-b8f0-9d862fa3a0df" providerId="ADAL" clId="{C99755CA-5427-4252-9ACC-8FD159CF9ECB}" dt="2024-04-22T13:29:32.486" v="236" actId="478"/>
          <pc:sldLayoutMkLst>
            <pc:docMk/>
            <pc:sldMasterMk cId="3560819068" sldId="2147483818"/>
            <pc:sldLayoutMk cId="3710431470" sldId="2147483828"/>
          </pc:sldLayoutMkLst>
          <pc:picChg chg="del">
            <ac:chgData name="Sean Gallagher" userId="577446c3-45ae-4097-b8f0-9d862fa3a0df" providerId="ADAL" clId="{C99755CA-5427-4252-9ACC-8FD159CF9ECB}" dt="2024-04-22T13:29:32.486" v="236" actId="478"/>
            <ac:picMkLst>
              <pc:docMk/>
              <pc:sldMasterMk cId="3560819068" sldId="2147483818"/>
              <pc:sldLayoutMk cId="3710431470" sldId="2147483828"/>
              <ac:picMk id="2" creationId="{03F19FCC-DD25-70F5-138F-1E962BAD57F1}"/>
            </ac:picMkLst>
          </pc:picChg>
          <pc:picChg chg="add mod">
            <ac:chgData name="Sean Gallagher" userId="577446c3-45ae-4097-b8f0-9d862fa3a0df" providerId="ADAL" clId="{C99755CA-5427-4252-9ACC-8FD159CF9ECB}" dt="2024-04-22T13:29:30.491" v="235"/>
            <ac:picMkLst>
              <pc:docMk/>
              <pc:sldMasterMk cId="3560819068" sldId="2147483818"/>
              <pc:sldLayoutMk cId="3710431470" sldId="2147483828"/>
              <ac:picMk id="3" creationId="{0F9E7D96-D94D-0832-DDF8-4F73E6A3AD57}"/>
            </ac:picMkLst>
          </pc:picChg>
        </pc:sldLayoutChg>
        <pc:sldLayoutChg chg="del">
          <pc:chgData name="Sean Gallagher" userId="577446c3-45ae-4097-b8f0-9d862fa3a0df" providerId="ADAL" clId="{C99755CA-5427-4252-9ACC-8FD159CF9ECB}" dt="2024-04-22T13:18:16.428" v="1" actId="47"/>
          <pc:sldLayoutMkLst>
            <pc:docMk/>
            <pc:sldMasterMk cId="3560819068" sldId="2147483818"/>
            <pc:sldLayoutMk cId="3280714820" sldId="2147483831"/>
          </pc:sldLayoutMkLst>
        </pc:sldLayoutChg>
      </pc:sldMasterChg>
    </pc:docChg>
  </pc:docChgLst>
  <pc:docChgLst>
    <pc:chgData name="Sean Gallagher" userId="577446c3-45ae-4097-b8f0-9d862fa3a0df" providerId="ADAL" clId="{DAFDA841-9028-4C06-AD0D-BD3CBFFB1AEA}"/>
    <pc:docChg chg="custSel addSld delSld modSld sldOrd modMainMaster">
      <pc:chgData name="Sean Gallagher" userId="577446c3-45ae-4097-b8f0-9d862fa3a0df" providerId="ADAL" clId="{DAFDA841-9028-4C06-AD0D-BD3CBFFB1AEA}" dt="2023-11-16T14:28:44.375" v="26" actId="113"/>
      <pc:docMkLst>
        <pc:docMk/>
      </pc:docMkLst>
      <pc:sldChg chg="add del ord">
        <pc:chgData name="Sean Gallagher" userId="577446c3-45ae-4097-b8f0-9d862fa3a0df" providerId="ADAL" clId="{DAFDA841-9028-4C06-AD0D-BD3CBFFB1AEA}" dt="2023-11-16T14:23:52.785" v="3"/>
        <pc:sldMkLst>
          <pc:docMk/>
          <pc:sldMk cId="1770905082" sldId="269"/>
        </pc:sldMkLst>
      </pc:sldChg>
      <pc:sldChg chg="modSp mod">
        <pc:chgData name="Sean Gallagher" userId="577446c3-45ae-4097-b8f0-9d862fa3a0df" providerId="ADAL" clId="{DAFDA841-9028-4C06-AD0D-BD3CBFFB1AEA}" dt="2023-11-16T14:28:44.375" v="26" actId="113"/>
        <pc:sldMkLst>
          <pc:docMk/>
          <pc:sldMk cId="3111996064" sldId="2134958649"/>
        </pc:sldMkLst>
        <pc:spChg chg="mod">
          <ac:chgData name="Sean Gallagher" userId="577446c3-45ae-4097-b8f0-9d862fa3a0df" providerId="ADAL" clId="{DAFDA841-9028-4C06-AD0D-BD3CBFFB1AEA}" dt="2023-11-16T14:28:44.375" v="26" actId="113"/>
          <ac:spMkLst>
            <pc:docMk/>
            <pc:sldMk cId="3111996064" sldId="2134958649"/>
            <ac:spMk id="3" creationId="{AE7567E0-9FB4-E2D0-F57B-56251EA6FA1C}"/>
          </ac:spMkLst>
        </pc:spChg>
      </pc:sldChg>
      <pc:sldChg chg="del">
        <pc:chgData name="Sean Gallagher" userId="577446c3-45ae-4097-b8f0-9d862fa3a0df" providerId="ADAL" clId="{DAFDA841-9028-4C06-AD0D-BD3CBFFB1AEA}" dt="2023-11-16T14:27:40.243" v="23" actId="2696"/>
        <pc:sldMkLst>
          <pc:docMk/>
          <pc:sldMk cId="486879857" sldId="2134958653"/>
        </pc:sldMkLst>
      </pc:sldChg>
      <pc:sldChg chg="addSp delSp modSp mod">
        <pc:chgData name="Sean Gallagher" userId="577446c3-45ae-4097-b8f0-9d862fa3a0df" providerId="ADAL" clId="{DAFDA841-9028-4C06-AD0D-BD3CBFFB1AEA}" dt="2023-11-16T14:27:32.858" v="22" actId="1076"/>
        <pc:sldMkLst>
          <pc:docMk/>
          <pc:sldMk cId="4281471524" sldId="2134958655"/>
        </pc:sldMkLst>
        <pc:picChg chg="add mod">
          <ac:chgData name="Sean Gallagher" userId="577446c3-45ae-4097-b8f0-9d862fa3a0df" providerId="ADAL" clId="{DAFDA841-9028-4C06-AD0D-BD3CBFFB1AEA}" dt="2023-11-16T14:27:08.568" v="20" actId="1076"/>
          <ac:picMkLst>
            <pc:docMk/>
            <pc:sldMk cId="4281471524" sldId="2134958655"/>
            <ac:picMk id="3" creationId="{ED02AC07-F3D1-86B8-DC81-70A99996243D}"/>
          </ac:picMkLst>
        </pc:picChg>
        <pc:picChg chg="del">
          <ac:chgData name="Sean Gallagher" userId="577446c3-45ae-4097-b8f0-9d862fa3a0df" providerId="ADAL" clId="{DAFDA841-9028-4C06-AD0D-BD3CBFFB1AEA}" dt="2023-11-16T14:26:03.347" v="13" actId="478"/>
          <ac:picMkLst>
            <pc:docMk/>
            <pc:sldMk cId="4281471524" sldId="2134958655"/>
            <ac:picMk id="5" creationId="{B6DC9DF2-A34A-6251-9DEF-C03E95784EC0}"/>
          </ac:picMkLst>
        </pc:picChg>
        <pc:picChg chg="add mod">
          <ac:chgData name="Sean Gallagher" userId="577446c3-45ae-4097-b8f0-9d862fa3a0df" providerId="ADAL" clId="{DAFDA841-9028-4C06-AD0D-BD3CBFFB1AEA}" dt="2023-11-16T14:27:32.858" v="22" actId="1076"/>
          <ac:picMkLst>
            <pc:docMk/>
            <pc:sldMk cId="4281471524" sldId="2134958655"/>
            <ac:picMk id="7" creationId="{8CD9A6B2-6DCE-B52D-867E-9F515BD2D776}"/>
          </ac:picMkLst>
        </pc:picChg>
        <pc:picChg chg="del">
          <ac:chgData name="Sean Gallagher" userId="577446c3-45ae-4097-b8f0-9d862fa3a0df" providerId="ADAL" clId="{DAFDA841-9028-4C06-AD0D-BD3CBFFB1AEA}" dt="2023-11-16T14:26:03.973" v="14" actId="478"/>
          <ac:picMkLst>
            <pc:docMk/>
            <pc:sldMk cId="4281471524" sldId="2134958655"/>
            <ac:picMk id="10" creationId="{FF1CA5D2-3F0F-4E39-8E73-66DAA69BC1A7}"/>
          </ac:picMkLst>
        </pc:picChg>
      </pc:sldChg>
      <pc:sldChg chg="modSp mod">
        <pc:chgData name="Sean Gallagher" userId="577446c3-45ae-4097-b8f0-9d862fa3a0df" providerId="ADAL" clId="{DAFDA841-9028-4C06-AD0D-BD3CBFFB1AEA}" dt="2023-11-16T14:25:52.359" v="12" actId="113"/>
        <pc:sldMkLst>
          <pc:docMk/>
          <pc:sldMk cId="1250068653" sldId="2134958656"/>
        </pc:sldMkLst>
        <pc:spChg chg="mod">
          <ac:chgData name="Sean Gallagher" userId="577446c3-45ae-4097-b8f0-9d862fa3a0df" providerId="ADAL" clId="{DAFDA841-9028-4C06-AD0D-BD3CBFFB1AEA}" dt="2023-11-16T14:25:52.359" v="12" actId="113"/>
          <ac:spMkLst>
            <pc:docMk/>
            <pc:sldMk cId="1250068653" sldId="2134958656"/>
            <ac:spMk id="2" creationId="{00000000-0000-0000-0000-000000000000}"/>
          </ac:spMkLst>
        </pc:spChg>
      </pc:sldChg>
      <pc:sldChg chg="del">
        <pc:chgData name="Sean Gallagher" userId="577446c3-45ae-4097-b8f0-9d862fa3a0df" providerId="ADAL" clId="{DAFDA841-9028-4C06-AD0D-BD3CBFFB1AEA}" dt="2023-11-16T14:28:04.556" v="24" actId="2696"/>
        <pc:sldMkLst>
          <pc:docMk/>
          <pc:sldMk cId="343432579" sldId="2134958657"/>
        </pc:sldMkLst>
      </pc:sldChg>
      <pc:sldMasterChg chg="addSp delSp modSp mod">
        <pc:chgData name="Sean Gallagher" userId="577446c3-45ae-4097-b8f0-9d862fa3a0df" providerId="ADAL" clId="{DAFDA841-9028-4C06-AD0D-BD3CBFFB1AEA}" dt="2023-11-16T14:24:19.413" v="6" actId="1076"/>
        <pc:sldMasterMkLst>
          <pc:docMk/>
          <pc:sldMasterMk cId="1070809925" sldId="2147483659"/>
        </pc:sldMasterMkLst>
        <pc:picChg chg="del">
          <ac:chgData name="Sean Gallagher" userId="577446c3-45ae-4097-b8f0-9d862fa3a0df" providerId="ADAL" clId="{DAFDA841-9028-4C06-AD0D-BD3CBFFB1AEA}" dt="2023-11-16T14:24:15.227" v="4" actId="478"/>
          <ac:picMkLst>
            <pc:docMk/>
            <pc:sldMasterMk cId="1070809925" sldId="2147483659"/>
            <ac:picMk id="3" creationId="{91B8ACD5-476B-7D03-6800-A38AD0397A1E}"/>
          </ac:picMkLst>
        </pc:picChg>
        <pc:picChg chg="add mod">
          <ac:chgData name="Sean Gallagher" userId="577446c3-45ae-4097-b8f0-9d862fa3a0df" providerId="ADAL" clId="{DAFDA841-9028-4C06-AD0D-BD3CBFFB1AEA}" dt="2023-11-16T14:24:19.413" v="6" actId="1076"/>
          <ac:picMkLst>
            <pc:docMk/>
            <pc:sldMasterMk cId="1070809925" sldId="2147483659"/>
            <ac:picMk id="4" creationId="{86B9C6DC-7D9A-1CAB-01C5-ADEBD58AD97B}"/>
          </ac:picMkLst>
        </pc:picChg>
      </pc:sldMasterChg>
      <pc:sldMasterChg chg="addSp delSp modSp mod">
        <pc:chgData name="Sean Gallagher" userId="577446c3-45ae-4097-b8f0-9d862fa3a0df" providerId="ADAL" clId="{DAFDA841-9028-4C06-AD0D-BD3CBFFB1AEA}" dt="2023-11-16T14:24:44.328" v="9" actId="1076"/>
        <pc:sldMasterMkLst>
          <pc:docMk/>
          <pc:sldMasterMk cId="1070809925" sldId="2147483692"/>
        </pc:sldMasterMkLst>
        <pc:picChg chg="add mod">
          <ac:chgData name="Sean Gallagher" userId="577446c3-45ae-4097-b8f0-9d862fa3a0df" providerId="ADAL" clId="{DAFDA841-9028-4C06-AD0D-BD3CBFFB1AEA}" dt="2023-11-16T14:24:44.328" v="9" actId="1076"/>
          <ac:picMkLst>
            <pc:docMk/>
            <pc:sldMasterMk cId="1070809925" sldId="2147483692"/>
            <ac:picMk id="2" creationId="{79B93425-7BC3-2C35-A2EE-03F7007D943E}"/>
          </ac:picMkLst>
        </pc:picChg>
        <pc:picChg chg="del">
          <ac:chgData name="Sean Gallagher" userId="577446c3-45ae-4097-b8f0-9d862fa3a0df" providerId="ADAL" clId="{DAFDA841-9028-4C06-AD0D-BD3CBFFB1AEA}" dt="2023-11-16T14:24:37.067" v="7" actId="478"/>
          <ac:picMkLst>
            <pc:docMk/>
            <pc:sldMasterMk cId="1070809925" sldId="2147483692"/>
            <ac:picMk id="3" creationId="{C17D2D5C-E70F-05D9-F55F-B1ADCD95241D}"/>
          </ac:picMkLst>
        </pc:picChg>
      </pc:sldMasterChg>
    </pc:docChg>
  </pc:docChgLst>
  <pc:docChgLst>
    <pc:chgData name="Sean Gallagher" userId="577446c3-45ae-4097-b8f0-9d862fa3a0df" providerId="ADAL" clId="{867E4846-6E6F-43F1-B485-23EACE05B714}"/>
    <pc:docChg chg="custSel addSld delSld modSld sldOrd modMainMaster">
      <pc:chgData name="Sean Gallagher" userId="577446c3-45ae-4097-b8f0-9d862fa3a0df" providerId="ADAL" clId="{867E4846-6E6F-43F1-B485-23EACE05B714}" dt="2024-01-18T13:52:20.108" v="43" actId="1076"/>
      <pc:docMkLst>
        <pc:docMk/>
      </pc:docMkLst>
      <pc:sldChg chg="add ord">
        <pc:chgData name="Sean Gallagher" userId="577446c3-45ae-4097-b8f0-9d862fa3a0df" providerId="ADAL" clId="{867E4846-6E6F-43F1-B485-23EACE05B714}" dt="2024-01-18T13:29:56.728" v="3"/>
        <pc:sldMkLst>
          <pc:docMk/>
          <pc:sldMk cId="264567940" sldId="272"/>
        </pc:sldMkLst>
      </pc:sldChg>
      <pc:sldChg chg="del">
        <pc:chgData name="Sean Gallagher" userId="577446c3-45ae-4097-b8f0-9d862fa3a0df" providerId="ADAL" clId="{867E4846-6E6F-43F1-B485-23EACE05B714}" dt="2024-01-18T13:29:48.164" v="0" actId="47"/>
        <pc:sldMkLst>
          <pc:docMk/>
          <pc:sldMk cId="1433664020" sldId="275"/>
        </pc:sldMkLst>
      </pc:sldChg>
      <pc:sldChg chg="modSp mod">
        <pc:chgData name="Sean Gallagher" userId="577446c3-45ae-4097-b8f0-9d862fa3a0df" providerId="ADAL" clId="{867E4846-6E6F-43F1-B485-23EACE05B714}" dt="2024-01-18T13:50:42.580" v="36" actId="113"/>
        <pc:sldMkLst>
          <pc:docMk/>
          <pc:sldMk cId="3111996064" sldId="2134958649"/>
        </pc:sldMkLst>
        <pc:spChg chg="mod">
          <ac:chgData name="Sean Gallagher" userId="577446c3-45ae-4097-b8f0-9d862fa3a0df" providerId="ADAL" clId="{867E4846-6E6F-43F1-B485-23EACE05B714}" dt="2024-01-18T13:50:42.580" v="36" actId="113"/>
          <ac:spMkLst>
            <pc:docMk/>
            <pc:sldMk cId="3111996064" sldId="2134958649"/>
            <ac:spMk id="3" creationId="{AE7567E0-9FB4-E2D0-F57B-56251EA6FA1C}"/>
          </ac:spMkLst>
        </pc:spChg>
      </pc:sldChg>
      <pc:sldChg chg="delSp">
        <pc:chgData name="Sean Gallagher" userId="577446c3-45ae-4097-b8f0-9d862fa3a0df" providerId="ADAL" clId="{867E4846-6E6F-43F1-B485-23EACE05B714}" dt="2024-01-18T13:34:09.040" v="34" actId="478"/>
        <pc:sldMkLst>
          <pc:docMk/>
          <pc:sldMk cId="548871033" sldId="2134958650"/>
        </pc:sldMkLst>
        <pc:picChg chg="del">
          <ac:chgData name="Sean Gallagher" userId="577446c3-45ae-4097-b8f0-9d862fa3a0df" providerId="ADAL" clId="{867E4846-6E6F-43F1-B485-23EACE05B714}" dt="2024-01-18T13:34:09.040" v="34" actId="478"/>
          <ac:picMkLst>
            <pc:docMk/>
            <pc:sldMk cId="548871033" sldId="2134958650"/>
            <ac:picMk id="1028" creationId="{26612A1E-FB08-1432-7096-8BABF27E9FEA}"/>
          </ac:picMkLst>
        </pc:picChg>
      </pc:sldChg>
      <pc:sldChg chg="addSp delSp modSp mod">
        <pc:chgData name="Sean Gallagher" userId="577446c3-45ae-4097-b8f0-9d862fa3a0df" providerId="ADAL" clId="{867E4846-6E6F-43F1-B485-23EACE05B714}" dt="2024-01-18T13:33:46.929" v="33" actId="14100"/>
        <pc:sldMkLst>
          <pc:docMk/>
          <pc:sldMk cId="4281471524" sldId="2134958655"/>
        </pc:sldMkLst>
        <pc:picChg chg="add mod">
          <ac:chgData name="Sean Gallagher" userId="577446c3-45ae-4097-b8f0-9d862fa3a0df" providerId="ADAL" clId="{867E4846-6E6F-43F1-B485-23EACE05B714}" dt="2024-01-18T13:33:13.132" v="27" actId="1076"/>
          <ac:picMkLst>
            <pc:docMk/>
            <pc:sldMk cId="4281471524" sldId="2134958655"/>
            <ac:picMk id="3" creationId="{C3560543-53B0-A2A1-EE15-E4251B7A2AF1}"/>
          </ac:picMkLst>
        </pc:picChg>
        <pc:picChg chg="del">
          <ac:chgData name="Sean Gallagher" userId="577446c3-45ae-4097-b8f0-9d862fa3a0df" providerId="ADAL" clId="{867E4846-6E6F-43F1-B485-23EACE05B714}" dt="2024-01-18T13:32:13.917" v="4" actId="478"/>
          <ac:picMkLst>
            <pc:docMk/>
            <pc:sldMk cId="4281471524" sldId="2134958655"/>
            <ac:picMk id="5" creationId="{62188F98-DBE7-0829-C1F9-297CAE3F3583}"/>
          </ac:picMkLst>
        </pc:picChg>
        <pc:picChg chg="add mod">
          <ac:chgData name="Sean Gallagher" userId="577446c3-45ae-4097-b8f0-9d862fa3a0df" providerId="ADAL" clId="{867E4846-6E6F-43F1-B485-23EACE05B714}" dt="2024-01-18T13:33:24.185" v="29" actId="1076"/>
          <ac:picMkLst>
            <pc:docMk/>
            <pc:sldMk cId="4281471524" sldId="2134958655"/>
            <ac:picMk id="7" creationId="{1C1423AC-48BF-7C0A-8C6E-4BD69C6E5D4D}"/>
          </ac:picMkLst>
        </pc:picChg>
        <pc:picChg chg="del">
          <ac:chgData name="Sean Gallagher" userId="577446c3-45ae-4097-b8f0-9d862fa3a0df" providerId="ADAL" clId="{867E4846-6E6F-43F1-B485-23EACE05B714}" dt="2024-01-18T13:32:15.013" v="5" actId="478"/>
          <ac:picMkLst>
            <pc:docMk/>
            <pc:sldMk cId="4281471524" sldId="2134958655"/>
            <ac:picMk id="9" creationId="{EE1C309A-1686-BBB7-A4DC-5C2886596D86}"/>
          </ac:picMkLst>
        </pc:picChg>
        <pc:picChg chg="add mod">
          <ac:chgData name="Sean Gallagher" userId="577446c3-45ae-4097-b8f0-9d862fa3a0df" providerId="ADAL" clId="{867E4846-6E6F-43F1-B485-23EACE05B714}" dt="2024-01-18T13:33:43.281" v="32" actId="1076"/>
          <ac:picMkLst>
            <pc:docMk/>
            <pc:sldMk cId="4281471524" sldId="2134958655"/>
            <ac:picMk id="10" creationId="{647CC2C8-B3D4-99E7-692B-6BB77515E38C}"/>
          </ac:picMkLst>
        </pc:picChg>
        <pc:picChg chg="del">
          <ac:chgData name="Sean Gallagher" userId="577446c3-45ae-4097-b8f0-9d862fa3a0df" providerId="ADAL" clId="{867E4846-6E6F-43F1-B485-23EACE05B714}" dt="2024-01-18T13:32:15.981" v="6" actId="478"/>
          <ac:picMkLst>
            <pc:docMk/>
            <pc:sldMk cId="4281471524" sldId="2134958655"/>
            <ac:picMk id="12" creationId="{A61DDC87-C2B3-CF17-EF76-BC4BD29D1714}"/>
          </ac:picMkLst>
        </pc:picChg>
        <pc:picChg chg="add mod">
          <ac:chgData name="Sean Gallagher" userId="577446c3-45ae-4097-b8f0-9d862fa3a0df" providerId="ADAL" clId="{867E4846-6E6F-43F1-B485-23EACE05B714}" dt="2024-01-18T13:33:46.929" v="33" actId="14100"/>
          <ac:picMkLst>
            <pc:docMk/>
            <pc:sldMk cId="4281471524" sldId="2134958655"/>
            <ac:picMk id="13" creationId="{D9A4DF02-66D9-4DCB-52B4-F7F35A9448BC}"/>
          </ac:picMkLst>
        </pc:picChg>
      </pc:sldChg>
      <pc:sldMasterChg chg="addSp delSp modSp mod">
        <pc:chgData name="Sean Gallagher" userId="577446c3-45ae-4097-b8f0-9d862fa3a0df" providerId="ADAL" clId="{867E4846-6E6F-43F1-B485-23EACE05B714}" dt="2024-01-18T13:52:20.108" v="43" actId="1076"/>
        <pc:sldMasterMkLst>
          <pc:docMk/>
          <pc:sldMasterMk cId="1070809925" sldId="2147483692"/>
        </pc:sldMasterMkLst>
        <pc:picChg chg="del">
          <ac:chgData name="Sean Gallagher" userId="577446c3-45ae-4097-b8f0-9d862fa3a0df" providerId="ADAL" clId="{867E4846-6E6F-43F1-B485-23EACE05B714}" dt="2024-01-18T13:52:07.450" v="37" actId="478"/>
          <ac:picMkLst>
            <pc:docMk/>
            <pc:sldMasterMk cId="1070809925" sldId="2147483692"/>
            <ac:picMk id="3" creationId="{280EC375-AE20-E274-8582-152A8C42E8D8}"/>
          </ac:picMkLst>
        </pc:picChg>
        <pc:picChg chg="add mod">
          <ac:chgData name="Sean Gallagher" userId="577446c3-45ae-4097-b8f0-9d862fa3a0df" providerId="ADAL" clId="{867E4846-6E6F-43F1-B485-23EACE05B714}" dt="2024-01-18T13:52:20.108" v="43" actId="1076"/>
          <ac:picMkLst>
            <pc:docMk/>
            <pc:sldMasterMk cId="1070809925" sldId="2147483692"/>
            <ac:picMk id="4" creationId="{7665FEAA-0E40-A946-651F-3736EF2A71F3}"/>
          </ac:picMkLst>
        </pc:picChg>
      </pc:sldMasterChg>
    </pc:docChg>
  </pc:docChgLst>
  <pc:doc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00068A9}" dt="2024-01-16T14:42:27.196" v="58" actId="1076"/>
      <pc:docMkLst>
        <pc:docMk/>
      </pc:docMkLst>
      <pc:sldChg chg="modSp mod">
        <pc:chgData name="Sean Gallagher" userId="577446c3-45ae-4097-b8f0-9d862fa3a0df" providerId="ADAL" clId="{AFD0D102-3039-4C55-8F09-0E8DA00068A9}" dt="2024-01-16T14:36:18.063" v="1" actId="20577"/>
        <pc:sldMkLst>
          <pc:docMk/>
          <pc:sldMk cId="1433664020" sldId="275"/>
        </pc:sldMkLst>
        <pc:spChg chg="mod">
          <ac:chgData name="Sean Gallagher" userId="577446c3-45ae-4097-b8f0-9d862fa3a0df" providerId="ADAL" clId="{AFD0D102-3039-4C55-8F09-0E8DA00068A9}" dt="2024-01-16T14:36:18.063" v="1" actId="20577"/>
          <ac:spMkLst>
            <pc:docMk/>
            <pc:sldMk cId="1433664020" sldId="275"/>
            <ac:spMk id="3" creationId="{04D0B3D4-A1F3-CD14-3D64-A9979ABF7E26}"/>
          </ac:spMkLst>
        </pc:spChg>
      </pc:sldChg>
      <pc:sldChg chg="modSp mod">
        <pc:chgData name="Sean Gallagher" userId="577446c3-45ae-4097-b8f0-9d862fa3a0df" providerId="ADAL" clId="{AFD0D102-3039-4C55-8F09-0E8DA00068A9}" dt="2024-01-16T14:40:06.654" v="27" actId="113"/>
        <pc:sldMkLst>
          <pc:docMk/>
          <pc:sldMk cId="3111996064" sldId="2134958649"/>
        </pc:sldMkLst>
        <pc:spChg chg="mod">
          <ac:chgData name="Sean Gallagher" userId="577446c3-45ae-4097-b8f0-9d862fa3a0df" providerId="ADAL" clId="{AFD0D102-3039-4C55-8F09-0E8DA00068A9}" dt="2024-01-16T14:40:06.654" v="27" actId="113"/>
          <ac:spMkLst>
            <pc:docMk/>
            <pc:sldMk cId="3111996064" sldId="2134958649"/>
            <ac:spMk id="3" creationId="{AE7567E0-9FB4-E2D0-F57B-56251EA6FA1C}"/>
          </ac:spMkLst>
        </pc:spChg>
      </pc:sldChg>
      <pc:sldChg chg="addSp delSp modSp mod">
        <pc:chgData name="Sean Gallagher" userId="577446c3-45ae-4097-b8f0-9d862fa3a0df" providerId="ADAL" clId="{AFD0D102-3039-4C55-8F09-0E8DA00068A9}" dt="2024-01-16T14:42:27.196" v="58" actId="1076"/>
        <pc:sldMkLst>
          <pc:docMk/>
          <pc:sldMk cId="548871033" sldId="2134958650"/>
        </pc:sldMkLst>
        <pc:picChg chg="mod">
          <ac:chgData name="Sean Gallagher" userId="577446c3-45ae-4097-b8f0-9d862fa3a0df" providerId="ADAL" clId="{AFD0D102-3039-4C55-8F09-0E8DA00068A9}" dt="2024-01-16T14:42:20.646" v="56" actId="14100"/>
          <ac:picMkLst>
            <pc:docMk/>
            <pc:sldMk cId="548871033" sldId="2134958650"/>
            <ac:picMk id="5" creationId="{B7E43BC3-672D-24DC-CC75-0B51AD1CD7C1}"/>
          </ac:picMkLst>
        </pc:picChg>
        <pc:picChg chg="add del mod">
          <ac:chgData name="Sean Gallagher" userId="577446c3-45ae-4097-b8f0-9d862fa3a0df" providerId="ADAL" clId="{AFD0D102-3039-4C55-8F09-0E8DA00068A9}" dt="2024-01-16T14:38:20.918" v="13"/>
          <ac:picMkLst>
            <pc:docMk/>
            <pc:sldMk cId="548871033" sldId="2134958650"/>
            <ac:picMk id="1026" creationId="{DCAB2A1B-7F07-91CF-309C-45563789BF21}"/>
          </ac:picMkLst>
        </pc:picChg>
        <pc:picChg chg="add mod">
          <ac:chgData name="Sean Gallagher" userId="577446c3-45ae-4097-b8f0-9d862fa3a0df" providerId="ADAL" clId="{AFD0D102-3039-4C55-8F09-0E8DA00068A9}" dt="2024-01-16T14:42:27.196" v="58" actId="1076"/>
          <ac:picMkLst>
            <pc:docMk/>
            <pc:sldMk cId="548871033" sldId="2134958650"/>
            <ac:picMk id="1028" creationId="{26612A1E-FB08-1432-7096-8BABF27E9FEA}"/>
          </ac:picMkLst>
        </pc:picChg>
      </pc:sldChg>
      <pc:sldChg chg="modSp mod">
        <pc:chgData name="Sean Gallagher" userId="577446c3-45ae-4097-b8f0-9d862fa3a0df" providerId="ADAL" clId="{AFD0D102-3039-4C55-8F09-0E8DA00068A9}" dt="2024-01-16T14:36:36.146" v="4" actId="113"/>
        <pc:sldMkLst>
          <pc:docMk/>
          <pc:sldMk cId="1250068653" sldId="2134958656"/>
        </pc:sldMkLst>
        <pc:spChg chg="mod">
          <ac:chgData name="Sean Gallagher" userId="577446c3-45ae-4097-b8f0-9d862fa3a0df" providerId="ADAL" clId="{AFD0D102-3039-4C55-8F09-0E8DA00068A9}" dt="2024-01-16T14:36:36.146" v="4" actId="113"/>
          <ac:spMkLst>
            <pc:docMk/>
            <pc:sldMk cId="1250068653" sldId="2134958656"/>
            <ac:spMk id="2" creationId="{00000000-0000-0000-0000-000000000000}"/>
          </ac:spMkLst>
        </pc:spChg>
      </pc:sldChg>
      <pc:sldMasterChg chg="addSp delSp modSp mod">
        <pc:chgData name="Sean Gallagher" userId="577446c3-45ae-4097-b8f0-9d862fa3a0df" providerId="ADAL" clId="{AFD0D102-3039-4C55-8F09-0E8DA00068A9}" dt="2024-01-16T14:41:19.259" v="44" actId="1076"/>
        <pc:sldMasterMkLst>
          <pc:docMk/>
          <pc:sldMasterMk cId="1070809925" sldId="2147483659"/>
        </pc:sldMasterMkLst>
        <pc:picChg chg="add mod">
          <ac:chgData name="Sean Gallagher" userId="577446c3-45ae-4097-b8f0-9d862fa3a0df" providerId="ADAL" clId="{AFD0D102-3039-4C55-8F09-0E8DA00068A9}" dt="2024-01-16T14:41:19.259" v="44" actId="1076"/>
          <ac:picMkLst>
            <pc:docMk/>
            <pc:sldMasterMk cId="1070809925" sldId="2147483659"/>
            <ac:picMk id="4" creationId="{DC3CBACE-134A-763B-B21D-A44705880125}"/>
          </ac:picMkLst>
        </pc:picChg>
        <pc:picChg chg="del">
          <ac:chgData name="Sean Gallagher" userId="577446c3-45ae-4097-b8f0-9d862fa3a0df" providerId="ADAL" clId="{AFD0D102-3039-4C55-8F09-0E8DA00068A9}" dt="2024-01-16T14:41:04.679" v="35" actId="478"/>
          <ac:picMkLst>
            <pc:docMk/>
            <pc:sldMasterMk cId="1070809925" sldId="2147483659"/>
            <ac:picMk id="6" creationId="{E88297A9-8349-176E-B213-A078F1792AE8}"/>
          </ac:picMkLst>
        </pc:picChg>
      </pc:sldMasterChg>
      <pc:sldMasterChg chg="addSp delSp modSp mod">
        <pc:chgData name="Sean Gallagher" userId="577446c3-45ae-4097-b8f0-9d862fa3a0df" providerId="ADAL" clId="{AFD0D102-3039-4C55-8F09-0E8DA00068A9}" dt="2024-01-16T14:41:58.399" v="53" actId="1076"/>
        <pc:sldMasterMkLst>
          <pc:docMk/>
          <pc:sldMasterMk cId="1070809925" sldId="2147483692"/>
        </pc:sldMasterMkLst>
        <pc:picChg chg="add mod">
          <ac:chgData name="Sean Gallagher" userId="577446c3-45ae-4097-b8f0-9d862fa3a0df" providerId="ADAL" clId="{AFD0D102-3039-4C55-8F09-0E8DA00068A9}" dt="2024-01-16T14:41:58.399" v="53" actId="1076"/>
          <ac:picMkLst>
            <pc:docMk/>
            <pc:sldMasterMk cId="1070809925" sldId="2147483692"/>
            <ac:picMk id="3" creationId="{280EC375-AE20-E274-8582-152A8C42E8D8}"/>
          </ac:picMkLst>
        </pc:picChg>
        <pc:picChg chg="del">
          <ac:chgData name="Sean Gallagher" userId="577446c3-45ae-4097-b8f0-9d862fa3a0df" providerId="ADAL" clId="{AFD0D102-3039-4C55-8F09-0E8DA00068A9}" dt="2024-01-16T14:41:48.285" v="45" actId="478"/>
          <ac:picMkLst>
            <pc:docMk/>
            <pc:sldMasterMk cId="1070809925" sldId="2147483692"/>
            <ac:picMk id="4" creationId="{0806B83A-681A-B58E-034F-AB89BFBCA8A3}"/>
          </ac:picMkLst>
        </pc:picChg>
      </pc:sldMasterChg>
      <pc:sldMasterChg chg="modSldLayout">
        <pc:chgData name="Sean Gallagher" userId="577446c3-45ae-4097-b8f0-9d862fa3a0df" providerId="ADAL" clId="{AFD0D102-3039-4C55-8F09-0E8DA00068A9}" dt="2024-01-16T14:40:50.433" v="34" actId="1076"/>
        <pc:sldMasterMkLst>
          <pc:docMk/>
          <pc:sldMasterMk cId="1997465741" sldId="2147483776"/>
        </pc:sldMasterMkLst>
        <pc:sldLayoutChg chg="addSp delSp modSp mod">
          <pc:chgData name="Sean Gallagher" userId="577446c3-45ae-4097-b8f0-9d862fa3a0df" providerId="ADAL" clId="{AFD0D102-3039-4C55-8F09-0E8DA00068A9}" dt="2024-01-16T14:40:50.433" v="34" actId="1076"/>
          <pc:sldLayoutMkLst>
            <pc:docMk/>
            <pc:sldMasterMk cId="1997465741" sldId="2147483776"/>
            <pc:sldLayoutMk cId="1963082139" sldId="2147483780"/>
          </pc:sldLayoutMkLst>
          <pc:picChg chg="del">
            <ac:chgData name="Sean Gallagher" userId="577446c3-45ae-4097-b8f0-9d862fa3a0df" providerId="ADAL" clId="{AFD0D102-3039-4C55-8F09-0E8DA00068A9}" dt="2024-01-16T14:40:24.189" v="28" actId="478"/>
            <ac:picMkLst>
              <pc:docMk/>
              <pc:sldMasterMk cId="1997465741" sldId="2147483776"/>
              <pc:sldLayoutMk cId="1963082139" sldId="2147483780"/>
              <ac:picMk id="4" creationId="{DCFE2DB8-969D-B04C-BDB8-1B77C55F48DB}"/>
            </ac:picMkLst>
          </pc:picChg>
          <pc:picChg chg="add mod">
            <ac:chgData name="Sean Gallagher" userId="577446c3-45ae-4097-b8f0-9d862fa3a0df" providerId="ADAL" clId="{AFD0D102-3039-4C55-8F09-0E8DA00068A9}" dt="2024-01-16T14:40:50.433" v="34" actId="1076"/>
            <ac:picMkLst>
              <pc:docMk/>
              <pc:sldMasterMk cId="1997465741" sldId="2147483776"/>
              <pc:sldLayoutMk cId="1963082139" sldId="2147483780"/>
              <ac:picMk id="5" creationId="{AE94042B-A304-F0FE-5414-32D1EDAE8064}"/>
            </ac:picMkLst>
          </pc:picChg>
        </pc:sldLayoutChg>
      </pc:sldMasterChg>
    </pc:docChg>
  </pc:docChgLst>
  <pc:docChgLst>
    <pc:chgData name="Sean Gallagher" userId="577446c3-45ae-4097-b8f0-9d862fa3a0df" providerId="ADAL" clId="{F70D83A1-365B-49D4-8C01-4087CD68D640}"/>
    <pc:docChg chg="addSld modSld">
      <pc:chgData name="Sean Gallagher" userId="577446c3-45ae-4097-b8f0-9d862fa3a0df" providerId="ADAL" clId="{F70D83A1-365B-49D4-8C01-4087CD68D640}" dt="2024-04-25T18:30:22.850" v="6"/>
      <pc:docMkLst>
        <pc:docMk/>
      </pc:docMkLst>
      <pc:sldChg chg="add">
        <pc:chgData name="Sean Gallagher" userId="577446c3-45ae-4097-b8f0-9d862fa3a0df" providerId="ADAL" clId="{F70D83A1-365B-49D4-8C01-4087CD68D640}" dt="2024-04-25T18:28:32.748" v="0"/>
        <pc:sldMkLst>
          <pc:docMk/>
          <pc:sldMk cId="1643160523" sldId="265"/>
        </pc:sldMkLst>
      </pc:sldChg>
      <pc:sldChg chg="add">
        <pc:chgData name="Sean Gallagher" userId="577446c3-45ae-4097-b8f0-9d862fa3a0df" providerId="ADAL" clId="{F70D83A1-365B-49D4-8C01-4087CD68D640}" dt="2024-04-25T18:28:32.748" v="0"/>
        <pc:sldMkLst>
          <pc:docMk/>
          <pc:sldMk cId="1249712676" sldId="266"/>
        </pc:sldMkLst>
      </pc:sldChg>
      <pc:sldChg chg="add">
        <pc:chgData name="Sean Gallagher" userId="577446c3-45ae-4097-b8f0-9d862fa3a0df" providerId="ADAL" clId="{F70D83A1-365B-49D4-8C01-4087CD68D640}" dt="2024-04-25T18:29:07.423" v="2"/>
        <pc:sldMkLst>
          <pc:docMk/>
          <pc:sldMk cId="1037678653" sldId="270"/>
        </pc:sldMkLst>
      </pc:sldChg>
      <pc:sldChg chg="add">
        <pc:chgData name="Sean Gallagher" userId="577446c3-45ae-4097-b8f0-9d862fa3a0df" providerId="ADAL" clId="{F70D83A1-365B-49D4-8C01-4087CD68D640}" dt="2024-04-25T18:28:32.748" v="0"/>
        <pc:sldMkLst>
          <pc:docMk/>
          <pc:sldMk cId="1128357998" sldId="276"/>
        </pc:sldMkLst>
      </pc:sldChg>
      <pc:sldChg chg="add">
        <pc:chgData name="Sean Gallagher" userId="577446c3-45ae-4097-b8f0-9d862fa3a0df" providerId="ADAL" clId="{F70D83A1-365B-49D4-8C01-4087CD68D640}" dt="2024-04-25T18:28:32.748" v="0"/>
        <pc:sldMkLst>
          <pc:docMk/>
          <pc:sldMk cId="3282164443" sldId="277"/>
        </pc:sldMkLst>
      </pc:sldChg>
      <pc:sldChg chg="add">
        <pc:chgData name="Sean Gallagher" userId="577446c3-45ae-4097-b8f0-9d862fa3a0df" providerId="ADAL" clId="{F70D83A1-365B-49D4-8C01-4087CD68D640}" dt="2024-04-25T18:28:53.699" v="1"/>
        <pc:sldMkLst>
          <pc:docMk/>
          <pc:sldMk cId="1565100626" sldId="282"/>
        </pc:sldMkLst>
      </pc:sldChg>
      <pc:sldChg chg="add">
        <pc:chgData name="Sean Gallagher" userId="577446c3-45ae-4097-b8f0-9d862fa3a0df" providerId="ADAL" clId="{F70D83A1-365B-49D4-8C01-4087CD68D640}" dt="2024-04-25T18:28:53.699" v="1"/>
        <pc:sldMkLst>
          <pc:docMk/>
          <pc:sldMk cId="45014624" sldId="283"/>
        </pc:sldMkLst>
      </pc:sldChg>
      <pc:sldChg chg="add">
        <pc:chgData name="Sean Gallagher" userId="577446c3-45ae-4097-b8f0-9d862fa3a0df" providerId="ADAL" clId="{F70D83A1-365B-49D4-8C01-4087CD68D640}" dt="2024-04-25T18:28:53.699" v="1"/>
        <pc:sldMkLst>
          <pc:docMk/>
          <pc:sldMk cId="2927854467" sldId="284"/>
        </pc:sldMkLst>
      </pc:sldChg>
      <pc:sldChg chg="add">
        <pc:chgData name="Sean Gallagher" userId="577446c3-45ae-4097-b8f0-9d862fa3a0df" providerId="ADAL" clId="{F70D83A1-365B-49D4-8C01-4087CD68D640}" dt="2024-04-25T18:28:53.699" v="1"/>
        <pc:sldMkLst>
          <pc:docMk/>
          <pc:sldMk cId="1523719463" sldId="285"/>
        </pc:sldMkLst>
      </pc:sldChg>
      <pc:sldChg chg="add">
        <pc:chgData name="Sean Gallagher" userId="577446c3-45ae-4097-b8f0-9d862fa3a0df" providerId="ADAL" clId="{F70D83A1-365B-49D4-8C01-4087CD68D640}" dt="2024-04-25T18:29:07.423" v="2"/>
        <pc:sldMkLst>
          <pc:docMk/>
          <pc:sldMk cId="157157393" sldId="286"/>
        </pc:sldMkLst>
      </pc:sldChg>
      <pc:sldChg chg="add">
        <pc:chgData name="Sean Gallagher" userId="577446c3-45ae-4097-b8f0-9d862fa3a0df" providerId="ADAL" clId="{F70D83A1-365B-49D4-8C01-4087CD68D640}" dt="2024-04-25T18:28:53.699" v="1"/>
        <pc:sldMkLst>
          <pc:docMk/>
          <pc:sldMk cId="629394208" sldId="287"/>
        </pc:sldMkLst>
      </pc:sldChg>
      <pc:sldChg chg="add">
        <pc:chgData name="Sean Gallagher" userId="577446c3-45ae-4097-b8f0-9d862fa3a0df" providerId="ADAL" clId="{F70D83A1-365B-49D4-8C01-4087CD68D640}" dt="2024-04-25T18:28:53.699" v="1"/>
        <pc:sldMkLst>
          <pc:docMk/>
          <pc:sldMk cId="4147682242" sldId="288"/>
        </pc:sldMkLst>
      </pc:sldChg>
      <pc:sldChg chg="add">
        <pc:chgData name="Sean Gallagher" userId="577446c3-45ae-4097-b8f0-9d862fa3a0df" providerId="ADAL" clId="{F70D83A1-365B-49D4-8C01-4087CD68D640}" dt="2024-04-25T18:28:53.699" v="1"/>
        <pc:sldMkLst>
          <pc:docMk/>
          <pc:sldMk cId="202319237" sldId="289"/>
        </pc:sldMkLst>
      </pc:sldChg>
      <pc:sldChg chg="add">
        <pc:chgData name="Sean Gallagher" userId="577446c3-45ae-4097-b8f0-9d862fa3a0df" providerId="ADAL" clId="{F70D83A1-365B-49D4-8C01-4087CD68D640}" dt="2024-04-25T18:28:53.699" v="1"/>
        <pc:sldMkLst>
          <pc:docMk/>
          <pc:sldMk cId="507074092" sldId="290"/>
        </pc:sldMkLst>
      </pc:sldChg>
      <pc:sldChg chg="add">
        <pc:chgData name="Sean Gallagher" userId="577446c3-45ae-4097-b8f0-9d862fa3a0df" providerId="ADAL" clId="{F70D83A1-365B-49D4-8C01-4087CD68D640}" dt="2024-04-25T18:28:53.699" v="1"/>
        <pc:sldMkLst>
          <pc:docMk/>
          <pc:sldMk cId="3065268601" sldId="291"/>
        </pc:sldMkLst>
      </pc:sldChg>
      <pc:sldChg chg="add">
        <pc:chgData name="Sean Gallagher" userId="577446c3-45ae-4097-b8f0-9d862fa3a0df" providerId="ADAL" clId="{F70D83A1-365B-49D4-8C01-4087CD68D640}" dt="2024-04-25T18:28:53.699" v="1"/>
        <pc:sldMkLst>
          <pc:docMk/>
          <pc:sldMk cId="2759718488" sldId="292"/>
        </pc:sldMkLst>
      </pc:sldChg>
      <pc:sldChg chg="add">
        <pc:chgData name="Sean Gallagher" userId="577446c3-45ae-4097-b8f0-9d862fa3a0df" providerId="ADAL" clId="{F70D83A1-365B-49D4-8C01-4087CD68D640}" dt="2024-04-25T18:28:53.699" v="1"/>
        <pc:sldMkLst>
          <pc:docMk/>
          <pc:sldMk cId="1993673120" sldId="293"/>
        </pc:sldMkLst>
      </pc:sldChg>
      <pc:sldChg chg="add">
        <pc:chgData name="Sean Gallagher" userId="577446c3-45ae-4097-b8f0-9d862fa3a0df" providerId="ADAL" clId="{F70D83A1-365B-49D4-8C01-4087CD68D640}" dt="2024-04-25T18:29:21.875" v="3"/>
        <pc:sldMkLst>
          <pc:docMk/>
          <pc:sldMk cId="3275708931" sldId="294"/>
        </pc:sldMkLst>
      </pc:sldChg>
      <pc:sldChg chg="add">
        <pc:chgData name="Sean Gallagher" userId="577446c3-45ae-4097-b8f0-9d862fa3a0df" providerId="ADAL" clId="{F70D83A1-365B-49D4-8C01-4087CD68D640}" dt="2024-04-25T18:28:53.699" v="1"/>
        <pc:sldMkLst>
          <pc:docMk/>
          <pc:sldMk cId="445002775" sldId="295"/>
        </pc:sldMkLst>
      </pc:sldChg>
      <pc:sldChg chg="add">
        <pc:chgData name="Sean Gallagher" userId="577446c3-45ae-4097-b8f0-9d862fa3a0df" providerId="ADAL" clId="{F70D83A1-365B-49D4-8C01-4087CD68D640}" dt="2024-04-25T18:28:53.699" v="1"/>
        <pc:sldMkLst>
          <pc:docMk/>
          <pc:sldMk cId="2902651273" sldId="296"/>
        </pc:sldMkLst>
      </pc:sldChg>
      <pc:sldChg chg="add">
        <pc:chgData name="Sean Gallagher" userId="577446c3-45ae-4097-b8f0-9d862fa3a0df" providerId="ADAL" clId="{F70D83A1-365B-49D4-8C01-4087CD68D640}" dt="2024-04-25T18:28:53.699" v="1"/>
        <pc:sldMkLst>
          <pc:docMk/>
          <pc:sldMk cId="3697746773" sldId="297"/>
        </pc:sldMkLst>
      </pc:sldChg>
      <pc:sldChg chg="add">
        <pc:chgData name="Sean Gallagher" userId="577446c3-45ae-4097-b8f0-9d862fa3a0df" providerId="ADAL" clId="{F70D83A1-365B-49D4-8C01-4087CD68D640}" dt="2024-04-25T18:28:53.699" v="1"/>
        <pc:sldMkLst>
          <pc:docMk/>
          <pc:sldMk cId="3247992484" sldId="298"/>
        </pc:sldMkLst>
      </pc:sldChg>
      <pc:sldChg chg="add">
        <pc:chgData name="Sean Gallagher" userId="577446c3-45ae-4097-b8f0-9d862fa3a0df" providerId="ADAL" clId="{F70D83A1-365B-49D4-8C01-4087CD68D640}" dt="2024-04-25T18:29:21.875" v="3"/>
        <pc:sldMkLst>
          <pc:docMk/>
          <pc:sldMk cId="327056633" sldId="299"/>
        </pc:sldMkLst>
      </pc:sldChg>
      <pc:sldChg chg="add">
        <pc:chgData name="Sean Gallagher" userId="577446c3-45ae-4097-b8f0-9d862fa3a0df" providerId="ADAL" clId="{F70D83A1-365B-49D4-8C01-4087CD68D640}" dt="2024-04-25T18:29:07.423" v="2"/>
        <pc:sldMkLst>
          <pc:docMk/>
          <pc:sldMk cId="3013372950" sldId="300"/>
        </pc:sldMkLst>
      </pc:sldChg>
      <pc:sldChg chg="add">
        <pc:chgData name="Sean Gallagher" userId="577446c3-45ae-4097-b8f0-9d862fa3a0df" providerId="ADAL" clId="{F70D83A1-365B-49D4-8C01-4087CD68D640}" dt="2024-04-25T18:29:07.423" v="2"/>
        <pc:sldMkLst>
          <pc:docMk/>
          <pc:sldMk cId="3835932132" sldId="301"/>
        </pc:sldMkLst>
      </pc:sldChg>
      <pc:sldChg chg="add">
        <pc:chgData name="Sean Gallagher" userId="577446c3-45ae-4097-b8f0-9d862fa3a0df" providerId="ADAL" clId="{F70D83A1-365B-49D4-8C01-4087CD68D640}" dt="2024-04-25T18:29:07.423" v="2"/>
        <pc:sldMkLst>
          <pc:docMk/>
          <pc:sldMk cId="1693705224" sldId="302"/>
        </pc:sldMkLst>
      </pc:sldChg>
      <pc:sldChg chg="add">
        <pc:chgData name="Sean Gallagher" userId="577446c3-45ae-4097-b8f0-9d862fa3a0df" providerId="ADAL" clId="{F70D83A1-365B-49D4-8C01-4087CD68D640}" dt="2024-04-25T18:29:07.423" v="2"/>
        <pc:sldMkLst>
          <pc:docMk/>
          <pc:sldMk cId="1794465175" sldId="303"/>
        </pc:sldMkLst>
      </pc:sldChg>
      <pc:sldChg chg="add">
        <pc:chgData name="Sean Gallagher" userId="577446c3-45ae-4097-b8f0-9d862fa3a0df" providerId="ADAL" clId="{F70D83A1-365B-49D4-8C01-4087CD68D640}" dt="2024-04-25T18:29:07.423" v="2"/>
        <pc:sldMkLst>
          <pc:docMk/>
          <pc:sldMk cId="3167175130" sldId="304"/>
        </pc:sldMkLst>
      </pc:sldChg>
      <pc:sldChg chg="add">
        <pc:chgData name="Sean Gallagher" userId="577446c3-45ae-4097-b8f0-9d862fa3a0df" providerId="ADAL" clId="{F70D83A1-365B-49D4-8C01-4087CD68D640}" dt="2024-04-25T18:29:07.423" v="2"/>
        <pc:sldMkLst>
          <pc:docMk/>
          <pc:sldMk cId="179598641" sldId="305"/>
        </pc:sldMkLst>
      </pc:sldChg>
      <pc:sldChg chg="add">
        <pc:chgData name="Sean Gallagher" userId="577446c3-45ae-4097-b8f0-9d862fa3a0df" providerId="ADAL" clId="{F70D83A1-365B-49D4-8C01-4087CD68D640}" dt="2024-04-25T18:29:07.423" v="2"/>
        <pc:sldMkLst>
          <pc:docMk/>
          <pc:sldMk cId="1124641736" sldId="306"/>
        </pc:sldMkLst>
      </pc:sldChg>
      <pc:sldChg chg="add">
        <pc:chgData name="Sean Gallagher" userId="577446c3-45ae-4097-b8f0-9d862fa3a0df" providerId="ADAL" clId="{F70D83A1-365B-49D4-8C01-4087CD68D640}" dt="2024-04-25T18:29:07.423" v="2"/>
        <pc:sldMkLst>
          <pc:docMk/>
          <pc:sldMk cId="1769994860" sldId="307"/>
        </pc:sldMkLst>
      </pc:sldChg>
      <pc:sldChg chg="add">
        <pc:chgData name="Sean Gallagher" userId="577446c3-45ae-4097-b8f0-9d862fa3a0df" providerId="ADAL" clId="{F70D83A1-365B-49D4-8C01-4087CD68D640}" dt="2024-04-25T18:29:07.423" v="2"/>
        <pc:sldMkLst>
          <pc:docMk/>
          <pc:sldMk cId="2731537121" sldId="308"/>
        </pc:sldMkLst>
      </pc:sldChg>
      <pc:sldChg chg="add">
        <pc:chgData name="Sean Gallagher" userId="577446c3-45ae-4097-b8f0-9d862fa3a0df" providerId="ADAL" clId="{F70D83A1-365B-49D4-8C01-4087CD68D640}" dt="2024-04-25T18:29:21.875" v="3"/>
        <pc:sldMkLst>
          <pc:docMk/>
          <pc:sldMk cId="3238738664" sldId="309"/>
        </pc:sldMkLst>
      </pc:sldChg>
      <pc:sldChg chg="add">
        <pc:chgData name="Sean Gallagher" userId="577446c3-45ae-4097-b8f0-9d862fa3a0df" providerId="ADAL" clId="{F70D83A1-365B-49D4-8C01-4087CD68D640}" dt="2024-04-25T18:29:21.875" v="3"/>
        <pc:sldMkLst>
          <pc:docMk/>
          <pc:sldMk cId="2347295492" sldId="310"/>
        </pc:sldMkLst>
      </pc:sldChg>
      <pc:sldChg chg="add">
        <pc:chgData name="Sean Gallagher" userId="577446c3-45ae-4097-b8f0-9d862fa3a0df" providerId="ADAL" clId="{F70D83A1-365B-49D4-8C01-4087CD68D640}" dt="2024-04-25T18:29:21.875" v="3"/>
        <pc:sldMkLst>
          <pc:docMk/>
          <pc:sldMk cId="2539246368" sldId="311"/>
        </pc:sldMkLst>
      </pc:sldChg>
      <pc:sldChg chg="add">
        <pc:chgData name="Sean Gallagher" userId="577446c3-45ae-4097-b8f0-9d862fa3a0df" providerId="ADAL" clId="{F70D83A1-365B-49D4-8C01-4087CD68D640}" dt="2024-04-25T18:29:21.875" v="3"/>
        <pc:sldMkLst>
          <pc:docMk/>
          <pc:sldMk cId="3157000124" sldId="312"/>
        </pc:sldMkLst>
      </pc:sldChg>
      <pc:sldChg chg="add">
        <pc:chgData name="Sean Gallagher" userId="577446c3-45ae-4097-b8f0-9d862fa3a0df" providerId="ADAL" clId="{F70D83A1-365B-49D4-8C01-4087CD68D640}" dt="2024-04-25T18:29:21.875" v="3"/>
        <pc:sldMkLst>
          <pc:docMk/>
          <pc:sldMk cId="3861168408" sldId="313"/>
        </pc:sldMkLst>
      </pc:sldChg>
      <pc:sldChg chg="add">
        <pc:chgData name="Sean Gallagher" userId="577446c3-45ae-4097-b8f0-9d862fa3a0df" providerId="ADAL" clId="{F70D83A1-365B-49D4-8C01-4087CD68D640}" dt="2024-04-25T18:29:21.875" v="3"/>
        <pc:sldMkLst>
          <pc:docMk/>
          <pc:sldMk cId="2222785816" sldId="314"/>
        </pc:sldMkLst>
      </pc:sldChg>
      <pc:sldChg chg="add">
        <pc:chgData name="Sean Gallagher" userId="577446c3-45ae-4097-b8f0-9d862fa3a0df" providerId="ADAL" clId="{F70D83A1-365B-49D4-8C01-4087CD68D640}" dt="2024-04-25T18:30:22.850" v="6"/>
        <pc:sldMkLst>
          <pc:docMk/>
          <pc:sldMk cId="1590552208" sldId="325"/>
        </pc:sldMkLst>
      </pc:sldChg>
      <pc:sldChg chg="modSp add">
        <pc:chgData name="Sean Gallagher" userId="577446c3-45ae-4097-b8f0-9d862fa3a0df" providerId="ADAL" clId="{F70D83A1-365B-49D4-8C01-4087CD68D640}" dt="2024-04-25T18:30:22.850" v="6"/>
        <pc:sldMkLst>
          <pc:docMk/>
          <pc:sldMk cId="2639604310" sldId="329"/>
        </pc:sldMkLst>
        <pc:spChg chg="mod">
          <ac:chgData name="Sean Gallagher" userId="577446c3-45ae-4097-b8f0-9d862fa3a0df" providerId="ADAL" clId="{F70D83A1-365B-49D4-8C01-4087CD68D640}" dt="2024-04-25T18:30:22.850" v="6"/>
          <ac:spMkLst>
            <pc:docMk/>
            <pc:sldMk cId="2639604310" sldId="329"/>
            <ac:spMk id="5" creationId="{D5C8C1BE-EDC0-C4A8-6201-BA7D526BDEC9}"/>
          </ac:spMkLst>
        </pc:spChg>
      </pc:sldChg>
      <pc:sldChg chg="add">
        <pc:chgData name="Sean Gallagher" userId="577446c3-45ae-4097-b8f0-9d862fa3a0df" providerId="ADAL" clId="{F70D83A1-365B-49D4-8C01-4087CD68D640}" dt="2024-04-25T18:30:22.850" v="6"/>
        <pc:sldMkLst>
          <pc:docMk/>
          <pc:sldMk cId="268863645" sldId="357"/>
        </pc:sldMkLst>
      </pc:sldChg>
      <pc:sldChg chg="add">
        <pc:chgData name="Sean Gallagher" userId="577446c3-45ae-4097-b8f0-9d862fa3a0df" providerId="ADAL" clId="{F70D83A1-365B-49D4-8C01-4087CD68D640}" dt="2024-04-25T18:28:32.748" v="0"/>
        <pc:sldMkLst>
          <pc:docMk/>
          <pc:sldMk cId="3218319083" sldId="462"/>
        </pc:sldMkLst>
      </pc:sldChg>
      <pc:sldChg chg="add">
        <pc:chgData name="Sean Gallagher" userId="577446c3-45ae-4097-b8f0-9d862fa3a0df" providerId="ADAL" clId="{F70D83A1-365B-49D4-8C01-4087CD68D640}" dt="2024-04-25T18:28:32.748" v="0"/>
        <pc:sldMkLst>
          <pc:docMk/>
          <pc:sldMk cId="2901373422" sldId="463"/>
        </pc:sldMkLst>
      </pc:sldChg>
      <pc:sldChg chg="add">
        <pc:chgData name="Sean Gallagher" userId="577446c3-45ae-4097-b8f0-9d862fa3a0df" providerId="ADAL" clId="{F70D83A1-365B-49D4-8C01-4087CD68D640}" dt="2024-04-25T18:28:32.748" v="0"/>
        <pc:sldMkLst>
          <pc:docMk/>
          <pc:sldMk cId="3483909403" sldId="464"/>
        </pc:sldMkLst>
      </pc:sldChg>
      <pc:sldChg chg="add">
        <pc:chgData name="Sean Gallagher" userId="577446c3-45ae-4097-b8f0-9d862fa3a0df" providerId="ADAL" clId="{F70D83A1-365B-49D4-8C01-4087CD68D640}" dt="2024-04-25T18:28:32.748" v="0"/>
        <pc:sldMkLst>
          <pc:docMk/>
          <pc:sldMk cId="2694202692" sldId="465"/>
        </pc:sldMkLst>
      </pc:sldChg>
      <pc:sldChg chg="add">
        <pc:chgData name="Sean Gallagher" userId="577446c3-45ae-4097-b8f0-9d862fa3a0df" providerId="ADAL" clId="{F70D83A1-365B-49D4-8C01-4087CD68D640}" dt="2024-04-25T18:28:32.748" v="0"/>
        <pc:sldMkLst>
          <pc:docMk/>
          <pc:sldMk cId="1916253397" sldId="466"/>
        </pc:sldMkLst>
      </pc:sldChg>
      <pc:sldChg chg="add">
        <pc:chgData name="Sean Gallagher" userId="577446c3-45ae-4097-b8f0-9d862fa3a0df" providerId="ADAL" clId="{F70D83A1-365B-49D4-8C01-4087CD68D640}" dt="2024-04-25T18:28:32.748" v="0"/>
        <pc:sldMkLst>
          <pc:docMk/>
          <pc:sldMk cId="3858634818" sldId="467"/>
        </pc:sldMkLst>
      </pc:sldChg>
      <pc:sldChg chg="add">
        <pc:chgData name="Sean Gallagher" userId="577446c3-45ae-4097-b8f0-9d862fa3a0df" providerId="ADAL" clId="{F70D83A1-365B-49D4-8C01-4087CD68D640}" dt="2024-04-25T18:28:32.748" v="0"/>
        <pc:sldMkLst>
          <pc:docMk/>
          <pc:sldMk cId="2521259125" sldId="468"/>
        </pc:sldMkLst>
      </pc:sldChg>
      <pc:sldChg chg="add">
        <pc:chgData name="Sean Gallagher" userId="577446c3-45ae-4097-b8f0-9d862fa3a0df" providerId="ADAL" clId="{F70D83A1-365B-49D4-8C01-4087CD68D640}" dt="2024-04-25T18:28:32.748" v="0"/>
        <pc:sldMkLst>
          <pc:docMk/>
          <pc:sldMk cId="2694517547" sldId="469"/>
        </pc:sldMkLst>
      </pc:sldChg>
      <pc:sldChg chg="add">
        <pc:chgData name="Sean Gallagher" userId="577446c3-45ae-4097-b8f0-9d862fa3a0df" providerId="ADAL" clId="{F70D83A1-365B-49D4-8C01-4087CD68D640}" dt="2024-04-25T18:28:32.748" v="0"/>
        <pc:sldMkLst>
          <pc:docMk/>
          <pc:sldMk cId="4184763652" sldId="470"/>
        </pc:sldMkLst>
      </pc:sldChg>
      <pc:sldChg chg="add">
        <pc:chgData name="Sean Gallagher" userId="577446c3-45ae-4097-b8f0-9d862fa3a0df" providerId="ADAL" clId="{F70D83A1-365B-49D4-8C01-4087CD68D640}" dt="2024-04-25T18:28:32.748" v="0"/>
        <pc:sldMkLst>
          <pc:docMk/>
          <pc:sldMk cId="4157322725" sldId="471"/>
        </pc:sldMkLst>
      </pc:sldChg>
      <pc:sldChg chg="add">
        <pc:chgData name="Sean Gallagher" userId="577446c3-45ae-4097-b8f0-9d862fa3a0df" providerId="ADAL" clId="{F70D83A1-365B-49D4-8C01-4087CD68D640}" dt="2024-04-25T18:28:32.748" v="0"/>
        <pc:sldMkLst>
          <pc:docMk/>
          <pc:sldMk cId="1233151753" sldId="472"/>
        </pc:sldMkLst>
      </pc:sldChg>
      <pc:sldChg chg="add">
        <pc:chgData name="Sean Gallagher" userId="577446c3-45ae-4097-b8f0-9d862fa3a0df" providerId="ADAL" clId="{F70D83A1-365B-49D4-8C01-4087CD68D640}" dt="2024-04-25T18:28:32.748" v="0"/>
        <pc:sldMkLst>
          <pc:docMk/>
          <pc:sldMk cId="3145791112" sldId="473"/>
        </pc:sldMkLst>
      </pc:sldChg>
      <pc:sldChg chg="add">
        <pc:chgData name="Sean Gallagher" userId="577446c3-45ae-4097-b8f0-9d862fa3a0df" providerId="ADAL" clId="{F70D83A1-365B-49D4-8C01-4087CD68D640}" dt="2024-04-25T18:28:32.748" v="0"/>
        <pc:sldMkLst>
          <pc:docMk/>
          <pc:sldMk cId="2347733746" sldId="474"/>
        </pc:sldMkLst>
      </pc:sldChg>
      <pc:sldChg chg="add">
        <pc:chgData name="Sean Gallagher" userId="577446c3-45ae-4097-b8f0-9d862fa3a0df" providerId="ADAL" clId="{F70D83A1-365B-49D4-8C01-4087CD68D640}" dt="2024-04-25T18:28:32.748" v="0"/>
        <pc:sldMkLst>
          <pc:docMk/>
          <pc:sldMk cId="3767360674" sldId="475"/>
        </pc:sldMkLst>
      </pc:sldChg>
      <pc:sldChg chg="add">
        <pc:chgData name="Sean Gallagher" userId="577446c3-45ae-4097-b8f0-9d862fa3a0df" providerId="ADAL" clId="{F70D83A1-365B-49D4-8C01-4087CD68D640}" dt="2024-04-25T18:28:32.748" v="0"/>
        <pc:sldMkLst>
          <pc:docMk/>
          <pc:sldMk cId="1033625668" sldId="476"/>
        </pc:sldMkLst>
      </pc:sldChg>
      <pc:sldChg chg="add">
        <pc:chgData name="Sean Gallagher" userId="577446c3-45ae-4097-b8f0-9d862fa3a0df" providerId="ADAL" clId="{F70D83A1-365B-49D4-8C01-4087CD68D640}" dt="2024-04-25T18:28:32.748" v="0"/>
        <pc:sldMkLst>
          <pc:docMk/>
          <pc:sldMk cId="849909972" sldId="477"/>
        </pc:sldMkLst>
      </pc:sldChg>
      <pc:sldChg chg="add">
        <pc:chgData name="Sean Gallagher" userId="577446c3-45ae-4097-b8f0-9d862fa3a0df" providerId="ADAL" clId="{F70D83A1-365B-49D4-8C01-4087CD68D640}" dt="2024-04-25T18:28:32.748" v="0"/>
        <pc:sldMkLst>
          <pc:docMk/>
          <pc:sldMk cId="990693121" sldId="478"/>
        </pc:sldMkLst>
      </pc:sldChg>
      <pc:sldChg chg="add">
        <pc:chgData name="Sean Gallagher" userId="577446c3-45ae-4097-b8f0-9d862fa3a0df" providerId="ADAL" clId="{F70D83A1-365B-49D4-8C01-4087CD68D640}" dt="2024-04-25T18:30:22.850" v="6"/>
        <pc:sldMkLst>
          <pc:docMk/>
          <pc:sldMk cId="3899212378" sldId="997"/>
        </pc:sldMkLst>
      </pc:sldChg>
      <pc:sldChg chg="add">
        <pc:chgData name="Sean Gallagher" userId="577446c3-45ae-4097-b8f0-9d862fa3a0df" providerId="ADAL" clId="{F70D83A1-365B-49D4-8C01-4087CD68D640}" dt="2024-04-25T18:30:22.850" v="6"/>
        <pc:sldMkLst>
          <pc:docMk/>
          <pc:sldMk cId="2668566577" sldId="1041"/>
        </pc:sldMkLst>
      </pc:sldChg>
      <pc:sldChg chg="modSp add">
        <pc:chgData name="Sean Gallagher" userId="577446c3-45ae-4097-b8f0-9d862fa3a0df" providerId="ADAL" clId="{F70D83A1-365B-49D4-8C01-4087CD68D640}" dt="2024-04-25T18:30:22.850" v="6"/>
        <pc:sldMkLst>
          <pc:docMk/>
          <pc:sldMk cId="1232292037" sldId="1063"/>
        </pc:sldMkLst>
        <pc:spChg chg="mod">
          <ac:chgData name="Sean Gallagher" userId="577446c3-45ae-4097-b8f0-9d862fa3a0df" providerId="ADAL" clId="{F70D83A1-365B-49D4-8C01-4087CD68D640}" dt="2024-04-25T18:30:22.850" v="6"/>
          <ac:spMkLst>
            <pc:docMk/>
            <pc:sldMk cId="1232292037" sldId="1063"/>
            <ac:spMk id="5" creationId="{EF6AC62C-8FF9-2C6A-06E4-600A3FFE79FF}"/>
          </ac:spMkLst>
        </pc:spChg>
      </pc:sldChg>
      <pc:sldChg chg="modSp add">
        <pc:chgData name="Sean Gallagher" userId="577446c3-45ae-4097-b8f0-9d862fa3a0df" providerId="ADAL" clId="{F70D83A1-365B-49D4-8C01-4087CD68D640}" dt="2024-04-25T18:30:22.850" v="6"/>
        <pc:sldMkLst>
          <pc:docMk/>
          <pc:sldMk cId="3490200448" sldId="1067"/>
        </pc:sldMkLst>
        <pc:spChg chg="mod">
          <ac:chgData name="Sean Gallagher" userId="577446c3-45ae-4097-b8f0-9d862fa3a0df" providerId="ADAL" clId="{F70D83A1-365B-49D4-8C01-4087CD68D640}" dt="2024-04-25T18:30:22.850" v="6"/>
          <ac:spMkLst>
            <pc:docMk/>
            <pc:sldMk cId="3490200448" sldId="1067"/>
            <ac:spMk id="5" creationId="{2EC851EF-993C-3E1B-4955-FF8B9BCF84D9}"/>
          </ac:spMkLst>
        </pc:spChg>
      </pc:sldChg>
      <pc:sldChg chg="modSp add">
        <pc:chgData name="Sean Gallagher" userId="577446c3-45ae-4097-b8f0-9d862fa3a0df" providerId="ADAL" clId="{F70D83A1-365B-49D4-8C01-4087CD68D640}" dt="2024-04-25T18:30:22.850" v="6"/>
        <pc:sldMkLst>
          <pc:docMk/>
          <pc:sldMk cId="1363799225" sldId="1072"/>
        </pc:sldMkLst>
        <pc:spChg chg="mod">
          <ac:chgData name="Sean Gallagher" userId="577446c3-45ae-4097-b8f0-9d862fa3a0df" providerId="ADAL" clId="{F70D83A1-365B-49D4-8C01-4087CD68D640}" dt="2024-04-25T18:30:22.850" v="6"/>
          <ac:spMkLst>
            <pc:docMk/>
            <pc:sldMk cId="1363799225" sldId="1072"/>
            <ac:spMk id="5" creationId="{C493E148-B742-C4C8-96B3-D690D8F718EA}"/>
          </ac:spMkLst>
        </pc:spChg>
      </pc:sldChg>
      <pc:sldChg chg="modSp add">
        <pc:chgData name="Sean Gallagher" userId="577446c3-45ae-4097-b8f0-9d862fa3a0df" providerId="ADAL" clId="{F70D83A1-365B-49D4-8C01-4087CD68D640}" dt="2024-04-25T18:30:22.850" v="6"/>
        <pc:sldMkLst>
          <pc:docMk/>
          <pc:sldMk cId="1798885257" sldId="1076"/>
        </pc:sldMkLst>
        <pc:spChg chg="mod">
          <ac:chgData name="Sean Gallagher" userId="577446c3-45ae-4097-b8f0-9d862fa3a0df" providerId="ADAL" clId="{F70D83A1-365B-49D4-8C01-4087CD68D640}" dt="2024-04-25T18:30:22.850" v="6"/>
          <ac:spMkLst>
            <pc:docMk/>
            <pc:sldMk cId="1798885257" sldId="1076"/>
            <ac:spMk id="5" creationId="{F78554B0-B80C-C48B-7019-949A74B9509A}"/>
          </ac:spMkLst>
        </pc:spChg>
      </pc:sldChg>
      <pc:sldChg chg="add">
        <pc:chgData name="Sean Gallagher" userId="577446c3-45ae-4097-b8f0-9d862fa3a0df" providerId="ADAL" clId="{F70D83A1-365B-49D4-8C01-4087CD68D640}" dt="2024-04-25T18:28:32.748" v="0"/>
        <pc:sldMkLst>
          <pc:docMk/>
          <pc:sldMk cId="139698365" sldId="2134958657"/>
        </pc:sldMkLst>
      </pc:sldChg>
      <pc:sldChg chg="add">
        <pc:chgData name="Sean Gallagher" userId="577446c3-45ae-4097-b8f0-9d862fa3a0df" providerId="ADAL" clId="{F70D83A1-365B-49D4-8C01-4087CD68D640}" dt="2024-04-25T18:28:53.699" v="1"/>
        <pc:sldMkLst>
          <pc:docMk/>
          <pc:sldMk cId="1776623411" sldId="2134958658"/>
        </pc:sldMkLst>
      </pc:sldChg>
      <pc:sldChg chg="add">
        <pc:chgData name="Sean Gallagher" userId="577446c3-45ae-4097-b8f0-9d862fa3a0df" providerId="ADAL" clId="{F70D83A1-365B-49D4-8C01-4087CD68D640}" dt="2024-04-25T18:28:53.699" v="1"/>
        <pc:sldMkLst>
          <pc:docMk/>
          <pc:sldMk cId="697618971" sldId="2134958659"/>
        </pc:sldMkLst>
      </pc:sldChg>
      <pc:sldChg chg="add">
        <pc:chgData name="Sean Gallagher" userId="577446c3-45ae-4097-b8f0-9d862fa3a0df" providerId="ADAL" clId="{F70D83A1-365B-49D4-8C01-4087CD68D640}" dt="2024-04-25T18:29:07.423" v="2"/>
        <pc:sldMkLst>
          <pc:docMk/>
          <pc:sldMk cId="1638526399" sldId="2134958660"/>
        </pc:sldMkLst>
      </pc:sldChg>
      <pc:sldChg chg="add">
        <pc:chgData name="Sean Gallagher" userId="577446c3-45ae-4097-b8f0-9d862fa3a0df" providerId="ADAL" clId="{F70D83A1-365B-49D4-8C01-4087CD68D640}" dt="2024-04-25T18:29:07.423" v="2"/>
        <pc:sldMkLst>
          <pc:docMk/>
          <pc:sldMk cId="2402395760" sldId="2134958661"/>
        </pc:sldMkLst>
      </pc:sldChg>
      <pc:sldChg chg="add">
        <pc:chgData name="Sean Gallagher" userId="577446c3-45ae-4097-b8f0-9d862fa3a0df" providerId="ADAL" clId="{F70D83A1-365B-49D4-8C01-4087CD68D640}" dt="2024-04-25T18:29:07.423" v="2"/>
        <pc:sldMkLst>
          <pc:docMk/>
          <pc:sldMk cId="2884007058" sldId="2134958662"/>
        </pc:sldMkLst>
      </pc:sldChg>
      <pc:sldChg chg="add">
        <pc:chgData name="Sean Gallagher" userId="577446c3-45ae-4097-b8f0-9d862fa3a0df" providerId="ADAL" clId="{F70D83A1-365B-49D4-8C01-4087CD68D640}" dt="2024-04-25T18:29:07.423" v="2"/>
        <pc:sldMkLst>
          <pc:docMk/>
          <pc:sldMk cId="3899794718" sldId="2134958663"/>
        </pc:sldMkLst>
      </pc:sldChg>
      <pc:sldChg chg="add">
        <pc:chgData name="Sean Gallagher" userId="577446c3-45ae-4097-b8f0-9d862fa3a0df" providerId="ADAL" clId="{F70D83A1-365B-49D4-8C01-4087CD68D640}" dt="2024-04-25T18:29:07.423" v="2"/>
        <pc:sldMkLst>
          <pc:docMk/>
          <pc:sldMk cId="206453621" sldId="2134958664"/>
        </pc:sldMkLst>
      </pc:sldChg>
      <pc:sldChg chg="add">
        <pc:chgData name="Sean Gallagher" userId="577446c3-45ae-4097-b8f0-9d862fa3a0df" providerId="ADAL" clId="{F70D83A1-365B-49D4-8C01-4087CD68D640}" dt="2024-04-25T18:29:07.423" v="2"/>
        <pc:sldMkLst>
          <pc:docMk/>
          <pc:sldMk cId="1670646932" sldId="2134958665"/>
        </pc:sldMkLst>
      </pc:sldChg>
      <pc:sldChg chg="add">
        <pc:chgData name="Sean Gallagher" userId="577446c3-45ae-4097-b8f0-9d862fa3a0df" providerId="ADAL" clId="{F70D83A1-365B-49D4-8C01-4087CD68D640}" dt="2024-04-25T18:29:07.423" v="2"/>
        <pc:sldMkLst>
          <pc:docMk/>
          <pc:sldMk cId="1497153831" sldId="2134958666"/>
        </pc:sldMkLst>
      </pc:sldChg>
      <pc:sldChg chg="add">
        <pc:chgData name="Sean Gallagher" userId="577446c3-45ae-4097-b8f0-9d862fa3a0df" providerId="ADAL" clId="{F70D83A1-365B-49D4-8C01-4087CD68D640}" dt="2024-04-25T18:29:21.875" v="3"/>
        <pc:sldMkLst>
          <pc:docMk/>
          <pc:sldMk cId="3042304925" sldId="2134958667"/>
        </pc:sldMkLst>
      </pc:sldChg>
      <pc:sldChg chg="add">
        <pc:chgData name="Sean Gallagher" userId="577446c3-45ae-4097-b8f0-9d862fa3a0df" providerId="ADAL" clId="{F70D83A1-365B-49D4-8C01-4087CD68D640}" dt="2024-04-25T18:29:21.875" v="3"/>
        <pc:sldMkLst>
          <pc:docMk/>
          <pc:sldMk cId="2222369744" sldId="2134958668"/>
        </pc:sldMkLst>
      </pc:sldChg>
      <pc:sldChg chg="add">
        <pc:chgData name="Sean Gallagher" userId="577446c3-45ae-4097-b8f0-9d862fa3a0df" providerId="ADAL" clId="{F70D83A1-365B-49D4-8C01-4087CD68D640}" dt="2024-04-25T18:29:21.875" v="3"/>
        <pc:sldMkLst>
          <pc:docMk/>
          <pc:sldMk cId="3078899408" sldId="2134958669"/>
        </pc:sldMkLst>
      </pc:sldChg>
      <pc:sldChg chg="add">
        <pc:chgData name="Sean Gallagher" userId="577446c3-45ae-4097-b8f0-9d862fa3a0df" providerId="ADAL" clId="{F70D83A1-365B-49D4-8C01-4087CD68D640}" dt="2024-04-25T18:29:21.875" v="3"/>
        <pc:sldMkLst>
          <pc:docMk/>
          <pc:sldMk cId="3770243808" sldId="2134958670"/>
        </pc:sldMkLst>
      </pc:sldChg>
      <pc:sldChg chg="add">
        <pc:chgData name="Sean Gallagher" userId="577446c3-45ae-4097-b8f0-9d862fa3a0df" providerId="ADAL" clId="{F70D83A1-365B-49D4-8C01-4087CD68D640}" dt="2024-04-25T18:29:21.875" v="3"/>
        <pc:sldMkLst>
          <pc:docMk/>
          <pc:sldMk cId="4246043904" sldId="2134958671"/>
        </pc:sldMkLst>
      </pc:sldChg>
      <pc:sldChg chg="add">
        <pc:chgData name="Sean Gallagher" userId="577446c3-45ae-4097-b8f0-9d862fa3a0df" providerId="ADAL" clId="{F70D83A1-365B-49D4-8C01-4087CD68D640}" dt="2024-04-25T18:29:21.875" v="3"/>
        <pc:sldMkLst>
          <pc:docMk/>
          <pc:sldMk cId="430869750" sldId="2134958672"/>
        </pc:sldMkLst>
      </pc:sldChg>
      <pc:sldChg chg="add">
        <pc:chgData name="Sean Gallagher" userId="577446c3-45ae-4097-b8f0-9d862fa3a0df" providerId="ADAL" clId="{F70D83A1-365B-49D4-8C01-4087CD68D640}" dt="2024-04-25T18:29:21.875" v="3"/>
        <pc:sldMkLst>
          <pc:docMk/>
          <pc:sldMk cId="2556269142" sldId="2134958673"/>
        </pc:sldMkLst>
      </pc:sldChg>
      <pc:sldChg chg="add">
        <pc:chgData name="Sean Gallagher" userId="577446c3-45ae-4097-b8f0-9d862fa3a0df" providerId="ADAL" clId="{F70D83A1-365B-49D4-8C01-4087CD68D640}" dt="2024-04-25T18:29:21.875" v="3"/>
        <pc:sldMkLst>
          <pc:docMk/>
          <pc:sldMk cId="3352670086" sldId="2134958674"/>
        </pc:sldMkLst>
      </pc:sldChg>
      <pc:sldChg chg="add">
        <pc:chgData name="Sean Gallagher" userId="577446c3-45ae-4097-b8f0-9d862fa3a0df" providerId="ADAL" clId="{F70D83A1-365B-49D4-8C01-4087CD68D640}" dt="2024-04-25T18:29:21.875" v="3"/>
        <pc:sldMkLst>
          <pc:docMk/>
          <pc:sldMk cId="3328753308" sldId="2134958675"/>
        </pc:sldMkLst>
      </pc:sldChg>
      <pc:sldChg chg="add">
        <pc:chgData name="Sean Gallagher" userId="577446c3-45ae-4097-b8f0-9d862fa3a0df" providerId="ADAL" clId="{F70D83A1-365B-49D4-8C01-4087CD68D640}" dt="2024-04-25T18:29:21.875" v="3"/>
        <pc:sldMkLst>
          <pc:docMk/>
          <pc:sldMk cId="182346884" sldId="2134958676"/>
        </pc:sldMkLst>
      </pc:sldChg>
      <pc:sldChg chg="add">
        <pc:chgData name="Sean Gallagher" userId="577446c3-45ae-4097-b8f0-9d862fa3a0df" providerId="ADAL" clId="{F70D83A1-365B-49D4-8C01-4087CD68D640}" dt="2024-04-25T18:29:21.875" v="3"/>
        <pc:sldMkLst>
          <pc:docMk/>
          <pc:sldMk cId="1537175450" sldId="2134958677"/>
        </pc:sldMkLst>
      </pc:sldChg>
      <pc:sldChg chg="add">
        <pc:chgData name="Sean Gallagher" userId="577446c3-45ae-4097-b8f0-9d862fa3a0df" providerId="ADAL" clId="{F70D83A1-365B-49D4-8C01-4087CD68D640}" dt="2024-04-25T18:29:21.875" v="3"/>
        <pc:sldMkLst>
          <pc:docMk/>
          <pc:sldMk cId="2087931861" sldId="2134958678"/>
        </pc:sldMkLst>
      </pc:sldChg>
      <pc:sldChg chg="add">
        <pc:chgData name="Sean Gallagher" userId="577446c3-45ae-4097-b8f0-9d862fa3a0df" providerId="ADAL" clId="{F70D83A1-365B-49D4-8C01-4087CD68D640}" dt="2024-04-25T18:29:21.875" v="3"/>
        <pc:sldMkLst>
          <pc:docMk/>
          <pc:sldMk cId="1831464245" sldId="2134958679"/>
        </pc:sldMkLst>
      </pc:sldChg>
      <pc:sldChg chg="add">
        <pc:chgData name="Sean Gallagher" userId="577446c3-45ae-4097-b8f0-9d862fa3a0df" providerId="ADAL" clId="{F70D83A1-365B-49D4-8C01-4087CD68D640}" dt="2024-04-25T18:29:21.875" v="3"/>
        <pc:sldMkLst>
          <pc:docMk/>
          <pc:sldMk cId="3676825088" sldId="2134958680"/>
        </pc:sldMkLst>
      </pc:sldChg>
      <pc:sldChg chg="add">
        <pc:chgData name="Sean Gallagher" userId="577446c3-45ae-4097-b8f0-9d862fa3a0df" providerId="ADAL" clId="{F70D83A1-365B-49D4-8C01-4087CD68D640}" dt="2024-04-25T18:29:21.875" v="3"/>
        <pc:sldMkLst>
          <pc:docMk/>
          <pc:sldMk cId="3636942831" sldId="2134958681"/>
        </pc:sldMkLst>
      </pc:sldChg>
      <pc:sldChg chg="add">
        <pc:chgData name="Sean Gallagher" userId="577446c3-45ae-4097-b8f0-9d862fa3a0df" providerId="ADAL" clId="{F70D83A1-365B-49D4-8C01-4087CD68D640}" dt="2024-04-25T18:29:21.875" v="3"/>
        <pc:sldMkLst>
          <pc:docMk/>
          <pc:sldMk cId="1981476298" sldId="2134958682"/>
        </pc:sldMkLst>
      </pc:sldChg>
      <pc:sldChg chg="add">
        <pc:chgData name="Sean Gallagher" userId="577446c3-45ae-4097-b8f0-9d862fa3a0df" providerId="ADAL" clId="{F70D83A1-365B-49D4-8C01-4087CD68D640}" dt="2024-04-25T18:29:21.875" v="3"/>
        <pc:sldMkLst>
          <pc:docMk/>
          <pc:sldMk cId="958596178" sldId="2134958683"/>
        </pc:sldMkLst>
      </pc:sldChg>
      <pc:sldChg chg="add">
        <pc:chgData name="Sean Gallagher" userId="577446c3-45ae-4097-b8f0-9d862fa3a0df" providerId="ADAL" clId="{F70D83A1-365B-49D4-8C01-4087CD68D640}" dt="2024-04-25T18:29:21.875" v="3"/>
        <pc:sldMkLst>
          <pc:docMk/>
          <pc:sldMk cId="1641851123" sldId="2134958684"/>
        </pc:sldMkLst>
      </pc:sldChg>
      <pc:sldChg chg="add">
        <pc:chgData name="Sean Gallagher" userId="577446c3-45ae-4097-b8f0-9d862fa3a0df" providerId="ADAL" clId="{F70D83A1-365B-49D4-8C01-4087CD68D640}" dt="2024-04-25T18:29:21.875" v="3"/>
        <pc:sldMkLst>
          <pc:docMk/>
          <pc:sldMk cId="2220208265" sldId="2134958685"/>
        </pc:sldMkLst>
      </pc:sldChg>
      <pc:sldChg chg="add">
        <pc:chgData name="Sean Gallagher" userId="577446c3-45ae-4097-b8f0-9d862fa3a0df" providerId="ADAL" clId="{F70D83A1-365B-49D4-8C01-4087CD68D640}" dt="2024-04-25T18:29:21.875" v="3"/>
        <pc:sldMkLst>
          <pc:docMk/>
          <pc:sldMk cId="3148084593" sldId="2134958686"/>
        </pc:sldMkLst>
      </pc:sldChg>
      <pc:sldChg chg="add">
        <pc:chgData name="Sean Gallagher" userId="577446c3-45ae-4097-b8f0-9d862fa3a0df" providerId="ADAL" clId="{F70D83A1-365B-49D4-8C01-4087CD68D640}" dt="2024-04-25T18:29:21.875" v="3"/>
        <pc:sldMkLst>
          <pc:docMk/>
          <pc:sldMk cId="816409976" sldId="2134958687"/>
        </pc:sldMkLst>
      </pc:sldChg>
      <pc:sldChg chg="add">
        <pc:chgData name="Sean Gallagher" userId="577446c3-45ae-4097-b8f0-9d862fa3a0df" providerId="ADAL" clId="{F70D83A1-365B-49D4-8C01-4087CD68D640}" dt="2024-04-25T18:29:21.875" v="3"/>
        <pc:sldMkLst>
          <pc:docMk/>
          <pc:sldMk cId="3118892724" sldId="2134958688"/>
        </pc:sldMkLst>
      </pc:sldChg>
      <pc:sldChg chg="add">
        <pc:chgData name="Sean Gallagher" userId="577446c3-45ae-4097-b8f0-9d862fa3a0df" providerId="ADAL" clId="{F70D83A1-365B-49D4-8C01-4087CD68D640}" dt="2024-04-25T18:29:36.876" v="4"/>
        <pc:sldMkLst>
          <pc:docMk/>
          <pc:sldMk cId="1337672061" sldId="2134958689"/>
        </pc:sldMkLst>
      </pc:sldChg>
      <pc:sldChg chg="add">
        <pc:chgData name="Sean Gallagher" userId="577446c3-45ae-4097-b8f0-9d862fa3a0df" providerId="ADAL" clId="{F70D83A1-365B-49D4-8C01-4087CD68D640}" dt="2024-04-25T18:29:36.876" v="4"/>
        <pc:sldMkLst>
          <pc:docMk/>
          <pc:sldMk cId="3233946290" sldId="2134958690"/>
        </pc:sldMkLst>
      </pc:sldChg>
      <pc:sldChg chg="add">
        <pc:chgData name="Sean Gallagher" userId="577446c3-45ae-4097-b8f0-9d862fa3a0df" providerId="ADAL" clId="{F70D83A1-365B-49D4-8C01-4087CD68D640}" dt="2024-04-25T18:29:36.876" v="4"/>
        <pc:sldMkLst>
          <pc:docMk/>
          <pc:sldMk cId="1601262306" sldId="2134958691"/>
        </pc:sldMkLst>
      </pc:sldChg>
      <pc:sldChg chg="add">
        <pc:chgData name="Sean Gallagher" userId="577446c3-45ae-4097-b8f0-9d862fa3a0df" providerId="ADAL" clId="{F70D83A1-365B-49D4-8C01-4087CD68D640}" dt="2024-04-25T18:29:36.876" v="4"/>
        <pc:sldMkLst>
          <pc:docMk/>
          <pc:sldMk cId="2884797172" sldId="2134958692"/>
        </pc:sldMkLst>
      </pc:sldChg>
      <pc:sldChg chg="add">
        <pc:chgData name="Sean Gallagher" userId="577446c3-45ae-4097-b8f0-9d862fa3a0df" providerId="ADAL" clId="{F70D83A1-365B-49D4-8C01-4087CD68D640}" dt="2024-04-25T18:29:36.876" v="4"/>
        <pc:sldMkLst>
          <pc:docMk/>
          <pc:sldMk cId="1925570296" sldId="2134958693"/>
        </pc:sldMkLst>
      </pc:sldChg>
      <pc:sldChg chg="add">
        <pc:chgData name="Sean Gallagher" userId="577446c3-45ae-4097-b8f0-9d862fa3a0df" providerId="ADAL" clId="{F70D83A1-365B-49D4-8C01-4087CD68D640}" dt="2024-04-25T18:29:36.876" v="4"/>
        <pc:sldMkLst>
          <pc:docMk/>
          <pc:sldMk cId="1480315499" sldId="2134958694"/>
        </pc:sldMkLst>
      </pc:sldChg>
      <pc:sldChg chg="add">
        <pc:chgData name="Sean Gallagher" userId="577446c3-45ae-4097-b8f0-9d862fa3a0df" providerId="ADAL" clId="{F70D83A1-365B-49D4-8C01-4087CD68D640}" dt="2024-04-25T18:29:36.876" v="4"/>
        <pc:sldMkLst>
          <pc:docMk/>
          <pc:sldMk cId="3635061322" sldId="2134958695"/>
        </pc:sldMkLst>
      </pc:sldChg>
      <pc:sldChg chg="add">
        <pc:chgData name="Sean Gallagher" userId="577446c3-45ae-4097-b8f0-9d862fa3a0df" providerId="ADAL" clId="{F70D83A1-365B-49D4-8C01-4087CD68D640}" dt="2024-04-25T18:29:36.876" v="4"/>
        <pc:sldMkLst>
          <pc:docMk/>
          <pc:sldMk cId="4061450456" sldId="2134958696"/>
        </pc:sldMkLst>
      </pc:sldChg>
      <pc:sldChg chg="add">
        <pc:chgData name="Sean Gallagher" userId="577446c3-45ae-4097-b8f0-9d862fa3a0df" providerId="ADAL" clId="{F70D83A1-365B-49D4-8C01-4087CD68D640}" dt="2024-04-25T18:29:36.876" v="4"/>
        <pc:sldMkLst>
          <pc:docMk/>
          <pc:sldMk cId="2728204098" sldId="2134958697"/>
        </pc:sldMkLst>
      </pc:sldChg>
      <pc:sldChg chg="add">
        <pc:chgData name="Sean Gallagher" userId="577446c3-45ae-4097-b8f0-9d862fa3a0df" providerId="ADAL" clId="{F70D83A1-365B-49D4-8C01-4087CD68D640}" dt="2024-04-25T18:29:36.876" v="4"/>
        <pc:sldMkLst>
          <pc:docMk/>
          <pc:sldMk cId="38662011" sldId="2134958698"/>
        </pc:sldMkLst>
      </pc:sldChg>
      <pc:sldChg chg="add">
        <pc:chgData name="Sean Gallagher" userId="577446c3-45ae-4097-b8f0-9d862fa3a0df" providerId="ADAL" clId="{F70D83A1-365B-49D4-8C01-4087CD68D640}" dt="2024-04-25T18:29:36.876" v="4"/>
        <pc:sldMkLst>
          <pc:docMk/>
          <pc:sldMk cId="3480067457" sldId="2134958699"/>
        </pc:sldMkLst>
      </pc:sldChg>
      <pc:sldChg chg="add">
        <pc:chgData name="Sean Gallagher" userId="577446c3-45ae-4097-b8f0-9d862fa3a0df" providerId="ADAL" clId="{F70D83A1-365B-49D4-8C01-4087CD68D640}" dt="2024-04-25T18:29:36.876" v="4"/>
        <pc:sldMkLst>
          <pc:docMk/>
          <pc:sldMk cId="2548211231" sldId="2134958700"/>
        </pc:sldMkLst>
      </pc:sldChg>
      <pc:sldChg chg="add">
        <pc:chgData name="Sean Gallagher" userId="577446c3-45ae-4097-b8f0-9d862fa3a0df" providerId="ADAL" clId="{F70D83A1-365B-49D4-8C01-4087CD68D640}" dt="2024-04-25T18:29:36.876" v="4"/>
        <pc:sldMkLst>
          <pc:docMk/>
          <pc:sldMk cId="3649095250" sldId="2134958701"/>
        </pc:sldMkLst>
      </pc:sldChg>
      <pc:sldChg chg="add">
        <pc:chgData name="Sean Gallagher" userId="577446c3-45ae-4097-b8f0-9d862fa3a0df" providerId="ADAL" clId="{F70D83A1-365B-49D4-8C01-4087CD68D640}" dt="2024-04-25T18:29:36.876" v="4"/>
        <pc:sldMkLst>
          <pc:docMk/>
          <pc:sldMk cId="3303865552" sldId="2134958702"/>
        </pc:sldMkLst>
      </pc:sldChg>
      <pc:sldChg chg="add">
        <pc:chgData name="Sean Gallagher" userId="577446c3-45ae-4097-b8f0-9d862fa3a0df" providerId="ADAL" clId="{F70D83A1-365B-49D4-8C01-4087CD68D640}" dt="2024-04-25T18:29:36.876" v="4"/>
        <pc:sldMkLst>
          <pc:docMk/>
          <pc:sldMk cId="3913772213" sldId="2134958703"/>
        </pc:sldMkLst>
      </pc:sldChg>
      <pc:sldChg chg="add">
        <pc:chgData name="Sean Gallagher" userId="577446c3-45ae-4097-b8f0-9d862fa3a0df" providerId="ADAL" clId="{F70D83A1-365B-49D4-8C01-4087CD68D640}" dt="2024-04-25T18:29:55.093" v="5"/>
        <pc:sldMkLst>
          <pc:docMk/>
          <pc:sldMk cId="2260878407" sldId="2134958704"/>
        </pc:sldMkLst>
      </pc:sldChg>
      <pc:sldChg chg="add">
        <pc:chgData name="Sean Gallagher" userId="577446c3-45ae-4097-b8f0-9d862fa3a0df" providerId="ADAL" clId="{F70D83A1-365B-49D4-8C01-4087CD68D640}" dt="2024-04-25T18:29:55.093" v="5"/>
        <pc:sldMkLst>
          <pc:docMk/>
          <pc:sldMk cId="369547965" sldId="2134958705"/>
        </pc:sldMkLst>
      </pc:sldChg>
      <pc:sldChg chg="add">
        <pc:chgData name="Sean Gallagher" userId="577446c3-45ae-4097-b8f0-9d862fa3a0df" providerId="ADAL" clId="{F70D83A1-365B-49D4-8C01-4087CD68D640}" dt="2024-04-25T18:29:55.093" v="5"/>
        <pc:sldMkLst>
          <pc:docMk/>
          <pc:sldMk cId="1265989124" sldId="2134958706"/>
        </pc:sldMkLst>
      </pc:sldChg>
      <pc:sldChg chg="add">
        <pc:chgData name="Sean Gallagher" userId="577446c3-45ae-4097-b8f0-9d862fa3a0df" providerId="ADAL" clId="{F70D83A1-365B-49D4-8C01-4087CD68D640}" dt="2024-04-25T18:29:55.093" v="5"/>
        <pc:sldMkLst>
          <pc:docMk/>
          <pc:sldMk cId="829639700" sldId="2134958707"/>
        </pc:sldMkLst>
      </pc:sldChg>
      <pc:sldChg chg="add">
        <pc:chgData name="Sean Gallagher" userId="577446c3-45ae-4097-b8f0-9d862fa3a0df" providerId="ADAL" clId="{F70D83A1-365B-49D4-8C01-4087CD68D640}" dt="2024-04-25T18:29:55.093" v="5"/>
        <pc:sldMkLst>
          <pc:docMk/>
          <pc:sldMk cId="638465299" sldId="2134958708"/>
        </pc:sldMkLst>
      </pc:sldChg>
      <pc:sldChg chg="add">
        <pc:chgData name="Sean Gallagher" userId="577446c3-45ae-4097-b8f0-9d862fa3a0df" providerId="ADAL" clId="{F70D83A1-365B-49D4-8C01-4087CD68D640}" dt="2024-04-25T18:29:55.093" v="5"/>
        <pc:sldMkLst>
          <pc:docMk/>
          <pc:sldMk cId="282743404" sldId="2134958709"/>
        </pc:sldMkLst>
      </pc:sldChg>
      <pc:sldChg chg="add">
        <pc:chgData name="Sean Gallagher" userId="577446c3-45ae-4097-b8f0-9d862fa3a0df" providerId="ADAL" clId="{F70D83A1-365B-49D4-8C01-4087CD68D640}" dt="2024-04-25T18:29:55.093" v="5"/>
        <pc:sldMkLst>
          <pc:docMk/>
          <pc:sldMk cId="3019519917" sldId="2134958710"/>
        </pc:sldMkLst>
      </pc:sldChg>
      <pc:sldChg chg="add">
        <pc:chgData name="Sean Gallagher" userId="577446c3-45ae-4097-b8f0-9d862fa3a0df" providerId="ADAL" clId="{F70D83A1-365B-49D4-8C01-4087CD68D640}" dt="2024-04-25T18:29:55.093" v="5"/>
        <pc:sldMkLst>
          <pc:docMk/>
          <pc:sldMk cId="3731614085" sldId="2134958711"/>
        </pc:sldMkLst>
      </pc:sldChg>
      <pc:sldChg chg="add">
        <pc:chgData name="Sean Gallagher" userId="577446c3-45ae-4097-b8f0-9d862fa3a0df" providerId="ADAL" clId="{F70D83A1-365B-49D4-8C01-4087CD68D640}" dt="2024-04-25T18:29:55.093" v="5"/>
        <pc:sldMkLst>
          <pc:docMk/>
          <pc:sldMk cId="3632976431" sldId="2134958712"/>
        </pc:sldMkLst>
      </pc:sldChg>
      <pc:sldChg chg="add">
        <pc:chgData name="Sean Gallagher" userId="577446c3-45ae-4097-b8f0-9d862fa3a0df" providerId="ADAL" clId="{F70D83A1-365B-49D4-8C01-4087CD68D640}" dt="2024-04-25T18:29:55.093" v="5"/>
        <pc:sldMkLst>
          <pc:docMk/>
          <pc:sldMk cId="887561641" sldId="2134958713"/>
        </pc:sldMkLst>
      </pc:sldChg>
      <pc:sldChg chg="add">
        <pc:chgData name="Sean Gallagher" userId="577446c3-45ae-4097-b8f0-9d862fa3a0df" providerId="ADAL" clId="{F70D83A1-365B-49D4-8C01-4087CD68D640}" dt="2024-04-25T18:29:55.093" v="5"/>
        <pc:sldMkLst>
          <pc:docMk/>
          <pc:sldMk cId="2071497641" sldId="2134958714"/>
        </pc:sldMkLst>
      </pc:sldChg>
      <pc:sldChg chg="add">
        <pc:chgData name="Sean Gallagher" userId="577446c3-45ae-4097-b8f0-9d862fa3a0df" providerId="ADAL" clId="{F70D83A1-365B-49D4-8C01-4087CD68D640}" dt="2024-04-25T18:29:55.093" v="5"/>
        <pc:sldMkLst>
          <pc:docMk/>
          <pc:sldMk cId="1931435795" sldId="2134958715"/>
        </pc:sldMkLst>
      </pc:sldChg>
      <pc:sldChg chg="add">
        <pc:chgData name="Sean Gallagher" userId="577446c3-45ae-4097-b8f0-9d862fa3a0df" providerId="ADAL" clId="{F70D83A1-365B-49D4-8C01-4087CD68D640}" dt="2024-04-25T18:29:55.093" v="5"/>
        <pc:sldMkLst>
          <pc:docMk/>
          <pc:sldMk cId="3608026874" sldId="2134958716"/>
        </pc:sldMkLst>
      </pc:sldChg>
      <pc:sldChg chg="add">
        <pc:chgData name="Sean Gallagher" userId="577446c3-45ae-4097-b8f0-9d862fa3a0df" providerId="ADAL" clId="{F70D83A1-365B-49D4-8C01-4087CD68D640}" dt="2024-04-25T18:29:55.093" v="5"/>
        <pc:sldMkLst>
          <pc:docMk/>
          <pc:sldMk cId="535298196" sldId="2134958717"/>
        </pc:sldMkLst>
      </pc:sldChg>
      <pc:sldChg chg="add">
        <pc:chgData name="Sean Gallagher" userId="577446c3-45ae-4097-b8f0-9d862fa3a0df" providerId="ADAL" clId="{F70D83A1-365B-49D4-8C01-4087CD68D640}" dt="2024-04-25T18:29:55.093" v="5"/>
        <pc:sldMkLst>
          <pc:docMk/>
          <pc:sldMk cId="1420177627" sldId="2134958718"/>
        </pc:sldMkLst>
      </pc:sldChg>
      <pc:sldChg chg="add">
        <pc:chgData name="Sean Gallagher" userId="577446c3-45ae-4097-b8f0-9d862fa3a0df" providerId="ADAL" clId="{F70D83A1-365B-49D4-8C01-4087CD68D640}" dt="2024-04-25T18:30:22.850" v="6"/>
        <pc:sldMkLst>
          <pc:docMk/>
          <pc:sldMk cId="175412635" sldId="2134958719"/>
        </pc:sldMkLst>
      </pc:sldChg>
      <pc:sldChg chg="add">
        <pc:chgData name="Sean Gallagher" userId="577446c3-45ae-4097-b8f0-9d862fa3a0df" providerId="ADAL" clId="{F70D83A1-365B-49D4-8C01-4087CD68D640}" dt="2024-04-25T18:30:22.850" v="6"/>
        <pc:sldMkLst>
          <pc:docMk/>
          <pc:sldMk cId="3555539769" sldId="2134958720"/>
        </pc:sldMkLst>
      </pc:sldChg>
      <pc:sldChg chg="add">
        <pc:chgData name="Sean Gallagher" userId="577446c3-45ae-4097-b8f0-9d862fa3a0df" providerId="ADAL" clId="{F70D83A1-365B-49D4-8C01-4087CD68D640}" dt="2024-04-25T18:30:22.850" v="6"/>
        <pc:sldMkLst>
          <pc:docMk/>
          <pc:sldMk cId="2936261109" sldId="2134958721"/>
        </pc:sldMkLst>
      </pc:sldChg>
      <pc:sldChg chg="add">
        <pc:chgData name="Sean Gallagher" userId="577446c3-45ae-4097-b8f0-9d862fa3a0df" providerId="ADAL" clId="{F70D83A1-365B-49D4-8C01-4087CD68D640}" dt="2024-04-25T18:30:22.850" v="6"/>
        <pc:sldMkLst>
          <pc:docMk/>
          <pc:sldMk cId="1887655370" sldId="2146846463"/>
        </pc:sldMkLst>
      </pc:sldChg>
      <pc:sldChg chg="add">
        <pc:chgData name="Sean Gallagher" userId="577446c3-45ae-4097-b8f0-9d862fa3a0df" providerId="ADAL" clId="{F70D83A1-365B-49D4-8C01-4087CD68D640}" dt="2024-04-25T18:30:22.850" v="6"/>
        <pc:sldMkLst>
          <pc:docMk/>
          <pc:sldMk cId="1085028750" sldId="2146846464"/>
        </pc:sldMkLst>
      </pc:sldChg>
      <pc:sldChg chg="add">
        <pc:chgData name="Sean Gallagher" userId="577446c3-45ae-4097-b8f0-9d862fa3a0df" providerId="ADAL" clId="{F70D83A1-365B-49D4-8C01-4087CD68D640}" dt="2024-04-25T18:30:22.850" v="6"/>
        <pc:sldMkLst>
          <pc:docMk/>
          <pc:sldMk cId="1241986267" sldId="2146846468"/>
        </pc:sldMkLst>
      </pc:sldChg>
      <pc:sldChg chg="modSp add">
        <pc:chgData name="Sean Gallagher" userId="577446c3-45ae-4097-b8f0-9d862fa3a0df" providerId="ADAL" clId="{F70D83A1-365B-49D4-8C01-4087CD68D640}" dt="2024-04-25T18:30:22.850" v="6"/>
        <pc:sldMkLst>
          <pc:docMk/>
          <pc:sldMk cId="127920625" sldId="2147475219"/>
        </pc:sldMkLst>
        <pc:spChg chg="mod">
          <ac:chgData name="Sean Gallagher" userId="577446c3-45ae-4097-b8f0-9d862fa3a0df" providerId="ADAL" clId="{F70D83A1-365B-49D4-8C01-4087CD68D640}" dt="2024-04-25T18:30:22.850" v="6"/>
          <ac:spMkLst>
            <pc:docMk/>
            <pc:sldMk cId="127920625" sldId="2147475219"/>
            <ac:spMk id="4" creationId="{2B23C9E5-2122-4EC4-B362-BE322C9A2452}"/>
          </ac:spMkLst>
        </pc:spChg>
      </pc:sldChg>
      <pc:sldChg chg="add">
        <pc:chgData name="Sean Gallagher" userId="577446c3-45ae-4097-b8f0-9d862fa3a0df" providerId="ADAL" clId="{F70D83A1-365B-49D4-8C01-4087CD68D640}" dt="2024-04-25T18:30:22.850" v="6"/>
        <pc:sldMkLst>
          <pc:docMk/>
          <pc:sldMk cId="15399245" sldId="2147475225"/>
        </pc:sldMkLst>
      </pc:sldChg>
      <pc:sldChg chg="add">
        <pc:chgData name="Sean Gallagher" userId="577446c3-45ae-4097-b8f0-9d862fa3a0df" providerId="ADAL" clId="{F70D83A1-365B-49D4-8C01-4087CD68D640}" dt="2024-04-25T18:30:22.850" v="6"/>
        <pc:sldMkLst>
          <pc:docMk/>
          <pc:sldMk cId="3036957544" sldId="2147475226"/>
        </pc:sldMkLst>
      </pc:sldChg>
      <pc:sldChg chg="add">
        <pc:chgData name="Sean Gallagher" userId="577446c3-45ae-4097-b8f0-9d862fa3a0df" providerId="ADAL" clId="{F70D83A1-365B-49D4-8C01-4087CD68D640}" dt="2024-04-25T18:30:22.850" v="6"/>
        <pc:sldMkLst>
          <pc:docMk/>
          <pc:sldMk cId="1051209274" sldId="2147475227"/>
        </pc:sldMkLst>
      </pc:sldChg>
      <pc:sldChg chg="add">
        <pc:chgData name="Sean Gallagher" userId="577446c3-45ae-4097-b8f0-9d862fa3a0df" providerId="ADAL" clId="{F70D83A1-365B-49D4-8C01-4087CD68D640}" dt="2024-04-25T18:30:22.850" v="6"/>
        <pc:sldMkLst>
          <pc:docMk/>
          <pc:sldMk cId="3172532529" sldId="2147475228"/>
        </pc:sldMkLst>
      </pc:sldChg>
      <pc:sldChg chg="add">
        <pc:chgData name="Sean Gallagher" userId="577446c3-45ae-4097-b8f0-9d862fa3a0df" providerId="ADAL" clId="{F70D83A1-365B-49D4-8C01-4087CD68D640}" dt="2024-04-25T18:30:22.850" v="6"/>
        <pc:sldMkLst>
          <pc:docMk/>
          <pc:sldMk cId="2332167740" sldId="2147475231"/>
        </pc:sldMkLst>
      </pc:sldChg>
      <pc:sldChg chg="add">
        <pc:chgData name="Sean Gallagher" userId="577446c3-45ae-4097-b8f0-9d862fa3a0df" providerId="ADAL" clId="{F70D83A1-365B-49D4-8C01-4087CD68D640}" dt="2024-04-25T18:30:22.850" v="6"/>
        <pc:sldMkLst>
          <pc:docMk/>
          <pc:sldMk cId="3542771195" sldId="2147475234"/>
        </pc:sldMkLst>
      </pc:sldChg>
      <pc:sldChg chg="add">
        <pc:chgData name="Sean Gallagher" userId="577446c3-45ae-4097-b8f0-9d862fa3a0df" providerId="ADAL" clId="{F70D83A1-365B-49D4-8C01-4087CD68D640}" dt="2024-04-25T18:30:22.850" v="6"/>
        <pc:sldMkLst>
          <pc:docMk/>
          <pc:sldMk cId="256538753" sldId="2147475235"/>
        </pc:sldMkLst>
      </pc:sldChg>
    </pc:docChg>
  </pc:docChgLst>
  <pc:docChgLst>
    <pc:chgData name="Sean Gallagher" userId="577446c3-45ae-4097-b8f0-9d862fa3a0df" providerId="ADAL" clId="{BCDCF358-B24E-4A6C-8DC2-D558359D877B}"/>
    <pc:docChg chg="custSel addSld delSld modSld sldOrd modMainMaster">
      <pc:chgData name="Sean Gallagher" userId="577446c3-45ae-4097-b8f0-9d862fa3a0df" providerId="ADAL" clId="{BCDCF358-B24E-4A6C-8DC2-D558359D877B}" dt="2024-01-11T16:33:04.423" v="139" actId="20577"/>
      <pc:docMkLst>
        <pc:docMk/>
      </pc:docMkLst>
      <pc:sldChg chg="addSp delSp modSp del mod">
        <pc:chgData name="Sean Gallagher" userId="577446c3-45ae-4097-b8f0-9d862fa3a0df" providerId="ADAL" clId="{BCDCF358-B24E-4A6C-8DC2-D558359D877B}" dt="2024-01-11T16:27:18.786" v="41" actId="47"/>
        <pc:sldMkLst>
          <pc:docMk/>
          <pc:sldMk cId="1770905082" sldId="269"/>
        </pc:sldMkLst>
        <pc:spChg chg="mod">
          <ac:chgData name="Sean Gallagher" userId="577446c3-45ae-4097-b8f0-9d862fa3a0df" providerId="ADAL" clId="{BCDCF358-B24E-4A6C-8DC2-D558359D877B}" dt="2024-01-11T16:26:46.019" v="40" actId="20577"/>
          <ac:spMkLst>
            <pc:docMk/>
            <pc:sldMk cId="1770905082" sldId="269"/>
            <ac:spMk id="36" creationId="{A1B4A22D-3BE1-6C4A-812D-C1E98E8E0076}"/>
          </ac:spMkLst>
        </pc:spChg>
        <pc:picChg chg="del">
          <ac:chgData name="Sean Gallagher" userId="577446c3-45ae-4097-b8f0-9d862fa3a0df" providerId="ADAL" clId="{BCDCF358-B24E-4A6C-8DC2-D558359D877B}" dt="2024-01-11T16:26:21.856" v="14" actId="478"/>
          <ac:picMkLst>
            <pc:docMk/>
            <pc:sldMk cId="1770905082" sldId="269"/>
            <ac:picMk id="4" creationId="{FADC6D4E-DA06-B0D5-5D07-C416E3C8648B}"/>
          </ac:picMkLst>
        </pc:picChg>
        <pc:picChg chg="add mod">
          <ac:chgData name="Sean Gallagher" userId="577446c3-45ae-4097-b8f0-9d862fa3a0df" providerId="ADAL" clId="{BCDCF358-B24E-4A6C-8DC2-D558359D877B}" dt="2024-01-11T16:26:29.920" v="19" actId="27614"/>
          <ac:picMkLst>
            <pc:docMk/>
            <pc:sldMk cId="1770905082" sldId="269"/>
            <ac:picMk id="6" creationId="{DC1076BB-7910-3FAB-0ECA-B9B61602D87F}"/>
          </ac:picMkLst>
        </pc:picChg>
        <pc:picChg chg="mod">
          <ac:chgData name="Sean Gallagher" userId="577446c3-45ae-4097-b8f0-9d862fa3a0df" providerId="ADAL" clId="{BCDCF358-B24E-4A6C-8DC2-D558359D877B}" dt="2024-01-11T16:26:29.920" v="20" actId="962"/>
          <ac:picMkLst>
            <pc:docMk/>
            <pc:sldMk cId="1770905082" sldId="269"/>
            <ac:picMk id="7" creationId="{7ECE685F-3E0A-4645-A5C2-F8F5499F2E26}"/>
          </ac:picMkLst>
        </pc:picChg>
      </pc:sldChg>
      <pc:sldChg chg="add ord">
        <pc:chgData name="Sean Gallagher" userId="577446c3-45ae-4097-b8f0-9d862fa3a0df" providerId="ADAL" clId="{BCDCF358-B24E-4A6C-8DC2-D558359D877B}" dt="2024-01-11T16:27:23.722" v="44"/>
        <pc:sldMkLst>
          <pc:docMk/>
          <pc:sldMk cId="1433664020" sldId="275"/>
        </pc:sldMkLst>
      </pc:sldChg>
      <pc:sldChg chg="modSp mod">
        <pc:chgData name="Sean Gallagher" userId="577446c3-45ae-4097-b8f0-9d862fa3a0df" providerId="ADAL" clId="{BCDCF358-B24E-4A6C-8DC2-D558359D877B}" dt="2024-01-11T16:33:04.423" v="139" actId="20577"/>
        <pc:sldMkLst>
          <pc:docMk/>
          <pc:sldMk cId="3111996064" sldId="2134958649"/>
        </pc:sldMkLst>
        <pc:spChg chg="mod">
          <ac:chgData name="Sean Gallagher" userId="577446c3-45ae-4097-b8f0-9d862fa3a0df" providerId="ADAL" clId="{BCDCF358-B24E-4A6C-8DC2-D558359D877B}" dt="2024-01-11T16:33:04.423" v="139" actId="20577"/>
          <ac:spMkLst>
            <pc:docMk/>
            <pc:sldMk cId="3111996064" sldId="2134958649"/>
            <ac:spMk id="3" creationId="{AE7567E0-9FB4-E2D0-F57B-56251EA6FA1C}"/>
          </ac:spMkLst>
        </pc:spChg>
      </pc:sldChg>
      <pc:sldChg chg="addSp delSp modSp mod">
        <pc:chgData name="Sean Gallagher" userId="577446c3-45ae-4097-b8f0-9d862fa3a0df" providerId="ADAL" clId="{BCDCF358-B24E-4A6C-8DC2-D558359D877B}" dt="2024-01-11T16:30:30.965" v="75" actId="1076"/>
        <pc:sldMkLst>
          <pc:docMk/>
          <pc:sldMk cId="4281471524" sldId="2134958655"/>
        </pc:sldMkLst>
        <pc:picChg chg="del">
          <ac:chgData name="Sean Gallagher" userId="577446c3-45ae-4097-b8f0-9d862fa3a0df" providerId="ADAL" clId="{BCDCF358-B24E-4A6C-8DC2-D558359D877B}" dt="2024-01-11T16:29:31.673" v="51" actId="478"/>
          <ac:picMkLst>
            <pc:docMk/>
            <pc:sldMk cId="4281471524" sldId="2134958655"/>
            <ac:picMk id="3" creationId="{68693916-6A76-8EAB-BCA1-29D906795EE4}"/>
          </ac:picMkLst>
        </pc:picChg>
        <pc:picChg chg="add mod">
          <ac:chgData name="Sean Gallagher" userId="577446c3-45ae-4097-b8f0-9d862fa3a0df" providerId="ADAL" clId="{BCDCF358-B24E-4A6C-8DC2-D558359D877B}" dt="2024-01-11T16:30:22.012" v="71" actId="1076"/>
          <ac:picMkLst>
            <pc:docMk/>
            <pc:sldMk cId="4281471524" sldId="2134958655"/>
            <ac:picMk id="5" creationId="{62188F98-DBE7-0829-C1F9-297CAE3F3583}"/>
          </ac:picMkLst>
        </pc:picChg>
        <pc:picChg chg="del">
          <ac:chgData name="Sean Gallagher" userId="577446c3-45ae-4097-b8f0-9d862fa3a0df" providerId="ADAL" clId="{BCDCF358-B24E-4A6C-8DC2-D558359D877B}" dt="2024-01-11T16:29:31.279" v="50" actId="478"/>
          <ac:picMkLst>
            <pc:docMk/>
            <pc:sldMk cId="4281471524" sldId="2134958655"/>
            <ac:picMk id="7" creationId="{5F418658-5493-A8A1-F75E-D85E2C5FFE8D}"/>
          </ac:picMkLst>
        </pc:picChg>
        <pc:picChg chg="del">
          <ac:chgData name="Sean Gallagher" userId="577446c3-45ae-4097-b8f0-9d862fa3a0df" providerId="ADAL" clId="{BCDCF358-B24E-4A6C-8DC2-D558359D877B}" dt="2024-01-11T16:29:30.034" v="48" actId="478"/>
          <ac:picMkLst>
            <pc:docMk/>
            <pc:sldMk cId="4281471524" sldId="2134958655"/>
            <ac:picMk id="8" creationId="{77AF75E9-8743-794D-5E44-1F4C34773734}"/>
          </ac:picMkLst>
        </pc:picChg>
        <pc:picChg chg="add mod">
          <ac:chgData name="Sean Gallagher" userId="577446c3-45ae-4097-b8f0-9d862fa3a0df" providerId="ADAL" clId="{BCDCF358-B24E-4A6C-8DC2-D558359D877B}" dt="2024-01-11T16:30:24.274" v="72" actId="1076"/>
          <ac:picMkLst>
            <pc:docMk/>
            <pc:sldMk cId="4281471524" sldId="2134958655"/>
            <ac:picMk id="9" creationId="{EE1C309A-1686-BBB7-A4DC-5C2886596D86}"/>
          </ac:picMkLst>
        </pc:picChg>
        <pc:picChg chg="del">
          <ac:chgData name="Sean Gallagher" userId="577446c3-45ae-4097-b8f0-9d862fa3a0df" providerId="ADAL" clId="{BCDCF358-B24E-4A6C-8DC2-D558359D877B}" dt="2024-01-11T16:29:30.694" v="49" actId="478"/>
          <ac:picMkLst>
            <pc:docMk/>
            <pc:sldMk cId="4281471524" sldId="2134958655"/>
            <ac:picMk id="10" creationId="{63D11F7A-DE07-20D9-96AF-583F552F7304}"/>
          </ac:picMkLst>
        </pc:picChg>
        <pc:picChg chg="add mod">
          <ac:chgData name="Sean Gallagher" userId="577446c3-45ae-4097-b8f0-9d862fa3a0df" providerId="ADAL" clId="{BCDCF358-B24E-4A6C-8DC2-D558359D877B}" dt="2024-01-11T16:30:30.965" v="75" actId="1076"/>
          <ac:picMkLst>
            <pc:docMk/>
            <pc:sldMk cId="4281471524" sldId="2134958655"/>
            <ac:picMk id="12" creationId="{A61DDC87-C2B3-CF17-EF76-BC4BD29D1714}"/>
          </ac:picMkLst>
        </pc:picChg>
      </pc:sldChg>
      <pc:sldChg chg="modSp mod">
        <pc:chgData name="Sean Gallagher" userId="577446c3-45ae-4097-b8f0-9d862fa3a0df" providerId="ADAL" clId="{BCDCF358-B24E-4A6C-8DC2-D558359D877B}" dt="2024-01-11T16:27:49.395" v="47" actId="113"/>
        <pc:sldMkLst>
          <pc:docMk/>
          <pc:sldMk cId="1250068653" sldId="2134958656"/>
        </pc:sldMkLst>
        <pc:spChg chg="mod">
          <ac:chgData name="Sean Gallagher" userId="577446c3-45ae-4097-b8f0-9d862fa3a0df" providerId="ADAL" clId="{BCDCF358-B24E-4A6C-8DC2-D558359D877B}" dt="2024-01-11T16:27:49.395" v="47" actId="113"/>
          <ac:spMkLst>
            <pc:docMk/>
            <pc:sldMk cId="1250068653" sldId="2134958656"/>
            <ac:spMk id="2" creationId="{00000000-0000-0000-0000-000000000000}"/>
          </ac:spMkLst>
        </pc:spChg>
      </pc:sldChg>
      <pc:sldMasterChg chg="addSp delSp modSp mod">
        <pc:chgData name="Sean Gallagher" userId="577446c3-45ae-4097-b8f0-9d862fa3a0df" providerId="ADAL" clId="{BCDCF358-B24E-4A6C-8DC2-D558359D877B}" dt="2024-01-11T16:25:32.849" v="13" actId="1076"/>
        <pc:sldMasterMkLst>
          <pc:docMk/>
          <pc:sldMasterMk cId="1070809925" sldId="2147483659"/>
        </pc:sldMasterMkLst>
        <pc:picChg chg="del">
          <ac:chgData name="Sean Gallagher" userId="577446c3-45ae-4097-b8f0-9d862fa3a0df" providerId="ADAL" clId="{BCDCF358-B24E-4A6C-8DC2-D558359D877B}" dt="2024-01-11T16:25:24.509" v="7" actId="478"/>
          <ac:picMkLst>
            <pc:docMk/>
            <pc:sldMasterMk cId="1070809925" sldId="2147483659"/>
            <ac:picMk id="4" creationId="{86B9C6DC-7D9A-1CAB-01C5-ADEBD58AD97B}"/>
          </ac:picMkLst>
        </pc:picChg>
        <pc:picChg chg="add mod">
          <ac:chgData name="Sean Gallagher" userId="577446c3-45ae-4097-b8f0-9d862fa3a0df" providerId="ADAL" clId="{BCDCF358-B24E-4A6C-8DC2-D558359D877B}" dt="2024-01-11T16:25:32.849" v="13" actId="1076"/>
          <ac:picMkLst>
            <pc:docMk/>
            <pc:sldMasterMk cId="1070809925" sldId="2147483659"/>
            <ac:picMk id="6" creationId="{E88297A9-8349-176E-B213-A078F1792AE8}"/>
          </ac:picMkLst>
        </pc:picChg>
      </pc:sldMasterChg>
      <pc:sldMasterChg chg="addSp delSp modSp mod">
        <pc:chgData name="Sean Gallagher" userId="577446c3-45ae-4097-b8f0-9d862fa3a0df" providerId="ADAL" clId="{BCDCF358-B24E-4A6C-8DC2-D558359D877B}" dt="2024-01-11T16:25:09.744" v="6" actId="1076"/>
        <pc:sldMasterMkLst>
          <pc:docMk/>
          <pc:sldMasterMk cId="1070809925" sldId="2147483692"/>
        </pc:sldMasterMkLst>
        <pc:picChg chg="del">
          <ac:chgData name="Sean Gallagher" userId="577446c3-45ae-4097-b8f0-9d862fa3a0df" providerId="ADAL" clId="{BCDCF358-B24E-4A6C-8DC2-D558359D877B}" dt="2024-01-11T16:25:02.061" v="0" actId="478"/>
          <ac:picMkLst>
            <pc:docMk/>
            <pc:sldMasterMk cId="1070809925" sldId="2147483692"/>
            <ac:picMk id="3" creationId="{C10087DA-64A1-8C98-2319-2B5DF551EDB3}"/>
          </ac:picMkLst>
        </pc:picChg>
        <pc:picChg chg="add mod">
          <ac:chgData name="Sean Gallagher" userId="577446c3-45ae-4097-b8f0-9d862fa3a0df" providerId="ADAL" clId="{BCDCF358-B24E-4A6C-8DC2-D558359D877B}" dt="2024-01-11T16:25:09.744" v="6" actId="1076"/>
          <ac:picMkLst>
            <pc:docMk/>
            <pc:sldMasterMk cId="1070809925" sldId="2147483692"/>
            <ac:picMk id="4" creationId="{0806B83A-681A-B58E-034F-AB89BFBCA8A3}"/>
          </ac:picMkLst>
        </pc:picChg>
      </pc:sldMasterChg>
    </pc:docChg>
  </pc:docChgLst>
  <pc:docChgLst>
    <pc:chgData name="Sean Gallagher" userId="577446c3-45ae-4097-b8f0-9d862fa3a0df" providerId="ADAL" clId="{8888101E-3966-4D89-A871-2ED119CB2E7A}"/>
    <pc:docChg chg="undo redo custSel addSld delSld modSld sldOrd modMainMaster">
      <pc:chgData name="Sean Gallagher" userId="577446c3-45ae-4097-b8f0-9d862fa3a0df" providerId="ADAL" clId="{8888101E-3966-4D89-A871-2ED119CB2E7A}" dt="2024-03-21T14:34:21.187" v="235" actId="14100"/>
      <pc:docMkLst>
        <pc:docMk/>
      </pc:docMkLst>
      <pc:sldChg chg="del">
        <pc:chgData name="Sean Gallagher" userId="577446c3-45ae-4097-b8f0-9d862fa3a0df" providerId="ADAL" clId="{8888101E-3966-4D89-A871-2ED119CB2E7A}" dt="2024-03-21T14:23:53.070" v="0" actId="47"/>
        <pc:sldMkLst>
          <pc:docMk/>
          <pc:sldMk cId="1770905082" sldId="269"/>
        </pc:sldMkLst>
      </pc:sldChg>
      <pc:sldChg chg="add ord">
        <pc:chgData name="Sean Gallagher" userId="577446c3-45ae-4097-b8f0-9d862fa3a0df" providerId="ADAL" clId="{8888101E-3966-4D89-A871-2ED119CB2E7A}" dt="2024-03-21T14:24:06.038" v="5"/>
        <pc:sldMkLst>
          <pc:docMk/>
          <pc:sldMk cId="3675703319" sldId="279"/>
        </pc:sldMkLst>
      </pc:sldChg>
      <pc:sldChg chg="addSp delSp modSp mod">
        <pc:chgData name="Sean Gallagher" userId="577446c3-45ae-4097-b8f0-9d862fa3a0df" providerId="ADAL" clId="{8888101E-3966-4D89-A871-2ED119CB2E7A}" dt="2024-03-21T14:24:48.752" v="10" actId="6549"/>
        <pc:sldMkLst>
          <pc:docMk/>
          <pc:sldMk cId="838486706" sldId="2134958646"/>
        </pc:sldMkLst>
        <pc:spChg chg="del mod">
          <ac:chgData name="Sean Gallagher" userId="577446c3-45ae-4097-b8f0-9d862fa3a0df" providerId="ADAL" clId="{8888101E-3966-4D89-A871-2ED119CB2E7A}" dt="2024-03-21T14:24:35.717" v="7" actId="478"/>
          <ac:spMkLst>
            <pc:docMk/>
            <pc:sldMk cId="838486706" sldId="2134958646"/>
            <ac:spMk id="3" creationId="{99BB1F4D-133C-13AB-85EA-C2EE54362900}"/>
          </ac:spMkLst>
        </pc:spChg>
        <pc:spChg chg="mod">
          <ac:chgData name="Sean Gallagher" userId="577446c3-45ae-4097-b8f0-9d862fa3a0df" providerId="ADAL" clId="{8888101E-3966-4D89-A871-2ED119CB2E7A}" dt="2024-03-21T14:24:48.752" v="10" actId="6549"/>
          <ac:spMkLst>
            <pc:docMk/>
            <pc:sldMk cId="838486706" sldId="2134958646"/>
            <ac:spMk id="4" creationId="{6848280A-52CF-14A2-72C8-A76D653B1539}"/>
          </ac:spMkLst>
        </pc:spChg>
        <pc:spChg chg="add del mod">
          <ac:chgData name="Sean Gallagher" userId="577446c3-45ae-4097-b8f0-9d862fa3a0df" providerId="ADAL" clId="{8888101E-3966-4D89-A871-2ED119CB2E7A}" dt="2024-03-21T14:24:41.518" v="9" actId="478"/>
          <ac:spMkLst>
            <pc:docMk/>
            <pc:sldMk cId="838486706" sldId="2134958646"/>
            <ac:spMk id="5" creationId="{A52F727E-2093-424E-470B-FE7004650FFE}"/>
          </ac:spMkLst>
        </pc:spChg>
      </pc:sldChg>
      <pc:sldChg chg="modSp mod">
        <pc:chgData name="Sean Gallagher" userId="577446c3-45ae-4097-b8f0-9d862fa3a0df" providerId="ADAL" clId="{8888101E-3966-4D89-A871-2ED119CB2E7A}" dt="2024-03-21T14:33:14.213" v="227" actId="20577"/>
        <pc:sldMkLst>
          <pc:docMk/>
          <pc:sldMk cId="3111996064" sldId="2134958649"/>
        </pc:sldMkLst>
        <pc:spChg chg="mod">
          <ac:chgData name="Sean Gallagher" userId="577446c3-45ae-4097-b8f0-9d862fa3a0df" providerId="ADAL" clId="{8888101E-3966-4D89-A871-2ED119CB2E7A}" dt="2024-03-21T14:33:14.213" v="227" actId="20577"/>
          <ac:spMkLst>
            <pc:docMk/>
            <pc:sldMk cId="3111996064" sldId="2134958649"/>
            <ac:spMk id="3" creationId="{AE7567E0-9FB4-E2D0-F57B-56251EA6FA1C}"/>
          </ac:spMkLst>
        </pc:spChg>
      </pc:sldChg>
      <pc:sldChg chg="addSp delSp modSp">
        <pc:chgData name="Sean Gallagher" userId="577446c3-45ae-4097-b8f0-9d862fa3a0df" providerId="ADAL" clId="{8888101E-3966-4D89-A871-2ED119CB2E7A}" dt="2024-03-21T14:31:50.377" v="176" actId="1076"/>
        <pc:sldMkLst>
          <pc:docMk/>
          <pc:sldMk cId="548871033" sldId="2134958650"/>
        </pc:sldMkLst>
        <pc:picChg chg="add del mod">
          <ac:chgData name="Sean Gallagher" userId="577446c3-45ae-4097-b8f0-9d862fa3a0df" providerId="ADAL" clId="{8888101E-3966-4D89-A871-2ED119CB2E7A}" dt="2024-03-21T14:31:21.518" v="171" actId="1076"/>
          <ac:picMkLst>
            <pc:docMk/>
            <pc:sldMk cId="548871033" sldId="2134958650"/>
            <ac:picMk id="5" creationId="{B7E43BC3-672D-24DC-CC75-0B51AD1CD7C1}"/>
          </ac:picMkLst>
        </pc:picChg>
        <pc:picChg chg="add del mod">
          <ac:chgData name="Sean Gallagher" userId="577446c3-45ae-4097-b8f0-9d862fa3a0df" providerId="ADAL" clId="{8888101E-3966-4D89-A871-2ED119CB2E7A}" dt="2024-03-21T14:31:21.518" v="171" actId="1076"/>
          <ac:picMkLst>
            <pc:docMk/>
            <pc:sldMk cId="548871033" sldId="2134958650"/>
            <ac:picMk id="2050" creationId="{E2923D47-D694-D20D-91B4-66A7B8E98829}"/>
          </ac:picMkLst>
        </pc:picChg>
        <pc:picChg chg="add mod">
          <ac:chgData name="Sean Gallagher" userId="577446c3-45ae-4097-b8f0-9d862fa3a0df" providerId="ADAL" clId="{8888101E-3966-4D89-A871-2ED119CB2E7A}" dt="2024-03-21T14:31:50.377" v="176" actId="1076"/>
          <ac:picMkLst>
            <pc:docMk/>
            <pc:sldMk cId="548871033" sldId="2134958650"/>
            <ac:picMk id="2052" creationId="{2E9E0A24-1B05-8845-9DC4-63AD3E61AB42}"/>
          </ac:picMkLst>
        </pc:picChg>
      </pc:sldChg>
      <pc:sldChg chg="modSp mod">
        <pc:chgData name="Sean Gallagher" userId="577446c3-45ae-4097-b8f0-9d862fa3a0df" providerId="ADAL" clId="{8888101E-3966-4D89-A871-2ED119CB2E7A}" dt="2024-03-21T14:34:21.187" v="235" actId="14100"/>
        <pc:sldMkLst>
          <pc:docMk/>
          <pc:sldMk cId="235993207" sldId="2134958654"/>
        </pc:sldMkLst>
        <pc:picChg chg="mod">
          <ac:chgData name="Sean Gallagher" userId="577446c3-45ae-4097-b8f0-9d862fa3a0df" providerId="ADAL" clId="{8888101E-3966-4D89-A871-2ED119CB2E7A}" dt="2024-03-21T14:34:21.187" v="235" actId="14100"/>
          <ac:picMkLst>
            <pc:docMk/>
            <pc:sldMk cId="235993207" sldId="2134958654"/>
            <ac:picMk id="5" creationId="{20C114EF-FD1D-1FD2-8880-5BD7AE8F1B57}"/>
          </ac:picMkLst>
        </pc:picChg>
      </pc:sldChg>
      <pc:sldChg chg="addSp delSp modSp mod">
        <pc:chgData name="Sean Gallagher" userId="577446c3-45ae-4097-b8f0-9d862fa3a0df" providerId="ADAL" clId="{8888101E-3966-4D89-A871-2ED119CB2E7A}" dt="2024-03-21T14:29:16.407" v="152" actId="1076"/>
        <pc:sldMkLst>
          <pc:docMk/>
          <pc:sldMk cId="4281471524" sldId="2134958655"/>
        </pc:sldMkLst>
        <pc:spChg chg="add del">
          <ac:chgData name="Sean Gallagher" userId="577446c3-45ae-4097-b8f0-9d862fa3a0df" providerId="ADAL" clId="{8888101E-3966-4D89-A871-2ED119CB2E7A}" dt="2024-03-21T14:27:17.523" v="122" actId="478"/>
          <ac:spMkLst>
            <pc:docMk/>
            <pc:sldMk cId="4281471524" sldId="2134958655"/>
            <ac:spMk id="2" creationId="{158EB58B-6390-3EAE-76FB-8A841BB81111}"/>
          </ac:spMkLst>
        </pc:spChg>
        <pc:picChg chg="add mod">
          <ac:chgData name="Sean Gallagher" userId="577446c3-45ae-4097-b8f0-9d862fa3a0df" providerId="ADAL" clId="{8888101E-3966-4D89-A871-2ED119CB2E7A}" dt="2024-03-21T14:28:11.923" v="143" actId="1076"/>
          <ac:picMkLst>
            <pc:docMk/>
            <pc:sldMk cId="4281471524" sldId="2134958655"/>
            <ac:picMk id="5" creationId="{2B89204E-12D1-ED0E-3408-4EC5E36325D8}"/>
          </ac:picMkLst>
        </pc:picChg>
        <pc:picChg chg="add mod">
          <ac:chgData name="Sean Gallagher" userId="577446c3-45ae-4097-b8f0-9d862fa3a0df" providerId="ADAL" clId="{8888101E-3966-4D89-A871-2ED119CB2E7A}" dt="2024-03-21T14:29:16.407" v="152" actId="1076"/>
          <ac:picMkLst>
            <pc:docMk/>
            <pc:sldMk cId="4281471524" sldId="2134958655"/>
            <ac:picMk id="7" creationId="{321B2E6E-60FF-5DA1-AC6C-400AC4140B66}"/>
          </ac:picMkLst>
        </pc:picChg>
        <pc:picChg chg="add mod">
          <ac:chgData name="Sean Gallagher" userId="577446c3-45ae-4097-b8f0-9d862fa3a0df" providerId="ADAL" clId="{8888101E-3966-4D89-A871-2ED119CB2E7A}" dt="2024-03-21T14:29:02.194" v="151" actId="1076"/>
          <ac:picMkLst>
            <pc:docMk/>
            <pc:sldMk cId="4281471524" sldId="2134958655"/>
            <ac:picMk id="9" creationId="{EB7F5C48-9CFB-DC7E-3A64-D5F838844210}"/>
          </ac:picMkLst>
        </pc:picChg>
        <pc:picChg chg="del">
          <ac:chgData name="Sean Gallagher" userId="577446c3-45ae-4097-b8f0-9d862fa3a0df" providerId="ADAL" clId="{8888101E-3966-4D89-A871-2ED119CB2E7A}" dt="2024-03-21T14:26:34.055" v="117" actId="478"/>
          <ac:picMkLst>
            <pc:docMk/>
            <pc:sldMk cId="4281471524" sldId="2134958655"/>
            <ac:picMk id="11" creationId="{E0F10B58-07F8-9E0D-0589-4628F277CBD8}"/>
          </ac:picMkLst>
        </pc:picChg>
        <pc:picChg chg="del">
          <ac:chgData name="Sean Gallagher" userId="577446c3-45ae-4097-b8f0-9d862fa3a0df" providerId="ADAL" clId="{8888101E-3966-4D89-A871-2ED119CB2E7A}" dt="2024-03-21T14:26:34.541" v="118" actId="478"/>
          <ac:picMkLst>
            <pc:docMk/>
            <pc:sldMk cId="4281471524" sldId="2134958655"/>
            <ac:picMk id="14" creationId="{BBD86A75-F533-BD75-1E41-126CA07C4D57}"/>
          </ac:picMkLst>
        </pc:picChg>
        <pc:picChg chg="del">
          <ac:chgData name="Sean Gallagher" userId="577446c3-45ae-4097-b8f0-9d862fa3a0df" providerId="ADAL" clId="{8888101E-3966-4D89-A871-2ED119CB2E7A}" dt="2024-03-21T14:26:36.326" v="120" actId="478"/>
          <ac:picMkLst>
            <pc:docMk/>
            <pc:sldMk cId="4281471524" sldId="2134958655"/>
            <ac:picMk id="16" creationId="{3B8CB5F8-C4DB-5BC5-3E23-E47CE30CA9BF}"/>
          </ac:picMkLst>
        </pc:picChg>
        <pc:picChg chg="del">
          <ac:chgData name="Sean Gallagher" userId="577446c3-45ae-4097-b8f0-9d862fa3a0df" providerId="ADAL" clId="{8888101E-3966-4D89-A871-2ED119CB2E7A}" dt="2024-03-21T14:26:35.566" v="119" actId="478"/>
          <ac:picMkLst>
            <pc:docMk/>
            <pc:sldMk cId="4281471524" sldId="2134958655"/>
            <ac:picMk id="18" creationId="{792037F7-604F-4AD1-04CE-72F454A9617C}"/>
          </ac:picMkLst>
        </pc:picChg>
      </pc:sldChg>
      <pc:sldChg chg="addSp delSp modSp mod">
        <pc:chgData name="Sean Gallagher" userId="577446c3-45ae-4097-b8f0-9d862fa3a0df" providerId="ADAL" clId="{8888101E-3966-4D89-A871-2ED119CB2E7A}" dt="2024-03-21T14:25:42.648" v="116" actId="20577"/>
        <pc:sldMkLst>
          <pc:docMk/>
          <pc:sldMk cId="1250068653" sldId="2134958656"/>
        </pc:sldMkLst>
        <pc:spChg chg="mod">
          <ac:chgData name="Sean Gallagher" userId="577446c3-45ae-4097-b8f0-9d862fa3a0df" providerId="ADAL" clId="{8888101E-3966-4D89-A871-2ED119CB2E7A}" dt="2024-03-21T14:25:42.648" v="116" actId="20577"/>
          <ac:spMkLst>
            <pc:docMk/>
            <pc:sldMk cId="1250068653" sldId="2134958656"/>
            <ac:spMk id="2" creationId="{00000000-0000-0000-0000-000000000000}"/>
          </ac:spMkLst>
        </pc:spChg>
        <pc:spChg chg="add del">
          <ac:chgData name="Sean Gallagher" userId="577446c3-45ae-4097-b8f0-9d862fa3a0df" providerId="ADAL" clId="{8888101E-3966-4D89-A871-2ED119CB2E7A}" dt="2024-03-21T14:23:59.595" v="2" actId="22"/>
          <ac:spMkLst>
            <pc:docMk/>
            <pc:sldMk cId="1250068653" sldId="2134958656"/>
            <ac:spMk id="5" creationId="{90B81755-1921-43FD-7E78-DF6E42C3F620}"/>
          </ac:spMkLst>
        </pc:spChg>
      </pc:sldChg>
      <pc:sldMasterChg chg="addSp delSp modSp mod">
        <pc:chgData name="Sean Gallagher" userId="577446c3-45ae-4097-b8f0-9d862fa3a0df" providerId="ADAL" clId="{8888101E-3966-4D89-A871-2ED119CB2E7A}" dt="2024-03-21T14:33:59.897" v="231" actId="1076"/>
        <pc:sldMasterMkLst>
          <pc:docMk/>
          <pc:sldMasterMk cId="1070809925" sldId="2147483692"/>
        </pc:sldMasterMkLst>
        <pc:picChg chg="del">
          <ac:chgData name="Sean Gallagher" userId="577446c3-45ae-4097-b8f0-9d862fa3a0df" providerId="ADAL" clId="{8888101E-3966-4D89-A871-2ED119CB2E7A}" dt="2024-03-21T14:33:56.313" v="230" actId="478"/>
          <ac:picMkLst>
            <pc:docMk/>
            <pc:sldMasterMk cId="1070809925" sldId="2147483692"/>
            <ac:picMk id="2" creationId="{F376F353-A65A-00F4-DA4F-B7D786E92E94}"/>
          </ac:picMkLst>
        </pc:picChg>
        <pc:picChg chg="add mod">
          <ac:chgData name="Sean Gallagher" userId="577446c3-45ae-4097-b8f0-9d862fa3a0df" providerId="ADAL" clId="{8888101E-3966-4D89-A871-2ED119CB2E7A}" dt="2024-03-21T14:33:59.897" v="231" actId="1076"/>
          <ac:picMkLst>
            <pc:docMk/>
            <pc:sldMasterMk cId="1070809925" sldId="2147483692"/>
            <ac:picMk id="3" creationId="{96A031EF-3603-DAE8-633F-BF6DF1E95DFD}"/>
          </ac:picMkLst>
        </pc:picChg>
      </pc:sldMasterChg>
    </pc:docChg>
  </pc:docChgLst>
  <pc:docChgLst>
    <pc:chgData name="Sean Gallagher" userId="577446c3-45ae-4097-b8f0-9d862fa3a0df" providerId="ADAL" clId="{13740AD8-AE4D-4DA1-BFD6-015157225C6D}"/>
    <pc:docChg chg="addSld modSld">
      <pc:chgData name="Sean Gallagher" userId="577446c3-45ae-4097-b8f0-9d862fa3a0df" providerId="ADAL" clId="{13740AD8-AE4D-4DA1-BFD6-015157225C6D}" dt="2024-04-18T19:29:11.638" v="4"/>
      <pc:docMkLst>
        <pc:docMk/>
      </pc:docMkLst>
      <pc:sldChg chg="add">
        <pc:chgData name="Sean Gallagher" userId="577446c3-45ae-4097-b8f0-9d862fa3a0df" providerId="ADAL" clId="{13740AD8-AE4D-4DA1-BFD6-015157225C6D}" dt="2024-04-18T19:27:32.808" v="0"/>
        <pc:sldMkLst>
          <pc:docMk/>
          <pc:sldMk cId="1643160523" sldId="265"/>
        </pc:sldMkLst>
      </pc:sldChg>
      <pc:sldChg chg="add">
        <pc:chgData name="Sean Gallagher" userId="577446c3-45ae-4097-b8f0-9d862fa3a0df" providerId="ADAL" clId="{13740AD8-AE4D-4DA1-BFD6-015157225C6D}" dt="2024-04-18T19:28:38.207" v="2"/>
        <pc:sldMkLst>
          <pc:docMk/>
          <pc:sldMk cId="1249712676" sldId="266"/>
        </pc:sldMkLst>
      </pc:sldChg>
      <pc:sldChg chg="add">
        <pc:chgData name="Sean Gallagher" userId="577446c3-45ae-4097-b8f0-9d862fa3a0df" providerId="ADAL" clId="{13740AD8-AE4D-4DA1-BFD6-015157225C6D}" dt="2024-04-18T19:27:32.808" v="0"/>
        <pc:sldMkLst>
          <pc:docMk/>
          <pc:sldMk cId="1037678653" sldId="270"/>
        </pc:sldMkLst>
      </pc:sldChg>
      <pc:sldChg chg="add">
        <pc:chgData name="Sean Gallagher" userId="577446c3-45ae-4097-b8f0-9d862fa3a0df" providerId="ADAL" clId="{13740AD8-AE4D-4DA1-BFD6-015157225C6D}" dt="2024-04-18T19:27:32.808" v="0"/>
        <pc:sldMkLst>
          <pc:docMk/>
          <pc:sldMk cId="3465688576" sldId="281"/>
        </pc:sldMkLst>
      </pc:sldChg>
      <pc:sldChg chg="add">
        <pc:chgData name="Sean Gallagher" userId="577446c3-45ae-4097-b8f0-9d862fa3a0df" providerId="ADAL" clId="{13740AD8-AE4D-4DA1-BFD6-015157225C6D}" dt="2024-04-18T19:28:13.125" v="1"/>
        <pc:sldMkLst>
          <pc:docMk/>
          <pc:sldMk cId="319080500" sldId="282"/>
        </pc:sldMkLst>
      </pc:sldChg>
      <pc:sldChg chg="add">
        <pc:chgData name="Sean Gallagher" userId="577446c3-45ae-4097-b8f0-9d862fa3a0df" providerId="ADAL" clId="{13740AD8-AE4D-4DA1-BFD6-015157225C6D}" dt="2024-04-18T19:27:32.808" v="0"/>
        <pc:sldMkLst>
          <pc:docMk/>
          <pc:sldMk cId="2528204050" sldId="283"/>
        </pc:sldMkLst>
      </pc:sldChg>
      <pc:sldChg chg="add">
        <pc:chgData name="Sean Gallagher" userId="577446c3-45ae-4097-b8f0-9d862fa3a0df" providerId="ADAL" clId="{13740AD8-AE4D-4DA1-BFD6-015157225C6D}" dt="2024-04-18T19:27:32.808" v="0"/>
        <pc:sldMkLst>
          <pc:docMk/>
          <pc:sldMk cId="2209606354" sldId="284"/>
        </pc:sldMkLst>
      </pc:sldChg>
      <pc:sldChg chg="add">
        <pc:chgData name="Sean Gallagher" userId="577446c3-45ae-4097-b8f0-9d862fa3a0df" providerId="ADAL" clId="{13740AD8-AE4D-4DA1-BFD6-015157225C6D}" dt="2024-04-18T19:27:32.808" v="0"/>
        <pc:sldMkLst>
          <pc:docMk/>
          <pc:sldMk cId="2742838789" sldId="285"/>
        </pc:sldMkLst>
      </pc:sldChg>
      <pc:sldChg chg="add">
        <pc:chgData name="Sean Gallagher" userId="577446c3-45ae-4097-b8f0-9d862fa3a0df" providerId="ADAL" clId="{13740AD8-AE4D-4DA1-BFD6-015157225C6D}" dt="2024-04-18T19:27:32.808" v="0"/>
        <pc:sldMkLst>
          <pc:docMk/>
          <pc:sldMk cId="1156553215" sldId="286"/>
        </pc:sldMkLst>
      </pc:sldChg>
      <pc:sldChg chg="add">
        <pc:chgData name="Sean Gallagher" userId="577446c3-45ae-4097-b8f0-9d862fa3a0df" providerId="ADAL" clId="{13740AD8-AE4D-4DA1-BFD6-015157225C6D}" dt="2024-04-18T19:27:32.808" v="0"/>
        <pc:sldMkLst>
          <pc:docMk/>
          <pc:sldMk cId="3715296893" sldId="287"/>
        </pc:sldMkLst>
      </pc:sldChg>
      <pc:sldChg chg="add">
        <pc:chgData name="Sean Gallagher" userId="577446c3-45ae-4097-b8f0-9d862fa3a0df" providerId="ADAL" clId="{13740AD8-AE4D-4DA1-BFD6-015157225C6D}" dt="2024-04-18T19:27:32.808" v="0"/>
        <pc:sldMkLst>
          <pc:docMk/>
          <pc:sldMk cId="2499671922" sldId="288"/>
        </pc:sldMkLst>
      </pc:sldChg>
      <pc:sldChg chg="add">
        <pc:chgData name="Sean Gallagher" userId="577446c3-45ae-4097-b8f0-9d862fa3a0df" providerId="ADAL" clId="{13740AD8-AE4D-4DA1-BFD6-015157225C6D}" dt="2024-04-18T19:27:32.808" v="0"/>
        <pc:sldMkLst>
          <pc:docMk/>
          <pc:sldMk cId="3598646366" sldId="289"/>
        </pc:sldMkLst>
      </pc:sldChg>
      <pc:sldChg chg="add">
        <pc:chgData name="Sean Gallagher" userId="577446c3-45ae-4097-b8f0-9d862fa3a0df" providerId="ADAL" clId="{13740AD8-AE4D-4DA1-BFD6-015157225C6D}" dt="2024-04-18T19:27:32.808" v="0"/>
        <pc:sldMkLst>
          <pc:docMk/>
          <pc:sldMk cId="2751670577" sldId="290"/>
        </pc:sldMkLst>
      </pc:sldChg>
      <pc:sldChg chg="add">
        <pc:chgData name="Sean Gallagher" userId="577446c3-45ae-4097-b8f0-9d862fa3a0df" providerId="ADAL" clId="{13740AD8-AE4D-4DA1-BFD6-015157225C6D}" dt="2024-04-18T19:27:32.808" v="0"/>
        <pc:sldMkLst>
          <pc:docMk/>
          <pc:sldMk cId="1132936376" sldId="291"/>
        </pc:sldMkLst>
      </pc:sldChg>
      <pc:sldChg chg="add">
        <pc:chgData name="Sean Gallagher" userId="577446c3-45ae-4097-b8f0-9d862fa3a0df" providerId="ADAL" clId="{13740AD8-AE4D-4DA1-BFD6-015157225C6D}" dt="2024-04-18T19:27:32.808" v="0"/>
        <pc:sldMkLst>
          <pc:docMk/>
          <pc:sldMk cId="62084393" sldId="292"/>
        </pc:sldMkLst>
      </pc:sldChg>
      <pc:sldChg chg="add">
        <pc:chgData name="Sean Gallagher" userId="577446c3-45ae-4097-b8f0-9d862fa3a0df" providerId="ADAL" clId="{13740AD8-AE4D-4DA1-BFD6-015157225C6D}" dt="2024-04-18T19:27:32.808" v="0"/>
        <pc:sldMkLst>
          <pc:docMk/>
          <pc:sldMk cId="1505226657" sldId="293"/>
        </pc:sldMkLst>
      </pc:sldChg>
      <pc:sldChg chg="add">
        <pc:chgData name="Sean Gallagher" userId="577446c3-45ae-4097-b8f0-9d862fa3a0df" providerId="ADAL" clId="{13740AD8-AE4D-4DA1-BFD6-015157225C6D}" dt="2024-04-18T19:27:32.808" v="0"/>
        <pc:sldMkLst>
          <pc:docMk/>
          <pc:sldMk cId="489349667" sldId="294"/>
        </pc:sldMkLst>
      </pc:sldChg>
      <pc:sldChg chg="add">
        <pc:chgData name="Sean Gallagher" userId="577446c3-45ae-4097-b8f0-9d862fa3a0df" providerId="ADAL" clId="{13740AD8-AE4D-4DA1-BFD6-015157225C6D}" dt="2024-04-18T19:27:32.808" v="0"/>
        <pc:sldMkLst>
          <pc:docMk/>
          <pc:sldMk cId="2319410100" sldId="295"/>
        </pc:sldMkLst>
      </pc:sldChg>
      <pc:sldChg chg="add">
        <pc:chgData name="Sean Gallagher" userId="577446c3-45ae-4097-b8f0-9d862fa3a0df" providerId="ADAL" clId="{13740AD8-AE4D-4DA1-BFD6-015157225C6D}" dt="2024-04-18T19:27:32.808" v="0"/>
        <pc:sldMkLst>
          <pc:docMk/>
          <pc:sldMk cId="4231112029" sldId="296"/>
        </pc:sldMkLst>
      </pc:sldChg>
      <pc:sldChg chg="add">
        <pc:chgData name="Sean Gallagher" userId="577446c3-45ae-4097-b8f0-9d862fa3a0df" providerId="ADAL" clId="{13740AD8-AE4D-4DA1-BFD6-015157225C6D}" dt="2024-04-18T19:27:32.808" v="0"/>
        <pc:sldMkLst>
          <pc:docMk/>
          <pc:sldMk cId="1707753677" sldId="297"/>
        </pc:sldMkLst>
      </pc:sldChg>
      <pc:sldChg chg="add">
        <pc:chgData name="Sean Gallagher" userId="577446c3-45ae-4097-b8f0-9d862fa3a0df" providerId="ADAL" clId="{13740AD8-AE4D-4DA1-BFD6-015157225C6D}" dt="2024-04-18T19:27:32.808" v="0"/>
        <pc:sldMkLst>
          <pc:docMk/>
          <pc:sldMk cId="1881698661" sldId="298"/>
        </pc:sldMkLst>
      </pc:sldChg>
      <pc:sldChg chg="add">
        <pc:chgData name="Sean Gallagher" userId="577446c3-45ae-4097-b8f0-9d862fa3a0df" providerId="ADAL" clId="{13740AD8-AE4D-4DA1-BFD6-015157225C6D}" dt="2024-04-18T19:27:32.808" v="0"/>
        <pc:sldMkLst>
          <pc:docMk/>
          <pc:sldMk cId="3052623802" sldId="299"/>
        </pc:sldMkLst>
      </pc:sldChg>
      <pc:sldChg chg="add">
        <pc:chgData name="Sean Gallagher" userId="577446c3-45ae-4097-b8f0-9d862fa3a0df" providerId="ADAL" clId="{13740AD8-AE4D-4DA1-BFD6-015157225C6D}" dt="2024-04-18T19:27:32.808" v="0"/>
        <pc:sldMkLst>
          <pc:docMk/>
          <pc:sldMk cId="1736362211" sldId="300"/>
        </pc:sldMkLst>
      </pc:sldChg>
      <pc:sldChg chg="add">
        <pc:chgData name="Sean Gallagher" userId="577446c3-45ae-4097-b8f0-9d862fa3a0df" providerId="ADAL" clId="{13740AD8-AE4D-4DA1-BFD6-015157225C6D}" dt="2024-04-18T19:27:32.808" v="0"/>
        <pc:sldMkLst>
          <pc:docMk/>
          <pc:sldMk cId="519628653" sldId="301"/>
        </pc:sldMkLst>
      </pc:sldChg>
      <pc:sldChg chg="add">
        <pc:chgData name="Sean Gallagher" userId="577446c3-45ae-4097-b8f0-9d862fa3a0df" providerId="ADAL" clId="{13740AD8-AE4D-4DA1-BFD6-015157225C6D}" dt="2024-04-18T19:28:13.125" v="1"/>
        <pc:sldMkLst>
          <pc:docMk/>
          <pc:sldMk cId="3562944155" sldId="302"/>
        </pc:sldMkLst>
      </pc:sldChg>
      <pc:sldChg chg="add">
        <pc:chgData name="Sean Gallagher" userId="577446c3-45ae-4097-b8f0-9d862fa3a0df" providerId="ADAL" clId="{13740AD8-AE4D-4DA1-BFD6-015157225C6D}" dt="2024-04-18T19:28:13.125" v="1"/>
        <pc:sldMkLst>
          <pc:docMk/>
          <pc:sldMk cId="239522416" sldId="303"/>
        </pc:sldMkLst>
      </pc:sldChg>
      <pc:sldChg chg="add">
        <pc:chgData name="Sean Gallagher" userId="577446c3-45ae-4097-b8f0-9d862fa3a0df" providerId="ADAL" clId="{13740AD8-AE4D-4DA1-BFD6-015157225C6D}" dt="2024-04-18T19:28:13.125" v="1"/>
        <pc:sldMkLst>
          <pc:docMk/>
          <pc:sldMk cId="2569280574" sldId="304"/>
        </pc:sldMkLst>
      </pc:sldChg>
      <pc:sldChg chg="add">
        <pc:chgData name="Sean Gallagher" userId="577446c3-45ae-4097-b8f0-9d862fa3a0df" providerId="ADAL" clId="{13740AD8-AE4D-4DA1-BFD6-015157225C6D}" dt="2024-04-18T19:28:13.125" v="1"/>
        <pc:sldMkLst>
          <pc:docMk/>
          <pc:sldMk cId="1960173871" sldId="305"/>
        </pc:sldMkLst>
      </pc:sldChg>
      <pc:sldChg chg="add">
        <pc:chgData name="Sean Gallagher" userId="577446c3-45ae-4097-b8f0-9d862fa3a0df" providerId="ADAL" clId="{13740AD8-AE4D-4DA1-BFD6-015157225C6D}" dt="2024-04-18T19:28:13.125" v="1"/>
        <pc:sldMkLst>
          <pc:docMk/>
          <pc:sldMk cId="208475004" sldId="306"/>
        </pc:sldMkLst>
      </pc:sldChg>
      <pc:sldChg chg="add">
        <pc:chgData name="Sean Gallagher" userId="577446c3-45ae-4097-b8f0-9d862fa3a0df" providerId="ADAL" clId="{13740AD8-AE4D-4DA1-BFD6-015157225C6D}" dt="2024-04-18T19:28:13.125" v="1"/>
        <pc:sldMkLst>
          <pc:docMk/>
          <pc:sldMk cId="2107980662" sldId="307"/>
        </pc:sldMkLst>
      </pc:sldChg>
      <pc:sldChg chg="add">
        <pc:chgData name="Sean Gallagher" userId="577446c3-45ae-4097-b8f0-9d862fa3a0df" providerId="ADAL" clId="{13740AD8-AE4D-4DA1-BFD6-015157225C6D}" dt="2024-04-18T19:28:13.125" v="1"/>
        <pc:sldMkLst>
          <pc:docMk/>
          <pc:sldMk cId="1396073612" sldId="308"/>
        </pc:sldMkLst>
      </pc:sldChg>
      <pc:sldChg chg="add">
        <pc:chgData name="Sean Gallagher" userId="577446c3-45ae-4097-b8f0-9d862fa3a0df" providerId="ADAL" clId="{13740AD8-AE4D-4DA1-BFD6-015157225C6D}" dt="2024-04-18T19:28:13.125" v="1"/>
        <pc:sldMkLst>
          <pc:docMk/>
          <pc:sldMk cId="2941055308" sldId="309"/>
        </pc:sldMkLst>
      </pc:sldChg>
      <pc:sldChg chg="add">
        <pc:chgData name="Sean Gallagher" userId="577446c3-45ae-4097-b8f0-9d862fa3a0df" providerId="ADAL" clId="{13740AD8-AE4D-4DA1-BFD6-015157225C6D}" dt="2024-04-18T19:28:13.125" v="1"/>
        <pc:sldMkLst>
          <pc:docMk/>
          <pc:sldMk cId="1786903329" sldId="310"/>
        </pc:sldMkLst>
      </pc:sldChg>
      <pc:sldChg chg="add">
        <pc:chgData name="Sean Gallagher" userId="577446c3-45ae-4097-b8f0-9d862fa3a0df" providerId="ADAL" clId="{13740AD8-AE4D-4DA1-BFD6-015157225C6D}" dt="2024-04-18T19:28:13.125" v="1"/>
        <pc:sldMkLst>
          <pc:docMk/>
          <pc:sldMk cId="3072184504" sldId="311"/>
        </pc:sldMkLst>
      </pc:sldChg>
      <pc:sldChg chg="add">
        <pc:chgData name="Sean Gallagher" userId="577446c3-45ae-4097-b8f0-9d862fa3a0df" providerId="ADAL" clId="{13740AD8-AE4D-4DA1-BFD6-015157225C6D}" dt="2024-04-18T19:28:13.125" v="1"/>
        <pc:sldMkLst>
          <pc:docMk/>
          <pc:sldMk cId="1936699814" sldId="312"/>
        </pc:sldMkLst>
      </pc:sldChg>
      <pc:sldChg chg="add">
        <pc:chgData name="Sean Gallagher" userId="577446c3-45ae-4097-b8f0-9d862fa3a0df" providerId="ADAL" clId="{13740AD8-AE4D-4DA1-BFD6-015157225C6D}" dt="2024-04-18T19:28:13.125" v="1"/>
        <pc:sldMkLst>
          <pc:docMk/>
          <pc:sldMk cId="1503690397" sldId="313"/>
        </pc:sldMkLst>
      </pc:sldChg>
      <pc:sldChg chg="add">
        <pc:chgData name="Sean Gallagher" userId="577446c3-45ae-4097-b8f0-9d862fa3a0df" providerId="ADAL" clId="{13740AD8-AE4D-4DA1-BFD6-015157225C6D}" dt="2024-04-18T19:28:13.125" v="1"/>
        <pc:sldMkLst>
          <pc:docMk/>
          <pc:sldMk cId="174976843" sldId="314"/>
        </pc:sldMkLst>
      </pc:sldChg>
      <pc:sldChg chg="add">
        <pc:chgData name="Sean Gallagher" userId="577446c3-45ae-4097-b8f0-9d862fa3a0df" providerId="ADAL" clId="{13740AD8-AE4D-4DA1-BFD6-015157225C6D}" dt="2024-04-18T19:28:13.125" v="1"/>
        <pc:sldMkLst>
          <pc:docMk/>
          <pc:sldMk cId="4097195724" sldId="315"/>
        </pc:sldMkLst>
      </pc:sldChg>
      <pc:sldChg chg="add">
        <pc:chgData name="Sean Gallagher" userId="577446c3-45ae-4097-b8f0-9d862fa3a0df" providerId="ADAL" clId="{13740AD8-AE4D-4DA1-BFD6-015157225C6D}" dt="2024-04-18T19:28:13.125" v="1"/>
        <pc:sldMkLst>
          <pc:docMk/>
          <pc:sldMk cId="2514473469" sldId="316"/>
        </pc:sldMkLst>
      </pc:sldChg>
      <pc:sldChg chg="add">
        <pc:chgData name="Sean Gallagher" userId="577446c3-45ae-4097-b8f0-9d862fa3a0df" providerId="ADAL" clId="{13740AD8-AE4D-4DA1-BFD6-015157225C6D}" dt="2024-04-18T19:28:13.125" v="1"/>
        <pc:sldMkLst>
          <pc:docMk/>
          <pc:sldMk cId="3005206451" sldId="317"/>
        </pc:sldMkLst>
      </pc:sldChg>
      <pc:sldChg chg="add">
        <pc:chgData name="Sean Gallagher" userId="577446c3-45ae-4097-b8f0-9d862fa3a0df" providerId="ADAL" clId="{13740AD8-AE4D-4DA1-BFD6-015157225C6D}" dt="2024-04-18T19:28:13.125" v="1"/>
        <pc:sldMkLst>
          <pc:docMk/>
          <pc:sldMk cId="2394473977" sldId="318"/>
        </pc:sldMkLst>
      </pc:sldChg>
      <pc:sldChg chg="add">
        <pc:chgData name="Sean Gallagher" userId="577446c3-45ae-4097-b8f0-9d862fa3a0df" providerId="ADAL" clId="{13740AD8-AE4D-4DA1-BFD6-015157225C6D}" dt="2024-04-18T19:28:13.125" v="1"/>
        <pc:sldMkLst>
          <pc:docMk/>
          <pc:sldMk cId="3936613020" sldId="2134958658"/>
        </pc:sldMkLst>
      </pc:sldChg>
      <pc:sldChg chg="add">
        <pc:chgData name="Sean Gallagher" userId="577446c3-45ae-4097-b8f0-9d862fa3a0df" providerId="ADAL" clId="{13740AD8-AE4D-4DA1-BFD6-015157225C6D}" dt="2024-04-18T19:28:13.125" v="1"/>
        <pc:sldMkLst>
          <pc:docMk/>
          <pc:sldMk cId="1647460850" sldId="2134958659"/>
        </pc:sldMkLst>
      </pc:sldChg>
      <pc:sldChg chg="add">
        <pc:chgData name="Sean Gallagher" userId="577446c3-45ae-4097-b8f0-9d862fa3a0df" providerId="ADAL" clId="{13740AD8-AE4D-4DA1-BFD6-015157225C6D}" dt="2024-04-18T19:28:13.125" v="1"/>
        <pc:sldMkLst>
          <pc:docMk/>
          <pc:sldMk cId="2233815714" sldId="2134958660"/>
        </pc:sldMkLst>
      </pc:sldChg>
      <pc:sldChg chg="add">
        <pc:chgData name="Sean Gallagher" userId="577446c3-45ae-4097-b8f0-9d862fa3a0df" providerId="ADAL" clId="{13740AD8-AE4D-4DA1-BFD6-015157225C6D}" dt="2024-04-18T19:28:13.125" v="1"/>
        <pc:sldMkLst>
          <pc:docMk/>
          <pc:sldMk cId="18930601" sldId="2134958661"/>
        </pc:sldMkLst>
      </pc:sldChg>
      <pc:sldChg chg="add">
        <pc:chgData name="Sean Gallagher" userId="577446c3-45ae-4097-b8f0-9d862fa3a0df" providerId="ADAL" clId="{13740AD8-AE4D-4DA1-BFD6-015157225C6D}" dt="2024-04-18T19:28:13.125" v="1"/>
        <pc:sldMkLst>
          <pc:docMk/>
          <pc:sldMk cId="2527759629" sldId="2134958662"/>
        </pc:sldMkLst>
      </pc:sldChg>
      <pc:sldChg chg="add">
        <pc:chgData name="Sean Gallagher" userId="577446c3-45ae-4097-b8f0-9d862fa3a0df" providerId="ADAL" clId="{13740AD8-AE4D-4DA1-BFD6-015157225C6D}" dt="2024-04-18T19:28:13.125" v="1"/>
        <pc:sldMkLst>
          <pc:docMk/>
          <pc:sldMk cId="1926179678" sldId="2134958663"/>
        </pc:sldMkLst>
      </pc:sldChg>
      <pc:sldChg chg="add">
        <pc:chgData name="Sean Gallagher" userId="577446c3-45ae-4097-b8f0-9d862fa3a0df" providerId="ADAL" clId="{13740AD8-AE4D-4DA1-BFD6-015157225C6D}" dt="2024-04-18T19:28:13.125" v="1"/>
        <pc:sldMkLst>
          <pc:docMk/>
          <pc:sldMk cId="282327709" sldId="2134958664"/>
        </pc:sldMkLst>
      </pc:sldChg>
      <pc:sldChg chg="add">
        <pc:chgData name="Sean Gallagher" userId="577446c3-45ae-4097-b8f0-9d862fa3a0df" providerId="ADAL" clId="{13740AD8-AE4D-4DA1-BFD6-015157225C6D}" dt="2024-04-18T19:28:13.125" v="1"/>
        <pc:sldMkLst>
          <pc:docMk/>
          <pc:sldMk cId="3642327374" sldId="2134958665"/>
        </pc:sldMkLst>
      </pc:sldChg>
      <pc:sldChg chg="add">
        <pc:chgData name="Sean Gallagher" userId="577446c3-45ae-4097-b8f0-9d862fa3a0df" providerId="ADAL" clId="{13740AD8-AE4D-4DA1-BFD6-015157225C6D}" dt="2024-04-18T19:28:13.125" v="1"/>
        <pc:sldMkLst>
          <pc:docMk/>
          <pc:sldMk cId="4056466917" sldId="2134958666"/>
        </pc:sldMkLst>
      </pc:sldChg>
      <pc:sldChg chg="add">
        <pc:chgData name="Sean Gallagher" userId="577446c3-45ae-4097-b8f0-9d862fa3a0df" providerId="ADAL" clId="{13740AD8-AE4D-4DA1-BFD6-015157225C6D}" dt="2024-04-18T19:28:13.125" v="1"/>
        <pc:sldMkLst>
          <pc:docMk/>
          <pc:sldMk cId="194302494" sldId="2134958667"/>
        </pc:sldMkLst>
      </pc:sldChg>
      <pc:sldChg chg="add">
        <pc:chgData name="Sean Gallagher" userId="577446c3-45ae-4097-b8f0-9d862fa3a0df" providerId="ADAL" clId="{13740AD8-AE4D-4DA1-BFD6-015157225C6D}" dt="2024-04-18T19:28:13.125" v="1"/>
        <pc:sldMkLst>
          <pc:docMk/>
          <pc:sldMk cId="194381568" sldId="2134958668"/>
        </pc:sldMkLst>
      </pc:sldChg>
      <pc:sldChg chg="add">
        <pc:chgData name="Sean Gallagher" userId="577446c3-45ae-4097-b8f0-9d862fa3a0df" providerId="ADAL" clId="{13740AD8-AE4D-4DA1-BFD6-015157225C6D}" dt="2024-04-18T19:28:13.125" v="1"/>
        <pc:sldMkLst>
          <pc:docMk/>
          <pc:sldMk cId="2835828696" sldId="2134958669"/>
        </pc:sldMkLst>
      </pc:sldChg>
      <pc:sldChg chg="add">
        <pc:chgData name="Sean Gallagher" userId="577446c3-45ae-4097-b8f0-9d862fa3a0df" providerId="ADAL" clId="{13740AD8-AE4D-4DA1-BFD6-015157225C6D}" dt="2024-04-18T19:28:13.125" v="1"/>
        <pc:sldMkLst>
          <pc:docMk/>
          <pc:sldMk cId="473020751" sldId="2134958670"/>
        </pc:sldMkLst>
      </pc:sldChg>
      <pc:sldChg chg="add">
        <pc:chgData name="Sean Gallagher" userId="577446c3-45ae-4097-b8f0-9d862fa3a0df" providerId="ADAL" clId="{13740AD8-AE4D-4DA1-BFD6-015157225C6D}" dt="2024-04-18T19:28:13.125" v="1"/>
        <pc:sldMkLst>
          <pc:docMk/>
          <pc:sldMk cId="1971571131" sldId="2134958671"/>
        </pc:sldMkLst>
      </pc:sldChg>
      <pc:sldChg chg="add">
        <pc:chgData name="Sean Gallagher" userId="577446c3-45ae-4097-b8f0-9d862fa3a0df" providerId="ADAL" clId="{13740AD8-AE4D-4DA1-BFD6-015157225C6D}" dt="2024-04-18T19:28:13.125" v="1"/>
        <pc:sldMkLst>
          <pc:docMk/>
          <pc:sldMk cId="2663170655" sldId="2134958672"/>
        </pc:sldMkLst>
      </pc:sldChg>
      <pc:sldChg chg="add">
        <pc:chgData name="Sean Gallagher" userId="577446c3-45ae-4097-b8f0-9d862fa3a0df" providerId="ADAL" clId="{13740AD8-AE4D-4DA1-BFD6-015157225C6D}" dt="2024-04-18T19:28:13.125" v="1"/>
        <pc:sldMkLst>
          <pc:docMk/>
          <pc:sldMk cId="3799063078" sldId="2134958673"/>
        </pc:sldMkLst>
      </pc:sldChg>
      <pc:sldChg chg="add">
        <pc:chgData name="Sean Gallagher" userId="577446c3-45ae-4097-b8f0-9d862fa3a0df" providerId="ADAL" clId="{13740AD8-AE4D-4DA1-BFD6-015157225C6D}" dt="2024-04-18T19:28:13.125" v="1"/>
        <pc:sldMkLst>
          <pc:docMk/>
          <pc:sldMk cId="3741187828" sldId="2134958674"/>
        </pc:sldMkLst>
      </pc:sldChg>
      <pc:sldChg chg="add">
        <pc:chgData name="Sean Gallagher" userId="577446c3-45ae-4097-b8f0-9d862fa3a0df" providerId="ADAL" clId="{13740AD8-AE4D-4DA1-BFD6-015157225C6D}" dt="2024-04-18T19:28:13.125" v="1"/>
        <pc:sldMkLst>
          <pc:docMk/>
          <pc:sldMk cId="3351734909" sldId="2134958675"/>
        </pc:sldMkLst>
      </pc:sldChg>
      <pc:sldChg chg="add">
        <pc:chgData name="Sean Gallagher" userId="577446c3-45ae-4097-b8f0-9d862fa3a0df" providerId="ADAL" clId="{13740AD8-AE4D-4DA1-BFD6-015157225C6D}" dt="2024-04-18T19:28:38.207" v="2"/>
        <pc:sldMkLst>
          <pc:docMk/>
          <pc:sldMk cId="1914570399" sldId="2134958676"/>
        </pc:sldMkLst>
      </pc:sldChg>
      <pc:sldChg chg="add">
        <pc:chgData name="Sean Gallagher" userId="577446c3-45ae-4097-b8f0-9d862fa3a0df" providerId="ADAL" clId="{13740AD8-AE4D-4DA1-BFD6-015157225C6D}" dt="2024-04-18T19:28:38.207" v="2"/>
        <pc:sldMkLst>
          <pc:docMk/>
          <pc:sldMk cId="877437887" sldId="2134958677"/>
        </pc:sldMkLst>
      </pc:sldChg>
      <pc:sldChg chg="add">
        <pc:chgData name="Sean Gallagher" userId="577446c3-45ae-4097-b8f0-9d862fa3a0df" providerId="ADAL" clId="{13740AD8-AE4D-4DA1-BFD6-015157225C6D}" dt="2024-04-18T19:28:38.207" v="2"/>
        <pc:sldMkLst>
          <pc:docMk/>
          <pc:sldMk cId="3682590907" sldId="2134958678"/>
        </pc:sldMkLst>
      </pc:sldChg>
      <pc:sldChg chg="add">
        <pc:chgData name="Sean Gallagher" userId="577446c3-45ae-4097-b8f0-9d862fa3a0df" providerId="ADAL" clId="{13740AD8-AE4D-4DA1-BFD6-015157225C6D}" dt="2024-04-18T19:28:38.207" v="2"/>
        <pc:sldMkLst>
          <pc:docMk/>
          <pc:sldMk cId="3998847503" sldId="2134958679"/>
        </pc:sldMkLst>
      </pc:sldChg>
      <pc:sldChg chg="add">
        <pc:chgData name="Sean Gallagher" userId="577446c3-45ae-4097-b8f0-9d862fa3a0df" providerId="ADAL" clId="{13740AD8-AE4D-4DA1-BFD6-015157225C6D}" dt="2024-04-18T19:28:38.207" v="2"/>
        <pc:sldMkLst>
          <pc:docMk/>
          <pc:sldMk cId="4209110072" sldId="2134958680"/>
        </pc:sldMkLst>
      </pc:sldChg>
      <pc:sldChg chg="add">
        <pc:chgData name="Sean Gallagher" userId="577446c3-45ae-4097-b8f0-9d862fa3a0df" providerId="ADAL" clId="{13740AD8-AE4D-4DA1-BFD6-015157225C6D}" dt="2024-04-18T19:28:38.207" v="2"/>
        <pc:sldMkLst>
          <pc:docMk/>
          <pc:sldMk cId="3900555286" sldId="2134958681"/>
        </pc:sldMkLst>
      </pc:sldChg>
      <pc:sldChg chg="add">
        <pc:chgData name="Sean Gallagher" userId="577446c3-45ae-4097-b8f0-9d862fa3a0df" providerId="ADAL" clId="{13740AD8-AE4D-4DA1-BFD6-015157225C6D}" dt="2024-04-18T19:28:38.207" v="2"/>
        <pc:sldMkLst>
          <pc:docMk/>
          <pc:sldMk cId="3007726763" sldId="2134958682"/>
        </pc:sldMkLst>
      </pc:sldChg>
      <pc:sldChg chg="add">
        <pc:chgData name="Sean Gallagher" userId="577446c3-45ae-4097-b8f0-9d862fa3a0df" providerId="ADAL" clId="{13740AD8-AE4D-4DA1-BFD6-015157225C6D}" dt="2024-04-18T19:28:38.207" v="2"/>
        <pc:sldMkLst>
          <pc:docMk/>
          <pc:sldMk cId="2143871071" sldId="2134958683"/>
        </pc:sldMkLst>
      </pc:sldChg>
      <pc:sldChg chg="add">
        <pc:chgData name="Sean Gallagher" userId="577446c3-45ae-4097-b8f0-9d862fa3a0df" providerId="ADAL" clId="{13740AD8-AE4D-4DA1-BFD6-015157225C6D}" dt="2024-04-18T19:28:38.207" v="2"/>
        <pc:sldMkLst>
          <pc:docMk/>
          <pc:sldMk cId="3480542192" sldId="2134958684"/>
        </pc:sldMkLst>
      </pc:sldChg>
      <pc:sldChg chg="add">
        <pc:chgData name="Sean Gallagher" userId="577446c3-45ae-4097-b8f0-9d862fa3a0df" providerId="ADAL" clId="{13740AD8-AE4D-4DA1-BFD6-015157225C6D}" dt="2024-04-18T19:28:38.207" v="2"/>
        <pc:sldMkLst>
          <pc:docMk/>
          <pc:sldMk cId="506169339" sldId="2134958685"/>
        </pc:sldMkLst>
      </pc:sldChg>
      <pc:sldChg chg="add">
        <pc:chgData name="Sean Gallagher" userId="577446c3-45ae-4097-b8f0-9d862fa3a0df" providerId="ADAL" clId="{13740AD8-AE4D-4DA1-BFD6-015157225C6D}" dt="2024-04-18T19:28:38.207" v="2"/>
        <pc:sldMkLst>
          <pc:docMk/>
          <pc:sldMk cId="3091382889" sldId="2134958686"/>
        </pc:sldMkLst>
      </pc:sldChg>
      <pc:sldChg chg="add">
        <pc:chgData name="Sean Gallagher" userId="577446c3-45ae-4097-b8f0-9d862fa3a0df" providerId="ADAL" clId="{13740AD8-AE4D-4DA1-BFD6-015157225C6D}" dt="2024-04-18T19:28:38.207" v="2"/>
        <pc:sldMkLst>
          <pc:docMk/>
          <pc:sldMk cId="451611063" sldId="2134958687"/>
        </pc:sldMkLst>
      </pc:sldChg>
      <pc:sldChg chg="add">
        <pc:chgData name="Sean Gallagher" userId="577446c3-45ae-4097-b8f0-9d862fa3a0df" providerId="ADAL" clId="{13740AD8-AE4D-4DA1-BFD6-015157225C6D}" dt="2024-04-18T19:28:38.207" v="2"/>
        <pc:sldMkLst>
          <pc:docMk/>
          <pc:sldMk cId="2116788699" sldId="2134958688"/>
        </pc:sldMkLst>
      </pc:sldChg>
      <pc:sldChg chg="add">
        <pc:chgData name="Sean Gallagher" userId="577446c3-45ae-4097-b8f0-9d862fa3a0df" providerId="ADAL" clId="{13740AD8-AE4D-4DA1-BFD6-015157225C6D}" dt="2024-04-18T19:28:38.207" v="2"/>
        <pc:sldMkLst>
          <pc:docMk/>
          <pc:sldMk cId="1310200696" sldId="2134958689"/>
        </pc:sldMkLst>
      </pc:sldChg>
      <pc:sldChg chg="add">
        <pc:chgData name="Sean Gallagher" userId="577446c3-45ae-4097-b8f0-9d862fa3a0df" providerId="ADAL" clId="{13740AD8-AE4D-4DA1-BFD6-015157225C6D}" dt="2024-04-18T19:28:38.207" v="2"/>
        <pc:sldMkLst>
          <pc:docMk/>
          <pc:sldMk cId="1535543338" sldId="2134958690"/>
        </pc:sldMkLst>
      </pc:sldChg>
      <pc:sldChg chg="add">
        <pc:chgData name="Sean Gallagher" userId="577446c3-45ae-4097-b8f0-9d862fa3a0df" providerId="ADAL" clId="{13740AD8-AE4D-4DA1-BFD6-015157225C6D}" dt="2024-04-18T19:28:55.240" v="3"/>
        <pc:sldMkLst>
          <pc:docMk/>
          <pc:sldMk cId="3385054240" sldId="2134958691"/>
        </pc:sldMkLst>
      </pc:sldChg>
      <pc:sldChg chg="add">
        <pc:chgData name="Sean Gallagher" userId="577446c3-45ae-4097-b8f0-9d862fa3a0df" providerId="ADAL" clId="{13740AD8-AE4D-4DA1-BFD6-015157225C6D}" dt="2024-04-18T19:28:55.240" v="3"/>
        <pc:sldMkLst>
          <pc:docMk/>
          <pc:sldMk cId="4048394037" sldId="2134958692"/>
        </pc:sldMkLst>
      </pc:sldChg>
      <pc:sldChg chg="add">
        <pc:chgData name="Sean Gallagher" userId="577446c3-45ae-4097-b8f0-9d862fa3a0df" providerId="ADAL" clId="{13740AD8-AE4D-4DA1-BFD6-015157225C6D}" dt="2024-04-18T19:28:55.240" v="3"/>
        <pc:sldMkLst>
          <pc:docMk/>
          <pc:sldMk cId="1612886724" sldId="2134958693"/>
        </pc:sldMkLst>
      </pc:sldChg>
      <pc:sldChg chg="add">
        <pc:chgData name="Sean Gallagher" userId="577446c3-45ae-4097-b8f0-9d862fa3a0df" providerId="ADAL" clId="{13740AD8-AE4D-4DA1-BFD6-015157225C6D}" dt="2024-04-18T19:28:55.240" v="3"/>
        <pc:sldMkLst>
          <pc:docMk/>
          <pc:sldMk cId="2900894542" sldId="2134958694"/>
        </pc:sldMkLst>
      </pc:sldChg>
      <pc:sldChg chg="add">
        <pc:chgData name="Sean Gallagher" userId="577446c3-45ae-4097-b8f0-9d862fa3a0df" providerId="ADAL" clId="{13740AD8-AE4D-4DA1-BFD6-015157225C6D}" dt="2024-04-18T19:28:55.240" v="3"/>
        <pc:sldMkLst>
          <pc:docMk/>
          <pc:sldMk cId="1661855399" sldId="2134958695"/>
        </pc:sldMkLst>
      </pc:sldChg>
      <pc:sldChg chg="add">
        <pc:chgData name="Sean Gallagher" userId="577446c3-45ae-4097-b8f0-9d862fa3a0df" providerId="ADAL" clId="{13740AD8-AE4D-4DA1-BFD6-015157225C6D}" dt="2024-04-18T19:28:55.240" v="3"/>
        <pc:sldMkLst>
          <pc:docMk/>
          <pc:sldMk cId="3842512903" sldId="2134958696"/>
        </pc:sldMkLst>
      </pc:sldChg>
      <pc:sldChg chg="add">
        <pc:chgData name="Sean Gallagher" userId="577446c3-45ae-4097-b8f0-9d862fa3a0df" providerId="ADAL" clId="{13740AD8-AE4D-4DA1-BFD6-015157225C6D}" dt="2024-04-18T19:28:55.240" v="3"/>
        <pc:sldMkLst>
          <pc:docMk/>
          <pc:sldMk cId="4085301705" sldId="2134958697"/>
        </pc:sldMkLst>
      </pc:sldChg>
      <pc:sldChg chg="add">
        <pc:chgData name="Sean Gallagher" userId="577446c3-45ae-4097-b8f0-9d862fa3a0df" providerId="ADAL" clId="{13740AD8-AE4D-4DA1-BFD6-015157225C6D}" dt="2024-04-18T19:28:55.240" v="3"/>
        <pc:sldMkLst>
          <pc:docMk/>
          <pc:sldMk cId="4163696687" sldId="2134958698"/>
        </pc:sldMkLst>
      </pc:sldChg>
      <pc:sldChg chg="add">
        <pc:chgData name="Sean Gallagher" userId="577446c3-45ae-4097-b8f0-9d862fa3a0df" providerId="ADAL" clId="{13740AD8-AE4D-4DA1-BFD6-015157225C6D}" dt="2024-04-18T19:28:55.240" v="3"/>
        <pc:sldMkLst>
          <pc:docMk/>
          <pc:sldMk cId="1383832966" sldId="2134958699"/>
        </pc:sldMkLst>
      </pc:sldChg>
      <pc:sldChg chg="add">
        <pc:chgData name="Sean Gallagher" userId="577446c3-45ae-4097-b8f0-9d862fa3a0df" providerId="ADAL" clId="{13740AD8-AE4D-4DA1-BFD6-015157225C6D}" dt="2024-04-18T19:28:55.240" v="3"/>
        <pc:sldMkLst>
          <pc:docMk/>
          <pc:sldMk cId="1807485323" sldId="2134958700"/>
        </pc:sldMkLst>
      </pc:sldChg>
      <pc:sldChg chg="add">
        <pc:chgData name="Sean Gallagher" userId="577446c3-45ae-4097-b8f0-9d862fa3a0df" providerId="ADAL" clId="{13740AD8-AE4D-4DA1-BFD6-015157225C6D}" dt="2024-04-18T19:28:55.240" v="3"/>
        <pc:sldMkLst>
          <pc:docMk/>
          <pc:sldMk cId="3086579243" sldId="2134958701"/>
        </pc:sldMkLst>
      </pc:sldChg>
      <pc:sldChg chg="add">
        <pc:chgData name="Sean Gallagher" userId="577446c3-45ae-4097-b8f0-9d862fa3a0df" providerId="ADAL" clId="{13740AD8-AE4D-4DA1-BFD6-015157225C6D}" dt="2024-04-18T19:28:55.240" v="3"/>
        <pc:sldMkLst>
          <pc:docMk/>
          <pc:sldMk cId="2285821829" sldId="2134958702"/>
        </pc:sldMkLst>
      </pc:sldChg>
      <pc:sldChg chg="add">
        <pc:chgData name="Sean Gallagher" userId="577446c3-45ae-4097-b8f0-9d862fa3a0df" providerId="ADAL" clId="{13740AD8-AE4D-4DA1-BFD6-015157225C6D}" dt="2024-04-18T19:28:55.240" v="3"/>
        <pc:sldMkLst>
          <pc:docMk/>
          <pc:sldMk cId="897852737" sldId="2134958703"/>
        </pc:sldMkLst>
      </pc:sldChg>
      <pc:sldChg chg="add">
        <pc:chgData name="Sean Gallagher" userId="577446c3-45ae-4097-b8f0-9d862fa3a0df" providerId="ADAL" clId="{13740AD8-AE4D-4DA1-BFD6-015157225C6D}" dt="2024-04-18T19:28:55.240" v="3"/>
        <pc:sldMkLst>
          <pc:docMk/>
          <pc:sldMk cId="3323212631" sldId="2134958704"/>
        </pc:sldMkLst>
      </pc:sldChg>
      <pc:sldChg chg="add">
        <pc:chgData name="Sean Gallagher" userId="577446c3-45ae-4097-b8f0-9d862fa3a0df" providerId="ADAL" clId="{13740AD8-AE4D-4DA1-BFD6-015157225C6D}" dt="2024-04-18T19:28:55.240" v="3"/>
        <pc:sldMkLst>
          <pc:docMk/>
          <pc:sldMk cId="649909483" sldId="2134958705"/>
        </pc:sldMkLst>
      </pc:sldChg>
      <pc:sldChg chg="add">
        <pc:chgData name="Sean Gallagher" userId="577446c3-45ae-4097-b8f0-9d862fa3a0df" providerId="ADAL" clId="{13740AD8-AE4D-4DA1-BFD6-015157225C6D}" dt="2024-04-18T19:28:55.240" v="3"/>
        <pc:sldMkLst>
          <pc:docMk/>
          <pc:sldMk cId="22513437" sldId="2134958706"/>
        </pc:sldMkLst>
      </pc:sldChg>
      <pc:sldChg chg="add">
        <pc:chgData name="Sean Gallagher" userId="577446c3-45ae-4097-b8f0-9d862fa3a0df" providerId="ADAL" clId="{13740AD8-AE4D-4DA1-BFD6-015157225C6D}" dt="2024-04-18T19:28:55.240" v="3"/>
        <pc:sldMkLst>
          <pc:docMk/>
          <pc:sldMk cId="3115826438" sldId="2134958707"/>
        </pc:sldMkLst>
      </pc:sldChg>
      <pc:sldChg chg="add">
        <pc:chgData name="Sean Gallagher" userId="577446c3-45ae-4097-b8f0-9d862fa3a0df" providerId="ADAL" clId="{13740AD8-AE4D-4DA1-BFD6-015157225C6D}" dt="2024-04-18T19:28:55.240" v="3"/>
        <pc:sldMkLst>
          <pc:docMk/>
          <pc:sldMk cId="3060276835" sldId="2134958708"/>
        </pc:sldMkLst>
      </pc:sldChg>
      <pc:sldChg chg="add">
        <pc:chgData name="Sean Gallagher" userId="577446c3-45ae-4097-b8f0-9d862fa3a0df" providerId="ADAL" clId="{13740AD8-AE4D-4DA1-BFD6-015157225C6D}" dt="2024-04-18T19:28:55.240" v="3"/>
        <pc:sldMkLst>
          <pc:docMk/>
          <pc:sldMk cId="2579517199" sldId="2134958709"/>
        </pc:sldMkLst>
      </pc:sldChg>
      <pc:sldChg chg="add">
        <pc:chgData name="Sean Gallagher" userId="577446c3-45ae-4097-b8f0-9d862fa3a0df" providerId="ADAL" clId="{13740AD8-AE4D-4DA1-BFD6-015157225C6D}" dt="2024-04-18T19:28:55.240" v="3"/>
        <pc:sldMkLst>
          <pc:docMk/>
          <pc:sldMk cId="1039082411" sldId="2134958710"/>
        </pc:sldMkLst>
      </pc:sldChg>
      <pc:sldChg chg="add">
        <pc:chgData name="Sean Gallagher" userId="577446c3-45ae-4097-b8f0-9d862fa3a0df" providerId="ADAL" clId="{13740AD8-AE4D-4DA1-BFD6-015157225C6D}" dt="2024-04-18T19:28:55.240" v="3"/>
        <pc:sldMkLst>
          <pc:docMk/>
          <pc:sldMk cId="1605305374" sldId="2134958711"/>
        </pc:sldMkLst>
      </pc:sldChg>
      <pc:sldChg chg="add">
        <pc:chgData name="Sean Gallagher" userId="577446c3-45ae-4097-b8f0-9d862fa3a0df" providerId="ADAL" clId="{13740AD8-AE4D-4DA1-BFD6-015157225C6D}" dt="2024-04-18T19:28:55.240" v="3"/>
        <pc:sldMkLst>
          <pc:docMk/>
          <pc:sldMk cId="3326400325" sldId="2134958712"/>
        </pc:sldMkLst>
      </pc:sldChg>
      <pc:sldChg chg="add">
        <pc:chgData name="Sean Gallagher" userId="577446c3-45ae-4097-b8f0-9d862fa3a0df" providerId="ADAL" clId="{13740AD8-AE4D-4DA1-BFD6-015157225C6D}" dt="2024-04-18T19:28:55.240" v="3"/>
        <pc:sldMkLst>
          <pc:docMk/>
          <pc:sldMk cId="1316534488" sldId="2134958713"/>
        </pc:sldMkLst>
      </pc:sldChg>
      <pc:sldChg chg="add">
        <pc:chgData name="Sean Gallagher" userId="577446c3-45ae-4097-b8f0-9d862fa3a0df" providerId="ADAL" clId="{13740AD8-AE4D-4DA1-BFD6-015157225C6D}" dt="2024-04-18T19:28:55.240" v="3"/>
        <pc:sldMkLst>
          <pc:docMk/>
          <pc:sldMk cId="508818661" sldId="2134958714"/>
        </pc:sldMkLst>
      </pc:sldChg>
      <pc:sldChg chg="add">
        <pc:chgData name="Sean Gallagher" userId="577446c3-45ae-4097-b8f0-9d862fa3a0df" providerId="ADAL" clId="{13740AD8-AE4D-4DA1-BFD6-015157225C6D}" dt="2024-04-18T19:28:55.240" v="3"/>
        <pc:sldMkLst>
          <pc:docMk/>
          <pc:sldMk cId="4036670024" sldId="2134958715"/>
        </pc:sldMkLst>
      </pc:sldChg>
      <pc:sldChg chg="add">
        <pc:chgData name="Sean Gallagher" userId="577446c3-45ae-4097-b8f0-9d862fa3a0df" providerId="ADAL" clId="{13740AD8-AE4D-4DA1-BFD6-015157225C6D}" dt="2024-04-18T19:28:55.240" v="3"/>
        <pc:sldMkLst>
          <pc:docMk/>
          <pc:sldMk cId="1398837635" sldId="2134958716"/>
        </pc:sldMkLst>
      </pc:sldChg>
      <pc:sldChg chg="add">
        <pc:chgData name="Sean Gallagher" userId="577446c3-45ae-4097-b8f0-9d862fa3a0df" providerId="ADAL" clId="{13740AD8-AE4D-4DA1-BFD6-015157225C6D}" dt="2024-04-18T19:28:55.240" v="3"/>
        <pc:sldMkLst>
          <pc:docMk/>
          <pc:sldMk cId="2343540016" sldId="2134958717"/>
        </pc:sldMkLst>
      </pc:sldChg>
      <pc:sldChg chg="add">
        <pc:chgData name="Sean Gallagher" userId="577446c3-45ae-4097-b8f0-9d862fa3a0df" providerId="ADAL" clId="{13740AD8-AE4D-4DA1-BFD6-015157225C6D}" dt="2024-04-18T19:28:55.240" v="3"/>
        <pc:sldMkLst>
          <pc:docMk/>
          <pc:sldMk cId="2671895690" sldId="2134958718"/>
        </pc:sldMkLst>
      </pc:sldChg>
      <pc:sldChg chg="add">
        <pc:chgData name="Sean Gallagher" userId="577446c3-45ae-4097-b8f0-9d862fa3a0df" providerId="ADAL" clId="{13740AD8-AE4D-4DA1-BFD6-015157225C6D}" dt="2024-04-18T19:29:11.638" v="4"/>
        <pc:sldMkLst>
          <pc:docMk/>
          <pc:sldMk cId="3505607514" sldId="2134958719"/>
        </pc:sldMkLst>
      </pc:sldChg>
      <pc:sldChg chg="add">
        <pc:chgData name="Sean Gallagher" userId="577446c3-45ae-4097-b8f0-9d862fa3a0df" providerId="ADAL" clId="{13740AD8-AE4D-4DA1-BFD6-015157225C6D}" dt="2024-04-18T19:29:11.638" v="4"/>
        <pc:sldMkLst>
          <pc:docMk/>
          <pc:sldMk cId="2175704978" sldId="2134958720"/>
        </pc:sldMkLst>
      </pc:sldChg>
      <pc:sldChg chg="add">
        <pc:chgData name="Sean Gallagher" userId="577446c3-45ae-4097-b8f0-9d862fa3a0df" providerId="ADAL" clId="{13740AD8-AE4D-4DA1-BFD6-015157225C6D}" dt="2024-04-18T19:29:11.638" v="4"/>
        <pc:sldMkLst>
          <pc:docMk/>
          <pc:sldMk cId="3043448542" sldId="2134958721"/>
        </pc:sldMkLst>
      </pc:sldChg>
      <pc:sldChg chg="add">
        <pc:chgData name="Sean Gallagher" userId="577446c3-45ae-4097-b8f0-9d862fa3a0df" providerId="ADAL" clId="{13740AD8-AE4D-4DA1-BFD6-015157225C6D}" dt="2024-04-18T19:29:11.638" v="4"/>
        <pc:sldMkLst>
          <pc:docMk/>
          <pc:sldMk cId="272534965" sldId="2134958722"/>
        </pc:sldMkLst>
      </pc:sldChg>
      <pc:sldChg chg="add">
        <pc:chgData name="Sean Gallagher" userId="577446c3-45ae-4097-b8f0-9d862fa3a0df" providerId="ADAL" clId="{13740AD8-AE4D-4DA1-BFD6-015157225C6D}" dt="2024-04-18T19:29:11.638" v="4"/>
        <pc:sldMkLst>
          <pc:docMk/>
          <pc:sldMk cId="1948331355" sldId="2134958723"/>
        </pc:sldMkLst>
      </pc:sldChg>
      <pc:sldChg chg="add">
        <pc:chgData name="Sean Gallagher" userId="577446c3-45ae-4097-b8f0-9d862fa3a0df" providerId="ADAL" clId="{13740AD8-AE4D-4DA1-BFD6-015157225C6D}" dt="2024-04-18T19:29:11.638" v="4"/>
        <pc:sldMkLst>
          <pc:docMk/>
          <pc:sldMk cId="789599039" sldId="2134958724"/>
        </pc:sldMkLst>
      </pc:sldChg>
      <pc:sldChg chg="add">
        <pc:chgData name="Sean Gallagher" userId="577446c3-45ae-4097-b8f0-9d862fa3a0df" providerId="ADAL" clId="{13740AD8-AE4D-4DA1-BFD6-015157225C6D}" dt="2024-04-18T19:29:11.638" v="4"/>
        <pc:sldMkLst>
          <pc:docMk/>
          <pc:sldMk cId="1814502696" sldId="2134958725"/>
        </pc:sldMkLst>
      </pc:sldChg>
      <pc:sldChg chg="add">
        <pc:chgData name="Sean Gallagher" userId="577446c3-45ae-4097-b8f0-9d862fa3a0df" providerId="ADAL" clId="{13740AD8-AE4D-4DA1-BFD6-015157225C6D}" dt="2024-04-18T19:29:11.638" v="4"/>
        <pc:sldMkLst>
          <pc:docMk/>
          <pc:sldMk cId="2819349799" sldId="2134958726"/>
        </pc:sldMkLst>
      </pc:sldChg>
      <pc:sldChg chg="add">
        <pc:chgData name="Sean Gallagher" userId="577446c3-45ae-4097-b8f0-9d862fa3a0df" providerId="ADAL" clId="{13740AD8-AE4D-4DA1-BFD6-015157225C6D}" dt="2024-04-18T19:29:11.638" v="4"/>
        <pc:sldMkLst>
          <pc:docMk/>
          <pc:sldMk cId="679393884" sldId="2134958727"/>
        </pc:sldMkLst>
      </pc:sldChg>
      <pc:sldChg chg="add">
        <pc:chgData name="Sean Gallagher" userId="577446c3-45ae-4097-b8f0-9d862fa3a0df" providerId="ADAL" clId="{13740AD8-AE4D-4DA1-BFD6-015157225C6D}" dt="2024-04-18T19:29:11.638" v="4"/>
        <pc:sldMkLst>
          <pc:docMk/>
          <pc:sldMk cId="3239195169" sldId="2134958728"/>
        </pc:sldMkLst>
      </pc:sldChg>
      <pc:sldChg chg="add">
        <pc:chgData name="Sean Gallagher" userId="577446c3-45ae-4097-b8f0-9d862fa3a0df" providerId="ADAL" clId="{13740AD8-AE4D-4DA1-BFD6-015157225C6D}" dt="2024-04-18T19:29:11.638" v="4"/>
        <pc:sldMkLst>
          <pc:docMk/>
          <pc:sldMk cId="3209697986" sldId="2134958729"/>
        </pc:sldMkLst>
      </pc:sldChg>
      <pc:sldChg chg="add">
        <pc:chgData name="Sean Gallagher" userId="577446c3-45ae-4097-b8f0-9d862fa3a0df" providerId="ADAL" clId="{13740AD8-AE4D-4DA1-BFD6-015157225C6D}" dt="2024-04-18T19:29:11.638" v="4"/>
        <pc:sldMkLst>
          <pc:docMk/>
          <pc:sldMk cId="4077304380" sldId="2134958730"/>
        </pc:sldMkLst>
      </pc:sldChg>
      <pc:sldChg chg="add">
        <pc:chgData name="Sean Gallagher" userId="577446c3-45ae-4097-b8f0-9d862fa3a0df" providerId="ADAL" clId="{13740AD8-AE4D-4DA1-BFD6-015157225C6D}" dt="2024-04-18T19:29:11.638" v="4"/>
        <pc:sldMkLst>
          <pc:docMk/>
          <pc:sldMk cId="2857518688" sldId="2134958731"/>
        </pc:sldMkLst>
      </pc:sldChg>
      <pc:sldChg chg="add">
        <pc:chgData name="Sean Gallagher" userId="577446c3-45ae-4097-b8f0-9d862fa3a0df" providerId="ADAL" clId="{13740AD8-AE4D-4DA1-BFD6-015157225C6D}" dt="2024-04-18T19:29:11.638" v="4"/>
        <pc:sldMkLst>
          <pc:docMk/>
          <pc:sldMk cId="2067933875" sldId="2134958732"/>
        </pc:sldMkLst>
      </pc:sldChg>
      <pc:sldChg chg="add">
        <pc:chgData name="Sean Gallagher" userId="577446c3-45ae-4097-b8f0-9d862fa3a0df" providerId="ADAL" clId="{13740AD8-AE4D-4DA1-BFD6-015157225C6D}" dt="2024-04-18T19:29:11.638" v="4"/>
        <pc:sldMkLst>
          <pc:docMk/>
          <pc:sldMk cId="1799991716" sldId="2134958733"/>
        </pc:sldMkLst>
      </pc:sldChg>
    </pc:docChg>
  </pc:docChgLst>
  <pc:docChgLst>
    <pc:chgData name="Sean Gallagher" userId="577446c3-45ae-4097-b8f0-9d862fa3a0df" providerId="ADAL" clId="{A073752B-14C6-4830-86DF-8C7B5E6D5C28}"/>
    <pc:docChg chg="custSel addSld delSld modSld modMainMaster">
      <pc:chgData name="Sean Gallagher" userId="577446c3-45ae-4097-b8f0-9d862fa3a0df" providerId="ADAL" clId="{A073752B-14C6-4830-86DF-8C7B5E6D5C28}" dt="2024-04-16T20:44:15.130" v="90" actId="1076"/>
      <pc:docMkLst>
        <pc:docMk/>
      </pc:docMkLst>
      <pc:sldChg chg="del">
        <pc:chgData name="Sean Gallagher" userId="577446c3-45ae-4097-b8f0-9d862fa3a0df" providerId="ADAL" clId="{A073752B-14C6-4830-86DF-8C7B5E6D5C28}" dt="2024-04-16T20:36:22.228" v="1" actId="47"/>
        <pc:sldMkLst>
          <pc:docMk/>
          <pc:sldMk cId="3675703319" sldId="279"/>
        </pc:sldMkLst>
      </pc:sldChg>
      <pc:sldChg chg="add del">
        <pc:chgData name="Sean Gallagher" userId="577446c3-45ae-4097-b8f0-9d862fa3a0df" providerId="ADAL" clId="{A073752B-14C6-4830-86DF-8C7B5E6D5C28}" dt="2024-04-16T20:36:44.341" v="5" actId="47"/>
        <pc:sldMkLst>
          <pc:docMk/>
          <pc:sldMk cId="3465688576" sldId="281"/>
        </pc:sldMkLst>
      </pc:sldChg>
      <pc:sldChg chg="modSp mod">
        <pc:chgData name="Sean Gallagher" userId="577446c3-45ae-4097-b8f0-9d862fa3a0df" providerId="ADAL" clId="{A073752B-14C6-4830-86DF-8C7B5E6D5C28}" dt="2024-04-16T20:40:34.314" v="31" actId="20577"/>
        <pc:sldMkLst>
          <pc:docMk/>
          <pc:sldMk cId="838486706" sldId="2134958646"/>
        </pc:sldMkLst>
        <pc:spChg chg="mod">
          <ac:chgData name="Sean Gallagher" userId="577446c3-45ae-4097-b8f0-9d862fa3a0df" providerId="ADAL" clId="{A073752B-14C6-4830-86DF-8C7B5E6D5C28}" dt="2024-04-16T20:40:34.314" v="31" actId="20577"/>
          <ac:spMkLst>
            <pc:docMk/>
            <pc:sldMk cId="838486706" sldId="2134958646"/>
            <ac:spMk id="4" creationId="{6848280A-52CF-14A2-72C8-A76D653B1539}"/>
          </ac:spMkLst>
        </pc:spChg>
      </pc:sldChg>
      <pc:sldChg chg="modSp mod">
        <pc:chgData name="Sean Gallagher" userId="577446c3-45ae-4097-b8f0-9d862fa3a0df" providerId="ADAL" clId="{A073752B-14C6-4830-86DF-8C7B5E6D5C28}" dt="2024-04-16T20:42:53.724" v="87" actId="20577"/>
        <pc:sldMkLst>
          <pc:docMk/>
          <pc:sldMk cId="3111996064" sldId="2134958649"/>
        </pc:sldMkLst>
        <pc:spChg chg="mod">
          <ac:chgData name="Sean Gallagher" userId="577446c3-45ae-4097-b8f0-9d862fa3a0df" providerId="ADAL" clId="{A073752B-14C6-4830-86DF-8C7B5E6D5C28}" dt="2024-04-16T20:42:53.724" v="87" actId="20577"/>
          <ac:spMkLst>
            <pc:docMk/>
            <pc:sldMk cId="3111996064" sldId="2134958649"/>
            <ac:spMk id="3" creationId="{AE7567E0-9FB4-E2D0-F57B-56251EA6FA1C}"/>
          </ac:spMkLst>
        </pc:spChg>
      </pc:sldChg>
      <pc:sldChg chg="delSp">
        <pc:chgData name="Sean Gallagher" userId="577446c3-45ae-4097-b8f0-9d862fa3a0df" providerId="ADAL" clId="{A073752B-14C6-4830-86DF-8C7B5E6D5C28}" dt="2024-04-16T20:40:54.462" v="32" actId="478"/>
        <pc:sldMkLst>
          <pc:docMk/>
          <pc:sldMk cId="548871033" sldId="2134958650"/>
        </pc:sldMkLst>
        <pc:picChg chg="del">
          <ac:chgData name="Sean Gallagher" userId="577446c3-45ae-4097-b8f0-9d862fa3a0df" providerId="ADAL" clId="{A073752B-14C6-4830-86DF-8C7B5E6D5C28}" dt="2024-04-16T20:40:54.462" v="32" actId="478"/>
          <ac:picMkLst>
            <pc:docMk/>
            <pc:sldMk cId="548871033" sldId="2134958650"/>
            <ac:picMk id="2052" creationId="{2E9E0A24-1B05-8845-9DC4-63AD3E61AB42}"/>
          </ac:picMkLst>
        </pc:picChg>
      </pc:sldChg>
      <pc:sldChg chg="addSp delSp modSp mod">
        <pc:chgData name="Sean Gallagher" userId="577446c3-45ae-4097-b8f0-9d862fa3a0df" providerId="ADAL" clId="{A073752B-14C6-4830-86DF-8C7B5E6D5C28}" dt="2024-04-16T20:40:17.101" v="30" actId="1076"/>
        <pc:sldMkLst>
          <pc:docMk/>
          <pc:sldMk cId="4281471524" sldId="2134958655"/>
        </pc:sldMkLst>
        <pc:picChg chg="add mod">
          <ac:chgData name="Sean Gallagher" userId="577446c3-45ae-4097-b8f0-9d862fa3a0df" providerId="ADAL" clId="{A073752B-14C6-4830-86DF-8C7B5E6D5C28}" dt="2024-04-16T20:40:07.115" v="24" actId="962"/>
          <ac:picMkLst>
            <pc:docMk/>
            <pc:sldMk cId="4281471524" sldId="2134958655"/>
            <ac:picMk id="3" creationId="{1BA441CF-99FA-7699-7CE0-AA67F3F87641}"/>
          </ac:picMkLst>
        </pc:picChg>
        <pc:picChg chg="del">
          <ac:chgData name="Sean Gallagher" userId="577446c3-45ae-4097-b8f0-9d862fa3a0df" providerId="ADAL" clId="{A073752B-14C6-4830-86DF-8C7B5E6D5C28}" dt="2024-04-16T20:39:54.568" v="17" actId="478"/>
          <ac:picMkLst>
            <pc:docMk/>
            <pc:sldMk cId="4281471524" sldId="2134958655"/>
            <ac:picMk id="5" creationId="{2B89204E-12D1-ED0E-3408-4EC5E36325D8}"/>
          </ac:picMkLst>
        </pc:picChg>
        <pc:picChg chg="del">
          <ac:chgData name="Sean Gallagher" userId="577446c3-45ae-4097-b8f0-9d862fa3a0df" providerId="ADAL" clId="{A073752B-14C6-4830-86DF-8C7B5E6D5C28}" dt="2024-04-16T20:39:55.796" v="18" actId="478"/>
          <ac:picMkLst>
            <pc:docMk/>
            <pc:sldMk cId="4281471524" sldId="2134958655"/>
            <ac:picMk id="7" creationId="{321B2E6E-60FF-5DA1-AC6C-400AC4140B66}"/>
          </ac:picMkLst>
        </pc:picChg>
        <pc:picChg chg="add mod">
          <ac:chgData name="Sean Gallagher" userId="577446c3-45ae-4097-b8f0-9d862fa3a0df" providerId="ADAL" clId="{A073752B-14C6-4830-86DF-8C7B5E6D5C28}" dt="2024-04-16T20:40:17.101" v="30" actId="1076"/>
          <ac:picMkLst>
            <pc:docMk/>
            <pc:sldMk cId="4281471524" sldId="2134958655"/>
            <ac:picMk id="8" creationId="{2A7B5F43-046B-98A2-C57F-97B570E2A648}"/>
          </ac:picMkLst>
        </pc:picChg>
        <pc:picChg chg="del">
          <ac:chgData name="Sean Gallagher" userId="577446c3-45ae-4097-b8f0-9d862fa3a0df" providerId="ADAL" clId="{A073752B-14C6-4830-86DF-8C7B5E6D5C28}" dt="2024-04-16T20:39:56.732" v="19" actId="478"/>
          <ac:picMkLst>
            <pc:docMk/>
            <pc:sldMk cId="4281471524" sldId="2134958655"/>
            <ac:picMk id="9" creationId="{EB7F5C48-9CFB-DC7E-3A64-D5F838844210}"/>
          </ac:picMkLst>
        </pc:picChg>
      </pc:sldChg>
      <pc:sldChg chg="modSp mod">
        <pc:chgData name="Sean Gallagher" userId="577446c3-45ae-4097-b8f0-9d862fa3a0df" providerId="ADAL" clId="{A073752B-14C6-4830-86DF-8C7B5E6D5C28}" dt="2024-04-16T20:38:53.663" v="16" actId="113"/>
        <pc:sldMkLst>
          <pc:docMk/>
          <pc:sldMk cId="1250068653" sldId="2134958656"/>
        </pc:sldMkLst>
        <pc:spChg chg="mod">
          <ac:chgData name="Sean Gallagher" userId="577446c3-45ae-4097-b8f0-9d862fa3a0df" providerId="ADAL" clId="{A073752B-14C6-4830-86DF-8C7B5E6D5C28}" dt="2024-04-16T20:38:53.663" v="16" actId="113"/>
          <ac:spMkLst>
            <pc:docMk/>
            <pc:sldMk cId="1250068653" sldId="2134958656"/>
            <ac:spMk id="2" creationId="{00000000-0000-0000-0000-000000000000}"/>
          </ac:spMkLst>
        </pc:spChg>
      </pc:sldChg>
      <pc:sldChg chg="add del">
        <pc:chgData name="Sean Gallagher" userId="577446c3-45ae-4097-b8f0-9d862fa3a0df" providerId="ADAL" clId="{A073752B-14C6-4830-86DF-8C7B5E6D5C28}" dt="2024-04-16T20:36:40.242" v="3"/>
        <pc:sldMkLst>
          <pc:docMk/>
          <pc:sldMk cId="818607027" sldId="2134958657"/>
        </pc:sldMkLst>
      </pc:sldChg>
      <pc:sldChg chg="add">
        <pc:chgData name="Sean Gallagher" userId="577446c3-45ae-4097-b8f0-9d862fa3a0df" providerId="ADAL" clId="{A073752B-14C6-4830-86DF-8C7B5E6D5C28}" dt="2024-04-16T20:36:41.981" v="4"/>
        <pc:sldMkLst>
          <pc:docMk/>
          <pc:sldMk cId="2985246975" sldId="2134958657"/>
        </pc:sldMkLst>
      </pc:sldChg>
      <pc:sldMasterChg chg="addSp delSp modSp mod">
        <pc:chgData name="Sean Gallagher" userId="577446c3-45ae-4097-b8f0-9d862fa3a0df" providerId="ADAL" clId="{A073752B-14C6-4830-86DF-8C7B5E6D5C28}" dt="2024-04-16T20:44:15.130" v="90" actId="1076"/>
        <pc:sldMasterMkLst>
          <pc:docMk/>
          <pc:sldMasterMk cId="1070809925" sldId="2147483692"/>
        </pc:sldMasterMkLst>
        <pc:picChg chg="add mod">
          <ac:chgData name="Sean Gallagher" userId="577446c3-45ae-4097-b8f0-9d862fa3a0df" providerId="ADAL" clId="{A073752B-14C6-4830-86DF-8C7B5E6D5C28}" dt="2024-04-16T20:44:15.130" v="90" actId="1076"/>
          <ac:picMkLst>
            <pc:docMk/>
            <pc:sldMasterMk cId="1070809925" sldId="2147483692"/>
            <ac:picMk id="2" creationId="{6A841786-8702-2303-BAA8-F90E99CC7294}"/>
          </ac:picMkLst>
        </pc:picChg>
        <pc:picChg chg="del">
          <ac:chgData name="Sean Gallagher" userId="577446c3-45ae-4097-b8f0-9d862fa3a0df" providerId="ADAL" clId="{A073752B-14C6-4830-86DF-8C7B5E6D5C28}" dt="2024-04-16T20:44:12.107" v="88" actId="478"/>
          <ac:picMkLst>
            <pc:docMk/>
            <pc:sldMasterMk cId="1070809925" sldId="2147483692"/>
            <ac:picMk id="3" creationId="{96A031EF-3603-DAE8-633F-BF6DF1E95DFD}"/>
          </ac:picMkLst>
        </pc:picChg>
      </pc:sldMasterChg>
      <pc:sldMasterChg chg="modSldLayout">
        <pc:chgData name="Sean Gallagher" userId="577446c3-45ae-4097-b8f0-9d862fa3a0df" providerId="ADAL" clId="{A073752B-14C6-4830-86DF-8C7B5E6D5C28}" dt="2024-04-16T20:37:55.874" v="14" actId="1076"/>
        <pc:sldMasterMkLst>
          <pc:docMk/>
          <pc:sldMasterMk cId="3560819068" sldId="2147483818"/>
        </pc:sldMasterMkLst>
        <pc:sldLayoutChg chg="addSp modSp mod">
          <pc:chgData name="Sean Gallagher" userId="577446c3-45ae-4097-b8f0-9d862fa3a0df" providerId="ADAL" clId="{A073752B-14C6-4830-86DF-8C7B5E6D5C28}" dt="2024-04-16T20:37:55.874" v="14" actId="1076"/>
          <pc:sldLayoutMkLst>
            <pc:docMk/>
            <pc:sldMasterMk cId="3560819068" sldId="2147483818"/>
            <pc:sldLayoutMk cId="3710431470" sldId="2147483828"/>
          </pc:sldLayoutMkLst>
          <pc:spChg chg="add mod">
            <ac:chgData name="Sean Gallagher" userId="577446c3-45ae-4097-b8f0-9d862fa3a0df" providerId="ADAL" clId="{A073752B-14C6-4830-86DF-8C7B5E6D5C28}" dt="2024-04-16T20:37:09.264" v="7" actId="767"/>
            <ac:spMkLst>
              <pc:docMk/>
              <pc:sldMasterMk cId="3560819068" sldId="2147483818"/>
              <pc:sldLayoutMk cId="3710431470" sldId="2147483828"/>
              <ac:spMk id="3" creationId="{222FB8D3-CF1A-384F-D119-3B2EDE6E31DE}"/>
            </ac:spMkLst>
          </pc:spChg>
          <pc:spChg chg="add mod">
            <ac:chgData name="Sean Gallagher" userId="577446c3-45ae-4097-b8f0-9d862fa3a0df" providerId="ADAL" clId="{A073752B-14C6-4830-86DF-8C7B5E6D5C28}" dt="2024-04-16T20:37:55.874" v="14" actId="1076"/>
            <ac:spMkLst>
              <pc:docMk/>
              <pc:sldMasterMk cId="3560819068" sldId="2147483818"/>
              <pc:sldLayoutMk cId="3710431470" sldId="2147483828"/>
              <ac:spMk id="4" creationId="{F3E03340-8900-0829-5EFA-D58EA75D5A5C}"/>
            </ac:spMkLst>
          </pc:spChg>
        </pc:sldLayoutChg>
      </pc:sldMasterChg>
    </pc:docChg>
  </pc:docChgLst>
  <pc:docChgLst>
    <pc:chgData name="Sean Gallagher" userId="577446c3-45ae-4097-b8f0-9d862fa3a0df" providerId="ADAL" clId="{FDE066EC-6FFF-4A69-86A0-78197006CF91}"/>
    <pc:docChg chg="undo redo custSel addSld delSld modSld sldOrd modMainMaster">
      <pc:chgData name="Sean Gallagher" userId="577446c3-45ae-4097-b8f0-9d862fa3a0df" providerId="ADAL" clId="{FDE066EC-6FFF-4A69-86A0-78197006CF91}" dt="2024-02-20T16:22:15.407" v="111" actId="14100"/>
      <pc:docMkLst>
        <pc:docMk/>
      </pc:docMkLst>
      <pc:sldChg chg="add ord">
        <pc:chgData name="Sean Gallagher" userId="577446c3-45ae-4097-b8f0-9d862fa3a0df" providerId="ADAL" clId="{FDE066EC-6FFF-4A69-86A0-78197006CF91}" dt="2024-02-20T15:30:00.729" v="3"/>
        <pc:sldMkLst>
          <pc:docMk/>
          <pc:sldMk cId="1770905082" sldId="269"/>
        </pc:sldMkLst>
      </pc:sldChg>
      <pc:sldChg chg="del">
        <pc:chgData name="Sean Gallagher" userId="577446c3-45ae-4097-b8f0-9d862fa3a0df" providerId="ADAL" clId="{FDE066EC-6FFF-4A69-86A0-78197006CF91}" dt="2024-02-20T15:29:43.045" v="0" actId="47"/>
        <pc:sldMkLst>
          <pc:docMk/>
          <pc:sldMk cId="264567940" sldId="272"/>
        </pc:sldMkLst>
      </pc:sldChg>
      <pc:sldChg chg="modSp mod">
        <pc:chgData name="Sean Gallagher" userId="577446c3-45ae-4097-b8f0-9d862fa3a0df" providerId="ADAL" clId="{FDE066EC-6FFF-4A69-86A0-78197006CF91}" dt="2024-02-20T16:15:50.037" v="107"/>
        <pc:sldMkLst>
          <pc:docMk/>
          <pc:sldMk cId="3111996064" sldId="2134958649"/>
        </pc:sldMkLst>
        <pc:spChg chg="mod">
          <ac:chgData name="Sean Gallagher" userId="577446c3-45ae-4097-b8f0-9d862fa3a0df" providerId="ADAL" clId="{FDE066EC-6FFF-4A69-86A0-78197006CF91}" dt="2024-02-20T16:15:50.037" v="107"/>
          <ac:spMkLst>
            <pc:docMk/>
            <pc:sldMk cId="3111996064" sldId="2134958649"/>
            <ac:spMk id="3" creationId="{AE7567E0-9FB4-E2D0-F57B-56251EA6FA1C}"/>
          </ac:spMkLst>
        </pc:spChg>
      </pc:sldChg>
      <pc:sldChg chg="addSp modSp">
        <pc:chgData name="Sean Gallagher" userId="577446c3-45ae-4097-b8f0-9d862fa3a0df" providerId="ADAL" clId="{FDE066EC-6FFF-4A69-86A0-78197006CF91}" dt="2024-02-20T16:14:56.776" v="106" actId="1076"/>
        <pc:sldMkLst>
          <pc:docMk/>
          <pc:sldMk cId="548871033" sldId="2134958650"/>
        </pc:sldMkLst>
        <pc:picChg chg="mod">
          <ac:chgData name="Sean Gallagher" userId="577446c3-45ae-4097-b8f0-9d862fa3a0df" providerId="ADAL" clId="{FDE066EC-6FFF-4A69-86A0-78197006CF91}" dt="2024-02-20T16:14:26.961" v="89" actId="14100"/>
          <ac:picMkLst>
            <pc:docMk/>
            <pc:sldMk cId="548871033" sldId="2134958650"/>
            <ac:picMk id="5" creationId="{B7E43BC3-672D-24DC-CC75-0B51AD1CD7C1}"/>
          </ac:picMkLst>
        </pc:picChg>
        <pc:picChg chg="add mod">
          <ac:chgData name="Sean Gallagher" userId="577446c3-45ae-4097-b8f0-9d862fa3a0df" providerId="ADAL" clId="{FDE066EC-6FFF-4A69-86A0-78197006CF91}" dt="2024-02-20T16:14:26.961" v="89" actId="14100"/>
          <ac:picMkLst>
            <pc:docMk/>
            <pc:sldMk cId="548871033" sldId="2134958650"/>
            <ac:picMk id="2050" creationId="{9756C9CE-1AC2-F609-C9B6-15C4E3145A07}"/>
          </ac:picMkLst>
        </pc:picChg>
        <pc:picChg chg="add mod">
          <ac:chgData name="Sean Gallagher" userId="577446c3-45ae-4097-b8f0-9d862fa3a0df" providerId="ADAL" clId="{FDE066EC-6FFF-4A69-86A0-78197006CF91}" dt="2024-02-20T16:14:56.776" v="106" actId="1076"/>
          <ac:picMkLst>
            <pc:docMk/>
            <pc:sldMk cId="548871033" sldId="2134958650"/>
            <ac:picMk id="2052" creationId="{A7D50CAB-5A38-179D-23A2-F59E16144F92}"/>
          </ac:picMkLst>
        </pc:picChg>
      </pc:sldChg>
      <pc:sldChg chg="addSp delSp modSp mod">
        <pc:chgData name="Sean Gallagher" userId="577446c3-45ae-4097-b8f0-9d862fa3a0df" providerId="ADAL" clId="{FDE066EC-6FFF-4A69-86A0-78197006CF91}" dt="2024-02-20T16:14:37.493" v="101" actId="14100"/>
        <pc:sldMkLst>
          <pc:docMk/>
          <pc:sldMk cId="2710295584" sldId="2134958652"/>
        </pc:sldMkLst>
        <pc:picChg chg="add mod">
          <ac:chgData name="Sean Gallagher" userId="577446c3-45ae-4097-b8f0-9d862fa3a0df" providerId="ADAL" clId="{FDE066EC-6FFF-4A69-86A0-78197006CF91}" dt="2024-02-20T16:14:37.493" v="101" actId="14100"/>
          <ac:picMkLst>
            <pc:docMk/>
            <pc:sldMk cId="2710295584" sldId="2134958652"/>
            <ac:picMk id="2" creationId="{D217094E-6D7E-8183-B308-B129ABEEE0A4}"/>
          </ac:picMkLst>
        </pc:picChg>
        <pc:picChg chg="del">
          <ac:chgData name="Sean Gallagher" userId="577446c3-45ae-4097-b8f0-9d862fa3a0df" providerId="ADAL" clId="{FDE066EC-6FFF-4A69-86A0-78197006CF91}" dt="2024-02-20T16:10:07.586" v="69" actId="478"/>
          <ac:picMkLst>
            <pc:docMk/>
            <pc:sldMk cId="2710295584" sldId="2134958652"/>
            <ac:picMk id="3" creationId="{E4F9D7D5-AB92-4A40-B4B8-01770603E10A}"/>
          </ac:picMkLst>
        </pc:picChg>
      </pc:sldChg>
      <pc:sldChg chg="addSp delSp modSp mod">
        <pc:chgData name="Sean Gallagher" userId="577446c3-45ae-4097-b8f0-9d862fa3a0df" providerId="ADAL" clId="{FDE066EC-6FFF-4A69-86A0-78197006CF91}" dt="2024-02-20T16:20:52.717" v="108" actId="1076"/>
        <pc:sldMkLst>
          <pc:docMk/>
          <pc:sldMk cId="4281471524" sldId="2134958655"/>
        </pc:sldMkLst>
        <pc:spChg chg="add del mod">
          <ac:chgData name="Sean Gallagher" userId="577446c3-45ae-4097-b8f0-9d862fa3a0df" providerId="ADAL" clId="{FDE066EC-6FFF-4A69-86A0-78197006CF91}" dt="2024-02-20T15:41:57.101" v="17" actId="478"/>
          <ac:spMkLst>
            <pc:docMk/>
            <pc:sldMk cId="4281471524" sldId="2134958655"/>
            <ac:spMk id="6" creationId="{6A55A15D-0DFA-2A69-C0A9-95EEFB651729}"/>
          </ac:spMkLst>
        </pc:spChg>
        <pc:spChg chg="add del">
          <ac:chgData name="Sean Gallagher" userId="577446c3-45ae-4097-b8f0-9d862fa3a0df" providerId="ADAL" clId="{FDE066EC-6FFF-4A69-86A0-78197006CF91}" dt="2024-02-20T15:42:09.475" v="19" actId="478"/>
          <ac:spMkLst>
            <pc:docMk/>
            <pc:sldMk cId="4281471524" sldId="2134958655"/>
            <ac:spMk id="8" creationId="{333B0552-EA88-B99F-8209-64707D714119}"/>
          </ac:spMkLst>
        </pc:spChg>
        <pc:picChg chg="del">
          <ac:chgData name="Sean Gallagher" userId="577446c3-45ae-4097-b8f0-9d862fa3a0df" providerId="ADAL" clId="{FDE066EC-6FFF-4A69-86A0-78197006CF91}" dt="2024-02-20T15:39:02.075" v="7" actId="478"/>
          <ac:picMkLst>
            <pc:docMk/>
            <pc:sldMk cId="4281471524" sldId="2134958655"/>
            <ac:picMk id="3" creationId="{C3560543-53B0-A2A1-EE15-E4251B7A2AF1}"/>
          </ac:picMkLst>
        </pc:picChg>
        <pc:picChg chg="add del mod">
          <ac:chgData name="Sean Gallagher" userId="577446c3-45ae-4097-b8f0-9d862fa3a0df" providerId="ADAL" clId="{FDE066EC-6FFF-4A69-86A0-78197006CF91}" dt="2024-02-20T15:39:24.190" v="14" actId="478"/>
          <ac:picMkLst>
            <pc:docMk/>
            <pc:sldMk cId="4281471524" sldId="2134958655"/>
            <ac:picMk id="5" creationId="{20C7492D-5002-B4AA-7BF3-5EE8FAAE8050}"/>
          </ac:picMkLst>
        </pc:picChg>
        <pc:picChg chg="del">
          <ac:chgData name="Sean Gallagher" userId="577446c3-45ae-4097-b8f0-9d862fa3a0df" providerId="ADAL" clId="{FDE066EC-6FFF-4A69-86A0-78197006CF91}" dt="2024-02-20T15:39:02.711" v="8" actId="478"/>
          <ac:picMkLst>
            <pc:docMk/>
            <pc:sldMk cId="4281471524" sldId="2134958655"/>
            <ac:picMk id="7" creationId="{1C1423AC-48BF-7C0A-8C6E-4BD69C6E5D4D}"/>
          </ac:picMkLst>
        </pc:picChg>
        <pc:picChg chg="del">
          <ac:chgData name="Sean Gallagher" userId="577446c3-45ae-4097-b8f0-9d862fa3a0df" providerId="ADAL" clId="{FDE066EC-6FFF-4A69-86A0-78197006CF91}" dt="2024-02-20T15:39:03.681" v="9" actId="478"/>
          <ac:picMkLst>
            <pc:docMk/>
            <pc:sldMk cId="4281471524" sldId="2134958655"/>
            <ac:picMk id="10" creationId="{647CC2C8-B3D4-99E7-692B-6BB77515E38C}"/>
          </ac:picMkLst>
        </pc:picChg>
        <pc:picChg chg="add mod">
          <ac:chgData name="Sean Gallagher" userId="577446c3-45ae-4097-b8f0-9d862fa3a0df" providerId="ADAL" clId="{FDE066EC-6FFF-4A69-86A0-78197006CF91}" dt="2024-02-20T16:09:06.317" v="66" actId="1076"/>
          <ac:picMkLst>
            <pc:docMk/>
            <pc:sldMk cId="4281471524" sldId="2134958655"/>
            <ac:picMk id="11" creationId="{E0F10B58-07F8-9E0D-0589-4628F277CBD8}"/>
          </ac:picMkLst>
        </pc:picChg>
        <pc:picChg chg="del">
          <ac:chgData name="Sean Gallagher" userId="577446c3-45ae-4097-b8f0-9d862fa3a0df" providerId="ADAL" clId="{FDE066EC-6FFF-4A69-86A0-78197006CF91}" dt="2024-02-20T15:39:04.393" v="10" actId="478"/>
          <ac:picMkLst>
            <pc:docMk/>
            <pc:sldMk cId="4281471524" sldId="2134958655"/>
            <ac:picMk id="13" creationId="{D9A4DF02-66D9-4DCB-52B4-F7F35A9448BC}"/>
          </ac:picMkLst>
        </pc:picChg>
        <pc:picChg chg="add mod">
          <ac:chgData name="Sean Gallagher" userId="577446c3-45ae-4097-b8f0-9d862fa3a0df" providerId="ADAL" clId="{FDE066EC-6FFF-4A69-86A0-78197006CF91}" dt="2024-02-20T16:09:17.597" v="68" actId="1076"/>
          <ac:picMkLst>
            <pc:docMk/>
            <pc:sldMk cId="4281471524" sldId="2134958655"/>
            <ac:picMk id="14" creationId="{BBD86A75-F533-BD75-1E41-126CA07C4D57}"/>
          </ac:picMkLst>
        </pc:picChg>
        <pc:picChg chg="add mod">
          <ac:chgData name="Sean Gallagher" userId="577446c3-45ae-4097-b8f0-9d862fa3a0df" providerId="ADAL" clId="{FDE066EC-6FFF-4A69-86A0-78197006CF91}" dt="2024-02-20T16:20:52.717" v="108" actId="1076"/>
          <ac:picMkLst>
            <pc:docMk/>
            <pc:sldMk cId="4281471524" sldId="2134958655"/>
            <ac:picMk id="16" creationId="{3B8CB5F8-C4DB-5BC5-3E23-E47CE30CA9BF}"/>
          </ac:picMkLst>
        </pc:picChg>
        <pc:picChg chg="add mod">
          <ac:chgData name="Sean Gallagher" userId="577446c3-45ae-4097-b8f0-9d862fa3a0df" providerId="ADAL" clId="{FDE066EC-6FFF-4A69-86A0-78197006CF91}" dt="2024-02-20T16:08:40.091" v="61" actId="1076"/>
          <ac:picMkLst>
            <pc:docMk/>
            <pc:sldMk cId="4281471524" sldId="2134958655"/>
            <ac:picMk id="18" creationId="{792037F7-604F-4AD1-04CE-72F454A9617C}"/>
          </ac:picMkLst>
        </pc:picChg>
      </pc:sldChg>
      <pc:sldChg chg="modSp mod">
        <pc:chgData name="Sean Gallagher" userId="577446c3-45ae-4097-b8f0-9d862fa3a0df" providerId="ADAL" clId="{FDE066EC-6FFF-4A69-86A0-78197006CF91}" dt="2024-02-20T15:37:21.322" v="6" actId="113"/>
        <pc:sldMkLst>
          <pc:docMk/>
          <pc:sldMk cId="1250068653" sldId="2134958656"/>
        </pc:sldMkLst>
        <pc:spChg chg="mod">
          <ac:chgData name="Sean Gallagher" userId="577446c3-45ae-4097-b8f0-9d862fa3a0df" providerId="ADAL" clId="{FDE066EC-6FFF-4A69-86A0-78197006CF91}" dt="2024-02-20T15:37:21.322" v="6" actId="113"/>
          <ac:spMkLst>
            <pc:docMk/>
            <pc:sldMk cId="1250068653" sldId="2134958656"/>
            <ac:spMk id="2" creationId="{00000000-0000-0000-0000-000000000000}"/>
          </ac:spMkLst>
        </pc:spChg>
      </pc:sldChg>
      <pc:sldMasterChg chg="addSp delSp modSp mod">
        <pc:chgData name="Sean Gallagher" userId="577446c3-45ae-4097-b8f0-9d862fa3a0df" providerId="ADAL" clId="{FDE066EC-6FFF-4A69-86A0-78197006CF91}" dt="2024-02-20T16:22:15.407" v="111" actId="14100"/>
        <pc:sldMasterMkLst>
          <pc:docMk/>
          <pc:sldMasterMk cId="1070809925" sldId="2147483692"/>
        </pc:sldMasterMkLst>
        <pc:picChg chg="add mod">
          <ac:chgData name="Sean Gallagher" userId="577446c3-45ae-4097-b8f0-9d862fa3a0df" providerId="ADAL" clId="{FDE066EC-6FFF-4A69-86A0-78197006CF91}" dt="2024-02-20T16:22:15.407" v="111" actId="14100"/>
          <ac:picMkLst>
            <pc:docMk/>
            <pc:sldMasterMk cId="1070809925" sldId="2147483692"/>
            <ac:picMk id="2" creationId="{F376F353-A65A-00F4-DA4F-B7D786E92E94}"/>
          </ac:picMkLst>
        </pc:picChg>
        <pc:picChg chg="del">
          <ac:chgData name="Sean Gallagher" userId="577446c3-45ae-4097-b8f0-9d862fa3a0df" providerId="ADAL" clId="{FDE066EC-6FFF-4A69-86A0-78197006CF91}" dt="2024-02-20T16:22:12.930" v="109" actId="478"/>
          <ac:picMkLst>
            <pc:docMk/>
            <pc:sldMasterMk cId="1070809925" sldId="2147483692"/>
            <ac:picMk id="4" creationId="{7665FEAA-0E40-A946-651F-3736EF2A71F3}"/>
          </ac:picMkLst>
        </pc:picChg>
      </pc:sldMasterChg>
    </pc:docChg>
  </pc:docChgLst>
  <pc:docChgLst>
    <pc:chgData name="Sean Gallagher" userId="577446c3-45ae-4097-b8f0-9d862fa3a0df" providerId="ADAL" clId="{ACC44D45-7AAF-4F89-AE4D-9E5BDA7FB0C9}"/>
    <pc:docChg chg="custSel addSld delSld modSld sldOrd modMainMaster">
      <pc:chgData name="Sean Gallagher" userId="577446c3-45ae-4097-b8f0-9d862fa3a0df" providerId="ADAL" clId="{ACC44D45-7AAF-4F89-AE4D-9E5BDA7FB0C9}" dt="2023-11-30T15:15:15.114" v="118" actId="1076"/>
      <pc:docMkLst>
        <pc:docMk/>
      </pc:docMkLst>
      <pc:sldChg chg="add del ord">
        <pc:chgData name="Sean Gallagher" userId="577446c3-45ae-4097-b8f0-9d862fa3a0df" providerId="ADAL" clId="{ACC44D45-7AAF-4F89-AE4D-9E5BDA7FB0C9}" dt="2023-11-30T14:40:46.572" v="3"/>
        <pc:sldMkLst>
          <pc:docMk/>
          <pc:sldMk cId="1770905082" sldId="269"/>
        </pc:sldMkLst>
      </pc:sldChg>
      <pc:sldChg chg="modSp mod">
        <pc:chgData name="Sean Gallagher" userId="577446c3-45ae-4097-b8f0-9d862fa3a0df" providerId="ADAL" clId="{ACC44D45-7AAF-4F89-AE4D-9E5BDA7FB0C9}" dt="2023-11-30T15:13:15.778" v="107" actId="20577"/>
        <pc:sldMkLst>
          <pc:docMk/>
          <pc:sldMk cId="3111996064" sldId="2134958649"/>
        </pc:sldMkLst>
        <pc:spChg chg="mod">
          <ac:chgData name="Sean Gallagher" userId="577446c3-45ae-4097-b8f0-9d862fa3a0df" providerId="ADAL" clId="{ACC44D45-7AAF-4F89-AE4D-9E5BDA7FB0C9}" dt="2023-11-30T15:13:15.778" v="107" actId="20577"/>
          <ac:spMkLst>
            <pc:docMk/>
            <pc:sldMk cId="3111996064" sldId="2134958649"/>
            <ac:spMk id="3" creationId="{AE7567E0-9FB4-E2D0-F57B-56251EA6FA1C}"/>
          </ac:spMkLst>
        </pc:spChg>
      </pc:sldChg>
      <pc:sldChg chg="modSp mod">
        <pc:chgData name="Sean Gallagher" userId="577446c3-45ae-4097-b8f0-9d862fa3a0df" providerId="ADAL" clId="{ACC44D45-7AAF-4F89-AE4D-9E5BDA7FB0C9}" dt="2023-11-30T15:15:15.114" v="118" actId="1076"/>
        <pc:sldMkLst>
          <pc:docMk/>
          <pc:sldMk cId="548871033" sldId="2134958650"/>
        </pc:sldMkLst>
        <pc:picChg chg="mod">
          <ac:chgData name="Sean Gallagher" userId="577446c3-45ae-4097-b8f0-9d862fa3a0df" providerId="ADAL" clId="{ACC44D45-7AAF-4F89-AE4D-9E5BDA7FB0C9}" dt="2023-11-30T15:15:15.114" v="118" actId="1076"/>
          <ac:picMkLst>
            <pc:docMk/>
            <pc:sldMk cId="548871033" sldId="2134958650"/>
            <ac:picMk id="5" creationId="{B7E43BC3-672D-24DC-CC75-0B51AD1CD7C1}"/>
          </ac:picMkLst>
        </pc:picChg>
      </pc:sldChg>
      <pc:sldChg chg="addSp delSp modSp mod">
        <pc:chgData name="Sean Gallagher" userId="577446c3-45ae-4097-b8f0-9d862fa3a0df" providerId="ADAL" clId="{ACC44D45-7AAF-4F89-AE4D-9E5BDA7FB0C9}" dt="2023-11-30T14:59:30.605" v="23" actId="1076"/>
        <pc:sldMkLst>
          <pc:docMk/>
          <pc:sldMk cId="4281471524" sldId="2134958655"/>
        </pc:sldMkLst>
        <pc:picChg chg="add mod">
          <ac:chgData name="Sean Gallagher" userId="577446c3-45ae-4097-b8f0-9d862fa3a0df" providerId="ADAL" clId="{ACC44D45-7AAF-4F89-AE4D-9E5BDA7FB0C9}" dt="2023-11-30T14:59:30.605" v="23" actId="1076"/>
          <ac:picMkLst>
            <pc:docMk/>
            <pc:sldMk cId="4281471524" sldId="2134958655"/>
            <ac:picMk id="3" creationId="{68693916-6A76-8EAB-BCA1-29D906795EE4}"/>
          </ac:picMkLst>
        </pc:picChg>
        <pc:picChg chg="del">
          <ac:chgData name="Sean Gallagher" userId="577446c3-45ae-4097-b8f0-9d862fa3a0df" providerId="ADAL" clId="{ACC44D45-7AAF-4F89-AE4D-9E5BDA7FB0C9}" dt="2023-11-30T14:53:05.804" v="7" actId="478"/>
          <ac:picMkLst>
            <pc:docMk/>
            <pc:sldMk cId="4281471524" sldId="2134958655"/>
            <ac:picMk id="5" creationId="{B9E12EA1-AA94-8202-2181-843995F10958}"/>
          </ac:picMkLst>
        </pc:picChg>
        <pc:picChg chg="add mod">
          <ac:chgData name="Sean Gallagher" userId="577446c3-45ae-4097-b8f0-9d862fa3a0df" providerId="ADAL" clId="{ACC44D45-7AAF-4F89-AE4D-9E5BDA7FB0C9}" dt="2023-11-30T14:59:22.471" v="22" actId="1076"/>
          <ac:picMkLst>
            <pc:docMk/>
            <pc:sldMk cId="4281471524" sldId="2134958655"/>
            <ac:picMk id="7" creationId="{5F418658-5493-A8A1-F75E-D85E2C5FFE8D}"/>
          </ac:picMkLst>
        </pc:picChg>
        <pc:picChg chg="mod">
          <ac:chgData name="Sean Gallagher" userId="577446c3-45ae-4097-b8f0-9d862fa3a0df" providerId="ADAL" clId="{ACC44D45-7AAF-4F89-AE4D-9E5BDA7FB0C9}" dt="2023-11-30T14:59:19.328" v="21" actId="1076"/>
          <ac:picMkLst>
            <pc:docMk/>
            <pc:sldMk cId="4281471524" sldId="2134958655"/>
            <ac:picMk id="8" creationId="{77AF75E9-8743-794D-5E44-1F4C34773734}"/>
          </ac:picMkLst>
        </pc:picChg>
        <pc:picChg chg="del">
          <ac:chgData name="Sean Gallagher" userId="577446c3-45ae-4097-b8f0-9d862fa3a0df" providerId="ADAL" clId="{ACC44D45-7AAF-4F89-AE4D-9E5BDA7FB0C9}" dt="2023-11-30T14:53:06.239" v="8" actId="478"/>
          <ac:picMkLst>
            <pc:docMk/>
            <pc:sldMk cId="4281471524" sldId="2134958655"/>
            <ac:picMk id="12" creationId="{DDC78594-340B-F41F-2625-5EB7230C08D9}"/>
          </ac:picMkLst>
        </pc:picChg>
      </pc:sldChg>
      <pc:sldChg chg="modSp mod">
        <pc:chgData name="Sean Gallagher" userId="577446c3-45ae-4097-b8f0-9d862fa3a0df" providerId="ADAL" clId="{ACC44D45-7AAF-4F89-AE4D-9E5BDA7FB0C9}" dt="2023-11-30T14:51:57.433" v="6" actId="113"/>
        <pc:sldMkLst>
          <pc:docMk/>
          <pc:sldMk cId="1250068653" sldId="2134958656"/>
        </pc:sldMkLst>
        <pc:spChg chg="mod">
          <ac:chgData name="Sean Gallagher" userId="577446c3-45ae-4097-b8f0-9d862fa3a0df" providerId="ADAL" clId="{ACC44D45-7AAF-4F89-AE4D-9E5BDA7FB0C9}" dt="2023-11-30T14:51:57.433" v="6" actId="113"/>
          <ac:spMkLst>
            <pc:docMk/>
            <pc:sldMk cId="1250068653" sldId="2134958656"/>
            <ac:spMk id="2" creationId="{00000000-0000-0000-0000-000000000000}"/>
          </ac:spMkLst>
        </pc:spChg>
      </pc:sldChg>
      <pc:sldMasterChg chg="addSp delSp modSp mod">
        <pc:chgData name="Sean Gallagher" userId="577446c3-45ae-4097-b8f0-9d862fa3a0df" providerId="ADAL" clId="{ACC44D45-7AAF-4F89-AE4D-9E5BDA7FB0C9}" dt="2023-11-30T15:14:49.902" v="115" actId="1076"/>
        <pc:sldMasterMkLst>
          <pc:docMk/>
          <pc:sldMasterMk cId="1070809925" sldId="2147483692"/>
        </pc:sldMasterMkLst>
        <pc:picChg chg="add mod">
          <ac:chgData name="Sean Gallagher" userId="577446c3-45ae-4097-b8f0-9d862fa3a0df" providerId="ADAL" clId="{ACC44D45-7AAF-4F89-AE4D-9E5BDA7FB0C9}" dt="2023-11-30T15:14:49.902" v="115" actId="1076"/>
          <ac:picMkLst>
            <pc:docMk/>
            <pc:sldMasterMk cId="1070809925" sldId="2147483692"/>
            <ac:picMk id="3" creationId="{C10087DA-64A1-8C98-2319-2B5DF551EDB3}"/>
          </ac:picMkLst>
        </pc:picChg>
        <pc:picChg chg="del">
          <ac:chgData name="Sean Gallagher" userId="577446c3-45ae-4097-b8f0-9d862fa3a0df" providerId="ADAL" clId="{ACC44D45-7AAF-4F89-AE4D-9E5BDA7FB0C9}" dt="2023-11-30T15:14:30.341" v="108" actId="478"/>
          <ac:picMkLst>
            <pc:docMk/>
            <pc:sldMasterMk cId="1070809925" sldId="2147483692"/>
            <ac:picMk id="4" creationId="{52CCD6C4-9F58-3616-2E9B-9119F46CD5E5}"/>
          </ac:picMkLst>
        </pc:picChg>
      </pc:sldMasterChg>
    </pc:docChg>
  </pc:docChgLst>
  <pc:docChgLst>
    <pc:chgData name="Sean Gallagher" userId="577446c3-45ae-4097-b8f0-9d862fa3a0df" providerId="ADAL" clId="{9530ACC8-2DC6-4010-9AB3-5AD5E9E17FF6}"/>
    <pc:docChg chg="undo custSel addSld delSld modSld sldOrd modMainMaster">
      <pc:chgData name="Sean Gallagher" userId="577446c3-45ae-4097-b8f0-9d862fa3a0df" providerId="ADAL" clId="{9530ACC8-2DC6-4010-9AB3-5AD5E9E17FF6}" dt="2023-11-28T14:59:15.875" v="235" actId="20577"/>
      <pc:docMkLst>
        <pc:docMk/>
      </pc:docMkLst>
      <pc:sldChg chg="add del ord">
        <pc:chgData name="Sean Gallagher" userId="577446c3-45ae-4097-b8f0-9d862fa3a0df" providerId="ADAL" clId="{9530ACC8-2DC6-4010-9AB3-5AD5E9E17FF6}" dt="2023-11-28T14:50:47.386" v="3"/>
        <pc:sldMkLst>
          <pc:docMk/>
          <pc:sldMk cId="1770905082" sldId="269"/>
        </pc:sldMkLst>
      </pc:sldChg>
      <pc:sldChg chg="modSp mod">
        <pc:chgData name="Sean Gallagher" userId="577446c3-45ae-4097-b8f0-9d862fa3a0df" providerId="ADAL" clId="{9530ACC8-2DC6-4010-9AB3-5AD5E9E17FF6}" dt="2023-11-28T14:59:15.875" v="235" actId="20577"/>
        <pc:sldMkLst>
          <pc:docMk/>
          <pc:sldMk cId="3111996064" sldId="2134958649"/>
        </pc:sldMkLst>
        <pc:spChg chg="mod">
          <ac:chgData name="Sean Gallagher" userId="577446c3-45ae-4097-b8f0-9d862fa3a0df" providerId="ADAL" clId="{9530ACC8-2DC6-4010-9AB3-5AD5E9E17FF6}" dt="2023-11-28T14:59:15.875" v="235" actId="20577"/>
          <ac:spMkLst>
            <pc:docMk/>
            <pc:sldMk cId="3111996064" sldId="2134958649"/>
            <ac:spMk id="3" creationId="{AE7567E0-9FB4-E2D0-F57B-56251EA6FA1C}"/>
          </ac:spMkLst>
        </pc:spChg>
      </pc:sldChg>
      <pc:sldChg chg="addSp delSp modSp mod">
        <pc:chgData name="Sean Gallagher" userId="577446c3-45ae-4097-b8f0-9d862fa3a0df" providerId="ADAL" clId="{9530ACC8-2DC6-4010-9AB3-5AD5E9E17FF6}" dt="2023-11-28T14:56:10.341" v="46" actId="1076"/>
        <pc:sldMkLst>
          <pc:docMk/>
          <pc:sldMk cId="4281471524" sldId="2134958655"/>
        </pc:sldMkLst>
        <pc:picChg chg="del">
          <ac:chgData name="Sean Gallagher" userId="577446c3-45ae-4097-b8f0-9d862fa3a0df" providerId="ADAL" clId="{9530ACC8-2DC6-4010-9AB3-5AD5E9E17FF6}" dt="2023-11-28T14:54:38.558" v="19" actId="478"/>
          <ac:picMkLst>
            <pc:docMk/>
            <pc:sldMk cId="4281471524" sldId="2134958655"/>
            <ac:picMk id="3" creationId="{ED02AC07-F3D1-86B8-DC81-70A99996243D}"/>
          </ac:picMkLst>
        </pc:picChg>
        <pc:picChg chg="add mod">
          <ac:chgData name="Sean Gallagher" userId="577446c3-45ae-4097-b8f0-9d862fa3a0df" providerId="ADAL" clId="{9530ACC8-2DC6-4010-9AB3-5AD5E9E17FF6}" dt="2023-11-28T14:55:48.585" v="37" actId="1076"/>
          <ac:picMkLst>
            <pc:docMk/>
            <pc:sldMk cId="4281471524" sldId="2134958655"/>
            <ac:picMk id="5" creationId="{B9E12EA1-AA94-8202-2181-843995F10958}"/>
          </ac:picMkLst>
        </pc:picChg>
        <pc:picChg chg="del">
          <ac:chgData name="Sean Gallagher" userId="577446c3-45ae-4097-b8f0-9d862fa3a0df" providerId="ADAL" clId="{9530ACC8-2DC6-4010-9AB3-5AD5E9E17FF6}" dt="2023-11-28T14:54:39.179" v="20" actId="478"/>
          <ac:picMkLst>
            <pc:docMk/>
            <pc:sldMk cId="4281471524" sldId="2134958655"/>
            <ac:picMk id="7" creationId="{8CD9A6B2-6DCE-B52D-867E-9F515BD2D776}"/>
          </ac:picMkLst>
        </pc:picChg>
        <pc:picChg chg="add mod">
          <ac:chgData name="Sean Gallagher" userId="577446c3-45ae-4097-b8f0-9d862fa3a0df" providerId="ADAL" clId="{9530ACC8-2DC6-4010-9AB3-5AD5E9E17FF6}" dt="2023-11-28T14:55:50.549" v="38" actId="1076"/>
          <ac:picMkLst>
            <pc:docMk/>
            <pc:sldMk cId="4281471524" sldId="2134958655"/>
            <ac:picMk id="8" creationId="{77AF75E9-8743-794D-5E44-1F4C34773734}"/>
          </ac:picMkLst>
        </pc:picChg>
        <pc:picChg chg="add mod">
          <ac:chgData name="Sean Gallagher" userId="577446c3-45ae-4097-b8f0-9d862fa3a0df" providerId="ADAL" clId="{9530ACC8-2DC6-4010-9AB3-5AD5E9E17FF6}" dt="2023-11-28T14:55:55.668" v="41" actId="1076"/>
          <ac:picMkLst>
            <pc:docMk/>
            <pc:sldMk cId="4281471524" sldId="2134958655"/>
            <ac:picMk id="10" creationId="{63D11F7A-DE07-20D9-96AF-583F552F7304}"/>
          </ac:picMkLst>
        </pc:picChg>
        <pc:picChg chg="add mod">
          <ac:chgData name="Sean Gallagher" userId="577446c3-45ae-4097-b8f0-9d862fa3a0df" providerId="ADAL" clId="{9530ACC8-2DC6-4010-9AB3-5AD5E9E17FF6}" dt="2023-11-28T14:56:10.341" v="46" actId="1076"/>
          <ac:picMkLst>
            <pc:docMk/>
            <pc:sldMk cId="4281471524" sldId="2134958655"/>
            <ac:picMk id="12" creationId="{DDC78594-340B-F41F-2625-5EB7230C08D9}"/>
          </ac:picMkLst>
        </pc:picChg>
      </pc:sldChg>
      <pc:sldChg chg="addSp delSp modSp mod">
        <pc:chgData name="Sean Gallagher" userId="577446c3-45ae-4097-b8f0-9d862fa3a0df" providerId="ADAL" clId="{9530ACC8-2DC6-4010-9AB3-5AD5E9E17FF6}" dt="2023-11-28T14:54:23.574" v="18" actId="113"/>
        <pc:sldMkLst>
          <pc:docMk/>
          <pc:sldMk cId="1250068653" sldId="2134958656"/>
        </pc:sldMkLst>
        <pc:spChg chg="mod">
          <ac:chgData name="Sean Gallagher" userId="577446c3-45ae-4097-b8f0-9d862fa3a0df" providerId="ADAL" clId="{9530ACC8-2DC6-4010-9AB3-5AD5E9E17FF6}" dt="2023-11-28T14:54:23.574" v="18" actId="113"/>
          <ac:spMkLst>
            <pc:docMk/>
            <pc:sldMk cId="1250068653" sldId="2134958656"/>
            <ac:spMk id="2" creationId="{00000000-0000-0000-0000-000000000000}"/>
          </ac:spMkLst>
        </pc:spChg>
        <pc:picChg chg="add del">
          <ac:chgData name="Sean Gallagher" userId="577446c3-45ae-4097-b8f0-9d862fa3a0df" providerId="ADAL" clId="{9530ACC8-2DC6-4010-9AB3-5AD5E9E17FF6}" dt="2023-11-28T14:54:06.003" v="12" actId="478"/>
          <ac:picMkLst>
            <pc:docMk/>
            <pc:sldMk cId="1250068653" sldId="2134958656"/>
            <ac:picMk id="5" creationId="{97D53134-939C-3BAC-2272-4B84189D1896}"/>
          </ac:picMkLst>
        </pc:picChg>
      </pc:sldChg>
      <pc:sldMasterChg chg="addSp delSp modSp mod">
        <pc:chgData name="Sean Gallagher" userId="577446c3-45ae-4097-b8f0-9d862fa3a0df" providerId="ADAL" clId="{9530ACC8-2DC6-4010-9AB3-5AD5E9E17FF6}" dt="2023-11-28T14:51:35.112" v="8" actId="1076"/>
        <pc:sldMasterMkLst>
          <pc:docMk/>
          <pc:sldMasterMk cId="1070809925" sldId="2147483692"/>
        </pc:sldMasterMkLst>
        <pc:picChg chg="del">
          <ac:chgData name="Sean Gallagher" userId="577446c3-45ae-4097-b8f0-9d862fa3a0df" providerId="ADAL" clId="{9530ACC8-2DC6-4010-9AB3-5AD5E9E17FF6}" dt="2023-11-28T14:51:25.637" v="4" actId="478"/>
          <ac:picMkLst>
            <pc:docMk/>
            <pc:sldMasterMk cId="1070809925" sldId="2147483692"/>
            <ac:picMk id="2" creationId="{79B93425-7BC3-2C35-A2EE-03F7007D943E}"/>
          </ac:picMkLst>
        </pc:picChg>
        <pc:picChg chg="add mod">
          <ac:chgData name="Sean Gallagher" userId="577446c3-45ae-4097-b8f0-9d862fa3a0df" providerId="ADAL" clId="{9530ACC8-2DC6-4010-9AB3-5AD5E9E17FF6}" dt="2023-11-28T14:51:35.112" v="8" actId="1076"/>
          <ac:picMkLst>
            <pc:docMk/>
            <pc:sldMasterMk cId="1070809925" sldId="2147483692"/>
            <ac:picMk id="4" creationId="{52CCD6C4-9F58-3616-2E9B-9119F46CD5E5}"/>
          </ac:picMkLst>
        </pc:picChg>
      </pc:sldMasterChg>
    </pc:docChg>
  </pc:docChgLst>
  <pc:docChgLst>
    <pc:chgData name="Sean Gallagher" userId="577446c3-45ae-4097-b8f0-9d862fa3a0df" providerId="ADAL" clId="{89259BCA-14FC-4CC8-8207-62C69D785593}"/>
    <pc:docChg chg="modSld">
      <pc:chgData name="Sean Gallagher" userId="577446c3-45ae-4097-b8f0-9d862fa3a0df" providerId="ADAL" clId="{89259BCA-14FC-4CC8-8207-62C69D785593}" dt="2024-03-08T20:13:01.797" v="0" actId="478"/>
      <pc:docMkLst>
        <pc:docMk/>
      </pc:docMkLst>
      <pc:sldChg chg="delSp">
        <pc:chgData name="Sean Gallagher" userId="577446c3-45ae-4097-b8f0-9d862fa3a0df" providerId="ADAL" clId="{89259BCA-14FC-4CC8-8207-62C69D785593}" dt="2024-03-08T20:13:01.797" v="0" actId="478"/>
        <pc:sldMkLst>
          <pc:docMk/>
          <pc:sldMk cId="548871033" sldId="2134958650"/>
        </pc:sldMkLst>
        <pc:picChg chg="del">
          <ac:chgData name="Sean Gallagher" userId="577446c3-45ae-4097-b8f0-9d862fa3a0df" providerId="ADAL" clId="{89259BCA-14FC-4CC8-8207-62C69D785593}" dt="2024-03-08T20:13:01.797" v="0" actId="478"/>
          <ac:picMkLst>
            <pc:docMk/>
            <pc:sldMk cId="548871033" sldId="2134958650"/>
            <ac:picMk id="2052" creationId="{A7D50CAB-5A38-179D-23A2-F59E16144F9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emory-my.sharepoint.com/personal/mjhochm_emory_edu/Documents/Patient%20Tx%20Schedules/HCC011539.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93254384678678"/>
          <c:y val="0.12618452754228987"/>
          <c:w val="0.83813159069982057"/>
          <c:h val="0.72125801983085447"/>
        </c:manualLayout>
      </c:layout>
      <c:scatterChart>
        <c:scatterStyle val="smoothMarker"/>
        <c:varyColors val="0"/>
        <c:ser>
          <c:idx val="1"/>
          <c:order val="0"/>
          <c:tx>
            <c:v>Hemoglobin</c:v>
          </c:tx>
          <c:spPr>
            <a:ln w="22225" cap="rnd">
              <a:solidFill>
                <a:schemeClr val="accent1"/>
              </a:solidFill>
              <a:round/>
            </a:ln>
            <a:effectLst/>
          </c:spPr>
          <c:marker>
            <c:symbol val="circle"/>
            <c:size val="5"/>
            <c:spPr>
              <a:solidFill>
                <a:srgbClr val="00B0F0"/>
              </a:solidFill>
              <a:ln w="15875">
                <a:solidFill>
                  <a:schemeClr val="accent2"/>
                </a:solidFill>
              </a:ln>
              <a:effectLst/>
            </c:spPr>
          </c:marker>
          <c:dLbls>
            <c:dLbl>
              <c:idx val="3"/>
              <c:layout>
                <c:manualLayout>
                  <c:x val="-3.8326282852507942E-2"/>
                  <c:y val="-4.21574099244545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C1-4AB8-AA68-90626A7031B2}"/>
                </c:ext>
              </c:extLst>
            </c:dLbl>
            <c:dLbl>
              <c:idx val="9"/>
              <c:layout>
                <c:manualLayout>
                  <c:x val="-3.0215981476582544E-2"/>
                  <c:y val="-3.57224018591599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C1-4AB8-AA68-90626A7031B2}"/>
                </c:ext>
              </c:extLst>
            </c:dLbl>
            <c:dLbl>
              <c:idx val="10"/>
              <c:layout>
                <c:manualLayout>
                  <c:x val="-1.6022954068713093E-2"/>
                  <c:y val="-3.57224018591599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C1-4AB8-AA68-90626A7031B2}"/>
                </c:ext>
              </c:extLst>
            </c:dLbl>
            <c:dLbl>
              <c:idx val="17"/>
              <c:layout>
                <c:manualLayout>
                  <c:x val="-2.2105680100657218E-2"/>
                  <c:y val="-4.21574099244545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C1-4AB8-AA68-90626A7031B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yVal>
            <c:numRef>
              <c:f>Sheet1!$D$3:$D$32</c:f>
              <c:numCache>
                <c:formatCode>General</c:formatCode>
                <c:ptCount val="30"/>
                <c:pt idx="0">
                  <c:v>7.6</c:v>
                </c:pt>
                <c:pt idx="3">
                  <c:v>7.2</c:v>
                </c:pt>
                <c:pt idx="7">
                  <c:v>9.1</c:v>
                </c:pt>
                <c:pt idx="9">
                  <c:v>9.6</c:v>
                </c:pt>
                <c:pt idx="10">
                  <c:v>9</c:v>
                </c:pt>
                <c:pt idx="15">
                  <c:v>8.6999999999999993</c:v>
                </c:pt>
                <c:pt idx="17">
                  <c:v>8</c:v>
                </c:pt>
                <c:pt idx="21">
                  <c:v>7.8</c:v>
                </c:pt>
                <c:pt idx="24">
                  <c:v>7.9</c:v>
                </c:pt>
                <c:pt idx="29">
                  <c:v>8.1</c:v>
                </c:pt>
              </c:numCache>
            </c:numRef>
          </c:yVal>
          <c:smooth val="0"/>
          <c:extLst>
            <c:ext xmlns:c16="http://schemas.microsoft.com/office/drawing/2014/chart" uri="{C3380CC4-5D6E-409C-BE32-E72D297353CC}">
              <c16:uniqueId val="{00000004-2BC1-4AB8-AA68-90626A7031B2}"/>
            </c:ext>
          </c:extLst>
        </c:ser>
        <c:dLbls>
          <c:showLegendKey val="0"/>
          <c:showVal val="0"/>
          <c:showCatName val="0"/>
          <c:showSerName val="0"/>
          <c:showPercent val="0"/>
          <c:showBubbleSize val="0"/>
        </c:dLbls>
        <c:axId val="1349818576"/>
        <c:axId val="1349819056"/>
      </c:scatterChart>
      <c:valAx>
        <c:axId val="1349818576"/>
        <c:scaling>
          <c:orientation val="minMax"/>
          <c:max val="3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Day</a:t>
                </a:r>
                <a:r>
                  <a:rPr lang="en-US" sz="1200" b="1" baseline="0"/>
                  <a:t> of Therapy</a:t>
                </a:r>
                <a:endParaRPr lang="en-US" sz="1200" b="1"/>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9819056"/>
        <c:crosses val="autoZero"/>
        <c:crossBetween val="midCat"/>
      </c:valAx>
      <c:valAx>
        <c:axId val="1349819056"/>
        <c:scaling>
          <c:orientation val="minMax"/>
          <c:min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Hemoglobin (g/dL)</a:t>
                </a:r>
              </a:p>
            </c:rich>
          </c:tx>
          <c:layout>
            <c:manualLayout>
              <c:xMode val="edge"/>
              <c:yMode val="edge"/>
              <c:x val="3.3838967018319573E-2"/>
              <c:y val="0.3991630239198575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9818576"/>
        <c:crosses val="autoZero"/>
        <c:crossBetween val="midCat"/>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PR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Overall</c:v>
                </c:pt>
              </c:strCache>
            </c:strRef>
          </c:cat>
          <c:val>
            <c:numRef>
              <c:f>Sheet1!$B$2</c:f>
              <c:numCache>
                <c:formatCode>0%</c:formatCode>
                <c:ptCount val="1"/>
                <c:pt idx="0">
                  <c:v>0.17</c:v>
                </c:pt>
              </c:numCache>
            </c:numRef>
          </c:val>
          <c:extLst>
            <c:ext xmlns:c16="http://schemas.microsoft.com/office/drawing/2014/chart" uri="{C3380CC4-5D6E-409C-BE32-E72D297353CC}">
              <c16:uniqueId val="{00000000-A853-AB49-AF90-9E219E54CEDC}"/>
            </c:ext>
          </c:extLst>
        </c:ser>
        <c:ser>
          <c:idx val="1"/>
          <c:order val="1"/>
          <c:tx>
            <c:strRef>
              <c:f>Sheet1!$C$1</c:f>
              <c:strCache>
                <c:ptCount val="1"/>
                <c:pt idx="0">
                  <c:v>VGPR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Overall</c:v>
                </c:pt>
              </c:strCache>
            </c:strRef>
          </c:cat>
          <c:val>
            <c:numRef>
              <c:f>Sheet1!$C$2</c:f>
              <c:numCache>
                <c:formatCode>0%</c:formatCode>
                <c:ptCount val="1"/>
                <c:pt idx="0">
                  <c:v>0.31</c:v>
                </c:pt>
              </c:numCache>
            </c:numRef>
          </c:val>
          <c:extLst>
            <c:ext xmlns:c16="http://schemas.microsoft.com/office/drawing/2014/chart" uri="{C3380CC4-5D6E-409C-BE32-E72D297353CC}">
              <c16:uniqueId val="{00000001-A853-AB49-AF90-9E219E54CEDC}"/>
            </c:ext>
          </c:extLst>
        </c:ser>
        <c:ser>
          <c:idx val="2"/>
          <c:order val="2"/>
          <c:tx>
            <c:strRef>
              <c:f>Sheet1!$D$1</c:f>
              <c:strCache>
                <c:ptCount val="1"/>
                <c:pt idx="0">
                  <c:v>CR or sCR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Overall</c:v>
                </c:pt>
              </c:strCache>
            </c:strRef>
          </c:cat>
          <c:val>
            <c:numRef>
              <c:f>Sheet1!$D$2</c:f>
              <c:numCache>
                <c:formatCode>0%</c:formatCode>
                <c:ptCount val="1"/>
                <c:pt idx="0">
                  <c:v>0.25</c:v>
                </c:pt>
              </c:numCache>
            </c:numRef>
          </c:val>
          <c:extLst>
            <c:ext xmlns:c16="http://schemas.microsoft.com/office/drawing/2014/chart" uri="{C3380CC4-5D6E-409C-BE32-E72D297353CC}">
              <c16:uniqueId val="{00000002-A853-AB49-AF90-9E219E54CEDC}"/>
            </c:ext>
          </c:extLst>
        </c:ser>
        <c:ser>
          <c:idx val="3"/>
          <c:order val="3"/>
          <c:tx>
            <c:strRef>
              <c:f>Sheet1!$E$1</c:f>
              <c:strCache>
                <c:ptCount val="1"/>
                <c:pt idx="0">
                  <c:v>SD/PD</c:v>
                </c:pt>
              </c:strCache>
            </c:strRef>
          </c:tx>
          <c:spPr>
            <a:noFill/>
            <a:ln>
              <a:noFill/>
            </a:ln>
            <a:effectLst/>
          </c:spPr>
          <c:invertIfNegative val="0"/>
          <c:cat>
            <c:strRef>
              <c:f>Sheet1!$A$2</c:f>
              <c:strCache>
                <c:ptCount val="1"/>
                <c:pt idx="0">
                  <c:v>Overall</c:v>
                </c:pt>
              </c:strCache>
            </c:strRef>
          </c:cat>
          <c:val>
            <c:numRef>
              <c:f>Sheet1!$E$2</c:f>
              <c:numCache>
                <c:formatCode>0%</c:formatCode>
                <c:ptCount val="1"/>
                <c:pt idx="0">
                  <c:v>0.28000000000000003</c:v>
                </c:pt>
              </c:numCache>
            </c:numRef>
          </c:val>
          <c:extLst>
            <c:ext xmlns:c16="http://schemas.microsoft.com/office/drawing/2014/chart" uri="{C3380CC4-5D6E-409C-BE32-E72D297353CC}">
              <c16:uniqueId val="{00000003-A853-AB49-AF90-9E219E54CEDC}"/>
            </c:ext>
          </c:extLst>
        </c:ser>
        <c:dLbls>
          <c:showLegendKey val="0"/>
          <c:showVal val="0"/>
          <c:showCatName val="0"/>
          <c:showSerName val="0"/>
          <c:showPercent val="0"/>
          <c:showBubbleSize val="0"/>
        </c:dLbls>
        <c:gapWidth val="150"/>
        <c:overlap val="100"/>
        <c:axId val="284702080"/>
        <c:axId val="284703808"/>
      </c:barChart>
      <c:catAx>
        <c:axId val="28470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4703808"/>
        <c:crosses val="autoZero"/>
        <c:auto val="1"/>
        <c:lblAlgn val="ctr"/>
        <c:lblOffset val="100"/>
        <c:noMultiLvlLbl val="0"/>
      </c:catAx>
      <c:valAx>
        <c:axId val="28470380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4702080"/>
        <c:crosses val="autoZero"/>
        <c:crossBetween val="between"/>
        <c:majorUnit val="0.2"/>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4/25/2024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4/25/2024</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erspectivesinmedicine.cshlp.org/content/10/2/a034876.long#ref-1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 1 and 2 both showed that TI at baseline correlated with OS</a:t>
            </a:r>
          </a:p>
          <a:p>
            <a:r>
              <a:rPr lang="en-US" dirty="0"/>
              <a:t>-simplify 1 multivariat: TI status, IPSS, WBC</a:t>
            </a:r>
          </a:p>
          <a:p>
            <a:r>
              <a:rPr lang="en-US" dirty="0"/>
              <a:t>Simplify 2 multivariate: TI status, hgb, WBC, spleen volume</a:t>
            </a:r>
          </a:p>
          <a:p>
            <a:endParaRPr lang="en-US" dirty="0"/>
          </a:p>
          <a:p>
            <a:r>
              <a:rPr lang="en-US" dirty="0"/>
              <a:t>TI responders were defined as </a:t>
            </a:r>
            <a:r>
              <a:rPr lang="en-US" b="1" dirty="0"/>
              <a:t>patients who did not receive a red blood cell transfusion and whose Hgb remained ≥8 g/dL within the 12 weeks immediately prior to week 24</a:t>
            </a:r>
            <a:r>
              <a:rPr lang="en-US" dirty="0"/>
              <a:t>.</a:t>
            </a:r>
          </a:p>
          <a:p>
            <a:r>
              <a:rPr lang="en-US" dirty="0"/>
              <a:t>-Improved OS in Simplify 1 for MMB treatd patients (trend for RUX&gt;MMB patients)</a:t>
            </a:r>
          </a:p>
          <a:p>
            <a:r>
              <a:rPr lang="en-US" dirty="0"/>
              <a:t>-TREND for OS in simplify 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Anemia response/OS benefit also showedin retrospective cohort from Mayo (patients on P1 or P2 trials)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Oh phase 2 TD study: 41 TD patients (prior RU allowed;  TD as 4units/8wks)…..TI achieved in 41% at 24 weeks. CORRELATIVEs;decreased hepcidin, improved iron parameters/hematopoisis….also reduced STAT3 signaling.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Int2/high risk needing therapy or int-1 risk with splenomegaly</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21</a:t>
            </a:fld>
            <a:endParaRPr lang="en-US" dirty="0"/>
          </a:p>
        </p:txBody>
      </p:sp>
    </p:spTree>
    <p:extLst>
      <p:ext uri="{BB962C8B-B14F-4D97-AF65-F5344CB8AC3E}">
        <p14:creationId xmlns:p14="http://schemas.microsoft.com/office/powerpoint/2010/main" val="161220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Randomized, double blind, phas3 study. </a:t>
            </a:r>
          </a:p>
          <a:p>
            <a:r>
              <a:rPr lang="en-US" dirty="0"/>
              <a:t>2:1: momelotinib (200mg daily) vs. danazol (300mg BID)…open label MMB for all pts on study after 24 weeks</a:t>
            </a:r>
          </a:p>
          <a:p>
            <a:r>
              <a:rPr lang="en-US" dirty="0"/>
              <a:t>N=195 (130 MMB, 65 danazol)</a:t>
            </a:r>
          </a:p>
          <a:p>
            <a:r>
              <a:rPr lang="en-US" dirty="0"/>
              <a:t>-PTs: Int-1 or higher w/ at least 90 days of prior JAKi (or 28d if 4units PRBCs/8 weeks, or grade ¾ anemia/tcp/bleeding….NO REQUIRED RESISTANCE/INTOLERANCE. Symptomatic (TSS&gt;10), anemic (hgb &lt;10), splenomegaly (&gt;5cm)</a:t>
            </a:r>
          </a:p>
          <a:p>
            <a:r>
              <a:rPr lang="en-US" dirty="0"/>
              <a:t>-14d JAKi washout</a:t>
            </a:r>
          </a:p>
          <a:p>
            <a:r>
              <a:rPr lang="en-US" dirty="0"/>
              <a:t>-PLTS&gt; 25</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22</a:t>
            </a:fld>
            <a:endParaRPr lang="en-US" dirty="0"/>
          </a:p>
        </p:txBody>
      </p:sp>
    </p:spTree>
    <p:extLst>
      <p:ext uri="{BB962C8B-B14F-4D97-AF65-F5344CB8AC3E}">
        <p14:creationId xmlns:p14="http://schemas.microsoft.com/office/powerpoint/2010/main" val="371155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Superior TSS (0.009)</a:t>
            </a:r>
          </a:p>
          <a:p>
            <a:r>
              <a:rPr lang="en-US" dirty="0"/>
              <a:t>Non-inferior TI (0.006)</a:t>
            </a:r>
          </a:p>
          <a:p>
            <a:r>
              <a:rPr lang="en-US" dirty="0"/>
              <a:t>Superior SVR25 and SVR35 (0.0</a:t>
            </a:r>
          </a:p>
          <a:p>
            <a:endParaRPr lang="en-US" dirty="0"/>
          </a:p>
          <a:p>
            <a:r>
              <a:rPr lang="en-US" dirty="0"/>
              <a:t>-14% were TI at baseline, 50% were TD (4 units n 8 weeks).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Primary (superiority): TSS50 at wk 24: 25 vs. 9%, superior</a:t>
            </a:r>
          </a:p>
          <a:p>
            <a:endParaRPr lang="en-US" dirty="0"/>
          </a:p>
          <a:p>
            <a:r>
              <a:rPr lang="en-US" dirty="0"/>
              <a:t>Secondary:</a:t>
            </a:r>
          </a:p>
          <a:p>
            <a:r>
              <a:rPr lang="en-US" dirty="0"/>
              <a:t>TI at WK 24; non-inf (no PRBC and hgb &gt;8 in last 12 weeks of the 24wk period):  31 vs. 20% (non-inferior, 0.006; not quite suprerior (0.08): TI rates from b/l to wk 24 increased by 18% vs. 5%......TI in non-TI patients 27% vs. 15%</a:t>
            </a:r>
          </a:p>
          <a:p>
            <a:r>
              <a:rPr lang="en-US" dirty="0"/>
              <a:t>SVR25 (superiority) at wk 24: 40 vs 6%</a:t>
            </a:r>
          </a:p>
          <a:p>
            <a:r>
              <a:rPr lang="en-US" dirty="0"/>
              <a:t>SVR35 at wk23: 23 vs 3%001, 0.0006)</a:t>
            </a:r>
          </a:p>
          <a:p>
            <a:endParaRPr lang="en-US" dirty="0"/>
          </a:p>
          <a:p>
            <a:r>
              <a:rPr lang="en-US" dirty="0"/>
              <a:t>EXTENSION :  93 MMB pts, with 66 completing 48 wks.   41 danazol pts with 28 completing 48wks</a:t>
            </a:r>
          </a:p>
          <a:p>
            <a:r>
              <a:rPr lang="en-US" dirty="0"/>
              <a:t>-data was </a:t>
            </a:r>
            <a:r>
              <a:rPr lang="en-US" b="1" dirty="0"/>
              <a:t>in evaluable pts at 48 weeks (compared to initial repot with ITT at 24 weeks)</a:t>
            </a:r>
          </a:p>
          <a:p>
            <a:endParaRPr lang="en-US" dirty="0"/>
          </a:p>
          <a:p>
            <a:r>
              <a:rPr lang="en-US" dirty="0"/>
              <a:t>TI responses at WK 24 were durable, most sustained</a:t>
            </a:r>
          </a:p>
          <a:p>
            <a:endParaRPr lang="en-US" dirty="0"/>
          </a:p>
          <a:p>
            <a:r>
              <a:rPr lang="en-US" dirty="0"/>
              <a:t>Among patients without wk 24 TI, rates of patints achieving TI by 48 weeks was </a:t>
            </a:r>
          </a:p>
          <a:p>
            <a:r>
              <a:rPr lang="en-US" dirty="0"/>
              <a:t>-10/48 (21%) initial MMB</a:t>
            </a:r>
          </a:p>
          <a:p>
            <a:r>
              <a:rPr lang="en-US" dirty="0"/>
              <a:t>-10/24  (42%) initial danazol</a:t>
            </a:r>
          </a:p>
        </p:txBody>
      </p:sp>
      <p:sp>
        <p:nvSpPr>
          <p:cNvPr id="4" name="Slide Number Placeholder 3"/>
          <p:cNvSpPr>
            <a:spLocks noGrp="1"/>
          </p:cNvSpPr>
          <p:nvPr>
            <p:ph type="sldNum" sz="quarter" idx="5"/>
          </p:nvPr>
        </p:nvSpPr>
        <p:spPr/>
        <p:txBody>
          <a:bodyPr/>
          <a:lstStyle/>
          <a:p>
            <a:fld id="{B3A96171-A15F-AF4E-B7C5-E1453CAAF64D}" type="slidenum">
              <a:rPr lang="en-US" smtClean="0"/>
              <a:t>23</a:t>
            </a:fld>
            <a:endParaRPr lang="en-US" dirty="0"/>
          </a:p>
        </p:txBody>
      </p:sp>
    </p:spTree>
    <p:extLst>
      <p:ext uri="{BB962C8B-B14F-4D97-AF65-F5344CB8AC3E}">
        <p14:creationId xmlns:p14="http://schemas.microsoft.com/office/powerpoint/2010/main" val="3289682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improved OS at 24 weeks when factor out the COVID-19 deaths </a:t>
            </a:r>
          </a:p>
          <a:p>
            <a:br>
              <a:rPr lang="en-US" dirty="0"/>
            </a:br>
            <a:r>
              <a:rPr lang="en-US" dirty="0"/>
              <a:t>AE leading to d/c: 18% vs. 23%</a:t>
            </a:r>
          </a:p>
        </p:txBody>
      </p:sp>
      <p:sp>
        <p:nvSpPr>
          <p:cNvPr id="4" name="Slide Number Placeholder 3"/>
          <p:cNvSpPr>
            <a:spLocks noGrp="1"/>
          </p:cNvSpPr>
          <p:nvPr>
            <p:ph type="sldNum" sz="quarter" idx="5"/>
          </p:nvPr>
        </p:nvSpPr>
        <p:spPr/>
        <p:txBody>
          <a:bodyPr/>
          <a:lstStyle/>
          <a:p>
            <a:fld id="{B3A96171-A15F-AF4E-B7C5-E1453CAAF64D}" type="slidenum">
              <a:rPr lang="en-US" smtClean="0"/>
              <a:t>24</a:t>
            </a:fld>
            <a:endParaRPr lang="en-US" dirty="0"/>
          </a:p>
        </p:txBody>
      </p:sp>
    </p:spTree>
    <p:extLst>
      <p:ext uri="{BB962C8B-B14F-4D97-AF65-F5344CB8AC3E}">
        <p14:creationId xmlns:p14="http://schemas.microsoft.com/office/powerpoint/2010/main" val="149434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Thrombocytopenic patients: about 18% at diagnosis (a PMF only cohort) or 6% at diagnosis in another full cohort…..associated with poor OS (a Mayo cohort, a large retro MDACC with &lt;50, DIPSS+)….also correlates with anemi, higher TSS……limits dosing of prior JAKi (RUX and FED both excluded &lt; 50, lower doses of RUX, which are less effective, etc). Either altogether or leads to lots of dose reductions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Approved 3/1/22; Dose 200mg BID…..clinical hold during development for OS, bleeding and CV events, ultimately lifted after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***Diarrhea, early on then improves</a:t>
            </a:r>
          </a:p>
          <a:p>
            <a:endParaRPr lang="en-US" dirty="0"/>
          </a:p>
          <a:p>
            <a:r>
              <a:rPr lang="en-US" dirty="0"/>
              <a:t>More selective toward JAK2 than JAK1 with activity against, FLT3, IRAK1, CSF1R</a:t>
            </a:r>
          </a:p>
          <a:p>
            <a:r>
              <a:rPr lang="en-US" dirty="0"/>
              <a:t>Demonstrated safety in pts with b/l anemia/thrombocytopenia in early studies.   *trial data demonstrating safety in tcp patients, but not </a:t>
            </a:r>
            <a:r>
              <a:rPr lang="en-US" b="1" dirty="0"/>
              <a:t>necessarily improvements in tcp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Approved based on persist 1, persist 2 and pac023…..PACIFICA ongoing: phase 3 RCT of PAC vs. physicians choice, int-high risk, MF with plts &lt;50k, no or limited prior JAKi use (&lt;90days)….ongoing</a:t>
            </a:r>
          </a:p>
          <a:p>
            <a:endParaRPr lang="en-US" dirty="0"/>
          </a:p>
          <a:p>
            <a:r>
              <a:rPr lang="en-US" dirty="0"/>
              <a:t>PERSIST1: Frontline vs. BAT (no exclusion for plts): improved SVR, no difference in TSS (</a:t>
            </a:r>
            <a:r>
              <a:rPr lang="en-US" b="1" dirty="0"/>
              <a:t>NO data shown in slide)</a:t>
            </a:r>
            <a:endParaRPr lang="en-US" dirty="0"/>
          </a:p>
          <a:p>
            <a:r>
              <a:rPr lang="en-US" dirty="0"/>
              <a:t>PESRIST2: Front or 2</a:t>
            </a:r>
            <a:r>
              <a:rPr lang="en-US" baseline="30000" dirty="0"/>
              <a:t>nd</a:t>
            </a:r>
            <a:r>
              <a:rPr lang="en-US" dirty="0"/>
              <a:t> line vs. BAT with plts &lt;100.   (</a:t>
            </a:r>
            <a:r>
              <a:rPr lang="en-US" b="1" dirty="0"/>
              <a:t>PICTURED)</a:t>
            </a:r>
            <a:endParaRPr lang="en-US" dirty="0"/>
          </a:p>
          <a:p>
            <a:r>
              <a:rPr lang="en-US" dirty="0"/>
              <a:t>PACO23: phase2 dose finding study confirmed 200mg BID</a:t>
            </a:r>
          </a:p>
          <a:p>
            <a:endParaRPr lang="en-US" dirty="0"/>
          </a:p>
          <a:p>
            <a:r>
              <a:rPr lang="en-US" dirty="0"/>
              <a:t>Persist 1: randomized (2:1), phase 3 study; JAKi naive int/high-risk MF &amp; spleen &gt;5cm; pacritinib (400 daily) vs. BAT (no JAK2 inhibitors; mostly HU; </a:t>
            </a:r>
            <a:r>
              <a:rPr lang="en-US" b="1" dirty="0"/>
              <a:t>No exclusion for plt or hgb levels.  </a:t>
            </a:r>
          </a:p>
          <a:p>
            <a:r>
              <a:rPr lang="en-US" b="0" dirty="0"/>
              <a:t>-n= 327 (220 pac, 107 BAT); 78% completed 24 weeks. Median 15.6 months for PAC….84% of BAT crossed over to PAC</a:t>
            </a:r>
          </a:p>
          <a:p>
            <a:r>
              <a:rPr lang="en-US" dirty="0"/>
              <a:t>1: SVR3: 19 vs. 5%; endpoint met; </a:t>
            </a:r>
          </a:p>
          <a:p>
            <a:r>
              <a:rPr lang="en-US" dirty="0"/>
              <a:t>2: no difference in TSS50 at wk 24: 19% vs. 10%, but improved at wk 48 (15% vs. 0%), also improved at wk 24 in evaluable population </a:t>
            </a:r>
          </a:p>
          <a:p>
            <a:r>
              <a:rPr lang="en-US" dirty="0"/>
              <a:t>-25% of TD patients became TI</a:t>
            </a:r>
          </a:p>
          <a:p>
            <a:r>
              <a:rPr lang="en-US" dirty="0"/>
              <a:t>Allele reduction (15% vs. 7.9% reduction)</a:t>
            </a:r>
          </a:p>
          <a:p>
            <a:endParaRPr lang="en-US" dirty="0"/>
          </a:p>
          <a:p>
            <a:r>
              <a:rPr lang="en-US" dirty="0"/>
              <a:t>Persist 2: (terminated early due to FDA hold, about 23 weeks median tx) Randomized phase 3 of 1:1:1 pacritinib 400 daily: 200mg BID: BAT (rux allowed) in patients with int/high risk MF w/ spleen &gt;5cm and Pac </a:t>
            </a:r>
            <a:r>
              <a:rPr lang="en-US" b="1" dirty="0"/>
              <a:t>plts of &lt;100</a:t>
            </a:r>
            <a:r>
              <a:rPr lang="en-US" b="0" dirty="0"/>
              <a:t>; prior JAKi treatment allowed (not required</a:t>
            </a:r>
            <a:r>
              <a:rPr lang="en-US" dirty="0"/>
              <a:t>, about ½ had prior rux); n=311 (104, 107, 100)</a:t>
            </a:r>
          </a:p>
          <a:p>
            <a:r>
              <a:rPr lang="en-US" dirty="0"/>
              <a:t>BAT: 45% got Rux (mostly 5mgBID), 19% HU, 13% pred, 19% observed</a:t>
            </a:r>
          </a:p>
          <a:p>
            <a:r>
              <a:rPr lang="en-US" dirty="0"/>
              <a:t>COPRIMARY ENDPOINTS (wk 24):</a:t>
            </a:r>
          </a:p>
          <a:p>
            <a:r>
              <a:rPr lang="en-US" dirty="0"/>
              <a:t>-SVR35: 18% vs. 3% for combined arms (22% for 200mgBID); significant for both PAC arms vs. BAT (only 1 RUX pt got SVR35), 6% and 13% of patients on PAC with prior RUX had SVR</a:t>
            </a:r>
          </a:p>
          <a:p>
            <a:r>
              <a:rPr lang="en-US" dirty="0"/>
              <a:t>-TSS 50:  25% combined arms vs. 14% (p=0.08) (though 32% BID dosing which was significant vs. BAT)</a:t>
            </a:r>
          </a:p>
          <a:p>
            <a:r>
              <a:rPr lang="en-US" dirty="0"/>
              <a:t>-OS: no benefit, but trend for BID.. Limited by the hold</a:t>
            </a:r>
          </a:p>
          <a:p>
            <a:r>
              <a:rPr lang="en-US" dirty="0"/>
              <a:t>-IWG-hgb response criteria (for baseline &lt;10, 2g improvement): 13% vs. 25% (200mg BID) vs.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no drop in SVR35 (22% overall vs. 29%) or TSS50 (32% vs. 23%) if plts &lt; 50; also similar for incidence of hematologic AEs</a:t>
            </a:r>
          </a:p>
          <a:p>
            <a:r>
              <a:rPr lang="en-US" dirty="0"/>
              <a:t>Tx discontinuation due to AE: 14% vs. 9% vs. 4%</a:t>
            </a:r>
          </a:p>
          <a:p>
            <a:endParaRPr lang="en-US" dirty="0"/>
          </a:p>
          <a:p>
            <a:r>
              <a:rPr lang="en-US" dirty="0"/>
              <a:t>ASCO2023 landmark analysis of persist 2: SVR35 correlated with OS in PAC arm but not BAT</a:t>
            </a:r>
          </a:p>
          <a:p>
            <a:endParaRPr lang="en-US" dirty="0"/>
          </a:p>
          <a:p>
            <a:endParaRPr lang="en-US" dirty="0"/>
          </a:p>
          <a:p>
            <a:r>
              <a:rPr lang="en-US" dirty="0"/>
              <a:t>PAC023: phase 2 dose-finding study (in patients intolerant/resistant to rux): confirmed 200mg BID dose (better than 100mgqd and 100mg BID); SVR 9.3% (17% with plts &lt;50), TSS50 (7.4%)</a:t>
            </a:r>
          </a:p>
          <a:p>
            <a:endParaRPr lang="en-US" dirty="0"/>
          </a:p>
          <a:p>
            <a:r>
              <a:rPr lang="en-US" dirty="0"/>
              <a:t>FDA hold in 2016 due to concern for interim OS results, bleeding and CV events; final review of data from multiple trials led to removal of this hold by FDA in 2017</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25</a:t>
            </a:fld>
            <a:endParaRPr lang="en-US" dirty="0"/>
          </a:p>
        </p:txBody>
      </p:sp>
    </p:spTree>
    <p:extLst>
      <p:ext uri="{BB962C8B-B14F-4D97-AF65-F5344CB8AC3E}">
        <p14:creationId xmlns:p14="http://schemas.microsoft.com/office/powerpoint/2010/main" val="1951825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Potency based on ratio of IC50 (half maximal inhibitory concentration) to Cmax (thee maximum plasma concentration at the clinically recommended dose)</a:t>
            </a:r>
          </a:p>
          <a:p>
            <a:r>
              <a:rPr lang="en-US" dirty="0"/>
              <a:t>Also lower IC50</a:t>
            </a:r>
          </a:p>
          <a:p>
            <a:r>
              <a:rPr lang="en-US" dirty="0">
                <a:sym typeface="Wingdings" panose="05000000000000000000" pitchFamily="2" charset="2"/>
              </a:rPr>
              <a:t> Also demonstrated SMAD reduction and dec. in Hepcidin</a:t>
            </a:r>
            <a:endParaRPr lang="en-US" dirty="0"/>
          </a:p>
          <a:p>
            <a:endParaRPr lang="en-US" dirty="0"/>
          </a:p>
          <a:p>
            <a:r>
              <a:rPr lang="en-US" dirty="0"/>
              <a:t>TI rates for patients on PESRIST-2 who were no TI at baseline</a:t>
            </a:r>
          </a:p>
          <a:p>
            <a:r>
              <a:rPr lang="en-US" dirty="0"/>
              <a:t>GALE:  37 vs. 7%</a:t>
            </a:r>
          </a:p>
          <a:p>
            <a:r>
              <a:rPr lang="en-US" dirty="0"/>
              <a:t>SIMIPLIFY: 24% vs. 4.5%</a:t>
            </a:r>
          </a:p>
          <a:p>
            <a:endParaRPr lang="en-US" dirty="0"/>
          </a:p>
          <a:p>
            <a:r>
              <a:rPr lang="en-US" dirty="0"/>
              <a:t>TI was defined using both the Gale criteria (absence of RBC transfusions over any 12-week interval) and criteria similar to that employed in the SIMPLIFY studies (absence of RBC transfusions and no hemoglobin &lt;8 over any 12-wek interval</a:t>
            </a:r>
          </a:p>
          <a:p>
            <a:endParaRPr lang="en-US" dirty="0"/>
          </a:p>
          <a:p>
            <a:r>
              <a:rPr lang="en-US" dirty="0"/>
              <a:t>JAK2 AB = allele burden</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26</a:t>
            </a:fld>
            <a:endParaRPr lang="en-US" dirty="0"/>
          </a:p>
        </p:txBody>
      </p:sp>
    </p:spTree>
    <p:extLst>
      <p:ext uri="{BB962C8B-B14F-4D97-AF65-F5344CB8AC3E}">
        <p14:creationId xmlns:p14="http://schemas.microsoft.com/office/powerpoint/2010/main" val="1080417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Rux: Jak1/2</a:t>
            </a:r>
          </a:p>
          <a:p>
            <a:r>
              <a:rPr lang="en-US" dirty="0"/>
              <a:t>FED: JAK2 &gt;JAK1, FLT3, BRD4, TYK2</a:t>
            </a:r>
          </a:p>
          <a:p>
            <a:r>
              <a:rPr lang="en-US" dirty="0"/>
              <a:t>PAC: JAK2 no jak1, IRAK1, FLT3, CSF1R</a:t>
            </a:r>
          </a:p>
          <a:p>
            <a:r>
              <a:rPr lang="en-US" dirty="0"/>
              <a:t>MMB: JAK1/2, ACVR1</a:t>
            </a:r>
          </a:p>
        </p:txBody>
      </p:sp>
      <p:sp>
        <p:nvSpPr>
          <p:cNvPr id="4" name="Slide Number Placeholder 3"/>
          <p:cNvSpPr>
            <a:spLocks noGrp="1"/>
          </p:cNvSpPr>
          <p:nvPr>
            <p:ph type="sldNum" sz="quarter" idx="5"/>
          </p:nvPr>
        </p:nvSpPr>
        <p:spPr/>
        <p:txBody>
          <a:bodyPr/>
          <a:lstStyle/>
          <a:p>
            <a:fld id="{B3A96171-A15F-AF4E-B7C5-E1453CAAF64D}" type="slidenum">
              <a:rPr lang="en-US" smtClean="0"/>
              <a:t>30</a:t>
            </a:fld>
            <a:endParaRPr lang="en-US" dirty="0"/>
          </a:p>
        </p:txBody>
      </p:sp>
    </p:spTree>
    <p:extLst>
      <p:ext uri="{BB962C8B-B14F-4D97-AF65-F5344CB8AC3E}">
        <p14:creationId xmlns:p14="http://schemas.microsoft.com/office/powerpoint/2010/main" val="824573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45</a:t>
            </a:fld>
            <a:endParaRPr lang="en-US" dirty="0"/>
          </a:p>
        </p:txBody>
      </p:sp>
    </p:spTree>
    <p:extLst>
      <p:ext uri="{BB962C8B-B14F-4D97-AF65-F5344CB8AC3E}">
        <p14:creationId xmlns:p14="http://schemas.microsoft.com/office/powerpoint/2010/main" val="1800237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50</a:t>
            </a:fld>
            <a:endParaRPr lang="en-US" dirty="0"/>
          </a:p>
        </p:txBody>
      </p:sp>
    </p:spTree>
    <p:extLst>
      <p:ext uri="{BB962C8B-B14F-4D97-AF65-F5344CB8AC3E}">
        <p14:creationId xmlns:p14="http://schemas.microsoft.com/office/powerpoint/2010/main" val="541134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67</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t>
            </a:r>
            <a:r>
              <a:rPr lang="en-US" dirty="0"/>
              <a:t>he required </a:t>
            </a:r>
            <a:r>
              <a:rPr lang="en-US" dirty="0" err="1"/>
              <a:t>postmarketing</a:t>
            </a:r>
            <a:r>
              <a:rPr lang="en-US" dirty="0"/>
              <a:t> trials did not verify the clinical benefit of </a:t>
            </a:r>
            <a:r>
              <a:rPr lang="en-US" dirty="0" err="1"/>
              <a:t>ibrutinib</a:t>
            </a:r>
            <a:r>
              <a:rPr lang="en-US" dirty="0"/>
              <a:t> for these indications. </a:t>
            </a:r>
          </a:p>
          <a:p>
            <a:r>
              <a:rPr lang="en-US" sz="1200" b="0" i="0" kern="1200" dirty="0">
                <a:solidFill>
                  <a:schemeClr val="tx1"/>
                </a:solidFill>
                <a:effectLst/>
                <a:latin typeface="+mn-lt"/>
                <a:ea typeface="+mn-ea"/>
                <a:cs typeface="+mn-cs"/>
              </a:rPr>
              <a:t>Based on biochemical binding kinetics, </a:t>
            </a:r>
            <a:r>
              <a:rPr lang="en-US" sz="1200" b="0" i="0" kern="1200" dirty="0" err="1">
                <a:solidFill>
                  <a:schemeClr val="tx1"/>
                </a:solidFill>
                <a:effectLst/>
                <a:latin typeface="+mn-lt"/>
                <a:ea typeface="+mn-ea"/>
                <a:cs typeface="+mn-cs"/>
              </a:rPr>
              <a:t>ibrutinib</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zanubrutinib</a:t>
            </a:r>
            <a:r>
              <a:rPr lang="en-US" sz="1200" b="0" i="0" kern="1200" dirty="0">
                <a:solidFill>
                  <a:schemeClr val="tx1"/>
                </a:solidFill>
                <a:effectLst/>
                <a:latin typeface="+mn-lt"/>
                <a:ea typeface="+mn-ea"/>
                <a:cs typeface="+mn-cs"/>
              </a:rPr>
              <a:t> were the most potent BTK inhibitors  differences were lost (in part) in cellular assays, particularly in </a:t>
            </a:r>
            <a:r>
              <a:rPr lang="en-US" sz="1200" b="0" i="0" kern="1200" dirty="0" err="1">
                <a:solidFill>
                  <a:schemeClr val="tx1"/>
                </a:solidFill>
                <a:effectLst/>
                <a:latin typeface="+mn-lt"/>
                <a:ea typeface="+mn-ea"/>
                <a:cs typeface="+mn-cs"/>
              </a:rPr>
              <a:t>hWB</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Differences in overall kinase selectivity were observed among the BTK inhibitors.  </a:t>
            </a:r>
            <a:r>
              <a:rPr lang="en-US" sz="1200" b="0" i="0" kern="1200" dirty="0" err="1">
                <a:solidFill>
                  <a:schemeClr val="tx1"/>
                </a:solidFill>
                <a:effectLst/>
                <a:latin typeface="+mn-lt"/>
                <a:ea typeface="+mn-ea"/>
                <a:cs typeface="+mn-cs"/>
              </a:rPr>
              <a:t>acalabrutinib</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tirabrutinib</a:t>
            </a:r>
            <a:r>
              <a:rPr lang="en-US" sz="1200" b="0" i="0" kern="1200" dirty="0">
                <a:solidFill>
                  <a:schemeClr val="tx1"/>
                </a:solidFill>
                <a:effectLst/>
                <a:latin typeface="+mn-lt"/>
                <a:ea typeface="+mn-ea"/>
                <a:cs typeface="+mn-cs"/>
              </a:rPr>
              <a:t> had the highest kinase selectivity.</a:t>
            </a:r>
          </a:p>
          <a:p>
            <a:r>
              <a:rPr lang="en-US" sz="1200" b="0" i="0" kern="1200" dirty="0">
                <a:solidFill>
                  <a:schemeClr val="tx1"/>
                </a:solidFill>
                <a:effectLst/>
                <a:latin typeface="+mn-lt"/>
                <a:ea typeface="+mn-ea"/>
                <a:cs typeface="+mn-cs"/>
              </a:rPr>
              <a:t>Cysteine 481</a:t>
            </a:r>
            <a:endParaRPr lang="en-US" b="1" dirty="0"/>
          </a:p>
        </p:txBody>
      </p:sp>
      <p:sp>
        <p:nvSpPr>
          <p:cNvPr id="4" name="Slide Number Placeholder 3"/>
          <p:cNvSpPr>
            <a:spLocks noGrp="1"/>
          </p:cNvSpPr>
          <p:nvPr>
            <p:ph type="sldNum" sz="quarter" idx="10"/>
          </p:nvPr>
        </p:nvSpPr>
        <p:spPr/>
        <p:txBody>
          <a:bodyPr/>
          <a:lstStyle/>
          <a:p>
            <a:fld id="{B3A96171-A15F-AF4E-B7C5-E1453CAAF64D}" type="slidenum">
              <a:rPr lang="en-US" smtClean="0"/>
              <a:t>68</a:t>
            </a:fld>
            <a:endParaRPr lang="en-US" dirty="0"/>
          </a:p>
        </p:txBody>
      </p:sp>
    </p:spTree>
    <p:extLst>
      <p:ext uri="{BB962C8B-B14F-4D97-AF65-F5344CB8AC3E}">
        <p14:creationId xmlns:p14="http://schemas.microsoft.com/office/powerpoint/2010/main" val="3680546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70</a:t>
            </a:fld>
            <a:endParaRPr lang="en-US" dirty="0"/>
          </a:p>
        </p:txBody>
      </p:sp>
    </p:spTree>
    <p:extLst>
      <p:ext uri="{BB962C8B-B14F-4D97-AF65-F5344CB8AC3E}">
        <p14:creationId xmlns:p14="http://schemas.microsoft.com/office/powerpoint/2010/main" val="2781263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required </a:t>
            </a:r>
            <a:r>
              <a:rPr lang="en-US" dirty="0" err="1"/>
              <a:t>postmarketing</a:t>
            </a:r>
            <a:r>
              <a:rPr lang="en-US" dirty="0"/>
              <a:t> trials did not verify the clinical benefit of </a:t>
            </a:r>
            <a:r>
              <a:rPr lang="en-US" dirty="0" err="1"/>
              <a:t>ibrutinib</a:t>
            </a:r>
            <a:r>
              <a:rPr lang="en-US" dirty="0"/>
              <a:t> for these indications. </a:t>
            </a:r>
          </a:p>
        </p:txBody>
      </p:sp>
      <p:sp>
        <p:nvSpPr>
          <p:cNvPr id="4" name="Slide Number Placeholder 3"/>
          <p:cNvSpPr>
            <a:spLocks noGrp="1"/>
          </p:cNvSpPr>
          <p:nvPr>
            <p:ph type="sldNum" sz="quarter" idx="10"/>
          </p:nvPr>
        </p:nvSpPr>
        <p:spPr/>
        <p:txBody>
          <a:bodyPr/>
          <a:lstStyle/>
          <a:p>
            <a:fld id="{B3A96171-A15F-AF4E-B7C5-E1453CAAF64D}" type="slidenum">
              <a:rPr lang="en-US" smtClean="0"/>
              <a:t>71</a:t>
            </a:fld>
            <a:endParaRPr lang="en-US" dirty="0"/>
          </a:p>
        </p:txBody>
      </p:sp>
    </p:spTree>
    <p:extLst>
      <p:ext uri="{BB962C8B-B14F-4D97-AF65-F5344CB8AC3E}">
        <p14:creationId xmlns:p14="http://schemas.microsoft.com/office/powerpoint/2010/main" val="3517865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The durable PFS benefits with </a:t>
            </a:r>
            <a:r>
              <a:rPr lang="en-US" sz="1200" b="0" i="0" kern="1200" dirty="0" err="1">
                <a:solidFill>
                  <a:schemeClr val="tx1"/>
                </a:solidFill>
                <a:effectLst/>
                <a:latin typeface="+mn-lt"/>
                <a:ea typeface="+mn-ea"/>
                <a:cs typeface="+mn-cs"/>
              </a:rPr>
              <a:t>zanubrutinib</a:t>
            </a:r>
            <a:r>
              <a:rPr lang="en-US" sz="1200" b="0" i="0" kern="1200" dirty="0">
                <a:solidFill>
                  <a:schemeClr val="tx1"/>
                </a:solidFill>
                <a:effectLst/>
                <a:latin typeface="+mn-lt"/>
                <a:ea typeface="+mn-ea"/>
                <a:cs typeface="+mn-cs"/>
              </a:rPr>
              <a:t> were observed across major subgroups, including multiple sensitivity analyses. The overall safety/tolerability profiles were consistent with previous reports for both treatments. The cardiac safety profile remained favorable for </a:t>
            </a:r>
            <a:r>
              <a:rPr lang="en-US" sz="1200" b="0" i="0" kern="1200" dirty="0" err="1">
                <a:solidFill>
                  <a:schemeClr val="tx1"/>
                </a:solidFill>
                <a:effectLst/>
                <a:latin typeface="+mn-lt"/>
                <a:ea typeface="+mn-ea"/>
                <a:cs typeface="+mn-cs"/>
              </a:rPr>
              <a:t>zanubrutinib</a:t>
            </a:r>
            <a:r>
              <a:rPr lang="en-US" sz="1200" b="0" i="0" kern="1200" dirty="0">
                <a:solidFill>
                  <a:schemeClr val="tx1"/>
                </a:solidFill>
                <a:effectLst/>
                <a:latin typeface="+mn-lt"/>
                <a:ea typeface="+mn-ea"/>
                <a:cs typeface="+mn-cs"/>
              </a:rPr>
              <a:t> compared with </a:t>
            </a:r>
            <a:r>
              <a:rPr lang="en-US" sz="1200" b="0" i="0" kern="1200" dirty="0" err="1">
                <a:solidFill>
                  <a:schemeClr val="tx1"/>
                </a:solidFill>
                <a:effectLst/>
                <a:latin typeface="+mn-lt"/>
                <a:ea typeface="+mn-ea"/>
                <a:cs typeface="+mn-cs"/>
              </a:rPr>
              <a:t>ibrutinib</a:t>
            </a:r>
            <a:r>
              <a:rPr lang="en-US" sz="1200" b="0" i="0" kern="1200" dirty="0">
                <a:solidFill>
                  <a:schemeClr val="tx1"/>
                </a:solidFill>
                <a:effectLst/>
                <a:latin typeface="+mn-lt"/>
                <a:ea typeface="+mn-ea"/>
                <a:cs typeface="+mn-cs"/>
              </a:rPr>
              <a:t>, with no new safety signals emerging with longer follow-up. With over 3 years of treatment, </a:t>
            </a:r>
            <a:r>
              <a:rPr lang="en-US" sz="1200" b="0" i="0" kern="1200" dirty="0" err="1">
                <a:solidFill>
                  <a:schemeClr val="tx1"/>
                </a:solidFill>
                <a:effectLst/>
                <a:latin typeface="+mn-lt"/>
                <a:ea typeface="+mn-ea"/>
                <a:cs typeface="+mn-cs"/>
              </a:rPr>
              <a:t>zanubrutinib</a:t>
            </a:r>
            <a:r>
              <a:rPr lang="en-US" sz="1200" b="0" i="0" kern="1200" dirty="0">
                <a:solidFill>
                  <a:schemeClr val="tx1"/>
                </a:solidFill>
                <a:effectLst/>
                <a:latin typeface="+mn-lt"/>
                <a:ea typeface="+mn-ea"/>
                <a:cs typeface="+mn-cs"/>
              </a:rPr>
              <a:t> continues to be a more efficacious and better tolerated treatment than </a:t>
            </a:r>
            <a:r>
              <a:rPr lang="en-US" sz="1200" b="0" i="0" kern="1200" dirty="0" err="1">
                <a:solidFill>
                  <a:schemeClr val="tx1"/>
                </a:solidFill>
                <a:effectLst/>
                <a:latin typeface="+mn-lt"/>
                <a:ea typeface="+mn-ea"/>
                <a:cs typeface="+mn-cs"/>
              </a:rPr>
              <a:t>ibrutinib</a:t>
            </a:r>
            <a:r>
              <a:rPr lang="en-US" sz="1200" b="0" i="0" kern="1200" dirty="0">
                <a:solidFill>
                  <a:schemeClr val="tx1"/>
                </a:solidFill>
                <a:effectLst/>
                <a:latin typeface="+mn-lt"/>
                <a:ea typeface="+mn-ea"/>
                <a:cs typeface="+mn-cs"/>
              </a:rPr>
              <a:t> for patients with R/R CLL/SLL.</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72</a:t>
            </a:fld>
            <a:endParaRPr lang="en-US" dirty="0"/>
          </a:p>
        </p:txBody>
      </p:sp>
    </p:spTree>
    <p:extLst>
      <p:ext uri="{BB962C8B-B14F-4D97-AF65-F5344CB8AC3E}">
        <p14:creationId xmlns:p14="http://schemas.microsoft.com/office/powerpoint/2010/main" val="1396247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The durable PFS benefits with </a:t>
            </a:r>
            <a:r>
              <a:rPr lang="en-US" sz="1200" b="0" i="0" kern="1200" dirty="0" err="1">
                <a:solidFill>
                  <a:schemeClr val="tx1"/>
                </a:solidFill>
                <a:effectLst/>
                <a:latin typeface="+mn-lt"/>
                <a:ea typeface="+mn-ea"/>
                <a:cs typeface="+mn-cs"/>
              </a:rPr>
              <a:t>zanubrutinib</a:t>
            </a:r>
            <a:r>
              <a:rPr lang="en-US" sz="1200" b="0" i="0" kern="1200" dirty="0">
                <a:solidFill>
                  <a:schemeClr val="tx1"/>
                </a:solidFill>
                <a:effectLst/>
                <a:latin typeface="+mn-lt"/>
                <a:ea typeface="+mn-ea"/>
                <a:cs typeface="+mn-cs"/>
              </a:rPr>
              <a:t> were observed across major subgroups, including multiple sensitivity analyses. The overall safety/tolerability profiles were consistent with previous reports for both treatments. The cardiac safety profile remained favorable for </a:t>
            </a:r>
            <a:r>
              <a:rPr lang="en-US" sz="1200" b="0" i="0" kern="1200" dirty="0" err="1">
                <a:solidFill>
                  <a:schemeClr val="tx1"/>
                </a:solidFill>
                <a:effectLst/>
                <a:latin typeface="+mn-lt"/>
                <a:ea typeface="+mn-ea"/>
                <a:cs typeface="+mn-cs"/>
              </a:rPr>
              <a:t>zanubrutinib</a:t>
            </a:r>
            <a:r>
              <a:rPr lang="en-US" sz="1200" b="0" i="0" kern="1200" dirty="0">
                <a:solidFill>
                  <a:schemeClr val="tx1"/>
                </a:solidFill>
                <a:effectLst/>
                <a:latin typeface="+mn-lt"/>
                <a:ea typeface="+mn-ea"/>
                <a:cs typeface="+mn-cs"/>
              </a:rPr>
              <a:t> compared with </a:t>
            </a:r>
            <a:r>
              <a:rPr lang="en-US" sz="1200" b="0" i="0" kern="1200" dirty="0" err="1">
                <a:solidFill>
                  <a:schemeClr val="tx1"/>
                </a:solidFill>
                <a:effectLst/>
                <a:latin typeface="+mn-lt"/>
                <a:ea typeface="+mn-ea"/>
                <a:cs typeface="+mn-cs"/>
              </a:rPr>
              <a:t>ibrutinib</a:t>
            </a:r>
            <a:r>
              <a:rPr lang="en-US" sz="1200" b="0" i="0" kern="1200" dirty="0">
                <a:solidFill>
                  <a:schemeClr val="tx1"/>
                </a:solidFill>
                <a:effectLst/>
                <a:latin typeface="+mn-lt"/>
                <a:ea typeface="+mn-ea"/>
                <a:cs typeface="+mn-cs"/>
              </a:rPr>
              <a:t>, with no new safety signals emerging with longer follow-up. With over 3 years of treatment, </a:t>
            </a:r>
            <a:r>
              <a:rPr lang="en-US" sz="1200" b="0" i="0" kern="1200" dirty="0" err="1">
                <a:solidFill>
                  <a:schemeClr val="tx1"/>
                </a:solidFill>
                <a:effectLst/>
                <a:latin typeface="+mn-lt"/>
                <a:ea typeface="+mn-ea"/>
                <a:cs typeface="+mn-cs"/>
              </a:rPr>
              <a:t>zanubrutinib</a:t>
            </a:r>
            <a:r>
              <a:rPr lang="en-US" sz="1200" b="0" i="0" kern="1200" dirty="0">
                <a:solidFill>
                  <a:schemeClr val="tx1"/>
                </a:solidFill>
                <a:effectLst/>
                <a:latin typeface="+mn-lt"/>
                <a:ea typeface="+mn-ea"/>
                <a:cs typeface="+mn-cs"/>
              </a:rPr>
              <a:t> continues to be a more efficacious and better tolerated treatment than </a:t>
            </a:r>
            <a:r>
              <a:rPr lang="en-US" sz="1200" b="0" i="0" kern="1200" dirty="0" err="1">
                <a:solidFill>
                  <a:schemeClr val="tx1"/>
                </a:solidFill>
                <a:effectLst/>
                <a:latin typeface="+mn-lt"/>
                <a:ea typeface="+mn-ea"/>
                <a:cs typeface="+mn-cs"/>
              </a:rPr>
              <a:t>ibrutinib</a:t>
            </a:r>
            <a:r>
              <a:rPr lang="en-US" sz="1200" b="0" i="0" kern="1200" dirty="0">
                <a:solidFill>
                  <a:schemeClr val="tx1"/>
                </a:solidFill>
                <a:effectLst/>
                <a:latin typeface="+mn-lt"/>
                <a:ea typeface="+mn-ea"/>
                <a:cs typeface="+mn-cs"/>
              </a:rPr>
              <a:t> for patients with R/R CLL/SLL.</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73</a:t>
            </a:fld>
            <a:endParaRPr lang="en-US" dirty="0"/>
          </a:p>
        </p:txBody>
      </p:sp>
    </p:spTree>
    <p:extLst>
      <p:ext uri="{BB962C8B-B14F-4D97-AF65-F5344CB8AC3E}">
        <p14:creationId xmlns:p14="http://schemas.microsoft.com/office/powerpoint/2010/main" val="3424553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Tyrosine 551</a:t>
            </a:r>
          </a:p>
        </p:txBody>
      </p:sp>
      <p:sp>
        <p:nvSpPr>
          <p:cNvPr id="4" name="Slide Number Placeholder 3"/>
          <p:cNvSpPr>
            <a:spLocks noGrp="1"/>
          </p:cNvSpPr>
          <p:nvPr>
            <p:ph type="sldNum" sz="quarter" idx="5"/>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F07158A0-596E-4D70-BD10-4C2CCBFED0A0}"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78</a:t>
            </a:fld>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733150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3056026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79871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4577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186940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High ORRs were observed in pts who had PD on a prior </a:t>
            </a:r>
            <a:r>
              <a:rPr lang="en-US" sz="1200" b="0" i="0" kern="1200" dirty="0" err="1">
                <a:solidFill>
                  <a:schemeClr val="tx1"/>
                </a:solidFill>
                <a:effectLst/>
                <a:latin typeface="+mn-lt"/>
                <a:ea typeface="+mn-ea"/>
                <a:cs typeface="+mn-cs"/>
              </a:rPr>
              <a:t>cBTKi</a:t>
            </a:r>
            <a:r>
              <a:rPr lang="en-US" sz="1200" b="0" i="0" kern="1200" dirty="0">
                <a:solidFill>
                  <a:schemeClr val="tx1"/>
                </a:solidFill>
                <a:effectLst/>
                <a:latin typeface="+mn-lt"/>
                <a:ea typeface="+mn-ea"/>
                <a:cs typeface="+mn-cs"/>
              </a:rPr>
              <a:t>, and in pts with high-risk disease features including </a:t>
            </a:r>
            <a:r>
              <a:rPr lang="en-US" sz="1200" b="0" i="0" kern="1200" dirty="0" err="1">
                <a:solidFill>
                  <a:schemeClr val="tx1"/>
                </a:solidFill>
                <a:effectLst/>
                <a:latin typeface="+mn-lt"/>
                <a:ea typeface="+mn-ea"/>
                <a:cs typeface="+mn-cs"/>
              </a:rPr>
              <a:t>blastoid</a:t>
            </a:r>
            <a:r>
              <a:rPr lang="en-US" sz="1200" b="0" i="0" kern="1200" dirty="0">
                <a:solidFill>
                  <a:schemeClr val="tx1"/>
                </a:solidFill>
                <a:effectLst/>
                <a:latin typeface="+mn-lt"/>
                <a:ea typeface="+mn-ea"/>
                <a:cs typeface="+mn-cs"/>
              </a:rPr>
              <a:t>/pleomorphic variants, elevated Ki-67 index, and </a:t>
            </a:r>
            <a:r>
              <a:rPr lang="en-US" sz="1200" b="0" i="1" kern="1200" dirty="0">
                <a:solidFill>
                  <a:schemeClr val="tx1"/>
                </a:solidFill>
                <a:effectLst/>
                <a:latin typeface="+mn-lt"/>
                <a:ea typeface="+mn-ea"/>
                <a:cs typeface="+mn-cs"/>
              </a:rPr>
              <a:t>TP53</a:t>
            </a:r>
            <a:r>
              <a:rPr lang="en-US" sz="1200" b="0" i="0" kern="1200" dirty="0">
                <a:solidFill>
                  <a:schemeClr val="tx1"/>
                </a:solidFill>
                <a:effectLst/>
                <a:latin typeface="+mn-lt"/>
                <a:ea typeface="+mn-ea"/>
                <a:cs typeface="+mn-cs"/>
              </a:rPr>
              <a:t> mutations.</a:t>
            </a:r>
            <a:endParaRPr lang="en-IE"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3907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2213843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109807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443976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Median </a:t>
            </a:r>
            <a:r>
              <a:rPr lang="en-IE" dirty="0" err="1"/>
              <a:t>DoR</a:t>
            </a:r>
            <a:r>
              <a:rPr lang="en-IE" dirty="0"/>
              <a:t>, PFS,</a:t>
            </a:r>
            <a:r>
              <a:rPr lang="en-IE" baseline="0" dirty="0"/>
              <a:t> OS</a:t>
            </a:r>
            <a:r>
              <a:rPr lang="en-IE" dirty="0"/>
              <a:t> NE</a:t>
            </a:r>
          </a:p>
        </p:txBody>
      </p:sp>
    </p:spTree>
    <p:extLst>
      <p:ext uri="{BB962C8B-B14F-4D97-AF65-F5344CB8AC3E}">
        <p14:creationId xmlns:p14="http://schemas.microsoft.com/office/powerpoint/2010/main" val="3467586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IE"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5266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Arial"/>
                <a:ea typeface="Geneva"/>
                <a:cs typeface="Arial"/>
                <a:sym typeface="Arial" panose="020B0604020202020204" pitchFamily="34" charset="0"/>
              </a:rPr>
              <a:t>(Median </a:t>
            </a:r>
            <a:r>
              <a:rPr lang="en-GB" sz="1200" dirty="0" err="1">
                <a:solidFill>
                  <a:srgbClr val="000000"/>
                </a:solidFill>
                <a:latin typeface="Arial"/>
                <a:ea typeface="Geneva"/>
                <a:cs typeface="Arial"/>
                <a:sym typeface="Arial" panose="020B0604020202020204" pitchFamily="34" charset="0"/>
              </a:rPr>
              <a:t>DoR</a:t>
            </a:r>
            <a:r>
              <a:rPr lang="en-GB" sz="1200" dirty="0">
                <a:solidFill>
                  <a:srgbClr val="000000"/>
                </a:solidFill>
                <a:latin typeface="Arial"/>
                <a:ea typeface="Geneva"/>
                <a:cs typeface="Arial"/>
                <a:sym typeface="Arial" panose="020B0604020202020204" pitchFamily="34" charset="0"/>
              </a:rPr>
              <a:t> was 21.6 months)</a:t>
            </a:r>
          </a:p>
          <a:p>
            <a:endParaRPr lang="en-IE" dirty="0"/>
          </a:p>
        </p:txBody>
      </p:sp>
    </p:spTree>
    <p:extLst>
      <p:ext uri="{BB962C8B-B14F-4D97-AF65-F5344CB8AC3E}">
        <p14:creationId xmlns:p14="http://schemas.microsoft.com/office/powerpoint/2010/main" val="466813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3809833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317 patients with CLL or SLL received </a:t>
            </a:r>
            <a:r>
              <a:rPr lang="en-US" sz="1200" b="0" i="0" kern="1200" dirty="0" err="1">
                <a:solidFill>
                  <a:schemeClr val="tx1"/>
                </a:solidFill>
                <a:effectLst/>
                <a:latin typeface="+mn-lt"/>
                <a:ea typeface="+mn-ea"/>
                <a:cs typeface="+mn-cs"/>
              </a:rPr>
              <a:t>pirtobrutinib</a:t>
            </a:r>
            <a:r>
              <a:rPr lang="en-US" sz="1200" b="0" i="0" kern="1200" dirty="0">
                <a:solidFill>
                  <a:schemeClr val="tx1"/>
                </a:solidFill>
                <a:effectLst/>
                <a:latin typeface="+mn-lt"/>
                <a:ea typeface="+mn-ea"/>
                <a:cs typeface="+mn-cs"/>
              </a:rPr>
              <a:t>, including 247 who had previously received a BTK inhibitor. overall response to </a:t>
            </a:r>
            <a:r>
              <a:rPr lang="en-US" sz="1200" b="0" i="0" kern="1200" dirty="0" err="1">
                <a:solidFill>
                  <a:schemeClr val="tx1"/>
                </a:solidFill>
                <a:effectLst/>
                <a:latin typeface="+mn-lt"/>
                <a:ea typeface="+mn-ea"/>
                <a:cs typeface="+mn-cs"/>
              </a:rPr>
              <a:t>pirtobrutinib</a:t>
            </a:r>
            <a:r>
              <a:rPr lang="en-US" sz="1200" b="0" i="0" kern="1200" dirty="0">
                <a:solidFill>
                  <a:schemeClr val="tx1"/>
                </a:solidFill>
                <a:effectLst/>
                <a:latin typeface="+mn-lt"/>
                <a:ea typeface="+mn-ea"/>
                <a:cs typeface="+mn-cs"/>
              </a:rPr>
              <a:t> was 73.3% (95% confidence interval [CI], 67.3 to 78.7), and the percentage was 82.2% (95% CI, 76.8 to 86.7) when partial response with lymphocytosis was included. The median progression-free survival was 19.6 months</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pirtobrutinib</a:t>
            </a:r>
            <a:r>
              <a:rPr lang="en-US" sz="1200" b="0" i="0" kern="1200" dirty="0">
                <a:solidFill>
                  <a:schemeClr val="tx1"/>
                </a:solidFill>
                <a:effectLst/>
                <a:latin typeface="+mn-lt"/>
                <a:ea typeface="+mn-ea"/>
                <a:cs typeface="+mn-cs"/>
              </a:rPr>
              <a:t> showed efficacy in patients with heavily pretreated CLL or SLL who had received a covalent BTK inhibitor. The most common adverse events were infections, bleeding, and neutropenia</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90</a:t>
            </a:fld>
            <a:endParaRPr lang="en-US" dirty="0"/>
          </a:p>
        </p:txBody>
      </p:sp>
    </p:spTree>
    <p:extLst>
      <p:ext uri="{BB962C8B-B14F-4D97-AF65-F5344CB8AC3E}">
        <p14:creationId xmlns:p14="http://schemas.microsoft.com/office/powerpoint/2010/main" val="281719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3838"/>
                </a:solidFill>
                <a:effectLst/>
                <a:latin typeface="Lucida Sans Unicode" panose="020B0602030504020204" pitchFamily="34" charset="0"/>
              </a:rPr>
              <a:t>The mutation results in a valine to phenylalanine substitution at position 617 (V617F) in the JH2 domain of the protein, negating the otherwise repressive function of this domain on kinase activity (</a:t>
            </a:r>
            <a:r>
              <a:rPr lang="en-US" b="0" i="0" u="none" strike="noStrike" dirty="0">
                <a:solidFill>
                  <a:srgbClr val="8B0000"/>
                </a:solidFill>
                <a:effectLst/>
                <a:latin typeface="Lucida Sans Unicode" panose="020B0602030504020204" pitchFamily="34" charset="0"/>
                <a:hlinkClick r:id="rId3"/>
              </a:rPr>
              <a:t>Chen and Mullally 2014</a:t>
            </a:r>
            <a:r>
              <a:rPr lang="en-US" b="0" i="0" dirty="0">
                <a:solidFill>
                  <a:srgbClr val="403838"/>
                </a:solidFill>
                <a:effectLst/>
                <a:latin typeface="Lucida Sans Unicode" panose="020B0602030504020204" pitchFamily="34" charset="0"/>
              </a:rPr>
              <a:t>).</a:t>
            </a:r>
          </a:p>
          <a:p>
            <a:endParaRPr lang="en-US" b="0" i="0" dirty="0">
              <a:solidFill>
                <a:srgbClr val="403838"/>
              </a:solidFill>
              <a:effectLst/>
              <a:latin typeface="Lucida Sans Unicode" panose="020B0602030504020204" pitchFamily="34" charset="0"/>
            </a:endParaRPr>
          </a:p>
          <a:p>
            <a:r>
              <a:rPr lang="en-US" b="0" i="0" dirty="0">
                <a:solidFill>
                  <a:srgbClr val="403838"/>
                </a:solidFill>
                <a:effectLst/>
                <a:latin typeface="Lucida Sans Unicode" panose="020B0602030504020204" pitchFamily="34" charset="0"/>
              </a:rPr>
              <a:t>JAK2 discovered in 2005</a:t>
            </a:r>
          </a:p>
          <a:p>
            <a:r>
              <a:rPr lang="en-US" b="0" i="0" dirty="0">
                <a:solidFill>
                  <a:srgbClr val="403838"/>
                </a:solidFill>
                <a:effectLst/>
                <a:latin typeface="Lucida Sans Unicode" panose="020B0602030504020204" pitchFamily="34" charset="0"/>
              </a:rPr>
              <a:t>MPL 2006</a:t>
            </a:r>
          </a:p>
          <a:p>
            <a:r>
              <a:rPr lang="en-US" b="0" i="0" dirty="0">
                <a:solidFill>
                  <a:srgbClr val="403838"/>
                </a:solidFill>
                <a:effectLst/>
                <a:latin typeface="Lucida Sans Unicode" panose="020B0602030504020204" pitchFamily="34" charset="0"/>
              </a:rPr>
              <a:t>CALR 2013</a:t>
            </a:r>
          </a:p>
          <a:p>
            <a:endParaRPr lang="en-US" b="0" i="0" dirty="0">
              <a:solidFill>
                <a:srgbClr val="403838"/>
              </a:solidFill>
              <a:effectLst/>
              <a:latin typeface="Lucida Sans Unicode" panose="020B0602030504020204" pitchFamily="34" charset="0"/>
            </a:endParaRPr>
          </a:p>
          <a:p>
            <a:r>
              <a:rPr lang="en-US" b="0" i="0" dirty="0">
                <a:solidFill>
                  <a:srgbClr val="403838"/>
                </a:solidFill>
                <a:effectLst/>
                <a:latin typeface="Lucida Sans Unicode" panose="020B0602030504020204" pitchFamily="34" charset="0"/>
              </a:rPr>
              <a:t>Results in multiple effects in hematopoiesis as well as inflammatory cytokine signaling (aberrant inflammatory cytokine signaling)</a:t>
            </a:r>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a:t>
            </a:fld>
            <a:endParaRPr lang="en-US" dirty="0"/>
          </a:p>
        </p:txBody>
      </p:sp>
    </p:spTree>
    <p:extLst>
      <p:ext uri="{BB962C8B-B14F-4D97-AF65-F5344CB8AC3E}">
        <p14:creationId xmlns:p14="http://schemas.microsoft.com/office/powerpoint/2010/main" val="1478939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BCL2i-N pts were exposed to fewer prior therapies than BCL2i-E pts (median prior therapies 3 and 5, respectively), including anti-CD20 antibody (83% and 97%), chemotherapy (74% and 89%), PI3K inhibitor (11% and 42%), CAR-T cell therapy (1% and 12%), and hematopoietic cell transplantation (1% and 6%). With a median follow up of 29.3 months, the median OS was not estimable for all </a:t>
            </a:r>
            <a:r>
              <a:rPr lang="en-US" sz="1200" b="0" i="0" kern="1200" dirty="0" err="1">
                <a:solidFill>
                  <a:schemeClr val="tx1"/>
                </a:solidFill>
                <a:effectLst/>
                <a:latin typeface="+mn-lt"/>
                <a:ea typeface="+mn-ea"/>
                <a:cs typeface="+mn-cs"/>
              </a:rPr>
              <a:t>cBTKi</a:t>
            </a:r>
            <a:r>
              <a:rPr lang="en-US" sz="1200" b="0" i="0" kern="1200" dirty="0">
                <a:solidFill>
                  <a:schemeClr val="tx1"/>
                </a:solidFill>
                <a:effectLst/>
                <a:latin typeface="+mn-lt"/>
                <a:ea typeface="+mn-ea"/>
                <a:cs typeface="+mn-cs"/>
              </a:rPr>
              <a:t> pre-treated pts</a:t>
            </a:r>
          </a:p>
          <a:p>
            <a:r>
              <a:rPr lang="en-US" sz="1200" b="0" i="0" kern="1200" dirty="0">
                <a:solidFill>
                  <a:schemeClr val="tx1"/>
                </a:solidFill>
                <a:effectLst/>
                <a:latin typeface="+mn-lt"/>
                <a:ea typeface="+mn-ea"/>
                <a:cs typeface="+mn-cs"/>
              </a:rPr>
              <a:t>Though Grade ≥3 neutropenia/neutrophil count decreased was higher in BCL2i-E pts (36.7% and 21.4%), this may have been attributed to the higher frequency of baseline neutropenia in BCL2i-E pts (27.3% and 11.0%). In total, 7 (2.5%; 4 BCL2i-N, 3 BCL2i-E) pts had treatment-related AE leading to </a:t>
            </a:r>
            <a:r>
              <a:rPr lang="en-US" sz="1200" b="0" i="0" kern="1200" dirty="0" err="1">
                <a:solidFill>
                  <a:schemeClr val="tx1"/>
                </a:solidFill>
                <a:effectLst/>
                <a:latin typeface="+mn-lt"/>
                <a:ea typeface="+mn-ea"/>
                <a:cs typeface="+mn-cs"/>
              </a:rPr>
              <a:t>pirtobrutinib</a:t>
            </a:r>
            <a:r>
              <a:rPr lang="en-US" sz="1200" b="0" i="0" kern="1200" dirty="0">
                <a:solidFill>
                  <a:schemeClr val="tx1"/>
                </a:solidFill>
                <a:effectLst/>
                <a:latin typeface="+mn-lt"/>
                <a:ea typeface="+mn-ea"/>
                <a:cs typeface="+mn-cs"/>
              </a:rPr>
              <a:t> discontinuation.</a:t>
            </a:r>
          </a:p>
          <a:p>
            <a:r>
              <a:rPr lang="en-US" sz="1200" b="0" i="0" kern="1200" dirty="0">
                <a:solidFill>
                  <a:schemeClr val="tx1"/>
                </a:solidFill>
                <a:effectLst/>
                <a:latin typeface="+mn-lt"/>
                <a:ea typeface="+mn-ea"/>
                <a:cs typeface="+mn-cs"/>
              </a:rPr>
              <a:t> Longer PFS was observed in BCL2i-N pts than BCL2i-E pts, likely due to the more heavily pretreated status of the BCL2i-E population which can be associated with poorer prognosis. </a:t>
            </a:r>
            <a:r>
              <a:rPr lang="en-US" sz="1200" b="0" i="0" kern="1200" dirty="0" err="1">
                <a:solidFill>
                  <a:schemeClr val="tx1"/>
                </a:solidFill>
                <a:effectLst/>
                <a:latin typeface="+mn-lt"/>
                <a:ea typeface="+mn-ea"/>
                <a:cs typeface="+mn-cs"/>
              </a:rPr>
              <a:t>Pirtobrutinib</a:t>
            </a:r>
            <a:r>
              <a:rPr lang="en-US" sz="1200" b="0" i="0" kern="1200" dirty="0">
                <a:solidFill>
                  <a:schemeClr val="tx1"/>
                </a:solidFill>
                <a:effectLst/>
                <a:latin typeface="+mn-lt"/>
                <a:ea typeface="+mn-ea"/>
                <a:cs typeface="+mn-cs"/>
              </a:rPr>
              <a:t> was well-tolerated with low-rates of discontinuation due to drug-related toxicity among both BTKi-N and BTKi-E pts.</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91</a:t>
            </a:fld>
            <a:endParaRPr lang="en-US" dirty="0"/>
          </a:p>
        </p:txBody>
      </p:sp>
    </p:spTree>
    <p:extLst>
      <p:ext uri="{BB962C8B-B14F-4D97-AF65-F5344CB8AC3E}">
        <p14:creationId xmlns:p14="http://schemas.microsoft.com/office/powerpoint/2010/main" val="562059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46 pts, 64 </a:t>
            </a:r>
            <a:r>
              <a:rPr lang="en-US" sz="1200" b="0" i="1" kern="1200" dirty="0">
                <a:solidFill>
                  <a:schemeClr val="tx1"/>
                </a:solidFill>
                <a:effectLst/>
                <a:latin typeface="+mn-lt"/>
                <a:ea typeface="+mn-ea"/>
                <a:cs typeface="+mn-cs"/>
              </a:rPr>
              <a:t>BTK</a:t>
            </a:r>
            <a:r>
              <a:rPr lang="en-US" sz="1200" b="0" i="0" kern="1200" dirty="0">
                <a:solidFill>
                  <a:schemeClr val="tx1"/>
                </a:solidFill>
                <a:effectLst/>
                <a:latin typeface="+mn-lt"/>
                <a:ea typeface="+mn-ea"/>
                <a:cs typeface="+mn-cs"/>
              </a:rPr>
              <a:t> mutations were detected at baseline and included C481S (n=45), C481F/R/Y (n=11), T474I/F/S (n=6), A428D (n=1), D149G (n=1). Among 42 pts with C481, BTK C481 VAF decrease or complete clearance was observed at PD in the majority of pts (86%, 36/42, complete clearance = 55%, 23/42)</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In 38 (44%) pts, 52 acquired </a:t>
            </a:r>
            <a:r>
              <a:rPr lang="en-US" sz="1200" b="0" i="1" kern="1200" dirty="0">
                <a:solidFill>
                  <a:schemeClr val="tx1"/>
                </a:solidFill>
                <a:effectLst/>
                <a:latin typeface="+mn-lt"/>
                <a:ea typeface="+mn-ea"/>
                <a:cs typeface="+mn-cs"/>
              </a:rPr>
              <a:t>BTK</a:t>
            </a:r>
            <a:r>
              <a:rPr lang="en-US" sz="1200" b="0" i="0" kern="1200" dirty="0">
                <a:solidFill>
                  <a:schemeClr val="tx1"/>
                </a:solidFill>
                <a:effectLst/>
                <a:latin typeface="+mn-lt"/>
                <a:ea typeface="+mn-ea"/>
                <a:cs typeface="+mn-cs"/>
              </a:rPr>
              <a:t> mutations were detected and most commonly included gatekeeper mutations (T474I/F/S/L/Y, n=25 in 22 pts), kinase-impaired (L528W, n=14 in 14 pts), C481S/R/Y (n=6 in 4 pts) and others proximal to the ATP-binding pocket (n=7 in 5 pts), including D539A/G/H (n=3 in 1 </a:t>
            </a:r>
            <a:r>
              <a:rPr lang="en-US" sz="1200" b="0" i="0" kern="1200" dirty="0" err="1">
                <a:solidFill>
                  <a:schemeClr val="tx1"/>
                </a:solidFill>
                <a:effectLst/>
                <a:latin typeface="+mn-lt"/>
                <a:ea typeface="+mn-ea"/>
                <a:cs typeface="+mn-cs"/>
              </a:rPr>
              <a:t>pt</a:t>
            </a:r>
            <a:r>
              <a:rPr lang="en-US" sz="1200" b="0" i="0" kern="1200" dirty="0">
                <a:solidFill>
                  <a:schemeClr val="tx1"/>
                </a:solidFill>
                <a:effectLst/>
                <a:latin typeface="+mn-lt"/>
                <a:ea typeface="+mn-ea"/>
                <a:cs typeface="+mn-cs"/>
              </a:rPr>
              <a:t>), V416L (n=2 in 2 pts), Y545N (n=1) and A428D .  A total of 83 non-BTK acquired mutations were observed at PD in 45 pts (52%), including 14 </a:t>
            </a:r>
            <a:r>
              <a:rPr lang="en-US" sz="1200" b="0" i="1" kern="1200" dirty="0">
                <a:solidFill>
                  <a:schemeClr val="tx1"/>
                </a:solidFill>
                <a:effectLst/>
                <a:latin typeface="+mn-lt"/>
                <a:ea typeface="+mn-ea"/>
                <a:cs typeface="+mn-cs"/>
              </a:rPr>
              <a:t>TP53</a:t>
            </a:r>
            <a:r>
              <a:rPr lang="en-US" sz="1200" b="0" i="0" kern="1200" dirty="0">
                <a:solidFill>
                  <a:schemeClr val="tx1"/>
                </a:solidFill>
                <a:effectLst/>
                <a:latin typeface="+mn-lt"/>
                <a:ea typeface="+mn-ea"/>
                <a:cs typeface="+mn-cs"/>
              </a:rPr>
              <a:t> mutations in 12 pts (14%), 6 </a:t>
            </a:r>
            <a:r>
              <a:rPr lang="en-US" sz="1200" b="0" i="1" kern="1200" dirty="0">
                <a:solidFill>
                  <a:schemeClr val="tx1"/>
                </a:solidFill>
                <a:effectLst/>
                <a:latin typeface="+mn-lt"/>
                <a:ea typeface="+mn-ea"/>
                <a:cs typeface="+mn-cs"/>
              </a:rPr>
              <a:t>PLCG2</a:t>
            </a:r>
            <a:r>
              <a:rPr lang="en-US" sz="1200" b="0" i="0" kern="1200" dirty="0">
                <a:solidFill>
                  <a:schemeClr val="tx1"/>
                </a:solidFill>
                <a:effectLst/>
                <a:latin typeface="+mn-lt"/>
                <a:ea typeface="+mn-ea"/>
                <a:cs typeface="+mn-cs"/>
              </a:rPr>
              <a:t> mutations in 6 pts (7%), 6 </a:t>
            </a:r>
            <a:r>
              <a:rPr lang="en-US" sz="1200" b="0" i="1" kern="1200" dirty="0">
                <a:solidFill>
                  <a:schemeClr val="tx1"/>
                </a:solidFill>
                <a:effectLst/>
                <a:latin typeface="+mn-lt"/>
                <a:ea typeface="+mn-ea"/>
                <a:cs typeface="+mn-cs"/>
              </a:rPr>
              <a:t>PIK3CA</a:t>
            </a:r>
            <a:r>
              <a:rPr lang="en-US" sz="1200" b="0" i="0" kern="1200" dirty="0">
                <a:solidFill>
                  <a:schemeClr val="tx1"/>
                </a:solidFill>
                <a:effectLst/>
                <a:latin typeface="+mn-lt"/>
                <a:ea typeface="+mn-ea"/>
                <a:cs typeface="+mn-cs"/>
              </a:rPr>
              <a:t> mutations in 6 pts (7%) and 3 </a:t>
            </a:r>
            <a:r>
              <a:rPr lang="en-US" sz="1200" b="0" i="1" kern="1200" dirty="0">
                <a:solidFill>
                  <a:schemeClr val="tx1"/>
                </a:solidFill>
                <a:effectLst/>
                <a:latin typeface="+mn-lt"/>
                <a:ea typeface="+mn-ea"/>
                <a:cs typeface="+mn-cs"/>
              </a:rPr>
              <a:t>BCL2 </a:t>
            </a:r>
            <a:r>
              <a:rPr lang="en-US" sz="1200" b="0" i="0" kern="1200" dirty="0">
                <a:solidFill>
                  <a:schemeClr val="tx1"/>
                </a:solidFill>
                <a:effectLst/>
                <a:latin typeface="+mn-lt"/>
                <a:ea typeface="+mn-ea"/>
                <a:cs typeface="+mn-cs"/>
              </a:rPr>
              <a:t>mutations in 3 pts (3%).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Despite this cohort representing the first relapsing CLL patients from BRUIN and presenting with frequent baseline BTK mutations, response to </a:t>
            </a:r>
            <a:r>
              <a:rPr lang="en-US" sz="1200" b="0" i="0" kern="1200" dirty="0" err="1">
                <a:solidFill>
                  <a:schemeClr val="tx1"/>
                </a:solidFill>
                <a:effectLst/>
                <a:latin typeface="+mn-lt"/>
                <a:ea typeface="+mn-ea"/>
                <a:cs typeface="+mn-cs"/>
              </a:rPr>
              <a:t>pirtobrutinib</a:t>
            </a:r>
            <a:r>
              <a:rPr lang="en-US" sz="1200" b="0" i="0" kern="1200" dirty="0">
                <a:solidFill>
                  <a:schemeClr val="tx1"/>
                </a:solidFill>
                <a:effectLst/>
                <a:latin typeface="+mn-lt"/>
                <a:ea typeface="+mn-ea"/>
                <a:cs typeface="+mn-cs"/>
              </a:rPr>
              <a:t> was high, with an ORR of 83%, and substantial clearance of </a:t>
            </a:r>
            <a:r>
              <a:rPr lang="en-US" sz="1200" b="0" i="1" kern="1200" dirty="0">
                <a:solidFill>
                  <a:schemeClr val="tx1"/>
                </a:solidFill>
                <a:effectLst/>
                <a:latin typeface="+mn-lt"/>
                <a:ea typeface="+mn-ea"/>
                <a:cs typeface="+mn-cs"/>
              </a:rPr>
              <a:t>BTK </a:t>
            </a:r>
            <a:r>
              <a:rPr lang="en-US" sz="1200" b="0" i="0" kern="1200" dirty="0">
                <a:solidFill>
                  <a:schemeClr val="tx1"/>
                </a:solidFill>
                <a:effectLst/>
                <a:latin typeface="+mn-lt"/>
                <a:ea typeface="+mn-ea"/>
                <a:cs typeface="+mn-cs"/>
              </a:rPr>
              <a:t>C481 clones. At progression, the majority of pts (56%) either acquired non-BTK mutations or did not acquire any resistance mutations in this targeted panel, suggesting alternative resistance mechanisms. A smaller group of patients (44%) displayed emergence of non-C481 clones, particularly gatekeeper T474 and kinase-impaired L528W mutations. Whether similar patterns of resistance would manifest if </a:t>
            </a:r>
            <a:r>
              <a:rPr lang="en-US" sz="1200" b="0" i="0" kern="1200" dirty="0" err="1">
                <a:solidFill>
                  <a:schemeClr val="tx1"/>
                </a:solidFill>
                <a:effectLst/>
                <a:latin typeface="+mn-lt"/>
                <a:ea typeface="+mn-ea"/>
                <a:cs typeface="+mn-cs"/>
              </a:rPr>
              <a:t>pirtobrutinib</a:t>
            </a:r>
            <a:r>
              <a:rPr lang="en-US" sz="1200" b="0" i="0" kern="1200" dirty="0">
                <a:solidFill>
                  <a:schemeClr val="tx1"/>
                </a:solidFill>
                <a:effectLst/>
                <a:latin typeface="+mn-lt"/>
                <a:ea typeface="+mn-ea"/>
                <a:cs typeface="+mn-cs"/>
              </a:rPr>
              <a:t> was utilized in earlier lines of therapy or prior to </a:t>
            </a:r>
            <a:r>
              <a:rPr lang="en-US" sz="1200" b="0" i="0" kern="1200" dirty="0" err="1">
                <a:solidFill>
                  <a:schemeClr val="tx1"/>
                </a:solidFill>
                <a:effectLst/>
                <a:latin typeface="+mn-lt"/>
                <a:ea typeface="+mn-ea"/>
                <a:cs typeface="+mn-cs"/>
              </a:rPr>
              <a:t>cBTKi</a:t>
            </a:r>
            <a:r>
              <a:rPr lang="en-US" sz="1200" b="0" i="0" kern="1200" dirty="0">
                <a:solidFill>
                  <a:schemeClr val="tx1"/>
                </a:solidFill>
                <a:effectLst/>
                <a:latin typeface="+mn-lt"/>
                <a:ea typeface="+mn-ea"/>
                <a:cs typeface="+mn-cs"/>
              </a:rPr>
              <a:t> treatment remains uncertain.</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92</a:t>
            </a:fld>
            <a:endParaRPr lang="en-US" dirty="0"/>
          </a:p>
        </p:txBody>
      </p:sp>
    </p:spTree>
    <p:extLst>
      <p:ext uri="{BB962C8B-B14F-4D97-AF65-F5344CB8AC3E}">
        <p14:creationId xmlns:p14="http://schemas.microsoft.com/office/powerpoint/2010/main" val="3179439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Arial"/>
                <a:ea typeface="Geneva"/>
                <a:cs typeface="Arial"/>
                <a:sym typeface="Arial" panose="020B0604020202020204" pitchFamily="34" charset="0"/>
              </a:rPr>
              <a:t>To help answer</a:t>
            </a:r>
            <a:r>
              <a:rPr lang="en-GB" sz="1200" baseline="0" dirty="0">
                <a:solidFill>
                  <a:srgbClr val="000000"/>
                </a:solidFill>
                <a:latin typeface="Arial"/>
                <a:ea typeface="Geneva"/>
                <a:cs typeface="Arial"/>
                <a:sym typeface="Arial" panose="020B0604020202020204" pitchFamily="34" charset="0"/>
              </a:rPr>
              <a:t> the question of whether </a:t>
            </a:r>
            <a:r>
              <a:rPr lang="en-GB" sz="1200" baseline="0" dirty="0" err="1">
                <a:solidFill>
                  <a:srgbClr val="000000"/>
                </a:solidFill>
                <a:latin typeface="Arial"/>
                <a:ea typeface="Geneva"/>
                <a:cs typeface="Arial"/>
                <a:sym typeface="Arial" panose="020B0604020202020204" pitchFamily="34" charset="0"/>
              </a:rPr>
              <a:t>pirto</a:t>
            </a:r>
            <a:r>
              <a:rPr lang="en-GB" sz="1200" baseline="0" dirty="0">
                <a:solidFill>
                  <a:srgbClr val="000000"/>
                </a:solidFill>
                <a:latin typeface="Arial"/>
                <a:ea typeface="Geneva"/>
                <a:cs typeface="Arial"/>
                <a:sym typeface="Arial" panose="020B0604020202020204" pitchFamily="34" charset="0"/>
              </a:rPr>
              <a:t> may outperform </a:t>
            </a:r>
            <a:r>
              <a:rPr lang="en-GB" sz="1200" baseline="0" dirty="0" err="1">
                <a:solidFill>
                  <a:srgbClr val="000000"/>
                </a:solidFill>
                <a:latin typeface="Arial"/>
                <a:ea typeface="Geneva"/>
                <a:cs typeface="Arial"/>
                <a:sym typeface="Arial" panose="020B0604020202020204" pitchFamily="34" charset="0"/>
              </a:rPr>
              <a:t>cBTKi</a:t>
            </a:r>
            <a:r>
              <a:rPr lang="en-GB" sz="1200" baseline="0" dirty="0">
                <a:solidFill>
                  <a:srgbClr val="000000"/>
                </a:solidFill>
                <a:latin typeface="Arial"/>
                <a:ea typeface="Geneva"/>
                <a:cs typeface="Arial"/>
                <a:sym typeface="Arial" panose="020B0604020202020204" pitchFamily="34" charset="0"/>
              </a:rPr>
              <a:t>,….</a:t>
            </a:r>
            <a:endParaRPr lang="en-GB" sz="1200" dirty="0">
              <a:solidFill>
                <a:srgbClr val="000000"/>
              </a:solidFill>
              <a:latin typeface="Arial"/>
              <a:ea typeface="Geneva"/>
              <a:cs typeface="Arial"/>
              <a:sym typeface="Arial" panose="020B0604020202020204" pitchFamily="34" charset="0"/>
            </a:endParaRPr>
          </a:p>
          <a:p>
            <a:endParaRPr lang="en-IE" dirty="0"/>
          </a:p>
        </p:txBody>
      </p:sp>
    </p:spTree>
    <p:extLst>
      <p:ext uri="{BB962C8B-B14F-4D97-AF65-F5344CB8AC3E}">
        <p14:creationId xmlns:p14="http://schemas.microsoft.com/office/powerpoint/2010/main" val="1681714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97</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51"/>
                </a:solidFill>
              </a:rPr>
              <a:t>Planned interim analysis of pooled adult and pediatric pts with </a:t>
            </a:r>
            <a:r>
              <a:rPr lang="en-US" sz="1200" i="1" dirty="0">
                <a:solidFill>
                  <a:srgbClr val="002E51"/>
                </a:solidFill>
              </a:rPr>
              <a:t>KMT2Ar</a:t>
            </a:r>
            <a:r>
              <a:rPr lang="en-US" sz="1200" dirty="0">
                <a:solidFill>
                  <a:srgbClr val="002E51"/>
                </a:solidFill>
              </a:rPr>
              <a:t> acute leukemia.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E5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E5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51"/>
                </a:solidFill>
              </a:rPr>
              <a:t>Cohort C (</a:t>
            </a:r>
            <a:r>
              <a:rPr lang="en-US" sz="1200" i="1" dirty="0">
                <a:solidFill>
                  <a:srgbClr val="002E51"/>
                </a:solidFill>
              </a:rPr>
              <a:t>NPM1</a:t>
            </a:r>
            <a:r>
              <a:rPr lang="en-US" sz="1200" baseline="30000" dirty="0">
                <a:solidFill>
                  <a:srgbClr val="002E51"/>
                </a:solidFill>
              </a:rPr>
              <a:t>mut </a:t>
            </a:r>
            <a:r>
              <a:rPr lang="en-US" sz="1200" dirty="0">
                <a:solidFill>
                  <a:srgbClr val="002E51"/>
                </a:solidFill>
              </a:rPr>
              <a:t>AML) is ongoing.</a:t>
            </a:r>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116</a:t>
            </a:fld>
            <a:endParaRPr lang="en-US" dirty="0"/>
          </a:p>
        </p:txBody>
      </p:sp>
    </p:spTree>
    <p:extLst>
      <p:ext uri="{BB962C8B-B14F-4D97-AF65-F5344CB8AC3E}">
        <p14:creationId xmlns:p14="http://schemas.microsoft.com/office/powerpoint/2010/main" val="2784088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117</a:t>
            </a:fld>
            <a:endParaRPr lang="en-US" dirty="0"/>
          </a:p>
        </p:txBody>
      </p:sp>
    </p:spTree>
    <p:extLst>
      <p:ext uri="{BB962C8B-B14F-4D97-AF65-F5344CB8AC3E}">
        <p14:creationId xmlns:p14="http://schemas.microsoft.com/office/powerpoint/2010/main" val="34976384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127</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Excellent response rates (including MRD negative) and PFS, but no plateau in PFS;</a:t>
            </a:r>
          </a:p>
          <a:p>
            <a:r>
              <a:rPr lang="en-US" sz="1200" dirty="0">
                <a:solidFill>
                  <a:schemeClr val="tx1"/>
                </a:solidFill>
              </a:rPr>
              <a:t>Overall response rate: 73%, CR rate: 33%, MRD negativity: 26%</a:t>
            </a:r>
          </a:p>
          <a:p>
            <a:pPr algn="ctr"/>
            <a:r>
              <a:rPr lang="en-US" sz="1200" dirty="0">
                <a:solidFill>
                  <a:schemeClr val="tx1"/>
                </a:solidFill>
              </a:rPr>
              <a:t>CR rate: 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2CA3B4DF-526B-D344-B08E-39E8C85938CD}" type="slidenum">
              <a:rPr lang="en-US" smtClean="0"/>
              <a:t>129</a:t>
            </a:fld>
            <a:endParaRPr lang="en-US"/>
          </a:p>
        </p:txBody>
      </p:sp>
    </p:spTree>
    <p:extLst>
      <p:ext uri="{BB962C8B-B14F-4D97-AF65-F5344CB8AC3E}">
        <p14:creationId xmlns:p14="http://schemas.microsoft.com/office/powerpoint/2010/main" val="32550282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386 patients, 2-4 prior lines, phase 3 international trial</a:t>
            </a:r>
          </a:p>
          <a:p>
            <a:r>
              <a:rPr lang="en-US" dirty="0"/>
              <a:t>66% TCR disease, 95% Dara refractor</a:t>
            </a:r>
          </a:p>
          <a:p>
            <a:r>
              <a:rPr lang="en-US" dirty="0"/>
              <a:t>Median FU 18.6 months, </a:t>
            </a:r>
            <a:r>
              <a:rPr lang="en-US" dirty="0" err="1"/>
              <a:t>mPFS</a:t>
            </a:r>
            <a:r>
              <a:rPr lang="en-US" dirty="0"/>
              <a:t> 13.3 versus 4.4</a:t>
            </a:r>
          </a:p>
          <a:p>
            <a:r>
              <a:rPr lang="en-US" dirty="0"/>
              <a:t>ORR 71% v 42%</a:t>
            </a:r>
          </a:p>
          <a:p>
            <a:endParaRPr lang="en-US" dirty="0"/>
          </a:p>
          <a:p>
            <a:r>
              <a:rPr lang="en-US" dirty="0"/>
              <a:t>SOC options: DPD, DVD, IRD, Cd, EPD</a:t>
            </a:r>
          </a:p>
        </p:txBody>
      </p:sp>
      <p:sp>
        <p:nvSpPr>
          <p:cNvPr id="4" name="Slide Number Placeholder 3"/>
          <p:cNvSpPr>
            <a:spLocks noGrp="1"/>
          </p:cNvSpPr>
          <p:nvPr>
            <p:ph type="sldNum" sz="quarter" idx="5"/>
          </p:nvPr>
        </p:nvSpPr>
        <p:spPr/>
        <p:txBody>
          <a:bodyPr/>
          <a:lstStyle/>
          <a:p>
            <a:pPr>
              <a:defRPr/>
            </a:pPr>
            <a:fld id="{148CAF4D-206E-440C-87E5-3F1A07A7D97E}" type="slidenum">
              <a:rPr lang="en-US" altLang="en-US" smtClean="0"/>
              <a:pPr>
                <a:defRPr/>
              </a:pPr>
              <a:t>133</a:t>
            </a:fld>
            <a:endParaRPr lang="en-US" altLang="en-US" dirty="0"/>
          </a:p>
        </p:txBody>
      </p:sp>
    </p:spTree>
    <p:extLst>
      <p:ext uri="{BB962C8B-B14F-4D97-AF65-F5344CB8AC3E}">
        <p14:creationId xmlns:p14="http://schemas.microsoft.com/office/powerpoint/2010/main" val="3361133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Approved in 2011…DOSING BASED ON PLT COUNT</a:t>
            </a:r>
          </a:p>
          <a:p>
            <a:endParaRPr lang="en-US" sz="3200" dirty="0"/>
          </a:p>
          <a:p>
            <a:r>
              <a:rPr lang="en-US" sz="3200" dirty="0"/>
              <a:t>Explain SVR35 and TSS50 here….SVR was primary, TSS secondary</a:t>
            </a:r>
          </a:p>
          <a:p>
            <a:r>
              <a:rPr lang="en-US" sz="1200" dirty="0"/>
              <a:t>COMFORT 1: vs. placebo (n=309) COMFORT2: vs. BAT (n=219 total)….dose 15mg if plts 100-200, 20mg if plts &gt;200</a:t>
            </a:r>
          </a:p>
          <a:p>
            <a:r>
              <a:rPr lang="en-US" sz="1200" dirty="0"/>
              <a:t>COMFORT 1:  SVR (42% vs 0.7%) and 2ndary TSS (45.9 vs. 5.3%) at week 24</a:t>
            </a:r>
          </a:p>
          <a:p>
            <a:r>
              <a:rPr lang="en-US" sz="1200" dirty="0"/>
              <a:t>COMFORT2:  SVR35 in 28%  vs. 0% at wk 48 (32% at wk 24); no specific TSS50</a:t>
            </a:r>
          </a:p>
          <a:p>
            <a:r>
              <a:rPr lang="en-US" sz="1200" dirty="0"/>
              <a:t>Both included: PMF/post-ET/post-PV, spleen &gt;5cm, IPSS: int-2 or higher, PLTS &gt;100!!!</a:t>
            </a:r>
          </a:p>
          <a:p>
            <a:endParaRPr lang="en-US" sz="1200" dirty="0"/>
          </a:p>
          <a:p>
            <a:r>
              <a:rPr lang="en-US" sz="1200" dirty="0"/>
              <a:t>Earlier treatment has been shown to improve response/outcomes (and lower risk disease, smaller spleen, lower TSS, lack of TD, higher plt count (proliferative vs. cytopenic MF)</a:t>
            </a:r>
          </a:p>
          <a:p>
            <a:r>
              <a:rPr lang="en-US" sz="1200" dirty="0"/>
              <a:t>-earlier treatment and lower-risk disease in several papers, including JUMP</a:t>
            </a:r>
          </a:p>
          <a:p>
            <a:r>
              <a:rPr lang="en-US" sz="1200" dirty="0"/>
              <a:t>-1 paper, higher response rate with VAF&gt;50%</a:t>
            </a:r>
          </a:p>
          <a:p>
            <a:endParaRPr lang="en-US" sz="1200" dirty="0"/>
          </a:p>
          <a:p>
            <a:endParaRPr lang="en-US" sz="1200" dirty="0"/>
          </a:p>
          <a:p>
            <a:r>
              <a:rPr lang="en-US" sz="1200" dirty="0"/>
              <a:t>OS just over 5 years in pooled comfort data</a:t>
            </a:r>
          </a:p>
          <a:p>
            <a:r>
              <a:rPr lang="en-US" sz="1200" dirty="0"/>
              <a:t>rank-preserving structural failure time (RPSFT)- to account for crossover to tx arm (~70% of patients between the 2 studies)</a:t>
            </a:r>
          </a:p>
          <a:p>
            <a:r>
              <a:rPr lang="en-US" sz="1200" dirty="0"/>
              <a:t>Spleen responses correlate with survival</a:t>
            </a:r>
            <a:br>
              <a:rPr lang="en-US" sz="1200" dirty="0"/>
            </a:br>
            <a:r>
              <a:rPr lang="en-US" sz="1200" dirty="0"/>
              <a:t>OS in several real world cohorts</a:t>
            </a:r>
          </a:p>
          <a:p>
            <a:r>
              <a:rPr lang="en-US" sz="1200" dirty="0"/>
              <a:t>-ERNEST (1010 European patients): OS benefit compared to hydrea (6.7 vs. 5.1 years, bigger separation with PS-matching)), including MV analysis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Lack of clear disease modifying capacity: capacity:  no real marrow responses or decrease in fibrosis, no clear decrease in progression to AML, clonal evolution is seen (up to 36%), Some decrease in JAK2 CAF in comfort 1, occasional long-term patients with molecular remissions. Possibly OS improvements in long-term follow up, but may be more related to improvements in spleen (spleen response correlates with OS), inflammation, nutrition, etc (e.g. inc body weight and albumin)</a:t>
            </a:r>
          </a:p>
          <a:p>
            <a:r>
              <a:rPr lang="en-US" sz="1200" dirty="0"/>
              <a:t>-From MPN inflammation review paper: </a:t>
            </a:r>
            <a:r>
              <a:rPr lang="en-US" sz="1200" b="0" i="0" u="none" strike="noStrike" kern="1200" baseline="0" dirty="0">
                <a:solidFill>
                  <a:schemeClr val="tx1"/>
                </a:solidFill>
                <a:latin typeface="+mn-lt"/>
                <a:ea typeface="+mn-ea"/>
                <a:cs typeface="+mn-cs"/>
              </a:rPr>
              <a:t>This is also important because JAK2 inhibition, as a therapeutic</a:t>
            </a:r>
          </a:p>
          <a:p>
            <a:r>
              <a:rPr lang="en-US" sz="1200" b="0" i="0" u="none" strike="noStrike" kern="1200" baseline="0" dirty="0">
                <a:solidFill>
                  <a:schemeClr val="tx1"/>
                </a:solidFill>
                <a:latin typeface="+mn-lt"/>
                <a:ea typeface="+mn-ea"/>
                <a:cs typeface="+mn-cs"/>
              </a:rPr>
              <a:t>modality for MPNs, does not greatly or reliably reduce the malignant clonal burden or extent of bone marrow fibrosis</a:t>
            </a:r>
          </a:p>
          <a:p>
            <a:endParaRPr lang="en-US" sz="1200" b="0" i="0" u="none" strike="noStrike" kern="1200" baseline="0" dirty="0">
              <a:solidFill>
                <a:schemeClr val="tx1"/>
              </a:solidFill>
              <a:latin typeface="+mn-lt"/>
              <a:ea typeface="+mn-ea"/>
              <a:cs typeface="+mn-cs"/>
            </a:endParaRPr>
          </a:p>
          <a:p>
            <a:endParaRPr lang="en-US" sz="1200" dirty="0"/>
          </a:p>
          <a:p>
            <a:endParaRPr lang="en-US" sz="1200" dirty="0"/>
          </a:p>
          <a:p>
            <a:endParaRPr lang="en-US" sz="1200" dirty="0"/>
          </a:p>
          <a:p>
            <a:r>
              <a:rPr lang="en-US" sz="1200" dirty="0"/>
              <a:t>Mutations: ASXL1, EZH2, DNMT3A have all been shown to correlate with time to discontinuation (replace IDH1/2 with DNMT3A for spleen response and OS), as has number of mutations</a:t>
            </a:r>
          </a:p>
          <a:p>
            <a:r>
              <a:rPr lang="en-US" sz="1200" dirty="0"/>
              <a:t>-RAS mutations and associated with Rux resistance and dec. OS (multiple studies)</a:t>
            </a:r>
          </a:p>
          <a:p>
            <a:r>
              <a:rPr lang="en-US" sz="1200" dirty="0"/>
              <a:t>-new mutations (clonal evolution also predictive of inferior OS); </a:t>
            </a:r>
          </a:p>
          <a:p>
            <a:endParaRPr lang="en-US" sz="1200"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15</a:t>
            </a:fld>
            <a:endParaRPr lang="en-US" dirty="0"/>
          </a:p>
        </p:txBody>
      </p:sp>
    </p:spTree>
    <p:extLst>
      <p:ext uri="{BB962C8B-B14F-4D97-AF65-F5344CB8AC3E}">
        <p14:creationId xmlns:p14="http://schemas.microsoft.com/office/powerpoint/2010/main" val="1851821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96D76C2-58B0-4F28-B7EB-7F69110126BD}" type="slidenum">
              <a:rPr lang="en-US" altLang="en-US" smtClean="0"/>
              <a:pPr>
                <a:defRPr/>
              </a:pPr>
              <a:t>135</a:t>
            </a:fld>
            <a:endParaRPr lang="en-US" altLang="en-US"/>
          </a:p>
        </p:txBody>
      </p:sp>
    </p:spTree>
    <p:extLst>
      <p:ext uri="{BB962C8B-B14F-4D97-AF65-F5344CB8AC3E}">
        <p14:creationId xmlns:p14="http://schemas.microsoft.com/office/powerpoint/2010/main" val="30547815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96D76C2-58B0-4F28-B7EB-7F69110126BD}" type="slidenum">
              <a:rPr lang="en-US" altLang="en-US" smtClean="0"/>
              <a:pPr>
                <a:defRPr/>
              </a:pPr>
              <a:t>136</a:t>
            </a:fld>
            <a:endParaRPr lang="en-US" altLang="en-US"/>
          </a:p>
        </p:txBody>
      </p:sp>
    </p:spTree>
    <p:extLst>
      <p:ext uri="{BB962C8B-B14F-4D97-AF65-F5344CB8AC3E}">
        <p14:creationId xmlns:p14="http://schemas.microsoft.com/office/powerpoint/2010/main" val="2762418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96D76C2-58B0-4F28-B7EB-7F69110126BD}" type="slidenum">
              <a:rPr lang="en-US" altLang="en-US" smtClean="0"/>
              <a:pPr>
                <a:defRPr/>
              </a:pPr>
              <a:t>140</a:t>
            </a:fld>
            <a:endParaRPr lang="en-US" altLang="en-US"/>
          </a:p>
        </p:txBody>
      </p:sp>
    </p:spTree>
    <p:extLst>
      <p:ext uri="{BB962C8B-B14F-4D97-AF65-F5344CB8AC3E}">
        <p14:creationId xmlns:p14="http://schemas.microsoft.com/office/powerpoint/2010/main" val="21747393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2994-E095-A04B-BE06-E3CC2BEE610D}" type="slidenum">
              <a:rPr lang="en-US" altLang="en-US" smtClean="0"/>
              <a:pPr/>
              <a:t>141</a:t>
            </a:fld>
            <a:endParaRPr lang="en-US" altLang="en-US"/>
          </a:p>
        </p:txBody>
      </p:sp>
    </p:spTree>
    <p:extLst>
      <p:ext uri="{BB962C8B-B14F-4D97-AF65-F5344CB8AC3E}">
        <p14:creationId xmlns:p14="http://schemas.microsoft.com/office/powerpoint/2010/main" val="36187591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N=419</a:t>
            </a:r>
          </a:p>
        </p:txBody>
      </p:sp>
      <p:sp>
        <p:nvSpPr>
          <p:cNvPr id="4" name="Slide Number Placeholder 3"/>
          <p:cNvSpPr>
            <a:spLocks noGrp="1"/>
          </p:cNvSpPr>
          <p:nvPr>
            <p:ph type="sldNum" sz="quarter" idx="5"/>
          </p:nvPr>
        </p:nvSpPr>
        <p:spPr/>
        <p:txBody>
          <a:bodyPr/>
          <a:lstStyle/>
          <a:p>
            <a:fld id="{B3A96171-A15F-AF4E-B7C5-E1453CAAF64D}" type="slidenum">
              <a:rPr lang="en-US" smtClean="0"/>
              <a:t>143</a:t>
            </a:fld>
            <a:endParaRPr lang="en-US" dirty="0"/>
          </a:p>
        </p:txBody>
      </p:sp>
    </p:spTree>
    <p:extLst>
      <p:ext uri="{BB962C8B-B14F-4D97-AF65-F5344CB8AC3E}">
        <p14:creationId xmlns:p14="http://schemas.microsoft.com/office/powerpoint/2010/main" val="18255354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 primary endpoint – SS </a:t>
            </a:r>
            <a:r>
              <a:rPr lang="en-US" dirty="0" err="1"/>
              <a:t>improvemt</a:t>
            </a:r>
            <a:r>
              <a:rPr lang="en-US" dirty="0"/>
              <a:t> in PFS</a:t>
            </a:r>
          </a:p>
        </p:txBody>
      </p:sp>
      <p:sp>
        <p:nvSpPr>
          <p:cNvPr id="4" name="Slide Number Placeholder 3"/>
          <p:cNvSpPr>
            <a:spLocks noGrp="1"/>
          </p:cNvSpPr>
          <p:nvPr>
            <p:ph type="sldNum" sz="quarter" idx="5"/>
          </p:nvPr>
        </p:nvSpPr>
        <p:spPr/>
        <p:txBody>
          <a:bodyPr/>
          <a:lstStyle/>
          <a:p>
            <a:fld id="{B3A96171-A15F-AF4E-B7C5-E1453CAAF64D}" type="slidenum">
              <a:rPr lang="en-US" smtClean="0"/>
              <a:t>144</a:t>
            </a:fld>
            <a:endParaRPr lang="en-US" dirty="0"/>
          </a:p>
        </p:txBody>
      </p:sp>
    </p:spTree>
    <p:extLst>
      <p:ext uri="{BB962C8B-B14F-4D97-AF65-F5344CB8AC3E}">
        <p14:creationId xmlns:p14="http://schemas.microsoft.com/office/powerpoint/2010/main" val="12358682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Movement and </a:t>
            </a:r>
            <a:r>
              <a:rPr lang="en-US" dirty="0" err="1"/>
              <a:t>neurocog</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146</a:t>
            </a:fld>
            <a:endParaRPr lang="en-US" dirty="0"/>
          </a:p>
        </p:txBody>
      </p:sp>
    </p:spTree>
    <p:extLst>
      <p:ext uri="{BB962C8B-B14F-4D97-AF65-F5344CB8AC3E}">
        <p14:creationId xmlns:p14="http://schemas.microsoft.com/office/powerpoint/2010/main" val="4055006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Drug-related cytopenias</a:t>
            </a:r>
          </a:p>
          <a:p>
            <a:pPr lvl="1"/>
            <a:r>
              <a:rPr lang="en-US" sz="900" dirty="0"/>
              <a:t>Reason for discontinuation in up to a third of patients </a:t>
            </a:r>
          </a:p>
          <a:p>
            <a:pPr lvl="1"/>
            <a:r>
              <a:rPr lang="en-US" sz="900" dirty="0"/>
              <a:t>Treatment-related anemia does not impact survival</a:t>
            </a:r>
          </a:p>
          <a:p>
            <a:pPr lvl="1"/>
            <a:endParaRPr lang="en-US" sz="900" dirty="0"/>
          </a:p>
          <a:p>
            <a:pPr lvl="1"/>
            <a:r>
              <a:rPr lang="en-US" sz="900" dirty="0"/>
              <a:t>Dose dependent.  Both pleateau by 8-12 weeks, plt then stable, hgb some recovery</a:t>
            </a:r>
          </a:p>
          <a:p>
            <a:pPr lvl="1"/>
            <a:endParaRPr lang="en-US" sz="900" dirty="0"/>
          </a:p>
          <a:p>
            <a:pPr lvl="1"/>
            <a:endParaRPr lang="en-US" sz="900" dirty="0"/>
          </a:p>
          <a:p>
            <a:pPr marL="628650" lvl="1" indent="-171450">
              <a:buFont typeface="Arial" panose="020B0604020202020204" pitchFamily="34" charset="0"/>
              <a:buChar char="•"/>
            </a:pPr>
            <a:r>
              <a:rPr lang="en-US" sz="900" dirty="0"/>
              <a:t>Important to monitor for cyotpenias, especially in first 12 weeks. </a:t>
            </a:r>
          </a:p>
          <a:p>
            <a:pPr marL="628650" lvl="1" indent="-171450">
              <a:buFont typeface="Arial" panose="020B0604020202020204" pitchFamily="34" charset="0"/>
              <a:buChar char="•"/>
            </a:pPr>
            <a:r>
              <a:rPr lang="en-US" sz="900" dirty="0"/>
              <a:t>**Treat throught cytopenias, particularly anemia</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16</a:t>
            </a:fld>
            <a:endParaRPr lang="en-US" dirty="0"/>
          </a:p>
        </p:txBody>
      </p:sp>
    </p:spTree>
    <p:extLst>
      <p:ext uri="{BB962C8B-B14F-4D97-AF65-F5344CB8AC3E}">
        <p14:creationId xmlns:p14="http://schemas.microsoft.com/office/powerpoint/2010/main" val="1906266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and clinical translational studies have demonstrated that MMB’s ability to improve anemia and transfusion dependency is linked to suppression of ACVR1/ALK2-mediated hepcidin production, which leads to increased serum iron availability and stimulation of erythropoiesis [26, 27]. Importantly, elevated hepcidin is significantly associated with shortened OS in patients with MF [28].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*Activin A receptor, type 1/ activin receptor like kinase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IRON RESTRICTED HEMATOPOIESIS”</a:t>
            </a:r>
          </a:p>
          <a:p>
            <a:pPr algn="l" fontAlgn="base"/>
            <a:r>
              <a:rPr lang="en-US" b="0" i="0" dirty="0">
                <a:solidFill>
                  <a:srgbClr val="1A1A1A"/>
                </a:solidFill>
                <a:effectLst/>
                <a:latin typeface="acumin-pro"/>
              </a:rPr>
              <a:t>The complex and interrelated drivers of anemia in MF include marrow fibrosis fundamental to the disease, anemia of chronic inflammation, and splenic sequestration of red blood cells (RBCs). In addition, anemia can be exacerbated by specific MF treatments, including the JAK inhibitors ruxolitinib and fedratinib.</a:t>
            </a:r>
            <a:r>
              <a:rPr lang="en-US" b="0" i="0" u="none" strike="noStrike" baseline="30000" dirty="0">
                <a:solidFill>
                  <a:srgbClr val="115284"/>
                </a:solidFill>
                <a:effectLst/>
                <a:latin typeface="acumin-pro"/>
              </a:rPr>
              <a:t>8,9</a:t>
            </a:r>
            <a:r>
              <a:rPr lang="en-US" b="0" i="0" baseline="30000" dirty="0">
                <a:solidFill>
                  <a:srgbClr val="1A1A1A"/>
                </a:solidFill>
                <a:effectLst/>
                <a:latin typeface="acumin-pro"/>
              </a:rPr>
              <a:t> </a:t>
            </a:r>
            <a:endParaRPr lang="en-US" b="0" i="0" dirty="0">
              <a:solidFill>
                <a:srgbClr val="1A1A1A"/>
              </a:solidFill>
              <a:effectLst/>
              <a:latin typeface="acumin-pro"/>
            </a:endParaRPr>
          </a:p>
          <a:p>
            <a:pPr algn="l" fontAlgn="base"/>
            <a:r>
              <a:rPr lang="en-US" b="0" i="0" dirty="0">
                <a:solidFill>
                  <a:srgbClr val="1A1A1A"/>
                </a:solidFill>
                <a:effectLst/>
                <a:latin typeface="acumin-pro"/>
              </a:rPr>
              <a:t>Anemia of chronic inflammation is a complex iron distribution disorder mediated by elevated levels of hepcidin associated with shortened erythrocyte lifespan and restricted erythropoiesis through direct and indirect effects of cytokines.</a:t>
            </a:r>
            <a:r>
              <a:rPr lang="en-US" b="0" i="0" u="none" strike="noStrike" baseline="30000" dirty="0">
                <a:solidFill>
                  <a:srgbClr val="115284"/>
                </a:solidFill>
                <a:effectLst/>
                <a:latin typeface="acumin-pro"/>
              </a:rPr>
              <a:t>10</a:t>
            </a:r>
            <a:r>
              <a:rPr lang="en-US" b="0" i="0" baseline="30000" dirty="0">
                <a:solidFill>
                  <a:srgbClr val="1A1A1A"/>
                </a:solidFill>
                <a:effectLst/>
                <a:latin typeface="acumin-pro"/>
              </a:rPr>
              <a:t> </a:t>
            </a:r>
            <a:r>
              <a:rPr lang="en-US" b="0" i="0" dirty="0">
                <a:solidFill>
                  <a:srgbClr val="1A1A1A"/>
                </a:solidFill>
                <a:effectLst/>
                <a:latin typeface="acumin-pro"/>
              </a:rPr>
              <a:t> Hepcidin is a hepatic iron-regulatory hormone that reduces duodenal iron absorption and increases iron sequestration in monocytes and macrophages. Elevated serum hepcidin reduces iron availability and restricts erythropoiesis. Inflammation greatly increases synthesis of hepcidin through activation of the JAK2-STAT signaling pathway, a fundamental driver of MF. Aberrant cytokine-driven signaling via activin receptor type 1 (ACVR1), a member of the transforming growth factor-β superfamily of receptors that controls iron storage, also upregulates hepcidin production. Thus, anemia of inflammation is associated with substantially elevated circulating hepcidin levels and perturbed iron homeostasis, which is characterized by a decreased availability of iron for erythropoiesis and iron-restricted anemia.</a:t>
            </a:r>
          </a:p>
          <a:p>
            <a:pPr algn="l" fontAlgn="base"/>
            <a:r>
              <a:rPr lang="en-US" b="0" i="0" dirty="0">
                <a:solidFill>
                  <a:srgbClr val="1A1A1A"/>
                </a:solidFill>
                <a:effectLst/>
                <a:latin typeface="acumin-pro"/>
              </a:rPr>
              <a:t>Like severe anemia itself, elevated hepcidin has been associated with reduced survival in MF patients. These patients have significantly higher circulating hepcidin relative to healthy controls, which correlates with the need for RBC transfusions and shortened life expectancy.</a:t>
            </a:r>
            <a:r>
              <a:rPr lang="en-US" b="0" i="0" u="none" strike="noStrike" baseline="30000" dirty="0">
                <a:solidFill>
                  <a:srgbClr val="115284"/>
                </a:solidFill>
                <a:effectLst/>
                <a:latin typeface="acumin-pro"/>
              </a:rPr>
              <a:t>11</a:t>
            </a:r>
            <a:r>
              <a:rPr lang="en-US" b="0" i="0" baseline="30000" dirty="0">
                <a:solidFill>
                  <a:srgbClr val="1A1A1A"/>
                </a:solidFill>
                <a:effectLst/>
                <a:latin typeface="acumin-pro"/>
              </a:rPr>
              <a:t> </a:t>
            </a:r>
            <a:endParaRPr lang="en-US" b="0" i="0" dirty="0">
              <a:solidFill>
                <a:srgbClr val="1A1A1A"/>
              </a:solidFill>
              <a:effectLst/>
              <a:latin typeface="acumin-pro"/>
            </a:endParaRPr>
          </a:p>
          <a:p>
            <a:pPr algn="l" fontAlgn="base"/>
            <a:r>
              <a:rPr lang="en-US" b="0" i="0" dirty="0">
                <a:solidFill>
                  <a:srgbClr val="1A1A1A"/>
                </a:solidFill>
                <a:effectLst/>
                <a:latin typeface="acumin-pro"/>
              </a:rPr>
              <a:t>Therapies that can adequately ameliorate anemia in MF are lacking. There are no available interventions to lower elevated hepcidin levels or directly address the iron-restricted anemia of chronic inflammation, 1 of the major drivers of anemia in MF. Consequently, there is a significant unmet medical need in moderate and severely anemic MF patients, especially in those who are transfusion dependent.</a:t>
            </a:r>
          </a:p>
          <a:p>
            <a:pPr algn="l" fontAlgn="base"/>
            <a:r>
              <a:rPr lang="en-US" b="0" i="0" dirty="0">
                <a:solidFill>
                  <a:srgbClr val="1A1A1A"/>
                </a:solidFill>
                <a:effectLst/>
                <a:latin typeface="acumin-pro"/>
              </a:rPr>
              <a:t>In contrast to the myelosuppressive effects of other approved and investigational JAK inhibitors, momelotinib (MMB) therapy elicited a range of anemia benefits in phase 1/2 clinical trials of MF. The benefits included high rates of durable conversion from transfusion dependence to independence in MF patients.</a:t>
            </a:r>
            <a:r>
              <a:rPr lang="en-US" b="0" i="0" u="none" strike="noStrike" baseline="30000" dirty="0">
                <a:solidFill>
                  <a:srgbClr val="115284"/>
                </a:solidFill>
                <a:effectLst/>
                <a:latin typeface="acumin-pro"/>
              </a:rPr>
              <a:t>12</a:t>
            </a:r>
            <a:r>
              <a:rPr lang="en-US" b="0" i="0" baseline="30000" dirty="0">
                <a:solidFill>
                  <a:srgbClr val="1A1A1A"/>
                </a:solidFill>
                <a:effectLst/>
                <a:latin typeface="acumin-pro"/>
              </a:rPr>
              <a:t> </a:t>
            </a:r>
            <a:r>
              <a:rPr lang="en-US" b="0" i="0" dirty="0">
                <a:solidFill>
                  <a:srgbClr val="1A1A1A"/>
                </a:solidFill>
                <a:effectLst/>
                <a:latin typeface="acumin-pro"/>
              </a:rPr>
              <a:t> These initially unanticipated clinical data were later supported by increased rates of TI, decreased transfusion requirements, and fewer adverse events (AEs) of anemia in the MMB arms of the 2 phase 3 SIMPLIFY studies of MMB vs ruxolitinib and best-available therapy controls.</a:t>
            </a:r>
            <a:r>
              <a:rPr lang="en-US" b="0" i="0" u="none" strike="noStrike" baseline="30000" dirty="0">
                <a:solidFill>
                  <a:srgbClr val="115284"/>
                </a:solidFill>
                <a:effectLst/>
                <a:latin typeface="acumin-pro"/>
              </a:rPr>
              <a:t>13,14</a:t>
            </a:r>
            <a:r>
              <a:rPr lang="en-US" b="0" i="0" baseline="30000" dirty="0">
                <a:solidFill>
                  <a:srgbClr val="1A1A1A"/>
                </a:solidFill>
                <a:effectLst/>
                <a:latin typeface="acumin-pro"/>
              </a:rPr>
              <a:t> </a:t>
            </a:r>
            <a:r>
              <a:rPr lang="en-US" b="0" i="0" dirty="0">
                <a:solidFill>
                  <a:srgbClr val="1A1A1A"/>
                </a:solidFill>
                <a:effectLst/>
                <a:latin typeface="acumin-pro"/>
              </a:rPr>
              <a:t> These findings suggested that MMB exerted a differentiated but, at that stage, incompletely defined proerythropoietic pharmacology. Further investigation into the mechanism of anemia benefit revealed MMB to be a potent and selective inhibitor of JAK1 and JAK2, as well as of ACVR1. Preclinical studies in a hepatoma cell line and a rodent anemia of chronic disease (ACD) model demonstrated that MMB inhibited the interleukin-6 (IL-6)–JAK/STAT inflammatory pathway and uniquely inhibited the BMP6-ACVR1/SMAD1/5/8 iron-sensing pathway. Both pathways stimulate hepcidin production.</a:t>
            </a:r>
            <a:r>
              <a:rPr lang="en-US" b="0" i="0" u="none" strike="noStrike" baseline="30000" dirty="0">
                <a:solidFill>
                  <a:srgbClr val="115284"/>
                </a:solidFill>
                <a:effectLst/>
                <a:latin typeface="acumin-pro"/>
              </a:rPr>
              <a:t>15</a:t>
            </a:r>
            <a:r>
              <a:rPr lang="en-US" b="0" i="0" baseline="30000" dirty="0">
                <a:solidFill>
                  <a:srgbClr val="1A1A1A"/>
                </a:solidFill>
                <a:effectLst/>
                <a:latin typeface="acumin-pro"/>
              </a:rPr>
              <a:t> </a:t>
            </a:r>
            <a:r>
              <a:rPr lang="en-US" b="0" i="0" dirty="0">
                <a:solidFill>
                  <a:srgbClr val="1A1A1A"/>
                </a:solidFill>
                <a:effectLst/>
                <a:latin typeface="acumin-pro"/>
              </a:rPr>
              <a:t> Consequently, MMB treatment elicited decreased liver </a:t>
            </a:r>
            <a:r>
              <a:rPr lang="en-US" b="0" i="1" dirty="0">
                <a:solidFill>
                  <a:srgbClr val="1A1A1A"/>
                </a:solidFill>
                <a:effectLst/>
                <a:latin typeface="acumin-pro"/>
              </a:rPr>
              <a:t>Hamp</a:t>
            </a:r>
            <a:r>
              <a:rPr lang="en-US" b="0" i="0" dirty="0">
                <a:solidFill>
                  <a:srgbClr val="1A1A1A"/>
                </a:solidFill>
                <a:effectLst/>
                <a:latin typeface="acumin-pro"/>
              </a:rPr>
              <a:t> (which encodes hepcidin) messenger RNA expression, reduced serum hepcidin, and increased serum iron, resulting in increased hemoglobin and RBC production in ACD rats but not in normal controls. These preclinical findings suggested that MMB optimally and uniquely inhibits both pathways, thereby suppressing hepcidin production. Therefore, MMB is able to more adequately resolve the iron-restricted anemia typical of MF than is JAK-STAT inhibition alone.</a:t>
            </a:r>
          </a:p>
          <a:p>
            <a:pPr algn="l" fontAlgn="base" latinLnBrk="0"/>
            <a:r>
              <a:rPr lang="en-US" b="0" i="0" dirty="0">
                <a:solidFill>
                  <a:srgbClr val="1A1A1A"/>
                </a:solidFill>
                <a:effectLst/>
                <a:latin typeface="acumin-pro"/>
              </a:rPr>
              <a:t>11.Pardanani A . Associations and prognostic interactions between circulating levels of hepcidin, ferritin and inflammatory cytokines in primary myelofibrosis. </a:t>
            </a:r>
            <a:r>
              <a:rPr lang="en-US" b="0" i="1" dirty="0">
                <a:solidFill>
                  <a:srgbClr val="1A1A1A"/>
                </a:solidFill>
                <a:effectLst/>
                <a:latin typeface="acumin-pro"/>
              </a:rPr>
              <a:t>Am J Hematol</a:t>
            </a:r>
            <a:r>
              <a:rPr lang="en-US" b="0" i="0" dirty="0">
                <a:solidFill>
                  <a:srgbClr val="1A1A1A"/>
                </a:solidFill>
                <a:effectLst/>
                <a:latin typeface="acumin-pro"/>
              </a:rPr>
              <a:t>. 2013;88(4):312-316.</a:t>
            </a:r>
          </a:p>
          <a:p>
            <a:pPr algn="l" fontAlgn="base" latinLnBrk="0"/>
            <a:r>
              <a:rPr lang="en-US" b="0" i="0" dirty="0">
                <a:solidFill>
                  <a:srgbClr val="1A1A1A"/>
                </a:solidFill>
                <a:effectLst/>
                <a:latin typeface="acumin-pro"/>
              </a:rPr>
              <a:t>15.AsshoffM Momelotinib inhibits ACVR1/ALK2, decreases hepcidin production, and ameliorates anemia of chronic disease in rodents</a:t>
            </a:r>
          </a:p>
          <a:p>
            <a:pPr algn="l" fontAlgn="base" latinLnBrk="0"/>
            <a:r>
              <a:rPr lang="en-US" b="0" i="0" dirty="0">
                <a:solidFill>
                  <a:srgbClr val="1A1A1A"/>
                </a:solidFill>
                <a:effectLst/>
                <a:latin typeface="acumin-pro"/>
              </a:rPr>
              <a:t>. </a:t>
            </a:r>
            <a:r>
              <a:rPr lang="en-US" b="0" i="1" dirty="0">
                <a:solidFill>
                  <a:srgbClr val="1A1A1A"/>
                </a:solidFill>
                <a:effectLst/>
                <a:latin typeface="acumin-pro"/>
              </a:rPr>
              <a:t>Blood</a:t>
            </a:r>
            <a:r>
              <a:rPr lang="en-US" b="0" i="0" dirty="0">
                <a:solidFill>
                  <a:srgbClr val="1A1A1A"/>
                </a:solidFill>
                <a:effectLst/>
                <a:latin typeface="acumin-pro"/>
              </a:rPr>
              <a:t>. 2017;129(13):1823-1830</a:t>
            </a:r>
          </a:p>
          <a:p>
            <a:pPr algn="l" fontAlgn="base"/>
            <a:r>
              <a:rPr lang="en-US" b="0" i="0" dirty="0">
                <a:solidFill>
                  <a:srgbClr val="1A1A1A"/>
                </a:solidFill>
                <a:effectLst/>
                <a:latin typeface="acumin-pr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18</a:t>
            </a:fld>
            <a:endParaRPr lang="en-US" dirty="0"/>
          </a:p>
        </p:txBody>
      </p:sp>
    </p:spTree>
    <p:extLst>
      <p:ext uri="{BB962C8B-B14F-4D97-AF65-F5344CB8AC3E}">
        <p14:creationId xmlns:p14="http://schemas.microsoft.com/office/powerpoint/2010/main" val="131475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 1: randomized phase 3 study; JAKi naïve int-2/high-risk or symptomatic int-1 (sx spleno/hepato/hgb&lt;10)…spleen &gt;5cm…</a:t>
            </a:r>
            <a:r>
              <a:rPr lang="en-US" b="1" dirty="0"/>
              <a:t>PLTS &gt;50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randomized 1:1 to 24 weeks of Momelotinib (200mg daily) vs. Rux (20mg BID, modified as per label). …..RUX crossed over to open-label MOM after 24 weeks. </a:t>
            </a:r>
          </a:p>
          <a:p>
            <a:r>
              <a:rPr lang="en-US" dirty="0"/>
              <a:t>-Primary endpoint of SVR35 at WK24 (non-inferiority): 26.5% vs. 29% (NON-INFERIOR, p= 0.01)</a:t>
            </a:r>
          </a:p>
          <a:p>
            <a:r>
              <a:rPr lang="en-US" dirty="0"/>
              <a:t>-2</a:t>
            </a:r>
            <a:r>
              <a:rPr lang="en-US" baseline="30000" dirty="0"/>
              <a:t>nd</a:t>
            </a:r>
            <a:r>
              <a:rPr lang="en-US" dirty="0"/>
              <a:t>: TSS50 at WK24: 28.4 vs. 42.2%,  non-inferiority was not met (was inferior).</a:t>
            </a:r>
          </a:p>
          <a:p>
            <a:r>
              <a:rPr lang="en-US" dirty="0"/>
              <a:t>Lower rates of tcp (18.7 vs 29) and anemia (13.6 vs. 38.0), but increased peripheral neuropathy (~10 vs 5%) in momelotinib group and increased number of patients who had to d/c treatment due to AEs  (13.1 vs. 5.6%)</a:t>
            </a:r>
          </a:p>
        </p:txBody>
      </p:sp>
      <p:sp>
        <p:nvSpPr>
          <p:cNvPr id="4" name="Slide Number Placeholder 3"/>
          <p:cNvSpPr>
            <a:spLocks noGrp="1"/>
          </p:cNvSpPr>
          <p:nvPr>
            <p:ph type="sldNum" sz="quarter" idx="5"/>
          </p:nvPr>
        </p:nvSpPr>
        <p:spPr/>
        <p:txBody>
          <a:bodyPr/>
          <a:lstStyle/>
          <a:p>
            <a:fld id="{B3A96171-A15F-AF4E-B7C5-E1453CAAF64D}" type="slidenum">
              <a:rPr lang="en-US" smtClean="0"/>
              <a:t>19</a:t>
            </a:fld>
            <a:endParaRPr lang="en-US" dirty="0"/>
          </a:p>
        </p:txBody>
      </p:sp>
    </p:spTree>
    <p:extLst>
      <p:ext uri="{BB962C8B-B14F-4D97-AF65-F5344CB8AC3E}">
        <p14:creationId xmlns:p14="http://schemas.microsoft.com/office/powerpoint/2010/main" val="249602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 2: randomized phase 3 (2:1 MOM 200mg qday vs. BAT, including RUX[given in 89%]), open label study of MF patients with prior Rux treatment of at least 28 days who either 1) required RBC tx’s on rux or 2) required dose reductions to &lt;20mg BD and had anemia or  Gr3 thrombocytopenia or bleeding with rux. int-2 or high or symptomatic int-1 …… w/ spleen &gt;5cm….</a:t>
            </a:r>
            <a:r>
              <a:rPr lang="en-US" b="1" dirty="0"/>
              <a:t>NO LOWER PLT THRESHOLD</a:t>
            </a:r>
            <a:r>
              <a:rPr lang="en-US" dirty="0"/>
              <a:t>….</a:t>
            </a:r>
            <a:r>
              <a:rPr lang="en-US" b="1" dirty="0"/>
              <a:t>NO WASHOUT</a:t>
            </a:r>
          </a:p>
          <a:p>
            <a:r>
              <a:rPr lang="en-US" dirty="0"/>
              <a:t>Primary: SVR35 wk 23:  7% vs. 6% no difference/not superior; </a:t>
            </a:r>
          </a:p>
          <a:p>
            <a:r>
              <a:rPr lang="en-US" dirty="0"/>
              <a:t>2ndary: TSS50 wk 24:  26% vs. 6%</a:t>
            </a:r>
          </a:p>
          <a:p>
            <a:r>
              <a:rPr lang="en-US" dirty="0"/>
              <a:t>TI at wk 24: 43 vs. 21%</a:t>
            </a:r>
          </a:p>
          <a:p>
            <a:r>
              <a:rPr lang="en-US" dirty="0"/>
              <a:t>Increased d/c due to AE (21%, not well reported in BAT) and peripheral neuropathy</a:t>
            </a:r>
          </a:p>
        </p:txBody>
      </p:sp>
      <p:sp>
        <p:nvSpPr>
          <p:cNvPr id="4" name="Slide Number Placeholder 3"/>
          <p:cNvSpPr>
            <a:spLocks noGrp="1"/>
          </p:cNvSpPr>
          <p:nvPr>
            <p:ph type="sldNum" sz="quarter" idx="5"/>
          </p:nvPr>
        </p:nvSpPr>
        <p:spPr/>
        <p:txBody>
          <a:bodyPr/>
          <a:lstStyle/>
          <a:p>
            <a:fld id="{B3A96171-A15F-AF4E-B7C5-E1453CAAF64D}" type="slidenum">
              <a:rPr lang="en-US" smtClean="0"/>
              <a:t>20</a:t>
            </a:fld>
            <a:endParaRPr lang="en-US" dirty="0"/>
          </a:p>
        </p:txBody>
      </p:sp>
    </p:spTree>
    <p:extLst>
      <p:ext uri="{BB962C8B-B14F-4D97-AF65-F5344CB8AC3E}">
        <p14:creationId xmlns:p14="http://schemas.microsoft.com/office/powerpoint/2010/main" val="3944135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3.jp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4/25/2024</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24693647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023478933"/>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4908865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40704324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28847004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1656219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0366955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pic>
        <p:nvPicPr>
          <p:cNvPr id="4" name="Picture 3" descr="A close up of a logo&#10;&#10;Description automatically generated">
            <a:extLst>
              <a:ext uri="{FF2B5EF4-FFF2-40B4-BE49-F238E27FC236}">
                <a16:creationId xmlns:a16="http://schemas.microsoft.com/office/drawing/2014/main" id="{535178C5-66A9-C31E-E229-F55AA09B0ADC}"/>
              </a:ext>
            </a:extLst>
          </p:cNvPr>
          <p:cNvPicPr>
            <a:picLocks noChangeAspect="1"/>
          </p:cNvPicPr>
          <p:nvPr userDrawn="1"/>
        </p:nvPicPr>
        <p:blipFill>
          <a:blip r:embed="rId3"/>
          <a:stretch>
            <a:fillRect/>
          </a:stretch>
        </p:blipFill>
        <p:spPr>
          <a:xfrm>
            <a:off x="6934200" y="4407266"/>
            <a:ext cx="1836420" cy="442833"/>
          </a:xfrm>
          <a:prstGeom prst="rect">
            <a:avLst/>
          </a:prstGeom>
        </p:spPr>
      </p:pic>
    </p:spTree>
    <p:extLst>
      <p:ext uri="{BB962C8B-B14F-4D97-AF65-F5344CB8AC3E}">
        <p14:creationId xmlns:p14="http://schemas.microsoft.com/office/powerpoint/2010/main" val="19901828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41071915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573539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4/25/2024</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33361203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813798791"/>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6417488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30632681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13495862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4449405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7835981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33708143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16239894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
        <p:nvSpPr>
          <p:cNvPr id="4" name="Rectangle 3">
            <a:extLst>
              <a:ext uri="{FF2B5EF4-FFF2-40B4-BE49-F238E27FC236}">
                <a16:creationId xmlns:a16="http://schemas.microsoft.com/office/drawing/2014/main" id="{F3E03340-8900-0829-5EFA-D58EA75D5A5C}"/>
              </a:ext>
            </a:extLst>
          </p:cNvPr>
          <p:cNvSpPr/>
          <p:nvPr userDrawn="1"/>
        </p:nvSpPr>
        <p:spPr>
          <a:xfrm>
            <a:off x="7924800" y="350520"/>
            <a:ext cx="666750" cy="320040"/>
          </a:xfrm>
          <a:prstGeom prst="rect">
            <a:avLst/>
          </a:prstGeom>
          <a:solidFill>
            <a:srgbClr val="FFC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F9E7D96-D94D-0832-DDF8-4F73E6A3AD57}"/>
              </a:ext>
            </a:extLst>
          </p:cNvPr>
          <p:cNvPicPr>
            <a:picLocks noChangeAspect="1"/>
          </p:cNvPicPr>
          <p:nvPr userDrawn="1"/>
        </p:nvPicPr>
        <p:blipFill>
          <a:blip r:embed="rId3"/>
          <a:stretch>
            <a:fillRect/>
          </a:stretch>
        </p:blipFill>
        <p:spPr>
          <a:xfrm>
            <a:off x="7279201" y="4277181"/>
            <a:ext cx="1737511" cy="762066"/>
          </a:xfrm>
          <a:prstGeom prst="rect">
            <a:avLst/>
          </a:prstGeom>
        </p:spPr>
      </p:pic>
    </p:spTree>
    <p:extLst>
      <p:ext uri="{BB962C8B-B14F-4D97-AF65-F5344CB8AC3E}">
        <p14:creationId xmlns:p14="http://schemas.microsoft.com/office/powerpoint/2010/main" val="3710431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4/25/2024</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8028337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196438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0582618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547804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498460"/>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5926687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342583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738746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4/25/2024</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4/25/2024</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4/25/2024</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4/25/2024</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4/25/2024</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4/25/2024</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4/25/2024</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4/25/2024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4/25/2024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4/25/2024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87263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6956" y="193060"/>
            <a:ext cx="8803433" cy="80203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8698921" y="4888577"/>
            <a:ext cx="340304" cy="219291"/>
          </a:xfrm>
          <a:prstGeom prst="rect">
            <a:avLst/>
          </a:prstGeom>
        </p:spPr>
        <p:txBody>
          <a:bodyPr wrap="square">
            <a:spAutoFit/>
          </a:bodyPr>
          <a:lstStyle/>
          <a:p>
            <a:pPr algn="r"/>
            <a:fld id="{093AB3F0-1744-4414-B587-486893A2EC07}" type="slidenum">
              <a:rPr lang="en-US" sz="825" smtClean="0">
                <a:latin typeface="Arial" panose="020B0604020202020204" pitchFamily="34" charset="0"/>
                <a:cs typeface="Arial" panose="020B0604020202020204" pitchFamily="34" charset="0"/>
              </a:rPr>
              <a:pPr algn="r"/>
              <a:t>‹#›</a:t>
            </a:fld>
            <a:endParaRPr lang="en-US" sz="825" dirty="0">
              <a:latin typeface="Arial" panose="020B0604020202020204" pitchFamily="34" charset="0"/>
              <a:cs typeface="Arial" panose="020B0604020202020204" pitchFamily="34" charset="0"/>
            </a:endParaRPr>
          </a:p>
        </p:txBody>
      </p:sp>
      <p:sp>
        <p:nvSpPr>
          <p:cNvPr id="9" name="Rectangle 8"/>
          <p:cNvSpPr/>
          <p:nvPr userDrawn="1"/>
        </p:nvSpPr>
        <p:spPr>
          <a:xfrm>
            <a:off x="6529818" y="4888577"/>
            <a:ext cx="2220480" cy="219291"/>
          </a:xfrm>
          <a:prstGeom prst="rect">
            <a:avLst/>
          </a:prstGeom>
        </p:spPr>
        <p:txBody>
          <a:bodyPr wrap="none">
            <a:spAutoFit/>
          </a:bodyPr>
          <a:lstStyle/>
          <a:p>
            <a:r>
              <a:rPr lang="en-US" sz="825" dirty="0">
                <a:latin typeface="Arial" panose="020B0604020202020204" pitchFamily="34" charset="0"/>
                <a:cs typeface="Arial" panose="020B0604020202020204" pitchFamily="34" charset="0"/>
              </a:rPr>
              <a:t>Winship Cancer Institute | Emory University</a:t>
            </a:r>
          </a:p>
        </p:txBody>
      </p:sp>
    </p:spTree>
    <p:extLst>
      <p:ext uri="{BB962C8B-B14F-4D97-AF65-F5344CB8AC3E}">
        <p14:creationId xmlns:p14="http://schemas.microsoft.com/office/powerpoint/2010/main" val="4048243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572948" y="455718"/>
            <a:ext cx="8012575" cy="1560144"/>
          </a:xfrm>
        </p:spPr>
        <p:txBody>
          <a:bodyPr anchor="ctr">
            <a:normAutofit/>
          </a:bodyPr>
          <a:lstStyle>
            <a:lvl1pPr algn="ctr">
              <a:defRPr sz="27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572948" y="2345826"/>
            <a:ext cx="8012575" cy="1242972"/>
          </a:xfrm>
        </p:spPr>
        <p:txBody>
          <a:bodyPr>
            <a:normAutofit/>
          </a:bodyPr>
          <a:lstStyle>
            <a:lvl1pPr marL="0" indent="0" algn="ctr">
              <a:buNone/>
              <a:defRPr sz="135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572947" y="3918763"/>
            <a:ext cx="8012576" cy="886645"/>
          </a:xfrm>
        </p:spPr>
        <p:txBody>
          <a:bodyPr>
            <a:normAutofit/>
          </a:bodyPr>
          <a:lstStyle>
            <a:lvl1pPr marL="0" indent="0" algn="ctr">
              <a:buFontTx/>
              <a:buNone/>
              <a:defRPr sz="900"/>
            </a:lvl1pPr>
            <a:lvl2pPr marL="342892" indent="0" algn="ctr">
              <a:buFontTx/>
              <a:buNone/>
              <a:defRPr/>
            </a:lvl2pPr>
            <a:lvl3pPr marL="685783" indent="0" algn="ctr">
              <a:buFontTx/>
              <a:buNone/>
              <a:defRPr/>
            </a:lvl3pPr>
            <a:lvl4pPr marL="1028675" indent="0" algn="ctr">
              <a:buFontTx/>
              <a:buNone/>
              <a:defRPr/>
            </a:lvl4pPr>
            <a:lvl5pPr marL="1371566" indent="0" algn="ctr">
              <a:buFontTx/>
              <a:buNone/>
              <a:defRPr/>
            </a:lvl5pPr>
          </a:lstStyle>
          <a:p>
            <a:pPr lvl="0"/>
            <a:endParaRPr lang="en-US"/>
          </a:p>
        </p:txBody>
      </p:sp>
    </p:spTree>
    <p:extLst>
      <p:ext uri="{BB962C8B-B14F-4D97-AF65-F5344CB8AC3E}">
        <p14:creationId xmlns:p14="http://schemas.microsoft.com/office/powerpoint/2010/main" val="24431883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539752" y="99479"/>
            <a:ext cx="8064500" cy="622082"/>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endParaRPr lang="en-US" dirty="0"/>
          </a:p>
        </p:txBody>
      </p:sp>
      <p:sp>
        <p:nvSpPr>
          <p:cNvPr id="7" name="Text Placeholder 3"/>
          <p:cNvSpPr>
            <a:spLocks noGrp="1"/>
          </p:cNvSpPr>
          <p:nvPr>
            <p:ph type="body" sz="quarter" idx="14" hasCustomPrompt="1"/>
          </p:nvPr>
        </p:nvSpPr>
        <p:spPr>
          <a:xfrm>
            <a:off x="1" y="4912250"/>
            <a:ext cx="9143999" cy="236013"/>
          </a:xfrm>
          <a:noFill/>
        </p:spPr>
        <p:txBody>
          <a:bodyPr wrap="square" lIns="180000" tIns="36000" rIns="180000" bIns="72000" anchor="b" anchorCtr="0">
            <a:spAutoFit/>
          </a:bodyPr>
          <a:lstStyle>
            <a:lvl1pPr>
              <a:lnSpc>
                <a:spcPct val="100000"/>
              </a:lnSpc>
              <a:spcAft>
                <a:spcPts val="0"/>
              </a:spcAft>
              <a:defRPr sz="825" b="0" i="0"/>
            </a:lvl1pPr>
          </a:lstStyle>
          <a:p>
            <a:pPr lvl="0"/>
            <a:r>
              <a:rPr lang="en-US"/>
              <a:t>Reference</a:t>
            </a:r>
          </a:p>
        </p:txBody>
      </p:sp>
    </p:spTree>
    <p:extLst>
      <p:ext uri="{BB962C8B-B14F-4D97-AF65-F5344CB8AC3E}">
        <p14:creationId xmlns:p14="http://schemas.microsoft.com/office/powerpoint/2010/main" val="2342692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1" y="4912250"/>
            <a:ext cx="9143999" cy="236013"/>
          </a:xfrm>
          <a:noFill/>
        </p:spPr>
        <p:txBody>
          <a:bodyPr wrap="square" lIns="180000" tIns="36000" rIns="180000" bIns="72000" anchor="b" anchorCtr="0">
            <a:spAutoFit/>
          </a:bodyPr>
          <a:lstStyle>
            <a:lvl1pPr>
              <a:lnSpc>
                <a:spcPct val="100000"/>
              </a:lnSpc>
              <a:spcAft>
                <a:spcPts val="0"/>
              </a:spcAft>
              <a:defRPr sz="825" b="0" i="0"/>
            </a:lvl1pPr>
          </a:lstStyle>
          <a:p>
            <a:pPr lvl="0"/>
            <a:r>
              <a:rPr lang="en-US"/>
              <a:t>Reference</a:t>
            </a:r>
          </a:p>
        </p:txBody>
      </p:sp>
      <p:sp>
        <p:nvSpPr>
          <p:cNvPr id="4" name="Text Placeholder 3"/>
          <p:cNvSpPr>
            <a:spLocks noGrp="1"/>
          </p:cNvSpPr>
          <p:nvPr>
            <p:ph type="body" sz="quarter" idx="11" hasCustomPrompt="1"/>
          </p:nvPr>
        </p:nvSpPr>
        <p:spPr>
          <a:xfrm>
            <a:off x="1" y="812182"/>
            <a:ext cx="9143999" cy="376239"/>
          </a:xfrm>
          <a:prstGeom prst="rect">
            <a:avLst/>
          </a:prstGeom>
          <a:noFill/>
        </p:spPr>
        <p:txBody>
          <a:bodyPr wrap="square" lIns="360000" tIns="72000" rIns="360000" bIns="72000">
            <a:spAutoFit/>
          </a:bodyPr>
          <a:lstStyle>
            <a:lvl1pPr algn="ctr">
              <a:lnSpc>
                <a:spcPct val="100000"/>
              </a:lnSpc>
              <a:defRPr sz="1500" b="1"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6" name="Title 1"/>
          <p:cNvSpPr>
            <a:spLocks noGrp="1"/>
          </p:cNvSpPr>
          <p:nvPr>
            <p:ph type="title"/>
          </p:nvPr>
        </p:nvSpPr>
        <p:spPr>
          <a:xfrm>
            <a:off x="539752" y="99479"/>
            <a:ext cx="8064500" cy="622082"/>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2509442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BD67C2B-1C02-42D5-8BEC-6ABCF3A3FDF9}"/>
              </a:ext>
            </a:extLst>
          </p:cNvPr>
          <p:cNvSpPr>
            <a:spLocks noGrp="1"/>
          </p:cNvSpPr>
          <p:nvPr>
            <p:ph type="sldNum" sz="quarter" idx="12"/>
          </p:nvPr>
        </p:nvSpPr>
        <p:spPr/>
        <p:txBody>
          <a:bodyPr/>
          <a:lstStyle/>
          <a:p>
            <a:fld id="{00A27C0B-D7C8-44E6-8549-0A75C3A397BD}" type="slidenum">
              <a:rPr lang="en-US" smtClean="0"/>
              <a:t>‹#›</a:t>
            </a:fld>
            <a:endParaRPr lang="en-US" dirty="0"/>
          </a:p>
        </p:txBody>
      </p:sp>
      <p:sp>
        <p:nvSpPr>
          <p:cNvPr id="9" name="Text Placeholder 8">
            <a:extLst>
              <a:ext uri="{FF2B5EF4-FFF2-40B4-BE49-F238E27FC236}">
                <a16:creationId xmlns:a16="http://schemas.microsoft.com/office/drawing/2014/main" id="{1C43396F-5795-4DC5-8838-B9E977CF7CEA}"/>
              </a:ext>
            </a:extLst>
          </p:cNvPr>
          <p:cNvSpPr>
            <a:spLocks noGrp="1"/>
          </p:cNvSpPr>
          <p:nvPr>
            <p:ph type="body" sz="quarter" idx="13" hasCustomPrompt="1"/>
          </p:nvPr>
        </p:nvSpPr>
        <p:spPr>
          <a:xfrm>
            <a:off x="208021" y="141808"/>
            <a:ext cx="8739728" cy="507962"/>
          </a:xfrm>
          <a:prstGeom prst="rect">
            <a:avLst/>
          </a:prstGeom>
        </p:spPr>
        <p:txBody>
          <a:bodyPr>
            <a:normAutofit/>
          </a:bodyPr>
          <a:lstStyle>
            <a:lvl1pPr marL="0" indent="0" algn="ctr">
              <a:buNone/>
              <a:defRPr sz="2700" b="1">
                <a:solidFill>
                  <a:schemeClr val="bg1"/>
                </a:solidFill>
              </a:defRPr>
            </a:lvl1pPr>
          </a:lstStyle>
          <a:p>
            <a:pPr lvl="0"/>
            <a:r>
              <a:rPr lang="en-US" dirty="0"/>
              <a:t>Click to add Title</a:t>
            </a:r>
          </a:p>
        </p:txBody>
      </p:sp>
      <p:sp>
        <p:nvSpPr>
          <p:cNvPr id="3" name="Text Placeholder 2">
            <a:extLst>
              <a:ext uri="{FF2B5EF4-FFF2-40B4-BE49-F238E27FC236}">
                <a16:creationId xmlns:a16="http://schemas.microsoft.com/office/drawing/2014/main" id="{1C102124-385D-4461-A1AD-5D3E937AB3C0}"/>
              </a:ext>
            </a:extLst>
          </p:cNvPr>
          <p:cNvSpPr>
            <a:spLocks noGrp="1"/>
          </p:cNvSpPr>
          <p:nvPr>
            <p:ph type="body" sz="quarter" idx="15"/>
          </p:nvPr>
        </p:nvSpPr>
        <p:spPr>
          <a:xfrm>
            <a:off x="457966" y="932128"/>
            <a:ext cx="8239836" cy="3473352"/>
          </a:xfrm>
          <a:prstGeom prst="rect">
            <a:avLst/>
          </a:prstGeom>
        </p:spPr>
        <p:txBody>
          <a:bodyPr/>
          <a:lstStyle>
            <a:lvl1pPr marL="215508" indent="-215508">
              <a:buClr>
                <a:schemeClr val="accent1"/>
              </a:buClr>
              <a:buSzPct val="100000"/>
              <a:buFont typeface="Wingdings" panose="05000000000000000000" pitchFamily="2" charset="2"/>
              <a:buChar char="§"/>
              <a:defRPr/>
            </a:lvl1pPr>
            <a:lvl2pPr marL="470305" indent="-171453">
              <a:defRPr/>
            </a:lvl2pPr>
            <a:lvl3pPr marL="685811" indent="-215508">
              <a:defRPr>
                <a:solidFill>
                  <a:schemeClr val="accent1"/>
                </a:solidFill>
              </a:defRPr>
            </a:lvl3pPr>
            <a:lvl4pPr marL="901319" indent="-215508">
              <a:buSzPct val="70000"/>
              <a:buFont typeface="Courier New" panose="02070309020205020404" pitchFamily="49" charset="0"/>
              <a:buChar char="o"/>
              <a:defRPr>
                <a:solidFill>
                  <a:schemeClr val="accent1"/>
                </a:solidFill>
              </a:defRPr>
            </a:lvl4pPr>
            <a:lvl5pPr marL="1115634" indent="-214316">
              <a:buClr>
                <a:schemeClr val="accent1"/>
              </a:buClr>
              <a:buSzPct val="70000"/>
              <a:buFont typeface="Wingdings" panose="05000000000000000000" pitchFamily="2" charset="2"/>
              <a:buChar char="q"/>
              <a:defRPr sz="12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8668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4/25/2024</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14002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4/25/2024</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822137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4/25/2024</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048929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4/25/2024</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473477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4/25/2024</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42102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4/25/2024</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793801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4/25/2024</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213887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4/25/2024</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3755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4/25/2024</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553279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4/25/2024</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66294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4/25/2024</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72220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387304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767705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2527680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846476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7052"/>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095199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2432589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819809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42597326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72427441"/>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682785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pic>
        <p:nvPicPr>
          <p:cNvPr id="5" name="Picture 4" descr="A close-up of a logo&#10;&#10;Description automatically generated">
            <a:extLst>
              <a:ext uri="{FF2B5EF4-FFF2-40B4-BE49-F238E27FC236}">
                <a16:creationId xmlns:a16="http://schemas.microsoft.com/office/drawing/2014/main" id="{AE94042B-A304-F0FE-5414-32D1EDAE8064}"/>
              </a:ext>
            </a:extLst>
          </p:cNvPr>
          <p:cNvPicPr>
            <a:picLocks noChangeAspect="1"/>
          </p:cNvPicPr>
          <p:nvPr userDrawn="1"/>
        </p:nvPicPr>
        <p:blipFill>
          <a:blip r:embed="rId3"/>
          <a:stretch>
            <a:fillRect/>
          </a:stretch>
        </p:blipFill>
        <p:spPr>
          <a:xfrm>
            <a:off x="6141720" y="4290060"/>
            <a:ext cx="2926641" cy="598912"/>
          </a:xfrm>
          <a:prstGeom prst="rect">
            <a:avLst/>
          </a:prstGeom>
        </p:spPr>
      </p:pic>
    </p:spTree>
    <p:extLst>
      <p:ext uri="{BB962C8B-B14F-4D97-AF65-F5344CB8AC3E}">
        <p14:creationId xmlns:p14="http://schemas.microsoft.com/office/powerpoint/2010/main" val="19630821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18687730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9364475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8976371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293876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8667725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16283564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21237195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pic>
        <p:nvPicPr>
          <p:cNvPr id="8" name="Picture 7">
            <a:extLst>
              <a:ext uri="{FF2B5EF4-FFF2-40B4-BE49-F238E27FC236}">
                <a16:creationId xmlns:a16="http://schemas.microsoft.com/office/drawing/2014/main" id="{FFE5E9E4-40A7-9328-8756-BAF2F49F1352}"/>
              </a:ext>
            </a:extLst>
          </p:cNvPr>
          <p:cNvPicPr>
            <a:picLocks noChangeAspect="1"/>
          </p:cNvPicPr>
          <p:nvPr userDrawn="1"/>
        </p:nvPicPr>
        <p:blipFill>
          <a:blip r:embed="rId3"/>
          <a:stretch>
            <a:fillRect/>
          </a:stretch>
        </p:blipFill>
        <p:spPr>
          <a:xfrm>
            <a:off x="5501624" y="4082590"/>
            <a:ext cx="3741436" cy="1173784"/>
          </a:xfrm>
          <a:prstGeom prst="rect">
            <a:avLst/>
          </a:prstGeom>
        </p:spPr>
      </p:pic>
    </p:spTree>
    <p:extLst>
      <p:ext uri="{BB962C8B-B14F-4D97-AF65-F5344CB8AC3E}">
        <p14:creationId xmlns:p14="http://schemas.microsoft.com/office/powerpoint/2010/main" val="2874551253"/>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36594404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4433924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3355305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9442390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7682466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255275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4/25/2024</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20485709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39294678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4877623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3865898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024405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7901125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535817"/>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0287496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42156340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837905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image" Target="../media/image16.png"/><Relationship Id="rId5" Type="http://schemas.openxmlformats.org/officeDocument/2006/relationships/slideLayout" Target="../slideLayouts/slideLayout96.xml"/><Relationship Id="rId10" Type="http://schemas.openxmlformats.org/officeDocument/2006/relationships/image" Target="../media/image1.jpg"/><Relationship Id="rId4" Type="http://schemas.openxmlformats.org/officeDocument/2006/relationships/slideLayout" Target="../slideLayouts/slideLayout95.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theme" Target="../theme/theme11.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theme" Target="../theme/theme12.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image" Target="../media/image19.jpg"/><Relationship Id="rId5" Type="http://schemas.openxmlformats.org/officeDocument/2006/relationships/slideLayout" Target="../slideLayouts/slideLayout124.xml"/><Relationship Id="rId10" Type="http://schemas.openxmlformats.org/officeDocument/2006/relationships/image" Target="../media/image1.jpg"/><Relationship Id="rId4" Type="http://schemas.openxmlformats.org/officeDocument/2006/relationships/slideLayout" Target="../slideLayouts/slideLayout123.xml"/><Relationship Id="rId9"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1.jp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jpg"/><Relationship Id="rId4" Type="http://schemas.openxmlformats.org/officeDocument/2006/relationships/slideLayout" Target="../slideLayouts/slideLayout5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5.png"/><Relationship Id="rId5" Type="http://schemas.openxmlformats.org/officeDocument/2006/relationships/slideLayout" Target="../slideLayouts/slideLayout68.xml"/><Relationship Id="rId10" Type="http://schemas.openxmlformats.org/officeDocument/2006/relationships/image" Target="../media/image1.jpg"/><Relationship Id="rId4" Type="http://schemas.openxmlformats.org/officeDocument/2006/relationships/slideLayout" Target="../slideLayouts/slideLayout67.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8.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9.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DC3CBACE-134A-763B-B21D-A44705880125}"/>
              </a:ext>
            </a:extLst>
          </p:cNvPr>
          <p:cNvPicPr>
            <a:picLocks noChangeAspect="1"/>
          </p:cNvPicPr>
          <p:nvPr userDrawn="1"/>
        </p:nvPicPr>
        <p:blipFill>
          <a:blip r:embed="rId11"/>
          <a:stretch>
            <a:fillRect/>
          </a:stretch>
        </p:blipFill>
        <p:spPr>
          <a:xfrm>
            <a:off x="6075194" y="4461235"/>
            <a:ext cx="3068806" cy="628005"/>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4" name="Picture 3" descr="A logo for a cancer clinic&#10;&#10;Description automatically generated">
            <a:extLst>
              <a:ext uri="{FF2B5EF4-FFF2-40B4-BE49-F238E27FC236}">
                <a16:creationId xmlns:a16="http://schemas.microsoft.com/office/drawing/2014/main" id="{CB02C48E-ECBF-A008-5D1D-8E3487044030}"/>
              </a:ext>
            </a:extLst>
          </p:cNvPr>
          <p:cNvPicPr>
            <a:picLocks noChangeAspect="1"/>
          </p:cNvPicPr>
          <p:nvPr userDrawn="1"/>
        </p:nvPicPr>
        <p:blipFill>
          <a:blip r:embed="rId11"/>
          <a:stretch>
            <a:fillRect/>
          </a:stretch>
        </p:blipFill>
        <p:spPr>
          <a:xfrm>
            <a:off x="7500395" y="4527161"/>
            <a:ext cx="1250066" cy="621102"/>
          </a:xfrm>
          <a:prstGeom prst="rect">
            <a:avLst/>
          </a:prstGeom>
        </p:spPr>
      </p:pic>
    </p:spTree>
    <p:extLst>
      <p:ext uri="{BB962C8B-B14F-4D97-AF65-F5344CB8AC3E}">
        <p14:creationId xmlns:p14="http://schemas.microsoft.com/office/powerpoint/2010/main" val="275485423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17262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81906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3" name="Picture 2" descr="A close-up of a logo&#10;&#10;Description automatically generated">
            <a:extLst>
              <a:ext uri="{FF2B5EF4-FFF2-40B4-BE49-F238E27FC236}">
                <a16:creationId xmlns:a16="http://schemas.microsoft.com/office/drawing/2014/main" id="{7F7AD78E-C438-8DBB-B071-2F2E0A2E597F}"/>
              </a:ext>
            </a:extLst>
          </p:cNvPr>
          <p:cNvPicPr>
            <a:picLocks noChangeAspect="1"/>
          </p:cNvPicPr>
          <p:nvPr userDrawn="1"/>
        </p:nvPicPr>
        <p:blipFill rotWithShape="1">
          <a:blip r:embed="rId11"/>
          <a:srcRect l="14877" t="19927" r="10762" b="19477"/>
          <a:stretch/>
        </p:blipFill>
        <p:spPr>
          <a:xfrm>
            <a:off x="7279074" y="4446287"/>
            <a:ext cx="1737360" cy="762672"/>
          </a:xfrm>
          <a:prstGeom prst="rect">
            <a:avLst/>
          </a:prstGeom>
        </p:spPr>
      </p:pic>
    </p:spTree>
    <p:extLst>
      <p:ext uri="{BB962C8B-B14F-4D97-AF65-F5344CB8AC3E}">
        <p14:creationId xmlns:p14="http://schemas.microsoft.com/office/powerpoint/2010/main" val="405969924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4/25/2024</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4/25/2024</a:t>
            </a:fld>
            <a:endParaRPr lang="en-US" dirty="0"/>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6"/>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840" r:id="rId9"/>
    <p:sldLayoutId id="2147483841" r:id="rId10"/>
    <p:sldLayoutId id="2147483842" r:id="rId11"/>
    <p:sldLayoutId id="2147483843" r:id="rId12"/>
    <p:sldLayoutId id="2147483844" r:id="rId13"/>
    <p:sldLayoutId id="2147483845" r:id="rId14"/>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4DF9BD04-AC8F-C749-915B-B556DB5A4514}" type="datetimeFigureOut">
              <a:rPr lang="en-US" smtClean="0"/>
              <a:t>4/25/2024</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11146425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658"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Blue text on a black background&#10;&#10;Description automatically generated">
            <a:extLst>
              <a:ext uri="{FF2B5EF4-FFF2-40B4-BE49-F238E27FC236}">
                <a16:creationId xmlns:a16="http://schemas.microsoft.com/office/drawing/2014/main" id="{9F3E36A3-74DF-DAA7-89E4-1F407521D555}"/>
              </a:ext>
            </a:extLst>
          </p:cNvPr>
          <p:cNvPicPr>
            <a:picLocks noChangeAspect="1"/>
          </p:cNvPicPr>
          <p:nvPr userDrawn="1"/>
        </p:nvPicPr>
        <p:blipFill>
          <a:blip r:embed="rId11"/>
          <a:stretch>
            <a:fillRect/>
          </a:stretch>
        </p:blipFill>
        <p:spPr>
          <a:xfrm>
            <a:off x="6781800" y="4690798"/>
            <a:ext cx="2012950" cy="228600"/>
          </a:xfrm>
          <a:prstGeom prst="rect">
            <a:avLst/>
          </a:prstGeom>
        </p:spPr>
      </p:pic>
    </p:spTree>
    <p:extLst>
      <p:ext uri="{BB962C8B-B14F-4D97-AF65-F5344CB8AC3E}">
        <p14:creationId xmlns:p14="http://schemas.microsoft.com/office/powerpoint/2010/main" val="199280975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46574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5413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33.xml"/><Relationship Id="rId4" Type="http://schemas.openxmlformats.org/officeDocument/2006/relationships/image" Target="../media/image103.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33.xml"/><Relationship Id="rId4" Type="http://schemas.openxmlformats.org/officeDocument/2006/relationships/image" Target="../media/image10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40.xml"/><Relationship Id="rId4" Type="http://schemas.openxmlformats.org/officeDocument/2006/relationships/image" Target="../media/image10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1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5.xml"/></Relationships>
</file>

<file path=ppt/slides/_rels/slide1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30.png"/><Relationship Id="rId5" Type="http://schemas.openxmlformats.org/officeDocument/2006/relationships/image" Target="cid:260E51CB-4B41-4437-94C2-679FBBD5E7AC@device.eushc.org" TargetMode="Externa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inshipcancer.emory.edu/patient-care/cancer-types/myelodysplastic-syndromes.html" TargetMode="Externa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41.xml"/><Relationship Id="rId5" Type="http://schemas.microsoft.com/office/2007/relationships/hdphoto" Target="../media/hdphoto1.wdp"/><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32.xml"/><Relationship Id="rId5" Type="http://schemas.openxmlformats.org/officeDocument/2006/relationships/image" Target="../media/image85.png"/><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32.xml"/><Relationship Id="rId5" Type="http://schemas.openxmlformats.org/officeDocument/2006/relationships/image" Target="../media/image87.png"/><Relationship Id="rId4" Type="http://schemas.openxmlformats.org/officeDocument/2006/relationships/image" Target="../media/image86.png"/></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2.xml"/><Relationship Id="rId5" Type="http://schemas.openxmlformats.org/officeDocument/2006/relationships/image" Target="../media/image91.png"/><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2" Type="http://schemas.openxmlformats.org/officeDocument/2006/relationships/hyperlink" Target="https://doi.org/10.1182/blood.2022015789"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April 23</a:t>
            </a:r>
            <a:r>
              <a:rPr kumimoji="0" lang="en-US" sz="1600" b="0" i="0" u="none" strike="noStrike" kern="1200" cap="none" spc="0" normalizeH="0" baseline="30000" noProof="0" dirty="0">
                <a:ln>
                  <a:noFill/>
                </a:ln>
                <a:solidFill>
                  <a:prstClr val="white"/>
                </a:solidFill>
                <a:effectLst/>
                <a:uLnTx/>
                <a:uFillTx/>
                <a:latin typeface="Corporate S Demi" panose="02020500000000000000" pitchFamily="18" charset="0"/>
                <a:ea typeface="ＭＳ Ｐゴシック" charset="0"/>
              </a:rPr>
              <a:t>rd</a:t>
            </a: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3465688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Anthony Hunter, MD</a:t>
            </a:r>
          </a:p>
          <a:p>
            <a:r>
              <a:rPr lang="en-US" dirty="0">
                <a:solidFill>
                  <a:srgbClr val="002E51"/>
                </a:solidFill>
              </a:rPr>
              <a:t>Assistant Professor</a:t>
            </a:r>
          </a:p>
          <a:p>
            <a:r>
              <a:rPr lang="en-US" dirty="0">
                <a:solidFill>
                  <a:srgbClr val="002E51"/>
                </a:solidFill>
              </a:rPr>
              <a:t>Winship Cancer Institute of Emory University</a:t>
            </a:r>
          </a:p>
          <a:p>
            <a:r>
              <a:rPr lang="en-US" dirty="0">
                <a:solidFill>
                  <a:srgbClr val="002E51"/>
                </a:solidFill>
              </a:rPr>
              <a:t>Atlanta, GA</a:t>
            </a:r>
          </a:p>
        </p:txBody>
      </p:sp>
      <p:sp>
        <p:nvSpPr>
          <p:cNvPr id="4" name="Title 3"/>
          <p:cNvSpPr>
            <a:spLocks noGrp="1"/>
          </p:cNvSpPr>
          <p:nvPr>
            <p:ph type="title"/>
          </p:nvPr>
        </p:nvSpPr>
        <p:spPr>
          <a:xfrm>
            <a:off x="0" y="127464"/>
            <a:ext cx="9144000" cy="1248329"/>
          </a:xfrm>
        </p:spPr>
        <p:txBody>
          <a:bodyPr/>
          <a:lstStyle/>
          <a:p>
            <a:r>
              <a:rPr lang="en-US" b="1" dirty="0">
                <a:solidFill>
                  <a:srgbClr val="002E51"/>
                </a:solidFill>
              </a:rPr>
              <a:t>Management of Myelofibrosis (MF): Where we are in 2024 </a:t>
            </a:r>
          </a:p>
        </p:txBody>
      </p:sp>
      <p:pic>
        <p:nvPicPr>
          <p:cNvPr id="7" name="Picture 6" descr="A close-up of a logo&#10;&#10;Description automatically generated">
            <a:extLst>
              <a:ext uri="{FF2B5EF4-FFF2-40B4-BE49-F238E27FC236}">
                <a16:creationId xmlns:a16="http://schemas.microsoft.com/office/drawing/2014/main" id="{68B5796D-7D0A-2032-9625-BDDC879C4BFF}"/>
              </a:ext>
            </a:extLst>
          </p:cNvPr>
          <p:cNvPicPr>
            <a:picLocks noChangeAspect="1"/>
          </p:cNvPicPr>
          <p:nvPr/>
        </p:nvPicPr>
        <p:blipFill>
          <a:blip r:embed="rId3"/>
          <a:stretch>
            <a:fillRect/>
          </a:stretch>
        </p:blipFill>
        <p:spPr>
          <a:xfrm>
            <a:off x="7666263" y="4454971"/>
            <a:ext cx="1323219" cy="693292"/>
          </a:xfrm>
          <a:prstGeom prst="rect">
            <a:avLst/>
          </a:prstGeom>
        </p:spPr>
      </p:pic>
    </p:spTree>
    <p:extLst>
      <p:ext uri="{BB962C8B-B14F-4D97-AF65-F5344CB8AC3E}">
        <p14:creationId xmlns:p14="http://schemas.microsoft.com/office/powerpoint/2010/main" val="1643160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B8174-6B72-7327-CF56-F01C596A4CB0}"/>
              </a:ext>
            </a:extLst>
          </p:cNvPr>
          <p:cNvSpPr>
            <a:spLocks noGrp="1"/>
          </p:cNvSpPr>
          <p:nvPr>
            <p:ph type="title"/>
          </p:nvPr>
        </p:nvSpPr>
        <p:spPr/>
        <p:txBody>
          <a:bodyPr/>
          <a:lstStyle/>
          <a:p>
            <a:r>
              <a:rPr lang="en-US" dirty="0"/>
              <a:t>Bispecific Antibodies</a:t>
            </a:r>
          </a:p>
        </p:txBody>
      </p:sp>
      <p:pic>
        <p:nvPicPr>
          <p:cNvPr id="4" name="Picture 3">
            <a:extLst>
              <a:ext uri="{FF2B5EF4-FFF2-40B4-BE49-F238E27FC236}">
                <a16:creationId xmlns:a16="http://schemas.microsoft.com/office/drawing/2014/main" id="{8FB6F2F5-E761-3191-D1F0-3DFCC33C9CE3}"/>
              </a:ext>
            </a:extLst>
          </p:cNvPr>
          <p:cNvPicPr>
            <a:picLocks noChangeAspect="1"/>
          </p:cNvPicPr>
          <p:nvPr/>
        </p:nvPicPr>
        <p:blipFill>
          <a:blip r:embed="rId2"/>
          <a:stretch>
            <a:fillRect/>
          </a:stretch>
        </p:blipFill>
        <p:spPr>
          <a:xfrm>
            <a:off x="278008" y="1005025"/>
            <a:ext cx="3720710" cy="3138211"/>
          </a:xfrm>
          <a:prstGeom prst="rect">
            <a:avLst/>
          </a:prstGeom>
        </p:spPr>
      </p:pic>
      <p:sp>
        <p:nvSpPr>
          <p:cNvPr id="6" name="TextBox 5">
            <a:extLst>
              <a:ext uri="{FF2B5EF4-FFF2-40B4-BE49-F238E27FC236}">
                <a16:creationId xmlns:a16="http://schemas.microsoft.com/office/drawing/2014/main" id="{1019FEFC-78E8-E527-DBDF-FD57EC7FF699}"/>
              </a:ext>
            </a:extLst>
          </p:cNvPr>
          <p:cNvSpPr txBox="1"/>
          <p:nvPr/>
        </p:nvSpPr>
        <p:spPr>
          <a:xfrm>
            <a:off x="3793066" y="4557487"/>
            <a:ext cx="4305905" cy="507831"/>
          </a:xfrm>
          <a:prstGeom prst="rect">
            <a:avLst/>
          </a:prstGeom>
          <a:noFill/>
        </p:spPr>
        <p:txBody>
          <a:bodyPr wrap="square" rtlCol="0">
            <a:spAutoFit/>
          </a:bodyPr>
          <a:lstStyle/>
          <a:p>
            <a:r>
              <a:rPr lang="en-US" sz="900" b="0" i="0" dirty="0">
                <a:solidFill>
                  <a:srgbClr val="212121"/>
                </a:solidFill>
                <a:effectLst/>
                <a:latin typeface="BlinkMacSystemFont"/>
              </a:rPr>
              <a:t>Figure from: Singh A, Dees S, Grewal IS. Overcoming the challenges associated with CD3+ T-cell redirection in cancer. </a:t>
            </a:r>
            <a:r>
              <a:rPr lang="en-US" sz="900" b="0" i="1" dirty="0">
                <a:solidFill>
                  <a:srgbClr val="212121"/>
                </a:solidFill>
                <a:effectLst/>
                <a:latin typeface="BlinkMacSystemFont"/>
              </a:rPr>
              <a:t>Br J Cancer</a:t>
            </a:r>
            <a:r>
              <a:rPr lang="en-US" sz="900" b="0" i="0" dirty="0">
                <a:solidFill>
                  <a:srgbClr val="212121"/>
                </a:solidFill>
                <a:effectLst/>
                <a:latin typeface="BlinkMacSystemFont"/>
              </a:rPr>
              <a:t>. 2021;124(6):1037-1048. doi:10.1038/s41416-020-01225-5</a:t>
            </a:r>
            <a:endParaRPr lang="en-US" sz="900" dirty="0"/>
          </a:p>
        </p:txBody>
      </p:sp>
      <p:sp>
        <p:nvSpPr>
          <p:cNvPr id="7" name="TextBox 6">
            <a:extLst>
              <a:ext uri="{FF2B5EF4-FFF2-40B4-BE49-F238E27FC236}">
                <a16:creationId xmlns:a16="http://schemas.microsoft.com/office/drawing/2014/main" id="{215820EC-4A51-6C3C-F871-0819A6712671}"/>
              </a:ext>
            </a:extLst>
          </p:cNvPr>
          <p:cNvSpPr txBox="1"/>
          <p:nvPr/>
        </p:nvSpPr>
        <p:spPr>
          <a:xfrm>
            <a:off x="4487258" y="1173746"/>
            <a:ext cx="4293992" cy="2800767"/>
          </a:xfrm>
          <a:prstGeom prst="rect">
            <a:avLst/>
          </a:prstGeom>
          <a:noFill/>
        </p:spPr>
        <p:txBody>
          <a:bodyPr wrap="square" rtlCol="0">
            <a:spAutoFit/>
          </a:bodyPr>
          <a:lstStyle/>
          <a:p>
            <a:pPr marL="342900" indent="-342900">
              <a:buFont typeface="Arial" panose="020B0604020202020204" pitchFamily="34" charset="0"/>
              <a:buChar char="•"/>
            </a:pPr>
            <a:r>
              <a:rPr lang="en-US" sz="1600" dirty="0"/>
              <a:t>Bispecific abs bind and redirect cytotoxic activity of T-cells to malignant cells</a:t>
            </a:r>
            <a:br>
              <a:rPr lang="en-US" sz="1600" dirty="0"/>
            </a:br>
            <a:endParaRPr lang="en-US" sz="1600" dirty="0"/>
          </a:p>
          <a:p>
            <a:pPr marL="342900" indent="-342900">
              <a:buFont typeface="Arial" panose="020B0604020202020204" pitchFamily="34" charset="0"/>
              <a:buChar char="•"/>
            </a:pPr>
            <a:r>
              <a:rPr lang="en-US" sz="1600" dirty="0"/>
              <a:t>“Off-the-shelf”, immediately available for use</a:t>
            </a:r>
            <a:br>
              <a:rPr lang="en-US" sz="1600" dirty="0"/>
            </a:br>
            <a:endParaRPr lang="en-US" sz="1600" dirty="0"/>
          </a:p>
          <a:p>
            <a:pPr marL="342900" indent="-342900">
              <a:buFont typeface="Arial" panose="020B0604020202020204" pitchFamily="34" charset="0"/>
              <a:buChar char="•"/>
            </a:pPr>
            <a:r>
              <a:rPr lang="en-US" sz="1600" dirty="0"/>
              <a:t>Major adverse effects:</a:t>
            </a:r>
          </a:p>
          <a:p>
            <a:pPr marL="800100" lvl="1" indent="-342900">
              <a:buFont typeface="Arial" panose="020B0604020202020204" pitchFamily="34" charset="0"/>
              <a:buChar char="•"/>
            </a:pPr>
            <a:r>
              <a:rPr lang="en-US" sz="1600" dirty="0"/>
              <a:t>Cytokine release syndrome</a:t>
            </a:r>
          </a:p>
          <a:p>
            <a:pPr marL="800100" lvl="1" indent="-342900">
              <a:buFont typeface="Arial" panose="020B0604020202020204" pitchFamily="34" charset="0"/>
              <a:buChar char="•"/>
            </a:pPr>
            <a:r>
              <a:rPr lang="en-US" sz="1600" dirty="0"/>
              <a:t>Neurologic toxicity</a:t>
            </a:r>
          </a:p>
          <a:p>
            <a:pPr marL="800100" lvl="1" indent="-342900">
              <a:buFont typeface="Arial" panose="020B0604020202020204" pitchFamily="34" charset="0"/>
              <a:buChar char="•"/>
            </a:pPr>
            <a:r>
              <a:rPr lang="en-US" sz="1600" dirty="0" err="1"/>
              <a:t>Hypogammglobulinemia</a:t>
            </a:r>
            <a:endParaRPr lang="en-US" sz="1600" dirty="0"/>
          </a:p>
          <a:p>
            <a:pPr marL="800100" lvl="1" indent="-342900">
              <a:buFont typeface="Arial" panose="020B0604020202020204" pitchFamily="34" charset="0"/>
              <a:buChar char="•"/>
            </a:pPr>
            <a:r>
              <a:rPr lang="en-US" sz="1600" dirty="0"/>
              <a:t>Infection</a:t>
            </a:r>
          </a:p>
        </p:txBody>
      </p:sp>
    </p:spTree>
    <p:extLst>
      <p:ext uri="{BB962C8B-B14F-4D97-AF65-F5344CB8AC3E}">
        <p14:creationId xmlns:p14="http://schemas.microsoft.com/office/powerpoint/2010/main" val="19255702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D8D3-4E1D-010F-9560-64330B301BBA}"/>
              </a:ext>
            </a:extLst>
          </p:cNvPr>
          <p:cNvSpPr>
            <a:spLocks noGrp="1"/>
          </p:cNvSpPr>
          <p:nvPr>
            <p:ph type="title"/>
          </p:nvPr>
        </p:nvSpPr>
        <p:spPr>
          <a:xfrm>
            <a:off x="0" y="127465"/>
            <a:ext cx="9144000" cy="537554"/>
          </a:xfrm>
        </p:spPr>
        <p:txBody>
          <a:bodyPr/>
          <a:lstStyle/>
          <a:p>
            <a:r>
              <a:rPr lang="en-US" sz="2800" dirty="0"/>
              <a:t>Dosing and administration</a:t>
            </a:r>
          </a:p>
        </p:txBody>
      </p:sp>
      <p:pic>
        <p:nvPicPr>
          <p:cNvPr id="3" name="Picture 2">
            <a:extLst>
              <a:ext uri="{FF2B5EF4-FFF2-40B4-BE49-F238E27FC236}">
                <a16:creationId xmlns:a16="http://schemas.microsoft.com/office/drawing/2014/main" id="{BDAA874C-601F-EA70-8CA0-06F69291FF69}"/>
              </a:ext>
            </a:extLst>
          </p:cNvPr>
          <p:cNvPicPr>
            <a:picLocks noChangeAspect="1"/>
          </p:cNvPicPr>
          <p:nvPr/>
        </p:nvPicPr>
        <p:blipFill rotWithShape="1">
          <a:blip r:embed="rId2"/>
          <a:srcRect t="13415" b="24195"/>
          <a:stretch/>
        </p:blipFill>
        <p:spPr>
          <a:xfrm>
            <a:off x="403167" y="1048924"/>
            <a:ext cx="7593677" cy="1279329"/>
          </a:xfrm>
          <a:prstGeom prst="rect">
            <a:avLst/>
          </a:prstGeom>
        </p:spPr>
      </p:pic>
      <p:pic>
        <p:nvPicPr>
          <p:cNvPr id="5" name="Picture 4">
            <a:extLst>
              <a:ext uri="{FF2B5EF4-FFF2-40B4-BE49-F238E27FC236}">
                <a16:creationId xmlns:a16="http://schemas.microsoft.com/office/drawing/2014/main" id="{B87B8778-692C-E695-C20F-D6F39B3550E8}"/>
              </a:ext>
            </a:extLst>
          </p:cNvPr>
          <p:cNvPicPr>
            <a:picLocks noChangeAspect="1"/>
          </p:cNvPicPr>
          <p:nvPr/>
        </p:nvPicPr>
        <p:blipFill rotWithShape="1">
          <a:blip r:embed="rId3"/>
          <a:srcRect l="3476" t="21078" r="1867"/>
          <a:stretch/>
        </p:blipFill>
        <p:spPr>
          <a:xfrm>
            <a:off x="403167" y="2976031"/>
            <a:ext cx="7567985" cy="1220093"/>
          </a:xfrm>
          <a:prstGeom prst="rect">
            <a:avLst/>
          </a:prstGeom>
        </p:spPr>
      </p:pic>
      <p:sp>
        <p:nvSpPr>
          <p:cNvPr id="6" name="TextBox 5">
            <a:extLst>
              <a:ext uri="{FF2B5EF4-FFF2-40B4-BE49-F238E27FC236}">
                <a16:creationId xmlns:a16="http://schemas.microsoft.com/office/drawing/2014/main" id="{AC9162F5-6456-46BE-6984-95C3071DFE29}"/>
              </a:ext>
            </a:extLst>
          </p:cNvPr>
          <p:cNvSpPr txBox="1"/>
          <p:nvPr/>
        </p:nvSpPr>
        <p:spPr>
          <a:xfrm>
            <a:off x="79783" y="642230"/>
            <a:ext cx="1300356" cy="369332"/>
          </a:xfrm>
          <a:prstGeom prst="rect">
            <a:avLst/>
          </a:prstGeom>
          <a:noFill/>
        </p:spPr>
        <p:txBody>
          <a:bodyPr wrap="none" rtlCol="0">
            <a:spAutoFit/>
          </a:bodyPr>
          <a:lstStyle/>
          <a:p>
            <a:r>
              <a:rPr lang="en-US" sz="1800" dirty="0" err="1"/>
              <a:t>Glofitamab</a:t>
            </a:r>
            <a:endParaRPr lang="en-US" sz="1800" dirty="0"/>
          </a:p>
        </p:txBody>
      </p:sp>
      <p:sp>
        <p:nvSpPr>
          <p:cNvPr id="7" name="TextBox 6">
            <a:extLst>
              <a:ext uri="{FF2B5EF4-FFF2-40B4-BE49-F238E27FC236}">
                <a16:creationId xmlns:a16="http://schemas.microsoft.com/office/drawing/2014/main" id="{162ED5F7-E9BF-13E9-6551-A207E2C77B3E}"/>
              </a:ext>
            </a:extLst>
          </p:cNvPr>
          <p:cNvSpPr txBox="1"/>
          <p:nvPr/>
        </p:nvSpPr>
        <p:spPr>
          <a:xfrm>
            <a:off x="640193" y="2574131"/>
            <a:ext cx="1479892" cy="369332"/>
          </a:xfrm>
          <a:prstGeom prst="rect">
            <a:avLst/>
          </a:prstGeom>
          <a:noFill/>
        </p:spPr>
        <p:txBody>
          <a:bodyPr wrap="none" rtlCol="0">
            <a:spAutoFit/>
          </a:bodyPr>
          <a:lstStyle/>
          <a:p>
            <a:r>
              <a:rPr lang="en-US" sz="1800" dirty="0" err="1"/>
              <a:t>Epcoritamab</a:t>
            </a:r>
            <a:endParaRPr lang="en-US" sz="1800" dirty="0"/>
          </a:p>
        </p:txBody>
      </p:sp>
      <p:cxnSp>
        <p:nvCxnSpPr>
          <p:cNvPr id="11" name="Straight Arrow Connector 10">
            <a:extLst>
              <a:ext uri="{FF2B5EF4-FFF2-40B4-BE49-F238E27FC236}">
                <a16:creationId xmlns:a16="http://schemas.microsoft.com/office/drawing/2014/main" id="{EA73BE58-CEE6-91A1-899B-0B7C341085C8}"/>
              </a:ext>
            </a:extLst>
          </p:cNvPr>
          <p:cNvCxnSpPr>
            <a:cxnSpLocks/>
          </p:cNvCxnSpPr>
          <p:nvPr/>
        </p:nvCxnSpPr>
        <p:spPr bwMode="auto">
          <a:xfrm>
            <a:off x="5777038" y="1877492"/>
            <a:ext cx="0" cy="696639"/>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2" name="TextBox 11">
            <a:extLst>
              <a:ext uri="{FF2B5EF4-FFF2-40B4-BE49-F238E27FC236}">
                <a16:creationId xmlns:a16="http://schemas.microsoft.com/office/drawing/2014/main" id="{C0501618-1335-9668-9025-BD719A46DA7D}"/>
              </a:ext>
            </a:extLst>
          </p:cNvPr>
          <p:cNvSpPr txBox="1"/>
          <p:nvPr/>
        </p:nvSpPr>
        <p:spPr>
          <a:xfrm>
            <a:off x="3835481" y="2527492"/>
            <a:ext cx="1941557" cy="369332"/>
          </a:xfrm>
          <a:prstGeom prst="rect">
            <a:avLst/>
          </a:prstGeom>
          <a:noFill/>
          <a:ln>
            <a:solidFill>
              <a:srgbClr val="FF0000"/>
            </a:solidFill>
          </a:ln>
        </p:spPr>
        <p:txBody>
          <a:bodyPr wrap="none" rtlCol="0">
            <a:spAutoFit/>
          </a:bodyPr>
          <a:lstStyle/>
          <a:p>
            <a:r>
              <a:rPr lang="en-US" sz="1800" dirty="0"/>
              <a:t>24hr hospital </a:t>
            </a:r>
            <a:r>
              <a:rPr lang="en-US" sz="1800" dirty="0" err="1"/>
              <a:t>obs</a:t>
            </a:r>
            <a:endParaRPr lang="en-US" sz="1800" dirty="0"/>
          </a:p>
        </p:txBody>
      </p:sp>
      <p:cxnSp>
        <p:nvCxnSpPr>
          <p:cNvPr id="15" name="Straight Arrow Connector 14">
            <a:extLst>
              <a:ext uri="{FF2B5EF4-FFF2-40B4-BE49-F238E27FC236}">
                <a16:creationId xmlns:a16="http://schemas.microsoft.com/office/drawing/2014/main" id="{721BBA80-6E87-8C91-5BB4-B0253ADF622B}"/>
              </a:ext>
            </a:extLst>
          </p:cNvPr>
          <p:cNvCxnSpPr>
            <a:cxnSpLocks/>
            <a:endCxn id="12" idx="1"/>
          </p:cNvCxnSpPr>
          <p:nvPr/>
        </p:nvCxnSpPr>
        <p:spPr bwMode="auto">
          <a:xfrm flipV="1">
            <a:off x="1172848" y="2712158"/>
            <a:ext cx="2662633" cy="87496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48031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F1528-5A04-5B73-5152-6E3BED22E213}"/>
              </a:ext>
            </a:extLst>
          </p:cNvPr>
          <p:cNvSpPr>
            <a:spLocks noGrp="1"/>
          </p:cNvSpPr>
          <p:nvPr>
            <p:ph type="title"/>
          </p:nvPr>
        </p:nvSpPr>
        <p:spPr>
          <a:xfrm>
            <a:off x="0" y="127464"/>
            <a:ext cx="9144000" cy="793375"/>
          </a:xfrm>
        </p:spPr>
        <p:txBody>
          <a:bodyPr/>
          <a:lstStyle/>
          <a:p>
            <a:r>
              <a:rPr lang="en-US" dirty="0"/>
              <a:t>Dosing and administration considerations</a:t>
            </a:r>
          </a:p>
        </p:txBody>
      </p:sp>
      <p:sp>
        <p:nvSpPr>
          <p:cNvPr id="3" name="TextBox 2">
            <a:extLst>
              <a:ext uri="{FF2B5EF4-FFF2-40B4-BE49-F238E27FC236}">
                <a16:creationId xmlns:a16="http://schemas.microsoft.com/office/drawing/2014/main" id="{27E92E0E-56B2-1312-16DB-FA093567DFF8}"/>
              </a:ext>
            </a:extLst>
          </p:cNvPr>
          <p:cNvSpPr txBox="1"/>
          <p:nvPr/>
        </p:nvSpPr>
        <p:spPr>
          <a:xfrm>
            <a:off x="186744" y="1339403"/>
            <a:ext cx="3483735" cy="2308324"/>
          </a:xfrm>
          <a:prstGeom prst="rect">
            <a:avLst/>
          </a:prstGeom>
          <a:noFill/>
        </p:spPr>
        <p:txBody>
          <a:bodyPr wrap="square" rtlCol="0">
            <a:spAutoFit/>
          </a:bodyPr>
          <a:lstStyle/>
          <a:p>
            <a:pPr marL="342900" indent="-342900">
              <a:buFont typeface="Arial" panose="020B0604020202020204" pitchFamily="34" charset="0"/>
              <a:buChar char="•"/>
            </a:pPr>
            <a:r>
              <a:rPr lang="en-US" dirty="0"/>
              <a:t>Easier to administer in the community</a:t>
            </a:r>
          </a:p>
          <a:p>
            <a:pPr marL="342900" indent="-342900">
              <a:buFont typeface="Arial" panose="020B0604020202020204" pitchFamily="34" charset="0"/>
              <a:buChar char="•"/>
            </a:pPr>
            <a:r>
              <a:rPr lang="en-US" dirty="0"/>
              <a:t>No REMS or FACT required</a:t>
            </a:r>
          </a:p>
          <a:p>
            <a:pPr marL="342900" indent="-342900">
              <a:buFont typeface="Arial" panose="020B0604020202020204" pitchFamily="34" charset="0"/>
              <a:buChar char="•"/>
            </a:pPr>
            <a:r>
              <a:rPr lang="en-US" dirty="0"/>
              <a:t>No apheresis, cell processing</a:t>
            </a:r>
          </a:p>
        </p:txBody>
      </p:sp>
      <p:sp>
        <p:nvSpPr>
          <p:cNvPr id="4" name="TextBox 3">
            <a:extLst>
              <a:ext uri="{FF2B5EF4-FFF2-40B4-BE49-F238E27FC236}">
                <a16:creationId xmlns:a16="http://schemas.microsoft.com/office/drawing/2014/main" id="{700F6685-EA62-BCA0-E17E-CED207E66B5C}"/>
              </a:ext>
            </a:extLst>
          </p:cNvPr>
          <p:cNvSpPr txBox="1"/>
          <p:nvPr/>
        </p:nvSpPr>
        <p:spPr>
          <a:xfrm>
            <a:off x="4505459" y="1339403"/>
            <a:ext cx="3483735" cy="2308324"/>
          </a:xfrm>
          <a:prstGeom prst="rect">
            <a:avLst/>
          </a:prstGeom>
          <a:noFill/>
        </p:spPr>
        <p:txBody>
          <a:bodyPr wrap="square" rtlCol="0">
            <a:spAutoFit/>
          </a:bodyPr>
          <a:lstStyle/>
          <a:p>
            <a:pPr marL="342900" indent="-342900">
              <a:buFont typeface="Arial" panose="020B0604020202020204" pitchFamily="34" charset="0"/>
              <a:buChar char="•"/>
            </a:pPr>
            <a:r>
              <a:rPr lang="en-US" dirty="0"/>
              <a:t>Tocilizumab availability</a:t>
            </a:r>
          </a:p>
          <a:p>
            <a:pPr marL="342900" indent="-342900">
              <a:buFont typeface="Arial" panose="020B0604020202020204" pitchFamily="34" charset="0"/>
              <a:buChar char="•"/>
            </a:pPr>
            <a:r>
              <a:rPr lang="en-US" dirty="0"/>
              <a:t>Healthcare provider training</a:t>
            </a:r>
          </a:p>
          <a:p>
            <a:pPr marL="342900" indent="-342900">
              <a:buFont typeface="Arial" panose="020B0604020202020204" pitchFamily="34" charset="0"/>
              <a:buChar char="•"/>
            </a:pPr>
            <a:r>
              <a:rPr lang="en-US" dirty="0"/>
              <a:t>In-hospital monitoring</a:t>
            </a:r>
          </a:p>
          <a:p>
            <a:pPr marL="342900" indent="-342900">
              <a:buFont typeface="Arial" panose="020B0604020202020204" pitchFamily="34" charset="0"/>
              <a:buChar char="•"/>
            </a:pPr>
            <a:r>
              <a:rPr lang="en-US" dirty="0"/>
              <a:t>Afterhours plan</a:t>
            </a:r>
          </a:p>
        </p:txBody>
      </p:sp>
    </p:spTree>
    <p:extLst>
      <p:ext uri="{BB962C8B-B14F-4D97-AF65-F5344CB8AC3E}">
        <p14:creationId xmlns:p14="http://schemas.microsoft.com/office/powerpoint/2010/main" val="36350613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B699-1855-0E3D-5270-4213B4239FA8}"/>
              </a:ext>
            </a:extLst>
          </p:cNvPr>
          <p:cNvSpPr>
            <a:spLocks noGrp="1"/>
          </p:cNvSpPr>
          <p:nvPr>
            <p:ph type="title"/>
          </p:nvPr>
        </p:nvSpPr>
        <p:spPr>
          <a:xfrm>
            <a:off x="0" y="127464"/>
            <a:ext cx="9144000" cy="622441"/>
          </a:xfrm>
        </p:spPr>
        <p:txBody>
          <a:bodyPr/>
          <a:lstStyle/>
          <a:p>
            <a:r>
              <a:rPr lang="en-US" sz="2800" dirty="0"/>
              <a:t>Bispecific monotherapy efficacy in R/R DLBCL</a:t>
            </a:r>
          </a:p>
        </p:txBody>
      </p:sp>
      <p:graphicFrame>
        <p:nvGraphicFramePr>
          <p:cNvPr id="3" name="Table 2">
            <a:extLst>
              <a:ext uri="{FF2B5EF4-FFF2-40B4-BE49-F238E27FC236}">
                <a16:creationId xmlns:a16="http://schemas.microsoft.com/office/drawing/2014/main" id="{4BFA51BC-A9A6-F122-956F-9B3C78BA73FF}"/>
              </a:ext>
            </a:extLst>
          </p:cNvPr>
          <p:cNvGraphicFramePr>
            <a:graphicFrameLocks noGrp="1"/>
          </p:cNvGraphicFramePr>
          <p:nvPr/>
        </p:nvGraphicFramePr>
        <p:xfrm>
          <a:off x="109104" y="1345497"/>
          <a:ext cx="8847859" cy="2225040"/>
        </p:xfrm>
        <a:graphic>
          <a:graphicData uri="http://schemas.openxmlformats.org/drawingml/2006/table">
            <a:tbl>
              <a:tblPr firstRow="1" bandRow="1">
                <a:tableStyleId>{5C22544A-7EE6-4342-B048-85BDC9FD1C3A}</a:tableStyleId>
              </a:tblPr>
              <a:tblGrid>
                <a:gridCol w="2556164">
                  <a:extLst>
                    <a:ext uri="{9D8B030D-6E8A-4147-A177-3AD203B41FA5}">
                      <a16:colId xmlns:a16="http://schemas.microsoft.com/office/drawing/2014/main" val="494284862"/>
                    </a:ext>
                  </a:extLst>
                </a:gridCol>
                <a:gridCol w="1984664">
                  <a:extLst>
                    <a:ext uri="{9D8B030D-6E8A-4147-A177-3AD203B41FA5}">
                      <a16:colId xmlns:a16="http://schemas.microsoft.com/office/drawing/2014/main" val="1079563301"/>
                    </a:ext>
                  </a:extLst>
                </a:gridCol>
                <a:gridCol w="2187286">
                  <a:extLst>
                    <a:ext uri="{9D8B030D-6E8A-4147-A177-3AD203B41FA5}">
                      <a16:colId xmlns:a16="http://schemas.microsoft.com/office/drawing/2014/main" val="2953941991"/>
                    </a:ext>
                  </a:extLst>
                </a:gridCol>
                <a:gridCol w="2119745">
                  <a:extLst>
                    <a:ext uri="{9D8B030D-6E8A-4147-A177-3AD203B41FA5}">
                      <a16:colId xmlns:a16="http://schemas.microsoft.com/office/drawing/2014/main" val="2090057089"/>
                    </a:ext>
                  </a:extLst>
                </a:gridCol>
              </a:tblGrid>
              <a:tr h="370840">
                <a:tc>
                  <a:txBody>
                    <a:bodyPr/>
                    <a:lstStyle/>
                    <a:p>
                      <a:endParaRPr lang="en-US" dirty="0"/>
                    </a:p>
                  </a:txBody>
                  <a:tcPr/>
                </a:tc>
                <a:tc>
                  <a:txBody>
                    <a:bodyPr/>
                    <a:lstStyle/>
                    <a:p>
                      <a:pPr algn="ctr"/>
                      <a:r>
                        <a:rPr lang="en-US" dirty="0" err="1"/>
                        <a:t>Glofitamab</a:t>
                      </a:r>
                      <a:endParaRPr lang="en-US" dirty="0"/>
                    </a:p>
                  </a:txBody>
                  <a:tcPr anchor="ctr">
                    <a:solidFill>
                      <a:schemeClr val="accent1">
                        <a:lumMod val="50000"/>
                      </a:schemeClr>
                    </a:solidFill>
                  </a:tcPr>
                </a:tc>
                <a:tc>
                  <a:txBody>
                    <a:bodyPr/>
                    <a:lstStyle/>
                    <a:p>
                      <a:pPr algn="ctr"/>
                      <a:r>
                        <a:rPr lang="en-US" dirty="0" err="1"/>
                        <a:t>Epcoritamab</a:t>
                      </a:r>
                      <a:endParaRPr lang="en-US" dirty="0"/>
                    </a:p>
                  </a:txBody>
                  <a:tcPr anchor="ctr">
                    <a:solidFill>
                      <a:schemeClr val="accent1">
                        <a:lumMod val="50000"/>
                      </a:schemeClr>
                    </a:solidFill>
                  </a:tcPr>
                </a:tc>
                <a:tc>
                  <a:txBody>
                    <a:bodyPr/>
                    <a:lstStyle/>
                    <a:p>
                      <a:pPr algn="ctr"/>
                      <a:r>
                        <a:rPr lang="en-US" dirty="0" err="1"/>
                        <a:t>Odronextamab</a:t>
                      </a:r>
                      <a:endParaRPr lang="en-US" dirty="0"/>
                    </a:p>
                  </a:txBody>
                  <a:tcPr anchor="ctr">
                    <a:solidFill>
                      <a:schemeClr val="accent1">
                        <a:lumMod val="50000"/>
                      </a:schemeClr>
                    </a:solidFill>
                  </a:tcPr>
                </a:tc>
                <a:extLst>
                  <a:ext uri="{0D108BD9-81ED-4DB2-BD59-A6C34878D82A}">
                    <a16:rowId xmlns:a16="http://schemas.microsoft.com/office/drawing/2014/main" val="1783355938"/>
                  </a:ext>
                </a:extLst>
              </a:tr>
              <a:tr h="370840">
                <a:tc>
                  <a:txBody>
                    <a:bodyPr/>
                    <a:lstStyle/>
                    <a:p>
                      <a:r>
                        <a:rPr lang="en-US" dirty="0"/>
                        <a:t>Median Age, </a:t>
                      </a:r>
                      <a:r>
                        <a:rPr lang="en-US" dirty="0" err="1"/>
                        <a:t>yr</a:t>
                      </a:r>
                      <a:r>
                        <a:rPr lang="en-US" dirty="0"/>
                        <a:t> (range)</a:t>
                      </a:r>
                    </a:p>
                  </a:txBody>
                  <a:tcPr/>
                </a:tc>
                <a:tc>
                  <a:txBody>
                    <a:bodyPr/>
                    <a:lstStyle/>
                    <a:p>
                      <a:pPr algn="ctr"/>
                      <a:r>
                        <a:rPr lang="en-US" dirty="0"/>
                        <a:t>66 (21-90)</a:t>
                      </a:r>
                    </a:p>
                  </a:txBody>
                  <a:tcPr/>
                </a:tc>
                <a:tc>
                  <a:txBody>
                    <a:bodyPr/>
                    <a:lstStyle/>
                    <a:p>
                      <a:pPr algn="ctr"/>
                      <a:r>
                        <a:rPr lang="en-US"/>
                        <a:t>64 (20-83)</a:t>
                      </a:r>
                    </a:p>
                  </a:txBody>
                  <a:tcPr/>
                </a:tc>
                <a:tc>
                  <a:txBody>
                    <a:bodyPr/>
                    <a:lstStyle/>
                    <a:p>
                      <a:pPr algn="ctr"/>
                      <a:r>
                        <a:rPr lang="en-US"/>
                        <a:t>66 (24-88)</a:t>
                      </a:r>
                    </a:p>
                  </a:txBody>
                  <a:tcPr/>
                </a:tc>
                <a:extLst>
                  <a:ext uri="{0D108BD9-81ED-4DB2-BD59-A6C34878D82A}">
                    <a16:rowId xmlns:a16="http://schemas.microsoft.com/office/drawing/2014/main" val="521146245"/>
                  </a:ext>
                </a:extLst>
              </a:tr>
              <a:tr h="370840">
                <a:tc>
                  <a:txBody>
                    <a:bodyPr/>
                    <a:lstStyle/>
                    <a:p>
                      <a:r>
                        <a:rPr lang="en-US" dirty="0"/>
                        <a:t># Prior therapies</a:t>
                      </a:r>
                    </a:p>
                  </a:txBody>
                  <a:tcPr/>
                </a:tc>
                <a:tc>
                  <a:txBody>
                    <a:bodyPr/>
                    <a:lstStyle/>
                    <a:p>
                      <a:pPr algn="ctr"/>
                      <a:r>
                        <a:rPr lang="en-US" dirty="0"/>
                        <a:t>3 (2-7)</a:t>
                      </a:r>
                    </a:p>
                  </a:txBody>
                  <a:tcPr/>
                </a:tc>
                <a:tc>
                  <a:txBody>
                    <a:bodyPr/>
                    <a:lstStyle/>
                    <a:p>
                      <a:pPr algn="ctr"/>
                      <a:r>
                        <a:rPr lang="en-US"/>
                        <a:t>3 (2-11)</a:t>
                      </a:r>
                    </a:p>
                  </a:txBody>
                  <a:tcPr/>
                </a:tc>
                <a:tc>
                  <a:txBody>
                    <a:bodyPr/>
                    <a:lstStyle/>
                    <a:p>
                      <a:pPr algn="ctr"/>
                      <a:r>
                        <a:rPr lang="en-US"/>
                        <a:t>2 (2-8)</a:t>
                      </a:r>
                    </a:p>
                  </a:txBody>
                  <a:tcPr/>
                </a:tc>
                <a:extLst>
                  <a:ext uri="{0D108BD9-81ED-4DB2-BD59-A6C34878D82A}">
                    <a16:rowId xmlns:a16="http://schemas.microsoft.com/office/drawing/2014/main" val="809543230"/>
                  </a:ext>
                </a:extLst>
              </a:tr>
              <a:tr h="370840">
                <a:tc>
                  <a:txBody>
                    <a:bodyPr/>
                    <a:lstStyle/>
                    <a:p>
                      <a:r>
                        <a:rPr lang="en-US" dirty="0"/>
                        <a:t>ORR (CR)</a:t>
                      </a:r>
                    </a:p>
                  </a:txBody>
                  <a:tcPr/>
                </a:tc>
                <a:tc>
                  <a:txBody>
                    <a:bodyPr/>
                    <a:lstStyle/>
                    <a:p>
                      <a:pPr algn="ctr"/>
                      <a:r>
                        <a:rPr lang="en-US" dirty="0"/>
                        <a:t>52% (39%)</a:t>
                      </a:r>
                    </a:p>
                  </a:txBody>
                  <a:tcPr/>
                </a:tc>
                <a:tc>
                  <a:txBody>
                    <a:bodyPr/>
                    <a:lstStyle/>
                    <a:p>
                      <a:pPr algn="ctr"/>
                      <a:r>
                        <a:rPr lang="en-US" dirty="0"/>
                        <a:t>63% (39%)</a:t>
                      </a:r>
                    </a:p>
                  </a:txBody>
                  <a:tcPr/>
                </a:tc>
                <a:tc>
                  <a:txBody>
                    <a:bodyPr/>
                    <a:lstStyle/>
                    <a:p>
                      <a:pPr algn="ctr"/>
                      <a:r>
                        <a:rPr lang="en-US" dirty="0"/>
                        <a:t>49% (31%)</a:t>
                      </a:r>
                    </a:p>
                  </a:txBody>
                  <a:tcPr/>
                </a:tc>
                <a:extLst>
                  <a:ext uri="{0D108BD9-81ED-4DB2-BD59-A6C34878D82A}">
                    <a16:rowId xmlns:a16="http://schemas.microsoft.com/office/drawing/2014/main" val="4164527369"/>
                  </a:ext>
                </a:extLst>
              </a:tr>
              <a:tr h="370840">
                <a:tc>
                  <a:txBody>
                    <a:bodyPr/>
                    <a:lstStyle/>
                    <a:p>
                      <a:r>
                        <a:rPr lang="en-US" dirty="0"/>
                        <a:t>Median PFS</a:t>
                      </a:r>
                    </a:p>
                  </a:txBody>
                  <a:tcPr/>
                </a:tc>
                <a:tc>
                  <a:txBody>
                    <a:bodyPr/>
                    <a:lstStyle/>
                    <a:p>
                      <a:pPr algn="ctr"/>
                      <a:r>
                        <a:rPr lang="en-US" dirty="0"/>
                        <a:t>4.9 </a:t>
                      </a:r>
                      <a:r>
                        <a:rPr lang="en-US" dirty="0" err="1"/>
                        <a:t>mo</a:t>
                      </a:r>
                      <a:endParaRPr lang="en-US" dirty="0"/>
                    </a:p>
                  </a:txBody>
                  <a:tcPr/>
                </a:tc>
                <a:tc>
                  <a:txBody>
                    <a:bodyPr/>
                    <a:lstStyle/>
                    <a:p>
                      <a:pPr algn="ctr"/>
                      <a:r>
                        <a:rPr lang="en-US" dirty="0"/>
                        <a:t>4.4 </a:t>
                      </a:r>
                      <a:r>
                        <a:rPr lang="en-US" dirty="0" err="1"/>
                        <a:t>mo</a:t>
                      </a:r>
                      <a:endParaRPr lang="en-US" dirty="0"/>
                    </a:p>
                  </a:txBody>
                  <a:tcPr/>
                </a:tc>
                <a:tc>
                  <a:txBody>
                    <a:bodyPr/>
                    <a:lstStyle/>
                    <a:p>
                      <a:pPr algn="ctr"/>
                      <a:r>
                        <a:rPr lang="en-US" dirty="0"/>
                        <a:t>4.4 </a:t>
                      </a:r>
                      <a:r>
                        <a:rPr lang="en-US" dirty="0" err="1"/>
                        <a:t>mo</a:t>
                      </a:r>
                      <a:endParaRPr lang="en-US" dirty="0"/>
                    </a:p>
                  </a:txBody>
                  <a:tcPr/>
                </a:tc>
                <a:extLst>
                  <a:ext uri="{0D108BD9-81ED-4DB2-BD59-A6C34878D82A}">
                    <a16:rowId xmlns:a16="http://schemas.microsoft.com/office/drawing/2014/main" val="2136289143"/>
                  </a:ext>
                </a:extLst>
              </a:tr>
              <a:tr h="370840">
                <a:tc>
                  <a:txBody>
                    <a:bodyPr/>
                    <a:lstStyle/>
                    <a:p>
                      <a:r>
                        <a:rPr lang="en-US" dirty="0"/>
                        <a:t>Median OS</a:t>
                      </a:r>
                    </a:p>
                  </a:txBody>
                  <a:tcPr/>
                </a:tc>
                <a:tc>
                  <a:txBody>
                    <a:bodyPr/>
                    <a:lstStyle/>
                    <a:p>
                      <a:pPr algn="ctr"/>
                      <a:r>
                        <a:rPr lang="en-US" dirty="0"/>
                        <a:t>11.5 </a:t>
                      </a:r>
                      <a:r>
                        <a:rPr lang="en-US" dirty="0" err="1"/>
                        <a:t>mo</a:t>
                      </a:r>
                      <a:endParaRPr lang="en-US" dirty="0"/>
                    </a:p>
                  </a:txBody>
                  <a:tcPr/>
                </a:tc>
                <a:tc>
                  <a:txBody>
                    <a:bodyPr/>
                    <a:lstStyle/>
                    <a:p>
                      <a:pPr algn="ctr"/>
                      <a:r>
                        <a:rPr lang="en-US" dirty="0"/>
                        <a:t>18.5 </a:t>
                      </a:r>
                      <a:r>
                        <a:rPr lang="en-US" dirty="0" err="1"/>
                        <a:t>mo</a:t>
                      </a:r>
                      <a:endParaRPr lang="en-US" dirty="0"/>
                    </a:p>
                  </a:txBody>
                  <a:tcPr/>
                </a:tc>
                <a:tc>
                  <a:txBody>
                    <a:bodyPr/>
                    <a:lstStyle/>
                    <a:p>
                      <a:pPr algn="ctr"/>
                      <a:r>
                        <a:rPr lang="en-US" dirty="0"/>
                        <a:t>-</a:t>
                      </a:r>
                    </a:p>
                  </a:txBody>
                  <a:tcPr/>
                </a:tc>
                <a:extLst>
                  <a:ext uri="{0D108BD9-81ED-4DB2-BD59-A6C34878D82A}">
                    <a16:rowId xmlns:a16="http://schemas.microsoft.com/office/drawing/2014/main" val="3768712357"/>
                  </a:ext>
                </a:extLst>
              </a:tr>
            </a:tbl>
          </a:graphicData>
        </a:graphic>
      </p:graphicFrame>
      <p:sp>
        <p:nvSpPr>
          <p:cNvPr id="4" name="TextBox 3">
            <a:extLst>
              <a:ext uri="{FF2B5EF4-FFF2-40B4-BE49-F238E27FC236}">
                <a16:creationId xmlns:a16="http://schemas.microsoft.com/office/drawing/2014/main" id="{5CA7F878-A14B-7D99-64B6-1DC726C440E5}"/>
              </a:ext>
            </a:extLst>
          </p:cNvPr>
          <p:cNvSpPr txBox="1"/>
          <p:nvPr/>
        </p:nvSpPr>
        <p:spPr>
          <a:xfrm>
            <a:off x="4001104" y="4559134"/>
            <a:ext cx="3236686" cy="461665"/>
          </a:xfrm>
          <a:prstGeom prst="rect">
            <a:avLst/>
          </a:prstGeom>
          <a:noFill/>
        </p:spPr>
        <p:txBody>
          <a:bodyPr wrap="square" rtlCol="0">
            <a:spAutoFit/>
          </a:bodyPr>
          <a:lstStyle/>
          <a:p>
            <a:r>
              <a:rPr lang="en-US" sz="800" b="0" i="0" dirty="0">
                <a:solidFill>
                  <a:srgbClr val="212121"/>
                </a:solidFill>
                <a:effectLst/>
                <a:latin typeface="BlinkMacSystemFont"/>
              </a:rPr>
              <a:t>Dickinson MJ, et al. </a:t>
            </a:r>
            <a:r>
              <a:rPr lang="en-US" sz="800" b="0" i="1" dirty="0">
                <a:solidFill>
                  <a:srgbClr val="212121"/>
                </a:solidFill>
                <a:effectLst/>
                <a:latin typeface="BlinkMacSystemFont"/>
              </a:rPr>
              <a:t>N Engl J Med</a:t>
            </a:r>
            <a:r>
              <a:rPr lang="en-US" sz="800" b="0" i="0" dirty="0">
                <a:solidFill>
                  <a:srgbClr val="212121"/>
                </a:solidFill>
                <a:effectLst/>
                <a:latin typeface="BlinkMacSystemFont"/>
              </a:rPr>
              <a:t>. 2022;387(24):2220-2231.</a:t>
            </a:r>
          </a:p>
          <a:p>
            <a:r>
              <a:rPr lang="en-US" sz="800" b="0" i="0" dirty="0" err="1">
                <a:solidFill>
                  <a:srgbClr val="212121"/>
                </a:solidFill>
                <a:effectLst/>
                <a:latin typeface="BlinkMacSystemFont"/>
              </a:rPr>
              <a:t>Thieblemont</a:t>
            </a:r>
            <a:r>
              <a:rPr lang="en-US" sz="800" b="0" i="0" dirty="0">
                <a:solidFill>
                  <a:srgbClr val="212121"/>
                </a:solidFill>
                <a:effectLst/>
                <a:latin typeface="BlinkMacSystemFont"/>
              </a:rPr>
              <a:t> C, et al. </a:t>
            </a:r>
            <a:r>
              <a:rPr lang="en-US" sz="800" b="0" i="1" dirty="0">
                <a:solidFill>
                  <a:srgbClr val="212121"/>
                </a:solidFill>
                <a:effectLst/>
                <a:latin typeface="BlinkMacSystemFont"/>
              </a:rPr>
              <a:t>J Clin Oncol</a:t>
            </a:r>
            <a:r>
              <a:rPr lang="en-US" sz="800" b="0" i="0" dirty="0">
                <a:solidFill>
                  <a:srgbClr val="212121"/>
                </a:solidFill>
                <a:effectLst/>
                <a:latin typeface="BlinkMacSystemFont"/>
              </a:rPr>
              <a:t>. 2023;41(12):2238-2247. </a:t>
            </a:r>
          </a:p>
          <a:p>
            <a:r>
              <a:rPr lang="en-US" sz="800" b="0" i="0" dirty="0">
                <a:solidFill>
                  <a:srgbClr val="212121"/>
                </a:solidFill>
                <a:effectLst/>
                <a:latin typeface="BlinkMacSystemFont"/>
              </a:rPr>
              <a:t>Bannerji R, et al. </a:t>
            </a:r>
            <a:r>
              <a:rPr lang="en-US" sz="800" b="0" i="1" dirty="0">
                <a:solidFill>
                  <a:srgbClr val="212121"/>
                </a:solidFill>
                <a:effectLst/>
                <a:latin typeface="BlinkMacSystemFont"/>
              </a:rPr>
              <a:t>Lancet </a:t>
            </a:r>
            <a:r>
              <a:rPr lang="en-US" sz="800" b="0" i="1" dirty="0" err="1">
                <a:solidFill>
                  <a:srgbClr val="212121"/>
                </a:solidFill>
                <a:effectLst/>
                <a:latin typeface="BlinkMacSystemFont"/>
              </a:rPr>
              <a:t>Haematol</a:t>
            </a:r>
            <a:r>
              <a:rPr lang="en-US" sz="800" b="0" i="0" dirty="0">
                <a:solidFill>
                  <a:srgbClr val="212121"/>
                </a:solidFill>
                <a:effectLst/>
                <a:latin typeface="BlinkMacSystemFont"/>
              </a:rPr>
              <a:t>. 2022;9(5):e327-e339. </a:t>
            </a:r>
            <a:endParaRPr lang="en-US" sz="800" dirty="0"/>
          </a:p>
        </p:txBody>
      </p:sp>
    </p:spTree>
    <p:extLst>
      <p:ext uri="{BB962C8B-B14F-4D97-AF65-F5344CB8AC3E}">
        <p14:creationId xmlns:p14="http://schemas.microsoft.com/office/powerpoint/2010/main" val="40614504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70254-61BF-9F98-288E-B69A0423FA48}"/>
              </a:ext>
            </a:extLst>
          </p:cNvPr>
          <p:cNvSpPr>
            <a:spLocks noGrp="1"/>
          </p:cNvSpPr>
          <p:nvPr>
            <p:ph type="title"/>
          </p:nvPr>
        </p:nvSpPr>
        <p:spPr/>
        <p:txBody>
          <a:bodyPr/>
          <a:lstStyle/>
          <a:p>
            <a:r>
              <a:rPr lang="en-US" dirty="0"/>
              <a:t>Duration of Response</a:t>
            </a:r>
          </a:p>
        </p:txBody>
      </p:sp>
      <p:pic>
        <p:nvPicPr>
          <p:cNvPr id="5" name="Content Placeholder 6">
            <a:extLst>
              <a:ext uri="{FF2B5EF4-FFF2-40B4-BE49-F238E27FC236}">
                <a16:creationId xmlns:a16="http://schemas.microsoft.com/office/drawing/2014/main" id="{B8A1692F-E2A1-A029-CB81-12428C6D7C39}"/>
              </a:ext>
            </a:extLst>
          </p:cNvPr>
          <p:cNvPicPr>
            <a:picLocks noGrp="1" noChangeAspect="1"/>
          </p:cNvPicPr>
          <p:nvPr>
            <p:ph sz="half" idx="1"/>
          </p:nvPr>
        </p:nvPicPr>
        <p:blipFill rotWithShape="1">
          <a:blip r:embed="rId2"/>
          <a:srcRect b="5518"/>
          <a:stretch/>
        </p:blipFill>
        <p:spPr>
          <a:xfrm>
            <a:off x="269723" y="1488090"/>
            <a:ext cx="3581401" cy="2355204"/>
          </a:xfrm>
          <a:prstGeom prst="rect">
            <a:avLst/>
          </a:prstGeom>
        </p:spPr>
      </p:pic>
      <p:pic>
        <p:nvPicPr>
          <p:cNvPr id="6" name="Content Placeholder 7">
            <a:extLst>
              <a:ext uri="{FF2B5EF4-FFF2-40B4-BE49-F238E27FC236}">
                <a16:creationId xmlns:a16="http://schemas.microsoft.com/office/drawing/2014/main" id="{B9E7B2B2-2A53-60EE-7BEC-FE2665AA5710}"/>
              </a:ext>
            </a:extLst>
          </p:cNvPr>
          <p:cNvPicPr>
            <a:picLocks noGrp="1" noChangeAspect="1"/>
          </p:cNvPicPr>
          <p:nvPr>
            <p:ph sz="half" idx="2"/>
          </p:nvPr>
        </p:nvPicPr>
        <p:blipFill>
          <a:blip r:embed="rId3"/>
          <a:stretch>
            <a:fillRect/>
          </a:stretch>
        </p:blipFill>
        <p:spPr>
          <a:xfrm>
            <a:off x="4572000" y="1488090"/>
            <a:ext cx="3810000" cy="2355204"/>
          </a:xfrm>
          <a:prstGeom prst="rect">
            <a:avLst/>
          </a:prstGeom>
        </p:spPr>
      </p:pic>
      <p:sp>
        <p:nvSpPr>
          <p:cNvPr id="7" name="Text Placeholder 2">
            <a:extLst>
              <a:ext uri="{FF2B5EF4-FFF2-40B4-BE49-F238E27FC236}">
                <a16:creationId xmlns:a16="http://schemas.microsoft.com/office/drawing/2014/main" id="{A9178F54-75D8-5C31-3B48-96AED6E4D5EF}"/>
              </a:ext>
            </a:extLst>
          </p:cNvPr>
          <p:cNvSpPr txBox="1">
            <a:spLocks/>
          </p:cNvSpPr>
          <p:nvPr/>
        </p:nvSpPr>
        <p:spPr bwMode="auto">
          <a:xfrm>
            <a:off x="583366" y="984421"/>
            <a:ext cx="3152041" cy="34204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lgn="ctr">
              <a:buNone/>
            </a:pPr>
            <a:r>
              <a:rPr lang="en-US" sz="1600" kern="0" dirty="0" err="1"/>
              <a:t>Glofitamab</a:t>
            </a:r>
            <a:endParaRPr lang="en-US" sz="1800" kern="0" dirty="0"/>
          </a:p>
        </p:txBody>
      </p:sp>
      <p:sp>
        <p:nvSpPr>
          <p:cNvPr id="8" name="Text Placeholder 4">
            <a:extLst>
              <a:ext uri="{FF2B5EF4-FFF2-40B4-BE49-F238E27FC236}">
                <a16:creationId xmlns:a16="http://schemas.microsoft.com/office/drawing/2014/main" id="{7A4BDB36-3A24-C857-C7FC-D2C215E09D4D}"/>
              </a:ext>
            </a:extLst>
          </p:cNvPr>
          <p:cNvSpPr txBox="1">
            <a:spLocks/>
          </p:cNvSpPr>
          <p:nvPr/>
        </p:nvSpPr>
        <p:spPr>
          <a:xfrm>
            <a:off x="5729046" y="986756"/>
            <a:ext cx="2177249" cy="361982"/>
          </a:xfrm>
          <a:prstGeom prst="rect">
            <a:avLst/>
          </a:prstGeom>
        </p:spPr>
        <p:txBody>
          <a:bodyPr vert="horz" lIns="91440" tIns="45720" rIns="91440" bIns="45720" rtlCol="0" anchor="ctr">
            <a:normAutofit/>
          </a:bodyPr>
          <a:lstStyle>
            <a:defPPr>
              <a:defRPr lang="en-US"/>
            </a:defPPr>
            <a:lvl1pPr algn="ctr" rtl="0" fontAlgn="base">
              <a:spcBef>
                <a:spcPct val="0"/>
              </a:spcBef>
              <a:spcAft>
                <a:spcPct val="0"/>
              </a:spcAft>
              <a:defRPr sz="1200" kern="1200">
                <a:solidFill>
                  <a:srgbClr val="800000"/>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600" dirty="0" err="1">
                <a:solidFill>
                  <a:schemeClr val="tx1"/>
                </a:solidFill>
              </a:rPr>
              <a:t>Epcoritamab</a:t>
            </a:r>
            <a:endParaRPr lang="en-US" sz="1800" dirty="0">
              <a:solidFill>
                <a:schemeClr val="tx1"/>
              </a:solidFill>
            </a:endParaRPr>
          </a:p>
        </p:txBody>
      </p:sp>
      <p:sp>
        <p:nvSpPr>
          <p:cNvPr id="9" name="TextBox 8">
            <a:extLst>
              <a:ext uri="{FF2B5EF4-FFF2-40B4-BE49-F238E27FC236}">
                <a16:creationId xmlns:a16="http://schemas.microsoft.com/office/drawing/2014/main" id="{052F2016-A67F-C0FD-70A0-4446E37C744A}"/>
              </a:ext>
            </a:extLst>
          </p:cNvPr>
          <p:cNvSpPr txBox="1"/>
          <p:nvPr/>
        </p:nvSpPr>
        <p:spPr>
          <a:xfrm>
            <a:off x="1056142" y="3917621"/>
            <a:ext cx="2400016" cy="246221"/>
          </a:xfrm>
          <a:prstGeom prst="rect">
            <a:avLst/>
          </a:prstGeom>
          <a:noFill/>
        </p:spPr>
        <p:txBody>
          <a:bodyPr wrap="none" rtlCol="0">
            <a:spAutoFit/>
          </a:bodyPr>
          <a:lstStyle/>
          <a:p>
            <a:pPr algn="l">
              <a:buClr>
                <a:schemeClr val="accent3"/>
              </a:buClr>
            </a:pPr>
            <a:r>
              <a:rPr lang="en-US" sz="1000" dirty="0"/>
              <a:t>Dickinson MJ, NEJM 2022; 387:2220-2231 </a:t>
            </a:r>
          </a:p>
        </p:txBody>
      </p:sp>
      <p:sp>
        <p:nvSpPr>
          <p:cNvPr id="10" name="TextBox 9">
            <a:extLst>
              <a:ext uri="{FF2B5EF4-FFF2-40B4-BE49-F238E27FC236}">
                <a16:creationId xmlns:a16="http://schemas.microsoft.com/office/drawing/2014/main" id="{0C0E43C3-AFCD-B1C6-156E-FEAEB5642BE7}"/>
              </a:ext>
            </a:extLst>
          </p:cNvPr>
          <p:cNvSpPr txBox="1"/>
          <p:nvPr/>
        </p:nvSpPr>
        <p:spPr>
          <a:xfrm>
            <a:off x="5029328" y="3940222"/>
            <a:ext cx="2895344" cy="246221"/>
          </a:xfrm>
          <a:prstGeom prst="rect">
            <a:avLst/>
          </a:prstGeom>
          <a:noFill/>
        </p:spPr>
        <p:txBody>
          <a:bodyPr wrap="none" rtlCol="0">
            <a:spAutoFit/>
          </a:bodyPr>
          <a:lstStyle/>
          <a:p>
            <a:pPr algn="l">
              <a:buClr>
                <a:schemeClr val="accent3"/>
              </a:buClr>
            </a:pPr>
            <a:r>
              <a:rPr lang="en-US" sz="1000" dirty="0"/>
              <a:t>Thieblemont C, J Clin Oncol 2023; 41(12):2238-2247</a:t>
            </a:r>
          </a:p>
        </p:txBody>
      </p:sp>
    </p:spTree>
    <p:extLst>
      <p:ext uri="{BB962C8B-B14F-4D97-AF65-F5344CB8AC3E}">
        <p14:creationId xmlns:p14="http://schemas.microsoft.com/office/powerpoint/2010/main" val="27282040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2A52D-1FCB-A6A5-C12D-7F665CF24581}"/>
              </a:ext>
            </a:extLst>
          </p:cNvPr>
          <p:cNvSpPr>
            <a:spLocks noGrp="1"/>
          </p:cNvSpPr>
          <p:nvPr>
            <p:ph type="title"/>
          </p:nvPr>
        </p:nvSpPr>
        <p:spPr>
          <a:xfrm>
            <a:off x="0" y="127465"/>
            <a:ext cx="9144000" cy="695012"/>
          </a:xfrm>
        </p:spPr>
        <p:txBody>
          <a:bodyPr/>
          <a:lstStyle/>
          <a:p>
            <a:r>
              <a:rPr lang="en-US" dirty="0"/>
              <a:t>Bispecific monotherapy safety</a:t>
            </a:r>
          </a:p>
        </p:txBody>
      </p:sp>
      <p:graphicFrame>
        <p:nvGraphicFramePr>
          <p:cNvPr id="3" name="Table 2">
            <a:extLst>
              <a:ext uri="{FF2B5EF4-FFF2-40B4-BE49-F238E27FC236}">
                <a16:creationId xmlns:a16="http://schemas.microsoft.com/office/drawing/2014/main" id="{B48C0C15-3CB2-55F8-E3D7-062CCC424531}"/>
              </a:ext>
            </a:extLst>
          </p:cNvPr>
          <p:cNvGraphicFramePr>
            <a:graphicFrameLocks noGrp="1"/>
          </p:cNvGraphicFramePr>
          <p:nvPr/>
        </p:nvGraphicFramePr>
        <p:xfrm>
          <a:off x="377371" y="1276426"/>
          <a:ext cx="8331200" cy="2225040"/>
        </p:xfrm>
        <a:graphic>
          <a:graphicData uri="http://schemas.openxmlformats.org/drawingml/2006/table">
            <a:tbl>
              <a:tblPr firstRow="1" bandRow="1">
                <a:tableStyleId>{5C22544A-7EE6-4342-B048-85BDC9FD1C3A}</a:tableStyleId>
              </a:tblPr>
              <a:tblGrid>
                <a:gridCol w="2608593">
                  <a:extLst>
                    <a:ext uri="{9D8B030D-6E8A-4147-A177-3AD203B41FA5}">
                      <a16:colId xmlns:a16="http://schemas.microsoft.com/office/drawing/2014/main" val="3027995208"/>
                    </a:ext>
                  </a:extLst>
                </a:gridCol>
                <a:gridCol w="1720967">
                  <a:extLst>
                    <a:ext uri="{9D8B030D-6E8A-4147-A177-3AD203B41FA5}">
                      <a16:colId xmlns:a16="http://schemas.microsoft.com/office/drawing/2014/main" val="359905877"/>
                    </a:ext>
                  </a:extLst>
                </a:gridCol>
                <a:gridCol w="1924132">
                  <a:extLst>
                    <a:ext uri="{9D8B030D-6E8A-4147-A177-3AD203B41FA5}">
                      <a16:colId xmlns:a16="http://schemas.microsoft.com/office/drawing/2014/main" val="1415505086"/>
                    </a:ext>
                  </a:extLst>
                </a:gridCol>
                <a:gridCol w="2077508">
                  <a:extLst>
                    <a:ext uri="{9D8B030D-6E8A-4147-A177-3AD203B41FA5}">
                      <a16:colId xmlns:a16="http://schemas.microsoft.com/office/drawing/2014/main" val="3859250501"/>
                    </a:ext>
                  </a:extLst>
                </a:gridCol>
              </a:tblGrid>
              <a:tr h="370840">
                <a:tc>
                  <a:txBody>
                    <a:bodyPr/>
                    <a:lstStyle/>
                    <a:p>
                      <a:endParaRPr lang="en-US" dirty="0"/>
                    </a:p>
                  </a:txBody>
                  <a:tcPr/>
                </a:tc>
                <a:tc>
                  <a:txBody>
                    <a:bodyPr/>
                    <a:lstStyle/>
                    <a:p>
                      <a:pPr algn="ctr"/>
                      <a:r>
                        <a:rPr lang="en-US" dirty="0" err="1"/>
                        <a:t>Glofitamab</a:t>
                      </a:r>
                      <a:endParaRPr lang="en-US" dirty="0"/>
                    </a:p>
                  </a:txBody>
                  <a:tcPr>
                    <a:solidFill>
                      <a:schemeClr val="accent1">
                        <a:lumMod val="50000"/>
                      </a:schemeClr>
                    </a:solidFill>
                  </a:tcPr>
                </a:tc>
                <a:tc>
                  <a:txBody>
                    <a:bodyPr/>
                    <a:lstStyle/>
                    <a:p>
                      <a:pPr algn="ctr"/>
                      <a:r>
                        <a:rPr lang="en-US" err="1"/>
                        <a:t>Epcoritamab</a:t>
                      </a:r>
                      <a:endParaRPr lang="en-US"/>
                    </a:p>
                  </a:txBody>
                  <a:tcPr>
                    <a:solidFill>
                      <a:schemeClr val="accent1">
                        <a:lumMod val="50000"/>
                      </a:schemeClr>
                    </a:solidFill>
                  </a:tcPr>
                </a:tc>
                <a:tc>
                  <a:txBody>
                    <a:bodyPr/>
                    <a:lstStyle/>
                    <a:p>
                      <a:pPr algn="ctr"/>
                      <a:r>
                        <a:rPr lang="en-US" err="1"/>
                        <a:t>Odronextamab</a:t>
                      </a:r>
                      <a:endParaRPr lang="en-US"/>
                    </a:p>
                  </a:txBody>
                  <a:tcPr>
                    <a:solidFill>
                      <a:schemeClr val="accent1">
                        <a:lumMod val="50000"/>
                      </a:schemeClr>
                    </a:solidFill>
                  </a:tcPr>
                </a:tc>
                <a:extLst>
                  <a:ext uri="{0D108BD9-81ED-4DB2-BD59-A6C34878D82A}">
                    <a16:rowId xmlns:a16="http://schemas.microsoft.com/office/drawing/2014/main" val="3734371333"/>
                  </a:ext>
                </a:extLst>
              </a:tr>
              <a:tr h="370840">
                <a:tc>
                  <a:txBody>
                    <a:bodyPr/>
                    <a:lstStyle/>
                    <a:p>
                      <a:r>
                        <a:rPr lang="en-US" dirty="0"/>
                        <a:t>CRS (All), %</a:t>
                      </a:r>
                    </a:p>
                  </a:txBody>
                  <a:tcPr/>
                </a:tc>
                <a:tc>
                  <a:txBody>
                    <a:bodyPr/>
                    <a:lstStyle/>
                    <a:p>
                      <a:pPr algn="ctr"/>
                      <a:r>
                        <a:rPr lang="en-US" dirty="0"/>
                        <a:t>63</a:t>
                      </a:r>
                    </a:p>
                  </a:txBody>
                  <a:tcPr/>
                </a:tc>
                <a:tc>
                  <a:txBody>
                    <a:bodyPr/>
                    <a:lstStyle/>
                    <a:p>
                      <a:pPr algn="ctr"/>
                      <a:r>
                        <a:rPr lang="en-US"/>
                        <a:t>50</a:t>
                      </a:r>
                    </a:p>
                  </a:txBody>
                  <a:tcPr/>
                </a:tc>
                <a:tc>
                  <a:txBody>
                    <a:bodyPr/>
                    <a:lstStyle/>
                    <a:p>
                      <a:pPr algn="ctr"/>
                      <a:r>
                        <a:rPr lang="en-US"/>
                        <a:t>53</a:t>
                      </a:r>
                    </a:p>
                  </a:txBody>
                  <a:tcPr/>
                </a:tc>
                <a:extLst>
                  <a:ext uri="{0D108BD9-81ED-4DB2-BD59-A6C34878D82A}">
                    <a16:rowId xmlns:a16="http://schemas.microsoft.com/office/drawing/2014/main" val="2048801671"/>
                  </a:ext>
                </a:extLst>
              </a:tr>
              <a:tr h="370840">
                <a:tc>
                  <a:txBody>
                    <a:bodyPr/>
                    <a:lstStyle/>
                    <a:p>
                      <a:r>
                        <a:rPr lang="en-US" dirty="0"/>
                        <a:t>CRS (≥ Grade 3), %</a:t>
                      </a:r>
                    </a:p>
                  </a:txBody>
                  <a:tcPr/>
                </a:tc>
                <a:tc>
                  <a:txBody>
                    <a:bodyPr/>
                    <a:lstStyle/>
                    <a:p>
                      <a:pPr algn="ctr"/>
                      <a:r>
                        <a:rPr lang="en-US" dirty="0"/>
                        <a:t>4</a:t>
                      </a:r>
                    </a:p>
                  </a:txBody>
                  <a:tcPr/>
                </a:tc>
                <a:tc>
                  <a:txBody>
                    <a:bodyPr/>
                    <a:lstStyle/>
                    <a:p>
                      <a:pPr algn="ctr"/>
                      <a:r>
                        <a:rPr lang="en-US"/>
                        <a:t>3</a:t>
                      </a:r>
                    </a:p>
                  </a:txBody>
                  <a:tcPr/>
                </a:tc>
                <a:tc>
                  <a:txBody>
                    <a:bodyPr/>
                    <a:lstStyle/>
                    <a:p>
                      <a:pPr algn="ctr"/>
                      <a:r>
                        <a:rPr lang="en-US"/>
                        <a:t>1</a:t>
                      </a:r>
                    </a:p>
                  </a:txBody>
                  <a:tcPr/>
                </a:tc>
                <a:extLst>
                  <a:ext uri="{0D108BD9-81ED-4DB2-BD59-A6C34878D82A}">
                    <a16:rowId xmlns:a16="http://schemas.microsoft.com/office/drawing/2014/main" val="3437696852"/>
                  </a:ext>
                </a:extLst>
              </a:tr>
              <a:tr h="370840">
                <a:tc>
                  <a:txBody>
                    <a:bodyPr/>
                    <a:lstStyle/>
                    <a:p>
                      <a:r>
                        <a:rPr lang="en-US" dirty="0"/>
                        <a:t>ICANS (All), %</a:t>
                      </a:r>
                    </a:p>
                  </a:txBody>
                  <a:tcPr/>
                </a:tc>
                <a:tc>
                  <a:txBody>
                    <a:bodyPr/>
                    <a:lstStyle/>
                    <a:p>
                      <a:pPr algn="ctr"/>
                      <a:r>
                        <a:rPr lang="en-US" dirty="0"/>
                        <a:t>8</a:t>
                      </a:r>
                    </a:p>
                  </a:txBody>
                  <a:tcPr/>
                </a:tc>
                <a:tc>
                  <a:txBody>
                    <a:bodyPr/>
                    <a:lstStyle/>
                    <a:p>
                      <a:pPr algn="ctr"/>
                      <a:r>
                        <a:rPr lang="en-US"/>
                        <a:t>6</a:t>
                      </a:r>
                    </a:p>
                  </a:txBody>
                  <a:tcPr/>
                </a:tc>
                <a:tc>
                  <a:txBody>
                    <a:bodyPr/>
                    <a:lstStyle/>
                    <a:p>
                      <a:pPr algn="ctr"/>
                      <a:r>
                        <a:rPr lang="en-US"/>
                        <a:t>3</a:t>
                      </a:r>
                    </a:p>
                  </a:txBody>
                  <a:tcPr/>
                </a:tc>
                <a:extLst>
                  <a:ext uri="{0D108BD9-81ED-4DB2-BD59-A6C34878D82A}">
                    <a16:rowId xmlns:a16="http://schemas.microsoft.com/office/drawing/2014/main" val="2455806582"/>
                  </a:ext>
                </a:extLst>
              </a:tr>
              <a:tr h="370840">
                <a:tc>
                  <a:txBody>
                    <a:bodyPr/>
                    <a:lstStyle/>
                    <a:p>
                      <a:r>
                        <a:rPr lang="en-US" dirty="0"/>
                        <a:t>ICANS (≥ Grade 3), %</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a:t>1</a:t>
                      </a:r>
                    </a:p>
                  </a:txBody>
                  <a:tcPr/>
                </a:tc>
                <a:extLst>
                  <a:ext uri="{0D108BD9-81ED-4DB2-BD59-A6C34878D82A}">
                    <a16:rowId xmlns:a16="http://schemas.microsoft.com/office/drawing/2014/main" val="3228282524"/>
                  </a:ext>
                </a:extLst>
              </a:tr>
              <a:tr h="370840">
                <a:tc>
                  <a:txBody>
                    <a:bodyPr/>
                    <a:lstStyle/>
                    <a:p>
                      <a:r>
                        <a:rPr lang="en-US" dirty="0"/>
                        <a:t>Infection (≥ Grade 3), %</a:t>
                      </a:r>
                    </a:p>
                  </a:txBody>
                  <a:tcPr/>
                </a:tc>
                <a:tc>
                  <a:txBody>
                    <a:bodyPr/>
                    <a:lstStyle/>
                    <a:p>
                      <a:pPr algn="ctr"/>
                      <a:r>
                        <a:rPr lang="en-US"/>
                        <a:t>15</a:t>
                      </a:r>
                    </a:p>
                  </a:txBody>
                  <a:tcPr/>
                </a:tc>
                <a:tc>
                  <a:txBody>
                    <a:bodyPr/>
                    <a:lstStyle/>
                    <a:p>
                      <a:pPr algn="ctr"/>
                      <a:r>
                        <a:rPr lang="en-US" dirty="0"/>
                        <a:t>15</a:t>
                      </a:r>
                    </a:p>
                  </a:txBody>
                  <a:tcPr/>
                </a:tc>
                <a:tc>
                  <a:txBody>
                    <a:bodyPr/>
                    <a:lstStyle/>
                    <a:p>
                      <a:pPr algn="ctr"/>
                      <a:r>
                        <a:rPr lang="en-US" dirty="0"/>
                        <a:t>23</a:t>
                      </a:r>
                    </a:p>
                  </a:txBody>
                  <a:tcPr/>
                </a:tc>
                <a:extLst>
                  <a:ext uri="{0D108BD9-81ED-4DB2-BD59-A6C34878D82A}">
                    <a16:rowId xmlns:a16="http://schemas.microsoft.com/office/drawing/2014/main" val="2335550035"/>
                  </a:ext>
                </a:extLst>
              </a:tr>
            </a:tbl>
          </a:graphicData>
        </a:graphic>
      </p:graphicFrame>
    </p:spTree>
    <p:extLst>
      <p:ext uri="{BB962C8B-B14F-4D97-AF65-F5344CB8AC3E}">
        <p14:creationId xmlns:p14="http://schemas.microsoft.com/office/powerpoint/2010/main" val="386620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A60FC2-2D01-4186-7089-C7E322132CC5}"/>
              </a:ext>
            </a:extLst>
          </p:cNvPr>
          <p:cNvSpPr>
            <a:spLocks noGrp="1"/>
          </p:cNvSpPr>
          <p:nvPr>
            <p:ph type="title"/>
          </p:nvPr>
        </p:nvSpPr>
        <p:spPr/>
        <p:txBody>
          <a:bodyPr/>
          <a:lstStyle/>
          <a:p>
            <a:r>
              <a:rPr lang="en-US" dirty="0"/>
              <a:t>Treatment sequencing considerations</a:t>
            </a:r>
          </a:p>
        </p:txBody>
      </p:sp>
      <p:pic>
        <p:nvPicPr>
          <p:cNvPr id="5" name="Content Placeholder 4">
            <a:extLst>
              <a:ext uri="{FF2B5EF4-FFF2-40B4-BE49-F238E27FC236}">
                <a16:creationId xmlns:a16="http://schemas.microsoft.com/office/drawing/2014/main" id="{DC4F8F19-D121-01A7-8C27-D9C36AE22B22}"/>
              </a:ext>
            </a:extLst>
          </p:cNvPr>
          <p:cNvPicPr>
            <a:picLocks noGrp="1" noChangeAspect="1"/>
          </p:cNvPicPr>
          <p:nvPr>
            <p:ph sz="half" idx="1"/>
          </p:nvPr>
        </p:nvPicPr>
        <p:blipFill>
          <a:blip r:embed="rId2"/>
          <a:stretch>
            <a:fillRect/>
          </a:stretch>
        </p:blipFill>
        <p:spPr>
          <a:xfrm>
            <a:off x="225760" y="1424988"/>
            <a:ext cx="4235896" cy="2392276"/>
          </a:xfrm>
          <a:prstGeom prst="rect">
            <a:avLst/>
          </a:prstGeom>
        </p:spPr>
      </p:pic>
      <p:pic>
        <p:nvPicPr>
          <p:cNvPr id="6" name="Content Placeholder 5">
            <a:extLst>
              <a:ext uri="{FF2B5EF4-FFF2-40B4-BE49-F238E27FC236}">
                <a16:creationId xmlns:a16="http://schemas.microsoft.com/office/drawing/2014/main" id="{C08E8280-FB9A-9261-4C60-D037CBC76FFB}"/>
              </a:ext>
            </a:extLst>
          </p:cNvPr>
          <p:cNvPicPr>
            <a:picLocks noGrp="1" noChangeAspect="1"/>
          </p:cNvPicPr>
          <p:nvPr>
            <p:ph sz="half" idx="2"/>
          </p:nvPr>
        </p:nvPicPr>
        <p:blipFill>
          <a:blip r:embed="rId3"/>
          <a:stretch>
            <a:fillRect/>
          </a:stretch>
        </p:blipFill>
        <p:spPr>
          <a:xfrm>
            <a:off x="4870753" y="1354811"/>
            <a:ext cx="3810000" cy="2462453"/>
          </a:xfrm>
          <a:prstGeom prst="rect">
            <a:avLst/>
          </a:prstGeom>
        </p:spPr>
      </p:pic>
      <p:sp>
        <p:nvSpPr>
          <p:cNvPr id="7" name="TextBox 6">
            <a:extLst>
              <a:ext uri="{FF2B5EF4-FFF2-40B4-BE49-F238E27FC236}">
                <a16:creationId xmlns:a16="http://schemas.microsoft.com/office/drawing/2014/main" id="{7528376C-6DB1-A79E-2FEC-5A8A07FFA926}"/>
              </a:ext>
            </a:extLst>
          </p:cNvPr>
          <p:cNvSpPr txBox="1"/>
          <p:nvPr/>
        </p:nvSpPr>
        <p:spPr>
          <a:xfrm>
            <a:off x="5914671" y="1759187"/>
            <a:ext cx="1946881" cy="430887"/>
          </a:xfrm>
          <a:prstGeom prst="rect">
            <a:avLst/>
          </a:prstGeom>
          <a:noFill/>
        </p:spPr>
        <p:txBody>
          <a:bodyPr wrap="square" rtlCol="0">
            <a:spAutoFit/>
          </a:bodyPr>
          <a:lstStyle/>
          <a:p>
            <a:r>
              <a:rPr lang="en-US" sz="1100" dirty="0"/>
              <a:t>ORR 92% (CR 46%)</a:t>
            </a:r>
          </a:p>
          <a:p>
            <a:r>
              <a:rPr lang="en-US" sz="1100" dirty="0"/>
              <a:t>1-yr PFS 37%</a:t>
            </a:r>
          </a:p>
        </p:txBody>
      </p:sp>
      <p:sp>
        <p:nvSpPr>
          <p:cNvPr id="8" name="TextBox 7">
            <a:extLst>
              <a:ext uri="{FF2B5EF4-FFF2-40B4-BE49-F238E27FC236}">
                <a16:creationId xmlns:a16="http://schemas.microsoft.com/office/drawing/2014/main" id="{062FA096-21E5-86A5-6C74-7B42C860E76B}"/>
              </a:ext>
            </a:extLst>
          </p:cNvPr>
          <p:cNvSpPr txBox="1"/>
          <p:nvPr/>
        </p:nvSpPr>
        <p:spPr>
          <a:xfrm>
            <a:off x="5281626" y="1073448"/>
            <a:ext cx="2988254" cy="307777"/>
          </a:xfrm>
          <a:prstGeom prst="rect">
            <a:avLst/>
          </a:prstGeom>
          <a:noFill/>
        </p:spPr>
        <p:txBody>
          <a:bodyPr wrap="none" rtlCol="0">
            <a:spAutoFit/>
          </a:bodyPr>
          <a:lstStyle/>
          <a:p>
            <a:r>
              <a:rPr lang="en-US" sz="1400" dirty="0"/>
              <a:t>CAR-T survival after prior bispecific</a:t>
            </a:r>
          </a:p>
        </p:txBody>
      </p:sp>
      <p:sp>
        <p:nvSpPr>
          <p:cNvPr id="9" name="TextBox 8">
            <a:extLst>
              <a:ext uri="{FF2B5EF4-FFF2-40B4-BE49-F238E27FC236}">
                <a16:creationId xmlns:a16="http://schemas.microsoft.com/office/drawing/2014/main" id="{6D25E9B5-4A2B-CC08-B307-91FDDC706713}"/>
              </a:ext>
            </a:extLst>
          </p:cNvPr>
          <p:cNvSpPr txBox="1"/>
          <p:nvPr/>
        </p:nvSpPr>
        <p:spPr>
          <a:xfrm>
            <a:off x="189839" y="1073447"/>
            <a:ext cx="4270041" cy="307777"/>
          </a:xfrm>
          <a:prstGeom prst="rect">
            <a:avLst/>
          </a:prstGeom>
          <a:noFill/>
        </p:spPr>
        <p:txBody>
          <a:bodyPr wrap="square" rtlCol="0">
            <a:spAutoFit/>
          </a:bodyPr>
          <a:lstStyle/>
          <a:p>
            <a:pPr algn="ctr"/>
            <a:r>
              <a:rPr lang="en-US" sz="1400" dirty="0"/>
              <a:t>Bispecific after prior CAR-T</a:t>
            </a:r>
          </a:p>
        </p:txBody>
      </p:sp>
      <p:sp>
        <p:nvSpPr>
          <p:cNvPr id="2" name="TextBox 1">
            <a:extLst>
              <a:ext uri="{FF2B5EF4-FFF2-40B4-BE49-F238E27FC236}">
                <a16:creationId xmlns:a16="http://schemas.microsoft.com/office/drawing/2014/main" id="{B9D45632-0450-B704-8323-3C304AB2CDA8}"/>
              </a:ext>
            </a:extLst>
          </p:cNvPr>
          <p:cNvSpPr txBox="1"/>
          <p:nvPr/>
        </p:nvSpPr>
        <p:spPr>
          <a:xfrm>
            <a:off x="5973117" y="3936315"/>
            <a:ext cx="1829988" cy="276999"/>
          </a:xfrm>
          <a:prstGeom prst="rect">
            <a:avLst/>
          </a:prstGeom>
          <a:noFill/>
        </p:spPr>
        <p:txBody>
          <a:bodyPr wrap="none" rtlCol="0">
            <a:spAutoFit/>
          </a:bodyPr>
          <a:lstStyle/>
          <a:p>
            <a:r>
              <a:rPr lang="en-US" sz="1200" dirty="0"/>
              <a:t>Crochet G, et al, ASH 2022</a:t>
            </a:r>
          </a:p>
        </p:txBody>
      </p:sp>
    </p:spTree>
    <p:extLst>
      <p:ext uri="{BB962C8B-B14F-4D97-AF65-F5344CB8AC3E}">
        <p14:creationId xmlns:p14="http://schemas.microsoft.com/office/powerpoint/2010/main" val="34800674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A7AB-C4FD-08C5-C5B0-A749C313CB84}"/>
              </a:ext>
            </a:extLst>
          </p:cNvPr>
          <p:cNvSpPr>
            <a:spLocks noGrp="1"/>
          </p:cNvSpPr>
          <p:nvPr>
            <p:ph type="title"/>
          </p:nvPr>
        </p:nvSpPr>
        <p:spPr>
          <a:xfrm>
            <a:off x="2815937" y="127465"/>
            <a:ext cx="4769427" cy="594704"/>
          </a:xfrm>
        </p:spPr>
        <p:txBody>
          <a:bodyPr/>
          <a:lstStyle/>
          <a:p>
            <a:r>
              <a:rPr lang="en-US" dirty="0"/>
              <a:t>Real World Data</a:t>
            </a:r>
          </a:p>
        </p:txBody>
      </p:sp>
      <p:pic>
        <p:nvPicPr>
          <p:cNvPr id="3" name="Main graphic">
            <a:extLst>
              <a:ext uri="{FF2B5EF4-FFF2-40B4-BE49-F238E27FC236}">
                <a16:creationId xmlns:a16="http://schemas.microsoft.com/office/drawing/2014/main" id="{63041045-92D6-86F9-EB92-57074342686E}"/>
              </a:ext>
            </a:extLst>
          </p:cNvPr>
          <p:cNvPicPr/>
          <p:nvPr/>
        </p:nvPicPr>
        <p:blipFill>
          <a:blip r:embed="rId2"/>
          <a:stretch/>
        </p:blipFill>
        <p:spPr>
          <a:xfrm>
            <a:off x="168647" y="218209"/>
            <a:ext cx="2779977" cy="3902377"/>
          </a:xfrm>
          <a:prstGeom prst="rect">
            <a:avLst/>
          </a:prstGeom>
          <a:ln>
            <a:noFill/>
          </a:ln>
        </p:spPr>
      </p:pic>
      <p:sp>
        <p:nvSpPr>
          <p:cNvPr id="4" name="TextBox 3">
            <a:extLst>
              <a:ext uri="{FF2B5EF4-FFF2-40B4-BE49-F238E27FC236}">
                <a16:creationId xmlns:a16="http://schemas.microsoft.com/office/drawing/2014/main" id="{B3727B36-57E0-2C85-20E4-7117E01C90E1}"/>
              </a:ext>
            </a:extLst>
          </p:cNvPr>
          <p:cNvSpPr txBox="1"/>
          <p:nvPr/>
        </p:nvSpPr>
        <p:spPr>
          <a:xfrm>
            <a:off x="3342050" y="1517072"/>
            <a:ext cx="5249194" cy="1938992"/>
          </a:xfrm>
          <a:prstGeom prst="rect">
            <a:avLst/>
          </a:prstGeom>
          <a:noFill/>
        </p:spPr>
        <p:txBody>
          <a:bodyPr wrap="none" rtlCol="0">
            <a:spAutoFit/>
          </a:bodyPr>
          <a:lstStyle/>
          <a:p>
            <a:r>
              <a:rPr lang="en-US" dirty="0"/>
              <a:t>43 patients from 20 centers in Turkey</a:t>
            </a:r>
          </a:p>
          <a:p>
            <a:pPr marL="342900" indent="-342900">
              <a:buFont typeface="Arial" panose="020B0604020202020204" pitchFamily="34" charset="0"/>
              <a:buChar char="•"/>
            </a:pPr>
            <a:r>
              <a:rPr lang="en-US" dirty="0"/>
              <a:t>ORR 37% (CR 21%)</a:t>
            </a:r>
          </a:p>
          <a:p>
            <a:pPr marL="342900" indent="-342900">
              <a:buFont typeface="Arial" panose="020B0604020202020204" pitchFamily="34" charset="0"/>
              <a:buChar char="•"/>
            </a:pPr>
            <a:r>
              <a:rPr lang="en-US" dirty="0"/>
              <a:t>Median PFS 3.3 </a:t>
            </a:r>
            <a:r>
              <a:rPr lang="en-US" dirty="0" err="1"/>
              <a:t>mo</a:t>
            </a:r>
            <a:endParaRPr lang="en-US" dirty="0"/>
          </a:p>
          <a:p>
            <a:pPr marL="342900" indent="-342900">
              <a:buFont typeface="Arial" panose="020B0604020202020204" pitchFamily="34" charset="0"/>
              <a:buChar char="•"/>
            </a:pPr>
            <a:r>
              <a:rPr lang="en-US" dirty="0"/>
              <a:t>Median </a:t>
            </a:r>
            <a:r>
              <a:rPr lang="en-US" dirty="0" err="1"/>
              <a:t>DoR</a:t>
            </a:r>
            <a:r>
              <a:rPr lang="en-US" dirty="0"/>
              <a:t> 6 months</a:t>
            </a:r>
          </a:p>
          <a:p>
            <a:pPr marL="342900" indent="-342900">
              <a:buFont typeface="Arial" panose="020B0604020202020204" pitchFamily="34" charset="0"/>
              <a:buChar char="•"/>
            </a:pPr>
            <a:r>
              <a:rPr lang="en-US" dirty="0"/>
              <a:t>Median OS 8.8 </a:t>
            </a:r>
            <a:r>
              <a:rPr lang="en-US" dirty="0" err="1"/>
              <a:t>mo</a:t>
            </a:r>
            <a:endParaRPr lang="en-US" dirty="0"/>
          </a:p>
        </p:txBody>
      </p:sp>
      <p:sp>
        <p:nvSpPr>
          <p:cNvPr id="5" name="TextBox 4">
            <a:extLst>
              <a:ext uri="{FF2B5EF4-FFF2-40B4-BE49-F238E27FC236}">
                <a16:creationId xmlns:a16="http://schemas.microsoft.com/office/drawing/2014/main" id="{A29E2DA3-E408-F739-9364-D42EDC97D1E0}"/>
              </a:ext>
            </a:extLst>
          </p:cNvPr>
          <p:cNvSpPr txBox="1"/>
          <p:nvPr/>
        </p:nvSpPr>
        <p:spPr>
          <a:xfrm>
            <a:off x="3813463" y="4631029"/>
            <a:ext cx="4042064" cy="338554"/>
          </a:xfrm>
          <a:prstGeom prst="rect">
            <a:avLst/>
          </a:prstGeom>
          <a:noFill/>
        </p:spPr>
        <p:txBody>
          <a:bodyPr wrap="square" rtlCol="0">
            <a:spAutoFit/>
          </a:bodyPr>
          <a:lstStyle/>
          <a:p>
            <a:r>
              <a:rPr lang="en-US" sz="800" b="0" i="0" dirty="0" err="1">
                <a:solidFill>
                  <a:srgbClr val="212121"/>
                </a:solidFill>
                <a:effectLst/>
                <a:latin typeface="BlinkMacSystemFont"/>
              </a:rPr>
              <a:t>Birtas</a:t>
            </a:r>
            <a:r>
              <a:rPr lang="en-US" sz="800" b="0" i="0" dirty="0">
                <a:solidFill>
                  <a:srgbClr val="212121"/>
                </a:solidFill>
                <a:effectLst/>
                <a:latin typeface="BlinkMacSystemFont"/>
              </a:rPr>
              <a:t> </a:t>
            </a:r>
            <a:r>
              <a:rPr lang="en-US" sz="800" b="0" i="0" dirty="0" err="1">
                <a:solidFill>
                  <a:srgbClr val="212121"/>
                </a:solidFill>
                <a:effectLst/>
                <a:latin typeface="BlinkMacSystemFont"/>
              </a:rPr>
              <a:t>Atesoglu</a:t>
            </a:r>
            <a:r>
              <a:rPr lang="en-US" sz="800" b="0" i="0" dirty="0">
                <a:solidFill>
                  <a:srgbClr val="212121"/>
                </a:solidFill>
                <a:effectLst/>
                <a:latin typeface="BlinkMacSystemFont"/>
              </a:rPr>
              <a:t> E, </a:t>
            </a:r>
            <a:r>
              <a:rPr lang="en-US" sz="800" b="0" i="0" dirty="0" err="1">
                <a:solidFill>
                  <a:srgbClr val="212121"/>
                </a:solidFill>
                <a:effectLst/>
                <a:latin typeface="BlinkMacSystemFont"/>
              </a:rPr>
              <a:t>Gulbas</a:t>
            </a:r>
            <a:r>
              <a:rPr lang="en-US" sz="800" b="0" i="0" dirty="0">
                <a:solidFill>
                  <a:srgbClr val="212121"/>
                </a:solidFill>
                <a:effectLst/>
                <a:latin typeface="BlinkMacSystemFont"/>
              </a:rPr>
              <a:t> Z, </a:t>
            </a:r>
            <a:r>
              <a:rPr lang="en-US" sz="800" b="0" i="0" dirty="0" err="1">
                <a:solidFill>
                  <a:srgbClr val="212121"/>
                </a:solidFill>
                <a:effectLst/>
                <a:latin typeface="BlinkMacSystemFont"/>
              </a:rPr>
              <a:t>Uzay</a:t>
            </a:r>
            <a:r>
              <a:rPr lang="en-US" sz="800" b="0" i="0" dirty="0">
                <a:solidFill>
                  <a:srgbClr val="212121"/>
                </a:solidFill>
                <a:effectLst/>
                <a:latin typeface="BlinkMacSystemFont"/>
              </a:rPr>
              <a:t> A, et al. </a:t>
            </a:r>
            <a:r>
              <a:rPr lang="en-US" sz="800" b="0" i="0" dirty="0" err="1">
                <a:solidFill>
                  <a:srgbClr val="212121"/>
                </a:solidFill>
                <a:effectLst/>
                <a:latin typeface="BlinkMacSystemFont"/>
              </a:rPr>
              <a:t>Glofitamab</a:t>
            </a:r>
            <a:r>
              <a:rPr lang="en-US" sz="800" b="0" i="0" dirty="0">
                <a:solidFill>
                  <a:srgbClr val="212121"/>
                </a:solidFill>
                <a:effectLst/>
                <a:latin typeface="BlinkMacSystemFont"/>
              </a:rPr>
              <a:t> in relapsed/refractory diffuse large B-cell lymphoma: Real-world data. </a:t>
            </a:r>
            <a:r>
              <a:rPr lang="en-US" sz="800" b="0" i="1" dirty="0" err="1">
                <a:solidFill>
                  <a:srgbClr val="212121"/>
                </a:solidFill>
                <a:effectLst/>
                <a:latin typeface="BlinkMacSystemFont"/>
              </a:rPr>
              <a:t>Hematol</a:t>
            </a:r>
            <a:r>
              <a:rPr lang="en-US" sz="800" b="0" i="1" dirty="0">
                <a:solidFill>
                  <a:srgbClr val="212121"/>
                </a:solidFill>
                <a:effectLst/>
                <a:latin typeface="BlinkMacSystemFont"/>
              </a:rPr>
              <a:t> Oncol</a:t>
            </a:r>
            <a:r>
              <a:rPr lang="en-US" sz="800" b="0" i="0" dirty="0">
                <a:solidFill>
                  <a:srgbClr val="212121"/>
                </a:solidFill>
                <a:effectLst/>
                <a:latin typeface="BlinkMacSystemFont"/>
              </a:rPr>
              <a:t>. 2023;41(4):663-673. doi:10.1002/hon.3174</a:t>
            </a:r>
            <a:endParaRPr lang="en-US" sz="800" dirty="0"/>
          </a:p>
        </p:txBody>
      </p:sp>
    </p:spTree>
    <p:extLst>
      <p:ext uri="{BB962C8B-B14F-4D97-AF65-F5344CB8AC3E}">
        <p14:creationId xmlns:p14="http://schemas.microsoft.com/office/powerpoint/2010/main" val="25482112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F05BC-9548-CD1D-C659-E89C65C67879}"/>
              </a:ext>
            </a:extLst>
          </p:cNvPr>
          <p:cNvSpPr>
            <a:spLocks noGrp="1"/>
          </p:cNvSpPr>
          <p:nvPr>
            <p:ph type="title"/>
          </p:nvPr>
        </p:nvSpPr>
        <p:spPr>
          <a:xfrm>
            <a:off x="0" y="127464"/>
            <a:ext cx="9144000" cy="683027"/>
          </a:xfrm>
        </p:spPr>
        <p:txBody>
          <a:bodyPr/>
          <a:lstStyle/>
          <a:p>
            <a:r>
              <a:rPr lang="en-US" dirty="0"/>
              <a:t>What’s next for bispecific Abs in DLBCL?</a:t>
            </a:r>
          </a:p>
        </p:txBody>
      </p:sp>
      <p:graphicFrame>
        <p:nvGraphicFramePr>
          <p:cNvPr id="4" name="Table 4">
            <a:extLst>
              <a:ext uri="{FF2B5EF4-FFF2-40B4-BE49-F238E27FC236}">
                <a16:creationId xmlns:a16="http://schemas.microsoft.com/office/drawing/2014/main" id="{357AFB47-AEFE-8CE2-5FDB-229673D7503E}"/>
              </a:ext>
            </a:extLst>
          </p:cNvPr>
          <p:cNvGraphicFramePr>
            <a:graphicFrameLocks noGrp="1"/>
          </p:cNvGraphicFramePr>
          <p:nvPr/>
        </p:nvGraphicFramePr>
        <p:xfrm>
          <a:off x="311085" y="1080148"/>
          <a:ext cx="8427562" cy="2473960"/>
        </p:xfrm>
        <a:graphic>
          <a:graphicData uri="http://schemas.openxmlformats.org/drawingml/2006/table">
            <a:tbl>
              <a:tblPr firstRow="1" bandRow="1">
                <a:tableStyleId>{16D9F66E-5EB9-4882-86FB-DCBF35E3C3E4}</a:tableStyleId>
              </a:tblPr>
              <a:tblGrid>
                <a:gridCol w="2850678">
                  <a:extLst>
                    <a:ext uri="{9D8B030D-6E8A-4147-A177-3AD203B41FA5}">
                      <a16:colId xmlns:a16="http://schemas.microsoft.com/office/drawing/2014/main" val="1035033574"/>
                    </a:ext>
                  </a:extLst>
                </a:gridCol>
                <a:gridCol w="5576884">
                  <a:extLst>
                    <a:ext uri="{9D8B030D-6E8A-4147-A177-3AD203B41FA5}">
                      <a16:colId xmlns:a16="http://schemas.microsoft.com/office/drawing/2014/main" val="2381788681"/>
                    </a:ext>
                  </a:extLst>
                </a:gridCol>
              </a:tblGrid>
              <a:tr h="370840">
                <a:tc>
                  <a:txBody>
                    <a:bodyPr/>
                    <a:lstStyle/>
                    <a:p>
                      <a:r>
                        <a:rPr lang="en-US" sz="1000" b="0" dirty="0"/>
                        <a:t>1</a:t>
                      </a:r>
                      <a:r>
                        <a:rPr lang="en-US" sz="1000" b="0" baseline="30000" dirty="0"/>
                        <a:t>st</a:t>
                      </a:r>
                      <a:r>
                        <a:rPr lang="en-US" sz="1000" b="0" dirty="0"/>
                        <a:t> Line DLBCL</a:t>
                      </a:r>
                    </a:p>
                  </a:txBody>
                  <a:tcPr/>
                </a:tc>
                <a:tc>
                  <a:txBody>
                    <a:bodyPr/>
                    <a:lstStyle/>
                    <a:p>
                      <a:r>
                        <a:rPr lang="en-US" sz="1000" b="0" dirty="0"/>
                        <a:t>Phase 3 </a:t>
                      </a:r>
                      <a:r>
                        <a:rPr lang="en-US" sz="1000" b="0" dirty="0" err="1"/>
                        <a:t>Epcoritamab</a:t>
                      </a:r>
                      <a:r>
                        <a:rPr lang="en-US" sz="1000" b="0" dirty="0"/>
                        <a:t> + R-CHOP vs R-CHOP (</a:t>
                      </a:r>
                      <a:r>
                        <a:rPr lang="en-US" sz="1000" b="0" i="0" kern="1200" dirty="0">
                          <a:solidFill>
                            <a:schemeClr val="dk1"/>
                          </a:solidFill>
                          <a:effectLst/>
                          <a:latin typeface="+mn-lt"/>
                          <a:ea typeface="+mn-ea"/>
                          <a:cs typeface="+mn-cs"/>
                        </a:rPr>
                        <a:t>NCT05578976)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Phase 3 </a:t>
                      </a:r>
                      <a:r>
                        <a:rPr lang="en-US" sz="1000" b="0" i="0" kern="1200" dirty="0" err="1">
                          <a:solidFill>
                            <a:schemeClr val="dk1"/>
                          </a:solidFill>
                          <a:effectLst/>
                          <a:latin typeface="+mn-lt"/>
                          <a:ea typeface="+mn-ea"/>
                          <a:cs typeface="+mn-cs"/>
                        </a:rPr>
                        <a:t>Glofitamab</a:t>
                      </a:r>
                      <a:r>
                        <a:rPr lang="en-US" sz="1000" b="0" i="0" kern="1200" dirty="0">
                          <a:solidFill>
                            <a:schemeClr val="dk1"/>
                          </a:solidFill>
                          <a:effectLst/>
                          <a:latin typeface="+mn-lt"/>
                          <a:ea typeface="+mn-ea"/>
                          <a:cs typeface="+mn-cs"/>
                        </a:rPr>
                        <a:t> + R-</a:t>
                      </a:r>
                      <a:r>
                        <a:rPr lang="en-US" sz="1000" b="0" i="0" kern="1200" dirty="0" err="1">
                          <a:solidFill>
                            <a:schemeClr val="dk1"/>
                          </a:solidFill>
                          <a:effectLst/>
                          <a:latin typeface="+mn-lt"/>
                          <a:ea typeface="+mn-ea"/>
                          <a:cs typeface="+mn-cs"/>
                        </a:rPr>
                        <a:t>pola</a:t>
                      </a:r>
                      <a:r>
                        <a:rPr lang="en-US" sz="1000" b="0" i="0" kern="1200" dirty="0">
                          <a:solidFill>
                            <a:schemeClr val="dk1"/>
                          </a:solidFill>
                          <a:effectLst/>
                          <a:latin typeface="+mn-lt"/>
                          <a:ea typeface="+mn-ea"/>
                          <a:cs typeface="+mn-cs"/>
                        </a:rPr>
                        <a:t>-CHP vs. R-</a:t>
                      </a:r>
                      <a:r>
                        <a:rPr lang="en-US" sz="1000" b="0" i="0" kern="1200" dirty="0" err="1">
                          <a:solidFill>
                            <a:schemeClr val="dk1"/>
                          </a:solidFill>
                          <a:effectLst/>
                          <a:latin typeface="+mn-lt"/>
                          <a:ea typeface="+mn-ea"/>
                          <a:cs typeface="+mn-cs"/>
                        </a:rPr>
                        <a:t>pola</a:t>
                      </a:r>
                      <a:r>
                        <a:rPr lang="en-US" sz="1000" b="0" i="0" kern="1200" dirty="0">
                          <a:solidFill>
                            <a:schemeClr val="dk1"/>
                          </a:solidFill>
                          <a:effectLst/>
                          <a:latin typeface="+mn-lt"/>
                          <a:ea typeface="+mn-ea"/>
                          <a:cs typeface="+mn-cs"/>
                        </a:rPr>
                        <a:t>-CHP (NCT06047080)</a:t>
                      </a:r>
                    </a:p>
                    <a:p>
                      <a:r>
                        <a:rPr lang="en-US" sz="1000" b="0" i="0" kern="1200" dirty="0" err="1">
                          <a:solidFill>
                            <a:schemeClr val="dk1"/>
                          </a:solidFill>
                          <a:effectLst/>
                          <a:latin typeface="+mn-lt"/>
                          <a:ea typeface="+mn-ea"/>
                          <a:cs typeface="+mn-cs"/>
                        </a:rPr>
                        <a:t>Epcoritamab</a:t>
                      </a:r>
                      <a:r>
                        <a:rPr lang="en-US" sz="1000" b="0" i="0" kern="1200" dirty="0">
                          <a:solidFill>
                            <a:schemeClr val="dk1"/>
                          </a:solidFill>
                          <a:effectLst/>
                          <a:latin typeface="+mn-lt"/>
                          <a:ea typeface="+mn-ea"/>
                          <a:cs typeface="+mn-cs"/>
                        </a:rPr>
                        <a:t> </a:t>
                      </a:r>
                      <a:r>
                        <a:rPr lang="en-US" sz="1000" b="0" i="0" kern="1200">
                          <a:solidFill>
                            <a:schemeClr val="dk1"/>
                          </a:solidFill>
                          <a:effectLst/>
                          <a:latin typeface="+mn-lt"/>
                          <a:ea typeface="+mn-ea"/>
                          <a:cs typeface="+mn-cs"/>
                        </a:rPr>
                        <a:t>+ R-mini-CVP </a:t>
                      </a:r>
                      <a:r>
                        <a:rPr lang="en-US" sz="1000" b="0" i="0" kern="1200" dirty="0">
                          <a:solidFill>
                            <a:schemeClr val="dk1"/>
                          </a:solidFill>
                          <a:effectLst/>
                          <a:latin typeface="+mn-lt"/>
                          <a:ea typeface="+mn-ea"/>
                          <a:cs typeface="+mn-cs"/>
                        </a:rPr>
                        <a:t>in unfit/frail patients (NCT06045247)</a:t>
                      </a:r>
                    </a:p>
                    <a:p>
                      <a:r>
                        <a:rPr lang="en-US" sz="1000" b="0" i="0" kern="1200" dirty="0" err="1">
                          <a:solidFill>
                            <a:schemeClr val="dk1"/>
                          </a:solidFill>
                          <a:effectLst/>
                          <a:latin typeface="+mn-lt"/>
                          <a:ea typeface="+mn-ea"/>
                          <a:cs typeface="+mn-cs"/>
                        </a:rPr>
                        <a:t>Glofitamab</a:t>
                      </a:r>
                      <a:r>
                        <a:rPr lang="en-US" sz="1000" b="0" i="0" kern="1200" dirty="0">
                          <a:solidFill>
                            <a:schemeClr val="dk1"/>
                          </a:solidFill>
                          <a:effectLst/>
                          <a:latin typeface="+mn-lt"/>
                          <a:ea typeface="+mn-ea"/>
                          <a:cs typeface="+mn-cs"/>
                        </a:rPr>
                        <a:t> + </a:t>
                      </a:r>
                      <a:r>
                        <a:rPr lang="en-US" sz="1000" b="0" i="0" kern="1200" dirty="0" err="1">
                          <a:solidFill>
                            <a:schemeClr val="dk1"/>
                          </a:solidFill>
                          <a:effectLst/>
                          <a:latin typeface="+mn-lt"/>
                          <a:ea typeface="+mn-ea"/>
                          <a:cs typeface="+mn-cs"/>
                        </a:rPr>
                        <a:t>Polatuzumab</a:t>
                      </a:r>
                      <a:r>
                        <a:rPr lang="en-US" sz="1000" b="0" i="0" kern="1200" dirty="0">
                          <a:solidFill>
                            <a:schemeClr val="dk1"/>
                          </a:solidFill>
                          <a:effectLst/>
                          <a:latin typeface="+mn-lt"/>
                          <a:ea typeface="+mn-ea"/>
                          <a:cs typeface="+mn-cs"/>
                        </a:rPr>
                        <a:t> in unfit/frail patients (NCT05798156)</a:t>
                      </a:r>
                    </a:p>
                  </a:txBody>
                  <a:tcPr/>
                </a:tc>
                <a:extLst>
                  <a:ext uri="{0D108BD9-81ED-4DB2-BD59-A6C34878D82A}">
                    <a16:rowId xmlns:a16="http://schemas.microsoft.com/office/drawing/2014/main" val="633269452"/>
                  </a:ext>
                </a:extLst>
              </a:tr>
              <a:tr h="370840">
                <a:tc>
                  <a:txBody>
                    <a:bodyPr/>
                    <a:lstStyle/>
                    <a:p>
                      <a:r>
                        <a:rPr lang="en-US" sz="1000" b="0" dirty="0"/>
                        <a:t>Pre-transplant salvage therapy</a:t>
                      </a:r>
                    </a:p>
                  </a:txBody>
                  <a:tcPr/>
                </a:tc>
                <a:tc>
                  <a:txBody>
                    <a:bodyPr/>
                    <a:lstStyle/>
                    <a:p>
                      <a:r>
                        <a:rPr lang="en-US" sz="1000" b="0" dirty="0" err="1"/>
                        <a:t>Epcoritamab</a:t>
                      </a:r>
                      <a:r>
                        <a:rPr lang="en-US" sz="1000" b="0" dirty="0"/>
                        <a:t> + R-GDP → </a:t>
                      </a:r>
                      <a:r>
                        <a:rPr lang="en-US" sz="1000" b="0" dirty="0" err="1"/>
                        <a:t>AutoHSCT</a:t>
                      </a:r>
                      <a:r>
                        <a:rPr lang="en-US" sz="1000" b="0" dirty="0"/>
                        <a:t> or CAR-T (</a:t>
                      </a:r>
                      <a:r>
                        <a:rPr lang="en-US" sz="1000" b="0" i="0" kern="1200" dirty="0">
                          <a:solidFill>
                            <a:schemeClr val="dk1"/>
                          </a:solidFill>
                          <a:effectLst/>
                          <a:latin typeface="+mn-lt"/>
                          <a:ea typeface="+mn-ea"/>
                          <a:cs typeface="+mn-cs"/>
                        </a:rPr>
                        <a:t>NCT05852717)</a:t>
                      </a:r>
                      <a:endParaRPr lang="en-US" sz="1000" b="0" dirty="0"/>
                    </a:p>
                  </a:txBody>
                  <a:tcPr/>
                </a:tc>
                <a:extLst>
                  <a:ext uri="{0D108BD9-81ED-4DB2-BD59-A6C34878D82A}">
                    <a16:rowId xmlns:a16="http://schemas.microsoft.com/office/drawing/2014/main" val="3346521459"/>
                  </a:ext>
                </a:extLst>
              </a:tr>
              <a:tr h="370840">
                <a:tc>
                  <a:txBody>
                    <a:bodyPr/>
                    <a:lstStyle/>
                    <a:p>
                      <a:r>
                        <a:rPr lang="en-US" sz="1000" dirty="0"/>
                        <a:t>Peri-CAR T</a:t>
                      </a:r>
                    </a:p>
                  </a:txBody>
                  <a:tcPr/>
                </a:tc>
                <a:tc>
                  <a:txBody>
                    <a:bodyPr/>
                    <a:lstStyle/>
                    <a:p>
                      <a:r>
                        <a:rPr lang="en-US" sz="1000" dirty="0"/>
                        <a:t>SWOG 2114: </a:t>
                      </a:r>
                      <a:r>
                        <a:rPr lang="en-US" sz="1000" dirty="0" err="1"/>
                        <a:t>Mosunetuzumab</a:t>
                      </a:r>
                      <a:r>
                        <a:rPr lang="en-US" sz="1000" dirty="0"/>
                        <a:t>, </a:t>
                      </a:r>
                      <a:r>
                        <a:rPr lang="en-US" sz="1000" dirty="0" err="1"/>
                        <a:t>polatuzumab</a:t>
                      </a:r>
                      <a:r>
                        <a:rPr lang="en-US" sz="1000" dirty="0"/>
                        <a:t>, or combo for patients with PR after CAR-T</a:t>
                      </a:r>
                    </a:p>
                    <a:p>
                      <a:r>
                        <a:rPr lang="en-US" sz="1000" dirty="0"/>
                        <a:t>Pola + </a:t>
                      </a:r>
                      <a:r>
                        <a:rPr lang="en-US" sz="1000" dirty="0" err="1"/>
                        <a:t>obin</a:t>
                      </a:r>
                      <a:r>
                        <a:rPr lang="en-US" sz="1000" dirty="0"/>
                        <a:t> + </a:t>
                      </a:r>
                      <a:r>
                        <a:rPr lang="en-US" sz="1000" dirty="0" err="1"/>
                        <a:t>glofit</a:t>
                      </a:r>
                      <a:r>
                        <a:rPr lang="en-US" sz="1000" dirty="0"/>
                        <a:t> as a peri-CAR-T treatment strategy (</a:t>
                      </a:r>
                      <a:r>
                        <a:rPr lang="en-US" sz="1000" b="0" i="0" kern="1200" dirty="0">
                          <a:solidFill>
                            <a:schemeClr val="dk1"/>
                          </a:solidFill>
                          <a:effectLst/>
                          <a:latin typeface="+mn-lt"/>
                          <a:ea typeface="+mn-ea"/>
                          <a:cs typeface="+mn-cs"/>
                        </a:rPr>
                        <a:t>NCT06071871)</a:t>
                      </a:r>
                      <a:endParaRPr lang="en-US" sz="1000" dirty="0"/>
                    </a:p>
                    <a:p>
                      <a:r>
                        <a:rPr lang="en-US" sz="1000" dirty="0" err="1"/>
                        <a:t>Epcor</a:t>
                      </a:r>
                      <a:r>
                        <a:rPr lang="en-US" sz="1000" dirty="0"/>
                        <a:t> vs. observations in patients not in CR after CAR-T (</a:t>
                      </a:r>
                      <a:r>
                        <a:rPr lang="en-US" sz="1000" b="0" i="0" kern="1200" dirty="0">
                          <a:solidFill>
                            <a:schemeClr val="dk1"/>
                          </a:solidFill>
                          <a:effectLst/>
                          <a:latin typeface="+mn-lt"/>
                          <a:ea typeface="+mn-ea"/>
                          <a:cs typeface="+mn-cs"/>
                        </a:rPr>
                        <a:t>NCT06238648)</a:t>
                      </a:r>
                    </a:p>
                    <a:p>
                      <a:r>
                        <a:rPr lang="en-US" sz="1000" b="0" i="0" kern="1200" dirty="0" err="1">
                          <a:solidFill>
                            <a:schemeClr val="dk1"/>
                          </a:solidFill>
                          <a:effectLst/>
                          <a:latin typeface="+mn-lt"/>
                          <a:ea typeface="+mn-ea"/>
                          <a:cs typeface="+mn-cs"/>
                        </a:rPr>
                        <a:t>Axi-cel</a:t>
                      </a:r>
                      <a:r>
                        <a:rPr lang="en-US" sz="1000" b="0" i="0" kern="1200" dirty="0">
                          <a:solidFill>
                            <a:schemeClr val="dk1"/>
                          </a:solidFill>
                          <a:effectLst/>
                          <a:latin typeface="+mn-lt"/>
                          <a:ea typeface="+mn-ea"/>
                          <a:cs typeface="+mn-cs"/>
                        </a:rPr>
                        <a:t> and </a:t>
                      </a:r>
                      <a:r>
                        <a:rPr lang="en-US" sz="1000" b="0" i="0" kern="1200" dirty="0" err="1">
                          <a:solidFill>
                            <a:schemeClr val="dk1"/>
                          </a:solidFill>
                          <a:effectLst/>
                          <a:latin typeface="+mn-lt"/>
                          <a:ea typeface="+mn-ea"/>
                          <a:cs typeface="+mn-cs"/>
                        </a:rPr>
                        <a:t>glofitamab</a:t>
                      </a:r>
                      <a:r>
                        <a:rPr lang="en-US" sz="1000" b="0" i="0" kern="1200" dirty="0">
                          <a:solidFill>
                            <a:schemeClr val="dk1"/>
                          </a:solidFill>
                          <a:effectLst/>
                          <a:latin typeface="+mn-lt"/>
                          <a:ea typeface="+mn-ea"/>
                          <a:cs typeface="+mn-cs"/>
                        </a:rPr>
                        <a:t> as second line therapy for R/R DLBCL (NCT06213311)</a:t>
                      </a:r>
                      <a:endParaRPr lang="en-US" sz="1000" dirty="0"/>
                    </a:p>
                  </a:txBody>
                  <a:tcPr/>
                </a:tc>
                <a:extLst>
                  <a:ext uri="{0D108BD9-81ED-4DB2-BD59-A6C34878D82A}">
                    <a16:rowId xmlns:a16="http://schemas.microsoft.com/office/drawing/2014/main" val="491110565"/>
                  </a:ext>
                </a:extLst>
              </a:tr>
              <a:tr h="370840">
                <a:tc>
                  <a:txBody>
                    <a:bodyPr/>
                    <a:lstStyle/>
                    <a:p>
                      <a:r>
                        <a:rPr lang="en-US" sz="1000" dirty="0"/>
                        <a:t>Combination therapy for relapsed disease</a:t>
                      </a:r>
                    </a:p>
                  </a:txBody>
                  <a:tcPr/>
                </a:tc>
                <a:tc>
                  <a:txBody>
                    <a:bodyPr/>
                    <a:lstStyle/>
                    <a:p>
                      <a:r>
                        <a:rPr lang="en-US" sz="1000" dirty="0" err="1"/>
                        <a:t>Epcoritamab</a:t>
                      </a:r>
                      <a:r>
                        <a:rPr lang="en-US" sz="1000" dirty="0"/>
                        <a:t> containing combinations for relapsed B-cell NHL (</a:t>
                      </a:r>
                      <a:r>
                        <a:rPr lang="en-US" sz="1000" b="0" i="0" kern="1200" dirty="0">
                          <a:solidFill>
                            <a:schemeClr val="dk1"/>
                          </a:solidFill>
                          <a:effectLst/>
                          <a:latin typeface="+mn-lt"/>
                          <a:ea typeface="+mn-ea"/>
                          <a:cs typeface="+mn-cs"/>
                        </a:rPr>
                        <a:t>NCT04663347)</a:t>
                      </a:r>
                    </a:p>
                    <a:p>
                      <a:r>
                        <a:rPr lang="en-US" sz="1000" b="0" i="0" kern="1200" dirty="0" err="1">
                          <a:solidFill>
                            <a:schemeClr val="dk1"/>
                          </a:solidFill>
                          <a:effectLst/>
                          <a:latin typeface="+mn-lt"/>
                          <a:ea typeface="+mn-ea"/>
                          <a:cs typeface="+mn-cs"/>
                        </a:rPr>
                        <a:t>Loncastuximab</a:t>
                      </a:r>
                      <a:r>
                        <a:rPr lang="en-US" sz="1000" b="0" i="0" kern="1200" dirty="0">
                          <a:solidFill>
                            <a:schemeClr val="dk1"/>
                          </a:solidFill>
                          <a:effectLst/>
                          <a:latin typeface="+mn-lt"/>
                          <a:ea typeface="+mn-ea"/>
                          <a:cs typeface="+mn-cs"/>
                        </a:rPr>
                        <a:t> containing combinations for relapsed DLBCL (LOTIS-7; NCT04970901)</a:t>
                      </a:r>
                    </a:p>
                    <a:p>
                      <a:r>
                        <a:rPr lang="en-US" sz="1000" b="0" i="0" kern="1200" dirty="0" err="1">
                          <a:solidFill>
                            <a:schemeClr val="dk1"/>
                          </a:solidFill>
                          <a:effectLst/>
                          <a:latin typeface="+mn-lt"/>
                          <a:ea typeface="+mn-ea"/>
                          <a:cs typeface="+mn-cs"/>
                        </a:rPr>
                        <a:t>Glofitamab</a:t>
                      </a:r>
                      <a:r>
                        <a:rPr lang="en-US" sz="1000" b="0" i="0" kern="1200" dirty="0">
                          <a:solidFill>
                            <a:schemeClr val="dk1"/>
                          </a:solidFill>
                          <a:effectLst/>
                          <a:latin typeface="+mn-lt"/>
                          <a:ea typeface="+mn-ea"/>
                          <a:cs typeface="+mn-cs"/>
                        </a:rPr>
                        <a:t> + </a:t>
                      </a:r>
                      <a:r>
                        <a:rPr lang="en-US" sz="1000" b="0" i="0" kern="1200" dirty="0" err="1">
                          <a:solidFill>
                            <a:schemeClr val="dk1"/>
                          </a:solidFill>
                          <a:effectLst/>
                          <a:latin typeface="+mn-lt"/>
                          <a:ea typeface="+mn-ea"/>
                          <a:cs typeface="+mn-cs"/>
                        </a:rPr>
                        <a:t>GemOx</a:t>
                      </a:r>
                      <a:r>
                        <a:rPr lang="en-US" sz="1000" b="0" i="0" kern="1200" dirty="0">
                          <a:solidFill>
                            <a:schemeClr val="dk1"/>
                          </a:solidFill>
                          <a:effectLst/>
                          <a:latin typeface="+mn-lt"/>
                          <a:ea typeface="+mn-ea"/>
                          <a:cs typeface="+mn-cs"/>
                        </a:rPr>
                        <a:t> (NCT04408638)</a:t>
                      </a:r>
                    </a:p>
                    <a:p>
                      <a:endParaRPr lang="en-US" sz="1000" dirty="0"/>
                    </a:p>
                  </a:txBody>
                  <a:tcPr/>
                </a:tc>
                <a:extLst>
                  <a:ext uri="{0D108BD9-81ED-4DB2-BD59-A6C34878D82A}">
                    <a16:rowId xmlns:a16="http://schemas.microsoft.com/office/drawing/2014/main" val="1203088476"/>
                  </a:ext>
                </a:extLst>
              </a:tr>
            </a:tbl>
          </a:graphicData>
        </a:graphic>
      </p:graphicFrame>
      <p:sp>
        <p:nvSpPr>
          <p:cNvPr id="3" name="TextBox 2">
            <a:extLst>
              <a:ext uri="{FF2B5EF4-FFF2-40B4-BE49-F238E27FC236}">
                <a16:creationId xmlns:a16="http://schemas.microsoft.com/office/drawing/2014/main" id="{53EBDC0A-07FE-8EAB-877B-529520CAE7E7}"/>
              </a:ext>
            </a:extLst>
          </p:cNvPr>
          <p:cNvSpPr txBox="1"/>
          <p:nvPr/>
        </p:nvSpPr>
        <p:spPr>
          <a:xfrm>
            <a:off x="1904015" y="3650922"/>
            <a:ext cx="610020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Many more studies in MCL, FL, MZL</a:t>
            </a:r>
          </a:p>
          <a:p>
            <a:pPr marL="342900" indent="-342900">
              <a:buFont typeface="Arial" panose="020B0604020202020204" pitchFamily="34" charset="0"/>
              <a:buChar char="•"/>
            </a:pPr>
            <a:r>
              <a:rPr lang="en-US" sz="2000" dirty="0" err="1"/>
              <a:t>Trispecific</a:t>
            </a:r>
            <a:r>
              <a:rPr lang="en-US" sz="2000" dirty="0"/>
              <a:t> antibodies in development</a:t>
            </a:r>
          </a:p>
        </p:txBody>
      </p:sp>
    </p:spTree>
    <p:extLst>
      <p:ext uri="{BB962C8B-B14F-4D97-AF65-F5344CB8AC3E}">
        <p14:creationId xmlns:p14="http://schemas.microsoft.com/office/powerpoint/2010/main" val="36490952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5C79-C057-84A5-1399-D36AFC7FD3C1}"/>
              </a:ext>
            </a:extLst>
          </p:cNvPr>
          <p:cNvSpPr>
            <a:spLocks noGrp="1"/>
          </p:cNvSpPr>
          <p:nvPr>
            <p:ph type="title"/>
          </p:nvPr>
        </p:nvSpPr>
        <p:spPr>
          <a:xfrm>
            <a:off x="0" y="127465"/>
            <a:ext cx="9144000" cy="632390"/>
          </a:xfrm>
        </p:spPr>
        <p:txBody>
          <a:bodyPr/>
          <a:lstStyle/>
          <a:p>
            <a:r>
              <a:rPr lang="en-US" dirty="0"/>
              <a:t>Take home message</a:t>
            </a:r>
          </a:p>
        </p:txBody>
      </p:sp>
      <p:sp>
        <p:nvSpPr>
          <p:cNvPr id="3" name="TextBox 2">
            <a:extLst>
              <a:ext uri="{FF2B5EF4-FFF2-40B4-BE49-F238E27FC236}">
                <a16:creationId xmlns:a16="http://schemas.microsoft.com/office/drawing/2014/main" id="{75A176D4-5A0B-8474-A708-9AA20D708FA4}"/>
              </a:ext>
            </a:extLst>
          </p:cNvPr>
          <p:cNvSpPr txBox="1"/>
          <p:nvPr/>
        </p:nvSpPr>
        <p:spPr>
          <a:xfrm>
            <a:off x="0" y="1050637"/>
            <a:ext cx="9053848" cy="3046988"/>
          </a:xfrm>
          <a:prstGeom prst="rect">
            <a:avLst/>
          </a:prstGeom>
          <a:noFill/>
        </p:spPr>
        <p:txBody>
          <a:bodyPr wrap="square" rtlCol="0">
            <a:spAutoFit/>
          </a:bodyPr>
          <a:lstStyle/>
          <a:p>
            <a:pPr marL="342900" indent="-342900">
              <a:buFont typeface="Arial" panose="020B0604020202020204" pitchFamily="34" charset="0"/>
              <a:buChar char="•"/>
            </a:pPr>
            <a:r>
              <a:rPr lang="en-US" dirty="0"/>
              <a:t>Some patients have excellent responses to bispecific ab monotherapy, but there is much room for improvement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Bispecifics</a:t>
            </a:r>
            <a:r>
              <a:rPr lang="en-US" dirty="0"/>
              <a:t> in earlier lines of therapy and in combination are appealing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Bispecifics</a:t>
            </a:r>
            <a:r>
              <a:rPr lang="en-US" dirty="0"/>
              <a:t> easier to administer than CAR-T, but careful consideration of side effect management is required</a:t>
            </a:r>
          </a:p>
        </p:txBody>
      </p:sp>
    </p:spTree>
    <p:extLst>
      <p:ext uri="{BB962C8B-B14F-4D97-AF65-F5344CB8AC3E}">
        <p14:creationId xmlns:p14="http://schemas.microsoft.com/office/powerpoint/2010/main" val="3303865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4617" y="1168401"/>
            <a:ext cx="7961151" cy="2915920"/>
          </a:xfrm>
        </p:spPr>
        <p:txBody>
          <a:bodyPr/>
          <a:lstStyle/>
          <a:p>
            <a:pPr algn="l"/>
            <a:r>
              <a:rPr lang="en-US" dirty="0"/>
              <a:t>Consulting/Honoraria: GSK, Cogent Biosciences, PharmaEssentia, Blueprint Medicines, Sobi</a:t>
            </a:r>
          </a:p>
          <a:p>
            <a:pPr algn="l"/>
            <a:endParaRPr lang="en-US" dirty="0"/>
          </a:p>
          <a:p>
            <a:pPr algn="l"/>
            <a:r>
              <a:rPr lang="en-US" dirty="0"/>
              <a:t>Research support: Incyte, Cogent Biosciences, Ascentage Pharma, Blueprint Medicines, Syntrix Biosystems, Novartis, PharmaEssentia</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Disclosures</a:t>
            </a:r>
          </a:p>
        </p:txBody>
      </p:sp>
      <p:pic>
        <p:nvPicPr>
          <p:cNvPr id="3" name="Picture 2" descr="A close-up of a logo&#10;&#10;Description automatically generated">
            <a:extLst>
              <a:ext uri="{FF2B5EF4-FFF2-40B4-BE49-F238E27FC236}">
                <a16:creationId xmlns:a16="http://schemas.microsoft.com/office/drawing/2014/main" id="{C8BCE1EB-80BF-E4DA-9CD0-FD18A3183CF8}"/>
              </a:ext>
            </a:extLst>
          </p:cNvPr>
          <p:cNvPicPr>
            <a:picLocks noChangeAspect="1"/>
          </p:cNvPicPr>
          <p:nvPr/>
        </p:nvPicPr>
        <p:blipFill>
          <a:blip r:embed="rId2"/>
          <a:stretch>
            <a:fillRect/>
          </a:stretch>
        </p:blipFill>
        <p:spPr>
          <a:xfrm>
            <a:off x="7666263" y="4454971"/>
            <a:ext cx="1323219" cy="693292"/>
          </a:xfrm>
          <a:prstGeom prst="rect">
            <a:avLst/>
          </a:prstGeom>
        </p:spPr>
      </p:pic>
    </p:spTree>
    <p:extLst>
      <p:ext uri="{BB962C8B-B14F-4D97-AF65-F5344CB8AC3E}">
        <p14:creationId xmlns:p14="http://schemas.microsoft.com/office/powerpoint/2010/main" val="12497126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5D3A37-1FFC-F87B-FFAD-90ABE5FB2340}"/>
              </a:ext>
            </a:extLst>
          </p:cNvPr>
          <p:cNvSpPr>
            <a:spLocks noGrp="1"/>
          </p:cNvSpPr>
          <p:nvPr>
            <p:ph idx="1"/>
          </p:nvPr>
        </p:nvSpPr>
        <p:spPr>
          <a:xfrm>
            <a:off x="3032067" y="1930703"/>
            <a:ext cx="3079865" cy="709930"/>
          </a:xfrm>
        </p:spPr>
        <p:txBody>
          <a:bodyPr/>
          <a:lstStyle/>
          <a:p>
            <a:pPr marL="0" indent="0">
              <a:buNone/>
            </a:pPr>
            <a:r>
              <a:rPr lang="en-US" sz="4400" dirty="0"/>
              <a:t>Thank you!</a:t>
            </a:r>
          </a:p>
        </p:txBody>
      </p:sp>
    </p:spTree>
    <p:extLst>
      <p:ext uri="{BB962C8B-B14F-4D97-AF65-F5344CB8AC3E}">
        <p14:creationId xmlns:p14="http://schemas.microsoft.com/office/powerpoint/2010/main" val="39137722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23</a:t>
            </a:r>
            <a:r>
              <a:rPr lang="en-US" sz="1600" baseline="30000" dirty="0">
                <a:solidFill>
                  <a:schemeClr val="bg1"/>
                </a:solidFill>
                <a:latin typeface="Corporate S Demi" panose="02020500000000000000" pitchFamily="18" charset="0"/>
              </a:rPr>
              <a:t>rd</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22608784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5728" y="1997647"/>
            <a:ext cx="8666922" cy="2608814"/>
          </a:xfrm>
        </p:spPr>
        <p:txBody>
          <a:bodyPr/>
          <a:lstStyle/>
          <a:p>
            <a:r>
              <a:rPr lang="en-US" b="1" dirty="0">
                <a:solidFill>
                  <a:srgbClr val="002E51"/>
                </a:solidFill>
              </a:rPr>
              <a:t>Martha Arellano, MD</a:t>
            </a:r>
          </a:p>
          <a:p>
            <a:r>
              <a:rPr lang="en-US" sz="2000" dirty="0">
                <a:solidFill>
                  <a:srgbClr val="002E51"/>
                </a:solidFill>
              </a:rPr>
              <a:t>Professor of Hematology and Oncology</a:t>
            </a:r>
          </a:p>
          <a:p>
            <a:r>
              <a:rPr lang="en-US" sz="2000" dirty="0">
                <a:solidFill>
                  <a:srgbClr val="002E51"/>
                </a:solidFill>
              </a:rPr>
              <a:t>Associate Director, Hematology Division</a:t>
            </a:r>
            <a:br>
              <a:rPr lang="en-US" sz="2000" dirty="0">
                <a:solidFill>
                  <a:srgbClr val="002E51"/>
                </a:solidFill>
              </a:rPr>
            </a:br>
            <a:r>
              <a:rPr lang="en-US" sz="2000" dirty="0">
                <a:solidFill>
                  <a:srgbClr val="002E51"/>
                </a:solidFill>
              </a:rPr>
              <a:t>Program Director, Hematology/Medical Oncology Fellowship</a:t>
            </a:r>
            <a:br>
              <a:rPr lang="en-US" sz="2000" dirty="0">
                <a:solidFill>
                  <a:srgbClr val="002E51"/>
                </a:solidFill>
              </a:rPr>
            </a:br>
            <a:r>
              <a:rPr lang="en-US" sz="2000" dirty="0">
                <a:solidFill>
                  <a:srgbClr val="002E51"/>
                </a:solidFill>
              </a:rPr>
              <a:t>Winship Cancer Institute of Emory University</a:t>
            </a:r>
          </a:p>
          <a:p>
            <a:r>
              <a:rPr lang="en-US" sz="2000" dirty="0">
                <a:solidFill>
                  <a:srgbClr val="002E51"/>
                </a:solidFill>
              </a:rPr>
              <a:t>Atlanta, Georgia</a:t>
            </a:r>
          </a:p>
        </p:txBody>
      </p:sp>
      <p:sp>
        <p:nvSpPr>
          <p:cNvPr id="4" name="Title 3"/>
          <p:cNvSpPr>
            <a:spLocks noGrp="1"/>
          </p:cNvSpPr>
          <p:nvPr>
            <p:ph type="title"/>
          </p:nvPr>
        </p:nvSpPr>
        <p:spPr>
          <a:xfrm>
            <a:off x="0" y="541802"/>
            <a:ext cx="9144000" cy="786936"/>
          </a:xfrm>
        </p:spPr>
        <p:txBody>
          <a:bodyPr/>
          <a:lstStyle/>
          <a:p>
            <a:r>
              <a:rPr lang="en-US" b="1" dirty="0">
                <a:solidFill>
                  <a:srgbClr val="002E51"/>
                </a:solidFill>
              </a:rPr>
              <a:t>Updates in AML</a:t>
            </a:r>
          </a:p>
        </p:txBody>
      </p:sp>
    </p:spTree>
    <p:extLst>
      <p:ext uri="{BB962C8B-B14F-4D97-AF65-F5344CB8AC3E}">
        <p14:creationId xmlns:p14="http://schemas.microsoft.com/office/powerpoint/2010/main" val="3695479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65298" y="1116171"/>
            <a:ext cx="7697674" cy="2915920"/>
          </a:xfrm>
        </p:spPr>
        <p:txBody>
          <a:bodyPr/>
          <a:lstStyle/>
          <a:p>
            <a:pPr marL="342900" indent="-342900" algn="l">
              <a:buFont typeface="Arial" panose="020B0604020202020204" pitchFamily="34" charset="0"/>
              <a:buChar char="•"/>
            </a:pPr>
            <a:r>
              <a:rPr lang="en-US" dirty="0">
                <a:solidFill>
                  <a:srgbClr val="002E51"/>
                </a:solidFill>
              </a:rPr>
              <a:t>Menin pathway as a target in leukemia </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Menin inhibitors with efficacy data</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Menin-targeted agents in the pipeline/ongoing trials</a:t>
            </a:r>
          </a:p>
        </p:txBody>
      </p:sp>
      <p:sp>
        <p:nvSpPr>
          <p:cNvPr id="4" name="Title 3"/>
          <p:cNvSpPr>
            <a:spLocks noGrp="1"/>
          </p:cNvSpPr>
          <p:nvPr>
            <p:ph type="title"/>
          </p:nvPr>
        </p:nvSpPr>
        <p:spPr>
          <a:xfrm>
            <a:off x="0" y="127465"/>
            <a:ext cx="9144000" cy="807256"/>
          </a:xfrm>
        </p:spPr>
        <p:txBody>
          <a:bodyPr/>
          <a:lstStyle/>
          <a:p>
            <a:r>
              <a:rPr lang="en-US" dirty="0">
                <a:solidFill>
                  <a:srgbClr val="002E51"/>
                </a:solidFill>
              </a:rPr>
              <a:t>Objectives</a:t>
            </a:r>
            <a:br>
              <a:rPr lang="en-US" dirty="0">
                <a:solidFill>
                  <a:srgbClr val="002E51"/>
                </a:solidFill>
              </a:rPr>
            </a:br>
            <a:endParaRPr lang="en-US" b="1" dirty="0"/>
          </a:p>
        </p:txBody>
      </p:sp>
    </p:spTree>
    <p:extLst>
      <p:ext uri="{BB962C8B-B14F-4D97-AF65-F5344CB8AC3E}">
        <p14:creationId xmlns:p14="http://schemas.microsoft.com/office/powerpoint/2010/main" val="12659891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D33BED-4253-7F08-B538-48396626C88B}"/>
              </a:ext>
            </a:extLst>
          </p:cNvPr>
          <p:cNvSpPr>
            <a:spLocks noGrp="1"/>
          </p:cNvSpPr>
          <p:nvPr>
            <p:ph sz="half" idx="1"/>
          </p:nvPr>
        </p:nvSpPr>
        <p:spPr>
          <a:xfrm>
            <a:off x="31750" y="1106011"/>
            <a:ext cx="9080500" cy="2936240"/>
          </a:xfrm>
        </p:spPr>
        <p:txBody>
          <a:bodyPr/>
          <a:lstStyle/>
          <a:p>
            <a:r>
              <a:rPr lang="en-US" sz="1800" i="1" dirty="0">
                <a:solidFill>
                  <a:srgbClr val="002E51"/>
                </a:solidFill>
                <a:effectLst/>
                <a:latin typeface="HardingText"/>
              </a:rPr>
              <a:t>KMT2A </a:t>
            </a:r>
            <a:r>
              <a:rPr lang="en-US" sz="1800" dirty="0">
                <a:solidFill>
                  <a:srgbClr val="002E51"/>
                </a:solidFill>
                <a:effectLst/>
                <a:latin typeface="HardingText"/>
              </a:rPr>
              <a:t>rearrangements occur in up to 10-15% of acute leukemias and portend poor prognosis. </a:t>
            </a:r>
          </a:p>
          <a:p>
            <a:endParaRPr lang="en-US" sz="1800" dirty="0">
              <a:solidFill>
                <a:srgbClr val="002E51"/>
              </a:solidFill>
              <a:effectLst/>
              <a:latin typeface="HardingText"/>
            </a:endParaRPr>
          </a:p>
          <a:p>
            <a:r>
              <a:rPr lang="en-US" sz="1800" i="1" dirty="0">
                <a:solidFill>
                  <a:srgbClr val="002E51"/>
                </a:solidFill>
                <a:effectLst/>
                <a:latin typeface="HardingText"/>
              </a:rPr>
              <a:t>NPM1 </a:t>
            </a:r>
            <a:r>
              <a:rPr lang="en-US" sz="1800" dirty="0">
                <a:solidFill>
                  <a:srgbClr val="002E51"/>
                </a:solidFill>
                <a:effectLst/>
                <a:latin typeface="HardingText"/>
              </a:rPr>
              <a:t>mutations occur in up to 30% of AML cases, and co-mutations can alter the favorable prognosis of </a:t>
            </a:r>
            <a:r>
              <a:rPr lang="en-US" sz="1800" i="1" dirty="0">
                <a:solidFill>
                  <a:srgbClr val="002E51"/>
                </a:solidFill>
                <a:effectLst/>
                <a:latin typeface="HardingText"/>
              </a:rPr>
              <a:t>NPM1</a:t>
            </a:r>
            <a:r>
              <a:rPr lang="en-US" sz="1800" i="1" dirty="0">
                <a:solidFill>
                  <a:srgbClr val="002E51"/>
                </a:solidFill>
                <a:latin typeface="HardingText"/>
              </a:rPr>
              <a:t>-</a:t>
            </a:r>
            <a:r>
              <a:rPr lang="en-US" sz="1800" dirty="0">
                <a:solidFill>
                  <a:srgbClr val="002E51"/>
                </a:solidFill>
                <a:effectLst/>
                <a:latin typeface="HardingText"/>
              </a:rPr>
              <a:t>mutated AML. </a:t>
            </a:r>
          </a:p>
          <a:p>
            <a:endParaRPr lang="en-US" sz="1800" dirty="0">
              <a:solidFill>
                <a:srgbClr val="002E51"/>
              </a:solidFill>
              <a:latin typeface="HardingText"/>
            </a:endParaRPr>
          </a:p>
          <a:p>
            <a:r>
              <a:rPr lang="en-US" sz="1800" i="1" dirty="0">
                <a:solidFill>
                  <a:srgbClr val="002E51"/>
                </a:solidFill>
                <a:latin typeface="HardingText"/>
              </a:rPr>
              <a:t>Nup98</a:t>
            </a:r>
            <a:r>
              <a:rPr lang="en-US" sz="1800" dirty="0">
                <a:solidFill>
                  <a:srgbClr val="002E51"/>
                </a:solidFill>
                <a:latin typeface="HardingText"/>
              </a:rPr>
              <a:t> rearrangements occur in approximately 4-5% of patients with AML and carry a dismal prognosis.</a:t>
            </a:r>
            <a:endParaRPr lang="en-US" sz="1800" dirty="0">
              <a:solidFill>
                <a:srgbClr val="002E51"/>
              </a:solidFill>
              <a:effectLst/>
              <a:latin typeface="HardingText"/>
            </a:endParaRPr>
          </a:p>
          <a:p>
            <a:pPr marL="0" indent="0">
              <a:buNone/>
            </a:pPr>
            <a:endParaRPr lang="en-US" dirty="0">
              <a:solidFill>
                <a:srgbClr val="002E51"/>
              </a:solidFill>
            </a:endParaRPr>
          </a:p>
          <a:p>
            <a:endParaRPr lang="en-US" dirty="0">
              <a:solidFill>
                <a:srgbClr val="002E51"/>
              </a:solidFill>
            </a:endParaRPr>
          </a:p>
        </p:txBody>
      </p:sp>
      <p:sp>
        <p:nvSpPr>
          <p:cNvPr id="4" name="Title 3">
            <a:extLst>
              <a:ext uri="{FF2B5EF4-FFF2-40B4-BE49-F238E27FC236}">
                <a16:creationId xmlns:a16="http://schemas.microsoft.com/office/drawing/2014/main" id="{47ED1ADA-39ED-6F46-DE7F-DA54DB4AB194}"/>
              </a:ext>
            </a:extLst>
          </p:cNvPr>
          <p:cNvSpPr>
            <a:spLocks noGrp="1"/>
          </p:cNvSpPr>
          <p:nvPr>
            <p:ph type="title"/>
          </p:nvPr>
        </p:nvSpPr>
        <p:spPr/>
        <p:txBody>
          <a:bodyPr/>
          <a:lstStyle/>
          <a:p>
            <a:r>
              <a:rPr lang="en-US" dirty="0"/>
              <a:t>Introduction</a:t>
            </a:r>
          </a:p>
        </p:txBody>
      </p:sp>
      <p:sp>
        <p:nvSpPr>
          <p:cNvPr id="6" name="TextBox 5">
            <a:extLst>
              <a:ext uri="{FF2B5EF4-FFF2-40B4-BE49-F238E27FC236}">
                <a16:creationId xmlns:a16="http://schemas.microsoft.com/office/drawing/2014/main" id="{2BBD6A76-B511-8DE8-3326-57C045A49267}"/>
              </a:ext>
            </a:extLst>
          </p:cNvPr>
          <p:cNvSpPr txBox="1"/>
          <p:nvPr/>
        </p:nvSpPr>
        <p:spPr>
          <a:xfrm>
            <a:off x="3390900" y="4572943"/>
            <a:ext cx="5721350" cy="246221"/>
          </a:xfrm>
          <a:prstGeom prst="rect">
            <a:avLst/>
          </a:prstGeom>
          <a:noFill/>
        </p:spPr>
        <p:txBody>
          <a:bodyPr wrap="square">
            <a:spAutoFit/>
          </a:bodyPr>
          <a:lstStyle/>
          <a:p>
            <a:r>
              <a:rPr lang="en-US" sz="1000" b="0" dirty="0" err="1">
                <a:solidFill>
                  <a:srgbClr val="002E51"/>
                </a:solidFill>
                <a:effectLst/>
                <a:highlight>
                  <a:srgbClr val="FFFFFF"/>
                </a:highlight>
                <a:latin typeface="+mn-lt"/>
              </a:rPr>
              <a:t>Hollink</a:t>
            </a:r>
            <a:r>
              <a:rPr lang="en-US" sz="1000" b="0" dirty="0">
                <a:solidFill>
                  <a:srgbClr val="002E51"/>
                </a:solidFill>
                <a:effectLst/>
                <a:highlight>
                  <a:srgbClr val="FFFFFF"/>
                </a:highlight>
                <a:latin typeface="+mn-lt"/>
              </a:rPr>
              <a:t> IHIM, Van den Heuvel-</a:t>
            </a:r>
            <a:r>
              <a:rPr lang="en-US" sz="1000" b="0" dirty="0" err="1">
                <a:solidFill>
                  <a:srgbClr val="002E51"/>
                </a:solidFill>
                <a:effectLst/>
                <a:highlight>
                  <a:srgbClr val="FFFFFF"/>
                </a:highlight>
                <a:latin typeface="+mn-lt"/>
              </a:rPr>
              <a:t>Eibrink</a:t>
            </a:r>
            <a:r>
              <a:rPr lang="en-US" sz="1000" b="0" dirty="0">
                <a:solidFill>
                  <a:srgbClr val="002E51"/>
                </a:solidFill>
                <a:effectLst/>
                <a:highlight>
                  <a:srgbClr val="FFFFFF"/>
                </a:highlight>
                <a:latin typeface="+mn-lt"/>
              </a:rPr>
              <a:t> MA, </a:t>
            </a:r>
            <a:r>
              <a:rPr lang="en-US" sz="1000" b="0" dirty="0" err="1">
                <a:solidFill>
                  <a:srgbClr val="002E51"/>
                </a:solidFill>
                <a:effectLst/>
                <a:highlight>
                  <a:srgbClr val="FFFFFF"/>
                </a:highlight>
                <a:latin typeface="+mn-lt"/>
              </a:rPr>
              <a:t>Arentsen</a:t>
            </a:r>
            <a:r>
              <a:rPr lang="en-US" sz="1000" b="0" dirty="0">
                <a:solidFill>
                  <a:srgbClr val="002E51"/>
                </a:solidFill>
                <a:effectLst/>
                <a:highlight>
                  <a:srgbClr val="FFFFFF"/>
                </a:highlight>
                <a:latin typeface="+mn-lt"/>
              </a:rPr>
              <a:t>-Peters JM. Blood</a:t>
            </a:r>
            <a:r>
              <a:rPr lang="en-US" sz="1000" b="0" i="0" dirty="0">
                <a:solidFill>
                  <a:srgbClr val="002E51"/>
                </a:solidFill>
                <a:effectLst/>
                <a:highlight>
                  <a:srgbClr val="FFFFFF"/>
                </a:highlight>
                <a:latin typeface="+mn-lt"/>
              </a:rPr>
              <a:t> (2011) 118 (13): 3645–3656.</a:t>
            </a:r>
            <a:endParaRPr lang="en-US" sz="1000" dirty="0">
              <a:solidFill>
                <a:srgbClr val="002E51"/>
              </a:solidFill>
              <a:latin typeface="+mn-lt"/>
            </a:endParaRPr>
          </a:p>
        </p:txBody>
      </p:sp>
    </p:spTree>
    <p:extLst>
      <p:ext uri="{BB962C8B-B14F-4D97-AF65-F5344CB8AC3E}">
        <p14:creationId xmlns:p14="http://schemas.microsoft.com/office/powerpoint/2010/main" val="8296397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988" y="122318"/>
            <a:ext cx="9144000" cy="568428"/>
          </a:xfrm>
        </p:spPr>
        <p:txBody>
          <a:bodyPr/>
          <a:lstStyle/>
          <a:p>
            <a:r>
              <a:rPr lang="en-US" b="1" dirty="0" err="1">
                <a:solidFill>
                  <a:srgbClr val="002E51"/>
                </a:solidFill>
              </a:rPr>
              <a:t>Menin</a:t>
            </a:r>
            <a:endParaRPr lang="en-US" b="1" dirty="0">
              <a:solidFill>
                <a:srgbClr val="002E51"/>
              </a:solidFill>
            </a:endParaRPr>
          </a:p>
        </p:txBody>
      </p:sp>
      <p:sp>
        <p:nvSpPr>
          <p:cNvPr id="6" name="Right Arrow 5"/>
          <p:cNvSpPr/>
          <p:nvPr/>
        </p:nvSpPr>
        <p:spPr bwMode="auto">
          <a:xfrm>
            <a:off x="5130612" y="1664013"/>
            <a:ext cx="980628" cy="392176"/>
          </a:xfrm>
          <a:prstGeom prst="right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2E51"/>
              </a:solidFill>
              <a:effectLst/>
              <a:latin typeface="Arial" pitchFamily="-72" charset="0"/>
              <a:ea typeface="ＭＳ Ｐゴシック" pitchFamily="-72" charset="-128"/>
              <a:cs typeface="ＭＳ Ｐゴシック" pitchFamily="-72" charset="-128"/>
            </a:endParaRPr>
          </a:p>
        </p:txBody>
      </p:sp>
      <p:pic>
        <p:nvPicPr>
          <p:cNvPr id="7" name="Picture 6"/>
          <p:cNvPicPr>
            <a:picLocks noChangeAspect="1"/>
          </p:cNvPicPr>
          <p:nvPr/>
        </p:nvPicPr>
        <p:blipFill>
          <a:blip r:embed="rId2"/>
          <a:stretch>
            <a:fillRect/>
          </a:stretch>
        </p:blipFill>
        <p:spPr>
          <a:xfrm>
            <a:off x="6175280" y="1302376"/>
            <a:ext cx="1101819" cy="904875"/>
          </a:xfrm>
          <a:prstGeom prst="rect">
            <a:avLst/>
          </a:prstGeom>
        </p:spPr>
      </p:pic>
      <p:sp>
        <p:nvSpPr>
          <p:cNvPr id="8" name="TextBox 7"/>
          <p:cNvSpPr txBox="1"/>
          <p:nvPr/>
        </p:nvSpPr>
        <p:spPr>
          <a:xfrm>
            <a:off x="6175281" y="998001"/>
            <a:ext cx="948690" cy="276999"/>
          </a:xfrm>
          <a:prstGeom prst="rect">
            <a:avLst/>
          </a:prstGeom>
          <a:noFill/>
        </p:spPr>
        <p:txBody>
          <a:bodyPr wrap="square" rtlCol="0">
            <a:spAutoFit/>
          </a:bodyPr>
          <a:lstStyle/>
          <a:p>
            <a:r>
              <a:rPr lang="en-US" sz="1200" dirty="0">
                <a:solidFill>
                  <a:srgbClr val="002E51"/>
                </a:solidFill>
              </a:rPr>
              <a:t>Leukemia</a:t>
            </a:r>
          </a:p>
        </p:txBody>
      </p:sp>
      <p:pic>
        <p:nvPicPr>
          <p:cNvPr id="12" name="Content Placeholder 11"/>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19262" b="13825"/>
          <a:stretch/>
        </p:blipFill>
        <p:spPr>
          <a:xfrm>
            <a:off x="1925738" y="682052"/>
            <a:ext cx="3336129" cy="3101339"/>
          </a:xfrm>
        </p:spPr>
      </p:pic>
      <p:sp>
        <p:nvSpPr>
          <p:cNvPr id="13" name="Right Arrow 12"/>
          <p:cNvSpPr/>
          <p:nvPr/>
        </p:nvSpPr>
        <p:spPr bwMode="auto">
          <a:xfrm>
            <a:off x="5259423" y="2669853"/>
            <a:ext cx="851817" cy="392176"/>
          </a:xfrm>
          <a:prstGeom prst="right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2E51"/>
              </a:solidFill>
              <a:effectLst/>
              <a:latin typeface="Arial" pitchFamily="-72" charset="0"/>
              <a:ea typeface="ＭＳ Ｐゴシック" pitchFamily="-72" charset="-128"/>
              <a:cs typeface="ＭＳ Ｐゴシック" pitchFamily="-72" charset="-128"/>
            </a:endParaRPr>
          </a:p>
        </p:txBody>
      </p:sp>
      <p:pic>
        <p:nvPicPr>
          <p:cNvPr id="15" name="Picture 14"/>
          <p:cNvPicPr>
            <a:picLocks noChangeAspect="1"/>
          </p:cNvPicPr>
          <p:nvPr/>
        </p:nvPicPr>
        <p:blipFill>
          <a:blip r:embed="rId4"/>
          <a:stretch>
            <a:fillRect/>
          </a:stretch>
        </p:blipFill>
        <p:spPr>
          <a:xfrm>
            <a:off x="6175281" y="2573701"/>
            <a:ext cx="1438275" cy="1038225"/>
          </a:xfrm>
          <a:prstGeom prst="rect">
            <a:avLst/>
          </a:prstGeom>
        </p:spPr>
      </p:pic>
      <p:sp>
        <p:nvSpPr>
          <p:cNvPr id="16" name="TextBox 15"/>
          <p:cNvSpPr txBox="1"/>
          <p:nvPr/>
        </p:nvSpPr>
        <p:spPr>
          <a:xfrm>
            <a:off x="6227891" y="2395533"/>
            <a:ext cx="1841521" cy="276999"/>
          </a:xfrm>
          <a:prstGeom prst="rect">
            <a:avLst/>
          </a:prstGeom>
          <a:noFill/>
        </p:spPr>
        <p:txBody>
          <a:bodyPr wrap="square" rtlCol="0">
            <a:spAutoFit/>
          </a:bodyPr>
          <a:lstStyle/>
          <a:p>
            <a:r>
              <a:rPr lang="en-US" sz="1200" dirty="0">
                <a:solidFill>
                  <a:srgbClr val="002E51"/>
                </a:solidFill>
              </a:rPr>
              <a:t>Differentiation/apoptosis</a:t>
            </a:r>
          </a:p>
        </p:txBody>
      </p:sp>
      <p:sp>
        <p:nvSpPr>
          <p:cNvPr id="17" name="TextBox 16"/>
          <p:cNvSpPr txBox="1"/>
          <p:nvPr/>
        </p:nvSpPr>
        <p:spPr>
          <a:xfrm>
            <a:off x="3943288" y="4672746"/>
            <a:ext cx="5027175" cy="507831"/>
          </a:xfrm>
          <a:prstGeom prst="rect">
            <a:avLst/>
          </a:prstGeom>
          <a:noFill/>
        </p:spPr>
        <p:txBody>
          <a:bodyPr wrap="square" rtlCol="0">
            <a:spAutoFit/>
          </a:bodyPr>
          <a:lstStyle/>
          <a:p>
            <a:r>
              <a:rPr lang="en-US" sz="900" dirty="0">
                <a:solidFill>
                  <a:srgbClr val="002E51"/>
                </a:solidFill>
              </a:rPr>
              <a:t>Kuhn M, Armstrong S. Cancer Cell 2015; 27(4):431-3, Thomas X. Oncol </a:t>
            </a:r>
            <a:r>
              <a:rPr lang="en-US" sz="900" dirty="0" err="1">
                <a:solidFill>
                  <a:srgbClr val="002E51"/>
                </a:solidFill>
              </a:rPr>
              <a:t>Ther</a:t>
            </a:r>
            <a:r>
              <a:rPr lang="en-US" sz="900" dirty="0">
                <a:solidFill>
                  <a:srgbClr val="002E51"/>
                </a:solidFill>
              </a:rPr>
              <a:t> 2024; 12: 57-72</a:t>
            </a:r>
          </a:p>
          <a:p>
            <a:endParaRPr lang="en-US" sz="900" dirty="0">
              <a:solidFill>
                <a:srgbClr val="002E51"/>
              </a:solidFill>
            </a:endParaRPr>
          </a:p>
          <a:p>
            <a:r>
              <a:rPr lang="en-US" sz="900" dirty="0" err="1">
                <a:solidFill>
                  <a:srgbClr val="002E51"/>
                </a:solidFill>
              </a:rPr>
              <a:t>Heikamp</a:t>
            </a:r>
            <a:r>
              <a:rPr lang="en-US" sz="900" dirty="0">
                <a:solidFill>
                  <a:srgbClr val="002E51"/>
                </a:solidFill>
              </a:rPr>
              <a:t> EB, Henrich JA, </a:t>
            </a:r>
            <a:r>
              <a:rPr lang="en-US" sz="900" dirty="0" err="1">
                <a:solidFill>
                  <a:srgbClr val="002E51"/>
                </a:solidFill>
              </a:rPr>
              <a:t>Perner</a:t>
            </a:r>
            <a:r>
              <a:rPr lang="en-US" sz="900" dirty="0">
                <a:solidFill>
                  <a:srgbClr val="002E51"/>
                </a:solidFill>
              </a:rPr>
              <a:t> F, et al. Blood 2022 139(6): 894-906. </a:t>
            </a:r>
          </a:p>
        </p:txBody>
      </p:sp>
      <p:sp>
        <p:nvSpPr>
          <p:cNvPr id="18" name="TextBox 17"/>
          <p:cNvSpPr txBox="1"/>
          <p:nvPr/>
        </p:nvSpPr>
        <p:spPr>
          <a:xfrm>
            <a:off x="2379792" y="3783391"/>
            <a:ext cx="1346388" cy="276999"/>
          </a:xfrm>
          <a:prstGeom prst="rect">
            <a:avLst/>
          </a:prstGeom>
          <a:noFill/>
        </p:spPr>
        <p:txBody>
          <a:bodyPr wrap="square" rtlCol="0">
            <a:spAutoFit/>
          </a:bodyPr>
          <a:lstStyle/>
          <a:p>
            <a:r>
              <a:rPr lang="en-US" sz="1200" b="1" dirty="0" err="1">
                <a:solidFill>
                  <a:srgbClr val="0070C0"/>
                </a:solidFill>
                <a:effectLst>
                  <a:outerShdw blurRad="38100" dist="38100" dir="2700000" algn="tl">
                    <a:srgbClr val="000000">
                      <a:alpha val="43137"/>
                    </a:srgbClr>
                  </a:outerShdw>
                </a:effectLst>
              </a:rPr>
              <a:t>Menin</a:t>
            </a:r>
            <a:r>
              <a:rPr lang="en-US" sz="1200" b="1" dirty="0">
                <a:solidFill>
                  <a:srgbClr val="0070C0"/>
                </a:solidFill>
                <a:effectLst>
                  <a:outerShdw blurRad="38100" dist="38100" dir="2700000" algn="tl">
                    <a:srgbClr val="000000">
                      <a:alpha val="43137"/>
                    </a:srgbClr>
                  </a:outerShdw>
                </a:effectLst>
              </a:rPr>
              <a:t> inhibitor</a:t>
            </a:r>
          </a:p>
        </p:txBody>
      </p:sp>
      <p:sp>
        <p:nvSpPr>
          <p:cNvPr id="20" name="Freeform 19"/>
          <p:cNvSpPr/>
          <p:nvPr/>
        </p:nvSpPr>
        <p:spPr bwMode="auto">
          <a:xfrm>
            <a:off x="2545071" y="1230862"/>
            <a:ext cx="388629" cy="220809"/>
          </a:xfrm>
          <a:custGeom>
            <a:avLst/>
            <a:gdLst>
              <a:gd name="connsiteX0" fmla="*/ 22874 w 350534"/>
              <a:gd name="connsiteY0" fmla="*/ 7760 h 289700"/>
              <a:gd name="connsiteX1" fmla="*/ 22874 w 350534"/>
              <a:gd name="connsiteY1" fmla="*/ 7760 h 289700"/>
              <a:gd name="connsiteX2" fmla="*/ 274334 w 350534"/>
              <a:gd name="connsiteY2" fmla="*/ 7760 h 289700"/>
              <a:gd name="connsiteX3" fmla="*/ 297194 w 350534"/>
              <a:gd name="connsiteY3" fmla="*/ 23000 h 289700"/>
              <a:gd name="connsiteX4" fmla="*/ 327674 w 350534"/>
              <a:gd name="connsiteY4" fmla="*/ 68720 h 289700"/>
              <a:gd name="connsiteX5" fmla="*/ 350534 w 350534"/>
              <a:gd name="connsiteY5" fmla="*/ 137300 h 289700"/>
              <a:gd name="connsiteX6" fmla="*/ 342914 w 350534"/>
              <a:gd name="connsiteY6" fmla="*/ 274460 h 289700"/>
              <a:gd name="connsiteX7" fmla="*/ 320054 w 350534"/>
              <a:gd name="connsiteY7" fmla="*/ 289700 h 289700"/>
              <a:gd name="connsiteX8" fmla="*/ 160034 w 350534"/>
              <a:gd name="connsiteY8" fmla="*/ 282080 h 289700"/>
              <a:gd name="connsiteX9" fmla="*/ 99074 w 350534"/>
              <a:gd name="connsiteY9" fmla="*/ 266840 h 289700"/>
              <a:gd name="connsiteX10" fmla="*/ 45734 w 350534"/>
              <a:gd name="connsiteY10" fmla="*/ 243980 h 289700"/>
              <a:gd name="connsiteX11" fmla="*/ 38114 w 350534"/>
              <a:gd name="connsiteY11" fmla="*/ 221120 h 289700"/>
              <a:gd name="connsiteX12" fmla="*/ 22874 w 350534"/>
              <a:gd name="connsiteY12" fmla="*/ 198260 h 289700"/>
              <a:gd name="connsiteX13" fmla="*/ 7634 w 350534"/>
              <a:gd name="connsiteY13" fmla="*/ 152540 h 289700"/>
              <a:gd name="connsiteX14" fmla="*/ 15254 w 350534"/>
              <a:gd name="connsiteY14" fmla="*/ 45860 h 289700"/>
              <a:gd name="connsiteX15" fmla="*/ 22874 w 350534"/>
              <a:gd name="connsiteY15" fmla="*/ 7760 h 28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534" h="289700">
                <a:moveTo>
                  <a:pt x="22874" y="7760"/>
                </a:moveTo>
                <a:lnTo>
                  <a:pt x="22874" y="7760"/>
                </a:lnTo>
                <a:cubicBezTo>
                  <a:pt x="111824" y="2818"/>
                  <a:pt x="186340" y="-6906"/>
                  <a:pt x="274334" y="7760"/>
                </a:cubicBezTo>
                <a:cubicBezTo>
                  <a:pt x="283367" y="9266"/>
                  <a:pt x="289574" y="17920"/>
                  <a:pt x="297194" y="23000"/>
                </a:cubicBezTo>
                <a:cubicBezTo>
                  <a:pt x="307354" y="38240"/>
                  <a:pt x="321882" y="51344"/>
                  <a:pt x="327674" y="68720"/>
                </a:cubicBezTo>
                <a:lnTo>
                  <a:pt x="350534" y="137300"/>
                </a:lnTo>
                <a:cubicBezTo>
                  <a:pt x="347994" y="183020"/>
                  <a:pt x="351894" y="229559"/>
                  <a:pt x="342914" y="274460"/>
                </a:cubicBezTo>
                <a:cubicBezTo>
                  <a:pt x="341118" y="283440"/>
                  <a:pt x="329204" y="289319"/>
                  <a:pt x="320054" y="289700"/>
                </a:cubicBezTo>
                <a:lnTo>
                  <a:pt x="160034" y="282080"/>
                </a:lnTo>
                <a:cubicBezTo>
                  <a:pt x="137671" y="277607"/>
                  <a:pt x="119576" y="275627"/>
                  <a:pt x="99074" y="266840"/>
                </a:cubicBezTo>
                <a:cubicBezTo>
                  <a:pt x="33162" y="238592"/>
                  <a:pt x="99345" y="261850"/>
                  <a:pt x="45734" y="243980"/>
                </a:cubicBezTo>
                <a:cubicBezTo>
                  <a:pt x="43194" y="236360"/>
                  <a:pt x="41706" y="228304"/>
                  <a:pt x="38114" y="221120"/>
                </a:cubicBezTo>
                <a:cubicBezTo>
                  <a:pt x="34018" y="212929"/>
                  <a:pt x="26593" y="206629"/>
                  <a:pt x="22874" y="198260"/>
                </a:cubicBezTo>
                <a:cubicBezTo>
                  <a:pt x="16350" y="183580"/>
                  <a:pt x="7634" y="152540"/>
                  <a:pt x="7634" y="152540"/>
                </a:cubicBezTo>
                <a:cubicBezTo>
                  <a:pt x="665" y="103755"/>
                  <a:pt x="-8282" y="92933"/>
                  <a:pt x="15254" y="45860"/>
                </a:cubicBezTo>
                <a:cubicBezTo>
                  <a:pt x="17794" y="40780"/>
                  <a:pt x="21604" y="14110"/>
                  <a:pt x="22874" y="7760"/>
                </a:cubicBezTo>
                <a:close/>
              </a:path>
            </a:pathLst>
          </a:custGeom>
          <a:solidFill>
            <a:srgbClr val="F4B6A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5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Nup98</a:t>
            </a:r>
          </a:p>
        </p:txBody>
      </p:sp>
      <p:sp>
        <p:nvSpPr>
          <p:cNvPr id="21" name="Freeform 20"/>
          <p:cNvSpPr/>
          <p:nvPr/>
        </p:nvSpPr>
        <p:spPr bwMode="auto">
          <a:xfrm>
            <a:off x="3052986" y="3360205"/>
            <a:ext cx="388629" cy="220809"/>
          </a:xfrm>
          <a:custGeom>
            <a:avLst/>
            <a:gdLst>
              <a:gd name="connsiteX0" fmla="*/ 22874 w 350534"/>
              <a:gd name="connsiteY0" fmla="*/ 7760 h 289700"/>
              <a:gd name="connsiteX1" fmla="*/ 22874 w 350534"/>
              <a:gd name="connsiteY1" fmla="*/ 7760 h 289700"/>
              <a:gd name="connsiteX2" fmla="*/ 274334 w 350534"/>
              <a:gd name="connsiteY2" fmla="*/ 7760 h 289700"/>
              <a:gd name="connsiteX3" fmla="*/ 297194 w 350534"/>
              <a:gd name="connsiteY3" fmla="*/ 23000 h 289700"/>
              <a:gd name="connsiteX4" fmla="*/ 327674 w 350534"/>
              <a:gd name="connsiteY4" fmla="*/ 68720 h 289700"/>
              <a:gd name="connsiteX5" fmla="*/ 350534 w 350534"/>
              <a:gd name="connsiteY5" fmla="*/ 137300 h 289700"/>
              <a:gd name="connsiteX6" fmla="*/ 342914 w 350534"/>
              <a:gd name="connsiteY6" fmla="*/ 274460 h 289700"/>
              <a:gd name="connsiteX7" fmla="*/ 320054 w 350534"/>
              <a:gd name="connsiteY7" fmla="*/ 289700 h 289700"/>
              <a:gd name="connsiteX8" fmla="*/ 160034 w 350534"/>
              <a:gd name="connsiteY8" fmla="*/ 282080 h 289700"/>
              <a:gd name="connsiteX9" fmla="*/ 99074 w 350534"/>
              <a:gd name="connsiteY9" fmla="*/ 266840 h 289700"/>
              <a:gd name="connsiteX10" fmla="*/ 45734 w 350534"/>
              <a:gd name="connsiteY10" fmla="*/ 243980 h 289700"/>
              <a:gd name="connsiteX11" fmla="*/ 38114 w 350534"/>
              <a:gd name="connsiteY11" fmla="*/ 221120 h 289700"/>
              <a:gd name="connsiteX12" fmla="*/ 22874 w 350534"/>
              <a:gd name="connsiteY12" fmla="*/ 198260 h 289700"/>
              <a:gd name="connsiteX13" fmla="*/ 7634 w 350534"/>
              <a:gd name="connsiteY13" fmla="*/ 152540 h 289700"/>
              <a:gd name="connsiteX14" fmla="*/ 15254 w 350534"/>
              <a:gd name="connsiteY14" fmla="*/ 45860 h 289700"/>
              <a:gd name="connsiteX15" fmla="*/ 22874 w 350534"/>
              <a:gd name="connsiteY15" fmla="*/ 7760 h 28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534" h="289700">
                <a:moveTo>
                  <a:pt x="22874" y="7760"/>
                </a:moveTo>
                <a:lnTo>
                  <a:pt x="22874" y="7760"/>
                </a:lnTo>
                <a:cubicBezTo>
                  <a:pt x="111824" y="2818"/>
                  <a:pt x="186340" y="-6906"/>
                  <a:pt x="274334" y="7760"/>
                </a:cubicBezTo>
                <a:cubicBezTo>
                  <a:pt x="283367" y="9266"/>
                  <a:pt x="289574" y="17920"/>
                  <a:pt x="297194" y="23000"/>
                </a:cubicBezTo>
                <a:cubicBezTo>
                  <a:pt x="307354" y="38240"/>
                  <a:pt x="321882" y="51344"/>
                  <a:pt x="327674" y="68720"/>
                </a:cubicBezTo>
                <a:lnTo>
                  <a:pt x="350534" y="137300"/>
                </a:lnTo>
                <a:cubicBezTo>
                  <a:pt x="347994" y="183020"/>
                  <a:pt x="351894" y="229559"/>
                  <a:pt x="342914" y="274460"/>
                </a:cubicBezTo>
                <a:cubicBezTo>
                  <a:pt x="341118" y="283440"/>
                  <a:pt x="329204" y="289319"/>
                  <a:pt x="320054" y="289700"/>
                </a:cubicBezTo>
                <a:lnTo>
                  <a:pt x="160034" y="282080"/>
                </a:lnTo>
                <a:cubicBezTo>
                  <a:pt x="137671" y="277607"/>
                  <a:pt x="119576" y="275627"/>
                  <a:pt x="99074" y="266840"/>
                </a:cubicBezTo>
                <a:cubicBezTo>
                  <a:pt x="33162" y="238592"/>
                  <a:pt x="99345" y="261850"/>
                  <a:pt x="45734" y="243980"/>
                </a:cubicBezTo>
                <a:cubicBezTo>
                  <a:pt x="43194" y="236360"/>
                  <a:pt x="41706" y="228304"/>
                  <a:pt x="38114" y="221120"/>
                </a:cubicBezTo>
                <a:cubicBezTo>
                  <a:pt x="34018" y="212929"/>
                  <a:pt x="26593" y="206629"/>
                  <a:pt x="22874" y="198260"/>
                </a:cubicBezTo>
                <a:cubicBezTo>
                  <a:pt x="16350" y="183580"/>
                  <a:pt x="7634" y="152540"/>
                  <a:pt x="7634" y="152540"/>
                </a:cubicBezTo>
                <a:cubicBezTo>
                  <a:pt x="665" y="103755"/>
                  <a:pt x="-8282" y="92933"/>
                  <a:pt x="15254" y="45860"/>
                </a:cubicBezTo>
                <a:cubicBezTo>
                  <a:pt x="17794" y="40780"/>
                  <a:pt x="21604" y="14110"/>
                  <a:pt x="22874" y="7760"/>
                </a:cubicBezTo>
                <a:close/>
              </a:path>
            </a:pathLst>
          </a:custGeom>
          <a:solidFill>
            <a:srgbClr val="F4B6A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5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Nup98</a:t>
            </a:r>
          </a:p>
        </p:txBody>
      </p:sp>
    </p:spTree>
    <p:extLst>
      <p:ext uri="{BB962C8B-B14F-4D97-AF65-F5344CB8AC3E}">
        <p14:creationId xmlns:p14="http://schemas.microsoft.com/office/powerpoint/2010/main" val="6384652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893" y="1224523"/>
            <a:ext cx="9237614" cy="3357153"/>
          </a:xfrm>
        </p:spPr>
        <p:txBody>
          <a:bodyPr/>
          <a:lstStyle/>
          <a:p>
            <a:r>
              <a:rPr lang="en-US" sz="2400" dirty="0">
                <a:solidFill>
                  <a:srgbClr val="002E51"/>
                </a:solidFill>
              </a:rPr>
              <a:t>Inclusion: Age ≥30 days with R/R </a:t>
            </a:r>
            <a:r>
              <a:rPr lang="en-US" sz="2400" i="1" dirty="0">
                <a:solidFill>
                  <a:srgbClr val="002E51"/>
                </a:solidFill>
              </a:rPr>
              <a:t>KMT2Ar</a:t>
            </a:r>
            <a:r>
              <a:rPr lang="en-US" sz="2400" dirty="0">
                <a:solidFill>
                  <a:srgbClr val="002E51"/>
                </a:solidFill>
              </a:rPr>
              <a:t> ALL/MPAL or AML. </a:t>
            </a:r>
          </a:p>
          <a:p>
            <a:endParaRPr lang="en-US" sz="1000" dirty="0">
              <a:solidFill>
                <a:srgbClr val="002E51"/>
              </a:solidFill>
            </a:endParaRPr>
          </a:p>
          <a:p>
            <a:r>
              <a:rPr lang="en-US" sz="2400" dirty="0">
                <a:solidFill>
                  <a:srgbClr val="002E51"/>
                </a:solidFill>
              </a:rPr>
              <a:t>163 mg (</a:t>
            </a:r>
            <a:r>
              <a:rPr lang="en-US" sz="2000" dirty="0">
                <a:solidFill>
                  <a:srgbClr val="002E51"/>
                </a:solidFill>
              </a:rPr>
              <a:t>95 mg/m</a:t>
            </a:r>
            <a:r>
              <a:rPr lang="en-US" sz="2000" baseline="30000" dirty="0">
                <a:solidFill>
                  <a:srgbClr val="002E51"/>
                </a:solidFill>
              </a:rPr>
              <a:t>2</a:t>
            </a:r>
            <a:r>
              <a:rPr lang="en-US" sz="2000" dirty="0">
                <a:solidFill>
                  <a:srgbClr val="002E51"/>
                </a:solidFill>
              </a:rPr>
              <a:t> if &lt; 40 kg</a:t>
            </a:r>
            <a:r>
              <a:rPr lang="en-US" sz="2400" dirty="0">
                <a:solidFill>
                  <a:srgbClr val="002E51"/>
                </a:solidFill>
              </a:rPr>
              <a:t>) q12h with a strong CYP3A4 inhibitor po on 28-day cycles, until toxicity or less than MLFS after C4.</a:t>
            </a:r>
          </a:p>
          <a:p>
            <a:endParaRPr lang="en-US" sz="1000" dirty="0">
              <a:solidFill>
                <a:srgbClr val="002E51"/>
              </a:solidFill>
            </a:endParaRPr>
          </a:p>
          <a:p>
            <a:r>
              <a:rPr lang="en-US" sz="2400" dirty="0">
                <a:solidFill>
                  <a:srgbClr val="002E51"/>
                </a:solidFill>
              </a:rPr>
              <a:t>Primary objectives: safety and tolerability, </a:t>
            </a:r>
            <a:r>
              <a:rPr lang="en-US" sz="2400" dirty="0" err="1">
                <a:solidFill>
                  <a:srgbClr val="002E51"/>
                </a:solidFill>
              </a:rPr>
              <a:t>CR+CRh</a:t>
            </a:r>
            <a:r>
              <a:rPr lang="en-US" sz="2400" dirty="0">
                <a:solidFill>
                  <a:srgbClr val="002E51"/>
                </a:solidFill>
              </a:rPr>
              <a:t> rate. </a:t>
            </a:r>
          </a:p>
          <a:p>
            <a:pPr marL="0" indent="0">
              <a:buNone/>
            </a:pPr>
            <a:endParaRPr lang="en-US" sz="2400" dirty="0">
              <a:solidFill>
                <a:srgbClr val="002E51"/>
              </a:solidFill>
            </a:endParaRPr>
          </a:p>
          <a:p>
            <a:pPr marL="0" indent="0">
              <a:buNone/>
            </a:pPr>
            <a:endParaRPr lang="en-US" sz="1400" dirty="0">
              <a:solidFill>
                <a:srgbClr val="002E51"/>
              </a:solidFill>
            </a:endParaRPr>
          </a:p>
          <a:p>
            <a:pPr marL="0" indent="0">
              <a:buNone/>
            </a:pPr>
            <a:r>
              <a:rPr lang="en-US" sz="1400" dirty="0">
                <a:solidFill>
                  <a:srgbClr val="002E51"/>
                </a:solidFill>
              </a:rPr>
              <a:t>MLFS = morphologic leukemia-free state             </a:t>
            </a:r>
          </a:p>
        </p:txBody>
      </p:sp>
      <p:sp>
        <p:nvSpPr>
          <p:cNvPr id="4" name="Title 3"/>
          <p:cNvSpPr>
            <a:spLocks noGrp="1"/>
          </p:cNvSpPr>
          <p:nvPr>
            <p:ph type="title"/>
          </p:nvPr>
        </p:nvSpPr>
        <p:spPr>
          <a:xfrm>
            <a:off x="0" y="92631"/>
            <a:ext cx="9144000" cy="695496"/>
          </a:xfrm>
        </p:spPr>
        <p:txBody>
          <a:bodyPr/>
          <a:lstStyle/>
          <a:p>
            <a:r>
              <a:rPr lang="en-US" sz="2000" b="1" dirty="0" err="1"/>
              <a:t>Revumenib</a:t>
            </a:r>
            <a:r>
              <a:rPr lang="en-US" sz="2000" b="1" dirty="0"/>
              <a:t> (SNDX-5613) Monotherapy in Patients with R/R </a:t>
            </a:r>
            <a:r>
              <a:rPr lang="en-US" sz="2000" b="1" i="1" dirty="0"/>
              <a:t>KMT2Ar</a:t>
            </a:r>
            <a:r>
              <a:rPr lang="en-US" sz="2000" b="1" dirty="0"/>
              <a:t> Acute Leukemia: Topline Efficacy and Safety Results from Augment-101 </a:t>
            </a:r>
            <a:br>
              <a:rPr lang="en-US" sz="2000" b="1" dirty="0"/>
            </a:br>
            <a:r>
              <a:rPr lang="en-US" sz="2000" b="1" dirty="0"/>
              <a:t>Phase 2 Study</a:t>
            </a:r>
            <a:br>
              <a:rPr lang="en-US" sz="2000" b="1" dirty="0"/>
            </a:br>
            <a:r>
              <a:rPr lang="en-US" sz="2000" b="1" dirty="0">
                <a:solidFill>
                  <a:srgbClr val="002E51"/>
                </a:solidFill>
              </a:rPr>
              <a:t> </a:t>
            </a:r>
          </a:p>
        </p:txBody>
      </p:sp>
      <p:sp>
        <p:nvSpPr>
          <p:cNvPr id="5" name="Rectangle 4"/>
          <p:cNvSpPr/>
          <p:nvPr/>
        </p:nvSpPr>
        <p:spPr>
          <a:xfrm>
            <a:off x="3686692" y="4580034"/>
            <a:ext cx="5625548" cy="553998"/>
          </a:xfrm>
          <a:prstGeom prst="rect">
            <a:avLst/>
          </a:prstGeom>
        </p:spPr>
        <p:txBody>
          <a:bodyPr wrap="square">
            <a:spAutoFit/>
          </a:bodyPr>
          <a:lstStyle/>
          <a:p>
            <a:r>
              <a:rPr lang="es-ES" sz="1000" dirty="0" err="1">
                <a:solidFill>
                  <a:srgbClr val="002E51"/>
                </a:solidFill>
                <a:latin typeface="Roboto"/>
              </a:rPr>
              <a:t>Aldoss</a:t>
            </a:r>
            <a:r>
              <a:rPr lang="es-ES" sz="1000" dirty="0">
                <a:solidFill>
                  <a:srgbClr val="002E51"/>
                </a:solidFill>
                <a:latin typeface="Roboto"/>
              </a:rPr>
              <a:t> I, </a:t>
            </a:r>
            <a:r>
              <a:rPr lang="es-ES" sz="1000" dirty="0" err="1">
                <a:solidFill>
                  <a:srgbClr val="002E51"/>
                </a:solidFill>
                <a:latin typeface="Roboto"/>
              </a:rPr>
              <a:t>Issa</a:t>
            </a:r>
            <a:r>
              <a:rPr lang="es-ES" sz="1000" dirty="0">
                <a:solidFill>
                  <a:srgbClr val="002E51"/>
                </a:solidFill>
                <a:latin typeface="Roboto"/>
              </a:rPr>
              <a:t> GC, </a:t>
            </a:r>
            <a:r>
              <a:rPr lang="es-ES" sz="1000" dirty="0" err="1">
                <a:solidFill>
                  <a:srgbClr val="002E51"/>
                </a:solidFill>
                <a:latin typeface="Roboto"/>
              </a:rPr>
              <a:t>Thirman</a:t>
            </a:r>
            <a:r>
              <a:rPr lang="es-ES" sz="1000" dirty="0">
                <a:solidFill>
                  <a:srgbClr val="002E51"/>
                </a:solidFill>
                <a:latin typeface="Roboto"/>
              </a:rPr>
              <a:t> M, et al. 2023. Late </a:t>
            </a:r>
            <a:r>
              <a:rPr lang="es-ES" sz="1000" dirty="0" err="1">
                <a:solidFill>
                  <a:srgbClr val="002E51"/>
                </a:solidFill>
                <a:latin typeface="Roboto"/>
              </a:rPr>
              <a:t>Breaking</a:t>
            </a:r>
            <a:r>
              <a:rPr lang="es-ES" sz="1000" dirty="0">
                <a:solidFill>
                  <a:srgbClr val="002E51"/>
                </a:solidFill>
                <a:latin typeface="Roboto"/>
              </a:rPr>
              <a:t> Abstract-5</a:t>
            </a:r>
          </a:p>
          <a:p>
            <a:endParaRPr lang="es-ES" sz="1000" dirty="0">
              <a:solidFill>
                <a:srgbClr val="002E51"/>
              </a:solidFill>
              <a:latin typeface="Roboto"/>
            </a:endParaRPr>
          </a:p>
          <a:p>
            <a:r>
              <a:rPr lang="es-ES" sz="1000" dirty="0" err="1">
                <a:solidFill>
                  <a:srgbClr val="002E51"/>
                </a:solidFill>
                <a:latin typeface="Roboto"/>
              </a:rPr>
              <a:t>Issa</a:t>
            </a:r>
            <a:r>
              <a:rPr lang="es-ES" sz="1000" dirty="0">
                <a:solidFill>
                  <a:srgbClr val="002E51"/>
                </a:solidFill>
                <a:latin typeface="Roboto"/>
              </a:rPr>
              <a:t> GC, </a:t>
            </a:r>
            <a:r>
              <a:rPr lang="es-ES" sz="1000" dirty="0" err="1">
                <a:solidFill>
                  <a:srgbClr val="002E51"/>
                </a:solidFill>
                <a:latin typeface="Roboto"/>
              </a:rPr>
              <a:t>Aldoss</a:t>
            </a:r>
            <a:r>
              <a:rPr lang="es-ES" sz="1000" dirty="0">
                <a:solidFill>
                  <a:srgbClr val="002E51"/>
                </a:solidFill>
                <a:latin typeface="Roboto"/>
              </a:rPr>
              <a:t> I, </a:t>
            </a:r>
            <a:r>
              <a:rPr lang="es-ES" sz="1000" dirty="0" err="1">
                <a:solidFill>
                  <a:srgbClr val="002E51"/>
                </a:solidFill>
                <a:latin typeface="Roboto"/>
              </a:rPr>
              <a:t>DiPersio</a:t>
            </a:r>
            <a:r>
              <a:rPr lang="es-ES" sz="1000" dirty="0">
                <a:solidFill>
                  <a:srgbClr val="002E51"/>
                </a:solidFill>
                <a:latin typeface="Roboto"/>
              </a:rPr>
              <a:t> J, et al. </a:t>
            </a:r>
            <a:r>
              <a:rPr lang="es-ES" sz="1000" dirty="0" err="1">
                <a:solidFill>
                  <a:srgbClr val="002E51"/>
                </a:solidFill>
                <a:latin typeface="Roboto"/>
              </a:rPr>
              <a:t>Nature</a:t>
            </a:r>
            <a:r>
              <a:rPr lang="es-ES" sz="1000" dirty="0">
                <a:solidFill>
                  <a:srgbClr val="002E51"/>
                </a:solidFill>
                <a:latin typeface="Roboto"/>
              </a:rPr>
              <a:t> 2023. 615, 920-2</a:t>
            </a:r>
            <a:endParaRPr lang="en-US" sz="1000" dirty="0">
              <a:solidFill>
                <a:srgbClr val="002E51"/>
              </a:solidFill>
            </a:endParaRPr>
          </a:p>
        </p:txBody>
      </p:sp>
    </p:spTree>
    <p:extLst>
      <p:ext uri="{BB962C8B-B14F-4D97-AF65-F5344CB8AC3E}">
        <p14:creationId xmlns:p14="http://schemas.microsoft.com/office/powerpoint/2010/main" val="2827434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513885"/>
          </a:xfrm>
        </p:spPr>
        <p:txBody>
          <a:bodyPr/>
          <a:lstStyle/>
          <a:p>
            <a:r>
              <a:rPr lang="en-US" sz="1800" b="1" dirty="0" err="1"/>
              <a:t>Revumenib</a:t>
            </a:r>
            <a:r>
              <a:rPr lang="en-US" sz="1800" b="1" dirty="0"/>
              <a:t> in R/R </a:t>
            </a:r>
            <a:r>
              <a:rPr lang="en-US" sz="1800" b="1" i="1" dirty="0"/>
              <a:t>KMT2Ar</a:t>
            </a:r>
            <a:r>
              <a:rPr lang="en-US" sz="1800" b="1" dirty="0"/>
              <a:t> Acute Leukemia, Augment-101 Phase 2 Results</a:t>
            </a:r>
            <a:br>
              <a:rPr lang="en-US" sz="1800" b="1" dirty="0"/>
            </a:br>
            <a:r>
              <a:rPr lang="en-US" sz="1800" b="1" dirty="0">
                <a:solidFill>
                  <a:srgbClr val="002E51"/>
                </a:solidFill>
              </a:rPr>
              <a:t> </a:t>
            </a:r>
          </a:p>
        </p:txBody>
      </p:sp>
      <p:sp>
        <p:nvSpPr>
          <p:cNvPr id="5" name="Rectangle 4"/>
          <p:cNvSpPr/>
          <p:nvPr/>
        </p:nvSpPr>
        <p:spPr>
          <a:xfrm>
            <a:off x="3686692" y="4580034"/>
            <a:ext cx="5625548" cy="400110"/>
          </a:xfrm>
          <a:prstGeom prst="rect">
            <a:avLst/>
          </a:prstGeom>
        </p:spPr>
        <p:txBody>
          <a:bodyPr wrap="square">
            <a:spAutoFit/>
          </a:bodyPr>
          <a:lstStyle/>
          <a:p>
            <a:r>
              <a:rPr lang="es-ES" sz="1000" dirty="0" err="1">
                <a:solidFill>
                  <a:srgbClr val="002E51"/>
                </a:solidFill>
                <a:latin typeface="Roboto"/>
              </a:rPr>
              <a:t>Aldoss</a:t>
            </a:r>
            <a:r>
              <a:rPr lang="es-ES" sz="1000" dirty="0">
                <a:solidFill>
                  <a:srgbClr val="002E51"/>
                </a:solidFill>
                <a:latin typeface="Roboto"/>
              </a:rPr>
              <a:t> I, </a:t>
            </a:r>
            <a:r>
              <a:rPr lang="es-ES" sz="1000" dirty="0" err="1">
                <a:solidFill>
                  <a:srgbClr val="002E51"/>
                </a:solidFill>
                <a:latin typeface="Roboto"/>
              </a:rPr>
              <a:t>Issa</a:t>
            </a:r>
            <a:r>
              <a:rPr lang="es-ES" sz="1000" dirty="0">
                <a:solidFill>
                  <a:srgbClr val="002E51"/>
                </a:solidFill>
                <a:latin typeface="Roboto"/>
              </a:rPr>
              <a:t> GC, </a:t>
            </a:r>
            <a:r>
              <a:rPr lang="es-ES" sz="1000" dirty="0" err="1">
                <a:solidFill>
                  <a:srgbClr val="002E51"/>
                </a:solidFill>
                <a:latin typeface="Roboto"/>
              </a:rPr>
              <a:t>Thirman</a:t>
            </a:r>
            <a:r>
              <a:rPr lang="es-ES" sz="1000" dirty="0">
                <a:solidFill>
                  <a:srgbClr val="002E51"/>
                </a:solidFill>
                <a:latin typeface="Roboto"/>
              </a:rPr>
              <a:t> M, et al. 2023. Late </a:t>
            </a:r>
            <a:r>
              <a:rPr lang="es-ES" sz="1000" dirty="0" err="1">
                <a:solidFill>
                  <a:srgbClr val="002E51"/>
                </a:solidFill>
                <a:latin typeface="Roboto"/>
              </a:rPr>
              <a:t>Breaking</a:t>
            </a:r>
            <a:r>
              <a:rPr lang="es-ES" sz="1000" dirty="0">
                <a:solidFill>
                  <a:srgbClr val="002E51"/>
                </a:solidFill>
                <a:latin typeface="Roboto"/>
              </a:rPr>
              <a:t> Abstract-5</a:t>
            </a:r>
          </a:p>
          <a:p>
            <a:endParaRPr lang="es-ES" sz="1000" dirty="0">
              <a:solidFill>
                <a:srgbClr val="002E51"/>
              </a:solidFill>
              <a:latin typeface="Roboto"/>
            </a:endParaRPr>
          </a:p>
        </p:txBody>
      </p:sp>
      <p:graphicFrame>
        <p:nvGraphicFramePr>
          <p:cNvPr id="11" name="Table 10"/>
          <p:cNvGraphicFramePr>
            <a:graphicFrameLocks noGrp="1"/>
          </p:cNvGraphicFramePr>
          <p:nvPr/>
        </p:nvGraphicFramePr>
        <p:xfrm>
          <a:off x="711643" y="927007"/>
          <a:ext cx="7720713" cy="3274153"/>
        </p:xfrm>
        <a:graphic>
          <a:graphicData uri="http://schemas.openxmlformats.org/drawingml/2006/table">
            <a:tbl>
              <a:tblPr firstRow="1" bandRow="1">
                <a:tableStyleId>{22838BEF-8BB2-4498-84A7-C5851F593DF1}</a:tableStyleId>
              </a:tblPr>
              <a:tblGrid>
                <a:gridCol w="2879946">
                  <a:extLst>
                    <a:ext uri="{9D8B030D-6E8A-4147-A177-3AD203B41FA5}">
                      <a16:colId xmlns:a16="http://schemas.microsoft.com/office/drawing/2014/main" val="3847540397"/>
                    </a:ext>
                  </a:extLst>
                </a:gridCol>
                <a:gridCol w="2564818">
                  <a:extLst>
                    <a:ext uri="{9D8B030D-6E8A-4147-A177-3AD203B41FA5}">
                      <a16:colId xmlns:a16="http://schemas.microsoft.com/office/drawing/2014/main" val="2131200072"/>
                    </a:ext>
                  </a:extLst>
                </a:gridCol>
                <a:gridCol w="2275949">
                  <a:extLst>
                    <a:ext uri="{9D8B030D-6E8A-4147-A177-3AD203B41FA5}">
                      <a16:colId xmlns:a16="http://schemas.microsoft.com/office/drawing/2014/main" val="1388614319"/>
                    </a:ext>
                  </a:extLst>
                </a:gridCol>
              </a:tblGrid>
              <a:tr h="303529">
                <a:tc>
                  <a:txBody>
                    <a:bodyPr/>
                    <a:lstStyle/>
                    <a:p>
                      <a:r>
                        <a:rPr lang="en-US" sz="1400" dirty="0">
                          <a:solidFill>
                            <a:srgbClr val="002E51"/>
                          </a:solidFill>
                        </a:rPr>
                        <a:t>Parameter</a:t>
                      </a:r>
                    </a:p>
                  </a:txBody>
                  <a:tcPr/>
                </a:tc>
                <a:tc>
                  <a:txBody>
                    <a:bodyPr/>
                    <a:lstStyle/>
                    <a:p>
                      <a:r>
                        <a:rPr lang="en-US" sz="1400" dirty="0">
                          <a:solidFill>
                            <a:srgbClr val="002E51"/>
                          </a:solidFill>
                        </a:rPr>
                        <a:t>Efficacy population (n=57)</a:t>
                      </a:r>
                    </a:p>
                  </a:txBody>
                  <a:tcPr/>
                </a:tc>
                <a:tc>
                  <a:txBody>
                    <a:bodyPr/>
                    <a:lstStyle/>
                    <a:p>
                      <a:r>
                        <a:rPr lang="en-US" sz="1400" dirty="0">
                          <a:solidFill>
                            <a:srgbClr val="002E51"/>
                          </a:solidFill>
                        </a:rPr>
                        <a:t>Safety population (N=94)</a:t>
                      </a:r>
                    </a:p>
                  </a:txBody>
                  <a:tcPr/>
                </a:tc>
                <a:extLst>
                  <a:ext uri="{0D108BD9-81ED-4DB2-BD59-A6C34878D82A}">
                    <a16:rowId xmlns:a16="http://schemas.microsoft.com/office/drawing/2014/main" val="3765957435"/>
                  </a:ext>
                </a:extLst>
              </a:tr>
              <a:tr h="304893">
                <a:tc>
                  <a:txBody>
                    <a:bodyPr/>
                    <a:lstStyle/>
                    <a:p>
                      <a:r>
                        <a:rPr lang="en-US" sz="1400" dirty="0">
                          <a:solidFill>
                            <a:srgbClr val="002E51"/>
                          </a:solidFill>
                        </a:rPr>
                        <a:t>Median age, y (range)</a:t>
                      </a:r>
                    </a:p>
                  </a:txBody>
                  <a:tcPr/>
                </a:tc>
                <a:tc>
                  <a:txBody>
                    <a:bodyPr/>
                    <a:lstStyle/>
                    <a:p>
                      <a:r>
                        <a:rPr lang="en-US" sz="1400" dirty="0">
                          <a:solidFill>
                            <a:srgbClr val="002E51"/>
                          </a:solidFill>
                        </a:rPr>
                        <a:t>34 (1.3-75)</a:t>
                      </a:r>
                    </a:p>
                  </a:txBody>
                  <a:tcPr/>
                </a:tc>
                <a:tc>
                  <a:txBody>
                    <a:bodyPr/>
                    <a:lstStyle/>
                    <a:p>
                      <a:r>
                        <a:rPr lang="en-US" sz="1400" dirty="0">
                          <a:solidFill>
                            <a:srgbClr val="002E51"/>
                          </a:solidFill>
                        </a:rPr>
                        <a:t>37</a:t>
                      </a:r>
                      <a:r>
                        <a:rPr lang="en-US" sz="1400" baseline="0" dirty="0">
                          <a:solidFill>
                            <a:srgbClr val="002E51"/>
                          </a:solidFill>
                        </a:rPr>
                        <a:t> (1.3-75)</a:t>
                      </a:r>
                      <a:endParaRPr lang="en-US" sz="1400" dirty="0">
                        <a:solidFill>
                          <a:srgbClr val="002E51"/>
                        </a:solidFill>
                      </a:endParaRPr>
                    </a:p>
                  </a:txBody>
                  <a:tcPr/>
                </a:tc>
                <a:extLst>
                  <a:ext uri="{0D108BD9-81ED-4DB2-BD59-A6C34878D82A}">
                    <a16:rowId xmlns:a16="http://schemas.microsoft.com/office/drawing/2014/main" val="3047884979"/>
                  </a:ext>
                </a:extLst>
              </a:tr>
              <a:tr h="3175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2E51"/>
                          </a:solidFill>
                        </a:rPr>
                        <a:t>Adult/Pediatric</a:t>
                      </a:r>
                    </a:p>
                  </a:txBody>
                  <a:tcPr/>
                </a:tc>
                <a:tc>
                  <a:txBody>
                    <a:bodyPr/>
                    <a:lstStyle/>
                    <a:p>
                      <a:r>
                        <a:rPr lang="en-US" sz="1400" dirty="0">
                          <a:solidFill>
                            <a:srgbClr val="002E51"/>
                          </a:solidFill>
                        </a:rPr>
                        <a:t>44/13</a:t>
                      </a:r>
                      <a:endParaRPr lang="en-US" dirty="0">
                        <a:solidFill>
                          <a:srgbClr val="002E51"/>
                        </a:solidFill>
                      </a:endParaRPr>
                    </a:p>
                  </a:txBody>
                  <a:tcPr/>
                </a:tc>
                <a:tc>
                  <a:txBody>
                    <a:bodyPr/>
                    <a:lstStyle/>
                    <a:p>
                      <a:r>
                        <a:rPr lang="en-US" sz="1400" dirty="0">
                          <a:solidFill>
                            <a:srgbClr val="002E51"/>
                          </a:solidFill>
                        </a:rPr>
                        <a:t>71/23</a:t>
                      </a:r>
                      <a:endParaRPr lang="en-US" dirty="0">
                        <a:solidFill>
                          <a:srgbClr val="002E51"/>
                        </a:solidFill>
                      </a:endParaRPr>
                    </a:p>
                  </a:txBody>
                  <a:tcPr/>
                </a:tc>
                <a:extLst>
                  <a:ext uri="{0D108BD9-81ED-4DB2-BD59-A6C34878D82A}">
                    <a16:rowId xmlns:a16="http://schemas.microsoft.com/office/drawing/2014/main" val="3934315931"/>
                  </a:ext>
                </a:extLst>
              </a:tr>
              <a:tr h="303529">
                <a:tc>
                  <a:txBody>
                    <a:bodyPr/>
                    <a:lstStyle/>
                    <a:p>
                      <a:r>
                        <a:rPr lang="en-US" sz="1400" dirty="0">
                          <a:solidFill>
                            <a:srgbClr val="002E51"/>
                          </a:solidFill>
                        </a:rPr>
                        <a:t>Female/Male</a:t>
                      </a:r>
                    </a:p>
                  </a:txBody>
                  <a:tcPr/>
                </a:tc>
                <a:tc>
                  <a:txBody>
                    <a:bodyPr/>
                    <a:lstStyle/>
                    <a:p>
                      <a:r>
                        <a:rPr lang="en-US" sz="1400" dirty="0">
                          <a:solidFill>
                            <a:srgbClr val="002E51"/>
                          </a:solidFill>
                        </a:rPr>
                        <a:t>33/24</a:t>
                      </a:r>
                    </a:p>
                  </a:txBody>
                  <a:tcPr/>
                </a:tc>
                <a:tc>
                  <a:txBody>
                    <a:bodyPr/>
                    <a:lstStyle/>
                    <a:p>
                      <a:r>
                        <a:rPr lang="en-US" sz="1400" dirty="0">
                          <a:solidFill>
                            <a:srgbClr val="002E51"/>
                          </a:solidFill>
                        </a:rPr>
                        <a:t>56/38</a:t>
                      </a:r>
                    </a:p>
                  </a:txBody>
                  <a:tcPr/>
                </a:tc>
                <a:extLst>
                  <a:ext uri="{0D108BD9-81ED-4DB2-BD59-A6C34878D82A}">
                    <a16:rowId xmlns:a16="http://schemas.microsoft.com/office/drawing/2014/main" val="38601643"/>
                  </a:ext>
                </a:extLst>
              </a:tr>
              <a:tr h="303529">
                <a:tc>
                  <a:txBody>
                    <a:bodyPr/>
                    <a:lstStyle/>
                    <a:p>
                      <a:r>
                        <a:rPr lang="en-US" sz="1400" dirty="0">
                          <a:solidFill>
                            <a:srgbClr val="002E51"/>
                          </a:solidFill>
                        </a:rPr>
                        <a:t>ALL, n (%)</a:t>
                      </a:r>
                    </a:p>
                  </a:txBody>
                  <a:tcPr/>
                </a:tc>
                <a:tc>
                  <a:txBody>
                    <a:bodyPr/>
                    <a:lstStyle/>
                    <a:p>
                      <a:r>
                        <a:rPr lang="en-US" sz="1400" dirty="0">
                          <a:solidFill>
                            <a:srgbClr val="002E51"/>
                          </a:solidFill>
                        </a:rPr>
                        <a:t>7 (12.3)</a:t>
                      </a:r>
                    </a:p>
                  </a:txBody>
                  <a:tcPr/>
                </a:tc>
                <a:tc>
                  <a:txBody>
                    <a:bodyPr/>
                    <a:lstStyle/>
                    <a:p>
                      <a:r>
                        <a:rPr lang="en-US" sz="1400" dirty="0">
                          <a:solidFill>
                            <a:srgbClr val="002E51"/>
                          </a:solidFill>
                        </a:rPr>
                        <a:t>14</a:t>
                      </a:r>
                      <a:r>
                        <a:rPr lang="en-US" sz="1400" baseline="0" dirty="0">
                          <a:solidFill>
                            <a:srgbClr val="002E51"/>
                          </a:solidFill>
                        </a:rPr>
                        <a:t> (14.9)</a:t>
                      </a:r>
                      <a:endParaRPr lang="en-US" sz="1400" dirty="0">
                        <a:solidFill>
                          <a:srgbClr val="002E51"/>
                        </a:solidFill>
                      </a:endParaRPr>
                    </a:p>
                  </a:txBody>
                  <a:tcPr/>
                </a:tc>
                <a:extLst>
                  <a:ext uri="{0D108BD9-81ED-4DB2-BD59-A6C34878D82A}">
                    <a16:rowId xmlns:a16="http://schemas.microsoft.com/office/drawing/2014/main" val="4293650239"/>
                  </a:ext>
                </a:extLst>
              </a:tr>
              <a:tr h="303529">
                <a:tc>
                  <a:txBody>
                    <a:bodyPr/>
                    <a:lstStyle/>
                    <a:p>
                      <a:r>
                        <a:rPr lang="en-US" sz="1400" dirty="0">
                          <a:solidFill>
                            <a:srgbClr val="002E51"/>
                          </a:solidFill>
                        </a:rPr>
                        <a:t>AML, n (%)</a:t>
                      </a:r>
                    </a:p>
                  </a:txBody>
                  <a:tcPr/>
                </a:tc>
                <a:tc>
                  <a:txBody>
                    <a:bodyPr/>
                    <a:lstStyle/>
                    <a:p>
                      <a:r>
                        <a:rPr lang="en-US" sz="1400" dirty="0">
                          <a:solidFill>
                            <a:srgbClr val="002E51"/>
                          </a:solidFill>
                        </a:rPr>
                        <a:t>49 (86)</a:t>
                      </a:r>
                    </a:p>
                  </a:txBody>
                  <a:tcPr/>
                </a:tc>
                <a:tc>
                  <a:txBody>
                    <a:bodyPr/>
                    <a:lstStyle/>
                    <a:p>
                      <a:r>
                        <a:rPr lang="en-US" sz="1400" dirty="0">
                          <a:solidFill>
                            <a:srgbClr val="002E51"/>
                          </a:solidFill>
                        </a:rPr>
                        <a:t>78 (83)</a:t>
                      </a:r>
                    </a:p>
                  </a:txBody>
                  <a:tcPr/>
                </a:tc>
                <a:extLst>
                  <a:ext uri="{0D108BD9-81ED-4DB2-BD59-A6C34878D82A}">
                    <a16:rowId xmlns:a16="http://schemas.microsoft.com/office/drawing/2014/main" val="3002259543"/>
                  </a:ext>
                </a:extLst>
              </a:tr>
              <a:tr h="303529">
                <a:tc>
                  <a:txBody>
                    <a:bodyPr/>
                    <a:lstStyle/>
                    <a:p>
                      <a:r>
                        <a:rPr lang="en-US" sz="1400" dirty="0">
                          <a:solidFill>
                            <a:srgbClr val="002E51"/>
                          </a:solidFill>
                        </a:rPr>
                        <a:t>MPAL, n (%)</a:t>
                      </a:r>
                    </a:p>
                  </a:txBody>
                  <a:tcPr/>
                </a:tc>
                <a:tc>
                  <a:txBody>
                    <a:bodyPr/>
                    <a:lstStyle/>
                    <a:p>
                      <a:r>
                        <a:rPr lang="en-US" sz="1400" dirty="0">
                          <a:solidFill>
                            <a:srgbClr val="002E51"/>
                          </a:solidFill>
                        </a:rPr>
                        <a:t>1 (1.8)</a:t>
                      </a:r>
                    </a:p>
                  </a:txBody>
                  <a:tcPr/>
                </a:tc>
                <a:tc>
                  <a:txBody>
                    <a:bodyPr/>
                    <a:lstStyle/>
                    <a:p>
                      <a:r>
                        <a:rPr lang="en-US" sz="1400" dirty="0">
                          <a:solidFill>
                            <a:srgbClr val="002E51"/>
                          </a:solidFill>
                        </a:rPr>
                        <a:t>2 (2)</a:t>
                      </a:r>
                    </a:p>
                  </a:txBody>
                  <a:tcPr/>
                </a:tc>
                <a:extLst>
                  <a:ext uri="{0D108BD9-81ED-4DB2-BD59-A6C34878D82A}">
                    <a16:rowId xmlns:a16="http://schemas.microsoft.com/office/drawing/2014/main" val="639166530"/>
                  </a:ext>
                </a:extLst>
              </a:tr>
              <a:tr h="515999">
                <a:tc>
                  <a:txBody>
                    <a:bodyPr/>
                    <a:lstStyle/>
                    <a:p>
                      <a:r>
                        <a:rPr lang="en-US" sz="1400" dirty="0">
                          <a:solidFill>
                            <a:srgbClr val="002E51"/>
                          </a:solidFill>
                        </a:rPr>
                        <a:t># prior lines of therapy, median (range)</a:t>
                      </a:r>
                    </a:p>
                  </a:txBody>
                  <a:tcPr/>
                </a:tc>
                <a:tc>
                  <a:txBody>
                    <a:bodyPr/>
                    <a:lstStyle/>
                    <a:p>
                      <a:r>
                        <a:rPr lang="en-US" sz="1400" dirty="0">
                          <a:solidFill>
                            <a:srgbClr val="002E51"/>
                          </a:solidFill>
                        </a:rPr>
                        <a:t>2 (1-11)</a:t>
                      </a:r>
                    </a:p>
                  </a:txBody>
                  <a:tcPr/>
                </a:tc>
                <a:tc>
                  <a:txBody>
                    <a:bodyPr/>
                    <a:lstStyle/>
                    <a:p>
                      <a:r>
                        <a:rPr lang="en-US" sz="1400" dirty="0">
                          <a:solidFill>
                            <a:srgbClr val="002E51"/>
                          </a:solidFill>
                        </a:rPr>
                        <a:t>2 (1-11)</a:t>
                      </a:r>
                    </a:p>
                  </a:txBody>
                  <a:tcPr/>
                </a:tc>
                <a:extLst>
                  <a:ext uri="{0D108BD9-81ED-4DB2-BD59-A6C34878D82A}">
                    <a16:rowId xmlns:a16="http://schemas.microsoft.com/office/drawing/2014/main" val="2845286137"/>
                  </a:ext>
                </a:extLst>
              </a:tr>
              <a:tr h="303529">
                <a:tc>
                  <a:txBody>
                    <a:bodyPr/>
                    <a:lstStyle/>
                    <a:p>
                      <a:r>
                        <a:rPr lang="en-US" sz="1400" dirty="0">
                          <a:solidFill>
                            <a:srgbClr val="002E51"/>
                          </a:solidFill>
                        </a:rPr>
                        <a:t>Prior </a:t>
                      </a:r>
                      <a:r>
                        <a:rPr lang="en-US" sz="1400" dirty="0" err="1">
                          <a:solidFill>
                            <a:srgbClr val="002E51"/>
                          </a:solidFill>
                        </a:rPr>
                        <a:t>venetoclax</a:t>
                      </a:r>
                      <a:r>
                        <a:rPr lang="en-US" sz="1400" dirty="0">
                          <a:solidFill>
                            <a:srgbClr val="002E51"/>
                          </a:solidFill>
                        </a:rPr>
                        <a:t>,</a:t>
                      </a:r>
                      <a:r>
                        <a:rPr lang="en-US" sz="1400" baseline="0" dirty="0">
                          <a:solidFill>
                            <a:srgbClr val="002E51"/>
                          </a:solidFill>
                        </a:rPr>
                        <a:t> n (%)</a:t>
                      </a:r>
                      <a:endParaRPr lang="en-US" sz="1400" dirty="0">
                        <a:solidFill>
                          <a:srgbClr val="002E51"/>
                        </a:solidFill>
                      </a:endParaRPr>
                    </a:p>
                  </a:txBody>
                  <a:tcPr/>
                </a:tc>
                <a:tc>
                  <a:txBody>
                    <a:bodyPr/>
                    <a:lstStyle/>
                    <a:p>
                      <a:r>
                        <a:rPr lang="en-US" sz="1400" dirty="0">
                          <a:solidFill>
                            <a:srgbClr val="002E51"/>
                          </a:solidFill>
                        </a:rPr>
                        <a:t>41 (71.9)</a:t>
                      </a:r>
                    </a:p>
                  </a:txBody>
                  <a:tcPr/>
                </a:tc>
                <a:tc>
                  <a:txBody>
                    <a:bodyPr/>
                    <a:lstStyle/>
                    <a:p>
                      <a:r>
                        <a:rPr lang="en-US" sz="1400" dirty="0">
                          <a:solidFill>
                            <a:srgbClr val="002E51"/>
                          </a:solidFill>
                        </a:rPr>
                        <a:t>61 (64.9)</a:t>
                      </a:r>
                    </a:p>
                  </a:txBody>
                  <a:tcPr/>
                </a:tc>
                <a:extLst>
                  <a:ext uri="{0D108BD9-81ED-4DB2-BD59-A6C34878D82A}">
                    <a16:rowId xmlns:a16="http://schemas.microsoft.com/office/drawing/2014/main" val="3914453435"/>
                  </a:ext>
                </a:extLst>
              </a:tr>
              <a:tr h="303529">
                <a:tc>
                  <a:txBody>
                    <a:bodyPr/>
                    <a:lstStyle/>
                    <a:p>
                      <a:r>
                        <a:rPr lang="en-US" sz="1400" dirty="0">
                          <a:solidFill>
                            <a:srgbClr val="002E51"/>
                          </a:solidFill>
                        </a:rPr>
                        <a:t>Prior HSCT, n (%)</a:t>
                      </a:r>
                    </a:p>
                  </a:txBody>
                  <a:tcPr/>
                </a:tc>
                <a:tc>
                  <a:txBody>
                    <a:bodyPr/>
                    <a:lstStyle/>
                    <a:p>
                      <a:r>
                        <a:rPr lang="en-US" sz="1400" dirty="0">
                          <a:solidFill>
                            <a:srgbClr val="002E51"/>
                          </a:solidFill>
                        </a:rPr>
                        <a:t>26 (45.6)</a:t>
                      </a:r>
                    </a:p>
                  </a:txBody>
                  <a:tcPr/>
                </a:tc>
                <a:tc>
                  <a:txBody>
                    <a:bodyPr/>
                    <a:lstStyle/>
                    <a:p>
                      <a:r>
                        <a:rPr lang="en-US" sz="1400" dirty="0">
                          <a:solidFill>
                            <a:srgbClr val="002E51"/>
                          </a:solidFill>
                        </a:rPr>
                        <a:t>47 (50)</a:t>
                      </a:r>
                    </a:p>
                  </a:txBody>
                  <a:tcPr/>
                </a:tc>
                <a:extLst>
                  <a:ext uri="{0D108BD9-81ED-4DB2-BD59-A6C34878D82A}">
                    <a16:rowId xmlns:a16="http://schemas.microsoft.com/office/drawing/2014/main" val="3055139992"/>
                  </a:ext>
                </a:extLst>
              </a:tr>
            </a:tbl>
          </a:graphicData>
        </a:graphic>
      </p:graphicFrame>
      <p:sp>
        <p:nvSpPr>
          <p:cNvPr id="10" name="Rounded Rectangle 9"/>
          <p:cNvSpPr/>
          <p:nvPr/>
        </p:nvSpPr>
        <p:spPr bwMode="auto">
          <a:xfrm>
            <a:off x="711642" y="2469724"/>
            <a:ext cx="7720713" cy="313523"/>
          </a:xfrm>
          <a:prstGeom prst="roundRect">
            <a:avLst/>
          </a:prstGeom>
          <a:noFill/>
          <a:ln w="15875" cap="flat" cmpd="sng" algn="ctr">
            <a:solidFill>
              <a:srgbClr val="FFC9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Rounded Rectangle 1">
            <a:extLst>
              <a:ext uri="{FF2B5EF4-FFF2-40B4-BE49-F238E27FC236}">
                <a16:creationId xmlns:a16="http://schemas.microsoft.com/office/drawing/2014/main" id="{17CFB965-0CAA-4CA1-FA38-133F8598516B}"/>
              </a:ext>
            </a:extLst>
          </p:cNvPr>
          <p:cNvSpPr/>
          <p:nvPr/>
        </p:nvSpPr>
        <p:spPr bwMode="auto">
          <a:xfrm>
            <a:off x="711642" y="3600558"/>
            <a:ext cx="7720713" cy="256902"/>
          </a:xfrm>
          <a:prstGeom prst="roundRect">
            <a:avLst/>
          </a:prstGeom>
          <a:noFill/>
          <a:ln w="15875" cap="flat" cmpd="sng" algn="ctr">
            <a:solidFill>
              <a:srgbClr val="FFC9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Rounded Rectangle 2">
            <a:extLst>
              <a:ext uri="{FF2B5EF4-FFF2-40B4-BE49-F238E27FC236}">
                <a16:creationId xmlns:a16="http://schemas.microsoft.com/office/drawing/2014/main" id="{ACDB30DD-4AC9-9368-0D99-6B5016BE1C88}"/>
              </a:ext>
            </a:extLst>
          </p:cNvPr>
          <p:cNvSpPr/>
          <p:nvPr/>
        </p:nvSpPr>
        <p:spPr bwMode="auto">
          <a:xfrm>
            <a:off x="711643" y="3916953"/>
            <a:ext cx="7720713" cy="256902"/>
          </a:xfrm>
          <a:prstGeom prst="roundRect">
            <a:avLst/>
          </a:prstGeom>
          <a:noFill/>
          <a:ln w="15875" cap="flat" cmpd="sng" algn="ctr">
            <a:solidFill>
              <a:srgbClr val="FFC9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0195199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 y="127464"/>
            <a:ext cx="9177020" cy="707423"/>
          </a:xfrm>
        </p:spPr>
        <p:txBody>
          <a:bodyPr/>
          <a:lstStyle/>
          <a:p>
            <a:r>
              <a:rPr lang="en-US" sz="1800" b="1" dirty="0" err="1"/>
              <a:t>Revumenib</a:t>
            </a:r>
            <a:r>
              <a:rPr lang="en-US" sz="1800" b="1" dirty="0"/>
              <a:t> in R/R </a:t>
            </a:r>
            <a:r>
              <a:rPr lang="en-US" sz="1800" b="1" i="1" dirty="0"/>
              <a:t>KMT2Ar</a:t>
            </a:r>
            <a:r>
              <a:rPr lang="en-US" sz="1800" b="1" dirty="0"/>
              <a:t> Acute Leukemia, Augment-101 Phase 2 Results</a:t>
            </a:r>
          </a:p>
        </p:txBody>
      </p:sp>
      <p:graphicFrame>
        <p:nvGraphicFramePr>
          <p:cNvPr id="14" name="Content Placeholder 13"/>
          <p:cNvGraphicFramePr>
            <a:graphicFrameLocks noGrp="1"/>
          </p:cNvGraphicFramePr>
          <p:nvPr>
            <p:ph sz="half" idx="1"/>
          </p:nvPr>
        </p:nvGraphicFramePr>
        <p:xfrm>
          <a:off x="1285164" y="1122640"/>
          <a:ext cx="6482211" cy="2603475"/>
        </p:xfrm>
        <a:graphic>
          <a:graphicData uri="http://schemas.openxmlformats.org/drawingml/2006/table">
            <a:tbl>
              <a:tblPr firstRow="1" bandRow="1">
                <a:tableStyleId>{7DF18680-E054-41AD-8BC1-D1AEF772440D}</a:tableStyleId>
              </a:tblPr>
              <a:tblGrid>
                <a:gridCol w="2331631">
                  <a:extLst>
                    <a:ext uri="{9D8B030D-6E8A-4147-A177-3AD203B41FA5}">
                      <a16:colId xmlns:a16="http://schemas.microsoft.com/office/drawing/2014/main" val="2594662442"/>
                    </a:ext>
                  </a:extLst>
                </a:gridCol>
                <a:gridCol w="2115046">
                  <a:extLst>
                    <a:ext uri="{9D8B030D-6E8A-4147-A177-3AD203B41FA5}">
                      <a16:colId xmlns:a16="http://schemas.microsoft.com/office/drawing/2014/main" val="2719345494"/>
                    </a:ext>
                  </a:extLst>
                </a:gridCol>
                <a:gridCol w="2035534">
                  <a:extLst>
                    <a:ext uri="{9D8B030D-6E8A-4147-A177-3AD203B41FA5}">
                      <a16:colId xmlns:a16="http://schemas.microsoft.com/office/drawing/2014/main" val="1093393186"/>
                    </a:ext>
                  </a:extLst>
                </a:gridCol>
              </a:tblGrid>
              <a:tr h="282951">
                <a:tc>
                  <a:txBody>
                    <a:bodyPr/>
                    <a:lstStyle/>
                    <a:p>
                      <a:r>
                        <a:rPr lang="en-US" sz="1400" dirty="0">
                          <a:solidFill>
                            <a:srgbClr val="002E51"/>
                          </a:solidFill>
                        </a:rPr>
                        <a:t>Response</a:t>
                      </a:r>
                    </a:p>
                  </a:txBody>
                  <a:tcPr/>
                </a:tc>
                <a:tc>
                  <a:txBody>
                    <a:bodyPr/>
                    <a:lstStyle/>
                    <a:p>
                      <a:r>
                        <a:rPr lang="en-US" sz="1400" dirty="0">
                          <a:solidFill>
                            <a:srgbClr val="002E51"/>
                          </a:solidFill>
                        </a:rPr>
                        <a:t>Pooled efficacy (n=57)</a:t>
                      </a:r>
                    </a:p>
                  </a:txBody>
                  <a:tcPr/>
                </a:tc>
                <a:tc>
                  <a:txBody>
                    <a:bodyPr/>
                    <a:lstStyle/>
                    <a:p>
                      <a:r>
                        <a:rPr lang="en-US" sz="1400" dirty="0">
                          <a:solidFill>
                            <a:srgbClr val="002E51"/>
                          </a:solidFill>
                        </a:rPr>
                        <a:t>AML efficacy</a:t>
                      </a:r>
                      <a:r>
                        <a:rPr lang="en-US" sz="1400" baseline="0" dirty="0">
                          <a:solidFill>
                            <a:srgbClr val="002E51"/>
                          </a:solidFill>
                        </a:rPr>
                        <a:t> (n=49)</a:t>
                      </a:r>
                      <a:endParaRPr lang="en-US" sz="1400" dirty="0">
                        <a:solidFill>
                          <a:srgbClr val="002E51"/>
                        </a:solidFill>
                      </a:endParaRPr>
                    </a:p>
                  </a:txBody>
                  <a:tcPr/>
                </a:tc>
                <a:extLst>
                  <a:ext uri="{0D108BD9-81ED-4DB2-BD59-A6C34878D82A}">
                    <a16:rowId xmlns:a16="http://schemas.microsoft.com/office/drawing/2014/main" val="4075710927"/>
                  </a:ext>
                </a:extLst>
              </a:tr>
              <a:tr h="282951">
                <a:tc>
                  <a:txBody>
                    <a:bodyPr/>
                    <a:lstStyle/>
                    <a:p>
                      <a:r>
                        <a:rPr lang="en-US" sz="1400" dirty="0"/>
                        <a:t>ORR, n (%)</a:t>
                      </a:r>
                    </a:p>
                  </a:txBody>
                  <a:tcPr/>
                </a:tc>
                <a:tc>
                  <a:txBody>
                    <a:bodyPr/>
                    <a:lstStyle/>
                    <a:p>
                      <a:r>
                        <a:rPr lang="en-US" sz="1400" dirty="0"/>
                        <a:t>36 (63.2)</a:t>
                      </a:r>
                    </a:p>
                  </a:txBody>
                  <a:tcPr/>
                </a:tc>
                <a:tc>
                  <a:txBody>
                    <a:bodyPr/>
                    <a:lstStyle/>
                    <a:p>
                      <a:r>
                        <a:rPr lang="en-US" sz="1400" dirty="0"/>
                        <a:t>32 (65.3)</a:t>
                      </a:r>
                    </a:p>
                  </a:txBody>
                  <a:tcPr/>
                </a:tc>
                <a:extLst>
                  <a:ext uri="{0D108BD9-81ED-4DB2-BD59-A6C34878D82A}">
                    <a16:rowId xmlns:a16="http://schemas.microsoft.com/office/drawing/2014/main" val="2946844339"/>
                  </a:ext>
                </a:extLst>
              </a:tr>
              <a:tr h="282951">
                <a:tc>
                  <a:txBody>
                    <a:bodyPr/>
                    <a:lstStyle/>
                    <a:p>
                      <a:r>
                        <a:rPr lang="en-US" sz="1400" dirty="0"/>
                        <a:t>Best response, n (%)</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2237286944"/>
                  </a:ext>
                </a:extLst>
              </a:tr>
              <a:tr h="282951">
                <a:tc>
                  <a:txBody>
                    <a:bodyPr/>
                    <a:lstStyle/>
                    <a:p>
                      <a:r>
                        <a:rPr lang="en-US" sz="1200" dirty="0"/>
                        <a:t>     CR</a:t>
                      </a:r>
                    </a:p>
                  </a:txBody>
                  <a:tcPr/>
                </a:tc>
                <a:tc>
                  <a:txBody>
                    <a:bodyPr/>
                    <a:lstStyle/>
                    <a:p>
                      <a:r>
                        <a:rPr lang="en-US" sz="1200" dirty="0"/>
                        <a:t>10 (17.5)</a:t>
                      </a:r>
                    </a:p>
                  </a:txBody>
                  <a:tcPr/>
                </a:tc>
                <a:tc>
                  <a:txBody>
                    <a:bodyPr/>
                    <a:lstStyle/>
                    <a:p>
                      <a:r>
                        <a:rPr lang="en-US" sz="1200" dirty="0"/>
                        <a:t>9 (18.4)</a:t>
                      </a:r>
                    </a:p>
                  </a:txBody>
                  <a:tcPr/>
                </a:tc>
                <a:extLst>
                  <a:ext uri="{0D108BD9-81ED-4DB2-BD59-A6C34878D82A}">
                    <a16:rowId xmlns:a16="http://schemas.microsoft.com/office/drawing/2014/main" val="3369902120"/>
                  </a:ext>
                </a:extLst>
              </a:tr>
              <a:tr h="251997">
                <a:tc>
                  <a:txBody>
                    <a:bodyPr/>
                    <a:lstStyle/>
                    <a:p>
                      <a:r>
                        <a:rPr lang="en-US" sz="1200" dirty="0"/>
                        <a:t>     </a:t>
                      </a:r>
                      <a:r>
                        <a:rPr lang="en-US" sz="1200" dirty="0" err="1"/>
                        <a:t>CRh</a:t>
                      </a:r>
                      <a:r>
                        <a:rPr lang="en-US" sz="1200" dirty="0"/>
                        <a:t>/</a:t>
                      </a:r>
                      <a:r>
                        <a:rPr lang="en-US" sz="1200" dirty="0" err="1"/>
                        <a:t>CRi</a:t>
                      </a:r>
                      <a:r>
                        <a:rPr lang="en-US" sz="1200" dirty="0"/>
                        <a:t>/</a:t>
                      </a:r>
                      <a:r>
                        <a:rPr lang="en-US" sz="1200" dirty="0" err="1"/>
                        <a:t>CRp</a:t>
                      </a:r>
                      <a:endParaRPr lang="en-US" sz="1200" dirty="0"/>
                    </a:p>
                  </a:txBody>
                  <a:tcPr/>
                </a:tc>
                <a:tc>
                  <a:txBody>
                    <a:bodyPr/>
                    <a:lstStyle/>
                    <a:p>
                      <a:r>
                        <a:rPr lang="en-US" sz="1200" dirty="0"/>
                        <a:t>3/1/11 (26.3)</a:t>
                      </a:r>
                    </a:p>
                  </a:txBody>
                  <a:tcPr/>
                </a:tc>
                <a:tc>
                  <a:txBody>
                    <a:bodyPr/>
                    <a:lstStyle/>
                    <a:p>
                      <a:r>
                        <a:rPr lang="en-US" sz="1200" dirty="0"/>
                        <a:t>3/1/9 (26.5)</a:t>
                      </a:r>
                    </a:p>
                  </a:txBody>
                  <a:tcPr/>
                </a:tc>
                <a:extLst>
                  <a:ext uri="{0D108BD9-81ED-4DB2-BD59-A6C34878D82A}">
                    <a16:rowId xmlns:a16="http://schemas.microsoft.com/office/drawing/2014/main" val="1671563664"/>
                  </a:ext>
                </a:extLst>
              </a:tr>
              <a:tr h="282951">
                <a:tc>
                  <a:txBody>
                    <a:bodyPr/>
                    <a:lstStyle/>
                    <a:p>
                      <a:r>
                        <a:rPr lang="en-US" sz="1200" dirty="0"/>
                        <a:t>     </a:t>
                      </a:r>
                      <a:r>
                        <a:rPr lang="en-US" sz="1200" dirty="0" err="1"/>
                        <a:t>CRc</a:t>
                      </a:r>
                      <a:endParaRPr lang="en-US" sz="1200" dirty="0"/>
                    </a:p>
                  </a:txBody>
                  <a:tcPr/>
                </a:tc>
                <a:tc>
                  <a:txBody>
                    <a:bodyPr/>
                    <a:lstStyle/>
                    <a:p>
                      <a:r>
                        <a:rPr lang="en-US" sz="1200" dirty="0"/>
                        <a:t>25 (43.9)</a:t>
                      </a:r>
                    </a:p>
                  </a:txBody>
                  <a:tcPr/>
                </a:tc>
                <a:tc>
                  <a:txBody>
                    <a:bodyPr/>
                    <a:lstStyle/>
                    <a:p>
                      <a:r>
                        <a:rPr lang="en-US" sz="1200" dirty="0"/>
                        <a:t>22 (44.9)</a:t>
                      </a:r>
                    </a:p>
                  </a:txBody>
                  <a:tcPr/>
                </a:tc>
                <a:extLst>
                  <a:ext uri="{0D108BD9-81ED-4DB2-BD59-A6C34878D82A}">
                    <a16:rowId xmlns:a16="http://schemas.microsoft.com/office/drawing/2014/main" val="3154214461"/>
                  </a:ext>
                </a:extLst>
              </a:tr>
              <a:tr h="282951">
                <a:tc>
                  <a:txBody>
                    <a:bodyPr/>
                    <a:lstStyle/>
                    <a:p>
                      <a:r>
                        <a:rPr lang="en-US" sz="1200" dirty="0"/>
                        <a:t>     MLFS</a:t>
                      </a:r>
                    </a:p>
                  </a:txBody>
                  <a:tcPr/>
                </a:tc>
                <a:tc>
                  <a:txBody>
                    <a:bodyPr/>
                    <a:lstStyle/>
                    <a:p>
                      <a:r>
                        <a:rPr lang="en-US" sz="1200" dirty="0"/>
                        <a:t>10 (17.5)</a:t>
                      </a:r>
                    </a:p>
                  </a:txBody>
                  <a:tcPr/>
                </a:tc>
                <a:tc>
                  <a:txBody>
                    <a:bodyPr/>
                    <a:lstStyle/>
                    <a:p>
                      <a:r>
                        <a:rPr lang="en-US" sz="1200" dirty="0"/>
                        <a:t>10</a:t>
                      </a:r>
                      <a:r>
                        <a:rPr lang="en-US" sz="1200" baseline="0" dirty="0"/>
                        <a:t> (20.4)</a:t>
                      </a:r>
                      <a:endParaRPr lang="en-US" sz="1200" dirty="0"/>
                    </a:p>
                  </a:txBody>
                  <a:tcPr/>
                </a:tc>
                <a:extLst>
                  <a:ext uri="{0D108BD9-81ED-4DB2-BD59-A6C34878D82A}">
                    <a16:rowId xmlns:a16="http://schemas.microsoft.com/office/drawing/2014/main" val="614514243"/>
                  </a:ext>
                </a:extLst>
              </a:tr>
              <a:tr h="282951">
                <a:tc>
                  <a:txBody>
                    <a:bodyPr/>
                    <a:lstStyle/>
                    <a:p>
                      <a:r>
                        <a:rPr lang="en-US" sz="1200" dirty="0"/>
                        <a:t>     PR</a:t>
                      </a:r>
                    </a:p>
                  </a:txBody>
                  <a:tcPr/>
                </a:tc>
                <a:tc>
                  <a:txBody>
                    <a:bodyPr/>
                    <a:lstStyle/>
                    <a:p>
                      <a:r>
                        <a:rPr lang="en-US" sz="1200" dirty="0"/>
                        <a:t>1 (1.8)</a:t>
                      </a:r>
                    </a:p>
                  </a:txBody>
                  <a:tcPr/>
                </a:tc>
                <a:tc>
                  <a:txBody>
                    <a:bodyPr/>
                    <a:lstStyle/>
                    <a:p>
                      <a:r>
                        <a:rPr lang="en-US" sz="1200" dirty="0"/>
                        <a:t>12 (24.5)</a:t>
                      </a:r>
                    </a:p>
                  </a:txBody>
                  <a:tcPr/>
                </a:tc>
                <a:extLst>
                  <a:ext uri="{0D108BD9-81ED-4DB2-BD59-A6C34878D82A}">
                    <a16:rowId xmlns:a16="http://schemas.microsoft.com/office/drawing/2014/main" val="685470610"/>
                  </a:ext>
                </a:extLst>
              </a:tr>
              <a:tr h="282951">
                <a:tc>
                  <a:txBody>
                    <a:bodyPr/>
                    <a:lstStyle/>
                    <a:p>
                      <a:r>
                        <a:rPr lang="en-US" sz="1200" dirty="0"/>
                        <a:t>  MRD-negative </a:t>
                      </a:r>
                      <a:r>
                        <a:rPr lang="en-US" sz="1200" dirty="0" err="1"/>
                        <a:t>CRc</a:t>
                      </a:r>
                      <a:r>
                        <a:rPr lang="en-US" sz="1200" dirty="0"/>
                        <a:t>, n (%)</a:t>
                      </a:r>
                    </a:p>
                  </a:txBody>
                  <a:tcPr/>
                </a:tc>
                <a:tc>
                  <a:txBody>
                    <a:bodyPr/>
                    <a:lstStyle/>
                    <a:p>
                      <a:r>
                        <a:rPr lang="en-US" sz="1200" dirty="0"/>
                        <a:t>15/22 (68.2)</a:t>
                      </a:r>
                    </a:p>
                  </a:txBody>
                  <a:tcPr/>
                </a:tc>
                <a:tc>
                  <a:txBody>
                    <a:bodyPr/>
                    <a:lstStyle/>
                    <a:p>
                      <a:r>
                        <a:rPr lang="en-US" sz="1200" dirty="0"/>
                        <a:t>13/19 (68.4)</a:t>
                      </a:r>
                    </a:p>
                  </a:txBody>
                  <a:tcPr/>
                </a:tc>
                <a:extLst>
                  <a:ext uri="{0D108BD9-81ED-4DB2-BD59-A6C34878D82A}">
                    <a16:rowId xmlns:a16="http://schemas.microsoft.com/office/drawing/2014/main" val="3224275920"/>
                  </a:ext>
                </a:extLst>
              </a:tr>
            </a:tbl>
          </a:graphicData>
        </a:graphic>
      </p:graphicFrame>
      <p:sp>
        <p:nvSpPr>
          <p:cNvPr id="15" name="TextBox 14"/>
          <p:cNvSpPr txBox="1"/>
          <p:nvPr/>
        </p:nvSpPr>
        <p:spPr>
          <a:xfrm>
            <a:off x="0" y="3974380"/>
            <a:ext cx="9113520" cy="400110"/>
          </a:xfrm>
          <a:prstGeom prst="rect">
            <a:avLst/>
          </a:prstGeom>
          <a:noFill/>
        </p:spPr>
        <p:txBody>
          <a:bodyPr wrap="square" rtlCol="0">
            <a:spAutoFit/>
          </a:bodyPr>
          <a:lstStyle/>
          <a:p>
            <a:r>
              <a:rPr lang="en-US" sz="1000" dirty="0">
                <a:solidFill>
                  <a:srgbClr val="002E51"/>
                </a:solidFill>
              </a:rPr>
              <a:t>CR, complete remission; </a:t>
            </a:r>
            <a:r>
              <a:rPr lang="en-US" sz="1000" dirty="0" err="1">
                <a:solidFill>
                  <a:srgbClr val="002E51"/>
                </a:solidFill>
              </a:rPr>
              <a:t>CRc</a:t>
            </a:r>
            <a:r>
              <a:rPr lang="en-US" sz="1000" dirty="0">
                <a:solidFill>
                  <a:srgbClr val="002E51"/>
                </a:solidFill>
              </a:rPr>
              <a:t>, composite complete remission; </a:t>
            </a:r>
            <a:r>
              <a:rPr lang="en-US" sz="1000" dirty="0" err="1">
                <a:solidFill>
                  <a:srgbClr val="002E51"/>
                </a:solidFill>
              </a:rPr>
              <a:t>CRi</a:t>
            </a:r>
            <a:r>
              <a:rPr lang="en-US" sz="1000" dirty="0">
                <a:solidFill>
                  <a:srgbClr val="002E51"/>
                </a:solidFill>
              </a:rPr>
              <a:t>, CR with incomplete count recovery; </a:t>
            </a:r>
            <a:r>
              <a:rPr lang="en-US" sz="1000" dirty="0" err="1">
                <a:solidFill>
                  <a:srgbClr val="002E51"/>
                </a:solidFill>
              </a:rPr>
              <a:t>CRh</a:t>
            </a:r>
            <a:r>
              <a:rPr lang="en-US" sz="1000" dirty="0">
                <a:solidFill>
                  <a:srgbClr val="002E51"/>
                </a:solidFill>
              </a:rPr>
              <a:t> CR with partial hematologic recovery;</a:t>
            </a:r>
          </a:p>
          <a:p>
            <a:r>
              <a:rPr lang="en-US" sz="1000" dirty="0">
                <a:solidFill>
                  <a:srgbClr val="002E51"/>
                </a:solidFill>
              </a:rPr>
              <a:t> </a:t>
            </a:r>
            <a:r>
              <a:rPr lang="en-US" sz="1000" dirty="0" err="1">
                <a:solidFill>
                  <a:srgbClr val="002E51"/>
                </a:solidFill>
              </a:rPr>
              <a:t>CRp</a:t>
            </a:r>
            <a:r>
              <a:rPr lang="en-US" sz="1000" dirty="0">
                <a:solidFill>
                  <a:srgbClr val="002E51"/>
                </a:solidFill>
              </a:rPr>
              <a:t>, CR with incomplete platelet recovery; MLFS, morphologic leukemia free state; MRD, measurable residual disease</a:t>
            </a:r>
          </a:p>
        </p:txBody>
      </p:sp>
      <p:sp>
        <p:nvSpPr>
          <p:cNvPr id="16" name="Rounded Rectangle 15"/>
          <p:cNvSpPr/>
          <p:nvPr/>
        </p:nvSpPr>
        <p:spPr bwMode="auto">
          <a:xfrm>
            <a:off x="1285164" y="3450590"/>
            <a:ext cx="6482211" cy="284286"/>
          </a:xfrm>
          <a:prstGeom prst="roundRect">
            <a:avLst/>
          </a:prstGeom>
          <a:noFill/>
          <a:ln w="15875" cap="flat" cmpd="sng" algn="ctr">
            <a:solidFill>
              <a:srgbClr val="FFC9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Rounded Rectangle 1">
            <a:extLst>
              <a:ext uri="{FF2B5EF4-FFF2-40B4-BE49-F238E27FC236}">
                <a16:creationId xmlns:a16="http://schemas.microsoft.com/office/drawing/2014/main" id="{6D75EC2C-D907-CDB5-73E7-620B6AD5C2FB}"/>
              </a:ext>
            </a:extLst>
          </p:cNvPr>
          <p:cNvSpPr/>
          <p:nvPr/>
        </p:nvSpPr>
        <p:spPr bwMode="auto">
          <a:xfrm>
            <a:off x="1285164" y="2599690"/>
            <a:ext cx="6482211" cy="284286"/>
          </a:xfrm>
          <a:prstGeom prst="roundRect">
            <a:avLst/>
          </a:prstGeom>
          <a:noFill/>
          <a:ln w="15875" cap="flat" cmpd="sng" algn="ctr">
            <a:solidFill>
              <a:srgbClr val="FFC9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TextBox 4">
            <a:extLst>
              <a:ext uri="{FF2B5EF4-FFF2-40B4-BE49-F238E27FC236}">
                <a16:creationId xmlns:a16="http://schemas.microsoft.com/office/drawing/2014/main" id="{E05A9F26-B677-09A6-F7D5-8C42566841D6}"/>
              </a:ext>
            </a:extLst>
          </p:cNvPr>
          <p:cNvSpPr txBox="1"/>
          <p:nvPr/>
        </p:nvSpPr>
        <p:spPr>
          <a:xfrm>
            <a:off x="3585850" y="4632038"/>
            <a:ext cx="4608708" cy="400110"/>
          </a:xfrm>
          <a:prstGeom prst="rect">
            <a:avLst/>
          </a:prstGeom>
          <a:noFill/>
        </p:spPr>
        <p:txBody>
          <a:bodyPr wrap="square">
            <a:spAutoFit/>
          </a:bodyPr>
          <a:lstStyle/>
          <a:p>
            <a:r>
              <a:rPr lang="es-ES" sz="1000" dirty="0" err="1">
                <a:solidFill>
                  <a:srgbClr val="002E51"/>
                </a:solidFill>
                <a:latin typeface="+mn-lt"/>
              </a:rPr>
              <a:t>Aldoss</a:t>
            </a:r>
            <a:r>
              <a:rPr lang="es-ES" sz="1000" dirty="0">
                <a:solidFill>
                  <a:srgbClr val="002E51"/>
                </a:solidFill>
                <a:latin typeface="+mn-lt"/>
              </a:rPr>
              <a:t> I, </a:t>
            </a:r>
            <a:r>
              <a:rPr lang="es-ES" sz="1000" dirty="0" err="1">
                <a:solidFill>
                  <a:srgbClr val="002E51"/>
                </a:solidFill>
                <a:latin typeface="+mn-lt"/>
              </a:rPr>
              <a:t>Issa</a:t>
            </a:r>
            <a:r>
              <a:rPr lang="es-ES" sz="1000" dirty="0">
                <a:solidFill>
                  <a:srgbClr val="002E51"/>
                </a:solidFill>
                <a:latin typeface="+mn-lt"/>
              </a:rPr>
              <a:t> GC, </a:t>
            </a:r>
            <a:r>
              <a:rPr lang="es-ES" sz="1000" dirty="0" err="1">
                <a:solidFill>
                  <a:srgbClr val="002E51"/>
                </a:solidFill>
                <a:latin typeface="+mn-lt"/>
              </a:rPr>
              <a:t>Thirman</a:t>
            </a:r>
            <a:r>
              <a:rPr lang="es-ES" sz="1000" dirty="0">
                <a:solidFill>
                  <a:srgbClr val="002E51"/>
                </a:solidFill>
                <a:latin typeface="+mn-lt"/>
              </a:rPr>
              <a:t> M, et al. 2023. </a:t>
            </a:r>
            <a:r>
              <a:rPr lang="es-ES" sz="1000" dirty="0">
                <a:solidFill>
                  <a:srgbClr val="002E51"/>
                </a:solidFill>
                <a:latin typeface="Roboto"/>
              </a:rPr>
              <a:t>Late </a:t>
            </a:r>
            <a:r>
              <a:rPr lang="es-ES" sz="1000" dirty="0" err="1">
                <a:solidFill>
                  <a:srgbClr val="002E51"/>
                </a:solidFill>
                <a:latin typeface="Roboto"/>
              </a:rPr>
              <a:t>Breaking</a:t>
            </a:r>
            <a:r>
              <a:rPr lang="es-ES" sz="1000" dirty="0">
                <a:solidFill>
                  <a:srgbClr val="002E51"/>
                </a:solidFill>
                <a:latin typeface="Roboto"/>
              </a:rPr>
              <a:t> Abstract-5</a:t>
            </a:r>
          </a:p>
          <a:p>
            <a:endParaRPr lang="es-ES" sz="1000" dirty="0">
              <a:solidFill>
                <a:srgbClr val="002E51"/>
              </a:solidFill>
              <a:latin typeface="+mn-lt"/>
            </a:endParaRPr>
          </a:p>
        </p:txBody>
      </p:sp>
    </p:spTree>
    <p:extLst>
      <p:ext uri="{BB962C8B-B14F-4D97-AF65-F5344CB8AC3E}">
        <p14:creationId xmlns:p14="http://schemas.microsoft.com/office/powerpoint/2010/main" val="37316140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 y="43644"/>
            <a:ext cx="9144000" cy="707423"/>
          </a:xfrm>
        </p:spPr>
        <p:txBody>
          <a:bodyPr/>
          <a:lstStyle/>
          <a:p>
            <a:r>
              <a:rPr lang="en-US" sz="1800" b="1" dirty="0" err="1"/>
              <a:t>Revumenib</a:t>
            </a:r>
            <a:r>
              <a:rPr lang="en-US" sz="1800" b="1" dirty="0"/>
              <a:t> in R/R </a:t>
            </a:r>
            <a:r>
              <a:rPr lang="en-US" sz="1800" b="1" i="1" dirty="0"/>
              <a:t>KMT2Ar</a:t>
            </a:r>
            <a:r>
              <a:rPr lang="en-US" sz="1800" b="1" dirty="0"/>
              <a:t> Acute Leukemia, Augment-101 Phase 2 Results</a:t>
            </a:r>
          </a:p>
        </p:txBody>
      </p:sp>
      <p:graphicFrame>
        <p:nvGraphicFramePr>
          <p:cNvPr id="14" name="Content Placeholder 13"/>
          <p:cNvGraphicFramePr>
            <a:graphicFrameLocks noGrp="1"/>
          </p:cNvGraphicFramePr>
          <p:nvPr>
            <p:ph sz="half" idx="1"/>
          </p:nvPr>
        </p:nvGraphicFramePr>
        <p:xfrm>
          <a:off x="1541301" y="600874"/>
          <a:ext cx="5800763" cy="3356844"/>
        </p:xfrm>
        <a:graphic>
          <a:graphicData uri="http://schemas.openxmlformats.org/drawingml/2006/table">
            <a:tbl>
              <a:tblPr firstRow="1" bandRow="1">
                <a:tableStyleId>{7DF18680-E054-41AD-8BC1-D1AEF772440D}</a:tableStyleId>
              </a:tblPr>
              <a:tblGrid>
                <a:gridCol w="3416611">
                  <a:extLst>
                    <a:ext uri="{9D8B030D-6E8A-4147-A177-3AD203B41FA5}">
                      <a16:colId xmlns:a16="http://schemas.microsoft.com/office/drawing/2014/main" val="2594662442"/>
                    </a:ext>
                  </a:extLst>
                </a:gridCol>
                <a:gridCol w="2384152">
                  <a:extLst>
                    <a:ext uri="{9D8B030D-6E8A-4147-A177-3AD203B41FA5}">
                      <a16:colId xmlns:a16="http://schemas.microsoft.com/office/drawing/2014/main" val="2719345494"/>
                    </a:ext>
                  </a:extLst>
                </a:gridCol>
              </a:tblGrid>
              <a:tr h="282951">
                <a:tc>
                  <a:txBody>
                    <a:bodyPr/>
                    <a:lstStyle/>
                    <a:p>
                      <a:r>
                        <a:rPr lang="en-US" sz="1400" dirty="0">
                          <a:solidFill>
                            <a:srgbClr val="002E51"/>
                          </a:solidFill>
                        </a:rPr>
                        <a:t>Safety</a:t>
                      </a:r>
                    </a:p>
                  </a:txBody>
                  <a:tcPr/>
                </a:tc>
                <a:tc>
                  <a:txBody>
                    <a:bodyPr/>
                    <a:lstStyle/>
                    <a:p>
                      <a:r>
                        <a:rPr lang="en-US" sz="1400" dirty="0">
                          <a:solidFill>
                            <a:srgbClr val="002E51"/>
                          </a:solidFill>
                        </a:rPr>
                        <a:t>Safety population (n=94)</a:t>
                      </a:r>
                    </a:p>
                  </a:txBody>
                  <a:tcPr/>
                </a:tc>
                <a:extLst>
                  <a:ext uri="{0D108BD9-81ED-4DB2-BD59-A6C34878D82A}">
                    <a16:rowId xmlns:a16="http://schemas.microsoft.com/office/drawing/2014/main" val="4075710927"/>
                  </a:ext>
                </a:extLst>
              </a:tr>
              <a:tr h="282951">
                <a:tc>
                  <a:txBody>
                    <a:bodyPr/>
                    <a:lstStyle/>
                    <a:p>
                      <a:r>
                        <a:rPr lang="en-US" sz="1200" dirty="0">
                          <a:solidFill>
                            <a:srgbClr val="002E51"/>
                          </a:solidFill>
                        </a:rPr>
                        <a:t>Any grade TRAE, n (%)</a:t>
                      </a:r>
                    </a:p>
                  </a:txBody>
                  <a:tcPr/>
                </a:tc>
                <a:tc>
                  <a:txBody>
                    <a:bodyPr/>
                    <a:lstStyle/>
                    <a:p>
                      <a:r>
                        <a:rPr lang="en-US" sz="1200" dirty="0">
                          <a:solidFill>
                            <a:srgbClr val="002E51"/>
                          </a:solidFill>
                        </a:rPr>
                        <a:t>77 (81.9)</a:t>
                      </a:r>
                    </a:p>
                  </a:txBody>
                  <a:tcPr/>
                </a:tc>
                <a:extLst>
                  <a:ext uri="{0D108BD9-81ED-4DB2-BD59-A6C34878D82A}">
                    <a16:rowId xmlns:a16="http://schemas.microsoft.com/office/drawing/2014/main" val="2946844339"/>
                  </a:ext>
                </a:extLst>
              </a:tr>
              <a:tr h="246679">
                <a:tc>
                  <a:txBody>
                    <a:bodyPr/>
                    <a:lstStyle/>
                    <a:p>
                      <a:r>
                        <a:rPr lang="en-US" sz="1200" dirty="0">
                          <a:solidFill>
                            <a:srgbClr val="002E51"/>
                          </a:solidFill>
                        </a:rPr>
                        <a:t>Any grade TRAE in </a:t>
                      </a:r>
                      <a:r>
                        <a:rPr lang="en-US" sz="1200" u="sng" dirty="0">
                          <a:solidFill>
                            <a:srgbClr val="002E51"/>
                          </a:solidFill>
                        </a:rPr>
                        <a:t>&gt;</a:t>
                      </a:r>
                      <a:r>
                        <a:rPr lang="en-US" sz="1200" dirty="0">
                          <a:solidFill>
                            <a:srgbClr val="002E51"/>
                          </a:solidFill>
                        </a:rPr>
                        <a:t> 20% patients, n (%)</a:t>
                      </a:r>
                    </a:p>
                  </a:txBody>
                  <a:tcPr/>
                </a:tc>
                <a:tc>
                  <a:txBody>
                    <a:bodyPr/>
                    <a:lstStyle/>
                    <a:p>
                      <a:endParaRPr lang="en-US" sz="1200" dirty="0">
                        <a:solidFill>
                          <a:srgbClr val="002E51"/>
                        </a:solidFill>
                      </a:endParaRPr>
                    </a:p>
                  </a:txBody>
                  <a:tcPr/>
                </a:tc>
                <a:extLst>
                  <a:ext uri="{0D108BD9-81ED-4DB2-BD59-A6C34878D82A}">
                    <a16:rowId xmlns:a16="http://schemas.microsoft.com/office/drawing/2014/main" val="2237286944"/>
                  </a:ext>
                </a:extLst>
              </a:tr>
              <a:tr h="231439">
                <a:tc>
                  <a:txBody>
                    <a:bodyPr/>
                    <a:lstStyle/>
                    <a:p>
                      <a:r>
                        <a:rPr lang="en-US" sz="1200" dirty="0">
                          <a:solidFill>
                            <a:srgbClr val="002E51"/>
                          </a:solidFill>
                        </a:rPr>
                        <a:t>     Nausea</a:t>
                      </a:r>
                    </a:p>
                  </a:txBody>
                  <a:tcPr/>
                </a:tc>
                <a:tc>
                  <a:txBody>
                    <a:bodyPr/>
                    <a:lstStyle/>
                    <a:p>
                      <a:r>
                        <a:rPr lang="en-US" sz="1200" dirty="0">
                          <a:solidFill>
                            <a:srgbClr val="002E51"/>
                          </a:solidFill>
                        </a:rPr>
                        <a:t>26 (27.7)</a:t>
                      </a:r>
                    </a:p>
                  </a:txBody>
                  <a:tcPr/>
                </a:tc>
                <a:extLst>
                  <a:ext uri="{0D108BD9-81ED-4DB2-BD59-A6C34878D82A}">
                    <a16:rowId xmlns:a16="http://schemas.microsoft.com/office/drawing/2014/main" val="3369902120"/>
                  </a:ext>
                </a:extLst>
              </a:tr>
              <a:tr h="193339">
                <a:tc>
                  <a:txBody>
                    <a:bodyPr/>
                    <a:lstStyle/>
                    <a:p>
                      <a:r>
                        <a:rPr lang="en-US" sz="1200" dirty="0">
                          <a:solidFill>
                            <a:srgbClr val="002E51"/>
                          </a:solidFill>
                        </a:rPr>
                        <a:t>     Differentiation syndrome</a:t>
                      </a:r>
                    </a:p>
                  </a:txBody>
                  <a:tcPr/>
                </a:tc>
                <a:tc>
                  <a:txBody>
                    <a:bodyPr/>
                    <a:lstStyle/>
                    <a:p>
                      <a:r>
                        <a:rPr lang="en-US" sz="1200" dirty="0">
                          <a:solidFill>
                            <a:srgbClr val="002E51"/>
                          </a:solidFill>
                        </a:rPr>
                        <a:t>25 (26.6)</a:t>
                      </a:r>
                    </a:p>
                  </a:txBody>
                  <a:tcPr/>
                </a:tc>
                <a:extLst>
                  <a:ext uri="{0D108BD9-81ED-4DB2-BD59-A6C34878D82A}">
                    <a16:rowId xmlns:a16="http://schemas.microsoft.com/office/drawing/2014/main" val="1671563664"/>
                  </a:ext>
                </a:extLst>
              </a:tr>
              <a:tr h="162859">
                <a:tc>
                  <a:txBody>
                    <a:bodyPr/>
                    <a:lstStyle/>
                    <a:p>
                      <a:r>
                        <a:rPr lang="en-US" sz="1200" dirty="0">
                          <a:solidFill>
                            <a:srgbClr val="002E51"/>
                          </a:solidFill>
                        </a:rPr>
                        <a:t>     QTc prolongation</a:t>
                      </a:r>
                    </a:p>
                  </a:txBody>
                  <a:tcPr/>
                </a:tc>
                <a:tc>
                  <a:txBody>
                    <a:bodyPr/>
                    <a:lstStyle/>
                    <a:p>
                      <a:r>
                        <a:rPr lang="en-US" sz="1200" dirty="0">
                          <a:solidFill>
                            <a:srgbClr val="002E51"/>
                          </a:solidFill>
                        </a:rPr>
                        <a:t>22 (23.4)</a:t>
                      </a:r>
                    </a:p>
                  </a:txBody>
                  <a:tcPr/>
                </a:tc>
                <a:extLst>
                  <a:ext uri="{0D108BD9-81ED-4DB2-BD59-A6C34878D82A}">
                    <a16:rowId xmlns:a16="http://schemas.microsoft.com/office/drawing/2014/main" val="3154214461"/>
                  </a:ext>
                </a:extLst>
              </a:tr>
              <a:tr h="225338">
                <a:tc>
                  <a:txBody>
                    <a:bodyPr/>
                    <a:lstStyle/>
                    <a:p>
                      <a:r>
                        <a:rPr lang="en-US" sz="1200" dirty="0">
                          <a:solidFill>
                            <a:srgbClr val="002E51"/>
                          </a:solidFill>
                        </a:rPr>
                        <a:t>Grade</a:t>
                      </a:r>
                      <a:r>
                        <a:rPr lang="en-US" sz="1200" u="none" baseline="0" dirty="0">
                          <a:solidFill>
                            <a:srgbClr val="002E51"/>
                          </a:solidFill>
                        </a:rPr>
                        <a:t> </a:t>
                      </a:r>
                      <a:r>
                        <a:rPr lang="en-US" sz="1200" u="sng" dirty="0">
                          <a:solidFill>
                            <a:srgbClr val="002E51"/>
                          </a:solidFill>
                        </a:rPr>
                        <a:t>&gt;</a:t>
                      </a:r>
                      <a:r>
                        <a:rPr lang="en-US" sz="1200" u="none" dirty="0">
                          <a:solidFill>
                            <a:srgbClr val="002E51"/>
                          </a:solidFill>
                        </a:rPr>
                        <a:t> </a:t>
                      </a:r>
                      <a:r>
                        <a:rPr lang="en-US" sz="1200" dirty="0">
                          <a:solidFill>
                            <a:srgbClr val="002E51"/>
                          </a:solidFill>
                        </a:rPr>
                        <a:t>3 TRAE, n (%)</a:t>
                      </a:r>
                    </a:p>
                  </a:txBody>
                  <a:tcPr/>
                </a:tc>
                <a:tc>
                  <a:txBody>
                    <a:bodyPr/>
                    <a:lstStyle/>
                    <a:p>
                      <a:r>
                        <a:rPr lang="en-US" sz="1200" dirty="0">
                          <a:solidFill>
                            <a:srgbClr val="002E51"/>
                          </a:solidFill>
                        </a:rPr>
                        <a:t>51 (54.3)</a:t>
                      </a:r>
                    </a:p>
                  </a:txBody>
                  <a:tcPr/>
                </a:tc>
                <a:extLst>
                  <a:ext uri="{0D108BD9-81ED-4DB2-BD59-A6C34878D82A}">
                    <a16:rowId xmlns:a16="http://schemas.microsoft.com/office/drawing/2014/main" val="614514243"/>
                  </a:ext>
                </a:extLst>
              </a:tr>
              <a:tr h="28295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2E51"/>
                          </a:solidFill>
                        </a:rPr>
                        <a:t>     Febrile neutropenia</a:t>
                      </a:r>
                    </a:p>
                  </a:txBody>
                  <a:tcPr/>
                </a:tc>
                <a:tc>
                  <a:txBody>
                    <a:bodyPr/>
                    <a:lstStyle/>
                    <a:p>
                      <a:r>
                        <a:rPr lang="en-US" sz="1200" dirty="0">
                          <a:solidFill>
                            <a:srgbClr val="002E51"/>
                          </a:solidFill>
                        </a:rPr>
                        <a:t>13 (13.8)</a:t>
                      </a:r>
                    </a:p>
                  </a:txBody>
                  <a:tcPr/>
                </a:tc>
                <a:extLst>
                  <a:ext uri="{0D108BD9-81ED-4DB2-BD59-A6C34878D82A}">
                    <a16:rowId xmlns:a16="http://schemas.microsoft.com/office/drawing/2014/main" val="685470610"/>
                  </a:ext>
                </a:extLst>
              </a:tr>
              <a:tr h="177088">
                <a:tc>
                  <a:txBody>
                    <a:bodyPr/>
                    <a:lstStyle/>
                    <a:p>
                      <a:r>
                        <a:rPr lang="en-US" sz="1200" dirty="0">
                          <a:solidFill>
                            <a:srgbClr val="002E51"/>
                          </a:solidFill>
                        </a:rPr>
                        <a:t>     Differentiation syndrome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2E51"/>
                          </a:solidFill>
                        </a:rPr>
                        <a:t>15 (16)</a:t>
                      </a:r>
                    </a:p>
                  </a:txBody>
                  <a:tcPr/>
                </a:tc>
                <a:extLst>
                  <a:ext uri="{0D108BD9-81ED-4DB2-BD59-A6C34878D82A}">
                    <a16:rowId xmlns:a16="http://schemas.microsoft.com/office/drawing/2014/main" val="3224275920"/>
                  </a:ext>
                </a:extLst>
              </a:tr>
              <a:tr h="260908">
                <a:tc>
                  <a:txBody>
                    <a:bodyPr/>
                    <a:lstStyle/>
                    <a:p>
                      <a:r>
                        <a:rPr lang="en-US" sz="1200" dirty="0">
                          <a:solidFill>
                            <a:srgbClr val="002E51"/>
                          </a:solidFill>
                        </a:rPr>
                        <a:t>     QTc prolongation</a:t>
                      </a:r>
                    </a:p>
                  </a:txBody>
                  <a:tcPr/>
                </a:tc>
                <a:tc>
                  <a:txBody>
                    <a:bodyPr/>
                    <a:lstStyle/>
                    <a:p>
                      <a:r>
                        <a:rPr lang="en-US" sz="1200" dirty="0">
                          <a:solidFill>
                            <a:srgbClr val="002E51"/>
                          </a:solidFill>
                        </a:rPr>
                        <a:t>13 (13.8)</a:t>
                      </a:r>
                    </a:p>
                  </a:txBody>
                  <a:tcPr/>
                </a:tc>
                <a:extLst>
                  <a:ext uri="{0D108BD9-81ED-4DB2-BD59-A6C34878D82A}">
                    <a16:rowId xmlns:a16="http://schemas.microsoft.com/office/drawing/2014/main" val="2954701038"/>
                  </a:ext>
                </a:extLst>
              </a:tr>
              <a:tr h="282951">
                <a:tc>
                  <a:txBody>
                    <a:bodyPr/>
                    <a:lstStyle/>
                    <a:p>
                      <a:r>
                        <a:rPr lang="en-US" sz="1200" dirty="0">
                          <a:solidFill>
                            <a:srgbClr val="002E51"/>
                          </a:solidFill>
                        </a:rPr>
                        <a:t>     </a:t>
                      </a:r>
                      <a:r>
                        <a:rPr lang="en-US" sz="1200" dirty="0" err="1">
                          <a:solidFill>
                            <a:srgbClr val="002E51"/>
                          </a:solidFill>
                        </a:rPr>
                        <a:t>Cytopenias</a:t>
                      </a:r>
                      <a:r>
                        <a:rPr lang="en-US" sz="1200" dirty="0">
                          <a:solidFill>
                            <a:srgbClr val="002E51"/>
                          </a:solidFill>
                        </a:rPr>
                        <a:t>,</a:t>
                      </a:r>
                      <a:r>
                        <a:rPr lang="en-US" sz="1200" baseline="0" dirty="0">
                          <a:solidFill>
                            <a:srgbClr val="002E51"/>
                          </a:solidFill>
                        </a:rPr>
                        <a:t> n (%)</a:t>
                      </a:r>
                      <a:endParaRPr lang="en-US" sz="1200" dirty="0">
                        <a:solidFill>
                          <a:srgbClr val="002E51"/>
                        </a:solidFill>
                      </a:endParaRPr>
                    </a:p>
                  </a:txBody>
                  <a:tcPr/>
                </a:tc>
                <a:tc>
                  <a:txBody>
                    <a:bodyPr/>
                    <a:lstStyle/>
                    <a:p>
                      <a:r>
                        <a:rPr lang="en-US" sz="1200" dirty="0">
                          <a:solidFill>
                            <a:srgbClr val="002E51"/>
                          </a:solidFill>
                        </a:rPr>
                        <a:t>42 instances</a:t>
                      </a:r>
                      <a:r>
                        <a:rPr lang="en-US" sz="1200" baseline="0" dirty="0">
                          <a:solidFill>
                            <a:srgbClr val="002E51"/>
                          </a:solidFill>
                        </a:rPr>
                        <a:t> (44.7)</a:t>
                      </a:r>
                      <a:endParaRPr lang="en-US" sz="1200" dirty="0">
                        <a:solidFill>
                          <a:srgbClr val="002E51"/>
                        </a:solidFill>
                      </a:endParaRPr>
                    </a:p>
                  </a:txBody>
                  <a:tcPr/>
                </a:tc>
                <a:extLst>
                  <a:ext uri="{0D108BD9-81ED-4DB2-BD59-A6C34878D82A}">
                    <a16:rowId xmlns:a16="http://schemas.microsoft.com/office/drawing/2014/main" val="2732339417"/>
                  </a:ext>
                </a:extLst>
              </a:tr>
              <a:tr h="282951">
                <a:tc>
                  <a:txBody>
                    <a:bodyPr/>
                    <a:lstStyle/>
                    <a:p>
                      <a:r>
                        <a:rPr lang="en-US" sz="1200" dirty="0">
                          <a:solidFill>
                            <a:srgbClr val="002E51"/>
                          </a:solidFill>
                        </a:rPr>
                        <a:t>TRAE leading to discontinuation</a:t>
                      </a:r>
                    </a:p>
                  </a:txBody>
                  <a:tcPr/>
                </a:tc>
                <a:tc>
                  <a:txBody>
                    <a:bodyPr/>
                    <a:lstStyle/>
                    <a:p>
                      <a:r>
                        <a:rPr lang="en-US" sz="1200" dirty="0">
                          <a:solidFill>
                            <a:srgbClr val="002E51"/>
                          </a:solidFill>
                        </a:rPr>
                        <a:t>6 (6.4)</a:t>
                      </a:r>
                    </a:p>
                  </a:txBody>
                  <a:tcPr/>
                </a:tc>
                <a:extLst>
                  <a:ext uri="{0D108BD9-81ED-4DB2-BD59-A6C34878D82A}">
                    <a16:rowId xmlns:a16="http://schemas.microsoft.com/office/drawing/2014/main" val="2613062190"/>
                  </a:ext>
                </a:extLst>
              </a:tr>
            </a:tbl>
          </a:graphicData>
        </a:graphic>
      </p:graphicFrame>
      <p:sp>
        <p:nvSpPr>
          <p:cNvPr id="15" name="TextBox 14"/>
          <p:cNvSpPr txBox="1"/>
          <p:nvPr/>
        </p:nvSpPr>
        <p:spPr>
          <a:xfrm>
            <a:off x="0" y="4020100"/>
            <a:ext cx="9113520" cy="369332"/>
          </a:xfrm>
          <a:prstGeom prst="rect">
            <a:avLst/>
          </a:prstGeom>
          <a:noFill/>
        </p:spPr>
        <p:txBody>
          <a:bodyPr wrap="square" rtlCol="0">
            <a:spAutoFit/>
          </a:bodyPr>
          <a:lstStyle/>
          <a:p>
            <a:r>
              <a:rPr lang="en-US" sz="900" dirty="0">
                <a:solidFill>
                  <a:srgbClr val="002E51"/>
                </a:solidFill>
              </a:rPr>
              <a:t>CR, complete remission; </a:t>
            </a:r>
            <a:r>
              <a:rPr lang="en-US" sz="900" dirty="0" err="1">
                <a:solidFill>
                  <a:srgbClr val="002E51"/>
                </a:solidFill>
              </a:rPr>
              <a:t>CRc</a:t>
            </a:r>
            <a:r>
              <a:rPr lang="en-US" sz="900" dirty="0">
                <a:solidFill>
                  <a:srgbClr val="002E51"/>
                </a:solidFill>
              </a:rPr>
              <a:t>, composite complete remission; </a:t>
            </a:r>
            <a:r>
              <a:rPr lang="en-US" sz="900" dirty="0" err="1">
                <a:solidFill>
                  <a:srgbClr val="002E51"/>
                </a:solidFill>
              </a:rPr>
              <a:t>CRi</a:t>
            </a:r>
            <a:r>
              <a:rPr lang="en-US" sz="900" dirty="0">
                <a:solidFill>
                  <a:srgbClr val="002E51"/>
                </a:solidFill>
              </a:rPr>
              <a:t>, CR with incomplete count recovery; </a:t>
            </a:r>
            <a:r>
              <a:rPr lang="en-US" sz="900" dirty="0" err="1">
                <a:solidFill>
                  <a:srgbClr val="002E51"/>
                </a:solidFill>
              </a:rPr>
              <a:t>CRh</a:t>
            </a:r>
            <a:r>
              <a:rPr lang="en-US" sz="900" dirty="0">
                <a:solidFill>
                  <a:srgbClr val="002E51"/>
                </a:solidFill>
              </a:rPr>
              <a:t> CR with partial hematologic recovery; </a:t>
            </a:r>
            <a:r>
              <a:rPr lang="en-US" sz="900" dirty="0" err="1">
                <a:solidFill>
                  <a:srgbClr val="002E51"/>
                </a:solidFill>
              </a:rPr>
              <a:t>CRp</a:t>
            </a:r>
            <a:r>
              <a:rPr lang="en-US" sz="900" dirty="0">
                <a:solidFill>
                  <a:srgbClr val="002E51"/>
                </a:solidFill>
              </a:rPr>
              <a:t>, CR with incomplete platelet recovery; MLFS, morphologic leukemia free state; MRD, measurable residual disease</a:t>
            </a:r>
          </a:p>
        </p:txBody>
      </p:sp>
      <p:sp>
        <p:nvSpPr>
          <p:cNvPr id="6" name="Rounded Rectangle 5"/>
          <p:cNvSpPr/>
          <p:nvPr/>
        </p:nvSpPr>
        <p:spPr bwMode="auto">
          <a:xfrm>
            <a:off x="1564451" y="2840553"/>
            <a:ext cx="5739513" cy="280290"/>
          </a:xfrm>
          <a:prstGeom prst="roundRect">
            <a:avLst/>
          </a:prstGeom>
          <a:noFill/>
          <a:ln w="15875" cap="flat" cmpd="sng" algn="ctr">
            <a:solidFill>
              <a:srgbClr val="FFC9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ounded Rectangle 7"/>
          <p:cNvSpPr/>
          <p:nvPr/>
        </p:nvSpPr>
        <p:spPr bwMode="auto">
          <a:xfrm>
            <a:off x="1560495" y="3120843"/>
            <a:ext cx="5762373" cy="280290"/>
          </a:xfrm>
          <a:prstGeom prst="roundRect">
            <a:avLst/>
          </a:prstGeom>
          <a:noFill/>
          <a:ln w="15875" cap="flat" cmpd="sng" algn="ctr">
            <a:solidFill>
              <a:srgbClr val="FFC9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ounded Rectangle 8"/>
          <p:cNvSpPr/>
          <p:nvPr/>
        </p:nvSpPr>
        <p:spPr bwMode="auto">
          <a:xfrm>
            <a:off x="1560495" y="3684260"/>
            <a:ext cx="5762373" cy="280290"/>
          </a:xfrm>
          <a:prstGeom prst="roundRect">
            <a:avLst/>
          </a:prstGeom>
          <a:noFill/>
          <a:ln w="15875" cap="flat" cmpd="sng" algn="ctr">
            <a:solidFill>
              <a:srgbClr val="FFC9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TextBox 2">
            <a:extLst>
              <a:ext uri="{FF2B5EF4-FFF2-40B4-BE49-F238E27FC236}">
                <a16:creationId xmlns:a16="http://schemas.microsoft.com/office/drawing/2014/main" id="{E41A004C-334F-0508-BE23-5128E3915062}"/>
              </a:ext>
            </a:extLst>
          </p:cNvPr>
          <p:cNvSpPr txBox="1"/>
          <p:nvPr/>
        </p:nvSpPr>
        <p:spPr>
          <a:xfrm>
            <a:off x="3779410" y="4507364"/>
            <a:ext cx="4608708" cy="400110"/>
          </a:xfrm>
          <a:prstGeom prst="rect">
            <a:avLst/>
          </a:prstGeom>
          <a:noFill/>
        </p:spPr>
        <p:txBody>
          <a:bodyPr wrap="square">
            <a:spAutoFit/>
          </a:bodyPr>
          <a:lstStyle/>
          <a:p>
            <a:r>
              <a:rPr lang="es-ES" sz="1000" dirty="0" err="1">
                <a:solidFill>
                  <a:srgbClr val="002E51"/>
                </a:solidFill>
                <a:latin typeface="+mn-lt"/>
              </a:rPr>
              <a:t>Aldoss</a:t>
            </a:r>
            <a:r>
              <a:rPr lang="es-ES" sz="1000" dirty="0">
                <a:solidFill>
                  <a:srgbClr val="002E51"/>
                </a:solidFill>
                <a:latin typeface="+mn-lt"/>
              </a:rPr>
              <a:t> I, </a:t>
            </a:r>
            <a:r>
              <a:rPr lang="es-ES" sz="1000" dirty="0" err="1">
                <a:solidFill>
                  <a:srgbClr val="002E51"/>
                </a:solidFill>
                <a:latin typeface="+mn-lt"/>
              </a:rPr>
              <a:t>Issa</a:t>
            </a:r>
            <a:r>
              <a:rPr lang="es-ES" sz="1000" dirty="0">
                <a:solidFill>
                  <a:srgbClr val="002E51"/>
                </a:solidFill>
                <a:latin typeface="+mn-lt"/>
              </a:rPr>
              <a:t> GC, </a:t>
            </a:r>
            <a:r>
              <a:rPr lang="es-ES" sz="1000" dirty="0" err="1">
                <a:solidFill>
                  <a:srgbClr val="002E51"/>
                </a:solidFill>
                <a:latin typeface="+mn-lt"/>
              </a:rPr>
              <a:t>Thirman</a:t>
            </a:r>
            <a:r>
              <a:rPr lang="es-ES" sz="1000" dirty="0">
                <a:solidFill>
                  <a:srgbClr val="002E51"/>
                </a:solidFill>
                <a:latin typeface="+mn-lt"/>
              </a:rPr>
              <a:t> M, et al. 2023. </a:t>
            </a:r>
            <a:r>
              <a:rPr lang="es-ES" sz="1000" dirty="0">
                <a:solidFill>
                  <a:srgbClr val="002E51"/>
                </a:solidFill>
                <a:latin typeface="Roboto"/>
              </a:rPr>
              <a:t>Late </a:t>
            </a:r>
            <a:r>
              <a:rPr lang="es-ES" sz="1000" dirty="0" err="1">
                <a:solidFill>
                  <a:srgbClr val="002E51"/>
                </a:solidFill>
                <a:latin typeface="Roboto"/>
              </a:rPr>
              <a:t>Breaking</a:t>
            </a:r>
            <a:r>
              <a:rPr lang="es-ES" sz="1000" dirty="0">
                <a:solidFill>
                  <a:srgbClr val="002E51"/>
                </a:solidFill>
                <a:latin typeface="Roboto"/>
              </a:rPr>
              <a:t> Abstract-5</a:t>
            </a:r>
          </a:p>
          <a:p>
            <a:endParaRPr lang="es-ES" sz="1000" dirty="0">
              <a:solidFill>
                <a:srgbClr val="002E51"/>
              </a:solidFill>
              <a:latin typeface="+mn-lt"/>
            </a:endParaRPr>
          </a:p>
        </p:txBody>
      </p:sp>
    </p:spTree>
    <p:extLst>
      <p:ext uri="{BB962C8B-B14F-4D97-AF65-F5344CB8AC3E}">
        <p14:creationId xmlns:p14="http://schemas.microsoft.com/office/powerpoint/2010/main" val="363297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3AA405F-17AF-1CE1-5539-C66688F111EA}"/>
              </a:ext>
            </a:extLst>
          </p:cNvPr>
          <p:cNvSpPr>
            <a:spLocks noGrp="1"/>
          </p:cNvSpPr>
          <p:nvPr>
            <p:ph sz="half" idx="1"/>
          </p:nvPr>
        </p:nvSpPr>
        <p:spPr>
          <a:xfrm>
            <a:off x="685799" y="1117600"/>
            <a:ext cx="7701455" cy="2936240"/>
          </a:xfrm>
        </p:spPr>
        <p:txBody>
          <a:bodyPr/>
          <a:lstStyle/>
          <a:p>
            <a:r>
              <a:rPr lang="en-US" sz="2400" dirty="0"/>
              <a:t>Review the basics of myelofibrosis (MF) pathobiology and standard treatment approaches</a:t>
            </a:r>
          </a:p>
          <a:p>
            <a:r>
              <a:rPr lang="en-US" sz="2400" dirty="0"/>
              <a:t>Discuss the impact of cytopenias in MF</a:t>
            </a:r>
          </a:p>
          <a:p>
            <a:r>
              <a:rPr lang="en-US" sz="2400" dirty="0"/>
              <a:t>Review data supporting the novel JAKi, momelotinib, and its role in cytopenic MF</a:t>
            </a:r>
          </a:p>
          <a:p>
            <a:r>
              <a:rPr lang="en-US" sz="2400" dirty="0"/>
              <a:t>Examine emerging agents under investigation</a:t>
            </a:r>
          </a:p>
        </p:txBody>
      </p:sp>
      <p:sp>
        <p:nvSpPr>
          <p:cNvPr id="5" name="Title 1">
            <a:extLst>
              <a:ext uri="{FF2B5EF4-FFF2-40B4-BE49-F238E27FC236}">
                <a16:creationId xmlns:a16="http://schemas.microsoft.com/office/drawing/2014/main" id="{AAB6F1A1-EBF0-9E1D-6093-64FCAB3D419F}"/>
              </a:ext>
            </a:extLst>
          </p:cNvPr>
          <p:cNvSpPr txBox="1">
            <a:spLocks/>
          </p:cNvSpPr>
          <p:nvPr/>
        </p:nvSpPr>
        <p:spPr>
          <a:xfrm>
            <a:off x="0" y="127465"/>
            <a:ext cx="9144000" cy="695496"/>
          </a:xfrm>
          <a:prstGeom prst="rect">
            <a:avLst/>
          </a:prstGeom>
          <a:noFill/>
        </p:spPr>
        <p:txBody>
          <a:bodyPr>
            <a:norm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spcAft>
                <a:spcPts val="600"/>
              </a:spcAft>
            </a:pPr>
            <a:r>
              <a:rPr lang="en-US" i="0" kern="0" dirty="0">
                <a:solidFill>
                  <a:srgbClr val="003465"/>
                </a:solidFill>
                <a:latin typeface="+mn-lt"/>
                <a:ea typeface="+mj-ea"/>
                <a:cs typeface="+mj-cs"/>
              </a:rPr>
              <a:t>Learning Objectives</a:t>
            </a:r>
          </a:p>
        </p:txBody>
      </p:sp>
    </p:spTree>
    <p:extLst>
      <p:ext uri="{BB962C8B-B14F-4D97-AF65-F5344CB8AC3E}">
        <p14:creationId xmlns:p14="http://schemas.microsoft.com/office/powerpoint/2010/main" val="11283579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5900" y="844550"/>
            <a:ext cx="8693150" cy="3147278"/>
          </a:xfrm>
        </p:spPr>
        <p:txBody>
          <a:bodyPr/>
          <a:lstStyle/>
          <a:p>
            <a:r>
              <a:rPr lang="en-US" dirty="0" err="1">
                <a:solidFill>
                  <a:srgbClr val="002E51"/>
                </a:solidFill>
              </a:rPr>
              <a:t>Revumenib</a:t>
            </a:r>
            <a:r>
              <a:rPr lang="en-US" dirty="0">
                <a:solidFill>
                  <a:srgbClr val="002E51"/>
                </a:solidFill>
              </a:rPr>
              <a:t> led to high remission rates in R/R KMT2Ar acute leukemias, with acceptable safety profile.</a:t>
            </a:r>
          </a:p>
          <a:p>
            <a:endParaRPr lang="en-US" dirty="0">
              <a:solidFill>
                <a:srgbClr val="002E51"/>
              </a:solidFill>
            </a:endParaRPr>
          </a:p>
          <a:p>
            <a:r>
              <a:rPr lang="en-US" i="1" dirty="0">
                <a:solidFill>
                  <a:srgbClr val="002E51"/>
                </a:solidFill>
              </a:rPr>
              <a:t>NPM1</a:t>
            </a:r>
            <a:r>
              <a:rPr lang="en-US" baseline="30000" dirty="0">
                <a:solidFill>
                  <a:srgbClr val="002E51"/>
                </a:solidFill>
              </a:rPr>
              <a:t>mut</a:t>
            </a:r>
            <a:r>
              <a:rPr lang="en-US" dirty="0">
                <a:solidFill>
                  <a:srgbClr val="002E51"/>
                </a:solidFill>
              </a:rPr>
              <a:t> AML cohort is still accruing.</a:t>
            </a:r>
          </a:p>
        </p:txBody>
      </p:sp>
      <p:sp>
        <p:nvSpPr>
          <p:cNvPr id="3" name="TextBox 2">
            <a:extLst>
              <a:ext uri="{FF2B5EF4-FFF2-40B4-BE49-F238E27FC236}">
                <a16:creationId xmlns:a16="http://schemas.microsoft.com/office/drawing/2014/main" id="{2B47FECF-FC4E-658C-E47B-4DE4727B843F}"/>
              </a:ext>
            </a:extLst>
          </p:cNvPr>
          <p:cNvSpPr txBox="1"/>
          <p:nvPr/>
        </p:nvSpPr>
        <p:spPr>
          <a:xfrm>
            <a:off x="762000" y="184150"/>
            <a:ext cx="5048250" cy="461665"/>
          </a:xfrm>
          <a:prstGeom prst="rect">
            <a:avLst/>
          </a:prstGeom>
          <a:noFill/>
        </p:spPr>
        <p:txBody>
          <a:bodyPr wrap="square" rtlCol="0">
            <a:spAutoFit/>
          </a:bodyPr>
          <a:lstStyle/>
          <a:p>
            <a:r>
              <a:rPr lang="en-US" b="1" dirty="0">
                <a:solidFill>
                  <a:srgbClr val="002E51"/>
                </a:solidFill>
              </a:rPr>
              <a:t>Summary</a:t>
            </a:r>
          </a:p>
        </p:txBody>
      </p:sp>
    </p:spTree>
    <p:extLst>
      <p:ext uri="{BB962C8B-B14F-4D97-AF65-F5344CB8AC3E}">
        <p14:creationId xmlns:p14="http://schemas.microsoft.com/office/powerpoint/2010/main" val="8875616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536579"/>
          </a:xfrm>
        </p:spPr>
        <p:txBody>
          <a:bodyPr/>
          <a:lstStyle/>
          <a:p>
            <a:r>
              <a:rPr lang="en-US" sz="2000" b="1" dirty="0"/>
              <a:t>Phase 1 Study of the Menin-KMT2A (MLL1) Inhibitor JNJ-75276617 in Adults with R/R AML Harboring </a:t>
            </a:r>
            <a:r>
              <a:rPr lang="en-US" sz="2000" b="1" i="1" dirty="0"/>
              <a:t>KMT2A</a:t>
            </a:r>
            <a:r>
              <a:rPr lang="en-US" sz="2000" b="1" dirty="0"/>
              <a:t> or </a:t>
            </a:r>
            <a:r>
              <a:rPr lang="en-US" sz="2000" b="1" i="1" dirty="0"/>
              <a:t>NPM1</a:t>
            </a:r>
            <a:r>
              <a:rPr lang="en-US" sz="2000" b="1" dirty="0"/>
              <a:t> Alterations</a:t>
            </a:r>
            <a:br>
              <a:rPr lang="en-US" sz="2000" b="1" dirty="0"/>
            </a:br>
            <a:r>
              <a:rPr lang="en-US" sz="2000" b="1" dirty="0">
                <a:solidFill>
                  <a:srgbClr val="002E51"/>
                </a:solidFill>
              </a:rPr>
              <a:t> </a:t>
            </a:r>
          </a:p>
        </p:txBody>
      </p:sp>
      <p:sp>
        <p:nvSpPr>
          <p:cNvPr id="3" name="TextBox 2">
            <a:extLst>
              <a:ext uri="{FF2B5EF4-FFF2-40B4-BE49-F238E27FC236}">
                <a16:creationId xmlns:a16="http://schemas.microsoft.com/office/drawing/2014/main" id="{EA69667D-45FA-CA2E-88B4-CF8247BB0D66}"/>
              </a:ext>
            </a:extLst>
          </p:cNvPr>
          <p:cNvSpPr txBox="1"/>
          <p:nvPr/>
        </p:nvSpPr>
        <p:spPr>
          <a:xfrm>
            <a:off x="3295650" y="4559727"/>
            <a:ext cx="5848350" cy="246221"/>
          </a:xfrm>
          <a:prstGeom prst="rect">
            <a:avLst/>
          </a:prstGeom>
          <a:noFill/>
        </p:spPr>
        <p:txBody>
          <a:bodyPr wrap="square">
            <a:spAutoFit/>
          </a:bodyPr>
          <a:lstStyle/>
          <a:p>
            <a:r>
              <a:rPr lang="es-ES" sz="1000" dirty="0" err="1">
                <a:solidFill>
                  <a:srgbClr val="002E51"/>
                </a:solidFill>
                <a:latin typeface="Roboto"/>
              </a:rPr>
              <a:t>Elias</a:t>
            </a:r>
            <a:r>
              <a:rPr lang="es-ES" sz="1000" dirty="0">
                <a:solidFill>
                  <a:srgbClr val="002E51"/>
                </a:solidFill>
                <a:latin typeface="Roboto"/>
              </a:rPr>
              <a:t> </a:t>
            </a:r>
            <a:r>
              <a:rPr lang="es-ES" sz="1000" dirty="0" err="1">
                <a:solidFill>
                  <a:srgbClr val="002E51"/>
                </a:solidFill>
                <a:latin typeface="Roboto"/>
              </a:rPr>
              <a:t>Jabbour</a:t>
            </a:r>
            <a:r>
              <a:rPr lang="es-ES" sz="1000" dirty="0">
                <a:solidFill>
                  <a:srgbClr val="002E51"/>
                </a:solidFill>
                <a:latin typeface="Roboto"/>
              </a:rPr>
              <a:t>, Emma Searle, Maher Abdul-Hay, et al. 2023. </a:t>
            </a:r>
            <a:r>
              <a:rPr lang="es-ES" sz="1000" dirty="0" err="1">
                <a:solidFill>
                  <a:srgbClr val="002E51"/>
                </a:solidFill>
                <a:latin typeface="Roboto"/>
              </a:rPr>
              <a:t>Session</a:t>
            </a:r>
            <a:r>
              <a:rPr lang="es-ES" sz="1000" dirty="0">
                <a:solidFill>
                  <a:srgbClr val="002E51"/>
                </a:solidFill>
                <a:latin typeface="Roboto"/>
              </a:rPr>
              <a:t> 616. Oral poster 57 </a:t>
            </a:r>
            <a:endParaRPr lang="en-US" sz="1000" dirty="0">
              <a:solidFill>
                <a:srgbClr val="002E51"/>
              </a:solidFill>
            </a:endParaRPr>
          </a:p>
        </p:txBody>
      </p:sp>
      <p:sp>
        <p:nvSpPr>
          <p:cNvPr id="7" name="TextBox 6">
            <a:extLst>
              <a:ext uri="{FF2B5EF4-FFF2-40B4-BE49-F238E27FC236}">
                <a16:creationId xmlns:a16="http://schemas.microsoft.com/office/drawing/2014/main" id="{A247812C-3F4F-29F0-ABDF-6F1763A1FED9}"/>
              </a:ext>
            </a:extLst>
          </p:cNvPr>
          <p:cNvSpPr txBox="1"/>
          <p:nvPr/>
        </p:nvSpPr>
        <p:spPr>
          <a:xfrm>
            <a:off x="0" y="1248123"/>
            <a:ext cx="9144000" cy="2991653"/>
          </a:xfrm>
          <a:prstGeom prst="rect">
            <a:avLst/>
          </a:prstGeom>
          <a:noFill/>
        </p:spPr>
        <p:txBody>
          <a:bodyPr wrap="square" rtlCol="0">
            <a:spAutoFit/>
          </a:bodyPr>
          <a:lstStyle/>
          <a:p>
            <a:pPr marL="342900" indent="-342900">
              <a:lnSpc>
                <a:spcPct val="150000"/>
              </a:lnSpc>
              <a:spcAft>
                <a:spcPts val="600"/>
              </a:spcAft>
              <a:buFont typeface="Arial" panose="020B0604020202020204" pitchFamily="34" charset="0"/>
              <a:buChar char="•"/>
            </a:pPr>
            <a:r>
              <a:rPr lang="en-US" sz="2000" dirty="0">
                <a:solidFill>
                  <a:srgbClr val="002E51"/>
                </a:solidFill>
              </a:rPr>
              <a:t>Preliminary safety, efficacy, PD data presented</a:t>
            </a:r>
          </a:p>
          <a:p>
            <a:pPr marL="342900" indent="-342900">
              <a:lnSpc>
                <a:spcPct val="150000"/>
              </a:lnSpc>
              <a:spcAft>
                <a:spcPts val="600"/>
              </a:spcAft>
              <a:buFont typeface="Arial" panose="020B0604020202020204" pitchFamily="34" charset="0"/>
              <a:buChar char="•"/>
            </a:pPr>
            <a:r>
              <a:rPr lang="en-US" sz="2000" dirty="0">
                <a:solidFill>
                  <a:srgbClr val="002E51"/>
                </a:solidFill>
              </a:rPr>
              <a:t>N= 58 (56 with R/R AML, 2 with R/R ALL), 33 with </a:t>
            </a:r>
            <a:r>
              <a:rPr lang="en-US" sz="2000" i="1" dirty="0">
                <a:solidFill>
                  <a:srgbClr val="002E51"/>
                </a:solidFill>
              </a:rPr>
              <a:t>KMT2A </a:t>
            </a:r>
            <a:r>
              <a:rPr lang="en-US" sz="2000" dirty="0">
                <a:solidFill>
                  <a:srgbClr val="002E51"/>
                </a:solidFill>
              </a:rPr>
              <a:t>and</a:t>
            </a:r>
            <a:r>
              <a:rPr lang="en-US" sz="2000" i="1" dirty="0">
                <a:solidFill>
                  <a:srgbClr val="002E51"/>
                </a:solidFill>
              </a:rPr>
              <a:t> </a:t>
            </a:r>
            <a:r>
              <a:rPr lang="en-US" sz="2000" dirty="0">
                <a:solidFill>
                  <a:srgbClr val="002E51"/>
                </a:solidFill>
              </a:rPr>
              <a:t>25 with </a:t>
            </a:r>
            <a:r>
              <a:rPr lang="en-US" sz="2000" i="1" dirty="0">
                <a:solidFill>
                  <a:srgbClr val="002E51"/>
                </a:solidFill>
              </a:rPr>
              <a:t>NPM1</a:t>
            </a:r>
            <a:r>
              <a:rPr lang="en-US" sz="2000" dirty="0">
                <a:solidFill>
                  <a:srgbClr val="002E51"/>
                </a:solidFill>
              </a:rPr>
              <a:t> alterations</a:t>
            </a:r>
          </a:p>
          <a:p>
            <a:pPr marL="342900" indent="-342900">
              <a:lnSpc>
                <a:spcPct val="150000"/>
              </a:lnSpc>
              <a:spcAft>
                <a:spcPts val="600"/>
              </a:spcAft>
              <a:buFont typeface="Arial" panose="020B0604020202020204" pitchFamily="34" charset="0"/>
              <a:buChar char="•"/>
            </a:pPr>
            <a:r>
              <a:rPr lang="en-US" sz="2000" dirty="0">
                <a:solidFill>
                  <a:srgbClr val="002E51"/>
                </a:solidFill>
              </a:rPr>
              <a:t>Median age 63 (range 19-83)</a:t>
            </a:r>
          </a:p>
          <a:p>
            <a:pPr marL="342900" indent="-342900">
              <a:lnSpc>
                <a:spcPct val="150000"/>
              </a:lnSpc>
              <a:spcAft>
                <a:spcPts val="600"/>
              </a:spcAft>
              <a:buFont typeface="Arial" panose="020B0604020202020204" pitchFamily="34" charset="0"/>
              <a:buChar char="•"/>
            </a:pPr>
            <a:r>
              <a:rPr lang="en-US" sz="2000" dirty="0">
                <a:solidFill>
                  <a:srgbClr val="002E51"/>
                </a:solidFill>
              </a:rPr>
              <a:t>Median prior lines of therapy 2 (range 1-7), 10 with prior allogeneic HSCT</a:t>
            </a:r>
          </a:p>
          <a:p>
            <a:pPr>
              <a:lnSpc>
                <a:spcPct val="150000"/>
              </a:lnSpc>
              <a:spcAft>
                <a:spcPts val="600"/>
              </a:spcAft>
            </a:pPr>
            <a:r>
              <a:rPr lang="en-US" sz="1400" dirty="0">
                <a:solidFill>
                  <a:srgbClr val="002E51"/>
                </a:solidFill>
              </a:rPr>
              <a:t>PD = pharmacodynamic</a:t>
            </a:r>
          </a:p>
        </p:txBody>
      </p:sp>
    </p:spTree>
    <p:extLst>
      <p:ext uri="{BB962C8B-B14F-4D97-AF65-F5344CB8AC3E}">
        <p14:creationId xmlns:p14="http://schemas.microsoft.com/office/powerpoint/2010/main" val="20714976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F122E1-D832-D6B6-F9E4-ADE1D34D87E4}"/>
              </a:ext>
            </a:extLst>
          </p:cNvPr>
          <p:cNvSpPr>
            <a:spLocks noGrp="1"/>
          </p:cNvSpPr>
          <p:nvPr>
            <p:ph type="title"/>
          </p:nvPr>
        </p:nvSpPr>
        <p:spPr/>
        <p:txBody>
          <a:bodyPr/>
          <a:lstStyle/>
          <a:p>
            <a:r>
              <a:rPr lang="en-US" sz="2000" b="1" dirty="0"/>
              <a:t>Phase 1 Study of the Menin-KMT2A (MLL1) Inhibitor JNJ-75276617 in Adults with R/R AML Harboring </a:t>
            </a:r>
            <a:r>
              <a:rPr lang="en-US" sz="2000" b="1" i="1" dirty="0"/>
              <a:t>KMT2A</a:t>
            </a:r>
            <a:r>
              <a:rPr lang="en-US" sz="2000" b="1" dirty="0"/>
              <a:t> or </a:t>
            </a:r>
            <a:r>
              <a:rPr lang="en-US" sz="2000" b="1" i="1" dirty="0"/>
              <a:t>NPM1</a:t>
            </a:r>
            <a:r>
              <a:rPr lang="en-US" sz="2000" b="1" dirty="0"/>
              <a:t> Alterations</a:t>
            </a:r>
            <a:br>
              <a:rPr lang="en-US" sz="2000" b="1" dirty="0"/>
            </a:br>
            <a:endParaRPr lang="en-US" sz="2000" dirty="0"/>
          </a:p>
        </p:txBody>
      </p:sp>
      <p:graphicFrame>
        <p:nvGraphicFramePr>
          <p:cNvPr id="8" name="Content Placeholder 13">
            <a:extLst>
              <a:ext uri="{FF2B5EF4-FFF2-40B4-BE49-F238E27FC236}">
                <a16:creationId xmlns:a16="http://schemas.microsoft.com/office/drawing/2014/main" id="{0766D2E8-B889-8A38-2051-517C6CFF0AFA}"/>
              </a:ext>
            </a:extLst>
          </p:cNvPr>
          <p:cNvGraphicFramePr>
            <a:graphicFrameLocks/>
          </p:cNvGraphicFramePr>
          <p:nvPr/>
        </p:nvGraphicFramePr>
        <p:xfrm>
          <a:off x="1501255" y="1302873"/>
          <a:ext cx="5800763" cy="2542515"/>
        </p:xfrm>
        <a:graphic>
          <a:graphicData uri="http://schemas.openxmlformats.org/drawingml/2006/table">
            <a:tbl>
              <a:tblPr firstRow="1" bandRow="1">
                <a:tableStyleId>{7DF18680-E054-41AD-8BC1-D1AEF772440D}</a:tableStyleId>
              </a:tblPr>
              <a:tblGrid>
                <a:gridCol w="3416611">
                  <a:extLst>
                    <a:ext uri="{9D8B030D-6E8A-4147-A177-3AD203B41FA5}">
                      <a16:colId xmlns:a16="http://schemas.microsoft.com/office/drawing/2014/main" val="2594662442"/>
                    </a:ext>
                  </a:extLst>
                </a:gridCol>
                <a:gridCol w="2384152">
                  <a:extLst>
                    <a:ext uri="{9D8B030D-6E8A-4147-A177-3AD203B41FA5}">
                      <a16:colId xmlns:a16="http://schemas.microsoft.com/office/drawing/2014/main" val="2719345494"/>
                    </a:ext>
                  </a:extLst>
                </a:gridCol>
              </a:tblGrid>
              <a:tr h="282951">
                <a:tc>
                  <a:txBody>
                    <a:bodyPr/>
                    <a:lstStyle/>
                    <a:p>
                      <a:r>
                        <a:rPr lang="en-US" sz="1400" dirty="0">
                          <a:solidFill>
                            <a:srgbClr val="002E51"/>
                          </a:solidFill>
                        </a:rPr>
                        <a:t>Safety</a:t>
                      </a:r>
                    </a:p>
                  </a:txBody>
                  <a:tcPr/>
                </a:tc>
                <a:tc>
                  <a:txBody>
                    <a:bodyPr/>
                    <a:lstStyle/>
                    <a:p>
                      <a:r>
                        <a:rPr lang="en-US" sz="1400" dirty="0">
                          <a:solidFill>
                            <a:srgbClr val="002E51"/>
                          </a:solidFill>
                        </a:rPr>
                        <a:t>Population N = 58</a:t>
                      </a:r>
                    </a:p>
                  </a:txBody>
                  <a:tcPr/>
                </a:tc>
                <a:extLst>
                  <a:ext uri="{0D108BD9-81ED-4DB2-BD59-A6C34878D82A}">
                    <a16:rowId xmlns:a16="http://schemas.microsoft.com/office/drawing/2014/main" val="4075710927"/>
                  </a:ext>
                </a:extLst>
              </a:tr>
              <a:tr h="282951">
                <a:tc>
                  <a:txBody>
                    <a:bodyPr/>
                    <a:lstStyle/>
                    <a:p>
                      <a:r>
                        <a:rPr lang="en-US" sz="1200" dirty="0"/>
                        <a:t>Any grade TRAE, n (%)</a:t>
                      </a:r>
                    </a:p>
                  </a:txBody>
                  <a:tcPr/>
                </a:tc>
                <a:tc>
                  <a:txBody>
                    <a:bodyPr/>
                    <a:lstStyle/>
                    <a:p>
                      <a:r>
                        <a:rPr lang="en-US" sz="1200" dirty="0"/>
                        <a:t>30 (52%)</a:t>
                      </a:r>
                    </a:p>
                  </a:txBody>
                  <a:tcPr/>
                </a:tc>
                <a:extLst>
                  <a:ext uri="{0D108BD9-81ED-4DB2-BD59-A6C34878D82A}">
                    <a16:rowId xmlns:a16="http://schemas.microsoft.com/office/drawing/2014/main" val="2946844339"/>
                  </a:ext>
                </a:extLst>
              </a:tr>
              <a:tr h="282951">
                <a:tc>
                  <a:txBody>
                    <a:bodyPr/>
                    <a:lstStyle/>
                    <a:p>
                      <a:r>
                        <a:rPr lang="en-US" sz="1200" dirty="0"/>
                        <a:t>Differentiation syndrome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15 (16)</a:t>
                      </a:r>
                    </a:p>
                  </a:txBody>
                  <a:tcPr/>
                </a:tc>
                <a:extLst>
                  <a:ext uri="{0D108BD9-81ED-4DB2-BD59-A6C34878D82A}">
                    <a16:rowId xmlns:a16="http://schemas.microsoft.com/office/drawing/2014/main" val="393378514"/>
                  </a:ext>
                </a:extLst>
              </a:tr>
              <a:tr h="246679">
                <a:tc>
                  <a:txBody>
                    <a:bodyPr/>
                    <a:lstStyle/>
                    <a:p>
                      <a:r>
                        <a:rPr lang="en-US" sz="1200" dirty="0"/>
                        <a:t>Grade </a:t>
                      </a:r>
                      <a:r>
                        <a:rPr lang="en-US" sz="1200" u="sng" dirty="0"/>
                        <a:t>&gt;</a:t>
                      </a:r>
                      <a:r>
                        <a:rPr lang="en-US" sz="1200" dirty="0"/>
                        <a:t> 3 TRAEs, n, (%)</a:t>
                      </a:r>
                    </a:p>
                  </a:txBody>
                  <a:tcPr/>
                </a:tc>
                <a:tc>
                  <a:txBody>
                    <a:bodyPr/>
                    <a:lstStyle/>
                    <a:p>
                      <a:r>
                        <a:rPr lang="en-US" sz="1200" dirty="0"/>
                        <a:t>17 (29%)</a:t>
                      </a:r>
                    </a:p>
                  </a:txBody>
                  <a:tcPr/>
                </a:tc>
                <a:extLst>
                  <a:ext uri="{0D108BD9-81ED-4DB2-BD59-A6C34878D82A}">
                    <a16:rowId xmlns:a16="http://schemas.microsoft.com/office/drawing/2014/main" val="2237286944"/>
                  </a:ext>
                </a:extLst>
              </a:tr>
              <a:tr h="28295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Neutropenia</a:t>
                      </a:r>
                    </a:p>
                  </a:txBody>
                  <a:tcPr/>
                </a:tc>
                <a:tc>
                  <a:txBody>
                    <a:bodyPr/>
                    <a:lstStyle/>
                    <a:p>
                      <a:r>
                        <a:rPr lang="en-US" sz="1200" dirty="0"/>
                        <a:t>6 (10)</a:t>
                      </a:r>
                    </a:p>
                  </a:txBody>
                  <a:tcPr/>
                </a:tc>
                <a:extLst>
                  <a:ext uri="{0D108BD9-81ED-4DB2-BD59-A6C34878D82A}">
                    <a16:rowId xmlns:a16="http://schemas.microsoft.com/office/drawing/2014/main" val="685470610"/>
                  </a:ext>
                </a:extLst>
              </a:tr>
              <a:tr h="177088">
                <a:tc>
                  <a:txBody>
                    <a:bodyPr/>
                    <a:lstStyle/>
                    <a:p>
                      <a:r>
                        <a:rPr lang="en-US" sz="1200" dirty="0"/>
                        <a:t>     Differentiation syndrome (DS)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3 (5%) </a:t>
                      </a:r>
                    </a:p>
                  </a:txBody>
                  <a:tcPr/>
                </a:tc>
                <a:extLst>
                  <a:ext uri="{0D108BD9-81ED-4DB2-BD59-A6C34878D82A}">
                    <a16:rowId xmlns:a16="http://schemas.microsoft.com/office/drawing/2014/main" val="3224275920"/>
                  </a:ext>
                </a:extLst>
              </a:tr>
              <a:tr h="260908">
                <a:tc>
                  <a:txBody>
                    <a:bodyPr/>
                    <a:lstStyle/>
                    <a:p>
                      <a:r>
                        <a:rPr lang="en-US" sz="1200" dirty="0"/>
                        <a:t>     Anemia/Thrombocytopenia</a:t>
                      </a:r>
                    </a:p>
                  </a:txBody>
                  <a:tcPr/>
                </a:tc>
                <a:tc>
                  <a:txBody>
                    <a:bodyPr/>
                    <a:lstStyle/>
                    <a:p>
                      <a:r>
                        <a:rPr lang="en-US" sz="1200" dirty="0"/>
                        <a:t>4 (7%) each</a:t>
                      </a:r>
                    </a:p>
                  </a:txBody>
                  <a:tcPr/>
                </a:tc>
                <a:extLst>
                  <a:ext uri="{0D108BD9-81ED-4DB2-BD59-A6C34878D82A}">
                    <a16:rowId xmlns:a16="http://schemas.microsoft.com/office/drawing/2014/main" val="2954701038"/>
                  </a:ext>
                </a:extLst>
              </a:tr>
              <a:tr h="282951">
                <a:tc>
                  <a:txBody>
                    <a:bodyPr/>
                    <a:lstStyle/>
                    <a:p>
                      <a:r>
                        <a:rPr lang="en-US" sz="1200" dirty="0"/>
                        <a:t>     AST/ALT increase</a:t>
                      </a:r>
                    </a:p>
                  </a:txBody>
                  <a:tcPr/>
                </a:tc>
                <a:tc>
                  <a:txBody>
                    <a:bodyPr/>
                    <a:lstStyle/>
                    <a:p>
                      <a:r>
                        <a:rPr lang="en-US" sz="1200" dirty="0"/>
                        <a:t>2 (3%) each</a:t>
                      </a:r>
                    </a:p>
                  </a:txBody>
                  <a:tcPr/>
                </a:tc>
                <a:extLst>
                  <a:ext uri="{0D108BD9-81ED-4DB2-BD59-A6C34878D82A}">
                    <a16:rowId xmlns:a16="http://schemas.microsoft.com/office/drawing/2014/main" val="2732339417"/>
                  </a:ext>
                </a:extLst>
              </a:tr>
              <a:tr h="282951">
                <a:tc>
                  <a:txBody>
                    <a:bodyPr/>
                    <a:lstStyle/>
                    <a:p>
                      <a:r>
                        <a:rPr lang="en-US" sz="1200" dirty="0"/>
                        <a:t>DLT observed</a:t>
                      </a:r>
                    </a:p>
                  </a:txBody>
                  <a:tcPr/>
                </a:tc>
                <a:tc>
                  <a:txBody>
                    <a:bodyPr/>
                    <a:lstStyle/>
                    <a:p>
                      <a:r>
                        <a:rPr lang="en-US" sz="1200" dirty="0"/>
                        <a:t>5 (9%), 2 were DS</a:t>
                      </a:r>
                    </a:p>
                  </a:txBody>
                  <a:tcPr/>
                </a:tc>
                <a:extLst>
                  <a:ext uri="{0D108BD9-81ED-4DB2-BD59-A6C34878D82A}">
                    <a16:rowId xmlns:a16="http://schemas.microsoft.com/office/drawing/2014/main" val="2613062190"/>
                  </a:ext>
                </a:extLst>
              </a:tr>
            </a:tbl>
          </a:graphicData>
        </a:graphic>
      </p:graphicFrame>
      <p:sp>
        <p:nvSpPr>
          <p:cNvPr id="3" name="TextBox 2">
            <a:extLst>
              <a:ext uri="{FF2B5EF4-FFF2-40B4-BE49-F238E27FC236}">
                <a16:creationId xmlns:a16="http://schemas.microsoft.com/office/drawing/2014/main" id="{83566C27-9A6D-C6F3-8E5D-2D678706D3CD}"/>
              </a:ext>
            </a:extLst>
          </p:cNvPr>
          <p:cNvSpPr txBox="1"/>
          <p:nvPr/>
        </p:nvSpPr>
        <p:spPr>
          <a:xfrm>
            <a:off x="3459035" y="4559133"/>
            <a:ext cx="5498080" cy="246221"/>
          </a:xfrm>
          <a:prstGeom prst="rect">
            <a:avLst/>
          </a:prstGeom>
          <a:noFill/>
        </p:spPr>
        <p:txBody>
          <a:bodyPr wrap="square">
            <a:spAutoFit/>
          </a:bodyPr>
          <a:lstStyle/>
          <a:p>
            <a:r>
              <a:rPr lang="es-ES" sz="1000" dirty="0" err="1">
                <a:solidFill>
                  <a:srgbClr val="002E51"/>
                </a:solidFill>
                <a:latin typeface="+mn-lt"/>
              </a:rPr>
              <a:t>Elias</a:t>
            </a:r>
            <a:r>
              <a:rPr lang="es-ES" sz="1000" dirty="0">
                <a:solidFill>
                  <a:srgbClr val="002E51"/>
                </a:solidFill>
                <a:latin typeface="+mn-lt"/>
              </a:rPr>
              <a:t> </a:t>
            </a:r>
            <a:r>
              <a:rPr lang="es-ES" sz="1000" dirty="0" err="1">
                <a:solidFill>
                  <a:srgbClr val="002E51"/>
                </a:solidFill>
                <a:latin typeface="+mn-lt"/>
              </a:rPr>
              <a:t>Jabbour</a:t>
            </a:r>
            <a:r>
              <a:rPr lang="es-ES" sz="1000" dirty="0">
                <a:solidFill>
                  <a:srgbClr val="002E51"/>
                </a:solidFill>
                <a:latin typeface="+mn-lt"/>
              </a:rPr>
              <a:t>, Emma Searle, Maher Abdul-Hay, et al. 2023. </a:t>
            </a:r>
            <a:r>
              <a:rPr lang="es-ES" sz="1000" dirty="0" err="1">
                <a:solidFill>
                  <a:srgbClr val="002E51"/>
                </a:solidFill>
                <a:latin typeface="+mn-lt"/>
              </a:rPr>
              <a:t>Session</a:t>
            </a:r>
            <a:r>
              <a:rPr lang="es-ES" sz="1000" dirty="0">
                <a:solidFill>
                  <a:srgbClr val="002E51"/>
                </a:solidFill>
                <a:latin typeface="+mn-lt"/>
              </a:rPr>
              <a:t> 616. Oral poster 57 </a:t>
            </a:r>
            <a:endParaRPr lang="en-US" sz="1000" dirty="0">
              <a:solidFill>
                <a:srgbClr val="002E51"/>
              </a:solidFill>
              <a:latin typeface="+mn-lt"/>
            </a:endParaRPr>
          </a:p>
        </p:txBody>
      </p:sp>
    </p:spTree>
    <p:extLst>
      <p:ext uri="{BB962C8B-B14F-4D97-AF65-F5344CB8AC3E}">
        <p14:creationId xmlns:p14="http://schemas.microsoft.com/office/powerpoint/2010/main" val="19314357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73A6F82-F018-A932-8E02-3F16009AFC65}"/>
              </a:ext>
            </a:extLst>
          </p:cNvPr>
          <p:cNvSpPr>
            <a:spLocks noGrp="1"/>
          </p:cNvSpPr>
          <p:nvPr>
            <p:ph type="title"/>
          </p:nvPr>
        </p:nvSpPr>
        <p:spPr>
          <a:xfrm>
            <a:off x="0" y="268142"/>
            <a:ext cx="3806092" cy="536579"/>
          </a:xfrm>
        </p:spPr>
        <p:txBody>
          <a:bodyPr/>
          <a:lstStyle/>
          <a:p>
            <a:r>
              <a:rPr lang="en-US" sz="1800" b="1" dirty="0"/>
              <a:t>Phase 1 of JNJ-75276617 in Adult Patients with R/R AML with </a:t>
            </a:r>
            <a:r>
              <a:rPr lang="en-US" sz="1800" b="1" i="1" dirty="0"/>
              <a:t>KMT2A</a:t>
            </a:r>
            <a:r>
              <a:rPr lang="en-US" sz="1800" b="1" dirty="0"/>
              <a:t> or </a:t>
            </a:r>
            <a:r>
              <a:rPr lang="en-US" sz="1800" b="1" i="1" dirty="0"/>
              <a:t>NPM1</a:t>
            </a:r>
            <a:r>
              <a:rPr lang="en-US" sz="1800" b="1" dirty="0"/>
              <a:t> Alterations,</a:t>
            </a:r>
            <a:br>
              <a:rPr lang="en-US" sz="1800" b="1" dirty="0"/>
            </a:br>
            <a:r>
              <a:rPr lang="en-US" sz="1800" b="1" dirty="0"/>
              <a:t>Efficacy</a:t>
            </a:r>
            <a:br>
              <a:rPr lang="en-US" sz="1800" b="1" dirty="0"/>
            </a:br>
            <a:endParaRPr lang="en-US" sz="1800" b="1" dirty="0">
              <a:solidFill>
                <a:srgbClr val="002E51"/>
              </a:solidFill>
            </a:endParaRPr>
          </a:p>
        </p:txBody>
      </p:sp>
      <p:pic>
        <p:nvPicPr>
          <p:cNvPr id="5" name="Content Placeholder 1">
            <a:extLst>
              <a:ext uri="{FF2B5EF4-FFF2-40B4-BE49-F238E27FC236}">
                <a16:creationId xmlns:a16="http://schemas.microsoft.com/office/drawing/2014/main" id="{9A2F8B96-1E7C-7F6B-E5B0-36FC050CC8AE}"/>
              </a:ext>
            </a:extLst>
          </p:cNvPr>
          <p:cNvPicPr>
            <a:picLocks noGrp="1" noChangeAspect="1"/>
          </p:cNvPicPr>
          <p:nvPr>
            <p:ph sz="half" idx="1"/>
          </p:nvPr>
        </p:nvPicPr>
        <p:blipFill rotWithShape="1">
          <a:blip r:embed="rId2"/>
          <a:srcRect t="41045" r="6736" b="5589"/>
          <a:stretch/>
        </p:blipFill>
        <p:spPr>
          <a:xfrm>
            <a:off x="3806092" y="182342"/>
            <a:ext cx="4730533" cy="4131066"/>
          </a:xfrm>
          <a:prstGeom prst="rect">
            <a:avLst/>
          </a:prstGeom>
        </p:spPr>
      </p:pic>
      <p:sp>
        <p:nvSpPr>
          <p:cNvPr id="6" name="TextBox 5">
            <a:extLst>
              <a:ext uri="{FF2B5EF4-FFF2-40B4-BE49-F238E27FC236}">
                <a16:creationId xmlns:a16="http://schemas.microsoft.com/office/drawing/2014/main" id="{B7062E14-0A5A-FD02-2BE0-F3F7F9EC13E0}"/>
              </a:ext>
            </a:extLst>
          </p:cNvPr>
          <p:cNvSpPr txBox="1"/>
          <p:nvPr/>
        </p:nvSpPr>
        <p:spPr>
          <a:xfrm>
            <a:off x="3459035" y="4559133"/>
            <a:ext cx="5498080" cy="246221"/>
          </a:xfrm>
          <a:prstGeom prst="rect">
            <a:avLst/>
          </a:prstGeom>
          <a:noFill/>
        </p:spPr>
        <p:txBody>
          <a:bodyPr wrap="square">
            <a:spAutoFit/>
          </a:bodyPr>
          <a:lstStyle/>
          <a:p>
            <a:r>
              <a:rPr lang="es-ES" sz="1000" dirty="0" err="1">
                <a:solidFill>
                  <a:srgbClr val="002E51"/>
                </a:solidFill>
                <a:latin typeface="+mn-lt"/>
              </a:rPr>
              <a:t>Elias</a:t>
            </a:r>
            <a:r>
              <a:rPr lang="es-ES" sz="1000" dirty="0">
                <a:solidFill>
                  <a:srgbClr val="002E51"/>
                </a:solidFill>
                <a:latin typeface="+mn-lt"/>
              </a:rPr>
              <a:t> </a:t>
            </a:r>
            <a:r>
              <a:rPr lang="es-ES" sz="1000" dirty="0" err="1">
                <a:solidFill>
                  <a:srgbClr val="002E51"/>
                </a:solidFill>
                <a:latin typeface="+mn-lt"/>
              </a:rPr>
              <a:t>Jabbour</a:t>
            </a:r>
            <a:r>
              <a:rPr lang="es-ES" sz="1000" dirty="0">
                <a:solidFill>
                  <a:srgbClr val="002E51"/>
                </a:solidFill>
                <a:latin typeface="+mn-lt"/>
              </a:rPr>
              <a:t>, Emma Searle, Maher Abdul-Hay, et al. 2023. </a:t>
            </a:r>
            <a:r>
              <a:rPr lang="es-ES" sz="1000" dirty="0" err="1">
                <a:solidFill>
                  <a:srgbClr val="002E51"/>
                </a:solidFill>
                <a:latin typeface="+mn-lt"/>
              </a:rPr>
              <a:t>Session</a:t>
            </a:r>
            <a:r>
              <a:rPr lang="es-ES" sz="1000" dirty="0">
                <a:solidFill>
                  <a:srgbClr val="002E51"/>
                </a:solidFill>
                <a:latin typeface="+mn-lt"/>
              </a:rPr>
              <a:t> 616. Oral poster 57 </a:t>
            </a:r>
            <a:endParaRPr lang="en-US" sz="1000" dirty="0">
              <a:solidFill>
                <a:srgbClr val="002E51"/>
              </a:solidFill>
              <a:latin typeface="+mn-lt"/>
            </a:endParaRPr>
          </a:p>
        </p:txBody>
      </p:sp>
      <p:sp>
        <p:nvSpPr>
          <p:cNvPr id="7" name="TextBox 6">
            <a:extLst>
              <a:ext uri="{FF2B5EF4-FFF2-40B4-BE49-F238E27FC236}">
                <a16:creationId xmlns:a16="http://schemas.microsoft.com/office/drawing/2014/main" id="{71C9F77C-FD09-B7D8-378B-DA0E7E865638}"/>
              </a:ext>
            </a:extLst>
          </p:cNvPr>
          <p:cNvSpPr txBox="1"/>
          <p:nvPr/>
        </p:nvSpPr>
        <p:spPr>
          <a:xfrm>
            <a:off x="-1" y="1568496"/>
            <a:ext cx="4078091" cy="2769989"/>
          </a:xfrm>
          <a:prstGeom prst="rect">
            <a:avLst/>
          </a:prstGeom>
          <a:noFill/>
        </p:spPr>
        <p:txBody>
          <a:bodyPr wrap="square" rtlCol="0">
            <a:spAutoFit/>
          </a:bodyPr>
          <a:lstStyle/>
          <a:p>
            <a:pPr marL="342900" indent="-342900">
              <a:buFont typeface="Arial" panose="020B0604020202020204" pitchFamily="34" charset="0"/>
              <a:buChar char="•"/>
            </a:pPr>
            <a:r>
              <a:rPr lang="en-US" sz="2000" b="0" i="0" dirty="0">
                <a:solidFill>
                  <a:srgbClr val="002E51"/>
                </a:solidFill>
                <a:effectLst/>
                <a:highlight>
                  <a:srgbClr val="FFFFFF"/>
                </a:highlight>
                <a:latin typeface="+mn-lt"/>
              </a:rPr>
              <a:t>7/20 (35%) of patients in the highest dose levels with ≥3 pts, achieved CR/</a:t>
            </a:r>
            <a:r>
              <a:rPr lang="en-US" sz="2000" b="0" i="0" dirty="0" err="1">
                <a:solidFill>
                  <a:srgbClr val="002E51"/>
                </a:solidFill>
                <a:effectLst/>
                <a:highlight>
                  <a:srgbClr val="FFFFFF"/>
                </a:highlight>
                <a:latin typeface="+mn-lt"/>
              </a:rPr>
              <a:t>CRh</a:t>
            </a:r>
            <a:r>
              <a:rPr lang="en-US" sz="2000" b="0" i="0" dirty="0">
                <a:solidFill>
                  <a:srgbClr val="002E51"/>
                </a:solidFill>
                <a:effectLst/>
                <a:highlight>
                  <a:srgbClr val="FFFFFF"/>
                </a:highlight>
                <a:latin typeface="+mn-lt"/>
              </a:rPr>
              <a:t>/</a:t>
            </a:r>
            <a:r>
              <a:rPr lang="en-US" sz="2000" b="0" i="0" dirty="0" err="1">
                <a:solidFill>
                  <a:srgbClr val="002E51"/>
                </a:solidFill>
                <a:effectLst/>
                <a:highlight>
                  <a:srgbClr val="FFFFFF"/>
                </a:highlight>
                <a:latin typeface="+mn-lt"/>
              </a:rPr>
              <a:t>CRi</a:t>
            </a:r>
            <a:r>
              <a:rPr lang="en-US" sz="2000" b="0" i="0" dirty="0">
                <a:solidFill>
                  <a:srgbClr val="002E51"/>
                </a:solidFill>
                <a:effectLst/>
                <a:highlight>
                  <a:srgbClr val="FFFFFF"/>
                </a:highlight>
                <a:latin typeface="+mn-lt"/>
              </a:rPr>
              <a:t> (3/1/3). </a:t>
            </a:r>
          </a:p>
          <a:p>
            <a:pPr marL="342900" indent="-342900">
              <a:buFont typeface="Arial" panose="020B0604020202020204" pitchFamily="34" charset="0"/>
              <a:buChar char="•"/>
            </a:pPr>
            <a:endParaRPr lang="en-US" sz="1400" dirty="0">
              <a:solidFill>
                <a:srgbClr val="002E51"/>
              </a:solidFill>
              <a:highlight>
                <a:srgbClr val="FFFFFF"/>
              </a:highlight>
              <a:latin typeface="+mn-lt"/>
            </a:endParaRPr>
          </a:p>
          <a:p>
            <a:pPr marL="342900" indent="-342900">
              <a:buFont typeface="Arial" panose="020B0604020202020204" pitchFamily="34" charset="0"/>
              <a:buChar char="•"/>
            </a:pPr>
            <a:r>
              <a:rPr lang="en-US" sz="2000" dirty="0">
                <a:solidFill>
                  <a:srgbClr val="002E51"/>
                </a:solidFill>
                <a:latin typeface="+mn-lt"/>
              </a:rPr>
              <a:t>JNJ-75276617 shows early response and acceptable safety profile. </a:t>
            </a:r>
          </a:p>
          <a:p>
            <a:pPr marL="342900" indent="-342900">
              <a:buFont typeface="Arial" panose="020B0604020202020204" pitchFamily="34" charset="0"/>
              <a:buChar char="•"/>
            </a:pPr>
            <a:endParaRPr lang="en-US" sz="2000" dirty="0">
              <a:solidFill>
                <a:srgbClr val="002E51"/>
              </a:solidFill>
              <a:latin typeface="+mn-lt"/>
            </a:endParaRPr>
          </a:p>
          <a:p>
            <a:pPr marL="342900" indent="-342900">
              <a:buFont typeface="Arial" panose="020B0604020202020204" pitchFamily="34" charset="0"/>
              <a:buChar char="•"/>
            </a:pPr>
            <a:r>
              <a:rPr lang="en-US" sz="2000" dirty="0">
                <a:solidFill>
                  <a:srgbClr val="002E51"/>
                </a:solidFill>
                <a:latin typeface="+mn-lt"/>
              </a:rPr>
              <a:t>Dose escalation is ongoing.</a:t>
            </a:r>
          </a:p>
        </p:txBody>
      </p:sp>
    </p:spTree>
    <p:extLst>
      <p:ext uri="{BB962C8B-B14F-4D97-AF65-F5344CB8AC3E}">
        <p14:creationId xmlns:p14="http://schemas.microsoft.com/office/powerpoint/2010/main" val="36080268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dirty="0">
                <a:solidFill>
                  <a:srgbClr val="002E51"/>
                </a:solidFill>
              </a:rPr>
              <a:t>Menin Inhibitors as Single Agents and Combinations</a:t>
            </a:r>
          </a:p>
        </p:txBody>
      </p:sp>
      <p:graphicFrame>
        <p:nvGraphicFramePr>
          <p:cNvPr id="3" name="Table 2">
            <a:extLst>
              <a:ext uri="{FF2B5EF4-FFF2-40B4-BE49-F238E27FC236}">
                <a16:creationId xmlns:a16="http://schemas.microsoft.com/office/drawing/2014/main" id="{FB5E914E-AEF1-D39C-A406-66759EDFCCCB}"/>
              </a:ext>
            </a:extLst>
          </p:cNvPr>
          <p:cNvGraphicFramePr>
            <a:graphicFrameLocks noGrp="1"/>
          </p:cNvGraphicFramePr>
          <p:nvPr/>
        </p:nvGraphicFramePr>
        <p:xfrm>
          <a:off x="388815" y="1002715"/>
          <a:ext cx="8366369" cy="2880225"/>
        </p:xfrm>
        <a:graphic>
          <a:graphicData uri="http://schemas.openxmlformats.org/drawingml/2006/table">
            <a:tbl>
              <a:tblPr firstRow="1" bandRow="1">
                <a:tableStyleId>{5C22544A-7EE6-4342-B048-85BDC9FD1C3A}</a:tableStyleId>
              </a:tblPr>
              <a:tblGrid>
                <a:gridCol w="3916803">
                  <a:extLst>
                    <a:ext uri="{9D8B030D-6E8A-4147-A177-3AD203B41FA5}">
                      <a16:colId xmlns:a16="http://schemas.microsoft.com/office/drawing/2014/main" val="975466960"/>
                    </a:ext>
                  </a:extLst>
                </a:gridCol>
                <a:gridCol w="4449566">
                  <a:extLst>
                    <a:ext uri="{9D8B030D-6E8A-4147-A177-3AD203B41FA5}">
                      <a16:colId xmlns:a16="http://schemas.microsoft.com/office/drawing/2014/main" val="3127428457"/>
                    </a:ext>
                  </a:extLst>
                </a:gridCol>
              </a:tblGrid>
              <a:tr h="267643">
                <a:tc>
                  <a:txBody>
                    <a:bodyPr/>
                    <a:lstStyle/>
                    <a:p>
                      <a:r>
                        <a:rPr lang="en-US" sz="1200" b="1" dirty="0">
                          <a:solidFill>
                            <a:srgbClr val="002E51"/>
                          </a:solidFill>
                        </a:rPr>
                        <a:t>Newly diagnosed</a:t>
                      </a:r>
                      <a:r>
                        <a:rPr lang="en-US" sz="1200" b="1" baseline="0" dirty="0">
                          <a:solidFill>
                            <a:srgbClr val="002E51"/>
                          </a:solidFill>
                        </a:rPr>
                        <a:t> AML</a:t>
                      </a:r>
                      <a:endParaRPr lang="en-US" sz="1200" b="1" dirty="0">
                        <a:solidFill>
                          <a:srgbClr val="002E51"/>
                        </a:solidFill>
                      </a:endParaRPr>
                    </a:p>
                  </a:txBody>
                  <a:tcPr/>
                </a:tc>
                <a:tc>
                  <a:txBody>
                    <a:bodyPr/>
                    <a:lstStyle/>
                    <a:p>
                      <a:r>
                        <a:rPr lang="en-US" sz="1200" b="1" dirty="0">
                          <a:solidFill>
                            <a:srgbClr val="002E51"/>
                          </a:solidFill>
                        </a:rPr>
                        <a:t>R/R AML</a:t>
                      </a:r>
                    </a:p>
                  </a:txBody>
                  <a:tcPr/>
                </a:tc>
                <a:extLst>
                  <a:ext uri="{0D108BD9-81ED-4DB2-BD59-A6C34878D82A}">
                    <a16:rowId xmlns:a16="http://schemas.microsoft.com/office/drawing/2014/main" val="3143592954"/>
                  </a:ext>
                </a:extLst>
              </a:tr>
              <a:tr h="326939">
                <a:tc>
                  <a:txBody>
                    <a:bodyPr/>
                    <a:lstStyle/>
                    <a:p>
                      <a:r>
                        <a:rPr lang="en-US" sz="1200" b="0" i="0" kern="1200" dirty="0">
                          <a:solidFill>
                            <a:srgbClr val="002E51"/>
                          </a:solidFill>
                          <a:effectLst/>
                          <a:latin typeface="+mn-lt"/>
                          <a:ea typeface="+mn-ea"/>
                          <a:cs typeface="+mn-cs"/>
                        </a:rPr>
                        <a:t>NCT</a:t>
                      </a:r>
                      <a:r>
                        <a:rPr lang="en-US" sz="1200" b="0" i="0" kern="1200" baseline="0" dirty="0">
                          <a:solidFill>
                            <a:srgbClr val="002E51"/>
                          </a:solidFill>
                          <a:effectLst/>
                          <a:latin typeface="+mn-lt"/>
                          <a:ea typeface="+mn-ea"/>
                          <a:cs typeface="+mn-cs"/>
                        </a:rPr>
                        <a:t> </a:t>
                      </a:r>
                      <a:r>
                        <a:rPr lang="en-US" sz="1200" b="0" i="0" kern="1200" dirty="0">
                          <a:solidFill>
                            <a:srgbClr val="002E51"/>
                          </a:solidFill>
                          <a:effectLst/>
                          <a:latin typeface="+mn-lt"/>
                          <a:ea typeface="+mn-ea"/>
                          <a:cs typeface="+mn-cs"/>
                        </a:rPr>
                        <a:t>05886049, </a:t>
                      </a:r>
                      <a:r>
                        <a:rPr lang="en-US" sz="1200" b="0" i="0" kern="1200" baseline="0" dirty="0">
                          <a:solidFill>
                            <a:srgbClr val="002E51"/>
                          </a:solidFill>
                          <a:effectLst/>
                          <a:latin typeface="+mn-lt"/>
                          <a:ea typeface="+mn-ea"/>
                          <a:cs typeface="+mn-cs"/>
                        </a:rPr>
                        <a:t>R</a:t>
                      </a:r>
                      <a:r>
                        <a:rPr lang="en-US" sz="1200" b="0" i="0" kern="1200" dirty="0">
                          <a:solidFill>
                            <a:srgbClr val="002E51"/>
                          </a:solidFill>
                          <a:effectLst/>
                          <a:latin typeface="+mn-lt"/>
                          <a:ea typeface="+mn-ea"/>
                          <a:cs typeface="+mn-cs"/>
                        </a:rPr>
                        <a:t>ev + 7+3 induction</a:t>
                      </a:r>
                      <a:r>
                        <a:rPr lang="en-US" sz="1200" b="0" i="0" kern="1200" baseline="0" dirty="0">
                          <a:solidFill>
                            <a:srgbClr val="002E51"/>
                          </a:solidFill>
                          <a:effectLst/>
                          <a:latin typeface="+mn-lt"/>
                          <a:ea typeface="+mn-ea"/>
                          <a:cs typeface="+mn-cs"/>
                        </a:rPr>
                        <a:t> and </a:t>
                      </a:r>
                      <a:r>
                        <a:rPr lang="en-US" sz="1200" b="0" i="0" kern="1200" dirty="0" err="1">
                          <a:solidFill>
                            <a:srgbClr val="002E51"/>
                          </a:solidFill>
                          <a:effectLst/>
                          <a:latin typeface="+mn-lt"/>
                          <a:ea typeface="+mn-ea"/>
                          <a:cs typeface="+mn-cs"/>
                        </a:rPr>
                        <a:t>Ara</a:t>
                      </a:r>
                      <a:r>
                        <a:rPr lang="en-US" sz="1200" b="0" i="0" kern="1200" dirty="0">
                          <a:solidFill>
                            <a:srgbClr val="002E51"/>
                          </a:solidFill>
                          <a:effectLst/>
                          <a:latin typeface="+mn-lt"/>
                          <a:ea typeface="+mn-ea"/>
                          <a:cs typeface="+mn-cs"/>
                        </a:rPr>
                        <a:t>-C consol.</a:t>
                      </a:r>
                      <a:endParaRPr lang="en-US" sz="1200" b="0" dirty="0">
                        <a:solidFill>
                          <a:srgbClr val="002E5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002E51"/>
                          </a:solidFill>
                        </a:rPr>
                        <a:t>NCT 05326516 (augment-102), Rev + chemo, AML/ALL/MPAL</a:t>
                      </a:r>
                    </a:p>
                  </a:txBody>
                  <a:tcPr/>
                </a:tc>
                <a:extLst>
                  <a:ext uri="{0D108BD9-81ED-4DB2-BD59-A6C34878D82A}">
                    <a16:rowId xmlns:a16="http://schemas.microsoft.com/office/drawing/2014/main" val="1518752184"/>
                  </a:ext>
                </a:extLst>
              </a:tr>
              <a:tr h="320431">
                <a:tc>
                  <a:txBody>
                    <a:bodyPr/>
                    <a:lstStyle/>
                    <a:p>
                      <a:r>
                        <a:rPr lang="en-US" sz="1200" b="0" i="0" kern="1200" dirty="0">
                          <a:solidFill>
                            <a:srgbClr val="002E51"/>
                          </a:solidFill>
                          <a:effectLst/>
                          <a:latin typeface="+mn-lt"/>
                          <a:ea typeface="+mn-ea"/>
                          <a:cs typeface="+mn-cs"/>
                        </a:rPr>
                        <a:t>NCT06284486, </a:t>
                      </a:r>
                      <a:r>
                        <a:rPr lang="en-US" sz="1200" b="0" dirty="0">
                          <a:solidFill>
                            <a:srgbClr val="002E51"/>
                          </a:solidFill>
                        </a:rPr>
                        <a:t>Rev + </a:t>
                      </a:r>
                      <a:r>
                        <a:rPr lang="en-US" sz="1200" b="0" dirty="0" err="1">
                          <a:solidFill>
                            <a:srgbClr val="002E51"/>
                          </a:solidFill>
                        </a:rPr>
                        <a:t>Venetoclax</a:t>
                      </a:r>
                      <a:r>
                        <a:rPr lang="en-US" sz="1200" b="0" dirty="0">
                          <a:solidFill>
                            <a:srgbClr val="002E51"/>
                          </a:solidFill>
                        </a:rPr>
                        <a:t> for</a:t>
                      </a:r>
                      <a:r>
                        <a:rPr lang="en-US" sz="1200" b="0" baseline="0" dirty="0">
                          <a:solidFill>
                            <a:srgbClr val="002E51"/>
                          </a:solidFill>
                        </a:rPr>
                        <a:t> AML in MRD+ CR</a:t>
                      </a:r>
                      <a:endParaRPr lang="en-US" sz="1200" b="0" dirty="0">
                        <a:solidFill>
                          <a:srgbClr val="002E51"/>
                        </a:solidFill>
                      </a:endParaRPr>
                    </a:p>
                  </a:txBody>
                  <a:tcPr/>
                </a:tc>
                <a:tc>
                  <a:txBody>
                    <a:bodyPr/>
                    <a:lstStyle/>
                    <a:p>
                      <a:r>
                        <a:rPr lang="en-US" sz="1200" b="0" i="0" kern="1200" dirty="0">
                          <a:solidFill>
                            <a:srgbClr val="002E51"/>
                          </a:solidFill>
                          <a:effectLst/>
                          <a:latin typeface="+mn-lt"/>
                          <a:ea typeface="+mn-ea"/>
                          <a:cs typeface="+mn-cs"/>
                        </a:rPr>
                        <a:t>NCT05360160, Rev + ASTX727, AML/MPAL (myeloid) </a:t>
                      </a:r>
                      <a:endParaRPr lang="en-US" sz="1200" b="0" dirty="0">
                        <a:solidFill>
                          <a:srgbClr val="002E51"/>
                        </a:solidFill>
                      </a:endParaRPr>
                    </a:p>
                  </a:txBody>
                  <a:tcPr/>
                </a:tc>
                <a:extLst>
                  <a:ext uri="{0D108BD9-81ED-4DB2-BD59-A6C34878D82A}">
                    <a16:rowId xmlns:a16="http://schemas.microsoft.com/office/drawing/2014/main" val="2681307167"/>
                  </a:ext>
                </a:extLst>
              </a:tr>
              <a:tr h="312615">
                <a:tc>
                  <a:txBody>
                    <a:bodyPr/>
                    <a:lstStyle/>
                    <a:p>
                      <a:r>
                        <a:rPr lang="en-US" sz="1200" b="0" i="0" kern="1200" dirty="0">
                          <a:solidFill>
                            <a:srgbClr val="002E51"/>
                          </a:solidFill>
                          <a:effectLst/>
                          <a:latin typeface="+mn-lt"/>
                          <a:ea typeface="+mn-ea"/>
                          <a:cs typeface="+mn-cs"/>
                        </a:rPr>
                        <a:t>NCT06313437, Rev + 7+3 + </a:t>
                      </a:r>
                      <a:r>
                        <a:rPr lang="en-US" sz="1200" b="0" i="0" kern="1200" dirty="0" err="1">
                          <a:solidFill>
                            <a:srgbClr val="002E51"/>
                          </a:solidFill>
                          <a:effectLst/>
                          <a:latin typeface="+mn-lt"/>
                          <a:ea typeface="+mn-ea"/>
                          <a:cs typeface="+mn-cs"/>
                        </a:rPr>
                        <a:t>Midostaurin</a:t>
                      </a:r>
                      <a:endParaRPr lang="en-US" sz="1200" b="0" dirty="0">
                        <a:solidFill>
                          <a:srgbClr val="002E51"/>
                        </a:solidFill>
                      </a:endParaRPr>
                    </a:p>
                  </a:txBody>
                  <a:tcPr/>
                </a:tc>
                <a:tc>
                  <a:txBody>
                    <a:bodyPr/>
                    <a:lstStyle/>
                    <a:p>
                      <a:r>
                        <a:rPr lang="en-US" sz="1200" b="0" i="0" kern="1200" dirty="0">
                          <a:solidFill>
                            <a:srgbClr val="002E51"/>
                          </a:solidFill>
                          <a:effectLst/>
                          <a:latin typeface="+mn-lt"/>
                          <a:ea typeface="+mn-ea"/>
                          <a:cs typeface="+mn-cs"/>
                        </a:rPr>
                        <a:t>NCT06222580, Rev + </a:t>
                      </a:r>
                      <a:r>
                        <a:rPr lang="en-US" sz="1200" b="0" i="0" kern="1200" dirty="0" err="1">
                          <a:solidFill>
                            <a:srgbClr val="002E51"/>
                          </a:solidFill>
                          <a:effectLst/>
                          <a:latin typeface="+mn-lt"/>
                          <a:ea typeface="+mn-ea"/>
                          <a:cs typeface="+mn-cs"/>
                        </a:rPr>
                        <a:t>Gilteritinb</a:t>
                      </a:r>
                      <a:endParaRPr lang="en-US" sz="1200" b="0" dirty="0">
                        <a:solidFill>
                          <a:srgbClr val="002E51"/>
                        </a:solidFill>
                      </a:endParaRPr>
                    </a:p>
                  </a:txBody>
                  <a:tcPr/>
                </a:tc>
                <a:extLst>
                  <a:ext uri="{0D108BD9-81ED-4DB2-BD59-A6C34878D82A}">
                    <a16:rowId xmlns:a16="http://schemas.microsoft.com/office/drawing/2014/main" val="896236295"/>
                  </a:ext>
                </a:extLst>
              </a:tr>
              <a:tr h="26764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rgbClr val="002E51"/>
                          </a:solidFill>
                          <a:effectLst/>
                          <a:latin typeface="+mn-lt"/>
                          <a:ea typeface="+mn-ea"/>
                          <a:cs typeface="+mn-cs"/>
                        </a:rPr>
                        <a:t>NCT05453903, JNJ-75276617 </a:t>
                      </a:r>
                      <a:r>
                        <a:rPr lang="en-US" sz="1200" b="0" i="0" kern="1200" baseline="0" dirty="0">
                          <a:solidFill>
                            <a:srgbClr val="002E51"/>
                          </a:solidFill>
                          <a:effectLst/>
                          <a:latin typeface="+mn-lt"/>
                          <a:ea typeface="+mn-ea"/>
                          <a:cs typeface="+mn-cs"/>
                        </a:rPr>
                        <a:t>+ Aza/</a:t>
                      </a:r>
                      <a:r>
                        <a:rPr lang="en-US" sz="1200" b="0" i="0" kern="1200" baseline="0" dirty="0" err="1">
                          <a:solidFill>
                            <a:srgbClr val="002E51"/>
                          </a:solidFill>
                          <a:effectLst/>
                          <a:latin typeface="+mn-lt"/>
                          <a:ea typeface="+mn-ea"/>
                          <a:cs typeface="+mn-cs"/>
                        </a:rPr>
                        <a:t>Ven</a:t>
                      </a:r>
                      <a:r>
                        <a:rPr lang="en-US" sz="1200" b="0" i="0" kern="1200" baseline="0" dirty="0">
                          <a:solidFill>
                            <a:srgbClr val="002E51"/>
                          </a:solidFill>
                          <a:effectLst/>
                          <a:latin typeface="+mn-lt"/>
                          <a:ea typeface="+mn-ea"/>
                          <a:cs typeface="+mn-cs"/>
                        </a:rPr>
                        <a:t>, or 7+3</a:t>
                      </a:r>
                      <a:endParaRPr lang="en-US" sz="1200" b="0" dirty="0">
                        <a:solidFill>
                          <a:srgbClr val="002E5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rgbClr val="002E51"/>
                          </a:solidFill>
                          <a:effectLst/>
                          <a:latin typeface="+mn-lt"/>
                          <a:ea typeface="+mn-ea"/>
                          <a:cs typeface="+mn-cs"/>
                        </a:rPr>
                        <a:t>JNJ-75276617 + </a:t>
                      </a:r>
                      <a:r>
                        <a:rPr lang="en-US" sz="1200" b="0" i="0" kern="1200" dirty="0" err="1">
                          <a:solidFill>
                            <a:srgbClr val="002E51"/>
                          </a:solidFill>
                          <a:effectLst/>
                          <a:latin typeface="+mn-lt"/>
                          <a:ea typeface="+mn-ea"/>
                          <a:cs typeface="+mn-cs"/>
                        </a:rPr>
                        <a:t>Ven</a:t>
                      </a:r>
                      <a:r>
                        <a:rPr lang="en-US" sz="1200" b="0" i="0" kern="1200" dirty="0">
                          <a:solidFill>
                            <a:srgbClr val="002E51"/>
                          </a:solidFill>
                          <a:effectLst/>
                          <a:latin typeface="+mn-lt"/>
                          <a:ea typeface="+mn-ea"/>
                          <a:cs typeface="+mn-cs"/>
                        </a:rPr>
                        <a:t>, or Aza,  or AZA/</a:t>
                      </a:r>
                      <a:r>
                        <a:rPr lang="en-US" sz="1200" b="0" i="0" kern="1200" dirty="0" err="1">
                          <a:solidFill>
                            <a:srgbClr val="002E51"/>
                          </a:solidFill>
                          <a:effectLst/>
                          <a:latin typeface="+mn-lt"/>
                          <a:ea typeface="+mn-ea"/>
                          <a:cs typeface="+mn-cs"/>
                        </a:rPr>
                        <a:t>Ven</a:t>
                      </a:r>
                      <a:endParaRPr lang="en-US" sz="1200" b="0" i="0" kern="1200" dirty="0">
                        <a:solidFill>
                          <a:srgbClr val="002E51"/>
                        </a:solidFill>
                        <a:effectLst/>
                        <a:latin typeface="+mn-lt"/>
                        <a:ea typeface="+mn-ea"/>
                        <a:cs typeface="+mn-cs"/>
                      </a:endParaRPr>
                    </a:p>
                  </a:txBody>
                  <a:tcPr/>
                </a:tc>
                <a:extLst>
                  <a:ext uri="{0D108BD9-81ED-4DB2-BD59-A6C34878D82A}">
                    <a16:rowId xmlns:a16="http://schemas.microsoft.com/office/drawing/2014/main" val="1297402228"/>
                  </a:ext>
                </a:extLst>
              </a:tr>
              <a:tr h="267643">
                <a:tc>
                  <a:txBody>
                    <a:bodyPr/>
                    <a:lstStyle/>
                    <a:p>
                      <a:endParaRPr lang="en-US" sz="1200" b="0" dirty="0">
                        <a:solidFill>
                          <a:srgbClr val="002E51"/>
                        </a:solidFill>
                      </a:endParaRPr>
                    </a:p>
                  </a:txBody>
                  <a:tcPr/>
                </a:tc>
                <a:tc>
                  <a:txBody>
                    <a:bodyPr/>
                    <a:lstStyle/>
                    <a:p>
                      <a:r>
                        <a:rPr lang="en-US" sz="1200" b="0" i="0" kern="1200" dirty="0">
                          <a:solidFill>
                            <a:srgbClr val="002E51"/>
                          </a:solidFill>
                          <a:effectLst/>
                          <a:latin typeface="+mn-lt"/>
                          <a:ea typeface="+mn-ea"/>
                          <a:cs typeface="+mn-cs"/>
                        </a:rPr>
                        <a:t>NCT05153330, BMF-219, AML/ALL,DLBCL,MM,CLL/SLL</a:t>
                      </a:r>
                      <a:endParaRPr lang="en-US" sz="1200" b="0" dirty="0">
                        <a:solidFill>
                          <a:srgbClr val="002E51"/>
                        </a:solidFill>
                      </a:endParaRPr>
                    </a:p>
                  </a:txBody>
                  <a:tcPr/>
                </a:tc>
                <a:extLst>
                  <a:ext uri="{0D108BD9-81ED-4DB2-BD59-A6C34878D82A}">
                    <a16:rowId xmlns:a16="http://schemas.microsoft.com/office/drawing/2014/main" val="4283717296"/>
                  </a:ext>
                </a:extLst>
              </a:tr>
              <a:tr h="267643">
                <a:tc>
                  <a:txBody>
                    <a:bodyPr/>
                    <a:lstStyle/>
                    <a:p>
                      <a:endParaRPr lang="en-US" sz="1200" b="0" dirty="0">
                        <a:solidFill>
                          <a:srgbClr val="002E51"/>
                        </a:solidFill>
                      </a:endParaRPr>
                    </a:p>
                  </a:txBody>
                  <a:tcPr/>
                </a:tc>
                <a:tc>
                  <a:txBody>
                    <a:bodyPr/>
                    <a:lstStyle/>
                    <a:p>
                      <a:r>
                        <a:rPr lang="en-US" sz="1200" b="0" i="0" kern="1200" dirty="0">
                          <a:solidFill>
                            <a:srgbClr val="002E51"/>
                          </a:solidFill>
                          <a:effectLst/>
                          <a:latin typeface="+mn-lt"/>
                          <a:ea typeface="+mn-ea"/>
                          <a:cs typeface="+mn-cs"/>
                        </a:rPr>
                        <a:t>NCT04067336, </a:t>
                      </a:r>
                      <a:r>
                        <a:rPr lang="en-US" sz="1200" b="0" i="0" kern="1200" dirty="0" err="1">
                          <a:solidFill>
                            <a:srgbClr val="002E51"/>
                          </a:solidFill>
                          <a:effectLst/>
                          <a:latin typeface="+mn-lt"/>
                          <a:ea typeface="+mn-ea"/>
                          <a:cs typeface="+mn-cs"/>
                        </a:rPr>
                        <a:t>Ziftomenib</a:t>
                      </a:r>
                      <a:endParaRPr lang="en-US" sz="1200" b="0" dirty="0">
                        <a:solidFill>
                          <a:srgbClr val="002E51"/>
                        </a:solidFill>
                      </a:endParaRPr>
                    </a:p>
                  </a:txBody>
                  <a:tcPr/>
                </a:tc>
                <a:extLst>
                  <a:ext uri="{0D108BD9-81ED-4DB2-BD59-A6C34878D82A}">
                    <a16:rowId xmlns:a16="http://schemas.microsoft.com/office/drawing/2014/main" val="180153873"/>
                  </a:ext>
                </a:extLst>
              </a:tr>
              <a:tr h="267643">
                <a:tc>
                  <a:txBody>
                    <a:bodyPr/>
                    <a:lstStyle/>
                    <a:p>
                      <a:endParaRPr lang="en-US" sz="1200" b="0" dirty="0">
                        <a:solidFill>
                          <a:srgbClr val="002E5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rgbClr val="002E51"/>
                          </a:solidFill>
                          <a:effectLst/>
                          <a:latin typeface="+mn-lt"/>
                          <a:ea typeface="+mn-ea"/>
                          <a:cs typeface="+mn-cs"/>
                        </a:rPr>
                        <a:t>NCT04811560, JNJ-75276617,</a:t>
                      </a:r>
                      <a:r>
                        <a:rPr lang="en-US" sz="1200" b="0" i="0" kern="1200" baseline="0" dirty="0">
                          <a:solidFill>
                            <a:srgbClr val="002E51"/>
                          </a:solidFill>
                          <a:effectLst/>
                          <a:latin typeface="+mn-lt"/>
                          <a:ea typeface="+mn-ea"/>
                          <a:cs typeface="+mn-cs"/>
                        </a:rPr>
                        <a:t> Acute </a:t>
                      </a:r>
                      <a:r>
                        <a:rPr lang="en-US" sz="1200" b="0" i="0" kern="1200" baseline="0" dirty="0" err="1">
                          <a:solidFill>
                            <a:srgbClr val="002E51"/>
                          </a:solidFill>
                          <a:effectLst/>
                          <a:latin typeface="+mn-lt"/>
                          <a:ea typeface="+mn-ea"/>
                          <a:cs typeface="+mn-cs"/>
                        </a:rPr>
                        <a:t>leukemias</a:t>
                      </a:r>
                      <a:endParaRPr lang="en-US" sz="1200" b="0" i="0" kern="1200" dirty="0">
                        <a:solidFill>
                          <a:srgbClr val="002E51"/>
                        </a:solidFill>
                        <a:effectLst/>
                        <a:latin typeface="+mn-lt"/>
                        <a:ea typeface="+mn-ea"/>
                        <a:cs typeface="+mn-cs"/>
                      </a:endParaRPr>
                    </a:p>
                  </a:txBody>
                  <a:tcPr/>
                </a:tc>
                <a:extLst>
                  <a:ext uri="{0D108BD9-81ED-4DB2-BD59-A6C34878D82A}">
                    <a16:rowId xmlns:a16="http://schemas.microsoft.com/office/drawing/2014/main" val="176323810"/>
                  </a:ext>
                </a:extLst>
              </a:tr>
              <a:tr h="267643">
                <a:tc>
                  <a:txBody>
                    <a:bodyPr/>
                    <a:lstStyle/>
                    <a:p>
                      <a:endParaRPr lang="en-US" sz="1200" b="0" dirty="0">
                        <a:solidFill>
                          <a:srgbClr val="002E5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rgbClr val="002E51"/>
                          </a:solidFill>
                          <a:effectLst/>
                          <a:latin typeface="+mn-lt"/>
                          <a:ea typeface="+mn-ea"/>
                          <a:cs typeface="+mn-cs"/>
                        </a:rPr>
                        <a:t>NCT04988555, DSP-5336</a:t>
                      </a:r>
                    </a:p>
                  </a:txBody>
                  <a:tcPr/>
                </a:tc>
                <a:extLst>
                  <a:ext uri="{0D108BD9-81ED-4DB2-BD59-A6C34878D82A}">
                    <a16:rowId xmlns:a16="http://schemas.microsoft.com/office/drawing/2014/main" val="1169506187"/>
                  </a:ext>
                </a:extLst>
              </a:tr>
              <a:tr h="267643">
                <a:tc>
                  <a:txBody>
                    <a:bodyPr/>
                    <a:lstStyle/>
                    <a:p>
                      <a:endParaRPr lang="en-US" sz="1200" b="0" dirty="0">
                        <a:solidFill>
                          <a:srgbClr val="002E5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rgbClr val="002E51"/>
                        </a:solidFill>
                        <a:effectLst/>
                        <a:latin typeface="+mn-lt"/>
                        <a:ea typeface="+mn-ea"/>
                        <a:cs typeface="+mn-cs"/>
                      </a:endParaRPr>
                    </a:p>
                  </a:txBody>
                  <a:tcPr/>
                </a:tc>
                <a:extLst>
                  <a:ext uri="{0D108BD9-81ED-4DB2-BD59-A6C34878D82A}">
                    <a16:rowId xmlns:a16="http://schemas.microsoft.com/office/drawing/2014/main" val="3925259093"/>
                  </a:ext>
                </a:extLst>
              </a:tr>
            </a:tbl>
          </a:graphicData>
        </a:graphic>
      </p:graphicFrame>
    </p:spTree>
    <p:extLst>
      <p:ext uri="{BB962C8B-B14F-4D97-AF65-F5344CB8AC3E}">
        <p14:creationId xmlns:p14="http://schemas.microsoft.com/office/powerpoint/2010/main" val="5352981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 y="1117600"/>
            <a:ext cx="9000876" cy="2936240"/>
          </a:xfrm>
        </p:spPr>
        <p:txBody>
          <a:bodyPr/>
          <a:lstStyle/>
          <a:p>
            <a:r>
              <a:rPr lang="en-US" sz="2400" dirty="0">
                <a:solidFill>
                  <a:srgbClr val="002E51"/>
                </a:solidFill>
              </a:rPr>
              <a:t>Menin inhibitors are showing safety and efficacy in treatment of relapsed/refractory acute leukemia harboring </a:t>
            </a:r>
            <a:r>
              <a:rPr lang="en-US" sz="2400" i="1" dirty="0">
                <a:solidFill>
                  <a:srgbClr val="002E51"/>
                </a:solidFill>
              </a:rPr>
              <a:t>KMT2A</a:t>
            </a:r>
            <a:r>
              <a:rPr lang="en-US" sz="2400" dirty="0">
                <a:solidFill>
                  <a:srgbClr val="002E51"/>
                </a:solidFill>
              </a:rPr>
              <a:t> rearrangements, </a:t>
            </a:r>
            <a:r>
              <a:rPr lang="en-US" sz="2400" i="1" dirty="0">
                <a:solidFill>
                  <a:srgbClr val="002E51"/>
                </a:solidFill>
              </a:rPr>
              <a:t>NPM1</a:t>
            </a:r>
            <a:r>
              <a:rPr lang="en-US" sz="2400" dirty="0">
                <a:solidFill>
                  <a:srgbClr val="002E51"/>
                </a:solidFill>
              </a:rPr>
              <a:t> mutations and </a:t>
            </a:r>
            <a:r>
              <a:rPr lang="en-US" sz="2400" i="1" dirty="0">
                <a:solidFill>
                  <a:srgbClr val="002E51"/>
                </a:solidFill>
              </a:rPr>
              <a:t>NUP98</a:t>
            </a:r>
            <a:r>
              <a:rPr lang="en-US" sz="2400" dirty="0">
                <a:solidFill>
                  <a:srgbClr val="002E51"/>
                </a:solidFill>
              </a:rPr>
              <a:t> rearrangements.</a:t>
            </a:r>
          </a:p>
          <a:p>
            <a:endParaRPr lang="en-US" sz="2400" dirty="0">
              <a:solidFill>
                <a:srgbClr val="002E51"/>
              </a:solidFill>
            </a:endParaRPr>
          </a:p>
          <a:p>
            <a:r>
              <a:rPr lang="en-US" sz="2400" dirty="0">
                <a:solidFill>
                  <a:srgbClr val="002E51"/>
                </a:solidFill>
              </a:rPr>
              <a:t>Five agents currently in  trials as single agents and combinations, including co-targeting with </a:t>
            </a:r>
            <a:r>
              <a:rPr lang="en-US" sz="2400" i="1" dirty="0">
                <a:solidFill>
                  <a:srgbClr val="002E51"/>
                </a:solidFill>
              </a:rPr>
              <a:t>FLT3</a:t>
            </a:r>
            <a:r>
              <a:rPr lang="en-US" sz="2400" dirty="0">
                <a:solidFill>
                  <a:srgbClr val="002E51"/>
                </a:solidFill>
              </a:rPr>
              <a:t> inhibitors</a:t>
            </a:r>
          </a:p>
          <a:p>
            <a:endParaRPr lang="en-US" sz="2400"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SUMMARY</a:t>
            </a:r>
          </a:p>
        </p:txBody>
      </p:sp>
    </p:spTree>
    <p:extLst>
      <p:ext uri="{BB962C8B-B14F-4D97-AF65-F5344CB8AC3E}">
        <p14:creationId xmlns:p14="http://schemas.microsoft.com/office/powerpoint/2010/main" val="14201776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23</a:t>
            </a:r>
            <a:r>
              <a:rPr lang="en-US" sz="1600" baseline="30000" dirty="0">
                <a:solidFill>
                  <a:schemeClr val="bg1"/>
                </a:solidFill>
                <a:latin typeface="Corporate S Demi" panose="02020500000000000000" pitchFamily="18" charset="0"/>
              </a:rPr>
              <a:t>rd</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754126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95081" y="1736591"/>
            <a:ext cx="6973261" cy="2204975"/>
          </a:xfrm>
        </p:spPr>
        <p:txBody>
          <a:bodyPr/>
          <a:lstStyle/>
          <a:p>
            <a:r>
              <a:rPr lang="en-US" b="1" dirty="0">
                <a:solidFill>
                  <a:srgbClr val="002E51"/>
                </a:solidFill>
              </a:rPr>
              <a:t>Nisha S. Joseph, MD</a:t>
            </a:r>
          </a:p>
          <a:p>
            <a:r>
              <a:rPr lang="en-US" dirty="0">
                <a:solidFill>
                  <a:srgbClr val="002E51"/>
                </a:solidFill>
              </a:rPr>
              <a:t>Associate Professor</a:t>
            </a:r>
          </a:p>
          <a:p>
            <a:r>
              <a:rPr lang="en-US" dirty="0">
                <a:solidFill>
                  <a:srgbClr val="002E51"/>
                </a:solidFill>
              </a:rPr>
              <a:t>Department of Hematology and Medical Oncology</a:t>
            </a:r>
          </a:p>
          <a:p>
            <a:r>
              <a:rPr lang="en-US" dirty="0">
                <a:solidFill>
                  <a:srgbClr val="002E51"/>
                </a:solidFill>
              </a:rPr>
              <a:t>Winship Cancer Institute, Emory University</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CAR-T Cell Therapy for RRMM</a:t>
            </a:r>
          </a:p>
        </p:txBody>
      </p:sp>
    </p:spTree>
    <p:extLst>
      <p:ext uri="{BB962C8B-B14F-4D97-AF65-F5344CB8AC3E}">
        <p14:creationId xmlns:p14="http://schemas.microsoft.com/office/powerpoint/2010/main" val="35555397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64777" y="1054698"/>
            <a:ext cx="3331028" cy="2915920"/>
          </a:xfrm>
        </p:spPr>
        <p:txBody>
          <a:bodyPr/>
          <a:lstStyle/>
          <a:p>
            <a:r>
              <a:rPr lang="en-US" u="sng" dirty="0">
                <a:solidFill>
                  <a:srgbClr val="002E51"/>
                </a:solidFill>
              </a:rPr>
              <a:t>Ide-</a:t>
            </a:r>
            <a:r>
              <a:rPr lang="en-US" u="sng" dirty="0" err="1">
                <a:solidFill>
                  <a:srgbClr val="002E51"/>
                </a:solidFill>
              </a:rPr>
              <a:t>cel</a:t>
            </a:r>
            <a:r>
              <a:rPr lang="en-US" u="sng" dirty="0">
                <a:solidFill>
                  <a:srgbClr val="002E51"/>
                </a:solidFill>
              </a:rPr>
              <a:t> (</a:t>
            </a:r>
            <a:r>
              <a:rPr lang="en-US" u="sng" dirty="0" err="1">
                <a:solidFill>
                  <a:srgbClr val="002E51"/>
                </a:solidFill>
              </a:rPr>
              <a:t>Abecma</a:t>
            </a:r>
            <a:r>
              <a:rPr lang="en-US" u="sng" dirty="0">
                <a:solidFill>
                  <a:srgbClr val="002E51"/>
                </a:solidFill>
              </a:rPr>
              <a:t>)</a:t>
            </a:r>
          </a:p>
          <a:p>
            <a:pPr marL="342900" indent="-342900">
              <a:buFont typeface="Arial" panose="020B0604020202020204" pitchFamily="34" charset="0"/>
              <a:buChar char="•"/>
            </a:pPr>
            <a:r>
              <a:rPr lang="en-US" dirty="0">
                <a:solidFill>
                  <a:srgbClr val="002E51"/>
                </a:solidFill>
              </a:rPr>
              <a:t>Approved Mar 2021</a:t>
            </a:r>
          </a:p>
          <a:p>
            <a:pPr marL="342900" indent="-342900">
              <a:buFont typeface="Arial" panose="020B0604020202020204" pitchFamily="34" charset="0"/>
              <a:buChar char="•"/>
            </a:pPr>
            <a:r>
              <a:rPr lang="en-US" dirty="0">
                <a:solidFill>
                  <a:srgbClr val="002E51"/>
                </a:solidFill>
              </a:rPr>
              <a:t>Anti-BCMA</a:t>
            </a:r>
          </a:p>
          <a:p>
            <a:pPr marL="342900" indent="-342900">
              <a:buFont typeface="Arial" panose="020B0604020202020204" pitchFamily="34" charset="0"/>
              <a:buChar char="•"/>
            </a:pPr>
            <a:r>
              <a:rPr lang="en-US" strike="sngStrike" dirty="0">
                <a:solidFill>
                  <a:srgbClr val="002E51"/>
                </a:solidFill>
              </a:rPr>
              <a:t>&gt; 4 PLOT</a:t>
            </a:r>
          </a:p>
        </p:txBody>
      </p:sp>
      <p:sp>
        <p:nvSpPr>
          <p:cNvPr id="4" name="Title 3"/>
          <p:cNvSpPr>
            <a:spLocks noGrp="1"/>
          </p:cNvSpPr>
          <p:nvPr>
            <p:ph type="title"/>
          </p:nvPr>
        </p:nvSpPr>
        <p:spPr>
          <a:xfrm>
            <a:off x="0" y="127465"/>
            <a:ext cx="9144000" cy="807256"/>
          </a:xfrm>
        </p:spPr>
        <p:txBody>
          <a:bodyPr/>
          <a:lstStyle/>
          <a:p>
            <a:r>
              <a:rPr lang="en-US" b="1" dirty="0"/>
              <a:t>FDA approved CAR-T in RRMM</a:t>
            </a:r>
          </a:p>
        </p:txBody>
      </p:sp>
      <p:sp>
        <p:nvSpPr>
          <p:cNvPr id="5" name="Subtitle 1">
            <a:extLst>
              <a:ext uri="{FF2B5EF4-FFF2-40B4-BE49-F238E27FC236}">
                <a16:creationId xmlns:a16="http://schemas.microsoft.com/office/drawing/2014/main" id="{674712A8-2932-45B9-BC02-68C921859ED1}"/>
              </a:ext>
            </a:extLst>
          </p:cNvPr>
          <p:cNvSpPr txBox="1">
            <a:spLocks/>
          </p:cNvSpPr>
          <p:nvPr/>
        </p:nvSpPr>
        <p:spPr bwMode="auto">
          <a:xfrm>
            <a:off x="4743611" y="1054698"/>
            <a:ext cx="3331028" cy="291592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u="sng" kern="0" dirty="0" err="1">
                <a:solidFill>
                  <a:srgbClr val="002E51"/>
                </a:solidFill>
              </a:rPr>
              <a:t>Cilta-cel</a:t>
            </a:r>
            <a:r>
              <a:rPr lang="en-US" u="sng" kern="0" dirty="0">
                <a:solidFill>
                  <a:srgbClr val="002E51"/>
                </a:solidFill>
              </a:rPr>
              <a:t> (</a:t>
            </a:r>
            <a:r>
              <a:rPr lang="en-US" u="sng" kern="0" dirty="0" err="1">
                <a:solidFill>
                  <a:srgbClr val="002E51"/>
                </a:solidFill>
              </a:rPr>
              <a:t>Carvytki</a:t>
            </a:r>
            <a:r>
              <a:rPr lang="en-US" u="sng" kern="0" dirty="0">
                <a:solidFill>
                  <a:srgbClr val="002E51"/>
                </a:solidFill>
              </a:rPr>
              <a:t>)</a:t>
            </a:r>
          </a:p>
          <a:p>
            <a:pPr marL="342900" indent="-342900">
              <a:buFont typeface="Arial" panose="020B0604020202020204" pitchFamily="34" charset="0"/>
              <a:buChar char="•"/>
            </a:pPr>
            <a:r>
              <a:rPr lang="en-US" dirty="0">
                <a:solidFill>
                  <a:srgbClr val="002E51"/>
                </a:solidFill>
              </a:rPr>
              <a:t>Approved Feb 2022</a:t>
            </a:r>
          </a:p>
          <a:p>
            <a:pPr marL="342900" indent="-342900">
              <a:buFont typeface="Arial" panose="020B0604020202020204" pitchFamily="34" charset="0"/>
              <a:buChar char="•"/>
            </a:pPr>
            <a:r>
              <a:rPr lang="en-US" dirty="0">
                <a:solidFill>
                  <a:srgbClr val="002E51"/>
                </a:solidFill>
              </a:rPr>
              <a:t>Anti-BCMA</a:t>
            </a:r>
          </a:p>
          <a:p>
            <a:pPr marL="342900" indent="-342900">
              <a:buFont typeface="Arial" panose="020B0604020202020204" pitchFamily="34" charset="0"/>
              <a:buChar char="•"/>
            </a:pPr>
            <a:r>
              <a:rPr lang="en-US" strike="sngStrike" dirty="0">
                <a:solidFill>
                  <a:srgbClr val="002E51"/>
                </a:solidFill>
              </a:rPr>
              <a:t>&gt; 4 PLOT</a:t>
            </a:r>
          </a:p>
          <a:p>
            <a:endParaRPr lang="en-US" u="sng" kern="0" dirty="0">
              <a:solidFill>
                <a:srgbClr val="002E51"/>
              </a:solidFill>
            </a:endParaRPr>
          </a:p>
        </p:txBody>
      </p:sp>
      <p:sp>
        <p:nvSpPr>
          <p:cNvPr id="3" name="TextBox 2">
            <a:extLst>
              <a:ext uri="{FF2B5EF4-FFF2-40B4-BE49-F238E27FC236}">
                <a16:creationId xmlns:a16="http://schemas.microsoft.com/office/drawing/2014/main" id="{8B087483-8B94-4B9C-A3D8-E11C7F5B839A}"/>
              </a:ext>
            </a:extLst>
          </p:cNvPr>
          <p:cNvSpPr txBox="1"/>
          <p:nvPr/>
        </p:nvSpPr>
        <p:spPr>
          <a:xfrm>
            <a:off x="1829903" y="3342555"/>
            <a:ext cx="5484194" cy="461665"/>
          </a:xfrm>
          <a:prstGeom prst="rect">
            <a:avLst/>
          </a:prstGeom>
          <a:noFill/>
          <a:ln w="57150">
            <a:solidFill>
              <a:srgbClr val="C00000"/>
            </a:solidFill>
          </a:ln>
        </p:spPr>
        <p:txBody>
          <a:bodyPr wrap="none" rtlCol="0">
            <a:spAutoFit/>
          </a:bodyPr>
          <a:lstStyle/>
          <a:p>
            <a:r>
              <a:rPr lang="en-US" dirty="0"/>
              <a:t>Now approved &gt;2 prior lines of therapy</a:t>
            </a:r>
          </a:p>
        </p:txBody>
      </p:sp>
    </p:spTree>
    <p:extLst>
      <p:ext uri="{BB962C8B-B14F-4D97-AF65-F5344CB8AC3E}">
        <p14:creationId xmlns:p14="http://schemas.microsoft.com/office/powerpoint/2010/main" val="29362611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C62C-95DB-4A4C-93DA-74765696A50D}"/>
              </a:ext>
            </a:extLst>
          </p:cNvPr>
          <p:cNvSpPr>
            <a:spLocks noGrp="1"/>
          </p:cNvSpPr>
          <p:nvPr>
            <p:ph type="title"/>
          </p:nvPr>
        </p:nvSpPr>
        <p:spPr>
          <a:xfrm>
            <a:off x="296277" y="73363"/>
            <a:ext cx="8086267" cy="906090"/>
          </a:xfrm>
        </p:spPr>
        <p:txBody>
          <a:bodyPr>
            <a:noAutofit/>
          </a:bodyPr>
          <a:lstStyle/>
          <a:p>
            <a:pPr algn="ctr"/>
            <a:r>
              <a:rPr lang="en-US" sz="2800" dirty="0" err="1"/>
              <a:t>Idecabtagene</a:t>
            </a:r>
            <a:r>
              <a:rPr lang="en-US" sz="2800" dirty="0"/>
              <a:t> </a:t>
            </a:r>
            <a:r>
              <a:rPr lang="en-US" sz="2800" dirty="0" err="1"/>
              <a:t>Vicleucel</a:t>
            </a:r>
            <a:r>
              <a:rPr lang="en-US" sz="2800" dirty="0"/>
              <a:t> (Ide-</a:t>
            </a:r>
            <a:r>
              <a:rPr lang="en-US" sz="2800" dirty="0" err="1"/>
              <a:t>cel</a:t>
            </a:r>
            <a:r>
              <a:rPr lang="en-US" sz="2800" dirty="0"/>
              <a:t>):</a:t>
            </a:r>
            <a:br>
              <a:rPr lang="en-US" sz="2800" dirty="0"/>
            </a:br>
            <a:r>
              <a:rPr lang="en-US" sz="2400" dirty="0"/>
              <a:t>FDA Approved March 2021</a:t>
            </a:r>
            <a:endParaRPr lang="en-US" sz="2800" dirty="0"/>
          </a:p>
        </p:txBody>
      </p:sp>
      <p:graphicFrame>
        <p:nvGraphicFramePr>
          <p:cNvPr id="7" name="Table 7">
            <a:extLst>
              <a:ext uri="{FF2B5EF4-FFF2-40B4-BE49-F238E27FC236}">
                <a16:creationId xmlns:a16="http://schemas.microsoft.com/office/drawing/2014/main" id="{6A7E4286-AF25-4745-A8BA-3EE1FDB29587}"/>
              </a:ext>
            </a:extLst>
          </p:cNvPr>
          <p:cNvGraphicFramePr>
            <a:graphicFrameLocks noGrp="1"/>
          </p:cNvGraphicFramePr>
          <p:nvPr>
            <p:ph sz="half" idx="1"/>
          </p:nvPr>
        </p:nvGraphicFramePr>
        <p:xfrm>
          <a:off x="221576" y="1081199"/>
          <a:ext cx="4117835" cy="1440460"/>
        </p:xfrm>
        <a:graphic>
          <a:graphicData uri="http://schemas.openxmlformats.org/drawingml/2006/table">
            <a:tbl>
              <a:tblPr firstRow="1" bandRow="1">
                <a:tableStyleId>{00A15C55-8517-42AA-B614-E9B94910E393}</a:tableStyleId>
              </a:tblPr>
              <a:tblGrid>
                <a:gridCol w="2371441">
                  <a:extLst>
                    <a:ext uri="{9D8B030D-6E8A-4147-A177-3AD203B41FA5}">
                      <a16:colId xmlns:a16="http://schemas.microsoft.com/office/drawing/2014/main" val="3767459320"/>
                    </a:ext>
                  </a:extLst>
                </a:gridCol>
                <a:gridCol w="1746394">
                  <a:extLst>
                    <a:ext uri="{9D8B030D-6E8A-4147-A177-3AD203B41FA5}">
                      <a16:colId xmlns:a16="http://schemas.microsoft.com/office/drawing/2014/main" val="1335513165"/>
                    </a:ext>
                  </a:extLst>
                </a:gridCol>
              </a:tblGrid>
              <a:tr h="205780">
                <a:tc>
                  <a:txBody>
                    <a:bodyPr/>
                    <a:lstStyle/>
                    <a:p>
                      <a:r>
                        <a:rPr lang="en-US" sz="1100" dirty="0">
                          <a:solidFill>
                            <a:schemeClr val="bg1"/>
                          </a:solidFill>
                        </a:rPr>
                        <a:t>Baseline Characteristics</a:t>
                      </a:r>
                    </a:p>
                  </a:txBody>
                  <a:tcPr marL="34286" marR="34286" marT="17143" marB="17143"/>
                </a:tc>
                <a:tc>
                  <a:txBody>
                    <a:bodyPr/>
                    <a:lstStyle/>
                    <a:p>
                      <a:r>
                        <a:rPr lang="en-US" sz="1100" dirty="0">
                          <a:solidFill>
                            <a:schemeClr val="bg1"/>
                          </a:solidFill>
                        </a:rPr>
                        <a:t>N=128 </a:t>
                      </a:r>
                    </a:p>
                  </a:txBody>
                  <a:tcPr marL="34286" marR="34286" marT="17143" marB="17143"/>
                </a:tc>
                <a:extLst>
                  <a:ext uri="{0D108BD9-81ED-4DB2-BD59-A6C34878D82A}">
                    <a16:rowId xmlns:a16="http://schemas.microsoft.com/office/drawing/2014/main" val="522182079"/>
                  </a:ext>
                </a:extLst>
              </a:tr>
              <a:tr h="205780">
                <a:tc>
                  <a:txBody>
                    <a:bodyPr/>
                    <a:lstStyle/>
                    <a:p>
                      <a:r>
                        <a:rPr lang="en-US" sz="1100" dirty="0"/>
                        <a:t>Median age</a:t>
                      </a:r>
                    </a:p>
                  </a:txBody>
                  <a:tcPr marL="34286" marR="34286" marT="17143" marB="17143"/>
                </a:tc>
                <a:tc>
                  <a:txBody>
                    <a:bodyPr/>
                    <a:lstStyle/>
                    <a:p>
                      <a:r>
                        <a:rPr lang="en-US" sz="1100" dirty="0"/>
                        <a:t>61 years</a:t>
                      </a:r>
                    </a:p>
                  </a:txBody>
                  <a:tcPr marL="34286" marR="34286" marT="17143" marB="17143"/>
                </a:tc>
                <a:extLst>
                  <a:ext uri="{0D108BD9-81ED-4DB2-BD59-A6C34878D82A}">
                    <a16:rowId xmlns:a16="http://schemas.microsoft.com/office/drawing/2014/main" val="2176662729"/>
                  </a:ext>
                </a:extLst>
              </a:tr>
              <a:tr h="205780">
                <a:tc>
                  <a:txBody>
                    <a:bodyPr/>
                    <a:lstStyle/>
                    <a:p>
                      <a:r>
                        <a:rPr lang="en-US" sz="1100" dirty="0"/>
                        <a:t>Target dose</a:t>
                      </a:r>
                    </a:p>
                  </a:txBody>
                  <a:tcPr marL="34286" marR="34286" marT="17143" marB="17143"/>
                </a:tc>
                <a:tc>
                  <a:txBody>
                    <a:bodyPr/>
                    <a:lstStyle/>
                    <a:p>
                      <a:r>
                        <a:rPr lang="en-US" sz="1100" dirty="0"/>
                        <a:t>300-450 million</a:t>
                      </a:r>
                    </a:p>
                  </a:txBody>
                  <a:tcPr marL="34286" marR="34286" marT="17143" marB="17143"/>
                </a:tc>
                <a:extLst>
                  <a:ext uri="{0D108BD9-81ED-4DB2-BD59-A6C34878D82A}">
                    <a16:rowId xmlns:a16="http://schemas.microsoft.com/office/drawing/2014/main" val="292532555"/>
                  </a:ext>
                </a:extLst>
              </a:tr>
              <a:tr h="205780">
                <a:tc>
                  <a:txBody>
                    <a:bodyPr/>
                    <a:lstStyle/>
                    <a:p>
                      <a:r>
                        <a:rPr lang="en-US" sz="1100" dirty="0"/>
                        <a:t>Median Prior Lines</a:t>
                      </a:r>
                    </a:p>
                  </a:txBody>
                  <a:tcPr marL="34286" marR="34286" marT="17143" marB="17143"/>
                </a:tc>
                <a:tc>
                  <a:txBody>
                    <a:bodyPr/>
                    <a:lstStyle/>
                    <a:p>
                      <a:r>
                        <a:rPr lang="en-US" sz="1100" dirty="0"/>
                        <a:t>6</a:t>
                      </a:r>
                    </a:p>
                  </a:txBody>
                  <a:tcPr marL="34286" marR="34286" marT="17143" marB="17143"/>
                </a:tc>
                <a:extLst>
                  <a:ext uri="{0D108BD9-81ED-4DB2-BD59-A6C34878D82A}">
                    <a16:rowId xmlns:a16="http://schemas.microsoft.com/office/drawing/2014/main" val="3250170742"/>
                  </a:ext>
                </a:extLst>
              </a:tr>
              <a:tr h="205780">
                <a:tc>
                  <a:txBody>
                    <a:bodyPr/>
                    <a:lstStyle/>
                    <a:p>
                      <a:r>
                        <a:rPr lang="en-US" sz="1100" dirty="0"/>
                        <a:t>Triple Class Refractory</a:t>
                      </a:r>
                    </a:p>
                  </a:txBody>
                  <a:tcPr marL="34286" marR="34286" marT="17143" marB="17143"/>
                </a:tc>
                <a:tc>
                  <a:txBody>
                    <a:bodyPr/>
                    <a:lstStyle/>
                    <a:p>
                      <a:r>
                        <a:rPr lang="en-US" sz="1100" dirty="0"/>
                        <a:t>84%</a:t>
                      </a:r>
                    </a:p>
                  </a:txBody>
                  <a:tcPr marL="34286" marR="34286" marT="17143" marB="17143"/>
                </a:tc>
                <a:extLst>
                  <a:ext uri="{0D108BD9-81ED-4DB2-BD59-A6C34878D82A}">
                    <a16:rowId xmlns:a16="http://schemas.microsoft.com/office/drawing/2014/main" val="2387547089"/>
                  </a:ext>
                </a:extLst>
              </a:tr>
              <a:tr h="205780">
                <a:tc>
                  <a:txBody>
                    <a:bodyPr/>
                    <a:lstStyle/>
                    <a:p>
                      <a:r>
                        <a:rPr lang="en-US" sz="1100" dirty="0"/>
                        <a:t>Penta Refractory</a:t>
                      </a:r>
                    </a:p>
                  </a:txBody>
                  <a:tcPr marL="34286" marR="34286" marT="17143" marB="17143"/>
                </a:tc>
                <a:tc>
                  <a:txBody>
                    <a:bodyPr/>
                    <a:lstStyle/>
                    <a:p>
                      <a:r>
                        <a:rPr lang="en-US" sz="1100" dirty="0"/>
                        <a:t>26%</a:t>
                      </a:r>
                    </a:p>
                  </a:txBody>
                  <a:tcPr marL="34286" marR="34286" marT="17143" marB="17143"/>
                </a:tc>
                <a:extLst>
                  <a:ext uri="{0D108BD9-81ED-4DB2-BD59-A6C34878D82A}">
                    <a16:rowId xmlns:a16="http://schemas.microsoft.com/office/drawing/2014/main" val="3853890601"/>
                  </a:ext>
                </a:extLst>
              </a:tr>
              <a:tr h="205780">
                <a:tc>
                  <a:txBody>
                    <a:bodyPr/>
                    <a:lstStyle/>
                    <a:p>
                      <a:r>
                        <a:rPr lang="en-US" sz="1100" dirty="0"/>
                        <a:t>Bridging Therapy</a:t>
                      </a:r>
                    </a:p>
                  </a:txBody>
                  <a:tcPr marL="34286" marR="34286" marT="17143" marB="17143"/>
                </a:tc>
                <a:tc>
                  <a:txBody>
                    <a:bodyPr/>
                    <a:lstStyle/>
                    <a:p>
                      <a:r>
                        <a:rPr lang="en-US" sz="1100" dirty="0"/>
                        <a:t>88%</a:t>
                      </a:r>
                    </a:p>
                  </a:txBody>
                  <a:tcPr marL="34286" marR="34286" marT="17143" marB="17143"/>
                </a:tc>
                <a:extLst>
                  <a:ext uri="{0D108BD9-81ED-4DB2-BD59-A6C34878D82A}">
                    <a16:rowId xmlns:a16="http://schemas.microsoft.com/office/drawing/2014/main" val="3874900454"/>
                  </a:ext>
                </a:extLst>
              </a:tr>
            </a:tbl>
          </a:graphicData>
        </a:graphic>
      </p:graphicFrame>
      <p:sp>
        <p:nvSpPr>
          <p:cNvPr id="5" name="Slide Number Placeholder 4">
            <a:extLst>
              <a:ext uri="{FF2B5EF4-FFF2-40B4-BE49-F238E27FC236}">
                <a16:creationId xmlns:a16="http://schemas.microsoft.com/office/drawing/2014/main" id="{D26A0085-8660-2F42-88C3-189486B45FEE}"/>
              </a:ext>
            </a:extLst>
          </p:cNvPr>
          <p:cNvSpPr>
            <a:spLocks noGrp="1"/>
          </p:cNvSpPr>
          <p:nvPr>
            <p:ph type="sldNum" sz="quarter" idx="12"/>
          </p:nvPr>
        </p:nvSpPr>
        <p:spPr>
          <a:xfrm>
            <a:off x="18595260" y="246439"/>
            <a:ext cx="5487114" cy="730250"/>
          </a:xfrm>
          <a:prstGeom prst="rect">
            <a:avLst/>
          </a:prstGeom>
        </p:spPr>
        <p:txBody>
          <a:bodyPr vert="horz" lIns="0" tIns="0" rIns="0" bIns="0" rtlCol="0" anchor="t" anchorCtr="0"/>
          <a:lstStyle>
            <a:defPPr>
              <a:defRPr lang="en-US"/>
            </a:defPPr>
            <a:lvl1pPr marL="0" algn="r" defTabSz="1828557" rtl="0" eaLnBrk="1" latinLnBrk="0" hangingPunct="1">
              <a:defRPr sz="2000" b="1" i="0" kern="1200" baseline="0">
                <a:solidFill>
                  <a:schemeClr val="bg1"/>
                </a:solidFill>
                <a:latin typeface="+mn-lt"/>
                <a:ea typeface="+mn-ea"/>
                <a:cs typeface="+mn-cs"/>
              </a:defRPr>
            </a:lvl1pPr>
            <a:lvl2pPr marL="914277" algn="l" defTabSz="1828557" rtl="0" eaLnBrk="1" latinLnBrk="0" hangingPunct="1">
              <a:defRPr sz="3600" kern="1200">
                <a:solidFill>
                  <a:schemeClr val="tx1"/>
                </a:solidFill>
                <a:latin typeface="+mn-lt"/>
                <a:ea typeface="+mn-ea"/>
                <a:cs typeface="+mn-cs"/>
              </a:defRPr>
            </a:lvl2pPr>
            <a:lvl3pPr marL="1828557" algn="l" defTabSz="1828557" rtl="0" eaLnBrk="1" latinLnBrk="0" hangingPunct="1">
              <a:defRPr sz="3600" kern="1200">
                <a:solidFill>
                  <a:schemeClr val="tx1"/>
                </a:solidFill>
                <a:latin typeface="+mn-lt"/>
                <a:ea typeface="+mn-ea"/>
                <a:cs typeface="+mn-cs"/>
              </a:defRPr>
            </a:lvl3pPr>
            <a:lvl4pPr marL="2742835" algn="l" defTabSz="1828557" rtl="0" eaLnBrk="1" latinLnBrk="0" hangingPunct="1">
              <a:defRPr sz="3600" kern="1200">
                <a:solidFill>
                  <a:schemeClr val="tx1"/>
                </a:solidFill>
                <a:latin typeface="+mn-lt"/>
                <a:ea typeface="+mn-ea"/>
                <a:cs typeface="+mn-cs"/>
              </a:defRPr>
            </a:lvl4pPr>
            <a:lvl5pPr marL="3657112" algn="l" defTabSz="1828557" rtl="0" eaLnBrk="1" latinLnBrk="0" hangingPunct="1">
              <a:defRPr sz="3600" kern="1200">
                <a:solidFill>
                  <a:schemeClr val="tx1"/>
                </a:solidFill>
                <a:latin typeface="+mn-lt"/>
                <a:ea typeface="+mn-ea"/>
                <a:cs typeface="+mn-cs"/>
              </a:defRPr>
            </a:lvl5pPr>
            <a:lvl6pPr marL="4571391" algn="l" defTabSz="1828557" rtl="0" eaLnBrk="1" latinLnBrk="0" hangingPunct="1">
              <a:defRPr sz="3600" kern="1200">
                <a:solidFill>
                  <a:schemeClr val="tx1"/>
                </a:solidFill>
                <a:latin typeface="+mn-lt"/>
                <a:ea typeface="+mn-ea"/>
                <a:cs typeface="+mn-cs"/>
              </a:defRPr>
            </a:lvl6pPr>
            <a:lvl7pPr marL="5485669" algn="l" defTabSz="1828557" rtl="0" eaLnBrk="1" latinLnBrk="0" hangingPunct="1">
              <a:defRPr sz="3600" kern="1200">
                <a:solidFill>
                  <a:schemeClr val="tx1"/>
                </a:solidFill>
                <a:latin typeface="+mn-lt"/>
                <a:ea typeface="+mn-ea"/>
                <a:cs typeface="+mn-cs"/>
              </a:defRPr>
            </a:lvl7pPr>
            <a:lvl8pPr marL="6399946" algn="l" defTabSz="1828557" rtl="0" eaLnBrk="1" latinLnBrk="0" hangingPunct="1">
              <a:defRPr sz="3600" kern="1200">
                <a:solidFill>
                  <a:schemeClr val="tx1"/>
                </a:solidFill>
                <a:latin typeface="+mn-lt"/>
                <a:ea typeface="+mn-ea"/>
                <a:cs typeface="+mn-cs"/>
              </a:defRPr>
            </a:lvl8pPr>
            <a:lvl9pPr marL="7314223" algn="l" defTabSz="1828557" rtl="0" eaLnBrk="1" latinLnBrk="0" hangingPunct="1">
              <a:defRPr sz="3600" kern="1200">
                <a:solidFill>
                  <a:schemeClr val="tx1"/>
                </a:solidFill>
                <a:latin typeface="+mn-lt"/>
                <a:ea typeface="+mn-ea"/>
                <a:cs typeface="+mn-cs"/>
              </a:defRPr>
            </a:lvl9pPr>
          </a:lstStyle>
          <a:p>
            <a:fld id="{2FFBAD49-1F68-914B-9DFB-5D552C1A2BEB}" type="slidenum">
              <a:rPr lang="en-US" smtClean="0">
                <a:solidFill>
                  <a:schemeClr val="tx1"/>
                </a:solidFill>
              </a:rPr>
              <a:pPr/>
              <a:t>129</a:t>
            </a:fld>
            <a:endParaRPr lang="en-US" dirty="0">
              <a:solidFill>
                <a:schemeClr val="tx1"/>
              </a:solidFill>
            </a:endParaRPr>
          </a:p>
        </p:txBody>
      </p:sp>
      <p:sp>
        <p:nvSpPr>
          <p:cNvPr id="6" name="Footer Placeholder 5">
            <a:extLst>
              <a:ext uri="{FF2B5EF4-FFF2-40B4-BE49-F238E27FC236}">
                <a16:creationId xmlns:a16="http://schemas.microsoft.com/office/drawing/2014/main" id="{F6E51CD3-88B4-C54E-8F09-D4065EDCAA58}"/>
              </a:ext>
            </a:extLst>
          </p:cNvPr>
          <p:cNvSpPr>
            <a:spLocks noGrp="1"/>
          </p:cNvSpPr>
          <p:nvPr>
            <p:ph type="ftr" sz="quarter" idx="13"/>
          </p:nvPr>
        </p:nvSpPr>
        <p:spPr>
          <a:xfrm>
            <a:off x="2461394" y="12766383"/>
            <a:ext cx="6492240" cy="730250"/>
          </a:xfrm>
          <a:prstGeom prst="rect">
            <a:avLst/>
          </a:prstGeom>
        </p:spPr>
        <p:txBody>
          <a:bodyPr vert="horz" lIns="0" tIns="0" rIns="0" bIns="0" rtlCol="0" anchor="ctr"/>
          <a:lstStyle>
            <a:defPPr>
              <a:defRPr lang="en-US"/>
            </a:defPPr>
            <a:lvl1pPr marL="0" algn="l" defTabSz="1828557" rtl="0" eaLnBrk="1" latinLnBrk="0" hangingPunct="1">
              <a:defRPr sz="2200" b="1" i="0" kern="1200" baseline="0">
                <a:solidFill>
                  <a:schemeClr val="bg1"/>
                </a:solidFill>
                <a:latin typeface="+mn-lt"/>
                <a:ea typeface="+mn-ea"/>
                <a:cs typeface="+mn-cs"/>
              </a:defRPr>
            </a:lvl1pPr>
            <a:lvl2pPr marL="914277" algn="l" defTabSz="1828557" rtl="0" eaLnBrk="1" latinLnBrk="0" hangingPunct="1">
              <a:defRPr sz="3600" kern="1200">
                <a:solidFill>
                  <a:schemeClr val="tx1"/>
                </a:solidFill>
                <a:latin typeface="+mn-lt"/>
                <a:ea typeface="+mn-ea"/>
                <a:cs typeface="+mn-cs"/>
              </a:defRPr>
            </a:lvl2pPr>
            <a:lvl3pPr marL="1828557" algn="l" defTabSz="1828557" rtl="0" eaLnBrk="1" latinLnBrk="0" hangingPunct="1">
              <a:defRPr sz="3600" kern="1200">
                <a:solidFill>
                  <a:schemeClr val="tx1"/>
                </a:solidFill>
                <a:latin typeface="+mn-lt"/>
                <a:ea typeface="+mn-ea"/>
                <a:cs typeface="+mn-cs"/>
              </a:defRPr>
            </a:lvl3pPr>
            <a:lvl4pPr marL="2742835" algn="l" defTabSz="1828557" rtl="0" eaLnBrk="1" latinLnBrk="0" hangingPunct="1">
              <a:defRPr sz="3600" kern="1200">
                <a:solidFill>
                  <a:schemeClr val="tx1"/>
                </a:solidFill>
                <a:latin typeface="+mn-lt"/>
                <a:ea typeface="+mn-ea"/>
                <a:cs typeface="+mn-cs"/>
              </a:defRPr>
            </a:lvl4pPr>
            <a:lvl5pPr marL="3657112" algn="l" defTabSz="1828557" rtl="0" eaLnBrk="1" latinLnBrk="0" hangingPunct="1">
              <a:defRPr sz="3600" kern="1200">
                <a:solidFill>
                  <a:schemeClr val="tx1"/>
                </a:solidFill>
                <a:latin typeface="+mn-lt"/>
                <a:ea typeface="+mn-ea"/>
                <a:cs typeface="+mn-cs"/>
              </a:defRPr>
            </a:lvl5pPr>
            <a:lvl6pPr marL="4571391" algn="l" defTabSz="1828557" rtl="0" eaLnBrk="1" latinLnBrk="0" hangingPunct="1">
              <a:defRPr sz="3600" kern="1200">
                <a:solidFill>
                  <a:schemeClr val="tx1"/>
                </a:solidFill>
                <a:latin typeface="+mn-lt"/>
                <a:ea typeface="+mn-ea"/>
                <a:cs typeface="+mn-cs"/>
              </a:defRPr>
            </a:lvl6pPr>
            <a:lvl7pPr marL="5485669" algn="l" defTabSz="1828557" rtl="0" eaLnBrk="1" latinLnBrk="0" hangingPunct="1">
              <a:defRPr sz="3600" kern="1200">
                <a:solidFill>
                  <a:schemeClr val="tx1"/>
                </a:solidFill>
                <a:latin typeface="+mn-lt"/>
                <a:ea typeface="+mn-ea"/>
                <a:cs typeface="+mn-cs"/>
              </a:defRPr>
            </a:lvl7pPr>
            <a:lvl8pPr marL="6399946" algn="l" defTabSz="1828557" rtl="0" eaLnBrk="1" latinLnBrk="0" hangingPunct="1">
              <a:defRPr sz="3600" kern="1200">
                <a:solidFill>
                  <a:schemeClr val="tx1"/>
                </a:solidFill>
                <a:latin typeface="+mn-lt"/>
                <a:ea typeface="+mn-ea"/>
                <a:cs typeface="+mn-cs"/>
              </a:defRPr>
            </a:lvl8pPr>
            <a:lvl9pPr marL="7314223" algn="l" defTabSz="1828557" rtl="0" eaLnBrk="1" latinLnBrk="0" hangingPunct="1">
              <a:defRPr sz="3600" kern="1200">
                <a:solidFill>
                  <a:schemeClr val="tx1"/>
                </a:solidFill>
                <a:latin typeface="+mn-lt"/>
                <a:ea typeface="+mn-ea"/>
                <a:cs typeface="+mn-cs"/>
              </a:defRPr>
            </a:lvl9pPr>
          </a:lstStyle>
          <a:p>
            <a:r>
              <a:rPr lang="en-US">
                <a:solidFill>
                  <a:schemeClr val="tx1"/>
                </a:solidFill>
              </a:rPr>
              <a:t>Surbhi Sidana, MD Twitter @SurbhiSidanaMD  </a:t>
            </a:r>
            <a:endParaRPr lang="en-US" dirty="0">
              <a:solidFill>
                <a:schemeClr val="tx1"/>
              </a:solidFill>
            </a:endParaRPr>
          </a:p>
        </p:txBody>
      </p:sp>
      <p:pic>
        <p:nvPicPr>
          <p:cNvPr id="10" name="Picture 9" descr="Chart, bar chart&#10;&#10;Description automatically generated">
            <a:extLst>
              <a:ext uri="{FF2B5EF4-FFF2-40B4-BE49-F238E27FC236}">
                <a16:creationId xmlns:a16="http://schemas.microsoft.com/office/drawing/2014/main" id="{5B88B50E-78D0-4B4B-BD87-F0C316CB9373}"/>
              </a:ext>
            </a:extLst>
          </p:cNvPr>
          <p:cNvPicPr>
            <a:picLocks noChangeAspect="1"/>
          </p:cNvPicPr>
          <p:nvPr/>
        </p:nvPicPr>
        <p:blipFill>
          <a:blip r:embed="rId3"/>
          <a:stretch>
            <a:fillRect/>
          </a:stretch>
        </p:blipFill>
        <p:spPr>
          <a:xfrm>
            <a:off x="221576" y="2923720"/>
            <a:ext cx="4760403" cy="2014413"/>
          </a:xfrm>
          <a:prstGeom prst="rect">
            <a:avLst/>
          </a:prstGeom>
        </p:spPr>
      </p:pic>
      <p:graphicFrame>
        <p:nvGraphicFramePr>
          <p:cNvPr id="15" name="Table 15">
            <a:extLst>
              <a:ext uri="{FF2B5EF4-FFF2-40B4-BE49-F238E27FC236}">
                <a16:creationId xmlns:a16="http://schemas.microsoft.com/office/drawing/2014/main" id="{859D398E-7A2E-F844-A883-CAF84BB0B154}"/>
              </a:ext>
            </a:extLst>
          </p:cNvPr>
          <p:cNvGraphicFramePr>
            <a:graphicFrameLocks noGrp="1"/>
          </p:cNvGraphicFramePr>
          <p:nvPr/>
        </p:nvGraphicFramePr>
        <p:xfrm>
          <a:off x="5257800" y="3729381"/>
          <a:ext cx="3276600" cy="868852"/>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3965117101"/>
                    </a:ext>
                  </a:extLst>
                </a:gridCol>
                <a:gridCol w="1524000">
                  <a:extLst>
                    <a:ext uri="{9D8B030D-6E8A-4147-A177-3AD203B41FA5}">
                      <a16:colId xmlns:a16="http://schemas.microsoft.com/office/drawing/2014/main" val="157455113"/>
                    </a:ext>
                  </a:extLst>
                </a:gridCol>
              </a:tblGrid>
              <a:tr h="217213">
                <a:tc>
                  <a:txBody>
                    <a:bodyPr/>
                    <a:lstStyle/>
                    <a:p>
                      <a:r>
                        <a:rPr lang="en-US" sz="1200" dirty="0">
                          <a:solidFill>
                            <a:schemeClr val="tx1"/>
                          </a:solidFill>
                        </a:rPr>
                        <a:t>Survival Outcomes</a:t>
                      </a:r>
                    </a:p>
                  </a:txBody>
                  <a:tcPr marL="34286" marR="34286" marT="17143" marB="17143"/>
                </a:tc>
                <a:tc>
                  <a:txBody>
                    <a:bodyPr/>
                    <a:lstStyle/>
                    <a:p>
                      <a:endParaRPr lang="en-US" sz="1200" dirty="0"/>
                    </a:p>
                  </a:txBody>
                  <a:tcPr marL="34286" marR="34286" marT="17143" marB="17143"/>
                </a:tc>
                <a:extLst>
                  <a:ext uri="{0D108BD9-81ED-4DB2-BD59-A6C34878D82A}">
                    <a16:rowId xmlns:a16="http://schemas.microsoft.com/office/drawing/2014/main" val="138725592"/>
                  </a:ext>
                </a:extLst>
              </a:tr>
              <a:tr h="217213">
                <a:tc>
                  <a:txBody>
                    <a:bodyPr/>
                    <a:lstStyle/>
                    <a:p>
                      <a:r>
                        <a:rPr lang="en-US" sz="1200" dirty="0"/>
                        <a:t>Median PFS</a:t>
                      </a:r>
                    </a:p>
                  </a:txBody>
                  <a:tcPr marL="34286" marR="34286" marT="17143" marB="17143"/>
                </a:tc>
                <a:tc>
                  <a:txBody>
                    <a:bodyPr/>
                    <a:lstStyle/>
                    <a:p>
                      <a:r>
                        <a:rPr lang="en-US" sz="1200" dirty="0"/>
                        <a:t>8.8 months</a:t>
                      </a:r>
                    </a:p>
                  </a:txBody>
                  <a:tcPr marL="34286" marR="34286" marT="17143" marB="17143"/>
                </a:tc>
                <a:extLst>
                  <a:ext uri="{0D108BD9-81ED-4DB2-BD59-A6C34878D82A}">
                    <a16:rowId xmlns:a16="http://schemas.microsoft.com/office/drawing/2014/main" val="431161582"/>
                  </a:ext>
                </a:extLst>
              </a:tr>
              <a:tr h="217213">
                <a:tc>
                  <a:txBody>
                    <a:bodyPr/>
                    <a:lstStyle/>
                    <a:p>
                      <a:r>
                        <a:rPr lang="en-US" sz="1200" dirty="0"/>
                        <a:t>Median PFS in CR</a:t>
                      </a:r>
                    </a:p>
                  </a:txBody>
                  <a:tcPr marL="34286" marR="34286" marT="17143" marB="17143"/>
                </a:tc>
                <a:tc>
                  <a:txBody>
                    <a:bodyPr/>
                    <a:lstStyle/>
                    <a:p>
                      <a:r>
                        <a:rPr lang="en-US" sz="1200" dirty="0"/>
                        <a:t>20.2 months</a:t>
                      </a:r>
                    </a:p>
                  </a:txBody>
                  <a:tcPr marL="34286" marR="34286" marT="17143" marB="17143"/>
                </a:tc>
                <a:extLst>
                  <a:ext uri="{0D108BD9-81ED-4DB2-BD59-A6C34878D82A}">
                    <a16:rowId xmlns:a16="http://schemas.microsoft.com/office/drawing/2014/main" val="3254818140"/>
                  </a:ext>
                </a:extLst>
              </a:tr>
              <a:tr h="217213">
                <a:tc>
                  <a:txBody>
                    <a:bodyPr/>
                    <a:lstStyle/>
                    <a:p>
                      <a:r>
                        <a:rPr lang="en-US" sz="1200" dirty="0"/>
                        <a:t>Median OS</a:t>
                      </a:r>
                    </a:p>
                  </a:txBody>
                  <a:tcPr marL="34286" marR="34286" marT="17143" marB="17143"/>
                </a:tc>
                <a:tc>
                  <a:txBody>
                    <a:bodyPr/>
                    <a:lstStyle/>
                    <a:p>
                      <a:r>
                        <a:rPr lang="en-US" sz="1200" dirty="0"/>
                        <a:t>19.4 months</a:t>
                      </a:r>
                    </a:p>
                  </a:txBody>
                  <a:tcPr marL="34286" marR="34286" marT="17143" marB="17143"/>
                </a:tc>
                <a:extLst>
                  <a:ext uri="{0D108BD9-81ED-4DB2-BD59-A6C34878D82A}">
                    <a16:rowId xmlns:a16="http://schemas.microsoft.com/office/drawing/2014/main" val="948525278"/>
                  </a:ext>
                </a:extLst>
              </a:tr>
            </a:tbl>
          </a:graphicData>
        </a:graphic>
      </p:graphicFrame>
      <p:sp>
        <p:nvSpPr>
          <p:cNvPr id="20" name="TextBox 19">
            <a:extLst>
              <a:ext uri="{FF2B5EF4-FFF2-40B4-BE49-F238E27FC236}">
                <a16:creationId xmlns:a16="http://schemas.microsoft.com/office/drawing/2014/main" id="{95A9590B-6F97-7847-BEDA-4F6E33ED7863}"/>
              </a:ext>
            </a:extLst>
          </p:cNvPr>
          <p:cNvSpPr txBox="1"/>
          <p:nvPr/>
        </p:nvSpPr>
        <p:spPr>
          <a:xfrm>
            <a:off x="6169739" y="4925028"/>
            <a:ext cx="3033203" cy="276999"/>
          </a:xfrm>
          <a:prstGeom prst="rect">
            <a:avLst/>
          </a:prstGeom>
          <a:noFill/>
        </p:spPr>
        <p:txBody>
          <a:bodyPr wrap="none" rtlCol="0">
            <a:spAutoFit/>
          </a:bodyPr>
          <a:lstStyle/>
          <a:p>
            <a:r>
              <a:rPr lang="en-US" sz="1200" dirty="0"/>
              <a:t> Munshi et al. NEJM 2021;384(8):705-716</a:t>
            </a:r>
          </a:p>
        </p:txBody>
      </p:sp>
      <p:pic>
        <p:nvPicPr>
          <p:cNvPr id="9" name="Picture 8">
            <a:extLst>
              <a:ext uri="{FF2B5EF4-FFF2-40B4-BE49-F238E27FC236}">
                <a16:creationId xmlns:a16="http://schemas.microsoft.com/office/drawing/2014/main" id="{0E6B9319-F905-48E4-AEA4-0E69DF305880}"/>
              </a:ext>
            </a:extLst>
          </p:cNvPr>
          <p:cNvPicPr>
            <a:picLocks noChangeAspect="1"/>
          </p:cNvPicPr>
          <p:nvPr/>
        </p:nvPicPr>
        <p:blipFill>
          <a:blip r:embed="rId4"/>
          <a:stretch>
            <a:fillRect/>
          </a:stretch>
        </p:blipFill>
        <p:spPr>
          <a:xfrm>
            <a:off x="5257800" y="1117025"/>
            <a:ext cx="3313728" cy="2612356"/>
          </a:xfrm>
          <a:prstGeom prst="rect">
            <a:avLst/>
          </a:prstGeom>
        </p:spPr>
      </p:pic>
      <p:sp>
        <p:nvSpPr>
          <p:cNvPr id="12" name="TextBox 11">
            <a:extLst>
              <a:ext uri="{FF2B5EF4-FFF2-40B4-BE49-F238E27FC236}">
                <a16:creationId xmlns:a16="http://schemas.microsoft.com/office/drawing/2014/main" id="{46B7B1BD-5BFC-DD44-99AA-36E6A672D753}"/>
              </a:ext>
            </a:extLst>
          </p:cNvPr>
          <p:cNvSpPr txBox="1"/>
          <p:nvPr/>
        </p:nvSpPr>
        <p:spPr>
          <a:xfrm>
            <a:off x="2601777" y="2579393"/>
            <a:ext cx="1938466" cy="577081"/>
          </a:xfrm>
          <a:prstGeom prst="rect">
            <a:avLst/>
          </a:prstGeom>
          <a:noFill/>
          <a:ln w="38100">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nchorCtr="0">
            <a:spAutoFit/>
          </a:bodyPr>
          <a:lstStyle/>
          <a:p>
            <a:r>
              <a:rPr lang="en-US" sz="1050" dirty="0">
                <a:solidFill>
                  <a:srgbClr val="FF0000"/>
                </a:solidFill>
              </a:rPr>
              <a:t>Overall response rate: 73%</a:t>
            </a:r>
          </a:p>
          <a:p>
            <a:pPr algn="ctr"/>
            <a:r>
              <a:rPr lang="en-US" sz="1050" dirty="0">
                <a:solidFill>
                  <a:srgbClr val="FF0000"/>
                </a:solidFill>
              </a:rPr>
              <a:t>CR rate: 33%</a:t>
            </a:r>
          </a:p>
          <a:p>
            <a:pPr algn="ctr"/>
            <a:r>
              <a:rPr lang="en-US" sz="1050" dirty="0">
                <a:solidFill>
                  <a:srgbClr val="FF0000"/>
                </a:solidFill>
              </a:rPr>
              <a:t>MRD negativity: 26%</a:t>
            </a:r>
          </a:p>
        </p:txBody>
      </p:sp>
    </p:spTree>
    <p:extLst>
      <p:ext uri="{BB962C8B-B14F-4D97-AF65-F5344CB8AC3E}">
        <p14:creationId xmlns:p14="http://schemas.microsoft.com/office/powerpoint/2010/main" val="3899212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BE3A-72C1-9E2B-437B-530E1AD94D72}"/>
              </a:ext>
            </a:extLst>
          </p:cNvPr>
          <p:cNvSpPr>
            <a:spLocks noGrp="1"/>
          </p:cNvSpPr>
          <p:nvPr>
            <p:ph type="title"/>
          </p:nvPr>
        </p:nvSpPr>
        <p:spPr/>
        <p:txBody>
          <a:bodyPr>
            <a:normAutofit/>
          </a:bodyPr>
          <a:lstStyle/>
          <a:p>
            <a:r>
              <a:rPr lang="en-US" sz="2400" dirty="0"/>
              <a:t>Myelofibrosis Overview</a:t>
            </a:r>
          </a:p>
        </p:txBody>
      </p:sp>
      <p:sp>
        <p:nvSpPr>
          <p:cNvPr id="3" name="Content Placeholder 2">
            <a:extLst>
              <a:ext uri="{FF2B5EF4-FFF2-40B4-BE49-F238E27FC236}">
                <a16:creationId xmlns:a16="http://schemas.microsoft.com/office/drawing/2014/main" id="{18446D51-0353-BD95-E569-3E99E94D96BD}"/>
              </a:ext>
            </a:extLst>
          </p:cNvPr>
          <p:cNvSpPr>
            <a:spLocks noGrp="1"/>
          </p:cNvSpPr>
          <p:nvPr>
            <p:ph idx="1"/>
          </p:nvPr>
        </p:nvSpPr>
        <p:spPr>
          <a:xfrm>
            <a:off x="191204" y="909181"/>
            <a:ext cx="4189068" cy="3849554"/>
          </a:xfrm>
        </p:spPr>
        <p:txBody>
          <a:bodyPr/>
          <a:lstStyle/>
          <a:p>
            <a:r>
              <a:rPr lang="en-US" sz="1800"/>
              <a:t>Classical </a:t>
            </a:r>
            <a:r>
              <a:rPr lang="en-US" sz="1800" dirty="0"/>
              <a:t>myeloproliferative neoplasm, Philadelphia chromosome negative</a:t>
            </a:r>
          </a:p>
          <a:p>
            <a:r>
              <a:rPr lang="en-US" sz="1800" dirty="0"/>
              <a:t>Clonal hematopoietic stem cell disorder characterized by marrow fibrosis, myeloproliferation, aberrant inflammatory cytokine signaling</a:t>
            </a:r>
          </a:p>
          <a:p>
            <a:r>
              <a:rPr lang="en-US" sz="1800" dirty="0"/>
              <a:t>Propensity for leukemic transformation and vascular complications</a:t>
            </a:r>
          </a:p>
          <a:p>
            <a:endParaRPr lang="en-US" sz="1800" dirty="0"/>
          </a:p>
          <a:p>
            <a:endParaRPr lang="en-US" sz="1800" dirty="0"/>
          </a:p>
          <a:p>
            <a:endParaRPr lang="en-US" sz="1800" dirty="0"/>
          </a:p>
        </p:txBody>
      </p:sp>
      <p:sp>
        <p:nvSpPr>
          <p:cNvPr id="4" name="Oval 3">
            <a:extLst>
              <a:ext uri="{FF2B5EF4-FFF2-40B4-BE49-F238E27FC236}">
                <a16:creationId xmlns:a16="http://schemas.microsoft.com/office/drawing/2014/main" id="{370E4A2D-75FB-B877-5AD0-46DDA0F9101D}"/>
              </a:ext>
            </a:extLst>
          </p:cNvPr>
          <p:cNvSpPr/>
          <p:nvPr/>
        </p:nvSpPr>
        <p:spPr>
          <a:xfrm>
            <a:off x="4226707" y="1046908"/>
            <a:ext cx="2603261" cy="1883029"/>
          </a:xfrm>
          <a:prstGeom prst="ellipse">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Extramedullary Hematopoiesis</a:t>
            </a:r>
          </a:p>
        </p:txBody>
      </p:sp>
      <p:sp>
        <p:nvSpPr>
          <p:cNvPr id="5" name="Oval 4">
            <a:extLst>
              <a:ext uri="{FF2B5EF4-FFF2-40B4-BE49-F238E27FC236}">
                <a16:creationId xmlns:a16="http://schemas.microsoft.com/office/drawing/2014/main" id="{9AC743FC-5D33-FDE6-2BA9-C5948660BA77}"/>
              </a:ext>
            </a:extLst>
          </p:cNvPr>
          <p:cNvSpPr/>
          <p:nvPr/>
        </p:nvSpPr>
        <p:spPr>
          <a:xfrm>
            <a:off x="6481351" y="1050595"/>
            <a:ext cx="2603261" cy="1883029"/>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Constitutional Symptoms</a:t>
            </a:r>
          </a:p>
        </p:txBody>
      </p:sp>
      <p:sp>
        <p:nvSpPr>
          <p:cNvPr id="6" name="Oval 5">
            <a:extLst>
              <a:ext uri="{FF2B5EF4-FFF2-40B4-BE49-F238E27FC236}">
                <a16:creationId xmlns:a16="http://schemas.microsoft.com/office/drawing/2014/main" id="{7E2495C1-0FDC-C034-FD2D-35CBE78C35EB}"/>
              </a:ext>
            </a:extLst>
          </p:cNvPr>
          <p:cNvSpPr/>
          <p:nvPr/>
        </p:nvSpPr>
        <p:spPr>
          <a:xfrm>
            <a:off x="5312722" y="2414101"/>
            <a:ext cx="2603261" cy="188302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Cytopenias</a:t>
            </a:r>
          </a:p>
        </p:txBody>
      </p:sp>
      <p:sp>
        <p:nvSpPr>
          <p:cNvPr id="7" name="Title 1">
            <a:extLst>
              <a:ext uri="{FF2B5EF4-FFF2-40B4-BE49-F238E27FC236}">
                <a16:creationId xmlns:a16="http://schemas.microsoft.com/office/drawing/2014/main" id="{66C585F6-B10F-AA89-29A7-8EB592D8F12D}"/>
              </a:ext>
            </a:extLst>
          </p:cNvPr>
          <p:cNvSpPr txBox="1">
            <a:spLocks/>
          </p:cNvSpPr>
          <p:nvPr/>
        </p:nvSpPr>
        <p:spPr>
          <a:xfrm>
            <a:off x="0" y="127465"/>
            <a:ext cx="9144000" cy="695496"/>
          </a:xfrm>
          <a:prstGeom prst="rect">
            <a:avLst/>
          </a:prstGeom>
          <a:noFill/>
        </p:spPr>
        <p:txBody>
          <a:bodyPr>
            <a:norm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spcAft>
                <a:spcPts val="600"/>
              </a:spcAft>
            </a:pPr>
            <a:r>
              <a:rPr lang="en-US" i="0" kern="0" dirty="0">
                <a:solidFill>
                  <a:srgbClr val="003465"/>
                </a:solidFill>
                <a:latin typeface="+mn-lt"/>
                <a:ea typeface="+mj-ea"/>
                <a:cs typeface="+mj-cs"/>
              </a:rPr>
              <a:t>Myelofibrosis Overview</a:t>
            </a:r>
          </a:p>
        </p:txBody>
      </p:sp>
    </p:spTree>
    <p:extLst>
      <p:ext uri="{BB962C8B-B14F-4D97-AF65-F5344CB8AC3E}">
        <p14:creationId xmlns:p14="http://schemas.microsoft.com/office/powerpoint/2010/main" val="32183190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6890A-1A5D-4AAE-9B05-FC1BFE2B2E2E}"/>
              </a:ext>
            </a:extLst>
          </p:cNvPr>
          <p:cNvSpPr>
            <a:spLocks noGrp="1"/>
          </p:cNvSpPr>
          <p:nvPr>
            <p:ph type="title"/>
          </p:nvPr>
        </p:nvSpPr>
        <p:spPr>
          <a:xfrm>
            <a:off x="152146" y="36900"/>
            <a:ext cx="8064500" cy="622082"/>
          </a:xfrm>
        </p:spPr>
        <p:txBody>
          <a:bodyPr>
            <a:normAutofit/>
          </a:bodyPr>
          <a:lstStyle/>
          <a:p>
            <a:pPr algn="l"/>
            <a:r>
              <a:rPr lang="en-US" dirty="0" err="1">
                <a:solidFill>
                  <a:schemeClr val="tx1"/>
                </a:solidFill>
              </a:rPr>
              <a:t>KarMMa</a:t>
            </a:r>
            <a:r>
              <a:rPr lang="en-US" dirty="0">
                <a:solidFill>
                  <a:schemeClr val="tx1"/>
                </a:solidFill>
              </a:rPr>
              <a:t>: Safety</a:t>
            </a:r>
          </a:p>
        </p:txBody>
      </p:sp>
      <p:sp>
        <p:nvSpPr>
          <p:cNvPr id="3" name="Text Placeholder 2">
            <a:extLst>
              <a:ext uri="{FF2B5EF4-FFF2-40B4-BE49-F238E27FC236}">
                <a16:creationId xmlns:a16="http://schemas.microsoft.com/office/drawing/2014/main" id="{3D47625F-582A-4C26-AE8B-33565B32B8F1}"/>
              </a:ext>
            </a:extLst>
          </p:cNvPr>
          <p:cNvSpPr>
            <a:spLocks noGrp="1"/>
          </p:cNvSpPr>
          <p:nvPr>
            <p:ph type="body" sz="quarter" idx="14"/>
          </p:nvPr>
        </p:nvSpPr>
        <p:spPr/>
        <p:txBody>
          <a:bodyPr/>
          <a:lstStyle/>
          <a:p>
            <a:r>
              <a:rPr lang="en-US" dirty="0"/>
              <a:t>a. Anderson LD, et al. J Clin Oncol. 2021;39:8016; b. Munshi NC, et al. N </a:t>
            </a:r>
            <a:r>
              <a:rPr lang="en-US" dirty="0" err="1"/>
              <a:t>Engl</a:t>
            </a:r>
            <a:r>
              <a:rPr lang="en-US" dirty="0"/>
              <a:t> J Med. 2021;384:705-716.</a:t>
            </a:r>
          </a:p>
        </p:txBody>
      </p:sp>
      <p:graphicFrame>
        <p:nvGraphicFramePr>
          <p:cNvPr id="4" name="Table 3">
            <a:extLst>
              <a:ext uri="{FF2B5EF4-FFF2-40B4-BE49-F238E27FC236}">
                <a16:creationId xmlns:a16="http://schemas.microsoft.com/office/drawing/2014/main" id="{C7F75B9A-412D-4F21-BA68-F1B7B90110B7}"/>
              </a:ext>
            </a:extLst>
          </p:cNvPr>
          <p:cNvGraphicFramePr>
            <a:graphicFrameLocks noGrp="1"/>
          </p:cNvGraphicFramePr>
          <p:nvPr/>
        </p:nvGraphicFramePr>
        <p:xfrm>
          <a:off x="4686302" y="646271"/>
          <a:ext cx="4419854" cy="3471552"/>
        </p:xfrm>
        <a:graphic>
          <a:graphicData uri="http://schemas.openxmlformats.org/drawingml/2006/table">
            <a:tbl>
              <a:tblPr/>
              <a:tblGrid>
                <a:gridCol w="2463563">
                  <a:extLst>
                    <a:ext uri="{9D8B030D-6E8A-4147-A177-3AD203B41FA5}">
                      <a16:colId xmlns:a16="http://schemas.microsoft.com/office/drawing/2014/main" val="682513904"/>
                    </a:ext>
                  </a:extLst>
                </a:gridCol>
                <a:gridCol w="890824">
                  <a:extLst>
                    <a:ext uri="{9D8B030D-6E8A-4147-A177-3AD203B41FA5}">
                      <a16:colId xmlns:a16="http://schemas.microsoft.com/office/drawing/2014/main" val="353879382"/>
                    </a:ext>
                  </a:extLst>
                </a:gridCol>
                <a:gridCol w="1065467">
                  <a:extLst>
                    <a:ext uri="{9D8B030D-6E8A-4147-A177-3AD203B41FA5}">
                      <a16:colId xmlns:a16="http://schemas.microsoft.com/office/drawing/2014/main" val="451060588"/>
                    </a:ext>
                  </a:extLst>
                </a:gridCol>
              </a:tblGrid>
              <a:tr h="282370">
                <a:tc>
                  <a:txBody>
                    <a:bodyPr/>
                    <a:lstStyle/>
                    <a:p>
                      <a:pPr algn="l" fontAlgn="auto"/>
                      <a:r>
                        <a:rPr lang="en-US" sz="1500" b="1" dirty="0">
                          <a:solidFill>
                            <a:schemeClr val="bg1"/>
                          </a:solidFill>
                          <a:latin typeface="+mj-lt"/>
                        </a:rPr>
                        <a:t>​</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fontAlgn="base"/>
                      <a:r>
                        <a:rPr lang="pt-BR" sz="1500" b="0" dirty="0">
                          <a:solidFill>
                            <a:schemeClr val="bg1"/>
                          </a:solidFill>
                          <a:latin typeface="+mj-lt"/>
                        </a:rPr>
                        <a:t>N = 128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extLst>
                  <a:ext uri="{0D108BD9-81ED-4DB2-BD59-A6C34878D82A}">
                    <a16:rowId xmlns:a16="http://schemas.microsoft.com/office/drawing/2014/main" val="1211490990"/>
                  </a:ext>
                </a:extLst>
              </a:tr>
              <a:tr h="499578">
                <a:tc>
                  <a:txBody>
                    <a:bodyPr/>
                    <a:lstStyle/>
                    <a:p>
                      <a:pPr algn="l" fontAlgn="base"/>
                      <a:r>
                        <a:rPr lang="en-US" sz="1500" b="0" dirty="0">
                          <a:solidFill>
                            <a:schemeClr val="bg1"/>
                          </a:solidFill>
                          <a:latin typeface="+mj-lt"/>
                        </a:rPr>
                        <a:t>AEs of Interest</a:t>
                      </a:r>
                      <a:r>
                        <a:rPr lang="en-US" sz="1500" b="0" baseline="30000" dirty="0">
                          <a:solidFill>
                            <a:schemeClr val="bg1"/>
                          </a:solidFill>
                          <a:latin typeface="+mj-lt"/>
                        </a:rPr>
                        <a:t>[a]</a:t>
                      </a:r>
                      <a:r>
                        <a:rPr lang="en-US" sz="1500" b="0" dirty="0">
                          <a:solidFill>
                            <a:schemeClr val="bg1"/>
                          </a:solidFill>
                          <a:latin typeface="+mj-lt"/>
                        </a:rPr>
                        <a:t>, N (%)</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r>
                        <a:rPr lang="en-US" sz="1500" b="0" dirty="0">
                          <a:solidFill>
                            <a:schemeClr val="bg1"/>
                          </a:solidFill>
                          <a:latin typeface="+mj-lt"/>
                        </a:rPr>
                        <a:t>Any Grade​</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r>
                        <a:rPr lang="en-US" sz="1500" b="0" dirty="0">
                          <a:solidFill>
                            <a:schemeClr val="bg1"/>
                          </a:solidFill>
                          <a:latin typeface="+mj-lt"/>
                        </a:rPr>
                        <a:t>Grade ≥ 3​</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864799762"/>
                  </a:ext>
                </a:extLst>
              </a:tr>
              <a:tr h="333696">
                <a:tc>
                  <a:txBody>
                    <a:bodyPr/>
                    <a:lstStyle/>
                    <a:p>
                      <a:pPr lvl="0" algn="l" fontAlgn="base"/>
                      <a:r>
                        <a:rPr lang="en-US" sz="1400" b="0" dirty="0"/>
                        <a:t>Cytokine release syndrome</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400" dirty="0">
                          <a:solidFill>
                            <a:schemeClr val="tx1"/>
                          </a:solidFill>
                        </a:rPr>
                        <a:t>107 (84)</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400" dirty="0">
                          <a:solidFill>
                            <a:schemeClr val="tx1"/>
                          </a:solidFill>
                        </a:rPr>
                        <a:t>7 (5)</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10821634"/>
                  </a:ext>
                </a:extLst>
              </a:tr>
              <a:tr h="470617">
                <a:tc>
                  <a:txBody>
                    <a:bodyPr/>
                    <a:lstStyle/>
                    <a:p>
                      <a:pPr lvl="1" algn="l" fontAlgn="base"/>
                      <a:r>
                        <a:rPr lang="en-US" sz="1400" b="0" dirty="0"/>
                        <a:t>Median onset (range), d</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gridSpan="2">
                  <a:txBody>
                    <a:bodyPr/>
                    <a:lstStyle/>
                    <a:p>
                      <a:pPr algn="ctr" fontAlgn="base"/>
                      <a:r>
                        <a:rPr lang="en-US" sz="1400" dirty="0">
                          <a:solidFill>
                            <a:schemeClr val="tx1"/>
                          </a:solidFill>
                        </a:rPr>
                        <a:t>1 (1 – 12)</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hMerge="1">
                  <a:txBody>
                    <a:bodyPr/>
                    <a:lstStyle/>
                    <a:p>
                      <a:pPr algn="ctr" fontAlgn="base"/>
                      <a:endParaRPr lang="en-US" sz="1400" dirty="0">
                        <a:solidFill>
                          <a:schemeClr val="accent6"/>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757731808"/>
                  </a:ext>
                </a:extLst>
              </a:tr>
              <a:tr h="470617">
                <a:tc>
                  <a:txBody>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lang="en-US" sz="1400" b="0" dirty="0"/>
                        <a:t>Median duration (range), d</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gridSpan="2">
                  <a:txBody>
                    <a:bodyPr/>
                    <a:lstStyle/>
                    <a:p>
                      <a:pPr algn="ctr" fontAlgn="base"/>
                      <a:r>
                        <a:rPr lang="en-US" sz="1400" dirty="0">
                          <a:solidFill>
                            <a:schemeClr val="tx1"/>
                          </a:solidFill>
                        </a:rPr>
                        <a:t>5 (1 – 63)</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hMerge="1">
                  <a:txBody>
                    <a:bodyPr/>
                    <a:lstStyle/>
                    <a:p>
                      <a:pPr algn="ctr" fontAlgn="base"/>
                      <a:endParaRPr lang="en-US" sz="1400" dirty="0">
                        <a:solidFill>
                          <a:schemeClr val="accent6"/>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643201172"/>
                  </a:ext>
                </a:extLst>
              </a:tr>
              <a:tr h="333696">
                <a:tc>
                  <a:txBody>
                    <a:bodyPr/>
                    <a:lstStyle/>
                    <a:p>
                      <a:pPr lvl="0" algn="l" fontAlgn="base"/>
                      <a:r>
                        <a:rPr lang="en-US" sz="1400" b="0" dirty="0"/>
                        <a:t>Neurotoxicity</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solidFill>
                            <a:schemeClr val="tx1"/>
                          </a:solidFill>
                        </a:rPr>
                        <a:t>23 (18)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solidFill>
                            <a:schemeClr val="tx1"/>
                          </a:solidFill>
                        </a:rPr>
                        <a:t>4 (3)</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2239079"/>
                  </a:ext>
                </a:extLst>
              </a:tr>
              <a:tr h="470617">
                <a:tc>
                  <a:txBody>
                    <a:bodyPr/>
                    <a:lstStyle/>
                    <a:p>
                      <a:pPr lvl="1" algn="l" fontAlgn="base"/>
                      <a:r>
                        <a:rPr lang="en-US" sz="1400" b="0" dirty="0"/>
                        <a:t>Median onset (range), d</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algn="ctr" fontAlgn="base"/>
                      <a:r>
                        <a:rPr lang="en-US" sz="1400" dirty="0">
                          <a:solidFill>
                            <a:schemeClr val="tx1"/>
                          </a:solidFill>
                        </a:rPr>
                        <a:t>2 (1 – 10)</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fontAlgn="base"/>
                      <a:endParaRPr lang="en-US" sz="1400" dirty="0">
                        <a:solidFill>
                          <a:schemeClr val="accent6"/>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93828295"/>
                  </a:ext>
                </a:extLst>
              </a:tr>
              <a:tr h="470617">
                <a:tc>
                  <a:txBody>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lang="en-US" sz="1400" b="0" dirty="0"/>
                        <a:t>Median duration (range), d</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algn="ctr" fontAlgn="base"/>
                      <a:r>
                        <a:rPr lang="en-US" sz="1400" dirty="0">
                          <a:solidFill>
                            <a:schemeClr val="tx1"/>
                          </a:solidFill>
                        </a:rPr>
                        <a:t>3 (1 – 26)</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fontAlgn="base"/>
                      <a:endParaRPr lang="en-US" sz="1400" dirty="0">
                        <a:solidFill>
                          <a:schemeClr val="accent6"/>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56916280"/>
                  </a:ext>
                </a:extLst>
              </a:tr>
            </a:tbl>
          </a:graphicData>
        </a:graphic>
      </p:graphicFrame>
      <p:graphicFrame>
        <p:nvGraphicFramePr>
          <p:cNvPr id="5" name="Table 4">
            <a:extLst>
              <a:ext uri="{FF2B5EF4-FFF2-40B4-BE49-F238E27FC236}">
                <a16:creationId xmlns:a16="http://schemas.microsoft.com/office/drawing/2014/main" id="{1C88B53E-8D94-4D8F-9309-1C9DBD6C14EC}"/>
              </a:ext>
            </a:extLst>
          </p:cNvPr>
          <p:cNvGraphicFramePr>
            <a:graphicFrameLocks noGrp="1"/>
          </p:cNvGraphicFramePr>
          <p:nvPr/>
        </p:nvGraphicFramePr>
        <p:xfrm>
          <a:off x="152146" y="646271"/>
          <a:ext cx="4419854" cy="3855720"/>
        </p:xfrm>
        <a:graphic>
          <a:graphicData uri="http://schemas.openxmlformats.org/drawingml/2006/table">
            <a:tbl>
              <a:tblPr/>
              <a:tblGrid>
                <a:gridCol w="1922569">
                  <a:extLst>
                    <a:ext uri="{9D8B030D-6E8A-4147-A177-3AD203B41FA5}">
                      <a16:colId xmlns:a16="http://schemas.microsoft.com/office/drawing/2014/main" val="682513904"/>
                    </a:ext>
                  </a:extLst>
                </a:gridCol>
                <a:gridCol w="1199254">
                  <a:extLst>
                    <a:ext uri="{9D8B030D-6E8A-4147-A177-3AD203B41FA5}">
                      <a16:colId xmlns:a16="http://schemas.microsoft.com/office/drawing/2014/main" val="353879382"/>
                    </a:ext>
                  </a:extLst>
                </a:gridCol>
                <a:gridCol w="1298031">
                  <a:extLst>
                    <a:ext uri="{9D8B030D-6E8A-4147-A177-3AD203B41FA5}">
                      <a16:colId xmlns:a16="http://schemas.microsoft.com/office/drawing/2014/main" val="451060588"/>
                    </a:ext>
                  </a:extLst>
                </a:gridCol>
              </a:tblGrid>
              <a:tr h="297180">
                <a:tc>
                  <a:txBody>
                    <a:bodyPr/>
                    <a:lstStyle/>
                    <a:p>
                      <a:pPr algn="l" fontAlgn="auto"/>
                      <a:r>
                        <a:rPr lang="en-US" sz="1500" b="1" dirty="0">
                          <a:solidFill>
                            <a:schemeClr val="bg1"/>
                          </a:solidFill>
                          <a:latin typeface="+mj-lt"/>
                        </a:rPr>
                        <a:t>​</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fontAlgn="base"/>
                      <a:r>
                        <a:rPr lang="pt-BR" sz="1500" b="0" dirty="0">
                          <a:solidFill>
                            <a:schemeClr val="bg1"/>
                          </a:solidFill>
                          <a:latin typeface="+mj-lt"/>
                        </a:rPr>
                        <a:t>N = 128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extLst>
                  <a:ext uri="{0D108BD9-81ED-4DB2-BD59-A6C34878D82A}">
                    <a16:rowId xmlns:a16="http://schemas.microsoft.com/office/drawing/2014/main" val="1211490990"/>
                  </a:ext>
                </a:extLst>
              </a:tr>
              <a:tr h="525780">
                <a:tc>
                  <a:txBody>
                    <a:bodyPr/>
                    <a:lstStyle/>
                    <a:p>
                      <a:pPr algn="l" fontAlgn="base"/>
                      <a:r>
                        <a:rPr lang="en-US" sz="1500" b="0" dirty="0">
                          <a:solidFill>
                            <a:schemeClr val="bg1"/>
                          </a:solidFill>
                          <a:latin typeface="+mj-lt"/>
                        </a:rPr>
                        <a:t>AEs of Interest</a:t>
                      </a:r>
                      <a:r>
                        <a:rPr lang="en-US" sz="1500" b="0" baseline="30000" dirty="0">
                          <a:solidFill>
                            <a:schemeClr val="bg1"/>
                          </a:solidFill>
                          <a:latin typeface="+mj-lt"/>
                        </a:rPr>
                        <a:t>[a]</a:t>
                      </a:r>
                      <a:r>
                        <a:rPr lang="en-US" sz="1500" b="0" dirty="0">
                          <a:solidFill>
                            <a:schemeClr val="bg1"/>
                          </a:solidFill>
                          <a:latin typeface="+mj-lt"/>
                        </a:rPr>
                        <a:t>, N (%)​</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r>
                        <a:rPr lang="en-US" sz="1500" b="0" dirty="0">
                          <a:solidFill>
                            <a:schemeClr val="bg1"/>
                          </a:solidFill>
                          <a:latin typeface="+mj-lt"/>
                        </a:rPr>
                        <a:t>Any Grade​</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r>
                        <a:rPr lang="en-US" sz="1500" b="0" dirty="0">
                          <a:solidFill>
                            <a:schemeClr val="bg1"/>
                          </a:solidFill>
                          <a:latin typeface="+mj-lt"/>
                        </a:rPr>
                        <a:t>Grade ≥ 3​</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864799762"/>
                  </a:ext>
                </a:extLst>
              </a:tr>
              <a:tr h="274320">
                <a:tc gridSpan="3">
                  <a:txBody>
                    <a:bodyPr/>
                    <a:lstStyle/>
                    <a:p>
                      <a:pPr algn="l" fontAlgn="base"/>
                      <a:r>
                        <a:rPr lang="en-US" sz="1400" b="1" dirty="0"/>
                        <a:t>Hematologic</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fontAlgn="base"/>
                      <a:endParaRPr lang="en-US" sz="16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fontAlgn="base"/>
                      <a:endParaRPr lang="en-US" sz="16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24055262"/>
                  </a:ext>
                </a:extLst>
              </a:tr>
              <a:tr h="274320">
                <a:tc>
                  <a:txBody>
                    <a:bodyPr/>
                    <a:lstStyle/>
                    <a:p>
                      <a:pPr lvl="0" algn="l" fontAlgn="base"/>
                      <a:r>
                        <a:rPr lang="en-US" sz="1400" b="0" dirty="0"/>
                        <a:t>Neutropenia</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400" dirty="0"/>
                        <a:t>117 (91)</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400" dirty="0"/>
                        <a:t>114 (89)</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10821634"/>
                  </a:ext>
                </a:extLst>
              </a:tr>
              <a:tr h="274320">
                <a:tc>
                  <a:txBody>
                    <a:bodyPr/>
                    <a:lstStyle/>
                    <a:p>
                      <a:pPr lvl="0" algn="l" fontAlgn="base"/>
                      <a:r>
                        <a:rPr lang="en-US" sz="1400" b="0" dirty="0"/>
                        <a:t>Anemia</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t>90 (70)</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t>78 (61)</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2239079"/>
                  </a:ext>
                </a:extLst>
              </a:tr>
              <a:tr h="274320">
                <a:tc>
                  <a:txBody>
                    <a:bodyPr/>
                    <a:lstStyle/>
                    <a:p>
                      <a:pPr lvl="0" algn="l" fontAlgn="base"/>
                      <a:r>
                        <a:rPr lang="en-US" sz="1400" b="0" dirty="0"/>
                        <a:t>Thrombocytopenia</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t>82 (64)</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t>67 (52)</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10989761"/>
                  </a:ext>
                </a:extLst>
              </a:tr>
              <a:tr h="274320">
                <a:tc>
                  <a:txBody>
                    <a:bodyPr/>
                    <a:lstStyle/>
                    <a:p>
                      <a:pPr lvl="0" algn="l" fontAlgn="base"/>
                      <a:r>
                        <a:rPr lang="en-US" sz="1400" b="0" dirty="0"/>
                        <a:t>Leukopenia</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t>54 (42)</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t>50 (39)</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8372958"/>
                  </a:ext>
                </a:extLst>
              </a:tr>
              <a:tr h="274320">
                <a:tc>
                  <a:txBody>
                    <a:bodyPr/>
                    <a:lstStyle/>
                    <a:p>
                      <a:pPr lvl="0" algn="l" fontAlgn="base"/>
                      <a:r>
                        <a:rPr lang="en-US" sz="1400" b="0" dirty="0"/>
                        <a:t>Lymphopenia</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t>36 (28)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t>35 (27)</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59143995"/>
                  </a:ext>
                </a:extLst>
              </a:tr>
              <a:tr h="274320">
                <a:tc gridSpan="3">
                  <a:txBody>
                    <a:bodyPr/>
                    <a:lstStyle/>
                    <a:p>
                      <a:pPr algn="l" fontAlgn="base"/>
                      <a:r>
                        <a:rPr lang="en-US" sz="1400" b="1" dirty="0"/>
                        <a:t>Non-Hematologic</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fontAlgn="base"/>
                      <a:endParaRPr lang="en-US" sz="16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fontAlgn="base"/>
                      <a:endParaRPr lang="en-US" sz="16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97465961"/>
                  </a:ext>
                </a:extLst>
              </a:tr>
              <a:tr h="274320">
                <a:tc>
                  <a:txBody>
                    <a:bodyPr/>
                    <a:lstStyle/>
                    <a:p>
                      <a:pPr lvl="0" algn="l" fontAlgn="base"/>
                      <a:r>
                        <a:rPr lang="en-US" sz="1400" b="0" dirty="0"/>
                        <a:t>Infection</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400" dirty="0"/>
                        <a:t>90 (70)</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400" dirty="0"/>
                        <a:t>34 (27)</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90238479"/>
                  </a:ext>
                </a:extLst>
              </a:tr>
              <a:tr h="480060">
                <a:tc>
                  <a:txBody>
                    <a:bodyPr/>
                    <a:lstStyle/>
                    <a:p>
                      <a:pPr lvl="0" algn="l" fontAlgn="base"/>
                      <a:r>
                        <a:rPr lang="en-US" sz="1400" b="0" dirty="0"/>
                        <a:t>Secondary primary malignancy</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400" dirty="0"/>
                        <a:t>9 (7)</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400" dirty="0"/>
                        <a:t>3 (2)</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143061477"/>
                  </a:ext>
                </a:extLst>
              </a:tr>
              <a:tr h="274320">
                <a:tc>
                  <a:txBody>
                    <a:bodyPr/>
                    <a:lstStyle/>
                    <a:p>
                      <a:pPr lvl="0" algn="l" fontAlgn="base"/>
                      <a:r>
                        <a:rPr lang="en-US" sz="1400" b="0" dirty="0"/>
                        <a:t>HLH/MAS</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t>4 (3)</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400" dirty="0"/>
                        <a:t>2 (2)</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18544714"/>
                  </a:ext>
                </a:extLst>
              </a:tr>
            </a:tbl>
          </a:graphicData>
        </a:graphic>
      </p:graphicFrame>
      <p:sp>
        <p:nvSpPr>
          <p:cNvPr id="6" name="Rectangle 5">
            <a:extLst>
              <a:ext uri="{FF2B5EF4-FFF2-40B4-BE49-F238E27FC236}">
                <a16:creationId xmlns:a16="http://schemas.microsoft.com/office/drawing/2014/main" id="{140B6DBB-4981-4164-9766-DB966EB3E2E9}"/>
              </a:ext>
            </a:extLst>
          </p:cNvPr>
          <p:cNvSpPr/>
          <p:nvPr/>
        </p:nvSpPr>
        <p:spPr>
          <a:xfrm>
            <a:off x="4666997" y="4226450"/>
            <a:ext cx="4534154"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4 treatment related deaths (1 bronchopulmonary aspergillosis, 1 gastrointestinal hemorrhage, 1 cytokine release syndrome, 1 CMV pneumonia)</a:t>
            </a:r>
            <a:r>
              <a:rPr lang="en-US" sz="1400" baseline="30000" dirty="0">
                <a:solidFill>
                  <a:schemeClr val="tx1"/>
                </a:solidFill>
              </a:rPr>
              <a:t>[b]</a:t>
            </a:r>
            <a:endParaRPr lang="en-US" sz="1400" dirty="0">
              <a:solidFill>
                <a:schemeClr val="tx1"/>
              </a:solidFill>
            </a:endParaRPr>
          </a:p>
        </p:txBody>
      </p:sp>
    </p:spTree>
    <p:extLst>
      <p:ext uri="{BB962C8B-B14F-4D97-AF65-F5344CB8AC3E}">
        <p14:creationId xmlns:p14="http://schemas.microsoft.com/office/powerpoint/2010/main" val="2688636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9D545A-1FC4-4EB7-8C42-9F1C230BD4BD}"/>
              </a:ext>
            </a:extLst>
          </p:cNvPr>
          <p:cNvSpPr>
            <a:spLocks noGrp="1"/>
          </p:cNvSpPr>
          <p:nvPr>
            <p:ph type="body" sz="quarter" idx="14"/>
          </p:nvPr>
        </p:nvSpPr>
        <p:spPr>
          <a:xfrm>
            <a:off x="1" y="4757520"/>
            <a:ext cx="9143999" cy="388362"/>
          </a:xfrm>
        </p:spPr>
        <p:txBody>
          <a:bodyPr/>
          <a:lstStyle/>
          <a:p>
            <a:r>
              <a:rPr lang="es-ES" dirty="0"/>
              <a:t>*5 </a:t>
            </a:r>
            <a:r>
              <a:rPr lang="es-ES" dirty="0" err="1"/>
              <a:t>did</a:t>
            </a:r>
            <a:r>
              <a:rPr lang="es-ES" dirty="0"/>
              <a:t> </a:t>
            </a:r>
            <a:r>
              <a:rPr lang="es-ES" dirty="0" err="1"/>
              <a:t>not</a:t>
            </a:r>
            <a:r>
              <a:rPr lang="es-ES" dirty="0"/>
              <a:t> </a:t>
            </a:r>
            <a:r>
              <a:rPr lang="es-ES" dirty="0" err="1"/>
              <a:t>undergo</a:t>
            </a:r>
            <a:r>
              <a:rPr lang="es-ES" dirty="0"/>
              <a:t> </a:t>
            </a:r>
            <a:r>
              <a:rPr lang="es-ES" dirty="0" err="1"/>
              <a:t>leukapheresis</a:t>
            </a:r>
            <a:r>
              <a:rPr lang="es-ES" dirty="0"/>
              <a:t>, 24 </a:t>
            </a:r>
            <a:r>
              <a:rPr lang="es-ES" dirty="0" err="1"/>
              <a:t>did</a:t>
            </a:r>
            <a:r>
              <a:rPr lang="es-ES" dirty="0"/>
              <a:t> </a:t>
            </a:r>
            <a:r>
              <a:rPr lang="es-ES" dirty="0" err="1"/>
              <a:t>not</a:t>
            </a:r>
            <a:r>
              <a:rPr lang="es-ES" dirty="0"/>
              <a:t> </a:t>
            </a:r>
            <a:r>
              <a:rPr lang="es-ES" dirty="0" err="1"/>
              <a:t>receive</a:t>
            </a:r>
            <a:r>
              <a:rPr lang="es-ES" dirty="0"/>
              <a:t> ide-</a:t>
            </a:r>
            <a:r>
              <a:rPr lang="es-ES" dirty="0" err="1"/>
              <a:t>cel</a:t>
            </a:r>
            <a:r>
              <a:rPr lang="es-ES" dirty="0"/>
              <a:t> (</a:t>
            </a:r>
            <a:r>
              <a:rPr lang="es-ES" dirty="0" err="1"/>
              <a:t>including</a:t>
            </a:r>
            <a:r>
              <a:rPr lang="es-ES" dirty="0"/>
              <a:t> 4 </a:t>
            </a:r>
            <a:r>
              <a:rPr lang="es-ES" dirty="0" err="1"/>
              <a:t>deaths</a:t>
            </a:r>
            <a:r>
              <a:rPr lang="es-ES" dirty="0"/>
              <a:t> and 3 </a:t>
            </a:r>
            <a:r>
              <a:rPr lang="es-ES" dirty="0" err="1"/>
              <a:t>manufacturing</a:t>
            </a:r>
            <a:r>
              <a:rPr lang="es-ES" dirty="0"/>
              <a:t> </a:t>
            </a:r>
            <a:r>
              <a:rPr lang="es-ES" dirty="0" err="1"/>
              <a:t>failures</a:t>
            </a:r>
            <a:r>
              <a:rPr lang="es-ES" dirty="0"/>
              <a:t>).</a:t>
            </a:r>
          </a:p>
          <a:p>
            <a:r>
              <a:rPr lang="es-ES" dirty="0" err="1"/>
              <a:t>Rodriguez</a:t>
            </a:r>
            <a:r>
              <a:rPr lang="es-ES" dirty="0"/>
              <a:t>-Otero P, et al. N Engl J </a:t>
            </a:r>
            <a:r>
              <a:rPr lang="es-ES" dirty="0" err="1"/>
              <a:t>Med</a:t>
            </a:r>
            <a:r>
              <a:rPr lang="es-ES" dirty="0"/>
              <a:t>. 2023;388:1002-1014.</a:t>
            </a:r>
            <a:endParaRPr lang="en-US" dirty="0"/>
          </a:p>
        </p:txBody>
      </p:sp>
      <p:sp>
        <p:nvSpPr>
          <p:cNvPr id="4" name="Text Placeholder 3">
            <a:extLst>
              <a:ext uri="{FF2B5EF4-FFF2-40B4-BE49-F238E27FC236}">
                <a16:creationId xmlns:a16="http://schemas.microsoft.com/office/drawing/2014/main" id="{DB1A87BD-5D40-4E47-AA38-4E70F3D26BCF}"/>
              </a:ext>
            </a:extLst>
          </p:cNvPr>
          <p:cNvSpPr>
            <a:spLocks noGrp="1"/>
          </p:cNvSpPr>
          <p:nvPr>
            <p:ph type="body" sz="quarter" idx="11"/>
          </p:nvPr>
        </p:nvSpPr>
        <p:spPr>
          <a:xfrm>
            <a:off x="1" y="813812"/>
            <a:ext cx="9143999" cy="874837"/>
          </a:xfrm>
          <a:solidFill>
            <a:schemeClr val="bg1">
              <a:lumMod val="95000"/>
            </a:schemeClr>
          </a:solidFill>
        </p:spPr>
        <p:txBody>
          <a:bodyPr/>
          <a:lstStyle/>
          <a:p>
            <a:pPr marL="0" indent="0" algn="l">
              <a:spcAft>
                <a:spcPts val="0"/>
              </a:spcAft>
              <a:buNone/>
            </a:pPr>
            <a:r>
              <a:rPr lang="en-US" dirty="0">
                <a:solidFill>
                  <a:schemeClr val="tx2"/>
                </a:solidFill>
                <a:latin typeface="+mn-lt"/>
              </a:rPr>
              <a:t>Key inclusion criteria:</a:t>
            </a:r>
            <a:endParaRPr lang="en-US" b="0" dirty="0">
              <a:solidFill>
                <a:schemeClr val="tx2"/>
              </a:solidFill>
              <a:latin typeface="+mn-lt"/>
            </a:endParaRPr>
          </a:p>
          <a:p>
            <a:pPr marL="214313" indent="-214313" algn="l">
              <a:spcAft>
                <a:spcPts val="0"/>
              </a:spcAft>
              <a:buFont typeface="Arial" panose="020B0604020202020204" pitchFamily="34" charset="0"/>
              <a:buChar char="•"/>
            </a:pPr>
            <a:r>
              <a:rPr lang="en-US" sz="1350" b="0" dirty="0"/>
              <a:t>2 – 4 prior lines including PI, IMiD, and daratumumab</a:t>
            </a:r>
          </a:p>
          <a:p>
            <a:pPr marL="214313" indent="-214313" algn="l">
              <a:spcAft>
                <a:spcPts val="0"/>
              </a:spcAft>
              <a:buFont typeface="Arial" panose="020B0604020202020204" pitchFamily="34" charset="0"/>
              <a:buChar char="•"/>
            </a:pPr>
            <a:r>
              <a:rPr lang="en-US" sz="1350" b="0" dirty="0"/>
              <a:t>Refractory to last therapy</a:t>
            </a:r>
          </a:p>
        </p:txBody>
      </p:sp>
      <p:sp>
        <p:nvSpPr>
          <p:cNvPr id="2" name="Title 1">
            <a:extLst>
              <a:ext uri="{FF2B5EF4-FFF2-40B4-BE49-F238E27FC236}">
                <a16:creationId xmlns:a16="http://schemas.microsoft.com/office/drawing/2014/main" id="{37616D9C-F746-425E-B1DC-C1D409702E2E}"/>
              </a:ext>
            </a:extLst>
          </p:cNvPr>
          <p:cNvSpPr>
            <a:spLocks noGrp="1"/>
          </p:cNvSpPr>
          <p:nvPr>
            <p:ph type="title"/>
          </p:nvPr>
        </p:nvSpPr>
        <p:spPr>
          <a:xfrm>
            <a:off x="125936" y="103479"/>
            <a:ext cx="8064500" cy="622082"/>
          </a:xfrm>
        </p:spPr>
        <p:txBody>
          <a:bodyPr>
            <a:noAutofit/>
          </a:bodyPr>
          <a:lstStyle/>
          <a:p>
            <a:pPr algn="l"/>
            <a:r>
              <a:rPr lang="en-US" sz="2400" dirty="0">
                <a:solidFill>
                  <a:schemeClr val="tx1"/>
                </a:solidFill>
              </a:rPr>
              <a:t>KarMMa-3: Phase 3 Study of Ide-</a:t>
            </a:r>
            <a:r>
              <a:rPr lang="en-US" sz="2400" dirty="0" err="1">
                <a:solidFill>
                  <a:schemeClr val="tx1"/>
                </a:solidFill>
              </a:rPr>
              <a:t>cel</a:t>
            </a:r>
            <a:r>
              <a:rPr lang="en-US" sz="2400" dirty="0">
                <a:solidFill>
                  <a:schemeClr val="tx1"/>
                </a:solidFill>
              </a:rPr>
              <a:t> vs Standard Therapy in RRMM</a:t>
            </a:r>
          </a:p>
        </p:txBody>
      </p:sp>
      <p:sp>
        <p:nvSpPr>
          <p:cNvPr id="42" name="Rectangle 41">
            <a:extLst>
              <a:ext uri="{FF2B5EF4-FFF2-40B4-BE49-F238E27FC236}">
                <a16:creationId xmlns:a16="http://schemas.microsoft.com/office/drawing/2014/main" id="{EEB4F6FD-01EA-43DE-BC51-70497CE8D522}"/>
              </a:ext>
            </a:extLst>
          </p:cNvPr>
          <p:cNvSpPr/>
          <p:nvPr/>
        </p:nvSpPr>
        <p:spPr>
          <a:xfrm>
            <a:off x="6332111" y="2732418"/>
            <a:ext cx="2888509" cy="331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450"/>
              </a:spcAft>
              <a:defRPr/>
            </a:pPr>
            <a:r>
              <a:rPr lang="en-US" sz="1200" b="1" dirty="0">
                <a:solidFill>
                  <a:schemeClr val="tx1"/>
                </a:solidFill>
              </a:rPr>
              <a:t>Primary Endpoint: PFS</a:t>
            </a:r>
          </a:p>
          <a:p>
            <a:pPr algn="ctr" defTabSz="342900" fontAlgn="auto">
              <a:spcBef>
                <a:spcPts val="0"/>
              </a:spcBef>
              <a:spcAft>
                <a:spcPts val="450"/>
              </a:spcAft>
              <a:defRPr/>
            </a:pPr>
            <a:r>
              <a:rPr lang="en-US" sz="1200" dirty="0">
                <a:solidFill>
                  <a:schemeClr val="tx1"/>
                </a:solidFill>
              </a:rPr>
              <a:t>Key Secondary Endpoints: ORR, DOR, MRD, OS, safety</a:t>
            </a:r>
          </a:p>
        </p:txBody>
      </p:sp>
      <p:grpSp>
        <p:nvGrpSpPr>
          <p:cNvPr id="7" name="Group 6">
            <a:extLst>
              <a:ext uri="{FF2B5EF4-FFF2-40B4-BE49-F238E27FC236}">
                <a16:creationId xmlns:a16="http://schemas.microsoft.com/office/drawing/2014/main" id="{8B13FEFA-6A04-45A8-928E-AC2738BEE9BC}"/>
              </a:ext>
            </a:extLst>
          </p:cNvPr>
          <p:cNvGrpSpPr/>
          <p:nvPr/>
        </p:nvGrpSpPr>
        <p:grpSpPr>
          <a:xfrm>
            <a:off x="1518104" y="1750472"/>
            <a:ext cx="5958239" cy="2283111"/>
            <a:chOff x="2024139" y="2330788"/>
            <a:chExt cx="7944317" cy="3044148"/>
          </a:xfrm>
        </p:grpSpPr>
        <p:grpSp>
          <p:nvGrpSpPr>
            <p:cNvPr id="23" name="Group 22">
              <a:extLst>
                <a:ext uri="{FF2B5EF4-FFF2-40B4-BE49-F238E27FC236}">
                  <a16:creationId xmlns:a16="http://schemas.microsoft.com/office/drawing/2014/main" id="{898E6AA8-6211-4A65-ADCB-9053F1D7DADC}"/>
                </a:ext>
              </a:extLst>
            </p:cNvPr>
            <p:cNvGrpSpPr/>
            <p:nvPr/>
          </p:nvGrpSpPr>
          <p:grpSpPr>
            <a:xfrm>
              <a:off x="2024139" y="2330788"/>
              <a:ext cx="7944317" cy="3044148"/>
              <a:chOff x="2002874" y="2108065"/>
              <a:chExt cx="7944317" cy="3044148"/>
            </a:xfrm>
          </p:grpSpPr>
          <p:grpSp>
            <p:nvGrpSpPr>
              <p:cNvPr id="29" name="Group 28">
                <a:extLst>
                  <a:ext uri="{FF2B5EF4-FFF2-40B4-BE49-F238E27FC236}">
                    <a16:creationId xmlns:a16="http://schemas.microsoft.com/office/drawing/2014/main" id="{5941FBC5-27A0-4C76-AAAE-DDD9EBE994B3}"/>
                  </a:ext>
                </a:extLst>
              </p:cNvPr>
              <p:cNvGrpSpPr/>
              <p:nvPr/>
            </p:nvGrpSpPr>
            <p:grpSpPr>
              <a:xfrm>
                <a:off x="4009898" y="2477397"/>
                <a:ext cx="4645950" cy="944808"/>
                <a:chOff x="2434358" y="2822811"/>
                <a:chExt cx="4645950" cy="665716"/>
              </a:xfrm>
            </p:grpSpPr>
            <p:sp>
              <p:nvSpPr>
                <p:cNvPr id="34" name="TextBox 33">
                  <a:extLst>
                    <a:ext uri="{FF2B5EF4-FFF2-40B4-BE49-F238E27FC236}">
                      <a16:creationId xmlns:a16="http://schemas.microsoft.com/office/drawing/2014/main" id="{87FA0716-FBDB-4E75-85D5-C2966ECFF4E6}"/>
                    </a:ext>
                  </a:extLst>
                </p:cNvPr>
                <p:cNvSpPr txBox="1"/>
                <p:nvPr/>
              </p:nvSpPr>
              <p:spPr>
                <a:xfrm>
                  <a:off x="2434359" y="2822811"/>
                  <a:ext cx="4645949" cy="665716"/>
                </a:xfrm>
                <a:prstGeom prst="rect">
                  <a:avLst/>
                </a:prstGeom>
                <a:solidFill>
                  <a:srgbClr val="ECEDF3"/>
                </a:solidFill>
              </p:spPr>
              <p:txBody>
                <a:bodyPr wrap="square" lIns="137160" tIns="0" rIns="137160" bIns="0" rtlCol="0" anchor="ctr" anchorCtr="0">
                  <a:noAutofit/>
                </a:bodyPr>
                <a:lstStyle/>
                <a:p>
                  <a:pPr defTabSz="342900" fontAlgn="auto">
                    <a:spcBef>
                      <a:spcPts val="0"/>
                    </a:spcBef>
                    <a:spcAft>
                      <a:spcPts val="0"/>
                    </a:spcAft>
                    <a:defRPr/>
                  </a:pPr>
                  <a:r>
                    <a:rPr lang="en-US" sz="1350" b="1" dirty="0">
                      <a:solidFill>
                        <a:srgbClr val="404A7B"/>
                      </a:solidFill>
                      <a:ea typeface="+mn-ea"/>
                      <a:cs typeface="+mn-cs"/>
                    </a:rPr>
                    <a:t>Ide-</a:t>
                  </a:r>
                  <a:r>
                    <a:rPr lang="en-US" sz="1350" b="1" dirty="0" err="1">
                      <a:solidFill>
                        <a:srgbClr val="404A7B"/>
                      </a:solidFill>
                      <a:ea typeface="+mn-ea"/>
                      <a:cs typeface="+mn-cs"/>
                    </a:rPr>
                    <a:t>cel</a:t>
                  </a:r>
                  <a:endParaRPr lang="en-US" sz="1350" b="1" dirty="0">
                    <a:solidFill>
                      <a:srgbClr val="404A7B"/>
                    </a:solidFill>
                    <a:ea typeface="+mn-ea"/>
                    <a:cs typeface="+mn-cs"/>
                  </a:endParaRPr>
                </a:p>
                <a:p>
                  <a:pPr defTabSz="342900" fontAlgn="auto">
                    <a:spcBef>
                      <a:spcPts val="0"/>
                    </a:spcBef>
                    <a:spcAft>
                      <a:spcPts val="0"/>
                    </a:spcAft>
                    <a:defRPr/>
                  </a:pPr>
                  <a:r>
                    <a:rPr lang="en-US" sz="1050" dirty="0">
                      <a:solidFill>
                        <a:srgbClr val="404A7B"/>
                      </a:solidFill>
                    </a:rPr>
                    <a:t>Per KarMMa-1 protocol</a:t>
                  </a:r>
                  <a:endParaRPr lang="en-US" sz="1050" dirty="0">
                    <a:solidFill>
                      <a:srgbClr val="404A7B"/>
                    </a:solidFill>
                    <a:ea typeface="+mn-ea"/>
                    <a:cs typeface="+mn-cs"/>
                  </a:endParaRPr>
                </a:p>
              </p:txBody>
            </p:sp>
            <p:sp>
              <p:nvSpPr>
                <p:cNvPr id="35" name="Rectangle 34">
                  <a:extLst>
                    <a:ext uri="{FF2B5EF4-FFF2-40B4-BE49-F238E27FC236}">
                      <a16:creationId xmlns:a16="http://schemas.microsoft.com/office/drawing/2014/main" id="{ED5E81A2-AE5D-4A7F-90C3-3424E2E824DA}"/>
                    </a:ext>
                  </a:extLst>
                </p:cNvPr>
                <p:cNvSpPr/>
                <p:nvPr/>
              </p:nvSpPr>
              <p:spPr>
                <a:xfrm>
                  <a:off x="2434358" y="2822811"/>
                  <a:ext cx="54864" cy="665716"/>
                </a:xfrm>
                <a:prstGeom prst="rect">
                  <a:avLst/>
                </a:prstGeom>
                <a:solidFill>
                  <a:srgbClr val="404A7B"/>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0" rIns="137160" rtlCol="0" anchor="ctr" anchorCtr="0"/>
                <a:lstStyle/>
                <a:p>
                  <a:pPr defTabSz="342900" fontAlgn="auto">
                    <a:spcBef>
                      <a:spcPts val="0"/>
                    </a:spcBef>
                    <a:spcAft>
                      <a:spcPts val="0"/>
                    </a:spcAft>
                    <a:defRPr/>
                  </a:pPr>
                  <a:endParaRPr lang="en-US" sz="1350" dirty="0">
                    <a:solidFill>
                      <a:prstClr val="white"/>
                    </a:solidFill>
                  </a:endParaRPr>
                </a:p>
              </p:txBody>
            </p:sp>
          </p:grpSp>
          <p:grpSp>
            <p:nvGrpSpPr>
              <p:cNvPr id="19" name="Group 18">
                <a:extLst>
                  <a:ext uri="{FF2B5EF4-FFF2-40B4-BE49-F238E27FC236}">
                    <a16:creationId xmlns:a16="http://schemas.microsoft.com/office/drawing/2014/main" id="{F6A754E8-6314-48C2-9A69-8A68D3912629}"/>
                  </a:ext>
                </a:extLst>
              </p:cNvPr>
              <p:cNvGrpSpPr/>
              <p:nvPr/>
            </p:nvGrpSpPr>
            <p:grpSpPr>
              <a:xfrm>
                <a:off x="4023174" y="4211037"/>
                <a:ext cx="5924017" cy="941176"/>
                <a:chOff x="6182472" y="1902902"/>
                <a:chExt cx="5924017" cy="643605"/>
              </a:xfrm>
            </p:grpSpPr>
            <p:cxnSp>
              <p:nvCxnSpPr>
                <p:cNvPr id="26" name="Straight Connector 25">
                  <a:extLst>
                    <a:ext uri="{FF2B5EF4-FFF2-40B4-BE49-F238E27FC236}">
                      <a16:creationId xmlns:a16="http://schemas.microsoft.com/office/drawing/2014/main" id="{71E50A3B-2095-48EB-9779-83F410664DB9}"/>
                    </a:ext>
                  </a:extLst>
                </p:cNvPr>
                <p:cNvCxnSpPr/>
                <p:nvPr/>
              </p:nvCxnSpPr>
              <p:spPr>
                <a:xfrm>
                  <a:off x="6338692" y="2464555"/>
                  <a:ext cx="612059"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A8034F8-B0DC-4CBA-8AEC-82F8A84A40CA}"/>
                    </a:ext>
                  </a:extLst>
                </p:cNvPr>
                <p:cNvSpPr txBox="1"/>
                <p:nvPr/>
              </p:nvSpPr>
              <p:spPr>
                <a:xfrm>
                  <a:off x="6182472" y="1902902"/>
                  <a:ext cx="5924017" cy="643605"/>
                </a:xfrm>
                <a:prstGeom prst="rect">
                  <a:avLst/>
                </a:prstGeom>
                <a:solidFill>
                  <a:srgbClr val="E9F1F7"/>
                </a:solidFill>
              </p:spPr>
              <p:txBody>
                <a:bodyPr wrap="none" lIns="137160" tIns="0" rIns="68580" bIns="0" rtlCol="0" anchor="ctr" anchorCtr="0">
                  <a:noAutofit/>
                </a:bodyPr>
                <a:lstStyle/>
                <a:p>
                  <a:r>
                    <a:rPr lang="en-US" sz="1800" b="1" dirty="0">
                      <a:solidFill>
                        <a:schemeClr val="accent1">
                          <a:lumMod val="25000"/>
                        </a:schemeClr>
                      </a:solidFill>
                      <a:latin typeface="Arial" panose="020B0604020202020204" pitchFamily="34" charset="0"/>
                    </a:rPr>
                    <a:t>Investigator’s choice standard regimen</a:t>
                  </a:r>
                </a:p>
                <a:p>
                  <a:r>
                    <a:rPr lang="en-US" sz="1200" b="1" dirty="0" err="1">
                      <a:solidFill>
                        <a:schemeClr val="accent1">
                          <a:lumMod val="25000"/>
                        </a:schemeClr>
                      </a:solidFill>
                      <a:latin typeface="Arial" panose="020B0604020202020204" pitchFamily="34" charset="0"/>
                    </a:rPr>
                    <a:t>DPd</a:t>
                  </a:r>
                  <a:r>
                    <a:rPr lang="en-US" sz="1200" b="1" dirty="0">
                      <a:solidFill>
                        <a:schemeClr val="accent1">
                          <a:lumMod val="25000"/>
                        </a:schemeClr>
                      </a:solidFill>
                      <a:latin typeface="Arial" panose="020B0604020202020204" pitchFamily="34" charset="0"/>
                    </a:rPr>
                    <a:t>, </a:t>
                  </a:r>
                  <a:r>
                    <a:rPr lang="en-US" sz="1200" b="1" dirty="0" err="1">
                      <a:solidFill>
                        <a:schemeClr val="accent1">
                          <a:lumMod val="25000"/>
                        </a:schemeClr>
                      </a:solidFill>
                      <a:latin typeface="Arial" panose="020B0604020202020204" pitchFamily="34" charset="0"/>
                    </a:rPr>
                    <a:t>DVd</a:t>
                  </a:r>
                  <a:r>
                    <a:rPr lang="en-US" sz="1200" b="1" dirty="0">
                      <a:solidFill>
                        <a:schemeClr val="accent1">
                          <a:lumMod val="25000"/>
                        </a:schemeClr>
                      </a:solidFill>
                      <a:latin typeface="Arial" panose="020B0604020202020204" pitchFamily="34" charset="0"/>
                    </a:rPr>
                    <a:t>, </a:t>
                  </a:r>
                  <a:r>
                    <a:rPr lang="en-US" sz="1200" b="1" dirty="0" err="1">
                      <a:solidFill>
                        <a:schemeClr val="accent1">
                          <a:lumMod val="25000"/>
                        </a:schemeClr>
                      </a:solidFill>
                      <a:latin typeface="Arial" panose="020B0604020202020204" pitchFamily="34" charset="0"/>
                    </a:rPr>
                    <a:t>Ixa</a:t>
                  </a:r>
                  <a:r>
                    <a:rPr lang="en-US" sz="1200" b="1" dirty="0">
                      <a:solidFill>
                        <a:schemeClr val="accent1">
                          <a:lumMod val="25000"/>
                        </a:schemeClr>
                      </a:solidFill>
                      <a:latin typeface="Arial" panose="020B0604020202020204" pitchFamily="34" charset="0"/>
                    </a:rPr>
                    <a:t>-Rd, </a:t>
                  </a:r>
                  <a:r>
                    <a:rPr lang="en-US" sz="1200" b="1" dirty="0" err="1">
                      <a:solidFill>
                        <a:schemeClr val="accent1">
                          <a:lumMod val="25000"/>
                        </a:schemeClr>
                      </a:solidFill>
                      <a:latin typeface="Arial" panose="020B0604020202020204" pitchFamily="34" charset="0"/>
                    </a:rPr>
                    <a:t>Kd</a:t>
                  </a:r>
                  <a:r>
                    <a:rPr lang="en-US" sz="1200" b="1" dirty="0">
                      <a:solidFill>
                        <a:schemeClr val="accent1">
                          <a:lumMod val="25000"/>
                        </a:schemeClr>
                      </a:solidFill>
                      <a:latin typeface="Arial" panose="020B0604020202020204" pitchFamily="34" charset="0"/>
                    </a:rPr>
                    <a:t>, or </a:t>
                  </a:r>
                  <a:r>
                    <a:rPr lang="en-US" sz="1200" b="1" dirty="0" err="1">
                      <a:solidFill>
                        <a:schemeClr val="accent1">
                          <a:lumMod val="25000"/>
                        </a:schemeClr>
                      </a:solidFill>
                      <a:latin typeface="Arial" panose="020B0604020202020204" pitchFamily="34" charset="0"/>
                    </a:rPr>
                    <a:t>EPd</a:t>
                  </a:r>
                  <a:endParaRPr lang="en-US" sz="1200" b="1" dirty="0">
                    <a:solidFill>
                      <a:schemeClr val="accent1">
                        <a:lumMod val="25000"/>
                      </a:schemeClr>
                    </a:solidFill>
                    <a:latin typeface="Arial" panose="020B0604020202020204" pitchFamily="34" charset="0"/>
                  </a:endParaRPr>
                </a:p>
                <a:p>
                  <a:r>
                    <a:rPr lang="en-GB" sz="1050" dirty="0">
                      <a:solidFill>
                        <a:schemeClr val="accent1">
                          <a:lumMod val="25000"/>
                        </a:schemeClr>
                      </a:solidFill>
                      <a:latin typeface="Arial" panose="020B0604020202020204" pitchFamily="34" charset="0"/>
                    </a:rPr>
                    <a:t>Standard protocol until progression</a:t>
                  </a:r>
                </a:p>
              </p:txBody>
            </p:sp>
            <p:sp>
              <p:nvSpPr>
                <p:cNvPr id="28" name="Rectangle 27">
                  <a:extLst>
                    <a:ext uri="{FF2B5EF4-FFF2-40B4-BE49-F238E27FC236}">
                      <a16:creationId xmlns:a16="http://schemas.microsoft.com/office/drawing/2014/main" id="{3160EED0-9C6D-40FB-8364-458B4EEAE92B}"/>
                    </a:ext>
                  </a:extLst>
                </p:cNvPr>
                <p:cNvSpPr/>
                <p:nvPr/>
              </p:nvSpPr>
              <p:spPr>
                <a:xfrm>
                  <a:off x="6182473" y="1902902"/>
                  <a:ext cx="52120" cy="6436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800" dirty="0">
                    <a:latin typeface="Arial" panose="020B0604020202020204" pitchFamily="34" charset="0"/>
                  </a:endParaRPr>
                </a:p>
              </p:txBody>
            </p:sp>
          </p:grpSp>
          <p:sp>
            <p:nvSpPr>
              <p:cNvPr id="40" name="TextBox 39">
                <a:extLst>
                  <a:ext uri="{FF2B5EF4-FFF2-40B4-BE49-F238E27FC236}">
                    <a16:creationId xmlns:a16="http://schemas.microsoft.com/office/drawing/2014/main" id="{07CA48D8-D40A-49BB-973C-4446B0206BA0}"/>
                  </a:ext>
                </a:extLst>
              </p:cNvPr>
              <p:cNvSpPr txBox="1"/>
              <p:nvPr/>
            </p:nvSpPr>
            <p:spPr>
              <a:xfrm>
                <a:off x="3968310" y="2108065"/>
                <a:ext cx="4905616" cy="492443"/>
              </a:xfrm>
              <a:prstGeom prst="rect">
                <a:avLst/>
              </a:prstGeom>
              <a:noFill/>
            </p:spPr>
            <p:txBody>
              <a:bodyPr wrap="none" rtlCol="0">
                <a:spAutoFit/>
              </a:bodyPr>
              <a:lstStyle/>
              <a:p>
                <a:pPr defTabSz="342900" fontAlgn="auto">
                  <a:spcBef>
                    <a:spcPts val="0"/>
                  </a:spcBef>
                  <a:spcAft>
                    <a:spcPts val="0"/>
                  </a:spcAft>
                  <a:defRPr/>
                </a:pPr>
                <a:r>
                  <a:rPr lang="en-US" sz="1800" dirty="0">
                    <a:solidFill>
                      <a:srgbClr val="47484F"/>
                    </a:solidFill>
                    <a:ea typeface="+mn-ea"/>
                    <a:cs typeface="+mn-cs"/>
                  </a:rPr>
                  <a:t>N = 254 randomized, 225 infused*</a:t>
                </a:r>
              </a:p>
            </p:txBody>
          </p:sp>
          <p:sp>
            <p:nvSpPr>
              <p:cNvPr id="41" name="TextBox 40">
                <a:extLst>
                  <a:ext uri="{FF2B5EF4-FFF2-40B4-BE49-F238E27FC236}">
                    <a16:creationId xmlns:a16="http://schemas.microsoft.com/office/drawing/2014/main" id="{51A8E394-E0D3-4236-9FAA-7A08509D60EA}"/>
                  </a:ext>
                </a:extLst>
              </p:cNvPr>
              <p:cNvSpPr txBox="1"/>
              <p:nvPr/>
            </p:nvSpPr>
            <p:spPr>
              <a:xfrm>
                <a:off x="3927925" y="3859921"/>
                <a:ext cx="4956911" cy="492443"/>
              </a:xfrm>
              <a:prstGeom prst="rect">
                <a:avLst/>
              </a:prstGeom>
              <a:noFill/>
            </p:spPr>
            <p:txBody>
              <a:bodyPr wrap="none" rtlCol="0">
                <a:spAutoFit/>
              </a:bodyPr>
              <a:lstStyle/>
              <a:p>
                <a:pPr defTabSz="342900" fontAlgn="auto">
                  <a:spcBef>
                    <a:spcPts val="0"/>
                  </a:spcBef>
                  <a:spcAft>
                    <a:spcPts val="0"/>
                  </a:spcAft>
                  <a:defRPr/>
                </a:pPr>
                <a:r>
                  <a:rPr lang="en-US" sz="1800" dirty="0">
                    <a:ea typeface="+mn-ea"/>
                    <a:cs typeface="+mn-cs"/>
                  </a:rPr>
                  <a:t>N = 132 randomized, 126 received</a:t>
                </a:r>
              </a:p>
            </p:txBody>
          </p:sp>
          <p:grpSp>
            <p:nvGrpSpPr>
              <p:cNvPr id="3" name="Group 2">
                <a:extLst>
                  <a:ext uri="{FF2B5EF4-FFF2-40B4-BE49-F238E27FC236}">
                    <a16:creationId xmlns:a16="http://schemas.microsoft.com/office/drawing/2014/main" id="{9144D36A-5558-48B4-A389-EC39B05A4EA3}"/>
                  </a:ext>
                </a:extLst>
              </p:cNvPr>
              <p:cNvGrpSpPr/>
              <p:nvPr/>
            </p:nvGrpSpPr>
            <p:grpSpPr>
              <a:xfrm>
                <a:off x="2002874" y="3182703"/>
                <a:ext cx="1152452" cy="1379537"/>
                <a:chOff x="1004585" y="3480947"/>
                <a:chExt cx="1152452" cy="1379537"/>
              </a:xfrm>
            </p:grpSpPr>
            <p:sp>
              <p:nvSpPr>
                <p:cNvPr id="25" name="TextBox 24">
                  <a:extLst>
                    <a:ext uri="{FF2B5EF4-FFF2-40B4-BE49-F238E27FC236}">
                      <a16:creationId xmlns:a16="http://schemas.microsoft.com/office/drawing/2014/main" id="{17A5D703-6624-4D74-ADBD-FA66BC53395C}"/>
                    </a:ext>
                  </a:extLst>
                </p:cNvPr>
                <p:cNvSpPr txBox="1"/>
                <p:nvPr/>
              </p:nvSpPr>
              <p:spPr>
                <a:xfrm>
                  <a:off x="1004585" y="4183376"/>
                  <a:ext cx="1152452" cy="677108"/>
                </a:xfrm>
                <a:prstGeom prst="rect">
                  <a:avLst/>
                </a:prstGeom>
                <a:noFill/>
              </p:spPr>
              <p:txBody>
                <a:bodyPr wrap="none" rtlCol="0">
                  <a:spAutoFit/>
                </a:bodyPr>
                <a:lstStyle/>
                <a:p>
                  <a:pPr algn="ctr" defTabSz="342900" fontAlgn="auto">
                    <a:spcBef>
                      <a:spcPts val="0"/>
                    </a:spcBef>
                    <a:spcAft>
                      <a:spcPts val="0"/>
                    </a:spcAft>
                    <a:defRPr/>
                  </a:pPr>
                  <a:r>
                    <a:rPr lang="en-US" sz="1500" b="1" dirty="0">
                      <a:solidFill>
                        <a:schemeClr val="tx2"/>
                      </a:solidFill>
                      <a:latin typeface="+mn-lt"/>
                      <a:ea typeface="+mn-ea"/>
                      <a:cs typeface="+mn-cs"/>
                    </a:rPr>
                    <a:t>N = 140</a:t>
                  </a:r>
                </a:p>
                <a:p>
                  <a:pPr algn="ctr" defTabSz="342900" fontAlgn="auto">
                    <a:spcBef>
                      <a:spcPts val="0"/>
                    </a:spcBef>
                    <a:spcAft>
                      <a:spcPts val="0"/>
                    </a:spcAft>
                    <a:defRPr/>
                  </a:pPr>
                  <a:endParaRPr lang="en-US" sz="1200" dirty="0">
                    <a:solidFill>
                      <a:schemeClr val="tx2"/>
                    </a:solidFill>
                    <a:latin typeface="+mn-lt"/>
                    <a:ea typeface="+mn-ea"/>
                    <a:cs typeface="+mn-cs"/>
                  </a:endParaRPr>
                </a:p>
              </p:txBody>
            </p:sp>
            <p:pic>
              <p:nvPicPr>
                <p:cNvPr id="30" name="Picture 29" descr="Icon&#10;&#10;Description automatically generated">
                  <a:extLst>
                    <a:ext uri="{FF2B5EF4-FFF2-40B4-BE49-F238E27FC236}">
                      <a16:creationId xmlns:a16="http://schemas.microsoft.com/office/drawing/2014/main" id="{6F9CAD17-32F6-480D-A32D-AE8B002AF4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062" y="3480947"/>
                  <a:ext cx="745497" cy="745497"/>
                </a:xfrm>
                <a:prstGeom prst="rect">
                  <a:avLst/>
                </a:prstGeom>
              </p:spPr>
            </p:pic>
          </p:grpSp>
          <p:cxnSp>
            <p:nvCxnSpPr>
              <p:cNvPr id="17" name="Connector: Elbow 16">
                <a:extLst>
                  <a:ext uri="{FF2B5EF4-FFF2-40B4-BE49-F238E27FC236}">
                    <a16:creationId xmlns:a16="http://schemas.microsoft.com/office/drawing/2014/main" id="{8E8657EF-CBEE-4F3E-B4CB-D1E5FB2BA5B7}"/>
                  </a:ext>
                </a:extLst>
              </p:cNvPr>
              <p:cNvCxnSpPr>
                <a:cxnSpLocks/>
                <a:stCxn id="35" idx="1"/>
              </p:cNvCxnSpPr>
              <p:nvPr/>
            </p:nvCxnSpPr>
            <p:spPr>
              <a:xfrm rot="10800000" flipV="1">
                <a:off x="3068178" y="2949800"/>
                <a:ext cx="941720" cy="897793"/>
              </a:xfrm>
              <a:prstGeom prst="bentConnector3">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95D58C51-58E3-4F02-92F7-4B7C1842CF94}"/>
                  </a:ext>
                </a:extLst>
              </p:cNvPr>
              <p:cNvCxnSpPr>
                <a:cxnSpLocks/>
                <a:stCxn id="28" idx="1"/>
              </p:cNvCxnSpPr>
              <p:nvPr/>
            </p:nvCxnSpPr>
            <p:spPr>
              <a:xfrm rot="10800000">
                <a:off x="3068179" y="3847595"/>
                <a:ext cx="954997" cy="834031"/>
              </a:xfrm>
              <a:prstGeom prst="bentConnector3">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8DDA18E-0B76-4040-B67B-3B3C9E7B5A61}"/>
                  </a:ext>
                </a:extLst>
              </p:cNvPr>
              <p:cNvSpPr/>
              <p:nvPr/>
            </p:nvSpPr>
            <p:spPr>
              <a:xfrm>
                <a:off x="3332317" y="3634234"/>
                <a:ext cx="426720" cy="4267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grpSp>
        <p:sp>
          <p:nvSpPr>
            <p:cNvPr id="6" name="TextBox 5">
              <a:extLst>
                <a:ext uri="{FF2B5EF4-FFF2-40B4-BE49-F238E27FC236}">
                  <a16:creationId xmlns:a16="http://schemas.microsoft.com/office/drawing/2014/main" id="{D0575857-F4E5-4644-91C8-9B4CF10A9D8A}"/>
                </a:ext>
              </a:extLst>
            </p:cNvPr>
            <p:cNvSpPr txBox="1"/>
            <p:nvPr/>
          </p:nvSpPr>
          <p:spPr>
            <a:xfrm>
              <a:off x="3322117" y="3817964"/>
              <a:ext cx="479192" cy="553997"/>
            </a:xfrm>
            <a:prstGeom prst="rect">
              <a:avLst/>
            </a:prstGeom>
            <a:noFill/>
          </p:spPr>
          <p:txBody>
            <a:bodyPr wrap="none" rtlCol="0">
              <a:spAutoFit/>
            </a:bodyPr>
            <a:lstStyle/>
            <a:p>
              <a:pPr algn="ctr"/>
              <a:r>
                <a:rPr lang="en-US" sz="1050" dirty="0">
                  <a:solidFill>
                    <a:schemeClr val="bg1"/>
                  </a:solidFill>
                  <a:latin typeface="+mj-lt"/>
                </a:rPr>
                <a:t>R</a:t>
              </a:r>
            </a:p>
            <a:p>
              <a:pPr algn="ctr"/>
              <a:r>
                <a:rPr lang="en-US" sz="1050" dirty="0">
                  <a:solidFill>
                    <a:schemeClr val="bg1"/>
                  </a:solidFill>
                  <a:latin typeface="+mj-lt"/>
                </a:rPr>
                <a:t>2:1</a:t>
              </a:r>
            </a:p>
          </p:txBody>
        </p:sp>
      </p:grpSp>
    </p:spTree>
    <p:extLst>
      <p:ext uri="{BB962C8B-B14F-4D97-AF65-F5344CB8AC3E}">
        <p14:creationId xmlns:p14="http://schemas.microsoft.com/office/powerpoint/2010/main" val="18876553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5B07E4-C38E-48AC-8DD3-C34B37C35CB7}"/>
              </a:ext>
            </a:extLst>
          </p:cNvPr>
          <p:cNvSpPr>
            <a:spLocks noGrp="1"/>
          </p:cNvSpPr>
          <p:nvPr>
            <p:ph type="title"/>
          </p:nvPr>
        </p:nvSpPr>
        <p:spPr>
          <a:xfrm>
            <a:off x="186006" y="99479"/>
            <a:ext cx="8064500" cy="622082"/>
          </a:xfrm>
        </p:spPr>
        <p:txBody>
          <a:bodyPr/>
          <a:lstStyle/>
          <a:p>
            <a:pPr algn="l"/>
            <a:r>
              <a:rPr lang="en-US" dirty="0">
                <a:solidFill>
                  <a:schemeClr val="tx1"/>
                </a:solidFill>
              </a:rPr>
              <a:t>KarMMa-3: Patient Characteristics</a:t>
            </a:r>
          </a:p>
        </p:txBody>
      </p:sp>
      <p:graphicFrame>
        <p:nvGraphicFramePr>
          <p:cNvPr id="7" name="Table 6">
            <a:extLst>
              <a:ext uri="{FF2B5EF4-FFF2-40B4-BE49-F238E27FC236}">
                <a16:creationId xmlns:a16="http://schemas.microsoft.com/office/drawing/2014/main" id="{2CB8B82D-54AB-4556-9D61-31638E816C80}"/>
              </a:ext>
            </a:extLst>
          </p:cNvPr>
          <p:cNvGraphicFramePr>
            <a:graphicFrameLocks noGrp="1"/>
          </p:cNvGraphicFramePr>
          <p:nvPr/>
        </p:nvGraphicFramePr>
        <p:xfrm>
          <a:off x="186006" y="721561"/>
          <a:ext cx="3886471" cy="3563064"/>
        </p:xfrm>
        <a:graphic>
          <a:graphicData uri="http://schemas.openxmlformats.org/drawingml/2006/table">
            <a:tbl>
              <a:tblPr firstRow="1" bandRow="1">
                <a:tableStyleId>{5C22544A-7EE6-4342-B048-85BDC9FD1C3A}</a:tableStyleId>
              </a:tblPr>
              <a:tblGrid>
                <a:gridCol w="1705475">
                  <a:extLst>
                    <a:ext uri="{9D8B030D-6E8A-4147-A177-3AD203B41FA5}">
                      <a16:colId xmlns:a16="http://schemas.microsoft.com/office/drawing/2014/main" val="1861340908"/>
                    </a:ext>
                  </a:extLst>
                </a:gridCol>
                <a:gridCol w="1090498">
                  <a:extLst>
                    <a:ext uri="{9D8B030D-6E8A-4147-A177-3AD203B41FA5}">
                      <a16:colId xmlns:a16="http://schemas.microsoft.com/office/drawing/2014/main" val="3676202464"/>
                    </a:ext>
                  </a:extLst>
                </a:gridCol>
                <a:gridCol w="1090498">
                  <a:extLst>
                    <a:ext uri="{9D8B030D-6E8A-4147-A177-3AD203B41FA5}">
                      <a16:colId xmlns:a16="http://schemas.microsoft.com/office/drawing/2014/main" val="3192344502"/>
                    </a:ext>
                  </a:extLst>
                </a:gridCol>
              </a:tblGrid>
              <a:tr h="508464">
                <a:tc>
                  <a:txBody>
                    <a:bodyPr/>
                    <a:lstStyle/>
                    <a:p>
                      <a:r>
                        <a:rPr lang="en-GB" sz="1100" b="0" dirty="0">
                          <a:solidFill>
                            <a:schemeClr val="bg1"/>
                          </a:solidFill>
                          <a:latin typeface="+mn-lt"/>
                        </a:rPr>
                        <a:t>Baseline Characteristics</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baseline="0" dirty="0">
                          <a:solidFill>
                            <a:schemeClr val="bg1"/>
                          </a:solidFill>
                          <a:latin typeface="+mn-lt"/>
                        </a:rPr>
                        <a:t>Ide-</a:t>
                      </a:r>
                      <a:r>
                        <a:rPr lang="en-US" sz="1100" b="0" baseline="0" dirty="0" err="1">
                          <a:solidFill>
                            <a:schemeClr val="bg1"/>
                          </a:solidFill>
                          <a:latin typeface="+mn-lt"/>
                        </a:rPr>
                        <a:t>cel</a:t>
                      </a:r>
                      <a:endParaRPr lang="en-US" sz="1100" b="0" baseline="0" dirty="0">
                        <a:solidFill>
                          <a:schemeClr val="bg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baseline="0" dirty="0">
                          <a:solidFill>
                            <a:schemeClr val="bg1"/>
                          </a:solidFill>
                          <a:latin typeface="+mn-lt"/>
                        </a:rPr>
                        <a:t>N = 254</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u="none" baseline="0" dirty="0">
                          <a:solidFill>
                            <a:schemeClr val="bg1"/>
                          </a:solidFill>
                          <a:latin typeface="+mn-lt"/>
                        </a:rPr>
                        <a:t>Standard Reg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u="none" baseline="0" dirty="0">
                          <a:solidFill>
                            <a:schemeClr val="bg1"/>
                          </a:solidFill>
                          <a:latin typeface="+mn-lt"/>
                        </a:rPr>
                        <a:t>N = 132</a:t>
                      </a:r>
                      <a:endParaRPr lang="en-US" sz="1100" b="0" baseline="0" dirty="0">
                        <a:solidFill>
                          <a:schemeClr val="bg1"/>
                        </a:solidFill>
                        <a:latin typeface="+mn-lt"/>
                      </a:endParaRP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17401513"/>
                  </a:ext>
                </a:extLst>
              </a:tr>
              <a:tr h="246410">
                <a:tc>
                  <a:txBody>
                    <a:bodyPr/>
                    <a:lstStyle/>
                    <a:p>
                      <a:r>
                        <a:rPr lang="en-GB" sz="1100" b="0" dirty="0">
                          <a:latin typeface="+mn-lt"/>
                        </a:rPr>
                        <a:t>Median age (range), y</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dirty="0">
                          <a:latin typeface="+mn-lt"/>
                        </a:rPr>
                        <a:t>63 (30 – 81)</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100" dirty="0">
                          <a:latin typeface="+mn-lt"/>
                        </a:rPr>
                        <a:t>63 (42 – 83)</a:t>
                      </a:r>
                      <a:endParaRPr lang="en-US" sz="1100" dirty="0">
                        <a:latin typeface="+mn-lt"/>
                      </a:endParaRP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91081779"/>
                  </a:ext>
                </a:extLst>
              </a:tr>
              <a:tr h="2464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Male, N (%)</a:t>
                      </a:r>
                      <a:endParaRPr lang="en-US" sz="1100" b="0" dirty="0">
                        <a:latin typeface="+mn-lt"/>
                      </a:endParaRP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100" dirty="0">
                          <a:latin typeface="+mn-lt"/>
                        </a:rPr>
                        <a:t>156 (61)</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GB" sz="1100" dirty="0">
                          <a:latin typeface="+mn-lt"/>
                        </a:rPr>
                        <a:t>79 (60)</a:t>
                      </a:r>
                      <a:endParaRPr lang="en-US" sz="1100" dirty="0">
                        <a:latin typeface="+mn-lt"/>
                      </a:endParaRP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06253143"/>
                  </a:ext>
                </a:extLst>
              </a:tr>
              <a:tr h="84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mn-lt"/>
                        </a:rPr>
                        <a:t>Race, N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b="0" dirty="0">
                          <a:latin typeface="+mn-lt"/>
                        </a:rPr>
                        <a:t>Asian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b="0" dirty="0">
                          <a:latin typeface="+mn-lt"/>
                        </a:rPr>
                        <a:t>Black</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b="0" dirty="0">
                          <a:latin typeface="+mn-lt"/>
                        </a:rPr>
                        <a:t>White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b="0" dirty="0">
                          <a:latin typeface="+mn-lt"/>
                        </a:rPr>
                        <a:t>Other</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100" dirty="0">
                        <a:latin typeface="+mn-lt"/>
                      </a:endParaRPr>
                    </a:p>
                    <a:p>
                      <a:pPr algn="ctr"/>
                      <a:r>
                        <a:rPr lang="en-US" sz="1100" dirty="0">
                          <a:latin typeface="+mn-lt"/>
                        </a:rPr>
                        <a:t>7 (3)</a:t>
                      </a:r>
                    </a:p>
                    <a:p>
                      <a:pPr algn="ctr"/>
                      <a:r>
                        <a:rPr lang="en-US" sz="1100" dirty="0">
                          <a:latin typeface="+mn-lt"/>
                        </a:rPr>
                        <a:t>18 (7)</a:t>
                      </a:r>
                    </a:p>
                    <a:p>
                      <a:pPr algn="ctr"/>
                      <a:r>
                        <a:rPr lang="en-US" sz="1100" dirty="0">
                          <a:latin typeface="+mn-lt"/>
                        </a:rPr>
                        <a:t>172 (68)</a:t>
                      </a:r>
                    </a:p>
                    <a:p>
                      <a:pPr algn="ctr"/>
                      <a:r>
                        <a:rPr lang="en-US" sz="1100" dirty="0">
                          <a:latin typeface="+mn-lt"/>
                        </a:rPr>
                        <a:t>3 (1)</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100" dirty="0">
                        <a:latin typeface="+mn-lt"/>
                      </a:endParaRPr>
                    </a:p>
                    <a:p>
                      <a:pPr algn="ctr"/>
                      <a:r>
                        <a:rPr lang="en-US" sz="1100" dirty="0">
                          <a:latin typeface="+mn-lt"/>
                        </a:rPr>
                        <a:t>5 (4)</a:t>
                      </a:r>
                    </a:p>
                    <a:p>
                      <a:pPr algn="ctr"/>
                      <a:r>
                        <a:rPr lang="en-US" sz="1100" dirty="0">
                          <a:latin typeface="+mn-lt"/>
                        </a:rPr>
                        <a:t>18 (14)</a:t>
                      </a:r>
                    </a:p>
                    <a:p>
                      <a:pPr algn="ctr"/>
                      <a:r>
                        <a:rPr lang="en-US" sz="1100" dirty="0">
                          <a:latin typeface="+mn-lt"/>
                        </a:rPr>
                        <a:t>78 (59)</a:t>
                      </a:r>
                    </a:p>
                    <a:p>
                      <a:pPr algn="ctr"/>
                      <a:r>
                        <a:rPr lang="en-US" sz="1100" dirty="0">
                          <a:latin typeface="+mn-lt"/>
                        </a:rPr>
                        <a:t>4 (3)</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11208347"/>
                  </a:ext>
                </a:extLst>
              </a:tr>
              <a:tr h="6959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mn-lt"/>
                        </a:rPr>
                        <a:t>ECOG PS, N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b="0" dirty="0">
                          <a:latin typeface="+mn-lt"/>
                        </a:rPr>
                        <a:t>0</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b="0" dirty="0">
                          <a:latin typeface="+mn-lt"/>
                        </a:rPr>
                        <a:t>1</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b="0" dirty="0">
                          <a:latin typeface="+mn-lt"/>
                        </a:rPr>
                        <a:t>2</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100" dirty="0">
                        <a:latin typeface="+mn-lt"/>
                      </a:endParaRPr>
                    </a:p>
                    <a:p>
                      <a:pPr algn="ctr"/>
                      <a:r>
                        <a:rPr lang="en-US" sz="1100" dirty="0">
                          <a:latin typeface="+mn-lt"/>
                        </a:rPr>
                        <a:t>120 (47)</a:t>
                      </a:r>
                    </a:p>
                    <a:p>
                      <a:pPr algn="ctr"/>
                      <a:r>
                        <a:rPr lang="en-US" sz="1100" dirty="0">
                          <a:latin typeface="+mn-lt"/>
                        </a:rPr>
                        <a:t>133 (52)</a:t>
                      </a:r>
                    </a:p>
                    <a:p>
                      <a:pPr algn="ctr"/>
                      <a:r>
                        <a:rPr lang="en-US" sz="1100" dirty="0">
                          <a:latin typeface="+mn-lt"/>
                        </a:rPr>
                        <a:t>1 (&lt;1)</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100" dirty="0">
                        <a:latin typeface="+mn-lt"/>
                      </a:endParaRPr>
                    </a:p>
                    <a:p>
                      <a:pPr algn="ctr"/>
                      <a:r>
                        <a:rPr lang="en-US" sz="1100" dirty="0">
                          <a:latin typeface="+mn-lt"/>
                        </a:rPr>
                        <a:t>66 (50)</a:t>
                      </a:r>
                    </a:p>
                    <a:p>
                      <a:pPr algn="ctr"/>
                      <a:r>
                        <a:rPr lang="en-US" sz="1100" dirty="0">
                          <a:latin typeface="+mn-lt"/>
                        </a:rPr>
                        <a:t>62 (47)</a:t>
                      </a:r>
                    </a:p>
                    <a:p>
                      <a:pPr algn="ctr"/>
                      <a:r>
                        <a:rPr lang="en-US" sz="1100" dirty="0">
                          <a:latin typeface="+mn-lt"/>
                        </a:rPr>
                        <a:t>4 (3)</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014922388"/>
                  </a:ext>
                </a:extLst>
              </a:tr>
              <a:tr h="6959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R-ISS stage, N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I</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II</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III</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100" dirty="0">
                        <a:latin typeface="+mn-lt"/>
                      </a:endParaRPr>
                    </a:p>
                    <a:p>
                      <a:pPr algn="ctr"/>
                      <a:r>
                        <a:rPr lang="en-GB" sz="1100" dirty="0">
                          <a:latin typeface="+mn-lt"/>
                        </a:rPr>
                        <a:t>50 (20)</a:t>
                      </a:r>
                    </a:p>
                    <a:p>
                      <a:pPr algn="ctr"/>
                      <a:r>
                        <a:rPr lang="en-GB" sz="1100" dirty="0">
                          <a:latin typeface="+mn-lt"/>
                        </a:rPr>
                        <a:t>150 (59)</a:t>
                      </a:r>
                    </a:p>
                    <a:p>
                      <a:pPr algn="ctr"/>
                      <a:r>
                        <a:rPr lang="en-GB" sz="1100" dirty="0">
                          <a:latin typeface="+mn-lt"/>
                        </a:rPr>
                        <a:t>31 (12)</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100" dirty="0">
                        <a:latin typeface="+mn-lt"/>
                      </a:endParaRPr>
                    </a:p>
                    <a:p>
                      <a:pPr algn="ctr"/>
                      <a:r>
                        <a:rPr lang="en-GB" sz="1100" dirty="0">
                          <a:latin typeface="+mn-lt"/>
                        </a:rPr>
                        <a:t>26 (20)</a:t>
                      </a:r>
                    </a:p>
                    <a:p>
                      <a:pPr algn="ctr"/>
                      <a:r>
                        <a:rPr lang="en-GB" sz="1100" dirty="0">
                          <a:latin typeface="+mn-lt"/>
                        </a:rPr>
                        <a:t>82 (62)</a:t>
                      </a:r>
                    </a:p>
                    <a:p>
                      <a:pPr algn="ctr"/>
                      <a:r>
                        <a:rPr lang="en-GB" sz="1100" dirty="0">
                          <a:latin typeface="+mn-lt"/>
                        </a:rPr>
                        <a:t>14 (11)</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81988898"/>
                  </a:ext>
                </a:extLst>
              </a:tr>
            </a:tbl>
          </a:graphicData>
        </a:graphic>
      </p:graphicFrame>
      <p:graphicFrame>
        <p:nvGraphicFramePr>
          <p:cNvPr id="8" name="Table 7">
            <a:extLst>
              <a:ext uri="{FF2B5EF4-FFF2-40B4-BE49-F238E27FC236}">
                <a16:creationId xmlns:a16="http://schemas.microsoft.com/office/drawing/2014/main" id="{6D477026-B979-40CC-A0A1-E35B2A2D4710}"/>
              </a:ext>
            </a:extLst>
          </p:cNvPr>
          <p:cNvGraphicFramePr>
            <a:graphicFrameLocks noGrp="1"/>
          </p:cNvGraphicFramePr>
          <p:nvPr/>
        </p:nvGraphicFramePr>
        <p:xfrm>
          <a:off x="4561368" y="825600"/>
          <a:ext cx="3886471" cy="3458925"/>
        </p:xfrm>
        <a:graphic>
          <a:graphicData uri="http://schemas.openxmlformats.org/drawingml/2006/table">
            <a:tbl>
              <a:tblPr firstRow="1" bandRow="1">
                <a:tableStyleId>{5C22544A-7EE6-4342-B048-85BDC9FD1C3A}</a:tableStyleId>
              </a:tblPr>
              <a:tblGrid>
                <a:gridCol w="2105384">
                  <a:extLst>
                    <a:ext uri="{9D8B030D-6E8A-4147-A177-3AD203B41FA5}">
                      <a16:colId xmlns:a16="http://schemas.microsoft.com/office/drawing/2014/main" val="1861340908"/>
                    </a:ext>
                  </a:extLst>
                </a:gridCol>
                <a:gridCol w="805000">
                  <a:extLst>
                    <a:ext uri="{9D8B030D-6E8A-4147-A177-3AD203B41FA5}">
                      <a16:colId xmlns:a16="http://schemas.microsoft.com/office/drawing/2014/main" val="1703328255"/>
                    </a:ext>
                  </a:extLst>
                </a:gridCol>
                <a:gridCol w="976087">
                  <a:extLst>
                    <a:ext uri="{9D8B030D-6E8A-4147-A177-3AD203B41FA5}">
                      <a16:colId xmlns:a16="http://schemas.microsoft.com/office/drawing/2014/main" val="3192344502"/>
                    </a:ext>
                  </a:extLst>
                </a:gridCol>
              </a:tblGrid>
              <a:tr h="584696">
                <a:tc>
                  <a:txBody>
                    <a:bodyPr/>
                    <a:lstStyle/>
                    <a:p>
                      <a:r>
                        <a:rPr lang="en-GB" sz="1100" b="0" dirty="0">
                          <a:solidFill>
                            <a:schemeClr val="bg1"/>
                          </a:solidFill>
                          <a:latin typeface="+mn-lt"/>
                        </a:rPr>
                        <a:t>Baseline Characteristics</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baseline="0" dirty="0">
                          <a:solidFill>
                            <a:schemeClr val="bg1"/>
                          </a:solidFill>
                          <a:latin typeface="+mn-lt"/>
                        </a:rPr>
                        <a:t>Ide-</a:t>
                      </a:r>
                      <a:r>
                        <a:rPr lang="en-US" sz="1100" b="0" baseline="0" dirty="0" err="1">
                          <a:solidFill>
                            <a:schemeClr val="bg1"/>
                          </a:solidFill>
                          <a:latin typeface="+mn-lt"/>
                        </a:rPr>
                        <a:t>cel</a:t>
                      </a:r>
                      <a:endParaRPr lang="en-US" sz="1100" b="0" baseline="0" dirty="0">
                        <a:solidFill>
                          <a:schemeClr val="bg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baseline="0" dirty="0">
                          <a:solidFill>
                            <a:schemeClr val="bg1"/>
                          </a:solidFill>
                          <a:latin typeface="+mn-lt"/>
                        </a:rPr>
                        <a:t>N = 254</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u="none" baseline="0" dirty="0">
                          <a:solidFill>
                            <a:schemeClr val="bg1"/>
                          </a:solidFill>
                          <a:latin typeface="+mn-lt"/>
                        </a:rPr>
                        <a:t>Standard Reg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u="none" baseline="0" dirty="0">
                          <a:solidFill>
                            <a:schemeClr val="bg1"/>
                          </a:solidFill>
                          <a:latin typeface="+mn-lt"/>
                        </a:rPr>
                        <a:t>N = 132</a:t>
                      </a:r>
                      <a:endParaRPr lang="en-US" sz="1100" b="0" baseline="0" dirty="0">
                        <a:solidFill>
                          <a:schemeClr val="bg1"/>
                        </a:solidFill>
                        <a:latin typeface="+mn-lt"/>
                      </a:endParaRP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17401513"/>
                  </a:ext>
                </a:extLst>
              </a:tr>
              <a:tr h="508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High risk cytogenetics, 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del17p, t(4;14), t(14;16)</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100" dirty="0">
                          <a:latin typeface="+mn-lt"/>
                        </a:rPr>
                        <a:t>107 (42)</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100" dirty="0">
                          <a:latin typeface="+mn-lt"/>
                        </a:rPr>
                        <a:t>61 (46)</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2708945"/>
                  </a:ext>
                </a:extLst>
              </a:tr>
              <a:tr h="324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Extramedullary, N (%)</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61 (24)</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32 (24)</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70106308"/>
                  </a:ext>
                </a:extLst>
              </a:tr>
              <a:tr h="324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Median prior lines (range)</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3 (2 – 4)</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3 (2 – 4)</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95860176"/>
                  </a:ext>
                </a:extLst>
              </a:tr>
              <a:tr h="324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Prior ASCT, N (%)</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214 (84)</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114 (86)</a:t>
                      </a:r>
                    </a:p>
                  </a:txBody>
                  <a:tcPr marL="108000" marR="108000" marT="54000" marB="5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38237161"/>
                  </a:ext>
                </a:extLst>
              </a:tr>
              <a:tr h="1365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Refractory status, N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100" b="0" dirty="0" err="1">
                          <a:latin typeface="+mn-lt"/>
                        </a:rPr>
                        <a:t>IMiD</a:t>
                      </a:r>
                      <a:endParaRPr lang="en-GB" sz="1100" b="0" dirty="0">
                        <a:latin typeface="+mn-lt"/>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PI</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Daratumumab</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Double-refractory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Triple-refractory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rPr>
                        <a:t>Penta-refractory</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100" dirty="0">
                        <a:latin typeface="+mn-lt"/>
                      </a:endParaRPr>
                    </a:p>
                    <a:p>
                      <a:pPr algn="ctr"/>
                      <a:r>
                        <a:rPr lang="en-GB" sz="1100" dirty="0">
                          <a:latin typeface="+mn-lt"/>
                        </a:rPr>
                        <a:t>224 (88)</a:t>
                      </a:r>
                    </a:p>
                    <a:p>
                      <a:pPr algn="ctr"/>
                      <a:r>
                        <a:rPr lang="en-GB" sz="1100" dirty="0">
                          <a:latin typeface="+mn-lt"/>
                        </a:rPr>
                        <a:t>189 (74)</a:t>
                      </a:r>
                    </a:p>
                    <a:p>
                      <a:pPr algn="ctr"/>
                      <a:r>
                        <a:rPr lang="en-GB" sz="1100" dirty="0">
                          <a:latin typeface="+mn-lt"/>
                        </a:rPr>
                        <a:t>242 (95)</a:t>
                      </a:r>
                    </a:p>
                    <a:p>
                      <a:pPr algn="ctr"/>
                      <a:r>
                        <a:rPr lang="en-GB" sz="1100" dirty="0">
                          <a:latin typeface="+mn-lt"/>
                        </a:rPr>
                        <a:t>169 (67)</a:t>
                      </a:r>
                    </a:p>
                    <a:p>
                      <a:pPr algn="ctr"/>
                      <a:r>
                        <a:rPr lang="en-GB" sz="1100" dirty="0">
                          <a:latin typeface="+mn-lt"/>
                        </a:rPr>
                        <a:t>164 (65)</a:t>
                      </a:r>
                    </a:p>
                    <a:p>
                      <a:pPr algn="ctr"/>
                      <a:r>
                        <a:rPr lang="en-GB" sz="1100" dirty="0">
                          <a:latin typeface="+mn-lt"/>
                        </a:rPr>
                        <a:t>15 (6)</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100" dirty="0">
                        <a:latin typeface="+mn-lt"/>
                      </a:endParaRPr>
                    </a:p>
                    <a:p>
                      <a:pPr algn="ctr"/>
                      <a:r>
                        <a:rPr lang="en-GB" sz="1100" dirty="0">
                          <a:latin typeface="+mn-lt"/>
                        </a:rPr>
                        <a:t>124 (94)</a:t>
                      </a:r>
                    </a:p>
                    <a:p>
                      <a:pPr algn="ctr"/>
                      <a:r>
                        <a:rPr lang="en-GB" sz="1100" dirty="0">
                          <a:latin typeface="+mn-lt"/>
                        </a:rPr>
                        <a:t>95 (72)</a:t>
                      </a:r>
                    </a:p>
                    <a:p>
                      <a:pPr algn="ctr"/>
                      <a:r>
                        <a:rPr lang="en-GB" sz="1100" dirty="0">
                          <a:latin typeface="+mn-lt"/>
                        </a:rPr>
                        <a:t>123 (93)</a:t>
                      </a:r>
                    </a:p>
                    <a:p>
                      <a:pPr algn="ctr"/>
                      <a:r>
                        <a:rPr lang="en-GB" sz="1100" dirty="0">
                          <a:latin typeface="+mn-lt"/>
                        </a:rPr>
                        <a:t>91 (69)</a:t>
                      </a:r>
                    </a:p>
                    <a:p>
                      <a:pPr algn="ctr"/>
                      <a:r>
                        <a:rPr lang="en-GB" sz="1100" dirty="0">
                          <a:latin typeface="+mn-lt"/>
                        </a:rPr>
                        <a:t>89 (67)</a:t>
                      </a:r>
                    </a:p>
                    <a:p>
                      <a:pPr algn="ctr"/>
                      <a:r>
                        <a:rPr lang="en-GB" sz="1100" dirty="0">
                          <a:latin typeface="+mn-lt"/>
                        </a:rPr>
                        <a:t>5 (4)</a:t>
                      </a:r>
                    </a:p>
                  </a:txBody>
                  <a:tcPr marL="108000" marR="10800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93890039"/>
                  </a:ext>
                </a:extLst>
              </a:tr>
            </a:tbl>
          </a:graphicData>
        </a:graphic>
      </p:graphicFrame>
      <p:sp>
        <p:nvSpPr>
          <p:cNvPr id="6" name="Text Placeholder 5">
            <a:extLst>
              <a:ext uri="{FF2B5EF4-FFF2-40B4-BE49-F238E27FC236}">
                <a16:creationId xmlns:a16="http://schemas.microsoft.com/office/drawing/2014/main" id="{84F57283-F4FB-4CCB-8ACA-688F3608DCB0}"/>
              </a:ext>
            </a:extLst>
          </p:cNvPr>
          <p:cNvSpPr>
            <a:spLocks noGrp="1"/>
          </p:cNvSpPr>
          <p:nvPr>
            <p:ph type="body" sz="quarter" idx="14"/>
          </p:nvPr>
        </p:nvSpPr>
        <p:spPr>
          <a:xfrm>
            <a:off x="1" y="4909868"/>
            <a:ext cx="9143999" cy="236013"/>
          </a:xfrm>
        </p:spPr>
        <p:txBody>
          <a:bodyPr/>
          <a:lstStyle/>
          <a:p>
            <a:r>
              <a:rPr lang="es-ES" dirty="0" err="1"/>
              <a:t>Rodriguez</a:t>
            </a:r>
            <a:r>
              <a:rPr lang="es-ES" dirty="0"/>
              <a:t>-Otero P, et al. N Engl J </a:t>
            </a:r>
            <a:r>
              <a:rPr lang="es-ES" dirty="0" err="1"/>
              <a:t>Med</a:t>
            </a:r>
            <a:r>
              <a:rPr lang="es-ES" dirty="0"/>
              <a:t>. 2023;388:1002-1014.</a:t>
            </a:r>
            <a:endParaRPr lang="en-US" dirty="0"/>
          </a:p>
        </p:txBody>
      </p:sp>
    </p:spTree>
    <p:extLst>
      <p:ext uri="{BB962C8B-B14F-4D97-AF65-F5344CB8AC3E}">
        <p14:creationId xmlns:p14="http://schemas.microsoft.com/office/powerpoint/2010/main" val="10850287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2D3DE1-265C-4942-81B0-B55503974E64}"/>
              </a:ext>
            </a:extLst>
          </p:cNvPr>
          <p:cNvSpPr>
            <a:spLocks noGrp="1"/>
          </p:cNvSpPr>
          <p:nvPr>
            <p:ph idx="1"/>
          </p:nvPr>
        </p:nvSpPr>
        <p:spPr>
          <a:xfrm>
            <a:off x="124606" y="875323"/>
            <a:ext cx="8372274" cy="3397615"/>
          </a:xfrm>
        </p:spPr>
        <p:txBody>
          <a:bodyPr/>
          <a:lstStyle/>
          <a:p>
            <a:r>
              <a:rPr lang="en-US" sz="1800" dirty="0"/>
              <a:t>Ide-</a:t>
            </a:r>
            <a:r>
              <a:rPr lang="en-US" sz="1800" dirty="0" err="1"/>
              <a:t>cel</a:t>
            </a:r>
            <a:r>
              <a:rPr lang="en-US" sz="1800" dirty="0"/>
              <a:t> vs SOC in RRMM </a:t>
            </a:r>
            <a:r>
              <a:rPr lang="en-US" sz="1800" dirty="0">
                <a:sym typeface="Wingdings" panose="05000000000000000000" pitchFamily="2" charset="2"/>
              </a:rPr>
              <a:t> CAR-T in earlier lines?</a:t>
            </a:r>
            <a:endParaRPr lang="en-US" sz="1800" dirty="0"/>
          </a:p>
        </p:txBody>
      </p:sp>
      <p:sp>
        <p:nvSpPr>
          <p:cNvPr id="3" name="Title 2">
            <a:extLst>
              <a:ext uri="{FF2B5EF4-FFF2-40B4-BE49-F238E27FC236}">
                <a16:creationId xmlns:a16="http://schemas.microsoft.com/office/drawing/2014/main" id="{1627EE50-2C8F-4F4F-94DA-0B45B510F37C}"/>
              </a:ext>
            </a:extLst>
          </p:cNvPr>
          <p:cNvSpPr>
            <a:spLocks noGrp="1"/>
          </p:cNvSpPr>
          <p:nvPr>
            <p:ph type="title"/>
          </p:nvPr>
        </p:nvSpPr>
        <p:spPr/>
        <p:txBody>
          <a:bodyPr/>
          <a:lstStyle/>
          <a:p>
            <a:endParaRPr lang="en-US" dirty="0">
              <a:solidFill>
                <a:schemeClr val="tx1"/>
              </a:solidFill>
            </a:endParaRPr>
          </a:p>
        </p:txBody>
      </p:sp>
      <p:sp>
        <p:nvSpPr>
          <p:cNvPr id="4" name="Footer Placeholder 3">
            <a:extLst>
              <a:ext uri="{FF2B5EF4-FFF2-40B4-BE49-F238E27FC236}">
                <a16:creationId xmlns:a16="http://schemas.microsoft.com/office/drawing/2014/main" id="{2B23C9E5-2122-4EC4-B362-BE322C9A2452}"/>
              </a:ext>
            </a:extLst>
          </p:cNvPr>
          <p:cNvSpPr>
            <a:spLocks noGrp="1"/>
          </p:cNvSpPr>
          <p:nvPr>
            <p:ph type="ftr" sz="quarter" idx="10"/>
          </p:nvPr>
        </p:nvSpPr>
        <p:spPr>
          <a:xfrm>
            <a:off x="0" y="0"/>
            <a:ext cx="0" cy="0"/>
          </a:xfr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sz="1400" dirty="0"/>
          </a:p>
        </p:txBody>
      </p:sp>
      <p:pic>
        <p:nvPicPr>
          <p:cNvPr id="5" name="Picture 4">
            <a:extLst>
              <a:ext uri="{FF2B5EF4-FFF2-40B4-BE49-F238E27FC236}">
                <a16:creationId xmlns:a16="http://schemas.microsoft.com/office/drawing/2014/main" id="{FCCC0B72-1520-4296-84F8-5EE85B94AFBF}"/>
              </a:ext>
            </a:extLst>
          </p:cNvPr>
          <p:cNvPicPr>
            <a:picLocks noChangeAspect="1"/>
          </p:cNvPicPr>
          <p:nvPr/>
        </p:nvPicPr>
        <p:blipFill>
          <a:blip r:embed="rId3"/>
          <a:stretch>
            <a:fillRect/>
          </a:stretch>
        </p:blipFill>
        <p:spPr>
          <a:xfrm>
            <a:off x="385864" y="1778967"/>
            <a:ext cx="4921165" cy="2454431"/>
          </a:xfrm>
          <a:prstGeom prst="rect">
            <a:avLst/>
          </a:prstGeom>
        </p:spPr>
      </p:pic>
      <p:pic>
        <p:nvPicPr>
          <p:cNvPr id="6" name="Picture 5">
            <a:extLst>
              <a:ext uri="{FF2B5EF4-FFF2-40B4-BE49-F238E27FC236}">
                <a16:creationId xmlns:a16="http://schemas.microsoft.com/office/drawing/2014/main" id="{8DDC5F2F-0A18-4CF2-8D47-1BFBDC3C5AE2}"/>
              </a:ext>
            </a:extLst>
          </p:cNvPr>
          <p:cNvPicPr>
            <a:picLocks noChangeAspect="1"/>
          </p:cNvPicPr>
          <p:nvPr/>
        </p:nvPicPr>
        <p:blipFill rotWithShape="1">
          <a:blip r:embed="rId4"/>
          <a:srcRect l="46483" t="37525" b="14769"/>
          <a:stretch/>
        </p:blipFill>
        <p:spPr>
          <a:xfrm>
            <a:off x="5850269" y="800178"/>
            <a:ext cx="3011179" cy="3472760"/>
          </a:xfrm>
          <a:prstGeom prst="rect">
            <a:avLst/>
          </a:prstGeom>
        </p:spPr>
      </p:pic>
      <p:sp>
        <p:nvSpPr>
          <p:cNvPr id="7" name="Rectangle 6">
            <a:extLst>
              <a:ext uri="{FF2B5EF4-FFF2-40B4-BE49-F238E27FC236}">
                <a16:creationId xmlns:a16="http://schemas.microsoft.com/office/drawing/2014/main" id="{5E2C4703-A6CF-4D76-BEF4-EAE190E45399}"/>
              </a:ext>
            </a:extLst>
          </p:cNvPr>
          <p:cNvSpPr/>
          <p:nvPr/>
        </p:nvSpPr>
        <p:spPr>
          <a:xfrm>
            <a:off x="489174" y="1149944"/>
            <a:ext cx="4262705" cy="646331"/>
          </a:xfrm>
          <a:prstGeom prst="rect">
            <a:avLst/>
          </a:prstGeom>
        </p:spPr>
        <p:txBody>
          <a:bodyPr wrap="none">
            <a:spAutoFit/>
          </a:bodyPr>
          <a:lstStyle/>
          <a:p>
            <a:r>
              <a:rPr lang="en-US" sz="1800" dirty="0"/>
              <a:t>SOC options: DPD, DVD, IRD, </a:t>
            </a:r>
            <a:r>
              <a:rPr lang="en-US" sz="1800" dirty="0" err="1"/>
              <a:t>Kd</a:t>
            </a:r>
            <a:r>
              <a:rPr lang="en-US" sz="1800" dirty="0"/>
              <a:t>, EPD</a:t>
            </a:r>
          </a:p>
          <a:p>
            <a:r>
              <a:rPr lang="en-US" sz="1800" dirty="0"/>
              <a:t>2-4 prior lines</a:t>
            </a:r>
          </a:p>
        </p:txBody>
      </p:sp>
      <p:sp>
        <p:nvSpPr>
          <p:cNvPr id="8" name="Rectangle 7">
            <a:extLst>
              <a:ext uri="{FF2B5EF4-FFF2-40B4-BE49-F238E27FC236}">
                <a16:creationId xmlns:a16="http://schemas.microsoft.com/office/drawing/2014/main" id="{C674C229-2ED6-48E3-B723-1B4EC415BE6E}"/>
              </a:ext>
            </a:extLst>
          </p:cNvPr>
          <p:cNvSpPr/>
          <p:nvPr/>
        </p:nvSpPr>
        <p:spPr>
          <a:xfrm>
            <a:off x="6969419" y="4477486"/>
            <a:ext cx="2448568" cy="261610"/>
          </a:xfrm>
          <a:prstGeom prst="rect">
            <a:avLst/>
          </a:prstGeom>
        </p:spPr>
        <p:txBody>
          <a:bodyPr wrap="square">
            <a:spAutoFit/>
          </a:bodyPr>
          <a:lstStyle/>
          <a:p>
            <a:r>
              <a:rPr lang="en-US" sz="1050" dirty="0"/>
              <a:t>Rodriguez-Otero et al, NEJM 2023</a:t>
            </a:r>
          </a:p>
        </p:txBody>
      </p:sp>
      <p:sp>
        <p:nvSpPr>
          <p:cNvPr id="9" name="TextBox 8">
            <a:extLst>
              <a:ext uri="{FF2B5EF4-FFF2-40B4-BE49-F238E27FC236}">
                <a16:creationId xmlns:a16="http://schemas.microsoft.com/office/drawing/2014/main" id="{11591B15-E5A4-4FAB-B8B6-F248D7D4087D}"/>
              </a:ext>
            </a:extLst>
          </p:cNvPr>
          <p:cNvSpPr txBox="1"/>
          <p:nvPr/>
        </p:nvSpPr>
        <p:spPr>
          <a:xfrm>
            <a:off x="102971" y="53169"/>
            <a:ext cx="5747298" cy="646331"/>
          </a:xfrm>
          <a:prstGeom prst="rect">
            <a:avLst/>
          </a:prstGeom>
          <a:noFill/>
        </p:spPr>
        <p:txBody>
          <a:bodyPr wrap="square" rtlCol="0">
            <a:spAutoFit/>
          </a:bodyPr>
          <a:lstStyle/>
          <a:p>
            <a:r>
              <a:rPr lang="en-US" sz="3600" dirty="0"/>
              <a:t>KarMMa-3: Results</a:t>
            </a:r>
          </a:p>
        </p:txBody>
      </p:sp>
    </p:spTree>
    <p:extLst>
      <p:ext uri="{BB962C8B-B14F-4D97-AF65-F5344CB8AC3E}">
        <p14:creationId xmlns:p14="http://schemas.microsoft.com/office/powerpoint/2010/main" val="1279206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D7F6-DF50-4BCC-A9C3-763B3553FBBD}"/>
              </a:ext>
            </a:extLst>
          </p:cNvPr>
          <p:cNvSpPr>
            <a:spLocks noGrp="1"/>
          </p:cNvSpPr>
          <p:nvPr>
            <p:ph type="title"/>
          </p:nvPr>
        </p:nvSpPr>
        <p:spPr>
          <a:xfrm>
            <a:off x="79744" y="86729"/>
            <a:ext cx="8064500" cy="622082"/>
          </a:xfrm>
        </p:spPr>
        <p:txBody>
          <a:bodyPr/>
          <a:lstStyle/>
          <a:p>
            <a:pPr algn="l"/>
            <a:r>
              <a:rPr lang="en-US" dirty="0">
                <a:solidFill>
                  <a:schemeClr val="tx1"/>
                </a:solidFill>
                <a:latin typeface="+mn-lt"/>
              </a:rPr>
              <a:t>KarMMa-3: Safety</a:t>
            </a:r>
          </a:p>
        </p:txBody>
      </p:sp>
      <p:sp>
        <p:nvSpPr>
          <p:cNvPr id="3" name="Text Placeholder 2">
            <a:extLst>
              <a:ext uri="{FF2B5EF4-FFF2-40B4-BE49-F238E27FC236}">
                <a16:creationId xmlns:a16="http://schemas.microsoft.com/office/drawing/2014/main" id="{45EC7700-09EB-497D-8032-51013A3DFF8D}"/>
              </a:ext>
            </a:extLst>
          </p:cNvPr>
          <p:cNvSpPr>
            <a:spLocks noGrp="1"/>
          </p:cNvSpPr>
          <p:nvPr>
            <p:ph type="body" sz="quarter" idx="14"/>
          </p:nvPr>
        </p:nvSpPr>
        <p:spPr>
          <a:xfrm>
            <a:off x="5125981" y="4867353"/>
            <a:ext cx="9143999" cy="388362"/>
          </a:xfrm>
        </p:spPr>
        <p:txBody>
          <a:bodyPr/>
          <a:lstStyle/>
          <a:p>
            <a:pPr marL="0" indent="0">
              <a:buNone/>
            </a:pPr>
            <a:r>
              <a:rPr lang="en-US" dirty="0">
                <a:latin typeface="+mn-lt"/>
              </a:rPr>
              <a:t>*Included 11 (4%) grade 5 infections. </a:t>
            </a:r>
            <a:r>
              <a:rPr lang="ka-GE" baseline="30000" dirty="0">
                <a:cs typeface="Calibri" panose="020F0502020204030204" pitchFamily="34" charset="0"/>
              </a:rPr>
              <a:t>ⴕ</a:t>
            </a:r>
            <a:r>
              <a:rPr lang="en-US" dirty="0">
                <a:cs typeface="Calibri" panose="020F0502020204030204" pitchFamily="34" charset="0"/>
              </a:rPr>
              <a:t>Included 3 (2%) grade 5 infections.</a:t>
            </a:r>
            <a:endParaRPr lang="en-US" dirty="0">
              <a:latin typeface="+mn-lt"/>
            </a:endParaRPr>
          </a:p>
          <a:p>
            <a:pPr marL="0" indent="0">
              <a:buNone/>
            </a:pPr>
            <a:r>
              <a:rPr lang="es-ES" dirty="0" err="1"/>
              <a:t>Rodriguez</a:t>
            </a:r>
            <a:r>
              <a:rPr lang="es-ES" dirty="0"/>
              <a:t>-Otero P, et al. N Engl J </a:t>
            </a:r>
            <a:r>
              <a:rPr lang="es-ES" dirty="0" err="1"/>
              <a:t>Med</a:t>
            </a:r>
            <a:r>
              <a:rPr lang="es-ES" dirty="0"/>
              <a:t>. 2023;388:1002-1014.</a:t>
            </a:r>
            <a:endParaRPr lang="en-US" dirty="0"/>
          </a:p>
        </p:txBody>
      </p:sp>
      <p:graphicFrame>
        <p:nvGraphicFramePr>
          <p:cNvPr id="8" name="Table 7">
            <a:extLst>
              <a:ext uri="{FF2B5EF4-FFF2-40B4-BE49-F238E27FC236}">
                <a16:creationId xmlns:a16="http://schemas.microsoft.com/office/drawing/2014/main" id="{04E2FC4D-7AA8-451D-8315-44687B43962E}"/>
              </a:ext>
            </a:extLst>
          </p:cNvPr>
          <p:cNvGraphicFramePr>
            <a:graphicFrameLocks noGrp="1"/>
          </p:cNvGraphicFramePr>
          <p:nvPr/>
        </p:nvGraphicFramePr>
        <p:xfrm>
          <a:off x="79744" y="709644"/>
          <a:ext cx="5103630" cy="3474720"/>
        </p:xfrm>
        <a:graphic>
          <a:graphicData uri="http://schemas.openxmlformats.org/drawingml/2006/table">
            <a:tbl>
              <a:tblPr/>
              <a:tblGrid>
                <a:gridCol w="1596472">
                  <a:extLst>
                    <a:ext uri="{9D8B030D-6E8A-4147-A177-3AD203B41FA5}">
                      <a16:colId xmlns:a16="http://schemas.microsoft.com/office/drawing/2014/main" val="682513904"/>
                    </a:ext>
                  </a:extLst>
                </a:gridCol>
                <a:gridCol w="859099">
                  <a:extLst>
                    <a:ext uri="{9D8B030D-6E8A-4147-A177-3AD203B41FA5}">
                      <a16:colId xmlns:a16="http://schemas.microsoft.com/office/drawing/2014/main" val="2360723791"/>
                    </a:ext>
                  </a:extLst>
                </a:gridCol>
                <a:gridCol w="859099">
                  <a:extLst>
                    <a:ext uri="{9D8B030D-6E8A-4147-A177-3AD203B41FA5}">
                      <a16:colId xmlns:a16="http://schemas.microsoft.com/office/drawing/2014/main" val="3530703698"/>
                    </a:ext>
                  </a:extLst>
                </a:gridCol>
                <a:gridCol w="859099">
                  <a:extLst>
                    <a:ext uri="{9D8B030D-6E8A-4147-A177-3AD203B41FA5}">
                      <a16:colId xmlns:a16="http://schemas.microsoft.com/office/drawing/2014/main" val="353879382"/>
                    </a:ext>
                  </a:extLst>
                </a:gridCol>
                <a:gridCol w="929861">
                  <a:extLst>
                    <a:ext uri="{9D8B030D-6E8A-4147-A177-3AD203B41FA5}">
                      <a16:colId xmlns:a16="http://schemas.microsoft.com/office/drawing/2014/main" val="451060588"/>
                    </a:ext>
                  </a:extLst>
                </a:gridCol>
              </a:tblGrid>
              <a:tr h="480060">
                <a:tc>
                  <a:txBody>
                    <a:bodyPr/>
                    <a:lstStyle/>
                    <a:p>
                      <a:pPr algn="l" fontAlgn="auto"/>
                      <a:r>
                        <a:rPr lang="en-US" sz="1100" b="1" dirty="0">
                          <a:solidFill>
                            <a:schemeClr val="bg1"/>
                          </a:solidFill>
                          <a:latin typeface="+mn-lt"/>
                        </a:rPr>
                        <a:t>​</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fontAlgn="base"/>
                      <a:r>
                        <a:rPr lang="pt-BR" sz="1100" b="0" dirty="0">
                          <a:solidFill>
                            <a:schemeClr val="bg1"/>
                          </a:solidFill>
                          <a:latin typeface="+mn-lt"/>
                        </a:rPr>
                        <a:t>Ide-cel</a:t>
                      </a:r>
                    </a:p>
                    <a:p>
                      <a:pPr algn="ctr" fontAlgn="base"/>
                      <a:r>
                        <a:rPr lang="pt-BR" sz="1100" b="0" dirty="0">
                          <a:solidFill>
                            <a:schemeClr val="bg1"/>
                          </a:solidFill>
                          <a:latin typeface="+mn-lt"/>
                        </a:rPr>
                        <a:t>N = 250</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fontAlgn="base"/>
                      <a:endParaRPr lang="pt-BR" sz="1600" b="0"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fontAlgn="base"/>
                      <a:r>
                        <a:rPr lang="pt-BR" sz="1100" b="0" dirty="0">
                          <a:solidFill>
                            <a:schemeClr val="bg1"/>
                          </a:solidFill>
                          <a:latin typeface="+mn-lt"/>
                        </a:rPr>
                        <a:t>Standard Regimen</a:t>
                      </a:r>
                    </a:p>
                    <a:p>
                      <a:pPr algn="ctr" fontAlgn="base"/>
                      <a:r>
                        <a:rPr lang="pt-BR" sz="1100" b="0" dirty="0">
                          <a:solidFill>
                            <a:schemeClr val="bg1"/>
                          </a:solidFill>
                          <a:latin typeface="+mn-lt"/>
                        </a:rPr>
                        <a:t>N = 126</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extLst>
                  <a:ext uri="{0D108BD9-81ED-4DB2-BD59-A6C34878D82A}">
                    <a16:rowId xmlns:a16="http://schemas.microsoft.com/office/drawing/2014/main" val="1211490990"/>
                  </a:ext>
                </a:extLst>
              </a:tr>
              <a:tr h="480060">
                <a:tc>
                  <a:txBody>
                    <a:bodyPr/>
                    <a:lstStyle/>
                    <a:p>
                      <a:pPr algn="l" fontAlgn="base"/>
                      <a:r>
                        <a:rPr lang="en-US" sz="1100" b="0" dirty="0">
                          <a:solidFill>
                            <a:schemeClr val="bg1"/>
                          </a:solidFill>
                          <a:latin typeface="+mn-lt"/>
                        </a:rPr>
                        <a:t>AEs of Interest, N (%)​</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r>
                        <a:rPr lang="en-US" sz="1100" b="0" dirty="0">
                          <a:solidFill>
                            <a:schemeClr val="bg1"/>
                          </a:solidFill>
                          <a:latin typeface="+mn-lt"/>
                        </a:rPr>
                        <a:t>Any Grade​</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r>
                        <a:rPr lang="en-US" sz="1100" b="0" dirty="0">
                          <a:solidFill>
                            <a:schemeClr val="bg1"/>
                          </a:solidFill>
                          <a:latin typeface="+mn-lt"/>
                        </a:rPr>
                        <a:t>Grade ≥ 3​</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r>
                        <a:rPr lang="en-US" sz="1100" b="0" dirty="0">
                          <a:solidFill>
                            <a:schemeClr val="bg1"/>
                          </a:solidFill>
                          <a:latin typeface="+mn-lt"/>
                        </a:rPr>
                        <a:t>Any Grade​</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r>
                        <a:rPr lang="en-US" sz="1100" b="0" dirty="0">
                          <a:solidFill>
                            <a:schemeClr val="bg1"/>
                          </a:solidFill>
                          <a:latin typeface="+mn-lt"/>
                        </a:rPr>
                        <a:t>Grade ≥ 3​</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864799762"/>
                  </a:ext>
                </a:extLst>
              </a:tr>
              <a:tr h="251460">
                <a:tc gridSpan="5">
                  <a:txBody>
                    <a:bodyPr/>
                    <a:lstStyle/>
                    <a:p>
                      <a:pPr algn="l" fontAlgn="base"/>
                      <a:r>
                        <a:rPr lang="en-US" sz="1100" b="1" dirty="0">
                          <a:latin typeface="+mn-lt"/>
                        </a:rPr>
                        <a:t>Hematologic</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pPr algn="ctr" fontAlgn="base"/>
                      <a:endParaRPr lang="en-US" sz="16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fontAlgn="base"/>
                      <a:endParaRPr lang="en-US" sz="16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24055262"/>
                  </a:ext>
                </a:extLst>
              </a:tr>
              <a:tr h="251460">
                <a:tc>
                  <a:txBody>
                    <a:bodyPr/>
                    <a:lstStyle/>
                    <a:p>
                      <a:pPr lvl="0" algn="l" fontAlgn="base"/>
                      <a:r>
                        <a:rPr lang="en-US" sz="1100" b="0" dirty="0">
                          <a:latin typeface="+mn-lt"/>
                        </a:rPr>
                        <a:t>Neutropenia</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195 (78)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189 (76)</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55 (44)</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50 (40)</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10821634"/>
                  </a:ext>
                </a:extLst>
              </a:tr>
              <a:tr h="251460">
                <a:tc>
                  <a:txBody>
                    <a:bodyPr/>
                    <a:lstStyle/>
                    <a:p>
                      <a:pPr lvl="0" algn="l" fontAlgn="base"/>
                      <a:r>
                        <a:rPr lang="en-US" sz="1100" b="0" dirty="0">
                          <a:latin typeface="+mn-lt"/>
                        </a:rPr>
                        <a:t>Anemia</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165 (66)</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127 (51)</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45 (36)</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23 (18)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2239079"/>
                  </a:ext>
                </a:extLst>
              </a:tr>
              <a:tr h="251460">
                <a:tc>
                  <a:txBody>
                    <a:bodyPr/>
                    <a:lstStyle/>
                    <a:p>
                      <a:pPr lvl="0" algn="l" fontAlgn="base"/>
                      <a:r>
                        <a:rPr lang="en-US" sz="1100" b="0" dirty="0">
                          <a:latin typeface="+mn-lt"/>
                        </a:rPr>
                        <a:t>Thrombocytopenia</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136 (54)</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106 (42)</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36 (29)</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22 (17)</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10989761"/>
                  </a:ext>
                </a:extLst>
              </a:tr>
              <a:tr h="251460">
                <a:tc>
                  <a:txBody>
                    <a:bodyPr/>
                    <a:lstStyle/>
                    <a:p>
                      <a:pPr lvl="0" algn="l" fontAlgn="base"/>
                      <a:r>
                        <a:rPr lang="en-US" sz="1100" b="0" dirty="0">
                          <a:latin typeface="+mn-lt"/>
                        </a:rPr>
                        <a:t>Lymphopenia</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73 (29)</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70 (28)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25 (20)</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23 (18)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8372958"/>
                  </a:ext>
                </a:extLst>
              </a:tr>
              <a:tr h="251460">
                <a:tc>
                  <a:txBody>
                    <a:bodyPr/>
                    <a:lstStyle/>
                    <a:p>
                      <a:pPr lvl="0" algn="l" fontAlgn="base"/>
                      <a:r>
                        <a:rPr lang="en-US" sz="1100" b="0" dirty="0">
                          <a:latin typeface="+mn-lt"/>
                        </a:rPr>
                        <a:t>Leukopenia</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72 (29)</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71 (28)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15 (12)</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11 (9)</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59143995"/>
                  </a:ext>
                </a:extLst>
              </a:tr>
              <a:tr h="251460">
                <a:tc gridSpan="5">
                  <a:txBody>
                    <a:bodyPr/>
                    <a:lstStyle/>
                    <a:p>
                      <a:pPr algn="l" fontAlgn="base"/>
                      <a:r>
                        <a:rPr lang="en-US" sz="1100" b="1" dirty="0">
                          <a:latin typeface="+mn-lt"/>
                        </a:rPr>
                        <a:t>Non-hematologic</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pPr algn="ctr" fontAlgn="base"/>
                      <a:endParaRPr lang="en-US" sz="16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fontAlgn="base"/>
                      <a:endParaRPr lang="en-US" sz="16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97465961"/>
                  </a:ext>
                </a:extLst>
              </a:tr>
              <a:tr h="251460">
                <a:tc>
                  <a:txBody>
                    <a:bodyPr/>
                    <a:lstStyle/>
                    <a:p>
                      <a:pPr lvl="0" algn="l" fontAlgn="base"/>
                      <a:r>
                        <a:rPr lang="en-US" sz="1100" b="0" dirty="0">
                          <a:latin typeface="+mn-lt"/>
                        </a:rPr>
                        <a:t>Infection</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146 (58)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71 (28)</a:t>
                      </a:r>
                      <a:r>
                        <a:rPr lang="en-US" sz="1100" baseline="0" dirty="0">
                          <a:latin typeface="+mn-lt"/>
                        </a:rPr>
                        <a:t>*</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68 (54)</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26 (20)</a:t>
                      </a:r>
                      <a:r>
                        <a:rPr lang="ka-GE" sz="1100" baseline="30000" dirty="0">
                          <a:latin typeface="+mn-lt"/>
                          <a:cs typeface="Calibri" panose="020F0502020204030204" pitchFamily="34" charset="0"/>
                        </a:rPr>
                        <a:t>ⴕ</a:t>
                      </a:r>
                      <a:endParaRPr lang="en-US" sz="1100" baseline="30000" dirty="0">
                        <a:latin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90238479"/>
                  </a:ext>
                </a:extLst>
              </a:tr>
              <a:tr h="251460">
                <a:tc>
                  <a:txBody>
                    <a:bodyPr/>
                    <a:lstStyle/>
                    <a:p>
                      <a:pPr lvl="0" algn="l" fontAlgn="base"/>
                      <a:r>
                        <a:rPr lang="en-US" sz="1100" b="0" dirty="0">
                          <a:latin typeface="+mn-lt"/>
                        </a:rPr>
                        <a:t>Hypophosphatemia</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78 (31)</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50 (20)</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10 (8)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3 (2)</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70192032"/>
                  </a:ext>
                </a:extLst>
              </a:tr>
              <a:tr h="251460">
                <a:tc>
                  <a:txBody>
                    <a:bodyPr/>
                    <a:lstStyle/>
                    <a:p>
                      <a:pPr lvl="0" algn="l" fontAlgn="base"/>
                      <a:r>
                        <a:rPr lang="en-US" sz="1100" b="0" dirty="0">
                          <a:latin typeface="+mn-lt"/>
                        </a:rPr>
                        <a:t>CRS</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197 (88)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11 (5)</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18544714"/>
                  </a:ext>
                </a:extLst>
              </a:tr>
            </a:tbl>
          </a:graphicData>
        </a:graphic>
      </p:graphicFrame>
      <p:graphicFrame>
        <p:nvGraphicFramePr>
          <p:cNvPr id="10" name="Table 9">
            <a:extLst>
              <a:ext uri="{FF2B5EF4-FFF2-40B4-BE49-F238E27FC236}">
                <a16:creationId xmlns:a16="http://schemas.microsoft.com/office/drawing/2014/main" id="{4C16191A-48D6-4EE3-9202-BE70F185D48E}"/>
              </a:ext>
            </a:extLst>
          </p:cNvPr>
          <p:cNvGraphicFramePr>
            <a:graphicFrameLocks noGrp="1"/>
          </p:cNvGraphicFramePr>
          <p:nvPr/>
        </p:nvGraphicFramePr>
        <p:xfrm>
          <a:off x="5326911" y="735814"/>
          <a:ext cx="3737343" cy="2925534"/>
        </p:xfrm>
        <a:graphic>
          <a:graphicData uri="http://schemas.openxmlformats.org/drawingml/2006/table">
            <a:tbl>
              <a:tblPr/>
              <a:tblGrid>
                <a:gridCol w="1865609">
                  <a:extLst>
                    <a:ext uri="{9D8B030D-6E8A-4147-A177-3AD203B41FA5}">
                      <a16:colId xmlns:a16="http://schemas.microsoft.com/office/drawing/2014/main" val="682513904"/>
                    </a:ext>
                  </a:extLst>
                </a:gridCol>
                <a:gridCol w="935867">
                  <a:extLst>
                    <a:ext uri="{9D8B030D-6E8A-4147-A177-3AD203B41FA5}">
                      <a16:colId xmlns:a16="http://schemas.microsoft.com/office/drawing/2014/main" val="2360723791"/>
                    </a:ext>
                  </a:extLst>
                </a:gridCol>
                <a:gridCol w="935867">
                  <a:extLst>
                    <a:ext uri="{9D8B030D-6E8A-4147-A177-3AD203B41FA5}">
                      <a16:colId xmlns:a16="http://schemas.microsoft.com/office/drawing/2014/main" val="3530703698"/>
                    </a:ext>
                  </a:extLst>
                </a:gridCol>
              </a:tblGrid>
              <a:tr h="498592">
                <a:tc>
                  <a:txBody>
                    <a:bodyPr/>
                    <a:lstStyle/>
                    <a:p>
                      <a:pPr algn="l" fontAlgn="auto"/>
                      <a:r>
                        <a:rPr lang="en-US" sz="1100" b="1" dirty="0">
                          <a:solidFill>
                            <a:schemeClr val="bg1"/>
                          </a:solidFill>
                          <a:latin typeface="+mn-lt"/>
                        </a:rPr>
                        <a:t>​</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fontAlgn="base"/>
                      <a:r>
                        <a:rPr lang="pt-BR" sz="1100" b="0" dirty="0">
                          <a:solidFill>
                            <a:schemeClr val="bg1"/>
                          </a:solidFill>
                          <a:latin typeface="+mn-lt"/>
                        </a:rPr>
                        <a:t>Ide-cel</a:t>
                      </a:r>
                    </a:p>
                    <a:p>
                      <a:pPr algn="ctr" fontAlgn="base"/>
                      <a:r>
                        <a:rPr lang="pt-BR" sz="1100" b="0" dirty="0">
                          <a:solidFill>
                            <a:schemeClr val="bg1"/>
                          </a:solidFill>
                          <a:latin typeface="+mn-lt"/>
                        </a:rPr>
                        <a:t>N = 225</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fontAlgn="base"/>
                      <a:endParaRPr lang="pt-BR" sz="1600" b="0"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211490990"/>
                  </a:ext>
                </a:extLst>
              </a:tr>
              <a:tr h="480060">
                <a:tc>
                  <a:txBody>
                    <a:bodyPr/>
                    <a:lstStyle/>
                    <a:p>
                      <a:pPr algn="l" fontAlgn="base"/>
                      <a:r>
                        <a:rPr lang="en-US" sz="1100" b="0" dirty="0">
                          <a:solidFill>
                            <a:schemeClr val="bg1"/>
                          </a:solidFill>
                          <a:latin typeface="+mn-lt"/>
                        </a:rPr>
                        <a:t>AEs of Interest, N (%)​</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r>
                        <a:rPr lang="en-US" sz="1100" b="0" dirty="0">
                          <a:solidFill>
                            <a:schemeClr val="bg1"/>
                          </a:solidFill>
                          <a:latin typeface="+mn-lt"/>
                        </a:rPr>
                        <a:t>Any Grade​</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r>
                        <a:rPr lang="en-US" sz="1100" b="0" dirty="0">
                          <a:solidFill>
                            <a:schemeClr val="bg1"/>
                          </a:solidFill>
                          <a:latin typeface="+mn-lt"/>
                        </a:rPr>
                        <a:t>Grade ≥ 3​</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864799762"/>
                  </a:ext>
                </a:extLst>
              </a:tr>
              <a:tr h="261167">
                <a:tc>
                  <a:txBody>
                    <a:bodyPr/>
                    <a:lstStyle/>
                    <a:p>
                      <a:pPr lvl="0" algn="l" fontAlgn="base"/>
                      <a:r>
                        <a:rPr lang="en-US" sz="1100" b="0" dirty="0">
                          <a:latin typeface="+mn-lt"/>
                        </a:rPr>
                        <a:t>CRS</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197 (88)</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tc>
                  <a:txBody>
                    <a:bodyPr/>
                    <a:lstStyle/>
                    <a:p>
                      <a:pPr algn="ctr" fontAlgn="base"/>
                      <a:r>
                        <a:rPr lang="en-US" sz="1100" dirty="0">
                          <a:latin typeface="+mn-lt"/>
                        </a:rPr>
                        <a:t>11 (5)</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10821634"/>
                  </a:ext>
                </a:extLst>
              </a:tr>
              <a:tr h="261167">
                <a:tc>
                  <a:txBody>
                    <a:bodyPr/>
                    <a:lstStyle/>
                    <a:p>
                      <a:pPr lvl="0" algn="l" fontAlgn="base"/>
                      <a:r>
                        <a:rPr lang="en-US" sz="1100" b="0" dirty="0">
                          <a:latin typeface="+mn-lt"/>
                        </a:rPr>
                        <a:t>  Median onset (range), d</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algn="ctr" fontAlgn="base"/>
                      <a:r>
                        <a:rPr lang="en-US" sz="1100" dirty="0">
                          <a:latin typeface="+mn-lt"/>
                        </a:rPr>
                        <a:t>1 (1 – 14)</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fontAlgn="base"/>
                      <a:endParaRPr lang="en-US" sz="16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2239079"/>
                  </a:ext>
                </a:extLst>
              </a:tr>
              <a:tr h="451107">
                <a:tc>
                  <a:txBody>
                    <a:bodyPr/>
                    <a:lstStyle/>
                    <a:p>
                      <a:pPr lvl="0" algn="l" fontAlgn="base"/>
                      <a:r>
                        <a:rPr lang="en-US" sz="1100" b="0" dirty="0">
                          <a:latin typeface="+mn-lt"/>
                        </a:rPr>
                        <a:t>  Median duration</a:t>
                      </a:r>
                    </a:p>
                    <a:p>
                      <a:pPr lvl="0" algn="l" fontAlgn="base"/>
                      <a:r>
                        <a:rPr lang="en-US" sz="1100" b="0" dirty="0">
                          <a:latin typeface="+mn-lt"/>
                        </a:rPr>
                        <a:t>  (range), d</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algn="ctr" fontAlgn="base"/>
                      <a:r>
                        <a:rPr lang="en-US" sz="1100" dirty="0">
                          <a:latin typeface="+mn-lt"/>
                        </a:rPr>
                        <a:t>3.5 (1 – 51)</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582992883"/>
                  </a:ext>
                </a:extLst>
              </a:tr>
              <a:tr h="261167">
                <a:tc>
                  <a:txBody>
                    <a:bodyPr/>
                    <a:lstStyle/>
                    <a:p>
                      <a:pPr lvl="0" algn="l" fontAlgn="base"/>
                      <a:r>
                        <a:rPr lang="en-US" sz="1100" b="0" dirty="0">
                          <a:latin typeface="+mn-lt"/>
                        </a:rPr>
                        <a:t>Neurotoxicity</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34 (15)</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ase"/>
                      <a:r>
                        <a:rPr lang="en-US" sz="1100" dirty="0">
                          <a:latin typeface="+mn-lt"/>
                        </a:rPr>
                        <a:t>7 (3)</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10989761"/>
                  </a:ext>
                </a:extLst>
              </a:tr>
              <a:tr h="261167">
                <a:tc>
                  <a:txBody>
                    <a:bodyPr/>
                    <a:lstStyle/>
                    <a:p>
                      <a:pPr lvl="0" algn="l" fontAlgn="base"/>
                      <a:r>
                        <a:rPr lang="en-US" sz="1100" b="0" dirty="0">
                          <a:latin typeface="+mn-lt"/>
                        </a:rPr>
                        <a:t>  Median onset (range), d</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algn="ctr" fontAlgn="base"/>
                      <a:r>
                        <a:rPr lang="en-US" sz="1100" dirty="0">
                          <a:latin typeface="+mn-lt"/>
                        </a:rPr>
                        <a:t>3 (1 – 317)</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fontAlgn="base"/>
                      <a:endParaRPr lang="en-US" sz="16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8372958"/>
                  </a:ext>
                </a:extLst>
              </a:tr>
              <a:tr h="451107">
                <a:tc>
                  <a:txBody>
                    <a:bodyPr/>
                    <a:lstStyle/>
                    <a:p>
                      <a:pPr lvl="0" algn="l" fontAlgn="base"/>
                      <a:r>
                        <a:rPr lang="en-US" sz="1100" b="0" dirty="0">
                          <a:latin typeface="+mn-lt"/>
                        </a:rPr>
                        <a:t>  Median duration </a:t>
                      </a:r>
                    </a:p>
                    <a:p>
                      <a:pPr lvl="0" algn="l" fontAlgn="base"/>
                      <a:r>
                        <a:rPr lang="en-US" sz="1100" b="0" dirty="0">
                          <a:latin typeface="+mn-lt"/>
                        </a:rPr>
                        <a:t>  (range), d</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algn="ctr" fontAlgn="base"/>
                      <a:r>
                        <a:rPr lang="en-US" sz="1100" dirty="0">
                          <a:latin typeface="+mn-lt"/>
                        </a:rPr>
                        <a:t>2 (1 – 37)</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2948938313"/>
                  </a:ext>
                </a:extLst>
              </a:tr>
            </a:tbl>
          </a:graphicData>
        </a:graphic>
      </p:graphicFrame>
      <p:sp>
        <p:nvSpPr>
          <p:cNvPr id="11" name="TextBox 10">
            <a:extLst>
              <a:ext uri="{FF2B5EF4-FFF2-40B4-BE49-F238E27FC236}">
                <a16:creationId xmlns:a16="http://schemas.microsoft.com/office/drawing/2014/main" id="{D4F9E172-A712-4B8F-80D6-5D48E30DEE03}"/>
              </a:ext>
            </a:extLst>
          </p:cNvPr>
          <p:cNvSpPr txBox="1"/>
          <p:nvPr/>
        </p:nvSpPr>
        <p:spPr>
          <a:xfrm>
            <a:off x="5326911" y="3883010"/>
            <a:ext cx="3737344" cy="461665"/>
          </a:xfrm>
          <a:prstGeom prst="rect">
            <a:avLst/>
          </a:prstGeom>
          <a:solidFill>
            <a:schemeClr val="bg1">
              <a:lumMod val="95000"/>
            </a:schemeClr>
          </a:solidFill>
        </p:spPr>
        <p:txBody>
          <a:bodyPr wrap="square" rtlCol="0">
            <a:spAutoFit/>
          </a:bodyPr>
          <a:lstStyle/>
          <a:p>
            <a:pPr defTabSz="342900" fontAlgn="auto">
              <a:spcBef>
                <a:spcPts val="0"/>
              </a:spcBef>
              <a:spcAft>
                <a:spcPts val="0"/>
              </a:spcAft>
              <a:defRPr/>
            </a:pPr>
            <a:r>
              <a:rPr lang="en-US" sz="1200" dirty="0">
                <a:solidFill>
                  <a:srgbClr val="47484F"/>
                </a:solidFill>
                <a:ea typeface="+mn-ea"/>
                <a:cs typeface="+mn-cs"/>
              </a:rPr>
              <a:t>2 (1%) CRS-related deaths in the ide-</a:t>
            </a:r>
            <a:r>
              <a:rPr lang="en-US" sz="1200" dirty="0" err="1">
                <a:solidFill>
                  <a:srgbClr val="47484F"/>
                </a:solidFill>
                <a:ea typeface="+mn-ea"/>
                <a:cs typeface="+mn-cs"/>
              </a:rPr>
              <a:t>cel</a:t>
            </a:r>
            <a:r>
              <a:rPr lang="en-US" sz="1200" dirty="0">
                <a:solidFill>
                  <a:srgbClr val="47484F"/>
                </a:solidFill>
                <a:ea typeface="+mn-ea"/>
                <a:cs typeface="+mn-cs"/>
              </a:rPr>
              <a:t> arm</a:t>
            </a:r>
          </a:p>
          <a:p>
            <a:pPr defTabSz="342900" fontAlgn="auto">
              <a:spcBef>
                <a:spcPts val="0"/>
              </a:spcBef>
              <a:spcAft>
                <a:spcPts val="0"/>
              </a:spcAft>
              <a:defRPr/>
            </a:pPr>
            <a:r>
              <a:rPr lang="en-US" sz="1200" dirty="0">
                <a:solidFill>
                  <a:srgbClr val="47484F"/>
                </a:solidFill>
                <a:ea typeface="+mn-ea"/>
                <a:cs typeface="+mn-cs"/>
              </a:rPr>
              <a:t>18 infection-related deaths, 5% in each arm</a:t>
            </a:r>
          </a:p>
        </p:txBody>
      </p:sp>
    </p:spTree>
    <p:extLst>
      <p:ext uri="{BB962C8B-B14F-4D97-AF65-F5344CB8AC3E}">
        <p14:creationId xmlns:p14="http://schemas.microsoft.com/office/powerpoint/2010/main" val="12419862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E057-78A8-21E4-F539-78E8A15D2F6A}"/>
              </a:ext>
            </a:extLst>
          </p:cNvPr>
          <p:cNvSpPr>
            <a:spLocks noGrp="1"/>
          </p:cNvSpPr>
          <p:nvPr>
            <p:ph type="ctrTitle"/>
          </p:nvPr>
        </p:nvSpPr>
        <p:spPr>
          <a:xfrm>
            <a:off x="598346" y="368451"/>
            <a:ext cx="7955280" cy="914399"/>
          </a:xfrm>
        </p:spPr>
        <p:txBody>
          <a:bodyPr anchor="t">
            <a:normAutofit/>
          </a:bodyPr>
          <a:lstStyle/>
          <a:p>
            <a:r>
              <a:rPr lang="en-US" sz="2100" b="1" dirty="0">
                <a:latin typeface="Calibri" panose="020F0502020204030204" pitchFamily="34" charset="0"/>
                <a:ea typeface="Calibri" panose="020F0502020204030204" pitchFamily="34" charset="0"/>
                <a:cs typeface="Times New Roman" panose="02020603050405020304" pitchFamily="18" charset="0"/>
              </a:rPr>
              <a:t>Real World Outcomes with Idecabtagene </a:t>
            </a:r>
            <a:r>
              <a:rPr lang="en-US" sz="2100" b="1" dirty="0" err="1">
                <a:latin typeface="Calibri" panose="020F0502020204030204" pitchFamily="34" charset="0"/>
                <a:ea typeface="Calibri" panose="020F0502020204030204" pitchFamily="34" charset="0"/>
                <a:cs typeface="Times New Roman" panose="02020603050405020304" pitchFamily="18" charset="0"/>
              </a:rPr>
              <a:t>Vicleucel</a:t>
            </a:r>
            <a:r>
              <a:rPr lang="en-US" sz="2100" b="1" dirty="0">
                <a:latin typeface="Calibri" panose="020F0502020204030204" pitchFamily="34" charset="0"/>
                <a:ea typeface="Calibri" panose="020F0502020204030204" pitchFamily="34" charset="0"/>
                <a:cs typeface="Times New Roman" panose="02020603050405020304" pitchFamily="18" charset="0"/>
              </a:rPr>
              <a:t> (Ide-</a:t>
            </a:r>
            <a:r>
              <a:rPr lang="en-US" sz="2100" b="1" dirty="0" err="1">
                <a:latin typeface="Calibri" panose="020F0502020204030204" pitchFamily="34" charset="0"/>
                <a:ea typeface="Calibri" panose="020F0502020204030204" pitchFamily="34" charset="0"/>
                <a:cs typeface="Times New Roman" panose="02020603050405020304" pitchFamily="18" charset="0"/>
              </a:rPr>
              <a:t>cel</a:t>
            </a:r>
            <a:r>
              <a:rPr lang="en-US" sz="2100" b="1" dirty="0">
                <a:latin typeface="Calibri" panose="020F0502020204030204" pitchFamily="34" charset="0"/>
                <a:ea typeface="Calibri" panose="020F0502020204030204" pitchFamily="34" charset="0"/>
                <a:cs typeface="Times New Roman" panose="02020603050405020304" pitchFamily="18" charset="0"/>
              </a:rPr>
              <a:t>) CAR-T cell Therapy for Relapsed/Refractory Multiple Myeloma </a:t>
            </a:r>
            <a:endParaRPr lang="en-US" sz="4050" dirty="0"/>
          </a:p>
        </p:txBody>
      </p:sp>
      <p:sp>
        <p:nvSpPr>
          <p:cNvPr id="3" name="Subtitle 2">
            <a:extLst>
              <a:ext uri="{FF2B5EF4-FFF2-40B4-BE49-F238E27FC236}">
                <a16:creationId xmlns:a16="http://schemas.microsoft.com/office/drawing/2014/main" id="{94066049-A791-ED35-0175-41C4F8CB14E8}"/>
              </a:ext>
            </a:extLst>
          </p:cNvPr>
          <p:cNvSpPr>
            <a:spLocks noGrp="1"/>
          </p:cNvSpPr>
          <p:nvPr>
            <p:ph type="subTitle" idx="1"/>
          </p:nvPr>
        </p:nvSpPr>
        <p:spPr>
          <a:xfrm>
            <a:off x="596552" y="1281305"/>
            <a:ext cx="8318848" cy="742950"/>
          </a:xfrm>
        </p:spPr>
        <p:txBody>
          <a:bodyPr/>
          <a:lstStyle/>
          <a:p>
            <a:pPr>
              <a:lnSpc>
                <a:spcPct val="107000"/>
              </a:lnSpc>
              <a:spcBef>
                <a:spcPts val="0"/>
              </a:spcBef>
              <a:spcAft>
                <a:spcPts val="600"/>
              </a:spcAft>
            </a:pPr>
            <a:r>
              <a:rPr lang="en-US" sz="1350" b="1" dirty="0">
                <a:latin typeface="Calibri" panose="020F0502020204030204" pitchFamily="34" charset="0"/>
                <a:ea typeface="Calibri" panose="020F0502020204030204" pitchFamily="34" charset="0"/>
                <a:cs typeface="Calibri" panose="020F0502020204030204" pitchFamily="34" charset="0"/>
              </a:rPr>
              <a:t>Surbhi Sidana</a:t>
            </a:r>
            <a:r>
              <a:rPr lang="en-US" sz="1350" b="1" baseline="30000" dirty="0">
                <a:latin typeface="Calibri" panose="020F0502020204030204" pitchFamily="34" charset="0"/>
                <a:ea typeface="Calibri" panose="020F0502020204030204" pitchFamily="34" charset="0"/>
                <a:cs typeface="Calibri" panose="020F0502020204030204" pitchFamily="34" charset="0"/>
              </a:rPr>
              <a:t>1</a:t>
            </a:r>
            <a:r>
              <a:rPr lang="en-US" sz="1350" b="1" dirty="0">
                <a:latin typeface="Calibri" panose="020F0502020204030204" pitchFamily="34" charset="0"/>
                <a:ea typeface="MS Mincho" panose="02020609040205080304" pitchFamily="49" charset="-128"/>
                <a:cs typeface="Calibri" panose="020F0502020204030204" pitchFamily="34" charset="0"/>
              </a:rPr>
              <a:t>; </a:t>
            </a:r>
            <a:r>
              <a:rPr lang="en-US" sz="1350" dirty="0" err="1">
                <a:latin typeface="Calibri" panose="020F0502020204030204" pitchFamily="34" charset="0"/>
                <a:ea typeface="MS Mincho" panose="02020609040205080304" pitchFamily="49" charset="-128"/>
                <a:cs typeface="Calibri" panose="020F0502020204030204" pitchFamily="34" charset="0"/>
              </a:rPr>
              <a:t>Nausheen</a:t>
            </a:r>
            <a:r>
              <a:rPr lang="en-US" sz="1350" dirty="0">
                <a:latin typeface="Calibri" panose="020F0502020204030204" pitchFamily="34" charset="0"/>
                <a:ea typeface="MS Mincho" panose="02020609040205080304" pitchFamily="49" charset="-128"/>
                <a:cs typeface="Calibri" panose="020F0502020204030204" pitchFamily="34" charset="0"/>
              </a:rPr>
              <a:t> Ahmed</a:t>
            </a:r>
            <a:r>
              <a:rPr lang="en-US" sz="1350" baseline="30000" dirty="0">
                <a:latin typeface="Calibri" panose="020F0502020204030204" pitchFamily="34" charset="0"/>
                <a:ea typeface="MS Mincho" panose="02020609040205080304" pitchFamily="49" charset="-128"/>
                <a:cs typeface="Calibri" panose="020F0502020204030204" pitchFamily="34" charset="0"/>
              </a:rPr>
              <a:t>2</a:t>
            </a:r>
            <a:r>
              <a:rPr lang="en-US" sz="1350" dirty="0">
                <a:latin typeface="Calibri" panose="020F0502020204030204" pitchFamily="34" charset="0"/>
                <a:ea typeface="Calibri" panose="020F0502020204030204" pitchFamily="34" charset="0"/>
                <a:cs typeface="Calibri" panose="020F0502020204030204" pitchFamily="34" charset="0"/>
              </a:rPr>
              <a:t>; Othman Akhtar</a:t>
            </a:r>
            <a:r>
              <a:rPr lang="en-US" sz="1350" baseline="30000" dirty="0">
                <a:latin typeface="Calibri" panose="020F0502020204030204" pitchFamily="34" charset="0"/>
                <a:ea typeface="Calibri" panose="020F0502020204030204" pitchFamily="34" charset="0"/>
                <a:cs typeface="Calibri" panose="020F0502020204030204" pitchFamily="34" charset="0"/>
              </a:rPr>
              <a:t>3,4</a:t>
            </a:r>
            <a:r>
              <a:rPr lang="en-US" sz="1350" dirty="0">
                <a:latin typeface="Calibri" panose="020F0502020204030204" pitchFamily="34" charset="0"/>
                <a:ea typeface="MS Mincho" panose="02020609040205080304" pitchFamily="49" charset="-128"/>
                <a:cs typeface="Calibri" panose="020F0502020204030204" pitchFamily="34" charset="0"/>
              </a:rPr>
              <a:t>; Michael Heim</a:t>
            </a:r>
            <a:r>
              <a:rPr lang="en-US" sz="1350" baseline="30000" dirty="0">
                <a:latin typeface="Calibri" panose="020F0502020204030204" pitchFamily="34" charset="0"/>
                <a:ea typeface="MS Mincho" panose="02020609040205080304" pitchFamily="49" charset="-128"/>
                <a:cs typeface="Calibri" panose="020F0502020204030204" pitchFamily="34" charset="0"/>
              </a:rPr>
              <a:t>3</a:t>
            </a:r>
            <a:r>
              <a:rPr lang="en-US" sz="1350" dirty="0">
                <a:latin typeface="Calibri" panose="020F0502020204030204" pitchFamily="34" charset="0"/>
                <a:ea typeface="MS Mincho" panose="02020609040205080304" pitchFamily="49" charset="-128"/>
                <a:cs typeface="Calibri" panose="020F0502020204030204" pitchFamily="34" charset="0"/>
              </a:rPr>
              <a:t>, </a:t>
            </a:r>
            <a:r>
              <a:rPr lang="en-US" sz="1350" dirty="0" err="1">
                <a:latin typeface="Calibri" panose="020F0502020204030204" pitchFamily="34" charset="0"/>
                <a:ea typeface="MS Mincho" panose="02020609040205080304" pitchFamily="49" charset="-128"/>
                <a:cs typeface="Calibri" panose="020F0502020204030204" pitchFamily="34" charset="0"/>
              </a:rPr>
              <a:t>Ruta</a:t>
            </a:r>
            <a:r>
              <a:rPr lang="en-US" sz="1350" dirty="0">
                <a:latin typeface="Calibri" panose="020F0502020204030204" pitchFamily="34" charset="0"/>
                <a:ea typeface="MS Mincho" panose="02020609040205080304" pitchFamily="49" charset="-128"/>
                <a:cs typeface="Calibri" panose="020F0502020204030204" pitchFamily="34" charset="0"/>
              </a:rPr>
              <a:t> Brazauskas</a:t>
            </a:r>
            <a:r>
              <a:rPr lang="en-US" sz="1350" baseline="30000" dirty="0">
                <a:latin typeface="Calibri" panose="020F0502020204030204" pitchFamily="34" charset="0"/>
                <a:ea typeface="MS Mincho" panose="02020609040205080304" pitchFamily="49" charset="-128"/>
                <a:cs typeface="Calibri" panose="020F0502020204030204" pitchFamily="34" charset="0"/>
              </a:rPr>
              <a:t>3</a:t>
            </a:r>
            <a:r>
              <a:rPr lang="en-US" sz="1350" dirty="0">
                <a:latin typeface="Calibri" panose="020F0502020204030204" pitchFamily="34" charset="0"/>
                <a:ea typeface="MS Mincho" panose="02020609040205080304" pitchFamily="49" charset="-128"/>
                <a:cs typeface="Calibri" panose="020F0502020204030204" pitchFamily="34" charset="0"/>
              </a:rPr>
              <a:t>; </a:t>
            </a:r>
            <a:r>
              <a:rPr lang="en-US" sz="1350" dirty="0">
                <a:latin typeface="Calibri" panose="020F0502020204030204" pitchFamily="34" charset="0"/>
                <a:ea typeface="Times New Roman" panose="02020603050405020304" pitchFamily="18" charset="0"/>
                <a:cs typeface="Calibri" panose="020F0502020204030204" pitchFamily="34" charset="0"/>
              </a:rPr>
              <a:t>Doris Hansen</a:t>
            </a:r>
            <a:r>
              <a:rPr lang="en-US" sz="1350" baseline="30000" dirty="0">
                <a:latin typeface="Calibri" panose="020F0502020204030204" pitchFamily="34" charset="0"/>
                <a:ea typeface="MS Mincho" panose="02020609040205080304" pitchFamily="49" charset="-128"/>
                <a:cs typeface="Calibri" panose="020F0502020204030204" pitchFamily="34" charset="0"/>
              </a:rPr>
              <a:t>5</a:t>
            </a:r>
            <a:r>
              <a:rPr lang="en-US" sz="1350" dirty="0">
                <a:latin typeface="Calibri" panose="020F0502020204030204" pitchFamily="34" charset="0"/>
                <a:ea typeface="Times New Roman" panose="02020603050405020304" pitchFamily="18" charset="0"/>
                <a:cs typeface="Calibri" panose="020F0502020204030204" pitchFamily="34" charset="0"/>
              </a:rPr>
              <a:t>; Christopher Ferreri</a:t>
            </a:r>
            <a:r>
              <a:rPr lang="en-US" sz="1350" baseline="30000" dirty="0">
                <a:latin typeface="Calibri" panose="020F0502020204030204" pitchFamily="34" charset="0"/>
                <a:ea typeface="MS Mincho" panose="02020609040205080304" pitchFamily="49" charset="-128"/>
                <a:cs typeface="Calibri" panose="020F0502020204030204" pitchFamily="34" charset="0"/>
              </a:rPr>
              <a:t>6</a:t>
            </a:r>
            <a:r>
              <a:rPr lang="en-US" sz="1350" dirty="0">
                <a:latin typeface="Calibri" panose="020F0502020204030204" pitchFamily="34" charset="0"/>
                <a:ea typeface="Times New Roman" panose="02020603050405020304" pitchFamily="18" charset="0"/>
                <a:cs typeface="Calibri" panose="020F0502020204030204" pitchFamily="34" charset="0"/>
              </a:rPr>
              <a:t>; Ciara Freeman</a:t>
            </a:r>
            <a:r>
              <a:rPr lang="en-US" sz="1350" baseline="30000" dirty="0">
                <a:latin typeface="Calibri" panose="020F0502020204030204" pitchFamily="34" charset="0"/>
                <a:ea typeface="MS Mincho" panose="02020609040205080304" pitchFamily="49" charset="-128"/>
                <a:cs typeface="Calibri" panose="020F0502020204030204" pitchFamily="34" charset="0"/>
              </a:rPr>
              <a:t>5</a:t>
            </a:r>
            <a:r>
              <a:rPr lang="en-US" sz="1350" dirty="0">
                <a:latin typeface="Calibri" panose="020F0502020204030204" pitchFamily="34" charset="0"/>
                <a:ea typeface="Times New Roman" panose="02020603050405020304" pitchFamily="18" charset="0"/>
                <a:cs typeface="Calibri" panose="020F0502020204030204" pitchFamily="34" charset="0"/>
              </a:rPr>
              <a:t>; </a:t>
            </a:r>
            <a:r>
              <a:rPr lang="en-US" sz="1350" dirty="0" err="1">
                <a:latin typeface="Calibri" panose="020F0502020204030204" pitchFamily="34" charset="0"/>
                <a:ea typeface="Times New Roman" panose="02020603050405020304" pitchFamily="18" charset="0"/>
                <a:cs typeface="Calibri" panose="020F0502020204030204" pitchFamily="34" charset="0"/>
              </a:rPr>
              <a:t>Aimaz</a:t>
            </a:r>
            <a:r>
              <a:rPr lang="en-US" sz="1350" dirty="0">
                <a:latin typeface="Calibri" panose="020F0502020204030204" pitchFamily="34" charset="0"/>
                <a:ea typeface="Times New Roman" panose="02020603050405020304" pitchFamily="18" charset="0"/>
                <a:cs typeface="Calibri" panose="020F0502020204030204" pitchFamily="34" charset="0"/>
              </a:rPr>
              <a:t> Afrough</a:t>
            </a:r>
            <a:r>
              <a:rPr lang="en-US" sz="1350" baseline="30000" dirty="0">
                <a:latin typeface="Calibri" panose="020F0502020204030204" pitchFamily="34" charset="0"/>
                <a:ea typeface="MS Mincho" panose="02020609040205080304" pitchFamily="49" charset="-128"/>
                <a:cs typeface="Calibri" panose="020F0502020204030204" pitchFamily="34" charset="0"/>
              </a:rPr>
              <a:t>7</a:t>
            </a:r>
            <a:r>
              <a:rPr lang="en-US" sz="1350" dirty="0">
                <a:latin typeface="Calibri" panose="020F0502020204030204" pitchFamily="34" charset="0"/>
                <a:ea typeface="Times New Roman" panose="02020603050405020304" pitchFamily="18" charset="0"/>
                <a:cs typeface="Calibri" panose="020F0502020204030204" pitchFamily="34" charset="0"/>
              </a:rPr>
              <a:t>; Larry Anderson</a:t>
            </a:r>
            <a:r>
              <a:rPr lang="en-US" sz="1350" baseline="30000" dirty="0">
                <a:latin typeface="Calibri" panose="020F0502020204030204" pitchFamily="34" charset="0"/>
                <a:ea typeface="MS Mincho" panose="02020609040205080304" pitchFamily="49" charset="-128"/>
                <a:cs typeface="Calibri" panose="020F0502020204030204" pitchFamily="34" charset="0"/>
              </a:rPr>
              <a:t>7</a:t>
            </a:r>
            <a:r>
              <a:rPr lang="en-US" sz="1350" dirty="0">
                <a:latin typeface="Calibri" panose="020F0502020204030204" pitchFamily="34" charset="0"/>
                <a:ea typeface="Times New Roman" panose="02020603050405020304" pitchFamily="18" charset="0"/>
                <a:cs typeface="Calibri" panose="020F0502020204030204" pitchFamily="34" charset="0"/>
              </a:rPr>
              <a:t>; Binod Dhakal</a:t>
            </a:r>
            <a:r>
              <a:rPr lang="en-US" sz="1350" baseline="30000" dirty="0">
                <a:latin typeface="Calibri" panose="020F0502020204030204" pitchFamily="34" charset="0"/>
                <a:ea typeface="MS Mincho" panose="02020609040205080304" pitchFamily="49" charset="-128"/>
                <a:cs typeface="Calibri" panose="020F0502020204030204" pitchFamily="34" charset="0"/>
              </a:rPr>
              <a:t>4</a:t>
            </a:r>
            <a:r>
              <a:rPr lang="en-US" sz="1350" dirty="0">
                <a:latin typeface="Calibri" panose="020F0502020204030204" pitchFamily="34" charset="0"/>
                <a:ea typeface="Times New Roman" panose="02020603050405020304" pitchFamily="18" charset="0"/>
                <a:cs typeface="Calibri" panose="020F0502020204030204" pitchFamily="34" charset="0"/>
              </a:rPr>
              <a:t>; Devender Dhanda</a:t>
            </a:r>
            <a:r>
              <a:rPr lang="en-US" sz="1350" baseline="30000" dirty="0">
                <a:latin typeface="Calibri" panose="020F0502020204030204" pitchFamily="34" charset="0"/>
                <a:ea typeface="MS Mincho" panose="02020609040205080304" pitchFamily="49" charset="-128"/>
                <a:cs typeface="Calibri" panose="020F0502020204030204" pitchFamily="34" charset="0"/>
              </a:rPr>
              <a:t>8</a:t>
            </a:r>
            <a:r>
              <a:rPr lang="en-US" sz="1350" dirty="0">
                <a:latin typeface="Calibri" panose="020F0502020204030204" pitchFamily="34" charset="0"/>
                <a:ea typeface="Times New Roman" panose="02020603050405020304" pitchFamily="18" charset="0"/>
                <a:cs typeface="Calibri" panose="020F0502020204030204" pitchFamily="34" charset="0"/>
              </a:rPr>
              <a:t>; </a:t>
            </a:r>
            <a:r>
              <a:rPr lang="en-US" sz="1350" dirty="0" err="1">
                <a:latin typeface="Calibri" panose="020F0502020204030204" pitchFamily="34" charset="0"/>
                <a:ea typeface="Times New Roman" panose="02020603050405020304" pitchFamily="18" charset="0"/>
                <a:cs typeface="Calibri" panose="020F0502020204030204" pitchFamily="34" charset="0"/>
              </a:rPr>
              <a:t>Lohit</a:t>
            </a:r>
            <a:r>
              <a:rPr lang="en-US" sz="1350" dirty="0">
                <a:latin typeface="Calibri" panose="020F0502020204030204" pitchFamily="34" charset="0"/>
                <a:ea typeface="Times New Roman" panose="02020603050405020304" pitchFamily="18" charset="0"/>
                <a:cs typeface="Calibri" panose="020F0502020204030204" pitchFamily="34" charset="0"/>
              </a:rPr>
              <a:t> Gowda</a:t>
            </a:r>
            <a:r>
              <a:rPr lang="en-US" sz="1350" baseline="30000" dirty="0">
                <a:latin typeface="Calibri" panose="020F0502020204030204" pitchFamily="34" charset="0"/>
                <a:ea typeface="MS Mincho" panose="02020609040205080304" pitchFamily="49" charset="-128"/>
                <a:cs typeface="Calibri" panose="020F0502020204030204" pitchFamily="34" charset="0"/>
              </a:rPr>
              <a:t>9</a:t>
            </a:r>
            <a:r>
              <a:rPr lang="en-US" sz="1350" dirty="0">
                <a:latin typeface="Calibri" panose="020F0502020204030204" pitchFamily="34" charset="0"/>
                <a:ea typeface="Times New Roman" panose="02020603050405020304" pitchFamily="18" charset="0"/>
                <a:cs typeface="Calibri" panose="020F0502020204030204" pitchFamily="34" charset="0"/>
              </a:rPr>
              <a:t>; Hamza Hashmi</a:t>
            </a:r>
            <a:r>
              <a:rPr lang="en-US" sz="1350" baseline="30000" dirty="0">
                <a:latin typeface="Calibri" panose="020F0502020204030204" pitchFamily="34" charset="0"/>
                <a:ea typeface="MS Mincho" panose="02020609040205080304" pitchFamily="49" charset="-128"/>
                <a:cs typeface="Calibri" panose="020F0502020204030204" pitchFamily="34" charset="0"/>
              </a:rPr>
              <a:t>10</a:t>
            </a:r>
            <a:r>
              <a:rPr lang="en-US" sz="1350" dirty="0">
                <a:latin typeface="Calibri" panose="020F0502020204030204" pitchFamily="34" charset="0"/>
                <a:ea typeface="Times New Roman" panose="02020603050405020304" pitchFamily="18" charset="0"/>
                <a:cs typeface="Calibri" panose="020F0502020204030204" pitchFamily="34" charset="0"/>
              </a:rPr>
              <a:t>; Melanie Harrison</a:t>
            </a:r>
            <a:r>
              <a:rPr lang="en-US" sz="1350" baseline="30000" dirty="0">
                <a:latin typeface="Calibri" panose="020F0502020204030204" pitchFamily="34" charset="0"/>
                <a:ea typeface="MS Mincho" panose="02020609040205080304" pitchFamily="49" charset="-128"/>
                <a:cs typeface="Calibri" panose="020F0502020204030204" pitchFamily="34" charset="0"/>
              </a:rPr>
              <a:t>8</a:t>
            </a:r>
            <a:r>
              <a:rPr lang="en-US" sz="1350" dirty="0">
                <a:latin typeface="Calibri" panose="020F0502020204030204" pitchFamily="34" charset="0"/>
                <a:ea typeface="Times New Roman" panose="02020603050405020304" pitchFamily="18" charset="0"/>
                <a:cs typeface="Calibri" panose="020F0502020204030204" pitchFamily="34" charset="0"/>
              </a:rPr>
              <a:t>; Amani Kitali</a:t>
            </a:r>
            <a:r>
              <a:rPr lang="en-US" sz="1350" baseline="30000" dirty="0">
                <a:latin typeface="Calibri" panose="020F0502020204030204" pitchFamily="34" charset="0"/>
                <a:ea typeface="MS Mincho" panose="02020609040205080304" pitchFamily="49" charset="-128"/>
                <a:cs typeface="Calibri" panose="020F0502020204030204" pitchFamily="34" charset="0"/>
              </a:rPr>
              <a:t>8</a:t>
            </a:r>
            <a:r>
              <a:rPr lang="en-US" sz="1350" dirty="0">
                <a:latin typeface="Calibri" panose="020F0502020204030204" pitchFamily="34" charset="0"/>
                <a:ea typeface="Times New Roman" panose="02020603050405020304" pitchFamily="18" charset="0"/>
                <a:cs typeface="Calibri" panose="020F0502020204030204" pitchFamily="34" charset="0"/>
              </a:rPr>
              <a:t>; Heather Landau</a:t>
            </a:r>
            <a:r>
              <a:rPr lang="en-US" sz="1350" baseline="30000" dirty="0">
                <a:latin typeface="Calibri" panose="020F0502020204030204" pitchFamily="34" charset="0"/>
                <a:ea typeface="MS Mincho" panose="02020609040205080304" pitchFamily="49" charset="-128"/>
                <a:cs typeface="Calibri" panose="020F0502020204030204" pitchFamily="34" charset="0"/>
              </a:rPr>
              <a:t>11</a:t>
            </a:r>
            <a:r>
              <a:rPr lang="en-US" sz="1350" dirty="0">
                <a:latin typeface="Calibri" panose="020F0502020204030204" pitchFamily="34" charset="0"/>
                <a:ea typeface="Times New Roman" panose="02020603050405020304" pitchFamily="18" charset="0"/>
                <a:cs typeface="Calibri" panose="020F0502020204030204" pitchFamily="34" charset="0"/>
              </a:rPr>
              <a:t>; </a:t>
            </a:r>
            <a:r>
              <a:rPr lang="en-US" sz="1350" dirty="0" err="1">
                <a:latin typeface="Calibri" panose="020F0502020204030204" pitchFamily="34" charset="0"/>
                <a:ea typeface="Times New Roman" panose="02020603050405020304" pitchFamily="18" charset="0"/>
                <a:cs typeface="Calibri" panose="020F0502020204030204" pitchFamily="34" charset="0"/>
              </a:rPr>
              <a:t>Sayeef</a:t>
            </a:r>
            <a:r>
              <a:rPr lang="en-US" sz="1350" dirty="0">
                <a:latin typeface="Calibri" panose="020F0502020204030204" pitchFamily="34" charset="0"/>
                <a:ea typeface="Times New Roman" panose="02020603050405020304" pitchFamily="18" charset="0"/>
                <a:cs typeface="Calibri" panose="020F0502020204030204" pitchFamily="34" charset="0"/>
              </a:rPr>
              <a:t> Mirza</a:t>
            </a:r>
            <a:r>
              <a:rPr lang="en-US" sz="1350" baseline="30000" dirty="0">
                <a:latin typeface="Calibri" panose="020F0502020204030204" pitchFamily="34" charset="0"/>
                <a:ea typeface="MS Mincho" panose="02020609040205080304" pitchFamily="49" charset="-128"/>
                <a:cs typeface="Calibri" panose="020F0502020204030204" pitchFamily="34" charset="0"/>
              </a:rPr>
              <a:t>9</a:t>
            </a:r>
            <a:r>
              <a:rPr lang="en-US" sz="1350" dirty="0">
                <a:latin typeface="Calibri" panose="020F0502020204030204" pitchFamily="34" charset="0"/>
                <a:ea typeface="Times New Roman" panose="02020603050405020304" pitchFamily="18" charset="0"/>
                <a:cs typeface="Calibri" panose="020F0502020204030204" pitchFamily="34" charset="0"/>
              </a:rPr>
              <a:t>; </a:t>
            </a:r>
            <a:r>
              <a:rPr lang="en-US" sz="1350" dirty="0" err="1">
                <a:latin typeface="Calibri" panose="020F0502020204030204" pitchFamily="34" charset="0"/>
                <a:ea typeface="Times New Roman" panose="02020603050405020304" pitchFamily="18" charset="0"/>
                <a:cs typeface="Calibri" panose="020F0502020204030204" pitchFamily="34" charset="0"/>
              </a:rPr>
              <a:t>Jinalbel</a:t>
            </a:r>
            <a:r>
              <a:rPr lang="en-US" sz="1350" dirty="0">
                <a:latin typeface="Calibri" panose="020F0502020204030204" pitchFamily="34" charset="0"/>
                <a:ea typeface="Times New Roman" panose="02020603050405020304" pitchFamily="18" charset="0"/>
                <a:cs typeface="Calibri" panose="020F0502020204030204" pitchFamily="34" charset="0"/>
              </a:rPr>
              <a:t> Patel</a:t>
            </a:r>
            <a:r>
              <a:rPr lang="en-US" sz="1350" baseline="30000" dirty="0">
                <a:latin typeface="Calibri" panose="020F0502020204030204" pitchFamily="34" charset="0"/>
                <a:ea typeface="MS Mincho" panose="02020609040205080304" pitchFamily="49" charset="-128"/>
                <a:cs typeface="Calibri" panose="020F0502020204030204" pitchFamily="34" charset="0"/>
              </a:rPr>
              <a:t>3</a:t>
            </a:r>
            <a:r>
              <a:rPr lang="en-US" sz="1350" dirty="0">
                <a:latin typeface="Calibri" panose="020F0502020204030204" pitchFamily="34" charset="0"/>
                <a:ea typeface="Times New Roman" panose="02020603050405020304" pitchFamily="18" charset="0"/>
                <a:cs typeface="Calibri" panose="020F0502020204030204" pitchFamily="34" charset="0"/>
              </a:rPr>
              <a:t>; Pallavi Patwardhan</a:t>
            </a:r>
            <a:r>
              <a:rPr lang="en-US" sz="1350" baseline="30000" dirty="0">
                <a:latin typeface="Calibri" panose="020F0502020204030204" pitchFamily="34" charset="0"/>
                <a:ea typeface="MS Mincho" panose="02020609040205080304" pitchFamily="49" charset="-128"/>
                <a:cs typeface="Calibri" panose="020F0502020204030204" pitchFamily="34" charset="0"/>
              </a:rPr>
              <a:t>8</a:t>
            </a:r>
            <a:r>
              <a:rPr lang="en-US" sz="1350" dirty="0">
                <a:latin typeface="Calibri" panose="020F0502020204030204" pitchFamily="34" charset="0"/>
                <a:ea typeface="Times New Roman" panose="02020603050405020304" pitchFamily="18" charset="0"/>
                <a:cs typeface="Calibri" panose="020F0502020204030204" pitchFamily="34" charset="0"/>
              </a:rPr>
              <a:t>; Muzaffar </a:t>
            </a:r>
            <a:r>
              <a:rPr lang="en-US" sz="1350" dirty="0" err="1">
                <a:latin typeface="Calibri" panose="020F0502020204030204" pitchFamily="34" charset="0"/>
                <a:ea typeface="Times New Roman" panose="02020603050405020304" pitchFamily="18" charset="0"/>
                <a:cs typeface="Calibri" panose="020F0502020204030204" pitchFamily="34" charset="0"/>
              </a:rPr>
              <a:t>Qazilbash</a:t>
            </a:r>
            <a:r>
              <a:rPr lang="en-US" sz="1350" dirty="0">
                <a:latin typeface="Calibri" panose="020F0502020204030204" pitchFamily="34" charset="0"/>
                <a:ea typeface="Times New Roman" panose="02020603050405020304" pitchFamily="18" charset="0"/>
                <a:cs typeface="Calibri" panose="020F0502020204030204" pitchFamily="34" charset="0"/>
              </a:rPr>
              <a:t> </a:t>
            </a:r>
            <a:r>
              <a:rPr lang="en-US" sz="1350" baseline="30000" dirty="0">
                <a:latin typeface="Calibri" panose="020F0502020204030204" pitchFamily="34" charset="0"/>
                <a:ea typeface="MS Mincho" panose="02020609040205080304" pitchFamily="49" charset="-128"/>
                <a:cs typeface="Calibri" panose="020F0502020204030204" pitchFamily="34" charset="0"/>
              </a:rPr>
              <a:t>12 </a:t>
            </a:r>
            <a:r>
              <a:rPr lang="en-US" sz="1350" dirty="0">
                <a:latin typeface="Calibri" panose="020F0502020204030204" pitchFamily="34" charset="0"/>
                <a:ea typeface="Times New Roman" panose="02020603050405020304" pitchFamily="18" charset="0"/>
                <a:cs typeface="Calibri" panose="020F0502020204030204" pitchFamily="34" charset="0"/>
              </a:rPr>
              <a:t>;Saad Usmani</a:t>
            </a:r>
            <a:r>
              <a:rPr lang="en-US" sz="1350" baseline="30000" dirty="0">
                <a:latin typeface="Calibri" panose="020F0502020204030204" pitchFamily="34" charset="0"/>
                <a:ea typeface="MS Mincho" panose="02020609040205080304" pitchFamily="49" charset="-128"/>
                <a:cs typeface="Calibri" panose="020F0502020204030204" pitchFamily="34" charset="0"/>
              </a:rPr>
              <a:t>11</a:t>
            </a:r>
            <a:r>
              <a:rPr lang="en-US" sz="1350" dirty="0">
                <a:latin typeface="Calibri" panose="020F0502020204030204" pitchFamily="34" charset="0"/>
                <a:ea typeface="Times New Roman" panose="02020603050405020304" pitchFamily="18" charset="0"/>
                <a:cs typeface="Calibri" panose="020F0502020204030204" pitchFamily="34" charset="0"/>
              </a:rPr>
              <a:t>; </a:t>
            </a:r>
            <a:r>
              <a:rPr lang="en-US" sz="1350" dirty="0" err="1">
                <a:latin typeface="Calibri" panose="020F0502020204030204" pitchFamily="34" charset="0"/>
                <a:ea typeface="Times New Roman" panose="02020603050405020304" pitchFamily="18" charset="0"/>
                <a:cs typeface="Calibri" panose="020F0502020204030204" pitchFamily="34" charset="0"/>
              </a:rPr>
              <a:t>Krina</a:t>
            </a:r>
            <a:r>
              <a:rPr lang="en-US" sz="1350" dirty="0">
                <a:latin typeface="Calibri" panose="020F0502020204030204" pitchFamily="34" charset="0"/>
                <a:ea typeface="Times New Roman" panose="02020603050405020304" pitchFamily="18" charset="0"/>
                <a:cs typeface="Calibri" panose="020F0502020204030204" pitchFamily="34" charset="0"/>
              </a:rPr>
              <a:t> Patel</a:t>
            </a:r>
            <a:r>
              <a:rPr lang="en-US" sz="1350" baseline="30000" dirty="0">
                <a:latin typeface="Calibri" panose="020F0502020204030204" pitchFamily="34" charset="0"/>
                <a:ea typeface="MS Mincho" panose="02020609040205080304" pitchFamily="49" charset="-128"/>
                <a:cs typeface="Calibri" panose="020F0502020204030204" pitchFamily="34" charset="0"/>
              </a:rPr>
              <a:t>12</a:t>
            </a:r>
            <a:r>
              <a:rPr lang="en-US" sz="1350" dirty="0">
                <a:latin typeface="Calibri" panose="020F0502020204030204" pitchFamily="34" charset="0"/>
                <a:ea typeface="Times New Roman" panose="02020603050405020304" pitchFamily="18" charset="0"/>
                <a:cs typeface="Calibri" panose="020F0502020204030204" pitchFamily="34" charset="0"/>
              </a:rPr>
              <a:t>; Taiga Nishihori</a:t>
            </a:r>
            <a:r>
              <a:rPr lang="en-US" sz="1350" baseline="30000" dirty="0">
                <a:latin typeface="Calibri" panose="020F0502020204030204" pitchFamily="34" charset="0"/>
                <a:ea typeface="MS Mincho" panose="02020609040205080304" pitchFamily="49" charset="-128"/>
                <a:cs typeface="Calibri" panose="020F0502020204030204" pitchFamily="34" charset="0"/>
              </a:rPr>
              <a:t>5</a:t>
            </a:r>
            <a:r>
              <a:rPr lang="en-US" sz="1350" dirty="0">
                <a:latin typeface="Calibri" panose="020F0502020204030204" pitchFamily="34" charset="0"/>
                <a:ea typeface="Times New Roman" panose="02020603050405020304" pitchFamily="18" charset="0"/>
                <a:cs typeface="Calibri" panose="020F0502020204030204" pitchFamily="34" charset="0"/>
              </a:rPr>
              <a:t>; Siddhartha Ganguly</a:t>
            </a:r>
            <a:r>
              <a:rPr lang="en-US" sz="1350" baseline="30000" dirty="0">
                <a:latin typeface="Calibri" panose="020F0502020204030204" pitchFamily="34" charset="0"/>
                <a:ea typeface="MS Mincho" panose="02020609040205080304" pitchFamily="49" charset="-128"/>
                <a:cs typeface="Calibri" panose="020F0502020204030204" pitchFamily="34" charset="0"/>
              </a:rPr>
              <a:t>13</a:t>
            </a:r>
            <a:r>
              <a:rPr lang="en-US" sz="1350" dirty="0">
                <a:latin typeface="Calibri" panose="020F0502020204030204" pitchFamily="34" charset="0"/>
                <a:ea typeface="Times New Roman" panose="02020603050405020304" pitchFamily="18" charset="0"/>
                <a:cs typeface="Calibri" panose="020F0502020204030204" pitchFamily="34" charset="0"/>
              </a:rPr>
              <a:t>; Marcelo C. Pasquini</a:t>
            </a:r>
            <a:r>
              <a:rPr lang="en-US" sz="1350" baseline="30000" dirty="0">
                <a:latin typeface="Calibri" panose="020F0502020204030204" pitchFamily="34" charset="0"/>
                <a:ea typeface="MS Mincho" panose="02020609040205080304" pitchFamily="49" charset="-128"/>
                <a:cs typeface="Calibri" panose="020F0502020204030204" pitchFamily="34" charset="0"/>
              </a:rPr>
              <a:t>3,4</a:t>
            </a:r>
          </a:p>
          <a:p>
            <a:pPr>
              <a:lnSpc>
                <a:spcPct val="107000"/>
              </a:lnSpc>
              <a:spcBef>
                <a:spcPts val="0"/>
              </a:spcBef>
              <a:spcAft>
                <a:spcPts val="600"/>
              </a:spcAft>
            </a:pPr>
            <a:r>
              <a:rPr lang="en-US" sz="1050" dirty="0">
                <a:latin typeface="Calibri" panose="020F0502020204030204" pitchFamily="34" charset="0"/>
                <a:ea typeface="MS Mincho" panose="02020609040205080304" pitchFamily="49" charset="-128"/>
                <a:cs typeface="Calibri" panose="020F0502020204030204" pitchFamily="34" charset="0"/>
              </a:rPr>
              <a:t>Affiliations: 1. Stanford University; 2.Kansas University Medical Center; 3.CIBMTR; 4.Medical College of Wisconsin; 5. Moffitt Cancer Center; 6. Levine Cancer Institute; 7.University of Texas Southwestern; 8. Bristol Myers Squibb; 9. Yale Cancer Center; 10. Medical University of South Carolina; 11. Memorial Sloan Kettering Cancer Center; 12. MD Anderson Cancer Center; 13. Houston Methodist Hospital. </a:t>
            </a:r>
            <a:endParaRPr lang="en-US" sz="1050"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Bef>
                <a:spcPts val="0"/>
              </a:spcBef>
              <a:spcAft>
                <a:spcPts val="600"/>
              </a:spcAft>
            </a:pPr>
            <a:endParaRPr lang="en-US" sz="135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0"/>
              </a:spcBef>
              <a:spcAft>
                <a:spcPts val="600"/>
              </a:spcAft>
            </a:pPr>
            <a:endParaRPr lang="en-US"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4D802A45-39A8-3B46-BFC4-A4813992DECC}"/>
              </a:ext>
            </a:extLst>
          </p:cNvPr>
          <p:cNvSpPr txBox="1">
            <a:spLocks/>
          </p:cNvSpPr>
          <p:nvPr/>
        </p:nvSpPr>
        <p:spPr bwMode="auto">
          <a:xfrm>
            <a:off x="971550" y="3031331"/>
            <a:ext cx="72009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000" kern="1200">
                <a:solidFill>
                  <a:srgbClr val="000000"/>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600" kern="1200">
                <a:solidFill>
                  <a:srgbClr val="000000"/>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rgbClr val="000000"/>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rgbClr val="000000"/>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rgbClr val="000000"/>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defRPr/>
            </a:pPr>
            <a:r>
              <a:rPr lang="en-US" sz="1350" dirty="0">
                <a:solidFill>
                  <a:schemeClr val="bg1"/>
                </a:solidFill>
                <a:latin typeface="Arial" panose="020B0604020202020204" pitchFamily="34" charset="0"/>
              </a:rPr>
              <a:t>On behalf of the CIBMTR</a:t>
            </a:r>
            <a:r>
              <a:rPr lang="en-US" sz="1350" baseline="30000" dirty="0">
                <a:solidFill>
                  <a:schemeClr val="bg1"/>
                </a:solidFill>
                <a:latin typeface="Arial" panose="020B0604020202020204" pitchFamily="34" charset="0"/>
              </a:rPr>
              <a:t>® </a:t>
            </a:r>
            <a:r>
              <a:rPr lang="en-US" sz="1350" dirty="0">
                <a:solidFill>
                  <a:schemeClr val="bg1"/>
                </a:solidFill>
                <a:latin typeface="Arial" panose="020B0604020202020204" pitchFamily="34" charset="0"/>
              </a:rPr>
              <a:t>Plasma Cell Disorder Working Committee; CIBMTR</a:t>
            </a:r>
            <a:r>
              <a:rPr lang="en-US" sz="1350" baseline="30000" dirty="0">
                <a:solidFill>
                  <a:schemeClr val="bg1"/>
                </a:solidFill>
                <a:latin typeface="Arial" panose="020B0604020202020204" pitchFamily="34" charset="0"/>
              </a:rPr>
              <a:t>®</a:t>
            </a:r>
            <a:r>
              <a:rPr lang="en-US" sz="1350" dirty="0">
                <a:solidFill>
                  <a:schemeClr val="bg1"/>
                </a:solidFill>
                <a:latin typeface="Arial" panose="020B0604020202020204" pitchFamily="34" charset="0"/>
              </a:rPr>
              <a:t> is a research collaboration between National Marrow Donor Program</a:t>
            </a:r>
            <a:r>
              <a:rPr lang="en-US" sz="1350" baseline="30000" dirty="0">
                <a:solidFill>
                  <a:schemeClr val="bg1"/>
                </a:solidFill>
                <a:latin typeface="Arial" panose="020B0604020202020204" pitchFamily="34" charset="0"/>
              </a:rPr>
              <a:t>®</a:t>
            </a:r>
            <a:r>
              <a:rPr lang="en-US" sz="1350" dirty="0">
                <a:solidFill>
                  <a:schemeClr val="bg1"/>
                </a:solidFill>
                <a:latin typeface="Arial" panose="020B0604020202020204" pitchFamily="34" charset="0"/>
              </a:rPr>
              <a:t>/Be The Match</a:t>
            </a:r>
            <a:r>
              <a:rPr lang="en-US" sz="1350" baseline="30000" dirty="0">
                <a:solidFill>
                  <a:schemeClr val="bg1"/>
                </a:solidFill>
                <a:latin typeface="Arial" panose="020B0604020202020204" pitchFamily="34" charset="0"/>
              </a:rPr>
              <a:t>®</a:t>
            </a:r>
            <a:r>
              <a:rPr lang="en-US" sz="1350" dirty="0">
                <a:solidFill>
                  <a:schemeClr val="bg1"/>
                </a:solidFill>
                <a:latin typeface="Arial" panose="020B0604020202020204" pitchFamily="34" charset="0"/>
              </a:rPr>
              <a:t> and Medical College of Wisconsin.</a:t>
            </a:r>
          </a:p>
          <a:p>
            <a:pPr marL="0" indent="0" algn="ctr" eaLnBrk="1" hangingPunct="1">
              <a:buNone/>
              <a:defRPr/>
            </a:pPr>
            <a:r>
              <a:rPr lang="en-US" sz="1350" dirty="0">
                <a:solidFill>
                  <a:srgbClr val="3F3F3F"/>
                </a:solidFill>
                <a:latin typeface="Arial" panose="020B0604020202020204" pitchFamily="34" charset="0"/>
              </a:rPr>
              <a:t> </a:t>
            </a:r>
            <a:r>
              <a:rPr lang="en-US" sz="1350" dirty="0">
                <a:solidFill>
                  <a:schemeClr val="bg1"/>
                </a:solidFill>
                <a:latin typeface="Arial" panose="020B0604020202020204" pitchFamily="34" charset="0"/>
              </a:rPr>
              <a:t>This was research collaboration between BMS and CIBMTR</a:t>
            </a:r>
          </a:p>
          <a:p>
            <a:pPr marL="0" indent="0" algn="ctr" eaLnBrk="1" hangingPunct="1">
              <a:buNone/>
              <a:defRPr/>
            </a:pPr>
            <a:endParaRPr lang="en-US" sz="1350" dirty="0">
              <a:solidFill>
                <a:schemeClr val="bg1"/>
              </a:solidFill>
              <a:latin typeface="Arial" panose="020B0604020202020204" pitchFamily="34" charset="0"/>
            </a:endParaRPr>
          </a:p>
          <a:p>
            <a:pPr marL="0" indent="0" eaLnBrk="1" hangingPunct="1">
              <a:buNone/>
              <a:defRPr/>
            </a:pPr>
            <a:endParaRPr lang="en-US" altLang="en-US" sz="1350" dirty="0">
              <a:solidFill>
                <a:schemeClr val="bg1"/>
              </a:solidFill>
              <a:latin typeface="Arial" panose="020B0604020202020204" pitchFamily="34" charset="0"/>
            </a:endParaRPr>
          </a:p>
          <a:p>
            <a:pPr marL="0" indent="0" eaLnBrk="1" hangingPunct="1">
              <a:buNone/>
              <a:defRPr/>
            </a:pPr>
            <a:endParaRPr lang="en-US" altLang="en-US" sz="1350" dirty="0">
              <a:solidFill>
                <a:schemeClr val="bg1"/>
              </a:solidFill>
              <a:latin typeface="Arial" panose="020B0604020202020204" pitchFamily="34" charset="0"/>
            </a:endParaRPr>
          </a:p>
        </p:txBody>
      </p:sp>
    </p:spTree>
    <p:extLst>
      <p:ext uri="{BB962C8B-B14F-4D97-AF65-F5344CB8AC3E}">
        <p14:creationId xmlns:p14="http://schemas.microsoft.com/office/powerpoint/2010/main" val="15905522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337B-06E9-F1B5-82C7-EC1C23071494}"/>
              </a:ext>
            </a:extLst>
          </p:cNvPr>
          <p:cNvSpPr>
            <a:spLocks noGrp="1"/>
          </p:cNvSpPr>
          <p:nvPr>
            <p:ph type="title"/>
          </p:nvPr>
        </p:nvSpPr>
        <p:spPr>
          <a:xfrm>
            <a:off x="-391886" y="9585"/>
            <a:ext cx="9144000" cy="514350"/>
          </a:xfrm>
          <a:solidFill>
            <a:schemeClr val="accent2"/>
          </a:solidFill>
        </p:spPr>
        <p:txBody>
          <a:bodyPr/>
          <a:lstStyle/>
          <a:p>
            <a:r>
              <a:rPr lang="en-US" dirty="0">
                <a:solidFill>
                  <a:schemeClr val="tx1"/>
                </a:solidFill>
              </a:rPr>
              <a:t>Baseline Characteristics and Treatment </a:t>
            </a:r>
            <a:r>
              <a:rPr lang="en-US" dirty="0">
                <a:solidFill>
                  <a:schemeClr val="bg1"/>
                </a:solidFill>
              </a:rPr>
              <a:t>History</a:t>
            </a:r>
          </a:p>
        </p:txBody>
      </p:sp>
      <p:sp>
        <p:nvSpPr>
          <p:cNvPr id="5" name="Slide Number Placeholder 4">
            <a:extLst>
              <a:ext uri="{FF2B5EF4-FFF2-40B4-BE49-F238E27FC236}">
                <a16:creationId xmlns:a16="http://schemas.microsoft.com/office/drawing/2014/main" id="{F78554B0-B80C-C48B-7019-949A74B9509A}"/>
              </a:ext>
            </a:extLst>
          </p:cNvPr>
          <p:cNvSpPr>
            <a:spLocks noGrp="1"/>
          </p:cNvSpPr>
          <p:nvPr>
            <p:ph type="sldNum" sz="quarter" idx="11"/>
          </p:nvPr>
        </p:nvSpPr>
        <p:spPr>
          <a:xfrm>
            <a:off x="0" y="0"/>
            <a:ext cx="0" cy="0"/>
          </a:xfrm>
        </p:spPr>
        <p:txBody>
          <a:bodyPr/>
          <a:lstStyle>
            <a:defPPr>
              <a:defRPr lang="en-US"/>
            </a:defPPr>
            <a:lvl1pPr algn="l" rtl="0" fontAlgn="base">
              <a:spcBef>
                <a:spcPct val="0"/>
              </a:spcBef>
              <a:spcAft>
                <a:spcPct val="0"/>
              </a:spcAft>
              <a:defRPr sz="2400" kern="1200" baseline="0">
                <a:solidFill>
                  <a:srgbClr val="000000"/>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100A5761-1B3C-4150-A85D-55D21464807F}" type="slidenum">
              <a:rPr lang="en-US" altLang="en-US" smtClean="0"/>
              <a:pPr>
                <a:defRPr/>
              </a:pPr>
              <a:t>136</a:t>
            </a:fld>
            <a:endParaRPr lang="en-US" altLang="en-US" dirty="0"/>
          </a:p>
        </p:txBody>
      </p:sp>
      <p:graphicFrame>
        <p:nvGraphicFramePr>
          <p:cNvPr id="6" name="Content Placeholder 4">
            <a:extLst>
              <a:ext uri="{FF2B5EF4-FFF2-40B4-BE49-F238E27FC236}">
                <a16:creationId xmlns:a16="http://schemas.microsoft.com/office/drawing/2014/main" id="{86E082AC-FBD0-7873-F22C-7D72D9A87475}"/>
              </a:ext>
            </a:extLst>
          </p:cNvPr>
          <p:cNvGraphicFramePr>
            <a:graphicFrameLocks/>
          </p:cNvGraphicFramePr>
          <p:nvPr/>
        </p:nvGraphicFramePr>
        <p:xfrm>
          <a:off x="228600" y="641235"/>
          <a:ext cx="4057650" cy="4381500"/>
        </p:xfrm>
        <a:graphic>
          <a:graphicData uri="http://schemas.openxmlformats.org/drawingml/2006/table">
            <a:tbl>
              <a:tblPr firstRow="1" bandRow="1">
                <a:tableStyleId>{21E4AEA4-8DFA-4A89-87EB-49C32662AFE0}</a:tableStyleId>
              </a:tblPr>
              <a:tblGrid>
                <a:gridCol w="2286000">
                  <a:extLst>
                    <a:ext uri="{9D8B030D-6E8A-4147-A177-3AD203B41FA5}">
                      <a16:colId xmlns:a16="http://schemas.microsoft.com/office/drawing/2014/main" val="1526107056"/>
                    </a:ext>
                  </a:extLst>
                </a:gridCol>
                <a:gridCol w="1771650">
                  <a:extLst>
                    <a:ext uri="{9D8B030D-6E8A-4147-A177-3AD203B41FA5}">
                      <a16:colId xmlns:a16="http://schemas.microsoft.com/office/drawing/2014/main" val="3958904507"/>
                    </a:ext>
                  </a:extLst>
                </a:gridCol>
              </a:tblGrid>
              <a:tr h="228600">
                <a:tc>
                  <a:txBody>
                    <a:bodyPr/>
                    <a:lstStyle/>
                    <a:p>
                      <a:r>
                        <a:rPr lang="en-US" sz="1100" dirty="0"/>
                        <a:t>N=821</a:t>
                      </a:r>
                    </a:p>
                  </a:txBody>
                  <a:tcPr marL="68580" marR="68580" marT="34290" marB="34290"/>
                </a:tc>
                <a:tc>
                  <a:txBody>
                    <a:bodyPr/>
                    <a:lstStyle/>
                    <a:p>
                      <a:pPr algn="ctr"/>
                      <a:r>
                        <a:rPr lang="en-US" sz="1100" dirty="0"/>
                        <a:t>N (%) or Median (Range)</a:t>
                      </a:r>
                    </a:p>
                  </a:txBody>
                  <a:tcPr marL="68580" marR="68580" marT="34290" marB="34290"/>
                </a:tc>
                <a:extLst>
                  <a:ext uri="{0D108BD9-81ED-4DB2-BD59-A6C34878D82A}">
                    <a16:rowId xmlns:a16="http://schemas.microsoft.com/office/drawing/2014/main" val="2777880862"/>
                  </a:ext>
                </a:extLst>
              </a:tr>
              <a:tr h="228600">
                <a:tc>
                  <a:txBody>
                    <a:bodyPr/>
                    <a:lstStyle/>
                    <a:p>
                      <a:r>
                        <a:rPr lang="en-US" sz="1100" dirty="0"/>
                        <a:t>Median age, years</a:t>
                      </a:r>
                    </a:p>
                  </a:txBody>
                  <a:tcPr marL="68580" marR="68580" marT="34290" marB="34290"/>
                </a:tc>
                <a:tc>
                  <a:txBody>
                    <a:bodyPr/>
                    <a:lstStyle/>
                    <a:p>
                      <a:pPr algn="ctr"/>
                      <a:r>
                        <a:rPr lang="en-US" sz="1100" dirty="0"/>
                        <a:t>66 years (29-90)</a:t>
                      </a:r>
                    </a:p>
                  </a:txBody>
                  <a:tcPr marL="68580" marR="68580" marT="34290" marB="34290"/>
                </a:tc>
                <a:extLst>
                  <a:ext uri="{0D108BD9-81ED-4DB2-BD59-A6C34878D82A}">
                    <a16:rowId xmlns:a16="http://schemas.microsoft.com/office/drawing/2014/main" val="1276449979"/>
                  </a:ext>
                </a:extLst>
              </a:tr>
              <a:tr h="228600">
                <a:tc>
                  <a:txBody>
                    <a:bodyPr/>
                    <a:lstStyle/>
                    <a:p>
                      <a:r>
                        <a:rPr lang="en-US" sz="1100" dirty="0"/>
                        <a:t>Age </a:t>
                      </a:r>
                      <a:r>
                        <a:rPr lang="en-US" sz="1100" u="sng" dirty="0"/>
                        <a:t>&gt;</a:t>
                      </a:r>
                      <a:r>
                        <a:rPr lang="en-US" sz="1100" dirty="0"/>
                        <a:t> 70 years</a:t>
                      </a:r>
                    </a:p>
                  </a:txBody>
                  <a:tcPr marL="68580" marR="68580" marT="34290" marB="34290"/>
                </a:tc>
                <a:tc>
                  <a:txBody>
                    <a:bodyPr/>
                    <a:lstStyle/>
                    <a:p>
                      <a:pPr algn="ctr"/>
                      <a:r>
                        <a:rPr lang="en-US" sz="1100" dirty="0"/>
                        <a:t> 251 (31%)</a:t>
                      </a:r>
                    </a:p>
                  </a:txBody>
                  <a:tcPr marL="68580" marR="68580" marT="34290" marB="34290"/>
                </a:tc>
                <a:extLst>
                  <a:ext uri="{0D108BD9-81ED-4DB2-BD59-A6C34878D82A}">
                    <a16:rowId xmlns:a16="http://schemas.microsoft.com/office/drawing/2014/main" val="3277675073"/>
                  </a:ext>
                </a:extLst>
              </a:tr>
              <a:tr h="228600">
                <a:tc>
                  <a:txBody>
                    <a:bodyPr/>
                    <a:lstStyle/>
                    <a:p>
                      <a:r>
                        <a:rPr lang="en-US" sz="1100" dirty="0"/>
                        <a:t>Sex, female</a:t>
                      </a:r>
                    </a:p>
                  </a:txBody>
                  <a:tcPr marL="68580" marR="68580" marT="34290" marB="34290"/>
                </a:tc>
                <a:tc>
                  <a:txBody>
                    <a:bodyPr/>
                    <a:lstStyle/>
                    <a:p>
                      <a:pPr algn="ctr"/>
                      <a:r>
                        <a:rPr lang="en-US" sz="1100" dirty="0"/>
                        <a:t>334 (41%)</a:t>
                      </a:r>
                    </a:p>
                  </a:txBody>
                  <a:tcPr marL="68580" marR="68580" marT="34290" marB="34290"/>
                </a:tc>
                <a:extLst>
                  <a:ext uri="{0D108BD9-81ED-4DB2-BD59-A6C34878D82A}">
                    <a16:rowId xmlns:a16="http://schemas.microsoft.com/office/drawing/2014/main" val="1310331767"/>
                  </a:ext>
                </a:extLst>
              </a:tr>
              <a:tr h="388620">
                <a:tc>
                  <a:txBody>
                    <a:bodyPr/>
                    <a:lstStyle/>
                    <a:p>
                      <a:r>
                        <a:rPr lang="en-US" sz="1100" dirty="0"/>
                        <a:t>Race, White</a:t>
                      </a:r>
                    </a:p>
                    <a:p>
                      <a:r>
                        <a:rPr lang="en-US" sz="1100" dirty="0"/>
                        <a:t>Race, Black</a:t>
                      </a:r>
                    </a:p>
                  </a:txBody>
                  <a:tcPr marL="68580" marR="68580" marT="34290" marB="34290"/>
                </a:tc>
                <a:tc>
                  <a:txBody>
                    <a:bodyPr/>
                    <a:lstStyle/>
                    <a:p>
                      <a:pPr algn="ctr"/>
                      <a:r>
                        <a:rPr lang="en-US" sz="1100" dirty="0"/>
                        <a:t>652 (79%)</a:t>
                      </a:r>
                    </a:p>
                    <a:p>
                      <a:pPr algn="ctr"/>
                      <a:r>
                        <a:rPr lang="en-US" sz="1100" dirty="0"/>
                        <a:t>120 (15%)</a:t>
                      </a:r>
                    </a:p>
                  </a:txBody>
                  <a:tcPr marL="68580" marR="68580" marT="34290" marB="34290"/>
                </a:tc>
                <a:extLst>
                  <a:ext uri="{0D108BD9-81ED-4DB2-BD59-A6C34878D82A}">
                    <a16:rowId xmlns:a16="http://schemas.microsoft.com/office/drawing/2014/main" val="2260646941"/>
                  </a:ext>
                </a:extLst>
              </a:tr>
              <a:tr h="228600">
                <a:tc>
                  <a:txBody>
                    <a:bodyPr/>
                    <a:lstStyle/>
                    <a:p>
                      <a:r>
                        <a:rPr lang="en-US" sz="1100" dirty="0"/>
                        <a:t>Ethnicity, Hispanic</a:t>
                      </a:r>
                    </a:p>
                  </a:txBody>
                  <a:tcPr marL="68580" marR="68580" marT="34290" marB="34290"/>
                </a:tc>
                <a:tc>
                  <a:txBody>
                    <a:bodyPr/>
                    <a:lstStyle/>
                    <a:p>
                      <a:pPr algn="ctr"/>
                      <a:r>
                        <a:rPr lang="en-US" sz="1100" dirty="0"/>
                        <a:t>55 (7%)</a:t>
                      </a:r>
                    </a:p>
                  </a:txBody>
                  <a:tcPr marL="68580" marR="68580" marT="34290" marB="34290"/>
                </a:tc>
                <a:extLst>
                  <a:ext uri="{0D108BD9-81ED-4DB2-BD59-A6C34878D82A}">
                    <a16:rowId xmlns:a16="http://schemas.microsoft.com/office/drawing/2014/main" val="218069942"/>
                  </a:ext>
                </a:extLst>
              </a:tr>
              <a:tr h="228600">
                <a:tc>
                  <a:txBody>
                    <a:bodyPr/>
                    <a:lstStyle/>
                    <a:p>
                      <a:r>
                        <a:rPr lang="en-US" sz="1100" dirty="0"/>
                        <a:t>ECOG Performance Status 0-1</a:t>
                      </a:r>
                    </a:p>
                  </a:txBody>
                  <a:tcPr marL="68580" marR="68580" marT="34290" marB="34290"/>
                </a:tc>
                <a:tc>
                  <a:txBody>
                    <a:bodyPr/>
                    <a:lstStyle/>
                    <a:p>
                      <a:pPr algn="ctr"/>
                      <a:r>
                        <a:rPr lang="en-US" sz="1100" dirty="0"/>
                        <a:t>728 (89%)</a:t>
                      </a:r>
                    </a:p>
                  </a:txBody>
                  <a:tcPr marL="68580" marR="68580" marT="34290" marB="34290"/>
                </a:tc>
                <a:extLst>
                  <a:ext uri="{0D108BD9-81ED-4DB2-BD59-A6C34878D82A}">
                    <a16:rowId xmlns:a16="http://schemas.microsoft.com/office/drawing/2014/main" val="615153227"/>
                  </a:ext>
                </a:extLst>
              </a:tr>
              <a:tr h="229826">
                <a:tc>
                  <a:txBody>
                    <a:bodyPr/>
                    <a:lstStyle/>
                    <a:p>
                      <a:r>
                        <a:rPr lang="en-US" sz="1100" b="0" dirty="0"/>
                        <a:t>Clinically significant co-morbidity</a:t>
                      </a:r>
                    </a:p>
                  </a:txBody>
                  <a:tcPr marL="68580" marR="68580" marT="34290" marB="34290"/>
                </a:tc>
                <a:tc>
                  <a:txBody>
                    <a:bodyPr/>
                    <a:lstStyle/>
                    <a:p>
                      <a:pPr algn="ctr"/>
                      <a:r>
                        <a:rPr lang="en-US" sz="1100" b="0" dirty="0"/>
                        <a:t>631 (77%)</a:t>
                      </a:r>
                    </a:p>
                  </a:txBody>
                  <a:tcPr marL="68580" marR="68580" marT="34290" marB="34290"/>
                </a:tc>
                <a:extLst>
                  <a:ext uri="{0D108BD9-81ED-4DB2-BD59-A6C34878D82A}">
                    <a16:rowId xmlns:a16="http://schemas.microsoft.com/office/drawing/2014/main" val="1096821831"/>
                  </a:ext>
                </a:extLst>
              </a:tr>
              <a:tr h="708660">
                <a:tc>
                  <a:txBody>
                    <a:bodyPr/>
                    <a:lstStyle/>
                    <a:p>
                      <a:pPr marL="0" indent="0">
                        <a:buFont typeface="Arial" panose="020B0604020202020204" pitchFamily="34" charset="0"/>
                        <a:buNone/>
                      </a:pPr>
                      <a:r>
                        <a:rPr lang="en-US" sz="1100" dirty="0"/>
                        <a:t>ISS Stage (N=420)</a:t>
                      </a:r>
                    </a:p>
                    <a:p>
                      <a:pPr marL="0" indent="0">
                        <a:buFont typeface="Arial" panose="020B0604020202020204" pitchFamily="34" charset="0"/>
                        <a:buNone/>
                      </a:pPr>
                      <a:r>
                        <a:rPr lang="en-US" sz="1100" dirty="0"/>
                        <a:t>Stage I</a:t>
                      </a:r>
                    </a:p>
                    <a:p>
                      <a:pPr marL="0" indent="0">
                        <a:buFont typeface="Arial" panose="020B0604020202020204" pitchFamily="34" charset="0"/>
                        <a:buNone/>
                      </a:pPr>
                      <a:r>
                        <a:rPr lang="en-US" sz="1100" dirty="0"/>
                        <a:t>Stage II</a:t>
                      </a:r>
                    </a:p>
                    <a:p>
                      <a:pPr marL="0" indent="0">
                        <a:buFont typeface="Arial" panose="020B0604020202020204" pitchFamily="34" charset="0"/>
                        <a:buNone/>
                      </a:pPr>
                      <a:r>
                        <a:rPr lang="en-US" sz="1100" dirty="0"/>
                        <a:t>Stage III</a:t>
                      </a:r>
                    </a:p>
                  </a:txBody>
                  <a:tcPr marL="68580" marR="68580" marT="34290" marB="34290"/>
                </a:tc>
                <a:tc>
                  <a:txBody>
                    <a:bodyPr/>
                    <a:lstStyle/>
                    <a:p>
                      <a:pPr algn="ctr"/>
                      <a:endParaRPr lang="en-US" sz="1100" dirty="0"/>
                    </a:p>
                    <a:p>
                      <a:pPr algn="ctr"/>
                      <a:r>
                        <a:rPr lang="en-US" sz="1100" dirty="0"/>
                        <a:t>210 (50%)</a:t>
                      </a:r>
                    </a:p>
                    <a:p>
                      <a:pPr algn="ctr"/>
                      <a:r>
                        <a:rPr lang="en-US" sz="1100" dirty="0"/>
                        <a:t>142 (34%)</a:t>
                      </a:r>
                    </a:p>
                    <a:p>
                      <a:pPr algn="ctr"/>
                      <a:r>
                        <a:rPr lang="en-US" sz="1100" dirty="0"/>
                        <a:t>68 (16%)</a:t>
                      </a:r>
                    </a:p>
                  </a:txBody>
                  <a:tcPr marL="68580" marR="68580" marT="34290" marB="34290"/>
                </a:tc>
                <a:extLst>
                  <a:ext uri="{0D108BD9-81ED-4DB2-BD59-A6C34878D82A}">
                    <a16:rowId xmlns:a16="http://schemas.microsoft.com/office/drawing/2014/main" val="1404030295"/>
                  </a:ext>
                </a:extLst>
              </a:tr>
              <a:tr h="228600">
                <a:tc>
                  <a:txBody>
                    <a:bodyPr/>
                    <a:lstStyle/>
                    <a:p>
                      <a:pPr marL="0" indent="0">
                        <a:buFont typeface="Arial" panose="020B0604020202020204" pitchFamily="34" charset="0"/>
                        <a:buNone/>
                      </a:pPr>
                      <a:r>
                        <a:rPr lang="en-US" sz="1100" dirty="0"/>
                        <a:t>Bone marrow plasma cells &gt; 50%</a:t>
                      </a:r>
                    </a:p>
                  </a:txBody>
                  <a:tcPr marL="68580" marR="68580" marT="34290" marB="34290"/>
                </a:tc>
                <a:tc>
                  <a:txBody>
                    <a:bodyPr/>
                    <a:lstStyle/>
                    <a:p>
                      <a:pPr algn="ctr"/>
                      <a:r>
                        <a:rPr lang="en-US" sz="1100" dirty="0"/>
                        <a:t>71/508 (14%)</a:t>
                      </a:r>
                    </a:p>
                  </a:txBody>
                  <a:tcPr marL="68580" marR="68580" marT="34290" marB="34290"/>
                </a:tc>
                <a:extLst>
                  <a:ext uri="{0D108BD9-81ED-4DB2-BD59-A6C34878D82A}">
                    <a16:rowId xmlns:a16="http://schemas.microsoft.com/office/drawing/2014/main" val="2966367967"/>
                  </a:ext>
                </a:extLst>
              </a:tr>
              <a:tr h="228600">
                <a:tc>
                  <a:txBody>
                    <a:bodyPr/>
                    <a:lstStyle/>
                    <a:p>
                      <a:r>
                        <a:rPr lang="en-US" sz="1100" dirty="0"/>
                        <a:t>Non-secretory disease</a:t>
                      </a:r>
                    </a:p>
                  </a:txBody>
                  <a:tcPr marL="68580" marR="68580" marT="34290" marB="34290"/>
                </a:tc>
                <a:tc>
                  <a:txBody>
                    <a:bodyPr/>
                    <a:lstStyle/>
                    <a:p>
                      <a:pPr algn="ctr"/>
                      <a:r>
                        <a:rPr lang="en-US" sz="1100" dirty="0"/>
                        <a:t>17 (2%)</a:t>
                      </a:r>
                    </a:p>
                  </a:txBody>
                  <a:tcPr marL="68580" marR="68580" marT="34290" marB="34290"/>
                </a:tc>
                <a:extLst>
                  <a:ext uri="{0D108BD9-81ED-4DB2-BD59-A6C34878D82A}">
                    <a16:rowId xmlns:a16="http://schemas.microsoft.com/office/drawing/2014/main" val="3662002474"/>
                  </a:ext>
                </a:extLst>
              </a:tr>
              <a:tr h="228600">
                <a:tc>
                  <a:txBody>
                    <a:bodyPr/>
                    <a:lstStyle/>
                    <a:p>
                      <a:r>
                        <a:rPr lang="en-US" sz="1100" dirty="0"/>
                        <a:t>High-risk cytogenetics</a:t>
                      </a:r>
                    </a:p>
                  </a:txBody>
                  <a:tcPr marL="68580" marR="68580" marT="34290" marB="34290"/>
                </a:tc>
                <a:tc>
                  <a:txBody>
                    <a:bodyPr/>
                    <a:lstStyle/>
                    <a:p>
                      <a:pPr algn="ctr"/>
                      <a:r>
                        <a:rPr lang="en-US" sz="1100" dirty="0"/>
                        <a:t>196/727 (27%)</a:t>
                      </a:r>
                    </a:p>
                  </a:txBody>
                  <a:tcPr marL="68580" marR="68580" marT="34290" marB="34290"/>
                </a:tc>
                <a:extLst>
                  <a:ext uri="{0D108BD9-81ED-4DB2-BD59-A6C34878D82A}">
                    <a16:rowId xmlns:a16="http://schemas.microsoft.com/office/drawing/2014/main" val="4130230765"/>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High-risk cytogenetics including 1q</a:t>
                      </a:r>
                    </a:p>
                  </a:txBody>
                  <a:tcPr marL="68580" marR="68580" marT="34290" marB="34290"/>
                </a:tc>
                <a:tc>
                  <a:txBody>
                    <a:bodyPr/>
                    <a:lstStyle/>
                    <a:p>
                      <a:pPr algn="ctr"/>
                      <a:r>
                        <a:rPr lang="en-US" sz="1100" dirty="0"/>
                        <a:t>381/727 (52%)</a:t>
                      </a:r>
                    </a:p>
                  </a:txBody>
                  <a:tcPr marL="68580" marR="68580" marT="34290" marB="34290"/>
                </a:tc>
                <a:extLst>
                  <a:ext uri="{0D108BD9-81ED-4DB2-BD59-A6C34878D82A}">
                    <a16:rowId xmlns:a16="http://schemas.microsoft.com/office/drawing/2014/main" val="3507741258"/>
                  </a:ext>
                </a:extLst>
              </a:tr>
              <a:tr h="228600">
                <a:tc>
                  <a:txBody>
                    <a:bodyPr/>
                    <a:lstStyle/>
                    <a:p>
                      <a:r>
                        <a:rPr lang="en-US" sz="1100" dirty="0"/>
                        <a:t>Extramedullary disease</a:t>
                      </a:r>
                    </a:p>
                  </a:txBody>
                  <a:tcPr marL="68580" marR="68580" marT="34290" marB="34290"/>
                </a:tc>
                <a:tc>
                  <a:txBody>
                    <a:bodyPr/>
                    <a:lstStyle/>
                    <a:p>
                      <a:pPr algn="ctr"/>
                      <a:r>
                        <a:rPr lang="en-US" sz="1100" dirty="0"/>
                        <a:t>85/488 (17%)</a:t>
                      </a:r>
                    </a:p>
                  </a:txBody>
                  <a:tcPr marL="68580" marR="68580" marT="34290" marB="34290"/>
                </a:tc>
                <a:extLst>
                  <a:ext uri="{0D108BD9-81ED-4DB2-BD59-A6C34878D82A}">
                    <a16:rowId xmlns:a16="http://schemas.microsoft.com/office/drawing/2014/main" val="657111357"/>
                  </a:ext>
                </a:extLst>
              </a:tr>
              <a:tr h="228600">
                <a:tc>
                  <a:txBody>
                    <a:bodyPr/>
                    <a:lstStyle/>
                    <a:p>
                      <a:r>
                        <a:rPr lang="en-US" sz="1100" dirty="0"/>
                        <a:t>Plasma cell leukemia</a:t>
                      </a:r>
                    </a:p>
                  </a:txBody>
                  <a:tcPr marL="68580" marR="68580" marT="34290" marB="34290"/>
                </a:tc>
                <a:tc>
                  <a:txBody>
                    <a:bodyPr/>
                    <a:lstStyle/>
                    <a:p>
                      <a:pPr algn="ctr"/>
                      <a:r>
                        <a:rPr lang="en-US" sz="1100" dirty="0"/>
                        <a:t>13 (1.6%)</a:t>
                      </a:r>
                    </a:p>
                  </a:txBody>
                  <a:tcPr marL="68580" marR="68580" marT="34290" marB="34290"/>
                </a:tc>
                <a:extLst>
                  <a:ext uri="{0D108BD9-81ED-4DB2-BD59-A6C34878D82A}">
                    <a16:rowId xmlns:a16="http://schemas.microsoft.com/office/drawing/2014/main" val="856900456"/>
                  </a:ext>
                </a:extLst>
              </a:tr>
            </a:tbl>
          </a:graphicData>
        </a:graphic>
      </p:graphicFrame>
      <p:graphicFrame>
        <p:nvGraphicFramePr>
          <p:cNvPr id="9" name="Content Placeholder 4">
            <a:extLst>
              <a:ext uri="{FF2B5EF4-FFF2-40B4-BE49-F238E27FC236}">
                <a16:creationId xmlns:a16="http://schemas.microsoft.com/office/drawing/2014/main" id="{AFF4CFF0-B06F-B2FD-D099-D221EF6BF9C3}"/>
              </a:ext>
            </a:extLst>
          </p:cNvPr>
          <p:cNvGraphicFramePr>
            <a:graphicFrameLocks/>
          </p:cNvGraphicFramePr>
          <p:nvPr/>
        </p:nvGraphicFramePr>
        <p:xfrm>
          <a:off x="4629150" y="641235"/>
          <a:ext cx="4057650" cy="3451860"/>
        </p:xfrm>
        <a:graphic>
          <a:graphicData uri="http://schemas.openxmlformats.org/drawingml/2006/table">
            <a:tbl>
              <a:tblPr firstRow="1" bandRow="1">
                <a:tableStyleId>{21E4AEA4-8DFA-4A89-87EB-49C32662AFE0}</a:tableStyleId>
              </a:tblPr>
              <a:tblGrid>
                <a:gridCol w="2286000">
                  <a:extLst>
                    <a:ext uri="{9D8B030D-6E8A-4147-A177-3AD203B41FA5}">
                      <a16:colId xmlns:a16="http://schemas.microsoft.com/office/drawing/2014/main" val="1526107056"/>
                    </a:ext>
                  </a:extLst>
                </a:gridCol>
                <a:gridCol w="1771650">
                  <a:extLst>
                    <a:ext uri="{9D8B030D-6E8A-4147-A177-3AD203B41FA5}">
                      <a16:colId xmlns:a16="http://schemas.microsoft.com/office/drawing/2014/main" val="3958904507"/>
                    </a:ext>
                  </a:extLst>
                </a:gridCol>
              </a:tblGrid>
              <a:tr h="228600">
                <a:tc>
                  <a:txBody>
                    <a:bodyPr/>
                    <a:lstStyle/>
                    <a:p>
                      <a:r>
                        <a:rPr lang="en-US" sz="1100" dirty="0"/>
                        <a:t>N=821</a:t>
                      </a:r>
                    </a:p>
                  </a:txBody>
                  <a:tcPr marL="68580" marR="68580" marT="34290" marB="34290"/>
                </a:tc>
                <a:tc>
                  <a:txBody>
                    <a:bodyPr/>
                    <a:lstStyle/>
                    <a:p>
                      <a:pPr algn="ctr"/>
                      <a:r>
                        <a:rPr lang="en-US" sz="1100" dirty="0"/>
                        <a:t>N (%) or Median (Range)</a:t>
                      </a:r>
                    </a:p>
                  </a:txBody>
                  <a:tcPr marL="68580" marR="68580" marT="34290" marB="34290"/>
                </a:tc>
                <a:extLst>
                  <a:ext uri="{0D108BD9-81ED-4DB2-BD59-A6C34878D82A}">
                    <a16:rowId xmlns:a16="http://schemas.microsoft.com/office/drawing/2014/main" val="2777880862"/>
                  </a:ext>
                </a:extLst>
              </a:tr>
              <a:tr h="228600">
                <a:tc>
                  <a:txBody>
                    <a:bodyPr/>
                    <a:lstStyle/>
                    <a:p>
                      <a:r>
                        <a:rPr lang="en-US" sz="1100" dirty="0">
                          <a:latin typeface="Arial" panose="020B0604020202020204" pitchFamily="34" charset="0"/>
                          <a:cs typeface="Arial" panose="020B0604020202020204" pitchFamily="34" charset="0"/>
                        </a:rPr>
                        <a:t>Prior lines of therapy</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7 (4-21)</a:t>
                      </a:r>
                    </a:p>
                  </a:txBody>
                  <a:tcPr marL="68580" marR="68580" marT="34290" marB="34290"/>
                </a:tc>
                <a:extLst>
                  <a:ext uri="{0D108BD9-81ED-4DB2-BD59-A6C34878D82A}">
                    <a16:rowId xmlns:a16="http://schemas.microsoft.com/office/drawing/2014/main" val="4077290197"/>
                  </a:ext>
                </a:extLst>
              </a:tr>
              <a:tr h="228600">
                <a:tc>
                  <a:txBody>
                    <a:bodyPr/>
                    <a:lstStyle/>
                    <a:p>
                      <a:r>
                        <a:rPr lang="en-US" sz="1100" dirty="0">
                          <a:latin typeface="Arial" panose="020B0604020202020204" pitchFamily="34" charset="0"/>
                          <a:cs typeface="Arial" panose="020B0604020202020204" pitchFamily="34" charset="0"/>
                        </a:rPr>
                        <a:t>Triple class exposed</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776 (97%)</a:t>
                      </a:r>
                    </a:p>
                  </a:txBody>
                  <a:tcPr marL="68580" marR="68580" marT="34290" marB="34290"/>
                </a:tc>
                <a:extLst>
                  <a:ext uri="{0D108BD9-81ED-4DB2-BD59-A6C34878D82A}">
                    <a16:rowId xmlns:a16="http://schemas.microsoft.com/office/drawing/2014/main" val="93286322"/>
                  </a:ext>
                </a:extLst>
              </a:tr>
              <a:tr h="228600">
                <a:tc>
                  <a:txBody>
                    <a:bodyPr/>
                    <a:lstStyle/>
                    <a:p>
                      <a:r>
                        <a:rPr lang="en-US" sz="1100" dirty="0">
                          <a:latin typeface="Arial" panose="020B0604020202020204" pitchFamily="34" charset="0"/>
                          <a:cs typeface="Arial" panose="020B0604020202020204" pitchFamily="34" charset="0"/>
                        </a:rPr>
                        <a:t>Penta class exposed</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490 (60%)</a:t>
                      </a:r>
                    </a:p>
                  </a:txBody>
                  <a:tcPr marL="68580" marR="68580" marT="34290" marB="34290"/>
                </a:tc>
                <a:extLst>
                  <a:ext uri="{0D108BD9-81ED-4DB2-BD59-A6C34878D82A}">
                    <a16:rowId xmlns:a16="http://schemas.microsoft.com/office/drawing/2014/main" val="3175772318"/>
                  </a:ext>
                </a:extLst>
              </a:tr>
              <a:tr h="708660">
                <a:tc>
                  <a:txBody>
                    <a:bodyPr/>
                    <a:lstStyle/>
                    <a:p>
                      <a:r>
                        <a:rPr lang="en-US" sz="1100" dirty="0">
                          <a:latin typeface="Arial" panose="020B0604020202020204" pitchFamily="34" charset="0"/>
                          <a:cs typeface="Arial" panose="020B0604020202020204" pitchFamily="34" charset="0"/>
                        </a:rPr>
                        <a:t>Prior BCMA Therapy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Prior </a:t>
                      </a:r>
                      <a:r>
                        <a:rPr lang="en-US" sz="1100" dirty="0">
                          <a:solidFill>
                            <a:schemeClr val="tx1"/>
                          </a:solidFill>
                          <a:latin typeface="Arial" panose="020B0604020202020204" pitchFamily="34" charset="0"/>
                          <a:cs typeface="Arial" panose="020B0604020202020204" pitchFamily="34" charset="0"/>
                        </a:rPr>
                        <a:t>ADC (</a:t>
                      </a:r>
                      <a:r>
                        <a:rPr lang="en-US" sz="1100" dirty="0" err="1">
                          <a:solidFill>
                            <a:schemeClr val="tx1"/>
                          </a:solidFill>
                          <a:latin typeface="Arial" panose="020B0604020202020204" pitchFamily="34" charset="0"/>
                          <a:cs typeface="Arial" panose="020B0604020202020204" pitchFamily="34" charset="0"/>
                        </a:rPr>
                        <a:t>Belantamab</a:t>
                      </a:r>
                      <a:r>
                        <a:rPr lang="en-US" sz="1100" dirty="0">
                          <a:solidFill>
                            <a:schemeClr val="tx1"/>
                          </a:solidFill>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Prior CAR-T</a:t>
                      </a:r>
                      <a:endParaRPr lang="en-US" sz="110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Prior bispecific</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150 (18%)</a:t>
                      </a:r>
                    </a:p>
                    <a:p>
                      <a:pPr marL="171450" indent="-171450" algn="ctr">
                        <a:buFont typeface="Arial" panose="020B0604020202020204" pitchFamily="34" charset="0"/>
                        <a:buChar char="•"/>
                      </a:pPr>
                      <a:r>
                        <a:rPr lang="en-US" sz="1100" dirty="0">
                          <a:latin typeface="Arial" panose="020B0604020202020204" pitchFamily="34" charset="0"/>
                          <a:cs typeface="Arial" panose="020B0604020202020204" pitchFamily="34" charset="0"/>
                        </a:rPr>
                        <a:t>116 (14%)</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36 (4%)</a:t>
                      </a:r>
                    </a:p>
                    <a:p>
                      <a:pPr marL="171450" indent="-171450" algn="ctr">
                        <a:buFont typeface="Arial" panose="020B0604020202020204" pitchFamily="34" charset="0"/>
                        <a:buChar char="•"/>
                      </a:pPr>
                      <a:r>
                        <a:rPr lang="en-US" sz="1100" dirty="0">
                          <a:latin typeface="Arial" panose="020B0604020202020204" pitchFamily="34" charset="0"/>
                          <a:cs typeface="Arial" panose="020B0604020202020204" pitchFamily="34" charset="0"/>
                        </a:rPr>
                        <a:t>3 (0.4%)</a:t>
                      </a:r>
                    </a:p>
                  </a:txBody>
                  <a:tcPr marL="68580" marR="68580" marT="34290" marB="34290"/>
                </a:tc>
                <a:extLst>
                  <a:ext uri="{0D108BD9-81ED-4DB2-BD59-A6C34878D82A}">
                    <a16:rowId xmlns:a16="http://schemas.microsoft.com/office/drawing/2014/main" val="3944824715"/>
                  </a:ext>
                </a:extLst>
              </a:tr>
              <a:tr h="228600">
                <a:tc>
                  <a:txBody>
                    <a:bodyPr/>
                    <a:lstStyle/>
                    <a:p>
                      <a:r>
                        <a:rPr lang="en-US" sz="1100" dirty="0">
                          <a:latin typeface="Arial" panose="020B0604020202020204" pitchFamily="34" charset="0"/>
                          <a:cs typeface="Arial" panose="020B0604020202020204" pitchFamily="34" charset="0"/>
                        </a:rPr>
                        <a:t>Bridging therapy</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442/799 (54%)</a:t>
                      </a:r>
                    </a:p>
                  </a:txBody>
                  <a:tcPr marL="68580" marR="68580" marT="34290" marB="34290"/>
                </a:tc>
                <a:extLst>
                  <a:ext uri="{0D108BD9-81ED-4DB2-BD59-A6C34878D82A}">
                    <a16:rowId xmlns:a16="http://schemas.microsoft.com/office/drawing/2014/main" val="3805560639"/>
                  </a:ext>
                </a:extLst>
              </a:tr>
              <a:tr h="1028700">
                <a:tc>
                  <a:txBody>
                    <a:bodyPr/>
                    <a:lstStyle/>
                    <a:p>
                      <a:r>
                        <a:rPr lang="en-US" sz="1100" dirty="0">
                          <a:latin typeface="Arial" panose="020B0604020202020204" pitchFamily="34" charset="0"/>
                          <a:cs typeface="Arial" panose="020B0604020202020204" pitchFamily="34" charset="0"/>
                        </a:rPr>
                        <a:t>Lymphodepletion Chemotherapy</a:t>
                      </a:r>
                    </a:p>
                    <a:p>
                      <a:pPr marL="285750" indent="-285750">
                        <a:buFont typeface="Arial" panose="020B0604020202020204" pitchFamily="34" charset="0"/>
                        <a:buChar char="•"/>
                      </a:pPr>
                      <a:r>
                        <a:rPr lang="en-US" sz="1000" dirty="0">
                          <a:latin typeface="Arial" panose="020B0604020202020204" pitchFamily="34" charset="0"/>
                          <a:cs typeface="Arial" panose="020B0604020202020204" pitchFamily="34" charset="0"/>
                        </a:rPr>
                        <a:t>Fludarabine/Cyclophosphamide</a:t>
                      </a:r>
                    </a:p>
                    <a:p>
                      <a:pPr marL="285750" indent="-285750">
                        <a:buFont typeface="Arial" panose="020B0604020202020204" pitchFamily="34" charset="0"/>
                        <a:buChar char="•"/>
                      </a:pPr>
                      <a:r>
                        <a:rPr lang="en-US" sz="1100" b="0" dirty="0" err="1">
                          <a:latin typeface="Arial" panose="020B0604020202020204" pitchFamily="34" charset="0"/>
                          <a:cs typeface="Arial" panose="020B0604020202020204" pitchFamily="34" charset="0"/>
                        </a:rPr>
                        <a:t>Bendamustine</a:t>
                      </a:r>
                      <a:endParaRPr lang="en-US" sz="11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Cyclophosphamide + Other</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Cyclophosphamide</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Other/unknown</a:t>
                      </a:r>
                    </a:p>
                  </a:txBody>
                  <a:tcPr marL="68580" marR="68580" marT="34290" marB="34290"/>
                </a:tc>
                <a:tc>
                  <a:txBody>
                    <a:bodyPr/>
                    <a:lstStyle/>
                    <a:p>
                      <a:pPr marL="0" marR="0" algn="ctr">
                        <a:lnSpc>
                          <a:spcPct val="115000"/>
                        </a:lnSpc>
                        <a:spcBef>
                          <a:spcPts val="100"/>
                        </a:spcBef>
                        <a:spcAft>
                          <a:spcPts val="100"/>
                        </a:spcAft>
                      </a:pPr>
                      <a:endPar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lgn="ctr">
                        <a:lnSpc>
                          <a:spcPct val="100000"/>
                        </a:lnSpc>
                        <a:spcBef>
                          <a:spcPts val="0"/>
                        </a:spcBef>
                        <a:spcAft>
                          <a:spcPts val="0"/>
                        </a:spcAft>
                        <a:buFont typeface="Arial" panose="020B0604020202020204" pitchFamily="34" charset="0"/>
                        <a:buNone/>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741 (90%)</a:t>
                      </a:r>
                    </a:p>
                    <a:p>
                      <a:pPr marL="0" marR="0" indent="0" algn="ctr">
                        <a:lnSpc>
                          <a:spcPct val="100000"/>
                        </a:lnSpc>
                        <a:spcBef>
                          <a:spcPts val="0"/>
                        </a:spcBef>
                        <a:spcAft>
                          <a:spcPts val="0"/>
                        </a:spcAft>
                        <a:buFont typeface="Arial" panose="020B0604020202020204" pitchFamily="34" charset="0"/>
                        <a:buNone/>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51 (6%)</a:t>
                      </a:r>
                    </a:p>
                    <a:p>
                      <a:pPr marL="0" marR="0" indent="0" algn="ctr">
                        <a:lnSpc>
                          <a:spcPct val="100000"/>
                        </a:lnSpc>
                        <a:spcBef>
                          <a:spcPts val="0"/>
                        </a:spcBef>
                        <a:spcAft>
                          <a:spcPts val="0"/>
                        </a:spcAft>
                        <a:buFont typeface="Arial" panose="020B0604020202020204" pitchFamily="34" charset="0"/>
                        <a:buNone/>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 (2%)</a:t>
                      </a:r>
                    </a:p>
                    <a:p>
                      <a:pPr marL="0" marR="0" indent="0" algn="ctr">
                        <a:lnSpc>
                          <a:spcPct val="100000"/>
                        </a:lnSpc>
                        <a:spcBef>
                          <a:spcPts val="0"/>
                        </a:spcBef>
                        <a:spcAft>
                          <a:spcPts val="0"/>
                        </a:spcAft>
                        <a:buFont typeface="Arial" panose="020B0604020202020204" pitchFamily="34" charset="0"/>
                        <a:buNone/>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8 (1%)</a:t>
                      </a:r>
                    </a:p>
                    <a:p>
                      <a:pPr marL="0" marR="0" indent="0" algn="ctr">
                        <a:lnSpc>
                          <a:spcPct val="100000"/>
                        </a:lnSpc>
                        <a:spcBef>
                          <a:spcPts val="0"/>
                        </a:spcBef>
                        <a:spcAft>
                          <a:spcPts val="0"/>
                        </a:spcAft>
                        <a:buFont typeface="Arial" panose="020B0604020202020204" pitchFamily="34" charset="0"/>
                        <a:buNone/>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(0.3%)</a:t>
                      </a:r>
                    </a:p>
                  </a:txBody>
                  <a:tcPr marL="9525" marR="9525" marT="0" marB="0"/>
                </a:tc>
                <a:extLst>
                  <a:ext uri="{0D108BD9-81ED-4DB2-BD59-A6C34878D82A}">
                    <a16:rowId xmlns:a16="http://schemas.microsoft.com/office/drawing/2014/main" val="3247579301"/>
                  </a:ext>
                </a:extLst>
              </a:tr>
              <a:tr h="228600">
                <a:tc>
                  <a:txBody>
                    <a:bodyPr/>
                    <a:lstStyle/>
                    <a:p>
                      <a:r>
                        <a:rPr lang="en-US" sz="1100" dirty="0">
                          <a:latin typeface="Arial" panose="020B0604020202020204" pitchFamily="34" charset="0"/>
                          <a:cs typeface="Arial" panose="020B0604020202020204" pitchFamily="34" charset="0"/>
                        </a:rPr>
                        <a:t>CAR-T cell dose in million cells</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409 (307-460)</a:t>
                      </a:r>
                    </a:p>
                  </a:txBody>
                  <a:tcPr marL="68580" marR="68580" marT="34290" marB="34290"/>
                </a:tc>
                <a:extLst>
                  <a:ext uri="{0D108BD9-81ED-4DB2-BD59-A6C34878D82A}">
                    <a16:rowId xmlns:a16="http://schemas.microsoft.com/office/drawing/2014/main" val="3756488506"/>
                  </a:ext>
                </a:extLst>
              </a:tr>
              <a:tr h="228600">
                <a:tc>
                  <a:txBody>
                    <a:bodyPr/>
                    <a:lstStyle/>
                    <a:p>
                      <a:r>
                        <a:rPr lang="en-US" sz="1100" dirty="0">
                          <a:latin typeface="Arial" panose="020B0604020202020204" pitchFamily="34" charset="0"/>
                          <a:cs typeface="Arial" panose="020B0604020202020204" pitchFamily="34" charset="0"/>
                        </a:rPr>
                        <a:t>CAR-T cell dose &gt; 400 million</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475 (58%)</a:t>
                      </a:r>
                    </a:p>
                  </a:txBody>
                  <a:tcPr marL="68580" marR="68580" marT="34290" marB="34290"/>
                </a:tc>
                <a:extLst>
                  <a:ext uri="{0D108BD9-81ED-4DB2-BD59-A6C34878D82A}">
                    <a16:rowId xmlns:a16="http://schemas.microsoft.com/office/drawing/2014/main" val="4280491190"/>
                  </a:ext>
                </a:extLst>
              </a:tr>
            </a:tbl>
          </a:graphicData>
        </a:graphic>
      </p:graphicFrame>
      <p:sp>
        <p:nvSpPr>
          <p:cNvPr id="3" name="TextBox 2">
            <a:extLst>
              <a:ext uri="{FF2B5EF4-FFF2-40B4-BE49-F238E27FC236}">
                <a16:creationId xmlns:a16="http://schemas.microsoft.com/office/drawing/2014/main" id="{5A9C60C7-D01A-821C-72C6-AA0C4C5F93D0}"/>
              </a:ext>
            </a:extLst>
          </p:cNvPr>
          <p:cNvSpPr txBox="1"/>
          <p:nvPr/>
        </p:nvSpPr>
        <p:spPr>
          <a:xfrm>
            <a:off x="144076" y="4979083"/>
            <a:ext cx="3643946" cy="253916"/>
          </a:xfrm>
          <a:prstGeom prst="rect">
            <a:avLst/>
          </a:prstGeom>
          <a:noFill/>
        </p:spPr>
        <p:txBody>
          <a:bodyPr wrap="none" rtlCol="0">
            <a:spAutoFit/>
          </a:bodyPr>
          <a:lstStyle/>
          <a:p>
            <a:r>
              <a:rPr lang="en-US" sz="1050" dirty="0"/>
              <a:t>High-risk cytogenetics include del17p, t(4;14) and t(14;16)</a:t>
            </a:r>
          </a:p>
        </p:txBody>
      </p:sp>
      <p:sp>
        <p:nvSpPr>
          <p:cNvPr id="4" name="Rectangle 3">
            <a:extLst>
              <a:ext uri="{FF2B5EF4-FFF2-40B4-BE49-F238E27FC236}">
                <a16:creationId xmlns:a16="http://schemas.microsoft.com/office/drawing/2014/main" id="{125157DC-48C1-E6A5-D737-2CF2BBAEB145}"/>
              </a:ext>
            </a:extLst>
          </p:cNvPr>
          <p:cNvSpPr/>
          <p:nvPr/>
        </p:nvSpPr>
        <p:spPr>
          <a:xfrm>
            <a:off x="228600" y="4558651"/>
            <a:ext cx="4057650" cy="42043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B5241225-BDD5-7C49-DF33-9225CC3BE03E}"/>
              </a:ext>
            </a:extLst>
          </p:cNvPr>
          <p:cNvSpPr/>
          <p:nvPr/>
        </p:nvSpPr>
        <p:spPr>
          <a:xfrm>
            <a:off x="4629150" y="859631"/>
            <a:ext cx="4057650" cy="48363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DAD4080F-8357-90ED-7B44-5E4F3A83854C}"/>
              </a:ext>
            </a:extLst>
          </p:cNvPr>
          <p:cNvSpPr/>
          <p:nvPr/>
        </p:nvSpPr>
        <p:spPr>
          <a:xfrm>
            <a:off x="4629150" y="1545431"/>
            <a:ext cx="4057650" cy="74295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824C2982-D6BC-6758-8FE2-85BE56DC0642}"/>
              </a:ext>
            </a:extLst>
          </p:cNvPr>
          <p:cNvSpPr/>
          <p:nvPr/>
        </p:nvSpPr>
        <p:spPr>
          <a:xfrm>
            <a:off x="228600" y="1092247"/>
            <a:ext cx="4057650" cy="24078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8E223920-8241-2C0C-3728-7778D895E0C0}"/>
              </a:ext>
            </a:extLst>
          </p:cNvPr>
          <p:cNvSpPr/>
          <p:nvPr/>
        </p:nvSpPr>
        <p:spPr>
          <a:xfrm>
            <a:off x="4629150" y="2566841"/>
            <a:ext cx="4057650" cy="36933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D547236F-934B-B9BF-15A3-E8AAB03CFDED}"/>
              </a:ext>
            </a:extLst>
          </p:cNvPr>
          <p:cNvSpPr/>
          <p:nvPr/>
        </p:nvSpPr>
        <p:spPr>
          <a:xfrm>
            <a:off x="228600" y="2458605"/>
            <a:ext cx="4057650" cy="24078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31C2C5F1-4913-7714-AD67-44257123271C}"/>
              </a:ext>
            </a:extLst>
          </p:cNvPr>
          <p:cNvSpPr/>
          <p:nvPr/>
        </p:nvSpPr>
        <p:spPr>
          <a:xfrm>
            <a:off x="228600" y="1580584"/>
            <a:ext cx="4057650" cy="40004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988852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7417-CCC2-D253-4D52-AE6110A38C11}"/>
              </a:ext>
            </a:extLst>
          </p:cNvPr>
          <p:cNvSpPr>
            <a:spLocks noGrp="1"/>
          </p:cNvSpPr>
          <p:nvPr>
            <p:ph type="title"/>
          </p:nvPr>
        </p:nvSpPr>
        <p:spPr>
          <a:xfrm>
            <a:off x="457200" y="91416"/>
            <a:ext cx="8229600" cy="857250"/>
          </a:xfrm>
        </p:spPr>
        <p:txBody>
          <a:bodyPr/>
          <a:lstStyle/>
          <a:p>
            <a:pPr algn="l"/>
            <a:r>
              <a:rPr lang="en-US" dirty="0">
                <a:solidFill>
                  <a:schemeClr val="tx1"/>
                </a:solidFill>
              </a:rPr>
              <a:t>Response Rates</a:t>
            </a:r>
          </a:p>
        </p:txBody>
      </p:sp>
      <p:graphicFrame>
        <p:nvGraphicFramePr>
          <p:cNvPr id="6" name="Content Placeholder 5">
            <a:extLst>
              <a:ext uri="{FF2B5EF4-FFF2-40B4-BE49-F238E27FC236}">
                <a16:creationId xmlns:a16="http://schemas.microsoft.com/office/drawing/2014/main" id="{AD97EFBB-9F4A-FBA1-5760-5EB112F81D7B}"/>
              </a:ext>
            </a:extLst>
          </p:cNvPr>
          <p:cNvGraphicFramePr>
            <a:graphicFrameLocks noGrp="1"/>
          </p:cNvGraphicFramePr>
          <p:nvPr>
            <p:ph idx="1"/>
          </p:nvPr>
        </p:nvGraphicFramePr>
        <p:xfrm>
          <a:off x="514350" y="1145381"/>
          <a:ext cx="2171700" cy="30861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D5C8C1BE-EDC0-C4A8-6201-BA7D526BDEC9}"/>
              </a:ext>
            </a:extLst>
          </p:cNvPr>
          <p:cNvSpPr>
            <a:spLocks noGrp="1"/>
          </p:cNvSpPr>
          <p:nvPr>
            <p:ph type="sldNum" sz="quarter" idx="11"/>
          </p:nvPr>
        </p:nvSpPr>
        <p:spPr>
          <a:xfrm>
            <a:off x="0" y="0"/>
            <a:ext cx="0" cy="0"/>
          </a:xfrm>
        </p:spPr>
        <p:txBody>
          <a:bodyPr/>
          <a:lstStyle>
            <a:defPPr>
              <a:defRPr lang="en-US"/>
            </a:defPPr>
            <a:lvl1pPr algn="l" rtl="0" fontAlgn="base">
              <a:spcBef>
                <a:spcPct val="0"/>
              </a:spcBef>
              <a:spcAft>
                <a:spcPct val="0"/>
              </a:spcAft>
              <a:defRPr sz="2400" kern="1200" baseline="0">
                <a:solidFill>
                  <a:srgbClr val="000000"/>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100A5761-1B3C-4150-A85D-55D21464807F}" type="slidenum">
              <a:rPr lang="en-US" altLang="en-US" smtClean="0"/>
              <a:pPr>
                <a:defRPr/>
              </a:pPr>
              <a:t>137</a:t>
            </a:fld>
            <a:endParaRPr lang="en-US" altLang="en-US" dirty="0"/>
          </a:p>
        </p:txBody>
      </p:sp>
      <p:sp>
        <p:nvSpPr>
          <p:cNvPr id="7" name="TextBox 6">
            <a:extLst>
              <a:ext uri="{FF2B5EF4-FFF2-40B4-BE49-F238E27FC236}">
                <a16:creationId xmlns:a16="http://schemas.microsoft.com/office/drawing/2014/main" id="{12519655-A3AB-7EC0-0E41-61367A3DD6B3}"/>
              </a:ext>
            </a:extLst>
          </p:cNvPr>
          <p:cNvSpPr txBox="1"/>
          <p:nvPr/>
        </p:nvSpPr>
        <p:spPr>
          <a:xfrm>
            <a:off x="1314450" y="1659731"/>
            <a:ext cx="1300356" cy="369332"/>
          </a:xfrm>
          <a:prstGeom prst="rect">
            <a:avLst/>
          </a:prstGeom>
          <a:noFill/>
        </p:spPr>
        <p:txBody>
          <a:bodyPr wrap="none" rtlCol="0">
            <a:spAutoFit/>
          </a:bodyPr>
          <a:lstStyle/>
          <a:p>
            <a:r>
              <a:rPr lang="en-US" sz="1800" b="1" dirty="0"/>
              <a:t>ORR: 73%</a:t>
            </a:r>
          </a:p>
        </p:txBody>
      </p:sp>
      <p:sp>
        <p:nvSpPr>
          <p:cNvPr id="8" name="TextBox 7">
            <a:extLst>
              <a:ext uri="{FF2B5EF4-FFF2-40B4-BE49-F238E27FC236}">
                <a16:creationId xmlns:a16="http://schemas.microsoft.com/office/drawing/2014/main" id="{A09C30C1-DAC3-D31E-86DB-9567E0CE3239}"/>
              </a:ext>
            </a:extLst>
          </p:cNvPr>
          <p:cNvSpPr txBox="1"/>
          <p:nvPr/>
        </p:nvSpPr>
        <p:spPr>
          <a:xfrm>
            <a:off x="2356509" y="2446057"/>
            <a:ext cx="1078183" cy="923330"/>
          </a:xfrm>
          <a:prstGeom prst="rect">
            <a:avLst/>
          </a:prstGeom>
          <a:noFill/>
        </p:spPr>
        <p:txBody>
          <a:bodyPr wrap="square" rtlCol="0">
            <a:spAutoFit/>
          </a:bodyPr>
          <a:lstStyle/>
          <a:p>
            <a:r>
              <a:rPr lang="en-US" sz="1800" b="1" u="sng" dirty="0"/>
              <a:t>&gt;</a:t>
            </a:r>
            <a:r>
              <a:rPr lang="en-US" sz="1800" b="1" dirty="0"/>
              <a:t> VGPR rate: 56%</a:t>
            </a:r>
          </a:p>
        </p:txBody>
      </p:sp>
      <p:sp>
        <p:nvSpPr>
          <p:cNvPr id="9" name="Right Brace 8">
            <a:extLst>
              <a:ext uri="{FF2B5EF4-FFF2-40B4-BE49-F238E27FC236}">
                <a16:creationId xmlns:a16="http://schemas.microsoft.com/office/drawing/2014/main" id="{F99ADF70-6324-0CD6-2806-2FE3F2ACBFFD}"/>
              </a:ext>
            </a:extLst>
          </p:cNvPr>
          <p:cNvSpPr/>
          <p:nvPr/>
        </p:nvSpPr>
        <p:spPr>
          <a:xfrm>
            <a:off x="2171701" y="1936730"/>
            <a:ext cx="184808" cy="138035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0" name="TextBox 9">
            <a:extLst>
              <a:ext uri="{FF2B5EF4-FFF2-40B4-BE49-F238E27FC236}">
                <a16:creationId xmlns:a16="http://schemas.microsoft.com/office/drawing/2014/main" id="{0460D0BC-EF70-B0B5-2DE6-033F905991C7}"/>
              </a:ext>
            </a:extLst>
          </p:cNvPr>
          <p:cNvSpPr txBox="1"/>
          <p:nvPr/>
        </p:nvSpPr>
        <p:spPr>
          <a:xfrm>
            <a:off x="514350" y="4158936"/>
            <a:ext cx="2767477" cy="253916"/>
          </a:xfrm>
          <a:prstGeom prst="rect">
            <a:avLst/>
          </a:prstGeom>
          <a:noFill/>
        </p:spPr>
        <p:txBody>
          <a:bodyPr wrap="square" rtlCol="0">
            <a:spAutoFit/>
          </a:bodyPr>
          <a:lstStyle/>
          <a:p>
            <a:pPr algn="ctr"/>
            <a:r>
              <a:rPr lang="en-US" sz="1050" dirty="0"/>
              <a:t>Response data available in 810 patients. </a:t>
            </a:r>
          </a:p>
        </p:txBody>
      </p:sp>
      <p:graphicFrame>
        <p:nvGraphicFramePr>
          <p:cNvPr id="11" name="Content Placeholder 4">
            <a:extLst>
              <a:ext uri="{FF2B5EF4-FFF2-40B4-BE49-F238E27FC236}">
                <a16:creationId xmlns:a16="http://schemas.microsoft.com/office/drawing/2014/main" id="{B923A7A3-DD15-FCB4-1A4D-A44D2DAC4EDA}"/>
              </a:ext>
            </a:extLst>
          </p:cNvPr>
          <p:cNvGraphicFramePr>
            <a:graphicFrameLocks/>
          </p:cNvGraphicFramePr>
          <p:nvPr/>
        </p:nvGraphicFramePr>
        <p:xfrm>
          <a:off x="4464844" y="1066776"/>
          <a:ext cx="3879057" cy="4000500"/>
        </p:xfrm>
        <a:graphic>
          <a:graphicData uri="http://schemas.openxmlformats.org/drawingml/2006/table">
            <a:tbl>
              <a:tblPr firstRow="1" bandRow="1">
                <a:tableStyleId>{21E4AEA4-8DFA-4A89-87EB-49C32662AFE0}</a:tableStyleId>
              </a:tblPr>
              <a:tblGrid>
                <a:gridCol w="1943566">
                  <a:extLst>
                    <a:ext uri="{9D8B030D-6E8A-4147-A177-3AD203B41FA5}">
                      <a16:colId xmlns:a16="http://schemas.microsoft.com/office/drawing/2014/main" val="1526107056"/>
                    </a:ext>
                  </a:extLst>
                </a:gridCol>
                <a:gridCol w="1003744">
                  <a:extLst>
                    <a:ext uri="{9D8B030D-6E8A-4147-A177-3AD203B41FA5}">
                      <a16:colId xmlns:a16="http://schemas.microsoft.com/office/drawing/2014/main" val="3958904507"/>
                    </a:ext>
                  </a:extLst>
                </a:gridCol>
                <a:gridCol w="931747">
                  <a:extLst>
                    <a:ext uri="{9D8B030D-6E8A-4147-A177-3AD203B41FA5}">
                      <a16:colId xmlns:a16="http://schemas.microsoft.com/office/drawing/2014/main" val="3827766277"/>
                    </a:ext>
                  </a:extLst>
                </a:gridCol>
              </a:tblGrid>
              <a:tr h="228600">
                <a:tc>
                  <a:txBody>
                    <a:bodyPr/>
                    <a:lstStyle/>
                    <a:p>
                      <a:endParaRPr lang="en-US" sz="1100" dirty="0"/>
                    </a:p>
                  </a:txBody>
                  <a:tcPr marL="68580" marR="68580" marT="34290" marB="34290"/>
                </a:tc>
                <a:tc>
                  <a:txBody>
                    <a:bodyPr/>
                    <a:lstStyle/>
                    <a:p>
                      <a:pPr algn="ctr"/>
                      <a:r>
                        <a:rPr lang="en-US" sz="1100" dirty="0"/>
                        <a:t>ORR</a:t>
                      </a:r>
                    </a:p>
                  </a:txBody>
                  <a:tcPr marL="68580" marR="68580" marT="34290" marB="34290"/>
                </a:tc>
                <a:tc>
                  <a:txBody>
                    <a:bodyPr/>
                    <a:lstStyle/>
                    <a:p>
                      <a:pPr algn="ctr"/>
                      <a:r>
                        <a:rPr lang="en-US" sz="1100" dirty="0"/>
                        <a:t>CR rate</a:t>
                      </a:r>
                    </a:p>
                  </a:txBody>
                  <a:tcPr marL="68580" marR="68580" marT="34290" marB="34290"/>
                </a:tc>
                <a:extLst>
                  <a:ext uri="{0D108BD9-81ED-4DB2-BD59-A6C34878D82A}">
                    <a16:rowId xmlns:a16="http://schemas.microsoft.com/office/drawing/2014/main" val="2777880862"/>
                  </a:ext>
                </a:extLst>
              </a:tr>
              <a:tr h="548640">
                <a:tc>
                  <a:txBody>
                    <a:bodyPr/>
                    <a:lstStyle/>
                    <a:p>
                      <a:r>
                        <a:rPr lang="en-US" sz="1100" b="1" dirty="0"/>
                        <a:t>Age</a:t>
                      </a:r>
                      <a:r>
                        <a:rPr lang="en-US" sz="1100" dirty="0"/>
                        <a:t> </a:t>
                      </a:r>
                    </a:p>
                    <a:p>
                      <a:pPr marL="0" indent="174625">
                        <a:tabLst/>
                      </a:pPr>
                      <a:r>
                        <a:rPr lang="en-US" sz="1100" u="sng" dirty="0"/>
                        <a:t>&gt;</a:t>
                      </a:r>
                      <a:r>
                        <a:rPr lang="en-US" sz="1100" dirty="0"/>
                        <a:t> 70 years</a:t>
                      </a:r>
                    </a:p>
                    <a:p>
                      <a:pPr marL="0" indent="174625">
                        <a:tabLst/>
                      </a:pPr>
                      <a:r>
                        <a:rPr lang="en-US" sz="1100" dirty="0"/>
                        <a:t>&lt; 70 years</a:t>
                      </a:r>
                    </a:p>
                  </a:txBody>
                  <a:tcPr marL="68580" marR="68580" marT="34290" marB="34290"/>
                </a:tc>
                <a:tc>
                  <a:txBody>
                    <a:bodyPr/>
                    <a:lstStyle/>
                    <a:p>
                      <a:pPr algn="ctr"/>
                      <a:endParaRPr lang="en-US" sz="1100"/>
                    </a:p>
                    <a:p>
                      <a:pPr algn="ctr"/>
                      <a:r>
                        <a:rPr lang="en-US" sz="1100"/>
                        <a:t>77%</a:t>
                      </a:r>
                    </a:p>
                    <a:p>
                      <a:pPr algn="ctr"/>
                      <a:r>
                        <a:rPr lang="en-US" sz="1100"/>
                        <a:t>70%</a:t>
                      </a:r>
                    </a:p>
                  </a:txBody>
                  <a:tcPr marL="68580" marR="68580" marT="34290" marB="34290"/>
                </a:tc>
                <a:tc>
                  <a:txBody>
                    <a:bodyPr/>
                    <a:lstStyle/>
                    <a:p>
                      <a:pPr algn="ctr"/>
                      <a:endParaRPr lang="en-US" sz="1100" dirty="0"/>
                    </a:p>
                    <a:p>
                      <a:pPr algn="ctr"/>
                      <a:r>
                        <a:rPr lang="en-US" sz="1100" dirty="0"/>
                        <a:t>27%</a:t>
                      </a:r>
                    </a:p>
                    <a:p>
                      <a:pPr algn="ctr"/>
                      <a:r>
                        <a:rPr lang="en-US" sz="1100" dirty="0"/>
                        <a:t>23%</a:t>
                      </a:r>
                    </a:p>
                  </a:txBody>
                  <a:tcPr marL="68580" marR="68580" marT="34290" marB="34290"/>
                </a:tc>
                <a:extLst>
                  <a:ext uri="{0D108BD9-81ED-4DB2-BD59-A6C34878D82A}">
                    <a16:rowId xmlns:a16="http://schemas.microsoft.com/office/drawing/2014/main" val="1276449979"/>
                  </a:ext>
                </a:extLst>
              </a:tr>
              <a:tr h="548640">
                <a:tc>
                  <a:txBody>
                    <a:bodyPr/>
                    <a:lstStyle/>
                    <a:p>
                      <a:r>
                        <a:rPr lang="en-US" sz="1100" b="1" dirty="0"/>
                        <a:t>Cytogenetic Risk</a:t>
                      </a:r>
                    </a:p>
                    <a:p>
                      <a:pPr marL="174625" indent="0">
                        <a:tabLst/>
                      </a:pPr>
                      <a:r>
                        <a:rPr lang="en-US" sz="1100" dirty="0"/>
                        <a:t>High risk</a:t>
                      </a:r>
                    </a:p>
                    <a:p>
                      <a:pPr marL="174625" indent="0">
                        <a:tabLst/>
                      </a:pPr>
                      <a:r>
                        <a:rPr lang="en-US" sz="1100" dirty="0"/>
                        <a:t>Standard risk </a:t>
                      </a:r>
                    </a:p>
                  </a:txBody>
                  <a:tcPr marL="68580" marR="68580" marT="34290" marB="34290"/>
                </a:tc>
                <a:tc>
                  <a:txBody>
                    <a:bodyPr/>
                    <a:lstStyle/>
                    <a:p>
                      <a:pPr algn="ctr"/>
                      <a:endParaRPr lang="en-US" sz="1100" dirty="0"/>
                    </a:p>
                    <a:p>
                      <a:pPr algn="ctr"/>
                      <a:r>
                        <a:rPr lang="en-US" sz="1100" dirty="0"/>
                        <a:t>70%</a:t>
                      </a:r>
                    </a:p>
                    <a:p>
                      <a:pPr algn="ctr"/>
                      <a:r>
                        <a:rPr lang="en-US" sz="1100" dirty="0"/>
                        <a:t>74%</a:t>
                      </a:r>
                    </a:p>
                  </a:txBody>
                  <a:tcPr marL="68580" marR="68580" marT="34290" marB="34290"/>
                </a:tc>
                <a:tc>
                  <a:txBody>
                    <a:bodyPr/>
                    <a:lstStyle/>
                    <a:p>
                      <a:pPr algn="ctr"/>
                      <a:endParaRPr lang="en-US" sz="1100" dirty="0"/>
                    </a:p>
                    <a:p>
                      <a:pPr algn="ctr"/>
                      <a:r>
                        <a:rPr lang="en-US" sz="1100" dirty="0"/>
                        <a:t>25%</a:t>
                      </a:r>
                    </a:p>
                    <a:p>
                      <a:pPr algn="ctr"/>
                      <a:r>
                        <a:rPr lang="en-US" sz="1100" dirty="0"/>
                        <a:t>26%</a:t>
                      </a:r>
                    </a:p>
                  </a:txBody>
                  <a:tcPr marL="68580" marR="68580" marT="34290" marB="34290"/>
                </a:tc>
                <a:extLst>
                  <a:ext uri="{0D108BD9-81ED-4DB2-BD59-A6C34878D82A}">
                    <a16:rowId xmlns:a16="http://schemas.microsoft.com/office/drawing/2014/main" val="3986019581"/>
                  </a:ext>
                </a:extLst>
              </a:tr>
              <a:tr h="708660">
                <a:tc>
                  <a:txBody>
                    <a:bodyPr/>
                    <a:lstStyle/>
                    <a:p>
                      <a:r>
                        <a:rPr lang="en-US" sz="1100" b="1" dirty="0"/>
                        <a:t>ISS stage</a:t>
                      </a:r>
                    </a:p>
                    <a:p>
                      <a:pPr marL="174625" indent="0">
                        <a:tabLst/>
                      </a:pPr>
                      <a:r>
                        <a:rPr lang="en-US" sz="1100" dirty="0"/>
                        <a:t>Stage I</a:t>
                      </a:r>
                    </a:p>
                    <a:p>
                      <a:pPr marL="174625" indent="0">
                        <a:tabLst/>
                      </a:pPr>
                      <a:r>
                        <a:rPr lang="en-US" sz="1100" dirty="0"/>
                        <a:t>Stage II</a:t>
                      </a:r>
                    </a:p>
                    <a:p>
                      <a:pPr marL="174625" indent="0">
                        <a:tabLst/>
                      </a:pPr>
                      <a:r>
                        <a:rPr lang="en-US" sz="1100" dirty="0"/>
                        <a:t>Stage III</a:t>
                      </a:r>
                    </a:p>
                  </a:txBody>
                  <a:tcPr marL="68580" marR="68580" marT="34290" marB="34290"/>
                </a:tc>
                <a:tc>
                  <a:txBody>
                    <a:bodyPr/>
                    <a:lstStyle/>
                    <a:p>
                      <a:pPr algn="ctr"/>
                      <a:endParaRPr lang="en-US" sz="1100" dirty="0"/>
                    </a:p>
                    <a:p>
                      <a:pPr algn="ctr"/>
                      <a:r>
                        <a:rPr lang="en-US" sz="1100" dirty="0"/>
                        <a:t>81%</a:t>
                      </a:r>
                    </a:p>
                    <a:p>
                      <a:pPr algn="ctr"/>
                      <a:r>
                        <a:rPr lang="en-US" sz="1100" dirty="0"/>
                        <a:t>70%</a:t>
                      </a:r>
                    </a:p>
                    <a:p>
                      <a:pPr algn="ctr"/>
                      <a:r>
                        <a:rPr lang="en-US" sz="1100" dirty="0"/>
                        <a:t>62%</a:t>
                      </a:r>
                    </a:p>
                  </a:txBody>
                  <a:tcPr marL="68580" marR="68580" marT="34290" marB="34290"/>
                </a:tc>
                <a:tc>
                  <a:txBody>
                    <a:bodyPr/>
                    <a:lstStyle/>
                    <a:p>
                      <a:pPr algn="ctr"/>
                      <a:endParaRPr lang="en-US" sz="1100" dirty="0"/>
                    </a:p>
                    <a:p>
                      <a:pPr algn="ctr"/>
                      <a:r>
                        <a:rPr lang="en-US" sz="1100" dirty="0"/>
                        <a:t>36%</a:t>
                      </a:r>
                    </a:p>
                    <a:p>
                      <a:pPr algn="ctr"/>
                      <a:r>
                        <a:rPr lang="en-US" sz="1100" dirty="0"/>
                        <a:t>31%</a:t>
                      </a:r>
                    </a:p>
                    <a:p>
                      <a:pPr algn="ctr"/>
                      <a:r>
                        <a:rPr lang="en-US" sz="1100" dirty="0"/>
                        <a:t>13%</a:t>
                      </a:r>
                    </a:p>
                  </a:txBody>
                  <a:tcPr marL="68580" marR="68580" marT="34290" marB="34290"/>
                </a:tc>
                <a:extLst>
                  <a:ext uri="{0D108BD9-81ED-4DB2-BD59-A6C34878D82A}">
                    <a16:rowId xmlns:a16="http://schemas.microsoft.com/office/drawing/2014/main" val="41221960"/>
                  </a:ext>
                </a:extLst>
              </a:tr>
              <a:tr h="548640">
                <a:tc>
                  <a:txBody>
                    <a:bodyPr/>
                    <a:lstStyle/>
                    <a:p>
                      <a:r>
                        <a:rPr lang="en-US" sz="1100" b="1" dirty="0"/>
                        <a:t>ECOG PS</a:t>
                      </a:r>
                    </a:p>
                    <a:p>
                      <a:pPr marL="0" indent="174625">
                        <a:tabLst/>
                      </a:pPr>
                      <a:r>
                        <a:rPr lang="en-US" sz="1100" dirty="0"/>
                        <a:t>0-1</a:t>
                      </a:r>
                    </a:p>
                    <a:p>
                      <a:pPr marL="0" indent="174625">
                        <a:tabLst/>
                      </a:pPr>
                      <a:r>
                        <a:rPr lang="en-US" sz="1100" dirty="0"/>
                        <a:t>2 or more</a:t>
                      </a:r>
                    </a:p>
                  </a:txBody>
                  <a:tcPr marL="68580" marR="68580" marT="34290" marB="34290"/>
                </a:tc>
                <a:tc>
                  <a:txBody>
                    <a:bodyPr/>
                    <a:lstStyle/>
                    <a:p>
                      <a:pPr algn="ctr"/>
                      <a:endParaRPr lang="en-US" sz="1100" dirty="0"/>
                    </a:p>
                    <a:p>
                      <a:pPr algn="ctr"/>
                      <a:r>
                        <a:rPr lang="en-US" sz="1100" dirty="0"/>
                        <a:t>72%</a:t>
                      </a:r>
                    </a:p>
                    <a:p>
                      <a:pPr algn="ctr"/>
                      <a:r>
                        <a:rPr lang="en-US" sz="1100" dirty="0"/>
                        <a:t>60%</a:t>
                      </a:r>
                    </a:p>
                  </a:txBody>
                  <a:tcPr marL="68580" marR="68580" marT="34290" marB="34290"/>
                </a:tc>
                <a:tc>
                  <a:txBody>
                    <a:bodyPr/>
                    <a:lstStyle/>
                    <a:p>
                      <a:pPr algn="ctr"/>
                      <a:endParaRPr lang="en-US" sz="1100" dirty="0"/>
                    </a:p>
                    <a:p>
                      <a:pPr algn="ctr"/>
                      <a:r>
                        <a:rPr lang="en-US" sz="1100" dirty="0"/>
                        <a:t>26%</a:t>
                      </a:r>
                    </a:p>
                    <a:p>
                      <a:pPr algn="ctr"/>
                      <a:r>
                        <a:rPr lang="en-US" sz="1100" dirty="0"/>
                        <a:t>9.5%</a:t>
                      </a:r>
                    </a:p>
                  </a:txBody>
                  <a:tcPr marL="68580" marR="68580" marT="34290" marB="34290"/>
                </a:tc>
                <a:extLst>
                  <a:ext uri="{0D108BD9-81ED-4DB2-BD59-A6C34878D82A}">
                    <a16:rowId xmlns:a16="http://schemas.microsoft.com/office/drawing/2014/main" val="3731275893"/>
                  </a:ext>
                </a:extLst>
              </a:tr>
              <a:tr h="708660">
                <a:tc>
                  <a:txBody>
                    <a:bodyPr/>
                    <a:lstStyle/>
                    <a:p>
                      <a:pPr marL="0" indent="6350">
                        <a:tabLst/>
                      </a:pPr>
                      <a:r>
                        <a:rPr lang="en-US" sz="1100" b="1" dirty="0"/>
                        <a:t>Lymphodepletion Therapy</a:t>
                      </a:r>
                    </a:p>
                    <a:p>
                      <a:pPr marL="0" indent="174625">
                        <a:tabLst/>
                      </a:pPr>
                      <a:r>
                        <a:rPr lang="en-US" sz="1100" dirty="0"/>
                        <a:t>Flu/Cy</a:t>
                      </a:r>
                    </a:p>
                    <a:p>
                      <a:pPr marL="0" indent="174625">
                        <a:tabLst/>
                      </a:pPr>
                      <a:r>
                        <a:rPr lang="en-US" sz="1100" dirty="0" err="1"/>
                        <a:t>Bendamustine</a:t>
                      </a:r>
                      <a:endParaRPr lang="en-US" sz="1100" dirty="0"/>
                    </a:p>
                    <a:p>
                      <a:pPr marL="0" indent="174625">
                        <a:tabLst/>
                      </a:pPr>
                      <a:r>
                        <a:rPr lang="en-US" sz="1100" dirty="0"/>
                        <a:t>Others</a:t>
                      </a:r>
                    </a:p>
                  </a:txBody>
                  <a:tcPr marL="68580" marR="68580" marT="34290" marB="34290"/>
                </a:tc>
                <a:tc>
                  <a:txBody>
                    <a:bodyPr/>
                    <a:lstStyle/>
                    <a:p>
                      <a:pPr algn="ctr"/>
                      <a:endParaRPr lang="en-US" sz="1100" dirty="0"/>
                    </a:p>
                    <a:p>
                      <a:pPr algn="ctr"/>
                      <a:r>
                        <a:rPr lang="en-US" sz="1100" dirty="0"/>
                        <a:t>74%</a:t>
                      </a:r>
                    </a:p>
                    <a:p>
                      <a:pPr algn="ctr"/>
                      <a:r>
                        <a:rPr lang="en-US" sz="1100" dirty="0"/>
                        <a:t>43%</a:t>
                      </a:r>
                    </a:p>
                    <a:p>
                      <a:pPr algn="ctr"/>
                      <a:r>
                        <a:rPr lang="en-US" sz="1100" dirty="0"/>
                        <a:t>72%</a:t>
                      </a:r>
                    </a:p>
                  </a:txBody>
                  <a:tcPr marL="68580" marR="68580" marT="34290" marB="34290"/>
                </a:tc>
                <a:tc>
                  <a:txBody>
                    <a:bodyPr/>
                    <a:lstStyle/>
                    <a:p>
                      <a:pPr algn="ctr"/>
                      <a:endParaRPr lang="en-US" sz="1100" dirty="0"/>
                    </a:p>
                    <a:p>
                      <a:pPr algn="ctr"/>
                      <a:r>
                        <a:rPr lang="en-US" sz="1100" dirty="0"/>
                        <a:t>26%</a:t>
                      </a:r>
                    </a:p>
                    <a:p>
                      <a:pPr algn="ctr"/>
                      <a:r>
                        <a:rPr lang="en-US" sz="1100" dirty="0"/>
                        <a:t>10%</a:t>
                      </a:r>
                    </a:p>
                    <a:p>
                      <a:pPr algn="ctr"/>
                      <a:r>
                        <a:rPr lang="en-US" sz="1100" dirty="0"/>
                        <a:t>25%</a:t>
                      </a:r>
                    </a:p>
                  </a:txBody>
                  <a:tcPr marL="68580" marR="68580" marT="34290" marB="34290"/>
                </a:tc>
                <a:extLst>
                  <a:ext uri="{0D108BD9-81ED-4DB2-BD59-A6C34878D82A}">
                    <a16:rowId xmlns:a16="http://schemas.microsoft.com/office/drawing/2014/main" val="243510071"/>
                  </a:ext>
                </a:extLst>
              </a:tr>
              <a:tr h="548640">
                <a:tc>
                  <a:txBody>
                    <a:bodyPr/>
                    <a:lstStyle/>
                    <a:p>
                      <a:pPr marL="0" indent="0">
                        <a:tabLst/>
                      </a:pPr>
                      <a:r>
                        <a:rPr lang="en-US" sz="1100" b="1" dirty="0"/>
                        <a:t>Prior BCMA therapy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    No Prior BCMA therapy</a:t>
                      </a:r>
                    </a:p>
                    <a:p>
                      <a:pPr marL="173038" indent="0">
                        <a:tabLst/>
                      </a:pPr>
                      <a:r>
                        <a:rPr lang="en-US" sz="1100" dirty="0"/>
                        <a:t>Prior BCMA therapy</a:t>
                      </a:r>
                    </a:p>
                  </a:txBody>
                  <a:tcPr marL="68580" marR="68580" marT="34290" marB="34290"/>
                </a:tc>
                <a:tc>
                  <a:txBody>
                    <a:bodyPr/>
                    <a:lstStyle/>
                    <a:p>
                      <a:pPr algn="ctr"/>
                      <a:endParaRPr lang="en-US" sz="1100" dirty="0"/>
                    </a:p>
                    <a:p>
                      <a:pPr algn="ctr"/>
                      <a:r>
                        <a:rPr lang="en-US" sz="1100" dirty="0"/>
                        <a:t>74%</a:t>
                      </a:r>
                    </a:p>
                    <a:p>
                      <a:pPr algn="ctr"/>
                      <a:r>
                        <a:rPr lang="en-US" sz="1100" dirty="0"/>
                        <a:t>58%</a:t>
                      </a:r>
                    </a:p>
                  </a:txBody>
                  <a:tcPr marL="68580" marR="68580" marT="34290" marB="34290"/>
                </a:tc>
                <a:tc>
                  <a:txBody>
                    <a:bodyPr/>
                    <a:lstStyle/>
                    <a:p>
                      <a:pPr algn="ctr"/>
                      <a:endParaRPr lang="en-US" sz="1100" dirty="0"/>
                    </a:p>
                    <a:p>
                      <a:pPr algn="ctr"/>
                      <a:r>
                        <a:rPr lang="en-US" sz="1100" dirty="0"/>
                        <a:t>26%</a:t>
                      </a:r>
                    </a:p>
                    <a:p>
                      <a:pPr algn="ctr"/>
                      <a:r>
                        <a:rPr lang="en-US" sz="1100" dirty="0"/>
                        <a:t>16%</a:t>
                      </a:r>
                    </a:p>
                  </a:txBody>
                  <a:tcPr marL="68580" marR="68580" marT="34290" marB="34290"/>
                </a:tc>
                <a:extLst>
                  <a:ext uri="{0D108BD9-81ED-4DB2-BD59-A6C34878D82A}">
                    <a16:rowId xmlns:a16="http://schemas.microsoft.com/office/drawing/2014/main" val="2756277140"/>
                  </a:ext>
                </a:extLst>
              </a:tr>
            </a:tbl>
          </a:graphicData>
        </a:graphic>
      </p:graphicFrame>
      <p:sp>
        <p:nvSpPr>
          <p:cNvPr id="12" name="Right Arrow 11">
            <a:extLst>
              <a:ext uri="{FF2B5EF4-FFF2-40B4-BE49-F238E27FC236}">
                <a16:creationId xmlns:a16="http://schemas.microsoft.com/office/drawing/2014/main" id="{CBBD02FE-100C-0217-74DB-A070ED05BBC9}"/>
              </a:ext>
            </a:extLst>
          </p:cNvPr>
          <p:cNvSpPr/>
          <p:nvPr/>
        </p:nvSpPr>
        <p:spPr>
          <a:xfrm>
            <a:off x="4013859" y="2981301"/>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ight Arrow 12">
            <a:extLst>
              <a:ext uri="{FF2B5EF4-FFF2-40B4-BE49-F238E27FC236}">
                <a16:creationId xmlns:a16="http://schemas.microsoft.com/office/drawing/2014/main" id="{2CCA00A1-47B5-E716-B6B7-F780DD5EF43B}"/>
              </a:ext>
            </a:extLst>
          </p:cNvPr>
          <p:cNvSpPr/>
          <p:nvPr/>
        </p:nvSpPr>
        <p:spPr>
          <a:xfrm>
            <a:off x="4013859" y="3549456"/>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ight Arrow 13">
            <a:extLst>
              <a:ext uri="{FF2B5EF4-FFF2-40B4-BE49-F238E27FC236}">
                <a16:creationId xmlns:a16="http://schemas.microsoft.com/office/drawing/2014/main" id="{BDDCDD1A-6A45-0974-7566-C4654060F69F}"/>
              </a:ext>
            </a:extLst>
          </p:cNvPr>
          <p:cNvSpPr/>
          <p:nvPr/>
        </p:nvSpPr>
        <p:spPr>
          <a:xfrm>
            <a:off x="4002429" y="3997868"/>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ight Arrow 14">
            <a:extLst>
              <a:ext uri="{FF2B5EF4-FFF2-40B4-BE49-F238E27FC236}">
                <a16:creationId xmlns:a16="http://schemas.microsoft.com/office/drawing/2014/main" id="{9248A518-D24C-CA36-0672-C21D63991437}"/>
              </a:ext>
            </a:extLst>
          </p:cNvPr>
          <p:cNvSpPr/>
          <p:nvPr/>
        </p:nvSpPr>
        <p:spPr>
          <a:xfrm>
            <a:off x="4002428" y="4842985"/>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396043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7C54-7281-6508-621D-D900453EDF9E}"/>
              </a:ext>
            </a:extLst>
          </p:cNvPr>
          <p:cNvSpPr>
            <a:spLocks noGrp="1"/>
          </p:cNvSpPr>
          <p:nvPr>
            <p:ph type="title"/>
          </p:nvPr>
        </p:nvSpPr>
        <p:spPr>
          <a:xfrm>
            <a:off x="148526" y="104775"/>
            <a:ext cx="6457950" cy="857250"/>
          </a:xfrm>
        </p:spPr>
        <p:txBody>
          <a:bodyPr/>
          <a:lstStyle/>
          <a:p>
            <a:pPr algn="l"/>
            <a:r>
              <a:rPr lang="en-US" sz="3200" dirty="0">
                <a:solidFill>
                  <a:schemeClr val="tx1"/>
                </a:solidFill>
              </a:rPr>
              <a:t>Survival Outcomes after Ide-</a:t>
            </a:r>
            <a:r>
              <a:rPr lang="en-US" sz="3200" dirty="0" err="1">
                <a:solidFill>
                  <a:schemeClr val="tx1"/>
                </a:solidFill>
              </a:rPr>
              <a:t>cel</a:t>
            </a:r>
            <a:endParaRPr lang="en-US" sz="3200" dirty="0">
              <a:solidFill>
                <a:schemeClr val="tx1"/>
              </a:solidFill>
            </a:endParaRPr>
          </a:p>
        </p:txBody>
      </p:sp>
      <p:sp>
        <p:nvSpPr>
          <p:cNvPr id="5" name="Slide Number Placeholder 4">
            <a:extLst>
              <a:ext uri="{FF2B5EF4-FFF2-40B4-BE49-F238E27FC236}">
                <a16:creationId xmlns:a16="http://schemas.microsoft.com/office/drawing/2014/main" id="{EF6AC62C-8FF9-2C6A-06E4-600A3FFE79FF}"/>
              </a:ext>
            </a:extLst>
          </p:cNvPr>
          <p:cNvSpPr>
            <a:spLocks noGrp="1"/>
          </p:cNvSpPr>
          <p:nvPr>
            <p:ph type="sldNum" sz="quarter" idx="11"/>
          </p:nvPr>
        </p:nvSpPr>
        <p:spPr>
          <a:xfrm>
            <a:off x="0" y="0"/>
            <a:ext cx="0" cy="0"/>
          </a:xfrm>
        </p:spPr>
        <p:txBody>
          <a:bodyPr/>
          <a:lstStyle>
            <a:defPPr>
              <a:defRPr lang="en-US"/>
            </a:defPPr>
            <a:lvl1pPr algn="l" rtl="0" fontAlgn="base">
              <a:spcBef>
                <a:spcPct val="0"/>
              </a:spcBef>
              <a:spcAft>
                <a:spcPct val="0"/>
              </a:spcAft>
              <a:defRPr sz="2400" kern="1200" baseline="0">
                <a:solidFill>
                  <a:srgbClr val="000000"/>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100A5761-1B3C-4150-A85D-55D21464807F}" type="slidenum">
              <a:rPr lang="en-US" altLang="en-US" smtClean="0"/>
              <a:pPr>
                <a:defRPr/>
              </a:pPr>
              <a:t>138</a:t>
            </a:fld>
            <a:endParaRPr lang="en-US" altLang="en-US" dirty="0"/>
          </a:p>
        </p:txBody>
      </p:sp>
      <p:sp>
        <p:nvSpPr>
          <p:cNvPr id="45" name="TextBox 44">
            <a:extLst>
              <a:ext uri="{FF2B5EF4-FFF2-40B4-BE49-F238E27FC236}">
                <a16:creationId xmlns:a16="http://schemas.microsoft.com/office/drawing/2014/main" id="{52B11469-2995-74A7-150D-3B02E431FEFE}"/>
              </a:ext>
            </a:extLst>
          </p:cNvPr>
          <p:cNvSpPr txBox="1"/>
          <p:nvPr/>
        </p:nvSpPr>
        <p:spPr>
          <a:xfrm>
            <a:off x="971550" y="2761777"/>
            <a:ext cx="2595582" cy="369332"/>
          </a:xfrm>
          <a:prstGeom prst="rect">
            <a:avLst/>
          </a:prstGeom>
          <a:noFill/>
        </p:spPr>
        <p:txBody>
          <a:bodyPr wrap="none" rtlCol="0">
            <a:spAutoFit/>
          </a:bodyPr>
          <a:lstStyle/>
          <a:p>
            <a:r>
              <a:rPr lang="en-US" sz="1800" dirty="0"/>
              <a:t>Median PFS: 9 months </a:t>
            </a:r>
          </a:p>
        </p:txBody>
      </p:sp>
      <p:sp>
        <p:nvSpPr>
          <p:cNvPr id="6" name="Title 5">
            <a:extLst>
              <a:ext uri="{FF2B5EF4-FFF2-40B4-BE49-F238E27FC236}">
                <a16:creationId xmlns:a16="http://schemas.microsoft.com/office/drawing/2014/main" id="{0956635A-BFBB-60D7-9914-0DCE809F7662}"/>
              </a:ext>
            </a:extLst>
          </p:cNvPr>
          <p:cNvSpPr txBox="1">
            <a:spLocks/>
          </p:cNvSpPr>
          <p:nvPr/>
        </p:nvSpPr>
        <p:spPr bwMode="auto">
          <a:xfrm>
            <a:off x="1534419" y="1140628"/>
            <a:ext cx="2286000" cy="28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800" kern="1200">
                <a:solidFill>
                  <a:schemeClr val="accent2"/>
                </a:solidFill>
                <a:latin typeface="+mn-lt"/>
                <a:ea typeface="+mj-ea"/>
                <a:cs typeface="Arial" pitchFamily="34" charset="0"/>
              </a:defRPr>
            </a:lvl1pPr>
            <a:lvl2pPr algn="l" rtl="0" eaLnBrk="0" fontAlgn="base" hangingPunct="0">
              <a:spcBef>
                <a:spcPct val="0"/>
              </a:spcBef>
              <a:spcAft>
                <a:spcPct val="0"/>
              </a:spcAft>
              <a:defRPr sz="3800">
                <a:solidFill>
                  <a:schemeClr val="accent2"/>
                </a:solidFill>
                <a:latin typeface="Arial" charset="0"/>
                <a:cs typeface="Arial" charset="0"/>
              </a:defRPr>
            </a:lvl2pPr>
            <a:lvl3pPr algn="l" rtl="0" eaLnBrk="0" fontAlgn="base" hangingPunct="0">
              <a:spcBef>
                <a:spcPct val="0"/>
              </a:spcBef>
              <a:spcAft>
                <a:spcPct val="0"/>
              </a:spcAft>
              <a:defRPr sz="3800">
                <a:solidFill>
                  <a:schemeClr val="accent2"/>
                </a:solidFill>
                <a:latin typeface="Arial" charset="0"/>
                <a:cs typeface="Arial" charset="0"/>
              </a:defRPr>
            </a:lvl3pPr>
            <a:lvl4pPr algn="l" rtl="0" eaLnBrk="0" fontAlgn="base" hangingPunct="0">
              <a:spcBef>
                <a:spcPct val="0"/>
              </a:spcBef>
              <a:spcAft>
                <a:spcPct val="0"/>
              </a:spcAft>
              <a:defRPr sz="3800">
                <a:solidFill>
                  <a:schemeClr val="accent2"/>
                </a:solidFill>
                <a:latin typeface="Arial" charset="0"/>
                <a:cs typeface="Arial" charset="0"/>
              </a:defRPr>
            </a:lvl4pPr>
            <a:lvl5pPr algn="l" rtl="0" eaLnBrk="0" fontAlgn="base" hangingPunct="0">
              <a:spcBef>
                <a:spcPct val="0"/>
              </a:spcBef>
              <a:spcAft>
                <a:spcPct val="0"/>
              </a:spcAft>
              <a:defRPr sz="3800">
                <a:solidFill>
                  <a:schemeClr val="accent2"/>
                </a:solidFill>
                <a:latin typeface="Arial" charset="0"/>
                <a:cs typeface="Arial" charset="0"/>
              </a:defRPr>
            </a:lvl5pPr>
            <a:lvl6pPr marL="457200" algn="l" rtl="0" fontAlgn="base">
              <a:spcBef>
                <a:spcPct val="0"/>
              </a:spcBef>
              <a:spcAft>
                <a:spcPct val="0"/>
              </a:spcAft>
              <a:defRPr sz="3800">
                <a:solidFill>
                  <a:schemeClr val="accent2"/>
                </a:solidFill>
                <a:latin typeface="Arial" charset="0"/>
                <a:cs typeface="Arial" charset="0"/>
              </a:defRPr>
            </a:lvl6pPr>
            <a:lvl7pPr marL="914400" algn="l" rtl="0" fontAlgn="base">
              <a:spcBef>
                <a:spcPct val="0"/>
              </a:spcBef>
              <a:spcAft>
                <a:spcPct val="0"/>
              </a:spcAft>
              <a:defRPr sz="3800">
                <a:solidFill>
                  <a:schemeClr val="accent2"/>
                </a:solidFill>
                <a:latin typeface="Arial" charset="0"/>
                <a:cs typeface="Arial" charset="0"/>
              </a:defRPr>
            </a:lvl7pPr>
            <a:lvl8pPr marL="1371600" algn="l" rtl="0" fontAlgn="base">
              <a:spcBef>
                <a:spcPct val="0"/>
              </a:spcBef>
              <a:spcAft>
                <a:spcPct val="0"/>
              </a:spcAft>
              <a:defRPr sz="3800">
                <a:solidFill>
                  <a:schemeClr val="accent2"/>
                </a:solidFill>
                <a:latin typeface="Arial" charset="0"/>
                <a:cs typeface="Arial" charset="0"/>
              </a:defRPr>
            </a:lvl8pPr>
            <a:lvl9pPr marL="1828800" algn="l" rtl="0" fontAlgn="base">
              <a:spcBef>
                <a:spcPct val="0"/>
              </a:spcBef>
              <a:spcAft>
                <a:spcPct val="0"/>
              </a:spcAft>
              <a:defRPr sz="3800">
                <a:solidFill>
                  <a:schemeClr val="accent2"/>
                </a:solidFill>
                <a:latin typeface="Arial" charset="0"/>
                <a:cs typeface="Arial" charset="0"/>
              </a:defRPr>
            </a:lvl9pPr>
          </a:lstStyle>
          <a:p>
            <a:r>
              <a:rPr lang="en-US" sz="1350" dirty="0"/>
              <a:t>Progression-free Survival	</a:t>
            </a:r>
          </a:p>
        </p:txBody>
      </p:sp>
      <p:pic>
        <p:nvPicPr>
          <p:cNvPr id="94" name="Picture 93">
            <a:extLst>
              <a:ext uri="{FF2B5EF4-FFF2-40B4-BE49-F238E27FC236}">
                <a16:creationId xmlns:a16="http://schemas.microsoft.com/office/drawing/2014/main" id="{1FA5D3C9-808B-04AA-AC5E-B86FFBE5A3A7}"/>
              </a:ext>
            </a:extLst>
          </p:cNvPr>
          <p:cNvPicPr>
            <a:picLocks noChangeAspect="1"/>
          </p:cNvPicPr>
          <p:nvPr/>
        </p:nvPicPr>
        <p:blipFill>
          <a:blip r:embed="rId2"/>
          <a:stretch>
            <a:fillRect/>
          </a:stretch>
        </p:blipFill>
        <p:spPr>
          <a:xfrm>
            <a:off x="162231" y="1388718"/>
            <a:ext cx="4314412" cy="2389612"/>
          </a:xfrm>
          <a:prstGeom prst="rect">
            <a:avLst/>
          </a:prstGeom>
        </p:spPr>
      </p:pic>
      <p:sp>
        <p:nvSpPr>
          <p:cNvPr id="7" name="Title 5">
            <a:extLst>
              <a:ext uri="{FF2B5EF4-FFF2-40B4-BE49-F238E27FC236}">
                <a16:creationId xmlns:a16="http://schemas.microsoft.com/office/drawing/2014/main" id="{03C9686A-675B-82FC-010F-A509448FD99F}"/>
              </a:ext>
            </a:extLst>
          </p:cNvPr>
          <p:cNvSpPr txBox="1">
            <a:spLocks/>
          </p:cNvSpPr>
          <p:nvPr/>
        </p:nvSpPr>
        <p:spPr bwMode="auto">
          <a:xfrm>
            <a:off x="5688106" y="1104576"/>
            <a:ext cx="2971800" cy="28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800" kern="1200">
                <a:solidFill>
                  <a:schemeClr val="accent2"/>
                </a:solidFill>
                <a:latin typeface="+mn-lt"/>
                <a:ea typeface="+mj-ea"/>
                <a:cs typeface="Arial" pitchFamily="34" charset="0"/>
              </a:defRPr>
            </a:lvl1pPr>
            <a:lvl2pPr algn="l" rtl="0" eaLnBrk="0" fontAlgn="base" hangingPunct="0">
              <a:spcBef>
                <a:spcPct val="0"/>
              </a:spcBef>
              <a:spcAft>
                <a:spcPct val="0"/>
              </a:spcAft>
              <a:defRPr sz="3800">
                <a:solidFill>
                  <a:schemeClr val="accent2"/>
                </a:solidFill>
                <a:latin typeface="Arial" charset="0"/>
                <a:cs typeface="Arial" charset="0"/>
              </a:defRPr>
            </a:lvl2pPr>
            <a:lvl3pPr algn="l" rtl="0" eaLnBrk="0" fontAlgn="base" hangingPunct="0">
              <a:spcBef>
                <a:spcPct val="0"/>
              </a:spcBef>
              <a:spcAft>
                <a:spcPct val="0"/>
              </a:spcAft>
              <a:defRPr sz="3800">
                <a:solidFill>
                  <a:schemeClr val="accent2"/>
                </a:solidFill>
                <a:latin typeface="Arial" charset="0"/>
                <a:cs typeface="Arial" charset="0"/>
              </a:defRPr>
            </a:lvl3pPr>
            <a:lvl4pPr algn="l" rtl="0" eaLnBrk="0" fontAlgn="base" hangingPunct="0">
              <a:spcBef>
                <a:spcPct val="0"/>
              </a:spcBef>
              <a:spcAft>
                <a:spcPct val="0"/>
              </a:spcAft>
              <a:defRPr sz="3800">
                <a:solidFill>
                  <a:schemeClr val="accent2"/>
                </a:solidFill>
                <a:latin typeface="Arial" charset="0"/>
                <a:cs typeface="Arial" charset="0"/>
              </a:defRPr>
            </a:lvl4pPr>
            <a:lvl5pPr algn="l" rtl="0" eaLnBrk="0" fontAlgn="base" hangingPunct="0">
              <a:spcBef>
                <a:spcPct val="0"/>
              </a:spcBef>
              <a:spcAft>
                <a:spcPct val="0"/>
              </a:spcAft>
              <a:defRPr sz="3800">
                <a:solidFill>
                  <a:schemeClr val="accent2"/>
                </a:solidFill>
                <a:latin typeface="Arial" charset="0"/>
                <a:cs typeface="Arial" charset="0"/>
              </a:defRPr>
            </a:lvl5pPr>
            <a:lvl6pPr marL="457200" algn="l" rtl="0" fontAlgn="base">
              <a:spcBef>
                <a:spcPct val="0"/>
              </a:spcBef>
              <a:spcAft>
                <a:spcPct val="0"/>
              </a:spcAft>
              <a:defRPr sz="3800">
                <a:solidFill>
                  <a:schemeClr val="accent2"/>
                </a:solidFill>
                <a:latin typeface="Arial" charset="0"/>
                <a:cs typeface="Arial" charset="0"/>
              </a:defRPr>
            </a:lvl6pPr>
            <a:lvl7pPr marL="914400" algn="l" rtl="0" fontAlgn="base">
              <a:spcBef>
                <a:spcPct val="0"/>
              </a:spcBef>
              <a:spcAft>
                <a:spcPct val="0"/>
              </a:spcAft>
              <a:defRPr sz="3800">
                <a:solidFill>
                  <a:schemeClr val="accent2"/>
                </a:solidFill>
                <a:latin typeface="Arial" charset="0"/>
                <a:cs typeface="Arial" charset="0"/>
              </a:defRPr>
            </a:lvl7pPr>
            <a:lvl8pPr marL="1371600" algn="l" rtl="0" fontAlgn="base">
              <a:spcBef>
                <a:spcPct val="0"/>
              </a:spcBef>
              <a:spcAft>
                <a:spcPct val="0"/>
              </a:spcAft>
              <a:defRPr sz="3800">
                <a:solidFill>
                  <a:schemeClr val="accent2"/>
                </a:solidFill>
                <a:latin typeface="Arial" charset="0"/>
                <a:cs typeface="Arial" charset="0"/>
              </a:defRPr>
            </a:lvl8pPr>
            <a:lvl9pPr marL="1828800" algn="l" rtl="0" fontAlgn="base">
              <a:spcBef>
                <a:spcPct val="0"/>
              </a:spcBef>
              <a:spcAft>
                <a:spcPct val="0"/>
              </a:spcAft>
              <a:defRPr sz="3800">
                <a:solidFill>
                  <a:schemeClr val="accent2"/>
                </a:solidFill>
                <a:latin typeface="Arial" charset="0"/>
                <a:cs typeface="Arial" charset="0"/>
              </a:defRPr>
            </a:lvl9pPr>
          </a:lstStyle>
          <a:p>
            <a:pPr algn="ctr"/>
            <a:r>
              <a:rPr lang="en-US" sz="1350" dirty="0"/>
              <a:t>Overall Survival	</a:t>
            </a:r>
          </a:p>
        </p:txBody>
      </p:sp>
      <p:pic>
        <p:nvPicPr>
          <p:cNvPr id="8" name="Picture 7">
            <a:extLst>
              <a:ext uri="{FF2B5EF4-FFF2-40B4-BE49-F238E27FC236}">
                <a16:creationId xmlns:a16="http://schemas.microsoft.com/office/drawing/2014/main" id="{8CC9AE2B-2D50-76DF-FF8D-C0B01EF3B4C3}"/>
              </a:ext>
            </a:extLst>
          </p:cNvPr>
          <p:cNvPicPr>
            <a:picLocks noChangeAspect="1"/>
          </p:cNvPicPr>
          <p:nvPr/>
        </p:nvPicPr>
        <p:blipFill>
          <a:blip r:embed="rId3"/>
          <a:stretch>
            <a:fillRect/>
          </a:stretch>
        </p:blipFill>
        <p:spPr>
          <a:xfrm>
            <a:off x="4547287" y="1386279"/>
            <a:ext cx="4324553" cy="2395229"/>
          </a:xfrm>
          <a:prstGeom prst="rect">
            <a:avLst/>
          </a:prstGeom>
        </p:spPr>
      </p:pic>
      <p:sp>
        <p:nvSpPr>
          <p:cNvPr id="9" name="TextBox 8">
            <a:extLst>
              <a:ext uri="{FF2B5EF4-FFF2-40B4-BE49-F238E27FC236}">
                <a16:creationId xmlns:a16="http://schemas.microsoft.com/office/drawing/2014/main" id="{94493F9D-149A-5904-4BDA-01ED2F7B295D}"/>
              </a:ext>
            </a:extLst>
          </p:cNvPr>
          <p:cNvSpPr txBox="1"/>
          <p:nvPr/>
        </p:nvSpPr>
        <p:spPr>
          <a:xfrm>
            <a:off x="322250" y="3897369"/>
            <a:ext cx="8115300" cy="415498"/>
          </a:xfrm>
          <a:prstGeom prst="rect">
            <a:avLst/>
          </a:prstGeom>
          <a:noFill/>
        </p:spPr>
        <p:txBody>
          <a:bodyPr wrap="square" rtlCol="0">
            <a:spAutoFit/>
          </a:bodyPr>
          <a:lstStyle/>
          <a:p>
            <a:r>
              <a:rPr lang="en-US" sz="1050" dirty="0"/>
              <a:t>*Total cohort included 821 patients; one patient was not included in the overall survival analysis due to missing survival status. </a:t>
            </a:r>
          </a:p>
          <a:p>
            <a:r>
              <a:rPr lang="en-US" sz="1050" dirty="0"/>
              <a:t>Progression data was only available in 801 patients</a:t>
            </a:r>
          </a:p>
        </p:txBody>
      </p:sp>
      <p:sp>
        <p:nvSpPr>
          <p:cNvPr id="10" name="TextBox 9">
            <a:extLst>
              <a:ext uri="{FF2B5EF4-FFF2-40B4-BE49-F238E27FC236}">
                <a16:creationId xmlns:a16="http://schemas.microsoft.com/office/drawing/2014/main" id="{C6293E92-FBD1-B406-2C9D-2ABAC9B3CD5E}"/>
              </a:ext>
            </a:extLst>
          </p:cNvPr>
          <p:cNvSpPr txBox="1"/>
          <p:nvPr/>
        </p:nvSpPr>
        <p:spPr>
          <a:xfrm>
            <a:off x="5406326" y="2680985"/>
            <a:ext cx="2400300" cy="461665"/>
          </a:xfrm>
          <a:prstGeom prst="rect">
            <a:avLst/>
          </a:prstGeom>
          <a:noFill/>
        </p:spPr>
        <p:txBody>
          <a:bodyPr wrap="square" rtlCol="0">
            <a:spAutoFit/>
          </a:bodyPr>
          <a:lstStyle/>
          <a:p>
            <a:r>
              <a:rPr lang="en-US" sz="1200" dirty="0"/>
              <a:t>Median OS not reached</a:t>
            </a:r>
          </a:p>
          <a:p>
            <a:r>
              <a:rPr lang="en-US" sz="1200" dirty="0"/>
              <a:t>1 year estimate: 67%</a:t>
            </a:r>
          </a:p>
        </p:txBody>
      </p:sp>
    </p:spTree>
    <p:extLst>
      <p:ext uri="{BB962C8B-B14F-4D97-AF65-F5344CB8AC3E}">
        <p14:creationId xmlns:p14="http://schemas.microsoft.com/office/powerpoint/2010/main" val="12322920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E942E-F5AC-11A0-B992-CF70A16C1F4C}"/>
              </a:ext>
            </a:extLst>
          </p:cNvPr>
          <p:cNvSpPr>
            <a:spLocks noGrp="1"/>
          </p:cNvSpPr>
          <p:nvPr>
            <p:ph type="title"/>
          </p:nvPr>
        </p:nvSpPr>
        <p:spPr/>
        <p:txBody>
          <a:bodyPr/>
          <a:lstStyle/>
          <a:p>
            <a:pPr algn="l"/>
            <a:r>
              <a:rPr lang="en-US" dirty="0">
                <a:solidFill>
                  <a:schemeClr val="tx1"/>
                </a:solidFill>
              </a:rPr>
              <a:t>Sub-group Analysis: Cytogenetic Risk</a:t>
            </a:r>
          </a:p>
        </p:txBody>
      </p:sp>
      <p:sp>
        <p:nvSpPr>
          <p:cNvPr id="5" name="Slide Number Placeholder 4">
            <a:extLst>
              <a:ext uri="{FF2B5EF4-FFF2-40B4-BE49-F238E27FC236}">
                <a16:creationId xmlns:a16="http://schemas.microsoft.com/office/drawing/2014/main" id="{2EC851EF-993C-3E1B-4955-FF8B9BCF84D9}"/>
              </a:ext>
            </a:extLst>
          </p:cNvPr>
          <p:cNvSpPr>
            <a:spLocks noGrp="1"/>
          </p:cNvSpPr>
          <p:nvPr>
            <p:ph type="sldNum" sz="quarter" idx="11"/>
          </p:nvPr>
        </p:nvSpPr>
        <p:spPr>
          <a:xfrm>
            <a:off x="0" y="0"/>
            <a:ext cx="0" cy="0"/>
          </a:xfrm>
        </p:spPr>
        <p:txBody>
          <a:bodyPr/>
          <a:lstStyle>
            <a:defPPr>
              <a:defRPr lang="en-US"/>
            </a:defPPr>
            <a:lvl1pPr algn="l" rtl="0" fontAlgn="base">
              <a:spcBef>
                <a:spcPct val="0"/>
              </a:spcBef>
              <a:spcAft>
                <a:spcPct val="0"/>
              </a:spcAft>
              <a:defRPr sz="2400" kern="1200" baseline="0">
                <a:solidFill>
                  <a:srgbClr val="000000"/>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100A5761-1B3C-4150-A85D-55D21464807F}" type="slidenum">
              <a:rPr lang="en-US" altLang="en-US" smtClean="0"/>
              <a:pPr>
                <a:defRPr/>
              </a:pPr>
              <a:t>139</a:t>
            </a:fld>
            <a:endParaRPr lang="en-US" altLang="en-US" dirty="0"/>
          </a:p>
        </p:txBody>
      </p:sp>
      <p:pic>
        <p:nvPicPr>
          <p:cNvPr id="51" name="Picture 50">
            <a:extLst>
              <a:ext uri="{FF2B5EF4-FFF2-40B4-BE49-F238E27FC236}">
                <a16:creationId xmlns:a16="http://schemas.microsoft.com/office/drawing/2014/main" id="{6017FB23-12F4-39FB-8DC8-087C822818E0}"/>
              </a:ext>
            </a:extLst>
          </p:cNvPr>
          <p:cNvPicPr>
            <a:picLocks noChangeAspect="1"/>
          </p:cNvPicPr>
          <p:nvPr/>
        </p:nvPicPr>
        <p:blipFill>
          <a:blip r:embed="rId2"/>
          <a:stretch>
            <a:fillRect/>
          </a:stretch>
        </p:blipFill>
        <p:spPr>
          <a:xfrm>
            <a:off x="4572004" y="1623642"/>
            <a:ext cx="4457700" cy="2610589"/>
          </a:xfrm>
          <a:prstGeom prst="rect">
            <a:avLst/>
          </a:prstGeom>
        </p:spPr>
      </p:pic>
      <p:pic>
        <p:nvPicPr>
          <p:cNvPr id="97" name="Picture 96">
            <a:extLst>
              <a:ext uri="{FF2B5EF4-FFF2-40B4-BE49-F238E27FC236}">
                <a16:creationId xmlns:a16="http://schemas.microsoft.com/office/drawing/2014/main" id="{DCBBD6C5-224E-C6DB-CCA1-ABEADF3FA8CE}"/>
              </a:ext>
            </a:extLst>
          </p:cNvPr>
          <p:cNvPicPr>
            <a:picLocks noChangeAspect="1"/>
          </p:cNvPicPr>
          <p:nvPr/>
        </p:nvPicPr>
        <p:blipFill>
          <a:blip r:embed="rId3"/>
          <a:stretch>
            <a:fillRect/>
          </a:stretch>
        </p:blipFill>
        <p:spPr>
          <a:xfrm>
            <a:off x="114297" y="1623642"/>
            <a:ext cx="4457704" cy="2610589"/>
          </a:xfrm>
          <a:prstGeom prst="rect">
            <a:avLst/>
          </a:prstGeom>
        </p:spPr>
      </p:pic>
      <p:sp>
        <p:nvSpPr>
          <p:cNvPr id="98" name="Title 5">
            <a:extLst>
              <a:ext uri="{FF2B5EF4-FFF2-40B4-BE49-F238E27FC236}">
                <a16:creationId xmlns:a16="http://schemas.microsoft.com/office/drawing/2014/main" id="{54349C50-3D7B-4A22-E3A7-55C688474C9A}"/>
              </a:ext>
            </a:extLst>
          </p:cNvPr>
          <p:cNvSpPr txBox="1">
            <a:spLocks/>
          </p:cNvSpPr>
          <p:nvPr/>
        </p:nvSpPr>
        <p:spPr bwMode="auto">
          <a:xfrm>
            <a:off x="5715000" y="1341940"/>
            <a:ext cx="2971800" cy="28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800" kern="1200">
                <a:solidFill>
                  <a:schemeClr val="accent2"/>
                </a:solidFill>
                <a:latin typeface="+mn-lt"/>
                <a:ea typeface="+mj-ea"/>
                <a:cs typeface="Arial" pitchFamily="34" charset="0"/>
              </a:defRPr>
            </a:lvl1pPr>
            <a:lvl2pPr algn="l" rtl="0" eaLnBrk="0" fontAlgn="base" hangingPunct="0">
              <a:spcBef>
                <a:spcPct val="0"/>
              </a:spcBef>
              <a:spcAft>
                <a:spcPct val="0"/>
              </a:spcAft>
              <a:defRPr sz="3800">
                <a:solidFill>
                  <a:schemeClr val="accent2"/>
                </a:solidFill>
                <a:latin typeface="Arial" charset="0"/>
                <a:cs typeface="Arial" charset="0"/>
              </a:defRPr>
            </a:lvl2pPr>
            <a:lvl3pPr algn="l" rtl="0" eaLnBrk="0" fontAlgn="base" hangingPunct="0">
              <a:spcBef>
                <a:spcPct val="0"/>
              </a:spcBef>
              <a:spcAft>
                <a:spcPct val="0"/>
              </a:spcAft>
              <a:defRPr sz="3800">
                <a:solidFill>
                  <a:schemeClr val="accent2"/>
                </a:solidFill>
                <a:latin typeface="Arial" charset="0"/>
                <a:cs typeface="Arial" charset="0"/>
              </a:defRPr>
            </a:lvl3pPr>
            <a:lvl4pPr algn="l" rtl="0" eaLnBrk="0" fontAlgn="base" hangingPunct="0">
              <a:spcBef>
                <a:spcPct val="0"/>
              </a:spcBef>
              <a:spcAft>
                <a:spcPct val="0"/>
              </a:spcAft>
              <a:defRPr sz="3800">
                <a:solidFill>
                  <a:schemeClr val="accent2"/>
                </a:solidFill>
                <a:latin typeface="Arial" charset="0"/>
                <a:cs typeface="Arial" charset="0"/>
              </a:defRPr>
            </a:lvl4pPr>
            <a:lvl5pPr algn="l" rtl="0" eaLnBrk="0" fontAlgn="base" hangingPunct="0">
              <a:spcBef>
                <a:spcPct val="0"/>
              </a:spcBef>
              <a:spcAft>
                <a:spcPct val="0"/>
              </a:spcAft>
              <a:defRPr sz="3800">
                <a:solidFill>
                  <a:schemeClr val="accent2"/>
                </a:solidFill>
                <a:latin typeface="Arial" charset="0"/>
                <a:cs typeface="Arial" charset="0"/>
              </a:defRPr>
            </a:lvl5pPr>
            <a:lvl6pPr marL="457200" algn="l" rtl="0" fontAlgn="base">
              <a:spcBef>
                <a:spcPct val="0"/>
              </a:spcBef>
              <a:spcAft>
                <a:spcPct val="0"/>
              </a:spcAft>
              <a:defRPr sz="3800">
                <a:solidFill>
                  <a:schemeClr val="accent2"/>
                </a:solidFill>
                <a:latin typeface="Arial" charset="0"/>
                <a:cs typeface="Arial" charset="0"/>
              </a:defRPr>
            </a:lvl6pPr>
            <a:lvl7pPr marL="914400" algn="l" rtl="0" fontAlgn="base">
              <a:spcBef>
                <a:spcPct val="0"/>
              </a:spcBef>
              <a:spcAft>
                <a:spcPct val="0"/>
              </a:spcAft>
              <a:defRPr sz="3800">
                <a:solidFill>
                  <a:schemeClr val="accent2"/>
                </a:solidFill>
                <a:latin typeface="Arial" charset="0"/>
                <a:cs typeface="Arial" charset="0"/>
              </a:defRPr>
            </a:lvl7pPr>
            <a:lvl8pPr marL="1371600" algn="l" rtl="0" fontAlgn="base">
              <a:spcBef>
                <a:spcPct val="0"/>
              </a:spcBef>
              <a:spcAft>
                <a:spcPct val="0"/>
              </a:spcAft>
              <a:defRPr sz="3800">
                <a:solidFill>
                  <a:schemeClr val="accent2"/>
                </a:solidFill>
                <a:latin typeface="Arial" charset="0"/>
                <a:cs typeface="Arial" charset="0"/>
              </a:defRPr>
            </a:lvl8pPr>
            <a:lvl9pPr marL="1828800" algn="l" rtl="0" fontAlgn="base">
              <a:spcBef>
                <a:spcPct val="0"/>
              </a:spcBef>
              <a:spcAft>
                <a:spcPct val="0"/>
              </a:spcAft>
              <a:defRPr sz="3800">
                <a:solidFill>
                  <a:schemeClr val="accent2"/>
                </a:solidFill>
                <a:latin typeface="Arial" charset="0"/>
                <a:cs typeface="Arial" charset="0"/>
              </a:defRPr>
            </a:lvl9pPr>
          </a:lstStyle>
          <a:p>
            <a:pPr algn="ctr"/>
            <a:r>
              <a:rPr lang="en-US" sz="1350" dirty="0"/>
              <a:t>Overall Survival	</a:t>
            </a:r>
          </a:p>
        </p:txBody>
      </p:sp>
      <p:sp>
        <p:nvSpPr>
          <p:cNvPr id="99" name="Title 5">
            <a:extLst>
              <a:ext uri="{FF2B5EF4-FFF2-40B4-BE49-F238E27FC236}">
                <a16:creationId xmlns:a16="http://schemas.microsoft.com/office/drawing/2014/main" id="{A9A7E1B8-8BB1-9B3F-9353-ED6230AFF39A}"/>
              </a:ext>
            </a:extLst>
          </p:cNvPr>
          <p:cNvSpPr txBox="1">
            <a:spLocks/>
          </p:cNvSpPr>
          <p:nvPr/>
        </p:nvSpPr>
        <p:spPr bwMode="auto">
          <a:xfrm>
            <a:off x="1028704" y="1341940"/>
            <a:ext cx="2971800" cy="28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800" kern="1200">
                <a:solidFill>
                  <a:schemeClr val="accent2"/>
                </a:solidFill>
                <a:latin typeface="+mn-lt"/>
                <a:ea typeface="+mj-ea"/>
                <a:cs typeface="Arial" pitchFamily="34" charset="0"/>
              </a:defRPr>
            </a:lvl1pPr>
            <a:lvl2pPr algn="l" rtl="0" eaLnBrk="0" fontAlgn="base" hangingPunct="0">
              <a:spcBef>
                <a:spcPct val="0"/>
              </a:spcBef>
              <a:spcAft>
                <a:spcPct val="0"/>
              </a:spcAft>
              <a:defRPr sz="3800">
                <a:solidFill>
                  <a:schemeClr val="accent2"/>
                </a:solidFill>
                <a:latin typeface="Arial" charset="0"/>
                <a:cs typeface="Arial" charset="0"/>
              </a:defRPr>
            </a:lvl2pPr>
            <a:lvl3pPr algn="l" rtl="0" eaLnBrk="0" fontAlgn="base" hangingPunct="0">
              <a:spcBef>
                <a:spcPct val="0"/>
              </a:spcBef>
              <a:spcAft>
                <a:spcPct val="0"/>
              </a:spcAft>
              <a:defRPr sz="3800">
                <a:solidFill>
                  <a:schemeClr val="accent2"/>
                </a:solidFill>
                <a:latin typeface="Arial" charset="0"/>
                <a:cs typeface="Arial" charset="0"/>
              </a:defRPr>
            </a:lvl3pPr>
            <a:lvl4pPr algn="l" rtl="0" eaLnBrk="0" fontAlgn="base" hangingPunct="0">
              <a:spcBef>
                <a:spcPct val="0"/>
              </a:spcBef>
              <a:spcAft>
                <a:spcPct val="0"/>
              </a:spcAft>
              <a:defRPr sz="3800">
                <a:solidFill>
                  <a:schemeClr val="accent2"/>
                </a:solidFill>
                <a:latin typeface="Arial" charset="0"/>
                <a:cs typeface="Arial" charset="0"/>
              </a:defRPr>
            </a:lvl4pPr>
            <a:lvl5pPr algn="l" rtl="0" eaLnBrk="0" fontAlgn="base" hangingPunct="0">
              <a:spcBef>
                <a:spcPct val="0"/>
              </a:spcBef>
              <a:spcAft>
                <a:spcPct val="0"/>
              </a:spcAft>
              <a:defRPr sz="3800">
                <a:solidFill>
                  <a:schemeClr val="accent2"/>
                </a:solidFill>
                <a:latin typeface="Arial" charset="0"/>
                <a:cs typeface="Arial" charset="0"/>
              </a:defRPr>
            </a:lvl5pPr>
            <a:lvl6pPr marL="457200" algn="l" rtl="0" fontAlgn="base">
              <a:spcBef>
                <a:spcPct val="0"/>
              </a:spcBef>
              <a:spcAft>
                <a:spcPct val="0"/>
              </a:spcAft>
              <a:defRPr sz="3800">
                <a:solidFill>
                  <a:schemeClr val="accent2"/>
                </a:solidFill>
                <a:latin typeface="Arial" charset="0"/>
                <a:cs typeface="Arial" charset="0"/>
              </a:defRPr>
            </a:lvl6pPr>
            <a:lvl7pPr marL="914400" algn="l" rtl="0" fontAlgn="base">
              <a:spcBef>
                <a:spcPct val="0"/>
              </a:spcBef>
              <a:spcAft>
                <a:spcPct val="0"/>
              </a:spcAft>
              <a:defRPr sz="3800">
                <a:solidFill>
                  <a:schemeClr val="accent2"/>
                </a:solidFill>
                <a:latin typeface="Arial" charset="0"/>
                <a:cs typeface="Arial" charset="0"/>
              </a:defRPr>
            </a:lvl7pPr>
            <a:lvl8pPr marL="1371600" algn="l" rtl="0" fontAlgn="base">
              <a:spcBef>
                <a:spcPct val="0"/>
              </a:spcBef>
              <a:spcAft>
                <a:spcPct val="0"/>
              </a:spcAft>
              <a:defRPr sz="3800">
                <a:solidFill>
                  <a:schemeClr val="accent2"/>
                </a:solidFill>
                <a:latin typeface="Arial" charset="0"/>
                <a:cs typeface="Arial" charset="0"/>
              </a:defRPr>
            </a:lvl8pPr>
            <a:lvl9pPr marL="1828800" algn="l" rtl="0" fontAlgn="base">
              <a:spcBef>
                <a:spcPct val="0"/>
              </a:spcBef>
              <a:spcAft>
                <a:spcPct val="0"/>
              </a:spcAft>
              <a:defRPr sz="3800">
                <a:solidFill>
                  <a:schemeClr val="accent2"/>
                </a:solidFill>
                <a:latin typeface="Arial" charset="0"/>
                <a:cs typeface="Arial" charset="0"/>
              </a:defRPr>
            </a:lvl9pPr>
          </a:lstStyle>
          <a:p>
            <a:pPr algn="ctr"/>
            <a:r>
              <a:rPr lang="en-US" sz="1350" dirty="0"/>
              <a:t>Progression-free Survival	</a:t>
            </a:r>
          </a:p>
        </p:txBody>
      </p:sp>
      <p:sp>
        <p:nvSpPr>
          <p:cNvPr id="3" name="TextBox 2">
            <a:extLst>
              <a:ext uri="{FF2B5EF4-FFF2-40B4-BE49-F238E27FC236}">
                <a16:creationId xmlns:a16="http://schemas.microsoft.com/office/drawing/2014/main" id="{4D1A5B5F-7324-F967-5E28-EACCA565B7CB}"/>
              </a:ext>
            </a:extLst>
          </p:cNvPr>
          <p:cNvSpPr txBox="1"/>
          <p:nvPr/>
        </p:nvSpPr>
        <p:spPr>
          <a:xfrm>
            <a:off x="5346520" y="4515933"/>
            <a:ext cx="3871573" cy="253916"/>
          </a:xfrm>
          <a:prstGeom prst="rect">
            <a:avLst/>
          </a:prstGeom>
          <a:noFill/>
        </p:spPr>
        <p:txBody>
          <a:bodyPr wrap="none" rtlCol="0">
            <a:spAutoFit/>
          </a:bodyPr>
          <a:lstStyle/>
          <a:p>
            <a:r>
              <a:rPr lang="en-US" sz="1050" b="1" dirty="0"/>
              <a:t>High-risk cytogenetics include del17p, t(4;14) and t(14;16)</a:t>
            </a:r>
          </a:p>
        </p:txBody>
      </p:sp>
    </p:spTree>
    <p:extLst>
      <p:ext uri="{BB962C8B-B14F-4D97-AF65-F5344CB8AC3E}">
        <p14:creationId xmlns:p14="http://schemas.microsoft.com/office/powerpoint/2010/main" val="3490200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46DECA-69BC-136F-D7D7-0A3EE3FD3F8A}"/>
              </a:ext>
            </a:extLst>
          </p:cNvPr>
          <p:cNvSpPr>
            <a:spLocks noGrp="1"/>
          </p:cNvSpPr>
          <p:nvPr>
            <p:ph type="title"/>
          </p:nvPr>
        </p:nvSpPr>
        <p:spPr>
          <a:xfrm>
            <a:off x="0" y="161021"/>
            <a:ext cx="9144000" cy="695496"/>
          </a:xfrm>
        </p:spPr>
        <p:txBody>
          <a:bodyPr/>
          <a:lstStyle/>
          <a:p>
            <a:r>
              <a:rPr lang="en-US" sz="2400" dirty="0"/>
              <a:t>Activated JAK-STAT Signaling is Central to MF Pathogenesis</a:t>
            </a:r>
          </a:p>
        </p:txBody>
      </p:sp>
      <p:pic>
        <p:nvPicPr>
          <p:cNvPr id="5" name="Picture 2">
            <a:extLst>
              <a:ext uri="{FF2B5EF4-FFF2-40B4-BE49-F238E27FC236}">
                <a16:creationId xmlns:a16="http://schemas.microsoft.com/office/drawing/2014/main" id="{8E26C124-6245-4D89-0983-3AD04BD7420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1454" y="1073207"/>
            <a:ext cx="5591581" cy="29006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94B291-724B-611B-A74F-F61B3835C71F}"/>
              </a:ext>
            </a:extLst>
          </p:cNvPr>
          <p:cNvSpPr txBox="1"/>
          <p:nvPr/>
        </p:nvSpPr>
        <p:spPr>
          <a:xfrm>
            <a:off x="3451782" y="4668958"/>
            <a:ext cx="5059956" cy="246221"/>
          </a:xfrm>
          <a:prstGeom prst="rect">
            <a:avLst/>
          </a:prstGeom>
          <a:noFill/>
        </p:spPr>
        <p:txBody>
          <a:bodyPr wrap="square" rtlCol="0">
            <a:spAutoFit/>
          </a:bodyPr>
          <a:lstStyle/>
          <a:p>
            <a:r>
              <a:rPr lang="en-US" sz="1000" b="0" i="0" dirty="0">
                <a:effectLst/>
                <a:latin typeface="BlinkMacSystemFont"/>
              </a:rPr>
              <a:t>Marneth AE, Mullally A. </a:t>
            </a:r>
            <a:r>
              <a:rPr lang="en-US" sz="1000" b="0" i="1" dirty="0">
                <a:effectLst/>
                <a:latin typeface="BlinkMacSystemFont"/>
              </a:rPr>
              <a:t>Cold Spring Harb Perspect Med</a:t>
            </a:r>
            <a:r>
              <a:rPr lang="en-US" sz="1000" b="0" i="0" dirty="0">
                <a:effectLst/>
                <a:latin typeface="BlinkMacSystemFont"/>
              </a:rPr>
              <a:t>. 2020 Feb 3;10(2):a034876</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1644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5B78-32CC-1538-6DCD-500E297DD782}"/>
              </a:ext>
            </a:extLst>
          </p:cNvPr>
          <p:cNvSpPr>
            <a:spLocks noGrp="1"/>
          </p:cNvSpPr>
          <p:nvPr>
            <p:ph type="title"/>
          </p:nvPr>
        </p:nvSpPr>
        <p:spPr>
          <a:xfrm>
            <a:off x="0" y="-100769"/>
            <a:ext cx="8229600" cy="571500"/>
          </a:xfrm>
        </p:spPr>
        <p:txBody>
          <a:bodyPr/>
          <a:lstStyle/>
          <a:p>
            <a:pPr algn="l"/>
            <a:r>
              <a:rPr lang="en-US" dirty="0">
                <a:solidFill>
                  <a:schemeClr val="tx1"/>
                </a:solidFill>
              </a:rPr>
              <a:t>Safety</a:t>
            </a:r>
          </a:p>
        </p:txBody>
      </p:sp>
      <p:sp>
        <p:nvSpPr>
          <p:cNvPr id="5" name="Slide Number Placeholder 4">
            <a:extLst>
              <a:ext uri="{FF2B5EF4-FFF2-40B4-BE49-F238E27FC236}">
                <a16:creationId xmlns:a16="http://schemas.microsoft.com/office/drawing/2014/main" id="{C493E148-B742-C4C8-96B3-D690D8F718EA}"/>
              </a:ext>
            </a:extLst>
          </p:cNvPr>
          <p:cNvSpPr>
            <a:spLocks noGrp="1"/>
          </p:cNvSpPr>
          <p:nvPr>
            <p:ph type="sldNum" sz="quarter" idx="11"/>
          </p:nvPr>
        </p:nvSpPr>
        <p:spPr>
          <a:xfrm>
            <a:off x="0" y="0"/>
            <a:ext cx="0" cy="0"/>
          </a:xfrm>
        </p:spPr>
        <p:txBody>
          <a:bodyPr/>
          <a:lstStyle>
            <a:defPPr>
              <a:defRPr lang="en-US"/>
            </a:defPPr>
            <a:lvl1pPr algn="l" rtl="0" fontAlgn="base">
              <a:spcBef>
                <a:spcPct val="0"/>
              </a:spcBef>
              <a:spcAft>
                <a:spcPct val="0"/>
              </a:spcAft>
              <a:defRPr sz="2400" kern="1200" baseline="0">
                <a:solidFill>
                  <a:srgbClr val="000000"/>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100A5761-1B3C-4150-A85D-55D21464807F}" type="slidenum">
              <a:rPr lang="en-US" altLang="en-US" smtClean="0"/>
              <a:pPr>
                <a:defRPr/>
              </a:pPr>
              <a:t>140</a:t>
            </a:fld>
            <a:endParaRPr lang="en-US" altLang="en-US" dirty="0"/>
          </a:p>
        </p:txBody>
      </p:sp>
      <p:graphicFrame>
        <p:nvGraphicFramePr>
          <p:cNvPr id="6" name="Content Placeholder 4">
            <a:extLst>
              <a:ext uri="{FF2B5EF4-FFF2-40B4-BE49-F238E27FC236}">
                <a16:creationId xmlns:a16="http://schemas.microsoft.com/office/drawing/2014/main" id="{02932635-3E16-E234-FC16-2AEEA047766B}"/>
              </a:ext>
            </a:extLst>
          </p:cNvPr>
          <p:cNvGraphicFramePr>
            <a:graphicFrameLocks/>
          </p:cNvGraphicFramePr>
          <p:nvPr/>
        </p:nvGraphicFramePr>
        <p:xfrm>
          <a:off x="505893" y="496800"/>
          <a:ext cx="3454063" cy="4472940"/>
        </p:xfrm>
        <a:graphic>
          <a:graphicData uri="http://schemas.openxmlformats.org/drawingml/2006/table">
            <a:tbl>
              <a:tblPr firstRow="1" bandRow="1">
                <a:tableStyleId>{21E4AEA4-8DFA-4A89-87EB-49C32662AFE0}</a:tableStyleId>
              </a:tblPr>
              <a:tblGrid>
                <a:gridCol w="2119224">
                  <a:extLst>
                    <a:ext uri="{9D8B030D-6E8A-4147-A177-3AD203B41FA5}">
                      <a16:colId xmlns:a16="http://schemas.microsoft.com/office/drawing/2014/main" val="1526107056"/>
                    </a:ext>
                  </a:extLst>
                </a:gridCol>
                <a:gridCol w="1334839">
                  <a:extLst>
                    <a:ext uri="{9D8B030D-6E8A-4147-A177-3AD203B41FA5}">
                      <a16:colId xmlns:a16="http://schemas.microsoft.com/office/drawing/2014/main" val="3958904507"/>
                    </a:ext>
                  </a:extLst>
                </a:gridCol>
              </a:tblGrid>
              <a:tr h="215706">
                <a:tc>
                  <a:txBody>
                    <a:bodyPr/>
                    <a:lstStyle/>
                    <a:p>
                      <a:r>
                        <a:rPr lang="en-US" sz="1100" dirty="0"/>
                        <a:t>N=821</a:t>
                      </a:r>
                    </a:p>
                  </a:txBody>
                  <a:tcPr marL="68580" marR="68580" marT="34290" marB="34290"/>
                </a:tc>
                <a:tc>
                  <a:txBody>
                    <a:bodyPr/>
                    <a:lstStyle/>
                    <a:p>
                      <a:pPr algn="ctr"/>
                      <a:r>
                        <a:rPr lang="en-US" sz="1100" dirty="0"/>
                        <a:t>N (%) or Median </a:t>
                      </a:r>
                    </a:p>
                  </a:txBody>
                  <a:tcPr marL="68580" marR="68580" marT="34290" marB="34290"/>
                </a:tc>
                <a:extLst>
                  <a:ext uri="{0D108BD9-81ED-4DB2-BD59-A6C34878D82A}">
                    <a16:rowId xmlns:a16="http://schemas.microsoft.com/office/drawing/2014/main" val="2777880862"/>
                  </a:ext>
                </a:extLst>
              </a:tr>
              <a:tr h="368787">
                <a:tc>
                  <a:txBody>
                    <a:bodyPr/>
                    <a:lstStyle/>
                    <a:p>
                      <a:r>
                        <a:rPr lang="en-US" sz="1100" dirty="0"/>
                        <a:t>CRS, Any grade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Grade </a:t>
                      </a:r>
                      <a:r>
                        <a:rPr lang="en-US" sz="1100" kern="1200" dirty="0">
                          <a:solidFill>
                            <a:schemeClr val="dk1"/>
                          </a:solidFill>
                          <a:effectLst/>
                          <a:latin typeface="+mn-lt"/>
                          <a:ea typeface="+mn-ea"/>
                          <a:cs typeface="+mn-cs"/>
                          <a:sym typeface="Symbol" pitchFamily="2" charset="2"/>
                        </a:rPr>
                        <a:t></a:t>
                      </a:r>
                      <a:r>
                        <a:rPr lang="en-US" sz="1100" dirty="0"/>
                        <a:t> 3</a:t>
                      </a:r>
                    </a:p>
                  </a:txBody>
                  <a:tcPr marL="68580" marR="68580" marT="34290" marB="34290"/>
                </a:tc>
                <a:tc>
                  <a:txBody>
                    <a:bodyPr/>
                    <a:lstStyle/>
                    <a:p>
                      <a:pPr algn="ctr"/>
                      <a:r>
                        <a:rPr lang="en-US" sz="1100" dirty="0"/>
                        <a:t>657 (80%)</a:t>
                      </a:r>
                    </a:p>
                    <a:p>
                      <a:pPr algn="ctr"/>
                      <a:r>
                        <a:rPr lang="en-US" sz="1100" dirty="0"/>
                        <a:t>24 (3%)</a:t>
                      </a:r>
                    </a:p>
                  </a:txBody>
                  <a:tcPr marL="68580" marR="68580" marT="34290" marB="34290"/>
                </a:tc>
                <a:extLst>
                  <a:ext uri="{0D108BD9-81ED-4DB2-BD59-A6C34878D82A}">
                    <a16:rowId xmlns:a16="http://schemas.microsoft.com/office/drawing/2014/main" val="2556751243"/>
                  </a:ext>
                </a:extLst>
              </a:tr>
              <a:tr h="1134194">
                <a:tc>
                  <a:txBody>
                    <a:bodyPr/>
                    <a:lstStyle/>
                    <a:p>
                      <a:r>
                        <a:rPr lang="en-US" sz="1100" dirty="0"/>
                        <a:t>CRS Grades</a:t>
                      </a:r>
                    </a:p>
                    <a:p>
                      <a:pPr marL="0" indent="233363">
                        <a:tabLst/>
                      </a:pPr>
                      <a:r>
                        <a:rPr lang="en-US" sz="1100" dirty="0"/>
                        <a:t>1</a:t>
                      </a:r>
                    </a:p>
                    <a:p>
                      <a:pPr marL="0" indent="233363">
                        <a:tabLst/>
                      </a:pPr>
                      <a:r>
                        <a:rPr lang="en-US" sz="1100" dirty="0"/>
                        <a:t>2 </a:t>
                      </a:r>
                    </a:p>
                    <a:p>
                      <a:pPr marL="0" indent="233363">
                        <a:tabLst/>
                      </a:pPr>
                      <a:r>
                        <a:rPr lang="en-US" sz="1100" dirty="0"/>
                        <a:t>3</a:t>
                      </a:r>
                    </a:p>
                    <a:p>
                      <a:pPr marL="0" indent="233363">
                        <a:tabLst/>
                      </a:pPr>
                      <a:r>
                        <a:rPr lang="en-US" sz="1100" dirty="0"/>
                        <a:t>4</a:t>
                      </a:r>
                    </a:p>
                    <a:p>
                      <a:pPr marL="0" indent="233363">
                        <a:tabLst/>
                      </a:pPr>
                      <a:r>
                        <a:rPr lang="en-US" sz="1100" dirty="0"/>
                        <a:t>5</a:t>
                      </a:r>
                    </a:p>
                    <a:p>
                      <a:pPr marL="0" indent="233363">
                        <a:tabLst/>
                      </a:pPr>
                      <a:r>
                        <a:rPr lang="en-US" sz="1100" dirty="0"/>
                        <a:t>Not reported</a:t>
                      </a:r>
                    </a:p>
                  </a:txBody>
                  <a:tcPr marL="68580" marR="68580" marT="34290" marB="34290"/>
                </a:tc>
                <a:tc>
                  <a:txBody>
                    <a:bodyPr/>
                    <a:lstStyle/>
                    <a:p>
                      <a:pPr algn="ctr"/>
                      <a:endParaRPr lang="en-US" sz="1100" dirty="0"/>
                    </a:p>
                    <a:p>
                      <a:pPr algn="ctr"/>
                      <a:r>
                        <a:rPr lang="en-US" sz="1100" dirty="0"/>
                        <a:t>470 (57%)</a:t>
                      </a:r>
                    </a:p>
                    <a:p>
                      <a:pPr algn="ctr"/>
                      <a:r>
                        <a:rPr lang="en-US" sz="1100" dirty="0"/>
                        <a:t>155 (19%)</a:t>
                      </a:r>
                    </a:p>
                    <a:p>
                      <a:pPr algn="ctr"/>
                      <a:r>
                        <a:rPr lang="en-US" sz="1100" dirty="0"/>
                        <a:t>9 (1%)</a:t>
                      </a:r>
                    </a:p>
                    <a:p>
                      <a:pPr algn="ctr"/>
                      <a:r>
                        <a:rPr lang="en-US" sz="1100" dirty="0"/>
                        <a:t>11 (1%)</a:t>
                      </a:r>
                    </a:p>
                    <a:p>
                      <a:pPr algn="ctr"/>
                      <a:r>
                        <a:rPr lang="en-US" sz="1100" dirty="0">
                          <a:solidFill>
                            <a:schemeClr val="bg1">
                              <a:lumMod val="10000"/>
                            </a:schemeClr>
                          </a:solidFill>
                        </a:rPr>
                        <a:t>4</a:t>
                      </a:r>
                      <a:r>
                        <a:rPr lang="en-US" sz="1100" dirty="0">
                          <a:solidFill>
                            <a:srgbClr val="FF0000"/>
                          </a:solidFill>
                        </a:rPr>
                        <a:t> </a:t>
                      </a:r>
                      <a:r>
                        <a:rPr lang="en-US" sz="1100" dirty="0"/>
                        <a:t>(0.5%)</a:t>
                      </a:r>
                    </a:p>
                    <a:p>
                      <a:pPr algn="ctr"/>
                      <a:r>
                        <a:rPr lang="en-US" sz="1100" dirty="0"/>
                        <a:t>8 (1%)</a:t>
                      </a:r>
                    </a:p>
                  </a:txBody>
                  <a:tcPr marL="68580" marR="68580" marT="34290" marB="34290"/>
                </a:tc>
                <a:extLst>
                  <a:ext uri="{0D108BD9-81ED-4DB2-BD59-A6C34878D82A}">
                    <a16:rowId xmlns:a16="http://schemas.microsoft.com/office/drawing/2014/main" val="1936268404"/>
                  </a:ext>
                </a:extLst>
              </a:tr>
              <a:tr h="215706">
                <a:tc>
                  <a:txBody>
                    <a:bodyPr/>
                    <a:lstStyle/>
                    <a:p>
                      <a:r>
                        <a:rPr lang="en-US" sz="1100" dirty="0">
                          <a:solidFill>
                            <a:schemeClr val="tx1"/>
                          </a:solidFill>
                        </a:rPr>
                        <a:t>Time to CRS onset, median</a:t>
                      </a:r>
                    </a:p>
                  </a:txBody>
                  <a:tcPr marL="68580" marR="68580" marT="34290" marB="34290"/>
                </a:tc>
                <a:tc>
                  <a:txBody>
                    <a:bodyPr/>
                    <a:lstStyle/>
                    <a:p>
                      <a:pPr algn="ctr"/>
                      <a:r>
                        <a:rPr lang="en-US" sz="1100">
                          <a:solidFill>
                            <a:schemeClr val="tx1"/>
                          </a:solidFill>
                        </a:rPr>
                        <a:t>2 days (1-26)</a:t>
                      </a:r>
                    </a:p>
                  </a:txBody>
                  <a:tcPr marL="68580" marR="68580" marT="34290" marB="34290"/>
                </a:tc>
                <a:extLst>
                  <a:ext uri="{0D108BD9-81ED-4DB2-BD59-A6C34878D82A}">
                    <a16:rowId xmlns:a16="http://schemas.microsoft.com/office/drawing/2014/main" val="4029348293"/>
                  </a:ext>
                </a:extLst>
              </a:tr>
              <a:tr h="215706">
                <a:tc>
                  <a:txBody>
                    <a:bodyPr/>
                    <a:lstStyle/>
                    <a:p>
                      <a:r>
                        <a:rPr lang="en-US" sz="1100" dirty="0">
                          <a:solidFill>
                            <a:schemeClr val="tx1"/>
                          </a:solidFill>
                        </a:rPr>
                        <a:t>Time to resolution of CRS</a:t>
                      </a:r>
                    </a:p>
                  </a:txBody>
                  <a:tcPr marL="68580" marR="68580" marT="34290" marB="34290"/>
                </a:tc>
                <a:tc>
                  <a:txBody>
                    <a:bodyPr/>
                    <a:lstStyle/>
                    <a:p>
                      <a:pPr algn="ctr"/>
                      <a:r>
                        <a:rPr lang="en-US" sz="1100" dirty="0">
                          <a:solidFill>
                            <a:schemeClr val="tx1"/>
                          </a:solidFill>
                        </a:rPr>
                        <a:t>3 days</a:t>
                      </a:r>
                    </a:p>
                  </a:txBody>
                  <a:tcPr marL="68580" marR="68580" marT="34290" marB="34290"/>
                </a:tc>
                <a:extLst>
                  <a:ext uri="{0D108BD9-81ED-4DB2-BD59-A6C34878D82A}">
                    <a16:rowId xmlns:a16="http://schemas.microsoft.com/office/drawing/2014/main" val="3951226736"/>
                  </a:ext>
                </a:extLst>
              </a:tr>
              <a:tr h="368787">
                <a:tc>
                  <a:txBody>
                    <a:bodyPr/>
                    <a:lstStyle/>
                    <a:p>
                      <a:r>
                        <a:rPr lang="en-US" sz="1100" dirty="0">
                          <a:solidFill>
                            <a:schemeClr val="tx1"/>
                          </a:solidFill>
                        </a:rPr>
                        <a:t>ICANS, Any grade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Grade </a:t>
                      </a:r>
                      <a:r>
                        <a:rPr lang="en-US" sz="1100" kern="1200" dirty="0">
                          <a:solidFill>
                            <a:schemeClr val="tx1"/>
                          </a:solidFill>
                          <a:effectLst/>
                          <a:latin typeface="+mn-lt"/>
                          <a:ea typeface="+mn-ea"/>
                          <a:cs typeface="+mn-cs"/>
                          <a:sym typeface="Symbol" pitchFamily="2" charset="2"/>
                        </a:rPr>
                        <a:t></a:t>
                      </a:r>
                      <a:r>
                        <a:rPr lang="en-US" sz="1100" dirty="0">
                          <a:solidFill>
                            <a:schemeClr val="tx1"/>
                          </a:solidFill>
                        </a:rPr>
                        <a:t> 3</a:t>
                      </a:r>
                    </a:p>
                  </a:txBody>
                  <a:tcPr marL="68580" marR="68580" marT="34290" marB="34290"/>
                </a:tc>
                <a:tc>
                  <a:txBody>
                    <a:bodyPr/>
                    <a:lstStyle/>
                    <a:p>
                      <a:pPr algn="ctr"/>
                      <a:r>
                        <a:rPr lang="en-US" sz="1100" dirty="0">
                          <a:solidFill>
                            <a:schemeClr val="tx1"/>
                          </a:solidFill>
                        </a:rPr>
                        <a:t>231 (28%)</a:t>
                      </a:r>
                    </a:p>
                    <a:p>
                      <a:pPr algn="ctr"/>
                      <a:r>
                        <a:rPr lang="en-US" sz="1100" dirty="0">
                          <a:solidFill>
                            <a:schemeClr val="tx1"/>
                          </a:solidFill>
                        </a:rPr>
                        <a:t>39 (5%)</a:t>
                      </a:r>
                    </a:p>
                  </a:txBody>
                  <a:tcPr marL="68580" marR="68580" marT="34290" marB="34290"/>
                </a:tc>
                <a:extLst>
                  <a:ext uri="{0D108BD9-81ED-4DB2-BD59-A6C34878D82A}">
                    <a16:rowId xmlns:a16="http://schemas.microsoft.com/office/drawing/2014/main" val="2323865985"/>
                  </a:ext>
                </a:extLst>
              </a:tr>
              <a:tr h="1134194">
                <a:tc>
                  <a:txBody>
                    <a:bodyPr/>
                    <a:lstStyle/>
                    <a:p>
                      <a:r>
                        <a:rPr lang="en-US" sz="1100" dirty="0">
                          <a:solidFill>
                            <a:schemeClr val="tx1"/>
                          </a:solidFill>
                        </a:rPr>
                        <a:t>ICANS Grades</a:t>
                      </a:r>
                    </a:p>
                    <a:p>
                      <a:pPr marL="0" indent="233363">
                        <a:tabLst/>
                      </a:pPr>
                      <a:r>
                        <a:rPr lang="en-US" sz="1100" dirty="0">
                          <a:solidFill>
                            <a:schemeClr val="tx1"/>
                          </a:solidFill>
                        </a:rPr>
                        <a:t>1</a:t>
                      </a:r>
                    </a:p>
                    <a:p>
                      <a:pPr marL="0" indent="233363">
                        <a:tabLst/>
                      </a:pPr>
                      <a:r>
                        <a:rPr lang="en-US" sz="1100" dirty="0">
                          <a:solidFill>
                            <a:schemeClr val="tx1"/>
                          </a:solidFill>
                        </a:rPr>
                        <a:t>2 </a:t>
                      </a:r>
                    </a:p>
                    <a:p>
                      <a:pPr marL="0" indent="233363">
                        <a:tabLst/>
                      </a:pPr>
                      <a:r>
                        <a:rPr lang="en-US" sz="1100" dirty="0">
                          <a:solidFill>
                            <a:schemeClr val="tx1"/>
                          </a:solidFill>
                        </a:rPr>
                        <a:t>3</a:t>
                      </a:r>
                    </a:p>
                    <a:p>
                      <a:pPr marL="0" indent="233363">
                        <a:tabLst/>
                      </a:pPr>
                      <a:r>
                        <a:rPr lang="en-US" sz="1100" dirty="0">
                          <a:solidFill>
                            <a:schemeClr val="tx1"/>
                          </a:solidFill>
                        </a:rPr>
                        <a:t>4</a:t>
                      </a:r>
                    </a:p>
                    <a:p>
                      <a:pPr marL="0" indent="233363">
                        <a:tabLst/>
                      </a:pPr>
                      <a:r>
                        <a:rPr lang="en-US" sz="1100" dirty="0">
                          <a:solidFill>
                            <a:schemeClr val="tx1"/>
                          </a:solidFill>
                        </a:rPr>
                        <a:t>5</a:t>
                      </a:r>
                    </a:p>
                    <a:p>
                      <a:pPr marL="0" indent="233363">
                        <a:tabLst/>
                      </a:pPr>
                      <a:r>
                        <a:rPr lang="en-US" sz="1100" dirty="0">
                          <a:solidFill>
                            <a:schemeClr val="tx1"/>
                          </a:solidFill>
                        </a:rPr>
                        <a:t>Not reported</a:t>
                      </a:r>
                    </a:p>
                  </a:txBody>
                  <a:tcPr marL="68580" marR="68580" marT="34290" marB="34290"/>
                </a:tc>
                <a:tc>
                  <a:txBody>
                    <a:bodyPr/>
                    <a:lstStyle/>
                    <a:p>
                      <a:pPr algn="ctr"/>
                      <a:endParaRPr lang="en-US" sz="1100" dirty="0">
                        <a:solidFill>
                          <a:schemeClr val="tx1"/>
                        </a:solidFill>
                      </a:endParaRPr>
                    </a:p>
                    <a:p>
                      <a:pPr algn="ctr"/>
                      <a:r>
                        <a:rPr lang="en-US" sz="1100" dirty="0">
                          <a:solidFill>
                            <a:schemeClr val="tx1"/>
                          </a:solidFill>
                        </a:rPr>
                        <a:t>104 (13%)</a:t>
                      </a:r>
                    </a:p>
                    <a:p>
                      <a:pPr algn="ctr"/>
                      <a:r>
                        <a:rPr lang="en-US" sz="1100" dirty="0">
                          <a:solidFill>
                            <a:schemeClr val="tx1"/>
                          </a:solidFill>
                        </a:rPr>
                        <a:t>43 (5%)</a:t>
                      </a:r>
                    </a:p>
                    <a:p>
                      <a:pPr algn="ctr"/>
                      <a:r>
                        <a:rPr lang="en-US" sz="1100" dirty="0">
                          <a:solidFill>
                            <a:schemeClr val="tx1"/>
                          </a:solidFill>
                        </a:rPr>
                        <a:t>26 (3%)</a:t>
                      </a:r>
                    </a:p>
                    <a:p>
                      <a:pPr algn="ctr"/>
                      <a:r>
                        <a:rPr lang="en-US" sz="1100" dirty="0">
                          <a:solidFill>
                            <a:schemeClr val="tx1"/>
                          </a:solidFill>
                        </a:rPr>
                        <a:t>12 (1.5%)</a:t>
                      </a:r>
                    </a:p>
                    <a:p>
                      <a:pPr algn="ctr"/>
                      <a:r>
                        <a:rPr lang="en-US" sz="1100" dirty="0">
                          <a:solidFill>
                            <a:schemeClr val="tx1"/>
                          </a:solidFill>
                        </a:rPr>
                        <a:t>1 (0.1%)</a:t>
                      </a:r>
                    </a:p>
                    <a:p>
                      <a:pPr algn="ctr"/>
                      <a:r>
                        <a:rPr lang="en-US" sz="1100" dirty="0">
                          <a:solidFill>
                            <a:schemeClr val="tx1"/>
                          </a:solidFill>
                        </a:rPr>
                        <a:t>45 (5.5%)</a:t>
                      </a:r>
                    </a:p>
                  </a:txBody>
                  <a:tcPr marL="68580" marR="68580" marT="34290" marB="34290"/>
                </a:tc>
                <a:extLst>
                  <a:ext uri="{0D108BD9-81ED-4DB2-BD59-A6C34878D82A}">
                    <a16:rowId xmlns:a16="http://schemas.microsoft.com/office/drawing/2014/main" val="1785791323"/>
                  </a:ext>
                </a:extLst>
              </a:tr>
              <a:tr h="215706">
                <a:tc>
                  <a:txBody>
                    <a:bodyPr/>
                    <a:lstStyle/>
                    <a:p>
                      <a:r>
                        <a:rPr lang="en-US" sz="1100" dirty="0">
                          <a:solidFill>
                            <a:schemeClr val="tx1"/>
                          </a:solidFill>
                        </a:rPr>
                        <a:t>Time to ICANS onset</a:t>
                      </a:r>
                    </a:p>
                  </a:txBody>
                  <a:tcPr marL="68580" marR="68580" marT="34290" marB="34290"/>
                </a:tc>
                <a:tc>
                  <a:txBody>
                    <a:bodyPr/>
                    <a:lstStyle/>
                    <a:p>
                      <a:pPr algn="ctr"/>
                      <a:r>
                        <a:rPr lang="en-US" sz="1100" dirty="0">
                          <a:solidFill>
                            <a:schemeClr val="tx1"/>
                          </a:solidFill>
                        </a:rPr>
                        <a:t>3 days (1-33)</a:t>
                      </a:r>
                    </a:p>
                  </a:txBody>
                  <a:tcPr marL="68580" marR="68580" marT="34290" marB="34290"/>
                </a:tc>
                <a:extLst>
                  <a:ext uri="{0D108BD9-81ED-4DB2-BD59-A6C34878D82A}">
                    <a16:rowId xmlns:a16="http://schemas.microsoft.com/office/drawing/2014/main" val="3857869311"/>
                  </a:ext>
                </a:extLst>
              </a:tr>
              <a:tr h="215706">
                <a:tc>
                  <a:txBody>
                    <a:bodyPr/>
                    <a:lstStyle/>
                    <a:p>
                      <a:r>
                        <a:rPr lang="en-US" sz="1100" dirty="0">
                          <a:solidFill>
                            <a:schemeClr val="tx1"/>
                          </a:solidFill>
                        </a:rPr>
                        <a:t>Time to resolution of  ICANS</a:t>
                      </a:r>
                    </a:p>
                  </a:txBody>
                  <a:tcPr marL="68580" marR="68580" marT="34290" marB="34290"/>
                </a:tc>
                <a:tc>
                  <a:txBody>
                    <a:bodyPr/>
                    <a:lstStyle/>
                    <a:p>
                      <a:pPr algn="ctr"/>
                      <a:r>
                        <a:rPr lang="en-US" sz="1100" dirty="0">
                          <a:solidFill>
                            <a:schemeClr val="tx1"/>
                          </a:solidFill>
                        </a:rPr>
                        <a:t>4 days (1-61)</a:t>
                      </a:r>
                    </a:p>
                  </a:txBody>
                  <a:tcPr marL="68580" marR="68580" marT="34290" marB="34290"/>
                </a:tc>
                <a:extLst>
                  <a:ext uri="{0D108BD9-81ED-4DB2-BD59-A6C34878D82A}">
                    <a16:rowId xmlns:a16="http://schemas.microsoft.com/office/drawing/2014/main" val="2246864999"/>
                  </a:ext>
                </a:extLst>
              </a:tr>
            </a:tbl>
          </a:graphicData>
        </a:graphic>
      </p:graphicFrame>
      <p:graphicFrame>
        <p:nvGraphicFramePr>
          <p:cNvPr id="7" name="Content Placeholder 4">
            <a:extLst>
              <a:ext uri="{FF2B5EF4-FFF2-40B4-BE49-F238E27FC236}">
                <a16:creationId xmlns:a16="http://schemas.microsoft.com/office/drawing/2014/main" id="{73B28D21-04A6-B6C1-C954-9E0D908350E1}"/>
              </a:ext>
            </a:extLst>
          </p:cNvPr>
          <p:cNvGraphicFramePr>
            <a:graphicFrameLocks/>
          </p:cNvGraphicFramePr>
          <p:nvPr/>
        </p:nvGraphicFramePr>
        <p:xfrm>
          <a:off x="4846778" y="564472"/>
          <a:ext cx="3725647" cy="2758440"/>
        </p:xfrm>
        <a:graphic>
          <a:graphicData uri="http://schemas.openxmlformats.org/drawingml/2006/table">
            <a:tbl>
              <a:tblPr firstRow="1" bandRow="1">
                <a:tableStyleId>{21E4AEA4-8DFA-4A89-87EB-49C32662AFE0}</a:tableStyleId>
              </a:tblPr>
              <a:tblGrid>
                <a:gridCol w="2302346">
                  <a:extLst>
                    <a:ext uri="{9D8B030D-6E8A-4147-A177-3AD203B41FA5}">
                      <a16:colId xmlns:a16="http://schemas.microsoft.com/office/drawing/2014/main" val="1526107056"/>
                    </a:ext>
                  </a:extLst>
                </a:gridCol>
                <a:gridCol w="1423301">
                  <a:extLst>
                    <a:ext uri="{9D8B030D-6E8A-4147-A177-3AD203B41FA5}">
                      <a16:colId xmlns:a16="http://schemas.microsoft.com/office/drawing/2014/main" val="3958904507"/>
                    </a:ext>
                  </a:extLst>
                </a:gridCol>
              </a:tblGrid>
              <a:tr h="228600">
                <a:tc>
                  <a:txBody>
                    <a:bodyPr/>
                    <a:lstStyle/>
                    <a:p>
                      <a:r>
                        <a:rPr lang="en-US" sz="1100" dirty="0"/>
                        <a:t>N=821</a:t>
                      </a:r>
                    </a:p>
                  </a:txBody>
                  <a:tcPr marL="68580" marR="68580" marT="34290" marB="34290"/>
                </a:tc>
                <a:tc>
                  <a:txBody>
                    <a:bodyPr/>
                    <a:lstStyle/>
                    <a:p>
                      <a:pPr algn="ctr"/>
                      <a:r>
                        <a:rPr lang="en-US" sz="1100" dirty="0"/>
                        <a:t>N (%) or Median </a:t>
                      </a:r>
                    </a:p>
                  </a:txBody>
                  <a:tcPr marL="68580" marR="68580" marT="34290" marB="34290"/>
                </a:tc>
                <a:extLst>
                  <a:ext uri="{0D108BD9-81ED-4DB2-BD59-A6C34878D82A}">
                    <a16:rowId xmlns:a16="http://schemas.microsoft.com/office/drawing/2014/main" val="2777880862"/>
                  </a:ext>
                </a:extLst>
              </a:tr>
              <a:tr h="228600">
                <a:tc>
                  <a:txBody>
                    <a:bodyPr/>
                    <a:lstStyle/>
                    <a:p>
                      <a:r>
                        <a:rPr lang="en-US" sz="1100" dirty="0"/>
                        <a:t>IEC-HS/HLH</a:t>
                      </a:r>
                    </a:p>
                  </a:txBody>
                  <a:tcPr marL="68580" marR="68580" marT="34290" marB="34290"/>
                </a:tc>
                <a:tc>
                  <a:txBody>
                    <a:bodyPr/>
                    <a:lstStyle/>
                    <a:p>
                      <a:pPr algn="ctr"/>
                      <a:r>
                        <a:rPr lang="en-US" sz="1100" dirty="0"/>
                        <a:t>9 (1%)</a:t>
                      </a:r>
                    </a:p>
                  </a:txBody>
                  <a:tcPr marL="68580" marR="68580" marT="34290" marB="34290"/>
                </a:tc>
                <a:extLst>
                  <a:ext uri="{0D108BD9-81ED-4DB2-BD59-A6C34878D82A}">
                    <a16:rowId xmlns:a16="http://schemas.microsoft.com/office/drawing/2014/main" val="2264069756"/>
                  </a:ext>
                </a:extLst>
              </a:tr>
              <a:tr h="228600">
                <a:tc>
                  <a:txBody>
                    <a:bodyPr/>
                    <a:lstStyle/>
                    <a:p>
                      <a:r>
                        <a:rPr lang="en-US" sz="1100" dirty="0"/>
                        <a:t>Tumor Lysis Syndrome</a:t>
                      </a:r>
                    </a:p>
                  </a:txBody>
                  <a:tcPr marL="68580" marR="68580" marT="34290" marB="34290"/>
                </a:tc>
                <a:tc>
                  <a:txBody>
                    <a:bodyPr/>
                    <a:lstStyle/>
                    <a:p>
                      <a:pPr algn="ctr"/>
                      <a:r>
                        <a:rPr lang="en-US" sz="1100" dirty="0"/>
                        <a:t>8 (1%)</a:t>
                      </a:r>
                    </a:p>
                  </a:txBody>
                  <a:tcPr marL="68580" marR="68580" marT="34290" marB="34290"/>
                </a:tc>
                <a:extLst>
                  <a:ext uri="{0D108BD9-81ED-4DB2-BD59-A6C34878D82A}">
                    <a16:rowId xmlns:a16="http://schemas.microsoft.com/office/drawing/2014/main" val="1996076518"/>
                  </a:ext>
                </a:extLst>
              </a:tr>
              <a:tr h="868680">
                <a:tc>
                  <a:txBody>
                    <a:bodyPr/>
                    <a:lstStyle/>
                    <a:p>
                      <a:r>
                        <a:rPr lang="en-US" sz="1100" b="1" dirty="0"/>
                        <a:t>Clinically significant infections</a:t>
                      </a:r>
                    </a:p>
                    <a:p>
                      <a:pPr marL="0" indent="233363">
                        <a:tabLst/>
                      </a:pPr>
                      <a:r>
                        <a:rPr lang="en-US" sz="1100" dirty="0"/>
                        <a:t>Bacterial</a:t>
                      </a:r>
                    </a:p>
                    <a:p>
                      <a:pPr marL="0" indent="233363">
                        <a:tabLst/>
                      </a:pPr>
                      <a:r>
                        <a:rPr lang="en-US" sz="1100" dirty="0"/>
                        <a:t>Fungal </a:t>
                      </a:r>
                    </a:p>
                    <a:p>
                      <a:pPr marL="0" indent="233363">
                        <a:tabLst/>
                      </a:pPr>
                      <a:r>
                        <a:rPr lang="en-US" sz="1100" dirty="0"/>
                        <a:t>Viral </a:t>
                      </a:r>
                    </a:p>
                    <a:p>
                      <a:pPr marL="0" indent="233363">
                        <a:tabLst/>
                      </a:pPr>
                      <a:r>
                        <a:rPr lang="en-US" sz="1100" dirty="0"/>
                        <a:t>Not Specified</a:t>
                      </a:r>
                    </a:p>
                  </a:txBody>
                  <a:tcPr marL="68580" marR="68580" marT="34290" marB="34290"/>
                </a:tc>
                <a:tc>
                  <a:txBody>
                    <a:bodyPr/>
                    <a:lstStyle/>
                    <a:p>
                      <a:pPr algn="ctr"/>
                      <a:r>
                        <a:rPr lang="en-US" sz="1100" dirty="0"/>
                        <a:t>367 (45%)</a:t>
                      </a:r>
                    </a:p>
                    <a:p>
                      <a:pPr algn="ctr"/>
                      <a:r>
                        <a:rPr lang="en-US" sz="1100" dirty="0"/>
                        <a:t>189 (23%)</a:t>
                      </a:r>
                    </a:p>
                    <a:p>
                      <a:pPr algn="ctr"/>
                      <a:r>
                        <a:rPr lang="en-US" sz="1100" dirty="0"/>
                        <a:t>20 (2%)</a:t>
                      </a:r>
                    </a:p>
                    <a:p>
                      <a:pPr algn="ctr"/>
                      <a:r>
                        <a:rPr lang="en-US" sz="1100" dirty="0"/>
                        <a:t>215 (26%)</a:t>
                      </a:r>
                    </a:p>
                    <a:p>
                      <a:pPr algn="ctr"/>
                      <a:r>
                        <a:rPr lang="en-US" sz="1100" dirty="0"/>
                        <a:t>78 (10%)</a:t>
                      </a:r>
                    </a:p>
                  </a:txBody>
                  <a:tcPr marL="68580" marR="68580" marT="34290" marB="34290"/>
                </a:tc>
                <a:extLst>
                  <a:ext uri="{0D108BD9-81ED-4DB2-BD59-A6C34878D82A}">
                    <a16:rowId xmlns:a16="http://schemas.microsoft.com/office/drawing/2014/main" val="2013880960"/>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Prolonged cytopenia</a:t>
                      </a:r>
                    </a:p>
                    <a:p>
                      <a:pPr marL="0" indent="233363">
                        <a:tabLst/>
                      </a:pPr>
                      <a:r>
                        <a:rPr lang="en-US" sz="1100" dirty="0"/>
                        <a:t>Neutropenia</a:t>
                      </a:r>
                    </a:p>
                    <a:p>
                      <a:pPr marL="0" indent="233363">
                        <a:tabLst/>
                      </a:pPr>
                      <a:r>
                        <a:rPr lang="en-US" sz="1100" dirty="0"/>
                        <a:t>Thrombocytopenia</a:t>
                      </a:r>
                    </a:p>
                  </a:txBody>
                  <a:tcPr marL="68580" marR="68580" marT="34290" marB="34290"/>
                </a:tc>
                <a:tc>
                  <a:txBody>
                    <a:bodyPr/>
                    <a:lstStyle/>
                    <a:p>
                      <a:pPr algn="ctr"/>
                      <a:r>
                        <a:rPr lang="en-US" sz="1100" dirty="0"/>
                        <a:t>228 (28%)</a:t>
                      </a:r>
                    </a:p>
                    <a:p>
                      <a:pPr algn="ctr"/>
                      <a:r>
                        <a:rPr lang="en-US" sz="1100" dirty="0"/>
                        <a:t>92 (11%)</a:t>
                      </a:r>
                    </a:p>
                    <a:p>
                      <a:pPr algn="ctr"/>
                      <a:r>
                        <a:rPr lang="en-US" sz="1100" dirty="0"/>
                        <a:t>197 (24%)</a:t>
                      </a:r>
                    </a:p>
                  </a:txBody>
                  <a:tcPr marL="68580" marR="68580" marT="34290" marB="34290"/>
                </a:tc>
                <a:extLst>
                  <a:ext uri="{0D108BD9-81ED-4DB2-BD59-A6C34878D82A}">
                    <a16:rowId xmlns:a16="http://schemas.microsoft.com/office/drawing/2014/main" val="363523108"/>
                  </a:ext>
                </a:extLst>
              </a:tr>
              <a:tr h="388620">
                <a:tc>
                  <a:txBody>
                    <a:bodyPr/>
                    <a:lstStyle/>
                    <a:p>
                      <a:pPr marL="0" indent="6350">
                        <a:tabLst/>
                      </a:pPr>
                      <a:r>
                        <a:rPr lang="en-US" sz="1100" dirty="0"/>
                        <a:t>Second primary malignancies</a:t>
                      </a:r>
                    </a:p>
                    <a:p>
                      <a:pPr marL="0" indent="6350">
                        <a:tabLst/>
                      </a:pPr>
                      <a:r>
                        <a:rPr lang="en-US" sz="1100" dirty="0"/>
                        <a:t>Myeloid neoplasms/acute leukemia</a:t>
                      </a:r>
                    </a:p>
                  </a:txBody>
                  <a:tcPr marL="68580" marR="68580" marT="34290" marB="34290"/>
                </a:tc>
                <a:tc>
                  <a:txBody>
                    <a:bodyPr/>
                    <a:lstStyle/>
                    <a:p>
                      <a:pPr algn="ctr"/>
                      <a:r>
                        <a:rPr lang="en-US" sz="1100" dirty="0"/>
                        <a:t>33 (4%)</a:t>
                      </a:r>
                    </a:p>
                    <a:p>
                      <a:pPr algn="ctr"/>
                      <a:r>
                        <a:rPr lang="en-US" sz="1100" dirty="0"/>
                        <a:t>8 (1%)</a:t>
                      </a:r>
                    </a:p>
                  </a:txBody>
                  <a:tcPr marL="68580" marR="68580" marT="34290" marB="34290"/>
                </a:tc>
                <a:extLst>
                  <a:ext uri="{0D108BD9-81ED-4DB2-BD59-A6C34878D82A}">
                    <a16:rowId xmlns:a16="http://schemas.microsoft.com/office/drawing/2014/main" val="436964823"/>
                  </a:ext>
                </a:extLst>
              </a:tr>
            </a:tbl>
          </a:graphicData>
        </a:graphic>
      </p:graphicFrame>
      <p:sp>
        <p:nvSpPr>
          <p:cNvPr id="8" name="TextBox 7">
            <a:extLst>
              <a:ext uri="{FF2B5EF4-FFF2-40B4-BE49-F238E27FC236}">
                <a16:creationId xmlns:a16="http://schemas.microsoft.com/office/drawing/2014/main" id="{20B94BDA-999E-5F97-A6D8-4C583169BD94}"/>
              </a:ext>
            </a:extLst>
          </p:cNvPr>
          <p:cNvSpPr txBox="1"/>
          <p:nvPr/>
        </p:nvSpPr>
        <p:spPr>
          <a:xfrm>
            <a:off x="4767225" y="3473129"/>
            <a:ext cx="3919576" cy="1338828"/>
          </a:xfrm>
          <a:prstGeom prst="rect">
            <a:avLst/>
          </a:prstGeom>
          <a:noFill/>
        </p:spPr>
        <p:txBody>
          <a:bodyPr wrap="square" rtlCol="0">
            <a:spAutoFit/>
          </a:bodyPr>
          <a:lstStyle/>
          <a:p>
            <a:r>
              <a:rPr lang="en-US" sz="900" b="1" dirty="0">
                <a:latin typeface="+mn-lt"/>
              </a:rPr>
              <a:t>Prolonged </a:t>
            </a:r>
            <a:r>
              <a:rPr lang="en-US" sz="900" b="1" dirty="0" err="1">
                <a:latin typeface="+mn-lt"/>
              </a:rPr>
              <a:t>Cytopenias</a:t>
            </a:r>
            <a:r>
              <a:rPr lang="en-US" sz="900" b="1" dirty="0">
                <a:latin typeface="+mn-lt"/>
              </a:rPr>
              <a:t>: </a:t>
            </a:r>
            <a:r>
              <a:rPr lang="en-US" sz="900" dirty="0">
                <a:latin typeface="+mn-lt"/>
              </a:rPr>
              <a:t>Defined as non-recovery of counts by day 30 to the following threshold among alive patients</a:t>
            </a:r>
          </a:p>
          <a:p>
            <a:endParaRPr lang="en-US" sz="900" dirty="0">
              <a:latin typeface="+mn-lt"/>
            </a:endParaRPr>
          </a:p>
          <a:p>
            <a:pPr marL="214313" indent="-214313">
              <a:buFont typeface="Arial" panose="020B0604020202020204" pitchFamily="34" charset="0"/>
              <a:buChar char="•"/>
            </a:pPr>
            <a:r>
              <a:rPr lang="en-US" sz="900" b="1" dirty="0">
                <a:latin typeface="+mn-lt"/>
              </a:rPr>
              <a:t>Neutrophil recovery: </a:t>
            </a:r>
            <a:r>
              <a:rPr lang="en-US" sz="900" dirty="0">
                <a:latin typeface="+mn-lt"/>
              </a:rPr>
              <a:t>Neutrophil count recovery is defined as achieving a neutrophil count of &gt;500/µL for 3 consecutive days and the first day is the recovery day</a:t>
            </a:r>
          </a:p>
          <a:p>
            <a:endParaRPr lang="en-US" sz="900" dirty="0">
              <a:latin typeface="+mn-lt"/>
            </a:endParaRPr>
          </a:p>
          <a:p>
            <a:pPr marL="214313" indent="-214313">
              <a:buFont typeface="Arial" panose="020B0604020202020204" pitchFamily="34" charset="0"/>
              <a:buChar char="•"/>
            </a:pPr>
            <a:r>
              <a:rPr lang="en-US" sz="900" b="1" dirty="0">
                <a:solidFill>
                  <a:srgbClr val="000000"/>
                </a:solidFill>
                <a:latin typeface="+mn-lt"/>
                <a:ea typeface="Calibri" panose="020F0502020204030204" pitchFamily="34" charset="0"/>
              </a:rPr>
              <a:t>Platelet recovery: </a:t>
            </a:r>
            <a:r>
              <a:rPr lang="en-US" sz="900" dirty="0">
                <a:solidFill>
                  <a:srgbClr val="000000"/>
                </a:solidFill>
                <a:latin typeface="+mn-lt"/>
                <a:ea typeface="Calibri" panose="020F0502020204030204" pitchFamily="34" charset="0"/>
              </a:rPr>
              <a:t>Platelets of 20,000/µL without platelet transfusion in the last 7 days</a:t>
            </a:r>
            <a:r>
              <a:rPr lang="en-US" sz="900" dirty="0">
                <a:latin typeface="+mn-lt"/>
              </a:rPr>
              <a:t> </a:t>
            </a:r>
          </a:p>
        </p:txBody>
      </p:sp>
      <p:sp>
        <p:nvSpPr>
          <p:cNvPr id="3" name="Rectangle 2">
            <a:extLst>
              <a:ext uri="{FF2B5EF4-FFF2-40B4-BE49-F238E27FC236}">
                <a16:creationId xmlns:a16="http://schemas.microsoft.com/office/drawing/2014/main" id="{91227F5E-F098-FC2C-2DEC-3CCE45F644D4}"/>
              </a:ext>
            </a:extLst>
          </p:cNvPr>
          <p:cNvSpPr/>
          <p:nvPr/>
        </p:nvSpPr>
        <p:spPr>
          <a:xfrm>
            <a:off x="4846778" y="3133278"/>
            <a:ext cx="3725647" cy="2511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No cases of any T cell malignancies</a:t>
            </a:r>
          </a:p>
        </p:txBody>
      </p:sp>
      <p:sp>
        <p:nvSpPr>
          <p:cNvPr id="4" name="TextBox 3">
            <a:extLst>
              <a:ext uri="{FF2B5EF4-FFF2-40B4-BE49-F238E27FC236}">
                <a16:creationId xmlns:a16="http://schemas.microsoft.com/office/drawing/2014/main" id="{19CB247F-977F-C16E-79C0-D97496904AFB}"/>
              </a:ext>
            </a:extLst>
          </p:cNvPr>
          <p:cNvSpPr txBox="1"/>
          <p:nvPr/>
        </p:nvSpPr>
        <p:spPr>
          <a:xfrm>
            <a:off x="-115260" y="5023356"/>
            <a:ext cx="4182555" cy="334835"/>
          </a:xfrm>
          <a:prstGeom prst="rect">
            <a:avLst/>
          </a:prstGeom>
          <a:noFill/>
        </p:spPr>
        <p:txBody>
          <a:bodyPr wrap="none" rtlCol="0">
            <a:spAutoFit/>
          </a:bodyPr>
          <a:lstStyle/>
          <a:p>
            <a:r>
              <a:rPr lang="en-US" sz="788" dirty="0">
                <a:latin typeface="+mn-lt"/>
              </a:rPr>
              <a:t>Time to resolution of CRS, ICANS only reported in patients where these events resolved.</a:t>
            </a:r>
          </a:p>
          <a:p>
            <a:endParaRPr lang="en-US" sz="788" dirty="0"/>
          </a:p>
        </p:txBody>
      </p:sp>
      <p:sp>
        <p:nvSpPr>
          <p:cNvPr id="9" name="Right Arrow 8">
            <a:extLst>
              <a:ext uri="{FF2B5EF4-FFF2-40B4-BE49-F238E27FC236}">
                <a16:creationId xmlns:a16="http://schemas.microsoft.com/office/drawing/2014/main" id="{5F4977D0-74FB-DBCA-F347-4301BD7F487C}"/>
              </a:ext>
            </a:extLst>
          </p:cNvPr>
          <p:cNvSpPr/>
          <p:nvPr/>
        </p:nvSpPr>
        <p:spPr>
          <a:xfrm>
            <a:off x="54908" y="916781"/>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ight Arrow 9">
            <a:extLst>
              <a:ext uri="{FF2B5EF4-FFF2-40B4-BE49-F238E27FC236}">
                <a16:creationId xmlns:a16="http://schemas.microsoft.com/office/drawing/2014/main" id="{F887AE22-7635-B17B-36F8-E51490682BB9}"/>
              </a:ext>
            </a:extLst>
          </p:cNvPr>
          <p:cNvSpPr/>
          <p:nvPr/>
        </p:nvSpPr>
        <p:spPr>
          <a:xfrm>
            <a:off x="52230" y="2970487"/>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Arrow 10">
            <a:extLst>
              <a:ext uri="{FF2B5EF4-FFF2-40B4-BE49-F238E27FC236}">
                <a16:creationId xmlns:a16="http://schemas.microsoft.com/office/drawing/2014/main" id="{944315FD-4FFE-4900-CDB5-15FF72C9767B}"/>
              </a:ext>
            </a:extLst>
          </p:cNvPr>
          <p:cNvSpPr/>
          <p:nvPr/>
        </p:nvSpPr>
        <p:spPr>
          <a:xfrm>
            <a:off x="52230" y="2404100"/>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ight Arrow 11">
            <a:extLst>
              <a:ext uri="{FF2B5EF4-FFF2-40B4-BE49-F238E27FC236}">
                <a16:creationId xmlns:a16="http://schemas.microsoft.com/office/drawing/2014/main" id="{48F5CA16-0114-FBD8-1BF9-2F3598868990}"/>
              </a:ext>
            </a:extLst>
          </p:cNvPr>
          <p:cNvSpPr/>
          <p:nvPr/>
        </p:nvSpPr>
        <p:spPr>
          <a:xfrm>
            <a:off x="52230" y="4429690"/>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ight Arrow 12">
            <a:extLst>
              <a:ext uri="{FF2B5EF4-FFF2-40B4-BE49-F238E27FC236}">
                <a16:creationId xmlns:a16="http://schemas.microsoft.com/office/drawing/2014/main" id="{CDE5ED48-FC3D-3F92-EF3F-29903ADD3FDF}"/>
              </a:ext>
            </a:extLst>
          </p:cNvPr>
          <p:cNvSpPr/>
          <p:nvPr/>
        </p:nvSpPr>
        <p:spPr>
          <a:xfrm>
            <a:off x="4403691" y="1231079"/>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ight Arrow 13">
            <a:extLst>
              <a:ext uri="{FF2B5EF4-FFF2-40B4-BE49-F238E27FC236}">
                <a16:creationId xmlns:a16="http://schemas.microsoft.com/office/drawing/2014/main" id="{431CBEBA-AFC1-287F-57D4-1B0BD6F1484C}"/>
              </a:ext>
            </a:extLst>
          </p:cNvPr>
          <p:cNvSpPr/>
          <p:nvPr/>
        </p:nvSpPr>
        <p:spPr>
          <a:xfrm>
            <a:off x="4403691" y="2185720"/>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ight Arrow 14">
            <a:extLst>
              <a:ext uri="{FF2B5EF4-FFF2-40B4-BE49-F238E27FC236}">
                <a16:creationId xmlns:a16="http://schemas.microsoft.com/office/drawing/2014/main" id="{0AEA0594-69D4-275D-FF8F-BA7B10AB2164}"/>
              </a:ext>
            </a:extLst>
          </p:cNvPr>
          <p:cNvSpPr/>
          <p:nvPr/>
        </p:nvSpPr>
        <p:spPr>
          <a:xfrm>
            <a:off x="4403691" y="2792875"/>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637992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593C-CEDF-BED3-3B20-3B47E13F02D6}"/>
              </a:ext>
            </a:extLst>
          </p:cNvPr>
          <p:cNvSpPr>
            <a:spLocks noGrp="1"/>
          </p:cNvSpPr>
          <p:nvPr>
            <p:ph type="title"/>
          </p:nvPr>
        </p:nvSpPr>
        <p:spPr>
          <a:xfrm>
            <a:off x="318047" y="4487"/>
            <a:ext cx="8753795" cy="537968"/>
          </a:xfrm>
        </p:spPr>
        <p:txBody>
          <a:bodyPr/>
          <a:lstStyle/>
          <a:p>
            <a:pPr algn="ctr"/>
            <a:r>
              <a:rPr lang="en-US" sz="3200" b="1" dirty="0"/>
              <a:t>Ide-</a:t>
            </a:r>
            <a:r>
              <a:rPr lang="en-US" sz="3200" b="1" dirty="0" err="1"/>
              <a:t>cel</a:t>
            </a:r>
            <a:r>
              <a:rPr lang="en-US" sz="3200" b="1" dirty="0"/>
              <a:t> in MM: Real World Evidence and Trial Data</a:t>
            </a:r>
          </a:p>
        </p:txBody>
      </p:sp>
      <p:sp>
        <p:nvSpPr>
          <p:cNvPr id="30" name="TextBox 29">
            <a:extLst>
              <a:ext uri="{FF2B5EF4-FFF2-40B4-BE49-F238E27FC236}">
                <a16:creationId xmlns:a16="http://schemas.microsoft.com/office/drawing/2014/main" id="{6106FD97-FE15-492A-490A-B96BE4D09AA3}"/>
              </a:ext>
            </a:extLst>
          </p:cNvPr>
          <p:cNvSpPr txBox="1"/>
          <p:nvPr/>
        </p:nvSpPr>
        <p:spPr>
          <a:xfrm>
            <a:off x="166996" y="4951982"/>
            <a:ext cx="5859296" cy="216982"/>
          </a:xfrm>
          <a:prstGeom prst="rect">
            <a:avLst/>
          </a:prstGeom>
          <a:noFill/>
        </p:spPr>
        <p:txBody>
          <a:bodyPr wrap="none" rtlCol="0">
            <a:spAutoFit/>
          </a:bodyPr>
          <a:lstStyle/>
          <a:p>
            <a:pPr>
              <a:lnSpc>
                <a:spcPct val="90000"/>
              </a:lnSpc>
            </a:pPr>
            <a:r>
              <a:rPr lang="en-US" sz="900" dirty="0">
                <a:cs typeface="Arial" panose="020B0604020202020204" pitchFamily="34" charset="0"/>
              </a:rPr>
              <a:t>1. Munshi et al. NEJM 2021;384(8):705-716 ; 2. Hansen, Sidana et al. JCO 2023 </a:t>
            </a:r>
            <a:r>
              <a:rPr lang="en-US" sz="900" dirty="0">
                <a:solidFill>
                  <a:srgbClr val="000000"/>
                </a:solidFill>
                <a:cs typeface="Arial" panose="020B0604020202020204" pitchFamily="34" charset="0"/>
              </a:rPr>
              <a:t>DOI: 10.1200/JCO.22.01365</a:t>
            </a:r>
            <a:r>
              <a:rPr lang="en-US" sz="900" dirty="0">
                <a:cs typeface="Arial" panose="020B0604020202020204" pitchFamily="34" charset="0"/>
              </a:rPr>
              <a:t>. </a:t>
            </a:r>
          </a:p>
        </p:txBody>
      </p:sp>
      <p:graphicFrame>
        <p:nvGraphicFramePr>
          <p:cNvPr id="4" name="Table 5">
            <a:extLst>
              <a:ext uri="{FF2B5EF4-FFF2-40B4-BE49-F238E27FC236}">
                <a16:creationId xmlns:a16="http://schemas.microsoft.com/office/drawing/2014/main" id="{7EFE4110-B544-2B6C-59BF-97BBB2D01D60}"/>
              </a:ext>
            </a:extLst>
          </p:cNvPr>
          <p:cNvGraphicFramePr>
            <a:graphicFrameLocks/>
          </p:cNvGraphicFramePr>
          <p:nvPr/>
        </p:nvGraphicFramePr>
        <p:xfrm>
          <a:off x="986180" y="951681"/>
          <a:ext cx="6900519" cy="3397364"/>
        </p:xfrm>
        <a:graphic>
          <a:graphicData uri="http://schemas.openxmlformats.org/drawingml/2006/table">
            <a:tbl>
              <a:tblPr firstRow="1" bandRow="1">
                <a:tableStyleId>{5C22544A-7EE6-4342-B048-85BDC9FD1C3A}</a:tableStyleId>
              </a:tblPr>
              <a:tblGrid>
                <a:gridCol w="3111517">
                  <a:extLst>
                    <a:ext uri="{9D8B030D-6E8A-4147-A177-3AD203B41FA5}">
                      <a16:colId xmlns:a16="http://schemas.microsoft.com/office/drawing/2014/main" val="3659320496"/>
                    </a:ext>
                  </a:extLst>
                </a:gridCol>
                <a:gridCol w="1206302">
                  <a:extLst>
                    <a:ext uri="{9D8B030D-6E8A-4147-A177-3AD203B41FA5}">
                      <a16:colId xmlns:a16="http://schemas.microsoft.com/office/drawing/2014/main" val="1619084250"/>
                    </a:ext>
                  </a:extLst>
                </a:gridCol>
                <a:gridCol w="1206302">
                  <a:extLst>
                    <a:ext uri="{9D8B030D-6E8A-4147-A177-3AD203B41FA5}">
                      <a16:colId xmlns:a16="http://schemas.microsoft.com/office/drawing/2014/main" val="1053832400"/>
                    </a:ext>
                  </a:extLst>
                </a:gridCol>
                <a:gridCol w="1376398">
                  <a:extLst>
                    <a:ext uri="{9D8B030D-6E8A-4147-A177-3AD203B41FA5}">
                      <a16:colId xmlns:a16="http://schemas.microsoft.com/office/drawing/2014/main" val="2728126715"/>
                    </a:ext>
                  </a:extLst>
                </a:gridCol>
              </a:tblGrid>
              <a:tr h="553487">
                <a:tc>
                  <a:txBody>
                    <a:bodyPr/>
                    <a:lstStyle/>
                    <a:p>
                      <a:endParaRPr lang="en-US" sz="1400" dirty="0">
                        <a:solidFill>
                          <a:schemeClr val="bg1"/>
                        </a:solidFill>
                      </a:endParaRPr>
                    </a:p>
                  </a:txBody>
                  <a:tcPr/>
                </a:tc>
                <a:tc>
                  <a:txBody>
                    <a:bodyPr/>
                    <a:lstStyle/>
                    <a:p>
                      <a:pPr algn="ctr"/>
                      <a:r>
                        <a:rPr lang="en-US" sz="1400" dirty="0">
                          <a:solidFill>
                            <a:schemeClr val="bg1"/>
                          </a:solidFill>
                        </a:rPr>
                        <a:t>CIBMTR</a:t>
                      </a:r>
                    </a:p>
                    <a:p>
                      <a:pPr algn="ctr"/>
                      <a:r>
                        <a:rPr lang="en-US" sz="1400" dirty="0">
                          <a:solidFill>
                            <a:schemeClr val="bg1"/>
                          </a:solidFill>
                        </a:rPr>
                        <a:t>N=821</a:t>
                      </a:r>
                    </a:p>
                  </a:txBody>
                  <a:tcPr/>
                </a:tc>
                <a:tc>
                  <a:txBody>
                    <a:bodyPr/>
                    <a:lstStyle/>
                    <a:p>
                      <a:pPr algn="ctr"/>
                      <a:r>
                        <a:rPr lang="en-US" sz="1400" dirty="0">
                          <a:solidFill>
                            <a:schemeClr val="bg1"/>
                          </a:solidFill>
                        </a:rPr>
                        <a:t>KarMMa</a:t>
                      </a:r>
                      <a:r>
                        <a:rPr lang="en-US" sz="1400" baseline="30000" dirty="0">
                          <a:solidFill>
                            <a:schemeClr val="bg1"/>
                          </a:solidFill>
                        </a:rPr>
                        <a:t>1</a:t>
                      </a:r>
                    </a:p>
                    <a:p>
                      <a:pPr algn="ctr"/>
                      <a:r>
                        <a:rPr lang="en-US" sz="1400" dirty="0">
                          <a:solidFill>
                            <a:schemeClr val="bg1"/>
                          </a:solidFill>
                        </a:rPr>
                        <a:t>N=128</a:t>
                      </a:r>
                    </a:p>
                  </a:txBody>
                  <a:tcPr/>
                </a:tc>
                <a:tc>
                  <a:txBody>
                    <a:bodyPr/>
                    <a:lstStyle/>
                    <a:p>
                      <a:pPr algn="ctr"/>
                      <a:r>
                        <a:rPr lang="en-US" sz="1400" baseline="0" dirty="0">
                          <a:solidFill>
                            <a:schemeClr val="bg1"/>
                          </a:solidFill>
                        </a:rPr>
                        <a:t>US RWE</a:t>
                      </a:r>
                      <a:r>
                        <a:rPr lang="en-US" sz="1400" baseline="30000" dirty="0">
                          <a:solidFill>
                            <a:schemeClr val="bg1"/>
                          </a:solidFill>
                        </a:rPr>
                        <a:t>2</a:t>
                      </a:r>
                    </a:p>
                    <a:p>
                      <a:pPr algn="ctr"/>
                      <a:r>
                        <a:rPr lang="en-US" sz="1400" dirty="0">
                          <a:solidFill>
                            <a:schemeClr val="bg1"/>
                          </a:solidFill>
                        </a:rPr>
                        <a:t>N=159</a:t>
                      </a:r>
                    </a:p>
                  </a:txBody>
                  <a:tcPr/>
                </a:tc>
                <a:extLst>
                  <a:ext uri="{0D108BD9-81ED-4DB2-BD59-A6C34878D82A}">
                    <a16:rowId xmlns:a16="http://schemas.microsoft.com/office/drawing/2014/main" val="668931309"/>
                  </a:ext>
                </a:extLst>
              </a:tr>
              <a:tr h="525780">
                <a:tc>
                  <a:txBody>
                    <a:bodyPr/>
                    <a:lstStyle/>
                    <a:p>
                      <a:r>
                        <a:rPr lang="en-US" sz="1400" dirty="0">
                          <a:solidFill>
                            <a:schemeClr val="tx2"/>
                          </a:solidFill>
                        </a:rPr>
                        <a:t>CRS -  Any grade</a:t>
                      </a:r>
                    </a:p>
                    <a:p>
                      <a:r>
                        <a:rPr lang="en-US" sz="1400" dirty="0">
                          <a:solidFill>
                            <a:schemeClr val="tx2"/>
                          </a:solidFill>
                        </a:rPr>
                        <a:t>Grade 3 or higher</a:t>
                      </a:r>
                    </a:p>
                  </a:txBody>
                  <a:tcPr/>
                </a:tc>
                <a:tc>
                  <a:txBody>
                    <a:bodyPr/>
                    <a:lstStyle/>
                    <a:p>
                      <a:pPr algn="ctr"/>
                      <a:r>
                        <a:rPr lang="en-US" sz="1400" dirty="0">
                          <a:solidFill>
                            <a:schemeClr val="tx2"/>
                          </a:solidFill>
                        </a:rPr>
                        <a:t>80%</a:t>
                      </a:r>
                    </a:p>
                    <a:p>
                      <a:pPr algn="ctr"/>
                      <a:r>
                        <a:rPr lang="en-US" sz="1400" dirty="0">
                          <a:solidFill>
                            <a:schemeClr val="tx2"/>
                          </a:solidFill>
                        </a:rPr>
                        <a:t>3%</a:t>
                      </a:r>
                    </a:p>
                  </a:txBody>
                  <a:tcPr/>
                </a:tc>
                <a:tc>
                  <a:txBody>
                    <a:bodyPr/>
                    <a:lstStyle/>
                    <a:p>
                      <a:pPr algn="ctr"/>
                      <a:r>
                        <a:rPr lang="en-US" sz="1400" dirty="0">
                          <a:solidFill>
                            <a:schemeClr val="tx2"/>
                          </a:solidFill>
                        </a:rPr>
                        <a:t>84%</a:t>
                      </a:r>
                    </a:p>
                    <a:p>
                      <a:pPr algn="ctr"/>
                      <a:r>
                        <a:rPr lang="en-US" sz="1400" dirty="0">
                          <a:solidFill>
                            <a:schemeClr val="tx2"/>
                          </a:solidFill>
                        </a:rPr>
                        <a:t>5%</a:t>
                      </a:r>
                    </a:p>
                  </a:txBody>
                  <a:tcPr/>
                </a:tc>
                <a:tc>
                  <a:txBody>
                    <a:bodyPr/>
                    <a:lstStyle/>
                    <a:p>
                      <a:pPr algn="ctr"/>
                      <a:r>
                        <a:rPr lang="en-US" sz="1400" dirty="0">
                          <a:solidFill>
                            <a:schemeClr val="tx2"/>
                          </a:solidFill>
                        </a:rPr>
                        <a:t>82%</a:t>
                      </a:r>
                    </a:p>
                    <a:p>
                      <a:pPr algn="ctr"/>
                      <a:r>
                        <a:rPr lang="en-US" sz="1400" dirty="0">
                          <a:solidFill>
                            <a:schemeClr val="tx2"/>
                          </a:solidFill>
                        </a:rPr>
                        <a:t>3%</a:t>
                      </a:r>
                    </a:p>
                  </a:txBody>
                  <a:tcPr/>
                </a:tc>
                <a:extLst>
                  <a:ext uri="{0D108BD9-81ED-4DB2-BD59-A6C34878D82A}">
                    <a16:rowId xmlns:a16="http://schemas.microsoft.com/office/drawing/2014/main" val="673604278"/>
                  </a:ext>
                </a:extLst>
              </a:tr>
              <a:tr h="525780">
                <a:tc>
                  <a:txBody>
                    <a:bodyPr/>
                    <a:lstStyle/>
                    <a:p>
                      <a:r>
                        <a:rPr lang="en-US" sz="1400" dirty="0">
                          <a:solidFill>
                            <a:schemeClr val="tx2"/>
                          </a:solidFill>
                        </a:rPr>
                        <a:t>ICANS– Any grade</a:t>
                      </a:r>
                    </a:p>
                    <a:p>
                      <a:r>
                        <a:rPr lang="en-US" sz="1400" dirty="0">
                          <a:solidFill>
                            <a:schemeClr val="tx2"/>
                          </a:solidFill>
                        </a:rPr>
                        <a:t>Grade 3 or higher</a:t>
                      </a:r>
                    </a:p>
                  </a:txBody>
                  <a:tcPr/>
                </a:tc>
                <a:tc>
                  <a:txBody>
                    <a:bodyPr/>
                    <a:lstStyle/>
                    <a:p>
                      <a:pPr algn="ctr"/>
                      <a:r>
                        <a:rPr lang="en-US" sz="1400" dirty="0">
                          <a:solidFill>
                            <a:schemeClr val="tx2"/>
                          </a:solidFill>
                        </a:rPr>
                        <a:t>28%</a:t>
                      </a:r>
                    </a:p>
                    <a:p>
                      <a:pPr algn="ctr"/>
                      <a:r>
                        <a:rPr lang="en-US" sz="1400" dirty="0">
                          <a:solidFill>
                            <a:schemeClr val="tx2"/>
                          </a:solidFill>
                        </a:rPr>
                        <a:t>5%</a:t>
                      </a:r>
                    </a:p>
                  </a:txBody>
                  <a:tcPr/>
                </a:tc>
                <a:tc>
                  <a:txBody>
                    <a:bodyPr/>
                    <a:lstStyle/>
                    <a:p>
                      <a:pPr algn="ctr"/>
                      <a:r>
                        <a:rPr lang="en-US" sz="1400" dirty="0">
                          <a:solidFill>
                            <a:schemeClr val="tx2"/>
                          </a:solidFill>
                        </a:rPr>
                        <a:t>18%</a:t>
                      </a:r>
                    </a:p>
                    <a:p>
                      <a:pPr algn="ctr"/>
                      <a:r>
                        <a:rPr lang="en-US" sz="1400" dirty="0">
                          <a:solidFill>
                            <a:schemeClr val="tx2"/>
                          </a:solidFill>
                        </a:rPr>
                        <a:t>3%</a:t>
                      </a:r>
                    </a:p>
                  </a:txBody>
                  <a:tcPr/>
                </a:tc>
                <a:tc>
                  <a:txBody>
                    <a:bodyPr/>
                    <a:lstStyle/>
                    <a:p>
                      <a:pPr algn="ctr"/>
                      <a:r>
                        <a:rPr lang="en-US" sz="1400" dirty="0">
                          <a:solidFill>
                            <a:schemeClr val="tx2"/>
                          </a:solidFill>
                        </a:rPr>
                        <a:t>18%</a:t>
                      </a:r>
                    </a:p>
                    <a:p>
                      <a:pPr algn="ctr"/>
                      <a:r>
                        <a:rPr lang="en-US" sz="1400" dirty="0">
                          <a:solidFill>
                            <a:schemeClr val="tx2"/>
                          </a:solidFill>
                        </a:rPr>
                        <a:t>6%</a:t>
                      </a:r>
                    </a:p>
                  </a:txBody>
                  <a:tcPr/>
                </a:tc>
                <a:extLst>
                  <a:ext uri="{0D108BD9-81ED-4DB2-BD59-A6C34878D82A}">
                    <a16:rowId xmlns:a16="http://schemas.microsoft.com/office/drawing/2014/main" val="3978584445"/>
                  </a:ext>
                </a:extLst>
              </a:tr>
              <a:tr h="308610">
                <a:tc>
                  <a:txBody>
                    <a:bodyPr/>
                    <a:lstStyle/>
                    <a:p>
                      <a:r>
                        <a:rPr lang="en-US" sz="1400" dirty="0">
                          <a:solidFill>
                            <a:schemeClr val="tx2"/>
                          </a:solidFill>
                        </a:rPr>
                        <a:t>Overall response rate</a:t>
                      </a:r>
                    </a:p>
                  </a:txBody>
                  <a:tcPr/>
                </a:tc>
                <a:tc>
                  <a:txBody>
                    <a:bodyPr/>
                    <a:lstStyle/>
                    <a:p>
                      <a:pPr algn="ctr"/>
                      <a:r>
                        <a:rPr lang="en-US" sz="1400" dirty="0">
                          <a:solidFill>
                            <a:schemeClr val="tx2"/>
                          </a:solidFill>
                        </a:rPr>
                        <a:t>73%</a:t>
                      </a:r>
                    </a:p>
                  </a:txBody>
                  <a:tcPr/>
                </a:tc>
                <a:tc>
                  <a:txBody>
                    <a:bodyPr/>
                    <a:lstStyle/>
                    <a:p>
                      <a:pPr algn="ctr"/>
                      <a:r>
                        <a:rPr lang="en-US" sz="1400" dirty="0">
                          <a:solidFill>
                            <a:schemeClr val="tx2"/>
                          </a:solidFill>
                        </a:rPr>
                        <a:t>73%</a:t>
                      </a:r>
                    </a:p>
                  </a:txBody>
                  <a:tcPr/>
                </a:tc>
                <a:tc>
                  <a:txBody>
                    <a:bodyPr/>
                    <a:lstStyle/>
                    <a:p>
                      <a:pPr algn="ctr"/>
                      <a:r>
                        <a:rPr lang="en-US" sz="1400" dirty="0">
                          <a:solidFill>
                            <a:schemeClr val="tx2"/>
                          </a:solidFill>
                        </a:rPr>
                        <a:t>84%</a:t>
                      </a:r>
                    </a:p>
                  </a:txBody>
                  <a:tcPr/>
                </a:tc>
                <a:extLst>
                  <a:ext uri="{0D108BD9-81ED-4DB2-BD59-A6C34878D82A}">
                    <a16:rowId xmlns:a16="http://schemas.microsoft.com/office/drawing/2014/main" val="1035580344"/>
                  </a:ext>
                </a:extLst>
              </a:tr>
              <a:tr h="391699">
                <a:tc>
                  <a:txBody>
                    <a:bodyPr/>
                    <a:lstStyle/>
                    <a:p>
                      <a:r>
                        <a:rPr lang="en-US" sz="1400" dirty="0">
                          <a:solidFill>
                            <a:schemeClr val="tx2"/>
                          </a:solidFill>
                        </a:rPr>
                        <a:t>Very good partial response rate</a:t>
                      </a:r>
                    </a:p>
                  </a:txBody>
                  <a:tcPr/>
                </a:tc>
                <a:tc>
                  <a:txBody>
                    <a:bodyPr/>
                    <a:lstStyle/>
                    <a:p>
                      <a:pPr algn="ctr"/>
                      <a:r>
                        <a:rPr lang="en-US" sz="1400" dirty="0">
                          <a:solidFill>
                            <a:schemeClr val="tx2"/>
                          </a:solidFill>
                        </a:rPr>
                        <a:t>56%</a:t>
                      </a:r>
                    </a:p>
                  </a:txBody>
                  <a:tcPr/>
                </a:tc>
                <a:tc>
                  <a:txBody>
                    <a:bodyPr/>
                    <a:lstStyle/>
                    <a:p>
                      <a:pPr algn="ctr"/>
                      <a:r>
                        <a:rPr lang="en-US" sz="1400" dirty="0">
                          <a:solidFill>
                            <a:schemeClr val="tx2"/>
                          </a:solidFill>
                        </a:rPr>
                        <a:t>52%</a:t>
                      </a:r>
                    </a:p>
                  </a:txBody>
                  <a:tcPr/>
                </a:tc>
                <a:tc>
                  <a:txBody>
                    <a:bodyPr/>
                    <a:lstStyle/>
                    <a:p>
                      <a:pPr algn="ctr"/>
                      <a:r>
                        <a:rPr lang="en-US" sz="1400" dirty="0">
                          <a:solidFill>
                            <a:schemeClr val="tx2"/>
                          </a:solidFill>
                        </a:rPr>
                        <a:t>62%</a:t>
                      </a:r>
                    </a:p>
                  </a:txBody>
                  <a:tcPr/>
                </a:tc>
                <a:extLst>
                  <a:ext uri="{0D108BD9-81ED-4DB2-BD59-A6C34878D82A}">
                    <a16:rowId xmlns:a16="http://schemas.microsoft.com/office/drawing/2014/main" val="2800536283"/>
                  </a:ext>
                </a:extLst>
              </a:tr>
              <a:tr h="308610">
                <a:tc>
                  <a:txBody>
                    <a:bodyPr/>
                    <a:lstStyle/>
                    <a:p>
                      <a:r>
                        <a:rPr lang="en-US" sz="1400" dirty="0">
                          <a:solidFill>
                            <a:schemeClr val="tx2"/>
                          </a:solidFill>
                        </a:rPr>
                        <a:t>Complete response rate</a:t>
                      </a:r>
                    </a:p>
                  </a:txBody>
                  <a:tcPr/>
                </a:tc>
                <a:tc>
                  <a:txBody>
                    <a:bodyPr/>
                    <a:lstStyle/>
                    <a:p>
                      <a:pPr algn="ctr"/>
                      <a:r>
                        <a:rPr lang="en-US" sz="1400" dirty="0">
                          <a:solidFill>
                            <a:schemeClr val="tx2"/>
                          </a:solidFill>
                        </a:rPr>
                        <a:t>25%</a:t>
                      </a:r>
                    </a:p>
                  </a:txBody>
                  <a:tcPr/>
                </a:tc>
                <a:tc>
                  <a:txBody>
                    <a:bodyPr/>
                    <a:lstStyle/>
                    <a:p>
                      <a:pPr algn="ctr"/>
                      <a:r>
                        <a:rPr lang="en-US" sz="1400" dirty="0">
                          <a:solidFill>
                            <a:schemeClr val="tx2"/>
                          </a:solidFill>
                        </a:rPr>
                        <a:t>33%</a:t>
                      </a:r>
                    </a:p>
                  </a:txBody>
                  <a:tcPr/>
                </a:tc>
                <a:tc>
                  <a:txBody>
                    <a:bodyPr/>
                    <a:lstStyle/>
                    <a:p>
                      <a:pPr algn="ctr"/>
                      <a:r>
                        <a:rPr lang="en-US" sz="1400" dirty="0">
                          <a:solidFill>
                            <a:schemeClr val="tx2"/>
                          </a:solidFill>
                        </a:rPr>
                        <a:t>42%</a:t>
                      </a:r>
                    </a:p>
                  </a:txBody>
                  <a:tcPr/>
                </a:tc>
                <a:extLst>
                  <a:ext uri="{0D108BD9-81ED-4DB2-BD59-A6C34878D82A}">
                    <a16:rowId xmlns:a16="http://schemas.microsoft.com/office/drawing/2014/main" val="965062448"/>
                  </a:ext>
                </a:extLst>
              </a:tr>
              <a:tr h="391699">
                <a:tc>
                  <a:txBody>
                    <a:bodyPr/>
                    <a:lstStyle/>
                    <a:p>
                      <a:r>
                        <a:rPr lang="en-US" sz="1400" dirty="0">
                          <a:solidFill>
                            <a:schemeClr val="tx2"/>
                          </a:solidFill>
                        </a:rPr>
                        <a:t>Progression free survival, median</a:t>
                      </a:r>
                    </a:p>
                  </a:txBody>
                  <a:tcPr/>
                </a:tc>
                <a:tc>
                  <a:txBody>
                    <a:bodyPr/>
                    <a:lstStyle/>
                    <a:p>
                      <a:pPr algn="ctr"/>
                      <a:r>
                        <a:rPr lang="en-US" sz="1400" dirty="0">
                          <a:solidFill>
                            <a:schemeClr val="tx2"/>
                          </a:solidFill>
                        </a:rPr>
                        <a:t>9.0 months</a:t>
                      </a:r>
                    </a:p>
                  </a:txBody>
                  <a:tcPr/>
                </a:tc>
                <a:tc>
                  <a:txBody>
                    <a:bodyPr/>
                    <a:lstStyle/>
                    <a:p>
                      <a:pPr algn="ctr"/>
                      <a:r>
                        <a:rPr lang="en-US" sz="1400" dirty="0">
                          <a:solidFill>
                            <a:schemeClr val="tx2"/>
                          </a:solidFill>
                        </a:rPr>
                        <a:t>8.8 months</a:t>
                      </a:r>
                    </a:p>
                  </a:txBody>
                  <a:tcPr/>
                </a:tc>
                <a:tc>
                  <a:txBody>
                    <a:bodyPr/>
                    <a:lstStyle/>
                    <a:p>
                      <a:pPr algn="ctr"/>
                      <a:r>
                        <a:rPr lang="en-US" sz="1400" dirty="0">
                          <a:solidFill>
                            <a:schemeClr val="tx2"/>
                          </a:solidFill>
                        </a:rPr>
                        <a:t>8.5 months</a:t>
                      </a:r>
                    </a:p>
                  </a:txBody>
                  <a:tcPr/>
                </a:tc>
                <a:extLst>
                  <a:ext uri="{0D108BD9-81ED-4DB2-BD59-A6C34878D82A}">
                    <a16:rowId xmlns:a16="http://schemas.microsoft.com/office/drawing/2014/main" val="935588064"/>
                  </a:ext>
                </a:extLst>
              </a:tr>
              <a:tr h="391699">
                <a:tc>
                  <a:txBody>
                    <a:bodyPr/>
                    <a:lstStyle/>
                    <a:p>
                      <a:r>
                        <a:rPr lang="en-US" sz="1400" dirty="0">
                          <a:solidFill>
                            <a:schemeClr val="tx2"/>
                          </a:solidFill>
                        </a:rPr>
                        <a:t>Median follow-up</a:t>
                      </a:r>
                    </a:p>
                  </a:txBody>
                  <a:tcPr/>
                </a:tc>
                <a:tc>
                  <a:txBody>
                    <a:bodyPr/>
                    <a:lstStyle/>
                    <a:p>
                      <a:pPr algn="ctr"/>
                      <a:r>
                        <a:rPr lang="en-US" sz="1400" dirty="0">
                          <a:solidFill>
                            <a:schemeClr val="tx2"/>
                          </a:solidFill>
                        </a:rPr>
                        <a:t>11.6 months</a:t>
                      </a:r>
                    </a:p>
                  </a:txBody>
                  <a:tcPr/>
                </a:tc>
                <a:tc>
                  <a:txBody>
                    <a:bodyPr/>
                    <a:lstStyle/>
                    <a:p>
                      <a:pPr algn="ctr"/>
                      <a:r>
                        <a:rPr lang="en-US" sz="1400" dirty="0">
                          <a:solidFill>
                            <a:schemeClr val="tx2"/>
                          </a:solidFill>
                        </a:rPr>
                        <a:t>13.3 months</a:t>
                      </a:r>
                    </a:p>
                  </a:txBody>
                  <a:tcPr/>
                </a:tc>
                <a:tc>
                  <a:txBody>
                    <a:bodyPr/>
                    <a:lstStyle/>
                    <a:p>
                      <a:pPr algn="ctr"/>
                      <a:r>
                        <a:rPr lang="en-US" sz="1400" dirty="0">
                          <a:solidFill>
                            <a:schemeClr val="tx2"/>
                          </a:solidFill>
                        </a:rPr>
                        <a:t>6.1 months</a:t>
                      </a:r>
                    </a:p>
                  </a:txBody>
                  <a:tcPr/>
                </a:tc>
                <a:extLst>
                  <a:ext uri="{0D108BD9-81ED-4DB2-BD59-A6C34878D82A}">
                    <a16:rowId xmlns:a16="http://schemas.microsoft.com/office/drawing/2014/main" val="1805082133"/>
                  </a:ext>
                </a:extLst>
              </a:tr>
            </a:tbl>
          </a:graphicData>
        </a:graphic>
      </p:graphicFrame>
      <p:sp>
        <p:nvSpPr>
          <p:cNvPr id="8" name="Rectangle 7">
            <a:extLst>
              <a:ext uri="{FF2B5EF4-FFF2-40B4-BE49-F238E27FC236}">
                <a16:creationId xmlns:a16="http://schemas.microsoft.com/office/drawing/2014/main" id="{E41F47DF-4C16-37B1-B01A-4830EED14B29}"/>
              </a:ext>
            </a:extLst>
          </p:cNvPr>
          <p:cNvSpPr/>
          <p:nvPr/>
        </p:nvSpPr>
        <p:spPr>
          <a:xfrm>
            <a:off x="986181" y="2574130"/>
            <a:ext cx="6900519" cy="131491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Box 2">
            <a:extLst>
              <a:ext uri="{FF2B5EF4-FFF2-40B4-BE49-F238E27FC236}">
                <a16:creationId xmlns:a16="http://schemas.microsoft.com/office/drawing/2014/main" id="{B25F5A52-4B21-9E48-E5D0-C501CBE6400B}"/>
              </a:ext>
            </a:extLst>
          </p:cNvPr>
          <p:cNvSpPr txBox="1"/>
          <p:nvPr/>
        </p:nvSpPr>
        <p:spPr>
          <a:xfrm>
            <a:off x="3958093" y="4407252"/>
            <a:ext cx="5185907" cy="307777"/>
          </a:xfrm>
          <a:prstGeom prst="rect">
            <a:avLst/>
          </a:prstGeom>
          <a:noFill/>
        </p:spPr>
        <p:txBody>
          <a:bodyPr wrap="none" rtlCol="0">
            <a:spAutoFit/>
          </a:bodyPr>
          <a:lstStyle/>
          <a:p>
            <a:r>
              <a:rPr lang="en-US" sz="1400" dirty="0"/>
              <a:t>US RWE: United States MM Consortium Real-World Evidence</a:t>
            </a:r>
            <a:r>
              <a:rPr lang="en-US" sz="1400" baseline="30000" dirty="0"/>
              <a:t>2</a:t>
            </a:r>
          </a:p>
        </p:txBody>
      </p:sp>
    </p:spTree>
    <p:extLst>
      <p:ext uri="{BB962C8B-B14F-4D97-AF65-F5344CB8AC3E}">
        <p14:creationId xmlns:p14="http://schemas.microsoft.com/office/powerpoint/2010/main" val="26685665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80D2AD-C677-43C1-A99B-4B182B783478}"/>
              </a:ext>
            </a:extLst>
          </p:cNvPr>
          <p:cNvPicPr>
            <a:picLocks noChangeAspect="1"/>
          </p:cNvPicPr>
          <p:nvPr/>
        </p:nvPicPr>
        <p:blipFill rotWithShape="1">
          <a:blip r:embed="rId2"/>
          <a:srcRect l="27637" t="49058" r="42273" b="17218"/>
          <a:stretch/>
        </p:blipFill>
        <p:spPr>
          <a:xfrm>
            <a:off x="192055" y="998924"/>
            <a:ext cx="4198588" cy="2940948"/>
          </a:xfrm>
          <a:prstGeom prst="rect">
            <a:avLst/>
          </a:prstGeom>
        </p:spPr>
      </p:pic>
      <p:sp>
        <p:nvSpPr>
          <p:cNvPr id="3" name="TextBox 2">
            <a:extLst>
              <a:ext uri="{FF2B5EF4-FFF2-40B4-BE49-F238E27FC236}">
                <a16:creationId xmlns:a16="http://schemas.microsoft.com/office/drawing/2014/main" id="{E0F95505-92D1-4FDE-A435-1E394EE84425}"/>
              </a:ext>
            </a:extLst>
          </p:cNvPr>
          <p:cNvSpPr txBox="1"/>
          <p:nvPr/>
        </p:nvSpPr>
        <p:spPr>
          <a:xfrm>
            <a:off x="7713523" y="4967606"/>
            <a:ext cx="1508746" cy="261610"/>
          </a:xfrm>
          <a:prstGeom prst="rect">
            <a:avLst/>
          </a:prstGeom>
          <a:noFill/>
        </p:spPr>
        <p:txBody>
          <a:bodyPr wrap="none" rtlCol="0">
            <a:spAutoFit/>
          </a:bodyPr>
          <a:lstStyle/>
          <a:p>
            <a:r>
              <a:rPr lang="en-US" sz="1100" dirty="0"/>
              <a:t>Lin et al, ASCO 2023</a:t>
            </a:r>
          </a:p>
        </p:txBody>
      </p:sp>
      <p:sp>
        <p:nvSpPr>
          <p:cNvPr id="4" name="TextBox 3">
            <a:extLst>
              <a:ext uri="{FF2B5EF4-FFF2-40B4-BE49-F238E27FC236}">
                <a16:creationId xmlns:a16="http://schemas.microsoft.com/office/drawing/2014/main" id="{4355CE70-6D18-4C95-BC9B-F40085CB70E9}"/>
              </a:ext>
            </a:extLst>
          </p:cNvPr>
          <p:cNvSpPr txBox="1"/>
          <p:nvPr/>
        </p:nvSpPr>
        <p:spPr>
          <a:xfrm>
            <a:off x="130629" y="145997"/>
            <a:ext cx="4100803" cy="523220"/>
          </a:xfrm>
          <a:prstGeom prst="rect">
            <a:avLst/>
          </a:prstGeom>
          <a:noFill/>
        </p:spPr>
        <p:txBody>
          <a:bodyPr wrap="none" rtlCol="0">
            <a:spAutoFit/>
          </a:bodyPr>
          <a:lstStyle/>
          <a:p>
            <a:r>
              <a:rPr lang="en-US" sz="2800" b="1" dirty="0"/>
              <a:t>CARTITUDE-1: Results</a:t>
            </a:r>
          </a:p>
        </p:txBody>
      </p:sp>
      <p:pic>
        <p:nvPicPr>
          <p:cNvPr id="5" name="Picture 4">
            <a:extLst>
              <a:ext uri="{FF2B5EF4-FFF2-40B4-BE49-F238E27FC236}">
                <a16:creationId xmlns:a16="http://schemas.microsoft.com/office/drawing/2014/main" id="{6DE85D6F-B63F-4C28-9A07-6A9120CB3F99}"/>
              </a:ext>
            </a:extLst>
          </p:cNvPr>
          <p:cNvPicPr>
            <a:picLocks noChangeAspect="1"/>
          </p:cNvPicPr>
          <p:nvPr/>
        </p:nvPicPr>
        <p:blipFill rotWithShape="1">
          <a:blip r:embed="rId3"/>
          <a:srcRect l="38707" t="38169" r="28105" b="18239"/>
          <a:stretch/>
        </p:blipFill>
        <p:spPr>
          <a:xfrm>
            <a:off x="4753359" y="747616"/>
            <a:ext cx="3783602" cy="3105959"/>
          </a:xfrm>
          <a:prstGeom prst="rect">
            <a:avLst/>
          </a:prstGeom>
        </p:spPr>
      </p:pic>
      <p:sp>
        <p:nvSpPr>
          <p:cNvPr id="6" name="TextBox 5">
            <a:extLst>
              <a:ext uri="{FF2B5EF4-FFF2-40B4-BE49-F238E27FC236}">
                <a16:creationId xmlns:a16="http://schemas.microsoft.com/office/drawing/2014/main" id="{C28AC59B-4863-4FAA-8739-AF069F88E306}"/>
              </a:ext>
            </a:extLst>
          </p:cNvPr>
          <p:cNvSpPr txBox="1"/>
          <p:nvPr/>
        </p:nvSpPr>
        <p:spPr>
          <a:xfrm>
            <a:off x="5601659" y="3812041"/>
            <a:ext cx="2627939" cy="600164"/>
          </a:xfrm>
          <a:prstGeom prst="rect">
            <a:avLst/>
          </a:prstGeom>
          <a:noFill/>
        </p:spPr>
        <p:txBody>
          <a:bodyPr wrap="square" rtlCol="0">
            <a:spAutoFit/>
          </a:bodyPr>
          <a:lstStyle/>
          <a:p>
            <a:pPr algn="ctr"/>
            <a:r>
              <a:rPr lang="en-US" sz="1100" dirty="0" err="1"/>
              <a:t>mDOR</a:t>
            </a:r>
            <a:r>
              <a:rPr lang="en-US" sz="1100" dirty="0"/>
              <a:t> = 33.9 </a:t>
            </a:r>
            <a:r>
              <a:rPr lang="en-US" sz="1100" dirty="0" err="1"/>
              <a:t>mo</a:t>
            </a:r>
            <a:r>
              <a:rPr lang="en-US" sz="1100" dirty="0"/>
              <a:t> (95% CI, 25.5-NE)</a:t>
            </a:r>
          </a:p>
          <a:p>
            <a:pPr algn="ctr"/>
            <a:r>
              <a:rPr lang="en-US" sz="1100" dirty="0" err="1"/>
              <a:t>mPFS</a:t>
            </a:r>
            <a:r>
              <a:rPr lang="en-US" sz="1100" dirty="0"/>
              <a:t> = 34.9 </a:t>
            </a:r>
            <a:r>
              <a:rPr lang="en-US" sz="1100" dirty="0" err="1"/>
              <a:t>mo</a:t>
            </a:r>
            <a:r>
              <a:rPr lang="en-US" sz="1100" dirty="0"/>
              <a:t> (95% CI, 25.2-N#)</a:t>
            </a:r>
          </a:p>
          <a:p>
            <a:pPr algn="ctr"/>
            <a:r>
              <a:rPr lang="en-US" sz="1100" dirty="0" err="1"/>
              <a:t>mOS</a:t>
            </a:r>
            <a:r>
              <a:rPr lang="en-US" sz="1100" dirty="0"/>
              <a:t> NR; 3yr OS 62%</a:t>
            </a:r>
          </a:p>
        </p:txBody>
      </p:sp>
    </p:spTree>
    <p:extLst>
      <p:ext uri="{BB962C8B-B14F-4D97-AF65-F5344CB8AC3E}">
        <p14:creationId xmlns:p14="http://schemas.microsoft.com/office/powerpoint/2010/main" val="23321677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FECB66-2C2C-4EAF-BD09-EE17954F2777}"/>
              </a:ext>
            </a:extLst>
          </p:cNvPr>
          <p:cNvPicPr>
            <a:picLocks noChangeAspect="1"/>
          </p:cNvPicPr>
          <p:nvPr/>
        </p:nvPicPr>
        <p:blipFill rotWithShape="1">
          <a:blip r:embed="rId3"/>
          <a:srcRect l="4099" t="20654" r="20737" b="9281"/>
          <a:stretch/>
        </p:blipFill>
        <p:spPr>
          <a:xfrm>
            <a:off x="729982" y="77147"/>
            <a:ext cx="7222992" cy="4208177"/>
          </a:xfrm>
          <a:prstGeom prst="rect">
            <a:avLst/>
          </a:prstGeom>
        </p:spPr>
      </p:pic>
      <p:sp>
        <p:nvSpPr>
          <p:cNvPr id="3" name="TextBox 2">
            <a:extLst>
              <a:ext uri="{FF2B5EF4-FFF2-40B4-BE49-F238E27FC236}">
                <a16:creationId xmlns:a16="http://schemas.microsoft.com/office/drawing/2014/main" id="{82FE1186-A835-4E20-9676-48524CBBD8F0}"/>
              </a:ext>
            </a:extLst>
          </p:cNvPr>
          <p:cNvSpPr txBox="1"/>
          <p:nvPr/>
        </p:nvSpPr>
        <p:spPr>
          <a:xfrm>
            <a:off x="7406633" y="4940311"/>
            <a:ext cx="1760418" cy="261610"/>
          </a:xfrm>
          <a:prstGeom prst="rect">
            <a:avLst/>
          </a:prstGeom>
          <a:noFill/>
        </p:spPr>
        <p:txBody>
          <a:bodyPr wrap="none" rtlCol="0">
            <a:spAutoFit/>
          </a:bodyPr>
          <a:lstStyle/>
          <a:p>
            <a:r>
              <a:rPr lang="en-US" sz="1100" dirty="0" err="1"/>
              <a:t>Dhakal</a:t>
            </a:r>
            <a:r>
              <a:rPr lang="en-US" sz="1100" dirty="0"/>
              <a:t> et al, ASCO 2023</a:t>
            </a:r>
          </a:p>
        </p:txBody>
      </p:sp>
    </p:spTree>
    <p:extLst>
      <p:ext uri="{BB962C8B-B14F-4D97-AF65-F5344CB8AC3E}">
        <p14:creationId xmlns:p14="http://schemas.microsoft.com/office/powerpoint/2010/main" val="153992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7C692-B3E0-473E-A664-7AE6D552BA87}"/>
              </a:ext>
            </a:extLst>
          </p:cNvPr>
          <p:cNvPicPr>
            <a:picLocks noChangeAspect="1"/>
          </p:cNvPicPr>
          <p:nvPr/>
        </p:nvPicPr>
        <p:blipFill rotWithShape="1">
          <a:blip r:embed="rId3"/>
          <a:srcRect l="4427" t="28199" r="25718" b="15831"/>
          <a:stretch/>
        </p:blipFill>
        <p:spPr>
          <a:xfrm>
            <a:off x="350414" y="184415"/>
            <a:ext cx="8194002" cy="4103276"/>
          </a:xfrm>
          <a:prstGeom prst="rect">
            <a:avLst/>
          </a:prstGeom>
        </p:spPr>
      </p:pic>
      <p:sp>
        <p:nvSpPr>
          <p:cNvPr id="3" name="TextBox 2">
            <a:extLst>
              <a:ext uri="{FF2B5EF4-FFF2-40B4-BE49-F238E27FC236}">
                <a16:creationId xmlns:a16="http://schemas.microsoft.com/office/drawing/2014/main" id="{7BD52C1C-64AB-4E0E-849F-10744472EA4D}"/>
              </a:ext>
            </a:extLst>
          </p:cNvPr>
          <p:cNvSpPr txBox="1"/>
          <p:nvPr/>
        </p:nvSpPr>
        <p:spPr>
          <a:xfrm>
            <a:off x="7406633" y="4940311"/>
            <a:ext cx="1760418" cy="261610"/>
          </a:xfrm>
          <a:prstGeom prst="rect">
            <a:avLst/>
          </a:prstGeom>
          <a:noFill/>
        </p:spPr>
        <p:txBody>
          <a:bodyPr wrap="none" rtlCol="0">
            <a:spAutoFit/>
          </a:bodyPr>
          <a:lstStyle/>
          <a:p>
            <a:r>
              <a:rPr lang="en-US" sz="1100" dirty="0" err="1"/>
              <a:t>Dhakal</a:t>
            </a:r>
            <a:r>
              <a:rPr lang="en-US" sz="1100" dirty="0"/>
              <a:t> et al, ASCO 2023</a:t>
            </a:r>
          </a:p>
        </p:txBody>
      </p:sp>
    </p:spTree>
    <p:extLst>
      <p:ext uri="{BB962C8B-B14F-4D97-AF65-F5344CB8AC3E}">
        <p14:creationId xmlns:p14="http://schemas.microsoft.com/office/powerpoint/2010/main" val="30369575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7B4551-33B7-4038-B2AC-455F96EFDDF4}"/>
              </a:ext>
            </a:extLst>
          </p:cNvPr>
          <p:cNvPicPr>
            <a:picLocks noChangeAspect="1"/>
          </p:cNvPicPr>
          <p:nvPr/>
        </p:nvPicPr>
        <p:blipFill rotWithShape="1">
          <a:blip r:embed="rId2"/>
          <a:srcRect l="4255" t="27913" r="29351" b="12232"/>
          <a:stretch/>
        </p:blipFill>
        <p:spPr>
          <a:xfrm>
            <a:off x="299116" y="0"/>
            <a:ext cx="7784488" cy="4386063"/>
          </a:xfrm>
          <a:prstGeom prst="rect">
            <a:avLst/>
          </a:prstGeom>
        </p:spPr>
      </p:pic>
      <p:sp>
        <p:nvSpPr>
          <p:cNvPr id="3" name="TextBox 2">
            <a:extLst>
              <a:ext uri="{FF2B5EF4-FFF2-40B4-BE49-F238E27FC236}">
                <a16:creationId xmlns:a16="http://schemas.microsoft.com/office/drawing/2014/main" id="{923712DD-DC7A-4BFC-887B-341D72EACC57}"/>
              </a:ext>
            </a:extLst>
          </p:cNvPr>
          <p:cNvSpPr txBox="1"/>
          <p:nvPr/>
        </p:nvSpPr>
        <p:spPr>
          <a:xfrm>
            <a:off x="7406633" y="4940311"/>
            <a:ext cx="1760418" cy="261610"/>
          </a:xfrm>
          <a:prstGeom prst="rect">
            <a:avLst/>
          </a:prstGeom>
          <a:noFill/>
        </p:spPr>
        <p:txBody>
          <a:bodyPr wrap="none" rtlCol="0">
            <a:spAutoFit/>
          </a:bodyPr>
          <a:lstStyle/>
          <a:p>
            <a:r>
              <a:rPr lang="en-US" sz="1100" dirty="0" err="1"/>
              <a:t>Dhakal</a:t>
            </a:r>
            <a:r>
              <a:rPr lang="en-US" sz="1100" dirty="0"/>
              <a:t> et al, ASCO 2023</a:t>
            </a:r>
          </a:p>
        </p:txBody>
      </p:sp>
    </p:spTree>
    <p:extLst>
      <p:ext uri="{BB962C8B-B14F-4D97-AF65-F5344CB8AC3E}">
        <p14:creationId xmlns:p14="http://schemas.microsoft.com/office/powerpoint/2010/main" val="10512092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5320F-2B72-4B04-9EC2-43C37999D0E3}"/>
              </a:ext>
            </a:extLst>
          </p:cNvPr>
          <p:cNvPicPr>
            <a:picLocks noChangeAspect="1"/>
          </p:cNvPicPr>
          <p:nvPr/>
        </p:nvPicPr>
        <p:blipFill rotWithShape="1">
          <a:blip r:embed="rId3"/>
          <a:srcRect l="4254" t="22770" r="20798" b="22011"/>
          <a:stretch/>
        </p:blipFill>
        <p:spPr>
          <a:xfrm>
            <a:off x="137208" y="107576"/>
            <a:ext cx="8760903" cy="4034118"/>
          </a:xfrm>
          <a:prstGeom prst="rect">
            <a:avLst/>
          </a:prstGeom>
        </p:spPr>
      </p:pic>
      <p:sp>
        <p:nvSpPr>
          <p:cNvPr id="3" name="TextBox 2">
            <a:extLst>
              <a:ext uri="{FF2B5EF4-FFF2-40B4-BE49-F238E27FC236}">
                <a16:creationId xmlns:a16="http://schemas.microsoft.com/office/drawing/2014/main" id="{A3D3181C-A87C-4F81-8698-4238A29B4B8D}"/>
              </a:ext>
            </a:extLst>
          </p:cNvPr>
          <p:cNvSpPr txBox="1"/>
          <p:nvPr/>
        </p:nvSpPr>
        <p:spPr>
          <a:xfrm>
            <a:off x="7406633" y="4940311"/>
            <a:ext cx="1760418" cy="261610"/>
          </a:xfrm>
          <a:prstGeom prst="rect">
            <a:avLst/>
          </a:prstGeom>
          <a:noFill/>
        </p:spPr>
        <p:txBody>
          <a:bodyPr wrap="none" rtlCol="0">
            <a:spAutoFit/>
          </a:bodyPr>
          <a:lstStyle/>
          <a:p>
            <a:r>
              <a:rPr lang="en-US" sz="1100" dirty="0" err="1"/>
              <a:t>Dhakal</a:t>
            </a:r>
            <a:r>
              <a:rPr lang="en-US" sz="1100" dirty="0"/>
              <a:t> et al, ASCO 2023</a:t>
            </a:r>
          </a:p>
        </p:txBody>
      </p:sp>
    </p:spTree>
    <p:extLst>
      <p:ext uri="{BB962C8B-B14F-4D97-AF65-F5344CB8AC3E}">
        <p14:creationId xmlns:p14="http://schemas.microsoft.com/office/powerpoint/2010/main" val="31725325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DABFD9-5BB4-4125-AC64-31240214800C}"/>
              </a:ext>
            </a:extLst>
          </p:cNvPr>
          <p:cNvSpPr>
            <a:spLocks noGrp="1"/>
          </p:cNvSpPr>
          <p:nvPr>
            <p:ph type="body" sz="quarter" idx="13"/>
          </p:nvPr>
        </p:nvSpPr>
        <p:spPr/>
        <p:txBody>
          <a:bodyPr>
            <a:noAutofit/>
          </a:bodyPr>
          <a:lstStyle/>
          <a:p>
            <a:pPr algn="l"/>
            <a:r>
              <a:rPr lang="en-US" sz="3600" dirty="0">
                <a:solidFill>
                  <a:schemeClr val="tx1"/>
                </a:solidFill>
              </a:rPr>
              <a:t>New Clinical Indication</a:t>
            </a:r>
          </a:p>
        </p:txBody>
      </p:sp>
      <p:sp>
        <p:nvSpPr>
          <p:cNvPr id="3" name="Text Placeholder 2">
            <a:extLst>
              <a:ext uri="{FF2B5EF4-FFF2-40B4-BE49-F238E27FC236}">
                <a16:creationId xmlns:a16="http://schemas.microsoft.com/office/drawing/2014/main" id="{0E703863-D8DF-4F1D-BD88-EAC2810E5186}"/>
              </a:ext>
            </a:extLst>
          </p:cNvPr>
          <p:cNvSpPr>
            <a:spLocks noGrp="1"/>
          </p:cNvSpPr>
          <p:nvPr>
            <p:ph type="body" sz="quarter" idx="15"/>
          </p:nvPr>
        </p:nvSpPr>
        <p:spPr/>
        <p:txBody>
          <a:bodyPr/>
          <a:lstStyle/>
          <a:p>
            <a:r>
              <a:rPr lang="en-US" dirty="0"/>
              <a:t>On April 4th, 2024 the FDA Oncologic Drugs Advisory Committee (ODAC) approved both </a:t>
            </a:r>
            <a:r>
              <a:rPr lang="en-US" dirty="0" err="1"/>
              <a:t>Idecel</a:t>
            </a:r>
            <a:r>
              <a:rPr lang="en-US" dirty="0"/>
              <a:t> and </a:t>
            </a:r>
            <a:r>
              <a:rPr lang="en-US" dirty="0" err="1"/>
              <a:t>Ciltacel</a:t>
            </a:r>
            <a:r>
              <a:rPr lang="en-US" dirty="0"/>
              <a:t> for use in TCE RRMM after </a:t>
            </a:r>
            <a:r>
              <a:rPr lang="en-US" b="1" u="sng" dirty="0"/>
              <a:t>two</a:t>
            </a:r>
            <a:r>
              <a:rPr lang="en-US" dirty="0"/>
              <a:t> prior lines of therapy</a:t>
            </a:r>
          </a:p>
        </p:txBody>
      </p:sp>
    </p:spTree>
    <p:extLst>
      <p:ext uri="{BB962C8B-B14F-4D97-AF65-F5344CB8AC3E}">
        <p14:creationId xmlns:p14="http://schemas.microsoft.com/office/powerpoint/2010/main" val="35427711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117600"/>
            <a:ext cx="7897266" cy="2936240"/>
          </a:xfrm>
        </p:spPr>
        <p:txBody>
          <a:bodyPr/>
          <a:lstStyle/>
          <a:p>
            <a:r>
              <a:rPr lang="en-US" dirty="0">
                <a:solidFill>
                  <a:srgbClr val="002E51"/>
                </a:solidFill>
              </a:rPr>
              <a:t>Use of CAR-T in earlier lines</a:t>
            </a:r>
          </a:p>
          <a:p>
            <a:r>
              <a:rPr lang="en-US" dirty="0">
                <a:solidFill>
                  <a:srgbClr val="002E51"/>
                </a:solidFill>
              </a:rPr>
              <a:t>Use of CAR-T in alternative settings (NDMM, post-ASCT, with maintenance)</a:t>
            </a:r>
          </a:p>
          <a:p>
            <a:r>
              <a:rPr lang="en-US" dirty="0">
                <a:solidFill>
                  <a:srgbClr val="002E51"/>
                </a:solidFill>
              </a:rPr>
              <a:t>CAR-T cell therapy in development with alternative targets</a:t>
            </a:r>
          </a:p>
        </p:txBody>
      </p:sp>
      <p:sp>
        <p:nvSpPr>
          <p:cNvPr id="4" name="Title 3"/>
          <p:cNvSpPr>
            <a:spLocks noGrp="1"/>
          </p:cNvSpPr>
          <p:nvPr>
            <p:ph type="title"/>
          </p:nvPr>
        </p:nvSpPr>
        <p:spPr/>
        <p:txBody>
          <a:bodyPr/>
          <a:lstStyle/>
          <a:p>
            <a:r>
              <a:rPr lang="en-US" b="1" dirty="0">
                <a:solidFill>
                  <a:srgbClr val="002E51"/>
                </a:solidFill>
              </a:rPr>
              <a:t>Clinical Questions Moving Forward</a:t>
            </a:r>
          </a:p>
        </p:txBody>
      </p:sp>
    </p:spTree>
    <p:extLst>
      <p:ext uri="{BB962C8B-B14F-4D97-AF65-F5344CB8AC3E}">
        <p14:creationId xmlns:p14="http://schemas.microsoft.com/office/powerpoint/2010/main" val="256538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EC3ACB-EF8E-72A9-CC2A-5F486D02F258}"/>
              </a:ext>
            </a:extLst>
          </p:cNvPr>
          <p:cNvSpPr>
            <a:spLocks noGrp="1"/>
          </p:cNvSpPr>
          <p:nvPr>
            <p:ph type="title"/>
          </p:nvPr>
        </p:nvSpPr>
        <p:spPr/>
        <p:txBody>
          <a:bodyPr/>
          <a:lstStyle/>
          <a:p>
            <a:r>
              <a:rPr lang="en-US" sz="2400" dirty="0"/>
              <a:t>Ruxolitinib: The Standard of Care in Symptomatic, Higher-risk Myelofibrosis</a:t>
            </a:r>
          </a:p>
        </p:txBody>
      </p:sp>
      <p:pic>
        <p:nvPicPr>
          <p:cNvPr id="5" name="5CFBF77F-F633-4A51-8344-E0F9110F3C6A">
            <a:extLst>
              <a:ext uri="{FF2B5EF4-FFF2-40B4-BE49-F238E27FC236}">
                <a16:creationId xmlns:a16="http://schemas.microsoft.com/office/drawing/2014/main" id="{EA11A93F-B0BD-5329-E16E-04F589EC5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683" y="2590190"/>
            <a:ext cx="2900225" cy="174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9950E9F-8B8E-4B32-8157-BC2469A6FE7C">
            <a:extLst>
              <a:ext uri="{FF2B5EF4-FFF2-40B4-BE49-F238E27FC236}">
                <a16:creationId xmlns:a16="http://schemas.microsoft.com/office/drawing/2014/main" id="{FDD551DF-89B6-9110-F7F7-FF5747BD8AD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24169" y="1014837"/>
            <a:ext cx="2836739" cy="1676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rt, line chart&#10;&#10;Description automatically generated">
            <a:extLst>
              <a:ext uri="{FF2B5EF4-FFF2-40B4-BE49-F238E27FC236}">
                <a16:creationId xmlns:a16="http://schemas.microsoft.com/office/drawing/2014/main" id="{A0FC11FA-3AFC-C456-C922-B84B3A00DC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1850" y="1279478"/>
            <a:ext cx="3020625" cy="2621424"/>
          </a:xfrm>
          <a:prstGeom prst="rect">
            <a:avLst/>
          </a:prstGeom>
        </p:spPr>
      </p:pic>
      <p:sp>
        <p:nvSpPr>
          <p:cNvPr id="8" name="TextBox 7">
            <a:extLst>
              <a:ext uri="{FF2B5EF4-FFF2-40B4-BE49-F238E27FC236}">
                <a16:creationId xmlns:a16="http://schemas.microsoft.com/office/drawing/2014/main" id="{D09E56CF-50F5-AE70-C05C-D98A02C30721}"/>
              </a:ext>
            </a:extLst>
          </p:cNvPr>
          <p:cNvSpPr txBox="1"/>
          <p:nvPr/>
        </p:nvSpPr>
        <p:spPr>
          <a:xfrm>
            <a:off x="3472966" y="4552831"/>
            <a:ext cx="5469698" cy="55399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Verstovsek S, et al. </a:t>
            </a:r>
            <a:r>
              <a:rPr lang="en-US" sz="1000" i="1" dirty="0">
                <a:latin typeface="Arial" panose="020B0604020202020204" pitchFamily="34" charset="0"/>
                <a:cs typeface="Arial" panose="020B0604020202020204" pitchFamily="34" charset="0"/>
              </a:rPr>
              <a:t>N Engl J Med </a:t>
            </a:r>
            <a:r>
              <a:rPr lang="en-US" sz="1000" dirty="0">
                <a:latin typeface="Arial" panose="020B0604020202020204" pitchFamily="34" charset="0"/>
                <a:cs typeface="Arial" panose="020B0604020202020204" pitchFamily="34" charset="0"/>
              </a:rPr>
              <a:t>2012; 366(9):799-807. </a:t>
            </a:r>
          </a:p>
          <a:p>
            <a:r>
              <a:rPr lang="en-US" sz="1000" dirty="0">
                <a:latin typeface="Arial" panose="020B0604020202020204" pitchFamily="34" charset="0"/>
                <a:cs typeface="Arial" panose="020B0604020202020204" pitchFamily="34" charset="0"/>
              </a:rPr>
              <a:t>Harrison C, et al. </a:t>
            </a:r>
            <a:r>
              <a:rPr lang="en-US" sz="1000" i="1" dirty="0">
                <a:latin typeface="Arial" panose="020B0604020202020204" pitchFamily="34" charset="0"/>
                <a:cs typeface="Arial" panose="020B0604020202020204" pitchFamily="34" charset="0"/>
              </a:rPr>
              <a:t>N Engl J Med </a:t>
            </a:r>
            <a:r>
              <a:rPr lang="en-US" sz="1000" dirty="0">
                <a:latin typeface="Arial" panose="020B0604020202020204" pitchFamily="34" charset="0"/>
                <a:cs typeface="Arial" panose="020B0604020202020204" pitchFamily="34" charset="0"/>
              </a:rPr>
              <a:t>2012; 366(9): 787-98. </a:t>
            </a:r>
          </a:p>
          <a:p>
            <a:r>
              <a:rPr lang="en-US" sz="1000" dirty="0">
                <a:latin typeface="Arial" panose="020B0604020202020204" pitchFamily="34" charset="0"/>
                <a:cs typeface="Arial" panose="020B0604020202020204" pitchFamily="34" charset="0"/>
              </a:rPr>
              <a:t>Verstovsek S, et al. </a:t>
            </a:r>
            <a:r>
              <a:rPr lang="en-US" sz="1000" i="1" dirty="0">
                <a:latin typeface="Arial" panose="020B0604020202020204" pitchFamily="34" charset="0"/>
                <a:cs typeface="Arial" panose="020B0604020202020204" pitchFamily="34" charset="0"/>
              </a:rPr>
              <a:t>Journal of Hematology &amp; Oncology </a:t>
            </a:r>
            <a:r>
              <a:rPr lang="en-US" sz="1000" dirty="0">
                <a:latin typeface="Arial" panose="020B0604020202020204" pitchFamily="34" charset="0"/>
                <a:cs typeface="Arial" panose="020B0604020202020204" pitchFamily="34" charset="0"/>
              </a:rPr>
              <a:t>2017; 10(1):156</a:t>
            </a:r>
          </a:p>
        </p:txBody>
      </p:sp>
    </p:spTree>
    <p:extLst>
      <p:ext uri="{BB962C8B-B14F-4D97-AF65-F5344CB8AC3E}">
        <p14:creationId xmlns:p14="http://schemas.microsoft.com/office/powerpoint/2010/main" val="2901373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AEC38-AF7D-56A7-9B0F-12536B886FD8}"/>
              </a:ext>
            </a:extLst>
          </p:cNvPr>
          <p:cNvSpPr>
            <a:spLocks noGrp="1"/>
          </p:cNvSpPr>
          <p:nvPr>
            <p:ph type="title"/>
          </p:nvPr>
        </p:nvSpPr>
        <p:spPr>
          <a:xfrm>
            <a:off x="0" y="-10760"/>
            <a:ext cx="9144000" cy="695496"/>
          </a:xfrm>
        </p:spPr>
        <p:txBody>
          <a:bodyPr/>
          <a:lstStyle/>
          <a:p>
            <a:r>
              <a:rPr lang="en-US" sz="3200" dirty="0"/>
              <a:t>Cytopenias Complicate JAKi Treatment</a:t>
            </a:r>
          </a:p>
        </p:txBody>
      </p:sp>
      <p:pic>
        <p:nvPicPr>
          <p:cNvPr id="7" name="Picture 6">
            <a:extLst>
              <a:ext uri="{FF2B5EF4-FFF2-40B4-BE49-F238E27FC236}">
                <a16:creationId xmlns:a16="http://schemas.microsoft.com/office/drawing/2014/main" id="{EF9CF06F-171B-56C5-7ECE-CEED940375BD}"/>
              </a:ext>
            </a:extLst>
          </p:cNvPr>
          <p:cNvPicPr>
            <a:picLocks noChangeAspect="1"/>
          </p:cNvPicPr>
          <p:nvPr/>
        </p:nvPicPr>
        <p:blipFill>
          <a:blip r:embed="rId3"/>
          <a:stretch>
            <a:fillRect/>
          </a:stretch>
        </p:blipFill>
        <p:spPr>
          <a:xfrm>
            <a:off x="4839074" y="690391"/>
            <a:ext cx="3156609" cy="2487578"/>
          </a:xfrm>
          <a:prstGeom prst="rect">
            <a:avLst/>
          </a:prstGeom>
        </p:spPr>
      </p:pic>
      <p:pic>
        <p:nvPicPr>
          <p:cNvPr id="8" name="Picture 7">
            <a:extLst>
              <a:ext uri="{FF2B5EF4-FFF2-40B4-BE49-F238E27FC236}">
                <a16:creationId xmlns:a16="http://schemas.microsoft.com/office/drawing/2014/main" id="{1F13F78B-318E-C3AD-5CC1-A3CEFDDE897E}"/>
              </a:ext>
            </a:extLst>
          </p:cNvPr>
          <p:cNvPicPr>
            <a:picLocks noChangeAspect="1"/>
          </p:cNvPicPr>
          <p:nvPr/>
        </p:nvPicPr>
        <p:blipFill>
          <a:blip r:embed="rId4"/>
          <a:stretch>
            <a:fillRect/>
          </a:stretch>
        </p:blipFill>
        <p:spPr>
          <a:xfrm>
            <a:off x="692851" y="728492"/>
            <a:ext cx="3281724" cy="2487577"/>
          </a:xfrm>
          <a:prstGeom prst="rect">
            <a:avLst/>
          </a:prstGeom>
        </p:spPr>
      </p:pic>
      <p:sp>
        <p:nvSpPr>
          <p:cNvPr id="10" name="TextBox 9">
            <a:extLst>
              <a:ext uri="{FF2B5EF4-FFF2-40B4-BE49-F238E27FC236}">
                <a16:creationId xmlns:a16="http://schemas.microsoft.com/office/drawing/2014/main" id="{A344AE8C-EBCE-F061-C58F-012BD288A53B}"/>
              </a:ext>
            </a:extLst>
          </p:cNvPr>
          <p:cNvSpPr txBox="1"/>
          <p:nvPr/>
        </p:nvSpPr>
        <p:spPr>
          <a:xfrm>
            <a:off x="3276600" y="4501932"/>
            <a:ext cx="5867400" cy="646331"/>
          </a:xfrm>
          <a:prstGeom prst="rect">
            <a:avLst/>
          </a:prstGeom>
          <a:noFill/>
        </p:spPr>
        <p:txBody>
          <a:bodyPr wrap="square">
            <a:spAutoFit/>
          </a:bodyPr>
          <a:lstStyle/>
          <a:p>
            <a:r>
              <a:rPr lang="en-US" sz="900" b="0" i="0" u="none" strike="noStrike" dirty="0">
                <a:effectLst/>
                <a:latin typeface="Arial" panose="020B0604020202020204" pitchFamily="34" charset="0"/>
                <a:cs typeface="Arial" panose="020B0604020202020204" pitchFamily="34" charset="0"/>
              </a:rPr>
              <a:t>Verstovsek S, et al. </a:t>
            </a:r>
            <a:r>
              <a:rPr lang="en-US" sz="900" b="0" i="1" u="none" strike="noStrike" dirty="0">
                <a:effectLst/>
                <a:latin typeface="Arial" panose="020B0604020202020204" pitchFamily="34" charset="0"/>
                <a:cs typeface="Arial" panose="020B0604020202020204" pitchFamily="34" charset="0"/>
              </a:rPr>
              <a:t>Onco Targets Ther. </a:t>
            </a:r>
            <a:r>
              <a:rPr lang="en-US" sz="900" b="0" i="0" u="none" strike="noStrike" dirty="0">
                <a:effectLst/>
                <a:latin typeface="Arial" panose="020B0604020202020204" pitchFamily="34" charset="0"/>
                <a:cs typeface="Arial" panose="020B0604020202020204" pitchFamily="34" charset="0"/>
              </a:rPr>
              <a:t>2013; 7:13-21. </a:t>
            </a:r>
            <a:r>
              <a:rPr lang="en-US" sz="900" dirty="0">
                <a:latin typeface="Arial" panose="020B0604020202020204" pitchFamily="34" charset="0"/>
                <a:cs typeface="Arial" panose="020B0604020202020204" pitchFamily="34" charset="0"/>
              </a:rPr>
              <a:t>Verstovsek S, et al. </a:t>
            </a:r>
            <a:r>
              <a:rPr lang="en-US" sz="900" i="1" dirty="0">
                <a:latin typeface="Arial" panose="020B0604020202020204" pitchFamily="34" charset="0"/>
                <a:cs typeface="Arial" panose="020B0604020202020204" pitchFamily="34" charset="0"/>
              </a:rPr>
              <a:t>N Engl J Med </a:t>
            </a:r>
            <a:r>
              <a:rPr lang="en-US" sz="900" dirty="0">
                <a:latin typeface="Arial" panose="020B0604020202020204" pitchFamily="34" charset="0"/>
                <a:cs typeface="Arial" panose="020B0604020202020204" pitchFamily="34" charset="0"/>
              </a:rPr>
              <a:t>2012; 366(9):799-807. </a:t>
            </a:r>
            <a:r>
              <a:rPr lang="en-US" sz="900" dirty="0"/>
              <a:t>Palandri F, et al. </a:t>
            </a:r>
            <a:r>
              <a:rPr lang="en-US" sz="900" i="1" dirty="0"/>
              <a:t>Cancer</a:t>
            </a:r>
            <a:r>
              <a:rPr lang="en-US" sz="900" dirty="0"/>
              <a:t> 2020; 126(6):1243-1252.  Kuykendal A, et al. </a:t>
            </a:r>
            <a:r>
              <a:rPr lang="en-US" sz="900" i="1" dirty="0"/>
              <a:t>Ann Hematol</a:t>
            </a:r>
            <a:r>
              <a:rPr lang="en-US" sz="900" dirty="0"/>
              <a:t> 2018; 97(3):435-441. Newberry K, et al. </a:t>
            </a:r>
            <a:r>
              <a:rPr lang="en-US" sz="900" i="1" dirty="0"/>
              <a:t>Blood </a:t>
            </a:r>
            <a:r>
              <a:rPr lang="en-US" sz="900" dirty="0"/>
              <a:t>2017; 130(9):1125-1131. Al-Ali HK, et al. </a:t>
            </a:r>
            <a:r>
              <a:rPr lang="en-US" sz="900" i="1" dirty="0"/>
              <a:t>haematologica </a:t>
            </a:r>
            <a:r>
              <a:rPr lang="en-US" sz="900" dirty="0"/>
              <a:t>2016; 101(9):1065-73. Gupta V, et al. </a:t>
            </a:r>
            <a:r>
              <a:rPr lang="en-US" sz="900" i="1" dirty="0"/>
              <a:t>haematologica </a:t>
            </a:r>
            <a:r>
              <a:rPr lang="en-US" sz="900" dirty="0"/>
              <a:t>2016; 101(12):e482-484. Mascarenhas, et al. </a:t>
            </a:r>
            <a:r>
              <a:rPr lang="en-US" sz="900" i="1" dirty="0"/>
              <a:t>J Med Econ </a:t>
            </a:r>
            <a:r>
              <a:rPr lang="en-US" sz="900" dirty="0"/>
              <a:t>2020; 23(7):721-727</a:t>
            </a:r>
          </a:p>
        </p:txBody>
      </p:sp>
      <p:sp>
        <p:nvSpPr>
          <p:cNvPr id="11" name="TextBox 10">
            <a:extLst>
              <a:ext uri="{FF2B5EF4-FFF2-40B4-BE49-F238E27FC236}">
                <a16:creationId xmlns:a16="http://schemas.microsoft.com/office/drawing/2014/main" id="{4CADE24A-CAC5-C602-06D0-CB22130CE8B5}"/>
              </a:ext>
            </a:extLst>
          </p:cNvPr>
          <p:cNvSpPr txBox="1"/>
          <p:nvPr/>
        </p:nvSpPr>
        <p:spPr>
          <a:xfrm>
            <a:off x="511876" y="3250788"/>
            <a:ext cx="802252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In real-world cohorts, median duration of therapy is 11-18 months, with up to 1/3 of patients discontinuing due to cytopenias.</a:t>
            </a:r>
          </a:p>
          <a:p>
            <a:pPr marL="285750" indent="-285750">
              <a:buFont typeface="Arial" panose="020B0604020202020204" pitchFamily="34" charset="0"/>
              <a:buChar char="•"/>
            </a:pPr>
            <a:r>
              <a:rPr lang="en-US" sz="1600" dirty="0"/>
              <a:t>Survival after ruxolitinib discontinuation is poor (11-14 months)</a:t>
            </a:r>
          </a:p>
          <a:p>
            <a:pPr marL="742950" lvl="1" indent="-285750">
              <a:buFont typeface="Arial" panose="020B0604020202020204" pitchFamily="34" charset="0"/>
              <a:buChar char="•"/>
            </a:pPr>
            <a:r>
              <a:rPr lang="en-US" sz="1600" dirty="0"/>
              <a:t>Treatment-emergent anemia does not impact survival. </a:t>
            </a:r>
          </a:p>
        </p:txBody>
      </p:sp>
    </p:spTree>
    <p:extLst>
      <p:ext uri="{BB962C8B-B14F-4D97-AF65-F5344CB8AC3E}">
        <p14:creationId xmlns:p14="http://schemas.microsoft.com/office/powerpoint/2010/main" val="3483909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EF4187-6951-D262-B138-782C752094B6}"/>
              </a:ext>
            </a:extLst>
          </p:cNvPr>
          <p:cNvPicPr>
            <a:picLocks noChangeAspect="1"/>
          </p:cNvPicPr>
          <p:nvPr/>
        </p:nvPicPr>
        <p:blipFill>
          <a:blip r:embed="rId2"/>
          <a:stretch>
            <a:fillRect/>
          </a:stretch>
        </p:blipFill>
        <p:spPr>
          <a:xfrm>
            <a:off x="1044863" y="161925"/>
            <a:ext cx="7156162" cy="4043362"/>
          </a:xfrm>
          <a:prstGeom prst="rect">
            <a:avLst/>
          </a:prstGeom>
        </p:spPr>
      </p:pic>
      <p:sp>
        <p:nvSpPr>
          <p:cNvPr id="8" name="TextBox 7">
            <a:extLst>
              <a:ext uri="{FF2B5EF4-FFF2-40B4-BE49-F238E27FC236}">
                <a16:creationId xmlns:a16="http://schemas.microsoft.com/office/drawing/2014/main" id="{FDB8B114-C9E0-EAA1-CF2A-13D696D2EE92}"/>
              </a:ext>
            </a:extLst>
          </p:cNvPr>
          <p:cNvSpPr txBox="1"/>
          <p:nvPr/>
        </p:nvSpPr>
        <p:spPr>
          <a:xfrm>
            <a:off x="3495675" y="4687966"/>
            <a:ext cx="4610100" cy="246221"/>
          </a:xfrm>
          <a:prstGeom prst="rect">
            <a:avLst/>
          </a:prstGeom>
          <a:noFill/>
        </p:spPr>
        <p:txBody>
          <a:bodyPr wrap="square">
            <a:spAutoFit/>
          </a:bodyPr>
          <a:lstStyle/>
          <a:p>
            <a:r>
              <a:rPr lang="en-US" sz="1000" b="0" i="0" dirty="0">
                <a:solidFill>
                  <a:srgbClr val="212121"/>
                </a:solidFill>
                <a:effectLst/>
                <a:latin typeface="+mn-lt"/>
              </a:rPr>
              <a:t>Chifotides H, et al.  </a:t>
            </a:r>
            <a:r>
              <a:rPr lang="en-US" sz="1000" b="0" i="1" dirty="0">
                <a:solidFill>
                  <a:srgbClr val="212121"/>
                </a:solidFill>
                <a:effectLst/>
                <a:latin typeface="+mn-lt"/>
              </a:rPr>
              <a:t>Cancers (Basel)</a:t>
            </a:r>
            <a:r>
              <a:rPr lang="en-US" sz="1000" b="0" i="0" dirty="0">
                <a:solidFill>
                  <a:srgbClr val="212121"/>
                </a:solidFill>
                <a:effectLst/>
                <a:latin typeface="+mn-lt"/>
              </a:rPr>
              <a:t>. 2023 Jun 24;15(13):3331</a:t>
            </a:r>
            <a:endParaRPr lang="en-US" sz="1000" dirty="0">
              <a:latin typeface="+mn-lt"/>
            </a:endParaRPr>
          </a:p>
        </p:txBody>
      </p:sp>
    </p:spTree>
    <p:extLst>
      <p:ext uri="{BB962C8B-B14F-4D97-AF65-F5344CB8AC3E}">
        <p14:creationId xmlns:p14="http://schemas.microsoft.com/office/powerpoint/2010/main" val="990693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58A057-A344-15DA-7ADE-E326E92D2EB4}"/>
              </a:ext>
            </a:extLst>
          </p:cNvPr>
          <p:cNvSpPr>
            <a:spLocks noGrp="1"/>
          </p:cNvSpPr>
          <p:nvPr>
            <p:ph type="title"/>
          </p:nvPr>
        </p:nvSpPr>
        <p:spPr/>
        <p:txBody>
          <a:bodyPr/>
          <a:lstStyle/>
          <a:p>
            <a:r>
              <a:rPr lang="en-US" sz="2800" dirty="0"/>
              <a:t>Momelotinib: Novel JAKi with Potential Anemia Benefits</a:t>
            </a:r>
          </a:p>
        </p:txBody>
      </p:sp>
      <p:pic>
        <p:nvPicPr>
          <p:cNvPr id="6" name="Picture 5">
            <a:extLst>
              <a:ext uri="{FF2B5EF4-FFF2-40B4-BE49-F238E27FC236}">
                <a16:creationId xmlns:a16="http://schemas.microsoft.com/office/drawing/2014/main" id="{2E008112-C270-75F6-C20F-3C1D2F53583B}"/>
              </a:ext>
            </a:extLst>
          </p:cNvPr>
          <p:cNvPicPr>
            <a:picLocks noChangeAspect="1"/>
          </p:cNvPicPr>
          <p:nvPr/>
        </p:nvPicPr>
        <p:blipFill>
          <a:blip r:embed="rId3"/>
          <a:stretch>
            <a:fillRect/>
          </a:stretch>
        </p:blipFill>
        <p:spPr>
          <a:xfrm>
            <a:off x="293797" y="1540669"/>
            <a:ext cx="5172075" cy="2066925"/>
          </a:xfrm>
          <a:prstGeom prst="rect">
            <a:avLst/>
          </a:prstGeom>
        </p:spPr>
      </p:pic>
      <p:pic>
        <p:nvPicPr>
          <p:cNvPr id="7" name="Picture 6">
            <a:extLst>
              <a:ext uri="{FF2B5EF4-FFF2-40B4-BE49-F238E27FC236}">
                <a16:creationId xmlns:a16="http://schemas.microsoft.com/office/drawing/2014/main" id="{FCF35403-B446-875A-A8CF-C1DED75AD0EE}"/>
              </a:ext>
            </a:extLst>
          </p:cNvPr>
          <p:cNvPicPr>
            <a:picLocks noChangeAspect="1"/>
          </p:cNvPicPr>
          <p:nvPr/>
        </p:nvPicPr>
        <p:blipFill>
          <a:blip r:embed="rId4"/>
          <a:stretch>
            <a:fillRect/>
          </a:stretch>
        </p:blipFill>
        <p:spPr>
          <a:xfrm>
            <a:off x="5559973" y="1540669"/>
            <a:ext cx="3370686" cy="2249812"/>
          </a:xfrm>
          <a:prstGeom prst="rect">
            <a:avLst/>
          </a:prstGeom>
        </p:spPr>
      </p:pic>
      <p:sp>
        <p:nvSpPr>
          <p:cNvPr id="8" name="TextBox 7">
            <a:extLst>
              <a:ext uri="{FF2B5EF4-FFF2-40B4-BE49-F238E27FC236}">
                <a16:creationId xmlns:a16="http://schemas.microsoft.com/office/drawing/2014/main" id="{D5E32FAA-A96A-17EA-EC52-71AF95564346}"/>
              </a:ext>
            </a:extLst>
          </p:cNvPr>
          <p:cNvSpPr txBox="1"/>
          <p:nvPr/>
        </p:nvSpPr>
        <p:spPr>
          <a:xfrm>
            <a:off x="3542643" y="4615027"/>
            <a:ext cx="4897821"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Verstovsek S, et al. Future Oncol. 2021;17(12):1449-1458. </a:t>
            </a:r>
          </a:p>
          <a:p>
            <a:r>
              <a:rPr lang="en-US" sz="1000" dirty="0">
                <a:latin typeface="Arial" panose="020B0604020202020204" pitchFamily="34" charset="0"/>
                <a:cs typeface="Arial" panose="020B0604020202020204" pitchFamily="34" charset="0"/>
              </a:rPr>
              <a:t>Oh ST, et al. </a:t>
            </a:r>
            <a:r>
              <a:rPr lang="en-US" sz="1000" b="0" i="0" dirty="0">
                <a:effectLst/>
                <a:latin typeface="Arial" panose="020B0604020202020204" pitchFamily="34" charset="0"/>
                <a:cs typeface="Arial" panose="020B0604020202020204" pitchFamily="34" charset="0"/>
              </a:rPr>
              <a:t>Blood Adv. 2020 Sep 22;4(18):4282-4291</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202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48928-D63E-0ED4-9B27-01265B77C13F}"/>
              </a:ext>
            </a:extLst>
          </p:cNvPr>
          <p:cNvSpPr>
            <a:spLocks noGrp="1"/>
          </p:cNvSpPr>
          <p:nvPr>
            <p:ph type="title"/>
          </p:nvPr>
        </p:nvSpPr>
        <p:spPr>
          <a:xfrm>
            <a:off x="0" y="41740"/>
            <a:ext cx="9144000" cy="695496"/>
          </a:xfrm>
        </p:spPr>
        <p:txBody>
          <a:bodyPr/>
          <a:lstStyle/>
          <a:p>
            <a:r>
              <a:rPr lang="en-US" sz="2400" dirty="0"/>
              <a:t>Momelotinib Demonstrates Comparable Spleen Response to Ruxolitinib in SIMPLIFY-1</a:t>
            </a:r>
          </a:p>
        </p:txBody>
      </p:sp>
      <p:pic>
        <p:nvPicPr>
          <p:cNvPr id="10" name="Picture 9">
            <a:extLst>
              <a:ext uri="{FF2B5EF4-FFF2-40B4-BE49-F238E27FC236}">
                <a16:creationId xmlns:a16="http://schemas.microsoft.com/office/drawing/2014/main" id="{A9470D3E-5FA4-B608-8A39-578DC704BBDF}"/>
              </a:ext>
            </a:extLst>
          </p:cNvPr>
          <p:cNvPicPr>
            <a:picLocks noChangeAspect="1"/>
          </p:cNvPicPr>
          <p:nvPr/>
        </p:nvPicPr>
        <p:blipFill>
          <a:blip r:embed="rId3"/>
          <a:stretch>
            <a:fillRect/>
          </a:stretch>
        </p:blipFill>
        <p:spPr>
          <a:xfrm>
            <a:off x="2952100" y="936406"/>
            <a:ext cx="3104946" cy="1606769"/>
          </a:xfrm>
          <a:prstGeom prst="rect">
            <a:avLst/>
          </a:prstGeom>
        </p:spPr>
      </p:pic>
      <p:pic>
        <p:nvPicPr>
          <p:cNvPr id="13" name="99F00CBC-1468-49C0-97B5-FB586DA31594">
            <a:extLst>
              <a:ext uri="{FF2B5EF4-FFF2-40B4-BE49-F238E27FC236}">
                <a16:creationId xmlns:a16="http://schemas.microsoft.com/office/drawing/2014/main" id="{A5D64F06-5251-F02D-CAB5-A1B4B6D19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86" y="2241331"/>
            <a:ext cx="3000719" cy="199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56267B05-FBC8-4AE8-AFED-ECC2FE4A5DAA">
            <a:extLst>
              <a:ext uri="{FF2B5EF4-FFF2-40B4-BE49-F238E27FC236}">
                <a16:creationId xmlns:a16="http://schemas.microsoft.com/office/drawing/2014/main" id="{4DB9A021-D766-991E-9069-CD9750FC8F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4168" y="2327056"/>
            <a:ext cx="2871947" cy="200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8B3A3CE-0CB7-2DA1-709B-E5979449E635}"/>
              </a:ext>
            </a:extLst>
          </p:cNvPr>
          <p:cNvSpPr txBox="1"/>
          <p:nvPr/>
        </p:nvSpPr>
        <p:spPr>
          <a:xfrm>
            <a:off x="3600450" y="4614446"/>
            <a:ext cx="4610100" cy="400110"/>
          </a:xfrm>
          <a:prstGeom prst="rect">
            <a:avLst/>
          </a:prstGeom>
          <a:noFill/>
        </p:spPr>
        <p:txBody>
          <a:bodyPr wrap="square">
            <a:spAutoFit/>
          </a:bodyPr>
          <a:lstStyle/>
          <a:p>
            <a:r>
              <a:rPr lang="en-US" sz="1000" dirty="0"/>
              <a:t>Mesa RA, et al. </a:t>
            </a:r>
            <a:r>
              <a:rPr lang="en-US" sz="1000" i="1" dirty="0"/>
              <a:t>J Clin Oncol </a:t>
            </a:r>
            <a:r>
              <a:rPr lang="en-US" sz="1000" dirty="0"/>
              <a:t>2017; 35(34):3844-3850.</a:t>
            </a:r>
          </a:p>
          <a:p>
            <a:r>
              <a:rPr lang="en-US" sz="1000" dirty="0"/>
              <a:t>Oh S, et al. Abstract 337. </a:t>
            </a:r>
            <a:r>
              <a:rPr lang="en-US" sz="1000" i="1" dirty="0"/>
              <a:t>ASH Annual Meeting, </a:t>
            </a:r>
            <a:r>
              <a:rPr lang="en-US" sz="1000" dirty="0"/>
              <a:t>2022.  </a:t>
            </a:r>
          </a:p>
        </p:txBody>
      </p:sp>
    </p:spTree>
    <p:extLst>
      <p:ext uri="{BB962C8B-B14F-4D97-AF65-F5344CB8AC3E}">
        <p14:creationId xmlns:p14="http://schemas.microsoft.com/office/powerpoint/2010/main" val="3858634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a:spcBef>
                <a:spcPts val="20"/>
              </a:spcBef>
            </a:pPr>
            <a:r>
              <a:rPr lang="en-US" b="1" kern="1200" dirty="0">
                <a:solidFill>
                  <a:srgbClr val="002060"/>
                </a:solidFill>
                <a:cs typeface="Arial"/>
              </a:rPr>
              <a:t>Albert Tierney</a:t>
            </a:r>
          </a:p>
          <a:p>
            <a:pPr>
              <a:spcBef>
                <a:spcPts val="20"/>
              </a:spcBef>
            </a:pPr>
            <a:r>
              <a:rPr lang="en-US" kern="1200" dirty="0">
                <a:solidFill>
                  <a:srgbClr val="002060"/>
                </a:solidFill>
                <a:cs typeface="Arial"/>
              </a:rPr>
              <a:t>VP of Sales, OncLive</a:t>
            </a:r>
          </a:p>
          <a:p>
            <a:pPr>
              <a:spcBef>
                <a:spcPts val="20"/>
              </a:spcBef>
            </a:pPr>
            <a:r>
              <a:rPr lang="en-US" kern="1200" dirty="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1250068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BDBB2F-8E07-D8D3-D239-CEFBD6C16E19}"/>
              </a:ext>
            </a:extLst>
          </p:cNvPr>
          <p:cNvSpPr>
            <a:spLocks noGrp="1"/>
          </p:cNvSpPr>
          <p:nvPr>
            <p:ph type="title"/>
          </p:nvPr>
        </p:nvSpPr>
        <p:spPr/>
        <p:txBody>
          <a:bodyPr/>
          <a:lstStyle/>
          <a:p>
            <a:r>
              <a:rPr lang="en-US" sz="2400" dirty="0"/>
              <a:t>SIMPLIFY-2: Momelotinib in Ruxolitinib Treated Myelofibrosis </a:t>
            </a:r>
          </a:p>
        </p:txBody>
      </p:sp>
      <p:sp>
        <p:nvSpPr>
          <p:cNvPr id="5" name="Rectangle 4">
            <a:extLst>
              <a:ext uri="{FF2B5EF4-FFF2-40B4-BE49-F238E27FC236}">
                <a16:creationId xmlns:a16="http://schemas.microsoft.com/office/drawing/2014/main" id="{BBC1E4BD-133E-5DFD-91DA-9140A655627F}"/>
              </a:ext>
            </a:extLst>
          </p:cNvPr>
          <p:cNvSpPr/>
          <p:nvPr/>
        </p:nvSpPr>
        <p:spPr>
          <a:xfrm>
            <a:off x="266700" y="1933033"/>
            <a:ext cx="1800225" cy="1148060"/>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Ruxolitinib ≥28 days with RBC transfusion requirement or dose adjustment for Grade ≥3 hematologic toxicity</a:t>
            </a:r>
          </a:p>
        </p:txBody>
      </p:sp>
      <p:sp>
        <p:nvSpPr>
          <p:cNvPr id="6" name="Rectangle 5">
            <a:extLst>
              <a:ext uri="{FF2B5EF4-FFF2-40B4-BE49-F238E27FC236}">
                <a16:creationId xmlns:a16="http://schemas.microsoft.com/office/drawing/2014/main" id="{DA53875B-BAD1-F5F6-EF26-32E21AD82060}"/>
              </a:ext>
            </a:extLst>
          </p:cNvPr>
          <p:cNvSpPr/>
          <p:nvPr/>
        </p:nvSpPr>
        <p:spPr>
          <a:xfrm>
            <a:off x="2762250" y="1684823"/>
            <a:ext cx="1504951" cy="72968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Momelotinib 200  mg QD</a:t>
            </a:r>
          </a:p>
          <a:p>
            <a:pPr algn="ctr"/>
            <a:r>
              <a:rPr lang="en-US" sz="1400" dirty="0"/>
              <a:t>(n = 104)</a:t>
            </a:r>
          </a:p>
        </p:txBody>
      </p:sp>
      <p:sp>
        <p:nvSpPr>
          <p:cNvPr id="7" name="Rectangle 6">
            <a:extLst>
              <a:ext uri="{FF2B5EF4-FFF2-40B4-BE49-F238E27FC236}">
                <a16:creationId xmlns:a16="http://schemas.microsoft.com/office/drawing/2014/main" id="{84E849AA-253D-E785-C06B-E00B5CEAAB3B}"/>
              </a:ext>
            </a:extLst>
          </p:cNvPr>
          <p:cNvSpPr/>
          <p:nvPr/>
        </p:nvSpPr>
        <p:spPr>
          <a:xfrm>
            <a:off x="2762251" y="2609691"/>
            <a:ext cx="1504950" cy="67809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Best Available Therapy</a:t>
            </a:r>
          </a:p>
          <a:p>
            <a:pPr algn="ctr"/>
            <a:r>
              <a:rPr lang="en-US" sz="1400" dirty="0"/>
              <a:t>(n = 52)</a:t>
            </a:r>
          </a:p>
        </p:txBody>
      </p:sp>
      <p:cxnSp>
        <p:nvCxnSpPr>
          <p:cNvPr id="8" name="Straight Arrow Connector 7">
            <a:extLst>
              <a:ext uri="{FF2B5EF4-FFF2-40B4-BE49-F238E27FC236}">
                <a16:creationId xmlns:a16="http://schemas.microsoft.com/office/drawing/2014/main" id="{3A376A1A-4C8A-ADE0-20D5-7B15AB52513B}"/>
              </a:ext>
            </a:extLst>
          </p:cNvPr>
          <p:cNvCxnSpPr>
            <a:cxnSpLocks/>
          </p:cNvCxnSpPr>
          <p:nvPr/>
        </p:nvCxnSpPr>
        <p:spPr>
          <a:xfrm flipV="1">
            <a:off x="2066925" y="2257425"/>
            <a:ext cx="695325" cy="2618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300F92B-4D4F-6F43-900D-3936F8273D05}"/>
              </a:ext>
            </a:extLst>
          </p:cNvPr>
          <p:cNvCxnSpPr>
            <a:cxnSpLocks/>
          </p:cNvCxnSpPr>
          <p:nvPr/>
        </p:nvCxnSpPr>
        <p:spPr>
          <a:xfrm>
            <a:off x="2066925" y="2609691"/>
            <a:ext cx="695325" cy="2097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0" name="EA24C3DA-1BB0-4714-9F54-19EF0EFE0A2D">
            <a:extLst>
              <a:ext uri="{FF2B5EF4-FFF2-40B4-BE49-F238E27FC236}">
                <a16:creationId xmlns:a16="http://schemas.microsoft.com/office/drawing/2014/main" id="{215C6C62-AE94-DA53-AB9A-0E2E6C977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756" y="714375"/>
            <a:ext cx="2430948" cy="189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C2764653-257C-4246-AB04-B076E7C5B43A">
            <a:extLst>
              <a:ext uri="{FF2B5EF4-FFF2-40B4-BE49-F238E27FC236}">
                <a16:creationId xmlns:a16="http://schemas.microsoft.com/office/drawing/2014/main" id="{72892FC3-AC1A-ABCC-1675-A883F98EB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55" y="2588313"/>
            <a:ext cx="2430947" cy="18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05B38EBC-F0CB-8714-9A7C-710ED71C0CCA}"/>
              </a:ext>
            </a:extLst>
          </p:cNvPr>
          <p:cNvSpPr txBox="1"/>
          <p:nvPr/>
        </p:nvSpPr>
        <p:spPr>
          <a:xfrm>
            <a:off x="3495675" y="4688741"/>
            <a:ext cx="4610100" cy="246221"/>
          </a:xfrm>
          <a:prstGeom prst="rect">
            <a:avLst/>
          </a:prstGeom>
          <a:noFill/>
        </p:spPr>
        <p:txBody>
          <a:bodyPr wrap="square">
            <a:spAutoFit/>
          </a:bodyPr>
          <a:lstStyle/>
          <a:p>
            <a:r>
              <a:rPr lang="en-US" sz="1000" dirty="0"/>
              <a:t>Harrison CN, et al. </a:t>
            </a:r>
            <a:r>
              <a:rPr lang="en-US" sz="1000" i="1" dirty="0"/>
              <a:t>Lancet Haematol </a:t>
            </a:r>
            <a:r>
              <a:rPr lang="en-US" sz="1000" dirty="0"/>
              <a:t>2018; 5(20):e73-e81</a:t>
            </a:r>
          </a:p>
        </p:txBody>
      </p:sp>
    </p:spTree>
    <p:extLst>
      <p:ext uri="{BB962C8B-B14F-4D97-AF65-F5344CB8AC3E}">
        <p14:creationId xmlns:p14="http://schemas.microsoft.com/office/powerpoint/2010/main" val="2521259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452FF7-A4CB-B59C-F61D-CEFA32623ECC}"/>
              </a:ext>
            </a:extLst>
          </p:cNvPr>
          <p:cNvSpPr>
            <a:spLocks noGrp="1"/>
          </p:cNvSpPr>
          <p:nvPr>
            <p:ph type="title"/>
          </p:nvPr>
        </p:nvSpPr>
        <p:spPr/>
        <p:txBody>
          <a:bodyPr/>
          <a:lstStyle/>
          <a:p>
            <a:r>
              <a:rPr lang="en-US" sz="3200" dirty="0"/>
              <a:t>Anemia Benefit Observed in SIMPLIFY-1 and 2</a:t>
            </a:r>
          </a:p>
        </p:txBody>
      </p:sp>
      <p:pic>
        <p:nvPicPr>
          <p:cNvPr id="5" name="Picture 4">
            <a:extLst>
              <a:ext uri="{FF2B5EF4-FFF2-40B4-BE49-F238E27FC236}">
                <a16:creationId xmlns:a16="http://schemas.microsoft.com/office/drawing/2014/main" id="{A30E2EAC-05B8-BC17-3D4C-50298CD83868}"/>
              </a:ext>
            </a:extLst>
          </p:cNvPr>
          <p:cNvPicPr>
            <a:picLocks noChangeAspect="1"/>
          </p:cNvPicPr>
          <p:nvPr/>
        </p:nvPicPr>
        <p:blipFill>
          <a:blip r:embed="rId3"/>
          <a:stretch>
            <a:fillRect/>
          </a:stretch>
        </p:blipFill>
        <p:spPr>
          <a:xfrm>
            <a:off x="1938495" y="963207"/>
            <a:ext cx="2722316" cy="1493433"/>
          </a:xfrm>
          <a:prstGeom prst="rect">
            <a:avLst/>
          </a:prstGeom>
        </p:spPr>
      </p:pic>
      <p:pic>
        <p:nvPicPr>
          <p:cNvPr id="6" name="Picture 5">
            <a:extLst>
              <a:ext uri="{FF2B5EF4-FFF2-40B4-BE49-F238E27FC236}">
                <a16:creationId xmlns:a16="http://schemas.microsoft.com/office/drawing/2014/main" id="{0E55A7F6-7D00-B7BD-49DD-1286F3AAA77F}"/>
              </a:ext>
            </a:extLst>
          </p:cNvPr>
          <p:cNvPicPr>
            <a:picLocks noChangeAspect="1"/>
          </p:cNvPicPr>
          <p:nvPr/>
        </p:nvPicPr>
        <p:blipFill>
          <a:blip r:embed="rId4"/>
          <a:stretch>
            <a:fillRect/>
          </a:stretch>
        </p:blipFill>
        <p:spPr>
          <a:xfrm>
            <a:off x="4811382" y="877482"/>
            <a:ext cx="2094243" cy="1456212"/>
          </a:xfrm>
          <a:prstGeom prst="rect">
            <a:avLst/>
          </a:prstGeom>
        </p:spPr>
      </p:pic>
      <p:pic>
        <p:nvPicPr>
          <p:cNvPr id="7" name="Picture 6">
            <a:extLst>
              <a:ext uri="{FF2B5EF4-FFF2-40B4-BE49-F238E27FC236}">
                <a16:creationId xmlns:a16="http://schemas.microsoft.com/office/drawing/2014/main" id="{EA2D6A2B-EDFE-83AB-8348-5D67BF41DABB}"/>
              </a:ext>
            </a:extLst>
          </p:cNvPr>
          <p:cNvPicPr>
            <a:picLocks noChangeAspect="1"/>
          </p:cNvPicPr>
          <p:nvPr/>
        </p:nvPicPr>
        <p:blipFill>
          <a:blip r:embed="rId5"/>
          <a:stretch>
            <a:fillRect/>
          </a:stretch>
        </p:blipFill>
        <p:spPr>
          <a:xfrm>
            <a:off x="1924908" y="2459470"/>
            <a:ext cx="5275992" cy="1839790"/>
          </a:xfrm>
          <a:prstGeom prst="rect">
            <a:avLst/>
          </a:prstGeom>
        </p:spPr>
      </p:pic>
      <p:sp>
        <p:nvSpPr>
          <p:cNvPr id="9" name="TextBox 8">
            <a:extLst>
              <a:ext uri="{FF2B5EF4-FFF2-40B4-BE49-F238E27FC236}">
                <a16:creationId xmlns:a16="http://schemas.microsoft.com/office/drawing/2014/main" id="{B131A584-2C30-CE2B-44F9-E010E9BB7940}"/>
              </a:ext>
            </a:extLst>
          </p:cNvPr>
          <p:cNvSpPr txBox="1"/>
          <p:nvPr/>
        </p:nvSpPr>
        <p:spPr>
          <a:xfrm>
            <a:off x="3571875" y="4511050"/>
            <a:ext cx="4610100"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Oh ST, et al. </a:t>
            </a:r>
            <a:r>
              <a:rPr lang="en-US" sz="1000" b="0" i="0" dirty="0">
                <a:effectLst/>
                <a:latin typeface="Arial" panose="020B0604020202020204" pitchFamily="34" charset="0"/>
                <a:cs typeface="Arial" panose="020B0604020202020204" pitchFamily="34" charset="0"/>
              </a:rPr>
              <a:t> Blood Adv. 2020 Sep 22;4(18):4282-4291</a:t>
            </a:r>
            <a:r>
              <a:rPr lang="en-US" sz="1000" dirty="0">
                <a:latin typeface="Arial" panose="020B0604020202020204" pitchFamily="34" charset="0"/>
                <a:cs typeface="Arial" panose="020B0604020202020204" pitchFamily="34" charset="0"/>
              </a:rPr>
              <a:t> </a:t>
            </a:r>
          </a:p>
          <a:p>
            <a:r>
              <a:rPr lang="en-US" sz="1000" dirty="0">
                <a:latin typeface="Arial" panose="020B0604020202020204" pitchFamily="34" charset="0"/>
                <a:cs typeface="Arial" panose="020B0604020202020204" pitchFamily="34" charset="0"/>
              </a:rPr>
              <a:t>Mesa RA, et al. </a:t>
            </a:r>
            <a:r>
              <a:rPr lang="en-US" sz="1000" i="1" dirty="0">
                <a:latin typeface="Arial" panose="020B0604020202020204" pitchFamily="34" charset="0"/>
                <a:cs typeface="Arial" panose="020B0604020202020204" pitchFamily="34" charset="0"/>
              </a:rPr>
              <a:t>J Clin Oncol </a:t>
            </a:r>
            <a:r>
              <a:rPr lang="en-US" sz="1000" dirty="0">
                <a:latin typeface="Arial" panose="020B0604020202020204" pitchFamily="34" charset="0"/>
                <a:cs typeface="Arial" panose="020B0604020202020204" pitchFamily="34" charset="0"/>
              </a:rPr>
              <a:t>2017; 35(34):3844-3850.  </a:t>
            </a:r>
          </a:p>
          <a:p>
            <a:r>
              <a:rPr lang="en-US" sz="1000" dirty="0">
                <a:latin typeface="Arial" panose="020B0604020202020204" pitchFamily="34" charset="0"/>
                <a:cs typeface="Arial" panose="020B0604020202020204" pitchFamily="34" charset="0"/>
              </a:rPr>
              <a:t>Harrison CN, et al. </a:t>
            </a:r>
            <a:r>
              <a:rPr lang="en-US" sz="1000" i="1" dirty="0">
                <a:latin typeface="Arial" panose="020B0604020202020204" pitchFamily="34" charset="0"/>
                <a:cs typeface="Arial" panose="020B0604020202020204" pitchFamily="34" charset="0"/>
              </a:rPr>
              <a:t>Lancet Haematol </a:t>
            </a:r>
            <a:r>
              <a:rPr lang="en-US" sz="1000" dirty="0">
                <a:latin typeface="Arial" panose="020B0604020202020204" pitchFamily="34" charset="0"/>
                <a:cs typeface="Arial" panose="020B0604020202020204" pitchFamily="34" charset="0"/>
              </a:rPr>
              <a:t>2018; 5(20):e73-e81</a:t>
            </a:r>
          </a:p>
        </p:txBody>
      </p:sp>
      <p:pic>
        <p:nvPicPr>
          <p:cNvPr id="10" name="Picture 9">
            <a:extLst>
              <a:ext uri="{FF2B5EF4-FFF2-40B4-BE49-F238E27FC236}">
                <a16:creationId xmlns:a16="http://schemas.microsoft.com/office/drawing/2014/main" id="{1A69E6CE-4905-217C-5EE1-5A12C5DD864E}"/>
              </a:ext>
            </a:extLst>
          </p:cNvPr>
          <p:cNvPicPr>
            <a:picLocks noChangeAspect="1"/>
          </p:cNvPicPr>
          <p:nvPr/>
        </p:nvPicPr>
        <p:blipFill>
          <a:blip r:embed="rId6"/>
          <a:stretch>
            <a:fillRect/>
          </a:stretch>
        </p:blipFill>
        <p:spPr>
          <a:xfrm>
            <a:off x="5944857" y="1076805"/>
            <a:ext cx="1180181" cy="292434"/>
          </a:xfrm>
          <a:prstGeom prst="rect">
            <a:avLst/>
          </a:prstGeom>
        </p:spPr>
      </p:pic>
    </p:spTree>
    <p:extLst>
      <p:ext uri="{BB962C8B-B14F-4D97-AF65-F5344CB8AC3E}">
        <p14:creationId xmlns:p14="http://schemas.microsoft.com/office/powerpoint/2010/main" val="2694517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5F6C02-FA31-5C62-16FA-69544DF2E4B0}"/>
              </a:ext>
            </a:extLst>
          </p:cNvPr>
          <p:cNvSpPr>
            <a:spLocks noGrp="1"/>
          </p:cNvSpPr>
          <p:nvPr>
            <p:ph type="title"/>
          </p:nvPr>
        </p:nvSpPr>
        <p:spPr>
          <a:xfrm>
            <a:off x="0" y="70315"/>
            <a:ext cx="9144000" cy="695496"/>
          </a:xfrm>
        </p:spPr>
        <p:txBody>
          <a:bodyPr/>
          <a:lstStyle/>
          <a:p>
            <a:r>
              <a:rPr lang="en-US" sz="3200" dirty="0"/>
              <a:t>Momelotinib Approved 9/15/2023 for MF Patients with Anemia </a:t>
            </a:r>
          </a:p>
        </p:txBody>
      </p:sp>
      <p:pic>
        <p:nvPicPr>
          <p:cNvPr id="8" name="Picture 7">
            <a:extLst>
              <a:ext uri="{FF2B5EF4-FFF2-40B4-BE49-F238E27FC236}">
                <a16:creationId xmlns:a16="http://schemas.microsoft.com/office/drawing/2014/main" id="{D9DBDA42-DE61-96BD-BA39-34B3B74A643B}"/>
              </a:ext>
            </a:extLst>
          </p:cNvPr>
          <p:cNvPicPr>
            <a:picLocks noChangeAspect="1"/>
          </p:cNvPicPr>
          <p:nvPr/>
        </p:nvPicPr>
        <p:blipFill>
          <a:blip r:embed="rId3"/>
          <a:stretch>
            <a:fillRect/>
          </a:stretch>
        </p:blipFill>
        <p:spPr>
          <a:xfrm>
            <a:off x="2684721" y="1490960"/>
            <a:ext cx="6459279" cy="2374106"/>
          </a:xfrm>
          <a:prstGeom prst="rect">
            <a:avLst/>
          </a:prstGeom>
        </p:spPr>
      </p:pic>
      <p:sp>
        <p:nvSpPr>
          <p:cNvPr id="10" name="TextBox 9">
            <a:extLst>
              <a:ext uri="{FF2B5EF4-FFF2-40B4-BE49-F238E27FC236}">
                <a16:creationId xmlns:a16="http://schemas.microsoft.com/office/drawing/2014/main" id="{7203BD61-74EA-550A-C759-3E83B0E9FBC1}"/>
              </a:ext>
            </a:extLst>
          </p:cNvPr>
          <p:cNvSpPr txBox="1"/>
          <p:nvPr/>
        </p:nvSpPr>
        <p:spPr>
          <a:xfrm>
            <a:off x="3538538" y="4707374"/>
            <a:ext cx="4714874"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Verstovsek S, et al. Future Oncol. 2021;17(12):1449-1458. </a:t>
            </a:r>
          </a:p>
        </p:txBody>
      </p:sp>
      <p:sp>
        <p:nvSpPr>
          <p:cNvPr id="11" name="TextBox 10">
            <a:extLst>
              <a:ext uri="{FF2B5EF4-FFF2-40B4-BE49-F238E27FC236}">
                <a16:creationId xmlns:a16="http://schemas.microsoft.com/office/drawing/2014/main" id="{58DCF29F-33BF-D3CB-66F1-977640D5D3FB}"/>
              </a:ext>
            </a:extLst>
          </p:cNvPr>
          <p:cNvSpPr txBox="1"/>
          <p:nvPr/>
        </p:nvSpPr>
        <p:spPr>
          <a:xfrm>
            <a:off x="0" y="1595735"/>
            <a:ext cx="2587632"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Int-1 or higher risk</a:t>
            </a:r>
          </a:p>
          <a:p>
            <a:pPr marL="285750" indent="-285750">
              <a:buFont typeface="Arial" panose="020B0604020202020204" pitchFamily="34" charset="0"/>
              <a:buChar char="•"/>
            </a:pPr>
            <a:r>
              <a:rPr lang="en-US" sz="1600" dirty="0"/>
              <a:t>Splenomegaly &gt;5cm</a:t>
            </a:r>
          </a:p>
          <a:p>
            <a:pPr marL="285750" indent="-285750">
              <a:buFont typeface="Arial" panose="020B0604020202020204" pitchFamily="34" charset="0"/>
              <a:buChar char="•"/>
            </a:pPr>
            <a:r>
              <a:rPr lang="en-US" sz="1600" dirty="0"/>
              <a:t>Platelets &gt;25</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Endpoints:</a:t>
            </a:r>
          </a:p>
          <a:p>
            <a:pPr lvl="1"/>
            <a:r>
              <a:rPr lang="en-US" sz="1600" i="1" dirty="0"/>
              <a:t>Primary</a:t>
            </a:r>
            <a:r>
              <a:rPr lang="en-US" sz="1600" dirty="0"/>
              <a:t>: TSS50</a:t>
            </a:r>
          </a:p>
          <a:p>
            <a:pPr lvl="1"/>
            <a:r>
              <a:rPr lang="en-US" sz="1600" i="1" dirty="0"/>
              <a:t>Secondary</a:t>
            </a:r>
            <a:r>
              <a:rPr lang="en-US" sz="1600" dirty="0"/>
              <a:t>: anemia and spleen responses</a:t>
            </a:r>
          </a:p>
        </p:txBody>
      </p:sp>
    </p:spTree>
    <p:extLst>
      <p:ext uri="{BB962C8B-B14F-4D97-AF65-F5344CB8AC3E}">
        <p14:creationId xmlns:p14="http://schemas.microsoft.com/office/powerpoint/2010/main" val="4184763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C20FAF-B0F2-A1F1-53AB-C7DEDE768FA3}"/>
              </a:ext>
            </a:extLst>
          </p:cNvPr>
          <p:cNvSpPr>
            <a:spLocks noGrp="1"/>
          </p:cNvSpPr>
          <p:nvPr>
            <p:ph type="title"/>
          </p:nvPr>
        </p:nvSpPr>
        <p:spPr>
          <a:xfrm>
            <a:off x="0" y="32215"/>
            <a:ext cx="9144000" cy="695496"/>
          </a:xfrm>
        </p:spPr>
        <p:txBody>
          <a:bodyPr/>
          <a:lstStyle/>
          <a:p>
            <a:r>
              <a:rPr lang="en-US" sz="2800" dirty="0"/>
              <a:t>Momelotinib Demonstrates Improvement Across Endpoints</a:t>
            </a:r>
          </a:p>
        </p:txBody>
      </p:sp>
      <p:pic>
        <p:nvPicPr>
          <p:cNvPr id="8" name="Picture 7">
            <a:extLst>
              <a:ext uri="{FF2B5EF4-FFF2-40B4-BE49-F238E27FC236}">
                <a16:creationId xmlns:a16="http://schemas.microsoft.com/office/drawing/2014/main" id="{A801C8B5-0943-169A-C286-AB45BBBA1DE5}"/>
              </a:ext>
            </a:extLst>
          </p:cNvPr>
          <p:cNvPicPr>
            <a:picLocks noChangeAspect="1"/>
          </p:cNvPicPr>
          <p:nvPr/>
        </p:nvPicPr>
        <p:blipFill>
          <a:blip r:embed="rId3"/>
          <a:stretch>
            <a:fillRect/>
          </a:stretch>
        </p:blipFill>
        <p:spPr>
          <a:xfrm>
            <a:off x="2466975" y="1340183"/>
            <a:ext cx="6567948" cy="2467897"/>
          </a:xfrm>
          <a:prstGeom prst="rect">
            <a:avLst/>
          </a:prstGeom>
        </p:spPr>
      </p:pic>
      <p:sp>
        <p:nvSpPr>
          <p:cNvPr id="10" name="TextBox 9">
            <a:extLst>
              <a:ext uri="{FF2B5EF4-FFF2-40B4-BE49-F238E27FC236}">
                <a16:creationId xmlns:a16="http://schemas.microsoft.com/office/drawing/2014/main" id="{6C895DBD-A397-3ED8-FA39-A5B6A2202429}"/>
              </a:ext>
            </a:extLst>
          </p:cNvPr>
          <p:cNvSpPr txBox="1"/>
          <p:nvPr/>
        </p:nvSpPr>
        <p:spPr>
          <a:xfrm>
            <a:off x="3552825" y="4591184"/>
            <a:ext cx="4610100" cy="400110"/>
          </a:xfrm>
          <a:prstGeom prst="rect">
            <a:avLst/>
          </a:prstGeom>
          <a:noFill/>
        </p:spPr>
        <p:txBody>
          <a:bodyPr wrap="square">
            <a:spAutoFit/>
          </a:bodyPr>
          <a:lstStyle/>
          <a:p>
            <a:r>
              <a:rPr lang="en-US" sz="1000" b="0" i="0" dirty="0">
                <a:effectLst/>
                <a:latin typeface="Arial" panose="020B0604020202020204" pitchFamily="34" charset="0"/>
                <a:cs typeface="Arial" panose="020B0604020202020204" pitchFamily="34" charset="0"/>
              </a:rPr>
              <a:t>Verstovsek S, et al. </a:t>
            </a:r>
            <a:r>
              <a:rPr lang="en-US" sz="1000" b="0" i="1" dirty="0">
                <a:effectLst/>
                <a:latin typeface="Arial" panose="020B0604020202020204" pitchFamily="34" charset="0"/>
                <a:cs typeface="Arial" panose="020B0604020202020204" pitchFamily="34" charset="0"/>
              </a:rPr>
              <a:t>Lancet</a:t>
            </a:r>
            <a:r>
              <a:rPr lang="en-US" sz="1000" b="0" i="0" dirty="0">
                <a:effectLst/>
                <a:latin typeface="Arial" panose="020B0604020202020204" pitchFamily="34" charset="0"/>
                <a:cs typeface="Arial" panose="020B0604020202020204" pitchFamily="34" charset="0"/>
              </a:rPr>
              <a:t>. 2023 Jan 28;401(10373):269-280. </a:t>
            </a:r>
          </a:p>
          <a:p>
            <a:r>
              <a:rPr lang="en-US" sz="1000" b="0" i="0" dirty="0">
                <a:effectLst/>
                <a:latin typeface="Arial" panose="020B0604020202020204" pitchFamily="34" charset="0"/>
                <a:cs typeface="Arial" panose="020B0604020202020204" pitchFamily="34" charset="0"/>
              </a:rPr>
              <a:t>Gerds AT, et al. </a:t>
            </a:r>
            <a:r>
              <a:rPr lang="en-US" sz="1000" b="0" i="1" dirty="0">
                <a:effectLst/>
                <a:latin typeface="Arial" panose="020B0604020202020204" pitchFamily="34" charset="0"/>
                <a:cs typeface="Arial" panose="020B0604020202020204" pitchFamily="34" charset="0"/>
              </a:rPr>
              <a:t>Lancet Haematol</a:t>
            </a:r>
            <a:r>
              <a:rPr lang="en-US" sz="1000" b="0" i="0" dirty="0">
                <a:effectLst/>
                <a:latin typeface="Arial" panose="020B0604020202020204" pitchFamily="34" charset="0"/>
                <a:cs typeface="Arial" panose="020B0604020202020204" pitchFamily="34" charset="0"/>
              </a:rPr>
              <a:t>. 2023 Jul 27:S2352-3026(23)00174-6</a:t>
            </a:r>
            <a:endParaRPr lang="en-US" sz="1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C96D01E-07C9-3873-D253-AAB7CBC9FAC8}"/>
              </a:ext>
            </a:extLst>
          </p:cNvPr>
          <p:cNvPicPr>
            <a:picLocks noChangeAspect="1"/>
          </p:cNvPicPr>
          <p:nvPr/>
        </p:nvPicPr>
        <p:blipFill>
          <a:blip r:embed="rId4"/>
          <a:stretch>
            <a:fillRect/>
          </a:stretch>
        </p:blipFill>
        <p:spPr>
          <a:xfrm>
            <a:off x="35950" y="680085"/>
            <a:ext cx="2349684" cy="3662315"/>
          </a:xfrm>
          <a:prstGeom prst="rect">
            <a:avLst/>
          </a:prstGeom>
        </p:spPr>
      </p:pic>
    </p:spTree>
    <p:extLst>
      <p:ext uri="{BB962C8B-B14F-4D97-AF65-F5344CB8AC3E}">
        <p14:creationId xmlns:p14="http://schemas.microsoft.com/office/powerpoint/2010/main" val="4157322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468AF-6642-F23C-0EC2-69223EE998E0}"/>
              </a:ext>
            </a:extLst>
          </p:cNvPr>
          <p:cNvSpPr>
            <a:spLocks noGrp="1"/>
          </p:cNvSpPr>
          <p:nvPr>
            <p:ph type="title"/>
          </p:nvPr>
        </p:nvSpPr>
        <p:spPr/>
        <p:txBody>
          <a:bodyPr/>
          <a:lstStyle/>
          <a:p>
            <a:r>
              <a:rPr lang="en-US" sz="2800" dirty="0"/>
              <a:t>Momelotinib Demonstrates Acceptable Safety Profile and Trend Toward Improved OS</a:t>
            </a:r>
          </a:p>
        </p:txBody>
      </p:sp>
      <p:pic>
        <p:nvPicPr>
          <p:cNvPr id="15" name="Picture 14">
            <a:extLst>
              <a:ext uri="{FF2B5EF4-FFF2-40B4-BE49-F238E27FC236}">
                <a16:creationId xmlns:a16="http://schemas.microsoft.com/office/drawing/2014/main" id="{98A63730-36F0-8E2C-4661-08515C0548BC}"/>
              </a:ext>
            </a:extLst>
          </p:cNvPr>
          <p:cNvPicPr>
            <a:picLocks noChangeAspect="1"/>
          </p:cNvPicPr>
          <p:nvPr/>
        </p:nvPicPr>
        <p:blipFill>
          <a:blip r:embed="rId3"/>
          <a:stretch>
            <a:fillRect/>
          </a:stretch>
        </p:blipFill>
        <p:spPr>
          <a:xfrm>
            <a:off x="37485" y="1228955"/>
            <a:ext cx="3800475" cy="2600325"/>
          </a:xfrm>
          <a:prstGeom prst="rect">
            <a:avLst/>
          </a:prstGeom>
        </p:spPr>
      </p:pic>
      <p:sp>
        <p:nvSpPr>
          <p:cNvPr id="16" name="AutoShape 2">
            <a:extLst>
              <a:ext uri="{FF2B5EF4-FFF2-40B4-BE49-F238E27FC236}">
                <a16:creationId xmlns:a16="http://schemas.microsoft.com/office/drawing/2014/main" id="{05EBAF45-76F4-C659-A292-24CE954AB9D5}"/>
              </a:ext>
            </a:extLst>
          </p:cNvPr>
          <p:cNvSpPr>
            <a:spLocks noChangeAspect="1" noChangeArrowheads="1"/>
          </p:cNvSpPr>
          <p:nvPr/>
        </p:nvSpPr>
        <p:spPr bwMode="auto">
          <a:xfrm>
            <a:off x="4419600" y="2420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4">
            <a:extLst>
              <a:ext uri="{FF2B5EF4-FFF2-40B4-BE49-F238E27FC236}">
                <a16:creationId xmlns:a16="http://schemas.microsoft.com/office/drawing/2014/main" id="{D8D0E7C8-2EDD-BC56-5576-793A9DB17906}"/>
              </a:ext>
            </a:extLst>
          </p:cNvPr>
          <p:cNvSpPr>
            <a:spLocks noChangeAspect="1" noChangeArrowheads="1"/>
          </p:cNvSpPr>
          <p:nvPr/>
        </p:nvSpPr>
        <p:spPr bwMode="auto">
          <a:xfrm>
            <a:off x="4572000" y="2573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1" name="Picture 20" descr="A graph with numbers and a line&#10;&#10;Description automatically generated with medium confidence">
            <a:extLst>
              <a:ext uri="{FF2B5EF4-FFF2-40B4-BE49-F238E27FC236}">
                <a16:creationId xmlns:a16="http://schemas.microsoft.com/office/drawing/2014/main" id="{02211F2F-61ED-C2C2-8398-65FCF352CE5A}"/>
              </a:ext>
            </a:extLst>
          </p:cNvPr>
          <p:cNvPicPr>
            <a:picLocks noChangeAspect="1"/>
          </p:cNvPicPr>
          <p:nvPr/>
        </p:nvPicPr>
        <p:blipFill>
          <a:blip r:embed="rId4"/>
          <a:stretch>
            <a:fillRect/>
          </a:stretch>
        </p:blipFill>
        <p:spPr>
          <a:xfrm>
            <a:off x="4018935" y="1399111"/>
            <a:ext cx="4972665" cy="2270181"/>
          </a:xfrm>
          <a:prstGeom prst="rect">
            <a:avLst/>
          </a:prstGeom>
        </p:spPr>
      </p:pic>
      <p:sp>
        <p:nvSpPr>
          <p:cNvPr id="22" name="TextBox 21">
            <a:extLst>
              <a:ext uri="{FF2B5EF4-FFF2-40B4-BE49-F238E27FC236}">
                <a16:creationId xmlns:a16="http://schemas.microsoft.com/office/drawing/2014/main" id="{F4D0F3EF-8D7C-69C9-002B-6E646524DDCD}"/>
              </a:ext>
            </a:extLst>
          </p:cNvPr>
          <p:cNvSpPr txBox="1"/>
          <p:nvPr/>
        </p:nvSpPr>
        <p:spPr>
          <a:xfrm>
            <a:off x="3609975" y="4591184"/>
            <a:ext cx="4610100" cy="400110"/>
          </a:xfrm>
          <a:prstGeom prst="rect">
            <a:avLst/>
          </a:prstGeom>
          <a:noFill/>
        </p:spPr>
        <p:txBody>
          <a:bodyPr wrap="square">
            <a:spAutoFit/>
          </a:bodyPr>
          <a:lstStyle/>
          <a:p>
            <a:r>
              <a:rPr lang="en-US" sz="1000" b="0" i="0" dirty="0">
                <a:effectLst/>
                <a:latin typeface="Arial" panose="020B0604020202020204" pitchFamily="34" charset="0"/>
                <a:cs typeface="Arial" panose="020B0604020202020204" pitchFamily="34" charset="0"/>
              </a:rPr>
              <a:t>Verstovsek S, et al. </a:t>
            </a:r>
            <a:r>
              <a:rPr lang="en-US" sz="1000" b="0" i="1" dirty="0">
                <a:effectLst/>
                <a:latin typeface="Arial" panose="020B0604020202020204" pitchFamily="34" charset="0"/>
                <a:cs typeface="Arial" panose="020B0604020202020204" pitchFamily="34" charset="0"/>
              </a:rPr>
              <a:t>Lancet</a:t>
            </a:r>
            <a:r>
              <a:rPr lang="en-US" sz="1000" b="0" i="0" dirty="0">
                <a:effectLst/>
                <a:latin typeface="Arial" panose="020B0604020202020204" pitchFamily="34" charset="0"/>
                <a:cs typeface="Arial" panose="020B0604020202020204" pitchFamily="34" charset="0"/>
              </a:rPr>
              <a:t>. 2023 Jan 28;401(10373):269-280. </a:t>
            </a:r>
          </a:p>
          <a:p>
            <a:r>
              <a:rPr lang="en-US" sz="1000" b="0" i="0" dirty="0">
                <a:effectLst/>
                <a:latin typeface="Arial" panose="020B0604020202020204" pitchFamily="34" charset="0"/>
                <a:cs typeface="Arial" panose="020B0604020202020204" pitchFamily="34" charset="0"/>
              </a:rPr>
              <a:t>Gerds AT, et al. </a:t>
            </a:r>
            <a:r>
              <a:rPr lang="en-US" sz="1000" b="0" i="1" dirty="0">
                <a:effectLst/>
                <a:latin typeface="Arial" panose="020B0604020202020204" pitchFamily="34" charset="0"/>
                <a:cs typeface="Arial" panose="020B0604020202020204" pitchFamily="34" charset="0"/>
              </a:rPr>
              <a:t>Lancet Haematol</a:t>
            </a:r>
            <a:r>
              <a:rPr lang="en-US" sz="1000" b="0" i="0" dirty="0">
                <a:effectLst/>
                <a:latin typeface="Arial" panose="020B0604020202020204" pitchFamily="34" charset="0"/>
                <a:cs typeface="Arial" panose="020B0604020202020204" pitchFamily="34" charset="0"/>
              </a:rPr>
              <a:t>. 2023 Jul 27:S2352-3026(23)00174-6</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151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610490-6B20-4111-1443-118F68A29A1D}"/>
              </a:ext>
            </a:extLst>
          </p:cNvPr>
          <p:cNvSpPr>
            <a:spLocks noGrp="1"/>
          </p:cNvSpPr>
          <p:nvPr>
            <p:ph type="title"/>
          </p:nvPr>
        </p:nvSpPr>
        <p:spPr/>
        <p:txBody>
          <a:bodyPr/>
          <a:lstStyle/>
          <a:p>
            <a:r>
              <a:rPr lang="en-US" sz="2000" dirty="0"/>
              <a:t>Pacritinib: A JAKi with Unique Activity and Safety in Thrombocytopenic MF</a:t>
            </a:r>
          </a:p>
        </p:txBody>
      </p:sp>
      <p:pic>
        <p:nvPicPr>
          <p:cNvPr id="6" name="Picture 5">
            <a:extLst>
              <a:ext uri="{FF2B5EF4-FFF2-40B4-BE49-F238E27FC236}">
                <a16:creationId xmlns:a16="http://schemas.microsoft.com/office/drawing/2014/main" id="{B5C4BE04-0B78-06B9-3F17-3F24D3E74BA4}"/>
              </a:ext>
            </a:extLst>
          </p:cNvPr>
          <p:cNvPicPr>
            <a:picLocks noChangeAspect="1"/>
          </p:cNvPicPr>
          <p:nvPr/>
        </p:nvPicPr>
        <p:blipFill>
          <a:blip r:embed="rId3"/>
          <a:stretch>
            <a:fillRect/>
          </a:stretch>
        </p:blipFill>
        <p:spPr>
          <a:xfrm>
            <a:off x="235262" y="683021"/>
            <a:ext cx="3527113" cy="3332705"/>
          </a:xfrm>
          <a:prstGeom prst="rect">
            <a:avLst/>
          </a:prstGeom>
        </p:spPr>
      </p:pic>
      <p:pic>
        <p:nvPicPr>
          <p:cNvPr id="7" name="Picture 6">
            <a:extLst>
              <a:ext uri="{FF2B5EF4-FFF2-40B4-BE49-F238E27FC236}">
                <a16:creationId xmlns:a16="http://schemas.microsoft.com/office/drawing/2014/main" id="{9D36CFF3-A013-F2C8-2BC1-753FC4131E00}"/>
              </a:ext>
            </a:extLst>
          </p:cNvPr>
          <p:cNvPicPr>
            <a:picLocks noChangeAspect="1"/>
          </p:cNvPicPr>
          <p:nvPr/>
        </p:nvPicPr>
        <p:blipFill>
          <a:blip r:embed="rId4"/>
          <a:stretch>
            <a:fillRect/>
          </a:stretch>
        </p:blipFill>
        <p:spPr>
          <a:xfrm>
            <a:off x="4323638" y="2287772"/>
            <a:ext cx="4255851" cy="1317941"/>
          </a:xfrm>
          <a:prstGeom prst="rect">
            <a:avLst/>
          </a:prstGeom>
        </p:spPr>
      </p:pic>
      <p:sp>
        <p:nvSpPr>
          <p:cNvPr id="8" name="TextBox 7">
            <a:extLst>
              <a:ext uri="{FF2B5EF4-FFF2-40B4-BE49-F238E27FC236}">
                <a16:creationId xmlns:a16="http://schemas.microsoft.com/office/drawing/2014/main" id="{EBC17113-7BDB-87AF-890D-D0993AD4A35D}"/>
              </a:ext>
            </a:extLst>
          </p:cNvPr>
          <p:cNvSpPr txBox="1"/>
          <p:nvPr/>
        </p:nvSpPr>
        <p:spPr>
          <a:xfrm>
            <a:off x="4036258" y="1142543"/>
            <a:ext cx="5107742" cy="30777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Kinase Activity: JAK2 &gt;&gt; JAK1, FLT3, IRAK1, CSF1R</a:t>
            </a:r>
          </a:p>
        </p:txBody>
      </p:sp>
      <p:pic>
        <p:nvPicPr>
          <p:cNvPr id="9" name="Picture 8">
            <a:extLst>
              <a:ext uri="{FF2B5EF4-FFF2-40B4-BE49-F238E27FC236}">
                <a16:creationId xmlns:a16="http://schemas.microsoft.com/office/drawing/2014/main" id="{45DDAF4C-F376-DCDC-840C-13E1C137A855}"/>
              </a:ext>
            </a:extLst>
          </p:cNvPr>
          <p:cNvPicPr>
            <a:picLocks noChangeAspect="1"/>
          </p:cNvPicPr>
          <p:nvPr/>
        </p:nvPicPr>
        <p:blipFill>
          <a:blip r:embed="rId5"/>
          <a:stretch>
            <a:fillRect/>
          </a:stretch>
        </p:blipFill>
        <p:spPr>
          <a:xfrm>
            <a:off x="5945150" y="1992608"/>
            <a:ext cx="2615289" cy="295164"/>
          </a:xfrm>
          <a:prstGeom prst="rect">
            <a:avLst/>
          </a:prstGeom>
        </p:spPr>
      </p:pic>
      <p:sp>
        <p:nvSpPr>
          <p:cNvPr id="12" name="TextBox 11">
            <a:extLst>
              <a:ext uri="{FF2B5EF4-FFF2-40B4-BE49-F238E27FC236}">
                <a16:creationId xmlns:a16="http://schemas.microsoft.com/office/drawing/2014/main" id="{AAC48138-4E52-BFBE-B79E-19D0159972EC}"/>
              </a:ext>
            </a:extLst>
          </p:cNvPr>
          <p:cNvSpPr txBox="1"/>
          <p:nvPr/>
        </p:nvSpPr>
        <p:spPr>
          <a:xfrm>
            <a:off x="3404721" y="4548165"/>
            <a:ext cx="4614862"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Mascarenhas et al. </a:t>
            </a:r>
            <a:r>
              <a:rPr lang="en-US" sz="1000" i="1" dirty="0">
                <a:latin typeface="Arial" panose="020B0604020202020204" pitchFamily="34" charset="0"/>
                <a:cs typeface="Arial" panose="020B0604020202020204" pitchFamily="34" charset="0"/>
              </a:rPr>
              <a:t>JAMA Oncol</a:t>
            </a:r>
            <a:r>
              <a:rPr lang="en-US" sz="1000" dirty="0">
                <a:latin typeface="Arial" panose="020B0604020202020204" pitchFamily="34" charset="0"/>
                <a:cs typeface="Arial" panose="020B0604020202020204" pitchFamily="34" charset="0"/>
              </a:rPr>
              <a:t> 2018; 4(5):652-659. </a:t>
            </a:r>
          </a:p>
          <a:p>
            <a:r>
              <a:rPr lang="en-US" sz="1000" dirty="0">
                <a:latin typeface="Arial" panose="020B0604020202020204" pitchFamily="34" charset="0"/>
                <a:cs typeface="Arial" panose="020B0604020202020204" pitchFamily="34" charset="0"/>
              </a:rPr>
              <a:t>Mesa RA, et al. </a:t>
            </a:r>
            <a:r>
              <a:rPr lang="en-US" sz="1000" i="1" dirty="0">
                <a:latin typeface="Arial" panose="020B0604020202020204" pitchFamily="34" charset="0"/>
                <a:cs typeface="Arial" panose="020B0604020202020204" pitchFamily="34" charset="0"/>
              </a:rPr>
              <a:t>Lancet Haematol </a:t>
            </a:r>
            <a:r>
              <a:rPr lang="en-US" sz="1000" dirty="0">
                <a:latin typeface="Arial" panose="020B0604020202020204" pitchFamily="34" charset="0"/>
                <a:cs typeface="Arial" panose="020B0604020202020204" pitchFamily="34" charset="0"/>
              </a:rPr>
              <a:t>2017; 4(5):e225-e236.  </a:t>
            </a:r>
          </a:p>
          <a:p>
            <a:r>
              <a:rPr lang="en-US" sz="1000" dirty="0">
                <a:latin typeface="Arial" panose="020B0604020202020204" pitchFamily="34" charset="0"/>
                <a:cs typeface="Arial" panose="020B0604020202020204" pitchFamily="34" charset="0"/>
              </a:rPr>
              <a:t>Gerds AT, et al. </a:t>
            </a:r>
            <a:r>
              <a:rPr lang="en-US" sz="1000" i="1" dirty="0">
                <a:latin typeface="Arial" panose="020B0604020202020204" pitchFamily="34" charset="0"/>
                <a:cs typeface="Arial" panose="020B0604020202020204" pitchFamily="34" charset="0"/>
              </a:rPr>
              <a:t>Blood Adv. </a:t>
            </a:r>
            <a:r>
              <a:rPr lang="en-US" sz="1000" dirty="0">
                <a:latin typeface="Arial" panose="020B0604020202020204" pitchFamily="34" charset="0"/>
                <a:cs typeface="Arial" panose="020B0604020202020204" pitchFamily="34" charset="0"/>
              </a:rPr>
              <a:t>2020; 4(22):5825-5835</a:t>
            </a:r>
          </a:p>
        </p:txBody>
      </p:sp>
    </p:spTree>
    <p:extLst>
      <p:ext uri="{BB962C8B-B14F-4D97-AF65-F5344CB8AC3E}">
        <p14:creationId xmlns:p14="http://schemas.microsoft.com/office/powerpoint/2010/main" val="3145791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165F1-656D-2241-7567-B34BBBB16C30}"/>
              </a:ext>
            </a:extLst>
          </p:cNvPr>
          <p:cNvSpPr>
            <a:spLocks noGrp="1"/>
          </p:cNvSpPr>
          <p:nvPr>
            <p:ph type="title"/>
          </p:nvPr>
        </p:nvSpPr>
        <p:spPr>
          <a:xfrm>
            <a:off x="0" y="127465"/>
            <a:ext cx="9144000" cy="672636"/>
          </a:xfrm>
        </p:spPr>
        <p:txBody>
          <a:bodyPr/>
          <a:lstStyle/>
          <a:p>
            <a:r>
              <a:rPr lang="en-US" sz="2800" dirty="0"/>
              <a:t>Pacritinib Potently Inhibits ACVR1 and Improves Anemia</a:t>
            </a:r>
          </a:p>
        </p:txBody>
      </p:sp>
      <p:pic>
        <p:nvPicPr>
          <p:cNvPr id="5" name="Content Placeholder 4">
            <a:extLst>
              <a:ext uri="{FF2B5EF4-FFF2-40B4-BE49-F238E27FC236}">
                <a16:creationId xmlns:a16="http://schemas.microsoft.com/office/drawing/2014/main" id="{6C118664-8A44-FDDA-4C71-1CE3DB00F981}"/>
              </a:ext>
            </a:extLst>
          </p:cNvPr>
          <p:cNvPicPr>
            <a:picLocks noChangeAspect="1"/>
          </p:cNvPicPr>
          <p:nvPr/>
        </p:nvPicPr>
        <p:blipFill>
          <a:blip r:embed="rId3"/>
          <a:stretch>
            <a:fillRect/>
          </a:stretch>
        </p:blipFill>
        <p:spPr>
          <a:xfrm>
            <a:off x="2135968" y="800101"/>
            <a:ext cx="4836332" cy="1507213"/>
          </a:xfrm>
          <a:prstGeom prst="rect">
            <a:avLst/>
          </a:prstGeom>
        </p:spPr>
      </p:pic>
      <p:pic>
        <p:nvPicPr>
          <p:cNvPr id="6" name="Picture 5">
            <a:extLst>
              <a:ext uri="{FF2B5EF4-FFF2-40B4-BE49-F238E27FC236}">
                <a16:creationId xmlns:a16="http://schemas.microsoft.com/office/drawing/2014/main" id="{E92DDBB2-3D87-2222-7920-B87EC021EB8D}"/>
              </a:ext>
            </a:extLst>
          </p:cNvPr>
          <p:cNvPicPr>
            <a:picLocks noChangeAspect="1"/>
          </p:cNvPicPr>
          <p:nvPr/>
        </p:nvPicPr>
        <p:blipFill>
          <a:blip r:embed="rId4"/>
          <a:stretch>
            <a:fillRect/>
          </a:stretch>
        </p:blipFill>
        <p:spPr>
          <a:xfrm>
            <a:off x="1971364" y="2307314"/>
            <a:ext cx="5162861" cy="1994597"/>
          </a:xfrm>
          <a:prstGeom prst="rect">
            <a:avLst/>
          </a:prstGeom>
        </p:spPr>
      </p:pic>
      <p:sp>
        <p:nvSpPr>
          <p:cNvPr id="7" name="TextBox 6">
            <a:extLst>
              <a:ext uri="{FF2B5EF4-FFF2-40B4-BE49-F238E27FC236}">
                <a16:creationId xmlns:a16="http://schemas.microsoft.com/office/drawing/2014/main" id="{D69E8986-6E6C-494F-962F-CC663CBA558D}"/>
              </a:ext>
            </a:extLst>
          </p:cNvPr>
          <p:cNvSpPr txBox="1"/>
          <p:nvPr/>
        </p:nvSpPr>
        <p:spPr>
          <a:xfrm>
            <a:off x="3457575" y="4695825"/>
            <a:ext cx="3276600" cy="246221"/>
          </a:xfrm>
          <a:prstGeom prst="rect">
            <a:avLst/>
          </a:prstGeom>
          <a:noFill/>
        </p:spPr>
        <p:txBody>
          <a:bodyPr wrap="square" rtlCol="0">
            <a:spAutoFit/>
          </a:bodyPr>
          <a:lstStyle/>
          <a:p>
            <a:r>
              <a:rPr lang="en-US" sz="1000" dirty="0"/>
              <a:t>Oh ST, et al. </a:t>
            </a:r>
            <a:r>
              <a:rPr lang="en-US" sz="1000" i="1" dirty="0"/>
              <a:t>Blood Adv. </a:t>
            </a:r>
            <a:r>
              <a:rPr lang="en-US" sz="1000" dirty="0"/>
              <a:t>2023; 7(19):5835-5842</a:t>
            </a:r>
          </a:p>
        </p:txBody>
      </p:sp>
    </p:spTree>
    <p:extLst>
      <p:ext uri="{BB962C8B-B14F-4D97-AF65-F5344CB8AC3E}">
        <p14:creationId xmlns:p14="http://schemas.microsoft.com/office/powerpoint/2010/main" val="2347733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A5BC-C37B-8CC0-416C-CCE7FAE3732C}"/>
              </a:ext>
            </a:extLst>
          </p:cNvPr>
          <p:cNvSpPr>
            <a:spLocks noGrp="1"/>
          </p:cNvSpPr>
          <p:nvPr>
            <p:ph type="title"/>
          </p:nvPr>
        </p:nvSpPr>
        <p:spPr>
          <a:xfrm>
            <a:off x="0" y="127465"/>
            <a:ext cx="9144000" cy="539286"/>
          </a:xfrm>
        </p:spPr>
        <p:txBody>
          <a:bodyPr/>
          <a:lstStyle/>
          <a:p>
            <a:r>
              <a:rPr lang="en-US" sz="2800" dirty="0"/>
              <a:t>Emerging Targets in Myelofibrosis</a:t>
            </a:r>
          </a:p>
        </p:txBody>
      </p:sp>
      <p:pic>
        <p:nvPicPr>
          <p:cNvPr id="2050" name="Picture 2">
            <a:extLst>
              <a:ext uri="{FF2B5EF4-FFF2-40B4-BE49-F238E27FC236}">
                <a16:creationId xmlns:a16="http://schemas.microsoft.com/office/drawing/2014/main" id="{F5E0B293-605D-8584-473F-6206C854D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325" y="666751"/>
            <a:ext cx="4777548" cy="36575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2DBF2C-9074-7F4F-FACE-9A8A806E0271}"/>
              </a:ext>
            </a:extLst>
          </p:cNvPr>
          <p:cNvSpPr txBox="1"/>
          <p:nvPr/>
        </p:nvSpPr>
        <p:spPr>
          <a:xfrm>
            <a:off x="3409950" y="4635253"/>
            <a:ext cx="4610100" cy="246221"/>
          </a:xfrm>
          <a:prstGeom prst="rect">
            <a:avLst/>
          </a:prstGeom>
          <a:noFill/>
        </p:spPr>
        <p:txBody>
          <a:bodyPr wrap="square">
            <a:spAutoFit/>
          </a:bodyPr>
          <a:lstStyle/>
          <a:p>
            <a:r>
              <a:rPr lang="en-US" sz="1000" b="0" i="0" dirty="0">
                <a:solidFill>
                  <a:srgbClr val="212121"/>
                </a:solidFill>
                <a:effectLst/>
                <a:latin typeface="Roboto" panose="02000000000000000000" pitchFamily="2" charset="0"/>
              </a:rPr>
              <a:t>Tremblay D, Mascarenhas J. </a:t>
            </a:r>
            <a:r>
              <a:rPr lang="en-US" sz="1000" b="0" i="1" dirty="0">
                <a:solidFill>
                  <a:srgbClr val="212121"/>
                </a:solidFill>
                <a:effectLst/>
                <a:latin typeface="Roboto" panose="02000000000000000000" pitchFamily="2" charset="0"/>
              </a:rPr>
              <a:t>Cells</a:t>
            </a:r>
            <a:r>
              <a:rPr lang="en-US" sz="1000" b="0" i="0" dirty="0">
                <a:solidFill>
                  <a:srgbClr val="212121"/>
                </a:solidFill>
                <a:effectLst/>
                <a:latin typeface="Roboto" panose="02000000000000000000" pitchFamily="2" charset="0"/>
              </a:rPr>
              <a:t>. 2021 Apr 27;10(5):1034</a:t>
            </a:r>
            <a:endParaRPr lang="en-US" sz="1000" dirty="0"/>
          </a:p>
        </p:txBody>
      </p:sp>
      <p:sp>
        <p:nvSpPr>
          <p:cNvPr id="5" name="TextBox 4">
            <a:extLst>
              <a:ext uri="{FF2B5EF4-FFF2-40B4-BE49-F238E27FC236}">
                <a16:creationId xmlns:a16="http://schemas.microsoft.com/office/drawing/2014/main" id="{A19517A7-8397-2686-598A-E3099F4CDF03}"/>
              </a:ext>
            </a:extLst>
          </p:cNvPr>
          <p:cNvSpPr txBox="1"/>
          <p:nvPr/>
        </p:nvSpPr>
        <p:spPr>
          <a:xfrm>
            <a:off x="6886575" y="2000428"/>
            <a:ext cx="1857375" cy="1277273"/>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rgbClr val="C00000"/>
                </a:solidFill>
              </a:rPr>
              <a:t>TP-3543 (PIM Kinase)</a:t>
            </a:r>
          </a:p>
          <a:p>
            <a:pPr marL="171450" indent="-171450">
              <a:buFont typeface="Arial" panose="020B0604020202020204" pitchFamily="34" charset="0"/>
              <a:buChar char="•"/>
            </a:pPr>
            <a:r>
              <a:rPr lang="en-US" sz="1100" dirty="0">
                <a:solidFill>
                  <a:srgbClr val="C00000"/>
                </a:solidFill>
              </a:rPr>
              <a:t>Aurora Kinase inhibitors</a:t>
            </a:r>
          </a:p>
          <a:p>
            <a:pPr marL="171450" indent="-171450">
              <a:buFont typeface="Arial" panose="020B0604020202020204" pitchFamily="34" charset="0"/>
              <a:buChar char="•"/>
            </a:pPr>
            <a:r>
              <a:rPr lang="en-US" sz="1100" dirty="0">
                <a:solidFill>
                  <a:srgbClr val="C00000"/>
                </a:solidFill>
              </a:rPr>
              <a:t>Selinexor</a:t>
            </a:r>
          </a:p>
          <a:p>
            <a:pPr marL="171450" indent="-171450">
              <a:buFont typeface="Arial" panose="020B0604020202020204" pitchFamily="34" charset="0"/>
              <a:buChar char="•"/>
            </a:pPr>
            <a:r>
              <a:rPr lang="en-US" sz="1100" dirty="0">
                <a:solidFill>
                  <a:srgbClr val="C00000"/>
                </a:solidFill>
              </a:rPr>
              <a:t>PXS-5505 (LOX inhibitor)</a:t>
            </a:r>
          </a:p>
          <a:p>
            <a:pPr marL="171450" indent="-171450">
              <a:buFont typeface="Arial" panose="020B0604020202020204" pitchFamily="34" charset="0"/>
              <a:buChar char="•"/>
            </a:pPr>
            <a:r>
              <a:rPr lang="en-US" sz="1100" dirty="0">
                <a:solidFill>
                  <a:srgbClr val="C00000"/>
                </a:solidFill>
              </a:rPr>
              <a:t>ALK2/ACVR1 (INCB00928)</a:t>
            </a:r>
          </a:p>
        </p:txBody>
      </p:sp>
      <p:sp>
        <p:nvSpPr>
          <p:cNvPr id="6" name="Multiplication Sign 5">
            <a:extLst>
              <a:ext uri="{FF2B5EF4-FFF2-40B4-BE49-F238E27FC236}">
                <a16:creationId xmlns:a16="http://schemas.microsoft.com/office/drawing/2014/main" id="{88A2F438-898A-DBD1-D47F-5291E8F26C5F}"/>
              </a:ext>
            </a:extLst>
          </p:cNvPr>
          <p:cNvSpPr/>
          <p:nvPr/>
        </p:nvSpPr>
        <p:spPr bwMode="auto">
          <a:xfrm>
            <a:off x="4162425" y="2181225"/>
            <a:ext cx="466725" cy="24765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Star: 6 Points 6">
            <a:extLst>
              <a:ext uri="{FF2B5EF4-FFF2-40B4-BE49-F238E27FC236}">
                <a16:creationId xmlns:a16="http://schemas.microsoft.com/office/drawing/2014/main" id="{74777B44-FF53-9967-E56E-6F136FF89CEB}"/>
              </a:ext>
            </a:extLst>
          </p:cNvPr>
          <p:cNvSpPr/>
          <p:nvPr/>
        </p:nvSpPr>
        <p:spPr bwMode="auto">
          <a:xfrm>
            <a:off x="2993068" y="2456118"/>
            <a:ext cx="287079" cy="255181"/>
          </a:xfrm>
          <a:prstGeom prst="star6">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Star: 6 Points 7">
            <a:extLst>
              <a:ext uri="{FF2B5EF4-FFF2-40B4-BE49-F238E27FC236}">
                <a16:creationId xmlns:a16="http://schemas.microsoft.com/office/drawing/2014/main" id="{4D3C9DE9-AE97-E29E-047F-138399B6B4E3}"/>
              </a:ext>
            </a:extLst>
          </p:cNvPr>
          <p:cNvSpPr/>
          <p:nvPr/>
        </p:nvSpPr>
        <p:spPr bwMode="auto">
          <a:xfrm>
            <a:off x="6515989" y="2916864"/>
            <a:ext cx="287079" cy="255181"/>
          </a:xfrm>
          <a:prstGeom prst="star6">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767360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1C781-F341-C67E-0782-538B4C7C73BD}"/>
              </a:ext>
            </a:extLst>
          </p:cNvPr>
          <p:cNvSpPr>
            <a:spLocks noGrp="1"/>
          </p:cNvSpPr>
          <p:nvPr>
            <p:ph type="title"/>
          </p:nvPr>
        </p:nvSpPr>
        <p:spPr>
          <a:xfrm>
            <a:off x="0" y="-10761"/>
            <a:ext cx="9144000" cy="472611"/>
          </a:xfrm>
        </p:spPr>
        <p:txBody>
          <a:bodyPr/>
          <a:lstStyle/>
          <a:p>
            <a:r>
              <a:rPr lang="en-US" sz="2000" dirty="0"/>
              <a:t>MANIFEST-2: The BET Inhibitor Pelabrasib Improves Spleen Responses in JAKi Naïve MF</a:t>
            </a:r>
          </a:p>
        </p:txBody>
      </p:sp>
      <p:pic>
        <p:nvPicPr>
          <p:cNvPr id="4" name="Picture 3">
            <a:extLst>
              <a:ext uri="{FF2B5EF4-FFF2-40B4-BE49-F238E27FC236}">
                <a16:creationId xmlns:a16="http://schemas.microsoft.com/office/drawing/2014/main" id="{2B0F35C4-8A55-1733-3F79-0FA99884D69E}"/>
              </a:ext>
            </a:extLst>
          </p:cNvPr>
          <p:cNvPicPr>
            <a:picLocks noChangeAspect="1"/>
          </p:cNvPicPr>
          <p:nvPr/>
        </p:nvPicPr>
        <p:blipFill>
          <a:blip r:embed="rId2"/>
          <a:stretch>
            <a:fillRect/>
          </a:stretch>
        </p:blipFill>
        <p:spPr>
          <a:xfrm>
            <a:off x="1523999" y="725290"/>
            <a:ext cx="6204203" cy="1174495"/>
          </a:xfrm>
          <a:prstGeom prst="rect">
            <a:avLst/>
          </a:prstGeom>
        </p:spPr>
      </p:pic>
      <p:grpSp>
        <p:nvGrpSpPr>
          <p:cNvPr id="5" name="object 2">
            <a:extLst>
              <a:ext uri="{FF2B5EF4-FFF2-40B4-BE49-F238E27FC236}">
                <a16:creationId xmlns:a16="http://schemas.microsoft.com/office/drawing/2014/main" id="{5431EC12-7FBA-31DD-E47D-FF8526066430}"/>
              </a:ext>
            </a:extLst>
          </p:cNvPr>
          <p:cNvGrpSpPr/>
          <p:nvPr/>
        </p:nvGrpSpPr>
        <p:grpSpPr>
          <a:xfrm>
            <a:off x="779154" y="2047596"/>
            <a:ext cx="4097646" cy="2260932"/>
            <a:chOff x="1054480" y="2014347"/>
            <a:chExt cx="5398135" cy="3413125"/>
          </a:xfrm>
        </p:grpSpPr>
        <p:sp>
          <p:nvSpPr>
            <p:cNvPr id="6" name="object 3">
              <a:extLst>
                <a:ext uri="{FF2B5EF4-FFF2-40B4-BE49-F238E27FC236}">
                  <a16:creationId xmlns:a16="http://schemas.microsoft.com/office/drawing/2014/main" id="{15DD5A04-1461-014E-811F-738BE1B2AA49}"/>
                </a:ext>
              </a:extLst>
            </p:cNvPr>
            <p:cNvSpPr/>
            <p:nvPr/>
          </p:nvSpPr>
          <p:spPr>
            <a:xfrm>
              <a:off x="1110995" y="2016252"/>
              <a:ext cx="0" cy="3406140"/>
            </a:xfrm>
            <a:custGeom>
              <a:avLst/>
              <a:gdLst/>
              <a:ahLst/>
              <a:cxnLst/>
              <a:rect l="l" t="t" r="r" b="b"/>
              <a:pathLst>
                <a:path h="3406140">
                  <a:moveTo>
                    <a:pt x="0" y="0"/>
                  </a:moveTo>
                  <a:lnTo>
                    <a:pt x="0" y="3406140"/>
                  </a:lnTo>
                </a:path>
              </a:pathLst>
            </a:custGeom>
            <a:ln w="3247">
              <a:solidFill>
                <a:srgbClr val="F1F1F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4">
              <a:extLst>
                <a:ext uri="{FF2B5EF4-FFF2-40B4-BE49-F238E27FC236}">
                  <a16:creationId xmlns:a16="http://schemas.microsoft.com/office/drawing/2014/main" id="{12650044-DAB7-E105-036D-3B0B13D5223A}"/>
                </a:ext>
              </a:extLst>
            </p:cNvPr>
            <p:cNvSpPr/>
            <p:nvPr/>
          </p:nvSpPr>
          <p:spPr>
            <a:xfrm>
              <a:off x="1136903" y="2016252"/>
              <a:ext cx="5308600" cy="3406140"/>
            </a:xfrm>
            <a:custGeom>
              <a:avLst/>
              <a:gdLst/>
              <a:ahLst/>
              <a:cxnLst/>
              <a:rect l="l" t="t" r="r" b="b"/>
              <a:pathLst>
                <a:path w="5308600" h="3406140">
                  <a:moveTo>
                    <a:pt x="0" y="1487677"/>
                  </a:moveTo>
                  <a:lnTo>
                    <a:pt x="0" y="3406140"/>
                  </a:lnTo>
                </a:path>
                <a:path w="5308600" h="3406140">
                  <a:moveTo>
                    <a:pt x="0" y="0"/>
                  </a:moveTo>
                  <a:lnTo>
                    <a:pt x="0" y="1038098"/>
                  </a:lnTo>
                </a:path>
                <a:path w="5308600" h="3406140">
                  <a:moveTo>
                    <a:pt x="25908" y="1487677"/>
                  </a:moveTo>
                  <a:lnTo>
                    <a:pt x="25908" y="3406140"/>
                  </a:lnTo>
                </a:path>
                <a:path w="5308600" h="3406140">
                  <a:moveTo>
                    <a:pt x="25908" y="0"/>
                  </a:moveTo>
                  <a:lnTo>
                    <a:pt x="25908" y="1038098"/>
                  </a:lnTo>
                </a:path>
                <a:path w="5308600" h="3406140">
                  <a:moveTo>
                    <a:pt x="51815" y="1487677"/>
                  </a:moveTo>
                  <a:lnTo>
                    <a:pt x="51815" y="3406140"/>
                  </a:lnTo>
                </a:path>
                <a:path w="5308600" h="3406140">
                  <a:moveTo>
                    <a:pt x="51815" y="0"/>
                  </a:moveTo>
                  <a:lnTo>
                    <a:pt x="51815" y="1355598"/>
                  </a:lnTo>
                </a:path>
                <a:path w="5308600" h="3406140">
                  <a:moveTo>
                    <a:pt x="77724" y="1561338"/>
                  </a:moveTo>
                  <a:lnTo>
                    <a:pt x="77724" y="3406140"/>
                  </a:lnTo>
                </a:path>
                <a:path w="5308600" h="3406140">
                  <a:moveTo>
                    <a:pt x="77724" y="0"/>
                  </a:moveTo>
                  <a:lnTo>
                    <a:pt x="77724" y="1497838"/>
                  </a:lnTo>
                </a:path>
                <a:path w="5308600" h="3406140">
                  <a:moveTo>
                    <a:pt x="103632" y="1650238"/>
                  </a:moveTo>
                  <a:lnTo>
                    <a:pt x="103632" y="3406140"/>
                  </a:lnTo>
                </a:path>
                <a:path w="5308600" h="3406140">
                  <a:moveTo>
                    <a:pt x="103632" y="0"/>
                  </a:moveTo>
                  <a:lnTo>
                    <a:pt x="103632" y="1497838"/>
                  </a:lnTo>
                </a:path>
                <a:path w="5308600" h="3406140">
                  <a:moveTo>
                    <a:pt x="129540" y="1789938"/>
                  </a:moveTo>
                  <a:lnTo>
                    <a:pt x="129540" y="3406140"/>
                  </a:lnTo>
                </a:path>
                <a:path w="5308600" h="3406140">
                  <a:moveTo>
                    <a:pt x="129540" y="0"/>
                  </a:moveTo>
                  <a:lnTo>
                    <a:pt x="129540" y="1497838"/>
                  </a:lnTo>
                </a:path>
                <a:path w="5308600" h="3406140">
                  <a:moveTo>
                    <a:pt x="155448" y="1789938"/>
                  </a:moveTo>
                  <a:lnTo>
                    <a:pt x="155448" y="3406140"/>
                  </a:lnTo>
                </a:path>
                <a:path w="5308600" h="3406140">
                  <a:moveTo>
                    <a:pt x="155448" y="0"/>
                  </a:moveTo>
                  <a:lnTo>
                    <a:pt x="155448" y="1497838"/>
                  </a:lnTo>
                </a:path>
                <a:path w="5308600" h="3406140">
                  <a:moveTo>
                    <a:pt x="181356" y="1789938"/>
                  </a:moveTo>
                  <a:lnTo>
                    <a:pt x="181356" y="3406140"/>
                  </a:lnTo>
                </a:path>
                <a:path w="5308600" h="3406140">
                  <a:moveTo>
                    <a:pt x="181356" y="0"/>
                  </a:moveTo>
                  <a:lnTo>
                    <a:pt x="181356" y="1497838"/>
                  </a:lnTo>
                </a:path>
                <a:path w="5308600" h="3406140">
                  <a:moveTo>
                    <a:pt x="207264" y="1789938"/>
                  </a:moveTo>
                  <a:lnTo>
                    <a:pt x="207264" y="3406140"/>
                  </a:lnTo>
                </a:path>
                <a:path w="5308600" h="3406140">
                  <a:moveTo>
                    <a:pt x="207264" y="0"/>
                  </a:moveTo>
                  <a:lnTo>
                    <a:pt x="207264" y="1497838"/>
                  </a:lnTo>
                </a:path>
                <a:path w="5308600" h="3406140">
                  <a:moveTo>
                    <a:pt x="233172" y="1955038"/>
                  </a:moveTo>
                  <a:lnTo>
                    <a:pt x="233172" y="3406140"/>
                  </a:lnTo>
                </a:path>
                <a:path w="5308600" h="3406140">
                  <a:moveTo>
                    <a:pt x="233172" y="1789938"/>
                  </a:moveTo>
                  <a:lnTo>
                    <a:pt x="233172" y="1891538"/>
                  </a:lnTo>
                </a:path>
                <a:path w="5308600" h="3406140">
                  <a:moveTo>
                    <a:pt x="233172" y="0"/>
                  </a:moveTo>
                  <a:lnTo>
                    <a:pt x="233172" y="1497838"/>
                  </a:lnTo>
                </a:path>
                <a:path w="5308600" h="3406140">
                  <a:moveTo>
                    <a:pt x="259080" y="1955038"/>
                  </a:moveTo>
                  <a:lnTo>
                    <a:pt x="259080" y="3406140"/>
                  </a:lnTo>
                </a:path>
                <a:path w="5308600" h="3406140">
                  <a:moveTo>
                    <a:pt x="259080" y="1789938"/>
                  </a:moveTo>
                  <a:lnTo>
                    <a:pt x="259080" y="1891538"/>
                  </a:lnTo>
                </a:path>
                <a:path w="5308600" h="3406140">
                  <a:moveTo>
                    <a:pt x="259080" y="0"/>
                  </a:moveTo>
                  <a:lnTo>
                    <a:pt x="259080" y="1497838"/>
                  </a:lnTo>
                </a:path>
                <a:path w="5308600" h="3406140">
                  <a:moveTo>
                    <a:pt x="284988" y="1955038"/>
                  </a:moveTo>
                  <a:lnTo>
                    <a:pt x="284988" y="3406140"/>
                  </a:lnTo>
                </a:path>
                <a:path w="5308600" h="3406140">
                  <a:moveTo>
                    <a:pt x="284988" y="1789938"/>
                  </a:moveTo>
                  <a:lnTo>
                    <a:pt x="284988" y="1891538"/>
                  </a:lnTo>
                </a:path>
                <a:path w="5308600" h="3406140">
                  <a:moveTo>
                    <a:pt x="284988" y="0"/>
                  </a:moveTo>
                  <a:lnTo>
                    <a:pt x="284988" y="1497838"/>
                  </a:lnTo>
                </a:path>
                <a:path w="5308600" h="3406140">
                  <a:moveTo>
                    <a:pt x="310896" y="1955038"/>
                  </a:moveTo>
                  <a:lnTo>
                    <a:pt x="310896" y="3406140"/>
                  </a:lnTo>
                </a:path>
                <a:path w="5308600" h="3406140">
                  <a:moveTo>
                    <a:pt x="310896" y="1789938"/>
                  </a:moveTo>
                  <a:lnTo>
                    <a:pt x="310896" y="1891538"/>
                  </a:lnTo>
                </a:path>
                <a:path w="5308600" h="3406140">
                  <a:moveTo>
                    <a:pt x="310896" y="0"/>
                  </a:moveTo>
                  <a:lnTo>
                    <a:pt x="310896" y="1497838"/>
                  </a:lnTo>
                </a:path>
                <a:path w="5308600" h="3406140">
                  <a:moveTo>
                    <a:pt x="336804" y="1955038"/>
                  </a:moveTo>
                  <a:lnTo>
                    <a:pt x="336804" y="3406140"/>
                  </a:lnTo>
                </a:path>
                <a:path w="5308600" h="3406140">
                  <a:moveTo>
                    <a:pt x="336804" y="1789938"/>
                  </a:moveTo>
                  <a:lnTo>
                    <a:pt x="336804" y="1891538"/>
                  </a:lnTo>
                </a:path>
                <a:path w="5308600" h="3406140">
                  <a:moveTo>
                    <a:pt x="336804" y="0"/>
                  </a:moveTo>
                  <a:lnTo>
                    <a:pt x="336804" y="1497838"/>
                  </a:lnTo>
                </a:path>
                <a:path w="5308600" h="3406140">
                  <a:moveTo>
                    <a:pt x="362712" y="1955038"/>
                  </a:moveTo>
                  <a:lnTo>
                    <a:pt x="362712" y="3406140"/>
                  </a:lnTo>
                </a:path>
                <a:path w="5308600" h="3406140">
                  <a:moveTo>
                    <a:pt x="362712" y="1789938"/>
                  </a:moveTo>
                  <a:lnTo>
                    <a:pt x="362712" y="1891538"/>
                  </a:lnTo>
                </a:path>
                <a:path w="5308600" h="3406140">
                  <a:moveTo>
                    <a:pt x="362712" y="0"/>
                  </a:moveTo>
                  <a:lnTo>
                    <a:pt x="362712" y="1497838"/>
                  </a:lnTo>
                </a:path>
                <a:path w="5308600" h="3406140">
                  <a:moveTo>
                    <a:pt x="388620" y="1955038"/>
                  </a:moveTo>
                  <a:lnTo>
                    <a:pt x="388620" y="3406140"/>
                  </a:lnTo>
                </a:path>
                <a:path w="5308600" h="3406140">
                  <a:moveTo>
                    <a:pt x="388620" y="1789938"/>
                  </a:moveTo>
                  <a:lnTo>
                    <a:pt x="388620" y="1891538"/>
                  </a:lnTo>
                </a:path>
                <a:path w="5308600" h="3406140">
                  <a:moveTo>
                    <a:pt x="388620" y="0"/>
                  </a:moveTo>
                  <a:lnTo>
                    <a:pt x="388620" y="1497838"/>
                  </a:lnTo>
                </a:path>
                <a:path w="5308600" h="3406140">
                  <a:moveTo>
                    <a:pt x="414528" y="1955038"/>
                  </a:moveTo>
                  <a:lnTo>
                    <a:pt x="414528" y="3406140"/>
                  </a:lnTo>
                </a:path>
                <a:path w="5308600" h="3406140">
                  <a:moveTo>
                    <a:pt x="414528" y="1789938"/>
                  </a:moveTo>
                  <a:lnTo>
                    <a:pt x="414528" y="1891538"/>
                  </a:lnTo>
                </a:path>
                <a:path w="5308600" h="3406140">
                  <a:moveTo>
                    <a:pt x="414528" y="0"/>
                  </a:moveTo>
                  <a:lnTo>
                    <a:pt x="414528" y="1497838"/>
                  </a:lnTo>
                </a:path>
                <a:path w="5308600" h="3406140">
                  <a:moveTo>
                    <a:pt x="440436" y="1955038"/>
                  </a:moveTo>
                  <a:lnTo>
                    <a:pt x="440436" y="3406140"/>
                  </a:lnTo>
                </a:path>
                <a:path w="5308600" h="3406140">
                  <a:moveTo>
                    <a:pt x="440436" y="1789938"/>
                  </a:moveTo>
                  <a:lnTo>
                    <a:pt x="440436" y="1891538"/>
                  </a:lnTo>
                </a:path>
                <a:path w="5308600" h="3406140">
                  <a:moveTo>
                    <a:pt x="440436" y="0"/>
                  </a:moveTo>
                  <a:lnTo>
                    <a:pt x="440436" y="1497838"/>
                  </a:lnTo>
                </a:path>
                <a:path w="5308600" h="3406140">
                  <a:moveTo>
                    <a:pt x="466344" y="1955038"/>
                  </a:moveTo>
                  <a:lnTo>
                    <a:pt x="466344" y="3406140"/>
                  </a:lnTo>
                </a:path>
                <a:path w="5308600" h="3406140">
                  <a:moveTo>
                    <a:pt x="466344" y="1789938"/>
                  </a:moveTo>
                  <a:lnTo>
                    <a:pt x="466344" y="1891538"/>
                  </a:lnTo>
                </a:path>
                <a:path w="5308600" h="3406140">
                  <a:moveTo>
                    <a:pt x="466344" y="0"/>
                  </a:moveTo>
                  <a:lnTo>
                    <a:pt x="466344" y="1497838"/>
                  </a:lnTo>
                </a:path>
                <a:path w="5308600" h="3406140">
                  <a:moveTo>
                    <a:pt x="492252" y="1955038"/>
                  </a:moveTo>
                  <a:lnTo>
                    <a:pt x="492252" y="3406140"/>
                  </a:lnTo>
                </a:path>
                <a:path w="5308600" h="3406140">
                  <a:moveTo>
                    <a:pt x="492252" y="1789938"/>
                  </a:moveTo>
                  <a:lnTo>
                    <a:pt x="492252" y="1891538"/>
                  </a:lnTo>
                </a:path>
                <a:path w="5308600" h="3406140">
                  <a:moveTo>
                    <a:pt x="492252" y="0"/>
                  </a:moveTo>
                  <a:lnTo>
                    <a:pt x="492252" y="1497838"/>
                  </a:lnTo>
                </a:path>
                <a:path w="5308600" h="3406140">
                  <a:moveTo>
                    <a:pt x="518159" y="1955038"/>
                  </a:moveTo>
                  <a:lnTo>
                    <a:pt x="518159" y="3406140"/>
                  </a:lnTo>
                </a:path>
                <a:path w="5308600" h="3406140">
                  <a:moveTo>
                    <a:pt x="518159" y="1789938"/>
                  </a:moveTo>
                  <a:lnTo>
                    <a:pt x="518159" y="1891538"/>
                  </a:lnTo>
                </a:path>
                <a:path w="5308600" h="3406140">
                  <a:moveTo>
                    <a:pt x="518159" y="0"/>
                  </a:moveTo>
                  <a:lnTo>
                    <a:pt x="518159" y="1497838"/>
                  </a:lnTo>
                </a:path>
                <a:path w="5308600" h="3406140">
                  <a:moveTo>
                    <a:pt x="544068" y="1955038"/>
                  </a:moveTo>
                  <a:lnTo>
                    <a:pt x="544068" y="3406140"/>
                  </a:lnTo>
                </a:path>
                <a:path w="5308600" h="3406140">
                  <a:moveTo>
                    <a:pt x="544068" y="1789938"/>
                  </a:moveTo>
                  <a:lnTo>
                    <a:pt x="544068" y="1891538"/>
                  </a:lnTo>
                </a:path>
                <a:path w="5308600" h="3406140">
                  <a:moveTo>
                    <a:pt x="544068" y="0"/>
                  </a:moveTo>
                  <a:lnTo>
                    <a:pt x="544068" y="1497838"/>
                  </a:lnTo>
                </a:path>
                <a:path w="5308600" h="3406140">
                  <a:moveTo>
                    <a:pt x="569976" y="1955038"/>
                  </a:moveTo>
                  <a:lnTo>
                    <a:pt x="569976" y="3406140"/>
                  </a:lnTo>
                </a:path>
                <a:path w="5308600" h="3406140">
                  <a:moveTo>
                    <a:pt x="569976" y="1789938"/>
                  </a:moveTo>
                  <a:lnTo>
                    <a:pt x="569976" y="1891538"/>
                  </a:lnTo>
                </a:path>
                <a:path w="5308600" h="3406140">
                  <a:moveTo>
                    <a:pt x="569976" y="0"/>
                  </a:moveTo>
                  <a:lnTo>
                    <a:pt x="569976" y="1497838"/>
                  </a:lnTo>
                </a:path>
                <a:path w="5308600" h="3406140">
                  <a:moveTo>
                    <a:pt x="595884" y="1955038"/>
                  </a:moveTo>
                  <a:lnTo>
                    <a:pt x="595884" y="3406140"/>
                  </a:lnTo>
                </a:path>
                <a:path w="5308600" h="3406140">
                  <a:moveTo>
                    <a:pt x="595884" y="1789938"/>
                  </a:moveTo>
                  <a:lnTo>
                    <a:pt x="595884" y="1891538"/>
                  </a:lnTo>
                </a:path>
                <a:path w="5308600" h="3406140">
                  <a:moveTo>
                    <a:pt x="595884" y="0"/>
                  </a:moveTo>
                  <a:lnTo>
                    <a:pt x="595884" y="1497838"/>
                  </a:lnTo>
                </a:path>
                <a:path w="5308600" h="3406140">
                  <a:moveTo>
                    <a:pt x="621791" y="1955038"/>
                  </a:moveTo>
                  <a:lnTo>
                    <a:pt x="621791" y="3406140"/>
                  </a:lnTo>
                </a:path>
                <a:path w="5308600" h="3406140">
                  <a:moveTo>
                    <a:pt x="621791" y="1789938"/>
                  </a:moveTo>
                  <a:lnTo>
                    <a:pt x="621791" y="1891538"/>
                  </a:lnTo>
                </a:path>
                <a:path w="5308600" h="3406140">
                  <a:moveTo>
                    <a:pt x="621791" y="0"/>
                  </a:moveTo>
                  <a:lnTo>
                    <a:pt x="621791" y="1497838"/>
                  </a:lnTo>
                </a:path>
                <a:path w="5308600" h="3406140">
                  <a:moveTo>
                    <a:pt x="647700" y="1955038"/>
                  </a:moveTo>
                  <a:lnTo>
                    <a:pt x="647700" y="3406140"/>
                  </a:lnTo>
                </a:path>
                <a:path w="5308600" h="3406140">
                  <a:moveTo>
                    <a:pt x="647700" y="1789938"/>
                  </a:moveTo>
                  <a:lnTo>
                    <a:pt x="647700" y="1891538"/>
                  </a:lnTo>
                </a:path>
                <a:path w="5308600" h="3406140">
                  <a:moveTo>
                    <a:pt x="647700" y="0"/>
                  </a:moveTo>
                  <a:lnTo>
                    <a:pt x="647700" y="1497838"/>
                  </a:lnTo>
                </a:path>
                <a:path w="5308600" h="3406140">
                  <a:moveTo>
                    <a:pt x="673608" y="1955038"/>
                  </a:moveTo>
                  <a:lnTo>
                    <a:pt x="673608" y="3406140"/>
                  </a:lnTo>
                </a:path>
                <a:path w="5308600" h="3406140">
                  <a:moveTo>
                    <a:pt x="673608" y="1789938"/>
                  </a:moveTo>
                  <a:lnTo>
                    <a:pt x="673608" y="1891538"/>
                  </a:lnTo>
                </a:path>
                <a:path w="5308600" h="3406140">
                  <a:moveTo>
                    <a:pt x="673608" y="0"/>
                  </a:moveTo>
                  <a:lnTo>
                    <a:pt x="673608" y="1497838"/>
                  </a:lnTo>
                </a:path>
                <a:path w="5308600" h="3406140">
                  <a:moveTo>
                    <a:pt x="699516" y="1955038"/>
                  </a:moveTo>
                  <a:lnTo>
                    <a:pt x="699516" y="3406140"/>
                  </a:lnTo>
                </a:path>
                <a:path w="5308600" h="3406140">
                  <a:moveTo>
                    <a:pt x="699516" y="1789938"/>
                  </a:moveTo>
                  <a:lnTo>
                    <a:pt x="699516" y="1891538"/>
                  </a:lnTo>
                </a:path>
                <a:path w="5308600" h="3406140">
                  <a:moveTo>
                    <a:pt x="699516" y="0"/>
                  </a:moveTo>
                  <a:lnTo>
                    <a:pt x="699516" y="1497838"/>
                  </a:lnTo>
                </a:path>
                <a:path w="5308600" h="3406140">
                  <a:moveTo>
                    <a:pt x="725423" y="1955038"/>
                  </a:moveTo>
                  <a:lnTo>
                    <a:pt x="725423" y="3406140"/>
                  </a:lnTo>
                </a:path>
                <a:path w="5308600" h="3406140">
                  <a:moveTo>
                    <a:pt x="725423" y="1789938"/>
                  </a:moveTo>
                  <a:lnTo>
                    <a:pt x="725423" y="1891538"/>
                  </a:lnTo>
                </a:path>
                <a:path w="5308600" h="3406140">
                  <a:moveTo>
                    <a:pt x="725423" y="0"/>
                  </a:moveTo>
                  <a:lnTo>
                    <a:pt x="725423" y="1497838"/>
                  </a:lnTo>
                </a:path>
                <a:path w="5308600" h="3406140">
                  <a:moveTo>
                    <a:pt x="751332" y="1955038"/>
                  </a:moveTo>
                  <a:lnTo>
                    <a:pt x="751332" y="3406140"/>
                  </a:lnTo>
                </a:path>
                <a:path w="5308600" h="3406140">
                  <a:moveTo>
                    <a:pt x="751332" y="1789938"/>
                  </a:moveTo>
                  <a:lnTo>
                    <a:pt x="751332" y="1891538"/>
                  </a:lnTo>
                </a:path>
                <a:path w="5308600" h="3406140">
                  <a:moveTo>
                    <a:pt x="751332" y="0"/>
                  </a:moveTo>
                  <a:lnTo>
                    <a:pt x="751332" y="1497838"/>
                  </a:lnTo>
                </a:path>
                <a:path w="5308600" h="3406140">
                  <a:moveTo>
                    <a:pt x="777240" y="1955038"/>
                  </a:moveTo>
                  <a:lnTo>
                    <a:pt x="777240" y="3406140"/>
                  </a:lnTo>
                </a:path>
                <a:path w="5308600" h="3406140">
                  <a:moveTo>
                    <a:pt x="777240" y="1789938"/>
                  </a:moveTo>
                  <a:lnTo>
                    <a:pt x="777240" y="1891538"/>
                  </a:lnTo>
                </a:path>
                <a:path w="5308600" h="3406140">
                  <a:moveTo>
                    <a:pt x="777240" y="0"/>
                  </a:moveTo>
                  <a:lnTo>
                    <a:pt x="777240" y="1497838"/>
                  </a:lnTo>
                </a:path>
                <a:path w="5308600" h="3406140">
                  <a:moveTo>
                    <a:pt x="803147" y="1955038"/>
                  </a:moveTo>
                  <a:lnTo>
                    <a:pt x="803147" y="3406140"/>
                  </a:lnTo>
                </a:path>
                <a:path w="5308600" h="3406140">
                  <a:moveTo>
                    <a:pt x="803147" y="1789938"/>
                  </a:moveTo>
                  <a:lnTo>
                    <a:pt x="803147" y="1891538"/>
                  </a:lnTo>
                </a:path>
                <a:path w="5308600" h="3406140">
                  <a:moveTo>
                    <a:pt x="803147" y="0"/>
                  </a:moveTo>
                  <a:lnTo>
                    <a:pt x="803147" y="1497838"/>
                  </a:lnTo>
                </a:path>
                <a:path w="5308600" h="3406140">
                  <a:moveTo>
                    <a:pt x="829056" y="1955038"/>
                  </a:moveTo>
                  <a:lnTo>
                    <a:pt x="829056" y="3406140"/>
                  </a:lnTo>
                </a:path>
                <a:path w="5308600" h="3406140">
                  <a:moveTo>
                    <a:pt x="829056" y="1789938"/>
                  </a:moveTo>
                  <a:lnTo>
                    <a:pt x="829056" y="1891538"/>
                  </a:lnTo>
                </a:path>
                <a:path w="5308600" h="3406140">
                  <a:moveTo>
                    <a:pt x="829056" y="0"/>
                  </a:moveTo>
                  <a:lnTo>
                    <a:pt x="829056" y="1497838"/>
                  </a:lnTo>
                </a:path>
                <a:path w="5308600" h="3406140">
                  <a:moveTo>
                    <a:pt x="854964" y="1955038"/>
                  </a:moveTo>
                  <a:lnTo>
                    <a:pt x="854964" y="3406140"/>
                  </a:lnTo>
                </a:path>
                <a:path w="5308600" h="3406140">
                  <a:moveTo>
                    <a:pt x="854964" y="1789938"/>
                  </a:moveTo>
                  <a:lnTo>
                    <a:pt x="854964" y="1891538"/>
                  </a:lnTo>
                </a:path>
                <a:path w="5308600" h="3406140">
                  <a:moveTo>
                    <a:pt x="854964" y="0"/>
                  </a:moveTo>
                  <a:lnTo>
                    <a:pt x="854964" y="1497838"/>
                  </a:lnTo>
                </a:path>
                <a:path w="5308600" h="3406140">
                  <a:moveTo>
                    <a:pt x="880872" y="1955038"/>
                  </a:moveTo>
                  <a:lnTo>
                    <a:pt x="880872" y="3406140"/>
                  </a:lnTo>
                </a:path>
                <a:path w="5308600" h="3406140">
                  <a:moveTo>
                    <a:pt x="880872" y="1789938"/>
                  </a:moveTo>
                  <a:lnTo>
                    <a:pt x="880872" y="1891538"/>
                  </a:lnTo>
                </a:path>
                <a:path w="5308600" h="3406140">
                  <a:moveTo>
                    <a:pt x="880872" y="0"/>
                  </a:moveTo>
                  <a:lnTo>
                    <a:pt x="880872" y="1497838"/>
                  </a:lnTo>
                </a:path>
                <a:path w="5308600" h="3406140">
                  <a:moveTo>
                    <a:pt x="906779" y="1955038"/>
                  </a:moveTo>
                  <a:lnTo>
                    <a:pt x="906779" y="3406140"/>
                  </a:lnTo>
                </a:path>
                <a:path w="5308600" h="3406140">
                  <a:moveTo>
                    <a:pt x="906779" y="1789938"/>
                  </a:moveTo>
                  <a:lnTo>
                    <a:pt x="906779" y="1891538"/>
                  </a:lnTo>
                </a:path>
                <a:path w="5308600" h="3406140">
                  <a:moveTo>
                    <a:pt x="906779" y="0"/>
                  </a:moveTo>
                  <a:lnTo>
                    <a:pt x="906779" y="1497838"/>
                  </a:lnTo>
                </a:path>
                <a:path w="5308600" h="3406140">
                  <a:moveTo>
                    <a:pt x="932688" y="1955038"/>
                  </a:moveTo>
                  <a:lnTo>
                    <a:pt x="932688" y="3406140"/>
                  </a:lnTo>
                </a:path>
                <a:path w="5308600" h="3406140">
                  <a:moveTo>
                    <a:pt x="932688" y="1789938"/>
                  </a:moveTo>
                  <a:lnTo>
                    <a:pt x="932688" y="1891538"/>
                  </a:lnTo>
                </a:path>
                <a:path w="5308600" h="3406140">
                  <a:moveTo>
                    <a:pt x="932688" y="0"/>
                  </a:moveTo>
                  <a:lnTo>
                    <a:pt x="932688" y="1497838"/>
                  </a:lnTo>
                </a:path>
                <a:path w="5308600" h="3406140">
                  <a:moveTo>
                    <a:pt x="958596" y="1955038"/>
                  </a:moveTo>
                  <a:lnTo>
                    <a:pt x="958596" y="3406140"/>
                  </a:lnTo>
                </a:path>
                <a:path w="5308600" h="3406140">
                  <a:moveTo>
                    <a:pt x="958596" y="1789938"/>
                  </a:moveTo>
                  <a:lnTo>
                    <a:pt x="958596" y="1891538"/>
                  </a:lnTo>
                </a:path>
                <a:path w="5308600" h="3406140">
                  <a:moveTo>
                    <a:pt x="958596" y="0"/>
                  </a:moveTo>
                  <a:lnTo>
                    <a:pt x="958596" y="1497838"/>
                  </a:lnTo>
                </a:path>
                <a:path w="5308600" h="3406140">
                  <a:moveTo>
                    <a:pt x="984504" y="1955038"/>
                  </a:moveTo>
                  <a:lnTo>
                    <a:pt x="984504" y="3406140"/>
                  </a:lnTo>
                </a:path>
                <a:path w="5308600" h="3406140">
                  <a:moveTo>
                    <a:pt x="984504" y="1789938"/>
                  </a:moveTo>
                  <a:lnTo>
                    <a:pt x="984504" y="1891538"/>
                  </a:lnTo>
                </a:path>
                <a:path w="5308600" h="3406140">
                  <a:moveTo>
                    <a:pt x="984504" y="0"/>
                  </a:moveTo>
                  <a:lnTo>
                    <a:pt x="984504" y="1497838"/>
                  </a:lnTo>
                </a:path>
                <a:path w="5308600" h="3406140">
                  <a:moveTo>
                    <a:pt x="1010412" y="1955038"/>
                  </a:moveTo>
                  <a:lnTo>
                    <a:pt x="1010412" y="3406140"/>
                  </a:lnTo>
                </a:path>
                <a:path w="5308600" h="3406140">
                  <a:moveTo>
                    <a:pt x="1010412" y="1789938"/>
                  </a:moveTo>
                  <a:lnTo>
                    <a:pt x="1010412" y="1891538"/>
                  </a:lnTo>
                </a:path>
                <a:path w="5308600" h="3406140">
                  <a:moveTo>
                    <a:pt x="1010412" y="0"/>
                  </a:moveTo>
                  <a:lnTo>
                    <a:pt x="1010412" y="1497838"/>
                  </a:lnTo>
                </a:path>
                <a:path w="5308600" h="3406140">
                  <a:moveTo>
                    <a:pt x="1036320" y="1955038"/>
                  </a:moveTo>
                  <a:lnTo>
                    <a:pt x="1036320" y="3406140"/>
                  </a:lnTo>
                </a:path>
                <a:path w="5308600" h="3406140">
                  <a:moveTo>
                    <a:pt x="1036320" y="1789938"/>
                  </a:moveTo>
                  <a:lnTo>
                    <a:pt x="1036320" y="1891538"/>
                  </a:lnTo>
                </a:path>
                <a:path w="5308600" h="3406140">
                  <a:moveTo>
                    <a:pt x="1036320" y="0"/>
                  </a:moveTo>
                  <a:lnTo>
                    <a:pt x="1036320" y="1497838"/>
                  </a:lnTo>
                </a:path>
                <a:path w="5308600" h="3406140">
                  <a:moveTo>
                    <a:pt x="1062228" y="1955038"/>
                  </a:moveTo>
                  <a:lnTo>
                    <a:pt x="1062228" y="3406140"/>
                  </a:lnTo>
                </a:path>
                <a:path w="5308600" h="3406140">
                  <a:moveTo>
                    <a:pt x="1062228" y="1789938"/>
                  </a:moveTo>
                  <a:lnTo>
                    <a:pt x="1062228" y="1891538"/>
                  </a:lnTo>
                </a:path>
                <a:path w="5308600" h="3406140">
                  <a:moveTo>
                    <a:pt x="1062228" y="0"/>
                  </a:moveTo>
                  <a:lnTo>
                    <a:pt x="1062228" y="1497838"/>
                  </a:lnTo>
                </a:path>
                <a:path w="5308600" h="3406140">
                  <a:moveTo>
                    <a:pt x="1088136" y="1955038"/>
                  </a:moveTo>
                  <a:lnTo>
                    <a:pt x="1088136" y="3406140"/>
                  </a:lnTo>
                </a:path>
                <a:path w="5308600" h="3406140">
                  <a:moveTo>
                    <a:pt x="1088136" y="1789938"/>
                  </a:moveTo>
                  <a:lnTo>
                    <a:pt x="1088136" y="1891538"/>
                  </a:lnTo>
                </a:path>
                <a:path w="5308600" h="3406140">
                  <a:moveTo>
                    <a:pt x="1088136" y="0"/>
                  </a:moveTo>
                  <a:lnTo>
                    <a:pt x="1088136" y="1497838"/>
                  </a:lnTo>
                </a:path>
                <a:path w="5308600" h="3406140">
                  <a:moveTo>
                    <a:pt x="1114044" y="1955038"/>
                  </a:moveTo>
                  <a:lnTo>
                    <a:pt x="1114044" y="3406140"/>
                  </a:lnTo>
                </a:path>
                <a:path w="5308600" h="3406140">
                  <a:moveTo>
                    <a:pt x="1114044" y="1789938"/>
                  </a:moveTo>
                  <a:lnTo>
                    <a:pt x="1114044" y="1891538"/>
                  </a:lnTo>
                </a:path>
                <a:path w="5308600" h="3406140">
                  <a:moveTo>
                    <a:pt x="1114044" y="0"/>
                  </a:moveTo>
                  <a:lnTo>
                    <a:pt x="1114044" y="1497838"/>
                  </a:lnTo>
                </a:path>
                <a:path w="5308600" h="3406140">
                  <a:moveTo>
                    <a:pt x="1139952" y="1955038"/>
                  </a:moveTo>
                  <a:lnTo>
                    <a:pt x="1139952" y="3406140"/>
                  </a:lnTo>
                </a:path>
                <a:path w="5308600" h="3406140">
                  <a:moveTo>
                    <a:pt x="1139952" y="1789938"/>
                  </a:moveTo>
                  <a:lnTo>
                    <a:pt x="1139952" y="1891538"/>
                  </a:lnTo>
                </a:path>
                <a:path w="5308600" h="3406140">
                  <a:moveTo>
                    <a:pt x="1139952" y="0"/>
                  </a:moveTo>
                  <a:lnTo>
                    <a:pt x="1139952" y="1497838"/>
                  </a:lnTo>
                </a:path>
                <a:path w="5308600" h="3406140">
                  <a:moveTo>
                    <a:pt x="1165860" y="1955038"/>
                  </a:moveTo>
                  <a:lnTo>
                    <a:pt x="1165860" y="3406140"/>
                  </a:lnTo>
                </a:path>
                <a:path w="5308600" h="3406140">
                  <a:moveTo>
                    <a:pt x="1165860" y="1789938"/>
                  </a:moveTo>
                  <a:lnTo>
                    <a:pt x="1165860" y="1891538"/>
                  </a:lnTo>
                </a:path>
                <a:path w="5308600" h="3406140">
                  <a:moveTo>
                    <a:pt x="1165860" y="0"/>
                  </a:moveTo>
                  <a:lnTo>
                    <a:pt x="1165860" y="1497838"/>
                  </a:lnTo>
                </a:path>
                <a:path w="5308600" h="3406140">
                  <a:moveTo>
                    <a:pt x="1191768" y="1955038"/>
                  </a:moveTo>
                  <a:lnTo>
                    <a:pt x="1191768" y="3406140"/>
                  </a:lnTo>
                </a:path>
                <a:path w="5308600" h="3406140">
                  <a:moveTo>
                    <a:pt x="1191768" y="1789938"/>
                  </a:moveTo>
                  <a:lnTo>
                    <a:pt x="1191768" y="1891538"/>
                  </a:lnTo>
                </a:path>
                <a:path w="5308600" h="3406140">
                  <a:moveTo>
                    <a:pt x="1191768" y="0"/>
                  </a:moveTo>
                  <a:lnTo>
                    <a:pt x="1191768" y="1497838"/>
                  </a:lnTo>
                </a:path>
                <a:path w="5308600" h="3406140">
                  <a:moveTo>
                    <a:pt x="1216152" y="1955038"/>
                  </a:moveTo>
                  <a:lnTo>
                    <a:pt x="1216152" y="3406140"/>
                  </a:lnTo>
                </a:path>
                <a:path w="5308600" h="3406140">
                  <a:moveTo>
                    <a:pt x="1216152" y="1789938"/>
                  </a:moveTo>
                  <a:lnTo>
                    <a:pt x="1216152" y="1891538"/>
                  </a:lnTo>
                </a:path>
                <a:path w="5308600" h="3406140">
                  <a:moveTo>
                    <a:pt x="1216152" y="0"/>
                  </a:moveTo>
                  <a:lnTo>
                    <a:pt x="1216152" y="1497838"/>
                  </a:lnTo>
                </a:path>
                <a:path w="5308600" h="3406140">
                  <a:moveTo>
                    <a:pt x="1242060" y="1955038"/>
                  </a:moveTo>
                  <a:lnTo>
                    <a:pt x="1242060" y="3406140"/>
                  </a:lnTo>
                </a:path>
                <a:path w="5308600" h="3406140">
                  <a:moveTo>
                    <a:pt x="1242060" y="1789938"/>
                  </a:moveTo>
                  <a:lnTo>
                    <a:pt x="1242060" y="1891538"/>
                  </a:lnTo>
                </a:path>
                <a:path w="5308600" h="3406140">
                  <a:moveTo>
                    <a:pt x="1242060" y="0"/>
                  </a:moveTo>
                  <a:lnTo>
                    <a:pt x="1242060" y="1497838"/>
                  </a:lnTo>
                </a:path>
                <a:path w="5308600" h="3406140">
                  <a:moveTo>
                    <a:pt x="1269492" y="1955038"/>
                  </a:moveTo>
                  <a:lnTo>
                    <a:pt x="1269492" y="3406140"/>
                  </a:lnTo>
                </a:path>
                <a:path w="5308600" h="3406140">
                  <a:moveTo>
                    <a:pt x="1269492" y="1789938"/>
                  </a:moveTo>
                  <a:lnTo>
                    <a:pt x="1269492" y="1891538"/>
                  </a:lnTo>
                </a:path>
                <a:path w="5308600" h="3406140">
                  <a:moveTo>
                    <a:pt x="1269492" y="0"/>
                  </a:moveTo>
                  <a:lnTo>
                    <a:pt x="1269492" y="1497838"/>
                  </a:lnTo>
                </a:path>
                <a:path w="5308600" h="3406140">
                  <a:moveTo>
                    <a:pt x="1295400" y="1955038"/>
                  </a:moveTo>
                  <a:lnTo>
                    <a:pt x="1295400" y="3406140"/>
                  </a:lnTo>
                </a:path>
                <a:path w="5308600" h="3406140">
                  <a:moveTo>
                    <a:pt x="1295400" y="1789938"/>
                  </a:moveTo>
                  <a:lnTo>
                    <a:pt x="1295400" y="1891538"/>
                  </a:lnTo>
                </a:path>
                <a:path w="5308600" h="3406140">
                  <a:moveTo>
                    <a:pt x="1295400" y="0"/>
                  </a:moveTo>
                  <a:lnTo>
                    <a:pt x="1295400" y="1497838"/>
                  </a:lnTo>
                </a:path>
                <a:path w="5308600" h="3406140">
                  <a:moveTo>
                    <a:pt x="1319784" y="1955038"/>
                  </a:moveTo>
                  <a:lnTo>
                    <a:pt x="1319784" y="3406140"/>
                  </a:lnTo>
                </a:path>
                <a:path w="5308600" h="3406140">
                  <a:moveTo>
                    <a:pt x="1319784" y="1789938"/>
                  </a:moveTo>
                  <a:lnTo>
                    <a:pt x="1319784" y="1891538"/>
                  </a:lnTo>
                </a:path>
                <a:path w="5308600" h="3406140">
                  <a:moveTo>
                    <a:pt x="1319784" y="0"/>
                  </a:moveTo>
                  <a:lnTo>
                    <a:pt x="1319784" y="1497838"/>
                  </a:lnTo>
                </a:path>
                <a:path w="5308600" h="3406140">
                  <a:moveTo>
                    <a:pt x="1345692" y="1955038"/>
                  </a:moveTo>
                  <a:lnTo>
                    <a:pt x="1345692" y="3406140"/>
                  </a:lnTo>
                </a:path>
                <a:path w="5308600" h="3406140">
                  <a:moveTo>
                    <a:pt x="1345692" y="1789938"/>
                  </a:moveTo>
                  <a:lnTo>
                    <a:pt x="1345692" y="1891538"/>
                  </a:lnTo>
                </a:path>
                <a:path w="5308600" h="3406140">
                  <a:moveTo>
                    <a:pt x="1345692" y="0"/>
                  </a:moveTo>
                  <a:lnTo>
                    <a:pt x="1345692" y="1497838"/>
                  </a:lnTo>
                </a:path>
                <a:path w="5308600" h="3406140">
                  <a:moveTo>
                    <a:pt x="1371600" y="1955038"/>
                  </a:moveTo>
                  <a:lnTo>
                    <a:pt x="1371600" y="3406140"/>
                  </a:lnTo>
                </a:path>
                <a:path w="5308600" h="3406140">
                  <a:moveTo>
                    <a:pt x="1371600" y="1789938"/>
                  </a:moveTo>
                  <a:lnTo>
                    <a:pt x="1371600" y="1891538"/>
                  </a:lnTo>
                </a:path>
                <a:path w="5308600" h="3406140">
                  <a:moveTo>
                    <a:pt x="1371600" y="0"/>
                  </a:moveTo>
                  <a:lnTo>
                    <a:pt x="1371600" y="1497838"/>
                  </a:lnTo>
                </a:path>
                <a:path w="5308600" h="3406140">
                  <a:moveTo>
                    <a:pt x="1397508" y="1955038"/>
                  </a:moveTo>
                  <a:lnTo>
                    <a:pt x="1397508" y="3406140"/>
                  </a:lnTo>
                </a:path>
                <a:path w="5308600" h="3406140">
                  <a:moveTo>
                    <a:pt x="1397508" y="1789938"/>
                  </a:moveTo>
                  <a:lnTo>
                    <a:pt x="1397508" y="1891538"/>
                  </a:lnTo>
                </a:path>
                <a:path w="5308600" h="3406140">
                  <a:moveTo>
                    <a:pt x="1397508" y="0"/>
                  </a:moveTo>
                  <a:lnTo>
                    <a:pt x="1397508" y="1497838"/>
                  </a:lnTo>
                </a:path>
                <a:path w="5308600" h="3406140">
                  <a:moveTo>
                    <a:pt x="1423416" y="1955038"/>
                  </a:moveTo>
                  <a:lnTo>
                    <a:pt x="1423416" y="3406140"/>
                  </a:lnTo>
                </a:path>
                <a:path w="5308600" h="3406140">
                  <a:moveTo>
                    <a:pt x="1423416" y="1789938"/>
                  </a:moveTo>
                  <a:lnTo>
                    <a:pt x="1423416" y="1891538"/>
                  </a:lnTo>
                </a:path>
                <a:path w="5308600" h="3406140">
                  <a:moveTo>
                    <a:pt x="1423416" y="0"/>
                  </a:moveTo>
                  <a:lnTo>
                    <a:pt x="1423416" y="1497838"/>
                  </a:lnTo>
                </a:path>
                <a:path w="5308600" h="3406140">
                  <a:moveTo>
                    <a:pt x="1449323" y="1955038"/>
                  </a:moveTo>
                  <a:lnTo>
                    <a:pt x="1449323" y="3406140"/>
                  </a:lnTo>
                </a:path>
                <a:path w="5308600" h="3406140">
                  <a:moveTo>
                    <a:pt x="1449323" y="1789938"/>
                  </a:moveTo>
                  <a:lnTo>
                    <a:pt x="1449323" y="1891538"/>
                  </a:lnTo>
                </a:path>
                <a:path w="5308600" h="3406140">
                  <a:moveTo>
                    <a:pt x="1449323" y="0"/>
                  </a:moveTo>
                  <a:lnTo>
                    <a:pt x="1449323" y="1497838"/>
                  </a:lnTo>
                </a:path>
                <a:path w="5308600" h="3406140">
                  <a:moveTo>
                    <a:pt x="1475232" y="1955038"/>
                  </a:moveTo>
                  <a:lnTo>
                    <a:pt x="1475232" y="3406140"/>
                  </a:lnTo>
                </a:path>
                <a:path w="5308600" h="3406140">
                  <a:moveTo>
                    <a:pt x="1475232" y="1789938"/>
                  </a:moveTo>
                  <a:lnTo>
                    <a:pt x="1475232" y="1891538"/>
                  </a:lnTo>
                </a:path>
                <a:path w="5308600" h="3406140">
                  <a:moveTo>
                    <a:pt x="1475232" y="0"/>
                  </a:moveTo>
                  <a:lnTo>
                    <a:pt x="1475232" y="1497838"/>
                  </a:lnTo>
                </a:path>
                <a:path w="5308600" h="3406140">
                  <a:moveTo>
                    <a:pt x="1501140" y="1955038"/>
                  </a:moveTo>
                  <a:lnTo>
                    <a:pt x="1501140" y="3406140"/>
                  </a:lnTo>
                </a:path>
                <a:path w="5308600" h="3406140">
                  <a:moveTo>
                    <a:pt x="1501140" y="1789938"/>
                  </a:moveTo>
                  <a:lnTo>
                    <a:pt x="1501140" y="1891538"/>
                  </a:lnTo>
                </a:path>
                <a:path w="5308600" h="3406140">
                  <a:moveTo>
                    <a:pt x="1501140" y="0"/>
                  </a:moveTo>
                  <a:lnTo>
                    <a:pt x="1501140" y="1497838"/>
                  </a:lnTo>
                </a:path>
                <a:path w="5308600" h="3406140">
                  <a:moveTo>
                    <a:pt x="1527048" y="1955038"/>
                  </a:moveTo>
                  <a:lnTo>
                    <a:pt x="1527048" y="3406140"/>
                  </a:lnTo>
                </a:path>
                <a:path w="5308600" h="3406140">
                  <a:moveTo>
                    <a:pt x="1527048" y="1789938"/>
                  </a:moveTo>
                  <a:lnTo>
                    <a:pt x="1527048" y="1891538"/>
                  </a:lnTo>
                </a:path>
                <a:path w="5308600" h="3406140">
                  <a:moveTo>
                    <a:pt x="1527048" y="0"/>
                  </a:moveTo>
                  <a:lnTo>
                    <a:pt x="1527048" y="1497838"/>
                  </a:lnTo>
                </a:path>
                <a:path w="5308600" h="3406140">
                  <a:moveTo>
                    <a:pt x="1552956" y="1955038"/>
                  </a:moveTo>
                  <a:lnTo>
                    <a:pt x="1552956" y="3406140"/>
                  </a:lnTo>
                </a:path>
                <a:path w="5308600" h="3406140">
                  <a:moveTo>
                    <a:pt x="1552956" y="1789938"/>
                  </a:moveTo>
                  <a:lnTo>
                    <a:pt x="1552956" y="1891538"/>
                  </a:lnTo>
                </a:path>
                <a:path w="5308600" h="3406140">
                  <a:moveTo>
                    <a:pt x="1552956" y="0"/>
                  </a:moveTo>
                  <a:lnTo>
                    <a:pt x="1552956" y="1497838"/>
                  </a:lnTo>
                </a:path>
                <a:path w="5308600" h="3406140">
                  <a:moveTo>
                    <a:pt x="1578864" y="1955038"/>
                  </a:moveTo>
                  <a:lnTo>
                    <a:pt x="1578864" y="3406140"/>
                  </a:lnTo>
                </a:path>
                <a:path w="5308600" h="3406140">
                  <a:moveTo>
                    <a:pt x="1578864" y="1789938"/>
                  </a:moveTo>
                  <a:lnTo>
                    <a:pt x="1578864" y="1891538"/>
                  </a:lnTo>
                </a:path>
                <a:path w="5308600" h="3406140">
                  <a:moveTo>
                    <a:pt x="1578864" y="0"/>
                  </a:moveTo>
                  <a:lnTo>
                    <a:pt x="1578864" y="1497838"/>
                  </a:lnTo>
                </a:path>
                <a:path w="5308600" h="3406140">
                  <a:moveTo>
                    <a:pt x="1604772" y="1955038"/>
                  </a:moveTo>
                  <a:lnTo>
                    <a:pt x="1604772" y="3406140"/>
                  </a:lnTo>
                </a:path>
                <a:path w="5308600" h="3406140">
                  <a:moveTo>
                    <a:pt x="1604772" y="1789938"/>
                  </a:moveTo>
                  <a:lnTo>
                    <a:pt x="1604772" y="1891538"/>
                  </a:lnTo>
                </a:path>
                <a:path w="5308600" h="3406140">
                  <a:moveTo>
                    <a:pt x="1604772" y="0"/>
                  </a:moveTo>
                  <a:lnTo>
                    <a:pt x="1604772" y="1497838"/>
                  </a:lnTo>
                </a:path>
                <a:path w="5308600" h="3406140">
                  <a:moveTo>
                    <a:pt x="1630679" y="1955038"/>
                  </a:moveTo>
                  <a:lnTo>
                    <a:pt x="1630679" y="3406140"/>
                  </a:lnTo>
                </a:path>
                <a:path w="5308600" h="3406140">
                  <a:moveTo>
                    <a:pt x="1630679" y="1789938"/>
                  </a:moveTo>
                  <a:lnTo>
                    <a:pt x="1630679" y="1891538"/>
                  </a:lnTo>
                </a:path>
                <a:path w="5308600" h="3406140">
                  <a:moveTo>
                    <a:pt x="1630679" y="0"/>
                  </a:moveTo>
                  <a:lnTo>
                    <a:pt x="1630679" y="1497838"/>
                  </a:lnTo>
                </a:path>
                <a:path w="5308600" h="3406140">
                  <a:moveTo>
                    <a:pt x="1656588" y="1955038"/>
                  </a:moveTo>
                  <a:lnTo>
                    <a:pt x="1656588" y="3406140"/>
                  </a:lnTo>
                </a:path>
                <a:path w="5308600" h="3406140">
                  <a:moveTo>
                    <a:pt x="1656588" y="1789938"/>
                  </a:moveTo>
                  <a:lnTo>
                    <a:pt x="1656588" y="1891538"/>
                  </a:lnTo>
                </a:path>
                <a:path w="5308600" h="3406140">
                  <a:moveTo>
                    <a:pt x="1656588" y="0"/>
                  </a:moveTo>
                  <a:lnTo>
                    <a:pt x="1656588" y="1497838"/>
                  </a:lnTo>
                </a:path>
                <a:path w="5308600" h="3406140">
                  <a:moveTo>
                    <a:pt x="1682496" y="1955038"/>
                  </a:moveTo>
                  <a:lnTo>
                    <a:pt x="1682496" y="3406140"/>
                  </a:lnTo>
                </a:path>
                <a:path w="5308600" h="3406140">
                  <a:moveTo>
                    <a:pt x="1682496" y="1789938"/>
                  </a:moveTo>
                  <a:lnTo>
                    <a:pt x="1682496" y="1891538"/>
                  </a:lnTo>
                </a:path>
                <a:path w="5308600" h="3406140">
                  <a:moveTo>
                    <a:pt x="1682496" y="0"/>
                  </a:moveTo>
                  <a:lnTo>
                    <a:pt x="1682496" y="1497838"/>
                  </a:lnTo>
                </a:path>
                <a:path w="5308600" h="3406140">
                  <a:moveTo>
                    <a:pt x="1708403" y="1955038"/>
                  </a:moveTo>
                  <a:lnTo>
                    <a:pt x="1708403" y="3406140"/>
                  </a:lnTo>
                </a:path>
                <a:path w="5308600" h="3406140">
                  <a:moveTo>
                    <a:pt x="1708403" y="1789938"/>
                  </a:moveTo>
                  <a:lnTo>
                    <a:pt x="1708403" y="1891538"/>
                  </a:lnTo>
                </a:path>
                <a:path w="5308600" h="3406140">
                  <a:moveTo>
                    <a:pt x="1708403" y="0"/>
                  </a:moveTo>
                  <a:lnTo>
                    <a:pt x="1708403" y="1497838"/>
                  </a:lnTo>
                </a:path>
                <a:path w="5308600" h="3406140">
                  <a:moveTo>
                    <a:pt x="1734312" y="1955038"/>
                  </a:moveTo>
                  <a:lnTo>
                    <a:pt x="1734312" y="3406140"/>
                  </a:lnTo>
                </a:path>
                <a:path w="5308600" h="3406140">
                  <a:moveTo>
                    <a:pt x="1734312" y="1789938"/>
                  </a:moveTo>
                  <a:lnTo>
                    <a:pt x="1734312" y="1891538"/>
                  </a:lnTo>
                </a:path>
                <a:path w="5308600" h="3406140">
                  <a:moveTo>
                    <a:pt x="1734312" y="0"/>
                  </a:moveTo>
                  <a:lnTo>
                    <a:pt x="1734312" y="1497838"/>
                  </a:lnTo>
                </a:path>
                <a:path w="5308600" h="3406140">
                  <a:moveTo>
                    <a:pt x="1760220" y="1955038"/>
                  </a:moveTo>
                  <a:lnTo>
                    <a:pt x="1760220" y="3406140"/>
                  </a:lnTo>
                </a:path>
                <a:path w="5308600" h="3406140">
                  <a:moveTo>
                    <a:pt x="1760220" y="1789938"/>
                  </a:moveTo>
                  <a:lnTo>
                    <a:pt x="1760220" y="1891538"/>
                  </a:lnTo>
                </a:path>
                <a:path w="5308600" h="3406140">
                  <a:moveTo>
                    <a:pt x="1760220" y="0"/>
                  </a:moveTo>
                  <a:lnTo>
                    <a:pt x="1760220" y="1497838"/>
                  </a:lnTo>
                </a:path>
                <a:path w="5308600" h="3406140">
                  <a:moveTo>
                    <a:pt x="1786127" y="1955038"/>
                  </a:moveTo>
                  <a:lnTo>
                    <a:pt x="1786127" y="3406140"/>
                  </a:lnTo>
                </a:path>
                <a:path w="5308600" h="3406140">
                  <a:moveTo>
                    <a:pt x="1786127" y="1789938"/>
                  </a:moveTo>
                  <a:lnTo>
                    <a:pt x="1786127" y="1891538"/>
                  </a:lnTo>
                </a:path>
                <a:path w="5308600" h="3406140">
                  <a:moveTo>
                    <a:pt x="1786127" y="0"/>
                  </a:moveTo>
                  <a:lnTo>
                    <a:pt x="1786127" y="1497838"/>
                  </a:lnTo>
                </a:path>
                <a:path w="5308600" h="3406140">
                  <a:moveTo>
                    <a:pt x="1812036" y="1955038"/>
                  </a:moveTo>
                  <a:lnTo>
                    <a:pt x="1812036" y="3406140"/>
                  </a:lnTo>
                </a:path>
                <a:path w="5308600" h="3406140">
                  <a:moveTo>
                    <a:pt x="1812036" y="1789938"/>
                  </a:moveTo>
                  <a:lnTo>
                    <a:pt x="1812036" y="1891538"/>
                  </a:lnTo>
                </a:path>
                <a:path w="5308600" h="3406140">
                  <a:moveTo>
                    <a:pt x="1812036" y="0"/>
                  </a:moveTo>
                  <a:lnTo>
                    <a:pt x="1812036" y="1497838"/>
                  </a:lnTo>
                </a:path>
                <a:path w="5308600" h="3406140">
                  <a:moveTo>
                    <a:pt x="1837944" y="1955038"/>
                  </a:moveTo>
                  <a:lnTo>
                    <a:pt x="1837944" y="3406140"/>
                  </a:lnTo>
                </a:path>
                <a:path w="5308600" h="3406140">
                  <a:moveTo>
                    <a:pt x="1837944" y="1789938"/>
                  </a:moveTo>
                  <a:lnTo>
                    <a:pt x="1837944" y="1891538"/>
                  </a:lnTo>
                </a:path>
                <a:path w="5308600" h="3406140">
                  <a:moveTo>
                    <a:pt x="1837944" y="0"/>
                  </a:moveTo>
                  <a:lnTo>
                    <a:pt x="1837944" y="1497838"/>
                  </a:lnTo>
                </a:path>
                <a:path w="5308600" h="3406140">
                  <a:moveTo>
                    <a:pt x="1863852" y="1955038"/>
                  </a:moveTo>
                  <a:lnTo>
                    <a:pt x="1863852" y="3406140"/>
                  </a:lnTo>
                </a:path>
                <a:path w="5308600" h="3406140">
                  <a:moveTo>
                    <a:pt x="1863852" y="1789938"/>
                  </a:moveTo>
                  <a:lnTo>
                    <a:pt x="1863852" y="1891538"/>
                  </a:lnTo>
                </a:path>
                <a:path w="5308600" h="3406140">
                  <a:moveTo>
                    <a:pt x="1863852" y="0"/>
                  </a:moveTo>
                  <a:lnTo>
                    <a:pt x="1863852" y="1497838"/>
                  </a:lnTo>
                </a:path>
                <a:path w="5308600" h="3406140">
                  <a:moveTo>
                    <a:pt x="1889760" y="1955038"/>
                  </a:moveTo>
                  <a:lnTo>
                    <a:pt x="1889760" y="3406140"/>
                  </a:lnTo>
                </a:path>
                <a:path w="5308600" h="3406140">
                  <a:moveTo>
                    <a:pt x="1889760" y="1789938"/>
                  </a:moveTo>
                  <a:lnTo>
                    <a:pt x="1889760" y="1891538"/>
                  </a:lnTo>
                </a:path>
                <a:path w="5308600" h="3406140">
                  <a:moveTo>
                    <a:pt x="1889760" y="0"/>
                  </a:moveTo>
                  <a:lnTo>
                    <a:pt x="1889760" y="1497838"/>
                  </a:lnTo>
                </a:path>
                <a:path w="5308600" h="3406140">
                  <a:moveTo>
                    <a:pt x="1915668" y="1955038"/>
                  </a:moveTo>
                  <a:lnTo>
                    <a:pt x="1915668" y="3406140"/>
                  </a:lnTo>
                </a:path>
                <a:path w="5308600" h="3406140">
                  <a:moveTo>
                    <a:pt x="1915668" y="1789938"/>
                  </a:moveTo>
                  <a:lnTo>
                    <a:pt x="1915668" y="1891538"/>
                  </a:lnTo>
                </a:path>
                <a:path w="5308600" h="3406140">
                  <a:moveTo>
                    <a:pt x="1915668" y="0"/>
                  </a:moveTo>
                  <a:lnTo>
                    <a:pt x="1915668" y="1497838"/>
                  </a:lnTo>
                </a:path>
                <a:path w="5308600" h="3406140">
                  <a:moveTo>
                    <a:pt x="1941576" y="1955038"/>
                  </a:moveTo>
                  <a:lnTo>
                    <a:pt x="1941576" y="3406140"/>
                  </a:lnTo>
                </a:path>
                <a:path w="5308600" h="3406140">
                  <a:moveTo>
                    <a:pt x="1941576" y="1789938"/>
                  </a:moveTo>
                  <a:lnTo>
                    <a:pt x="1941576" y="1891538"/>
                  </a:lnTo>
                </a:path>
                <a:path w="5308600" h="3406140">
                  <a:moveTo>
                    <a:pt x="1941576" y="0"/>
                  </a:moveTo>
                  <a:lnTo>
                    <a:pt x="1941576" y="1497838"/>
                  </a:lnTo>
                </a:path>
                <a:path w="5308600" h="3406140">
                  <a:moveTo>
                    <a:pt x="1967484" y="1955038"/>
                  </a:moveTo>
                  <a:lnTo>
                    <a:pt x="1967484" y="3406140"/>
                  </a:lnTo>
                </a:path>
                <a:path w="5308600" h="3406140">
                  <a:moveTo>
                    <a:pt x="1967484" y="1789938"/>
                  </a:moveTo>
                  <a:lnTo>
                    <a:pt x="1967484" y="1891538"/>
                  </a:lnTo>
                </a:path>
                <a:path w="5308600" h="3406140">
                  <a:moveTo>
                    <a:pt x="1967484" y="0"/>
                  </a:moveTo>
                  <a:lnTo>
                    <a:pt x="1967484" y="1497838"/>
                  </a:lnTo>
                </a:path>
                <a:path w="5308600" h="3406140">
                  <a:moveTo>
                    <a:pt x="1993391" y="1955038"/>
                  </a:moveTo>
                  <a:lnTo>
                    <a:pt x="1993391" y="3406140"/>
                  </a:lnTo>
                </a:path>
                <a:path w="5308600" h="3406140">
                  <a:moveTo>
                    <a:pt x="1993391" y="1789938"/>
                  </a:moveTo>
                  <a:lnTo>
                    <a:pt x="1993391" y="1891538"/>
                  </a:lnTo>
                </a:path>
                <a:path w="5308600" h="3406140">
                  <a:moveTo>
                    <a:pt x="1993391" y="0"/>
                  </a:moveTo>
                  <a:lnTo>
                    <a:pt x="1993391" y="1497838"/>
                  </a:lnTo>
                </a:path>
                <a:path w="5308600" h="3406140">
                  <a:moveTo>
                    <a:pt x="2019300" y="1955038"/>
                  </a:moveTo>
                  <a:lnTo>
                    <a:pt x="2019300" y="3406140"/>
                  </a:lnTo>
                </a:path>
                <a:path w="5308600" h="3406140">
                  <a:moveTo>
                    <a:pt x="2019300" y="1789938"/>
                  </a:moveTo>
                  <a:lnTo>
                    <a:pt x="2019300" y="1891538"/>
                  </a:lnTo>
                </a:path>
                <a:path w="5308600" h="3406140">
                  <a:moveTo>
                    <a:pt x="2019300" y="0"/>
                  </a:moveTo>
                  <a:lnTo>
                    <a:pt x="2019300" y="1497838"/>
                  </a:lnTo>
                </a:path>
                <a:path w="5308600" h="3406140">
                  <a:moveTo>
                    <a:pt x="2045208" y="1955038"/>
                  </a:moveTo>
                  <a:lnTo>
                    <a:pt x="2045208" y="3406140"/>
                  </a:lnTo>
                </a:path>
                <a:path w="5308600" h="3406140">
                  <a:moveTo>
                    <a:pt x="2045208" y="1789938"/>
                  </a:moveTo>
                  <a:lnTo>
                    <a:pt x="2045208" y="1891538"/>
                  </a:lnTo>
                </a:path>
                <a:path w="5308600" h="3406140">
                  <a:moveTo>
                    <a:pt x="2045208" y="0"/>
                  </a:moveTo>
                  <a:lnTo>
                    <a:pt x="2045208" y="1497838"/>
                  </a:lnTo>
                </a:path>
                <a:path w="5308600" h="3406140">
                  <a:moveTo>
                    <a:pt x="2071115" y="1955038"/>
                  </a:moveTo>
                  <a:lnTo>
                    <a:pt x="2071115" y="3406140"/>
                  </a:lnTo>
                </a:path>
                <a:path w="5308600" h="3406140">
                  <a:moveTo>
                    <a:pt x="2071115" y="1789938"/>
                  </a:moveTo>
                  <a:lnTo>
                    <a:pt x="2071115" y="1891538"/>
                  </a:lnTo>
                </a:path>
                <a:path w="5308600" h="3406140">
                  <a:moveTo>
                    <a:pt x="2071115" y="0"/>
                  </a:moveTo>
                  <a:lnTo>
                    <a:pt x="2071115" y="1497838"/>
                  </a:lnTo>
                </a:path>
                <a:path w="5308600" h="3406140">
                  <a:moveTo>
                    <a:pt x="2097024" y="1955038"/>
                  </a:moveTo>
                  <a:lnTo>
                    <a:pt x="2097024" y="3406140"/>
                  </a:lnTo>
                </a:path>
                <a:path w="5308600" h="3406140">
                  <a:moveTo>
                    <a:pt x="2097024" y="1789938"/>
                  </a:moveTo>
                  <a:lnTo>
                    <a:pt x="2097024" y="1891538"/>
                  </a:lnTo>
                </a:path>
                <a:path w="5308600" h="3406140">
                  <a:moveTo>
                    <a:pt x="2097024" y="0"/>
                  </a:moveTo>
                  <a:lnTo>
                    <a:pt x="2097024" y="1497838"/>
                  </a:lnTo>
                </a:path>
                <a:path w="5308600" h="3406140">
                  <a:moveTo>
                    <a:pt x="2122932" y="1955038"/>
                  </a:moveTo>
                  <a:lnTo>
                    <a:pt x="2122932" y="3406140"/>
                  </a:lnTo>
                </a:path>
                <a:path w="5308600" h="3406140">
                  <a:moveTo>
                    <a:pt x="2122932" y="1789938"/>
                  </a:moveTo>
                  <a:lnTo>
                    <a:pt x="2122932" y="1891538"/>
                  </a:lnTo>
                </a:path>
                <a:path w="5308600" h="3406140">
                  <a:moveTo>
                    <a:pt x="2122932" y="0"/>
                  </a:moveTo>
                  <a:lnTo>
                    <a:pt x="2122932" y="1497838"/>
                  </a:lnTo>
                </a:path>
                <a:path w="5308600" h="3406140">
                  <a:moveTo>
                    <a:pt x="2148840" y="1955038"/>
                  </a:moveTo>
                  <a:lnTo>
                    <a:pt x="2148840" y="3406140"/>
                  </a:lnTo>
                </a:path>
                <a:path w="5308600" h="3406140">
                  <a:moveTo>
                    <a:pt x="2148840" y="1789938"/>
                  </a:moveTo>
                  <a:lnTo>
                    <a:pt x="2148840" y="1891538"/>
                  </a:lnTo>
                </a:path>
                <a:path w="5308600" h="3406140">
                  <a:moveTo>
                    <a:pt x="2148840" y="0"/>
                  </a:moveTo>
                  <a:lnTo>
                    <a:pt x="2148840" y="1497838"/>
                  </a:lnTo>
                </a:path>
                <a:path w="5308600" h="3406140">
                  <a:moveTo>
                    <a:pt x="2174748" y="1955038"/>
                  </a:moveTo>
                  <a:lnTo>
                    <a:pt x="2174748" y="3406140"/>
                  </a:lnTo>
                </a:path>
                <a:path w="5308600" h="3406140">
                  <a:moveTo>
                    <a:pt x="2174748" y="1789938"/>
                  </a:moveTo>
                  <a:lnTo>
                    <a:pt x="2174748" y="1891538"/>
                  </a:lnTo>
                </a:path>
                <a:path w="5308600" h="3406140">
                  <a:moveTo>
                    <a:pt x="2174748" y="0"/>
                  </a:moveTo>
                  <a:lnTo>
                    <a:pt x="2174748" y="1497838"/>
                  </a:lnTo>
                </a:path>
                <a:path w="5308600" h="3406140">
                  <a:moveTo>
                    <a:pt x="2200656" y="1955038"/>
                  </a:moveTo>
                  <a:lnTo>
                    <a:pt x="2200656" y="3406140"/>
                  </a:lnTo>
                </a:path>
                <a:path w="5308600" h="3406140">
                  <a:moveTo>
                    <a:pt x="2200656" y="1789938"/>
                  </a:moveTo>
                  <a:lnTo>
                    <a:pt x="2200656" y="1891538"/>
                  </a:lnTo>
                </a:path>
                <a:path w="5308600" h="3406140">
                  <a:moveTo>
                    <a:pt x="2200656" y="0"/>
                  </a:moveTo>
                  <a:lnTo>
                    <a:pt x="2200656" y="1497838"/>
                  </a:lnTo>
                </a:path>
                <a:path w="5308600" h="3406140">
                  <a:moveTo>
                    <a:pt x="2226564" y="1955038"/>
                  </a:moveTo>
                  <a:lnTo>
                    <a:pt x="2226564" y="3406140"/>
                  </a:lnTo>
                </a:path>
                <a:path w="5308600" h="3406140">
                  <a:moveTo>
                    <a:pt x="2226564" y="1789938"/>
                  </a:moveTo>
                  <a:lnTo>
                    <a:pt x="2226564" y="1891538"/>
                  </a:lnTo>
                </a:path>
                <a:path w="5308600" h="3406140">
                  <a:moveTo>
                    <a:pt x="2226564" y="0"/>
                  </a:moveTo>
                  <a:lnTo>
                    <a:pt x="2226564" y="1497838"/>
                  </a:lnTo>
                </a:path>
                <a:path w="5308600" h="3406140">
                  <a:moveTo>
                    <a:pt x="2252472" y="1955038"/>
                  </a:moveTo>
                  <a:lnTo>
                    <a:pt x="2252472" y="3406140"/>
                  </a:lnTo>
                </a:path>
                <a:path w="5308600" h="3406140">
                  <a:moveTo>
                    <a:pt x="2252472" y="1789938"/>
                  </a:moveTo>
                  <a:lnTo>
                    <a:pt x="2252472" y="1891538"/>
                  </a:lnTo>
                </a:path>
                <a:path w="5308600" h="3406140">
                  <a:moveTo>
                    <a:pt x="2252472" y="0"/>
                  </a:moveTo>
                  <a:lnTo>
                    <a:pt x="2252472" y="1497838"/>
                  </a:lnTo>
                </a:path>
                <a:path w="5308600" h="3406140">
                  <a:moveTo>
                    <a:pt x="2278380" y="1955038"/>
                  </a:moveTo>
                  <a:lnTo>
                    <a:pt x="2278380" y="3406140"/>
                  </a:lnTo>
                </a:path>
                <a:path w="5308600" h="3406140">
                  <a:moveTo>
                    <a:pt x="2278380" y="1789938"/>
                  </a:moveTo>
                  <a:lnTo>
                    <a:pt x="2278380" y="1891538"/>
                  </a:lnTo>
                </a:path>
                <a:path w="5308600" h="3406140">
                  <a:moveTo>
                    <a:pt x="2278380" y="0"/>
                  </a:moveTo>
                  <a:lnTo>
                    <a:pt x="2278380" y="1497838"/>
                  </a:lnTo>
                </a:path>
                <a:path w="5308600" h="3406140">
                  <a:moveTo>
                    <a:pt x="2304288" y="1955038"/>
                  </a:moveTo>
                  <a:lnTo>
                    <a:pt x="2304288" y="3406140"/>
                  </a:lnTo>
                </a:path>
                <a:path w="5308600" h="3406140">
                  <a:moveTo>
                    <a:pt x="2304288" y="1789938"/>
                  </a:moveTo>
                  <a:lnTo>
                    <a:pt x="2304288" y="1891538"/>
                  </a:lnTo>
                </a:path>
                <a:path w="5308600" h="3406140">
                  <a:moveTo>
                    <a:pt x="2304288" y="0"/>
                  </a:moveTo>
                  <a:lnTo>
                    <a:pt x="2304288" y="1497838"/>
                  </a:lnTo>
                </a:path>
                <a:path w="5308600" h="3406140">
                  <a:moveTo>
                    <a:pt x="2330196" y="1955038"/>
                  </a:moveTo>
                  <a:lnTo>
                    <a:pt x="2330196" y="3406140"/>
                  </a:lnTo>
                </a:path>
                <a:path w="5308600" h="3406140">
                  <a:moveTo>
                    <a:pt x="2330196" y="1789938"/>
                  </a:moveTo>
                  <a:lnTo>
                    <a:pt x="2330196" y="1891538"/>
                  </a:lnTo>
                </a:path>
                <a:path w="5308600" h="3406140">
                  <a:moveTo>
                    <a:pt x="2330196" y="0"/>
                  </a:moveTo>
                  <a:lnTo>
                    <a:pt x="2330196" y="1497838"/>
                  </a:lnTo>
                </a:path>
                <a:path w="5308600" h="3406140">
                  <a:moveTo>
                    <a:pt x="2356104" y="1955038"/>
                  </a:moveTo>
                  <a:lnTo>
                    <a:pt x="2356104" y="3406140"/>
                  </a:lnTo>
                </a:path>
                <a:path w="5308600" h="3406140">
                  <a:moveTo>
                    <a:pt x="2356104" y="1789938"/>
                  </a:moveTo>
                  <a:lnTo>
                    <a:pt x="2356104" y="1891538"/>
                  </a:lnTo>
                </a:path>
                <a:path w="5308600" h="3406140">
                  <a:moveTo>
                    <a:pt x="2356104" y="0"/>
                  </a:moveTo>
                  <a:lnTo>
                    <a:pt x="2356104" y="1497838"/>
                  </a:lnTo>
                </a:path>
                <a:path w="5308600" h="3406140">
                  <a:moveTo>
                    <a:pt x="2382012" y="1955038"/>
                  </a:moveTo>
                  <a:lnTo>
                    <a:pt x="2382012" y="3406140"/>
                  </a:lnTo>
                </a:path>
                <a:path w="5308600" h="3406140">
                  <a:moveTo>
                    <a:pt x="2382012" y="1789938"/>
                  </a:moveTo>
                  <a:lnTo>
                    <a:pt x="2382012" y="1891538"/>
                  </a:lnTo>
                </a:path>
                <a:path w="5308600" h="3406140">
                  <a:moveTo>
                    <a:pt x="2382012" y="0"/>
                  </a:moveTo>
                  <a:lnTo>
                    <a:pt x="2382012" y="1497838"/>
                  </a:lnTo>
                </a:path>
                <a:path w="5308600" h="3406140">
                  <a:moveTo>
                    <a:pt x="2407920" y="1955038"/>
                  </a:moveTo>
                  <a:lnTo>
                    <a:pt x="2407920" y="3406140"/>
                  </a:lnTo>
                </a:path>
                <a:path w="5308600" h="3406140">
                  <a:moveTo>
                    <a:pt x="2407920" y="1789938"/>
                  </a:moveTo>
                  <a:lnTo>
                    <a:pt x="2407920" y="1891538"/>
                  </a:lnTo>
                </a:path>
                <a:path w="5308600" h="3406140">
                  <a:moveTo>
                    <a:pt x="2407920" y="0"/>
                  </a:moveTo>
                  <a:lnTo>
                    <a:pt x="2407920" y="1497838"/>
                  </a:lnTo>
                </a:path>
                <a:path w="5308600" h="3406140">
                  <a:moveTo>
                    <a:pt x="2433828" y="1955038"/>
                  </a:moveTo>
                  <a:lnTo>
                    <a:pt x="2433828" y="3406140"/>
                  </a:lnTo>
                </a:path>
                <a:path w="5308600" h="3406140">
                  <a:moveTo>
                    <a:pt x="2433828" y="1789938"/>
                  </a:moveTo>
                  <a:lnTo>
                    <a:pt x="2433828" y="1891538"/>
                  </a:lnTo>
                </a:path>
                <a:path w="5308600" h="3406140">
                  <a:moveTo>
                    <a:pt x="2433828" y="0"/>
                  </a:moveTo>
                  <a:lnTo>
                    <a:pt x="2433828" y="1497838"/>
                  </a:lnTo>
                </a:path>
                <a:path w="5308600" h="3406140">
                  <a:moveTo>
                    <a:pt x="2459736" y="1955038"/>
                  </a:moveTo>
                  <a:lnTo>
                    <a:pt x="2459736" y="3406140"/>
                  </a:lnTo>
                </a:path>
                <a:path w="5308600" h="3406140">
                  <a:moveTo>
                    <a:pt x="2459736" y="1789938"/>
                  </a:moveTo>
                  <a:lnTo>
                    <a:pt x="2459736" y="1891538"/>
                  </a:lnTo>
                </a:path>
                <a:path w="5308600" h="3406140">
                  <a:moveTo>
                    <a:pt x="2459736" y="0"/>
                  </a:moveTo>
                  <a:lnTo>
                    <a:pt x="2459736" y="1497838"/>
                  </a:lnTo>
                </a:path>
                <a:path w="5308600" h="3406140">
                  <a:moveTo>
                    <a:pt x="2485644" y="1955038"/>
                  </a:moveTo>
                  <a:lnTo>
                    <a:pt x="2485644" y="3406140"/>
                  </a:lnTo>
                </a:path>
                <a:path w="5308600" h="3406140">
                  <a:moveTo>
                    <a:pt x="2485644" y="1789938"/>
                  </a:moveTo>
                  <a:lnTo>
                    <a:pt x="2485644" y="1891538"/>
                  </a:lnTo>
                </a:path>
                <a:path w="5308600" h="3406140">
                  <a:moveTo>
                    <a:pt x="2485644" y="0"/>
                  </a:moveTo>
                  <a:lnTo>
                    <a:pt x="2485644" y="1497838"/>
                  </a:lnTo>
                </a:path>
                <a:path w="5308600" h="3406140">
                  <a:moveTo>
                    <a:pt x="2511552" y="1955038"/>
                  </a:moveTo>
                  <a:lnTo>
                    <a:pt x="2511552" y="3406140"/>
                  </a:lnTo>
                </a:path>
                <a:path w="5308600" h="3406140">
                  <a:moveTo>
                    <a:pt x="2511552" y="1789938"/>
                  </a:moveTo>
                  <a:lnTo>
                    <a:pt x="2511552" y="1891538"/>
                  </a:lnTo>
                </a:path>
                <a:path w="5308600" h="3406140">
                  <a:moveTo>
                    <a:pt x="2511552" y="0"/>
                  </a:moveTo>
                  <a:lnTo>
                    <a:pt x="2511552" y="1497838"/>
                  </a:lnTo>
                </a:path>
                <a:path w="5308600" h="3406140">
                  <a:moveTo>
                    <a:pt x="2537460" y="1955038"/>
                  </a:moveTo>
                  <a:lnTo>
                    <a:pt x="2537460" y="3406140"/>
                  </a:lnTo>
                </a:path>
                <a:path w="5308600" h="3406140">
                  <a:moveTo>
                    <a:pt x="2537460" y="1789938"/>
                  </a:moveTo>
                  <a:lnTo>
                    <a:pt x="2537460" y="1891538"/>
                  </a:lnTo>
                </a:path>
                <a:path w="5308600" h="3406140">
                  <a:moveTo>
                    <a:pt x="2537460" y="0"/>
                  </a:moveTo>
                  <a:lnTo>
                    <a:pt x="2537460" y="1497838"/>
                  </a:lnTo>
                </a:path>
                <a:path w="5308600" h="3406140">
                  <a:moveTo>
                    <a:pt x="2563368" y="1955038"/>
                  </a:moveTo>
                  <a:lnTo>
                    <a:pt x="2563368" y="3406140"/>
                  </a:lnTo>
                </a:path>
                <a:path w="5308600" h="3406140">
                  <a:moveTo>
                    <a:pt x="2563368" y="1789938"/>
                  </a:moveTo>
                  <a:lnTo>
                    <a:pt x="2563368" y="1891538"/>
                  </a:lnTo>
                </a:path>
                <a:path w="5308600" h="3406140">
                  <a:moveTo>
                    <a:pt x="2563368" y="0"/>
                  </a:moveTo>
                  <a:lnTo>
                    <a:pt x="2563368" y="1497838"/>
                  </a:lnTo>
                </a:path>
                <a:path w="5308600" h="3406140">
                  <a:moveTo>
                    <a:pt x="2589276" y="1955038"/>
                  </a:moveTo>
                  <a:lnTo>
                    <a:pt x="2589276" y="3406140"/>
                  </a:lnTo>
                </a:path>
                <a:path w="5308600" h="3406140">
                  <a:moveTo>
                    <a:pt x="2589276" y="1789938"/>
                  </a:moveTo>
                  <a:lnTo>
                    <a:pt x="2589276" y="1891538"/>
                  </a:lnTo>
                </a:path>
                <a:path w="5308600" h="3406140">
                  <a:moveTo>
                    <a:pt x="2589276" y="0"/>
                  </a:moveTo>
                  <a:lnTo>
                    <a:pt x="2589276" y="1497838"/>
                  </a:lnTo>
                </a:path>
                <a:path w="5308600" h="3406140">
                  <a:moveTo>
                    <a:pt x="2615184" y="1955038"/>
                  </a:moveTo>
                  <a:lnTo>
                    <a:pt x="2615184" y="3406140"/>
                  </a:lnTo>
                </a:path>
                <a:path w="5308600" h="3406140">
                  <a:moveTo>
                    <a:pt x="2615184" y="1789938"/>
                  </a:moveTo>
                  <a:lnTo>
                    <a:pt x="2615184" y="1891538"/>
                  </a:lnTo>
                </a:path>
                <a:path w="5308600" h="3406140">
                  <a:moveTo>
                    <a:pt x="2615184" y="0"/>
                  </a:moveTo>
                  <a:lnTo>
                    <a:pt x="2615184" y="1497838"/>
                  </a:lnTo>
                </a:path>
                <a:path w="5308600" h="3406140">
                  <a:moveTo>
                    <a:pt x="2641092" y="1955038"/>
                  </a:moveTo>
                  <a:lnTo>
                    <a:pt x="2641092" y="3406140"/>
                  </a:lnTo>
                </a:path>
                <a:path w="5308600" h="3406140">
                  <a:moveTo>
                    <a:pt x="2641092" y="1789938"/>
                  </a:moveTo>
                  <a:lnTo>
                    <a:pt x="2641092" y="1891538"/>
                  </a:lnTo>
                </a:path>
                <a:path w="5308600" h="3406140">
                  <a:moveTo>
                    <a:pt x="2641092" y="0"/>
                  </a:moveTo>
                  <a:lnTo>
                    <a:pt x="2641092" y="1497838"/>
                  </a:lnTo>
                </a:path>
                <a:path w="5308600" h="3406140">
                  <a:moveTo>
                    <a:pt x="2667000" y="1955038"/>
                  </a:moveTo>
                  <a:lnTo>
                    <a:pt x="2667000" y="3406140"/>
                  </a:lnTo>
                </a:path>
                <a:path w="5308600" h="3406140">
                  <a:moveTo>
                    <a:pt x="2667000" y="1789938"/>
                  </a:moveTo>
                  <a:lnTo>
                    <a:pt x="2667000" y="1891538"/>
                  </a:lnTo>
                </a:path>
                <a:path w="5308600" h="3406140">
                  <a:moveTo>
                    <a:pt x="2667000" y="0"/>
                  </a:moveTo>
                  <a:lnTo>
                    <a:pt x="2667000" y="1497838"/>
                  </a:lnTo>
                </a:path>
                <a:path w="5308600" h="3406140">
                  <a:moveTo>
                    <a:pt x="2692908" y="1955038"/>
                  </a:moveTo>
                  <a:lnTo>
                    <a:pt x="2692908" y="3406140"/>
                  </a:lnTo>
                </a:path>
                <a:path w="5308600" h="3406140">
                  <a:moveTo>
                    <a:pt x="2692908" y="1789938"/>
                  </a:moveTo>
                  <a:lnTo>
                    <a:pt x="2692908" y="1891538"/>
                  </a:lnTo>
                </a:path>
                <a:path w="5308600" h="3406140">
                  <a:moveTo>
                    <a:pt x="2692908" y="0"/>
                  </a:moveTo>
                  <a:lnTo>
                    <a:pt x="2692908" y="1497838"/>
                  </a:lnTo>
                </a:path>
                <a:path w="5308600" h="3406140">
                  <a:moveTo>
                    <a:pt x="2718816" y="1955038"/>
                  </a:moveTo>
                  <a:lnTo>
                    <a:pt x="2718816" y="3406140"/>
                  </a:lnTo>
                </a:path>
                <a:path w="5308600" h="3406140">
                  <a:moveTo>
                    <a:pt x="2718816" y="1789938"/>
                  </a:moveTo>
                  <a:lnTo>
                    <a:pt x="2718816" y="1891538"/>
                  </a:lnTo>
                </a:path>
                <a:path w="5308600" h="3406140">
                  <a:moveTo>
                    <a:pt x="2718816" y="0"/>
                  </a:moveTo>
                  <a:lnTo>
                    <a:pt x="2718816" y="1497838"/>
                  </a:lnTo>
                </a:path>
                <a:path w="5308600" h="3406140">
                  <a:moveTo>
                    <a:pt x="2744724" y="1955038"/>
                  </a:moveTo>
                  <a:lnTo>
                    <a:pt x="2744724" y="3406140"/>
                  </a:lnTo>
                </a:path>
                <a:path w="5308600" h="3406140">
                  <a:moveTo>
                    <a:pt x="2744724" y="1789938"/>
                  </a:moveTo>
                  <a:lnTo>
                    <a:pt x="2744724" y="1891538"/>
                  </a:lnTo>
                </a:path>
                <a:path w="5308600" h="3406140">
                  <a:moveTo>
                    <a:pt x="2744724" y="0"/>
                  </a:moveTo>
                  <a:lnTo>
                    <a:pt x="2744724" y="1497838"/>
                  </a:lnTo>
                </a:path>
                <a:path w="5308600" h="3406140">
                  <a:moveTo>
                    <a:pt x="2770632" y="1955038"/>
                  </a:moveTo>
                  <a:lnTo>
                    <a:pt x="2770632" y="3406140"/>
                  </a:lnTo>
                </a:path>
                <a:path w="5308600" h="3406140">
                  <a:moveTo>
                    <a:pt x="2770632" y="1789938"/>
                  </a:moveTo>
                  <a:lnTo>
                    <a:pt x="2770632" y="1891538"/>
                  </a:lnTo>
                </a:path>
                <a:path w="5308600" h="3406140">
                  <a:moveTo>
                    <a:pt x="2770632" y="0"/>
                  </a:moveTo>
                  <a:lnTo>
                    <a:pt x="2770632" y="1497838"/>
                  </a:lnTo>
                </a:path>
                <a:path w="5308600" h="3406140">
                  <a:moveTo>
                    <a:pt x="2796540" y="1955038"/>
                  </a:moveTo>
                  <a:lnTo>
                    <a:pt x="2796540" y="3406140"/>
                  </a:lnTo>
                </a:path>
                <a:path w="5308600" h="3406140">
                  <a:moveTo>
                    <a:pt x="2796540" y="1789938"/>
                  </a:moveTo>
                  <a:lnTo>
                    <a:pt x="2796540" y="1891538"/>
                  </a:lnTo>
                </a:path>
                <a:path w="5308600" h="3406140">
                  <a:moveTo>
                    <a:pt x="2796540" y="0"/>
                  </a:moveTo>
                  <a:lnTo>
                    <a:pt x="2796540" y="1497838"/>
                  </a:lnTo>
                </a:path>
                <a:path w="5308600" h="3406140">
                  <a:moveTo>
                    <a:pt x="2822448" y="1955038"/>
                  </a:moveTo>
                  <a:lnTo>
                    <a:pt x="2822448" y="3406140"/>
                  </a:lnTo>
                </a:path>
                <a:path w="5308600" h="3406140">
                  <a:moveTo>
                    <a:pt x="2822448" y="1789938"/>
                  </a:moveTo>
                  <a:lnTo>
                    <a:pt x="2822448" y="1891538"/>
                  </a:lnTo>
                </a:path>
                <a:path w="5308600" h="3406140">
                  <a:moveTo>
                    <a:pt x="2822448" y="0"/>
                  </a:moveTo>
                  <a:lnTo>
                    <a:pt x="2822448" y="1497838"/>
                  </a:lnTo>
                </a:path>
                <a:path w="5308600" h="3406140">
                  <a:moveTo>
                    <a:pt x="2848356" y="1955038"/>
                  </a:moveTo>
                  <a:lnTo>
                    <a:pt x="2848356" y="3406140"/>
                  </a:lnTo>
                </a:path>
                <a:path w="5308600" h="3406140">
                  <a:moveTo>
                    <a:pt x="2848356" y="1789938"/>
                  </a:moveTo>
                  <a:lnTo>
                    <a:pt x="2848356" y="1891538"/>
                  </a:lnTo>
                </a:path>
                <a:path w="5308600" h="3406140">
                  <a:moveTo>
                    <a:pt x="2848356" y="0"/>
                  </a:moveTo>
                  <a:lnTo>
                    <a:pt x="2848356" y="1497838"/>
                  </a:lnTo>
                </a:path>
                <a:path w="5308600" h="3406140">
                  <a:moveTo>
                    <a:pt x="2874264" y="1955038"/>
                  </a:moveTo>
                  <a:lnTo>
                    <a:pt x="2874264" y="3406140"/>
                  </a:lnTo>
                </a:path>
                <a:path w="5308600" h="3406140">
                  <a:moveTo>
                    <a:pt x="2874264" y="1789938"/>
                  </a:moveTo>
                  <a:lnTo>
                    <a:pt x="2874264" y="1891538"/>
                  </a:lnTo>
                </a:path>
                <a:path w="5308600" h="3406140">
                  <a:moveTo>
                    <a:pt x="2874264" y="0"/>
                  </a:moveTo>
                  <a:lnTo>
                    <a:pt x="2874264" y="1497838"/>
                  </a:lnTo>
                </a:path>
                <a:path w="5308600" h="3406140">
                  <a:moveTo>
                    <a:pt x="2900172" y="1955038"/>
                  </a:moveTo>
                  <a:lnTo>
                    <a:pt x="2900172" y="3406140"/>
                  </a:lnTo>
                </a:path>
                <a:path w="5308600" h="3406140">
                  <a:moveTo>
                    <a:pt x="2900172" y="1789938"/>
                  </a:moveTo>
                  <a:lnTo>
                    <a:pt x="2900172" y="1891538"/>
                  </a:lnTo>
                </a:path>
                <a:path w="5308600" h="3406140">
                  <a:moveTo>
                    <a:pt x="2900172" y="0"/>
                  </a:moveTo>
                  <a:lnTo>
                    <a:pt x="2900172" y="1497838"/>
                  </a:lnTo>
                </a:path>
                <a:path w="5308600" h="3406140">
                  <a:moveTo>
                    <a:pt x="2926080" y="1955038"/>
                  </a:moveTo>
                  <a:lnTo>
                    <a:pt x="2926080" y="3406140"/>
                  </a:lnTo>
                </a:path>
                <a:path w="5308600" h="3406140">
                  <a:moveTo>
                    <a:pt x="2926080" y="1789938"/>
                  </a:moveTo>
                  <a:lnTo>
                    <a:pt x="2926080" y="1891538"/>
                  </a:lnTo>
                </a:path>
                <a:path w="5308600" h="3406140">
                  <a:moveTo>
                    <a:pt x="2926080" y="0"/>
                  </a:moveTo>
                  <a:lnTo>
                    <a:pt x="2926080" y="1497838"/>
                  </a:lnTo>
                </a:path>
                <a:path w="5308600" h="3406140">
                  <a:moveTo>
                    <a:pt x="2951988" y="1955038"/>
                  </a:moveTo>
                  <a:lnTo>
                    <a:pt x="2951988" y="3406140"/>
                  </a:lnTo>
                </a:path>
                <a:path w="5308600" h="3406140">
                  <a:moveTo>
                    <a:pt x="2951988" y="1789938"/>
                  </a:moveTo>
                  <a:lnTo>
                    <a:pt x="2951988" y="1891538"/>
                  </a:lnTo>
                </a:path>
                <a:path w="5308600" h="3406140">
                  <a:moveTo>
                    <a:pt x="2951988" y="0"/>
                  </a:moveTo>
                  <a:lnTo>
                    <a:pt x="2951988" y="1497838"/>
                  </a:lnTo>
                </a:path>
                <a:path w="5308600" h="3406140">
                  <a:moveTo>
                    <a:pt x="2977896" y="1955038"/>
                  </a:moveTo>
                  <a:lnTo>
                    <a:pt x="2977896" y="3406140"/>
                  </a:lnTo>
                </a:path>
                <a:path w="5308600" h="3406140">
                  <a:moveTo>
                    <a:pt x="2977896" y="1789938"/>
                  </a:moveTo>
                  <a:lnTo>
                    <a:pt x="2977896" y="1891538"/>
                  </a:lnTo>
                </a:path>
                <a:path w="5308600" h="3406140">
                  <a:moveTo>
                    <a:pt x="2977896" y="0"/>
                  </a:moveTo>
                  <a:lnTo>
                    <a:pt x="2977896" y="1497838"/>
                  </a:lnTo>
                </a:path>
                <a:path w="5308600" h="3406140">
                  <a:moveTo>
                    <a:pt x="3003804" y="1955038"/>
                  </a:moveTo>
                  <a:lnTo>
                    <a:pt x="3003804" y="3406140"/>
                  </a:lnTo>
                </a:path>
                <a:path w="5308600" h="3406140">
                  <a:moveTo>
                    <a:pt x="3003804" y="1789938"/>
                  </a:moveTo>
                  <a:lnTo>
                    <a:pt x="3003804" y="1891538"/>
                  </a:lnTo>
                </a:path>
                <a:path w="5308600" h="3406140">
                  <a:moveTo>
                    <a:pt x="3003804" y="0"/>
                  </a:moveTo>
                  <a:lnTo>
                    <a:pt x="3003804" y="1497838"/>
                  </a:lnTo>
                </a:path>
                <a:path w="5308600" h="3406140">
                  <a:moveTo>
                    <a:pt x="3029712" y="1955038"/>
                  </a:moveTo>
                  <a:lnTo>
                    <a:pt x="3029712" y="3406140"/>
                  </a:lnTo>
                </a:path>
                <a:path w="5308600" h="3406140">
                  <a:moveTo>
                    <a:pt x="3029712" y="1789938"/>
                  </a:moveTo>
                  <a:lnTo>
                    <a:pt x="3029712" y="1891538"/>
                  </a:lnTo>
                </a:path>
                <a:path w="5308600" h="3406140">
                  <a:moveTo>
                    <a:pt x="3029712" y="0"/>
                  </a:moveTo>
                  <a:lnTo>
                    <a:pt x="3029712" y="1497838"/>
                  </a:lnTo>
                </a:path>
                <a:path w="5308600" h="3406140">
                  <a:moveTo>
                    <a:pt x="3055620" y="1955038"/>
                  </a:moveTo>
                  <a:lnTo>
                    <a:pt x="3055620" y="3406140"/>
                  </a:lnTo>
                </a:path>
                <a:path w="5308600" h="3406140">
                  <a:moveTo>
                    <a:pt x="3055620" y="1789938"/>
                  </a:moveTo>
                  <a:lnTo>
                    <a:pt x="3055620" y="1891538"/>
                  </a:lnTo>
                </a:path>
                <a:path w="5308600" h="3406140">
                  <a:moveTo>
                    <a:pt x="3055620" y="0"/>
                  </a:moveTo>
                  <a:lnTo>
                    <a:pt x="3055620" y="1497838"/>
                  </a:lnTo>
                </a:path>
                <a:path w="5308600" h="3406140">
                  <a:moveTo>
                    <a:pt x="3081528" y="1955038"/>
                  </a:moveTo>
                  <a:lnTo>
                    <a:pt x="3081528" y="3406140"/>
                  </a:lnTo>
                </a:path>
                <a:path w="5308600" h="3406140">
                  <a:moveTo>
                    <a:pt x="3081528" y="1789938"/>
                  </a:moveTo>
                  <a:lnTo>
                    <a:pt x="3081528" y="1891538"/>
                  </a:lnTo>
                </a:path>
                <a:path w="5308600" h="3406140">
                  <a:moveTo>
                    <a:pt x="3081528" y="0"/>
                  </a:moveTo>
                  <a:lnTo>
                    <a:pt x="3081528" y="1497838"/>
                  </a:lnTo>
                </a:path>
                <a:path w="5308600" h="3406140">
                  <a:moveTo>
                    <a:pt x="3107436" y="1955038"/>
                  </a:moveTo>
                  <a:lnTo>
                    <a:pt x="3107436" y="3406140"/>
                  </a:lnTo>
                </a:path>
                <a:path w="5308600" h="3406140">
                  <a:moveTo>
                    <a:pt x="3107436" y="1789938"/>
                  </a:moveTo>
                  <a:lnTo>
                    <a:pt x="3107436" y="1891538"/>
                  </a:lnTo>
                </a:path>
                <a:path w="5308600" h="3406140">
                  <a:moveTo>
                    <a:pt x="3107436" y="0"/>
                  </a:moveTo>
                  <a:lnTo>
                    <a:pt x="3107436" y="1497838"/>
                  </a:lnTo>
                </a:path>
                <a:path w="5308600" h="3406140">
                  <a:moveTo>
                    <a:pt x="3133344" y="1955038"/>
                  </a:moveTo>
                  <a:lnTo>
                    <a:pt x="3133344" y="3406140"/>
                  </a:lnTo>
                </a:path>
                <a:path w="5308600" h="3406140">
                  <a:moveTo>
                    <a:pt x="3133344" y="1789938"/>
                  </a:moveTo>
                  <a:lnTo>
                    <a:pt x="3133344" y="1891538"/>
                  </a:lnTo>
                </a:path>
                <a:path w="5308600" h="3406140">
                  <a:moveTo>
                    <a:pt x="3133344" y="0"/>
                  </a:moveTo>
                  <a:lnTo>
                    <a:pt x="3133344" y="1497838"/>
                  </a:lnTo>
                </a:path>
                <a:path w="5308600" h="3406140">
                  <a:moveTo>
                    <a:pt x="3159252" y="1955038"/>
                  </a:moveTo>
                  <a:lnTo>
                    <a:pt x="3159252" y="3406140"/>
                  </a:lnTo>
                </a:path>
                <a:path w="5308600" h="3406140">
                  <a:moveTo>
                    <a:pt x="3159252" y="1789938"/>
                  </a:moveTo>
                  <a:lnTo>
                    <a:pt x="3159252" y="1891538"/>
                  </a:lnTo>
                </a:path>
                <a:path w="5308600" h="3406140">
                  <a:moveTo>
                    <a:pt x="3159252" y="0"/>
                  </a:moveTo>
                  <a:lnTo>
                    <a:pt x="3159252" y="1497838"/>
                  </a:lnTo>
                </a:path>
                <a:path w="5308600" h="3406140">
                  <a:moveTo>
                    <a:pt x="3185160" y="1955038"/>
                  </a:moveTo>
                  <a:lnTo>
                    <a:pt x="3185160" y="3406140"/>
                  </a:lnTo>
                </a:path>
                <a:path w="5308600" h="3406140">
                  <a:moveTo>
                    <a:pt x="3185160" y="1789938"/>
                  </a:moveTo>
                  <a:lnTo>
                    <a:pt x="3185160" y="1891538"/>
                  </a:lnTo>
                </a:path>
                <a:path w="5308600" h="3406140">
                  <a:moveTo>
                    <a:pt x="3185160" y="0"/>
                  </a:moveTo>
                  <a:lnTo>
                    <a:pt x="3185160" y="1497838"/>
                  </a:lnTo>
                </a:path>
                <a:path w="5308600" h="3406140">
                  <a:moveTo>
                    <a:pt x="3211068" y="1955038"/>
                  </a:moveTo>
                  <a:lnTo>
                    <a:pt x="3211068" y="3406140"/>
                  </a:lnTo>
                </a:path>
                <a:path w="5308600" h="3406140">
                  <a:moveTo>
                    <a:pt x="3211068" y="1789938"/>
                  </a:moveTo>
                  <a:lnTo>
                    <a:pt x="3211068" y="1891538"/>
                  </a:lnTo>
                </a:path>
                <a:path w="5308600" h="3406140">
                  <a:moveTo>
                    <a:pt x="3211068" y="0"/>
                  </a:moveTo>
                  <a:lnTo>
                    <a:pt x="3211068" y="1497838"/>
                  </a:lnTo>
                </a:path>
                <a:path w="5308600" h="3406140">
                  <a:moveTo>
                    <a:pt x="3236976" y="1955038"/>
                  </a:moveTo>
                  <a:lnTo>
                    <a:pt x="3236976" y="3406140"/>
                  </a:lnTo>
                </a:path>
                <a:path w="5308600" h="3406140">
                  <a:moveTo>
                    <a:pt x="3236976" y="1789938"/>
                  </a:moveTo>
                  <a:lnTo>
                    <a:pt x="3236976" y="1891538"/>
                  </a:lnTo>
                </a:path>
                <a:path w="5308600" h="3406140">
                  <a:moveTo>
                    <a:pt x="3236976" y="0"/>
                  </a:moveTo>
                  <a:lnTo>
                    <a:pt x="3236976" y="1497838"/>
                  </a:lnTo>
                </a:path>
                <a:path w="5308600" h="3406140">
                  <a:moveTo>
                    <a:pt x="3262884" y="1955038"/>
                  </a:moveTo>
                  <a:lnTo>
                    <a:pt x="3262884" y="3406140"/>
                  </a:lnTo>
                </a:path>
                <a:path w="5308600" h="3406140">
                  <a:moveTo>
                    <a:pt x="3262884" y="1789938"/>
                  </a:moveTo>
                  <a:lnTo>
                    <a:pt x="3262884" y="1891538"/>
                  </a:lnTo>
                </a:path>
                <a:path w="5308600" h="3406140">
                  <a:moveTo>
                    <a:pt x="3262884" y="0"/>
                  </a:moveTo>
                  <a:lnTo>
                    <a:pt x="3262884" y="1497838"/>
                  </a:lnTo>
                </a:path>
                <a:path w="5308600" h="3406140">
                  <a:moveTo>
                    <a:pt x="3288792" y="1955038"/>
                  </a:moveTo>
                  <a:lnTo>
                    <a:pt x="3288792" y="3406140"/>
                  </a:lnTo>
                </a:path>
                <a:path w="5308600" h="3406140">
                  <a:moveTo>
                    <a:pt x="3288792" y="1789938"/>
                  </a:moveTo>
                  <a:lnTo>
                    <a:pt x="3288792" y="1891538"/>
                  </a:lnTo>
                </a:path>
                <a:path w="5308600" h="3406140">
                  <a:moveTo>
                    <a:pt x="3288792" y="0"/>
                  </a:moveTo>
                  <a:lnTo>
                    <a:pt x="3288792" y="1497838"/>
                  </a:lnTo>
                </a:path>
                <a:path w="5308600" h="3406140">
                  <a:moveTo>
                    <a:pt x="3314700" y="1955038"/>
                  </a:moveTo>
                  <a:lnTo>
                    <a:pt x="3314700" y="3406140"/>
                  </a:lnTo>
                </a:path>
                <a:path w="5308600" h="3406140">
                  <a:moveTo>
                    <a:pt x="3314700" y="1789938"/>
                  </a:moveTo>
                  <a:lnTo>
                    <a:pt x="3314700" y="1891538"/>
                  </a:lnTo>
                </a:path>
                <a:path w="5308600" h="3406140">
                  <a:moveTo>
                    <a:pt x="3314700" y="0"/>
                  </a:moveTo>
                  <a:lnTo>
                    <a:pt x="3314700" y="1497838"/>
                  </a:lnTo>
                </a:path>
                <a:path w="5308600" h="3406140">
                  <a:moveTo>
                    <a:pt x="3340608" y="1955038"/>
                  </a:moveTo>
                  <a:lnTo>
                    <a:pt x="3340608" y="3406140"/>
                  </a:lnTo>
                </a:path>
                <a:path w="5308600" h="3406140">
                  <a:moveTo>
                    <a:pt x="3340608" y="1789938"/>
                  </a:moveTo>
                  <a:lnTo>
                    <a:pt x="3340608" y="1891538"/>
                  </a:lnTo>
                </a:path>
                <a:path w="5308600" h="3406140">
                  <a:moveTo>
                    <a:pt x="3340608" y="0"/>
                  </a:moveTo>
                  <a:lnTo>
                    <a:pt x="3340608" y="1497838"/>
                  </a:lnTo>
                </a:path>
                <a:path w="5308600" h="3406140">
                  <a:moveTo>
                    <a:pt x="3364992" y="1955038"/>
                  </a:moveTo>
                  <a:lnTo>
                    <a:pt x="3364992" y="3406140"/>
                  </a:lnTo>
                </a:path>
                <a:path w="5308600" h="3406140">
                  <a:moveTo>
                    <a:pt x="3364992" y="1789938"/>
                  </a:moveTo>
                  <a:lnTo>
                    <a:pt x="3364992" y="1891538"/>
                  </a:lnTo>
                </a:path>
                <a:path w="5308600" h="3406140">
                  <a:moveTo>
                    <a:pt x="3364992" y="0"/>
                  </a:moveTo>
                  <a:lnTo>
                    <a:pt x="3364992" y="1497838"/>
                  </a:lnTo>
                </a:path>
                <a:path w="5308600" h="3406140">
                  <a:moveTo>
                    <a:pt x="3392424" y="1955038"/>
                  </a:moveTo>
                  <a:lnTo>
                    <a:pt x="3392424" y="3406140"/>
                  </a:lnTo>
                </a:path>
                <a:path w="5308600" h="3406140">
                  <a:moveTo>
                    <a:pt x="3392424" y="1789938"/>
                  </a:moveTo>
                  <a:lnTo>
                    <a:pt x="3392424" y="1891538"/>
                  </a:lnTo>
                </a:path>
                <a:path w="5308600" h="3406140">
                  <a:moveTo>
                    <a:pt x="3392424" y="0"/>
                  </a:moveTo>
                  <a:lnTo>
                    <a:pt x="3392424" y="1497838"/>
                  </a:lnTo>
                </a:path>
                <a:path w="5308600" h="3406140">
                  <a:moveTo>
                    <a:pt x="3418332" y="1955038"/>
                  </a:moveTo>
                  <a:lnTo>
                    <a:pt x="3418332" y="3406140"/>
                  </a:lnTo>
                </a:path>
                <a:path w="5308600" h="3406140">
                  <a:moveTo>
                    <a:pt x="3418332" y="1789938"/>
                  </a:moveTo>
                  <a:lnTo>
                    <a:pt x="3418332" y="1891538"/>
                  </a:lnTo>
                </a:path>
                <a:path w="5308600" h="3406140">
                  <a:moveTo>
                    <a:pt x="3418332" y="0"/>
                  </a:moveTo>
                  <a:lnTo>
                    <a:pt x="3418332" y="1497838"/>
                  </a:lnTo>
                </a:path>
                <a:path w="5308600" h="3406140">
                  <a:moveTo>
                    <a:pt x="3444240" y="1955038"/>
                  </a:moveTo>
                  <a:lnTo>
                    <a:pt x="3444240" y="3406140"/>
                  </a:lnTo>
                </a:path>
                <a:path w="5308600" h="3406140">
                  <a:moveTo>
                    <a:pt x="3444240" y="1789938"/>
                  </a:moveTo>
                  <a:lnTo>
                    <a:pt x="3444240" y="1891538"/>
                  </a:lnTo>
                </a:path>
                <a:path w="5308600" h="3406140">
                  <a:moveTo>
                    <a:pt x="3444240" y="0"/>
                  </a:moveTo>
                  <a:lnTo>
                    <a:pt x="3444240" y="1497838"/>
                  </a:lnTo>
                </a:path>
                <a:path w="5308600" h="3406140">
                  <a:moveTo>
                    <a:pt x="3468624" y="1955038"/>
                  </a:moveTo>
                  <a:lnTo>
                    <a:pt x="3468624" y="3406140"/>
                  </a:lnTo>
                </a:path>
                <a:path w="5308600" h="3406140">
                  <a:moveTo>
                    <a:pt x="3468624" y="1789938"/>
                  </a:moveTo>
                  <a:lnTo>
                    <a:pt x="3468624" y="1891538"/>
                  </a:lnTo>
                </a:path>
                <a:path w="5308600" h="3406140">
                  <a:moveTo>
                    <a:pt x="3468624" y="0"/>
                  </a:moveTo>
                  <a:lnTo>
                    <a:pt x="3468624" y="1497838"/>
                  </a:lnTo>
                </a:path>
                <a:path w="5308600" h="3406140">
                  <a:moveTo>
                    <a:pt x="3494532" y="1955038"/>
                  </a:moveTo>
                  <a:lnTo>
                    <a:pt x="3494532" y="3406140"/>
                  </a:lnTo>
                </a:path>
                <a:path w="5308600" h="3406140">
                  <a:moveTo>
                    <a:pt x="3494532" y="1789938"/>
                  </a:moveTo>
                  <a:lnTo>
                    <a:pt x="3494532" y="1891538"/>
                  </a:lnTo>
                </a:path>
                <a:path w="5308600" h="3406140">
                  <a:moveTo>
                    <a:pt x="3494532" y="0"/>
                  </a:moveTo>
                  <a:lnTo>
                    <a:pt x="3494532" y="1497838"/>
                  </a:lnTo>
                </a:path>
                <a:path w="5308600" h="3406140">
                  <a:moveTo>
                    <a:pt x="3520440" y="1955038"/>
                  </a:moveTo>
                  <a:lnTo>
                    <a:pt x="3520440" y="3406140"/>
                  </a:lnTo>
                </a:path>
                <a:path w="5308600" h="3406140">
                  <a:moveTo>
                    <a:pt x="3520440" y="1789938"/>
                  </a:moveTo>
                  <a:lnTo>
                    <a:pt x="3520440" y="1891538"/>
                  </a:lnTo>
                </a:path>
                <a:path w="5308600" h="3406140">
                  <a:moveTo>
                    <a:pt x="3520440" y="0"/>
                  </a:moveTo>
                  <a:lnTo>
                    <a:pt x="3520440" y="1497838"/>
                  </a:lnTo>
                </a:path>
                <a:path w="5308600" h="3406140">
                  <a:moveTo>
                    <a:pt x="3546348" y="1955038"/>
                  </a:moveTo>
                  <a:lnTo>
                    <a:pt x="3546348" y="3406140"/>
                  </a:lnTo>
                </a:path>
                <a:path w="5308600" h="3406140">
                  <a:moveTo>
                    <a:pt x="3546348" y="1789938"/>
                  </a:moveTo>
                  <a:lnTo>
                    <a:pt x="3546348" y="1891538"/>
                  </a:lnTo>
                </a:path>
                <a:path w="5308600" h="3406140">
                  <a:moveTo>
                    <a:pt x="3546348" y="0"/>
                  </a:moveTo>
                  <a:lnTo>
                    <a:pt x="3546348" y="1497838"/>
                  </a:lnTo>
                </a:path>
                <a:path w="5308600" h="3406140">
                  <a:moveTo>
                    <a:pt x="3572256" y="1955038"/>
                  </a:moveTo>
                  <a:lnTo>
                    <a:pt x="3572256" y="3406140"/>
                  </a:lnTo>
                </a:path>
                <a:path w="5308600" h="3406140">
                  <a:moveTo>
                    <a:pt x="3572256" y="1789938"/>
                  </a:moveTo>
                  <a:lnTo>
                    <a:pt x="3572256" y="1891538"/>
                  </a:lnTo>
                </a:path>
                <a:path w="5308600" h="3406140">
                  <a:moveTo>
                    <a:pt x="3572256" y="0"/>
                  </a:moveTo>
                  <a:lnTo>
                    <a:pt x="3572256" y="1497838"/>
                  </a:lnTo>
                </a:path>
                <a:path w="5308600" h="3406140">
                  <a:moveTo>
                    <a:pt x="3598164" y="1955038"/>
                  </a:moveTo>
                  <a:lnTo>
                    <a:pt x="3598164" y="3406140"/>
                  </a:lnTo>
                </a:path>
                <a:path w="5308600" h="3406140">
                  <a:moveTo>
                    <a:pt x="3598164" y="1789938"/>
                  </a:moveTo>
                  <a:lnTo>
                    <a:pt x="3598164" y="1891538"/>
                  </a:lnTo>
                </a:path>
                <a:path w="5308600" h="3406140">
                  <a:moveTo>
                    <a:pt x="3598164" y="0"/>
                  </a:moveTo>
                  <a:lnTo>
                    <a:pt x="3598164" y="1497838"/>
                  </a:lnTo>
                </a:path>
                <a:path w="5308600" h="3406140">
                  <a:moveTo>
                    <a:pt x="3624072" y="1955038"/>
                  </a:moveTo>
                  <a:lnTo>
                    <a:pt x="3624072" y="3406140"/>
                  </a:lnTo>
                </a:path>
                <a:path w="5308600" h="3406140">
                  <a:moveTo>
                    <a:pt x="3624072" y="1789938"/>
                  </a:moveTo>
                  <a:lnTo>
                    <a:pt x="3624072" y="1891538"/>
                  </a:lnTo>
                </a:path>
                <a:path w="5308600" h="3406140">
                  <a:moveTo>
                    <a:pt x="3624072" y="0"/>
                  </a:moveTo>
                  <a:lnTo>
                    <a:pt x="3624072" y="1497838"/>
                  </a:lnTo>
                </a:path>
                <a:path w="5308600" h="3406140">
                  <a:moveTo>
                    <a:pt x="3649980" y="1955038"/>
                  </a:moveTo>
                  <a:lnTo>
                    <a:pt x="3649980" y="3406140"/>
                  </a:lnTo>
                </a:path>
                <a:path w="5308600" h="3406140">
                  <a:moveTo>
                    <a:pt x="3649980" y="1789938"/>
                  </a:moveTo>
                  <a:lnTo>
                    <a:pt x="3649980" y="1891538"/>
                  </a:lnTo>
                </a:path>
                <a:path w="5308600" h="3406140">
                  <a:moveTo>
                    <a:pt x="3649980" y="0"/>
                  </a:moveTo>
                  <a:lnTo>
                    <a:pt x="3649980" y="1497838"/>
                  </a:lnTo>
                </a:path>
                <a:path w="5308600" h="3406140">
                  <a:moveTo>
                    <a:pt x="3675888" y="1955038"/>
                  </a:moveTo>
                  <a:lnTo>
                    <a:pt x="3675888" y="3406140"/>
                  </a:lnTo>
                </a:path>
                <a:path w="5308600" h="3406140">
                  <a:moveTo>
                    <a:pt x="3675888" y="1789938"/>
                  </a:moveTo>
                  <a:lnTo>
                    <a:pt x="3675888" y="1891538"/>
                  </a:lnTo>
                </a:path>
                <a:path w="5308600" h="3406140">
                  <a:moveTo>
                    <a:pt x="3675888" y="0"/>
                  </a:moveTo>
                  <a:lnTo>
                    <a:pt x="3675888" y="1497838"/>
                  </a:lnTo>
                </a:path>
                <a:path w="5308600" h="3406140">
                  <a:moveTo>
                    <a:pt x="3701796" y="1955038"/>
                  </a:moveTo>
                  <a:lnTo>
                    <a:pt x="3701796" y="3406140"/>
                  </a:lnTo>
                </a:path>
                <a:path w="5308600" h="3406140">
                  <a:moveTo>
                    <a:pt x="3701796" y="1789938"/>
                  </a:moveTo>
                  <a:lnTo>
                    <a:pt x="3701796" y="1891538"/>
                  </a:lnTo>
                </a:path>
                <a:path w="5308600" h="3406140">
                  <a:moveTo>
                    <a:pt x="3701796" y="0"/>
                  </a:moveTo>
                  <a:lnTo>
                    <a:pt x="3701796" y="1497838"/>
                  </a:lnTo>
                </a:path>
                <a:path w="5308600" h="3406140">
                  <a:moveTo>
                    <a:pt x="3727704" y="1955038"/>
                  </a:moveTo>
                  <a:lnTo>
                    <a:pt x="3727704" y="3406140"/>
                  </a:lnTo>
                </a:path>
                <a:path w="5308600" h="3406140">
                  <a:moveTo>
                    <a:pt x="3727704" y="1789938"/>
                  </a:moveTo>
                  <a:lnTo>
                    <a:pt x="3727704" y="1891538"/>
                  </a:lnTo>
                </a:path>
                <a:path w="5308600" h="3406140">
                  <a:moveTo>
                    <a:pt x="3727704" y="0"/>
                  </a:moveTo>
                  <a:lnTo>
                    <a:pt x="3727704" y="1497838"/>
                  </a:lnTo>
                </a:path>
                <a:path w="5308600" h="3406140">
                  <a:moveTo>
                    <a:pt x="3753612" y="1955038"/>
                  </a:moveTo>
                  <a:lnTo>
                    <a:pt x="3753612" y="3406140"/>
                  </a:lnTo>
                </a:path>
                <a:path w="5308600" h="3406140">
                  <a:moveTo>
                    <a:pt x="3753612" y="1789938"/>
                  </a:moveTo>
                  <a:lnTo>
                    <a:pt x="3753612" y="1891538"/>
                  </a:lnTo>
                </a:path>
                <a:path w="5308600" h="3406140">
                  <a:moveTo>
                    <a:pt x="3753612" y="0"/>
                  </a:moveTo>
                  <a:lnTo>
                    <a:pt x="3753612" y="1497838"/>
                  </a:lnTo>
                </a:path>
                <a:path w="5308600" h="3406140">
                  <a:moveTo>
                    <a:pt x="3779520" y="1955038"/>
                  </a:moveTo>
                  <a:lnTo>
                    <a:pt x="3779520" y="3406140"/>
                  </a:lnTo>
                </a:path>
                <a:path w="5308600" h="3406140">
                  <a:moveTo>
                    <a:pt x="3779520" y="1789938"/>
                  </a:moveTo>
                  <a:lnTo>
                    <a:pt x="3779520" y="1891538"/>
                  </a:lnTo>
                </a:path>
                <a:path w="5308600" h="3406140">
                  <a:moveTo>
                    <a:pt x="3779520" y="0"/>
                  </a:moveTo>
                  <a:lnTo>
                    <a:pt x="3779520" y="1497838"/>
                  </a:lnTo>
                </a:path>
                <a:path w="5308600" h="3406140">
                  <a:moveTo>
                    <a:pt x="3805428" y="1955038"/>
                  </a:moveTo>
                  <a:lnTo>
                    <a:pt x="3805428" y="3406140"/>
                  </a:lnTo>
                </a:path>
                <a:path w="5308600" h="3406140">
                  <a:moveTo>
                    <a:pt x="3805428" y="1789938"/>
                  </a:moveTo>
                  <a:lnTo>
                    <a:pt x="3805428" y="1891538"/>
                  </a:lnTo>
                </a:path>
                <a:path w="5308600" h="3406140">
                  <a:moveTo>
                    <a:pt x="3805428" y="0"/>
                  </a:moveTo>
                  <a:lnTo>
                    <a:pt x="3805428" y="1497838"/>
                  </a:lnTo>
                </a:path>
                <a:path w="5308600" h="3406140">
                  <a:moveTo>
                    <a:pt x="3831336" y="1955038"/>
                  </a:moveTo>
                  <a:lnTo>
                    <a:pt x="3831336" y="3406140"/>
                  </a:lnTo>
                </a:path>
                <a:path w="5308600" h="3406140">
                  <a:moveTo>
                    <a:pt x="3831336" y="1789938"/>
                  </a:moveTo>
                  <a:lnTo>
                    <a:pt x="3831336" y="1891538"/>
                  </a:lnTo>
                </a:path>
                <a:path w="5308600" h="3406140">
                  <a:moveTo>
                    <a:pt x="3831336" y="0"/>
                  </a:moveTo>
                  <a:lnTo>
                    <a:pt x="3831336" y="1497838"/>
                  </a:lnTo>
                </a:path>
                <a:path w="5308600" h="3406140">
                  <a:moveTo>
                    <a:pt x="3857244" y="1955038"/>
                  </a:moveTo>
                  <a:lnTo>
                    <a:pt x="3857244" y="3406140"/>
                  </a:lnTo>
                </a:path>
                <a:path w="5308600" h="3406140">
                  <a:moveTo>
                    <a:pt x="3857244" y="1789938"/>
                  </a:moveTo>
                  <a:lnTo>
                    <a:pt x="3857244" y="1891538"/>
                  </a:lnTo>
                </a:path>
                <a:path w="5308600" h="3406140">
                  <a:moveTo>
                    <a:pt x="3857244" y="0"/>
                  </a:moveTo>
                  <a:lnTo>
                    <a:pt x="3857244" y="1497838"/>
                  </a:lnTo>
                </a:path>
                <a:path w="5308600" h="3406140">
                  <a:moveTo>
                    <a:pt x="3883152" y="1955038"/>
                  </a:moveTo>
                  <a:lnTo>
                    <a:pt x="3883152" y="3406140"/>
                  </a:lnTo>
                </a:path>
                <a:path w="5308600" h="3406140">
                  <a:moveTo>
                    <a:pt x="3883152" y="1789938"/>
                  </a:moveTo>
                  <a:lnTo>
                    <a:pt x="3883152" y="1891538"/>
                  </a:lnTo>
                </a:path>
                <a:path w="5308600" h="3406140">
                  <a:moveTo>
                    <a:pt x="3883152" y="0"/>
                  </a:moveTo>
                  <a:lnTo>
                    <a:pt x="3883152" y="1497838"/>
                  </a:lnTo>
                </a:path>
                <a:path w="5308600" h="3406140">
                  <a:moveTo>
                    <a:pt x="3909060" y="1955038"/>
                  </a:moveTo>
                  <a:lnTo>
                    <a:pt x="3909060" y="3406140"/>
                  </a:lnTo>
                </a:path>
                <a:path w="5308600" h="3406140">
                  <a:moveTo>
                    <a:pt x="3909060" y="1789938"/>
                  </a:moveTo>
                  <a:lnTo>
                    <a:pt x="3909060" y="1891538"/>
                  </a:lnTo>
                </a:path>
                <a:path w="5308600" h="3406140">
                  <a:moveTo>
                    <a:pt x="3909060" y="0"/>
                  </a:moveTo>
                  <a:lnTo>
                    <a:pt x="3909060" y="1497838"/>
                  </a:lnTo>
                </a:path>
                <a:path w="5308600" h="3406140">
                  <a:moveTo>
                    <a:pt x="3934968" y="1955038"/>
                  </a:moveTo>
                  <a:lnTo>
                    <a:pt x="3934968" y="3406140"/>
                  </a:lnTo>
                </a:path>
                <a:path w="5308600" h="3406140">
                  <a:moveTo>
                    <a:pt x="3934968" y="1789938"/>
                  </a:moveTo>
                  <a:lnTo>
                    <a:pt x="3934968" y="1891538"/>
                  </a:lnTo>
                </a:path>
                <a:path w="5308600" h="3406140">
                  <a:moveTo>
                    <a:pt x="3934968" y="0"/>
                  </a:moveTo>
                  <a:lnTo>
                    <a:pt x="3934968" y="1497838"/>
                  </a:lnTo>
                </a:path>
                <a:path w="5308600" h="3406140">
                  <a:moveTo>
                    <a:pt x="3960876" y="1955038"/>
                  </a:moveTo>
                  <a:lnTo>
                    <a:pt x="3960876" y="3406140"/>
                  </a:lnTo>
                </a:path>
                <a:path w="5308600" h="3406140">
                  <a:moveTo>
                    <a:pt x="3960876" y="1789938"/>
                  </a:moveTo>
                  <a:lnTo>
                    <a:pt x="3960876" y="1891538"/>
                  </a:lnTo>
                </a:path>
                <a:path w="5308600" h="3406140">
                  <a:moveTo>
                    <a:pt x="3960876" y="0"/>
                  </a:moveTo>
                  <a:lnTo>
                    <a:pt x="3960876" y="1497838"/>
                  </a:lnTo>
                </a:path>
                <a:path w="5308600" h="3406140">
                  <a:moveTo>
                    <a:pt x="3986784" y="1955038"/>
                  </a:moveTo>
                  <a:lnTo>
                    <a:pt x="3986784" y="3406140"/>
                  </a:lnTo>
                </a:path>
                <a:path w="5308600" h="3406140">
                  <a:moveTo>
                    <a:pt x="3986784" y="1789938"/>
                  </a:moveTo>
                  <a:lnTo>
                    <a:pt x="3986784" y="1891538"/>
                  </a:lnTo>
                </a:path>
                <a:path w="5308600" h="3406140">
                  <a:moveTo>
                    <a:pt x="3986784" y="0"/>
                  </a:moveTo>
                  <a:lnTo>
                    <a:pt x="3986784" y="1497838"/>
                  </a:lnTo>
                </a:path>
                <a:path w="5308600" h="3406140">
                  <a:moveTo>
                    <a:pt x="4012692" y="1955038"/>
                  </a:moveTo>
                  <a:lnTo>
                    <a:pt x="4012692" y="3406140"/>
                  </a:lnTo>
                </a:path>
                <a:path w="5308600" h="3406140">
                  <a:moveTo>
                    <a:pt x="4012692" y="1789938"/>
                  </a:moveTo>
                  <a:lnTo>
                    <a:pt x="4012692" y="1891538"/>
                  </a:lnTo>
                </a:path>
                <a:path w="5308600" h="3406140">
                  <a:moveTo>
                    <a:pt x="4012692" y="0"/>
                  </a:moveTo>
                  <a:lnTo>
                    <a:pt x="4012692" y="1497838"/>
                  </a:lnTo>
                </a:path>
                <a:path w="5308600" h="3406140">
                  <a:moveTo>
                    <a:pt x="4038600" y="1955038"/>
                  </a:moveTo>
                  <a:lnTo>
                    <a:pt x="4038600" y="3406140"/>
                  </a:lnTo>
                </a:path>
                <a:path w="5308600" h="3406140">
                  <a:moveTo>
                    <a:pt x="4038600" y="1789938"/>
                  </a:moveTo>
                  <a:lnTo>
                    <a:pt x="4038600" y="1891538"/>
                  </a:lnTo>
                </a:path>
                <a:path w="5308600" h="3406140">
                  <a:moveTo>
                    <a:pt x="4038600" y="0"/>
                  </a:moveTo>
                  <a:lnTo>
                    <a:pt x="4038600" y="1497838"/>
                  </a:lnTo>
                </a:path>
                <a:path w="5308600" h="3406140">
                  <a:moveTo>
                    <a:pt x="4064508" y="1955038"/>
                  </a:moveTo>
                  <a:lnTo>
                    <a:pt x="4064508" y="3406140"/>
                  </a:lnTo>
                </a:path>
                <a:path w="5308600" h="3406140">
                  <a:moveTo>
                    <a:pt x="4064508" y="1789938"/>
                  </a:moveTo>
                  <a:lnTo>
                    <a:pt x="4064508" y="1891538"/>
                  </a:lnTo>
                </a:path>
                <a:path w="5308600" h="3406140">
                  <a:moveTo>
                    <a:pt x="4064508" y="0"/>
                  </a:moveTo>
                  <a:lnTo>
                    <a:pt x="4064508" y="1497838"/>
                  </a:lnTo>
                </a:path>
                <a:path w="5308600" h="3406140">
                  <a:moveTo>
                    <a:pt x="4090416" y="1955038"/>
                  </a:moveTo>
                  <a:lnTo>
                    <a:pt x="4090416" y="3406140"/>
                  </a:lnTo>
                </a:path>
                <a:path w="5308600" h="3406140">
                  <a:moveTo>
                    <a:pt x="4090416" y="1789938"/>
                  </a:moveTo>
                  <a:lnTo>
                    <a:pt x="4090416" y="1891538"/>
                  </a:lnTo>
                </a:path>
                <a:path w="5308600" h="3406140">
                  <a:moveTo>
                    <a:pt x="4090416" y="0"/>
                  </a:moveTo>
                  <a:lnTo>
                    <a:pt x="4090416" y="1497838"/>
                  </a:lnTo>
                </a:path>
                <a:path w="5308600" h="3406140">
                  <a:moveTo>
                    <a:pt x="4116324" y="1955038"/>
                  </a:moveTo>
                  <a:lnTo>
                    <a:pt x="4116324" y="3406140"/>
                  </a:lnTo>
                </a:path>
                <a:path w="5308600" h="3406140">
                  <a:moveTo>
                    <a:pt x="4116324" y="1789938"/>
                  </a:moveTo>
                  <a:lnTo>
                    <a:pt x="4116324" y="1891538"/>
                  </a:lnTo>
                </a:path>
                <a:path w="5308600" h="3406140">
                  <a:moveTo>
                    <a:pt x="4116324" y="0"/>
                  </a:moveTo>
                  <a:lnTo>
                    <a:pt x="4116324" y="1497838"/>
                  </a:lnTo>
                </a:path>
                <a:path w="5308600" h="3406140">
                  <a:moveTo>
                    <a:pt x="4142232" y="1955038"/>
                  </a:moveTo>
                  <a:lnTo>
                    <a:pt x="4142232" y="3406140"/>
                  </a:lnTo>
                </a:path>
                <a:path w="5308600" h="3406140">
                  <a:moveTo>
                    <a:pt x="4142232" y="1789938"/>
                  </a:moveTo>
                  <a:lnTo>
                    <a:pt x="4142232" y="1891538"/>
                  </a:lnTo>
                </a:path>
                <a:path w="5308600" h="3406140">
                  <a:moveTo>
                    <a:pt x="4142232" y="0"/>
                  </a:moveTo>
                  <a:lnTo>
                    <a:pt x="4142232" y="1497838"/>
                  </a:lnTo>
                </a:path>
                <a:path w="5308600" h="3406140">
                  <a:moveTo>
                    <a:pt x="4168140" y="1955038"/>
                  </a:moveTo>
                  <a:lnTo>
                    <a:pt x="4168140" y="3406140"/>
                  </a:lnTo>
                </a:path>
                <a:path w="5308600" h="3406140">
                  <a:moveTo>
                    <a:pt x="4168140" y="1789938"/>
                  </a:moveTo>
                  <a:lnTo>
                    <a:pt x="4168140" y="1891538"/>
                  </a:lnTo>
                </a:path>
                <a:path w="5308600" h="3406140">
                  <a:moveTo>
                    <a:pt x="4168140" y="0"/>
                  </a:moveTo>
                  <a:lnTo>
                    <a:pt x="4168140" y="1497838"/>
                  </a:lnTo>
                </a:path>
                <a:path w="5308600" h="3406140">
                  <a:moveTo>
                    <a:pt x="4194048" y="1955038"/>
                  </a:moveTo>
                  <a:lnTo>
                    <a:pt x="4194048" y="3406140"/>
                  </a:lnTo>
                </a:path>
                <a:path w="5308600" h="3406140">
                  <a:moveTo>
                    <a:pt x="4194048" y="1789938"/>
                  </a:moveTo>
                  <a:lnTo>
                    <a:pt x="4194048" y="1891538"/>
                  </a:lnTo>
                </a:path>
                <a:path w="5308600" h="3406140">
                  <a:moveTo>
                    <a:pt x="4194048" y="0"/>
                  </a:moveTo>
                  <a:lnTo>
                    <a:pt x="4194048" y="1497838"/>
                  </a:lnTo>
                </a:path>
                <a:path w="5308600" h="3406140">
                  <a:moveTo>
                    <a:pt x="4219956" y="1955038"/>
                  </a:moveTo>
                  <a:lnTo>
                    <a:pt x="4219956" y="3406140"/>
                  </a:lnTo>
                </a:path>
                <a:path w="5308600" h="3406140">
                  <a:moveTo>
                    <a:pt x="4219956" y="1789938"/>
                  </a:moveTo>
                  <a:lnTo>
                    <a:pt x="4219956" y="1891538"/>
                  </a:lnTo>
                </a:path>
                <a:path w="5308600" h="3406140">
                  <a:moveTo>
                    <a:pt x="4219956" y="0"/>
                  </a:moveTo>
                  <a:lnTo>
                    <a:pt x="4219956" y="1497838"/>
                  </a:lnTo>
                </a:path>
                <a:path w="5308600" h="3406140">
                  <a:moveTo>
                    <a:pt x="4245864" y="1955038"/>
                  </a:moveTo>
                  <a:lnTo>
                    <a:pt x="4245864" y="3406140"/>
                  </a:lnTo>
                </a:path>
                <a:path w="5308600" h="3406140">
                  <a:moveTo>
                    <a:pt x="4245864" y="1789938"/>
                  </a:moveTo>
                  <a:lnTo>
                    <a:pt x="4245864" y="1891538"/>
                  </a:lnTo>
                </a:path>
                <a:path w="5308600" h="3406140">
                  <a:moveTo>
                    <a:pt x="4245864" y="0"/>
                  </a:moveTo>
                  <a:lnTo>
                    <a:pt x="4245864" y="1497838"/>
                  </a:lnTo>
                </a:path>
                <a:path w="5308600" h="3406140">
                  <a:moveTo>
                    <a:pt x="4271772" y="1955038"/>
                  </a:moveTo>
                  <a:lnTo>
                    <a:pt x="4271772" y="3406140"/>
                  </a:lnTo>
                </a:path>
                <a:path w="5308600" h="3406140">
                  <a:moveTo>
                    <a:pt x="4271772" y="1789938"/>
                  </a:moveTo>
                  <a:lnTo>
                    <a:pt x="4271772" y="1891538"/>
                  </a:lnTo>
                </a:path>
                <a:path w="5308600" h="3406140">
                  <a:moveTo>
                    <a:pt x="4271772" y="0"/>
                  </a:moveTo>
                  <a:lnTo>
                    <a:pt x="4271772" y="1497838"/>
                  </a:lnTo>
                </a:path>
                <a:path w="5308600" h="3406140">
                  <a:moveTo>
                    <a:pt x="4297680" y="1955038"/>
                  </a:moveTo>
                  <a:lnTo>
                    <a:pt x="4297680" y="3406140"/>
                  </a:lnTo>
                </a:path>
                <a:path w="5308600" h="3406140">
                  <a:moveTo>
                    <a:pt x="4297680" y="1789938"/>
                  </a:moveTo>
                  <a:lnTo>
                    <a:pt x="4297680" y="1891538"/>
                  </a:lnTo>
                </a:path>
                <a:path w="5308600" h="3406140">
                  <a:moveTo>
                    <a:pt x="4297680" y="0"/>
                  </a:moveTo>
                  <a:lnTo>
                    <a:pt x="4297680" y="1497838"/>
                  </a:lnTo>
                </a:path>
                <a:path w="5308600" h="3406140">
                  <a:moveTo>
                    <a:pt x="4323588" y="1955038"/>
                  </a:moveTo>
                  <a:lnTo>
                    <a:pt x="4323588" y="3406140"/>
                  </a:lnTo>
                </a:path>
                <a:path w="5308600" h="3406140">
                  <a:moveTo>
                    <a:pt x="4323588" y="1789938"/>
                  </a:moveTo>
                  <a:lnTo>
                    <a:pt x="4323588" y="1891538"/>
                  </a:lnTo>
                </a:path>
                <a:path w="5308600" h="3406140">
                  <a:moveTo>
                    <a:pt x="4323588" y="0"/>
                  </a:moveTo>
                  <a:lnTo>
                    <a:pt x="4323588" y="1497838"/>
                  </a:lnTo>
                </a:path>
                <a:path w="5308600" h="3406140">
                  <a:moveTo>
                    <a:pt x="4349496" y="1955038"/>
                  </a:moveTo>
                  <a:lnTo>
                    <a:pt x="4349496" y="3406140"/>
                  </a:lnTo>
                </a:path>
                <a:path w="5308600" h="3406140">
                  <a:moveTo>
                    <a:pt x="4349496" y="1789938"/>
                  </a:moveTo>
                  <a:lnTo>
                    <a:pt x="4349496" y="1891538"/>
                  </a:lnTo>
                </a:path>
                <a:path w="5308600" h="3406140">
                  <a:moveTo>
                    <a:pt x="4349496" y="0"/>
                  </a:moveTo>
                  <a:lnTo>
                    <a:pt x="4349496" y="1497838"/>
                  </a:lnTo>
                </a:path>
                <a:path w="5308600" h="3406140">
                  <a:moveTo>
                    <a:pt x="4375404" y="1955038"/>
                  </a:moveTo>
                  <a:lnTo>
                    <a:pt x="4375404" y="3406140"/>
                  </a:lnTo>
                </a:path>
                <a:path w="5308600" h="3406140">
                  <a:moveTo>
                    <a:pt x="4375404" y="1789938"/>
                  </a:moveTo>
                  <a:lnTo>
                    <a:pt x="4375404" y="1891538"/>
                  </a:lnTo>
                </a:path>
                <a:path w="5308600" h="3406140">
                  <a:moveTo>
                    <a:pt x="4375404" y="0"/>
                  </a:moveTo>
                  <a:lnTo>
                    <a:pt x="4375404" y="1497838"/>
                  </a:lnTo>
                </a:path>
                <a:path w="5308600" h="3406140">
                  <a:moveTo>
                    <a:pt x="4401312" y="1955038"/>
                  </a:moveTo>
                  <a:lnTo>
                    <a:pt x="4401312" y="3406140"/>
                  </a:lnTo>
                </a:path>
                <a:path w="5308600" h="3406140">
                  <a:moveTo>
                    <a:pt x="4401312" y="1789938"/>
                  </a:moveTo>
                  <a:lnTo>
                    <a:pt x="4401312" y="1891538"/>
                  </a:lnTo>
                </a:path>
                <a:path w="5308600" h="3406140">
                  <a:moveTo>
                    <a:pt x="4401312" y="0"/>
                  </a:moveTo>
                  <a:lnTo>
                    <a:pt x="4401312" y="1497838"/>
                  </a:lnTo>
                </a:path>
                <a:path w="5308600" h="3406140">
                  <a:moveTo>
                    <a:pt x="4427220" y="1955038"/>
                  </a:moveTo>
                  <a:lnTo>
                    <a:pt x="4427220" y="3406140"/>
                  </a:lnTo>
                </a:path>
                <a:path w="5308600" h="3406140">
                  <a:moveTo>
                    <a:pt x="4427220" y="1789938"/>
                  </a:moveTo>
                  <a:lnTo>
                    <a:pt x="4427220" y="1891538"/>
                  </a:lnTo>
                </a:path>
                <a:path w="5308600" h="3406140">
                  <a:moveTo>
                    <a:pt x="4427220" y="0"/>
                  </a:moveTo>
                  <a:lnTo>
                    <a:pt x="4427220" y="1497838"/>
                  </a:lnTo>
                </a:path>
                <a:path w="5308600" h="3406140">
                  <a:moveTo>
                    <a:pt x="4453128" y="1955038"/>
                  </a:moveTo>
                  <a:lnTo>
                    <a:pt x="4453128" y="3406140"/>
                  </a:lnTo>
                </a:path>
                <a:path w="5308600" h="3406140">
                  <a:moveTo>
                    <a:pt x="4453128" y="1789938"/>
                  </a:moveTo>
                  <a:lnTo>
                    <a:pt x="4453128" y="1891538"/>
                  </a:lnTo>
                </a:path>
                <a:path w="5308600" h="3406140">
                  <a:moveTo>
                    <a:pt x="4453128" y="0"/>
                  </a:moveTo>
                  <a:lnTo>
                    <a:pt x="4453128" y="1497838"/>
                  </a:lnTo>
                </a:path>
                <a:path w="5308600" h="3406140">
                  <a:moveTo>
                    <a:pt x="4479036" y="1955038"/>
                  </a:moveTo>
                  <a:lnTo>
                    <a:pt x="4479036" y="3406140"/>
                  </a:lnTo>
                </a:path>
                <a:path w="5308600" h="3406140">
                  <a:moveTo>
                    <a:pt x="4479036" y="1789938"/>
                  </a:moveTo>
                  <a:lnTo>
                    <a:pt x="4479036" y="1891538"/>
                  </a:lnTo>
                </a:path>
                <a:path w="5308600" h="3406140">
                  <a:moveTo>
                    <a:pt x="4479036" y="0"/>
                  </a:moveTo>
                  <a:lnTo>
                    <a:pt x="4479036" y="1497838"/>
                  </a:lnTo>
                </a:path>
                <a:path w="5308600" h="3406140">
                  <a:moveTo>
                    <a:pt x="4504944" y="1955038"/>
                  </a:moveTo>
                  <a:lnTo>
                    <a:pt x="4504944" y="3406140"/>
                  </a:lnTo>
                </a:path>
                <a:path w="5308600" h="3406140">
                  <a:moveTo>
                    <a:pt x="4504944" y="1789938"/>
                  </a:moveTo>
                  <a:lnTo>
                    <a:pt x="4504944" y="1891538"/>
                  </a:lnTo>
                </a:path>
                <a:path w="5308600" h="3406140">
                  <a:moveTo>
                    <a:pt x="4504944" y="0"/>
                  </a:moveTo>
                  <a:lnTo>
                    <a:pt x="4504944" y="1497838"/>
                  </a:lnTo>
                </a:path>
                <a:path w="5308600" h="3406140">
                  <a:moveTo>
                    <a:pt x="4530852" y="1955038"/>
                  </a:moveTo>
                  <a:lnTo>
                    <a:pt x="4530852" y="3406140"/>
                  </a:lnTo>
                </a:path>
                <a:path w="5308600" h="3406140">
                  <a:moveTo>
                    <a:pt x="4530852" y="1789938"/>
                  </a:moveTo>
                  <a:lnTo>
                    <a:pt x="4530852" y="1891538"/>
                  </a:lnTo>
                </a:path>
                <a:path w="5308600" h="3406140">
                  <a:moveTo>
                    <a:pt x="4530852" y="0"/>
                  </a:moveTo>
                  <a:lnTo>
                    <a:pt x="4530852" y="1497838"/>
                  </a:lnTo>
                </a:path>
                <a:path w="5308600" h="3406140">
                  <a:moveTo>
                    <a:pt x="4556760" y="1955038"/>
                  </a:moveTo>
                  <a:lnTo>
                    <a:pt x="4556760" y="3406140"/>
                  </a:lnTo>
                </a:path>
                <a:path w="5308600" h="3406140">
                  <a:moveTo>
                    <a:pt x="4556760" y="1789938"/>
                  </a:moveTo>
                  <a:lnTo>
                    <a:pt x="4556760" y="1891538"/>
                  </a:lnTo>
                </a:path>
                <a:path w="5308600" h="3406140">
                  <a:moveTo>
                    <a:pt x="4556760" y="0"/>
                  </a:moveTo>
                  <a:lnTo>
                    <a:pt x="4556760" y="1497838"/>
                  </a:lnTo>
                </a:path>
                <a:path w="5308600" h="3406140">
                  <a:moveTo>
                    <a:pt x="4582668" y="1955038"/>
                  </a:moveTo>
                  <a:lnTo>
                    <a:pt x="4582668" y="3406140"/>
                  </a:lnTo>
                </a:path>
                <a:path w="5308600" h="3406140">
                  <a:moveTo>
                    <a:pt x="4582668" y="1789938"/>
                  </a:moveTo>
                  <a:lnTo>
                    <a:pt x="4582668" y="1891538"/>
                  </a:lnTo>
                </a:path>
                <a:path w="5308600" h="3406140">
                  <a:moveTo>
                    <a:pt x="4582668" y="0"/>
                  </a:moveTo>
                  <a:lnTo>
                    <a:pt x="4582668" y="1497838"/>
                  </a:lnTo>
                </a:path>
                <a:path w="5308600" h="3406140">
                  <a:moveTo>
                    <a:pt x="4608576" y="1955038"/>
                  </a:moveTo>
                  <a:lnTo>
                    <a:pt x="4608576" y="3406140"/>
                  </a:lnTo>
                </a:path>
                <a:path w="5308600" h="3406140">
                  <a:moveTo>
                    <a:pt x="4608576" y="1789938"/>
                  </a:moveTo>
                  <a:lnTo>
                    <a:pt x="4608576" y="1891538"/>
                  </a:lnTo>
                </a:path>
                <a:path w="5308600" h="3406140">
                  <a:moveTo>
                    <a:pt x="4608576" y="0"/>
                  </a:moveTo>
                  <a:lnTo>
                    <a:pt x="4608576" y="1497838"/>
                  </a:lnTo>
                </a:path>
                <a:path w="5308600" h="3406140">
                  <a:moveTo>
                    <a:pt x="4634484" y="1955038"/>
                  </a:moveTo>
                  <a:lnTo>
                    <a:pt x="4634484" y="3406140"/>
                  </a:lnTo>
                </a:path>
                <a:path w="5308600" h="3406140">
                  <a:moveTo>
                    <a:pt x="4634484" y="1789938"/>
                  </a:moveTo>
                  <a:lnTo>
                    <a:pt x="4634484" y="1891538"/>
                  </a:lnTo>
                </a:path>
                <a:path w="5308600" h="3406140">
                  <a:moveTo>
                    <a:pt x="4634484" y="0"/>
                  </a:moveTo>
                  <a:lnTo>
                    <a:pt x="4634484" y="1497838"/>
                  </a:lnTo>
                </a:path>
                <a:path w="5308600" h="3406140">
                  <a:moveTo>
                    <a:pt x="4660392" y="1955038"/>
                  </a:moveTo>
                  <a:lnTo>
                    <a:pt x="4660392" y="3406140"/>
                  </a:lnTo>
                </a:path>
                <a:path w="5308600" h="3406140">
                  <a:moveTo>
                    <a:pt x="4660392" y="1789938"/>
                  </a:moveTo>
                  <a:lnTo>
                    <a:pt x="4660392" y="1891538"/>
                  </a:lnTo>
                </a:path>
                <a:path w="5308600" h="3406140">
                  <a:moveTo>
                    <a:pt x="4660392" y="0"/>
                  </a:moveTo>
                  <a:lnTo>
                    <a:pt x="4660392" y="1497838"/>
                  </a:lnTo>
                </a:path>
                <a:path w="5308600" h="3406140">
                  <a:moveTo>
                    <a:pt x="4686300" y="1955038"/>
                  </a:moveTo>
                  <a:lnTo>
                    <a:pt x="4686300" y="3406140"/>
                  </a:lnTo>
                </a:path>
                <a:path w="5308600" h="3406140">
                  <a:moveTo>
                    <a:pt x="4686300" y="1789938"/>
                  </a:moveTo>
                  <a:lnTo>
                    <a:pt x="4686300" y="1891538"/>
                  </a:lnTo>
                </a:path>
                <a:path w="5308600" h="3406140">
                  <a:moveTo>
                    <a:pt x="4686300" y="0"/>
                  </a:moveTo>
                  <a:lnTo>
                    <a:pt x="4686300" y="1497838"/>
                  </a:lnTo>
                </a:path>
                <a:path w="5308600" h="3406140">
                  <a:moveTo>
                    <a:pt x="4712208" y="1955038"/>
                  </a:moveTo>
                  <a:lnTo>
                    <a:pt x="4712208" y="3406140"/>
                  </a:lnTo>
                </a:path>
                <a:path w="5308600" h="3406140">
                  <a:moveTo>
                    <a:pt x="4712208" y="1789938"/>
                  </a:moveTo>
                  <a:lnTo>
                    <a:pt x="4712208" y="1891538"/>
                  </a:lnTo>
                </a:path>
                <a:path w="5308600" h="3406140">
                  <a:moveTo>
                    <a:pt x="4712208" y="0"/>
                  </a:moveTo>
                  <a:lnTo>
                    <a:pt x="4712208" y="1497838"/>
                  </a:lnTo>
                </a:path>
                <a:path w="5308600" h="3406140">
                  <a:moveTo>
                    <a:pt x="4738116" y="1955038"/>
                  </a:moveTo>
                  <a:lnTo>
                    <a:pt x="4738116" y="3406140"/>
                  </a:lnTo>
                </a:path>
                <a:path w="5308600" h="3406140">
                  <a:moveTo>
                    <a:pt x="4738116" y="1789938"/>
                  </a:moveTo>
                  <a:lnTo>
                    <a:pt x="4738116" y="1891538"/>
                  </a:lnTo>
                </a:path>
                <a:path w="5308600" h="3406140">
                  <a:moveTo>
                    <a:pt x="4738116" y="0"/>
                  </a:moveTo>
                  <a:lnTo>
                    <a:pt x="4738116" y="1497838"/>
                  </a:lnTo>
                </a:path>
                <a:path w="5308600" h="3406140">
                  <a:moveTo>
                    <a:pt x="4764024" y="1955038"/>
                  </a:moveTo>
                  <a:lnTo>
                    <a:pt x="4764024" y="3406140"/>
                  </a:lnTo>
                </a:path>
                <a:path w="5308600" h="3406140">
                  <a:moveTo>
                    <a:pt x="4764024" y="1789938"/>
                  </a:moveTo>
                  <a:lnTo>
                    <a:pt x="4764024" y="1891538"/>
                  </a:lnTo>
                </a:path>
                <a:path w="5308600" h="3406140">
                  <a:moveTo>
                    <a:pt x="4764024" y="0"/>
                  </a:moveTo>
                  <a:lnTo>
                    <a:pt x="4764024" y="1497838"/>
                  </a:lnTo>
                </a:path>
                <a:path w="5308600" h="3406140">
                  <a:moveTo>
                    <a:pt x="4789932" y="1955038"/>
                  </a:moveTo>
                  <a:lnTo>
                    <a:pt x="4789932" y="3406140"/>
                  </a:lnTo>
                </a:path>
                <a:path w="5308600" h="3406140">
                  <a:moveTo>
                    <a:pt x="4789932" y="1789938"/>
                  </a:moveTo>
                  <a:lnTo>
                    <a:pt x="4789932" y="1891538"/>
                  </a:lnTo>
                </a:path>
                <a:path w="5308600" h="3406140">
                  <a:moveTo>
                    <a:pt x="4789932" y="0"/>
                  </a:moveTo>
                  <a:lnTo>
                    <a:pt x="4789932" y="1497838"/>
                  </a:lnTo>
                </a:path>
                <a:path w="5308600" h="3406140">
                  <a:moveTo>
                    <a:pt x="4815840" y="1955038"/>
                  </a:moveTo>
                  <a:lnTo>
                    <a:pt x="4815840" y="3406140"/>
                  </a:lnTo>
                </a:path>
                <a:path w="5308600" h="3406140">
                  <a:moveTo>
                    <a:pt x="4815840" y="1789938"/>
                  </a:moveTo>
                  <a:lnTo>
                    <a:pt x="4815840" y="1891538"/>
                  </a:lnTo>
                </a:path>
                <a:path w="5308600" h="3406140">
                  <a:moveTo>
                    <a:pt x="4815840" y="0"/>
                  </a:moveTo>
                  <a:lnTo>
                    <a:pt x="4815840" y="1497838"/>
                  </a:lnTo>
                </a:path>
                <a:path w="5308600" h="3406140">
                  <a:moveTo>
                    <a:pt x="4841748" y="1955038"/>
                  </a:moveTo>
                  <a:lnTo>
                    <a:pt x="4841748" y="3406140"/>
                  </a:lnTo>
                </a:path>
                <a:path w="5308600" h="3406140">
                  <a:moveTo>
                    <a:pt x="4841748" y="1789938"/>
                  </a:moveTo>
                  <a:lnTo>
                    <a:pt x="4841748" y="1891538"/>
                  </a:lnTo>
                </a:path>
                <a:path w="5308600" h="3406140">
                  <a:moveTo>
                    <a:pt x="4841748" y="0"/>
                  </a:moveTo>
                  <a:lnTo>
                    <a:pt x="4841748" y="1497838"/>
                  </a:lnTo>
                </a:path>
                <a:path w="5308600" h="3406140">
                  <a:moveTo>
                    <a:pt x="4867656" y="1955038"/>
                  </a:moveTo>
                  <a:lnTo>
                    <a:pt x="4867656" y="3406140"/>
                  </a:lnTo>
                </a:path>
                <a:path w="5308600" h="3406140">
                  <a:moveTo>
                    <a:pt x="4867656" y="1789938"/>
                  </a:moveTo>
                  <a:lnTo>
                    <a:pt x="4867656" y="1891538"/>
                  </a:lnTo>
                </a:path>
                <a:path w="5308600" h="3406140">
                  <a:moveTo>
                    <a:pt x="4867656" y="0"/>
                  </a:moveTo>
                  <a:lnTo>
                    <a:pt x="4867656" y="1497838"/>
                  </a:lnTo>
                </a:path>
                <a:path w="5308600" h="3406140">
                  <a:moveTo>
                    <a:pt x="4893564" y="1955038"/>
                  </a:moveTo>
                  <a:lnTo>
                    <a:pt x="4893564" y="3406140"/>
                  </a:lnTo>
                </a:path>
                <a:path w="5308600" h="3406140">
                  <a:moveTo>
                    <a:pt x="4893564" y="1789938"/>
                  </a:moveTo>
                  <a:lnTo>
                    <a:pt x="4893564" y="1891538"/>
                  </a:lnTo>
                </a:path>
                <a:path w="5308600" h="3406140">
                  <a:moveTo>
                    <a:pt x="4893564" y="0"/>
                  </a:moveTo>
                  <a:lnTo>
                    <a:pt x="4893564" y="1497838"/>
                  </a:lnTo>
                </a:path>
                <a:path w="5308600" h="3406140">
                  <a:moveTo>
                    <a:pt x="4919472" y="1955038"/>
                  </a:moveTo>
                  <a:lnTo>
                    <a:pt x="4919472" y="3406140"/>
                  </a:lnTo>
                </a:path>
                <a:path w="5308600" h="3406140">
                  <a:moveTo>
                    <a:pt x="4919472" y="1789938"/>
                  </a:moveTo>
                  <a:lnTo>
                    <a:pt x="4919472" y="1891538"/>
                  </a:lnTo>
                </a:path>
                <a:path w="5308600" h="3406140">
                  <a:moveTo>
                    <a:pt x="4919472" y="0"/>
                  </a:moveTo>
                  <a:lnTo>
                    <a:pt x="4919472" y="1497838"/>
                  </a:lnTo>
                </a:path>
                <a:path w="5308600" h="3406140">
                  <a:moveTo>
                    <a:pt x="4945380" y="1955038"/>
                  </a:moveTo>
                  <a:lnTo>
                    <a:pt x="4945380" y="3406140"/>
                  </a:lnTo>
                </a:path>
                <a:path w="5308600" h="3406140">
                  <a:moveTo>
                    <a:pt x="4945380" y="1789938"/>
                  </a:moveTo>
                  <a:lnTo>
                    <a:pt x="4945380" y="1891538"/>
                  </a:lnTo>
                </a:path>
                <a:path w="5308600" h="3406140">
                  <a:moveTo>
                    <a:pt x="4945380" y="0"/>
                  </a:moveTo>
                  <a:lnTo>
                    <a:pt x="4945380" y="1497838"/>
                  </a:lnTo>
                </a:path>
                <a:path w="5308600" h="3406140">
                  <a:moveTo>
                    <a:pt x="4971288" y="1955038"/>
                  </a:moveTo>
                  <a:lnTo>
                    <a:pt x="4971288" y="3406140"/>
                  </a:lnTo>
                </a:path>
                <a:path w="5308600" h="3406140">
                  <a:moveTo>
                    <a:pt x="4971288" y="1789938"/>
                  </a:moveTo>
                  <a:lnTo>
                    <a:pt x="4971288" y="1891538"/>
                  </a:lnTo>
                </a:path>
                <a:path w="5308600" h="3406140">
                  <a:moveTo>
                    <a:pt x="4971288" y="0"/>
                  </a:moveTo>
                  <a:lnTo>
                    <a:pt x="4971288" y="1497838"/>
                  </a:lnTo>
                </a:path>
                <a:path w="5308600" h="3406140">
                  <a:moveTo>
                    <a:pt x="4997196" y="1955038"/>
                  </a:moveTo>
                  <a:lnTo>
                    <a:pt x="4997196" y="3406140"/>
                  </a:lnTo>
                </a:path>
                <a:path w="5308600" h="3406140">
                  <a:moveTo>
                    <a:pt x="4997196" y="1789938"/>
                  </a:moveTo>
                  <a:lnTo>
                    <a:pt x="4997196" y="1891538"/>
                  </a:lnTo>
                </a:path>
                <a:path w="5308600" h="3406140">
                  <a:moveTo>
                    <a:pt x="4997196" y="0"/>
                  </a:moveTo>
                  <a:lnTo>
                    <a:pt x="4997196" y="1497838"/>
                  </a:lnTo>
                </a:path>
                <a:path w="5308600" h="3406140">
                  <a:moveTo>
                    <a:pt x="5023104" y="1955038"/>
                  </a:moveTo>
                  <a:lnTo>
                    <a:pt x="5023104" y="3406140"/>
                  </a:lnTo>
                </a:path>
                <a:path w="5308600" h="3406140">
                  <a:moveTo>
                    <a:pt x="5023104" y="1789938"/>
                  </a:moveTo>
                  <a:lnTo>
                    <a:pt x="5023104" y="1891538"/>
                  </a:lnTo>
                </a:path>
                <a:path w="5308600" h="3406140">
                  <a:moveTo>
                    <a:pt x="5023104" y="0"/>
                  </a:moveTo>
                  <a:lnTo>
                    <a:pt x="5023104" y="1497838"/>
                  </a:lnTo>
                </a:path>
                <a:path w="5308600" h="3406140">
                  <a:moveTo>
                    <a:pt x="5049012" y="1955038"/>
                  </a:moveTo>
                  <a:lnTo>
                    <a:pt x="5049012" y="3406140"/>
                  </a:lnTo>
                </a:path>
                <a:path w="5308600" h="3406140">
                  <a:moveTo>
                    <a:pt x="5049012" y="1789938"/>
                  </a:moveTo>
                  <a:lnTo>
                    <a:pt x="5049012" y="1891538"/>
                  </a:lnTo>
                </a:path>
                <a:path w="5308600" h="3406140">
                  <a:moveTo>
                    <a:pt x="5049012" y="0"/>
                  </a:moveTo>
                  <a:lnTo>
                    <a:pt x="5049012" y="1497838"/>
                  </a:lnTo>
                </a:path>
                <a:path w="5308600" h="3406140">
                  <a:moveTo>
                    <a:pt x="5074920" y="1955038"/>
                  </a:moveTo>
                  <a:lnTo>
                    <a:pt x="5074920" y="3406140"/>
                  </a:lnTo>
                </a:path>
                <a:path w="5308600" h="3406140">
                  <a:moveTo>
                    <a:pt x="5074920" y="1789938"/>
                  </a:moveTo>
                  <a:lnTo>
                    <a:pt x="5074920" y="1891538"/>
                  </a:lnTo>
                </a:path>
                <a:path w="5308600" h="3406140">
                  <a:moveTo>
                    <a:pt x="5074920" y="0"/>
                  </a:moveTo>
                  <a:lnTo>
                    <a:pt x="5074920" y="1497838"/>
                  </a:lnTo>
                </a:path>
                <a:path w="5308600" h="3406140">
                  <a:moveTo>
                    <a:pt x="5100828" y="1955038"/>
                  </a:moveTo>
                  <a:lnTo>
                    <a:pt x="5100828" y="3406140"/>
                  </a:lnTo>
                </a:path>
                <a:path w="5308600" h="3406140">
                  <a:moveTo>
                    <a:pt x="5100828" y="1789938"/>
                  </a:moveTo>
                  <a:lnTo>
                    <a:pt x="5100828" y="1891538"/>
                  </a:lnTo>
                </a:path>
                <a:path w="5308600" h="3406140">
                  <a:moveTo>
                    <a:pt x="5100828" y="0"/>
                  </a:moveTo>
                  <a:lnTo>
                    <a:pt x="5100828" y="1497838"/>
                  </a:lnTo>
                </a:path>
                <a:path w="5308600" h="3406140">
                  <a:moveTo>
                    <a:pt x="5126736" y="1955038"/>
                  </a:moveTo>
                  <a:lnTo>
                    <a:pt x="5126736" y="3406140"/>
                  </a:lnTo>
                </a:path>
                <a:path w="5308600" h="3406140">
                  <a:moveTo>
                    <a:pt x="5126736" y="1789938"/>
                  </a:moveTo>
                  <a:lnTo>
                    <a:pt x="5126736" y="1891538"/>
                  </a:lnTo>
                </a:path>
                <a:path w="5308600" h="3406140">
                  <a:moveTo>
                    <a:pt x="5126736" y="0"/>
                  </a:moveTo>
                  <a:lnTo>
                    <a:pt x="5126736" y="1497838"/>
                  </a:lnTo>
                </a:path>
                <a:path w="5308600" h="3406140">
                  <a:moveTo>
                    <a:pt x="5152644" y="1955038"/>
                  </a:moveTo>
                  <a:lnTo>
                    <a:pt x="5152644" y="3406140"/>
                  </a:lnTo>
                </a:path>
                <a:path w="5308600" h="3406140">
                  <a:moveTo>
                    <a:pt x="5152644" y="1789938"/>
                  </a:moveTo>
                  <a:lnTo>
                    <a:pt x="5152644" y="1891538"/>
                  </a:lnTo>
                </a:path>
                <a:path w="5308600" h="3406140">
                  <a:moveTo>
                    <a:pt x="5152644" y="0"/>
                  </a:moveTo>
                  <a:lnTo>
                    <a:pt x="5152644" y="1497838"/>
                  </a:lnTo>
                </a:path>
                <a:path w="5308600" h="3406140">
                  <a:moveTo>
                    <a:pt x="5178552" y="1955038"/>
                  </a:moveTo>
                  <a:lnTo>
                    <a:pt x="5178552" y="3406140"/>
                  </a:lnTo>
                </a:path>
                <a:path w="5308600" h="3406140">
                  <a:moveTo>
                    <a:pt x="5178552" y="1789938"/>
                  </a:moveTo>
                  <a:lnTo>
                    <a:pt x="5178552" y="1891538"/>
                  </a:lnTo>
                </a:path>
                <a:path w="5308600" h="3406140">
                  <a:moveTo>
                    <a:pt x="5178552" y="0"/>
                  </a:moveTo>
                  <a:lnTo>
                    <a:pt x="5178552" y="1497838"/>
                  </a:lnTo>
                </a:path>
                <a:path w="5308600" h="3406140">
                  <a:moveTo>
                    <a:pt x="5204460" y="1955038"/>
                  </a:moveTo>
                  <a:lnTo>
                    <a:pt x="5204460" y="3406140"/>
                  </a:lnTo>
                </a:path>
                <a:path w="5308600" h="3406140">
                  <a:moveTo>
                    <a:pt x="5204460" y="1789938"/>
                  </a:moveTo>
                  <a:lnTo>
                    <a:pt x="5204460" y="1891538"/>
                  </a:lnTo>
                </a:path>
                <a:path w="5308600" h="3406140">
                  <a:moveTo>
                    <a:pt x="5204460" y="0"/>
                  </a:moveTo>
                  <a:lnTo>
                    <a:pt x="5204460" y="1497838"/>
                  </a:lnTo>
                </a:path>
                <a:path w="5308600" h="3406140">
                  <a:moveTo>
                    <a:pt x="5230368" y="1955038"/>
                  </a:moveTo>
                  <a:lnTo>
                    <a:pt x="5230368" y="3406140"/>
                  </a:lnTo>
                </a:path>
                <a:path w="5308600" h="3406140">
                  <a:moveTo>
                    <a:pt x="5230368" y="1789938"/>
                  </a:moveTo>
                  <a:lnTo>
                    <a:pt x="5230368" y="1891538"/>
                  </a:lnTo>
                </a:path>
                <a:path w="5308600" h="3406140">
                  <a:moveTo>
                    <a:pt x="5230368" y="0"/>
                  </a:moveTo>
                  <a:lnTo>
                    <a:pt x="5230368" y="1497838"/>
                  </a:lnTo>
                </a:path>
                <a:path w="5308600" h="3406140">
                  <a:moveTo>
                    <a:pt x="5256276" y="1955038"/>
                  </a:moveTo>
                  <a:lnTo>
                    <a:pt x="5256276" y="3406140"/>
                  </a:lnTo>
                </a:path>
                <a:path w="5308600" h="3406140">
                  <a:moveTo>
                    <a:pt x="5256276" y="1789938"/>
                  </a:moveTo>
                  <a:lnTo>
                    <a:pt x="5256276" y="1891538"/>
                  </a:lnTo>
                </a:path>
                <a:path w="5308600" h="3406140">
                  <a:moveTo>
                    <a:pt x="5256276" y="0"/>
                  </a:moveTo>
                  <a:lnTo>
                    <a:pt x="5256276" y="1497838"/>
                  </a:lnTo>
                </a:path>
                <a:path w="5308600" h="3406140">
                  <a:moveTo>
                    <a:pt x="5282184" y="1955038"/>
                  </a:moveTo>
                  <a:lnTo>
                    <a:pt x="5282184" y="3406140"/>
                  </a:lnTo>
                </a:path>
                <a:path w="5308600" h="3406140">
                  <a:moveTo>
                    <a:pt x="5282184" y="1789938"/>
                  </a:moveTo>
                  <a:lnTo>
                    <a:pt x="5282184" y="1891538"/>
                  </a:lnTo>
                </a:path>
                <a:path w="5308600" h="3406140">
                  <a:moveTo>
                    <a:pt x="5282184" y="0"/>
                  </a:moveTo>
                  <a:lnTo>
                    <a:pt x="5282184" y="1497838"/>
                  </a:lnTo>
                </a:path>
                <a:path w="5308600" h="3406140">
                  <a:moveTo>
                    <a:pt x="5308092" y="1955038"/>
                  </a:moveTo>
                  <a:lnTo>
                    <a:pt x="5308092" y="3406140"/>
                  </a:lnTo>
                </a:path>
                <a:path w="5308600" h="3406140">
                  <a:moveTo>
                    <a:pt x="5308092" y="1789938"/>
                  </a:moveTo>
                  <a:lnTo>
                    <a:pt x="5308092" y="1891538"/>
                  </a:lnTo>
                </a:path>
                <a:path w="5308600" h="3406140">
                  <a:moveTo>
                    <a:pt x="5308092" y="0"/>
                  </a:moveTo>
                  <a:lnTo>
                    <a:pt x="5308092" y="1497838"/>
                  </a:lnTo>
                </a:path>
              </a:pathLst>
            </a:custGeom>
            <a:ln w="3247">
              <a:solidFill>
                <a:srgbClr val="F1F1F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8" name="object 5">
              <a:extLst>
                <a:ext uri="{FF2B5EF4-FFF2-40B4-BE49-F238E27FC236}">
                  <a16:creationId xmlns:a16="http://schemas.microsoft.com/office/drawing/2014/main" id="{BDF68AE3-3B0C-123D-8B9E-47E055888EB1}"/>
                </a:ext>
              </a:extLst>
            </p:cNvPr>
            <p:cNvSpPr/>
            <p:nvPr/>
          </p:nvSpPr>
          <p:spPr>
            <a:xfrm>
              <a:off x="1646682" y="4072889"/>
              <a:ext cx="4806315" cy="1079500"/>
            </a:xfrm>
            <a:custGeom>
              <a:avLst/>
              <a:gdLst/>
              <a:ahLst/>
              <a:cxnLst/>
              <a:rect l="l" t="t" r="r" b="b"/>
              <a:pathLst>
                <a:path w="4806315" h="1079500">
                  <a:moveTo>
                    <a:pt x="4805934" y="38100"/>
                  </a:moveTo>
                  <a:lnTo>
                    <a:pt x="4805921" y="12700"/>
                  </a:lnTo>
                  <a:lnTo>
                    <a:pt x="4805921" y="0"/>
                  </a:lnTo>
                  <a:lnTo>
                    <a:pt x="0" y="0"/>
                  </a:lnTo>
                  <a:lnTo>
                    <a:pt x="0" y="12700"/>
                  </a:lnTo>
                  <a:lnTo>
                    <a:pt x="26797" y="12700"/>
                  </a:lnTo>
                  <a:lnTo>
                    <a:pt x="26797" y="38100"/>
                  </a:lnTo>
                  <a:lnTo>
                    <a:pt x="53721" y="38100"/>
                  </a:lnTo>
                  <a:lnTo>
                    <a:pt x="53721" y="76200"/>
                  </a:lnTo>
                  <a:lnTo>
                    <a:pt x="107315" y="76200"/>
                  </a:lnTo>
                  <a:lnTo>
                    <a:pt x="107315" y="101600"/>
                  </a:lnTo>
                  <a:lnTo>
                    <a:pt x="134239" y="101600"/>
                  </a:lnTo>
                  <a:lnTo>
                    <a:pt x="134239" y="114300"/>
                  </a:lnTo>
                  <a:lnTo>
                    <a:pt x="241554" y="114300"/>
                  </a:lnTo>
                  <a:lnTo>
                    <a:pt x="241554" y="139700"/>
                  </a:lnTo>
                  <a:lnTo>
                    <a:pt x="268478" y="139700"/>
                  </a:lnTo>
                  <a:lnTo>
                    <a:pt x="268478" y="165100"/>
                  </a:lnTo>
                  <a:lnTo>
                    <a:pt x="322199" y="165100"/>
                  </a:lnTo>
                  <a:lnTo>
                    <a:pt x="322199" y="177800"/>
                  </a:lnTo>
                  <a:lnTo>
                    <a:pt x="375793" y="177800"/>
                  </a:lnTo>
                  <a:lnTo>
                    <a:pt x="375793" y="190500"/>
                  </a:lnTo>
                  <a:lnTo>
                    <a:pt x="402717" y="190500"/>
                  </a:lnTo>
                  <a:lnTo>
                    <a:pt x="402717" y="203200"/>
                  </a:lnTo>
                  <a:lnTo>
                    <a:pt x="536956" y="203200"/>
                  </a:lnTo>
                  <a:lnTo>
                    <a:pt x="536956" y="215900"/>
                  </a:lnTo>
                  <a:lnTo>
                    <a:pt x="563753" y="215900"/>
                  </a:lnTo>
                  <a:lnTo>
                    <a:pt x="563753" y="228600"/>
                  </a:lnTo>
                  <a:lnTo>
                    <a:pt x="644398" y="228600"/>
                  </a:lnTo>
                  <a:lnTo>
                    <a:pt x="644398" y="241300"/>
                  </a:lnTo>
                  <a:lnTo>
                    <a:pt x="671195" y="241300"/>
                  </a:lnTo>
                  <a:lnTo>
                    <a:pt x="671195" y="254000"/>
                  </a:lnTo>
                  <a:lnTo>
                    <a:pt x="724916" y="254000"/>
                  </a:lnTo>
                  <a:lnTo>
                    <a:pt x="724916" y="266700"/>
                  </a:lnTo>
                  <a:lnTo>
                    <a:pt x="832231" y="266700"/>
                  </a:lnTo>
                  <a:lnTo>
                    <a:pt x="832231" y="279400"/>
                  </a:lnTo>
                  <a:lnTo>
                    <a:pt x="859155" y="279400"/>
                  </a:lnTo>
                  <a:lnTo>
                    <a:pt x="859155" y="292100"/>
                  </a:lnTo>
                  <a:lnTo>
                    <a:pt x="912876" y="292100"/>
                  </a:lnTo>
                  <a:lnTo>
                    <a:pt x="912876" y="304800"/>
                  </a:lnTo>
                  <a:lnTo>
                    <a:pt x="939673" y="304800"/>
                  </a:lnTo>
                  <a:lnTo>
                    <a:pt x="939673" y="317500"/>
                  </a:lnTo>
                  <a:lnTo>
                    <a:pt x="966470" y="317500"/>
                  </a:lnTo>
                  <a:lnTo>
                    <a:pt x="966470" y="330200"/>
                  </a:lnTo>
                  <a:lnTo>
                    <a:pt x="993394" y="330200"/>
                  </a:lnTo>
                  <a:lnTo>
                    <a:pt x="993394" y="342900"/>
                  </a:lnTo>
                  <a:lnTo>
                    <a:pt x="1073912" y="342900"/>
                  </a:lnTo>
                  <a:lnTo>
                    <a:pt x="1073912" y="355600"/>
                  </a:lnTo>
                  <a:lnTo>
                    <a:pt x="1154430" y="355600"/>
                  </a:lnTo>
                  <a:lnTo>
                    <a:pt x="1154430" y="368300"/>
                  </a:lnTo>
                  <a:lnTo>
                    <a:pt x="1261872" y="368300"/>
                  </a:lnTo>
                  <a:lnTo>
                    <a:pt x="1261872" y="381000"/>
                  </a:lnTo>
                  <a:lnTo>
                    <a:pt x="1315593" y="381000"/>
                  </a:lnTo>
                  <a:lnTo>
                    <a:pt x="1315593" y="393700"/>
                  </a:lnTo>
                  <a:lnTo>
                    <a:pt x="1342390" y="393700"/>
                  </a:lnTo>
                  <a:lnTo>
                    <a:pt x="1342390" y="406400"/>
                  </a:lnTo>
                  <a:lnTo>
                    <a:pt x="1369187" y="406400"/>
                  </a:lnTo>
                  <a:lnTo>
                    <a:pt x="1369187" y="419100"/>
                  </a:lnTo>
                  <a:lnTo>
                    <a:pt x="1503426" y="419100"/>
                  </a:lnTo>
                  <a:lnTo>
                    <a:pt x="1503426" y="431800"/>
                  </a:lnTo>
                  <a:lnTo>
                    <a:pt x="1584071" y="431800"/>
                  </a:lnTo>
                  <a:lnTo>
                    <a:pt x="1584071" y="444500"/>
                  </a:lnTo>
                  <a:lnTo>
                    <a:pt x="1664589" y="444500"/>
                  </a:lnTo>
                  <a:lnTo>
                    <a:pt x="1664589" y="457200"/>
                  </a:lnTo>
                  <a:lnTo>
                    <a:pt x="1718310" y="457200"/>
                  </a:lnTo>
                  <a:lnTo>
                    <a:pt x="1718310" y="469900"/>
                  </a:lnTo>
                  <a:lnTo>
                    <a:pt x="1798828" y="469900"/>
                  </a:lnTo>
                  <a:lnTo>
                    <a:pt x="1798828" y="482600"/>
                  </a:lnTo>
                  <a:lnTo>
                    <a:pt x="1852549" y="482600"/>
                  </a:lnTo>
                  <a:lnTo>
                    <a:pt x="1852549" y="495300"/>
                  </a:lnTo>
                  <a:lnTo>
                    <a:pt x="1933067" y="495300"/>
                  </a:lnTo>
                  <a:lnTo>
                    <a:pt x="1933067" y="508000"/>
                  </a:lnTo>
                  <a:lnTo>
                    <a:pt x="1986788" y="508000"/>
                  </a:lnTo>
                  <a:lnTo>
                    <a:pt x="1986788" y="520700"/>
                  </a:lnTo>
                  <a:lnTo>
                    <a:pt x="2013585" y="520700"/>
                  </a:lnTo>
                  <a:lnTo>
                    <a:pt x="2013585" y="533400"/>
                  </a:lnTo>
                  <a:lnTo>
                    <a:pt x="2201545" y="533400"/>
                  </a:lnTo>
                  <a:lnTo>
                    <a:pt x="2201545" y="546100"/>
                  </a:lnTo>
                  <a:lnTo>
                    <a:pt x="2282063" y="546100"/>
                  </a:lnTo>
                  <a:lnTo>
                    <a:pt x="2282063" y="558800"/>
                  </a:lnTo>
                  <a:lnTo>
                    <a:pt x="2389505" y="558800"/>
                  </a:lnTo>
                  <a:lnTo>
                    <a:pt x="2389505" y="571500"/>
                  </a:lnTo>
                  <a:lnTo>
                    <a:pt x="2470023" y="571500"/>
                  </a:lnTo>
                  <a:lnTo>
                    <a:pt x="2470023" y="584200"/>
                  </a:lnTo>
                  <a:lnTo>
                    <a:pt x="2577465" y="584200"/>
                  </a:lnTo>
                  <a:lnTo>
                    <a:pt x="2577465" y="596900"/>
                  </a:lnTo>
                  <a:lnTo>
                    <a:pt x="2738501" y="596900"/>
                  </a:lnTo>
                  <a:lnTo>
                    <a:pt x="2738501" y="609600"/>
                  </a:lnTo>
                  <a:lnTo>
                    <a:pt x="2819019" y="609600"/>
                  </a:lnTo>
                  <a:lnTo>
                    <a:pt x="2819019" y="622300"/>
                  </a:lnTo>
                  <a:lnTo>
                    <a:pt x="2872740" y="622300"/>
                  </a:lnTo>
                  <a:lnTo>
                    <a:pt x="2872740" y="635000"/>
                  </a:lnTo>
                  <a:lnTo>
                    <a:pt x="2980182" y="635000"/>
                  </a:lnTo>
                  <a:lnTo>
                    <a:pt x="2980182" y="647700"/>
                  </a:lnTo>
                  <a:lnTo>
                    <a:pt x="3141218" y="647700"/>
                  </a:lnTo>
                  <a:lnTo>
                    <a:pt x="3141218" y="660400"/>
                  </a:lnTo>
                  <a:lnTo>
                    <a:pt x="3168015" y="660400"/>
                  </a:lnTo>
                  <a:lnTo>
                    <a:pt x="3168015" y="673100"/>
                  </a:lnTo>
                  <a:lnTo>
                    <a:pt x="3275457" y="673100"/>
                  </a:lnTo>
                  <a:lnTo>
                    <a:pt x="3275457" y="685800"/>
                  </a:lnTo>
                  <a:lnTo>
                    <a:pt x="3302254" y="685800"/>
                  </a:lnTo>
                  <a:lnTo>
                    <a:pt x="3302254" y="698500"/>
                  </a:lnTo>
                  <a:lnTo>
                    <a:pt x="3382899" y="698500"/>
                  </a:lnTo>
                  <a:lnTo>
                    <a:pt x="3382899" y="711200"/>
                  </a:lnTo>
                  <a:lnTo>
                    <a:pt x="3517138" y="711200"/>
                  </a:lnTo>
                  <a:lnTo>
                    <a:pt x="3517138" y="723900"/>
                  </a:lnTo>
                  <a:lnTo>
                    <a:pt x="3597656" y="723900"/>
                  </a:lnTo>
                  <a:lnTo>
                    <a:pt x="3597656" y="736600"/>
                  </a:lnTo>
                  <a:lnTo>
                    <a:pt x="3704971" y="736600"/>
                  </a:lnTo>
                  <a:lnTo>
                    <a:pt x="3704971" y="749300"/>
                  </a:lnTo>
                  <a:lnTo>
                    <a:pt x="3731895" y="749300"/>
                  </a:lnTo>
                  <a:lnTo>
                    <a:pt x="3731895" y="762000"/>
                  </a:lnTo>
                  <a:lnTo>
                    <a:pt x="3785616" y="762000"/>
                  </a:lnTo>
                  <a:lnTo>
                    <a:pt x="3785616" y="774700"/>
                  </a:lnTo>
                  <a:lnTo>
                    <a:pt x="3892931" y="774700"/>
                  </a:lnTo>
                  <a:lnTo>
                    <a:pt x="3892931" y="787400"/>
                  </a:lnTo>
                  <a:lnTo>
                    <a:pt x="3946652" y="787400"/>
                  </a:lnTo>
                  <a:lnTo>
                    <a:pt x="3946652" y="800100"/>
                  </a:lnTo>
                  <a:lnTo>
                    <a:pt x="4000373" y="800100"/>
                  </a:lnTo>
                  <a:lnTo>
                    <a:pt x="4000373" y="812800"/>
                  </a:lnTo>
                  <a:lnTo>
                    <a:pt x="4054094" y="812800"/>
                  </a:lnTo>
                  <a:lnTo>
                    <a:pt x="4054094" y="825500"/>
                  </a:lnTo>
                  <a:lnTo>
                    <a:pt x="4161409" y="825500"/>
                  </a:lnTo>
                  <a:lnTo>
                    <a:pt x="4161409" y="850900"/>
                  </a:lnTo>
                  <a:lnTo>
                    <a:pt x="4215130" y="850900"/>
                  </a:lnTo>
                  <a:lnTo>
                    <a:pt x="4215130" y="863600"/>
                  </a:lnTo>
                  <a:lnTo>
                    <a:pt x="4295648" y="863600"/>
                  </a:lnTo>
                  <a:lnTo>
                    <a:pt x="4295648" y="889000"/>
                  </a:lnTo>
                  <a:lnTo>
                    <a:pt x="4376166" y="889000"/>
                  </a:lnTo>
                  <a:lnTo>
                    <a:pt x="4376166" y="914400"/>
                  </a:lnTo>
                  <a:lnTo>
                    <a:pt x="4403090" y="914400"/>
                  </a:lnTo>
                  <a:lnTo>
                    <a:pt x="4403090" y="939800"/>
                  </a:lnTo>
                  <a:lnTo>
                    <a:pt x="4456811" y="939800"/>
                  </a:lnTo>
                  <a:lnTo>
                    <a:pt x="4456811" y="952500"/>
                  </a:lnTo>
                  <a:lnTo>
                    <a:pt x="4510532" y="952500"/>
                  </a:lnTo>
                  <a:lnTo>
                    <a:pt x="4510532" y="965200"/>
                  </a:lnTo>
                  <a:lnTo>
                    <a:pt x="4564126" y="965200"/>
                  </a:lnTo>
                  <a:lnTo>
                    <a:pt x="4564126" y="1003300"/>
                  </a:lnTo>
                  <a:lnTo>
                    <a:pt x="4591050" y="1003300"/>
                  </a:lnTo>
                  <a:lnTo>
                    <a:pt x="4591050" y="1016000"/>
                  </a:lnTo>
                  <a:lnTo>
                    <a:pt x="4698365" y="1016000"/>
                  </a:lnTo>
                  <a:lnTo>
                    <a:pt x="4698365" y="1041400"/>
                  </a:lnTo>
                  <a:lnTo>
                    <a:pt x="4752086" y="1041400"/>
                  </a:lnTo>
                  <a:lnTo>
                    <a:pt x="4752086" y="1066800"/>
                  </a:lnTo>
                  <a:lnTo>
                    <a:pt x="4779010" y="1066800"/>
                  </a:lnTo>
                  <a:lnTo>
                    <a:pt x="4779010" y="1079500"/>
                  </a:lnTo>
                  <a:lnTo>
                    <a:pt x="4805934" y="1079500"/>
                  </a:lnTo>
                  <a:lnTo>
                    <a:pt x="4805934" y="1066800"/>
                  </a:lnTo>
                  <a:lnTo>
                    <a:pt x="4805934" y="1041400"/>
                  </a:lnTo>
                  <a:lnTo>
                    <a:pt x="4805934" y="431800"/>
                  </a:lnTo>
                  <a:lnTo>
                    <a:pt x="4805921" y="419100"/>
                  </a:lnTo>
                  <a:lnTo>
                    <a:pt x="4805934" y="406400"/>
                  </a:lnTo>
                  <a:lnTo>
                    <a:pt x="4805934" y="393700"/>
                  </a:lnTo>
                  <a:lnTo>
                    <a:pt x="4805934" y="381000"/>
                  </a:lnTo>
                  <a:lnTo>
                    <a:pt x="4805921" y="368300"/>
                  </a:lnTo>
                  <a:lnTo>
                    <a:pt x="4805934" y="355600"/>
                  </a:lnTo>
                  <a:lnTo>
                    <a:pt x="4805934" y="342900"/>
                  </a:lnTo>
                  <a:lnTo>
                    <a:pt x="4805934" y="330200"/>
                  </a:lnTo>
                  <a:lnTo>
                    <a:pt x="4805934" y="317500"/>
                  </a:lnTo>
                  <a:lnTo>
                    <a:pt x="4805921" y="304800"/>
                  </a:lnTo>
                  <a:lnTo>
                    <a:pt x="4805921" y="292100"/>
                  </a:lnTo>
                  <a:lnTo>
                    <a:pt x="4805934" y="279400"/>
                  </a:lnTo>
                  <a:lnTo>
                    <a:pt x="4805934" y="266700"/>
                  </a:lnTo>
                  <a:lnTo>
                    <a:pt x="4805934" y="254000"/>
                  </a:lnTo>
                  <a:lnTo>
                    <a:pt x="4805934" y="241300"/>
                  </a:lnTo>
                  <a:lnTo>
                    <a:pt x="4805921" y="228600"/>
                  </a:lnTo>
                  <a:lnTo>
                    <a:pt x="4805934" y="215900"/>
                  </a:lnTo>
                  <a:lnTo>
                    <a:pt x="4805934" y="203200"/>
                  </a:lnTo>
                  <a:lnTo>
                    <a:pt x="4805934" y="190500"/>
                  </a:lnTo>
                  <a:lnTo>
                    <a:pt x="4805934" y="177800"/>
                  </a:lnTo>
                  <a:lnTo>
                    <a:pt x="4805921" y="165100"/>
                  </a:lnTo>
                  <a:lnTo>
                    <a:pt x="4805934" y="139700"/>
                  </a:lnTo>
                  <a:lnTo>
                    <a:pt x="4805934" y="114300"/>
                  </a:lnTo>
                  <a:lnTo>
                    <a:pt x="4805934" y="101600"/>
                  </a:lnTo>
                  <a:lnTo>
                    <a:pt x="4805934" y="76200"/>
                  </a:lnTo>
                  <a:lnTo>
                    <a:pt x="4805934" y="38100"/>
                  </a:lnTo>
                  <a:close/>
                </a:path>
              </a:pathLst>
            </a:custGeom>
            <a:solidFill>
              <a:srgbClr val="0A2C8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9" name="object 6">
              <a:extLst>
                <a:ext uri="{FF2B5EF4-FFF2-40B4-BE49-F238E27FC236}">
                  <a16:creationId xmlns:a16="http://schemas.microsoft.com/office/drawing/2014/main" id="{0E6DE1DA-F624-6F1D-554F-6C59D82EB5E8}"/>
                </a:ext>
              </a:extLst>
            </p:cNvPr>
            <p:cNvSpPr/>
            <p:nvPr/>
          </p:nvSpPr>
          <p:spPr>
            <a:xfrm>
              <a:off x="1110996" y="2909569"/>
              <a:ext cx="5341620" cy="1176020"/>
            </a:xfrm>
            <a:custGeom>
              <a:avLst/>
              <a:gdLst/>
              <a:ahLst/>
              <a:cxnLst/>
              <a:rect l="l" t="t" r="r" b="b"/>
              <a:pathLst>
                <a:path w="5341620" h="1176020">
                  <a:moveTo>
                    <a:pt x="80772" y="462280"/>
                  </a:moveTo>
                  <a:lnTo>
                    <a:pt x="53898" y="462280"/>
                  </a:lnTo>
                  <a:lnTo>
                    <a:pt x="53898" y="144780"/>
                  </a:lnTo>
                  <a:lnTo>
                    <a:pt x="27012" y="144780"/>
                  </a:lnTo>
                  <a:lnTo>
                    <a:pt x="27012" y="0"/>
                  </a:lnTo>
                  <a:lnTo>
                    <a:pt x="0" y="0"/>
                  </a:lnTo>
                  <a:lnTo>
                    <a:pt x="0" y="144780"/>
                  </a:lnTo>
                  <a:lnTo>
                    <a:pt x="0" y="462280"/>
                  </a:lnTo>
                  <a:lnTo>
                    <a:pt x="0" y="594360"/>
                  </a:lnTo>
                  <a:lnTo>
                    <a:pt x="80772" y="594360"/>
                  </a:lnTo>
                  <a:lnTo>
                    <a:pt x="80772" y="462280"/>
                  </a:lnTo>
                  <a:close/>
                </a:path>
                <a:path w="5341620" h="1176020">
                  <a:moveTo>
                    <a:pt x="5341620" y="604520"/>
                  </a:moveTo>
                  <a:lnTo>
                    <a:pt x="79248" y="604520"/>
                  </a:lnTo>
                  <a:lnTo>
                    <a:pt x="79248" y="668020"/>
                  </a:lnTo>
                  <a:lnTo>
                    <a:pt x="106095" y="668020"/>
                  </a:lnTo>
                  <a:lnTo>
                    <a:pt x="106095" y="756920"/>
                  </a:lnTo>
                  <a:lnTo>
                    <a:pt x="132943" y="756920"/>
                  </a:lnTo>
                  <a:lnTo>
                    <a:pt x="132943" y="896620"/>
                  </a:lnTo>
                  <a:lnTo>
                    <a:pt x="159766" y="896620"/>
                  </a:lnTo>
                  <a:lnTo>
                    <a:pt x="159766" y="934720"/>
                  </a:lnTo>
                  <a:lnTo>
                    <a:pt x="186690" y="934720"/>
                  </a:lnTo>
                  <a:lnTo>
                    <a:pt x="186690" y="985520"/>
                  </a:lnTo>
                  <a:lnTo>
                    <a:pt x="213487" y="985520"/>
                  </a:lnTo>
                  <a:lnTo>
                    <a:pt x="213487" y="998220"/>
                  </a:lnTo>
                  <a:lnTo>
                    <a:pt x="240284" y="998220"/>
                  </a:lnTo>
                  <a:lnTo>
                    <a:pt x="240284" y="1061720"/>
                  </a:lnTo>
                  <a:lnTo>
                    <a:pt x="267208" y="1061720"/>
                  </a:lnTo>
                  <a:lnTo>
                    <a:pt x="267208" y="1074420"/>
                  </a:lnTo>
                  <a:lnTo>
                    <a:pt x="347726" y="1074420"/>
                  </a:lnTo>
                  <a:lnTo>
                    <a:pt x="347726" y="1099820"/>
                  </a:lnTo>
                  <a:lnTo>
                    <a:pt x="374523" y="1099820"/>
                  </a:lnTo>
                  <a:lnTo>
                    <a:pt x="374523" y="1112520"/>
                  </a:lnTo>
                  <a:lnTo>
                    <a:pt x="401447" y="1112520"/>
                  </a:lnTo>
                  <a:lnTo>
                    <a:pt x="401447" y="1125220"/>
                  </a:lnTo>
                  <a:lnTo>
                    <a:pt x="428244" y="1125220"/>
                  </a:lnTo>
                  <a:lnTo>
                    <a:pt x="428244" y="1137920"/>
                  </a:lnTo>
                  <a:lnTo>
                    <a:pt x="481965" y="1137920"/>
                  </a:lnTo>
                  <a:lnTo>
                    <a:pt x="481965" y="1163320"/>
                  </a:lnTo>
                  <a:lnTo>
                    <a:pt x="535686" y="1163320"/>
                  </a:lnTo>
                  <a:lnTo>
                    <a:pt x="535686" y="1176020"/>
                  </a:lnTo>
                  <a:lnTo>
                    <a:pt x="5341607" y="1176020"/>
                  </a:lnTo>
                  <a:lnTo>
                    <a:pt x="5341607" y="1163320"/>
                  </a:lnTo>
                  <a:lnTo>
                    <a:pt x="5341620" y="1163320"/>
                  </a:lnTo>
                  <a:lnTo>
                    <a:pt x="5341620" y="1061720"/>
                  </a:lnTo>
                  <a:lnTo>
                    <a:pt x="5341607" y="998220"/>
                  </a:lnTo>
                  <a:lnTo>
                    <a:pt x="5341620" y="985520"/>
                  </a:lnTo>
                  <a:lnTo>
                    <a:pt x="5341620" y="934720"/>
                  </a:lnTo>
                  <a:lnTo>
                    <a:pt x="5341620" y="896620"/>
                  </a:lnTo>
                  <a:lnTo>
                    <a:pt x="5341620" y="756920"/>
                  </a:lnTo>
                  <a:lnTo>
                    <a:pt x="5341620" y="668020"/>
                  </a:lnTo>
                  <a:lnTo>
                    <a:pt x="5341620" y="604520"/>
                  </a:lnTo>
                  <a:close/>
                </a:path>
              </a:pathLst>
            </a:custGeom>
            <a:solidFill>
              <a:srgbClr val="0A2C8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0" name="object 7">
              <a:extLst>
                <a:ext uri="{FF2B5EF4-FFF2-40B4-BE49-F238E27FC236}">
                  <a16:creationId xmlns:a16="http://schemas.microsoft.com/office/drawing/2014/main" id="{6CFCDED0-A480-D4AA-A9D9-8B320E1F2A4F}"/>
                </a:ext>
              </a:extLst>
            </p:cNvPr>
            <p:cNvSpPr/>
            <p:nvPr/>
          </p:nvSpPr>
          <p:spPr>
            <a:xfrm>
              <a:off x="4274566" y="4291329"/>
              <a:ext cx="2178050" cy="941069"/>
            </a:xfrm>
            <a:custGeom>
              <a:avLst/>
              <a:gdLst/>
              <a:ahLst/>
              <a:cxnLst/>
              <a:rect l="l" t="t" r="r" b="b"/>
              <a:pathLst>
                <a:path w="2178050" h="941070">
                  <a:moveTo>
                    <a:pt x="2178050" y="105410"/>
                  </a:moveTo>
                  <a:lnTo>
                    <a:pt x="751840" y="105410"/>
                  </a:lnTo>
                  <a:lnTo>
                    <a:pt x="751840" y="110490"/>
                  </a:lnTo>
                  <a:lnTo>
                    <a:pt x="777748" y="110490"/>
                  </a:lnTo>
                  <a:lnTo>
                    <a:pt x="777748" y="121920"/>
                  </a:lnTo>
                  <a:lnTo>
                    <a:pt x="803783" y="121920"/>
                  </a:lnTo>
                  <a:lnTo>
                    <a:pt x="803783" y="125730"/>
                  </a:lnTo>
                  <a:lnTo>
                    <a:pt x="829691" y="125730"/>
                  </a:lnTo>
                  <a:lnTo>
                    <a:pt x="829691" y="146050"/>
                  </a:lnTo>
                  <a:lnTo>
                    <a:pt x="855599" y="146050"/>
                  </a:lnTo>
                  <a:lnTo>
                    <a:pt x="855599" y="152400"/>
                  </a:lnTo>
                  <a:lnTo>
                    <a:pt x="881507" y="152400"/>
                  </a:lnTo>
                  <a:lnTo>
                    <a:pt x="881507" y="162560"/>
                  </a:lnTo>
                  <a:lnTo>
                    <a:pt x="933323" y="162560"/>
                  </a:lnTo>
                  <a:lnTo>
                    <a:pt x="933323" y="170180"/>
                  </a:lnTo>
                  <a:lnTo>
                    <a:pt x="959231" y="170180"/>
                  </a:lnTo>
                  <a:lnTo>
                    <a:pt x="959231" y="175260"/>
                  </a:lnTo>
                  <a:lnTo>
                    <a:pt x="985266" y="175260"/>
                  </a:lnTo>
                  <a:lnTo>
                    <a:pt x="985266" y="180340"/>
                  </a:lnTo>
                  <a:lnTo>
                    <a:pt x="1011174" y="180340"/>
                  </a:lnTo>
                  <a:lnTo>
                    <a:pt x="1011174" y="194310"/>
                  </a:lnTo>
                  <a:lnTo>
                    <a:pt x="1037082" y="194310"/>
                  </a:lnTo>
                  <a:lnTo>
                    <a:pt x="1037082" y="217170"/>
                  </a:lnTo>
                  <a:lnTo>
                    <a:pt x="1062990" y="217170"/>
                  </a:lnTo>
                  <a:lnTo>
                    <a:pt x="1062990" y="223520"/>
                  </a:lnTo>
                  <a:lnTo>
                    <a:pt x="1114806" y="223520"/>
                  </a:lnTo>
                  <a:lnTo>
                    <a:pt x="1114806" y="231140"/>
                  </a:lnTo>
                  <a:lnTo>
                    <a:pt x="1140841" y="231140"/>
                  </a:lnTo>
                  <a:lnTo>
                    <a:pt x="1140841" y="243840"/>
                  </a:lnTo>
                  <a:lnTo>
                    <a:pt x="1166749" y="243840"/>
                  </a:lnTo>
                  <a:lnTo>
                    <a:pt x="1166749" y="250190"/>
                  </a:lnTo>
                  <a:lnTo>
                    <a:pt x="1192657" y="250190"/>
                  </a:lnTo>
                  <a:lnTo>
                    <a:pt x="1192657" y="257810"/>
                  </a:lnTo>
                  <a:lnTo>
                    <a:pt x="1218565" y="257810"/>
                  </a:lnTo>
                  <a:lnTo>
                    <a:pt x="1218565" y="260350"/>
                  </a:lnTo>
                  <a:lnTo>
                    <a:pt x="1244473" y="260350"/>
                  </a:lnTo>
                  <a:lnTo>
                    <a:pt x="1244473" y="262890"/>
                  </a:lnTo>
                  <a:lnTo>
                    <a:pt x="1270381" y="262890"/>
                  </a:lnTo>
                  <a:lnTo>
                    <a:pt x="1270381" y="281940"/>
                  </a:lnTo>
                  <a:lnTo>
                    <a:pt x="1296416" y="281940"/>
                  </a:lnTo>
                  <a:lnTo>
                    <a:pt x="1296416" y="284480"/>
                  </a:lnTo>
                  <a:lnTo>
                    <a:pt x="1322324" y="284480"/>
                  </a:lnTo>
                  <a:lnTo>
                    <a:pt x="1322324" y="289560"/>
                  </a:lnTo>
                  <a:lnTo>
                    <a:pt x="1348232" y="289560"/>
                  </a:lnTo>
                  <a:lnTo>
                    <a:pt x="1348232" y="298450"/>
                  </a:lnTo>
                  <a:lnTo>
                    <a:pt x="1374140" y="298450"/>
                  </a:lnTo>
                  <a:lnTo>
                    <a:pt x="1374140" y="303530"/>
                  </a:lnTo>
                  <a:lnTo>
                    <a:pt x="1400048" y="303530"/>
                  </a:lnTo>
                  <a:lnTo>
                    <a:pt x="1400048" y="312420"/>
                  </a:lnTo>
                  <a:lnTo>
                    <a:pt x="1425956" y="312420"/>
                  </a:lnTo>
                  <a:lnTo>
                    <a:pt x="1425956" y="331470"/>
                  </a:lnTo>
                  <a:lnTo>
                    <a:pt x="1477899" y="331470"/>
                  </a:lnTo>
                  <a:lnTo>
                    <a:pt x="1477899" y="336550"/>
                  </a:lnTo>
                  <a:lnTo>
                    <a:pt x="1503807" y="336550"/>
                  </a:lnTo>
                  <a:lnTo>
                    <a:pt x="1503807" y="339090"/>
                  </a:lnTo>
                  <a:lnTo>
                    <a:pt x="1529715" y="339090"/>
                  </a:lnTo>
                  <a:lnTo>
                    <a:pt x="1529715" y="344170"/>
                  </a:lnTo>
                  <a:lnTo>
                    <a:pt x="1555623" y="344170"/>
                  </a:lnTo>
                  <a:lnTo>
                    <a:pt x="1555623" y="346710"/>
                  </a:lnTo>
                  <a:lnTo>
                    <a:pt x="1581531" y="346710"/>
                  </a:lnTo>
                  <a:lnTo>
                    <a:pt x="1581531" y="373380"/>
                  </a:lnTo>
                  <a:lnTo>
                    <a:pt x="1607439" y="373380"/>
                  </a:lnTo>
                  <a:lnTo>
                    <a:pt x="1607439" y="375920"/>
                  </a:lnTo>
                  <a:lnTo>
                    <a:pt x="1659382" y="375920"/>
                  </a:lnTo>
                  <a:lnTo>
                    <a:pt x="1659382" y="386080"/>
                  </a:lnTo>
                  <a:lnTo>
                    <a:pt x="1685290" y="386080"/>
                  </a:lnTo>
                  <a:lnTo>
                    <a:pt x="1685290" y="402590"/>
                  </a:lnTo>
                  <a:lnTo>
                    <a:pt x="1711198" y="402590"/>
                  </a:lnTo>
                  <a:lnTo>
                    <a:pt x="1711198" y="410210"/>
                  </a:lnTo>
                  <a:lnTo>
                    <a:pt x="1737106" y="410210"/>
                  </a:lnTo>
                  <a:lnTo>
                    <a:pt x="1737106" y="415290"/>
                  </a:lnTo>
                  <a:lnTo>
                    <a:pt x="1763014" y="415290"/>
                  </a:lnTo>
                  <a:lnTo>
                    <a:pt x="1763014" y="427990"/>
                  </a:lnTo>
                  <a:lnTo>
                    <a:pt x="1789049" y="427990"/>
                  </a:lnTo>
                  <a:lnTo>
                    <a:pt x="1789049" y="455930"/>
                  </a:lnTo>
                  <a:lnTo>
                    <a:pt x="1814957" y="455930"/>
                  </a:lnTo>
                  <a:lnTo>
                    <a:pt x="1814957" y="473710"/>
                  </a:lnTo>
                  <a:lnTo>
                    <a:pt x="1866773" y="473710"/>
                  </a:lnTo>
                  <a:lnTo>
                    <a:pt x="1866773" y="482600"/>
                  </a:lnTo>
                  <a:lnTo>
                    <a:pt x="1892681" y="482600"/>
                  </a:lnTo>
                  <a:lnTo>
                    <a:pt x="1892681" y="491490"/>
                  </a:lnTo>
                  <a:lnTo>
                    <a:pt x="1944624" y="491490"/>
                  </a:lnTo>
                  <a:lnTo>
                    <a:pt x="1944624" y="554990"/>
                  </a:lnTo>
                  <a:lnTo>
                    <a:pt x="1970532" y="554990"/>
                  </a:lnTo>
                  <a:lnTo>
                    <a:pt x="1970532" y="599440"/>
                  </a:lnTo>
                  <a:lnTo>
                    <a:pt x="1996440" y="599440"/>
                  </a:lnTo>
                  <a:lnTo>
                    <a:pt x="1996440" y="608330"/>
                  </a:lnTo>
                  <a:lnTo>
                    <a:pt x="2022348" y="608330"/>
                  </a:lnTo>
                  <a:lnTo>
                    <a:pt x="2022348" y="621030"/>
                  </a:lnTo>
                  <a:lnTo>
                    <a:pt x="2048256" y="621030"/>
                  </a:lnTo>
                  <a:lnTo>
                    <a:pt x="2048256" y="666750"/>
                  </a:lnTo>
                  <a:lnTo>
                    <a:pt x="2074164" y="666750"/>
                  </a:lnTo>
                  <a:lnTo>
                    <a:pt x="2074164" y="671830"/>
                  </a:lnTo>
                  <a:lnTo>
                    <a:pt x="2100072" y="671830"/>
                  </a:lnTo>
                  <a:lnTo>
                    <a:pt x="2100072" y="694690"/>
                  </a:lnTo>
                  <a:lnTo>
                    <a:pt x="2126107" y="694690"/>
                  </a:lnTo>
                  <a:lnTo>
                    <a:pt x="2126107" y="749300"/>
                  </a:lnTo>
                  <a:lnTo>
                    <a:pt x="2152015" y="749300"/>
                  </a:lnTo>
                  <a:lnTo>
                    <a:pt x="2152015" y="941070"/>
                  </a:lnTo>
                  <a:lnTo>
                    <a:pt x="2178050" y="941070"/>
                  </a:lnTo>
                  <a:lnTo>
                    <a:pt x="2178050" y="749300"/>
                  </a:lnTo>
                  <a:lnTo>
                    <a:pt x="2178050" y="694690"/>
                  </a:lnTo>
                  <a:lnTo>
                    <a:pt x="2178050" y="110490"/>
                  </a:lnTo>
                  <a:lnTo>
                    <a:pt x="2178050" y="105410"/>
                  </a:lnTo>
                  <a:close/>
                </a:path>
                <a:path w="2178050" h="941070">
                  <a:moveTo>
                    <a:pt x="2178050" y="0"/>
                  </a:moveTo>
                  <a:lnTo>
                    <a:pt x="0" y="0"/>
                  </a:lnTo>
                  <a:lnTo>
                    <a:pt x="0" y="6350"/>
                  </a:lnTo>
                  <a:lnTo>
                    <a:pt x="25908" y="6350"/>
                  </a:lnTo>
                  <a:lnTo>
                    <a:pt x="25908" y="15240"/>
                  </a:lnTo>
                  <a:lnTo>
                    <a:pt x="51816" y="15240"/>
                  </a:lnTo>
                  <a:lnTo>
                    <a:pt x="51816" y="20320"/>
                  </a:lnTo>
                  <a:lnTo>
                    <a:pt x="155575" y="20320"/>
                  </a:lnTo>
                  <a:lnTo>
                    <a:pt x="155575" y="29210"/>
                  </a:lnTo>
                  <a:lnTo>
                    <a:pt x="207391" y="29210"/>
                  </a:lnTo>
                  <a:lnTo>
                    <a:pt x="207391" y="40640"/>
                  </a:lnTo>
                  <a:lnTo>
                    <a:pt x="233299" y="40640"/>
                  </a:lnTo>
                  <a:lnTo>
                    <a:pt x="233299" y="44450"/>
                  </a:lnTo>
                  <a:lnTo>
                    <a:pt x="259207" y="44450"/>
                  </a:lnTo>
                  <a:lnTo>
                    <a:pt x="259207" y="46990"/>
                  </a:lnTo>
                  <a:lnTo>
                    <a:pt x="285115" y="46990"/>
                  </a:lnTo>
                  <a:lnTo>
                    <a:pt x="285115" y="50800"/>
                  </a:lnTo>
                  <a:lnTo>
                    <a:pt x="311023" y="50800"/>
                  </a:lnTo>
                  <a:lnTo>
                    <a:pt x="311023" y="53340"/>
                  </a:lnTo>
                  <a:lnTo>
                    <a:pt x="337058" y="53340"/>
                  </a:lnTo>
                  <a:lnTo>
                    <a:pt x="337058" y="60960"/>
                  </a:lnTo>
                  <a:lnTo>
                    <a:pt x="362966" y="60960"/>
                  </a:lnTo>
                  <a:lnTo>
                    <a:pt x="362966" y="69850"/>
                  </a:lnTo>
                  <a:lnTo>
                    <a:pt x="388874" y="69850"/>
                  </a:lnTo>
                  <a:lnTo>
                    <a:pt x="388874" y="72390"/>
                  </a:lnTo>
                  <a:lnTo>
                    <a:pt x="414782" y="72390"/>
                  </a:lnTo>
                  <a:lnTo>
                    <a:pt x="414782" y="76200"/>
                  </a:lnTo>
                  <a:lnTo>
                    <a:pt x="440690" y="76200"/>
                  </a:lnTo>
                  <a:lnTo>
                    <a:pt x="440690" y="77470"/>
                  </a:lnTo>
                  <a:lnTo>
                    <a:pt x="466598" y="77470"/>
                  </a:lnTo>
                  <a:lnTo>
                    <a:pt x="466598" y="81280"/>
                  </a:lnTo>
                  <a:lnTo>
                    <a:pt x="492633" y="81280"/>
                  </a:lnTo>
                  <a:lnTo>
                    <a:pt x="492633" y="85090"/>
                  </a:lnTo>
                  <a:lnTo>
                    <a:pt x="518541" y="85090"/>
                  </a:lnTo>
                  <a:lnTo>
                    <a:pt x="518541" y="87630"/>
                  </a:lnTo>
                  <a:lnTo>
                    <a:pt x="570357" y="87630"/>
                  </a:lnTo>
                  <a:lnTo>
                    <a:pt x="570357" y="93980"/>
                  </a:lnTo>
                  <a:lnTo>
                    <a:pt x="622173" y="93980"/>
                  </a:lnTo>
                  <a:lnTo>
                    <a:pt x="622173" y="97790"/>
                  </a:lnTo>
                  <a:lnTo>
                    <a:pt x="648208" y="97790"/>
                  </a:lnTo>
                  <a:lnTo>
                    <a:pt x="648208" y="100330"/>
                  </a:lnTo>
                  <a:lnTo>
                    <a:pt x="674116" y="100330"/>
                  </a:lnTo>
                  <a:lnTo>
                    <a:pt x="674116" y="104140"/>
                  </a:lnTo>
                  <a:lnTo>
                    <a:pt x="700024" y="104140"/>
                  </a:lnTo>
                  <a:lnTo>
                    <a:pt x="700024" y="105410"/>
                  </a:lnTo>
                  <a:lnTo>
                    <a:pt x="751840" y="105410"/>
                  </a:lnTo>
                  <a:lnTo>
                    <a:pt x="751840" y="104140"/>
                  </a:lnTo>
                  <a:lnTo>
                    <a:pt x="2178050" y="104140"/>
                  </a:lnTo>
                  <a:lnTo>
                    <a:pt x="2178050" y="6350"/>
                  </a:lnTo>
                  <a:lnTo>
                    <a:pt x="2178050" y="0"/>
                  </a:lnTo>
                  <a:close/>
                </a:path>
              </a:pathLst>
            </a:custGeom>
            <a:solidFill>
              <a:srgbClr val="FFFFFF">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1" name="object 8">
              <a:extLst>
                <a:ext uri="{FF2B5EF4-FFF2-40B4-BE49-F238E27FC236}">
                  <a16:creationId xmlns:a16="http://schemas.microsoft.com/office/drawing/2014/main" id="{8B3D3784-422B-F5FD-858B-084DA478172B}"/>
                </a:ext>
              </a:extLst>
            </p:cNvPr>
            <p:cNvSpPr/>
            <p:nvPr/>
          </p:nvSpPr>
          <p:spPr>
            <a:xfrm>
              <a:off x="1759331" y="3806189"/>
              <a:ext cx="4693285" cy="491490"/>
            </a:xfrm>
            <a:custGeom>
              <a:avLst/>
              <a:gdLst/>
              <a:ahLst/>
              <a:cxnLst/>
              <a:rect l="l" t="t" r="r" b="b"/>
              <a:pathLst>
                <a:path w="4693285" h="491489">
                  <a:moveTo>
                    <a:pt x="4693285" y="220980"/>
                  </a:moveTo>
                  <a:lnTo>
                    <a:pt x="1037082" y="220980"/>
                  </a:lnTo>
                  <a:lnTo>
                    <a:pt x="1037082" y="227330"/>
                  </a:lnTo>
                  <a:lnTo>
                    <a:pt x="1063117" y="227330"/>
                  </a:lnTo>
                  <a:lnTo>
                    <a:pt x="1063117" y="233680"/>
                  </a:lnTo>
                  <a:lnTo>
                    <a:pt x="1089025" y="233680"/>
                  </a:lnTo>
                  <a:lnTo>
                    <a:pt x="1089025" y="237490"/>
                  </a:lnTo>
                  <a:lnTo>
                    <a:pt x="1114933" y="237490"/>
                  </a:lnTo>
                  <a:lnTo>
                    <a:pt x="1114933" y="242570"/>
                  </a:lnTo>
                  <a:lnTo>
                    <a:pt x="1166749" y="242570"/>
                  </a:lnTo>
                  <a:lnTo>
                    <a:pt x="1166749" y="255270"/>
                  </a:lnTo>
                  <a:lnTo>
                    <a:pt x="1218692" y="255270"/>
                  </a:lnTo>
                  <a:lnTo>
                    <a:pt x="1218692" y="261620"/>
                  </a:lnTo>
                  <a:lnTo>
                    <a:pt x="1244600" y="261620"/>
                  </a:lnTo>
                  <a:lnTo>
                    <a:pt x="1244600" y="275590"/>
                  </a:lnTo>
                  <a:lnTo>
                    <a:pt x="1270508" y="275590"/>
                  </a:lnTo>
                  <a:lnTo>
                    <a:pt x="1270508" y="281940"/>
                  </a:lnTo>
                  <a:lnTo>
                    <a:pt x="1296416" y="281940"/>
                  </a:lnTo>
                  <a:lnTo>
                    <a:pt x="1296416" y="284480"/>
                  </a:lnTo>
                  <a:lnTo>
                    <a:pt x="1348232" y="284480"/>
                  </a:lnTo>
                  <a:lnTo>
                    <a:pt x="1348232" y="287020"/>
                  </a:lnTo>
                  <a:lnTo>
                    <a:pt x="1478026" y="287020"/>
                  </a:lnTo>
                  <a:lnTo>
                    <a:pt x="1478026" y="302260"/>
                  </a:lnTo>
                  <a:lnTo>
                    <a:pt x="1503934" y="302260"/>
                  </a:lnTo>
                  <a:lnTo>
                    <a:pt x="1503934" y="307340"/>
                  </a:lnTo>
                  <a:lnTo>
                    <a:pt x="1529842" y="307340"/>
                  </a:lnTo>
                  <a:lnTo>
                    <a:pt x="1529842" y="326390"/>
                  </a:lnTo>
                  <a:lnTo>
                    <a:pt x="1555877" y="326390"/>
                  </a:lnTo>
                  <a:lnTo>
                    <a:pt x="1555877" y="327660"/>
                  </a:lnTo>
                  <a:lnTo>
                    <a:pt x="1581785" y="327660"/>
                  </a:lnTo>
                  <a:lnTo>
                    <a:pt x="1581785" y="328930"/>
                  </a:lnTo>
                  <a:lnTo>
                    <a:pt x="1633601" y="328930"/>
                  </a:lnTo>
                  <a:lnTo>
                    <a:pt x="1633601" y="331470"/>
                  </a:lnTo>
                  <a:lnTo>
                    <a:pt x="1685417" y="331470"/>
                  </a:lnTo>
                  <a:lnTo>
                    <a:pt x="1685417" y="335280"/>
                  </a:lnTo>
                  <a:lnTo>
                    <a:pt x="1737360" y="335280"/>
                  </a:lnTo>
                  <a:lnTo>
                    <a:pt x="1737360" y="336550"/>
                  </a:lnTo>
                  <a:lnTo>
                    <a:pt x="1763268" y="336550"/>
                  </a:lnTo>
                  <a:lnTo>
                    <a:pt x="1763268" y="339090"/>
                  </a:lnTo>
                  <a:lnTo>
                    <a:pt x="1789176" y="339090"/>
                  </a:lnTo>
                  <a:lnTo>
                    <a:pt x="1789176" y="344170"/>
                  </a:lnTo>
                  <a:lnTo>
                    <a:pt x="1815084" y="344170"/>
                  </a:lnTo>
                  <a:lnTo>
                    <a:pt x="1815084" y="351790"/>
                  </a:lnTo>
                  <a:lnTo>
                    <a:pt x="1840992" y="351790"/>
                  </a:lnTo>
                  <a:lnTo>
                    <a:pt x="1840992" y="353060"/>
                  </a:lnTo>
                  <a:lnTo>
                    <a:pt x="1867027" y="353060"/>
                  </a:lnTo>
                  <a:lnTo>
                    <a:pt x="1867027" y="361950"/>
                  </a:lnTo>
                  <a:lnTo>
                    <a:pt x="1892935" y="361950"/>
                  </a:lnTo>
                  <a:lnTo>
                    <a:pt x="1892935" y="383540"/>
                  </a:lnTo>
                  <a:lnTo>
                    <a:pt x="1918843" y="383540"/>
                  </a:lnTo>
                  <a:lnTo>
                    <a:pt x="1918843" y="386080"/>
                  </a:lnTo>
                  <a:lnTo>
                    <a:pt x="1944751" y="386080"/>
                  </a:lnTo>
                  <a:lnTo>
                    <a:pt x="1944751" y="394970"/>
                  </a:lnTo>
                  <a:lnTo>
                    <a:pt x="1970659" y="394970"/>
                  </a:lnTo>
                  <a:lnTo>
                    <a:pt x="1970659" y="406400"/>
                  </a:lnTo>
                  <a:lnTo>
                    <a:pt x="2022602" y="406400"/>
                  </a:lnTo>
                  <a:lnTo>
                    <a:pt x="2022602" y="412750"/>
                  </a:lnTo>
                  <a:lnTo>
                    <a:pt x="2048510" y="412750"/>
                  </a:lnTo>
                  <a:lnTo>
                    <a:pt x="2048510" y="416560"/>
                  </a:lnTo>
                  <a:lnTo>
                    <a:pt x="2074418" y="416560"/>
                  </a:lnTo>
                  <a:lnTo>
                    <a:pt x="2074418" y="417830"/>
                  </a:lnTo>
                  <a:lnTo>
                    <a:pt x="2126234" y="417830"/>
                  </a:lnTo>
                  <a:lnTo>
                    <a:pt x="2126234" y="425450"/>
                  </a:lnTo>
                  <a:lnTo>
                    <a:pt x="2152142" y="425450"/>
                  </a:lnTo>
                  <a:lnTo>
                    <a:pt x="2152142" y="426720"/>
                  </a:lnTo>
                  <a:lnTo>
                    <a:pt x="2178050" y="426720"/>
                  </a:lnTo>
                  <a:lnTo>
                    <a:pt x="2178050" y="436880"/>
                  </a:lnTo>
                  <a:lnTo>
                    <a:pt x="2255901" y="436880"/>
                  </a:lnTo>
                  <a:lnTo>
                    <a:pt x="2255901" y="443230"/>
                  </a:lnTo>
                  <a:lnTo>
                    <a:pt x="2333625" y="443230"/>
                  </a:lnTo>
                  <a:lnTo>
                    <a:pt x="2333625" y="447040"/>
                  </a:lnTo>
                  <a:lnTo>
                    <a:pt x="2359660" y="447040"/>
                  </a:lnTo>
                  <a:lnTo>
                    <a:pt x="2359660" y="449580"/>
                  </a:lnTo>
                  <a:lnTo>
                    <a:pt x="2385568" y="449580"/>
                  </a:lnTo>
                  <a:lnTo>
                    <a:pt x="2385568" y="454660"/>
                  </a:lnTo>
                  <a:lnTo>
                    <a:pt x="2411476" y="454660"/>
                  </a:lnTo>
                  <a:lnTo>
                    <a:pt x="2411476" y="474980"/>
                  </a:lnTo>
                  <a:lnTo>
                    <a:pt x="2437384" y="474980"/>
                  </a:lnTo>
                  <a:lnTo>
                    <a:pt x="2437384" y="480060"/>
                  </a:lnTo>
                  <a:lnTo>
                    <a:pt x="2463292" y="480060"/>
                  </a:lnTo>
                  <a:lnTo>
                    <a:pt x="2463292" y="485140"/>
                  </a:lnTo>
                  <a:lnTo>
                    <a:pt x="2515235" y="485140"/>
                  </a:lnTo>
                  <a:lnTo>
                    <a:pt x="2515235" y="491490"/>
                  </a:lnTo>
                  <a:lnTo>
                    <a:pt x="4693285" y="491490"/>
                  </a:lnTo>
                  <a:lnTo>
                    <a:pt x="4693285" y="485140"/>
                  </a:lnTo>
                  <a:lnTo>
                    <a:pt x="4693285" y="480060"/>
                  </a:lnTo>
                  <a:lnTo>
                    <a:pt x="4693285" y="275590"/>
                  </a:lnTo>
                  <a:lnTo>
                    <a:pt x="4693272" y="261620"/>
                  </a:lnTo>
                  <a:lnTo>
                    <a:pt x="4693285" y="255270"/>
                  </a:lnTo>
                  <a:lnTo>
                    <a:pt x="4693272" y="242570"/>
                  </a:lnTo>
                  <a:lnTo>
                    <a:pt x="4693285" y="237490"/>
                  </a:lnTo>
                  <a:lnTo>
                    <a:pt x="4693272" y="233680"/>
                  </a:lnTo>
                  <a:lnTo>
                    <a:pt x="4693285" y="227330"/>
                  </a:lnTo>
                  <a:lnTo>
                    <a:pt x="4693285" y="220980"/>
                  </a:lnTo>
                  <a:close/>
                </a:path>
                <a:path w="4693285" h="491489">
                  <a:moveTo>
                    <a:pt x="4693285" y="167640"/>
                  </a:moveTo>
                  <a:lnTo>
                    <a:pt x="648208" y="167640"/>
                  </a:lnTo>
                  <a:lnTo>
                    <a:pt x="648208" y="168910"/>
                  </a:lnTo>
                  <a:lnTo>
                    <a:pt x="751967" y="168910"/>
                  </a:lnTo>
                  <a:lnTo>
                    <a:pt x="751967" y="181610"/>
                  </a:lnTo>
                  <a:lnTo>
                    <a:pt x="803783" y="181610"/>
                  </a:lnTo>
                  <a:lnTo>
                    <a:pt x="803783" y="191770"/>
                  </a:lnTo>
                  <a:lnTo>
                    <a:pt x="829691" y="191770"/>
                  </a:lnTo>
                  <a:lnTo>
                    <a:pt x="829691" y="204470"/>
                  </a:lnTo>
                  <a:lnTo>
                    <a:pt x="881507" y="204470"/>
                  </a:lnTo>
                  <a:lnTo>
                    <a:pt x="881507" y="207010"/>
                  </a:lnTo>
                  <a:lnTo>
                    <a:pt x="907542" y="207010"/>
                  </a:lnTo>
                  <a:lnTo>
                    <a:pt x="907542" y="208280"/>
                  </a:lnTo>
                  <a:lnTo>
                    <a:pt x="933450" y="208280"/>
                  </a:lnTo>
                  <a:lnTo>
                    <a:pt x="933450" y="212090"/>
                  </a:lnTo>
                  <a:lnTo>
                    <a:pt x="959358" y="212090"/>
                  </a:lnTo>
                  <a:lnTo>
                    <a:pt x="959358" y="218440"/>
                  </a:lnTo>
                  <a:lnTo>
                    <a:pt x="985266" y="218440"/>
                  </a:lnTo>
                  <a:lnTo>
                    <a:pt x="985266" y="219710"/>
                  </a:lnTo>
                  <a:lnTo>
                    <a:pt x="1011174" y="219710"/>
                  </a:lnTo>
                  <a:lnTo>
                    <a:pt x="1011174" y="220980"/>
                  </a:lnTo>
                  <a:lnTo>
                    <a:pt x="1037082" y="220980"/>
                  </a:lnTo>
                  <a:lnTo>
                    <a:pt x="1037082" y="219710"/>
                  </a:lnTo>
                  <a:lnTo>
                    <a:pt x="4693285" y="219710"/>
                  </a:lnTo>
                  <a:lnTo>
                    <a:pt x="4693285" y="218440"/>
                  </a:lnTo>
                  <a:lnTo>
                    <a:pt x="4693285" y="212090"/>
                  </a:lnTo>
                  <a:lnTo>
                    <a:pt x="4693272" y="208280"/>
                  </a:lnTo>
                  <a:lnTo>
                    <a:pt x="4693285" y="207010"/>
                  </a:lnTo>
                  <a:lnTo>
                    <a:pt x="4693285" y="204470"/>
                  </a:lnTo>
                  <a:lnTo>
                    <a:pt x="4693285" y="191770"/>
                  </a:lnTo>
                  <a:lnTo>
                    <a:pt x="4693285" y="181610"/>
                  </a:lnTo>
                  <a:lnTo>
                    <a:pt x="4693285" y="168910"/>
                  </a:lnTo>
                  <a:lnTo>
                    <a:pt x="4693285" y="167640"/>
                  </a:lnTo>
                  <a:close/>
                </a:path>
                <a:path w="4693285" h="491489">
                  <a:moveTo>
                    <a:pt x="4693285" y="3810"/>
                  </a:moveTo>
                  <a:lnTo>
                    <a:pt x="4693272" y="0"/>
                  </a:lnTo>
                  <a:lnTo>
                    <a:pt x="0" y="0"/>
                  </a:lnTo>
                  <a:lnTo>
                    <a:pt x="0" y="3810"/>
                  </a:lnTo>
                  <a:lnTo>
                    <a:pt x="25908" y="3810"/>
                  </a:lnTo>
                  <a:lnTo>
                    <a:pt x="25908" y="20320"/>
                  </a:lnTo>
                  <a:lnTo>
                    <a:pt x="51816" y="20320"/>
                  </a:lnTo>
                  <a:lnTo>
                    <a:pt x="51816" y="39370"/>
                  </a:lnTo>
                  <a:lnTo>
                    <a:pt x="77851" y="39370"/>
                  </a:lnTo>
                  <a:lnTo>
                    <a:pt x="77851" y="45720"/>
                  </a:lnTo>
                  <a:lnTo>
                    <a:pt x="103759" y="45720"/>
                  </a:lnTo>
                  <a:lnTo>
                    <a:pt x="103759" y="49530"/>
                  </a:lnTo>
                  <a:lnTo>
                    <a:pt x="129667" y="49530"/>
                  </a:lnTo>
                  <a:lnTo>
                    <a:pt x="129667" y="53340"/>
                  </a:lnTo>
                  <a:lnTo>
                    <a:pt x="155575" y="53340"/>
                  </a:lnTo>
                  <a:lnTo>
                    <a:pt x="155575" y="54610"/>
                  </a:lnTo>
                  <a:lnTo>
                    <a:pt x="181483" y="54610"/>
                  </a:lnTo>
                  <a:lnTo>
                    <a:pt x="181483" y="71120"/>
                  </a:lnTo>
                  <a:lnTo>
                    <a:pt x="233299" y="71120"/>
                  </a:lnTo>
                  <a:lnTo>
                    <a:pt x="233299" y="74930"/>
                  </a:lnTo>
                  <a:lnTo>
                    <a:pt x="259334" y="74930"/>
                  </a:lnTo>
                  <a:lnTo>
                    <a:pt x="259334" y="81280"/>
                  </a:lnTo>
                  <a:lnTo>
                    <a:pt x="285242" y="81280"/>
                  </a:lnTo>
                  <a:lnTo>
                    <a:pt x="285242" y="102870"/>
                  </a:lnTo>
                  <a:lnTo>
                    <a:pt x="337058" y="102870"/>
                  </a:lnTo>
                  <a:lnTo>
                    <a:pt x="337058" y="121920"/>
                  </a:lnTo>
                  <a:lnTo>
                    <a:pt x="362966" y="121920"/>
                  </a:lnTo>
                  <a:lnTo>
                    <a:pt x="362966" y="128270"/>
                  </a:lnTo>
                  <a:lnTo>
                    <a:pt x="414909" y="128270"/>
                  </a:lnTo>
                  <a:lnTo>
                    <a:pt x="414909" y="132080"/>
                  </a:lnTo>
                  <a:lnTo>
                    <a:pt x="440817" y="132080"/>
                  </a:lnTo>
                  <a:lnTo>
                    <a:pt x="440817" y="135890"/>
                  </a:lnTo>
                  <a:lnTo>
                    <a:pt x="466725" y="135890"/>
                  </a:lnTo>
                  <a:lnTo>
                    <a:pt x="466725" y="138430"/>
                  </a:lnTo>
                  <a:lnTo>
                    <a:pt x="492633" y="138430"/>
                  </a:lnTo>
                  <a:lnTo>
                    <a:pt x="492633" y="142240"/>
                  </a:lnTo>
                  <a:lnTo>
                    <a:pt x="544449" y="142240"/>
                  </a:lnTo>
                  <a:lnTo>
                    <a:pt x="544449" y="144780"/>
                  </a:lnTo>
                  <a:lnTo>
                    <a:pt x="570484" y="144780"/>
                  </a:lnTo>
                  <a:lnTo>
                    <a:pt x="570484" y="147320"/>
                  </a:lnTo>
                  <a:lnTo>
                    <a:pt x="596392" y="147320"/>
                  </a:lnTo>
                  <a:lnTo>
                    <a:pt x="596392" y="163830"/>
                  </a:lnTo>
                  <a:lnTo>
                    <a:pt x="4693285" y="163830"/>
                  </a:lnTo>
                  <a:lnTo>
                    <a:pt x="4693285" y="147320"/>
                  </a:lnTo>
                  <a:lnTo>
                    <a:pt x="4693285" y="144780"/>
                  </a:lnTo>
                  <a:lnTo>
                    <a:pt x="4693272" y="142240"/>
                  </a:lnTo>
                  <a:lnTo>
                    <a:pt x="4693285" y="138430"/>
                  </a:lnTo>
                  <a:lnTo>
                    <a:pt x="4693272" y="135890"/>
                  </a:lnTo>
                  <a:lnTo>
                    <a:pt x="4693285" y="132080"/>
                  </a:lnTo>
                  <a:lnTo>
                    <a:pt x="4693285" y="74930"/>
                  </a:lnTo>
                  <a:lnTo>
                    <a:pt x="4693272" y="71120"/>
                  </a:lnTo>
                  <a:lnTo>
                    <a:pt x="4693285" y="54610"/>
                  </a:lnTo>
                  <a:lnTo>
                    <a:pt x="4693272" y="53340"/>
                  </a:lnTo>
                  <a:lnTo>
                    <a:pt x="4693285" y="49530"/>
                  </a:lnTo>
                  <a:lnTo>
                    <a:pt x="4693285" y="45720"/>
                  </a:lnTo>
                  <a:lnTo>
                    <a:pt x="4693272" y="39370"/>
                  </a:lnTo>
                  <a:lnTo>
                    <a:pt x="4693285" y="20320"/>
                  </a:lnTo>
                  <a:lnTo>
                    <a:pt x="4693285" y="3810"/>
                  </a:lnTo>
                  <a:close/>
                </a:path>
              </a:pathLst>
            </a:custGeom>
            <a:solidFill>
              <a:srgbClr val="FFFFFF">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2" name="object 9">
              <a:extLst>
                <a:ext uri="{FF2B5EF4-FFF2-40B4-BE49-F238E27FC236}">
                  <a16:creationId xmlns:a16="http://schemas.microsoft.com/office/drawing/2014/main" id="{7C1A9F1A-BEB0-1D19-A577-C169A904EC50}"/>
                </a:ext>
              </a:extLst>
            </p:cNvPr>
            <p:cNvSpPr/>
            <p:nvPr/>
          </p:nvSpPr>
          <p:spPr>
            <a:xfrm>
              <a:off x="1110996" y="2759709"/>
              <a:ext cx="5341620" cy="1050290"/>
            </a:xfrm>
            <a:custGeom>
              <a:avLst/>
              <a:gdLst/>
              <a:ahLst/>
              <a:cxnLst/>
              <a:rect l="l" t="t" r="r" b="b"/>
              <a:pathLst>
                <a:path w="5341620" h="1050289">
                  <a:moveTo>
                    <a:pt x="5341620" y="787400"/>
                  </a:moveTo>
                  <a:lnTo>
                    <a:pt x="5341607" y="744220"/>
                  </a:lnTo>
                  <a:lnTo>
                    <a:pt x="181737" y="744220"/>
                  </a:lnTo>
                  <a:lnTo>
                    <a:pt x="181737" y="718820"/>
                  </a:lnTo>
                  <a:lnTo>
                    <a:pt x="155829" y="718820"/>
                  </a:lnTo>
                  <a:lnTo>
                    <a:pt x="155829" y="605790"/>
                  </a:lnTo>
                  <a:lnTo>
                    <a:pt x="129908" y="605790"/>
                  </a:lnTo>
                  <a:lnTo>
                    <a:pt x="129908" y="430530"/>
                  </a:lnTo>
                  <a:lnTo>
                    <a:pt x="103974" y="430530"/>
                  </a:lnTo>
                  <a:lnTo>
                    <a:pt x="103974" y="426720"/>
                  </a:lnTo>
                  <a:lnTo>
                    <a:pt x="78041" y="426720"/>
                  </a:lnTo>
                  <a:lnTo>
                    <a:pt x="78041" y="144780"/>
                  </a:lnTo>
                  <a:lnTo>
                    <a:pt x="52120" y="144780"/>
                  </a:lnTo>
                  <a:lnTo>
                    <a:pt x="52120" y="0"/>
                  </a:lnTo>
                  <a:lnTo>
                    <a:pt x="0" y="0"/>
                  </a:lnTo>
                  <a:lnTo>
                    <a:pt x="0" y="744220"/>
                  </a:lnTo>
                  <a:lnTo>
                    <a:pt x="181610" y="744220"/>
                  </a:lnTo>
                  <a:lnTo>
                    <a:pt x="181610" y="787400"/>
                  </a:lnTo>
                  <a:lnTo>
                    <a:pt x="207518" y="787400"/>
                  </a:lnTo>
                  <a:lnTo>
                    <a:pt x="207518" y="791210"/>
                  </a:lnTo>
                  <a:lnTo>
                    <a:pt x="259461" y="791210"/>
                  </a:lnTo>
                  <a:lnTo>
                    <a:pt x="259461" y="842010"/>
                  </a:lnTo>
                  <a:lnTo>
                    <a:pt x="285369" y="842010"/>
                  </a:lnTo>
                  <a:lnTo>
                    <a:pt x="285369" y="869950"/>
                  </a:lnTo>
                  <a:lnTo>
                    <a:pt x="311277" y="869950"/>
                  </a:lnTo>
                  <a:lnTo>
                    <a:pt x="311277" y="882650"/>
                  </a:lnTo>
                  <a:lnTo>
                    <a:pt x="363093" y="882650"/>
                  </a:lnTo>
                  <a:lnTo>
                    <a:pt x="363093" y="930910"/>
                  </a:lnTo>
                  <a:lnTo>
                    <a:pt x="389001" y="930910"/>
                  </a:lnTo>
                  <a:lnTo>
                    <a:pt x="389001" y="961390"/>
                  </a:lnTo>
                  <a:lnTo>
                    <a:pt x="415036" y="961390"/>
                  </a:lnTo>
                  <a:lnTo>
                    <a:pt x="415036" y="971550"/>
                  </a:lnTo>
                  <a:lnTo>
                    <a:pt x="440944" y="971550"/>
                  </a:lnTo>
                  <a:lnTo>
                    <a:pt x="440944" y="980440"/>
                  </a:lnTo>
                  <a:lnTo>
                    <a:pt x="466852" y="980440"/>
                  </a:lnTo>
                  <a:lnTo>
                    <a:pt x="466852" y="984250"/>
                  </a:lnTo>
                  <a:lnTo>
                    <a:pt x="518668" y="984250"/>
                  </a:lnTo>
                  <a:lnTo>
                    <a:pt x="518668" y="1004570"/>
                  </a:lnTo>
                  <a:lnTo>
                    <a:pt x="544576" y="1004570"/>
                  </a:lnTo>
                  <a:lnTo>
                    <a:pt x="544576" y="1009650"/>
                  </a:lnTo>
                  <a:lnTo>
                    <a:pt x="570611" y="1009650"/>
                  </a:lnTo>
                  <a:lnTo>
                    <a:pt x="570611" y="1026160"/>
                  </a:lnTo>
                  <a:lnTo>
                    <a:pt x="596519" y="1026160"/>
                  </a:lnTo>
                  <a:lnTo>
                    <a:pt x="596519" y="1032510"/>
                  </a:lnTo>
                  <a:lnTo>
                    <a:pt x="622427" y="1032510"/>
                  </a:lnTo>
                  <a:lnTo>
                    <a:pt x="622427" y="1046480"/>
                  </a:lnTo>
                  <a:lnTo>
                    <a:pt x="648335" y="1046480"/>
                  </a:lnTo>
                  <a:lnTo>
                    <a:pt x="648335" y="1050290"/>
                  </a:lnTo>
                  <a:lnTo>
                    <a:pt x="5341607" y="1050290"/>
                  </a:lnTo>
                  <a:lnTo>
                    <a:pt x="5341607" y="1046480"/>
                  </a:lnTo>
                  <a:lnTo>
                    <a:pt x="5341620" y="1032510"/>
                  </a:lnTo>
                  <a:lnTo>
                    <a:pt x="5341620" y="1026160"/>
                  </a:lnTo>
                  <a:lnTo>
                    <a:pt x="5341607" y="1009650"/>
                  </a:lnTo>
                  <a:lnTo>
                    <a:pt x="5341620" y="1004570"/>
                  </a:lnTo>
                  <a:lnTo>
                    <a:pt x="5341620" y="984250"/>
                  </a:lnTo>
                  <a:lnTo>
                    <a:pt x="5341620" y="980440"/>
                  </a:lnTo>
                  <a:lnTo>
                    <a:pt x="5341620" y="971550"/>
                  </a:lnTo>
                  <a:lnTo>
                    <a:pt x="5341607" y="961390"/>
                  </a:lnTo>
                  <a:lnTo>
                    <a:pt x="5341620" y="930910"/>
                  </a:lnTo>
                  <a:lnTo>
                    <a:pt x="5341620" y="882650"/>
                  </a:lnTo>
                  <a:lnTo>
                    <a:pt x="5341620" y="869950"/>
                  </a:lnTo>
                  <a:lnTo>
                    <a:pt x="5341620" y="842010"/>
                  </a:lnTo>
                  <a:lnTo>
                    <a:pt x="5341607" y="791210"/>
                  </a:lnTo>
                  <a:lnTo>
                    <a:pt x="5341620" y="787400"/>
                  </a:lnTo>
                  <a:close/>
                </a:path>
              </a:pathLst>
            </a:custGeom>
            <a:solidFill>
              <a:srgbClr val="FFFFFF">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3" name="object 10">
              <a:extLst>
                <a:ext uri="{FF2B5EF4-FFF2-40B4-BE49-F238E27FC236}">
                  <a16:creationId xmlns:a16="http://schemas.microsoft.com/office/drawing/2014/main" id="{F084B9B6-CD0F-2A3D-1694-235DCBFD8A74}"/>
                </a:ext>
              </a:extLst>
            </p:cNvPr>
            <p:cNvSpPr/>
            <p:nvPr/>
          </p:nvSpPr>
          <p:spPr>
            <a:xfrm>
              <a:off x="4274566" y="4291329"/>
              <a:ext cx="2178050" cy="941069"/>
            </a:xfrm>
            <a:custGeom>
              <a:avLst/>
              <a:gdLst/>
              <a:ahLst/>
              <a:cxnLst/>
              <a:rect l="l" t="t" r="r" b="b"/>
              <a:pathLst>
                <a:path w="2178050" h="941070">
                  <a:moveTo>
                    <a:pt x="2178050" y="105410"/>
                  </a:moveTo>
                  <a:lnTo>
                    <a:pt x="751840" y="105410"/>
                  </a:lnTo>
                  <a:lnTo>
                    <a:pt x="751840" y="110490"/>
                  </a:lnTo>
                  <a:lnTo>
                    <a:pt x="777748" y="110490"/>
                  </a:lnTo>
                  <a:lnTo>
                    <a:pt x="777748" y="121920"/>
                  </a:lnTo>
                  <a:lnTo>
                    <a:pt x="803783" y="121920"/>
                  </a:lnTo>
                  <a:lnTo>
                    <a:pt x="803783" y="125730"/>
                  </a:lnTo>
                  <a:lnTo>
                    <a:pt x="829691" y="125730"/>
                  </a:lnTo>
                  <a:lnTo>
                    <a:pt x="829691" y="146050"/>
                  </a:lnTo>
                  <a:lnTo>
                    <a:pt x="855599" y="146050"/>
                  </a:lnTo>
                  <a:lnTo>
                    <a:pt x="855599" y="152400"/>
                  </a:lnTo>
                  <a:lnTo>
                    <a:pt x="881507" y="152400"/>
                  </a:lnTo>
                  <a:lnTo>
                    <a:pt x="881507" y="162560"/>
                  </a:lnTo>
                  <a:lnTo>
                    <a:pt x="933323" y="162560"/>
                  </a:lnTo>
                  <a:lnTo>
                    <a:pt x="933323" y="170180"/>
                  </a:lnTo>
                  <a:lnTo>
                    <a:pt x="959231" y="170180"/>
                  </a:lnTo>
                  <a:lnTo>
                    <a:pt x="959231" y="175260"/>
                  </a:lnTo>
                  <a:lnTo>
                    <a:pt x="985266" y="175260"/>
                  </a:lnTo>
                  <a:lnTo>
                    <a:pt x="985266" y="180340"/>
                  </a:lnTo>
                  <a:lnTo>
                    <a:pt x="1011174" y="180340"/>
                  </a:lnTo>
                  <a:lnTo>
                    <a:pt x="1011174" y="194310"/>
                  </a:lnTo>
                  <a:lnTo>
                    <a:pt x="1037082" y="194310"/>
                  </a:lnTo>
                  <a:lnTo>
                    <a:pt x="1037082" y="217170"/>
                  </a:lnTo>
                  <a:lnTo>
                    <a:pt x="1062990" y="217170"/>
                  </a:lnTo>
                  <a:lnTo>
                    <a:pt x="1062990" y="223520"/>
                  </a:lnTo>
                  <a:lnTo>
                    <a:pt x="1114806" y="223520"/>
                  </a:lnTo>
                  <a:lnTo>
                    <a:pt x="1114806" y="231140"/>
                  </a:lnTo>
                  <a:lnTo>
                    <a:pt x="1140841" y="231140"/>
                  </a:lnTo>
                  <a:lnTo>
                    <a:pt x="1140841" y="243840"/>
                  </a:lnTo>
                  <a:lnTo>
                    <a:pt x="1166749" y="243840"/>
                  </a:lnTo>
                  <a:lnTo>
                    <a:pt x="1166749" y="250190"/>
                  </a:lnTo>
                  <a:lnTo>
                    <a:pt x="1192657" y="250190"/>
                  </a:lnTo>
                  <a:lnTo>
                    <a:pt x="1192657" y="257810"/>
                  </a:lnTo>
                  <a:lnTo>
                    <a:pt x="1218565" y="257810"/>
                  </a:lnTo>
                  <a:lnTo>
                    <a:pt x="1218565" y="260350"/>
                  </a:lnTo>
                  <a:lnTo>
                    <a:pt x="1244473" y="260350"/>
                  </a:lnTo>
                  <a:lnTo>
                    <a:pt x="1244473" y="262890"/>
                  </a:lnTo>
                  <a:lnTo>
                    <a:pt x="1270381" y="262890"/>
                  </a:lnTo>
                  <a:lnTo>
                    <a:pt x="1270381" y="281940"/>
                  </a:lnTo>
                  <a:lnTo>
                    <a:pt x="1296416" y="281940"/>
                  </a:lnTo>
                  <a:lnTo>
                    <a:pt x="1296416" y="284480"/>
                  </a:lnTo>
                  <a:lnTo>
                    <a:pt x="1322324" y="284480"/>
                  </a:lnTo>
                  <a:lnTo>
                    <a:pt x="1322324" y="289560"/>
                  </a:lnTo>
                  <a:lnTo>
                    <a:pt x="1348232" y="289560"/>
                  </a:lnTo>
                  <a:lnTo>
                    <a:pt x="1348232" y="298450"/>
                  </a:lnTo>
                  <a:lnTo>
                    <a:pt x="1374140" y="298450"/>
                  </a:lnTo>
                  <a:lnTo>
                    <a:pt x="1374140" y="303530"/>
                  </a:lnTo>
                  <a:lnTo>
                    <a:pt x="1400048" y="303530"/>
                  </a:lnTo>
                  <a:lnTo>
                    <a:pt x="1400048" y="312420"/>
                  </a:lnTo>
                  <a:lnTo>
                    <a:pt x="1425956" y="312420"/>
                  </a:lnTo>
                  <a:lnTo>
                    <a:pt x="1425956" y="331470"/>
                  </a:lnTo>
                  <a:lnTo>
                    <a:pt x="1477899" y="331470"/>
                  </a:lnTo>
                  <a:lnTo>
                    <a:pt x="1477899" y="336550"/>
                  </a:lnTo>
                  <a:lnTo>
                    <a:pt x="1503807" y="336550"/>
                  </a:lnTo>
                  <a:lnTo>
                    <a:pt x="1503807" y="339090"/>
                  </a:lnTo>
                  <a:lnTo>
                    <a:pt x="1529715" y="339090"/>
                  </a:lnTo>
                  <a:lnTo>
                    <a:pt x="1529715" y="344170"/>
                  </a:lnTo>
                  <a:lnTo>
                    <a:pt x="1555623" y="344170"/>
                  </a:lnTo>
                  <a:lnTo>
                    <a:pt x="1555623" y="346710"/>
                  </a:lnTo>
                  <a:lnTo>
                    <a:pt x="1581531" y="346710"/>
                  </a:lnTo>
                  <a:lnTo>
                    <a:pt x="1581531" y="373380"/>
                  </a:lnTo>
                  <a:lnTo>
                    <a:pt x="1607439" y="373380"/>
                  </a:lnTo>
                  <a:lnTo>
                    <a:pt x="1607439" y="375920"/>
                  </a:lnTo>
                  <a:lnTo>
                    <a:pt x="1659382" y="375920"/>
                  </a:lnTo>
                  <a:lnTo>
                    <a:pt x="1659382" y="386080"/>
                  </a:lnTo>
                  <a:lnTo>
                    <a:pt x="1685290" y="386080"/>
                  </a:lnTo>
                  <a:lnTo>
                    <a:pt x="1685290" y="402590"/>
                  </a:lnTo>
                  <a:lnTo>
                    <a:pt x="1711198" y="402590"/>
                  </a:lnTo>
                  <a:lnTo>
                    <a:pt x="1711198" y="410210"/>
                  </a:lnTo>
                  <a:lnTo>
                    <a:pt x="1737106" y="410210"/>
                  </a:lnTo>
                  <a:lnTo>
                    <a:pt x="1737106" y="415290"/>
                  </a:lnTo>
                  <a:lnTo>
                    <a:pt x="1763014" y="415290"/>
                  </a:lnTo>
                  <a:lnTo>
                    <a:pt x="1763014" y="427990"/>
                  </a:lnTo>
                  <a:lnTo>
                    <a:pt x="1789049" y="427990"/>
                  </a:lnTo>
                  <a:lnTo>
                    <a:pt x="1789049" y="455930"/>
                  </a:lnTo>
                  <a:lnTo>
                    <a:pt x="1814957" y="455930"/>
                  </a:lnTo>
                  <a:lnTo>
                    <a:pt x="1814957" y="473710"/>
                  </a:lnTo>
                  <a:lnTo>
                    <a:pt x="1866773" y="473710"/>
                  </a:lnTo>
                  <a:lnTo>
                    <a:pt x="1866773" y="482600"/>
                  </a:lnTo>
                  <a:lnTo>
                    <a:pt x="1892681" y="482600"/>
                  </a:lnTo>
                  <a:lnTo>
                    <a:pt x="1892681" y="491490"/>
                  </a:lnTo>
                  <a:lnTo>
                    <a:pt x="1944624" y="491490"/>
                  </a:lnTo>
                  <a:lnTo>
                    <a:pt x="1944624" y="554990"/>
                  </a:lnTo>
                  <a:lnTo>
                    <a:pt x="1970532" y="554990"/>
                  </a:lnTo>
                  <a:lnTo>
                    <a:pt x="1970532" y="599440"/>
                  </a:lnTo>
                  <a:lnTo>
                    <a:pt x="1996440" y="599440"/>
                  </a:lnTo>
                  <a:lnTo>
                    <a:pt x="1996440" y="608330"/>
                  </a:lnTo>
                  <a:lnTo>
                    <a:pt x="2022348" y="608330"/>
                  </a:lnTo>
                  <a:lnTo>
                    <a:pt x="2022348" y="621030"/>
                  </a:lnTo>
                  <a:lnTo>
                    <a:pt x="2048256" y="621030"/>
                  </a:lnTo>
                  <a:lnTo>
                    <a:pt x="2048256" y="666750"/>
                  </a:lnTo>
                  <a:lnTo>
                    <a:pt x="2074164" y="666750"/>
                  </a:lnTo>
                  <a:lnTo>
                    <a:pt x="2074164" y="671830"/>
                  </a:lnTo>
                  <a:lnTo>
                    <a:pt x="2100072" y="671830"/>
                  </a:lnTo>
                  <a:lnTo>
                    <a:pt x="2100072" y="694690"/>
                  </a:lnTo>
                  <a:lnTo>
                    <a:pt x="2126107" y="694690"/>
                  </a:lnTo>
                  <a:lnTo>
                    <a:pt x="2126107" y="749300"/>
                  </a:lnTo>
                  <a:lnTo>
                    <a:pt x="2152015" y="749300"/>
                  </a:lnTo>
                  <a:lnTo>
                    <a:pt x="2152015" y="941070"/>
                  </a:lnTo>
                  <a:lnTo>
                    <a:pt x="2178050" y="941070"/>
                  </a:lnTo>
                  <a:lnTo>
                    <a:pt x="2178050" y="749300"/>
                  </a:lnTo>
                  <a:lnTo>
                    <a:pt x="2178050" y="694690"/>
                  </a:lnTo>
                  <a:lnTo>
                    <a:pt x="2178050" y="110490"/>
                  </a:lnTo>
                  <a:lnTo>
                    <a:pt x="2178050" y="105410"/>
                  </a:lnTo>
                  <a:close/>
                </a:path>
                <a:path w="2178050" h="941070">
                  <a:moveTo>
                    <a:pt x="2178050" y="0"/>
                  </a:moveTo>
                  <a:lnTo>
                    <a:pt x="0" y="0"/>
                  </a:lnTo>
                  <a:lnTo>
                    <a:pt x="0" y="6350"/>
                  </a:lnTo>
                  <a:lnTo>
                    <a:pt x="25908" y="6350"/>
                  </a:lnTo>
                  <a:lnTo>
                    <a:pt x="25908" y="15240"/>
                  </a:lnTo>
                  <a:lnTo>
                    <a:pt x="51816" y="15240"/>
                  </a:lnTo>
                  <a:lnTo>
                    <a:pt x="51816" y="20320"/>
                  </a:lnTo>
                  <a:lnTo>
                    <a:pt x="155575" y="20320"/>
                  </a:lnTo>
                  <a:lnTo>
                    <a:pt x="155575" y="29210"/>
                  </a:lnTo>
                  <a:lnTo>
                    <a:pt x="207391" y="29210"/>
                  </a:lnTo>
                  <a:lnTo>
                    <a:pt x="207391" y="40640"/>
                  </a:lnTo>
                  <a:lnTo>
                    <a:pt x="233299" y="40640"/>
                  </a:lnTo>
                  <a:lnTo>
                    <a:pt x="233299" y="44450"/>
                  </a:lnTo>
                  <a:lnTo>
                    <a:pt x="259207" y="44450"/>
                  </a:lnTo>
                  <a:lnTo>
                    <a:pt x="259207" y="46990"/>
                  </a:lnTo>
                  <a:lnTo>
                    <a:pt x="285115" y="46990"/>
                  </a:lnTo>
                  <a:lnTo>
                    <a:pt x="285115" y="50800"/>
                  </a:lnTo>
                  <a:lnTo>
                    <a:pt x="311023" y="50800"/>
                  </a:lnTo>
                  <a:lnTo>
                    <a:pt x="311023" y="53340"/>
                  </a:lnTo>
                  <a:lnTo>
                    <a:pt x="337058" y="53340"/>
                  </a:lnTo>
                  <a:lnTo>
                    <a:pt x="337058" y="60960"/>
                  </a:lnTo>
                  <a:lnTo>
                    <a:pt x="362966" y="60960"/>
                  </a:lnTo>
                  <a:lnTo>
                    <a:pt x="362966" y="69850"/>
                  </a:lnTo>
                  <a:lnTo>
                    <a:pt x="388874" y="69850"/>
                  </a:lnTo>
                  <a:lnTo>
                    <a:pt x="388874" y="72390"/>
                  </a:lnTo>
                  <a:lnTo>
                    <a:pt x="414782" y="72390"/>
                  </a:lnTo>
                  <a:lnTo>
                    <a:pt x="414782" y="76200"/>
                  </a:lnTo>
                  <a:lnTo>
                    <a:pt x="440690" y="76200"/>
                  </a:lnTo>
                  <a:lnTo>
                    <a:pt x="440690" y="77470"/>
                  </a:lnTo>
                  <a:lnTo>
                    <a:pt x="466598" y="77470"/>
                  </a:lnTo>
                  <a:lnTo>
                    <a:pt x="466598" y="81280"/>
                  </a:lnTo>
                  <a:lnTo>
                    <a:pt x="492633" y="81280"/>
                  </a:lnTo>
                  <a:lnTo>
                    <a:pt x="492633" y="85090"/>
                  </a:lnTo>
                  <a:lnTo>
                    <a:pt x="518541" y="85090"/>
                  </a:lnTo>
                  <a:lnTo>
                    <a:pt x="518541" y="87630"/>
                  </a:lnTo>
                  <a:lnTo>
                    <a:pt x="570357" y="87630"/>
                  </a:lnTo>
                  <a:lnTo>
                    <a:pt x="570357" y="93980"/>
                  </a:lnTo>
                  <a:lnTo>
                    <a:pt x="622173" y="93980"/>
                  </a:lnTo>
                  <a:lnTo>
                    <a:pt x="622173" y="97790"/>
                  </a:lnTo>
                  <a:lnTo>
                    <a:pt x="648208" y="97790"/>
                  </a:lnTo>
                  <a:lnTo>
                    <a:pt x="648208" y="100330"/>
                  </a:lnTo>
                  <a:lnTo>
                    <a:pt x="674116" y="100330"/>
                  </a:lnTo>
                  <a:lnTo>
                    <a:pt x="674116" y="104140"/>
                  </a:lnTo>
                  <a:lnTo>
                    <a:pt x="700024" y="104140"/>
                  </a:lnTo>
                  <a:lnTo>
                    <a:pt x="700024" y="105410"/>
                  </a:lnTo>
                  <a:lnTo>
                    <a:pt x="751840" y="105410"/>
                  </a:lnTo>
                  <a:lnTo>
                    <a:pt x="751840" y="104140"/>
                  </a:lnTo>
                  <a:lnTo>
                    <a:pt x="2178050" y="104140"/>
                  </a:lnTo>
                  <a:lnTo>
                    <a:pt x="2178050" y="6350"/>
                  </a:lnTo>
                  <a:lnTo>
                    <a:pt x="2178050" y="0"/>
                  </a:lnTo>
                  <a:close/>
                </a:path>
              </a:pathLst>
            </a:custGeom>
            <a:solidFill>
              <a:srgbClr val="696969">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4" name="object 11">
              <a:extLst>
                <a:ext uri="{FF2B5EF4-FFF2-40B4-BE49-F238E27FC236}">
                  <a16:creationId xmlns:a16="http://schemas.microsoft.com/office/drawing/2014/main" id="{B57ED57E-BABE-ED45-B249-EDCF51C99071}"/>
                </a:ext>
              </a:extLst>
            </p:cNvPr>
            <p:cNvSpPr/>
            <p:nvPr/>
          </p:nvSpPr>
          <p:spPr>
            <a:xfrm>
              <a:off x="1785239" y="3809999"/>
              <a:ext cx="4667885" cy="487680"/>
            </a:xfrm>
            <a:custGeom>
              <a:avLst/>
              <a:gdLst/>
              <a:ahLst/>
              <a:cxnLst/>
              <a:rect l="l" t="t" r="r" b="b"/>
              <a:pathLst>
                <a:path w="4667885" h="487679">
                  <a:moveTo>
                    <a:pt x="4667377" y="217170"/>
                  </a:moveTo>
                  <a:lnTo>
                    <a:pt x="1011174" y="217170"/>
                  </a:lnTo>
                  <a:lnTo>
                    <a:pt x="1011174" y="223520"/>
                  </a:lnTo>
                  <a:lnTo>
                    <a:pt x="1037209" y="223520"/>
                  </a:lnTo>
                  <a:lnTo>
                    <a:pt x="1037209" y="229870"/>
                  </a:lnTo>
                  <a:lnTo>
                    <a:pt x="1063117" y="229870"/>
                  </a:lnTo>
                  <a:lnTo>
                    <a:pt x="1063117" y="233680"/>
                  </a:lnTo>
                  <a:lnTo>
                    <a:pt x="1089025" y="233680"/>
                  </a:lnTo>
                  <a:lnTo>
                    <a:pt x="1089025" y="238760"/>
                  </a:lnTo>
                  <a:lnTo>
                    <a:pt x="1140841" y="238760"/>
                  </a:lnTo>
                  <a:lnTo>
                    <a:pt x="1140841" y="251460"/>
                  </a:lnTo>
                  <a:lnTo>
                    <a:pt x="1192784" y="251460"/>
                  </a:lnTo>
                  <a:lnTo>
                    <a:pt x="1192784" y="257810"/>
                  </a:lnTo>
                  <a:lnTo>
                    <a:pt x="1218692" y="257810"/>
                  </a:lnTo>
                  <a:lnTo>
                    <a:pt x="1218692" y="271780"/>
                  </a:lnTo>
                  <a:lnTo>
                    <a:pt x="1244600" y="271780"/>
                  </a:lnTo>
                  <a:lnTo>
                    <a:pt x="1244600" y="278130"/>
                  </a:lnTo>
                  <a:lnTo>
                    <a:pt x="1270508" y="278130"/>
                  </a:lnTo>
                  <a:lnTo>
                    <a:pt x="1270508" y="280670"/>
                  </a:lnTo>
                  <a:lnTo>
                    <a:pt x="1322324" y="280670"/>
                  </a:lnTo>
                  <a:lnTo>
                    <a:pt x="1322324" y="283210"/>
                  </a:lnTo>
                  <a:lnTo>
                    <a:pt x="1452118" y="283210"/>
                  </a:lnTo>
                  <a:lnTo>
                    <a:pt x="1452118" y="298450"/>
                  </a:lnTo>
                  <a:lnTo>
                    <a:pt x="1478026" y="298450"/>
                  </a:lnTo>
                  <a:lnTo>
                    <a:pt x="1478026" y="303530"/>
                  </a:lnTo>
                  <a:lnTo>
                    <a:pt x="1503934" y="303530"/>
                  </a:lnTo>
                  <a:lnTo>
                    <a:pt x="1503934" y="322580"/>
                  </a:lnTo>
                  <a:lnTo>
                    <a:pt x="1529969" y="322580"/>
                  </a:lnTo>
                  <a:lnTo>
                    <a:pt x="1529969" y="323850"/>
                  </a:lnTo>
                  <a:lnTo>
                    <a:pt x="1555877" y="323850"/>
                  </a:lnTo>
                  <a:lnTo>
                    <a:pt x="1555877" y="325120"/>
                  </a:lnTo>
                  <a:lnTo>
                    <a:pt x="1607693" y="325120"/>
                  </a:lnTo>
                  <a:lnTo>
                    <a:pt x="1607693" y="327660"/>
                  </a:lnTo>
                  <a:lnTo>
                    <a:pt x="1659509" y="327660"/>
                  </a:lnTo>
                  <a:lnTo>
                    <a:pt x="1659509" y="331470"/>
                  </a:lnTo>
                  <a:lnTo>
                    <a:pt x="1711452" y="331470"/>
                  </a:lnTo>
                  <a:lnTo>
                    <a:pt x="1711452" y="332740"/>
                  </a:lnTo>
                  <a:lnTo>
                    <a:pt x="1737360" y="332740"/>
                  </a:lnTo>
                  <a:lnTo>
                    <a:pt x="1737360" y="335280"/>
                  </a:lnTo>
                  <a:lnTo>
                    <a:pt x="1763268" y="335280"/>
                  </a:lnTo>
                  <a:lnTo>
                    <a:pt x="1763268" y="340360"/>
                  </a:lnTo>
                  <a:lnTo>
                    <a:pt x="1789176" y="340360"/>
                  </a:lnTo>
                  <a:lnTo>
                    <a:pt x="1789176" y="347980"/>
                  </a:lnTo>
                  <a:lnTo>
                    <a:pt x="1815084" y="347980"/>
                  </a:lnTo>
                  <a:lnTo>
                    <a:pt x="1815084" y="349250"/>
                  </a:lnTo>
                  <a:lnTo>
                    <a:pt x="1841119" y="349250"/>
                  </a:lnTo>
                  <a:lnTo>
                    <a:pt x="1841119" y="358140"/>
                  </a:lnTo>
                  <a:lnTo>
                    <a:pt x="1867027" y="358140"/>
                  </a:lnTo>
                  <a:lnTo>
                    <a:pt x="1867027" y="379730"/>
                  </a:lnTo>
                  <a:lnTo>
                    <a:pt x="1892935" y="379730"/>
                  </a:lnTo>
                  <a:lnTo>
                    <a:pt x="1892935" y="382270"/>
                  </a:lnTo>
                  <a:lnTo>
                    <a:pt x="1918843" y="382270"/>
                  </a:lnTo>
                  <a:lnTo>
                    <a:pt x="1918843" y="391160"/>
                  </a:lnTo>
                  <a:lnTo>
                    <a:pt x="1944751" y="391160"/>
                  </a:lnTo>
                  <a:lnTo>
                    <a:pt x="1944751" y="402590"/>
                  </a:lnTo>
                  <a:lnTo>
                    <a:pt x="1996694" y="402590"/>
                  </a:lnTo>
                  <a:lnTo>
                    <a:pt x="1996694" y="408940"/>
                  </a:lnTo>
                  <a:lnTo>
                    <a:pt x="2022602" y="408940"/>
                  </a:lnTo>
                  <a:lnTo>
                    <a:pt x="2022602" y="412750"/>
                  </a:lnTo>
                  <a:lnTo>
                    <a:pt x="2048510" y="412750"/>
                  </a:lnTo>
                  <a:lnTo>
                    <a:pt x="2048510" y="414020"/>
                  </a:lnTo>
                  <a:lnTo>
                    <a:pt x="2100326" y="414020"/>
                  </a:lnTo>
                  <a:lnTo>
                    <a:pt x="2100326" y="421640"/>
                  </a:lnTo>
                  <a:lnTo>
                    <a:pt x="2126234" y="421640"/>
                  </a:lnTo>
                  <a:lnTo>
                    <a:pt x="2126234" y="422910"/>
                  </a:lnTo>
                  <a:lnTo>
                    <a:pt x="2152142" y="422910"/>
                  </a:lnTo>
                  <a:lnTo>
                    <a:pt x="2152142" y="433070"/>
                  </a:lnTo>
                  <a:lnTo>
                    <a:pt x="2229993" y="433070"/>
                  </a:lnTo>
                  <a:lnTo>
                    <a:pt x="2229993" y="439420"/>
                  </a:lnTo>
                  <a:lnTo>
                    <a:pt x="2307717" y="439420"/>
                  </a:lnTo>
                  <a:lnTo>
                    <a:pt x="2307717" y="443230"/>
                  </a:lnTo>
                  <a:lnTo>
                    <a:pt x="2333752" y="443230"/>
                  </a:lnTo>
                  <a:lnTo>
                    <a:pt x="2333752" y="445770"/>
                  </a:lnTo>
                  <a:lnTo>
                    <a:pt x="2359660" y="445770"/>
                  </a:lnTo>
                  <a:lnTo>
                    <a:pt x="2359660" y="450850"/>
                  </a:lnTo>
                  <a:lnTo>
                    <a:pt x="2385568" y="450850"/>
                  </a:lnTo>
                  <a:lnTo>
                    <a:pt x="2385568" y="471170"/>
                  </a:lnTo>
                  <a:lnTo>
                    <a:pt x="2411476" y="471170"/>
                  </a:lnTo>
                  <a:lnTo>
                    <a:pt x="2411476" y="476250"/>
                  </a:lnTo>
                  <a:lnTo>
                    <a:pt x="2437384" y="476250"/>
                  </a:lnTo>
                  <a:lnTo>
                    <a:pt x="2437384" y="481330"/>
                  </a:lnTo>
                  <a:lnTo>
                    <a:pt x="2489327" y="481330"/>
                  </a:lnTo>
                  <a:lnTo>
                    <a:pt x="2489327" y="487680"/>
                  </a:lnTo>
                  <a:lnTo>
                    <a:pt x="4667377" y="487680"/>
                  </a:lnTo>
                  <a:lnTo>
                    <a:pt x="4667377" y="481330"/>
                  </a:lnTo>
                  <a:lnTo>
                    <a:pt x="4667377" y="476250"/>
                  </a:lnTo>
                  <a:lnTo>
                    <a:pt x="4667377" y="271780"/>
                  </a:lnTo>
                  <a:lnTo>
                    <a:pt x="4667364" y="257810"/>
                  </a:lnTo>
                  <a:lnTo>
                    <a:pt x="4667377" y="251460"/>
                  </a:lnTo>
                  <a:lnTo>
                    <a:pt x="4667364" y="238760"/>
                  </a:lnTo>
                  <a:lnTo>
                    <a:pt x="4667377" y="233680"/>
                  </a:lnTo>
                  <a:lnTo>
                    <a:pt x="4667364" y="229870"/>
                  </a:lnTo>
                  <a:lnTo>
                    <a:pt x="4667377" y="223520"/>
                  </a:lnTo>
                  <a:lnTo>
                    <a:pt x="4667377" y="217170"/>
                  </a:lnTo>
                  <a:close/>
                </a:path>
                <a:path w="4667885" h="487679">
                  <a:moveTo>
                    <a:pt x="4667377" y="0"/>
                  </a:moveTo>
                  <a:lnTo>
                    <a:pt x="0" y="0"/>
                  </a:lnTo>
                  <a:lnTo>
                    <a:pt x="0" y="16510"/>
                  </a:lnTo>
                  <a:lnTo>
                    <a:pt x="25908" y="16510"/>
                  </a:lnTo>
                  <a:lnTo>
                    <a:pt x="25908" y="35560"/>
                  </a:lnTo>
                  <a:lnTo>
                    <a:pt x="51943" y="35560"/>
                  </a:lnTo>
                  <a:lnTo>
                    <a:pt x="51943" y="41910"/>
                  </a:lnTo>
                  <a:lnTo>
                    <a:pt x="77851" y="41910"/>
                  </a:lnTo>
                  <a:lnTo>
                    <a:pt x="77851" y="45720"/>
                  </a:lnTo>
                  <a:lnTo>
                    <a:pt x="103759" y="45720"/>
                  </a:lnTo>
                  <a:lnTo>
                    <a:pt x="103759" y="49530"/>
                  </a:lnTo>
                  <a:lnTo>
                    <a:pt x="129667" y="49530"/>
                  </a:lnTo>
                  <a:lnTo>
                    <a:pt x="129667" y="50800"/>
                  </a:lnTo>
                  <a:lnTo>
                    <a:pt x="155575" y="50800"/>
                  </a:lnTo>
                  <a:lnTo>
                    <a:pt x="155575" y="67310"/>
                  </a:lnTo>
                  <a:lnTo>
                    <a:pt x="207391" y="67310"/>
                  </a:lnTo>
                  <a:lnTo>
                    <a:pt x="207391" y="71120"/>
                  </a:lnTo>
                  <a:lnTo>
                    <a:pt x="233426" y="71120"/>
                  </a:lnTo>
                  <a:lnTo>
                    <a:pt x="233426" y="77470"/>
                  </a:lnTo>
                  <a:lnTo>
                    <a:pt x="259334" y="77470"/>
                  </a:lnTo>
                  <a:lnTo>
                    <a:pt x="259334" y="99060"/>
                  </a:lnTo>
                  <a:lnTo>
                    <a:pt x="311150" y="99060"/>
                  </a:lnTo>
                  <a:lnTo>
                    <a:pt x="311150" y="118110"/>
                  </a:lnTo>
                  <a:lnTo>
                    <a:pt x="337058" y="118110"/>
                  </a:lnTo>
                  <a:lnTo>
                    <a:pt x="337058" y="124460"/>
                  </a:lnTo>
                  <a:lnTo>
                    <a:pt x="389001" y="124460"/>
                  </a:lnTo>
                  <a:lnTo>
                    <a:pt x="389001" y="128270"/>
                  </a:lnTo>
                  <a:lnTo>
                    <a:pt x="414909" y="128270"/>
                  </a:lnTo>
                  <a:lnTo>
                    <a:pt x="414909" y="132080"/>
                  </a:lnTo>
                  <a:lnTo>
                    <a:pt x="440817" y="132080"/>
                  </a:lnTo>
                  <a:lnTo>
                    <a:pt x="440817" y="134620"/>
                  </a:lnTo>
                  <a:lnTo>
                    <a:pt x="466725" y="134620"/>
                  </a:lnTo>
                  <a:lnTo>
                    <a:pt x="466725" y="138430"/>
                  </a:lnTo>
                  <a:lnTo>
                    <a:pt x="518541" y="138430"/>
                  </a:lnTo>
                  <a:lnTo>
                    <a:pt x="518541" y="140970"/>
                  </a:lnTo>
                  <a:lnTo>
                    <a:pt x="544576" y="140970"/>
                  </a:lnTo>
                  <a:lnTo>
                    <a:pt x="544576" y="143510"/>
                  </a:lnTo>
                  <a:lnTo>
                    <a:pt x="570484" y="143510"/>
                  </a:lnTo>
                  <a:lnTo>
                    <a:pt x="570484" y="160020"/>
                  </a:lnTo>
                  <a:lnTo>
                    <a:pt x="596392" y="160020"/>
                  </a:lnTo>
                  <a:lnTo>
                    <a:pt x="596392" y="163830"/>
                  </a:lnTo>
                  <a:lnTo>
                    <a:pt x="622300" y="163830"/>
                  </a:lnTo>
                  <a:lnTo>
                    <a:pt x="622300" y="165100"/>
                  </a:lnTo>
                  <a:lnTo>
                    <a:pt x="726059" y="165100"/>
                  </a:lnTo>
                  <a:lnTo>
                    <a:pt x="726059" y="177800"/>
                  </a:lnTo>
                  <a:lnTo>
                    <a:pt x="777875" y="177800"/>
                  </a:lnTo>
                  <a:lnTo>
                    <a:pt x="777875" y="187960"/>
                  </a:lnTo>
                  <a:lnTo>
                    <a:pt x="803783" y="187960"/>
                  </a:lnTo>
                  <a:lnTo>
                    <a:pt x="803783" y="200660"/>
                  </a:lnTo>
                  <a:lnTo>
                    <a:pt x="855599" y="200660"/>
                  </a:lnTo>
                  <a:lnTo>
                    <a:pt x="855599" y="203200"/>
                  </a:lnTo>
                  <a:lnTo>
                    <a:pt x="881634" y="203200"/>
                  </a:lnTo>
                  <a:lnTo>
                    <a:pt x="881634" y="204470"/>
                  </a:lnTo>
                  <a:lnTo>
                    <a:pt x="907542" y="204470"/>
                  </a:lnTo>
                  <a:lnTo>
                    <a:pt x="907542" y="208280"/>
                  </a:lnTo>
                  <a:lnTo>
                    <a:pt x="933450" y="208280"/>
                  </a:lnTo>
                  <a:lnTo>
                    <a:pt x="933450" y="214630"/>
                  </a:lnTo>
                  <a:lnTo>
                    <a:pt x="959358" y="214630"/>
                  </a:lnTo>
                  <a:lnTo>
                    <a:pt x="959358" y="215900"/>
                  </a:lnTo>
                  <a:lnTo>
                    <a:pt x="985266" y="215900"/>
                  </a:lnTo>
                  <a:lnTo>
                    <a:pt x="985266" y="217170"/>
                  </a:lnTo>
                  <a:lnTo>
                    <a:pt x="1011174" y="217170"/>
                  </a:lnTo>
                  <a:lnTo>
                    <a:pt x="1011174" y="215900"/>
                  </a:lnTo>
                  <a:lnTo>
                    <a:pt x="4667377" y="215900"/>
                  </a:lnTo>
                  <a:lnTo>
                    <a:pt x="4667377" y="214630"/>
                  </a:lnTo>
                  <a:lnTo>
                    <a:pt x="4667377" y="208280"/>
                  </a:lnTo>
                  <a:lnTo>
                    <a:pt x="4667364" y="204470"/>
                  </a:lnTo>
                  <a:lnTo>
                    <a:pt x="4667377" y="203200"/>
                  </a:lnTo>
                  <a:lnTo>
                    <a:pt x="4667377" y="200660"/>
                  </a:lnTo>
                  <a:lnTo>
                    <a:pt x="4667377" y="187960"/>
                  </a:lnTo>
                  <a:lnTo>
                    <a:pt x="4667377" y="177800"/>
                  </a:lnTo>
                  <a:lnTo>
                    <a:pt x="4667377" y="165100"/>
                  </a:lnTo>
                  <a:lnTo>
                    <a:pt x="4667377" y="163830"/>
                  </a:lnTo>
                  <a:lnTo>
                    <a:pt x="4667364" y="160020"/>
                  </a:lnTo>
                  <a:lnTo>
                    <a:pt x="4667377" y="143510"/>
                  </a:lnTo>
                  <a:lnTo>
                    <a:pt x="4667377" y="140970"/>
                  </a:lnTo>
                  <a:lnTo>
                    <a:pt x="4667364" y="138430"/>
                  </a:lnTo>
                  <a:lnTo>
                    <a:pt x="4667377" y="134620"/>
                  </a:lnTo>
                  <a:lnTo>
                    <a:pt x="4667364" y="132080"/>
                  </a:lnTo>
                  <a:lnTo>
                    <a:pt x="4667377" y="128270"/>
                  </a:lnTo>
                  <a:lnTo>
                    <a:pt x="4667377" y="124460"/>
                  </a:lnTo>
                  <a:lnTo>
                    <a:pt x="4667377" y="118110"/>
                  </a:lnTo>
                  <a:lnTo>
                    <a:pt x="4667377" y="99060"/>
                  </a:lnTo>
                  <a:lnTo>
                    <a:pt x="4667377" y="77470"/>
                  </a:lnTo>
                  <a:lnTo>
                    <a:pt x="4667377" y="71120"/>
                  </a:lnTo>
                  <a:lnTo>
                    <a:pt x="4667364" y="67310"/>
                  </a:lnTo>
                  <a:lnTo>
                    <a:pt x="4667377" y="50800"/>
                  </a:lnTo>
                  <a:lnTo>
                    <a:pt x="4667364" y="49530"/>
                  </a:lnTo>
                  <a:lnTo>
                    <a:pt x="4667377" y="45720"/>
                  </a:lnTo>
                  <a:lnTo>
                    <a:pt x="4667377" y="41910"/>
                  </a:lnTo>
                  <a:lnTo>
                    <a:pt x="4667364" y="35560"/>
                  </a:lnTo>
                  <a:lnTo>
                    <a:pt x="4667377" y="16510"/>
                  </a:lnTo>
                  <a:lnTo>
                    <a:pt x="4667377" y="0"/>
                  </a:lnTo>
                  <a:close/>
                </a:path>
              </a:pathLst>
            </a:custGeom>
            <a:solidFill>
              <a:srgbClr val="696969">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5" name="object 12">
              <a:extLst>
                <a:ext uri="{FF2B5EF4-FFF2-40B4-BE49-F238E27FC236}">
                  <a16:creationId xmlns:a16="http://schemas.microsoft.com/office/drawing/2014/main" id="{3E1D2DE8-09BD-7CD1-FFD0-084686A1CFA9}"/>
                </a:ext>
              </a:extLst>
            </p:cNvPr>
            <p:cNvSpPr/>
            <p:nvPr/>
          </p:nvSpPr>
          <p:spPr>
            <a:xfrm>
              <a:off x="1110996" y="2016759"/>
              <a:ext cx="5341620" cy="1809750"/>
            </a:xfrm>
            <a:custGeom>
              <a:avLst/>
              <a:gdLst/>
              <a:ahLst/>
              <a:cxnLst/>
              <a:rect l="l" t="t" r="r" b="b"/>
              <a:pathLst>
                <a:path w="5341620" h="1809750">
                  <a:moveTo>
                    <a:pt x="5341620" y="1530350"/>
                  </a:moveTo>
                  <a:lnTo>
                    <a:pt x="5341607" y="1487170"/>
                  </a:lnTo>
                  <a:lnTo>
                    <a:pt x="181737" y="1487170"/>
                  </a:lnTo>
                  <a:lnTo>
                    <a:pt x="181737" y="1461770"/>
                  </a:lnTo>
                  <a:lnTo>
                    <a:pt x="155829" y="1461770"/>
                  </a:lnTo>
                  <a:lnTo>
                    <a:pt x="155829" y="1348740"/>
                  </a:lnTo>
                  <a:lnTo>
                    <a:pt x="129908" y="1348740"/>
                  </a:lnTo>
                  <a:lnTo>
                    <a:pt x="129908" y="1173480"/>
                  </a:lnTo>
                  <a:lnTo>
                    <a:pt x="103974" y="1173480"/>
                  </a:lnTo>
                  <a:lnTo>
                    <a:pt x="103974" y="1169670"/>
                  </a:lnTo>
                  <a:lnTo>
                    <a:pt x="78041" y="1169670"/>
                  </a:lnTo>
                  <a:lnTo>
                    <a:pt x="78041" y="887730"/>
                  </a:lnTo>
                  <a:lnTo>
                    <a:pt x="52120" y="887730"/>
                  </a:lnTo>
                  <a:lnTo>
                    <a:pt x="52120" y="742950"/>
                  </a:lnTo>
                  <a:lnTo>
                    <a:pt x="26187" y="742950"/>
                  </a:lnTo>
                  <a:lnTo>
                    <a:pt x="26187" y="0"/>
                  </a:lnTo>
                  <a:lnTo>
                    <a:pt x="0" y="0"/>
                  </a:lnTo>
                  <a:lnTo>
                    <a:pt x="0" y="742950"/>
                  </a:lnTo>
                  <a:lnTo>
                    <a:pt x="0" y="887730"/>
                  </a:lnTo>
                  <a:lnTo>
                    <a:pt x="0" y="1487170"/>
                  </a:lnTo>
                  <a:lnTo>
                    <a:pt x="181610" y="1487170"/>
                  </a:lnTo>
                  <a:lnTo>
                    <a:pt x="181610" y="1530350"/>
                  </a:lnTo>
                  <a:lnTo>
                    <a:pt x="207518" y="1530350"/>
                  </a:lnTo>
                  <a:lnTo>
                    <a:pt x="207518" y="1534160"/>
                  </a:lnTo>
                  <a:lnTo>
                    <a:pt x="259461" y="1534160"/>
                  </a:lnTo>
                  <a:lnTo>
                    <a:pt x="259461" y="1584960"/>
                  </a:lnTo>
                  <a:lnTo>
                    <a:pt x="285369" y="1584960"/>
                  </a:lnTo>
                  <a:lnTo>
                    <a:pt x="285369" y="1612900"/>
                  </a:lnTo>
                  <a:lnTo>
                    <a:pt x="311277" y="1612900"/>
                  </a:lnTo>
                  <a:lnTo>
                    <a:pt x="311277" y="1625600"/>
                  </a:lnTo>
                  <a:lnTo>
                    <a:pt x="363093" y="1625600"/>
                  </a:lnTo>
                  <a:lnTo>
                    <a:pt x="363093" y="1673860"/>
                  </a:lnTo>
                  <a:lnTo>
                    <a:pt x="389001" y="1673860"/>
                  </a:lnTo>
                  <a:lnTo>
                    <a:pt x="389001" y="1704340"/>
                  </a:lnTo>
                  <a:lnTo>
                    <a:pt x="415036" y="1704340"/>
                  </a:lnTo>
                  <a:lnTo>
                    <a:pt x="415036" y="1714500"/>
                  </a:lnTo>
                  <a:lnTo>
                    <a:pt x="440944" y="1714500"/>
                  </a:lnTo>
                  <a:lnTo>
                    <a:pt x="440944" y="1723390"/>
                  </a:lnTo>
                  <a:lnTo>
                    <a:pt x="466852" y="1723390"/>
                  </a:lnTo>
                  <a:lnTo>
                    <a:pt x="466852" y="1727200"/>
                  </a:lnTo>
                  <a:lnTo>
                    <a:pt x="518668" y="1727200"/>
                  </a:lnTo>
                  <a:lnTo>
                    <a:pt x="518668" y="1747520"/>
                  </a:lnTo>
                  <a:lnTo>
                    <a:pt x="544576" y="1747520"/>
                  </a:lnTo>
                  <a:lnTo>
                    <a:pt x="544576" y="1752600"/>
                  </a:lnTo>
                  <a:lnTo>
                    <a:pt x="570611" y="1752600"/>
                  </a:lnTo>
                  <a:lnTo>
                    <a:pt x="570611" y="1769110"/>
                  </a:lnTo>
                  <a:lnTo>
                    <a:pt x="596519" y="1769110"/>
                  </a:lnTo>
                  <a:lnTo>
                    <a:pt x="596519" y="1775460"/>
                  </a:lnTo>
                  <a:lnTo>
                    <a:pt x="622427" y="1775460"/>
                  </a:lnTo>
                  <a:lnTo>
                    <a:pt x="622427" y="1789430"/>
                  </a:lnTo>
                  <a:lnTo>
                    <a:pt x="648335" y="1789430"/>
                  </a:lnTo>
                  <a:lnTo>
                    <a:pt x="648335" y="1793240"/>
                  </a:lnTo>
                  <a:lnTo>
                    <a:pt x="674243" y="1793240"/>
                  </a:lnTo>
                  <a:lnTo>
                    <a:pt x="674243" y="1809750"/>
                  </a:lnTo>
                  <a:lnTo>
                    <a:pt x="5341620" y="1809750"/>
                  </a:lnTo>
                  <a:lnTo>
                    <a:pt x="5341620" y="1793240"/>
                  </a:lnTo>
                  <a:lnTo>
                    <a:pt x="5341607" y="1789430"/>
                  </a:lnTo>
                  <a:lnTo>
                    <a:pt x="5341620" y="1775460"/>
                  </a:lnTo>
                  <a:lnTo>
                    <a:pt x="5341620" y="1769110"/>
                  </a:lnTo>
                  <a:lnTo>
                    <a:pt x="5341607" y="1752600"/>
                  </a:lnTo>
                  <a:lnTo>
                    <a:pt x="5341620" y="1747520"/>
                  </a:lnTo>
                  <a:lnTo>
                    <a:pt x="5341620" y="1727200"/>
                  </a:lnTo>
                  <a:lnTo>
                    <a:pt x="5341620" y="1723390"/>
                  </a:lnTo>
                  <a:lnTo>
                    <a:pt x="5341620" y="1714500"/>
                  </a:lnTo>
                  <a:lnTo>
                    <a:pt x="5341607" y="1704340"/>
                  </a:lnTo>
                  <a:lnTo>
                    <a:pt x="5341620" y="1673860"/>
                  </a:lnTo>
                  <a:lnTo>
                    <a:pt x="5341620" y="1625600"/>
                  </a:lnTo>
                  <a:lnTo>
                    <a:pt x="5341620" y="1612900"/>
                  </a:lnTo>
                  <a:lnTo>
                    <a:pt x="5341620" y="1584960"/>
                  </a:lnTo>
                  <a:lnTo>
                    <a:pt x="5341607" y="1534160"/>
                  </a:lnTo>
                  <a:lnTo>
                    <a:pt x="5341620" y="1530350"/>
                  </a:lnTo>
                  <a:close/>
                </a:path>
              </a:pathLst>
            </a:custGeom>
            <a:solidFill>
              <a:srgbClr val="696969">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6" name="object 13">
              <a:extLst>
                <a:ext uri="{FF2B5EF4-FFF2-40B4-BE49-F238E27FC236}">
                  <a16:creationId xmlns:a16="http://schemas.microsoft.com/office/drawing/2014/main" id="{E37D028B-9385-F7B1-245E-0153048AA47D}"/>
                </a:ext>
              </a:extLst>
            </p:cNvPr>
            <p:cNvSpPr/>
            <p:nvPr/>
          </p:nvSpPr>
          <p:spPr>
            <a:xfrm>
              <a:off x="1098803" y="2538984"/>
              <a:ext cx="5343525" cy="0"/>
            </a:xfrm>
            <a:custGeom>
              <a:avLst/>
              <a:gdLst/>
              <a:ahLst/>
              <a:cxnLst/>
              <a:rect l="l" t="t" r="r" b="b"/>
              <a:pathLst>
                <a:path w="5343525">
                  <a:moveTo>
                    <a:pt x="5343144" y="0"/>
                  </a:moveTo>
                  <a:lnTo>
                    <a:pt x="0" y="0"/>
                  </a:lnTo>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 name="object 14">
              <a:extLst>
                <a:ext uri="{FF2B5EF4-FFF2-40B4-BE49-F238E27FC236}">
                  <a16:creationId xmlns:a16="http://schemas.microsoft.com/office/drawing/2014/main" id="{D77000A9-7F6C-6EF7-0CCD-5B0E892CDFDF}"/>
                </a:ext>
              </a:extLst>
            </p:cNvPr>
            <p:cNvSpPr/>
            <p:nvPr/>
          </p:nvSpPr>
          <p:spPr>
            <a:xfrm>
              <a:off x="1098803" y="3500627"/>
              <a:ext cx="5343525" cy="0"/>
            </a:xfrm>
            <a:custGeom>
              <a:avLst/>
              <a:gdLst/>
              <a:ahLst/>
              <a:cxnLst/>
              <a:rect l="l" t="t" r="r" b="b"/>
              <a:pathLst>
                <a:path w="5343525">
                  <a:moveTo>
                    <a:pt x="5343144" y="0"/>
                  </a:moveTo>
                  <a:lnTo>
                    <a:pt x="0" y="0"/>
                  </a:lnTo>
                </a:path>
              </a:pathLst>
            </a:custGeom>
            <a:ln w="9525">
              <a:solidFill>
                <a:srgbClr val="A4A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8" name="object 15">
              <a:extLst>
                <a:ext uri="{FF2B5EF4-FFF2-40B4-BE49-F238E27FC236}">
                  <a16:creationId xmlns:a16="http://schemas.microsoft.com/office/drawing/2014/main" id="{1C5E09A8-9186-1A87-5893-1A8BEB38687F}"/>
                </a:ext>
              </a:extLst>
            </p:cNvPr>
            <p:cNvSpPr/>
            <p:nvPr/>
          </p:nvSpPr>
          <p:spPr>
            <a:xfrm>
              <a:off x="1098803" y="4460748"/>
              <a:ext cx="5343525" cy="962025"/>
            </a:xfrm>
            <a:custGeom>
              <a:avLst/>
              <a:gdLst/>
              <a:ahLst/>
              <a:cxnLst/>
              <a:rect l="l" t="t" r="r" b="b"/>
              <a:pathLst>
                <a:path w="5343525" h="962025">
                  <a:moveTo>
                    <a:pt x="5343144" y="0"/>
                  </a:moveTo>
                  <a:lnTo>
                    <a:pt x="0" y="0"/>
                  </a:lnTo>
                </a:path>
                <a:path w="5343525" h="962025">
                  <a:moveTo>
                    <a:pt x="5343144" y="961643"/>
                  </a:moveTo>
                  <a:lnTo>
                    <a:pt x="0" y="961643"/>
                  </a:lnTo>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9" name="object 16">
              <a:extLst>
                <a:ext uri="{FF2B5EF4-FFF2-40B4-BE49-F238E27FC236}">
                  <a16:creationId xmlns:a16="http://schemas.microsoft.com/office/drawing/2014/main" id="{BE700119-0A1E-FEFD-DA55-59055C91E347}"/>
                </a:ext>
              </a:extLst>
            </p:cNvPr>
            <p:cNvSpPr/>
            <p:nvPr/>
          </p:nvSpPr>
          <p:spPr>
            <a:xfrm>
              <a:off x="1057655" y="2538984"/>
              <a:ext cx="41275" cy="2883535"/>
            </a:xfrm>
            <a:custGeom>
              <a:avLst/>
              <a:gdLst/>
              <a:ahLst/>
              <a:cxnLst/>
              <a:rect l="l" t="t" r="r" b="b"/>
              <a:pathLst>
                <a:path w="41275" h="2883535">
                  <a:moveTo>
                    <a:pt x="0" y="0"/>
                  </a:moveTo>
                  <a:lnTo>
                    <a:pt x="41147" y="0"/>
                  </a:lnTo>
                </a:path>
                <a:path w="41275" h="2883535">
                  <a:moveTo>
                    <a:pt x="0" y="961643"/>
                  </a:moveTo>
                  <a:lnTo>
                    <a:pt x="41147" y="961643"/>
                  </a:lnTo>
                </a:path>
                <a:path w="41275" h="2883535">
                  <a:moveTo>
                    <a:pt x="0" y="1921764"/>
                  </a:moveTo>
                  <a:lnTo>
                    <a:pt x="41147" y="1921764"/>
                  </a:lnTo>
                </a:path>
                <a:path w="41275" h="2883535">
                  <a:moveTo>
                    <a:pt x="0" y="2883407"/>
                  </a:moveTo>
                  <a:lnTo>
                    <a:pt x="41147" y="2883407"/>
                  </a:lnTo>
                </a:path>
              </a:pathLst>
            </a:custGeom>
            <a:ln w="63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aphicFrame>
        <p:nvGraphicFramePr>
          <p:cNvPr id="20" name="object 18">
            <a:extLst>
              <a:ext uri="{FF2B5EF4-FFF2-40B4-BE49-F238E27FC236}">
                <a16:creationId xmlns:a16="http://schemas.microsoft.com/office/drawing/2014/main" id="{00214174-14C1-01DF-396A-D8FFBD19739F}"/>
              </a:ext>
            </a:extLst>
          </p:cNvPr>
          <p:cNvGraphicFramePr>
            <a:graphicFrameLocks noGrp="1"/>
          </p:cNvGraphicFramePr>
          <p:nvPr/>
        </p:nvGraphicFramePr>
        <p:xfrm>
          <a:off x="5059425" y="2622144"/>
          <a:ext cx="4008375" cy="1174750"/>
        </p:xfrm>
        <a:graphic>
          <a:graphicData uri="http://schemas.openxmlformats.org/drawingml/2006/table">
            <a:tbl>
              <a:tblPr firstRow="1" bandRow="1">
                <a:tableStyleId>{2D5ABB26-0587-4C30-8999-92F81FD0307C}</a:tableStyleId>
              </a:tblPr>
              <a:tblGrid>
                <a:gridCol w="1334956">
                  <a:extLst>
                    <a:ext uri="{9D8B030D-6E8A-4147-A177-3AD203B41FA5}">
                      <a16:colId xmlns:a16="http://schemas.microsoft.com/office/drawing/2014/main" val="20000"/>
                    </a:ext>
                  </a:extLst>
                </a:gridCol>
                <a:gridCol w="1036908">
                  <a:extLst>
                    <a:ext uri="{9D8B030D-6E8A-4147-A177-3AD203B41FA5}">
                      <a16:colId xmlns:a16="http://schemas.microsoft.com/office/drawing/2014/main" val="20001"/>
                    </a:ext>
                  </a:extLst>
                </a:gridCol>
                <a:gridCol w="1151032">
                  <a:extLst>
                    <a:ext uri="{9D8B030D-6E8A-4147-A177-3AD203B41FA5}">
                      <a16:colId xmlns:a16="http://schemas.microsoft.com/office/drawing/2014/main" val="20002"/>
                    </a:ext>
                  </a:extLst>
                </a:gridCol>
                <a:gridCol w="485479">
                  <a:extLst>
                    <a:ext uri="{9D8B030D-6E8A-4147-A177-3AD203B41FA5}">
                      <a16:colId xmlns:a16="http://schemas.microsoft.com/office/drawing/2014/main" val="20003"/>
                    </a:ext>
                  </a:extLst>
                </a:gridCol>
              </a:tblGrid>
              <a:tr h="538661">
                <a:tc>
                  <a:txBody>
                    <a:bodyPr/>
                    <a:lstStyle/>
                    <a:p>
                      <a:pPr>
                        <a:lnSpc>
                          <a:spcPct val="100000"/>
                        </a:lnSpc>
                      </a:pPr>
                      <a:endParaRPr sz="800" dirty="0">
                        <a:latin typeface="Times New Roman"/>
                        <a:cs typeface="Times New Roman"/>
                      </a:endParaRPr>
                    </a:p>
                  </a:txBody>
                  <a:tcPr marL="0" marR="0" marT="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197485" marR="207645" algn="ctr">
                        <a:lnSpc>
                          <a:spcPct val="114999"/>
                        </a:lnSpc>
                        <a:spcBef>
                          <a:spcPts val="300"/>
                        </a:spcBef>
                      </a:pPr>
                      <a:r>
                        <a:rPr sz="900" b="1" dirty="0">
                          <a:solidFill>
                            <a:srgbClr val="FFFFFF"/>
                          </a:solidFill>
                          <a:latin typeface="Arial"/>
                          <a:cs typeface="Arial"/>
                        </a:rPr>
                        <a:t>Pelabresib</a:t>
                      </a:r>
                      <a:r>
                        <a:rPr sz="900" b="1" spc="-45" dirty="0">
                          <a:solidFill>
                            <a:srgbClr val="FFFFFF"/>
                          </a:solidFill>
                          <a:latin typeface="Arial"/>
                          <a:cs typeface="Arial"/>
                        </a:rPr>
                        <a:t> </a:t>
                      </a:r>
                      <a:r>
                        <a:rPr sz="900" b="1" spc="-50" dirty="0">
                          <a:solidFill>
                            <a:srgbClr val="FFFFFF"/>
                          </a:solidFill>
                          <a:latin typeface="Arial"/>
                          <a:cs typeface="Arial"/>
                        </a:rPr>
                        <a:t>+ </a:t>
                      </a:r>
                      <a:r>
                        <a:rPr sz="900" b="1" spc="-10" dirty="0">
                          <a:solidFill>
                            <a:srgbClr val="FFFFFF"/>
                          </a:solidFill>
                          <a:latin typeface="Arial"/>
                          <a:cs typeface="Arial"/>
                        </a:rPr>
                        <a:t>ruxolitinib (N=214)</a:t>
                      </a:r>
                      <a:endParaRPr sz="900" dirty="0">
                        <a:latin typeface="Arial"/>
                        <a:cs typeface="Arial"/>
                      </a:endParaRPr>
                    </a:p>
                  </a:txBody>
                  <a:tcPr marL="0" marR="0" marT="38100" marB="0">
                    <a:lnL w="19050">
                      <a:solidFill>
                        <a:srgbClr val="0A2C81"/>
                      </a:solidFill>
                      <a:prstDash val="solid"/>
                    </a:lnL>
                    <a:lnR w="19050">
                      <a:solidFill>
                        <a:srgbClr val="696969"/>
                      </a:solidFill>
                      <a:prstDash val="solid"/>
                    </a:lnR>
                    <a:lnT w="19050">
                      <a:solidFill>
                        <a:srgbClr val="0A2C81"/>
                      </a:solidFill>
                      <a:prstDash val="solid"/>
                    </a:lnT>
                    <a:lnB w="12700">
                      <a:solidFill>
                        <a:srgbClr val="0A2C81"/>
                      </a:solidFill>
                      <a:prstDash val="solid"/>
                    </a:lnB>
                    <a:solidFill>
                      <a:srgbClr val="0A2C81"/>
                    </a:solidFill>
                  </a:tcPr>
                </a:tc>
                <a:tc>
                  <a:txBody>
                    <a:bodyPr/>
                    <a:lstStyle/>
                    <a:p>
                      <a:pPr marL="297815" marR="270510" indent="10160" algn="just">
                        <a:lnSpc>
                          <a:spcPct val="114999"/>
                        </a:lnSpc>
                        <a:spcBef>
                          <a:spcPts val="300"/>
                        </a:spcBef>
                      </a:pPr>
                      <a:r>
                        <a:rPr sz="900" b="1" dirty="0">
                          <a:latin typeface="Arial"/>
                          <a:cs typeface="Arial"/>
                        </a:rPr>
                        <a:t>Placebo</a:t>
                      </a:r>
                      <a:r>
                        <a:rPr sz="900" b="1" spc="-25" dirty="0">
                          <a:latin typeface="Arial"/>
                          <a:cs typeface="Arial"/>
                        </a:rPr>
                        <a:t> </a:t>
                      </a:r>
                      <a:r>
                        <a:rPr sz="900" b="1" spc="-50" dirty="0">
                          <a:latin typeface="Arial"/>
                          <a:cs typeface="Arial"/>
                        </a:rPr>
                        <a:t>+ </a:t>
                      </a:r>
                      <a:r>
                        <a:rPr sz="900" b="1" spc="-10" dirty="0">
                          <a:latin typeface="Arial"/>
                          <a:cs typeface="Arial"/>
                        </a:rPr>
                        <a:t>ruxolitinib (N=216)</a:t>
                      </a:r>
                      <a:endParaRPr sz="900" dirty="0">
                        <a:latin typeface="Arial"/>
                        <a:cs typeface="Arial"/>
                      </a:endParaRPr>
                    </a:p>
                  </a:txBody>
                  <a:tcPr marL="0" marR="0" marT="38100" marB="0">
                    <a:lnL w="19050">
                      <a:solidFill>
                        <a:srgbClr val="696969"/>
                      </a:solidFill>
                      <a:prstDash val="solid"/>
                    </a:lnL>
                    <a:lnR w="19050">
                      <a:solidFill>
                        <a:srgbClr val="696969"/>
                      </a:solidFill>
                      <a:prstDash val="solid"/>
                    </a:lnR>
                    <a:lnT w="19050">
                      <a:solidFill>
                        <a:srgbClr val="696969"/>
                      </a:solidFill>
                      <a:prstDash val="solid"/>
                    </a:lnT>
                    <a:lnB w="12700">
                      <a:solidFill>
                        <a:srgbClr val="696969"/>
                      </a:solidFill>
                      <a:prstDash val="solid"/>
                    </a:lnB>
                    <a:solidFill>
                      <a:srgbClr val="C3C3C3"/>
                    </a:solidFill>
                  </a:tcPr>
                </a:tc>
                <a:tc>
                  <a:txBody>
                    <a:bodyPr/>
                    <a:lstStyle/>
                    <a:p>
                      <a:pPr>
                        <a:lnSpc>
                          <a:spcPct val="100000"/>
                        </a:lnSpc>
                        <a:spcBef>
                          <a:spcPts val="40"/>
                        </a:spcBef>
                      </a:pPr>
                      <a:endParaRPr sz="1200" dirty="0">
                        <a:latin typeface="Times New Roman"/>
                        <a:cs typeface="Times New Roman"/>
                      </a:endParaRPr>
                    </a:p>
                    <a:p>
                      <a:pPr marR="106045" algn="r">
                        <a:lnSpc>
                          <a:spcPct val="100000"/>
                        </a:lnSpc>
                      </a:pPr>
                      <a:r>
                        <a:rPr sz="900" b="1" spc="-10" dirty="0">
                          <a:latin typeface="Arial"/>
                          <a:cs typeface="Arial"/>
                        </a:rPr>
                        <a:t>p-</a:t>
                      </a:r>
                      <a:r>
                        <a:rPr sz="900" b="1" spc="-20" dirty="0">
                          <a:latin typeface="Arial"/>
                          <a:cs typeface="Arial"/>
                        </a:rPr>
                        <a:t>value</a:t>
                      </a:r>
                      <a:endParaRPr sz="900" dirty="0">
                        <a:latin typeface="Arial"/>
                        <a:cs typeface="Arial"/>
                      </a:endParaRPr>
                    </a:p>
                  </a:txBody>
                  <a:tcPr marL="0" marR="0" marT="508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0"/>
                  </a:ext>
                </a:extLst>
              </a:tr>
              <a:tr h="337249">
                <a:tc>
                  <a:txBody>
                    <a:bodyPr/>
                    <a:lstStyle/>
                    <a:p>
                      <a:pPr marL="92075">
                        <a:lnSpc>
                          <a:spcPct val="100000"/>
                        </a:lnSpc>
                        <a:spcBef>
                          <a:spcPts val="1045"/>
                        </a:spcBef>
                      </a:pPr>
                      <a:r>
                        <a:rPr sz="900" b="1" dirty="0">
                          <a:latin typeface="Arial"/>
                          <a:cs typeface="Arial"/>
                        </a:rPr>
                        <a:t>SVR35</a:t>
                      </a:r>
                      <a:r>
                        <a:rPr sz="900" b="1" spc="-35" dirty="0">
                          <a:latin typeface="Arial"/>
                          <a:cs typeface="Arial"/>
                        </a:rPr>
                        <a:t> </a:t>
                      </a:r>
                      <a:r>
                        <a:rPr sz="900" b="1" dirty="0">
                          <a:latin typeface="Arial"/>
                          <a:cs typeface="Arial"/>
                        </a:rPr>
                        <a:t>at</a:t>
                      </a:r>
                      <a:r>
                        <a:rPr sz="900" b="1" spc="-30" dirty="0">
                          <a:latin typeface="Arial"/>
                          <a:cs typeface="Arial"/>
                        </a:rPr>
                        <a:t> </a:t>
                      </a:r>
                      <a:r>
                        <a:rPr sz="900" b="1" dirty="0">
                          <a:latin typeface="Arial"/>
                          <a:cs typeface="Arial"/>
                        </a:rPr>
                        <a:t>Week</a:t>
                      </a:r>
                      <a:r>
                        <a:rPr sz="900" b="1" spc="-35" dirty="0">
                          <a:latin typeface="Arial"/>
                          <a:cs typeface="Arial"/>
                        </a:rPr>
                        <a:t> </a:t>
                      </a:r>
                      <a:r>
                        <a:rPr sz="900" b="1" spc="-25" dirty="0">
                          <a:latin typeface="Arial"/>
                          <a:cs typeface="Arial"/>
                        </a:rPr>
                        <a:t>24</a:t>
                      </a:r>
                      <a:endParaRPr sz="900" dirty="0">
                        <a:latin typeface="Arial"/>
                        <a:cs typeface="Arial"/>
                      </a:endParaRPr>
                    </a:p>
                  </a:txBody>
                  <a:tcPr marL="0" marR="0" marT="132715"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430530">
                        <a:lnSpc>
                          <a:spcPct val="100000"/>
                        </a:lnSpc>
                        <a:spcBef>
                          <a:spcPts val="1045"/>
                        </a:spcBef>
                      </a:pPr>
                      <a:r>
                        <a:rPr sz="900" spc="-10" dirty="0">
                          <a:latin typeface="Arial"/>
                          <a:cs typeface="Arial"/>
                        </a:rPr>
                        <a:t>65.9%</a:t>
                      </a:r>
                      <a:endParaRPr sz="900" dirty="0">
                        <a:latin typeface="Arial"/>
                        <a:cs typeface="Arial"/>
                      </a:endParaRPr>
                    </a:p>
                  </a:txBody>
                  <a:tcPr marL="0" marR="0" marT="132715" marB="0">
                    <a:lnL w="19050">
                      <a:solidFill>
                        <a:srgbClr val="0A2C81"/>
                      </a:solidFill>
                      <a:prstDash val="solid"/>
                    </a:lnL>
                    <a:lnR w="19050">
                      <a:solidFill>
                        <a:srgbClr val="696969"/>
                      </a:solidFill>
                      <a:prstDash val="solid"/>
                    </a:lnR>
                    <a:lnT w="12700">
                      <a:solidFill>
                        <a:srgbClr val="0A2C81"/>
                      </a:solidFill>
                      <a:prstDash val="solid"/>
                    </a:lnT>
                    <a:lnB w="19050">
                      <a:solidFill>
                        <a:srgbClr val="0A2C81"/>
                      </a:solidFill>
                      <a:prstDash val="solid"/>
                    </a:lnB>
                  </a:tcPr>
                </a:tc>
                <a:tc>
                  <a:txBody>
                    <a:bodyPr/>
                    <a:lstStyle/>
                    <a:p>
                      <a:pPr marL="452120">
                        <a:lnSpc>
                          <a:spcPct val="100000"/>
                        </a:lnSpc>
                        <a:spcBef>
                          <a:spcPts val="1045"/>
                        </a:spcBef>
                      </a:pPr>
                      <a:r>
                        <a:rPr sz="900" spc="-10" dirty="0">
                          <a:latin typeface="Arial"/>
                          <a:cs typeface="Arial"/>
                        </a:rPr>
                        <a:t>35.2%</a:t>
                      </a:r>
                      <a:endParaRPr sz="900" dirty="0">
                        <a:latin typeface="Arial"/>
                        <a:cs typeface="Arial"/>
                      </a:endParaRPr>
                    </a:p>
                  </a:txBody>
                  <a:tcPr marL="0" marR="0" marT="132715" marB="0">
                    <a:lnL w="19050">
                      <a:solidFill>
                        <a:srgbClr val="696969"/>
                      </a:solidFill>
                      <a:prstDash val="solid"/>
                    </a:lnL>
                    <a:lnR w="19050">
                      <a:solidFill>
                        <a:srgbClr val="696969"/>
                      </a:solidFill>
                      <a:prstDash val="solid"/>
                    </a:lnR>
                    <a:lnT w="12700">
                      <a:solidFill>
                        <a:srgbClr val="696969"/>
                      </a:solidFill>
                      <a:prstDash val="solid"/>
                    </a:lnT>
                    <a:lnB w="19050">
                      <a:solidFill>
                        <a:srgbClr val="696969"/>
                      </a:solidFill>
                      <a:prstDash val="solid"/>
                    </a:lnB>
                  </a:tcPr>
                </a:tc>
                <a:tc>
                  <a:txBody>
                    <a:bodyPr/>
                    <a:lstStyle/>
                    <a:p>
                      <a:pPr>
                        <a:lnSpc>
                          <a:spcPct val="100000"/>
                        </a:lnSpc>
                      </a:pPr>
                      <a:endParaRPr sz="800" dirty="0">
                        <a:latin typeface="Times New Roman"/>
                        <a:cs typeface="Times New Roman"/>
                      </a:endParaRPr>
                    </a:p>
                  </a:txBody>
                  <a:tcPr marL="0" marR="0" marT="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1"/>
                  </a:ext>
                </a:extLst>
              </a:tr>
              <a:tr h="298840">
                <a:tc>
                  <a:txBody>
                    <a:bodyPr/>
                    <a:lstStyle/>
                    <a:p>
                      <a:pPr marL="92075">
                        <a:lnSpc>
                          <a:spcPct val="100000"/>
                        </a:lnSpc>
                        <a:spcBef>
                          <a:spcPts val="844"/>
                        </a:spcBef>
                      </a:pPr>
                      <a:r>
                        <a:rPr sz="900" b="1" dirty="0">
                          <a:latin typeface="Arial"/>
                          <a:cs typeface="Arial"/>
                        </a:rPr>
                        <a:t>Difference</a:t>
                      </a:r>
                      <a:r>
                        <a:rPr sz="900" b="1" baseline="24305" dirty="0">
                          <a:latin typeface="Arial"/>
                          <a:cs typeface="Arial"/>
                        </a:rPr>
                        <a:t>†</a:t>
                      </a:r>
                      <a:r>
                        <a:rPr sz="900" b="1" spc="75" baseline="24305" dirty="0">
                          <a:latin typeface="Arial"/>
                          <a:cs typeface="Arial"/>
                        </a:rPr>
                        <a:t> </a:t>
                      </a:r>
                      <a:r>
                        <a:rPr sz="900" b="1" dirty="0">
                          <a:latin typeface="Arial"/>
                          <a:cs typeface="Arial"/>
                        </a:rPr>
                        <a:t>(95%</a:t>
                      </a:r>
                      <a:r>
                        <a:rPr sz="900" b="1" spc="-45" dirty="0">
                          <a:latin typeface="Arial"/>
                          <a:cs typeface="Arial"/>
                        </a:rPr>
                        <a:t> </a:t>
                      </a:r>
                      <a:r>
                        <a:rPr sz="900" b="1" spc="-25" dirty="0">
                          <a:latin typeface="Arial"/>
                          <a:cs typeface="Arial"/>
                        </a:rPr>
                        <a:t>CI)</a:t>
                      </a:r>
                      <a:endParaRPr sz="900" dirty="0">
                        <a:latin typeface="Arial"/>
                        <a:cs typeface="Arial"/>
                      </a:endParaRPr>
                    </a:p>
                  </a:txBody>
                  <a:tcPr marL="0" marR="0" marT="107314"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tc gridSpan="2">
                  <a:txBody>
                    <a:bodyPr/>
                    <a:lstStyle/>
                    <a:p>
                      <a:pPr marL="755650">
                        <a:lnSpc>
                          <a:spcPct val="100000"/>
                        </a:lnSpc>
                        <a:spcBef>
                          <a:spcPts val="844"/>
                        </a:spcBef>
                      </a:pPr>
                      <a:r>
                        <a:rPr sz="900" dirty="0">
                          <a:latin typeface="Arial"/>
                          <a:cs typeface="Arial"/>
                        </a:rPr>
                        <a:t>30.4</a:t>
                      </a:r>
                      <a:r>
                        <a:rPr sz="900" spc="-35" dirty="0">
                          <a:latin typeface="Arial"/>
                          <a:cs typeface="Arial"/>
                        </a:rPr>
                        <a:t> </a:t>
                      </a:r>
                      <a:r>
                        <a:rPr sz="900" dirty="0">
                          <a:latin typeface="Arial"/>
                          <a:cs typeface="Arial"/>
                        </a:rPr>
                        <a:t>(21.6,</a:t>
                      </a:r>
                      <a:r>
                        <a:rPr sz="900" spc="-35" dirty="0">
                          <a:latin typeface="Arial"/>
                          <a:cs typeface="Arial"/>
                        </a:rPr>
                        <a:t> </a:t>
                      </a:r>
                      <a:r>
                        <a:rPr sz="900" spc="-10" dirty="0">
                          <a:latin typeface="Arial"/>
                          <a:cs typeface="Arial"/>
                        </a:rPr>
                        <a:t>39.3)</a:t>
                      </a:r>
                      <a:endParaRPr sz="900" dirty="0">
                        <a:latin typeface="Arial"/>
                        <a:cs typeface="Arial"/>
                      </a:endParaRPr>
                    </a:p>
                  </a:txBody>
                  <a:tcPr marL="0" marR="0" marT="107314" marB="0">
                    <a:lnL w="12700">
                      <a:solidFill>
                        <a:srgbClr val="91005A"/>
                      </a:solidFill>
                      <a:prstDash val="solid"/>
                    </a:lnL>
                    <a:lnR w="12700">
                      <a:solidFill>
                        <a:srgbClr val="91005A"/>
                      </a:solidFill>
                      <a:prstDash val="solid"/>
                    </a:lnR>
                    <a:lnT w="19050" cap="flat" cmpd="sng" algn="ctr">
                      <a:solidFill>
                        <a:srgbClr val="0A2C81"/>
                      </a:solidFill>
                      <a:prstDash val="solid"/>
                      <a:round/>
                      <a:headEnd type="none" w="med" len="med"/>
                      <a:tailEnd type="none" w="med" len="med"/>
                    </a:lnT>
                    <a:lnB w="12700">
                      <a:solidFill>
                        <a:srgbClr val="91005A"/>
                      </a:solidFill>
                      <a:prstDash val="solid"/>
                    </a:lnB>
                  </a:tcPr>
                </a:tc>
                <a:tc hMerge="1">
                  <a:txBody>
                    <a:bodyPr/>
                    <a:lstStyle/>
                    <a:p>
                      <a:endParaRPr/>
                    </a:p>
                  </a:txBody>
                  <a:tcPr marL="0" marR="0" marT="0" marB="0"/>
                </a:tc>
                <a:tc>
                  <a:txBody>
                    <a:bodyPr/>
                    <a:lstStyle/>
                    <a:p>
                      <a:pPr marR="135255" algn="r">
                        <a:lnSpc>
                          <a:spcPct val="100000"/>
                        </a:lnSpc>
                        <a:spcBef>
                          <a:spcPts val="844"/>
                        </a:spcBef>
                      </a:pPr>
                      <a:r>
                        <a:rPr sz="900" spc="-10" dirty="0">
                          <a:latin typeface="Arial"/>
                          <a:cs typeface="Arial"/>
                        </a:rPr>
                        <a:t>&lt;0.001</a:t>
                      </a:r>
                      <a:endParaRPr sz="900" dirty="0">
                        <a:latin typeface="Arial"/>
                        <a:cs typeface="Arial"/>
                      </a:endParaRPr>
                    </a:p>
                  </a:txBody>
                  <a:tcPr marL="0" marR="0" marT="107314"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2"/>
                  </a:ext>
                </a:extLst>
              </a:tr>
            </a:tbl>
          </a:graphicData>
        </a:graphic>
      </p:graphicFrame>
      <p:sp>
        <p:nvSpPr>
          <p:cNvPr id="37" name="object 31">
            <a:extLst>
              <a:ext uri="{FF2B5EF4-FFF2-40B4-BE49-F238E27FC236}">
                <a16:creationId xmlns:a16="http://schemas.microsoft.com/office/drawing/2014/main" id="{015583FA-C57C-4960-8571-E1D472485A08}"/>
              </a:ext>
            </a:extLst>
          </p:cNvPr>
          <p:cNvSpPr txBox="1"/>
          <p:nvPr/>
        </p:nvSpPr>
        <p:spPr>
          <a:xfrm>
            <a:off x="310498" y="1323975"/>
            <a:ext cx="165302" cy="2996719"/>
          </a:xfrm>
          <a:prstGeom prst="rect">
            <a:avLst/>
          </a:prstGeom>
        </p:spPr>
        <p:txBody>
          <a:bodyPr vert="vert270" wrap="square" lIns="0" tIns="0" rIns="0" bIns="0" rtlCol="0">
            <a:spAutoFit/>
          </a:bodyPr>
          <a:lstStyle/>
          <a:p>
            <a:pPr marL="12700" marR="0" lvl="0" indent="0" defTabSz="914400" eaLnBrk="1" fontAlgn="auto" latinLnBrk="0" hangingPunct="1">
              <a:lnSpc>
                <a:spcPts val="1425"/>
              </a:lnSpc>
              <a:spcBef>
                <a:spcPts val="0"/>
              </a:spcBef>
              <a:spcAft>
                <a:spcPts val="0"/>
              </a:spcAft>
              <a:buClrTx/>
              <a:buSzTx/>
              <a:buFontTx/>
              <a:buNone/>
              <a:tabLst/>
              <a:defRPr/>
            </a:pPr>
            <a:r>
              <a:rPr kumimoji="0" sz="1050" b="1" i="0" u="none" strike="noStrike" kern="0" cap="none" spc="0" normalizeH="0" baseline="0" noProof="0" dirty="0">
                <a:ln>
                  <a:noFill/>
                </a:ln>
                <a:solidFill>
                  <a:sysClr val="windowText" lastClr="000000"/>
                </a:solidFill>
                <a:effectLst/>
                <a:uLnTx/>
                <a:uFillTx/>
                <a:latin typeface="Arial"/>
                <a:cs typeface="Arial"/>
              </a:rPr>
              <a:t>%</a:t>
            </a:r>
            <a:r>
              <a:rPr kumimoji="0" sz="1050" b="1" i="0" u="none" strike="noStrike" kern="0" cap="none" spc="-15" normalizeH="0" baseline="0" noProof="0" dirty="0">
                <a:ln>
                  <a:noFill/>
                </a:ln>
                <a:solidFill>
                  <a:sysClr val="windowText" lastClr="000000"/>
                </a:solidFill>
                <a:effectLst/>
                <a:uLnTx/>
                <a:uFillTx/>
                <a:latin typeface="Arial"/>
                <a:cs typeface="Arial"/>
              </a:rPr>
              <a:t> </a:t>
            </a:r>
            <a:r>
              <a:rPr kumimoji="0" sz="1050" b="1" i="0" u="none" strike="noStrike" kern="0" cap="none" spc="0" normalizeH="0" baseline="0" noProof="0" dirty="0">
                <a:ln>
                  <a:noFill/>
                </a:ln>
                <a:solidFill>
                  <a:sysClr val="windowText" lastClr="000000"/>
                </a:solidFill>
                <a:effectLst/>
                <a:uLnTx/>
                <a:uFillTx/>
                <a:latin typeface="Arial"/>
                <a:cs typeface="Arial"/>
              </a:rPr>
              <a:t>change</a:t>
            </a:r>
            <a:r>
              <a:rPr kumimoji="0" sz="1050" b="1" i="0" u="none" strike="noStrike" kern="0" cap="none" spc="-25" normalizeH="0" baseline="0" noProof="0" dirty="0">
                <a:ln>
                  <a:noFill/>
                </a:ln>
                <a:solidFill>
                  <a:sysClr val="windowText" lastClr="000000"/>
                </a:solidFill>
                <a:effectLst/>
                <a:uLnTx/>
                <a:uFillTx/>
                <a:latin typeface="Arial"/>
                <a:cs typeface="Arial"/>
              </a:rPr>
              <a:t> </a:t>
            </a:r>
            <a:r>
              <a:rPr kumimoji="0" sz="1050" b="1" i="0" u="none" strike="noStrike" kern="0" cap="none" spc="0" normalizeH="0" baseline="0" noProof="0" dirty="0">
                <a:ln>
                  <a:noFill/>
                </a:ln>
                <a:solidFill>
                  <a:sysClr val="windowText" lastClr="000000"/>
                </a:solidFill>
                <a:effectLst/>
                <a:uLnTx/>
                <a:uFillTx/>
                <a:latin typeface="Arial"/>
                <a:cs typeface="Arial"/>
              </a:rPr>
              <a:t>in</a:t>
            </a:r>
            <a:r>
              <a:rPr kumimoji="0" sz="1050" b="1" i="0" u="none" strike="noStrike" kern="0" cap="none" spc="-15" normalizeH="0" baseline="0" noProof="0" dirty="0">
                <a:ln>
                  <a:noFill/>
                </a:ln>
                <a:solidFill>
                  <a:sysClr val="windowText" lastClr="000000"/>
                </a:solidFill>
                <a:effectLst/>
                <a:uLnTx/>
                <a:uFillTx/>
                <a:latin typeface="Arial"/>
                <a:cs typeface="Arial"/>
              </a:rPr>
              <a:t> </a:t>
            </a:r>
            <a:r>
              <a:rPr kumimoji="0" sz="1050" b="1" i="0" u="none" strike="noStrike" kern="0" cap="none" spc="0" normalizeH="0" baseline="0" noProof="0" dirty="0">
                <a:ln>
                  <a:noFill/>
                </a:ln>
                <a:solidFill>
                  <a:sysClr val="windowText" lastClr="000000"/>
                </a:solidFill>
                <a:effectLst/>
                <a:uLnTx/>
                <a:uFillTx/>
                <a:latin typeface="Arial"/>
                <a:cs typeface="Arial"/>
              </a:rPr>
              <a:t>spleen</a:t>
            </a:r>
            <a:r>
              <a:rPr kumimoji="0" sz="1050" b="1" i="0" u="none" strike="noStrike" kern="0" cap="none" spc="-30" normalizeH="0" baseline="0" noProof="0" dirty="0">
                <a:ln>
                  <a:noFill/>
                </a:ln>
                <a:solidFill>
                  <a:sysClr val="windowText" lastClr="000000"/>
                </a:solidFill>
                <a:effectLst/>
                <a:uLnTx/>
                <a:uFillTx/>
                <a:latin typeface="Arial"/>
                <a:cs typeface="Arial"/>
              </a:rPr>
              <a:t> </a:t>
            </a:r>
            <a:r>
              <a:rPr kumimoji="0" sz="1050" b="1" i="0" u="none" strike="noStrike" kern="0" cap="none" spc="0" normalizeH="0" baseline="0" noProof="0" dirty="0">
                <a:ln>
                  <a:noFill/>
                </a:ln>
                <a:solidFill>
                  <a:sysClr val="windowText" lastClr="000000"/>
                </a:solidFill>
                <a:effectLst/>
                <a:uLnTx/>
                <a:uFillTx/>
                <a:latin typeface="Arial"/>
                <a:cs typeface="Arial"/>
              </a:rPr>
              <a:t>volume from</a:t>
            </a:r>
            <a:r>
              <a:rPr kumimoji="0" sz="1050" b="1" i="0" u="none" strike="noStrike" kern="0" cap="none" spc="-15" normalizeH="0" baseline="0" noProof="0" dirty="0">
                <a:ln>
                  <a:noFill/>
                </a:ln>
                <a:solidFill>
                  <a:sysClr val="windowText" lastClr="000000"/>
                </a:solidFill>
                <a:effectLst/>
                <a:uLnTx/>
                <a:uFillTx/>
                <a:latin typeface="Arial"/>
                <a:cs typeface="Arial"/>
              </a:rPr>
              <a:t> </a:t>
            </a:r>
            <a:r>
              <a:rPr kumimoji="0" sz="1050" b="1" i="0" u="none" strike="noStrike" kern="0" cap="none" spc="-10" normalizeH="0" baseline="0" noProof="0" dirty="0">
                <a:ln>
                  <a:noFill/>
                </a:ln>
                <a:solidFill>
                  <a:sysClr val="windowText" lastClr="000000"/>
                </a:solidFill>
                <a:effectLst/>
                <a:uLnTx/>
                <a:uFillTx/>
                <a:latin typeface="Arial"/>
                <a:cs typeface="Arial"/>
              </a:rPr>
              <a:t>baseline</a:t>
            </a:r>
            <a:endParaRPr kumimoji="0" sz="1050" b="0" i="0" u="none" strike="noStrike" kern="0" cap="none" spc="0" normalizeH="0" baseline="0" noProof="0" dirty="0">
              <a:ln>
                <a:noFill/>
              </a:ln>
              <a:solidFill>
                <a:sysClr val="windowText" lastClr="000000"/>
              </a:solidFill>
              <a:effectLst/>
              <a:uLnTx/>
              <a:uFillTx/>
              <a:latin typeface="Arial"/>
              <a:cs typeface="Arial"/>
            </a:endParaRPr>
          </a:p>
        </p:txBody>
      </p:sp>
      <p:sp>
        <p:nvSpPr>
          <p:cNvPr id="38" name="TextBox 37">
            <a:extLst>
              <a:ext uri="{FF2B5EF4-FFF2-40B4-BE49-F238E27FC236}">
                <a16:creationId xmlns:a16="http://schemas.microsoft.com/office/drawing/2014/main" id="{84F88FC7-4534-1F83-2042-FAE5F773B273}"/>
              </a:ext>
            </a:extLst>
          </p:cNvPr>
          <p:cNvSpPr txBox="1"/>
          <p:nvPr/>
        </p:nvSpPr>
        <p:spPr>
          <a:xfrm>
            <a:off x="3419475" y="4675346"/>
            <a:ext cx="3541354" cy="246221"/>
          </a:xfrm>
          <a:prstGeom prst="rect">
            <a:avLst/>
          </a:prstGeom>
          <a:noFill/>
        </p:spPr>
        <p:txBody>
          <a:bodyPr wrap="none" rtlCol="0">
            <a:spAutoFit/>
          </a:bodyPr>
          <a:lstStyle/>
          <a:p>
            <a:r>
              <a:rPr lang="en-US" sz="1000" dirty="0"/>
              <a:t>Rampal RK, et al. </a:t>
            </a:r>
            <a:r>
              <a:rPr lang="en-US" sz="1000" i="1" dirty="0"/>
              <a:t>ASH Annual Meeting,</a:t>
            </a:r>
            <a:r>
              <a:rPr lang="en-US" sz="1000" dirty="0"/>
              <a:t> 2023. Abstract 628</a:t>
            </a:r>
          </a:p>
        </p:txBody>
      </p:sp>
    </p:spTree>
    <p:extLst>
      <p:ext uri="{BB962C8B-B14F-4D97-AF65-F5344CB8AC3E}">
        <p14:creationId xmlns:p14="http://schemas.microsoft.com/office/powerpoint/2010/main" val="1033625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7F3C-F785-46F4-2375-3B5256237FDB}"/>
              </a:ext>
            </a:extLst>
          </p:cNvPr>
          <p:cNvSpPr>
            <a:spLocks noGrp="1"/>
          </p:cNvSpPr>
          <p:nvPr>
            <p:ph type="title"/>
          </p:nvPr>
        </p:nvSpPr>
        <p:spPr>
          <a:xfrm>
            <a:off x="0" y="127465"/>
            <a:ext cx="9144000" cy="520236"/>
          </a:xfrm>
        </p:spPr>
        <p:txBody>
          <a:bodyPr/>
          <a:lstStyle/>
          <a:p>
            <a:r>
              <a:rPr lang="en-US" sz="2000" dirty="0"/>
              <a:t>TRANSFORM-1: Navitoclax Improves Spleen Responses in JAKi Naïve MF</a:t>
            </a:r>
          </a:p>
        </p:txBody>
      </p:sp>
      <p:pic>
        <p:nvPicPr>
          <p:cNvPr id="57" name="Picture 56">
            <a:extLst>
              <a:ext uri="{FF2B5EF4-FFF2-40B4-BE49-F238E27FC236}">
                <a16:creationId xmlns:a16="http://schemas.microsoft.com/office/drawing/2014/main" id="{4E8C6169-32D5-F0A7-08A3-E4C82783359B}"/>
              </a:ext>
            </a:extLst>
          </p:cNvPr>
          <p:cNvPicPr>
            <a:picLocks noChangeAspect="1"/>
          </p:cNvPicPr>
          <p:nvPr/>
        </p:nvPicPr>
        <p:blipFill>
          <a:blip r:embed="rId2"/>
          <a:stretch>
            <a:fillRect/>
          </a:stretch>
        </p:blipFill>
        <p:spPr>
          <a:xfrm>
            <a:off x="4848143" y="1507856"/>
            <a:ext cx="4232059" cy="1934183"/>
          </a:xfrm>
          <a:prstGeom prst="rect">
            <a:avLst/>
          </a:prstGeom>
        </p:spPr>
      </p:pic>
      <p:sp>
        <p:nvSpPr>
          <p:cNvPr id="58" name="TextBox 57">
            <a:extLst>
              <a:ext uri="{FF2B5EF4-FFF2-40B4-BE49-F238E27FC236}">
                <a16:creationId xmlns:a16="http://schemas.microsoft.com/office/drawing/2014/main" id="{959CE0F2-95EC-399B-FE17-1392417D5187}"/>
              </a:ext>
            </a:extLst>
          </p:cNvPr>
          <p:cNvSpPr txBox="1"/>
          <p:nvPr/>
        </p:nvSpPr>
        <p:spPr>
          <a:xfrm>
            <a:off x="3381156" y="4688959"/>
            <a:ext cx="3363421" cy="246221"/>
          </a:xfrm>
          <a:prstGeom prst="rect">
            <a:avLst/>
          </a:prstGeom>
          <a:noFill/>
        </p:spPr>
        <p:txBody>
          <a:bodyPr wrap="none" rtlCol="0">
            <a:spAutoFit/>
          </a:bodyPr>
          <a:lstStyle/>
          <a:p>
            <a:r>
              <a:rPr lang="en-US" sz="1000" dirty="0"/>
              <a:t>Pemmaraju N, et al. </a:t>
            </a:r>
            <a:r>
              <a:rPr lang="en-US" sz="1000" b="0" i="1" dirty="0">
                <a:solidFill>
                  <a:srgbClr val="1A1A1A"/>
                </a:solidFill>
                <a:effectLst/>
                <a:latin typeface="acumin-pro"/>
              </a:rPr>
              <a:t>Blood</a:t>
            </a:r>
            <a:r>
              <a:rPr lang="en-US" sz="1000" b="0" i="0" dirty="0">
                <a:solidFill>
                  <a:srgbClr val="1A1A1A"/>
                </a:solidFill>
                <a:effectLst/>
                <a:latin typeface="acumin-pro"/>
              </a:rPr>
              <a:t> (2023) 142 (Supplement 1): 620.</a:t>
            </a:r>
            <a:endParaRPr lang="en-US" sz="1000" dirty="0"/>
          </a:p>
        </p:txBody>
      </p:sp>
      <p:pic>
        <p:nvPicPr>
          <p:cNvPr id="60" name="Picture 59">
            <a:extLst>
              <a:ext uri="{FF2B5EF4-FFF2-40B4-BE49-F238E27FC236}">
                <a16:creationId xmlns:a16="http://schemas.microsoft.com/office/drawing/2014/main" id="{92BF002D-DF79-CAA5-8680-B6D2A80324CD}"/>
              </a:ext>
            </a:extLst>
          </p:cNvPr>
          <p:cNvPicPr>
            <a:picLocks noChangeAspect="1"/>
          </p:cNvPicPr>
          <p:nvPr/>
        </p:nvPicPr>
        <p:blipFill>
          <a:blip r:embed="rId3"/>
          <a:stretch>
            <a:fillRect/>
          </a:stretch>
        </p:blipFill>
        <p:spPr>
          <a:xfrm>
            <a:off x="0" y="1475957"/>
            <a:ext cx="4657060" cy="1946784"/>
          </a:xfrm>
          <a:prstGeom prst="rect">
            <a:avLst/>
          </a:prstGeom>
        </p:spPr>
      </p:pic>
    </p:spTree>
    <p:extLst>
      <p:ext uri="{BB962C8B-B14F-4D97-AF65-F5344CB8AC3E}">
        <p14:creationId xmlns:p14="http://schemas.microsoft.com/office/powerpoint/2010/main" val="849909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5" name="Picture 4" descr="A black and grey logo&#10;&#10;Description automatically generated">
            <a:extLst>
              <a:ext uri="{FF2B5EF4-FFF2-40B4-BE49-F238E27FC236}">
                <a16:creationId xmlns:a16="http://schemas.microsoft.com/office/drawing/2014/main" id="{FB595AA7-1B5E-C3BE-C95B-82B408E89F5D}"/>
              </a:ext>
            </a:extLst>
          </p:cNvPr>
          <p:cNvPicPr>
            <a:picLocks noChangeAspect="1"/>
          </p:cNvPicPr>
          <p:nvPr/>
        </p:nvPicPr>
        <p:blipFill>
          <a:blip r:embed="rId2"/>
          <a:stretch>
            <a:fillRect/>
          </a:stretch>
        </p:blipFill>
        <p:spPr>
          <a:xfrm>
            <a:off x="1849210" y="1173237"/>
            <a:ext cx="5445579" cy="761530"/>
          </a:xfrm>
          <a:prstGeom prst="rect">
            <a:avLst/>
          </a:prstGeom>
        </p:spPr>
      </p:pic>
      <p:pic>
        <p:nvPicPr>
          <p:cNvPr id="8" name="Picture 7" descr="A black and red logo&#10;&#10;Description automatically generated">
            <a:extLst>
              <a:ext uri="{FF2B5EF4-FFF2-40B4-BE49-F238E27FC236}">
                <a16:creationId xmlns:a16="http://schemas.microsoft.com/office/drawing/2014/main" id="{7D2B56A4-0F02-B458-ED4E-A0CB9D9CBF13}"/>
              </a:ext>
            </a:extLst>
          </p:cNvPr>
          <p:cNvPicPr>
            <a:picLocks noChangeAspect="1"/>
          </p:cNvPicPr>
          <p:nvPr/>
        </p:nvPicPr>
        <p:blipFill>
          <a:blip r:embed="rId3"/>
          <a:stretch>
            <a:fillRect/>
          </a:stretch>
        </p:blipFill>
        <p:spPr>
          <a:xfrm>
            <a:off x="2441122" y="2173283"/>
            <a:ext cx="4261756" cy="2130879"/>
          </a:xfrm>
          <a:prstGeom prst="rect">
            <a:avLst/>
          </a:prstGeom>
        </p:spPr>
      </p:pic>
    </p:spTree>
    <p:extLst>
      <p:ext uri="{BB962C8B-B14F-4D97-AF65-F5344CB8AC3E}">
        <p14:creationId xmlns:p14="http://schemas.microsoft.com/office/powerpoint/2010/main" val="428147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127C24-2464-4E61-767A-642E969E9158}"/>
              </a:ext>
            </a:extLst>
          </p:cNvPr>
          <p:cNvSpPr>
            <a:spLocks noGrp="1"/>
          </p:cNvSpPr>
          <p:nvPr>
            <p:ph type="title"/>
          </p:nvPr>
        </p:nvSpPr>
        <p:spPr>
          <a:xfrm>
            <a:off x="0" y="62363"/>
            <a:ext cx="9144000" cy="562442"/>
          </a:xfrm>
        </p:spPr>
        <p:txBody>
          <a:bodyPr/>
          <a:lstStyle/>
          <a:p>
            <a:r>
              <a:rPr lang="en-US" sz="2400" dirty="0"/>
              <a:t>Current Risk-Adapted Treatment Approach In Myelofibrosis</a:t>
            </a:r>
          </a:p>
        </p:txBody>
      </p:sp>
      <p:pic>
        <p:nvPicPr>
          <p:cNvPr id="5" name="Content Placeholder 10">
            <a:extLst>
              <a:ext uri="{FF2B5EF4-FFF2-40B4-BE49-F238E27FC236}">
                <a16:creationId xmlns:a16="http://schemas.microsoft.com/office/drawing/2014/main" id="{2DE50BFE-AF8A-E0F6-81BE-10BDFB77F1A9}"/>
              </a:ext>
            </a:extLst>
          </p:cNvPr>
          <p:cNvPicPr>
            <a:picLocks noGrp="1" noChangeAspect="1"/>
          </p:cNvPicPr>
          <p:nvPr>
            <p:ph idx="1"/>
          </p:nvPr>
        </p:nvPicPr>
        <p:blipFill>
          <a:blip r:embed="rId3"/>
          <a:stretch>
            <a:fillRect/>
          </a:stretch>
        </p:blipFill>
        <p:spPr>
          <a:xfrm>
            <a:off x="2600830" y="475273"/>
            <a:ext cx="3925806" cy="3882614"/>
          </a:xfrm>
        </p:spPr>
      </p:pic>
      <p:sp>
        <p:nvSpPr>
          <p:cNvPr id="6" name="TextBox 5">
            <a:extLst>
              <a:ext uri="{FF2B5EF4-FFF2-40B4-BE49-F238E27FC236}">
                <a16:creationId xmlns:a16="http://schemas.microsoft.com/office/drawing/2014/main" id="{27CBA325-2C55-2AD2-0391-2376F4C03C98}"/>
              </a:ext>
            </a:extLst>
          </p:cNvPr>
          <p:cNvSpPr txBox="1"/>
          <p:nvPr/>
        </p:nvSpPr>
        <p:spPr>
          <a:xfrm>
            <a:off x="3522585" y="4709160"/>
            <a:ext cx="3194026" cy="246221"/>
          </a:xfrm>
          <a:prstGeom prst="rect">
            <a:avLst/>
          </a:prstGeom>
          <a:noFill/>
        </p:spPr>
        <p:txBody>
          <a:bodyPr wrap="square" rtlCol="0">
            <a:spAutoFit/>
          </a:bodyPr>
          <a:lstStyle/>
          <a:p>
            <a:r>
              <a:rPr lang="en-US" sz="1000" dirty="0"/>
              <a:t>Tefferi A, et al. </a:t>
            </a:r>
            <a:r>
              <a:rPr lang="en-US" sz="1000" i="1" dirty="0"/>
              <a:t>Haematologica.</a:t>
            </a:r>
            <a:r>
              <a:rPr lang="en-US" sz="1000" dirty="0"/>
              <a:t> 2023;108:2919-2932.</a:t>
            </a:r>
          </a:p>
        </p:txBody>
      </p:sp>
    </p:spTree>
    <p:extLst>
      <p:ext uri="{BB962C8B-B14F-4D97-AF65-F5344CB8AC3E}">
        <p14:creationId xmlns:p14="http://schemas.microsoft.com/office/powerpoint/2010/main" val="1916253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23</a:t>
            </a:r>
            <a:r>
              <a:rPr lang="en-US" sz="1600" baseline="30000" dirty="0">
                <a:solidFill>
                  <a:schemeClr val="bg1"/>
                </a:solidFill>
                <a:latin typeface="Corporate S Demi" panose="02020500000000000000" pitchFamily="18" charset="0"/>
              </a:rPr>
              <a:t>rd</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776623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Michael J. Hochman, MD</a:t>
            </a:r>
          </a:p>
          <a:p>
            <a:r>
              <a:rPr lang="en-US" dirty="0">
                <a:solidFill>
                  <a:srgbClr val="002E51"/>
                </a:solidFill>
              </a:rPr>
              <a:t>Assistant Professor</a:t>
            </a:r>
          </a:p>
          <a:p>
            <a:r>
              <a:rPr lang="en-US" dirty="0">
                <a:solidFill>
                  <a:srgbClr val="002E51"/>
                </a:solidFill>
              </a:rPr>
              <a:t>Winship Cancer Institute of Emory University</a:t>
            </a:r>
          </a:p>
          <a:p>
            <a:r>
              <a:rPr lang="en-US" dirty="0">
                <a:solidFill>
                  <a:srgbClr val="002E51"/>
                </a:solidFill>
              </a:rPr>
              <a:t>Atlanta, GA</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A Case of Myelofibrosis and Inflammatory Bowel Disease</a:t>
            </a:r>
          </a:p>
        </p:txBody>
      </p:sp>
    </p:spTree>
    <p:extLst>
      <p:ext uri="{BB962C8B-B14F-4D97-AF65-F5344CB8AC3E}">
        <p14:creationId xmlns:p14="http://schemas.microsoft.com/office/powerpoint/2010/main" val="697618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dirty="0">
                <a:solidFill>
                  <a:srgbClr val="002E51"/>
                </a:solidFill>
              </a:rPr>
              <a:t>A Case of Myelofibrosis</a:t>
            </a:r>
          </a:p>
        </p:txBody>
      </p:sp>
      <p:sp>
        <p:nvSpPr>
          <p:cNvPr id="4" name="Title 3"/>
          <p:cNvSpPr>
            <a:spLocks noGrp="1"/>
          </p:cNvSpPr>
          <p:nvPr>
            <p:ph type="title"/>
          </p:nvPr>
        </p:nvSpPr>
        <p:spPr>
          <a:xfrm>
            <a:off x="0" y="127465"/>
            <a:ext cx="9144000" cy="807256"/>
          </a:xfrm>
        </p:spPr>
        <p:txBody>
          <a:bodyPr/>
          <a:lstStyle/>
          <a:p>
            <a:r>
              <a:rPr lang="en-US" b="1" dirty="0"/>
              <a:t>Patient Presentation</a:t>
            </a:r>
          </a:p>
        </p:txBody>
      </p:sp>
    </p:spTree>
    <p:extLst>
      <p:ext uri="{BB962C8B-B14F-4D97-AF65-F5344CB8AC3E}">
        <p14:creationId xmlns:p14="http://schemas.microsoft.com/office/powerpoint/2010/main" val="1565100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0FBE40-3B94-6F5B-7AB4-9F9CF17C13DF}"/>
              </a:ext>
            </a:extLst>
          </p:cNvPr>
          <p:cNvSpPr>
            <a:spLocks noGrp="1"/>
          </p:cNvSpPr>
          <p:nvPr>
            <p:ph idx="1"/>
          </p:nvPr>
        </p:nvSpPr>
        <p:spPr/>
        <p:txBody>
          <a:bodyPr/>
          <a:lstStyle/>
          <a:p>
            <a:r>
              <a:rPr lang="en-US" dirty="0"/>
              <a:t>Mr. MPN is a 65 year-old man with myelofibrosis on </a:t>
            </a:r>
            <a:r>
              <a:rPr lang="en-US" dirty="0" err="1"/>
              <a:t>ruxolitinib</a:t>
            </a:r>
            <a:r>
              <a:rPr lang="en-US" dirty="0"/>
              <a:t> and history of inflammatory bowel disease presenting with lightheadedness.</a:t>
            </a:r>
          </a:p>
          <a:p>
            <a:r>
              <a:rPr lang="en-US" dirty="0"/>
              <a:t>Increased dyspnea on exertion and generalized weakness two months ago.</a:t>
            </a:r>
          </a:p>
          <a:p>
            <a:r>
              <a:rPr lang="en-US" dirty="0"/>
              <a:t>Decreased dose of </a:t>
            </a:r>
            <a:r>
              <a:rPr lang="en-US" dirty="0" err="1"/>
              <a:t>ruxolitinib</a:t>
            </a:r>
            <a:r>
              <a:rPr lang="en-US" dirty="0"/>
              <a:t> to see if this improved symptoms, but they persisted. </a:t>
            </a:r>
          </a:p>
          <a:p>
            <a:r>
              <a:rPr lang="en-US" dirty="0"/>
              <a:t>Electrocardiogram unremarkable. </a:t>
            </a:r>
          </a:p>
        </p:txBody>
      </p:sp>
      <p:sp>
        <p:nvSpPr>
          <p:cNvPr id="5" name="Title 3">
            <a:extLst>
              <a:ext uri="{FF2B5EF4-FFF2-40B4-BE49-F238E27FC236}">
                <a16:creationId xmlns:a16="http://schemas.microsoft.com/office/drawing/2014/main" id="{4BDED561-08D1-BE6C-CC0A-27CA25802139}"/>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002E51"/>
                </a:solidFill>
              </a:rPr>
              <a:t>Patient Presentation</a:t>
            </a:r>
          </a:p>
        </p:txBody>
      </p:sp>
    </p:spTree>
    <p:extLst>
      <p:ext uri="{BB962C8B-B14F-4D97-AF65-F5344CB8AC3E}">
        <p14:creationId xmlns:p14="http://schemas.microsoft.com/office/powerpoint/2010/main" val="45014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0FBE40-3B94-6F5B-7AB4-9F9CF17C13DF}"/>
              </a:ext>
            </a:extLst>
          </p:cNvPr>
          <p:cNvSpPr>
            <a:spLocks noGrp="1"/>
          </p:cNvSpPr>
          <p:nvPr>
            <p:ph idx="1"/>
          </p:nvPr>
        </p:nvSpPr>
        <p:spPr/>
        <p:txBody>
          <a:bodyPr/>
          <a:lstStyle/>
          <a:p>
            <a:r>
              <a:rPr lang="en-US" dirty="0"/>
              <a:t>Subsequently got up to use restroom and had </a:t>
            </a:r>
            <a:r>
              <a:rPr lang="en-US" dirty="0" err="1"/>
              <a:t>presyncopal</a:t>
            </a:r>
            <a:r>
              <a:rPr lang="en-US" dirty="0"/>
              <a:t> symptoms.</a:t>
            </a:r>
          </a:p>
          <a:p>
            <a:r>
              <a:rPr lang="en-US" dirty="0"/>
              <a:t>Nearly lost balance and fell. </a:t>
            </a:r>
          </a:p>
          <a:p>
            <a:r>
              <a:rPr lang="en-US" dirty="0"/>
              <a:t>Outpatient labs show drop in hemoglobin from 9s to 6.6 g/dL.</a:t>
            </a:r>
          </a:p>
          <a:p>
            <a:r>
              <a:rPr lang="en-US" dirty="0"/>
              <a:t>Patient admitted for further evaluation and urgently transfused packed red blood cells. </a:t>
            </a:r>
          </a:p>
        </p:txBody>
      </p:sp>
      <p:sp>
        <p:nvSpPr>
          <p:cNvPr id="5" name="Title 3">
            <a:extLst>
              <a:ext uri="{FF2B5EF4-FFF2-40B4-BE49-F238E27FC236}">
                <a16:creationId xmlns:a16="http://schemas.microsoft.com/office/drawing/2014/main" id="{4BDED561-08D1-BE6C-CC0A-27CA25802139}"/>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002E51"/>
                </a:solidFill>
              </a:rPr>
              <a:t>Patient Presentation</a:t>
            </a:r>
          </a:p>
        </p:txBody>
      </p:sp>
    </p:spTree>
    <p:extLst>
      <p:ext uri="{BB962C8B-B14F-4D97-AF65-F5344CB8AC3E}">
        <p14:creationId xmlns:p14="http://schemas.microsoft.com/office/powerpoint/2010/main" val="292785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0FBE40-3B94-6F5B-7AB4-9F9CF17C13DF}"/>
              </a:ext>
            </a:extLst>
          </p:cNvPr>
          <p:cNvSpPr>
            <a:spLocks noGrp="1"/>
          </p:cNvSpPr>
          <p:nvPr>
            <p:ph idx="1"/>
          </p:nvPr>
        </p:nvSpPr>
        <p:spPr/>
        <p:txBody>
          <a:bodyPr/>
          <a:lstStyle/>
          <a:p>
            <a:pPr marL="0" indent="0">
              <a:buNone/>
            </a:pPr>
            <a:r>
              <a:rPr lang="en-US" sz="2000" b="1" dirty="0">
                <a:solidFill>
                  <a:srgbClr val="002E51"/>
                </a:solidFill>
              </a:rPr>
              <a:t>Primarily Myelofibrosis</a:t>
            </a:r>
          </a:p>
          <a:p>
            <a:r>
              <a:rPr lang="en-US" sz="2000" dirty="0">
                <a:solidFill>
                  <a:srgbClr val="002E51"/>
                </a:solidFill>
              </a:rPr>
              <a:t>Noted to have moderate splenomegaly in 2010</a:t>
            </a:r>
          </a:p>
          <a:p>
            <a:r>
              <a:rPr lang="en-US" sz="2000" dirty="0">
                <a:solidFill>
                  <a:srgbClr val="002E51"/>
                </a:solidFill>
              </a:rPr>
              <a:t>Blood counts unremarkable, patient observed</a:t>
            </a:r>
          </a:p>
          <a:p>
            <a:r>
              <a:rPr lang="en-US" sz="2000" dirty="0">
                <a:solidFill>
                  <a:srgbClr val="002E51"/>
                </a:solidFill>
              </a:rPr>
              <a:t>Progressive splenomegaly prompted bone marrow in 2016</a:t>
            </a:r>
          </a:p>
          <a:p>
            <a:r>
              <a:rPr lang="en-US" sz="2000" dirty="0">
                <a:solidFill>
                  <a:srgbClr val="002E51"/>
                </a:solidFill>
              </a:rPr>
              <a:t>Marrow markedly hypocellular with osteosclerosis and areas of patchy fibrosis; normal male karyotype</a:t>
            </a:r>
          </a:p>
          <a:p>
            <a:r>
              <a:rPr lang="en-US" sz="2000" dirty="0">
                <a:solidFill>
                  <a:srgbClr val="002E51"/>
                </a:solidFill>
              </a:rPr>
              <a:t>Found to have </a:t>
            </a:r>
            <a:r>
              <a:rPr lang="en-US" sz="2000" i="1" dirty="0">
                <a:solidFill>
                  <a:srgbClr val="002E51"/>
                </a:solidFill>
              </a:rPr>
              <a:t>JAK2</a:t>
            </a:r>
            <a:r>
              <a:rPr lang="en-US" sz="2000" dirty="0">
                <a:solidFill>
                  <a:srgbClr val="002E51"/>
                </a:solidFill>
              </a:rPr>
              <a:t> V617F mutation, plus smaller clones with </a:t>
            </a:r>
            <a:r>
              <a:rPr lang="en-US" sz="2000" i="1" dirty="0">
                <a:solidFill>
                  <a:srgbClr val="002E51"/>
                </a:solidFill>
              </a:rPr>
              <a:t>ASXL1</a:t>
            </a:r>
            <a:r>
              <a:rPr lang="en-US" sz="2000" dirty="0">
                <a:solidFill>
                  <a:srgbClr val="002E51"/>
                </a:solidFill>
              </a:rPr>
              <a:t> and </a:t>
            </a:r>
            <a:r>
              <a:rPr lang="en-US" sz="2000" i="1" dirty="0">
                <a:solidFill>
                  <a:srgbClr val="002E51"/>
                </a:solidFill>
              </a:rPr>
              <a:t>EZH2</a:t>
            </a:r>
          </a:p>
          <a:p>
            <a:r>
              <a:rPr lang="en-US" sz="2000" dirty="0">
                <a:solidFill>
                  <a:srgbClr val="002E51"/>
                </a:solidFill>
              </a:rPr>
              <a:t>Started on </a:t>
            </a:r>
            <a:r>
              <a:rPr lang="en-US" sz="2000" dirty="0" err="1">
                <a:solidFill>
                  <a:srgbClr val="002E51"/>
                </a:solidFill>
              </a:rPr>
              <a:t>ruxolitinib</a:t>
            </a:r>
            <a:r>
              <a:rPr lang="en-US" sz="2000" dirty="0">
                <a:solidFill>
                  <a:srgbClr val="002E51"/>
                </a:solidFill>
              </a:rPr>
              <a:t> in 2021 for early satiety and weight loss with great symptomatic improvement</a:t>
            </a:r>
          </a:p>
          <a:p>
            <a:endParaRPr lang="en-US" sz="2000" dirty="0">
              <a:solidFill>
                <a:srgbClr val="002E51"/>
              </a:solidFill>
            </a:endParaRPr>
          </a:p>
        </p:txBody>
      </p:sp>
      <p:sp>
        <p:nvSpPr>
          <p:cNvPr id="5" name="Title 3">
            <a:extLst>
              <a:ext uri="{FF2B5EF4-FFF2-40B4-BE49-F238E27FC236}">
                <a16:creationId xmlns:a16="http://schemas.microsoft.com/office/drawing/2014/main" id="{4BDED561-08D1-BE6C-CC0A-27CA25802139}"/>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002E51"/>
                </a:solidFill>
              </a:rPr>
              <a:t>Past Medical History</a:t>
            </a:r>
          </a:p>
        </p:txBody>
      </p:sp>
    </p:spTree>
    <p:extLst>
      <p:ext uri="{BB962C8B-B14F-4D97-AF65-F5344CB8AC3E}">
        <p14:creationId xmlns:p14="http://schemas.microsoft.com/office/powerpoint/2010/main" val="306526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0FBE40-3B94-6F5B-7AB4-9F9CF17C13DF}"/>
              </a:ext>
            </a:extLst>
          </p:cNvPr>
          <p:cNvSpPr>
            <a:spLocks noGrp="1"/>
          </p:cNvSpPr>
          <p:nvPr>
            <p:ph idx="1"/>
          </p:nvPr>
        </p:nvSpPr>
        <p:spPr/>
        <p:txBody>
          <a:bodyPr/>
          <a:lstStyle/>
          <a:p>
            <a:pPr marL="0" indent="0">
              <a:buNone/>
            </a:pPr>
            <a:r>
              <a:rPr lang="en-US" sz="2000" b="1" dirty="0">
                <a:solidFill>
                  <a:srgbClr val="002E51"/>
                </a:solidFill>
              </a:rPr>
              <a:t>Ulcerative Colitis</a:t>
            </a:r>
          </a:p>
          <a:p>
            <a:r>
              <a:rPr lang="en-US" sz="2000" dirty="0">
                <a:solidFill>
                  <a:srgbClr val="002E51"/>
                </a:solidFill>
              </a:rPr>
              <a:t>Diagnosed in early 2000s</a:t>
            </a:r>
          </a:p>
          <a:p>
            <a:r>
              <a:rPr lang="en-US" sz="2000" dirty="0">
                <a:solidFill>
                  <a:srgbClr val="002E51"/>
                </a:solidFill>
              </a:rPr>
              <a:t>Unable to tolerate multiple immunosuppressive therapies due to infusion reactions or other side effects</a:t>
            </a:r>
          </a:p>
          <a:p>
            <a:r>
              <a:rPr lang="en-US" sz="2000" dirty="0">
                <a:solidFill>
                  <a:srgbClr val="002E51"/>
                </a:solidFill>
              </a:rPr>
              <a:t>Remained on oral 6-mercaptopurine (6-MP) with good disease control for years</a:t>
            </a:r>
          </a:p>
          <a:p>
            <a:endParaRPr lang="en-US" sz="2000" dirty="0">
              <a:solidFill>
                <a:srgbClr val="002E51"/>
              </a:solidFill>
            </a:endParaRPr>
          </a:p>
        </p:txBody>
      </p:sp>
      <p:sp>
        <p:nvSpPr>
          <p:cNvPr id="5" name="Title 3">
            <a:extLst>
              <a:ext uri="{FF2B5EF4-FFF2-40B4-BE49-F238E27FC236}">
                <a16:creationId xmlns:a16="http://schemas.microsoft.com/office/drawing/2014/main" id="{4BDED561-08D1-BE6C-CC0A-27CA25802139}"/>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002E51"/>
                </a:solidFill>
              </a:rPr>
              <a:t>Past Medical History</a:t>
            </a:r>
          </a:p>
        </p:txBody>
      </p:sp>
    </p:spTree>
    <p:extLst>
      <p:ext uri="{BB962C8B-B14F-4D97-AF65-F5344CB8AC3E}">
        <p14:creationId xmlns:p14="http://schemas.microsoft.com/office/powerpoint/2010/main" val="2759718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1C2FC4-070F-4D4C-A1E5-296C1E157E51}"/>
              </a:ext>
            </a:extLst>
          </p:cNvPr>
          <p:cNvSpPr>
            <a:spLocks noGrp="1"/>
          </p:cNvSpPr>
          <p:nvPr>
            <p:ph sz="half" idx="1"/>
          </p:nvPr>
        </p:nvSpPr>
        <p:spPr/>
        <p:txBody>
          <a:bodyPr/>
          <a:lstStyle/>
          <a:p>
            <a:r>
              <a:rPr lang="en-US" sz="2000" dirty="0"/>
              <a:t>General: Well-appearing, in no acute distress.</a:t>
            </a:r>
          </a:p>
          <a:p>
            <a:r>
              <a:rPr lang="en-US" sz="2000" dirty="0"/>
              <a:t>HEENT: Normocephalic, anicteric sclera.</a:t>
            </a:r>
          </a:p>
          <a:p>
            <a:r>
              <a:rPr lang="en-US" sz="2000" dirty="0"/>
              <a:t>Cardiovascular: Normal rate, regular rhythm, no lower extremity edema.</a:t>
            </a:r>
          </a:p>
          <a:p>
            <a:r>
              <a:rPr lang="en-US" sz="2000" dirty="0"/>
              <a:t>Pulmonary: Respirations even and unlabored.</a:t>
            </a:r>
          </a:p>
          <a:p>
            <a:endParaRPr lang="en-US" sz="2000" dirty="0"/>
          </a:p>
        </p:txBody>
      </p:sp>
      <p:sp>
        <p:nvSpPr>
          <p:cNvPr id="3" name="Content Placeholder 2">
            <a:extLst>
              <a:ext uri="{FF2B5EF4-FFF2-40B4-BE49-F238E27FC236}">
                <a16:creationId xmlns:a16="http://schemas.microsoft.com/office/drawing/2014/main" id="{7BE77AE8-28D4-8020-486F-F6002236414C}"/>
              </a:ext>
            </a:extLst>
          </p:cNvPr>
          <p:cNvSpPr>
            <a:spLocks noGrp="1"/>
          </p:cNvSpPr>
          <p:nvPr>
            <p:ph sz="half" idx="2"/>
          </p:nvPr>
        </p:nvSpPr>
        <p:spPr/>
        <p:txBody>
          <a:bodyPr/>
          <a:lstStyle/>
          <a:p>
            <a:r>
              <a:rPr lang="en-US" sz="2000" dirty="0"/>
              <a:t>Abdominal: Grossly distended with protuberant splenomegaly approximately 10 cm below left costal margin.</a:t>
            </a:r>
          </a:p>
          <a:p>
            <a:r>
              <a:rPr lang="en-US" sz="2000" dirty="0"/>
              <a:t>Skin: Warm and dry without rash.</a:t>
            </a:r>
          </a:p>
          <a:p>
            <a:r>
              <a:rPr lang="en-US" sz="2000" dirty="0"/>
              <a:t>Neurologic: No gross focal deficits.</a:t>
            </a:r>
          </a:p>
        </p:txBody>
      </p:sp>
      <p:sp>
        <p:nvSpPr>
          <p:cNvPr id="4" name="Title 3">
            <a:extLst>
              <a:ext uri="{FF2B5EF4-FFF2-40B4-BE49-F238E27FC236}">
                <a16:creationId xmlns:a16="http://schemas.microsoft.com/office/drawing/2014/main" id="{CD92EB79-15DB-8697-9933-196924C67161}"/>
              </a:ext>
            </a:extLst>
          </p:cNvPr>
          <p:cNvSpPr>
            <a:spLocks noGrp="1"/>
          </p:cNvSpPr>
          <p:nvPr>
            <p:ph type="title"/>
          </p:nvPr>
        </p:nvSpPr>
        <p:spPr/>
        <p:txBody>
          <a:bodyPr/>
          <a:lstStyle/>
          <a:p>
            <a:r>
              <a:rPr lang="en-US" dirty="0"/>
              <a:t>Physical Exam</a:t>
            </a:r>
          </a:p>
        </p:txBody>
      </p:sp>
    </p:spTree>
    <p:extLst>
      <p:ext uri="{BB962C8B-B14F-4D97-AF65-F5344CB8AC3E}">
        <p14:creationId xmlns:p14="http://schemas.microsoft.com/office/powerpoint/2010/main" val="1523719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1C2FC4-070F-4D4C-A1E5-296C1E157E51}"/>
              </a:ext>
            </a:extLst>
          </p:cNvPr>
          <p:cNvSpPr>
            <a:spLocks noGrp="1"/>
          </p:cNvSpPr>
          <p:nvPr>
            <p:ph sz="half" idx="1"/>
          </p:nvPr>
        </p:nvSpPr>
        <p:spPr/>
        <p:txBody>
          <a:bodyPr/>
          <a:lstStyle/>
          <a:p>
            <a:r>
              <a:rPr lang="en-US" sz="2000" dirty="0"/>
              <a:t>General: Well-appearing, in no acute distress.</a:t>
            </a:r>
          </a:p>
          <a:p>
            <a:r>
              <a:rPr lang="en-US" sz="2000" dirty="0"/>
              <a:t>HEENT: Normocephalic, anicteric sclera.</a:t>
            </a:r>
          </a:p>
          <a:p>
            <a:r>
              <a:rPr lang="en-US" sz="2000" dirty="0"/>
              <a:t>Cardiovascular: Normal rate, regular rhythm, no lower extremity edema.</a:t>
            </a:r>
          </a:p>
          <a:p>
            <a:r>
              <a:rPr lang="en-US" sz="2000" dirty="0"/>
              <a:t>Pulmonary: Respirations even and unlabored.</a:t>
            </a:r>
          </a:p>
          <a:p>
            <a:endParaRPr lang="en-US" sz="2000" dirty="0"/>
          </a:p>
        </p:txBody>
      </p:sp>
      <p:sp>
        <p:nvSpPr>
          <p:cNvPr id="3" name="Content Placeholder 2">
            <a:extLst>
              <a:ext uri="{FF2B5EF4-FFF2-40B4-BE49-F238E27FC236}">
                <a16:creationId xmlns:a16="http://schemas.microsoft.com/office/drawing/2014/main" id="{7BE77AE8-28D4-8020-486F-F6002236414C}"/>
              </a:ext>
            </a:extLst>
          </p:cNvPr>
          <p:cNvSpPr>
            <a:spLocks noGrp="1"/>
          </p:cNvSpPr>
          <p:nvPr>
            <p:ph sz="half" idx="2"/>
          </p:nvPr>
        </p:nvSpPr>
        <p:spPr/>
        <p:txBody>
          <a:bodyPr/>
          <a:lstStyle/>
          <a:p>
            <a:r>
              <a:rPr lang="en-US" sz="2000" dirty="0"/>
              <a:t>Abdominal: </a:t>
            </a:r>
            <a:r>
              <a:rPr lang="en-US" sz="2000" b="1" dirty="0"/>
              <a:t>Grossly distended with protuberant splenomegaly approximately 10 cm below left costal margin.</a:t>
            </a:r>
          </a:p>
          <a:p>
            <a:r>
              <a:rPr lang="en-US" sz="2000" dirty="0"/>
              <a:t>Skin: Warm and dry without rash.</a:t>
            </a:r>
          </a:p>
          <a:p>
            <a:r>
              <a:rPr lang="en-US" sz="2000" dirty="0"/>
              <a:t>Neurologic: No gross focal deficits.</a:t>
            </a:r>
          </a:p>
        </p:txBody>
      </p:sp>
      <p:sp>
        <p:nvSpPr>
          <p:cNvPr id="4" name="Title 3">
            <a:extLst>
              <a:ext uri="{FF2B5EF4-FFF2-40B4-BE49-F238E27FC236}">
                <a16:creationId xmlns:a16="http://schemas.microsoft.com/office/drawing/2014/main" id="{CD92EB79-15DB-8697-9933-196924C67161}"/>
              </a:ext>
            </a:extLst>
          </p:cNvPr>
          <p:cNvSpPr>
            <a:spLocks noGrp="1"/>
          </p:cNvSpPr>
          <p:nvPr>
            <p:ph type="title"/>
          </p:nvPr>
        </p:nvSpPr>
        <p:spPr/>
        <p:txBody>
          <a:bodyPr/>
          <a:lstStyle/>
          <a:p>
            <a:r>
              <a:rPr lang="en-US" dirty="0"/>
              <a:t>Physical Exam</a:t>
            </a:r>
          </a:p>
        </p:txBody>
      </p:sp>
    </p:spTree>
    <p:extLst>
      <p:ext uri="{BB962C8B-B14F-4D97-AF65-F5344CB8AC3E}">
        <p14:creationId xmlns:p14="http://schemas.microsoft.com/office/powerpoint/2010/main" val="324799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69273" y="-64885"/>
            <a:ext cx="9213273" cy="4443073"/>
          </a:xfrm>
          <a:prstGeom prst="rect">
            <a:avLst/>
          </a:prstGeom>
        </p:spPr>
      </p:pic>
    </p:spTree>
    <p:extLst>
      <p:ext uri="{BB962C8B-B14F-4D97-AF65-F5344CB8AC3E}">
        <p14:creationId xmlns:p14="http://schemas.microsoft.com/office/powerpoint/2010/main" val="23599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92EB79-15DB-8697-9933-196924C67161}"/>
              </a:ext>
            </a:extLst>
          </p:cNvPr>
          <p:cNvSpPr>
            <a:spLocks noGrp="1"/>
          </p:cNvSpPr>
          <p:nvPr>
            <p:ph type="title"/>
          </p:nvPr>
        </p:nvSpPr>
        <p:spPr/>
        <p:txBody>
          <a:bodyPr/>
          <a:lstStyle/>
          <a:p>
            <a:r>
              <a:rPr lang="en-US" dirty="0"/>
              <a:t>Labs</a:t>
            </a:r>
          </a:p>
        </p:txBody>
      </p:sp>
      <p:grpSp>
        <p:nvGrpSpPr>
          <p:cNvPr id="5" name="Group 4">
            <a:extLst>
              <a:ext uri="{FF2B5EF4-FFF2-40B4-BE49-F238E27FC236}">
                <a16:creationId xmlns:a16="http://schemas.microsoft.com/office/drawing/2014/main" id="{94A62E35-0050-40F0-9AA4-735E6591D401}"/>
              </a:ext>
            </a:extLst>
          </p:cNvPr>
          <p:cNvGrpSpPr/>
          <p:nvPr/>
        </p:nvGrpSpPr>
        <p:grpSpPr>
          <a:xfrm>
            <a:off x="606925" y="1594292"/>
            <a:ext cx="3692311" cy="1046440"/>
            <a:chOff x="311443" y="2336703"/>
            <a:chExt cx="2784297" cy="1046440"/>
          </a:xfrm>
        </p:grpSpPr>
        <p:sp>
          <p:nvSpPr>
            <p:cNvPr id="6" name="TextBox 5">
              <a:extLst>
                <a:ext uri="{FF2B5EF4-FFF2-40B4-BE49-F238E27FC236}">
                  <a16:creationId xmlns:a16="http://schemas.microsoft.com/office/drawing/2014/main" id="{D35600EB-3CAF-4977-8344-EAC875BD4E4C}"/>
                </a:ext>
              </a:extLst>
            </p:cNvPr>
            <p:cNvSpPr txBox="1"/>
            <p:nvPr/>
          </p:nvSpPr>
          <p:spPr>
            <a:xfrm>
              <a:off x="1233313" y="2336703"/>
              <a:ext cx="832410" cy="523220"/>
            </a:xfrm>
            <a:prstGeom prst="rect">
              <a:avLst/>
            </a:prstGeom>
            <a:noFill/>
          </p:spPr>
          <p:txBody>
            <a:bodyPr wrap="square" rtlCol="0">
              <a:spAutoFit/>
            </a:bodyPr>
            <a:lstStyle/>
            <a:p>
              <a:r>
                <a:rPr lang="en-US" sz="2800" dirty="0">
                  <a:solidFill>
                    <a:srgbClr val="FF0000"/>
                  </a:solidFill>
                </a:rPr>
                <a:t>9.2</a:t>
              </a:r>
            </a:p>
          </p:txBody>
        </p:sp>
        <p:sp>
          <p:nvSpPr>
            <p:cNvPr id="7" name="TextBox 6">
              <a:extLst>
                <a:ext uri="{FF2B5EF4-FFF2-40B4-BE49-F238E27FC236}">
                  <a16:creationId xmlns:a16="http://schemas.microsoft.com/office/drawing/2014/main" id="{2DA8A532-1420-4DAA-A3E1-3E00FCC3F9E7}"/>
                </a:ext>
              </a:extLst>
            </p:cNvPr>
            <p:cNvSpPr txBox="1"/>
            <p:nvPr/>
          </p:nvSpPr>
          <p:spPr>
            <a:xfrm>
              <a:off x="311443" y="2598313"/>
              <a:ext cx="727209" cy="523220"/>
            </a:xfrm>
            <a:prstGeom prst="rect">
              <a:avLst/>
            </a:prstGeom>
            <a:noFill/>
          </p:spPr>
          <p:txBody>
            <a:bodyPr wrap="square" rtlCol="0">
              <a:spAutoFit/>
            </a:bodyPr>
            <a:lstStyle/>
            <a:p>
              <a:r>
                <a:rPr lang="en-US" sz="2800" dirty="0">
                  <a:solidFill>
                    <a:srgbClr val="FF0000"/>
                  </a:solidFill>
                </a:rPr>
                <a:t>5.7</a:t>
              </a:r>
            </a:p>
          </p:txBody>
        </p:sp>
        <p:sp>
          <p:nvSpPr>
            <p:cNvPr id="8" name="TextBox 7">
              <a:extLst>
                <a:ext uri="{FF2B5EF4-FFF2-40B4-BE49-F238E27FC236}">
                  <a16:creationId xmlns:a16="http://schemas.microsoft.com/office/drawing/2014/main" id="{7FA1EDFE-CB0C-44D9-874A-56D7EB47CF1F}"/>
                </a:ext>
              </a:extLst>
            </p:cNvPr>
            <p:cNvSpPr txBox="1"/>
            <p:nvPr/>
          </p:nvSpPr>
          <p:spPr>
            <a:xfrm>
              <a:off x="2143488" y="2598313"/>
              <a:ext cx="952252" cy="523220"/>
            </a:xfrm>
            <a:prstGeom prst="rect">
              <a:avLst/>
            </a:prstGeom>
            <a:noFill/>
          </p:spPr>
          <p:txBody>
            <a:bodyPr wrap="square" rtlCol="0">
              <a:spAutoFit/>
            </a:bodyPr>
            <a:lstStyle/>
            <a:p>
              <a:r>
                <a:rPr lang="en-US" sz="2800" dirty="0">
                  <a:solidFill>
                    <a:srgbClr val="FF0000"/>
                  </a:solidFill>
                </a:rPr>
                <a:t>91</a:t>
              </a:r>
            </a:p>
          </p:txBody>
        </p:sp>
        <p:sp>
          <p:nvSpPr>
            <p:cNvPr id="9" name="TextBox 8">
              <a:extLst>
                <a:ext uri="{FF2B5EF4-FFF2-40B4-BE49-F238E27FC236}">
                  <a16:creationId xmlns:a16="http://schemas.microsoft.com/office/drawing/2014/main" id="{7614D126-1D0A-4E60-A06A-C1FA3753082D}"/>
                </a:ext>
              </a:extLst>
            </p:cNvPr>
            <p:cNvSpPr txBox="1"/>
            <p:nvPr/>
          </p:nvSpPr>
          <p:spPr>
            <a:xfrm>
              <a:off x="1084981" y="2859923"/>
              <a:ext cx="846455" cy="523220"/>
            </a:xfrm>
            <a:prstGeom prst="rect">
              <a:avLst/>
            </a:prstGeom>
            <a:noFill/>
          </p:spPr>
          <p:txBody>
            <a:bodyPr wrap="square" rtlCol="0">
              <a:spAutoFit/>
            </a:bodyPr>
            <a:lstStyle/>
            <a:p>
              <a:r>
                <a:rPr lang="en-US" sz="2800" dirty="0">
                  <a:solidFill>
                    <a:srgbClr val="FF0000"/>
                  </a:solidFill>
                </a:rPr>
                <a:t>  29.5</a:t>
              </a:r>
            </a:p>
          </p:txBody>
        </p:sp>
        <p:cxnSp>
          <p:nvCxnSpPr>
            <p:cNvPr id="10" name="Straight Connector 9">
              <a:extLst>
                <a:ext uri="{FF2B5EF4-FFF2-40B4-BE49-F238E27FC236}">
                  <a16:creationId xmlns:a16="http://schemas.microsoft.com/office/drawing/2014/main" id="{6590CEE4-D22D-48B3-AD79-12B288DAED79}"/>
                </a:ext>
              </a:extLst>
            </p:cNvPr>
            <p:cNvCxnSpPr/>
            <p:nvPr/>
          </p:nvCxnSpPr>
          <p:spPr>
            <a:xfrm>
              <a:off x="1084981" y="2859923"/>
              <a:ext cx="84645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80217F4-D5D2-413E-8B44-622CCC199E05}"/>
                </a:ext>
              </a:extLst>
            </p:cNvPr>
            <p:cNvCxnSpPr>
              <a:cxnSpLocks/>
            </p:cNvCxnSpPr>
            <p:nvPr/>
          </p:nvCxnSpPr>
          <p:spPr>
            <a:xfrm>
              <a:off x="747572" y="2508470"/>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7F438F6-4B4A-46A5-9710-529128E6D7FE}"/>
                </a:ext>
              </a:extLst>
            </p:cNvPr>
            <p:cNvCxnSpPr>
              <a:cxnSpLocks/>
            </p:cNvCxnSpPr>
            <p:nvPr/>
          </p:nvCxnSpPr>
          <p:spPr>
            <a:xfrm>
              <a:off x="1931437" y="2865851"/>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B58F06B-FC7A-4BBC-929D-06A404823E41}"/>
                </a:ext>
              </a:extLst>
            </p:cNvPr>
            <p:cNvCxnSpPr>
              <a:cxnSpLocks/>
            </p:cNvCxnSpPr>
            <p:nvPr/>
          </p:nvCxnSpPr>
          <p:spPr>
            <a:xfrm rot="16200000">
              <a:off x="740550" y="285596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162EDAA-1A72-45DD-808A-3B822900C5A4}"/>
                </a:ext>
              </a:extLst>
            </p:cNvPr>
            <p:cNvCxnSpPr>
              <a:cxnSpLocks/>
            </p:cNvCxnSpPr>
            <p:nvPr/>
          </p:nvCxnSpPr>
          <p:spPr>
            <a:xfrm rot="16200000">
              <a:off x="1938460" y="251549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
        <p:nvSpPr>
          <p:cNvPr id="27" name="TextBox 26">
            <a:extLst>
              <a:ext uri="{FF2B5EF4-FFF2-40B4-BE49-F238E27FC236}">
                <a16:creationId xmlns:a16="http://schemas.microsoft.com/office/drawing/2014/main" id="{C2D95AE7-00E3-A629-1067-CC334A40BDCD}"/>
              </a:ext>
            </a:extLst>
          </p:cNvPr>
          <p:cNvSpPr txBox="1"/>
          <p:nvPr/>
        </p:nvSpPr>
        <p:spPr>
          <a:xfrm>
            <a:off x="747342" y="787725"/>
            <a:ext cx="2991525" cy="461665"/>
          </a:xfrm>
          <a:prstGeom prst="rect">
            <a:avLst/>
          </a:prstGeom>
          <a:noFill/>
        </p:spPr>
        <p:txBody>
          <a:bodyPr wrap="none" rtlCol="0">
            <a:spAutoFit/>
          </a:bodyPr>
          <a:lstStyle/>
          <a:p>
            <a:r>
              <a:rPr lang="en-US" dirty="0"/>
              <a:t>Prior to Presentation</a:t>
            </a:r>
          </a:p>
        </p:txBody>
      </p:sp>
    </p:spTree>
    <p:extLst>
      <p:ext uri="{BB962C8B-B14F-4D97-AF65-F5344CB8AC3E}">
        <p14:creationId xmlns:p14="http://schemas.microsoft.com/office/powerpoint/2010/main" val="629394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92EB79-15DB-8697-9933-196924C67161}"/>
              </a:ext>
            </a:extLst>
          </p:cNvPr>
          <p:cNvSpPr>
            <a:spLocks noGrp="1"/>
          </p:cNvSpPr>
          <p:nvPr>
            <p:ph type="title"/>
          </p:nvPr>
        </p:nvSpPr>
        <p:spPr/>
        <p:txBody>
          <a:bodyPr/>
          <a:lstStyle/>
          <a:p>
            <a:r>
              <a:rPr lang="en-US" dirty="0"/>
              <a:t>Labs</a:t>
            </a:r>
          </a:p>
        </p:txBody>
      </p:sp>
      <p:grpSp>
        <p:nvGrpSpPr>
          <p:cNvPr id="5" name="Group 4">
            <a:extLst>
              <a:ext uri="{FF2B5EF4-FFF2-40B4-BE49-F238E27FC236}">
                <a16:creationId xmlns:a16="http://schemas.microsoft.com/office/drawing/2014/main" id="{94A62E35-0050-40F0-9AA4-735E6591D401}"/>
              </a:ext>
            </a:extLst>
          </p:cNvPr>
          <p:cNvGrpSpPr/>
          <p:nvPr/>
        </p:nvGrpSpPr>
        <p:grpSpPr>
          <a:xfrm>
            <a:off x="606925" y="1594292"/>
            <a:ext cx="3692311" cy="1046440"/>
            <a:chOff x="311443" y="2336703"/>
            <a:chExt cx="2784297" cy="1046440"/>
          </a:xfrm>
        </p:grpSpPr>
        <p:sp>
          <p:nvSpPr>
            <p:cNvPr id="6" name="TextBox 5">
              <a:extLst>
                <a:ext uri="{FF2B5EF4-FFF2-40B4-BE49-F238E27FC236}">
                  <a16:creationId xmlns:a16="http://schemas.microsoft.com/office/drawing/2014/main" id="{D35600EB-3CAF-4977-8344-EAC875BD4E4C}"/>
                </a:ext>
              </a:extLst>
            </p:cNvPr>
            <p:cNvSpPr txBox="1"/>
            <p:nvPr/>
          </p:nvSpPr>
          <p:spPr>
            <a:xfrm>
              <a:off x="1233313" y="2336703"/>
              <a:ext cx="832410" cy="523220"/>
            </a:xfrm>
            <a:prstGeom prst="rect">
              <a:avLst/>
            </a:prstGeom>
            <a:noFill/>
          </p:spPr>
          <p:txBody>
            <a:bodyPr wrap="square" rtlCol="0">
              <a:spAutoFit/>
            </a:bodyPr>
            <a:lstStyle/>
            <a:p>
              <a:r>
                <a:rPr lang="en-US" sz="2800" dirty="0">
                  <a:solidFill>
                    <a:srgbClr val="FF0000"/>
                  </a:solidFill>
                </a:rPr>
                <a:t>9.2</a:t>
              </a:r>
            </a:p>
          </p:txBody>
        </p:sp>
        <p:sp>
          <p:nvSpPr>
            <p:cNvPr id="7" name="TextBox 6">
              <a:extLst>
                <a:ext uri="{FF2B5EF4-FFF2-40B4-BE49-F238E27FC236}">
                  <a16:creationId xmlns:a16="http://schemas.microsoft.com/office/drawing/2014/main" id="{2DA8A532-1420-4DAA-A3E1-3E00FCC3F9E7}"/>
                </a:ext>
              </a:extLst>
            </p:cNvPr>
            <p:cNvSpPr txBox="1"/>
            <p:nvPr/>
          </p:nvSpPr>
          <p:spPr>
            <a:xfrm>
              <a:off x="311443" y="2598313"/>
              <a:ext cx="727209" cy="523220"/>
            </a:xfrm>
            <a:prstGeom prst="rect">
              <a:avLst/>
            </a:prstGeom>
            <a:noFill/>
          </p:spPr>
          <p:txBody>
            <a:bodyPr wrap="square" rtlCol="0">
              <a:spAutoFit/>
            </a:bodyPr>
            <a:lstStyle/>
            <a:p>
              <a:r>
                <a:rPr lang="en-US" sz="2800" dirty="0">
                  <a:solidFill>
                    <a:srgbClr val="FF0000"/>
                  </a:solidFill>
                </a:rPr>
                <a:t>5.7</a:t>
              </a:r>
            </a:p>
          </p:txBody>
        </p:sp>
        <p:sp>
          <p:nvSpPr>
            <p:cNvPr id="8" name="TextBox 7">
              <a:extLst>
                <a:ext uri="{FF2B5EF4-FFF2-40B4-BE49-F238E27FC236}">
                  <a16:creationId xmlns:a16="http://schemas.microsoft.com/office/drawing/2014/main" id="{7FA1EDFE-CB0C-44D9-874A-56D7EB47CF1F}"/>
                </a:ext>
              </a:extLst>
            </p:cNvPr>
            <p:cNvSpPr txBox="1"/>
            <p:nvPr/>
          </p:nvSpPr>
          <p:spPr>
            <a:xfrm>
              <a:off x="2143488" y="2598313"/>
              <a:ext cx="952252" cy="523220"/>
            </a:xfrm>
            <a:prstGeom prst="rect">
              <a:avLst/>
            </a:prstGeom>
            <a:noFill/>
          </p:spPr>
          <p:txBody>
            <a:bodyPr wrap="square" rtlCol="0">
              <a:spAutoFit/>
            </a:bodyPr>
            <a:lstStyle/>
            <a:p>
              <a:r>
                <a:rPr lang="en-US" sz="2800" dirty="0">
                  <a:solidFill>
                    <a:srgbClr val="FF0000"/>
                  </a:solidFill>
                </a:rPr>
                <a:t>91</a:t>
              </a:r>
            </a:p>
          </p:txBody>
        </p:sp>
        <p:sp>
          <p:nvSpPr>
            <p:cNvPr id="9" name="TextBox 8">
              <a:extLst>
                <a:ext uri="{FF2B5EF4-FFF2-40B4-BE49-F238E27FC236}">
                  <a16:creationId xmlns:a16="http://schemas.microsoft.com/office/drawing/2014/main" id="{7614D126-1D0A-4E60-A06A-C1FA3753082D}"/>
                </a:ext>
              </a:extLst>
            </p:cNvPr>
            <p:cNvSpPr txBox="1"/>
            <p:nvPr/>
          </p:nvSpPr>
          <p:spPr>
            <a:xfrm>
              <a:off x="1084981" y="2859923"/>
              <a:ext cx="846455" cy="523220"/>
            </a:xfrm>
            <a:prstGeom prst="rect">
              <a:avLst/>
            </a:prstGeom>
            <a:noFill/>
          </p:spPr>
          <p:txBody>
            <a:bodyPr wrap="square" rtlCol="0">
              <a:spAutoFit/>
            </a:bodyPr>
            <a:lstStyle/>
            <a:p>
              <a:r>
                <a:rPr lang="en-US" sz="2800" dirty="0">
                  <a:solidFill>
                    <a:srgbClr val="FF0000"/>
                  </a:solidFill>
                </a:rPr>
                <a:t>  29.5</a:t>
              </a:r>
            </a:p>
          </p:txBody>
        </p:sp>
        <p:cxnSp>
          <p:nvCxnSpPr>
            <p:cNvPr id="10" name="Straight Connector 9">
              <a:extLst>
                <a:ext uri="{FF2B5EF4-FFF2-40B4-BE49-F238E27FC236}">
                  <a16:creationId xmlns:a16="http://schemas.microsoft.com/office/drawing/2014/main" id="{6590CEE4-D22D-48B3-AD79-12B288DAED79}"/>
                </a:ext>
              </a:extLst>
            </p:cNvPr>
            <p:cNvCxnSpPr/>
            <p:nvPr/>
          </p:nvCxnSpPr>
          <p:spPr>
            <a:xfrm>
              <a:off x="1084981" y="2859923"/>
              <a:ext cx="84645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80217F4-D5D2-413E-8B44-622CCC199E05}"/>
                </a:ext>
              </a:extLst>
            </p:cNvPr>
            <p:cNvCxnSpPr>
              <a:cxnSpLocks/>
            </p:cNvCxnSpPr>
            <p:nvPr/>
          </p:nvCxnSpPr>
          <p:spPr>
            <a:xfrm>
              <a:off x="747572" y="2508470"/>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7F438F6-4B4A-46A5-9710-529128E6D7FE}"/>
                </a:ext>
              </a:extLst>
            </p:cNvPr>
            <p:cNvCxnSpPr>
              <a:cxnSpLocks/>
            </p:cNvCxnSpPr>
            <p:nvPr/>
          </p:nvCxnSpPr>
          <p:spPr>
            <a:xfrm>
              <a:off x="1931437" y="2865851"/>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B58F06B-FC7A-4BBC-929D-06A404823E41}"/>
                </a:ext>
              </a:extLst>
            </p:cNvPr>
            <p:cNvCxnSpPr>
              <a:cxnSpLocks/>
            </p:cNvCxnSpPr>
            <p:nvPr/>
          </p:nvCxnSpPr>
          <p:spPr>
            <a:xfrm rot="16200000">
              <a:off x="740550" y="285596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162EDAA-1A72-45DD-808A-3B822900C5A4}"/>
                </a:ext>
              </a:extLst>
            </p:cNvPr>
            <p:cNvCxnSpPr>
              <a:cxnSpLocks/>
            </p:cNvCxnSpPr>
            <p:nvPr/>
          </p:nvCxnSpPr>
          <p:spPr>
            <a:xfrm rot="16200000">
              <a:off x="1938460" y="251549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
        <p:nvSpPr>
          <p:cNvPr id="27" name="TextBox 26">
            <a:extLst>
              <a:ext uri="{FF2B5EF4-FFF2-40B4-BE49-F238E27FC236}">
                <a16:creationId xmlns:a16="http://schemas.microsoft.com/office/drawing/2014/main" id="{C2D95AE7-00E3-A629-1067-CC334A40BDCD}"/>
              </a:ext>
            </a:extLst>
          </p:cNvPr>
          <p:cNvSpPr txBox="1"/>
          <p:nvPr/>
        </p:nvSpPr>
        <p:spPr>
          <a:xfrm>
            <a:off x="747342" y="787725"/>
            <a:ext cx="2991525" cy="461665"/>
          </a:xfrm>
          <a:prstGeom prst="rect">
            <a:avLst/>
          </a:prstGeom>
          <a:noFill/>
        </p:spPr>
        <p:txBody>
          <a:bodyPr wrap="none" rtlCol="0">
            <a:spAutoFit/>
          </a:bodyPr>
          <a:lstStyle/>
          <a:p>
            <a:r>
              <a:rPr lang="en-US" dirty="0"/>
              <a:t>Prior to Presentation</a:t>
            </a:r>
          </a:p>
        </p:txBody>
      </p:sp>
      <p:sp>
        <p:nvSpPr>
          <p:cNvPr id="30" name="Arrow: Right 29">
            <a:extLst>
              <a:ext uri="{FF2B5EF4-FFF2-40B4-BE49-F238E27FC236}">
                <a16:creationId xmlns:a16="http://schemas.microsoft.com/office/drawing/2014/main" id="{B47E9663-352D-8201-BD1D-894642E84DE2}"/>
              </a:ext>
            </a:extLst>
          </p:cNvPr>
          <p:cNvSpPr/>
          <p:nvPr/>
        </p:nvSpPr>
        <p:spPr bwMode="auto">
          <a:xfrm>
            <a:off x="3726496" y="2009271"/>
            <a:ext cx="992002" cy="28000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147682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92EB79-15DB-8697-9933-196924C67161}"/>
              </a:ext>
            </a:extLst>
          </p:cNvPr>
          <p:cNvSpPr>
            <a:spLocks noGrp="1"/>
          </p:cNvSpPr>
          <p:nvPr>
            <p:ph type="title"/>
          </p:nvPr>
        </p:nvSpPr>
        <p:spPr/>
        <p:txBody>
          <a:bodyPr/>
          <a:lstStyle/>
          <a:p>
            <a:r>
              <a:rPr lang="en-US" dirty="0"/>
              <a:t>Labs</a:t>
            </a:r>
          </a:p>
        </p:txBody>
      </p:sp>
      <p:grpSp>
        <p:nvGrpSpPr>
          <p:cNvPr id="5" name="Group 4">
            <a:extLst>
              <a:ext uri="{FF2B5EF4-FFF2-40B4-BE49-F238E27FC236}">
                <a16:creationId xmlns:a16="http://schemas.microsoft.com/office/drawing/2014/main" id="{94A62E35-0050-40F0-9AA4-735E6591D401}"/>
              </a:ext>
            </a:extLst>
          </p:cNvPr>
          <p:cNvGrpSpPr/>
          <p:nvPr/>
        </p:nvGrpSpPr>
        <p:grpSpPr>
          <a:xfrm>
            <a:off x="606925" y="1594292"/>
            <a:ext cx="3692311" cy="1046440"/>
            <a:chOff x="311443" y="2336703"/>
            <a:chExt cx="2784297" cy="1046440"/>
          </a:xfrm>
        </p:grpSpPr>
        <p:sp>
          <p:nvSpPr>
            <p:cNvPr id="6" name="TextBox 5">
              <a:extLst>
                <a:ext uri="{FF2B5EF4-FFF2-40B4-BE49-F238E27FC236}">
                  <a16:creationId xmlns:a16="http://schemas.microsoft.com/office/drawing/2014/main" id="{D35600EB-3CAF-4977-8344-EAC875BD4E4C}"/>
                </a:ext>
              </a:extLst>
            </p:cNvPr>
            <p:cNvSpPr txBox="1"/>
            <p:nvPr/>
          </p:nvSpPr>
          <p:spPr>
            <a:xfrm>
              <a:off x="1233313" y="2336703"/>
              <a:ext cx="832410" cy="523220"/>
            </a:xfrm>
            <a:prstGeom prst="rect">
              <a:avLst/>
            </a:prstGeom>
            <a:noFill/>
          </p:spPr>
          <p:txBody>
            <a:bodyPr wrap="square" rtlCol="0">
              <a:spAutoFit/>
            </a:bodyPr>
            <a:lstStyle/>
            <a:p>
              <a:r>
                <a:rPr lang="en-US" sz="2800" dirty="0">
                  <a:solidFill>
                    <a:srgbClr val="FF0000"/>
                  </a:solidFill>
                </a:rPr>
                <a:t>9.2</a:t>
              </a:r>
            </a:p>
          </p:txBody>
        </p:sp>
        <p:sp>
          <p:nvSpPr>
            <p:cNvPr id="7" name="TextBox 6">
              <a:extLst>
                <a:ext uri="{FF2B5EF4-FFF2-40B4-BE49-F238E27FC236}">
                  <a16:creationId xmlns:a16="http://schemas.microsoft.com/office/drawing/2014/main" id="{2DA8A532-1420-4DAA-A3E1-3E00FCC3F9E7}"/>
                </a:ext>
              </a:extLst>
            </p:cNvPr>
            <p:cNvSpPr txBox="1"/>
            <p:nvPr/>
          </p:nvSpPr>
          <p:spPr>
            <a:xfrm>
              <a:off x="311443" y="2598313"/>
              <a:ext cx="727209" cy="523220"/>
            </a:xfrm>
            <a:prstGeom prst="rect">
              <a:avLst/>
            </a:prstGeom>
            <a:noFill/>
          </p:spPr>
          <p:txBody>
            <a:bodyPr wrap="square" rtlCol="0">
              <a:spAutoFit/>
            </a:bodyPr>
            <a:lstStyle/>
            <a:p>
              <a:r>
                <a:rPr lang="en-US" sz="2800" dirty="0">
                  <a:solidFill>
                    <a:srgbClr val="FF0000"/>
                  </a:solidFill>
                </a:rPr>
                <a:t>5.7</a:t>
              </a:r>
            </a:p>
          </p:txBody>
        </p:sp>
        <p:sp>
          <p:nvSpPr>
            <p:cNvPr id="8" name="TextBox 7">
              <a:extLst>
                <a:ext uri="{FF2B5EF4-FFF2-40B4-BE49-F238E27FC236}">
                  <a16:creationId xmlns:a16="http://schemas.microsoft.com/office/drawing/2014/main" id="{7FA1EDFE-CB0C-44D9-874A-56D7EB47CF1F}"/>
                </a:ext>
              </a:extLst>
            </p:cNvPr>
            <p:cNvSpPr txBox="1"/>
            <p:nvPr/>
          </p:nvSpPr>
          <p:spPr>
            <a:xfrm>
              <a:off x="2143488" y="2598313"/>
              <a:ext cx="952252" cy="523220"/>
            </a:xfrm>
            <a:prstGeom prst="rect">
              <a:avLst/>
            </a:prstGeom>
            <a:noFill/>
          </p:spPr>
          <p:txBody>
            <a:bodyPr wrap="square" rtlCol="0">
              <a:spAutoFit/>
            </a:bodyPr>
            <a:lstStyle/>
            <a:p>
              <a:r>
                <a:rPr lang="en-US" sz="2800" dirty="0">
                  <a:solidFill>
                    <a:srgbClr val="FF0000"/>
                  </a:solidFill>
                </a:rPr>
                <a:t>91</a:t>
              </a:r>
            </a:p>
          </p:txBody>
        </p:sp>
        <p:sp>
          <p:nvSpPr>
            <p:cNvPr id="9" name="TextBox 8">
              <a:extLst>
                <a:ext uri="{FF2B5EF4-FFF2-40B4-BE49-F238E27FC236}">
                  <a16:creationId xmlns:a16="http://schemas.microsoft.com/office/drawing/2014/main" id="{7614D126-1D0A-4E60-A06A-C1FA3753082D}"/>
                </a:ext>
              </a:extLst>
            </p:cNvPr>
            <p:cNvSpPr txBox="1"/>
            <p:nvPr/>
          </p:nvSpPr>
          <p:spPr>
            <a:xfrm>
              <a:off x="1084981" y="2859923"/>
              <a:ext cx="846455" cy="523220"/>
            </a:xfrm>
            <a:prstGeom prst="rect">
              <a:avLst/>
            </a:prstGeom>
            <a:noFill/>
          </p:spPr>
          <p:txBody>
            <a:bodyPr wrap="square" rtlCol="0">
              <a:spAutoFit/>
            </a:bodyPr>
            <a:lstStyle/>
            <a:p>
              <a:r>
                <a:rPr lang="en-US" sz="2800" dirty="0">
                  <a:solidFill>
                    <a:srgbClr val="FF0000"/>
                  </a:solidFill>
                </a:rPr>
                <a:t>  29.5</a:t>
              </a:r>
            </a:p>
          </p:txBody>
        </p:sp>
        <p:cxnSp>
          <p:nvCxnSpPr>
            <p:cNvPr id="10" name="Straight Connector 9">
              <a:extLst>
                <a:ext uri="{FF2B5EF4-FFF2-40B4-BE49-F238E27FC236}">
                  <a16:creationId xmlns:a16="http://schemas.microsoft.com/office/drawing/2014/main" id="{6590CEE4-D22D-48B3-AD79-12B288DAED79}"/>
                </a:ext>
              </a:extLst>
            </p:cNvPr>
            <p:cNvCxnSpPr/>
            <p:nvPr/>
          </p:nvCxnSpPr>
          <p:spPr>
            <a:xfrm>
              <a:off x="1084981" y="2859923"/>
              <a:ext cx="84645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80217F4-D5D2-413E-8B44-622CCC199E05}"/>
                </a:ext>
              </a:extLst>
            </p:cNvPr>
            <p:cNvCxnSpPr>
              <a:cxnSpLocks/>
            </p:cNvCxnSpPr>
            <p:nvPr/>
          </p:nvCxnSpPr>
          <p:spPr>
            <a:xfrm>
              <a:off x="747572" y="2508470"/>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7F438F6-4B4A-46A5-9710-529128E6D7FE}"/>
                </a:ext>
              </a:extLst>
            </p:cNvPr>
            <p:cNvCxnSpPr>
              <a:cxnSpLocks/>
            </p:cNvCxnSpPr>
            <p:nvPr/>
          </p:nvCxnSpPr>
          <p:spPr>
            <a:xfrm>
              <a:off x="1931437" y="2865851"/>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B58F06B-FC7A-4BBC-929D-06A404823E41}"/>
                </a:ext>
              </a:extLst>
            </p:cNvPr>
            <p:cNvCxnSpPr>
              <a:cxnSpLocks/>
            </p:cNvCxnSpPr>
            <p:nvPr/>
          </p:nvCxnSpPr>
          <p:spPr>
            <a:xfrm rot="16200000">
              <a:off x="740550" y="285596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162EDAA-1A72-45DD-808A-3B822900C5A4}"/>
                </a:ext>
              </a:extLst>
            </p:cNvPr>
            <p:cNvCxnSpPr>
              <a:cxnSpLocks/>
            </p:cNvCxnSpPr>
            <p:nvPr/>
          </p:nvCxnSpPr>
          <p:spPr>
            <a:xfrm rot="16200000">
              <a:off x="1938460" y="251549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9E1E1897-0FAB-CD4C-B5FB-AFCE3E45497C}"/>
              </a:ext>
            </a:extLst>
          </p:cNvPr>
          <p:cNvGrpSpPr/>
          <p:nvPr/>
        </p:nvGrpSpPr>
        <p:grpSpPr>
          <a:xfrm>
            <a:off x="4875435" y="1600220"/>
            <a:ext cx="3661640" cy="1046440"/>
            <a:chOff x="376946" y="2336703"/>
            <a:chExt cx="2761168" cy="1046440"/>
          </a:xfrm>
        </p:grpSpPr>
        <p:sp>
          <p:nvSpPr>
            <p:cNvPr id="18" name="TextBox 17">
              <a:extLst>
                <a:ext uri="{FF2B5EF4-FFF2-40B4-BE49-F238E27FC236}">
                  <a16:creationId xmlns:a16="http://schemas.microsoft.com/office/drawing/2014/main" id="{F19EA55C-8E8C-6CC9-2CBA-CBBF66485BD9}"/>
                </a:ext>
              </a:extLst>
            </p:cNvPr>
            <p:cNvSpPr txBox="1"/>
            <p:nvPr/>
          </p:nvSpPr>
          <p:spPr>
            <a:xfrm>
              <a:off x="1274755" y="2336703"/>
              <a:ext cx="832410" cy="523220"/>
            </a:xfrm>
            <a:prstGeom prst="rect">
              <a:avLst/>
            </a:prstGeom>
            <a:noFill/>
          </p:spPr>
          <p:txBody>
            <a:bodyPr wrap="square" rtlCol="0">
              <a:spAutoFit/>
            </a:bodyPr>
            <a:lstStyle/>
            <a:p>
              <a:r>
                <a:rPr lang="en-US" sz="2800" dirty="0">
                  <a:solidFill>
                    <a:srgbClr val="FF0000"/>
                  </a:solidFill>
                </a:rPr>
                <a:t>6.1</a:t>
              </a:r>
            </a:p>
          </p:txBody>
        </p:sp>
        <p:sp>
          <p:nvSpPr>
            <p:cNvPr id="19" name="TextBox 18">
              <a:extLst>
                <a:ext uri="{FF2B5EF4-FFF2-40B4-BE49-F238E27FC236}">
                  <a16:creationId xmlns:a16="http://schemas.microsoft.com/office/drawing/2014/main" id="{C7E86048-6D90-3B26-7359-6B5A4A72EB3E}"/>
                </a:ext>
              </a:extLst>
            </p:cNvPr>
            <p:cNvSpPr txBox="1"/>
            <p:nvPr/>
          </p:nvSpPr>
          <p:spPr>
            <a:xfrm>
              <a:off x="376946" y="2598313"/>
              <a:ext cx="727209" cy="523220"/>
            </a:xfrm>
            <a:prstGeom prst="rect">
              <a:avLst/>
            </a:prstGeom>
            <a:noFill/>
          </p:spPr>
          <p:txBody>
            <a:bodyPr wrap="square" rtlCol="0">
              <a:spAutoFit/>
            </a:bodyPr>
            <a:lstStyle/>
            <a:p>
              <a:r>
                <a:rPr lang="en-US" sz="2800" dirty="0">
                  <a:solidFill>
                    <a:srgbClr val="FF0000"/>
                  </a:solidFill>
                </a:rPr>
                <a:t>2.7</a:t>
              </a:r>
            </a:p>
          </p:txBody>
        </p:sp>
        <p:sp>
          <p:nvSpPr>
            <p:cNvPr id="20" name="TextBox 19">
              <a:extLst>
                <a:ext uri="{FF2B5EF4-FFF2-40B4-BE49-F238E27FC236}">
                  <a16:creationId xmlns:a16="http://schemas.microsoft.com/office/drawing/2014/main" id="{F139B098-BDA5-824F-4791-BC7D85291F85}"/>
                </a:ext>
              </a:extLst>
            </p:cNvPr>
            <p:cNvSpPr txBox="1"/>
            <p:nvPr/>
          </p:nvSpPr>
          <p:spPr>
            <a:xfrm>
              <a:off x="2185862" y="2598313"/>
              <a:ext cx="952252" cy="523220"/>
            </a:xfrm>
            <a:prstGeom prst="rect">
              <a:avLst/>
            </a:prstGeom>
            <a:noFill/>
          </p:spPr>
          <p:txBody>
            <a:bodyPr wrap="square" rtlCol="0">
              <a:spAutoFit/>
            </a:bodyPr>
            <a:lstStyle/>
            <a:p>
              <a:r>
                <a:rPr lang="en-US" sz="2800" dirty="0">
                  <a:solidFill>
                    <a:srgbClr val="FF0000"/>
                  </a:solidFill>
                </a:rPr>
                <a:t>53</a:t>
              </a:r>
            </a:p>
          </p:txBody>
        </p:sp>
        <p:sp>
          <p:nvSpPr>
            <p:cNvPr id="21" name="TextBox 20">
              <a:extLst>
                <a:ext uri="{FF2B5EF4-FFF2-40B4-BE49-F238E27FC236}">
                  <a16:creationId xmlns:a16="http://schemas.microsoft.com/office/drawing/2014/main" id="{D4D4025E-A3D1-FB3E-4A0B-68B8045E315F}"/>
                </a:ext>
              </a:extLst>
            </p:cNvPr>
            <p:cNvSpPr txBox="1"/>
            <p:nvPr/>
          </p:nvSpPr>
          <p:spPr>
            <a:xfrm>
              <a:off x="1084981" y="2859923"/>
              <a:ext cx="846455" cy="523220"/>
            </a:xfrm>
            <a:prstGeom prst="rect">
              <a:avLst/>
            </a:prstGeom>
            <a:noFill/>
          </p:spPr>
          <p:txBody>
            <a:bodyPr wrap="square" rtlCol="0">
              <a:spAutoFit/>
            </a:bodyPr>
            <a:lstStyle/>
            <a:p>
              <a:r>
                <a:rPr lang="en-US" sz="2800" dirty="0">
                  <a:solidFill>
                    <a:srgbClr val="FF0000"/>
                  </a:solidFill>
                </a:rPr>
                <a:t>  19.7</a:t>
              </a:r>
            </a:p>
          </p:txBody>
        </p:sp>
        <p:cxnSp>
          <p:nvCxnSpPr>
            <p:cNvPr id="22" name="Straight Connector 21">
              <a:extLst>
                <a:ext uri="{FF2B5EF4-FFF2-40B4-BE49-F238E27FC236}">
                  <a16:creationId xmlns:a16="http://schemas.microsoft.com/office/drawing/2014/main" id="{02805FA3-40A5-FBE1-CC20-199EFA8FD97B}"/>
                </a:ext>
              </a:extLst>
            </p:cNvPr>
            <p:cNvCxnSpPr/>
            <p:nvPr/>
          </p:nvCxnSpPr>
          <p:spPr>
            <a:xfrm>
              <a:off x="1084981" y="2859923"/>
              <a:ext cx="84645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3BEBA5A-16BA-429C-C147-287C0BB84F08}"/>
                </a:ext>
              </a:extLst>
            </p:cNvPr>
            <p:cNvCxnSpPr>
              <a:cxnSpLocks/>
            </p:cNvCxnSpPr>
            <p:nvPr/>
          </p:nvCxnSpPr>
          <p:spPr>
            <a:xfrm>
              <a:off x="747572" y="2508470"/>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9CB7931-B344-D2F2-CC97-DFB3893FA088}"/>
                </a:ext>
              </a:extLst>
            </p:cNvPr>
            <p:cNvCxnSpPr>
              <a:cxnSpLocks/>
            </p:cNvCxnSpPr>
            <p:nvPr/>
          </p:nvCxnSpPr>
          <p:spPr>
            <a:xfrm>
              <a:off x="1931437" y="2865851"/>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E402E7F-0A32-1D12-4C7E-A9E24DB05004}"/>
                </a:ext>
              </a:extLst>
            </p:cNvPr>
            <p:cNvCxnSpPr>
              <a:cxnSpLocks/>
            </p:cNvCxnSpPr>
            <p:nvPr/>
          </p:nvCxnSpPr>
          <p:spPr>
            <a:xfrm rot="16200000">
              <a:off x="740550" y="285596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3E56E08-A688-5D17-A240-DF604C82B0B5}"/>
                </a:ext>
              </a:extLst>
            </p:cNvPr>
            <p:cNvCxnSpPr>
              <a:cxnSpLocks/>
            </p:cNvCxnSpPr>
            <p:nvPr/>
          </p:nvCxnSpPr>
          <p:spPr>
            <a:xfrm rot="16200000">
              <a:off x="1938460" y="251549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
        <p:nvSpPr>
          <p:cNvPr id="27" name="TextBox 26">
            <a:extLst>
              <a:ext uri="{FF2B5EF4-FFF2-40B4-BE49-F238E27FC236}">
                <a16:creationId xmlns:a16="http://schemas.microsoft.com/office/drawing/2014/main" id="{C2D95AE7-00E3-A629-1067-CC334A40BDCD}"/>
              </a:ext>
            </a:extLst>
          </p:cNvPr>
          <p:cNvSpPr txBox="1"/>
          <p:nvPr/>
        </p:nvSpPr>
        <p:spPr>
          <a:xfrm>
            <a:off x="747342" y="787725"/>
            <a:ext cx="2991525" cy="461665"/>
          </a:xfrm>
          <a:prstGeom prst="rect">
            <a:avLst/>
          </a:prstGeom>
          <a:noFill/>
        </p:spPr>
        <p:txBody>
          <a:bodyPr wrap="none" rtlCol="0">
            <a:spAutoFit/>
          </a:bodyPr>
          <a:lstStyle/>
          <a:p>
            <a:r>
              <a:rPr lang="en-US" dirty="0"/>
              <a:t>Prior to Presentation</a:t>
            </a:r>
          </a:p>
        </p:txBody>
      </p:sp>
      <p:sp>
        <p:nvSpPr>
          <p:cNvPr id="29" name="TextBox 28">
            <a:extLst>
              <a:ext uri="{FF2B5EF4-FFF2-40B4-BE49-F238E27FC236}">
                <a16:creationId xmlns:a16="http://schemas.microsoft.com/office/drawing/2014/main" id="{D1437325-D3A4-E75E-75C7-9979D7445F40}"/>
              </a:ext>
            </a:extLst>
          </p:cNvPr>
          <p:cNvSpPr txBox="1"/>
          <p:nvPr/>
        </p:nvSpPr>
        <p:spPr>
          <a:xfrm>
            <a:off x="5241575" y="787725"/>
            <a:ext cx="2696937" cy="461665"/>
          </a:xfrm>
          <a:prstGeom prst="rect">
            <a:avLst/>
          </a:prstGeom>
          <a:noFill/>
        </p:spPr>
        <p:txBody>
          <a:bodyPr wrap="square">
            <a:spAutoFit/>
          </a:bodyPr>
          <a:lstStyle/>
          <a:p>
            <a:r>
              <a:rPr lang="en-US" dirty="0"/>
              <a:t>At Presentation</a:t>
            </a:r>
          </a:p>
        </p:txBody>
      </p:sp>
      <p:sp>
        <p:nvSpPr>
          <p:cNvPr id="30" name="Arrow: Right 29">
            <a:extLst>
              <a:ext uri="{FF2B5EF4-FFF2-40B4-BE49-F238E27FC236}">
                <a16:creationId xmlns:a16="http://schemas.microsoft.com/office/drawing/2014/main" id="{B47E9663-352D-8201-BD1D-894642E84DE2}"/>
              </a:ext>
            </a:extLst>
          </p:cNvPr>
          <p:cNvSpPr/>
          <p:nvPr/>
        </p:nvSpPr>
        <p:spPr bwMode="auto">
          <a:xfrm>
            <a:off x="3726496" y="2009271"/>
            <a:ext cx="992002" cy="28000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02319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92EB79-15DB-8697-9933-196924C67161}"/>
              </a:ext>
            </a:extLst>
          </p:cNvPr>
          <p:cNvSpPr>
            <a:spLocks noGrp="1"/>
          </p:cNvSpPr>
          <p:nvPr>
            <p:ph type="title"/>
          </p:nvPr>
        </p:nvSpPr>
        <p:spPr/>
        <p:txBody>
          <a:bodyPr/>
          <a:lstStyle/>
          <a:p>
            <a:r>
              <a:rPr lang="en-US" dirty="0"/>
              <a:t>Labs</a:t>
            </a:r>
          </a:p>
        </p:txBody>
      </p:sp>
      <p:grpSp>
        <p:nvGrpSpPr>
          <p:cNvPr id="5" name="Group 4">
            <a:extLst>
              <a:ext uri="{FF2B5EF4-FFF2-40B4-BE49-F238E27FC236}">
                <a16:creationId xmlns:a16="http://schemas.microsoft.com/office/drawing/2014/main" id="{94A62E35-0050-40F0-9AA4-735E6591D401}"/>
              </a:ext>
            </a:extLst>
          </p:cNvPr>
          <p:cNvGrpSpPr/>
          <p:nvPr/>
        </p:nvGrpSpPr>
        <p:grpSpPr>
          <a:xfrm>
            <a:off x="606925" y="1594292"/>
            <a:ext cx="3692311" cy="1046440"/>
            <a:chOff x="311443" y="2336703"/>
            <a:chExt cx="2784297" cy="1046440"/>
          </a:xfrm>
        </p:grpSpPr>
        <p:sp>
          <p:nvSpPr>
            <p:cNvPr id="6" name="TextBox 5">
              <a:extLst>
                <a:ext uri="{FF2B5EF4-FFF2-40B4-BE49-F238E27FC236}">
                  <a16:creationId xmlns:a16="http://schemas.microsoft.com/office/drawing/2014/main" id="{D35600EB-3CAF-4977-8344-EAC875BD4E4C}"/>
                </a:ext>
              </a:extLst>
            </p:cNvPr>
            <p:cNvSpPr txBox="1"/>
            <p:nvPr/>
          </p:nvSpPr>
          <p:spPr>
            <a:xfrm>
              <a:off x="1233313" y="2336703"/>
              <a:ext cx="832410" cy="523220"/>
            </a:xfrm>
            <a:prstGeom prst="rect">
              <a:avLst/>
            </a:prstGeom>
            <a:noFill/>
          </p:spPr>
          <p:txBody>
            <a:bodyPr wrap="square" rtlCol="0">
              <a:spAutoFit/>
            </a:bodyPr>
            <a:lstStyle/>
            <a:p>
              <a:r>
                <a:rPr lang="en-US" sz="2800" dirty="0">
                  <a:solidFill>
                    <a:srgbClr val="FF0000"/>
                  </a:solidFill>
                </a:rPr>
                <a:t>9.2</a:t>
              </a:r>
            </a:p>
          </p:txBody>
        </p:sp>
        <p:sp>
          <p:nvSpPr>
            <p:cNvPr id="7" name="TextBox 6">
              <a:extLst>
                <a:ext uri="{FF2B5EF4-FFF2-40B4-BE49-F238E27FC236}">
                  <a16:creationId xmlns:a16="http://schemas.microsoft.com/office/drawing/2014/main" id="{2DA8A532-1420-4DAA-A3E1-3E00FCC3F9E7}"/>
                </a:ext>
              </a:extLst>
            </p:cNvPr>
            <p:cNvSpPr txBox="1"/>
            <p:nvPr/>
          </p:nvSpPr>
          <p:spPr>
            <a:xfrm>
              <a:off x="311443" y="2598313"/>
              <a:ext cx="727209" cy="523220"/>
            </a:xfrm>
            <a:prstGeom prst="rect">
              <a:avLst/>
            </a:prstGeom>
            <a:noFill/>
          </p:spPr>
          <p:txBody>
            <a:bodyPr wrap="square" rtlCol="0">
              <a:spAutoFit/>
            </a:bodyPr>
            <a:lstStyle/>
            <a:p>
              <a:r>
                <a:rPr lang="en-US" sz="2800" dirty="0">
                  <a:solidFill>
                    <a:srgbClr val="FF0000"/>
                  </a:solidFill>
                </a:rPr>
                <a:t>5.7</a:t>
              </a:r>
            </a:p>
          </p:txBody>
        </p:sp>
        <p:sp>
          <p:nvSpPr>
            <p:cNvPr id="8" name="TextBox 7">
              <a:extLst>
                <a:ext uri="{FF2B5EF4-FFF2-40B4-BE49-F238E27FC236}">
                  <a16:creationId xmlns:a16="http://schemas.microsoft.com/office/drawing/2014/main" id="{7FA1EDFE-CB0C-44D9-874A-56D7EB47CF1F}"/>
                </a:ext>
              </a:extLst>
            </p:cNvPr>
            <p:cNvSpPr txBox="1"/>
            <p:nvPr/>
          </p:nvSpPr>
          <p:spPr>
            <a:xfrm>
              <a:off x="2143488" y="2598313"/>
              <a:ext cx="952252" cy="523220"/>
            </a:xfrm>
            <a:prstGeom prst="rect">
              <a:avLst/>
            </a:prstGeom>
            <a:noFill/>
          </p:spPr>
          <p:txBody>
            <a:bodyPr wrap="square" rtlCol="0">
              <a:spAutoFit/>
            </a:bodyPr>
            <a:lstStyle/>
            <a:p>
              <a:r>
                <a:rPr lang="en-US" sz="2800" dirty="0">
                  <a:solidFill>
                    <a:srgbClr val="FF0000"/>
                  </a:solidFill>
                </a:rPr>
                <a:t>91</a:t>
              </a:r>
            </a:p>
          </p:txBody>
        </p:sp>
        <p:sp>
          <p:nvSpPr>
            <p:cNvPr id="9" name="TextBox 8">
              <a:extLst>
                <a:ext uri="{FF2B5EF4-FFF2-40B4-BE49-F238E27FC236}">
                  <a16:creationId xmlns:a16="http://schemas.microsoft.com/office/drawing/2014/main" id="{7614D126-1D0A-4E60-A06A-C1FA3753082D}"/>
                </a:ext>
              </a:extLst>
            </p:cNvPr>
            <p:cNvSpPr txBox="1"/>
            <p:nvPr/>
          </p:nvSpPr>
          <p:spPr>
            <a:xfrm>
              <a:off x="1084981" y="2859923"/>
              <a:ext cx="846455" cy="523220"/>
            </a:xfrm>
            <a:prstGeom prst="rect">
              <a:avLst/>
            </a:prstGeom>
            <a:noFill/>
          </p:spPr>
          <p:txBody>
            <a:bodyPr wrap="square" rtlCol="0">
              <a:spAutoFit/>
            </a:bodyPr>
            <a:lstStyle/>
            <a:p>
              <a:r>
                <a:rPr lang="en-US" sz="2800" dirty="0">
                  <a:solidFill>
                    <a:srgbClr val="FF0000"/>
                  </a:solidFill>
                </a:rPr>
                <a:t>  29.5</a:t>
              </a:r>
            </a:p>
          </p:txBody>
        </p:sp>
        <p:cxnSp>
          <p:nvCxnSpPr>
            <p:cNvPr id="10" name="Straight Connector 9">
              <a:extLst>
                <a:ext uri="{FF2B5EF4-FFF2-40B4-BE49-F238E27FC236}">
                  <a16:creationId xmlns:a16="http://schemas.microsoft.com/office/drawing/2014/main" id="{6590CEE4-D22D-48B3-AD79-12B288DAED79}"/>
                </a:ext>
              </a:extLst>
            </p:cNvPr>
            <p:cNvCxnSpPr/>
            <p:nvPr/>
          </p:nvCxnSpPr>
          <p:spPr>
            <a:xfrm>
              <a:off x="1084981" y="2859923"/>
              <a:ext cx="84645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80217F4-D5D2-413E-8B44-622CCC199E05}"/>
                </a:ext>
              </a:extLst>
            </p:cNvPr>
            <p:cNvCxnSpPr>
              <a:cxnSpLocks/>
            </p:cNvCxnSpPr>
            <p:nvPr/>
          </p:nvCxnSpPr>
          <p:spPr>
            <a:xfrm>
              <a:off x="747572" y="2508470"/>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7F438F6-4B4A-46A5-9710-529128E6D7FE}"/>
                </a:ext>
              </a:extLst>
            </p:cNvPr>
            <p:cNvCxnSpPr>
              <a:cxnSpLocks/>
            </p:cNvCxnSpPr>
            <p:nvPr/>
          </p:nvCxnSpPr>
          <p:spPr>
            <a:xfrm>
              <a:off x="1931437" y="2865851"/>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B58F06B-FC7A-4BBC-929D-06A404823E41}"/>
                </a:ext>
              </a:extLst>
            </p:cNvPr>
            <p:cNvCxnSpPr>
              <a:cxnSpLocks/>
            </p:cNvCxnSpPr>
            <p:nvPr/>
          </p:nvCxnSpPr>
          <p:spPr>
            <a:xfrm rot="16200000">
              <a:off x="740550" y="285596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162EDAA-1A72-45DD-808A-3B822900C5A4}"/>
                </a:ext>
              </a:extLst>
            </p:cNvPr>
            <p:cNvCxnSpPr>
              <a:cxnSpLocks/>
            </p:cNvCxnSpPr>
            <p:nvPr/>
          </p:nvCxnSpPr>
          <p:spPr>
            <a:xfrm rot="16200000">
              <a:off x="1938460" y="251549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9E1E1897-0FAB-CD4C-B5FB-AFCE3E45497C}"/>
              </a:ext>
            </a:extLst>
          </p:cNvPr>
          <p:cNvGrpSpPr/>
          <p:nvPr/>
        </p:nvGrpSpPr>
        <p:grpSpPr>
          <a:xfrm>
            <a:off x="4875435" y="1600220"/>
            <a:ext cx="3661640" cy="1046440"/>
            <a:chOff x="376946" y="2336703"/>
            <a:chExt cx="2761168" cy="1046440"/>
          </a:xfrm>
        </p:grpSpPr>
        <p:sp>
          <p:nvSpPr>
            <p:cNvPr id="18" name="TextBox 17">
              <a:extLst>
                <a:ext uri="{FF2B5EF4-FFF2-40B4-BE49-F238E27FC236}">
                  <a16:creationId xmlns:a16="http://schemas.microsoft.com/office/drawing/2014/main" id="{F19EA55C-8E8C-6CC9-2CBA-CBBF66485BD9}"/>
                </a:ext>
              </a:extLst>
            </p:cNvPr>
            <p:cNvSpPr txBox="1"/>
            <p:nvPr/>
          </p:nvSpPr>
          <p:spPr>
            <a:xfrm>
              <a:off x="1274755" y="2336703"/>
              <a:ext cx="832410" cy="523220"/>
            </a:xfrm>
            <a:prstGeom prst="rect">
              <a:avLst/>
            </a:prstGeom>
            <a:noFill/>
          </p:spPr>
          <p:txBody>
            <a:bodyPr wrap="square" rtlCol="0">
              <a:spAutoFit/>
            </a:bodyPr>
            <a:lstStyle/>
            <a:p>
              <a:r>
                <a:rPr lang="en-US" sz="2800" dirty="0">
                  <a:solidFill>
                    <a:srgbClr val="FF0000"/>
                  </a:solidFill>
                </a:rPr>
                <a:t>6.1</a:t>
              </a:r>
            </a:p>
          </p:txBody>
        </p:sp>
        <p:sp>
          <p:nvSpPr>
            <p:cNvPr id="19" name="TextBox 18">
              <a:extLst>
                <a:ext uri="{FF2B5EF4-FFF2-40B4-BE49-F238E27FC236}">
                  <a16:creationId xmlns:a16="http://schemas.microsoft.com/office/drawing/2014/main" id="{C7E86048-6D90-3B26-7359-6B5A4A72EB3E}"/>
                </a:ext>
              </a:extLst>
            </p:cNvPr>
            <p:cNvSpPr txBox="1"/>
            <p:nvPr/>
          </p:nvSpPr>
          <p:spPr>
            <a:xfrm>
              <a:off x="376946" y="2598313"/>
              <a:ext cx="727209" cy="523220"/>
            </a:xfrm>
            <a:prstGeom prst="rect">
              <a:avLst/>
            </a:prstGeom>
            <a:noFill/>
          </p:spPr>
          <p:txBody>
            <a:bodyPr wrap="square" rtlCol="0">
              <a:spAutoFit/>
            </a:bodyPr>
            <a:lstStyle/>
            <a:p>
              <a:r>
                <a:rPr lang="en-US" sz="2800" dirty="0">
                  <a:solidFill>
                    <a:srgbClr val="FF0000"/>
                  </a:solidFill>
                </a:rPr>
                <a:t>2.7</a:t>
              </a:r>
            </a:p>
          </p:txBody>
        </p:sp>
        <p:sp>
          <p:nvSpPr>
            <p:cNvPr id="20" name="TextBox 19">
              <a:extLst>
                <a:ext uri="{FF2B5EF4-FFF2-40B4-BE49-F238E27FC236}">
                  <a16:creationId xmlns:a16="http://schemas.microsoft.com/office/drawing/2014/main" id="{F139B098-BDA5-824F-4791-BC7D85291F85}"/>
                </a:ext>
              </a:extLst>
            </p:cNvPr>
            <p:cNvSpPr txBox="1"/>
            <p:nvPr/>
          </p:nvSpPr>
          <p:spPr>
            <a:xfrm>
              <a:off x="2185862" y="2598313"/>
              <a:ext cx="952252" cy="523220"/>
            </a:xfrm>
            <a:prstGeom prst="rect">
              <a:avLst/>
            </a:prstGeom>
            <a:noFill/>
          </p:spPr>
          <p:txBody>
            <a:bodyPr wrap="square" rtlCol="0">
              <a:spAutoFit/>
            </a:bodyPr>
            <a:lstStyle/>
            <a:p>
              <a:r>
                <a:rPr lang="en-US" sz="2800" dirty="0">
                  <a:solidFill>
                    <a:srgbClr val="FF0000"/>
                  </a:solidFill>
                </a:rPr>
                <a:t>53</a:t>
              </a:r>
            </a:p>
          </p:txBody>
        </p:sp>
        <p:sp>
          <p:nvSpPr>
            <p:cNvPr id="21" name="TextBox 20">
              <a:extLst>
                <a:ext uri="{FF2B5EF4-FFF2-40B4-BE49-F238E27FC236}">
                  <a16:creationId xmlns:a16="http://schemas.microsoft.com/office/drawing/2014/main" id="{D4D4025E-A3D1-FB3E-4A0B-68B8045E315F}"/>
                </a:ext>
              </a:extLst>
            </p:cNvPr>
            <p:cNvSpPr txBox="1"/>
            <p:nvPr/>
          </p:nvSpPr>
          <p:spPr>
            <a:xfrm>
              <a:off x="1084981" y="2859923"/>
              <a:ext cx="846455" cy="523220"/>
            </a:xfrm>
            <a:prstGeom prst="rect">
              <a:avLst/>
            </a:prstGeom>
            <a:noFill/>
          </p:spPr>
          <p:txBody>
            <a:bodyPr wrap="square" rtlCol="0">
              <a:spAutoFit/>
            </a:bodyPr>
            <a:lstStyle/>
            <a:p>
              <a:r>
                <a:rPr lang="en-US" sz="2800" dirty="0">
                  <a:solidFill>
                    <a:srgbClr val="FF0000"/>
                  </a:solidFill>
                </a:rPr>
                <a:t>  19.7</a:t>
              </a:r>
            </a:p>
          </p:txBody>
        </p:sp>
        <p:cxnSp>
          <p:nvCxnSpPr>
            <p:cNvPr id="22" name="Straight Connector 21">
              <a:extLst>
                <a:ext uri="{FF2B5EF4-FFF2-40B4-BE49-F238E27FC236}">
                  <a16:creationId xmlns:a16="http://schemas.microsoft.com/office/drawing/2014/main" id="{02805FA3-40A5-FBE1-CC20-199EFA8FD97B}"/>
                </a:ext>
              </a:extLst>
            </p:cNvPr>
            <p:cNvCxnSpPr/>
            <p:nvPr/>
          </p:nvCxnSpPr>
          <p:spPr>
            <a:xfrm>
              <a:off x="1084981" y="2859923"/>
              <a:ext cx="84645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3BEBA5A-16BA-429C-C147-287C0BB84F08}"/>
                </a:ext>
              </a:extLst>
            </p:cNvPr>
            <p:cNvCxnSpPr>
              <a:cxnSpLocks/>
            </p:cNvCxnSpPr>
            <p:nvPr/>
          </p:nvCxnSpPr>
          <p:spPr>
            <a:xfrm>
              <a:off x="747572" y="2508470"/>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9CB7931-B344-D2F2-CC97-DFB3893FA088}"/>
                </a:ext>
              </a:extLst>
            </p:cNvPr>
            <p:cNvCxnSpPr>
              <a:cxnSpLocks/>
            </p:cNvCxnSpPr>
            <p:nvPr/>
          </p:nvCxnSpPr>
          <p:spPr>
            <a:xfrm>
              <a:off x="1931437" y="2865851"/>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E402E7F-0A32-1D12-4C7E-A9E24DB05004}"/>
                </a:ext>
              </a:extLst>
            </p:cNvPr>
            <p:cNvCxnSpPr>
              <a:cxnSpLocks/>
            </p:cNvCxnSpPr>
            <p:nvPr/>
          </p:nvCxnSpPr>
          <p:spPr>
            <a:xfrm rot="16200000">
              <a:off x="740550" y="285596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3E56E08-A688-5D17-A240-DF604C82B0B5}"/>
                </a:ext>
              </a:extLst>
            </p:cNvPr>
            <p:cNvCxnSpPr>
              <a:cxnSpLocks/>
            </p:cNvCxnSpPr>
            <p:nvPr/>
          </p:nvCxnSpPr>
          <p:spPr>
            <a:xfrm rot="16200000">
              <a:off x="1938460" y="2515492"/>
              <a:ext cx="337409" cy="35145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
        <p:nvSpPr>
          <p:cNvPr id="27" name="TextBox 26">
            <a:extLst>
              <a:ext uri="{FF2B5EF4-FFF2-40B4-BE49-F238E27FC236}">
                <a16:creationId xmlns:a16="http://schemas.microsoft.com/office/drawing/2014/main" id="{C2D95AE7-00E3-A629-1067-CC334A40BDCD}"/>
              </a:ext>
            </a:extLst>
          </p:cNvPr>
          <p:cNvSpPr txBox="1"/>
          <p:nvPr/>
        </p:nvSpPr>
        <p:spPr>
          <a:xfrm>
            <a:off x="747342" y="787725"/>
            <a:ext cx="2991525" cy="461665"/>
          </a:xfrm>
          <a:prstGeom prst="rect">
            <a:avLst/>
          </a:prstGeom>
          <a:noFill/>
        </p:spPr>
        <p:txBody>
          <a:bodyPr wrap="none" rtlCol="0">
            <a:spAutoFit/>
          </a:bodyPr>
          <a:lstStyle/>
          <a:p>
            <a:r>
              <a:rPr lang="en-US" dirty="0"/>
              <a:t>Prior to Presentation</a:t>
            </a:r>
          </a:p>
        </p:txBody>
      </p:sp>
      <p:sp>
        <p:nvSpPr>
          <p:cNvPr id="29" name="TextBox 28">
            <a:extLst>
              <a:ext uri="{FF2B5EF4-FFF2-40B4-BE49-F238E27FC236}">
                <a16:creationId xmlns:a16="http://schemas.microsoft.com/office/drawing/2014/main" id="{D1437325-D3A4-E75E-75C7-9979D7445F40}"/>
              </a:ext>
            </a:extLst>
          </p:cNvPr>
          <p:cNvSpPr txBox="1"/>
          <p:nvPr/>
        </p:nvSpPr>
        <p:spPr>
          <a:xfrm>
            <a:off x="5241575" y="787725"/>
            <a:ext cx="2696937" cy="461665"/>
          </a:xfrm>
          <a:prstGeom prst="rect">
            <a:avLst/>
          </a:prstGeom>
          <a:noFill/>
        </p:spPr>
        <p:txBody>
          <a:bodyPr wrap="square">
            <a:spAutoFit/>
          </a:bodyPr>
          <a:lstStyle/>
          <a:p>
            <a:r>
              <a:rPr lang="en-US" dirty="0"/>
              <a:t>At Presentation</a:t>
            </a:r>
          </a:p>
        </p:txBody>
      </p:sp>
      <p:sp>
        <p:nvSpPr>
          <p:cNvPr id="30" name="Arrow: Right 29">
            <a:extLst>
              <a:ext uri="{FF2B5EF4-FFF2-40B4-BE49-F238E27FC236}">
                <a16:creationId xmlns:a16="http://schemas.microsoft.com/office/drawing/2014/main" id="{B47E9663-352D-8201-BD1D-894642E84DE2}"/>
              </a:ext>
            </a:extLst>
          </p:cNvPr>
          <p:cNvSpPr/>
          <p:nvPr/>
        </p:nvSpPr>
        <p:spPr bwMode="auto">
          <a:xfrm>
            <a:off x="3726496" y="2009271"/>
            <a:ext cx="992002" cy="28000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1" name="TextBox 30">
            <a:extLst>
              <a:ext uri="{FF2B5EF4-FFF2-40B4-BE49-F238E27FC236}">
                <a16:creationId xmlns:a16="http://schemas.microsoft.com/office/drawing/2014/main" id="{BC3703AC-C3FB-08BE-0BCB-6F8C000CB436}"/>
              </a:ext>
            </a:extLst>
          </p:cNvPr>
          <p:cNvSpPr txBox="1"/>
          <p:nvPr/>
        </p:nvSpPr>
        <p:spPr>
          <a:xfrm>
            <a:off x="4021242" y="2811254"/>
            <a:ext cx="3788853" cy="1323439"/>
          </a:xfrm>
          <a:prstGeom prst="rect">
            <a:avLst/>
          </a:prstGeom>
          <a:noFill/>
        </p:spPr>
        <p:txBody>
          <a:bodyPr wrap="square">
            <a:spAutoFit/>
          </a:bodyPr>
          <a:lstStyle/>
          <a:p>
            <a:r>
              <a:rPr lang="en-US" sz="2000" dirty="0"/>
              <a:t>Abs Retic Ct 62,000</a:t>
            </a:r>
          </a:p>
          <a:p>
            <a:r>
              <a:rPr lang="en-US" sz="2000" dirty="0"/>
              <a:t>Abs </a:t>
            </a:r>
            <a:r>
              <a:rPr lang="en-US" sz="2000" dirty="0" err="1"/>
              <a:t>Neut</a:t>
            </a:r>
            <a:r>
              <a:rPr lang="en-US" sz="2000" dirty="0"/>
              <a:t> Ct 2370</a:t>
            </a:r>
          </a:p>
          <a:p>
            <a:r>
              <a:rPr lang="en-US" sz="2000" dirty="0">
                <a:solidFill>
                  <a:srgbClr val="FF0000"/>
                </a:solidFill>
              </a:rPr>
              <a:t>2% </a:t>
            </a:r>
            <a:r>
              <a:rPr lang="en-US" sz="2000" dirty="0"/>
              <a:t>Other Cells</a:t>
            </a:r>
          </a:p>
          <a:p>
            <a:r>
              <a:rPr lang="en-US" sz="2000" dirty="0"/>
              <a:t>EPO </a:t>
            </a:r>
            <a:r>
              <a:rPr lang="en-US" sz="2000" dirty="0">
                <a:solidFill>
                  <a:srgbClr val="FF0000"/>
                </a:solidFill>
              </a:rPr>
              <a:t>142 (H)</a:t>
            </a:r>
          </a:p>
        </p:txBody>
      </p:sp>
      <p:sp>
        <p:nvSpPr>
          <p:cNvPr id="33" name="TextBox 32">
            <a:extLst>
              <a:ext uri="{FF2B5EF4-FFF2-40B4-BE49-F238E27FC236}">
                <a16:creationId xmlns:a16="http://schemas.microsoft.com/office/drawing/2014/main" id="{EC9A117D-40EA-E2BB-5516-DBDB4E9F8CD5}"/>
              </a:ext>
            </a:extLst>
          </p:cNvPr>
          <p:cNvSpPr txBox="1"/>
          <p:nvPr/>
        </p:nvSpPr>
        <p:spPr>
          <a:xfrm>
            <a:off x="6805356" y="2965143"/>
            <a:ext cx="2266312" cy="1015663"/>
          </a:xfrm>
          <a:prstGeom prst="rect">
            <a:avLst/>
          </a:prstGeom>
          <a:noFill/>
        </p:spPr>
        <p:txBody>
          <a:bodyPr wrap="square">
            <a:spAutoFit/>
          </a:bodyPr>
          <a:lstStyle/>
          <a:p>
            <a:r>
              <a:rPr lang="en-US" sz="2000" dirty="0"/>
              <a:t>Iron and vitamin studies unremarkable</a:t>
            </a:r>
          </a:p>
        </p:txBody>
      </p:sp>
    </p:spTree>
    <p:extLst>
      <p:ext uri="{BB962C8B-B14F-4D97-AF65-F5344CB8AC3E}">
        <p14:creationId xmlns:p14="http://schemas.microsoft.com/office/powerpoint/2010/main" val="507074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0FBE40-3B94-6F5B-7AB4-9F9CF17C13DF}"/>
              </a:ext>
            </a:extLst>
          </p:cNvPr>
          <p:cNvSpPr>
            <a:spLocks noGrp="1"/>
          </p:cNvSpPr>
          <p:nvPr>
            <p:ph idx="1"/>
          </p:nvPr>
        </p:nvSpPr>
        <p:spPr/>
        <p:txBody>
          <a:bodyPr/>
          <a:lstStyle/>
          <a:p>
            <a:r>
              <a:rPr lang="en-US" sz="2200" dirty="0"/>
              <a:t>Serial bone marrow biopsies inadequate given cortical bone with osteosclerosis and crush artifact</a:t>
            </a:r>
          </a:p>
          <a:p>
            <a:r>
              <a:rPr lang="en-US" sz="2200" dirty="0"/>
              <a:t>Peripheral blood next generation sequencing shows ongoing mutations in </a:t>
            </a:r>
            <a:r>
              <a:rPr lang="en-US" sz="2200" i="1" dirty="0"/>
              <a:t>JAK2</a:t>
            </a:r>
            <a:r>
              <a:rPr lang="en-US" sz="2200" dirty="0"/>
              <a:t> (V617F), </a:t>
            </a:r>
            <a:r>
              <a:rPr lang="en-US" sz="2200" i="1" dirty="0"/>
              <a:t>ASXL1</a:t>
            </a:r>
            <a:r>
              <a:rPr lang="en-US" sz="2200" dirty="0"/>
              <a:t>, </a:t>
            </a:r>
            <a:r>
              <a:rPr lang="en-US" sz="2200" i="1" dirty="0"/>
              <a:t>EZH2</a:t>
            </a:r>
            <a:r>
              <a:rPr lang="en-US" sz="2200" dirty="0"/>
              <a:t>, and a new </a:t>
            </a:r>
            <a:r>
              <a:rPr lang="en-US" sz="2200" i="1" dirty="0"/>
              <a:t>TP53</a:t>
            </a:r>
            <a:r>
              <a:rPr lang="en-US" sz="2200" dirty="0"/>
              <a:t> mutation (R248Q, VAF 3%)</a:t>
            </a:r>
          </a:p>
          <a:p>
            <a:r>
              <a:rPr lang="en-US" sz="2200" dirty="0"/>
              <a:t>Asked to stop 6-MP for his IBD</a:t>
            </a:r>
          </a:p>
          <a:p>
            <a:r>
              <a:rPr lang="en-US" sz="2200" dirty="0"/>
              <a:t>Patient started on erythropoietin stimulating agent without clear response</a:t>
            </a:r>
          </a:p>
          <a:p>
            <a:r>
              <a:rPr lang="en-US" sz="2200" dirty="0"/>
              <a:t>Subsequently started on </a:t>
            </a:r>
            <a:r>
              <a:rPr lang="en-US" sz="2200" dirty="0" err="1"/>
              <a:t>momelotinib</a:t>
            </a:r>
            <a:r>
              <a:rPr lang="en-US" sz="2200" dirty="0"/>
              <a:t> 200 mg daily</a:t>
            </a:r>
          </a:p>
        </p:txBody>
      </p:sp>
      <p:sp>
        <p:nvSpPr>
          <p:cNvPr id="5" name="Title 3">
            <a:extLst>
              <a:ext uri="{FF2B5EF4-FFF2-40B4-BE49-F238E27FC236}">
                <a16:creationId xmlns:a16="http://schemas.microsoft.com/office/drawing/2014/main" id="{4BDED561-08D1-BE6C-CC0A-27CA25802139}"/>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002E51"/>
                </a:solidFill>
              </a:rPr>
              <a:t>Work-Up and Evaluation</a:t>
            </a:r>
          </a:p>
        </p:txBody>
      </p:sp>
    </p:spTree>
    <p:extLst>
      <p:ext uri="{BB962C8B-B14F-4D97-AF65-F5344CB8AC3E}">
        <p14:creationId xmlns:p14="http://schemas.microsoft.com/office/powerpoint/2010/main" val="199367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61B60-174D-D80F-DE6E-3DA03ADFDBEE}"/>
              </a:ext>
            </a:extLst>
          </p:cNvPr>
          <p:cNvSpPr>
            <a:spLocks noGrp="1"/>
          </p:cNvSpPr>
          <p:nvPr>
            <p:ph type="title"/>
          </p:nvPr>
        </p:nvSpPr>
        <p:spPr/>
        <p:txBody>
          <a:bodyPr/>
          <a:lstStyle/>
          <a:p>
            <a:r>
              <a:rPr lang="en-US" dirty="0"/>
              <a:t>Hemoglobin Trend on </a:t>
            </a:r>
            <a:r>
              <a:rPr lang="en-US" dirty="0" err="1"/>
              <a:t>Momelotinib</a:t>
            </a:r>
            <a:endParaRPr lang="en-US" dirty="0"/>
          </a:p>
        </p:txBody>
      </p:sp>
      <p:graphicFrame>
        <p:nvGraphicFramePr>
          <p:cNvPr id="4" name="Chart 3">
            <a:extLst>
              <a:ext uri="{FF2B5EF4-FFF2-40B4-BE49-F238E27FC236}">
                <a16:creationId xmlns:a16="http://schemas.microsoft.com/office/drawing/2014/main" id="{C7681365-5F88-FF39-3814-7DBC3BE96F54}"/>
              </a:ext>
            </a:extLst>
          </p:cNvPr>
          <p:cNvGraphicFramePr>
            <a:graphicFrameLocks/>
          </p:cNvGraphicFramePr>
          <p:nvPr/>
        </p:nvGraphicFramePr>
        <p:xfrm>
          <a:off x="981308" y="635333"/>
          <a:ext cx="6477186" cy="38102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5002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0FBE40-3B94-6F5B-7AB4-9F9CF17C13DF}"/>
              </a:ext>
            </a:extLst>
          </p:cNvPr>
          <p:cNvSpPr>
            <a:spLocks noGrp="1"/>
          </p:cNvSpPr>
          <p:nvPr>
            <p:ph idx="1"/>
          </p:nvPr>
        </p:nvSpPr>
        <p:spPr/>
        <p:txBody>
          <a:bodyPr/>
          <a:lstStyle/>
          <a:p>
            <a:r>
              <a:rPr lang="en-US" sz="2200" dirty="0"/>
              <a:t>Patient had symptomatic improvement in early satiety and fatigue with weight gain and decreased splenomegaly to about 8 cm below LCM on </a:t>
            </a:r>
            <a:r>
              <a:rPr lang="en-US" sz="2200" dirty="0" err="1"/>
              <a:t>momelotinib</a:t>
            </a:r>
            <a:endParaRPr lang="en-US" sz="2200" dirty="0"/>
          </a:p>
          <a:p>
            <a:r>
              <a:rPr lang="en-US" sz="2200" dirty="0"/>
              <a:t>He remained off IBD therapy including 6-MP</a:t>
            </a:r>
          </a:p>
          <a:p>
            <a:r>
              <a:rPr lang="en-US" sz="2200" dirty="0"/>
              <a:t>He was admitted for allogeneic stem cell transplantation from a matched unrelated donor</a:t>
            </a:r>
          </a:p>
        </p:txBody>
      </p:sp>
      <p:sp>
        <p:nvSpPr>
          <p:cNvPr id="5" name="Title 3">
            <a:extLst>
              <a:ext uri="{FF2B5EF4-FFF2-40B4-BE49-F238E27FC236}">
                <a16:creationId xmlns:a16="http://schemas.microsoft.com/office/drawing/2014/main" id="{4BDED561-08D1-BE6C-CC0A-27CA25802139}"/>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002E51"/>
                </a:solidFill>
              </a:rPr>
              <a:t>Clinical Course</a:t>
            </a:r>
          </a:p>
        </p:txBody>
      </p:sp>
    </p:spTree>
    <p:extLst>
      <p:ext uri="{BB962C8B-B14F-4D97-AF65-F5344CB8AC3E}">
        <p14:creationId xmlns:p14="http://schemas.microsoft.com/office/powerpoint/2010/main" val="2902651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0FBE40-3B94-6F5B-7AB4-9F9CF17C13DF}"/>
              </a:ext>
            </a:extLst>
          </p:cNvPr>
          <p:cNvSpPr>
            <a:spLocks noGrp="1"/>
          </p:cNvSpPr>
          <p:nvPr>
            <p:ph idx="1"/>
          </p:nvPr>
        </p:nvSpPr>
        <p:spPr>
          <a:xfrm>
            <a:off x="685800" y="702508"/>
            <a:ext cx="7772400" cy="3147278"/>
          </a:xfrm>
        </p:spPr>
        <p:txBody>
          <a:bodyPr/>
          <a:lstStyle/>
          <a:p>
            <a:pPr marL="457200" indent="-457200">
              <a:buAutoNum type="arabicPeriod"/>
            </a:pPr>
            <a:r>
              <a:rPr lang="en-US" sz="2200" dirty="0"/>
              <a:t>What is your first line treatment for a patient with myelofibrosis presenting with moderate to severe anemia?</a:t>
            </a:r>
          </a:p>
          <a:p>
            <a:pPr marL="457200" indent="-457200">
              <a:buAutoNum type="arabicPeriod"/>
            </a:pPr>
            <a:r>
              <a:rPr lang="en-US" sz="2200" dirty="0"/>
              <a:t>How do you decide between available JAK inhibitor therapies in patients who have disease progression on </a:t>
            </a:r>
            <a:r>
              <a:rPr lang="en-US" sz="2200" dirty="0" err="1"/>
              <a:t>ruxolitinib</a:t>
            </a:r>
            <a:r>
              <a:rPr lang="en-US" sz="2200" dirty="0"/>
              <a:t>?</a:t>
            </a:r>
          </a:p>
          <a:p>
            <a:pPr marL="457200" indent="-457200">
              <a:buFontTx/>
              <a:buAutoNum type="arabicPeriod"/>
            </a:pPr>
            <a:r>
              <a:rPr lang="en-US" sz="2200" dirty="0"/>
              <a:t>Which mutations are considered high-risk in </a:t>
            </a:r>
            <a:r>
              <a:rPr lang="en-US" sz="2200"/>
              <a:t>primary myelofibrosis?</a:t>
            </a:r>
            <a:endParaRPr lang="en-US" sz="2200" dirty="0"/>
          </a:p>
          <a:p>
            <a:pPr marL="457200" indent="-457200">
              <a:buFontTx/>
              <a:buAutoNum type="arabicPeriod"/>
            </a:pPr>
            <a:r>
              <a:rPr lang="en-US" sz="2200" dirty="0"/>
              <a:t>What is the significance of the </a:t>
            </a:r>
            <a:r>
              <a:rPr lang="en-US" sz="2200" i="1" dirty="0"/>
              <a:t>TP53</a:t>
            </a:r>
            <a:r>
              <a:rPr lang="en-US" sz="2200" dirty="0"/>
              <a:t> mutation in this case?</a:t>
            </a:r>
          </a:p>
        </p:txBody>
      </p:sp>
      <p:sp>
        <p:nvSpPr>
          <p:cNvPr id="5" name="Title 3">
            <a:extLst>
              <a:ext uri="{FF2B5EF4-FFF2-40B4-BE49-F238E27FC236}">
                <a16:creationId xmlns:a16="http://schemas.microsoft.com/office/drawing/2014/main" id="{4BDED561-08D1-BE6C-CC0A-27CA25802139}"/>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002E51"/>
                </a:solidFill>
              </a:rPr>
              <a:t>Questions to Dr. Hunter</a:t>
            </a:r>
          </a:p>
        </p:txBody>
      </p:sp>
    </p:spTree>
    <p:extLst>
      <p:ext uri="{BB962C8B-B14F-4D97-AF65-F5344CB8AC3E}">
        <p14:creationId xmlns:p14="http://schemas.microsoft.com/office/powerpoint/2010/main" val="36977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23</a:t>
            </a:r>
            <a:r>
              <a:rPr lang="en-US" sz="1600" baseline="30000" dirty="0">
                <a:solidFill>
                  <a:schemeClr val="bg1"/>
                </a:solidFill>
                <a:latin typeface="Corporate S Demi" panose="02020500000000000000" pitchFamily="18" charset="0"/>
              </a:rPr>
              <a:t>rd</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638526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65511" y="1615184"/>
            <a:ext cx="7922029" cy="2204975"/>
          </a:xfrm>
        </p:spPr>
        <p:txBody>
          <a:bodyPr/>
          <a:lstStyle/>
          <a:p>
            <a:r>
              <a:rPr lang="en-US" sz="2000" dirty="0">
                <a:latin typeface="Chalkboard" panose="03050602040202020205" pitchFamily="66" charset="77"/>
              </a:rPr>
              <a:t>Nikolaos Papadantonakis MD, </a:t>
            </a:r>
            <a:r>
              <a:rPr lang="en-US" sz="2000" dirty="0" err="1">
                <a:latin typeface="Chalkboard" panose="03050602040202020205" pitchFamily="66" charset="77"/>
              </a:rPr>
              <a:t>M.Sc</a:t>
            </a:r>
            <a:r>
              <a:rPr lang="en-US" sz="2000" dirty="0">
                <a:latin typeface="Chalkboard" panose="03050602040202020205" pitchFamily="66" charset="77"/>
              </a:rPr>
              <a:t>, PhD</a:t>
            </a:r>
          </a:p>
          <a:p>
            <a:r>
              <a:rPr lang="en-US" sz="2000" dirty="0">
                <a:latin typeface="Chalkboard" panose="03050602040202020205" pitchFamily="66" charset="77"/>
              </a:rPr>
              <a:t>Assistant Professor of Hematology and Medical Oncology,</a:t>
            </a:r>
          </a:p>
          <a:p>
            <a:r>
              <a:rPr lang="en-US" sz="2000" dirty="0">
                <a:latin typeface="Chalkboard" panose="03050602040202020205" pitchFamily="66" charset="77"/>
              </a:rPr>
              <a:t>Winship Cancer Institute of Emory University,</a:t>
            </a:r>
          </a:p>
          <a:p>
            <a:r>
              <a:rPr lang="en-US" sz="2000" dirty="0">
                <a:latin typeface="Chalkboard" panose="03050602040202020205" pitchFamily="66" charset="77"/>
              </a:rPr>
              <a:t>Atlanta, GA</a:t>
            </a:r>
          </a:p>
          <a:p>
            <a:endParaRPr lang="en-US" dirty="0">
              <a:solidFill>
                <a:srgbClr val="002E51"/>
              </a:solidFill>
            </a:endParaRPr>
          </a:p>
        </p:txBody>
      </p:sp>
      <p:sp>
        <p:nvSpPr>
          <p:cNvPr id="4" name="Title 3"/>
          <p:cNvSpPr>
            <a:spLocks noGrp="1"/>
          </p:cNvSpPr>
          <p:nvPr>
            <p:ph type="title"/>
          </p:nvPr>
        </p:nvSpPr>
        <p:spPr>
          <a:xfrm>
            <a:off x="0" y="127465"/>
            <a:ext cx="9144000" cy="786936"/>
          </a:xfrm>
        </p:spPr>
        <p:txBody>
          <a:bodyPr/>
          <a:lstStyle/>
          <a:p>
            <a:r>
              <a:rPr lang="en-US" sz="2800" b="1" dirty="0">
                <a:solidFill>
                  <a:srgbClr val="002E51"/>
                </a:solidFill>
                <a:latin typeface="Chalkboard" panose="03050602040202020205" pitchFamily="66" charset="77"/>
              </a:rPr>
              <a:t>Emerging Treatment Standards for MDS</a:t>
            </a:r>
          </a:p>
        </p:txBody>
      </p:sp>
    </p:spTree>
    <p:extLst>
      <p:ext uri="{BB962C8B-B14F-4D97-AF65-F5344CB8AC3E}">
        <p14:creationId xmlns:p14="http://schemas.microsoft.com/office/powerpoint/2010/main" val="2402395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7094E-6D7E-8183-B308-B129ABEEE0A4}"/>
              </a:ext>
            </a:extLst>
          </p:cNvPr>
          <p:cNvPicPr>
            <a:picLocks noChangeAspect="1"/>
          </p:cNvPicPr>
          <p:nvPr/>
        </p:nvPicPr>
        <p:blipFill>
          <a:blip r:embed="rId2"/>
          <a:srcRect/>
          <a:stretch/>
        </p:blipFill>
        <p:spPr>
          <a:xfrm>
            <a:off x="-114299" y="-1"/>
            <a:ext cx="9258300" cy="5306787"/>
          </a:xfrm>
          <a:prstGeom prst="rect">
            <a:avLst/>
          </a:prstGeom>
        </p:spPr>
      </p:pic>
    </p:spTree>
    <p:extLst>
      <p:ext uri="{BB962C8B-B14F-4D97-AF65-F5344CB8AC3E}">
        <p14:creationId xmlns:p14="http://schemas.microsoft.com/office/powerpoint/2010/main" val="2710295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57198" y="1290987"/>
            <a:ext cx="7922029" cy="2204975"/>
          </a:xfrm>
        </p:spPr>
        <p:txBody>
          <a:bodyPr/>
          <a:lstStyle/>
          <a:p>
            <a:pPr marL="285750" indent="-285750" algn="just">
              <a:buFont typeface="Wingdings" pitchFamily="2" charset="2"/>
              <a:buChar char="Ø"/>
            </a:pPr>
            <a:r>
              <a:rPr lang="en-US" sz="1600" dirty="0">
                <a:solidFill>
                  <a:srgbClr val="002E51"/>
                </a:solidFill>
                <a:latin typeface="Chalkboard" panose="03050602040202020205" pitchFamily="66" charset="77"/>
              </a:rPr>
              <a:t>Honoraria from Agios Pharmaceuticals and CTI Biopharma. </a:t>
            </a:r>
          </a:p>
          <a:p>
            <a:pPr marL="285750" indent="-285750" algn="just">
              <a:buFont typeface="Wingdings" pitchFamily="2" charset="2"/>
              <a:buChar char="Ø"/>
            </a:pPr>
            <a:endParaRPr lang="en-US" sz="1600" dirty="0">
              <a:solidFill>
                <a:srgbClr val="002E51"/>
              </a:solidFill>
              <a:latin typeface="Chalkboard" panose="03050602040202020205" pitchFamily="66" charset="77"/>
            </a:endParaRPr>
          </a:p>
          <a:p>
            <a:pPr marL="285750" indent="-285750" algn="just">
              <a:buFont typeface="Wingdings" pitchFamily="2" charset="2"/>
              <a:buChar char="Ø"/>
            </a:pPr>
            <a:r>
              <a:rPr lang="en-US" sz="1600" dirty="0">
                <a:solidFill>
                  <a:srgbClr val="002E51"/>
                </a:solidFill>
                <a:latin typeface="Chalkboard" panose="03050602040202020205" pitchFamily="66" charset="77"/>
              </a:rPr>
              <a:t>Advisory board for Agios Pharmaceuticals and CTI Biopharma. </a:t>
            </a:r>
          </a:p>
          <a:p>
            <a:pPr marL="285750" indent="-285750" algn="just">
              <a:buFont typeface="Wingdings" pitchFamily="2" charset="2"/>
              <a:buChar char="Ø"/>
            </a:pPr>
            <a:endParaRPr lang="en-US" sz="1600" dirty="0">
              <a:solidFill>
                <a:srgbClr val="002E51"/>
              </a:solidFill>
              <a:latin typeface="Chalkboard" panose="03050602040202020205" pitchFamily="66" charset="77"/>
            </a:endParaRPr>
          </a:p>
          <a:p>
            <a:pPr marL="285750" indent="-285750" algn="just">
              <a:buFont typeface="Wingdings" pitchFamily="2" charset="2"/>
              <a:buChar char="Ø"/>
            </a:pPr>
            <a:r>
              <a:rPr lang="en-US" sz="1600" dirty="0">
                <a:solidFill>
                  <a:srgbClr val="002E51"/>
                </a:solidFill>
                <a:latin typeface="Chalkboard" panose="03050602040202020205" pitchFamily="66" charset="77"/>
              </a:rPr>
              <a:t>Research Support (paid to the institution) from Gilead, ONO PHARMA USA, and </a:t>
            </a:r>
            <a:r>
              <a:rPr lang="en-US" sz="1600" dirty="0" err="1">
                <a:solidFill>
                  <a:srgbClr val="002E51"/>
                </a:solidFill>
                <a:latin typeface="Chalkboard" panose="03050602040202020205" pitchFamily="66" charset="77"/>
              </a:rPr>
              <a:t>Abbvie</a:t>
            </a:r>
            <a:r>
              <a:rPr lang="en-US" sz="1600" dirty="0">
                <a:solidFill>
                  <a:srgbClr val="002E51"/>
                </a:solidFill>
                <a:latin typeface="Chalkboard" panose="03050602040202020205" pitchFamily="66" charset="77"/>
              </a:rPr>
              <a:t>.</a:t>
            </a:r>
          </a:p>
        </p:txBody>
      </p:sp>
      <p:sp>
        <p:nvSpPr>
          <p:cNvPr id="4" name="Title 3"/>
          <p:cNvSpPr>
            <a:spLocks noGrp="1"/>
          </p:cNvSpPr>
          <p:nvPr>
            <p:ph type="title"/>
          </p:nvPr>
        </p:nvSpPr>
        <p:spPr>
          <a:xfrm>
            <a:off x="0" y="127465"/>
            <a:ext cx="9144000" cy="786936"/>
          </a:xfrm>
        </p:spPr>
        <p:txBody>
          <a:bodyPr/>
          <a:lstStyle/>
          <a:p>
            <a:r>
              <a:rPr lang="en-US" sz="2800" b="1" dirty="0">
                <a:solidFill>
                  <a:srgbClr val="002E51"/>
                </a:solidFill>
                <a:latin typeface="Chalkboard" panose="03050602040202020205" pitchFamily="66" charset="77"/>
              </a:rPr>
              <a:t>Disclosures</a:t>
            </a:r>
          </a:p>
        </p:txBody>
      </p:sp>
    </p:spTree>
    <p:extLst>
      <p:ext uri="{BB962C8B-B14F-4D97-AF65-F5344CB8AC3E}">
        <p14:creationId xmlns:p14="http://schemas.microsoft.com/office/powerpoint/2010/main" val="1769994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4444" y="934721"/>
            <a:ext cx="8495607" cy="2797694"/>
          </a:xfrm>
        </p:spPr>
        <p:txBody>
          <a:bodyPr/>
          <a:lstStyle/>
          <a:p>
            <a:pPr marL="285750" indent="-285750" algn="just">
              <a:buFont typeface="Wingdings" pitchFamily="2" charset="2"/>
              <a:buChar char="Ø"/>
            </a:pPr>
            <a:r>
              <a:rPr lang="en-US" sz="1600" dirty="0">
                <a:solidFill>
                  <a:srgbClr val="002E51"/>
                </a:solidFill>
                <a:latin typeface="Chalkboard" panose="03050602040202020205" pitchFamily="66" charset="77"/>
              </a:rPr>
              <a:t>Myelodysplastic Syndromes / Neoplasms (MDS) is a heterogenous group of myeloid neoplasms more commonly diagnosed in elderly patients. The incidence in US is estimated to be 21,000 cases / year. </a:t>
            </a:r>
          </a:p>
          <a:p>
            <a:pPr algn="just"/>
            <a:endParaRPr lang="en-US" sz="1600" dirty="0">
              <a:solidFill>
                <a:srgbClr val="002E51"/>
              </a:solidFill>
              <a:latin typeface="Chalkboard" panose="03050602040202020205" pitchFamily="66" charset="77"/>
            </a:endParaRPr>
          </a:p>
          <a:p>
            <a:pPr marL="285750" indent="-285750" algn="just">
              <a:buFont typeface="Wingdings" pitchFamily="2" charset="2"/>
              <a:buChar char="Ø"/>
            </a:pPr>
            <a:r>
              <a:rPr lang="en-US" sz="1600" dirty="0">
                <a:solidFill>
                  <a:srgbClr val="002E51"/>
                </a:solidFill>
                <a:latin typeface="Chalkboard" panose="03050602040202020205" pitchFamily="66" charset="77"/>
              </a:rPr>
              <a:t>Most new MDS cases fall into lower risk [defined as International Prognostic Score System (IPSS): up to intermediate 1 or Revised-IPSS ≤ 3.5]. Anemia is the main cytopenia that afflicts patients. </a:t>
            </a:r>
          </a:p>
          <a:p>
            <a:pPr algn="just"/>
            <a:endParaRPr lang="en-US" sz="1600" dirty="0">
              <a:solidFill>
                <a:srgbClr val="002E51"/>
              </a:solidFill>
              <a:latin typeface="Chalkboard" panose="03050602040202020205" pitchFamily="66" charset="77"/>
            </a:endParaRPr>
          </a:p>
          <a:p>
            <a:pPr marL="285750" indent="-285750" algn="just">
              <a:buFont typeface="Wingdings" pitchFamily="2" charset="2"/>
              <a:buChar char="Ø"/>
            </a:pPr>
            <a:r>
              <a:rPr lang="en-US" sz="1600" dirty="0">
                <a:solidFill>
                  <a:srgbClr val="002E51"/>
                </a:solidFill>
                <a:latin typeface="Chalkboard" panose="03050602040202020205" pitchFamily="66" charset="77"/>
              </a:rPr>
              <a:t>Anemia can impact patients in multiple ways, including fatigue and poor of quality of life. </a:t>
            </a:r>
          </a:p>
          <a:p>
            <a:pPr algn="just"/>
            <a:endParaRPr lang="en-US" sz="1800" dirty="0">
              <a:solidFill>
                <a:srgbClr val="002E51"/>
              </a:solidFill>
            </a:endParaRPr>
          </a:p>
          <a:p>
            <a:pPr algn="just"/>
            <a:endParaRPr lang="en-US" sz="900" dirty="0">
              <a:solidFill>
                <a:srgbClr val="002E51"/>
              </a:solidFill>
            </a:endParaRPr>
          </a:p>
          <a:p>
            <a:pPr algn="just"/>
            <a:endParaRPr lang="en-US" sz="900" dirty="0">
              <a:solidFill>
                <a:srgbClr val="002E51"/>
              </a:solidFill>
            </a:endParaRPr>
          </a:p>
          <a:p>
            <a:pPr algn="just"/>
            <a:endParaRPr lang="en-US" sz="900" dirty="0">
              <a:solidFill>
                <a:srgbClr val="002E51"/>
              </a:solidFill>
            </a:endParaRPr>
          </a:p>
          <a:p>
            <a:pPr algn="r"/>
            <a:r>
              <a:rPr lang="en-US" sz="900" dirty="0">
                <a:solidFill>
                  <a:srgbClr val="002E51"/>
                </a:solidFill>
                <a:latin typeface="Chalkboard" panose="03050602040202020205" pitchFamily="66" charset="77"/>
              </a:rPr>
              <a:t>Carraway, H.E.; </a:t>
            </a:r>
            <a:r>
              <a:rPr lang="en-US" sz="900" dirty="0" err="1">
                <a:solidFill>
                  <a:srgbClr val="002E51"/>
                </a:solidFill>
                <a:latin typeface="Chalkboard" panose="03050602040202020205" pitchFamily="66" charset="77"/>
              </a:rPr>
              <a:t>Saygin</a:t>
            </a:r>
            <a:r>
              <a:rPr lang="en-US" sz="900" dirty="0">
                <a:solidFill>
                  <a:srgbClr val="002E51"/>
                </a:solidFill>
                <a:latin typeface="Chalkboard" panose="03050602040202020205" pitchFamily="66" charset="77"/>
              </a:rPr>
              <a:t>, C. Hematology Am Soc </a:t>
            </a:r>
            <a:r>
              <a:rPr lang="en-US" sz="900" dirty="0" err="1">
                <a:solidFill>
                  <a:srgbClr val="002E51"/>
                </a:solidFill>
                <a:latin typeface="Chalkboard" panose="03050602040202020205" pitchFamily="66" charset="77"/>
              </a:rPr>
              <a:t>Hematol</a:t>
            </a:r>
            <a:r>
              <a:rPr lang="en-US" sz="900" dirty="0">
                <a:solidFill>
                  <a:srgbClr val="002E51"/>
                </a:solidFill>
                <a:latin typeface="Chalkboard" panose="03050602040202020205" pitchFamily="66" charset="77"/>
              </a:rPr>
              <a:t> Educ Program 2020, 2020, 426–433</a:t>
            </a:r>
          </a:p>
          <a:p>
            <a:pPr algn="just"/>
            <a:endParaRPr lang="en-US" sz="18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2800" b="1" dirty="0">
                <a:latin typeface="Chalkboard" panose="03050602040202020205" pitchFamily="66" charset="77"/>
              </a:rPr>
              <a:t>Anemia in Lower Risk MDS</a:t>
            </a:r>
          </a:p>
        </p:txBody>
      </p:sp>
    </p:spTree>
    <p:extLst>
      <p:ext uri="{BB962C8B-B14F-4D97-AF65-F5344CB8AC3E}">
        <p14:creationId xmlns:p14="http://schemas.microsoft.com/office/powerpoint/2010/main" val="2884007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90945" y="934721"/>
            <a:ext cx="8221288" cy="2915920"/>
          </a:xfrm>
        </p:spPr>
        <p:txBody>
          <a:bodyPr/>
          <a:lstStyle/>
          <a:p>
            <a:pPr marL="285750" indent="-285750" algn="just">
              <a:buFont typeface="Wingdings" pitchFamily="2" charset="2"/>
              <a:buChar char="Ø"/>
            </a:pPr>
            <a:r>
              <a:rPr lang="en-US" sz="1600" dirty="0">
                <a:solidFill>
                  <a:srgbClr val="002E51"/>
                </a:solidFill>
                <a:latin typeface="Chalkboard" panose="03050602040202020205" pitchFamily="66" charset="77"/>
              </a:rPr>
              <a:t>Erythropoietin Stimulating Agents (ESA) have been the cornerstone of MDS-related anemia management. However, patients with high Erythropoietin (EPO) levels or heavy transfusion burden have low chances of response. </a:t>
            </a:r>
          </a:p>
          <a:p>
            <a:pPr marL="285750" indent="-285750" algn="just">
              <a:buFont typeface="Wingdings" pitchFamily="2" charset="2"/>
              <a:buChar char="Ø"/>
            </a:pPr>
            <a:endParaRPr lang="en-US" sz="1600" dirty="0">
              <a:solidFill>
                <a:srgbClr val="002E51"/>
              </a:solidFill>
              <a:latin typeface="Chalkboard" panose="03050602040202020205" pitchFamily="66" charset="77"/>
            </a:endParaRPr>
          </a:p>
          <a:p>
            <a:pPr marL="285750" indent="-285750" algn="just">
              <a:buFont typeface="Wingdings" pitchFamily="2" charset="2"/>
              <a:buChar char="Ø"/>
            </a:pPr>
            <a:r>
              <a:rPr lang="en-US" sz="1600" dirty="0">
                <a:solidFill>
                  <a:srgbClr val="002E51"/>
                </a:solidFill>
                <a:latin typeface="Chalkboard" panose="03050602040202020205" pitchFamily="66" charset="77"/>
              </a:rPr>
              <a:t>ESA responses are reported to range from 30-60%. MDS patients with Ring </a:t>
            </a:r>
            <a:r>
              <a:rPr lang="en-US" sz="1600" dirty="0" err="1">
                <a:solidFill>
                  <a:srgbClr val="002E51"/>
                </a:solidFill>
                <a:latin typeface="Chalkboard" panose="03050602040202020205" pitchFamily="66" charset="77"/>
              </a:rPr>
              <a:t>Sideroblasts</a:t>
            </a:r>
            <a:r>
              <a:rPr lang="en-US" sz="1600" dirty="0">
                <a:solidFill>
                  <a:srgbClr val="002E51"/>
                </a:solidFill>
                <a:latin typeface="Chalkboard" panose="03050602040202020205" pitchFamily="66" charset="77"/>
              </a:rPr>
              <a:t> (RS) have lower response rates to ESA. </a:t>
            </a:r>
          </a:p>
          <a:p>
            <a:pPr algn="just"/>
            <a:endParaRPr lang="en-US" sz="1600" dirty="0">
              <a:solidFill>
                <a:srgbClr val="002E51"/>
              </a:solidFill>
              <a:latin typeface="Chalkboard" panose="03050602040202020205" pitchFamily="66" charset="77"/>
            </a:endParaRPr>
          </a:p>
          <a:p>
            <a:pPr marL="285750" indent="-285750" algn="just">
              <a:buFont typeface="Wingdings" pitchFamily="2" charset="2"/>
              <a:buChar char="Ø"/>
            </a:pPr>
            <a:r>
              <a:rPr lang="en-US" sz="1600" dirty="0">
                <a:solidFill>
                  <a:srgbClr val="002E51"/>
                </a:solidFill>
                <a:latin typeface="Chalkboard" panose="03050602040202020205" pitchFamily="66" charset="77"/>
              </a:rPr>
              <a:t>ESA median duration of response has been reported to be ~ 18 - 24 months. </a:t>
            </a:r>
          </a:p>
          <a:p>
            <a:pPr algn="just"/>
            <a:endParaRPr lang="en-US" sz="1600" dirty="0">
              <a:solidFill>
                <a:srgbClr val="002E51"/>
              </a:solidFill>
              <a:latin typeface="Chalkboard" panose="03050602040202020205" pitchFamily="66" charset="77"/>
            </a:endParaRPr>
          </a:p>
          <a:p>
            <a:pPr algn="just"/>
            <a:endParaRPr lang="en-US" sz="900" dirty="0">
              <a:solidFill>
                <a:srgbClr val="002E51"/>
              </a:solidFill>
              <a:latin typeface="Chalkboard" panose="03050602040202020205" pitchFamily="66" charset="77"/>
            </a:endParaRPr>
          </a:p>
          <a:p>
            <a:pPr algn="just"/>
            <a:endParaRPr lang="en-US" sz="900" dirty="0">
              <a:solidFill>
                <a:srgbClr val="002E51"/>
              </a:solidFill>
              <a:latin typeface="Chalkboard" panose="03050602040202020205" pitchFamily="66" charset="77"/>
            </a:endParaRPr>
          </a:p>
          <a:p>
            <a:pPr algn="just"/>
            <a:endParaRPr lang="en-US" sz="900" dirty="0">
              <a:solidFill>
                <a:srgbClr val="002E51"/>
              </a:solidFill>
              <a:latin typeface="Chalkboard" panose="03050602040202020205" pitchFamily="66" charset="77"/>
            </a:endParaRPr>
          </a:p>
          <a:p>
            <a:pPr algn="r"/>
            <a:endParaRPr lang="en-US" sz="900" dirty="0">
              <a:solidFill>
                <a:srgbClr val="002E51"/>
              </a:solidFill>
              <a:latin typeface="Chalkboard" panose="03050602040202020205" pitchFamily="66" charset="77"/>
            </a:endParaRPr>
          </a:p>
          <a:p>
            <a:pPr algn="r"/>
            <a:r>
              <a:rPr lang="en-US" sz="900" dirty="0">
                <a:solidFill>
                  <a:srgbClr val="002E51"/>
                </a:solidFill>
                <a:latin typeface="Chalkboard" panose="03050602040202020205" pitchFamily="66" charset="77"/>
              </a:rPr>
              <a:t>Park, S. et al. J Clin Oncol 2017, 35, 1591–1597</a:t>
            </a:r>
          </a:p>
          <a:p>
            <a:pPr algn="r"/>
            <a:r>
              <a:rPr lang="en-US" sz="900" dirty="0" err="1">
                <a:solidFill>
                  <a:srgbClr val="002E51"/>
                </a:solidFill>
                <a:latin typeface="Chalkboard" panose="03050602040202020205" pitchFamily="66" charset="77"/>
              </a:rPr>
              <a:t>Platzbecker</a:t>
            </a:r>
            <a:r>
              <a:rPr lang="en-US" sz="900" dirty="0">
                <a:solidFill>
                  <a:srgbClr val="002E51"/>
                </a:solidFill>
                <a:latin typeface="Chalkboard" panose="03050602040202020205" pitchFamily="66" charset="77"/>
              </a:rPr>
              <a:t>, U. et al. Leukemia 2017, 31, 1944–1950</a:t>
            </a:r>
          </a:p>
          <a:p>
            <a:pPr algn="just"/>
            <a:endParaRPr lang="en-US" sz="1600" dirty="0">
              <a:solidFill>
                <a:srgbClr val="002E51"/>
              </a:solidFill>
              <a:latin typeface="Chalkboard" panose="03050602040202020205" pitchFamily="66" charset="77"/>
            </a:endParaRPr>
          </a:p>
          <a:p>
            <a:pPr algn="just"/>
            <a:endParaRPr lang="en-US" sz="1600" dirty="0">
              <a:solidFill>
                <a:srgbClr val="002E51"/>
              </a:solidFill>
              <a:latin typeface="Chalkboard" panose="03050602040202020205" pitchFamily="66" charset="77"/>
            </a:endParaRPr>
          </a:p>
          <a:p>
            <a:pPr algn="just"/>
            <a:endParaRPr lang="en-US" sz="1800" dirty="0">
              <a:solidFill>
                <a:srgbClr val="002E51"/>
              </a:solidFill>
            </a:endParaRPr>
          </a:p>
          <a:p>
            <a:pPr algn="just"/>
            <a:endParaRPr lang="en-US" sz="1800" dirty="0">
              <a:solidFill>
                <a:srgbClr val="002E51"/>
              </a:solidFill>
            </a:endParaRPr>
          </a:p>
          <a:p>
            <a:pPr algn="just"/>
            <a:endParaRPr lang="en-US" sz="1800" dirty="0">
              <a:solidFill>
                <a:srgbClr val="002E51"/>
              </a:solidFill>
            </a:endParaRPr>
          </a:p>
          <a:p>
            <a:pPr algn="just"/>
            <a:endParaRPr lang="en-US" sz="1800" dirty="0">
              <a:solidFill>
                <a:srgbClr val="002E51"/>
              </a:solidFill>
            </a:endParaRPr>
          </a:p>
          <a:p>
            <a:endParaRPr lang="en-US" sz="18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2600" b="1" dirty="0">
                <a:solidFill>
                  <a:srgbClr val="002E51"/>
                </a:solidFill>
                <a:latin typeface="Chalkboard" panose="03050602040202020205" pitchFamily="66" charset="77"/>
              </a:rPr>
              <a:t>MDS and Erythropoietin Stimulating Agents</a:t>
            </a:r>
            <a:endParaRPr lang="en-US" sz="2600" b="1" dirty="0">
              <a:latin typeface="Chalkboard" panose="03050602040202020205" pitchFamily="66" charset="77"/>
            </a:endParaRPr>
          </a:p>
        </p:txBody>
      </p:sp>
    </p:spTree>
    <p:extLst>
      <p:ext uri="{BB962C8B-B14F-4D97-AF65-F5344CB8AC3E}">
        <p14:creationId xmlns:p14="http://schemas.microsoft.com/office/powerpoint/2010/main" val="3899794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5760" y="860830"/>
            <a:ext cx="8163098" cy="2915920"/>
          </a:xfrm>
        </p:spPr>
        <p:txBody>
          <a:bodyPr/>
          <a:lstStyle/>
          <a:p>
            <a:pPr marL="285750" indent="-285750" algn="just">
              <a:buFont typeface="Wingdings" pitchFamily="2" charset="2"/>
              <a:buChar char="Ø"/>
            </a:pPr>
            <a:r>
              <a:rPr lang="en-US" sz="1600" dirty="0">
                <a:solidFill>
                  <a:srgbClr val="002E51"/>
                </a:solidFill>
                <a:latin typeface="Chalkboard" panose="03050602040202020205" pitchFamily="66" charset="77"/>
              </a:rPr>
              <a:t>Hallmark of MDS is ineffective erythropoiesis through multiple mechanisms</a:t>
            </a:r>
          </a:p>
          <a:p>
            <a:pPr algn="just"/>
            <a:r>
              <a:rPr lang="en-US" sz="1600" dirty="0">
                <a:solidFill>
                  <a:srgbClr val="002E51"/>
                </a:solidFill>
                <a:latin typeface="Chalkboard" panose="03050602040202020205" pitchFamily="66" charset="77"/>
              </a:rPr>
              <a:t>Including the TGF-B superfamily of ligands signaling through SMAD 2/3. </a:t>
            </a:r>
          </a:p>
          <a:p>
            <a:pPr algn="just"/>
            <a:endParaRPr lang="en-US" sz="1600" dirty="0">
              <a:solidFill>
                <a:srgbClr val="002E51"/>
              </a:solidFill>
              <a:latin typeface="Chalkboard" panose="03050602040202020205" pitchFamily="66" charset="77"/>
            </a:endParaRPr>
          </a:p>
          <a:p>
            <a:pPr marL="285750" indent="-285750" algn="just">
              <a:buFont typeface="Wingdings" pitchFamily="2" charset="2"/>
              <a:buChar char="Ø"/>
            </a:pPr>
            <a:r>
              <a:rPr lang="en-US" sz="1600" dirty="0">
                <a:solidFill>
                  <a:srgbClr val="002E51"/>
                </a:solidFill>
                <a:latin typeface="Chalkboard" panose="03050602040202020205" pitchFamily="66" charset="77"/>
              </a:rPr>
              <a:t>Luspatercept was engineered by fusing modified Activin receptor type IIb (</a:t>
            </a:r>
            <a:r>
              <a:rPr lang="en-US" sz="1600" dirty="0" err="1">
                <a:solidFill>
                  <a:srgbClr val="002E51"/>
                </a:solidFill>
                <a:latin typeface="Chalkboard" panose="03050602040202020205" pitchFamily="66" charset="77"/>
              </a:rPr>
              <a:t>ActRIIB</a:t>
            </a:r>
            <a:r>
              <a:rPr lang="en-US" sz="1600" dirty="0">
                <a:solidFill>
                  <a:srgbClr val="002E51"/>
                </a:solidFill>
                <a:latin typeface="Chalkboard" panose="03050602040202020205" pitchFamily="66" charset="77"/>
              </a:rPr>
              <a:t>) to the Fc domain of human IgG. It can decrease signaling through SMAD 2/3; the precise mechanisms of action remain an area of investigation.  </a:t>
            </a:r>
          </a:p>
          <a:p>
            <a:pPr algn="just"/>
            <a:endParaRPr lang="en-US" sz="1600" dirty="0">
              <a:solidFill>
                <a:srgbClr val="002E51"/>
              </a:solidFill>
              <a:latin typeface="Chalkboard" panose="03050602040202020205" pitchFamily="66" charset="77"/>
            </a:endParaRPr>
          </a:p>
          <a:p>
            <a:pPr marL="285750" indent="-285750" algn="just">
              <a:buFont typeface="Wingdings" pitchFamily="2" charset="2"/>
              <a:buChar char="Ø"/>
            </a:pPr>
            <a:r>
              <a:rPr lang="en-US" sz="1600" dirty="0">
                <a:solidFill>
                  <a:srgbClr val="002E51"/>
                </a:solidFill>
                <a:latin typeface="Chalkboard" panose="03050602040202020205" pitchFamily="66" charset="77"/>
              </a:rPr>
              <a:t>Luspatercept is administered every three weeks. Dosing is increased step-wise depending on response. </a:t>
            </a:r>
          </a:p>
          <a:p>
            <a:pPr algn="just"/>
            <a:endParaRPr lang="en-US" sz="1800" dirty="0">
              <a:solidFill>
                <a:srgbClr val="002E51"/>
              </a:solidFill>
              <a:latin typeface="Helvetica" pitchFamily="2" charset="0"/>
            </a:endParaRPr>
          </a:p>
          <a:p>
            <a:pPr algn="just"/>
            <a:endParaRPr lang="en-US" sz="1800" dirty="0">
              <a:solidFill>
                <a:srgbClr val="002E51"/>
              </a:solidFill>
            </a:endParaRPr>
          </a:p>
          <a:p>
            <a:pPr algn="r"/>
            <a:r>
              <a:rPr lang="en-US" sz="900" dirty="0" err="1">
                <a:solidFill>
                  <a:srgbClr val="002E51"/>
                </a:solidFill>
                <a:latin typeface="Chalkboard" panose="03050602040202020205" pitchFamily="66" charset="77"/>
              </a:rPr>
              <a:t>Mies</a:t>
            </a:r>
            <a:r>
              <a:rPr lang="en-US" sz="900" dirty="0">
                <a:solidFill>
                  <a:srgbClr val="002E51"/>
                </a:solidFill>
                <a:latin typeface="Chalkboard" panose="03050602040202020205" pitchFamily="66" charset="77"/>
              </a:rPr>
              <a:t>, A, et al. </a:t>
            </a:r>
            <a:r>
              <a:rPr lang="en-US" sz="900" dirty="0" err="1">
                <a:solidFill>
                  <a:srgbClr val="002E51"/>
                </a:solidFill>
                <a:latin typeface="Chalkboard" panose="03050602040202020205" pitchFamily="66" charset="77"/>
              </a:rPr>
              <a:t>Curr</a:t>
            </a:r>
            <a:r>
              <a:rPr lang="en-US" sz="900" dirty="0">
                <a:solidFill>
                  <a:srgbClr val="002E51"/>
                </a:solidFill>
                <a:latin typeface="Chalkboard" panose="03050602040202020205" pitchFamily="66" charset="77"/>
              </a:rPr>
              <a:t> </a:t>
            </a:r>
            <a:r>
              <a:rPr lang="en-US" sz="900" dirty="0" err="1">
                <a:solidFill>
                  <a:srgbClr val="002E51"/>
                </a:solidFill>
                <a:latin typeface="Chalkboard" panose="03050602040202020205" pitchFamily="66" charset="77"/>
              </a:rPr>
              <a:t>Hematol</a:t>
            </a:r>
            <a:r>
              <a:rPr lang="en-US" sz="900" dirty="0">
                <a:solidFill>
                  <a:srgbClr val="002E51"/>
                </a:solidFill>
                <a:latin typeface="Chalkboard" panose="03050602040202020205" pitchFamily="66" charset="77"/>
              </a:rPr>
              <a:t> </a:t>
            </a:r>
            <a:r>
              <a:rPr lang="en-US" sz="900" dirty="0" err="1">
                <a:solidFill>
                  <a:srgbClr val="002E51"/>
                </a:solidFill>
                <a:latin typeface="Chalkboard" panose="03050602040202020205" pitchFamily="66" charset="77"/>
              </a:rPr>
              <a:t>Malig</a:t>
            </a:r>
            <a:r>
              <a:rPr lang="en-US" sz="900" dirty="0">
                <a:solidFill>
                  <a:srgbClr val="002E51"/>
                </a:solidFill>
                <a:latin typeface="Chalkboard" panose="03050602040202020205" pitchFamily="66" charset="77"/>
              </a:rPr>
              <a:t> Rep 2016, 11, 416–424</a:t>
            </a:r>
          </a:p>
          <a:p>
            <a:pPr algn="r"/>
            <a:r>
              <a:rPr lang="en-US" sz="900" dirty="0" err="1">
                <a:solidFill>
                  <a:srgbClr val="002E51"/>
                </a:solidFill>
                <a:latin typeface="Chalkboard" panose="03050602040202020205" pitchFamily="66" charset="77"/>
              </a:rPr>
              <a:t>Kubasch</a:t>
            </a:r>
            <a:r>
              <a:rPr lang="en-US" sz="900" dirty="0">
                <a:solidFill>
                  <a:srgbClr val="002E51"/>
                </a:solidFill>
                <a:latin typeface="Chalkboard" panose="03050602040202020205" pitchFamily="66" charset="77"/>
              </a:rPr>
              <a:t>, A.S, et al.  Blood Adv 2021, 5, 1565–1575 </a:t>
            </a:r>
          </a:p>
          <a:p>
            <a:pPr algn="just"/>
            <a:endParaRPr lang="en-US" sz="1800" dirty="0">
              <a:solidFill>
                <a:srgbClr val="002E51"/>
              </a:solidFill>
            </a:endParaRPr>
          </a:p>
          <a:p>
            <a:pPr algn="just"/>
            <a:endParaRPr lang="en-US" sz="1800" dirty="0">
              <a:solidFill>
                <a:srgbClr val="002E51"/>
              </a:solidFill>
            </a:endParaRPr>
          </a:p>
          <a:p>
            <a:pPr algn="just"/>
            <a:endParaRPr lang="en-US" sz="1800" dirty="0">
              <a:solidFill>
                <a:srgbClr val="002E51"/>
              </a:solidFill>
            </a:endParaRPr>
          </a:p>
          <a:p>
            <a:pPr algn="just"/>
            <a:endParaRPr lang="en-US" sz="1800" dirty="0">
              <a:solidFill>
                <a:srgbClr val="002E51"/>
              </a:solidFill>
            </a:endParaRPr>
          </a:p>
          <a:p>
            <a:endParaRPr lang="en-US" sz="18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2600" b="1" dirty="0">
                <a:latin typeface="Chalkboard" panose="03050602040202020205" pitchFamily="66" charset="77"/>
              </a:rPr>
              <a:t>MDS and Ineffective Erythropoiesis</a:t>
            </a:r>
          </a:p>
        </p:txBody>
      </p:sp>
    </p:spTree>
    <p:extLst>
      <p:ext uri="{BB962C8B-B14F-4D97-AF65-F5344CB8AC3E}">
        <p14:creationId xmlns:p14="http://schemas.microsoft.com/office/powerpoint/2010/main" val="206453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16131" y="822961"/>
            <a:ext cx="8210239" cy="3207701"/>
          </a:xfrm>
        </p:spPr>
        <p:txBody>
          <a:bodyPr/>
          <a:lstStyle/>
          <a:p>
            <a:pPr algn="just">
              <a:buFont typeface="Wingdings" pitchFamily="2" charset="2"/>
              <a:buChar char="Ø"/>
            </a:pPr>
            <a:r>
              <a:rPr lang="en-US" sz="1600" dirty="0">
                <a:solidFill>
                  <a:srgbClr val="002E51"/>
                </a:solidFill>
                <a:latin typeface="Chalkboard" panose="03050602040202020205" pitchFamily="66" charset="77"/>
              </a:rPr>
              <a:t>MEDALIST phase 3 placebo-controlled trial led to the initial approval of Luspatercept in patients with MDS with RS. Trial enrolled adult patients with MDS with RS with R-IPSS score up to intermediate risk, who were transfusion dependent (≥ 2 units of </a:t>
            </a:r>
            <a:r>
              <a:rPr lang="en-US" sz="1600" dirty="0" err="1">
                <a:solidFill>
                  <a:srgbClr val="002E51"/>
                </a:solidFill>
                <a:latin typeface="Chalkboard" panose="03050602040202020205" pitchFamily="66" charset="77"/>
              </a:rPr>
              <a:t>pRBC</a:t>
            </a:r>
            <a:r>
              <a:rPr lang="en-US" sz="1600" dirty="0">
                <a:solidFill>
                  <a:srgbClr val="002E51"/>
                </a:solidFill>
                <a:latin typeface="Chalkboard" panose="03050602040202020205" pitchFamily="66" charset="77"/>
              </a:rPr>
              <a:t> per 8 weeks), refractory to ESA, or with EPO level more than 200. </a:t>
            </a:r>
          </a:p>
          <a:p>
            <a:pPr algn="just">
              <a:buFont typeface="Wingdings" pitchFamily="2" charset="2"/>
              <a:buChar char="Ø"/>
            </a:pPr>
            <a:endParaRPr lang="en-US" sz="1600" dirty="0">
              <a:solidFill>
                <a:srgbClr val="002E51"/>
              </a:solidFill>
              <a:latin typeface="Chalkboard" panose="03050602040202020205" pitchFamily="66" charset="77"/>
            </a:endParaRPr>
          </a:p>
          <a:p>
            <a:pPr algn="just">
              <a:buFont typeface="Wingdings" pitchFamily="2" charset="2"/>
              <a:buChar char="Ø"/>
            </a:pPr>
            <a:r>
              <a:rPr lang="en-US" sz="1600" dirty="0">
                <a:solidFill>
                  <a:srgbClr val="002E51"/>
                </a:solidFill>
                <a:latin typeface="Chalkboard" panose="03050602040202020205" pitchFamily="66" charset="77"/>
              </a:rPr>
              <a:t>Fifty-one percent of patients (n:153) in the Luspatercept arm were transfusion-independent for at least 12 weeks during weeks 1-24. Thirty-one patients on Luspatercept arm became transfusion independent for at least 1 year.</a:t>
            </a:r>
          </a:p>
          <a:p>
            <a:pPr algn="just">
              <a:buFont typeface="Wingdings" pitchFamily="2" charset="2"/>
              <a:buChar char="Ø"/>
            </a:pPr>
            <a:endParaRPr lang="en-US" sz="1600" dirty="0">
              <a:solidFill>
                <a:srgbClr val="002E51"/>
              </a:solidFill>
              <a:latin typeface="Chalkboard" panose="03050602040202020205" pitchFamily="66" charset="77"/>
            </a:endParaRPr>
          </a:p>
          <a:p>
            <a:pPr algn="just">
              <a:buFont typeface="Wingdings" pitchFamily="2" charset="2"/>
              <a:buChar char="Ø"/>
            </a:pPr>
            <a:r>
              <a:rPr lang="en-US" sz="1600" dirty="0">
                <a:solidFill>
                  <a:srgbClr val="002E51"/>
                </a:solidFill>
                <a:latin typeface="Chalkboard" panose="03050602040202020205" pitchFamily="66" charset="77"/>
              </a:rPr>
              <a:t>No new progression to Acute Myeloid Leukemia or High Risk MDS was reported in most recent update in ASH 2023.  </a:t>
            </a:r>
            <a:endParaRPr lang="en-US" sz="1800" dirty="0">
              <a:solidFill>
                <a:srgbClr val="002E51"/>
              </a:solidFill>
              <a:latin typeface="Helvetica" pitchFamily="2" charset="0"/>
            </a:endParaRPr>
          </a:p>
          <a:p>
            <a:pPr marL="0" indent="0" algn="r">
              <a:buNone/>
            </a:pPr>
            <a:r>
              <a:rPr lang="en-US" sz="900" dirty="0" err="1">
                <a:solidFill>
                  <a:srgbClr val="002E51"/>
                </a:solidFill>
                <a:latin typeface="Chalkboard" panose="03050602040202020205" pitchFamily="66" charset="77"/>
              </a:rPr>
              <a:t>Fenaux</a:t>
            </a:r>
            <a:r>
              <a:rPr lang="en-US" sz="900" dirty="0">
                <a:solidFill>
                  <a:srgbClr val="002E51"/>
                </a:solidFill>
                <a:latin typeface="Chalkboard" panose="03050602040202020205" pitchFamily="66" charset="77"/>
              </a:rPr>
              <a:t>, P, et al. New England Journal of Medicine 2020, 382, 140–151</a:t>
            </a:r>
          </a:p>
          <a:p>
            <a:pPr marL="0" indent="0" algn="r">
              <a:buNone/>
            </a:pPr>
            <a:r>
              <a:rPr lang="en-US" sz="900" dirty="0">
                <a:solidFill>
                  <a:srgbClr val="002E51"/>
                </a:solidFill>
                <a:latin typeface="Chalkboard" panose="03050602040202020205" pitchFamily="66" charset="77"/>
              </a:rPr>
              <a:t>Santini, V, et al. Blood (2023) 142 (Supplement 1): 915</a:t>
            </a:r>
          </a:p>
          <a:p>
            <a:pPr marL="0" indent="0">
              <a:buNone/>
            </a:pPr>
            <a:endParaRPr lang="en-US" dirty="0">
              <a:solidFill>
                <a:srgbClr val="002E51"/>
              </a:solidFill>
            </a:endParaRPr>
          </a:p>
          <a:p>
            <a:pPr marL="0" indent="0">
              <a:buNone/>
            </a:pPr>
            <a:endParaRPr lang="en-US" dirty="0">
              <a:solidFill>
                <a:srgbClr val="002E51"/>
              </a:solidFill>
            </a:endParaRPr>
          </a:p>
        </p:txBody>
      </p:sp>
      <p:sp>
        <p:nvSpPr>
          <p:cNvPr id="4" name="Title 3"/>
          <p:cNvSpPr>
            <a:spLocks noGrp="1"/>
          </p:cNvSpPr>
          <p:nvPr>
            <p:ph type="title"/>
          </p:nvPr>
        </p:nvSpPr>
        <p:spPr/>
        <p:txBody>
          <a:bodyPr/>
          <a:lstStyle/>
          <a:p>
            <a:r>
              <a:rPr lang="en-US" sz="2600" b="1" dirty="0">
                <a:solidFill>
                  <a:srgbClr val="002E51"/>
                </a:solidFill>
                <a:latin typeface="Chalkboard" panose="03050602040202020205" pitchFamily="66" charset="77"/>
              </a:rPr>
              <a:t>MEDALIST Trial - Updates</a:t>
            </a:r>
          </a:p>
        </p:txBody>
      </p:sp>
    </p:spTree>
    <p:extLst>
      <p:ext uri="{BB962C8B-B14F-4D97-AF65-F5344CB8AC3E}">
        <p14:creationId xmlns:p14="http://schemas.microsoft.com/office/powerpoint/2010/main" val="1037678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600" b="1" dirty="0">
                <a:latin typeface="Chalkboard" panose="03050602040202020205" pitchFamily="66" charset="77"/>
              </a:rPr>
              <a:t>COMMANDS Trial - Design</a:t>
            </a:r>
          </a:p>
        </p:txBody>
      </p:sp>
      <p:sp>
        <p:nvSpPr>
          <p:cNvPr id="7" name="TextBox 6">
            <a:extLst>
              <a:ext uri="{FF2B5EF4-FFF2-40B4-BE49-F238E27FC236}">
                <a16:creationId xmlns:a16="http://schemas.microsoft.com/office/drawing/2014/main" id="{1D4107A8-9AA3-B00A-69CB-4EE0D06B17D5}"/>
              </a:ext>
            </a:extLst>
          </p:cNvPr>
          <p:cNvSpPr txBox="1"/>
          <p:nvPr/>
        </p:nvSpPr>
        <p:spPr>
          <a:xfrm>
            <a:off x="0" y="6398999"/>
            <a:ext cx="8760715" cy="246221"/>
          </a:xfrm>
          <a:prstGeom prst="rect">
            <a:avLst/>
          </a:prstGeom>
          <a:noFill/>
        </p:spPr>
        <p:txBody>
          <a:bodyPr wrap="square" rtlCol="0">
            <a:spAutoFit/>
          </a:bodyPr>
          <a:lstStyle/>
          <a:p>
            <a:r>
              <a:rPr lang="en-US" sz="1000" dirty="0"/>
              <a:t>Lancet 2023 Jul 29;402(10399):373-385.</a:t>
            </a:r>
          </a:p>
        </p:txBody>
      </p:sp>
      <p:sp>
        <p:nvSpPr>
          <p:cNvPr id="10" name="TextBox 9">
            <a:extLst>
              <a:ext uri="{FF2B5EF4-FFF2-40B4-BE49-F238E27FC236}">
                <a16:creationId xmlns:a16="http://schemas.microsoft.com/office/drawing/2014/main" id="{8236BB5A-996A-1DA4-91B1-C0274E24FF0D}"/>
              </a:ext>
            </a:extLst>
          </p:cNvPr>
          <p:cNvSpPr txBox="1"/>
          <p:nvPr/>
        </p:nvSpPr>
        <p:spPr>
          <a:xfrm>
            <a:off x="532014" y="783890"/>
            <a:ext cx="7881779" cy="3046988"/>
          </a:xfrm>
          <a:prstGeom prst="rect">
            <a:avLst/>
          </a:prstGeom>
          <a:noFill/>
        </p:spPr>
        <p:txBody>
          <a:bodyPr wrap="square" rtlCol="0">
            <a:spAutoFit/>
          </a:bodyPr>
          <a:lstStyle/>
          <a:p>
            <a:pPr marL="285750" indent="-285750" algn="just">
              <a:buFont typeface="Wingdings" pitchFamily="2" charset="2"/>
              <a:buChar char="Ø"/>
            </a:pPr>
            <a:r>
              <a:rPr lang="en-US" sz="1600" dirty="0">
                <a:latin typeface="Chalkboard" panose="03050602040202020205" pitchFamily="66" charset="77"/>
              </a:rPr>
              <a:t>International phase III trial that enrolled adult, transfusion dependent non-del(5q) MDS patients with R-IPSS up to intermediate risk, EPO level &lt; 500 U/L, without prior exposure to ESA, Luspatercept, Lenalidomide or hypomethylating agents. </a:t>
            </a:r>
          </a:p>
          <a:p>
            <a:pPr marL="285750" indent="-285750" algn="just">
              <a:buFont typeface="Wingdings" pitchFamily="2" charset="2"/>
              <a:buChar char="Ø"/>
            </a:pPr>
            <a:endParaRPr lang="en-US" sz="1600" dirty="0">
              <a:latin typeface="Chalkboard" panose="03050602040202020205" pitchFamily="66" charset="77"/>
            </a:endParaRPr>
          </a:p>
          <a:p>
            <a:pPr marL="285750" indent="-285750" algn="just">
              <a:buFont typeface="Wingdings" pitchFamily="2" charset="2"/>
              <a:buChar char="Ø"/>
            </a:pPr>
            <a:r>
              <a:rPr lang="en-US" sz="1600" dirty="0">
                <a:latin typeface="Chalkboard" panose="03050602040202020205" pitchFamily="66" charset="77"/>
              </a:rPr>
              <a:t>Patients were randomized to Epoetin-alfa weekly (step-up dosing to a maximum dose of 1,050 IU/Kg) or Luspatercept ( step-up dosing to maximum of 1.75 mg/kg) every 3 weeks.</a:t>
            </a:r>
          </a:p>
          <a:p>
            <a:pPr marL="285750" indent="-285750" algn="just">
              <a:buFont typeface="Wingdings" pitchFamily="2" charset="2"/>
              <a:buChar char="Ø"/>
            </a:pPr>
            <a:endParaRPr lang="en-US" sz="1600" dirty="0">
              <a:latin typeface="Chalkboard" panose="03050602040202020205" pitchFamily="66" charset="77"/>
            </a:endParaRPr>
          </a:p>
          <a:p>
            <a:pPr marL="285750" indent="-285750" algn="just">
              <a:buFont typeface="Wingdings" pitchFamily="2" charset="2"/>
              <a:buChar char="Ø"/>
            </a:pPr>
            <a:r>
              <a:rPr lang="en-US" sz="1600" dirty="0">
                <a:latin typeface="Chalkboard" panose="03050602040202020205" pitchFamily="66" charset="77"/>
              </a:rPr>
              <a:t>Primary endpoint: Transfusion independence for at least 12 weeks with a concurrent mean Hgb increase of at least 1·5 g/dL during weeks 1–24.</a:t>
            </a:r>
          </a:p>
          <a:p>
            <a:pPr marL="285750" indent="-285750">
              <a:buFont typeface="Wingdings" pitchFamily="2" charset="2"/>
              <a:buChar char="Ø"/>
            </a:pPr>
            <a:endParaRPr lang="en-US" sz="1600" dirty="0">
              <a:latin typeface="Chalkboard" panose="03050602040202020205" pitchFamily="66" charset="77"/>
            </a:endParaRPr>
          </a:p>
        </p:txBody>
      </p:sp>
      <p:sp>
        <p:nvSpPr>
          <p:cNvPr id="3" name="TextBox 2">
            <a:extLst>
              <a:ext uri="{FF2B5EF4-FFF2-40B4-BE49-F238E27FC236}">
                <a16:creationId xmlns:a16="http://schemas.microsoft.com/office/drawing/2014/main" id="{949F02AC-09EB-0818-9A8C-D4BA88F3A677}"/>
              </a:ext>
            </a:extLst>
          </p:cNvPr>
          <p:cNvSpPr txBox="1"/>
          <p:nvPr/>
        </p:nvSpPr>
        <p:spPr>
          <a:xfrm>
            <a:off x="5523042" y="4133541"/>
            <a:ext cx="2890751" cy="230832"/>
          </a:xfrm>
          <a:prstGeom prst="rect">
            <a:avLst/>
          </a:prstGeom>
          <a:noFill/>
        </p:spPr>
        <p:txBody>
          <a:bodyPr wrap="square">
            <a:spAutoFit/>
          </a:bodyPr>
          <a:lstStyle/>
          <a:p>
            <a:pPr algn="r"/>
            <a:r>
              <a:rPr lang="en-US" sz="900" dirty="0" err="1">
                <a:latin typeface="Chalkboard" panose="03050602040202020205" pitchFamily="66" charset="77"/>
              </a:rPr>
              <a:t>Platzbecker</a:t>
            </a:r>
            <a:r>
              <a:rPr lang="en-US" sz="900" dirty="0">
                <a:latin typeface="Chalkboard" panose="03050602040202020205" pitchFamily="66" charset="77"/>
              </a:rPr>
              <a:t>, U, et al. Lancet 2023, 402, 373–385</a:t>
            </a:r>
          </a:p>
        </p:txBody>
      </p:sp>
    </p:spTree>
    <p:extLst>
      <p:ext uri="{BB962C8B-B14F-4D97-AF65-F5344CB8AC3E}">
        <p14:creationId xmlns:p14="http://schemas.microsoft.com/office/powerpoint/2010/main" val="157157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600" b="1" dirty="0">
                <a:latin typeface="Chalkboard" panose="03050602040202020205" pitchFamily="66" charset="77"/>
              </a:rPr>
              <a:t>COMMANDS- Demographic and disease Characteristics</a:t>
            </a:r>
          </a:p>
        </p:txBody>
      </p:sp>
      <p:sp>
        <p:nvSpPr>
          <p:cNvPr id="7" name="TextBox 6">
            <a:extLst>
              <a:ext uri="{FF2B5EF4-FFF2-40B4-BE49-F238E27FC236}">
                <a16:creationId xmlns:a16="http://schemas.microsoft.com/office/drawing/2014/main" id="{1D4107A8-9AA3-B00A-69CB-4EE0D06B17D5}"/>
              </a:ext>
            </a:extLst>
          </p:cNvPr>
          <p:cNvSpPr txBox="1"/>
          <p:nvPr/>
        </p:nvSpPr>
        <p:spPr>
          <a:xfrm>
            <a:off x="0" y="6398999"/>
            <a:ext cx="8760715" cy="246221"/>
          </a:xfrm>
          <a:prstGeom prst="rect">
            <a:avLst/>
          </a:prstGeom>
          <a:noFill/>
        </p:spPr>
        <p:txBody>
          <a:bodyPr wrap="square" rtlCol="0">
            <a:spAutoFit/>
          </a:bodyPr>
          <a:lstStyle/>
          <a:p>
            <a:r>
              <a:rPr lang="en-US" sz="1000" dirty="0"/>
              <a:t>Lancet 2023 Jul 29;402(10399):373-385.</a:t>
            </a:r>
          </a:p>
        </p:txBody>
      </p:sp>
      <p:graphicFrame>
        <p:nvGraphicFramePr>
          <p:cNvPr id="2" name="Table 6">
            <a:extLst>
              <a:ext uri="{FF2B5EF4-FFF2-40B4-BE49-F238E27FC236}">
                <a16:creationId xmlns:a16="http://schemas.microsoft.com/office/drawing/2014/main" id="{5BC5831F-64D6-9FDF-2C20-ADF6D4838685}"/>
              </a:ext>
            </a:extLst>
          </p:cNvPr>
          <p:cNvGraphicFramePr>
            <a:graphicFrameLocks noGrp="1"/>
          </p:cNvGraphicFramePr>
          <p:nvPr/>
        </p:nvGraphicFramePr>
        <p:xfrm>
          <a:off x="277792" y="1124216"/>
          <a:ext cx="7731888" cy="2899829"/>
        </p:xfrm>
        <a:graphic>
          <a:graphicData uri="http://schemas.openxmlformats.org/drawingml/2006/table">
            <a:tbl>
              <a:tblPr firstRow="1" bandRow="1">
                <a:tableStyleId>{5C22544A-7EE6-4342-B048-85BDC9FD1C3A}</a:tableStyleId>
              </a:tblPr>
              <a:tblGrid>
                <a:gridCol w="2577296">
                  <a:extLst>
                    <a:ext uri="{9D8B030D-6E8A-4147-A177-3AD203B41FA5}">
                      <a16:colId xmlns:a16="http://schemas.microsoft.com/office/drawing/2014/main" val="2986183641"/>
                    </a:ext>
                  </a:extLst>
                </a:gridCol>
                <a:gridCol w="2577296">
                  <a:extLst>
                    <a:ext uri="{9D8B030D-6E8A-4147-A177-3AD203B41FA5}">
                      <a16:colId xmlns:a16="http://schemas.microsoft.com/office/drawing/2014/main" val="823146918"/>
                    </a:ext>
                  </a:extLst>
                </a:gridCol>
                <a:gridCol w="2577296">
                  <a:extLst>
                    <a:ext uri="{9D8B030D-6E8A-4147-A177-3AD203B41FA5}">
                      <a16:colId xmlns:a16="http://schemas.microsoft.com/office/drawing/2014/main" val="1475903741"/>
                    </a:ext>
                  </a:extLst>
                </a:gridCol>
              </a:tblGrid>
              <a:tr h="400469">
                <a:tc>
                  <a:txBody>
                    <a:bodyPr/>
                    <a:lstStyle/>
                    <a:p>
                      <a:endParaRPr lang="en-US" sz="1600" dirty="0">
                        <a:latin typeface="Chalkboard" panose="03050602040202020205" pitchFamily="66" charset="77"/>
                      </a:endParaRPr>
                    </a:p>
                  </a:txBody>
                  <a:tcPr marL="68580" marR="68580" marT="34290" marB="34290">
                    <a:solidFill>
                      <a:schemeClr val="bg2">
                        <a:lumMod val="20000"/>
                        <a:lumOff val="80000"/>
                      </a:schemeClr>
                    </a:solidFill>
                  </a:tcPr>
                </a:tc>
                <a:tc>
                  <a:txBody>
                    <a:bodyPr/>
                    <a:lstStyle/>
                    <a:p>
                      <a:r>
                        <a:rPr lang="en-US" sz="1600" dirty="0">
                          <a:solidFill>
                            <a:schemeClr val="tx1"/>
                          </a:solidFill>
                          <a:latin typeface="Chalkboard" panose="03050602040202020205" pitchFamily="66" charset="77"/>
                        </a:rPr>
                        <a:t>Luspatercept (n:178)</a:t>
                      </a:r>
                    </a:p>
                  </a:txBody>
                  <a:tcPr marL="68580" marR="68580" marT="34290" marB="34290">
                    <a:solidFill>
                      <a:schemeClr val="bg2">
                        <a:lumMod val="20000"/>
                        <a:lumOff val="80000"/>
                      </a:schemeClr>
                    </a:solidFill>
                  </a:tcPr>
                </a:tc>
                <a:tc>
                  <a:txBody>
                    <a:bodyPr/>
                    <a:lstStyle/>
                    <a:p>
                      <a:r>
                        <a:rPr lang="en-US" sz="1600" dirty="0">
                          <a:solidFill>
                            <a:schemeClr val="tx1"/>
                          </a:solidFill>
                          <a:latin typeface="Chalkboard"/>
                        </a:rPr>
                        <a:t>Epoetin-alfa (n:178)</a:t>
                      </a:r>
                    </a:p>
                  </a:txBody>
                  <a:tcPr marL="68580" marR="68580" marT="34290" marB="34290">
                    <a:solidFill>
                      <a:schemeClr val="bg2">
                        <a:lumMod val="20000"/>
                        <a:lumOff val="80000"/>
                      </a:schemeClr>
                    </a:solidFill>
                  </a:tcPr>
                </a:tc>
                <a:extLst>
                  <a:ext uri="{0D108BD9-81ED-4DB2-BD59-A6C34878D82A}">
                    <a16:rowId xmlns:a16="http://schemas.microsoft.com/office/drawing/2014/main" val="3099027997"/>
                  </a:ext>
                </a:extLst>
              </a:tr>
              <a:tr h="256441">
                <a:tc>
                  <a:txBody>
                    <a:bodyPr/>
                    <a:lstStyle/>
                    <a:p>
                      <a:r>
                        <a:rPr lang="en-US" sz="1600" dirty="0">
                          <a:latin typeface="Chalkboard" panose="03050602040202020205" pitchFamily="66" charset="77"/>
                        </a:rPr>
                        <a:t>Age (mean)</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74</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75</a:t>
                      </a:r>
                    </a:p>
                  </a:txBody>
                  <a:tcPr marL="68580" marR="68580" marT="34290" marB="34290">
                    <a:solidFill>
                      <a:schemeClr val="bg2">
                        <a:lumMod val="20000"/>
                        <a:lumOff val="80000"/>
                      </a:schemeClr>
                    </a:solidFill>
                  </a:tcPr>
                </a:tc>
                <a:extLst>
                  <a:ext uri="{0D108BD9-81ED-4DB2-BD59-A6C34878D82A}">
                    <a16:rowId xmlns:a16="http://schemas.microsoft.com/office/drawing/2014/main" val="3313237790"/>
                  </a:ext>
                </a:extLst>
              </a:tr>
              <a:tr h="256441">
                <a:tc>
                  <a:txBody>
                    <a:bodyPr/>
                    <a:lstStyle/>
                    <a:p>
                      <a:r>
                        <a:rPr lang="en-US" sz="1600" dirty="0">
                          <a:latin typeface="Chalkboard" panose="03050602040202020205" pitchFamily="66" charset="77"/>
                        </a:rPr>
                        <a:t>Male</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60%</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51%</a:t>
                      </a:r>
                    </a:p>
                  </a:txBody>
                  <a:tcPr marL="68580" marR="68580" marT="34290" marB="34290">
                    <a:solidFill>
                      <a:schemeClr val="bg2">
                        <a:lumMod val="20000"/>
                        <a:lumOff val="80000"/>
                      </a:schemeClr>
                    </a:solidFill>
                  </a:tcPr>
                </a:tc>
                <a:extLst>
                  <a:ext uri="{0D108BD9-81ED-4DB2-BD59-A6C34878D82A}">
                    <a16:rowId xmlns:a16="http://schemas.microsoft.com/office/drawing/2014/main" val="423045323"/>
                  </a:ext>
                </a:extLst>
              </a:tr>
              <a:tr h="256441">
                <a:tc>
                  <a:txBody>
                    <a:bodyPr/>
                    <a:lstStyle/>
                    <a:p>
                      <a:r>
                        <a:rPr lang="en-US" sz="1600" dirty="0">
                          <a:latin typeface="Chalkboard" panose="03050602040202020205" pitchFamily="66" charset="77"/>
                        </a:rPr>
                        <a:t>R-IPSS (low)</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71%</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74%</a:t>
                      </a:r>
                    </a:p>
                  </a:txBody>
                  <a:tcPr marL="68580" marR="68580" marT="34290" marB="34290">
                    <a:solidFill>
                      <a:schemeClr val="bg2">
                        <a:lumMod val="20000"/>
                        <a:lumOff val="80000"/>
                      </a:schemeClr>
                    </a:solidFill>
                  </a:tcPr>
                </a:tc>
                <a:extLst>
                  <a:ext uri="{0D108BD9-81ED-4DB2-BD59-A6C34878D82A}">
                    <a16:rowId xmlns:a16="http://schemas.microsoft.com/office/drawing/2014/main" val="123707274"/>
                  </a:ext>
                </a:extLst>
              </a:tr>
              <a:tr h="256441">
                <a:tc>
                  <a:txBody>
                    <a:bodyPr/>
                    <a:lstStyle/>
                    <a:p>
                      <a:r>
                        <a:rPr lang="en-US" sz="1600" dirty="0">
                          <a:latin typeface="Chalkboard" panose="03050602040202020205" pitchFamily="66" charset="77"/>
                        </a:rPr>
                        <a:t>R-IPSS (intermediate)</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19%</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16%</a:t>
                      </a:r>
                    </a:p>
                  </a:txBody>
                  <a:tcPr marL="68580" marR="68580" marT="34290" marB="34290">
                    <a:solidFill>
                      <a:schemeClr val="bg2">
                        <a:lumMod val="20000"/>
                        <a:lumOff val="80000"/>
                      </a:schemeClr>
                    </a:solidFill>
                  </a:tcPr>
                </a:tc>
                <a:extLst>
                  <a:ext uri="{0D108BD9-81ED-4DB2-BD59-A6C34878D82A}">
                    <a16:rowId xmlns:a16="http://schemas.microsoft.com/office/drawing/2014/main" val="571138509"/>
                  </a:ext>
                </a:extLst>
              </a:tr>
              <a:tr h="256441">
                <a:tc>
                  <a:txBody>
                    <a:bodyPr/>
                    <a:lstStyle/>
                    <a:p>
                      <a:r>
                        <a:rPr lang="en-US" sz="1600" dirty="0">
                          <a:latin typeface="Chalkboard" panose="03050602040202020205" pitchFamily="66" charset="77"/>
                        </a:rPr>
                        <a:t>EPO up to 200 U/L</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79%</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79%</a:t>
                      </a:r>
                    </a:p>
                  </a:txBody>
                  <a:tcPr marL="68580" marR="68580" marT="34290" marB="34290">
                    <a:solidFill>
                      <a:schemeClr val="bg2">
                        <a:lumMod val="20000"/>
                        <a:lumOff val="80000"/>
                      </a:schemeClr>
                    </a:solidFill>
                  </a:tcPr>
                </a:tc>
                <a:extLst>
                  <a:ext uri="{0D108BD9-81ED-4DB2-BD59-A6C34878D82A}">
                    <a16:rowId xmlns:a16="http://schemas.microsoft.com/office/drawing/2014/main" val="3966290526"/>
                  </a:ext>
                </a:extLst>
              </a:tr>
              <a:tr h="256441">
                <a:tc>
                  <a:txBody>
                    <a:bodyPr/>
                    <a:lstStyle/>
                    <a:p>
                      <a:r>
                        <a:rPr lang="en-US" sz="1600" dirty="0">
                          <a:latin typeface="Chalkboard" panose="03050602040202020205" pitchFamily="66" charset="77"/>
                        </a:rPr>
                        <a:t>+ Ring Sideroblasts </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73%</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73%</a:t>
                      </a:r>
                    </a:p>
                  </a:txBody>
                  <a:tcPr marL="68580" marR="68580" marT="34290" marB="34290">
                    <a:solidFill>
                      <a:schemeClr val="bg2">
                        <a:lumMod val="20000"/>
                        <a:lumOff val="80000"/>
                      </a:schemeClr>
                    </a:solidFill>
                  </a:tcPr>
                </a:tc>
                <a:extLst>
                  <a:ext uri="{0D108BD9-81ED-4DB2-BD59-A6C34878D82A}">
                    <a16:rowId xmlns:a16="http://schemas.microsoft.com/office/drawing/2014/main" val="3879388415"/>
                  </a:ext>
                </a:extLst>
              </a:tr>
              <a:tr h="256441">
                <a:tc>
                  <a:txBody>
                    <a:bodyPr/>
                    <a:lstStyle/>
                    <a:p>
                      <a:r>
                        <a:rPr lang="en-US" sz="1600" dirty="0">
                          <a:latin typeface="Chalkboard" panose="03050602040202020205" pitchFamily="66" charset="77"/>
                        </a:rPr>
                        <a:t>+ SF3B1</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63%</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58%</a:t>
                      </a:r>
                    </a:p>
                  </a:txBody>
                  <a:tcPr marL="68580" marR="68580" marT="34290" marB="34290">
                    <a:solidFill>
                      <a:schemeClr val="bg2">
                        <a:lumMod val="20000"/>
                        <a:lumOff val="80000"/>
                      </a:schemeClr>
                    </a:solidFill>
                  </a:tcPr>
                </a:tc>
                <a:extLst>
                  <a:ext uri="{0D108BD9-81ED-4DB2-BD59-A6C34878D82A}">
                    <a16:rowId xmlns:a16="http://schemas.microsoft.com/office/drawing/2014/main" val="3838467798"/>
                  </a:ext>
                </a:extLst>
              </a:tr>
              <a:tr h="256441">
                <a:tc>
                  <a:txBody>
                    <a:bodyPr/>
                    <a:lstStyle/>
                    <a:p>
                      <a:r>
                        <a:rPr lang="en-US" sz="1600" dirty="0">
                          <a:latin typeface="Chalkboard" panose="03050602040202020205" pitchFamily="66" charset="77"/>
                        </a:rPr>
                        <a:t>Hgb &lt;8 gr/dl</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60%</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60%</a:t>
                      </a:r>
                    </a:p>
                  </a:txBody>
                  <a:tcPr marL="68580" marR="68580" marT="34290" marB="34290">
                    <a:solidFill>
                      <a:schemeClr val="bg2">
                        <a:lumMod val="20000"/>
                        <a:lumOff val="80000"/>
                      </a:schemeClr>
                    </a:solidFill>
                  </a:tcPr>
                </a:tc>
                <a:extLst>
                  <a:ext uri="{0D108BD9-81ED-4DB2-BD59-A6C34878D82A}">
                    <a16:rowId xmlns:a16="http://schemas.microsoft.com/office/drawing/2014/main" val="3284236405"/>
                  </a:ext>
                </a:extLst>
              </a:tr>
            </a:tbl>
          </a:graphicData>
        </a:graphic>
      </p:graphicFrame>
      <p:sp>
        <p:nvSpPr>
          <p:cNvPr id="3" name="TextBox 2">
            <a:extLst>
              <a:ext uri="{FF2B5EF4-FFF2-40B4-BE49-F238E27FC236}">
                <a16:creationId xmlns:a16="http://schemas.microsoft.com/office/drawing/2014/main" id="{A5810F12-A225-4724-23BD-516632FFA79E}"/>
              </a:ext>
            </a:extLst>
          </p:cNvPr>
          <p:cNvSpPr txBox="1"/>
          <p:nvPr/>
        </p:nvSpPr>
        <p:spPr>
          <a:xfrm>
            <a:off x="5523042" y="4133541"/>
            <a:ext cx="2890751" cy="230832"/>
          </a:xfrm>
          <a:prstGeom prst="rect">
            <a:avLst/>
          </a:prstGeom>
          <a:noFill/>
        </p:spPr>
        <p:txBody>
          <a:bodyPr wrap="square">
            <a:spAutoFit/>
          </a:bodyPr>
          <a:lstStyle/>
          <a:p>
            <a:pPr algn="r"/>
            <a:r>
              <a:rPr lang="en-US" sz="900" dirty="0" err="1">
                <a:latin typeface="Chalkboard" panose="03050602040202020205" pitchFamily="66" charset="77"/>
              </a:rPr>
              <a:t>Platzbecker</a:t>
            </a:r>
            <a:r>
              <a:rPr lang="en-US" sz="900" dirty="0">
                <a:latin typeface="Chalkboard" panose="03050602040202020205" pitchFamily="66" charset="77"/>
              </a:rPr>
              <a:t>, U, et al. Lancet 2023, 402, 373–385</a:t>
            </a:r>
          </a:p>
        </p:txBody>
      </p:sp>
    </p:spTree>
    <p:extLst>
      <p:ext uri="{BB962C8B-B14F-4D97-AF65-F5344CB8AC3E}">
        <p14:creationId xmlns:p14="http://schemas.microsoft.com/office/powerpoint/2010/main" val="1670646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600" b="1" dirty="0">
                <a:latin typeface="Chalkboard" panose="03050602040202020205" pitchFamily="66" charset="77"/>
              </a:rPr>
              <a:t>COMMANDS Trial- Outcomes (I)</a:t>
            </a:r>
          </a:p>
        </p:txBody>
      </p:sp>
      <p:sp>
        <p:nvSpPr>
          <p:cNvPr id="7" name="TextBox 6">
            <a:extLst>
              <a:ext uri="{FF2B5EF4-FFF2-40B4-BE49-F238E27FC236}">
                <a16:creationId xmlns:a16="http://schemas.microsoft.com/office/drawing/2014/main" id="{1D4107A8-9AA3-B00A-69CB-4EE0D06B17D5}"/>
              </a:ext>
            </a:extLst>
          </p:cNvPr>
          <p:cNvSpPr txBox="1"/>
          <p:nvPr/>
        </p:nvSpPr>
        <p:spPr>
          <a:xfrm>
            <a:off x="0" y="6398999"/>
            <a:ext cx="8760715" cy="246221"/>
          </a:xfrm>
          <a:prstGeom prst="rect">
            <a:avLst/>
          </a:prstGeom>
          <a:noFill/>
        </p:spPr>
        <p:txBody>
          <a:bodyPr wrap="square" rtlCol="0">
            <a:spAutoFit/>
          </a:bodyPr>
          <a:lstStyle/>
          <a:p>
            <a:r>
              <a:rPr lang="en-US" sz="1000" dirty="0"/>
              <a:t>Lancet 2023 Jul 29;402(10399):373-385.</a:t>
            </a:r>
          </a:p>
        </p:txBody>
      </p:sp>
      <p:sp>
        <p:nvSpPr>
          <p:cNvPr id="10" name="TextBox 9">
            <a:extLst>
              <a:ext uri="{FF2B5EF4-FFF2-40B4-BE49-F238E27FC236}">
                <a16:creationId xmlns:a16="http://schemas.microsoft.com/office/drawing/2014/main" id="{8236BB5A-996A-1DA4-91B1-C0274E24FF0D}"/>
              </a:ext>
            </a:extLst>
          </p:cNvPr>
          <p:cNvSpPr txBox="1"/>
          <p:nvPr/>
        </p:nvSpPr>
        <p:spPr>
          <a:xfrm>
            <a:off x="122063" y="719598"/>
            <a:ext cx="7550584" cy="584775"/>
          </a:xfrm>
          <a:prstGeom prst="rect">
            <a:avLst/>
          </a:prstGeom>
          <a:noFill/>
        </p:spPr>
        <p:txBody>
          <a:bodyPr wrap="square" rtlCol="0">
            <a:spAutoFit/>
          </a:bodyPr>
          <a:lstStyle/>
          <a:p>
            <a:pPr marL="285750" indent="-285750">
              <a:buFont typeface="Wingdings" pitchFamily="2" charset="2"/>
              <a:buChar char="Ø"/>
            </a:pPr>
            <a:endParaRPr lang="en-US" sz="1600" dirty="0">
              <a:latin typeface="Chalkboard" panose="03050602040202020205" pitchFamily="66" charset="77"/>
            </a:endParaRPr>
          </a:p>
          <a:p>
            <a:pPr marL="285750" indent="-285750">
              <a:buFont typeface="Wingdings" pitchFamily="2" charset="2"/>
              <a:buChar char="Ø"/>
            </a:pPr>
            <a:endParaRPr lang="en-US" sz="1600" dirty="0">
              <a:latin typeface="Chalkboard" panose="03050602040202020205" pitchFamily="66" charset="77"/>
            </a:endParaRPr>
          </a:p>
        </p:txBody>
      </p:sp>
      <p:graphicFrame>
        <p:nvGraphicFramePr>
          <p:cNvPr id="3" name="Table 2">
            <a:extLst>
              <a:ext uri="{FF2B5EF4-FFF2-40B4-BE49-F238E27FC236}">
                <a16:creationId xmlns:a16="http://schemas.microsoft.com/office/drawing/2014/main" id="{0C4B47DE-2BFC-797A-BB6D-96FB8908EE22}"/>
              </a:ext>
            </a:extLst>
          </p:cNvPr>
          <p:cNvGraphicFramePr>
            <a:graphicFrameLocks noGrp="1"/>
          </p:cNvGraphicFramePr>
          <p:nvPr/>
        </p:nvGraphicFramePr>
        <p:xfrm>
          <a:off x="0" y="803686"/>
          <a:ext cx="8021255" cy="3175000"/>
        </p:xfrm>
        <a:graphic>
          <a:graphicData uri="http://schemas.openxmlformats.org/drawingml/2006/table">
            <a:tbl>
              <a:tblPr firstRow="1" bandRow="1">
                <a:tableStyleId>{5C22544A-7EE6-4342-B048-85BDC9FD1C3A}</a:tableStyleId>
              </a:tblPr>
              <a:tblGrid>
                <a:gridCol w="4826643">
                  <a:extLst>
                    <a:ext uri="{9D8B030D-6E8A-4147-A177-3AD203B41FA5}">
                      <a16:colId xmlns:a16="http://schemas.microsoft.com/office/drawing/2014/main" val="3953984976"/>
                    </a:ext>
                  </a:extLst>
                </a:gridCol>
                <a:gridCol w="1516284">
                  <a:extLst>
                    <a:ext uri="{9D8B030D-6E8A-4147-A177-3AD203B41FA5}">
                      <a16:colId xmlns:a16="http://schemas.microsoft.com/office/drawing/2014/main" val="1305002051"/>
                    </a:ext>
                  </a:extLst>
                </a:gridCol>
                <a:gridCol w="1678328">
                  <a:extLst>
                    <a:ext uri="{9D8B030D-6E8A-4147-A177-3AD203B41FA5}">
                      <a16:colId xmlns:a16="http://schemas.microsoft.com/office/drawing/2014/main" val="3246441744"/>
                    </a:ext>
                  </a:extLst>
                </a:gridCol>
              </a:tblGrid>
              <a:tr h="370840">
                <a:tc>
                  <a:txBody>
                    <a:bodyPr/>
                    <a:lstStyle/>
                    <a:p>
                      <a:endParaRPr lang="en-US" sz="1600" dirty="0">
                        <a:latin typeface="Chalkboard" panose="03050602040202020205" pitchFamily="66" charset="77"/>
                      </a:endParaRPr>
                    </a:p>
                  </a:txBody>
                  <a:tcPr/>
                </a:tc>
                <a:tc>
                  <a:txBody>
                    <a:bodyPr/>
                    <a:lstStyle/>
                    <a:p>
                      <a:r>
                        <a:rPr lang="en-US" sz="1600" dirty="0">
                          <a:solidFill>
                            <a:schemeClr val="tx1"/>
                          </a:solidFill>
                          <a:latin typeface="Chalkboard" panose="03050602040202020205" pitchFamily="66" charset="77"/>
                        </a:rPr>
                        <a:t>Luspatercept</a:t>
                      </a:r>
                    </a:p>
                  </a:txBody>
                  <a:tcPr/>
                </a:tc>
                <a:tc>
                  <a:txBody>
                    <a:bodyPr/>
                    <a:lstStyle/>
                    <a:p>
                      <a:r>
                        <a:rPr lang="en-US" sz="1600" dirty="0">
                          <a:solidFill>
                            <a:schemeClr val="tx1"/>
                          </a:solidFill>
                          <a:latin typeface="Chalkboard" panose="03050602040202020205" pitchFamily="66" charset="77"/>
                        </a:rPr>
                        <a:t> Epoetin-alfa</a:t>
                      </a:r>
                    </a:p>
                  </a:txBody>
                  <a:tcPr/>
                </a:tc>
                <a:extLst>
                  <a:ext uri="{0D108BD9-81ED-4DB2-BD59-A6C34878D82A}">
                    <a16:rowId xmlns:a16="http://schemas.microsoft.com/office/drawing/2014/main" val="4066807039"/>
                  </a:ext>
                </a:extLst>
              </a:tr>
              <a:tr h="370840">
                <a:tc>
                  <a:txBody>
                    <a:bodyPr/>
                    <a:lstStyle/>
                    <a:p>
                      <a:r>
                        <a:rPr lang="en-US" sz="1600" dirty="0">
                          <a:latin typeface="Chalkboard" panose="03050602040202020205" pitchFamily="66" charset="77"/>
                        </a:rPr>
                        <a:t>Primary Endpoint (PE)</a:t>
                      </a:r>
                    </a:p>
                  </a:txBody>
                  <a:tcPr/>
                </a:tc>
                <a:tc>
                  <a:txBody>
                    <a:bodyPr/>
                    <a:lstStyle/>
                    <a:p>
                      <a:r>
                        <a:rPr lang="en-US" sz="1600" dirty="0">
                          <a:latin typeface="Chalkboard" panose="03050602040202020205" pitchFamily="66" charset="77"/>
                        </a:rPr>
                        <a:t>60 %</a:t>
                      </a:r>
                    </a:p>
                  </a:txBody>
                  <a:tcPr/>
                </a:tc>
                <a:tc>
                  <a:txBody>
                    <a:bodyPr/>
                    <a:lstStyle/>
                    <a:p>
                      <a:r>
                        <a:rPr lang="en-US" sz="1600" dirty="0">
                          <a:latin typeface="Chalkboard" panose="03050602040202020205" pitchFamily="66" charset="77"/>
                        </a:rPr>
                        <a:t>34%</a:t>
                      </a:r>
                    </a:p>
                  </a:txBody>
                  <a:tcPr/>
                </a:tc>
                <a:extLst>
                  <a:ext uri="{0D108BD9-81ED-4DB2-BD59-A6C34878D82A}">
                    <a16:rowId xmlns:a16="http://schemas.microsoft.com/office/drawing/2014/main" val="948308492"/>
                  </a:ext>
                </a:extLst>
              </a:tr>
              <a:tr h="370840">
                <a:tc>
                  <a:txBody>
                    <a:bodyPr/>
                    <a:lstStyle/>
                    <a:p>
                      <a:r>
                        <a:rPr lang="en-US" sz="1600" dirty="0">
                          <a:latin typeface="Chalkboard" panose="03050602040202020205" pitchFamily="66" charset="77"/>
                        </a:rPr>
                        <a:t>Median duration of treatment</a:t>
                      </a:r>
                    </a:p>
                  </a:txBody>
                  <a:tcPr/>
                </a:tc>
                <a:tc>
                  <a:txBody>
                    <a:bodyPr/>
                    <a:lstStyle/>
                    <a:p>
                      <a:r>
                        <a:rPr lang="en-US" sz="1600" dirty="0">
                          <a:latin typeface="Chalkboard" panose="03050602040202020205" pitchFamily="66" charset="77"/>
                        </a:rPr>
                        <a:t>51 weeks</a:t>
                      </a:r>
                    </a:p>
                  </a:txBody>
                  <a:tcPr/>
                </a:tc>
                <a:tc>
                  <a:txBody>
                    <a:bodyPr/>
                    <a:lstStyle/>
                    <a:p>
                      <a:r>
                        <a:rPr lang="en-US" sz="1600" dirty="0">
                          <a:latin typeface="Chalkboard" panose="03050602040202020205" pitchFamily="66" charset="77"/>
                        </a:rPr>
                        <a:t>37 weeks </a:t>
                      </a:r>
                    </a:p>
                  </a:txBody>
                  <a:tcPr/>
                </a:tc>
                <a:extLst>
                  <a:ext uri="{0D108BD9-81ED-4DB2-BD59-A6C34878D82A}">
                    <a16:rowId xmlns:a16="http://schemas.microsoft.com/office/drawing/2014/main" val="1011998708"/>
                  </a:ext>
                </a:extLst>
              </a:tr>
              <a:tr h="370840">
                <a:tc>
                  <a:txBody>
                    <a:bodyPr/>
                    <a:lstStyle/>
                    <a:p>
                      <a:r>
                        <a:rPr lang="en-US" sz="1600" dirty="0">
                          <a:latin typeface="Chalkboard" panose="03050602040202020205" pitchFamily="66" charset="77"/>
                        </a:rPr>
                        <a:t>+ Ring </a:t>
                      </a:r>
                      <a:r>
                        <a:rPr lang="en-US" sz="1600" dirty="0" err="1">
                          <a:latin typeface="Chalkboard" panose="03050602040202020205" pitchFamily="66" charset="77"/>
                        </a:rPr>
                        <a:t>Sideroblasts</a:t>
                      </a:r>
                      <a:r>
                        <a:rPr lang="en-US" sz="1600" dirty="0">
                          <a:latin typeface="Chalkboard" panose="03050602040202020205" pitchFamily="66" charset="77"/>
                        </a:rPr>
                        <a:t> achieving PE</a:t>
                      </a:r>
                    </a:p>
                  </a:txBody>
                  <a:tcPr/>
                </a:tc>
                <a:tc>
                  <a:txBody>
                    <a:bodyPr/>
                    <a:lstStyle/>
                    <a:p>
                      <a:r>
                        <a:rPr lang="en-US" sz="1600" dirty="0">
                          <a:latin typeface="Chalkboard" panose="03050602040202020205" pitchFamily="66" charset="77"/>
                        </a:rPr>
                        <a:t>65%</a:t>
                      </a:r>
                    </a:p>
                  </a:txBody>
                  <a:tcPr/>
                </a:tc>
                <a:tc>
                  <a:txBody>
                    <a:bodyPr/>
                    <a:lstStyle/>
                    <a:p>
                      <a:r>
                        <a:rPr lang="en-US" sz="1600" dirty="0">
                          <a:latin typeface="Chalkboard" panose="03050602040202020205" pitchFamily="66" charset="77"/>
                        </a:rPr>
                        <a:t>29%</a:t>
                      </a:r>
                    </a:p>
                  </a:txBody>
                  <a:tcPr/>
                </a:tc>
                <a:extLst>
                  <a:ext uri="{0D108BD9-81ED-4DB2-BD59-A6C34878D82A}">
                    <a16:rowId xmlns:a16="http://schemas.microsoft.com/office/drawing/2014/main" val="2596737889"/>
                  </a:ext>
                </a:extLst>
              </a:tr>
              <a:tr h="370840">
                <a:tc>
                  <a:txBody>
                    <a:bodyPr/>
                    <a:lstStyle/>
                    <a:p>
                      <a:r>
                        <a:rPr lang="en-US" sz="1600" dirty="0">
                          <a:latin typeface="Chalkboard" panose="03050602040202020205" pitchFamily="66" charset="77"/>
                        </a:rPr>
                        <a:t>- Ring </a:t>
                      </a:r>
                      <a:r>
                        <a:rPr lang="en-US" sz="1600" dirty="0" err="1">
                          <a:latin typeface="Chalkboard" panose="03050602040202020205" pitchFamily="66" charset="77"/>
                        </a:rPr>
                        <a:t>Sideroblasts</a:t>
                      </a:r>
                      <a:r>
                        <a:rPr lang="en-US" sz="1600" dirty="0">
                          <a:latin typeface="Chalkboard" panose="03050602040202020205" pitchFamily="66" charset="77"/>
                        </a:rPr>
                        <a:t> achieving PE</a:t>
                      </a:r>
                    </a:p>
                  </a:txBody>
                  <a:tcPr/>
                </a:tc>
                <a:tc>
                  <a:txBody>
                    <a:bodyPr/>
                    <a:lstStyle/>
                    <a:p>
                      <a:r>
                        <a:rPr lang="en-US" sz="1600" dirty="0">
                          <a:latin typeface="Chalkboard" panose="03050602040202020205" pitchFamily="66" charset="77"/>
                        </a:rPr>
                        <a:t>47%</a:t>
                      </a:r>
                    </a:p>
                  </a:txBody>
                  <a:tcPr/>
                </a:tc>
                <a:tc>
                  <a:txBody>
                    <a:bodyPr/>
                    <a:lstStyle/>
                    <a:p>
                      <a:r>
                        <a:rPr lang="en-US" sz="1600" dirty="0">
                          <a:latin typeface="Chalkboard" panose="03050602040202020205" pitchFamily="66" charset="77"/>
                        </a:rPr>
                        <a:t>50%</a:t>
                      </a:r>
                    </a:p>
                  </a:txBody>
                  <a:tcPr/>
                </a:tc>
                <a:extLst>
                  <a:ext uri="{0D108BD9-81ED-4DB2-BD59-A6C34878D82A}">
                    <a16:rowId xmlns:a16="http://schemas.microsoft.com/office/drawing/2014/main" val="405859278"/>
                  </a:ext>
                </a:extLst>
              </a:tr>
              <a:tr h="370840">
                <a:tc>
                  <a:txBody>
                    <a:bodyPr/>
                    <a:lstStyle/>
                    <a:p>
                      <a:r>
                        <a:rPr lang="en-US" sz="1600" dirty="0">
                          <a:latin typeface="Chalkboard" panose="03050602040202020205" pitchFamily="66" charset="77"/>
                        </a:rPr>
                        <a:t>SF3B1 mutation present achieving PE</a:t>
                      </a:r>
                    </a:p>
                  </a:txBody>
                  <a:tcPr/>
                </a:tc>
                <a:tc>
                  <a:txBody>
                    <a:bodyPr/>
                    <a:lstStyle/>
                    <a:p>
                      <a:r>
                        <a:rPr lang="en-US" sz="1600" dirty="0">
                          <a:latin typeface="Chalkboard" panose="03050602040202020205" pitchFamily="66" charset="77"/>
                        </a:rPr>
                        <a:t>70%</a:t>
                      </a:r>
                    </a:p>
                  </a:txBody>
                  <a:tcPr/>
                </a:tc>
                <a:tc>
                  <a:txBody>
                    <a:bodyPr/>
                    <a:lstStyle/>
                    <a:p>
                      <a:r>
                        <a:rPr lang="en-US" sz="1600" dirty="0">
                          <a:latin typeface="Chalkboard" panose="03050602040202020205" pitchFamily="66" charset="77"/>
                        </a:rPr>
                        <a:t>32%</a:t>
                      </a:r>
                    </a:p>
                  </a:txBody>
                  <a:tcPr/>
                </a:tc>
                <a:extLst>
                  <a:ext uri="{0D108BD9-81ED-4DB2-BD59-A6C34878D82A}">
                    <a16:rowId xmlns:a16="http://schemas.microsoft.com/office/drawing/2014/main" val="1247008650"/>
                  </a:ext>
                </a:extLst>
              </a:tr>
              <a:tr h="370840">
                <a:tc>
                  <a:txBody>
                    <a:bodyPr/>
                    <a:lstStyle/>
                    <a:p>
                      <a:r>
                        <a:rPr lang="en-US" sz="1600" dirty="0">
                          <a:latin typeface="Chalkboard" panose="03050602040202020205" pitchFamily="66" charset="77"/>
                        </a:rPr>
                        <a:t>SF3B1 mutation absent achieving PE</a:t>
                      </a:r>
                    </a:p>
                  </a:txBody>
                  <a:tcPr/>
                </a:tc>
                <a:tc>
                  <a:txBody>
                    <a:bodyPr/>
                    <a:lstStyle/>
                    <a:p>
                      <a:r>
                        <a:rPr lang="en-US" sz="1600" dirty="0">
                          <a:latin typeface="Chalkboard" panose="03050602040202020205" pitchFamily="66" charset="77"/>
                        </a:rPr>
                        <a:t>44%</a:t>
                      </a:r>
                    </a:p>
                  </a:txBody>
                  <a:tcPr/>
                </a:tc>
                <a:tc>
                  <a:txBody>
                    <a:bodyPr/>
                    <a:lstStyle/>
                    <a:p>
                      <a:r>
                        <a:rPr lang="en-US" sz="1600" dirty="0">
                          <a:latin typeface="Chalkboard" panose="03050602040202020205" pitchFamily="66" charset="77"/>
                        </a:rPr>
                        <a:t>36%</a:t>
                      </a:r>
                    </a:p>
                  </a:txBody>
                  <a:tcPr/>
                </a:tc>
                <a:extLst>
                  <a:ext uri="{0D108BD9-81ED-4DB2-BD59-A6C34878D82A}">
                    <a16:rowId xmlns:a16="http://schemas.microsoft.com/office/drawing/2014/main" val="1373052553"/>
                  </a:ext>
                </a:extLst>
              </a:tr>
              <a:tr h="370840">
                <a:tc>
                  <a:txBody>
                    <a:bodyPr/>
                    <a:lstStyle/>
                    <a:p>
                      <a:r>
                        <a:rPr lang="en-US" sz="1600" dirty="0">
                          <a:latin typeface="Chalkboard" panose="03050602040202020205" pitchFamily="66" charset="77"/>
                        </a:rPr>
                        <a:t>Median duration of RBC transfusion independence ≥ 12 weeks (weeks)</a:t>
                      </a:r>
                    </a:p>
                  </a:txBody>
                  <a:tcPr/>
                </a:tc>
                <a:tc>
                  <a:txBody>
                    <a:bodyPr/>
                    <a:lstStyle/>
                    <a:p>
                      <a:r>
                        <a:rPr lang="en-US" sz="1600" dirty="0">
                          <a:latin typeface="Chalkboard" panose="03050602040202020205" pitchFamily="66" charset="77"/>
                        </a:rPr>
                        <a:t>128</a:t>
                      </a:r>
                    </a:p>
                  </a:txBody>
                  <a:tcPr/>
                </a:tc>
                <a:tc>
                  <a:txBody>
                    <a:bodyPr/>
                    <a:lstStyle/>
                    <a:p>
                      <a:r>
                        <a:rPr lang="en-US" sz="1600" dirty="0">
                          <a:latin typeface="Chalkboard" panose="03050602040202020205" pitchFamily="66" charset="77"/>
                        </a:rPr>
                        <a:t>89</a:t>
                      </a:r>
                    </a:p>
                  </a:txBody>
                  <a:tcPr/>
                </a:tc>
                <a:extLst>
                  <a:ext uri="{0D108BD9-81ED-4DB2-BD59-A6C34878D82A}">
                    <a16:rowId xmlns:a16="http://schemas.microsoft.com/office/drawing/2014/main" val="4185883984"/>
                  </a:ext>
                </a:extLst>
              </a:tr>
            </a:tbl>
          </a:graphicData>
        </a:graphic>
      </p:graphicFrame>
      <p:sp>
        <p:nvSpPr>
          <p:cNvPr id="2" name="TextBox 1">
            <a:extLst>
              <a:ext uri="{FF2B5EF4-FFF2-40B4-BE49-F238E27FC236}">
                <a16:creationId xmlns:a16="http://schemas.microsoft.com/office/drawing/2014/main" id="{98AD25D5-41B4-0A07-2BEB-20A013976642}"/>
              </a:ext>
            </a:extLst>
          </p:cNvPr>
          <p:cNvSpPr txBox="1"/>
          <p:nvPr/>
        </p:nvSpPr>
        <p:spPr>
          <a:xfrm>
            <a:off x="5523042" y="4133541"/>
            <a:ext cx="2890751" cy="230832"/>
          </a:xfrm>
          <a:prstGeom prst="rect">
            <a:avLst/>
          </a:prstGeom>
          <a:noFill/>
        </p:spPr>
        <p:txBody>
          <a:bodyPr wrap="square">
            <a:spAutoFit/>
          </a:bodyPr>
          <a:lstStyle/>
          <a:p>
            <a:pPr algn="r"/>
            <a:r>
              <a:rPr lang="en-US" sz="900" dirty="0" err="1">
                <a:latin typeface="Chalkboard" panose="03050602040202020205" pitchFamily="66" charset="77"/>
              </a:rPr>
              <a:t>Platzbecker</a:t>
            </a:r>
            <a:r>
              <a:rPr lang="en-US" sz="900" dirty="0">
                <a:latin typeface="Chalkboard" panose="03050602040202020205" pitchFamily="66" charset="77"/>
              </a:rPr>
              <a:t>, U, et al. Lancet 2023, 402, 373–385</a:t>
            </a:r>
          </a:p>
        </p:txBody>
      </p:sp>
      <p:sp>
        <p:nvSpPr>
          <p:cNvPr id="6" name="TextBox 5">
            <a:extLst>
              <a:ext uri="{FF2B5EF4-FFF2-40B4-BE49-F238E27FC236}">
                <a16:creationId xmlns:a16="http://schemas.microsoft.com/office/drawing/2014/main" id="{7B25EAA0-24CB-F869-3374-853110BA6920}"/>
              </a:ext>
            </a:extLst>
          </p:cNvPr>
          <p:cNvSpPr txBox="1"/>
          <p:nvPr/>
        </p:nvSpPr>
        <p:spPr>
          <a:xfrm>
            <a:off x="5014653" y="3978686"/>
            <a:ext cx="4609406" cy="230832"/>
          </a:xfrm>
          <a:prstGeom prst="rect">
            <a:avLst/>
          </a:prstGeom>
          <a:noFill/>
        </p:spPr>
        <p:txBody>
          <a:bodyPr wrap="square">
            <a:spAutoFit/>
          </a:bodyPr>
          <a:lstStyle/>
          <a:p>
            <a:r>
              <a:rPr lang="en-US" sz="900" dirty="0">
                <a:latin typeface="Chalkboard" panose="03050602040202020205" pitchFamily="66" charset="77"/>
              </a:rPr>
              <a:t>Garcia-</a:t>
            </a:r>
            <a:r>
              <a:rPr lang="en-US" sz="900" dirty="0" err="1">
                <a:latin typeface="Chalkboard" panose="03050602040202020205" pitchFamily="66" charset="77"/>
              </a:rPr>
              <a:t>Manero,G</a:t>
            </a:r>
            <a:r>
              <a:rPr lang="en-US" sz="900" dirty="0">
                <a:latin typeface="Chalkboard" panose="03050602040202020205" pitchFamily="66" charset="77"/>
              </a:rPr>
              <a:t>, et al. Blood (2023) 142 (Supplement 1): 193 </a:t>
            </a:r>
          </a:p>
        </p:txBody>
      </p:sp>
    </p:spTree>
    <p:extLst>
      <p:ext uri="{BB962C8B-B14F-4D97-AF65-F5344CB8AC3E}">
        <p14:creationId xmlns:p14="http://schemas.microsoft.com/office/powerpoint/2010/main" val="1497153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600" b="1" dirty="0">
                <a:latin typeface="Chalkboard" panose="03050602040202020205" pitchFamily="66" charset="77"/>
              </a:rPr>
              <a:t>COMMANDS Trial- Outcomes (II)</a:t>
            </a:r>
          </a:p>
        </p:txBody>
      </p:sp>
      <p:sp>
        <p:nvSpPr>
          <p:cNvPr id="7" name="TextBox 6">
            <a:extLst>
              <a:ext uri="{FF2B5EF4-FFF2-40B4-BE49-F238E27FC236}">
                <a16:creationId xmlns:a16="http://schemas.microsoft.com/office/drawing/2014/main" id="{1D4107A8-9AA3-B00A-69CB-4EE0D06B17D5}"/>
              </a:ext>
            </a:extLst>
          </p:cNvPr>
          <p:cNvSpPr txBox="1"/>
          <p:nvPr/>
        </p:nvSpPr>
        <p:spPr>
          <a:xfrm>
            <a:off x="0" y="6398999"/>
            <a:ext cx="8760715" cy="246221"/>
          </a:xfrm>
          <a:prstGeom prst="rect">
            <a:avLst/>
          </a:prstGeom>
          <a:noFill/>
        </p:spPr>
        <p:txBody>
          <a:bodyPr wrap="square" rtlCol="0">
            <a:spAutoFit/>
          </a:bodyPr>
          <a:lstStyle/>
          <a:p>
            <a:r>
              <a:rPr lang="en-US" sz="1000" dirty="0"/>
              <a:t>Lancet 2023 Jul 29;402(10399):373-385.</a:t>
            </a:r>
          </a:p>
        </p:txBody>
      </p:sp>
      <p:sp>
        <p:nvSpPr>
          <p:cNvPr id="2" name="TextBox 1">
            <a:extLst>
              <a:ext uri="{FF2B5EF4-FFF2-40B4-BE49-F238E27FC236}">
                <a16:creationId xmlns:a16="http://schemas.microsoft.com/office/drawing/2014/main" id="{98AD25D5-41B4-0A07-2BEB-20A013976642}"/>
              </a:ext>
            </a:extLst>
          </p:cNvPr>
          <p:cNvSpPr txBox="1"/>
          <p:nvPr/>
        </p:nvSpPr>
        <p:spPr>
          <a:xfrm>
            <a:off x="5523042" y="4133541"/>
            <a:ext cx="2890751" cy="230832"/>
          </a:xfrm>
          <a:prstGeom prst="rect">
            <a:avLst/>
          </a:prstGeom>
          <a:noFill/>
        </p:spPr>
        <p:txBody>
          <a:bodyPr wrap="square">
            <a:spAutoFit/>
          </a:bodyPr>
          <a:lstStyle/>
          <a:p>
            <a:pPr algn="r"/>
            <a:r>
              <a:rPr lang="en-US" sz="900" dirty="0" err="1">
                <a:latin typeface="Chalkboard" panose="03050602040202020205" pitchFamily="66" charset="77"/>
              </a:rPr>
              <a:t>Platzbecker</a:t>
            </a:r>
            <a:r>
              <a:rPr lang="en-US" sz="900" dirty="0">
                <a:latin typeface="Chalkboard" panose="03050602040202020205" pitchFamily="66" charset="77"/>
              </a:rPr>
              <a:t>, U, et al. Lancet 2023, 402, 373–385</a:t>
            </a:r>
          </a:p>
        </p:txBody>
      </p:sp>
      <p:sp>
        <p:nvSpPr>
          <p:cNvPr id="12" name="TextBox 11">
            <a:extLst>
              <a:ext uri="{FF2B5EF4-FFF2-40B4-BE49-F238E27FC236}">
                <a16:creationId xmlns:a16="http://schemas.microsoft.com/office/drawing/2014/main" id="{EC286F76-E2CC-CEE0-A601-DCB0CEF34C49}"/>
              </a:ext>
            </a:extLst>
          </p:cNvPr>
          <p:cNvSpPr txBox="1"/>
          <p:nvPr/>
        </p:nvSpPr>
        <p:spPr>
          <a:xfrm>
            <a:off x="698269" y="1113905"/>
            <a:ext cx="7715524" cy="2308324"/>
          </a:xfrm>
          <a:prstGeom prst="rect">
            <a:avLst/>
          </a:prstGeom>
          <a:noFill/>
        </p:spPr>
        <p:txBody>
          <a:bodyPr wrap="square" rtlCol="0">
            <a:spAutoFit/>
          </a:bodyPr>
          <a:lstStyle/>
          <a:p>
            <a:pPr marL="285750" indent="-285750">
              <a:buFont typeface="Wingdings" pitchFamily="2" charset="2"/>
              <a:buChar char="Ø"/>
            </a:pPr>
            <a:r>
              <a:rPr lang="en-US" sz="1600" dirty="0">
                <a:latin typeface="Chalkboard" panose="03050602040202020205" pitchFamily="66" charset="77"/>
              </a:rPr>
              <a:t>The overwhelming majority of patients enrolled in COMMANDS trial had mutations in at least one gene.</a:t>
            </a:r>
          </a:p>
          <a:p>
            <a:endParaRPr lang="en-US" sz="1600" dirty="0">
              <a:latin typeface="Chalkboard" panose="03050602040202020205" pitchFamily="66" charset="77"/>
            </a:endParaRPr>
          </a:p>
          <a:p>
            <a:pPr marL="285750" indent="-285750">
              <a:buFont typeface="Wingdings" pitchFamily="2" charset="2"/>
              <a:buChar char="Ø"/>
            </a:pPr>
            <a:r>
              <a:rPr lang="en-US" sz="1600" dirty="0">
                <a:latin typeface="Chalkboard" panose="03050602040202020205" pitchFamily="66" charset="77"/>
              </a:rPr>
              <a:t>In the intention to treat population and in those patients with RS + Luspatercept demonstrated responses over ESA in a range of mutational burden and across different subgroups of  Molecular International  Prognostic System (IPSS-M).</a:t>
            </a:r>
          </a:p>
          <a:p>
            <a:endParaRPr lang="en-US" sz="1600" dirty="0">
              <a:latin typeface="Chalkboard" panose="03050602040202020205" pitchFamily="66" charset="77"/>
            </a:endParaRPr>
          </a:p>
          <a:p>
            <a:endParaRPr lang="en-US" sz="1600" dirty="0">
              <a:latin typeface="Chalkboard" panose="03050602040202020205" pitchFamily="66" charset="77"/>
            </a:endParaRPr>
          </a:p>
        </p:txBody>
      </p:sp>
      <p:sp>
        <p:nvSpPr>
          <p:cNvPr id="16" name="TextBox 15">
            <a:extLst>
              <a:ext uri="{FF2B5EF4-FFF2-40B4-BE49-F238E27FC236}">
                <a16:creationId xmlns:a16="http://schemas.microsoft.com/office/drawing/2014/main" id="{1DE76FCA-F3D7-BBEC-67DF-50077BC90027}"/>
              </a:ext>
            </a:extLst>
          </p:cNvPr>
          <p:cNvSpPr txBox="1"/>
          <p:nvPr/>
        </p:nvSpPr>
        <p:spPr>
          <a:xfrm>
            <a:off x="5261957" y="3911491"/>
            <a:ext cx="3235728" cy="230832"/>
          </a:xfrm>
          <a:prstGeom prst="rect">
            <a:avLst/>
          </a:prstGeom>
          <a:noFill/>
        </p:spPr>
        <p:txBody>
          <a:bodyPr wrap="square">
            <a:spAutoFit/>
          </a:bodyPr>
          <a:lstStyle/>
          <a:p>
            <a:r>
              <a:rPr lang="en-US" sz="900" dirty="0" err="1">
                <a:latin typeface="Chalkboard" panose="03050602040202020205" pitchFamily="66" charset="77"/>
              </a:rPr>
              <a:t>Komrokji</a:t>
            </a:r>
            <a:r>
              <a:rPr lang="en-US" sz="900" dirty="0">
                <a:latin typeface="Chalkboard" panose="03050602040202020205" pitchFamily="66" charset="77"/>
              </a:rPr>
              <a:t>, R, et al. Blood (2023) 142 (Supplement 1): 4591</a:t>
            </a:r>
          </a:p>
        </p:txBody>
      </p:sp>
    </p:spTree>
    <p:extLst>
      <p:ext uri="{BB962C8B-B14F-4D97-AF65-F5344CB8AC3E}">
        <p14:creationId xmlns:p14="http://schemas.microsoft.com/office/powerpoint/2010/main" val="3835932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600" b="1" dirty="0">
                <a:latin typeface="Chalkboard" panose="03050602040202020205" pitchFamily="66" charset="77"/>
              </a:rPr>
              <a:t>COMMANDS- Toxicities</a:t>
            </a:r>
            <a:br>
              <a:rPr lang="en-US" sz="2600" b="1" dirty="0">
                <a:latin typeface="Chalkboard" panose="03050602040202020205" pitchFamily="66" charset="77"/>
              </a:rPr>
            </a:br>
            <a:endParaRPr lang="en-US" sz="2600" b="1" dirty="0">
              <a:latin typeface="Chalkboard" panose="03050602040202020205" pitchFamily="66" charset="77"/>
            </a:endParaRPr>
          </a:p>
        </p:txBody>
      </p:sp>
      <p:sp>
        <p:nvSpPr>
          <p:cNvPr id="7" name="TextBox 6">
            <a:extLst>
              <a:ext uri="{FF2B5EF4-FFF2-40B4-BE49-F238E27FC236}">
                <a16:creationId xmlns:a16="http://schemas.microsoft.com/office/drawing/2014/main" id="{1D4107A8-9AA3-B00A-69CB-4EE0D06B17D5}"/>
              </a:ext>
            </a:extLst>
          </p:cNvPr>
          <p:cNvSpPr txBox="1"/>
          <p:nvPr/>
        </p:nvSpPr>
        <p:spPr>
          <a:xfrm>
            <a:off x="0" y="6398999"/>
            <a:ext cx="8760715" cy="246221"/>
          </a:xfrm>
          <a:prstGeom prst="rect">
            <a:avLst/>
          </a:prstGeom>
          <a:noFill/>
        </p:spPr>
        <p:txBody>
          <a:bodyPr wrap="square" rtlCol="0">
            <a:spAutoFit/>
          </a:bodyPr>
          <a:lstStyle/>
          <a:p>
            <a:r>
              <a:rPr lang="en-US" sz="1000" dirty="0"/>
              <a:t>Lancet 2023 Jul 29;402(10399):373-385.</a:t>
            </a:r>
          </a:p>
        </p:txBody>
      </p:sp>
      <p:graphicFrame>
        <p:nvGraphicFramePr>
          <p:cNvPr id="3" name="Table 4">
            <a:extLst>
              <a:ext uri="{FF2B5EF4-FFF2-40B4-BE49-F238E27FC236}">
                <a16:creationId xmlns:a16="http://schemas.microsoft.com/office/drawing/2014/main" id="{B2CD9499-5675-07C7-CD37-84243B41528E}"/>
              </a:ext>
            </a:extLst>
          </p:cNvPr>
          <p:cNvGraphicFramePr>
            <a:graphicFrameLocks noGrp="1"/>
          </p:cNvGraphicFramePr>
          <p:nvPr/>
        </p:nvGraphicFramePr>
        <p:xfrm>
          <a:off x="423499" y="725011"/>
          <a:ext cx="7913715" cy="3175000"/>
        </p:xfrm>
        <a:graphic>
          <a:graphicData uri="http://schemas.openxmlformats.org/drawingml/2006/table">
            <a:tbl>
              <a:tblPr firstRow="1" bandRow="1">
                <a:tableStyleId>{5C22544A-7EE6-4342-B048-85BDC9FD1C3A}</a:tableStyleId>
              </a:tblPr>
              <a:tblGrid>
                <a:gridCol w="2510894">
                  <a:extLst>
                    <a:ext uri="{9D8B030D-6E8A-4147-A177-3AD203B41FA5}">
                      <a16:colId xmlns:a16="http://schemas.microsoft.com/office/drawing/2014/main" val="2277910531"/>
                    </a:ext>
                  </a:extLst>
                </a:gridCol>
                <a:gridCol w="2784314">
                  <a:extLst>
                    <a:ext uri="{9D8B030D-6E8A-4147-A177-3AD203B41FA5}">
                      <a16:colId xmlns:a16="http://schemas.microsoft.com/office/drawing/2014/main" val="3064767932"/>
                    </a:ext>
                  </a:extLst>
                </a:gridCol>
                <a:gridCol w="2618507">
                  <a:extLst>
                    <a:ext uri="{9D8B030D-6E8A-4147-A177-3AD203B41FA5}">
                      <a16:colId xmlns:a16="http://schemas.microsoft.com/office/drawing/2014/main" val="1999157768"/>
                    </a:ext>
                  </a:extLst>
                </a:gridCol>
              </a:tblGrid>
              <a:tr h="370840">
                <a:tc>
                  <a:txBody>
                    <a:bodyPr/>
                    <a:lstStyle/>
                    <a:p>
                      <a:r>
                        <a:rPr lang="en-US" sz="1600" dirty="0">
                          <a:solidFill>
                            <a:schemeClr val="tx1"/>
                          </a:solidFill>
                          <a:latin typeface="Chalkboard" panose="03050602040202020205" pitchFamily="66" charset="77"/>
                        </a:rPr>
                        <a:t>Adverse Events (any Grade)</a:t>
                      </a:r>
                    </a:p>
                  </a:txBody>
                  <a:tcPr/>
                </a:tc>
                <a:tc>
                  <a:txBody>
                    <a:bodyPr/>
                    <a:lstStyle/>
                    <a:p>
                      <a:pPr algn="ctr"/>
                      <a:r>
                        <a:rPr lang="en-US" sz="1600" dirty="0">
                          <a:solidFill>
                            <a:schemeClr val="tx1"/>
                          </a:solidFill>
                          <a:latin typeface="Chalkboard" panose="03050602040202020205" pitchFamily="66" charset="77"/>
                        </a:rPr>
                        <a:t>Luspatercept</a:t>
                      </a:r>
                    </a:p>
                  </a:txBody>
                  <a:tcPr/>
                </a:tc>
                <a:tc>
                  <a:txBody>
                    <a:bodyPr/>
                    <a:lstStyle/>
                    <a:p>
                      <a:pPr algn="ctr"/>
                      <a:r>
                        <a:rPr lang="en-US" sz="1600" dirty="0">
                          <a:solidFill>
                            <a:schemeClr val="tx1"/>
                          </a:solidFill>
                          <a:latin typeface="Chalkboard" panose="03050602040202020205" pitchFamily="66" charset="77"/>
                        </a:rPr>
                        <a:t>Epoetin-alfa</a:t>
                      </a:r>
                    </a:p>
                  </a:txBody>
                  <a:tcPr/>
                </a:tc>
                <a:extLst>
                  <a:ext uri="{0D108BD9-81ED-4DB2-BD59-A6C34878D82A}">
                    <a16:rowId xmlns:a16="http://schemas.microsoft.com/office/drawing/2014/main" val="3283777305"/>
                  </a:ext>
                </a:extLst>
              </a:tr>
              <a:tr h="370840">
                <a:tc>
                  <a:txBody>
                    <a:bodyPr/>
                    <a:lstStyle/>
                    <a:p>
                      <a:r>
                        <a:rPr lang="en-US" sz="1600" dirty="0">
                          <a:latin typeface="Chalkboard" panose="03050602040202020205" pitchFamily="66" charset="77"/>
                        </a:rPr>
                        <a:t>Asthenia</a:t>
                      </a:r>
                    </a:p>
                  </a:txBody>
                  <a:tcPr/>
                </a:tc>
                <a:tc>
                  <a:txBody>
                    <a:bodyPr/>
                    <a:lstStyle/>
                    <a:p>
                      <a:r>
                        <a:rPr lang="en-US" sz="1600" dirty="0">
                          <a:latin typeface="Chalkboard" panose="03050602040202020205" pitchFamily="66" charset="77"/>
                        </a:rPr>
                        <a:t>13.7%</a:t>
                      </a:r>
                    </a:p>
                  </a:txBody>
                  <a:tcPr/>
                </a:tc>
                <a:tc>
                  <a:txBody>
                    <a:bodyPr/>
                    <a:lstStyle/>
                    <a:p>
                      <a:r>
                        <a:rPr lang="en-US" sz="1600" dirty="0">
                          <a:latin typeface="Chalkboard" panose="03050602040202020205" pitchFamily="66" charset="77"/>
                        </a:rPr>
                        <a:t>16.2%</a:t>
                      </a:r>
                    </a:p>
                  </a:txBody>
                  <a:tcPr/>
                </a:tc>
                <a:extLst>
                  <a:ext uri="{0D108BD9-81ED-4DB2-BD59-A6C34878D82A}">
                    <a16:rowId xmlns:a16="http://schemas.microsoft.com/office/drawing/2014/main" val="2902823457"/>
                  </a:ext>
                </a:extLst>
              </a:tr>
              <a:tr h="370840">
                <a:tc>
                  <a:txBody>
                    <a:bodyPr/>
                    <a:lstStyle/>
                    <a:p>
                      <a:r>
                        <a:rPr lang="en-US" sz="1600" dirty="0">
                          <a:latin typeface="Chalkboard" panose="03050602040202020205" pitchFamily="66" charset="77"/>
                        </a:rPr>
                        <a:t>Diarrhea</a:t>
                      </a:r>
                    </a:p>
                  </a:txBody>
                  <a:tcPr/>
                </a:tc>
                <a:tc>
                  <a:txBody>
                    <a:bodyPr/>
                    <a:lstStyle/>
                    <a:p>
                      <a:r>
                        <a:rPr lang="en-US" sz="1600" dirty="0">
                          <a:latin typeface="Chalkboard" panose="03050602040202020205" pitchFamily="66" charset="77"/>
                        </a:rPr>
                        <a:t>17.6%</a:t>
                      </a:r>
                    </a:p>
                  </a:txBody>
                  <a:tcPr/>
                </a:tc>
                <a:tc>
                  <a:txBody>
                    <a:bodyPr/>
                    <a:lstStyle/>
                    <a:p>
                      <a:r>
                        <a:rPr lang="en-US" sz="1600" dirty="0">
                          <a:latin typeface="Chalkboard" panose="03050602040202020205" pitchFamily="66" charset="77"/>
                        </a:rPr>
                        <a:t>14%</a:t>
                      </a:r>
                    </a:p>
                  </a:txBody>
                  <a:tcPr/>
                </a:tc>
                <a:extLst>
                  <a:ext uri="{0D108BD9-81ED-4DB2-BD59-A6C34878D82A}">
                    <a16:rowId xmlns:a16="http://schemas.microsoft.com/office/drawing/2014/main" val="307258921"/>
                  </a:ext>
                </a:extLst>
              </a:tr>
              <a:tr h="370840">
                <a:tc>
                  <a:txBody>
                    <a:bodyPr/>
                    <a:lstStyle/>
                    <a:p>
                      <a:r>
                        <a:rPr lang="en-US" sz="1600" dirty="0">
                          <a:latin typeface="Chalkboard" panose="03050602040202020205" pitchFamily="66" charset="77"/>
                        </a:rPr>
                        <a:t>Kidney toxicity</a:t>
                      </a:r>
                    </a:p>
                  </a:txBody>
                  <a:tcPr/>
                </a:tc>
                <a:tc>
                  <a:txBody>
                    <a:bodyPr/>
                    <a:lstStyle/>
                    <a:p>
                      <a:r>
                        <a:rPr lang="en-US" sz="1600" dirty="0">
                          <a:latin typeface="Chalkboard" panose="03050602040202020205" pitchFamily="66" charset="77"/>
                        </a:rPr>
                        <a:t>8.8%</a:t>
                      </a:r>
                    </a:p>
                  </a:txBody>
                  <a:tcPr/>
                </a:tc>
                <a:tc>
                  <a:txBody>
                    <a:bodyPr/>
                    <a:lstStyle/>
                    <a:p>
                      <a:r>
                        <a:rPr lang="en-US" sz="1600" dirty="0">
                          <a:latin typeface="Chalkboard" panose="03050602040202020205" pitchFamily="66" charset="77"/>
                        </a:rPr>
                        <a:t>6.7%</a:t>
                      </a:r>
                    </a:p>
                  </a:txBody>
                  <a:tcPr/>
                </a:tc>
                <a:extLst>
                  <a:ext uri="{0D108BD9-81ED-4DB2-BD59-A6C34878D82A}">
                    <a16:rowId xmlns:a16="http://schemas.microsoft.com/office/drawing/2014/main" val="3621594189"/>
                  </a:ext>
                </a:extLst>
              </a:tr>
              <a:tr h="370840">
                <a:tc>
                  <a:txBody>
                    <a:bodyPr/>
                    <a:lstStyle/>
                    <a:p>
                      <a:r>
                        <a:rPr lang="en-US" sz="1600" dirty="0">
                          <a:latin typeface="Chalkboard" panose="03050602040202020205" pitchFamily="66" charset="77"/>
                        </a:rPr>
                        <a:t>HTN</a:t>
                      </a:r>
                    </a:p>
                  </a:txBody>
                  <a:tcPr/>
                </a:tc>
                <a:tc>
                  <a:txBody>
                    <a:bodyPr/>
                    <a:lstStyle/>
                    <a:p>
                      <a:r>
                        <a:rPr lang="en-US" sz="1600" dirty="0">
                          <a:latin typeface="Chalkboard" panose="03050602040202020205" pitchFamily="66" charset="77"/>
                        </a:rPr>
                        <a:t>15.9%</a:t>
                      </a:r>
                    </a:p>
                  </a:txBody>
                  <a:tcPr/>
                </a:tc>
                <a:tc>
                  <a:txBody>
                    <a:bodyPr/>
                    <a:lstStyle/>
                    <a:p>
                      <a:r>
                        <a:rPr lang="en-US" sz="1600" dirty="0">
                          <a:latin typeface="Chalkboard" panose="03050602040202020205" pitchFamily="66" charset="77"/>
                        </a:rPr>
                        <a:t>9.5%</a:t>
                      </a:r>
                    </a:p>
                  </a:txBody>
                  <a:tcPr/>
                </a:tc>
                <a:extLst>
                  <a:ext uri="{0D108BD9-81ED-4DB2-BD59-A6C34878D82A}">
                    <a16:rowId xmlns:a16="http://schemas.microsoft.com/office/drawing/2014/main" val="311720644"/>
                  </a:ext>
                </a:extLst>
              </a:tr>
              <a:tr h="370840">
                <a:tc>
                  <a:txBody>
                    <a:bodyPr/>
                    <a:lstStyle/>
                    <a:p>
                      <a:r>
                        <a:rPr lang="en-US" sz="1600" dirty="0">
                          <a:latin typeface="Chalkboard" panose="03050602040202020205" pitchFamily="66" charset="77"/>
                        </a:rPr>
                        <a:t>Injection site reactions</a:t>
                      </a:r>
                    </a:p>
                  </a:txBody>
                  <a:tcPr/>
                </a:tc>
                <a:tc>
                  <a:txBody>
                    <a:bodyPr/>
                    <a:lstStyle/>
                    <a:p>
                      <a:r>
                        <a:rPr lang="en-US" sz="1600" dirty="0">
                          <a:latin typeface="Chalkboard" panose="03050602040202020205" pitchFamily="66" charset="77"/>
                        </a:rPr>
                        <a:t>6.6%</a:t>
                      </a:r>
                    </a:p>
                  </a:txBody>
                  <a:tcPr/>
                </a:tc>
                <a:tc>
                  <a:txBody>
                    <a:bodyPr/>
                    <a:lstStyle/>
                    <a:p>
                      <a:r>
                        <a:rPr lang="en-US" sz="1600" dirty="0">
                          <a:latin typeface="Chalkboard" panose="03050602040202020205" pitchFamily="66" charset="77"/>
                        </a:rPr>
                        <a:t>2.2%</a:t>
                      </a:r>
                    </a:p>
                  </a:txBody>
                  <a:tcPr/>
                </a:tc>
                <a:extLst>
                  <a:ext uri="{0D108BD9-81ED-4DB2-BD59-A6C34878D82A}">
                    <a16:rowId xmlns:a16="http://schemas.microsoft.com/office/drawing/2014/main" val="2189993610"/>
                  </a:ext>
                </a:extLst>
              </a:tr>
              <a:tr h="370840">
                <a:tc>
                  <a:txBody>
                    <a:bodyPr/>
                    <a:lstStyle/>
                    <a:p>
                      <a:r>
                        <a:rPr lang="en-US" sz="1600" dirty="0">
                          <a:latin typeface="Chalkboard" panose="03050602040202020205" pitchFamily="66" charset="77"/>
                        </a:rPr>
                        <a:t>On treatment deaths</a:t>
                      </a:r>
                    </a:p>
                  </a:txBody>
                  <a:tcPr/>
                </a:tc>
                <a:tc>
                  <a:txBody>
                    <a:bodyPr/>
                    <a:lstStyle/>
                    <a:p>
                      <a:r>
                        <a:rPr lang="en-US" sz="1600" dirty="0">
                          <a:latin typeface="Chalkboard" panose="03050602040202020205" pitchFamily="66" charset="77"/>
                        </a:rPr>
                        <a:t>8.2%</a:t>
                      </a:r>
                    </a:p>
                  </a:txBody>
                  <a:tcPr/>
                </a:tc>
                <a:tc>
                  <a:txBody>
                    <a:bodyPr/>
                    <a:lstStyle/>
                    <a:p>
                      <a:r>
                        <a:rPr lang="en-US" sz="1600" dirty="0">
                          <a:latin typeface="Chalkboard" panose="03050602040202020205" pitchFamily="66" charset="77"/>
                        </a:rPr>
                        <a:t>7.2%</a:t>
                      </a:r>
                    </a:p>
                  </a:txBody>
                  <a:tcPr/>
                </a:tc>
                <a:extLst>
                  <a:ext uri="{0D108BD9-81ED-4DB2-BD59-A6C34878D82A}">
                    <a16:rowId xmlns:a16="http://schemas.microsoft.com/office/drawing/2014/main" val="1796601108"/>
                  </a:ext>
                </a:extLst>
              </a:tr>
              <a:tr h="370840">
                <a:tc>
                  <a:txBody>
                    <a:bodyPr/>
                    <a:lstStyle/>
                    <a:p>
                      <a:r>
                        <a:rPr lang="en-US" sz="1600" dirty="0">
                          <a:latin typeface="Chalkboard" panose="03050602040202020205" pitchFamily="66" charset="77"/>
                        </a:rPr>
                        <a:t>Post treatment deaths</a:t>
                      </a:r>
                    </a:p>
                  </a:txBody>
                  <a:tcPr/>
                </a:tc>
                <a:tc>
                  <a:txBody>
                    <a:bodyPr/>
                    <a:lstStyle/>
                    <a:p>
                      <a:r>
                        <a:rPr lang="en-US" sz="1600" dirty="0">
                          <a:latin typeface="Chalkboard" panose="03050602040202020205" pitchFamily="66" charset="77"/>
                        </a:rPr>
                        <a:t>13.2%</a:t>
                      </a:r>
                    </a:p>
                  </a:txBody>
                  <a:tcPr/>
                </a:tc>
                <a:tc>
                  <a:txBody>
                    <a:bodyPr/>
                    <a:lstStyle/>
                    <a:p>
                      <a:r>
                        <a:rPr lang="en-US" sz="1600" dirty="0">
                          <a:latin typeface="Chalkboard" panose="03050602040202020205" pitchFamily="66" charset="77"/>
                        </a:rPr>
                        <a:t>13.4%</a:t>
                      </a:r>
                    </a:p>
                  </a:txBody>
                  <a:tcPr/>
                </a:tc>
                <a:extLst>
                  <a:ext uri="{0D108BD9-81ED-4DB2-BD59-A6C34878D82A}">
                    <a16:rowId xmlns:a16="http://schemas.microsoft.com/office/drawing/2014/main" val="1688368414"/>
                  </a:ext>
                </a:extLst>
              </a:tr>
            </a:tbl>
          </a:graphicData>
        </a:graphic>
      </p:graphicFrame>
      <p:sp>
        <p:nvSpPr>
          <p:cNvPr id="2" name="TextBox 1">
            <a:extLst>
              <a:ext uri="{FF2B5EF4-FFF2-40B4-BE49-F238E27FC236}">
                <a16:creationId xmlns:a16="http://schemas.microsoft.com/office/drawing/2014/main" id="{86F37510-41E6-A1A0-8051-3E3B5CA9DB5C}"/>
              </a:ext>
            </a:extLst>
          </p:cNvPr>
          <p:cNvSpPr txBox="1"/>
          <p:nvPr/>
        </p:nvSpPr>
        <p:spPr>
          <a:xfrm>
            <a:off x="5056217" y="4086751"/>
            <a:ext cx="3431078" cy="230832"/>
          </a:xfrm>
          <a:prstGeom prst="rect">
            <a:avLst/>
          </a:prstGeom>
          <a:noFill/>
        </p:spPr>
        <p:txBody>
          <a:bodyPr wrap="square">
            <a:spAutoFit/>
          </a:bodyPr>
          <a:lstStyle/>
          <a:p>
            <a:r>
              <a:rPr lang="en-US" sz="900" dirty="0">
                <a:latin typeface="Chalkboard" panose="03050602040202020205" pitchFamily="66" charset="77"/>
              </a:rPr>
              <a:t>Garcia-</a:t>
            </a:r>
            <a:r>
              <a:rPr lang="en-US" sz="900" dirty="0" err="1">
                <a:latin typeface="Chalkboard" panose="03050602040202020205" pitchFamily="66" charset="77"/>
              </a:rPr>
              <a:t>Manero,G</a:t>
            </a:r>
            <a:r>
              <a:rPr lang="en-US" sz="900" dirty="0">
                <a:latin typeface="Chalkboard" panose="03050602040202020205" pitchFamily="66" charset="77"/>
              </a:rPr>
              <a:t>, et al. Blood (2023) 142 (Supplement 1): 193 </a:t>
            </a:r>
          </a:p>
        </p:txBody>
      </p:sp>
    </p:spTree>
    <p:extLst>
      <p:ext uri="{BB962C8B-B14F-4D97-AF65-F5344CB8AC3E}">
        <p14:creationId xmlns:p14="http://schemas.microsoft.com/office/powerpoint/2010/main" val="301337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848280A-52CF-14A2-72C8-A76D653B1539}"/>
              </a:ext>
            </a:extLst>
          </p:cNvPr>
          <p:cNvSpPr txBox="1">
            <a:spLocks/>
          </p:cNvSpPr>
          <p:nvPr/>
        </p:nvSpPr>
        <p:spPr>
          <a:xfrm>
            <a:off x="386694" y="1981404"/>
            <a:ext cx="3479104"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1" dirty="0">
                <a:solidFill>
                  <a:srgbClr val="E6A513"/>
                </a:solidFill>
                <a:latin typeface="Arial" panose="020B0604020202020204" pitchFamily="34" charset="0"/>
                <a:cs typeface="Arial" panose="020B0604020202020204" pitchFamily="34" charset="0"/>
              </a:rPr>
              <a:t>2024 Events</a:t>
            </a:r>
            <a:endParaRPr lang="en-US" sz="1500" b="1" dirty="0">
              <a:solidFill>
                <a:srgbClr val="E6A513"/>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June, Chicago, IL</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Pan Tumor: </a:t>
            </a:r>
            <a:r>
              <a:rPr lang="en-US" sz="1050" dirty="0">
                <a:solidFill>
                  <a:schemeClr val="bg1"/>
                </a:solidFill>
                <a:latin typeface="Arial" panose="020B0604020202020204" pitchFamily="34" charset="0"/>
                <a:cs typeface="Arial" panose="020B0604020202020204" pitchFamily="34" charset="0"/>
              </a:rPr>
              <a:t>October, Miami, FL</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Gastrointestinal: </a:t>
            </a:r>
            <a:r>
              <a:rPr lang="en-US" sz="1050" dirty="0">
                <a:solidFill>
                  <a:schemeClr val="bg1"/>
                </a:solidFill>
                <a:latin typeface="Arial" panose="020B0604020202020204" pitchFamily="34" charset="0"/>
                <a:cs typeface="Arial" panose="020B0604020202020204" pitchFamily="34" charset="0"/>
              </a:rPr>
              <a:t>November, 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San Antonio, TX</a:t>
            </a:r>
          </a:p>
        </p:txBody>
      </p:sp>
    </p:spTree>
    <p:extLst>
      <p:ext uri="{BB962C8B-B14F-4D97-AF65-F5344CB8AC3E}">
        <p14:creationId xmlns:p14="http://schemas.microsoft.com/office/powerpoint/2010/main" val="838486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600" b="1" dirty="0">
                <a:latin typeface="Chalkboard" panose="03050602040202020205" pitchFamily="66" charset="77"/>
              </a:rPr>
              <a:t>Imetelstat</a:t>
            </a:r>
            <a:br>
              <a:rPr lang="en-US" sz="2600" b="1" dirty="0">
                <a:latin typeface="Chalkboard" panose="03050602040202020205" pitchFamily="66" charset="77"/>
              </a:rPr>
            </a:br>
            <a:endParaRPr lang="en-US" sz="2600" b="1" dirty="0">
              <a:latin typeface="Chalkboard" panose="03050602040202020205" pitchFamily="66" charset="77"/>
            </a:endParaRPr>
          </a:p>
        </p:txBody>
      </p:sp>
      <p:sp>
        <p:nvSpPr>
          <p:cNvPr id="7" name="TextBox 6">
            <a:extLst>
              <a:ext uri="{FF2B5EF4-FFF2-40B4-BE49-F238E27FC236}">
                <a16:creationId xmlns:a16="http://schemas.microsoft.com/office/drawing/2014/main" id="{1D4107A8-9AA3-B00A-69CB-4EE0D06B17D5}"/>
              </a:ext>
            </a:extLst>
          </p:cNvPr>
          <p:cNvSpPr txBox="1"/>
          <p:nvPr/>
        </p:nvSpPr>
        <p:spPr>
          <a:xfrm>
            <a:off x="0" y="6398999"/>
            <a:ext cx="8760715" cy="246221"/>
          </a:xfrm>
          <a:prstGeom prst="rect">
            <a:avLst/>
          </a:prstGeom>
          <a:noFill/>
        </p:spPr>
        <p:txBody>
          <a:bodyPr wrap="square" rtlCol="0">
            <a:spAutoFit/>
          </a:bodyPr>
          <a:lstStyle/>
          <a:p>
            <a:r>
              <a:rPr lang="en-US" sz="1000" dirty="0"/>
              <a:t>Lancet 2023 Jul 29;402(10399):373-385.</a:t>
            </a:r>
          </a:p>
        </p:txBody>
      </p:sp>
      <p:sp>
        <p:nvSpPr>
          <p:cNvPr id="5" name="TextBox 4">
            <a:extLst>
              <a:ext uri="{FF2B5EF4-FFF2-40B4-BE49-F238E27FC236}">
                <a16:creationId xmlns:a16="http://schemas.microsoft.com/office/drawing/2014/main" id="{0CA176BF-25A2-B1E7-09F5-BB037A9803EB}"/>
              </a:ext>
            </a:extLst>
          </p:cNvPr>
          <p:cNvSpPr txBox="1"/>
          <p:nvPr/>
        </p:nvSpPr>
        <p:spPr>
          <a:xfrm>
            <a:off x="714238" y="681305"/>
            <a:ext cx="7715524" cy="3785652"/>
          </a:xfrm>
          <a:prstGeom prst="rect">
            <a:avLst/>
          </a:prstGeom>
          <a:noFill/>
        </p:spPr>
        <p:txBody>
          <a:bodyPr wrap="square" rtlCol="0">
            <a:spAutoFit/>
          </a:bodyPr>
          <a:lstStyle/>
          <a:p>
            <a:pPr marL="285750" indent="-285750">
              <a:buFont typeface="Wingdings" pitchFamily="2" charset="2"/>
              <a:buChar char="Ø"/>
            </a:pPr>
            <a:r>
              <a:rPr lang="en-US" sz="1600" dirty="0">
                <a:latin typeface="Chalkboard" panose="03050602040202020205" pitchFamily="66" charset="77"/>
              </a:rPr>
              <a:t>Imetelstat is a telomerase inhibitor that has been tested in a variety of myeloid neoplasms. </a:t>
            </a:r>
          </a:p>
          <a:p>
            <a:pPr marL="285750" indent="-285750">
              <a:buFont typeface="Wingdings" pitchFamily="2" charset="2"/>
              <a:buChar char="Ø"/>
            </a:pPr>
            <a:endParaRPr lang="en-US" sz="1600" dirty="0">
              <a:latin typeface="Chalkboard" panose="03050602040202020205" pitchFamily="66" charset="77"/>
            </a:endParaRPr>
          </a:p>
          <a:p>
            <a:pPr marL="285750" indent="-285750">
              <a:buFont typeface="Wingdings" pitchFamily="2" charset="2"/>
              <a:buChar char="Ø"/>
            </a:pPr>
            <a:r>
              <a:rPr lang="en-US" sz="1600" dirty="0">
                <a:latin typeface="Chalkboard" panose="03050602040202020205" pitchFamily="66" charset="77"/>
              </a:rPr>
              <a:t>In the context of MDS, it was tested in a randomized phase 3 clinical trial against placebo (</a:t>
            </a:r>
            <a:r>
              <a:rPr lang="en-US" sz="1600" dirty="0" err="1">
                <a:latin typeface="Chalkboard" panose="03050602040202020205" pitchFamily="66" charset="77"/>
              </a:rPr>
              <a:t>IMerge</a:t>
            </a:r>
            <a:r>
              <a:rPr lang="en-US" sz="1600" dirty="0">
                <a:latin typeface="Chalkboard" panose="03050602040202020205" pitchFamily="66" charset="77"/>
              </a:rPr>
              <a:t>).  One hundred seventy-eight patients with non-del(5q) MDS who were transfusion dependent, ESA refractory or relapsed, ESA ineligible (high EPO) were enrolled. Patients were randomized to Imetelstat infusion or placebo every four weeks. </a:t>
            </a:r>
          </a:p>
          <a:p>
            <a:pPr marL="285750" indent="-285750">
              <a:buFont typeface="Wingdings" pitchFamily="2" charset="2"/>
              <a:buChar char="Ø"/>
            </a:pPr>
            <a:endParaRPr lang="en-US" sz="1600" dirty="0">
              <a:latin typeface="Chalkboard" panose="03050602040202020205" pitchFamily="66" charset="77"/>
            </a:endParaRPr>
          </a:p>
          <a:p>
            <a:pPr marL="285750" indent="-285750">
              <a:buFont typeface="Wingdings" pitchFamily="2" charset="2"/>
              <a:buChar char="Ø"/>
            </a:pPr>
            <a:r>
              <a:rPr lang="en-US" sz="1600" dirty="0">
                <a:latin typeface="Chalkboard" panose="03050602040202020205" pitchFamily="66" charset="77"/>
              </a:rPr>
              <a:t>Six percent of patients had prior exposure to Luspatercept. Sixty two percent of all patients were RS+.</a:t>
            </a:r>
          </a:p>
          <a:p>
            <a:pPr marL="285750" indent="-285750">
              <a:buFont typeface="Wingdings" pitchFamily="2" charset="2"/>
              <a:buChar char="Ø"/>
            </a:pPr>
            <a:endParaRPr lang="en-US" sz="1600" dirty="0">
              <a:latin typeface="Chalkboard" panose="03050602040202020205" pitchFamily="66" charset="77"/>
            </a:endParaRPr>
          </a:p>
          <a:p>
            <a:pPr marL="285750" indent="-285750">
              <a:buFont typeface="Wingdings" pitchFamily="2" charset="2"/>
              <a:buChar char="Ø"/>
            </a:pPr>
            <a:r>
              <a:rPr lang="en-US" sz="1600" dirty="0">
                <a:latin typeface="Chalkboard" panose="03050602040202020205" pitchFamily="66" charset="77"/>
              </a:rPr>
              <a:t>Primary endpoint was transfusion independence for 8 consecutive weeks. </a:t>
            </a:r>
          </a:p>
          <a:p>
            <a:endParaRPr lang="en-US" sz="1600" dirty="0">
              <a:latin typeface="Chalkboard" panose="03050602040202020205" pitchFamily="66" charset="77"/>
            </a:endParaRPr>
          </a:p>
          <a:p>
            <a:endParaRPr lang="en-US" sz="1600" dirty="0">
              <a:latin typeface="Chalkboard" panose="03050602040202020205" pitchFamily="66" charset="77"/>
            </a:endParaRPr>
          </a:p>
        </p:txBody>
      </p:sp>
      <p:sp>
        <p:nvSpPr>
          <p:cNvPr id="3" name="TextBox 2">
            <a:extLst>
              <a:ext uri="{FF2B5EF4-FFF2-40B4-BE49-F238E27FC236}">
                <a16:creationId xmlns:a16="http://schemas.microsoft.com/office/drawing/2014/main" id="{D8C80692-5D60-D143-69E7-2E2DC94C0DC5}"/>
              </a:ext>
            </a:extLst>
          </p:cNvPr>
          <p:cNvSpPr txBox="1"/>
          <p:nvPr/>
        </p:nvSpPr>
        <p:spPr>
          <a:xfrm>
            <a:off x="6125059" y="4144033"/>
            <a:ext cx="4609406" cy="230832"/>
          </a:xfrm>
          <a:prstGeom prst="rect">
            <a:avLst/>
          </a:prstGeom>
          <a:noFill/>
        </p:spPr>
        <p:txBody>
          <a:bodyPr wrap="square">
            <a:spAutoFit/>
          </a:bodyPr>
          <a:lstStyle/>
          <a:p>
            <a:r>
              <a:rPr lang="en-US" sz="900" dirty="0" err="1">
                <a:latin typeface="Chalkboard" panose="03050602040202020205" pitchFamily="66" charset="77"/>
              </a:rPr>
              <a:t>Platzbecker</a:t>
            </a:r>
            <a:r>
              <a:rPr lang="en-US" sz="900" dirty="0">
                <a:latin typeface="Chalkboard" panose="03050602040202020205" pitchFamily="66" charset="77"/>
              </a:rPr>
              <a:t>, U, et al. Lancet 2023, 6736, 1–12</a:t>
            </a:r>
          </a:p>
        </p:txBody>
      </p:sp>
    </p:spTree>
    <p:extLst>
      <p:ext uri="{BB962C8B-B14F-4D97-AF65-F5344CB8AC3E}">
        <p14:creationId xmlns:p14="http://schemas.microsoft.com/office/powerpoint/2010/main" val="1794465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600" b="1" dirty="0" err="1">
                <a:latin typeface="Chalkboard" panose="03050602040202020205" pitchFamily="66" charset="77"/>
              </a:rPr>
              <a:t>IMerge</a:t>
            </a:r>
            <a:r>
              <a:rPr lang="en-US" sz="2600" b="1" dirty="0">
                <a:latin typeface="Chalkboard" panose="03050602040202020205" pitchFamily="66" charset="77"/>
              </a:rPr>
              <a:t>– Demographic and disease Characteristics</a:t>
            </a:r>
          </a:p>
        </p:txBody>
      </p:sp>
      <p:sp>
        <p:nvSpPr>
          <p:cNvPr id="7" name="TextBox 6">
            <a:extLst>
              <a:ext uri="{FF2B5EF4-FFF2-40B4-BE49-F238E27FC236}">
                <a16:creationId xmlns:a16="http://schemas.microsoft.com/office/drawing/2014/main" id="{1D4107A8-9AA3-B00A-69CB-4EE0D06B17D5}"/>
              </a:ext>
            </a:extLst>
          </p:cNvPr>
          <p:cNvSpPr txBox="1"/>
          <p:nvPr/>
        </p:nvSpPr>
        <p:spPr>
          <a:xfrm>
            <a:off x="0" y="6398999"/>
            <a:ext cx="8760715" cy="246221"/>
          </a:xfrm>
          <a:prstGeom prst="rect">
            <a:avLst/>
          </a:prstGeom>
          <a:noFill/>
        </p:spPr>
        <p:txBody>
          <a:bodyPr wrap="square" rtlCol="0">
            <a:spAutoFit/>
          </a:bodyPr>
          <a:lstStyle/>
          <a:p>
            <a:r>
              <a:rPr lang="en-US" sz="1000" dirty="0"/>
              <a:t>Lancet 2023 Jul 29;402(10399):373-385.</a:t>
            </a:r>
          </a:p>
        </p:txBody>
      </p:sp>
      <p:graphicFrame>
        <p:nvGraphicFramePr>
          <p:cNvPr id="2" name="Table 6">
            <a:extLst>
              <a:ext uri="{FF2B5EF4-FFF2-40B4-BE49-F238E27FC236}">
                <a16:creationId xmlns:a16="http://schemas.microsoft.com/office/drawing/2014/main" id="{5BC5831F-64D6-9FDF-2C20-ADF6D4838685}"/>
              </a:ext>
            </a:extLst>
          </p:cNvPr>
          <p:cNvGraphicFramePr>
            <a:graphicFrameLocks noGrp="1"/>
          </p:cNvGraphicFramePr>
          <p:nvPr/>
        </p:nvGraphicFramePr>
        <p:xfrm>
          <a:off x="277792" y="1124216"/>
          <a:ext cx="7731888" cy="2274989"/>
        </p:xfrm>
        <a:graphic>
          <a:graphicData uri="http://schemas.openxmlformats.org/drawingml/2006/table">
            <a:tbl>
              <a:tblPr firstRow="1" bandRow="1">
                <a:tableStyleId>{5C22544A-7EE6-4342-B048-85BDC9FD1C3A}</a:tableStyleId>
              </a:tblPr>
              <a:tblGrid>
                <a:gridCol w="2972484">
                  <a:extLst>
                    <a:ext uri="{9D8B030D-6E8A-4147-A177-3AD203B41FA5}">
                      <a16:colId xmlns:a16="http://schemas.microsoft.com/office/drawing/2014/main" val="2986183641"/>
                    </a:ext>
                  </a:extLst>
                </a:gridCol>
                <a:gridCol w="2202873">
                  <a:extLst>
                    <a:ext uri="{9D8B030D-6E8A-4147-A177-3AD203B41FA5}">
                      <a16:colId xmlns:a16="http://schemas.microsoft.com/office/drawing/2014/main" val="823146918"/>
                    </a:ext>
                  </a:extLst>
                </a:gridCol>
                <a:gridCol w="2556531">
                  <a:extLst>
                    <a:ext uri="{9D8B030D-6E8A-4147-A177-3AD203B41FA5}">
                      <a16:colId xmlns:a16="http://schemas.microsoft.com/office/drawing/2014/main" val="1475903741"/>
                    </a:ext>
                  </a:extLst>
                </a:gridCol>
              </a:tblGrid>
              <a:tr h="400469">
                <a:tc>
                  <a:txBody>
                    <a:bodyPr/>
                    <a:lstStyle/>
                    <a:p>
                      <a:endParaRPr lang="en-US" sz="1600" dirty="0">
                        <a:latin typeface="Chalkboard" panose="03050602040202020205" pitchFamily="66" charset="77"/>
                      </a:endParaRPr>
                    </a:p>
                  </a:txBody>
                  <a:tcPr marL="68580" marR="68580" marT="34290" marB="34290">
                    <a:solidFill>
                      <a:schemeClr val="bg2">
                        <a:lumMod val="20000"/>
                        <a:lumOff val="80000"/>
                      </a:schemeClr>
                    </a:solidFill>
                  </a:tcPr>
                </a:tc>
                <a:tc>
                  <a:txBody>
                    <a:bodyPr/>
                    <a:lstStyle/>
                    <a:p>
                      <a:r>
                        <a:rPr lang="en-US" sz="1600" dirty="0">
                          <a:solidFill>
                            <a:schemeClr val="tx1"/>
                          </a:solidFill>
                          <a:latin typeface="Chalkboard" panose="03050602040202020205" pitchFamily="66" charset="77"/>
                        </a:rPr>
                        <a:t>Imetelstat (n:118)</a:t>
                      </a:r>
                    </a:p>
                  </a:txBody>
                  <a:tcPr marL="68580" marR="68580" marT="34290" marB="34290">
                    <a:solidFill>
                      <a:schemeClr val="bg2">
                        <a:lumMod val="20000"/>
                        <a:lumOff val="80000"/>
                      </a:schemeClr>
                    </a:solidFill>
                  </a:tcPr>
                </a:tc>
                <a:tc>
                  <a:txBody>
                    <a:bodyPr/>
                    <a:lstStyle/>
                    <a:p>
                      <a:r>
                        <a:rPr lang="en-US" sz="1600" dirty="0">
                          <a:solidFill>
                            <a:schemeClr val="tx1"/>
                          </a:solidFill>
                          <a:latin typeface="Chalkboard"/>
                        </a:rPr>
                        <a:t>Placebo (n:60)</a:t>
                      </a:r>
                    </a:p>
                  </a:txBody>
                  <a:tcPr marL="68580" marR="68580" marT="34290" marB="34290">
                    <a:solidFill>
                      <a:schemeClr val="bg2">
                        <a:lumMod val="20000"/>
                        <a:lumOff val="80000"/>
                      </a:schemeClr>
                    </a:solidFill>
                  </a:tcPr>
                </a:tc>
                <a:extLst>
                  <a:ext uri="{0D108BD9-81ED-4DB2-BD59-A6C34878D82A}">
                    <a16:rowId xmlns:a16="http://schemas.microsoft.com/office/drawing/2014/main" val="3099027997"/>
                  </a:ext>
                </a:extLst>
              </a:tr>
              <a:tr h="256441">
                <a:tc>
                  <a:txBody>
                    <a:bodyPr/>
                    <a:lstStyle/>
                    <a:p>
                      <a:r>
                        <a:rPr lang="en-US" sz="1600" dirty="0">
                          <a:latin typeface="Chalkboard" panose="03050602040202020205" pitchFamily="66" charset="77"/>
                        </a:rPr>
                        <a:t>Age (mean)</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72</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73</a:t>
                      </a:r>
                    </a:p>
                  </a:txBody>
                  <a:tcPr marL="68580" marR="68580" marT="34290" marB="34290">
                    <a:solidFill>
                      <a:schemeClr val="bg2">
                        <a:lumMod val="20000"/>
                        <a:lumOff val="80000"/>
                      </a:schemeClr>
                    </a:solidFill>
                  </a:tcPr>
                </a:tc>
                <a:extLst>
                  <a:ext uri="{0D108BD9-81ED-4DB2-BD59-A6C34878D82A}">
                    <a16:rowId xmlns:a16="http://schemas.microsoft.com/office/drawing/2014/main" val="3313237790"/>
                  </a:ext>
                </a:extLst>
              </a:tr>
              <a:tr h="256441">
                <a:tc>
                  <a:txBody>
                    <a:bodyPr/>
                    <a:lstStyle/>
                    <a:p>
                      <a:r>
                        <a:rPr lang="en-US" sz="1600" dirty="0">
                          <a:latin typeface="Chalkboard" panose="03050602040202020205" pitchFamily="66" charset="77"/>
                        </a:rPr>
                        <a:t>Male</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60%</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67%</a:t>
                      </a:r>
                    </a:p>
                  </a:txBody>
                  <a:tcPr marL="68580" marR="68580" marT="34290" marB="34290">
                    <a:solidFill>
                      <a:schemeClr val="bg2">
                        <a:lumMod val="20000"/>
                        <a:lumOff val="80000"/>
                      </a:schemeClr>
                    </a:solidFill>
                  </a:tcPr>
                </a:tc>
                <a:extLst>
                  <a:ext uri="{0D108BD9-81ED-4DB2-BD59-A6C34878D82A}">
                    <a16:rowId xmlns:a16="http://schemas.microsoft.com/office/drawing/2014/main" val="423045323"/>
                  </a:ext>
                </a:extLst>
              </a:tr>
              <a:tr h="256441">
                <a:tc>
                  <a:txBody>
                    <a:bodyPr/>
                    <a:lstStyle/>
                    <a:p>
                      <a:r>
                        <a:rPr lang="en-US" sz="1600" dirty="0">
                          <a:latin typeface="Chalkboard" panose="03050602040202020205" pitchFamily="66" charset="77"/>
                        </a:rPr>
                        <a:t>R-IPSS (low)</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74%</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77%</a:t>
                      </a:r>
                    </a:p>
                  </a:txBody>
                  <a:tcPr marL="68580" marR="68580" marT="34290" marB="34290">
                    <a:solidFill>
                      <a:schemeClr val="bg2">
                        <a:lumMod val="20000"/>
                        <a:lumOff val="80000"/>
                      </a:schemeClr>
                    </a:solidFill>
                  </a:tcPr>
                </a:tc>
                <a:extLst>
                  <a:ext uri="{0D108BD9-81ED-4DB2-BD59-A6C34878D82A}">
                    <a16:rowId xmlns:a16="http://schemas.microsoft.com/office/drawing/2014/main" val="123707274"/>
                  </a:ext>
                </a:extLst>
              </a:tr>
              <a:tr h="256441">
                <a:tc>
                  <a:txBody>
                    <a:bodyPr/>
                    <a:lstStyle/>
                    <a:p>
                      <a:r>
                        <a:rPr lang="en-US" sz="1600" dirty="0">
                          <a:latin typeface="Chalkboard" panose="03050602040202020205" pitchFamily="66" charset="77"/>
                        </a:rPr>
                        <a:t>R-IPSS (intermediate)</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17%</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13%</a:t>
                      </a:r>
                    </a:p>
                  </a:txBody>
                  <a:tcPr marL="68580" marR="68580" marT="34290" marB="34290">
                    <a:solidFill>
                      <a:schemeClr val="bg2">
                        <a:lumMod val="20000"/>
                        <a:lumOff val="80000"/>
                      </a:schemeClr>
                    </a:solidFill>
                  </a:tcPr>
                </a:tc>
                <a:extLst>
                  <a:ext uri="{0D108BD9-81ED-4DB2-BD59-A6C34878D82A}">
                    <a16:rowId xmlns:a16="http://schemas.microsoft.com/office/drawing/2014/main" val="571138509"/>
                  </a:ext>
                </a:extLst>
              </a:tr>
              <a:tr h="256441">
                <a:tc>
                  <a:txBody>
                    <a:bodyPr/>
                    <a:lstStyle/>
                    <a:p>
                      <a:r>
                        <a:rPr lang="en-US" sz="1600" dirty="0">
                          <a:latin typeface="Chalkboard" panose="03050602040202020205" pitchFamily="66" charset="77"/>
                        </a:rPr>
                        <a:t>EPO &gt;500 U/L</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22%</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37%</a:t>
                      </a:r>
                    </a:p>
                  </a:txBody>
                  <a:tcPr marL="68580" marR="68580" marT="34290" marB="34290">
                    <a:solidFill>
                      <a:schemeClr val="bg2">
                        <a:lumMod val="20000"/>
                        <a:lumOff val="80000"/>
                      </a:schemeClr>
                    </a:solidFill>
                  </a:tcPr>
                </a:tc>
                <a:extLst>
                  <a:ext uri="{0D108BD9-81ED-4DB2-BD59-A6C34878D82A}">
                    <a16:rowId xmlns:a16="http://schemas.microsoft.com/office/drawing/2014/main" val="3966290526"/>
                  </a:ext>
                </a:extLst>
              </a:tr>
              <a:tr h="256441">
                <a:tc>
                  <a:txBody>
                    <a:bodyPr/>
                    <a:lstStyle/>
                    <a:p>
                      <a:r>
                        <a:rPr lang="en-US" sz="1600" dirty="0" err="1">
                          <a:latin typeface="Chalkboard" panose="03050602040202020205" pitchFamily="66" charset="77"/>
                        </a:rPr>
                        <a:t>pRBC</a:t>
                      </a:r>
                      <a:r>
                        <a:rPr lang="en-US" sz="1600" dirty="0">
                          <a:latin typeface="Chalkboard" panose="03050602040202020205" pitchFamily="66" charset="77"/>
                        </a:rPr>
                        <a:t> units / 8 weeks  (range)</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6 (6-8)</a:t>
                      </a:r>
                    </a:p>
                  </a:txBody>
                  <a:tcPr marL="68580" marR="68580" marT="34290" marB="34290">
                    <a:solidFill>
                      <a:schemeClr val="bg2">
                        <a:lumMod val="20000"/>
                        <a:lumOff val="80000"/>
                      </a:schemeClr>
                    </a:solidFill>
                  </a:tcPr>
                </a:tc>
                <a:tc>
                  <a:txBody>
                    <a:bodyPr/>
                    <a:lstStyle/>
                    <a:p>
                      <a:r>
                        <a:rPr lang="en-US" sz="1600" dirty="0">
                          <a:latin typeface="Chalkboard" panose="03050602040202020205" pitchFamily="66" charset="77"/>
                        </a:rPr>
                        <a:t>6 (5-8.5)</a:t>
                      </a:r>
                    </a:p>
                  </a:txBody>
                  <a:tcPr marL="68580" marR="68580" marT="34290" marB="34290">
                    <a:solidFill>
                      <a:schemeClr val="bg2">
                        <a:lumMod val="20000"/>
                        <a:lumOff val="80000"/>
                      </a:schemeClr>
                    </a:solidFill>
                  </a:tcPr>
                </a:tc>
                <a:extLst>
                  <a:ext uri="{0D108BD9-81ED-4DB2-BD59-A6C34878D82A}">
                    <a16:rowId xmlns:a16="http://schemas.microsoft.com/office/drawing/2014/main" val="2683273088"/>
                  </a:ext>
                </a:extLst>
              </a:tr>
            </a:tbl>
          </a:graphicData>
        </a:graphic>
      </p:graphicFrame>
      <p:sp>
        <p:nvSpPr>
          <p:cNvPr id="5" name="TextBox 4">
            <a:extLst>
              <a:ext uri="{FF2B5EF4-FFF2-40B4-BE49-F238E27FC236}">
                <a16:creationId xmlns:a16="http://schemas.microsoft.com/office/drawing/2014/main" id="{7C94F059-9C1A-C237-902E-3A28FB457A02}"/>
              </a:ext>
            </a:extLst>
          </p:cNvPr>
          <p:cNvSpPr txBox="1"/>
          <p:nvPr/>
        </p:nvSpPr>
        <p:spPr>
          <a:xfrm>
            <a:off x="6125059" y="4144033"/>
            <a:ext cx="2819436" cy="230832"/>
          </a:xfrm>
          <a:prstGeom prst="rect">
            <a:avLst/>
          </a:prstGeom>
          <a:noFill/>
        </p:spPr>
        <p:txBody>
          <a:bodyPr wrap="square">
            <a:spAutoFit/>
          </a:bodyPr>
          <a:lstStyle/>
          <a:p>
            <a:r>
              <a:rPr lang="en-US" sz="900" dirty="0" err="1">
                <a:latin typeface="Chalkboard" panose="03050602040202020205" pitchFamily="66" charset="77"/>
              </a:rPr>
              <a:t>Platzbecker</a:t>
            </a:r>
            <a:r>
              <a:rPr lang="en-US" sz="900" dirty="0">
                <a:latin typeface="Chalkboard" panose="03050602040202020205" pitchFamily="66" charset="77"/>
              </a:rPr>
              <a:t>, U, et al. Lancet 2023, 6736, 1–12</a:t>
            </a:r>
          </a:p>
        </p:txBody>
      </p:sp>
    </p:spTree>
    <p:extLst>
      <p:ext uri="{BB962C8B-B14F-4D97-AF65-F5344CB8AC3E}">
        <p14:creationId xmlns:p14="http://schemas.microsoft.com/office/powerpoint/2010/main" val="31671751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600" b="1" dirty="0" err="1">
                <a:latin typeface="Chalkboard" panose="03050602040202020205" pitchFamily="66" charset="77"/>
              </a:rPr>
              <a:t>IMerge</a:t>
            </a:r>
            <a:r>
              <a:rPr lang="en-US" sz="2600" b="1" dirty="0">
                <a:latin typeface="Chalkboard" panose="03050602040202020205" pitchFamily="66" charset="77"/>
              </a:rPr>
              <a:t> - Outcomes </a:t>
            </a:r>
            <a:br>
              <a:rPr lang="en-US" sz="2600" b="1" dirty="0">
                <a:latin typeface="Chalkboard" panose="03050602040202020205" pitchFamily="66" charset="77"/>
              </a:rPr>
            </a:br>
            <a:endParaRPr lang="en-US" sz="2600" b="1" dirty="0">
              <a:latin typeface="Chalkboard" panose="03050602040202020205" pitchFamily="66" charset="77"/>
            </a:endParaRPr>
          </a:p>
        </p:txBody>
      </p:sp>
      <p:sp>
        <p:nvSpPr>
          <p:cNvPr id="7" name="TextBox 6">
            <a:extLst>
              <a:ext uri="{FF2B5EF4-FFF2-40B4-BE49-F238E27FC236}">
                <a16:creationId xmlns:a16="http://schemas.microsoft.com/office/drawing/2014/main" id="{1D4107A8-9AA3-B00A-69CB-4EE0D06B17D5}"/>
              </a:ext>
            </a:extLst>
          </p:cNvPr>
          <p:cNvSpPr txBox="1"/>
          <p:nvPr/>
        </p:nvSpPr>
        <p:spPr>
          <a:xfrm>
            <a:off x="0" y="6398999"/>
            <a:ext cx="8760715" cy="246221"/>
          </a:xfrm>
          <a:prstGeom prst="rect">
            <a:avLst/>
          </a:prstGeom>
          <a:noFill/>
        </p:spPr>
        <p:txBody>
          <a:bodyPr wrap="square" rtlCol="0">
            <a:spAutoFit/>
          </a:bodyPr>
          <a:lstStyle/>
          <a:p>
            <a:r>
              <a:rPr lang="en-US" sz="1000" dirty="0"/>
              <a:t>Lancet 2023 Jul 29;402(10399):373-385.</a:t>
            </a:r>
          </a:p>
        </p:txBody>
      </p:sp>
      <p:sp>
        <p:nvSpPr>
          <p:cNvPr id="5" name="TextBox 4">
            <a:extLst>
              <a:ext uri="{FF2B5EF4-FFF2-40B4-BE49-F238E27FC236}">
                <a16:creationId xmlns:a16="http://schemas.microsoft.com/office/drawing/2014/main" id="{0CA176BF-25A2-B1E7-09F5-BB037A9803EB}"/>
              </a:ext>
            </a:extLst>
          </p:cNvPr>
          <p:cNvSpPr txBox="1"/>
          <p:nvPr/>
        </p:nvSpPr>
        <p:spPr>
          <a:xfrm>
            <a:off x="714238" y="822960"/>
            <a:ext cx="7715524" cy="584775"/>
          </a:xfrm>
          <a:prstGeom prst="rect">
            <a:avLst/>
          </a:prstGeom>
          <a:noFill/>
        </p:spPr>
        <p:txBody>
          <a:bodyPr wrap="square" rtlCol="0">
            <a:spAutoFit/>
          </a:bodyPr>
          <a:lstStyle/>
          <a:p>
            <a:endParaRPr lang="en-US" sz="1600" dirty="0">
              <a:latin typeface="Chalkboard" panose="03050602040202020205" pitchFamily="66" charset="77"/>
            </a:endParaRPr>
          </a:p>
          <a:p>
            <a:endParaRPr lang="en-US" sz="1600" dirty="0">
              <a:latin typeface="Chalkboard" panose="03050602040202020205" pitchFamily="66" charset="77"/>
            </a:endParaRPr>
          </a:p>
        </p:txBody>
      </p:sp>
      <p:graphicFrame>
        <p:nvGraphicFramePr>
          <p:cNvPr id="6" name="Table 5">
            <a:extLst>
              <a:ext uri="{FF2B5EF4-FFF2-40B4-BE49-F238E27FC236}">
                <a16:creationId xmlns:a16="http://schemas.microsoft.com/office/drawing/2014/main" id="{C8AB1CCC-0EE1-A2D8-D9DF-D321D3F52FCF}"/>
              </a:ext>
            </a:extLst>
          </p:cNvPr>
          <p:cNvGraphicFramePr>
            <a:graphicFrameLocks noGrp="1"/>
          </p:cNvGraphicFramePr>
          <p:nvPr/>
        </p:nvGraphicFramePr>
        <p:xfrm>
          <a:off x="399011" y="1115347"/>
          <a:ext cx="7655571" cy="2255520"/>
        </p:xfrm>
        <a:graphic>
          <a:graphicData uri="http://schemas.openxmlformats.org/drawingml/2006/table">
            <a:tbl>
              <a:tblPr firstRow="1" bandRow="1">
                <a:tableStyleId>{5C22544A-7EE6-4342-B048-85BDC9FD1C3A}</a:tableStyleId>
              </a:tblPr>
              <a:tblGrid>
                <a:gridCol w="2551857">
                  <a:extLst>
                    <a:ext uri="{9D8B030D-6E8A-4147-A177-3AD203B41FA5}">
                      <a16:colId xmlns:a16="http://schemas.microsoft.com/office/drawing/2014/main" val="2672418408"/>
                    </a:ext>
                  </a:extLst>
                </a:gridCol>
                <a:gridCol w="2551857">
                  <a:extLst>
                    <a:ext uri="{9D8B030D-6E8A-4147-A177-3AD203B41FA5}">
                      <a16:colId xmlns:a16="http://schemas.microsoft.com/office/drawing/2014/main" val="2403475466"/>
                    </a:ext>
                  </a:extLst>
                </a:gridCol>
                <a:gridCol w="2551857">
                  <a:extLst>
                    <a:ext uri="{9D8B030D-6E8A-4147-A177-3AD203B41FA5}">
                      <a16:colId xmlns:a16="http://schemas.microsoft.com/office/drawing/2014/main" val="3008848848"/>
                    </a:ext>
                  </a:extLst>
                </a:gridCol>
              </a:tblGrid>
              <a:tr h="313933">
                <a:tc>
                  <a:txBody>
                    <a:bodyPr/>
                    <a:lstStyle/>
                    <a:p>
                      <a:endParaRPr lang="en-US" sz="1600" dirty="0">
                        <a:latin typeface="Chalkboard" panose="03050602040202020205" pitchFamily="66" charset="77"/>
                      </a:endParaRPr>
                    </a:p>
                  </a:txBody>
                  <a:tcPr/>
                </a:tc>
                <a:tc>
                  <a:txBody>
                    <a:bodyPr/>
                    <a:lstStyle/>
                    <a:p>
                      <a:r>
                        <a:rPr lang="en-US" sz="1600" dirty="0">
                          <a:solidFill>
                            <a:schemeClr val="tx1"/>
                          </a:solidFill>
                          <a:latin typeface="Chalkboard" panose="03050602040202020205" pitchFamily="66" charset="77"/>
                        </a:rPr>
                        <a:t>Imetelstat</a:t>
                      </a:r>
                    </a:p>
                  </a:txBody>
                  <a:tcPr/>
                </a:tc>
                <a:tc>
                  <a:txBody>
                    <a:bodyPr/>
                    <a:lstStyle/>
                    <a:p>
                      <a:r>
                        <a:rPr lang="en-US" sz="1600" dirty="0">
                          <a:solidFill>
                            <a:schemeClr val="tx1"/>
                          </a:solidFill>
                          <a:latin typeface="Chalkboard" panose="03050602040202020205" pitchFamily="66" charset="77"/>
                        </a:rPr>
                        <a:t>Placebo</a:t>
                      </a:r>
                    </a:p>
                  </a:txBody>
                  <a:tcPr/>
                </a:tc>
                <a:extLst>
                  <a:ext uri="{0D108BD9-81ED-4DB2-BD59-A6C34878D82A}">
                    <a16:rowId xmlns:a16="http://schemas.microsoft.com/office/drawing/2014/main" val="2911568447"/>
                  </a:ext>
                </a:extLst>
              </a:tr>
              <a:tr h="313933">
                <a:tc>
                  <a:txBody>
                    <a:bodyPr/>
                    <a:lstStyle/>
                    <a:p>
                      <a:r>
                        <a:rPr lang="en-US" sz="1600" dirty="0">
                          <a:latin typeface="Chalkboard" panose="03050602040202020205" pitchFamily="66" charset="77"/>
                        </a:rPr>
                        <a:t>Primary endpoint (PE) </a:t>
                      </a:r>
                    </a:p>
                  </a:txBody>
                  <a:tcPr/>
                </a:tc>
                <a:tc>
                  <a:txBody>
                    <a:bodyPr/>
                    <a:lstStyle/>
                    <a:p>
                      <a:r>
                        <a:rPr lang="en-US" sz="1600" dirty="0">
                          <a:latin typeface="Chalkboard" panose="03050602040202020205" pitchFamily="66" charset="77"/>
                        </a:rPr>
                        <a:t>40%</a:t>
                      </a:r>
                    </a:p>
                  </a:txBody>
                  <a:tcPr/>
                </a:tc>
                <a:tc>
                  <a:txBody>
                    <a:bodyPr/>
                    <a:lstStyle/>
                    <a:p>
                      <a:r>
                        <a:rPr lang="en-US" sz="1600" dirty="0">
                          <a:latin typeface="Chalkboard" panose="03050602040202020205" pitchFamily="66" charset="77"/>
                        </a:rPr>
                        <a:t>9%</a:t>
                      </a:r>
                    </a:p>
                  </a:txBody>
                  <a:tcPr/>
                </a:tc>
                <a:extLst>
                  <a:ext uri="{0D108BD9-81ED-4DB2-BD59-A6C34878D82A}">
                    <a16:rowId xmlns:a16="http://schemas.microsoft.com/office/drawing/2014/main" val="2091026720"/>
                  </a:ext>
                </a:extLst>
              </a:tr>
              <a:tr h="313933">
                <a:tc>
                  <a:txBody>
                    <a:bodyPr/>
                    <a:lstStyle/>
                    <a:p>
                      <a:r>
                        <a:rPr lang="en-US" sz="1600" dirty="0">
                          <a:latin typeface="Chalkboard" panose="03050602040202020205" pitchFamily="66" charset="77"/>
                        </a:rPr>
                        <a:t>RS + PE</a:t>
                      </a:r>
                    </a:p>
                  </a:txBody>
                  <a:tcPr/>
                </a:tc>
                <a:tc>
                  <a:txBody>
                    <a:bodyPr/>
                    <a:lstStyle/>
                    <a:p>
                      <a:r>
                        <a:rPr lang="en-US" sz="1600" dirty="0">
                          <a:latin typeface="Chalkboard" panose="03050602040202020205" pitchFamily="66" charset="77"/>
                        </a:rPr>
                        <a:t>45%</a:t>
                      </a:r>
                    </a:p>
                  </a:txBody>
                  <a:tcPr/>
                </a:tc>
                <a:tc>
                  <a:txBody>
                    <a:bodyPr/>
                    <a:lstStyle/>
                    <a:p>
                      <a:r>
                        <a:rPr lang="en-US" sz="1600" dirty="0">
                          <a:latin typeface="Chalkboard" panose="03050602040202020205" pitchFamily="66" charset="77"/>
                        </a:rPr>
                        <a:t>19%</a:t>
                      </a:r>
                    </a:p>
                  </a:txBody>
                  <a:tcPr/>
                </a:tc>
                <a:extLst>
                  <a:ext uri="{0D108BD9-81ED-4DB2-BD59-A6C34878D82A}">
                    <a16:rowId xmlns:a16="http://schemas.microsoft.com/office/drawing/2014/main" val="1920034442"/>
                  </a:ext>
                </a:extLst>
              </a:tr>
              <a:tr h="313933">
                <a:tc>
                  <a:txBody>
                    <a:bodyPr/>
                    <a:lstStyle/>
                    <a:p>
                      <a:r>
                        <a:rPr lang="en-US" sz="1600" dirty="0">
                          <a:latin typeface="Chalkboard" panose="03050602040202020205" pitchFamily="66" charset="77"/>
                        </a:rPr>
                        <a:t>RS - PE</a:t>
                      </a:r>
                    </a:p>
                  </a:txBody>
                  <a:tcPr/>
                </a:tc>
                <a:tc>
                  <a:txBody>
                    <a:bodyPr/>
                    <a:lstStyle/>
                    <a:p>
                      <a:r>
                        <a:rPr lang="en-US" sz="1600" dirty="0">
                          <a:latin typeface="Chalkboard" panose="03050602040202020205" pitchFamily="66" charset="77"/>
                        </a:rPr>
                        <a:t>32%</a:t>
                      </a:r>
                    </a:p>
                  </a:txBody>
                  <a:tcPr/>
                </a:tc>
                <a:tc>
                  <a:txBody>
                    <a:bodyPr/>
                    <a:lstStyle/>
                    <a:p>
                      <a:r>
                        <a:rPr lang="en-US" sz="1600" dirty="0">
                          <a:latin typeface="Chalkboard" panose="03050602040202020205" pitchFamily="66" charset="77"/>
                        </a:rPr>
                        <a:t>9%</a:t>
                      </a:r>
                    </a:p>
                  </a:txBody>
                  <a:tcPr/>
                </a:tc>
                <a:extLst>
                  <a:ext uri="{0D108BD9-81ED-4DB2-BD59-A6C34878D82A}">
                    <a16:rowId xmlns:a16="http://schemas.microsoft.com/office/drawing/2014/main" val="4271101988"/>
                  </a:ext>
                </a:extLst>
              </a:tr>
              <a:tr h="313933">
                <a:tc>
                  <a:txBody>
                    <a:bodyPr/>
                    <a:lstStyle/>
                    <a:p>
                      <a:endParaRPr lang="en-US" sz="1600" dirty="0">
                        <a:latin typeface="Chalkboard" panose="03050602040202020205" pitchFamily="66" charset="77"/>
                      </a:endParaRPr>
                    </a:p>
                  </a:txBody>
                  <a:tcPr/>
                </a:tc>
                <a:tc>
                  <a:txBody>
                    <a:bodyPr/>
                    <a:lstStyle/>
                    <a:p>
                      <a:endParaRPr lang="en-US" sz="1600" dirty="0">
                        <a:latin typeface="Chalkboard" panose="03050602040202020205" pitchFamily="66" charset="77"/>
                      </a:endParaRPr>
                    </a:p>
                  </a:txBody>
                  <a:tcPr/>
                </a:tc>
                <a:tc>
                  <a:txBody>
                    <a:bodyPr/>
                    <a:lstStyle/>
                    <a:p>
                      <a:endParaRPr lang="en-US" sz="1600" dirty="0">
                        <a:latin typeface="Chalkboard" panose="03050602040202020205" pitchFamily="66" charset="77"/>
                      </a:endParaRPr>
                    </a:p>
                  </a:txBody>
                  <a:tcPr/>
                </a:tc>
                <a:extLst>
                  <a:ext uri="{0D108BD9-81ED-4DB2-BD59-A6C34878D82A}">
                    <a16:rowId xmlns:a16="http://schemas.microsoft.com/office/drawing/2014/main" val="2874101525"/>
                  </a:ext>
                </a:extLst>
              </a:tr>
              <a:tr h="313933">
                <a:tc>
                  <a:txBody>
                    <a:bodyPr/>
                    <a:lstStyle/>
                    <a:p>
                      <a:r>
                        <a:rPr lang="en-US" sz="1600" dirty="0">
                          <a:latin typeface="Chalkboard" panose="03050602040202020205" pitchFamily="66" charset="77"/>
                        </a:rPr>
                        <a:t>Transfusion independence ≥ 24 weeks </a:t>
                      </a:r>
                    </a:p>
                  </a:txBody>
                  <a:tcPr/>
                </a:tc>
                <a:tc>
                  <a:txBody>
                    <a:bodyPr/>
                    <a:lstStyle/>
                    <a:p>
                      <a:r>
                        <a:rPr lang="en-US" sz="1600" dirty="0">
                          <a:latin typeface="Chalkboard" panose="03050602040202020205" pitchFamily="66" charset="77"/>
                        </a:rPr>
                        <a:t>28%</a:t>
                      </a:r>
                    </a:p>
                  </a:txBody>
                  <a:tcPr/>
                </a:tc>
                <a:tc>
                  <a:txBody>
                    <a:bodyPr/>
                    <a:lstStyle/>
                    <a:p>
                      <a:r>
                        <a:rPr lang="en-US" sz="1600" dirty="0">
                          <a:latin typeface="Chalkboard" panose="03050602040202020205" pitchFamily="66" charset="77"/>
                        </a:rPr>
                        <a:t>3%</a:t>
                      </a:r>
                    </a:p>
                  </a:txBody>
                  <a:tcPr/>
                </a:tc>
                <a:extLst>
                  <a:ext uri="{0D108BD9-81ED-4DB2-BD59-A6C34878D82A}">
                    <a16:rowId xmlns:a16="http://schemas.microsoft.com/office/drawing/2014/main" val="3332332617"/>
                  </a:ext>
                </a:extLst>
              </a:tr>
            </a:tbl>
          </a:graphicData>
        </a:graphic>
      </p:graphicFrame>
      <p:sp>
        <p:nvSpPr>
          <p:cNvPr id="9" name="TextBox 8">
            <a:extLst>
              <a:ext uri="{FF2B5EF4-FFF2-40B4-BE49-F238E27FC236}">
                <a16:creationId xmlns:a16="http://schemas.microsoft.com/office/drawing/2014/main" id="{BA4FCD56-01D2-75AB-4489-44473D96BE15}"/>
              </a:ext>
            </a:extLst>
          </p:cNvPr>
          <p:cNvSpPr txBox="1"/>
          <p:nvPr/>
        </p:nvSpPr>
        <p:spPr>
          <a:xfrm>
            <a:off x="6125059" y="4094471"/>
            <a:ext cx="4609406" cy="230832"/>
          </a:xfrm>
          <a:prstGeom prst="rect">
            <a:avLst/>
          </a:prstGeom>
          <a:noFill/>
        </p:spPr>
        <p:txBody>
          <a:bodyPr wrap="square">
            <a:spAutoFit/>
          </a:bodyPr>
          <a:lstStyle/>
          <a:p>
            <a:r>
              <a:rPr lang="en-US" sz="900" dirty="0" err="1">
                <a:latin typeface="Chalkboard" panose="03050602040202020205" pitchFamily="66" charset="77"/>
              </a:rPr>
              <a:t>Platzbecker</a:t>
            </a:r>
            <a:r>
              <a:rPr lang="en-US" sz="900" dirty="0">
                <a:latin typeface="Chalkboard" panose="03050602040202020205" pitchFamily="66" charset="77"/>
              </a:rPr>
              <a:t>, U, et al. Lancet 2023, 6736, 1–12</a:t>
            </a:r>
          </a:p>
        </p:txBody>
      </p:sp>
    </p:spTree>
    <p:extLst>
      <p:ext uri="{BB962C8B-B14F-4D97-AF65-F5344CB8AC3E}">
        <p14:creationId xmlns:p14="http://schemas.microsoft.com/office/powerpoint/2010/main" val="16937052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600" b="1" dirty="0" err="1">
                <a:latin typeface="Chalkboard" panose="03050602040202020205" pitchFamily="66" charset="77"/>
              </a:rPr>
              <a:t>IMerge</a:t>
            </a:r>
            <a:r>
              <a:rPr lang="en-US" sz="2600" b="1" dirty="0">
                <a:latin typeface="Chalkboard" panose="03050602040202020205" pitchFamily="66" charset="77"/>
              </a:rPr>
              <a:t>- Toxicities</a:t>
            </a:r>
            <a:br>
              <a:rPr lang="en-US" sz="2600" b="1" dirty="0">
                <a:latin typeface="Chalkboard" panose="03050602040202020205" pitchFamily="66" charset="77"/>
              </a:rPr>
            </a:br>
            <a:endParaRPr lang="en-US" sz="2600" b="1" dirty="0">
              <a:latin typeface="Chalkboard" panose="03050602040202020205" pitchFamily="66" charset="77"/>
            </a:endParaRPr>
          </a:p>
        </p:txBody>
      </p:sp>
      <p:sp>
        <p:nvSpPr>
          <p:cNvPr id="7" name="TextBox 6">
            <a:extLst>
              <a:ext uri="{FF2B5EF4-FFF2-40B4-BE49-F238E27FC236}">
                <a16:creationId xmlns:a16="http://schemas.microsoft.com/office/drawing/2014/main" id="{1D4107A8-9AA3-B00A-69CB-4EE0D06B17D5}"/>
              </a:ext>
            </a:extLst>
          </p:cNvPr>
          <p:cNvSpPr txBox="1"/>
          <p:nvPr/>
        </p:nvSpPr>
        <p:spPr>
          <a:xfrm>
            <a:off x="0" y="6398999"/>
            <a:ext cx="8760715" cy="246221"/>
          </a:xfrm>
          <a:prstGeom prst="rect">
            <a:avLst/>
          </a:prstGeom>
          <a:noFill/>
        </p:spPr>
        <p:txBody>
          <a:bodyPr wrap="square" rtlCol="0">
            <a:spAutoFit/>
          </a:bodyPr>
          <a:lstStyle/>
          <a:p>
            <a:r>
              <a:rPr lang="en-US" sz="1000" dirty="0"/>
              <a:t>Lancet 2023 Jul 29;402(10399):373-385.</a:t>
            </a:r>
          </a:p>
        </p:txBody>
      </p:sp>
      <p:graphicFrame>
        <p:nvGraphicFramePr>
          <p:cNvPr id="3" name="Table 4">
            <a:extLst>
              <a:ext uri="{FF2B5EF4-FFF2-40B4-BE49-F238E27FC236}">
                <a16:creationId xmlns:a16="http://schemas.microsoft.com/office/drawing/2014/main" id="{B2CD9499-5675-07C7-CD37-84243B41528E}"/>
              </a:ext>
            </a:extLst>
          </p:cNvPr>
          <p:cNvGraphicFramePr>
            <a:graphicFrameLocks noGrp="1"/>
          </p:cNvGraphicFramePr>
          <p:nvPr/>
        </p:nvGraphicFramePr>
        <p:xfrm>
          <a:off x="423499" y="725011"/>
          <a:ext cx="7913716" cy="2595880"/>
        </p:xfrm>
        <a:graphic>
          <a:graphicData uri="http://schemas.openxmlformats.org/drawingml/2006/table">
            <a:tbl>
              <a:tblPr firstRow="1" bandRow="1">
                <a:tableStyleId>{5C22544A-7EE6-4342-B048-85BDC9FD1C3A}</a:tableStyleId>
              </a:tblPr>
              <a:tblGrid>
                <a:gridCol w="2510894">
                  <a:extLst>
                    <a:ext uri="{9D8B030D-6E8A-4147-A177-3AD203B41FA5}">
                      <a16:colId xmlns:a16="http://schemas.microsoft.com/office/drawing/2014/main" val="2277910531"/>
                    </a:ext>
                  </a:extLst>
                </a:gridCol>
                <a:gridCol w="1392157">
                  <a:extLst>
                    <a:ext uri="{9D8B030D-6E8A-4147-A177-3AD203B41FA5}">
                      <a16:colId xmlns:a16="http://schemas.microsoft.com/office/drawing/2014/main" val="3064767932"/>
                    </a:ext>
                  </a:extLst>
                </a:gridCol>
                <a:gridCol w="1392157">
                  <a:extLst>
                    <a:ext uri="{9D8B030D-6E8A-4147-A177-3AD203B41FA5}">
                      <a16:colId xmlns:a16="http://schemas.microsoft.com/office/drawing/2014/main" val="2588585838"/>
                    </a:ext>
                  </a:extLst>
                </a:gridCol>
                <a:gridCol w="1309254">
                  <a:extLst>
                    <a:ext uri="{9D8B030D-6E8A-4147-A177-3AD203B41FA5}">
                      <a16:colId xmlns:a16="http://schemas.microsoft.com/office/drawing/2014/main" val="1999157768"/>
                    </a:ext>
                  </a:extLst>
                </a:gridCol>
                <a:gridCol w="1309254">
                  <a:extLst>
                    <a:ext uri="{9D8B030D-6E8A-4147-A177-3AD203B41FA5}">
                      <a16:colId xmlns:a16="http://schemas.microsoft.com/office/drawing/2014/main" val="4135277845"/>
                    </a:ext>
                  </a:extLst>
                </a:gridCol>
              </a:tblGrid>
              <a:tr h="370840">
                <a:tc>
                  <a:txBody>
                    <a:bodyPr/>
                    <a:lstStyle/>
                    <a:p>
                      <a:endParaRPr lang="en-US" sz="1600" dirty="0">
                        <a:solidFill>
                          <a:schemeClr val="tx1"/>
                        </a:solidFill>
                        <a:latin typeface="Chalkboard" panose="03050602040202020205" pitchFamily="66" charset="77"/>
                      </a:endParaRPr>
                    </a:p>
                  </a:txBody>
                  <a:tcPr/>
                </a:tc>
                <a:tc gridSpan="2">
                  <a:txBody>
                    <a:bodyPr/>
                    <a:lstStyle/>
                    <a:p>
                      <a:pPr algn="ctr"/>
                      <a:r>
                        <a:rPr lang="en-US" sz="1600" dirty="0">
                          <a:solidFill>
                            <a:schemeClr val="tx1"/>
                          </a:solidFill>
                          <a:latin typeface="Chalkboard" panose="03050602040202020205" pitchFamily="66" charset="77"/>
                        </a:rPr>
                        <a:t>Imetelstat</a:t>
                      </a:r>
                    </a:p>
                  </a:txBody>
                  <a:tcPr/>
                </a:tc>
                <a:tc hMerge="1">
                  <a:txBody>
                    <a:bodyPr/>
                    <a:lstStyle/>
                    <a:p>
                      <a:endParaRPr lang="en-US"/>
                    </a:p>
                  </a:txBody>
                  <a:tcPr/>
                </a:tc>
                <a:tc gridSpan="2">
                  <a:txBody>
                    <a:bodyPr/>
                    <a:lstStyle/>
                    <a:p>
                      <a:pPr algn="ctr"/>
                      <a:r>
                        <a:rPr lang="en-US" sz="1600" dirty="0">
                          <a:solidFill>
                            <a:schemeClr val="tx1"/>
                          </a:solidFill>
                          <a:latin typeface="Chalkboard" panose="03050602040202020205" pitchFamily="66" charset="77"/>
                        </a:rPr>
                        <a:t>Placebo</a:t>
                      </a:r>
                    </a:p>
                  </a:txBody>
                  <a:tcPr/>
                </a:tc>
                <a:tc hMerge="1">
                  <a:txBody>
                    <a:bodyPr/>
                    <a:lstStyle/>
                    <a:p>
                      <a:endParaRPr lang="en-US"/>
                    </a:p>
                  </a:txBody>
                  <a:tcPr/>
                </a:tc>
                <a:extLst>
                  <a:ext uri="{0D108BD9-81ED-4DB2-BD59-A6C34878D82A}">
                    <a16:rowId xmlns:a16="http://schemas.microsoft.com/office/drawing/2014/main" val="3283777305"/>
                  </a:ext>
                </a:extLst>
              </a:tr>
              <a:tr h="370840">
                <a:tc>
                  <a:txBody>
                    <a:bodyPr/>
                    <a:lstStyle/>
                    <a:p>
                      <a:r>
                        <a:rPr lang="en-US" sz="1600" dirty="0">
                          <a:latin typeface="Chalkboard" panose="03050602040202020205" pitchFamily="66" charset="77"/>
                        </a:rPr>
                        <a:t>Adverse events </a:t>
                      </a:r>
                    </a:p>
                  </a:txBody>
                  <a:tcPr/>
                </a:tc>
                <a:tc>
                  <a:txBody>
                    <a:bodyPr/>
                    <a:lstStyle/>
                    <a:p>
                      <a:r>
                        <a:rPr lang="en-US" sz="1600" dirty="0">
                          <a:latin typeface="Chalkboard" panose="03050602040202020205" pitchFamily="66" charset="77"/>
                        </a:rPr>
                        <a:t>Any Grade</a:t>
                      </a:r>
                    </a:p>
                  </a:txBody>
                  <a:tcPr/>
                </a:tc>
                <a:tc>
                  <a:txBody>
                    <a:bodyPr/>
                    <a:lstStyle/>
                    <a:p>
                      <a:r>
                        <a:rPr lang="en-US" sz="1600" dirty="0">
                          <a:latin typeface="Chalkboard" panose="03050602040202020205" pitchFamily="66" charset="77"/>
                        </a:rPr>
                        <a:t>Grade 3/4</a:t>
                      </a:r>
                    </a:p>
                  </a:txBody>
                  <a:tcPr/>
                </a:tc>
                <a:tc>
                  <a:txBody>
                    <a:bodyPr/>
                    <a:lstStyle/>
                    <a:p>
                      <a:r>
                        <a:rPr lang="en-US" sz="1600" dirty="0">
                          <a:latin typeface="Chalkboard" panose="03050602040202020205" pitchFamily="66" charset="77"/>
                        </a:rPr>
                        <a:t>Any Grade</a:t>
                      </a:r>
                    </a:p>
                  </a:txBody>
                  <a:tcPr/>
                </a:tc>
                <a:tc>
                  <a:txBody>
                    <a:bodyPr/>
                    <a:lstStyle/>
                    <a:p>
                      <a:r>
                        <a:rPr lang="en-US" sz="1600" dirty="0">
                          <a:latin typeface="Chalkboard" panose="03050602040202020205" pitchFamily="66" charset="77"/>
                        </a:rPr>
                        <a:t>Grade 3/4</a:t>
                      </a:r>
                    </a:p>
                  </a:txBody>
                  <a:tcPr/>
                </a:tc>
                <a:extLst>
                  <a:ext uri="{0D108BD9-81ED-4DB2-BD59-A6C34878D82A}">
                    <a16:rowId xmlns:a16="http://schemas.microsoft.com/office/drawing/2014/main" val="2902823457"/>
                  </a:ext>
                </a:extLst>
              </a:tr>
              <a:tr h="370840">
                <a:tc>
                  <a:txBody>
                    <a:bodyPr/>
                    <a:lstStyle/>
                    <a:p>
                      <a:r>
                        <a:rPr lang="en-US" sz="1600" dirty="0">
                          <a:latin typeface="Chalkboard" panose="03050602040202020205" pitchFamily="66" charset="77"/>
                        </a:rPr>
                        <a:t>Thrombocytopenia</a:t>
                      </a:r>
                    </a:p>
                  </a:txBody>
                  <a:tcPr/>
                </a:tc>
                <a:tc>
                  <a:txBody>
                    <a:bodyPr/>
                    <a:lstStyle/>
                    <a:p>
                      <a:r>
                        <a:rPr lang="en-US" sz="1600" dirty="0">
                          <a:latin typeface="Chalkboard" panose="03050602040202020205" pitchFamily="66" charset="77"/>
                        </a:rPr>
                        <a:t>75%</a:t>
                      </a:r>
                    </a:p>
                  </a:txBody>
                  <a:tcPr/>
                </a:tc>
                <a:tc>
                  <a:txBody>
                    <a:bodyPr/>
                    <a:lstStyle/>
                    <a:p>
                      <a:r>
                        <a:rPr lang="en-US" sz="1600" dirty="0">
                          <a:latin typeface="Chalkboard" panose="03050602040202020205" pitchFamily="66" charset="77"/>
                        </a:rPr>
                        <a:t>62%</a:t>
                      </a:r>
                    </a:p>
                  </a:txBody>
                  <a:tcPr/>
                </a:tc>
                <a:tc>
                  <a:txBody>
                    <a:bodyPr/>
                    <a:lstStyle/>
                    <a:p>
                      <a:r>
                        <a:rPr lang="en-US" sz="1600" dirty="0">
                          <a:latin typeface="Chalkboard" panose="03050602040202020205" pitchFamily="66" charset="77"/>
                        </a:rPr>
                        <a:t>10%</a:t>
                      </a:r>
                    </a:p>
                  </a:txBody>
                  <a:tcPr/>
                </a:tc>
                <a:tc>
                  <a:txBody>
                    <a:bodyPr/>
                    <a:lstStyle/>
                    <a:p>
                      <a:r>
                        <a:rPr lang="en-US" sz="1600" dirty="0">
                          <a:latin typeface="Chalkboard" panose="03050602040202020205" pitchFamily="66" charset="77"/>
                        </a:rPr>
                        <a:t>8%</a:t>
                      </a:r>
                    </a:p>
                  </a:txBody>
                  <a:tcPr/>
                </a:tc>
                <a:extLst>
                  <a:ext uri="{0D108BD9-81ED-4DB2-BD59-A6C34878D82A}">
                    <a16:rowId xmlns:a16="http://schemas.microsoft.com/office/drawing/2014/main" val="307258921"/>
                  </a:ext>
                </a:extLst>
              </a:tr>
              <a:tr h="370840">
                <a:tc>
                  <a:txBody>
                    <a:bodyPr/>
                    <a:lstStyle/>
                    <a:p>
                      <a:r>
                        <a:rPr lang="en-US" sz="1600" dirty="0">
                          <a:latin typeface="Chalkboard" panose="03050602040202020205" pitchFamily="66" charset="77"/>
                        </a:rPr>
                        <a:t>Neutropenia</a:t>
                      </a:r>
                    </a:p>
                  </a:txBody>
                  <a:tcPr/>
                </a:tc>
                <a:tc>
                  <a:txBody>
                    <a:bodyPr/>
                    <a:lstStyle/>
                    <a:p>
                      <a:r>
                        <a:rPr lang="en-US" sz="1600" dirty="0">
                          <a:latin typeface="Chalkboard" panose="03050602040202020205" pitchFamily="66" charset="77"/>
                        </a:rPr>
                        <a:t>74%</a:t>
                      </a:r>
                    </a:p>
                  </a:txBody>
                  <a:tcPr/>
                </a:tc>
                <a:tc>
                  <a:txBody>
                    <a:bodyPr/>
                    <a:lstStyle/>
                    <a:p>
                      <a:r>
                        <a:rPr lang="en-US" sz="1600" dirty="0">
                          <a:latin typeface="Chalkboard" panose="03050602040202020205" pitchFamily="66" charset="77"/>
                        </a:rPr>
                        <a:t>68%</a:t>
                      </a:r>
                    </a:p>
                  </a:txBody>
                  <a:tcPr/>
                </a:tc>
                <a:tc>
                  <a:txBody>
                    <a:bodyPr/>
                    <a:lstStyle/>
                    <a:p>
                      <a:r>
                        <a:rPr lang="en-US" sz="1600" dirty="0">
                          <a:latin typeface="Chalkboard" panose="03050602040202020205" pitchFamily="66" charset="77"/>
                        </a:rPr>
                        <a:t>7%</a:t>
                      </a:r>
                    </a:p>
                  </a:txBody>
                  <a:tcPr/>
                </a:tc>
                <a:tc>
                  <a:txBody>
                    <a:bodyPr/>
                    <a:lstStyle/>
                    <a:p>
                      <a:r>
                        <a:rPr lang="en-US" sz="1600" dirty="0">
                          <a:latin typeface="Chalkboard" panose="03050602040202020205" pitchFamily="66" charset="77"/>
                        </a:rPr>
                        <a:t>3%</a:t>
                      </a:r>
                    </a:p>
                  </a:txBody>
                  <a:tcPr/>
                </a:tc>
                <a:extLst>
                  <a:ext uri="{0D108BD9-81ED-4DB2-BD59-A6C34878D82A}">
                    <a16:rowId xmlns:a16="http://schemas.microsoft.com/office/drawing/2014/main" val="3621594189"/>
                  </a:ext>
                </a:extLst>
              </a:tr>
              <a:tr h="370840">
                <a:tc>
                  <a:txBody>
                    <a:bodyPr/>
                    <a:lstStyle/>
                    <a:p>
                      <a:r>
                        <a:rPr lang="en-US" sz="1600" dirty="0">
                          <a:latin typeface="Chalkboard" panose="03050602040202020205" pitchFamily="66" charset="77"/>
                        </a:rPr>
                        <a:t>Asthenia</a:t>
                      </a:r>
                    </a:p>
                  </a:txBody>
                  <a:tcPr/>
                </a:tc>
                <a:tc>
                  <a:txBody>
                    <a:bodyPr/>
                    <a:lstStyle/>
                    <a:p>
                      <a:r>
                        <a:rPr lang="en-US" sz="1600" dirty="0">
                          <a:latin typeface="Chalkboard" panose="03050602040202020205" pitchFamily="66" charset="77"/>
                        </a:rPr>
                        <a:t>19%</a:t>
                      </a:r>
                    </a:p>
                  </a:txBody>
                  <a:tcPr/>
                </a:tc>
                <a:tc>
                  <a:txBody>
                    <a:bodyPr/>
                    <a:lstStyle/>
                    <a:p>
                      <a:r>
                        <a:rPr lang="en-US" sz="1600" dirty="0">
                          <a:latin typeface="Chalkboard" panose="03050602040202020205" pitchFamily="66" charset="77"/>
                        </a:rPr>
                        <a:t>-</a:t>
                      </a:r>
                    </a:p>
                  </a:txBody>
                  <a:tcPr/>
                </a:tc>
                <a:tc>
                  <a:txBody>
                    <a:bodyPr/>
                    <a:lstStyle/>
                    <a:p>
                      <a:r>
                        <a:rPr lang="en-US" sz="1600" dirty="0">
                          <a:latin typeface="Chalkboard" panose="03050602040202020205" pitchFamily="66" charset="77"/>
                        </a:rPr>
                        <a:t>14%</a:t>
                      </a:r>
                    </a:p>
                  </a:txBody>
                  <a:tcPr/>
                </a:tc>
                <a:tc>
                  <a:txBody>
                    <a:bodyPr/>
                    <a:lstStyle/>
                    <a:p>
                      <a:r>
                        <a:rPr lang="en-US" sz="1600" dirty="0">
                          <a:latin typeface="Chalkboard" panose="03050602040202020205" pitchFamily="66" charset="77"/>
                        </a:rPr>
                        <a:t>-</a:t>
                      </a:r>
                    </a:p>
                  </a:txBody>
                  <a:tcPr/>
                </a:tc>
                <a:extLst>
                  <a:ext uri="{0D108BD9-81ED-4DB2-BD59-A6C34878D82A}">
                    <a16:rowId xmlns:a16="http://schemas.microsoft.com/office/drawing/2014/main" val="311720644"/>
                  </a:ext>
                </a:extLst>
              </a:tr>
              <a:tr h="370840">
                <a:tc>
                  <a:txBody>
                    <a:bodyPr/>
                    <a:lstStyle/>
                    <a:p>
                      <a:r>
                        <a:rPr lang="en-US" sz="1600" dirty="0">
                          <a:latin typeface="Chalkboard" panose="03050602040202020205" pitchFamily="66" charset="77"/>
                        </a:rPr>
                        <a:t>Diarrhea</a:t>
                      </a:r>
                    </a:p>
                  </a:txBody>
                  <a:tcPr/>
                </a:tc>
                <a:tc>
                  <a:txBody>
                    <a:bodyPr/>
                    <a:lstStyle/>
                    <a:p>
                      <a:r>
                        <a:rPr lang="en-US" sz="1600" dirty="0">
                          <a:latin typeface="Chalkboard" panose="03050602040202020205" pitchFamily="66" charset="77"/>
                        </a:rPr>
                        <a:t>12%</a:t>
                      </a:r>
                    </a:p>
                  </a:txBody>
                  <a:tcPr/>
                </a:tc>
                <a:tc>
                  <a:txBody>
                    <a:bodyPr/>
                    <a:lstStyle/>
                    <a:p>
                      <a:r>
                        <a:rPr lang="en-US" sz="1600" dirty="0">
                          <a:latin typeface="Chalkboard" panose="03050602040202020205" pitchFamily="66" charset="77"/>
                        </a:rPr>
                        <a:t>1%</a:t>
                      </a:r>
                    </a:p>
                  </a:txBody>
                  <a:tcPr/>
                </a:tc>
                <a:tc>
                  <a:txBody>
                    <a:bodyPr/>
                    <a:lstStyle/>
                    <a:p>
                      <a:r>
                        <a:rPr lang="en-US" sz="1600" dirty="0">
                          <a:latin typeface="Chalkboard" panose="03050602040202020205" pitchFamily="66" charset="77"/>
                        </a:rPr>
                        <a:t>5%</a:t>
                      </a:r>
                    </a:p>
                  </a:txBody>
                  <a:tcPr/>
                </a:tc>
                <a:tc>
                  <a:txBody>
                    <a:bodyPr/>
                    <a:lstStyle/>
                    <a:p>
                      <a:r>
                        <a:rPr lang="en-US" sz="1600" dirty="0">
                          <a:latin typeface="Chalkboard" panose="03050602040202020205" pitchFamily="66" charset="77"/>
                        </a:rPr>
                        <a:t>-</a:t>
                      </a:r>
                    </a:p>
                  </a:txBody>
                  <a:tcPr/>
                </a:tc>
                <a:extLst>
                  <a:ext uri="{0D108BD9-81ED-4DB2-BD59-A6C34878D82A}">
                    <a16:rowId xmlns:a16="http://schemas.microsoft.com/office/drawing/2014/main" val="2189993610"/>
                  </a:ext>
                </a:extLst>
              </a:tr>
              <a:tr h="370840">
                <a:tc>
                  <a:txBody>
                    <a:bodyPr/>
                    <a:lstStyle/>
                    <a:p>
                      <a:r>
                        <a:rPr lang="en-US" sz="1600" dirty="0">
                          <a:latin typeface="Chalkboard" panose="03050602040202020205" pitchFamily="66" charset="77"/>
                        </a:rPr>
                        <a:t>ALT increase</a:t>
                      </a:r>
                    </a:p>
                  </a:txBody>
                  <a:tcPr/>
                </a:tc>
                <a:tc>
                  <a:txBody>
                    <a:bodyPr/>
                    <a:lstStyle/>
                    <a:p>
                      <a:r>
                        <a:rPr lang="en-US" sz="1600" dirty="0">
                          <a:latin typeface="Chalkboard" panose="03050602040202020205" pitchFamily="66" charset="77"/>
                        </a:rPr>
                        <a:t>12%</a:t>
                      </a:r>
                    </a:p>
                  </a:txBody>
                  <a:tcPr/>
                </a:tc>
                <a:tc>
                  <a:txBody>
                    <a:bodyPr/>
                    <a:lstStyle/>
                    <a:p>
                      <a:r>
                        <a:rPr lang="en-US" sz="1600" dirty="0">
                          <a:latin typeface="Chalkboard" panose="03050602040202020205" pitchFamily="66" charset="77"/>
                        </a:rPr>
                        <a:t>3%</a:t>
                      </a:r>
                    </a:p>
                  </a:txBody>
                  <a:tcPr/>
                </a:tc>
                <a:tc>
                  <a:txBody>
                    <a:bodyPr/>
                    <a:lstStyle/>
                    <a:p>
                      <a:r>
                        <a:rPr lang="en-US" sz="1600" dirty="0">
                          <a:latin typeface="Chalkboard" panose="03050602040202020205" pitchFamily="66" charset="77"/>
                        </a:rPr>
                        <a:t>7%</a:t>
                      </a:r>
                    </a:p>
                  </a:txBody>
                  <a:tcPr/>
                </a:tc>
                <a:tc>
                  <a:txBody>
                    <a:bodyPr/>
                    <a:lstStyle/>
                    <a:p>
                      <a:r>
                        <a:rPr lang="en-US" sz="1600" dirty="0">
                          <a:latin typeface="Chalkboard" panose="03050602040202020205" pitchFamily="66" charset="77"/>
                        </a:rPr>
                        <a:t>3%</a:t>
                      </a:r>
                    </a:p>
                  </a:txBody>
                  <a:tcPr/>
                </a:tc>
                <a:extLst>
                  <a:ext uri="{0D108BD9-81ED-4DB2-BD59-A6C34878D82A}">
                    <a16:rowId xmlns:a16="http://schemas.microsoft.com/office/drawing/2014/main" val="1796601108"/>
                  </a:ext>
                </a:extLst>
              </a:tr>
            </a:tbl>
          </a:graphicData>
        </a:graphic>
      </p:graphicFrame>
      <p:sp>
        <p:nvSpPr>
          <p:cNvPr id="5" name="TextBox 4">
            <a:extLst>
              <a:ext uri="{FF2B5EF4-FFF2-40B4-BE49-F238E27FC236}">
                <a16:creationId xmlns:a16="http://schemas.microsoft.com/office/drawing/2014/main" id="{72547808-9216-6487-A0DC-D84A93C41103}"/>
              </a:ext>
            </a:extLst>
          </p:cNvPr>
          <p:cNvSpPr txBox="1"/>
          <p:nvPr/>
        </p:nvSpPr>
        <p:spPr>
          <a:xfrm>
            <a:off x="224445" y="3394911"/>
            <a:ext cx="8536270" cy="830997"/>
          </a:xfrm>
          <a:prstGeom prst="rect">
            <a:avLst/>
          </a:prstGeom>
          <a:noFill/>
        </p:spPr>
        <p:txBody>
          <a:bodyPr wrap="square" rtlCol="0">
            <a:spAutoFit/>
          </a:bodyPr>
          <a:lstStyle/>
          <a:p>
            <a:pPr marL="285750" indent="-285750">
              <a:buFont typeface="Wingdings" pitchFamily="2" charset="2"/>
              <a:buChar char="Ø"/>
            </a:pPr>
            <a:r>
              <a:rPr lang="en-US" sz="1600" dirty="0"/>
              <a:t>49% in the Imetelstat arm vs 7% in placebo arm had dose reductions.</a:t>
            </a:r>
          </a:p>
          <a:p>
            <a:pPr marL="285750" indent="-285750">
              <a:buFont typeface="Wingdings" pitchFamily="2" charset="2"/>
              <a:buChar char="Ø"/>
            </a:pPr>
            <a:r>
              <a:rPr lang="en-US" sz="1600" dirty="0"/>
              <a:t>16% in the Imetelstat arm vs none in placebo arm discontinued treatment secondary to adverse events.</a:t>
            </a:r>
          </a:p>
        </p:txBody>
      </p:sp>
      <p:sp>
        <p:nvSpPr>
          <p:cNvPr id="6" name="TextBox 5">
            <a:extLst>
              <a:ext uri="{FF2B5EF4-FFF2-40B4-BE49-F238E27FC236}">
                <a16:creationId xmlns:a16="http://schemas.microsoft.com/office/drawing/2014/main" id="{FE8164AA-2408-F66C-2B69-28C16A7003D7}"/>
              </a:ext>
            </a:extLst>
          </p:cNvPr>
          <p:cNvSpPr txBox="1"/>
          <p:nvPr/>
        </p:nvSpPr>
        <p:spPr>
          <a:xfrm>
            <a:off x="6125059" y="4144033"/>
            <a:ext cx="2919188" cy="230832"/>
          </a:xfrm>
          <a:prstGeom prst="rect">
            <a:avLst/>
          </a:prstGeom>
          <a:noFill/>
        </p:spPr>
        <p:txBody>
          <a:bodyPr wrap="square">
            <a:spAutoFit/>
          </a:bodyPr>
          <a:lstStyle/>
          <a:p>
            <a:r>
              <a:rPr lang="en-US" sz="900" dirty="0" err="1">
                <a:latin typeface="Chalkboard" panose="03050602040202020205" pitchFamily="66" charset="77"/>
              </a:rPr>
              <a:t>Platzbecker</a:t>
            </a:r>
            <a:r>
              <a:rPr lang="en-US" sz="900" dirty="0">
                <a:latin typeface="Chalkboard" panose="03050602040202020205" pitchFamily="66" charset="77"/>
              </a:rPr>
              <a:t>, U, et al. Lancet 2023, 6736, 1–12</a:t>
            </a:r>
          </a:p>
        </p:txBody>
      </p:sp>
    </p:spTree>
    <p:extLst>
      <p:ext uri="{BB962C8B-B14F-4D97-AF65-F5344CB8AC3E}">
        <p14:creationId xmlns:p14="http://schemas.microsoft.com/office/powerpoint/2010/main" val="1795986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600" b="1" dirty="0">
                <a:latin typeface="Chalkboard" panose="03050602040202020205" pitchFamily="66" charset="77"/>
              </a:rPr>
              <a:t>MDS Trials at Winship Cancer Institute</a:t>
            </a:r>
            <a:br>
              <a:rPr lang="en-US" sz="2600" b="1" dirty="0">
                <a:latin typeface="Chalkboard" panose="03050602040202020205" pitchFamily="66" charset="77"/>
              </a:rPr>
            </a:br>
            <a:endParaRPr lang="en-US" sz="2600" b="1" dirty="0">
              <a:latin typeface="Chalkboard" panose="03050602040202020205" pitchFamily="66" charset="77"/>
            </a:endParaRPr>
          </a:p>
        </p:txBody>
      </p:sp>
      <p:sp>
        <p:nvSpPr>
          <p:cNvPr id="7" name="TextBox 6">
            <a:extLst>
              <a:ext uri="{FF2B5EF4-FFF2-40B4-BE49-F238E27FC236}">
                <a16:creationId xmlns:a16="http://schemas.microsoft.com/office/drawing/2014/main" id="{1D4107A8-9AA3-B00A-69CB-4EE0D06B17D5}"/>
              </a:ext>
            </a:extLst>
          </p:cNvPr>
          <p:cNvSpPr txBox="1"/>
          <p:nvPr/>
        </p:nvSpPr>
        <p:spPr>
          <a:xfrm>
            <a:off x="0" y="6398999"/>
            <a:ext cx="8760715" cy="246221"/>
          </a:xfrm>
          <a:prstGeom prst="rect">
            <a:avLst/>
          </a:prstGeom>
          <a:noFill/>
        </p:spPr>
        <p:txBody>
          <a:bodyPr wrap="square" rtlCol="0">
            <a:spAutoFit/>
          </a:bodyPr>
          <a:lstStyle/>
          <a:p>
            <a:r>
              <a:rPr lang="en-US" sz="1000" dirty="0"/>
              <a:t>Lancet 2023 Jul 29;402(10399):373-385.</a:t>
            </a:r>
          </a:p>
        </p:txBody>
      </p:sp>
      <p:sp>
        <p:nvSpPr>
          <p:cNvPr id="8" name="TextBox 7">
            <a:extLst>
              <a:ext uri="{FF2B5EF4-FFF2-40B4-BE49-F238E27FC236}">
                <a16:creationId xmlns:a16="http://schemas.microsoft.com/office/drawing/2014/main" id="{76B655AB-13F0-7724-6E9E-76713CB8B159}"/>
              </a:ext>
            </a:extLst>
          </p:cNvPr>
          <p:cNvSpPr txBox="1"/>
          <p:nvPr/>
        </p:nvSpPr>
        <p:spPr>
          <a:xfrm>
            <a:off x="103909" y="1214381"/>
            <a:ext cx="8936181" cy="1077218"/>
          </a:xfrm>
          <a:prstGeom prst="rect">
            <a:avLst/>
          </a:prstGeom>
          <a:noFill/>
        </p:spPr>
        <p:txBody>
          <a:bodyPr wrap="square">
            <a:spAutoFit/>
          </a:bodyPr>
          <a:lstStyle/>
          <a:p>
            <a:r>
              <a:rPr lang="en-US" sz="1600" dirty="0">
                <a:latin typeface="Chalkboard" panose="03050602040202020205" pitchFamily="66" charset="77"/>
              </a:rPr>
              <a:t>Winship MDS webpage</a:t>
            </a:r>
          </a:p>
          <a:p>
            <a:r>
              <a:rPr lang="en-US" sz="1600" dirty="0">
                <a:latin typeface="Chalkboard" panose="03050602040202020205" pitchFamily="66" charset="77"/>
                <a:hlinkClick r:id="rId2"/>
              </a:rPr>
              <a:t>https://winshipcancer.emory.edu/patient-care/cancer-types/myelodysplastic-syndromes.html</a:t>
            </a:r>
            <a:endParaRPr lang="en-US" sz="1600" dirty="0">
              <a:latin typeface="Chalkboard" panose="03050602040202020205" pitchFamily="66" charset="77"/>
            </a:endParaRPr>
          </a:p>
          <a:p>
            <a:endParaRPr lang="en-US" sz="1600" dirty="0">
              <a:latin typeface="Chalkboard" panose="03050602040202020205" pitchFamily="66" charset="77"/>
            </a:endParaRPr>
          </a:p>
          <a:p>
            <a:endParaRPr lang="en-US" sz="1600" dirty="0">
              <a:latin typeface="Chalkboard" panose="03050602040202020205" pitchFamily="66" charset="77"/>
            </a:endParaRPr>
          </a:p>
        </p:txBody>
      </p:sp>
      <p:pic>
        <p:nvPicPr>
          <p:cNvPr id="9" name="Picture 8">
            <a:extLst>
              <a:ext uri="{FF2B5EF4-FFF2-40B4-BE49-F238E27FC236}">
                <a16:creationId xmlns:a16="http://schemas.microsoft.com/office/drawing/2014/main" id="{06AD25C1-2C7E-EC57-5712-BFE56E3E7E26}"/>
              </a:ext>
            </a:extLst>
          </p:cNvPr>
          <p:cNvPicPr>
            <a:picLocks noChangeAspect="1"/>
          </p:cNvPicPr>
          <p:nvPr/>
        </p:nvPicPr>
        <p:blipFill>
          <a:blip r:embed="rId3"/>
          <a:stretch>
            <a:fillRect/>
          </a:stretch>
        </p:blipFill>
        <p:spPr>
          <a:xfrm>
            <a:off x="2296782" y="1947598"/>
            <a:ext cx="4167149" cy="2247900"/>
          </a:xfrm>
          <a:prstGeom prst="rect">
            <a:avLst/>
          </a:prstGeom>
        </p:spPr>
      </p:pic>
    </p:spTree>
    <p:extLst>
      <p:ext uri="{BB962C8B-B14F-4D97-AF65-F5344CB8AC3E}">
        <p14:creationId xmlns:p14="http://schemas.microsoft.com/office/powerpoint/2010/main" val="1124641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66875"/>
            <a:ext cx="9144000" cy="807256"/>
          </a:xfrm>
        </p:spPr>
        <p:txBody>
          <a:bodyPr/>
          <a:lstStyle/>
          <a:p>
            <a:r>
              <a:rPr lang="en-US" sz="2600" b="1" dirty="0">
                <a:latin typeface="Chalkboard" panose="03050602040202020205" pitchFamily="66" charset="77"/>
              </a:rPr>
              <a:t>Questions?</a:t>
            </a:r>
            <a:br>
              <a:rPr lang="en-US" sz="2600" b="1" dirty="0">
                <a:latin typeface="Chalkboard" panose="03050602040202020205" pitchFamily="66" charset="77"/>
              </a:rPr>
            </a:br>
            <a:endParaRPr lang="en-US" sz="2600" b="1" dirty="0">
              <a:latin typeface="Chalkboard" panose="03050602040202020205" pitchFamily="66" charset="77"/>
            </a:endParaRPr>
          </a:p>
        </p:txBody>
      </p:sp>
      <p:sp>
        <p:nvSpPr>
          <p:cNvPr id="7" name="TextBox 6">
            <a:extLst>
              <a:ext uri="{FF2B5EF4-FFF2-40B4-BE49-F238E27FC236}">
                <a16:creationId xmlns:a16="http://schemas.microsoft.com/office/drawing/2014/main" id="{1D4107A8-9AA3-B00A-69CB-4EE0D06B17D5}"/>
              </a:ext>
            </a:extLst>
          </p:cNvPr>
          <p:cNvSpPr txBox="1"/>
          <p:nvPr/>
        </p:nvSpPr>
        <p:spPr>
          <a:xfrm>
            <a:off x="0" y="6398999"/>
            <a:ext cx="8760715" cy="246221"/>
          </a:xfrm>
          <a:prstGeom prst="rect">
            <a:avLst/>
          </a:prstGeom>
          <a:noFill/>
        </p:spPr>
        <p:txBody>
          <a:bodyPr wrap="square" rtlCol="0">
            <a:spAutoFit/>
          </a:bodyPr>
          <a:lstStyle/>
          <a:p>
            <a:r>
              <a:rPr lang="en-US" sz="1000" dirty="0"/>
              <a:t>Lancet 2023 Jul 29;402(10399):373-385.</a:t>
            </a:r>
          </a:p>
        </p:txBody>
      </p:sp>
    </p:spTree>
    <p:extLst>
      <p:ext uri="{BB962C8B-B14F-4D97-AF65-F5344CB8AC3E}">
        <p14:creationId xmlns:p14="http://schemas.microsoft.com/office/powerpoint/2010/main" val="2731537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23</a:t>
            </a:r>
            <a:r>
              <a:rPr lang="en-US" sz="1600" baseline="30000" dirty="0">
                <a:solidFill>
                  <a:schemeClr val="bg1"/>
                </a:solidFill>
                <a:latin typeface="Corporate S Demi" panose="02020500000000000000" pitchFamily="18" charset="0"/>
              </a:rPr>
              <a:t>rd</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304230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247644"/>
            <a:ext cx="6400800" cy="2204975"/>
          </a:xfrm>
        </p:spPr>
        <p:txBody>
          <a:bodyPr/>
          <a:lstStyle/>
          <a:p>
            <a:r>
              <a:rPr lang="en-US" b="1" dirty="0">
                <a:solidFill>
                  <a:srgbClr val="002E51"/>
                </a:solidFill>
              </a:rPr>
              <a:t>Jean Koff, MD, MSc</a:t>
            </a:r>
          </a:p>
          <a:p>
            <a:r>
              <a:rPr lang="en-US" dirty="0">
                <a:solidFill>
                  <a:srgbClr val="002E51"/>
                </a:solidFill>
              </a:rPr>
              <a:t>Associate Professor</a:t>
            </a:r>
          </a:p>
          <a:p>
            <a:r>
              <a:rPr lang="en-US" dirty="0" err="1">
                <a:solidFill>
                  <a:srgbClr val="002E51"/>
                </a:solidFill>
              </a:rPr>
              <a:t>Winship</a:t>
            </a:r>
            <a:r>
              <a:rPr lang="en-US" dirty="0">
                <a:solidFill>
                  <a:srgbClr val="002E51"/>
                </a:solidFill>
              </a:rPr>
              <a:t> Cancer Institute of Emory University</a:t>
            </a:r>
          </a:p>
          <a:p>
            <a:r>
              <a:rPr lang="en-US" dirty="0">
                <a:solidFill>
                  <a:srgbClr val="002E51"/>
                </a:solidFill>
              </a:rPr>
              <a:t>Atlanta, GA</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BTK Inhibition in Mantle Cell Lymphoma (MCL) and Chronic Lymphocytic Leukemia (CLL): Key Updates</a:t>
            </a:r>
          </a:p>
        </p:txBody>
      </p:sp>
    </p:spTree>
    <p:extLst>
      <p:ext uri="{BB962C8B-B14F-4D97-AF65-F5344CB8AC3E}">
        <p14:creationId xmlns:p14="http://schemas.microsoft.com/office/powerpoint/2010/main" val="2222369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808038"/>
          </a:xfrm>
          <a:prstGeom prst="rect">
            <a:avLst/>
          </a:prstGeom>
        </p:spPr>
        <p:txBody>
          <a:bodyPr/>
          <a:lstStyle/>
          <a:p>
            <a:r>
              <a:rPr lang="en-US" sz="2000" b="1" dirty="0">
                <a:solidFill>
                  <a:schemeClr val="accent2"/>
                </a:solidFill>
              </a:rPr>
              <a:t>Covalent BTK inhibitors (</a:t>
            </a:r>
            <a:r>
              <a:rPr lang="en-US" sz="2000" b="1" dirty="0" err="1">
                <a:solidFill>
                  <a:schemeClr val="accent2"/>
                </a:solidFill>
              </a:rPr>
              <a:t>cBTKi</a:t>
            </a:r>
            <a:r>
              <a:rPr lang="en-US" sz="2000" b="1" dirty="0">
                <a:solidFill>
                  <a:schemeClr val="accent2"/>
                </a:solidFill>
              </a:rPr>
              <a:t>) are a cornerstone in management of MCL &amp; CLL:</a:t>
            </a:r>
          </a:p>
        </p:txBody>
      </p:sp>
      <p:graphicFrame>
        <p:nvGraphicFramePr>
          <p:cNvPr id="15" name="Content Placeholder 14"/>
          <p:cNvGraphicFramePr>
            <a:graphicFrameLocks noGrp="1"/>
          </p:cNvGraphicFramePr>
          <p:nvPr>
            <p:ph idx="1"/>
          </p:nvPr>
        </p:nvGraphicFramePr>
        <p:xfrm>
          <a:off x="144291" y="1022781"/>
          <a:ext cx="4768672" cy="2474745"/>
        </p:xfrm>
        <a:graphic>
          <a:graphicData uri="http://schemas.openxmlformats.org/drawingml/2006/table">
            <a:tbl>
              <a:tblPr/>
              <a:tblGrid>
                <a:gridCol w="1405363">
                  <a:extLst>
                    <a:ext uri="{9D8B030D-6E8A-4147-A177-3AD203B41FA5}">
                      <a16:colId xmlns:a16="http://schemas.microsoft.com/office/drawing/2014/main" val="3323032246"/>
                    </a:ext>
                  </a:extLst>
                </a:gridCol>
                <a:gridCol w="1371777">
                  <a:extLst>
                    <a:ext uri="{9D8B030D-6E8A-4147-A177-3AD203B41FA5}">
                      <a16:colId xmlns:a16="http://schemas.microsoft.com/office/drawing/2014/main" val="422376199"/>
                    </a:ext>
                  </a:extLst>
                </a:gridCol>
                <a:gridCol w="1991532">
                  <a:extLst>
                    <a:ext uri="{9D8B030D-6E8A-4147-A177-3AD203B41FA5}">
                      <a16:colId xmlns:a16="http://schemas.microsoft.com/office/drawing/2014/main" val="3364075719"/>
                    </a:ext>
                  </a:extLst>
                </a:gridCol>
              </a:tblGrid>
              <a:tr h="441906">
                <a:tc>
                  <a:txBody>
                    <a:bodyPr/>
                    <a:lstStyle/>
                    <a:p>
                      <a:pPr algn="l" fontAlgn="base"/>
                      <a:r>
                        <a:rPr lang="en-US" sz="1300" b="1" i="0" dirty="0">
                          <a:solidFill>
                            <a:srgbClr val="FFFFFF"/>
                          </a:solidFill>
                          <a:effectLst/>
                          <a:latin typeface="+mn-lt"/>
                        </a:rPr>
                        <a:t>Agent​</a:t>
                      </a:r>
                    </a:p>
                  </a:txBody>
                  <a:tcPr marL="67457" marR="67457" marT="33729" marB="33729">
                    <a:lnL w="1143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rgbClr val="000000"/>
                    </a:solidFill>
                  </a:tcPr>
                </a:tc>
                <a:tc>
                  <a:txBody>
                    <a:bodyPr/>
                    <a:lstStyle/>
                    <a:p>
                      <a:pPr algn="l" fontAlgn="base"/>
                      <a:r>
                        <a:rPr lang="en-US" sz="1300" b="1" i="0" dirty="0">
                          <a:solidFill>
                            <a:srgbClr val="FFFFFF"/>
                          </a:solidFill>
                          <a:effectLst/>
                          <a:latin typeface="+mn-lt"/>
                        </a:rPr>
                        <a:t>Indication(s)​</a:t>
                      </a:r>
                    </a:p>
                  </a:txBody>
                  <a:tcPr marL="67457" marR="67457" marT="33729" marB="33729">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noFill/>
                      <a:prstDash val="solid"/>
                      <a:round/>
                      <a:headEnd type="none" w="med" len="med"/>
                      <a:tailEnd type="none" w="med" len="med"/>
                    </a:lnB>
                    <a:solidFill>
                      <a:srgbClr val="000000"/>
                    </a:solidFill>
                  </a:tcPr>
                </a:tc>
                <a:tc>
                  <a:txBody>
                    <a:bodyPr/>
                    <a:lstStyle/>
                    <a:p>
                      <a:pPr algn="l" fontAlgn="base"/>
                      <a:r>
                        <a:rPr lang="en-US" sz="1300" b="1" i="0" dirty="0">
                          <a:solidFill>
                            <a:srgbClr val="FFFFFF"/>
                          </a:solidFill>
                          <a:effectLst/>
                          <a:latin typeface="+mn-lt"/>
                        </a:rPr>
                        <a:t>Dosing​</a:t>
                      </a:r>
                    </a:p>
                  </a:txBody>
                  <a:tcPr marL="67457" marR="67457" marT="33729" marB="33729">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1430" cap="flat" cmpd="sng" algn="ctr">
                      <a:noFill/>
                      <a:prstDash val="solid"/>
                      <a:round/>
                      <a:headEnd type="none" w="med" len="med"/>
                      <a:tailEnd type="none" w="med" len="med"/>
                    </a:lnT>
                    <a:lnB w="1143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2008405478"/>
                  </a:ext>
                </a:extLst>
              </a:tr>
              <a:tr h="406796">
                <a:tc rowSpan="2">
                  <a:txBody>
                    <a:bodyPr/>
                    <a:lstStyle/>
                    <a:p>
                      <a:pPr algn="l" fontAlgn="base"/>
                      <a:r>
                        <a:rPr lang="en-US" sz="1300" b="0" i="0" dirty="0" err="1">
                          <a:solidFill>
                            <a:srgbClr val="000000"/>
                          </a:solidFill>
                          <a:effectLst/>
                          <a:latin typeface="+mn-lt"/>
                        </a:rPr>
                        <a:t>Ibrutinib</a:t>
                      </a:r>
                      <a:r>
                        <a:rPr lang="en-US" sz="1300" b="0" i="0" dirty="0">
                          <a:solidFill>
                            <a:srgbClr val="000000"/>
                          </a:solidFill>
                          <a:effectLst/>
                          <a:latin typeface="+mn-lt"/>
                        </a:rPr>
                        <a:t> </a:t>
                      </a:r>
                    </a:p>
                    <a:p>
                      <a:pPr algn="l" fontAlgn="base"/>
                      <a:r>
                        <a:rPr lang="en-US" sz="1300" b="0" i="0" dirty="0">
                          <a:solidFill>
                            <a:srgbClr val="000000"/>
                          </a:solidFill>
                          <a:effectLst/>
                          <a:latin typeface="+mn-lt"/>
                        </a:rPr>
                        <a:t>Irreversible​</a:t>
                      </a:r>
                    </a:p>
                  </a:txBody>
                  <a:tcPr marL="67457" marR="67457" marT="33729" marB="33729">
                    <a:lnL w="1143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tcPr>
                </a:tc>
                <a:tc>
                  <a:txBody>
                    <a:bodyPr/>
                    <a:lstStyle/>
                    <a:p>
                      <a:pPr algn="l" fontAlgn="base"/>
                      <a:r>
                        <a:rPr lang="en-US" sz="1300" b="0" i="0" dirty="0">
                          <a:solidFill>
                            <a:srgbClr val="000000"/>
                          </a:solidFill>
                          <a:effectLst/>
                          <a:latin typeface="+mn-lt"/>
                        </a:rPr>
                        <a:t>CLL, WM (and </a:t>
                      </a:r>
                      <a:r>
                        <a:rPr lang="en-US" sz="1300" b="0" i="0" dirty="0" err="1">
                          <a:solidFill>
                            <a:srgbClr val="000000"/>
                          </a:solidFill>
                          <a:effectLst/>
                          <a:latin typeface="+mn-lt"/>
                        </a:rPr>
                        <a:t>cGVHD</a:t>
                      </a:r>
                      <a:r>
                        <a:rPr lang="en-US" sz="1300" b="0" i="0" dirty="0">
                          <a:solidFill>
                            <a:srgbClr val="000000"/>
                          </a:solidFill>
                          <a:effectLst/>
                          <a:latin typeface="+mn-lt"/>
                        </a:rPr>
                        <a:t>)​</a:t>
                      </a:r>
                    </a:p>
                  </a:txBody>
                  <a:tcPr marL="67457" marR="67457" marT="33729" marB="33729">
                    <a:lnL w="12700" cap="flat" cmpd="sng" algn="ctr">
                      <a:noFill/>
                      <a:prstDash val="solid"/>
                      <a:round/>
                      <a:headEnd type="none" w="med" len="med"/>
                      <a:tailEnd type="none" w="med" len="med"/>
                    </a:lnL>
                    <a:lnR w="12700" cap="flat" cmpd="sng" algn="ctr">
                      <a:noFill/>
                      <a:prstDash val="solid"/>
                      <a:round/>
                      <a:headEnd type="none" w="med" len="med"/>
                      <a:tailEnd type="none" w="med" len="med"/>
                    </a:lnR>
                    <a:lnT w="1143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ase"/>
                      <a:r>
                        <a:rPr lang="en-US" sz="1300" b="0" i="0" dirty="0">
                          <a:solidFill>
                            <a:srgbClr val="000000"/>
                          </a:solidFill>
                          <a:effectLst/>
                          <a:latin typeface="+mn-lt"/>
                        </a:rPr>
                        <a:t>420 mg PO daily​</a:t>
                      </a:r>
                    </a:p>
                  </a:txBody>
                  <a:tcPr marL="67457" marR="67457" marT="33729" marB="33729">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143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3513610"/>
                  </a:ext>
                </a:extLst>
              </a:tr>
              <a:tr h="284515">
                <a:tc vMerge="1">
                  <a:txBody>
                    <a:bodyPr/>
                    <a:lstStyle/>
                    <a:p>
                      <a:endParaRPr lang="en-US"/>
                    </a:p>
                  </a:txBody>
                  <a:tcPr/>
                </a:tc>
                <a:tc>
                  <a:txBody>
                    <a:bodyPr/>
                    <a:lstStyle/>
                    <a:p>
                      <a:pPr algn="l" fontAlgn="base"/>
                      <a:r>
                        <a:rPr lang="en-US" sz="1300" b="0" i="1" dirty="0">
                          <a:solidFill>
                            <a:schemeClr val="bg2">
                              <a:lumMod val="40000"/>
                              <a:lumOff val="60000"/>
                            </a:schemeClr>
                          </a:solidFill>
                          <a:effectLst/>
                          <a:latin typeface="+mn-lt"/>
                        </a:rPr>
                        <a:t>MCL, MZL​</a:t>
                      </a:r>
                    </a:p>
                  </a:txBody>
                  <a:tcPr marL="67457" marR="67457" marT="33729" marB="33729">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1430" cap="flat" cmpd="sng" algn="ctr">
                      <a:solidFill>
                        <a:srgbClr val="000000"/>
                      </a:solidFill>
                      <a:prstDash val="solid"/>
                      <a:round/>
                      <a:headEnd type="none" w="med" len="med"/>
                      <a:tailEnd type="none" w="med" len="med"/>
                    </a:lnB>
                  </a:tcPr>
                </a:tc>
                <a:tc>
                  <a:txBody>
                    <a:bodyPr/>
                    <a:lstStyle/>
                    <a:p>
                      <a:pPr algn="l" fontAlgn="base"/>
                      <a:r>
                        <a:rPr lang="en-US" sz="1300" b="0" i="1" dirty="0">
                          <a:solidFill>
                            <a:schemeClr val="bg2">
                              <a:lumMod val="40000"/>
                              <a:lumOff val="60000"/>
                            </a:schemeClr>
                          </a:solidFill>
                          <a:effectLst/>
                          <a:latin typeface="+mn-lt"/>
                        </a:rPr>
                        <a:t>560 mg PO daily​</a:t>
                      </a:r>
                    </a:p>
                  </a:txBody>
                  <a:tcPr marL="67457" marR="67457" marT="33729" marB="33729">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085206"/>
                  </a:ext>
                </a:extLst>
              </a:tr>
              <a:tr h="529149">
                <a:tc>
                  <a:txBody>
                    <a:bodyPr/>
                    <a:lstStyle/>
                    <a:p>
                      <a:pPr algn="l" fontAlgn="base"/>
                      <a:r>
                        <a:rPr lang="en-US" sz="1300" b="0" i="0" dirty="0" err="1">
                          <a:solidFill>
                            <a:srgbClr val="000000"/>
                          </a:solidFill>
                          <a:effectLst/>
                          <a:latin typeface="+mn-lt"/>
                        </a:rPr>
                        <a:t>Acalabrutinib</a:t>
                      </a:r>
                      <a:r>
                        <a:rPr lang="en-US" sz="1300" b="0" i="0" dirty="0">
                          <a:solidFill>
                            <a:srgbClr val="000000"/>
                          </a:solidFill>
                          <a:effectLst/>
                          <a:latin typeface="+mn-lt"/>
                        </a:rPr>
                        <a:t> </a:t>
                      </a:r>
                    </a:p>
                    <a:p>
                      <a:pPr algn="l" fontAlgn="base"/>
                      <a:r>
                        <a:rPr lang="en-US" sz="1300" b="0" i="0" dirty="0">
                          <a:solidFill>
                            <a:srgbClr val="000000"/>
                          </a:solidFill>
                          <a:effectLst/>
                          <a:latin typeface="+mn-lt"/>
                        </a:rPr>
                        <a:t>Irreversible​</a:t>
                      </a:r>
                    </a:p>
                  </a:txBody>
                  <a:tcPr marL="67457" marR="67457" marT="33729" marB="33729">
                    <a:lnL w="1143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tcPr>
                </a:tc>
                <a:tc>
                  <a:txBody>
                    <a:bodyPr/>
                    <a:lstStyle/>
                    <a:p>
                      <a:pPr algn="l" fontAlgn="base"/>
                      <a:r>
                        <a:rPr lang="en-US" sz="1300" b="0" i="0" dirty="0">
                          <a:solidFill>
                            <a:srgbClr val="000000"/>
                          </a:solidFill>
                          <a:effectLst/>
                          <a:latin typeface="+mn-lt"/>
                        </a:rPr>
                        <a:t>CLL, MCL​</a:t>
                      </a:r>
                    </a:p>
                  </a:txBody>
                  <a:tcPr marL="67457" marR="67457" marT="33729" marB="3372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tcPr>
                </a:tc>
                <a:tc>
                  <a:txBody>
                    <a:bodyPr/>
                    <a:lstStyle/>
                    <a:p>
                      <a:pPr algn="l" fontAlgn="base"/>
                      <a:r>
                        <a:rPr lang="pl-PL" sz="1300" b="0" i="0" dirty="0">
                          <a:solidFill>
                            <a:srgbClr val="000000"/>
                          </a:solidFill>
                          <a:effectLst/>
                          <a:latin typeface="+mn-lt"/>
                        </a:rPr>
                        <a:t>100 mg P</a:t>
                      </a:r>
                      <a:r>
                        <a:rPr lang="en-US" sz="1300" b="0" i="0" dirty="0">
                          <a:solidFill>
                            <a:srgbClr val="000000"/>
                          </a:solidFill>
                          <a:effectLst/>
                          <a:latin typeface="+mn-lt"/>
                        </a:rPr>
                        <a:t>O</a:t>
                      </a:r>
                      <a:r>
                        <a:rPr lang="en-US" sz="1300" b="0" i="0" baseline="0" dirty="0">
                          <a:solidFill>
                            <a:srgbClr val="000000"/>
                          </a:solidFill>
                          <a:effectLst/>
                          <a:latin typeface="+mn-lt"/>
                        </a:rPr>
                        <a:t> B</a:t>
                      </a:r>
                      <a:r>
                        <a:rPr lang="pl-PL" sz="1300" b="0" i="0" dirty="0">
                          <a:solidFill>
                            <a:srgbClr val="000000"/>
                          </a:solidFill>
                          <a:effectLst/>
                          <a:latin typeface="+mn-lt"/>
                        </a:rPr>
                        <a:t>ID (</a:t>
                      </a:r>
                      <a:r>
                        <a:rPr lang="en-US" sz="1300" b="0" i="0" dirty="0">
                          <a:solidFill>
                            <a:srgbClr val="000000"/>
                          </a:solidFill>
                          <a:effectLst/>
                          <a:latin typeface="+mn-lt"/>
                        </a:rPr>
                        <a:t>q</a:t>
                      </a:r>
                      <a:r>
                        <a:rPr lang="pl-PL" sz="1300" b="0" i="0" dirty="0">
                          <a:solidFill>
                            <a:srgbClr val="000000"/>
                          </a:solidFill>
                          <a:effectLst/>
                          <a:latin typeface="+mn-lt"/>
                        </a:rPr>
                        <a:t>12H)​</a:t>
                      </a:r>
                    </a:p>
                  </a:txBody>
                  <a:tcPr marL="67457" marR="67457" marT="33729" marB="33729">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14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149788"/>
                  </a:ext>
                </a:extLst>
              </a:tr>
              <a:tr h="755477">
                <a:tc>
                  <a:txBody>
                    <a:bodyPr/>
                    <a:lstStyle/>
                    <a:p>
                      <a:pPr algn="l" fontAlgn="base"/>
                      <a:r>
                        <a:rPr lang="en-US" sz="1300" b="0" i="0" dirty="0" err="1">
                          <a:solidFill>
                            <a:srgbClr val="000000"/>
                          </a:solidFill>
                          <a:effectLst/>
                          <a:latin typeface="+mn-lt"/>
                        </a:rPr>
                        <a:t>Zanubrutinib</a:t>
                      </a:r>
                      <a:endParaRPr lang="en-US" sz="1300" b="0" i="0" dirty="0">
                        <a:solidFill>
                          <a:srgbClr val="000000"/>
                        </a:solidFill>
                        <a:effectLst/>
                        <a:latin typeface="+mn-lt"/>
                      </a:endParaRPr>
                    </a:p>
                    <a:p>
                      <a:pPr algn="l" fontAlgn="base"/>
                      <a:r>
                        <a:rPr lang="en-US" sz="1300" b="0" i="0" dirty="0">
                          <a:solidFill>
                            <a:srgbClr val="000000"/>
                          </a:solidFill>
                          <a:effectLst/>
                          <a:latin typeface="+mn-lt"/>
                        </a:rPr>
                        <a:t>Irreversible ​</a:t>
                      </a:r>
                    </a:p>
                  </a:txBody>
                  <a:tcPr marL="67457" marR="67457" marT="33729" marB="33729">
                    <a:lnL w="1143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tcPr>
                </a:tc>
                <a:tc>
                  <a:txBody>
                    <a:bodyPr/>
                    <a:lstStyle/>
                    <a:p>
                      <a:pPr algn="l" fontAlgn="base"/>
                      <a:r>
                        <a:rPr lang="en-US" sz="1300" b="0" i="0" dirty="0">
                          <a:solidFill>
                            <a:srgbClr val="000000"/>
                          </a:solidFill>
                          <a:effectLst/>
                          <a:latin typeface="+mn-lt"/>
                        </a:rPr>
                        <a:t>CLL, MCL, WM, MZL, FL​</a:t>
                      </a:r>
                    </a:p>
                  </a:txBody>
                  <a:tcPr marL="67457" marR="67457" marT="33729" marB="3372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tcPr>
                </a:tc>
                <a:tc>
                  <a:txBody>
                    <a:bodyPr/>
                    <a:lstStyle/>
                    <a:p>
                      <a:pPr algn="l" fontAlgn="base"/>
                      <a:r>
                        <a:rPr lang="en-US" sz="1300" b="0" i="0" dirty="0">
                          <a:solidFill>
                            <a:srgbClr val="000000"/>
                          </a:solidFill>
                          <a:effectLst/>
                          <a:latin typeface="+mn-lt"/>
                        </a:rPr>
                        <a:t>160 mg PO BID </a:t>
                      </a:r>
                      <a:r>
                        <a:rPr lang="en-US" sz="1300" b="0" i="1" dirty="0">
                          <a:solidFill>
                            <a:srgbClr val="000000"/>
                          </a:solidFill>
                          <a:effectLst/>
                          <a:latin typeface="+mn-lt"/>
                        </a:rPr>
                        <a:t>or</a:t>
                      </a:r>
                      <a:r>
                        <a:rPr lang="en-US" sz="1300" b="0" i="0" dirty="0">
                          <a:solidFill>
                            <a:srgbClr val="000000"/>
                          </a:solidFill>
                          <a:effectLst/>
                          <a:latin typeface="+mn-lt"/>
                        </a:rPr>
                        <a:t>​</a:t>
                      </a:r>
                    </a:p>
                    <a:p>
                      <a:pPr algn="l" fontAlgn="base"/>
                      <a:r>
                        <a:rPr lang="en-US" sz="1300" b="0" i="0" dirty="0">
                          <a:solidFill>
                            <a:srgbClr val="000000"/>
                          </a:solidFill>
                          <a:effectLst/>
                          <a:latin typeface="+mn-lt"/>
                        </a:rPr>
                        <a:t>320 mg PO daily​</a:t>
                      </a:r>
                    </a:p>
                  </a:txBody>
                  <a:tcPr marL="67457" marR="67457" marT="33729" marB="33729">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549626"/>
                  </a:ext>
                </a:extLst>
              </a:tr>
            </a:tbl>
          </a:graphicData>
        </a:graphic>
      </p:graphicFrame>
      <p:sp>
        <p:nvSpPr>
          <p:cNvPr id="16" name="Rectangle 2"/>
          <p:cNvSpPr>
            <a:spLocks noChangeArrowheads="1"/>
          </p:cNvSpPr>
          <p:nvPr/>
        </p:nvSpPr>
        <p:spPr bwMode="auto">
          <a:xfrm>
            <a:off x="1019175" y="844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4" name="Picture 1">
            <a:extLst>
              <a:ext uri="{FF2B5EF4-FFF2-40B4-BE49-F238E27FC236}">
                <a16:creationId xmlns:a16="http://schemas.microsoft.com/office/drawing/2014/main" id="{35B0733C-6A86-4A1D-AAEB-C5A7C295BAF6}"/>
              </a:ext>
            </a:extLst>
          </p:cNvPr>
          <p:cNvPicPr>
            <a:picLocks/>
          </p:cNvPicPr>
          <p:nvPr/>
        </p:nvPicPr>
        <p:blipFill rotWithShape="1">
          <a:blip r:embed="rId3" cstate="screen">
            <a:extLst>
              <a:ext uri="{28A0092B-C50C-407E-A947-70E740481C1C}">
                <a14:useLocalDpi xmlns:a14="http://schemas.microsoft.com/office/drawing/2010/main" val="0"/>
              </a:ext>
            </a:extLst>
          </a:blip>
          <a:srcRect l="46025" t="22346" r="37114" b="46266"/>
          <a:stretch/>
        </p:blipFill>
        <p:spPr bwMode="auto">
          <a:xfrm>
            <a:off x="5534718" y="596105"/>
            <a:ext cx="1764913" cy="184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041ED11A-B132-42F0-B012-BB396C2ACB5D}"/>
              </a:ext>
            </a:extLst>
          </p:cNvPr>
          <p:cNvSpPr txBox="1"/>
          <p:nvPr/>
        </p:nvSpPr>
        <p:spPr>
          <a:xfrm>
            <a:off x="6224393" y="4519925"/>
            <a:ext cx="2637260" cy="246221"/>
          </a:xfrm>
          <a:prstGeom prst="rect">
            <a:avLst/>
          </a:prstGeom>
          <a:noFill/>
        </p:spPr>
        <p:txBody>
          <a:bodyPr wrap="none" rtlCol="0">
            <a:spAutoFit/>
          </a:bodyPr>
          <a:lstStyle/>
          <a:p>
            <a:pPr algn="l">
              <a:buClr>
                <a:schemeClr val="accent3"/>
              </a:buClr>
            </a:pPr>
            <a:r>
              <a:rPr lang="en-US" sz="1000" dirty="0" err="1"/>
              <a:t>Kaptein</a:t>
            </a:r>
            <a:r>
              <a:rPr lang="en-US" sz="1000" dirty="0"/>
              <a:t> A, et al. </a:t>
            </a:r>
            <a:r>
              <a:rPr lang="en-US" sz="1000" i="1" dirty="0"/>
              <a:t>Blood. </a:t>
            </a:r>
            <a:r>
              <a:rPr lang="en-US" sz="1000" dirty="0"/>
              <a:t>2018; 132(S1):1871</a:t>
            </a:r>
          </a:p>
        </p:txBody>
      </p:sp>
      <p:pic>
        <p:nvPicPr>
          <p:cNvPr id="26" name="Picture 1">
            <a:extLst>
              <a:ext uri="{FF2B5EF4-FFF2-40B4-BE49-F238E27FC236}">
                <a16:creationId xmlns:a16="http://schemas.microsoft.com/office/drawing/2014/main" id="{B2D24052-AC12-4CE3-92E6-20019853FAE6}"/>
              </a:ext>
            </a:extLst>
          </p:cNvPr>
          <p:cNvPicPr>
            <a:picLocks/>
          </p:cNvPicPr>
          <p:nvPr/>
        </p:nvPicPr>
        <p:blipFill rotWithShape="1">
          <a:blip r:embed="rId3" cstate="screen">
            <a:extLst>
              <a:ext uri="{28A0092B-C50C-407E-A947-70E740481C1C}">
                <a14:useLocalDpi xmlns:a14="http://schemas.microsoft.com/office/drawing/2010/main" val="0"/>
              </a:ext>
            </a:extLst>
          </a:blip>
          <a:srcRect l="29162" t="22346" r="54480" b="46266"/>
          <a:stretch/>
        </p:blipFill>
        <p:spPr bwMode="auto">
          <a:xfrm>
            <a:off x="5587363" y="2518460"/>
            <a:ext cx="1712268" cy="184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CD16A4A1-73B0-477C-A627-EC2E87ED4EC4}"/>
              </a:ext>
            </a:extLst>
          </p:cNvPr>
          <p:cNvPicPr>
            <a:picLocks/>
          </p:cNvPicPr>
          <p:nvPr/>
        </p:nvPicPr>
        <p:blipFill rotWithShape="1">
          <a:blip r:embed="rId3" cstate="screen">
            <a:extLst>
              <a:ext uri="{28A0092B-C50C-407E-A947-70E740481C1C}">
                <a14:useLocalDpi xmlns:a14="http://schemas.microsoft.com/office/drawing/2010/main" val="0"/>
              </a:ext>
            </a:extLst>
          </a:blip>
          <a:srcRect l="37637" t="54104" r="46144" b="14044"/>
          <a:stretch/>
        </p:blipFill>
        <p:spPr bwMode="auto">
          <a:xfrm>
            <a:off x="7446272" y="1322222"/>
            <a:ext cx="1697728" cy="187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144291" y="3669778"/>
            <a:ext cx="5296431"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dirty="0">
                <a:latin typeface="+mn-lt"/>
              </a:rPr>
              <a:t>All bind to C481</a:t>
            </a:r>
          </a:p>
          <a:p>
            <a:r>
              <a:rPr lang="en-US" sz="1400" dirty="0">
                <a:latin typeface="+mn-lt"/>
              </a:rPr>
              <a:t>Mechanisms of resistance: </a:t>
            </a:r>
            <a:r>
              <a:rPr lang="en-US" sz="1400" b="1" dirty="0">
                <a:latin typeface="+mn-lt"/>
              </a:rPr>
              <a:t>C481S mutation </a:t>
            </a:r>
            <a:r>
              <a:rPr lang="en-US" sz="1400" dirty="0">
                <a:latin typeface="+mn-lt"/>
              </a:rPr>
              <a:t>&amp; PLC</a:t>
            </a:r>
            <a:r>
              <a:rPr lang="el-GR" sz="1400" dirty="0">
                <a:latin typeface="+mn-lt"/>
              </a:rPr>
              <a:t>γ</a:t>
            </a:r>
            <a:r>
              <a:rPr lang="en-US" sz="1400" dirty="0">
                <a:latin typeface="+mn-lt"/>
              </a:rPr>
              <a:t>2 mutations</a:t>
            </a:r>
          </a:p>
        </p:txBody>
      </p:sp>
    </p:spTree>
    <p:extLst>
      <p:ext uri="{BB962C8B-B14F-4D97-AF65-F5344CB8AC3E}">
        <p14:creationId xmlns:p14="http://schemas.microsoft.com/office/powerpoint/2010/main" val="3078899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075" y="979240"/>
            <a:ext cx="8924925" cy="3009900"/>
          </a:xfrm>
          <a:prstGeom prst="rect">
            <a:avLst/>
          </a:prstGeom>
        </p:spPr>
      </p:pic>
      <p:sp>
        <p:nvSpPr>
          <p:cNvPr id="4" name="Title 3"/>
          <p:cNvSpPr>
            <a:spLocks noGrp="1"/>
          </p:cNvSpPr>
          <p:nvPr>
            <p:ph type="title" idx="4294967295"/>
          </p:nvPr>
        </p:nvSpPr>
        <p:spPr>
          <a:xfrm>
            <a:off x="0" y="127000"/>
            <a:ext cx="9144000" cy="695325"/>
          </a:xfrm>
          <a:prstGeom prst="rect">
            <a:avLst/>
          </a:prstGeom>
        </p:spPr>
        <p:txBody>
          <a:bodyPr/>
          <a:lstStyle/>
          <a:p>
            <a:r>
              <a:rPr lang="en-US" sz="2400" b="1" dirty="0" err="1">
                <a:solidFill>
                  <a:srgbClr val="002E51"/>
                </a:solidFill>
              </a:rPr>
              <a:t>cBTKi</a:t>
            </a:r>
            <a:r>
              <a:rPr lang="en-US" sz="2400" b="1" dirty="0">
                <a:solidFill>
                  <a:srgbClr val="002E51"/>
                </a:solidFill>
              </a:rPr>
              <a:t> are a cornerstone in management of MCL</a:t>
            </a:r>
          </a:p>
        </p:txBody>
      </p:sp>
      <p:sp>
        <p:nvSpPr>
          <p:cNvPr id="8" name="Rectangle 7"/>
          <p:cNvSpPr/>
          <p:nvPr/>
        </p:nvSpPr>
        <p:spPr bwMode="auto">
          <a:xfrm>
            <a:off x="388620" y="2552700"/>
            <a:ext cx="784860" cy="1905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p:cNvSpPr/>
          <p:nvPr/>
        </p:nvSpPr>
        <p:spPr bwMode="auto">
          <a:xfrm>
            <a:off x="388620" y="1435469"/>
            <a:ext cx="1905000" cy="469531"/>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TextBox 6">
            <a:extLst>
              <a:ext uri="{FF2B5EF4-FFF2-40B4-BE49-F238E27FC236}">
                <a16:creationId xmlns:a16="http://schemas.microsoft.com/office/drawing/2014/main" id="{041ED11A-B132-42F0-B012-BB396C2ACB5D}"/>
              </a:ext>
            </a:extLst>
          </p:cNvPr>
          <p:cNvSpPr txBox="1"/>
          <p:nvPr/>
        </p:nvSpPr>
        <p:spPr>
          <a:xfrm>
            <a:off x="3777285" y="4766146"/>
            <a:ext cx="3400290" cy="246221"/>
          </a:xfrm>
          <a:prstGeom prst="rect">
            <a:avLst/>
          </a:prstGeom>
          <a:noFill/>
        </p:spPr>
        <p:txBody>
          <a:bodyPr wrap="none" rtlCol="0">
            <a:spAutoFit/>
          </a:bodyPr>
          <a:lstStyle/>
          <a:p>
            <a:pPr algn="l">
              <a:buClr>
                <a:schemeClr val="accent3"/>
              </a:buClr>
            </a:pPr>
            <a:r>
              <a:rPr lang="en-US" sz="1000" dirty="0"/>
              <a:t>NCCN Guidelines for B-Cell Lymphomas, version 1.2024</a:t>
            </a:r>
          </a:p>
        </p:txBody>
      </p:sp>
    </p:spTree>
    <p:extLst>
      <p:ext uri="{BB962C8B-B14F-4D97-AF65-F5344CB8AC3E}">
        <p14:creationId xmlns:p14="http://schemas.microsoft.com/office/powerpoint/2010/main" val="3770243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86549" y="-31242"/>
            <a:ext cx="9230549" cy="4415464"/>
          </a:xfrm>
          <a:prstGeom prst="rect">
            <a:avLst/>
          </a:prstGeom>
        </p:spPr>
      </p:pic>
      <p:sp>
        <p:nvSpPr>
          <p:cNvPr id="2" name="AutoShape 2" descr="Send a Snappy and let them pick the perfect gift.">
            <a:extLst>
              <a:ext uri="{FF2B5EF4-FFF2-40B4-BE49-F238E27FC236}">
                <a16:creationId xmlns:a16="http://schemas.microsoft.com/office/drawing/2014/main" id="{ACD354C2-A205-BB5D-23C0-F30D5EF3928B}"/>
              </a:ext>
            </a:extLst>
          </p:cNvPr>
          <p:cNvSpPr>
            <a:spLocks noChangeAspect="1" noChangeArrowheads="1"/>
          </p:cNvSpPr>
          <p:nvPr/>
        </p:nvSpPr>
        <p:spPr bwMode="auto">
          <a:xfrm>
            <a:off x="4419600" y="2420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Send a Snappy and let them pick the perfect gift.">
            <a:extLst>
              <a:ext uri="{FF2B5EF4-FFF2-40B4-BE49-F238E27FC236}">
                <a16:creationId xmlns:a16="http://schemas.microsoft.com/office/drawing/2014/main" id="{146A640D-507B-FEF7-051A-ED60FAF390D8}"/>
              </a:ext>
            </a:extLst>
          </p:cNvPr>
          <p:cNvSpPr>
            <a:spLocks noChangeAspect="1" noChangeArrowheads="1"/>
          </p:cNvSpPr>
          <p:nvPr/>
        </p:nvSpPr>
        <p:spPr bwMode="auto">
          <a:xfrm>
            <a:off x="4572000" y="2573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Snappy Closes $10 Million Funding Round to Change How Companies Boost  Morale and Motivate Employees">
            <a:extLst>
              <a:ext uri="{FF2B5EF4-FFF2-40B4-BE49-F238E27FC236}">
                <a16:creationId xmlns:a16="http://schemas.microsoft.com/office/drawing/2014/main" id="{CE0B58BC-3964-105A-55FD-532A37673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630" y="341166"/>
            <a:ext cx="6139540" cy="3700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8710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sz="2400" b="1" dirty="0" err="1">
                <a:solidFill>
                  <a:srgbClr val="002E51"/>
                </a:solidFill>
              </a:rPr>
              <a:t>cBTKi</a:t>
            </a:r>
            <a:r>
              <a:rPr lang="en-US" sz="2400" b="1" dirty="0">
                <a:solidFill>
                  <a:srgbClr val="002E51"/>
                </a:solidFill>
              </a:rPr>
              <a:t> are a cornerstone in management of MCL</a:t>
            </a:r>
          </a:p>
        </p:txBody>
      </p:sp>
      <p:pic>
        <p:nvPicPr>
          <p:cNvPr id="6" name="Picture 5"/>
          <p:cNvPicPr>
            <a:picLocks noChangeAspect="1"/>
          </p:cNvPicPr>
          <p:nvPr/>
        </p:nvPicPr>
        <p:blipFill rotWithShape="1">
          <a:blip r:embed="rId3"/>
          <a:srcRect t="757" b="1"/>
          <a:stretch/>
        </p:blipFill>
        <p:spPr>
          <a:xfrm>
            <a:off x="1143000" y="723900"/>
            <a:ext cx="7147084" cy="3578066"/>
          </a:xfrm>
          <a:prstGeom prst="rect">
            <a:avLst/>
          </a:prstGeom>
        </p:spPr>
      </p:pic>
      <p:sp>
        <p:nvSpPr>
          <p:cNvPr id="7" name="Rectangle 6"/>
          <p:cNvSpPr/>
          <p:nvPr/>
        </p:nvSpPr>
        <p:spPr bwMode="auto">
          <a:xfrm>
            <a:off x="4061460" y="1554480"/>
            <a:ext cx="792480" cy="160514"/>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p:cNvSpPr/>
          <p:nvPr/>
        </p:nvSpPr>
        <p:spPr bwMode="auto">
          <a:xfrm>
            <a:off x="3840480" y="1714994"/>
            <a:ext cx="3611880" cy="113806"/>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p:cNvSpPr/>
          <p:nvPr/>
        </p:nvSpPr>
        <p:spPr bwMode="auto">
          <a:xfrm>
            <a:off x="1249680" y="3551414"/>
            <a:ext cx="792480" cy="167640"/>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p:cNvSpPr/>
          <p:nvPr/>
        </p:nvSpPr>
        <p:spPr bwMode="auto">
          <a:xfrm>
            <a:off x="2613660" y="3551414"/>
            <a:ext cx="3581400" cy="167640"/>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p:cNvSpPr/>
          <p:nvPr/>
        </p:nvSpPr>
        <p:spPr bwMode="auto">
          <a:xfrm>
            <a:off x="1958340" y="3223260"/>
            <a:ext cx="784860" cy="132574"/>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TextBox 11">
            <a:extLst>
              <a:ext uri="{FF2B5EF4-FFF2-40B4-BE49-F238E27FC236}">
                <a16:creationId xmlns:a16="http://schemas.microsoft.com/office/drawing/2014/main" id="{041ED11A-B132-42F0-B012-BB396C2ACB5D}"/>
              </a:ext>
            </a:extLst>
          </p:cNvPr>
          <p:cNvSpPr txBox="1"/>
          <p:nvPr/>
        </p:nvSpPr>
        <p:spPr>
          <a:xfrm>
            <a:off x="3637948" y="4652645"/>
            <a:ext cx="3400290" cy="246221"/>
          </a:xfrm>
          <a:prstGeom prst="rect">
            <a:avLst/>
          </a:prstGeom>
          <a:noFill/>
        </p:spPr>
        <p:txBody>
          <a:bodyPr wrap="none" rtlCol="0">
            <a:spAutoFit/>
          </a:bodyPr>
          <a:lstStyle/>
          <a:p>
            <a:pPr algn="l">
              <a:buClr>
                <a:schemeClr val="accent3"/>
              </a:buClr>
            </a:pPr>
            <a:r>
              <a:rPr lang="en-US" sz="1000" dirty="0"/>
              <a:t>NCCN Guidelines for B-Cell Lymphomas, version 1.2024</a:t>
            </a:r>
          </a:p>
        </p:txBody>
      </p:sp>
    </p:spTree>
    <p:extLst>
      <p:ext uri="{BB962C8B-B14F-4D97-AF65-F5344CB8AC3E}">
        <p14:creationId xmlns:p14="http://schemas.microsoft.com/office/powerpoint/2010/main" val="42460439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685800" y="717081"/>
            <a:ext cx="7772400" cy="2259951"/>
          </a:xfrm>
          <a:prstGeom prst="rect">
            <a:avLst/>
          </a:prstGeom>
        </p:spPr>
      </p:pic>
      <p:sp>
        <p:nvSpPr>
          <p:cNvPr id="4" name="Title 3"/>
          <p:cNvSpPr>
            <a:spLocks noGrp="1"/>
          </p:cNvSpPr>
          <p:nvPr>
            <p:ph type="title" idx="4294967295"/>
          </p:nvPr>
        </p:nvSpPr>
        <p:spPr>
          <a:xfrm>
            <a:off x="0" y="127000"/>
            <a:ext cx="9144000" cy="808038"/>
          </a:xfrm>
          <a:prstGeom prst="rect">
            <a:avLst/>
          </a:prstGeom>
        </p:spPr>
        <p:txBody>
          <a:bodyPr/>
          <a:lstStyle/>
          <a:p>
            <a:r>
              <a:rPr lang="en-US" sz="2400" b="1" dirty="0" err="1">
                <a:solidFill>
                  <a:schemeClr val="accent2"/>
                </a:solidFill>
              </a:rPr>
              <a:t>cBTKi</a:t>
            </a:r>
            <a:r>
              <a:rPr lang="en-US" sz="2400" b="1" dirty="0">
                <a:solidFill>
                  <a:schemeClr val="accent2"/>
                </a:solidFill>
              </a:rPr>
              <a:t> are a cornerstone in management of CLL</a:t>
            </a:r>
          </a:p>
        </p:txBody>
      </p:sp>
      <p:pic>
        <p:nvPicPr>
          <p:cNvPr id="7" name="Picture 6"/>
          <p:cNvPicPr>
            <a:picLocks noChangeAspect="1"/>
          </p:cNvPicPr>
          <p:nvPr/>
        </p:nvPicPr>
        <p:blipFill>
          <a:blip r:embed="rId4"/>
          <a:stretch>
            <a:fillRect/>
          </a:stretch>
        </p:blipFill>
        <p:spPr>
          <a:xfrm>
            <a:off x="1112520" y="2896588"/>
            <a:ext cx="6736080" cy="1341050"/>
          </a:xfrm>
          <a:prstGeom prst="rect">
            <a:avLst/>
          </a:prstGeom>
        </p:spPr>
      </p:pic>
      <p:sp>
        <p:nvSpPr>
          <p:cNvPr id="8" name="Rectangle 7"/>
          <p:cNvSpPr/>
          <p:nvPr/>
        </p:nvSpPr>
        <p:spPr bwMode="auto">
          <a:xfrm>
            <a:off x="853440" y="1600200"/>
            <a:ext cx="792480" cy="167640"/>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p:cNvSpPr/>
          <p:nvPr/>
        </p:nvSpPr>
        <p:spPr bwMode="auto">
          <a:xfrm>
            <a:off x="853440" y="2088374"/>
            <a:ext cx="792480" cy="167640"/>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p:cNvSpPr/>
          <p:nvPr/>
        </p:nvSpPr>
        <p:spPr bwMode="auto">
          <a:xfrm>
            <a:off x="1249680" y="3261341"/>
            <a:ext cx="792480" cy="167640"/>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p:cNvSpPr/>
          <p:nvPr/>
        </p:nvSpPr>
        <p:spPr bwMode="auto">
          <a:xfrm>
            <a:off x="1249680" y="3538030"/>
            <a:ext cx="792480" cy="167640"/>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Rectangle 11"/>
          <p:cNvSpPr/>
          <p:nvPr/>
        </p:nvSpPr>
        <p:spPr bwMode="auto">
          <a:xfrm>
            <a:off x="2827020" y="1397700"/>
            <a:ext cx="1836420" cy="202499"/>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Rectangle 12"/>
          <p:cNvSpPr/>
          <p:nvPr/>
        </p:nvSpPr>
        <p:spPr bwMode="auto">
          <a:xfrm>
            <a:off x="3432810" y="3261341"/>
            <a:ext cx="796290" cy="178353"/>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Rectangle 13"/>
          <p:cNvSpPr/>
          <p:nvPr/>
        </p:nvSpPr>
        <p:spPr bwMode="auto">
          <a:xfrm>
            <a:off x="3432810" y="3538030"/>
            <a:ext cx="727710" cy="16764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TextBox 14">
            <a:extLst>
              <a:ext uri="{FF2B5EF4-FFF2-40B4-BE49-F238E27FC236}">
                <a16:creationId xmlns:a16="http://schemas.microsoft.com/office/drawing/2014/main" id="{041ED11A-B132-42F0-B012-BB396C2ACB5D}"/>
              </a:ext>
            </a:extLst>
          </p:cNvPr>
          <p:cNvSpPr txBox="1"/>
          <p:nvPr/>
        </p:nvSpPr>
        <p:spPr>
          <a:xfrm>
            <a:off x="3281498" y="4692361"/>
            <a:ext cx="5862502" cy="246221"/>
          </a:xfrm>
          <a:prstGeom prst="rect">
            <a:avLst/>
          </a:prstGeom>
          <a:noFill/>
        </p:spPr>
        <p:txBody>
          <a:bodyPr wrap="none" rtlCol="0">
            <a:spAutoFit/>
          </a:bodyPr>
          <a:lstStyle/>
          <a:p>
            <a:pPr algn="l">
              <a:buClr>
                <a:schemeClr val="accent3"/>
              </a:buClr>
            </a:pPr>
            <a:r>
              <a:rPr lang="en-US" sz="1000" dirty="0"/>
              <a:t>NCCN Guidelines for Chronic Lymphocytic Leukemia/Small Lymphocytic Lymphoma, version 3.2024</a:t>
            </a:r>
          </a:p>
        </p:txBody>
      </p:sp>
    </p:spTree>
    <p:extLst>
      <p:ext uri="{BB962C8B-B14F-4D97-AF65-F5344CB8AC3E}">
        <p14:creationId xmlns:p14="http://schemas.microsoft.com/office/powerpoint/2010/main" val="430869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127000"/>
            <a:ext cx="9144000" cy="808038"/>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a:solidFill>
                  <a:schemeClr val="accent2"/>
                </a:solidFill>
              </a:rPr>
              <a:t>cBTKi are a cornerstone in management of CLL</a:t>
            </a:r>
            <a:endParaRPr lang="en-US" sz="2400" b="1" kern="0" dirty="0">
              <a:solidFill>
                <a:schemeClr val="accent2"/>
              </a:solidFill>
            </a:endParaRPr>
          </a:p>
        </p:txBody>
      </p:sp>
      <p:sp>
        <p:nvSpPr>
          <p:cNvPr id="8" name="TextBox 7"/>
          <p:cNvSpPr txBox="1"/>
          <p:nvPr/>
        </p:nvSpPr>
        <p:spPr>
          <a:xfrm>
            <a:off x="3473408" y="4675053"/>
            <a:ext cx="5212080" cy="246221"/>
          </a:xfrm>
          <a:prstGeom prst="rect">
            <a:avLst/>
          </a:prstGeom>
          <a:noFill/>
        </p:spPr>
        <p:txBody>
          <a:bodyPr wrap="square" rtlCol="0">
            <a:spAutoFit/>
          </a:bodyPr>
          <a:lstStyle/>
          <a:p>
            <a:r>
              <a:rPr lang="en-US" sz="1000" dirty="0">
                <a:solidFill>
                  <a:srgbClr val="000000"/>
                </a:solidFill>
                <a:latin typeface="+mn-lt"/>
                <a:cs typeface="Arial"/>
              </a:rPr>
              <a:t>Sharman JP et al. </a:t>
            </a:r>
            <a:r>
              <a:rPr lang="en-US" sz="1000" i="1" dirty="0">
                <a:solidFill>
                  <a:srgbClr val="000000"/>
                </a:solidFill>
                <a:latin typeface="+mn-lt"/>
                <a:cs typeface="Arial"/>
              </a:rPr>
              <a:t>Blood.</a:t>
            </a:r>
            <a:r>
              <a:rPr lang="en-US" sz="1000" dirty="0">
                <a:solidFill>
                  <a:srgbClr val="000000"/>
                </a:solidFill>
                <a:latin typeface="+mn-lt"/>
                <a:cs typeface="Arial"/>
              </a:rPr>
              <a:t> 2023; 142(S1):636.</a:t>
            </a:r>
            <a:r>
              <a:rPr lang="en-US" sz="1000" dirty="0">
                <a:latin typeface="+mn-lt"/>
                <a:cs typeface="Arial"/>
              </a:rPr>
              <a:t> </a:t>
            </a:r>
          </a:p>
        </p:txBody>
      </p:sp>
      <p:sp>
        <p:nvSpPr>
          <p:cNvPr id="9" name="Content Placeholder 1"/>
          <p:cNvSpPr>
            <a:spLocks noGrp="1"/>
          </p:cNvSpPr>
          <p:nvPr>
            <p:ph idx="1"/>
          </p:nvPr>
        </p:nvSpPr>
        <p:spPr>
          <a:xfrm>
            <a:off x="242437" y="621972"/>
            <a:ext cx="8555886" cy="695325"/>
          </a:xfrm>
        </p:spPr>
        <p:txBody>
          <a:bodyPr/>
          <a:lstStyle/>
          <a:p>
            <a:pPr marL="0" indent="0" algn="ctr">
              <a:buNone/>
            </a:pPr>
            <a:r>
              <a:rPr lang="en-US" sz="1800" b="1" dirty="0">
                <a:cs typeface="Arial" panose="020B0604020202020204" pitchFamily="34" charset="0"/>
                <a:sym typeface="Roboto Regular" pitchFamily="2" charset="0"/>
              </a:rPr>
              <a:t>ELEVATE-TN = </a:t>
            </a:r>
            <a:r>
              <a:rPr lang="en-US" sz="1800" b="1" dirty="0">
                <a:latin typeface="Arial" panose="020B0604020202020204" pitchFamily="34" charset="0"/>
                <a:cs typeface="Arial" panose="020B0604020202020204" pitchFamily="34" charset="0"/>
                <a:sym typeface="Roboto Regular" pitchFamily="2" charset="0"/>
              </a:rPr>
              <a:t>r</a:t>
            </a:r>
            <a:r>
              <a:rPr lang="en-US" sz="1800" b="1" dirty="0">
                <a:latin typeface="Arial" panose="020B0604020202020204" pitchFamily="34" charset="0"/>
                <a:cs typeface="Arial" panose="020B0604020202020204" pitchFamily="34" charset="0"/>
              </a:rPr>
              <a:t>andomized, open-label, phase 3 trial of frontline treatment with </a:t>
            </a:r>
            <a:r>
              <a:rPr lang="en-US" sz="1800" b="1" dirty="0" err="1">
                <a:latin typeface="Arial" panose="020B0604020202020204" pitchFamily="34" charset="0"/>
                <a:cs typeface="Arial" panose="020B0604020202020204" pitchFamily="34" charset="0"/>
              </a:rPr>
              <a:t>acalabrutinib</a:t>
            </a:r>
            <a:r>
              <a:rPr lang="en-US" sz="1800" b="1" dirty="0">
                <a:latin typeface="Arial" panose="020B0604020202020204" pitchFamily="34" charset="0"/>
                <a:cs typeface="Arial" panose="020B0604020202020204" pitchFamily="34" charset="0"/>
              </a:rPr>
              <a:t> ± O vs O-</a:t>
            </a:r>
            <a:r>
              <a:rPr lang="en-US" sz="1800" b="1" dirty="0" err="1">
                <a:latin typeface="Arial" panose="020B0604020202020204" pitchFamily="34" charset="0"/>
                <a:cs typeface="Arial" panose="020B0604020202020204" pitchFamily="34" charset="0"/>
              </a:rPr>
              <a:t>chlorambucil</a:t>
            </a:r>
            <a:r>
              <a:rPr lang="en-US" sz="1800" b="1" dirty="0">
                <a:latin typeface="Arial" panose="020B0604020202020204" pitchFamily="34" charset="0"/>
                <a:cs typeface="Arial" panose="020B0604020202020204" pitchFamily="34" charset="0"/>
              </a:rPr>
              <a:t> in CLL/SLL (age ≥ 65 or &lt; 65 w/ comorbidities) </a:t>
            </a:r>
            <a:endParaRPr lang="en-US" sz="1800" b="1" baseline="30000" dirty="0">
              <a:cs typeface="Arial" panose="020B0604020202020204" pitchFamily="34" charset="0"/>
            </a:endParaRPr>
          </a:p>
          <a:p>
            <a:endParaRPr lang="en-US" dirty="0"/>
          </a:p>
        </p:txBody>
      </p:sp>
      <p:pic>
        <p:nvPicPr>
          <p:cNvPr id="4098" name="Picture 2" descr="https://ash.confex.com/data/abstract/ash/2023/0/5/Paper_174750_abstract_316590_0.jpg"/>
          <p:cNvPicPr>
            <a:picLocks noChangeAspect="1" noChangeArrowheads="1"/>
          </p:cNvPicPr>
          <p:nvPr/>
        </p:nvPicPr>
        <p:blipFill rotWithShape="1">
          <a:blip r:embed="rId3">
            <a:extLst>
              <a:ext uri="{28A0092B-C50C-407E-A947-70E740481C1C}">
                <a14:useLocalDpi xmlns:a14="http://schemas.microsoft.com/office/drawing/2010/main" val="0"/>
              </a:ext>
            </a:extLst>
          </a:blip>
          <a:srcRect t="7401" b="49989"/>
          <a:stretch/>
        </p:blipFill>
        <p:spPr bwMode="auto">
          <a:xfrm>
            <a:off x="1858296" y="1711641"/>
            <a:ext cx="5390185" cy="266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246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sh.confex.com/data/abstract/ash/2023/9/8/Paper_174289_abstract_305195_0.jpg"/>
          <p:cNvPicPr>
            <a:picLocks noChangeAspect="1" noChangeArrowheads="1"/>
          </p:cNvPicPr>
          <p:nvPr/>
        </p:nvPicPr>
        <p:blipFill rotWithShape="1">
          <a:blip r:embed="rId3">
            <a:extLst>
              <a:ext uri="{28A0092B-C50C-407E-A947-70E740481C1C}">
                <a14:useLocalDpi xmlns:a14="http://schemas.microsoft.com/office/drawing/2010/main" val="0"/>
              </a:ext>
            </a:extLst>
          </a:blip>
          <a:srcRect l="6415" t="4654" r="10167" b="62612"/>
          <a:stretch/>
        </p:blipFill>
        <p:spPr bwMode="auto">
          <a:xfrm>
            <a:off x="4520380" y="1926149"/>
            <a:ext cx="4470374" cy="201167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0" y="127000"/>
            <a:ext cx="9144000" cy="808038"/>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err="1">
                <a:solidFill>
                  <a:schemeClr val="accent2"/>
                </a:solidFill>
              </a:rPr>
              <a:t>cBTKi</a:t>
            </a:r>
            <a:r>
              <a:rPr lang="en-US" sz="2400" b="1" kern="0" dirty="0">
                <a:solidFill>
                  <a:schemeClr val="accent2"/>
                </a:solidFill>
              </a:rPr>
              <a:t> are a cornerstone in management of CLL</a:t>
            </a:r>
          </a:p>
        </p:txBody>
      </p:sp>
      <p:pic>
        <p:nvPicPr>
          <p:cNvPr id="7" name="Picture 2" descr="https://ash.confex.com/data/abstract/ash/2023/9/8/Paper_174289_abstract_305195_0.jpg"/>
          <p:cNvPicPr>
            <a:picLocks noChangeAspect="1" noChangeArrowheads="1"/>
          </p:cNvPicPr>
          <p:nvPr/>
        </p:nvPicPr>
        <p:blipFill rotWithShape="1">
          <a:blip r:embed="rId3">
            <a:extLst>
              <a:ext uri="{28A0092B-C50C-407E-A947-70E740481C1C}">
                <a14:useLocalDpi xmlns:a14="http://schemas.microsoft.com/office/drawing/2010/main" val="0"/>
              </a:ext>
            </a:extLst>
          </a:blip>
          <a:srcRect l="6181" t="45116" r="4580" b="12603"/>
          <a:stretch/>
        </p:blipFill>
        <p:spPr bwMode="auto">
          <a:xfrm>
            <a:off x="241527" y="1672271"/>
            <a:ext cx="4219862" cy="22928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73408" y="4675053"/>
            <a:ext cx="5212080" cy="246221"/>
          </a:xfrm>
          <a:prstGeom prst="rect">
            <a:avLst/>
          </a:prstGeom>
          <a:noFill/>
        </p:spPr>
        <p:txBody>
          <a:bodyPr wrap="square" rtlCol="0">
            <a:spAutoFit/>
          </a:bodyPr>
          <a:lstStyle/>
          <a:p>
            <a:r>
              <a:rPr lang="en-US" sz="1000" dirty="0">
                <a:solidFill>
                  <a:srgbClr val="000000"/>
                </a:solidFill>
                <a:latin typeface="+mn-lt"/>
                <a:cs typeface="Arial"/>
              </a:rPr>
              <a:t>Brown JR et al. </a:t>
            </a:r>
            <a:r>
              <a:rPr lang="en-US" sz="1000" i="1" dirty="0">
                <a:solidFill>
                  <a:srgbClr val="000000"/>
                </a:solidFill>
                <a:latin typeface="+mn-lt"/>
                <a:cs typeface="Arial"/>
              </a:rPr>
              <a:t>Blood.</a:t>
            </a:r>
            <a:r>
              <a:rPr lang="en-US" sz="1000" dirty="0">
                <a:solidFill>
                  <a:srgbClr val="000000"/>
                </a:solidFill>
                <a:latin typeface="+mn-lt"/>
                <a:cs typeface="Arial"/>
              </a:rPr>
              <a:t> 2023; 142(S1):202.</a:t>
            </a:r>
            <a:r>
              <a:rPr lang="en-US" sz="1000" dirty="0">
                <a:latin typeface="+mn-lt"/>
                <a:cs typeface="Arial"/>
              </a:rPr>
              <a:t> </a:t>
            </a:r>
          </a:p>
        </p:txBody>
      </p:sp>
      <p:sp>
        <p:nvSpPr>
          <p:cNvPr id="9" name="Content Placeholder 1"/>
          <p:cNvSpPr>
            <a:spLocks noGrp="1"/>
          </p:cNvSpPr>
          <p:nvPr>
            <p:ph idx="1"/>
          </p:nvPr>
        </p:nvSpPr>
        <p:spPr>
          <a:xfrm>
            <a:off x="962087" y="836947"/>
            <a:ext cx="6684952" cy="695325"/>
          </a:xfrm>
        </p:spPr>
        <p:txBody>
          <a:bodyPr/>
          <a:lstStyle/>
          <a:p>
            <a:pPr marL="0" indent="0" algn="ctr">
              <a:buNone/>
            </a:pPr>
            <a:r>
              <a:rPr lang="en-US" sz="1800" b="1" dirty="0">
                <a:cs typeface="Arial" panose="020B0604020202020204" pitchFamily="34" charset="0"/>
                <a:sym typeface="Roboto Regular" pitchFamily="2" charset="0"/>
              </a:rPr>
              <a:t>ALPINE = randomized phase 3 trial of </a:t>
            </a:r>
            <a:r>
              <a:rPr lang="en-US" sz="1800" b="1" dirty="0" err="1">
                <a:cs typeface="Arial" panose="020B0604020202020204" pitchFamily="34" charset="0"/>
                <a:sym typeface="Roboto Regular" pitchFamily="2" charset="0"/>
              </a:rPr>
              <a:t>zanubrutinib</a:t>
            </a:r>
            <a:r>
              <a:rPr lang="en-US" sz="1800" b="1" dirty="0">
                <a:cs typeface="Arial" panose="020B0604020202020204" pitchFamily="34" charset="0"/>
                <a:sym typeface="Roboto Regular" pitchFamily="2" charset="0"/>
              </a:rPr>
              <a:t> vs. </a:t>
            </a:r>
            <a:r>
              <a:rPr lang="en-US" sz="1800" b="1" dirty="0" err="1">
                <a:cs typeface="Arial" panose="020B0604020202020204" pitchFamily="34" charset="0"/>
                <a:sym typeface="Roboto Regular" pitchFamily="2" charset="0"/>
              </a:rPr>
              <a:t>ibrutinib</a:t>
            </a:r>
            <a:r>
              <a:rPr lang="en-US" sz="1800" b="1" dirty="0">
                <a:cs typeface="Arial" panose="020B0604020202020204" pitchFamily="34" charset="0"/>
                <a:sym typeface="Roboto Regular" pitchFamily="2" charset="0"/>
              </a:rPr>
              <a:t> in R/R CLL/SLL</a:t>
            </a:r>
            <a:endParaRPr lang="en-US" sz="1800" b="1" baseline="30000" dirty="0">
              <a:cs typeface="Arial" panose="020B0604020202020204" pitchFamily="34" charset="0"/>
            </a:endParaRPr>
          </a:p>
          <a:p>
            <a:endParaRPr lang="en-US" dirty="0"/>
          </a:p>
        </p:txBody>
      </p:sp>
    </p:spTree>
    <p:extLst>
      <p:ext uri="{BB962C8B-B14F-4D97-AF65-F5344CB8AC3E}">
        <p14:creationId xmlns:p14="http://schemas.microsoft.com/office/powerpoint/2010/main" val="23472954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4EA14F-0262-2BFC-60BE-81CFDEE9369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455097"/>
            <a:ext cx="4886102" cy="2927555"/>
          </a:xfrm>
          <a:prstGeom prst="rect">
            <a:avLst/>
          </a:prstGeom>
        </p:spPr>
      </p:pic>
      <p:sp>
        <p:nvSpPr>
          <p:cNvPr id="6" name="TextBox 5">
            <a:extLst>
              <a:ext uri="{FF2B5EF4-FFF2-40B4-BE49-F238E27FC236}">
                <a16:creationId xmlns:a16="http://schemas.microsoft.com/office/drawing/2014/main" id="{D331BC84-CA28-2F66-4C44-608DE0254E07}"/>
              </a:ext>
            </a:extLst>
          </p:cNvPr>
          <p:cNvSpPr txBox="1"/>
          <p:nvPr/>
        </p:nvSpPr>
        <p:spPr>
          <a:xfrm>
            <a:off x="6184246" y="4915048"/>
            <a:ext cx="1920719" cy="253916"/>
          </a:xfrm>
          <a:prstGeom prst="rect">
            <a:avLst/>
          </a:prstGeom>
          <a:noFill/>
        </p:spPr>
        <p:txBody>
          <a:bodyPr wrap="none" rtlCol="0">
            <a:spAutoFit/>
          </a:bodyPr>
          <a:lstStyle/>
          <a:p>
            <a:pPr algn="l">
              <a:buClr>
                <a:schemeClr val="accent3"/>
              </a:buClr>
            </a:pPr>
            <a:r>
              <a:rPr lang="en-US" sz="1050" dirty="0">
                <a:latin typeface="Arial" panose="020B0604020202020204" pitchFamily="34" charset="0"/>
                <a:cs typeface="Arial" panose="020B0604020202020204" pitchFamily="34" charset="0"/>
              </a:rPr>
              <a:t>Tam, et al, Lancet Onc, 2022</a:t>
            </a:r>
          </a:p>
        </p:txBody>
      </p:sp>
      <p:sp>
        <p:nvSpPr>
          <p:cNvPr id="7" name="TextBox 6">
            <a:extLst>
              <a:ext uri="{FF2B5EF4-FFF2-40B4-BE49-F238E27FC236}">
                <a16:creationId xmlns:a16="http://schemas.microsoft.com/office/drawing/2014/main" id="{46DAF26A-51C6-9BE5-D949-21F6689AF256}"/>
              </a:ext>
            </a:extLst>
          </p:cNvPr>
          <p:cNvSpPr txBox="1"/>
          <p:nvPr/>
        </p:nvSpPr>
        <p:spPr>
          <a:xfrm>
            <a:off x="1934405" y="601297"/>
            <a:ext cx="5235545" cy="954107"/>
          </a:xfrm>
          <a:prstGeom prst="rect">
            <a:avLst/>
          </a:prstGeom>
          <a:noFill/>
        </p:spPr>
        <p:txBody>
          <a:bodyPr wrap="square" rtlCol="0">
            <a:spAutoFit/>
          </a:bodyPr>
          <a:lstStyle/>
          <a:p>
            <a:pPr algn="ctr">
              <a:buClr>
                <a:schemeClr val="accent3"/>
              </a:buClr>
            </a:pPr>
            <a:r>
              <a:rPr lang="en-US" sz="1400" b="1" dirty="0">
                <a:latin typeface="Arial" panose="020B0604020202020204" pitchFamily="34" charset="0"/>
                <a:cs typeface="Arial" panose="020B0604020202020204" pitchFamily="34" charset="0"/>
              </a:rPr>
              <a:t>SEQUOIA = Randomized, open-label, phase 3 trial of frontline treatment with </a:t>
            </a:r>
            <a:r>
              <a:rPr lang="en-US" sz="1400" b="1" dirty="0" err="1">
                <a:latin typeface="Arial" panose="020B0604020202020204" pitchFamily="34" charset="0"/>
                <a:cs typeface="Arial" panose="020B0604020202020204" pitchFamily="34" charset="0"/>
              </a:rPr>
              <a:t>zanubrutinib</a:t>
            </a:r>
            <a:r>
              <a:rPr lang="en-US" sz="1400" b="1" dirty="0">
                <a:latin typeface="Arial" panose="020B0604020202020204" pitchFamily="34" charset="0"/>
                <a:cs typeface="Arial" panose="020B0604020202020204" pitchFamily="34" charset="0"/>
              </a:rPr>
              <a:t> vs BR in in CLL/SLL (age ≥ 65 or &lt; 65 w/ comorbidities) </a:t>
            </a:r>
            <a:endParaRPr lang="en-US" sz="1400" b="1" baseline="30000" dirty="0">
              <a:cs typeface="Arial" panose="020B0604020202020204" pitchFamily="34" charset="0"/>
            </a:endParaRPr>
          </a:p>
          <a:p>
            <a:pPr algn="ctr">
              <a:buClr>
                <a:schemeClr val="accent3"/>
              </a:buClr>
            </a:pPr>
            <a:endParaRPr lang="en-US" sz="1400" dirty="0">
              <a:latin typeface="Arial" panose="020B0604020202020204" pitchFamily="34" charset="0"/>
              <a:cs typeface="Arial" panose="020B0604020202020204" pitchFamily="34" charset="0"/>
            </a:endParaRPr>
          </a:p>
        </p:txBody>
      </p:sp>
      <p:grpSp>
        <p:nvGrpSpPr>
          <p:cNvPr id="4" name="Group 3"/>
          <p:cNvGrpSpPr/>
          <p:nvPr/>
        </p:nvGrpSpPr>
        <p:grpSpPr>
          <a:xfrm>
            <a:off x="4781810" y="1733420"/>
            <a:ext cx="4189889" cy="2649232"/>
            <a:chOff x="4954111" y="1762777"/>
            <a:chExt cx="4189889" cy="2649232"/>
          </a:xfrm>
        </p:grpSpPr>
        <p:sp>
          <p:nvSpPr>
            <p:cNvPr id="8" name="TextBox 7">
              <a:extLst>
                <a:ext uri="{FF2B5EF4-FFF2-40B4-BE49-F238E27FC236}">
                  <a16:creationId xmlns:a16="http://schemas.microsoft.com/office/drawing/2014/main" id="{DD5DC6B5-3D7A-0069-4643-06DE4BC24E36}"/>
                </a:ext>
              </a:extLst>
            </p:cNvPr>
            <p:cNvSpPr txBox="1"/>
            <p:nvPr/>
          </p:nvSpPr>
          <p:spPr>
            <a:xfrm>
              <a:off x="5021745" y="3950344"/>
              <a:ext cx="3721273" cy="461665"/>
            </a:xfrm>
            <a:prstGeom prst="rect">
              <a:avLst/>
            </a:prstGeom>
            <a:noFill/>
          </p:spPr>
          <p:txBody>
            <a:bodyPr wrap="square" rtlCol="0">
              <a:spAutoFit/>
            </a:bodyPr>
            <a:lstStyle/>
            <a:p>
              <a:pPr algn="ctr">
                <a:buClr>
                  <a:schemeClr val="accent3"/>
                </a:buClr>
              </a:pPr>
              <a:r>
                <a:rPr lang="en-US" sz="1200" dirty="0">
                  <a:latin typeface="Arial" panose="020B0604020202020204" pitchFamily="34" charset="0"/>
                  <a:cs typeface="Arial" panose="020B0604020202020204" pitchFamily="34" charset="0"/>
                </a:rPr>
                <a:t>* Patients with del17p (n = 111) were assigned to </a:t>
              </a:r>
              <a:r>
                <a:rPr lang="en-US" sz="1200" dirty="0" err="1">
                  <a:latin typeface="Arial" panose="020B0604020202020204" pitchFamily="34" charset="0"/>
                  <a:cs typeface="Arial" panose="020B0604020202020204" pitchFamily="34" charset="0"/>
                </a:rPr>
                <a:t>zanubrutinib</a:t>
              </a:r>
              <a:r>
                <a:rPr lang="en-US" sz="1200" dirty="0">
                  <a:latin typeface="Arial" panose="020B0604020202020204" pitchFamily="34" charset="0"/>
                  <a:cs typeface="Arial" panose="020B0604020202020204" pitchFamily="34" charset="0"/>
                </a:rPr>
                <a:t> in a separate arm</a:t>
              </a:r>
            </a:p>
          </p:txBody>
        </p:sp>
        <p:pic>
          <p:nvPicPr>
            <p:cNvPr id="10" name="Picture 9">
              <a:extLst>
                <a:ext uri="{FF2B5EF4-FFF2-40B4-BE49-F238E27FC236}">
                  <a16:creationId xmlns:a16="http://schemas.microsoft.com/office/drawing/2014/main" id="{3170541E-603A-0B76-6000-72A1CCBC8E4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54111" y="1762777"/>
              <a:ext cx="4189889" cy="1980194"/>
            </a:xfrm>
            <a:prstGeom prst="rect">
              <a:avLst/>
            </a:prstGeom>
          </p:spPr>
        </p:pic>
        <p:sp>
          <p:nvSpPr>
            <p:cNvPr id="11" name="Rectangle 10">
              <a:extLst>
                <a:ext uri="{FF2B5EF4-FFF2-40B4-BE49-F238E27FC236}">
                  <a16:creationId xmlns:a16="http://schemas.microsoft.com/office/drawing/2014/main" id="{5BC0AB83-5678-E86C-D3A2-BB6BD42DAFBB}"/>
                </a:ext>
              </a:extLst>
            </p:cNvPr>
            <p:cNvSpPr/>
            <p:nvPr/>
          </p:nvSpPr>
          <p:spPr>
            <a:xfrm>
              <a:off x="4954111" y="3435099"/>
              <a:ext cx="296315" cy="30787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Title 3"/>
          <p:cNvSpPr txBox="1">
            <a:spLocks/>
          </p:cNvSpPr>
          <p:nvPr/>
        </p:nvSpPr>
        <p:spPr>
          <a:xfrm>
            <a:off x="-172301" y="151804"/>
            <a:ext cx="9144000" cy="808038"/>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err="1">
                <a:solidFill>
                  <a:schemeClr val="accent2"/>
                </a:solidFill>
              </a:rPr>
              <a:t>cBTKi</a:t>
            </a:r>
            <a:r>
              <a:rPr lang="en-US" sz="2400" b="1" kern="0" dirty="0">
                <a:solidFill>
                  <a:schemeClr val="accent2"/>
                </a:solidFill>
              </a:rPr>
              <a:t> are a cornerstone in management of CLL</a:t>
            </a:r>
          </a:p>
        </p:txBody>
      </p:sp>
      <p:sp>
        <p:nvSpPr>
          <p:cNvPr id="3" name="Title 2"/>
          <p:cNvSpPr>
            <a:spLocks noGrp="1"/>
          </p:cNvSpPr>
          <p:nvPr>
            <p:ph type="title"/>
          </p:nvPr>
        </p:nvSpPr>
        <p:spPr/>
        <p:txBody>
          <a:bodyPr/>
          <a:lstStyle/>
          <a:p>
            <a:r>
              <a:rPr lang="en-US" dirty="0"/>
              <a:t>\</a:t>
            </a:r>
          </a:p>
        </p:txBody>
      </p:sp>
    </p:spTree>
    <p:extLst>
      <p:ext uri="{BB962C8B-B14F-4D97-AF65-F5344CB8AC3E}">
        <p14:creationId xmlns:p14="http://schemas.microsoft.com/office/powerpoint/2010/main" val="25562691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2001266"/>
            <a:ext cx="9144000" cy="695325"/>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rgbClr val="002E51"/>
                </a:solidFill>
              </a:rPr>
              <a:t>What about MCL and CLL following </a:t>
            </a:r>
            <a:r>
              <a:rPr lang="en-US" sz="2400" b="1" kern="0" dirty="0" err="1">
                <a:solidFill>
                  <a:srgbClr val="002E51"/>
                </a:solidFill>
              </a:rPr>
              <a:t>cBTKi</a:t>
            </a:r>
            <a:r>
              <a:rPr lang="en-US" sz="2400" b="1" kern="0" dirty="0">
                <a:solidFill>
                  <a:srgbClr val="002E51"/>
                </a:solidFill>
              </a:rPr>
              <a:t> discontinuation?</a:t>
            </a:r>
          </a:p>
        </p:txBody>
      </p:sp>
    </p:spTree>
    <p:extLst>
      <p:ext uri="{BB962C8B-B14F-4D97-AF65-F5344CB8AC3E}">
        <p14:creationId xmlns:p14="http://schemas.microsoft.com/office/powerpoint/2010/main" val="33526700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 y="1788827"/>
            <a:ext cx="3931921" cy="695325"/>
          </a:xfrm>
        </p:spPr>
        <p:txBody>
          <a:bodyPr/>
          <a:lstStyle/>
          <a:p>
            <a:pPr marL="0" indent="0">
              <a:buNone/>
            </a:pPr>
            <a:r>
              <a:rPr lang="en-US" sz="1800" b="1" dirty="0">
                <a:cs typeface="Arial" panose="020B0604020202020204" pitchFamily="34" charset="0"/>
                <a:sym typeface="Roboto Regular" pitchFamily="2" charset="0"/>
              </a:rPr>
              <a:t>Outcomes are poor in MCL following </a:t>
            </a:r>
            <a:r>
              <a:rPr lang="en-US" sz="1800" b="1" dirty="0" err="1">
                <a:cs typeface="Arial" panose="020B0604020202020204" pitchFamily="34" charset="0"/>
                <a:sym typeface="Roboto Regular" pitchFamily="2" charset="0"/>
              </a:rPr>
              <a:t>cBTKi</a:t>
            </a:r>
            <a:r>
              <a:rPr lang="en-US" sz="1800" b="1" dirty="0">
                <a:cs typeface="Arial" panose="020B0604020202020204" pitchFamily="34" charset="0"/>
                <a:sym typeface="Roboto Regular" pitchFamily="2" charset="0"/>
              </a:rPr>
              <a:t> discontinuation.</a:t>
            </a:r>
            <a:r>
              <a:rPr lang="en-US" sz="1800" b="1" baseline="30000" dirty="0">
                <a:cs typeface="Arial" panose="020B0604020202020204" pitchFamily="34" charset="0"/>
                <a:sym typeface="Roboto Regular" pitchFamily="2" charset="0"/>
              </a:rPr>
              <a:t>1</a:t>
            </a:r>
            <a:endParaRPr lang="en-US" sz="1800" b="1" baseline="30000" dirty="0">
              <a:cs typeface="Arial" panose="020B0604020202020204" pitchFamily="34" charset="0"/>
            </a:endParaRPr>
          </a:p>
          <a:p>
            <a:endParaRPr lang="en-US" dirty="0"/>
          </a:p>
        </p:txBody>
      </p:sp>
      <p:sp>
        <p:nvSpPr>
          <p:cNvPr id="3" name="Title 3"/>
          <p:cNvSpPr txBox="1">
            <a:spLocks/>
          </p:cNvSpPr>
          <p:nvPr/>
        </p:nvSpPr>
        <p:spPr>
          <a:xfrm>
            <a:off x="0" y="127000"/>
            <a:ext cx="9144000" cy="695325"/>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rgbClr val="002E51"/>
                </a:solidFill>
              </a:rPr>
              <a:t>What about MCL following </a:t>
            </a:r>
            <a:r>
              <a:rPr lang="en-US" sz="2400" b="1" kern="0" dirty="0" err="1">
                <a:solidFill>
                  <a:srgbClr val="002E51"/>
                </a:solidFill>
              </a:rPr>
              <a:t>cBTKi</a:t>
            </a:r>
            <a:r>
              <a:rPr lang="en-US" sz="2400" b="1" kern="0" dirty="0">
                <a:solidFill>
                  <a:srgbClr val="002E51"/>
                </a:solidFill>
              </a:rPr>
              <a:t> discontinuation?</a:t>
            </a:r>
          </a:p>
        </p:txBody>
      </p:sp>
      <p:sp>
        <p:nvSpPr>
          <p:cNvPr id="5" name="TextBox 4">
            <a:extLst>
              <a:ext uri="{FF2B5EF4-FFF2-40B4-BE49-F238E27FC236}">
                <a16:creationId xmlns:a16="http://schemas.microsoft.com/office/drawing/2014/main" id="{E38D32F5-ABE9-F256-A580-2AB478E08CE0}"/>
              </a:ext>
            </a:extLst>
          </p:cNvPr>
          <p:cNvSpPr txBox="1"/>
          <p:nvPr/>
        </p:nvSpPr>
        <p:spPr>
          <a:xfrm>
            <a:off x="4945380" y="1074743"/>
            <a:ext cx="3108960" cy="461665"/>
          </a:xfrm>
          <a:prstGeom prst="rect">
            <a:avLst/>
          </a:prstGeom>
          <a:noFill/>
        </p:spPr>
        <p:txBody>
          <a:bodyPr wrap="square" lIns="91440" tIns="45720" rIns="91440" bIns="45720" rtlCol="0" anchor="t">
            <a:spAutoFit/>
          </a:bodyPr>
          <a:lstStyle/>
          <a:p>
            <a:pPr algn="ctr" defTabSz="457189"/>
            <a:r>
              <a:rPr lang="en-US" sz="1200" b="1" dirty="0">
                <a:solidFill>
                  <a:srgbClr val="000000"/>
                </a:solidFill>
                <a:latin typeface="Arial"/>
                <a:cs typeface="Arial"/>
              </a:rPr>
              <a:t>Time from </a:t>
            </a:r>
            <a:r>
              <a:rPr lang="en-US" sz="1200" b="1" dirty="0" err="1">
                <a:solidFill>
                  <a:srgbClr val="000000"/>
                </a:solidFill>
                <a:latin typeface="Arial"/>
                <a:cs typeface="Arial"/>
              </a:rPr>
              <a:t>cBTKi</a:t>
            </a:r>
            <a:r>
              <a:rPr lang="en-US" sz="1200" b="1" dirty="0">
                <a:solidFill>
                  <a:srgbClr val="000000"/>
                </a:solidFill>
                <a:latin typeface="Arial"/>
                <a:cs typeface="Arial"/>
              </a:rPr>
              <a:t> Discontinuation to </a:t>
            </a:r>
            <a:r>
              <a:rPr lang="en-US" sz="1200" b="1" dirty="0">
                <a:latin typeface="Arial"/>
                <a:cs typeface="Arial"/>
              </a:rPr>
              <a:t>S</a:t>
            </a:r>
            <a:r>
              <a:rPr lang="en-US" sz="1200" b="1" dirty="0">
                <a:solidFill>
                  <a:srgbClr val="000000"/>
                </a:solidFill>
                <a:latin typeface="Arial"/>
                <a:cs typeface="Arial"/>
              </a:rPr>
              <a:t>ubsequent </a:t>
            </a:r>
            <a:r>
              <a:rPr lang="en-US" sz="1200" b="1" dirty="0">
                <a:latin typeface="Arial"/>
                <a:cs typeface="Arial"/>
              </a:rPr>
              <a:t>T</a:t>
            </a:r>
            <a:r>
              <a:rPr lang="en-US" sz="1200" b="1" dirty="0">
                <a:solidFill>
                  <a:srgbClr val="000000"/>
                </a:solidFill>
                <a:latin typeface="Arial"/>
                <a:cs typeface="Arial"/>
              </a:rPr>
              <a:t>reatment </a:t>
            </a:r>
            <a:r>
              <a:rPr lang="en-US" sz="1200" b="1" dirty="0">
                <a:latin typeface="Arial"/>
                <a:cs typeface="Arial"/>
              </a:rPr>
              <a:t>F</a:t>
            </a:r>
            <a:r>
              <a:rPr lang="en-US" sz="1200" b="1" dirty="0">
                <a:solidFill>
                  <a:srgbClr val="000000"/>
                </a:solidFill>
                <a:latin typeface="Arial"/>
                <a:cs typeface="Arial"/>
              </a:rPr>
              <a:t>ailure or </a:t>
            </a:r>
            <a:r>
              <a:rPr lang="en-US" sz="1200" b="1" dirty="0">
                <a:latin typeface="Arial"/>
                <a:cs typeface="Arial"/>
              </a:rPr>
              <a:t>D</a:t>
            </a:r>
            <a:r>
              <a:rPr lang="en-US" sz="1200" b="1" dirty="0">
                <a:solidFill>
                  <a:srgbClr val="000000"/>
                </a:solidFill>
                <a:latin typeface="Arial"/>
                <a:cs typeface="Arial"/>
              </a:rPr>
              <a:t>eath</a:t>
            </a:r>
            <a:r>
              <a:rPr lang="en-US" sz="1200" b="1" baseline="30000" dirty="0">
                <a:solidFill>
                  <a:srgbClr val="000000"/>
                </a:solidFill>
                <a:latin typeface="Arial"/>
                <a:cs typeface="Arial"/>
              </a:rPr>
              <a:t>2</a:t>
            </a:r>
            <a:endParaRPr lang="en-IE" sz="1200" baseline="30000" dirty="0">
              <a:solidFill>
                <a:srgbClr val="000000"/>
              </a:solidFill>
              <a:latin typeface="Arial"/>
              <a:cs typeface="Arial"/>
            </a:endParaRPr>
          </a:p>
        </p:txBody>
      </p:sp>
      <p:pic>
        <p:nvPicPr>
          <p:cNvPr id="7" name="Picture 6" descr="A screen shot of a graph&#10;&#10;Description automatically generated">
            <a:extLst>
              <a:ext uri="{FF2B5EF4-FFF2-40B4-BE49-F238E27FC236}">
                <a16:creationId xmlns:a16="http://schemas.microsoft.com/office/drawing/2014/main" id="{4DC97F82-AEBD-BFBC-CF14-81FD19F70BED}"/>
              </a:ext>
            </a:extLst>
          </p:cNvPr>
          <p:cNvPicPr>
            <a:picLocks noChangeAspect="1"/>
          </p:cNvPicPr>
          <p:nvPr/>
        </p:nvPicPr>
        <p:blipFill rotWithShape="1">
          <a:blip r:embed="rId2">
            <a:extLst>
              <a:ext uri="{28A0092B-C50C-407E-A947-70E740481C1C}">
                <a14:useLocalDpi xmlns:a14="http://schemas.microsoft.com/office/drawing/2010/main" val="0"/>
              </a:ext>
            </a:extLst>
          </a:blip>
          <a:srcRect l="15510" t="7985" r="15298" b="59366"/>
          <a:stretch/>
        </p:blipFill>
        <p:spPr>
          <a:xfrm>
            <a:off x="4206240" y="1529079"/>
            <a:ext cx="4414662" cy="2776965"/>
          </a:xfrm>
          <a:prstGeom prst="rect">
            <a:avLst/>
          </a:prstGeom>
        </p:spPr>
      </p:pic>
      <p:sp>
        <p:nvSpPr>
          <p:cNvPr id="9" name="TextBox 8"/>
          <p:cNvSpPr txBox="1"/>
          <p:nvPr/>
        </p:nvSpPr>
        <p:spPr>
          <a:xfrm>
            <a:off x="3573780" y="4612688"/>
            <a:ext cx="5212080" cy="400110"/>
          </a:xfrm>
          <a:prstGeom prst="rect">
            <a:avLst/>
          </a:prstGeom>
          <a:noFill/>
        </p:spPr>
        <p:txBody>
          <a:bodyPr wrap="square" rtlCol="0">
            <a:spAutoFit/>
          </a:bodyPr>
          <a:lstStyle/>
          <a:p>
            <a:r>
              <a:rPr lang="en-US" sz="1000" baseline="30000" dirty="0">
                <a:latin typeface="+mn-lt"/>
                <a:cs typeface="Arial"/>
              </a:rPr>
              <a:t>1</a:t>
            </a:r>
            <a:r>
              <a:rPr lang="en-US" sz="1000" dirty="0">
                <a:solidFill>
                  <a:srgbClr val="000000"/>
                </a:solidFill>
                <a:latin typeface="+mn-lt"/>
                <a:cs typeface="Arial"/>
              </a:rPr>
              <a:t>Owen C et al. </a:t>
            </a:r>
            <a:r>
              <a:rPr lang="en-US" sz="1000" i="1" dirty="0" err="1">
                <a:solidFill>
                  <a:srgbClr val="000000"/>
                </a:solidFill>
                <a:latin typeface="+mn-lt"/>
                <a:cs typeface="Arial"/>
              </a:rPr>
              <a:t>Curr</a:t>
            </a:r>
            <a:r>
              <a:rPr lang="en-US" sz="1000" i="1" dirty="0">
                <a:solidFill>
                  <a:srgbClr val="000000"/>
                </a:solidFill>
                <a:latin typeface="+mn-lt"/>
                <a:cs typeface="Arial"/>
              </a:rPr>
              <a:t> </a:t>
            </a:r>
            <a:r>
              <a:rPr lang="en-US" sz="1000" i="1" dirty="0" err="1">
                <a:solidFill>
                  <a:srgbClr val="000000"/>
                </a:solidFill>
                <a:latin typeface="+mn-lt"/>
                <a:cs typeface="Arial"/>
              </a:rPr>
              <a:t>Oncol</a:t>
            </a:r>
            <a:r>
              <a:rPr lang="en-US" sz="1000" i="1" dirty="0">
                <a:solidFill>
                  <a:srgbClr val="000000"/>
                </a:solidFill>
                <a:latin typeface="+mn-lt"/>
                <a:cs typeface="Arial"/>
              </a:rPr>
              <a:t>.</a:t>
            </a:r>
            <a:r>
              <a:rPr lang="en-US" sz="1000" dirty="0">
                <a:solidFill>
                  <a:srgbClr val="000000"/>
                </a:solidFill>
                <a:latin typeface="+mn-lt"/>
                <a:cs typeface="Arial"/>
              </a:rPr>
              <a:t> 2019; 2</a:t>
            </a:r>
            <a:r>
              <a:rPr lang="en-US" sz="1000" dirty="0">
                <a:latin typeface="+mn-lt"/>
                <a:cs typeface="Arial"/>
              </a:rPr>
              <a:t>02</a:t>
            </a:r>
            <a:r>
              <a:rPr lang="en-US" sz="1000" dirty="0">
                <a:solidFill>
                  <a:srgbClr val="000000"/>
                </a:solidFill>
                <a:latin typeface="+mn-lt"/>
                <a:cs typeface="Arial"/>
              </a:rPr>
              <a:t>6(2):e233-e240.</a:t>
            </a:r>
            <a:r>
              <a:rPr lang="en-US" sz="1000" dirty="0">
                <a:latin typeface="+mn-lt"/>
                <a:cs typeface="Arial"/>
              </a:rPr>
              <a:t> </a:t>
            </a:r>
          </a:p>
          <a:p>
            <a:r>
              <a:rPr lang="en-US" sz="1000" baseline="30000" dirty="0">
                <a:latin typeface="+mn-lt"/>
                <a:cs typeface="Arial"/>
              </a:rPr>
              <a:t>2</a:t>
            </a:r>
            <a:r>
              <a:rPr lang="en-US" sz="1000" dirty="0">
                <a:latin typeface="+mn-lt"/>
                <a:cs typeface="Arial"/>
              </a:rPr>
              <a:t>Hess et al. </a:t>
            </a:r>
            <a:r>
              <a:rPr lang="en-US" sz="1000" i="1" dirty="0">
                <a:latin typeface="+mn-lt"/>
                <a:cs typeface="Arial"/>
              </a:rPr>
              <a:t>Adv. </a:t>
            </a:r>
            <a:r>
              <a:rPr lang="en-US" sz="1000" i="1" dirty="0" err="1">
                <a:latin typeface="+mn-lt"/>
                <a:cs typeface="Arial"/>
              </a:rPr>
              <a:t>Hematol</a:t>
            </a:r>
            <a:r>
              <a:rPr lang="en-US" sz="1000" dirty="0">
                <a:latin typeface="+mn-lt"/>
                <a:cs typeface="Arial"/>
              </a:rPr>
              <a:t>. 2022; 22:8262787</a:t>
            </a:r>
            <a:r>
              <a:rPr lang="en-IE" sz="1000" dirty="0">
                <a:latin typeface="+mn-lt"/>
                <a:cs typeface="Arial"/>
              </a:rPr>
              <a:t>.</a:t>
            </a:r>
            <a:endParaRPr lang="en-US" sz="1000" dirty="0">
              <a:latin typeface="+mn-lt"/>
            </a:endParaRPr>
          </a:p>
        </p:txBody>
      </p:sp>
    </p:spTree>
    <p:extLst>
      <p:ext uri="{BB962C8B-B14F-4D97-AF65-F5344CB8AC3E}">
        <p14:creationId xmlns:p14="http://schemas.microsoft.com/office/powerpoint/2010/main" val="33287533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27000"/>
            <a:ext cx="9144000" cy="695325"/>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rgbClr val="002E51"/>
                </a:solidFill>
              </a:rPr>
              <a:t>What about CLL following </a:t>
            </a:r>
            <a:r>
              <a:rPr lang="en-US" sz="2400" b="1" kern="0" dirty="0" err="1">
                <a:solidFill>
                  <a:srgbClr val="002E51"/>
                </a:solidFill>
              </a:rPr>
              <a:t>cBTKi</a:t>
            </a:r>
            <a:r>
              <a:rPr lang="en-US" sz="2400" b="1" kern="0" dirty="0">
                <a:solidFill>
                  <a:srgbClr val="002E51"/>
                </a:solidFill>
              </a:rPr>
              <a:t> discontinuation?</a:t>
            </a:r>
          </a:p>
        </p:txBody>
      </p:sp>
      <p:sp>
        <p:nvSpPr>
          <p:cNvPr id="6" name="Content Placeholder 1"/>
          <p:cNvSpPr txBox="1">
            <a:spLocks/>
          </p:cNvSpPr>
          <p:nvPr/>
        </p:nvSpPr>
        <p:spPr bwMode="auto">
          <a:xfrm>
            <a:off x="247650" y="935969"/>
            <a:ext cx="7490460" cy="6953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800" b="1" kern="0" dirty="0">
                <a:cs typeface="Arial" panose="020B0604020202020204" pitchFamily="34" charset="0"/>
                <a:sym typeface="Roboto Regular" pitchFamily="2" charset="0"/>
              </a:rPr>
              <a:t>Prognosis of “double-exposed” CLL patients appears to be poor.</a:t>
            </a:r>
          </a:p>
          <a:p>
            <a:pPr lvl="1"/>
            <a:r>
              <a:rPr lang="en-US" sz="1400" kern="0" dirty="0">
                <a:cs typeface="Arial" panose="020B0604020202020204" pitchFamily="34" charset="0"/>
              </a:rPr>
              <a:t>I.e., prior treatment with </a:t>
            </a:r>
            <a:r>
              <a:rPr lang="en-US" sz="1400" kern="0" dirty="0" err="1">
                <a:cs typeface="Arial" panose="020B0604020202020204" pitchFamily="34" charset="0"/>
              </a:rPr>
              <a:t>cBTKi</a:t>
            </a:r>
            <a:r>
              <a:rPr lang="en-US" sz="1400" kern="0" dirty="0">
                <a:cs typeface="Arial" panose="020B0604020202020204" pitchFamily="34" charset="0"/>
              </a:rPr>
              <a:t> </a:t>
            </a:r>
            <a:r>
              <a:rPr lang="en-US" sz="1400" u="sng" kern="0" dirty="0">
                <a:cs typeface="Arial" panose="020B0604020202020204" pitchFamily="34" charset="0"/>
              </a:rPr>
              <a:t>and</a:t>
            </a:r>
            <a:r>
              <a:rPr lang="en-US" sz="1400" kern="0" dirty="0">
                <a:cs typeface="Arial" panose="020B0604020202020204" pitchFamily="34" charset="0"/>
              </a:rPr>
              <a:t> BCL2i</a:t>
            </a:r>
          </a:p>
          <a:p>
            <a:pPr lvl="1"/>
            <a:r>
              <a:rPr lang="en-US" sz="1400" kern="0" dirty="0">
                <a:cs typeface="Arial" panose="020B0604020202020204" pitchFamily="34" charset="0"/>
              </a:rPr>
              <a:t>In double-refractory patients (n=17),</a:t>
            </a:r>
            <a:r>
              <a:rPr lang="en-US" sz="1400" kern="0" baseline="30000" dirty="0">
                <a:cs typeface="Arial" panose="020B0604020202020204" pitchFamily="34" charset="0"/>
              </a:rPr>
              <a:t>1</a:t>
            </a:r>
            <a:r>
              <a:rPr lang="en-US" sz="1400" kern="0" dirty="0">
                <a:cs typeface="Arial" panose="020B0604020202020204" pitchFamily="34" charset="0"/>
              </a:rPr>
              <a:t> </a:t>
            </a:r>
            <a:r>
              <a:rPr lang="en-US" sz="1400" kern="0" dirty="0" err="1">
                <a:cs typeface="Arial" panose="020B0604020202020204" pitchFamily="34" charset="0"/>
              </a:rPr>
              <a:t>mOS</a:t>
            </a:r>
            <a:r>
              <a:rPr lang="en-US" sz="1400" kern="0" dirty="0">
                <a:cs typeface="Arial" panose="020B0604020202020204" pitchFamily="34" charset="0"/>
              </a:rPr>
              <a:t> = 3.6 months</a:t>
            </a:r>
          </a:p>
          <a:p>
            <a:pPr lvl="1"/>
            <a:r>
              <a:rPr lang="en-US" sz="1400" kern="0" dirty="0">
                <a:cs typeface="Arial" panose="020B0604020202020204" pitchFamily="34" charset="0"/>
              </a:rPr>
              <a:t>In double-exposed patients (n=65),</a:t>
            </a:r>
            <a:r>
              <a:rPr lang="en-US" sz="1400" kern="0" baseline="30000" dirty="0">
                <a:cs typeface="Arial" panose="020B0604020202020204" pitchFamily="34" charset="0"/>
              </a:rPr>
              <a:t>2</a:t>
            </a:r>
            <a:r>
              <a:rPr lang="en-US" sz="1400" kern="0" dirty="0">
                <a:cs typeface="Arial" panose="020B0604020202020204" pitchFamily="34" charset="0"/>
              </a:rPr>
              <a:t> time from discontinuation of 2</a:t>
            </a:r>
            <a:r>
              <a:rPr lang="en-US" sz="1400" kern="0" baseline="30000" dirty="0">
                <a:cs typeface="Arial" panose="020B0604020202020204" pitchFamily="34" charset="0"/>
              </a:rPr>
              <a:t>nd</a:t>
            </a:r>
            <a:r>
              <a:rPr lang="en-US" sz="1400" kern="0" dirty="0">
                <a:cs typeface="Arial" panose="020B0604020202020204" pitchFamily="34" charset="0"/>
              </a:rPr>
              <a:t> therapy to subsequent treatment failure or death = 11.4 months</a:t>
            </a:r>
          </a:p>
          <a:p>
            <a:endParaRPr lang="en-US" kern="0" dirty="0"/>
          </a:p>
        </p:txBody>
      </p:sp>
      <p:pic>
        <p:nvPicPr>
          <p:cNvPr id="9" name="New 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l="52890" t="64197" r="8155" b="2963"/>
          <a:stretch/>
        </p:blipFill>
        <p:spPr bwMode="auto">
          <a:xfrm>
            <a:off x="5486451" y="2248750"/>
            <a:ext cx="3169869" cy="205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0" name="TextBox 9"/>
          <p:cNvSpPr txBox="1"/>
          <p:nvPr/>
        </p:nvSpPr>
        <p:spPr>
          <a:xfrm>
            <a:off x="3482340" y="4594860"/>
            <a:ext cx="4747260" cy="400110"/>
          </a:xfrm>
          <a:prstGeom prst="rect">
            <a:avLst/>
          </a:prstGeom>
          <a:noFill/>
        </p:spPr>
        <p:txBody>
          <a:bodyPr wrap="square" rtlCol="0">
            <a:spAutoFit/>
          </a:bodyPr>
          <a:lstStyle/>
          <a:p>
            <a:r>
              <a:rPr lang="en-US" sz="1000" baseline="30000" dirty="0"/>
              <a:t>1</a:t>
            </a:r>
            <a:r>
              <a:rPr lang="en-US" sz="1000" dirty="0"/>
              <a:t>Lew TE, et al. </a:t>
            </a:r>
            <a:r>
              <a:rPr lang="en-US" sz="1000" i="1" dirty="0"/>
              <a:t>Blood Advances. </a:t>
            </a:r>
            <a:r>
              <a:rPr lang="en-US" sz="1000" dirty="0"/>
              <a:t>2021; 5(20):4054-4058.</a:t>
            </a:r>
          </a:p>
          <a:p>
            <a:r>
              <a:rPr lang="en-US" sz="1000" baseline="30000" dirty="0"/>
              <a:t>2</a:t>
            </a:r>
            <a:r>
              <a:rPr lang="en-US" sz="1000" dirty="0"/>
              <a:t>Thompson MC, et al. </a:t>
            </a:r>
            <a:r>
              <a:rPr lang="en-US" sz="1000" i="1" dirty="0"/>
              <a:t>Blood. </a:t>
            </a:r>
            <a:r>
              <a:rPr lang="en-US" sz="1000" dirty="0"/>
              <a:t>2022; 138 S1:2628.</a:t>
            </a:r>
          </a:p>
        </p:txBody>
      </p:sp>
      <p:sp>
        <p:nvSpPr>
          <p:cNvPr id="11" name="TextBox 10"/>
          <p:cNvSpPr txBox="1"/>
          <p:nvPr/>
        </p:nvSpPr>
        <p:spPr>
          <a:xfrm>
            <a:off x="7456170" y="3738831"/>
            <a:ext cx="236220" cy="230832"/>
          </a:xfrm>
          <a:prstGeom prst="rect">
            <a:avLst/>
          </a:prstGeom>
          <a:noFill/>
        </p:spPr>
        <p:txBody>
          <a:bodyPr wrap="square" rtlCol="0">
            <a:spAutoFit/>
          </a:bodyPr>
          <a:lstStyle/>
          <a:p>
            <a:r>
              <a:rPr lang="en-US" sz="900" dirty="0"/>
              <a:t>1</a:t>
            </a:r>
          </a:p>
        </p:txBody>
      </p:sp>
    </p:spTree>
    <p:extLst>
      <p:ext uri="{BB962C8B-B14F-4D97-AF65-F5344CB8AC3E}">
        <p14:creationId xmlns:p14="http://schemas.microsoft.com/office/powerpoint/2010/main" val="1823468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87E867-4344-E1DE-0094-47E83716284A}"/>
              </a:ext>
            </a:extLst>
          </p:cNvPr>
          <p:cNvGrpSpPr/>
          <p:nvPr/>
        </p:nvGrpSpPr>
        <p:grpSpPr>
          <a:xfrm>
            <a:off x="2908852" y="707438"/>
            <a:ext cx="2812655" cy="2191370"/>
            <a:chOff x="11505837" y="3421632"/>
            <a:chExt cx="11750644" cy="9155060"/>
          </a:xfrm>
          <a:noFill/>
        </p:grpSpPr>
        <p:sp>
          <p:nvSpPr>
            <p:cNvPr id="10" name="TextBox 12">
              <a:extLst>
                <a:ext uri="{FF2B5EF4-FFF2-40B4-BE49-F238E27FC236}">
                  <a16:creationId xmlns:a16="http://schemas.microsoft.com/office/drawing/2014/main" id="{BBBFAD95-F93C-D1C1-CAE8-77EC8C84B360}"/>
                </a:ext>
              </a:extLst>
            </p:cNvPr>
            <p:cNvSpPr txBox="1"/>
            <p:nvPr/>
          </p:nvSpPr>
          <p:spPr>
            <a:xfrm>
              <a:off x="11505837" y="3421632"/>
              <a:ext cx="11750644" cy="1463715"/>
            </a:xfrm>
            <a:prstGeom prst="rect">
              <a:avLst/>
            </a:prstGeom>
            <a:grpFill/>
            <a:ln>
              <a:noFill/>
            </a:ln>
            <a:effectLst/>
          </p:spPr>
          <p:txBody>
            <a:bodyPr wrap="square" lIns="0" r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09420">
                <a:defRPr/>
              </a:pPr>
              <a:r>
                <a:rPr lang="en-US" sz="1053" b="1">
                  <a:solidFill>
                    <a:srgbClr val="000000"/>
                  </a:solidFill>
                  <a:latin typeface="Arial" panose="020B0604020202020204" pitchFamily="34" charset="0"/>
                  <a:ea typeface="Tahoma"/>
                  <a:cs typeface="Arial" panose="020B0604020202020204" pitchFamily="34" charset="0"/>
                  <a:sym typeface="Arial" panose="020B0604020202020204" pitchFamily="34" charset="0"/>
                </a:rPr>
                <a:t>Plasma exposures exceeded BTK </a:t>
              </a:r>
              <a:r>
                <a:rPr lang="de-DE" sz="1053" b="1">
                  <a:solidFill>
                    <a:srgbClr val="202B37"/>
                  </a:solidFill>
                  <a:latin typeface="Arial" panose="020B0604020202020204" pitchFamily="34" charset="0"/>
                  <a:ea typeface="Tahoma"/>
                  <a:cs typeface="Arial" panose="020B0604020202020204" pitchFamily="34" charset="0"/>
                  <a:sym typeface="Arial" panose="020B0604020202020204" pitchFamily="34" charset="0"/>
                </a:rPr>
                <a:t>IC</a:t>
              </a:r>
              <a:r>
                <a:rPr lang="de-DE" sz="1053" b="1" baseline="-25000">
                  <a:solidFill>
                    <a:srgbClr val="202B37"/>
                  </a:solidFill>
                  <a:latin typeface="Arial" panose="020B0604020202020204" pitchFamily="34" charset="0"/>
                  <a:ea typeface="Tahoma"/>
                  <a:cs typeface="Arial" panose="020B0604020202020204" pitchFamily="34" charset="0"/>
                  <a:sym typeface="Arial" panose="020B0604020202020204" pitchFamily="34" charset="0"/>
                </a:rPr>
                <a:t>90</a:t>
              </a:r>
              <a:r>
                <a:rPr lang="en-US" sz="1053" b="1">
                  <a:solidFill>
                    <a:srgbClr val="000000"/>
                  </a:solidFill>
                  <a:latin typeface="Arial" panose="020B0604020202020204" pitchFamily="34" charset="0"/>
                  <a:ea typeface="Tahoma"/>
                  <a:cs typeface="Arial" panose="020B0604020202020204" pitchFamily="34" charset="0"/>
                  <a:sym typeface="Arial" panose="020B0604020202020204" pitchFamily="34" charset="0"/>
                </a:rPr>
                <a:t> </a:t>
              </a:r>
            </a:p>
            <a:p>
              <a:pPr algn="ctr" defTabSz="109420">
                <a:defRPr/>
              </a:pPr>
              <a:r>
                <a:rPr lang="en-US" sz="1053" b="1">
                  <a:solidFill>
                    <a:srgbClr val="000000"/>
                  </a:solidFill>
                  <a:latin typeface="Arial" panose="020B0604020202020204" pitchFamily="34" charset="0"/>
                  <a:ea typeface="Tahoma"/>
                  <a:cs typeface="Arial" panose="020B0604020202020204" pitchFamily="34" charset="0"/>
                  <a:sym typeface="Arial" panose="020B0604020202020204" pitchFamily="34" charset="0"/>
                </a:rPr>
                <a:t>throughout dosing interval</a:t>
              </a:r>
            </a:p>
          </p:txBody>
        </p:sp>
        <p:pic>
          <p:nvPicPr>
            <p:cNvPr id="12" name="Picture 11" descr="A picture containing indoor, dark&#10;&#10;Description automatically generated">
              <a:extLst>
                <a:ext uri="{FF2B5EF4-FFF2-40B4-BE49-F238E27FC236}">
                  <a16:creationId xmlns:a16="http://schemas.microsoft.com/office/drawing/2014/main" id="{DCE7686C-34A7-9863-AF6B-020EB351A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8057" y="5179520"/>
              <a:ext cx="11635130" cy="7397172"/>
            </a:xfrm>
            <a:prstGeom prst="rect">
              <a:avLst/>
            </a:prstGeom>
            <a:grpFill/>
          </p:spPr>
        </p:pic>
      </p:grpSp>
      <p:sp>
        <p:nvSpPr>
          <p:cNvPr id="11" name="TextBox 12">
            <a:extLst>
              <a:ext uri="{FF2B5EF4-FFF2-40B4-BE49-F238E27FC236}">
                <a16:creationId xmlns:a16="http://schemas.microsoft.com/office/drawing/2014/main" id="{D1903E0D-FFA0-1F8A-0046-B8293CDC1B8F}"/>
              </a:ext>
            </a:extLst>
          </p:cNvPr>
          <p:cNvSpPr txBox="1"/>
          <p:nvPr/>
        </p:nvSpPr>
        <p:spPr>
          <a:xfrm>
            <a:off x="317020" y="709618"/>
            <a:ext cx="2011560" cy="208450"/>
          </a:xfrm>
          <a:prstGeom prst="rect">
            <a:avLst/>
          </a:prstGeom>
          <a:noFill/>
          <a:ln>
            <a:noFill/>
          </a:ln>
          <a:effectLst/>
        </p:spPr>
        <p:txBody>
          <a:bodyPr wrap="square" lIns="0" tIns="34290" rIns="0" bIns="3429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09420">
              <a:defRPr/>
            </a:pPr>
            <a:r>
              <a:rPr lang="en-US" sz="1050" b="1" dirty="0">
                <a:solidFill>
                  <a:srgbClr val="000000"/>
                </a:solidFill>
                <a:latin typeface="Arial"/>
                <a:ea typeface="Tahoma"/>
                <a:cs typeface="Arial"/>
                <a:sym typeface="Arial" panose="020B0604020202020204" pitchFamily="34" charset="0"/>
              </a:rPr>
              <a:t>Highly selective for BTK</a:t>
            </a:r>
            <a:r>
              <a:rPr lang="en-US" sz="1050" baseline="30000" dirty="0">
                <a:solidFill>
                  <a:srgbClr val="000000"/>
                </a:solidFill>
                <a:latin typeface="Arial"/>
                <a:ea typeface="Tahoma"/>
                <a:cs typeface="Arial"/>
                <a:sym typeface="Arial" panose="020B0604020202020204" pitchFamily="34" charset="0"/>
              </a:rPr>
              <a:t>1</a:t>
            </a:r>
            <a:r>
              <a:rPr lang="en-US" sz="1050" baseline="30000" dirty="0">
                <a:solidFill>
                  <a:srgbClr val="000000"/>
                </a:solidFill>
                <a:latin typeface="Arial"/>
                <a:ea typeface="Tahoma"/>
                <a:cs typeface="Arial"/>
              </a:rPr>
              <a:t>,</a:t>
            </a:r>
            <a:r>
              <a:rPr lang="en-US" sz="1050" baseline="30000" dirty="0">
                <a:solidFill>
                  <a:srgbClr val="000000"/>
                </a:solidFill>
                <a:latin typeface="Arial"/>
                <a:ea typeface="Tahoma"/>
                <a:cs typeface="Arial"/>
                <a:sym typeface="Arial" panose="020B0604020202020204" pitchFamily="34" charset="0"/>
              </a:rPr>
              <a:t>6</a:t>
            </a:r>
            <a:endParaRPr lang="en-US" sz="1050" dirty="0">
              <a:solidFill>
                <a:srgbClr val="000000"/>
              </a:solidFill>
              <a:latin typeface="Arial"/>
              <a:ea typeface="Tahoma"/>
              <a:cs typeface="Arial"/>
              <a:sym typeface="Arial" panose="020B0604020202020204" pitchFamily="34" charset="0"/>
            </a:endParaRPr>
          </a:p>
        </p:txBody>
      </p:sp>
      <p:sp>
        <p:nvSpPr>
          <p:cNvPr id="14" name="Title 1">
            <a:extLst>
              <a:ext uri="{FF2B5EF4-FFF2-40B4-BE49-F238E27FC236}">
                <a16:creationId xmlns:a16="http://schemas.microsoft.com/office/drawing/2014/main" id="{31661D9C-AE20-60A4-82A8-E61B6A4E2EB1}"/>
              </a:ext>
            </a:extLst>
          </p:cNvPr>
          <p:cNvSpPr txBox="1">
            <a:spLocks/>
          </p:cNvSpPr>
          <p:nvPr/>
        </p:nvSpPr>
        <p:spPr bwMode="auto">
          <a:xfrm>
            <a:off x="6081247" y="673573"/>
            <a:ext cx="2806574" cy="39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10943" tIns="10943" rIns="10943" bIns="10943" numCol="1" anchor="ctr" anchorCtr="0" compatLnSpc="1">
            <a:prstTxWarp prst="textNoShape">
              <a:avLst/>
            </a:prstTxWarp>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algn="ctr" defTabSz="342900">
              <a:defRPr/>
            </a:pPr>
            <a:r>
              <a:rPr lang="en-US" sz="1050" b="1" dirty="0" err="1">
                <a:solidFill>
                  <a:srgbClr val="000000"/>
                </a:solidFill>
                <a:latin typeface="Arial"/>
                <a:ea typeface="Tahoma"/>
                <a:cs typeface="Arial"/>
              </a:rPr>
              <a:t>Pirtobrutinib</a:t>
            </a:r>
            <a:r>
              <a:rPr lang="en-US" sz="1050" b="1" dirty="0">
                <a:solidFill>
                  <a:srgbClr val="000000"/>
                </a:solidFill>
                <a:latin typeface="Arial"/>
                <a:ea typeface="Tahoma"/>
                <a:cs typeface="Arial"/>
              </a:rPr>
              <a:t> may stabilize/maintain BTK in a closed inactive conformation</a:t>
            </a:r>
            <a:r>
              <a:rPr lang="en-US" sz="1050" baseline="30000" dirty="0">
                <a:solidFill>
                  <a:srgbClr val="000000"/>
                </a:solidFill>
                <a:latin typeface="Arial"/>
                <a:ea typeface="Tahoma"/>
                <a:cs typeface="Arial"/>
              </a:rPr>
              <a:t>3</a:t>
            </a:r>
          </a:p>
        </p:txBody>
      </p:sp>
      <p:grpSp>
        <p:nvGrpSpPr>
          <p:cNvPr id="27" name="Group 26">
            <a:extLst>
              <a:ext uri="{FF2B5EF4-FFF2-40B4-BE49-F238E27FC236}">
                <a16:creationId xmlns:a16="http://schemas.microsoft.com/office/drawing/2014/main" id="{55BF7E01-D2D1-4BF8-A53D-9B3B7079CF8B}"/>
              </a:ext>
            </a:extLst>
          </p:cNvPr>
          <p:cNvGrpSpPr/>
          <p:nvPr/>
        </p:nvGrpSpPr>
        <p:grpSpPr>
          <a:xfrm>
            <a:off x="82065" y="1014683"/>
            <a:ext cx="1856460" cy="2110535"/>
            <a:chOff x="1694647" y="1535975"/>
            <a:chExt cx="2304961" cy="2613869"/>
          </a:xfrm>
        </p:grpSpPr>
        <p:pic>
          <p:nvPicPr>
            <p:cNvPr id="28" name="Picture 27">
              <a:extLst>
                <a:ext uri="{FF2B5EF4-FFF2-40B4-BE49-F238E27FC236}">
                  <a16:creationId xmlns:a16="http://schemas.microsoft.com/office/drawing/2014/main" id="{E8330BC5-5D46-40FF-9230-F4C72B2DEEAE}"/>
                </a:ext>
              </a:extLst>
            </p:cNvPr>
            <p:cNvPicPr>
              <a:picLocks noChangeAspect="1"/>
            </p:cNvPicPr>
            <p:nvPr/>
          </p:nvPicPr>
          <p:blipFill rotWithShape="1">
            <a:blip r:embed="rId4"/>
            <a:srcRect r="7420"/>
            <a:stretch/>
          </p:blipFill>
          <p:spPr>
            <a:xfrm>
              <a:off x="1852717" y="1535975"/>
              <a:ext cx="2146891" cy="2613869"/>
            </a:xfrm>
            <a:prstGeom prst="rect">
              <a:avLst/>
            </a:prstGeom>
          </p:spPr>
        </p:pic>
        <p:sp>
          <p:nvSpPr>
            <p:cNvPr id="29" name="TextBox 31">
              <a:extLst>
                <a:ext uri="{FF2B5EF4-FFF2-40B4-BE49-F238E27FC236}">
                  <a16:creationId xmlns:a16="http://schemas.microsoft.com/office/drawing/2014/main" id="{89912469-F701-4F22-8E2E-5D5E37CF150F}"/>
                </a:ext>
              </a:extLst>
            </p:cNvPr>
            <p:cNvSpPr txBox="1"/>
            <p:nvPr/>
          </p:nvSpPr>
          <p:spPr>
            <a:xfrm>
              <a:off x="1694647" y="2214797"/>
              <a:ext cx="489495" cy="2572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en-US" sz="750" b="1" dirty="0">
                  <a:solidFill>
                    <a:srgbClr val="FF0000"/>
                  </a:solidFill>
                  <a:latin typeface="Arial" panose="020B0604020202020204" pitchFamily="34" charset="0"/>
                  <a:ea typeface="Tahoma"/>
                  <a:cs typeface="Arial" panose="020B0604020202020204" pitchFamily="34" charset="0"/>
                  <a:sym typeface="Arial" panose="020B0604020202020204" pitchFamily="34" charset="0"/>
                </a:rPr>
                <a:t>BTK</a:t>
              </a:r>
            </a:p>
          </p:txBody>
        </p:sp>
        <p:cxnSp>
          <p:nvCxnSpPr>
            <p:cNvPr id="30" name="Straight Arrow Connector 29">
              <a:extLst>
                <a:ext uri="{FF2B5EF4-FFF2-40B4-BE49-F238E27FC236}">
                  <a16:creationId xmlns:a16="http://schemas.microsoft.com/office/drawing/2014/main" id="{560B1DE7-304D-4E06-8E80-8816392A0BA3}"/>
                </a:ext>
              </a:extLst>
            </p:cNvPr>
            <p:cNvCxnSpPr>
              <a:cxnSpLocks/>
            </p:cNvCxnSpPr>
            <p:nvPr/>
          </p:nvCxnSpPr>
          <p:spPr>
            <a:xfrm flipV="1">
              <a:off x="2046448" y="2169060"/>
              <a:ext cx="137696" cy="996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47" name="Picture 46" descr="A picture containing text, screenshot, graphics&#10;&#10;Description automatically generated">
            <a:extLst>
              <a:ext uri="{FF2B5EF4-FFF2-40B4-BE49-F238E27FC236}">
                <a16:creationId xmlns:a16="http://schemas.microsoft.com/office/drawing/2014/main" id="{5F6CD40C-9C25-4E15-F393-16A1241D3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814" y="1084399"/>
            <a:ext cx="2175824" cy="2090282"/>
          </a:xfrm>
          <a:prstGeom prst="rect">
            <a:avLst/>
          </a:prstGeom>
        </p:spPr>
      </p:pic>
      <p:grpSp>
        <p:nvGrpSpPr>
          <p:cNvPr id="25" name="Group 24">
            <a:extLst>
              <a:ext uri="{FF2B5EF4-FFF2-40B4-BE49-F238E27FC236}">
                <a16:creationId xmlns:a16="http://schemas.microsoft.com/office/drawing/2014/main" id="{D070C3D8-7CDF-0563-BCFB-8AB669CE7426}"/>
              </a:ext>
            </a:extLst>
          </p:cNvPr>
          <p:cNvGrpSpPr/>
          <p:nvPr/>
        </p:nvGrpSpPr>
        <p:grpSpPr>
          <a:xfrm>
            <a:off x="1908977" y="1065658"/>
            <a:ext cx="830829" cy="531741"/>
            <a:chOff x="2937824" y="3099013"/>
            <a:chExt cx="1107773" cy="708988"/>
          </a:xfrm>
        </p:grpSpPr>
        <p:grpSp>
          <p:nvGrpSpPr>
            <p:cNvPr id="15" name="Group 14">
              <a:extLst>
                <a:ext uri="{FF2B5EF4-FFF2-40B4-BE49-F238E27FC236}">
                  <a16:creationId xmlns:a16="http://schemas.microsoft.com/office/drawing/2014/main" id="{E50EDA20-6940-F33F-DE06-1534C0D793F9}"/>
                </a:ext>
              </a:extLst>
            </p:cNvPr>
            <p:cNvGrpSpPr/>
            <p:nvPr/>
          </p:nvGrpSpPr>
          <p:grpSpPr>
            <a:xfrm>
              <a:off x="2991462" y="3099013"/>
              <a:ext cx="1054135" cy="708988"/>
              <a:chOff x="609600" y="4059113"/>
              <a:chExt cx="2183771" cy="1289943"/>
            </a:xfrm>
          </p:grpSpPr>
          <p:sp>
            <p:nvSpPr>
              <p:cNvPr id="16" name="TextBox 15">
                <a:extLst>
                  <a:ext uri="{FF2B5EF4-FFF2-40B4-BE49-F238E27FC236}">
                    <a16:creationId xmlns:a16="http://schemas.microsoft.com/office/drawing/2014/main" id="{874D494E-E988-DF00-57FB-048B5BE1A0AA}"/>
                  </a:ext>
                </a:extLst>
              </p:cNvPr>
              <p:cNvSpPr txBox="1"/>
              <p:nvPr/>
            </p:nvSpPr>
            <p:spPr>
              <a:xfrm>
                <a:off x="609600" y="4059113"/>
                <a:ext cx="1373492" cy="391982"/>
              </a:xfrm>
              <a:prstGeom prst="rect">
                <a:avLst/>
              </a:prstGeom>
              <a:noFill/>
            </p:spPr>
            <p:txBody>
              <a:bodyPr wrap="none" rtlCol="0">
                <a:spAutoFit/>
              </a:bodyPr>
              <a:lstStyle/>
              <a:p>
                <a:pPr defTabSz="685800" fontAlgn="auto">
                  <a:spcBef>
                    <a:spcPts val="0"/>
                  </a:spcBef>
                  <a:spcAft>
                    <a:spcPts val="0"/>
                  </a:spcAft>
                  <a:defRPr/>
                </a:pPr>
                <a:r>
                  <a:rPr lang="en-US" sz="450" b="1">
                    <a:solidFill>
                      <a:prstClr val="black"/>
                    </a:solidFill>
                    <a:latin typeface="Arial" panose="020B0604020202020204" pitchFamily="34" charset="0"/>
                    <a:ea typeface="Tahoma"/>
                    <a:cs typeface="Arial" panose="020B0604020202020204" pitchFamily="34" charset="0"/>
                    <a:sym typeface="Arial" panose="020B0604020202020204" pitchFamily="34" charset="0"/>
                  </a:rPr>
                  <a:t>IC</a:t>
                </a:r>
                <a:r>
                  <a:rPr lang="en-US" sz="450" b="1" baseline="-25000">
                    <a:solidFill>
                      <a:prstClr val="black"/>
                    </a:solidFill>
                    <a:latin typeface="Arial" panose="020B0604020202020204" pitchFamily="34" charset="0"/>
                    <a:ea typeface="Tahoma"/>
                    <a:cs typeface="Arial" panose="020B0604020202020204" pitchFamily="34" charset="0"/>
                    <a:sym typeface="Arial" panose="020B0604020202020204" pitchFamily="34" charset="0"/>
                  </a:rPr>
                  <a:t>50</a:t>
                </a:r>
                <a:r>
                  <a:rPr lang="en-US" sz="450" b="1">
                    <a:solidFill>
                      <a:prstClr val="black"/>
                    </a:solidFill>
                    <a:latin typeface="Arial" panose="020B0604020202020204" pitchFamily="34" charset="0"/>
                    <a:ea typeface="Tahoma"/>
                    <a:cs typeface="Arial" panose="020B0604020202020204" pitchFamily="34" charset="0"/>
                    <a:sym typeface="Arial" panose="020B0604020202020204" pitchFamily="34" charset="0"/>
                  </a:rPr>
                  <a:t> &lt;10 nM</a:t>
                </a:r>
                <a:endParaRPr lang="en-US" sz="450" b="1" baseline="-25000">
                  <a:solidFill>
                    <a:prstClr val="black"/>
                  </a:solidFill>
                  <a:latin typeface="Arial" panose="020B0604020202020204" pitchFamily="34" charset="0"/>
                  <a:ea typeface="Tahoma"/>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88226849-2432-A090-AF18-8860AF52B309}"/>
                  </a:ext>
                </a:extLst>
              </p:cNvPr>
              <p:cNvSpPr txBox="1"/>
              <p:nvPr/>
            </p:nvSpPr>
            <p:spPr>
              <a:xfrm>
                <a:off x="609600" y="4318588"/>
                <a:ext cx="2006661" cy="391982"/>
              </a:xfrm>
              <a:prstGeom prst="rect">
                <a:avLst/>
              </a:prstGeom>
              <a:noFill/>
            </p:spPr>
            <p:txBody>
              <a:bodyPr wrap="none" rtlCol="0">
                <a:spAutoFit/>
              </a:bodyPr>
              <a:lstStyle/>
              <a:p>
                <a:pPr defTabSz="685800" fontAlgn="auto">
                  <a:spcBef>
                    <a:spcPts val="0"/>
                  </a:spcBef>
                  <a:spcAft>
                    <a:spcPts val="0"/>
                  </a:spcAft>
                  <a:defRPr/>
                </a:pPr>
                <a:r>
                  <a:rPr lang="en-US" sz="450" b="1">
                    <a:solidFill>
                      <a:prstClr val="black"/>
                    </a:solidFill>
                    <a:latin typeface="Arial" panose="020B0604020202020204" pitchFamily="34" charset="0"/>
                    <a:ea typeface="Tahoma"/>
                    <a:cs typeface="Arial" panose="020B0604020202020204" pitchFamily="34" charset="0"/>
                    <a:sym typeface="Arial" panose="020B0604020202020204" pitchFamily="34" charset="0"/>
                  </a:rPr>
                  <a:t>10 nM &lt; IC</a:t>
                </a:r>
                <a:r>
                  <a:rPr lang="en-US" sz="450" b="1" baseline="-25000">
                    <a:solidFill>
                      <a:prstClr val="black"/>
                    </a:solidFill>
                    <a:latin typeface="Arial" panose="020B0604020202020204" pitchFamily="34" charset="0"/>
                    <a:ea typeface="Tahoma"/>
                    <a:cs typeface="Arial" panose="020B0604020202020204" pitchFamily="34" charset="0"/>
                    <a:sym typeface="Arial" panose="020B0604020202020204" pitchFamily="34" charset="0"/>
                  </a:rPr>
                  <a:t>50</a:t>
                </a:r>
                <a:r>
                  <a:rPr lang="en-US" sz="450" b="1">
                    <a:solidFill>
                      <a:prstClr val="black"/>
                    </a:solidFill>
                    <a:latin typeface="Arial" panose="020B0604020202020204" pitchFamily="34" charset="0"/>
                    <a:ea typeface="Tahoma"/>
                    <a:cs typeface="Arial" panose="020B0604020202020204" pitchFamily="34" charset="0"/>
                    <a:sym typeface="Arial" panose="020B0604020202020204" pitchFamily="34" charset="0"/>
                  </a:rPr>
                  <a:t> &lt;50 nM</a:t>
                </a:r>
                <a:endParaRPr lang="en-US" sz="450" b="1" baseline="-25000">
                  <a:solidFill>
                    <a:prstClr val="black"/>
                  </a:solidFill>
                  <a:latin typeface="Arial" panose="020B0604020202020204" pitchFamily="34" charset="0"/>
                  <a:ea typeface="Tahoma"/>
                  <a:cs typeface="Arial" panose="020B0604020202020204" pitchFamily="34" charset="0"/>
                  <a:sym typeface="Arial" panose="020B0604020202020204" pitchFamily="34" charset="0"/>
                </a:endParaRPr>
              </a:p>
            </p:txBody>
          </p:sp>
          <p:sp>
            <p:nvSpPr>
              <p:cNvPr id="18" name="TextBox 17">
                <a:extLst>
                  <a:ext uri="{FF2B5EF4-FFF2-40B4-BE49-F238E27FC236}">
                    <a16:creationId xmlns:a16="http://schemas.microsoft.com/office/drawing/2014/main" id="{8C6EC6A5-9A09-C7FE-8C66-28CC18DAA479}"/>
                  </a:ext>
                </a:extLst>
              </p:cNvPr>
              <p:cNvSpPr txBox="1"/>
              <p:nvPr/>
            </p:nvSpPr>
            <p:spPr>
              <a:xfrm>
                <a:off x="609600" y="4551165"/>
                <a:ext cx="2095216" cy="391982"/>
              </a:xfrm>
              <a:prstGeom prst="rect">
                <a:avLst/>
              </a:prstGeom>
              <a:noFill/>
            </p:spPr>
            <p:txBody>
              <a:bodyPr wrap="none" rtlCol="0">
                <a:spAutoFit/>
              </a:bodyPr>
              <a:lstStyle/>
              <a:p>
                <a:pPr defTabSz="685800" fontAlgn="auto">
                  <a:spcBef>
                    <a:spcPts val="0"/>
                  </a:spcBef>
                  <a:spcAft>
                    <a:spcPts val="0"/>
                  </a:spcAft>
                  <a:defRPr/>
                </a:pPr>
                <a:r>
                  <a:rPr lang="en-US" sz="450" b="1">
                    <a:solidFill>
                      <a:prstClr val="black"/>
                    </a:solidFill>
                    <a:latin typeface="Arial" panose="020B0604020202020204" pitchFamily="34" charset="0"/>
                    <a:ea typeface="Tahoma"/>
                    <a:cs typeface="Arial" panose="020B0604020202020204" pitchFamily="34" charset="0"/>
                    <a:sym typeface="Arial" panose="020B0604020202020204" pitchFamily="34" charset="0"/>
                  </a:rPr>
                  <a:t>50 nM &lt; IC</a:t>
                </a:r>
                <a:r>
                  <a:rPr lang="en-US" sz="450" b="1" baseline="-25000">
                    <a:solidFill>
                      <a:prstClr val="black"/>
                    </a:solidFill>
                    <a:latin typeface="Arial" panose="020B0604020202020204" pitchFamily="34" charset="0"/>
                    <a:ea typeface="Tahoma"/>
                    <a:cs typeface="Arial" panose="020B0604020202020204" pitchFamily="34" charset="0"/>
                    <a:sym typeface="Arial" panose="020B0604020202020204" pitchFamily="34" charset="0"/>
                  </a:rPr>
                  <a:t>50</a:t>
                </a:r>
                <a:r>
                  <a:rPr lang="en-US" sz="450" b="1">
                    <a:solidFill>
                      <a:prstClr val="black"/>
                    </a:solidFill>
                    <a:latin typeface="Arial" panose="020B0604020202020204" pitchFamily="34" charset="0"/>
                    <a:ea typeface="Tahoma"/>
                    <a:cs typeface="Arial" panose="020B0604020202020204" pitchFamily="34" charset="0"/>
                    <a:sym typeface="Arial" panose="020B0604020202020204" pitchFamily="34" charset="0"/>
                  </a:rPr>
                  <a:t> &lt;100 nM</a:t>
                </a:r>
                <a:endParaRPr lang="en-US" sz="450" b="1" baseline="-25000">
                  <a:solidFill>
                    <a:prstClr val="black"/>
                  </a:solidFill>
                  <a:latin typeface="Arial" panose="020B0604020202020204" pitchFamily="34" charset="0"/>
                  <a:ea typeface="Tahoma"/>
                  <a:cs typeface="Arial" panose="020B0604020202020204" pitchFamily="34" charset="0"/>
                  <a:sym typeface="Arial" panose="020B0604020202020204" pitchFamily="34" charset="0"/>
                </a:endParaRPr>
              </a:p>
            </p:txBody>
          </p:sp>
          <p:sp>
            <p:nvSpPr>
              <p:cNvPr id="20" name="TextBox 19">
                <a:extLst>
                  <a:ext uri="{FF2B5EF4-FFF2-40B4-BE49-F238E27FC236}">
                    <a16:creationId xmlns:a16="http://schemas.microsoft.com/office/drawing/2014/main" id="{C1F6283E-F306-3665-3CB8-D8A4198CBF7F}"/>
                  </a:ext>
                </a:extLst>
              </p:cNvPr>
              <p:cNvSpPr txBox="1"/>
              <p:nvPr/>
            </p:nvSpPr>
            <p:spPr>
              <a:xfrm>
                <a:off x="609600" y="4751672"/>
                <a:ext cx="2183771" cy="391982"/>
              </a:xfrm>
              <a:prstGeom prst="rect">
                <a:avLst/>
              </a:prstGeom>
              <a:noFill/>
            </p:spPr>
            <p:txBody>
              <a:bodyPr wrap="none" rtlCol="0">
                <a:spAutoFit/>
              </a:bodyPr>
              <a:lstStyle/>
              <a:p>
                <a:pPr defTabSz="685800" fontAlgn="auto">
                  <a:spcBef>
                    <a:spcPts val="0"/>
                  </a:spcBef>
                  <a:spcAft>
                    <a:spcPts val="0"/>
                  </a:spcAft>
                  <a:defRPr/>
                </a:pPr>
                <a:r>
                  <a:rPr lang="en-US" sz="450" b="1">
                    <a:solidFill>
                      <a:prstClr val="black"/>
                    </a:solidFill>
                    <a:latin typeface="Arial" panose="020B0604020202020204" pitchFamily="34" charset="0"/>
                    <a:ea typeface="Tahoma"/>
                    <a:cs typeface="Arial" panose="020B0604020202020204" pitchFamily="34" charset="0"/>
                    <a:sym typeface="Arial" panose="020B0604020202020204" pitchFamily="34" charset="0"/>
                  </a:rPr>
                  <a:t>100 nM &lt; IC</a:t>
                </a:r>
                <a:r>
                  <a:rPr lang="en-US" sz="450" b="1" baseline="-25000">
                    <a:solidFill>
                      <a:prstClr val="black"/>
                    </a:solidFill>
                    <a:latin typeface="Arial" panose="020B0604020202020204" pitchFamily="34" charset="0"/>
                    <a:ea typeface="Tahoma"/>
                    <a:cs typeface="Arial" panose="020B0604020202020204" pitchFamily="34" charset="0"/>
                    <a:sym typeface="Arial" panose="020B0604020202020204" pitchFamily="34" charset="0"/>
                  </a:rPr>
                  <a:t>50</a:t>
                </a:r>
                <a:r>
                  <a:rPr lang="en-US" sz="450" b="1">
                    <a:solidFill>
                      <a:prstClr val="black"/>
                    </a:solidFill>
                    <a:latin typeface="Arial" panose="020B0604020202020204" pitchFamily="34" charset="0"/>
                    <a:ea typeface="Tahoma"/>
                    <a:cs typeface="Arial" panose="020B0604020202020204" pitchFamily="34" charset="0"/>
                    <a:sym typeface="Arial" panose="020B0604020202020204" pitchFamily="34" charset="0"/>
                  </a:rPr>
                  <a:t> &lt;200 nM</a:t>
                </a:r>
                <a:endParaRPr lang="en-US" sz="450" b="1" baseline="-25000">
                  <a:solidFill>
                    <a:prstClr val="black"/>
                  </a:solidFill>
                  <a:latin typeface="Arial" panose="020B0604020202020204" pitchFamily="34" charset="0"/>
                  <a:ea typeface="Tahom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E79E05A3-F18D-EB8E-E800-6281C675AFDE}"/>
                  </a:ext>
                </a:extLst>
              </p:cNvPr>
              <p:cNvSpPr txBox="1"/>
              <p:nvPr/>
            </p:nvSpPr>
            <p:spPr>
              <a:xfrm>
                <a:off x="609600" y="4957074"/>
                <a:ext cx="2183771" cy="391982"/>
              </a:xfrm>
              <a:prstGeom prst="rect">
                <a:avLst/>
              </a:prstGeom>
              <a:noFill/>
            </p:spPr>
            <p:txBody>
              <a:bodyPr wrap="none" rtlCol="0">
                <a:spAutoFit/>
              </a:bodyPr>
              <a:lstStyle/>
              <a:p>
                <a:pPr defTabSz="685800" fontAlgn="auto">
                  <a:spcBef>
                    <a:spcPts val="0"/>
                  </a:spcBef>
                  <a:spcAft>
                    <a:spcPts val="0"/>
                  </a:spcAft>
                  <a:defRPr/>
                </a:pPr>
                <a:r>
                  <a:rPr lang="en-US" sz="450" b="1">
                    <a:solidFill>
                      <a:prstClr val="black"/>
                    </a:solidFill>
                    <a:latin typeface="Arial" panose="020B0604020202020204" pitchFamily="34" charset="0"/>
                    <a:ea typeface="Tahoma"/>
                    <a:cs typeface="Arial" panose="020B0604020202020204" pitchFamily="34" charset="0"/>
                    <a:sym typeface="Arial" panose="020B0604020202020204" pitchFamily="34" charset="0"/>
                  </a:rPr>
                  <a:t>200 nM &lt; IC</a:t>
                </a:r>
                <a:r>
                  <a:rPr lang="en-US" sz="450" b="1" baseline="-25000">
                    <a:solidFill>
                      <a:prstClr val="black"/>
                    </a:solidFill>
                    <a:latin typeface="Arial" panose="020B0604020202020204" pitchFamily="34" charset="0"/>
                    <a:ea typeface="Tahoma"/>
                    <a:cs typeface="Arial" panose="020B0604020202020204" pitchFamily="34" charset="0"/>
                    <a:sym typeface="Arial" panose="020B0604020202020204" pitchFamily="34" charset="0"/>
                  </a:rPr>
                  <a:t>50</a:t>
                </a:r>
                <a:r>
                  <a:rPr lang="en-US" sz="450" b="1">
                    <a:solidFill>
                      <a:prstClr val="black"/>
                    </a:solidFill>
                    <a:latin typeface="Arial" panose="020B0604020202020204" pitchFamily="34" charset="0"/>
                    <a:ea typeface="Tahoma"/>
                    <a:cs typeface="Arial" panose="020B0604020202020204" pitchFamily="34" charset="0"/>
                    <a:sym typeface="Arial" panose="020B0604020202020204" pitchFamily="34" charset="0"/>
                  </a:rPr>
                  <a:t> &lt;500 nM</a:t>
                </a:r>
                <a:endParaRPr lang="en-US" sz="450" b="1" baseline="-25000">
                  <a:solidFill>
                    <a:prstClr val="black"/>
                  </a:solidFill>
                  <a:latin typeface="Arial" panose="020B0604020202020204" pitchFamily="34" charset="0"/>
                  <a:ea typeface="Tahoma"/>
                  <a:cs typeface="Arial" panose="020B0604020202020204" pitchFamily="34" charset="0"/>
                  <a:sym typeface="Arial" panose="020B0604020202020204" pitchFamily="34" charset="0"/>
                </a:endParaRPr>
              </a:p>
            </p:txBody>
          </p:sp>
        </p:grpSp>
        <p:pic>
          <p:nvPicPr>
            <p:cNvPr id="24" name="Picture 23">
              <a:extLst>
                <a:ext uri="{FF2B5EF4-FFF2-40B4-BE49-F238E27FC236}">
                  <a16:creationId xmlns:a16="http://schemas.microsoft.com/office/drawing/2014/main" id="{3EFCE51A-F450-CDAF-0A07-619E163C91BD}"/>
                </a:ext>
              </a:extLst>
            </p:cNvPr>
            <p:cNvPicPr>
              <a:picLocks noChangeAspect="1"/>
            </p:cNvPicPr>
            <p:nvPr/>
          </p:nvPicPr>
          <p:blipFill rotWithShape="1">
            <a:blip r:embed="rId6">
              <a:duotone>
                <a:schemeClr val="bg2">
                  <a:shade val="45000"/>
                  <a:satMod val="135000"/>
                </a:schemeClr>
                <a:prstClr val="white"/>
              </a:duotone>
            </a:blip>
            <a:srcRect r="83546"/>
            <a:stretch/>
          </p:blipFill>
          <p:spPr>
            <a:xfrm>
              <a:off x="2937824" y="3123999"/>
              <a:ext cx="133175" cy="630936"/>
            </a:xfrm>
            <a:prstGeom prst="rect">
              <a:avLst/>
            </a:prstGeom>
          </p:spPr>
        </p:pic>
      </p:grpSp>
      <p:sp>
        <p:nvSpPr>
          <p:cNvPr id="3" name="TextBox 2">
            <a:extLst>
              <a:ext uri="{FF2B5EF4-FFF2-40B4-BE49-F238E27FC236}">
                <a16:creationId xmlns:a16="http://schemas.microsoft.com/office/drawing/2014/main" id="{25606B7C-FAE6-7E6A-705D-D78736161684}"/>
              </a:ext>
            </a:extLst>
          </p:cNvPr>
          <p:cNvSpPr txBox="1"/>
          <p:nvPr/>
        </p:nvSpPr>
        <p:spPr>
          <a:xfrm>
            <a:off x="58543" y="3156225"/>
            <a:ext cx="9044940" cy="105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68580" tIns="34290" rIns="68580" bIns="34290" anchor="t">
            <a:spAutoFit/>
          </a:bodyPr>
          <a:lstStyle/>
          <a:p>
            <a:pPr marL="342900" indent="-171450" defTabSz="218834" eaLnBrk="0" hangingPunct="0">
              <a:spcAft>
                <a:spcPts val="450"/>
              </a:spcAft>
              <a:buFont typeface="Arial" panose="020B0604020202020204" pitchFamily="34" charset="0"/>
              <a:buChar char="•"/>
              <a:defRPr/>
            </a:pPr>
            <a:r>
              <a:rPr lang="en-US" sz="14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Inhibits both WT and C481-mutant BTK with equal low </a:t>
            </a:r>
            <a:r>
              <a:rPr lang="en-US" sz="1400" dirty="0" err="1">
                <a:solidFill>
                  <a:srgbClr val="000000"/>
                </a:solidFill>
                <a:latin typeface="Arial" panose="020B0604020202020204" pitchFamily="34" charset="0"/>
                <a:ea typeface="Tahoma"/>
                <a:cs typeface="Arial" panose="020B0604020202020204" pitchFamily="34" charset="0"/>
                <a:sym typeface="Arial" panose="020B0604020202020204" pitchFamily="34" charset="0"/>
              </a:rPr>
              <a:t>nM</a:t>
            </a:r>
            <a:r>
              <a:rPr lang="en-US" sz="14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 potency</a:t>
            </a:r>
            <a:r>
              <a:rPr lang="en-US" sz="14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3 </a:t>
            </a:r>
          </a:p>
          <a:p>
            <a:pPr marL="342900" indent="-171450" defTabSz="218834" eaLnBrk="0" hangingPunct="0">
              <a:spcAft>
                <a:spcPts val="450"/>
              </a:spcAft>
              <a:buFont typeface="Arial" panose="020B0604020202020204" pitchFamily="34" charset="0"/>
              <a:buChar char="•"/>
              <a:defRPr/>
            </a:pPr>
            <a:r>
              <a:rPr lang="en-US" sz="1400" dirty="0">
                <a:solidFill>
                  <a:srgbClr val="000000"/>
                </a:solidFill>
                <a:latin typeface="Arial"/>
                <a:ea typeface="Tahoma"/>
                <a:cs typeface="Arial"/>
                <a:sym typeface="Arial" panose="020B0604020202020204" pitchFamily="34" charset="0"/>
              </a:rPr>
              <a:t>Steady state plasma exposure corresponding to 96% BTK target inhibition and a half-life of about 20 hours</a:t>
            </a:r>
            <a:r>
              <a:rPr lang="en-US" sz="1400" baseline="30000" dirty="0">
                <a:solidFill>
                  <a:srgbClr val="000000"/>
                </a:solidFill>
                <a:latin typeface="Arial"/>
                <a:ea typeface="Tahoma"/>
                <a:cs typeface="Arial"/>
                <a:sym typeface="Arial" panose="020B0604020202020204" pitchFamily="34" charset="0"/>
              </a:rPr>
              <a:t>3</a:t>
            </a:r>
            <a:endParaRPr lang="en-US" sz="1400" baseline="30000" dirty="0">
              <a:solidFill>
                <a:srgbClr val="000000"/>
              </a:solidFill>
              <a:latin typeface="Arial"/>
              <a:ea typeface="Tahoma"/>
              <a:cs typeface="Arial"/>
            </a:endParaRPr>
          </a:p>
          <a:p>
            <a:pPr marL="342900" indent="-171450" defTabSz="218834" eaLnBrk="0" hangingPunct="0">
              <a:spcAft>
                <a:spcPts val="450"/>
              </a:spcAft>
              <a:buFont typeface="Arial" panose="020B0604020202020204" pitchFamily="34" charset="0"/>
              <a:buChar char="•"/>
              <a:defRPr/>
            </a:pPr>
            <a:r>
              <a:rPr lang="en-US" sz="1400" dirty="0">
                <a:solidFill>
                  <a:srgbClr val="000000"/>
                </a:solidFill>
                <a:latin typeface="Arial"/>
                <a:ea typeface="Roboto"/>
                <a:cs typeface="Arial"/>
                <a:sym typeface="Arial" panose="020B0604020202020204" pitchFamily="34" charset="0"/>
              </a:rPr>
              <a:t>Binding blocks access to upstream kinases and phosphorylation of Y551,​ inhibiting scaffolding interactions that support kinase-independent BTK signaling</a:t>
            </a:r>
            <a:r>
              <a:rPr lang="en-US" sz="1400" baseline="30000" dirty="0">
                <a:solidFill>
                  <a:srgbClr val="000000"/>
                </a:solidFill>
                <a:latin typeface="Arial"/>
                <a:ea typeface="Roboto"/>
                <a:cs typeface="Arial"/>
                <a:sym typeface="Arial" panose="020B0604020202020204" pitchFamily="34" charset="0"/>
              </a:rPr>
              <a:t>3</a:t>
            </a:r>
            <a:endParaRPr lang="en-US" sz="1400" baseline="30000" dirty="0">
              <a:solidFill>
                <a:srgbClr val="000000"/>
              </a:solidFill>
              <a:latin typeface="Arial"/>
              <a:ea typeface="Tahoma"/>
              <a:cs typeface="Arial"/>
              <a:sym typeface="Arial" panose="020B0604020202020204" pitchFamily="34" charset="0"/>
            </a:endParaRPr>
          </a:p>
        </p:txBody>
      </p:sp>
      <p:sp>
        <p:nvSpPr>
          <p:cNvPr id="4" name="TextBox 3">
            <a:extLst>
              <a:ext uri="{FF2B5EF4-FFF2-40B4-BE49-F238E27FC236}">
                <a16:creationId xmlns:a16="http://schemas.microsoft.com/office/drawing/2014/main" id="{F19E790C-87F9-E6AD-171A-E4F93FCA68FA}"/>
              </a:ext>
            </a:extLst>
          </p:cNvPr>
          <p:cNvSpPr txBox="1"/>
          <p:nvPr/>
        </p:nvSpPr>
        <p:spPr>
          <a:xfrm>
            <a:off x="58543" y="170910"/>
            <a:ext cx="9144000" cy="346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171450" defTabSz="342900" eaLnBrk="0" fontAlgn="auto" hangingPunct="0">
              <a:spcBef>
                <a:spcPts val="0"/>
              </a:spcBef>
              <a:spcAft>
                <a:spcPts val="0"/>
              </a:spcAft>
              <a:defRPr/>
            </a:pPr>
            <a:r>
              <a:rPr lang="en-US" sz="1800" b="1" dirty="0" err="1">
                <a:solidFill>
                  <a:srgbClr val="263F6A"/>
                </a:solidFill>
                <a:latin typeface="Arial" panose="020B0604020202020204" pitchFamily="34" charset="0"/>
                <a:sym typeface="Arial"/>
              </a:rPr>
              <a:t>Pirtobrutinib</a:t>
            </a:r>
            <a:r>
              <a:rPr lang="en-US" sz="1800" b="1" dirty="0">
                <a:solidFill>
                  <a:srgbClr val="263F6A"/>
                </a:solidFill>
                <a:latin typeface="Arial" panose="020B0604020202020204" pitchFamily="34" charset="0"/>
                <a:ea typeface="Arial"/>
                <a:cs typeface="Arial" panose="020B0604020202020204" pitchFamily="34" charset="0"/>
                <a:sym typeface="Arial"/>
              </a:rPr>
              <a:t> is a Highly Selective, Non-Covalent (Reversible) BTK Inhibitor</a:t>
            </a:r>
          </a:p>
        </p:txBody>
      </p:sp>
      <p:sp>
        <p:nvSpPr>
          <p:cNvPr id="2" name="TextBox 1">
            <a:extLst>
              <a:ext uri="{FF2B5EF4-FFF2-40B4-BE49-F238E27FC236}">
                <a16:creationId xmlns:a16="http://schemas.microsoft.com/office/drawing/2014/main" id="{CCE93885-2C94-61BA-79B0-4EDEC5DBDA23}"/>
              </a:ext>
            </a:extLst>
          </p:cNvPr>
          <p:cNvSpPr txBox="1"/>
          <p:nvPr/>
        </p:nvSpPr>
        <p:spPr>
          <a:xfrm>
            <a:off x="3287941" y="4542305"/>
            <a:ext cx="5586611" cy="530915"/>
          </a:xfrm>
          <a:prstGeom prst="rect">
            <a:avLst/>
          </a:prstGeom>
          <a:noFill/>
        </p:spPr>
        <p:txBody>
          <a:bodyPr wrap="square" lIns="68580" tIns="34290" rIns="68580" bIns="34290"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66">
              <a:defRPr/>
            </a:pPr>
            <a:r>
              <a:rPr lang="en-US" sz="1000" baseline="30000" dirty="0">
                <a:solidFill>
                  <a:srgbClr val="000000"/>
                </a:solidFill>
                <a:ea typeface="Tahoma"/>
                <a:cs typeface="Arial"/>
                <a:sym typeface="Arial" panose="020B0604020202020204" pitchFamily="34" charset="0"/>
              </a:rPr>
              <a:t>1</a:t>
            </a:r>
            <a:r>
              <a:rPr lang="en-US" sz="1000" dirty="0">
                <a:solidFill>
                  <a:srgbClr val="000000"/>
                </a:solidFill>
                <a:ea typeface="Tahoma"/>
                <a:cs typeface="Arial"/>
                <a:sym typeface="Arial" panose="020B0604020202020204" pitchFamily="34" charset="0"/>
              </a:rPr>
              <a:t>Mato et al. </a:t>
            </a:r>
            <a:r>
              <a:rPr lang="en-US" sz="1000" i="1" dirty="0">
                <a:solidFill>
                  <a:srgbClr val="000000"/>
                </a:solidFill>
                <a:ea typeface="Tahoma"/>
                <a:cs typeface="Arial"/>
                <a:sym typeface="Arial" panose="020B0604020202020204" pitchFamily="34" charset="0"/>
              </a:rPr>
              <a:t>Lancet</a:t>
            </a:r>
            <a:r>
              <a:rPr lang="en-US" sz="1000" dirty="0">
                <a:solidFill>
                  <a:srgbClr val="000000"/>
                </a:solidFill>
                <a:ea typeface="Tahoma"/>
                <a:cs typeface="Arial"/>
                <a:sym typeface="Arial" panose="020B0604020202020204" pitchFamily="34" charset="0"/>
              </a:rPr>
              <a:t> 2021; 397: 892–901</a:t>
            </a:r>
            <a:r>
              <a:rPr lang="en-US" sz="1000" dirty="0">
                <a:solidFill>
                  <a:srgbClr val="000000"/>
                </a:solidFill>
                <a:ea typeface="Tahoma"/>
                <a:cs typeface="Tahoma"/>
                <a:sym typeface="Arial" panose="020B0604020202020204" pitchFamily="34" charset="0"/>
              </a:rPr>
              <a:t>. </a:t>
            </a:r>
            <a:r>
              <a:rPr lang="en-US" sz="1000" baseline="30000" dirty="0">
                <a:solidFill>
                  <a:srgbClr val="000000"/>
                </a:solidFill>
                <a:ea typeface="Tahoma"/>
                <a:cs typeface="Tahoma"/>
                <a:sym typeface="Arial" panose="020B0604020202020204" pitchFamily="34" charset="0"/>
              </a:rPr>
              <a:t>2</a:t>
            </a:r>
            <a:r>
              <a:rPr lang="en-US" sz="1000" dirty="0">
                <a:solidFill>
                  <a:srgbClr val="000000"/>
                </a:solidFill>
                <a:ea typeface="Tahoma"/>
                <a:cs typeface="Arial"/>
                <a:sym typeface="Arial" panose="020B0604020202020204" pitchFamily="34" charset="0"/>
              </a:rPr>
              <a:t>Brandhuber et al. </a:t>
            </a:r>
            <a:r>
              <a:rPr lang="en-US" sz="1000" i="1" dirty="0" err="1">
                <a:solidFill>
                  <a:srgbClr val="000000"/>
                </a:solidFill>
                <a:ea typeface="Tahoma"/>
                <a:cs typeface="Arial"/>
                <a:sym typeface="Arial" panose="020B0604020202020204" pitchFamily="34" charset="0"/>
              </a:rPr>
              <a:t>Clin</a:t>
            </a:r>
            <a:r>
              <a:rPr lang="en-US" sz="1000" i="1" dirty="0">
                <a:solidFill>
                  <a:srgbClr val="000000"/>
                </a:solidFill>
                <a:ea typeface="Tahoma"/>
                <a:cs typeface="Arial"/>
                <a:sym typeface="Arial" panose="020B0604020202020204" pitchFamily="34" charset="0"/>
              </a:rPr>
              <a:t> Lymphoma Myeloma </a:t>
            </a:r>
            <a:r>
              <a:rPr lang="en-US" sz="1000" i="1" dirty="0" err="1">
                <a:solidFill>
                  <a:srgbClr val="000000"/>
                </a:solidFill>
                <a:ea typeface="Tahoma"/>
                <a:cs typeface="Arial"/>
                <a:sym typeface="Arial" panose="020B0604020202020204" pitchFamily="34" charset="0"/>
              </a:rPr>
              <a:t>Leuk</a:t>
            </a:r>
            <a:r>
              <a:rPr lang="en-US" sz="1000" dirty="0">
                <a:solidFill>
                  <a:srgbClr val="000000"/>
                </a:solidFill>
                <a:ea typeface="Tahoma"/>
                <a:cs typeface="Arial"/>
                <a:sym typeface="Arial" panose="020B0604020202020204" pitchFamily="34" charset="0"/>
              </a:rPr>
              <a:t> 2018; 18(Suppl.1):S216. </a:t>
            </a:r>
            <a:r>
              <a:rPr lang="en-US" sz="1000" baseline="30000" dirty="0">
                <a:solidFill>
                  <a:srgbClr val="000000"/>
                </a:solidFill>
                <a:ea typeface="Tahoma"/>
                <a:cs typeface="Arial"/>
                <a:sym typeface="Arial" panose="020B0604020202020204" pitchFamily="34" charset="0"/>
              </a:rPr>
              <a:t>3</a:t>
            </a:r>
            <a:r>
              <a:rPr lang="en-US" sz="1000" dirty="0">
                <a:solidFill>
                  <a:srgbClr val="000000"/>
                </a:solidFill>
                <a:ea typeface="Tahoma"/>
                <a:cs typeface="Arial"/>
                <a:sym typeface="Arial" panose="020B0604020202020204" pitchFamily="34" charset="0"/>
              </a:rPr>
              <a:t>Gomez et al. </a:t>
            </a:r>
            <a:r>
              <a:rPr lang="en-US" sz="1000" i="1" dirty="0">
                <a:solidFill>
                  <a:srgbClr val="000000"/>
                </a:solidFill>
                <a:ea typeface="Tahoma"/>
                <a:cs typeface="Arial"/>
                <a:sym typeface="Arial" panose="020B0604020202020204" pitchFamily="34" charset="0"/>
              </a:rPr>
              <a:t>Blood</a:t>
            </a:r>
            <a:r>
              <a:rPr lang="en-US" sz="1000" dirty="0">
                <a:solidFill>
                  <a:srgbClr val="000000"/>
                </a:solidFill>
                <a:ea typeface="Tahoma"/>
                <a:cs typeface="Arial"/>
                <a:sym typeface="Arial" panose="020B0604020202020204" pitchFamily="34" charset="0"/>
              </a:rPr>
              <a:t>. 2023; 142(1):62-72. </a:t>
            </a:r>
          </a:p>
          <a:p>
            <a:pPr defTabSz="685766">
              <a:defRPr/>
            </a:pPr>
            <a:r>
              <a:rPr lang="en-US" sz="1000" i="1" dirty="0">
                <a:solidFill>
                  <a:srgbClr val="000000"/>
                </a:solidFill>
                <a:ea typeface="Tahoma"/>
                <a:cs typeface="Arial"/>
                <a:sym typeface="Arial" panose="020B0604020202020204" pitchFamily="34" charset="0"/>
              </a:rPr>
              <a:t>Slide courtesy of Jonathon Cohen.</a:t>
            </a:r>
            <a:endParaRPr lang="en-US" sz="675" i="1" dirty="0">
              <a:solidFill>
                <a:srgbClr val="000000"/>
              </a:solidFill>
              <a:latin typeface="Arial Narrow"/>
              <a:ea typeface="Tahoma"/>
              <a:cs typeface="Arial"/>
              <a:sym typeface="Arial" panose="020B0604020202020204" pitchFamily="34" charset="0"/>
            </a:endParaRPr>
          </a:p>
        </p:txBody>
      </p:sp>
    </p:spTree>
    <p:extLst>
      <p:ext uri="{BB962C8B-B14F-4D97-AF65-F5344CB8AC3E}">
        <p14:creationId xmlns:p14="http://schemas.microsoft.com/office/powerpoint/2010/main" val="15371754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Straight Connector 88">
            <a:extLst>
              <a:ext uri="{FF2B5EF4-FFF2-40B4-BE49-F238E27FC236}">
                <a16:creationId xmlns:a16="http://schemas.microsoft.com/office/drawing/2014/main" id="{F40FDBB3-5BAE-C5AA-96B9-B25E27F0646A}"/>
              </a:ext>
            </a:extLst>
          </p:cNvPr>
          <p:cNvCxnSpPr>
            <a:cxnSpLocks/>
          </p:cNvCxnSpPr>
          <p:nvPr/>
        </p:nvCxnSpPr>
        <p:spPr>
          <a:xfrm flipH="1">
            <a:off x="2883189" y="1011511"/>
            <a:ext cx="1175" cy="205461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nvGrpSpPr>
          <p:cNvPr id="30" name="Group 29">
            <a:extLst>
              <a:ext uri="{FF2B5EF4-FFF2-40B4-BE49-F238E27FC236}">
                <a16:creationId xmlns:a16="http://schemas.microsoft.com/office/drawing/2014/main" id="{443E7CA3-2475-CAA7-56FF-5D08711B9743}"/>
              </a:ext>
            </a:extLst>
          </p:cNvPr>
          <p:cNvGrpSpPr/>
          <p:nvPr/>
        </p:nvGrpSpPr>
        <p:grpSpPr>
          <a:xfrm>
            <a:off x="5833904" y="620742"/>
            <a:ext cx="2285609" cy="3634931"/>
            <a:chOff x="8481063" y="1352802"/>
            <a:chExt cx="3047479" cy="4846574"/>
          </a:xfrm>
        </p:grpSpPr>
        <p:grpSp>
          <p:nvGrpSpPr>
            <p:cNvPr id="63" name="Group 62">
              <a:extLst>
                <a:ext uri="{FF2B5EF4-FFF2-40B4-BE49-F238E27FC236}">
                  <a16:creationId xmlns:a16="http://schemas.microsoft.com/office/drawing/2014/main" id="{422601E3-821A-4D37-28D2-8F51DB98A7BC}"/>
                </a:ext>
              </a:extLst>
            </p:cNvPr>
            <p:cNvGrpSpPr/>
            <p:nvPr/>
          </p:nvGrpSpPr>
          <p:grpSpPr>
            <a:xfrm>
              <a:off x="8481066" y="3002638"/>
              <a:ext cx="3047466" cy="1558176"/>
              <a:chOff x="9221235" y="24914333"/>
              <a:chExt cx="3252819" cy="1339052"/>
            </a:xfrm>
          </p:grpSpPr>
          <p:sp>
            <p:nvSpPr>
              <p:cNvPr id="73" name="Rectangle: Rounded Corners 72">
                <a:extLst>
                  <a:ext uri="{FF2B5EF4-FFF2-40B4-BE49-F238E27FC236}">
                    <a16:creationId xmlns:a16="http://schemas.microsoft.com/office/drawing/2014/main" id="{335DAEE6-158C-13C7-FD35-977271AC9FEE}"/>
                  </a:ext>
                </a:extLst>
              </p:cNvPr>
              <p:cNvSpPr/>
              <p:nvPr/>
            </p:nvSpPr>
            <p:spPr>
              <a:xfrm>
                <a:off x="9221235" y="25064536"/>
                <a:ext cx="3252819" cy="1188849"/>
              </a:xfrm>
              <a:prstGeom prst="roundRect">
                <a:avLst/>
              </a:prstGeom>
              <a:noFill/>
              <a:ln w="19050" cap="flat" cmpd="sng" algn="ctr">
                <a:solidFill>
                  <a:srgbClr val="3C3D3E"/>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60735" indent="-160735" defTabSz="257175">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Age ≥18 </a:t>
                </a:r>
                <a:endParaRPr lang="en-US" sz="900" kern="0">
                  <a:latin typeface="Arial" panose="020B0604020202020204" pitchFamily="34" charset="0"/>
                  <a:ea typeface="Tahoma" panose="020B0604030504040204" pitchFamily="34" charset="0"/>
                  <a:cs typeface="Arial" panose="020B0604020202020204" pitchFamily="34" charset="0"/>
                  <a:sym typeface="Arial" panose="020B0604020202020204" pitchFamily="34" charset="0"/>
                </a:endParaRPr>
              </a:p>
              <a:p>
                <a:pPr marL="160735" indent="-160735"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ECOG 0-2</a:t>
                </a:r>
              </a:p>
              <a:p>
                <a:pPr marL="160735" indent="-160735"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Active disease and in need of treatment</a:t>
                </a:r>
              </a:p>
              <a:p>
                <a:pPr marL="160735" indent="-160735"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Previously treated</a:t>
                </a:r>
              </a:p>
            </p:txBody>
          </p:sp>
          <p:sp>
            <p:nvSpPr>
              <p:cNvPr id="74" name="Rectangle: Rounded Corners 73">
                <a:extLst>
                  <a:ext uri="{FF2B5EF4-FFF2-40B4-BE49-F238E27FC236}">
                    <a16:creationId xmlns:a16="http://schemas.microsoft.com/office/drawing/2014/main" id="{6D691242-BAF6-938F-D371-F3CCFA8A1265}"/>
                  </a:ext>
                </a:extLst>
              </p:cNvPr>
              <p:cNvSpPr/>
              <p:nvPr/>
            </p:nvSpPr>
            <p:spPr>
              <a:xfrm>
                <a:off x="10922603" y="24914333"/>
                <a:ext cx="1308695" cy="306361"/>
              </a:xfrm>
              <a:prstGeom prst="roundRect">
                <a:avLst/>
              </a:prstGeom>
              <a:solidFill>
                <a:srgbClr val="D9D9D9"/>
              </a:solidFill>
              <a:ln w="19050" cap="flat" cmpd="sng" algn="ctr">
                <a:solidFill>
                  <a:schemeClr val="accent5">
                    <a:lumMod val="50000"/>
                  </a:schemeClr>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57175" fontAlgn="auto">
                  <a:spcBef>
                    <a:spcPts val="0"/>
                  </a:spcBef>
                  <a:spcAft>
                    <a:spcPts val="0"/>
                  </a:spcAft>
                  <a:defRPr/>
                </a:pPr>
                <a:r>
                  <a:rPr lang="en-US" sz="900" b="1" kern="0">
                    <a:latin typeface="Arial" panose="020B0604020202020204" pitchFamily="34" charset="0"/>
                    <a:ea typeface="Tahoma"/>
                    <a:cs typeface="Arial" panose="020B0604020202020204" pitchFamily="34" charset="0"/>
                    <a:sym typeface="Arial" panose="020B0604020202020204" pitchFamily="34" charset="0"/>
                  </a:rPr>
                  <a:t>Eligibility</a:t>
                </a:r>
              </a:p>
            </p:txBody>
          </p:sp>
        </p:grpSp>
        <p:sp>
          <p:nvSpPr>
            <p:cNvPr id="71" name="Rectangle: Rounded Corners 70">
              <a:extLst>
                <a:ext uri="{FF2B5EF4-FFF2-40B4-BE49-F238E27FC236}">
                  <a16:creationId xmlns:a16="http://schemas.microsoft.com/office/drawing/2014/main" id="{64BBC6FF-E895-DBC1-4616-8B23E3B88A45}"/>
                </a:ext>
              </a:extLst>
            </p:cNvPr>
            <p:cNvSpPr/>
            <p:nvPr/>
          </p:nvSpPr>
          <p:spPr>
            <a:xfrm>
              <a:off x="8481076" y="1522669"/>
              <a:ext cx="3047466" cy="1414302"/>
            </a:xfrm>
            <a:prstGeom prst="roundRect">
              <a:avLst/>
            </a:prstGeom>
            <a:noFill/>
            <a:ln w="19050" cap="flat" cmpd="sng" algn="ctr">
              <a:solidFill>
                <a:srgbClr val="3C3D3E"/>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60735" indent="-160735" defTabSz="257175" fontAlgn="auto">
                <a:spcBef>
                  <a:spcPts val="0"/>
                </a:spcBef>
                <a:spcAft>
                  <a:spcPts val="0"/>
                </a:spcAft>
                <a:buFont typeface="Arial" panose="020B0604020202020204" pitchFamily="34" charset="0"/>
                <a:buChar char="•"/>
                <a:defRPr/>
              </a:pPr>
              <a:r>
                <a:rPr lang="en-US" sz="900" kern="0" dirty="0">
                  <a:latin typeface="Arial" panose="020B0604020202020204" pitchFamily="34" charset="0"/>
                  <a:ea typeface="Tahoma"/>
                  <a:cs typeface="Arial" panose="020B0604020202020204" pitchFamily="34" charset="0"/>
                  <a:sym typeface="Arial" panose="020B0604020202020204" pitchFamily="34" charset="0"/>
                </a:rPr>
                <a:t>28-day cycles</a:t>
              </a:r>
              <a:endParaRPr lang="en-US" sz="900" b="1" kern="0" dirty="0">
                <a:latin typeface="Arial" panose="020B0604020202020204" pitchFamily="34" charset="0"/>
                <a:ea typeface="Tahoma"/>
                <a:cs typeface="Arial" panose="020B0604020202020204" pitchFamily="34" charset="0"/>
                <a:sym typeface="Arial" panose="020B0604020202020204" pitchFamily="34" charset="0"/>
              </a:endParaRPr>
            </a:p>
            <a:p>
              <a:pPr marL="160735" indent="-160735" defTabSz="257175" fontAlgn="auto">
                <a:spcBef>
                  <a:spcPts val="0"/>
                </a:spcBef>
                <a:spcAft>
                  <a:spcPts val="0"/>
                </a:spcAft>
                <a:buFont typeface="Arial" panose="020B0604020202020204" pitchFamily="34" charset="0"/>
                <a:buChar char="•"/>
                <a:defRPr/>
              </a:pPr>
              <a:r>
                <a:rPr lang="en-US" sz="900" kern="0" dirty="0">
                  <a:latin typeface="Arial" panose="020B0604020202020204" pitchFamily="34" charset="0"/>
                  <a:ea typeface="Tahoma"/>
                  <a:cs typeface="Arial" panose="020B0604020202020204" pitchFamily="34" charset="0"/>
                  <a:sym typeface="Arial" panose="020B0604020202020204" pitchFamily="34" charset="0"/>
                </a:rPr>
                <a:t>Intra-patient dose escalation allowed</a:t>
              </a:r>
            </a:p>
            <a:p>
              <a:pPr marL="160735" indent="-160735" defTabSz="257175" fontAlgn="auto">
                <a:spcBef>
                  <a:spcPts val="0"/>
                </a:spcBef>
                <a:spcAft>
                  <a:spcPts val="0"/>
                </a:spcAft>
                <a:buFont typeface="Arial" panose="020B0604020202020204" pitchFamily="34" charset="0"/>
                <a:buChar char="•"/>
                <a:defRPr/>
              </a:pPr>
              <a:r>
                <a:rPr lang="en-US" sz="900" kern="0" dirty="0">
                  <a:latin typeface="Arial" panose="020B0604020202020204" pitchFamily="34" charset="0"/>
                  <a:ea typeface="Tahoma"/>
                  <a:cs typeface="Arial" panose="020B0604020202020204" pitchFamily="34" charset="0"/>
                  <a:sym typeface="Arial" panose="020B0604020202020204" pitchFamily="34" charset="0"/>
                </a:rPr>
                <a:t>Cohort expansion permitted at doses deemed safe</a:t>
              </a:r>
            </a:p>
          </p:txBody>
        </p:sp>
        <p:sp>
          <p:nvSpPr>
            <p:cNvPr id="72" name="Rectangle: Rounded Corners 71">
              <a:extLst>
                <a:ext uri="{FF2B5EF4-FFF2-40B4-BE49-F238E27FC236}">
                  <a16:creationId xmlns:a16="http://schemas.microsoft.com/office/drawing/2014/main" id="{2100AB01-8D11-D44F-7E74-EBD7C9109C5D}"/>
                </a:ext>
              </a:extLst>
            </p:cNvPr>
            <p:cNvSpPr/>
            <p:nvPr/>
          </p:nvSpPr>
          <p:spPr>
            <a:xfrm>
              <a:off x="9649522" y="1352802"/>
              <a:ext cx="1651579" cy="339732"/>
            </a:xfrm>
            <a:prstGeom prst="roundRect">
              <a:avLst/>
            </a:prstGeom>
            <a:solidFill>
              <a:srgbClr val="D9D9D9"/>
            </a:solidFill>
            <a:ln w="19050" cap="flat" cmpd="sng" algn="ctr">
              <a:solidFill>
                <a:schemeClr val="accent5">
                  <a:lumMod val="50000"/>
                </a:schemeClr>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57175" fontAlgn="auto">
                <a:spcBef>
                  <a:spcPts val="0"/>
                </a:spcBef>
                <a:spcAft>
                  <a:spcPts val="0"/>
                </a:spcAft>
                <a:defRPr/>
              </a:pPr>
              <a:r>
                <a:rPr lang="en-US" sz="900" b="1" kern="0">
                  <a:latin typeface="Arial" panose="020B0604020202020204" pitchFamily="34" charset="0"/>
                  <a:ea typeface="Tahoma"/>
                  <a:cs typeface="Arial" panose="020B0604020202020204" pitchFamily="34" charset="0"/>
                  <a:sym typeface="Arial" panose="020B0604020202020204" pitchFamily="34" charset="0"/>
                </a:rPr>
                <a:t>Phase 1 3+3 design</a:t>
              </a:r>
            </a:p>
          </p:txBody>
        </p:sp>
        <p:grpSp>
          <p:nvGrpSpPr>
            <p:cNvPr id="65" name="Group 64">
              <a:extLst>
                <a:ext uri="{FF2B5EF4-FFF2-40B4-BE49-F238E27FC236}">
                  <a16:creationId xmlns:a16="http://schemas.microsoft.com/office/drawing/2014/main" id="{DB49D5D2-CD4E-DE88-59AD-2726175CCDF4}"/>
                </a:ext>
              </a:extLst>
            </p:cNvPr>
            <p:cNvGrpSpPr/>
            <p:nvPr/>
          </p:nvGrpSpPr>
          <p:grpSpPr>
            <a:xfrm>
              <a:off x="8481063" y="4630671"/>
              <a:ext cx="3047467" cy="1568705"/>
              <a:chOff x="9680593" y="26447963"/>
              <a:chExt cx="2795867" cy="1573027"/>
            </a:xfrm>
          </p:grpSpPr>
          <p:sp>
            <p:nvSpPr>
              <p:cNvPr id="69" name="Rectangle: Rounded Corners 68">
                <a:extLst>
                  <a:ext uri="{FF2B5EF4-FFF2-40B4-BE49-F238E27FC236}">
                    <a16:creationId xmlns:a16="http://schemas.microsoft.com/office/drawing/2014/main" id="{19DC3861-A69D-CBD9-D067-51F17CB09E26}"/>
                  </a:ext>
                </a:extLst>
              </p:cNvPr>
              <p:cNvSpPr/>
              <p:nvPr/>
            </p:nvSpPr>
            <p:spPr>
              <a:xfrm>
                <a:off x="9680593" y="26602791"/>
                <a:ext cx="2795867" cy="1418199"/>
              </a:xfrm>
              <a:prstGeom prst="roundRect">
                <a:avLst/>
              </a:prstGeom>
              <a:noFill/>
              <a:ln w="19050" cap="flat" cmpd="sng" algn="ctr">
                <a:solidFill>
                  <a:schemeClr val="tx1"/>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60496" indent="-160496" defTabSz="257175" fontAlgn="auto">
                  <a:spcBef>
                    <a:spcPts val="0"/>
                  </a:spcBef>
                  <a:spcAft>
                    <a:spcPts val="0"/>
                  </a:spcAft>
                  <a:buFont typeface="Arial" panose="020B0604020202020204" pitchFamily="34" charset="0"/>
                  <a:buChar char="•"/>
                  <a:defRPr/>
                </a:pP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Safety/tolerability</a:t>
                </a:r>
                <a:endParaRPr lang="en-US" sz="900">
                  <a:solidFill>
                    <a:srgbClr val="000000"/>
                  </a:solidFill>
                  <a:latin typeface="Arial" panose="020B0604020202020204" pitchFamily="34" charset="0"/>
                  <a:ea typeface="Tahoma"/>
                  <a:cs typeface="Arial" panose="020B0604020202020204" pitchFamily="34" charset="0"/>
                  <a:sym typeface="Arial" panose="020B0604020202020204" pitchFamily="34" charset="0"/>
                </a:endParaRPr>
              </a:p>
              <a:p>
                <a:pPr marL="160496" indent="-160496"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Determine MTD and </a:t>
                </a:r>
                <a:r>
                  <a:rPr lang="en-US" sz="900" kern="0">
                    <a:latin typeface="Arial" panose="020B0604020202020204" pitchFamily="34" charset="0"/>
                    <a:ea typeface="Tahoma"/>
                    <a:cs typeface="Arial" panose="020B0604020202020204" pitchFamily="34" charset="0"/>
                  </a:rPr>
                  <a:t>RP</a:t>
                </a:r>
                <a:r>
                  <a:rPr lang="en-US" sz="900" kern="0">
                    <a:latin typeface="Arial" panose="020B0604020202020204" pitchFamily="34" charset="0"/>
                    <a:ea typeface="Tahoma"/>
                    <a:cs typeface="Arial" panose="020B0604020202020204" pitchFamily="34" charset="0"/>
                    <a:sym typeface="Arial" panose="020B0604020202020204" pitchFamily="34" charset="0"/>
                  </a:rPr>
                  <a:t>2D</a:t>
                </a:r>
              </a:p>
              <a:p>
                <a:pPr marL="160496" indent="-160496"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Pharmacokinetics</a:t>
                </a:r>
              </a:p>
              <a:p>
                <a:pPr marL="160496" indent="-160496" defTabSz="257175">
                  <a:buFont typeface="Arial" panose="020B0604020202020204" pitchFamily="34" charset="0"/>
                  <a:buChar char="•"/>
                  <a:defRPr/>
                </a:pP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Efficacy </a:t>
                </a:r>
                <a:r>
                  <a:rPr lang="en-US" sz="900" kern="0">
                    <a:solidFill>
                      <a:srgbClr val="000000"/>
                    </a:solidFill>
                    <a:latin typeface="Arial" panose="020B0604020202020204" pitchFamily="34" charset="0"/>
                    <a:ea typeface="Tahoma"/>
                    <a:cs typeface="Arial" panose="020B0604020202020204" pitchFamily="34" charset="0"/>
                  </a:rPr>
                  <a:t>(</a:t>
                </a: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ORR according to Lugano criteria, D</a:t>
                </a:r>
                <a:r>
                  <a:rPr lang="en-US" sz="900" kern="0">
                    <a:solidFill>
                      <a:srgbClr val="000000"/>
                    </a:solidFill>
                    <a:latin typeface="Arial" panose="020B0604020202020204" pitchFamily="34" charset="0"/>
                    <a:ea typeface="Tahoma"/>
                    <a:cs typeface="Arial" panose="020B0604020202020204" pitchFamily="34" charset="0"/>
                  </a:rPr>
                  <a:t>o</a:t>
                </a: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R, PFS, and OS)</a:t>
                </a:r>
              </a:p>
            </p:txBody>
          </p:sp>
          <p:sp>
            <p:nvSpPr>
              <p:cNvPr id="70" name="Rectangle: Rounded Corners 69">
                <a:extLst>
                  <a:ext uri="{FF2B5EF4-FFF2-40B4-BE49-F238E27FC236}">
                    <a16:creationId xmlns:a16="http://schemas.microsoft.com/office/drawing/2014/main" id="{0B587C95-CD68-2EA6-275B-4349421EB540}"/>
                  </a:ext>
                </a:extLst>
              </p:cNvPr>
              <p:cNvSpPr/>
              <p:nvPr/>
            </p:nvSpPr>
            <p:spPr>
              <a:xfrm>
                <a:off x="10950725" y="26447963"/>
                <a:ext cx="1317083" cy="332977"/>
              </a:xfrm>
              <a:prstGeom prst="roundRect">
                <a:avLst/>
              </a:prstGeom>
              <a:solidFill>
                <a:srgbClr val="D9D9D9"/>
              </a:solidFill>
              <a:ln w="19050" cap="flat" cmpd="sng" algn="ctr">
                <a:solidFill>
                  <a:schemeClr val="accent5">
                    <a:lumMod val="50000"/>
                  </a:schemeClr>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57175" fontAlgn="auto">
                  <a:spcBef>
                    <a:spcPts val="0"/>
                  </a:spcBef>
                  <a:spcAft>
                    <a:spcPts val="0"/>
                  </a:spcAft>
                  <a:defRPr/>
                </a:pPr>
                <a:r>
                  <a:rPr lang="en-US" sz="900" b="1" kern="0">
                    <a:latin typeface="Arial" panose="020B0604020202020204" pitchFamily="34" charset="0"/>
                    <a:ea typeface="Tahoma"/>
                    <a:cs typeface="Arial" panose="020B0604020202020204" pitchFamily="34" charset="0"/>
                    <a:sym typeface="Arial" panose="020B0604020202020204" pitchFamily="34" charset="0"/>
                  </a:rPr>
                  <a:t>Key endpoints</a:t>
                </a:r>
              </a:p>
            </p:txBody>
          </p:sp>
        </p:grpSp>
      </p:grpSp>
      <p:sp>
        <p:nvSpPr>
          <p:cNvPr id="7" name="Title 1">
            <a:extLst>
              <a:ext uri="{FF2B5EF4-FFF2-40B4-BE49-F238E27FC236}">
                <a16:creationId xmlns:a16="http://schemas.microsoft.com/office/drawing/2014/main" id="{6E153BA5-A7F3-381C-F991-7577BA13D4A4}"/>
              </a:ext>
            </a:extLst>
          </p:cNvPr>
          <p:cNvSpPr txBox="1">
            <a:spLocks/>
          </p:cNvSpPr>
          <p:nvPr/>
        </p:nvSpPr>
        <p:spPr>
          <a:xfrm>
            <a:off x="-25089" y="258606"/>
            <a:ext cx="9142238" cy="418283"/>
          </a:xfrm>
          <a:prstGeom prst="rect">
            <a:avLst/>
          </a:prstGeom>
        </p:spPr>
        <p:txBody>
          <a:bodyPr>
            <a:normAutofit/>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504"/>
            <a:r>
              <a:rPr lang="en-US" sz="1800" b="1" kern="0" dirty="0">
                <a:solidFill>
                  <a:srgbClr val="203F6C"/>
                </a:solidFill>
                <a:latin typeface="Arial" panose="020B0604020202020204" pitchFamily="34" charset="0"/>
                <a:cs typeface="Arial" panose="020B0604020202020204" pitchFamily="34" charset="0"/>
              </a:rPr>
              <a:t>Phase 1/2 BRUIN Study of </a:t>
            </a:r>
            <a:r>
              <a:rPr lang="en-US" sz="1800" b="1" kern="0" dirty="0" err="1">
                <a:solidFill>
                  <a:srgbClr val="203F6C"/>
                </a:solidFill>
                <a:latin typeface="Arial" panose="020B0604020202020204" pitchFamily="34" charset="0"/>
                <a:cs typeface="Arial" panose="020B0604020202020204" pitchFamily="34" charset="0"/>
              </a:rPr>
              <a:t>Pirtobrutinib</a:t>
            </a:r>
            <a:endParaRPr lang="en-IE" sz="1800" b="1" kern="0" dirty="0">
              <a:solidFill>
                <a:srgbClr val="203F6C"/>
              </a:solidFill>
              <a:latin typeface="Arial" panose="020B0604020202020204" pitchFamily="34" charset="0"/>
              <a:cs typeface="Arial" panose="020B0604020202020204" pitchFamily="34" charset="0"/>
            </a:endParaRPr>
          </a:p>
        </p:txBody>
      </p:sp>
      <p:sp>
        <p:nvSpPr>
          <p:cNvPr id="79" name="Rectangle: Rounded Corners 58">
            <a:extLst>
              <a:ext uri="{FF2B5EF4-FFF2-40B4-BE49-F238E27FC236}">
                <a16:creationId xmlns:a16="http://schemas.microsoft.com/office/drawing/2014/main" id="{DD915262-9D2D-7225-108C-F69D69C68ED0}"/>
              </a:ext>
            </a:extLst>
          </p:cNvPr>
          <p:cNvSpPr/>
          <p:nvPr/>
        </p:nvSpPr>
        <p:spPr>
          <a:xfrm>
            <a:off x="302316" y="778483"/>
            <a:ext cx="5436000" cy="1126634"/>
          </a:xfrm>
          <a:prstGeom prst="roundRect">
            <a:avLst/>
          </a:prstGeom>
          <a:solidFill>
            <a:srgbClr val="263F6A"/>
          </a:solidFill>
          <a:ln w="19050">
            <a:solidFill>
              <a:srgbClr val="263F6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cs typeface="Arial"/>
              </a:rPr>
              <a:t>Phase 1 Escalation + Expansion (25 to 300 mg QD)</a:t>
            </a:r>
            <a:endParaRPr lang="en-US" sz="1400" b="1" i="0" u="none" strike="noStrike" kern="1200" cap="none" spc="0" normalizeH="0" baseline="0" noProof="0">
              <a:ln>
                <a:noFill/>
              </a:ln>
              <a:solidFill>
                <a:srgbClr val="FFFFFF"/>
              </a:solidFill>
              <a:effectLst/>
              <a:uLnTx/>
              <a:uFillTx/>
              <a:latin typeface="Arial"/>
              <a:cs typeface="Arial"/>
            </a:endParaRPr>
          </a:p>
          <a:p>
            <a:pPr marL="0" marR="0" lvl="0" indent="0" algn="ctr" defTabSz="6858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cs typeface="Arial"/>
              </a:rPr>
              <a:t>Phase 2 (200 mg QD)</a:t>
            </a:r>
            <a:endParaRPr lang="en-US" sz="1400" b="1" i="0" u="none" strike="noStrike" kern="1200" cap="none" spc="0" normalizeH="0" baseline="0" noProof="0">
              <a:ln>
                <a:noFill/>
              </a:ln>
              <a:solidFill>
                <a:srgbClr val="FFFFFF"/>
              </a:solidFill>
              <a:effectLst/>
              <a:uLnTx/>
              <a:uFillTx/>
              <a:latin typeface="Arial"/>
              <a:cs typeface="Arial"/>
            </a:endParaRPr>
          </a:p>
          <a:p>
            <a:pPr marL="0" marR="0" lvl="0" indent="0" algn="ctr" defTabSz="685800" rtl="0" eaLnBrk="1" fontAlgn="auto" latinLnBrk="0" hangingPunct="1">
              <a:lnSpc>
                <a:spcPct val="100000"/>
              </a:lnSpc>
              <a:spcBef>
                <a:spcPts val="0"/>
              </a:spcBef>
              <a:spcAft>
                <a:spcPts val="200"/>
              </a:spcAft>
              <a:buClrTx/>
              <a:buSzTx/>
              <a:buFontTx/>
              <a:buNone/>
              <a:tabLst/>
              <a:defRPr/>
            </a:pPr>
            <a:r>
              <a:rPr lang="en-US" sz="1400">
                <a:solidFill>
                  <a:schemeClr val="bg1"/>
                </a:solidFill>
                <a:latin typeface="Arial"/>
                <a:cs typeface="Arial"/>
              </a:rPr>
              <a:t>N</a:t>
            </a:r>
            <a:r>
              <a:rPr kumimoji="0" lang="en-US" sz="1400" i="0" u="none" strike="noStrike" kern="1200" cap="none" spc="0" normalizeH="0" baseline="0" noProof="0">
                <a:ln>
                  <a:noFill/>
                </a:ln>
                <a:solidFill>
                  <a:schemeClr val="bg1"/>
                </a:solidFill>
                <a:effectLst/>
                <a:uLnTx/>
                <a:uFillTx/>
                <a:latin typeface="Arial"/>
                <a:cs typeface="Arial"/>
              </a:rPr>
              <a:t>=</a:t>
            </a:r>
            <a:r>
              <a:rPr lang="en-US" sz="1400">
                <a:solidFill>
                  <a:schemeClr val="bg1"/>
                </a:solidFill>
                <a:latin typeface="Arial"/>
                <a:cs typeface="Arial"/>
              </a:rPr>
              <a:t>778</a:t>
            </a:r>
            <a:endParaRPr lang="en-US" sz="14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cxnSp>
        <p:nvCxnSpPr>
          <p:cNvPr id="80" name="Straight Connector 79">
            <a:extLst>
              <a:ext uri="{FF2B5EF4-FFF2-40B4-BE49-F238E27FC236}">
                <a16:creationId xmlns:a16="http://schemas.microsoft.com/office/drawing/2014/main" id="{7D9C5AEB-0D6D-1B3C-7B5E-D70798AD7E25}"/>
              </a:ext>
            </a:extLst>
          </p:cNvPr>
          <p:cNvCxnSpPr>
            <a:cxnSpLocks/>
          </p:cNvCxnSpPr>
          <p:nvPr/>
        </p:nvCxnSpPr>
        <p:spPr>
          <a:xfrm flipV="1">
            <a:off x="880388" y="2258538"/>
            <a:ext cx="3977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D548311-FB1E-64E8-BD71-85391145287D}"/>
              </a:ext>
            </a:extLst>
          </p:cNvPr>
          <p:cNvCxnSpPr>
            <a:cxnSpLocks/>
          </p:cNvCxnSpPr>
          <p:nvPr/>
        </p:nvCxnSpPr>
        <p:spPr>
          <a:xfrm>
            <a:off x="4851619" y="2252393"/>
            <a:ext cx="0" cy="972441"/>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3547061F-C3B8-4449-1D9B-338D3C181A2E}"/>
              </a:ext>
            </a:extLst>
          </p:cNvPr>
          <p:cNvCxnSpPr>
            <a:cxnSpLocks/>
          </p:cNvCxnSpPr>
          <p:nvPr/>
        </p:nvCxnSpPr>
        <p:spPr>
          <a:xfrm flipH="1">
            <a:off x="887129" y="2265469"/>
            <a:ext cx="4039" cy="84549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3" name="Rectangle: Rounded Corners 10">
            <a:extLst>
              <a:ext uri="{FF2B5EF4-FFF2-40B4-BE49-F238E27FC236}">
                <a16:creationId xmlns:a16="http://schemas.microsoft.com/office/drawing/2014/main" id="{86C33AE2-E6B1-0041-DD1C-E7569EE16F70}"/>
              </a:ext>
            </a:extLst>
          </p:cNvPr>
          <p:cNvSpPr/>
          <p:nvPr/>
        </p:nvSpPr>
        <p:spPr>
          <a:xfrm>
            <a:off x="2138863" y="2622554"/>
            <a:ext cx="1463040" cy="914400"/>
          </a:xfrm>
          <a:prstGeom prst="roundRect">
            <a:avLst/>
          </a:prstGeom>
          <a:ln w="19050">
            <a:solidFill>
              <a:srgbClr val="00000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b="1">
                <a:solidFill>
                  <a:srgbClr val="000000"/>
                </a:solidFill>
                <a:latin typeface="Arial" panose="020B0604020202020204" pitchFamily="34" charset="0"/>
                <a:cs typeface="Arial" panose="020B0604020202020204" pitchFamily="34" charset="0"/>
              </a:rPr>
              <a:t>MCL</a:t>
            </a:r>
          </a:p>
          <a:p>
            <a:pPr algn="ctr"/>
            <a:r>
              <a:rPr lang="en-US" sz="1400">
                <a:solidFill>
                  <a:srgbClr val="000000"/>
                </a:solidFill>
                <a:latin typeface="Arial" panose="020B0604020202020204" pitchFamily="34" charset="0"/>
                <a:cs typeface="Arial" panose="020B0604020202020204" pitchFamily="34" charset="0"/>
              </a:rPr>
              <a:t>n=166</a:t>
            </a:r>
          </a:p>
        </p:txBody>
      </p:sp>
      <p:sp>
        <p:nvSpPr>
          <p:cNvPr id="84" name="Rectangle: Rounded Corners 11">
            <a:extLst>
              <a:ext uri="{FF2B5EF4-FFF2-40B4-BE49-F238E27FC236}">
                <a16:creationId xmlns:a16="http://schemas.microsoft.com/office/drawing/2014/main" id="{155E9BB7-3119-1169-9627-6168481995FB}"/>
              </a:ext>
            </a:extLst>
          </p:cNvPr>
          <p:cNvSpPr/>
          <p:nvPr/>
        </p:nvSpPr>
        <p:spPr>
          <a:xfrm>
            <a:off x="4120099" y="2622554"/>
            <a:ext cx="1463040" cy="914400"/>
          </a:xfrm>
          <a:prstGeom prst="roundRect">
            <a:avLst/>
          </a:prstGeom>
          <a:solidFill>
            <a:schemeClr val="bg1"/>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b="1" dirty="0">
                <a:solidFill>
                  <a:srgbClr val="000000"/>
                </a:solidFill>
                <a:latin typeface="Arial" panose="020B0604020202020204" pitchFamily="34" charset="0"/>
                <a:cs typeface="Arial" panose="020B0604020202020204" pitchFamily="34" charset="0"/>
              </a:rPr>
              <a:t>Other</a:t>
            </a:r>
            <a:endParaRPr lang="en-US" sz="1400" b="1" baseline="30000" dirty="0">
              <a:solidFill>
                <a:srgbClr val="000000"/>
              </a:solidFill>
              <a:latin typeface="Arial" panose="020B0604020202020204" pitchFamily="34" charset="0"/>
              <a:cs typeface="Arial" panose="020B0604020202020204" pitchFamily="34" charset="0"/>
            </a:endParaRPr>
          </a:p>
          <a:p>
            <a:pPr algn="ctr"/>
            <a:r>
              <a:rPr lang="en-US" sz="1400" dirty="0">
                <a:solidFill>
                  <a:srgbClr val="000000"/>
                </a:solidFill>
                <a:latin typeface="Arial" panose="020B0604020202020204" pitchFamily="34" charset="0"/>
                <a:cs typeface="Arial" panose="020B0604020202020204" pitchFamily="34" charset="0"/>
              </a:rPr>
              <a:t>n=295</a:t>
            </a:r>
          </a:p>
        </p:txBody>
      </p:sp>
      <p:sp>
        <p:nvSpPr>
          <p:cNvPr id="85" name="Rectangle: Rounded Corners 12">
            <a:extLst>
              <a:ext uri="{FF2B5EF4-FFF2-40B4-BE49-F238E27FC236}">
                <a16:creationId xmlns:a16="http://schemas.microsoft.com/office/drawing/2014/main" id="{118492BB-1F11-A774-3290-05C7BE12B2ED}"/>
              </a:ext>
            </a:extLst>
          </p:cNvPr>
          <p:cNvSpPr/>
          <p:nvPr/>
        </p:nvSpPr>
        <p:spPr>
          <a:xfrm>
            <a:off x="148867" y="2622554"/>
            <a:ext cx="1463040" cy="914400"/>
          </a:xfrm>
          <a:prstGeom prst="roundRect">
            <a:avLst/>
          </a:prstGeom>
          <a:ln w="19050">
            <a:solidFill>
              <a:srgbClr val="00000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r>
              <a:rPr lang="en-US" sz="1400" b="1">
                <a:solidFill>
                  <a:srgbClr val="000000"/>
                </a:solidFill>
                <a:latin typeface="Arial" panose="020B0604020202020204" pitchFamily="34" charset="0"/>
                <a:cs typeface="Arial" panose="020B0604020202020204" pitchFamily="34" charset="0"/>
              </a:rPr>
              <a:t>CLL/SLL</a:t>
            </a:r>
          </a:p>
          <a:p>
            <a:pPr algn="ctr" defTabSz="914377">
              <a:defRPr/>
            </a:pPr>
            <a:r>
              <a:rPr lang="en-US" sz="1400">
                <a:solidFill>
                  <a:srgbClr val="000000"/>
                </a:solidFill>
                <a:latin typeface="Arial" panose="020B0604020202020204" pitchFamily="34" charset="0"/>
                <a:cs typeface="Arial" panose="020B0604020202020204" pitchFamily="34" charset="0"/>
              </a:rPr>
              <a:t>n=317</a:t>
            </a:r>
          </a:p>
        </p:txBody>
      </p:sp>
    </p:spTree>
    <p:extLst>
      <p:ext uri="{BB962C8B-B14F-4D97-AF65-F5344CB8AC3E}">
        <p14:creationId xmlns:p14="http://schemas.microsoft.com/office/powerpoint/2010/main" val="2087931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1" y="927206"/>
            <a:ext cx="9143999" cy="2877351"/>
          </a:xfrm>
        </p:spPr>
        <p:txBody>
          <a:bodyPr/>
          <a:lstStyle/>
          <a:p>
            <a:pPr marL="0" indent="0" algn="ctr">
              <a:buNone/>
            </a:pPr>
            <a:r>
              <a:rPr lang="en-US" b="1" dirty="0">
                <a:solidFill>
                  <a:srgbClr val="002E51"/>
                </a:solidFill>
              </a:rPr>
              <a:t>Martha Arellano, MD</a:t>
            </a:r>
          </a:p>
          <a:p>
            <a:pPr marL="0" indent="0" algn="ctr">
              <a:buNone/>
            </a:pPr>
            <a:r>
              <a:rPr lang="en-US" dirty="0">
                <a:solidFill>
                  <a:srgbClr val="002E51"/>
                </a:solidFill>
              </a:rPr>
              <a:t>Professor of Hematology and Oncology</a:t>
            </a:r>
          </a:p>
          <a:p>
            <a:pPr marL="0" indent="0" algn="ctr">
              <a:buNone/>
            </a:pPr>
            <a:r>
              <a:rPr lang="en-US" dirty="0">
                <a:solidFill>
                  <a:srgbClr val="002E51"/>
                </a:solidFill>
              </a:rPr>
              <a:t>Associate Director, Hematology Division</a:t>
            </a:r>
            <a:br>
              <a:rPr lang="en-US" dirty="0">
                <a:solidFill>
                  <a:srgbClr val="002E51"/>
                </a:solidFill>
              </a:rPr>
            </a:br>
            <a:r>
              <a:rPr lang="en-US" dirty="0">
                <a:solidFill>
                  <a:srgbClr val="002E51"/>
                </a:solidFill>
              </a:rPr>
              <a:t>Program Director, Hematology/Medical Oncology Fellowship</a:t>
            </a:r>
            <a:br>
              <a:rPr lang="en-US" dirty="0">
                <a:solidFill>
                  <a:srgbClr val="002E51"/>
                </a:solidFill>
              </a:rPr>
            </a:br>
            <a:r>
              <a:rPr lang="en-US" dirty="0">
                <a:solidFill>
                  <a:srgbClr val="002E51"/>
                </a:solidFill>
              </a:rPr>
              <a:t>Winship Cancer Institute of Emory University</a:t>
            </a:r>
          </a:p>
          <a:p>
            <a:pPr marL="0" indent="0" algn="ctr">
              <a:buNone/>
            </a:pPr>
            <a:r>
              <a:rPr lang="en-US" dirty="0">
                <a:solidFill>
                  <a:srgbClr val="002E51"/>
                </a:solidFill>
              </a:rPr>
              <a:t>Atlanta, Georgia</a:t>
            </a: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dirty="0"/>
              <a:t>Program Chair</a:t>
            </a:r>
          </a:p>
        </p:txBody>
      </p:sp>
    </p:spTree>
    <p:extLst>
      <p:ext uri="{BB962C8B-B14F-4D97-AF65-F5344CB8AC3E}">
        <p14:creationId xmlns:p14="http://schemas.microsoft.com/office/powerpoint/2010/main" val="3111996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a:extLst>
              <a:ext uri="{FF2B5EF4-FFF2-40B4-BE49-F238E27FC236}">
                <a16:creationId xmlns:a16="http://schemas.microsoft.com/office/drawing/2014/main" id="{3D548311-FB1E-64E8-BD71-85391145287D}"/>
              </a:ext>
            </a:extLst>
          </p:cNvPr>
          <p:cNvCxnSpPr>
            <a:cxnSpLocks/>
          </p:cNvCxnSpPr>
          <p:nvPr/>
        </p:nvCxnSpPr>
        <p:spPr>
          <a:xfrm>
            <a:off x="2918183" y="2146801"/>
            <a:ext cx="0" cy="323069"/>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F40FDBB3-5BAE-C5AA-96B9-B25E27F0646A}"/>
              </a:ext>
            </a:extLst>
          </p:cNvPr>
          <p:cNvCxnSpPr>
            <a:cxnSpLocks/>
          </p:cNvCxnSpPr>
          <p:nvPr/>
        </p:nvCxnSpPr>
        <p:spPr>
          <a:xfrm>
            <a:off x="2920536" y="1801480"/>
            <a:ext cx="0" cy="34290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9" name="Rectangle: Rounded Corners 58">
            <a:extLst>
              <a:ext uri="{FF2B5EF4-FFF2-40B4-BE49-F238E27FC236}">
                <a16:creationId xmlns:a16="http://schemas.microsoft.com/office/drawing/2014/main" id="{DD915262-9D2D-7225-108C-F69D69C68ED0}"/>
              </a:ext>
            </a:extLst>
          </p:cNvPr>
          <p:cNvSpPr/>
          <p:nvPr/>
        </p:nvSpPr>
        <p:spPr>
          <a:xfrm>
            <a:off x="851020" y="1036760"/>
            <a:ext cx="4077000" cy="844976"/>
          </a:xfrm>
          <a:prstGeom prst="roundRect">
            <a:avLst/>
          </a:prstGeom>
          <a:solidFill>
            <a:srgbClr val="263F6A"/>
          </a:solidFill>
          <a:ln w="19050">
            <a:solidFill>
              <a:srgbClr val="263F6A"/>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defTabSz="514350" fontAlgn="auto">
              <a:spcBef>
                <a:spcPts val="0"/>
              </a:spcBef>
              <a:spcAft>
                <a:spcPts val="0"/>
              </a:spcAft>
              <a:defRPr/>
            </a:pPr>
            <a:endParaRPr lang="en-US" sz="450" b="1" dirty="0">
              <a:solidFill>
                <a:srgbClr val="FFFFFF"/>
              </a:solidFill>
              <a:latin typeface="Arial" panose="020B0604020202020204" pitchFamily="34" charset="0"/>
              <a:cs typeface="Arial" panose="020B0604020202020204" pitchFamily="34" charset="0"/>
            </a:endParaRPr>
          </a:p>
          <a:p>
            <a:pPr algn="ctr" defTabSz="514350" fontAlgn="auto">
              <a:spcBef>
                <a:spcPts val="0"/>
              </a:spcBef>
              <a:spcAft>
                <a:spcPts val="150"/>
              </a:spcAft>
              <a:defRPr/>
            </a:pPr>
            <a:r>
              <a:rPr lang="en-US" sz="1050" b="1" dirty="0">
                <a:solidFill>
                  <a:srgbClr val="FFFFFF"/>
                </a:solidFill>
                <a:latin typeface="Arial"/>
                <a:cs typeface="Arial"/>
              </a:rPr>
              <a:t>Phase 1 Escalation + Expansion (25 to 300 mg QD)</a:t>
            </a:r>
          </a:p>
          <a:p>
            <a:pPr algn="ctr" defTabSz="514350" fontAlgn="auto">
              <a:spcBef>
                <a:spcPts val="0"/>
              </a:spcBef>
              <a:spcAft>
                <a:spcPts val="150"/>
              </a:spcAft>
              <a:defRPr/>
            </a:pPr>
            <a:r>
              <a:rPr lang="en-US" sz="1050" b="1" dirty="0">
                <a:solidFill>
                  <a:srgbClr val="FFFFFF"/>
                </a:solidFill>
                <a:latin typeface="Arial"/>
                <a:cs typeface="Arial"/>
              </a:rPr>
              <a:t>Phase 2 (200 mg QD)</a:t>
            </a:r>
          </a:p>
          <a:p>
            <a:pPr algn="ctr" defTabSz="514350" fontAlgn="auto">
              <a:spcBef>
                <a:spcPts val="0"/>
              </a:spcBef>
              <a:spcAft>
                <a:spcPts val="150"/>
              </a:spcAft>
              <a:defRPr/>
            </a:pPr>
            <a:r>
              <a:rPr lang="en-US" sz="1050" dirty="0">
                <a:solidFill>
                  <a:schemeClr val="bg1"/>
                </a:solidFill>
                <a:latin typeface="Arial"/>
                <a:cs typeface="Arial"/>
              </a:rPr>
              <a:t>N=778</a:t>
            </a:r>
            <a:endParaRPr lang="en-US" sz="1050" dirty="0">
              <a:solidFill>
                <a:schemeClr val="bg1"/>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443E7CA3-2475-CAA7-56FF-5D08711B9743}"/>
              </a:ext>
            </a:extLst>
          </p:cNvPr>
          <p:cNvGrpSpPr/>
          <p:nvPr/>
        </p:nvGrpSpPr>
        <p:grpSpPr>
          <a:xfrm>
            <a:off x="5833904" y="620742"/>
            <a:ext cx="2285609" cy="3634931"/>
            <a:chOff x="8481063" y="1352802"/>
            <a:chExt cx="3047479" cy="4846574"/>
          </a:xfrm>
        </p:grpSpPr>
        <p:grpSp>
          <p:nvGrpSpPr>
            <p:cNvPr id="63" name="Group 62">
              <a:extLst>
                <a:ext uri="{FF2B5EF4-FFF2-40B4-BE49-F238E27FC236}">
                  <a16:creationId xmlns:a16="http://schemas.microsoft.com/office/drawing/2014/main" id="{422601E3-821A-4D37-28D2-8F51DB98A7BC}"/>
                </a:ext>
              </a:extLst>
            </p:cNvPr>
            <p:cNvGrpSpPr/>
            <p:nvPr/>
          </p:nvGrpSpPr>
          <p:grpSpPr>
            <a:xfrm>
              <a:off x="8481066" y="3002638"/>
              <a:ext cx="3047466" cy="1558176"/>
              <a:chOff x="9221235" y="24914333"/>
              <a:chExt cx="3252819" cy="1339052"/>
            </a:xfrm>
          </p:grpSpPr>
          <p:sp>
            <p:nvSpPr>
              <p:cNvPr id="73" name="Rectangle: Rounded Corners 72">
                <a:extLst>
                  <a:ext uri="{FF2B5EF4-FFF2-40B4-BE49-F238E27FC236}">
                    <a16:creationId xmlns:a16="http://schemas.microsoft.com/office/drawing/2014/main" id="{335DAEE6-158C-13C7-FD35-977271AC9FEE}"/>
                  </a:ext>
                </a:extLst>
              </p:cNvPr>
              <p:cNvSpPr/>
              <p:nvPr/>
            </p:nvSpPr>
            <p:spPr>
              <a:xfrm>
                <a:off x="9221235" y="25064536"/>
                <a:ext cx="3252819" cy="1188849"/>
              </a:xfrm>
              <a:prstGeom prst="roundRect">
                <a:avLst/>
              </a:prstGeom>
              <a:noFill/>
              <a:ln w="19050" cap="flat" cmpd="sng" algn="ctr">
                <a:solidFill>
                  <a:srgbClr val="3C3D3E"/>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60735" indent="-160735" defTabSz="257175">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Age ≥18 </a:t>
                </a:r>
                <a:endParaRPr lang="en-US" sz="900" kern="0">
                  <a:latin typeface="Arial" panose="020B0604020202020204" pitchFamily="34" charset="0"/>
                  <a:ea typeface="Tahoma" panose="020B0604030504040204" pitchFamily="34" charset="0"/>
                  <a:cs typeface="Arial" panose="020B0604020202020204" pitchFamily="34" charset="0"/>
                  <a:sym typeface="Arial" panose="020B0604020202020204" pitchFamily="34" charset="0"/>
                </a:endParaRPr>
              </a:p>
              <a:p>
                <a:pPr marL="160735" indent="-160735"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ECOG 0-2</a:t>
                </a:r>
              </a:p>
              <a:p>
                <a:pPr marL="160735" indent="-160735"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Active disease and in need of treatment</a:t>
                </a:r>
              </a:p>
              <a:p>
                <a:pPr marL="160735" indent="-160735"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Previously treated</a:t>
                </a:r>
              </a:p>
            </p:txBody>
          </p:sp>
          <p:sp>
            <p:nvSpPr>
              <p:cNvPr id="74" name="Rectangle: Rounded Corners 73">
                <a:extLst>
                  <a:ext uri="{FF2B5EF4-FFF2-40B4-BE49-F238E27FC236}">
                    <a16:creationId xmlns:a16="http://schemas.microsoft.com/office/drawing/2014/main" id="{6D691242-BAF6-938F-D371-F3CCFA8A1265}"/>
                  </a:ext>
                </a:extLst>
              </p:cNvPr>
              <p:cNvSpPr/>
              <p:nvPr/>
            </p:nvSpPr>
            <p:spPr>
              <a:xfrm>
                <a:off x="10922603" y="24914333"/>
                <a:ext cx="1308695" cy="306361"/>
              </a:xfrm>
              <a:prstGeom prst="roundRect">
                <a:avLst/>
              </a:prstGeom>
              <a:solidFill>
                <a:srgbClr val="D9D9D9"/>
              </a:solidFill>
              <a:ln w="19050" cap="flat" cmpd="sng" algn="ctr">
                <a:solidFill>
                  <a:schemeClr val="accent5">
                    <a:lumMod val="50000"/>
                  </a:schemeClr>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57175" fontAlgn="auto">
                  <a:spcBef>
                    <a:spcPts val="0"/>
                  </a:spcBef>
                  <a:spcAft>
                    <a:spcPts val="0"/>
                  </a:spcAft>
                  <a:defRPr/>
                </a:pPr>
                <a:r>
                  <a:rPr lang="en-US" sz="900" b="1" kern="0">
                    <a:latin typeface="Arial" panose="020B0604020202020204" pitchFamily="34" charset="0"/>
                    <a:ea typeface="Tahoma"/>
                    <a:cs typeface="Arial" panose="020B0604020202020204" pitchFamily="34" charset="0"/>
                    <a:sym typeface="Arial" panose="020B0604020202020204" pitchFamily="34" charset="0"/>
                  </a:rPr>
                  <a:t>Eligibility</a:t>
                </a:r>
              </a:p>
            </p:txBody>
          </p:sp>
        </p:grpSp>
        <p:sp>
          <p:nvSpPr>
            <p:cNvPr id="71" name="Rectangle: Rounded Corners 70">
              <a:extLst>
                <a:ext uri="{FF2B5EF4-FFF2-40B4-BE49-F238E27FC236}">
                  <a16:creationId xmlns:a16="http://schemas.microsoft.com/office/drawing/2014/main" id="{64BBC6FF-E895-DBC1-4616-8B23E3B88A45}"/>
                </a:ext>
              </a:extLst>
            </p:cNvPr>
            <p:cNvSpPr/>
            <p:nvPr/>
          </p:nvSpPr>
          <p:spPr>
            <a:xfrm>
              <a:off x="8481076" y="1522669"/>
              <a:ext cx="3047466" cy="1414302"/>
            </a:xfrm>
            <a:prstGeom prst="roundRect">
              <a:avLst/>
            </a:prstGeom>
            <a:noFill/>
            <a:ln w="19050" cap="flat" cmpd="sng" algn="ctr">
              <a:solidFill>
                <a:srgbClr val="3C3D3E"/>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60735" indent="-160735" defTabSz="257175" fontAlgn="auto">
                <a:spcBef>
                  <a:spcPts val="0"/>
                </a:spcBef>
                <a:spcAft>
                  <a:spcPts val="0"/>
                </a:spcAft>
                <a:buFont typeface="Arial" panose="020B0604020202020204" pitchFamily="34" charset="0"/>
                <a:buChar char="•"/>
                <a:defRPr/>
              </a:pPr>
              <a:r>
                <a:rPr lang="en-US" sz="900" kern="0" dirty="0">
                  <a:latin typeface="Arial" panose="020B0604020202020204" pitchFamily="34" charset="0"/>
                  <a:ea typeface="Tahoma"/>
                  <a:cs typeface="Arial" panose="020B0604020202020204" pitchFamily="34" charset="0"/>
                  <a:sym typeface="Arial" panose="020B0604020202020204" pitchFamily="34" charset="0"/>
                </a:rPr>
                <a:t>28-day cycles</a:t>
              </a:r>
              <a:endParaRPr lang="en-US" sz="900" b="1" kern="0" dirty="0">
                <a:latin typeface="Arial" panose="020B0604020202020204" pitchFamily="34" charset="0"/>
                <a:ea typeface="Tahoma"/>
                <a:cs typeface="Arial" panose="020B0604020202020204" pitchFamily="34" charset="0"/>
                <a:sym typeface="Arial" panose="020B0604020202020204" pitchFamily="34" charset="0"/>
              </a:endParaRPr>
            </a:p>
            <a:p>
              <a:pPr marL="160735" indent="-160735" defTabSz="257175" fontAlgn="auto">
                <a:spcBef>
                  <a:spcPts val="0"/>
                </a:spcBef>
                <a:spcAft>
                  <a:spcPts val="0"/>
                </a:spcAft>
                <a:buFont typeface="Arial" panose="020B0604020202020204" pitchFamily="34" charset="0"/>
                <a:buChar char="•"/>
                <a:defRPr/>
              </a:pPr>
              <a:r>
                <a:rPr lang="en-US" sz="900" kern="0" dirty="0">
                  <a:latin typeface="Arial" panose="020B0604020202020204" pitchFamily="34" charset="0"/>
                  <a:ea typeface="Tahoma"/>
                  <a:cs typeface="Arial" panose="020B0604020202020204" pitchFamily="34" charset="0"/>
                  <a:sym typeface="Arial" panose="020B0604020202020204" pitchFamily="34" charset="0"/>
                </a:rPr>
                <a:t>Intra-patient dose escalation allowed</a:t>
              </a:r>
            </a:p>
            <a:p>
              <a:pPr marL="160735" indent="-160735" defTabSz="257175" fontAlgn="auto">
                <a:spcBef>
                  <a:spcPts val="0"/>
                </a:spcBef>
                <a:spcAft>
                  <a:spcPts val="0"/>
                </a:spcAft>
                <a:buFont typeface="Arial" panose="020B0604020202020204" pitchFamily="34" charset="0"/>
                <a:buChar char="•"/>
                <a:defRPr/>
              </a:pPr>
              <a:r>
                <a:rPr lang="en-US" sz="900" kern="0" dirty="0">
                  <a:latin typeface="Arial" panose="020B0604020202020204" pitchFamily="34" charset="0"/>
                  <a:ea typeface="Tahoma"/>
                  <a:cs typeface="Arial" panose="020B0604020202020204" pitchFamily="34" charset="0"/>
                  <a:sym typeface="Arial" panose="020B0604020202020204" pitchFamily="34" charset="0"/>
                </a:rPr>
                <a:t>Cohort expansion permitted at doses deemed safe</a:t>
              </a:r>
            </a:p>
          </p:txBody>
        </p:sp>
        <p:sp>
          <p:nvSpPr>
            <p:cNvPr id="72" name="Rectangle: Rounded Corners 71">
              <a:extLst>
                <a:ext uri="{FF2B5EF4-FFF2-40B4-BE49-F238E27FC236}">
                  <a16:creationId xmlns:a16="http://schemas.microsoft.com/office/drawing/2014/main" id="{2100AB01-8D11-D44F-7E74-EBD7C9109C5D}"/>
                </a:ext>
              </a:extLst>
            </p:cNvPr>
            <p:cNvSpPr/>
            <p:nvPr/>
          </p:nvSpPr>
          <p:spPr>
            <a:xfrm>
              <a:off x="9649522" y="1352802"/>
              <a:ext cx="1651579" cy="339732"/>
            </a:xfrm>
            <a:prstGeom prst="roundRect">
              <a:avLst/>
            </a:prstGeom>
            <a:solidFill>
              <a:srgbClr val="D9D9D9"/>
            </a:solidFill>
            <a:ln w="19050" cap="flat" cmpd="sng" algn="ctr">
              <a:solidFill>
                <a:schemeClr val="accent5">
                  <a:lumMod val="50000"/>
                </a:schemeClr>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57175" fontAlgn="auto">
                <a:spcBef>
                  <a:spcPts val="0"/>
                </a:spcBef>
                <a:spcAft>
                  <a:spcPts val="0"/>
                </a:spcAft>
                <a:defRPr/>
              </a:pPr>
              <a:r>
                <a:rPr lang="en-US" sz="900" b="1" kern="0">
                  <a:latin typeface="Arial" panose="020B0604020202020204" pitchFamily="34" charset="0"/>
                  <a:ea typeface="Tahoma"/>
                  <a:cs typeface="Arial" panose="020B0604020202020204" pitchFamily="34" charset="0"/>
                  <a:sym typeface="Arial" panose="020B0604020202020204" pitchFamily="34" charset="0"/>
                </a:rPr>
                <a:t>Phase 1 3+3 design</a:t>
              </a:r>
            </a:p>
          </p:txBody>
        </p:sp>
        <p:grpSp>
          <p:nvGrpSpPr>
            <p:cNvPr id="65" name="Group 64">
              <a:extLst>
                <a:ext uri="{FF2B5EF4-FFF2-40B4-BE49-F238E27FC236}">
                  <a16:creationId xmlns:a16="http://schemas.microsoft.com/office/drawing/2014/main" id="{DB49D5D2-CD4E-DE88-59AD-2726175CCDF4}"/>
                </a:ext>
              </a:extLst>
            </p:cNvPr>
            <p:cNvGrpSpPr/>
            <p:nvPr/>
          </p:nvGrpSpPr>
          <p:grpSpPr>
            <a:xfrm>
              <a:off x="8481063" y="4630671"/>
              <a:ext cx="3047467" cy="1568705"/>
              <a:chOff x="9680593" y="26447963"/>
              <a:chExt cx="2795867" cy="1573027"/>
            </a:xfrm>
          </p:grpSpPr>
          <p:sp>
            <p:nvSpPr>
              <p:cNvPr id="69" name="Rectangle: Rounded Corners 68">
                <a:extLst>
                  <a:ext uri="{FF2B5EF4-FFF2-40B4-BE49-F238E27FC236}">
                    <a16:creationId xmlns:a16="http://schemas.microsoft.com/office/drawing/2014/main" id="{19DC3861-A69D-CBD9-D067-51F17CB09E26}"/>
                  </a:ext>
                </a:extLst>
              </p:cNvPr>
              <p:cNvSpPr/>
              <p:nvPr/>
            </p:nvSpPr>
            <p:spPr>
              <a:xfrm>
                <a:off x="9680593" y="26602791"/>
                <a:ext cx="2795867" cy="1418199"/>
              </a:xfrm>
              <a:prstGeom prst="roundRect">
                <a:avLst/>
              </a:prstGeom>
              <a:noFill/>
              <a:ln w="19050" cap="flat" cmpd="sng" algn="ctr">
                <a:solidFill>
                  <a:schemeClr val="tx1"/>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60496" indent="-160496" defTabSz="257175" fontAlgn="auto">
                  <a:spcBef>
                    <a:spcPts val="0"/>
                  </a:spcBef>
                  <a:spcAft>
                    <a:spcPts val="0"/>
                  </a:spcAft>
                  <a:buFont typeface="Arial" panose="020B0604020202020204" pitchFamily="34" charset="0"/>
                  <a:buChar char="•"/>
                  <a:defRPr/>
                </a:pP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Safety/tolerability</a:t>
                </a:r>
                <a:endParaRPr lang="en-US" sz="900">
                  <a:solidFill>
                    <a:srgbClr val="000000"/>
                  </a:solidFill>
                  <a:latin typeface="Arial" panose="020B0604020202020204" pitchFamily="34" charset="0"/>
                  <a:ea typeface="Tahoma"/>
                  <a:cs typeface="Arial" panose="020B0604020202020204" pitchFamily="34" charset="0"/>
                  <a:sym typeface="Arial" panose="020B0604020202020204" pitchFamily="34" charset="0"/>
                </a:endParaRPr>
              </a:p>
              <a:p>
                <a:pPr marL="160496" indent="-160496"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Determine MTD and </a:t>
                </a:r>
                <a:r>
                  <a:rPr lang="en-US" sz="900" kern="0">
                    <a:latin typeface="Arial" panose="020B0604020202020204" pitchFamily="34" charset="0"/>
                    <a:ea typeface="Tahoma"/>
                    <a:cs typeface="Arial" panose="020B0604020202020204" pitchFamily="34" charset="0"/>
                  </a:rPr>
                  <a:t>RP</a:t>
                </a:r>
                <a:r>
                  <a:rPr lang="en-US" sz="900" kern="0">
                    <a:latin typeface="Arial" panose="020B0604020202020204" pitchFamily="34" charset="0"/>
                    <a:ea typeface="Tahoma"/>
                    <a:cs typeface="Arial" panose="020B0604020202020204" pitchFamily="34" charset="0"/>
                    <a:sym typeface="Arial" panose="020B0604020202020204" pitchFamily="34" charset="0"/>
                  </a:rPr>
                  <a:t>2D</a:t>
                </a:r>
              </a:p>
              <a:p>
                <a:pPr marL="160496" indent="-160496"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Pharmacokinetics</a:t>
                </a:r>
              </a:p>
              <a:p>
                <a:pPr marL="160496" indent="-160496" defTabSz="257175">
                  <a:buFont typeface="Arial" panose="020B0604020202020204" pitchFamily="34" charset="0"/>
                  <a:buChar char="•"/>
                  <a:defRPr/>
                </a:pP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Efficacy </a:t>
                </a:r>
                <a:r>
                  <a:rPr lang="en-US" sz="900" kern="0">
                    <a:solidFill>
                      <a:srgbClr val="000000"/>
                    </a:solidFill>
                    <a:latin typeface="Arial" panose="020B0604020202020204" pitchFamily="34" charset="0"/>
                    <a:ea typeface="Tahoma"/>
                    <a:cs typeface="Arial" panose="020B0604020202020204" pitchFamily="34" charset="0"/>
                  </a:rPr>
                  <a:t>(</a:t>
                </a: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ORR according to Lugano criteria, D</a:t>
                </a:r>
                <a:r>
                  <a:rPr lang="en-US" sz="900" kern="0">
                    <a:solidFill>
                      <a:srgbClr val="000000"/>
                    </a:solidFill>
                    <a:latin typeface="Arial" panose="020B0604020202020204" pitchFamily="34" charset="0"/>
                    <a:ea typeface="Tahoma"/>
                    <a:cs typeface="Arial" panose="020B0604020202020204" pitchFamily="34" charset="0"/>
                  </a:rPr>
                  <a:t>o</a:t>
                </a: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R, PFS, and OS)</a:t>
                </a:r>
              </a:p>
            </p:txBody>
          </p:sp>
          <p:sp>
            <p:nvSpPr>
              <p:cNvPr id="70" name="Rectangle: Rounded Corners 69">
                <a:extLst>
                  <a:ext uri="{FF2B5EF4-FFF2-40B4-BE49-F238E27FC236}">
                    <a16:creationId xmlns:a16="http://schemas.microsoft.com/office/drawing/2014/main" id="{0B587C95-CD68-2EA6-275B-4349421EB540}"/>
                  </a:ext>
                </a:extLst>
              </p:cNvPr>
              <p:cNvSpPr/>
              <p:nvPr/>
            </p:nvSpPr>
            <p:spPr>
              <a:xfrm>
                <a:off x="10950725" y="26447963"/>
                <a:ext cx="1317083" cy="332977"/>
              </a:xfrm>
              <a:prstGeom prst="roundRect">
                <a:avLst/>
              </a:prstGeom>
              <a:solidFill>
                <a:srgbClr val="D9D9D9"/>
              </a:solidFill>
              <a:ln w="19050" cap="flat" cmpd="sng" algn="ctr">
                <a:solidFill>
                  <a:schemeClr val="accent5">
                    <a:lumMod val="50000"/>
                  </a:schemeClr>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57175" fontAlgn="auto">
                  <a:spcBef>
                    <a:spcPts val="0"/>
                  </a:spcBef>
                  <a:spcAft>
                    <a:spcPts val="0"/>
                  </a:spcAft>
                  <a:defRPr/>
                </a:pPr>
                <a:r>
                  <a:rPr lang="en-US" sz="900" b="1" kern="0">
                    <a:latin typeface="Arial" panose="020B0604020202020204" pitchFamily="34" charset="0"/>
                    <a:ea typeface="Tahoma"/>
                    <a:cs typeface="Arial" panose="020B0604020202020204" pitchFamily="34" charset="0"/>
                    <a:sym typeface="Arial" panose="020B0604020202020204" pitchFamily="34" charset="0"/>
                  </a:rPr>
                  <a:t>Key endpoints</a:t>
                </a:r>
              </a:p>
            </p:txBody>
          </p:sp>
        </p:grpSp>
      </p:grpSp>
      <p:cxnSp>
        <p:nvCxnSpPr>
          <p:cNvPr id="6" name="Straight Connector 5">
            <a:extLst>
              <a:ext uri="{FF2B5EF4-FFF2-40B4-BE49-F238E27FC236}">
                <a16:creationId xmlns:a16="http://schemas.microsoft.com/office/drawing/2014/main" id="{7D9C5AEB-0D6D-1B3C-7B5E-D70798AD7E25}"/>
              </a:ext>
            </a:extLst>
          </p:cNvPr>
          <p:cNvCxnSpPr>
            <a:cxnSpLocks/>
          </p:cNvCxnSpPr>
          <p:nvPr/>
        </p:nvCxnSpPr>
        <p:spPr>
          <a:xfrm flipV="1">
            <a:off x="1049891" y="2141012"/>
            <a:ext cx="3628789" cy="33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0FDBB3-5BAE-C5AA-96B9-B25E27F0646A}"/>
              </a:ext>
            </a:extLst>
          </p:cNvPr>
          <p:cNvCxnSpPr>
            <a:cxnSpLocks/>
          </p:cNvCxnSpPr>
          <p:nvPr/>
        </p:nvCxnSpPr>
        <p:spPr>
          <a:xfrm>
            <a:off x="2920536" y="2731962"/>
            <a:ext cx="0" cy="34290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D548311-FB1E-64E8-BD71-85391145287D}"/>
              </a:ext>
            </a:extLst>
          </p:cNvPr>
          <p:cNvCxnSpPr>
            <a:cxnSpLocks/>
          </p:cNvCxnSpPr>
          <p:nvPr/>
        </p:nvCxnSpPr>
        <p:spPr>
          <a:xfrm>
            <a:off x="4673066" y="2146801"/>
            <a:ext cx="0" cy="323069"/>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547061F-C3B8-4449-1D9B-338D3C181A2E}"/>
              </a:ext>
            </a:extLst>
          </p:cNvPr>
          <p:cNvCxnSpPr>
            <a:cxnSpLocks/>
          </p:cNvCxnSpPr>
          <p:nvPr/>
        </p:nvCxnSpPr>
        <p:spPr>
          <a:xfrm flipH="1">
            <a:off x="1048531" y="2144380"/>
            <a:ext cx="3029" cy="63411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86C33AE2-E6B1-0041-DD1C-E7569EE16F70}"/>
              </a:ext>
            </a:extLst>
          </p:cNvPr>
          <p:cNvSpPr/>
          <p:nvPr/>
        </p:nvSpPr>
        <p:spPr>
          <a:xfrm>
            <a:off x="2503059" y="2363493"/>
            <a:ext cx="834953" cy="518160"/>
          </a:xfrm>
          <a:prstGeom prst="roundRect">
            <a:avLst/>
          </a:prstGeom>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rgbClr val="000000"/>
                </a:solidFill>
                <a:latin typeface="Arial" panose="020B0604020202020204" pitchFamily="34" charset="0"/>
                <a:cs typeface="Arial" panose="020B0604020202020204" pitchFamily="34" charset="0"/>
              </a:rPr>
              <a:t>MCL</a:t>
            </a:r>
          </a:p>
          <a:p>
            <a:pPr algn="ctr"/>
            <a:r>
              <a:rPr lang="en-US" sz="1050">
                <a:solidFill>
                  <a:srgbClr val="000000"/>
                </a:solidFill>
                <a:latin typeface="Arial" panose="020B0604020202020204" pitchFamily="34" charset="0"/>
                <a:cs typeface="Arial" panose="020B0604020202020204" pitchFamily="34" charset="0"/>
              </a:rPr>
              <a:t>n=166</a:t>
            </a:r>
          </a:p>
        </p:txBody>
      </p:sp>
      <p:sp>
        <p:nvSpPr>
          <p:cNvPr id="12" name="Rectangle: Rounded Corners 11">
            <a:extLst>
              <a:ext uri="{FF2B5EF4-FFF2-40B4-BE49-F238E27FC236}">
                <a16:creationId xmlns:a16="http://schemas.microsoft.com/office/drawing/2014/main" id="{155E9BB7-3119-1169-9627-6168481995FB}"/>
              </a:ext>
            </a:extLst>
          </p:cNvPr>
          <p:cNvSpPr/>
          <p:nvPr/>
        </p:nvSpPr>
        <p:spPr>
          <a:xfrm>
            <a:off x="4302233" y="2343074"/>
            <a:ext cx="741666" cy="518159"/>
          </a:xfrm>
          <a:prstGeom prst="roundRect">
            <a:avLst/>
          </a:prstGeom>
          <a:solidFill>
            <a:schemeClr val="bg1"/>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dirty="0">
                <a:solidFill>
                  <a:srgbClr val="000000"/>
                </a:solidFill>
                <a:latin typeface="Arial" panose="020B0604020202020204" pitchFamily="34" charset="0"/>
                <a:cs typeface="Arial" panose="020B0604020202020204" pitchFamily="34" charset="0"/>
              </a:rPr>
              <a:t>Other</a:t>
            </a:r>
            <a:endParaRPr lang="en-US" sz="1050" b="1" baseline="30000" dirty="0">
              <a:solidFill>
                <a:srgbClr val="000000"/>
              </a:solidFill>
              <a:latin typeface="Arial" panose="020B0604020202020204" pitchFamily="34" charset="0"/>
              <a:cs typeface="Arial" panose="020B0604020202020204" pitchFamily="34" charset="0"/>
            </a:endParaRPr>
          </a:p>
          <a:p>
            <a:pPr algn="ctr"/>
            <a:r>
              <a:rPr lang="en-US" sz="1050" dirty="0">
                <a:solidFill>
                  <a:srgbClr val="000000"/>
                </a:solidFill>
                <a:latin typeface="Arial" panose="020B0604020202020204" pitchFamily="34" charset="0"/>
                <a:cs typeface="Arial" panose="020B0604020202020204" pitchFamily="34" charset="0"/>
              </a:rPr>
              <a:t>n=295</a:t>
            </a:r>
          </a:p>
        </p:txBody>
      </p:sp>
      <p:sp>
        <p:nvSpPr>
          <p:cNvPr id="13" name="Rectangle: Rounded Corners 12">
            <a:extLst>
              <a:ext uri="{FF2B5EF4-FFF2-40B4-BE49-F238E27FC236}">
                <a16:creationId xmlns:a16="http://schemas.microsoft.com/office/drawing/2014/main" id="{118492BB-1F11-A774-3290-05C7BE12B2ED}"/>
              </a:ext>
            </a:extLst>
          </p:cNvPr>
          <p:cNvSpPr/>
          <p:nvPr/>
        </p:nvSpPr>
        <p:spPr>
          <a:xfrm>
            <a:off x="713073" y="2343344"/>
            <a:ext cx="791315" cy="517889"/>
          </a:xfrm>
          <a:prstGeom prst="roundRect">
            <a:avLst/>
          </a:prstGeom>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defRPr/>
            </a:pPr>
            <a:r>
              <a:rPr lang="en-US" sz="1050" b="1" dirty="0">
                <a:solidFill>
                  <a:srgbClr val="000000"/>
                </a:solidFill>
                <a:latin typeface="Arial" panose="020B0604020202020204" pitchFamily="34" charset="0"/>
                <a:cs typeface="Arial" panose="020B0604020202020204" pitchFamily="34" charset="0"/>
              </a:rPr>
              <a:t>CLL/SLL</a:t>
            </a:r>
          </a:p>
          <a:p>
            <a:pPr algn="ctr" defTabSz="685783">
              <a:defRPr/>
            </a:pPr>
            <a:r>
              <a:rPr lang="en-US" sz="1050" dirty="0">
                <a:solidFill>
                  <a:srgbClr val="000000"/>
                </a:solidFill>
                <a:latin typeface="Arial" panose="020B0604020202020204" pitchFamily="34" charset="0"/>
                <a:cs typeface="Arial" panose="020B0604020202020204" pitchFamily="34" charset="0"/>
              </a:rPr>
              <a:t>n=317</a:t>
            </a:r>
          </a:p>
        </p:txBody>
      </p:sp>
      <p:cxnSp>
        <p:nvCxnSpPr>
          <p:cNvPr id="17" name="Straight Connector 16">
            <a:extLst>
              <a:ext uri="{FF2B5EF4-FFF2-40B4-BE49-F238E27FC236}">
                <a16:creationId xmlns:a16="http://schemas.microsoft.com/office/drawing/2014/main" id="{89162FC3-2919-E47E-6DFE-88AE37C2B011}"/>
              </a:ext>
            </a:extLst>
          </p:cNvPr>
          <p:cNvCxnSpPr>
            <a:cxnSpLocks/>
          </p:cNvCxnSpPr>
          <p:nvPr/>
        </p:nvCxnSpPr>
        <p:spPr>
          <a:xfrm flipV="1">
            <a:off x="2554646" y="3074449"/>
            <a:ext cx="791315" cy="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782771B-050A-DC80-F441-E9192E316991}"/>
              </a:ext>
            </a:extLst>
          </p:cNvPr>
          <p:cNvCxnSpPr>
            <a:cxnSpLocks/>
          </p:cNvCxnSpPr>
          <p:nvPr/>
        </p:nvCxnSpPr>
        <p:spPr>
          <a:xfrm>
            <a:off x="3345961" y="3072700"/>
            <a:ext cx="0" cy="611340"/>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35420294-C70C-156D-569E-9366FE8D0F5C}"/>
              </a:ext>
            </a:extLst>
          </p:cNvPr>
          <p:cNvCxnSpPr>
            <a:cxnSpLocks/>
          </p:cNvCxnSpPr>
          <p:nvPr/>
        </p:nvCxnSpPr>
        <p:spPr>
          <a:xfrm>
            <a:off x="2554645" y="3074862"/>
            <a:ext cx="1" cy="60155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Rounded Corners 15">
            <a:extLst>
              <a:ext uri="{FF2B5EF4-FFF2-40B4-BE49-F238E27FC236}">
                <a16:creationId xmlns:a16="http://schemas.microsoft.com/office/drawing/2014/main" id="{49ACAD3C-07F8-700E-9837-D5E92CB4D9B8}"/>
              </a:ext>
            </a:extLst>
          </p:cNvPr>
          <p:cNvSpPr/>
          <p:nvPr/>
        </p:nvSpPr>
        <p:spPr>
          <a:xfrm>
            <a:off x="2050375" y="3357144"/>
            <a:ext cx="940149" cy="447726"/>
          </a:xfrm>
          <a:prstGeom prst="roundRect">
            <a:avLst/>
          </a:prstGeom>
          <a:solidFill>
            <a:srgbClr val="DAE3F3"/>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r>
              <a:rPr lang="en-US" sz="1050" b="1" dirty="0">
                <a:solidFill>
                  <a:srgbClr val="000000"/>
                </a:solidFill>
                <a:latin typeface="Arial" panose="020B0604020202020204" pitchFamily="34" charset="0"/>
                <a:cs typeface="Arial" panose="020B0604020202020204" pitchFamily="34" charset="0"/>
              </a:rPr>
              <a:t>Prior </a:t>
            </a:r>
            <a:r>
              <a:rPr lang="en-US" sz="1050" b="1" dirty="0" err="1">
                <a:solidFill>
                  <a:srgbClr val="000000"/>
                </a:solidFill>
                <a:latin typeface="Arial" panose="020B0604020202020204" pitchFamily="34" charset="0"/>
                <a:cs typeface="Arial" panose="020B0604020202020204" pitchFamily="34" charset="0"/>
              </a:rPr>
              <a:t>cBTKi</a:t>
            </a:r>
            <a:endParaRPr lang="en-US" sz="1050" b="1" dirty="0">
              <a:solidFill>
                <a:srgbClr val="000000"/>
              </a:solidFill>
              <a:latin typeface="Arial" panose="020B0604020202020204" pitchFamily="34" charset="0"/>
              <a:cs typeface="Arial" panose="020B0604020202020204" pitchFamily="34" charset="0"/>
            </a:endParaRPr>
          </a:p>
          <a:p>
            <a:pPr algn="ctr"/>
            <a:r>
              <a:rPr lang="en-US" sz="1050" dirty="0">
                <a:solidFill>
                  <a:srgbClr val="000000"/>
                </a:solidFill>
                <a:latin typeface="Arial" panose="020B0604020202020204" pitchFamily="34" charset="0"/>
                <a:cs typeface="Arial" panose="020B0604020202020204" pitchFamily="34" charset="0"/>
              </a:rPr>
              <a:t>n=152</a:t>
            </a:r>
          </a:p>
        </p:txBody>
      </p:sp>
      <p:sp>
        <p:nvSpPr>
          <p:cNvPr id="15" name="Rectangle: Rounded Corners 14">
            <a:extLst>
              <a:ext uri="{FF2B5EF4-FFF2-40B4-BE49-F238E27FC236}">
                <a16:creationId xmlns:a16="http://schemas.microsoft.com/office/drawing/2014/main" id="{B0E7A9ED-3533-3389-020F-AECA881594B1}"/>
              </a:ext>
            </a:extLst>
          </p:cNvPr>
          <p:cNvSpPr/>
          <p:nvPr/>
        </p:nvSpPr>
        <p:spPr>
          <a:xfrm>
            <a:off x="3043864" y="3357145"/>
            <a:ext cx="1002416" cy="447726"/>
          </a:xfrm>
          <a:prstGeom prst="roundRect">
            <a:avLst/>
          </a:prstGeom>
          <a:solidFill>
            <a:srgbClr val="DAE3F3"/>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r>
              <a:rPr lang="en-US" sz="1050" b="1" dirty="0" err="1">
                <a:solidFill>
                  <a:srgbClr val="000000"/>
                </a:solidFill>
                <a:latin typeface="Arial" panose="020B0604020202020204" pitchFamily="34" charset="0"/>
                <a:cs typeface="Arial" panose="020B0604020202020204" pitchFamily="34" charset="0"/>
              </a:rPr>
              <a:t>cBTKi</a:t>
            </a:r>
            <a:r>
              <a:rPr lang="en-US" sz="1050" b="1" dirty="0">
                <a:solidFill>
                  <a:srgbClr val="000000"/>
                </a:solidFill>
                <a:latin typeface="Arial" panose="020B0604020202020204" pitchFamily="34" charset="0"/>
                <a:cs typeface="Arial" panose="020B0604020202020204" pitchFamily="34" charset="0"/>
              </a:rPr>
              <a:t> Naïve </a:t>
            </a:r>
          </a:p>
          <a:p>
            <a:pPr algn="ctr"/>
            <a:r>
              <a:rPr lang="en-US" sz="1050" dirty="0">
                <a:solidFill>
                  <a:srgbClr val="000000"/>
                </a:solidFill>
                <a:latin typeface="Arial" panose="020B0604020202020204" pitchFamily="34" charset="0"/>
                <a:cs typeface="Arial" panose="020B0604020202020204" pitchFamily="34" charset="0"/>
              </a:rPr>
              <a:t>n=14</a:t>
            </a:r>
          </a:p>
        </p:txBody>
      </p:sp>
      <p:sp>
        <p:nvSpPr>
          <p:cNvPr id="7" name="Title 1">
            <a:extLst>
              <a:ext uri="{FF2B5EF4-FFF2-40B4-BE49-F238E27FC236}">
                <a16:creationId xmlns:a16="http://schemas.microsoft.com/office/drawing/2014/main" id="{6E153BA5-A7F3-381C-F991-7577BA13D4A4}"/>
              </a:ext>
            </a:extLst>
          </p:cNvPr>
          <p:cNvSpPr txBox="1">
            <a:spLocks/>
          </p:cNvSpPr>
          <p:nvPr/>
        </p:nvSpPr>
        <p:spPr>
          <a:xfrm>
            <a:off x="-25089" y="258606"/>
            <a:ext cx="9142238" cy="418283"/>
          </a:xfrm>
          <a:prstGeom prst="rect">
            <a:avLst/>
          </a:prstGeom>
        </p:spPr>
        <p:txBody>
          <a:bodyPr>
            <a:normAutofit/>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504"/>
            <a:r>
              <a:rPr lang="en-US" sz="1800" b="1" kern="0" dirty="0">
                <a:solidFill>
                  <a:srgbClr val="203F6C"/>
                </a:solidFill>
                <a:latin typeface="Arial" panose="020B0604020202020204" pitchFamily="34" charset="0"/>
                <a:cs typeface="Arial" panose="020B0604020202020204" pitchFamily="34" charset="0"/>
              </a:rPr>
              <a:t>Phase 1/2 BRUIN Study of </a:t>
            </a:r>
            <a:r>
              <a:rPr lang="en-US" sz="1800" b="1" kern="0" dirty="0" err="1">
                <a:solidFill>
                  <a:srgbClr val="203F6C"/>
                </a:solidFill>
                <a:latin typeface="Arial" panose="020B0604020202020204" pitchFamily="34" charset="0"/>
                <a:cs typeface="Arial" panose="020B0604020202020204" pitchFamily="34" charset="0"/>
              </a:rPr>
              <a:t>Pirtobrutinib</a:t>
            </a:r>
            <a:endParaRPr lang="en-IE" sz="1800" b="1" kern="0" dirty="0">
              <a:solidFill>
                <a:srgbClr val="203F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14642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39B56EF-1581-E7EA-E61B-D82AE0D87B00}"/>
              </a:ext>
            </a:extLst>
          </p:cNvPr>
          <p:cNvGraphicFramePr>
            <a:graphicFrameLocks noGrp="1"/>
          </p:cNvGraphicFramePr>
          <p:nvPr/>
        </p:nvGraphicFramePr>
        <p:xfrm>
          <a:off x="265991" y="634619"/>
          <a:ext cx="4104531" cy="4238114"/>
        </p:xfrm>
        <a:graphic>
          <a:graphicData uri="http://schemas.openxmlformats.org/drawingml/2006/table">
            <a:tbl>
              <a:tblPr firstRow="1" bandRow="1"/>
              <a:tblGrid>
                <a:gridCol w="1950267">
                  <a:extLst>
                    <a:ext uri="{9D8B030D-6E8A-4147-A177-3AD203B41FA5}">
                      <a16:colId xmlns:a16="http://schemas.microsoft.com/office/drawing/2014/main" val="2307363387"/>
                    </a:ext>
                  </a:extLst>
                </a:gridCol>
                <a:gridCol w="1146874">
                  <a:extLst>
                    <a:ext uri="{9D8B030D-6E8A-4147-A177-3AD203B41FA5}">
                      <a16:colId xmlns:a16="http://schemas.microsoft.com/office/drawing/2014/main" val="3230303715"/>
                    </a:ext>
                  </a:extLst>
                </a:gridCol>
                <a:gridCol w="1007390">
                  <a:extLst>
                    <a:ext uri="{9D8B030D-6E8A-4147-A177-3AD203B41FA5}">
                      <a16:colId xmlns:a16="http://schemas.microsoft.com/office/drawing/2014/main" val="1007474641"/>
                    </a:ext>
                  </a:extLst>
                </a:gridCol>
              </a:tblGrid>
              <a:tr h="3469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a:solidFill>
                            <a:schemeClr val="bg1"/>
                          </a:solidFill>
                          <a:latin typeface="Arial"/>
                          <a:cs typeface="Arial"/>
                        </a:rPr>
                        <a:t>Characteristics </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900">
                          <a:solidFill>
                            <a:schemeClr val="bg1"/>
                          </a:solidFill>
                          <a:latin typeface="Arial"/>
                          <a:cs typeface="Arial"/>
                        </a:rPr>
                        <a:t>Prior cBTKi </a:t>
                      </a:r>
                      <a:endParaRPr lang="en-US" sz="900">
                        <a:solidFill>
                          <a:schemeClr val="bg1"/>
                        </a:solidFill>
                        <a:latin typeface="Arial" panose="020B0604020202020204" pitchFamily="34" charset="0"/>
                        <a:cs typeface="Arial" panose="020B0604020202020204" pitchFamily="34" charset="0"/>
                      </a:endParaRPr>
                    </a:p>
                    <a:p>
                      <a:pPr algn="ctr"/>
                      <a:r>
                        <a:rPr lang="en-US" sz="900">
                          <a:solidFill>
                            <a:schemeClr val="bg1"/>
                          </a:solidFill>
                          <a:latin typeface="Arial"/>
                          <a:cs typeface="Arial"/>
                        </a:rPr>
                        <a:t>n=152</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900" b="1" dirty="0" err="1">
                          <a:solidFill>
                            <a:schemeClr val="bg1"/>
                          </a:solidFill>
                          <a:latin typeface="Arial"/>
                          <a:cs typeface="Arial"/>
                        </a:rPr>
                        <a:t>cBTKi</a:t>
                      </a:r>
                      <a:r>
                        <a:rPr lang="en-US" sz="900" b="1" dirty="0">
                          <a:solidFill>
                            <a:schemeClr val="bg1"/>
                          </a:solidFill>
                          <a:latin typeface="Arial"/>
                          <a:cs typeface="Arial"/>
                        </a:rPr>
                        <a:t> Naïve </a:t>
                      </a:r>
                    </a:p>
                    <a:p>
                      <a:pPr marL="0" marR="0" lvl="0" indent="0" algn="ctr" defTabSz="37719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a:cs typeface="Arial"/>
                        </a:rPr>
                        <a:t>n=14</a:t>
                      </a:r>
                      <a:endParaRPr lang="en-US" sz="900" dirty="0">
                        <a:solidFill>
                          <a:schemeClr val="bg1"/>
                        </a:solidFill>
                        <a:latin typeface="Arial"/>
                        <a:cs typeface="Arial"/>
                      </a:endParaRP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extLst>
                  <a:ext uri="{0D108BD9-81ED-4DB2-BD59-A6C34878D82A}">
                    <a16:rowId xmlns:a16="http://schemas.microsoft.com/office/drawing/2014/main" val="3953418089"/>
                  </a:ext>
                </a:extLst>
              </a:tr>
              <a:tr h="1960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800" b="1" kern="1200">
                          <a:solidFill>
                            <a:srgbClr val="000000"/>
                          </a:solidFill>
                          <a:latin typeface="Arial"/>
                          <a:ea typeface="Tahoma"/>
                          <a:cs typeface="Arial"/>
                        </a:rPr>
                        <a:t>Median age</a:t>
                      </a:r>
                      <a:r>
                        <a:rPr lang="en-US" sz="800" kern="1200">
                          <a:solidFill>
                            <a:srgbClr val="000000"/>
                          </a:solidFill>
                          <a:latin typeface="Arial"/>
                          <a:ea typeface="Tahoma"/>
                          <a:cs typeface="Arial"/>
                        </a:rPr>
                        <a:t>, years (range)</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rtl="0" eaLnBrk="1" latinLnBrk="0" hangingPunct="1"/>
                      <a:r>
                        <a:rPr lang="en-US" sz="800" kern="1200">
                          <a:solidFill>
                            <a:schemeClr val="tx1"/>
                          </a:solidFill>
                          <a:latin typeface="Arial"/>
                          <a:ea typeface="Tahoma"/>
                          <a:cs typeface="Arial"/>
                        </a:rPr>
                        <a:t>70 (46-88)</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latinLnBrk="0" hangingPunct="1"/>
                      <a:r>
                        <a:rPr lang="en-US" sz="800" kern="1200">
                          <a:solidFill>
                            <a:schemeClr val="tx1"/>
                          </a:solidFill>
                          <a:latin typeface="Arial"/>
                          <a:ea typeface="Tahoma"/>
                          <a:cs typeface="Arial"/>
                        </a:rPr>
                        <a:t>67 (60-86)</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532294"/>
                  </a:ext>
                </a:extLst>
              </a:tr>
              <a:tr h="1960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800" b="1" kern="1200">
                          <a:solidFill>
                            <a:srgbClr val="000000"/>
                          </a:solidFill>
                          <a:latin typeface="Arial"/>
                          <a:ea typeface="Tahoma"/>
                          <a:cs typeface="Arial"/>
                        </a:rPr>
                        <a:t>Male</a:t>
                      </a:r>
                      <a:r>
                        <a:rPr lang="en-US" sz="800" kern="1200">
                          <a:solidFill>
                            <a:srgbClr val="000000"/>
                          </a:solidFill>
                          <a:latin typeface="Arial"/>
                          <a:ea typeface="Tahoma"/>
                          <a:cs typeface="Arial"/>
                        </a:rPr>
                        <a:t>, n (%)</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rtl="0" eaLnBrk="1" latinLnBrk="0" hangingPunct="1"/>
                      <a:r>
                        <a:rPr lang="en-US" sz="800" kern="1200">
                          <a:solidFill>
                            <a:schemeClr val="tx1"/>
                          </a:solidFill>
                          <a:latin typeface="Arial"/>
                          <a:ea typeface="Tahoma"/>
                          <a:cs typeface="Arial"/>
                        </a:rPr>
                        <a:t>120 (79)</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rtl="0" eaLnBrk="1" latinLnBrk="0" hangingPunct="1"/>
                      <a:r>
                        <a:rPr lang="en-US" sz="800" kern="1200">
                          <a:solidFill>
                            <a:schemeClr val="tx1"/>
                          </a:solidFill>
                          <a:latin typeface="Arial"/>
                          <a:ea typeface="Tahoma"/>
                          <a:cs typeface="Arial"/>
                        </a:rPr>
                        <a:t>10 (71)</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895991119"/>
                  </a:ext>
                </a:extLst>
              </a:tr>
              <a:tr h="168776">
                <a:tc>
                  <a:txBody>
                    <a:bodyPr/>
                    <a:lstStyle/>
                    <a:p>
                      <a:pPr marL="0" algn="l" defTabSz="914400" rtl="0" eaLnBrk="1" latinLnBrk="0" hangingPunct="1"/>
                      <a:r>
                        <a:rPr lang="en-US" sz="800" b="1" kern="1200">
                          <a:solidFill>
                            <a:srgbClr val="000000"/>
                          </a:solidFill>
                          <a:latin typeface="Arial"/>
                          <a:ea typeface="Tahoma"/>
                          <a:cs typeface="Arial"/>
                        </a:rPr>
                        <a:t>Histology</a:t>
                      </a:r>
                      <a:r>
                        <a:rPr lang="en-US" sz="800" kern="1200">
                          <a:solidFill>
                            <a:srgbClr val="000000"/>
                          </a:solidFill>
                          <a:latin typeface="Arial"/>
                          <a:ea typeface="Tahoma"/>
                          <a:cs typeface="Arial"/>
                        </a:rPr>
                        <a:t>, n (%)</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latinLnBrk="0" hangingPunct="1"/>
                      <a:endParaRPr lang="en-US" sz="800" kern="1200">
                        <a:solidFill>
                          <a:srgbClr val="FF0000"/>
                        </a:solidFill>
                        <a:latin typeface="Arial" panose="020B0604020202020204" pitchFamily="34" charset="0"/>
                        <a:ea typeface="Tahoma"/>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latinLnBrk="0" hangingPunct="1"/>
                      <a:endParaRPr lang="en-US" sz="800" kern="1200">
                        <a:solidFill>
                          <a:srgbClr val="FF0000"/>
                        </a:solidFill>
                        <a:latin typeface="Arial"/>
                        <a:ea typeface="Tahoma"/>
                        <a:cs typeface="Arial"/>
                      </a:endParaRP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36986"/>
                  </a:ext>
                </a:extLst>
              </a:tr>
              <a:tr h="168776">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Classic/leukemic</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120 (79)</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11 (79)</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2825689"/>
                  </a:ext>
                </a:extLst>
              </a:tr>
              <a:tr h="189532">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Pleomorphic/Blastoid</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32 (21)</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3 (21)</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2633911"/>
                  </a:ext>
                </a:extLst>
              </a:tr>
              <a:tr h="1687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800" b="1" kern="1200">
                          <a:solidFill>
                            <a:srgbClr val="000000"/>
                          </a:solidFill>
                          <a:latin typeface="Arial"/>
                          <a:ea typeface="Tahoma"/>
                          <a:cs typeface="Arial"/>
                        </a:rPr>
                        <a:t>ECOG PS</a:t>
                      </a:r>
                      <a:r>
                        <a:rPr lang="en-US" sz="800" kern="1200">
                          <a:solidFill>
                            <a:srgbClr val="000000"/>
                          </a:solidFill>
                          <a:latin typeface="Arial"/>
                          <a:ea typeface="Tahoma"/>
                          <a:cs typeface="Arial"/>
                        </a:rPr>
                        <a:t>, n (%)</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endParaRPr lang="en-US" sz="800" kern="1200">
                        <a:solidFill>
                          <a:srgbClr val="FF0000"/>
                        </a:solidFill>
                        <a:latin typeface="Arial" panose="020B0604020202020204" pitchFamily="34" charset="0"/>
                        <a:ea typeface="Tahoma"/>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rtl="0" eaLnBrk="1" latinLnBrk="0" hangingPunct="1"/>
                      <a:endParaRPr lang="en-US" sz="800" kern="1200">
                        <a:solidFill>
                          <a:srgbClr val="FF0000"/>
                        </a:solidFill>
                        <a:latin typeface="Arial"/>
                        <a:ea typeface="Tahoma"/>
                        <a:cs typeface="Arial"/>
                      </a:endParaRP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280428834"/>
                  </a:ext>
                </a:extLst>
              </a:tr>
              <a:tr h="168776">
                <a:tc>
                  <a:txBody>
                    <a:bodyPr/>
                    <a:lstStyle/>
                    <a:p>
                      <a:pPr marL="177800" marR="0" lvl="2" indent="3175" algn="l" defTabSz="4572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 0</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93 (61)</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5 (36)</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180902492"/>
                  </a:ext>
                </a:extLst>
              </a:tr>
              <a:tr h="168776">
                <a:tc>
                  <a:txBody>
                    <a:bodyPr/>
                    <a:lstStyle/>
                    <a:p>
                      <a:pPr marL="177800" marR="0" lvl="2" indent="3175" algn="l" defTabSz="4572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 1   </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56 (37)</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8 (57)</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784744344"/>
                  </a:ext>
                </a:extLst>
              </a:tr>
              <a:tr h="168776">
                <a:tc>
                  <a:txBody>
                    <a:bodyPr/>
                    <a:lstStyle/>
                    <a:p>
                      <a:pPr marL="177800" marR="0" lvl="2" indent="3175" algn="l" defTabSz="4572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 2 </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3 (2)</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1 (7)</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614322185"/>
                  </a:ext>
                </a:extLst>
              </a:tr>
              <a:tr h="1687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err="1">
                          <a:solidFill>
                            <a:srgbClr val="000000"/>
                          </a:solidFill>
                          <a:latin typeface="Arial"/>
                          <a:ea typeface="Tahoma"/>
                          <a:cs typeface="Arial"/>
                        </a:rPr>
                        <a:t>sMIPI</a:t>
                      </a:r>
                      <a:r>
                        <a:rPr lang="en-US" sz="800" b="1" kern="1200">
                          <a:solidFill>
                            <a:srgbClr val="000000"/>
                          </a:solidFill>
                          <a:latin typeface="Arial"/>
                          <a:ea typeface="Tahoma"/>
                          <a:cs typeface="Arial"/>
                        </a:rPr>
                        <a:t> score</a:t>
                      </a:r>
                      <a:r>
                        <a:rPr lang="en-US" sz="800" kern="1200">
                          <a:solidFill>
                            <a:srgbClr val="000000"/>
                          </a:solidFill>
                          <a:latin typeface="Arial"/>
                          <a:ea typeface="Tahoma"/>
                          <a:cs typeface="Arial"/>
                        </a:rPr>
                        <a:t>, n (%)</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rgbClr val="FF0000"/>
                        </a:solidFill>
                        <a:latin typeface="Arial"/>
                        <a:ea typeface="Tahoma"/>
                        <a:cs typeface="Arial"/>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rgbClr val="FF0000"/>
                        </a:solidFill>
                        <a:latin typeface="Arial"/>
                        <a:ea typeface="Tahoma"/>
                        <a:cs typeface="Arial"/>
                      </a:endParaRP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7758422"/>
                  </a:ext>
                </a:extLst>
              </a:tr>
              <a:tr h="168776">
                <a:tc>
                  <a:txBody>
                    <a:bodyPr/>
                    <a:lstStyle/>
                    <a:p>
                      <a:pPr marL="177800" marR="0" lvl="0" indent="0" algn="l" defTabSz="446088"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Low risk (0-3)</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30 (20)</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3 (21)</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5655301"/>
                  </a:ext>
                </a:extLst>
              </a:tr>
              <a:tr h="168776">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Intermediate risk (4-5)</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79 (52)</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5 (36)</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3633744"/>
                  </a:ext>
                </a:extLst>
              </a:tr>
              <a:tr h="168776">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High risk (6-11)</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43 (28)</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6 (43)</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5674608"/>
                  </a:ext>
                </a:extLst>
              </a:tr>
              <a:tr h="1687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a:solidFill>
                            <a:srgbClr val="000000"/>
                          </a:solidFill>
                          <a:latin typeface="Arial"/>
                          <a:ea typeface="+mn-ea"/>
                          <a:cs typeface="Arial"/>
                        </a:rPr>
                        <a:t>Bulky Lymphadenopathy (</a:t>
                      </a:r>
                      <a:r>
                        <a:rPr lang="en-US" sz="800" b="1" kern="1200">
                          <a:solidFill>
                            <a:srgbClr val="000000"/>
                          </a:solidFill>
                          <a:latin typeface="Arial"/>
                          <a:ea typeface="Tahoma"/>
                          <a:cs typeface="Arial"/>
                        </a:rPr>
                        <a:t>cm)</a:t>
                      </a:r>
                      <a:r>
                        <a:rPr lang="en-US" sz="800" b="0" kern="1200">
                          <a:solidFill>
                            <a:srgbClr val="000000"/>
                          </a:solidFill>
                          <a:latin typeface="Arial"/>
                          <a:ea typeface="Tahoma"/>
                          <a:cs typeface="Arial"/>
                        </a:rPr>
                        <a:t>, </a:t>
                      </a:r>
                      <a:r>
                        <a:rPr lang="en-US" sz="800" kern="1200">
                          <a:solidFill>
                            <a:srgbClr val="000000"/>
                          </a:solidFill>
                          <a:latin typeface="Arial"/>
                          <a:ea typeface="Tahoma"/>
                          <a:cs typeface="Arial"/>
                        </a:rPr>
                        <a:t>n (%)</a:t>
                      </a:r>
                      <a:endParaRPr lang="en-US" sz="800" kern="1200" baseline="30000">
                        <a:solidFill>
                          <a:srgbClr val="000000"/>
                        </a:solidFill>
                        <a:latin typeface="Arial"/>
                        <a:ea typeface="Tahoma"/>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rgbClr val="FF0000"/>
                        </a:solidFill>
                        <a:latin typeface="Arial" panose="020B0604020202020204" pitchFamily="34" charset="0"/>
                        <a:ea typeface="Tahoma"/>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lang="en-US" sz="800" kern="1200">
                        <a:solidFill>
                          <a:srgbClr val="FF0000"/>
                        </a:solidFill>
                        <a:latin typeface="Arial"/>
                        <a:ea typeface="Tahoma"/>
                        <a:cs typeface="Arial"/>
                      </a:endParaRP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768966100"/>
                  </a:ext>
                </a:extLst>
              </a:tr>
              <a:tr h="168776">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&lt;5 </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94 (62) </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8 (57) </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188947134"/>
                  </a:ext>
                </a:extLst>
              </a:tr>
              <a:tr h="168776">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 </a:t>
                      </a:r>
                      <a:r>
                        <a:rPr lang="en-US" sz="800" kern="1200" baseline="0">
                          <a:solidFill>
                            <a:srgbClr val="000000"/>
                          </a:solidFill>
                          <a:latin typeface="Arial"/>
                          <a:ea typeface="+mn-ea"/>
                          <a:cs typeface="Arial"/>
                        </a:rPr>
                        <a:t>≥5</a:t>
                      </a:r>
                      <a:endParaRPr lang="en-US" sz="800" kern="1200">
                        <a:solidFill>
                          <a:srgbClr val="000000"/>
                        </a:solidFill>
                        <a:latin typeface="Arial"/>
                        <a:ea typeface="+mn-ea"/>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36 (24)</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5 (36)</a:t>
                      </a:r>
                      <a:endParaRPr lang="en-US" sz="800"/>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389599890"/>
                  </a:ext>
                </a:extLst>
              </a:tr>
              <a:tr h="168776">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kern="1200" dirty="0">
                          <a:solidFill>
                            <a:srgbClr val="000000"/>
                          </a:solidFill>
                          <a:latin typeface="Arial"/>
                          <a:ea typeface="+mn-ea"/>
                          <a:cs typeface="Arial"/>
                        </a:rPr>
                        <a:t>No Measurable Lymph Node</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22 (15)</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t>1 (7)</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98384311"/>
                  </a:ext>
                </a:extLst>
              </a:tr>
              <a:tr h="168776">
                <a:tc>
                  <a:txBody>
                    <a:bodyPr/>
                    <a:lstStyle/>
                    <a:p>
                      <a:pPr marL="0" marR="0" lvl="0" indent="0" algn="l" rtl="0" eaLnBrk="1" fontAlgn="auto" latinLnBrk="0" hangingPunct="1">
                        <a:lnSpc>
                          <a:spcPct val="100000"/>
                        </a:lnSpc>
                        <a:spcBef>
                          <a:spcPts val="0"/>
                        </a:spcBef>
                        <a:spcAft>
                          <a:spcPts val="0"/>
                        </a:spcAft>
                        <a:buClrTx/>
                        <a:buSzTx/>
                        <a:buFontTx/>
                        <a:buNone/>
                      </a:pPr>
                      <a:r>
                        <a:rPr lang="en-US" sz="800" b="1" kern="1200">
                          <a:solidFill>
                            <a:srgbClr val="000000"/>
                          </a:solidFill>
                          <a:latin typeface="Arial"/>
                          <a:ea typeface="Tahoma"/>
                          <a:cs typeface="Arial"/>
                        </a:rPr>
                        <a:t>Bone marrow involvement</a:t>
                      </a:r>
                      <a:r>
                        <a:rPr lang="en-US" sz="800" kern="1200">
                          <a:solidFill>
                            <a:srgbClr val="000000"/>
                          </a:solidFill>
                          <a:latin typeface="Arial"/>
                          <a:ea typeface="Tahoma"/>
                          <a:cs typeface="Arial"/>
                        </a:rPr>
                        <a:t>, n (%) </a:t>
                      </a:r>
                      <a:endParaRPr lang="en-US" sz="800" kern="1200" baseline="30000">
                        <a:solidFill>
                          <a:srgbClr val="000000"/>
                        </a:solidFill>
                        <a:latin typeface="Arial" panose="020B0604020202020204" pitchFamily="34" charset="0"/>
                        <a:ea typeface="Tahoma"/>
                        <a:cs typeface="Arial" panose="020B0604020202020204" pitchFamily="34" charset="0"/>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rgbClr val="FF0000"/>
                        </a:solidFill>
                        <a:latin typeface="Arial" panose="020B0604020202020204" pitchFamily="34" charset="0"/>
                        <a:ea typeface="Tahoma"/>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rgbClr val="FF0000"/>
                        </a:solidFill>
                        <a:latin typeface="Arial"/>
                        <a:ea typeface="Tahoma"/>
                        <a:cs typeface="Arial"/>
                      </a:endParaRP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3279031"/>
                  </a:ext>
                </a:extLst>
              </a:tr>
              <a:tr h="168776">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Yes </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81 (53)</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4 (29)</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7890243"/>
                  </a:ext>
                </a:extLst>
              </a:tr>
              <a:tr h="168776">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No</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71 (47)</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10 (71)</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643202"/>
                  </a:ext>
                </a:extLst>
              </a:tr>
              <a:tr h="3624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800" b="1" kern="1200">
                          <a:solidFill>
                            <a:srgbClr val="000000"/>
                          </a:solidFill>
                          <a:latin typeface="Arial"/>
                          <a:ea typeface="Tahoma"/>
                          <a:cs typeface="Arial"/>
                        </a:rPr>
                        <a:t>Median number of prior lines of systemic therapy</a:t>
                      </a:r>
                      <a:r>
                        <a:rPr lang="en-US" sz="800" kern="1200">
                          <a:solidFill>
                            <a:srgbClr val="000000"/>
                          </a:solidFill>
                          <a:latin typeface="Arial"/>
                          <a:ea typeface="Tahoma"/>
                          <a:cs typeface="Arial"/>
                        </a:rPr>
                        <a:t>, n (range)</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rtl="0" eaLnBrk="1" latinLnBrk="0" hangingPunct="1"/>
                      <a:r>
                        <a:rPr lang="en-US" sz="800" kern="1200">
                          <a:solidFill>
                            <a:schemeClr val="tx1"/>
                          </a:solidFill>
                          <a:latin typeface="Arial"/>
                          <a:ea typeface="Tahoma"/>
                          <a:cs typeface="Arial"/>
                        </a:rPr>
                        <a:t>3 (1-9)</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rtl="0" eaLnBrk="1" latinLnBrk="0" hangingPunct="1"/>
                      <a:r>
                        <a:rPr lang="en-US" sz="800" kern="1200" dirty="0">
                          <a:solidFill>
                            <a:schemeClr val="tx1"/>
                          </a:solidFill>
                          <a:latin typeface="Arial"/>
                          <a:ea typeface="Tahoma"/>
                          <a:cs typeface="Arial"/>
                        </a:rPr>
                        <a:t>2 (1-3)</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896559384"/>
                  </a:ext>
                </a:extLst>
              </a:tr>
            </a:tbl>
          </a:graphicData>
        </a:graphic>
      </p:graphicFrame>
      <p:graphicFrame>
        <p:nvGraphicFramePr>
          <p:cNvPr id="7" name="Table 6">
            <a:extLst>
              <a:ext uri="{FF2B5EF4-FFF2-40B4-BE49-F238E27FC236}">
                <a16:creationId xmlns:a16="http://schemas.microsoft.com/office/drawing/2014/main" id="{4F9CEB51-53FE-5104-B966-1BEA259D98E1}"/>
              </a:ext>
            </a:extLst>
          </p:cNvPr>
          <p:cNvGraphicFramePr>
            <a:graphicFrameLocks noGrp="1"/>
          </p:cNvGraphicFramePr>
          <p:nvPr/>
        </p:nvGraphicFramePr>
        <p:xfrm>
          <a:off x="4580024" y="648331"/>
          <a:ext cx="3998288" cy="4335488"/>
        </p:xfrm>
        <a:graphic>
          <a:graphicData uri="http://schemas.openxmlformats.org/drawingml/2006/table">
            <a:tbl>
              <a:tblPr firstRow="1" bandRow="1"/>
              <a:tblGrid>
                <a:gridCol w="2315903">
                  <a:extLst>
                    <a:ext uri="{9D8B030D-6E8A-4147-A177-3AD203B41FA5}">
                      <a16:colId xmlns:a16="http://schemas.microsoft.com/office/drawing/2014/main" val="3073122022"/>
                    </a:ext>
                  </a:extLst>
                </a:gridCol>
                <a:gridCol w="821546">
                  <a:extLst>
                    <a:ext uri="{9D8B030D-6E8A-4147-A177-3AD203B41FA5}">
                      <a16:colId xmlns:a16="http://schemas.microsoft.com/office/drawing/2014/main" val="2226778084"/>
                    </a:ext>
                  </a:extLst>
                </a:gridCol>
                <a:gridCol w="860839">
                  <a:extLst>
                    <a:ext uri="{9D8B030D-6E8A-4147-A177-3AD203B41FA5}">
                      <a16:colId xmlns:a16="http://schemas.microsoft.com/office/drawing/2014/main" val="2833665721"/>
                    </a:ext>
                  </a:extLst>
                </a:gridCol>
              </a:tblGrid>
              <a:tr h="3483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a:solidFill>
                            <a:schemeClr val="bg1"/>
                          </a:solidFill>
                          <a:latin typeface="Arial"/>
                          <a:cs typeface="Arial"/>
                        </a:rPr>
                        <a:t>Characteristics </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263F6A"/>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900">
                          <a:solidFill>
                            <a:schemeClr val="bg1"/>
                          </a:solidFill>
                          <a:latin typeface="Arial"/>
                          <a:cs typeface="Arial"/>
                        </a:rPr>
                        <a:t>Prior cBTKi </a:t>
                      </a:r>
                      <a:endParaRPr lang="en-US" sz="900">
                        <a:solidFill>
                          <a:schemeClr val="bg1"/>
                        </a:solidFill>
                        <a:latin typeface="Arial" panose="020B0604020202020204" pitchFamily="34" charset="0"/>
                        <a:cs typeface="Arial" panose="020B0604020202020204" pitchFamily="34" charset="0"/>
                      </a:endParaRPr>
                    </a:p>
                    <a:p>
                      <a:pPr algn="ctr"/>
                      <a:r>
                        <a:rPr lang="en-US" sz="900">
                          <a:solidFill>
                            <a:schemeClr val="bg1"/>
                          </a:solidFill>
                          <a:latin typeface="Arial"/>
                          <a:cs typeface="Arial"/>
                        </a:rPr>
                        <a:t>n=152</a:t>
                      </a:r>
                    </a:p>
                  </a:txBody>
                  <a:tcPr marL="51435" marR="51435" marT="25718" marB="25718" anchor="ctr">
                    <a:lnL w="12700" cap="flat" cmpd="sng" algn="ctr">
                      <a:solidFill>
                        <a:srgbClr val="263F6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p>
                      <a:pPr marL="0" marR="0" lvl="0" indent="0" algn="ctr" defTabSz="3771900" rtl="0" eaLnBrk="1" fontAlgn="auto" latinLnBrk="0" hangingPunct="1">
                        <a:lnSpc>
                          <a:spcPct val="100000"/>
                        </a:lnSpc>
                        <a:spcBef>
                          <a:spcPts val="0"/>
                        </a:spcBef>
                        <a:spcAft>
                          <a:spcPts val="0"/>
                        </a:spcAft>
                        <a:buClrTx/>
                        <a:buSzTx/>
                        <a:buFontTx/>
                        <a:buNone/>
                        <a:tabLst/>
                        <a:defRPr/>
                      </a:pPr>
                      <a:r>
                        <a:rPr lang="en-US" sz="900" b="1">
                          <a:solidFill>
                            <a:schemeClr val="bg1"/>
                          </a:solidFill>
                          <a:latin typeface="Arial"/>
                          <a:cs typeface="Arial"/>
                        </a:rPr>
                        <a:t>cBTKi Naïve </a:t>
                      </a:r>
                    </a:p>
                    <a:p>
                      <a:pPr marL="0" marR="0" lvl="0" indent="0" algn="ctr" defTabSz="3771900" rtl="0" eaLnBrk="1" fontAlgn="auto" latinLnBrk="0" hangingPunct="1">
                        <a:lnSpc>
                          <a:spcPct val="100000"/>
                        </a:lnSpc>
                        <a:spcBef>
                          <a:spcPts val="0"/>
                        </a:spcBef>
                        <a:spcAft>
                          <a:spcPts val="0"/>
                        </a:spcAft>
                        <a:buClrTx/>
                        <a:buSzTx/>
                        <a:buFontTx/>
                        <a:buNone/>
                        <a:tabLst/>
                        <a:defRPr/>
                      </a:pPr>
                      <a:r>
                        <a:rPr lang="en-US" sz="900" b="1">
                          <a:solidFill>
                            <a:schemeClr val="bg1"/>
                          </a:solidFill>
                          <a:latin typeface="Arial"/>
                          <a:cs typeface="Arial"/>
                        </a:rPr>
                        <a:t>n=14</a:t>
                      </a:r>
                      <a:endParaRPr lang="en-US" sz="900">
                        <a:solidFill>
                          <a:schemeClr val="bg1"/>
                        </a:solidFill>
                        <a:latin typeface="Arial"/>
                        <a:cs typeface="Arial"/>
                      </a:endParaRP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extLst>
                  <a:ext uri="{0D108BD9-81ED-4DB2-BD59-A6C34878D82A}">
                    <a16:rowId xmlns:a16="http://schemas.microsoft.com/office/drawing/2014/main" val="3146002112"/>
                  </a:ext>
                </a:extLst>
              </a:tr>
              <a:tr h="16573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800" b="1" kern="1200" dirty="0">
                          <a:solidFill>
                            <a:srgbClr val="000000"/>
                          </a:solidFill>
                          <a:latin typeface="Arial"/>
                          <a:ea typeface="Tahoma"/>
                          <a:cs typeface="Arial"/>
                        </a:rPr>
                        <a:t>Prior therapy</a:t>
                      </a:r>
                      <a:r>
                        <a:rPr lang="en-US" sz="800" kern="1200" dirty="0">
                          <a:solidFill>
                            <a:srgbClr val="000000"/>
                          </a:solidFill>
                          <a:latin typeface="Arial"/>
                          <a:ea typeface="Tahoma"/>
                          <a:cs typeface="Arial"/>
                        </a:rPr>
                        <a:t>, n (%)</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Arial" panose="020B0604020202020204" pitchFamily="34" charset="0"/>
                        <a:ea typeface="Tahoma"/>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Arial"/>
                        <a:ea typeface="Tahoma"/>
                        <a:cs typeface="Arial"/>
                      </a:endParaRP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5210815"/>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800" b="0" i="0" u="none" strike="noStrike" kern="1200" noProof="0" dirty="0">
                          <a:solidFill>
                            <a:srgbClr val="000000"/>
                          </a:solidFill>
                          <a:latin typeface="Arial"/>
                          <a:cs typeface="Arial"/>
                        </a:rPr>
                        <a:t>BTK inhibitor</a:t>
                      </a:r>
                      <a:endParaRPr lang="en-US" sz="800" dirty="0">
                        <a:latin typeface="Arial"/>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152 (100)</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0 (0)</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5338891"/>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rgbClr val="000000"/>
                          </a:solidFill>
                          <a:latin typeface="Arial"/>
                          <a:ea typeface="+mn-ea"/>
                          <a:cs typeface="Arial"/>
                        </a:rPr>
                        <a:t>Anti-CD20 antibody</a:t>
                      </a:r>
                      <a:endParaRPr lang="en-US" sz="800" dirty="0">
                        <a:latin typeface="Arial"/>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147 (97)</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14 (100)</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7690431"/>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rgbClr val="000000"/>
                          </a:solidFill>
                          <a:latin typeface="Arial"/>
                          <a:ea typeface="+mn-ea"/>
                          <a:cs typeface="Arial"/>
                        </a:rPr>
                        <a:t>Chemotherapy</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137 (90)</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14 (100)</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4742857"/>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Immunomodulator</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26 (17)</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1 (7)</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9874692"/>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Stem cell transplant</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33 (22)</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7 (50)</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161383"/>
                  </a:ext>
                </a:extLst>
              </a:tr>
              <a:tr h="165737">
                <a:tc>
                  <a:txBody>
                    <a:bodyPr/>
                    <a:lstStyle/>
                    <a:p>
                      <a:pPr marL="357188" marR="0" lvl="2"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Autologous</a:t>
                      </a:r>
                      <a:endParaRPr lang="en-US" sz="800" kern="1200">
                        <a:solidFill>
                          <a:srgbClr val="000000"/>
                        </a:solidFill>
                        <a:latin typeface="Arial"/>
                        <a:ea typeface="Tahoma"/>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30 (20)</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7 (50)</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5483581"/>
                  </a:ext>
                </a:extLst>
              </a:tr>
              <a:tr h="165737">
                <a:tc>
                  <a:txBody>
                    <a:bodyPr/>
                    <a:lstStyle/>
                    <a:p>
                      <a:pPr marL="357188" marR="0" lvl="2"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Allogeneic</a:t>
                      </a:r>
                      <a:endParaRPr lang="en-US" sz="800" kern="1200">
                        <a:solidFill>
                          <a:srgbClr val="000000"/>
                        </a:solidFill>
                        <a:latin typeface="Arial"/>
                        <a:ea typeface="Tahoma"/>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7 (5)</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0 (0)</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7523862"/>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BCL2 inhibitor</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24 (16)</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0 (0)</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018773"/>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CAR-T</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13 (9)</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0 (0)</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3173199"/>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PI3K inhibitor</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6 (4)</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1 (7)</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8687808"/>
                  </a:ext>
                </a:extLst>
              </a:tr>
              <a:tr h="165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a:solidFill>
                            <a:srgbClr val="000000"/>
                          </a:solidFill>
                          <a:latin typeface="Arial"/>
                          <a:ea typeface="+mn-ea"/>
                          <a:cs typeface="Arial"/>
                        </a:rPr>
                        <a:t>Reason discontinued any prior BTKi</a:t>
                      </a:r>
                      <a:r>
                        <a:rPr lang="en-US" sz="800" b="1" kern="1200" baseline="30000">
                          <a:solidFill>
                            <a:srgbClr val="000000"/>
                          </a:solidFill>
                          <a:latin typeface="Arial"/>
                          <a:ea typeface="+mn-ea"/>
                          <a:cs typeface="Arial"/>
                        </a:rPr>
                        <a:t>a</a:t>
                      </a:r>
                      <a:r>
                        <a:rPr lang="en-US" sz="800" kern="1200" baseline="0">
                          <a:solidFill>
                            <a:srgbClr val="000000"/>
                          </a:solidFill>
                          <a:latin typeface="Arial"/>
                          <a:ea typeface="+mn-ea"/>
                          <a:cs typeface="Arial"/>
                        </a:rPr>
                        <a:t>, n (%)</a:t>
                      </a:r>
                      <a:endParaRPr lang="en-US" sz="800" kern="1200" baseline="30000">
                        <a:solidFill>
                          <a:srgbClr val="000000"/>
                        </a:solidFill>
                        <a:latin typeface="Arial"/>
                        <a:ea typeface="+mn-ea"/>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endParaRPr lang="en-US" sz="800" kern="1200">
                        <a:solidFill>
                          <a:schemeClr val="tx1"/>
                        </a:solidFill>
                        <a:latin typeface="Arial" panose="020B0604020202020204" pitchFamily="34" charset="0"/>
                        <a:ea typeface="+mn-ea"/>
                        <a:cs typeface="Arial" panose="020B0604020202020204" pitchFamily="34" charset="0"/>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Arial"/>
                        <a:ea typeface="+mn-ea"/>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969883870"/>
                  </a:ext>
                </a:extLst>
              </a:tr>
              <a:tr h="165737">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Progressive disease</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a:ea typeface="+mn-ea"/>
                          <a:cs typeface="Arial"/>
                        </a:rPr>
                        <a:t>128 (84)</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Tahoma"/>
                          <a:cs typeface="Arial"/>
                        </a:rPr>
                        <a:t>-</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624837630"/>
                  </a:ext>
                </a:extLst>
              </a:tr>
              <a:tr h="165737">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800" kern="1200">
                          <a:solidFill>
                            <a:srgbClr val="000000"/>
                          </a:solidFill>
                          <a:latin typeface="Arial"/>
                          <a:ea typeface="+mn-ea"/>
                          <a:cs typeface="Arial"/>
                        </a:rPr>
                        <a:t>Toxicity / Other</a:t>
                      </a:r>
                      <a:endParaRPr lang="en-US" sz="800" kern="1200" baseline="30000">
                        <a:solidFill>
                          <a:srgbClr val="000000"/>
                        </a:solidFill>
                        <a:latin typeface="Arial"/>
                        <a:ea typeface="+mn-ea"/>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21 (14)</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Tahoma"/>
                          <a:cs typeface="Arial"/>
                        </a:rPr>
                        <a:t>-</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66024146"/>
                  </a:ext>
                </a:extLst>
              </a:tr>
              <a:tr h="165737">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800" kern="1200" baseline="0">
                          <a:solidFill>
                            <a:srgbClr val="000000"/>
                          </a:solidFill>
                          <a:latin typeface="Arial"/>
                          <a:ea typeface="+mn-ea"/>
                          <a:cs typeface="Arial"/>
                        </a:rPr>
                        <a:t>Unknown</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3 (2)</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Tahoma"/>
                          <a:cs typeface="Arial"/>
                        </a:rPr>
                        <a:t>-</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14410283"/>
                  </a:ext>
                </a:extLst>
              </a:tr>
              <a:tr h="16573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CA" sz="800" b="1" i="0" u="none" strike="noStrike" kern="1200" cap="none" spc="0" baseline="0">
                          <a:solidFill>
                            <a:srgbClr val="000000"/>
                          </a:solidFill>
                          <a:uFillTx/>
                          <a:latin typeface="Arial"/>
                          <a:ea typeface="Tahoma"/>
                          <a:cs typeface="Arial"/>
                          <a:sym typeface="Roboto Regular"/>
                        </a:rPr>
                        <a:t>TP53 Mutation status</a:t>
                      </a:r>
                      <a:r>
                        <a:rPr lang="en-CA" sz="800" b="0" i="0" u="none" strike="noStrike" kern="1200" cap="none" spc="0" baseline="0">
                          <a:solidFill>
                            <a:srgbClr val="000000"/>
                          </a:solidFill>
                          <a:uFillTx/>
                          <a:latin typeface="Arial"/>
                          <a:ea typeface="Tahoma"/>
                          <a:cs typeface="Arial"/>
                          <a:sym typeface="Roboto Regular"/>
                        </a:rPr>
                        <a:t>, n (%)</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800" b="0" i="0" u="none" strike="noStrike" kern="1200" cap="none" spc="0" baseline="0">
                        <a:solidFill>
                          <a:schemeClr val="tx1"/>
                        </a:solidFill>
                        <a:uFillTx/>
                        <a:latin typeface="Arial"/>
                        <a:ea typeface="Tahoma"/>
                        <a:cs typeface="Arial"/>
                        <a:sym typeface="Roboto Regular"/>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i="0" u="none" strike="noStrike" kern="1200" cap="none" spc="0" baseline="0" dirty="0">
                        <a:solidFill>
                          <a:schemeClr val="tx1"/>
                        </a:solidFill>
                        <a:uFillTx/>
                        <a:latin typeface="Arial"/>
                        <a:ea typeface="Tahoma"/>
                        <a:cs typeface="Arial"/>
                        <a:sym typeface="Roboto Regular"/>
                      </a:endParaRP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9621349"/>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800" b="0" i="0" u="none" strike="noStrike" kern="1200" cap="none" spc="0" baseline="0">
                          <a:solidFill>
                            <a:srgbClr val="000000"/>
                          </a:solidFill>
                          <a:uFillTx/>
                          <a:latin typeface="Arial"/>
                          <a:ea typeface="Tahoma"/>
                          <a:cs typeface="Arial"/>
                          <a:sym typeface="Roboto Regular"/>
                        </a:rPr>
                        <a:t>Yes</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u="none" strike="noStrike" kern="1200" cap="none" spc="0" baseline="0">
                          <a:solidFill>
                            <a:schemeClr val="tx1"/>
                          </a:solidFill>
                          <a:uFillTx/>
                          <a:latin typeface="Arial"/>
                          <a:ea typeface="+mn-ea"/>
                          <a:cs typeface="Arial"/>
                          <a:sym typeface="Roboto Regular"/>
                        </a:rPr>
                        <a:t>30 (20)</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kern="1200" cap="none" spc="0" baseline="0" dirty="0">
                          <a:solidFill>
                            <a:schemeClr val="tx1"/>
                          </a:solidFill>
                          <a:uFillTx/>
                          <a:latin typeface="Arial"/>
                          <a:ea typeface="Tahoma"/>
                          <a:cs typeface="Arial"/>
                          <a:sym typeface="Roboto Regular"/>
                        </a:rPr>
                        <a:t>3 (21)</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651159"/>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800" b="0" i="0" u="none" strike="noStrike" kern="1200" cap="none" spc="0" baseline="0">
                          <a:solidFill>
                            <a:srgbClr val="000000"/>
                          </a:solidFill>
                          <a:uFillTx/>
                          <a:latin typeface="Arial"/>
                          <a:ea typeface="Tahoma"/>
                          <a:cs typeface="Arial"/>
                          <a:sym typeface="Roboto Regular"/>
                        </a:rPr>
                        <a:t>No</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u="none" strike="noStrike" kern="1200" cap="none" spc="0" baseline="0">
                          <a:solidFill>
                            <a:schemeClr val="tx1"/>
                          </a:solidFill>
                          <a:uFillTx/>
                          <a:latin typeface="Arial"/>
                          <a:ea typeface="+mn-ea"/>
                          <a:cs typeface="Arial"/>
                          <a:sym typeface="Roboto Regular"/>
                        </a:rPr>
                        <a:t>30 (20)</a:t>
                      </a: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kern="1200" cap="none" spc="0" baseline="0" dirty="0">
                          <a:solidFill>
                            <a:schemeClr val="tx1"/>
                          </a:solidFill>
                          <a:uFillTx/>
                          <a:latin typeface="Arial"/>
                          <a:ea typeface="Tahoma"/>
                          <a:cs typeface="Arial"/>
                          <a:sym typeface="Roboto Regular"/>
                        </a:rPr>
                        <a:t>4 (29)</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9391808"/>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800" b="0" i="0" u="none" strike="noStrike" kern="1200" cap="none" spc="0" baseline="0">
                          <a:solidFill>
                            <a:srgbClr val="000000"/>
                          </a:solidFill>
                          <a:uFillTx/>
                          <a:latin typeface="Arial"/>
                          <a:ea typeface="Tahoma"/>
                          <a:cs typeface="Arial"/>
                          <a:sym typeface="Roboto Regular"/>
                        </a:rPr>
                        <a:t>Missing</a:t>
                      </a:r>
                    </a:p>
                  </a:txBody>
                  <a:tcPr marL="51435" marR="51435" marT="25718" marB="25718"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u="none" strike="noStrike" kern="1200" cap="none" spc="0" baseline="0">
                          <a:solidFill>
                            <a:schemeClr val="tx1"/>
                          </a:solidFill>
                          <a:uFillTx/>
                          <a:latin typeface="Arial"/>
                          <a:ea typeface="+mn-ea"/>
                          <a:cs typeface="Arial"/>
                          <a:sym typeface="Roboto Regular"/>
                        </a:rPr>
                        <a:t>92 (61)</a:t>
                      </a:r>
                      <a:endParaRPr lang="en-US" sz="800" b="0" i="0" u="none" strike="noStrike" kern="1200" cap="none" spc="0" baseline="0">
                        <a:solidFill>
                          <a:schemeClr val="tx1"/>
                        </a:solidFill>
                        <a:uFillTx/>
                        <a:latin typeface="Arial"/>
                        <a:ea typeface="+mn-ea"/>
                        <a:cs typeface="Arial"/>
                        <a:sym typeface="Roboto Regular"/>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kern="1200" cap="none" spc="0" baseline="0" dirty="0">
                          <a:solidFill>
                            <a:schemeClr val="tx1"/>
                          </a:solidFill>
                          <a:uFillTx/>
                          <a:latin typeface="Arial"/>
                          <a:ea typeface="Tahoma"/>
                          <a:cs typeface="Arial"/>
                          <a:sym typeface="Roboto Regular"/>
                        </a:rPr>
                        <a:t>7 (50)</a:t>
                      </a:r>
                    </a:p>
                  </a:txBody>
                  <a:tcPr marL="51435" marR="51435" marT="25718" marB="25718"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7652743"/>
                  </a:ext>
                </a:extLst>
              </a:tr>
              <a:tr h="16573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CA" sz="800" b="1" i="0" u="none" strike="noStrike" kern="1200" cap="none" spc="0" baseline="0">
                          <a:solidFill>
                            <a:srgbClr val="000000"/>
                          </a:solidFill>
                          <a:uFillTx/>
                          <a:latin typeface="Arial"/>
                          <a:ea typeface="Tahoma"/>
                          <a:cs typeface="Arial"/>
                          <a:sym typeface="Roboto Regular"/>
                        </a:rPr>
                        <a:t>Ki-67 index</a:t>
                      </a:r>
                      <a:r>
                        <a:rPr lang="en-CA" sz="800" b="0" i="0" u="none" strike="noStrike" kern="1200" cap="none" spc="0" baseline="0">
                          <a:solidFill>
                            <a:srgbClr val="000000"/>
                          </a:solidFill>
                          <a:uFillTx/>
                          <a:latin typeface="Arial"/>
                          <a:ea typeface="Tahoma"/>
                          <a:cs typeface="Arial"/>
                          <a:sym typeface="Roboto Regular"/>
                        </a:rPr>
                        <a:t>, n (%)</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800" kern="1200">
                        <a:solidFill>
                          <a:schemeClr val="tx1"/>
                        </a:solidFill>
                        <a:latin typeface="Arial"/>
                        <a:ea typeface="Tahoma"/>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800" kern="1200" dirty="0">
                        <a:solidFill>
                          <a:schemeClr val="tx1"/>
                        </a:solidFill>
                        <a:latin typeface="Arial"/>
                        <a:ea typeface="Tahoma"/>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431509368"/>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CA" sz="800" b="0" i="0" u="none" strike="noStrike" kern="1200" cap="none" spc="0" baseline="0">
                          <a:solidFill>
                            <a:srgbClr val="000000"/>
                          </a:solidFill>
                          <a:uFillTx/>
                          <a:latin typeface="Arial"/>
                          <a:ea typeface="+mn-ea"/>
                          <a:cs typeface="Arial"/>
                          <a:sym typeface="Roboto Regular"/>
                        </a:rPr>
                        <a:t>&lt;30%</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kern="1200">
                          <a:solidFill>
                            <a:schemeClr val="tx1"/>
                          </a:solidFill>
                          <a:latin typeface="Arial"/>
                          <a:ea typeface="+mn-ea"/>
                          <a:cs typeface="Arial"/>
                        </a:rPr>
                        <a:t>18 (12)</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kern="1200" dirty="0">
                          <a:solidFill>
                            <a:schemeClr val="tx1"/>
                          </a:solidFill>
                          <a:latin typeface="Arial"/>
                          <a:ea typeface="+mn-ea"/>
                          <a:cs typeface="Arial"/>
                        </a:rPr>
                        <a:t>2 (14)</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098620240"/>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CA" sz="800" b="0" i="0" u="none" strike="noStrike" kern="1200" cap="none" spc="0" baseline="0">
                          <a:solidFill>
                            <a:srgbClr val="000000"/>
                          </a:solidFill>
                          <a:uFillTx/>
                          <a:latin typeface="Arial"/>
                          <a:ea typeface="+mn-ea"/>
                          <a:cs typeface="Arial"/>
                          <a:sym typeface="Roboto Regular"/>
                        </a:rPr>
                        <a:t>≥30%</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kern="1200">
                          <a:solidFill>
                            <a:schemeClr val="tx1"/>
                          </a:solidFill>
                          <a:latin typeface="Arial"/>
                          <a:ea typeface="+mn-ea"/>
                          <a:cs typeface="Arial"/>
                        </a:rPr>
                        <a:t>45 (30)</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kern="1200" dirty="0">
                          <a:solidFill>
                            <a:schemeClr val="tx1"/>
                          </a:solidFill>
                          <a:latin typeface="Arial"/>
                          <a:ea typeface="+mn-ea"/>
                          <a:cs typeface="Arial"/>
                        </a:rPr>
                        <a:t>6 (43)</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732354295"/>
                  </a:ext>
                </a:extLst>
              </a:tr>
              <a:tr h="165737">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CA" sz="800" b="0" i="0" u="none" strike="noStrike" kern="1200" cap="none" spc="0" baseline="0">
                          <a:solidFill>
                            <a:srgbClr val="000000"/>
                          </a:solidFill>
                          <a:uFillTx/>
                          <a:latin typeface="Arial"/>
                          <a:ea typeface="+mn-ea"/>
                          <a:cs typeface="Arial"/>
                          <a:sym typeface="Roboto Regular"/>
                        </a:rPr>
                        <a:t>Missing</a:t>
                      </a:r>
                      <a:endParaRPr lang="en-US" sz="800" b="0" i="0" u="none" strike="noStrike" kern="1200" cap="none" spc="0" baseline="0">
                        <a:solidFill>
                          <a:srgbClr val="000000"/>
                        </a:solidFill>
                        <a:uFillTx/>
                        <a:latin typeface="Arial"/>
                        <a:ea typeface="+mn-ea"/>
                        <a:cs typeface="Arial"/>
                        <a:sym typeface="Roboto Regular"/>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kern="1200" dirty="0">
                          <a:solidFill>
                            <a:schemeClr val="tx1"/>
                          </a:solidFill>
                          <a:latin typeface="Arial"/>
                          <a:ea typeface="+mn-ea"/>
                          <a:cs typeface="Arial"/>
                        </a:rPr>
                        <a:t>89 (59)</a:t>
                      </a: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kern="1200" dirty="0">
                          <a:solidFill>
                            <a:schemeClr val="tx1"/>
                          </a:solidFill>
                          <a:latin typeface="Arial"/>
                          <a:ea typeface="+mn-ea"/>
                          <a:cs typeface="Arial"/>
                        </a:rPr>
                        <a:t>6 (43)</a:t>
                      </a:r>
                      <a:endParaRPr lang="en-US" sz="800" kern="1200" dirty="0">
                        <a:solidFill>
                          <a:schemeClr val="tx1"/>
                        </a:solidFill>
                        <a:latin typeface="Arial"/>
                        <a:ea typeface="Tahoma"/>
                        <a:cs typeface="Arial"/>
                      </a:endParaRPr>
                    </a:p>
                  </a:txBody>
                  <a:tcPr marL="51435" marR="51435" marT="25718" marB="25718"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616343379"/>
                  </a:ext>
                </a:extLst>
              </a:tr>
            </a:tbl>
          </a:graphicData>
        </a:graphic>
      </p:graphicFrame>
      <p:sp>
        <p:nvSpPr>
          <p:cNvPr id="4" name="Title 1">
            <a:extLst>
              <a:ext uri="{FF2B5EF4-FFF2-40B4-BE49-F238E27FC236}">
                <a16:creationId xmlns:a16="http://schemas.microsoft.com/office/drawing/2014/main" id="{A9636C4C-0E74-2BBF-465A-ABB529151CD9}"/>
              </a:ext>
            </a:extLst>
          </p:cNvPr>
          <p:cNvSpPr txBox="1">
            <a:spLocks/>
          </p:cNvSpPr>
          <p:nvPr/>
        </p:nvSpPr>
        <p:spPr bwMode="auto">
          <a:xfrm>
            <a:off x="0" y="23009"/>
            <a:ext cx="7571229" cy="41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34289" tIns="34290" rIns="34289" bIns="34290" numCol="1" anchor="ctr" anchorCtr="0" compatLnSpc="1">
            <a:prstTxWarp prst="textNoShape">
              <a:avLst/>
            </a:prstTxWarp>
            <a:norm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7885" algn="l"/>
            <a:r>
              <a:rPr lang="en-US" sz="1800" b="1" kern="0" dirty="0">
                <a:solidFill>
                  <a:srgbClr val="203F6C"/>
                </a:solidFill>
                <a:latin typeface="Arial" panose="020B0604020202020204" pitchFamily="34" charset="0"/>
                <a:cs typeface="Arial" panose="020B0604020202020204" pitchFamily="34" charset="0"/>
              </a:rPr>
              <a:t>Baseline Characteristics of Patients with MCL</a:t>
            </a:r>
            <a:endParaRPr lang="en-IE" sz="1800" b="1" kern="0" dirty="0">
              <a:solidFill>
                <a:srgbClr val="203F6C"/>
              </a:solidFill>
              <a:latin typeface="Arial" panose="020B0604020202020204" pitchFamily="34" charset="0"/>
              <a:cs typeface="Arial" panose="020B0604020202020204" pitchFamily="34" charset="0"/>
            </a:endParaRPr>
          </a:p>
        </p:txBody>
      </p:sp>
      <p:sp>
        <p:nvSpPr>
          <p:cNvPr id="6" name="TextBox 5"/>
          <p:cNvSpPr txBox="1"/>
          <p:nvPr/>
        </p:nvSpPr>
        <p:spPr>
          <a:xfrm>
            <a:off x="3296537" y="4983819"/>
            <a:ext cx="5212080" cy="246221"/>
          </a:xfrm>
          <a:prstGeom prst="rect">
            <a:avLst/>
          </a:prstGeom>
          <a:noFill/>
        </p:spPr>
        <p:txBody>
          <a:bodyPr wrap="square" rtlCol="0">
            <a:spAutoFit/>
          </a:bodyPr>
          <a:lstStyle/>
          <a:p>
            <a:r>
              <a:rPr lang="en-US" sz="1000" dirty="0">
                <a:solidFill>
                  <a:srgbClr val="000000"/>
                </a:solidFill>
                <a:latin typeface="+mn-lt"/>
                <a:cs typeface="Arial"/>
              </a:rPr>
              <a:t>Cohen JB et al. </a:t>
            </a:r>
            <a:r>
              <a:rPr lang="en-US" sz="1000" i="1" dirty="0">
                <a:solidFill>
                  <a:srgbClr val="000000"/>
                </a:solidFill>
                <a:latin typeface="+mn-lt"/>
                <a:cs typeface="Arial"/>
              </a:rPr>
              <a:t>Blood.</a:t>
            </a:r>
            <a:r>
              <a:rPr lang="en-US" sz="1000" dirty="0">
                <a:solidFill>
                  <a:srgbClr val="000000"/>
                </a:solidFill>
                <a:latin typeface="+mn-lt"/>
                <a:cs typeface="Arial"/>
              </a:rPr>
              <a:t> 2023; 142(S1):981. </a:t>
            </a:r>
            <a:r>
              <a:rPr lang="en-US" sz="1000" i="1" dirty="0">
                <a:solidFill>
                  <a:srgbClr val="000000"/>
                </a:solidFill>
                <a:latin typeface="+mn-lt"/>
                <a:cs typeface="Arial"/>
              </a:rPr>
              <a:t>Slide provided courtesy of Dr. Cohen.</a:t>
            </a:r>
            <a:r>
              <a:rPr lang="en-US" sz="1000" dirty="0">
                <a:latin typeface="+mn-lt"/>
                <a:cs typeface="Arial"/>
              </a:rPr>
              <a:t> </a:t>
            </a:r>
          </a:p>
        </p:txBody>
      </p:sp>
    </p:spTree>
    <p:extLst>
      <p:ext uri="{BB962C8B-B14F-4D97-AF65-F5344CB8AC3E}">
        <p14:creationId xmlns:p14="http://schemas.microsoft.com/office/powerpoint/2010/main" val="36768250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lines on a black background&#10;&#10;Description automatically generated">
            <a:extLst>
              <a:ext uri="{FF2B5EF4-FFF2-40B4-BE49-F238E27FC236}">
                <a16:creationId xmlns:a16="http://schemas.microsoft.com/office/drawing/2014/main" id="{6B25562C-E8EC-590C-18D4-66BF6BCC8B8D}"/>
              </a:ext>
            </a:extLst>
          </p:cNvPr>
          <p:cNvPicPr>
            <a:picLocks noChangeAspect="1"/>
          </p:cNvPicPr>
          <p:nvPr/>
        </p:nvPicPr>
        <p:blipFill rotWithShape="1">
          <a:blip r:embed="rId3">
            <a:extLst>
              <a:ext uri="{28A0092B-C50C-407E-A947-70E740481C1C}">
                <a14:useLocalDpi xmlns:a14="http://schemas.microsoft.com/office/drawing/2010/main" val="0"/>
              </a:ext>
            </a:extLst>
          </a:blip>
          <a:srcRect l="9516" t="13734" r="11201" b="27072"/>
          <a:stretch/>
        </p:blipFill>
        <p:spPr>
          <a:xfrm>
            <a:off x="191417" y="619420"/>
            <a:ext cx="7812062" cy="3542294"/>
          </a:xfrm>
          <a:prstGeom prst="rect">
            <a:avLst/>
          </a:prstGeom>
        </p:spPr>
      </p:pic>
      <p:sp>
        <p:nvSpPr>
          <p:cNvPr id="9" name="TextBox 8">
            <a:extLst>
              <a:ext uri="{FF2B5EF4-FFF2-40B4-BE49-F238E27FC236}">
                <a16:creationId xmlns:a16="http://schemas.microsoft.com/office/drawing/2014/main" id="{95216A16-B9F9-9381-1908-05FD15AB578A}"/>
              </a:ext>
            </a:extLst>
          </p:cNvPr>
          <p:cNvSpPr txBox="1"/>
          <p:nvPr/>
        </p:nvSpPr>
        <p:spPr>
          <a:xfrm>
            <a:off x="3186909" y="3888735"/>
            <a:ext cx="2122695" cy="43858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200" b="1" dirty="0">
                <a:solidFill>
                  <a:srgbClr val="000000"/>
                </a:solidFill>
                <a:latin typeface="Arial"/>
                <a:ea typeface="Arial"/>
                <a:cs typeface="Arial"/>
                <a:sym typeface="Arial"/>
              </a:rPr>
              <a:t>Number of Patients (n=124)</a:t>
            </a:r>
          </a:p>
          <a:p>
            <a:pPr defTabSz="342900" fontAlgn="auto" hangingPunct="0">
              <a:spcBef>
                <a:spcPts val="0"/>
              </a:spcBef>
              <a:spcAft>
                <a:spcPts val="0"/>
              </a:spcAft>
            </a:pPr>
            <a:endParaRPr lang="en-IE" sz="1200" b="1" dirty="0">
              <a:solidFill>
                <a:srgbClr val="000000"/>
              </a:solidFill>
              <a:latin typeface="Arial"/>
              <a:ea typeface="Arial"/>
              <a:cs typeface="Arial"/>
              <a:sym typeface="Arial"/>
            </a:endParaRPr>
          </a:p>
        </p:txBody>
      </p:sp>
      <p:sp>
        <p:nvSpPr>
          <p:cNvPr id="7" name="Rectangle 6">
            <a:extLst>
              <a:ext uri="{FF2B5EF4-FFF2-40B4-BE49-F238E27FC236}">
                <a16:creationId xmlns:a16="http://schemas.microsoft.com/office/drawing/2014/main" id="{B4D006B2-17DB-53DB-746B-7C3EAC36CE8F}"/>
              </a:ext>
            </a:extLst>
          </p:cNvPr>
          <p:cNvSpPr/>
          <p:nvPr/>
        </p:nvSpPr>
        <p:spPr>
          <a:xfrm>
            <a:off x="2163132" y="900088"/>
            <a:ext cx="3331018" cy="378522"/>
          </a:xfrm>
          <a:prstGeom prst="rect">
            <a:avLst/>
          </a:prstGeom>
          <a:solidFill>
            <a:schemeClr val="bg1"/>
          </a:solidFill>
          <a:ln w="9525"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fontAlgn="auto" hangingPunct="0">
              <a:spcBef>
                <a:spcPts val="0"/>
              </a:spcBef>
              <a:spcAft>
                <a:spcPts val="0"/>
              </a:spcAft>
            </a:pPr>
            <a:endParaRPr lang="en-IE" sz="1350">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A4C45F8B-6A03-6223-44AA-BB4BEFB5C3CE}"/>
              </a:ext>
            </a:extLst>
          </p:cNvPr>
          <p:cNvSpPr txBox="1"/>
          <p:nvPr/>
        </p:nvSpPr>
        <p:spPr>
          <a:xfrm>
            <a:off x="3186909" y="2029298"/>
            <a:ext cx="4964499" cy="2846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400" dirty="0">
                <a:solidFill>
                  <a:srgbClr val="000000"/>
                </a:solidFill>
                <a:latin typeface="Arial"/>
                <a:ea typeface="Arial"/>
                <a:cs typeface="Arial"/>
                <a:sym typeface="Arial"/>
              </a:rPr>
              <a:t>Median Time to First </a:t>
            </a:r>
            <a:r>
              <a:rPr lang="en-US" sz="1400" dirty="0">
                <a:latin typeface="Arial"/>
                <a:ea typeface="Arial"/>
                <a:cs typeface="Arial"/>
                <a:sym typeface="Arial"/>
              </a:rPr>
              <a:t>R</a:t>
            </a:r>
            <a:r>
              <a:rPr lang="en-US" sz="1400" dirty="0">
                <a:solidFill>
                  <a:srgbClr val="000000"/>
                </a:solidFill>
                <a:latin typeface="Arial"/>
                <a:ea typeface="Arial"/>
                <a:cs typeface="Arial"/>
                <a:sym typeface="Arial"/>
              </a:rPr>
              <a:t>esponse =1.8 months (range: 0.8-13.8)</a:t>
            </a:r>
            <a:endParaRPr lang="en-IE" sz="1400" dirty="0">
              <a:solidFill>
                <a:srgbClr val="000000"/>
              </a:solidFill>
              <a:latin typeface="Arial"/>
              <a:ea typeface="Arial"/>
              <a:cs typeface="Arial"/>
              <a:sym typeface="Arial"/>
            </a:endParaRPr>
          </a:p>
        </p:txBody>
      </p:sp>
      <p:graphicFrame>
        <p:nvGraphicFramePr>
          <p:cNvPr id="3" name="Table 2">
            <a:extLst>
              <a:ext uri="{FF2B5EF4-FFF2-40B4-BE49-F238E27FC236}">
                <a16:creationId xmlns:a16="http://schemas.microsoft.com/office/drawing/2014/main" id="{B9195E10-AFD4-FC2C-DF5B-AB37320D8BC3}"/>
              </a:ext>
            </a:extLst>
          </p:cNvPr>
          <p:cNvGraphicFramePr>
            <a:graphicFrameLocks noGrp="1"/>
          </p:cNvGraphicFramePr>
          <p:nvPr/>
        </p:nvGraphicFramePr>
        <p:xfrm>
          <a:off x="5692140" y="774723"/>
          <a:ext cx="3018230" cy="1147031"/>
        </p:xfrm>
        <a:graphic>
          <a:graphicData uri="http://schemas.openxmlformats.org/drawingml/2006/table">
            <a:tbl>
              <a:tblPr firstRow="1" firstCol="1" bandRow="1">
                <a:tableStyleId>{5940675A-B579-460E-94D1-54222C63F5DA}</a:tableStyleId>
              </a:tblPr>
              <a:tblGrid>
                <a:gridCol w="1813898">
                  <a:extLst>
                    <a:ext uri="{9D8B030D-6E8A-4147-A177-3AD203B41FA5}">
                      <a16:colId xmlns:a16="http://schemas.microsoft.com/office/drawing/2014/main" val="1394307089"/>
                    </a:ext>
                  </a:extLst>
                </a:gridCol>
                <a:gridCol w="1204332">
                  <a:extLst>
                    <a:ext uri="{9D8B030D-6E8A-4147-A177-3AD203B41FA5}">
                      <a16:colId xmlns:a16="http://schemas.microsoft.com/office/drawing/2014/main" val="4009286419"/>
                    </a:ext>
                  </a:extLst>
                </a:gridCol>
              </a:tblGrid>
              <a:tr h="285591">
                <a:tc>
                  <a:txBody>
                    <a:bodyPr/>
                    <a:lstStyle/>
                    <a:p>
                      <a:pPr algn="l">
                        <a:lnSpc>
                          <a:spcPct val="100000"/>
                        </a:lnSpc>
                        <a:spcAft>
                          <a:spcPts val="0"/>
                        </a:spcAft>
                      </a:pPr>
                      <a:r>
                        <a:rPr lang="en-US" sz="1100" b="1" kern="1200">
                          <a:solidFill>
                            <a:schemeClr val="bg1"/>
                          </a:solidFill>
                          <a:effectLst/>
                          <a:latin typeface="Arial"/>
                        </a:rPr>
                        <a:t>Prior </a:t>
                      </a:r>
                      <a:r>
                        <a:rPr lang="en-US" sz="1100" b="1" kern="1200" err="1">
                          <a:solidFill>
                            <a:schemeClr val="bg1"/>
                          </a:solidFill>
                          <a:effectLst/>
                          <a:latin typeface="Arial"/>
                        </a:rPr>
                        <a:t>cBTKi</a:t>
                      </a:r>
                      <a:endParaRPr lang="en-IE" sz="1100" kern="100">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b">
                    <a:lnL w="12700" cap="flat" cmpd="sng" algn="ctr">
                      <a:solidFill>
                        <a:srgbClr val="D9D9D9"/>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3F6A"/>
                    </a:solidFill>
                  </a:tcPr>
                </a:tc>
                <a:tc>
                  <a:txBody>
                    <a:bodyPr/>
                    <a:lstStyle/>
                    <a:p>
                      <a:pPr algn="ctr">
                        <a:lnSpc>
                          <a:spcPct val="100000"/>
                        </a:lnSpc>
                        <a:spcAft>
                          <a:spcPts val="0"/>
                        </a:spcAft>
                      </a:pPr>
                      <a:r>
                        <a:rPr lang="en-IE" sz="1100" b="1" kern="100">
                          <a:solidFill>
                            <a:schemeClr val="bg1"/>
                          </a:solidFill>
                          <a:effectLst/>
                          <a:latin typeface="Arial" panose="020B0604020202020204" pitchFamily="34" charset="0"/>
                          <a:cs typeface="Arial" panose="020B0604020202020204" pitchFamily="34" charset="0"/>
                        </a:rPr>
                        <a:t>n=152</a:t>
                      </a:r>
                      <a:endParaRPr lang="en-IE" sz="1100" b="1"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b">
                    <a:lnL w="12700" cap="flat" cmpd="sng" algn="ctr">
                      <a:solidFill>
                        <a:srgbClr val="203F6C"/>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3F6A"/>
                    </a:solidFill>
                  </a:tcPr>
                </a:tc>
                <a:extLst>
                  <a:ext uri="{0D108BD9-81ED-4DB2-BD59-A6C34878D82A}">
                    <a16:rowId xmlns:a16="http://schemas.microsoft.com/office/drawing/2014/main" val="804036066"/>
                  </a:ext>
                </a:extLst>
              </a:tr>
              <a:tr h="215360">
                <a:tc>
                  <a:txBody>
                    <a:bodyPr/>
                    <a:lstStyle/>
                    <a:p>
                      <a:pPr algn="l">
                        <a:lnSpc>
                          <a:spcPct val="107000"/>
                        </a:lnSpc>
                        <a:spcAft>
                          <a:spcPts val="300"/>
                        </a:spcAft>
                      </a:pPr>
                      <a:r>
                        <a:rPr lang="en-US" sz="900" b="1" kern="100" dirty="0">
                          <a:effectLst/>
                          <a:latin typeface="Arial" panose="020B0604020202020204" pitchFamily="34" charset="0"/>
                          <a:ea typeface="Calibri" panose="020F0502020204030204" pitchFamily="34" charset="0"/>
                          <a:cs typeface="Arial" panose="020B0604020202020204" pitchFamily="34" charset="0"/>
                        </a:rPr>
                        <a:t>ORR, </a:t>
                      </a:r>
                      <a:r>
                        <a:rPr lang="en-US" sz="900" b="0" kern="100" dirty="0">
                          <a:effectLst/>
                          <a:latin typeface="Arial" panose="020B0604020202020204" pitchFamily="34" charset="0"/>
                          <a:ea typeface="Calibri" panose="020F0502020204030204" pitchFamily="34" charset="0"/>
                          <a:cs typeface="Arial" panose="020B0604020202020204" pitchFamily="34" charset="0"/>
                        </a:rPr>
                        <a:t>%  (95% CI)</a:t>
                      </a:r>
                      <a:endParaRPr lang="en-IE" sz="900" b="0" kern="100" dirty="0">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ctr">
                    <a:lnL w="12700" cap="flat" cmpd="sng" algn="ctr">
                      <a:solidFill>
                        <a:srgbClr val="D5D2C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200"/>
                        </a:spcAft>
                      </a:pPr>
                      <a:r>
                        <a:rPr lang="en-US" sz="900" kern="100">
                          <a:effectLst/>
                          <a:latin typeface="Arial" panose="020B0604020202020204" pitchFamily="34" charset="0"/>
                          <a:ea typeface="Calibri" panose="020F0502020204030204" pitchFamily="34" charset="0"/>
                          <a:cs typeface="Arial" panose="020B0604020202020204" pitchFamily="34" charset="0"/>
                        </a:rPr>
                        <a:t>49.3  (41.1-57.6)</a:t>
                      </a:r>
                      <a:endParaRPr lang="en-IE" sz="900" kern="100">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4293680772"/>
                  </a:ext>
                </a:extLst>
              </a:tr>
              <a:tr h="215360">
                <a:tc>
                  <a:txBody>
                    <a:bodyPr/>
                    <a:lstStyle/>
                    <a:p>
                      <a:pPr algn="l">
                        <a:lnSpc>
                          <a:spcPct val="107000"/>
                        </a:lnSpc>
                        <a:spcAft>
                          <a:spcPts val="800"/>
                        </a:spcAft>
                      </a:pPr>
                      <a:r>
                        <a:rPr lang="en-IE" sz="900" b="1" kern="100">
                          <a:effectLst/>
                          <a:latin typeface="Arial" panose="020B0604020202020204" pitchFamily="34" charset="0"/>
                          <a:cs typeface="Arial" panose="020B0604020202020204" pitchFamily="34" charset="0"/>
                        </a:rPr>
                        <a:t>Best Response, </a:t>
                      </a:r>
                      <a:r>
                        <a:rPr lang="en-IE" sz="900" b="0" kern="100">
                          <a:effectLst/>
                          <a:latin typeface="Arial" panose="020B0604020202020204" pitchFamily="34" charset="0"/>
                          <a:cs typeface="Arial" panose="020B0604020202020204" pitchFamily="34" charset="0"/>
                        </a:rPr>
                        <a:t>n (%)</a:t>
                      </a:r>
                      <a:endParaRPr lang="en-IE" sz="900" b="0" kern="100">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ctr">
                    <a:lnL w="12700" cap="flat" cmpd="sng" algn="ctr">
                      <a:solidFill>
                        <a:srgbClr val="D5D2CA"/>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algn="ctr">
                        <a:lnSpc>
                          <a:spcPct val="107000"/>
                        </a:lnSpc>
                        <a:spcAft>
                          <a:spcPts val="800"/>
                        </a:spcAft>
                      </a:pPr>
                      <a:endParaRPr lang="en-IE" sz="900" kern="100">
                        <a:effectLst/>
                        <a:latin typeface="Arial" panose="020B0604020202020204" pitchFamily="34" charset="0"/>
                        <a:cs typeface="Arial" panose="020B0604020202020204" pitchFamily="34" charset="0"/>
                      </a:endParaRP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2756360277"/>
                  </a:ext>
                </a:extLst>
              </a:tr>
              <a:tr h="215360">
                <a:tc>
                  <a:txBody>
                    <a:bodyPr/>
                    <a:lstStyle/>
                    <a:p>
                      <a:pPr marL="268288" indent="0" algn="l">
                        <a:lnSpc>
                          <a:spcPct val="107000"/>
                        </a:lnSpc>
                        <a:spcAft>
                          <a:spcPts val="800"/>
                        </a:spcAft>
                      </a:pPr>
                      <a:r>
                        <a:rPr lang="en-IE" sz="900" b="1" kern="100">
                          <a:effectLst/>
                          <a:latin typeface="Arial" panose="020B0604020202020204" pitchFamily="34" charset="0"/>
                          <a:cs typeface="Arial" panose="020B0604020202020204" pitchFamily="34" charset="0"/>
                        </a:rPr>
                        <a:t>CR</a:t>
                      </a:r>
                      <a:endParaRPr lang="en-IE" sz="900" b="1" kern="100">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ctr">
                    <a:lnL w="12700" cap="flat" cmpd="sng" algn="ctr">
                      <a:solidFill>
                        <a:srgbClr val="D5D2C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IE" sz="900" kern="100">
                          <a:effectLst/>
                          <a:latin typeface="Arial" panose="020B0604020202020204" pitchFamily="34" charset="0"/>
                          <a:cs typeface="Arial" panose="020B0604020202020204" pitchFamily="34" charset="0"/>
                        </a:rPr>
                        <a:t>24 (15.8)</a:t>
                      </a: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1205954502"/>
                  </a:ext>
                </a:extLst>
              </a:tr>
              <a:tr h="215360">
                <a:tc>
                  <a:txBody>
                    <a:bodyPr/>
                    <a:lstStyle/>
                    <a:p>
                      <a:pPr marL="268288" indent="0" algn="l">
                        <a:lnSpc>
                          <a:spcPct val="107000"/>
                        </a:lnSpc>
                        <a:spcAft>
                          <a:spcPts val="800"/>
                        </a:spcAft>
                      </a:pPr>
                      <a:r>
                        <a:rPr lang="en-IE" sz="900" b="1" kern="100">
                          <a:effectLst/>
                          <a:latin typeface="Arial" panose="020B0604020202020204" pitchFamily="34" charset="0"/>
                          <a:cs typeface="Arial" panose="020B0604020202020204" pitchFamily="34" charset="0"/>
                        </a:rPr>
                        <a:t>PR</a:t>
                      </a:r>
                      <a:endParaRPr lang="en-IE" sz="900" b="1" kern="100">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ctr">
                    <a:lnL w="12700" cap="flat" cmpd="sng" algn="ctr">
                      <a:solidFill>
                        <a:srgbClr val="D5D2CA"/>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IE" sz="900" kern="100" dirty="0">
                          <a:effectLst/>
                          <a:latin typeface="Arial" panose="020B0604020202020204" pitchFamily="34" charset="0"/>
                          <a:cs typeface="Arial" panose="020B0604020202020204" pitchFamily="34" charset="0"/>
                        </a:rPr>
                        <a:t>51 (33.6)</a:t>
                      </a: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2278714662"/>
                  </a:ext>
                </a:extLst>
              </a:tr>
            </a:tbl>
          </a:graphicData>
        </a:graphic>
      </p:graphicFrame>
      <p:sp>
        <p:nvSpPr>
          <p:cNvPr id="11" name="Title 1">
            <a:extLst>
              <a:ext uri="{FF2B5EF4-FFF2-40B4-BE49-F238E27FC236}">
                <a16:creationId xmlns:a16="http://schemas.microsoft.com/office/drawing/2014/main" id="{1297E390-16BD-A8CD-1F91-5FE336AD33AB}"/>
              </a:ext>
            </a:extLst>
          </p:cNvPr>
          <p:cNvSpPr txBox="1">
            <a:spLocks/>
          </p:cNvSpPr>
          <p:nvPr/>
        </p:nvSpPr>
        <p:spPr bwMode="auto">
          <a:xfrm>
            <a:off x="191417" y="191649"/>
            <a:ext cx="9144000" cy="35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34289" tIns="34290" rIns="34289"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504" algn="l"/>
            <a:r>
              <a:rPr lang="en-US" sz="1800" b="1" kern="0" dirty="0" err="1">
                <a:solidFill>
                  <a:srgbClr val="203F6C"/>
                </a:solidFill>
                <a:latin typeface="Arial" panose="020B0604020202020204" pitchFamily="34" charset="0"/>
                <a:cs typeface="Arial" panose="020B0604020202020204" pitchFamily="34" charset="0"/>
              </a:rPr>
              <a:t>Pirtobrutinib</a:t>
            </a:r>
            <a:r>
              <a:rPr lang="en-US" sz="1800" b="1" kern="0" dirty="0">
                <a:solidFill>
                  <a:srgbClr val="203F6C"/>
                </a:solidFill>
                <a:latin typeface="Arial" panose="020B0604020202020204" pitchFamily="34" charset="0"/>
                <a:cs typeface="Arial" panose="020B0604020202020204" pitchFamily="34" charset="0"/>
              </a:rPr>
              <a:t> Efficacy in Patients with MCL who Received Prior </a:t>
            </a:r>
            <a:r>
              <a:rPr lang="en-US" sz="1800" b="1" kern="0" dirty="0" err="1">
                <a:solidFill>
                  <a:srgbClr val="203F6C"/>
                </a:solidFill>
                <a:latin typeface="Arial" panose="020B0604020202020204" pitchFamily="34" charset="0"/>
                <a:cs typeface="Arial" panose="020B0604020202020204" pitchFamily="34" charset="0"/>
              </a:rPr>
              <a:t>cBTKi</a:t>
            </a:r>
            <a:endParaRPr lang="en-IE" sz="1800" b="1" kern="0" dirty="0">
              <a:solidFill>
                <a:srgbClr val="203F6C"/>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4D006B2-17DB-53DB-746B-7C3EAC36CE8F}"/>
              </a:ext>
            </a:extLst>
          </p:cNvPr>
          <p:cNvSpPr/>
          <p:nvPr/>
        </p:nvSpPr>
        <p:spPr>
          <a:xfrm>
            <a:off x="2002970" y="609503"/>
            <a:ext cx="2886745" cy="926342"/>
          </a:xfrm>
          <a:prstGeom prst="rect">
            <a:avLst/>
          </a:prstGeom>
          <a:solidFill>
            <a:schemeClr val="bg1"/>
          </a:solidFill>
          <a:ln w="9525"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IE" sz="1800" b="0" i="0" u="none" strike="noStrike" cap="none" spc="0" normalizeH="0" baseline="0">
              <a:ln>
                <a:noFill/>
              </a:ln>
              <a:solidFill>
                <a:srgbClr val="FFFFFF"/>
              </a:solidFill>
              <a:effectLst/>
              <a:uFillTx/>
              <a:latin typeface="Arial"/>
              <a:ea typeface="Arial"/>
              <a:cs typeface="Arial"/>
              <a:sym typeface="Arial"/>
            </a:endParaRPr>
          </a:p>
        </p:txBody>
      </p:sp>
      <p:pic>
        <p:nvPicPr>
          <p:cNvPr id="10" name="Picture 9" descr="A blue and white lines on a black background&#10;&#10;Description automatically generated">
            <a:extLst>
              <a:ext uri="{FF2B5EF4-FFF2-40B4-BE49-F238E27FC236}">
                <a16:creationId xmlns:a16="http://schemas.microsoft.com/office/drawing/2014/main" id="{ED0AD88F-3969-1366-C79E-D63EE8310D9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0818" t="14023" r="35303" b="75285"/>
          <a:stretch/>
        </p:blipFill>
        <p:spPr>
          <a:xfrm>
            <a:off x="2200960" y="774723"/>
            <a:ext cx="2848916" cy="694757"/>
          </a:xfrm>
          <a:prstGeom prst="rect">
            <a:avLst/>
          </a:prstGeom>
        </p:spPr>
      </p:pic>
      <p:sp>
        <p:nvSpPr>
          <p:cNvPr id="13" name="TextBox 12"/>
          <p:cNvSpPr txBox="1"/>
          <p:nvPr/>
        </p:nvSpPr>
        <p:spPr>
          <a:xfrm>
            <a:off x="3397276" y="4655167"/>
            <a:ext cx="5212080" cy="400110"/>
          </a:xfrm>
          <a:prstGeom prst="rect">
            <a:avLst/>
          </a:prstGeom>
          <a:noFill/>
        </p:spPr>
        <p:txBody>
          <a:bodyPr wrap="square" rtlCol="0">
            <a:spAutoFit/>
          </a:bodyPr>
          <a:lstStyle/>
          <a:p>
            <a:r>
              <a:rPr lang="en-US" sz="1000" dirty="0">
                <a:solidFill>
                  <a:srgbClr val="000000"/>
                </a:solidFill>
                <a:latin typeface="+mn-lt"/>
                <a:cs typeface="Arial"/>
              </a:rPr>
              <a:t>Cohen JB et al. </a:t>
            </a:r>
            <a:r>
              <a:rPr lang="en-US" sz="1000" i="1" dirty="0">
                <a:solidFill>
                  <a:srgbClr val="000000"/>
                </a:solidFill>
                <a:latin typeface="+mn-lt"/>
                <a:cs typeface="Arial"/>
              </a:rPr>
              <a:t>Blood.</a:t>
            </a:r>
            <a:r>
              <a:rPr lang="en-US" sz="1000" dirty="0">
                <a:solidFill>
                  <a:srgbClr val="000000"/>
                </a:solidFill>
                <a:latin typeface="+mn-lt"/>
                <a:cs typeface="Arial"/>
              </a:rPr>
              <a:t> 2023; 142(S1):981.</a:t>
            </a:r>
          </a:p>
          <a:p>
            <a:r>
              <a:rPr lang="en-US" sz="1000" i="1" dirty="0">
                <a:solidFill>
                  <a:srgbClr val="000000"/>
                </a:solidFill>
                <a:latin typeface="+mn-lt"/>
                <a:cs typeface="Arial"/>
              </a:rPr>
              <a:t>Slide provided courtesy of Dr. Cohen.</a:t>
            </a:r>
            <a:r>
              <a:rPr lang="en-US" sz="1000" dirty="0">
                <a:latin typeface="+mn-lt"/>
                <a:cs typeface="Arial"/>
              </a:rPr>
              <a:t> </a:t>
            </a:r>
          </a:p>
        </p:txBody>
      </p:sp>
    </p:spTree>
    <p:extLst>
      <p:ext uri="{BB962C8B-B14F-4D97-AF65-F5344CB8AC3E}">
        <p14:creationId xmlns:p14="http://schemas.microsoft.com/office/powerpoint/2010/main" val="36369428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7BA23D94-9266-9619-272C-26D835AA2E33}"/>
              </a:ext>
            </a:extLst>
          </p:cNvPr>
          <p:cNvPicPr>
            <a:picLocks noChangeAspect="1"/>
          </p:cNvPicPr>
          <p:nvPr/>
        </p:nvPicPr>
        <p:blipFill rotWithShape="1">
          <a:blip r:embed="rId3">
            <a:extLst>
              <a:ext uri="{28A0092B-C50C-407E-A947-70E740481C1C}">
                <a14:useLocalDpi xmlns:a14="http://schemas.microsoft.com/office/drawing/2010/main" val="0"/>
              </a:ext>
            </a:extLst>
          </a:blip>
          <a:srcRect l="640" r="387" b="12513"/>
          <a:stretch/>
        </p:blipFill>
        <p:spPr>
          <a:xfrm>
            <a:off x="876520" y="760918"/>
            <a:ext cx="7771534" cy="3548250"/>
          </a:xfrm>
          <a:prstGeom prst="rect">
            <a:avLst/>
          </a:prstGeom>
        </p:spPr>
      </p:pic>
      <p:sp>
        <p:nvSpPr>
          <p:cNvPr id="4" name="Title 1">
            <a:extLst>
              <a:ext uri="{FF2B5EF4-FFF2-40B4-BE49-F238E27FC236}">
                <a16:creationId xmlns:a16="http://schemas.microsoft.com/office/drawing/2014/main" id="{30E6C37E-682C-E80B-B3C1-A75CBFA8A5D7}"/>
              </a:ext>
            </a:extLst>
          </p:cNvPr>
          <p:cNvSpPr txBox="1">
            <a:spLocks/>
          </p:cNvSpPr>
          <p:nvPr/>
        </p:nvSpPr>
        <p:spPr bwMode="auto">
          <a:xfrm>
            <a:off x="16727" y="395263"/>
            <a:ext cx="8915400" cy="34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34289" tIns="34290" rIns="34289"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504" algn="l"/>
            <a:r>
              <a:rPr lang="en-US" sz="1800" b="1" kern="0">
                <a:solidFill>
                  <a:srgbClr val="203F6C"/>
                </a:solidFill>
                <a:latin typeface="Arial" panose="020B0604020202020204" pitchFamily="34" charset="0"/>
                <a:cs typeface="Arial" panose="020B0604020202020204" pitchFamily="34" charset="0"/>
              </a:rPr>
              <a:t>Overall Response Rate in Prior cBTKi Patients with MCL, Including High-Risk Subgroups</a:t>
            </a:r>
            <a:endParaRPr lang="en-IE" sz="1800" b="1" kern="0">
              <a:solidFill>
                <a:srgbClr val="203F6C"/>
              </a:solidFill>
              <a:latin typeface="Arial" panose="020B0604020202020204" pitchFamily="34" charset="0"/>
              <a:cs typeface="Arial" panose="020B0604020202020204" pitchFamily="34" charset="0"/>
            </a:endParaRPr>
          </a:p>
        </p:txBody>
      </p:sp>
      <p:sp>
        <p:nvSpPr>
          <p:cNvPr id="5" name="TextBox 4"/>
          <p:cNvSpPr txBox="1"/>
          <p:nvPr/>
        </p:nvSpPr>
        <p:spPr>
          <a:xfrm>
            <a:off x="3397276" y="4645344"/>
            <a:ext cx="5212080" cy="400110"/>
          </a:xfrm>
          <a:prstGeom prst="rect">
            <a:avLst/>
          </a:prstGeom>
          <a:noFill/>
        </p:spPr>
        <p:txBody>
          <a:bodyPr wrap="square" rtlCol="0">
            <a:spAutoFit/>
          </a:bodyPr>
          <a:lstStyle/>
          <a:p>
            <a:r>
              <a:rPr lang="en-US" sz="1000" dirty="0">
                <a:solidFill>
                  <a:srgbClr val="000000"/>
                </a:solidFill>
                <a:latin typeface="+mn-lt"/>
                <a:cs typeface="Arial"/>
              </a:rPr>
              <a:t>Cohen JB et al. </a:t>
            </a:r>
            <a:r>
              <a:rPr lang="en-US" sz="1000" i="1" dirty="0">
                <a:solidFill>
                  <a:srgbClr val="000000"/>
                </a:solidFill>
                <a:latin typeface="+mn-lt"/>
                <a:cs typeface="Arial"/>
              </a:rPr>
              <a:t>Blood.</a:t>
            </a:r>
            <a:r>
              <a:rPr lang="en-US" sz="1000" dirty="0">
                <a:solidFill>
                  <a:srgbClr val="000000"/>
                </a:solidFill>
                <a:latin typeface="+mn-lt"/>
                <a:cs typeface="Arial"/>
              </a:rPr>
              <a:t> 2023; 142(S1):981.</a:t>
            </a:r>
          </a:p>
          <a:p>
            <a:r>
              <a:rPr lang="en-US" sz="1000" i="1" dirty="0">
                <a:solidFill>
                  <a:srgbClr val="000000"/>
                </a:solidFill>
                <a:latin typeface="+mn-lt"/>
                <a:cs typeface="Arial"/>
              </a:rPr>
              <a:t>Slide provided courtesy of Dr. Cohen.</a:t>
            </a:r>
            <a:r>
              <a:rPr lang="en-US" sz="1000" dirty="0">
                <a:latin typeface="+mn-lt"/>
                <a:cs typeface="Arial"/>
              </a:rPr>
              <a:t> </a:t>
            </a:r>
          </a:p>
        </p:txBody>
      </p:sp>
    </p:spTree>
    <p:extLst>
      <p:ext uri="{BB962C8B-B14F-4D97-AF65-F5344CB8AC3E}">
        <p14:creationId xmlns:p14="http://schemas.microsoft.com/office/powerpoint/2010/main" val="32757089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559455" y="588397"/>
            <a:ext cx="4584545" cy="44606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5" name="Picture 4" descr="A screen shot of a computer game&#10;&#10;Description automatically generated">
            <a:extLst>
              <a:ext uri="{FF2B5EF4-FFF2-40B4-BE49-F238E27FC236}">
                <a16:creationId xmlns:a16="http://schemas.microsoft.com/office/drawing/2014/main" id="{16FDC259-A1A7-4E59-9772-BD9E0C85B359}"/>
              </a:ext>
            </a:extLst>
          </p:cNvPr>
          <p:cNvPicPr>
            <a:picLocks noChangeAspect="1"/>
          </p:cNvPicPr>
          <p:nvPr/>
        </p:nvPicPr>
        <p:blipFill rotWithShape="1">
          <a:blip r:embed="rId3">
            <a:extLst>
              <a:ext uri="{28A0092B-C50C-407E-A947-70E740481C1C}">
                <a14:useLocalDpi xmlns:a14="http://schemas.microsoft.com/office/drawing/2010/main" val="0"/>
              </a:ext>
            </a:extLst>
          </a:blip>
          <a:srcRect l="30640" t="15905" r="41464" b="25335"/>
          <a:stretch/>
        </p:blipFill>
        <p:spPr>
          <a:xfrm>
            <a:off x="4559455" y="703145"/>
            <a:ext cx="4109177" cy="2040233"/>
          </a:xfrm>
          <a:prstGeom prst="rect">
            <a:avLst/>
          </a:prstGeom>
        </p:spPr>
      </p:pic>
      <p:pic>
        <p:nvPicPr>
          <p:cNvPr id="20" name="Picture 19" descr="A screen shot of a computer game&#10;&#10;Description automatically generated">
            <a:extLst>
              <a:ext uri="{FF2B5EF4-FFF2-40B4-BE49-F238E27FC236}">
                <a16:creationId xmlns:a16="http://schemas.microsoft.com/office/drawing/2014/main" id="{B8F403A0-DAA9-F531-3392-F61AD5CBE1B8}"/>
              </a:ext>
            </a:extLst>
          </p:cNvPr>
          <p:cNvPicPr>
            <a:picLocks noChangeAspect="1"/>
          </p:cNvPicPr>
          <p:nvPr/>
        </p:nvPicPr>
        <p:blipFill rotWithShape="1">
          <a:blip r:embed="rId3">
            <a:extLst>
              <a:ext uri="{28A0092B-C50C-407E-A947-70E740481C1C}">
                <a14:useLocalDpi xmlns:a14="http://schemas.microsoft.com/office/drawing/2010/main" val="0"/>
              </a:ext>
            </a:extLst>
          </a:blip>
          <a:srcRect l="59686" t="14730" r="12652" b="25604"/>
          <a:stretch/>
        </p:blipFill>
        <p:spPr>
          <a:xfrm>
            <a:off x="4629965" y="2851122"/>
            <a:ext cx="4084087" cy="2040233"/>
          </a:xfrm>
          <a:prstGeom prst="rect">
            <a:avLst/>
          </a:prstGeom>
        </p:spPr>
      </p:pic>
      <p:sp>
        <p:nvSpPr>
          <p:cNvPr id="12" name="TextBox 11">
            <a:extLst>
              <a:ext uri="{FF2B5EF4-FFF2-40B4-BE49-F238E27FC236}">
                <a16:creationId xmlns:a16="http://schemas.microsoft.com/office/drawing/2014/main" id="{39D50210-8543-227D-ABF9-53EB2D6EC903}"/>
              </a:ext>
            </a:extLst>
          </p:cNvPr>
          <p:cNvSpPr txBox="1"/>
          <p:nvPr/>
        </p:nvSpPr>
        <p:spPr>
          <a:xfrm>
            <a:off x="6234464" y="2880810"/>
            <a:ext cx="1087155"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050" b="1">
                <a:solidFill>
                  <a:srgbClr val="000000"/>
                </a:solidFill>
                <a:latin typeface="Arial"/>
                <a:ea typeface="Arial"/>
                <a:cs typeface="Arial"/>
                <a:sym typeface="Arial"/>
              </a:rPr>
              <a:t>Overall Survival</a:t>
            </a:r>
            <a:endParaRPr lang="en-IE" sz="1050" b="1">
              <a:solidFill>
                <a:srgbClr val="000000"/>
              </a:solidFill>
              <a:latin typeface="Arial"/>
              <a:ea typeface="Arial"/>
              <a:cs typeface="Arial"/>
              <a:sym typeface="Arial"/>
            </a:endParaRPr>
          </a:p>
        </p:txBody>
      </p:sp>
      <p:sp>
        <p:nvSpPr>
          <p:cNvPr id="7" name="TextBox 6">
            <a:extLst>
              <a:ext uri="{FF2B5EF4-FFF2-40B4-BE49-F238E27FC236}">
                <a16:creationId xmlns:a16="http://schemas.microsoft.com/office/drawing/2014/main" id="{FDB97118-3122-EF40-487F-1A9D1982F886}"/>
              </a:ext>
            </a:extLst>
          </p:cNvPr>
          <p:cNvSpPr txBox="1"/>
          <p:nvPr/>
        </p:nvSpPr>
        <p:spPr>
          <a:xfrm>
            <a:off x="5905048" y="703145"/>
            <a:ext cx="1745989"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050" b="1" dirty="0">
                <a:solidFill>
                  <a:srgbClr val="000000"/>
                </a:solidFill>
                <a:latin typeface="Arial"/>
                <a:ea typeface="Arial"/>
                <a:cs typeface="Arial"/>
                <a:sym typeface="Arial"/>
              </a:rPr>
              <a:t>Progression-Free Survival</a:t>
            </a:r>
            <a:endParaRPr lang="en-IE" sz="1050" b="1" dirty="0">
              <a:solidFill>
                <a:srgbClr val="000000"/>
              </a:solidFill>
              <a:latin typeface="Arial"/>
              <a:ea typeface="Arial"/>
              <a:cs typeface="Arial"/>
              <a:sym typeface="Arial"/>
            </a:endParaRPr>
          </a:p>
        </p:txBody>
      </p:sp>
      <p:sp>
        <p:nvSpPr>
          <p:cNvPr id="9" name="TextBox 8">
            <a:extLst>
              <a:ext uri="{FF2B5EF4-FFF2-40B4-BE49-F238E27FC236}">
                <a16:creationId xmlns:a16="http://schemas.microsoft.com/office/drawing/2014/main" id="{08D55C64-D21A-0133-9EF9-10C7A97AD98B}"/>
              </a:ext>
            </a:extLst>
          </p:cNvPr>
          <p:cNvSpPr txBox="1"/>
          <p:nvPr/>
        </p:nvSpPr>
        <p:spPr>
          <a:xfrm>
            <a:off x="1334544" y="1147492"/>
            <a:ext cx="1467066"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050" b="1">
                <a:latin typeface="Arial"/>
                <a:ea typeface="Arial"/>
                <a:cs typeface="Arial"/>
                <a:sym typeface="Arial"/>
              </a:rPr>
              <a:t>Duration of Response</a:t>
            </a:r>
            <a:endParaRPr lang="en-IE" sz="1050" b="1">
              <a:solidFill>
                <a:srgbClr val="000000"/>
              </a:solidFill>
              <a:latin typeface="Arial"/>
              <a:ea typeface="Arial"/>
              <a:cs typeface="Arial"/>
              <a:sym typeface="Arial"/>
            </a:endParaRPr>
          </a:p>
        </p:txBody>
      </p:sp>
      <p:pic>
        <p:nvPicPr>
          <p:cNvPr id="3" name="Picture 2" descr="A screen shot of a computer game&#10;&#10;Description automatically generated">
            <a:extLst>
              <a:ext uri="{FF2B5EF4-FFF2-40B4-BE49-F238E27FC236}">
                <a16:creationId xmlns:a16="http://schemas.microsoft.com/office/drawing/2014/main" id="{37F39199-B087-686B-0D11-13E7762304AD}"/>
              </a:ext>
            </a:extLst>
          </p:cNvPr>
          <p:cNvPicPr>
            <a:picLocks noChangeAspect="1"/>
          </p:cNvPicPr>
          <p:nvPr/>
        </p:nvPicPr>
        <p:blipFill rotWithShape="1">
          <a:blip r:embed="rId3">
            <a:extLst>
              <a:ext uri="{28A0092B-C50C-407E-A947-70E740481C1C}">
                <a14:useLocalDpi xmlns:a14="http://schemas.microsoft.com/office/drawing/2010/main" val="0"/>
              </a:ext>
            </a:extLst>
          </a:blip>
          <a:srcRect l="1921" t="15133" r="70309" b="24083"/>
          <a:stretch/>
        </p:blipFill>
        <p:spPr>
          <a:xfrm>
            <a:off x="9052" y="1383077"/>
            <a:ext cx="4190798" cy="2124308"/>
          </a:xfrm>
          <a:prstGeom prst="rect">
            <a:avLst/>
          </a:prstGeom>
        </p:spPr>
      </p:pic>
      <p:sp>
        <p:nvSpPr>
          <p:cNvPr id="6" name="Title 1">
            <a:extLst>
              <a:ext uri="{FF2B5EF4-FFF2-40B4-BE49-F238E27FC236}">
                <a16:creationId xmlns:a16="http://schemas.microsoft.com/office/drawing/2014/main" id="{56EC4CD4-4891-B845-EBD5-171FCAC527EA}"/>
              </a:ext>
            </a:extLst>
          </p:cNvPr>
          <p:cNvSpPr txBox="1">
            <a:spLocks/>
          </p:cNvSpPr>
          <p:nvPr/>
        </p:nvSpPr>
        <p:spPr bwMode="auto">
          <a:xfrm>
            <a:off x="9052" y="194166"/>
            <a:ext cx="9143999" cy="47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34289" tIns="34290" rIns="34289"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265" algn="l"/>
            <a:r>
              <a:rPr lang="en-US" sz="1800" b="1" kern="0">
                <a:solidFill>
                  <a:srgbClr val="203F6C"/>
                </a:solidFill>
                <a:latin typeface="Arial"/>
                <a:cs typeface="Arial"/>
              </a:rPr>
              <a:t>Pirtobrutinib Outcomes in Prior cBTKi Patients with MCL</a:t>
            </a:r>
            <a:endParaRPr lang="en-IE" sz="1800" b="1" kern="0">
              <a:solidFill>
                <a:srgbClr val="203F6C"/>
              </a:solidFill>
              <a:latin typeface="Arial"/>
              <a:cs typeface="Arial"/>
            </a:endParaRPr>
          </a:p>
        </p:txBody>
      </p:sp>
      <p:graphicFrame>
        <p:nvGraphicFramePr>
          <p:cNvPr id="14" name="Table 13">
            <a:extLst>
              <a:ext uri="{FF2B5EF4-FFF2-40B4-BE49-F238E27FC236}">
                <a16:creationId xmlns:a16="http://schemas.microsoft.com/office/drawing/2014/main" id="{75B5E79C-BCE8-08F5-16C2-9B6A62C1A44C}"/>
              </a:ext>
            </a:extLst>
          </p:cNvPr>
          <p:cNvGraphicFramePr>
            <a:graphicFrameLocks noGrp="1"/>
          </p:cNvGraphicFramePr>
          <p:nvPr/>
        </p:nvGraphicFramePr>
        <p:xfrm>
          <a:off x="2390513" y="1531643"/>
          <a:ext cx="2580040" cy="54864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900" b="1" i="0" u="none" strike="noStrike" cap="none" spc="0" normalizeH="0" baseline="0" dirty="0">
                          <a:ln>
                            <a:noFill/>
                          </a:ln>
                          <a:solidFill>
                            <a:srgbClr val="000000"/>
                          </a:solidFill>
                          <a:effectLst/>
                          <a:uFillTx/>
                          <a:latin typeface="Arial"/>
                          <a:ea typeface="Arial"/>
                          <a:cs typeface="Arial"/>
                          <a:sym typeface="Arial"/>
                        </a:rPr>
                        <a:t>Median </a:t>
                      </a:r>
                      <a:r>
                        <a:rPr kumimoji="0" lang="en-US" sz="900" b="1" i="0" u="none" strike="noStrike" cap="none" spc="0" normalizeH="0" baseline="0" dirty="0" err="1">
                          <a:ln>
                            <a:noFill/>
                          </a:ln>
                          <a:solidFill>
                            <a:srgbClr val="000000"/>
                          </a:solidFill>
                          <a:effectLst/>
                          <a:uFillTx/>
                          <a:latin typeface="Arial"/>
                          <a:ea typeface="Arial"/>
                          <a:cs typeface="Arial"/>
                          <a:sym typeface="Arial"/>
                        </a:rPr>
                        <a:t>DoR</a:t>
                      </a:r>
                      <a:r>
                        <a:rPr kumimoji="0" lang="en-US" sz="900" b="1" i="0" u="none" strike="noStrike" cap="none" spc="0" normalizeH="0" baseline="0" dirty="0">
                          <a:ln>
                            <a:noFill/>
                          </a:ln>
                          <a:solidFill>
                            <a:srgbClr val="000000"/>
                          </a:solidFill>
                          <a:effectLst/>
                          <a:uFillTx/>
                          <a:latin typeface="Arial"/>
                          <a:ea typeface="Arial"/>
                          <a:cs typeface="Arial"/>
                          <a:sym typeface="Arial"/>
                        </a:rPr>
                        <a:t>:</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9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9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900" b="1" i="0" u="none" strike="noStrike" cap="none" spc="0" normalizeH="0" baseline="0" dirty="0">
                          <a:ln>
                            <a:noFill/>
                          </a:ln>
                          <a:solidFill>
                            <a:srgbClr val="000000"/>
                          </a:solidFill>
                          <a:effectLst/>
                          <a:uFillTx/>
                          <a:latin typeface="Arial"/>
                          <a:ea typeface="Arial"/>
                          <a:cs typeface="Arial"/>
                          <a:sym typeface="Arial"/>
                        </a:rPr>
                        <a:t>Events/Total:</a:t>
                      </a:r>
                      <a:endParaRPr kumimoji="0" lang="en-IE" sz="9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cap="none" spc="0" normalizeH="0" baseline="0" dirty="0">
                          <a:ln>
                            <a:noFill/>
                          </a:ln>
                          <a:solidFill>
                            <a:srgbClr val="000000"/>
                          </a:solidFill>
                          <a:effectLst/>
                          <a:uFillTx/>
                          <a:latin typeface="Arial"/>
                          <a:ea typeface="Arial"/>
                          <a:cs typeface="Arial"/>
                          <a:sym typeface="Arial"/>
                        </a:rPr>
                        <a:t>21.6 months</a:t>
                      </a:r>
                    </a:p>
                    <a:p>
                      <a:pPr algn="l"/>
                      <a:r>
                        <a:rPr lang="en-US" sz="900" b="1" dirty="0">
                          <a:latin typeface="Arial"/>
                          <a:ea typeface="Arial"/>
                          <a:cs typeface="Arial"/>
                          <a:sym typeface="Arial"/>
                        </a:rPr>
                        <a:t>9.2-27.2</a:t>
                      </a:r>
                    </a:p>
                    <a:p>
                      <a:pPr marL="0" marR="0" indent="0" algn="l" defTabSz="457200" rtl="0" fontAlgn="auto" latinLnBrk="0" hangingPunct="0">
                        <a:lnSpc>
                          <a:spcPct val="100000"/>
                        </a:lnSpc>
                        <a:spcBef>
                          <a:spcPts val="0"/>
                        </a:spcBef>
                        <a:spcAft>
                          <a:spcPts val="0"/>
                        </a:spcAft>
                        <a:buClrTx/>
                        <a:buSzTx/>
                        <a:buFontTx/>
                        <a:buNone/>
                        <a:tabLst/>
                      </a:pPr>
                      <a:r>
                        <a:rPr kumimoji="0" lang="en-IE" sz="900" b="1" i="0" u="none" strike="noStrike" cap="none" spc="0" normalizeH="0" baseline="0" dirty="0">
                          <a:ln>
                            <a:noFill/>
                          </a:ln>
                          <a:solidFill>
                            <a:srgbClr val="000000"/>
                          </a:solidFill>
                          <a:effectLst/>
                          <a:uFillTx/>
                          <a:latin typeface="Arial"/>
                          <a:ea typeface="Arial"/>
                          <a:cs typeface="Arial"/>
                          <a:sym typeface="Arial"/>
                        </a:rPr>
                        <a:t>14.7 months</a:t>
                      </a:r>
                    </a:p>
                    <a:p>
                      <a:pPr marL="0" marR="0" indent="0" algn="l" defTabSz="457200" rtl="0" fontAlgn="auto" latinLnBrk="0" hangingPunct="0">
                        <a:lnSpc>
                          <a:spcPct val="100000"/>
                        </a:lnSpc>
                        <a:spcBef>
                          <a:spcPts val="0"/>
                        </a:spcBef>
                        <a:spcAft>
                          <a:spcPts val="0"/>
                        </a:spcAft>
                        <a:buClrTx/>
                        <a:buSzTx/>
                        <a:buFontTx/>
                        <a:buNone/>
                        <a:tabLst/>
                      </a:pPr>
                      <a:r>
                        <a:rPr lang="en-IE" sz="900" b="1" dirty="0">
                          <a:latin typeface="Arial"/>
                          <a:ea typeface="Arial"/>
                          <a:cs typeface="Arial"/>
                          <a:sym typeface="Arial"/>
                        </a:rPr>
                        <a:t>32/75</a:t>
                      </a:r>
                      <a:endParaRPr kumimoji="0" lang="en-IE" sz="9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graphicFrame>
        <p:nvGraphicFramePr>
          <p:cNvPr id="15" name="Table 14">
            <a:extLst>
              <a:ext uri="{FF2B5EF4-FFF2-40B4-BE49-F238E27FC236}">
                <a16:creationId xmlns:a16="http://schemas.microsoft.com/office/drawing/2014/main" id="{6F768982-6577-2F74-CD36-0528C63553B3}"/>
              </a:ext>
            </a:extLst>
          </p:cNvPr>
          <p:cNvGraphicFramePr>
            <a:graphicFrameLocks noGrp="1"/>
          </p:cNvGraphicFramePr>
          <p:nvPr/>
        </p:nvGraphicFramePr>
        <p:xfrm>
          <a:off x="6834575" y="963663"/>
          <a:ext cx="2580040" cy="54864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900" b="1" i="0" u="none" strike="noStrike" cap="none" spc="0" normalizeH="0" baseline="0">
                          <a:ln>
                            <a:noFill/>
                          </a:ln>
                          <a:solidFill>
                            <a:srgbClr val="000000"/>
                          </a:solidFill>
                          <a:effectLst/>
                          <a:uFillTx/>
                          <a:latin typeface="Arial"/>
                          <a:ea typeface="Arial"/>
                          <a:cs typeface="Arial"/>
                          <a:sym typeface="Arial"/>
                        </a:rPr>
                        <a:t>Median PFS:</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900" b="1">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900" b="1">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900" b="1" i="0" u="none" strike="noStrike" cap="none" spc="0" normalizeH="0" baseline="0">
                          <a:ln>
                            <a:noFill/>
                          </a:ln>
                          <a:solidFill>
                            <a:srgbClr val="000000"/>
                          </a:solidFill>
                          <a:effectLst/>
                          <a:uFillTx/>
                          <a:latin typeface="Arial"/>
                          <a:ea typeface="Arial"/>
                          <a:cs typeface="Arial"/>
                          <a:sym typeface="Arial"/>
                        </a:rPr>
                        <a:t>Events/Total:</a:t>
                      </a:r>
                      <a:endParaRPr kumimoji="0" lang="en-IE" sz="900" b="1" i="0" u="none" strike="noStrike" cap="none" spc="0" normalizeH="0" baseline="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cap="none" spc="0" normalizeH="0" baseline="0" dirty="0">
                          <a:ln>
                            <a:noFill/>
                          </a:ln>
                          <a:solidFill>
                            <a:srgbClr val="000000"/>
                          </a:solidFill>
                          <a:effectLst/>
                          <a:uFillTx/>
                          <a:latin typeface="Arial"/>
                          <a:ea typeface="Arial"/>
                          <a:cs typeface="Arial"/>
                          <a:sym typeface="Arial"/>
                        </a:rPr>
                        <a:t>5.6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a:ea typeface="Arial"/>
                          <a:cs typeface="Arial"/>
                          <a:sym typeface="Arial"/>
                        </a:rPr>
                        <a:t>5.3-9.2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900" b="1" i="0" u="none" strike="noStrike" cap="none" spc="0" normalizeH="0" baseline="0" dirty="0">
                          <a:ln>
                            <a:noFill/>
                          </a:ln>
                          <a:solidFill>
                            <a:srgbClr val="000000"/>
                          </a:solidFill>
                          <a:effectLst/>
                          <a:uFillTx/>
                          <a:latin typeface="Arial"/>
                          <a:ea typeface="Arial"/>
                          <a:cs typeface="Arial"/>
                          <a:sym typeface="Arial"/>
                        </a:rPr>
                        <a:t>15.9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IE" sz="900" b="1" dirty="0">
                          <a:latin typeface="Arial"/>
                          <a:ea typeface="Arial"/>
                          <a:cs typeface="Arial"/>
                          <a:sym typeface="Arial"/>
                        </a:rPr>
                        <a:t>88/152</a:t>
                      </a:r>
                      <a:endParaRPr kumimoji="0" lang="en-IE" sz="9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graphicFrame>
        <p:nvGraphicFramePr>
          <p:cNvPr id="16" name="Table 15">
            <a:extLst>
              <a:ext uri="{FF2B5EF4-FFF2-40B4-BE49-F238E27FC236}">
                <a16:creationId xmlns:a16="http://schemas.microsoft.com/office/drawing/2014/main" id="{A922BE5F-EECB-9C1C-E2AD-11048D178EFF}"/>
              </a:ext>
            </a:extLst>
          </p:cNvPr>
          <p:cNvGraphicFramePr>
            <a:graphicFrameLocks noGrp="1"/>
          </p:cNvGraphicFramePr>
          <p:nvPr/>
        </p:nvGraphicFramePr>
        <p:xfrm>
          <a:off x="7033358" y="3807877"/>
          <a:ext cx="2580040" cy="54864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900" b="1" i="0" u="none" strike="noStrike" cap="none" spc="0" normalizeH="0" baseline="0" dirty="0">
                          <a:ln>
                            <a:noFill/>
                          </a:ln>
                          <a:solidFill>
                            <a:srgbClr val="000000"/>
                          </a:solidFill>
                          <a:effectLst/>
                          <a:uFillTx/>
                          <a:latin typeface="Arial"/>
                          <a:ea typeface="Arial"/>
                          <a:cs typeface="Arial"/>
                          <a:sym typeface="Arial"/>
                        </a:rPr>
                        <a:t>Median OS:</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9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9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900" b="1" i="0" u="none" strike="noStrike" cap="none" spc="0" normalizeH="0" baseline="0" dirty="0">
                          <a:ln>
                            <a:noFill/>
                          </a:ln>
                          <a:solidFill>
                            <a:srgbClr val="000000"/>
                          </a:solidFill>
                          <a:effectLst/>
                          <a:uFillTx/>
                          <a:latin typeface="Arial"/>
                          <a:ea typeface="Arial"/>
                          <a:cs typeface="Arial"/>
                          <a:sym typeface="Arial"/>
                        </a:rPr>
                        <a:t>Events/Total:</a:t>
                      </a:r>
                      <a:endParaRPr kumimoji="0" lang="en-IE" sz="9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a:ea typeface="Arial"/>
                          <a:cs typeface="Arial"/>
                          <a:sym typeface="Arial"/>
                        </a:rPr>
                        <a:t>23</a:t>
                      </a:r>
                      <a:r>
                        <a:rPr kumimoji="0" lang="en-US" sz="900" b="1" i="0" u="none" strike="noStrike" cap="none" spc="0" normalizeH="0" baseline="0" dirty="0">
                          <a:ln>
                            <a:noFill/>
                          </a:ln>
                          <a:solidFill>
                            <a:srgbClr val="000000"/>
                          </a:solidFill>
                          <a:effectLst/>
                          <a:uFillTx/>
                          <a:latin typeface="Arial"/>
                          <a:ea typeface="Arial"/>
                          <a:cs typeface="Arial"/>
                          <a:sym typeface="Arial"/>
                        </a:rPr>
                        <a:t>.5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a:ea typeface="Arial"/>
                          <a:cs typeface="Arial"/>
                          <a:sym typeface="Arial"/>
                        </a:rPr>
                        <a:t>17.1-NE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900" b="1" i="0" u="none" strike="noStrike" cap="none" spc="0" normalizeH="0" baseline="0" dirty="0">
                          <a:ln>
                            <a:noFill/>
                          </a:ln>
                          <a:solidFill>
                            <a:srgbClr val="000000"/>
                          </a:solidFill>
                          <a:effectLst/>
                          <a:uFillTx/>
                          <a:latin typeface="Arial"/>
                          <a:ea typeface="Arial"/>
                          <a:cs typeface="Arial"/>
                          <a:sym typeface="Arial"/>
                        </a:rPr>
                        <a:t>24.2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IE" sz="900" b="1" dirty="0">
                          <a:latin typeface="Arial"/>
                          <a:ea typeface="Arial"/>
                          <a:cs typeface="Arial"/>
                          <a:sym typeface="Arial"/>
                        </a:rPr>
                        <a:t>64/152</a:t>
                      </a:r>
                      <a:endParaRPr kumimoji="0" lang="en-IE" sz="9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3221204"/>
                  </a:ext>
                </a:extLst>
              </a:tr>
            </a:tbl>
          </a:graphicData>
        </a:graphic>
      </p:graphicFrame>
      <p:sp>
        <p:nvSpPr>
          <p:cNvPr id="17" name="TextBox 16"/>
          <p:cNvSpPr txBox="1"/>
          <p:nvPr/>
        </p:nvSpPr>
        <p:spPr>
          <a:xfrm>
            <a:off x="3397276" y="4940812"/>
            <a:ext cx="5212080" cy="246221"/>
          </a:xfrm>
          <a:prstGeom prst="rect">
            <a:avLst/>
          </a:prstGeom>
          <a:noFill/>
        </p:spPr>
        <p:txBody>
          <a:bodyPr wrap="square" rtlCol="0">
            <a:spAutoFit/>
          </a:bodyPr>
          <a:lstStyle/>
          <a:p>
            <a:r>
              <a:rPr lang="en-US" sz="1000" dirty="0">
                <a:solidFill>
                  <a:srgbClr val="000000"/>
                </a:solidFill>
                <a:latin typeface="+mn-lt"/>
                <a:cs typeface="Arial"/>
              </a:rPr>
              <a:t>Cohen JB et al. </a:t>
            </a:r>
            <a:r>
              <a:rPr lang="en-US" sz="1000" i="1" dirty="0">
                <a:solidFill>
                  <a:srgbClr val="000000"/>
                </a:solidFill>
                <a:latin typeface="+mn-lt"/>
                <a:cs typeface="Arial"/>
              </a:rPr>
              <a:t>Blood.</a:t>
            </a:r>
            <a:r>
              <a:rPr lang="en-US" sz="1000" dirty="0">
                <a:solidFill>
                  <a:srgbClr val="000000"/>
                </a:solidFill>
                <a:latin typeface="+mn-lt"/>
                <a:cs typeface="Arial"/>
              </a:rPr>
              <a:t> 2023; 142(S1):981. </a:t>
            </a:r>
            <a:r>
              <a:rPr lang="en-US" sz="1000" i="1" dirty="0">
                <a:solidFill>
                  <a:srgbClr val="000000"/>
                </a:solidFill>
                <a:latin typeface="+mn-lt"/>
                <a:cs typeface="Arial"/>
              </a:rPr>
              <a:t>Slide provided courtesy of Dr. Cohen.</a:t>
            </a:r>
            <a:r>
              <a:rPr lang="en-US" sz="1000" dirty="0">
                <a:latin typeface="+mn-lt"/>
                <a:cs typeface="Arial"/>
              </a:rPr>
              <a:t> </a:t>
            </a:r>
          </a:p>
        </p:txBody>
      </p:sp>
    </p:spTree>
    <p:extLst>
      <p:ext uri="{BB962C8B-B14F-4D97-AF65-F5344CB8AC3E}">
        <p14:creationId xmlns:p14="http://schemas.microsoft.com/office/powerpoint/2010/main" val="19814762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bwMode="auto">
          <a:xfrm>
            <a:off x="-61993" y="743919"/>
            <a:ext cx="9205993" cy="43051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4" name="Picture 3" descr="A screen shot of a computer&#10;&#10;Description automatically generated">
            <a:extLst>
              <a:ext uri="{FF2B5EF4-FFF2-40B4-BE49-F238E27FC236}">
                <a16:creationId xmlns:a16="http://schemas.microsoft.com/office/drawing/2014/main" id="{3A3FC6A1-9322-E33A-549A-2A3D66FEB794}"/>
              </a:ext>
            </a:extLst>
          </p:cNvPr>
          <p:cNvPicPr>
            <a:picLocks noChangeAspect="1"/>
          </p:cNvPicPr>
          <p:nvPr/>
        </p:nvPicPr>
        <p:blipFill rotWithShape="1">
          <a:blip r:embed="rId3">
            <a:extLst>
              <a:ext uri="{28A0092B-C50C-407E-A947-70E740481C1C}">
                <a14:useLocalDpi xmlns:a14="http://schemas.microsoft.com/office/drawing/2010/main" val="0"/>
              </a:ext>
            </a:extLst>
          </a:blip>
          <a:srcRect l="1133" t="23042" r="1453" b="7342"/>
          <a:stretch/>
        </p:blipFill>
        <p:spPr>
          <a:xfrm>
            <a:off x="103667" y="851955"/>
            <a:ext cx="8907426" cy="2687379"/>
          </a:xfrm>
          <a:prstGeom prst="rect">
            <a:avLst/>
          </a:prstGeom>
        </p:spPr>
      </p:pic>
      <p:sp>
        <p:nvSpPr>
          <p:cNvPr id="16" name="TextBox 15">
            <a:extLst>
              <a:ext uri="{FF2B5EF4-FFF2-40B4-BE49-F238E27FC236}">
                <a16:creationId xmlns:a16="http://schemas.microsoft.com/office/drawing/2014/main" id="{DD31DD85-D289-E484-1FA0-282109A24D28}"/>
              </a:ext>
            </a:extLst>
          </p:cNvPr>
          <p:cNvSpPr txBox="1"/>
          <p:nvPr/>
        </p:nvSpPr>
        <p:spPr>
          <a:xfrm>
            <a:off x="1800012" y="787809"/>
            <a:ext cx="1091582"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1050" b="1">
                <a:latin typeface="Arial" panose="020B0604020202020204" pitchFamily="34" charset="0"/>
                <a:cs typeface="Arial" panose="020B0604020202020204" pitchFamily="34" charset="0"/>
              </a:rPr>
              <a:t>Ki-67 index</a:t>
            </a:r>
            <a:endParaRPr lang="en-US" sz="1050" b="1"/>
          </a:p>
        </p:txBody>
      </p:sp>
      <p:graphicFrame>
        <p:nvGraphicFramePr>
          <p:cNvPr id="11" name="Table 11">
            <a:extLst>
              <a:ext uri="{FF2B5EF4-FFF2-40B4-BE49-F238E27FC236}">
                <a16:creationId xmlns:a16="http://schemas.microsoft.com/office/drawing/2014/main" id="{F49A1181-15DB-7B8D-CE99-535B0CB099D7}"/>
              </a:ext>
            </a:extLst>
          </p:cNvPr>
          <p:cNvGraphicFramePr>
            <a:graphicFrameLocks noGrp="1"/>
          </p:cNvGraphicFramePr>
          <p:nvPr/>
        </p:nvGraphicFramePr>
        <p:xfrm>
          <a:off x="2345802" y="1200257"/>
          <a:ext cx="2349517" cy="725760"/>
        </p:xfrm>
        <a:graphic>
          <a:graphicData uri="http://schemas.openxmlformats.org/drawingml/2006/table">
            <a:tbl>
              <a:tblPr firstRow="1" bandRow="1">
                <a:tableStyleId>{5940675A-B579-460E-94D1-54222C63F5DA}</a:tableStyleId>
              </a:tblPr>
              <a:tblGrid>
                <a:gridCol w="990454">
                  <a:extLst>
                    <a:ext uri="{9D8B030D-6E8A-4147-A177-3AD203B41FA5}">
                      <a16:colId xmlns:a16="http://schemas.microsoft.com/office/drawing/2014/main" val="455658018"/>
                    </a:ext>
                  </a:extLst>
                </a:gridCol>
                <a:gridCol w="679532">
                  <a:extLst>
                    <a:ext uri="{9D8B030D-6E8A-4147-A177-3AD203B41FA5}">
                      <a16:colId xmlns:a16="http://schemas.microsoft.com/office/drawing/2014/main" val="1169172327"/>
                    </a:ext>
                  </a:extLst>
                </a:gridCol>
                <a:gridCol w="679531">
                  <a:extLst>
                    <a:ext uri="{9D8B030D-6E8A-4147-A177-3AD203B41FA5}">
                      <a16:colId xmlns:a16="http://schemas.microsoft.com/office/drawing/2014/main" val="19899707"/>
                    </a:ext>
                  </a:extLst>
                </a:gridCol>
              </a:tblGrid>
              <a:tr h="194265">
                <a:tc>
                  <a:txBody>
                    <a:bodyPr/>
                    <a:lstStyle/>
                    <a:p>
                      <a:endParaRPr lang="en-IE" sz="800" b="1">
                        <a:solidFill>
                          <a:srgbClr val="263F6A"/>
                        </a:solidFill>
                      </a:endParaRPr>
                    </a:p>
                  </a:txBody>
                  <a:tcPr marL="68580" marR="68580" marT="34290" marB="3429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800" b="1">
                          <a:solidFill>
                            <a:srgbClr val="263F6A"/>
                          </a:solidFill>
                        </a:rPr>
                        <a:t>&lt; 30%</a:t>
                      </a:r>
                      <a:endParaRPr lang="en-IE" sz="800" b="1">
                        <a:solidFill>
                          <a:srgbClr val="263F6A"/>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800" b="1" u="sng">
                          <a:solidFill>
                            <a:srgbClr val="78826F"/>
                          </a:solidFill>
                        </a:rPr>
                        <a:t>&gt;</a:t>
                      </a:r>
                      <a:r>
                        <a:rPr lang="en-US" sz="800" b="1" u="none">
                          <a:solidFill>
                            <a:srgbClr val="78826F"/>
                          </a:solidFill>
                        </a:rPr>
                        <a:t> 30%</a:t>
                      </a:r>
                      <a:endParaRPr lang="en-IE" sz="800" b="1" u="sng">
                        <a:solidFill>
                          <a:srgbClr val="78826F"/>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8160183"/>
                  </a:ext>
                </a:extLst>
              </a:tr>
              <a:tr h="531495">
                <a:tc>
                  <a:txBody>
                    <a:bodyPr/>
                    <a:lstStyle/>
                    <a:p>
                      <a:pPr algn="l"/>
                      <a:r>
                        <a:rPr lang="en-US" sz="800" b="1" dirty="0"/>
                        <a:t>Median PFS, </a:t>
                      </a:r>
                      <a:r>
                        <a:rPr lang="en-US" sz="700" b="1" dirty="0" err="1"/>
                        <a:t>mos</a:t>
                      </a:r>
                      <a:endParaRPr lang="en-US" sz="700" b="1" dirty="0"/>
                    </a:p>
                    <a:p>
                      <a:pPr algn="l"/>
                      <a:r>
                        <a:rPr lang="en-US" sz="800" b="1" dirty="0"/>
                        <a:t>95% CI:</a:t>
                      </a:r>
                    </a:p>
                    <a:p>
                      <a:pPr algn="l"/>
                      <a:r>
                        <a:rPr lang="en-US" sz="800" b="1" dirty="0"/>
                        <a:t>Events/Total:</a:t>
                      </a:r>
                      <a:endParaRPr lang="en-IE" sz="800" b="1" dirty="0"/>
                    </a:p>
                  </a:txBody>
                  <a:tcPr marL="68580" marR="68580" marT="34290" marB="3429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800" b="1" dirty="0">
                          <a:solidFill>
                            <a:srgbClr val="263F6A"/>
                          </a:solidFill>
                        </a:rPr>
                        <a:t>19.5</a:t>
                      </a:r>
                    </a:p>
                    <a:p>
                      <a:pPr algn="l"/>
                      <a:r>
                        <a:rPr lang="en-US" sz="800" b="1" dirty="0">
                          <a:solidFill>
                            <a:srgbClr val="263F6A"/>
                          </a:solidFill>
                        </a:rPr>
                        <a:t>3.5-NE</a:t>
                      </a:r>
                    </a:p>
                    <a:p>
                      <a:pPr algn="l"/>
                      <a:r>
                        <a:rPr lang="en-US" sz="800" b="1" dirty="0">
                          <a:solidFill>
                            <a:srgbClr val="263F6A"/>
                          </a:solidFill>
                        </a:rPr>
                        <a:t>10/18</a:t>
                      </a:r>
                      <a:endParaRPr lang="en-IE" sz="800" b="1" dirty="0">
                        <a:solidFill>
                          <a:srgbClr val="263F6A"/>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800" b="1" dirty="0">
                          <a:solidFill>
                            <a:srgbClr val="78826F"/>
                          </a:solidFill>
                        </a:rPr>
                        <a:t>5.3</a:t>
                      </a:r>
                    </a:p>
                    <a:p>
                      <a:pPr algn="l"/>
                      <a:r>
                        <a:rPr lang="en-US" sz="800" b="1" dirty="0">
                          <a:solidFill>
                            <a:srgbClr val="78826F"/>
                          </a:solidFill>
                        </a:rPr>
                        <a:t>3.0-9.1</a:t>
                      </a:r>
                    </a:p>
                    <a:p>
                      <a:pPr algn="l"/>
                      <a:r>
                        <a:rPr lang="en-US" sz="800" b="1" dirty="0">
                          <a:solidFill>
                            <a:srgbClr val="78826F"/>
                          </a:solidFill>
                        </a:rPr>
                        <a:t>31/45</a:t>
                      </a:r>
                      <a:endParaRPr lang="en-IE" sz="800" b="1" dirty="0">
                        <a:solidFill>
                          <a:srgbClr val="78826F"/>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81908096"/>
                  </a:ext>
                </a:extLst>
              </a:tr>
            </a:tbl>
          </a:graphicData>
        </a:graphic>
      </p:graphicFrame>
      <p:graphicFrame>
        <p:nvGraphicFramePr>
          <p:cNvPr id="13" name="Table 5">
            <a:extLst>
              <a:ext uri="{FF2B5EF4-FFF2-40B4-BE49-F238E27FC236}">
                <a16:creationId xmlns:a16="http://schemas.microsoft.com/office/drawing/2014/main" id="{E114D92C-AA5E-981C-E20A-A0B2C45A64EB}"/>
              </a:ext>
            </a:extLst>
          </p:cNvPr>
          <p:cNvGraphicFramePr>
            <a:graphicFrameLocks noGrp="1"/>
          </p:cNvGraphicFramePr>
          <p:nvPr/>
        </p:nvGraphicFramePr>
        <p:xfrm>
          <a:off x="741847" y="3596357"/>
          <a:ext cx="3207910" cy="1234440"/>
        </p:xfrm>
        <a:graphic>
          <a:graphicData uri="http://schemas.openxmlformats.org/drawingml/2006/table">
            <a:tbl>
              <a:tblPr firstRow="1" bandRow="1">
                <a:tableStyleId>{5C22544A-7EE6-4342-B048-85BDC9FD1C3A}</a:tableStyleId>
              </a:tblPr>
              <a:tblGrid>
                <a:gridCol w="915976">
                  <a:extLst>
                    <a:ext uri="{9D8B030D-6E8A-4147-A177-3AD203B41FA5}">
                      <a16:colId xmlns:a16="http://schemas.microsoft.com/office/drawing/2014/main" val="594106360"/>
                    </a:ext>
                  </a:extLst>
                </a:gridCol>
                <a:gridCol w="1145967">
                  <a:extLst>
                    <a:ext uri="{9D8B030D-6E8A-4147-A177-3AD203B41FA5}">
                      <a16:colId xmlns:a16="http://schemas.microsoft.com/office/drawing/2014/main" val="1201649328"/>
                    </a:ext>
                  </a:extLst>
                </a:gridCol>
                <a:gridCol w="1145967">
                  <a:extLst>
                    <a:ext uri="{9D8B030D-6E8A-4147-A177-3AD203B41FA5}">
                      <a16:colId xmlns:a16="http://schemas.microsoft.com/office/drawing/2014/main" val="2569369118"/>
                    </a:ext>
                  </a:extLst>
                </a:gridCol>
              </a:tblGrid>
              <a:tr h="342900">
                <a:tc>
                  <a:txBody>
                    <a:bodyPr/>
                    <a:lstStyle/>
                    <a:p>
                      <a:endParaRPr lang="en-US" sz="900">
                        <a:latin typeface="Arial" panose="020B0604020202020204" pitchFamily="34" charset="0"/>
                        <a:cs typeface="Arial" panose="020B0604020202020204" pitchFamily="34" charset="0"/>
                      </a:endParaRPr>
                    </a:p>
                  </a:txBody>
                  <a:tcPr marL="68580" marR="68580" marT="34290" marB="3429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263F6A"/>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p>
                      <a:pPr algn="ctr"/>
                      <a:r>
                        <a:rPr lang="en-CA" sz="900">
                          <a:latin typeface="Arial" panose="020B0604020202020204" pitchFamily="34" charset="0"/>
                          <a:cs typeface="Arial" panose="020B0604020202020204" pitchFamily="34" charset="0"/>
                        </a:rPr>
                        <a:t>Median </a:t>
                      </a:r>
                      <a:r>
                        <a:rPr lang="en-CA" sz="900" err="1">
                          <a:latin typeface="Arial" panose="020B0604020202020204" pitchFamily="34" charset="0"/>
                          <a:cs typeface="Arial" panose="020B0604020202020204" pitchFamily="34" charset="0"/>
                        </a:rPr>
                        <a:t>DoR</a:t>
                      </a:r>
                      <a:endParaRPr lang="en-CA" sz="900">
                        <a:latin typeface="Arial" panose="020B0604020202020204" pitchFamily="34" charset="0"/>
                        <a:cs typeface="Arial" panose="020B0604020202020204" pitchFamily="34" charset="0"/>
                      </a:endParaRPr>
                    </a:p>
                    <a:p>
                      <a:pPr algn="ctr"/>
                      <a:r>
                        <a:rPr lang="en-CA" sz="900">
                          <a:latin typeface="Arial" panose="020B0604020202020204" pitchFamily="34" charset="0"/>
                          <a:cs typeface="Arial" panose="020B0604020202020204" pitchFamily="34" charset="0"/>
                        </a:rPr>
                        <a:t>(95% CI)</a:t>
                      </a:r>
                      <a:endParaRPr lang="en-US" sz="900">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ap="flat" cmpd="sng" algn="ctr">
                      <a:solidFill>
                        <a:srgbClr val="D9D9D9"/>
                      </a:solidFill>
                      <a:prstDash val="solid"/>
                      <a:round/>
                      <a:headEnd type="none" w="med" len="med"/>
                      <a:tailEnd type="none" w="med" len="med"/>
                    </a:lnT>
                    <a:lnB w="12700" cap="flat" cmpd="sng" algn="ctr">
                      <a:solidFill>
                        <a:srgbClr val="263F6A"/>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p>
                      <a:pPr algn="ctr"/>
                      <a:r>
                        <a:rPr lang="en-CA" sz="900">
                          <a:latin typeface="Arial" panose="020B0604020202020204" pitchFamily="34" charset="0"/>
                          <a:cs typeface="Arial" panose="020B0604020202020204" pitchFamily="34" charset="0"/>
                        </a:rPr>
                        <a:t>Median OS</a:t>
                      </a:r>
                    </a:p>
                    <a:p>
                      <a:pPr algn="ctr"/>
                      <a:r>
                        <a:rPr lang="en-CA" sz="900">
                          <a:latin typeface="Arial" panose="020B0604020202020204" pitchFamily="34" charset="0"/>
                          <a:cs typeface="Arial" panose="020B0604020202020204" pitchFamily="34" charset="0"/>
                        </a:rPr>
                        <a:t>(95% CI)</a:t>
                      </a:r>
                      <a:endParaRPr lang="en-US" sz="900">
                        <a:latin typeface="Arial" panose="020B0604020202020204" pitchFamily="34" charset="0"/>
                        <a:cs typeface="Arial" panose="020B0604020202020204" pitchFamily="34" charset="0"/>
                      </a:endParaRPr>
                    </a:p>
                  </a:txBody>
                  <a:tcPr marL="68580" marR="68580" marT="34290" marB="34290" anchor="ctr">
                    <a:lnL w="12700" cmpd="sng">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263F6A"/>
                      </a:solidFill>
                      <a:prstDash val="solid"/>
                      <a:round/>
                      <a:headEnd type="none" w="med" len="med"/>
                      <a:tailEnd type="none" w="med" len="med"/>
                    </a:lnB>
                    <a:lnTlToBr w="12700" cmpd="sng">
                      <a:noFill/>
                      <a:prstDash val="solid"/>
                    </a:lnTlToBr>
                    <a:lnBlToTr w="12700" cmpd="sng">
                      <a:noFill/>
                      <a:prstDash val="solid"/>
                    </a:lnBlToTr>
                    <a:solidFill>
                      <a:srgbClr val="263F6C"/>
                    </a:solidFill>
                  </a:tcPr>
                </a:tc>
                <a:extLst>
                  <a:ext uri="{0D108BD9-81ED-4DB2-BD59-A6C34878D82A}">
                    <a16:rowId xmlns:a16="http://schemas.microsoft.com/office/drawing/2014/main" val="106512838"/>
                  </a:ext>
                </a:extLst>
              </a:tr>
              <a:tr h="205740">
                <a:tc>
                  <a:txBody>
                    <a:bodyPr/>
                    <a:lstStyle/>
                    <a:p>
                      <a:pPr algn="l"/>
                      <a:r>
                        <a:rPr lang="en-CA" sz="900" b="1">
                          <a:latin typeface="Arial" panose="020B0604020202020204" pitchFamily="34" charset="0"/>
                          <a:cs typeface="Arial" panose="020B0604020202020204" pitchFamily="34" charset="0"/>
                        </a:rPr>
                        <a:t>Ki-67</a:t>
                      </a:r>
                      <a:endParaRPr lang="en-US" sz="900" b="1">
                        <a:latin typeface="Arial" panose="020B0604020202020204" pitchFamily="34" charset="0"/>
                        <a:cs typeface="Arial" panose="020B0604020202020204" pitchFamily="34" charset="0"/>
                      </a:endParaRPr>
                    </a:p>
                  </a:txBody>
                  <a:tcPr marL="68580" marR="68580" marT="34290" marB="3429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63F6A"/>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900" b="1">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ap="flat" cmpd="sng" algn="ctr">
                      <a:solidFill>
                        <a:srgbClr val="263F6A"/>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900" b="1">
                        <a:latin typeface="Arial" panose="020B0604020202020204" pitchFamily="34" charset="0"/>
                        <a:cs typeface="Arial" panose="020B0604020202020204" pitchFamily="34" charset="0"/>
                      </a:endParaRPr>
                    </a:p>
                  </a:txBody>
                  <a:tcPr marL="68580" marR="68580" marT="34290" marB="34290" anchor="ctr">
                    <a:lnL w="12700" cmpd="sng">
                      <a:noFill/>
                    </a:lnL>
                    <a:lnR w="12700" cap="flat" cmpd="sng" algn="ctr">
                      <a:solidFill>
                        <a:srgbClr val="D9D9D9"/>
                      </a:solidFill>
                      <a:prstDash val="solid"/>
                      <a:round/>
                      <a:headEnd type="none" w="med" len="med"/>
                      <a:tailEnd type="none" w="med" len="med"/>
                    </a:lnR>
                    <a:lnT w="12700" cap="flat" cmpd="sng" algn="ctr">
                      <a:solidFill>
                        <a:srgbClr val="263F6A"/>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4966062"/>
                  </a:ext>
                </a:extLst>
              </a:tr>
              <a:tr h="342900">
                <a:tc>
                  <a:txBody>
                    <a:bodyPr/>
                    <a:lstStyle/>
                    <a:p>
                      <a:pPr algn="l"/>
                      <a:r>
                        <a:rPr lang="en-CA" sz="900">
                          <a:latin typeface="Arial" panose="020B0604020202020204" pitchFamily="34" charset="0"/>
                          <a:cs typeface="Arial" panose="020B0604020202020204" pitchFamily="34" charset="0"/>
                        </a:rPr>
                        <a:t>    &lt; 30%</a:t>
                      </a:r>
                    </a:p>
                  </a:txBody>
                  <a:tcPr marL="68580" marR="68580" marT="34290" marB="3429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lang="en-US" sz="900">
                          <a:solidFill>
                            <a:srgbClr val="000000"/>
                          </a:solidFill>
                          <a:latin typeface="Arial" panose="020B0604020202020204" pitchFamily="34" charset="0"/>
                          <a:cs typeface="Arial" panose="020B0604020202020204" pitchFamily="34" charset="0"/>
                        </a:rPr>
                        <a:t>17.7 </a:t>
                      </a:r>
                    </a:p>
                    <a:p>
                      <a:pPr algn="ctr"/>
                      <a:r>
                        <a:rPr lang="en-US" sz="900">
                          <a:solidFill>
                            <a:srgbClr val="000000"/>
                          </a:solidFill>
                          <a:latin typeface="Arial" panose="020B0604020202020204" pitchFamily="34" charset="0"/>
                          <a:cs typeface="Arial" panose="020B0604020202020204" pitchFamily="34" charset="0"/>
                        </a:rPr>
                        <a:t>(1.9-N.E.) </a:t>
                      </a:r>
                      <a:endParaRPr lang="en-US" sz="900">
                        <a:latin typeface="Arial" panose="020B0604020202020204" pitchFamily="34" charset="0"/>
                        <a:cs typeface="Arial" panose="020B0604020202020204" pitchFamily="34" charset="0"/>
                      </a:endParaRPr>
                    </a:p>
                  </a:txBody>
                  <a:tcPr marL="68580" marR="68580" marT="34290" marB="3429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lang="en-US" sz="900">
                          <a:solidFill>
                            <a:srgbClr val="000000"/>
                          </a:solidFill>
                          <a:latin typeface="Arial" panose="020B0604020202020204" pitchFamily="34" charset="0"/>
                          <a:cs typeface="Arial" panose="020B0604020202020204" pitchFamily="34" charset="0"/>
                        </a:rPr>
                        <a:t>N.E.</a:t>
                      </a:r>
                    </a:p>
                    <a:p>
                      <a:pPr algn="ctr"/>
                      <a:r>
                        <a:rPr lang="en-US" sz="900">
                          <a:solidFill>
                            <a:srgbClr val="000000"/>
                          </a:solidFill>
                          <a:latin typeface="Arial" panose="020B0604020202020204" pitchFamily="34" charset="0"/>
                          <a:cs typeface="Arial" panose="020B0604020202020204" pitchFamily="34" charset="0"/>
                        </a:rPr>
                        <a:t>(9.4-N.E)</a:t>
                      </a:r>
                      <a:endParaRPr lang="en-US" sz="900">
                        <a:latin typeface="Arial" panose="020B0604020202020204" pitchFamily="34" charset="0"/>
                        <a:cs typeface="Arial" panose="020B0604020202020204" pitchFamily="34" charset="0"/>
                      </a:endParaRPr>
                    </a:p>
                  </a:txBody>
                  <a:tcPr marL="68580" marR="68580" marT="34290" marB="3429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27318383"/>
                  </a:ext>
                </a:extLst>
              </a:tr>
              <a:tr h="342900">
                <a:tc>
                  <a:txBody>
                    <a:bodyPr/>
                    <a:lstStyle/>
                    <a:p>
                      <a:pPr algn="l"/>
                      <a:r>
                        <a:rPr lang="en-CA" sz="900">
                          <a:latin typeface="Arial" panose="020B0604020202020204" pitchFamily="34" charset="0"/>
                          <a:cs typeface="Arial" panose="020B0604020202020204" pitchFamily="34" charset="0"/>
                        </a:rPr>
                        <a:t>    ≥ 30%</a:t>
                      </a:r>
                      <a:endParaRPr lang="en-US" sz="900">
                        <a:latin typeface="Arial" panose="020B0604020202020204" pitchFamily="34" charset="0"/>
                        <a:cs typeface="Arial" panose="020B0604020202020204" pitchFamily="34" charset="0"/>
                      </a:endParaRPr>
                    </a:p>
                  </a:txBody>
                  <a:tcPr marL="68580" marR="68580" marT="34290" marB="3429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a:solidFill>
                            <a:srgbClr val="000000"/>
                          </a:solidFill>
                          <a:latin typeface="Arial" panose="020B0604020202020204" pitchFamily="34" charset="0"/>
                          <a:cs typeface="Arial" panose="020B0604020202020204" pitchFamily="34" charset="0"/>
                        </a:rPr>
                        <a:t>21.6 </a:t>
                      </a:r>
                    </a:p>
                    <a:p>
                      <a:pPr algn="ctr"/>
                      <a:r>
                        <a:rPr lang="en-US" sz="900">
                          <a:solidFill>
                            <a:srgbClr val="000000"/>
                          </a:solidFill>
                          <a:latin typeface="Arial" panose="020B0604020202020204" pitchFamily="34" charset="0"/>
                          <a:cs typeface="Arial" panose="020B0604020202020204" pitchFamily="34" charset="0"/>
                        </a:rPr>
                        <a:t>(5.6-27.2) </a:t>
                      </a:r>
                      <a:endParaRPr lang="en-US" sz="900">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a:solidFill>
                            <a:srgbClr val="000000"/>
                          </a:solidFill>
                          <a:latin typeface="Arial" panose="020B0604020202020204" pitchFamily="34" charset="0"/>
                          <a:cs typeface="Arial" panose="020B0604020202020204" pitchFamily="34" charset="0"/>
                        </a:rPr>
                        <a:t>23.4 </a:t>
                      </a:r>
                    </a:p>
                    <a:p>
                      <a:pPr algn="ctr"/>
                      <a:r>
                        <a:rPr lang="en-US" sz="900">
                          <a:solidFill>
                            <a:srgbClr val="000000"/>
                          </a:solidFill>
                          <a:latin typeface="Arial" panose="020B0604020202020204" pitchFamily="34" charset="0"/>
                          <a:cs typeface="Arial" panose="020B0604020202020204" pitchFamily="34" charset="0"/>
                        </a:rPr>
                        <a:t>(13.1-N.E.) </a:t>
                      </a:r>
                      <a:endParaRPr lang="en-US" sz="900">
                        <a:latin typeface="Arial" panose="020B0604020202020204" pitchFamily="34" charset="0"/>
                        <a:cs typeface="Arial" panose="020B0604020202020204" pitchFamily="34" charset="0"/>
                      </a:endParaRPr>
                    </a:p>
                  </a:txBody>
                  <a:tcPr marL="68580" marR="68580" marT="34290" marB="34290" anchor="ctr">
                    <a:lnL w="12700" cmpd="sng">
                      <a:noFill/>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4350051"/>
                  </a:ext>
                </a:extLst>
              </a:tr>
            </a:tbl>
          </a:graphicData>
        </a:graphic>
      </p:graphicFrame>
      <p:graphicFrame>
        <p:nvGraphicFramePr>
          <p:cNvPr id="14" name="Table 5">
            <a:extLst>
              <a:ext uri="{FF2B5EF4-FFF2-40B4-BE49-F238E27FC236}">
                <a16:creationId xmlns:a16="http://schemas.microsoft.com/office/drawing/2014/main" id="{24702519-2B76-A460-7D8E-1E5CEC463DDC}"/>
              </a:ext>
            </a:extLst>
          </p:cNvPr>
          <p:cNvGraphicFramePr>
            <a:graphicFrameLocks noGrp="1"/>
          </p:cNvGraphicFramePr>
          <p:nvPr/>
        </p:nvGraphicFramePr>
        <p:xfrm>
          <a:off x="5339911" y="3596357"/>
          <a:ext cx="3207909" cy="1234440"/>
        </p:xfrm>
        <a:graphic>
          <a:graphicData uri="http://schemas.openxmlformats.org/drawingml/2006/table">
            <a:tbl>
              <a:tblPr firstRow="1" bandRow="1">
                <a:tableStyleId>{5C22544A-7EE6-4342-B048-85BDC9FD1C3A}</a:tableStyleId>
              </a:tblPr>
              <a:tblGrid>
                <a:gridCol w="1035591">
                  <a:extLst>
                    <a:ext uri="{9D8B030D-6E8A-4147-A177-3AD203B41FA5}">
                      <a16:colId xmlns:a16="http://schemas.microsoft.com/office/drawing/2014/main" val="594106360"/>
                    </a:ext>
                  </a:extLst>
                </a:gridCol>
                <a:gridCol w="1052912">
                  <a:extLst>
                    <a:ext uri="{9D8B030D-6E8A-4147-A177-3AD203B41FA5}">
                      <a16:colId xmlns:a16="http://schemas.microsoft.com/office/drawing/2014/main" val="4000955592"/>
                    </a:ext>
                  </a:extLst>
                </a:gridCol>
                <a:gridCol w="1119406">
                  <a:extLst>
                    <a:ext uri="{9D8B030D-6E8A-4147-A177-3AD203B41FA5}">
                      <a16:colId xmlns:a16="http://schemas.microsoft.com/office/drawing/2014/main" val="2569369118"/>
                    </a:ext>
                  </a:extLst>
                </a:gridCol>
              </a:tblGrid>
              <a:tr h="342900">
                <a:tc>
                  <a:txBody>
                    <a:bodyPr/>
                    <a:lstStyle/>
                    <a:p>
                      <a:endParaRPr lang="en-US" sz="900">
                        <a:latin typeface="Arial" panose="020B0604020202020204" pitchFamily="34" charset="0"/>
                        <a:cs typeface="Arial" panose="020B0604020202020204" pitchFamily="34" charset="0"/>
                      </a:endParaRPr>
                    </a:p>
                  </a:txBody>
                  <a:tcPr marL="68580" marR="68580" marT="34290" marB="3429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p>
                      <a:pPr algn="ctr"/>
                      <a:r>
                        <a:rPr lang="en-CA" sz="900">
                          <a:latin typeface="Arial" panose="020B0604020202020204" pitchFamily="34" charset="0"/>
                          <a:cs typeface="Arial" panose="020B0604020202020204" pitchFamily="34" charset="0"/>
                        </a:rPr>
                        <a:t>Median </a:t>
                      </a:r>
                      <a:r>
                        <a:rPr lang="en-CA" sz="900" err="1">
                          <a:latin typeface="Arial" panose="020B0604020202020204" pitchFamily="34" charset="0"/>
                          <a:cs typeface="Arial" panose="020B0604020202020204" pitchFamily="34" charset="0"/>
                        </a:rPr>
                        <a:t>DoR</a:t>
                      </a:r>
                      <a:endParaRPr lang="en-CA" sz="900">
                        <a:latin typeface="Arial" panose="020B0604020202020204" pitchFamily="34" charset="0"/>
                        <a:cs typeface="Arial" panose="020B0604020202020204" pitchFamily="34" charset="0"/>
                      </a:endParaRPr>
                    </a:p>
                    <a:p>
                      <a:pPr algn="ctr"/>
                      <a:r>
                        <a:rPr lang="en-CA" sz="900">
                          <a:latin typeface="Arial" panose="020B0604020202020204" pitchFamily="34" charset="0"/>
                          <a:cs typeface="Arial" panose="020B0604020202020204" pitchFamily="34" charset="0"/>
                        </a:rPr>
                        <a:t>(95% CI)</a:t>
                      </a:r>
                      <a:endParaRPr lang="en-US" sz="900">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p>
                      <a:pPr algn="ctr"/>
                      <a:r>
                        <a:rPr lang="en-CA" sz="900">
                          <a:latin typeface="Arial" panose="020B0604020202020204" pitchFamily="34" charset="0"/>
                          <a:cs typeface="Arial" panose="020B0604020202020204" pitchFamily="34" charset="0"/>
                        </a:rPr>
                        <a:t>Median OS</a:t>
                      </a:r>
                    </a:p>
                    <a:p>
                      <a:pPr algn="ctr"/>
                      <a:r>
                        <a:rPr lang="en-CA" sz="900">
                          <a:latin typeface="Arial" panose="020B0604020202020204" pitchFamily="34" charset="0"/>
                          <a:cs typeface="Arial" panose="020B0604020202020204" pitchFamily="34" charset="0"/>
                        </a:rPr>
                        <a:t>(95% CI)</a:t>
                      </a:r>
                      <a:endParaRPr lang="en-US" sz="900">
                        <a:latin typeface="Arial" panose="020B0604020202020204" pitchFamily="34" charset="0"/>
                        <a:cs typeface="Arial" panose="020B0604020202020204" pitchFamily="34" charset="0"/>
                      </a:endParaRPr>
                    </a:p>
                  </a:txBody>
                  <a:tcPr marL="68580" marR="68580" marT="34290" marB="34290" anchor="ctr">
                    <a:lnL w="12700" cmpd="sng">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C"/>
                    </a:solidFill>
                  </a:tcPr>
                </a:tc>
                <a:extLst>
                  <a:ext uri="{0D108BD9-81ED-4DB2-BD59-A6C34878D82A}">
                    <a16:rowId xmlns:a16="http://schemas.microsoft.com/office/drawing/2014/main" val="106512838"/>
                  </a:ext>
                </a:extLst>
              </a:tr>
              <a:tr h="205740">
                <a:tc>
                  <a:txBody>
                    <a:bodyPr/>
                    <a:lstStyle/>
                    <a:p>
                      <a:pPr algn="l"/>
                      <a:r>
                        <a:rPr lang="en-CA" sz="900" b="1" i="0">
                          <a:latin typeface="Arial" panose="020B0604020202020204" pitchFamily="34" charset="0"/>
                          <a:cs typeface="Arial" panose="020B0604020202020204" pitchFamily="34" charset="0"/>
                        </a:rPr>
                        <a:t>TP53</a:t>
                      </a:r>
                      <a:endParaRPr lang="en-US" sz="900" b="1" i="0">
                        <a:latin typeface="Arial" panose="020B0604020202020204" pitchFamily="34" charset="0"/>
                        <a:cs typeface="Arial" panose="020B0604020202020204" pitchFamily="34" charset="0"/>
                      </a:endParaRPr>
                    </a:p>
                  </a:txBody>
                  <a:tcPr marL="68580" marR="68580" marT="34290" marB="3429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900" b="1">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900" b="1">
                        <a:latin typeface="Arial" panose="020B0604020202020204" pitchFamily="34" charset="0"/>
                        <a:cs typeface="Arial" panose="020B0604020202020204" pitchFamily="34" charset="0"/>
                      </a:endParaRPr>
                    </a:p>
                  </a:txBody>
                  <a:tcPr marL="68580" marR="68580" marT="34290" marB="34290" anchor="ctr">
                    <a:lnL w="12700" cmpd="sng">
                      <a:noFill/>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4966062"/>
                  </a:ext>
                </a:extLst>
              </a:tr>
              <a:tr h="342900">
                <a:tc>
                  <a:txBody>
                    <a:bodyPr/>
                    <a:lstStyle/>
                    <a:p>
                      <a:pPr algn="l"/>
                      <a:r>
                        <a:rPr lang="en-CA" sz="900">
                          <a:latin typeface="Arial"/>
                          <a:cs typeface="Arial"/>
                        </a:rPr>
                        <a:t>    Unmutated</a:t>
                      </a:r>
                      <a:endParaRPr lang="en-US" sz="900">
                        <a:latin typeface="Arial"/>
                        <a:cs typeface="Arial"/>
                      </a:endParaRPr>
                    </a:p>
                  </a:txBody>
                  <a:tcPr marL="68580" marR="68580" marT="34290" marB="3429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lang="en-US" sz="900">
                          <a:solidFill>
                            <a:srgbClr val="000000"/>
                          </a:solidFill>
                          <a:latin typeface="Arial" panose="020B0604020202020204" pitchFamily="34" charset="0"/>
                          <a:cs typeface="Arial" panose="020B0604020202020204" pitchFamily="34" charset="0"/>
                        </a:rPr>
                        <a:t>14.8  </a:t>
                      </a:r>
                    </a:p>
                    <a:p>
                      <a:pPr algn="ctr"/>
                      <a:r>
                        <a:rPr lang="en-US" sz="900">
                          <a:solidFill>
                            <a:srgbClr val="000000"/>
                          </a:solidFill>
                          <a:latin typeface="Arial" panose="020B0604020202020204" pitchFamily="34" charset="0"/>
                          <a:cs typeface="Arial" panose="020B0604020202020204" pitchFamily="34" charset="0"/>
                        </a:rPr>
                        <a:t>(1.9-N.E.) </a:t>
                      </a:r>
                      <a:endParaRPr lang="en-US" sz="900">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lang="en-US" sz="900" dirty="0">
                          <a:solidFill>
                            <a:srgbClr val="000000"/>
                          </a:solidFill>
                          <a:latin typeface="Arial" panose="020B0604020202020204" pitchFamily="34" charset="0"/>
                          <a:cs typeface="Arial" panose="020B0604020202020204" pitchFamily="34" charset="0"/>
                        </a:rPr>
                        <a:t>N.E  </a:t>
                      </a:r>
                    </a:p>
                    <a:p>
                      <a:pPr algn="ctr"/>
                      <a:r>
                        <a:rPr lang="en-US" sz="900" dirty="0">
                          <a:solidFill>
                            <a:srgbClr val="000000"/>
                          </a:solidFill>
                          <a:latin typeface="Arial" panose="020B0604020202020204" pitchFamily="34" charset="0"/>
                          <a:cs typeface="Arial" panose="020B0604020202020204" pitchFamily="34" charset="0"/>
                        </a:rPr>
                        <a:t>(10.7-N.E.) </a:t>
                      </a:r>
                      <a:endParaRPr lang="en-US" sz="900" dirty="0">
                        <a:latin typeface="Arial" panose="020B0604020202020204" pitchFamily="34" charset="0"/>
                        <a:cs typeface="Arial" panose="020B0604020202020204" pitchFamily="34" charset="0"/>
                      </a:endParaRPr>
                    </a:p>
                  </a:txBody>
                  <a:tcPr marL="68580" marR="68580" marT="34290" marB="34290" anchor="ctr">
                    <a:lnL w="12700" cmpd="sng">
                      <a:noFill/>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28312029"/>
                  </a:ext>
                </a:extLst>
              </a:tr>
              <a:tr h="342900">
                <a:tc>
                  <a:txBody>
                    <a:bodyPr/>
                    <a:lstStyle/>
                    <a:p>
                      <a:pPr algn="l"/>
                      <a:r>
                        <a:rPr lang="en-CA" sz="900">
                          <a:latin typeface="Arial" panose="020B0604020202020204" pitchFamily="34" charset="0"/>
                          <a:cs typeface="Arial" panose="020B0604020202020204" pitchFamily="34" charset="0"/>
                        </a:rPr>
                        <a:t>    Mutated</a:t>
                      </a:r>
                    </a:p>
                  </a:txBody>
                  <a:tcPr marL="68580" marR="68580" marT="34290" marB="3429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a:solidFill>
                            <a:srgbClr val="000000"/>
                          </a:solidFill>
                          <a:latin typeface="Arial" panose="020B0604020202020204" pitchFamily="34" charset="0"/>
                          <a:cs typeface="Arial" panose="020B0604020202020204" pitchFamily="34" charset="0"/>
                        </a:rPr>
                        <a:t>17.6  </a:t>
                      </a:r>
                    </a:p>
                    <a:p>
                      <a:pPr algn="ctr"/>
                      <a:r>
                        <a:rPr lang="en-US" sz="900">
                          <a:solidFill>
                            <a:srgbClr val="000000"/>
                          </a:solidFill>
                          <a:latin typeface="Arial" panose="020B0604020202020204" pitchFamily="34" charset="0"/>
                          <a:cs typeface="Arial" panose="020B0604020202020204" pitchFamily="34" charset="0"/>
                        </a:rPr>
                        <a:t>(1.7-N.E.) </a:t>
                      </a:r>
                      <a:endParaRPr lang="en-US" sz="900">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dirty="0">
                          <a:solidFill>
                            <a:srgbClr val="000000"/>
                          </a:solidFill>
                          <a:latin typeface="Arial" panose="020B0604020202020204" pitchFamily="34" charset="0"/>
                          <a:cs typeface="Arial" panose="020B0604020202020204" pitchFamily="34" charset="0"/>
                        </a:rPr>
                        <a:t>15.9  </a:t>
                      </a:r>
                    </a:p>
                    <a:p>
                      <a:pPr algn="ctr"/>
                      <a:r>
                        <a:rPr lang="en-US" sz="900" dirty="0">
                          <a:solidFill>
                            <a:srgbClr val="000000"/>
                          </a:solidFill>
                          <a:latin typeface="Arial" panose="020B0604020202020204" pitchFamily="34" charset="0"/>
                          <a:cs typeface="Arial" panose="020B0604020202020204" pitchFamily="34" charset="0"/>
                        </a:rPr>
                        <a:t>(7.8-N.E)</a:t>
                      </a:r>
                      <a:endParaRPr lang="en-US" sz="900" dirty="0">
                        <a:latin typeface="Arial" panose="020B0604020202020204" pitchFamily="34" charset="0"/>
                        <a:cs typeface="Arial" panose="020B0604020202020204" pitchFamily="34" charset="0"/>
                      </a:endParaRPr>
                    </a:p>
                  </a:txBody>
                  <a:tcPr marL="68580" marR="68580" marT="34290" marB="34290" anchor="ctr">
                    <a:lnL w="12700" cmpd="sng">
                      <a:noFill/>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318383"/>
                  </a:ext>
                </a:extLst>
              </a:tr>
            </a:tbl>
          </a:graphicData>
        </a:graphic>
      </p:graphicFrame>
      <p:sp>
        <p:nvSpPr>
          <p:cNvPr id="17" name="TextBox 16">
            <a:extLst>
              <a:ext uri="{FF2B5EF4-FFF2-40B4-BE49-F238E27FC236}">
                <a16:creationId xmlns:a16="http://schemas.microsoft.com/office/drawing/2014/main" id="{ABBE9894-4DB6-E531-3840-2CB8525DDF9F}"/>
              </a:ext>
            </a:extLst>
          </p:cNvPr>
          <p:cNvSpPr txBox="1"/>
          <p:nvPr/>
        </p:nvSpPr>
        <p:spPr>
          <a:xfrm>
            <a:off x="6443455" y="779600"/>
            <a:ext cx="1000821"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050" b="1">
                <a:cs typeface="Arial" panose="020B0604020202020204" pitchFamily="34" charset="0"/>
              </a:rPr>
              <a:t>TP53</a:t>
            </a:r>
            <a:r>
              <a:rPr lang="en-GB" sz="1050" b="1">
                <a:latin typeface="Arial" panose="020B0604020202020204" pitchFamily="34" charset="0"/>
                <a:cs typeface="Arial" panose="020B0604020202020204" pitchFamily="34" charset="0"/>
              </a:rPr>
              <a:t> </a:t>
            </a:r>
            <a:r>
              <a:rPr lang="en-GB" sz="1050" b="1">
                <a:cs typeface="Arial" panose="020B0604020202020204" pitchFamily="34" charset="0"/>
              </a:rPr>
              <a:t>status</a:t>
            </a:r>
            <a:endParaRPr lang="en-US" sz="1050" b="1"/>
          </a:p>
        </p:txBody>
      </p:sp>
      <p:graphicFrame>
        <p:nvGraphicFramePr>
          <p:cNvPr id="12" name="Table 11">
            <a:extLst>
              <a:ext uri="{FF2B5EF4-FFF2-40B4-BE49-F238E27FC236}">
                <a16:creationId xmlns:a16="http://schemas.microsoft.com/office/drawing/2014/main" id="{27BDCA76-51A7-8320-82D7-40FBF156D295}"/>
              </a:ext>
            </a:extLst>
          </p:cNvPr>
          <p:cNvGraphicFramePr>
            <a:graphicFrameLocks noGrp="1"/>
          </p:cNvGraphicFramePr>
          <p:nvPr/>
        </p:nvGraphicFramePr>
        <p:xfrm>
          <a:off x="6307812" y="1207430"/>
          <a:ext cx="2599035" cy="721995"/>
        </p:xfrm>
        <a:graphic>
          <a:graphicData uri="http://schemas.openxmlformats.org/drawingml/2006/table">
            <a:tbl>
              <a:tblPr firstRow="1" bandRow="1">
                <a:tableStyleId>{5940675A-B579-460E-94D1-54222C63F5DA}</a:tableStyleId>
              </a:tblPr>
              <a:tblGrid>
                <a:gridCol w="965946">
                  <a:extLst>
                    <a:ext uri="{9D8B030D-6E8A-4147-A177-3AD203B41FA5}">
                      <a16:colId xmlns:a16="http://schemas.microsoft.com/office/drawing/2014/main" val="455658018"/>
                    </a:ext>
                  </a:extLst>
                </a:gridCol>
                <a:gridCol w="881392">
                  <a:extLst>
                    <a:ext uri="{9D8B030D-6E8A-4147-A177-3AD203B41FA5}">
                      <a16:colId xmlns:a16="http://schemas.microsoft.com/office/drawing/2014/main" val="1169172327"/>
                    </a:ext>
                  </a:extLst>
                </a:gridCol>
                <a:gridCol w="751697">
                  <a:extLst>
                    <a:ext uri="{9D8B030D-6E8A-4147-A177-3AD203B41FA5}">
                      <a16:colId xmlns:a16="http://schemas.microsoft.com/office/drawing/2014/main" val="19899707"/>
                    </a:ext>
                  </a:extLst>
                </a:gridCol>
              </a:tblGrid>
              <a:tr h="188595">
                <a:tc>
                  <a:txBody>
                    <a:bodyPr/>
                    <a:lstStyle/>
                    <a:p>
                      <a:endParaRPr lang="en-IE" sz="800" b="1"/>
                    </a:p>
                  </a:txBody>
                  <a:tcPr marL="68580" marR="68580" marT="34290" marB="3429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800" b="1">
                          <a:solidFill>
                            <a:srgbClr val="263F6A"/>
                          </a:solidFill>
                        </a:rPr>
                        <a:t>Unmutated</a:t>
                      </a:r>
                      <a:endParaRPr lang="en-IE" sz="800" b="1">
                        <a:solidFill>
                          <a:srgbClr val="263F6A"/>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800" b="1" u="none">
                          <a:solidFill>
                            <a:srgbClr val="78826F"/>
                          </a:solidFill>
                        </a:rPr>
                        <a:t>Mutated</a:t>
                      </a:r>
                      <a:endParaRPr lang="en-IE" sz="800" b="1" u="sng">
                        <a:solidFill>
                          <a:srgbClr val="78826F"/>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8160183"/>
                  </a:ext>
                </a:extLst>
              </a:tr>
              <a:tr h="531495">
                <a:tc>
                  <a:txBody>
                    <a:bodyPr/>
                    <a:lstStyle/>
                    <a:p>
                      <a:pPr algn="l"/>
                      <a:r>
                        <a:rPr lang="en-US" sz="800" b="1" dirty="0"/>
                        <a:t>Median PFS, </a:t>
                      </a:r>
                      <a:r>
                        <a:rPr lang="en-US" sz="700" b="1" dirty="0" err="1"/>
                        <a:t>mos</a:t>
                      </a:r>
                      <a:endParaRPr lang="en-US" sz="700" b="1" dirty="0"/>
                    </a:p>
                    <a:p>
                      <a:pPr algn="l"/>
                      <a:r>
                        <a:rPr lang="en-US" sz="800" b="1" dirty="0"/>
                        <a:t>95% CI:</a:t>
                      </a:r>
                    </a:p>
                    <a:p>
                      <a:pPr algn="l"/>
                      <a:r>
                        <a:rPr lang="en-US" sz="800" b="1" dirty="0"/>
                        <a:t>Events/Total:</a:t>
                      </a:r>
                      <a:endParaRPr lang="en-IE" sz="800" b="1" dirty="0"/>
                    </a:p>
                  </a:txBody>
                  <a:tcPr marL="68580" marR="68580" marT="34290" marB="3429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800" b="1">
                          <a:solidFill>
                            <a:srgbClr val="263F6A"/>
                          </a:solidFill>
                        </a:rPr>
                        <a:t>6.9</a:t>
                      </a:r>
                    </a:p>
                    <a:p>
                      <a:pPr algn="l"/>
                      <a:r>
                        <a:rPr lang="en-US" sz="800" b="1">
                          <a:solidFill>
                            <a:srgbClr val="263F6A"/>
                          </a:solidFill>
                        </a:rPr>
                        <a:t>3.7-16.6</a:t>
                      </a:r>
                    </a:p>
                    <a:p>
                      <a:pPr algn="l"/>
                      <a:r>
                        <a:rPr lang="en-US" sz="800" b="1">
                          <a:solidFill>
                            <a:srgbClr val="263F6A"/>
                          </a:solidFill>
                        </a:rPr>
                        <a:t>19/30</a:t>
                      </a:r>
                      <a:endParaRPr lang="en-IE" sz="800" b="1">
                        <a:solidFill>
                          <a:srgbClr val="263F6A"/>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800" b="1" dirty="0">
                          <a:solidFill>
                            <a:srgbClr val="78826F"/>
                          </a:solidFill>
                        </a:rPr>
                        <a:t>3.7</a:t>
                      </a:r>
                    </a:p>
                    <a:p>
                      <a:pPr algn="l"/>
                      <a:r>
                        <a:rPr lang="en-US" sz="800" b="1" dirty="0">
                          <a:solidFill>
                            <a:srgbClr val="78826F"/>
                          </a:solidFill>
                        </a:rPr>
                        <a:t>1.8-5.5</a:t>
                      </a:r>
                    </a:p>
                    <a:p>
                      <a:pPr algn="l"/>
                      <a:r>
                        <a:rPr lang="en-US" sz="800" b="1" dirty="0">
                          <a:solidFill>
                            <a:srgbClr val="78826F"/>
                          </a:solidFill>
                        </a:rPr>
                        <a:t>21/30</a:t>
                      </a:r>
                      <a:endParaRPr lang="en-IE" sz="800" b="1" dirty="0">
                        <a:solidFill>
                          <a:srgbClr val="78826F"/>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81908096"/>
                  </a:ext>
                </a:extLst>
              </a:tr>
            </a:tbl>
          </a:graphicData>
        </a:graphic>
      </p:graphicFrame>
      <p:sp>
        <p:nvSpPr>
          <p:cNvPr id="2" name="Title 1">
            <a:extLst>
              <a:ext uri="{FF2B5EF4-FFF2-40B4-BE49-F238E27FC236}">
                <a16:creationId xmlns:a16="http://schemas.microsoft.com/office/drawing/2014/main" id="{040A69E6-BD59-B759-CA10-93EA99AE6AA1}"/>
              </a:ext>
            </a:extLst>
          </p:cNvPr>
          <p:cNvSpPr txBox="1">
            <a:spLocks/>
          </p:cNvSpPr>
          <p:nvPr/>
        </p:nvSpPr>
        <p:spPr bwMode="auto">
          <a:xfrm>
            <a:off x="-122797" y="239317"/>
            <a:ext cx="9218734" cy="38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34289" tIns="34290" rIns="34289"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265" algn="l"/>
            <a:r>
              <a:rPr lang="en-US" sz="1800" b="1" kern="0">
                <a:solidFill>
                  <a:srgbClr val="203F6C"/>
                </a:solidFill>
                <a:latin typeface="Arial"/>
                <a:cs typeface="Arial"/>
              </a:rPr>
              <a:t>Pirtobrutinib Outcomes in Prior cBTKi Patients with MCL by High-Risk Subgroups</a:t>
            </a:r>
          </a:p>
        </p:txBody>
      </p:sp>
      <p:sp>
        <p:nvSpPr>
          <p:cNvPr id="15" name="TextBox 14"/>
          <p:cNvSpPr txBox="1"/>
          <p:nvPr/>
        </p:nvSpPr>
        <p:spPr>
          <a:xfrm>
            <a:off x="2345802" y="4947278"/>
            <a:ext cx="5212080" cy="246221"/>
          </a:xfrm>
          <a:prstGeom prst="rect">
            <a:avLst/>
          </a:prstGeom>
          <a:noFill/>
        </p:spPr>
        <p:txBody>
          <a:bodyPr wrap="square" rtlCol="0">
            <a:spAutoFit/>
          </a:bodyPr>
          <a:lstStyle/>
          <a:p>
            <a:r>
              <a:rPr lang="en-US" sz="1000" dirty="0">
                <a:solidFill>
                  <a:srgbClr val="000000"/>
                </a:solidFill>
                <a:latin typeface="+mn-lt"/>
                <a:cs typeface="Arial"/>
              </a:rPr>
              <a:t>Cohen JB et al. </a:t>
            </a:r>
            <a:r>
              <a:rPr lang="en-US" sz="1000" i="1" dirty="0">
                <a:solidFill>
                  <a:srgbClr val="000000"/>
                </a:solidFill>
                <a:latin typeface="+mn-lt"/>
                <a:cs typeface="Arial"/>
              </a:rPr>
              <a:t>Blood.</a:t>
            </a:r>
            <a:r>
              <a:rPr lang="en-US" sz="1000" dirty="0">
                <a:solidFill>
                  <a:srgbClr val="000000"/>
                </a:solidFill>
                <a:latin typeface="+mn-lt"/>
                <a:cs typeface="Arial"/>
              </a:rPr>
              <a:t> 2023; 142(S1):981. </a:t>
            </a:r>
            <a:r>
              <a:rPr lang="en-US" sz="1000" i="1" dirty="0">
                <a:solidFill>
                  <a:srgbClr val="000000"/>
                </a:solidFill>
                <a:latin typeface="+mn-lt"/>
                <a:cs typeface="Arial"/>
              </a:rPr>
              <a:t>Slide provided courtesy of Dr. Cohen.</a:t>
            </a:r>
            <a:r>
              <a:rPr lang="en-US" sz="1000" dirty="0">
                <a:latin typeface="+mn-lt"/>
                <a:cs typeface="Arial"/>
              </a:rPr>
              <a:t> </a:t>
            </a:r>
          </a:p>
        </p:txBody>
      </p:sp>
    </p:spTree>
    <p:extLst>
      <p:ext uri="{BB962C8B-B14F-4D97-AF65-F5344CB8AC3E}">
        <p14:creationId xmlns:p14="http://schemas.microsoft.com/office/powerpoint/2010/main" val="958596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4559455" y="588397"/>
            <a:ext cx="4584545" cy="44606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3" name="Picture 2" descr="A black background with blue dots&#10;&#10;Description automatically generated">
            <a:extLst>
              <a:ext uri="{FF2B5EF4-FFF2-40B4-BE49-F238E27FC236}">
                <a16:creationId xmlns:a16="http://schemas.microsoft.com/office/drawing/2014/main" id="{929916D8-C734-1322-BCF7-71C9C7DCC02A}"/>
              </a:ext>
            </a:extLst>
          </p:cNvPr>
          <p:cNvPicPr>
            <a:picLocks noChangeAspect="1"/>
          </p:cNvPicPr>
          <p:nvPr/>
        </p:nvPicPr>
        <p:blipFill rotWithShape="1">
          <a:blip r:embed="rId3">
            <a:extLst>
              <a:ext uri="{28A0092B-C50C-407E-A947-70E740481C1C}">
                <a14:useLocalDpi xmlns:a14="http://schemas.microsoft.com/office/drawing/2010/main" val="0"/>
              </a:ext>
            </a:extLst>
          </a:blip>
          <a:srcRect l="31738" t="16001" r="38395" b="25164"/>
          <a:stretch/>
        </p:blipFill>
        <p:spPr>
          <a:xfrm>
            <a:off x="4503039" y="717858"/>
            <a:ext cx="4288858" cy="1976452"/>
          </a:xfrm>
          <a:prstGeom prst="rect">
            <a:avLst/>
          </a:prstGeom>
        </p:spPr>
      </p:pic>
      <p:pic>
        <p:nvPicPr>
          <p:cNvPr id="15" name="Picture 14" descr="A black background with blue dots&#10;&#10;Description automatically generated">
            <a:extLst>
              <a:ext uri="{FF2B5EF4-FFF2-40B4-BE49-F238E27FC236}">
                <a16:creationId xmlns:a16="http://schemas.microsoft.com/office/drawing/2014/main" id="{364D282F-1594-61A9-DBF5-898E41F54502}"/>
              </a:ext>
            </a:extLst>
          </p:cNvPr>
          <p:cNvPicPr>
            <a:picLocks noChangeAspect="1"/>
          </p:cNvPicPr>
          <p:nvPr/>
        </p:nvPicPr>
        <p:blipFill rotWithShape="1">
          <a:blip r:embed="rId3">
            <a:extLst>
              <a:ext uri="{28A0092B-C50C-407E-A947-70E740481C1C}">
                <a14:useLocalDpi xmlns:a14="http://schemas.microsoft.com/office/drawing/2010/main" val="0"/>
              </a:ext>
            </a:extLst>
          </a:blip>
          <a:srcRect l="2103" t="13926" r="68263" b="23695"/>
          <a:stretch/>
        </p:blipFill>
        <p:spPr>
          <a:xfrm>
            <a:off x="138419" y="1787947"/>
            <a:ext cx="4149818" cy="2094069"/>
          </a:xfrm>
          <a:prstGeom prst="rect">
            <a:avLst/>
          </a:prstGeom>
        </p:spPr>
      </p:pic>
      <p:pic>
        <p:nvPicPr>
          <p:cNvPr id="18" name="Picture 17" descr="A black background with blue dots&#10;&#10;Description automatically generated">
            <a:extLst>
              <a:ext uri="{FF2B5EF4-FFF2-40B4-BE49-F238E27FC236}">
                <a16:creationId xmlns:a16="http://schemas.microsoft.com/office/drawing/2014/main" id="{62975A4F-0C18-CDFD-5FE4-7FDE5FD6EAC6}"/>
              </a:ext>
            </a:extLst>
          </p:cNvPr>
          <p:cNvPicPr>
            <a:picLocks noChangeAspect="1"/>
          </p:cNvPicPr>
          <p:nvPr/>
        </p:nvPicPr>
        <p:blipFill rotWithShape="1">
          <a:blip r:embed="rId3">
            <a:extLst>
              <a:ext uri="{28A0092B-C50C-407E-A947-70E740481C1C}">
                <a14:useLocalDpi xmlns:a14="http://schemas.microsoft.com/office/drawing/2010/main" val="0"/>
              </a:ext>
            </a:extLst>
          </a:blip>
          <a:srcRect l="62107" t="16001" r="8994" b="25164"/>
          <a:stretch/>
        </p:blipFill>
        <p:spPr>
          <a:xfrm>
            <a:off x="4608469" y="3011422"/>
            <a:ext cx="4149818" cy="1976452"/>
          </a:xfrm>
          <a:prstGeom prst="rect">
            <a:avLst/>
          </a:prstGeom>
        </p:spPr>
      </p:pic>
      <p:sp>
        <p:nvSpPr>
          <p:cNvPr id="13" name="TextBox 12">
            <a:extLst>
              <a:ext uri="{FF2B5EF4-FFF2-40B4-BE49-F238E27FC236}">
                <a16:creationId xmlns:a16="http://schemas.microsoft.com/office/drawing/2014/main" id="{925FFFCB-B623-815F-5444-080779093FB8}"/>
              </a:ext>
            </a:extLst>
          </p:cNvPr>
          <p:cNvSpPr txBox="1"/>
          <p:nvPr/>
        </p:nvSpPr>
        <p:spPr>
          <a:xfrm>
            <a:off x="353221" y="579473"/>
            <a:ext cx="4149818" cy="764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fontAlgn="auto" hangingPunct="0">
              <a:spcBef>
                <a:spcPts val="0"/>
              </a:spcBef>
              <a:spcAft>
                <a:spcPts val="450"/>
              </a:spcAft>
            </a:pPr>
            <a:r>
              <a:rPr lang="en-US" sz="1200" b="1" dirty="0" err="1">
                <a:solidFill>
                  <a:srgbClr val="000000"/>
                </a:solidFill>
                <a:latin typeface="Arial"/>
                <a:ea typeface="Arial"/>
                <a:cs typeface="Arial"/>
                <a:sym typeface="Arial"/>
              </a:rPr>
              <a:t>cBTKi</a:t>
            </a:r>
            <a:r>
              <a:rPr lang="en-US" sz="1200" b="1" dirty="0">
                <a:solidFill>
                  <a:srgbClr val="000000"/>
                </a:solidFill>
                <a:latin typeface="Arial"/>
                <a:ea typeface="Arial"/>
                <a:cs typeface="Arial"/>
                <a:sym typeface="Arial"/>
              </a:rPr>
              <a:t> Naive Cohort:</a:t>
            </a:r>
          </a:p>
          <a:p>
            <a:pPr marL="214313" indent="-214313" fontAlgn="auto">
              <a:spcBef>
                <a:spcPts val="0"/>
              </a:spcBef>
              <a:spcAft>
                <a:spcPts val="300"/>
              </a:spcAft>
              <a:buFont typeface="Arial" panose="020B0604020202020204" pitchFamily="34" charset="0"/>
              <a:buChar char="•"/>
            </a:pPr>
            <a:r>
              <a:rPr lang="en-US" sz="1200" dirty="0">
                <a:latin typeface="Arial"/>
                <a:ea typeface="Arial"/>
                <a:cs typeface="Arial"/>
                <a:sym typeface="Arial"/>
              </a:rPr>
              <a:t>ORR = 85.7% </a:t>
            </a:r>
          </a:p>
          <a:p>
            <a:pPr marL="671513" lvl="1" indent="-214313" fontAlgn="auto">
              <a:spcBef>
                <a:spcPts val="0"/>
              </a:spcBef>
              <a:spcAft>
                <a:spcPts val="300"/>
              </a:spcAft>
              <a:buFont typeface="Arial" panose="020B0604020202020204" pitchFamily="34" charset="0"/>
              <a:buChar char="•"/>
            </a:pPr>
            <a:r>
              <a:rPr lang="en-US" sz="1200" dirty="0">
                <a:latin typeface="Arial"/>
                <a:cs typeface="Arial"/>
                <a:sym typeface="Arial"/>
              </a:rPr>
              <a:t>6 CR (42.9%) and 6 PR (42.9%)</a:t>
            </a:r>
          </a:p>
        </p:txBody>
      </p:sp>
      <p:sp>
        <p:nvSpPr>
          <p:cNvPr id="22" name="TextBox 21">
            <a:extLst>
              <a:ext uri="{FF2B5EF4-FFF2-40B4-BE49-F238E27FC236}">
                <a16:creationId xmlns:a16="http://schemas.microsoft.com/office/drawing/2014/main" id="{AFEE13AE-2836-DA4A-0F35-7CDF0DF9EA7B}"/>
              </a:ext>
            </a:extLst>
          </p:cNvPr>
          <p:cNvSpPr txBox="1"/>
          <p:nvPr/>
        </p:nvSpPr>
        <p:spPr>
          <a:xfrm>
            <a:off x="5909858" y="524318"/>
            <a:ext cx="1745989"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050" b="1">
                <a:solidFill>
                  <a:srgbClr val="000000"/>
                </a:solidFill>
                <a:latin typeface="Arial"/>
                <a:ea typeface="Arial"/>
                <a:cs typeface="Arial"/>
                <a:sym typeface="Arial"/>
              </a:rPr>
              <a:t>Progression-Free Survival</a:t>
            </a:r>
            <a:endParaRPr lang="en-IE" sz="1050" b="1">
              <a:solidFill>
                <a:srgbClr val="000000"/>
              </a:solidFill>
              <a:latin typeface="Arial"/>
              <a:ea typeface="Arial"/>
              <a:cs typeface="Arial"/>
              <a:sym typeface="Arial"/>
            </a:endParaRPr>
          </a:p>
        </p:txBody>
      </p:sp>
      <p:sp>
        <p:nvSpPr>
          <p:cNvPr id="23" name="TextBox 22">
            <a:extLst>
              <a:ext uri="{FF2B5EF4-FFF2-40B4-BE49-F238E27FC236}">
                <a16:creationId xmlns:a16="http://schemas.microsoft.com/office/drawing/2014/main" id="{67DDF289-8A12-7FEE-DFF2-5B17B0EB0249}"/>
              </a:ext>
            </a:extLst>
          </p:cNvPr>
          <p:cNvSpPr txBox="1"/>
          <p:nvPr/>
        </p:nvSpPr>
        <p:spPr>
          <a:xfrm>
            <a:off x="1477501" y="1534498"/>
            <a:ext cx="1467066"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050" b="1">
                <a:latin typeface="Arial"/>
                <a:ea typeface="Arial"/>
                <a:cs typeface="Arial"/>
                <a:sym typeface="Arial"/>
              </a:rPr>
              <a:t>Duration of Response</a:t>
            </a:r>
            <a:endParaRPr lang="en-IE" sz="1050" b="1">
              <a:solidFill>
                <a:srgbClr val="000000"/>
              </a:solidFill>
              <a:latin typeface="Arial"/>
              <a:ea typeface="Arial"/>
              <a:cs typeface="Arial"/>
              <a:sym typeface="Arial"/>
            </a:endParaRPr>
          </a:p>
        </p:txBody>
      </p:sp>
      <p:sp>
        <p:nvSpPr>
          <p:cNvPr id="24" name="TextBox 23">
            <a:extLst>
              <a:ext uri="{FF2B5EF4-FFF2-40B4-BE49-F238E27FC236}">
                <a16:creationId xmlns:a16="http://schemas.microsoft.com/office/drawing/2014/main" id="{3353194A-251F-C3DC-9370-B889CE3ACC36}"/>
              </a:ext>
            </a:extLst>
          </p:cNvPr>
          <p:cNvSpPr txBox="1"/>
          <p:nvPr/>
        </p:nvSpPr>
        <p:spPr>
          <a:xfrm>
            <a:off x="6234466" y="2817842"/>
            <a:ext cx="1087155"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050" b="1">
                <a:solidFill>
                  <a:srgbClr val="000000"/>
                </a:solidFill>
                <a:latin typeface="Arial"/>
                <a:ea typeface="Arial"/>
                <a:cs typeface="Arial"/>
                <a:sym typeface="Arial"/>
              </a:rPr>
              <a:t>Overall Survival</a:t>
            </a:r>
            <a:endParaRPr lang="en-IE" sz="1050" b="1">
              <a:solidFill>
                <a:srgbClr val="000000"/>
              </a:solidFill>
              <a:latin typeface="Arial"/>
              <a:ea typeface="Arial"/>
              <a:cs typeface="Arial"/>
              <a:sym typeface="Arial"/>
            </a:endParaRPr>
          </a:p>
        </p:txBody>
      </p:sp>
      <p:sp>
        <p:nvSpPr>
          <p:cNvPr id="5" name="Title 1">
            <a:extLst>
              <a:ext uri="{FF2B5EF4-FFF2-40B4-BE49-F238E27FC236}">
                <a16:creationId xmlns:a16="http://schemas.microsoft.com/office/drawing/2014/main" id="{1DF77261-DE90-BB8A-C138-179B95309DDB}"/>
              </a:ext>
            </a:extLst>
          </p:cNvPr>
          <p:cNvSpPr txBox="1">
            <a:spLocks/>
          </p:cNvSpPr>
          <p:nvPr/>
        </p:nvSpPr>
        <p:spPr bwMode="auto">
          <a:xfrm>
            <a:off x="1" y="20524"/>
            <a:ext cx="9143999" cy="48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34289" tIns="34290" rIns="34289"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265" algn="l"/>
            <a:r>
              <a:rPr lang="en-US" sz="1800" b="1" kern="0">
                <a:solidFill>
                  <a:srgbClr val="203F6C"/>
                </a:solidFill>
                <a:latin typeface="Arial"/>
                <a:cs typeface="Arial"/>
              </a:rPr>
              <a:t>Pirtobrutinib Outcomes in cBTKi Naïve Patients with MCL</a:t>
            </a:r>
            <a:endParaRPr lang="en-IE" sz="1800" b="1" kern="0">
              <a:solidFill>
                <a:srgbClr val="203F6C"/>
              </a:solidFill>
              <a:latin typeface="Arial"/>
              <a:cs typeface="Arial"/>
            </a:endParaRPr>
          </a:p>
        </p:txBody>
      </p:sp>
      <p:sp>
        <p:nvSpPr>
          <p:cNvPr id="17" name="TextBox 16"/>
          <p:cNvSpPr txBox="1"/>
          <p:nvPr/>
        </p:nvSpPr>
        <p:spPr>
          <a:xfrm>
            <a:off x="3397276" y="4940812"/>
            <a:ext cx="5212080" cy="246221"/>
          </a:xfrm>
          <a:prstGeom prst="rect">
            <a:avLst/>
          </a:prstGeom>
          <a:noFill/>
        </p:spPr>
        <p:txBody>
          <a:bodyPr wrap="square" rtlCol="0">
            <a:spAutoFit/>
          </a:bodyPr>
          <a:lstStyle/>
          <a:p>
            <a:r>
              <a:rPr lang="en-US" sz="1000" dirty="0">
                <a:solidFill>
                  <a:srgbClr val="000000"/>
                </a:solidFill>
                <a:latin typeface="+mn-lt"/>
                <a:cs typeface="Arial"/>
              </a:rPr>
              <a:t>Cohen JB et al. </a:t>
            </a:r>
            <a:r>
              <a:rPr lang="en-US" sz="1000" i="1" dirty="0">
                <a:solidFill>
                  <a:srgbClr val="000000"/>
                </a:solidFill>
                <a:latin typeface="+mn-lt"/>
                <a:cs typeface="Arial"/>
              </a:rPr>
              <a:t>Blood.</a:t>
            </a:r>
            <a:r>
              <a:rPr lang="en-US" sz="1000" dirty="0">
                <a:solidFill>
                  <a:srgbClr val="000000"/>
                </a:solidFill>
                <a:latin typeface="+mn-lt"/>
                <a:cs typeface="Arial"/>
              </a:rPr>
              <a:t> 2023; 142(S1):981. </a:t>
            </a:r>
            <a:r>
              <a:rPr lang="en-US" sz="1000" i="1" dirty="0">
                <a:solidFill>
                  <a:srgbClr val="000000"/>
                </a:solidFill>
                <a:latin typeface="+mn-lt"/>
                <a:cs typeface="Arial"/>
              </a:rPr>
              <a:t>Slide provided courtesy of Dr. Cohen.</a:t>
            </a:r>
            <a:r>
              <a:rPr lang="en-US" sz="1000" dirty="0">
                <a:latin typeface="+mn-lt"/>
                <a:cs typeface="Arial"/>
              </a:rPr>
              <a:t> </a:t>
            </a:r>
          </a:p>
        </p:txBody>
      </p:sp>
    </p:spTree>
    <p:extLst>
      <p:ext uri="{BB962C8B-B14F-4D97-AF65-F5344CB8AC3E}">
        <p14:creationId xmlns:p14="http://schemas.microsoft.com/office/powerpoint/2010/main" val="16418511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01D645F-B7D7-2689-585B-B6E84B32D9AB}"/>
              </a:ext>
            </a:extLst>
          </p:cNvPr>
          <p:cNvGraphicFramePr>
            <a:graphicFrameLocks noGrp="1"/>
          </p:cNvGraphicFramePr>
          <p:nvPr/>
        </p:nvGraphicFramePr>
        <p:xfrm>
          <a:off x="1040151" y="758056"/>
          <a:ext cx="7046973" cy="3135173"/>
        </p:xfrm>
        <a:graphic>
          <a:graphicData uri="http://schemas.openxmlformats.org/drawingml/2006/table">
            <a:tbl>
              <a:tblPr firstRow="1" bandRow="1"/>
              <a:tblGrid>
                <a:gridCol w="2464219">
                  <a:extLst>
                    <a:ext uri="{9D8B030D-6E8A-4147-A177-3AD203B41FA5}">
                      <a16:colId xmlns:a16="http://schemas.microsoft.com/office/drawing/2014/main" val="2083904490"/>
                    </a:ext>
                  </a:extLst>
                </a:gridCol>
                <a:gridCol w="1150877">
                  <a:extLst>
                    <a:ext uri="{9D8B030D-6E8A-4147-A177-3AD203B41FA5}">
                      <a16:colId xmlns:a16="http://schemas.microsoft.com/office/drawing/2014/main" val="3102780998"/>
                    </a:ext>
                  </a:extLst>
                </a:gridCol>
                <a:gridCol w="1236416">
                  <a:extLst>
                    <a:ext uri="{9D8B030D-6E8A-4147-A177-3AD203B41FA5}">
                      <a16:colId xmlns:a16="http://schemas.microsoft.com/office/drawing/2014/main" val="1930682404"/>
                    </a:ext>
                  </a:extLst>
                </a:gridCol>
                <a:gridCol w="1143101">
                  <a:extLst>
                    <a:ext uri="{9D8B030D-6E8A-4147-A177-3AD203B41FA5}">
                      <a16:colId xmlns:a16="http://schemas.microsoft.com/office/drawing/2014/main" val="1203440458"/>
                    </a:ext>
                  </a:extLst>
                </a:gridCol>
                <a:gridCol w="1052360">
                  <a:extLst>
                    <a:ext uri="{9D8B030D-6E8A-4147-A177-3AD203B41FA5}">
                      <a16:colId xmlns:a16="http://schemas.microsoft.com/office/drawing/2014/main" val="2779654470"/>
                    </a:ext>
                  </a:extLst>
                </a:gridCol>
              </a:tblGrid>
              <a:tr h="247934">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gridSpan="4">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Treatment-Emergent AEs in Patients with MCL (n=166)</a:t>
                      </a:r>
                      <a:endParaRPr lang="en-US" sz="900" b="1" baseline="30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hMerge="1">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extLst>
                  <a:ext uri="{0D108BD9-81ED-4DB2-BD59-A6C34878D82A}">
                    <a16:rowId xmlns:a16="http://schemas.microsoft.com/office/drawing/2014/main" val="1470478878"/>
                  </a:ext>
                </a:extLst>
              </a:tr>
              <a:tr h="191892">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b="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6" marR="90866" marT="44942" marB="44942"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All Cause AEs, (≥15%), %</a:t>
                      </a:r>
                      <a:endParaRPr lang="en-US" sz="900" b="1" baseline="30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hMerge="1">
                  <a:txBody>
                    <a:bodyPr/>
                    <a:lstStyle/>
                    <a:p>
                      <a:pPr marL="0" marR="0" algn="ctr">
                        <a:lnSpc>
                          <a:spcPct val="90000"/>
                        </a:lnSpc>
                        <a:spcBef>
                          <a:spcPts val="0"/>
                        </a:spcBef>
                        <a:spcAft>
                          <a:spcPts val="0"/>
                        </a:spcAft>
                      </a:pPr>
                      <a:endParaRPr lang="en-US" sz="900" b="0" baseline="30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gridSpan="2">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algn="ctr">
                        <a:lnSpc>
                          <a:spcPct val="90000"/>
                        </a:lnSpc>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Treatment-Related AEs, %</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extLst>
                  <a:ext uri="{0D108BD9-81ED-4DB2-BD59-A6C34878D82A}">
                    <a16:rowId xmlns:a16="http://schemas.microsoft.com/office/drawing/2014/main" val="3426826234"/>
                  </a:ext>
                </a:extLst>
              </a:tr>
              <a:tr h="21419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b="1">
                          <a:solidFill>
                            <a:schemeClr val="bg1"/>
                          </a:solidFill>
                          <a:effectLst/>
                          <a:latin typeface="Arial" panose="020B0604020202020204" pitchFamily="34" charset="0"/>
                          <a:cs typeface="Arial" panose="020B0604020202020204" pitchFamily="34" charset="0"/>
                        </a:rPr>
                        <a:t>Adverse Event</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Any Grade</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Grade ≥3</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Any Grade</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Grade ≥3</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extLst>
                  <a:ext uri="{0D108BD9-81ED-4DB2-BD59-A6C34878D82A}">
                    <a16:rowId xmlns:a16="http://schemas.microsoft.com/office/drawing/2014/main" val="3596994493"/>
                  </a:ext>
                </a:extLst>
              </a:tr>
              <a:tr h="1908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888">
                        <a:lnSpc>
                          <a:spcPct val="90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Fatigue</a:t>
                      </a: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31.9</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3.0</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21.1</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2.4</a:t>
                      </a:r>
                    </a:p>
                  </a:txBody>
                  <a:tcPr marL="68150" marR="68150" marT="33707" marB="33707"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8564931"/>
                  </a:ext>
                </a:extLst>
              </a:tr>
              <a:tr h="1908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888">
                        <a:lnSpc>
                          <a:spcPct val="90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Diarrhea</a:t>
                      </a: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22.3</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0.0</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12.7</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0.0</a:t>
                      </a:r>
                    </a:p>
                  </a:txBody>
                  <a:tcPr marL="68150" marR="68150" marT="33707" marB="33707"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92683327"/>
                  </a:ext>
                </a:extLst>
              </a:tr>
              <a:tr h="190857">
                <a:tc>
                  <a:txBody>
                    <a:bodyPr/>
                    <a:lstStyle/>
                    <a:p>
                      <a:pPr marL="0" marR="0" indent="115888" algn="l">
                        <a:lnSpc>
                          <a:spcPct val="90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Dyspnea</a:t>
                      </a: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17.5</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1.2</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9.0</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0.6</a:t>
                      </a:r>
                    </a:p>
                  </a:txBody>
                  <a:tcPr marL="68150" marR="68150" marT="33707" marB="33707"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7879075"/>
                  </a:ext>
                </a:extLst>
              </a:tr>
              <a:tr h="190857">
                <a:tc>
                  <a:txBody>
                    <a:bodyPr/>
                    <a:lstStyle/>
                    <a:p>
                      <a:pPr marL="0" marR="0" indent="115888" algn="l">
                        <a:lnSpc>
                          <a:spcPct val="90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Anemia</a:t>
                      </a: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16.9</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7.8</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7.2</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2.4</a:t>
                      </a:r>
                    </a:p>
                  </a:txBody>
                  <a:tcPr marL="68150" marR="68150" marT="33707" marB="33707"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150643329"/>
                  </a:ext>
                </a:extLst>
              </a:tr>
              <a:tr h="190857">
                <a:tc>
                  <a:txBody>
                    <a:bodyPr/>
                    <a:lstStyle/>
                    <a:p>
                      <a:pPr marL="0" marR="0" indent="115888" algn="l">
                        <a:lnSpc>
                          <a:spcPct val="90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Platelet Count Decreased</a:t>
                      </a: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15.1</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7.8</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7.8</a:t>
                      </a: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a:solidFill>
                            <a:schemeClr val="tx1"/>
                          </a:solidFill>
                          <a:effectLst/>
                          <a:latin typeface="Arial" panose="020B0604020202020204" pitchFamily="34" charset="0"/>
                          <a:ea typeface="Times New Roman" panose="02020603050405020304" pitchFamily="18" charset="0"/>
                          <a:cs typeface="Arial" panose="020B0604020202020204" pitchFamily="34" charset="0"/>
                        </a:rPr>
                        <a:t>3.0</a:t>
                      </a:r>
                    </a:p>
                  </a:txBody>
                  <a:tcPr marL="68150" marR="68150" marT="33707" marB="33707"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8375667"/>
                  </a:ext>
                </a:extLst>
              </a:tr>
              <a:tr h="1908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900" b="1" kern="1200" dirty="0">
                          <a:solidFill>
                            <a:schemeClr val="bg1"/>
                          </a:solidFill>
                          <a:effectLst/>
                          <a:latin typeface="Arial" panose="020B0604020202020204" pitchFamily="34" charset="0"/>
                          <a:ea typeface="+mn-ea"/>
                          <a:cs typeface="Arial" panose="020B0604020202020204" pitchFamily="34" charset="0"/>
                        </a:rPr>
                        <a:t>AEs of Interest</a:t>
                      </a:r>
                      <a:endParaRPr lang="en-US" sz="900" b="1" kern="1200" baseline="30000" dirty="0">
                        <a:solidFill>
                          <a:schemeClr val="bg1"/>
                        </a:solidFill>
                        <a:effectLst/>
                        <a:latin typeface="Arial" panose="020B0604020202020204" pitchFamily="34" charset="0"/>
                        <a:ea typeface="+mn-ea"/>
                        <a:cs typeface="Arial" panose="020B0604020202020204" pitchFamily="34" charset="0"/>
                      </a:endParaRP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Any Grade</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Grade ≥3</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algn="ctr">
                        <a:lnSpc>
                          <a:spcPct val="90000"/>
                        </a:lnSpc>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Any Grade</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Grade ≥3</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extLst>
                  <a:ext uri="{0D108BD9-81ED-4DB2-BD59-A6C34878D82A}">
                    <a16:rowId xmlns:a16="http://schemas.microsoft.com/office/drawing/2014/main" val="2511173425"/>
                  </a:ext>
                </a:extLst>
              </a:tr>
              <a:tr h="190857">
                <a:tc>
                  <a:txBody>
                    <a:bodyPr/>
                    <a:lstStyle/>
                    <a:p>
                      <a:pPr marL="107950" marR="0" algn="l">
                        <a:lnSpc>
                          <a:spcPct val="90000"/>
                        </a:lnSpc>
                        <a:spcBef>
                          <a:spcPts val="0"/>
                        </a:spcBef>
                        <a:spcAft>
                          <a:spcPts val="0"/>
                        </a:spcAft>
                      </a:pPr>
                      <a:r>
                        <a:rPr lang="en-US" sz="900" baseline="0" dirty="0">
                          <a:solidFill>
                            <a:srgbClr val="000000"/>
                          </a:solidFill>
                          <a:effectLst/>
                          <a:latin typeface="Arial" panose="020B0604020202020204" pitchFamily="34" charset="0"/>
                          <a:cs typeface="Arial" panose="020B0604020202020204" pitchFamily="34" charset="0"/>
                        </a:rPr>
                        <a:t>Infections</a:t>
                      </a:r>
                      <a:endPar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rPr>
                        <a:t>42.8</a:t>
                      </a:r>
                      <a:endPar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eaLnBrk="1" fontAlgn="auto" latinLnBrk="0" hangingPunct="1">
                        <a:lnSpc>
                          <a:spcPct val="106000"/>
                        </a:lnSpc>
                        <a:spcBef>
                          <a:spcPts val="0"/>
                        </a:spcBef>
                        <a:spcAft>
                          <a:spcPts val="0"/>
                        </a:spcAft>
                        <a:buClrTx/>
                        <a:buSzTx/>
                        <a:buFontTx/>
                        <a:buNone/>
                        <a:tabLst/>
                        <a:defRPr/>
                      </a:pPr>
                      <a:r>
                        <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9.9</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rPr>
                        <a:t>15.7</a:t>
                      </a:r>
                      <a:endPar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eaLnBrk="1" fontAlgn="auto" latinLnBrk="0" hangingPunct="1">
                        <a:lnSpc>
                          <a:spcPct val="106000"/>
                        </a:lnSpc>
                        <a:spcBef>
                          <a:spcPts val="0"/>
                        </a:spcBef>
                        <a:spcAft>
                          <a:spcPts val="0"/>
                        </a:spcAft>
                        <a:buClrTx/>
                        <a:buSzTx/>
                        <a:buFontTx/>
                        <a:buNone/>
                        <a:tabLst/>
                        <a:defRPr/>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3.6</a:t>
                      </a:r>
                    </a:p>
                  </a:txBody>
                  <a:tcPr marL="212170" marR="21217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7693845"/>
                  </a:ext>
                </a:extLst>
              </a:tr>
              <a:tr h="1908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900" strike="noStrike" dirty="0">
                          <a:solidFill>
                            <a:srgbClr val="000000"/>
                          </a:solidFill>
                          <a:effectLst/>
                          <a:latin typeface="Arial" panose="020B0604020202020204" pitchFamily="34" charset="0"/>
                          <a:cs typeface="Arial" panose="020B0604020202020204" pitchFamily="34" charset="0"/>
                        </a:rPr>
                        <a:t>Bruising</a:t>
                      </a:r>
                      <a:endParaRPr lang="en-US" sz="900" strike="noStrike"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16.3</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3771900" rtl="0" eaLnBrk="1" fontAlgn="auto" latinLnBrk="0" hangingPunct="1">
                        <a:lnSpc>
                          <a:spcPct val="106000"/>
                        </a:lnSpc>
                        <a:spcBef>
                          <a:spcPts val="0"/>
                        </a:spcBef>
                        <a:spcAft>
                          <a:spcPts val="0"/>
                        </a:spcAft>
                        <a:buClrTx/>
                        <a:buSzTx/>
                        <a:buFontTx/>
                        <a:buNone/>
                        <a:tabLst/>
                        <a:defRPr/>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0.0</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11.4</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0.0</a:t>
                      </a:r>
                    </a:p>
                  </a:txBody>
                  <a:tcPr marL="212170" marR="21217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21080619"/>
                  </a:ext>
                </a:extLst>
              </a:tr>
              <a:tr h="1908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Rash</a:t>
                      </a:r>
                      <a:endParaRPr lang="en-US" sz="9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4.5</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0.6</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rPr>
                        <a:t>9</a:t>
                      </a: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.0</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0.0</a:t>
                      </a:r>
                    </a:p>
                  </a:txBody>
                  <a:tcPr marL="212170" marR="21217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5270175"/>
                  </a:ext>
                </a:extLst>
              </a:tr>
              <a:tr h="1908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900">
                          <a:solidFill>
                            <a:srgbClr val="000000"/>
                          </a:solidFill>
                          <a:effectLst/>
                          <a:latin typeface="Arial" panose="020B0604020202020204" pitchFamily="34" charset="0"/>
                          <a:cs typeface="Arial" panose="020B0604020202020204" pitchFamily="34" charset="0"/>
                        </a:rPr>
                        <a:t>Arthralgia</a:t>
                      </a:r>
                      <a:endPar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9.0</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1.2</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2.4</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0.0</a:t>
                      </a:r>
                    </a:p>
                  </a:txBody>
                  <a:tcPr marL="212170" marR="21217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140430441"/>
                  </a:ext>
                </a:extLst>
              </a:tr>
              <a:tr h="1908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Hemorrhage </a:t>
                      </a:r>
                      <a:endPar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0.2</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.4</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4.2</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0.6</a:t>
                      </a:r>
                    </a:p>
                  </a:txBody>
                  <a:tcPr marL="212170" marR="21217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2765708"/>
                  </a:ext>
                </a:extLst>
              </a:tr>
              <a:tr h="190857">
                <a:tc>
                  <a:txBody>
                    <a:bodyPr/>
                    <a:lstStyle/>
                    <a:p>
                      <a:pPr marL="107950" marR="0" algn="l">
                        <a:lnSpc>
                          <a:spcPct val="90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Hypertension</a:t>
                      </a: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4.2</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0.6</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1.8</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0.0</a:t>
                      </a:r>
                    </a:p>
                  </a:txBody>
                  <a:tcPr marL="212170" marR="21217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44707207"/>
                  </a:ext>
                </a:extLst>
              </a:tr>
              <a:tr h="1908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Atrial Fibrillation/Flutter</a:t>
                      </a:r>
                      <a:endParaRPr lang="en-US" sz="9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3.6</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1.8</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IE" sz="900">
                          <a:solidFill>
                            <a:schemeClr val="tx1"/>
                          </a:solidFill>
                          <a:effectLst/>
                          <a:latin typeface="Arial" panose="020B0604020202020204" pitchFamily="34" charset="0"/>
                          <a:ea typeface="Calibri" panose="020F0502020204030204" pitchFamily="34" charset="0"/>
                          <a:cs typeface="Arial" panose="020B0604020202020204" pitchFamily="34" charset="0"/>
                        </a:rPr>
                        <a:t>0.6</a:t>
                      </a:r>
                    </a:p>
                  </a:txBody>
                  <a:tcPr marL="212170" marR="2121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n-IE"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0.0</a:t>
                      </a:r>
                    </a:p>
                  </a:txBody>
                  <a:tcPr marL="212170" marR="21217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2357313"/>
                  </a:ext>
                </a:extLst>
              </a:tr>
            </a:tbl>
          </a:graphicData>
        </a:graphic>
      </p:graphicFrame>
      <p:sp>
        <p:nvSpPr>
          <p:cNvPr id="12" name="TextBox 11">
            <a:extLst>
              <a:ext uri="{FF2B5EF4-FFF2-40B4-BE49-F238E27FC236}">
                <a16:creationId xmlns:a16="http://schemas.microsoft.com/office/drawing/2014/main" id="{38C5BA51-D80E-2298-F4F8-7A0C49A7FDC6}"/>
              </a:ext>
            </a:extLst>
          </p:cNvPr>
          <p:cNvSpPr txBox="1"/>
          <p:nvPr/>
        </p:nvSpPr>
        <p:spPr>
          <a:xfrm>
            <a:off x="382734" y="3893229"/>
            <a:ext cx="8361805" cy="464230"/>
          </a:xfrm>
          <a:prstGeom prst="rect">
            <a:avLst/>
          </a:prstGeom>
          <a:noFill/>
        </p:spPr>
        <p:txBody>
          <a:bodyPr wrap="square">
            <a:spAutoFit/>
          </a:bodyPr>
          <a:lstStyle/>
          <a:p>
            <a:pPr marL="0" lvl="1" algn="ctr" defTabSz="514350">
              <a:spcBef>
                <a:spcPts val="225"/>
              </a:spcBef>
              <a:defRPr/>
            </a:pPr>
            <a:r>
              <a:rPr lang="en-GB" sz="1125" b="1"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Median time on treatment </a:t>
            </a:r>
            <a:r>
              <a:rPr lang="en-GB" sz="1125" b="1" dirty="0">
                <a:ea typeface="Tahoma" panose="020B0604030504040204" pitchFamily="34" charset="0"/>
                <a:cs typeface="Arial" panose="020B0604020202020204" pitchFamily="34" charset="0"/>
              </a:rPr>
              <a:t>was 5.5 months.</a:t>
            </a:r>
          </a:p>
          <a:p>
            <a:pPr marL="0" lvl="1" algn="ctr" defTabSz="514350">
              <a:spcBef>
                <a:spcPts val="225"/>
              </a:spcBef>
              <a:defRPr/>
            </a:pPr>
            <a:r>
              <a:rPr lang="en-US" sz="1125" b="1"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Discontinuations due to TRAEs in </a:t>
            </a:r>
            <a:r>
              <a:rPr lang="en-GB" sz="1125" b="1"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3% (n=5); </a:t>
            </a:r>
            <a:r>
              <a:rPr lang="en-US" sz="1125" b="1"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dose reductions due to TRAEs in </a:t>
            </a:r>
            <a:r>
              <a:rPr lang="en-GB" sz="1125" b="1"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5% (n=8)</a:t>
            </a:r>
            <a:endParaRPr lang="en-IE" sz="1125" dirty="0"/>
          </a:p>
        </p:txBody>
      </p:sp>
      <p:sp>
        <p:nvSpPr>
          <p:cNvPr id="4" name="Title 1">
            <a:extLst>
              <a:ext uri="{FF2B5EF4-FFF2-40B4-BE49-F238E27FC236}">
                <a16:creationId xmlns:a16="http://schemas.microsoft.com/office/drawing/2014/main" id="{21E8CE46-F57D-ED18-8551-A392AABB36EA}"/>
              </a:ext>
            </a:extLst>
          </p:cNvPr>
          <p:cNvSpPr txBox="1">
            <a:spLocks/>
          </p:cNvSpPr>
          <p:nvPr/>
        </p:nvSpPr>
        <p:spPr bwMode="auto">
          <a:xfrm>
            <a:off x="10152" y="102816"/>
            <a:ext cx="9144000" cy="38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34289" tIns="34290" rIns="34289"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504" algn="l"/>
            <a:r>
              <a:rPr lang="en-IE" sz="1800" b="1" kern="0" dirty="0" err="1">
                <a:solidFill>
                  <a:srgbClr val="203F6C"/>
                </a:solidFill>
                <a:latin typeface="Arial"/>
                <a:cs typeface="Arial"/>
              </a:rPr>
              <a:t>Pirtobrutinib</a:t>
            </a:r>
            <a:r>
              <a:rPr lang="en-IE" sz="1800" b="1" kern="0" dirty="0">
                <a:solidFill>
                  <a:srgbClr val="203F6C"/>
                </a:solidFill>
                <a:latin typeface="Arial"/>
                <a:cs typeface="Arial"/>
              </a:rPr>
              <a:t> Safety Profile in MCL Patients</a:t>
            </a:r>
            <a:endParaRPr lang="en-IE" sz="1800" b="1" kern="0" dirty="0">
              <a:solidFill>
                <a:srgbClr val="203F6C"/>
              </a:solidFill>
              <a:latin typeface="Arial" panose="020B0604020202020204" pitchFamily="34" charset="0"/>
              <a:cs typeface="Arial" panose="020B0604020202020204" pitchFamily="34" charset="0"/>
            </a:endParaRPr>
          </a:p>
        </p:txBody>
      </p:sp>
      <p:sp>
        <p:nvSpPr>
          <p:cNvPr id="6" name="TextBox 5"/>
          <p:cNvSpPr txBox="1"/>
          <p:nvPr/>
        </p:nvSpPr>
        <p:spPr>
          <a:xfrm>
            <a:off x="3343032" y="4714691"/>
            <a:ext cx="5212080" cy="246221"/>
          </a:xfrm>
          <a:prstGeom prst="rect">
            <a:avLst/>
          </a:prstGeom>
          <a:noFill/>
        </p:spPr>
        <p:txBody>
          <a:bodyPr wrap="square" rtlCol="0">
            <a:spAutoFit/>
          </a:bodyPr>
          <a:lstStyle/>
          <a:p>
            <a:r>
              <a:rPr lang="en-US" sz="1000" dirty="0">
                <a:solidFill>
                  <a:srgbClr val="000000"/>
                </a:solidFill>
                <a:latin typeface="+mn-lt"/>
                <a:cs typeface="Arial"/>
              </a:rPr>
              <a:t>Cohen JB et al. </a:t>
            </a:r>
            <a:r>
              <a:rPr lang="en-US" sz="1000" i="1" dirty="0">
                <a:solidFill>
                  <a:srgbClr val="000000"/>
                </a:solidFill>
                <a:latin typeface="+mn-lt"/>
                <a:cs typeface="Arial"/>
              </a:rPr>
              <a:t>Blood.</a:t>
            </a:r>
            <a:r>
              <a:rPr lang="en-US" sz="1000" dirty="0">
                <a:solidFill>
                  <a:srgbClr val="000000"/>
                </a:solidFill>
                <a:latin typeface="+mn-lt"/>
                <a:cs typeface="Arial"/>
              </a:rPr>
              <a:t> 2023; 142(S1):981. </a:t>
            </a:r>
            <a:r>
              <a:rPr lang="en-US" sz="1000" i="1" dirty="0">
                <a:solidFill>
                  <a:srgbClr val="000000"/>
                </a:solidFill>
                <a:latin typeface="+mn-lt"/>
                <a:cs typeface="Arial"/>
              </a:rPr>
              <a:t>Slide provided courtesy of Dr. Cohen.</a:t>
            </a:r>
            <a:r>
              <a:rPr lang="en-US" sz="1000" dirty="0">
                <a:latin typeface="+mn-lt"/>
                <a:cs typeface="Arial"/>
              </a:rPr>
              <a:t> </a:t>
            </a:r>
          </a:p>
        </p:txBody>
      </p:sp>
    </p:spTree>
    <p:extLst>
      <p:ext uri="{BB962C8B-B14F-4D97-AF65-F5344CB8AC3E}">
        <p14:creationId xmlns:p14="http://schemas.microsoft.com/office/powerpoint/2010/main" val="22202082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F8B5F5-379D-AD2B-D00D-85D6A76BBF54}"/>
              </a:ext>
            </a:extLst>
          </p:cNvPr>
          <p:cNvSpPr txBox="1"/>
          <p:nvPr/>
        </p:nvSpPr>
        <p:spPr>
          <a:xfrm>
            <a:off x="547439" y="935164"/>
            <a:ext cx="8196720" cy="284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14313" indent="-214313" defTabSz="257175" eaLnBrk="0" hangingPunct="0">
              <a:spcBef>
                <a:spcPts val="0"/>
              </a:spcBef>
              <a:spcAft>
                <a:spcPts val="600"/>
              </a:spcAft>
              <a:buFont typeface="Arial" panose="020B0604020202020204" pitchFamily="34" charset="0"/>
              <a:buChar char="•"/>
              <a:defRPr/>
            </a:pPr>
            <a:r>
              <a:rPr lang="en-US" sz="1400" b="1" dirty="0" err="1">
                <a:solidFill>
                  <a:srgbClr val="000000"/>
                </a:solidFill>
                <a:latin typeface="Arial"/>
                <a:ea typeface="Geneva"/>
                <a:cs typeface="Arial"/>
              </a:rPr>
              <a:t>cBTKi</a:t>
            </a:r>
            <a:r>
              <a:rPr lang="en-US" sz="1400" dirty="0">
                <a:solidFill>
                  <a:srgbClr val="000000"/>
                </a:solidFill>
                <a:latin typeface="Arial"/>
                <a:ea typeface="Geneva"/>
                <a:cs typeface="Arial"/>
              </a:rPr>
              <a:t> are now recommended as part of </a:t>
            </a:r>
            <a:r>
              <a:rPr lang="en-US" sz="1400" b="1" dirty="0">
                <a:solidFill>
                  <a:srgbClr val="000000"/>
                </a:solidFill>
                <a:latin typeface="Arial"/>
                <a:ea typeface="Geneva"/>
                <a:cs typeface="Arial"/>
              </a:rPr>
              <a:t>frontline therapy and maintenance </a:t>
            </a:r>
            <a:r>
              <a:rPr lang="en-US" sz="1400" dirty="0">
                <a:solidFill>
                  <a:srgbClr val="000000"/>
                </a:solidFill>
                <a:latin typeface="Arial"/>
                <a:ea typeface="Geneva"/>
                <a:cs typeface="Arial"/>
              </a:rPr>
              <a:t>in MCL patients suitable for aggressive induction </a:t>
            </a:r>
          </a:p>
          <a:p>
            <a:pPr marL="214313" indent="-214313" defTabSz="257175" eaLnBrk="0" hangingPunct="0">
              <a:spcBef>
                <a:spcPts val="0"/>
              </a:spcBef>
              <a:spcAft>
                <a:spcPts val="600"/>
              </a:spcAft>
              <a:buFont typeface="Arial" panose="020B0604020202020204" pitchFamily="34" charset="0"/>
              <a:buChar char="•"/>
              <a:defRPr/>
            </a:pPr>
            <a:r>
              <a:rPr lang="en-US" sz="1400" dirty="0">
                <a:solidFill>
                  <a:srgbClr val="000000"/>
                </a:solidFill>
                <a:latin typeface="Arial"/>
                <a:ea typeface="Geneva"/>
                <a:cs typeface="Arial"/>
              </a:rPr>
              <a:t>With </a:t>
            </a:r>
            <a:r>
              <a:rPr lang="en-US" sz="1400" dirty="0">
                <a:latin typeface="Arial"/>
                <a:ea typeface="Geneva"/>
                <a:cs typeface="Arial"/>
              </a:rPr>
              <a:t>longer follow-up</a:t>
            </a:r>
            <a:r>
              <a:rPr lang="en-US" sz="1400" dirty="0">
                <a:solidFill>
                  <a:srgbClr val="000000"/>
                </a:solidFill>
                <a:latin typeface="Arial"/>
                <a:ea typeface="Geneva"/>
                <a:cs typeface="Arial"/>
              </a:rPr>
              <a:t>, </a:t>
            </a:r>
            <a:r>
              <a:rPr lang="en-GB" sz="1400" b="1" dirty="0" err="1">
                <a:solidFill>
                  <a:srgbClr val="000000"/>
                </a:solidFill>
                <a:latin typeface="Arial"/>
                <a:ea typeface="Geneva"/>
                <a:cs typeface="Arial"/>
                <a:sym typeface="Arial" panose="020B0604020202020204" pitchFamily="34" charset="0"/>
              </a:rPr>
              <a:t>pirtobrutinib</a:t>
            </a:r>
            <a:r>
              <a:rPr lang="en-GB" sz="1400" dirty="0">
                <a:solidFill>
                  <a:srgbClr val="000000"/>
                </a:solidFill>
                <a:latin typeface="Arial"/>
                <a:ea typeface="Geneva"/>
                <a:cs typeface="Arial"/>
                <a:sym typeface="Arial" panose="020B0604020202020204" pitchFamily="34" charset="0"/>
              </a:rPr>
              <a:t> continues to demonstrate clinically meaningful efficacy in </a:t>
            </a:r>
            <a:r>
              <a:rPr lang="en-US" sz="1400" dirty="0">
                <a:solidFill>
                  <a:srgbClr val="000000"/>
                </a:solidFill>
                <a:latin typeface="Arial"/>
                <a:ea typeface="Geneva"/>
                <a:cs typeface="Arial"/>
                <a:sym typeface="Arial" panose="020B0604020202020204" pitchFamily="34" charset="0"/>
              </a:rPr>
              <a:t>a variety of </a:t>
            </a:r>
            <a:r>
              <a:rPr lang="en-US" sz="1400" b="1" dirty="0">
                <a:solidFill>
                  <a:srgbClr val="000000"/>
                </a:solidFill>
                <a:latin typeface="Arial"/>
                <a:ea typeface="Geneva"/>
                <a:cs typeface="Arial"/>
                <a:sym typeface="Arial" panose="020B0604020202020204" pitchFamily="34" charset="0"/>
              </a:rPr>
              <a:t>R/R MCL</a:t>
            </a:r>
            <a:r>
              <a:rPr lang="en-US" sz="1400" dirty="0">
                <a:solidFill>
                  <a:srgbClr val="000000"/>
                </a:solidFill>
                <a:latin typeface="Arial"/>
                <a:ea typeface="Geneva"/>
                <a:cs typeface="Arial"/>
                <a:sym typeface="Arial" panose="020B0604020202020204" pitchFamily="34" charset="0"/>
              </a:rPr>
              <a:t> subgroups, including patients with: </a:t>
            </a:r>
          </a:p>
          <a:p>
            <a:pPr marL="557213" lvl="1" indent="-214313">
              <a:spcBef>
                <a:spcPts val="0"/>
              </a:spcBef>
              <a:spcAft>
                <a:spcPts val="0"/>
              </a:spcAft>
              <a:buFont typeface="Arial" panose="020B0604020202020204" pitchFamily="34" charset="0"/>
              <a:buChar char="‒"/>
            </a:pPr>
            <a:r>
              <a:rPr lang="en-US" sz="1400" dirty="0">
                <a:latin typeface="Arial"/>
                <a:ea typeface="Geneva"/>
                <a:cs typeface="Arial"/>
              </a:rPr>
              <a:t>Prior </a:t>
            </a:r>
            <a:r>
              <a:rPr lang="en-US" sz="1400" dirty="0" err="1">
                <a:latin typeface="Arial"/>
                <a:ea typeface="Geneva"/>
                <a:cs typeface="Arial"/>
              </a:rPr>
              <a:t>cBTKi</a:t>
            </a:r>
            <a:r>
              <a:rPr lang="en-US" sz="1400" dirty="0">
                <a:latin typeface="Arial"/>
                <a:ea typeface="Geneva"/>
                <a:cs typeface="Arial"/>
              </a:rPr>
              <a:t> treatment</a:t>
            </a:r>
          </a:p>
          <a:p>
            <a:pPr marL="557213" lvl="1" indent="-214313">
              <a:spcBef>
                <a:spcPts val="0"/>
              </a:spcBef>
              <a:spcAft>
                <a:spcPts val="0"/>
              </a:spcAft>
              <a:buFont typeface="Arial" panose="020B0604020202020204" pitchFamily="34" charset="0"/>
              <a:buChar char="‒"/>
            </a:pPr>
            <a:r>
              <a:rPr lang="en-US" sz="1400" dirty="0">
                <a:latin typeface="Arial"/>
                <a:ea typeface="Geneva"/>
                <a:cs typeface="Arial"/>
              </a:rPr>
              <a:t>High-risk molecular features (e.g., Ki-67 and TP53)</a:t>
            </a:r>
          </a:p>
          <a:p>
            <a:pPr marL="557213" lvl="1" indent="-214313">
              <a:spcBef>
                <a:spcPts val="0"/>
              </a:spcBef>
              <a:spcAft>
                <a:spcPts val="600"/>
              </a:spcAft>
              <a:buFont typeface="Arial" panose="020B0604020202020204" pitchFamily="34" charset="0"/>
              <a:buChar char="‒"/>
            </a:pPr>
            <a:r>
              <a:rPr lang="en-US" sz="1400" dirty="0">
                <a:latin typeface="Arial"/>
                <a:ea typeface="Geneva"/>
                <a:cs typeface="Arial"/>
              </a:rPr>
              <a:t>BTKi-naïve MCL </a:t>
            </a:r>
          </a:p>
          <a:p>
            <a:pPr marL="198835" indent="-198835">
              <a:spcBef>
                <a:spcPts val="0"/>
              </a:spcBef>
              <a:spcAft>
                <a:spcPts val="600"/>
              </a:spcAft>
              <a:buFont typeface="Arial" panose="020B0604020202020204" pitchFamily="34" charset="0"/>
              <a:buChar char="•"/>
            </a:pPr>
            <a:r>
              <a:rPr lang="en-GB" sz="1400" b="1" dirty="0" err="1">
                <a:solidFill>
                  <a:srgbClr val="000000"/>
                </a:solidFill>
                <a:latin typeface="Arial"/>
                <a:ea typeface="Geneva"/>
                <a:cs typeface="Arial"/>
                <a:sym typeface="Arial" panose="020B0604020202020204" pitchFamily="34" charset="0"/>
              </a:rPr>
              <a:t>Pirtobrutinib</a:t>
            </a:r>
            <a:r>
              <a:rPr lang="en-GB" sz="1400" b="1" dirty="0">
                <a:solidFill>
                  <a:srgbClr val="000000"/>
                </a:solidFill>
                <a:latin typeface="Arial"/>
                <a:ea typeface="Geneva"/>
                <a:cs typeface="Arial"/>
                <a:sym typeface="Arial" panose="020B0604020202020204" pitchFamily="34" charset="0"/>
              </a:rPr>
              <a:t> is well tolerated </a:t>
            </a:r>
            <a:r>
              <a:rPr lang="en-GB" sz="1400" dirty="0">
                <a:solidFill>
                  <a:srgbClr val="000000"/>
                </a:solidFill>
                <a:latin typeface="Arial"/>
                <a:ea typeface="Geneva"/>
                <a:cs typeface="Arial"/>
                <a:sym typeface="Arial" panose="020B0604020202020204" pitchFamily="34" charset="0"/>
              </a:rPr>
              <a:t>with low rates of discontinuation due to drug-related toxicity.</a:t>
            </a:r>
            <a:endParaRPr lang="en-GB" sz="1400" baseline="30000" dirty="0">
              <a:solidFill>
                <a:srgbClr val="000000"/>
              </a:solidFill>
              <a:latin typeface="Arial"/>
              <a:ea typeface="Geneva"/>
              <a:cs typeface="Arial"/>
              <a:sym typeface="Arial" panose="020B0604020202020204" pitchFamily="34" charset="0"/>
            </a:endParaRPr>
          </a:p>
          <a:p>
            <a:pPr marL="198835" indent="-198835">
              <a:spcBef>
                <a:spcPts val="0"/>
              </a:spcBef>
              <a:spcAft>
                <a:spcPts val="600"/>
              </a:spcAft>
              <a:buFont typeface="Arial" panose="020B0604020202020204" pitchFamily="34" charset="0"/>
              <a:buChar char="•"/>
            </a:pPr>
            <a:r>
              <a:rPr lang="en-GB" sz="1400" b="1" dirty="0" err="1">
                <a:latin typeface="Arial"/>
                <a:ea typeface="Geneva"/>
                <a:cs typeface="Arial"/>
              </a:rPr>
              <a:t>Pirtobrutinib</a:t>
            </a:r>
            <a:r>
              <a:rPr lang="en-GB" sz="1400" b="1" dirty="0">
                <a:latin typeface="Arial"/>
                <a:ea typeface="Geneva"/>
                <a:cs typeface="Arial"/>
              </a:rPr>
              <a:t> represents a new standard of care </a:t>
            </a:r>
            <a:r>
              <a:rPr lang="en-GB" sz="1400" dirty="0">
                <a:latin typeface="Arial"/>
                <a:ea typeface="Geneva"/>
                <a:cs typeface="Arial"/>
              </a:rPr>
              <a:t>for patients who received a prior </a:t>
            </a:r>
            <a:r>
              <a:rPr lang="en-GB" sz="1400" dirty="0" err="1">
                <a:latin typeface="Arial"/>
                <a:ea typeface="Geneva"/>
                <a:cs typeface="Arial"/>
              </a:rPr>
              <a:t>cBTKi</a:t>
            </a:r>
            <a:r>
              <a:rPr lang="en-GB" sz="1400" dirty="0">
                <a:latin typeface="Arial"/>
                <a:ea typeface="Geneva"/>
                <a:cs typeface="Arial"/>
              </a:rPr>
              <a:t>.</a:t>
            </a:r>
            <a:endParaRPr lang="en-GB" sz="1400" dirty="0">
              <a:solidFill>
                <a:srgbClr val="000000"/>
              </a:solidFill>
              <a:latin typeface="Arial"/>
              <a:ea typeface="Geneva"/>
              <a:cs typeface="Arial"/>
            </a:endParaRPr>
          </a:p>
          <a:p>
            <a:pPr marL="198835" indent="-198835">
              <a:spcBef>
                <a:spcPts val="0"/>
              </a:spcBef>
              <a:spcAft>
                <a:spcPts val="600"/>
              </a:spcAft>
              <a:buFont typeface="Arial" panose="020B0604020202020204" pitchFamily="34" charset="0"/>
              <a:buChar char="•"/>
            </a:pPr>
            <a:r>
              <a:rPr lang="en-US" sz="1400" dirty="0">
                <a:solidFill>
                  <a:srgbClr val="000000"/>
                </a:solidFill>
                <a:latin typeface="Arial"/>
                <a:ea typeface="Geneva"/>
                <a:cs typeface="Arial"/>
                <a:sym typeface="Arial" panose="020B0604020202020204" pitchFamily="34" charset="0"/>
              </a:rPr>
              <a:t>A randomized, global phase 3 trial comparing </a:t>
            </a:r>
            <a:r>
              <a:rPr lang="en-US" sz="1400" dirty="0" err="1">
                <a:solidFill>
                  <a:srgbClr val="000000"/>
                </a:solidFill>
                <a:latin typeface="Arial"/>
                <a:ea typeface="Geneva"/>
                <a:cs typeface="Arial"/>
                <a:sym typeface="Arial" panose="020B0604020202020204" pitchFamily="34" charset="0"/>
              </a:rPr>
              <a:t>pirtobrutinib</a:t>
            </a:r>
            <a:r>
              <a:rPr lang="en-US" sz="1400" dirty="0">
                <a:solidFill>
                  <a:srgbClr val="000000"/>
                </a:solidFill>
                <a:latin typeface="Arial"/>
                <a:ea typeface="Geneva"/>
                <a:cs typeface="Arial"/>
                <a:sym typeface="Arial" panose="020B0604020202020204" pitchFamily="34" charset="0"/>
              </a:rPr>
              <a:t> with investigator’s choice of </a:t>
            </a:r>
            <a:r>
              <a:rPr lang="en-US" sz="1400" dirty="0" err="1">
                <a:solidFill>
                  <a:srgbClr val="000000"/>
                </a:solidFill>
                <a:latin typeface="Arial"/>
                <a:ea typeface="Geneva"/>
                <a:cs typeface="Arial"/>
                <a:sym typeface="Arial" panose="020B0604020202020204" pitchFamily="34" charset="0"/>
              </a:rPr>
              <a:t>cBTKi</a:t>
            </a:r>
            <a:r>
              <a:rPr lang="en-US" sz="1400" dirty="0">
                <a:solidFill>
                  <a:srgbClr val="000000"/>
                </a:solidFill>
                <a:latin typeface="Arial"/>
                <a:ea typeface="Geneva"/>
                <a:cs typeface="Arial"/>
                <a:sym typeface="Arial" panose="020B0604020202020204" pitchFamily="34" charset="0"/>
              </a:rPr>
              <a:t> </a:t>
            </a:r>
            <a:r>
              <a:rPr lang="en-US" sz="1400" dirty="0">
                <a:latin typeface="Arial"/>
                <a:ea typeface="Geneva"/>
                <a:cs typeface="Arial"/>
              </a:rPr>
              <a:t>is ongoing in </a:t>
            </a:r>
            <a:r>
              <a:rPr lang="en-US" sz="1400" dirty="0">
                <a:solidFill>
                  <a:srgbClr val="000000"/>
                </a:solidFill>
                <a:latin typeface="Arial"/>
                <a:ea typeface="Geneva"/>
                <a:cs typeface="Arial"/>
                <a:sym typeface="Arial" panose="020B0604020202020204" pitchFamily="34" charset="0"/>
              </a:rPr>
              <a:t>relapsed BTKi-naïve MCL (BRUIN MCL-321; NCT04662255),</a:t>
            </a:r>
            <a:endParaRPr lang="en-US" sz="1400" dirty="0">
              <a:solidFill>
                <a:srgbClr val="000000"/>
              </a:solidFill>
              <a:latin typeface="Arial"/>
              <a:ea typeface="Geneva"/>
              <a:cs typeface="Arial"/>
            </a:endParaRPr>
          </a:p>
        </p:txBody>
      </p:sp>
      <p:sp>
        <p:nvSpPr>
          <p:cNvPr id="4" name="Title 1">
            <a:extLst>
              <a:ext uri="{FF2B5EF4-FFF2-40B4-BE49-F238E27FC236}">
                <a16:creationId xmlns:a16="http://schemas.microsoft.com/office/drawing/2014/main" id="{EB22A544-389D-1CF5-F938-834C72265F8A}"/>
              </a:ext>
            </a:extLst>
          </p:cNvPr>
          <p:cNvSpPr txBox="1">
            <a:spLocks/>
          </p:cNvSpPr>
          <p:nvPr/>
        </p:nvSpPr>
        <p:spPr bwMode="auto">
          <a:xfrm>
            <a:off x="18515" y="253319"/>
            <a:ext cx="9144000" cy="35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34289" tIns="34290" rIns="34289"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504" algn="l"/>
            <a:r>
              <a:rPr lang="en-US" sz="1800" b="1" kern="0" dirty="0">
                <a:solidFill>
                  <a:srgbClr val="203F6C"/>
                </a:solidFill>
                <a:latin typeface="Arial" panose="020B0604020202020204" pitchFamily="34" charset="0"/>
                <a:cs typeface="Arial" panose="020B0604020202020204" pitchFamily="34" charset="0"/>
              </a:rPr>
              <a:t>Key BTKi updates in MCL</a:t>
            </a:r>
            <a:endParaRPr lang="en-IE" sz="1800" b="1" kern="0" dirty="0">
              <a:solidFill>
                <a:srgbClr val="203F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56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F40FDBB3-5BAE-C5AA-96B9-B25E27F0646A}"/>
              </a:ext>
            </a:extLst>
          </p:cNvPr>
          <p:cNvCxnSpPr>
            <a:cxnSpLocks/>
          </p:cNvCxnSpPr>
          <p:nvPr/>
        </p:nvCxnSpPr>
        <p:spPr>
          <a:xfrm>
            <a:off x="672034" y="3328191"/>
            <a:ext cx="1" cy="36959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35420294-C70C-156D-569E-9366FE8D0F5C}"/>
              </a:ext>
            </a:extLst>
          </p:cNvPr>
          <p:cNvCxnSpPr>
            <a:cxnSpLocks/>
          </p:cNvCxnSpPr>
          <p:nvPr/>
        </p:nvCxnSpPr>
        <p:spPr>
          <a:xfrm>
            <a:off x="276376" y="3694248"/>
            <a:ext cx="0" cy="458652"/>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0782771B-050A-DC80-F441-E9192E316991}"/>
              </a:ext>
            </a:extLst>
          </p:cNvPr>
          <p:cNvCxnSpPr>
            <a:cxnSpLocks/>
          </p:cNvCxnSpPr>
          <p:nvPr/>
        </p:nvCxnSpPr>
        <p:spPr>
          <a:xfrm>
            <a:off x="1585852" y="3688080"/>
            <a:ext cx="0" cy="297468"/>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3D548311-FB1E-64E8-BD71-85391145287D}"/>
              </a:ext>
            </a:extLst>
          </p:cNvPr>
          <p:cNvCxnSpPr>
            <a:cxnSpLocks/>
          </p:cNvCxnSpPr>
          <p:nvPr/>
        </p:nvCxnSpPr>
        <p:spPr>
          <a:xfrm>
            <a:off x="2919345" y="1906579"/>
            <a:ext cx="0" cy="323069"/>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F40FDBB3-5BAE-C5AA-96B9-B25E27F0646A}"/>
              </a:ext>
            </a:extLst>
          </p:cNvPr>
          <p:cNvCxnSpPr>
            <a:cxnSpLocks/>
          </p:cNvCxnSpPr>
          <p:nvPr/>
        </p:nvCxnSpPr>
        <p:spPr>
          <a:xfrm>
            <a:off x="2920536" y="1561258"/>
            <a:ext cx="0" cy="34290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9" name="Rectangle: Rounded Corners 58">
            <a:extLst>
              <a:ext uri="{FF2B5EF4-FFF2-40B4-BE49-F238E27FC236}">
                <a16:creationId xmlns:a16="http://schemas.microsoft.com/office/drawing/2014/main" id="{DD915262-9D2D-7225-108C-F69D69C68ED0}"/>
              </a:ext>
            </a:extLst>
          </p:cNvPr>
          <p:cNvSpPr/>
          <p:nvPr/>
        </p:nvSpPr>
        <p:spPr>
          <a:xfrm>
            <a:off x="851020" y="796538"/>
            <a:ext cx="4077000" cy="844976"/>
          </a:xfrm>
          <a:prstGeom prst="roundRect">
            <a:avLst/>
          </a:prstGeom>
          <a:solidFill>
            <a:srgbClr val="263F6A"/>
          </a:solidFill>
          <a:ln w="19050">
            <a:solidFill>
              <a:srgbClr val="263F6A"/>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defTabSz="514350" fontAlgn="auto">
              <a:spcBef>
                <a:spcPts val="0"/>
              </a:spcBef>
              <a:spcAft>
                <a:spcPts val="0"/>
              </a:spcAft>
              <a:defRPr/>
            </a:pPr>
            <a:endParaRPr lang="en-US" sz="450" b="1" dirty="0">
              <a:solidFill>
                <a:srgbClr val="FFFFFF"/>
              </a:solidFill>
              <a:latin typeface="Arial" panose="020B0604020202020204" pitchFamily="34" charset="0"/>
              <a:cs typeface="Arial" panose="020B0604020202020204" pitchFamily="34" charset="0"/>
            </a:endParaRPr>
          </a:p>
          <a:p>
            <a:pPr algn="ctr" defTabSz="514350" fontAlgn="auto">
              <a:spcBef>
                <a:spcPts val="0"/>
              </a:spcBef>
              <a:spcAft>
                <a:spcPts val="150"/>
              </a:spcAft>
              <a:defRPr/>
            </a:pPr>
            <a:r>
              <a:rPr lang="en-US" sz="1050" b="1" dirty="0">
                <a:solidFill>
                  <a:srgbClr val="FFFFFF"/>
                </a:solidFill>
                <a:latin typeface="Arial"/>
                <a:cs typeface="Arial"/>
              </a:rPr>
              <a:t>Phase 1 Escalation + Expansion (25 to 300 mg QD)</a:t>
            </a:r>
          </a:p>
          <a:p>
            <a:pPr algn="ctr" defTabSz="514350" fontAlgn="auto">
              <a:spcBef>
                <a:spcPts val="0"/>
              </a:spcBef>
              <a:spcAft>
                <a:spcPts val="150"/>
              </a:spcAft>
              <a:defRPr/>
            </a:pPr>
            <a:r>
              <a:rPr lang="en-US" sz="1050" b="1" dirty="0">
                <a:solidFill>
                  <a:srgbClr val="FFFFFF"/>
                </a:solidFill>
                <a:latin typeface="Arial"/>
                <a:cs typeface="Arial"/>
              </a:rPr>
              <a:t>Phase 2 (200 mg QD)</a:t>
            </a:r>
          </a:p>
          <a:p>
            <a:pPr algn="ctr" defTabSz="514350" fontAlgn="auto">
              <a:spcBef>
                <a:spcPts val="0"/>
              </a:spcBef>
              <a:spcAft>
                <a:spcPts val="150"/>
              </a:spcAft>
              <a:defRPr/>
            </a:pPr>
            <a:r>
              <a:rPr lang="en-US" sz="1050" dirty="0">
                <a:solidFill>
                  <a:schemeClr val="bg1"/>
                </a:solidFill>
                <a:latin typeface="Arial"/>
                <a:cs typeface="Arial"/>
              </a:rPr>
              <a:t>N=778</a:t>
            </a:r>
            <a:endParaRPr lang="en-US" sz="1050" dirty="0">
              <a:solidFill>
                <a:schemeClr val="bg1"/>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443E7CA3-2475-CAA7-56FF-5D08711B9743}"/>
              </a:ext>
            </a:extLst>
          </p:cNvPr>
          <p:cNvGrpSpPr/>
          <p:nvPr/>
        </p:nvGrpSpPr>
        <p:grpSpPr>
          <a:xfrm>
            <a:off x="5833904" y="620742"/>
            <a:ext cx="2285609" cy="3634931"/>
            <a:chOff x="8481063" y="1352802"/>
            <a:chExt cx="3047479" cy="4846574"/>
          </a:xfrm>
        </p:grpSpPr>
        <p:grpSp>
          <p:nvGrpSpPr>
            <p:cNvPr id="63" name="Group 62">
              <a:extLst>
                <a:ext uri="{FF2B5EF4-FFF2-40B4-BE49-F238E27FC236}">
                  <a16:creationId xmlns:a16="http://schemas.microsoft.com/office/drawing/2014/main" id="{422601E3-821A-4D37-28D2-8F51DB98A7BC}"/>
                </a:ext>
              </a:extLst>
            </p:cNvPr>
            <p:cNvGrpSpPr/>
            <p:nvPr/>
          </p:nvGrpSpPr>
          <p:grpSpPr>
            <a:xfrm>
              <a:off x="8481066" y="3002638"/>
              <a:ext cx="3047466" cy="1558176"/>
              <a:chOff x="9221235" y="24914333"/>
              <a:chExt cx="3252819" cy="1339052"/>
            </a:xfrm>
          </p:grpSpPr>
          <p:sp>
            <p:nvSpPr>
              <p:cNvPr id="73" name="Rectangle: Rounded Corners 72">
                <a:extLst>
                  <a:ext uri="{FF2B5EF4-FFF2-40B4-BE49-F238E27FC236}">
                    <a16:creationId xmlns:a16="http://schemas.microsoft.com/office/drawing/2014/main" id="{335DAEE6-158C-13C7-FD35-977271AC9FEE}"/>
                  </a:ext>
                </a:extLst>
              </p:cNvPr>
              <p:cNvSpPr/>
              <p:nvPr/>
            </p:nvSpPr>
            <p:spPr>
              <a:xfrm>
                <a:off x="9221235" y="25064536"/>
                <a:ext cx="3252819" cy="1188849"/>
              </a:xfrm>
              <a:prstGeom prst="roundRect">
                <a:avLst/>
              </a:prstGeom>
              <a:noFill/>
              <a:ln w="19050" cap="flat" cmpd="sng" algn="ctr">
                <a:solidFill>
                  <a:srgbClr val="3C3D3E"/>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60735" indent="-160735" defTabSz="257175">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Age ≥18 </a:t>
                </a:r>
                <a:endParaRPr lang="en-US" sz="900" kern="0">
                  <a:latin typeface="Arial" panose="020B0604020202020204" pitchFamily="34" charset="0"/>
                  <a:ea typeface="Tahoma" panose="020B0604030504040204" pitchFamily="34" charset="0"/>
                  <a:cs typeface="Arial" panose="020B0604020202020204" pitchFamily="34" charset="0"/>
                  <a:sym typeface="Arial" panose="020B0604020202020204" pitchFamily="34" charset="0"/>
                </a:endParaRPr>
              </a:p>
              <a:p>
                <a:pPr marL="160735" indent="-160735"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ECOG 0-2</a:t>
                </a:r>
              </a:p>
              <a:p>
                <a:pPr marL="160735" indent="-160735"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Active disease and in need of treatment</a:t>
                </a:r>
              </a:p>
              <a:p>
                <a:pPr marL="160735" indent="-160735"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Previously treated</a:t>
                </a:r>
              </a:p>
            </p:txBody>
          </p:sp>
          <p:sp>
            <p:nvSpPr>
              <p:cNvPr id="74" name="Rectangle: Rounded Corners 73">
                <a:extLst>
                  <a:ext uri="{FF2B5EF4-FFF2-40B4-BE49-F238E27FC236}">
                    <a16:creationId xmlns:a16="http://schemas.microsoft.com/office/drawing/2014/main" id="{6D691242-BAF6-938F-D371-F3CCFA8A1265}"/>
                  </a:ext>
                </a:extLst>
              </p:cNvPr>
              <p:cNvSpPr/>
              <p:nvPr/>
            </p:nvSpPr>
            <p:spPr>
              <a:xfrm>
                <a:off x="10922603" y="24914333"/>
                <a:ext cx="1308695" cy="306361"/>
              </a:xfrm>
              <a:prstGeom prst="roundRect">
                <a:avLst/>
              </a:prstGeom>
              <a:solidFill>
                <a:srgbClr val="D9D9D9"/>
              </a:solidFill>
              <a:ln w="19050" cap="flat" cmpd="sng" algn="ctr">
                <a:solidFill>
                  <a:schemeClr val="accent5">
                    <a:lumMod val="50000"/>
                  </a:schemeClr>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57175" fontAlgn="auto">
                  <a:spcBef>
                    <a:spcPts val="0"/>
                  </a:spcBef>
                  <a:spcAft>
                    <a:spcPts val="0"/>
                  </a:spcAft>
                  <a:defRPr/>
                </a:pPr>
                <a:r>
                  <a:rPr lang="en-US" sz="900" b="1" kern="0">
                    <a:latin typeface="Arial" panose="020B0604020202020204" pitchFamily="34" charset="0"/>
                    <a:ea typeface="Tahoma"/>
                    <a:cs typeface="Arial" panose="020B0604020202020204" pitchFamily="34" charset="0"/>
                    <a:sym typeface="Arial" panose="020B0604020202020204" pitchFamily="34" charset="0"/>
                  </a:rPr>
                  <a:t>Eligibility</a:t>
                </a:r>
              </a:p>
            </p:txBody>
          </p:sp>
        </p:grpSp>
        <p:sp>
          <p:nvSpPr>
            <p:cNvPr id="71" name="Rectangle: Rounded Corners 70">
              <a:extLst>
                <a:ext uri="{FF2B5EF4-FFF2-40B4-BE49-F238E27FC236}">
                  <a16:creationId xmlns:a16="http://schemas.microsoft.com/office/drawing/2014/main" id="{64BBC6FF-E895-DBC1-4616-8B23E3B88A45}"/>
                </a:ext>
              </a:extLst>
            </p:cNvPr>
            <p:cNvSpPr/>
            <p:nvPr/>
          </p:nvSpPr>
          <p:spPr>
            <a:xfrm>
              <a:off x="8481076" y="1522669"/>
              <a:ext cx="3047466" cy="1414302"/>
            </a:xfrm>
            <a:prstGeom prst="roundRect">
              <a:avLst/>
            </a:prstGeom>
            <a:noFill/>
            <a:ln w="19050" cap="flat" cmpd="sng" algn="ctr">
              <a:solidFill>
                <a:srgbClr val="3C3D3E"/>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60735" indent="-160735" defTabSz="257175" fontAlgn="auto">
                <a:spcBef>
                  <a:spcPts val="0"/>
                </a:spcBef>
                <a:spcAft>
                  <a:spcPts val="0"/>
                </a:spcAft>
                <a:buFont typeface="Arial" panose="020B0604020202020204" pitchFamily="34" charset="0"/>
                <a:buChar char="•"/>
                <a:defRPr/>
              </a:pPr>
              <a:r>
                <a:rPr lang="en-US" sz="900" kern="0" dirty="0">
                  <a:latin typeface="Arial" panose="020B0604020202020204" pitchFamily="34" charset="0"/>
                  <a:ea typeface="Tahoma"/>
                  <a:cs typeface="Arial" panose="020B0604020202020204" pitchFamily="34" charset="0"/>
                  <a:sym typeface="Arial" panose="020B0604020202020204" pitchFamily="34" charset="0"/>
                </a:rPr>
                <a:t>28-day cycles</a:t>
              </a:r>
              <a:endParaRPr lang="en-US" sz="900" b="1" kern="0" dirty="0">
                <a:latin typeface="Arial" panose="020B0604020202020204" pitchFamily="34" charset="0"/>
                <a:ea typeface="Tahoma"/>
                <a:cs typeface="Arial" panose="020B0604020202020204" pitchFamily="34" charset="0"/>
                <a:sym typeface="Arial" panose="020B0604020202020204" pitchFamily="34" charset="0"/>
              </a:endParaRPr>
            </a:p>
            <a:p>
              <a:pPr marL="160735" indent="-160735" defTabSz="257175" fontAlgn="auto">
                <a:spcBef>
                  <a:spcPts val="0"/>
                </a:spcBef>
                <a:spcAft>
                  <a:spcPts val="0"/>
                </a:spcAft>
                <a:buFont typeface="Arial" panose="020B0604020202020204" pitchFamily="34" charset="0"/>
                <a:buChar char="•"/>
                <a:defRPr/>
              </a:pPr>
              <a:r>
                <a:rPr lang="en-US" sz="900" kern="0" dirty="0">
                  <a:latin typeface="Arial" panose="020B0604020202020204" pitchFamily="34" charset="0"/>
                  <a:ea typeface="Tahoma"/>
                  <a:cs typeface="Arial" panose="020B0604020202020204" pitchFamily="34" charset="0"/>
                  <a:sym typeface="Arial" panose="020B0604020202020204" pitchFamily="34" charset="0"/>
                </a:rPr>
                <a:t>Intra-patient dose escalation allowed</a:t>
              </a:r>
            </a:p>
            <a:p>
              <a:pPr marL="160735" indent="-160735" defTabSz="257175" fontAlgn="auto">
                <a:spcBef>
                  <a:spcPts val="0"/>
                </a:spcBef>
                <a:spcAft>
                  <a:spcPts val="0"/>
                </a:spcAft>
                <a:buFont typeface="Arial" panose="020B0604020202020204" pitchFamily="34" charset="0"/>
                <a:buChar char="•"/>
                <a:defRPr/>
              </a:pPr>
              <a:r>
                <a:rPr lang="en-US" sz="900" kern="0" dirty="0">
                  <a:latin typeface="Arial" panose="020B0604020202020204" pitchFamily="34" charset="0"/>
                  <a:ea typeface="Tahoma"/>
                  <a:cs typeface="Arial" panose="020B0604020202020204" pitchFamily="34" charset="0"/>
                  <a:sym typeface="Arial" panose="020B0604020202020204" pitchFamily="34" charset="0"/>
                </a:rPr>
                <a:t>Cohort expansion permitted at doses deemed safe</a:t>
              </a:r>
            </a:p>
          </p:txBody>
        </p:sp>
        <p:sp>
          <p:nvSpPr>
            <p:cNvPr id="72" name="Rectangle: Rounded Corners 71">
              <a:extLst>
                <a:ext uri="{FF2B5EF4-FFF2-40B4-BE49-F238E27FC236}">
                  <a16:creationId xmlns:a16="http://schemas.microsoft.com/office/drawing/2014/main" id="{2100AB01-8D11-D44F-7E74-EBD7C9109C5D}"/>
                </a:ext>
              </a:extLst>
            </p:cNvPr>
            <p:cNvSpPr/>
            <p:nvPr/>
          </p:nvSpPr>
          <p:spPr>
            <a:xfrm>
              <a:off x="9649522" y="1352802"/>
              <a:ext cx="1651579" cy="339732"/>
            </a:xfrm>
            <a:prstGeom prst="roundRect">
              <a:avLst/>
            </a:prstGeom>
            <a:solidFill>
              <a:srgbClr val="D9D9D9"/>
            </a:solidFill>
            <a:ln w="19050" cap="flat" cmpd="sng" algn="ctr">
              <a:solidFill>
                <a:schemeClr val="accent5">
                  <a:lumMod val="50000"/>
                </a:schemeClr>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57175" fontAlgn="auto">
                <a:spcBef>
                  <a:spcPts val="0"/>
                </a:spcBef>
                <a:spcAft>
                  <a:spcPts val="0"/>
                </a:spcAft>
                <a:defRPr/>
              </a:pPr>
              <a:r>
                <a:rPr lang="en-US" sz="900" b="1" kern="0">
                  <a:latin typeface="Arial" panose="020B0604020202020204" pitchFamily="34" charset="0"/>
                  <a:ea typeface="Tahoma"/>
                  <a:cs typeface="Arial" panose="020B0604020202020204" pitchFamily="34" charset="0"/>
                  <a:sym typeface="Arial" panose="020B0604020202020204" pitchFamily="34" charset="0"/>
                </a:rPr>
                <a:t>Phase 1 3+3 design</a:t>
              </a:r>
            </a:p>
          </p:txBody>
        </p:sp>
        <p:grpSp>
          <p:nvGrpSpPr>
            <p:cNvPr id="65" name="Group 64">
              <a:extLst>
                <a:ext uri="{FF2B5EF4-FFF2-40B4-BE49-F238E27FC236}">
                  <a16:creationId xmlns:a16="http://schemas.microsoft.com/office/drawing/2014/main" id="{DB49D5D2-CD4E-DE88-59AD-2726175CCDF4}"/>
                </a:ext>
              </a:extLst>
            </p:cNvPr>
            <p:cNvGrpSpPr/>
            <p:nvPr/>
          </p:nvGrpSpPr>
          <p:grpSpPr>
            <a:xfrm>
              <a:off x="8481063" y="4630671"/>
              <a:ext cx="3047467" cy="1568705"/>
              <a:chOff x="9680593" y="26447963"/>
              <a:chExt cx="2795867" cy="1573027"/>
            </a:xfrm>
          </p:grpSpPr>
          <p:sp>
            <p:nvSpPr>
              <p:cNvPr id="69" name="Rectangle: Rounded Corners 68">
                <a:extLst>
                  <a:ext uri="{FF2B5EF4-FFF2-40B4-BE49-F238E27FC236}">
                    <a16:creationId xmlns:a16="http://schemas.microsoft.com/office/drawing/2014/main" id="{19DC3861-A69D-CBD9-D067-51F17CB09E26}"/>
                  </a:ext>
                </a:extLst>
              </p:cNvPr>
              <p:cNvSpPr/>
              <p:nvPr/>
            </p:nvSpPr>
            <p:spPr>
              <a:xfrm>
                <a:off x="9680593" y="26602791"/>
                <a:ext cx="2795867" cy="1418199"/>
              </a:xfrm>
              <a:prstGeom prst="roundRect">
                <a:avLst/>
              </a:prstGeom>
              <a:noFill/>
              <a:ln w="19050" cap="flat" cmpd="sng" algn="ctr">
                <a:solidFill>
                  <a:schemeClr val="tx1"/>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60496" indent="-160496" defTabSz="257175" fontAlgn="auto">
                  <a:spcBef>
                    <a:spcPts val="0"/>
                  </a:spcBef>
                  <a:spcAft>
                    <a:spcPts val="0"/>
                  </a:spcAft>
                  <a:buFont typeface="Arial" panose="020B0604020202020204" pitchFamily="34" charset="0"/>
                  <a:buChar char="•"/>
                  <a:defRPr/>
                </a:pP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Safety/tolerability</a:t>
                </a:r>
                <a:endParaRPr lang="en-US" sz="900">
                  <a:solidFill>
                    <a:srgbClr val="000000"/>
                  </a:solidFill>
                  <a:latin typeface="Arial" panose="020B0604020202020204" pitchFamily="34" charset="0"/>
                  <a:ea typeface="Tahoma"/>
                  <a:cs typeface="Arial" panose="020B0604020202020204" pitchFamily="34" charset="0"/>
                  <a:sym typeface="Arial" panose="020B0604020202020204" pitchFamily="34" charset="0"/>
                </a:endParaRPr>
              </a:p>
              <a:p>
                <a:pPr marL="160496" indent="-160496"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Determine MTD and </a:t>
                </a:r>
                <a:r>
                  <a:rPr lang="en-US" sz="900" kern="0">
                    <a:latin typeface="Arial" panose="020B0604020202020204" pitchFamily="34" charset="0"/>
                    <a:ea typeface="Tahoma"/>
                    <a:cs typeface="Arial" panose="020B0604020202020204" pitchFamily="34" charset="0"/>
                  </a:rPr>
                  <a:t>RP</a:t>
                </a:r>
                <a:r>
                  <a:rPr lang="en-US" sz="900" kern="0">
                    <a:latin typeface="Arial" panose="020B0604020202020204" pitchFamily="34" charset="0"/>
                    <a:ea typeface="Tahoma"/>
                    <a:cs typeface="Arial" panose="020B0604020202020204" pitchFamily="34" charset="0"/>
                    <a:sym typeface="Arial" panose="020B0604020202020204" pitchFamily="34" charset="0"/>
                  </a:rPr>
                  <a:t>2D</a:t>
                </a:r>
              </a:p>
              <a:p>
                <a:pPr marL="160496" indent="-160496" defTabSz="257175" fontAlgn="auto">
                  <a:spcBef>
                    <a:spcPts val="0"/>
                  </a:spcBef>
                  <a:spcAft>
                    <a:spcPts val="0"/>
                  </a:spcAft>
                  <a:buFont typeface="Arial" panose="020B0604020202020204" pitchFamily="34" charset="0"/>
                  <a:buChar char="•"/>
                  <a:defRPr/>
                </a:pPr>
                <a:r>
                  <a:rPr lang="en-US" sz="900" kern="0">
                    <a:latin typeface="Arial" panose="020B0604020202020204" pitchFamily="34" charset="0"/>
                    <a:ea typeface="Tahoma"/>
                    <a:cs typeface="Arial" panose="020B0604020202020204" pitchFamily="34" charset="0"/>
                    <a:sym typeface="Arial" panose="020B0604020202020204" pitchFamily="34" charset="0"/>
                  </a:rPr>
                  <a:t>Pharmacokinetics</a:t>
                </a:r>
              </a:p>
              <a:p>
                <a:pPr marL="160496" indent="-160496" defTabSz="257175">
                  <a:buFont typeface="Arial" panose="020B0604020202020204" pitchFamily="34" charset="0"/>
                  <a:buChar char="•"/>
                  <a:defRPr/>
                </a:pP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Efficacy </a:t>
                </a:r>
                <a:r>
                  <a:rPr lang="en-US" sz="900" kern="0">
                    <a:solidFill>
                      <a:srgbClr val="000000"/>
                    </a:solidFill>
                    <a:latin typeface="Arial" panose="020B0604020202020204" pitchFamily="34" charset="0"/>
                    <a:ea typeface="Tahoma"/>
                    <a:cs typeface="Arial" panose="020B0604020202020204" pitchFamily="34" charset="0"/>
                  </a:rPr>
                  <a:t>(</a:t>
                </a: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ORR according to Lugano criteria, D</a:t>
                </a:r>
                <a:r>
                  <a:rPr lang="en-US" sz="900" kern="0">
                    <a:solidFill>
                      <a:srgbClr val="000000"/>
                    </a:solidFill>
                    <a:latin typeface="Arial" panose="020B0604020202020204" pitchFamily="34" charset="0"/>
                    <a:ea typeface="Tahoma"/>
                    <a:cs typeface="Arial" panose="020B0604020202020204" pitchFamily="34" charset="0"/>
                  </a:rPr>
                  <a:t>o</a:t>
                </a:r>
                <a:r>
                  <a:rPr lang="en-US" sz="900" kern="0">
                    <a:solidFill>
                      <a:srgbClr val="000000"/>
                    </a:solidFill>
                    <a:latin typeface="Arial" panose="020B0604020202020204" pitchFamily="34" charset="0"/>
                    <a:ea typeface="Tahoma"/>
                    <a:cs typeface="Arial" panose="020B0604020202020204" pitchFamily="34" charset="0"/>
                    <a:sym typeface="Arial" panose="020B0604020202020204" pitchFamily="34" charset="0"/>
                  </a:rPr>
                  <a:t>R, PFS, and OS)</a:t>
                </a:r>
              </a:p>
            </p:txBody>
          </p:sp>
          <p:sp>
            <p:nvSpPr>
              <p:cNvPr id="70" name="Rectangle: Rounded Corners 69">
                <a:extLst>
                  <a:ext uri="{FF2B5EF4-FFF2-40B4-BE49-F238E27FC236}">
                    <a16:creationId xmlns:a16="http://schemas.microsoft.com/office/drawing/2014/main" id="{0B587C95-CD68-2EA6-275B-4349421EB540}"/>
                  </a:ext>
                </a:extLst>
              </p:cNvPr>
              <p:cNvSpPr/>
              <p:nvPr/>
            </p:nvSpPr>
            <p:spPr>
              <a:xfrm>
                <a:off x="10950725" y="26447963"/>
                <a:ext cx="1317083" cy="332977"/>
              </a:xfrm>
              <a:prstGeom prst="roundRect">
                <a:avLst/>
              </a:prstGeom>
              <a:solidFill>
                <a:srgbClr val="D9D9D9"/>
              </a:solidFill>
              <a:ln w="19050" cap="flat" cmpd="sng" algn="ctr">
                <a:solidFill>
                  <a:schemeClr val="accent5">
                    <a:lumMod val="50000"/>
                  </a:schemeClr>
                </a:solidFill>
                <a:prstDash val="solid"/>
              </a:ln>
              <a:effectLst/>
            </p:spPr>
            <p:txBody>
              <a:bodyPr lIns="51435" tIns="25718" rIns="51435" bIns="2571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57175" fontAlgn="auto">
                  <a:spcBef>
                    <a:spcPts val="0"/>
                  </a:spcBef>
                  <a:spcAft>
                    <a:spcPts val="0"/>
                  </a:spcAft>
                  <a:defRPr/>
                </a:pPr>
                <a:r>
                  <a:rPr lang="en-US" sz="900" b="1" kern="0">
                    <a:latin typeface="Arial" panose="020B0604020202020204" pitchFamily="34" charset="0"/>
                    <a:ea typeface="Tahoma"/>
                    <a:cs typeface="Arial" panose="020B0604020202020204" pitchFamily="34" charset="0"/>
                    <a:sym typeface="Arial" panose="020B0604020202020204" pitchFamily="34" charset="0"/>
                  </a:rPr>
                  <a:t>Key endpoints</a:t>
                </a:r>
              </a:p>
            </p:txBody>
          </p:sp>
        </p:grpSp>
      </p:grpSp>
      <p:cxnSp>
        <p:nvCxnSpPr>
          <p:cNvPr id="6" name="Straight Connector 5">
            <a:extLst>
              <a:ext uri="{FF2B5EF4-FFF2-40B4-BE49-F238E27FC236}">
                <a16:creationId xmlns:a16="http://schemas.microsoft.com/office/drawing/2014/main" id="{7D9C5AEB-0D6D-1B3C-7B5E-D70798AD7E25}"/>
              </a:ext>
            </a:extLst>
          </p:cNvPr>
          <p:cNvCxnSpPr>
            <a:cxnSpLocks/>
          </p:cNvCxnSpPr>
          <p:nvPr/>
        </p:nvCxnSpPr>
        <p:spPr>
          <a:xfrm flipV="1">
            <a:off x="1049891" y="1900790"/>
            <a:ext cx="3628789" cy="33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548311-FB1E-64E8-BD71-85391145287D}"/>
              </a:ext>
            </a:extLst>
          </p:cNvPr>
          <p:cNvCxnSpPr>
            <a:cxnSpLocks/>
          </p:cNvCxnSpPr>
          <p:nvPr/>
        </p:nvCxnSpPr>
        <p:spPr>
          <a:xfrm>
            <a:off x="4673066" y="1906579"/>
            <a:ext cx="0" cy="323069"/>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547061F-C3B8-4449-1D9B-338D3C181A2E}"/>
              </a:ext>
            </a:extLst>
          </p:cNvPr>
          <p:cNvCxnSpPr>
            <a:cxnSpLocks/>
          </p:cNvCxnSpPr>
          <p:nvPr/>
        </p:nvCxnSpPr>
        <p:spPr>
          <a:xfrm flipH="1">
            <a:off x="1048531" y="1904158"/>
            <a:ext cx="3029" cy="63411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86C33AE2-E6B1-0041-DD1C-E7569EE16F70}"/>
              </a:ext>
            </a:extLst>
          </p:cNvPr>
          <p:cNvSpPr/>
          <p:nvPr/>
        </p:nvSpPr>
        <p:spPr>
          <a:xfrm>
            <a:off x="2539969" y="2123271"/>
            <a:ext cx="834953" cy="518160"/>
          </a:xfrm>
          <a:prstGeom prst="roundRect">
            <a:avLst/>
          </a:prstGeom>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rgbClr val="000000"/>
                </a:solidFill>
                <a:latin typeface="Arial" panose="020B0604020202020204" pitchFamily="34" charset="0"/>
                <a:cs typeface="Arial" panose="020B0604020202020204" pitchFamily="34" charset="0"/>
              </a:rPr>
              <a:t>MCL</a:t>
            </a:r>
          </a:p>
          <a:p>
            <a:pPr algn="ctr"/>
            <a:r>
              <a:rPr lang="en-US" sz="1050">
                <a:solidFill>
                  <a:srgbClr val="000000"/>
                </a:solidFill>
                <a:latin typeface="Arial" panose="020B0604020202020204" pitchFamily="34" charset="0"/>
                <a:cs typeface="Arial" panose="020B0604020202020204" pitchFamily="34" charset="0"/>
              </a:rPr>
              <a:t>n=166</a:t>
            </a:r>
          </a:p>
        </p:txBody>
      </p:sp>
      <p:sp>
        <p:nvSpPr>
          <p:cNvPr id="12" name="Rectangle: Rounded Corners 11">
            <a:extLst>
              <a:ext uri="{FF2B5EF4-FFF2-40B4-BE49-F238E27FC236}">
                <a16:creationId xmlns:a16="http://schemas.microsoft.com/office/drawing/2014/main" id="{155E9BB7-3119-1169-9627-6168481995FB}"/>
              </a:ext>
            </a:extLst>
          </p:cNvPr>
          <p:cNvSpPr/>
          <p:nvPr/>
        </p:nvSpPr>
        <p:spPr>
          <a:xfrm>
            <a:off x="4302233" y="2102852"/>
            <a:ext cx="741666" cy="518159"/>
          </a:xfrm>
          <a:prstGeom prst="roundRect">
            <a:avLst/>
          </a:prstGeom>
          <a:solidFill>
            <a:schemeClr val="bg1"/>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dirty="0">
                <a:solidFill>
                  <a:srgbClr val="000000"/>
                </a:solidFill>
                <a:latin typeface="Arial" panose="020B0604020202020204" pitchFamily="34" charset="0"/>
                <a:cs typeface="Arial" panose="020B0604020202020204" pitchFamily="34" charset="0"/>
              </a:rPr>
              <a:t>Other</a:t>
            </a:r>
            <a:endParaRPr lang="en-US" sz="1050" b="1" baseline="30000" dirty="0">
              <a:solidFill>
                <a:srgbClr val="000000"/>
              </a:solidFill>
              <a:latin typeface="Arial" panose="020B0604020202020204" pitchFamily="34" charset="0"/>
              <a:cs typeface="Arial" panose="020B0604020202020204" pitchFamily="34" charset="0"/>
            </a:endParaRPr>
          </a:p>
          <a:p>
            <a:pPr algn="ctr"/>
            <a:r>
              <a:rPr lang="en-US" sz="1050" dirty="0">
                <a:solidFill>
                  <a:srgbClr val="000000"/>
                </a:solidFill>
                <a:latin typeface="Arial" panose="020B0604020202020204" pitchFamily="34" charset="0"/>
                <a:cs typeface="Arial" panose="020B0604020202020204" pitchFamily="34" charset="0"/>
              </a:rPr>
              <a:t>n=295</a:t>
            </a:r>
          </a:p>
        </p:txBody>
      </p:sp>
      <p:sp>
        <p:nvSpPr>
          <p:cNvPr id="13" name="Rectangle: Rounded Corners 12">
            <a:extLst>
              <a:ext uri="{FF2B5EF4-FFF2-40B4-BE49-F238E27FC236}">
                <a16:creationId xmlns:a16="http://schemas.microsoft.com/office/drawing/2014/main" id="{118492BB-1F11-A774-3290-05C7BE12B2ED}"/>
              </a:ext>
            </a:extLst>
          </p:cNvPr>
          <p:cNvSpPr/>
          <p:nvPr/>
        </p:nvSpPr>
        <p:spPr>
          <a:xfrm>
            <a:off x="713073" y="2103122"/>
            <a:ext cx="791315" cy="517889"/>
          </a:xfrm>
          <a:prstGeom prst="roundRect">
            <a:avLst/>
          </a:prstGeom>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defRPr/>
            </a:pPr>
            <a:r>
              <a:rPr lang="en-US" sz="1050" b="1" dirty="0">
                <a:solidFill>
                  <a:srgbClr val="000000"/>
                </a:solidFill>
                <a:latin typeface="Arial" panose="020B0604020202020204" pitchFamily="34" charset="0"/>
                <a:cs typeface="Arial" panose="020B0604020202020204" pitchFamily="34" charset="0"/>
              </a:rPr>
              <a:t>CLL/SLL</a:t>
            </a:r>
          </a:p>
          <a:p>
            <a:pPr algn="ctr" defTabSz="685783">
              <a:defRPr/>
            </a:pPr>
            <a:r>
              <a:rPr lang="en-US" sz="1050" dirty="0">
                <a:solidFill>
                  <a:srgbClr val="000000"/>
                </a:solidFill>
                <a:latin typeface="Arial" panose="020B0604020202020204" pitchFamily="34" charset="0"/>
                <a:cs typeface="Arial" panose="020B0604020202020204" pitchFamily="34" charset="0"/>
              </a:rPr>
              <a:t>n=317</a:t>
            </a:r>
          </a:p>
        </p:txBody>
      </p:sp>
      <p:sp>
        <p:nvSpPr>
          <p:cNvPr id="7" name="Title 1">
            <a:extLst>
              <a:ext uri="{FF2B5EF4-FFF2-40B4-BE49-F238E27FC236}">
                <a16:creationId xmlns:a16="http://schemas.microsoft.com/office/drawing/2014/main" id="{6E153BA5-A7F3-381C-F991-7577BA13D4A4}"/>
              </a:ext>
            </a:extLst>
          </p:cNvPr>
          <p:cNvSpPr txBox="1">
            <a:spLocks/>
          </p:cNvSpPr>
          <p:nvPr/>
        </p:nvSpPr>
        <p:spPr>
          <a:xfrm>
            <a:off x="-25089" y="258606"/>
            <a:ext cx="9142238" cy="418283"/>
          </a:xfrm>
          <a:prstGeom prst="rect">
            <a:avLst/>
          </a:prstGeom>
        </p:spPr>
        <p:txBody>
          <a:bodyPr>
            <a:normAutofit/>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504"/>
            <a:r>
              <a:rPr lang="en-US" sz="1800" b="1" kern="0" dirty="0">
                <a:solidFill>
                  <a:srgbClr val="203F6C"/>
                </a:solidFill>
                <a:latin typeface="Arial" panose="020B0604020202020204" pitchFamily="34" charset="0"/>
                <a:cs typeface="Arial" panose="020B0604020202020204" pitchFamily="34" charset="0"/>
              </a:rPr>
              <a:t>Phase 1/2 BRUIN Study of </a:t>
            </a:r>
            <a:r>
              <a:rPr lang="en-US" sz="1800" b="1" kern="0" dirty="0" err="1">
                <a:solidFill>
                  <a:srgbClr val="203F6C"/>
                </a:solidFill>
                <a:latin typeface="Arial" panose="020B0604020202020204" pitchFamily="34" charset="0"/>
                <a:cs typeface="Arial" panose="020B0604020202020204" pitchFamily="34" charset="0"/>
              </a:rPr>
              <a:t>Pirtobrutinib</a:t>
            </a:r>
            <a:endParaRPr lang="en-IE" sz="1800" b="1" kern="0" dirty="0">
              <a:solidFill>
                <a:srgbClr val="203F6C"/>
              </a:solidFill>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89162FC3-2919-E47E-6DFE-88AE37C2B011}"/>
              </a:ext>
            </a:extLst>
          </p:cNvPr>
          <p:cNvCxnSpPr>
            <a:cxnSpLocks/>
          </p:cNvCxnSpPr>
          <p:nvPr/>
        </p:nvCxnSpPr>
        <p:spPr>
          <a:xfrm flipV="1">
            <a:off x="713073" y="2823073"/>
            <a:ext cx="791315" cy="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82771B-050A-DC80-F441-E9192E316991}"/>
              </a:ext>
            </a:extLst>
          </p:cNvPr>
          <p:cNvCxnSpPr>
            <a:cxnSpLocks/>
          </p:cNvCxnSpPr>
          <p:nvPr/>
        </p:nvCxnSpPr>
        <p:spPr>
          <a:xfrm>
            <a:off x="1504388" y="2821324"/>
            <a:ext cx="0" cy="611340"/>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35420294-C70C-156D-569E-9366FE8D0F5C}"/>
              </a:ext>
            </a:extLst>
          </p:cNvPr>
          <p:cNvCxnSpPr>
            <a:cxnSpLocks/>
          </p:cNvCxnSpPr>
          <p:nvPr/>
        </p:nvCxnSpPr>
        <p:spPr>
          <a:xfrm>
            <a:off x="713072" y="2815866"/>
            <a:ext cx="1" cy="60155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40" name="Rectangle: Rounded Corners 15">
            <a:extLst>
              <a:ext uri="{FF2B5EF4-FFF2-40B4-BE49-F238E27FC236}">
                <a16:creationId xmlns:a16="http://schemas.microsoft.com/office/drawing/2014/main" id="{49ACAD3C-07F8-700E-9837-D5E92CB4D9B8}"/>
              </a:ext>
            </a:extLst>
          </p:cNvPr>
          <p:cNvSpPr/>
          <p:nvPr/>
        </p:nvSpPr>
        <p:spPr>
          <a:xfrm>
            <a:off x="208802" y="3105768"/>
            <a:ext cx="940149" cy="447726"/>
          </a:xfrm>
          <a:prstGeom prst="roundRect">
            <a:avLst/>
          </a:prstGeom>
          <a:solidFill>
            <a:srgbClr val="DAE3F3"/>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r>
              <a:rPr lang="en-US" sz="1050" b="1" dirty="0">
                <a:solidFill>
                  <a:srgbClr val="000000"/>
                </a:solidFill>
                <a:latin typeface="Arial" panose="020B0604020202020204" pitchFamily="34" charset="0"/>
                <a:cs typeface="Arial" panose="020B0604020202020204" pitchFamily="34" charset="0"/>
              </a:rPr>
              <a:t>Prior </a:t>
            </a:r>
            <a:r>
              <a:rPr lang="en-US" sz="1050" b="1" dirty="0" err="1">
                <a:solidFill>
                  <a:srgbClr val="000000"/>
                </a:solidFill>
                <a:latin typeface="Arial" panose="020B0604020202020204" pitchFamily="34" charset="0"/>
                <a:cs typeface="Arial" panose="020B0604020202020204" pitchFamily="34" charset="0"/>
              </a:rPr>
              <a:t>cBTKi</a:t>
            </a:r>
            <a:endParaRPr lang="en-US" sz="1050" b="1" dirty="0">
              <a:solidFill>
                <a:srgbClr val="000000"/>
              </a:solidFill>
              <a:latin typeface="Arial" panose="020B0604020202020204" pitchFamily="34" charset="0"/>
              <a:cs typeface="Arial" panose="020B0604020202020204" pitchFamily="34" charset="0"/>
            </a:endParaRPr>
          </a:p>
          <a:p>
            <a:pPr algn="ctr"/>
            <a:r>
              <a:rPr lang="en-US" sz="1050" dirty="0">
                <a:solidFill>
                  <a:srgbClr val="000000"/>
                </a:solidFill>
                <a:latin typeface="Arial" panose="020B0604020202020204" pitchFamily="34" charset="0"/>
                <a:cs typeface="Arial" panose="020B0604020202020204" pitchFamily="34" charset="0"/>
              </a:rPr>
              <a:t>n=282</a:t>
            </a:r>
          </a:p>
        </p:txBody>
      </p:sp>
      <p:sp>
        <p:nvSpPr>
          <p:cNvPr id="41" name="Rectangle: Rounded Corners 14">
            <a:extLst>
              <a:ext uri="{FF2B5EF4-FFF2-40B4-BE49-F238E27FC236}">
                <a16:creationId xmlns:a16="http://schemas.microsoft.com/office/drawing/2014/main" id="{B0E7A9ED-3533-3389-020F-AECA881594B1}"/>
              </a:ext>
            </a:extLst>
          </p:cNvPr>
          <p:cNvSpPr/>
          <p:nvPr/>
        </p:nvSpPr>
        <p:spPr>
          <a:xfrm>
            <a:off x="1202291" y="3105768"/>
            <a:ext cx="1002416" cy="454167"/>
          </a:xfrm>
          <a:prstGeom prst="roundRect">
            <a:avLst/>
          </a:prstGeom>
          <a:solidFill>
            <a:srgbClr val="DAE3F3"/>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r>
              <a:rPr lang="en-US" sz="1050" b="1" dirty="0" err="1">
                <a:solidFill>
                  <a:srgbClr val="000000"/>
                </a:solidFill>
                <a:latin typeface="Arial" panose="020B0604020202020204" pitchFamily="34" charset="0"/>
                <a:cs typeface="Arial" panose="020B0604020202020204" pitchFamily="34" charset="0"/>
              </a:rPr>
              <a:t>cBTKi</a:t>
            </a:r>
            <a:r>
              <a:rPr lang="en-US" sz="1050" b="1" dirty="0">
                <a:solidFill>
                  <a:srgbClr val="000000"/>
                </a:solidFill>
                <a:latin typeface="Arial" panose="020B0604020202020204" pitchFamily="34" charset="0"/>
                <a:cs typeface="Arial" panose="020B0604020202020204" pitchFamily="34" charset="0"/>
              </a:rPr>
              <a:t> Naïve </a:t>
            </a:r>
          </a:p>
          <a:p>
            <a:pPr algn="ctr"/>
            <a:r>
              <a:rPr lang="en-US" sz="1050" dirty="0">
                <a:solidFill>
                  <a:srgbClr val="000000"/>
                </a:solidFill>
                <a:latin typeface="Arial" panose="020B0604020202020204" pitchFamily="34" charset="0"/>
                <a:cs typeface="Arial" panose="020B0604020202020204" pitchFamily="34" charset="0"/>
              </a:rPr>
              <a:t>n=35</a:t>
            </a:r>
          </a:p>
        </p:txBody>
      </p:sp>
      <p:cxnSp>
        <p:nvCxnSpPr>
          <p:cNvPr id="42" name="Straight Connector 41">
            <a:extLst>
              <a:ext uri="{FF2B5EF4-FFF2-40B4-BE49-F238E27FC236}">
                <a16:creationId xmlns:a16="http://schemas.microsoft.com/office/drawing/2014/main" id="{F40FDBB3-5BAE-C5AA-96B9-B25E27F0646A}"/>
              </a:ext>
            </a:extLst>
          </p:cNvPr>
          <p:cNvCxnSpPr>
            <a:cxnSpLocks/>
          </p:cNvCxnSpPr>
          <p:nvPr/>
        </p:nvCxnSpPr>
        <p:spPr>
          <a:xfrm>
            <a:off x="1108730" y="2631302"/>
            <a:ext cx="0" cy="18809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1" name="Rectangle: Rounded Corners 15">
            <a:extLst>
              <a:ext uri="{FF2B5EF4-FFF2-40B4-BE49-F238E27FC236}">
                <a16:creationId xmlns:a16="http://schemas.microsoft.com/office/drawing/2014/main" id="{49ACAD3C-07F8-700E-9837-D5E92CB4D9B8}"/>
              </a:ext>
            </a:extLst>
          </p:cNvPr>
          <p:cNvSpPr/>
          <p:nvPr/>
        </p:nvSpPr>
        <p:spPr>
          <a:xfrm>
            <a:off x="109742" y="3814388"/>
            <a:ext cx="940149" cy="447726"/>
          </a:xfrm>
          <a:prstGeom prst="roundRect">
            <a:avLst/>
          </a:prstGeom>
          <a:solidFill>
            <a:schemeClr val="accent1"/>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r>
              <a:rPr lang="en-US" sz="1050" b="1" dirty="0">
                <a:solidFill>
                  <a:srgbClr val="000000"/>
                </a:solidFill>
                <a:latin typeface="Arial" panose="020B0604020202020204" pitchFamily="34" charset="0"/>
                <a:cs typeface="Arial" panose="020B0604020202020204" pitchFamily="34" charset="0"/>
              </a:rPr>
              <a:t>Prior BCL2i</a:t>
            </a:r>
          </a:p>
          <a:p>
            <a:pPr algn="ctr"/>
            <a:r>
              <a:rPr lang="en-US" sz="1050" dirty="0">
                <a:solidFill>
                  <a:srgbClr val="000000"/>
                </a:solidFill>
                <a:latin typeface="Arial" panose="020B0604020202020204" pitchFamily="34" charset="0"/>
                <a:cs typeface="Arial" panose="020B0604020202020204" pitchFamily="34" charset="0"/>
              </a:rPr>
              <a:t>n=128</a:t>
            </a:r>
          </a:p>
        </p:txBody>
      </p:sp>
      <p:sp>
        <p:nvSpPr>
          <p:cNvPr id="62" name="Rectangle: Rounded Corners 14">
            <a:extLst>
              <a:ext uri="{FF2B5EF4-FFF2-40B4-BE49-F238E27FC236}">
                <a16:creationId xmlns:a16="http://schemas.microsoft.com/office/drawing/2014/main" id="{B0E7A9ED-3533-3389-020F-AECA881594B1}"/>
              </a:ext>
            </a:extLst>
          </p:cNvPr>
          <p:cNvSpPr/>
          <p:nvPr/>
        </p:nvSpPr>
        <p:spPr>
          <a:xfrm>
            <a:off x="1103231" y="3814388"/>
            <a:ext cx="1002416" cy="454167"/>
          </a:xfrm>
          <a:prstGeom prst="roundRect">
            <a:avLst/>
          </a:prstGeom>
          <a:solidFill>
            <a:schemeClr val="accent1"/>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r>
              <a:rPr lang="en-US" sz="1050" b="1" dirty="0">
                <a:solidFill>
                  <a:srgbClr val="000000"/>
                </a:solidFill>
                <a:latin typeface="Arial" panose="020B0604020202020204" pitchFamily="34" charset="0"/>
                <a:cs typeface="Arial" panose="020B0604020202020204" pitchFamily="34" charset="0"/>
              </a:rPr>
              <a:t>BCL2i Naïve </a:t>
            </a:r>
          </a:p>
          <a:p>
            <a:pPr algn="ctr"/>
            <a:r>
              <a:rPr lang="en-US" sz="1050" dirty="0">
                <a:solidFill>
                  <a:srgbClr val="000000"/>
                </a:solidFill>
                <a:latin typeface="Arial" panose="020B0604020202020204" pitchFamily="34" charset="0"/>
                <a:cs typeface="Arial" panose="020B0604020202020204" pitchFamily="34" charset="0"/>
              </a:rPr>
              <a:t>n=154</a:t>
            </a:r>
          </a:p>
        </p:txBody>
      </p:sp>
      <p:cxnSp>
        <p:nvCxnSpPr>
          <p:cNvPr id="68" name="Straight Connector 67">
            <a:extLst>
              <a:ext uri="{FF2B5EF4-FFF2-40B4-BE49-F238E27FC236}">
                <a16:creationId xmlns:a16="http://schemas.microsoft.com/office/drawing/2014/main" id="{89162FC3-2919-E47E-6DFE-88AE37C2B011}"/>
              </a:ext>
            </a:extLst>
          </p:cNvPr>
          <p:cNvCxnSpPr>
            <a:cxnSpLocks/>
          </p:cNvCxnSpPr>
          <p:nvPr/>
        </p:nvCxnSpPr>
        <p:spPr>
          <a:xfrm flipV="1">
            <a:off x="276377" y="3694248"/>
            <a:ext cx="1309475" cy="76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084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23</a:t>
            </a:r>
            <a:r>
              <a:rPr lang="en-US" sz="1600" baseline="30000" dirty="0">
                <a:solidFill>
                  <a:schemeClr val="bg1"/>
                </a:solidFill>
                <a:latin typeface="Corporate S Demi" panose="02020500000000000000" pitchFamily="18" charset="0"/>
              </a:rPr>
              <a:t>rd</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396983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nejm.org/cms/10.1056/NEJMoa2300696/asset/8fb3f7d6-9f16-4558-988f-91766b36caca/assets/images/large/nejmoa2300696_f2.jpg"/>
          <p:cNvPicPr>
            <a:picLocks noChangeAspect="1" noChangeArrowheads="1"/>
          </p:cNvPicPr>
          <p:nvPr/>
        </p:nvPicPr>
        <p:blipFill rotWithShape="1">
          <a:blip r:embed="rId3">
            <a:extLst>
              <a:ext uri="{28A0092B-C50C-407E-A947-70E740481C1C}">
                <a14:useLocalDpi xmlns:a14="http://schemas.microsoft.com/office/drawing/2010/main" val="0"/>
              </a:ext>
            </a:extLst>
          </a:blip>
          <a:srcRect t="49161"/>
          <a:stretch/>
        </p:blipFill>
        <p:spPr bwMode="auto">
          <a:xfrm>
            <a:off x="4642124" y="1203025"/>
            <a:ext cx="4245908" cy="29596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nejm.org/cms/10.1056/NEJMoa2300696/asset/8fb3f7d6-9f16-4558-988f-91766b36caca/assets/images/large/nejmoa2300696_f2.jpg"/>
          <p:cNvPicPr>
            <a:picLocks noChangeAspect="1" noChangeArrowheads="1"/>
          </p:cNvPicPr>
          <p:nvPr/>
        </p:nvPicPr>
        <p:blipFill rotWithShape="1">
          <a:blip r:embed="rId3">
            <a:extLst>
              <a:ext uri="{28A0092B-C50C-407E-A947-70E740481C1C}">
                <a14:useLocalDpi xmlns:a14="http://schemas.microsoft.com/office/drawing/2010/main" val="0"/>
              </a:ext>
            </a:extLst>
          </a:blip>
          <a:srcRect b="50756"/>
          <a:stretch/>
        </p:blipFill>
        <p:spPr bwMode="auto">
          <a:xfrm>
            <a:off x="204715" y="1203024"/>
            <a:ext cx="4383485" cy="295967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6E153BA5-A7F3-381C-F991-7577BA13D4A4}"/>
              </a:ext>
            </a:extLst>
          </p:cNvPr>
          <p:cNvSpPr txBox="1">
            <a:spLocks/>
          </p:cNvSpPr>
          <p:nvPr/>
        </p:nvSpPr>
        <p:spPr>
          <a:xfrm>
            <a:off x="-25089" y="258606"/>
            <a:ext cx="9142238" cy="418283"/>
          </a:xfrm>
          <a:prstGeom prst="rect">
            <a:avLst/>
          </a:prstGeom>
        </p:spPr>
        <p:txBody>
          <a:bodyPr>
            <a:noAutofit/>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504"/>
            <a:r>
              <a:rPr lang="en-US" sz="3200" b="1" kern="0" dirty="0" err="1">
                <a:solidFill>
                  <a:srgbClr val="203F6C"/>
                </a:solidFill>
                <a:latin typeface="Arial" panose="020B0604020202020204" pitchFamily="34" charset="0"/>
                <a:cs typeface="Arial" panose="020B0604020202020204" pitchFamily="34" charset="0"/>
              </a:rPr>
              <a:t>Pirtobrutinib</a:t>
            </a:r>
            <a:r>
              <a:rPr lang="en-US" sz="3200" b="1" kern="0" dirty="0">
                <a:solidFill>
                  <a:srgbClr val="203F6C"/>
                </a:solidFill>
                <a:latin typeface="Arial" panose="020B0604020202020204" pitchFamily="34" charset="0"/>
                <a:cs typeface="Arial" panose="020B0604020202020204" pitchFamily="34" charset="0"/>
              </a:rPr>
              <a:t> after </a:t>
            </a:r>
            <a:r>
              <a:rPr lang="en-US" sz="3200" b="1" kern="0" dirty="0" err="1">
                <a:solidFill>
                  <a:srgbClr val="203F6C"/>
                </a:solidFill>
                <a:latin typeface="Arial" panose="020B0604020202020204" pitchFamily="34" charset="0"/>
                <a:cs typeface="Arial" panose="020B0604020202020204" pitchFamily="34" charset="0"/>
              </a:rPr>
              <a:t>cBTKi</a:t>
            </a:r>
            <a:r>
              <a:rPr lang="en-US" sz="3200" b="1" kern="0" dirty="0">
                <a:solidFill>
                  <a:srgbClr val="203F6C"/>
                </a:solidFill>
                <a:latin typeface="Arial" panose="020B0604020202020204" pitchFamily="34" charset="0"/>
                <a:cs typeface="Arial" panose="020B0604020202020204" pitchFamily="34" charset="0"/>
              </a:rPr>
              <a:t> in CLL</a:t>
            </a:r>
            <a:endParaRPr lang="en-IE" sz="3200" b="1" kern="0" dirty="0">
              <a:solidFill>
                <a:srgbClr val="203F6C"/>
              </a:solidFill>
              <a:latin typeface="Arial" panose="020B0604020202020204" pitchFamily="34" charset="0"/>
              <a:cs typeface="Arial" panose="020B0604020202020204" pitchFamily="34" charset="0"/>
            </a:endParaRPr>
          </a:p>
        </p:txBody>
      </p:sp>
      <p:sp>
        <p:nvSpPr>
          <p:cNvPr id="9" name="TextBox 8"/>
          <p:cNvSpPr txBox="1"/>
          <p:nvPr/>
        </p:nvSpPr>
        <p:spPr>
          <a:xfrm>
            <a:off x="3473408" y="4675053"/>
            <a:ext cx="5212080" cy="246221"/>
          </a:xfrm>
          <a:prstGeom prst="rect">
            <a:avLst/>
          </a:prstGeom>
          <a:noFill/>
        </p:spPr>
        <p:txBody>
          <a:bodyPr wrap="square" rtlCol="0">
            <a:spAutoFit/>
          </a:bodyPr>
          <a:lstStyle/>
          <a:p>
            <a:r>
              <a:rPr lang="en-US" sz="1000" dirty="0" err="1">
                <a:solidFill>
                  <a:srgbClr val="000000"/>
                </a:solidFill>
                <a:latin typeface="+mn-lt"/>
                <a:cs typeface="Arial"/>
              </a:rPr>
              <a:t>Mato</a:t>
            </a:r>
            <a:r>
              <a:rPr lang="en-US" sz="1000" dirty="0">
                <a:solidFill>
                  <a:srgbClr val="000000"/>
                </a:solidFill>
                <a:latin typeface="+mn-lt"/>
                <a:cs typeface="Arial"/>
              </a:rPr>
              <a:t> AR et al. </a:t>
            </a:r>
            <a:r>
              <a:rPr lang="en-US" sz="1000" i="1" dirty="0">
                <a:solidFill>
                  <a:srgbClr val="000000"/>
                </a:solidFill>
                <a:latin typeface="+mn-lt"/>
                <a:cs typeface="Arial"/>
              </a:rPr>
              <a:t>N </a:t>
            </a:r>
            <a:r>
              <a:rPr lang="en-US" sz="1000" i="1" dirty="0" err="1">
                <a:solidFill>
                  <a:srgbClr val="000000"/>
                </a:solidFill>
                <a:latin typeface="+mn-lt"/>
                <a:cs typeface="Arial"/>
              </a:rPr>
              <a:t>Eng</a:t>
            </a:r>
            <a:r>
              <a:rPr lang="en-US" sz="1000" i="1" dirty="0">
                <a:solidFill>
                  <a:srgbClr val="000000"/>
                </a:solidFill>
                <a:latin typeface="+mn-lt"/>
                <a:cs typeface="Arial"/>
              </a:rPr>
              <a:t> J Med.</a:t>
            </a:r>
            <a:r>
              <a:rPr lang="en-US" sz="1000" dirty="0">
                <a:solidFill>
                  <a:srgbClr val="000000"/>
                </a:solidFill>
                <a:latin typeface="+mn-lt"/>
                <a:cs typeface="Arial"/>
              </a:rPr>
              <a:t> 2023; 389(1):33-44.</a:t>
            </a:r>
            <a:r>
              <a:rPr lang="en-US" sz="1000" dirty="0">
                <a:latin typeface="+mn-lt"/>
                <a:cs typeface="Arial"/>
              </a:rPr>
              <a:t> </a:t>
            </a:r>
          </a:p>
        </p:txBody>
      </p:sp>
    </p:spTree>
    <p:extLst>
      <p:ext uri="{BB962C8B-B14F-4D97-AF65-F5344CB8AC3E}">
        <p14:creationId xmlns:p14="http://schemas.microsoft.com/office/powerpoint/2010/main" val="31570001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srcRect t="19975"/>
          <a:stretch/>
        </p:blipFill>
        <p:spPr>
          <a:xfrm>
            <a:off x="451485" y="143122"/>
            <a:ext cx="5162550" cy="731751"/>
          </a:xfrm>
          <a:prstGeom prst="rect">
            <a:avLst/>
          </a:prstGeom>
        </p:spPr>
      </p:pic>
      <p:pic>
        <p:nvPicPr>
          <p:cNvPr id="25" name="Content Placeholder 24"/>
          <p:cNvPicPr>
            <a:picLocks noGrp="1" noChangeAspect="1"/>
          </p:cNvPicPr>
          <p:nvPr>
            <p:ph idx="1"/>
          </p:nvPr>
        </p:nvPicPr>
        <p:blipFill rotWithShape="1">
          <a:blip r:embed="rId4"/>
          <a:srcRect t="23490"/>
          <a:stretch/>
        </p:blipFill>
        <p:spPr>
          <a:xfrm>
            <a:off x="1185738" y="609240"/>
            <a:ext cx="7805674" cy="485232"/>
          </a:xfrm>
          <a:prstGeom prst="rect">
            <a:avLst/>
          </a:prstGeom>
        </p:spPr>
      </p:pic>
      <p:pic>
        <p:nvPicPr>
          <p:cNvPr id="26" name="Picture 25"/>
          <p:cNvPicPr>
            <a:picLocks noChangeAspect="1"/>
          </p:cNvPicPr>
          <p:nvPr/>
        </p:nvPicPr>
        <p:blipFill>
          <a:blip r:embed="rId5"/>
          <a:stretch>
            <a:fillRect/>
          </a:stretch>
        </p:blipFill>
        <p:spPr>
          <a:xfrm>
            <a:off x="6079448" y="1221580"/>
            <a:ext cx="2413870" cy="3076835"/>
          </a:xfrm>
          <a:prstGeom prst="rect">
            <a:avLst/>
          </a:prstGeom>
        </p:spPr>
      </p:pic>
      <p:sp>
        <p:nvSpPr>
          <p:cNvPr id="27" name="TextBox 26"/>
          <p:cNvSpPr txBox="1"/>
          <p:nvPr/>
        </p:nvSpPr>
        <p:spPr>
          <a:xfrm>
            <a:off x="6917885" y="1238870"/>
            <a:ext cx="1311714" cy="461665"/>
          </a:xfrm>
          <a:prstGeom prst="rect">
            <a:avLst/>
          </a:prstGeom>
          <a:solidFill>
            <a:schemeClr val="bg1"/>
          </a:solidFill>
        </p:spPr>
        <p:txBody>
          <a:bodyPr wrap="square" rtlCol="0">
            <a:spAutoFit/>
          </a:bodyPr>
          <a:lstStyle/>
          <a:p>
            <a:r>
              <a:rPr lang="en-US" sz="1200" b="1" dirty="0"/>
              <a:t>BCL2i-Naïve</a:t>
            </a:r>
          </a:p>
          <a:p>
            <a:endParaRPr lang="en-US" sz="1200" dirty="0"/>
          </a:p>
        </p:txBody>
      </p:sp>
      <p:sp>
        <p:nvSpPr>
          <p:cNvPr id="28" name="TextBox 27"/>
          <p:cNvSpPr txBox="1"/>
          <p:nvPr/>
        </p:nvSpPr>
        <p:spPr>
          <a:xfrm>
            <a:off x="6726312" y="2759997"/>
            <a:ext cx="1503287" cy="461665"/>
          </a:xfrm>
          <a:prstGeom prst="rect">
            <a:avLst/>
          </a:prstGeom>
          <a:solidFill>
            <a:schemeClr val="bg1"/>
          </a:solidFill>
        </p:spPr>
        <p:txBody>
          <a:bodyPr wrap="square" rtlCol="0">
            <a:spAutoFit/>
          </a:bodyPr>
          <a:lstStyle/>
          <a:p>
            <a:r>
              <a:rPr lang="en-US" sz="1200" b="1" dirty="0">
                <a:solidFill>
                  <a:schemeClr val="accent2"/>
                </a:solidFill>
              </a:rPr>
              <a:t>BCL2i-Exposed</a:t>
            </a:r>
          </a:p>
          <a:p>
            <a:endParaRPr lang="en-US" sz="1200" dirty="0"/>
          </a:p>
        </p:txBody>
      </p:sp>
      <p:sp>
        <p:nvSpPr>
          <p:cNvPr id="29" name="Content Placeholder 1"/>
          <p:cNvSpPr txBox="1">
            <a:spLocks/>
          </p:cNvSpPr>
          <p:nvPr/>
        </p:nvSpPr>
        <p:spPr bwMode="auto">
          <a:xfrm>
            <a:off x="150427" y="1261435"/>
            <a:ext cx="5765343" cy="6953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800" b="1" kern="0" dirty="0">
                <a:cs typeface="Arial" panose="020B0604020202020204" pitchFamily="34" charset="0"/>
                <a:sym typeface="Roboto Regular" pitchFamily="2" charset="0"/>
              </a:rPr>
              <a:t>ORR in </a:t>
            </a:r>
            <a:r>
              <a:rPr lang="en-US" sz="1800" b="1" kern="0" dirty="0" err="1">
                <a:cs typeface="Arial" panose="020B0604020202020204" pitchFamily="34" charset="0"/>
                <a:sym typeface="Roboto Regular" pitchFamily="2" charset="0"/>
              </a:rPr>
              <a:t>cBTKi</a:t>
            </a:r>
            <a:r>
              <a:rPr lang="en-US" sz="1800" b="1" kern="0" dirty="0">
                <a:cs typeface="Arial" panose="020B0604020202020204" pitchFamily="34" charset="0"/>
                <a:sym typeface="Roboto Regular" pitchFamily="2" charset="0"/>
              </a:rPr>
              <a:t>-exposed = 82%</a:t>
            </a:r>
          </a:p>
          <a:p>
            <a:pPr lvl="1"/>
            <a:r>
              <a:rPr lang="en-US" sz="1400" kern="0" dirty="0">
                <a:cs typeface="Arial" panose="020B0604020202020204" pitchFamily="34" charset="0"/>
                <a:sym typeface="Roboto Regular" pitchFamily="2" charset="0"/>
              </a:rPr>
              <a:t>BCL2-N: 83.1%, </a:t>
            </a:r>
            <a:r>
              <a:rPr lang="en-US" sz="1400" kern="0" dirty="0">
                <a:solidFill>
                  <a:schemeClr val="accent2"/>
                </a:solidFill>
                <a:cs typeface="Arial" panose="020B0604020202020204" pitchFamily="34" charset="0"/>
                <a:sym typeface="Roboto Regular" pitchFamily="2" charset="0"/>
              </a:rPr>
              <a:t>BCL2-E: 79.7%</a:t>
            </a:r>
          </a:p>
          <a:p>
            <a:r>
              <a:rPr lang="en-US" sz="1800" b="1" kern="0" dirty="0" err="1">
                <a:cs typeface="Arial" panose="020B0604020202020204" pitchFamily="34" charset="0"/>
                <a:sym typeface="Roboto Regular" pitchFamily="2" charset="0"/>
              </a:rPr>
              <a:t>mDOR</a:t>
            </a:r>
            <a:r>
              <a:rPr lang="en-US" sz="1800" b="1" kern="0" dirty="0">
                <a:cs typeface="Arial" panose="020B0604020202020204" pitchFamily="34" charset="0"/>
                <a:sym typeface="Roboto Regular" pitchFamily="2" charset="0"/>
              </a:rPr>
              <a:t> =  18.4 </a:t>
            </a:r>
            <a:r>
              <a:rPr lang="en-US" sz="1800" b="1" kern="0" dirty="0" err="1">
                <a:cs typeface="Arial" panose="020B0604020202020204" pitchFamily="34" charset="0"/>
                <a:sym typeface="Roboto Regular" pitchFamily="2" charset="0"/>
              </a:rPr>
              <a:t>mos</a:t>
            </a:r>
            <a:endParaRPr lang="en-US" sz="1800" b="1" kern="0" dirty="0">
              <a:cs typeface="Arial" panose="020B0604020202020204" pitchFamily="34" charset="0"/>
              <a:sym typeface="Roboto Regular" pitchFamily="2" charset="0"/>
            </a:endParaRPr>
          </a:p>
          <a:p>
            <a:pPr lvl="1"/>
            <a:r>
              <a:rPr lang="en-US" sz="1400" kern="0" dirty="0">
                <a:cs typeface="Arial" panose="020B0604020202020204" pitchFamily="34" charset="0"/>
                <a:sym typeface="Roboto Regular" pitchFamily="2" charset="0"/>
              </a:rPr>
              <a:t>BCL2-N: 24.9 </a:t>
            </a:r>
            <a:r>
              <a:rPr lang="en-US" sz="1400" kern="0" dirty="0" err="1">
                <a:cs typeface="Arial" panose="020B0604020202020204" pitchFamily="34" charset="0"/>
                <a:sym typeface="Roboto Regular" pitchFamily="2" charset="0"/>
              </a:rPr>
              <a:t>mo</a:t>
            </a:r>
            <a:r>
              <a:rPr lang="en-US" sz="1400" kern="0" dirty="0">
                <a:cs typeface="Arial" panose="020B0604020202020204" pitchFamily="34" charset="0"/>
                <a:sym typeface="Roboto Regular" pitchFamily="2" charset="0"/>
              </a:rPr>
              <a:t>, </a:t>
            </a:r>
            <a:r>
              <a:rPr lang="en-US" sz="1400" kern="0" dirty="0">
                <a:solidFill>
                  <a:schemeClr val="accent2"/>
                </a:solidFill>
                <a:cs typeface="Arial" panose="020B0604020202020204" pitchFamily="34" charset="0"/>
                <a:sym typeface="Roboto Regular" pitchFamily="2" charset="0"/>
              </a:rPr>
              <a:t>BCL2-E: 14.8 </a:t>
            </a:r>
            <a:r>
              <a:rPr lang="en-US" sz="1400" kern="0" dirty="0" err="1">
                <a:solidFill>
                  <a:schemeClr val="accent2"/>
                </a:solidFill>
                <a:cs typeface="Arial" panose="020B0604020202020204" pitchFamily="34" charset="0"/>
                <a:sym typeface="Roboto Regular" pitchFamily="2" charset="0"/>
              </a:rPr>
              <a:t>mo</a:t>
            </a:r>
            <a:endParaRPr lang="en-US" sz="1400" kern="0" dirty="0">
              <a:solidFill>
                <a:schemeClr val="accent2"/>
              </a:solidFill>
              <a:cs typeface="Arial" panose="020B0604020202020204" pitchFamily="34" charset="0"/>
              <a:sym typeface="Roboto Regular" pitchFamily="2" charset="0"/>
            </a:endParaRPr>
          </a:p>
          <a:p>
            <a:r>
              <a:rPr lang="en-US" sz="1800" b="1" kern="0" dirty="0">
                <a:cs typeface="Arial" panose="020B0604020202020204" pitchFamily="34" charset="0"/>
                <a:sym typeface="Roboto Regular" pitchFamily="2" charset="0"/>
              </a:rPr>
              <a:t>24-mo OS = 73.2%</a:t>
            </a:r>
          </a:p>
          <a:p>
            <a:pPr lvl="1"/>
            <a:r>
              <a:rPr lang="en-US" sz="1400" kern="0" dirty="0">
                <a:cs typeface="Arial" panose="020B0604020202020204" pitchFamily="34" charset="0"/>
                <a:sym typeface="Roboto Regular" pitchFamily="2" charset="0"/>
              </a:rPr>
              <a:t>BCL2-N: 83.1%, </a:t>
            </a:r>
            <a:r>
              <a:rPr lang="en-US" sz="1400" kern="0" dirty="0">
                <a:solidFill>
                  <a:schemeClr val="accent2"/>
                </a:solidFill>
                <a:cs typeface="Arial" panose="020B0604020202020204" pitchFamily="34" charset="0"/>
                <a:sym typeface="Roboto Regular" pitchFamily="2" charset="0"/>
              </a:rPr>
              <a:t>BCL2-E: 60.6%</a:t>
            </a:r>
          </a:p>
          <a:p>
            <a:r>
              <a:rPr lang="en-US" sz="1800" b="1" kern="0" dirty="0">
                <a:cs typeface="Arial" panose="020B0604020202020204" pitchFamily="34" charset="0"/>
                <a:sym typeface="Roboto Regular" pitchFamily="2" charset="0"/>
              </a:rPr>
              <a:t>Similar AE profile across subgroups</a:t>
            </a:r>
          </a:p>
          <a:p>
            <a:pPr lvl="1"/>
            <a:r>
              <a:rPr lang="en-US" sz="1400" kern="0" dirty="0">
                <a:cs typeface="Arial" panose="020B0604020202020204" pitchFamily="34" charset="0"/>
                <a:sym typeface="Roboto Regular" pitchFamily="2" charset="0"/>
              </a:rPr>
              <a:t>Most frequent: fatigue (36.9%), diarrhea (28.4%), cough (27.3%), contusion (26.2%)</a:t>
            </a:r>
          </a:p>
          <a:p>
            <a:pPr lvl="1"/>
            <a:r>
              <a:rPr lang="en-US" sz="1400" kern="0" dirty="0">
                <a:cs typeface="Arial" panose="020B0604020202020204" pitchFamily="34" charset="0"/>
                <a:sym typeface="Roboto Regular" pitchFamily="2" charset="0"/>
              </a:rPr>
              <a:t>Grade ≥3 TEAEs: HTN (4.3%) and a-fib/flutter (1.8%)</a:t>
            </a:r>
          </a:p>
          <a:p>
            <a:pPr lvl="1"/>
            <a:r>
              <a:rPr lang="en-US" sz="1400" kern="0" dirty="0">
                <a:cs typeface="Arial" panose="020B0604020202020204" pitchFamily="34" charset="0"/>
                <a:sym typeface="Roboto Regular" pitchFamily="2" charset="0"/>
              </a:rPr>
              <a:t>Grade 3 neutropenia- BCL2-N: 21.4%, </a:t>
            </a:r>
            <a:r>
              <a:rPr lang="en-US" sz="1400" kern="0" dirty="0">
                <a:solidFill>
                  <a:schemeClr val="accent2"/>
                </a:solidFill>
                <a:cs typeface="Arial" panose="020B0604020202020204" pitchFamily="34" charset="0"/>
                <a:sym typeface="Roboto Regular" pitchFamily="2" charset="0"/>
              </a:rPr>
              <a:t>BCL2-E: 36.7%</a:t>
            </a:r>
          </a:p>
          <a:p>
            <a:pPr lvl="1"/>
            <a:endParaRPr lang="en-US" sz="1400" kern="0" dirty="0">
              <a:cs typeface="Arial" panose="020B0604020202020204" pitchFamily="34" charset="0"/>
              <a:sym typeface="Roboto Regular" pitchFamily="2" charset="0"/>
            </a:endParaRPr>
          </a:p>
          <a:p>
            <a:pPr lvl="1"/>
            <a:endParaRPr lang="en-US" sz="1400" kern="0" dirty="0">
              <a:cs typeface="Arial" panose="020B0604020202020204" pitchFamily="34" charset="0"/>
            </a:endParaRPr>
          </a:p>
          <a:p>
            <a:endParaRPr lang="en-US" kern="0" dirty="0"/>
          </a:p>
        </p:txBody>
      </p:sp>
      <p:sp>
        <p:nvSpPr>
          <p:cNvPr id="30" name="TextBox 29"/>
          <p:cNvSpPr txBox="1"/>
          <p:nvPr/>
        </p:nvSpPr>
        <p:spPr>
          <a:xfrm>
            <a:off x="7379980" y="1572797"/>
            <a:ext cx="1113338" cy="400110"/>
          </a:xfrm>
          <a:prstGeom prst="rect">
            <a:avLst/>
          </a:prstGeom>
          <a:noFill/>
        </p:spPr>
        <p:txBody>
          <a:bodyPr wrap="square" rtlCol="0">
            <a:spAutoFit/>
          </a:bodyPr>
          <a:lstStyle/>
          <a:p>
            <a:r>
              <a:rPr lang="en-US" sz="1000" dirty="0"/>
              <a:t>PFS= 48.3% at 24 </a:t>
            </a:r>
            <a:r>
              <a:rPr lang="en-US" sz="1000" dirty="0" err="1"/>
              <a:t>mo</a:t>
            </a:r>
            <a:endParaRPr lang="en-US" sz="1000" dirty="0"/>
          </a:p>
        </p:txBody>
      </p:sp>
      <p:sp>
        <p:nvSpPr>
          <p:cNvPr id="32" name="TextBox 31"/>
          <p:cNvSpPr txBox="1"/>
          <p:nvPr/>
        </p:nvSpPr>
        <p:spPr>
          <a:xfrm>
            <a:off x="7286383" y="3426298"/>
            <a:ext cx="1113338" cy="400110"/>
          </a:xfrm>
          <a:prstGeom prst="rect">
            <a:avLst/>
          </a:prstGeom>
          <a:noFill/>
        </p:spPr>
        <p:txBody>
          <a:bodyPr wrap="square" rtlCol="0">
            <a:spAutoFit/>
          </a:bodyPr>
          <a:lstStyle/>
          <a:p>
            <a:r>
              <a:rPr lang="en-US" sz="1000" dirty="0"/>
              <a:t>PFS= 24.3% at 24 </a:t>
            </a:r>
            <a:r>
              <a:rPr lang="en-US" sz="1000" dirty="0" err="1"/>
              <a:t>mo</a:t>
            </a:r>
            <a:endParaRPr lang="en-US" sz="1000" dirty="0"/>
          </a:p>
        </p:txBody>
      </p:sp>
      <p:sp>
        <p:nvSpPr>
          <p:cNvPr id="33" name="TextBox 32"/>
          <p:cNvSpPr txBox="1"/>
          <p:nvPr/>
        </p:nvSpPr>
        <p:spPr>
          <a:xfrm>
            <a:off x="3473408" y="4675053"/>
            <a:ext cx="5212080" cy="246221"/>
          </a:xfrm>
          <a:prstGeom prst="rect">
            <a:avLst/>
          </a:prstGeom>
          <a:noFill/>
        </p:spPr>
        <p:txBody>
          <a:bodyPr wrap="square" rtlCol="0">
            <a:spAutoFit/>
          </a:bodyPr>
          <a:lstStyle/>
          <a:p>
            <a:r>
              <a:rPr lang="en-US" sz="1000" dirty="0" err="1">
                <a:solidFill>
                  <a:srgbClr val="000000"/>
                </a:solidFill>
                <a:latin typeface="+mn-lt"/>
                <a:cs typeface="Arial"/>
              </a:rPr>
              <a:t>Woyach</a:t>
            </a:r>
            <a:r>
              <a:rPr lang="en-US" sz="1000" dirty="0">
                <a:solidFill>
                  <a:srgbClr val="000000"/>
                </a:solidFill>
                <a:latin typeface="+mn-lt"/>
                <a:cs typeface="Arial"/>
              </a:rPr>
              <a:t> JA et al. </a:t>
            </a:r>
            <a:r>
              <a:rPr lang="en-US" sz="1000" i="1" dirty="0">
                <a:solidFill>
                  <a:srgbClr val="000000"/>
                </a:solidFill>
                <a:latin typeface="+mn-lt"/>
                <a:cs typeface="Arial"/>
              </a:rPr>
              <a:t>Blood.</a:t>
            </a:r>
            <a:r>
              <a:rPr lang="en-US" sz="1000" dirty="0">
                <a:solidFill>
                  <a:srgbClr val="000000"/>
                </a:solidFill>
                <a:latin typeface="+mn-lt"/>
                <a:cs typeface="Arial"/>
              </a:rPr>
              <a:t> 2023; 142(S1):325.</a:t>
            </a:r>
            <a:r>
              <a:rPr lang="en-US" sz="1000" dirty="0">
                <a:latin typeface="+mn-lt"/>
                <a:cs typeface="Arial"/>
              </a:rPr>
              <a:t> </a:t>
            </a:r>
          </a:p>
        </p:txBody>
      </p:sp>
    </p:spTree>
    <p:extLst>
      <p:ext uri="{BB962C8B-B14F-4D97-AF65-F5344CB8AC3E}">
        <p14:creationId xmlns:p14="http://schemas.microsoft.com/office/powerpoint/2010/main" val="8164099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9975"/>
          <a:stretch/>
        </p:blipFill>
        <p:spPr>
          <a:xfrm>
            <a:off x="451485" y="143122"/>
            <a:ext cx="5162550" cy="731751"/>
          </a:xfrm>
          <a:prstGeom prst="rect">
            <a:avLst/>
          </a:prstGeom>
        </p:spPr>
      </p:pic>
      <p:pic>
        <p:nvPicPr>
          <p:cNvPr id="4" name="Picture 3"/>
          <p:cNvPicPr>
            <a:picLocks noChangeAspect="1"/>
          </p:cNvPicPr>
          <p:nvPr/>
        </p:nvPicPr>
        <p:blipFill rotWithShape="1">
          <a:blip r:embed="rId4"/>
          <a:srcRect t="14881"/>
          <a:stretch/>
        </p:blipFill>
        <p:spPr>
          <a:xfrm>
            <a:off x="1181100" y="636106"/>
            <a:ext cx="6781800" cy="559428"/>
          </a:xfrm>
          <a:prstGeom prst="rect">
            <a:avLst/>
          </a:prstGeom>
        </p:spPr>
      </p:pic>
      <p:pic>
        <p:nvPicPr>
          <p:cNvPr id="5" name="Picture 4"/>
          <p:cNvPicPr>
            <a:picLocks noChangeAspect="1"/>
          </p:cNvPicPr>
          <p:nvPr/>
        </p:nvPicPr>
        <p:blipFill>
          <a:blip r:embed="rId5"/>
          <a:stretch>
            <a:fillRect/>
          </a:stretch>
        </p:blipFill>
        <p:spPr>
          <a:xfrm>
            <a:off x="3535679" y="1367857"/>
            <a:ext cx="5484391" cy="2599983"/>
          </a:xfrm>
          <a:prstGeom prst="rect">
            <a:avLst/>
          </a:prstGeom>
        </p:spPr>
      </p:pic>
      <p:sp>
        <p:nvSpPr>
          <p:cNvPr id="6" name="TextBox 5"/>
          <p:cNvSpPr txBox="1"/>
          <p:nvPr/>
        </p:nvSpPr>
        <p:spPr>
          <a:xfrm>
            <a:off x="3473408" y="4675053"/>
            <a:ext cx="5212080" cy="246221"/>
          </a:xfrm>
          <a:prstGeom prst="rect">
            <a:avLst/>
          </a:prstGeom>
          <a:noFill/>
        </p:spPr>
        <p:txBody>
          <a:bodyPr wrap="square" rtlCol="0">
            <a:spAutoFit/>
          </a:bodyPr>
          <a:lstStyle/>
          <a:p>
            <a:r>
              <a:rPr lang="en-US" sz="1000" dirty="0">
                <a:solidFill>
                  <a:srgbClr val="000000"/>
                </a:solidFill>
                <a:latin typeface="+mn-lt"/>
                <a:cs typeface="Arial"/>
              </a:rPr>
              <a:t>Brown JR et al. </a:t>
            </a:r>
            <a:r>
              <a:rPr lang="en-US" sz="1000" i="1" dirty="0">
                <a:solidFill>
                  <a:srgbClr val="000000"/>
                </a:solidFill>
                <a:latin typeface="+mn-lt"/>
                <a:cs typeface="Arial"/>
              </a:rPr>
              <a:t>Blood.</a:t>
            </a:r>
            <a:r>
              <a:rPr lang="en-US" sz="1000" dirty="0">
                <a:solidFill>
                  <a:srgbClr val="000000"/>
                </a:solidFill>
                <a:latin typeface="+mn-lt"/>
                <a:cs typeface="Arial"/>
              </a:rPr>
              <a:t> 2023; 142(S1):326.</a:t>
            </a:r>
            <a:r>
              <a:rPr lang="en-US" sz="1000" dirty="0">
                <a:latin typeface="+mn-lt"/>
                <a:cs typeface="Arial"/>
              </a:rPr>
              <a:t> </a:t>
            </a:r>
          </a:p>
        </p:txBody>
      </p:sp>
      <p:sp>
        <p:nvSpPr>
          <p:cNvPr id="7" name="Content Placeholder 1"/>
          <p:cNvSpPr txBox="1">
            <a:spLocks/>
          </p:cNvSpPr>
          <p:nvPr/>
        </p:nvSpPr>
        <p:spPr bwMode="auto">
          <a:xfrm>
            <a:off x="150427" y="1261435"/>
            <a:ext cx="3322981" cy="6953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400" b="1" kern="0" dirty="0">
                <a:cs typeface="Arial" panose="020B0604020202020204" pitchFamily="34" charset="0"/>
                <a:sym typeface="Roboto Regular" pitchFamily="2" charset="0"/>
              </a:rPr>
              <a:t>Targeted NGS of PBMCs in CLL patients who progressed on </a:t>
            </a:r>
            <a:r>
              <a:rPr lang="en-US" sz="1400" b="1" kern="0" dirty="0" err="1">
                <a:cs typeface="Arial" panose="020B0604020202020204" pitchFamily="34" charset="0"/>
                <a:sym typeface="Roboto Regular" pitchFamily="2" charset="0"/>
              </a:rPr>
              <a:t>pirto</a:t>
            </a:r>
            <a:r>
              <a:rPr lang="en-US" sz="1400" b="1" kern="0" dirty="0">
                <a:cs typeface="Arial" panose="020B0604020202020204" pitchFamily="34" charset="0"/>
                <a:sym typeface="Roboto Regular" pitchFamily="2" charset="0"/>
              </a:rPr>
              <a:t> at baseline and within 4 months of PD </a:t>
            </a:r>
          </a:p>
          <a:p>
            <a:r>
              <a:rPr lang="en-US" sz="1200" kern="0" dirty="0">
                <a:cs typeface="Arial" panose="020B0604020202020204" pitchFamily="34" charset="0"/>
                <a:sym typeface="Roboto Regular" pitchFamily="2" charset="0"/>
              </a:rPr>
              <a:t>Baseline mutations in </a:t>
            </a:r>
            <a:r>
              <a:rPr lang="en-US" sz="1200" i="1" kern="0" dirty="0">
                <a:cs typeface="Arial" panose="020B0604020202020204" pitchFamily="34" charset="0"/>
                <a:sym typeface="Roboto Regular" pitchFamily="2" charset="0"/>
              </a:rPr>
              <a:t>BTK</a:t>
            </a:r>
            <a:r>
              <a:rPr lang="en-US" sz="1200" kern="0" dirty="0">
                <a:cs typeface="Arial" panose="020B0604020202020204" pitchFamily="34" charset="0"/>
                <a:sym typeface="Roboto Regular" pitchFamily="2" charset="0"/>
              </a:rPr>
              <a:t> (53%), </a:t>
            </a:r>
            <a:r>
              <a:rPr lang="en-US" sz="1200" i="1" kern="0" dirty="0">
                <a:cs typeface="Arial" panose="020B0604020202020204" pitchFamily="34" charset="0"/>
                <a:sym typeface="Roboto Regular" pitchFamily="2" charset="0"/>
              </a:rPr>
              <a:t>TP53</a:t>
            </a:r>
            <a:r>
              <a:rPr lang="en-US" sz="1200" kern="0" dirty="0">
                <a:cs typeface="Arial" panose="020B0604020202020204" pitchFamily="34" charset="0"/>
                <a:sym typeface="Roboto Regular" pitchFamily="2" charset="0"/>
              </a:rPr>
              <a:t> (48%), </a:t>
            </a:r>
            <a:r>
              <a:rPr lang="en-US" sz="1200" i="1" kern="0" dirty="0">
                <a:cs typeface="Arial" panose="020B0604020202020204" pitchFamily="34" charset="0"/>
                <a:sym typeface="Roboto Regular" pitchFamily="2" charset="0"/>
              </a:rPr>
              <a:t>SF3B1</a:t>
            </a:r>
            <a:r>
              <a:rPr lang="en-US" sz="1200" kern="0" dirty="0">
                <a:cs typeface="Arial" panose="020B0604020202020204" pitchFamily="34" charset="0"/>
                <a:sym typeface="Roboto Regular" pitchFamily="2" charset="0"/>
              </a:rPr>
              <a:t> (35%), </a:t>
            </a:r>
            <a:r>
              <a:rPr lang="en-US" sz="1200" i="1" kern="0" dirty="0">
                <a:cs typeface="Arial" panose="020B0604020202020204" pitchFamily="34" charset="0"/>
                <a:sym typeface="Roboto Regular" pitchFamily="2" charset="0"/>
              </a:rPr>
              <a:t>ATM </a:t>
            </a:r>
            <a:r>
              <a:rPr lang="en-US" sz="1200" kern="0" dirty="0">
                <a:cs typeface="Arial" panose="020B0604020202020204" pitchFamily="34" charset="0"/>
                <a:sym typeface="Roboto Regular" pitchFamily="2" charset="0"/>
              </a:rPr>
              <a:t>(23%), </a:t>
            </a:r>
            <a:r>
              <a:rPr lang="en-US" sz="1200" i="1" kern="0" dirty="0">
                <a:cs typeface="Arial" panose="020B0604020202020204" pitchFamily="34" charset="0"/>
                <a:sym typeface="Roboto Regular" pitchFamily="2" charset="0"/>
              </a:rPr>
              <a:t>NOTCH1</a:t>
            </a:r>
            <a:r>
              <a:rPr lang="en-US" sz="1200" kern="0" dirty="0">
                <a:cs typeface="Arial" panose="020B0604020202020204" pitchFamily="34" charset="0"/>
                <a:sym typeface="Roboto Regular" pitchFamily="2" charset="0"/>
              </a:rPr>
              <a:t> (20%), </a:t>
            </a:r>
            <a:r>
              <a:rPr lang="en-US" sz="1200" i="1" kern="0" dirty="0">
                <a:cs typeface="Arial" panose="020B0604020202020204" pitchFamily="34" charset="0"/>
                <a:sym typeface="Roboto Regular" pitchFamily="2" charset="0"/>
              </a:rPr>
              <a:t>XPO1</a:t>
            </a:r>
            <a:r>
              <a:rPr lang="en-US" sz="1200" kern="0" dirty="0">
                <a:cs typeface="Arial" panose="020B0604020202020204" pitchFamily="34" charset="0"/>
                <a:sym typeface="Roboto Regular" pitchFamily="2" charset="0"/>
              </a:rPr>
              <a:t> (16%), </a:t>
            </a:r>
            <a:r>
              <a:rPr lang="en-US" sz="1200" i="1" kern="0" dirty="0">
                <a:cs typeface="Arial" panose="020B0604020202020204" pitchFamily="34" charset="0"/>
                <a:sym typeface="Roboto Regular" pitchFamily="2" charset="0"/>
              </a:rPr>
              <a:t>PLCG2</a:t>
            </a:r>
            <a:r>
              <a:rPr lang="en-US" sz="1200" kern="0" dirty="0">
                <a:cs typeface="Arial" panose="020B0604020202020204" pitchFamily="34" charset="0"/>
                <a:sym typeface="Roboto Regular" pitchFamily="2" charset="0"/>
              </a:rPr>
              <a:t> (14%), </a:t>
            </a:r>
            <a:r>
              <a:rPr lang="en-US" sz="1200" i="1" kern="0" dirty="0">
                <a:cs typeface="Arial" panose="020B0604020202020204" pitchFamily="34" charset="0"/>
                <a:sym typeface="Roboto Regular" pitchFamily="2" charset="0"/>
              </a:rPr>
              <a:t>BCL2</a:t>
            </a:r>
            <a:r>
              <a:rPr lang="en-US" sz="1200" kern="0" dirty="0">
                <a:cs typeface="Arial" panose="020B0604020202020204" pitchFamily="34" charset="0"/>
                <a:sym typeface="Roboto Regular" pitchFamily="2" charset="0"/>
              </a:rPr>
              <a:t> (9%)</a:t>
            </a:r>
          </a:p>
          <a:p>
            <a:pPr lvl="1"/>
            <a:r>
              <a:rPr lang="en-US" sz="1200" kern="0" dirty="0">
                <a:cs typeface="Arial" panose="020B0604020202020204" pitchFamily="34" charset="0"/>
                <a:sym typeface="Roboto Regular" pitchFamily="2" charset="0"/>
              </a:rPr>
              <a:t>42 patients with BTK C481 mutations </a:t>
            </a:r>
            <a:r>
              <a:rPr lang="en-US" sz="1200" kern="0" dirty="0">
                <a:cs typeface="Arial" panose="020B0604020202020204" pitchFamily="34" charset="0"/>
                <a:sym typeface="Wingdings" panose="05000000000000000000" pitchFamily="2" charset="2"/>
              </a:rPr>
              <a:t> 55% completely cleared with </a:t>
            </a:r>
            <a:r>
              <a:rPr lang="en-US" sz="1200" kern="0" dirty="0" err="1">
                <a:cs typeface="Arial" panose="020B0604020202020204" pitchFamily="34" charset="0"/>
                <a:sym typeface="Wingdings" panose="05000000000000000000" pitchFamily="2" charset="2"/>
              </a:rPr>
              <a:t>pirto</a:t>
            </a:r>
            <a:endParaRPr lang="en-US" sz="1200" kern="0" dirty="0">
              <a:cs typeface="Arial" panose="020B0604020202020204" pitchFamily="34" charset="0"/>
              <a:sym typeface="Roboto Regular" pitchFamily="2" charset="0"/>
            </a:endParaRPr>
          </a:p>
          <a:p>
            <a:r>
              <a:rPr lang="en-US" sz="1200" dirty="0"/>
              <a:t> 69% (59/86) of patients acquired ≥1 mutation at PD</a:t>
            </a:r>
            <a:r>
              <a:rPr lang="en-US" sz="1400" dirty="0"/>
              <a:t>.</a:t>
            </a:r>
          </a:p>
          <a:p>
            <a:pPr lvl="1"/>
            <a:r>
              <a:rPr lang="en-US" sz="1200" kern="0" dirty="0">
                <a:cs typeface="Arial" panose="020B0604020202020204" pitchFamily="34" charset="0"/>
                <a:sym typeface="Roboto Regular" pitchFamily="2" charset="0"/>
              </a:rPr>
              <a:t>45 patients with non-BTK</a:t>
            </a:r>
          </a:p>
          <a:p>
            <a:pPr lvl="1"/>
            <a:r>
              <a:rPr lang="en-US" sz="1200" kern="0" dirty="0">
                <a:cs typeface="Arial" panose="020B0604020202020204" pitchFamily="34" charset="0"/>
              </a:rPr>
              <a:t>38 patients with BTK</a:t>
            </a:r>
          </a:p>
          <a:p>
            <a:endParaRPr lang="en-US" kern="0" dirty="0"/>
          </a:p>
        </p:txBody>
      </p:sp>
    </p:spTree>
    <p:extLst>
      <p:ext uri="{BB962C8B-B14F-4D97-AF65-F5344CB8AC3E}">
        <p14:creationId xmlns:p14="http://schemas.microsoft.com/office/powerpoint/2010/main" val="31188927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516184" y="871154"/>
            <a:ext cx="3310101" cy="2127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3" name="Picture 2"/>
          <p:cNvPicPr>
            <a:picLocks noChangeAspect="1"/>
          </p:cNvPicPr>
          <p:nvPr/>
        </p:nvPicPr>
        <p:blipFill>
          <a:blip r:embed="rId2"/>
          <a:stretch>
            <a:fillRect/>
          </a:stretch>
        </p:blipFill>
        <p:spPr>
          <a:xfrm>
            <a:off x="425962" y="278041"/>
            <a:ext cx="1433836" cy="593113"/>
          </a:xfrm>
          <a:prstGeom prst="rect">
            <a:avLst/>
          </a:prstGeom>
        </p:spPr>
      </p:pic>
      <p:pic>
        <p:nvPicPr>
          <p:cNvPr id="4" name="Picture 3"/>
          <p:cNvPicPr>
            <a:picLocks noChangeAspect="1"/>
          </p:cNvPicPr>
          <p:nvPr/>
        </p:nvPicPr>
        <p:blipFill>
          <a:blip r:embed="rId3"/>
          <a:stretch>
            <a:fillRect/>
          </a:stretch>
        </p:blipFill>
        <p:spPr>
          <a:xfrm>
            <a:off x="1859798" y="258267"/>
            <a:ext cx="6741761" cy="612887"/>
          </a:xfrm>
          <a:prstGeom prst="rect">
            <a:avLst/>
          </a:prstGeom>
        </p:spPr>
      </p:pic>
      <p:pic>
        <p:nvPicPr>
          <p:cNvPr id="5" name="Picture 4"/>
          <p:cNvPicPr>
            <a:picLocks noChangeAspect="1"/>
          </p:cNvPicPr>
          <p:nvPr/>
        </p:nvPicPr>
        <p:blipFill>
          <a:blip r:embed="rId4"/>
          <a:stretch>
            <a:fillRect/>
          </a:stretch>
        </p:blipFill>
        <p:spPr>
          <a:xfrm>
            <a:off x="5516184" y="1030637"/>
            <a:ext cx="2934265" cy="1706952"/>
          </a:xfrm>
          <a:prstGeom prst="rect">
            <a:avLst/>
          </a:prstGeom>
        </p:spPr>
      </p:pic>
      <p:pic>
        <p:nvPicPr>
          <p:cNvPr id="6" name="Picture 5"/>
          <p:cNvPicPr>
            <a:picLocks noChangeAspect="1"/>
          </p:cNvPicPr>
          <p:nvPr/>
        </p:nvPicPr>
        <p:blipFill rotWithShape="1">
          <a:blip r:embed="rId4"/>
          <a:srcRect l="27965" t="82008" r="21121" b="12998"/>
          <a:stretch/>
        </p:blipFill>
        <p:spPr>
          <a:xfrm>
            <a:off x="5881606" y="2364868"/>
            <a:ext cx="2828441" cy="161355"/>
          </a:xfrm>
          <a:prstGeom prst="rect">
            <a:avLst/>
          </a:prstGeom>
        </p:spPr>
      </p:pic>
      <p:pic>
        <p:nvPicPr>
          <p:cNvPr id="8" name="Picture 7"/>
          <p:cNvPicPr>
            <a:picLocks noChangeAspect="1"/>
          </p:cNvPicPr>
          <p:nvPr/>
        </p:nvPicPr>
        <p:blipFill>
          <a:blip r:embed="rId5"/>
          <a:stretch>
            <a:fillRect/>
          </a:stretch>
        </p:blipFill>
        <p:spPr>
          <a:xfrm>
            <a:off x="5587462" y="2804084"/>
            <a:ext cx="3238823" cy="1881196"/>
          </a:xfrm>
          <a:prstGeom prst="rect">
            <a:avLst/>
          </a:prstGeom>
        </p:spPr>
      </p:pic>
      <p:sp>
        <p:nvSpPr>
          <p:cNvPr id="9" name="Content Placeholder 1"/>
          <p:cNvSpPr txBox="1">
            <a:spLocks/>
          </p:cNvSpPr>
          <p:nvPr/>
        </p:nvSpPr>
        <p:spPr bwMode="auto">
          <a:xfrm>
            <a:off x="150427" y="1030637"/>
            <a:ext cx="5365757" cy="6953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400" b="1" kern="0" dirty="0">
                <a:cs typeface="Arial" panose="020B0604020202020204" pitchFamily="34" charset="0"/>
                <a:sym typeface="Roboto Regular" pitchFamily="2" charset="0"/>
              </a:rPr>
              <a:t>Compared R/R CLL patients previously treated with </a:t>
            </a:r>
            <a:r>
              <a:rPr lang="en-US" sz="1400" b="1" kern="0" dirty="0" err="1">
                <a:cs typeface="Arial" panose="020B0604020202020204" pitchFamily="34" charset="0"/>
                <a:sym typeface="Roboto Regular" pitchFamily="2" charset="0"/>
              </a:rPr>
              <a:t>cBTKi</a:t>
            </a:r>
            <a:r>
              <a:rPr lang="en-US" sz="1400" b="1" kern="0" dirty="0">
                <a:cs typeface="Arial" panose="020B0604020202020204" pitchFamily="34" charset="0"/>
                <a:sym typeface="Roboto Regular" pitchFamily="2" charset="0"/>
              </a:rPr>
              <a:t> but not venetoclax: BRUIN (n=146) vs. </a:t>
            </a:r>
            <a:r>
              <a:rPr lang="en-US" sz="1400" b="1" kern="0" dirty="0" err="1">
                <a:cs typeface="Arial" panose="020B0604020202020204" pitchFamily="34" charset="0"/>
                <a:sym typeface="Roboto Regular" pitchFamily="2" charset="0"/>
              </a:rPr>
              <a:t>Ven</a:t>
            </a:r>
            <a:r>
              <a:rPr lang="en-US" sz="1400" b="1" kern="0" dirty="0">
                <a:cs typeface="Arial" panose="020B0604020202020204" pitchFamily="34" charset="0"/>
                <a:sym typeface="Roboto Regular" pitchFamily="2" charset="0"/>
              </a:rPr>
              <a:t> monotherapy (n=91)</a:t>
            </a:r>
          </a:p>
          <a:p>
            <a:r>
              <a:rPr lang="en-US" sz="1200" kern="0" dirty="0">
                <a:cs typeface="Arial" panose="020B0604020202020204" pitchFamily="34" charset="0"/>
                <a:sym typeface="Roboto Regular" pitchFamily="2" charset="0"/>
              </a:rPr>
              <a:t>Patient-level data from </a:t>
            </a:r>
            <a:r>
              <a:rPr lang="en-US" sz="1200" kern="0" dirty="0" err="1">
                <a:cs typeface="Arial" panose="020B0604020202020204" pitchFamily="34" charset="0"/>
                <a:sym typeface="Roboto Regular" pitchFamily="2" charset="0"/>
              </a:rPr>
              <a:t>pirto</a:t>
            </a:r>
            <a:r>
              <a:rPr lang="en-US" sz="1200" kern="0" dirty="0">
                <a:cs typeface="Arial" panose="020B0604020202020204" pitchFamily="34" charset="0"/>
                <a:sym typeface="Roboto Regular" pitchFamily="2" charset="0"/>
              </a:rPr>
              <a:t> cohort re-weighted to match the </a:t>
            </a:r>
            <a:r>
              <a:rPr lang="en-US" sz="1200" kern="0" dirty="0" err="1">
                <a:cs typeface="Arial" panose="020B0604020202020204" pitchFamily="34" charset="0"/>
                <a:sym typeface="Roboto Regular" pitchFamily="2" charset="0"/>
              </a:rPr>
              <a:t>ven</a:t>
            </a:r>
            <a:r>
              <a:rPr lang="en-US" sz="1200" kern="0" dirty="0">
                <a:cs typeface="Arial" panose="020B0604020202020204" pitchFamily="34" charset="0"/>
                <a:sym typeface="Roboto Regular" pitchFamily="2" charset="0"/>
              </a:rPr>
              <a:t> cohort using method of moments approach</a:t>
            </a:r>
          </a:p>
          <a:p>
            <a:pPr lvl="1"/>
            <a:r>
              <a:rPr lang="en-US" sz="1100" dirty="0"/>
              <a:t>Adjusted for age, IGHV mutation status, TP53 aberrancy, del(17p), del(11q); # of prior therapy lines, and reason for prior </a:t>
            </a:r>
            <a:r>
              <a:rPr lang="en-US" sz="1100" dirty="0" err="1"/>
              <a:t>cBTKi</a:t>
            </a:r>
            <a:r>
              <a:rPr lang="en-US" sz="1100" dirty="0"/>
              <a:t> discontinuation</a:t>
            </a:r>
          </a:p>
          <a:p>
            <a:r>
              <a:rPr lang="en-US" sz="1200" dirty="0"/>
              <a:t>ORR 80% (</a:t>
            </a:r>
            <a:r>
              <a:rPr lang="en-US" sz="1200" dirty="0" err="1"/>
              <a:t>pirto</a:t>
            </a:r>
            <a:r>
              <a:rPr lang="en-US" sz="1200" dirty="0"/>
              <a:t>) vs </a:t>
            </a:r>
            <a:r>
              <a:rPr lang="en-US" sz="1200" dirty="0">
                <a:solidFill>
                  <a:schemeClr val="accent2"/>
                </a:solidFill>
              </a:rPr>
              <a:t>65% (</a:t>
            </a:r>
            <a:r>
              <a:rPr lang="en-US" sz="1200" dirty="0" err="1">
                <a:solidFill>
                  <a:schemeClr val="accent2"/>
                </a:solidFill>
              </a:rPr>
              <a:t>ven</a:t>
            </a:r>
            <a:r>
              <a:rPr lang="en-US" sz="1200" dirty="0">
                <a:solidFill>
                  <a:schemeClr val="accent2"/>
                </a:solidFill>
              </a:rPr>
              <a:t>).</a:t>
            </a:r>
          </a:p>
          <a:p>
            <a:r>
              <a:rPr lang="en-US" sz="1200" dirty="0"/>
              <a:t>PFS and OS similar between the 2 groups</a:t>
            </a:r>
          </a:p>
          <a:p>
            <a:r>
              <a:rPr lang="en-US" sz="1200" dirty="0"/>
              <a:t>Lower rates of </a:t>
            </a:r>
            <a:r>
              <a:rPr lang="en-US" sz="1200" dirty="0" err="1"/>
              <a:t>cytopenias</a:t>
            </a:r>
            <a:r>
              <a:rPr lang="en-US" sz="1200" dirty="0"/>
              <a:t> and febrile neutropenia in </a:t>
            </a:r>
            <a:r>
              <a:rPr lang="en-US" sz="1200" dirty="0" err="1"/>
              <a:t>pirto</a:t>
            </a:r>
            <a:r>
              <a:rPr lang="en-US" sz="1200" dirty="0"/>
              <a:t> group</a:t>
            </a:r>
            <a:r>
              <a:rPr lang="en-US" sz="1400" dirty="0"/>
              <a:t>.</a:t>
            </a:r>
          </a:p>
          <a:p>
            <a:r>
              <a:rPr lang="en-US" sz="1400" b="1" u="sng" dirty="0"/>
              <a:t>MAJOR CAVEATS:</a:t>
            </a:r>
          </a:p>
          <a:p>
            <a:pPr lvl="1"/>
            <a:r>
              <a:rPr lang="en-US" sz="1100" dirty="0" err="1"/>
              <a:t>Ven</a:t>
            </a:r>
            <a:r>
              <a:rPr lang="en-US" sz="1100" dirty="0"/>
              <a:t> monotherapy rather than with CD20</a:t>
            </a:r>
          </a:p>
          <a:p>
            <a:pPr lvl="1"/>
            <a:r>
              <a:rPr lang="en-US" sz="1100" dirty="0"/>
              <a:t>Limited follow-up in </a:t>
            </a:r>
            <a:r>
              <a:rPr lang="en-US" sz="1100" dirty="0" err="1"/>
              <a:t>ven</a:t>
            </a:r>
            <a:r>
              <a:rPr lang="en-US" sz="1100" dirty="0"/>
              <a:t> trial (median 14 months)</a:t>
            </a:r>
          </a:p>
          <a:p>
            <a:pPr lvl="1"/>
            <a:r>
              <a:rPr lang="en-US" sz="1100" dirty="0"/>
              <a:t>Not a randomized trial</a:t>
            </a:r>
          </a:p>
          <a:p>
            <a:pPr marL="0" indent="0">
              <a:buNone/>
            </a:pPr>
            <a:endParaRPr lang="en-US" kern="0" dirty="0"/>
          </a:p>
        </p:txBody>
      </p:sp>
      <p:sp>
        <p:nvSpPr>
          <p:cNvPr id="10" name="TextBox 9"/>
          <p:cNvSpPr txBox="1"/>
          <p:nvPr/>
        </p:nvSpPr>
        <p:spPr>
          <a:xfrm>
            <a:off x="3473408" y="4675053"/>
            <a:ext cx="5212080" cy="246221"/>
          </a:xfrm>
          <a:prstGeom prst="rect">
            <a:avLst/>
          </a:prstGeom>
          <a:noFill/>
        </p:spPr>
        <p:txBody>
          <a:bodyPr wrap="square" rtlCol="0">
            <a:spAutoFit/>
          </a:bodyPr>
          <a:lstStyle/>
          <a:p>
            <a:r>
              <a:rPr lang="en-US" sz="1000" dirty="0">
                <a:solidFill>
                  <a:srgbClr val="000000"/>
                </a:solidFill>
                <a:latin typeface="+mn-lt"/>
                <a:cs typeface="Arial"/>
              </a:rPr>
              <a:t>Al-</a:t>
            </a:r>
            <a:r>
              <a:rPr lang="en-US" sz="1000" dirty="0" err="1">
                <a:solidFill>
                  <a:srgbClr val="000000"/>
                </a:solidFill>
                <a:latin typeface="+mn-lt"/>
                <a:cs typeface="Arial"/>
              </a:rPr>
              <a:t>Sawaf</a:t>
            </a:r>
            <a:r>
              <a:rPr lang="en-US" sz="1000" dirty="0">
                <a:solidFill>
                  <a:srgbClr val="000000"/>
                </a:solidFill>
                <a:latin typeface="+mn-lt"/>
                <a:cs typeface="Arial"/>
              </a:rPr>
              <a:t> O et al. </a:t>
            </a:r>
            <a:r>
              <a:rPr lang="en-US" sz="1000" i="1" dirty="0" err="1">
                <a:solidFill>
                  <a:srgbClr val="000000"/>
                </a:solidFill>
                <a:latin typeface="+mn-lt"/>
                <a:cs typeface="Arial"/>
              </a:rPr>
              <a:t>HemaSphere</a:t>
            </a:r>
            <a:r>
              <a:rPr lang="en-US" sz="1000" i="1" dirty="0">
                <a:solidFill>
                  <a:srgbClr val="000000"/>
                </a:solidFill>
                <a:latin typeface="+mn-lt"/>
                <a:cs typeface="Arial"/>
              </a:rPr>
              <a:t>.</a:t>
            </a:r>
            <a:r>
              <a:rPr lang="en-US" sz="1000" dirty="0">
                <a:solidFill>
                  <a:srgbClr val="000000"/>
                </a:solidFill>
                <a:latin typeface="+mn-lt"/>
                <a:cs typeface="Arial"/>
              </a:rPr>
              <a:t> 2023; 7(S3):1113-1114.</a:t>
            </a:r>
            <a:r>
              <a:rPr lang="en-US" sz="1000" dirty="0">
                <a:latin typeface="+mn-lt"/>
                <a:cs typeface="Arial"/>
              </a:rPr>
              <a:t> </a:t>
            </a:r>
          </a:p>
        </p:txBody>
      </p:sp>
    </p:spTree>
    <p:extLst>
      <p:ext uri="{BB962C8B-B14F-4D97-AF65-F5344CB8AC3E}">
        <p14:creationId xmlns:p14="http://schemas.microsoft.com/office/powerpoint/2010/main" val="323873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F8B5F5-379D-AD2B-D00D-85D6A76BBF54}"/>
              </a:ext>
            </a:extLst>
          </p:cNvPr>
          <p:cNvSpPr txBox="1"/>
          <p:nvPr/>
        </p:nvSpPr>
        <p:spPr>
          <a:xfrm>
            <a:off x="547439" y="935164"/>
            <a:ext cx="8196720" cy="23391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14313" indent="-214313" defTabSz="257175" eaLnBrk="0" hangingPunct="0">
              <a:spcBef>
                <a:spcPts val="0"/>
              </a:spcBef>
              <a:spcAft>
                <a:spcPts val="600"/>
              </a:spcAft>
              <a:buFont typeface="Arial" panose="020B0604020202020204" pitchFamily="34" charset="0"/>
              <a:buChar char="•"/>
              <a:defRPr/>
            </a:pPr>
            <a:r>
              <a:rPr lang="en-US" sz="1400" dirty="0">
                <a:solidFill>
                  <a:srgbClr val="000000"/>
                </a:solidFill>
                <a:latin typeface="Arial"/>
                <a:ea typeface="Geneva"/>
                <a:cs typeface="Arial"/>
              </a:rPr>
              <a:t>With </a:t>
            </a:r>
            <a:r>
              <a:rPr lang="en-US" sz="1400" dirty="0">
                <a:latin typeface="Arial"/>
                <a:ea typeface="Geneva"/>
                <a:cs typeface="Arial"/>
              </a:rPr>
              <a:t>longer follow-up</a:t>
            </a:r>
            <a:r>
              <a:rPr lang="en-US" sz="1400" dirty="0">
                <a:solidFill>
                  <a:srgbClr val="000000"/>
                </a:solidFill>
                <a:latin typeface="Arial"/>
                <a:ea typeface="Geneva"/>
                <a:cs typeface="Arial"/>
              </a:rPr>
              <a:t>, </a:t>
            </a:r>
            <a:r>
              <a:rPr lang="en-GB" sz="1400" b="1" dirty="0" err="1">
                <a:solidFill>
                  <a:srgbClr val="000000"/>
                </a:solidFill>
                <a:latin typeface="Arial"/>
                <a:ea typeface="Geneva"/>
                <a:cs typeface="Arial"/>
                <a:sym typeface="Arial" panose="020B0604020202020204" pitchFamily="34" charset="0"/>
              </a:rPr>
              <a:t>pirtobrutinib</a:t>
            </a:r>
            <a:r>
              <a:rPr lang="en-GB" sz="1400" dirty="0">
                <a:solidFill>
                  <a:srgbClr val="000000"/>
                </a:solidFill>
                <a:latin typeface="Arial"/>
                <a:ea typeface="Geneva"/>
                <a:cs typeface="Arial"/>
                <a:sym typeface="Arial" panose="020B0604020202020204" pitchFamily="34" charset="0"/>
              </a:rPr>
              <a:t> continues to demonstrate clinically meaningful efficacy in </a:t>
            </a:r>
            <a:r>
              <a:rPr lang="en-US" sz="1400" b="1" dirty="0">
                <a:solidFill>
                  <a:srgbClr val="000000"/>
                </a:solidFill>
                <a:latin typeface="Arial"/>
                <a:ea typeface="Geneva"/>
                <a:cs typeface="Arial"/>
                <a:sym typeface="Arial" panose="020B0604020202020204" pitchFamily="34" charset="0"/>
              </a:rPr>
              <a:t>R/R CLL</a:t>
            </a:r>
            <a:r>
              <a:rPr lang="en-US" sz="1400" dirty="0">
                <a:solidFill>
                  <a:srgbClr val="000000"/>
                </a:solidFill>
                <a:latin typeface="Arial"/>
                <a:ea typeface="Geneva"/>
                <a:cs typeface="Arial"/>
                <a:sym typeface="Arial" panose="020B0604020202020204" pitchFamily="34" charset="0"/>
              </a:rPr>
              <a:t>, including patients with: </a:t>
            </a:r>
          </a:p>
          <a:p>
            <a:pPr marL="557213" lvl="1" indent="-214313">
              <a:spcBef>
                <a:spcPts val="0"/>
              </a:spcBef>
              <a:spcAft>
                <a:spcPts val="0"/>
              </a:spcAft>
              <a:buFont typeface="Arial" panose="020B0604020202020204" pitchFamily="34" charset="0"/>
              <a:buChar char="‒"/>
            </a:pPr>
            <a:r>
              <a:rPr lang="en-US" sz="1400" dirty="0">
                <a:latin typeface="Arial"/>
                <a:ea typeface="Geneva"/>
                <a:cs typeface="Arial"/>
              </a:rPr>
              <a:t>Prior </a:t>
            </a:r>
            <a:r>
              <a:rPr lang="en-US" sz="1400" dirty="0" err="1">
                <a:latin typeface="Arial"/>
                <a:ea typeface="Geneva"/>
                <a:cs typeface="Arial"/>
              </a:rPr>
              <a:t>cBTKi</a:t>
            </a:r>
            <a:r>
              <a:rPr lang="en-US" sz="1400" dirty="0">
                <a:latin typeface="Arial"/>
                <a:ea typeface="Geneva"/>
                <a:cs typeface="Arial"/>
              </a:rPr>
              <a:t> treatment </a:t>
            </a:r>
            <a:r>
              <a:rPr lang="en-US" sz="1400" dirty="0">
                <a:latin typeface="Bookman Old Style" panose="02050604050505020204" pitchFamily="18" charset="0"/>
                <a:ea typeface="Geneva"/>
                <a:cs typeface="Arial"/>
              </a:rPr>
              <a:t>± </a:t>
            </a:r>
            <a:r>
              <a:rPr lang="en-US" sz="1400" dirty="0">
                <a:latin typeface="+mn-lt"/>
                <a:ea typeface="Geneva"/>
                <a:cs typeface="Arial"/>
              </a:rPr>
              <a:t>BCL2i treatment</a:t>
            </a:r>
            <a:endParaRPr lang="en-US" sz="1400" dirty="0">
              <a:latin typeface="Arial"/>
              <a:ea typeface="Geneva"/>
              <a:cs typeface="Arial"/>
            </a:endParaRPr>
          </a:p>
          <a:p>
            <a:pPr marL="557213" lvl="1" indent="-214313">
              <a:spcBef>
                <a:spcPts val="0"/>
              </a:spcBef>
              <a:spcAft>
                <a:spcPts val="0"/>
              </a:spcAft>
              <a:buFont typeface="Arial" panose="020B0604020202020204" pitchFamily="34" charset="0"/>
              <a:buChar char="‒"/>
            </a:pPr>
            <a:r>
              <a:rPr lang="en-US" sz="1400" dirty="0">
                <a:latin typeface="Arial"/>
                <a:ea typeface="Geneva"/>
                <a:cs typeface="Arial"/>
              </a:rPr>
              <a:t>C481 mutations in </a:t>
            </a:r>
            <a:r>
              <a:rPr lang="en-US" sz="1400" i="1" dirty="0">
                <a:latin typeface="Arial"/>
                <a:ea typeface="Geneva"/>
                <a:cs typeface="Arial"/>
              </a:rPr>
              <a:t>BTK</a:t>
            </a:r>
            <a:endParaRPr lang="en-US" sz="1400" dirty="0">
              <a:latin typeface="Arial"/>
              <a:ea typeface="Geneva"/>
              <a:cs typeface="Arial"/>
            </a:endParaRPr>
          </a:p>
          <a:p>
            <a:pPr marL="198835" indent="-198835">
              <a:spcBef>
                <a:spcPts val="0"/>
              </a:spcBef>
              <a:spcAft>
                <a:spcPts val="600"/>
              </a:spcAft>
              <a:buFont typeface="Arial" panose="020B0604020202020204" pitchFamily="34" charset="0"/>
              <a:buChar char="•"/>
            </a:pPr>
            <a:endParaRPr lang="en-GB" sz="1400" b="1" dirty="0">
              <a:solidFill>
                <a:srgbClr val="000000"/>
              </a:solidFill>
              <a:latin typeface="Arial"/>
              <a:ea typeface="Geneva"/>
              <a:cs typeface="Arial"/>
              <a:sym typeface="Arial" panose="020B0604020202020204" pitchFamily="34" charset="0"/>
            </a:endParaRPr>
          </a:p>
          <a:p>
            <a:pPr marL="198835" indent="-198835">
              <a:spcBef>
                <a:spcPts val="0"/>
              </a:spcBef>
              <a:spcAft>
                <a:spcPts val="600"/>
              </a:spcAft>
              <a:buFont typeface="Arial" panose="020B0604020202020204" pitchFamily="34" charset="0"/>
              <a:buChar char="•"/>
            </a:pPr>
            <a:r>
              <a:rPr lang="en-GB" sz="1400" b="1" dirty="0" err="1">
                <a:solidFill>
                  <a:srgbClr val="000000"/>
                </a:solidFill>
                <a:latin typeface="Arial"/>
                <a:ea typeface="Geneva"/>
                <a:cs typeface="Arial"/>
                <a:sym typeface="Arial" panose="020B0604020202020204" pitchFamily="34" charset="0"/>
              </a:rPr>
              <a:t>Pirtobrutinib</a:t>
            </a:r>
            <a:r>
              <a:rPr lang="en-GB" sz="1400" b="1" dirty="0">
                <a:solidFill>
                  <a:srgbClr val="000000"/>
                </a:solidFill>
                <a:latin typeface="Arial"/>
                <a:ea typeface="Geneva"/>
                <a:cs typeface="Arial"/>
                <a:sym typeface="Arial" panose="020B0604020202020204" pitchFamily="34" charset="0"/>
              </a:rPr>
              <a:t> is well tolerated </a:t>
            </a:r>
            <a:r>
              <a:rPr lang="en-GB" sz="1400" dirty="0">
                <a:solidFill>
                  <a:srgbClr val="000000"/>
                </a:solidFill>
                <a:latin typeface="Arial"/>
                <a:ea typeface="Geneva"/>
                <a:cs typeface="Arial"/>
                <a:sym typeface="Arial" panose="020B0604020202020204" pitchFamily="34" charset="0"/>
              </a:rPr>
              <a:t>with low rates of discontinuation due to drug-related toxicity.</a:t>
            </a:r>
            <a:endParaRPr lang="en-GB" sz="1400" baseline="30000" dirty="0">
              <a:solidFill>
                <a:srgbClr val="000000"/>
              </a:solidFill>
              <a:latin typeface="Arial"/>
              <a:ea typeface="Geneva"/>
              <a:cs typeface="Arial"/>
              <a:sym typeface="Arial" panose="020B0604020202020204" pitchFamily="34" charset="0"/>
            </a:endParaRPr>
          </a:p>
          <a:p>
            <a:pPr marL="198835" indent="-198835">
              <a:spcBef>
                <a:spcPts val="0"/>
              </a:spcBef>
              <a:spcAft>
                <a:spcPts val="600"/>
              </a:spcAft>
              <a:buFont typeface="Arial" panose="020B0604020202020204" pitchFamily="34" charset="0"/>
              <a:buChar char="•"/>
            </a:pPr>
            <a:r>
              <a:rPr lang="en-GB" sz="1400" b="1" dirty="0" err="1">
                <a:latin typeface="Arial"/>
                <a:ea typeface="Geneva"/>
                <a:cs typeface="Arial"/>
              </a:rPr>
              <a:t>Pirtobrutinib</a:t>
            </a:r>
            <a:r>
              <a:rPr lang="en-GB" sz="1400" b="1" dirty="0">
                <a:latin typeface="Arial"/>
                <a:ea typeface="Geneva"/>
                <a:cs typeface="Arial"/>
              </a:rPr>
              <a:t> represents a new standard of care </a:t>
            </a:r>
            <a:r>
              <a:rPr lang="en-GB" sz="1400" dirty="0">
                <a:latin typeface="Arial"/>
                <a:ea typeface="Geneva"/>
                <a:cs typeface="Arial"/>
              </a:rPr>
              <a:t>for patients who received a prior </a:t>
            </a:r>
            <a:r>
              <a:rPr lang="en-GB" sz="1400" dirty="0" err="1">
                <a:latin typeface="Arial"/>
                <a:ea typeface="Geneva"/>
                <a:cs typeface="Arial"/>
              </a:rPr>
              <a:t>cBTKi</a:t>
            </a:r>
            <a:r>
              <a:rPr lang="en-GB" sz="1400" dirty="0">
                <a:latin typeface="Arial"/>
                <a:ea typeface="Geneva"/>
                <a:cs typeface="Arial"/>
              </a:rPr>
              <a:t>.</a:t>
            </a:r>
            <a:endParaRPr lang="en-GB" sz="1400" dirty="0">
              <a:solidFill>
                <a:srgbClr val="000000"/>
              </a:solidFill>
              <a:latin typeface="Arial"/>
              <a:ea typeface="Geneva"/>
              <a:cs typeface="Arial"/>
            </a:endParaRPr>
          </a:p>
          <a:p>
            <a:pPr marL="198835" indent="-198835">
              <a:spcBef>
                <a:spcPts val="0"/>
              </a:spcBef>
              <a:spcAft>
                <a:spcPts val="600"/>
              </a:spcAft>
              <a:buFont typeface="Arial" panose="020B0604020202020204" pitchFamily="34" charset="0"/>
              <a:buChar char="•"/>
            </a:pPr>
            <a:r>
              <a:rPr lang="en-US" sz="1400" dirty="0">
                <a:solidFill>
                  <a:srgbClr val="000000"/>
                </a:solidFill>
                <a:latin typeface="Arial"/>
                <a:ea typeface="Geneva"/>
                <a:cs typeface="Arial"/>
                <a:sym typeface="Arial" panose="020B0604020202020204" pitchFamily="34" charset="0"/>
              </a:rPr>
              <a:t>A randomized, global phase 3 trial comparing </a:t>
            </a:r>
            <a:r>
              <a:rPr lang="en-US" sz="1400" dirty="0" err="1">
                <a:solidFill>
                  <a:srgbClr val="000000"/>
                </a:solidFill>
                <a:latin typeface="Arial"/>
                <a:ea typeface="Geneva"/>
                <a:cs typeface="Arial"/>
                <a:sym typeface="Arial" panose="020B0604020202020204" pitchFamily="34" charset="0"/>
              </a:rPr>
              <a:t>pirtobrutinib</a:t>
            </a:r>
            <a:r>
              <a:rPr lang="en-US" sz="1400" dirty="0">
                <a:solidFill>
                  <a:srgbClr val="000000"/>
                </a:solidFill>
                <a:latin typeface="Arial"/>
                <a:ea typeface="Geneva"/>
                <a:cs typeface="Arial"/>
                <a:sym typeface="Arial" panose="020B0604020202020204" pitchFamily="34" charset="0"/>
              </a:rPr>
              <a:t> with </a:t>
            </a:r>
            <a:r>
              <a:rPr lang="en-US" sz="1400" dirty="0" err="1">
                <a:solidFill>
                  <a:srgbClr val="000000"/>
                </a:solidFill>
                <a:latin typeface="Arial"/>
                <a:ea typeface="Geneva"/>
                <a:cs typeface="Arial"/>
                <a:sym typeface="Arial" panose="020B0604020202020204" pitchFamily="34" charset="0"/>
              </a:rPr>
              <a:t>ibrutinib</a:t>
            </a:r>
            <a:r>
              <a:rPr lang="en-US" sz="1400" dirty="0">
                <a:solidFill>
                  <a:srgbClr val="000000"/>
                </a:solidFill>
                <a:latin typeface="Arial"/>
                <a:ea typeface="Geneva"/>
                <a:cs typeface="Arial"/>
                <a:sym typeface="Arial" panose="020B0604020202020204" pitchFamily="34" charset="0"/>
              </a:rPr>
              <a:t> </a:t>
            </a:r>
            <a:r>
              <a:rPr lang="en-US" sz="1400" dirty="0">
                <a:latin typeface="Arial"/>
                <a:ea typeface="Geneva"/>
                <a:cs typeface="Arial"/>
              </a:rPr>
              <a:t>is ongoing in </a:t>
            </a:r>
            <a:r>
              <a:rPr lang="en-US" sz="1400" dirty="0">
                <a:solidFill>
                  <a:srgbClr val="000000"/>
                </a:solidFill>
                <a:latin typeface="Arial"/>
                <a:ea typeface="Geneva"/>
                <a:cs typeface="Arial"/>
                <a:sym typeface="Arial" panose="020B0604020202020204" pitchFamily="34" charset="0"/>
              </a:rPr>
              <a:t>CLL/SLL (BRUIN CLL-314; NCT05254743).</a:t>
            </a:r>
            <a:endParaRPr lang="en-US" sz="1400" dirty="0">
              <a:solidFill>
                <a:srgbClr val="000000"/>
              </a:solidFill>
              <a:latin typeface="Arial"/>
              <a:ea typeface="Geneva"/>
              <a:cs typeface="Arial"/>
            </a:endParaRPr>
          </a:p>
        </p:txBody>
      </p:sp>
      <p:sp>
        <p:nvSpPr>
          <p:cNvPr id="4" name="Title 1">
            <a:extLst>
              <a:ext uri="{FF2B5EF4-FFF2-40B4-BE49-F238E27FC236}">
                <a16:creationId xmlns:a16="http://schemas.microsoft.com/office/drawing/2014/main" id="{EB22A544-389D-1CF5-F938-834C72265F8A}"/>
              </a:ext>
            </a:extLst>
          </p:cNvPr>
          <p:cNvSpPr txBox="1">
            <a:spLocks/>
          </p:cNvSpPr>
          <p:nvPr/>
        </p:nvSpPr>
        <p:spPr bwMode="auto">
          <a:xfrm>
            <a:off x="18515" y="253319"/>
            <a:ext cx="9144000" cy="35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34289" tIns="34290" rIns="34289"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215504" algn="l"/>
            <a:r>
              <a:rPr lang="en-US" sz="1800" b="1" kern="0" dirty="0">
                <a:solidFill>
                  <a:srgbClr val="203F6C"/>
                </a:solidFill>
                <a:latin typeface="Arial" panose="020B0604020202020204" pitchFamily="34" charset="0"/>
                <a:cs typeface="Arial" panose="020B0604020202020204" pitchFamily="34" charset="0"/>
              </a:rPr>
              <a:t>Key BTKi updates in CLL</a:t>
            </a:r>
            <a:endParaRPr lang="en-IE" sz="1800" b="1" kern="0" dirty="0">
              <a:solidFill>
                <a:srgbClr val="203F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11684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2001266"/>
            <a:ext cx="9144000" cy="695325"/>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rgbClr val="002E51"/>
                </a:solidFill>
              </a:rPr>
              <a:t>Questions?</a:t>
            </a:r>
          </a:p>
        </p:txBody>
      </p:sp>
    </p:spTree>
    <p:extLst>
      <p:ext uri="{BB962C8B-B14F-4D97-AF65-F5344CB8AC3E}">
        <p14:creationId xmlns:p14="http://schemas.microsoft.com/office/powerpoint/2010/main" val="22227858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23</a:t>
            </a:r>
            <a:r>
              <a:rPr lang="en-US" sz="1600" baseline="30000" dirty="0">
                <a:solidFill>
                  <a:schemeClr val="bg1"/>
                </a:solidFill>
                <a:latin typeface="Corporate S Demi" panose="02020500000000000000" pitchFamily="18" charset="0"/>
              </a:rPr>
              <a:t>rd</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3376720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Jason T. Romancik, MD</a:t>
            </a:r>
          </a:p>
          <a:p>
            <a:r>
              <a:rPr lang="en-US" dirty="0">
                <a:solidFill>
                  <a:srgbClr val="002E51"/>
                </a:solidFill>
              </a:rPr>
              <a:t>Assistant Professor</a:t>
            </a:r>
          </a:p>
          <a:p>
            <a:r>
              <a:rPr lang="en-US" dirty="0">
                <a:solidFill>
                  <a:srgbClr val="002E51"/>
                </a:solidFill>
              </a:rPr>
              <a:t>Winship Cancer Institute of Emory University</a:t>
            </a:r>
          </a:p>
          <a:p>
            <a:r>
              <a:rPr lang="en-US" dirty="0">
                <a:solidFill>
                  <a:srgbClr val="002E51"/>
                </a:solidFill>
              </a:rPr>
              <a:t>Atlanta, GA</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Bispecific Antibodies in DLBCL</a:t>
            </a:r>
          </a:p>
        </p:txBody>
      </p:sp>
    </p:spTree>
    <p:extLst>
      <p:ext uri="{BB962C8B-B14F-4D97-AF65-F5344CB8AC3E}">
        <p14:creationId xmlns:p14="http://schemas.microsoft.com/office/powerpoint/2010/main" val="32339462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E91B3E-FA3B-1FCC-43DE-02C4D36EBF75}"/>
              </a:ext>
            </a:extLst>
          </p:cNvPr>
          <p:cNvSpPr>
            <a:spLocks noGrp="1"/>
          </p:cNvSpPr>
          <p:nvPr>
            <p:ph sz="half" idx="1"/>
          </p:nvPr>
        </p:nvSpPr>
        <p:spPr>
          <a:xfrm>
            <a:off x="261257" y="1457825"/>
            <a:ext cx="3992638" cy="2232612"/>
          </a:xfrm>
        </p:spPr>
        <p:txBody>
          <a:bodyPr/>
          <a:lstStyle/>
          <a:p>
            <a:r>
              <a:rPr lang="en-US" sz="1800" dirty="0"/>
              <a:t>Most common subtype of non-Hodgkin lymphoma</a:t>
            </a:r>
          </a:p>
          <a:p>
            <a:r>
              <a:rPr lang="en-US" sz="1800" dirty="0"/>
              <a:t>Majority of patients cured with modern therapies regardless of disease stage</a:t>
            </a:r>
          </a:p>
          <a:p>
            <a:r>
              <a:rPr lang="en-US" sz="1800" dirty="0"/>
              <a:t>Prognosis poor for those with relapsed disease</a:t>
            </a:r>
          </a:p>
          <a:p>
            <a:endParaRPr lang="en-US" dirty="0"/>
          </a:p>
        </p:txBody>
      </p:sp>
      <p:pic>
        <p:nvPicPr>
          <p:cNvPr id="7" name="Content Placeholder 6">
            <a:extLst>
              <a:ext uri="{FF2B5EF4-FFF2-40B4-BE49-F238E27FC236}">
                <a16:creationId xmlns:a16="http://schemas.microsoft.com/office/drawing/2014/main" id="{6E6CF67B-C6D0-5492-9489-754C1F862D04}"/>
              </a:ext>
            </a:extLst>
          </p:cNvPr>
          <p:cNvPicPr>
            <a:picLocks noGrp="1" noChangeAspect="1"/>
          </p:cNvPicPr>
          <p:nvPr>
            <p:ph sz="half" idx="2"/>
          </p:nvPr>
        </p:nvPicPr>
        <p:blipFill rotWithShape="1">
          <a:blip r:embed="rId2"/>
          <a:srcRect l="3916"/>
          <a:stretch/>
        </p:blipFill>
        <p:spPr>
          <a:xfrm>
            <a:off x="4504266" y="1187067"/>
            <a:ext cx="3992638" cy="2774128"/>
          </a:xfrm>
        </p:spPr>
      </p:pic>
      <p:sp>
        <p:nvSpPr>
          <p:cNvPr id="4" name="Title 3">
            <a:extLst>
              <a:ext uri="{FF2B5EF4-FFF2-40B4-BE49-F238E27FC236}">
                <a16:creationId xmlns:a16="http://schemas.microsoft.com/office/drawing/2014/main" id="{AED8E26A-9497-F477-77AF-2D1BC9D7DAD3}"/>
              </a:ext>
            </a:extLst>
          </p:cNvPr>
          <p:cNvSpPr>
            <a:spLocks noGrp="1"/>
          </p:cNvSpPr>
          <p:nvPr>
            <p:ph type="title"/>
          </p:nvPr>
        </p:nvSpPr>
        <p:spPr/>
        <p:txBody>
          <a:bodyPr/>
          <a:lstStyle/>
          <a:p>
            <a:r>
              <a:rPr lang="en-US" dirty="0"/>
              <a:t>DLBCL Background</a:t>
            </a:r>
          </a:p>
        </p:txBody>
      </p:sp>
      <p:sp>
        <p:nvSpPr>
          <p:cNvPr id="6" name="TextBox 5">
            <a:extLst>
              <a:ext uri="{FF2B5EF4-FFF2-40B4-BE49-F238E27FC236}">
                <a16:creationId xmlns:a16="http://schemas.microsoft.com/office/drawing/2014/main" id="{BE06119B-8515-02AA-E127-752895ABC3D8}"/>
              </a:ext>
            </a:extLst>
          </p:cNvPr>
          <p:cNvSpPr txBox="1"/>
          <p:nvPr/>
        </p:nvSpPr>
        <p:spPr>
          <a:xfrm>
            <a:off x="3515389" y="4540046"/>
            <a:ext cx="4606556" cy="461665"/>
          </a:xfrm>
          <a:prstGeom prst="rect">
            <a:avLst/>
          </a:prstGeom>
          <a:noFill/>
        </p:spPr>
        <p:txBody>
          <a:bodyPr wrap="square">
            <a:spAutoFit/>
          </a:bodyPr>
          <a:lstStyle/>
          <a:p>
            <a:r>
              <a:rPr lang="en-US" sz="1200" b="0" i="0" dirty="0" err="1">
                <a:solidFill>
                  <a:srgbClr val="212121"/>
                </a:solidFill>
                <a:effectLst/>
                <a:latin typeface="BlinkMacSystemFont"/>
              </a:rPr>
              <a:t>Sehn</a:t>
            </a:r>
            <a:r>
              <a:rPr lang="en-US" sz="1200" b="0" i="0" dirty="0">
                <a:solidFill>
                  <a:srgbClr val="212121"/>
                </a:solidFill>
                <a:effectLst/>
                <a:latin typeface="BlinkMacSystemFont"/>
              </a:rPr>
              <a:t> LH, Salles G. Diffuse Large B-Cell Lymphoma. </a:t>
            </a:r>
            <a:r>
              <a:rPr lang="en-US" sz="1200" b="0" i="1" dirty="0">
                <a:solidFill>
                  <a:srgbClr val="212121"/>
                </a:solidFill>
                <a:effectLst/>
                <a:latin typeface="BlinkMacSystemFont"/>
              </a:rPr>
              <a:t>N Engl J Med</a:t>
            </a:r>
            <a:r>
              <a:rPr lang="en-US" sz="1200" b="0" i="0" dirty="0">
                <a:solidFill>
                  <a:srgbClr val="212121"/>
                </a:solidFill>
                <a:effectLst/>
                <a:latin typeface="BlinkMacSystemFont"/>
              </a:rPr>
              <a:t>. 2021;384(9):842-858. doi:10.1056/NEJMra2027612</a:t>
            </a:r>
            <a:endParaRPr lang="en-US" sz="1200" dirty="0"/>
          </a:p>
        </p:txBody>
      </p:sp>
    </p:spTree>
    <p:extLst>
      <p:ext uri="{BB962C8B-B14F-4D97-AF65-F5344CB8AC3E}">
        <p14:creationId xmlns:p14="http://schemas.microsoft.com/office/powerpoint/2010/main" val="16012623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dirty="0"/>
              <a:t>Treatment algorithm for R/R DLBCL </a:t>
            </a:r>
          </a:p>
        </p:txBody>
      </p:sp>
      <p:sp>
        <p:nvSpPr>
          <p:cNvPr id="5" name="TextBox 4">
            <a:extLst>
              <a:ext uri="{FF2B5EF4-FFF2-40B4-BE49-F238E27FC236}">
                <a16:creationId xmlns:a16="http://schemas.microsoft.com/office/drawing/2014/main" id="{4CBC0032-A650-9AE0-6D4F-AF7C75C98423}"/>
              </a:ext>
            </a:extLst>
          </p:cNvPr>
          <p:cNvSpPr txBox="1"/>
          <p:nvPr/>
        </p:nvSpPr>
        <p:spPr>
          <a:xfrm>
            <a:off x="3754661" y="4529653"/>
            <a:ext cx="4001508" cy="553998"/>
          </a:xfrm>
          <a:prstGeom prst="rect">
            <a:avLst/>
          </a:prstGeom>
          <a:noFill/>
        </p:spPr>
        <p:txBody>
          <a:bodyPr wrap="square" rtlCol="0">
            <a:spAutoFit/>
          </a:bodyPr>
          <a:lstStyle/>
          <a:p>
            <a:r>
              <a:rPr lang="en-US" sz="1000" b="0" i="0" dirty="0">
                <a:solidFill>
                  <a:srgbClr val="1A1A1A"/>
                </a:solidFill>
                <a:effectLst/>
                <a:latin typeface="acumin-pro"/>
              </a:rPr>
              <a:t>Adapted from: Jason Westin, Laurie H. </a:t>
            </a:r>
            <a:r>
              <a:rPr lang="en-US" sz="1000" b="0" i="0" dirty="0" err="1">
                <a:solidFill>
                  <a:srgbClr val="1A1A1A"/>
                </a:solidFill>
                <a:effectLst/>
                <a:latin typeface="acumin-pro"/>
              </a:rPr>
              <a:t>Sehn</a:t>
            </a:r>
            <a:r>
              <a:rPr lang="en-US" sz="1000" b="0" i="0" dirty="0">
                <a:solidFill>
                  <a:srgbClr val="1A1A1A"/>
                </a:solidFill>
                <a:effectLst/>
                <a:latin typeface="acumin-pro"/>
              </a:rPr>
              <a:t>; CAR T cells as a second-line therapy for large B-cell lymphoma: a paradigm shift?. </a:t>
            </a:r>
            <a:r>
              <a:rPr lang="en-US" sz="1000" b="0" i="1" dirty="0">
                <a:solidFill>
                  <a:srgbClr val="1A1A1A"/>
                </a:solidFill>
                <a:effectLst/>
                <a:latin typeface="acumin-pro"/>
              </a:rPr>
              <a:t>Blood</a:t>
            </a:r>
            <a:r>
              <a:rPr lang="en-US" sz="1000" b="0" i="0" dirty="0">
                <a:solidFill>
                  <a:srgbClr val="1A1A1A"/>
                </a:solidFill>
                <a:effectLst/>
                <a:latin typeface="acumin-pro"/>
              </a:rPr>
              <a:t> 2022; 139 (18): 2737–2746. </a:t>
            </a:r>
            <a:r>
              <a:rPr lang="en-US" sz="1000" b="0" i="0" dirty="0" err="1">
                <a:solidFill>
                  <a:srgbClr val="1A1A1A"/>
                </a:solidFill>
                <a:effectLst/>
                <a:latin typeface="acumin-pro"/>
              </a:rPr>
              <a:t>doi</a:t>
            </a:r>
            <a:r>
              <a:rPr lang="en-US" sz="1000" b="0" i="0" dirty="0">
                <a:solidFill>
                  <a:srgbClr val="1A1A1A"/>
                </a:solidFill>
                <a:effectLst/>
                <a:latin typeface="acumin-pro"/>
              </a:rPr>
              <a:t>: </a:t>
            </a:r>
            <a:r>
              <a:rPr lang="en-US" sz="1000" b="0" i="0" u="none" strike="noStrike" dirty="0">
                <a:solidFill>
                  <a:srgbClr val="B7000F"/>
                </a:solidFill>
                <a:effectLst/>
                <a:latin typeface="acumin-pro"/>
                <a:hlinkClick r:id="rId2"/>
              </a:rPr>
              <a:t>https://doi.org/10.1182/blood.2022015789</a:t>
            </a:r>
            <a:endParaRPr lang="en-US" sz="1000" dirty="0"/>
          </a:p>
        </p:txBody>
      </p:sp>
      <p:sp>
        <p:nvSpPr>
          <p:cNvPr id="2" name="TextBox 1">
            <a:extLst>
              <a:ext uri="{FF2B5EF4-FFF2-40B4-BE49-F238E27FC236}">
                <a16:creationId xmlns:a16="http://schemas.microsoft.com/office/drawing/2014/main" id="{4112DADB-1AB9-D645-F992-3F67E59C0122}"/>
              </a:ext>
            </a:extLst>
          </p:cNvPr>
          <p:cNvSpPr txBox="1"/>
          <p:nvPr/>
        </p:nvSpPr>
        <p:spPr>
          <a:xfrm>
            <a:off x="3214097" y="982132"/>
            <a:ext cx="2715808" cy="430887"/>
          </a:xfrm>
          <a:prstGeom prst="rect">
            <a:avLst/>
          </a:prstGeom>
          <a:noFill/>
          <a:ln w="19050">
            <a:solidFill>
              <a:schemeClr val="tx1"/>
            </a:solidFill>
          </a:ln>
        </p:spPr>
        <p:txBody>
          <a:bodyPr wrap="none" rtlCol="0">
            <a:spAutoFit/>
          </a:bodyPr>
          <a:lstStyle/>
          <a:p>
            <a:pPr algn="ctr"/>
            <a:r>
              <a:rPr lang="en-US" sz="1100" dirty="0"/>
              <a:t>Time to relapse after 1L treatment</a:t>
            </a:r>
          </a:p>
          <a:p>
            <a:pPr algn="ctr"/>
            <a:r>
              <a:rPr lang="en-US" sz="1100" dirty="0"/>
              <a:t>(e.g., R-CHOP, R-</a:t>
            </a:r>
            <a:r>
              <a:rPr lang="en-US" sz="1100" dirty="0" err="1"/>
              <a:t>pola</a:t>
            </a:r>
            <a:r>
              <a:rPr lang="en-US" sz="1100" dirty="0"/>
              <a:t>-CHP, R-EPOCH)</a:t>
            </a:r>
          </a:p>
        </p:txBody>
      </p:sp>
      <p:cxnSp>
        <p:nvCxnSpPr>
          <p:cNvPr id="7" name="Connector: Elbow 6">
            <a:extLst>
              <a:ext uri="{FF2B5EF4-FFF2-40B4-BE49-F238E27FC236}">
                <a16:creationId xmlns:a16="http://schemas.microsoft.com/office/drawing/2014/main" id="{E7B2B1F8-99AE-038A-C4D0-CE600BF5D6D5}"/>
              </a:ext>
            </a:extLst>
          </p:cNvPr>
          <p:cNvCxnSpPr>
            <a:cxnSpLocks/>
            <a:stCxn id="2" idx="1"/>
          </p:cNvCxnSpPr>
          <p:nvPr/>
        </p:nvCxnSpPr>
        <p:spPr bwMode="auto">
          <a:xfrm rot="10800000" flipV="1">
            <a:off x="957945" y="1197575"/>
            <a:ext cx="2256152" cy="534451"/>
          </a:xfrm>
          <a:prstGeom prst="bentConnector3">
            <a:avLst>
              <a:gd name="adj1" fmla="val 99965"/>
            </a:avLst>
          </a:prstGeom>
          <a:solidFill>
            <a:schemeClr val="accent1"/>
          </a:solidFill>
          <a:ln w="9525" cap="flat" cmpd="sng" algn="ctr">
            <a:solidFill>
              <a:schemeClr val="tx1"/>
            </a:solidFill>
            <a:prstDash val="solid"/>
            <a:round/>
            <a:headEnd type="none" w="med" len="med"/>
            <a:tailEnd type="triangle"/>
          </a:ln>
          <a:effectLst/>
        </p:spPr>
      </p:cxnSp>
      <p:cxnSp>
        <p:nvCxnSpPr>
          <p:cNvPr id="9" name="Connector: Elbow 8">
            <a:extLst>
              <a:ext uri="{FF2B5EF4-FFF2-40B4-BE49-F238E27FC236}">
                <a16:creationId xmlns:a16="http://schemas.microsoft.com/office/drawing/2014/main" id="{F51544BF-B5B8-F3E9-1CD7-58098DC313A9}"/>
              </a:ext>
            </a:extLst>
          </p:cNvPr>
          <p:cNvCxnSpPr>
            <a:cxnSpLocks/>
            <a:stCxn id="2" idx="3"/>
          </p:cNvCxnSpPr>
          <p:nvPr/>
        </p:nvCxnSpPr>
        <p:spPr bwMode="auto">
          <a:xfrm>
            <a:off x="5929905" y="1197576"/>
            <a:ext cx="2140038" cy="587681"/>
          </a:xfrm>
          <a:prstGeom prst="bentConnector3">
            <a:avLst>
              <a:gd name="adj1" fmla="val 99963"/>
            </a:avLst>
          </a:prstGeom>
          <a:solidFill>
            <a:schemeClr val="accent1"/>
          </a:solidFill>
          <a:ln w="9525" cap="flat" cmpd="sng" algn="ctr">
            <a:solidFill>
              <a:schemeClr val="tx1"/>
            </a:solidFill>
            <a:prstDash val="solid"/>
            <a:round/>
            <a:headEnd type="none" w="med" len="med"/>
            <a:tailEnd type="triangle"/>
          </a:ln>
          <a:effectLst/>
        </p:spPr>
      </p:cxnSp>
      <p:sp>
        <p:nvSpPr>
          <p:cNvPr id="18" name="TextBox 17">
            <a:extLst>
              <a:ext uri="{FF2B5EF4-FFF2-40B4-BE49-F238E27FC236}">
                <a16:creationId xmlns:a16="http://schemas.microsoft.com/office/drawing/2014/main" id="{1CE8481A-7A96-AFA1-3960-D5824EA219D4}"/>
              </a:ext>
            </a:extLst>
          </p:cNvPr>
          <p:cNvSpPr txBox="1"/>
          <p:nvPr/>
        </p:nvSpPr>
        <p:spPr>
          <a:xfrm>
            <a:off x="1340693" y="1197575"/>
            <a:ext cx="1257364" cy="215444"/>
          </a:xfrm>
          <a:prstGeom prst="rect">
            <a:avLst/>
          </a:prstGeom>
          <a:noFill/>
        </p:spPr>
        <p:txBody>
          <a:bodyPr wrap="square" rtlCol="0">
            <a:spAutoFit/>
          </a:bodyPr>
          <a:lstStyle/>
          <a:p>
            <a:r>
              <a:rPr lang="en-US" sz="800" dirty="0"/>
              <a:t>≤ 1 year (~75% of pts)</a:t>
            </a:r>
          </a:p>
        </p:txBody>
      </p:sp>
      <p:sp>
        <p:nvSpPr>
          <p:cNvPr id="19" name="TextBox 18">
            <a:extLst>
              <a:ext uri="{FF2B5EF4-FFF2-40B4-BE49-F238E27FC236}">
                <a16:creationId xmlns:a16="http://schemas.microsoft.com/office/drawing/2014/main" id="{150A7C88-228B-E4EF-8AE4-56976A10F677}"/>
              </a:ext>
            </a:extLst>
          </p:cNvPr>
          <p:cNvSpPr txBox="1"/>
          <p:nvPr/>
        </p:nvSpPr>
        <p:spPr>
          <a:xfrm>
            <a:off x="6371855" y="1215823"/>
            <a:ext cx="1204176" cy="215444"/>
          </a:xfrm>
          <a:prstGeom prst="rect">
            <a:avLst/>
          </a:prstGeom>
          <a:noFill/>
        </p:spPr>
        <p:txBody>
          <a:bodyPr wrap="none" rtlCol="0">
            <a:spAutoFit/>
          </a:bodyPr>
          <a:lstStyle/>
          <a:p>
            <a:r>
              <a:rPr lang="en-US" sz="800" dirty="0"/>
              <a:t>&gt; 1 year (~25% of pts)</a:t>
            </a:r>
          </a:p>
        </p:txBody>
      </p:sp>
      <p:sp>
        <p:nvSpPr>
          <p:cNvPr id="20" name="TextBox 19">
            <a:extLst>
              <a:ext uri="{FF2B5EF4-FFF2-40B4-BE49-F238E27FC236}">
                <a16:creationId xmlns:a16="http://schemas.microsoft.com/office/drawing/2014/main" id="{52199666-47AB-4A0A-5F31-8E8AA3C25518}"/>
              </a:ext>
            </a:extLst>
          </p:cNvPr>
          <p:cNvSpPr txBox="1"/>
          <p:nvPr/>
        </p:nvSpPr>
        <p:spPr>
          <a:xfrm>
            <a:off x="299750" y="1766258"/>
            <a:ext cx="1316386" cy="261610"/>
          </a:xfrm>
          <a:prstGeom prst="rect">
            <a:avLst/>
          </a:prstGeom>
          <a:noFill/>
          <a:ln w="12700">
            <a:solidFill>
              <a:schemeClr val="tx1"/>
            </a:solidFill>
          </a:ln>
        </p:spPr>
        <p:txBody>
          <a:bodyPr wrap="none" rtlCol="0">
            <a:spAutoFit/>
          </a:bodyPr>
          <a:lstStyle/>
          <a:p>
            <a:r>
              <a:rPr lang="en-US" sz="1100" dirty="0"/>
              <a:t>Eligible for CAR-T</a:t>
            </a:r>
          </a:p>
        </p:txBody>
      </p:sp>
      <p:sp>
        <p:nvSpPr>
          <p:cNvPr id="24" name="TextBox 23">
            <a:extLst>
              <a:ext uri="{FF2B5EF4-FFF2-40B4-BE49-F238E27FC236}">
                <a16:creationId xmlns:a16="http://schemas.microsoft.com/office/drawing/2014/main" id="{C435CBAB-8D52-4AFD-8846-502FD39742C6}"/>
              </a:ext>
            </a:extLst>
          </p:cNvPr>
          <p:cNvSpPr txBox="1"/>
          <p:nvPr/>
        </p:nvSpPr>
        <p:spPr>
          <a:xfrm>
            <a:off x="7162483" y="1766258"/>
            <a:ext cx="1814920" cy="261610"/>
          </a:xfrm>
          <a:prstGeom prst="rect">
            <a:avLst/>
          </a:prstGeom>
          <a:noFill/>
          <a:ln>
            <a:solidFill>
              <a:schemeClr val="tx1"/>
            </a:solidFill>
          </a:ln>
        </p:spPr>
        <p:txBody>
          <a:bodyPr wrap="none" rtlCol="0">
            <a:spAutoFit/>
          </a:bodyPr>
          <a:lstStyle/>
          <a:p>
            <a:r>
              <a:rPr lang="en-US" sz="1100" dirty="0"/>
              <a:t>Eligible for auto transplant</a:t>
            </a:r>
          </a:p>
        </p:txBody>
      </p:sp>
      <p:cxnSp>
        <p:nvCxnSpPr>
          <p:cNvPr id="26" name="Straight Arrow Connector 25">
            <a:extLst>
              <a:ext uri="{FF2B5EF4-FFF2-40B4-BE49-F238E27FC236}">
                <a16:creationId xmlns:a16="http://schemas.microsoft.com/office/drawing/2014/main" id="{5941A8EA-4BD6-99C5-37CB-A8E90D379569}"/>
              </a:ext>
            </a:extLst>
          </p:cNvPr>
          <p:cNvCxnSpPr>
            <a:cxnSpLocks/>
            <a:stCxn id="20" idx="2"/>
            <a:endCxn id="28" idx="0"/>
          </p:cNvCxnSpPr>
          <p:nvPr/>
        </p:nvCxnSpPr>
        <p:spPr bwMode="auto">
          <a:xfrm>
            <a:off x="957943" y="2027868"/>
            <a:ext cx="0" cy="6791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8" name="TextBox 27">
            <a:extLst>
              <a:ext uri="{FF2B5EF4-FFF2-40B4-BE49-F238E27FC236}">
                <a16:creationId xmlns:a16="http://schemas.microsoft.com/office/drawing/2014/main" id="{FC701F00-5242-C56B-5445-282F1DFC9B8C}"/>
              </a:ext>
            </a:extLst>
          </p:cNvPr>
          <p:cNvSpPr txBox="1"/>
          <p:nvPr/>
        </p:nvSpPr>
        <p:spPr>
          <a:xfrm>
            <a:off x="202344" y="2706998"/>
            <a:ext cx="1511198" cy="430887"/>
          </a:xfrm>
          <a:prstGeom prst="rect">
            <a:avLst/>
          </a:prstGeom>
          <a:noFill/>
          <a:ln w="12700">
            <a:solidFill>
              <a:schemeClr val="tx1"/>
            </a:solidFill>
          </a:ln>
        </p:spPr>
        <p:txBody>
          <a:bodyPr wrap="square" rtlCol="0">
            <a:spAutoFit/>
          </a:bodyPr>
          <a:lstStyle/>
          <a:p>
            <a:pPr algn="ctr"/>
            <a:r>
              <a:rPr lang="en-US" sz="1100" dirty="0"/>
              <a:t>2L CAR-T </a:t>
            </a:r>
          </a:p>
          <a:p>
            <a:pPr algn="ctr"/>
            <a:r>
              <a:rPr lang="en-US" sz="1100" dirty="0"/>
              <a:t>(</a:t>
            </a:r>
            <a:r>
              <a:rPr lang="en-US" sz="1100" dirty="0" err="1"/>
              <a:t>axi-cel</a:t>
            </a:r>
            <a:r>
              <a:rPr lang="en-US" sz="1100" dirty="0"/>
              <a:t> or </a:t>
            </a:r>
            <a:r>
              <a:rPr lang="en-US" sz="1100" dirty="0" err="1"/>
              <a:t>liso-cel</a:t>
            </a:r>
            <a:r>
              <a:rPr lang="en-US" sz="1100" dirty="0"/>
              <a:t>)</a:t>
            </a:r>
          </a:p>
        </p:txBody>
      </p:sp>
      <p:sp>
        <p:nvSpPr>
          <p:cNvPr id="30" name="TextBox 29">
            <a:extLst>
              <a:ext uri="{FF2B5EF4-FFF2-40B4-BE49-F238E27FC236}">
                <a16:creationId xmlns:a16="http://schemas.microsoft.com/office/drawing/2014/main" id="{DA03EE31-FDB5-0163-BC8A-715A2293511D}"/>
              </a:ext>
            </a:extLst>
          </p:cNvPr>
          <p:cNvSpPr txBox="1"/>
          <p:nvPr/>
        </p:nvSpPr>
        <p:spPr>
          <a:xfrm>
            <a:off x="247652" y="3822184"/>
            <a:ext cx="1420582" cy="430887"/>
          </a:xfrm>
          <a:prstGeom prst="rect">
            <a:avLst/>
          </a:prstGeom>
          <a:noFill/>
          <a:ln>
            <a:solidFill>
              <a:schemeClr val="tx1"/>
            </a:solidFill>
          </a:ln>
        </p:spPr>
        <p:txBody>
          <a:bodyPr wrap="none" rtlCol="0">
            <a:spAutoFit/>
          </a:bodyPr>
          <a:lstStyle/>
          <a:p>
            <a:pPr algn="ctr"/>
            <a:r>
              <a:rPr lang="en-US" sz="1100" dirty="0"/>
              <a:t>Projected cure: </a:t>
            </a:r>
          </a:p>
          <a:p>
            <a:pPr algn="ctr"/>
            <a:r>
              <a:rPr lang="en-US" sz="1100" dirty="0"/>
              <a:t>~20% all 2L DLBCL</a:t>
            </a:r>
          </a:p>
        </p:txBody>
      </p:sp>
      <p:sp>
        <p:nvSpPr>
          <p:cNvPr id="31" name="TextBox 30">
            <a:extLst>
              <a:ext uri="{FF2B5EF4-FFF2-40B4-BE49-F238E27FC236}">
                <a16:creationId xmlns:a16="http://schemas.microsoft.com/office/drawing/2014/main" id="{E2B161BA-5AF2-B6A1-9372-6BC9EF743B43}"/>
              </a:ext>
            </a:extLst>
          </p:cNvPr>
          <p:cNvSpPr txBox="1"/>
          <p:nvPr/>
        </p:nvSpPr>
        <p:spPr>
          <a:xfrm>
            <a:off x="7314344" y="2706998"/>
            <a:ext cx="1511198" cy="430887"/>
          </a:xfrm>
          <a:prstGeom prst="rect">
            <a:avLst/>
          </a:prstGeom>
          <a:noFill/>
          <a:ln w="12700">
            <a:solidFill>
              <a:schemeClr val="tx1"/>
            </a:solidFill>
          </a:ln>
        </p:spPr>
        <p:txBody>
          <a:bodyPr wrap="square" rtlCol="0">
            <a:spAutoFit/>
          </a:bodyPr>
          <a:lstStyle/>
          <a:p>
            <a:pPr algn="ctr"/>
            <a:r>
              <a:rPr lang="en-US" sz="1100" dirty="0"/>
              <a:t>2L salvage chemo +/- auto transplant </a:t>
            </a:r>
          </a:p>
        </p:txBody>
      </p:sp>
      <p:sp>
        <p:nvSpPr>
          <p:cNvPr id="34" name="TextBox 33">
            <a:extLst>
              <a:ext uri="{FF2B5EF4-FFF2-40B4-BE49-F238E27FC236}">
                <a16:creationId xmlns:a16="http://schemas.microsoft.com/office/drawing/2014/main" id="{D0A03C18-DD20-3BA9-61EC-7E1E07810E75}"/>
              </a:ext>
            </a:extLst>
          </p:cNvPr>
          <p:cNvSpPr txBox="1"/>
          <p:nvPr/>
        </p:nvSpPr>
        <p:spPr>
          <a:xfrm>
            <a:off x="7314344" y="3822184"/>
            <a:ext cx="1511198" cy="430887"/>
          </a:xfrm>
          <a:prstGeom prst="rect">
            <a:avLst/>
          </a:prstGeom>
          <a:noFill/>
          <a:ln w="12700">
            <a:solidFill>
              <a:schemeClr val="tx1"/>
            </a:solidFill>
          </a:ln>
        </p:spPr>
        <p:txBody>
          <a:bodyPr wrap="square" rtlCol="0">
            <a:spAutoFit/>
          </a:bodyPr>
          <a:lstStyle/>
          <a:p>
            <a:pPr algn="ctr"/>
            <a:r>
              <a:rPr lang="en-US" sz="1100" dirty="0"/>
              <a:t>Projected cure:</a:t>
            </a:r>
          </a:p>
          <a:p>
            <a:pPr algn="ctr"/>
            <a:r>
              <a:rPr lang="en-US" sz="1100" dirty="0"/>
              <a:t> ~5% all 2L DLBCL</a:t>
            </a:r>
          </a:p>
        </p:txBody>
      </p:sp>
      <p:cxnSp>
        <p:nvCxnSpPr>
          <p:cNvPr id="38" name="Straight Arrow Connector 37">
            <a:extLst>
              <a:ext uri="{FF2B5EF4-FFF2-40B4-BE49-F238E27FC236}">
                <a16:creationId xmlns:a16="http://schemas.microsoft.com/office/drawing/2014/main" id="{155C6F64-7DCA-4D3D-2471-9734377D9EEA}"/>
              </a:ext>
            </a:extLst>
          </p:cNvPr>
          <p:cNvCxnSpPr>
            <a:stCxn id="24" idx="2"/>
            <a:endCxn id="31" idx="0"/>
          </p:cNvCxnSpPr>
          <p:nvPr/>
        </p:nvCxnSpPr>
        <p:spPr bwMode="auto">
          <a:xfrm>
            <a:off x="8069943" y="2027868"/>
            <a:ext cx="0" cy="6791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16055294-E64B-C418-308C-C3A6F8A68993}"/>
              </a:ext>
            </a:extLst>
          </p:cNvPr>
          <p:cNvCxnSpPr>
            <a:stCxn id="28" idx="2"/>
            <a:endCxn id="30" idx="0"/>
          </p:cNvCxnSpPr>
          <p:nvPr/>
        </p:nvCxnSpPr>
        <p:spPr bwMode="auto">
          <a:xfrm>
            <a:off x="957943" y="3137885"/>
            <a:ext cx="0" cy="6842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323F2C58-A804-F392-15C1-254CFBB92D08}"/>
              </a:ext>
            </a:extLst>
          </p:cNvPr>
          <p:cNvCxnSpPr>
            <a:stCxn id="31" idx="2"/>
            <a:endCxn id="34" idx="0"/>
          </p:cNvCxnSpPr>
          <p:nvPr/>
        </p:nvCxnSpPr>
        <p:spPr bwMode="auto">
          <a:xfrm>
            <a:off x="8069943" y="3137885"/>
            <a:ext cx="0" cy="6842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3" name="TextBox 42">
            <a:extLst>
              <a:ext uri="{FF2B5EF4-FFF2-40B4-BE49-F238E27FC236}">
                <a16:creationId xmlns:a16="http://schemas.microsoft.com/office/drawing/2014/main" id="{CC769A43-75B7-62C7-C3C1-D4ADF707782B}"/>
              </a:ext>
            </a:extLst>
          </p:cNvPr>
          <p:cNvSpPr txBox="1"/>
          <p:nvPr/>
        </p:nvSpPr>
        <p:spPr>
          <a:xfrm>
            <a:off x="3272154" y="2163422"/>
            <a:ext cx="2330359" cy="1615827"/>
          </a:xfrm>
          <a:prstGeom prst="rect">
            <a:avLst/>
          </a:prstGeom>
          <a:noFill/>
          <a:ln w="22225">
            <a:solidFill>
              <a:schemeClr val="tx1"/>
            </a:solidFill>
          </a:ln>
        </p:spPr>
        <p:txBody>
          <a:bodyPr wrap="square" rtlCol="0">
            <a:spAutoFit/>
          </a:bodyPr>
          <a:lstStyle/>
          <a:p>
            <a:pPr algn="ctr"/>
            <a:r>
              <a:rPr lang="en-US" sz="1100" b="1" u="sng" dirty="0"/>
              <a:t>2L or 3L+ treatment options:</a:t>
            </a:r>
          </a:p>
          <a:p>
            <a:pPr marL="171450" indent="-171450" algn="ctr">
              <a:buFont typeface="Arial" panose="020B0604020202020204" pitchFamily="34" charset="0"/>
              <a:buChar char="•"/>
            </a:pPr>
            <a:r>
              <a:rPr lang="en-US" sz="1100" dirty="0"/>
              <a:t>Clinical trial</a:t>
            </a:r>
          </a:p>
          <a:p>
            <a:pPr marL="171450" indent="-171450" algn="ctr">
              <a:buFont typeface="Arial" panose="020B0604020202020204" pitchFamily="34" charset="0"/>
              <a:buChar char="•"/>
            </a:pPr>
            <a:r>
              <a:rPr lang="en-US" sz="1100" dirty="0"/>
              <a:t>Bispecific antibody</a:t>
            </a:r>
            <a:br>
              <a:rPr lang="en-US" sz="1100" dirty="0"/>
            </a:br>
            <a:r>
              <a:rPr lang="en-US" sz="1100" dirty="0"/>
              <a:t>(e.g., </a:t>
            </a:r>
            <a:r>
              <a:rPr lang="en-US" sz="1100" dirty="0" err="1"/>
              <a:t>glofitamab</a:t>
            </a:r>
            <a:r>
              <a:rPr lang="en-US" sz="1100" dirty="0"/>
              <a:t>, </a:t>
            </a:r>
            <a:r>
              <a:rPr lang="en-US" sz="1100" dirty="0" err="1"/>
              <a:t>epcoritamab</a:t>
            </a:r>
            <a:r>
              <a:rPr lang="en-US" sz="1100" dirty="0"/>
              <a:t>)</a:t>
            </a:r>
          </a:p>
          <a:p>
            <a:pPr marL="171450" indent="-171450" algn="ctr">
              <a:buFont typeface="Arial" panose="020B0604020202020204" pitchFamily="34" charset="0"/>
              <a:buChar char="•"/>
            </a:pPr>
            <a:r>
              <a:rPr lang="en-US" sz="1100" dirty="0" err="1"/>
              <a:t>Loncastuximab</a:t>
            </a:r>
            <a:r>
              <a:rPr lang="en-US" sz="1100" dirty="0"/>
              <a:t> </a:t>
            </a:r>
            <a:r>
              <a:rPr lang="en-US" sz="1100" dirty="0" err="1"/>
              <a:t>tesirine</a:t>
            </a:r>
            <a:endParaRPr lang="en-US" sz="1100" dirty="0"/>
          </a:p>
          <a:p>
            <a:pPr marL="171450" indent="-171450" algn="ctr">
              <a:buFont typeface="Arial" panose="020B0604020202020204" pitchFamily="34" charset="0"/>
              <a:buChar char="•"/>
            </a:pPr>
            <a:r>
              <a:rPr lang="en-US" sz="1100" dirty="0"/>
              <a:t>BR-</a:t>
            </a:r>
            <a:r>
              <a:rPr lang="en-US" sz="1100" dirty="0" err="1"/>
              <a:t>polatuzumab</a:t>
            </a:r>
            <a:endParaRPr lang="en-US" sz="1100" dirty="0"/>
          </a:p>
          <a:p>
            <a:pPr marL="171450" indent="-171450" algn="ctr">
              <a:buFont typeface="Arial" panose="020B0604020202020204" pitchFamily="34" charset="0"/>
              <a:buChar char="•"/>
            </a:pPr>
            <a:r>
              <a:rPr lang="en-US" sz="1100" dirty="0"/>
              <a:t>Tafasitamab + lenalidomide</a:t>
            </a:r>
          </a:p>
          <a:p>
            <a:pPr marL="171450" indent="-171450" algn="ctr">
              <a:buFont typeface="Arial" panose="020B0604020202020204" pitchFamily="34" charset="0"/>
              <a:buChar char="•"/>
            </a:pPr>
            <a:r>
              <a:rPr lang="en-US" sz="1100" dirty="0"/>
              <a:t>Chemo, XRT</a:t>
            </a:r>
          </a:p>
          <a:p>
            <a:pPr marL="171450" indent="-171450" algn="ctr">
              <a:buFont typeface="Arial" panose="020B0604020202020204" pitchFamily="34" charset="0"/>
              <a:buChar char="•"/>
            </a:pPr>
            <a:r>
              <a:rPr lang="en-US" sz="1100" dirty="0"/>
              <a:t>Best supportive care</a:t>
            </a:r>
          </a:p>
        </p:txBody>
      </p:sp>
      <p:sp>
        <p:nvSpPr>
          <p:cNvPr id="45" name="TextBox 44">
            <a:extLst>
              <a:ext uri="{FF2B5EF4-FFF2-40B4-BE49-F238E27FC236}">
                <a16:creationId xmlns:a16="http://schemas.microsoft.com/office/drawing/2014/main" id="{15A35AC6-BE17-3990-730D-D57A497B3D3E}"/>
              </a:ext>
            </a:extLst>
          </p:cNvPr>
          <p:cNvSpPr txBox="1"/>
          <p:nvPr/>
        </p:nvSpPr>
        <p:spPr>
          <a:xfrm>
            <a:off x="957943" y="2210361"/>
            <a:ext cx="871038" cy="215444"/>
          </a:xfrm>
          <a:prstGeom prst="rect">
            <a:avLst/>
          </a:prstGeom>
          <a:noFill/>
        </p:spPr>
        <p:txBody>
          <a:bodyPr wrap="square" rtlCol="0">
            <a:spAutoFit/>
          </a:bodyPr>
          <a:lstStyle/>
          <a:p>
            <a:r>
              <a:rPr lang="en-US" sz="800" dirty="0"/>
              <a:t>Yes (~70%)</a:t>
            </a:r>
          </a:p>
        </p:txBody>
      </p:sp>
      <p:sp>
        <p:nvSpPr>
          <p:cNvPr id="46" name="TextBox 45">
            <a:extLst>
              <a:ext uri="{FF2B5EF4-FFF2-40B4-BE49-F238E27FC236}">
                <a16:creationId xmlns:a16="http://schemas.microsoft.com/office/drawing/2014/main" id="{4D346CE7-0538-4DBD-7252-EC71DE7BA172}"/>
              </a:ext>
            </a:extLst>
          </p:cNvPr>
          <p:cNvSpPr txBox="1"/>
          <p:nvPr/>
        </p:nvSpPr>
        <p:spPr>
          <a:xfrm>
            <a:off x="935975" y="3335027"/>
            <a:ext cx="1091220" cy="338554"/>
          </a:xfrm>
          <a:prstGeom prst="rect">
            <a:avLst/>
          </a:prstGeom>
          <a:noFill/>
        </p:spPr>
        <p:txBody>
          <a:bodyPr wrap="square" rtlCol="0">
            <a:spAutoFit/>
          </a:bodyPr>
          <a:lstStyle/>
          <a:p>
            <a:r>
              <a:rPr lang="en-US" sz="800" dirty="0"/>
              <a:t>Long-term remission: 30-40% </a:t>
            </a:r>
          </a:p>
        </p:txBody>
      </p:sp>
      <p:sp>
        <p:nvSpPr>
          <p:cNvPr id="50" name="TextBox 49">
            <a:extLst>
              <a:ext uri="{FF2B5EF4-FFF2-40B4-BE49-F238E27FC236}">
                <a16:creationId xmlns:a16="http://schemas.microsoft.com/office/drawing/2014/main" id="{B8329A74-E192-8E3B-1B9F-3191320268E3}"/>
              </a:ext>
            </a:extLst>
          </p:cNvPr>
          <p:cNvSpPr txBox="1"/>
          <p:nvPr/>
        </p:nvSpPr>
        <p:spPr>
          <a:xfrm>
            <a:off x="7378370" y="2257127"/>
            <a:ext cx="755598" cy="215444"/>
          </a:xfrm>
          <a:prstGeom prst="rect">
            <a:avLst/>
          </a:prstGeom>
          <a:noFill/>
        </p:spPr>
        <p:txBody>
          <a:bodyPr wrap="square" rtlCol="0">
            <a:spAutoFit/>
          </a:bodyPr>
          <a:lstStyle/>
          <a:p>
            <a:r>
              <a:rPr lang="en-US" sz="800" dirty="0"/>
              <a:t>Yes (~50%)</a:t>
            </a:r>
          </a:p>
        </p:txBody>
      </p:sp>
      <p:sp>
        <p:nvSpPr>
          <p:cNvPr id="52" name="TextBox 51">
            <a:extLst>
              <a:ext uri="{FF2B5EF4-FFF2-40B4-BE49-F238E27FC236}">
                <a16:creationId xmlns:a16="http://schemas.microsoft.com/office/drawing/2014/main" id="{61D2D742-AA5C-6922-A1B6-423B485BE402}"/>
              </a:ext>
            </a:extLst>
          </p:cNvPr>
          <p:cNvSpPr txBox="1"/>
          <p:nvPr/>
        </p:nvSpPr>
        <p:spPr>
          <a:xfrm>
            <a:off x="7093981" y="3310757"/>
            <a:ext cx="1091220" cy="338554"/>
          </a:xfrm>
          <a:prstGeom prst="rect">
            <a:avLst/>
          </a:prstGeom>
          <a:noFill/>
        </p:spPr>
        <p:txBody>
          <a:bodyPr wrap="square" rtlCol="0">
            <a:spAutoFit/>
          </a:bodyPr>
          <a:lstStyle/>
          <a:p>
            <a:r>
              <a:rPr lang="en-US" sz="800" dirty="0"/>
              <a:t>Long-term remission: 40-50% </a:t>
            </a:r>
          </a:p>
        </p:txBody>
      </p:sp>
      <p:cxnSp>
        <p:nvCxnSpPr>
          <p:cNvPr id="54" name="Straight Arrow Connector 53">
            <a:extLst>
              <a:ext uri="{FF2B5EF4-FFF2-40B4-BE49-F238E27FC236}">
                <a16:creationId xmlns:a16="http://schemas.microsoft.com/office/drawing/2014/main" id="{2B7FD432-4DB5-C80A-7CA1-6A28730E9412}"/>
              </a:ext>
            </a:extLst>
          </p:cNvPr>
          <p:cNvCxnSpPr>
            <a:cxnSpLocks/>
            <a:stCxn id="20" idx="3"/>
          </p:cNvCxnSpPr>
          <p:nvPr/>
        </p:nvCxnSpPr>
        <p:spPr bwMode="auto">
          <a:xfrm>
            <a:off x="1616136" y="1897063"/>
            <a:ext cx="1656018" cy="42102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5" name="TextBox 54">
            <a:extLst>
              <a:ext uri="{FF2B5EF4-FFF2-40B4-BE49-F238E27FC236}">
                <a16:creationId xmlns:a16="http://schemas.microsoft.com/office/drawing/2014/main" id="{B3130B92-1DAC-E461-3C20-09AA1C94A598}"/>
              </a:ext>
            </a:extLst>
          </p:cNvPr>
          <p:cNvSpPr txBox="1"/>
          <p:nvPr/>
        </p:nvSpPr>
        <p:spPr>
          <a:xfrm>
            <a:off x="2371735" y="1886324"/>
            <a:ext cx="871038" cy="215444"/>
          </a:xfrm>
          <a:prstGeom prst="rect">
            <a:avLst/>
          </a:prstGeom>
          <a:noFill/>
        </p:spPr>
        <p:txBody>
          <a:bodyPr wrap="square" rtlCol="0">
            <a:spAutoFit/>
          </a:bodyPr>
          <a:lstStyle/>
          <a:p>
            <a:r>
              <a:rPr lang="en-US" sz="800" dirty="0"/>
              <a:t>No (~30%)</a:t>
            </a:r>
          </a:p>
        </p:txBody>
      </p:sp>
      <p:cxnSp>
        <p:nvCxnSpPr>
          <p:cNvPr id="57" name="Straight Arrow Connector 56">
            <a:extLst>
              <a:ext uri="{FF2B5EF4-FFF2-40B4-BE49-F238E27FC236}">
                <a16:creationId xmlns:a16="http://schemas.microsoft.com/office/drawing/2014/main" id="{8675D440-013C-208A-1155-F1352E1D85C6}"/>
              </a:ext>
            </a:extLst>
          </p:cNvPr>
          <p:cNvCxnSpPr>
            <a:cxnSpLocks/>
            <a:stCxn id="24" idx="1"/>
          </p:cNvCxnSpPr>
          <p:nvPr/>
        </p:nvCxnSpPr>
        <p:spPr bwMode="auto">
          <a:xfrm flipH="1">
            <a:off x="5606260" y="1897063"/>
            <a:ext cx="1556223" cy="42677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8" name="TextBox 57">
            <a:extLst>
              <a:ext uri="{FF2B5EF4-FFF2-40B4-BE49-F238E27FC236}">
                <a16:creationId xmlns:a16="http://schemas.microsoft.com/office/drawing/2014/main" id="{35E99A68-A45F-9E55-45AD-3C5E34E2DCEF}"/>
              </a:ext>
            </a:extLst>
          </p:cNvPr>
          <p:cNvSpPr txBox="1"/>
          <p:nvPr/>
        </p:nvSpPr>
        <p:spPr>
          <a:xfrm>
            <a:off x="5737983" y="1883372"/>
            <a:ext cx="871038" cy="215444"/>
          </a:xfrm>
          <a:prstGeom prst="rect">
            <a:avLst/>
          </a:prstGeom>
          <a:noFill/>
        </p:spPr>
        <p:txBody>
          <a:bodyPr wrap="square" rtlCol="0">
            <a:spAutoFit/>
          </a:bodyPr>
          <a:lstStyle/>
          <a:p>
            <a:r>
              <a:rPr lang="en-US" sz="800" dirty="0"/>
              <a:t>No (~50%)</a:t>
            </a:r>
          </a:p>
        </p:txBody>
      </p:sp>
      <p:cxnSp>
        <p:nvCxnSpPr>
          <p:cNvPr id="60" name="Straight Arrow Connector 59">
            <a:extLst>
              <a:ext uri="{FF2B5EF4-FFF2-40B4-BE49-F238E27FC236}">
                <a16:creationId xmlns:a16="http://schemas.microsoft.com/office/drawing/2014/main" id="{834AF8EF-B165-84E8-DA0A-38CB7236CC53}"/>
              </a:ext>
            </a:extLst>
          </p:cNvPr>
          <p:cNvCxnSpPr>
            <a:stCxn id="31" idx="1"/>
            <a:endCxn id="43" idx="3"/>
          </p:cNvCxnSpPr>
          <p:nvPr/>
        </p:nvCxnSpPr>
        <p:spPr bwMode="auto">
          <a:xfrm flipH="1">
            <a:off x="5602513" y="2922442"/>
            <a:ext cx="1711831" cy="48894"/>
          </a:xfrm>
          <a:prstGeom prst="straightConnector1">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Arrow Connector 61">
            <a:extLst>
              <a:ext uri="{FF2B5EF4-FFF2-40B4-BE49-F238E27FC236}">
                <a16:creationId xmlns:a16="http://schemas.microsoft.com/office/drawing/2014/main" id="{9EAB1E41-DE07-31FE-B979-B1C40EA2CADF}"/>
              </a:ext>
            </a:extLst>
          </p:cNvPr>
          <p:cNvCxnSpPr>
            <a:stCxn id="28" idx="3"/>
            <a:endCxn id="43" idx="1"/>
          </p:cNvCxnSpPr>
          <p:nvPr/>
        </p:nvCxnSpPr>
        <p:spPr bwMode="auto">
          <a:xfrm>
            <a:off x="1713542" y="2922442"/>
            <a:ext cx="1558612" cy="48894"/>
          </a:xfrm>
          <a:prstGeom prst="straightConnector1">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7" name="Rectangle 66">
            <a:extLst>
              <a:ext uri="{FF2B5EF4-FFF2-40B4-BE49-F238E27FC236}">
                <a16:creationId xmlns:a16="http://schemas.microsoft.com/office/drawing/2014/main" id="{6551FFC0-AE5D-C96F-C3D9-D920BEDB2C52}"/>
              </a:ext>
            </a:extLst>
          </p:cNvPr>
          <p:cNvSpPr/>
          <p:nvPr/>
        </p:nvSpPr>
        <p:spPr bwMode="auto">
          <a:xfrm>
            <a:off x="3475759" y="2506596"/>
            <a:ext cx="2062730" cy="41584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88479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3.xml><?xml version="1.0" encoding="utf-8"?>
<ds:datastoreItem xmlns:ds="http://schemas.openxmlformats.org/officeDocument/2006/customXml" ds:itemID="{6BEC0C9A-B742-4687-A9CB-8B149E7DD7A8}">
  <ds:schemaRefs>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bd2a530d-6ddd-4962-a7b9-5fc3be46eaed"/>
    <ds:schemaRef ds:uri="5d185315-3185-4f85-882e-9624ef9185a2"/>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5897</TotalTime>
  <Words>14758</Words>
  <Application>Microsoft Office PowerPoint</Application>
  <PresentationFormat>Custom</PresentationFormat>
  <Paragraphs>2186</Paragraphs>
  <Slides>148</Slides>
  <Notes>56</Notes>
  <HiddenSlides>4</HiddenSlides>
  <MMClips>0</MMClips>
  <ScaleCrop>false</ScaleCrop>
  <HeadingPairs>
    <vt:vector size="6" baseType="variant">
      <vt:variant>
        <vt:lpstr>Fonts Used</vt:lpstr>
      </vt:variant>
      <vt:variant>
        <vt:i4>21</vt:i4>
      </vt:variant>
      <vt:variant>
        <vt:lpstr>Theme</vt:lpstr>
      </vt:variant>
      <vt:variant>
        <vt:i4>13</vt:i4>
      </vt:variant>
      <vt:variant>
        <vt:lpstr>Slide Titles</vt:lpstr>
      </vt:variant>
      <vt:variant>
        <vt:i4>148</vt:i4>
      </vt:variant>
    </vt:vector>
  </HeadingPairs>
  <TitlesOfParts>
    <vt:vector size="182" baseType="lpstr">
      <vt:lpstr>acumin-pro</vt:lpstr>
      <vt:lpstr>Arial</vt:lpstr>
      <vt:lpstr>Arial Narrow</vt:lpstr>
      <vt:lpstr>BlinkMacSystemFont</vt:lpstr>
      <vt:lpstr>Bookman Old Style</vt:lpstr>
      <vt:lpstr>Calibri</vt:lpstr>
      <vt:lpstr>Calibri Light</vt:lpstr>
      <vt:lpstr>Chalkboard</vt:lpstr>
      <vt:lpstr>Corporate A Medium</vt:lpstr>
      <vt:lpstr>Corporate S Demi</vt:lpstr>
      <vt:lpstr>Courier New</vt:lpstr>
      <vt:lpstr>Georgia</vt:lpstr>
      <vt:lpstr>HardingText</vt:lpstr>
      <vt:lpstr>Helvetica</vt:lpstr>
      <vt:lpstr>Lucida Sans Unicode</vt:lpstr>
      <vt:lpstr>Montserrat SemiBold</vt:lpstr>
      <vt:lpstr>Roboto</vt:lpstr>
      <vt:lpstr>Roboto Condensed</vt:lpstr>
      <vt:lpstr>Tahoma</vt:lpstr>
      <vt:lpstr>Times New Roman</vt:lpstr>
      <vt:lpstr>Wingdings</vt:lpstr>
      <vt:lpstr>MLC2015_PPT_Slides</vt:lpstr>
      <vt:lpstr>Custom Design</vt:lpstr>
      <vt:lpstr>1_Custom Design</vt:lpstr>
      <vt:lpstr>MLC2015_PPT_Slides</vt:lpstr>
      <vt:lpstr>Office Theme</vt:lpstr>
      <vt:lpstr>MLC2015_PPT_Slides</vt:lpstr>
      <vt:lpstr>1_MLC2015_PPT_Slides</vt:lpstr>
      <vt:lpstr>2_Custom Design</vt:lpstr>
      <vt:lpstr>3_Custom Design</vt:lpstr>
      <vt:lpstr>2_MLC2015_PPT_Slides</vt:lpstr>
      <vt:lpstr>4_Custom Design</vt:lpstr>
      <vt:lpstr>5_Custom Design</vt:lpstr>
      <vt:lpstr>3_MLC2015_PPT_Slides</vt:lpstr>
      <vt:lpstr>PowerPoint Presentation</vt:lpstr>
      <vt:lpstr>Welcome</vt:lpstr>
      <vt:lpstr>Thank You to Our Supporters:</vt:lpstr>
      <vt:lpstr>PowerPoint Presentation</vt:lpstr>
      <vt:lpstr>PowerPoint Presentation</vt:lpstr>
      <vt:lpstr>PowerPoint Presentation</vt:lpstr>
      <vt:lpstr>PowerPoint Presentation</vt:lpstr>
      <vt:lpstr>Program Chair</vt:lpstr>
      <vt:lpstr>PowerPoint Presentation</vt:lpstr>
      <vt:lpstr>Management of Myelofibrosis (MF): Where we are in 2024 </vt:lpstr>
      <vt:lpstr>Disclosures</vt:lpstr>
      <vt:lpstr>PowerPoint Presentation</vt:lpstr>
      <vt:lpstr>Myelofibrosis Overview</vt:lpstr>
      <vt:lpstr>Activated JAK-STAT Signaling is Central to MF Pathogenesis</vt:lpstr>
      <vt:lpstr>Ruxolitinib: The Standard of Care in Symptomatic, Higher-risk Myelofibrosis</vt:lpstr>
      <vt:lpstr>Cytopenias Complicate JAKi Treatment</vt:lpstr>
      <vt:lpstr>PowerPoint Presentation</vt:lpstr>
      <vt:lpstr>Momelotinib: Novel JAKi with Potential Anemia Benefits</vt:lpstr>
      <vt:lpstr>Momelotinib Demonstrates Comparable Spleen Response to Ruxolitinib in SIMPLIFY-1</vt:lpstr>
      <vt:lpstr>SIMPLIFY-2: Momelotinib in Ruxolitinib Treated Myelofibrosis </vt:lpstr>
      <vt:lpstr>Anemia Benefit Observed in SIMPLIFY-1 and 2</vt:lpstr>
      <vt:lpstr>Momelotinib Approved 9/15/2023 for MF Patients with Anemia </vt:lpstr>
      <vt:lpstr>Momelotinib Demonstrates Improvement Across Endpoints</vt:lpstr>
      <vt:lpstr>Momelotinib Demonstrates Acceptable Safety Profile and Trend Toward Improved OS</vt:lpstr>
      <vt:lpstr>Pacritinib: A JAKi with Unique Activity and Safety in Thrombocytopenic MF</vt:lpstr>
      <vt:lpstr>Pacritinib Potently Inhibits ACVR1 and Improves Anemia</vt:lpstr>
      <vt:lpstr>Emerging Targets in Myelofibrosis</vt:lpstr>
      <vt:lpstr>MANIFEST-2: The BET Inhibitor Pelabrasib Improves Spleen Responses in JAKi Naïve MF</vt:lpstr>
      <vt:lpstr>TRANSFORM-1: Navitoclax Improves Spleen Responses in JAKi Naïve MF</vt:lpstr>
      <vt:lpstr>Current Risk-Adapted Treatment Approach In Myelofibrosis</vt:lpstr>
      <vt:lpstr>PowerPoint Presentation</vt:lpstr>
      <vt:lpstr>A Case of Myelofibrosis and Inflammatory Bowel Disease</vt:lpstr>
      <vt:lpstr>Patient Presentation</vt:lpstr>
      <vt:lpstr>PowerPoint Presentation</vt:lpstr>
      <vt:lpstr>PowerPoint Presentation</vt:lpstr>
      <vt:lpstr>PowerPoint Presentation</vt:lpstr>
      <vt:lpstr>PowerPoint Presentation</vt:lpstr>
      <vt:lpstr>Physical Exam</vt:lpstr>
      <vt:lpstr>Physical Exam</vt:lpstr>
      <vt:lpstr>Labs</vt:lpstr>
      <vt:lpstr>Labs</vt:lpstr>
      <vt:lpstr>Labs</vt:lpstr>
      <vt:lpstr>Labs</vt:lpstr>
      <vt:lpstr>PowerPoint Presentation</vt:lpstr>
      <vt:lpstr>Hemoglobin Trend on Momelotinib</vt:lpstr>
      <vt:lpstr>PowerPoint Presentation</vt:lpstr>
      <vt:lpstr>PowerPoint Presentation</vt:lpstr>
      <vt:lpstr>PowerPoint Presentation</vt:lpstr>
      <vt:lpstr>Emerging Treatment Standards for MDS</vt:lpstr>
      <vt:lpstr>Disclosures</vt:lpstr>
      <vt:lpstr>Anemia in Lower Risk MDS</vt:lpstr>
      <vt:lpstr>MDS and Erythropoietin Stimulating Agents</vt:lpstr>
      <vt:lpstr>MDS and Ineffective Erythropoiesis</vt:lpstr>
      <vt:lpstr>MEDALIST Trial - Updates</vt:lpstr>
      <vt:lpstr>COMMANDS Trial - Design</vt:lpstr>
      <vt:lpstr>COMMANDS- Demographic and disease Characteristics</vt:lpstr>
      <vt:lpstr>COMMANDS Trial- Outcomes (I)</vt:lpstr>
      <vt:lpstr>COMMANDS Trial- Outcomes (II)</vt:lpstr>
      <vt:lpstr>COMMANDS- Toxicities </vt:lpstr>
      <vt:lpstr>Imetelstat </vt:lpstr>
      <vt:lpstr>IMerge– Demographic and disease Characteristics</vt:lpstr>
      <vt:lpstr>IMerge - Outcomes  </vt:lpstr>
      <vt:lpstr>IMerge- Toxicities </vt:lpstr>
      <vt:lpstr>MDS Trials at Winship Cancer Institute </vt:lpstr>
      <vt:lpstr>Questions? </vt:lpstr>
      <vt:lpstr>PowerPoint Presentation</vt:lpstr>
      <vt:lpstr>BTK Inhibition in Mantle Cell Lymphoma (MCL) and Chronic Lymphocytic Leukemia (CLL): Key Updates</vt:lpstr>
      <vt:lpstr>Covalent BTK inhibitors (cBTKi) are a cornerstone in management of MCL &amp; CLL:</vt:lpstr>
      <vt:lpstr>cBTKi are a cornerstone in management of MCL</vt:lpstr>
      <vt:lpstr>cBTKi are a cornerstone in management of MCL</vt:lpstr>
      <vt:lpstr>cBTKi are a cornerstone in management of CLL</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Bispecific Antibodies in DLBCL</vt:lpstr>
      <vt:lpstr>DLBCL Background</vt:lpstr>
      <vt:lpstr>Treatment algorithm for R/R DLBCL </vt:lpstr>
      <vt:lpstr>Bispecific Antibodies</vt:lpstr>
      <vt:lpstr>Dosing and administration</vt:lpstr>
      <vt:lpstr>Dosing and administration considerations</vt:lpstr>
      <vt:lpstr>Bispecific monotherapy efficacy in R/R DLBCL</vt:lpstr>
      <vt:lpstr>Duration of Response</vt:lpstr>
      <vt:lpstr>Bispecific monotherapy safety</vt:lpstr>
      <vt:lpstr>Treatment sequencing considerations</vt:lpstr>
      <vt:lpstr>Real World Data</vt:lpstr>
      <vt:lpstr>What’s next for bispecific Abs in DLBCL?</vt:lpstr>
      <vt:lpstr>Take home message</vt:lpstr>
      <vt:lpstr>PowerPoint Presentation</vt:lpstr>
      <vt:lpstr>PowerPoint Presentation</vt:lpstr>
      <vt:lpstr>Updates in AML</vt:lpstr>
      <vt:lpstr>Objectives </vt:lpstr>
      <vt:lpstr>Introduction</vt:lpstr>
      <vt:lpstr>Menin</vt:lpstr>
      <vt:lpstr>Revumenib (SNDX-5613) Monotherapy in Patients with R/R KMT2Ar Acute Leukemia: Topline Efficacy and Safety Results from Augment-101  Phase 2 Study  </vt:lpstr>
      <vt:lpstr>Revumenib in R/R KMT2Ar Acute Leukemia, Augment-101 Phase 2 Results  </vt:lpstr>
      <vt:lpstr>Revumenib in R/R KMT2Ar Acute Leukemia, Augment-101 Phase 2 Results</vt:lpstr>
      <vt:lpstr>Revumenib in R/R KMT2Ar Acute Leukemia, Augment-101 Phase 2 Results</vt:lpstr>
      <vt:lpstr>PowerPoint Presentation</vt:lpstr>
      <vt:lpstr>Phase 1 Study of the Menin-KMT2A (MLL1) Inhibitor JNJ-75276617 in Adults with R/R AML Harboring KMT2A or NPM1 Alterations  </vt:lpstr>
      <vt:lpstr>Phase 1 Study of the Menin-KMT2A (MLL1) Inhibitor JNJ-75276617 in Adults with R/R AML Harboring KMT2A or NPM1 Alterations </vt:lpstr>
      <vt:lpstr>Phase 1 of JNJ-75276617 in Adult Patients with R/R AML with KMT2A or NPM1 Alterations, Efficacy </vt:lpstr>
      <vt:lpstr>Menin Inhibitors as Single Agents and Combinations</vt:lpstr>
      <vt:lpstr>SUMMARY</vt:lpstr>
      <vt:lpstr>PowerPoint Presentation</vt:lpstr>
      <vt:lpstr>CAR-T Cell Therapy for RRMM</vt:lpstr>
      <vt:lpstr>FDA approved CAR-T in RRMM</vt:lpstr>
      <vt:lpstr>Idecabtagene Vicleucel (Ide-cel): FDA Approved March 2021</vt:lpstr>
      <vt:lpstr>KarMMa: Safety</vt:lpstr>
      <vt:lpstr>KarMMa-3: Phase 3 Study of Ide-cel vs Standard Therapy in RRMM</vt:lpstr>
      <vt:lpstr>KarMMa-3: Patient Characteristics</vt:lpstr>
      <vt:lpstr>PowerPoint Presentation</vt:lpstr>
      <vt:lpstr>KarMMa-3: Safety</vt:lpstr>
      <vt:lpstr>Real World Outcomes with Idecabtagene Vicleucel (Ide-cel) CAR-T cell Therapy for Relapsed/Refractory Multiple Myeloma </vt:lpstr>
      <vt:lpstr>Baseline Characteristics and Treatment History</vt:lpstr>
      <vt:lpstr>Response Rates</vt:lpstr>
      <vt:lpstr>Survival Outcomes after Ide-cel</vt:lpstr>
      <vt:lpstr>Sub-group Analysis: Cytogenetic Risk</vt:lpstr>
      <vt:lpstr>Safety</vt:lpstr>
      <vt:lpstr>Ide-cel in MM: Real World Evidence and Trial Data</vt:lpstr>
      <vt:lpstr>PowerPoint Presentation</vt:lpstr>
      <vt:lpstr>PowerPoint Presentation</vt:lpstr>
      <vt:lpstr>PowerPoint Presentation</vt:lpstr>
      <vt:lpstr>PowerPoint Presentation</vt:lpstr>
      <vt:lpstr>PowerPoint Presentation</vt:lpstr>
      <vt:lpstr>PowerPoint Presentation</vt:lpstr>
      <vt:lpstr>Clinical Questions Moving Forward</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174</cp:revision>
  <dcterms:modified xsi:type="dcterms:W3CDTF">2024-04-25T18:30:33Z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